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97" r:id="rId2"/>
    <p:sldMasterId id="2147483709" r:id="rId3"/>
    <p:sldMasterId id="2147483721" r:id="rId4"/>
    <p:sldMasterId id="2147483733" r:id="rId5"/>
    <p:sldMasterId id="2147483745" r:id="rId6"/>
    <p:sldMasterId id="2147483757" r:id="rId7"/>
    <p:sldMasterId id="2147483769" r:id="rId8"/>
    <p:sldMasterId id="2147483781" r:id="rId9"/>
  </p:sldMasterIdLst>
  <p:notesMasterIdLst>
    <p:notesMasterId r:id="rId108"/>
  </p:notesMasterIdLst>
  <p:sldIdLst>
    <p:sldId id="260" r:id="rId10"/>
    <p:sldId id="264" r:id="rId11"/>
    <p:sldId id="265" r:id="rId12"/>
    <p:sldId id="266" r:id="rId13"/>
    <p:sldId id="267" r:id="rId14"/>
    <p:sldId id="270" r:id="rId15"/>
    <p:sldId id="271" r:id="rId16"/>
    <p:sldId id="272" r:id="rId17"/>
    <p:sldId id="275" r:id="rId18"/>
    <p:sldId id="277" r:id="rId19"/>
    <p:sldId id="278" r:id="rId20"/>
    <p:sldId id="263" r:id="rId21"/>
    <p:sldId id="281" r:id="rId22"/>
    <p:sldId id="282" r:id="rId23"/>
    <p:sldId id="283" r:id="rId24"/>
    <p:sldId id="285" r:id="rId25"/>
    <p:sldId id="286" r:id="rId26"/>
    <p:sldId id="690" r:id="rId27"/>
    <p:sldId id="287" r:id="rId28"/>
    <p:sldId id="288" r:id="rId29"/>
    <p:sldId id="289" r:id="rId30"/>
    <p:sldId id="291" r:id="rId31"/>
    <p:sldId id="292" r:id="rId32"/>
    <p:sldId id="293" r:id="rId33"/>
    <p:sldId id="294" r:id="rId34"/>
    <p:sldId id="295" r:id="rId35"/>
    <p:sldId id="296" r:id="rId36"/>
    <p:sldId id="303" r:id="rId37"/>
    <p:sldId id="297" r:id="rId38"/>
    <p:sldId id="298" r:id="rId39"/>
    <p:sldId id="299" r:id="rId40"/>
    <p:sldId id="300" r:id="rId41"/>
    <p:sldId id="301" r:id="rId42"/>
    <p:sldId id="302"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691" r:id="rId75"/>
    <p:sldId id="335" r:id="rId76"/>
    <p:sldId id="662" r:id="rId77"/>
    <p:sldId id="661" r:id="rId78"/>
    <p:sldId id="663" r:id="rId79"/>
    <p:sldId id="664" r:id="rId80"/>
    <p:sldId id="665" r:id="rId81"/>
    <p:sldId id="666" r:id="rId82"/>
    <p:sldId id="668" r:id="rId83"/>
    <p:sldId id="667" r:id="rId84"/>
    <p:sldId id="669" r:id="rId85"/>
    <p:sldId id="670" r:id="rId86"/>
    <p:sldId id="672" r:id="rId87"/>
    <p:sldId id="671" r:id="rId88"/>
    <p:sldId id="673" r:id="rId89"/>
    <p:sldId id="674" r:id="rId90"/>
    <p:sldId id="675" r:id="rId91"/>
    <p:sldId id="677" r:id="rId92"/>
    <p:sldId id="679" r:id="rId93"/>
    <p:sldId id="678" r:id="rId94"/>
    <p:sldId id="681" r:id="rId95"/>
    <p:sldId id="682" r:id="rId96"/>
    <p:sldId id="680" r:id="rId97"/>
    <p:sldId id="683" r:id="rId98"/>
    <p:sldId id="684" r:id="rId99"/>
    <p:sldId id="685" r:id="rId100"/>
    <p:sldId id="688" r:id="rId101"/>
    <p:sldId id="686" r:id="rId102"/>
    <p:sldId id="687" r:id="rId103"/>
    <p:sldId id="692" r:id="rId104"/>
    <p:sldId id="689" r:id="rId105"/>
    <p:sldId id="643" r:id="rId106"/>
    <p:sldId id="455" r:id="rId10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2CD8423E-0CCD-48E0-A715-3EC094151D76}">
          <p14:sldIdLst>
            <p14:sldId id="260"/>
          </p14:sldIdLst>
        </p14:section>
        <p14:section name="Introduction" id="{DEED0A68-EF9C-4733-ADAA-766A859E58BB}">
          <p14:sldIdLst>
            <p14:sldId id="264"/>
            <p14:sldId id="265"/>
            <p14:sldId id="266"/>
          </p14:sldIdLst>
        </p14:section>
        <p14:section name="Section 1" id="{1F767E79-2A4A-4837-8114-C2475E36F49A}">
          <p14:sldIdLst>
            <p14:sldId id="267"/>
            <p14:sldId id="270"/>
            <p14:sldId id="271"/>
            <p14:sldId id="272"/>
            <p14:sldId id="275"/>
            <p14:sldId id="277"/>
            <p14:sldId id="278"/>
            <p14:sldId id="263"/>
          </p14:sldIdLst>
        </p14:section>
        <p14:section name="Section 2" id="{A68F2295-F5DD-4D3C-80C5-77D5AA65452C}">
          <p14:sldIdLst>
            <p14:sldId id="281"/>
            <p14:sldId id="282"/>
            <p14:sldId id="283"/>
            <p14:sldId id="285"/>
            <p14:sldId id="286"/>
            <p14:sldId id="690"/>
            <p14:sldId id="287"/>
          </p14:sldIdLst>
        </p14:section>
        <p14:section name="Section 3" id="{673DF75A-3E5C-4689-AE73-C41ECC6043E5}">
          <p14:sldIdLst>
            <p14:sldId id="288"/>
            <p14:sldId id="289"/>
            <p14:sldId id="291"/>
            <p14:sldId id="292"/>
            <p14:sldId id="293"/>
            <p14:sldId id="294"/>
            <p14:sldId id="295"/>
            <p14:sldId id="296"/>
            <p14:sldId id="303"/>
            <p14:sldId id="297"/>
          </p14:sldIdLst>
        </p14:section>
        <p14:section name="Section 4" id="{A5B4F166-AACF-4FE8-9927-AC414B406968}">
          <p14:sldIdLst>
            <p14:sldId id="298"/>
            <p14:sldId id="299"/>
            <p14:sldId id="300"/>
            <p14:sldId id="301"/>
            <p14:sldId id="302"/>
            <p14:sldId id="304"/>
            <p14:sldId id="305"/>
            <p14:sldId id="306"/>
            <p14:sldId id="307"/>
            <p14:sldId id="308"/>
            <p14:sldId id="309"/>
            <p14:sldId id="310"/>
            <p14:sldId id="311"/>
            <p14:sldId id="312"/>
            <p14:sldId id="313"/>
            <p14:sldId id="314"/>
            <p14:sldId id="315"/>
            <p14:sldId id="316"/>
          </p14:sldIdLst>
        </p14:section>
        <p14:section name="Section 5" id="{2707FE8D-373D-4D33-8D1C-2772420E3F50}">
          <p14:sldIdLst>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691"/>
            <p14:sldId id="335"/>
            <p14:sldId id="662"/>
            <p14:sldId id="661"/>
            <p14:sldId id="663"/>
            <p14:sldId id="664"/>
            <p14:sldId id="665"/>
            <p14:sldId id="666"/>
            <p14:sldId id="668"/>
            <p14:sldId id="667"/>
            <p14:sldId id="669"/>
            <p14:sldId id="670"/>
            <p14:sldId id="672"/>
            <p14:sldId id="671"/>
            <p14:sldId id="673"/>
            <p14:sldId id="674"/>
            <p14:sldId id="675"/>
            <p14:sldId id="677"/>
            <p14:sldId id="679"/>
            <p14:sldId id="678"/>
            <p14:sldId id="681"/>
            <p14:sldId id="682"/>
            <p14:sldId id="680"/>
            <p14:sldId id="683"/>
            <p14:sldId id="684"/>
            <p14:sldId id="685"/>
            <p14:sldId id="688"/>
            <p14:sldId id="686"/>
            <p14:sldId id="687"/>
            <p14:sldId id="692"/>
            <p14:sldId id="689"/>
          </p14:sldIdLst>
        </p14:section>
        <p14:section name="Conclusions" id="{AD901706-933A-4282-831D-2F305081F9D7}">
          <p14:sldIdLst>
            <p14:sldId id="643"/>
            <p14:sldId id="45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2" clrIdx="0">
    <p:extLst>
      <p:ext uri="{19B8F6BF-5375-455C-9EA6-DF929625EA0E}">
        <p15:presenceInfo xmlns:p15="http://schemas.microsoft.com/office/powerpoint/2012/main" userId="Windows User" providerId="None"/>
      </p:ext>
    </p:extLst>
  </p:cmAuthor>
  <p:cmAuthor id="2" name="DUTA Elena" initials="DE" lastIdx="9" clrIdx="1">
    <p:extLst>
      <p:ext uri="{19B8F6BF-5375-455C-9EA6-DF929625EA0E}">
        <p15:presenceInfo xmlns:p15="http://schemas.microsoft.com/office/powerpoint/2012/main" userId="S::Elena.DUTA@coe.int::7f159a90-0e48-49d6-b4b9-b4cad375a6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82226" autoAdjust="0"/>
  </p:normalViewPr>
  <p:slideViewPr>
    <p:cSldViewPr snapToGrid="0">
      <p:cViewPr varScale="1">
        <p:scale>
          <a:sx n="61" d="100"/>
          <a:sy n="61" d="100"/>
        </p:scale>
        <p:origin x="1620" y="48"/>
      </p:cViewPr>
      <p:guideLst/>
    </p:cSldViewPr>
  </p:slideViewPr>
  <p:notesTextViewPr>
    <p:cViewPr>
      <p:scale>
        <a:sx n="100" d="100"/>
        <a:sy n="100" d="100"/>
      </p:scale>
      <p:origin x="0" y="0"/>
    </p:cViewPr>
  </p:notesText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theme" Target="theme/theme1.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tableStyles" Target="tableStyles.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notesMaster" Target="notesMasters/notesMaster1.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commentAuthors" Target="commentAuthors.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presProps" Target="presProps.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20/03/2021</a:t>
            </a:fld>
            <a:endParaRPr lang="ka-G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ka-GE"/>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unodc.org/unodc/en/cybercrime/global-programme-cybercrime.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s://ec.europa.eu/home-affairs/what-we-do/policies/organized-crime-and-human-trafficking/e-evidence_en" TargetMode="External"/><Relationship Id="rId3" Type="http://schemas.openxmlformats.org/officeDocument/2006/relationships/hyperlink" Target="https://ec.europa.eu/home-affairs/what-we-do/policies/cybercrime_en" TargetMode="External"/><Relationship Id="rId7" Type="http://schemas.openxmlformats.org/officeDocument/2006/relationships/hyperlink" Target="http://eur-lex.europa.eu/LexUriServ/LexUriServ.do?uri=OJ:L:2013:218:0008:0014:EN:PDF" TargetMode="External"/><Relationship Id="rId12" Type="http://schemas.openxmlformats.org/officeDocument/2006/relationships/hyperlink" Target="https://gac.icann.org/working-group/gac-public-safety-working-group-pswg"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eur-lex.europa.eu/legal-content/EN/TXT/?qid=1486726102713&amp;uri=CELEX:52016DC0872" TargetMode="External"/><Relationship Id="rId11" Type="http://schemas.openxmlformats.org/officeDocument/2006/relationships/hyperlink" Target="https://ec.europa.eu/home-affairs/what-we-do/policies/organized-crime-and-human-trafficking/global-alliance-against-child-abuse_en" TargetMode="External"/><Relationship Id="rId5" Type="http://schemas.openxmlformats.org/officeDocument/2006/relationships/hyperlink" Target="http://eur-lex.europa.eu/legal-content/EN/TXT/?qid=1486726102713&amp;uri=CELEX:52016DC0871" TargetMode="External"/><Relationship Id="rId10" Type="http://schemas.openxmlformats.org/officeDocument/2006/relationships/hyperlink" Target="https://www.europol.europa.eu/about-europol/european-cybercrime-centre-ec3" TargetMode="External"/><Relationship Id="rId4" Type="http://schemas.openxmlformats.org/officeDocument/2006/relationships/hyperlink" Target="http://eur-lex.europa.eu/legal-content/EN/TXT/?uri=CELEX:32011L0093" TargetMode="External"/><Relationship Id="rId9" Type="http://schemas.openxmlformats.org/officeDocument/2006/relationships/hyperlink" Target="https://eur-lex.europa.eu/legal-content/EN/TXT/?uri=uriserv:OJ.L_.2019.123.01.0018.01.ENG"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conventions.coe.int/Treaty/Commun/QueVoulezVous.asp?NT=185&amp;CM=8&amp;DF=&amp;CL=ENG"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www.coe.int/tcy"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combattingcybercrime.org/#toolkit"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www.combattingcybercrime.org/#library" TargetMode="External"/><Relationship Id="rId4" Type="http://schemas.openxmlformats.org/officeDocument/2006/relationships/hyperlink" Target="http://www.combattingcybercrime.org/#assessment"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en.wikipedia.org/wiki/WannaCry_ransomware_attack#cite_note-naked-11"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en.wikipedia.org/wiki/WannaCry_ransomware_attack#cite_note-16"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8" Type="http://schemas.openxmlformats.org/officeDocument/2006/relationships/hyperlink" Target="https://en.wikipedia.org/wiki/Web_server" TargetMode="External"/><Relationship Id="rId13" Type="http://schemas.openxmlformats.org/officeDocument/2006/relationships/hyperlink" Target="https://en.wikipedia.org/wiki/Denial-of-service_attack#cite_note-2" TargetMode="External"/><Relationship Id="rId3" Type="http://schemas.openxmlformats.org/officeDocument/2006/relationships/hyperlink" Target="https://en.wikipedia.org/wiki/Computing" TargetMode="External"/><Relationship Id="rId7" Type="http://schemas.openxmlformats.org/officeDocument/2006/relationships/hyperlink" Target="https://en.wikipedia.org/wiki/Denial-of-service_attack#cite_note-1" TargetMode="External"/><Relationship Id="rId12" Type="http://schemas.openxmlformats.org/officeDocument/2006/relationships/hyperlink" Target="https://en.wikipedia.org/wiki/Blackmail" TargetMode="External"/><Relationship Id="rId17" Type="http://schemas.openxmlformats.org/officeDocument/2006/relationships/hyperlink" Target="https://en.wikipedia.org/wiki/Denial-of-service_attack#cite_note-5" TargetMode="External"/><Relationship Id="rId2" Type="http://schemas.openxmlformats.org/officeDocument/2006/relationships/slide" Target="../slides/slide55.xml"/><Relationship Id="rId16" Type="http://schemas.openxmlformats.org/officeDocument/2006/relationships/hyperlink" Target="https://en.wikipedia.org/wiki/Activism" TargetMode="External"/><Relationship Id="rId1" Type="http://schemas.openxmlformats.org/officeDocument/2006/relationships/notesMaster" Target="../notesMasters/notesMaster1.xml"/><Relationship Id="rId6" Type="http://schemas.openxmlformats.org/officeDocument/2006/relationships/hyperlink" Target="https://en.wikipedia.org/wiki/Internet" TargetMode="External"/><Relationship Id="rId11" Type="http://schemas.openxmlformats.org/officeDocument/2006/relationships/hyperlink" Target="https://en.wikipedia.org/wiki/Revenge" TargetMode="External"/><Relationship Id="rId5" Type="http://schemas.openxmlformats.org/officeDocument/2006/relationships/hyperlink" Target="https://en.wikipedia.org/wiki/User_(computing)" TargetMode="External"/><Relationship Id="rId15" Type="http://schemas.openxmlformats.org/officeDocument/2006/relationships/hyperlink" Target="https://en.wikipedia.org/wiki/Denial-of-service_attack#cite_note-4" TargetMode="External"/><Relationship Id="rId10" Type="http://schemas.openxmlformats.org/officeDocument/2006/relationships/hyperlink" Target="https://en.wikipedia.org/wiki/Payment_gateway" TargetMode="External"/><Relationship Id="rId4" Type="http://schemas.openxmlformats.org/officeDocument/2006/relationships/hyperlink" Target="https://en.wikipedia.org/wiki/Cyber-attack" TargetMode="External"/><Relationship Id="rId9" Type="http://schemas.openxmlformats.org/officeDocument/2006/relationships/hyperlink" Target="https://en.wikipedia.org/wiki/Credit_card" TargetMode="External"/><Relationship Id="rId14" Type="http://schemas.openxmlformats.org/officeDocument/2006/relationships/hyperlink" Target="https://en.wikipedia.org/wiki/Denial-of-service_attack#cite_note-3" TargetMode="External"/></Relationships>
</file>

<file path=ppt/notesSlides/_rels/notesSlide54.xml.rels><?xml version="1.0" encoding="UTF-8" standalone="yes"?>
<Relationships xmlns="http://schemas.openxmlformats.org/package/2006/relationships"><Relationship Id="rId8" Type="http://schemas.openxmlformats.org/officeDocument/2006/relationships/hyperlink" Target="https://en.wikipedia.org/wiki/Web_server" TargetMode="External"/><Relationship Id="rId13" Type="http://schemas.openxmlformats.org/officeDocument/2006/relationships/hyperlink" Target="https://en.wikipedia.org/wiki/Denial-of-service_attack#cite_note-2" TargetMode="External"/><Relationship Id="rId3" Type="http://schemas.openxmlformats.org/officeDocument/2006/relationships/hyperlink" Target="https://en.wikipedia.org/wiki/Computing" TargetMode="External"/><Relationship Id="rId7" Type="http://schemas.openxmlformats.org/officeDocument/2006/relationships/hyperlink" Target="https://en.wikipedia.org/wiki/Denial-of-service_attack#cite_note-1" TargetMode="External"/><Relationship Id="rId12" Type="http://schemas.openxmlformats.org/officeDocument/2006/relationships/hyperlink" Target="https://en.wikipedia.org/wiki/Blackmail" TargetMode="External"/><Relationship Id="rId17" Type="http://schemas.openxmlformats.org/officeDocument/2006/relationships/hyperlink" Target="https://en.wikipedia.org/wiki/Denial-of-service_attack#cite_note-5" TargetMode="External"/><Relationship Id="rId2" Type="http://schemas.openxmlformats.org/officeDocument/2006/relationships/slide" Target="../slides/slide56.xml"/><Relationship Id="rId16" Type="http://schemas.openxmlformats.org/officeDocument/2006/relationships/hyperlink" Target="https://en.wikipedia.org/wiki/Activism" TargetMode="External"/><Relationship Id="rId1" Type="http://schemas.openxmlformats.org/officeDocument/2006/relationships/notesMaster" Target="../notesMasters/notesMaster1.xml"/><Relationship Id="rId6" Type="http://schemas.openxmlformats.org/officeDocument/2006/relationships/hyperlink" Target="https://en.wikipedia.org/wiki/Internet" TargetMode="External"/><Relationship Id="rId11" Type="http://schemas.openxmlformats.org/officeDocument/2006/relationships/hyperlink" Target="https://en.wikipedia.org/wiki/Revenge" TargetMode="External"/><Relationship Id="rId5" Type="http://schemas.openxmlformats.org/officeDocument/2006/relationships/hyperlink" Target="https://en.wikipedia.org/wiki/User_(computing)" TargetMode="External"/><Relationship Id="rId15" Type="http://schemas.openxmlformats.org/officeDocument/2006/relationships/hyperlink" Target="https://en.wikipedia.org/wiki/Denial-of-service_attack#cite_note-4" TargetMode="External"/><Relationship Id="rId10" Type="http://schemas.openxmlformats.org/officeDocument/2006/relationships/hyperlink" Target="https://en.wikipedia.org/wiki/Payment_gateway" TargetMode="External"/><Relationship Id="rId4" Type="http://schemas.openxmlformats.org/officeDocument/2006/relationships/hyperlink" Target="https://en.wikipedia.org/wiki/Cyber-attack" TargetMode="External"/><Relationship Id="rId9" Type="http://schemas.openxmlformats.org/officeDocument/2006/relationships/hyperlink" Target="https://en.wikipedia.org/wiki/Credit_card" TargetMode="External"/><Relationship Id="rId14" Type="http://schemas.openxmlformats.org/officeDocument/2006/relationships/hyperlink" Target="https://en.wikipedia.org/wiki/Denial-of-service_attack#cite_note-3" TargetMode="Externa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community.norton.com/en/blogs/norton-protection-blog/what-are-malicious-websites-and-drive-downloads"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community.norton.com/en/blogs/norton-protection-blog/what-social-engineering"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washingtonpost.com/world/national-security/stuxnet-was-work-of-us-and-israeli-experts-officials-say/2012/06/01/gJQAlnEy6U_story.html?utm_term=.fdd6cf609400"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www.investopedia.com/news/nsa-worked-track-down-bitcoin-users-snowden-papers-reveal/"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სესიის ხანგრძლივობა 90 წუთია.</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1</a:t>
            </a:fld>
            <a:endParaRPr lang="ka-GE"/>
          </a:p>
        </p:txBody>
      </p:sp>
    </p:spTree>
    <p:extLst>
      <p:ext uri="{BB962C8B-B14F-4D97-AF65-F5344CB8AC3E}">
        <p14:creationId xmlns:p14="http://schemas.microsoft.com/office/powerpoint/2010/main" val="1910128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ka-GE" dirty="0" smtClean="0"/>
              <a:t>* განიმარტება მოგვიანებით</a:t>
            </a:r>
          </a:p>
          <a:p>
            <a:pPr marL="0" indent="0">
              <a:buFont typeface="Arial" panose="020B0604020202020204" pitchFamily="34" charset="0"/>
              <a:buNone/>
            </a:pPr>
            <a:r>
              <a:rPr lang="ka-GE" dirty="0" smtClean="0"/>
              <a:t>კიბერდანაშაული ყველგან განისაზღვრება ისეთი ფენომენებით, როგორიცაა </a:t>
            </a:r>
            <a:r>
              <a:rPr lang="ka-GE" i="1" dirty="0" smtClean="0"/>
              <a:t>ჰაკერული შეღწევა</a:t>
            </a:r>
            <a:r>
              <a:rPr lang="ka-GE" dirty="0" smtClean="0"/>
              <a:t> ან </a:t>
            </a:r>
            <a:r>
              <a:rPr lang="ka-GE" i="1" dirty="0" smtClean="0"/>
              <a:t>მავნე პროგრამების</a:t>
            </a:r>
            <a:r>
              <a:rPr lang="ka-GE" dirty="0" smtClean="0"/>
              <a:t> გავრცელება (ძირითადად ვირუსების ან ჭიების), ან </a:t>
            </a:r>
            <a:r>
              <a:rPr lang="ka-GE" i="1" dirty="0" smtClean="0"/>
              <a:t>მასობრივი ინფორმაციის საშუალებებზე</a:t>
            </a:r>
            <a:r>
              <a:rPr lang="ka-GE" dirty="0" smtClean="0"/>
              <a:t> პოპულარული კომპიუტერული თავდასხმები (მომსახურების დაბლოკვა ან განაწილებული შეტევა მომსახურების დაბლოკვის მიზნით). თუმცა, დღეისათვის ჩვეულებრივი მოქალაქისთვისაც კი ცნობილია ბევრი სხვა დანაშაულებრივი ქმედება ქსელში, რომელთა უმრავლესობა მოგებაზე ორიენტირებულია (შეადარეთ ჩვეულებრივი თაღლითობა და კომპიუტერული თაღლითობა). ასევე, ყველამ იცის კიბერგარემოს ან კიბერეკოსისტემის გამოყენების დიდი შესაძლებლობების შესახებ კიბერდანაშაულის ჩასადენად ან მის ხელშესაწყობად.</a:t>
            </a:r>
          </a:p>
          <a:p>
            <a:endParaRPr lang="ka-GE" altLang="en-US" dirty="0"/>
          </a:p>
          <a:p>
            <a:r>
              <a:rPr lang="ka-GE" dirty="0" smtClean="0"/>
              <a:t>კომპანიის ელ. ფოსტებზე არასანქცირებული წვდომა (ახსნილი იქნება მოგვიანებით) – თავდამსხმელი იყენებს სხვა პირის ვინაობას კორპორაციულ ქსელში, რათა გააგზავნოს ყალბი ელ. ფოსტა და მოტყუებით გადააგზავნინოს სამიზნეს ან სამიზნეებს ფული თავდამსხმელის ანგარიშზე.</a:t>
            </a:r>
          </a:p>
          <a:p>
            <a:endParaRPr lang="ka-GE" altLang="en-US" dirty="0"/>
          </a:p>
          <a:p>
            <a:r>
              <a:rPr lang="ka-GE" dirty="0" smtClean="0"/>
              <a:t>გამოძალვის პროგრამა (ახსნილი იქნება მოგვიანებით) – კონკრეტული მავნე კოდი, რომელიც შიფრავს კომპიუტერის შიგთავსს და ითხოვს გამოსასყიდს დაშიფრული მონაცემების აღსადგენად.</a:t>
            </a:r>
            <a:endParaRPr lang="ka-GE" altLang="en-US" dirty="0"/>
          </a:p>
          <a:p>
            <a:pPr marL="0" indent="0">
              <a:buFont typeface="Arial" panose="020B0604020202020204" pitchFamily="34" charset="0"/>
              <a:buNone/>
            </a:pP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10</a:t>
            </a:fld>
            <a:endParaRPr lang="ka-GE" altLang="en-US"/>
          </a:p>
        </p:txBody>
      </p:sp>
    </p:spTree>
    <p:extLst>
      <p:ext uri="{BB962C8B-B14F-4D97-AF65-F5344CB8AC3E}">
        <p14:creationId xmlns:p14="http://schemas.microsoft.com/office/powerpoint/2010/main" val="180844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კიბერსივრცე კიდევ უფრო რთული ხდება იმის გამო, რომ განვითარდა კიბერუსაფრთხოების ტენდენციები, რომლებიც თანაკვეთაშია კიბერდანაშაულთან. მნიშვნელოვანია ამ სამყაროების განცალკევებულად შენარჩუნება, მაგრამ იმის გააზრებით, რომ კიბერუსაფრთხოების ზოგი საკითხი შეიძლება საბოლოოდ წარმოიქმნას როგორც კიბერდანაშაული.</a:t>
            </a:r>
          </a:p>
          <a:p>
            <a:pPr marL="0" indent="0">
              <a:buFont typeface="Arial" panose="020B0604020202020204" pitchFamily="34" charset="0"/>
              <a:buNone/>
            </a:pP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11</a:t>
            </a:fld>
            <a:endParaRPr lang="ka-GE" altLang="en-US"/>
          </a:p>
        </p:txBody>
      </p:sp>
    </p:spTree>
    <p:extLst>
      <p:ext uri="{BB962C8B-B14F-4D97-AF65-F5344CB8AC3E}">
        <p14:creationId xmlns:p14="http://schemas.microsoft.com/office/powerpoint/2010/main" val="2904465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სანამ ინტერნეტზე გადავიდოდეთ, ცოტა უნდა გადავხედოთ, თუ რა არის ქსელი და რისგან შედგება ის – ეს მნიშვნელოვანია იმისთვის, რომ გავიგოთ, თუ როგორ მუშაობს ინტერნეტი</a:t>
            </a:r>
          </a:p>
          <a:p>
            <a:endParaRPr lang="ka-GE" dirty="0"/>
          </a:p>
          <a:p>
            <a:r>
              <a:rPr lang="ka-GE" dirty="0" smtClean="0"/>
              <a:t>ტრენერმა ეს სესია უნდა გახსნას დელეგატებისთვის დასმული ღია კითხვით – დააცადოს მათ ცოტა ხანი, რომ აღწერონ, თუ რას ფიქრობენ, რა არის კიბერდანაშაული.</a:t>
            </a:r>
          </a:p>
          <a:p>
            <a:endParaRPr lang="ka-GE" dirty="0"/>
          </a:p>
          <a:p>
            <a:r>
              <a:rPr lang="ka-GE" dirty="0" smtClean="0"/>
              <a:t>ეს შეიძლება გაკეთდეს ღია ფორუმში – ან უფრო პატარა ჯგუფებში. იდეა იმაში მდგომარეობს, რომ დილეტანტმა განმარტოს, თუ რა არის ეს</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12</a:t>
            </a:fld>
            <a:endParaRPr lang="ka-GE"/>
          </a:p>
        </p:txBody>
      </p:sp>
    </p:spTree>
    <p:extLst>
      <p:ext uri="{BB962C8B-B14F-4D97-AF65-F5344CB8AC3E}">
        <p14:creationId xmlns:p14="http://schemas.microsoft.com/office/powerpoint/2010/main" val="2423915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სანამ ინტერნეტზე გადავიდოდეთ, ცოტა უნდა გადავხედოთ, თუ რა არის ქსელი და რისგან შედგება ის – ეს მნიშვნელოვანია იმისთვის, რომ გავიგოთ, თუ როგორ მუშაობს ინტერნეტი</a:t>
            </a:r>
          </a:p>
          <a:p>
            <a:endParaRPr lang="ka-GE" dirty="0"/>
          </a:p>
          <a:p>
            <a:r>
              <a:rPr lang="ka-GE" dirty="0" smtClean="0"/>
              <a:t>ტრენერმა ეს სესია უნდა გახსნას დელეგატებისთვის დასმული ღია კითხვით – დააცადოს მათ ცოტა ხანი, რომ აღწერონ, თუ რას ფიქრობენ, რა არის კიბერდანაშაული.</a:t>
            </a:r>
          </a:p>
          <a:p>
            <a:endParaRPr lang="ka-GE" dirty="0"/>
          </a:p>
          <a:p>
            <a:r>
              <a:rPr lang="ka-GE" dirty="0" smtClean="0"/>
              <a:t>ეს შეიძლება გაკეთდეს ღია ფორუმში – ან უფრო პატარა ჯგუფებში. იდეა იმაში მდგომარეობს, რომ დილეტანტმა განმარტოს, თუ რა არის ეს</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solidFill>
                  <a:prstClr val="black"/>
                </a:solidFill>
              </a:rPr>
              <a:pPr/>
              <a:t>13</a:t>
            </a:fld>
            <a:endParaRPr lang="ka-GE" altLang="en-US">
              <a:solidFill>
                <a:prstClr val="black"/>
              </a:solidFill>
            </a:endParaRPr>
          </a:p>
        </p:txBody>
      </p:sp>
    </p:spTree>
    <p:extLst>
      <p:ext uri="{BB962C8B-B14F-4D97-AF65-F5344CB8AC3E}">
        <p14:creationId xmlns:p14="http://schemas.microsoft.com/office/powerpoint/2010/main" val="1810790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ct val="90000"/>
              </a:lnSpc>
              <a:buFont typeface="Arial" panose="020B0604020202020204" pitchFamily="34" charset="0"/>
              <a:buNone/>
            </a:pPr>
            <a:r>
              <a:rPr lang="ka-GE" b="1" dirty="0" smtClean="0"/>
              <a:t>მნიშვნელოვანია, თავიდანვე განვმარტოთ, რომ არსებობს უამრავი ცნება ტექნოლოგიის დანაშაულებრივი გამოყენების აღსაწერად</a:t>
            </a:r>
            <a:r>
              <a:rPr lang="ka-GE" dirty="0" smtClean="0"/>
              <a:t> და, თუ მოცემული იქნება მოკლე განმარტება, ის შესაძლოა დაეხმაროს მკითხველს.</a:t>
            </a:r>
            <a:r>
              <a:rPr lang="ka-GE" altLang="sr-Latn-RS" sz="1200" dirty="0"/>
              <a:t>  </a:t>
            </a:r>
          </a:p>
          <a:p>
            <a:pPr marL="0" indent="0" algn="just">
              <a:lnSpc>
                <a:spcPct val="90000"/>
              </a:lnSpc>
              <a:buFont typeface="Arial" panose="020B0604020202020204" pitchFamily="34" charset="0"/>
              <a:buNone/>
            </a:pPr>
            <a:r>
              <a:rPr lang="ka-GE" b="1" dirty="0" smtClean="0"/>
              <a:t>ცნებები „კომპიუტერული დანაშაული“, „მაღალტექნოლოგიური დანაშაული“, „IT-დანაშაული“ და „კიბერდანაშაული“</a:t>
            </a:r>
            <a:r>
              <a:rPr lang="ka-GE" dirty="0" smtClean="0"/>
              <a:t> ხშირად ერთმანეთში ეშლებათ, რაც იწვევს დაბნეულობასა და გაუგებრობას.</a:t>
            </a:r>
            <a:r>
              <a:rPr lang="ka-GE" altLang="sr-Latn-RS" sz="1200" dirty="0"/>
              <a:t> </a:t>
            </a:r>
          </a:p>
          <a:p>
            <a:pPr marL="0" indent="0" algn="just">
              <a:lnSpc>
                <a:spcPct val="90000"/>
              </a:lnSpc>
              <a:buFont typeface="Arial" panose="020B0604020202020204" pitchFamily="34" charset="0"/>
              <a:buNone/>
            </a:pPr>
            <a:r>
              <a:rPr lang="ka-GE" b="1" dirty="0" smtClean="0"/>
              <a:t>კომპიუტერებისა და სხვა მოწყობილობების დამნაშავეების მიერ გამოყენება</a:t>
            </a:r>
            <a:r>
              <a:rPr lang="ka-GE" dirty="0" smtClean="0"/>
              <a:t> და პოლიციის გამომძიებლისთვის მოპოვებული მონაცემების მნიშვნელობა შეიძლება ჩაიშალოს შემდეგნაირად:</a:t>
            </a:r>
            <a:r>
              <a:rPr lang="ka-GE" altLang="sr-Latn-RS" sz="1200" dirty="0"/>
              <a:t> </a:t>
            </a:r>
          </a:p>
          <a:p>
            <a:pPr marL="0" indent="0">
              <a:buFont typeface="Arial" panose="020B0604020202020204" pitchFamily="34" charset="0"/>
              <a:buNone/>
            </a:pP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14</a:t>
            </a:fld>
            <a:endParaRPr lang="ka-GE" altLang="en-US"/>
          </a:p>
        </p:txBody>
      </p:sp>
    </p:spTree>
    <p:extLst>
      <p:ext uri="{BB962C8B-B14F-4D97-AF65-F5344CB8AC3E}">
        <p14:creationId xmlns:p14="http://schemas.microsoft.com/office/powerpoint/2010/main" val="4221796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panose="020B0604020202020204" pitchFamily="34" charset="0"/>
              <a:buNone/>
            </a:pPr>
            <a:r>
              <a:rPr lang="ka-GE" b="1" dirty="0" smtClean="0"/>
              <a:t>ტექნოლოგია როგორც მსხვერპლი</a:t>
            </a:r>
            <a:r>
              <a:rPr lang="ka-GE" dirty="0" smtClean="0"/>
              <a:t> </a:t>
            </a:r>
          </a:p>
          <a:p>
            <a:pPr algn="just">
              <a:buFont typeface="Arial" panose="020B0604020202020204" pitchFamily="34" charset="0"/>
              <a:buNone/>
            </a:pPr>
            <a:r>
              <a:rPr lang="ka-GE" dirty="0" smtClean="0"/>
              <a:t>ტექნოლოგია როგორც დანაშაულის სამიზნე – </a:t>
            </a:r>
            <a:r>
              <a:rPr lang="ka-GE" b="1" dirty="0" smtClean="0"/>
              <a:t>ტრადიციულად ითვლება ჭეშმარიტ „კომპიუტერულ დანაშაულად“</a:t>
            </a:r>
            <a:r>
              <a:rPr lang="ka-GE" dirty="0" smtClean="0"/>
              <a:t> და მოიცავს ისეთ დანაშაულებს, როგორიცაა ჰაკერული შეღწევა, შეტევა მომსახურების დაბლოკვის მიზნით და ვირუსების გავრცელება.</a:t>
            </a:r>
          </a:p>
          <a:p>
            <a:pPr algn="just">
              <a:buFont typeface="Arial" panose="020B0604020202020204" pitchFamily="34" charset="0"/>
              <a:buNone/>
            </a:pPr>
            <a:endParaRPr lang="ka-GE" dirty="0" smtClean="0"/>
          </a:p>
          <a:p>
            <a:pPr algn="just">
              <a:buFont typeface="Arial" panose="020B0604020202020204" pitchFamily="34" charset="0"/>
              <a:buNone/>
            </a:pPr>
            <a:r>
              <a:rPr lang="ka-GE" dirty="0" smtClean="0"/>
              <a:t>ტექნოლოგია როგორც დანაშაულის ხელშემწყობი:</a:t>
            </a:r>
          </a:p>
          <a:p>
            <a:pPr algn="just">
              <a:buFont typeface="Arial" panose="020B0604020202020204" pitchFamily="34" charset="0"/>
              <a:buNone/>
            </a:pPr>
            <a:r>
              <a:rPr lang="ka-GE" dirty="0" smtClean="0"/>
              <a:t> – </a:t>
            </a:r>
            <a:r>
              <a:rPr lang="ka-GE" b="1" dirty="0" smtClean="0"/>
              <a:t>როცა კომპიუტერები და სხვა მოწყობილობები გამოიყენება ტრადიციული დანაშაულების ჩადენის ხელშესაწყობად</a:t>
            </a:r>
            <a:r>
              <a:rPr lang="ka-GE" dirty="0" smtClean="0"/>
              <a:t>, მაგალითად, ყალბი საბუთების დასამზადებლად, მოკვლის მუქარის გასაგზავნად ან შანტაჟისთვის, ან უკანონო მასალების შესაქმნელად და გასავრცელებლად, როგორიცაა, მაგალითად, ბავშვთან ბოროტად მოპყრობის ამსახველი გამოსახულებები. </a:t>
            </a:r>
          </a:p>
          <a:p>
            <a:pPr algn="just">
              <a:buFont typeface="Arial" panose="020B0604020202020204" pitchFamily="34" charset="0"/>
              <a:buNone/>
            </a:pPr>
            <a:endParaRPr lang="ka-GE" dirty="0" smtClean="0"/>
          </a:p>
          <a:p>
            <a:pPr algn="just">
              <a:buFont typeface="Arial" panose="020B0604020202020204" pitchFamily="34" charset="0"/>
              <a:buNone/>
            </a:pPr>
            <a:r>
              <a:rPr lang="ka-GE" dirty="0" smtClean="0"/>
              <a:t>ტექნოლოგია როგორც საკომუნიკაციო ინსტრუმენტი:</a:t>
            </a:r>
          </a:p>
          <a:p>
            <a:pPr algn="just">
              <a:buFont typeface="Arial" panose="020B0604020202020204" pitchFamily="34" charset="0"/>
              <a:buNone/>
            </a:pPr>
            <a:r>
              <a:rPr lang="ka-GE" dirty="0" smtClean="0"/>
              <a:t> – </a:t>
            </a:r>
            <a:r>
              <a:rPr lang="ka-GE" b="1" dirty="0" smtClean="0"/>
              <a:t>არის, როცა დამნაშავეები ტექნოლოგიებს გამოიყენებენ ერთმანეთთან კომუნიკაციისთვის</a:t>
            </a:r>
            <a:r>
              <a:rPr lang="ka-GE" dirty="0" smtClean="0"/>
              <a:t> ისე, რომ შეამცირონ აღმოჩენის შანსები, მაგალითად, დაშიფვრის ტექნოლოგიის გამოყენებით. </a:t>
            </a:r>
          </a:p>
          <a:p>
            <a:pPr algn="just">
              <a:buFont typeface="Arial" panose="020B0604020202020204" pitchFamily="34" charset="0"/>
              <a:buNone/>
            </a:pPr>
            <a:endParaRPr lang="ka-GE" dirty="0" smtClean="0"/>
          </a:p>
          <a:p>
            <a:pPr algn="just">
              <a:buFont typeface="Arial" panose="020B0604020202020204" pitchFamily="34" charset="0"/>
              <a:buNone/>
            </a:pPr>
            <a:r>
              <a:rPr lang="ka-GE" dirty="0" smtClean="0"/>
              <a:t>ტექნოლოგია როგორც შენახვის საშუალება:</a:t>
            </a:r>
          </a:p>
          <a:p>
            <a:pPr algn="just">
              <a:buFont typeface="Arial" panose="020B0604020202020204" pitchFamily="34" charset="0"/>
              <a:buNone/>
            </a:pPr>
            <a:r>
              <a:rPr lang="ka-GE" dirty="0" smtClean="0"/>
              <a:t> –</a:t>
            </a:r>
            <a:r>
              <a:rPr lang="ka-GE" b="1" dirty="0" smtClean="0"/>
              <a:t> არის ინფორმაციის განზრახ ან უნებლიე შენახვა მოწყობილობებზე, რომლებიც გამოიყენება</a:t>
            </a:r>
            <a:r>
              <a:rPr lang="ka-GE" dirty="0" smtClean="0"/>
              <a:t> ნებისმიერ სხვა კატეგორიაში და ჩვეულებრივ მოიცავს მონაცემებს, რომლებიც ინახება დაზარალებულთა, მოწმეთა თუ ეჭვმიტანილთა კომპიუტერულ სისტემებში.</a:t>
            </a:r>
          </a:p>
          <a:p>
            <a:pPr algn="just">
              <a:buFont typeface="Arial" panose="020B0604020202020204" pitchFamily="34" charset="0"/>
              <a:buNone/>
            </a:pPr>
            <a:endParaRPr lang="ka-GE" dirty="0" smtClean="0"/>
          </a:p>
          <a:p>
            <a:pPr algn="just">
              <a:buFont typeface="Arial" panose="020B0604020202020204" pitchFamily="34" charset="0"/>
              <a:buNone/>
            </a:pPr>
            <a:r>
              <a:rPr lang="ka-GE" dirty="0" smtClean="0"/>
              <a:t>ტექნოლოგია როგორც დანაშაულის მოწმე:</a:t>
            </a:r>
          </a:p>
          <a:p>
            <a:pPr algn="just">
              <a:buFont typeface="Arial" panose="020B0604020202020204" pitchFamily="34" charset="0"/>
              <a:buNone/>
            </a:pPr>
            <a:r>
              <a:rPr lang="ka-GE" dirty="0" smtClean="0"/>
              <a:t> –</a:t>
            </a:r>
            <a:r>
              <a:rPr lang="ka-GE" b="1" dirty="0" smtClean="0"/>
              <a:t> შეიძლება ადგილი ჰქონდეს, როდესაც IT-მოწყობილობებში არსებული მტკიცებულებები შეიძლება გამოყენებული იქნეს მტკიცებულებების გასამყარებლად</a:t>
            </a:r>
            <a:r>
              <a:rPr lang="ka-GE" dirty="0" smtClean="0"/>
              <a:t>, რომლებთანაც მათ აშკარა კავშირი არ აქვს, მაგალითად, ეჭვმიტანილის ალიბის ან მოწმის განცხადების დასამტკიცებლად ან უარსაყოფად</a:t>
            </a:r>
          </a:p>
          <a:p>
            <a:pPr marL="0" indent="0">
              <a:buFont typeface="Arial" panose="020B0604020202020204" pitchFamily="34" charset="0"/>
              <a:buNone/>
            </a:pP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15</a:t>
            </a:fld>
            <a:endParaRPr lang="ka-GE" altLang="en-US"/>
          </a:p>
        </p:txBody>
      </p:sp>
    </p:spTree>
    <p:extLst>
      <p:ext uri="{BB962C8B-B14F-4D97-AF65-F5344CB8AC3E}">
        <p14:creationId xmlns:p14="http://schemas.microsoft.com/office/powerpoint/2010/main" val="3439856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ka-GE" dirty="0" smtClean="0"/>
              <a:t>თუმცა, სოციოლოგიური თვალსაზრისით, დანაშაულებრიობა კიბერგარემოში უკვე წარმოადგენს მნიშვნელოვან და ავტონომიურ რეალობას. მთელ ევროპასა და დანარჩენი მსოფლიოს უმრავლესობა ქვეყანაში არსებობს საგამოძიებო დანაყოფები პოლიციის დონეზე და პროკურატურის ზოგ სპეციალურ სამსახურში. საერთაშორისო საზოგადოებრივი ორგანიზაციები და კერძო კომპანიები ყოველ ჯერზე უფრო და უფრო შეშფოთებული არიან უკანონო და საზიანო ქმედებების გამო, რომლებიც ჩადენილია საკომუნიკაციო ქსელების გამოყენებით ან ამ ქსელების შიგნით. </a:t>
            </a:r>
            <a:endParaRPr lang="ka-GE" dirty="0">
              <a:ea typeface="ＭＳ Ｐゴシック" pitchFamily="34" charset="-128"/>
            </a:endParaRPr>
          </a:p>
          <a:p>
            <a:pPr marL="0" indent="0">
              <a:buFont typeface="Arial" panose="020B0604020202020204" pitchFamily="34" charset="0"/>
              <a:buNone/>
            </a:pP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16</a:t>
            </a:fld>
            <a:endParaRPr lang="ka-GE" altLang="en-US"/>
          </a:p>
        </p:txBody>
      </p:sp>
    </p:spTree>
    <p:extLst>
      <p:ext uri="{BB962C8B-B14F-4D97-AF65-F5344CB8AC3E}">
        <p14:creationId xmlns:p14="http://schemas.microsoft.com/office/powerpoint/2010/main" val="1605945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ka-GE" dirty="0" smtClean="0"/>
              <a:t>კიბერდანაშაული განიმარტება როგორც ვიწრო, ისე ფართო გაგებით: ჩვეულებრივ, აღნიშნული გამოთქმა გამოიყენება შეზღუდული მნიშვნელობით, დანაშაულებრივი ქმედების აღსაწერად, რომელშიც დანაშაულის მნიშვნელოვან ნაწილს კომპიუტერი ან ქსელი წარმოადგენს; თუმცა, კიბერდანაშაული ასევე გამოიყენება სხვა ტრადიციული დანაშაულების მოსაცველად, რომლებშიც იგივე კომპიუტერები ან ქსელები გამოიყენება შესაძლო უკანონო ქმედებებისთვის.</a:t>
            </a:r>
            <a:endParaRPr lang="ka-GE" dirty="0">
              <a:ea typeface="ＭＳ Ｐゴシック" pitchFamily="34" charset="-128"/>
            </a:endParaRPr>
          </a:p>
          <a:p>
            <a:pPr marL="0" indent="0">
              <a:buFont typeface="Arial" panose="020B0604020202020204" pitchFamily="34" charset="0"/>
              <a:buNone/>
            </a:pPr>
            <a:endParaRPr lang="ka-GE" sz="1200" kern="1200" dirty="0">
              <a:solidFill>
                <a:schemeClr val="tx1"/>
              </a:solidFill>
              <a:latin typeface="+mn-lt"/>
              <a:ea typeface="MS PGothic" pitchFamily="34" charset="-128"/>
              <a:cs typeface="ＭＳ Ｐゴシック" charset="0"/>
            </a:endParaRPr>
          </a:p>
          <a:p>
            <a:pPr algn="l"/>
            <a:r>
              <a:rPr lang="ka-GE" sz="1800" b="1" i="0" u="none" strike="noStrike" baseline="0" dirty="0">
                <a:solidFill>
                  <a:srgbClr val="7F3F99"/>
                </a:solidFill>
                <a:latin typeface="HelveticaNeue-Bold"/>
              </a:rPr>
              <a:t>ეს განმარტება მოცემულია </a:t>
            </a:r>
            <a:r>
              <a:rPr lang="ka-GE" sz="1800" b="1" i="0" u="none" strike="noStrike" baseline="0" dirty="0" smtClean="0">
                <a:solidFill>
                  <a:srgbClr val="7F3F99"/>
                </a:solidFill>
                <a:latin typeface="HelveticaNeue-Bold"/>
              </a:rPr>
              <a:t>2019 წლის „ინტერნეტში </a:t>
            </a:r>
            <a:r>
              <a:rPr lang="ka-GE" sz="1800" b="1" i="0" u="none" strike="noStrike" baseline="0" dirty="0">
                <a:solidFill>
                  <a:srgbClr val="7F3F99"/>
                </a:solidFill>
                <a:latin typeface="HelveticaNeue-Bold"/>
              </a:rPr>
              <a:t>ორგანიზებული დანაშაულის საფრთხის </a:t>
            </a:r>
            <a:r>
              <a:rPr lang="ka-GE" sz="1800" b="1" i="0" u="none" strike="noStrike" baseline="0" dirty="0" smtClean="0">
                <a:solidFill>
                  <a:srgbClr val="7F3F99"/>
                </a:solidFill>
                <a:latin typeface="HelveticaNeue-Bold"/>
              </a:rPr>
              <a:t>შეფასებაში“ </a:t>
            </a:r>
            <a:r>
              <a:rPr lang="ka-GE" sz="1800" b="1" i="0" u="none" strike="noStrike" baseline="0" dirty="0">
                <a:solidFill>
                  <a:srgbClr val="7F3F99"/>
                </a:solidFill>
                <a:latin typeface="HelveticaNeue-Bold"/>
              </a:rPr>
              <a:t>(IOCTA)</a:t>
            </a:r>
          </a:p>
          <a:p>
            <a:pPr algn="l"/>
            <a:endParaRPr lang="ka-GE" sz="1800" b="1" i="0" u="none" strike="noStrike" baseline="0" dirty="0">
              <a:solidFill>
                <a:srgbClr val="7F3F99"/>
              </a:solidFill>
              <a:latin typeface="HelveticaNeue-Bold"/>
            </a:endParaRPr>
          </a:p>
          <a:p>
            <a:pPr algn="l"/>
            <a:r>
              <a:rPr lang="ka-GE" sz="1800" b="1" i="0" u="none" strike="noStrike" baseline="0" dirty="0">
                <a:solidFill>
                  <a:srgbClr val="7F3F99"/>
                </a:solidFill>
                <a:latin typeface="HelveticaNeue-Bold"/>
              </a:rPr>
              <a:t>კიბერდანაშაული: მტკიცებულებების მიმოხილვა</a:t>
            </a:r>
          </a:p>
          <a:p>
            <a:pPr algn="l"/>
            <a:r>
              <a:rPr lang="ka-GE" sz="1800" b="0" i="0" u="none" strike="noStrike" baseline="0" dirty="0">
                <a:solidFill>
                  <a:srgbClr val="7F3F99"/>
                </a:solidFill>
                <a:latin typeface="HelveticaNeue"/>
              </a:rPr>
              <a:t>კვლევის ანგარიში 75</a:t>
            </a:r>
          </a:p>
          <a:p>
            <a:pPr algn="l"/>
            <a:r>
              <a:rPr lang="ka-GE" sz="1800" b="0" i="0" u="none" strike="noStrike" baseline="0" dirty="0">
                <a:solidFill>
                  <a:srgbClr val="7F3F99"/>
                </a:solidFill>
                <a:latin typeface="HelveticaNeue"/>
              </a:rPr>
              <a:t>თავი 1: კიბერსივრცის მეშვეობით ჩადენილი დანაშაულები</a:t>
            </a:r>
          </a:p>
          <a:p>
            <a:pPr algn="l"/>
            <a:r>
              <a:rPr lang="ka-GE" sz="1800" b="0" i="0" u="none" strike="noStrike" baseline="0" dirty="0" smtClean="0">
                <a:solidFill>
                  <a:srgbClr val="000000"/>
                </a:solidFill>
                <a:latin typeface="HelveticaNeue"/>
              </a:rPr>
              <a:t>დოქ. </a:t>
            </a:r>
            <a:r>
              <a:rPr lang="ka-GE" sz="1800" b="0" i="0" u="none" strike="noStrike" baseline="0" dirty="0">
                <a:solidFill>
                  <a:srgbClr val="000000"/>
                </a:solidFill>
                <a:latin typeface="HelveticaNeue"/>
              </a:rPr>
              <a:t>მაიკ მაკგუაიერი (სარის უნივერსიტეტი)</a:t>
            </a:r>
          </a:p>
          <a:p>
            <a:pPr algn="l"/>
            <a:r>
              <a:rPr lang="ka-GE" sz="1800" b="0" i="0" u="none" strike="noStrike" baseline="0" dirty="0">
                <a:solidFill>
                  <a:srgbClr val="000000"/>
                </a:solidFill>
                <a:latin typeface="HelveticaNeue"/>
              </a:rPr>
              <a:t>სამანტა დოულინგი (შინაგან საქმეთა სამინისტროს მეცნიერების განყოფილება)</a:t>
            </a:r>
          </a:p>
          <a:p>
            <a:pPr algn="l"/>
            <a:r>
              <a:rPr lang="ka-GE" sz="1800" b="0" i="0" u="none" strike="noStrike" baseline="0" dirty="0">
                <a:solidFill>
                  <a:srgbClr val="000000"/>
                </a:solidFill>
                <a:latin typeface="HelveticaNeue"/>
              </a:rPr>
              <a:t>2013 წლის ოქტომბერი</a:t>
            </a: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17</a:t>
            </a:fld>
            <a:endParaRPr lang="ka-GE" altLang="en-US"/>
          </a:p>
        </p:txBody>
      </p:sp>
    </p:spTree>
    <p:extLst>
      <p:ext uri="{BB962C8B-B14F-4D97-AF65-F5344CB8AC3E}">
        <p14:creationId xmlns:p14="http://schemas.microsoft.com/office/powerpoint/2010/main" val="85266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18</a:t>
            </a:fld>
            <a:endParaRPr lang="ka-GE" altLang="en-US"/>
          </a:p>
        </p:txBody>
      </p:sp>
    </p:spTree>
    <p:extLst>
      <p:ext uri="{BB962C8B-B14F-4D97-AF65-F5344CB8AC3E}">
        <p14:creationId xmlns:p14="http://schemas.microsoft.com/office/powerpoint/2010/main" val="2473686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სანამ ინტერნეტზე გადავიდოდეთ, ცოტა უნდა გადავხედოთ, თუ რა არის ქსელი და რისგან შედგება ის – ეს მნიშვნელოვანია იმისთვის, რომ გავიგოთ, თუ როგორ მუშაობს ინტერნეტი</a:t>
            </a:r>
          </a:p>
          <a:p>
            <a:endParaRPr lang="ka-GE" dirty="0"/>
          </a:p>
          <a:p>
            <a:r>
              <a:rPr lang="ka-GE" dirty="0" smtClean="0"/>
              <a:t>ტრენერმა ეს სესია უნდა გახსნას დელეგატებისთვის დასმული ღია კითხვით – დააცადოს მათ ცოტა ხანი, რომ აღწერონ, თუ რას ფიქრობენ, რა არის კიბერდანაშაული.</a:t>
            </a:r>
          </a:p>
          <a:p>
            <a:endParaRPr lang="ka-GE" dirty="0"/>
          </a:p>
          <a:p>
            <a:r>
              <a:rPr lang="ka-GE" dirty="0" smtClean="0"/>
              <a:t>ეს შეიძლება გაკეთდეს ღია ფორუმში – ან უფრო პატარა ჯგუფებში. იდეა იმაში მდგომარეობს, რომ დილეტანტმა განმარტოს, თუ რა არის ეს</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solidFill>
                  <a:prstClr val="black"/>
                </a:solidFill>
              </a:rPr>
              <a:pPr/>
              <a:t>19</a:t>
            </a:fld>
            <a:endParaRPr lang="ka-GE">
              <a:solidFill>
                <a:prstClr val="black"/>
              </a:solidFill>
            </a:endParaRPr>
          </a:p>
        </p:txBody>
      </p:sp>
    </p:spTree>
    <p:extLst>
      <p:ext uri="{BB962C8B-B14F-4D97-AF65-F5344CB8AC3E}">
        <p14:creationId xmlns:p14="http://schemas.microsoft.com/office/powerpoint/2010/main" val="318827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ეს სესია გაიყოფა 5 ნაწილად ბუნებრივი შესვენებების უზრუნველსაყოფად.</a:t>
            </a:r>
          </a:p>
          <a:p>
            <a:r>
              <a:rPr lang="ka-GE" dirty="0" smtClean="0"/>
              <a:t>იდეა იმაში მდგომარეობს, რომ აიღწეროს, თუ რა არის კომპიუტერი, ან მსგავსი მოწყობილობები, რომლებსაც შეუძლია ინტერნეტთან დაკავშირება</a:t>
            </a:r>
          </a:p>
          <a:p>
            <a:r>
              <a:rPr lang="ka-GE" dirty="0" smtClean="0"/>
              <a:t>რომ აიღწეროს, თუ რა არის ინტერნეტი და როგორ მუშაობს ის</a:t>
            </a:r>
          </a:p>
          <a:p>
            <a:r>
              <a:rPr lang="ka-GE" dirty="0" smtClean="0"/>
              <a:t>და შემდეგ  როგორ უკავშირდება ეს კომპიუტერი ინტერნეტს,</a:t>
            </a:r>
          </a:p>
          <a:p>
            <a:r>
              <a:rPr lang="ka-GE" dirty="0" smtClean="0"/>
              <a:t>ხოლო შემდეგ</a:t>
            </a:r>
            <a:r>
              <a:rPr lang="ka-GE" baseline="0" dirty="0" smtClean="0"/>
              <a:t> -</a:t>
            </a:r>
            <a:r>
              <a:rPr lang="ka-GE" dirty="0" smtClean="0"/>
              <a:t> თუ რა არის თავად ინტერნეტში</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2</a:t>
            </a:fld>
            <a:endParaRPr lang="ka-GE"/>
          </a:p>
        </p:txBody>
      </p:sp>
    </p:spTree>
    <p:extLst>
      <p:ext uri="{BB962C8B-B14F-4D97-AF65-F5344CB8AC3E}">
        <p14:creationId xmlns:p14="http://schemas.microsoft.com/office/powerpoint/2010/main" val="3009816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21</a:t>
            </a:fld>
            <a:endParaRPr lang="ka-GE"/>
          </a:p>
        </p:txBody>
      </p:sp>
    </p:spTree>
    <p:extLst>
      <p:ext uri="{BB962C8B-B14F-4D97-AF65-F5344CB8AC3E}">
        <p14:creationId xmlns:p14="http://schemas.microsoft.com/office/powerpoint/2010/main" val="1715201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endParaRPr lang="en-US" dirty="0">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F832C6B-BDA8-DE4D-980B-63A4BC844782}" type="slidenum">
              <a:rPr lang="fr-FR" sz="1200"/>
              <a:pPr/>
              <a:t>22</a:t>
            </a:fld>
            <a:endParaRPr lang="ka-GE" sz="1200"/>
          </a:p>
        </p:txBody>
      </p:sp>
    </p:spTree>
    <p:extLst>
      <p:ext uri="{BB962C8B-B14F-4D97-AF65-F5344CB8AC3E}">
        <p14:creationId xmlns:p14="http://schemas.microsoft.com/office/powerpoint/2010/main" val="2754200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ka-GE" sz="1000" dirty="0">
                <a:latin typeface="Calibri" charset="0"/>
              </a:rPr>
              <a:t>სრული ან ნაწილობრივი წვდომა უფლების გარეშე</a:t>
            </a:r>
          </a:p>
          <a:p>
            <a:pPr marL="171450" indent="-171450" eaLnBrk="1" hangingPunct="1">
              <a:spcBef>
                <a:spcPct val="0"/>
              </a:spcBef>
              <a:buFontTx/>
              <a:buChar char="•"/>
            </a:pPr>
            <a:r>
              <a:rPr lang="ka-GE" sz="1000" dirty="0">
                <a:latin typeface="Calibri" charset="0"/>
              </a:rPr>
              <a:t>კომპიუტერული მონაცემების არასაჯარო გადაცემა კომპიუტერული სისტემიდან, კომპიუტერულ სისტემაზე, კომპიუტერულ სისტემაში</a:t>
            </a:r>
          </a:p>
          <a:p>
            <a:pPr marL="171450" indent="-171450" eaLnBrk="1" hangingPunct="1">
              <a:spcBef>
                <a:spcPct val="0"/>
              </a:spcBef>
              <a:buFontTx/>
              <a:buChar char="•"/>
            </a:pPr>
            <a:r>
              <a:rPr lang="ka-GE" sz="1000" dirty="0">
                <a:latin typeface="Calibri" charset="0"/>
              </a:rPr>
              <a:t>კომპიუტერული მონაცემების დაზიანება, წაშლა, გაუარესება, ცვლილება ან ჩახშობა</a:t>
            </a:r>
          </a:p>
          <a:p>
            <a:pPr marL="171450" indent="-171450" eaLnBrk="1" hangingPunct="1">
              <a:spcBef>
                <a:spcPct val="0"/>
              </a:spcBef>
              <a:buFontTx/>
              <a:buChar char="•"/>
            </a:pPr>
            <a:r>
              <a:rPr lang="ka-GE" sz="1000" dirty="0">
                <a:latin typeface="Calibri" charset="0"/>
              </a:rPr>
              <a:t>კომპიუტერული სისტემის ფუნქციონირებისთვის ხელის შეშლა კომპიუტერული მონაცემების შეტანით, გადაცემით, დაზიანებით, წაშლით, გაუარესებით, შეცვლით ან ჩახშობით</a:t>
            </a:r>
          </a:p>
          <a:p>
            <a:pPr marL="171450" indent="-171450" eaLnBrk="1" hangingPunct="1">
              <a:spcBef>
                <a:spcPct val="0"/>
              </a:spcBef>
              <a:buFontTx/>
              <a:buChar char="•"/>
            </a:pPr>
            <a:r>
              <a:rPr lang="ka-GE" sz="1000" dirty="0">
                <a:latin typeface="Calibri" charset="0"/>
              </a:rPr>
              <a:t>ზემოაღნიშნულის ჩამდენი კომპიუტერული სისტემების წარმოება და ფლობა</a:t>
            </a:r>
          </a:p>
          <a:p>
            <a:pPr marL="171450" indent="-171450" eaLnBrk="1" hangingPunct="1">
              <a:spcBef>
                <a:spcPct val="0"/>
              </a:spcBef>
              <a:buFontTx/>
              <a:buChar char="•"/>
            </a:pPr>
            <a:r>
              <a:rPr lang="ka-GE" sz="1000" dirty="0">
                <a:latin typeface="Calibri" charset="0"/>
              </a:rPr>
              <a:t>არაავთენტური მონაცემები იმ განზრახვით, რომ ისინი სამართლებრივი მიზნებისთვის ისე იყოს გამოყენებული, </a:t>
            </a:r>
            <a:r>
              <a:rPr lang="ka-GE" sz="1000" dirty="0" smtClean="0">
                <a:latin typeface="Calibri" charset="0"/>
              </a:rPr>
              <a:t>თითქოს ნამდვილია</a:t>
            </a:r>
            <a:endParaRPr lang="ka-GE" dirty="0">
              <a:latin typeface="Calibri" charset="0"/>
            </a:endParaRPr>
          </a:p>
          <a:p>
            <a:pPr marL="171450" indent="-171450" eaLnBrk="1" hangingPunct="1">
              <a:spcBef>
                <a:spcPct val="0"/>
              </a:spcBef>
              <a:buFontTx/>
              <a:buChar char="•"/>
            </a:pPr>
            <a:r>
              <a:rPr lang="ka-GE" dirty="0">
                <a:latin typeface="Calibri" charset="0"/>
              </a:rPr>
              <a:t>შეყვანა, ჩარევა ეკონომიკური სარგებლის მიღების არაკეთილსინდისიერი განზრახვით</a:t>
            </a:r>
          </a:p>
          <a:p>
            <a:pPr marL="171450" indent="-171450" eaLnBrk="1" hangingPunct="1">
              <a:spcBef>
                <a:spcPct val="0"/>
              </a:spcBef>
              <a:buFontTx/>
              <a:buChar char="•"/>
            </a:pPr>
            <a:r>
              <a:rPr lang="ka-GE" dirty="0">
                <a:latin typeface="Calibri" charset="0"/>
              </a:rPr>
              <a:t>წარმოება, შეთავაზება, განაწილება, შესყიდვა, ფლობა</a:t>
            </a:r>
          </a:p>
          <a:p>
            <a:pPr marL="171450" indent="-171450" eaLnBrk="1" hangingPunct="1">
              <a:spcBef>
                <a:spcPct val="0"/>
              </a:spcBef>
              <a:buFontTx/>
              <a:buChar char="•"/>
            </a:pPr>
            <a:r>
              <a:rPr lang="ka-GE" dirty="0">
                <a:latin typeface="Calibri" charset="0"/>
              </a:rPr>
              <a:t>ინტელექტუალური საკუთრების უფლება</a:t>
            </a:r>
          </a:p>
          <a:p>
            <a:pPr marL="171450" indent="-171450" eaLnBrk="1" hangingPunct="1">
              <a:spcBef>
                <a:spcPct val="0"/>
              </a:spcBef>
              <a:buFontTx/>
              <a:buChar char="•"/>
            </a:pPr>
            <a:endParaRPr lang="ka-GE" dirty="0">
              <a:latin typeface="Calibri" charset="0"/>
            </a:endParaRPr>
          </a:p>
          <a:p>
            <a:pPr marL="171450" indent="-171450" eaLnBrk="1" hangingPunct="1">
              <a:spcBef>
                <a:spcPct val="0"/>
              </a:spcBef>
              <a:buFontTx/>
              <a:buChar char="•"/>
            </a:pPr>
            <a:r>
              <a:rPr lang="ka-GE" dirty="0">
                <a:latin typeface="Calibri" charset="0"/>
              </a:rPr>
              <a:t>კომპიუტერული მონაცემებისა და ტრაფიკის მონაცემების დაჩქარებული დაცვა</a:t>
            </a:r>
          </a:p>
          <a:p>
            <a:pPr marL="171450" indent="-171450" eaLnBrk="1" hangingPunct="1">
              <a:spcBef>
                <a:spcPct val="0"/>
              </a:spcBef>
              <a:buFontTx/>
              <a:buChar char="•"/>
            </a:pPr>
            <a:r>
              <a:rPr lang="ka-GE" dirty="0">
                <a:latin typeface="Calibri" charset="0"/>
              </a:rPr>
              <a:t>ტრაფიკის მონაცემების ნაწილობრივ გამჟღავნება მიმწოდებლისა და გზის იდენტიფიცირებისთვის</a:t>
            </a:r>
          </a:p>
          <a:p>
            <a:pPr marL="171450" indent="-171450" eaLnBrk="1" hangingPunct="1">
              <a:spcBef>
                <a:spcPct val="0"/>
              </a:spcBef>
              <a:buFontTx/>
              <a:buChar char="•"/>
            </a:pPr>
            <a:r>
              <a:rPr lang="ka-GE" dirty="0">
                <a:latin typeface="Calibri" charset="0"/>
              </a:rPr>
              <a:t>ინფორმაციის გაცემის ბრძანება პირებისთვის (კომპიუტერული მონაცემები) და მომსახურების მიმწოდებლებისთვის (აბონენტის შესახებ ინფორმაცია)</a:t>
            </a:r>
          </a:p>
          <a:p>
            <a:pPr marL="171450" indent="-171450" eaLnBrk="1" hangingPunct="1">
              <a:spcBef>
                <a:spcPct val="0"/>
              </a:spcBef>
              <a:buFontTx/>
              <a:buChar char="•"/>
            </a:pPr>
            <a:r>
              <a:rPr lang="ka-GE" dirty="0">
                <a:latin typeface="Calibri" charset="0"/>
              </a:rPr>
              <a:t>კომპიუტერული მონაცემების ჩხრეკა და ამოღება (კომპიუტერი და ნებისმიერი შენახვის საშუალება)</a:t>
            </a:r>
          </a:p>
          <a:p>
            <a:pPr marL="171450" indent="-171450" eaLnBrk="1" hangingPunct="1">
              <a:spcBef>
                <a:spcPct val="0"/>
              </a:spcBef>
              <a:buFontTx/>
              <a:buChar char="•"/>
            </a:pPr>
            <a:r>
              <a:rPr lang="ka-GE" dirty="0">
                <a:latin typeface="Calibri" charset="0"/>
              </a:rPr>
              <a:t>ტრაფიკის მონაცემების რეალურ დროში შეგროვება და კომპიუტერული მონაცემების გადაჭერა</a:t>
            </a:r>
          </a:p>
          <a:p>
            <a:pPr marL="171450" indent="-171450" eaLnBrk="1" hangingPunct="1">
              <a:spcBef>
                <a:spcPct val="0"/>
              </a:spcBef>
              <a:buFontTx/>
              <a:buChar char="•"/>
            </a:pPr>
            <a:endParaRPr lang="ka-GE" dirty="0">
              <a:latin typeface="Calibri" charset="0"/>
            </a:endParaRPr>
          </a:p>
          <a:p>
            <a:pPr marL="171450" indent="-171450" eaLnBrk="1" hangingPunct="1">
              <a:spcBef>
                <a:spcPct val="0"/>
              </a:spcBef>
              <a:buFontTx/>
              <a:buChar char="•"/>
            </a:pPr>
            <a:r>
              <a:rPr lang="ka-GE" dirty="0">
                <a:latin typeface="Calibri" charset="0"/>
              </a:rPr>
              <a:t>სისხლის სამართლის დანაშაულები, რომლებიც მიჩნეული უნდა იქნეს ექსტრადირებად დანაშაულებად</a:t>
            </a:r>
          </a:p>
          <a:p>
            <a:pPr marL="171450" indent="-171450" eaLnBrk="1" hangingPunct="1">
              <a:spcBef>
                <a:spcPct val="0"/>
              </a:spcBef>
              <a:buFontTx/>
              <a:buChar char="•"/>
            </a:pPr>
            <a:r>
              <a:rPr lang="ka-GE" dirty="0">
                <a:latin typeface="Calibri" charset="0"/>
              </a:rPr>
              <a:t>სამართლებრივი ურთიერთდახმარება - </a:t>
            </a:r>
            <a:r>
              <a:rPr lang="ka-GE" dirty="0" smtClean="0">
                <a:latin typeface="Calibri" charset="0"/>
              </a:rPr>
              <a:t>ერთმანეთის </a:t>
            </a:r>
            <a:r>
              <a:rPr lang="ka-GE" b="1" dirty="0">
                <a:latin typeface="Calibri" charset="0"/>
              </a:rPr>
              <a:t>შეძლებისდაგვარად ფართო მასშტაბის ურთიერთდახმარება</a:t>
            </a:r>
            <a:r>
              <a:rPr lang="ka-GE" dirty="0">
                <a:latin typeface="Calibri" charset="0"/>
              </a:rPr>
              <a:t> გამოძიების ან სამართალწარმოების მიზნით, რომელიც ეხება კომპიუტერულ სისტემებთან და მონაცემებთან დაკავშირებულ სისხლის სამართლის დანაშაულებს, ასევე დახმარების გაწევას სისხლის სამართლის დანაშაულის მტკიცებულებების ელექტრონული ფორმით ამოღების მიზნით.</a:t>
            </a:r>
          </a:p>
          <a:p>
            <a:pPr marL="171450" indent="-171450" eaLnBrk="1" hangingPunct="1">
              <a:spcBef>
                <a:spcPct val="0"/>
              </a:spcBef>
              <a:buFontTx/>
              <a:buChar char="•"/>
            </a:pPr>
            <a:r>
              <a:rPr lang="ka-GE" dirty="0">
                <a:latin typeface="Calibri" charset="0"/>
              </a:rPr>
              <a:t>ნებაყოფლობითი გამჟღავნება</a:t>
            </a:r>
          </a:p>
          <a:p>
            <a:pPr marL="171450" indent="-171450" eaLnBrk="1" hangingPunct="1">
              <a:spcBef>
                <a:spcPct val="0"/>
              </a:spcBef>
              <a:buFontTx/>
              <a:buChar char="•"/>
            </a:pPr>
            <a:r>
              <a:rPr lang="ka-GE" dirty="0">
                <a:latin typeface="Calibri" charset="0"/>
              </a:rPr>
              <a:t>კომპიუტერული მონაცემების დაჩქარებული დაცვა და დაცული ტრაფიკის მონაცემების გამჟღავნება</a:t>
            </a:r>
          </a:p>
          <a:p>
            <a:pPr marL="171450" indent="-171450" eaLnBrk="1" hangingPunct="1">
              <a:spcBef>
                <a:spcPct val="0"/>
              </a:spcBef>
              <a:buFontTx/>
              <a:buChar char="•"/>
            </a:pPr>
            <a:r>
              <a:rPr lang="ka-GE" dirty="0" smtClean="0">
                <a:latin typeface="Calibri" charset="0"/>
              </a:rPr>
              <a:t>სამართლებრივი </a:t>
            </a:r>
            <a:r>
              <a:rPr lang="ka-GE" dirty="0">
                <a:latin typeface="Calibri" charset="0"/>
              </a:rPr>
              <a:t>ურთიერთდახმარება მოითხოვს ამოღებას, კომპიუტერულ სისტემებზე სახლიდან წვდომის ავტორიზაციის გარეშე (მუხლი 32)</a:t>
            </a:r>
          </a:p>
          <a:p>
            <a:pPr marL="171450" indent="-171450" eaLnBrk="1" hangingPunct="1">
              <a:spcBef>
                <a:spcPct val="0"/>
              </a:spcBef>
              <a:buFontTx/>
              <a:buChar char="•"/>
            </a:pPr>
            <a:r>
              <a:rPr lang="ka-GE" dirty="0">
                <a:latin typeface="Calibri" charset="0"/>
              </a:rPr>
              <a:t>24-საათიან რეჟიმში მომუშავე საკონტაქტო პუნქტები (ერთი, გამოძიების მიზნებისთვის, 24-საათიანი, დაჩქარებული კოლაბორაცია და მოთხოვნებისთვის მზადყოფნა, გაწვრთნილი თანამშრომლები)</a:t>
            </a:r>
          </a:p>
          <a:p>
            <a:pPr marL="171450" indent="-171450" eaLnBrk="1" hangingPunct="1">
              <a:spcBef>
                <a:spcPct val="0"/>
              </a:spcBef>
              <a:buFontTx/>
              <a:buChar char="•"/>
            </a:pPr>
            <a:endParaRPr lang="ka-GE" dirty="0">
              <a:latin typeface="Calibri" charset="0"/>
            </a:endParaRPr>
          </a:p>
          <a:p>
            <a:pPr marL="171450" indent="-171450" eaLnBrk="1" hangingPunct="1">
              <a:spcBef>
                <a:spcPct val="0"/>
              </a:spcBef>
              <a:buFontTx/>
              <a:buChar char="•"/>
            </a:pPr>
            <a:endParaRPr lang="ka-GE" dirty="0">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F832C6B-BDA8-DE4D-980B-63A4BC844782}" type="slidenum">
              <a:rPr lang="fr-FR" sz="1200"/>
              <a:pPr/>
              <a:t>23</a:t>
            </a:fld>
            <a:endParaRPr lang="ka-GE" sz="1200"/>
          </a:p>
        </p:txBody>
      </p:sp>
    </p:spTree>
    <p:extLst>
      <p:ext uri="{BB962C8B-B14F-4D97-AF65-F5344CB8AC3E}">
        <p14:creationId xmlns:p14="http://schemas.microsoft.com/office/powerpoint/2010/main" val="4175050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600"/>
              </a:spcAft>
              <a:defRPr/>
            </a:pPr>
            <a:r>
              <a:rPr lang="ka-GE" dirty="0">
                <a:latin typeface="Verdana"/>
              </a:rPr>
              <a:t>ხელმოსაწერად გაიხსნა 2001 წლის ნოემბერში ბუდაპეშტში</a:t>
            </a:r>
          </a:p>
          <a:p>
            <a:pPr>
              <a:lnSpc>
                <a:spcPct val="120000"/>
              </a:lnSpc>
              <a:spcBef>
                <a:spcPts val="600"/>
              </a:spcBef>
              <a:spcAft>
                <a:spcPts val="600"/>
              </a:spcAft>
              <a:defRPr/>
            </a:pPr>
            <a:r>
              <a:rPr lang="ka-GE" dirty="0">
                <a:latin typeface="Verdana"/>
              </a:rPr>
              <a:t>მას მოსდევს კიბერდანაშაულის შესახებ კონვენციის კომიტეტი (T-CY) </a:t>
            </a:r>
          </a:p>
          <a:p>
            <a:pPr>
              <a:lnSpc>
                <a:spcPct val="120000"/>
              </a:lnSpc>
              <a:spcBef>
                <a:spcPts val="600"/>
              </a:spcBef>
              <a:spcAft>
                <a:spcPts val="600"/>
              </a:spcAft>
              <a:defRPr/>
            </a:pPr>
            <a:r>
              <a:rPr lang="ka-GE" dirty="0">
                <a:latin typeface="Verdana"/>
              </a:rPr>
              <a:t>ღიაა ნებისმიერი სახელმწიფოს მისაერთებლად</a:t>
            </a:r>
          </a:p>
          <a:p>
            <a:pPr>
              <a:lnSpc>
                <a:spcPct val="120000"/>
              </a:lnSpc>
              <a:spcBef>
                <a:spcPts val="600"/>
              </a:spcBef>
              <a:spcAft>
                <a:spcPts val="600"/>
              </a:spcAft>
              <a:defRPr/>
            </a:pPr>
            <a:r>
              <a:rPr lang="ka-GE" dirty="0">
                <a:latin typeface="Verdana"/>
              </a:rPr>
              <a:t>დღეისთვის </a:t>
            </a:r>
            <a:r>
              <a:rPr lang="ka-GE" b="1" dirty="0">
                <a:latin typeface="Verdana"/>
              </a:rPr>
              <a:t>ეს არის ერთადერთი საერთაშორისო ხელშეკრულება კიბერდანაშაულთან ბრძოლისა და ელექტრონული მტკიცებულებების შესახებ</a:t>
            </a:r>
          </a:p>
          <a:p>
            <a:pPr>
              <a:lnSpc>
                <a:spcPct val="120000"/>
              </a:lnSpc>
              <a:spcBef>
                <a:spcPts val="600"/>
              </a:spcBef>
              <a:spcAft>
                <a:spcPts val="600"/>
              </a:spcAft>
              <a:defRPr/>
            </a:pPr>
            <a:r>
              <a:rPr lang="ka-GE" dirty="0">
                <a:latin typeface="Verdana"/>
              </a:rPr>
              <a:t>მასში მოცემულია კიბერდანაშაულის მაღალი ხარისხის, ტექნოლოგიურად ნეიტრალური განმარტებები</a:t>
            </a:r>
          </a:p>
          <a:p>
            <a:pPr>
              <a:lnSpc>
                <a:spcPct val="120000"/>
              </a:lnSpc>
              <a:spcBef>
                <a:spcPts val="600"/>
              </a:spcBef>
              <a:spcAft>
                <a:spcPts val="600"/>
              </a:spcAft>
              <a:defRPr/>
            </a:pPr>
            <a:r>
              <a:rPr lang="ka-GE" dirty="0">
                <a:latin typeface="Verdana"/>
              </a:rPr>
              <a:t>ის ადგენს სტანდარტულ პროცედურებს გამოძიებისთვისა და დევნისთვის ეროვნულ დონეზე და შესაბამის ვალდებულებებს აკისრებს ჩართულ მხარეებს</a:t>
            </a:r>
          </a:p>
          <a:p>
            <a:pPr>
              <a:lnSpc>
                <a:spcPct val="120000"/>
              </a:lnSpc>
              <a:spcBef>
                <a:spcPts val="600"/>
              </a:spcBef>
              <a:spcAft>
                <a:spcPts val="600"/>
              </a:spcAft>
              <a:defRPr/>
            </a:pPr>
            <a:r>
              <a:rPr lang="ka-GE" dirty="0">
                <a:latin typeface="Verdana"/>
              </a:rPr>
              <a:t>ის განსაზღვრავს საპროცესო დებულებებს საერთაშორისო თანამშრომლობისთვის, პოლიციებს შორის თანამშრომლობისა და სასამართლოსთვის</a:t>
            </a:r>
          </a:p>
          <a:p>
            <a:pPr>
              <a:lnSpc>
                <a:spcPct val="120000"/>
              </a:lnSpc>
              <a:spcBef>
                <a:spcPts val="600"/>
              </a:spcBef>
              <a:spcAft>
                <a:spcPts val="600"/>
              </a:spcAft>
              <a:defRPr/>
            </a:pPr>
            <a:r>
              <a:rPr lang="ka-GE" dirty="0">
                <a:latin typeface="Verdana"/>
              </a:rPr>
              <a:t>სახელმძღვანელო მითითებებს </a:t>
            </a:r>
            <a:r>
              <a:rPr lang="ka-GE" dirty="0" smtClean="0">
                <a:latin typeface="Verdana"/>
              </a:rPr>
              <a:t>აქვეყნებს კიბერდანაშაულის</a:t>
            </a:r>
            <a:r>
              <a:rPr lang="ka-GE" baseline="0" dirty="0" smtClean="0">
                <a:latin typeface="Verdana"/>
              </a:rPr>
              <a:t> შესახებ კონვენციის კომიტეტი</a:t>
            </a:r>
            <a:r>
              <a:rPr lang="ka-GE" dirty="0" smtClean="0">
                <a:latin typeface="Verdana"/>
              </a:rPr>
              <a:t> (T-CY) </a:t>
            </a:r>
            <a:r>
              <a:rPr lang="ka-GE" dirty="0">
                <a:latin typeface="Verdana"/>
              </a:rPr>
              <a:t>ბუდაპეშტის კონვენციის დებულებების ინტერპრეტაციისთვის ახალი საფრთხეებისა და ახალი ტექნოლოგიური პარადიგმების კონტექსტში</a:t>
            </a:r>
          </a:p>
          <a:p>
            <a:endParaRPr lang="ka-GE" dirty="0"/>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24</a:t>
            </a:fld>
            <a:endParaRPr lang="ka-GE"/>
          </a:p>
        </p:txBody>
      </p:sp>
    </p:spTree>
    <p:extLst>
      <p:ext uri="{BB962C8B-B14F-4D97-AF65-F5344CB8AC3E}">
        <p14:creationId xmlns:p14="http://schemas.microsoft.com/office/powerpoint/2010/main" val="884908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25</a:t>
            </a:fld>
            <a:endParaRPr lang="ka-GE"/>
          </a:p>
        </p:txBody>
      </p:sp>
    </p:spTree>
    <p:extLst>
      <p:ext uri="{BB962C8B-B14F-4D97-AF65-F5344CB8AC3E}">
        <p14:creationId xmlns:p14="http://schemas.microsoft.com/office/powerpoint/2010/main" val="1417862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26</a:t>
            </a:fld>
            <a:endParaRPr lang="ka-GE"/>
          </a:p>
        </p:txBody>
      </p:sp>
    </p:spTree>
    <p:extLst>
      <p:ext uri="{BB962C8B-B14F-4D97-AF65-F5344CB8AC3E}">
        <p14:creationId xmlns:p14="http://schemas.microsoft.com/office/powerpoint/2010/main" val="4156453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27</a:t>
            </a:fld>
            <a:endParaRPr lang="ka-GE"/>
          </a:p>
        </p:txBody>
      </p:sp>
    </p:spTree>
    <p:extLst>
      <p:ext uri="{BB962C8B-B14F-4D97-AF65-F5344CB8AC3E}">
        <p14:creationId xmlns:p14="http://schemas.microsoft.com/office/powerpoint/2010/main" val="3220314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28</a:t>
            </a:fld>
            <a:endParaRPr lang="ka-GE"/>
          </a:p>
        </p:txBody>
      </p:sp>
    </p:spTree>
    <p:extLst>
      <p:ext uri="{BB962C8B-B14F-4D97-AF65-F5344CB8AC3E}">
        <p14:creationId xmlns:p14="http://schemas.microsoft.com/office/powerpoint/2010/main" val="377565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სანამ ინტერნეტზე გადავიდოდეთ, ცოტა უნდა გადავხედოთ, თუ რა არის ქსელი და რისგან შედგება ის – ეს მნიშვნელოვანია იმისთვის, რომ გავიგოთ, თუ როგორ მუშაობს ინტერნეტი</a:t>
            </a:r>
          </a:p>
          <a:p>
            <a:endParaRPr lang="ka-GE" dirty="0"/>
          </a:p>
          <a:p>
            <a:r>
              <a:rPr lang="ka-GE" dirty="0" smtClean="0"/>
              <a:t>ტრენერმა ეს სესია უნდა გახსნას დელეგატებისთვის დასმული ღია კითხვით – დააცადოს მათ ცოტა ხანი, რომ აღწერონ, თუ რას ფიქრობენ, რა არის კიბერდანაშაული.</a:t>
            </a:r>
          </a:p>
          <a:p>
            <a:endParaRPr lang="ka-GE" dirty="0"/>
          </a:p>
          <a:p>
            <a:r>
              <a:rPr lang="ka-GE" dirty="0" smtClean="0"/>
              <a:t>ეს შეიძლება გაკეთდეს ღია ფორუმში – ან უფრო პატარა ჯგუფებში. იდეა იმაში მდგომარეობს, რომ დილეტანტმა განმარტოს, თუ რა არის ეს</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solidFill>
                  <a:prstClr val="black"/>
                </a:solidFill>
              </a:rPr>
              <a:pPr/>
              <a:t>29</a:t>
            </a:fld>
            <a:endParaRPr lang="ka-GE">
              <a:solidFill>
                <a:prstClr val="black"/>
              </a:solidFill>
            </a:endParaRPr>
          </a:p>
        </p:txBody>
      </p:sp>
    </p:spTree>
    <p:extLst>
      <p:ext uri="{BB962C8B-B14F-4D97-AF65-F5344CB8AC3E}">
        <p14:creationId xmlns:p14="http://schemas.microsoft.com/office/powerpoint/2010/main" val="2488281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ka-GE"/>
          </a:p>
        </p:txBody>
      </p:sp>
    </p:spTree>
    <p:extLst>
      <p:ext uri="{BB962C8B-B14F-4D97-AF65-F5344CB8AC3E}">
        <p14:creationId xmlns:p14="http://schemas.microsoft.com/office/powerpoint/2010/main" val="909338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dirty="0"/>
              <a:t>მიზანი ძალიან ფართომასშტაბიანია – საინფორმაციო მიმოხილვის უზრუნველყოფა ზედმეტად ტექნიკური აღწერილობის გარეშე </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3</a:t>
            </a:fld>
            <a:endParaRPr lang="ka-GE"/>
          </a:p>
        </p:txBody>
      </p:sp>
    </p:spTree>
    <p:extLst>
      <p:ext uri="{BB962C8B-B14F-4D97-AF65-F5344CB8AC3E}">
        <p14:creationId xmlns:p14="http://schemas.microsoft.com/office/powerpoint/2010/main" val="170310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Wingdings" panose="05000000000000000000" pitchFamily="2" charset="2"/>
              <a:buNone/>
            </a:pPr>
            <a:r>
              <a:rPr lang="ka-GE" sz="1800" dirty="0">
                <a:effectLst/>
                <a:latin typeface="Calibri" panose="020F0502020204030204" pitchFamily="34" charset="0"/>
              </a:rPr>
              <a:t>კიბერდანაშაულთან ბრძოლის გაეროს მთავრობათაშორისი ექსპერტთა ჯგუფი (IEG</a:t>
            </a:r>
            <a:r>
              <a:rPr lang="ka-GE" sz="1800" dirty="0" smtClean="0">
                <a:effectLst/>
                <a:latin typeface="Calibri" panose="020F0502020204030204" pitchFamily="34" charset="0"/>
              </a:rPr>
              <a:t>) </a:t>
            </a:r>
            <a:r>
              <a:rPr lang="ka-GE" sz="1800" dirty="0">
                <a:effectLst/>
                <a:latin typeface="Calibri" panose="020F0502020204030204" pitchFamily="34" charset="0"/>
              </a:rPr>
              <a:t>დაარსდა 2010 წელს, რომ უხელმძღვანელოს კიბერდანაშაულის პრობლემის ყოვლისმომცველ კვლევას და მასზე წევრი სახელმწიფოების, საერთაშორისო თანამეგობრობისა და კერძო სექტორის რეაგირებას, მათ შორის, ეროვნული კანონმდებლობის, საუკეთესო პრაქტიკის, ტექნიკური დახმარებისა და საერთაშორისო თანამშრომლობის შესახებ ინფორმაციის გაცვლას, ოფციების შემოწმების გათვალისწინებით, რათა გააძლიეროს არსებული ან შესთავაზოს ახალი ეროვნული და საერთაშორისო სამართლებრივი თუ სხვა სახის რეაგირება კიბერდანაშაულზე. 2020 წელს IEG-მ უნდა განიხილოს თავები საერთაშორისო თანამშრომლობის შესახებ და კიბერდანაშაულის შესახებ ყოვლისმომცველი კვლევის პროექტი, როგორც ეს </a:t>
            </a:r>
            <a:r>
              <a:rPr lang="ka-GE" sz="1800" dirty="0" smtClean="0">
                <a:effectLst/>
                <a:latin typeface="Calibri" panose="020F0502020204030204" pitchFamily="34" charset="0"/>
              </a:rPr>
              <a:t>მითითებულია </a:t>
            </a:r>
            <a:r>
              <a:rPr lang="ka-GE" sz="1800" dirty="0">
                <a:effectLst/>
                <a:latin typeface="Calibri" panose="020F0502020204030204" pitchFamily="34" charset="0"/>
              </a:rPr>
              <a:t>ექსპერტთა ჯგუფის 2018-2021 წლების სამუშაო გეგმაში. </a:t>
            </a:r>
          </a:p>
          <a:p>
            <a:pPr marL="0" lvl="0" indent="0">
              <a:buFont typeface="Wingdings" panose="05000000000000000000" pitchFamily="2" charset="2"/>
              <a:buNone/>
            </a:pPr>
            <a:endParaRPr lang="ka-GE" sz="1800" dirty="0">
              <a:effectLst/>
              <a:latin typeface="Calibri" panose="020F0502020204030204" pitchFamily="34" charset="0"/>
              <a:ea typeface="Times New Roman" panose="02020603050405020304" pitchFamily="18" charset="0"/>
            </a:endParaRPr>
          </a:p>
          <a:p>
            <a:pPr marL="0" lvl="0" indent="0">
              <a:buFont typeface="Wingdings" panose="05000000000000000000" pitchFamily="2" charset="2"/>
              <a:buNone/>
            </a:pPr>
            <a:r>
              <a:rPr lang="ka-GE" sz="1800" dirty="0">
                <a:effectLst/>
                <a:latin typeface="Calibri" panose="020F0502020204030204" pitchFamily="34" charset="0"/>
              </a:rPr>
              <a:t>2019 წლის დეკემბერში გაეროს გენერალური ასამბლეის რეზოლუციამ A/RES/74/247 მოახდინა ახალი, პარალელური პროცესის ინიცირება. რეზოლუცია ითვალისწინებს მუდმივი სპეციალური მთავრობათაშორისი ექსპერტთა ჯგუფის დაარსებას, რომელიც ყველა რეგიონს წარმოადგენს, დანაშაულებრივი საქმიანობისთვის საინფორმაციო და საკომუნიკაციო ტექნოლოგიების გამოყენების წინააღმდეგ ბრძოლის ყოვლისმომცველი საერთაშორისო კონვენციის შესამუშავებლად. პროცესი დაიწყება 2021 წელს.</a:t>
            </a:r>
          </a:p>
          <a:p>
            <a:pPr marL="0" lvl="0" indent="0">
              <a:buFont typeface="Wingdings" panose="05000000000000000000" pitchFamily="2" charset="2"/>
              <a:buNone/>
            </a:pPr>
            <a:endParaRPr lang="ka-GE" sz="1800" dirty="0">
              <a:effectLst/>
              <a:latin typeface="Calibri" panose="020F0502020204030204" pitchFamily="34" charset="0"/>
              <a:ea typeface="Calibri" panose="020F0502020204030204" pitchFamily="34" charset="0"/>
            </a:endParaRPr>
          </a:p>
          <a:p>
            <a:pPr marL="0" lvl="0" indent="0">
              <a:buFont typeface="Wingdings" panose="05000000000000000000" pitchFamily="2" charset="2"/>
              <a:buNone/>
            </a:pPr>
            <a:r>
              <a:rPr lang="ka-GE" sz="1800" dirty="0" smtClean="0">
                <a:effectLst/>
                <a:latin typeface="Calibri" panose="020F0502020204030204" pitchFamily="34" charset="0"/>
              </a:rPr>
              <a:t>კიბერდანაშაულის </a:t>
            </a:r>
            <a:r>
              <a:rPr lang="ka-GE" sz="1800" dirty="0">
                <a:effectLst/>
                <a:latin typeface="Calibri" panose="020F0502020204030204" pitchFamily="34" charset="0"/>
              </a:rPr>
              <a:t>წინააღმდეგ ბრძოლის გლობალური </a:t>
            </a:r>
            <a:r>
              <a:rPr lang="ka-GE" sz="1800" dirty="0" smtClean="0">
                <a:effectLst/>
                <a:latin typeface="Calibri" panose="020F0502020204030204" pitchFamily="34" charset="0"/>
              </a:rPr>
              <a:t>პროგრამა UNODC: </a:t>
            </a:r>
            <a:r>
              <a:rPr lang="ka-GE" sz="1800" u="sng" dirty="0">
                <a:solidFill>
                  <a:srgbClr val="0000FF"/>
                </a:solidFill>
                <a:effectLst/>
                <a:latin typeface="Calibri" panose="020F0502020204030204" pitchFamily="34" charset="0"/>
                <a:hlinkClick r:id="rId3"/>
              </a:rPr>
              <a:t>https://www.unodc.org/unodc/en/cybercrime/global-programme-cybercrime.html</a:t>
            </a:r>
            <a:endParaRPr lang="ka-GE" sz="1800" u="sng" dirty="0">
              <a:solidFill>
                <a:srgbClr val="0000FF"/>
              </a:solidFill>
              <a:effectLst/>
              <a:latin typeface="Calibri" panose="020F0502020204030204" pitchFamily="34" charset="0"/>
              <a:ea typeface="Times New Roman" panose="02020603050405020304" pitchFamily="18" charset="0"/>
            </a:endParaRPr>
          </a:p>
          <a:p>
            <a:pPr marL="0" lvl="0" indent="0">
              <a:buFont typeface="Wingdings" panose="05000000000000000000" pitchFamily="2" charset="2"/>
              <a:buNone/>
            </a:pPr>
            <a:endParaRPr lang="ka-GE" sz="1800" u="sng" dirty="0">
              <a:solidFill>
                <a:srgbClr val="0000FF"/>
              </a:solidFill>
              <a:effectLst/>
              <a:latin typeface="Calibri" panose="020F0502020204030204" pitchFamily="34" charset="0"/>
              <a:ea typeface="Times New Roman" panose="02020603050405020304" pitchFamily="18" charset="0"/>
            </a:endParaRPr>
          </a:p>
          <a:p>
            <a:pPr algn="just"/>
            <a:r>
              <a:rPr lang="ka-GE" sz="2800" b="0" i="0" dirty="0">
                <a:solidFill>
                  <a:srgbClr val="212529"/>
                </a:solidFill>
                <a:effectLst/>
                <a:latin typeface="Roboto" panose="02000000000000000000" pitchFamily="2" charset="0"/>
              </a:rPr>
              <a:t>გლობალური პროგრამა შექმნილია განვითარებად ქვეყნებში </a:t>
            </a:r>
            <a:r>
              <a:rPr lang="ka-GE" sz="2800" b="0" i="0" dirty="0" smtClean="0">
                <a:solidFill>
                  <a:srgbClr val="212529"/>
                </a:solidFill>
                <a:effectLst/>
                <a:latin typeface="Roboto" panose="02000000000000000000" pitchFamily="2" charset="0"/>
              </a:rPr>
              <a:t>გამოვლენილ </a:t>
            </a:r>
            <a:r>
              <a:rPr lang="ka-GE" sz="2800" b="0" i="0" dirty="0">
                <a:solidFill>
                  <a:srgbClr val="212529"/>
                </a:solidFill>
                <a:effectLst/>
                <a:latin typeface="Roboto" panose="02000000000000000000" pitchFamily="2" charset="0"/>
              </a:rPr>
              <a:t>საჭიროებებზე მოქნილად რეაგირებისთვის, კომპლექსური მიდგომით ეხმარება რა წევრ სახელმწიფოებს კიბერდანაშაულის პრევენციასა და მასთან ბრძოლაში. 2017 წელს კიბერდანაშაულის პროგრამის მთავარი შეხების წერტილებია ცენტრალური ამერიკა, აღმოსავლეთ აფრიკა, შუა აღმოსავლეთისა და ჩრდილოეთ აფრიკის (MENA) ქვეყნები და სამხრეთ აღმოსავლეთ აზია და წყნარი ოკეანის რეგიონი, მთავარი მიზნით:</a:t>
            </a:r>
          </a:p>
          <a:p>
            <a:pPr algn="just">
              <a:buFont typeface="Arial" panose="020B0604020202020204" pitchFamily="34" charset="0"/>
              <a:buChar char="•"/>
            </a:pPr>
            <a:r>
              <a:rPr lang="ka-GE" sz="2800" b="0" i="0" dirty="0">
                <a:solidFill>
                  <a:srgbClr val="212529"/>
                </a:solidFill>
                <a:effectLst/>
                <a:latin typeface="Roboto" panose="02000000000000000000" pitchFamily="2" charset="0"/>
              </a:rPr>
              <a:t>გაზრდილი ეფექტიანობა და ეფექტურობა კიბერდანაშაულის გამოძიებაში, დევნასა და სასამართლო გადაწყვეტაში, განსაკუთრებით, </a:t>
            </a:r>
            <a:r>
              <a:rPr lang="ka-GE" sz="2800" b="0" i="0" dirty="0" smtClean="0">
                <a:solidFill>
                  <a:srgbClr val="212529"/>
                </a:solidFill>
                <a:effectLst/>
                <a:latin typeface="Roboto" panose="02000000000000000000" pitchFamily="2" charset="0"/>
              </a:rPr>
              <a:t>ონლაინრეჟიმში ბავშვთა სექსუალური </a:t>
            </a:r>
            <a:r>
              <a:rPr lang="ka-GE" sz="2800" b="0" i="0" dirty="0">
                <a:solidFill>
                  <a:srgbClr val="212529"/>
                </a:solidFill>
                <a:effectLst/>
                <a:latin typeface="Roboto" panose="02000000000000000000" pitchFamily="2" charset="0"/>
              </a:rPr>
              <a:t>ექსპლუატაციისა და ბავშვთა მიმართ ძალადობისა, ადამიანის უფლებათა </a:t>
            </a:r>
            <a:r>
              <a:rPr lang="ka-GE" sz="2800" b="0" i="0" dirty="0" smtClean="0">
                <a:solidFill>
                  <a:srgbClr val="212529"/>
                </a:solidFill>
                <a:effectLst/>
                <a:latin typeface="Roboto" panose="02000000000000000000" pitchFamily="2" charset="0"/>
              </a:rPr>
              <a:t>დაცვის ძლიერ </a:t>
            </a:r>
            <a:r>
              <a:rPr lang="ka-GE" sz="2800" b="0" i="0" dirty="0">
                <a:solidFill>
                  <a:srgbClr val="212529"/>
                </a:solidFill>
                <a:effectLst/>
                <a:latin typeface="Roboto" panose="02000000000000000000" pitchFamily="2" charset="0"/>
              </a:rPr>
              <a:t>ჩარჩოში</a:t>
            </a:r>
            <a:r>
              <a:rPr lang="ka-GE" sz="2800" b="0" i="0" dirty="0" smtClean="0">
                <a:solidFill>
                  <a:srgbClr val="212529"/>
                </a:solidFill>
                <a:effectLst/>
                <a:latin typeface="Roboto" panose="02000000000000000000" pitchFamily="2" charset="0"/>
              </a:rPr>
              <a:t>;</a:t>
            </a:r>
            <a:endParaRPr lang="ka-GE" sz="2800" b="0" i="0" dirty="0">
              <a:solidFill>
                <a:srgbClr val="212529"/>
              </a:solidFill>
              <a:effectLst/>
              <a:latin typeface="Roboto" panose="02000000000000000000" pitchFamily="2" charset="0"/>
            </a:endParaRPr>
          </a:p>
          <a:p>
            <a:pPr algn="just">
              <a:buFont typeface="Arial" panose="020B0604020202020204" pitchFamily="34" charset="0"/>
              <a:buChar char="•"/>
            </a:pPr>
            <a:r>
              <a:rPr lang="ka-GE" sz="2800" b="0" i="0" dirty="0">
                <a:solidFill>
                  <a:srgbClr val="212529"/>
                </a:solidFill>
                <a:effectLst/>
                <a:latin typeface="Roboto" panose="02000000000000000000" pitchFamily="2" charset="0"/>
              </a:rPr>
              <a:t>კიბერდანაშაულზე ეფექტიანი და ეფექტური, გრძელვადიანი, მთავრობის მასშტაბის რეაგირება, მათ შორის, ეროვნული კოორდინაცია, მონაცემთა შეგროვება და ეფექტური სამართლებრივი ჩარჩო, რომელსაც მდგრად რეაგირებამდე და უკეთეს შეკავებამდე </a:t>
            </a:r>
            <a:r>
              <a:rPr lang="ka-GE" sz="2800" b="0" i="0" dirty="0" smtClean="0">
                <a:solidFill>
                  <a:srgbClr val="212529"/>
                </a:solidFill>
                <a:effectLst/>
                <a:latin typeface="Roboto" panose="02000000000000000000" pitchFamily="2" charset="0"/>
              </a:rPr>
              <a:t>მივყავართ</a:t>
            </a:r>
            <a:r>
              <a:rPr lang="ka-GE" sz="2800" b="0" i="0" dirty="0">
                <a:solidFill>
                  <a:srgbClr val="212529"/>
                </a:solidFill>
                <a:effectLst/>
                <a:latin typeface="Roboto" panose="02000000000000000000" pitchFamily="2" charset="0"/>
              </a:rPr>
              <a:t>;</a:t>
            </a:r>
          </a:p>
          <a:p>
            <a:pPr algn="just">
              <a:buFont typeface="Arial" panose="020B0604020202020204" pitchFamily="34" charset="0"/>
              <a:buChar char="•"/>
            </a:pPr>
            <a:r>
              <a:rPr lang="ka-GE" sz="2800" b="0" i="0" dirty="0">
                <a:solidFill>
                  <a:srgbClr val="212529"/>
                </a:solidFill>
                <a:effectLst/>
                <a:latin typeface="Roboto" panose="02000000000000000000" pitchFamily="2" charset="0"/>
              </a:rPr>
              <a:t>გაძლიერებული ეროვნული და საერთაშორისო კომუნიკაცია მთავრობას, სამართალდამცავ ორგანოებსა და კერძო სექტორს შორის, კიბერდანაშაულის რისკების მომატებული საჯარო ცოდნით.</a:t>
            </a:r>
          </a:p>
          <a:p>
            <a:pPr marL="1143000" lvl="2" indent="-228600">
              <a:buFont typeface="Wingdings" panose="05000000000000000000" pitchFamily="2" charset="2"/>
              <a:buChar char=""/>
            </a:pPr>
            <a:endParaRPr lang="ka-GE"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ka-GE"/>
          </a:p>
        </p:txBody>
      </p:sp>
    </p:spTree>
    <p:extLst>
      <p:ext uri="{BB962C8B-B14F-4D97-AF65-F5344CB8AC3E}">
        <p14:creationId xmlns:p14="http://schemas.microsoft.com/office/powerpoint/2010/main" val="2909368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mtClean="0"/>
              <a:t>https://www.un.org/press/en/2000/20001204.ga9842.doc.html</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33</a:t>
            </a:fld>
            <a:endParaRPr lang="ka-GE" altLang="en-US"/>
          </a:p>
        </p:txBody>
      </p:sp>
    </p:spTree>
    <p:extLst>
      <p:ext uri="{BB962C8B-B14F-4D97-AF65-F5344CB8AC3E}">
        <p14:creationId xmlns:p14="http://schemas.microsoft.com/office/powerpoint/2010/main" val="571000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b="0" i="0" dirty="0" smtClean="0">
                <a:solidFill>
                  <a:srgbClr val="000000"/>
                </a:solidFill>
                <a:effectLst/>
                <a:latin typeface="Arial" panose="020B0604020202020204" pitchFamily="34" charset="0"/>
              </a:rPr>
              <a:t>მავნე დომენი. გამოძალვის პროგრამები. მონაცემთა მომკის მავნე პროგრამა. ბოტნეტები. კრიპტოჯეკინგი. დარკნეტი. კიბერდანაშაული როგორც მომსახურება.</a:t>
            </a:r>
          </a:p>
          <a:p>
            <a:pPr algn="l"/>
            <a:r>
              <a:rPr lang="ka-GE" b="0" i="0" dirty="0" smtClean="0">
                <a:solidFill>
                  <a:srgbClr val="000000"/>
                </a:solidFill>
                <a:effectLst/>
                <a:latin typeface="Arial" panose="020B0604020202020204" pitchFamily="34" charset="0"/>
              </a:rPr>
              <a:t>სიტყვები და ფრაზები, რომლებიც თითქმის არ არსებობდა ათწლეულის წინ, ახლა უკვე ჩვენი ყოველდღიური ენის შემადგენელი ნაწილია, რადგან დამნაშავეები ახალ ტექნოლოგიებს იყენებენ მთავრობების, ბიზნესებისა და კერძო პირების წინააღმდეგ კიბერშეტევების განსახორციელებლად. ეს დანაშაულები არ იცნობს საზღვრებს, არც ფიზიკურსა და არც ვირტუალურს, იწვევს სერიოზულ ზიანს და რეალურ საფრთხეებს უქმნის დაზარალებულებს მსოფლიოს მასშტაბით. </a:t>
            </a:r>
          </a:p>
          <a:p>
            <a:pPr algn="l"/>
            <a:r>
              <a:rPr lang="ka-GE" b="0" i="0" dirty="0" smtClean="0">
                <a:solidFill>
                  <a:srgbClr val="000000"/>
                </a:solidFill>
                <a:effectLst/>
                <a:latin typeface="Arial" panose="020B0604020202020204" pitchFamily="34" charset="0"/>
              </a:rPr>
              <a:t>კიბერდანაშაული ვითარდება წარმოუდგენლად სწრაფი ტემპით, მუდმივად ჩნდება ახალი ტენდენციები. კიბერდამნაშავეები უფრო და უფრო მოქნილები ხდებიან, იყენებენ ახალ ტექნოლოგიებს ელვის სისწრაფით, შეიმუშავებენ თავიანთ შეტევებს ახალი მეთოდების გამოყენებით და ერთმანეთთან თანამშრომლობენ ისეთი გზით, რომელიც მანამდე არ გვინახავს. </a:t>
            </a:r>
          </a:p>
          <a:p>
            <a:pPr algn="l"/>
            <a:r>
              <a:rPr lang="ka-GE" b="0" i="0" dirty="0" smtClean="0">
                <a:solidFill>
                  <a:srgbClr val="000000"/>
                </a:solidFill>
                <a:effectLst/>
                <a:latin typeface="Arial" panose="020B0604020202020204" pitchFamily="34" charset="0"/>
              </a:rPr>
              <a:t>კომპლექსური დანაშაულებრივი ქსელები მოქმედებს მსოფლიოს მასშტაბით, წუთების განმავლობაში ახდენს ჩახლართული შეტევების კოორდინირებას.</a:t>
            </a:r>
          </a:p>
          <a:p>
            <a:pPr algn="l"/>
            <a:r>
              <a:rPr lang="ka-GE" b="0" i="0" dirty="0" smtClean="0">
                <a:solidFill>
                  <a:srgbClr val="000000"/>
                </a:solidFill>
                <a:effectLst/>
                <a:latin typeface="Arial" panose="020B0604020202020204" pitchFamily="34" charset="0"/>
              </a:rPr>
              <a:t>ამიტომ პოლიციამ ტემპი უნდა აუწყოს ახალ ტექნოლოგიებს, რომ გაიგოს შესაძლებლობები, რომლებსაც ისინი ქმნიან დამნაშავეებისთვის და თუ როგორ შეიძლება მათი გამოყენება კიბერდანაშაულის წინააღმდეგ ბრძოლის ინსტრუმენტებად.</a:t>
            </a:r>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ka-GE"/>
          </a:p>
        </p:txBody>
      </p:sp>
    </p:spTree>
    <p:extLst>
      <p:ext uri="{BB962C8B-B14F-4D97-AF65-F5344CB8AC3E}">
        <p14:creationId xmlns:p14="http://schemas.microsoft.com/office/powerpoint/2010/main" val="3343901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800" u="sng" dirty="0">
                <a:solidFill>
                  <a:srgbClr val="0000FF"/>
                </a:solidFill>
                <a:effectLst/>
                <a:latin typeface="Calibri" panose="020F0502020204030204" pitchFamily="34" charset="0"/>
                <a:hlinkClick r:id="rId3"/>
              </a:rPr>
              <a:t>https://ec.europa.eu/home-affairs/what-we-do/policies/cybercrime_en</a:t>
            </a:r>
            <a:endParaRPr lang="ka-GE" b="0" i="0" dirty="0">
              <a:solidFill>
                <a:srgbClr val="333333"/>
              </a:solidFill>
              <a:effectLst/>
              <a:latin typeface="Arial" panose="020B0604020202020204" pitchFamily="34" charset="0"/>
            </a:endParaRPr>
          </a:p>
          <a:p>
            <a:pPr algn="l"/>
            <a:endParaRPr lang="ka-GE" b="0" i="0" dirty="0">
              <a:solidFill>
                <a:srgbClr val="333333"/>
              </a:solidFill>
              <a:effectLst/>
              <a:latin typeface="Arial" panose="020B0604020202020204" pitchFamily="34" charset="0"/>
            </a:endParaRPr>
          </a:p>
          <a:p>
            <a:pPr algn="l"/>
            <a:r>
              <a:rPr lang="ka-GE" b="0" i="0" dirty="0">
                <a:solidFill>
                  <a:srgbClr val="333333"/>
                </a:solidFill>
                <a:effectLst/>
                <a:latin typeface="Arial" panose="020B0604020202020204" pitchFamily="34" charset="0"/>
              </a:rPr>
              <a:t>კანონმდებლობის მონიტორინგი და კიბერდანაშაულის შესახებ ევროკავშირის კანონის განახლება:</a:t>
            </a:r>
          </a:p>
          <a:p>
            <a:pPr algn="l">
              <a:buFont typeface="Arial" panose="020B0604020202020204" pitchFamily="34" charset="0"/>
              <a:buChar char="•"/>
            </a:pPr>
            <a:r>
              <a:rPr lang="ka-GE" b="0" i="0" dirty="0">
                <a:solidFill>
                  <a:srgbClr val="333333"/>
                </a:solidFill>
                <a:effectLst/>
                <a:latin typeface="Arial" panose="020B0604020202020204" pitchFamily="34" charset="0"/>
              </a:rPr>
              <a:t>2011 წ. – </a:t>
            </a:r>
            <a:r>
              <a:rPr lang="ka-GE" b="0" i="0" u="none" strike="noStrike" dirty="0" smtClean="0">
                <a:solidFill>
                  <a:srgbClr val="0065A2"/>
                </a:solidFill>
                <a:effectLst/>
                <a:latin typeface="Arial" panose="020B0604020202020204" pitchFamily="34" charset="0"/>
                <a:hlinkClick r:id="rId4"/>
              </a:rPr>
              <a:t>დირექტივა ბავშვთა </a:t>
            </a:r>
            <a:r>
              <a:rPr lang="ka-GE" b="0" i="0" u="none" strike="noStrike" dirty="0">
                <a:solidFill>
                  <a:srgbClr val="0065A2"/>
                </a:solidFill>
                <a:effectLst/>
                <a:latin typeface="Arial" panose="020B0604020202020204" pitchFamily="34" charset="0"/>
                <a:hlinkClick r:id="rId4"/>
              </a:rPr>
              <a:t>სექსუალური ექსპლუატაციისა და ბავშვთა პორნოგრაფიის წინააღმდეგ ბრძოლის შესახებ</a:t>
            </a:r>
            <a:r>
              <a:rPr lang="ka-GE" b="0" i="0" dirty="0">
                <a:solidFill>
                  <a:srgbClr val="333333"/>
                </a:solidFill>
                <a:effectLst/>
                <a:latin typeface="Arial" panose="020B0604020202020204" pitchFamily="34" charset="0"/>
              </a:rPr>
              <a:t>, რომელიც უკეთ ითვალისწინებს ახალ განვითარებებს ონლაინგარემოში, როგორიცაა გრუმინგი (დამნაშავეები პოზირებენ როგორც ბავშვები, რომ მიიტყუონ მცირეწლოვნები მათზე სექსუალური ძალადობის მიზნით). 2016 წელს კომისიამ გამოაქვეყნა ორი ანგარიში ზომების შესახებ, რომლებსაც წევრი სახელმწიფოები იღებენ დირექტივასთან შესაბამისობისთვის (</a:t>
            </a:r>
            <a:r>
              <a:rPr lang="ka-GE" b="0" i="0" u="none" strike="noStrike" dirty="0">
                <a:solidFill>
                  <a:srgbClr val="0065A2"/>
                </a:solidFill>
                <a:effectLst/>
                <a:latin typeface="Arial" panose="020B0604020202020204" pitchFamily="34" charset="0"/>
                <a:hlinkClick r:id="rId5"/>
              </a:rPr>
              <a:t>ერთი ფოკუსირდება მთელ დირექტივაზე</a:t>
            </a:r>
            <a:r>
              <a:rPr lang="ka-GE" b="0" i="0" dirty="0">
                <a:solidFill>
                  <a:srgbClr val="333333"/>
                </a:solidFill>
                <a:effectLst/>
                <a:latin typeface="Arial" panose="020B0604020202020204" pitchFamily="34" charset="0"/>
              </a:rPr>
              <a:t>, და </a:t>
            </a:r>
            <a:r>
              <a:rPr lang="ka-GE" b="0" i="0" u="none" strike="noStrike" dirty="0">
                <a:solidFill>
                  <a:srgbClr val="0065A2"/>
                </a:solidFill>
                <a:effectLst/>
                <a:latin typeface="Arial" panose="020B0604020202020204" pitchFamily="34" charset="0"/>
                <a:hlinkClick r:id="rId6"/>
              </a:rPr>
              <a:t>ერთი ფოკუსირდება ზომებზე ვებსაიტების წინააღმდეგ, რომლებიც შეიცავს ბავშვთა პორნოგრაფიას</a:t>
            </a:r>
            <a:r>
              <a:rPr lang="ka-GE" b="0" i="0" dirty="0">
                <a:solidFill>
                  <a:srgbClr val="333333"/>
                </a:solidFill>
                <a:effectLst/>
                <a:latin typeface="Arial" panose="020B0604020202020204" pitchFamily="34" charset="0"/>
              </a:rPr>
              <a:t>).</a:t>
            </a:r>
          </a:p>
          <a:p>
            <a:pPr algn="l">
              <a:buFont typeface="Arial" panose="020B0604020202020204" pitchFamily="34" charset="0"/>
              <a:buChar char="•"/>
            </a:pPr>
            <a:r>
              <a:rPr lang="ka-GE" b="0" i="0" dirty="0">
                <a:solidFill>
                  <a:srgbClr val="333333"/>
                </a:solidFill>
                <a:effectLst/>
                <a:latin typeface="Arial" panose="020B0604020202020204" pitchFamily="34" charset="0"/>
              </a:rPr>
              <a:t>2013 წ. – </a:t>
            </a:r>
            <a:r>
              <a:rPr lang="ka-GE" b="0" i="0" u="none" strike="noStrike" dirty="0">
                <a:solidFill>
                  <a:srgbClr val="0065A2"/>
                </a:solidFill>
                <a:effectLst/>
                <a:latin typeface="Arial" panose="020B0604020202020204" pitchFamily="34" charset="0"/>
                <a:hlinkClick r:id="rId7"/>
              </a:rPr>
              <a:t>დირექტივა ინფორმაციული სისტემების წინააღმდეგ შეტევების შესახებ</a:t>
            </a:r>
            <a:r>
              <a:rPr lang="ka-GE" b="0" i="0" u="none" strike="noStrike" dirty="0">
                <a:solidFill>
                  <a:srgbClr val="0065A2"/>
                </a:solidFill>
                <a:effectLst/>
                <a:latin typeface="Arial" panose="020B0604020202020204" pitchFamily="34" charset="0"/>
              </a:rPr>
              <a:t>. </a:t>
            </a:r>
            <a:r>
              <a:rPr lang="ka-GE" b="0" i="0" u="none" strike="noStrike" dirty="0">
                <a:solidFill>
                  <a:srgbClr val="999999"/>
                </a:solidFill>
                <a:effectLst/>
                <a:latin typeface="Verdana" panose="020B0604030504040204" pitchFamily="34" charset="0"/>
              </a:rPr>
              <a:t>მოიძიეთ წინა ბმულის ხელმისაწვდომი თარგმანები</a:t>
            </a:r>
            <a:r>
              <a:rPr lang="ka-GE" b="0" i="0" u="none" strike="noStrike" dirty="0">
                <a:solidFill>
                  <a:srgbClr val="AAAAAA"/>
                </a:solidFill>
                <a:effectLst/>
                <a:latin typeface="Verdana" panose="020B0604030504040204" pitchFamily="34" charset="0"/>
              </a:rPr>
              <a:t>EN</a:t>
            </a:r>
            <a:r>
              <a:rPr lang="ka-GE" b="1" i="0" u="none" strike="noStrike" dirty="0">
                <a:solidFill>
                  <a:srgbClr val="CCCCCC"/>
                </a:solidFill>
                <a:effectLst/>
                <a:latin typeface="Verdana" panose="020B0604030504040204" pitchFamily="34" charset="0"/>
              </a:rPr>
              <a:t>•••</a:t>
            </a:r>
            <a:r>
              <a:rPr lang="ka-GE" b="0" i="0" dirty="0">
                <a:solidFill>
                  <a:srgbClr val="333333"/>
                </a:solidFill>
                <a:effectLst/>
                <a:latin typeface="Arial" panose="020B0604020202020204" pitchFamily="34" charset="0"/>
              </a:rPr>
              <a:t>, რომლის მიზანია ფართომასშტაბიანი კიბერშეტევების წინააღმდეგ ბრძოლა, ავალდებულებს რა წევრ სახელმწიფოებს, გააძლიერონ კიბერდანაშაულის ეროვნული კანონმდებლობა და შემოიღონ უფრო მკაცრი სანქციები დანაშაულებისთვის. 2017 წელს კომისიამ გამოაქვეყნა ანგარიში, რომელიც აფასებს წევრი სახელმწიფოების მიერ დირექტივასთან შესაბამისობისთვის მიღებული ზომების დონეს.</a:t>
            </a:r>
          </a:p>
          <a:p>
            <a:pPr algn="l">
              <a:buFont typeface="Arial" panose="020B0604020202020204" pitchFamily="34" charset="0"/>
              <a:buChar char="•"/>
            </a:pPr>
            <a:r>
              <a:rPr lang="ka-GE" b="0" i="0" dirty="0">
                <a:solidFill>
                  <a:srgbClr val="333333"/>
                </a:solidFill>
                <a:effectLst/>
                <a:latin typeface="Arial" panose="020B0604020202020204" pitchFamily="34" charset="0"/>
              </a:rPr>
              <a:t>2018 წ. – კომისიამ წარმოადგინა რეგულაცია და დირექტივა,</a:t>
            </a:r>
            <a:r>
              <a:rPr lang="ka-GE" b="0" i="0" u="none" strike="noStrike" dirty="0">
                <a:solidFill>
                  <a:srgbClr val="0065A2"/>
                </a:solidFill>
                <a:effectLst/>
                <a:latin typeface="Arial" panose="020B0604020202020204" pitchFamily="34" charset="0"/>
                <a:hlinkClick r:id="rId8"/>
              </a:rPr>
              <a:t> რომლებიც აიოლებს ტრანსსასაზღვრო წვდომას ელექტრონულ მტკიცებულებებზე სისხლის სამართლის გამოძიებებისთვის</a:t>
            </a:r>
            <a:r>
              <a:rPr lang="ka-GE" b="0" i="0" dirty="0">
                <a:solidFill>
                  <a:srgbClr val="333333"/>
                </a:solidFill>
                <a:effectLst/>
                <a:latin typeface="Arial" panose="020B0604020202020204" pitchFamily="34" charset="0"/>
              </a:rPr>
              <a:t>.</a:t>
            </a:r>
          </a:p>
          <a:p>
            <a:pPr algn="l">
              <a:buFont typeface="Arial" panose="020B0604020202020204" pitchFamily="34" charset="0"/>
              <a:buChar char="•"/>
            </a:pPr>
            <a:r>
              <a:rPr lang="ka-GE" b="0" i="0" dirty="0">
                <a:solidFill>
                  <a:srgbClr val="333333"/>
                </a:solidFill>
                <a:effectLst/>
                <a:latin typeface="Arial" panose="020B0604020202020204" pitchFamily="34" charset="0"/>
              </a:rPr>
              <a:t>2019 წ. – ახალი </a:t>
            </a:r>
            <a:r>
              <a:rPr lang="ka-GE" b="0" i="0" u="none" strike="noStrike" dirty="0">
                <a:solidFill>
                  <a:srgbClr val="0065A2"/>
                </a:solidFill>
                <a:effectLst/>
                <a:latin typeface="Arial" panose="020B0604020202020204" pitchFamily="34" charset="0"/>
                <a:hlinkClick r:id="rId9"/>
              </a:rPr>
              <a:t>დირექტივა უნაღდო გადახდის საშუალებების შესახებ</a:t>
            </a:r>
            <a:r>
              <a:rPr lang="ka-GE" b="0" i="0" dirty="0">
                <a:solidFill>
                  <a:srgbClr val="333333"/>
                </a:solidFill>
                <a:effectLst/>
                <a:latin typeface="Arial" panose="020B0604020202020204" pitchFamily="34" charset="0"/>
              </a:rPr>
              <a:t>, რომელიც </a:t>
            </a:r>
            <a:r>
              <a:rPr lang="ka-GE" b="0" i="0" dirty="0" smtClean="0">
                <a:solidFill>
                  <a:srgbClr val="333333"/>
                </a:solidFill>
                <a:effectLst/>
                <a:latin typeface="Arial" panose="020B0604020202020204" pitchFamily="34" charset="0"/>
              </a:rPr>
              <a:t>აახლებს </a:t>
            </a:r>
            <a:r>
              <a:rPr lang="ka-GE" b="0" i="0" dirty="0">
                <a:solidFill>
                  <a:srgbClr val="333333"/>
                </a:solidFill>
                <a:effectLst/>
                <a:latin typeface="Arial" panose="020B0604020202020204" pitchFamily="34" charset="0"/>
              </a:rPr>
              <a:t>სამართლებრივ ჩარჩოს, უხსნის დაბრკოლებებს საოპერაციო თანამშრომლობას და აძლიერებს პრევენციასა და დაზარალებულებთან თანამშრომლობას, რათა უფრო ეფექტური გახადოს სამართალდამცავი ორგანოები უნაღდო გადახდის საშუალებებით თაღლითობის წინააღმდეგ ბრძოლაში.</a:t>
            </a:r>
          </a:p>
          <a:p>
            <a:endParaRPr lang="ka-GE" dirty="0"/>
          </a:p>
          <a:p>
            <a:pPr algn="l"/>
            <a:r>
              <a:rPr lang="ka-GE" dirty="0" smtClean="0"/>
              <a:t>კოორდინაცია - </a:t>
            </a:r>
            <a:r>
              <a:rPr lang="ka-GE" b="0" i="0" dirty="0">
                <a:solidFill>
                  <a:srgbClr val="333333"/>
                </a:solidFill>
                <a:effectLst/>
                <a:latin typeface="Arial" panose="020B0604020202020204" pitchFamily="34" charset="0"/>
              </a:rPr>
              <a:t>ორგანოების მხარდაჭერა:</a:t>
            </a:r>
          </a:p>
          <a:p>
            <a:pPr algn="l"/>
            <a:r>
              <a:rPr lang="ka-GE" b="0" i="0" dirty="0">
                <a:solidFill>
                  <a:srgbClr val="333333"/>
                </a:solidFill>
                <a:effectLst/>
                <a:latin typeface="Arial" panose="020B0604020202020204" pitchFamily="34" charset="0"/>
              </a:rPr>
              <a:t>- </a:t>
            </a:r>
            <a:r>
              <a:rPr lang="ka-GE" b="0" i="0" u="none" strike="noStrike" dirty="0" smtClean="0">
                <a:solidFill>
                  <a:srgbClr val="0065A2"/>
                </a:solidFill>
                <a:effectLst/>
                <a:latin typeface="Arial" panose="020B0604020202020204" pitchFamily="34" charset="0"/>
                <a:hlinkClick r:id="rId10"/>
              </a:rPr>
              <a:t>კიბერდანაშაულის</a:t>
            </a:r>
            <a:r>
              <a:rPr lang="ka-GE" b="0" i="0" u="none" strike="noStrike" baseline="0" dirty="0" smtClean="0">
                <a:solidFill>
                  <a:srgbClr val="0065A2"/>
                </a:solidFill>
                <a:effectLst/>
                <a:latin typeface="Arial" panose="020B0604020202020204" pitchFamily="34" charset="0"/>
                <a:hlinkClick r:id="rId10"/>
              </a:rPr>
              <a:t> წინააღმდეგ</a:t>
            </a:r>
            <a:r>
              <a:rPr lang="ka-GE" b="0" i="0" u="none" strike="noStrike" dirty="0" smtClean="0">
                <a:solidFill>
                  <a:srgbClr val="0065A2"/>
                </a:solidFill>
                <a:effectLst/>
                <a:latin typeface="Arial" panose="020B0604020202020204" pitchFamily="34" charset="0"/>
                <a:hlinkClick r:id="rId10"/>
              </a:rPr>
              <a:t> </a:t>
            </a:r>
            <a:r>
              <a:rPr lang="ka-GE" b="0" i="0" u="none" strike="noStrike" dirty="0">
                <a:solidFill>
                  <a:srgbClr val="0065A2"/>
                </a:solidFill>
                <a:effectLst/>
                <a:latin typeface="Arial" panose="020B0604020202020204" pitchFamily="34" charset="0"/>
                <a:hlinkClick r:id="rId10"/>
              </a:rPr>
              <a:t>ბრძოლის </a:t>
            </a:r>
            <a:r>
              <a:rPr lang="ka-GE" b="0" i="0" u="none" strike="noStrike" dirty="0" smtClean="0">
                <a:solidFill>
                  <a:srgbClr val="0065A2"/>
                </a:solidFill>
                <a:effectLst/>
                <a:latin typeface="Arial" panose="020B0604020202020204" pitchFamily="34" charset="0"/>
                <a:hlinkClick r:id="rId10"/>
              </a:rPr>
              <a:t>ევროპული ცენტრი</a:t>
            </a:r>
            <a:r>
              <a:rPr lang="ka-GE" b="0" i="0" dirty="0">
                <a:solidFill>
                  <a:srgbClr val="333333"/>
                </a:solidFill>
                <a:effectLst/>
                <a:latin typeface="Arial" panose="020B0604020202020204" pitchFamily="34" charset="0"/>
              </a:rPr>
              <a:t> </a:t>
            </a:r>
            <a:r>
              <a:rPr lang="ka-GE" b="0" i="0" dirty="0" smtClean="0">
                <a:solidFill>
                  <a:srgbClr val="333333"/>
                </a:solidFill>
                <a:effectLst/>
                <a:latin typeface="Arial" panose="020B0604020202020204" pitchFamily="34" charset="0"/>
              </a:rPr>
              <a:t>ევროპოლში </a:t>
            </a:r>
            <a:r>
              <a:rPr lang="ka-GE" b="0" i="0" dirty="0">
                <a:solidFill>
                  <a:srgbClr val="333333"/>
                </a:solidFill>
                <a:effectLst/>
                <a:latin typeface="Arial" panose="020B0604020202020204" pitchFamily="34" charset="0"/>
              </a:rPr>
              <a:t>- ფუნქციონირებს როგორც კიბერდანაშაულის წინააღმდეგ ბრძოლის კოორდინაციის ცენტრი ევროკავშირში, აერთიანებს კიბერდანაშაულთან ბრძოლის ევროპულ გამოცდილებას წევრი სახელმწიფოების კიბერდანაშაულის გამოძიებების მხარდასაჭერად და აწვდის კიბერდანაშაულთან ბრძოლის ევროპელი გამომძიებლების ხმას სამართალდამცავ ორგანოებსა და სასამართლო სისტემებს. კომისია უზრუნველყოფს Ec3-ის სამუშაოს შეთანხმებას ევროკავშირის კიბერდანაშაულთან ბრძოლის პოლიტიკასთან, უზრუნველყოფს, რომ Ec3-ს ჰქონდეს საკმარისი რესურსები და ახდენს მისი მუშაობის პოპულარიზაციას.</a:t>
            </a:r>
          </a:p>
          <a:p>
            <a:pPr algn="l"/>
            <a:r>
              <a:rPr lang="ka-GE" b="0" i="0" dirty="0">
                <a:solidFill>
                  <a:srgbClr val="333333"/>
                </a:solidFill>
                <a:effectLst/>
                <a:latin typeface="Arial" panose="020B0604020202020204" pitchFamily="34" charset="0"/>
              </a:rPr>
              <a:t>საჯარო და კერძო თანამშრომლობა, მაგ., </a:t>
            </a:r>
            <a:r>
              <a:rPr lang="ka-GE" b="0" i="0" u="none" strike="noStrike" dirty="0">
                <a:solidFill>
                  <a:srgbClr val="0065A2"/>
                </a:solidFill>
                <a:effectLst/>
                <a:latin typeface="Arial" panose="020B0604020202020204" pitchFamily="34" charset="0"/>
                <a:hlinkClick r:id="rId11"/>
              </a:rPr>
              <a:t>გლობალური ალიანსი WePROTECT</a:t>
            </a:r>
            <a:r>
              <a:rPr lang="ka-GE" b="0" i="0" dirty="0">
                <a:solidFill>
                  <a:srgbClr val="333333"/>
                </a:solidFill>
                <a:effectLst/>
                <a:latin typeface="Arial" panose="020B0604020202020204" pitchFamily="34" charset="0"/>
              </a:rPr>
              <a:t> (ბავშვთა სექსუალური ექსპლუატაცია).</a:t>
            </a:r>
          </a:p>
          <a:p>
            <a:pPr algn="l"/>
            <a:r>
              <a:rPr lang="ka-GE" b="0" i="0" dirty="0">
                <a:solidFill>
                  <a:srgbClr val="333333"/>
                </a:solidFill>
                <a:effectLst/>
                <a:latin typeface="Arial" panose="020B0604020202020204" pitchFamily="34" charset="0"/>
              </a:rPr>
              <a:t>ინტერნეტის მართვა, მაგ., </a:t>
            </a:r>
            <a:r>
              <a:rPr lang="ka-GE" b="0" i="0" u="none" strike="noStrike" dirty="0">
                <a:solidFill>
                  <a:srgbClr val="0065A2"/>
                </a:solidFill>
                <a:effectLst/>
                <a:latin typeface="Arial" panose="020B0604020202020204" pitchFamily="34" charset="0"/>
                <a:hlinkClick r:id="rId12"/>
              </a:rPr>
              <a:t>Public Safety Working Group</a:t>
            </a:r>
            <a:r>
              <a:rPr lang="ka-GE" b="0" i="0" dirty="0">
                <a:solidFill>
                  <a:srgbClr val="333333"/>
                </a:solidFill>
                <a:effectLst/>
                <a:latin typeface="Arial" panose="020B0604020202020204" pitchFamily="34" charset="0"/>
              </a:rPr>
              <a:t>  ინტერნეტში სახელებისა და IP-მისამართების მინიჭების კორპორაციის (ICANN) </a:t>
            </a:r>
            <a:r>
              <a:rPr lang="ka-GE" b="0" i="0" dirty="0" smtClean="0">
                <a:solidFill>
                  <a:srgbClr val="333333"/>
                </a:solidFill>
                <a:effectLst/>
                <a:latin typeface="Arial" panose="020B0604020202020204" pitchFamily="34" charset="0"/>
              </a:rPr>
              <a:t>სამთავრობო </a:t>
            </a:r>
            <a:r>
              <a:rPr lang="ka-GE" b="0" i="0" dirty="0">
                <a:solidFill>
                  <a:srgbClr val="333333"/>
                </a:solidFill>
                <a:effectLst/>
                <a:latin typeface="Arial" panose="020B0604020202020204" pitchFamily="34" charset="0"/>
              </a:rPr>
              <a:t>საკონსულტაციო კომიტეტი (PSWG)</a:t>
            </a:r>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ka-GE"/>
          </a:p>
        </p:txBody>
      </p:sp>
    </p:spTree>
    <p:extLst>
      <p:ext uri="{BB962C8B-B14F-4D97-AF65-F5344CB8AC3E}">
        <p14:creationId xmlns:p14="http://schemas.microsoft.com/office/powerpoint/2010/main" val="1455876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https://www.europol.europa.eu/about-europol/european-cybercrime-centre-ec3</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36</a:t>
            </a:fld>
            <a:endParaRPr lang="ka-GE" altLang="en-US"/>
          </a:p>
        </p:txBody>
      </p:sp>
    </p:spTree>
    <p:extLst>
      <p:ext uri="{BB962C8B-B14F-4D97-AF65-F5344CB8AC3E}">
        <p14:creationId xmlns:p14="http://schemas.microsoft.com/office/powerpoint/2010/main" val="3644930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ka-GE"/>
          </a:p>
        </p:txBody>
      </p:sp>
    </p:spTree>
    <p:extLst>
      <p:ext uri="{BB962C8B-B14F-4D97-AF65-F5344CB8AC3E}">
        <p14:creationId xmlns:p14="http://schemas.microsoft.com/office/powerpoint/2010/main" val="4053102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ka-GE"/>
          </a:p>
        </p:txBody>
      </p:sp>
    </p:spTree>
    <p:extLst>
      <p:ext uri="{BB962C8B-B14F-4D97-AF65-F5344CB8AC3E}">
        <p14:creationId xmlns:p14="http://schemas.microsoft.com/office/powerpoint/2010/main" val="2977340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ka-GE"/>
          </a:p>
        </p:txBody>
      </p:sp>
    </p:spTree>
    <p:extLst>
      <p:ext uri="{BB962C8B-B14F-4D97-AF65-F5344CB8AC3E}">
        <p14:creationId xmlns:p14="http://schemas.microsoft.com/office/powerpoint/2010/main" val="1460718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800" dirty="0">
                <a:effectLst/>
                <a:latin typeface="Calibri" panose="020F0502020204030204" pitchFamily="34" charset="0"/>
              </a:rPr>
              <a:t>https://www.coe.int/en/web/cybercrime/cybercrime-office-c-proc</a:t>
            </a:r>
            <a:endParaRPr lang="ka-GE" b="0" i="0" dirty="0">
              <a:solidFill>
                <a:srgbClr val="161616"/>
              </a:solidFill>
              <a:effectLst/>
              <a:latin typeface="Open Sans" panose="020B0606030504020204" pitchFamily="34" charset="0"/>
            </a:endParaRPr>
          </a:p>
          <a:p>
            <a:pPr algn="l"/>
            <a:endParaRPr lang="ka-GE" b="0" i="0" dirty="0">
              <a:solidFill>
                <a:srgbClr val="161616"/>
              </a:solidFill>
              <a:effectLst/>
              <a:latin typeface="Open Sans" panose="020B0606030504020204" pitchFamily="34" charset="0"/>
            </a:endParaRPr>
          </a:p>
          <a:p>
            <a:pPr algn="l"/>
            <a:r>
              <a:rPr lang="ka-GE" b="1" i="0" dirty="0">
                <a:solidFill>
                  <a:srgbClr val="161616"/>
                </a:solidFill>
                <a:effectLst/>
                <a:latin typeface="Open Sans" panose="020B0606030504020204" pitchFamily="34" charset="0"/>
              </a:rPr>
              <a:t>ევროპის</a:t>
            </a:r>
            <a:r>
              <a:rPr lang="ka-GE" b="1" dirty="0" smtClean="0"/>
              <a:t> </a:t>
            </a:r>
            <a:r>
              <a:rPr lang="ka-GE" b="1" i="0" dirty="0">
                <a:solidFill>
                  <a:srgbClr val="696969"/>
                </a:solidFill>
                <a:effectLst/>
                <a:latin typeface="Open Sans" panose="020B0606030504020204" pitchFamily="34" charset="0"/>
              </a:rPr>
              <a:t>საბჭოს კონვენცია</a:t>
            </a:r>
            <a:r>
              <a:rPr lang="ka-GE" b="1" dirty="0" smtClean="0"/>
              <a:t> </a:t>
            </a:r>
            <a:r>
              <a:rPr lang="ka-GE" b="1" i="0" dirty="0">
                <a:solidFill>
                  <a:srgbClr val="161616"/>
                </a:solidFill>
                <a:effectLst/>
                <a:latin typeface="Open Sans" panose="020B0606030504020204" pitchFamily="34" charset="0"/>
              </a:rPr>
              <a:t>კიბერდანაშაულის შესახებ (CETS N 185), რომელიც ბუდაპეშტის კონვენციის სახელითაა ცნობილი, არის ამ საკითხზე ერთადერთი შესასრულებლად სავალდებულო საერთაშორისო ინსტრუმენტი.</a:t>
            </a:r>
            <a:r>
              <a:rPr lang="ka-GE" b="0" i="0" dirty="0">
                <a:solidFill>
                  <a:srgbClr val="161616"/>
                </a:solidFill>
                <a:effectLst/>
                <a:latin typeface="Open Sans" panose="020B0606030504020204" pitchFamily="34" charset="0"/>
              </a:rPr>
              <a:t> ის წარმოადგენს სახელმძღვანელოს ნებისმიერი ქვეყნისთვის, რომელიც შეიმუშავებს ყოვლისმომცველ ეროვნულ კანონმდებლობას კიბერდანაშაულის წინააღმდეგ ბრძოლის შესახებ და წარმოადგენს ამ ხელშეკრულების მონაწილე სახელმწიფოებს შორის საერთაშორისო თანამშრომლობის საფუძველს.</a:t>
            </a:r>
          </a:p>
          <a:p>
            <a:pPr algn="l"/>
            <a:r>
              <a:rPr lang="ka-GE" b="0" i="0" dirty="0">
                <a:solidFill>
                  <a:srgbClr val="161616"/>
                </a:solidFill>
                <a:effectLst/>
                <a:latin typeface="Open Sans" panose="020B0606030504020204" pitchFamily="34" charset="0"/>
              </a:rPr>
              <a:t>ბუდაპეშტის კონვენციას ავსებს</a:t>
            </a:r>
            <a:r>
              <a:rPr lang="ka-GE" dirty="0" smtClean="0"/>
              <a:t> </a:t>
            </a:r>
            <a:r>
              <a:rPr lang="ka-GE" b="1" i="0" dirty="0">
                <a:solidFill>
                  <a:srgbClr val="696969"/>
                </a:solidFill>
                <a:effectLst/>
                <a:latin typeface="Open Sans" panose="020B0606030504020204" pitchFamily="34" charset="0"/>
              </a:rPr>
              <a:t>პროტოკოლი კომპიუტერული სისტემების მეშვეობით ჩადენილი</a:t>
            </a:r>
            <a:r>
              <a:rPr lang="ka-GE" dirty="0" smtClean="0"/>
              <a:t> </a:t>
            </a:r>
            <a:r>
              <a:rPr lang="ka-GE" b="1" i="0" dirty="0">
                <a:solidFill>
                  <a:srgbClr val="161616"/>
                </a:solidFill>
                <a:effectLst/>
                <a:latin typeface="Open Sans" panose="020B0606030504020204" pitchFamily="34" charset="0"/>
              </a:rPr>
              <a:t>ქსენოფობიისა და რასიზმის შესახებ</a:t>
            </a:r>
            <a:r>
              <a:rPr lang="ka-GE" b="0" i="0" dirty="0">
                <a:solidFill>
                  <a:srgbClr val="161616"/>
                </a:solidFill>
                <a:effectLst/>
                <a:latin typeface="Open Sans" panose="020B0606030504020204" pitchFamily="34" charset="0"/>
              </a:rPr>
              <a:t>.</a:t>
            </a:r>
          </a:p>
          <a:p>
            <a:pPr algn="l"/>
            <a:endParaRPr lang="ka-GE" b="0" i="0" dirty="0">
              <a:solidFill>
                <a:srgbClr val="161616"/>
              </a:solidFill>
              <a:effectLst/>
              <a:latin typeface="Open Sans" panose="020B0606030504020204" pitchFamily="34" charset="0"/>
            </a:endParaRPr>
          </a:p>
          <a:p>
            <a:pPr algn="l"/>
            <a:r>
              <a:rPr lang="ka-GE" b="1" i="0" dirty="0" smtClean="0">
                <a:solidFill>
                  <a:srgbClr val="161616"/>
                </a:solidFill>
                <a:effectLst/>
                <a:latin typeface="Open Sans" panose="020B0606030504020204" pitchFamily="34" charset="0"/>
              </a:rPr>
              <a:t>ევროპის </a:t>
            </a:r>
            <a:r>
              <a:rPr lang="ka-GE" b="1" i="0" dirty="0">
                <a:solidFill>
                  <a:srgbClr val="161616"/>
                </a:solidFill>
                <a:effectLst/>
                <a:latin typeface="Open Sans" panose="020B0606030504020204" pitchFamily="34" charset="0"/>
              </a:rPr>
              <a:t>საბჭოს კიბერდანაშაულის </a:t>
            </a:r>
            <a:r>
              <a:rPr lang="ka-GE" b="1" i="0" dirty="0" smtClean="0">
                <a:solidFill>
                  <a:srgbClr val="161616"/>
                </a:solidFill>
                <a:effectLst/>
                <a:latin typeface="Open Sans" panose="020B0606030504020204" pitchFamily="34" charset="0"/>
              </a:rPr>
              <a:t>პროგრამების ოფისი  </a:t>
            </a:r>
            <a:r>
              <a:rPr lang="ka-GE" b="1" i="0" dirty="0">
                <a:solidFill>
                  <a:srgbClr val="161616"/>
                </a:solidFill>
                <a:effectLst/>
                <a:latin typeface="Open Sans" panose="020B0606030504020204" pitchFamily="34" charset="0"/>
              </a:rPr>
              <a:t>(C-PROC)</a:t>
            </a:r>
            <a:r>
              <a:rPr lang="ka-GE" b="0" i="0" dirty="0">
                <a:solidFill>
                  <a:srgbClr val="161616"/>
                </a:solidFill>
                <a:effectLst/>
                <a:latin typeface="Open Sans" panose="020B0606030504020204" pitchFamily="34" charset="0"/>
              </a:rPr>
              <a:t> </a:t>
            </a:r>
            <a:r>
              <a:rPr lang="ka-GE" b="0" i="0" dirty="0" smtClean="0">
                <a:solidFill>
                  <a:srgbClr val="161616"/>
                </a:solidFill>
                <a:effectLst/>
                <a:latin typeface="Open Sans" panose="020B0606030504020204" pitchFamily="34" charset="0"/>
              </a:rPr>
              <a:t>ბუქარესტში (რუმინეთი) პასუხისმგებელია მსოფლიოს მასშტაბით ქვეყნების დახმარებაზე მათი სამართლებრივი სისტემების </a:t>
            </a:r>
            <a:r>
              <a:rPr lang="ka-GE" b="0" i="0" dirty="0">
                <a:solidFill>
                  <a:srgbClr val="161616"/>
                </a:solidFill>
                <a:effectLst/>
                <a:latin typeface="Open Sans" panose="020B0606030504020204" pitchFamily="34" charset="0"/>
              </a:rPr>
              <a:t>შესაძლებლობების გაძლიერებაში, რომ რეაგირება მოახდინონ კიბერდანაშაულით გამოწვეული </a:t>
            </a:r>
            <a:r>
              <a:rPr lang="ka-GE" b="0" i="0" dirty="0" smtClean="0">
                <a:solidFill>
                  <a:srgbClr val="161616"/>
                </a:solidFill>
                <a:effectLst/>
                <a:latin typeface="Open Sans" panose="020B0606030504020204" pitchFamily="34" charset="0"/>
              </a:rPr>
              <a:t>საფრთხეების გამოწვევებზე </a:t>
            </a:r>
            <a:r>
              <a:rPr lang="ka-GE" b="0" i="0" dirty="0">
                <a:solidFill>
                  <a:srgbClr val="161616"/>
                </a:solidFill>
                <a:effectLst/>
                <a:latin typeface="Open Sans" panose="020B0606030504020204" pitchFamily="34" charset="0"/>
              </a:rPr>
              <a:t>და ელექტრონულ მტკიცებულებებზე </a:t>
            </a:r>
            <a:r>
              <a:rPr lang="ka-GE" b="0" i="0" u="none" strike="noStrike" dirty="0">
                <a:solidFill>
                  <a:srgbClr val="007BC8"/>
                </a:solidFill>
                <a:effectLst/>
                <a:latin typeface="Open Sans" panose="020B0606030504020204" pitchFamily="34" charset="0"/>
                <a:hlinkClick r:id="rId3"/>
              </a:rPr>
              <a:t>კიბერდანაშაულის შესახებ ბუდაპეშტის </a:t>
            </a:r>
            <a:r>
              <a:rPr lang="ka-GE" b="0" i="0" u="none" strike="noStrike" dirty="0" smtClean="0">
                <a:solidFill>
                  <a:srgbClr val="007BC8"/>
                </a:solidFill>
                <a:effectLst/>
                <a:latin typeface="Open Sans" panose="020B0606030504020204" pitchFamily="34" charset="0"/>
                <a:hlinkClick r:id="rId3"/>
              </a:rPr>
              <a:t>კონვენციის</a:t>
            </a:r>
            <a:r>
              <a:rPr lang="ka-GE" b="0" i="0" u="none" strike="noStrike" dirty="0" smtClean="0">
                <a:solidFill>
                  <a:srgbClr val="007BC8"/>
                </a:solidFill>
                <a:effectLst/>
                <a:latin typeface="Open Sans" panose="020B0606030504020204" pitchFamily="34" charset="0"/>
              </a:rPr>
              <a:t> </a:t>
            </a:r>
            <a:r>
              <a:rPr lang="ka-GE" dirty="0" smtClean="0"/>
              <a:t>სტანდარტების საფუძველზე</a:t>
            </a:r>
            <a:r>
              <a:rPr lang="ka-GE" b="0" i="0" dirty="0">
                <a:solidFill>
                  <a:srgbClr val="161616"/>
                </a:solidFill>
                <a:effectLst/>
                <a:latin typeface="Open Sans" panose="020B0606030504020204" pitchFamily="34" charset="0"/>
              </a:rPr>
              <a:t>. ეს მოიცავს მხარდაჭერას:</a:t>
            </a:r>
          </a:p>
          <a:p>
            <a:pPr algn="l">
              <a:buFont typeface="Arial" panose="020B0604020202020204" pitchFamily="34" charset="0"/>
              <a:buChar char="•"/>
            </a:pPr>
            <a:r>
              <a:rPr lang="ka-GE" b="0" i="0" dirty="0">
                <a:solidFill>
                  <a:srgbClr val="161616"/>
                </a:solidFill>
                <a:effectLst/>
                <a:latin typeface="Open Sans" panose="020B0606030504020204" pitchFamily="34" charset="0"/>
              </a:rPr>
              <a:t>კიბერდანაშაულისა და ელექტრონული მტკიცებულებების შესახებ კანონმდებლობის გაძლიერებაში, კანონის უზენაესობისა და ადამიანის უფლებების (მათ შორის, მონაცემთა დაცვა) სტანდარტებთან შესაბამისად</a:t>
            </a:r>
          </a:p>
          <a:p>
            <a:pPr algn="l">
              <a:buFont typeface="Arial" panose="020B0604020202020204" pitchFamily="34" charset="0"/>
              <a:buChar char="•"/>
            </a:pPr>
            <a:r>
              <a:rPr lang="ka-GE" b="0" i="0" dirty="0">
                <a:solidFill>
                  <a:srgbClr val="161616"/>
                </a:solidFill>
                <a:effectLst/>
                <a:latin typeface="Open Sans" panose="020B0606030504020204" pitchFamily="34" charset="0"/>
              </a:rPr>
              <a:t>მოსამართლეების, პროკურორებისა და სამართალდამცავი ორგანოების თანამშრომლების ტრენინგში</a:t>
            </a:r>
          </a:p>
          <a:p>
            <a:pPr algn="l">
              <a:buFont typeface="Arial" panose="020B0604020202020204" pitchFamily="34" charset="0"/>
              <a:buChar char="•"/>
            </a:pPr>
            <a:r>
              <a:rPr lang="ka-GE" b="0" i="0" dirty="0" smtClean="0">
                <a:solidFill>
                  <a:srgbClr val="161616"/>
                </a:solidFill>
                <a:effectLst/>
                <a:latin typeface="Open Sans" panose="020B0606030504020204" pitchFamily="34" charset="0"/>
              </a:rPr>
              <a:t>სპეციალიზებულია </a:t>
            </a:r>
            <a:r>
              <a:rPr lang="ka-GE" b="0" i="0" dirty="0">
                <a:solidFill>
                  <a:srgbClr val="161616"/>
                </a:solidFill>
                <a:effectLst/>
                <a:latin typeface="Open Sans" panose="020B0606030504020204" pitchFamily="34" charset="0"/>
              </a:rPr>
              <a:t>კიბერდანაშაულისა და ექსპერტიზის განყოფილებების დაარსებაში და </a:t>
            </a:r>
            <a:r>
              <a:rPr lang="ka-GE" b="0" i="0" dirty="0" smtClean="0">
                <a:solidFill>
                  <a:srgbClr val="161616"/>
                </a:solidFill>
                <a:effectLst/>
                <a:latin typeface="Open Sans" panose="020B0606030504020204" pitchFamily="34" charset="0"/>
              </a:rPr>
              <a:t>უწყებათაშორისი </a:t>
            </a:r>
            <a:r>
              <a:rPr lang="ka-GE" b="0" i="0" dirty="0">
                <a:solidFill>
                  <a:srgbClr val="161616"/>
                </a:solidFill>
                <a:effectLst/>
                <a:latin typeface="Open Sans" panose="020B0606030504020204" pitchFamily="34" charset="0"/>
              </a:rPr>
              <a:t>თანამშრომლობის გაუმჯობესებაში</a:t>
            </a:r>
          </a:p>
          <a:p>
            <a:pPr algn="l">
              <a:buFont typeface="Arial" panose="020B0604020202020204" pitchFamily="34" charset="0"/>
              <a:buChar char="•"/>
            </a:pPr>
            <a:r>
              <a:rPr lang="ka-GE" b="1" i="0" dirty="0">
                <a:solidFill>
                  <a:srgbClr val="161616"/>
                </a:solidFill>
                <a:effectLst/>
                <a:latin typeface="Open Sans" panose="020B0606030504020204" pitchFamily="34" charset="0"/>
              </a:rPr>
              <a:t>საერთაშორისო საჯარო და კერძო თანამშრომლობის გაღრმავებაში</a:t>
            </a:r>
          </a:p>
          <a:p>
            <a:pPr algn="l">
              <a:buFont typeface="Arial" panose="020B0604020202020204" pitchFamily="34" charset="0"/>
              <a:buChar char="•"/>
            </a:pPr>
            <a:r>
              <a:rPr lang="ka-GE" b="0" i="0" dirty="0">
                <a:solidFill>
                  <a:srgbClr val="161616"/>
                </a:solidFill>
                <a:effectLst/>
                <a:latin typeface="Open Sans" panose="020B0606030504020204" pitchFamily="34" charset="0"/>
              </a:rPr>
              <a:t>ბავშვების დაცვაში </a:t>
            </a:r>
            <a:r>
              <a:rPr lang="ka-GE" b="0" i="0" dirty="0" smtClean="0">
                <a:solidFill>
                  <a:srgbClr val="161616"/>
                </a:solidFill>
                <a:effectLst/>
                <a:latin typeface="Open Sans" panose="020B0606030504020204" pitchFamily="34" charset="0"/>
              </a:rPr>
              <a:t>ონლაინრეჟიმში სექსუალური </a:t>
            </a:r>
            <a:r>
              <a:rPr lang="ka-GE" b="0" i="0" dirty="0">
                <a:solidFill>
                  <a:srgbClr val="161616"/>
                </a:solidFill>
                <a:effectLst/>
                <a:latin typeface="Open Sans" panose="020B0606030504020204" pitchFamily="34" charset="0"/>
              </a:rPr>
              <a:t>ძალადობისგან</a:t>
            </a:r>
          </a:p>
          <a:p>
            <a:pPr algn="l">
              <a:buFont typeface="Arial" panose="020B0604020202020204" pitchFamily="34" charset="0"/>
              <a:buChar char="•"/>
            </a:pPr>
            <a:r>
              <a:rPr lang="ka-GE" b="0" i="0" dirty="0">
                <a:solidFill>
                  <a:srgbClr val="161616"/>
                </a:solidFill>
                <a:effectLst/>
                <a:latin typeface="Open Sans" panose="020B0606030504020204" pitchFamily="34" charset="0"/>
              </a:rPr>
              <a:t>საერთაშორისო თანამშრომლობის გაძლიერებაში</a:t>
            </a:r>
          </a:p>
          <a:p>
            <a:pPr algn="l"/>
            <a:r>
              <a:rPr lang="ka-GE" b="1" i="0" dirty="0" smtClean="0">
                <a:solidFill>
                  <a:srgbClr val="161616"/>
                </a:solidFill>
                <a:effectLst/>
                <a:latin typeface="Open Sans" panose="020B0606030504020204" pitchFamily="34" charset="0"/>
              </a:rPr>
              <a:t>კიბერდანაშაულის პროგრამების ოფისი </a:t>
            </a:r>
            <a:r>
              <a:rPr lang="ka-GE" b="0" i="0" dirty="0" smtClean="0">
                <a:solidFill>
                  <a:srgbClr val="161616"/>
                </a:solidFill>
                <a:effectLst/>
                <a:latin typeface="Open Sans" panose="020B0606030504020204" pitchFamily="34" charset="0"/>
              </a:rPr>
              <a:t>(C-PROC), </a:t>
            </a:r>
            <a:r>
              <a:rPr lang="ka-GE" b="0" i="0" dirty="0">
                <a:solidFill>
                  <a:srgbClr val="161616"/>
                </a:solidFill>
                <a:effectLst/>
                <a:latin typeface="Open Sans" panose="020B0606030504020204" pitchFamily="34" charset="0"/>
              </a:rPr>
              <a:t>თავისი შესაძლებლობების ზრდის </a:t>
            </a:r>
            <a:r>
              <a:rPr lang="ka-GE" b="0" i="0" dirty="0" smtClean="0">
                <a:solidFill>
                  <a:srgbClr val="161616"/>
                </a:solidFill>
                <a:effectLst/>
                <a:latin typeface="Open Sans" panose="020B0606030504020204" pitchFamily="34" charset="0"/>
              </a:rPr>
              <a:t>ფუნქციით</a:t>
            </a:r>
            <a:r>
              <a:rPr lang="ka-GE" b="0" i="0" dirty="0">
                <a:solidFill>
                  <a:srgbClr val="161616"/>
                </a:solidFill>
                <a:effectLst/>
                <a:latin typeface="Open Sans" panose="020B0606030504020204" pitchFamily="34" charset="0"/>
              </a:rPr>
              <a:t>, ავსებს კიბერდანაშაულის შესახებ კონვენციის კომიტეტის </a:t>
            </a:r>
            <a:r>
              <a:rPr lang="ka-GE" b="0" i="0" dirty="0" smtClean="0">
                <a:solidFill>
                  <a:srgbClr val="161616"/>
                </a:solidFill>
                <a:effectLst/>
                <a:latin typeface="Open Sans" panose="020B0606030504020204" pitchFamily="34" charset="0"/>
              </a:rPr>
              <a:t>(</a:t>
            </a:r>
            <a:r>
              <a:rPr lang="ka-GE" b="0" i="0" u="none" strike="noStrike" dirty="0">
                <a:solidFill>
                  <a:srgbClr val="007BC8"/>
                </a:solidFill>
                <a:effectLst/>
                <a:latin typeface="Open Sans" panose="020B0606030504020204" pitchFamily="34" charset="0"/>
                <a:hlinkClick r:id="rId4"/>
              </a:rPr>
              <a:t>T-CY</a:t>
            </a:r>
            <a:r>
              <a:rPr lang="ka-GE" b="0" i="0" dirty="0">
                <a:solidFill>
                  <a:srgbClr val="161616"/>
                </a:solidFill>
                <a:effectLst/>
                <a:latin typeface="Open Sans" panose="020B0606030504020204" pitchFamily="34" charset="0"/>
              </a:rPr>
              <a:t>) </a:t>
            </a:r>
            <a:r>
              <a:rPr lang="ka-GE" b="0" i="0" dirty="0" smtClean="0">
                <a:solidFill>
                  <a:srgbClr val="161616"/>
                </a:solidFill>
                <a:effectLst/>
                <a:latin typeface="Open Sans" panose="020B0606030504020204" pitchFamily="34" charset="0"/>
              </a:rPr>
              <a:t>მუშაობას, რომლის </a:t>
            </a:r>
            <a:r>
              <a:rPr lang="ka-GE" b="0" i="0" dirty="0">
                <a:solidFill>
                  <a:srgbClr val="161616"/>
                </a:solidFill>
                <a:effectLst/>
                <a:latin typeface="Open Sans" panose="020B0606030504020204" pitchFamily="34" charset="0"/>
              </a:rPr>
              <a:t>მეშვეობითაც წევრი მხარეები ახორციელებენ ბუდაპეშტის კონვენციას.</a:t>
            </a:r>
          </a:p>
          <a:p>
            <a:pPr algn="l"/>
            <a:endParaRPr lang="ka-GE" b="0" i="0" dirty="0">
              <a:solidFill>
                <a:srgbClr val="161616"/>
              </a:solidFill>
              <a:effectLst/>
              <a:latin typeface="Open Sans" panose="020B0606030504020204" pitchFamily="34" charset="0"/>
            </a:endParaRPr>
          </a:p>
          <a:p>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40</a:t>
            </a:fld>
            <a:endParaRPr lang="ka-GE" altLang="en-US"/>
          </a:p>
        </p:txBody>
      </p:sp>
    </p:spTree>
    <p:extLst>
      <p:ext uri="{BB962C8B-B14F-4D97-AF65-F5344CB8AC3E}">
        <p14:creationId xmlns:p14="http://schemas.microsoft.com/office/powerpoint/2010/main" val="4385334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dirty="0" smtClean="0"/>
              <a:t>მაღალტექნოლოგიური დანაშაულები სამართალდამცავი ორგანოებისთვის ქმნის ახალ გამოწვევებს გამოძიებებში, რომლებიც კომპიუტერულ ქსელებს მოიცავს, კრიტიკულად მნიშვნელოვანია ტექნიკურად განათლებული გამომძიებლებისთვის, რომ იმოქმედონ უპრეცედენტო სისწრაფით, რომ დაიცვან ელექტრონული მონაცემები და დაადგინონ ეჭვმიტანილთა ადგილსამყოფელი</a:t>
            </a:r>
          </a:p>
          <a:p>
            <a:r>
              <a:rPr lang="ka-GE" dirty="0" smtClean="0"/>
              <a:t>ეს ხშირად მოიცავს მოთხოვნას ინტერნეტსერვისის პროვაიდერების მიმართ, დახმარება გაუწიონ მონაცემთა დაცვაში</a:t>
            </a:r>
          </a:p>
          <a:p>
            <a:endParaRPr lang="ka-GE" dirty="0" smtClean="0"/>
          </a:p>
          <a:p>
            <a:r>
              <a:rPr lang="ka-GE" dirty="0" smtClean="0"/>
              <a:t>24-საათიანი თანამშრომლობა მაღალტექნოლოგიური დანაშაულებისა და ტერორიზმის გამოძიებაში</a:t>
            </a:r>
          </a:p>
          <a:p>
            <a:endParaRPr lang="ka-GE" dirty="0"/>
          </a:p>
          <a:p>
            <a:r>
              <a:rPr lang="ka-GE" dirty="0" smtClean="0"/>
              <a:t>სამართალდამცავ ორგანოებს, რომლებიც დახმარებას ითხოვენ უცხო ქვეყნის მონაწილეებისგან, შეუძლიათ დაუკავშირდნენ 24-საათიან რეჟიმში მომუშავე საკონტაქტო პუნქტს თავიანთ სახელმწიფოში</a:t>
            </a:r>
          </a:p>
          <a:p>
            <a:endParaRPr lang="ka-GE" dirty="0" smtClean="0"/>
          </a:p>
          <a:p>
            <a:r>
              <a:rPr lang="ka-GE" dirty="0" smtClean="0"/>
              <a:t>ეს საკონტაქტო პუნქტი, საჭიროების შემთხვევაში, დაუკავშირდება თავის კოლეგას მონაწილე უცხო ქვეყანაში</a:t>
            </a:r>
          </a:p>
          <a:p>
            <a:endParaRPr lang="ka-GE" dirty="0"/>
          </a:p>
          <a:p>
            <a:r>
              <a:rPr lang="ka-GE" dirty="0" smtClean="0"/>
              <a:t>წევრობის ვალდებულება – საკონტაქტო პირები, რომლებთანაც წვდომა შესაძლებელია 24 საათის განმავლობაში, 7 დღე კვირაში, ინფორმაციის ან/და დახმარების მოთხოვნების მისაღებად სხვა ქვეყანაში, ქსელის ფარგლებში.</a:t>
            </a:r>
          </a:p>
          <a:p>
            <a:endParaRPr lang="ka-GE" dirty="0" smtClean="0"/>
          </a:p>
          <a:p>
            <a:r>
              <a:rPr lang="ka-GE" dirty="0" smtClean="0"/>
              <a:t>არ საჭიროებს კომპიუტერულ დანაშაულთან ბრძოლის ოფიციალური სამსახურის დაარსებას. ზოგ იურისდიქციაში საკონტაქტო პუნქტი შედგება კიბერდანაშაულის რამდენიმე გამომძიებლისგან; ზოგში კი საკონტაქტო პუნქტი ოფიციალური სამსახურის ნაწილია.</a:t>
            </a:r>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41</a:t>
            </a:fld>
            <a:endParaRPr lang="ka-GE" altLang="en-US"/>
          </a:p>
        </p:txBody>
      </p:sp>
    </p:spTree>
    <p:extLst>
      <p:ext uri="{BB962C8B-B14F-4D97-AF65-F5344CB8AC3E}">
        <p14:creationId xmlns:p14="http://schemas.microsoft.com/office/powerpoint/2010/main" val="3205034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dirty="0"/>
              <a:t>ეს სესია გაიყოფა 5 ნაწილად ბუნებრივი შესვენებების უზრუნველსაყოფად.</a:t>
            </a:r>
          </a:p>
          <a:p>
            <a:r>
              <a:rPr lang="ka-GE" sz="1200" dirty="0"/>
              <a:t>იდეა იმაში მდგომარეობს, რომ აიღწეროს, თუ რა არის კომპიუტერი, ანუ მსგავსი მოწყობილობები, რომლებსაც შეუძლია ინტერნეტთან დაკავშირება</a:t>
            </a:r>
          </a:p>
          <a:p>
            <a:r>
              <a:rPr lang="ka-GE" sz="1200" dirty="0"/>
              <a:t>შემდეგ, რომ </a:t>
            </a:r>
            <a:r>
              <a:rPr lang="ka-GE" sz="1200" dirty="0" smtClean="0"/>
              <a:t>აიღწეროს</a:t>
            </a:r>
            <a:r>
              <a:rPr lang="ka-GE" sz="1200" dirty="0"/>
              <a:t>, თუ რა არის ინტერნეტი და როგორ მუშაობს ის</a:t>
            </a:r>
          </a:p>
          <a:p>
            <a:r>
              <a:rPr lang="ka-GE" sz="1200" dirty="0"/>
              <a:t>და </a:t>
            </a:r>
            <a:r>
              <a:rPr lang="ka-GE" sz="1200" dirty="0" smtClean="0"/>
              <a:t>შემდეგ </a:t>
            </a:r>
            <a:r>
              <a:rPr lang="ka-GE" sz="1200" dirty="0"/>
              <a:t>როგორ უკავშირდება ეს კომპიუტერი </a:t>
            </a:r>
            <a:r>
              <a:rPr lang="ka-GE" sz="1200" dirty="0" smtClean="0"/>
              <a:t>ინტერნეტს,</a:t>
            </a:r>
            <a:endParaRPr lang="ka-GE" sz="1200" dirty="0"/>
          </a:p>
          <a:p>
            <a:r>
              <a:rPr lang="ka-GE" sz="1200" dirty="0"/>
              <a:t>ხოლო </a:t>
            </a:r>
            <a:r>
              <a:rPr lang="ka-GE" sz="1200" dirty="0" smtClean="0"/>
              <a:t>შემდეგ </a:t>
            </a:r>
            <a:r>
              <a:rPr lang="ka-GE" sz="1200" dirty="0"/>
              <a:t>თუ რა არის თავად ინტერნეტში</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4</a:t>
            </a:fld>
            <a:endParaRPr lang="ka-GE"/>
          </a:p>
        </p:txBody>
      </p:sp>
    </p:spTree>
    <p:extLst>
      <p:ext uri="{BB962C8B-B14F-4D97-AF65-F5344CB8AC3E}">
        <p14:creationId xmlns:p14="http://schemas.microsoft.com/office/powerpoint/2010/main" val="33050465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ტრენერი უნდა შევიდეს საიტზე პრეზენტაციამდე, წარმოდგენა რომ ჰქონდეს</a:t>
            </a:r>
            <a:r>
              <a:rPr lang="ka-GE" baseline="0" dirty="0" smtClean="0"/>
              <a:t> </a:t>
            </a:r>
            <a:r>
              <a:rPr lang="ka-GE" dirty="0" smtClean="0"/>
              <a:t>ამ ორგანიზაციაზე</a:t>
            </a:r>
          </a:p>
          <a:p>
            <a:endParaRPr lang="ka-GE" dirty="0"/>
          </a:p>
          <a:p>
            <a:r>
              <a:rPr lang="ka-GE" dirty="0" smtClean="0"/>
              <a:t>http://www.oas.org/juridico/english/cyber.htm</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42</a:t>
            </a:fld>
            <a:endParaRPr lang="ka-GE" altLang="en-US"/>
          </a:p>
        </p:txBody>
      </p:sp>
    </p:spTree>
    <p:extLst>
      <p:ext uri="{BB962C8B-B14F-4D97-AF65-F5344CB8AC3E}">
        <p14:creationId xmlns:p14="http://schemas.microsoft.com/office/powerpoint/2010/main" val="35425067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ტრენერი უნდა შევიდეს საიტზე პრეზენტაციამდე, წარმოდგენა რომ ჰქონდეს</a:t>
            </a:r>
            <a:r>
              <a:rPr lang="ka-GE" baseline="0" dirty="0" smtClean="0"/>
              <a:t> </a:t>
            </a:r>
            <a:r>
              <a:rPr lang="ka-GE" dirty="0" smtClean="0"/>
              <a:t>ამ ორგანიზაციაზე</a:t>
            </a:r>
          </a:p>
          <a:p>
            <a:endParaRPr lang="ka-GE" dirty="0"/>
          </a:p>
          <a:p>
            <a:r>
              <a:rPr lang="ka-GE" dirty="0" smtClean="0"/>
              <a:t>https://au.int/en/treaties/african-union-convention-cyber-security-and-personal-data-prote</a:t>
            </a:r>
            <a:r>
              <a:rPr lang="ka-GE" dirty="0" smtClean="0">
                <a:solidFill>
                  <a:srgbClr val="FF0000"/>
                </a:solidFill>
              </a:rPr>
              <a:t>c</a:t>
            </a:r>
            <a:r>
              <a:rPr lang="ka-GE" dirty="0" smtClean="0"/>
              <a:t>tion</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43</a:t>
            </a:fld>
            <a:endParaRPr lang="ka-GE" altLang="en-US"/>
          </a:p>
        </p:txBody>
      </p:sp>
    </p:spTree>
    <p:extLst>
      <p:ext uri="{BB962C8B-B14F-4D97-AF65-F5344CB8AC3E}">
        <p14:creationId xmlns:p14="http://schemas.microsoft.com/office/powerpoint/2010/main" val="12767666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https://thecommonwealth.org/sites/default/files/key_reform_pdfs/P15370_13_ROL_Schemes_Int_Cooperation.pdf</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solidFill>
                  <a:prstClr val="black"/>
                </a:solidFill>
              </a:rPr>
              <a:pPr>
                <a:defRPr/>
              </a:pPr>
              <a:t>44</a:t>
            </a:fld>
            <a:endParaRPr lang="ka-GE">
              <a:solidFill>
                <a:prstClr val="black"/>
              </a:solidFill>
            </a:endParaRPr>
          </a:p>
        </p:txBody>
      </p:sp>
    </p:spTree>
    <p:extLst>
      <p:ext uri="{BB962C8B-B14F-4D97-AF65-F5344CB8AC3E}">
        <p14:creationId xmlns:p14="http://schemas.microsoft.com/office/powerpoint/2010/main" val="15165796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2800" b="0" i="0" dirty="0">
                <a:solidFill>
                  <a:srgbClr val="D8DADD"/>
                </a:solidFill>
                <a:effectLst/>
                <a:latin typeface="Source Sans Pro" panose="020B0503030403020204" pitchFamily="34" charset="0"/>
              </a:rPr>
              <a:t>აქ ხელმისაწვდომი რესურსების მიზანია შესაძლებლობათა ზრდა პოლიტიკის </a:t>
            </a:r>
            <a:r>
              <a:rPr lang="ka-GE" sz="2800" b="0" i="0" dirty="0" smtClean="0">
                <a:solidFill>
                  <a:srgbClr val="D8DADD"/>
                </a:solidFill>
                <a:effectLst/>
                <a:latin typeface="Source Sans Pro" panose="020B0503030403020204" pitchFamily="34" charset="0"/>
              </a:rPr>
              <a:t>შემქმნელებს, </a:t>
            </a:r>
            <a:r>
              <a:rPr lang="ka-GE" sz="2800" b="0" i="0" dirty="0">
                <a:solidFill>
                  <a:srgbClr val="D8DADD"/>
                </a:solidFill>
                <a:effectLst/>
                <a:latin typeface="Source Sans Pro" panose="020B0503030403020204" pitchFamily="34" charset="0"/>
              </a:rPr>
              <a:t>კანონმდებლებს, პროკურორებსა და გამომძიებლებსა და სამოქალაქო საზოგადოებას შორის განვითარებად ქვეყნებში პოლიტიკის, სამართლებრივ და </a:t>
            </a:r>
            <a:r>
              <a:rPr lang="ka-GE" sz="2800" b="0" i="0" dirty="0" smtClean="0">
                <a:solidFill>
                  <a:srgbClr val="D8DADD"/>
                </a:solidFill>
                <a:effectLst/>
                <a:latin typeface="Source Sans Pro" panose="020B0503030403020204" pitchFamily="34" charset="0"/>
              </a:rPr>
              <a:t>სისხლისსამართლებრივ </a:t>
            </a:r>
            <a:r>
              <a:rPr lang="ka-GE" sz="2800" b="0" i="0" dirty="0">
                <a:solidFill>
                  <a:srgbClr val="D8DADD"/>
                </a:solidFill>
                <a:effectLst/>
                <a:latin typeface="Source Sans Pro" panose="020B0503030403020204" pitchFamily="34" charset="0"/>
              </a:rPr>
              <a:t>ასპექტებში კიბერდანაშაულთან ბრძოლის გარემოს შესაქმნელად. ეს </a:t>
            </a:r>
            <a:r>
              <a:rPr lang="ka-GE" sz="2800" b="0" i="0" dirty="0" smtClean="0">
                <a:solidFill>
                  <a:srgbClr val="D8DADD"/>
                </a:solidFill>
                <a:effectLst/>
                <a:latin typeface="Source Sans Pro" panose="020B0503030403020204" pitchFamily="34" charset="0"/>
              </a:rPr>
              <a:t>რესურსები </a:t>
            </a:r>
            <a:r>
              <a:rPr lang="ka-GE" sz="2800" b="0" i="0" dirty="0">
                <a:solidFill>
                  <a:srgbClr val="D8DADD"/>
                </a:solidFill>
                <a:effectLst/>
                <a:latin typeface="Source Sans Pro" panose="020B0503030403020204" pitchFamily="34" charset="0"/>
              </a:rPr>
              <a:t>მოიცავს:</a:t>
            </a:r>
          </a:p>
          <a:p>
            <a:pPr algn="l">
              <a:buFont typeface="Arial" panose="020B0604020202020204" pitchFamily="34" charset="0"/>
              <a:buChar char="•"/>
            </a:pPr>
            <a:r>
              <a:rPr lang="ka-GE" sz="2800" b="0" i="0" u="none" strike="noStrike" dirty="0" smtClean="0">
                <a:solidFill>
                  <a:srgbClr val="D8DADD"/>
                </a:solidFill>
                <a:effectLst/>
                <a:latin typeface="Source Sans Pro" panose="020B0503030403020204" pitchFamily="34" charset="0"/>
                <a:hlinkClick r:id="rId3"/>
              </a:rPr>
              <a:t>ინსტრუმენტს</a:t>
            </a:r>
            <a:r>
              <a:rPr lang="ka-GE" sz="2800" b="0" i="0" u="none" strike="noStrike" dirty="0" smtClean="0">
                <a:solidFill>
                  <a:srgbClr val="D8DADD"/>
                </a:solidFill>
                <a:effectLst/>
                <a:latin typeface="Source Sans Pro" panose="020B0503030403020204" pitchFamily="34" charset="0"/>
              </a:rPr>
              <a:t>,</a:t>
            </a:r>
            <a:r>
              <a:rPr lang="ka-GE" sz="2800" b="0" i="0" dirty="0">
                <a:solidFill>
                  <a:srgbClr val="D8DADD"/>
                </a:solidFill>
                <a:effectLst/>
                <a:latin typeface="Source Sans Pro" panose="020B0503030403020204" pitchFamily="34" charset="0"/>
              </a:rPr>
              <a:t> რომელიც ახდენს კარგი პრაქტიკის სინთეზს კიბერდანაშაულის წინააღმდეგ ბრძოლაში</a:t>
            </a:r>
          </a:p>
          <a:p>
            <a:pPr algn="l">
              <a:buFont typeface="Arial" panose="020B0604020202020204" pitchFamily="34" charset="0"/>
              <a:buChar char="•"/>
            </a:pPr>
            <a:r>
              <a:rPr lang="ka-GE" sz="2800" b="0" i="0" u="none" strike="noStrike" dirty="0">
                <a:solidFill>
                  <a:srgbClr val="D8DADD"/>
                </a:solidFill>
                <a:effectLst/>
                <a:latin typeface="Source Sans Pro" panose="020B0503030403020204" pitchFamily="34" charset="0"/>
                <a:hlinkClick r:id="rId4"/>
              </a:rPr>
              <a:t>შეფასების </a:t>
            </a:r>
            <a:r>
              <a:rPr lang="ka-GE" sz="2800" b="0" i="0" u="none" strike="noStrike" dirty="0" smtClean="0">
                <a:solidFill>
                  <a:srgbClr val="D8DADD"/>
                </a:solidFill>
                <a:effectLst/>
                <a:latin typeface="Source Sans Pro" panose="020B0503030403020204" pitchFamily="34" charset="0"/>
                <a:hlinkClick r:id="rId4"/>
              </a:rPr>
              <a:t>ინსტრუმენტს</a:t>
            </a:r>
            <a:r>
              <a:rPr lang="ka-GE" sz="2800" b="0" i="0" u="none" strike="noStrike" dirty="0" smtClean="0">
                <a:solidFill>
                  <a:srgbClr val="D8DADD"/>
                </a:solidFill>
                <a:effectLst/>
                <a:latin typeface="Source Sans Pro" panose="020B0503030403020204" pitchFamily="34" charset="0"/>
              </a:rPr>
              <a:t>,</a:t>
            </a:r>
            <a:r>
              <a:rPr lang="ka-GE" sz="2800" b="0" i="0" dirty="0">
                <a:solidFill>
                  <a:srgbClr val="D8DADD"/>
                </a:solidFill>
                <a:effectLst/>
                <a:latin typeface="Source Sans Pro" panose="020B0503030403020204" pitchFamily="34" charset="0"/>
              </a:rPr>
              <a:t> რომელიც საშუალებას აძლევს ქვეყნებს, შეაფასონ თავიანთი მიმდინარე შესაძლებლობები, რომ ებრძოლონ </a:t>
            </a:r>
            <a:r>
              <a:rPr lang="ka-GE" sz="2800" b="0" i="0" dirty="0" smtClean="0">
                <a:solidFill>
                  <a:srgbClr val="D8DADD"/>
                </a:solidFill>
                <a:effectLst/>
                <a:latin typeface="Source Sans Pro" panose="020B0503030403020204" pitchFamily="34" charset="0"/>
              </a:rPr>
              <a:t>კიბერდანაშაულს </a:t>
            </a:r>
            <a:r>
              <a:rPr lang="ka-GE" sz="2800" b="0" i="0" dirty="0">
                <a:solidFill>
                  <a:srgbClr val="D8DADD"/>
                </a:solidFill>
                <a:effectLst/>
                <a:latin typeface="Source Sans Pro" panose="020B0503030403020204" pitchFamily="34" charset="0"/>
              </a:rPr>
              <a:t>და მოახდინონ შესაძლებლობათა ზრდის პრიორიტეტების </a:t>
            </a:r>
            <a:r>
              <a:rPr lang="ka-GE" sz="2800" b="0" i="0" dirty="0" smtClean="0">
                <a:solidFill>
                  <a:srgbClr val="D8DADD"/>
                </a:solidFill>
                <a:effectLst/>
                <a:latin typeface="Source Sans Pro" panose="020B0503030403020204" pitchFamily="34" charset="0"/>
              </a:rPr>
              <a:t>განსაზღვრა</a:t>
            </a:r>
            <a:endParaRPr lang="ka-GE" sz="2800" b="0" i="0" dirty="0">
              <a:solidFill>
                <a:srgbClr val="D8DADD"/>
              </a:solidFill>
              <a:effectLst/>
              <a:latin typeface="Source Sans Pro" panose="020B0503030403020204" pitchFamily="34" charset="0"/>
            </a:endParaRPr>
          </a:p>
          <a:p>
            <a:pPr algn="l">
              <a:buFont typeface="Arial" panose="020B0604020202020204" pitchFamily="34" charset="0"/>
              <a:buChar char="•"/>
            </a:pPr>
            <a:r>
              <a:rPr lang="ka-GE" sz="2800" b="0" i="0" u="none" strike="noStrike" dirty="0">
                <a:solidFill>
                  <a:srgbClr val="D8DADD"/>
                </a:solidFill>
                <a:effectLst/>
                <a:latin typeface="Source Sans Pro" panose="020B0503030403020204" pitchFamily="34" charset="0"/>
                <a:hlinkClick r:id="rId5"/>
              </a:rPr>
              <a:t>ვირტუალური ბიბლიოთეკა</a:t>
            </a:r>
            <a:r>
              <a:rPr lang="ka-GE" sz="2800" b="0" i="0" dirty="0">
                <a:solidFill>
                  <a:srgbClr val="D8DADD"/>
                </a:solidFill>
                <a:effectLst/>
                <a:latin typeface="Source Sans Pro" panose="020B0503030403020204" pitchFamily="34" charset="0"/>
              </a:rPr>
              <a:t> </a:t>
            </a:r>
            <a:r>
              <a:rPr lang="ka-GE" sz="2800" b="0" i="0" dirty="0" smtClean="0">
                <a:solidFill>
                  <a:srgbClr val="D8DADD"/>
                </a:solidFill>
                <a:effectLst/>
                <a:latin typeface="Source Sans Pro" panose="020B0503030403020204" pitchFamily="34" charset="0"/>
              </a:rPr>
              <a:t>პროექტში მონაწილე</a:t>
            </a:r>
            <a:r>
              <a:rPr lang="ka-GE" sz="2800" b="0" i="0" baseline="0" dirty="0" smtClean="0">
                <a:solidFill>
                  <a:srgbClr val="D8DADD"/>
                </a:solidFill>
                <a:effectLst/>
                <a:latin typeface="Source Sans Pro" panose="020B0503030403020204" pitchFamily="34" charset="0"/>
              </a:rPr>
              <a:t> ორგანიზაციებისა</a:t>
            </a:r>
            <a:r>
              <a:rPr lang="ka-GE" sz="2800" b="0" i="0" dirty="0" smtClean="0">
                <a:solidFill>
                  <a:srgbClr val="D8DADD"/>
                </a:solidFill>
                <a:effectLst/>
                <a:latin typeface="Source Sans Pro" panose="020B0503030403020204" pitchFamily="34" charset="0"/>
              </a:rPr>
              <a:t> </a:t>
            </a:r>
            <a:r>
              <a:rPr lang="ka-GE" sz="2800" b="0" i="0" dirty="0">
                <a:solidFill>
                  <a:srgbClr val="D8DADD"/>
                </a:solidFill>
                <a:effectLst/>
                <a:latin typeface="Source Sans Pro" panose="020B0503030403020204" pitchFamily="34" charset="0"/>
              </a:rPr>
              <a:t>და სხვების მიერ უზრუნველყოფილი მასალებით</a:t>
            </a:r>
          </a:p>
          <a:p>
            <a:pPr marL="0" lvl="0" indent="0" algn="l">
              <a:buFont typeface="Wingdings" panose="05000000000000000000" pitchFamily="2" charset="2"/>
              <a:buNone/>
            </a:pPr>
            <a:endParaRPr lang="ka-GE"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ka-GE"/>
          </a:p>
        </p:txBody>
      </p:sp>
    </p:spTree>
    <p:extLst>
      <p:ext uri="{BB962C8B-B14F-4D97-AF65-F5344CB8AC3E}">
        <p14:creationId xmlns:p14="http://schemas.microsoft.com/office/powerpoint/2010/main" val="1459985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2800" b="0" i="0" dirty="0">
                <a:solidFill>
                  <a:srgbClr val="D8DADD"/>
                </a:solidFill>
                <a:effectLst/>
                <a:latin typeface="Source Sans Pro" panose="020B0503030403020204" pitchFamily="34" charset="0"/>
              </a:rPr>
              <a:t>http://pilonsec.org/strategicplan/cybercrime-pilon</a:t>
            </a:r>
            <a:endParaRPr lang="ka-GE"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ka-GE"/>
          </a:p>
        </p:txBody>
      </p:sp>
    </p:spTree>
    <p:extLst>
      <p:ext uri="{BB962C8B-B14F-4D97-AF65-F5344CB8AC3E}">
        <p14:creationId xmlns:p14="http://schemas.microsoft.com/office/powerpoint/2010/main" val="22119473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სანამ ინტერნეტზე გადავიდოდეთ, ცოტა უნდა გადავხედოთ, თუ რა არის ქსელი და რისგან შედგება ის – ეს მნიშვნელოვანია იმისთვის, რომ გავიგოთ, თუ როგორ მუშაობს ინტერნეტი</a:t>
            </a:r>
          </a:p>
          <a:p>
            <a:endParaRPr lang="ka-GE" dirty="0"/>
          </a:p>
          <a:p>
            <a:r>
              <a:rPr lang="ka-GE" dirty="0" smtClean="0"/>
              <a:t>ტრენერმა ეს სესია უნდა გახსნას დელეგატებისთვის დასმული ღია კითხვით – დააცადოს მათ ცოტა ხანი, რომ აღწერონ, თუ რას ფიქრობენ, რა არის კიბერდანაშაული.</a:t>
            </a:r>
          </a:p>
          <a:p>
            <a:endParaRPr lang="ka-GE" dirty="0"/>
          </a:p>
          <a:p>
            <a:r>
              <a:rPr lang="ka-GE" dirty="0" smtClean="0"/>
              <a:t>ეს შეიძლება გაკეთდეს ღია ფორუმში – ან უფრო პატარა ჯგუფებში. იდეა იმაში მდგომარეობს, რომ დილეტანტმა განმარტოს, თუ რა არის ეს</a:t>
            </a:r>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solidFill>
                  <a:prstClr val="black"/>
                </a:solidFill>
              </a:rPr>
              <a:pPr/>
              <a:t>47</a:t>
            </a:fld>
            <a:endParaRPr lang="ka-GE">
              <a:solidFill>
                <a:prstClr val="black"/>
              </a:solidFill>
            </a:endParaRPr>
          </a:p>
        </p:txBody>
      </p:sp>
    </p:spTree>
    <p:extLst>
      <p:ext uri="{BB962C8B-B14F-4D97-AF65-F5344CB8AC3E}">
        <p14:creationId xmlns:p14="http://schemas.microsoft.com/office/powerpoint/2010/main" val="37334943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სესიის ამ ნაწილის თემა მოდის 2019 წლის IOCTA (ინტერნეტში ორგანიზებული დანაშაულის საფრთხის შეფასება) ანგარიშიდან – და იყენებს კიბერდანაშაულის ანალიზის მათ მოდელებს</a:t>
            </a:r>
          </a:p>
          <a:p>
            <a:r>
              <a:rPr lang="ka-GE" dirty="0" smtClean="0"/>
              <a:t>ტრენერები პრეზენტაციამდე</a:t>
            </a:r>
            <a:r>
              <a:rPr lang="ka-GE" baseline="0" dirty="0" smtClean="0"/>
              <a:t> </a:t>
            </a:r>
            <a:r>
              <a:rPr lang="ka-GE" dirty="0" smtClean="0"/>
              <a:t>უნდა გაეცნონ ანგარიშს, რომელიც შეიცავს შესანიშნავ აღწერას – რომელთაგან ზოგი წარმოდგენილია აქ ან გვხვდება შენიშვნების განყოფილებებში</a:t>
            </a:r>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solidFill>
                  <a:prstClr val="black"/>
                </a:solidFill>
              </a:rPr>
              <a:pPr/>
              <a:t>48</a:t>
            </a:fld>
            <a:endParaRPr lang="ka-GE" altLang="en-US">
              <a:solidFill>
                <a:prstClr val="black"/>
              </a:solidFill>
            </a:endParaRPr>
          </a:p>
        </p:txBody>
      </p:sp>
    </p:spTree>
    <p:extLst>
      <p:ext uri="{BB962C8B-B14F-4D97-AF65-F5344CB8AC3E}">
        <p14:creationId xmlns:p14="http://schemas.microsoft.com/office/powerpoint/2010/main" val="16535796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solidFill>
                  <a:prstClr val="black"/>
                </a:solidFill>
              </a:rPr>
              <a:pPr/>
              <a:t>49</a:t>
            </a:fld>
            <a:endParaRPr lang="ka-GE" altLang="en-US">
              <a:solidFill>
                <a:prstClr val="black"/>
              </a:solidFill>
            </a:endParaRPr>
          </a:p>
        </p:txBody>
      </p:sp>
    </p:spTree>
    <p:extLst>
      <p:ext uri="{BB962C8B-B14F-4D97-AF65-F5344CB8AC3E}">
        <p14:creationId xmlns:p14="http://schemas.microsoft.com/office/powerpoint/2010/main" val="10210575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გამოძალვის პროგრამების შეტევები ჩვეულებრივ ხორციელდება ტროიანის გამოყენებით, რომელიც სისტემაში აღწევს, მაგალითად, ჩამოტვირთული ფაილის ან ქსელის მომსახურების მოწყვლადობის მეშვეობით. პროგრამა შემდეგ უშვებს სასარგებლო მონაცემებს, რომლებიც როგორღაც ახდენს სისტემის ბლოკირებას ან აცხადებს, რომ დაბლოკა სისტემა, თუმცა არ დაუბლოკავს (მაგ., ფიქციური ანტივირუსული პროგრამა). </a:t>
            </a:r>
          </a:p>
          <a:p>
            <a:endParaRPr lang="ka-GE" altLang="en-US" dirty="0"/>
          </a:p>
          <a:p>
            <a:r>
              <a:rPr lang="ka-GE" dirty="0" smtClean="0"/>
              <a:t>სასარგებლო მონაცემებმა შეიძლება ასახოს ყალბი გაფრთხილებები ვითომდა სუბიექტისგან, როგორიცაა, მაგალითად, სამართალდამცავი ორგანოები, და მოტყუებით ამტკიცოს, რომ სისტემა გამოყენებული იქნა უკანონო საქმიანობისთვის, შეიცავს კონტენტს, როგორიცაა პორნოგრაფია და ინტელექტუალური საკუთრების უფლება.</a:t>
            </a:r>
          </a:p>
          <a:p>
            <a:endParaRPr lang="ka-GE" altLang="en-US" dirty="0"/>
          </a:p>
          <a:p>
            <a:r>
              <a:rPr lang="ka-GE" dirty="0" smtClean="0"/>
              <a:t>https://en.wikipedia.org/wiki/Ransomware </a:t>
            </a:r>
          </a:p>
          <a:p>
            <a:endParaRPr lang="ka-GE" altLang="en-US" dirty="0"/>
          </a:p>
          <a:p>
            <a:pPr algn="l"/>
            <a:r>
              <a:rPr lang="ka-GE" sz="1800" b="1" i="0" u="none" strike="noStrike" baseline="0" dirty="0">
                <a:solidFill>
                  <a:srgbClr val="3D3D5F"/>
                </a:solidFill>
                <a:latin typeface="Roboto-Bold"/>
              </a:rPr>
              <a:t>გამოძალვის პროგრამები ვითარდება, რადგან ისინი ყველაზე ცნობილ საფრთხეს </a:t>
            </a:r>
            <a:r>
              <a:rPr lang="ka-GE" sz="1800" b="1" i="0" u="none" strike="noStrike" baseline="0" dirty="0" smtClean="0">
                <a:solidFill>
                  <a:srgbClr val="3D3D5F"/>
                </a:solidFill>
                <a:latin typeface="Roboto-Bold"/>
              </a:rPr>
              <a:t>წარმოადგენს 2019 წლის IOCTA-ს </a:t>
            </a:r>
            <a:r>
              <a:rPr lang="ka-GE" sz="1800" b="1" i="0" u="none" strike="noStrike" baseline="0" dirty="0">
                <a:solidFill>
                  <a:srgbClr val="3D3D5F"/>
                </a:solidFill>
                <a:latin typeface="Roboto-Bold"/>
              </a:rPr>
              <a:t>თანახმად</a:t>
            </a:r>
          </a:p>
          <a:p>
            <a:pPr algn="l"/>
            <a:r>
              <a:rPr lang="ka-GE" sz="1800" b="0" i="0" u="none" strike="noStrike" baseline="0" dirty="0">
                <a:solidFill>
                  <a:srgbClr val="3D3D5F"/>
                </a:solidFill>
                <a:latin typeface="Roboto-Light"/>
              </a:rPr>
              <a:t>კერძო სექტორის უმრავლესობა შეტყობინებებისა მიუთითებს, რომ გამოძალვის პროგრამების შეტევებმა მნიშვნელოვნად იკლო 2018 წლის განმავლობაში. ეს შეიძლება დაკავშირებული იყოს რამდენიმე ფაქტორთან: პოტენციური დაზარალებულების ამაღლებული ცნობიერება – რასაც ხელს უწყობს ინდუსტრიისა და სამართალდამცავი ორგანოების საფრთხის შესუსტების ინიციატივები (როგორიცაა NoMoreRansom); მობილური მოწყობილობების მზარდი გამოყენება მომხმარებლების მიერ (უმეტესობა გამოძალვის პროგრამებისა მიმართულია ვინდოუსის მოწყობილობებზე); და ექსპლოიტების გამოყენების შემცირება (რომლებიც მიწოდების ძირითადი მეთოდი იყო).</a:t>
            </a:r>
            <a:endParaRPr lang="ka-GE" altLang="en-US" dirty="0"/>
          </a:p>
          <a:p>
            <a:pPr marL="0" indent="0">
              <a:buFont typeface="Arial" panose="020B0604020202020204" pitchFamily="34" charset="0"/>
              <a:buNone/>
            </a:pP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50</a:t>
            </a:fld>
            <a:endParaRPr lang="ka-GE" altLang="en-US"/>
          </a:p>
        </p:txBody>
      </p:sp>
    </p:spTree>
    <p:extLst>
      <p:ext uri="{BB962C8B-B14F-4D97-AF65-F5344CB8AC3E}">
        <p14:creationId xmlns:p14="http://schemas.microsoft.com/office/powerpoint/2010/main" val="14513327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თანამედროვე გამოძალვის პროგრამის მაგალითი.</a:t>
            </a:r>
          </a:p>
          <a:p>
            <a:endParaRPr lang="ka-GE" altLang="en-US" dirty="0"/>
          </a:p>
          <a:p>
            <a:r>
              <a:rPr lang="ka-GE" b="1" dirty="0" smtClean="0"/>
              <a:t>გამოძალვის პროგრამის WannaCry</a:t>
            </a:r>
            <a:r>
              <a:rPr lang="ka-GE" dirty="0" smtClean="0"/>
              <a:t> შეტევა იყო მსოფლიო მასშტაბის კიბერშეტევა გამოძალვის პროგრამის კრიპტოჭიისგან WannaCry, რომლის მიზანიც იყო კომპიუტერები მაიკროსოფტ ვინდოუსის ოპერაციული სისტემით</a:t>
            </a:r>
            <a:r>
              <a:rPr lang="en-US" dirty="0" smtClean="0"/>
              <a:t>.</a:t>
            </a:r>
            <a:r>
              <a:rPr lang="ka-GE" dirty="0" smtClean="0"/>
              <a:t> ის შიფრავდა მონაცემებს და ითხოვდა გამოსასყიდს ბიტკოინებში.</a:t>
            </a:r>
          </a:p>
          <a:p>
            <a:r>
              <a:rPr lang="ka-GE" dirty="0" smtClean="0"/>
              <a:t>შეტევა დაიწყო პარასკევს, 2017 წლის 12 მაისს</a:t>
            </a:r>
            <a:r>
              <a:rPr lang="ka-GE" altLang="en-US" baseline="30000" dirty="0" smtClean="0">
                <a:hlinkClick r:id="rId3"/>
              </a:rPr>
              <a:t>[</a:t>
            </a:r>
            <a:r>
              <a:rPr lang="ka-GE" dirty="0" smtClean="0"/>
              <a:t>და ერთ დღეში მოახდინა 230000-ზე მეტი კომპიუტერის ინფიცირება 150-ზე მეტ ქვეყანაში.</a:t>
            </a:r>
            <a:r>
              <a:rPr lang="ka-GE" altLang="en-US" baseline="30000" dirty="0">
                <a:hlinkClick r:id="rId4"/>
              </a:rPr>
              <a:t>]</a:t>
            </a:r>
            <a:r>
              <a:rPr lang="ka-GE" dirty="0" smtClean="0"/>
              <a:t> შეტევის დაწყებიდან მალევე ვებუსაფრთხოების მკვლევარმა, რომელიც აწარმოებს ბლოგს სახელად „MalwareTech“, აღმოაჩინა ეფექტური ამომრთველი დომენის სახელის დარეგისტრირებით, რომელიც მან იპოვა გამოძალვის პროგრამის კოდში. ამან საგრძნობლად შეანელა ინფექციის გავრცელება, პირველადი აფეთქების ეფექტურად შეჩერებით ორშაბათს, 2017 წლის 15 მაისს, თუმცა მას შემდეგ აღმოჩენილი იქნა ახალი ვერსიები, რომელშიც არ არის ამომრთველები. მკვლევრებმა ასევე იპოვეს ინფიცირებული მანქანების მონაცემების გარკვეულ გარემოებებში აღდგენის გზები.</a:t>
            </a:r>
          </a:p>
          <a:p>
            <a:endParaRPr lang="ka-GE" altLang="en-US" dirty="0"/>
          </a:p>
          <a:p>
            <a:r>
              <a:rPr lang="ka-GE" dirty="0" smtClean="0"/>
              <a:t>https://en.wikipedia.org/wiki/WannaCry_ransomware_attack </a:t>
            </a:r>
          </a:p>
          <a:p>
            <a:endParaRPr lang="ka-GE" altLang="en-US" dirty="0"/>
          </a:p>
          <a:p>
            <a:r>
              <a:rPr lang="ka-GE" dirty="0" smtClean="0"/>
              <a:t>მარცხენა გამოსახულებაზე ჩანს ეკრანი, რომელსაც შეეჩეხნენ მომხმარებლები, რომლებსაც დაშიფრული ჰქონდათ თავიანთი მონაცემები</a:t>
            </a:r>
            <a:endParaRPr lang="en-US" dirty="0" smtClean="0"/>
          </a:p>
          <a:p>
            <a:endParaRPr lang="ka-GE" dirty="0" smtClean="0"/>
          </a:p>
          <a:p>
            <a:r>
              <a:rPr lang="ka-GE" dirty="0" smtClean="0"/>
              <a:t>მარჯვენა გამოსახულებაზე ჩანს მისი ზემოქმედების შესახებ</a:t>
            </a:r>
            <a:r>
              <a:rPr lang="ka-GE" baseline="0" dirty="0" smtClean="0"/>
              <a:t> </a:t>
            </a:r>
            <a:r>
              <a:rPr lang="ka-GE" dirty="0" smtClean="0"/>
              <a:t>უამრავი პრესრელიზიდან ერთ-ერთი</a:t>
            </a:r>
          </a:p>
          <a:p>
            <a:endParaRPr lang="ka-GE" altLang="en-US" dirty="0"/>
          </a:p>
          <a:p>
            <a:r>
              <a:rPr lang="ka-GE" dirty="0" smtClean="0"/>
              <a:t>თითქოს 300 დოლარი ბევრი არ არის – მაგრამ გამოძალვის პროგრამების შემქმნელები და თაღლითები დამოკიდებული</a:t>
            </a:r>
            <a:r>
              <a:rPr lang="ka-GE" baseline="0" dirty="0" smtClean="0"/>
              <a:t> არიან</a:t>
            </a:r>
            <a:r>
              <a:rPr lang="ka-GE" dirty="0" smtClean="0"/>
              <a:t> ბევრი ადამიანის გადახდილ მცირე თანხებზე – და მონაცემები ბრუნდება დაუშიფრავი ფორმით. თუ ეს ასე არ იქნება, ძალიან სწრაფად გავრცელდება ამბავი, რომ გადახდის განშიფვრა ვერ ხდება და ხალხი არ გადაიხდის. თუ მოთხოვნა მაღალია და ხალხს გადახდა არ შეუძლია – ეს მათი მხრიდან კომპრომისია მიზნის მისაღწევად </a:t>
            </a:r>
          </a:p>
          <a:p>
            <a:pPr marL="0" indent="0">
              <a:buFont typeface="Arial" panose="020B0604020202020204" pitchFamily="34" charset="0"/>
              <a:buNone/>
            </a:pP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51</a:t>
            </a:fld>
            <a:endParaRPr lang="ka-GE" altLang="en-US"/>
          </a:p>
        </p:txBody>
      </p:sp>
    </p:spTree>
    <p:extLst>
      <p:ext uri="{BB962C8B-B14F-4D97-AF65-F5344CB8AC3E}">
        <p14:creationId xmlns:p14="http://schemas.microsoft.com/office/powerpoint/2010/main" val="2168865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ამ სესიის მიზანია, წარმოადგინოს კიბერდანაშაულთან დაკავშირებული საკითხები ზოგადად ან როგორც შესავალი. </a:t>
            </a:r>
            <a:endParaRPr lang="ka-GE" altLang="en-US" dirty="0"/>
          </a:p>
          <a:p>
            <a:r>
              <a:rPr lang="ka-GE" dirty="0" smtClean="0"/>
              <a:t>ახსნილი იქნება კიბერდანაშაულის ცნება, ასევე განხილული იქნება შეშფოთების მიზეზები. აქ ჩვენ განვიხილავთ კიბერდანაშაულის ზოგ მთავარ საფრთხეს, ტენდენციასა და ინსტრუმენტს, ასევე ამ ფენომენზე რეაგირების ზოგ ზომას.  </a:t>
            </a:r>
            <a:endParaRPr lang="ka-GE" altLang="en-US" dirty="0"/>
          </a:p>
          <a:p>
            <a:r>
              <a:rPr lang="ka-GE" dirty="0" smtClean="0"/>
              <a:t>მოცემული იქნება მოკლე მიმოხილვა იმისა, თუ რას გულისხმობს გამოთქმა „კიბერდანაშაული“. გარდა ამისა, განხილული იქნება ზოგი ცნება, რომელსაც უმეტესობა კანონმდებლებისა და საერთაშორისო სტანდარტებისა კიბერდანაშაულად მიიჩნევს. </a:t>
            </a:r>
            <a:endParaRPr lang="ka-GE" altLang="en-US" dirty="0"/>
          </a:p>
          <a:p>
            <a:r>
              <a:rPr lang="ka-GE" dirty="0" smtClean="0"/>
              <a:t>განსახილველი ერთ-ერთი უმნიშვნელოვანესი თემა უკავშირდება სისხლის სამართლის მატერიალურ დებულებებსა და ზოგ ძირითად ფაქტორს, რომელიც გამოიყენება კიბერდანაშაულის აღსაწერად ბუდაპეშტის კონვენციისა და ევროკავშირის შესაბამისი სამართლებრივი ჩარჩოს საფუძველზე. </a:t>
            </a:r>
            <a:endParaRPr lang="ka-GE" altLang="en-US" dirty="0"/>
          </a:p>
          <a:p>
            <a:r>
              <a:rPr lang="ka-GE" dirty="0" smtClean="0"/>
              <a:t>ასევე მნიშვნელოვანია ხაზგასმული იქნეს ეროვნული კანონმდებლობისა და საერთაშორისო ინსტრუმენტების, კერძოდ, ბუდაპეშტის კონვენციის ჰარმონიზაციის აუცილებლობა და უპირატესობა.</a:t>
            </a:r>
            <a:endParaRPr lang="ka-GE" altLang="en-US" dirty="0"/>
          </a:p>
          <a:p>
            <a:endParaRPr lang="ka-GE" dirty="0"/>
          </a:p>
          <a:p>
            <a:endParaRPr lang="ka-GE" dirty="0"/>
          </a:p>
        </p:txBody>
      </p:sp>
      <p:sp>
        <p:nvSpPr>
          <p:cNvPr id="4" name="Slide Number Placeholder 3"/>
          <p:cNvSpPr>
            <a:spLocks noGrp="1"/>
          </p:cNvSpPr>
          <p:nvPr>
            <p:ph type="sldNum" sz="quarter" idx="10"/>
          </p:nvPr>
        </p:nvSpPr>
        <p:spPr/>
        <p:txBody>
          <a:bodyPr/>
          <a:lstStyle/>
          <a:p>
            <a:fld id="{09ADFBB1-7B02-4717-AEA4-A0D2A92F6065}" type="slidenum">
              <a:rPr lang="en-GB" smtClean="0"/>
              <a:t>5</a:t>
            </a:fld>
            <a:endParaRPr lang="ka-GE"/>
          </a:p>
        </p:txBody>
      </p:sp>
    </p:spTree>
    <p:extLst>
      <p:ext uri="{BB962C8B-B14F-4D97-AF65-F5344CB8AC3E}">
        <p14:creationId xmlns:p14="http://schemas.microsoft.com/office/powerpoint/2010/main" val="15776100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52</a:t>
            </a:fld>
            <a:endParaRPr lang="ka-GE" altLang="en-US"/>
          </a:p>
        </p:txBody>
      </p:sp>
    </p:spTree>
    <p:extLst>
      <p:ext uri="{BB962C8B-B14F-4D97-AF65-F5344CB8AC3E}">
        <p14:creationId xmlns:p14="http://schemas.microsoft.com/office/powerpoint/2010/main" val="27745510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53</a:t>
            </a:fld>
            <a:endParaRPr lang="ka-GE" altLang="en-US"/>
          </a:p>
        </p:txBody>
      </p:sp>
    </p:spTree>
    <p:extLst>
      <p:ext uri="{BB962C8B-B14F-4D97-AF65-F5344CB8AC3E}">
        <p14:creationId xmlns:p14="http://schemas.microsoft.com/office/powerpoint/2010/main" val="33746068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800" b="0" i="0" u="none" strike="noStrike" baseline="0" dirty="0">
                <a:solidFill>
                  <a:srgbClr val="F04B56"/>
                </a:solidFill>
                <a:latin typeface="Roboto-Black"/>
              </a:rPr>
              <a:t>IOCTA 2019 – დამნაშავეთა ჯგუფი „მაგეკარტი“, რომელიც ფაქტობრივად შედგება დამოუკიდებლად მოქმედი მინიმუმ ექვსი ცალკეული ჯგუფისგან, მოქმედებს დაახლოებით 2015 წლიდან.</a:t>
            </a:r>
            <a:r>
              <a:rPr lang="ka-GE" sz="1800" b="0" i="0" u="none" strike="noStrike" baseline="0" dirty="0">
                <a:solidFill>
                  <a:srgbClr val="F04B56"/>
                </a:solidFill>
                <a:latin typeface="Roboto-Regular"/>
              </a:rPr>
              <a:t> მათ ცუდი სახელი გაითქვეს 2018 წელს, როცა უამრავი ცნობილი კომპანია დაზარალდა მონაცემთა მასიური გაჟონვისგან. მხოლოდ ერთ გაჟონვას შედეგად მოჰყვა 380000 საკრედიტო ბარათის დეტალების კომპრომეტირება და კომპანიის დაჯარიმება 183 მილიონი ფუნტი სტერლინგით ევროკავშირის მონაცემთა დაცვის რეგულაციის შესაბამისად.</a:t>
            </a:r>
          </a:p>
          <a:p>
            <a:pPr algn="l"/>
            <a:endParaRPr lang="ka-GE" sz="1800" b="0" i="0" u="none" strike="noStrike" baseline="0" dirty="0">
              <a:solidFill>
                <a:srgbClr val="F04B56"/>
              </a:solidFill>
              <a:latin typeface="Roboto-Regular"/>
            </a:endParaRPr>
          </a:p>
          <a:p>
            <a:pPr algn="l"/>
            <a:r>
              <a:rPr lang="ka-GE" dirty="0" smtClean="0"/>
              <a:t>შეტევები მიწოდების ქსელზე – ევროპოლის პარტნიორი კერძო სექტორის შიშის მკაფიო და მზარდი საგანი იყო მათზე მიმართული შეტევები მიწოდების ჯაჭვის მეშვეობით, ანუ მათ ქსელში შესაღწევად კომპრომეტირებული მესამე მხარის გამოყენებით.</a:t>
            </a:r>
            <a:r>
              <a:rPr lang="ka-GE" sz="1800" b="0" i="0" u="none" strike="noStrike" baseline="0" dirty="0">
                <a:solidFill>
                  <a:srgbClr val="3D3D5F"/>
                </a:solidFill>
                <a:latin typeface="Roboto-Regular"/>
              </a:rPr>
              <a:t> </a:t>
            </a:r>
            <a:r>
              <a:rPr lang="ka-GE" dirty="0" smtClean="0"/>
              <a:t>ხშირად ესენია მესამე მხარის პროგრამული და აპარატული უზრუნველყოფის მიმწოდებლები, ასევე სხვა ბიზნესმომსახურების მიმწოდებლები.</a:t>
            </a:r>
            <a:r>
              <a:rPr lang="ka-GE" sz="1800" b="0" i="0" u="none" strike="noStrike" baseline="0" dirty="0">
                <a:solidFill>
                  <a:srgbClr val="3D3D5F"/>
                </a:solidFill>
                <a:latin typeface="Roboto-Regular"/>
              </a:rPr>
              <a:t> დიდ კომპანიებს შეიძლება მრავალი მიმწოდებელი მესამე მხარე ჰყავდეს, ზოგ მათგანთან შეიძლება მაღალი დონის ურთიერთკავშირი ჰქონდეთ, რომელთაგან ყველას საკუთარი რისკები აქვს. ასეთი რისკები ანალოგიურად ჩნდება, როცა დიდი კომპანია ყიდულობს პატარა კომპანიას, რომელსაც შეიძლება დაბალი დონის კიბერუსაფრთხოება აქვს. ასეთი იყო მერიოტ ინტერნეიშენალის გაჟონვა</a:t>
            </a:r>
          </a:p>
          <a:p>
            <a:pPr algn="l"/>
            <a:endParaRPr lang="ka-GE" sz="1800" b="0" i="0" u="none" strike="noStrike" baseline="0" dirty="0">
              <a:solidFill>
                <a:srgbClr val="3D3D5F"/>
              </a:solidFill>
              <a:latin typeface="Roboto-Regular"/>
            </a:endParaRPr>
          </a:p>
          <a:p>
            <a:pPr algn="l"/>
            <a:r>
              <a:rPr lang="ka-GE" sz="1800" b="0" i="0" u="none" strike="noStrike" baseline="0" dirty="0">
                <a:solidFill>
                  <a:srgbClr val="F04B56"/>
                </a:solidFill>
                <a:latin typeface="Roboto-Black"/>
              </a:rPr>
              <a:t>ოპერაცია ShadowHammer – </a:t>
            </a:r>
            <a:r>
              <a:rPr lang="ka-GE" sz="1800" b="0" i="0" u="none" strike="noStrike" baseline="0" dirty="0">
                <a:solidFill>
                  <a:srgbClr val="F04B56"/>
                </a:solidFill>
                <a:latin typeface="Roboto-Regular"/>
              </a:rPr>
              <a:t>2019 წლის იანვარში კასპერსკის ლაბორატორიამ აღმოაჩინა, რომ ბოროტმოქმედებმა რეალურ დროში გატეხეს ასუსის პროდუქტების მომხმარებელთა პროგრამული უზრუნველყოფის განახლების სერვერი</a:t>
            </a:r>
          </a:p>
          <a:p>
            <a:pPr algn="l"/>
            <a:r>
              <a:rPr lang="ka-GE" sz="1800" b="0" i="0" u="none" strike="noStrike" baseline="0" dirty="0">
                <a:solidFill>
                  <a:srgbClr val="F04B56"/>
                </a:solidFill>
                <a:latin typeface="Roboto-Regular"/>
              </a:rPr>
              <a:t>და რომ დაახლოებით 500000-მა მანქანამ, რომელზეც ვინდოუსი იყო </a:t>
            </a:r>
            <a:r>
              <a:rPr lang="ka-GE" sz="1800" b="0" i="0" u="none" strike="noStrike" baseline="0" dirty="0" smtClean="0">
                <a:solidFill>
                  <a:srgbClr val="F04B56"/>
                </a:solidFill>
                <a:latin typeface="Roboto-Regular"/>
              </a:rPr>
              <a:t>ინსტალირებული</a:t>
            </a:r>
            <a:r>
              <a:rPr lang="en-US" sz="1800" b="0" i="0" u="none" strike="noStrike" baseline="0" dirty="0" smtClean="0">
                <a:solidFill>
                  <a:srgbClr val="F04B56"/>
                </a:solidFill>
                <a:latin typeface="Roboto-Regular"/>
              </a:rPr>
              <a:t>,</a:t>
            </a:r>
            <a:r>
              <a:rPr lang="ka-GE" sz="1800" b="0" i="0" u="none" strike="noStrike" baseline="0" dirty="0" smtClean="0">
                <a:solidFill>
                  <a:srgbClr val="F04B56"/>
                </a:solidFill>
                <a:latin typeface="Roboto-Regular"/>
              </a:rPr>
              <a:t> </a:t>
            </a:r>
            <a:r>
              <a:rPr lang="ka-GE" sz="1800" b="0" i="0" u="none" strike="noStrike" baseline="0" dirty="0">
                <a:solidFill>
                  <a:srgbClr val="F04B56"/>
                </a:solidFill>
                <a:latin typeface="Roboto-Regular"/>
              </a:rPr>
              <a:t>მიიღო კომპრომეტირებული ფაილი, რომელიც ეფექტურად მოქმედებდა ბოროტმოქმედებისთვის, როგორც მოწყობილობებში შესასვლელი უკანა კარი. მავნე ფაილი ხელმოწერილი იყო ასუსის კანონიერი ციფრული სერტიფიკატით, რომ აღქმულიყო როგორც კომპანიისგან ნამდვილი პროგრამული უზრუნველყოფის განახლება. თუმცა, მავნე პროგრამა შექმნილი იყო მხოლოდ დაახლოებით 600 უნიკალური მანქანის გასააქტიურებლად, მათ</a:t>
            </a:r>
          </a:p>
          <a:p>
            <a:pPr algn="l"/>
            <a:r>
              <a:rPr lang="ka-GE" sz="1800" b="0" i="0" u="none" strike="noStrike" baseline="0" dirty="0">
                <a:solidFill>
                  <a:srgbClr val="F04B56"/>
                </a:solidFill>
                <a:latin typeface="Roboto-Regular"/>
              </a:rPr>
              <a:t>მონაცემთა გადაცემის საშუალებებზე დაშვების მართვის (MAC) მისამართებზე დაყრდნობით, რაც მიუთითებს იმაზე, რომ მიუხედავად ინფიცირებული მანქანების რაოდენობისა, შეტევა უკიდურესად მიზანმიმართული იყო.</a:t>
            </a:r>
            <a:r>
              <a:rPr lang="ka-GE" sz="1800" b="0" i="0" u="none" strike="noStrike" baseline="0" dirty="0">
                <a:solidFill>
                  <a:srgbClr val="3D3D5F"/>
                </a:solidFill>
                <a:latin typeface="Roboto-Regular"/>
              </a:rPr>
              <a:t> </a:t>
            </a: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54</a:t>
            </a:fld>
            <a:endParaRPr lang="ka-GE" altLang="en-US"/>
          </a:p>
        </p:txBody>
      </p:sp>
    </p:spTree>
    <p:extLst>
      <p:ext uri="{BB962C8B-B14F-4D97-AF65-F5344CB8AC3E}">
        <p14:creationId xmlns:p14="http://schemas.microsoft.com/office/powerpoint/2010/main" val="12727063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b="0" i="0" u="none" strike="noStrike" dirty="0" smtClean="0">
                <a:solidFill>
                  <a:srgbClr val="0B0080"/>
                </a:solidFill>
                <a:effectLst/>
                <a:latin typeface="Arial" panose="020B0604020202020204" pitchFamily="34" charset="0"/>
                <a:hlinkClick r:id="rId3" tooltip="გამოთვლა"/>
              </a:rPr>
              <a:t>კომპიუტერულ მეცნიერებაში</a:t>
            </a:r>
            <a:r>
              <a:rPr lang="ka-GE" b="0" i="0" dirty="0">
                <a:solidFill>
                  <a:srgbClr val="202122"/>
                </a:solidFill>
                <a:effectLst/>
                <a:latin typeface="Arial" panose="020B0604020202020204" pitchFamily="34" charset="0"/>
              </a:rPr>
              <a:t> </a:t>
            </a:r>
            <a:r>
              <a:rPr lang="ka-GE" b="1" i="0" dirty="0">
                <a:solidFill>
                  <a:srgbClr val="202122"/>
                </a:solidFill>
                <a:effectLst/>
                <a:latin typeface="Arial" panose="020B0604020202020204" pitchFamily="34" charset="0"/>
              </a:rPr>
              <a:t>მომსახურების დაბლოკვა</a:t>
            </a:r>
            <a:r>
              <a:rPr lang="ka-GE" b="0" i="0" dirty="0">
                <a:solidFill>
                  <a:srgbClr val="202122"/>
                </a:solidFill>
                <a:effectLst/>
                <a:latin typeface="Arial" panose="020B0604020202020204" pitchFamily="34" charset="0"/>
              </a:rPr>
              <a:t> (</a:t>
            </a:r>
            <a:r>
              <a:rPr lang="ka-GE" b="1" i="0" dirty="0" smtClean="0">
                <a:solidFill>
                  <a:srgbClr val="202122"/>
                </a:solidFill>
                <a:effectLst/>
                <a:latin typeface="Arial" panose="020B0604020202020204" pitchFamily="34" charset="0"/>
              </a:rPr>
              <a:t>DoS-შეტევა</a:t>
            </a:r>
            <a:r>
              <a:rPr lang="ka-GE" b="0" i="0" dirty="0" smtClean="0">
                <a:solidFill>
                  <a:srgbClr val="202122"/>
                </a:solidFill>
                <a:effectLst/>
                <a:latin typeface="Arial" panose="020B0604020202020204" pitchFamily="34" charset="0"/>
              </a:rPr>
              <a:t>)</a:t>
            </a:r>
            <a:r>
              <a:rPr lang="ka-GE" b="0" i="0" baseline="0" dirty="0" smtClean="0">
                <a:solidFill>
                  <a:srgbClr val="202122"/>
                </a:solidFill>
                <a:effectLst/>
                <a:latin typeface="Arial" panose="020B0604020202020204" pitchFamily="34" charset="0"/>
              </a:rPr>
              <a:t> </a:t>
            </a:r>
            <a:r>
              <a:rPr lang="ka-GE" b="0" i="0" dirty="0" smtClean="0">
                <a:solidFill>
                  <a:srgbClr val="202122"/>
                </a:solidFill>
                <a:effectLst/>
                <a:latin typeface="Arial" panose="020B0604020202020204" pitchFamily="34" charset="0"/>
              </a:rPr>
              <a:t>არის</a:t>
            </a:r>
            <a:r>
              <a:rPr lang="ka-GE" b="0" i="0" dirty="0">
                <a:solidFill>
                  <a:srgbClr val="202122"/>
                </a:solidFill>
                <a:effectLst/>
                <a:latin typeface="Arial" panose="020B0604020202020204" pitchFamily="34" charset="0"/>
              </a:rPr>
              <a:t> </a:t>
            </a:r>
            <a:r>
              <a:rPr lang="ka-GE" b="0" i="0" u="none" strike="noStrike" dirty="0">
                <a:solidFill>
                  <a:srgbClr val="0B0080"/>
                </a:solidFill>
                <a:effectLst/>
                <a:latin typeface="Arial" panose="020B0604020202020204" pitchFamily="34" charset="0"/>
                <a:hlinkClick r:id="rId4" tooltip="კიბერშეტევა"/>
              </a:rPr>
              <a:t>კიბერშეტევა,</a:t>
            </a:r>
            <a:r>
              <a:rPr lang="ka-GE" b="0" i="0" dirty="0">
                <a:solidFill>
                  <a:srgbClr val="202122"/>
                </a:solidFill>
                <a:effectLst/>
                <a:latin typeface="Arial" panose="020B0604020202020204" pitchFamily="34" charset="0"/>
              </a:rPr>
              <a:t> </a:t>
            </a:r>
            <a:r>
              <a:rPr lang="ka-GE" b="0" i="0" dirty="0" smtClean="0">
                <a:solidFill>
                  <a:srgbClr val="202122"/>
                </a:solidFill>
                <a:effectLst/>
                <a:latin typeface="Arial" panose="020B0604020202020204" pitchFamily="34" charset="0"/>
              </a:rPr>
              <a:t>როდესაც დამნაშავე </a:t>
            </a:r>
            <a:r>
              <a:rPr lang="ka-GE" b="0" i="0" dirty="0">
                <a:solidFill>
                  <a:srgbClr val="202122"/>
                </a:solidFill>
                <a:effectLst/>
                <a:latin typeface="Arial" panose="020B0604020202020204" pitchFamily="34" charset="0"/>
              </a:rPr>
              <a:t>ცდილობს მანქანა ან ქსელის რესურსი გახადოს მიუწვდომელი მისი </a:t>
            </a:r>
            <a:r>
              <a:rPr lang="ka-GE" b="0" i="0" u="none" strike="noStrike" dirty="0">
                <a:solidFill>
                  <a:srgbClr val="0B0080"/>
                </a:solidFill>
                <a:effectLst/>
                <a:latin typeface="Arial" panose="020B0604020202020204" pitchFamily="34" charset="0"/>
                <a:hlinkClick r:id="rId5" tooltip="მომხმარებელი (გამოთვლა)"/>
              </a:rPr>
              <a:t>მომხმარებლებისთვის</a:t>
            </a:r>
            <a:r>
              <a:rPr lang="ka-GE" b="0" i="0" dirty="0">
                <a:solidFill>
                  <a:srgbClr val="202122"/>
                </a:solidFill>
                <a:effectLst/>
                <a:latin typeface="Arial" panose="020B0604020202020204" pitchFamily="34" charset="0"/>
              </a:rPr>
              <a:t> დროებით ან განუსაზღვრელი დროით </a:t>
            </a:r>
            <a:r>
              <a:rPr lang="ka-GE" b="0" i="0" u="none" strike="noStrike" dirty="0" smtClean="0">
                <a:solidFill>
                  <a:srgbClr val="0B0080"/>
                </a:solidFill>
                <a:effectLst/>
                <a:latin typeface="Arial" panose="020B0604020202020204" pitchFamily="34" charset="0"/>
              </a:rPr>
              <a:t> </a:t>
            </a:r>
            <a:r>
              <a:rPr lang="ka-GE" b="0" i="0" u="none" strike="noStrike" dirty="0" smtClean="0">
                <a:solidFill>
                  <a:srgbClr val="0B0080"/>
                </a:solidFill>
                <a:effectLst/>
                <a:latin typeface="Arial" panose="020B0604020202020204" pitchFamily="34" charset="0"/>
                <a:hlinkClick r:id="rId6" tooltip="ინტერნეტი"/>
              </a:rPr>
              <a:t>ინტერნეტთან</a:t>
            </a:r>
            <a:r>
              <a:rPr lang="ka-GE" b="0" i="0" u="none" strike="noStrike" dirty="0" smtClean="0">
                <a:solidFill>
                  <a:srgbClr val="0B0080"/>
                </a:solidFill>
                <a:effectLst/>
                <a:latin typeface="Arial" panose="020B0604020202020204" pitchFamily="34" charset="0"/>
              </a:rPr>
              <a:t> </a:t>
            </a:r>
            <a:r>
              <a:rPr lang="ka-GE" b="0" i="0" dirty="0" smtClean="0">
                <a:solidFill>
                  <a:srgbClr val="202122"/>
                </a:solidFill>
                <a:effectLst/>
                <a:latin typeface="Arial" panose="020B0604020202020204" pitchFamily="34" charset="0"/>
              </a:rPr>
              <a:t>დაკავშირებული</a:t>
            </a:r>
            <a:r>
              <a:rPr lang="ka-GE" b="0" i="0" u="none" strike="noStrike" dirty="0" smtClean="0">
                <a:solidFill>
                  <a:srgbClr val="0B0080"/>
                </a:solidFill>
                <a:effectLst/>
                <a:latin typeface="Arial" panose="020B0604020202020204" pitchFamily="34" charset="0"/>
              </a:rPr>
              <a:t> </a:t>
            </a:r>
            <a:r>
              <a:rPr lang="ka-GE" b="0" i="0" u="none" strike="noStrike" dirty="0" smtClean="0">
                <a:solidFill>
                  <a:srgbClr val="0B0080"/>
                </a:solidFill>
                <a:effectLst/>
                <a:latin typeface="Arial" panose="020B0604020202020204" pitchFamily="34" charset="0"/>
                <a:hlinkClick r:id="rId5" tooltip="მომხმარებელი (გამოთვლა)"/>
              </a:rPr>
              <a:t>ჰოსტის სერვისების</a:t>
            </a:r>
            <a:r>
              <a:rPr lang="ka-GE" b="0" i="0" u="none" strike="noStrike" baseline="0" dirty="0" smtClean="0">
                <a:solidFill>
                  <a:srgbClr val="0B0080"/>
                </a:solidFill>
                <a:effectLst/>
                <a:latin typeface="Arial" panose="020B0604020202020204" pitchFamily="34" charset="0"/>
              </a:rPr>
              <a:t> შეჩერებით</a:t>
            </a:r>
            <a:r>
              <a:rPr lang="ka-GE" b="0" i="0" dirty="0" smtClean="0">
                <a:solidFill>
                  <a:srgbClr val="202122"/>
                </a:solidFill>
                <a:effectLst/>
                <a:latin typeface="Arial" panose="020B0604020202020204" pitchFamily="34" charset="0"/>
              </a:rPr>
              <a:t>. </a:t>
            </a:r>
            <a:r>
              <a:rPr lang="ka-GE" b="0" i="0" dirty="0">
                <a:solidFill>
                  <a:srgbClr val="202122"/>
                </a:solidFill>
                <a:effectLst/>
                <a:latin typeface="Arial" panose="020B0604020202020204" pitchFamily="34" charset="0"/>
              </a:rPr>
              <a:t>მომსახურების დაბლოკვა ტიპურად ხორციელდება სამიზნე მანქანის ან რესურსის აუარებელი </a:t>
            </a:r>
            <a:r>
              <a:rPr lang="ka-GE" b="0" i="0" dirty="0" smtClean="0">
                <a:solidFill>
                  <a:srgbClr val="202122"/>
                </a:solidFill>
                <a:effectLst/>
                <a:latin typeface="Arial" panose="020B0604020202020204" pitchFamily="34" charset="0"/>
              </a:rPr>
              <a:t>მოთხოვნებით დატბორვით</a:t>
            </a:r>
            <a:r>
              <a:rPr lang="ka-GE" b="0" i="0" baseline="0" dirty="0" smtClean="0">
                <a:solidFill>
                  <a:srgbClr val="202122"/>
                </a:solidFill>
                <a:effectLst/>
                <a:latin typeface="Arial" panose="020B0604020202020204" pitchFamily="34" charset="0"/>
              </a:rPr>
              <a:t> (</a:t>
            </a:r>
            <a:r>
              <a:rPr lang="ka-GE" b="0" i="0" dirty="0" smtClean="0">
                <a:solidFill>
                  <a:srgbClr val="202122"/>
                </a:solidFill>
                <a:effectLst/>
                <a:latin typeface="Arial" panose="020B0604020202020204" pitchFamily="34" charset="0"/>
              </a:rPr>
              <a:t>ფლუდინგით), </a:t>
            </a:r>
            <a:r>
              <a:rPr lang="ka-GE" b="0" i="0" dirty="0">
                <a:solidFill>
                  <a:srgbClr val="202122"/>
                </a:solidFill>
                <a:effectLst/>
                <a:latin typeface="Arial" panose="020B0604020202020204" pitchFamily="34" charset="0"/>
              </a:rPr>
              <a:t>სისტემის გადაჭედვის მცდელობით და ზოგი ან ყველა კანონიერი მოთხოვნის შესრულების აღკვეთით</a:t>
            </a:r>
            <a:r>
              <a:rPr lang="ka-GE" b="0" i="0" u="none" strike="noStrike" baseline="30000" dirty="0">
                <a:solidFill>
                  <a:srgbClr val="0B0080"/>
                </a:solidFill>
                <a:effectLst/>
                <a:latin typeface="Arial" panose="020B0604020202020204" pitchFamily="34" charset="0"/>
                <a:hlinkClick r:id="rId7"/>
              </a:rPr>
              <a:t>[1]</a:t>
            </a:r>
            <a:endParaRPr lang="ka-GE" b="0" i="0" dirty="0">
              <a:solidFill>
                <a:srgbClr val="202122"/>
              </a:solidFill>
              <a:effectLst/>
              <a:latin typeface="Arial" panose="020B0604020202020204" pitchFamily="34" charset="0"/>
            </a:endParaRPr>
          </a:p>
          <a:p>
            <a:pPr algn="l"/>
            <a:r>
              <a:rPr lang="ka-GE" b="1" i="0" dirty="0">
                <a:solidFill>
                  <a:srgbClr val="202122"/>
                </a:solidFill>
                <a:effectLst/>
                <a:latin typeface="Arial" panose="020B0604020202020204" pitchFamily="34" charset="0"/>
              </a:rPr>
              <a:t>მომსახურების დაბლოკვის მიზნით განაწილებული შეტევისას</a:t>
            </a:r>
            <a:r>
              <a:rPr lang="ka-GE" b="0" i="0" dirty="0">
                <a:solidFill>
                  <a:srgbClr val="202122"/>
                </a:solidFill>
                <a:effectLst/>
                <a:latin typeface="Arial" panose="020B0604020202020204" pitchFamily="34" charset="0"/>
              </a:rPr>
              <a:t> (</a:t>
            </a:r>
            <a:r>
              <a:rPr lang="ka-GE" b="1" i="0" dirty="0">
                <a:solidFill>
                  <a:srgbClr val="202122"/>
                </a:solidFill>
                <a:effectLst/>
                <a:latin typeface="Arial" panose="020B0604020202020204" pitchFamily="34" charset="0"/>
              </a:rPr>
              <a:t>DDoS-შეტევა</a:t>
            </a:r>
            <a:r>
              <a:rPr lang="ka-GE" b="0" i="0" dirty="0" smtClean="0">
                <a:solidFill>
                  <a:srgbClr val="202122"/>
                </a:solidFill>
                <a:effectLst/>
                <a:latin typeface="Arial" panose="020B0604020202020204" pitchFamily="34" charset="0"/>
              </a:rPr>
              <a:t>) </a:t>
            </a:r>
            <a:r>
              <a:rPr lang="ka-GE" b="0" i="0" dirty="0">
                <a:solidFill>
                  <a:srgbClr val="202122"/>
                </a:solidFill>
                <a:effectLst/>
                <a:latin typeface="Arial" panose="020B0604020202020204" pitchFamily="34" charset="0"/>
              </a:rPr>
              <a:t>შემომავალი ტრაფიკი, რომელიც იწვევს დაზარალებულის ფლუდინგს, წარმოიშობა ბევრი სხვადასხვა წყაროდან. ეს ეფექტურად ხდის შეუძლებელს, შეაჩეროს შეტევა მხოლოდ ერთი წყაროს დაბლოკვით.</a:t>
            </a:r>
          </a:p>
          <a:p>
            <a:pPr algn="l"/>
            <a:r>
              <a:rPr lang="ka-GE" b="0" i="0" dirty="0">
                <a:solidFill>
                  <a:srgbClr val="202122"/>
                </a:solidFill>
                <a:effectLst/>
                <a:latin typeface="Arial" panose="020B0604020202020204" pitchFamily="34" charset="0"/>
              </a:rPr>
              <a:t>DoS-შეტევა ან DDoS-შეტევა არის მაღაზიის კართან შეჯგუფული ადამიანების ჯგრო, რომელიც ართულებს კანონიერი მომხმარებლების შესვლას და ამდენად ხელს უშლის ვაჭრობას.</a:t>
            </a:r>
          </a:p>
          <a:p>
            <a:pPr algn="l"/>
            <a:r>
              <a:rPr lang="ka-GE" b="0" i="0" dirty="0">
                <a:solidFill>
                  <a:srgbClr val="202122"/>
                </a:solidFill>
                <a:effectLst/>
                <a:latin typeface="Arial" panose="020B0604020202020204" pitchFamily="34" charset="0"/>
              </a:rPr>
              <a:t>DoS-შეტევების დამნაშავეები ხშირად მიზანში იღებენ საიტებს ან მომსახურებებს, რომლებიც განთავსებულია ცნობილ </a:t>
            </a:r>
            <a:r>
              <a:rPr lang="ka-GE" b="0" i="0" u="none" strike="noStrike" dirty="0">
                <a:solidFill>
                  <a:srgbClr val="0B0080"/>
                </a:solidFill>
                <a:effectLst/>
                <a:latin typeface="Arial" panose="020B0604020202020204" pitchFamily="34" charset="0"/>
                <a:hlinkClick r:id="rId8" tooltip="ვებსერვერი"/>
              </a:rPr>
              <a:t>ვებსერვერებზე,</a:t>
            </a:r>
            <a:r>
              <a:rPr lang="ka-GE" b="0" i="0" dirty="0">
                <a:solidFill>
                  <a:srgbClr val="202122"/>
                </a:solidFill>
                <a:effectLst/>
                <a:latin typeface="Arial" panose="020B0604020202020204" pitchFamily="34" charset="0"/>
              </a:rPr>
              <a:t> როგორიცაა ბანკები ან </a:t>
            </a:r>
            <a:r>
              <a:rPr lang="ka-GE" b="0" i="0" u="none" strike="noStrike" dirty="0">
                <a:solidFill>
                  <a:srgbClr val="0B0080"/>
                </a:solidFill>
                <a:effectLst/>
                <a:latin typeface="Arial" panose="020B0604020202020204" pitchFamily="34" charset="0"/>
                <a:hlinkClick r:id="rId9" tooltip="საკრედიტო ბარათი"/>
              </a:rPr>
              <a:t>საკრედიტო ბარათის</a:t>
            </a:r>
            <a:r>
              <a:rPr lang="ka-GE" b="0" i="0" dirty="0">
                <a:solidFill>
                  <a:srgbClr val="202122"/>
                </a:solidFill>
                <a:effectLst/>
                <a:latin typeface="Arial" panose="020B0604020202020204" pitchFamily="34" charset="0"/>
              </a:rPr>
              <a:t> </a:t>
            </a:r>
            <a:r>
              <a:rPr lang="ka-GE" b="0" i="0" u="none" strike="noStrike" dirty="0">
                <a:solidFill>
                  <a:srgbClr val="0B0080"/>
                </a:solidFill>
                <a:effectLst/>
                <a:latin typeface="Arial" panose="020B0604020202020204" pitchFamily="34" charset="0"/>
                <a:hlinkClick r:id="rId10" tooltip="გადახდის კარიბჭე"/>
              </a:rPr>
              <a:t>გადახდის კარიბჭეები</a:t>
            </a:r>
            <a:r>
              <a:rPr lang="ka-GE" b="0" i="0" dirty="0">
                <a:solidFill>
                  <a:srgbClr val="202122"/>
                </a:solidFill>
                <a:effectLst/>
                <a:latin typeface="Arial" panose="020B0604020202020204" pitchFamily="34" charset="0"/>
              </a:rPr>
              <a:t>. </a:t>
            </a:r>
            <a:r>
              <a:rPr lang="ka-GE" b="0" i="0" dirty="0" smtClean="0">
                <a:solidFill>
                  <a:srgbClr val="202122"/>
                </a:solidFill>
                <a:effectLst/>
                <a:latin typeface="Arial" panose="020B0604020202020204" pitchFamily="34" charset="0"/>
              </a:rPr>
              <a:t>ეს</a:t>
            </a:r>
            <a:r>
              <a:rPr lang="ka-GE" b="0" i="0" baseline="0" dirty="0" smtClean="0">
                <a:solidFill>
                  <a:srgbClr val="202122"/>
                </a:solidFill>
                <a:effectLst/>
                <a:latin typeface="Arial" panose="020B0604020202020204" pitchFamily="34" charset="0"/>
              </a:rPr>
              <a:t> შეტევები შეიძლება იყოს მოტივირებული </a:t>
            </a:r>
            <a:r>
              <a:rPr lang="ka-GE" b="0" i="0" u="none" strike="noStrike" dirty="0" smtClean="0">
                <a:solidFill>
                  <a:srgbClr val="0B0080"/>
                </a:solidFill>
                <a:effectLst/>
                <a:latin typeface="Arial" panose="020B0604020202020204" pitchFamily="34" charset="0"/>
                <a:hlinkClick r:id="rId11" tooltip="შურისძიება"/>
              </a:rPr>
              <a:t>შურისძიებით</a:t>
            </a:r>
            <a:r>
              <a:rPr lang="ka-GE" b="0" i="0" dirty="0" smtClean="0">
                <a:solidFill>
                  <a:srgbClr val="202122"/>
                </a:solidFill>
                <a:effectLst/>
                <a:latin typeface="Arial" panose="020B0604020202020204" pitchFamily="34" charset="0"/>
              </a:rPr>
              <a:t>,</a:t>
            </a:r>
            <a:r>
              <a:rPr lang="ka-GE" b="0" i="0" dirty="0">
                <a:solidFill>
                  <a:srgbClr val="202122"/>
                </a:solidFill>
                <a:effectLst/>
                <a:latin typeface="Arial" panose="020B0604020202020204" pitchFamily="34" charset="0"/>
              </a:rPr>
              <a:t> </a:t>
            </a:r>
            <a:r>
              <a:rPr lang="ka-GE" b="0" i="0" u="none" strike="noStrike" dirty="0" smtClean="0">
                <a:solidFill>
                  <a:srgbClr val="0B0080"/>
                </a:solidFill>
                <a:effectLst/>
                <a:latin typeface="Arial" panose="020B0604020202020204" pitchFamily="34" charset="0"/>
                <a:hlinkClick r:id="rId12" tooltip="შანტაჟი"/>
              </a:rPr>
              <a:t>შანტაჟითა</a:t>
            </a:r>
            <a:r>
              <a:rPr lang="ka-GE" b="0" i="0" u="none" strike="noStrike" baseline="30000" dirty="0" smtClean="0">
                <a:solidFill>
                  <a:srgbClr val="0B0080"/>
                </a:solidFill>
                <a:effectLst/>
                <a:latin typeface="Arial" panose="020B0604020202020204" pitchFamily="34" charset="0"/>
                <a:hlinkClick r:id="rId13"/>
              </a:rPr>
              <a:t>[2</a:t>
            </a:r>
            <a:r>
              <a:rPr lang="ka-GE" b="0" i="0" u="none" strike="noStrike" baseline="30000" dirty="0">
                <a:solidFill>
                  <a:srgbClr val="0B0080"/>
                </a:solidFill>
                <a:effectLst/>
                <a:latin typeface="Arial" panose="020B0604020202020204" pitchFamily="34" charset="0"/>
                <a:hlinkClick r:id="rId13"/>
              </a:rPr>
              <a:t>]</a:t>
            </a:r>
            <a:r>
              <a:rPr lang="ka-GE" b="0" i="0" u="none" strike="noStrike" baseline="30000" dirty="0">
                <a:solidFill>
                  <a:srgbClr val="0B0080"/>
                </a:solidFill>
                <a:effectLst/>
                <a:latin typeface="Arial" panose="020B0604020202020204" pitchFamily="34" charset="0"/>
                <a:hlinkClick r:id="rId14"/>
              </a:rPr>
              <a:t>[3]</a:t>
            </a:r>
            <a:r>
              <a:rPr lang="ka-GE" b="0" i="0" u="none" strike="noStrike" baseline="30000" dirty="0">
                <a:solidFill>
                  <a:srgbClr val="0B0080"/>
                </a:solidFill>
                <a:effectLst/>
                <a:latin typeface="Arial" panose="020B0604020202020204" pitchFamily="34" charset="0"/>
                <a:hlinkClick r:id="rId15"/>
              </a:rPr>
              <a:t>[4]</a:t>
            </a:r>
            <a:r>
              <a:rPr lang="ka-GE" b="0" i="0" dirty="0">
                <a:solidFill>
                  <a:srgbClr val="202122"/>
                </a:solidFill>
                <a:effectLst/>
                <a:latin typeface="Arial" panose="020B0604020202020204" pitchFamily="34" charset="0"/>
              </a:rPr>
              <a:t> და </a:t>
            </a:r>
            <a:r>
              <a:rPr lang="ka-GE" b="0" i="0" u="none" strike="noStrike" dirty="0" smtClean="0">
                <a:solidFill>
                  <a:srgbClr val="0B0080"/>
                </a:solidFill>
                <a:effectLst/>
                <a:latin typeface="Arial" panose="020B0604020202020204" pitchFamily="34" charset="0"/>
                <a:hlinkClick r:id="rId16" tooltip="აქტივიზმი"/>
              </a:rPr>
              <a:t>აქტივიზმით</a:t>
            </a:r>
            <a:r>
              <a:rPr lang="ka-GE" b="0" i="0" u="none" strike="noStrike" baseline="30000" dirty="0" smtClean="0">
                <a:solidFill>
                  <a:srgbClr val="0B0080"/>
                </a:solidFill>
                <a:effectLst/>
                <a:latin typeface="Arial" panose="020B0604020202020204" pitchFamily="34" charset="0"/>
                <a:hlinkClick r:id="rId17"/>
              </a:rPr>
              <a:t>[5]</a:t>
            </a:r>
            <a:r>
              <a:rPr lang="ka-GE" b="0" i="0" dirty="0" smtClean="0">
                <a:solidFill>
                  <a:srgbClr val="202122"/>
                </a:solidFill>
                <a:effectLst/>
                <a:latin typeface="Arial" panose="020B0604020202020204" pitchFamily="34" charset="0"/>
              </a:rPr>
              <a:t>.</a:t>
            </a:r>
            <a:endParaRPr lang="ka-GE" b="0" i="0" dirty="0">
              <a:solidFill>
                <a:srgbClr val="202122"/>
              </a:solidFill>
              <a:effectLst/>
              <a:latin typeface="Arial" panose="020B0604020202020204" pitchFamily="34" charset="0"/>
            </a:endParaRPr>
          </a:p>
          <a:p>
            <a:pPr marL="0" indent="0">
              <a:buFont typeface="Arial" panose="020B0604020202020204" pitchFamily="34" charset="0"/>
              <a:buNone/>
            </a:pP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55</a:t>
            </a:fld>
            <a:endParaRPr lang="ka-GE" altLang="en-US"/>
          </a:p>
        </p:txBody>
      </p:sp>
    </p:spTree>
    <p:extLst>
      <p:ext uri="{BB962C8B-B14F-4D97-AF65-F5344CB8AC3E}">
        <p14:creationId xmlns:p14="http://schemas.microsoft.com/office/powerpoint/2010/main" val="24414505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b="0" i="0" u="none" strike="noStrike" dirty="0" smtClean="0">
                <a:solidFill>
                  <a:srgbClr val="0B0080"/>
                </a:solidFill>
                <a:effectLst/>
                <a:latin typeface="Arial" panose="020B0604020202020204" pitchFamily="34" charset="0"/>
                <a:hlinkClick r:id="rId3" tooltip="გამოთვლა"/>
              </a:rPr>
              <a:t>კომპიუტერულ მეცნიერებაში</a:t>
            </a:r>
            <a:r>
              <a:rPr lang="ka-GE" b="0" i="0" dirty="0" smtClean="0">
                <a:solidFill>
                  <a:srgbClr val="202122"/>
                </a:solidFill>
                <a:effectLst/>
                <a:latin typeface="Arial" panose="020B0604020202020204" pitchFamily="34" charset="0"/>
              </a:rPr>
              <a:t> </a:t>
            </a:r>
            <a:r>
              <a:rPr lang="ka-GE" b="1" i="0" dirty="0" smtClean="0">
                <a:solidFill>
                  <a:srgbClr val="202122"/>
                </a:solidFill>
                <a:effectLst/>
                <a:latin typeface="Arial" panose="020B0604020202020204" pitchFamily="34" charset="0"/>
              </a:rPr>
              <a:t>მომსახურების დაბლოკვა</a:t>
            </a:r>
            <a:r>
              <a:rPr lang="ka-GE" b="0" i="0" dirty="0" smtClean="0">
                <a:solidFill>
                  <a:srgbClr val="202122"/>
                </a:solidFill>
                <a:effectLst/>
                <a:latin typeface="Arial" panose="020B0604020202020204" pitchFamily="34" charset="0"/>
              </a:rPr>
              <a:t> (</a:t>
            </a:r>
            <a:r>
              <a:rPr lang="ka-GE" b="1" i="0" dirty="0" smtClean="0">
                <a:solidFill>
                  <a:srgbClr val="202122"/>
                </a:solidFill>
                <a:effectLst/>
                <a:latin typeface="Arial" panose="020B0604020202020204" pitchFamily="34" charset="0"/>
              </a:rPr>
              <a:t>DoS-შეტევა</a:t>
            </a:r>
            <a:r>
              <a:rPr lang="ka-GE" b="0" i="0" dirty="0" smtClean="0">
                <a:solidFill>
                  <a:srgbClr val="202122"/>
                </a:solidFill>
                <a:effectLst/>
                <a:latin typeface="Arial" panose="020B0604020202020204" pitchFamily="34" charset="0"/>
              </a:rPr>
              <a:t>)</a:t>
            </a:r>
            <a:r>
              <a:rPr lang="ka-GE" b="0" i="0" baseline="0" dirty="0" smtClean="0">
                <a:solidFill>
                  <a:srgbClr val="202122"/>
                </a:solidFill>
                <a:effectLst/>
                <a:latin typeface="Arial" panose="020B0604020202020204" pitchFamily="34" charset="0"/>
              </a:rPr>
              <a:t> </a:t>
            </a:r>
            <a:r>
              <a:rPr lang="ka-GE" b="0" i="0" dirty="0" smtClean="0">
                <a:solidFill>
                  <a:srgbClr val="202122"/>
                </a:solidFill>
                <a:effectLst/>
                <a:latin typeface="Arial" panose="020B0604020202020204" pitchFamily="34" charset="0"/>
              </a:rPr>
              <a:t>არის </a:t>
            </a:r>
            <a:r>
              <a:rPr lang="ka-GE" b="0" i="0" u="none" strike="noStrike" dirty="0" smtClean="0">
                <a:solidFill>
                  <a:srgbClr val="0B0080"/>
                </a:solidFill>
                <a:effectLst/>
                <a:latin typeface="Arial" panose="020B0604020202020204" pitchFamily="34" charset="0"/>
                <a:hlinkClick r:id="rId4" tooltip="კიბერშეტევა"/>
              </a:rPr>
              <a:t>კიბერშეტევა,</a:t>
            </a:r>
            <a:r>
              <a:rPr lang="ka-GE" b="0" i="0" dirty="0" smtClean="0">
                <a:solidFill>
                  <a:srgbClr val="202122"/>
                </a:solidFill>
                <a:effectLst/>
                <a:latin typeface="Arial" panose="020B0604020202020204" pitchFamily="34" charset="0"/>
              </a:rPr>
              <a:t> როდესაც დამნაშავე ცდილობს მანქანა ან ქსელის რესურსი გახადოს მიუწვდომელი მისი </a:t>
            </a:r>
            <a:r>
              <a:rPr lang="ka-GE" b="0" i="0" u="none" strike="noStrike" dirty="0" smtClean="0">
                <a:solidFill>
                  <a:srgbClr val="0B0080"/>
                </a:solidFill>
                <a:effectLst/>
                <a:latin typeface="Arial" panose="020B0604020202020204" pitchFamily="34" charset="0"/>
                <a:hlinkClick r:id="rId5" tooltip="მომხმარებელი (გამოთვლა)"/>
              </a:rPr>
              <a:t>მომხმარებლებისთვის</a:t>
            </a:r>
            <a:r>
              <a:rPr lang="ka-GE" b="0" i="0" dirty="0" smtClean="0">
                <a:solidFill>
                  <a:srgbClr val="202122"/>
                </a:solidFill>
                <a:effectLst/>
                <a:latin typeface="Arial" panose="020B0604020202020204" pitchFamily="34" charset="0"/>
              </a:rPr>
              <a:t> დროებით ან განუსაზღვრელი დროით </a:t>
            </a:r>
            <a:r>
              <a:rPr lang="ka-GE" b="0" i="0" u="none" strike="noStrike" dirty="0" smtClean="0">
                <a:solidFill>
                  <a:srgbClr val="0B0080"/>
                </a:solidFill>
                <a:effectLst/>
                <a:latin typeface="Arial" panose="020B0604020202020204" pitchFamily="34" charset="0"/>
              </a:rPr>
              <a:t> </a:t>
            </a:r>
            <a:r>
              <a:rPr lang="ka-GE" b="0" i="0" u="none" strike="noStrike" dirty="0" smtClean="0">
                <a:solidFill>
                  <a:srgbClr val="0B0080"/>
                </a:solidFill>
                <a:effectLst/>
                <a:latin typeface="Arial" panose="020B0604020202020204" pitchFamily="34" charset="0"/>
                <a:hlinkClick r:id="rId6" tooltip="ინტერნეტი"/>
              </a:rPr>
              <a:t>ინტერნეტთან</a:t>
            </a:r>
            <a:r>
              <a:rPr lang="ka-GE" b="0" i="0" u="none" strike="noStrike" dirty="0" smtClean="0">
                <a:solidFill>
                  <a:srgbClr val="0B0080"/>
                </a:solidFill>
                <a:effectLst/>
                <a:latin typeface="Arial" panose="020B0604020202020204" pitchFamily="34" charset="0"/>
              </a:rPr>
              <a:t> </a:t>
            </a:r>
            <a:r>
              <a:rPr lang="ka-GE" b="0" i="0" dirty="0" smtClean="0">
                <a:solidFill>
                  <a:srgbClr val="202122"/>
                </a:solidFill>
                <a:effectLst/>
                <a:latin typeface="Arial" panose="020B0604020202020204" pitchFamily="34" charset="0"/>
              </a:rPr>
              <a:t>დაკავშირებული</a:t>
            </a:r>
            <a:r>
              <a:rPr lang="ka-GE" b="0" i="0" u="none" strike="noStrike" dirty="0" smtClean="0">
                <a:solidFill>
                  <a:srgbClr val="0B0080"/>
                </a:solidFill>
                <a:effectLst/>
                <a:latin typeface="Arial" panose="020B0604020202020204" pitchFamily="34" charset="0"/>
              </a:rPr>
              <a:t> </a:t>
            </a:r>
            <a:r>
              <a:rPr lang="ka-GE" b="0" i="0" u="none" strike="noStrike" dirty="0" smtClean="0">
                <a:solidFill>
                  <a:srgbClr val="0B0080"/>
                </a:solidFill>
                <a:effectLst/>
                <a:latin typeface="Arial" panose="020B0604020202020204" pitchFamily="34" charset="0"/>
                <a:hlinkClick r:id="rId5" tooltip="მომხმარებელი (გამოთვლა)"/>
              </a:rPr>
              <a:t>ჰოსტის სერვისების</a:t>
            </a:r>
            <a:r>
              <a:rPr lang="ka-GE" b="0" i="0" u="none" strike="noStrike" baseline="0" dirty="0" smtClean="0">
                <a:solidFill>
                  <a:srgbClr val="0B0080"/>
                </a:solidFill>
                <a:effectLst/>
                <a:latin typeface="Arial" panose="020B0604020202020204" pitchFamily="34" charset="0"/>
              </a:rPr>
              <a:t> შეჩერებით</a:t>
            </a:r>
            <a:r>
              <a:rPr lang="ka-GE" b="0" i="0" dirty="0" smtClean="0">
                <a:solidFill>
                  <a:srgbClr val="202122"/>
                </a:solidFill>
                <a:effectLst/>
                <a:latin typeface="Arial" panose="020B0604020202020204" pitchFamily="34" charset="0"/>
              </a:rPr>
              <a:t>. მომსახურების დაბლოკვა ტიპურად ხორციელდება სამიზნე მანქანის ან რესურსის აუარებელი მოთხოვნებით დატბორვით</a:t>
            </a:r>
            <a:r>
              <a:rPr lang="ka-GE" b="0" i="0" baseline="0" dirty="0" smtClean="0">
                <a:solidFill>
                  <a:srgbClr val="202122"/>
                </a:solidFill>
                <a:effectLst/>
                <a:latin typeface="Arial" panose="020B0604020202020204" pitchFamily="34" charset="0"/>
              </a:rPr>
              <a:t> (</a:t>
            </a:r>
            <a:r>
              <a:rPr lang="ka-GE" b="0" i="0" dirty="0" smtClean="0">
                <a:solidFill>
                  <a:srgbClr val="202122"/>
                </a:solidFill>
                <a:effectLst/>
                <a:latin typeface="Arial" panose="020B0604020202020204" pitchFamily="34" charset="0"/>
              </a:rPr>
              <a:t>ფლუდინგით), სისტემის გადაჭედვის მცდელობით და ზოგი ან ყველა კანონიერი მოთხოვნის შესრულების აღკვეთით</a:t>
            </a:r>
            <a:r>
              <a:rPr lang="ka-GE" b="0" i="0" u="none" strike="noStrike" baseline="30000" dirty="0" smtClean="0">
                <a:solidFill>
                  <a:srgbClr val="0B0080"/>
                </a:solidFill>
                <a:effectLst/>
                <a:latin typeface="Arial" panose="020B0604020202020204" pitchFamily="34" charset="0"/>
                <a:hlinkClick r:id="rId7"/>
              </a:rPr>
              <a:t>[1]</a:t>
            </a:r>
            <a:endParaRPr lang="ka-GE" b="0" i="0" dirty="0" smtClean="0">
              <a:solidFill>
                <a:srgbClr val="202122"/>
              </a:solidFill>
              <a:effectLst/>
              <a:latin typeface="Arial" panose="020B0604020202020204" pitchFamily="34" charset="0"/>
            </a:endParaRPr>
          </a:p>
          <a:p>
            <a:pPr algn="l"/>
            <a:r>
              <a:rPr lang="ka-GE" b="1" i="0" dirty="0" smtClean="0">
                <a:solidFill>
                  <a:srgbClr val="202122"/>
                </a:solidFill>
                <a:effectLst/>
                <a:latin typeface="Arial" panose="020B0604020202020204" pitchFamily="34" charset="0"/>
              </a:rPr>
              <a:t>მომსახურების დაბლოკვის მიზნით განაწილებული შეტევისას</a:t>
            </a:r>
            <a:r>
              <a:rPr lang="ka-GE" b="0" i="0" dirty="0" smtClean="0">
                <a:solidFill>
                  <a:srgbClr val="202122"/>
                </a:solidFill>
                <a:effectLst/>
                <a:latin typeface="Arial" panose="020B0604020202020204" pitchFamily="34" charset="0"/>
              </a:rPr>
              <a:t> (</a:t>
            </a:r>
            <a:r>
              <a:rPr lang="ka-GE" b="1" i="0" dirty="0" smtClean="0">
                <a:solidFill>
                  <a:srgbClr val="202122"/>
                </a:solidFill>
                <a:effectLst/>
                <a:latin typeface="Arial" panose="020B0604020202020204" pitchFamily="34" charset="0"/>
              </a:rPr>
              <a:t>DDoS-შეტევა</a:t>
            </a:r>
            <a:r>
              <a:rPr lang="ka-GE" b="0" i="0" dirty="0" smtClean="0">
                <a:solidFill>
                  <a:srgbClr val="202122"/>
                </a:solidFill>
                <a:effectLst/>
                <a:latin typeface="Arial" panose="020B0604020202020204" pitchFamily="34" charset="0"/>
              </a:rPr>
              <a:t>) შემომავალი ტრაფიკი, რომელიც იწვევს დაზარალებულის ფლუდინგს, წარმოიშობა ბევრი სხვადასხვა წყაროდან. ეს ეფექტურად ხდის შეუძლებელს, შეაჩეროს შეტევა მხოლოდ ერთი წყაროს დაბლოკვით.</a:t>
            </a:r>
          </a:p>
          <a:p>
            <a:pPr algn="l"/>
            <a:r>
              <a:rPr lang="ka-GE" b="0" i="0" dirty="0" smtClean="0">
                <a:solidFill>
                  <a:srgbClr val="202122"/>
                </a:solidFill>
                <a:effectLst/>
                <a:latin typeface="Arial" panose="020B0604020202020204" pitchFamily="34" charset="0"/>
              </a:rPr>
              <a:t>DoS-შეტევა ან DDoS-შეტევა არის მაღაზიის კართან შეჯგუფული ადამიანების ჯგრო, რომელიც ართულებს კანონიერი მომხმარებლების შესვლას და ამდენად ხელს უშლის ვაჭრობას.</a:t>
            </a:r>
          </a:p>
          <a:p>
            <a:pPr algn="l"/>
            <a:r>
              <a:rPr lang="ka-GE" b="0" i="0" dirty="0" smtClean="0">
                <a:solidFill>
                  <a:srgbClr val="202122"/>
                </a:solidFill>
                <a:effectLst/>
                <a:latin typeface="Arial" panose="020B0604020202020204" pitchFamily="34" charset="0"/>
              </a:rPr>
              <a:t>DoS-შეტევების დამნაშავეები ხშირად მიზანში იღებენ საიტებს ან მომსახურებებს, რომლებიც განთავსებულია ცნობილ </a:t>
            </a:r>
            <a:r>
              <a:rPr lang="ka-GE" b="0" i="0" u="none" strike="noStrike" dirty="0" smtClean="0">
                <a:solidFill>
                  <a:srgbClr val="0B0080"/>
                </a:solidFill>
                <a:effectLst/>
                <a:latin typeface="Arial" panose="020B0604020202020204" pitchFamily="34" charset="0"/>
                <a:hlinkClick r:id="rId8" tooltip="ვებსერვერი"/>
              </a:rPr>
              <a:t>ვებსერვერებზე,</a:t>
            </a:r>
            <a:r>
              <a:rPr lang="ka-GE" b="0" i="0" dirty="0" smtClean="0">
                <a:solidFill>
                  <a:srgbClr val="202122"/>
                </a:solidFill>
                <a:effectLst/>
                <a:latin typeface="Arial" panose="020B0604020202020204" pitchFamily="34" charset="0"/>
              </a:rPr>
              <a:t> როგორიცაა ბანკები ან </a:t>
            </a:r>
            <a:r>
              <a:rPr lang="ka-GE" b="0" i="0" u="none" strike="noStrike" dirty="0" smtClean="0">
                <a:solidFill>
                  <a:srgbClr val="0B0080"/>
                </a:solidFill>
                <a:effectLst/>
                <a:latin typeface="Arial" panose="020B0604020202020204" pitchFamily="34" charset="0"/>
                <a:hlinkClick r:id="rId9" tooltip="საკრედიტო ბარათი"/>
              </a:rPr>
              <a:t>საკრედიტო ბარათის</a:t>
            </a:r>
            <a:r>
              <a:rPr lang="ka-GE" b="0" i="0" dirty="0" smtClean="0">
                <a:solidFill>
                  <a:srgbClr val="202122"/>
                </a:solidFill>
                <a:effectLst/>
                <a:latin typeface="Arial" panose="020B0604020202020204" pitchFamily="34" charset="0"/>
              </a:rPr>
              <a:t> </a:t>
            </a:r>
            <a:r>
              <a:rPr lang="ka-GE" b="0" i="0" u="none" strike="noStrike" dirty="0" smtClean="0">
                <a:solidFill>
                  <a:srgbClr val="0B0080"/>
                </a:solidFill>
                <a:effectLst/>
                <a:latin typeface="Arial" panose="020B0604020202020204" pitchFamily="34" charset="0"/>
                <a:hlinkClick r:id="rId10" tooltip="გადახდის კარიბჭე"/>
              </a:rPr>
              <a:t>გადახდის კარიბჭეები</a:t>
            </a:r>
            <a:r>
              <a:rPr lang="ka-GE" b="0" i="0" dirty="0" smtClean="0">
                <a:solidFill>
                  <a:srgbClr val="202122"/>
                </a:solidFill>
                <a:effectLst/>
                <a:latin typeface="Arial" panose="020B0604020202020204" pitchFamily="34" charset="0"/>
              </a:rPr>
              <a:t>. ეს</a:t>
            </a:r>
            <a:r>
              <a:rPr lang="ka-GE" b="0" i="0" baseline="0" dirty="0" smtClean="0">
                <a:solidFill>
                  <a:srgbClr val="202122"/>
                </a:solidFill>
                <a:effectLst/>
                <a:latin typeface="Arial" panose="020B0604020202020204" pitchFamily="34" charset="0"/>
              </a:rPr>
              <a:t> შეტევები შეიძლება იყოს მოტივირებული </a:t>
            </a:r>
            <a:r>
              <a:rPr lang="ka-GE" b="0" i="0" u="none" strike="noStrike" dirty="0" smtClean="0">
                <a:solidFill>
                  <a:srgbClr val="0B0080"/>
                </a:solidFill>
                <a:effectLst/>
                <a:latin typeface="Arial" panose="020B0604020202020204" pitchFamily="34" charset="0"/>
                <a:hlinkClick r:id="rId11" tooltip="შურისძიება"/>
              </a:rPr>
              <a:t>შურისძიებით</a:t>
            </a:r>
            <a:r>
              <a:rPr lang="ka-GE" b="0" i="0" dirty="0" smtClean="0">
                <a:solidFill>
                  <a:srgbClr val="202122"/>
                </a:solidFill>
                <a:effectLst/>
                <a:latin typeface="Arial" panose="020B0604020202020204" pitchFamily="34" charset="0"/>
              </a:rPr>
              <a:t>, </a:t>
            </a:r>
            <a:r>
              <a:rPr lang="ka-GE" b="0" i="0" u="none" strike="noStrike" dirty="0" smtClean="0">
                <a:solidFill>
                  <a:srgbClr val="0B0080"/>
                </a:solidFill>
                <a:effectLst/>
                <a:latin typeface="Arial" panose="020B0604020202020204" pitchFamily="34" charset="0"/>
                <a:hlinkClick r:id="rId12" tooltip="შანტაჟი"/>
              </a:rPr>
              <a:t>შანტაჟითა</a:t>
            </a:r>
            <a:r>
              <a:rPr lang="ka-GE" b="0" i="0" u="none" strike="noStrike" baseline="30000" dirty="0" smtClean="0">
                <a:solidFill>
                  <a:srgbClr val="0B0080"/>
                </a:solidFill>
                <a:effectLst/>
                <a:latin typeface="Arial" panose="020B0604020202020204" pitchFamily="34" charset="0"/>
                <a:hlinkClick r:id="rId13"/>
              </a:rPr>
              <a:t>[2]</a:t>
            </a:r>
            <a:r>
              <a:rPr lang="ka-GE" b="0" i="0" u="none" strike="noStrike" baseline="30000" dirty="0" smtClean="0">
                <a:solidFill>
                  <a:srgbClr val="0B0080"/>
                </a:solidFill>
                <a:effectLst/>
                <a:latin typeface="Arial" panose="020B0604020202020204" pitchFamily="34" charset="0"/>
                <a:hlinkClick r:id="rId14"/>
              </a:rPr>
              <a:t>[3]</a:t>
            </a:r>
            <a:r>
              <a:rPr lang="ka-GE" b="0" i="0" u="none" strike="noStrike" baseline="30000" dirty="0" smtClean="0">
                <a:solidFill>
                  <a:srgbClr val="0B0080"/>
                </a:solidFill>
                <a:effectLst/>
                <a:latin typeface="Arial" panose="020B0604020202020204" pitchFamily="34" charset="0"/>
                <a:hlinkClick r:id="rId15"/>
              </a:rPr>
              <a:t>[4]</a:t>
            </a:r>
            <a:r>
              <a:rPr lang="ka-GE" b="0" i="0" dirty="0" smtClean="0">
                <a:solidFill>
                  <a:srgbClr val="202122"/>
                </a:solidFill>
                <a:effectLst/>
                <a:latin typeface="Arial" panose="020B0604020202020204" pitchFamily="34" charset="0"/>
              </a:rPr>
              <a:t> და </a:t>
            </a:r>
            <a:r>
              <a:rPr lang="ka-GE" b="0" i="0" u="none" strike="noStrike" dirty="0" smtClean="0">
                <a:solidFill>
                  <a:srgbClr val="0B0080"/>
                </a:solidFill>
                <a:effectLst/>
                <a:latin typeface="Arial" panose="020B0604020202020204" pitchFamily="34" charset="0"/>
                <a:hlinkClick r:id="rId16" tooltip="აქტივიზმი"/>
              </a:rPr>
              <a:t>აქტივიზმით</a:t>
            </a:r>
            <a:r>
              <a:rPr lang="ka-GE" b="0" i="0" u="none" strike="noStrike" baseline="30000" dirty="0" smtClean="0">
                <a:solidFill>
                  <a:srgbClr val="0B0080"/>
                </a:solidFill>
                <a:effectLst/>
                <a:latin typeface="Arial" panose="020B0604020202020204" pitchFamily="34" charset="0"/>
                <a:hlinkClick r:id="rId17"/>
              </a:rPr>
              <a:t>[5]</a:t>
            </a:r>
            <a:r>
              <a:rPr lang="ka-GE" b="0" i="0" dirty="0" smtClean="0">
                <a:solidFill>
                  <a:srgbClr val="202122"/>
                </a:solidFill>
                <a:effectLst/>
                <a:latin typeface="Arial" panose="020B0604020202020204" pitchFamily="34" charset="0"/>
              </a:rPr>
              <a:t>.</a:t>
            </a:r>
          </a:p>
          <a:p>
            <a:pPr marL="0" indent="0">
              <a:buFont typeface="Arial" panose="020B0604020202020204" pitchFamily="34" charset="0"/>
              <a:buNone/>
            </a:pP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56</a:t>
            </a:fld>
            <a:endParaRPr lang="ka-GE" altLang="en-US"/>
          </a:p>
        </p:txBody>
      </p:sp>
    </p:spTree>
    <p:extLst>
      <p:ext uri="{BB962C8B-B14F-4D97-AF65-F5344CB8AC3E}">
        <p14:creationId xmlns:p14="http://schemas.microsoft.com/office/powerpoint/2010/main" val="28683456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b="0" i="0" dirty="0">
                <a:solidFill>
                  <a:srgbClr val="585858"/>
                </a:solidFill>
                <a:effectLst/>
                <a:latin typeface="Arial" panose="020B0604020202020204" pitchFamily="34" charset="0"/>
              </a:rPr>
              <a:t>ბოტნეტები არის </a:t>
            </a:r>
            <a:r>
              <a:rPr lang="ka-GE" b="0" i="0" dirty="0" smtClean="0">
                <a:solidFill>
                  <a:srgbClr val="585858"/>
                </a:solidFill>
                <a:effectLst/>
                <a:latin typeface="Arial" panose="020B0604020202020204" pitchFamily="34" charset="0"/>
              </a:rPr>
              <a:t>ინტერნეტის </a:t>
            </a:r>
            <a:r>
              <a:rPr lang="ka-GE" b="0" i="0" dirty="0">
                <a:solidFill>
                  <a:srgbClr val="585858"/>
                </a:solidFill>
                <a:effectLst/>
                <a:latin typeface="Arial" panose="020B0604020202020204" pitchFamily="34" charset="0"/>
              </a:rPr>
              <a:t>მუშა ცხენები. ისინი დაკავშირებული კომპიუტერებია, რომლებიც ბევრ შესაბამის დავალებას ასრულებს, რომ ვებსაიტმა იმუშაოს. ის ყველაზე ხშირად გამოიყენება ინტერნეტ-ჩატის პროტოკოლთან კავშირში. ამ ტიპის ბოტნეტები სრულიად კანონიერი და სასარგებლოც კია ინტერნეტში მომხმარებელთა შეუფერხებელი მუშაობის უზრუნველსაყოფად.</a:t>
            </a:r>
          </a:p>
          <a:p>
            <a:pPr algn="l"/>
            <a:endParaRPr lang="ka-GE" b="0" i="0" dirty="0">
              <a:solidFill>
                <a:srgbClr val="585858"/>
              </a:solidFill>
              <a:effectLst/>
              <a:latin typeface="Arial" panose="020B0604020202020204" pitchFamily="34" charset="0"/>
            </a:endParaRPr>
          </a:p>
          <a:p>
            <a:pPr algn="l"/>
            <a:r>
              <a:rPr lang="ka-GE" b="0" i="0" dirty="0">
                <a:solidFill>
                  <a:srgbClr val="585858"/>
                </a:solidFill>
                <a:effectLst/>
                <a:latin typeface="Arial" panose="020B0604020202020204" pitchFamily="34" charset="0"/>
              </a:rPr>
              <a:t>უნდა უფრთხილდეთ არაკანონიერ და მავნე ბოტნეტებს. ხდება ის, რომ ბოტნეტები მოიპოვებენ წვდომას თქვენს მანქანაზე მავნე კოდის რაღაც ნაწილის მეშვეობით. ზოგ შემთხვევაში თქვენი მანქანა პირდაპირ ტყდება, ზოგჯერ კი ის, რაც „ობობის“ (პროგრამა, რომელიც </a:t>
            </a:r>
            <a:r>
              <a:rPr lang="ka-GE" b="0" i="0" dirty="0" smtClean="0">
                <a:solidFill>
                  <a:srgbClr val="585858"/>
                </a:solidFill>
                <a:effectLst/>
                <a:latin typeface="Arial" panose="020B0604020202020204" pitchFamily="34" charset="0"/>
              </a:rPr>
              <a:t>დაცოცავს</a:t>
            </a:r>
            <a:r>
              <a:rPr lang="ka-GE" b="0" i="0" baseline="0" dirty="0" smtClean="0">
                <a:solidFill>
                  <a:srgbClr val="585858"/>
                </a:solidFill>
                <a:effectLst/>
                <a:latin typeface="Arial" panose="020B0604020202020204" pitchFamily="34" charset="0"/>
              </a:rPr>
              <a:t> </a:t>
            </a:r>
            <a:r>
              <a:rPr lang="ka-GE" b="0" i="0" dirty="0" smtClean="0">
                <a:solidFill>
                  <a:srgbClr val="585858"/>
                </a:solidFill>
                <a:effectLst/>
                <a:latin typeface="Arial" panose="020B0604020202020204" pitchFamily="34" charset="0"/>
              </a:rPr>
              <a:t>ინტერნეტში </a:t>
            </a:r>
            <a:r>
              <a:rPr lang="ka-GE" b="0" i="0" dirty="0">
                <a:solidFill>
                  <a:srgbClr val="585858"/>
                </a:solidFill>
                <a:effectLst/>
                <a:latin typeface="Arial" panose="020B0604020202020204" pitchFamily="34" charset="0"/>
              </a:rPr>
              <a:t>და ეძებს უსაფრთხოების </a:t>
            </a:r>
            <a:r>
              <a:rPr lang="ka-GE" b="0" i="0" dirty="0" smtClean="0">
                <a:solidFill>
                  <a:srgbClr val="585858"/>
                </a:solidFill>
                <a:effectLst/>
                <a:latin typeface="Arial" panose="020B0604020202020204" pitchFamily="34" charset="0"/>
              </a:rPr>
              <a:t>ხარვეზებს</a:t>
            </a:r>
            <a:r>
              <a:rPr lang="ka-GE" b="0" i="0" dirty="0">
                <a:solidFill>
                  <a:srgbClr val="585858"/>
                </a:solidFill>
                <a:effectLst/>
                <a:latin typeface="Arial" panose="020B0604020202020204" pitchFamily="34" charset="0"/>
              </a:rPr>
              <a:t>) სახელითაა ცნობილი, ავტომატურად </a:t>
            </a:r>
            <a:r>
              <a:rPr lang="ka-GE" b="0" i="0" dirty="0" smtClean="0">
                <a:solidFill>
                  <a:srgbClr val="585858"/>
                </a:solidFill>
                <a:effectLst/>
                <a:latin typeface="Arial" panose="020B0604020202020204" pitchFamily="34" charset="0"/>
              </a:rPr>
              <a:t>ტეხს</a:t>
            </a:r>
            <a:r>
              <a:rPr lang="ka-GE" b="0" i="0" dirty="0">
                <a:solidFill>
                  <a:srgbClr val="585858"/>
                </a:solidFill>
                <a:effectLst/>
                <a:latin typeface="Arial" panose="020B0604020202020204" pitchFamily="34" charset="0"/>
              </a:rPr>
              <a:t>.</a:t>
            </a:r>
          </a:p>
          <a:p>
            <a:pPr algn="l"/>
            <a:endParaRPr lang="ka-GE" b="0" i="0" dirty="0">
              <a:solidFill>
                <a:srgbClr val="585858"/>
              </a:solidFill>
              <a:effectLst/>
              <a:latin typeface="Arial" panose="020B0604020202020204" pitchFamily="34" charset="0"/>
            </a:endParaRPr>
          </a:p>
          <a:p>
            <a:pPr algn="l"/>
            <a:r>
              <a:rPr lang="ka-GE" b="0" i="0" dirty="0">
                <a:solidFill>
                  <a:srgbClr val="585858"/>
                </a:solidFill>
                <a:effectLst/>
                <a:latin typeface="Arial" panose="020B0604020202020204" pitchFamily="34" charset="0"/>
              </a:rPr>
              <a:t>ყველაზე ხშირად ბოტნეტები რასაც </a:t>
            </a:r>
            <a:r>
              <a:rPr lang="ka-GE" b="0" i="0" dirty="0" smtClean="0">
                <a:solidFill>
                  <a:srgbClr val="585858"/>
                </a:solidFill>
                <a:effectLst/>
                <a:latin typeface="Arial" panose="020B0604020202020204" pitchFamily="34" charset="0"/>
              </a:rPr>
              <a:t>აკეთებენ </a:t>
            </a:r>
            <a:r>
              <a:rPr lang="ka-GE" b="0" i="0" dirty="0">
                <a:solidFill>
                  <a:srgbClr val="585858"/>
                </a:solidFill>
                <a:effectLst/>
                <a:latin typeface="Arial" panose="020B0604020202020204" pitchFamily="34" charset="0"/>
              </a:rPr>
              <a:t>არის ის, რომ </a:t>
            </a:r>
            <a:r>
              <a:rPr lang="ka-GE" b="0" i="0" dirty="0" smtClean="0">
                <a:solidFill>
                  <a:srgbClr val="585858"/>
                </a:solidFill>
                <a:effectLst/>
                <a:latin typeface="Arial" panose="020B0604020202020204" pitchFamily="34" charset="0"/>
              </a:rPr>
              <a:t>იმატებენ</a:t>
            </a:r>
            <a:r>
              <a:rPr lang="ka-GE" b="0" i="0" baseline="0" dirty="0" smtClean="0">
                <a:solidFill>
                  <a:srgbClr val="585858"/>
                </a:solidFill>
                <a:effectLst/>
                <a:latin typeface="Arial" panose="020B0604020202020204" pitchFamily="34" charset="0"/>
              </a:rPr>
              <a:t> </a:t>
            </a:r>
            <a:r>
              <a:rPr lang="ka-GE" b="0" i="0" dirty="0" smtClean="0">
                <a:solidFill>
                  <a:srgbClr val="585858"/>
                </a:solidFill>
                <a:effectLst/>
                <a:latin typeface="Arial" panose="020B0604020202020204" pitchFamily="34" charset="0"/>
              </a:rPr>
              <a:t>თქვენს კომპიუტერს </a:t>
            </a:r>
            <a:r>
              <a:rPr lang="ka-GE" b="0" i="0" dirty="0">
                <a:solidFill>
                  <a:srgbClr val="585858"/>
                </a:solidFill>
                <a:effectLst/>
                <a:latin typeface="Arial" panose="020B0604020202020204" pitchFamily="34" charset="0"/>
              </a:rPr>
              <a:t>თავიანთ ქსელში. ხშირად ეს ხდება </a:t>
            </a:r>
            <a:r>
              <a:rPr lang="ka-GE" b="0" i="0" u="none" strike="noStrike" dirty="0">
                <a:solidFill>
                  <a:srgbClr val="0089C6"/>
                </a:solidFill>
                <a:effectLst/>
                <a:latin typeface="Arial" panose="020B0604020202020204" pitchFamily="34" charset="0"/>
                <a:hlinkClick r:id="rId3"/>
              </a:rPr>
              <a:t>უნებლიე ჩამოტვირთვის</a:t>
            </a:r>
            <a:r>
              <a:rPr lang="ka-GE" b="0" i="0" dirty="0">
                <a:solidFill>
                  <a:srgbClr val="585858"/>
                </a:solidFill>
                <a:effectLst/>
                <a:latin typeface="Arial" panose="020B0604020202020204" pitchFamily="34" charset="0"/>
              </a:rPr>
              <a:t> ან </a:t>
            </a:r>
            <a:r>
              <a:rPr lang="ka-GE" b="0" i="0" u="none" strike="noStrike" dirty="0">
                <a:solidFill>
                  <a:srgbClr val="0089C6"/>
                </a:solidFill>
                <a:effectLst/>
                <a:latin typeface="Arial" panose="020B0604020202020204" pitchFamily="34" charset="0"/>
                <a:hlinkClick r:id="rId4"/>
              </a:rPr>
              <a:t>მოტყუების გზით</a:t>
            </a:r>
            <a:r>
              <a:rPr lang="ka-GE" b="0" i="0" dirty="0">
                <a:solidFill>
                  <a:srgbClr val="585858"/>
                </a:solidFill>
                <a:effectLst/>
                <a:latin typeface="Arial" panose="020B0604020202020204" pitchFamily="34" charset="0"/>
              </a:rPr>
              <a:t> კომპიუტერზე ტროას ცხენის დაინსტალირების მეშვეობით. პროგრამული უზრუნველყოფის ჩამოტვირთვის შემდეგ ბოტნეტი უკავშირდება თავის მთავარ კომპიუტერს და ატყობინებს, რომ ყველაფერი მზადაა. ახლა თქვენს კომპიუტერს, მობილურს ან პლანშეტს სრულად აკონტროლებს ბოტნეტის შემქმნელი პირი.</a:t>
            </a:r>
          </a:p>
          <a:p>
            <a:pPr marL="0" indent="0">
              <a:buFont typeface="Arial" panose="020B0604020202020204" pitchFamily="34" charset="0"/>
              <a:buNone/>
            </a:pPr>
            <a:endParaRPr lang="ka-GE" sz="1200" kern="1200" dirty="0">
              <a:solidFill>
                <a:schemeClr val="tx1"/>
              </a:solidFill>
              <a:latin typeface="+mn-lt"/>
              <a:ea typeface="MS PGothic" pitchFamily="34" charset="-128"/>
              <a:cs typeface="ＭＳ Ｐゴシック" charset="0"/>
            </a:endParaRPr>
          </a:p>
          <a:p>
            <a:pPr algn="l"/>
            <a:r>
              <a:rPr lang="ka-GE" b="0" i="0" dirty="0">
                <a:solidFill>
                  <a:srgbClr val="585858"/>
                </a:solidFill>
                <a:effectLst/>
                <a:latin typeface="Arial" panose="020B0604020202020204" pitchFamily="34" charset="0"/>
              </a:rPr>
              <a:t>როგორც კი ბოტნეტის მფლობელი მოიპოვებს თქვენს კომპიუტერზე კონტროლს, ის ჩვეულებრივ იწყებს თქვენი მანქანის გამოყენებას სხვა ბოროტი დავალებების შესასრულებლად. ბოტნეტების </a:t>
            </a:r>
            <a:r>
              <a:rPr lang="ka-GE" b="0" i="0" dirty="0" smtClean="0">
                <a:solidFill>
                  <a:srgbClr val="585858"/>
                </a:solidFill>
                <a:effectLst/>
                <a:latin typeface="Arial" panose="020B0604020202020204" pitchFamily="34" charset="0"/>
              </a:rPr>
              <a:t>მიერ შესრულებული გავრცელებული </a:t>
            </a:r>
            <a:r>
              <a:rPr lang="ka-GE" b="0" i="0" dirty="0">
                <a:solidFill>
                  <a:srgbClr val="585858"/>
                </a:solidFill>
                <a:effectLst/>
                <a:latin typeface="Arial" panose="020B0604020202020204" pitchFamily="34" charset="0"/>
              </a:rPr>
              <a:t>დავალებების შორისაა:</a:t>
            </a:r>
          </a:p>
          <a:p>
            <a:pPr algn="l">
              <a:buFont typeface="Arial" panose="020B0604020202020204" pitchFamily="34" charset="0"/>
              <a:buChar char="•"/>
            </a:pPr>
            <a:r>
              <a:rPr lang="ka-GE" b="0" i="0" dirty="0">
                <a:solidFill>
                  <a:srgbClr val="585858"/>
                </a:solidFill>
                <a:effectLst/>
                <a:latin typeface="Arial" panose="020B0604020202020204" pitchFamily="34" charset="0"/>
              </a:rPr>
              <a:t>თქვენი მანქანის სიმძლავრის გამოყენება მომსახურების დაბლოკვის მიზნით განაწილებულ შეტევებში დასახმარებლად, ვებსაიტების დახურვის მიზნით.</a:t>
            </a:r>
          </a:p>
          <a:p>
            <a:pPr algn="l">
              <a:buFont typeface="Arial" panose="020B0604020202020204" pitchFamily="34" charset="0"/>
              <a:buChar char="•"/>
            </a:pPr>
            <a:r>
              <a:rPr lang="ka-GE" b="0" i="0" dirty="0">
                <a:solidFill>
                  <a:srgbClr val="585858"/>
                </a:solidFill>
                <a:effectLst/>
                <a:latin typeface="Arial" panose="020B0604020202020204" pitchFamily="34" charset="0"/>
              </a:rPr>
              <a:t>ელ. ფოსტით სპამის გაგზავნა მილიონობით ინტერნეტმომხმარებელთან.</a:t>
            </a:r>
          </a:p>
          <a:p>
            <a:pPr algn="l">
              <a:buFont typeface="Arial" panose="020B0604020202020204" pitchFamily="34" charset="0"/>
              <a:buChar char="•"/>
            </a:pPr>
            <a:r>
              <a:rPr lang="ka-GE" b="0" i="0" dirty="0">
                <a:solidFill>
                  <a:srgbClr val="585858"/>
                </a:solidFill>
                <a:effectLst/>
                <a:latin typeface="Arial" panose="020B0604020202020204" pitchFamily="34" charset="0"/>
              </a:rPr>
              <a:t>ყალბი ინტერნეტტრაფიკის გენერირება მესამე მხარის ვებსაიტზე, ფინანსური სარგებლისთვის.</a:t>
            </a:r>
          </a:p>
          <a:p>
            <a:pPr algn="l">
              <a:buFont typeface="Arial" panose="020B0604020202020204" pitchFamily="34" charset="0"/>
              <a:buChar char="•"/>
            </a:pPr>
            <a:r>
              <a:rPr lang="ka-GE" b="0" i="0" dirty="0">
                <a:solidFill>
                  <a:srgbClr val="585858"/>
                </a:solidFill>
                <a:effectLst/>
                <a:latin typeface="Arial" panose="020B0604020202020204" pitchFamily="34" charset="0"/>
              </a:rPr>
              <a:t>თქვენს ბრაუზერში სპეციალურად თქვენთვის განკუთვნილი საბანერო რეკლამების ჩანაცვლება.</a:t>
            </a:r>
          </a:p>
          <a:p>
            <a:pPr algn="l">
              <a:buFont typeface="Arial" panose="020B0604020202020204" pitchFamily="34" charset="0"/>
              <a:buChar char="•"/>
            </a:pPr>
            <a:r>
              <a:rPr lang="ka-GE" b="0" i="0" dirty="0">
                <a:solidFill>
                  <a:srgbClr val="585858"/>
                </a:solidFill>
                <a:effectLst/>
                <a:latin typeface="Arial" panose="020B0604020202020204" pitchFamily="34" charset="0"/>
              </a:rPr>
              <a:t>პოპ-აპ რეკლამები, რომლებიც შექმნილია იმისთვის, რომ გაიძულონ, გადაიხადოთ ბოტნეტის მოსაშორებლად, ანტიჯაშუშური პროგრამების ყალბი პაკეტის მეშვეობით.</a:t>
            </a:r>
          </a:p>
          <a:p>
            <a:pPr algn="l"/>
            <a:r>
              <a:rPr lang="ka-GE" b="0" i="0" dirty="0">
                <a:solidFill>
                  <a:srgbClr val="585858"/>
                </a:solidFill>
                <a:effectLst/>
                <a:latin typeface="Arial" panose="020B0604020202020204" pitchFamily="34" charset="0"/>
              </a:rPr>
              <a:t>მოკლე პასუხი მდგომარეობს იმაში, რომ ბოტნეტი იტაცებს თქვენს კომპიუტერს, რომ გააკეთოს ის, რასაც ბოტნეტები აკეთებენ – შეასრულოს რუტინული დავალებები – უფრო სწრაფად და უკეთესად.</a:t>
            </a:r>
          </a:p>
          <a:p>
            <a:pPr marL="0" indent="0">
              <a:buFont typeface="Arial" panose="020B0604020202020204" pitchFamily="34" charset="0"/>
              <a:buNone/>
            </a:pP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57</a:t>
            </a:fld>
            <a:endParaRPr lang="ka-GE" altLang="en-US"/>
          </a:p>
        </p:txBody>
      </p:sp>
    </p:spTree>
    <p:extLst>
      <p:ext uri="{BB962C8B-B14F-4D97-AF65-F5344CB8AC3E}">
        <p14:creationId xmlns:p14="http://schemas.microsoft.com/office/powerpoint/2010/main" val="13501284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ka-GE" dirty="0" smtClean="0"/>
              <a:t>გრაფიკული განმარტება, თუ როგორ ყენდება ბოტნეტი და შეიძლება მიწოდებული იქნეს როგორც მომსახურება ბრძანების საფუძველზე გამიზნული შეტევების</a:t>
            </a:r>
            <a:r>
              <a:rPr lang="en-US" baseline="0" dirty="0" smtClean="0"/>
              <a:t> </a:t>
            </a:r>
            <a:r>
              <a:rPr lang="ka-GE" baseline="0" dirty="0" smtClean="0"/>
              <a:t>განსახორციელებლად</a:t>
            </a:r>
            <a:endParaRPr lang="ka-GE" dirty="0" smtClean="0"/>
          </a:p>
          <a:p>
            <a:pPr marL="0" indent="0">
              <a:buFont typeface="Arial" panose="020B0604020202020204" pitchFamily="34" charset="0"/>
              <a:buNone/>
            </a:pPr>
            <a:endParaRPr lang="ka-GE" sz="1200" kern="1200" dirty="0">
              <a:solidFill>
                <a:schemeClr val="tx1"/>
              </a:solidFill>
              <a:latin typeface="+mn-lt"/>
              <a:ea typeface="MS PGothic" pitchFamily="34" charset="-128"/>
              <a:cs typeface="ＭＳ Ｐゴシック" charset="0"/>
            </a:endParaRPr>
          </a:p>
          <a:p>
            <a:pPr marL="0" indent="0">
              <a:buFont typeface="Arial" panose="020B0604020202020204" pitchFamily="34" charset="0"/>
              <a:buNone/>
            </a:pPr>
            <a:r>
              <a:rPr lang="ka-GE" sz="1200" kern="1200" dirty="0">
                <a:solidFill>
                  <a:schemeClr val="tx1"/>
                </a:solidFill>
                <a:latin typeface="+mn-lt"/>
              </a:rPr>
              <a:t>1. ჰაკერი ქმნის რამდენიმე მანქანაში, შეიძლება ათასობით და მილიონობით, მავნე პროგრამის ჩაშენების მეთოდს. </a:t>
            </a:r>
            <a:r>
              <a:rPr lang="ka-GE" sz="1200" kern="1200" dirty="0" smtClean="0">
                <a:solidFill>
                  <a:schemeClr val="tx1"/>
                </a:solidFill>
                <a:latin typeface="+mn-lt"/>
              </a:rPr>
              <a:t>ამას მომხმარებლები</a:t>
            </a:r>
            <a:r>
              <a:rPr lang="ka-GE" sz="1200" kern="1200" baseline="0" dirty="0" smtClean="0">
                <a:solidFill>
                  <a:schemeClr val="tx1"/>
                </a:solidFill>
                <a:latin typeface="+mn-lt"/>
              </a:rPr>
              <a:t> ნაკლებად ხვდებიან </a:t>
            </a:r>
            <a:r>
              <a:rPr lang="ka-GE" sz="1200" kern="1200" dirty="0" smtClean="0">
                <a:solidFill>
                  <a:schemeClr val="tx1"/>
                </a:solidFill>
                <a:latin typeface="+mn-lt"/>
              </a:rPr>
              <a:t>– </a:t>
            </a:r>
            <a:r>
              <a:rPr lang="ka-GE" sz="1200" kern="1200" dirty="0">
                <a:solidFill>
                  <a:schemeClr val="tx1"/>
                </a:solidFill>
                <a:latin typeface="+mn-lt"/>
              </a:rPr>
              <a:t>ჩვეულებრივ, შეტევა ხორციელდება ნაკლებად დაცულ ან ხარვეზიან კომპიუტერებზე</a:t>
            </a:r>
          </a:p>
          <a:p>
            <a:pPr marL="0" indent="0">
              <a:buFont typeface="Arial" panose="020B0604020202020204" pitchFamily="34" charset="0"/>
              <a:buNone/>
            </a:pPr>
            <a:endParaRPr lang="ka-GE" sz="1200" kern="1200" dirty="0">
              <a:solidFill>
                <a:schemeClr val="tx1"/>
              </a:solidFill>
              <a:latin typeface="+mn-lt"/>
              <a:ea typeface="MS PGothic" pitchFamily="34" charset="-128"/>
              <a:cs typeface="ＭＳ Ｐゴシック" charset="0"/>
            </a:endParaRPr>
          </a:p>
          <a:p>
            <a:pPr marL="0" indent="0">
              <a:buFont typeface="Arial" panose="020B0604020202020204" pitchFamily="34" charset="0"/>
              <a:buNone/>
            </a:pPr>
            <a:r>
              <a:rPr lang="ka-GE" sz="1200" kern="1200" dirty="0">
                <a:solidFill>
                  <a:schemeClr val="tx1"/>
                </a:solidFill>
                <a:latin typeface="+mn-lt"/>
              </a:rPr>
              <a:t>2. როგორც კი მავნე პროგრამა დაყენდება, ის კონტროლს ახორციელებს საჭიროების </a:t>
            </a:r>
            <a:r>
              <a:rPr lang="ka-GE" sz="1200" kern="1200" dirty="0" smtClean="0">
                <a:solidFill>
                  <a:schemeClr val="tx1"/>
                </a:solidFill>
                <a:latin typeface="+mn-lt"/>
              </a:rPr>
              <a:t>შემთხვევაში</a:t>
            </a:r>
            <a:r>
              <a:rPr lang="ka-GE" sz="1200" kern="1200" dirty="0">
                <a:solidFill>
                  <a:schemeClr val="tx1"/>
                </a:solidFill>
                <a:latin typeface="+mn-lt"/>
              </a:rPr>
              <a:t>. ზოგი მანქანა მწყობრიდან გამოდის და უსარგებლო ხდება – ამდენად, ოპერაციის მასშტაბი </a:t>
            </a:r>
            <a:r>
              <a:rPr lang="ka-GE" sz="1200" kern="1200" dirty="0" smtClean="0">
                <a:solidFill>
                  <a:schemeClr val="tx1"/>
                </a:solidFill>
                <a:latin typeface="+mn-lt"/>
              </a:rPr>
              <a:t>ნიშნავს</a:t>
            </a:r>
            <a:r>
              <a:rPr lang="ka-GE" sz="1200" kern="1200" dirty="0">
                <a:solidFill>
                  <a:schemeClr val="tx1"/>
                </a:solidFill>
                <a:latin typeface="+mn-lt"/>
              </a:rPr>
              <a:t>, რომ თუ ისინი დაკარგავენ 25-50%-ს, მათ მაინც შეიძლება ჰქონდეთ ათასობით მანქანა მომსახურებისთვის</a:t>
            </a:r>
          </a:p>
          <a:p>
            <a:pPr marL="0" indent="0">
              <a:buFont typeface="Arial" panose="020B0604020202020204" pitchFamily="34" charset="0"/>
              <a:buNone/>
            </a:pPr>
            <a:endParaRPr lang="ka-GE" sz="1200" kern="1200" dirty="0">
              <a:solidFill>
                <a:schemeClr val="tx1"/>
              </a:solidFill>
              <a:latin typeface="+mn-lt"/>
              <a:ea typeface="MS PGothic" pitchFamily="34" charset="-128"/>
              <a:cs typeface="ＭＳ Ｐゴシック" charset="0"/>
            </a:endParaRPr>
          </a:p>
          <a:p>
            <a:pPr marL="0" indent="0">
              <a:buFont typeface="Arial" panose="020B0604020202020204" pitchFamily="34" charset="0"/>
              <a:buNone/>
            </a:pPr>
            <a:r>
              <a:rPr lang="ka-GE" sz="1200" kern="1200" dirty="0">
                <a:solidFill>
                  <a:schemeClr val="tx1"/>
                </a:solidFill>
                <a:latin typeface="+mn-lt"/>
              </a:rPr>
              <a:t>3. ისინი გამოსცემენ მოთხოვნას ბოლო მომხმარებლისთვის – შეიძლება იყოს ბანკი, კომპანია ან </a:t>
            </a:r>
            <a:r>
              <a:rPr lang="ka-GE" sz="1200" kern="1200" dirty="0" smtClean="0">
                <a:solidFill>
                  <a:schemeClr val="tx1"/>
                </a:solidFill>
                <a:latin typeface="+mn-lt"/>
              </a:rPr>
              <a:t>აზარტული ონლაინთამაშების </a:t>
            </a:r>
            <a:r>
              <a:rPr lang="ka-GE" sz="1200" kern="1200" dirty="0">
                <a:solidFill>
                  <a:schemeClr val="tx1"/>
                </a:solidFill>
                <a:latin typeface="+mn-lt"/>
              </a:rPr>
              <a:t>კომპანია – სადაც მათ სჭირდებათ, რომ მათი სისტემები ქსელში იყოს ჩართული და მუშაობდეს 24-საათიან რეჟიმში. ისინი </a:t>
            </a:r>
            <a:r>
              <a:rPr lang="ka-GE" sz="1200" kern="1200" dirty="0" smtClean="0">
                <a:solidFill>
                  <a:schemeClr val="tx1"/>
                </a:solidFill>
                <a:latin typeface="+mn-lt"/>
              </a:rPr>
              <a:t>იმუქრებიან </a:t>
            </a:r>
            <a:r>
              <a:rPr lang="ka-GE" sz="1200" kern="1200" dirty="0">
                <a:solidFill>
                  <a:schemeClr val="tx1"/>
                </a:solidFill>
                <a:latin typeface="+mn-lt"/>
              </a:rPr>
              <a:t>რესურსის ან ვებსაიტის </a:t>
            </a:r>
            <a:r>
              <a:rPr lang="ka-GE" sz="1200" kern="1200" dirty="0" smtClean="0">
                <a:solidFill>
                  <a:schemeClr val="tx1"/>
                </a:solidFill>
                <a:latin typeface="+mn-lt"/>
              </a:rPr>
              <a:t>განადგურებით </a:t>
            </a:r>
            <a:r>
              <a:rPr lang="ka-GE" sz="1200" kern="1200" dirty="0">
                <a:solidFill>
                  <a:schemeClr val="tx1"/>
                </a:solidFill>
                <a:latin typeface="+mn-lt"/>
              </a:rPr>
              <a:t>ბოტნეტის გამოყენებით – აჩერებენ რა მათ ვაჭრობას და ფულის გამომუშავებას. ამან ასევე შეიძლება გამოიწვიოს მათ მიმართ მომხმარებლების ნდობის დაკარგვა.</a:t>
            </a:r>
          </a:p>
          <a:p>
            <a:pPr marL="0" indent="0">
              <a:buFont typeface="Arial" panose="020B0604020202020204" pitchFamily="34" charset="0"/>
              <a:buNone/>
            </a:pPr>
            <a:endParaRPr lang="ka-GE" sz="1200" kern="1200" dirty="0">
              <a:solidFill>
                <a:schemeClr val="tx1"/>
              </a:solidFill>
              <a:latin typeface="+mn-lt"/>
              <a:ea typeface="MS PGothic" pitchFamily="34" charset="-128"/>
              <a:cs typeface="ＭＳ Ｐゴシック" charset="0"/>
            </a:endParaRPr>
          </a:p>
          <a:p>
            <a:pPr marL="0" indent="0">
              <a:buFont typeface="Arial" panose="020B0604020202020204" pitchFamily="34" charset="0"/>
              <a:buNone/>
            </a:pPr>
            <a:r>
              <a:rPr lang="ka-GE" sz="1200" kern="1200" dirty="0">
                <a:solidFill>
                  <a:schemeClr val="tx1"/>
                </a:solidFill>
                <a:latin typeface="+mn-lt"/>
              </a:rPr>
              <a:t>4. თუ ისინი ვერ მიიღებენ, რაც მათ სურთ, ისინი ბრძანებას აგზავნიან ზომბი კომპიუტერებთან რაიმე სახის მოქმედებების შესასრულებლად – შეიძლება იყოს ათასობით სპამი ელ. ფოსტის გაგზავნა ან ნამდვილი მოთხოვნების გაგზავნა ვებსერვერთან, რომლებიც </a:t>
            </a:r>
            <a:r>
              <a:rPr lang="ka-GE" sz="1200" kern="1200" dirty="0" smtClean="0">
                <a:solidFill>
                  <a:schemeClr val="tx1"/>
                </a:solidFill>
                <a:latin typeface="+mn-lt"/>
              </a:rPr>
              <a:t>გადაჭედს </a:t>
            </a:r>
            <a:r>
              <a:rPr lang="ka-GE" sz="1200" kern="1200" dirty="0">
                <a:solidFill>
                  <a:schemeClr val="tx1"/>
                </a:solidFill>
                <a:latin typeface="+mn-lt"/>
              </a:rPr>
              <a:t>მას და მას ემართება კრახი.</a:t>
            </a:r>
          </a:p>
          <a:p>
            <a:pPr marL="0" indent="0">
              <a:buFont typeface="Arial" panose="020B0604020202020204" pitchFamily="34" charset="0"/>
              <a:buNone/>
            </a:pPr>
            <a:endParaRPr lang="ka-GE" sz="1200" kern="1200" dirty="0">
              <a:solidFill>
                <a:schemeClr val="tx1"/>
              </a:solidFill>
              <a:latin typeface="+mn-lt"/>
              <a:ea typeface="MS PGothic" pitchFamily="34" charset="-128"/>
              <a:cs typeface="ＭＳ Ｐゴシック" charset="0"/>
            </a:endParaRPr>
          </a:p>
          <a:p>
            <a:pPr marL="0" indent="0">
              <a:buFont typeface="Arial" panose="020B0604020202020204" pitchFamily="34" charset="0"/>
              <a:buNone/>
            </a:pPr>
            <a:r>
              <a:rPr lang="ka-GE" sz="1200" kern="1200" dirty="0" smtClean="0">
                <a:solidFill>
                  <a:schemeClr val="tx1"/>
                </a:solidFill>
                <a:latin typeface="+mn-lt"/>
              </a:rPr>
              <a:t>შესაძლოა,</a:t>
            </a:r>
            <a:r>
              <a:rPr lang="ka-GE" sz="1200" kern="1200" baseline="0" dirty="0" smtClean="0">
                <a:solidFill>
                  <a:schemeClr val="tx1"/>
                </a:solidFill>
                <a:latin typeface="+mn-lt"/>
              </a:rPr>
              <a:t> </a:t>
            </a:r>
            <a:r>
              <a:rPr lang="ka-GE" sz="1200" kern="1200" dirty="0" smtClean="0">
                <a:solidFill>
                  <a:schemeClr val="tx1"/>
                </a:solidFill>
                <a:latin typeface="+mn-lt"/>
              </a:rPr>
              <a:t>მათ უკვე </a:t>
            </a:r>
            <a:r>
              <a:rPr lang="ka-GE" sz="1200" kern="1200" dirty="0">
                <a:solidFill>
                  <a:schemeClr val="tx1"/>
                </a:solidFill>
                <a:latin typeface="+mn-lt"/>
              </a:rPr>
              <a:t>გააკეთეს ეს ნაკლებად კრიტიკულ მომენტში, რათა </a:t>
            </a:r>
            <a:r>
              <a:rPr lang="ka-GE" sz="1200" kern="1200" dirty="0" smtClean="0">
                <a:solidFill>
                  <a:schemeClr val="tx1"/>
                </a:solidFill>
                <a:latin typeface="+mn-lt"/>
              </a:rPr>
              <a:t>ეჩვენებინათ </a:t>
            </a:r>
            <a:r>
              <a:rPr lang="ka-GE" sz="1200" kern="1200" dirty="0">
                <a:solidFill>
                  <a:schemeClr val="tx1"/>
                </a:solidFill>
                <a:latin typeface="+mn-lt"/>
              </a:rPr>
              <a:t>თავიანთი შესაძლებლობები, სანამ ფაქტობრივ მოთხოვნას გააკეთებდნენ.</a:t>
            </a: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58</a:t>
            </a:fld>
            <a:endParaRPr lang="ka-GE" altLang="en-US"/>
          </a:p>
        </p:txBody>
      </p:sp>
    </p:spTree>
    <p:extLst>
      <p:ext uri="{BB962C8B-B14F-4D97-AF65-F5344CB8AC3E}">
        <p14:creationId xmlns:p14="http://schemas.microsoft.com/office/powerpoint/2010/main" val="4058804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800" b="0" i="0" u="none" strike="noStrike" baseline="0" dirty="0">
                <a:solidFill>
                  <a:srgbClr val="F04B56"/>
                </a:solidFill>
                <a:latin typeface="Roboto-Regular"/>
              </a:rPr>
              <a:t>ეს სლაიდი ახდენს პრობლემის მასშტაბის ილუსტრაციას – 2018 წელს განხორციელდა ორი ჯერ-ჯერობით ყველაზე მასშტაბური შეტევა მანამდე უცნობი გაძლიერების მეთოდის გამოყენებით. </a:t>
            </a:r>
          </a:p>
          <a:p>
            <a:pPr algn="l"/>
            <a:r>
              <a:rPr lang="ka-GE" sz="1800" b="0" i="0" u="none" strike="noStrike" baseline="0" dirty="0">
                <a:solidFill>
                  <a:srgbClr val="F04B56"/>
                </a:solidFill>
                <a:latin typeface="Roboto-Regular"/>
              </a:rPr>
              <a:t>Memcache არის ღია </a:t>
            </a:r>
            <a:r>
              <a:rPr lang="ka-GE" sz="1800" b="0" i="0" u="none" strike="noStrike" baseline="0" dirty="0" smtClean="0">
                <a:solidFill>
                  <a:srgbClr val="F04B56"/>
                </a:solidFill>
                <a:latin typeface="Roboto-Regular"/>
              </a:rPr>
              <a:t>აპლიკაცია (აპლიკაცია ღია საწყისი კოდით), </a:t>
            </a:r>
            <a:r>
              <a:rPr lang="ka-GE" sz="1800" b="0" i="0" u="none" strike="noStrike" baseline="0" dirty="0">
                <a:solidFill>
                  <a:srgbClr val="F04B56"/>
                </a:solidFill>
                <a:latin typeface="Roboto-Regular"/>
              </a:rPr>
              <a:t>რომელიც შეიძლება გამოყენებული იქნეს ნებაყოფლობითი მონაცემების პატარა ნაწილების შესანახად; მისი მიზანია, დაეხმაროს ვებსაიტებსა და აპლიკაციებს შინაარსის უფრო სწრაფად ჩამოტვირთვაში. სოციალური ქსელები და სხვა ონლაინრესურსები გამოიყენებს მას – GitHub არის ყველაზე დიდი ონლაინდეველოპერული საზოგადოება.</a:t>
            </a:r>
          </a:p>
          <a:p>
            <a:pPr algn="l"/>
            <a:r>
              <a:rPr lang="ka-GE" sz="1800" b="0" i="0" u="none" strike="noStrike" baseline="0" dirty="0">
                <a:solidFill>
                  <a:srgbClr val="F04B56"/>
                </a:solidFill>
                <a:latin typeface="Roboto-Regular"/>
              </a:rPr>
              <a:t>ფეისბუკი (მსოფლიოში ყველაზე დიდი სოციალური ქსელი შთანთქავს 500+ ტერაბაიტს დღეში (2017 წ.) – დაახლოებით 21 </a:t>
            </a:r>
            <a:r>
              <a:rPr lang="ka-GE" sz="1800" b="0" i="0" u="none" strike="noStrike" baseline="0" dirty="0" smtClean="0">
                <a:solidFill>
                  <a:srgbClr val="F04B56"/>
                </a:solidFill>
                <a:latin typeface="Roboto-Regular"/>
              </a:rPr>
              <a:t>ტბ/საათში – </a:t>
            </a:r>
            <a:r>
              <a:rPr lang="ka-GE" sz="1800" b="0" i="0" u="none" strike="noStrike" baseline="0" dirty="0">
                <a:solidFill>
                  <a:srgbClr val="F04B56"/>
                </a:solidFill>
                <a:latin typeface="Roboto-Regular"/>
              </a:rPr>
              <a:t>დაახლოებით </a:t>
            </a:r>
            <a:r>
              <a:rPr lang="ka-GE" sz="1800" b="0" i="0" u="none" strike="noStrike" baseline="0" dirty="0" smtClean="0">
                <a:solidFill>
                  <a:srgbClr val="F04B56"/>
                </a:solidFill>
                <a:latin typeface="Roboto-Regular"/>
              </a:rPr>
              <a:t>0.35 ტბ/წუთში</a:t>
            </a:r>
            <a:r>
              <a:rPr lang="ka-GE" sz="1800" b="0" i="0" u="none" strike="noStrike" baseline="0" dirty="0">
                <a:solidFill>
                  <a:srgbClr val="F04B56"/>
                </a:solidFill>
                <a:latin typeface="Roboto-Regular"/>
              </a:rPr>
              <a:t>)</a:t>
            </a:r>
          </a:p>
          <a:p>
            <a:pPr algn="l"/>
            <a:endParaRPr lang="ka-GE" sz="1800" b="0" i="0" u="none" strike="noStrike" baseline="0" dirty="0">
              <a:solidFill>
                <a:srgbClr val="F04B56"/>
              </a:solidFill>
              <a:latin typeface="Roboto-Regular"/>
            </a:endParaRPr>
          </a:p>
          <a:p>
            <a:pPr algn="l"/>
            <a:endParaRPr lang="ka-GE" sz="1800" b="0" i="0" u="none" strike="noStrike" baseline="0" dirty="0">
              <a:solidFill>
                <a:srgbClr val="F04B56"/>
              </a:solidFill>
              <a:latin typeface="Roboto-Regular"/>
            </a:endParaRPr>
          </a:p>
          <a:p>
            <a:pPr algn="l"/>
            <a:r>
              <a:rPr lang="ka-GE" sz="1800" b="0" i="0" u="none" strike="noStrike" baseline="0" dirty="0">
                <a:solidFill>
                  <a:srgbClr val="F04B56"/>
                </a:solidFill>
                <a:latin typeface="Roboto-Regular"/>
              </a:rPr>
              <a:t>ამ DDoS-შეტევებს </a:t>
            </a:r>
            <a:r>
              <a:rPr lang="ka-GE" sz="1800" b="0" i="0" u="none" strike="noStrike" baseline="0" dirty="0" smtClean="0">
                <a:solidFill>
                  <a:srgbClr val="F04B56"/>
                </a:solidFill>
                <a:latin typeface="Roboto-Regular"/>
              </a:rPr>
              <a:t>სერიოზული </a:t>
            </a:r>
            <a:r>
              <a:rPr lang="ka-GE" sz="1800" b="0" i="0" u="none" strike="noStrike" baseline="0" dirty="0">
                <a:solidFill>
                  <a:srgbClr val="F04B56"/>
                </a:solidFill>
                <a:latin typeface="Roboto-Regular"/>
              </a:rPr>
              <a:t>შედეგები მოჰყვება, რადგან ისინი ახდენს ორგანიზაციების პარალიზებას, მათ შორის, ისეთი კრიტიკული ინფრასტრუქტურებისა, როგორიცაა ბანკები, ასევე, მუდმივად აიძულებს </a:t>
            </a:r>
            <a:r>
              <a:rPr lang="ka-GE" sz="1800" b="0" i="0" u="none" strike="noStrike" baseline="0" dirty="0" smtClean="0">
                <a:solidFill>
                  <a:srgbClr val="F04B56"/>
                </a:solidFill>
                <a:latin typeface="Roboto-Regular"/>
              </a:rPr>
              <a:t>მათ, </a:t>
            </a:r>
            <a:r>
              <a:rPr lang="ka-GE" sz="1800" b="0" i="0" u="none" strike="noStrike" baseline="0" dirty="0">
                <a:solidFill>
                  <a:srgbClr val="F04B56"/>
                </a:solidFill>
                <a:latin typeface="Roboto-Regular"/>
              </a:rPr>
              <a:t>გაზარდონ შეტევების აღკვეთის შესაძლებლობები ბიზნესის უწყვეტობის უზრუნველსაყოფად. </a:t>
            </a:r>
            <a:r>
              <a:rPr lang="ka-GE" sz="1800" b="0" i="0" u="none" strike="noStrike" baseline="0" dirty="0" smtClean="0">
                <a:solidFill>
                  <a:srgbClr val="F04B56"/>
                </a:solidFill>
                <a:latin typeface="Roboto-Regular"/>
              </a:rPr>
              <a:t>კონტენტის </a:t>
            </a:r>
            <a:r>
              <a:rPr lang="ka-GE" sz="1800" b="0" i="0" u="none" strike="noStrike" baseline="0" dirty="0">
                <a:solidFill>
                  <a:srgbClr val="F04B56"/>
                </a:solidFill>
                <a:latin typeface="Roboto-Regular"/>
              </a:rPr>
              <a:t>სხვა მიმწოდებლები ჩვეულებრივ გამოიყენებენ მათ.</a:t>
            </a: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59</a:t>
            </a:fld>
            <a:endParaRPr lang="ka-GE" altLang="en-US"/>
          </a:p>
        </p:txBody>
      </p:sp>
    </p:spTree>
    <p:extLst>
      <p:ext uri="{BB962C8B-B14F-4D97-AF65-F5344CB8AC3E}">
        <p14:creationId xmlns:p14="http://schemas.microsoft.com/office/powerpoint/2010/main" val="26433559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2800" b="0" i="0" dirty="0">
                <a:solidFill>
                  <a:srgbClr val="000000"/>
                </a:solidFill>
                <a:effectLst/>
                <a:latin typeface="HelveticaNeueETW01-55Rg"/>
              </a:rPr>
              <a:t>ეროვნული ინფრასტრუქტურა არის დაწესებულებები, სისტემები, საიტები, ინფორმაცია, ხალხი, ქსელები და პროცესები, რომლებიც აუცილებელია ქვეყნის ფუნქციონირებისთვის და რომლებზეც დამოკიდებულია ყოველდღიური ცხოვრება.  ის ასევე მოიცავს ზოგ ფუნქციას, საიტს და ორგანიზაციას, რომლებიც კრიტიკულად მნიშვნელოვანია არსებითი მომსახურებების შესანარჩუნებლად, მაგრამ რომლებიც საჭიროებს დაცვას საზოგადოებისთვის პოტენციური საფრთხის გამო (მაგალითად, სამოქალაქო ბირთვული და ქიმიური ობიექტები).</a:t>
            </a:r>
            <a:endParaRPr lang="ka-GE" sz="1800" b="0" i="0" u="none" strike="noStrike" baseline="0" dirty="0">
              <a:solidFill>
                <a:srgbClr val="3D3D5F"/>
              </a:solidFill>
              <a:latin typeface="Roboto-Light"/>
            </a:endParaRPr>
          </a:p>
          <a:p>
            <a:pPr algn="l"/>
            <a:endParaRPr lang="ka-GE" sz="1800" b="0" i="0" u="none" strike="noStrike" baseline="0" dirty="0">
              <a:solidFill>
                <a:srgbClr val="3D3D5F"/>
              </a:solidFill>
              <a:latin typeface="Roboto-Light"/>
            </a:endParaRPr>
          </a:p>
          <a:p>
            <a:pPr algn="l"/>
            <a:r>
              <a:rPr lang="ka-GE" sz="1800" b="0" i="0" u="none" strike="noStrike" baseline="0" dirty="0">
                <a:solidFill>
                  <a:srgbClr val="3D3D5F"/>
                </a:solidFill>
                <a:latin typeface="Roboto-Light"/>
              </a:rPr>
              <a:t>სავარაუდოდ არსებობს რაღაც სახის გადაფარვა ამ შეტევებსა და ზოგ შეტევის ინსტრუმენტს შორის, რომლებიც უკვე განხილული იქნა ამ თავში, მაგ., ამ შეტევებმა შეიძლება გამოიყენოს</a:t>
            </a:r>
          </a:p>
          <a:p>
            <a:pPr algn="l"/>
            <a:r>
              <a:rPr lang="ka-GE" sz="1800" b="0" i="0" u="none" strike="noStrike" baseline="0" dirty="0">
                <a:solidFill>
                  <a:srgbClr val="3D3D5F"/>
                </a:solidFill>
                <a:latin typeface="Roboto-Light"/>
              </a:rPr>
              <a:t>DDoS ან კრიპტოპროგრამები, მაგრამ ეს შემთხვევები ფოკუსირდება შეტევებზე, სადაც მთავარი მოტივი არის თავად ინფრასტრუქტურებზე შეტევა.</a:t>
            </a:r>
          </a:p>
          <a:p>
            <a:pPr algn="l"/>
            <a:endParaRPr lang="ka-GE" sz="1800" b="0" i="0" u="none" strike="noStrike" kern="1200" baseline="0" dirty="0">
              <a:solidFill>
                <a:srgbClr val="3D3D5F"/>
              </a:solidFill>
              <a:latin typeface="Roboto-Light"/>
              <a:ea typeface="MS PGothic" pitchFamily="34" charset="-128"/>
              <a:cs typeface="ＭＳ Ｐゴシック" charset="0"/>
            </a:endParaRPr>
          </a:p>
          <a:p>
            <a:pPr algn="l"/>
            <a:r>
              <a:rPr lang="ka-GE" sz="1800" b="0" i="0" u="none" strike="noStrike" baseline="0" dirty="0">
                <a:solidFill>
                  <a:srgbClr val="3D3D5F"/>
                </a:solidFill>
                <a:latin typeface="Roboto-Light"/>
              </a:rPr>
              <a:t>შეტევები ამ ინფრასტრუქტურებზე ფინანსურად მოტივირებული დამნაშავეებისგან ნაკლებად სავარაუდოა, რადგან ასეთი შეტევები იქცევს მრავალი ხელისუფლების ორგანოს ყურადრებას და როგორც ასეთი, ისინი იწვევს არაპროპორციულ რისკს</a:t>
            </a:r>
            <a:r>
              <a:rPr lang="ka-GE" sz="1800" b="0" i="0" u="none" strike="noStrike" baseline="0" dirty="0" smtClean="0">
                <a:solidFill>
                  <a:srgbClr val="3D3D5F"/>
                </a:solidFill>
                <a:latin typeface="Roboto-Light"/>
              </a:rPr>
              <a:t>.</a:t>
            </a:r>
            <a:endParaRPr lang="ka-GE" sz="1800" b="0" i="0" u="none" strike="noStrike" baseline="0" dirty="0">
              <a:solidFill>
                <a:srgbClr val="3D3D5F"/>
              </a:solidFill>
              <a:latin typeface="Roboto-Light"/>
            </a:endParaRPr>
          </a:p>
          <a:p>
            <a:pPr algn="l"/>
            <a:r>
              <a:rPr lang="ka-GE" sz="1800" b="0" i="0" u="none" strike="noStrike" baseline="0" dirty="0">
                <a:solidFill>
                  <a:srgbClr val="3D3D5F"/>
                </a:solidFill>
                <a:latin typeface="Roboto-Light"/>
              </a:rPr>
              <a:t>ყველაზე სავაწაუდო პოტენციური დამნაშავეები მოიცავს ეროვნულ სახელმწიფოებს, ასევე </a:t>
            </a:r>
            <a:r>
              <a:rPr lang="ka-GE" sz="1800" b="0" i="0" u="none" strike="noStrike" baseline="0" dirty="0" smtClean="0">
                <a:solidFill>
                  <a:srgbClr val="3D3D5F"/>
                </a:solidFill>
                <a:latin typeface="Roboto-Light"/>
              </a:rPr>
              <a:t>დილეტანტ ჰაკერებს.</a:t>
            </a:r>
            <a:endParaRPr lang="ka-GE" sz="1800" b="0" i="0" u="none" strike="noStrike" baseline="0" dirty="0">
              <a:solidFill>
                <a:srgbClr val="3D3D5F"/>
              </a:solidFill>
              <a:latin typeface="Roboto-Light"/>
            </a:endParaRPr>
          </a:p>
          <a:p>
            <a:pPr algn="l"/>
            <a:r>
              <a:rPr lang="ka-GE" sz="1800" b="0" i="0" u="none" strike="noStrike" baseline="0" dirty="0" smtClean="0">
                <a:solidFill>
                  <a:srgbClr val="3D3D5F"/>
                </a:solidFill>
                <a:latin typeface="Roboto-Light"/>
              </a:rPr>
              <a:t>„დანაშაულის </a:t>
            </a:r>
            <a:r>
              <a:rPr lang="ka-GE" sz="1800" b="0" i="0" u="none" strike="noStrike" baseline="0" dirty="0">
                <a:solidFill>
                  <a:srgbClr val="3D3D5F"/>
                </a:solidFill>
                <a:latin typeface="Roboto-Light"/>
              </a:rPr>
              <a:t>როგორც </a:t>
            </a:r>
            <a:r>
              <a:rPr lang="ka-GE" sz="1800" b="0" i="0" u="none" strike="noStrike" baseline="0" dirty="0" smtClean="0">
                <a:solidFill>
                  <a:srgbClr val="3D3D5F"/>
                </a:solidFill>
                <a:latin typeface="Roboto-Light"/>
              </a:rPr>
              <a:t>მომსახურების“ </a:t>
            </a:r>
            <a:r>
              <a:rPr lang="ka-GE" sz="1800" b="0" i="0" u="none" strike="noStrike" baseline="0" dirty="0">
                <a:solidFill>
                  <a:srgbClr val="3D3D5F"/>
                </a:solidFill>
                <a:latin typeface="Roboto-Light"/>
              </a:rPr>
              <a:t>ხელმისაწვდომობა საშუალებას აძლევს ასეთ ბოროტმოქმედებს, განახორციელონ პოტენციურად გამანადგურებელი შეტევები.</a:t>
            </a: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60</a:t>
            </a:fld>
            <a:endParaRPr lang="ka-GE" altLang="en-US"/>
          </a:p>
        </p:txBody>
      </p:sp>
    </p:spTree>
    <p:extLst>
      <p:ext uri="{BB962C8B-B14F-4D97-AF65-F5344CB8AC3E}">
        <p14:creationId xmlns:p14="http://schemas.microsoft.com/office/powerpoint/2010/main" val="41646228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800" b="0" i="0" u="none" strike="noStrike" kern="1200" baseline="0" dirty="0">
                <a:solidFill>
                  <a:srgbClr val="3D3D5F"/>
                </a:solidFill>
                <a:latin typeface="Roboto-Light"/>
              </a:rPr>
              <a:t>მათთან მუშაობა შეიძლება ნიშნავდეს, რომ მტკიცებულება ბოლო საშუალებაა – პირველ რიგში მოხდება დაცვა და შემცირება</a:t>
            </a: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61</a:t>
            </a:fld>
            <a:endParaRPr lang="ka-GE" altLang="en-US"/>
          </a:p>
        </p:txBody>
      </p:sp>
    </p:spTree>
    <p:extLst>
      <p:ext uri="{BB962C8B-B14F-4D97-AF65-F5344CB8AC3E}">
        <p14:creationId xmlns:p14="http://schemas.microsoft.com/office/powerpoint/2010/main" val="351291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ka-GE" dirty="0" smtClean="0"/>
              <a:t>საინფორმაციო საზოგადოება არის საზოგადოება, რომელშიც ინფორმაციის შექმნა, განაწილება, გამოყენება, ინტეგრაცია და მანიპულაცია მნიშვნელოვანი ეკონომიკური, პოლიტიკური და კულტურული საქმიანობაა. მისი მთავარი მამოძრავებლებია ციფრული ინფორმაცია და საკომუნიკაციო ტექნოლოგიები, რომლებმაც გამოიწვია ინფორმაციის აფეთქება და ძირეულად ცვლის სოციალური ორგანიზაციის ყველა ასპექტს, მათ შორის, ეკონომიკას, განათლებას, ჯანმრთელობას, ომს, მთავრობასა და დემოკრატიას. ადამიანებს, რომლებსაც აქვთ საშუალებები, რომ მონაწილეობა მიიღონ ამ სახის საზოგადოებაში, ზოგჯერ „ციფრულ მოქალაქეებსაც“ უწოდებენ. ეს იმ მრავალ ათეულ იარლიყთაგან ერთ-ერთია, რომელიც გამოვლენილი იქნა იმისთვის, რათა მიგვანიშნოს, რომ ადამიანები საზოგადოების ახალ ფაზაში შედიან. </a:t>
            </a:r>
            <a:r>
              <a:rPr lang="ka-GE" i="1" dirty="0" smtClean="0"/>
              <a:t>(მ. ჰილბერტი (2015 წ.)).</a:t>
            </a:r>
            <a:r>
              <a:rPr lang="ka-GE" altLang="en-US" i="1" dirty="0"/>
              <a:t> ციფრული ტექნოლოგია და სოციალური ცვლილება, ბენიგერი, რ. ჯეიმსი (1986 წ.). კონტროლის რევოლუცია: </a:t>
            </a:r>
            <a:r>
              <a:rPr lang="ka-GE" i="1" dirty="0" smtClean="0"/>
              <a:t>საინფორმაციო საზოგადოების ტექნოლოგიური და ეკონომიკური საწყისები).</a:t>
            </a:r>
            <a:endParaRPr lang="ka-GE" alt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a:t>
            </a:fld>
            <a:endParaRPr lang="ka-GE" altLang="en-US"/>
          </a:p>
        </p:txBody>
      </p:sp>
    </p:spTree>
    <p:extLst>
      <p:ext uri="{BB962C8B-B14F-4D97-AF65-F5344CB8AC3E}">
        <p14:creationId xmlns:p14="http://schemas.microsoft.com/office/powerpoint/2010/main" val="9551894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800" b="0" i="0" u="none" strike="noStrike" kern="1200" baseline="0" dirty="0">
                <a:solidFill>
                  <a:srgbClr val="3D3D5F"/>
                </a:solidFill>
                <a:latin typeface="Roboto-Light"/>
              </a:rPr>
              <a:t>მათთან მუშაობა შეიძლება ნიშნავდეს, რომ მტკიცებულება ბოლო საშუალებაა – პირველ რიგში მოხდება დაცვა და შემცირება</a:t>
            </a:r>
          </a:p>
          <a:p>
            <a:pPr algn="l"/>
            <a:endParaRPr lang="ka-GE" sz="1800" b="0" i="0" u="none" strike="noStrike" kern="1200" baseline="0" dirty="0">
              <a:solidFill>
                <a:srgbClr val="3D3D5F"/>
              </a:solidFill>
              <a:latin typeface="Roboto-Light"/>
              <a:ea typeface="MS PGothic" pitchFamily="34" charset="-128"/>
              <a:cs typeface="ＭＳ Ｐゴシック" charset="0"/>
            </a:endParaRPr>
          </a:p>
          <a:p>
            <a:pPr algn="l"/>
            <a:r>
              <a:rPr lang="ka-GE" sz="1800" b="0" i="0" u="none" strike="noStrike" kern="1200" baseline="0" dirty="0">
                <a:solidFill>
                  <a:srgbClr val="3D3D5F"/>
                </a:solidFill>
                <a:latin typeface="Roboto-Light"/>
              </a:rPr>
              <a:t>მაგალითი სლაიდის მარცხენა მხარეს არის გამოძალვის პროგრამის შეტევა, რომელიც პოტენციურად შექმნილი </a:t>
            </a:r>
            <a:r>
              <a:rPr lang="ka-GE" sz="1800" b="0" i="0" u="none" strike="noStrike" kern="1200" baseline="0" dirty="0" smtClean="0">
                <a:solidFill>
                  <a:srgbClr val="3D3D5F"/>
                </a:solidFill>
                <a:latin typeface="Roboto-Light"/>
              </a:rPr>
              <a:t>იქნა, ფაქტობრივად, </a:t>
            </a:r>
            <a:r>
              <a:rPr lang="ka-GE" sz="1800" b="0" i="0" u="none" strike="noStrike" kern="1200" baseline="0" dirty="0">
                <a:solidFill>
                  <a:srgbClr val="3D3D5F"/>
                </a:solidFill>
                <a:latin typeface="Roboto-Light"/>
              </a:rPr>
              <a:t>არა ფულის გამოსამუშავებლად, არამედ ბიზნესის დასაზიანებლად, მათი ფაილების ბლოკირებისა და კოდის გადაგდების გზით.</a:t>
            </a:r>
          </a:p>
          <a:p>
            <a:pPr algn="l"/>
            <a:endParaRPr lang="ka-GE" sz="1800" b="0" i="0" u="none" strike="noStrike" kern="1200" baseline="0" dirty="0">
              <a:solidFill>
                <a:srgbClr val="3D3D5F"/>
              </a:solidFill>
              <a:latin typeface="Roboto-Light"/>
              <a:ea typeface="MS PGothic" pitchFamily="34" charset="-128"/>
              <a:cs typeface="ＭＳ Ｐゴシック" charset="0"/>
            </a:endParaRPr>
          </a:p>
          <a:p>
            <a:pPr algn="l"/>
            <a:r>
              <a:rPr lang="ka-GE" sz="2800" b="0" i="0" dirty="0">
                <a:solidFill>
                  <a:srgbClr val="778596"/>
                </a:solidFill>
                <a:effectLst/>
                <a:latin typeface="Proxima Nova"/>
              </a:rPr>
              <a:t>მაგალითი მარჯვნივ, Stuxnet იყო შეტევების ისტორიაში ერთ-ერთი ყველაზე მოწინავე მავნე პროგრამა.</a:t>
            </a:r>
            <a:r>
              <a:rPr lang="ka-GE" dirty="0" smtClean="0"/>
              <a:t> </a:t>
            </a:r>
            <a:r>
              <a:rPr lang="ka-GE" sz="2800" b="0" i="0" dirty="0">
                <a:solidFill>
                  <a:srgbClr val="0E0618"/>
                </a:solidFill>
                <a:effectLst/>
                <a:latin typeface="Proxima Nova"/>
              </a:rPr>
              <a:t>Stuxnet არის კომპიუტერული ჭია, რომელიც შეიქმნა </a:t>
            </a:r>
            <a:r>
              <a:rPr lang="ka-GE" sz="2800" b="0" i="0" dirty="0" smtClean="0">
                <a:solidFill>
                  <a:srgbClr val="0E0618"/>
                </a:solidFill>
                <a:effectLst/>
                <a:latin typeface="Proxima Nova"/>
              </a:rPr>
              <a:t>პროგრამირებადი </a:t>
            </a:r>
            <a:r>
              <a:rPr lang="ka-GE" sz="2800" b="0" i="0" dirty="0">
                <a:solidFill>
                  <a:srgbClr val="0E0618"/>
                </a:solidFill>
                <a:effectLst/>
                <a:latin typeface="Proxima Nova"/>
              </a:rPr>
              <a:t>ლოგიკური </a:t>
            </a:r>
            <a:r>
              <a:rPr lang="ka-GE" sz="2800" b="0" i="0" dirty="0" smtClean="0">
                <a:solidFill>
                  <a:srgbClr val="0E0618"/>
                </a:solidFill>
                <a:effectLst/>
                <a:latin typeface="Proxima Nova"/>
              </a:rPr>
              <a:t>კონტროლერების </a:t>
            </a:r>
            <a:r>
              <a:rPr lang="ka-GE" sz="2800" b="0" i="0" dirty="0">
                <a:solidFill>
                  <a:srgbClr val="0E0618"/>
                </a:solidFill>
                <a:effectLst/>
                <a:latin typeface="Proxima Nova"/>
              </a:rPr>
              <a:t>(PLCs) ფუნქციონირების დასარღვევად.</a:t>
            </a:r>
            <a:r>
              <a:rPr lang="ka-GE" sz="2800" b="0" i="0" u="none" dirty="0">
                <a:solidFill>
                  <a:srgbClr val="0E0618"/>
                </a:solidFill>
                <a:effectLst/>
                <a:latin typeface="Proxima Nova"/>
              </a:rPr>
              <a:t> ის პირველად </a:t>
            </a:r>
            <a:r>
              <a:rPr lang="ka-GE" sz="2800" b="0" i="0" u="none" dirty="0" smtClean="0">
                <a:solidFill>
                  <a:srgbClr val="0E0618"/>
                </a:solidFill>
                <a:effectLst/>
                <a:latin typeface="Proxima Nova"/>
              </a:rPr>
              <a:t>აღმოჩენილი </a:t>
            </a:r>
            <a:r>
              <a:rPr lang="ka-GE" sz="2800" b="0" i="0" u="none" dirty="0">
                <a:solidFill>
                  <a:srgbClr val="0E0618"/>
                </a:solidFill>
                <a:effectLst/>
                <a:latin typeface="Proxima Nova"/>
              </a:rPr>
              <a:t>იქნა  2010 წელს და მისი შექმნა, როგორც ხშირად ვარაუდობენ, </a:t>
            </a:r>
            <a:r>
              <a:rPr lang="ka-GE" sz="2800" b="0" i="0" u="none" kern="1200" dirty="0">
                <a:solidFill>
                  <a:srgbClr val="0E0618"/>
                </a:solidFill>
                <a:effectLst/>
                <a:latin typeface="Proxima Nova"/>
              </a:rPr>
              <a:t>არის </a:t>
            </a:r>
            <a:r>
              <a:rPr lang="ka-GE" sz="2800" b="0" i="0" u="none" kern="1200" dirty="0">
                <a:solidFill>
                  <a:srgbClr val="0E0618"/>
                </a:solidFill>
                <a:effectLst/>
                <a:latin typeface="Proxima Nova"/>
                <a:hlinkClick r:id="rId3">
                  <a:extLst>
                    <a:ext uri="{A12FA001-AC4F-418D-AE19-62706E023703}">
                      <ahyp:hlinkClr xmlns="" xmlns:ahyp="http://schemas.microsoft.com/office/drawing/2018/hyperlinkcolor"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val="tx"/>
                    </a:ext>
                  </a:extLst>
                </a:hlinkClick>
              </a:rPr>
              <a:t>აშშ-სა და ისრაელის ერთობლივი </a:t>
            </a:r>
            <a:r>
              <a:rPr lang="ka-GE" sz="2800" b="0" i="0" u="none" kern="1200" dirty="0" smtClean="0">
                <a:solidFill>
                  <a:srgbClr val="0E0618"/>
                </a:solidFill>
                <a:effectLst/>
                <a:latin typeface="Proxima Nova"/>
                <a:hlinkClick r:id="rId3">
                  <a:extLst>
                    <a:ext uri="{A12FA001-AC4F-418D-AE19-62706E023703}">
                      <ahyp:hlinkClr xmlns="" xmlns:ahyp="http://schemas.microsoft.com/office/drawing/2018/hyperlinkcolor"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val="tx"/>
                    </a:ext>
                  </a:extLst>
                </a:hlinkClick>
              </a:rPr>
              <a:t>ძალისხმევა</a:t>
            </a:r>
            <a:r>
              <a:rPr lang="ka-GE" sz="2800" b="0" i="0" u="none" kern="1200" dirty="0" smtClean="0">
                <a:solidFill>
                  <a:srgbClr val="0E0618"/>
                </a:solidFill>
                <a:effectLst/>
                <a:latin typeface="Proxima Nova"/>
              </a:rPr>
              <a:t>,</a:t>
            </a:r>
            <a:r>
              <a:rPr lang="ka-GE" sz="2800" b="0" i="0" u="none" kern="1200" dirty="0">
                <a:solidFill>
                  <a:srgbClr val="0E0618"/>
                </a:solidFill>
                <a:effectLst/>
                <a:latin typeface="Proxima Nova"/>
              </a:rPr>
              <a:t> თუმცა </a:t>
            </a:r>
            <a:r>
              <a:rPr lang="ka-GE" sz="2800" b="0" i="0" kern="1200" dirty="0">
                <a:solidFill>
                  <a:srgbClr val="0E0618"/>
                </a:solidFill>
                <a:effectLst/>
                <a:latin typeface="Proxima Nova"/>
              </a:rPr>
              <a:t>არცერთი ქვეყანა არ აღიარებს ამას. </a:t>
            </a:r>
            <a:r>
              <a:rPr lang="ka-GE" sz="2800" b="0" i="0" kern="1200" dirty="0" smtClean="0">
                <a:solidFill>
                  <a:srgbClr val="0E0618"/>
                </a:solidFill>
                <a:effectLst/>
                <a:latin typeface="Proxima Nova"/>
              </a:rPr>
              <a:t>დანარჩენი ნაწილი სლაიდზეა.</a:t>
            </a:r>
            <a:endParaRPr lang="ka-GE" sz="2800" b="0" i="0" kern="1200" dirty="0">
              <a:solidFill>
                <a:srgbClr val="0E0618"/>
              </a:solidFill>
              <a:effectLst/>
              <a:latin typeface="Proxima Nova"/>
              <a:ea typeface="MS PGothic" pitchFamily="34" charset="-128"/>
              <a:cs typeface="ＭＳ Ｐゴシック" charset="0"/>
            </a:endParaRPr>
          </a:p>
          <a:p>
            <a:pPr algn="l"/>
            <a:endParaRPr lang="ka-GE" sz="2800" b="0" i="0" kern="1200" dirty="0">
              <a:solidFill>
                <a:srgbClr val="0E0618"/>
              </a:solidFill>
              <a:effectLst/>
              <a:latin typeface="Proxima Nova"/>
              <a:ea typeface="MS PGothic" pitchFamily="34" charset="-128"/>
              <a:cs typeface="ＭＳ Ｐゴシック" charset="0"/>
            </a:endParaRPr>
          </a:p>
          <a:p>
            <a:pPr algn="l"/>
            <a:r>
              <a:rPr lang="ka-GE" sz="1800" b="0" i="0" u="none" strike="noStrike" kern="1200" baseline="0" dirty="0">
                <a:solidFill>
                  <a:srgbClr val="3D3D5F"/>
                </a:solidFill>
                <a:latin typeface="Roboto-Light"/>
              </a:rPr>
              <a:t>ეროვნული სახელმწიფოების სხვა </a:t>
            </a:r>
            <a:r>
              <a:rPr lang="ka-GE" sz="1800" b="0" i="0" u="none" strike="noStrike" kern="1200" baseline="0" dirty="0" smtClean="0">
                <a:solidFill>
                  <a:srgbClr val="3D3D5F"/>
                </a:solidFill>
                <a:latin typeface="Roboto-Light"/>
              </a:rPr>
              <a:t>ერებზე </a:t>
            </a:r>
            <a:r>
              <a:rPr lang="ka-GE" sz="1800" b="0" i="0" u="none" strike="noStrike" kern="1200" baseline="0" dirty="0">
                <a:solidFill>
                  <a:srgbClr val="3D3D5F"/>
                </a:solidFill>
                <a:latin typeface="Roboto-Light"/>
              </a:rPr>
              <a:t>შეტევების განხორციელების შესაძლებლობა ისევ შესაძლებელია</a:t>
            </a: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62</a:t>
            </a:fld>
            <a:endParaRPr lang="ka-GE" altLang="en-US"/>
          </a:p>
        </p:txBody>
      </p:sp>
    </p:spTree>
    <p:extLst>
      <p:ext uri="{BB962C8B-B14F-4D97-AF65-F5344CB8AC3E}">
        <p14:creationId xmlns:p14="http://schemas.microsoft.com/office/powerpoint/2010/main" val="8373632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63</a:t>
            </a:fld>
            <a:endParaRPr lang="ka-GE" altLang="en-US"/>
          </a:p>
        </p:txBody>
      </p:sp>
    </p:spTree>
    <p:extLst>
      <p:ext uri="{BB962C8B-B14F-4D97-AF65-F5344CB8AC3E}">
        <p14:creationId xmlns:p14="http://schemas.microsoft.com/office/powerpoint/2010/main" val="2985519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200" kern="1200" dirty="0">
                <a:solidFill>
                  <a:schemeClr val="tx1"/>
                </a:solidFill>
                <a:latin typeface="+mn-lt"/>
              </a:rPr>
              <a:t>კრისტალური ბურთის გამოყენება!</a:t>
            </a:r>
          </a:p>
          <a:p>
            <a:pPr marL="0" marR="0" lvl="0" indent="0" algn="l" defTabSz="457200" rtl="0" eaLnBrk="0" fontAlgn="base" latinLnBrk="0" hangingPunct="0">
              <a:lnSpc>
                <a:spcPct val="100000"/>
              </a:lnSpc>
              <a:spcBef>
                <a:spcPct val="30000"/>
              </a:spcBef>
              <a:spcAft>
                <a:spcPct val="0"/>
              </a:spcAft>
              <a:buClrTx/>
              <a:buSzTx/>
              <a:buFontTx/>
              <a:buNone/>
              <a:tabLst/>
              <a:defRPr/>
            </a:pPr>
            <a:r>
              <a:rPr lang="ka-GE" sz="1200" kern="1200" dirty="0" smtClean="0">
                <a:solidFill>
                  <a:schemeClr val="tx1"/>
                </a:solidFill>
                <a:latin typeface="+mn-lt"/>
              </a:rPr>
              <a:t>ეფუძნება 2019 წლის IOCTA-ს</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ka-GE" sz="1200" kern="1200" dirty="0">
              <a:solidFill>
                <a:schemeClr val="tx1"/>
              </a:solidFill>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უმრავლესობა შეტევებისა დამოკიდებულია არსებულ მოქმედების ხერხებზე და სარგებელს იღებს უსაფრთხოების ცნობილი ხარვეზებიდან.</a:t>
            </a:r>
            <a:r>
              <a:rPr lang="ka-GE" sz="1200" b="0" i="0" u="none" strike="noStrike" baseline="0" dirty="0">
                <a:solidFill>
                  <a:srgbClr val="3D3D5F"/>
                </a:solidFill>
                <a:latin typeface="Roboto-Light"/>
              </a:rPr>
              <a:t> </a:t>
            </a:r>
            <a:r>
              <a:rPr lang="ka-GE" dirty="0" smtClean="0"/>
              <a:t>ხშირად, არსებული შეტევები ვრცელდება მანამდე გამოუყენებელ მსხვერპლებზე, როგორიცაა მონაცემთა ცენტრებსა და სარეზერვო სერვერებზე მიმართული გამოძალვის პროგრამები, და არსებული შეტევის ინსტრუმენტები გააგრძელებს განვითარებას, როგორიცაა საბანკო ტროიანები, რომლებიც რეგულარულად </a:t>
            </a:r>
            <a:r>
              <a:rPr lang="ka-GE" sz="1200" b="0" i="0" u="none" strike="noStrike" baseline="0" noProof="0" dirty="0">
                <a:solidFill>
                  <a:srgbClr val="3D3D5F"/>
                </a:solidFill>
                <a:latin typeface="Roboto-Light"/>
              </a:rPr>
              <a:t>იძენს</a:t>
            </a:r>
            <a:r>
              <a:rPr lang="ka-GE" dirty="0" smtClean="0"/>
              <a:t> თვითგამრავლებადი ჭიების ფუნქციონალს</a:t>
            </a:r>
            <a:r>
              <a:rPr lang="ka-GE" sz="1000" kern="1200" dirty="0">
                <a:solidFill>
                  <a:schemeClr val="tx1"/>
                </a:solidFill>
                <a:latin typeface="+mn-lt"/>
              </a:rPr>
              <a:t>9</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64</a:t>
            </a:fld>
            <a:endParaRPr lang="ka-GE" altLang="en-US"/>
          </a:p>
        </p:txBody>
      </p:sp>
    </p:spTree>
    <p:extLst>
      <p:ext uri="{BB962C8B-B14F-4D97-AF65-F5344CB8AC3E}">
        <p14:creationId xmlns:p14="http://schemas.microsoft.com/office/powerpoint/2010/main" val="4994889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200" kern="1200" dirty="0">
                <a:solidFill>
                  <a:schemeClr val="tx1"/>
                </a:solidFill>
                <a:latin typeface="+mn-lt"/>
              </a:rPr>
              <a:t>კრისტალური ბურთის გამოყენება!</a:t>
            </a:r>
          </a:p>
          <a:p>
            <a:pPr algn="l"/>
            <a:r>
              <a:rPr lang="ka-GE" sz="1200" kern="1200" dirty="0" smtClean="0">
                <a:solidFill>
                  <a:schemeClr val="tx1"/>
                </a:solidFill>
                <a:latin typeface="+mn-lt"/>
              </a:rPr>
              <a:t>ეფუძნება</a:t>
            </a:r>
            <a:r>
              <a:rPr lang="en-US" sz="1200" kern="1200" dirty="0" smtClean="0">
                <a:solidFill>
                  <a:schemeClr val="tx1"/>
                </a:solidFill>
                <a:latin typeface="+mn-lt"/>
              </a:rPr>
              <a:t> 2019 </a:t>
            </a:r>
            <a:r>
              <a:rPr lang="ka-GE" sz="1200" kern="1200" dirty="0" smtClean="0">
                <a:solidFill>
                  <a:schemeClr val="tx1"/>
                </a:solidFill>
                <a:latin typeface="+mn-lt"/>
              </a:rPr>
              <a:t>წლის IOCTA-ს</a:t>
            </a:r>
            <a:endParaRPr lang="ka-GE" sz="1200" kern="1200" dirty="0">
              <a:solidFill>
                <a:schemeClr val="tx1"/>
              </a:solidFill>
              <a:latin typeface="+mn-lt"/>
            </a:endParaRPr>
          </a:p>
          <a:p>
            <a:pPr algn="l"/>
            <a:endParaRPr lang="ka-GE" sz="1200" kern="1200" dirty="0">
              <a:solidFill>
                <a:schemeClr val="tx1"/>
              </a:solidFill>
              <a:latin typeface="+mn-lt"/>
              <a:ea typeface="MS PGothic" pitchFamily="34" charset="-128"/>
              <a:cs typeface="ＭＳ Ｐゴシック" charset="0"/>
            </a:endParaRPr>
          </a:p>
          <a:p>
            <a:pPr algn="l"/>
            <a:r>
              <a:rPr lang="ka-GE" sz="1800" b="0" i="0" u="none" strike="noStrike" kern="1200" baseline="0" dirty="0" smtClean="0">
                <a:solidFill>
                  <a:srgbClr val="3D3D5F"/>
                </a:solidFill>
                <a:latin typeface="Roboto-Light"/>
              </a:rPr>
              <a:t>ქაღალდის </a:t>
            </a:r>
            <a:r>
              <a:rPr lang="ka-GE" sz="1800" b="0" i="0" u="none" strike="noStrike" kern="1200" baseline="0" dirty="0">
                <a:solidFill>
                  <a:srgbClr val="3D3D5F"/>
                </a:solidFill>
                <a:latin typeface="Roboto-Light"/>
              </a:rPr>
              <a:t>ფული არის მთავრობის გამოშვებული ვალუტა, რომელიც არ არის გამყარებული ისეთი საქონლით, როგორიცაა ოქრო. </a:t>
            </a:r>
            <a:r>
              <a:rPr lang="ka-GE" sz="1800" b="0" i="0" u="none" strike="noStrike" kern="1200" baseline="0" dirty="0" smtClean="0">
                <a:solidFill>
                  <a:srgbClr val="3D3D5F"/>
                </a:solidFill>
                <a:latin typeface="Roboto-Light"/>
              </a:rPr>
              <a:t>ქაღალდის </a:t>
            </a:r>
            <a:r>
              <a:rPr lang="ka-GE" sz="1800" b="0" i="0" u="none" strike="noStrike" kern="1200" baseline="0" dirty="0">
                <a:solidFill>
                  <a:srgbClr val="3D3D5F"/>
                </a:solidFill>
                <a:latin typeface="Roboto-Light"/>
              </a:rPr>
              <a:t>ფული ცენტრალურ </a:t>
            </a:r>
            <a:r>
              <a:rPr lang="ka-GE" sz="1800" b="0" i="0" u="none" strike="noStrike" kern="1200" baseline="0" dirty="0" smtClean="0">
                <a:solidFill>
                  <a:srgbClr val="3D3D5F"/>
                </a:solidFill>
                <a:latin typeface="Roboto-Light"/>
              </a:rPr>
              <a:t>ბანკებს </a:t>
            </a:r>
            <a:r>
              <a:rPr lang="ka-GE" b="0" i="0" dirty="0" smtClean="0">
                <a:solidFill>
                  <a:srgbClr val="202124"/>
                </a:solidFill>
                <a:effectLst/>
                <a:latin typeface="arial" panose="020B0604020202020204" pitchFamily="34" charset="0"/>
              </a:rPr>
              <a:t>აძლევს </a:t>
            </a:r>
            <a:r>
              <a:rPr lang="ka-GE" b="0" i="0" dirty="0">
                <a:solidFill>
                  <a:srgbClr val="202124"/>
                </a:solidFill>
                <a:effectLst/>
                <a:latin typeface="arial" panose="020B0604020202020204" pitchFamily="34" charset="0"/>
              </a:rPr>
              <a:t>დიდ კონტროლს ეკონომიკაზე, რადგანაც მათ </a:t>
            </a:r>
            <a:r>
              <a:rPr lang="ka-GE" sz="1800" b="0" i="0" u="none" strike="noStrike" kern="1200" baseline="0" dirty="0">
                <a:solidFill>
                  <a:srgbClr val="3D3D5F"/>
                </a:solidFill>
                <a:latin typeface="Roboto-Light"/>
              </a:rPr>
              <a:t>შეუძლიათ გააკონტროლონ, თუ რა რაოდენობის ფული დაიბეჭდება. უმეტესობა თანამედროვე ვალუტებისა არის </a:t>
            </a:r>
            <a:r>
              <a:rPr lang="ka-GE" sz="1800" b="0" i="0" u="none" strike="noStrike" kern="1200" baseline="0" dirty="0" smtClean="0">
                <a:solidFill>
                  <a:srgbClr val="3D3D5F"/>
                </a:solidFill>
                <a:latin typeface="Roboto-Light"/>
              </a:rPr>
              <a:t>ქაღალდის</a:t>
            </a:r>
            <a:endParaRPr lang="ka-GE" sz="1800" b="0" i="0" u="none" strike="noStrike" kern="1200" baseline="0" dirty="0">
              <a:solidFill>
                <a:srgbClr val="3D3D5F"/>
              </a:solidFill>
              <a:latin typeface="Roboto-Light"/>
            </a:endParaRPr>
          </a:p>
          <a:p>
            <a:pPr algn="l"/>
            <a:endParaRPr lang="ka-GE" sz="1800" b="0" i="0" u="none" strike="noStrike" kern="1200" baseline="0" dirty="0">
              <a:solidFill>
                <a:srgbClr val="3D3D5F"/>
              </a:solidFill>
              <a:latin typeface="Roboto-Light"/>
              <a:ea typeface="MS PGothic" pitchFamily="34" charset="-128"/>
              <a:cs typeface="ＭＳ Ｐゴシック" charset="0"/>
            </a:endParaRPr>
          </a:p>
          <a:p>
            <a:pPr algn="l"/>
            <a:r>
              <a:rPr lang="ka-GE" sz="1800" b="0" i="0" u="none" strike="noStrike" baseline="0" dirty="0">
                <a:solidFill>
                  <a:srgbClr val="3D3D5F"/>
                </a:solidFill>
                <a:latin typeface="Roboto-Light"/>
              </a:rPr>
              <a:t>2019 წლის დასაწყისში ინტერნეტში სახელებისა და IP-მისამართების მინიჭების კორპორაციამ (ICANN) გამოაქვეყნა გაფრთხილება „დომენების სახელების სისტემის (DNS) ინფრასტრუქტურის მნიშვნელოვანი ნაწილების მიმდინარე და მნიშვნელოვანი რისკების შესახებ“. გაფრთხილება უკავშირდება შეტევებს, რომლებსაც აქვს მონაცემთა </a:t>
            </a:r>
            <a:r>
              <a:rPr lang="ka-GE" sz="1800" b="0" i="0" u="none" strike="noStrike" baseline="0" dirty="0" smtClean="0">
                <a:solidFill>
                  <a:srgbClr val="3D3D5F"/>
                </a:solidFill>
                <a:latin typeface="Roboto-Light"/>
              </a:rPr>
              <a:t>პროცესების </a:t>
            </a:r>
            <a:r>
              <a:rPr lang="ka-GE" sz="1800" b="0" i="0" u="none" strike="noStrike" baseline="0" dirty="0">
                <a:solidFill>
                  <a:srgbClr val="3D3D5F"/>
                </a:solidFill>
                <a:latin typeface="Roboto-Light"/>
              </a:rPr>
              <a:t>ნახვის საშუალება, ტრაფიკის გადამისამართების გზით ან </a:t>
            </a:r>
            <a:r>
              <a:rPr lang="ka-GE" sz="1800" b="0" i="0" u="none" strike="noStrike" baseline="0" dirty="0" smtClean="0">
                <a:solidFill>
                  <a:srgbClr val="3D3D5F"/>
                </a:solidFill>
                <a:latin typeface="Roboto-Light"/>
              </a:rPr>
              <a:t>ბოროტმოქმედებს - კონკრეტული </a:t>
            </a:r>
            <a:r>
              <a:rPr lang="ka-GE" sz="1800" b="0" i="0" u="none" strike="noStrike" baseline="0" dirty="0">
                <a:solidFill>
                  <a:srgbClr val="3D3D5F"/>
                </a:solidFill>
                <a:latin typeface="Roboto-Light"/>
              </a:rPr>
              <a:t>ვებსაიტის „სპუფინგის“ საშუალებას. დიდი ალბათობით, გაჩნდება როგორც არსებული, მიმდინარე შეტევები </a:t>
            </a:r>
            <a:r>
              <a:rPr lang="ka-GE" sz="1800" b="0" i="0" u="none" strike="noStrike" baseline="0" dirty="0" smtClean="0">
                <a:solidFill>
                  <a:srgbClr val="3D3D5F"/>
                </a:solidFill>
                <a:latin typeface="Roboto-Light"/>
              </a:rPr>
              <a:t>DNS-ინფრასტრუქტურაზე</a:t>
            </a:r>
            <a:r>
              <a:rPr lang="ka-GE" sz="1800" b="0" i="0" u="none" strike="noStrike" baseline="0" dirty="0">
                <a:solidFill>
                  <a:srgbClr val="3D3D5F"/>
                </a:solidFill>
                <a:latin typeface="Roboto-Light"/>
              </a:rPr>
              <a:t>, ისევე წარმოიქმნება ახალი ინციდენტები.</a:t>
            </a:r>
            <a:endParaRPr lang="ka-GE" sz="1800" b="0" i="0" u="none" strike="noStrike" kern="1200" baseline="0" dirty="0">
              <a:solidFill>
                <a:srgbClr val="3D3D5F"/>
              </a:solidFill>
              <a:latin typeface="Roboto-Ligh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65</a:t>
            </a:fld>
            <a:endParaRPr lang="ka-GE" altLang="en-US"/>
          </a:p>
        </p:txBody>
      </p:sp>
    </p:spTree>
    <p:extLst>
      <p:ext uri="{BB962C8B-B14F-4D97-AF65-F5344CB8AC3E}">
        <p14:creationId xmlns:p14="http://schemas.microsoft.com/office/powerpoint/2010/main" val="4203399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66</a:t>
            </a:fld>
            <a:endParaRPr lang="ka-GE" altLang="en-US"/>
          </a:p>
        </p:txBody>
      </p:sp>
    </p:spTree>
    <p:extLst>
      <p:ext uri="{BB962C8B-B14F-4D97-AF65-F5344CB8AC3E}">
        <p14:creationId xmlns:p14="http://schemas.microsoft.com/office/powerpoint/2010/main" val="29463174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ბევრი იმ საქმეებიდან, რომლებსაც ისმენენ მოსამართლეები და რომლებზეც მუშაობენ პროკურორები, ეხება ბავშვთა სექსუალურ ექსპლუატაციას და ბავშვებზე ძალადობას.</a:t>
            </a:r>
          </a:p>
          <a:p>
            <a:endParaRPr lang="ka-GE" dirty="0"/>
          </a:p>
          <a:p>
            <a:r>
              <a:rPr lang="ka-GE" dirty="0" smtClean="0"/>
              <a:t>ამ განყოფილების</a:t>
            </a:r>
            <a:r>
              <a:rPr lang="ka-GE" baseline="0" dirty="0" smtClean="0"/>
              <a:t> მიზანია, განვიხილოთ</a:t>
            </a:r>
            <a:r>
              <a:rPr lang="ka-GE" dirty="0" smtClean="0"/>
              <a:t>, თუ რა ხდება</a:t>
            </a:r>
            <a:r>
              <a:rPr lang="en-US" dirty="0" smtClean="0"/>
              <a:t> </a:t>
            </a:r>
            <a:r>
              <a:rPr lang="ka-GE" dirty="0" smtClean="0"/>
              <a:t>ახლა, და ის</a:t>
            </a:r>
            <a:r>
              <a:rPr lang="ka-GE" baseline="0" dirty="0" smtClean="0"/>
              <a:t> ტენდენციები</a:t>
            </a:r>
            <a:r>
              <a:rPr lang="ka-GE" dirty="0" smtClean="0"/>
              <a:t>, რომლებსაც მომდევნო წლებში ვნახავთ.</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67</a:t>
            </a:fld>
            <a:endParaRPr lang="ka-GE" altLang="en-US"/>
          </a:p>
        </p:txBody>
      </p:sp>
    </p:spTree>
    <p:extLst>
      <p:ext uri="{BB962C8B-B14F-4D97-AF65-F5344CB8AC3E}">
        <p14:creationId xmlns:p14="http://schemas.microsoft.com/office/powerpoint/2010/main" val="40560671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u="none" strike="noStrike" kern="1200" baseline="0" dirty="0">
              <a:solidFill>
                <a:srgbClr val="3D3D5F"/>
              </a:solidFill>
              <a:latin typeface="Roboto-Ligh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68</a:t>
            </a:fld>
            <a:endParaRPr lang="ka-GE" altLang="en-US"/>
          </a:p>
        </p:txBody>
      </p:sp>
    </p:spTree>
    <p:extLst>
      <p:ext uri="{BB962C8B-B14F-4D97-AF65-F5344CB8AC3E}">
        <p14:creationId xmlns:p14="http://schemas.microsoft.com/office/powerpoint/2010/main" val="10973160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200" kern="1200" dirty="0">
                <a:solidFill>
                  <a:schemeClr val="tx1"/>
                </a:solidFill>
                <a:latin typeface="+mn-lt"/>
              </a:rPr>
              <a:t>ინფორმაცია </a:t>
            </a:r>
            <a:r>
              <a:rPr lang="en-US" sz="1200" kern="1200" dirty="0" smtClean="0">
                <a:solidFill>
                  <a:schemeClr val="tx1"/>
                </a:solidFill>
                <a:latin typeface="+mn-lt"/>
              </a:rPr>
              <a:t>2019</a:t>
            </a:r>
            <a:r>
              <a:rPr lang="en-US" sz="1200" kern="1200" baseline="0" dirty="0" smtClean="0">
                <a:solidFill>
                  <a:schemeClr val="tx1"/>
                </a:solidFill>
                <a:latin typeface="+mn-lt"/>
              </a:rPr>
              <a:t> </a:t>
            </a:r>
            <a:r>
              <a:rPr lang="ka-GE" sz="1200" kern="1200" baseline="0" dirty="0" smtClean="0">
                <a:solidFill>
                  <a:schemeClr val="tx1"/>
                </a:solidFill>
                <a:latin typeface="+mn-lt"/>
              </a:rPr>
              <a:t>წლის </a:t>
            </a:r>
            <a:r>
              <a:rPr lang="ka-GE" sz="1200" kern="1200" dirty="0" smtClean="0">
                <a:solidFill>
                  <a:schemeClr val="tx1"/>
                </a:solidFill>
                <a:latin typeface="+mn-lt"/>
              </a:rPr>
              <a:t>IOCTA-დან</a:t>
            </a:r>
            <a:endParaRPr lang="ka-GE" sz="1800" b="0" i="0" u="none" strike="noStrike" kern="1200" baseline="0" dirty="0">
              <a:solidFill>
                <a:srgbClr val="3D3D5F"/>
              </a:solidFill>
              <a:latin typeface="Roboto-Ligh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69</a:t>
            </a:fld>
            <a:endParaRPr lang="ka-GE" altLang="en-US"/>
          </a:p>
        </p:txBody>
      </p:sp>
    </p:spTree>
    <p:extLst>
      <p:ext uri="{BB962C8B-B14F-4D97-AF65-F5344CB8AC3E}">
        <p14:creationId xmlns:p14="http://schemas.microsoft.com/office/powerpoint/2010/main" val="40057500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200" kern="1200" dirty="0" smtClean="0">
                <a:solidFill>
                  <a:schemeClr val="tx1"/>
                </a:solidFill>
                <a:latin typeface="+mn-lt"/>
              </a:rPr>
              <a:t>ინფორმაცია</a:t>
            </a:r>
            <a:r>
              <a:rPr lang="en-US" sz="1200" kern="1200" dirty="0" smtClean="0">
                <a:solidFill>
                  <a:schemeClr val="tx1"/>
                </a:solidFill>
                <a:latin typeface="+mn-lt"/>
              </a:rPr>
              <a:t> 2019 </a:t>
            </a:r>
            <a:r>
              <a:rPr lang="ka-GE" sz="1200" kern="1200" dirty="0" smtClean="0">
                <a:solidFill>
                  <a:schemeClr val="tx1"/>
                </a:solidFill>
                <a:latin typeface="+mn-lt"/>
              </a:rPr>
              <a:t>წლის IOCTA-დან</a:t>
            </a:r>
            <a:endParaRPr lang="ka-GE" sz="1200" kern="1200" dirty="0">
              <a:solidFill>
                <a:schemeClr val="tx1"/>
              </a:solidFill>
              <a:latin typeface="+mn-lt"/>
            </a:endParaRPr>
          </a:p>
          <a:p>
            <a:pPr algn="l"/>
            <a:endParaRPr lang="ka-GE" sz="1200" b="0" i="0" u="none" strike="noStrike" kern="1200" baseline="0" dirty="0">
              <a:solidFill>
                <a:schemeClr val="tx1"/>
              </a:solidFill>
              <a:latin typeface="+mn-lt"/>
              <a:ea typeface="MS PGothic" pitchFamily="34" charset="-128"/>
              <a:cs typeface="ＭＳ Ｐゴシック" charset="0"/>
            </a:endParaRPr>
          </a:p>
          <a:p>
            <a:pPr algn="l"/>
            <a:r>
              <a:rPr lang="ka-GE" dirty="0" smtClean="0"/>
              <a:t>ამ დანაშაულებრივი ქმედების მუშაობის მეთოდები უცვლელი რჩება.</a:t>
            </a:r>
            <a:r>
              <a:rPr lang="ka-GE" sz="1800" b="0" i="0" u="none" strike="noStrike" baseline="0" dirty="0">
                <a:solidFill>
                  <a:srgbClr val="FFFFFF"/>
                </a:solidFill>
                <a:latin typeface="Roboto-Light"/>
              </a:rPr>
              <a:t> ჩვეულებრივ დამნაშავეები გამოიყენებენ ღია ქსელს, რადგან აქ ბავშვებთან დაკავშირება უფრო იოლია, ვიდრე ბნელ ინტერნეტში. ისინი უკავშირდებიან პოტენციურ დაზარალებულებს სხვადასხვა სახის სოციალური ქსელების მეშვეობით, ქმნიან რა ყალბ პროფილებს და ხშირად იმავე ასაკის პირებად ასაღებენ თავს. ეს შეიძლება მოხდეს ბევრ სხვადასხვა პლატფორმაზე, დაწყებული ფეისბუკიდან და ინსტაგრამიდან, დამთავრებული ონლაინთამაშების გარემოთი. მცირეწლოვნებს ზოგჯერ ასევე </a:t>
            </a:r>
            <a:r>
              <a:rPr lang="ka-GE" sz="1800" b="0" i="0" u="none" strike="noStrike" baseline="0" dirty="0" smtClean="0">
                <a:solidFill>
                  <a:srgbClr val="FFFFFF"/>
                </a:solidFill>
                <a:latin typeface="Roboto-Light"/>
              </a:rPr>
              <a:t>სწვდებიან </a:t>
            </a:r>
            <a:r>
              <a:rPr lang="ka-GE" sz="1800" b="0" i="0" u="none" strike="noStrike" baseline="0" dirty="0">
                <a:solidFill>
                  <a:srgbClr val="FFFFFF"/>
                </a:solidFill>
                <a:latin typeface="Roboto-Light"/>
              </a:rPr>
              <a:t>ლაივვიდეოპლატფორმებზე. ნდობის დამყარების შემდეგ კომუნიკაცია სწრაფადვე გადადის დაშიფრულ ონლაინშეტყობინებების აპლიკაციებში, როგორიცაა WhatsApp ან Viber. ვინაიდან აშკარა მასალების გაზიარება თავდაპირველად ნებაყოფლობით მიმდინარეობს, დამნაშავეები შემდეგ იყენებენ ამ მასალას მომდევნო იძულებისთვის და ახალი CSEM-ის გამოძალვისთვის. ზოგ შემთხვევაში ეჭვმიტანილები ძალადობენ თავიანთ მსხვერპლებზე, რათა მათ არ შეიტანონ საჩივრები.</a:t>
            </a:r>
          </a:p>
          <a:p>
            <a:pPr algn="l"/>
            <a:endParaRPr lang="ka-GE" sz="1800" b="0" i="0" u="none" strike="noStrike" baseline="0" dirty="0">
              <a:solidFill>
                <a:srgbClr val="FFFFFF"/>
              </a:solidFill>
              <a:latin typeface="Roboto-Light"/>
            </a:endParaRPr>
          </a:p>
          <a:p>
            <a:pPr algn="l"/>
            <a:r>
              <a:rPr lang="ka-GE" sz="1800" b="0" i="0" u="none" strike="noStrike" baseline="0" dirty="0">
                <a:solidFill>
                  <a:srgbClr val="FFFFFF"/>
                </a:solidFill>
                <a:latin typeface="Roboto-Light"/>
              </a:rPr>
              <a:t>დაზარალებულები, ძირითადად, მოზარდები არიან, </a:t>
            </a:r>
            <a:r>
              <a:rPr lang="ka-GE" sz="1800" b="0" i="0" u="none" strike="noStrike" baseline="0" dirty="0" smtClean="0">
                <a:solidFill>
                  <a:srgbClr val="FFFFFF"/>
                </a:solidFill>
                <a:latin typeface="Roboto-Light"/>
              </a:rPr>
              <a:t>გოგონებიც </a:t>
            </a:r>
            <a:r>
              <a:rPr lang="ka-GE" sz="1800" b="0" i="0" u="none" strike="noStrike" baseline="0" dirty="0">
                <a:solidFill>
                  <a:srgbClr val="FFFFFF"/>
                </a:solidFill>
                <a:latin typeface="Roboto-Light"/>
              </a:rPr>
              <a:t>და ბიჭებიც. ზოგი დამნაშავე სპეციალურად მიზანში იღებს პროფილებს ბევრი </a:t>
            </a:r>
            <a:r>
              <a:rPr lang="ka-GE" sz="1800" b="0" i="0" u="none" strike="noStrike" baseline="0" dirty="0" smtClean="0">
                <a:solidFill>
                  <a:srgbClr val="FFFFFF"/>
                </a:solidFill>
                <a:latin typeface="Roboto-Light"/>
              </a:rPr>
              <a:t>მეგობრით</a:t>
            </a:r>
            <a:r>
              <a:rPr lang="ka-GE" sz="1800" b="0" i="0" u="none" strike="noStrike" baseline="0" dirty="0">
                <a:solidFill>
                  <a:srgbClr val="FFFFFF"/>
                </a:solidFill>
                <a:latin typeface="Roboto-Light"/>
              </a:rPr>
              <a:t>, ვინაიდან ისინი ფიქრობენ, რომ ეს ზრდის წარმატებული კონტაქტის დამყარების შანსებს.</a:t>
            </a:r>
            <a:endParaRPr lang="ka-GE" sz="1800" b="0" i="0" u="none" strike="noStrike" kern="1200" baseline="0" dirty="0">
              <a:solidFill>
                <a:srgbClr val="3D3D5F"/>
              </a:solidFill>
              <a:latin typeface="Roboto-Ligh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70</a:t>
            </a:fld>
            <a:endParaRPr lang="ka-GE" altLang="en-US"/>
          </a:p>
        </p:txBody>
      </p:sp>
    </p:spTree>
    <p:extLst>
      <p:ext uri="{BB962C8B-B14F-4D97-AF65-F5344CB8AC3E}">
        <p14:creationId xmlns:p14="http://schemas.microsoft.com/office/powerpoint/2010/main" val="25845573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200" kern="1200" dirty="0">
                <a:solidFill>
                  <a:schemeClr val="tx1"/>
                </a:solidFill>
                <a:latin typeface="+mn-lt"/>
              </a:rPr>
              <a:t>ინფორმაცია </a:t>
            </a:r>
            <a:r>
              <a:rPr lang="ka-GE" sz="1200" kern="1200" dirty="0" smtClean="0">
                <a:solidFill>
                  <a:schemeClr val="tx1"/>
                </a:solidFill>
                <a:latin typeface="+mn-lt"/>
              </a:rPr>
              <a:t>2019 წლის IOCTA-დან</a:t>
            </a:r>
            <a:endParaRPr lang="ka-GE" sz="1200" kern="1200" dirty="0">
              <a:solidFill>
                <a:schemeClr val="tx1"/>
              </a:solidFill>
              <a:latin typeface="+mn-lt"/>
            </a:endParaRPr>
          </a:p>
          <a:p>
            <a:pPr algn="l"/>
            <a:endParaRPr lang="ka-GE" sz="1200" b="0" i="0" u="none" strike="noStrike" kern="1200" baseline="0" dirty="0">
              <a:solidFill>
                <a:schemeClr val="tx1"/>
              </a:solidFill>
              <a:latin typeface="+mn-lt"/>
              <a:ea typeface="MS PGothic" pitchFamily="34" charset="-128"/>
              <a:cs typeface="ＭＳ Ｐゴシック" charset="0"/>
            </a:endParaRPr>
          </a:p>
          <a:p>
            <a:pPr algn="l"/>
            <a:r>
              <a:rPr lang="ka-GE" sz="1800" b="0" i="0" u="none" strike="noStrike" baseline="0" dirty="0">
                <a:solidFill>
                  <a:srgbClr val="C0A98D"/>
                </a:solidFill>
                <a:latin typeface="Roboto-Medium"/>
              </a:rPr>
              <a:t>2019 წლის მარტში გერმანულმა სასამართლომ 4-დან 10 წლამდე პატიმრობა მიუსაჯა ოთხ კაცს დარკნეტში „ელიზიუმის“ მართვის გამო. მათ </a:t>
            </a:r>
            <a:r>
              <a:rPr lang="ka-GE" sz="1800" b="0" i="0" u="none" strike="noStrike" baseline="0" dirty="0" smtClean="0">
                <a:solidFill>
                  <a:srgbClr val="C0A98D"/>
                </a:solidFill>
                <a:latin typeface="Roboto-Medium"/>
              </a:rPr>
              <a:t>შექმნეს </a:t>
            </a:r>
            <a:r>
              <a:rPr lang="ka-GE" sz="1800" b="0" i="0" u="none" strike="noStrike" baseline="0" dirty="0">
                <a:solidFill>
                  <a:srgbClr val="C0A98D"/>
                </a:solidFill>
                <a:latin typeface="Roboto-Medium"/>
              </a:rPr>
              <a:t>და ადმინისტრირება და მოდერირება განახორციელეს ამ სახის ერთ-ერთი ყველაზე დიდი ფორუმისა, რომელსაც მსოფლიოს მასშტაბით 11000-ზე მეტი მომხმარებელი ჰყავდა. </a:t>
            </a:r>
            <a:r>
              <a:rPr lang="ka-GE" sz="1800" b="0" i="0" u="none" strike="noStrike" baseline="0" dirty="0" smtClean="0">
                <a:solidFill>
                  <a:srgbClr val="C0A98D"/>
                </a:solidFill>
                <a:latin typeface="Roboto-Medium"/>
              </a:rPr>
              <a:t>ერთ-ერთ კაცს </a:t>
            </a:r>
            <a:r>
              <a:rPr lang="ka-GE" sz="1800" b="0" i="0" u="none" strike="noStrike" baseline="0" dirty="0">
                <a:solidFill>
                  <a:srgbClr val="C0A98D"/>
                </a:solidFill>
                <a:latin typeface="Roboto-Medium"/>
              </a:rPr>
              <a:t>ასევე </a:t>
            </a:r>
            <a:r>
              <a:rPr lang="ka-GE" sz="1800" b="0" i="0" u="none" strike="noStrike" baseline="0" dirty="0" smtClean="0">
                <a:solidFill>
                  <a:srgbClr val="C0A98D"/>
                </a:solidFill>
                <a:latin typeface="Roboto-Medium"/>
              </a:rPr>
              <a:t>მსჯავრი ედო ორ </a:t>
            </a:r>
            <a:r>
              <a:rPr lang="ka-GE" sz="1800" b="0" i="0" u="none" strike="noStrike" baseline="0" dirty="0">
                <a:solidFill>
                  <a:srgbClr val="C0A98D"/>
                </a:solidFill>
                <a:latin typeface="Roboto-Medium"/>
              </a:rPr>
              <a:t>ბავშვზე სექსუალური ძალადობისთვის. </a:t>
            </a:r>
            <a:r>
              <a:rPr lang="ka-GE" sz="1800" b="0" i="0" u="none" strike="noStrike" baseline="0" dirty="0" smtClean="0">
                <a:solidFill>
                  <a:srgbClr val="C0A98D"/>
                </a:solidFill>
                <a:latin typeface="Roboto-Medium"/>
              </a:rPr>
              <a:t>არცერთი </a:t>
            </a:r>
            <a:r>
              <a:rPr lang="ka-GE" sz="1800" b="0" i="0" u="none" strike="noStrike" baseline="0" dirty="0">
                <a:solidFill>
                  <a:srgbClr val="C0A98D"/>
                </a:solidFill>
                <a:latin typeface="Roboto-Medium"/>
              </a:rPr>
              <a:t>ამ კაცთაგან ერთმანეთს პირადად არ იცნობდა. ფორუმზე იყო CSEM-ის უამრავი </a:t>
            </a:r>
            <a:r>
              <a:rPr lang="ka-GE" sz="1800" b="0" i="0" u="none" strike="noStrike" baseline="0" dirty="0" smtClean="0">
                <a:solidFill>
                  <a:srgbClr val="C0A98D"/>
                </a:solidFill>
                <a:latin typeface="Roboto-Medium"/>
              </a:rPr>
              <a:t>სხვადასხვა </a:t>
            </a:r>
            <a:r>
              <a:rPr lang="ka-GE" sz="1800" b="0" i="0" u="none" strike="noStrike" baseline="0" dirty="0">
                <a:solidFill>
                  <a:srgbClr val="C0A98D"/>
                </a:solidFill>
                <a:latin typeface="Roboto-Medium"/>
              </a:rPr>
              <a:t>კატეგორია, მათ შორის, სერიოზული ძალადობა და ძალიან პატარა ბავშვები.</a:t>
            </a:r>
          </a:p>
          <a:p>
            <a:pPr algn="l"/>
            <a:endParaRPr lang="ka-GE" sz="1800" b="0" i="0" u="none" strike="noStrike" kern="1200" baseline="0" dirty="0">
              <a:solidFill>
                <a:srgbClr val="C0A98D"/>
              </a:solidFill>
              <a:latin typeface="Roboto-Medium"/>
              <a:ea typeface="MS PGothic" pitchFamily="34" charset="-128"/>
              <a:cs typeface="ＭＳ Ｐゴシック" charset="0"/>
            </a:endParaRPr>
          </a:p>
          <a:p>
            <a:pPr algn="l"/>
            <a:r>
              <a:rPr lang="ka-GE" sz="1800" b="0" i="0" u="none" strike="noStrike" baseline="0" dirty="0">
                <a:solidFill>
                  <a:srgbClr val="C0A98D"/>
                </a:solidFill>
                <a:latin typeface="Roboto-Medium"/>
              </a:rPr>
              <a:t>10-წლიანი პატიმრობა მიესაჯა ერთ კაცს შვედეთში ბავშვების, რომლებიც 15 წელზე ნაკლების იყვნენ, </a:t>
            </a:r>
            <a:r>
              <a:rPr lang="ka-GE" sz="1800" b="0" i="0" u="none" strike="noStrike" baseline="0" dirty="0" smtClean="0">
                <a:solidFill>
                  <a:srgbClr val="C0A98D"/>
                </a:solidFill>
                <a:latin typeface="Roboto-Medium"/>
              </a:rPr>
              <a:t>ძირითადად </a:t>
            </a:r>
            <a:r>
              <a:rPr lang="ka-GE" sz="1800" b="0" i="0" u="none" strike="noStrike" baseline="0" dirty="0">
                <a:solidFill>
                  <a:srgbClr val="C0A98D"/>
                </a:solidFill>
                <a:latin typeface="Roboto-Medium"/>
              </a:rPr>
              <a:t>ჩრდილოეთ ამერიკიდან და გაერთიანებული სამეფოდან, ფოტოაპარატის ან ვებკამერის წინ სექსუალური აქტების განხორციელების იძულებისთვის. იმ ფაქტის მიუხედავად, რომ ის ფიზიკურად არ იმყოფებოდა დანაშაულის ჩადენის ადგილებზე, სასამართლომ ის უშუალო დამნაშავედ </a:t>
            </a:r>
            <a:r>
              <a:rPr lang="ka-GE" sz="1800" b="0" i="0" u="none" strike="noStrike" baseline="0" dirty="0" smtClean="0">
                <a:solidFill>
                  <a:srgbClr val="C0A98D"/>
                </a:solidFill>
                <a:latin typeface="Roboto-Medium"/>
              </a:rPr>
              <a:t>გაასამართლა </a:t>
            </a:r>
            <a:r>
              <a:rPr lang="ka-GE" sz="1800" b="0" i="0" u="none" strike="noStrike" baseline="0" dirty="0">
                <a:solidFill>
                  <a:srgbClr val="C0A98D"/>
                </a:solidFill>
                <a:latin typeface="Roboto-Medium"/>
              </a:rPr>
              <a:t>„ვირტუალური გაუპატიურების“ საფუძვლით. ეს პირველი შემთხვევა იყო, რომ </a:t>
            </a:r>
            <a:r>
              <a:rPr lang="ka-GE" sz="1800" b="0" i="0" u="none" strike="noStrike" baseline="0" dirty="0" smtClean="0">
                <a:solidFill>
                  <a:srgbClr val="C0A98D"/>
                </a:solidFill>
                <a:latin typeface="Roboto-Medium"/>
              </a:rPr>
              <a:t>ონლაინრეჟიმში ბავშვთა სექსუალური ექსპლუატაციის დანაშაულის ჩამდენი პირი უშუალო </a:t>
            </a:r>
            <a:r>
              <a:rPr lang="ka-GE" sz="1800" b="0" i="0" u="none" strike="noStrike" baseline="0" dirty="0">
                <a:solidFill>
                  <a:srgbClr val="C0A98D"/>
                </a:solidFill>
                <a:latin typeface="Roboto-Medium"/>
              </a:rPr>
              <a:t>მოძალადედ გასამართლდა.</a:t>
            </a:r>
            <a:endParaRPr lang="ka-GE" sz="1200" b="0" i="0" u="none" strike="noStrike" kern="1200" baseline="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71</a:t>
            </a:fld>
            <a:endParaRPr lang="ka-GE" altLang="en-US"/>
          </a:p>
        </p:txBody>
      </p:sp>
    </p:spTree>
    <p:extLst>
      <p:ext uri="{BB962C8B-B14F-4D97-AF65-F5344CB8AC3E}">
        <p14:creationId xmlns:p14="http://schemas.microsoft.com/office/powerpoint/2010/main" val="1415854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solidFill>
                  <a:prstClr val="black"/>
                </a:solidFill>
              </a:rPr>
              <a:pPr/>
              <a:t>7</a:t>
            </a:fld>
            <a:endParaRPr lang="ka-GE" altLang="en-US">
              <a:solidFill>
                <a:prstClr val="black"/>
              </a:solidFill>
            </a:endParaRPr>
          </a:p>
        </p:txBody>
      </p:sp>
    </p:spTree>
    <p:extLst>
      <p:ext uri="{BB962C8B-B14F-4D97-AF65-F5344CB8AC3E}">
        <p14:creationId xmlns:p14="http://schemas.microsoft.com/office/powerpoint/2010/main" val="6955420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200" kern="1200" dirty="0">
                <a:solidFill>
                  <a:schemeClr val="tx1"/>
                </a:solidFill>
                <a:latin typeface="+mn-lt"/>
              </a:rPr>
              <a:t>ინფორმაცია </a:t>
            </a:r>
            <a:r>
              <a:rPr lang="ka-GE" sz="1200" kern="1200" dirty="0" smtClean="0">
                <a:solidFill>
                  <a:schemeClr val="tx1"/>
                </a:solidFill>
                <a:latin typeface="+mn-lt"/>
              </a:rPr>
              <a:t>2019 წლის IOCTA-დან</a:t>
            </a:r>
            <a:endParaRPr lang="ka-GE" sz="1200" kern="1200" dirty="0">
              <a:solidFill>
                <a:schemeClr val="tx1"/>
              </a:solidFill>
              <a:latin typeface="+mn-lt"/>
            </a:endParaRPr>
          </a:p>
          <a:p>
            <a:pPr algn="l"/>
            <a:endParaRPr lang="ka-GE" sz="1200" b="0" i="0" u="none" strike="noStrike" kern="1200" baseline="0" dirty="0">
              <a:solidFill>
                <a:schemeClr val="tx1"/>
              </a:solidFill>
              <a:latin typeface="+mn-lt"/>
              <a:ea typeface="MS PGothic" pitchFamily="34" charset="-128"/>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a-GE" sz="1800" b="0" i="0" u="none" strike="noStrike" baseline="0" dirty="0">
                <a:solidFill>
                  <a:srgbClr val="3D3D5F"/>
                </a:solidFill>
                <a:latin typeface="Roboto-Light"/>
              </a:rPr>
              <a:t>განსხვავება ხდება ნებაყოფლობით </a:t>
            </a:r>
            <a:r>
              <a:rPr lang="ka-GE" sz="1800" b="0" i="0" u="none" strike="noStrike" baseline="0" dirty="0" smtClean="0">
                <a:solidFill>
                  <a:srgbClr val="3D3D5F"/>
                </a:solidFill>
                <a:latin typeface="Roboto-Light"/>
              </a:rPr>
              <a:t>წარმოებულ, </a:t>
            </a:r>
            <a:r>
              <a:rPr lang="ka-GE" sz="1800" dirty="0" smtClean="0">
                <a:solidFill>
                  <a:schemeClr val="bg1"/>
                </a:solidFill>
                <a:latin typeface="Verdana" charset="0"/>
              </a:rPr>
              <a:t>თვითგენერირებად პორნოგრაფიულ მასალებსა (</a:t>
            </a:r>
            <a:r>
              <a:rPr lang="ka-GE" sz="1800" b="0" i="0" u="none" strike="noStrike" baseline="0" dirty="0" smtClean="0">
                <a:solidFill>
                  <a:srgbClr val="3D3D5F"/>
                </a:solidFill>
                <a:latin typeface="Roboto-Light"/>
              </a:rPr>
              <a:t>SGEM)</a:t>
            </a:r>
            <a:r>
              <a:rPr lang="ka-GE" sz="1800" b="0" i="0" u="none" strike="noStrike" baseline="0" dirty="0" smtClean="0">
                <a:solidFill>
                  <a:schemeClr val="bg1"/>
                </a:solidFill>
                <a:latin typeface="Roboto-Light"/>
              </a:rPr>
              <a:t> </a:t>
            </a:r>
            <a:r>
              <a:rPr lang="ka-GE" sz="1800" b="0" i="0" u="none" strike="noStrike" baseline="0" dirty="0" smtClean="0">
                <a:solidFill>
                  <a:srgbClr val="3D3D5F"/>
                </a:solidFill>
                <a:latin typeface="Roboto-Light"/>
              </a:rPr>
              <a:t>და ბავშვის მიმართ </a:t>
            </a:r>
            <a:r>
              <a:rPr lang="ka-GE" sz="1800" b="0" i="0" u="none" strike="noStrike" baseline="0" dirty="0">
                <a:solidFill>
                  <a:srgbClr val="3D3D5F"/>
                </a:solidFill>
                <a:latin typeface="Roboto-Light"/>
              </a:rPr>
              <a:t>სექსუალური </a:t>
            </a:r>
            <a:r>
              <a:rPr lang="ka-GE" sz="1800" b="0" i="0" u="none" strike="noStrike" baseline="0" dirty="0" smtClean="0">
                <a:solidFill>
                  <a:srgbClr val="3D3D5F"/>
                </a:solidFill>
                <a:latin typeface="Roboto-Light"/>
              </a:rPr>
              <a:t>დანაშაულის ჩამდენი პირის </a:t>
            </a:r>
            <a:r>
              <a:rPr lang="ka-GE" sz="1800" b="0" i="0" u="none" strike="noStrike" baseline="0" dirty="0">
                <a:solidFill>
                  <a:srgbClr val="3D3D5F"/>
                </a:solidFill>
                <a:latin typeface="Roboto-Light"/>
              </a:rPr>
              <a:t>მიერ იძულებისა და გამოძალვის </a:t>
            </a:r>
            <a:r>
              <a:rPr lang="ka-GE" sz="1800" b="0" i="0" u="none" strike="noStrike" baseline="0" dirty="0" smtClean="0">
                <a:solidFill>
                  <a:srgbClr val="3D3D5F"/>
                </a:solidFill>
                <a:latin typeface="Roboto-Light"/>
              </a:rPr>
              <a:t>გზით </a:t>
            </a:r>
            <a:r>
              <a:rPr lang="ka-GE" sz="1800" b="0" i="0" u="none" strike="noStrike" baseline="0" dirty="0">
                <a:solidFill>
                  <a:srgbClr val="3D3D5F"/>
                </a:solidFill>
                <a:latin typeface="Roboto-Light"/>
              </a:rPr>
              <a:t>წარმოებულ SGEM-ს შორის. პირველ კატეგორიასთან დაკავშირებით, არის უამრავი </a:t>
            </a:r>
            <a:r>
              <a:rPr lang="ka-GE" sz="1800" b="0" i="0" u="none" strike="noStrike" baseline="0" dirty="0" smtClean="0">
                <a:solidFill>
                  <a:srgbClr val="3D3D5F"/>
                </a:solidFill>
                <a:latin typeface="Roboto-Light"/>
              </a:rPr>
              <a:t>მოზარდი</a:t>
            </a:r>
            <a:r>
              <a:rPr lang="ka-GE" sz="1800" b="0" i="0" u="none" strike="noStrike" baseline="0" dirty="0">
                <a:solidFill>
                  <a:srgbClr val="3D3D5F"/>
                </a:solidFill>
                <a:latin typeface="Roboto-Light"/>
              </a:rPr>
              <a:t>, </a:t>
            </a:r>
            <a:r>
              <a:rPr lang="ka-GE" sz="1800" b="0" i="0" u="none" strike="noStrike" baseline="0" dirty="0" smtClean="0">
                <a:solidFill>
                  <a:srgbClr val="3D3D5F"/>
                </a:solidFill>
                <a:latin typeface="Roboto-Light"/>
              </a:rPr>
              <a:t>რომელიც </a:t>
            </a:r>
            <a:r>
              <a:rPr lang="ka-GE" sz="1800" b="0" i="0" u="none" strike="noStrike" baseline="0" dirty="0">
                <a:solidFill>
                  <a:srgbClr val="3D3D5F"/>
                </a:solidFill>
                <a:latin typeface="Roboto-Light"/>
              </a:rPr>
              <a:t>სექსუალურ სურათებსა და ვიდეოებს უზიარებს თანატოლებს. ბავშვები ამ საქციელით თავიანთ თავს მოწყვლადს ხდიან სხვადასხვა დონეზე, მათ შორის, </a:t>
            </a:r>
            <a:r>
              <a:rPr lang="ka-GE" sz="1800" b="0" i="0" u="none" strike="noStrike" baseline="0" dirty="0" smtClean="0">
                <a:solidFill>
                  <a:srgbClr val="3D3D5F"/>
                </a:solidFill>
                <a:latin typeface="Roboto-Light"/>
              </a:rPr>
              <a:t>ბავშვის მიმართ სექსუალური დანაშაულის ჩამდენი პირის მიერ </a:t>
            </a:r>
            <a:r>
              <a:rPr lang="ka-GE" sz="1800" b="0" i="0" u="none" strike="noStrike" baseline="0" dirty="0">
                <a:solidFill>
                  <a:srgbClr val="3D3D5F"/>
                </a:solidFill>
                <a:latin typeface="Roboto-Light"/>
              </a:rPr>
              <a:t>ონლაინრეკლამირების კონტექსტში. გარდა ამისა, </a:t>
            </a:r>
            <a:r>
              <a:rPr lang="ka-GE" sz="1800" b="0" i="0" u="none" strike="noStrike" baseline="0" dirty="0" smtClean="0">
                <a:solidFill>
                  <a:srgbClr val="3D3D5F"/>
                </a:solidFill>
                <a:latin typeface="Roboto-Light"/>
              </a:rPr>
              <a:t>ბევრ </a:t>
            </a:r>
            <a:r>
              <a:rPr lang="ka-GE" sz="1800" b="0" i="0" u="none" strike="noStrike" baseline="0" dirty="0">
                <a:solidFill>
                  <a:srgbClr val="3D3D5F"/>
                </a:solidFill>
                <a:latin typeface="Roboto-Light"/>
              </a:rPr>
              <a:t>შემთხვევაში სურათები ან ვიდეოები შეიძლება მეტად </a:t>
            </a:r>
            <a:r>
              <a:rPr lang="ka-GE" sz="1800" b="0" i="0" u="none" strike="noStrike" baseline="0" dirty="0" smtClean="0">
                <a:solidFill>
                  <a:srgbClr val="3D3D5F"/>
                </a:solidFill>
                <a:latin typeface="Roboto-Light"/>
              </a:rPr>
              <a:t>გავრცელდეს</a:t>
            </a:r>
            <a:r>
              <a:rPr lang="ka-GE" sz="1800" b="0" i="0" u="none" strike="noStrike" baseline="0" dirty="0">
                <a:solidFill>
                  <a:srgbClr val="3D3D5F"/>
                </a:solidFill>
                <a:latin typeface="Roboto-Light"/>
              </a:rPr>
              <a:t>, ჯერ თანატოლებს შორის, მაგრამ ბოლოს </a:t>
            </a:r>
            <a:r>
              <a:rPr lang="ka-GE" sz="1800" b="0" i="0" u="none" strike="noStrike" baseline="0" dirty="0" smtClean="0">
                <a:solidFill>
                  <a:srgbClr val="3D3D5F"/>
                </a:solidFill>
                <a:latin typeface="Roboto-Light"/>
              </a:rPr>
              <a:t>ბავშვთა მიმართ ონლაინრეჟიმში სექსუალური დანაშაულის ჩამდენი პირის კოლექციაში </a:t>
            </a:r>
            <a:r>
              <a:rPr lang="ka-GE" sz="1800" b="0" i="0" u="none" strike="noStrike" baseline="0" dirty="0">
                <a:solidFill>
                  <a:srgbClr val="3D3D5F"/>
                </a:solidFill>
                <a:latin typeface="Roboto-Light"/>
              </a:rPr>
              <a:t>აღმოჩნდეს. ასეთმა შემთხვევებმა შეიძლება </a:t>
            </a:r>
            <a:r>
              <a:rPr lang="ka-GE" sz="1800" b="0" i="0" u="none" strike="noStrike" baseline="0" dirty="0" smtClean="0">
                <a:solidFill>
                  <a:srgbClr val="3D3D5F"/>
                </a:solidFill>
                <a:latin typeface="Roboto-Light"/>
              </a:rPr>
              <a:t>გამოიწვიოს მცირეწლოვნების სექსუალური იძულება </a:t>
            </a:r>
            <a:r>
              <a:rPr lang="ka-GE" sz="1800" b="0" i="0" u="none" strike="noStrike" baseline="0" dirty="0">
                <a:solidFill>
                  <a:srgbClr val="3D3D5F"/>
                </a:solidFill>
                <a:latin typeface="Roboto-Light"/>
              </a:rPr>
              <a:t>და </a:t>
            </a:r>
            <a:r>
              <a:rPr lang="ka-GE" sz="1800" b="0" i="0" u="none" strike="noStrike" baseline="0" dirty="0" smtClean="0">
                <a:solidFill>
                  <a:srgbClr val="3D3D5F"/>
                </a:solidFill>
                <a:latin typeface="Roboto-Light"/>
              </a:rPr>
              <a:t>გამოძალვა ბავშვთა მიმართ  ონლაინრეჟიმში სექსუალური დანაშაულის ჩამდენი პირების </a:t>
            </a:r>
            <a:r>
              <a:rPr lang="ka-GE" sz="1800" b="0" i="0" u="none" strike="noStrike" baseline="0" dirty="0">
                <a:solidFill>
                  <a:srgbClr val="3D3D5F"/>
                </a:solidFill>
                <a:latin typeface="Roboto-Light"/>
              </a:rPr>
              <a:t>მიერ ახალი </a:t>
            </a:r>
            <a:r>
              <a:rPr lang="ka-GE" sz="1800" b="0" i="0" u="none" strike="noStrike" baseline="0" dirty="0" smtClean="0">
                <a:solidFill>
                  <a:srgbClr val="3D3D5F"/>
                </a:solidFill>
                <a:latin typeface="Roboto-Light"/>
              </a:rPr>
              <a:t>SGEM-ისთვის </a:t>
            </a:r>
            <a:r>
              <a:rPr lang="ka-GE" sz="1800" b="0" i="0" u="none" strike="noStrike" baseline="0" dirty="0">
                <a:solidFill>
                  <a:srgbClr val="3D3D5F"/>
                </a:solidFill>
                <a:latin typeface="Roboto-Light"/>
              </a:rPr>
              <a:t>ან მასალებისთვის, რომლებიც მათ დედმამიშვილებსა და სხვა მეგობრებს შეიცავს.</a:t>
            </a:r>
            <a:endParaRPr lang="ka-GE" sz="1200" b="0" i="0" u="none" strike="noStrike" kern="1200" baseline="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72</a:t>
            </a:fld>
            <a:endParaRPr lang="ka-GE" altLang="en-US"/>
          </a:p>
        </p:txBody>
      </p:sp>
    </p:spTree>
    <p:extLst>
      <p:ext uri="{BB962C8B-B14F-4D97-AF65-F5344CB8AC3E}">
        <p14:creationId xmlns:p14="http://schemas.microsoft.com/office/powerpoint/2010/main" val="15125044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200" kern="1200" dirty="0" smtClean="0">
                <a:solidFill>
                  <a:schemeClr val="tx1"/>
                </a:solidFill>
                <a:latin typeface="+mn-lt"/>
              </a:rPr>
              <a:t>ინფორმაცია 2019 წლის IOCTA-დან</a:t>
            </a:r>
            <a:endParaRPr lang="ka-GE" sz="1200" kern="1200" dirty="0">
              <a:solidFill>
                <a:schemeClr val="tx1"/>
              </a:solidFill>
              <a:latin typeface="+mn-lt"/>
            </a:endParaRPr>
          </a:p>
          <a:p>
            <a:pPr algn="l"/>
            <a:endParaRPr lang="ka-GE" sz="1200" b="0" i="0" u="none" strike="noStrike" kern="1200" baseline="0" dirty="0">
              <a:solidFill>
                <a:schemeClr val="tx1"/>
              </a:solidFill>
              <a:latin typeface="+mn-lt"/>
              <a:ea typeface="MS PGothic" pitchFamily="34" charset="-128"/>
              <a:cs typeface="ＭＳ Ｐゴシック" charset="0"/>
            </a:endParaRPr>
          </a:p>
          <a:p>
            <a:pPr algn="l"/>
            <a:r>
              <a:rPr lang="ka-GE" sz="1800" b="0" i="0" u="none" strike="noStrike" baseline="0" dirty="0">
                <a:solidFill>
                  <a:srgbClr val="F36F78"/>
                </a:solidFill>
                <a:latin typeface="Roboto-Regular"/>
              </a:rPr>
              <a:t>თუმცა სექსუალური იძულება და მცირეწლოვნებისგან გამოძალვა ასევე ფინანსური სარგებლის მიზნით ხდება, უმეტესობა </a:t>
            </a:r>
            <a:r>
              <a:rPr lang="ka-GE" sz="1800" b="0" i="0" u="none" strike="noStrike" baseline="0" dirty="0" smtClean="0">
                <a:solidFill>
                  <a:srgbClr val="F36F78"/>
                </a:solidFill>
                <a:latin typeface="Roboto-Regular"/>
              </a:rPr>
              <a:t>შემთხვევებისა </a:t>
            </a:r>
            <a:r>
              <a:rPr lang="ka-GE" sz="1800" b="0" i="0" u="none" strike="noStrike" baseline="0" dirty="0">
                <a:solidFill>
                  <a:srgbClr val="F36F78"/>
                </a:solidFill>
                <a:latin typeface="Roboto-Regular"/>
              </a:rPr>
              <a:t>მიზანმიმართულია ახალი </a:t>
            </a:r>
            <a:r>
              <a:rPr lang="ka-GE" sz="1800" b="0" i="0" u="none" strike="noStrike" baseline="0" dirty="0" smtClean="0">
                <a:solidFill>
                  <a:srgbClr val="F36F78"/>
                </a:solidFill>
                <a:latin typeface="Roboto-Regular"/>
              </a:rPr>
              <a:t>CSEM-ის </a:t>
            </a:r>
            <a:r>
              <a:rPr lang="ka-GE" sz="1800" b="0" i="0" u="none" strike="noStrike" baseline="0" dirty="0">
                <a:solidFill>
                  <a:srgbClr val="F36F78"/>
                </a:solidFill>
                <a:latin typeface="Roboto-Regular"/>
              </a:rPr>
              <a:t>მოპოვებაზე. დამნაშავეები ძირითადად გამოიყენებენ დაზარალებულების აშკარა სურათებს ან ვიდეოებს და ემუქრებიან დაზარალებულის ქსელში ან სოციალურ ქსელებში </a:t>
            </a:r>
            <a:r>
              <a:rPr lang="ka-GE" sz="1800" b="0" i="0" u="none" strike="noStrike" baseline="0" dirty="0" smtClean="0">
                <a:solidFill>
                  <a:srgbClr val="F36F78"/>
                </a:solidFill>
                <a:latin typeface="Roboto-Regular"/>
              </a:rPr>
              <a:t>გავრცელებით </a:t>
            </a:r>
            <a:r>
              <a:rPr lang="ka-GE" sz="1800" b="0" i="0" u="none" strike="noStrike" baseline="0" dirty="0">
                <a:solidFill>
                  <a:srgbClr val="F36F78"/>
                </a:solidFill>
                <a:latin typeface="Roboto-Regular"/>
              </a:rPr>
              <a:t>სანამ ახალ მასალებს არ მიიღებენ. ეს არსებული სურათები ან ვიდეოები შეიძლება ორი წყაროდან მოდიოდეს: ან ბავშვების CSEM-ისთვის ონლაინრეკლამირების მეშვეობით, </a:t>
            </a:r>
            <a:r>
              <a:rPr lang="ka-GE" sz="1800" b="0" i="0" u="none" strike="noStrike" baseline="0" dirty="0" smtClean="0">
                <a:solidFill>
                  <a:srgbClr val="F36F78"/>
                </a:solidFill>
                <a:latin typeface="Roboto-Regular"/>
              </a:rPr>
              <a:t>ან იმიტომ, რომ </a:t>
            </a:r>
            <a:r>
              <a:rPr lang="ka-GE" sz="1800" b="0" i="0" u="none" strike="noStrike" baseline="0" dirty="0">
                <a:solidFill>
                  <a:srgbClr val="F36F78"/>
                </a:solidFill>
                <a:latin typeface="Roboto-Regular"/>
              </a:rPr>
              <a:t>მათ იპოვეს SGEM და შეძლეს დაზარალებულების იდენტიფიცირება და მათთან დაკავშირება. </a:t>
            </a:r>
          </a:p>
          <a:p>
            <a:pPr algn="l"/>
            <a:endParaRPr lang="ka-GE" sz="1800" b="0" i="0" u="none" strike="noStrike" baseline="0" dirty="0">
              <a:solidFill>
                <a:srgbClr val="F36F78"/>
              </a:solidFill>
              <a:latin typeface="Roboto-Regular"/>
            </a:endParaRPr>
          </a:p>
          <a:p>
            <a:pPr algn="l"/>
            <a:r>
              <a:rPr lang="ka-GE" sz="1800" b="0" i="0" u="none" strike="noStrike" baseline="0" dirty="0">
                <a:solidFill>
                  <a:srgbClr val="F36F78"/>
                </a:solidFill>
                <a:latin typeface="Roboto-Regular"/>
              </a:rPr>
              <a:t>ზოგი დამნაშავე უგზავნის აშკარა გამოსახულებებსა და შეტყობინებებს მცირეწლოვანს. მაშინაც კი, თუ ისინი ვერ მიიღებენ აშკარა სურათებს, ისინი </a:t>
            </a:r>
            <a:r>
              <a:rPr lang="ka-GE" sz="1800" b="0" i="0" u="none" strike="noStrike" baseline="0" dirty="0" smtClean="0">
                <a:solidFill>
                  <a:srgbClr val="F36F78"/>
                </a:solidFill>
                <a:latin typeface="Roboto-Regular"/>
              </a:rPr>
              <a:t>იყენებენ მიმოწერის </a:t>
            </a:r>
            <a:r>
              <a:rPr lang="ka-GE" sz="1800" b="0" i="0" u="none" strike="noStrike" baseline="0" dirty="0">
                <a:solidFill>
                  <a:srgbClr val="F36F78"/>
                </a:solidFill>
                <a:latin typeface="Roboto-Regular"/>
              </a:rPr>
              <a:t>სკრინშოტებს იძულების მიზნებისთვის. როგორც ზემოთაა აღნიშნული, ასეთი იძულება შეიძლება უკავშირდებოდეს ბავშვების მასალებს, ასევე, მათი ოჯახის წევრი ან არაწევრი ბავშვების მასალებს. გავლენა მნიშვნელოვანია, რადგან სექსუალურმა იძულებამ შეიძლება გამოიწვიოს დაზარალებულის ტრავმა ან, ზოგ შემთხვევაში, თვითმკვლელობაც კი. ეს უკიდურესად მნიშვნელოვანს ხდის ბავშვების სექსუალურ განათლებას სექსუალური გამოძალვის რისკების შესახებ, ასევე, დახმარებისთვის მიმართვის აუცილებლობაზე, როცა ისინი დაზარალებულები ხდებიან.</a:t>
            </a:r>
          </a:p>
          <a:p>
            <a:pPr algn="l"/>
            <a:endParaRPr lang="ka-GE" sz="1800" b="0" i="0" u="none" strike="noStrike" kern="1200" baseline="0" dirty="0">
              <a:solidFill>
                <a:srgbClr val="F36F78"/>
              </a:solidFill>
              <a:latin typeface="Roboto-Regular"/>
              <a:ea typeface="MS PGothic" pitchFamily="34" charset="-128"/>
              <a:cs typeface="ＭＳ Ｐゴシック" charset="0"/>
            </a:endParaRPr>
          </a:p>
          <a:p>
            <a:pPr algn="l"/>
            <a:r>
              <a:rPr lang="ka-GE" sz="1800" b="0" i="0" u="none" strike="noStrike" baseline="0" dirty="0">
                <a:solidFill>
                  <a:srgbClr val="F36F78"/>
                </a:solidFill>
                <a:latin typeface="Roboto-Regular"/>
              </a:rPr>
              <a:t>თუმცა, ზოგ შემთხვევაში დამნაშავეები ფინანსურ სარგებელს ეძებენ ონლაინ CSE-დან. ერთ-ერთი მეთოდია კანონიერი რეკლამების განთავსება „თითო დაწკაპუნებით“ </a:t>
            </a:r>
            <a:r>
              <a:rPr lang="ka-GE" sz="1800" b="0" i="0" u="none" strike="noStrike" baseline="0" dirty="0" smtClean="0">
                <a:solidFill>
                  <a:srgbClr val="F36F78"/>
                </a:solidFill>
                <a:latin typeface="Roboto-Regular"/>
              </a:rPr>
              <a:t>ანაზღაურებით, </a:t>
            </a:r>
            <a:r>
              <a:rPr lang="ka-GE" sz="1800" b="0" i="0" u="none" strike="noStrike" baseline="0" dirty="0">
                <a:solidFill>
                  <a:srgbClr val="F36F78"/>
                </a:solidFill>
                <a:latin typeface="Roboto-Regular"/>
              </a:rPr>
              <a:t>საიტებზე, რომლებიც CSEM ჰოსტინგს უზრუნველყოფს. განსაკუთრებით, როცა CSEM შენიღბულია, ეს ზრდის პლატფორმის დაწკაპუნების რაოდენობას და პოტენციურ სარგებელს თითო დაწკაპუნებაზე</a:t>
            </a:r>
          </a:p>
          <a:p>
            <a:pPr algn="l"/>
            <a:endParaRPr lang="ka-GE" sz="1800" b="0" i="0" u="none" strike="noStrike" kern="1200" baseline="0" dirty="0">
              <a:solidFill>
                <a:srgbClr val="F36F78"/>
              </a:solidFill>
              <a:latin typeface="Roboto-Regular"/>
              <a:ea typeface="MS PGothic" pitchFamily="34" charset="-128"/>
              <a:cs typeface="ＭＳ Ｐゴシック" charset="0"/>
            </a:endParaRPr>
          </a:p>
          <a:p>
            <a:pPr algn="l"/>
            <a:r>
              <a:rPr lang="ka-GE" sz="1800" b="0" i="0" u="none" strike="noStrike" baseline="0" dirty="0" smtClean="0">
                <a:solidFill>
                  <a:srgbClr val="F36F78"/>
                </a:solidFill>
                <a:latin typeface="Roboto-Regular"/>
              </a:rPr>
              <a:t>ინტერნეტის სიჩქარის </a:t>
            </a:r>
            <a:r>
              <a:rPr lang="ka-GE" sz="1800" b="0" i="0" u="none" strike="noStrike" baseline="0" dirty="0">
                <a:solidFill>
                  <a:srgbClr val="F36F78"/>
                </a:solidFill>
                <a:latin typeface="Roboto-Regular"/>
              </a:rPr>
              <a:t>ზრდის გამო ბევრ მესამე </a:t>
            </a:r>
            <a:r>
              <a:rPr lang="ka-GE" sz="1800" b="0" i="0" u="none" strike="noStrike" baseline="0" dirty="0" smtClean="0">
                <a:solidFill>
                  <a:srgbClr val="F36F78"/>
                </a:solidFill>
                <a:latin typeface="Roboto-Regular"/>
              </a:rPr>
              <a:t>ქვეყანაში </a:t>
            </a:r>
            <a:r>
              <a:rPr lang="ka-GE" sz="1800" b="0" i="0" u="none" strike="noStrike" baseline="0" dirty="0">
                <a:solidFill>
                  <a:srgbClr val="F36F78"/>
                </a:solidFill>
                <a:latin typeface="Roboto-Regular"/>
              </a:rPr>
              <a:t>დამნაშავეებს შეუძლიათ, უყურონ </a:t>
            </a:r>
            <a:r>
              <a:rPr lang="ka-GE" sz="1800" b="0" i="0" u="none" strike="noStrike" baseline="0" dirty="0" smtClean="0">
                <a:solidFill>
                  <a:srgbClr val="F36F78"/>
                </a:solidFill>
                <a:latin typeface="Roboto-Regular"/>
              </a:rPr>
              <a:t>ბავშვთა სექსუალური ექსპლუატაციის (CSE) </a:t>
            </a:r>
            <a:r>
              <a:rPr lang="ka-GE" sz="1800" b="0" i="0" u="none" strike="noStrike" baseline="0" dirty="0">
                <a:solidFill>
                  <a:srgbClr val="F36F78"/>
                </a:solidFill>
                <a:latin typeface="Roboto-Regular"/>
              </a:rPr>
              <a:t>ლაივსტრიმს მსოფლიოს სხვა კუთხეში. ბევრ შემთხვევაში დამნაშავეები ამ სახის CSE-ს ყურების საფასურს იხდიან. ფილიპინები ყველაზე პოპულარული ქვეყანაა დაზარალებულების ადგილმდებარეობის </a:t>
            </a:r>
            <a:r>
              <a:rPr lang="ka-GE" sz="1800" b="0" i="0" u="none" strike="noStrike" baseline="0" dirty="0" smtClean="0">
                <a:solidFill>
                  <a:srgbClr val="F36F78"/>
                </a:solidFill>
                <a:latin typeface="Roboto-Regular"/>
              </a:rPr>
              <a:t>თვალსაზრისით</a:t>
            </a:r>
            <a:r>
              <a:rPr lang="ka-GE" sz="1800" b="0" i="0" u="none" strike="noStrike" baseline="0" dirty="0">
                <a:solidFill>
                  <a:srgbClr val="F36F78"/>
                </a:solidFill>
                <a:latin typeface="Roboto-Regular"/>
              </a:rPr>
              <a:t>,</a:t>
            </a:r>
          </a:p>
          <a:p>
            <a:pPr algn="l"/>
            <a:r>
              <a:rPr lang="ka-GE" sz="1800" b="0" i="0" u="none" strike="noStrike" baseline="0" dirty="0">
                <a:solidFill>
                  <a:srgbClr val="F36F78"/>
                </a:solidFill>
                <a:latin typeface="Roboto-Regular"/>
              </a:rPr>
              <a:t>თუმცა არის მიმანიშნებლები იმისა, რომ ეს ბევრ სხვა ქვეყანაშიც ხდება. კონტაქტი მყარდება ბევრი სხვადასხვა გზით. ზოგ შემთხვევაში, </a:t>
            </a:r>
            <a:r>
              <a:rPr lang="ka-GE" sz="1800" b="0" i="0" u="none" strike="noStrike" baseline="0" dirty="0" smtClean="0">
                <a:solidFill>
                  <a:srgbClr val="F36F78"/>
                </a:solidFill>
                <a:latin typeface="Roboto-Regular"/>
              </a:rPr>
              <a:t>პირველი კონტაქტი </a:t>
            </a:r>
            <a:r>
              <a:rPr lang="ka-GE" sz="1800" b="0" i="0" u="none" strike="noStrike" baseline="0" dirty="0">
                <a:solidFill>
                  <a:srgbClr val="F36F78"/>
                </a:solidFill>
                <a:latin typeface="Roboto-Regular"/>
              </a:rPr>
              <a:t>მყარდება ზრდასრულთა კომერციულ </a:t>
            </a:r>
            <a:r>
              <a:rPr lang="ka-GE" sz="1800" b="0" i="0" u="none" strike="noStrike" baseline="0" dirty="0" smtClean="0">
                <a:solidFill>
                  <a:srgbClr val="F36F78"/>
                </a:solidFill>
                <a:latin typeface="Roboto-Regular"/>
              </a:rPr>
              <a:t>პორნოვებგვერდებზე</a:t>
            </a:r>
            <a:r>
              <a:rPr lang="ka-GE" sz="1800" b="0" i="0" u="none" strike="noStrike" baseline="0" dirty="0">
                <a:solidFill>
                  <a:srgbClr val="F36F78"/>
                </a:solidFill>
                <a:latin typeface="Roboto-Regular"/>
              </a:rPr>
              <a:t>, რის შემდეგაც საუბარი გრძელდება </a:t>
            </a:r>
            <a:r>
              <a:rPr lang="ka-GE" sz="1800" b="0" i="0" u="none" strike="noStrike" baseline="0" dirty="0" smtClean="0">
                <a:solidFill>
                  <a:srgbClr val="F36F78"/>
                </a:solidFill>
                <a:latin typeface="Roboto-Regular"/>
              </a:rPr>
              <a:t>დაშიფრული </a:t>
            </a:r>
            <a:r>
              <a:rPr lang="ka-GE" sz="1800" b="0" i="0" u="none" strike="noStrike" baseline="0" dirty="0">
                <a:solidFill>
                  <a:srgbClr val="F36F78"/>
                </a:solidFill>
                <a:latin typeface="Roboto-Regular"/>
              </a:rPr>
              <a:t>შეტყობინებების პლატფორმებზე. უმეტესობა </a:t>
            </a:r>
            <a:r>
              <a:rPr lang="ka-GE" sz="1800" b="0" i="0" u="none" strike="noStrike" baseline="0" dirty="0" smtClean="0">
                <a:solidFill>
                  <a:srgbClr val="F36F78"/>
                </a:solidFill>
                <a:latin typeface="Roboto-Regular"/>
              </a:rPr>
              <a:t>შემთხვევაში CSE </a:t>
            </a:r>
            <a:r>
              <a:rPr lang="ka-GE" sz="1800" b="0" i="0" u="none" strike="noStrike" baseline="0" dirty="0">
                <a:solidFill>
                  <a:srgbClr val="F36F78"/>
                </a:solidFill>
                <a:latin typeface="Roboto-Regular"/>
              </a:rPr>
              <a:t>ლაივსტრიმით მიმდინარეობს ონლაინპლატფორმებზე, ვიდეოკონფერენციის შესაძლებლობით. ხშირად დამნაშავეებს აქვთ ძალადობის რეალურ დროში ორკესტრირებისა და ლაივსტრიმში გადაცემის შანსი. ზოგადად, დამნაშავეები იხდიან ონლაინგადახდის მეთოდებით, ხოლო კრიპტოვალუტები იშვიათად გამოიყენება. ზოგი დამნაშავე ასევე მოგზაურობს მესამე ქვეყანაში, </a:t>
            </a:r>
            <a:r>
              <a:rPr lang="ka-GE" sz="1800" b="0" i="0" u="none" strike="noStrike" baseline="0" dirty="0" smtClean="0">
                <a:solidFill>
                  <a:srgbClr val="F36F78"/>
                </a:solidFill>
                <a:latin typeface="Roboto-Regular"/>
              </a:rPr>
              <a:t>რათა განახორციელოს </a:t>
            </a:r>
            <a:r>
              <a:rPr lang="ka-GE" sz="1800" b="0" i="0" u="none" strike="noStrike" baseline="0" dirty="0">
                <a:solidFill>
                  <a:srgbClr val="F36F78"/>
                </a:solidFill>
                <a:latin typeface="Roboto-Regular"/>
              </a:rPr>
              <a:t>უშუალო ძალადობა.</a:t>
            </a:r>
            <a:endParaRPr lang="ka-GE" sz="1800" b="0" i="0" u="none" strike="noStrike" kern="1200" baseline="0" dirty="0">
              <a:solidFill>
                <a:srgbClr val="F36F78"/>
              </a:solidFill>
              <a:latin typeface="Roboto-Regular"/>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73</a:t>
            </a:fld>
            <a:endParaRPr lang="ka-GE" altLang="en-US"/>
          </a:p>
        </p:txBody>
      </p:sp>
    </p:spTree>
    <p:extLst>
      <p:ext uri="{BB962C8B-B14F-4D97-AF65-F5344CB8AC3E}">
        <p14:creationId xmlns:p14="http://schemas.microsoft.com/office/powerpoint/2010/main" val="31915219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000" kern="1200" dirty="0" smtClean="0">
                <a:solidFill>
                  <a:schemeClr val="tx1"/>
                </a:solidFill>
                <a:latin typeface="+mn-lt"/>
              </a:rPr>
              <a:t>ინფორმაცია 2019 წლის IOCTA-დან</a:t>
            </a:r>
          </a:p>
          <a:p>
            <a:pPr algn="l"/>
            <a:endParaRPr lang="ka-GE" sz="1000" b="0" i="0" u="none" strike="noStrike" kern="1200" baseline="0" dirty="0" smtClean="0">
              <a:solidFill>
                <a:schemeClr val="tx1"/>
              </a:solidFill>
              <a:latin typeface="+mn-lt"/>
              <a:ea typeface="MS PGothic" pitchFamily="34" charset="-128"/>
              <a:cs typeface="ＭＳ Ｐゴシック" charset="0"/>
            </a:endParaRPr>
          </a:p>
          <a:p>
            <a:pPr algn="l"/>
            <a:r>
              <a:rPr lang="ka-GE" sz="1200" b="0" i="0" u="none" strike="noStrike" baseline="0" dirty="0" smtClean="0">
                <a:solidFill>
                  <a:srgbClr val="F36F78"/>
                </a:solidFill>
                <a:latin typeface="Roboto-Regular"/>
              </a:rPr>
              <a:t>თუმცა სექსუალური იძულება და მცირეწლოვნებისგან გამოძალვა ასევე ფინანსური სარგებლის მიზნით ხდება, უმეტესობა შემთხვევებისა მიზანმიმართულია ახალი CSEM-ის მოპოვებაზე. დამნაშავეები ძირითადად გამოიყენებენ დაზარალებულების აშკარა სურათებს ან ვიდეოებს და ემუქრებიან დაზარალებულის ქსელში ან სოციალურ ქსელებში გავრცელებით სანამ ახალ მასალებს არ მიიღებენ. ეს არსებული სურათები ან ვიდეოები შეიძლება ორი წყაროდან მოდიოდეს: ან ბავშვების CSEM-ისთვის ონლაინრეკლამირების მეშვეობით, ან იმიტომ, რომ მათ იპოვეს SGEM და შეძლეს დაზარალებულების იდენტიფიცირება და მათთან დაკავშირება. </a:t>
            </a:r>
          </a:p>
          <a:p>
            <a:pPr algn="l"/>
            <a:endParaRPr lang="ka-GE" sz="1200" b="0" i="0" u="none" strike="noStrike" baseline="0" dirty="0" smtClean="0">
              <a:solidFill>
                <a:srgbClr val="F36F78"/>
              </a:solidFill>
              <a:latin typeface="Roboto-Regular"/>
            </a:endParaRPr>
          </a:p>
          <a:p>
            <a:pPr algn="l"/>
            <a:r>
              <a:rPr lang="ka-GE" sz="1200" b="0" i="0" u="none" strike="noStrike" baseline="0" dirty="0" smtClean="0">
                <a:solidFill>
                  <a:srgbClr val="F36F78"/>
                </a:solidFill>
                <a:latin typeface="Roboto-Regular"/>
              </a:rPr>
              <a:t>ზოგი დამნაშავე უგზავნის აშკარა გამოსახულებებსა და შეტყობინებებს მცირეწლოვანს. მაშინაც კი, თუ ისინი ვერ მიიღებენ აშკარა სურათებს, ისინი იყენებენ მიმოწერის სკრინშოტებს იძულების მიზნებისთვის. როგორც ზემოთაა აღნიშნული, ასეთი იძულება შეიძლება უკავშირდებოდეს ბავშვების მასალებს, ასევე, მათი ოჯახის წევრი ან არაწევრი ბავშვების მასალებს. გავლენა მნიშვნელოვანია, რადგან სექსუალურმა იძულებამ შეიძლება გამოიწვიოს დაზარალებულის ტრავმა ან, ზოგ შემთხვევაში, თვითმკვლელობაც კი. ეს უკიდურესად მნიშვნელოვანს ხდის ბავშვების სექსუალურ განათლებას სექსუალური გამოძალვის რისკების შესახებ, ასევე, დახმარებისთვის მიმართვის აუცილებლობაზე, როცა ისინი დაზარალებულები ხდებიან.</a:t>
            </a:r>
          </a:p>
          <a:p>
            <a:pPr algn="l"/>
            <a:endParaRPr lang="ka-GE" sz="1200" b="0" i="0" u="none" strike="noStrike" kern="1200" baseline="0" dirty="0" smtClean="0">
              <a:solidFill>
                <a:srgbClr val="F36F78"/>
              </a:solidFill>
              <a:latin typeface="Roboto-Regular"/>
              <a:ea typeface="MS PGothic" pitchFamily="34" charset="-128"/>
              <a:cs typeface="ＭＳ Ｐゴシック" charset="0"/>
            </a:endParaRPr>
          </a:p>
          <a:p>
            <a:pPr algn="l"/>
            <a:r>
              <a:rPr lang="ka-GE" sz="1200" b="0" i="0" u="none" strike="noStrike" baseline="0" dirty="0" smtClean="0">
                <a:solidFill>
                  <a:srgbClr val="F36F78"/>
                </a:solidFill>
                <a:latin typeface="Roboto-Regular"/>
              </a:rPr>
              <a:t>თუმცა, ზოგ შემთხვევაში დამნაშავეები ფინანსურ სარგებელს ეძებენ ონლაინ CSE-დან. ერთ-ერთი მეთოდია კანონიერი რეკლამების განთავსება „თითო დაწკაპუნებით“ ანაზღაურებით, საიტებზე, რომლებიც CSEM ჰოსტინგს უზრუნველყოფს. განსაკუთრებით, როცა CSEM შენიღბულია, ეს ზრდის პლატფორმის დაწკაპუნების რაოდენობას და პოტენციურ სარგებელს თითო დაწკაპუნებაზე</a:t>
            </a:r>
          </a:p>
          <a:p>
            <a:pPr algn="l"/>
            <a:endParaRPr lang="ka-GE" sz="1200" b="0" i="0" u="none" strike="noStrike" kern="1200" baseline="0" dirty="0" smtClean="0">
              <a:solidFill>
                <a:srgbClr val="F36F78"/>
              </a:solidFill>
              <a:latin typeface="Roboto-Regular"/>
              <a:ea typeface="MS PGothic" pitchFamily="34" charset="-128"/>
              <a:cs typeface="ＭＳ Ｐゴシック" charset="0"/>
            </a:endParaRPr>
          </a:p>
          <a:p>
            <a:pPr algn="l"/>
            <a:r>
              <a:rPr lang="ka-GE" sz="1200" b="0" i="0" u="none" strike="noStrike" baseline="0" dirty="0" smtClean="0">
                <a:solidFill>
                  <a:srgbClr val="F36F78"/>
                </a:solidFill>
                <a:latin typeface="Roboto-Regular"/>
              </a:rPr>
              <a:t>ინტერნეტის სიჩქარის ზრდის გამო ბევრ მესამე ქვეყანაში დამნაშავეებს შეუძლიათ, უყურონ ბავშვთა სექსუალური ექსპლუატაციის (CSE) ლაივსტრიმს მსოფლიოს სხვა კუთხეში. ბევრ შემთხვევაში დამნაშავეები ამ სახის CSE-ს ყურების საფასურს იხდიან. ფილიპინები ყველაზე პოპულარული ქვეყანაა დაზარალებულების ადგილმდებარეობის თვალსაზრისით,</a:t>
            </a:r>
          </a:p>
          <a:p>
            <a:pPr algn="l"/>
            <a:r>
              <a:rPr lang="ka-GE" sz="1200" b="0" i="0" u="none" strike="noStrike" baseline="0" dirty="0" smtClean="0">
                <a:solidFill>
                  <a:srgbClr val="F36F78"/>
                </a:solidFill>
                <a:latin typeface="Roboto-Regular"/>
              </a:rPr>
              <a:t>თუმცა არის მიმანიშნებლები იმისა, რომ ეს ბევრ სხვა ქვეყანაშიც ხდება. კონტაქტი მყარდება ბევრი სხვადასხვა გზით. ზოგ შემთხვევაში, პირველი კონტაქტი მყარდება ზრდასრულთა კომერციულ პორნოვებგვერდებზე, რის შემდეგაც საუბარი გრძელდება დაშიფრული შეტყობინებების პლატფორმებზე. უმეტესობა შემთხვევაში CSE ლაივსტრიმით მიმდინარეობს ონლაინპლატფორმებზე, ვიდეოკონფერენციის შესაძლებლობით. ხშირად დამნაშავეებს აქვთ ძალადობის რეალურ დროში ორკესტრირებისა და ლაივსტრიმში გადაცემის შანსი. ზოგადად, დამნაშავეები იხდიან ონლაინგადახდის მეთოდებით, ხოლო კრიპტოვალუტები იშვიათად გამოიყენება. ზოგი დამნაშავე ასევე მოგზაურობს მესამე ქვეყანაში, რათა განახორციელოს უშუალო ძალადობა.</a:t>
            </a:r>
            <a:endParaRPr lang="ka-GE" sz="1200" b="0" i="0" u="none" strike="noStrike" kern="1200" baseline="0" dirty="0">
              <a:solidFill>
                <a:srgbClr val="F36F78"/>
              </a:solidFill>
              <a:latin typeface="Roboto-Regular"/>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74</a:t>
            </a:fld>
            <a:endParaRPr lang="ka-GE" altLang="en-US"/>
          </a:p>
        </p:txBody>
      </p:sp>
    </p:spTree>
    <p:extLst>
      <p:ext uri="{BB962C8B-B14F-4D97-AF65-F5344CB8AC3E}">
        <p14:creationId xmlns:p14="http://schemas.microsoft.com/office/powerpoint/2010/main" val="36993470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200" kern="1200" dirty="0">
                <a:solidFill>
                  <a:schemeClr val="tx1"/>
                </a:solidFill>
                <a:latin typeface="+mn-lt"/>
              </a:rPr>
              <a:t>კრისტალური ბურთის გამოყენება!</a:t>
            </a:r>
          </a:p>
          <a:p>
            <a:pPr algn="l"/>
            <a:r>
              <a:rPr lang="ka-GE" sz="1200" kern="1200" dirty="0">
                <a:solidFill>
                  <a:schemeClr val="tx1"/>
                </a:solidFill>
                <a:latin typeface="+mn-lt"/>
              </a:rPr>
              <a:t>ეფუძნება </a:t>
            </a:r>
            <a:r>
              <a:rPr lang="en-US" sz="1200" kern="1200" dirty="0" smtClean="0">
                <a:solidFill>
                  <a:schemeClr val="tx1"/>
                </a:solidFill>
                <a:latin typeface="+mn-lt"/>
              </a:rPr>
              <a:t>2019</a:t>
            </a:r>
            <a:r>
              <a:rPr lang="en-US" sz="1200" kern="1200" baseline="0" dirty="0" smtClean="0">
                <a:solidFill>
                  <a:schemeClr val="tx1"/>
                </a:solidFill>
                <a:latin typeface="+mn-lt"/>
              </a:rPr>
              <a:t> </a:t>
            </a:r>
            <a:r>
              <a:rPr lang="ka-GE" sz="1200" kern="1200" baseline="0" dirty="0" smtClean="0">
                <a:solidFill>
                  <a:schemeClr val="tx1"/>
                </a:solidFill>
                <a:latin typeface="+mn-lt"/>
              </a:rPr>
              <a:t>წლის </a:t>
            </a:r>
            <a:r>
              <a:rPr lang="ka-GE" sz="1200" kern="1200" dirty="0" smtClean="0">
                <a:solidFill>
                  <a:schemeClr val="tx1"/>
                </a:solidFill>
                <a:latin typeface="+mn-lt"/>
              </a:rPr>
              <a:t>IOCTA-ს</a:t>
            </a:r>
            <a:endParaRPr lang="ka-GE" sz="1200" kern="1200" dirty="0">
              <a:solidFill>
                <a:schemeClr val="tx1"/>
              </a:solidFill>
              <a:latin typeface="+mn-lt"/>
            </a:endParaRPr>
          </a:p>
          <a:p>
            <a:pPr algn="l"/>
            <a:endParaRPr lang="ka-GE" sz="1200" kern="1200" dirty="0">
              <a:solidFill>
                <a:schemeClr val="tx1"/>
              </a:solidFill>
              <a:latin typeface="+mn-lt"/>
              <a:ea typeface="MS PGothic" pitchFamily="34" charset="-128"/>
              <a:cs typeface="ＭＳ Ｐゴシック" charset="0"/>
            </a:endParaRPr>
          </a:p>
          <a:p>
            <a:pPr algn="l"/>
            <a:r>
              <a:rPr lang="ka-GE" sz="1800" b="0" i="0" u="none" strike="noStrike" baseline="0" dirty="0">
                <a:solidFill>
                  <a:srgbClr val="F4F4F4"/>
                </a:solidFill>
                <a:latin typeface="Roboto-Light"/>
              </a:rPr>
              <a:t>განვითარება, რომელიც შეიძლება საინტერესო იყოს </a:t>
            </a:r>
            <a:r>
              <a:rPr lang="ka-GE" sz="1800" b="0" i="0" u="none" strike="noStrike" baseline="0" dirty="0" smtClean="0">
                <a:solidFill>
                  <a:srgbClr val="F4F4F4"/>
                </a:solidFill>
                <a:latin typeface="Roboto-Light"/>
              </a:rPr>
              <a:t>ონლაინრეჟიმში </a:t>
            </a:r>
            <a:r>
              <a:rPr lang="ka-GE" sz="1800" b="0" i="0" u="none" strike="noStrike" baseline="0" dirty="0">
                <a:solidFill>
                  <a:srgbClr val="F4F4F4"/>
                </a:solidFill>
                <a:latin typeface="Roboto-Light"/>
              </a:rPr>
              <a:t>CSE-სთვის, წარმოადგენს ე.წ. დიპფეიკების მუდმივ გაუმჯობესებას. დიპფეიკის ტექნოლოგია ეფუძნება ხელოვნური ინტელექტის მეთოდს, რომელიც ათავსებს </a:t>
            </a:r>
            <a:r>
              <a:rPr lang="ka-GE" sz="1800" b="0" i="0" u="none" strike="noStrike" baseline="0" dirty="0" smtClean="0">
                <a:solidFill>
                  <a:srgbClr val="F4F4F4"/>
                </a:solidFill>
                <a:latin typeface="Roboto-Light"/>
              </a:rPr>
              <a:t>გამოსახულებებს </a:t>
            </a:r>
            <a:r>
              <a:rPr lang="ka-GE" sz="1800" b="0" i="0" u="none" strike="noStrike" baseline="0" dirty="0">
                <a:solidFill>
                  <a:srgbClr val="F4F4F4"/>
                </a:solidFill>
                <a:latin typeface="Roboto-Light"/>
              </a:rPr>
              <a:t>ან ვიდეოებს სხვა გამოსახულებებსა და ვიდეოებზე. ის უკვე გამოყენებული იქნა ცნობადი პირების სახეების </a:t>
            </a:r>
            <a:r>
              <a:rPr lang="ka-GE" sz="1800" b="0" i="0" u="none" strike="noStrike" baseline="0" dirty="0" smtClean="0">
                <a:solidFill>
                  <a:srgbClr val="F4F4F4"/>
                </a:solidFill>
                <a:latin typeface="Roboto-Light"/>
              </a:rPr>
              <a:t>არსებულ პორნოგრაფიულ </a:t>
            </a:r>
            <a:r>
              <a:rPr lang="ka-GE" sz="1800" b="0" i="0" u="none" strike="noStrike" baseline="0" dirty="0">
                <a:solidFill>
                  <a:srgbClr val="F4F4F4"/>
                </a:solidFill>
                <a:latin typeface="Roboto-Light"/>
              </a:rPr>
              <a:t>ვიდეოებზე დასადებად. მიუხედავად იმისა, რომ </a:t>
            </a:r>
            <a:r>
              <a:rPr lang="ka-GE" sz="1800" b="0" i="0" u="none" strike="noStrike" baseline="0" dirty="0" smtClean="0">
                <a:solidFill>
                  <a:srgbClr val="F4F4F4"/>
                </a:solidFill>
                <a:latin typeface="Roboto-Light"/>
              </a:rPr>
              <a:t>ტექნოლოგია ჯერჯერობით </a:t>
            </a:r>
            <a:r>
              <a:rPr lang="ka-GE" sz="1800" b="0" i="0" u="none" strike="noStrike" baseline="0" dirty="0">
                <a:solidFill>
                  <a:srgbClr val="F4F4F4"/>
                </a:solidFill>
                <a:latin typeface="Roboto-Light"/>
              </a:rPr>
              <a:t>კიდევ ახალია, ის სწრაფად უმჯობესდება და უფრო მისაწვდომი და გამოსაყენებლად მარტივი ხდება. ეს დროის საკითხია, თუ როდის გაჩნდება პირველი დიპფეიკები </a:t>
            </a:r>
            <a:r>
              <a:rPr lang="ka-GE" sz="1800" b="0" i="0" u="none" strike="noStrike" baseline="0" dirty="0" smtClean="0">
                <a:solidFill>
                  <a:srgbClr val="F4F4F4"/>
                </a:solidFill>
                <a:latin typeface="Roboto-Light"/>
              </a:rPr>
              <a:t>ონლაინრეჟიმში </a:t>
            </a:r>
            <a:r>
              <a:rPr lang="ka-GE" sz="1800" b="0" i="0" u="none" strike="noStrike" baseline="0" dirty="0">
                <a:solidFill>
                  <a:srgbClr val="F4F4F4"/>
                </a:solidFill>
                <a:latin typeface="Roboto-Light"/>
              </a:rPr>
              <a:t>CSE-ს გამოსახულებით, რასაც შედეგად მოჰყვება ახალი „</a:t>
            </a:r>
            <a:r>
              <a:rPr lang="ka-GE" sz="1800" b="0" i="0" u="none" strike="noStrike" baseline="0" dirty="0" smtClean="0">
                <a:solidFill>
                  <a:srgbClr val="F4F4F4"/>
                </a:solidFill>
                <a:latin typeface="Roboto-Light"/>
              </a:rPr>
              <a:t>პერსონალიზებული</a:t>
            </a:r>
            <a:r>
              <a:rPr lang="ka-GE" sz="1800" b="0" i="0" u="none" strike="noStrike" baseline="0" dirty="0">
                <a:solidFill>
                  <a:srgbClr val="F4F4F4"/>
                </a:solidFill>
                <a:latin typeface="Roboto-Light"/>
              </a:rPr>
              <a:t>“ CSEM-ის თაობა. ამას შეიძლება სერიოზული შედეგები მოჰყვეს სამართალდამცავი ორგანოებისთვის, ვინაიდან ამან შეიძლება წარმოშვას კითხვები მტკიცებულებების ნამდვილობის </a:t>
            </a:r>
            <a:r>
              <a:rPr lang="ka-GE" sz="1800" b="0" i="0" u="none" strike="noStrike" baseline="0" dirty="0" smtClean="0">
                <a:solidFill>
                  <a:srgbClr val="F4F4F4"/>
                </a:solidFill>
                <a:latin typeface="Roboto-Light"/>
              </a:rPr>
              <a:t>შესახებ </a:t>
            </a:r>
            <a:r>
              <a:rPr lang="ka-GE" sz="1800" b="0" i="0" u="none" strike="noStrike" baseline="0" dirty="0">
                <a:solidFill>
                  <a:srgbClr val="F4F4F4"/>
                </a:solidFill>
                <a:latin typeface="Roboto-Light"/>
              </a:rPr>
              <a:t>და გაართულოს გამოძიება.</a:t>
            </a:r>
          </a:p>
          <a:p>
            <a:pPr algn="l"/>
            <a:endParaRPr lang="ka-GE" sz="1800" b="0" i="0" u="none" strike="noStrike" kern="1200" baseline="0" dirty="0">
              <a:solidFill>
                <a:srgbClr val="F4F4F4"/>
              </a:solidFill>
              <a:latin typeface="Roboto-Light"/>
              <a:ea typeface="MS PGothic" pitchFamily="34" charset="-128"/>
              <a:cs typeface="ＭＳ Ｐゴシック" charset="0"/>
            </a:endParaRPr>
          </a:p>
          <a:p>
            <a:pPr algn="l"/>
            <a:r>
              <a:rPr lang="ka-GE" b="0" i="0" dirty="0">
                <a:solidFill>
                  <a:srgbClr val="000000"/>
                </a:solidFill>
                <a:effectLst/>
                <a:latin typeface="Lyon"/>
              </a:rPr>
              <a:t>მაგრამ ამის საფრთხე არის, რომ „ტექნოლოგია შეიძლება გამოყენებული იქნეს იმისთვის, რომ ადამიანებმა დაიჯერონ, რომ რაღაც ნამდვილია, როცა ეს ასე არ არის“, ამბობს პიტერ სინგერი, </a:t>
            </a:r>
            <a:r>
              <a:rPr lang="ka-GE" b="0" i="0" dirty="0" smtClean="0">
                <a:solidFill>
                  <a:srgbClr val="000000"/>
                </a:solidFill>
                <a:effectLst/>
                <a:latin typeface="Lyon"/>
              </a:rPr>
              <a:t>კიბერუსაფრთხოებისა </a:t>
            </a:r>
            <a:r>
              <a:rPr lang="ka-GE" b="0" i="0" dirty="0">
                <a:solidFill>
                  <a:srgbClr val="000000"/>
                </a:solidFill>
                <a:effectLst/>
                <a:latin typeface="Lyon"/>
              </a:rPr>
              <a:t>და დაცვის სტრატეგი და კვლევითი ინსტიტუტის „ნიუ </a:t>
            </a:r>
            <a:r>
              <a:rPr lang="ka-GE" b="0" i="0" dirty="0" smtClean="0">
                <a:solidFill>
                  <a:srgbClr val="000000"/>
                </a:solidFill>
                <a:effectLst/>
                <a:latin typeface="Lyon"/>
              </a:rPr>
              <a:t>ამერიკა“ </a:t>
            </a:r>
            <a:r>
              <a:rPr lang="ka-GE" b="0" i="0" dirty="0">
                <a:solidFill>
                  <a:srgbClr val="000000"/>
                </a:solidFill>
                <a:effectLst/>
                <a:latin typeface="Lyon"/>
              </a:rPr>
              <a:t>უფროსი მეცნიერმუშაკი</a:t>
            </a: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75</a:t>
            </a:fld>
            <a:endParaRPr lang="ka-GE" altLang="en-US"/>
          </a:p>
        </p:txBody>
      </p:sp>
    </p:spTree>
    <p:extLst>
      <p:ext uri="{BB962C8B-B14F-4D97-AF65-F5344CB8AC3E}">
        <p14:creationId xmlns:p14="http://schemas.microsoft.com/office/powerpoint/2010/main" val="161956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76</a:t>
            </a:fld>
            <a:endParaRPr lang="ka-GE" altLang="en-US"/>
          </a:p>
        </p:txBody>
      </p:sp>
    </p:spTree>
    <p:extLst>
      <p:ext uri="{BB962C8B-B14F-4D97-AF65-F5344CB8AC3E}">
        <p14:creationId xmlns:p14="http://schemas.microsoft.com/office/powerpoint/2010/main" val="33399773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200" kern="1200" dirty="0" smtClean="0">
                <a:solidFill>
                  <a:schemeClr val="tx1"/>
                </a:solidFill>
                <a:latin typeface="+mn-lt"/>
              </a:rPr>
              <a:t>ინფორმაცია 2019</a:t>
            </a:r>
            <a:r>
              <a:rPr lang="ka-GE" sz="1200" kern="1200" baseline="0" dirty="0" smtClean="0">
                <a:solidFill>
                  <a:schemeClr val="tx1"/>
                </a:solidFill>
                <a:latin typeface="+mn-lt"/>
              </a:rPr>
              <a:t> წლის</a:t>
            </a:r>
            <a:r>
              <a:rPr lang="ka-GE" sz="1200" kern="1200" dirty="0" smtClean="0">
                <a:solidFill>
                  <a:schemeClr val="tx1"/>
                </a:solidFill>
                <a:latin typeface="+mn-lt"/>
              </a:rPr>
              <a:t> IOCTA-დან</a:t>
            </a:r>
            <a:endParaRPr lang="ka-GE" sz="1200" kern="1200" dirty="0">
              <a:solidFill>
                <a:schemeClr val="tx1"/>
              </a:solidFill>
              <a:latin typeface="+mn-lt"/>
            </a:endParaRPr>
          </a:p>
          <a:p>
            <a:pPr algn="l"/>
            <a:endParaRPr lang="ka-GE" sz="1200" b="0" i="0" u="none" strike="noStrike" kern="1200" baseline="0" dirty="0">
              <a:solidFill>
                <a:schemeClr val="tx1"/>
              </a:solidFill>
              <a:latin typeface="+mn-lt"/>
              <a:ea typeface="MS PGothic" pitchFamily="34" charset="-128"/>
              <a:cs typeface="ＭＳ Ｐゴシック" charset="0"/>
            </a:endParaRPr>
          </a:p>
          <a:p>
            <a:pPr algn="l"/>
            <a:r>
              <a:rPr lang="ka-GE" dirty="0" smtClean="0"/>
              <a:t>წევრი სახელმწიფოები ხშირად ახსენებენ (მაღალი ღირებულების) ელექტრონული მოწყობილობების შეძენას, როგორიცაა მობილური ტელეფონები, ლეპტოპები და პლანშეტები.</a:t>
            </a:r>
            <a:r>
              <a:rPr lang="ka-GE" sz="1800" b="0" i="0" u="none" strike="noStrike" baseline="0" dirty="0">
                <a:solidFill>
                  <a:srgbClr val="3D3D5F"/>
                </a:solidFill>
                <a:latin typeface="Roboto-Light"/>
              </a:rPr>
              <a:t> </a:t>
            </a:r>
            <a:r>
              <a:rPr lang="ka-GE" dirty="0" smtClean="0"/>
              <a:t>სხვა წევრი სახელმწიფო განსაკუთრებით აღნიშნავს, რომ კიბერდანაშაულის ამ სფეროში რაიმე სახის ინოვაცია მოქმედების ხერხებთან მიმართებით არ შეინიშნებოდა ბოლო წლის განმავლობაში.</a:t>
            </a:r>
            <a:r>
              <a:rPr lang="ka-GE" sz="1800" b="0" i="0" u="none" strike="noStrike" baseline="0" dirty="0">
                <a:solidFill>
                  <a:srgbClr val="3D3D5F"/>
                </a:solidFill>
                <a:latin typeface="Roboto-Light"/>
              </a:rPr>
              <a:t> მიუხედავად იმისა, </a:t>
            </a:r>
            <a:r>
              <a:rPr lang="ka-GE" sz="1800" b="0" i="0" u="none" strike="noStrike" baseline="0" dirty="0" smtClean="0">
                <a:solidFill>
                  <a:srgbClr val="3D3D5F"/>
                </a:solidFill>
                <a:latin typeface="Roboto-Light"/>
              </a:rPr>
              <a:t>რომ 2018 </a:t>
            </a:r>
            <a:r>
              <a:rPr lang="ka-GE" sz="1800" b="0" i="0" u="none" strike="noStrike" baseline="0" dirty="0">
                <a:solidFill>
                  <a:srgbClr val="3D3D5F"/>
                </a:solidFill>
                <a:latin typeface="Roboto-Light"/>
              </a:rPr>
              <a:t>წელს მნიშვნელოვანი წინსვლა არ ყოფილა, </a:t>
            </a:r>
            <a:r>
              <a:rPr lang="ka-GE" sz="1800" b="0" i="0" u="none" strike="noStrike" baseline="0" dirty="0" smtClean="0">
                <a:solidFill>
                  <a:srgbClr val="3D3D5F"/>
                </a:solidFill>
                <a:latin typeface="Roboto-Light"/>
              </a:rPr>
              <a:t>კერძო </a:t>
            </a:r>
            <a:r>
              <a:rPr lang="ka-GE" sz="1800" b="0" i="0" u="none" strike="noStrike" baseline="0" dirty="0">
                <a:solidFill>
                  <a:srgbClr val="3D3D5F"/>
                </a:solidFill>
                <a:latin typeface="Roboto-Light"/>
              </a:rPr>
              <a:t>სექტორის მონაცემებით, </a:t>
            </a:r>
            <a:r>
              <a:rPr lang="ka-GE" sz="1800" b="0" i="0" u="none" strike="noStrike" baseline="0" dirty="0" smtClean="0">
                <a:solidFill>
                  <a:srgbClr val="3D3D5F"/>
                </a:solidFill>
                <a:latin typeface="Roboto-Light"/>
              </a:rPr>
              <a:t>CNP</a:t>
            </a:r>
            <a:r>
              <a:rPr lang="en-US" sz="1800" b="0" i="0" u="none" strike="noStrike" baseline="0" dirty="0" smtClean="0">
                <a:solidFill>
                  <a:srgbClr val="3D3D5F"/>
                </a:solidFill>
                <a:latin typeface="Roboto-Light"/>
              </a:rPr>
              <a:t>-</a:t>
            </a:r>
            <a:r>
              <a:rPr lang="ka-GE" sz="1800" b="0" i="0" u="none" strike="noStrike" baseline="0" dirty="0" smtClean="0">
                <a:solidFill>
                  <a:srgbClr val="3D3D5F"/>
                </a:solidFill>
                <a:latin typeface="Roboto-Light"/>
              </a:rPr>
              <a:t>თაღლითობა („ბარათი არ არის წარმოდგენილი“ თაღლითობა) </a:t>
            </a:r>
            <a:r>
              <a:rPr lang="ka-GE" sz="1800" b="0" i="0" u="none" strike="noStrike" baseline="0" dirty="0">
                <a:solidFill>
                  <a:srgbClr val="3D3D5F"/>
                </a:solidFill>
                <a:latin typeface="Roboto-Light"/>
              </a:rPr>
              <a:t>მზარდად ინაცვლებს სხვა სექტორებში, როგორიცაა ტურიზმი (სასტუმროები, მანქანების გაქირავება, სხვ.), საფოსტო მომსახურებები, სასაჩუქრე ბარათები და ა.შ. ნაკლები შემთხვევების შესახებ იქნა განცხადებული სამართალდამცავ ორგანოებში, ვინაიდან ისეთივე დონის </a:t>
            </a:r>
            <a:r>
              <a:rPr lang="ka-GE" sz="1800" b="0" i="0" u="none" strike="noStrike" baseline="0" dirty="0" smtClean="0">
                <a:solidFill>
                  <a:srgbClr val="3D3D5F"/>
                </a:solidFill>
                <a:latin typeface="Roboto-Light"/>
              </a:rPr>
              <a:t>ცნობიერება </a:t>
            </a:r>
            <a:r>
              <a:rPr lang="ka-GE" sz="1800" b="0" i="0" u="none" strike="noStrike" baseline="0" dirty="0">
                <a:solidFill>
                  <a:srgbClr val="3D3D5F"/>
                </a:solidFill>
                <a:latin typeface="Roboto-Light"/>
              </a:rPr>
              <a:t>არ არსებობს ჯერ, </a:t>
            </a:r>
            <a:r>
              <a:rPr lang="ka-GE" sz="1800" b="0" i="0" u="none" strike="noStrike" baseline="0" dirty="0" smtClean="0">
                <a:solidFill>
                  <a:srgbClr val="3D3D5F"/>
                </a:solidFill>
                <a:latin typeface="Roboto-Light"/>
              </a:rPr>
              <a:t>როგორიცაა, </a:t>
            </a:r>
            <a:r>
              <a:rPr lang="ka-GE" sz="1800" b="0" i="0" u="none" strike="noStrike" baseline="0" dirty="0">
                <a:solidFill>
                  <a:srgbClr val="3D3D5F"/>
                </a:solidFill>
                <a:latin typeface="Roboto-Light"/>
              </a:rPr>
              <a:t>მაგ., ელ. </a:t>
            </a:r>
            <a:r>
              <a:rPr lang="ka-GE" sz="1800" b="0" i="0" u="none" strike="noStrike" baseline="0" dirty="0" smtClean="0">
                <a:solidFill>
                  <a:srgbClr val="3D3D5F"/>
                </a:solidFill>
                <a:latin typeface="Roboto-Light"/>
              </a:rPr>
              <a:t>ვაჭრობა</a:t>
            </a:r>
            <a:endParaRPr lang="ka-GE" sz="1800" b="0" i="0" u="none" strike="noStrike" baseline="0" dirty="0">
              <a:solidFill>
                <a:srgbClr val="3D3D5F"/>
              </a:solidFill>
              <a:latin typeface="Roboto-Light"/>
            </a:endParaRPr>
          </a:p>
          <a:p>
            <a:pPr algn="l"/>
            <a:endParaRPr lang="ka-GE" sz="1800" b="0" i="0" u="none" strike="noStrike" kern="1200" baseline="0" dirty="0">
              <a:solidFill>
                <a:srgbClr val="3D3D5F"/>
              </a:solidFill>
              <a:latin typeface="Roboto-Light"/>
              <a:ea typeface="MS PGothic" pitchFamily="34" charset="-128"/>
              <a:cs typeface="ＭＳ Ｐゴシック" charset="0"/>
            </a:endParaRPr>
          </a:p>
          <a:p>
            <a:pPr algn="l"/>
            <a:r>
              <a:rPr lang="ka-GE" sz="1800" b="0" i="0" u="none" strike="noStrike" kern="1200" baseline="0" dirty="0">
                <a:solidFill>
                  <a:srgbClr val="3D3D5F"/>
                </a:solidFill>
                <a:latin typeface="Roboto-Light"/>
              </a:rPr>
              <a:t>მონაცემთა კომპრომეტირება - </a:t>
            </a:r>
            <a:r>
              <a:rPr lang="ka-GE" sz="1800" b="0" i="0" u="none" strike="noStrike" baseline="0" dirty="0">
                <a:solidFill>
                  <a:srgbClr val="3D3D5F"/>
                </a:solidFill>
                <a:latin typeface="Roboto-Light"/>
              </a:rPr>
              <a:t>დამნაშავეებს შეუძლიათ ხარვეზების გამოყენება, რომლებსაც ადგილი აქვს, როცა ვებსაიტების მფლობელები </a:t>
            </a:r>
            <a:r>
              <a:rPr lang="ka-GE" sz="1800" b="0" i="0" u="none" strike="noStrike" baseline="0" dirty="0" smtClean="0">
                <a:solidFill>
                  <a:srgbClr val="3D3D5F"/>
                </a:solidFill>
                <a:latin typeface="Roboto-Light"/>
              </a:rPr>
              <a:t>უნებლიეთ </a:t>
            </a:r>
            <a:r>
              <a:rPr lang="ka-GE" sz="1800" b="0" i="0" u="none" strike="noStrike" baseline="0" dirty="0">
                <a:solidFill>
                  <a:srgbClr val="3D3D5F"/>
                </a:solidFill>
                <a:latin typeface="Roboto-Light"/>
              </a:rPr>
              <a:t>ახდენენ თავიანთი ამაზონ ვებსერვერის</a:t>
            </a:r>
          </a:p>
          <a:p>
            <a:pPr algn="l"/>
            <a:r>
              <a:rPr lang="ka-GE" sz="1800" b="0" i="0" u="none" strike="noStrike" baseline="0" dirty="0">
                <a:solidFill>
                  <a:srgbClr val="3D3D5F"/>
                </a:solidFill>
                <a:latin typeface="Roboto-Light"/>
              </a:rPr>
              <a:t>(AWS) S3 </a:t>
            </a:r>
            <a:r>
              <a:rPr lang="ka-GE" sz="1800" b="0" i="0" u="none" strike="noStrike" baseline="0" dirty="0" smtClean="0">
                <a:solidFill>
                  <a:srgbClr val="3D3D5F"/>
                </a:solidFill>
                <a:latin typeface="Roboto-Light"/>
              </a:rPr>
              <a:t>საცავის </a:t>
            </a:r>
            <a:r>
              <a:rPr lang="ka-GE" sz="1800" b="0" i="0" u="none" strike="noStrike" baseline="0" dirty="0">
                <a:solidFill>
                  <a:srgbClr val="3D3D5F"/>
                </a:solidFill>
                <a:latin typeface="Roboto-Light"/>
              </a:rPr>
              <a:t>სერვერების არასწორ </a:t>
            </a:r>
            <a:r>
              <a:rPr lang="ka-GE" sz="1800" b="0" i="0" u="none" strike="noStrike" baseline="0" dirty="0" smtClean="0">
                <a:solidFill>
                  <a:srgbClr val="3D3D5F"/>
                </a:solidFill>
                <a:latin typeface="Roboto-Light"/>
              </a:rPr>
              <a:t>კონფიგურაციას</a:t>
            </a:r>
            <a:endParaRPr lang="ka-GE" sz="1800" b="0" i="0" u="none" strike="noStrike" baseline="0" dirty="0">
              <a:solidFill>
                <a:srgbClr val="3D3D5F"/>
              </a:solidFill>
              <a:latin typeface="Roboto-Light"/>
            </a:endParaRPr>
          </a:p>
          <a:p>
            <a:pPr algn="l"/>
            <a:endParaRPr lang="ka-GE" sz="1800" b="0" i="0" u="none" strike="noStrike" kern="1200" baseline="0" dirty="0">
              <a:solidFill>
                <a:srgbClr val="3D3D5F"/>
              </a:solidFill>
              <a:latin typeface="Roboto-Light"/>
              <a:ea typeface="MS PGothic" pitchFamily="34" charset="-128"/>
              <a:cs typeface="ＭＳ Ｐゴシック" charset="0"/>
            </a:endParaRPr>
          </a:p>
          <a:p>
            <a:pPr algn="l"/>
            <a:r>
              <a:rPr lang="ka-GE" sz="1800" b="0" i="0" u="none" strike="noStrike" baseline="0" dirty="0">
                <a:solidFill>
                  <a:srgbClr val="3D3D5F"/>
                </a:solidFill>
                <a:latin typeface="Roboto-Light"/>
              </a:rPr>
              <a:t>მაშინ, როცა ხშირად </a:t>
            </a:r>
            <a:r>
              <a:rPr lang="ka-GE" sz="1800" b="0" i="0" u="none" strike="noStrike" baseline="0" dirty="0" smtClean="0">
                <a:solidFill>
                  <a:srgbClr val="3D3D5F"/>
                </a:solidFill>
                <a:latin typeface="Roboto-Light"/>
              </a:rPr>
              <a:t>CNP-თაღლითობას </a:t>
            </a:r>
            <a:r>
              <a:rPr lang="ka-GE" sz="1800" b="0" i="0" u="none" strike="noStrike" baseline="0" dirty="0">
                <a:solidFill>
                  <a:srgbClr val="3D3D5F"/>
                </a:solidFill>
                <a:latin typeface="Roboto-Light"/>
              </a:rPr>
              <a:t>წმინდად ფინანსური პერსპექტივიდან განვიხილავთ, ამ სახის დანაშაული ასევე ხელს უწყობს სხვა სახის უკანონო ქმედებებს. მაგალითები მოიცავს უკანონო იმიგრაციის ხელშეწყობას </a:t>
            </a:r>
            <a:r>
              <a:rPr lang="ka-GE" sz="1800" b="0" i="0" u="none" strike="noStrike" baseline="0" dirty="0" smtClean="0">
                <a:solidFill>
                  <a:srgbClr val="3D3D5F"/>
                </a:solidFill>
                <a:latin typeface="Roboto-Light"/>
              </a:rPr>
              <a:t>და, </a:t>
            </a:r>
            <a:r>
              <a:rPr lang="ka-GE" sz="1800" b="0" i="0" u="none" strike="noStrike" baseline="0" dirty="0">
                <a:solidFill>
                  <a:srgbClr val="3D3D5F"/>
                </a:solidFill>
                <a:latin typeface="Roboto-Light"/>
              </a:rPr>
              <a:t>უფრო კონკრეტულად, ადამიანებით ვაჭრობას (THB). დამნაშავეები ამას აკეთებენ კომპრომეტირებული საკრედიტო ბარათების </a:t>
            </a:r>
            <a:r>
              <a:rPr lang="ka-GE" sz="1800" b="0" i="0" u="none" strike="noStrike" baseline="0" dirty="0" smtClean="0">
                <a:solidFill>
                  <a:srgbClr val="3D3D5F"/>
                </a:solidFill>
                <a:latin typeface="Roboto-Light"/>
              </a:rPr>
              <a:t>რეკვიზიტებით </a:t>
            </a:r>
            <a:r>
              <a:rPr lang="ka-GE" sz="1800" b="0" i="0" u="none" strike="noStrike" baseline="0" dirty="0">
                <a:solidFill>
                  <a:srgbClr val="3D3D5F"/>
                </a:solidFill>
                <a:latin typeface="Roboto-Light"/>
              </a:rPr>
              <a:t>თვითმფრინავის ბილეთების ყიდვით, სასტუმროების დაჯავშნით, მანქანების </a:t>
            </a:r>
            <a:r>
              <a:rPr lang="ka-GE" sz="1800" b="0" i="0" u="none" strike="noStrike" baseline="0" dirty="0" smtClean="0">
                <a:solidFill>
                  <a:srgbClr val="3D3D5F"/>
                </a:solidFill>
                <a:latin typeface="Roboto-Light"/>
              </a:rPr>
              <a:t>ქირაობით </a:t>
            </a:r>
            <a:r>
              <a:rPr lang="ka-GE" sz="1800" b="0" i="0" u="none" strike="noStrike" baseline="0" dirty="0">
                <a:solidFill>
                  <a:srgbClr val="3D3D5F"/>
                </a:solidFill>
                <a:latin typeface="Roboto-Light"/>
              </a:rPr>
              <a:t>და ა.შ. ისინი ამას აკეთებენ </a:t>
            </a:r>
            <a:r>
              <a:rPr lang="ka-GE" sz="1800" b="0" i="0" u="none" strike="noStrike" baseline="0" dirty="0" smtClean="0">
                <a:solidFill>
                  <a:srgbClr val="3D3D5F"/>
                </a:solidFill>
                <a:latin typeface="Roboto-Light"/>
              </a:rPr>
              <a:t>CNP-თაღლითობით გაყალბებულ </a:t>
            </a:r>
            <a:r>
              <a:rPr lang="ka-GE" sz="1800" b="0" i="0" u="none" strike="noStrike" baseline="0" dirty="0">
                <a:solidFill>
                  <a:srgbClr val="3D3D5F"/>
                </a:solidFill>
                <a:latin typeface="Roboto-Light"/>
              </a:rPr>
              <a:t>საიდენტიფიკაციო </a:t>
            </a:r>
            <a:r>
              <a:rPr lang="ka-GE" sz="1800" b="0" i="0" u="none" strike="noStrike" baseline="0" dirty="0" smtClean="0">
                <a:solidFill>
                  <a:srgbClr val="3D3D5F"/>
                </a:solidFill>
                <a:latin typeface="Roboto-Light"/>
              </a:rPr>
              <a:t>დოკუმენტებთან ერთობლიობაში.</a:t>
            </a:r>
            <a:endParaRPr lang="ka-GE" sz="1200" b="0" i="0" u="none" strike="noStrike" kern="1200" baseline="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77</a:t>
            </a:fld>
            <a:endParaRPr lang="ka-GE" altLang="en-US"/>
          </a:p>
        </p:txBody>
      </p:sp>
    </p:spTree>
    <p:extLst>
      <p:ext uri="{BB962C8B-B14F-4D97-AF65-F5344CB8AC3E}">
        <p14:creationId xmlns:p14="http://schemas.microsoft.com/office/powerpoint/2010/main" val="39489616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000" kern="1200" dirty="0" smtClean="0">
                <a:solidFill>
                  <a:schemeClr val="tx1"/>
                </a:solidFill>
                <a:latin typeface="+mn-lt"/>
              </a:rPr>
              <a:t>ინფორმაცია 2019</a:t>
            </a:r>
            <a:r>
              <a:rPr lang="ka-GE" sz="1000" kern="1200" baseline="0" dirty="0" smtClean="0">
                <a:solidFill>
                  <a:schemeClr val="tx1"/>
                </a:solidFill>
                <a:latin typeface="+mn-lt"/>
              </a:rPr>
              <a:t> წლის</a:t>
            </a:r>
            <a:r>
              <a:rPr lang="ka-GE" sz="1000" kern="1200" dirty="0" smtClean="0">
                <a:solidFill>
                  <a:schemeClr val="tx1"/>
                </a:solidFill>
                <a:latin typeface="+mn-lt"/>
              </a:rPr>
              <a:t> IOCTA-დან</a:t>
            </a:r>
          </a:p>
          <a:p>
            <a:pPr algn="l"/>
            <a:endParaRPr lang="ka-GE" sz="1000" b="0" i="0" u="none" strike="noStrike" kern="1200" baseline="0" dirty="0" smtClean="0">
              <a:solidFill>
                <a:schemeClr val="tx1"/>
              </a:solidFill>
              <a:latin typeface="+mn-lt"/>
              <a:ea typeface="MS PGothic" pitchFamily="34" charset="-128"/>
              <a:cs typeface="ＭＳ Ｐゴシック" charset="0"/>
            </a:endParaRPr>
          </a:p>
          <a:p>
            <a:pPr algn="l"/>
            <a:r>
              <a:rPr lang="ka-GE" dirty="0" smtClean="0"/>
              <a:t>წევრი სახელმწიფოები ხშირად ახსენებენ (მაღალი ღირებულების) ელექტრონული მოწყობილობების შეძენას, როგორიცაა მობილური ტელეფონები, ლეპტოპები და პლანშეტები.</a:t>
            </a:r>
            <a:r>
              <a:rPr lang="ka-GE" sz="1200" b="0" i="0" u="none" strike="noStrike" baseline="0" dirty="0" smtClean="0">
                <a:solidFill>
                  <a:srgbClr val="3D3D5F"/>
                </a:solidFill>
                <a:latin typeface="Roboto-Light"/>
              </a:rPr>
              <a:t> </a:t>
            </a:r>
            <a:r>
              <a:rPr lang="ka-GE" dirty="0" smtClean="0"/>
              <a:t>სხვა წევრი სახელმწიფო განსაკუთრებით აღნიშნავს, რომ კიბერდანაშაულის ამ სფეროში რაიმე სახის ინოვაცია მოქმედების ხერხებთან მიმართებით არ შეინიშნებოდა ბოლო წლის განმავლობაში.</a:t>
            </a:r>
            <a:r>
              <a:rPr lang="ka-GE" sz="1200" b="0" i="0" u="none" strike="noStrike" baseline="0" dirty="0" smtClean="0">
                <a:solidFill>
                  <a:srgbClr val="3D3D5F"/>
                </a:solidFill>
                <a:latin typeface="Roboto-Light"/>
              </a:rPr>
              <a:t> მიუხედავად იმისა, რომ 2018 წელს მნიშვნელოვანი წინსვლა არ ყოფილა, კერძო სექტორის მონაცემებით, CNP</a:t>
            </a:r>
            <a:r>
              <a:rPr lang="en-US" sz="1200" b="0" i="0" u="none" strike="noStrike" baseline="0" dirty="0" smtClean="0">
                <a:solidFill>
                  <a:srgbClr val="3D3D5F"/>
                </a:solidFill>
                <a:latin typeface="Roboto-Light"/>
              </a:rPr>
              <a:t>-</a:t>
            </a:r>
            <a:r>
              <a:rPr lang="ka-GE" sz="1200" b="0" i="0" u="none" strike="noStrike" baseline="0" dirty="0" smtClean="0">
                <a:solidFill>
                  <a:srgbClr val="3D3D5F"/>
                </a:solidFill>
                <a:latin typeface="Roboto-Light"/>
              </a:rPr>
              <a:t>თაღლითობა („ბარათი არ არის წარმოდგენილი“ თაღლითობა) მზარდად ინაცვლებს სხვა სექტორებში, როგორიცაა ტურიზმი (სასტუმროები, მანქანების გაქირავება, სხვ.), საფოსტო მომსახურებები, სასაჩუქრე ბარათები და ა.შ. ნაკლები შემთხვევების შესახებ იქნა განცხადებული სამართალდამცავ ორგანოებში, ვინაიდან ისეთივე დონის ცნობიერება არ არსებობს ჯერ, როგორიცაა, მაგ., ელ. ვაჭრობა</a:t>
            </a:r>
          </a:p>
          <a:p>
            <a:pPr algn="l"/>
            <a:endParaRPr lang="ka-GE" sz="1200" b="0" i="0" u="none" strike="noStrike" kern="1200" baseline="0" dirty="0" smtClean="0">
              <a:solidFill>
                <a:srgbClr val="3D3D5F"/>
              </a:solidFill>
              <a:latin typeface="Roboto-Light"/>
              <a:ea typeface="MS PGothic" pitchFamily="34" charset="-128"/>
              <a:cs typeface="ＭＳ Ｐゴシック" charset="0"/>
            </a:endParaRPr>
          </a:p>
          <a:p>
            <a:pPr algn="l"/>
            <a:r>
              <a:rPr lang="ka-GE" sz="1200" b="0" i="0" u="none" strike="noStrike" kern="1200" baseline="0" dirty="0" smtClean="0">
                <a:solidFill>
                  <a:srgbClr val="3D3D5F"/>
                </a:solidFill>
                <a:latin typeface="Roboto-Light"/>
              </a:rPr>
              <a:t>მონაცემთა კომპრომეტირება - </a:t>
            </a:r>
            <a:r>
              <a:rPr lang="ka-GE" sz="1200" b="0" i="0" u="none" strike="noStrike" baseline="0" dirty="0" smtClean="0">
                <a:solidFill>
                  <a:srgbClr val="3D3D5F"/>
                </a:solidFill>
                <a:latin typeface="Roboto-Light"/>
              </a:rPr>
              <a:t>დამნაშავეებს შეუძლიათ ხარვეზების გამოყენება, რომლებსაც ადგილი აქვს, როცა ვებსაიტების მფლობელები უნებლიეთ ახდენენ თავიანთი ამაზონ ვებსერვერის</a:t>
            </a:r>
          </a:p>
          <a:p>
            <a:pPr algn="l"/>
            <a:r>
              <a:rPr lang="ka-GE" sz="1200" b="0" i="0" u="none" strike="noStrike" baseline="0" dirty="0" smtClean="0">
                <a:solidFill>
                  <a:srgbClr val="3D3D5F"/>
                </a:solidFill>
                <a:latin typeface="Roboto-Light"/>
              </a:rPr>
              <a:t>(AWS) S3 საცავის სერვერების არასწორ კონფიგურაციას</a:t>
            </a:r>
          </a:p>
          <a:p>
            <a:pPr algn="l"/>
            <a:endParaRPr lang="ka-GE" sz="1200" b="0" i="0" u="none" strike="noStrike" kern="1200" baseline="0" dirty="0" smtClean="0">
              <a:solidFill>
                <a:srgbClr val="3D3D5F"/>
              </a:solidFill>
              <a:latin typeface="Roboto-Light"/>
              <a:ea typeface="MS PGothic" pitchFamily="34" charset="-128"/>
              <a:cs typeface="ＭＳ Ｐゴシック" charset="0"/>
            </a:endParaRPr>
          </a:p>
          <a:p>
            <a:pPr algn="l"/>
            <a:r>
              <a:rPr lang="ka-GE" sz="1200" b="0" i="0" u="none" strike="noStrike" baseline="0" dirty="0" smtClean="0">
                <a:solidFill>
                  <a:srgbClr val="3D3D5F"/>
                </a:solidFill>
                <a:latin typeface="Roboto-Light"/>
              </a:rPr>
              <a:t>მაშინ, როცა ხშირად CNP-თაღლითობას წმინდად ფინანსური პერსპექტივიდან განვიხილავთ, ამ სახის დანაშაული ასევე ხელს უწყობს სხვა სახის უკანონო ქმედებებს. მაგალითები მოიცავს უკანონო იმიგრაციის ხელშეწყობას და, უფრო კონკრეტულად, ადამიანებით ვაჭრობას (THB). დამნაშავეები ამას აკეთებენ კომპრომეტირებული საკრედიტო ბარათების რეკვიზიტებით თვითმფრინავის ბილეთების ყიდვით, სასტუმროების დაჯავშნით, მანქანების ქირაობით და ა.შ. ისინი ამას აკეთებენ CNP-თაღლითობით გაყალბებულ საიდენტიფიკაციო დოკუმენტებთან ერთობლიობაში.</a:t>
            </a:r>
            <a:endParaRPr lang="ka-GE" sz="1000" b="0" i="0" u="none" strike="noStrike" kern="1200" baseline="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78</a:t>
            </a:fld>
            <a:endParaRPr lang="ka-GE" altLang="en-US"/>
          </a:p>
        </p:txBody>
      </p:sp>
    </p:spTree>
    <p:extLst>
      <p:ext uri="{BB962C8B-B14F-4D97-AF65-F5344CB8AC3E}">
        <p14:creationId xmlns:p14="http://schemas.microsoft.com/office/powerpoint/2010/main" val="18127417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200" kern="1200" dirty="0">
                <a:solidFill>
                  <a:schemeClr val="tx1"/>
                </a:solidFill>
                <a:latin typeface="+mn-lt"/>
              </a:rPr>
              <a:t>ინფორმაცია </a:t>
            </a:r>
            <a:r>
              <a:rPr lang="ka-GE" sz="1200" kern="1200" dirty="0" smtClean="0">
                <a:solidFill>
                  <a:schemeClr val="tx1"/>
                </a:solidFill>
                <a:latin typeface="+mn-lt"/>
              </a:rPr>
              <a:t>2019 წლის IOCTA-დან</a:t>
            </a:r>
            <a:endParaRPr lang="ka-GE" sz="1200" kern="1200" dirty="0">
              <a:solidFill>
                <a:schemeClr val="tx1"/>
              </a:solidFill>
              <a:latin typeface="+mn-lt"/>
            </a:endParaRPr>
          </a:p>
          <a:p>
            <a:pPr algn="l"/>
            <a:endParaRPr lang="ka-GE" sz="1200" b="0" i="0" u="none" strike="noStrike" kern="1200" baseline="0" dirty="0">
              <a:solidFill>
                <a:schemeClr val="tx1"/>
              </a:solidFill>
              <a:latin typeface="+mn-lt"/>
              <a:ea typeface="MS PGothic" pitchFamily="34" charset="-128"/>
              <a:cs typeface="ＭＳ Ｐゴシック" charset="0"/>
            </a:endParaRPr>
          </a:p>
          <a:p>
            <a:pPr algn="l"/>
            <a:r>
              <a:rPr lang="ka-GE" sz="1800" b="0" i="0" u="none" strike="noStrike" baseline="0" dirty="0">
                <a:solidFill>
                  <a:srgbClr val="3D3D5F"/>
                </a:solidFill>
                <a:latin typeface="Roboto-Light"/>
              </a:rPr>
              <a:t>სკიმინგის მიმდინარე საფრთხე პირდაპირი შედეგია ფაქტისა, რომ ყველა გადახდის ტერმინალი და ბანკომატი ევროპაში არ შეიცავს ანტისკიმინგის ზომებს. ეს შესაძლებელს ხდის მაგნიტური ზოლის მონაცემების კოპირებას სავაჭრო პუნქტების ტერმინალებსა და ბანკომატებზე და ჯერ კიდევ უპირატესი დანაშაულია ევროპაში. კლონირებული მაგნიტურზოლიანი გადახდის ბარათის შემდგომი გამოყენება რთულად შესაძლებელია ევროპის სივრცეში, ვინაიდან ინდუსტრიამ უზრუნველყო ჩიპის ტექნოლოგიის </a:t>
            </a:r>
            <a:r>
              <a:rPr lang="ka-GE" sz="1800" b="0" i="0" u="none" strike="noStrike" baseline="0" dirty="0" smtClean="0">
                <a:solidFill>
                  <a:srgbClr val="3D3D5F"/>
                </a:solidFill>
                <a:latin typeface="Roboto-Light"/>
              </a:rPr>
              <a:t>ბარათების - </a:t>
            </a:r>
            <a:r>
              <a:rPr lang="ka-GE" sz="1800" b="0" i="0" u="none" strike="noStrike" baseline="0" dirty="0">
                <a:solidFill>
                  <a:srgbClr val="3D3D5F"/>
                </a:solidFill>
                <a:latin typeface="Roboto-Light"/>
              </a:rPr>
              <a:t>ევროპეის, მასტერკარდისა და </a:t>
            </a:r>
            <a:r>
              <a:rPr lang="ka-GE" sz="1800" b="0" i="0" u="none" strike="noStrike" baseline="0" dirty="0" smtClean="0">
                <a:solidFill>
                  <a:srgbClr val="3D3D5F"/>
                </a:solidFill>
                <a:latin typeface="Roboto-Light"/>
              </a:rPr>
              <a:t>ვიზას </a:t>
            </a:r>
            <a:r>
              <a:rPr lang="ka-GE" sz="1800" b="0" i="0" u="none" strike="noStrike" baseline="0" dirty="0">
                <a:solidFill>
                  <a:srgbClr val="3D3D5F"/>
                </a:solidFill>
                <a:latin typeface="Roboto-Light"/>
              </a:rPr>
              <a:t>(EMV</a:t>
            </a:r>
            <a:r>
              <a:rPr lang="ka-GE" sz="1800" b="0" i="0" u="none" strike="noStrike" baseline="0" dirty="0" smtClean="0">
                <a:solidFill>
                  <a:srgbClr val="3D3D5F"/>
                </a:solidFill>
                <a:latin typeface="Roboto-Light"/>
              </a:rPr>
              <a:t>) - </a:t>
            </a:r>
            <a:r>
              <a:rPr lang="ka-GE" sz="1800" b="0" i="0" u="none" strike="noStrike" baseline="0" dirty="0">
                <a:solidFill>
                  <a:srgbClr val="3D3D5F"/>
                </a:solidFill>
                <a:latin typeface="Roboto-Light"/>
              </a:rPr>
              <a:t>უსაფრთხოება. გლობალურ დონეზე სიტუაცია სხვაგვარია, განსაკუთრებით ეს ეხება ქვეყნებს, რომლებსაც ჯერ არ დაუნერგავთ EMV შესაბამისობა. შედეგად, ეს რჩება მთავარ საზრუნავად ევროპის ბარათების გამომცემლებისთვის.</a:t>
            </a:r>
            <a:endParaRPr lang="ka-GE" sz="1200" b="0" i="0" u="none" strike="noStrike" kern="1200" baseline="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79</a:t>
            </a:fld>
            <a:endParaRPr lang="ka-GE" altLang="en-US"/>
          </a:p>
        </p:txBody>
      </p:sp>
    </p:spTree>
    <p:extLst>
      <p:ext uri="{BB962C8B-B14F-4D97-AF65-F5344CB8AC3E}">
        <p14:creationId xmlns:p14="http://schemas.microsoft.com/office/powerpoint/2010/main" val="14031929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200" kern="1200" dirty="0">
                <a:solidFill>
                  <a:schemeClr val="tx1"/>
                </a:solidFill>
                <a:latin typeface="+mn-lt"/>
              </a:rPr>
              <a:t>ინფორმაცია </a:t>
            </a:r>
            <a:r>
              <a:rPr lang="ka-GE" sz="1200" kern="1200" dirty="0" smtClean="0">
                <a:solidFill>
                  <a:schemeClr val="tx1"/>
                </a:solidFill>
                <a:latin typeface="+mn-lt"/>
              </a:rPr>
              <a:t>2019 წლის</a:t>
            </a:r>
            <a:r>
              <a:rPr lang="ka-GE" sz="1200" kern="1200" baseline="0" dirty="0" smtClean="0">
                <a:solidFill>
                  <a:schemeClr val="tx1"/>
                </a:solidFill>
                <a:latin typeface="+mn-lt"/>
              </a:rPr>
              <a:t> </a:t>
            </a:r>
            <a:r>
              <a:rPr lang="ka-GE" sz="1200" kern="1200" dirty="0" smtClean="0">
                <a:solidFill>
                  <a:schemeClr val="tx1"/>
                </a:solidFill>
                <a:latin typeface="+mn-lt"/>
              </a:rPr>
              <a:t>IOCTA-დან</a:t>
            </a:r>
            <a:endParaRPr lang="ka-GE" sz="1200" kern="1200" dirty="0">
              <a:solidFill>
                <a:schemeClr val="tx1"/>
              </a:solidFill>
              <a:latin typeface="+mn-lt"/>
            </a:endParaRPr>
          </a:p>
          <a:p>
            <a:pPr algn="l"/>
            <a:endParaRPr lang="ka-GE" sz="1200" b="0" i="0" u="none" strike="noStrike" kern="1200" baseline="0" dirty="0">
              <a:solidFill>
                <a:schemeClr val="tx1"/>
              </a:solidFill>
              <a:latin typeface="+mn-lt"/>
              <a:ea typeface="MS PGothic" pitchFamily="34" charset="-128"/>
              <a:cs typeface="ＭＳ Ｐゴシック" charset="0"/>
            </a:endParaRPr>
          </a:p>
          <a:p>
            <a:pPr algn="l"/>
            <a:r>
              <a:rPr lang="ka-GE" sz="1800" b="0" i="0" u="none" strike="noStrike" baseline="0" dirty="0">
                <a:solidFill>
                  <a:srgbClr val="3D3D5F"/>
                </a:solidFill>
                <a:latin typeface="Roboto-Light"/>
              </a:rPr>
              <a:t>ბანკომატების გაცარიელება ბანკომატებზე შეტევის ყველაზე გავრცელებული ლოგიკური ტიპია. დამნაშავეები ახორციელებენ ჯეკპოტინგს ორი გზით. დამნაშავე გამოიყენებს მავნე პროგრამას, რომელიც აგზავნის </a:t>
            </a:r>
            <a:r>
              <a:rPr lang="ka-GE" sz="1800" b="0" i="0" u="none" strike="noStrike" baseline="0" dirty="0" smtClean="0">
                <a:solidFill>
                  <a:srgbClr val="3D3D5F"/>
                </a:solidFill>
                <a:latin typeface="Roboto-Light"/>
              </a:rPr>
              <a:t>ბრძანებებს დისპენსერზე </a:t>
            </a:r>
            <a:r>
              <a:rPr lang="ka-GE" sz="1800" b="0" i="0" u="none" strike="noStrike" baseline="0" dirty="0">
                <a:solidFill>
                  <a:srgbClr val="3D3D5F"/>
                </a:solidFill>
                <a:latin typeface="Roboto-Light"/>
              </a:rPr>
              <a:t>ან გამოიყენებს საკუთარ „შავ ყუთს“, </a:t>
            </a:r>
            <a:r>
              <a:rPr lang="ka-GE" sz="1800" b="0" i="0" u="none" strike="noStrike" baseline="0" dirty="0" smtClean="0">
                <a:solidFill>
                  <a:srgbClr val="3D3D5F"/>
                </a:solidFill>
                <a:latin typeface="Roboto-Light"/>
              </a:rPr>
              <a:t>მოწყობილობას</a:t>
            </a:r>
            <a:r>
              <a:rPr lang="en-US" sz="1800" b="0" i="0" u="none" strike="noStrike" baseline="0" dirty="0" smtClean="0">
                <a:solidFill>
                  <a:srgbClr val="3D3D5F"/>
                </a:solidFill>
                <a:latin typeface="Roboto-Light"/>
              </a:rPr>
              <a:t>,</a:t>
            </a:r>
            <a:r>
              <a:rPr lang="ka-GE" sz="1800" b="0" i="0" u="none" strike="noStrike" baseline="0" dirty="0" smtClean="0">
                <a:solidFill>
                  <a:srgbClr val="3D3D5F"/>
                </a:solidFill>
                <a:latin typeface="Roboto-Light"/>
              </a:rPr>
              <a:t> </a:t>
            </a:r>
            <a:r>
              <a:rPr lang="ka-GE" sz="1800" b="0" i="0" u="none" strike="noStrike" baseline="0" dirty="0">
                <a:solidFill>
                  <a:srgbClr val="3D3D5F"/>
                </a:solidFill>
                <a:latin typeface="Roboto-Light"/>
              </a:rPr>
              <a:t>რომელიც პირდაპირ უკავშირდება დისპენსერს, ბანკომატის გასაცარიელებლად. ეს შეტევები შეიძლება განხორციელდეს მხოლოდ კონკრეტული „ძველი“ ბანკომატების წინააღმდეგ, რომლებიც დაბალი უსაფრთხოების სტანდარტების გამო მოწყვლადია ამ ტიპის შეტევების მიმართ.</a:t>
            </a:r>
            <a:endParaRPr lang="ka-GE" sz="1200" b="0" i="0" u="none" strike="noStrike" kern="1200" baseline="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80</a:t>
            </a:fld>
            <a:endParaRPr lang="ka-GE" altLang="en-US"/>
          </a:p>
        </p:txBody>
      </p:sp>
    </p:spTree>
    <p:extLst>
      <p:ext uri="{BB962C8B-B14F-4D97-AF65-F5344CB8AC3E}">
        <p14:creationId xmlns:p14="http://schemas.microsoft.com/office/powerpoint/2010/main" val="32646873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200" kern="1200" dirty="0" smtClean="0">
                <a:solidFill>
                  <a:schemeClr val="tx1"/>
                </a:solidFill>
                <a:latin typeface="+mn-lt"/>
              </a:rPr>
              <a:t>ინფორმაცია</a:t>
            </a:r>
            <a:r>
              <a:rPr lang="en-US" sz="1200" kern="1200" dirty="0" smtClean="0">
                <a:solidFill>
                  <a:schemeClr val="tx1"/>
                </a:solidFill>
                <a:latin typeface="+mn-lt"/>
              </a:rPr>
              <a:t> 2019 </a:t>
            </a:r>
            <a:r>
              <a:rPr lang="ka-GE" sz="1200" kern="1200" dirty="0" smtClean="0">
                <a:solidFill>
                  <a:schemeClr val="tx1"/>
                </a:solidFill>
                <a:latin typeface="+mn-lt"/>
              </a:rPr>
              <a:t>წლის IOCTA-დან</a:t>
            </a:r>
            <a:endParaRPr lang="ka-GE" sz="1200" kern="1200" dirty="0">
              <a:solidFill>
                <a:schemeClr val="tx1"/>
              </a:solidFill>
              <a:latin typeface="+mn-lt"/>
            </a:endParaRPr>
          </a:p>
          <a:p>
            <a:pPr algn="l"/>
            <a:endParaRPr lang="ka-GE" sz="1200" b="0" i="0" u="none" strike="noStrike" kern="1200" baseline="0" dirty="0">
              <a:solidFill>
                <a:schemeClr val="tx1"/>
              </a:solidFill>
              <a:latin typeface="+mn-lt"/>
              <a:ea typeface="MS PGothic" pitchFamily="34" charset="-128"/>
              <a:cs typeface="ＭＳ Ｐゴシック" charset="0"/>
            </a:endParaRPr>
          </a:p>
          <a:p>
            <a:pPr algn="l"/>
            <a:r>
              <a:rPr lang="ka-GE" sz="1200" b="0" i="0" u="none" strike="noStrike" kern="1200" baseline="0" dirty="0" smtClean="0">
                <a:solidFill>
                  <a:schemeClr val="tx1"/>
                </a:solidFill>
                <a:latin typeface="+mn-lt"/>
              </a:rPr>
              <a:t>„დიბოლდი“ </a:t>
            </a:r>
            <a:r>
              <a:rPr lang="ka-GE" sz="1200" b="0" i="0" u="none" strike="noStrike" kern="1200" baseline="0" dirty="0">
                <a:solidFill>
                  <a:schemeClr val="tx1"/>
                </a:solidFill>
                <a:latin typeface="+mn-lt"/>
              </a:rPr>
              <a:t>ბანკომატების მწარმოებელია – მათი კოდი ბანკომატების გასაშვებად კომპრომეტირებული იქნა, რამაც ის ონლაინხელმისაწვდომი გახადა – და ამდენად გამოიყენება მოსაპარად/თაღლითობისთვის</a:t>
            </a:r>
          </a:p>
          <a:p>
            <a:pPr algn="l"/>
            <a:r>
              <a:rPr lang="ka-GE" sz="1200" b="0" i="0" u="none" strike="noStrike" kern="1200" baseline="0" dirty="0">
                <a:solidFill>
                  <a:schemeClr val="tx1"/>
                </a:solidFill>
                <a:latin typeface="+mn-lt"/>
              </a:rPr>
              <a:t>WinPot </a:t>
            </a:r>
            <a:r>
              <a:rPr lang="ka-GE" sz="1200" b="0" i="0" u="none" strike="noStrike" kern="1200" baseline="0" dirty="0" smtClean="0">
                <a:solidFill>
                  <a:schemeClr val="tx1"/>
                </a:solidFill>
                <a:latin typeface="+mn-lt"/>
              </a:rPr>
              <a:t>და </a:t>
            </a:r>
            <a:r>
              <a:rPr lang="ka-GE" sz="1200" b="0" i="0" u="none" strike="noStrike" kern="1200" baseline="0" dirty="0">
                <a:solidFill>
                  <a:schemeClr val="tx1"/>
                </a:solidFill>
                <a:latin typeface="+mn-lt"/>
              </a:rPr>
              <a:t>Cutlet Maker არის მავნე პროგრამის ორი ნაწილი, </a:t>
            </a:r>
            <a:r>
              <a:rPr lang="ka-GE" sz="1200" b="0" i="0" u="none" strike="noStrike" kern="1200" baseline="0" dirty="0" smtClean="0">
                <a:solidFill>
                  <a:schemeClr val="tx1"/>
                </a:solidFill>
                <a:latin typeface="+mn-lt"/>
              </a:rPr>
              <a:t>რომლებიც </a:t>
            </a:r>
            <a:r>
              <a:rPr lang="ka-GE" sz="1200" b="0" i="0" u="none" strike="noStrike" kern="1200" baseline="0" dirty="0">
                <a:solidFill>
                  <a:schemeClr val="tx1"/>
                </a:solidFill>
                <a:latin typeface="+mn-lt"/>
              </a:rPr>
              <a:t>შექმნილი და განვითარებულია იმისთვის, რომ შესაძლებელი გახდეს ბანკომატებიდან თანხების უკანონო გატანა.</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81</a:t>
            </a:fld>
            <a:endParaRPr lang="ka-GE" altLang="en-US"/>
          </a:p>
        </p:txBody>
      </p:sp>
    </p:spTree>
    <p:extLst>
      <p:ext uri="{BB962C8B-B14F-4D97-AF65-F5344CB8AC3E}">
        <p14:creationId xmlns:p14="http://schemas.microsoft.com/office/powerpoint/2010/main" val="258621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solidFill>
                  <a:prstClr val="black"/>
                </a:solidFill>
              </a:rPr>
              <a:pPr>
                <a:defRPr/>
              </a:pPr>
              <a:t>8</a:t>
            </a:fld>
            <a:endParaRPr lang="ka-GE">
              <a:solidFill>
                <a:prstClr val="black"/>
              </a:solidFill>
            </a:endParaRPr>
          </a:p>
        </p:txBody>
      </p:sp>
    </p:spTree>
    <p:extLst>
      <p:ext uri="{BB962C8B-B14F-4D97-AF65-F5344CB8AC3E}">
        <p14:creationId xmlns:p14="http://schemas.microsoft.com/office/powerpoint/2010/main" val="22968251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000" kern="1200" dirty="0" smtClean="0">
                <a:solidFill>
                  <a:schemeClr val="tx1"/>
                </a:solidFill>
                <a:latin typeface="+mn-lt"/>
              </a:rPr>
              <a:t>ინფორმაცია 2019 წლის</a:t>
            </a:r>
            <a:r>
              <a:rPr lang="ka-GE" sz="1000" kern="1200" baseline="0" dirty="0" smtClean="0">
                <a:solidFill>
                  <a:schemeClr val="tx1"/>
                </a:solidFill>
                <a:latin typeface="+mn-lt"/>
              </a:rPr>
              <a:t> </a:t>
            </a:r>
            <a:r>
              <a:rPr lang="ka-GE" sz="1000" kern="1200" dirty="0" smtClean="0">
                <a:solidFill>
                  <a:schemeClr val="tx1"/>
                </a:solidFill>
                <a:latin typeface="+mn-lt"/>
              </a:rPr>
              <a:t>IOCTA-დან</a:t>
            </a:r>
          </a:p>
          <a:p>
            <a:pPr algn="l"/>
            <a:endParaRPr lang="ka-GE" sz="1000" b="0" i="0" u="none" strike="noStrike" kern="1200" baseline="0" dirty="0" smtClean="0">
              <a:solidFill>
                <a:schemeClr val="tx1"/>
              </a:solidFill>
              <a:latin typeface="+mn-lt"/>
              <a:ea typeface="MS PGothic" pitchFamily="34" charset="-128"/>
              <a:cs typeface="ＭＳ Ｐゴシック" charset="0"/>
            </a:endParaRPr>
          </a:p>
          <a:p>
            <a:pPr algn="l"/>
            <a:r>
              <a:rPr lang="ka-GE" sz="1200" b="0" i="0" u="none" strike="noStrike" baseline="0" dirty="0" smtClean="0">
                <a:solidFill>
                  <a:srgbClr val="3D3D5F"/>
                </a:solidFill>
                <a:latin typeface="Roboto-Light"/>
              </a:rPr>
              <a:t>ბანკომატების გაცარიელება ბანკომატებზე შეტევის ყველაზე გავრცელებული ლოგიკური ტიპია. დამნაშავეები ახორციელებენ ჯეკპოტინგს ორი გზით. დამნაშავე გამოიყენებს მავნე პროგრამას, რომელიც აგზავნის ბრძანებებს დისპენსერზე ან გამოიყენებს საკუთარ „შავ ყუთს“, მოწყობილობას</a:t>
            </a:r>
            <a:r>
              <a:rPr lang="en-US" sz="1200" b="0" i="0" u="none" strike="noStrike" baseline="0" dirty="0" smtClean="0">
                <a:solidFill>
                  <a:srgbClr val="3D3D5F"/>
                </a:solidFill>
                <a:latin typeface="Roboto-Light"/>
              </a:rPr>
              <a:t>,</a:t>
            </a:r>
            <a:r>
              <a:rPr lang="ka-GE" sz="1200" b="0" i="0" u="none" strike="noStrike" baseline="0" dirty="0" smtClean="0">
                <a:solidFill>
                  <a:srgbClr val="3D3D5F"/>
                </a:solidFill>
                <a:latin typeface="Roboto-Light"/>
              </a:rPr>
              <a:t> რომელიც პირდაპირ უკავშირდება დისპენსერს, ბანკომატის გასაცარიელებლად. ეს შეტევები შეიძლება განხორციელდეს მხოლოდ კონკრეტული „ძველი“ ბანკომატების წინააღმდეგ, რომლებიც დაბალი უსაფრთხოების სტანდარტების გამო მოწყვლადია ამ ტიპის შეტევების მიმართ.</a:t>
            </a:r>
            <a:endParaRPr lang="ka-GE" sz="1000" b="0" i="0" u="none" strike="noStrike" kern="1200" baseline="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82</a:t>
            </a:fld>
            <a:endParaRPr lang="ka-GE" altLang="en-US"/>
          </a:p>
        </p:txBody>
      </p:sp>
    </p:spTree>
    <p:extLst>
      <p:ext uri="{BB962C8B-B14F-4D97-AF65-F5344CB8AC3E}">
        <p14:creationId xmlns:p14="http://schemas.microsoft.com/office/powerpoint/2010/main" val="26474762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შემდეგი სლაიდები ეხება ბნელ ინტერნეტს. ტრენერს დამოუკიდებლად შეუძლია დელეგატებს განუმარტოს ბნელი ინტერნეტის მუშაობა და ცნებები.</a:t>
            </a:r>
          </a:p>
          <a:p>
            <a:endParaRPr lang="ka-GE" dirty="0"/>
          </a:p>
          <a:p>
            <a:r>
              <a:rPr lang="ka-GE" dirty="0" smtClean="0"/>
              <a:t>ამისთვის სკრიპტის დაწერა რთული იქნებოდა წელიწდეულის წარმოების გარეშე – ამიტომ ტრენერის მიერ ბნელი ინტერნეტის ცოდნა აუცილებელია, რათა შეძლოს საგნის ახსნა, რომელიც მოცულია 5 სლაიდში, მათ შორის, კრიპტოვალუტები – IOCTA-ზე მითითებით.</a:t>
            </a:r>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83</a:t>
            </a:fld>
            <a:endParaRPr lang="ka-GE" altLang="en-US"/>
          </a:p>
        </p:txBody>
      </p:sp>
    </p:spTree>
    <p:extLst>
      <p:ext uri="{BB962C8B-B14F-4D97-AF65-F5344CB8AC3E}">
        <p14:creationId xmlns:p14="http://schemas.microsoft.com/office/powerpoint/2010/main" val="23744086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200" kern="1200" dirty="0">
                <a:solidFill>
                  <a:schemeClr val="tx1"/>
                </a:solidFill>
                <a:latin typeface="+mn-lt"/>
              </a:rPr>
              <a:t>ინფორმაცია </a:t>
            </a:r>
            <a:r>
              <a:rPr lang="ka-GE" sz="1200" kern="1200" dirty="0" smtClean="0">
                <a:solidFill>
                  <a:schemeClr val="tx1"/>
                </a:solidFill>
                <a:latin typeface="+mn-lt"/>
              </a:rPr>
              <a:t>2019 წლის IOCTA-დან</a:t>
            </a:r>
            <a:endParaRPr lang="ka-GE" sz="1200" kern="1200" dirty="0">
              <a:solidFill>
                <a:schemeClr val="tx1"/>
              </a:solidFill>
              <a:latin typeface="+mn-lt"/>
            </a:endParaRPr>
          </a:p>
          <a:p>
            <a:pPr algn="l"/>
            <a:endParaRPr lang="ka-GE" sz="1200" b="0" i="0" u="none" strike="noStrike" kern="1200" baseline="0" dirty="0">
              <a:solidFill>
                <a:schemeClr val="tx1"/>
              </a:solidFill>
              <a:latin typeface="+mn-lt"/>
              <a:ea typeface="MS PGothic" pitchFamily="34" charset="-128"/>
              <a:cs typeface="ＭＳ Ｐゴシック" charset="0"/>
            </a:endParaRPr>
          </a:p>
          <a:p>
            <a:pPr algn="l"/>
            <a:r>
              <a:rPr lang="ka-GE" sz="1800" b="0" i="0" u="none" strike="noStrike" baseline="0" dirty="0">
                <a:solidFill>
                  <a:srgbClr val="3D3D5F"/>
                </a:solidFill>
                <a:latin typeface="Roboto-Light"/>
              </a:rPr>
              <a:t>ყოველწლიურად ხაზი გაესმის ბნელი ინტერნეტის ეკოსისტემის არასტაბილურობას. ეს გრძელდება და ძლიერდება სამართალდამცავი ორგანოების ეფექტურად კოორდინირებული საქმიანობით 2019 წლის დასაწყისში. თებერვალში ორგანოებმა განახორციელეს გლობალური მოქმედებები მომმარაგებლების წინააღმდეგ და Dream Market-ი, ალბათ ყველაზე დიდი </a:t>
            </a:r>
            <a:r>
              <a:rPr lang="ka-GE" sz="1800" b="0" i="0" u="none" strike="noStrike" baseline="0" dirty="0" smtClean="0">
                <a:solidFill>
                  <a:srgbClr val="3D3D5F"/>
                </a:solidFill>
                <a:latin typeface="Roboto-Light"/>
              </a:rPr>
              <a:t>ბაზარი იმ </a:t>
            </a:r>
            <a:r>
              <a:rPr lang="ka-GE" sz="1800" b="0" i="0" u="none" strike="noStrike" baseline="0" dirty="0">
                <a:solidFill>
                  <a:srgbClr val="3D3D5F"/>
                </a:solidFill>
                <a:latin typeface="Roboto-Light"/>
              </a:rPr>
              <a:t>დროისთვის, ამის შემდეგ ნებაყოფლობით დაიხურა. </a:t>
            </a:r>
          </a:p>
          <a:p>
            <a:pPr algn="l"/>
            <a:r>
              <a:rPr lang="ka-GE" sz="1800" b="0" i="0" u="none" strike="noStrike" baseline="0" dirty="0" smtClean="0">
                <a:solidFill>
                  <a:srgbClr val="3D3D5F"/>
                </a:solidFill>
                <a:latin typeface="Roboto-Light"/>
              </a:rPr>
              <a:t>სავარაუდოდ, </a:t>
            </a:r>
            <a:r>
              <a:rPr lang="ka-GE" sz="1800" b="0" i="0" u="none" strike="noStrike" baseline="0" dirty="0">
                <a:solidFill>
                  <a:srgbClr val="3D3D5F"/>
                </a:solidFill>
                <a:latin typeface="Roboto-Light"/>
              </a:rPr>
              <a:t>ეს იყო რეაგირება ხანგრძლივ და მუდმივ DDoS-შეტევებზე, რომლებიც განხილულია მანამდე </a:t>
            </a:r>
            <a:r>
              <a:rPr lang="ka-GE" sz="1800" b="0" i="0" u="none" strike="noStrike" baseline="0" dirty="0" smtClean="0">
                <a:solidFill>
                  <a:srgbClr val="3D3D5F"/>
                </a:solidFill>
                <a:latin typeface="Roboto-Light"/>
              </a:rPr>
              <a:t>განყოფილებაში </a:t>
            </a:r>
            <a:r>
              <a:rPr lang="ka-GE" sz="1800" b="0" i="0" u="none" strike="noStrike" baseline="0" dirty="0">
                <a:solidFill>
                  <a:srgbClr val="3D3D5F"/>
                </a:solidFill>
                <a:latin typeface="Roboto-Light"/>
              </a:rPr>
              <a:t>4.4. ამის შემდეგ სამართალდამცავმა ორგანოებმა</a:t>
            </a:r>
          </a:p>
          <a:p>
            <a:pPr marL="0" marR="0" indent="0" algn="l" defTabSz="914400" rtl="0" eaLnBrk="1" fontAlgn="auto" latinLnBrk="0" hangingPunct="1">
              <a:lnSpc>
                <a:spcPct val="100000"/>
              </a:lnSpc>
              <a:spcBef>
                <a:spcPts val="0"/>
              </a:spcBef>
              <a:spcAft>
                <a:spcPts val="0"/>
              </a:spcAft>
              <a:buClrTx/>
              <a:buSzTx/>
              <a:buFontTx/>
              <a:buNone/>
              <a:tabLst/>
              <a:defRPr/>
            </a:pPr>
            <a:r>
              <a:rPr lang="ka-GE" sz="1800" b="0" i="0" u="none" strike="noStrike" baseline="0" dirty="0" smtClean="0">
                <a:solidFill>
                  <a:srgbClr val="3D3D5F"/>
                </a:solidFill>
                <a:latin typeface="Roboto-Light"/>
              </a:rPr>
              <a:t>მალევე გამოაცხადეს ორი დარჩენილი წამყვანი ბნელი ინტერნეტბაზრის (Wall Street Market და Valhalla) დახურვის შესახებ, რასაც Bestmixer-ის (შერევისა და ბრუნვის მომსახურება, რომელიც ნაწილობრივ ბნელ ინტერნეტშია განთავსული)</a:t>
            </a:r>
            <a:r>
              <a:rPr lang="ka-GE" sz="1200" b="0" i="0" u="none" strike="noStrike" kern="1200" baseline="0" dirty="0" smtClean="0">
                <a:solidFill>
                  <a:schemeClr val="tx1"/>
                </a:solidFill>
                <a:latin typeface="+mn-lt"/>
                <a:ea typeface="MS PGothic" pitchFamily="34" charset="-128"/>
              </a:rPr>
              <a:t> </a:t>
            </a:r>
            <a:r>
              <a:rPr lang="ka-GE" sz="1800" b="0" i="0" u="none" strike="noStrike" baseline="0" dirty="0" smtClean="0">
                <a:solidFill>
                  <a:srgbClr val="3D3D5F"/>
                </a:solidFill>
                <a:latin typeface="Roboto-Light"/>
              </a:rPr>
              <a:t>დახურვა მოჰყვა</a:t>
            </a:r>
            <a:r>
              <a:rPr lang="ru-RU" sz="1800" b="0" i="0" u="none" strike="noStrike" baseline="0" dirty="0" smtClean="0">
                <a:solidFill>
                  <a:srgbClr val="3D3D5F"/>
                </a:solidFill>
                <a:latin typeface="Roboto-Light"/>
              </a:rPr>
              <a:t>.</a:t>
            </a:r>
            <a:r>
              <a:rPr lang="ka-GE" sz="1800" b="0" i="0" u="none" strike="noStrike" baseline="0" dirty="0" smtClean="0">
                <a:solidFill>
                  <a:srgbClr val="3D3D5F"/>
                </a:solidFill>
                <a:latin typeface="Roboto-Light"/>
              </a:rPr>
              <a:t> </a:t>
            </a:r>
            <a:endParaRPr lang="ka-GE" sz="1200" b="0" i="0" u="none" strike="noStrike" kern="1200" baseline="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84</a:t>
            </a:fld>
            <a:endParaRPr lang="ka-GE" altLang="en-US"/>
          </a:p>
        </p:txBody>
      </p:sp>
    </p:spTree>
    <p:extLst>
      <p:ext uri="{BB962C8B-B14F-4D97-AF65-F5344CB8AC3E}">
        <p14:creationId xmlns:p14="http://schemas.microsoft.com/office/powerpoint/2010/main" val="526681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200" kern="1200" dirty="0">
                <a:solidFill>
                  <a:schemeClr val="tx1"/>
                </a:solidFill>
                <a:latin typeface="+mn-lt"/>
              </a:rPr>
              <a:t>ინფორმაცია </a:t>
            </a:r>
            <a:r>
              <a:rPr lang="ka-GE" sz="1200" kern="1200" dirty="0" smtClean="0">
                <a:solidFill>
                  <a:schemeClr val="tx1"/>
                </a:solidFill>
                <a:latin typeface="+mn-lt"/>
              </a:rPr>
              <a:t>2019</a:t>
            </a:r>
            <a:r>
              <a:rPr lang="ka-GE" sz="1200" kern="1200" baseline="0" dirty="0" smtClean="0">
                <a:solidFill>
                  <a:schemeClr val="tx1"/>
                </a:solidFill>
                <a:latin typeface="+mn-lt"/>
              </a:rPr>
              <a:t> წლის </a:t>
            </a:r>
            <a:r>
              <a:rPr lang="ka-GE" sz="1200" kern="1200" dirty="0" smtClean="0">
                <a:solidFill>
                  <a:schemeClr val="tx1"/>
                </a:solidFill>
                <a:latin typeface="+mn-lt"/>
              </a:rPr>
              <a:t>IOCTA-დან</a:t>
            </a:r>
            <a:endParaRPr lang="ka-GE" sz="1200" kern="1200" dirty="0">
              <a:solidFill>
                <a:schemeClr val="tx1"/>
              </a:solidFill>
              <a:latin typeface="+mn-lt"/>
            </a:endParaRPr>
          </a:p>
          <a:p>
            <a:pPr algn="l"/>
            <a:endParaRPr lang="ka-GE" sz="1200" b="0" i="0" u="none" strike="noStrike" kern="1200" baseline="0" dirty="0">
              <a:solidFill>
                <a:schemeClr val="tx1"/>
              </a:solidFill>
              <a:latin typeface="+mn-lt"/>
              <a:ea typeface="MS PGothic" pitchFamily="34" charset="-128"/>
              <a:cs typeface="ＭＳ Ｐゴシック" charset="0"/>
            </a:endParaRPr>
          </a:p>
          <a:p>
            <a:pPr algn="l"/>
            <a:endParaRPr lang="ka-GE" sz="1200" b="0" i="0" u="none" strike="noStrike" kern="1200" baseline="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85</a:t>
            </a:fld>
            <a:endParaRPr lang="ka-GE" altLang="en-US"/>
          </a:p>
        </p:txBody>
      </p:sp>
    </p:spTree>
    <p:extLst>
      <p:ext uri="{BB962C8B-B14F-4D97-AF65-F5344CB8AC3E}">
        <p14:creationId xmlns:p14="http://schemas.microsoft.com/office/powerpoint/2010/main" val="36669428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200" kern="1200" dirty="0">
                <a:solidFill>
                  <a:schemeClr val="tx1"/>
                </a:solidFill>
                <a:latin typeface="+mn-lt"/>
              </a:rPr>
              <a:t>ინფორმაცია </a:t>
            </a:r>
            <a:r>
              <a:rPr lang="ka-GE" sz="1200" kern="1200" dirty="0" smtClean="0">
                <a:solidFill>
                  <a:schemeClr val="tx1"/>
                </a:solidFill>
                <a:latin typeface="+mn-lt"/>
              </a:rPr>
              <a:t>2019 წლის IOCTA-დან</a:t>
            </a:r>
            <a:endParaRPr lang="ka-GE" sz="1200" kern="1200" dirty="0">
              <a:solidFill>
                <a:schemeClr val="tx1"/>
              </a:solidFill>
              <a:latin typeface="+mn-lt"/>
            </a:endParaRPr>
          </a:p>
          <a:p>
            <a:pPr algn="l"/>
            <a:endParaRPr lang="ka-GE" sz="1200" b="0" i="0" u="none" strike="noStrike" kern="1200" baseline="0" dirty="0">
              <a:solidFill>
                <a:schemeClr val="tx1"/>
              </a:solidFill>
              <a:latin typeface="+mn-lt"/>
              <a:ea typeface="MS PGothic" pitchFamily="34" charset="-128"/>
              <a:cs typeface="ＭＳ Ｐゴシック" charset="0"/>
            </a:endParaRPr>
          </a:p>
          <a:p>
            <a:pPr algn="l"/>
            <a:endParaRPr lang="ka-GE" sz="1200" b="0" i="0" u="none" strike="noStrike" kern="1200" baseline="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86</a:t>
            </a:fld>
            <a:endParaRPr lang="ka-GE" altLang="en-US"/>
          </a:p>
        </p:txBody>
      </p:sp>
    </p:spTree>
    <p:extLst>
      <p:ext uri="{BB962C8B-B14F-4D97-AF65-F5344CB8AC3E}">
        <p14:creationId xmlns:p14="http://schemas.microsoft.com/office/powerpoint/2010/main" val="21976008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200" kern="1200" dirty="0">
                <a:solidFill>
                  <a:schemeClr val="tx1"/>
                </a:solidFill>
                <a:latin typeface="+mn-lt"/>
              </a:rPr>
              <a:t>ინფორმაცია </a:t>
            </a:r>
            <a:r>
              <a:rPr lang="ka-GE" sz="1200" kern="1200" dirty="0" smtClean="0">
                <a:solidFill>
                  <a:schemeClr val="tx1"/>
                </a:solidFill>
                <a:latin typeface="+mn-lt"/>
              </a:rPr>
              <a:t>2019 წლის IOCTA-დან</a:t>
            </a:r>
            <a:endParaRPr lang="ka-GE" sz="1200" kern="1200" dirty="0">
              <a:solidFill>
                <a:schemeClr val="tx1"/>
              </a:solidFill>
              <a:latin typeface="+mn-lt"/>
            </a:endParaRPr>
          </a:p>
          <a:p>
            <a:pPr algn="l"/>
            <a:endParaRPr lang="ka-GE" sz="1200" b="0" i="0" u="none" strike="noStrike" kern="1200" baseline="0" dirty="0">
              <a:solidFill>
                <a:schemeClr val="tx1"/>
              </a:solidFill>
              <a:latin typeface="+mn-lt"/>
              <a:ea typeface="MS PGothic" pitchFamily="34" charset="-128"/>
              <a:cs typeface="ＭＳ Ｐゴシック" charset="0"/>
            </a:endParaRPr>
          </a:p>
          <a:p>
            <a:pPr algn="l"/>
            <a:r>
              <a:rPr lang="ka-GE" b="0" i="0" dirty="0">
                <a:solidFill>
                  <a:srgbClr val="111111"/>
                </a:solidFill>
                <a:effectLst/>
                <a:latin typeface="SourceSansPro"/>
              </a:rPr>
              <a:t>ვინაიდან კონფიდენციალურობა ძალიან სასურველი ფუნქციაა ვირტუალურ სამყაროში, ის ატარებს უფრო ფართო დანაშაულებრივი ელემენტის საფრთხეს. კრიპტოვალუტის ოპერატორებს უხდებათ ბრძოლა მავნე მონაწილეების უამრავი ჰაკერული შეტევის წინააღმდეგ. სამართალდამცავი ორგანოები და მარეგულირებლები უფრო მეტად გამოძიებას ატარებენ </a:t>
            </a:r>
            <a:r>
              <a:rPr lang="ka-GE" b="0" i="0" dirty="0" smtClean="0">
                <a:solidFill>
                  <a:srgbClr val="111111"/>
                </a:solidFill>
                <a:effectLst/>
                <a:latin typeface="SourceSansPro"/>
              </a:rPr>
              <a:t>იმ ადამიანებთან დაკავშირებით, </a:t>
            </a:r>
            <a:r>
              <a:rPr lang="ka-GE" b="0" i="0" dirty="0">
                <a:solidFill>
                  <a:srgbClr val="111111"/>
                </a:solidFill>
                <a:effectLst/>
                <a:latin typeface="SourceSansPro"/>
              </a:rPr>
              <a:t>რომლებიც დიდ </a:t>
            </a:r>
            <a:r>
              <a:rPr lang="ka-GE" b="0" i="0" dirty="0" smtClean="0">
                <a:solidFill>
                  <a:srgbClr val="111111"/>
                </a:solidFill>
                <a:effectLst/>
                <a:latin typeface="SourceSansPro"/>
              </a:rPr>
              <a:t>გარიგებებს </a:t>
            </a:r>
            <a:r>
              <a:rPr lang="ka-GE" b="0" i="0" dirty="0">
                <a:solidFill>
                  <a:srgbClr val="111111"/>
                </a:solidFill>
                <a:effectLst/>
                <a:latin typeface="SourceSansPro"/>
              </a:rPr>
              <a:t>ახორციელებენ. მიუხედავად იმისა რომ ბიტკოინი ყველაზე პოპულარული არჩევანია, ის </a:t>
            </a:r>
            <a:r>
              <a:rPr lang="ka-GE" b="0" i="0" u="sng" dirty="0">
                <a:solidFill>
                  <a:srgbClr val="2C40D0"/>
                </a:solidFill>
                <a:effectLst/>
                <a:latin typeface="SourceSansPro"/>
                <a:hlinkClick r:id="rId3"/>
              </a:rPr>
              <a:t>მუდმივად არის</a:t>
            </a:r>
            <a:r>
              <a:rPr lang="ka-GE" b="0" i="0" dirty="0">
                <a:solidFill>
                  <a:srgbClr val="111111"/>
                </a:solidFill>
                <a:effectLst/>
                <a:latin typeface="SourceSansPro"/>
              </a:rPr>
              <a:t> სამთავრობო ორგანოების </a:t>
            </a:r>
            <a:r>
              <a:rPr lang="ka-GE" b="0" i="0" dirty="0" smtClean="0">
                <a:solidFill>
                  <a:srgbClr val="111111"/>
                </a:solidFill>
                <a:effectLst/>
                <a:latin typeface="SourceSansPro"/>
              </a:rPr>
              <a:t>სამიზნე</a:t>
            </a:r>
            <a:r>
              <a:rPr lang="ka-GE" b="0" i="0" dirty="0">
                <a:solidFill>
                  <a:srgbClr val="111111"/>
                </a:solidFill>
                <a:effectLst/>
                <a:latin typeface="SourceSansPro"/>
              </a:rPr>
              <a:t>. ისინი საკმაოდ კარგად უმკლავდებიან ბიტკოინის გარიგებების მიკვლევას, ქმნიან რა ძლიერ სტიმულს უფრო კონფიდენციალურ კრიპტოვალუტებზე გადასასვლელად.</a:t>
            </a:r>
            <a:endParaRPr lang="ka-GE" sz="1200" b="0" i="0" u="none" strike="noStrike" kern="1200" baseline="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87</a:t>
            </a:fld>
            <a:endParaRPr lang="ka-GE" altLang="en-US"/>
          </a:p>
        </p:txBody>
      </p:sp>
    </p:spTree>
    <p:extLst>
      <p:ext uri="{BB962C8B-B14F-4D97-AF65-F5344CB8AC3E}">
        <p14:creationId xmlns:p14="http://schemas.microsoft.com/office/powerpoint/2010/main" val="34093696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200" kern="1200" dirty="0">
                <a:solidFill>
                  <a:schemeClr val="tx1"/>
                </a:solidFill>
                <a:latin typeface="+mn-lt"/>
              </a:rPr>
              <a:t>ინფორმაცია </a:t>
            </a:r>
            <a:r>
              <a:rPr lang="ka-GE" sz="1200" kern="1200" dirty="0" smtClean="0">
                <a:solidFill>
                  <a:schemeClr val="tx1"/>
                </a:solidFill>
                <a:latin typeface="+mn-lt"/>
              </a:rPr>
              <a:t>2019 წლის IOCTA-დან</a:t>
            </a:r>
            <a:endParaRPr lang="ka-GE" sz="1200" kern="1200" dirty="0">
              <a:solidFill>
                <a:schemeClr val="tx1"/>
              </a:solidFill>
              <a:latin typeface="+mn-lt"/>
            </a:endParaRPr>
          </a:p>
          <a:p>
            <a:pPr algn="l"/>
            <a:endParaRPr lang="ka-GE" sz="1200" b="0" i="0" u="none" strike="noStrike" kern="1200" baseline="0" dirty="0">
              <a:solidFill>
                <a:schemeClr val="tx1"/>
              </a:solidFill>
              <a:latin typeface="+mn-lt"/>
              <a:ea typeface="MS PGothic" pitchFamily="34" charset="-128"/>
              <a:cs typeface="ＭＳ Ｐゴシック" charset="0"/>
            </a:endParaRPr>
          </a:p>
          <a:p>
            <a:pPr algn="l"/>
            <a:r>
              <a:rPr lang="ka-GE" sz="1200" b="0" i="0" u="none" strike="noStrike" kern="1200" baseline="0" dirty="0">
                <a:solidFill>
                  <a:schemeClr val="tx1"/>
                </a:solidFill>
                <a:latin typeface="+mn-lt"/>
              </a:rPr>
              <a:t>შავი ბაზრები მუდმივად წარმოადგენს სამართალდამცავი ორგანოების სამიზნეს, საიდანაც ისინი მათ მოშორებას ცდილობენ და იჭერენ/დევნიან ადამიანებს, რომლებიც მათ მართავენ.</a:t>
            </a:r>
          </a:p>
          <a:p>
            <a:pPr algn="l"/>
            <a:endParaRPr lang="ka-GE" sz="1200" b="0" i="0" u="none" strike="noStrike" kern="1200" baseline="0" dirty="0">
              <a:solidFill>
                <a:schemeClr val="tx1"/>
              </a:solidFill>
              <a:latin typeface="+mn-lt"/>
              <a:ea typeface="MS PGothic" pitchFamily="34" charset="-128"/>
              <a:cs typeface="ＭＳ Ｐゴシック" charset="0"/>
            </a:endParaRPr>
          </a:p>
          <a:p>
            <a:pPr algn="l"/>
            <a:r>
              <a:rPr lang="ka-GE" sz="1200" b="0" i="0" u="none" strike="noStrike" kern="1200" baseline="0" dirty="0">
                <a:solidFill>
                  <a:schemeClr val="tx1"/>
                </a:solidFill>
                <a:latin typeface="+mn-lt"/>
              </a:rPr>
              <a:t>„სილქ როუდი“ იყო პირველი ასეთი შავი ბაზარი, რომელმაც საერთაშორისო ცნობადობა მოიპოვა – გაეშვა 2011 წელს და 2 წლის შემდეგ (2013 წ</a:t>
            </a:r>
            <a:r>
              <a:rPr lang="ka-GE" sz="1200" b="0" i="0" u="none" strike="noStrike" kern="1200" baseline="0" dirty="0" smtClean="0">
                <a:solidFill>
                  <a:schemeClr val="tx1"/>
                </a:solidFill>
                <a:latin typeface="+mn-lt"/>
              </a:rPr>
              <a:t>.) </a:t>
            </a:r>
            <a:r>
              <a:rPr lang="ka-GE" sz="1200" b="0" i="0" u="none" strike="noStrike" kern="1200" baseline="0" dirty="0">
                <a:solidFill>
                  <a:schemeClr val="tx1"/>
                </a:solidFill>
                <a:latin typeface="+mn-lt"/>
              </a:rPr>
              <a:t>დახურა </a:t>
            </a:r>
            <a:r>
              <a:rPr lang="ka-GE" sz="1200" b="0" i="0" u="none" strike="noStrike" kern="1200" baseline="0" dirty="0" smtClean="0">
                <a:solidFill>
                  <a:schemeClr val="tx1"/>
                </a:solidFill>
                <a:latin typeface="+mn-lt"/>
              </a:rPr>
              <a:t>გამოძიების </a:t>
            </a:r>
            <a:r>
              <a:rPr lang="ka-GE" sz="1200" b="0" i="0" u="none" strike="noStrike" kern="1200" baseline="0" dirty="0">
                <a:solidFill>
                  <a:schemeClr val="tx1"/>
                </a:solidFill>
                <a:latin typeface="+mn-lt"/>
              </a:rPr>
              <a:t>ფედერალურმა ბიურომ. საიტი ყველაზე ცნობილი იყო ნარკოტიკებით ვაჭრობით. შექმნა როს ულბრიხტმა – ფსევდონიმით </a:t>
            </a:r>
            <a:r>
              <a:rPr lang="ka-GE" sz="1200" b="0" i="0" u="none" strike="noStrike" kern="1200" baseline="0" dirty="0" smtClean="0">
                <a:solidFill>
                  <a:schemeClr val="tx1"/>
                </a:solidFill>
                <a:latin typeface="+mn-lt"/>
              </a:rPr>
              <a:t>„საშინელი </a:t>
            </a:r>
            <a:r>
              <a:rPr lang="ka-GE" sz="1200" b="0" i="0" u="none" strike="noStrike" kern="1200" baseline="0" dirty="0">
                <a:solidFill>
                  <a:schemeClr val="tx1"/>
                </a:solidFill>
                <a:latin typeface="+mn-lt"/>
              </a:rPr>
              <a:t>მეკობრე </a:t>
            </a:r>
            <a:r>
              <a:rPr lang="ka-GE" sz="1200" b="0" i="0" u="none" strike="noStrike" kern="1200" baseline="0" dirty="0" smtClean="0">
                <a:solidFill>
                  <a:schemeClr val="tx1"/>
                </a:solidFill>
                <a:latin typeface="+mn-lt"/>
              </a:rPr>
              <a:t>რობერტსი“. </a:t>
            </a:r>
            <a:r>
              <a:rPr lang="ka-GE" sz="1200" b="0" i="0" u="none" strike="noStrike" kern="1200" baseline="0" dirty="0">
                <a:solidFill>
                  <a:schemeClr val="tx1"/>
                </a:solidFill>
                <a:latin typeface="+mn-lt"/>
              </a:rPr>
              <a:t>ულბრიხტს მიესაჯა სამუდამო პატიმრობა ვადამდელი გათავისუფლების გარეშე.</a:t>
            </a:r>
          </a:p>
          <a:p>
            <a:pPr algn="l"/>
            <a:endParaRPr lang="ka-GE" sz="1200" b="0" i="0" u="none" strike="noStrike" kern="1200" baseline="0" dirty="0">
              <a:solidFill>
                <a:schemeClr val="tx1"/>
              </a:solidFill>
              <a:latin typeface="+mn-lt"/>
              <a:ea typeface="MS PGothic" pitchFamily="34" charset="-128"/>
              <a:cs typeface="ＭＳ Ｐゴシック" charset="0"/>
            </a:endParaRPr>
          </a:p>
          <a:p>
            <a:pPr algn="l"/>
            <a:r>
              <a:rPr lang="ka-GE" b="0" i="0" dirty="0">
                <a:solidFill>
                  <a:srgbClr val="202122"/>
                </a:solidFill>
                <a:effectLst/>
                <a:latin typeface="Arial" panose="020B0604020202020204" pitchFamily="34" charset="0"/>
              </a:rPr>
              <a:t>ვიდრე ფუნქციონირებდა, „სილქ როუდს“ გამოიყენებდა ათასობით ნარკოტიკებით მოვაჭრე და </a:t>
            </a:r>
            <a:r>
              <a:rPr lang="ka-GE" b="0" i="0" dirty="0" smtClean="0">
                <a:solidFill>
                  <a:srgbClr val="202122"/>
                </a:solidFill>
                <a:effectLst/>
                <a:latin typeface="Arial" panose="020B0604020202020204" pitchFamily="34" charset="0"/>
              </a:rPr>
              <a:t>სხვა </a:t>
            </a:r>
            <a:r>
              <a:rPr lang="ka-GE" b="0" i="0" dirty="0">
                <a:solidFill>
                  <a:srgbClr val="202122"/>
                </a:solidFill>
                <a:effectLst/>
                <a:latin typeface="Arial" panose="020B0604020202020204" pitchFamily="34" charset="0"/>
              </a:rPr>
              <a:t>უკანონო მომმარაგებელი ასობით კილოგრამი უკანონო ნარკოტიკების და სხვა უკანონო საქონლისა </a:t>
            </a:r>
            <a:r>
              <a:rPr lang="ka-GE" b="0" i="0" dirty="0" smtClean="0">
                <a:solidFill>
                  <a:srgbClr val="202122"/>
                </a:solidFill>
                <a:effectLst/>
                <a:latin typeface="Arial" panose="020B0604020202020204" pitchFamily="34" charset="0"/>
              </a:rPr>
              <a:t>და</a:t>
            </a:r>
            <a:r>
              <a:rPr lang="ka-GE" b="0" i="0" baseline="0" dirty="0" smtClean="0">
                <a:solidFill>
                  <a:srgbClr val="202122"/>
                </a:solidFill>
                <a:effectLst/>
                <a:latin typeface="Arial" panose="020B0604020202020204" pitchFamily="34" charset="0"/>
              </a:rPr>
              <a:t> </a:t>
            </a:r>
            <a:r>
              <a:rPr lang="ka-GE" b="0" i="0" dirty="0" smtClean="0">
                <a:solidFill>
                  <a:srgbClr val="202122"/>
                </a:solidFill>
                <a:effectLst/>
                <a:latin typeface="Arial" panose="020B0604020202020204" pitchFamily="34" charset="0"/>
              </a:rPr>
              <a:t>მომსახურების </a:t>
            </a:r>
            <a:r>
              <a:rPr lang="ka-GE" b="0" i="0" dirty="0">
                <a:solidFill>
                  <a:srgbClr val="202122"/>
                </a:solidFill>
                <a:effectLst/>
                <a:latin typeface="Arial" panose="020B0604020202020204" pitchFamily="34" charset="0"/>
              </a:rPr>
              <a:t>მისაწოდებლად 100000-ზე მეტი მყიდველისთვის, ასევე ასობით მილიონი დოლარის გასათეთრებლად, რომელიც ამ უკანონო გარიგებების შედეგად წარმოიშობოდა</a:t>
            </a:r>
            <a:r>
              <a:rPr lang="ka-GE" sz="1200" b="0" i="0" u="none" strike="noStrike" kern="1200" baseline="0" dirty="0">
                <a:solidFill>
                  <a:schemeClr val="tx1"/>
                </a:solidFill>
                <a:effectLst/>
                <a:latin typeface="+mn-lt"/>
              </a:rPr>
              <a:t>.</a:t>
            </a:r>
          </a:p>
          <a:p>
            <a:pPr algn="l"/>
            <a:endParaRPr lang="ka-GE" sz="1200" b="0" i="0" u="none" strike="noStrike" kern="1200" baseline="0" dirty="0">
              <a:solidFill>
                <a:schemeClr val="tx1"/>
              </a:solidFill>
              <a:effectLst/>
              <a:latin typeface="+mn-lt"/>
              <a:ea typeface="MS PGothic" pitchFamily="34" charset="-128"/>
              <a:cs typeface="ＭＳ Ｐゴシック" charset="0"/>
            </a:endParaRPr>
          </a:p>
          <a:p>
            <a:pPr algn="l"/>
            <a:r>
              <a:rPr lang="ka-GE" sz="1200" b="0" i="0" u="none" strike="noStrike" kern="1200" baseline="0" dirty="0">
                <a:solidFill>
                  <a:schemeClr val="tx1"/>
                </a:solidFill>
                <a:effectLst/>
                <a:latin typeface="+mn-lt"/>
              </a:rPr>
              <a:t>ასევე არსებობდა „სილქ როუდი 2“ და „სილქ როუდი 3“, რომლებიც დაიხურა ან გაკოტრდა. ბევრი ბაზარი ნებაყოფლობით დაიხურა – უმეტესობა, განსაკუთრებით იმის გამო, რომ მათ შეიტყვეს სამართალდამცავი ორგანოების მათ სფეროში მოქმედების </a:t>
            </a:r>
            <a:r>
              <a:rPr lang="ka-GE" sz="1200" b="0" i="0" u="none" strike="noStrike" kern="1200" baseline="0" dirty="0" smtClean="0">
                <a:solidFill>
                  <a:schemeClr val="tx1"/>
                </a:solidFill>
                <a:effectLst/>
                <a:latin typeface="+mn-lt"/>
              </a:rPr>
              <a:t>შესაძლებლობების </a:t>
            </a:r>
            <a:r>
              <a:rPr lang="ka-GE" sz="1200" b="0" i="0" u="none" strike="noStrike" kern="1200" baseline="0" dirty="0">
                <a:solidFill>
                  <a:schemeClr val="tx1"/>
                </a:solidFill>
                <a:effectLst/>
                <a:latin typeface="+mn-lt"/>
              </a:rPr>
              <a:t>შესახებ.</a:t>
            </a:r>
          </a:p>
          <a:p>
            <a:pPr algn="l"/>
            <a:endParaRPr lang="ka-GE" sz="1200" b="0" i="0" u="none" strike="noStrike" kern="1200" baseline="0" dirty="0">
              <a:solidFill>
                <a:schemeClr val="tx1"/>
              </a:solidFill>
              <a:effectLst/>
              <a:latin typeface="+mn-lt"/>
              <a:ea typeface="MS PGothic" pitchFamily="34" charset="-128"/>
              <a:cs typeface="ＭＳ Ｐゴシック" charset="0"/>
            </a:endParaRPr>
          </a:p>
          <a:p>
            <a:pPr algn="l"/>
            <a:r>
              <a:rPr lang="ka-GE" sz="1200" b="0" i="0" u="none" strike="noStrike" kern="1200" baseline="0" dirty="0">
                <a:solidFill>
                  <a:schemeClr val="tx1"/>
                </a:solidFill>
                <a:effectLst/>
                <a:latin typeface="+mn-lt"/>
              </a:rPr>
              <a:t>მარჯვენა სურათი არის უკანასკნელი ანგარიში ბაზრების წინააღმდეგ განხორციელებული მოქმედებების შესახებ</a:t>
            </a:r>
            <a:r>
              <a:rPr lang="ka-GE" sz="1200" b="0" i="0" u="none" strike="noStrike" kern="1200" baseline="0" dirty="0" smtClean="0">
                <a:solidFill>
                  <a:schemeClr val="tx1"/>
                </a:solidFill>
                <a:effectLst/>
                <a:latin typeface="+mn-lt"/>
              </a:rPr>
              <a:t>.</a:t>
            </a:r>
            <a:endParaRPr lang="ka-GE" sz="1200" b="0" i="0" u="none" strike="noStrike" kern="1200" baseline="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88</a:t>
            </a:fld>
            <a:endParaRPr lang="ka-GE" altLang="en-US"/>
          </a:p>
        </p:txBody>
      </p:sp>
    </p:spTree>
    <p:extLst>
      <p:ext uri="{BB962C8B-B14F-4D97-AF65-F5344CB8AC3E}">
        <p14:creationId xmlns:p14="http://schemas.microsoft.com/office/powerpoint/2010/main" val="282720477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89</a:t>
            </a:fld>
            <a:endParaRPr lang="ka-GE" altLang="en-US"/>
          </a:p>
        </p:txBody>
      </p:sp>
    </p:spTree>
    <p:extLst>
      <p:ext uri="{BB962C8B-B14F-4D97-AF65-F5344CB8AC3E}">
        <p14:creationId xmlns:p14="http://schemas.microsoft.com/office/powerpoint/2010/main" val="67222765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200" kern="1200" dirty="0" smtClean="0">
                <a:solidFill>
                  <a:schemeClr val="tx1"/>
                </a:solidFill>
                <a:latin typeface="+mn-lt"/>
              </a:rPr>
              <a:t>ინფორმაცია 2019 წლის IOCTA-დან</a:t>
            </a:r>
            <a:endParaRPr lang="ka-GE" sz="1200" kern="1200" dirty="0">
              <a:solidFill>
                <a:schemeClr val="tx1"/>
              </a:solidFill>
              <a:latin typeface="+mn-lt"/>
            </a:endParaRPr>
          </a:p>
          <a:p>
            <a:pPr algn="l"/>
            <a:endParaRPr lang="ka-GE" sz="1200" b="0" i="0" u="none" strike="noStrike" kern="1200" baseline="0" dirty="0">
              <a:solidFill>
                <a:schemeClr val="tx1"/>
              </a:solidFill>
              <a:latin typeface="+mn-lt"/>
              <a:ea typeface="MS PGothic" pitchFamily="34" charset="-128"/>
              <a:cs typeface="ＭＳ Ｐゴシック" charset="0"/>
            </a:endParaRPr>
          </a:p>
          <a:p>
            <a:pPr algn="l"/>
            <a:r>
              <a:rPr lang="ka-GE" sz="1800" b="0" i="0" u="none" strike="noStrike" baseline="0" dirty="0">
                <a:solidFill>
                  <a:srgbClr val="3D3D5F"/>
                </a:solidFill>
                <a:latin typeface="Roboto-Light"/>
              </a:rPr>
              <a:t>დაკარგა რა თავისი სახელმწიფოს მშენებლობის პროექტი და ინტერნეტის პროპაგანდისტული მანქანის მიმართ სულ უფრო მტრული დამოკიდებულებით, ისლამური სახელმწიფო აგრძელებს თავისი ტაქტიკის გადაწყობას, რათა აქტუალური დარჩეს ონლაინ. მიუხედავად სამართალდამცავი ორგანოებისა და სოციალური მედიაპლატფორმების, მათ შორის, ტელეგრამის, გაძლიერებული გათავისუფლების კამპანიებისა 2018 </a:t>
            </a:r>
            <a:r>
              <a:rPr lang="ka-GE" sz="1800" b="0" i="0" u="none" strike="noStrike" baseline="0" dirty="0" smtClean="0">
                <a:solidFill>
                  <a:srgbClr val="3D3D5F"/>
                </a:solidFill>
                <a:latin typeface="Roboto-Light"/>
              </a:rPr>
              <a:t>წელს, ჯგუფს </a:t>
            </a:r>
            <a:r>
              <a:rPr lang="ka-GE" sz="1800" b="0" i="0" u="none" strike="noStrike" baseline="0" dirty="0">
                <a:solidFill>
                  <a:srgbClr val="3D3D5F"/>
                </a:solidFill>
                <a:latin typeface="Roboto-Light"/>
              </a:rPr>
              <a:t>ჯერ კიდევ შეუძლია იტრაბახოს თავისი პროპაგანდის გასავრცელებელი მრავალფეროვანი ონლაინინფრასტრუქტურით, მუდმივად ქვეყნდება უამრავ მედია და ფაილების გაზიარების საიტებზე, განსაკუთრებით პატარა პლატფორმებზე დამაზიანებელი მოქმედებებისთვის ნაკლები შესაძლებლობებით.</a:t>
            </a:r>
          </a:p>
          <a:p>
            <a:pPr algn="l"/>
            <a:endParaRPr lang="ka-GE" sz="1800" b="0" i="0" u="none" strike="noStrike" kern="1200" baseline="0" dirty="0">
              <a:solidFill>
                <a:srgbClr val="3D3D5F"/>
              </a:solidFill>
              <a:latin typeface="Roboto-Light"/>
              <a:ea typeface="MS PGothic" pitchFamily="34" charset="-128"/>
              <a:cs typeface="ＭＳ Ｐゴシック" charset="0"/>
            </a:endParaRPr>
          </a:p>
          <a:p>
            <a:pPr algn="l"/>
            <a:r>
              <a:rPr lang="ka-GE" dirty="0" smtClean="0"/>
              <a:t>ისლამური სახელმწიფოს მომხრე მასობრივი საინფორმაციო საშუალებები, მათ შორის, </a:t>
            </a:r>
            <a:r>
              <a:rPr lang="ka-GE" sz="1800" b="0" i="1" u="none" strike="noStrike" baseline="0" dirty="0">
                <a:solidFill>
                  <a:srgbClr val="3D3D5F"/>
                </a:solidFill>
                <a:latin typeface="Roboto-LightItalic"/>
              </a:rPr>
              <a:t>კორპორაცია </a:t>
            </a:r>
            <a:r>
              <a:rPr lang="ka-GE" sz="1800" b="0" i="1" u="none" strike="noStrike" baseline="0" dirty="0" smtClean="0">
                <a:solidFill>
                  <a:srgbClr val="3D3D5F"/>
                </a:solidFill>
                <a:latin typeface="Roboto-LightItalic"/>
              </a:rPr>
              <a:t>ალ-საქრი </a:t>
            </a:r>
            <a:r>
              <a:rPr lang="ka-GE" sz="1800" b="0" i="1" u="none" strike="noStrike" baseline="0" dirty="0">
                <a:solidFill>
                  <a:srgbClr val="3D3D5F"/>
                </a:solidFill>
                <a:latin typeface="Roboto-LightItalic"/>
              </a:rPr>
              <a:t>სამხედრო მეცნიერებისთვის, ელექტრონული ფონდი ჰორიზონტი </a:t>
            </a:r>
            <a:r>
              <a:rPr lang="ka-GE" sz="1800" b="0" i="0" u="none" strike="noStrike" baseline="0" dirty="0">
                <a:solidFill>
                  <a:srgbClr val="3D3D5F"/>
                </a:solidFill>
                <a:latin typeface="Roboto-Light"/>
              </a:rPr>
              <a:t>და </a:t>
            </a:r>
            <a:r>
              <a:rPr lang="ka-GE" sz="1800" b="0" i="1" u="none" strike="noStrike" baseline="0" dirty="0">
                <a:solidFill>
                  <a:srgbClr val="3D3D5F"/>
                </a:solidFill>
                <a:latin typeface="Roboto-LightItalic"/>
              </a:rPr>
              <a:t>გაერთიანებული </a:t>
            </a:r>
            <a:r>
              <a:rPr lang="ka-GE" sz="1800" b="0" i="1" u="none" strike="noStrike" baseline="0" dirty="0" smtClean="0">
                <a:solidFill>
                  <a:srgbClr val="3D3D5F"/>
                </a:solidFill>
                <a:latin typeface="Roboto-LightItalic"/>
              </a:rPr>
              <a:t>კიბერხალიფატი </a:t>
            </a:r>
            <a:r>
              <a:rPr lang="ka-GE" sz="1800" b="0" i="0" u="none" strike="noStrike" baseline="0" dirty="0" smtClean="0">
                <a:solidFill>
                  <a:srgbClr val="3D3D5F"/>
                </a:solidFill>
                <a:latin typeface="Roboto-Light"/>
              </a:rPr>
              <a:t>უფრო </a:t>
            </a:r>
            <a:r>
              <a:rPr lang="ka-GE" sz="1800" b="0" i="0" u="none" strike="noStrike" baseline="0" dirty="0">
                <a:solidFill>
                  <a:srgbClr val="3D3D5F"/>
                </a:solidFill>
                <a:latin typeface="Roboto-Light"/>
              </a:rPr>
              <a:t>პროდუქტიული გახდნენ კიბერუსაფრთხოებასა და ოპერაციულ უსაფრთხოებაში სახელმძღვანელოების უზრუნველყოფით. ინსტრუქციები მერყეობდა უსაფრთხო ბრაუზერის </a:t>
            </a:r>
            <a:r>
              <a:rPr lang="ka-GE" sz="1800" b="0" i="0" u="none" strike="noStrike" baseline="0" dirty="0" smtClean="0">
                <a:solidFill>
                  <a:srgbClr val="3D3D5F"/>
                </a:solidFill>
                <a:latin typeface="Roboto-Light"/>
              </a:rPr>
              <a:t>შეთავაზებიდან </a:t>
            </a:r>
            <a:r>
              <a:rPr lang="ka-GE" sz="1800" b="0" i="0" u="none" strike="noStrike" baseline="0" dirty="0">
                <a:solidFill>
                  <a:srgbClr val="3D3D5F"/>
                </a:solidFill>
                <a:latin typeface="Roboto-Light"/>
              </a:rPr>
              <a:t>და კონფიდენციალურობაზე დაფუძნებული </a:t>
            </a:r>
            <a:r>
              <a:rPr lang="ka-GE" sz="1800" b="0" i="0" u="none" strike="noStrike" baseline="0" dirty="0" smtClean="0">
                <a:solidFill>
                  <a:srgbClr val="3D3D5F"/>
                </a:solidFill>
                <a:latin typeface="Roboto-Light"/>
              </a:rPr>
              <a:t>აპლიკაციებიდან, </a:t>
            </a:r>
            <a:r>
              <a:rPr lang="ka-GE" sz="1800" b="0" i="0" u="none" strike="noStrike" baseline="0" dirty="0">
                <a:solidFill>
                  <a:srgbClr val="3D3D5F"/>
                </a:solidFill>
                <a:latin typeface="Roboto-Light"/>
              </a:rPr>
              <a:t>Tor-ბრაუზერის გამოყენების პოპულარიზაციამდე და დეცენტრალიზებულ პლატფორმებამდე. ეს არაოფიციალური მაგრამ ძალიან </a:t>
            </a:r>
            <a:r>
              <a:rPr lang="ka-GE" sz="1800" b="0" i="0" u="none" strike="noStrike" baseline="0" dirty="0" smtClean="0">
                <a:solidFill>
                  <a:srgbClr val="3D3D5F"/>
                </a:solidFill>
                <a:latin typeface="Roboto-Light"/>
              </a:rPr>
              <a:t>სპეციალიზებული </a:t>
            </a:r>
            <a:r>
              <a:rPr lang="ka-GE" sz="1800" b="0" i="0" u="none" strike="noStrike" baseline="0" dirty="0">
                <a:solidFill>
                  <a:srgbClr val="3D3D5F"/>
                </a:solidFill>
                <a:latin typeface="Roboto-Light"/>
              </a:rPr>
              <a:t>მასობრივი საინფორმაციო </a:t>
            </a:r>
            <a:r>
              <a:rPr lang="ka-GE" sz="1800" b="0" i="0" u="none" strike="noStrike" baseline="0" dirty="0" smtClean="0">
                <a:solidFill>
                  <a:srgbClr val="3D3D5F"/>
                </a:solidFill>
                <a:latin typeface="Roboto-Light"/>
              </a:rPr>
              <a:t>საშუალებები ასევე </a:t>
            </a:r>
            <a:r>
              <a:rPr lang="ka-GE" sz="1800" b="0" i="0" u="none" strike="noStrike" baseline="0" dirty="0">
                <a:solidFill>
                  <a:srgbClr val="3D3D5F"/>
                </a:solidFill>
                <a:latin typeface="Roboto-Light"/>
              </a:rPr>
              <a:t>იძლეოდა რჩევებს, თუ როგორ უნდა ავუაროთ გვერდი ანგარიშის </a:t>
            </a:r>
            <a:r>
              <a:rPr lang="ka-GE" sz="1800" b="0" i="0" u="none" strike="noStrike" baseline="0" dirty="0" smtClean="0">
                <a:solidFill>
                  <a:srgbClr val="3D3D5F"/>
                </a:solidFill>
                <a:latin typeface="Roboto-Light"/>
              </a:rPr>
              <a:t>შეჩერებას</a:t>
            </a:r>
            <a:r>
              <a:rPr lang="ka-GE" sz="1800" b="0" i="0" u="none" strike="noStrike" baseline="0" dirty="0">
                <a:solidFill>
                  <a:srgbClr val="3D3D5F"/>
                </a:solidFill>
                <a:latin typeface="Roboto-Light"/>
              </a:rPr>
              <a:t>, შეთავაზებებით, რომლებიც მოიცავდა არხების სახელებისა და პროფილის </a:t>
            </a:r>
            <a:r>
              <a:rPr lang="ka-GE" sz="1800" b="0" i="0" u="none" strike="noStrike" baseline="0" dirty="0" smtClean="0">
                <a:solidFill>
                  <a:srgbClr val="3D3D5F"/>
                </a:solidFill>
                <a:latin typeface="Roboto-Light"/>
              </a:rPr>
              <a:t>სურათების გამოყენებას, რომლებიც </a:t>
            </a:r>
            <a:r>
              <a:rPr lang="ka-GE" sz="1800" b="0" i="0" u="none" strike="noStrike" baseline="0" dirty="0">
                <a:solidFill>
                  <a:srgbClr val="3D3D5F"/>
                </a:solidFill>
                <a:latin typeface="Roboto-Light"/>
              </a:rPr>
              <a:t>არ შეიძლებოდა </a:t>
            </a:r>
            <a:r>
              <a:rPr lang="ka-GE" sz="1800" b="0" i="0" u="none" strike="noStrike" baseline="0" dirty="0" smtClean="0">
                <a:solidFill>
                  <a:srgbClr val="3D3D5F"/>
                </a:solidFill>
                <a:latin typeface="Roboto-Light"/>
              </a:rPr>
              <a:t>ასოცირებული ყოფილიყო </a:t>
            </a:r>
            <a:r>
              <a:rPr lang="ka-GE" sz="1800" b="0" i="0" u="none" strike="noStrike" baseline="0" dirty="0">
                <a:solidFill>
                  <a:srgbClr val="3D3D5F"/>
                </a:solidFill>
                <a:latin typeface="Roboto-Light"/>
              </a:rPr>
              <a:t>ისლამურ სახელმწიფოსთან</a:t>
            </a:r>
            <a:endParaRPr lang="ka-GE" sz="1200" b="0" i="0" u="none" strike="noStrike" kern="1200" baseline="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90</a:t>
            </a:fld>
            <a:endParaRPr lang="ka-GE" altLang="en-US"/>
          </a:p>
        </p:txBody>
      </p:sp>
    </p:spTree>
    <p:extLst>
      <p:ext uri="{BB962C8B-B14F-4D97-AF65-F5344CB8AC3E}">
        <p14:creationId xmlns:p14="http://schemas.microsoft.com/office/powerpoint/2010/main" val="241625975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200" kern="1200" dirty="0">
                <a:solidFill>
                  <a:schemeClr val="tx1"/>
                </a:solidFill>
                <a:latin typeface="+mn-lt"/>
              </a:rPr>
              <a:t>ინფორმაცია </a:t>
            </a:r>
            <a:r>
              <a:rPr lang="ka-GE" sz="1200" kern="1200" dirty="0" smtClean="0">
                <a:solidFill>
                  <a:schemeClr val="tx1"/>
                </a:solidFill>
                <a:latin typeface="+mn-lt"/>
              </a:rPr>
              <a:t>2019 წლის IOCTA-დან</a:t>
            </a:r>
            <a:endParaRPr lang="ka-GE" sz="1200" kern="1200" dirty="0">
              <a:solidFill>
                <a:schemeClr val="tx1"/>
              </a:solidFill>
              <a:latin typeface="+mn-lt"/>
            </a:endParaRPr>
          </a:p>
          <a:p>
            <a:pPr algn="l"/>
            <a:endParaRPr lang="ka-GE" sz="1200" b="0" i="0" u="none" strike="noStrike" kern="1200" baseline="0" dirty="0">
              <a:solidFill>
                <a:schemeClr val="tx1"/>
              </a:solidFill>
              <a:latin typeface="+mn-lt"/>
              <a:ea typeface="MS PGothic" pitchFamily="34" charset="-128"/>
              <a:cs typeface="ＭＳ Ｐゴシック" charset="0"/>
            </a:endParaRPr>
          </a:p>
          <a:p>
            <a:pPr algn="l"/>
            <a:r>
              <a:rPr lang="ka-GE" b="0" i="0" dirty="0" smtClean="0">
                <a:solidFill>
                  <a:srgbClr val="111111"/>
                </a:solidFill>
                <a:effectLst/>
                <a:latin typeface="SourceSansPro"/>
              </a:rPr>
              <a:t>ერთ-ერთი </a:t>
            </a:r>
            <a:r>
              <a:rPr lang="ka-GE" b="0" i="0" dirty="0">
                <a:solidFill>
                  <a:srgbClr val="111111"/>
                </a:solidFill>
                <a:effectLst/>
                <a:latin typeface="SourceSansPro"/>
              </a:rPr>
              <a:t>უკანასკნელი რეზონანსული ინციდენტი იყო </a:t>
            </a:r>
            <a:r>
              <a:rPr lang="ka-GE" b="0" i="0" dirty="0" smtClean="0">
                <a:solidFill>
                  <a:srgbClr val="111111"/>
                </a:solidFill>
                <a:effectLst/>
                <a:latin typeface="SourceSansPro"/>
              </a:rPr>
              <a:t>ქრაისტჩერჩზე </a:t>
            </a:r>
            <a:r>
              <a:rPr lang="ka-GE" b="0" i="0" dirty="0">
                <a:solidFill>
                  <a:srgbClr val="111111"/>
                </a:solidFill>
                <a:effectLst/>
                <a:latin typeface="SourceSansPro"/>
              </a:rPr>
              <a:t>შეტევა – სადაც ბევრი რამ მოხდა ინტერნეტში</a:t>
            </a:r>
          </a:p>
          <a:p>
            <a:pPr algn="l"/>
            <a:endParaRPr lang="ka-GE" sz="1200" b="0" i="0" u="none" strike="noStrike" kern="1200" baseline="0" dirty="0">
              <a:solidFill>
                <a:srgbClr val="111111"/>
              </a:solidFill>
              <a:effectLst/>
              <a:latin typeface="SourceSansPro"/>
              <a:ea typeface="MS PGothic" pitchFamily="34" charset="-128"/>
              <a:cs typeface="ＭＳ Ｐゴシック" charset="0"/>
            </a:endParaRPr>
          </a:p>
          <a:p>
            <a:pPr algn="l"/>
            <a:r>
              <a:rPr lang="ka-GE" sz="1200" b="0" i="0" u="none" strike="noStrike" kern="1200" baseline="0" dirty="0">
                <a:solidFill>
                  <a:srgbClr val="111111"/>
                </a:solidFill>
                <a:effectLst/>
                <a:latin typeface="SourceSansPro"/>
              </a:rPr>
              <a:t>თუმცა ეს იყო მოქმედების რეკლამირების მცდელობა, ბევრი ტერორისტული ორგანიზაცია გამოიყენებს ამ ტექნოლოგიას თავიანთი შეტყობინებების დასაფარად და </a:t>
            </a:r>
            <a:r>
              <a:rPr lang="ka-GE" sz="1200" b="0" i="0" u="none" strike="noStrike" kern="1200" baseline="0" dirty="0" smtClean="0">
                <a:solidFill>
                  <a:srgbClr val="111111"/>
                </a:solidFill>
                <a:effectLst/>
                <a:latin typeface="SourceSansPro"/>
              </a:rPr>
              <a:t>თავიანთი </a:t>
            </a:r>
            <a:r>
              <a:rPr lang="ka-GE" sz="1200" b="0" i="0" u="none" strike="noStrike" kern="1200" baseline="0" dirty="0">
                <a:solidFill>
                  <a:srgbClr val="111111"/>
                </a:solidFill>
                <a:effectLst/>
                <a:latin typeface="SourceSansPro"/>
              </a:rPr>
              <a:t>მიმდევრებისა და </a:t>
            </a:r>
            <a:r>
              <a:rPr lang="ka-GE" sz="1200" b="0" i="0" u="none" strike="noStrike" kern="1200" baseline="0" dirty="0" smtClean="0">
                <a:solidFill>
                  <a:srgbClr val="111111"/>
                </a:solidFill>
                <a:effectLst/>
                <a:latin typeface="SourceSansPro"/>
              </a:rPr>
              <a:t>მებრძოლების დასაშიფრად.</a:t>
            </a:r>
            <a:endParaRPr lang="ka-GE" sz="1200" b="0" i="0" u="none" strike="noStrike" kern="1200" baseline="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91</a:t>
            </a:fld>
            <a:endParaRPr lang="ka-GE" altLang="en-US"/>
          </a:p>
        </p:txBody>
      </p:sp>
    </p:spTree>
    <p:extLst>
      <p:ext uri="{BB962C8B-B14F-4D97-AF65-F5344CB8AC3E}">
        <p14:creationId xmlns:p14="http://schemas.microsoft.com/office/powerpoint/2010/main" val="1640088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ka-GE" sz="1200" kern="1200" dirty="0">
                <a:solidFill>
                  <a:schemeClr val="tx1"/>
                </a:solidFill>
                <a:latin typeface="+mn-lt"/>
              </a:rPr>
              <a:t>* ამას დაუბრუნდით მომავალ სესიაში</a:t>
            </a:r>
          </a:p>
          <a:p>
            <a:pPr marL="0" indent="0">
              <a:buFont typeface="Arial" panose="020B0604020202020204" pitchFamily="34" charset="0"/>
              <a:buNone/>
            </a:pPr>
            <a:endParaRPr lang="ka-GE" sz="1200" kern="1200" dirty="0">
              <a:solidFill>
                <a:schemeClr val="tx1"/>
              </a:solidFill>
              <a:latin typeface="+mn-lt"/>
              <a:ea typeface="MS PGothic" pitchFamily="34" charset="-128"/>
              <a:cs typeface="ＭＳ Ｐゴシック" charset="0"/>
            </a:endParaRPr>
          </a:p>
          <a:p>
            <a:r>
              <a:rPr lang="ka-GE" dirty="0" smtClean="0"/>
              <a:t>ვინაიდან ინტერნეტს მსოფლიოს ნებისმიერ კუთხეში ნებისმიერი ადამიანი იყენებს, დანაშაული იზრდება და დამნაშავეები აღმოაჩენენ ახალ შესაძლო უკანონო საქმიანობას. ქსელების მეშვეობით ჩადენილი დანაშაულები ყველაზე ტრანსნაციონალური დანაშაულებია.</a:t>
            </a:r>
            <a:endParaRPr lang="ka-GE" altLang="en-US" dirty="0"/>
          </a:p>
          <a:p>
            <a:r>
              <a:rPr lang="ka-GE" dirty="0" smtClean="0"/>
              <a:t> </a:t>
            </a:r>
            <a:endParaRPr lang="ka-GE" altLang="en-US" dirty="0"/>
          </a:p>
          <a:p>
            <a:r>
              <a:rPr lang="ka-GE" dirty="0" smtClean="0"/>
              <a:t>ეს თვისება განსაკუთრებულ სირთულეებს უქმნის მათ, ვინც იძიებს ამ დანაშაულებრივ ქმედებებს: მსოფლიოს მეორე მხარეს მტკიცებულებები შეიძლება გაქრეს, თუ ისინი დაუყოვნებლივ არ შეინახება, ხოლო სამართალდამცავებმა უნდა დაიცვან პოლიტიკური საზღვრები. გარდა ამისა, მათ ესაჭიროებათ სამართალწარმოებისა და საზოგადოებრივი არხების მონიტორინგი სისხლის სამართლის გამოძიებებში საერთაშორისო დახმარების მოსათხოვნად. </a:t>
            </a:r>
          </a:p>
          <a:p>
            <a:endParaRPr lang="ka-GE" altLang="en-US" dirty="0"/>
          </a:p>
          <a:p>
            <a:r>
              <a:rPr lang="ka-GE" dirty="0" smtClean="0"/>
              <a:t>თუმცა, გასული წლების განმავლობაში სრულიად ნათელი გახდა, რომ სისხლის სამართლის საქმეებში, რომლებიც ეხება კიბერდანაშაულს, დაჩქარებული და სწრაფი სამართლებრივი ურთიერთდახმარების ახალი ფორმები აუცილებლობას წარმოადგენს.</a:t>
            </a:r>
            <a:endParaRPr lang="ka-GE" altLang="en-US" dirty="0"/>
          </a:p>
          <a:p>
            <a:pPr marL="0" indent="0">
              <a:buFont typeface="Arial" panose="020B0604020202020204" pitchFamily="34" charset="0"/>
              <a:buNone/>
            </a:pPr>
            <a:endParaRPr lang="ka-GE" sz="1200" kern="1200" dirty="0">
              <a:solidFill>
                <a:schemeClr val="tx1"/>
              </a:solidFill>
              <a:latin typeface="+mn-lt"/>
              <a:ea typeface="MS PGothic" pitchFamily="34" charset="-128"/>
              <a:cs typeface="ＭＳ Ｐゴシック" charset="0"/>
            </a:endParaRPr>
          </a:p>
          <a:p>
            <a:pPr marL="0" indent="0">
              <a:buFont typeface="Arial" panose="020B0604020202020204" pitchFamily="34" charset="0"/>
              <a:buNone/>
            </a:pPr>
            <a:endParaRPr lang="ka-GE" sz="1200" kern="1200" dirty="0">
              <a:solidFill>
                <a:schemeClr val="tx1"/>
              </a:solidFill>
              <a:latin typeface="+mn-lt"/>
              <a:ea typeface="MS PGothic" pitchFamily="34" charset="-128"/>
              <a:cs typeface="ＭＳ Ｐゴシック" charset="0"/>
            </a:endParaRPr>
          </a:p>
          <a:p>
            <a:pPr marL="171450" indent="-171450">
              <a:buFont typeface="Arial" panose="020B0604020202020204" pitchFamily="34" charset="0"/>
              <a:buChar char="•"/>
            </a:pPr>
            <a:endParaRPr lang="ka-GE"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9</a:t>
            </a:fld>
            <a:endParaRPr lang="ka-GE" altLang="en-US"/>
          </a:p>
        </p:txBody>
      </p:sp>
    </p:spTree>
    <p:extLst>
      <p:ext uri="{BB962C8B-B14F-4D97-AF65-F5344CB8AC3E}">
        <p14:creationId xmlns:p14="http://schemas.microsoft.com/office/powerpoint/2010/main" val="36110738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200" kern="1200" dirty="0">
                <a:solidFill>
                  <a:schemeClr val="tx1"/>
                </a:solidFill>
                <a:latin typeface="+mn-lt"/>
              </a:rPr>
              <a:t>ინფორმაცია </a:t>
            </a:r>
            <a:r>
              <a:rPr lang="ka-GE" sz="1200" kern="1200" dirty="0" smtClean="0">
                <a:solidFill>
                  <a:schemeClr val="tx1"/>
                </a:solidFill>
                <a:latin typeface="+mn-lt"/>
              </a:rPr>
              <a:t>2019 წლის IOCTA-დან</a:t>
            </a:r>
            <a:endParaRPr lang="ka-GE" sz="1200" kern="1200" dirty="0">
              <a:solidFill>
                <a:schemeClr val="tx1"/>
              </a:solidFill>
              <a:latin typeface="+mn-lt"/>
            </a:endParaRPr>
          </a:p>
          <a:p>
            <a:pPr algn="l"/>
            <a:endParaRPr lang="ka-GE" sz="1200" b="0" i="0" u="none" strike="noStrike" kern="1200" baseline="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92</a:t>
            </a:fld>
            <a:endParaRPr lang="ka-GE" altLang="en-US"/>
          </a:p>
        </p:txBody>
      </p:sp>
    </p:spTree>
    <p:extLst>
      <p:ext uri="{BB962C8B-B14F-4D97-AF65-F5344CB8AC3E}">
        <p14:creationId xmlns:p14="http://schemas.microsoft.com/office/powerpoint/2010/main" val="3628536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2019 წლის „ინტერნეტში ორგანიზებული დანაშაულის საფრთხის შეფასება“ (IOCTA)</a:t>
            </a:r>
          </a:p>
          <a:p>
            <a:endParaRPr lang="ka-GE" dirty="0" smtClean="0"/>
          </a:p>
          <a:p>
            <a:pPr algn="l"/>
            <a:r>
              <a:rPr lang="ka-GE" sz="1800" b="0" i="0" u="none" strike="noStrike" baseline="0" dirty="0">
                <a:solidFill>
                  <a:srgbClr val="3B4E61"/>
                </a:solidFill>
                <a:latin typeface="RobotoMono-Regular"/>
              </a:rPr>
              <a:t>ჯვარედინი დანაშაულის ფაქტორები არის ის ფაქტორები, რომლებიც გავლენას ახდენს დანაშაულის მრავალ სფეროზე, ხელს უწყობს ან სხვაგვარად ეხმარება, მაგრამ თავად აუცილებლად დანაშაულებრივი არაა თავისი არსით.</a:t>
            </a:r>
            <a:endParaRPr lang="ka-GE"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93</a:t>
            </a:fld>
            <a:endParaRPr lang="ka-GE" altLang="en-US"/>
          </a:p>
        </p:txBody>
      </p:sp>
    </p:spTree>
    <p:extLst>
      <p:ext uri="{BB962C8B-B14F-4D97-AF65-F5344CB8AC3E}">
        <p14:creationId xmlns:p14="http://schemas.microsoft.com/office/powerpoint/2010/main" val="33610616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ka-GE" sz="1200" kern="1200" dirty="0">
                <a:solidFill>
                  <a:schemeClr val="tx1"/>
                </a:solidFill>
                <a:latin typeface="+mn-lt"/>
              </a:rPr>
              <a:t>ინფორმაცია </a:t>
            </a:r>
            <a:r>
              <a:rPr lang="en-US" sz="1200" kern="1200" dirty="0" smtClean="0">
                <a:solidFill>
                  <a:schemeClr val="tx1"/>
                </a:solidFill>
                <a:latin typeface="+mn-lt"/>
              </a:rPr>
              <a:t>2019 </a:t>
            </a:r>
            <a:r>
              <a:rPr lang="ka-GE" sz="1200" kern="1200" dirty="0" smtClean="0">
                <a:solidFill>
                  <a:schemeClr val="tx1"/>
                </a:solidFill>
                <a:latin typeface="+mn-lt"/>
              </a:rPr>
              <a:t>წლის</a:t>
            </a:r>
            <a:r>
              <a:rPr lang="ka-GE" sz="1200" kern="1200" baseline="0" dirty="0" smtClean="0">
                <a:solidFill>
                  <a:schemeClr val="tx1"/>
                </a:solidFill>
                <a:latin typeface="+mn-lt"/>
              </a:rPr>
              <a:t> </a:t>
            </a:r>
            <a:r>
              <a:rPr lang="ka-GE" sz="1200" kern="1200" dirty="0" smtClean="0">
                <a:solidFill>
                  <a:schemeClr val="tx1"/>
                </a:solidFill>
                <a:latin typeface="+mn-lt"/>
              </a:rPr>
              <a:t>IOCTA-დან</a:t>
            </a:r>
            <a:endParaRPr lang="ka-GE" sz="1200" kern="1200" dirty="0">
              <a:solidFill>
                <a:schemeClr val="tx1"/>
              </a:solidFill>
              <a:latin typeface="+mn-lt"/>
            </a:endParaRPr>
          </a:p>
          <a:p>
            <a:pPr algn="l"/>
            <a:endParaRPr lang="ka-GE" sz="1200" b="0" i="0" u="none" strike="noStrike" kern="1200" baseline="0" dirty="0">
              <a:solidFill>
                <a:schemeClr val="tx1"/>
              </a:solidFill>
              <a:latin typeface="+mn-lt"/>
              <a:ea typeface="MS PGothic" pitchFamily="34" charset="-128"/>
              <a:cs typeface="ＭＳ Ｐゴシック" charset="0"/>
            </a:endParaRPr>
          </a:p>
          <a:p>
            <a:pPr algn="l"/>
            <a:r>
              <a:rPr lang="ka-GE" sz="1800" b="0" i="0" u="none" strike="noStrike" baseline="0" dirty="0">
                <a:solidFill>
                  <a:srgbClr val="3D3D5F"/>
                </a:solidFill>
                <a:latin typeface="Roboto-Light"/>
              </a:rPr>
              <a:t>დამნაშავეები თავდაპირველად გამოიყენებდნენ ფიშინგს პერსონალური საბანკო რეკვიზიტების, გადახდის ბარათების მონაცემების ან სხვა წვდომის რეკვიზიტების შესაგროვებლად. დამნაშავეები ან ყიდიან ასეთ მონაცემებს იატაკქვეშა </a:t>
            </a:r>
            <a:r>
              <a:rPr lang="ka-GE" sz="1800" b="0" i="0" u="none" strike="noStrike" baseline="0" dirty="0" smtClean="0">
                <a:solidFill>
                  <a:srgbClr val="3D3D5F"/>
                </a:solidFill>
                <a:latin typeface="Roboto-Light"/>
              </a:rPr>
              <a:t>ბაზრებზე</a:t>
            </a:r>
            <a:r>
              <a:rPr lang="ka-GE" sz="1800" b="0" i="0" u="none" strike="noStrike" baseline="0" dirty="0">
                <a:solidFill>
                  <a:srgbClr val="3D3D5F"/>
                </a:solidFill>
                <a:latin typeface="Roboto-Light"/>
              </a:rPr>
              <a:t>, ან პირდაპირ იყენებენ მათ თაღლითობისთვის.</a:t>
            </a:r>
          </a:p>
          <a:p>
            <a:pPr algn="l"/>
            <a:endParaRPr lang="ka-GE" sz="1800" b="0" i="0" u="none" strike="noStrike" kern="1200" baseline="0" dirty="0">
              <a:solidFill>
                <a:srgbClr val="3D3D5F"/>
              </a:solidFill>
              <a:latin typeface="Roboto-Light"/>
              <a:ea typeface="MS PGothic" pitchFamily="34" charset="-128"/>
              <a:cs typeface="ＭＳ Ｐゴシック" charset="0"/>
            </a:endParaRPr>
          </a:p>
          <a:p>
            <a:pPr algn="l"/>
            <a:r>
              <a:rPr lang="ka-GE" sz="1200" b="0" i="0" u="none" strike="noStrike" kern="1200" baseline="0" dirty="0">
                <a:solidFill>
                  <a:schemeClr val="tx1"/>
                </a:solidFill>
                <a:latin typeface="+mn-lt"/>
              </a:rPr>
              <a:t>შემსრულებლები ეხმარებოდნენ </a:t>
            </a:r>
            <a:r>
              <a:rPr lang="ka-GE" sz="1200" b="0" i="0" u="none" strike="noStrike" kern="1200" baseline="0" dirty="0" smtClean="0">
                <a:solidFill>
                  <a:schemeClr val="tx1"/>
                </a:solidFill>
                <a:latin typeface="+mn-lt"/>
              </a:rPr>
              <a:t>ფინანსურ </a:t>
            </a:r>
            <a:r>
              <a:rPr lang="ka-GE" sz="1200" b="0" i="0" u="none" strike="noStrike" kern="1200" baseline="0" dirty="0">
                <a:solidFill>
                  <a:schemeClr val="tx1"/>
                </a:solidFill>
                <a:latin typeface="+mn-lt"/>
              </a:rPr>
              <a:t>და კიბერდანაშაულის ყველა ასპექტში. უკავშირდება კიბერდანაშაულს და უნაღდო ანგარიშსწორების თაღლითობას. ხალხი იხდიდა უკანონო თანხების გადატანაში და მათ „</a:t>
            </a:r>
            <a:r>
              <a:rPr lang="ka-GE" sz="1200" b="0" i="0" u="none" strike="noStrike" kern="1200" baseline="0" dirty="0" smtClean="0">
                <a:solidFill>
                  <a:schemeClr val="tx1"/>
                </a:solidFill>
                <a:latin typeface="+mn-lt"/>
              </a:rPr>
              <a:t>გასუფთავებაში</a:t>
            </a:r>
            <a:r>
              <a:rPr lang="ka-GE" sz="1200" b="0" i="0" u="none" strike="noStrike" kern="1200" baseline="0" dirty="0">
                <a:solidFill>
                  <a:schemeClr val="tx1"/>
                </a:solidFill>
                <a:latin typeface="+mn-lt"/>
              </a:rPr>
              <a:t>“ ჩვეულებრივი ვალუტის სისტემებში</a:t>
            </a:r>
          </a:p>
          <a:p>
            <a:pPr algn="l"/>
            <a:endParaRPr lang="ka-GE" sz="1200" b="0" i="0" u="none" strike="noStrike" kern="1200" baseline="0" dirty="0">
              <a:solidFill>
                <a:schemeClr val="tx1"/>
              </a:solidFill>
              <a:latin typeface="+mn-lt"/>
              <a:ea typeface="MS PGothic" pitchFamily="34" charset="-128"/>
              <a:cs typeface="ＭＳ Ｐゴシック" charset="0"/>
            </a:endParaRPr>
          </a:p>
          <a:p>
            <a:pPr algn="l"/>
            <a:r>
              <a:rPr lang="ka-GE" sz="1200" b="0" i="0" u="none" strike="noStrike" kern="1200" baseline="0" dirty="0">
                <a:solidFill>
                  <a:schemeClr val="tx1"/>
                </a:solidFill>
                <a:latin typeface="+mn-lt"/>
              </a:rPr>
              <a:t>კრიპტოვალუტა – რომელიც უკვე ვახსენეთ ამ განყოფილებაში, მაგრამ ჩართულია </a:t>
            </a:r>
            <a:r>
              <a:rPr lang="ka-GE" sz="1200" b="0" i="0" u="none" strike="noStrike" kern="1200" baseline="0" dirty="0" smtClean="0">
                <a:solidFill>
                  <a:schemeClr val="tx1"/>
                </a:solidFill>
                <a:latin typeface="+mn-lt"/>
              </a:rPr>
              <a:t>სისრულისთვის</a:t>
            </a:r>
            <a:endParaRPr lang="ka-GE" sz="1200" b="0" i="0" u="none" strike="noStrike" kern="1200" baseline="0" dirty="0">
              <a:solidFill>
                <a:schemeClr val="tx1"/>
              </a:solidFill>
              <a:latin typeface="+mn-lt"/>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94</a:t>
            </a:fld>
            <a:endParaRPr lang="ka-GE" altLang="en-US"/>
          </a:p>
        </p:txBody>
      </p:sp>
    </p:spTree>
    <p:extLst>
      <p:ext uri="{BB962C8B-B14F-4D97-AF65-F5344CB8AC3E}">
        <p14:creationId xmlns:p14="http://schemas.microsoft.com/office/powerpoint/2010/main" val="31528673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95</a:t>
            </a:fld>
            <a:endParaRPr lang="ka-GE" altLang="en-US"/>
          </a:p>
        </p:txBody>
      </p:sp>
    </p:spTree>
    <p:extLst>
      <p:ext uri="{BB962C8B-B14F-4D97-AF65-F5344CB8AC3E}">
        <p14:creationId xmlns:p14="http://schemas.microsoft.com/office/powerpoint/2010/main" val="33774218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სანამ ინტერნეტზე გადავიდოდეთ, ცოტა უნდა გადავხედოთ, თუ რა არის ქსელი და რისგან შედგება ის – ეს მნიშვნელოვანია იმისთვის, რომ გავიგოთ, თუ როგორ მუშაობს ინტერნეტი</a:t>
            </a:r>
          </a:p>
          <a:p>
            <a:endParaRPr lang="ka-GE" dirty="0"/>
          </a:p>
          <a:p>
            <a:r>
              <a:rPr lang="ka-GE" dirty="0" smtClean="0"/>
              <a:t>ტრენერმა ეს სესია უნდა გახსნას დელეგატებისთვის დასმული ღია კითხვით – დააცადოს მათ ცოტა ხანი, რომ აღწერონ, თუ რას ფიქრობენ, რა არის კიბერდანაშაული.</a:t>
            </a:r>
          </a:p>
          <a:p>
            <a:endParaRPr lang="ka-GE" dirty="0"/>
          </a:p>
          <a:p>
            <a:r>
              <a:rPr lang="ka-GE" dirty="0" smtClean="0"/>
              <a:t>ეს შეიძლება გაკეთდეს ღია ფორუმში – ან უფრო პატარა ჯგუფებში. იდეა იმაში მდგომარეობს, რომ დილეტანტმა განმარტოს, თუ რა არის ეს</a:t>
            </a:r>
          </a:p>
          <a:p>
            <a:endParaRPr lang="ka-G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ADFBB1-7B02-4717-AEA4-A0D2A92F60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ka-G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1141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 xmlns:a16="http://schemas.microsoft.com/office/drawing/2014/main" id="{B15714A6-B05B-47A5-B92B-D727BD3A45D0}"/>
              </a:ext>
            </a:extLst>
          </p:cNvPr>
          <p:cNvSpPr>
            <a:spLocks noGrp="1"/>
          </p:cNvSpPr>
          <p:nvPr>
            <p:ph type="body" idx="1"/>
          </p:nvPr>
        </p:nvSpPr>
        <p:spPr/>
        <p:txBody>
          <a:bodyPr/>
          <a:lstStyle/>
          <a:p>
            <a:pPr marL="0" indent="0">
              <a:buNone/>
            </a:pPr>
            <a:endParaRPr lang="ka-GE" sz="3600" dirty="0" smtClean="0"/>
          </a:p>
        </p:txBody>
      </p:sp>
    </p:spTree>
    <p:extLst>
      <p:ext uri="{BB962C8B-B14F-4D97-AF65-F5344CB8AC3E}">
        <p14:creationId xmlns:p14="http://schemas.microsoft.com/office/powerpoint/2010/main" val="238531993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98</a:t>
            </a:fld>
            <a:endParaRPr lang="ka-GE"/>
          </a:p>
        </p:txBody>
      </p:sp>
    </p:spTree>
    <p:extLst>
      <p:ext uri="{BB962C8B-B14F-4D97-AF65-F5344CB8AC3E}">
        <p14:creationId xmlns:p14="http://schemas.microsoft.com/office/powerpoint/2010/main" val="297913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20.03.2021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39009769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20.03.2021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561174802"/>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F678A98B-0E09-4612-9346-46C6FC3C697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EC23F55A-8CF0-4C9C-A0A6-604CE946188C}"/>
              </a:ext>
            </a:extLst>
          </p:cNvPr>
          <p:cNvSpPr>
            <a:spLocks noGrp="1"/>
          </p:cNvSpPr>
          <p:nvPr>
            <p:ph type="sldNum" sz="quarter" idx="12"/>
          </p:nvPr>
        </p:nvSpPr>
        <p:spPr/>
        <p:txBody>
          <a:bodyPr/>
          <a:lstStyle>
            <a:lvl1pPr>
              <a:defRPr/>
            </a:lvl1pPr>
          </a:lstStyle>
          <a:p>
            <a:fld id="{3B3521C2-0219-4B01-9135-CC48710C7539}" type="slidenum">
              <a:rPr lang="en-GB" altLang="en-US"/>
              <a:pPr/>
              <a:t>‹#›</a:t>
            </a:fld>
            <a:endParaRPr lang="en-GB" altLang="en-US"/>
          </a:p>
        </p:txBody>
      </p:sp>
    </p:spTree>
    <p:extLst>
      <p:ext uri="{BB962C8B-B14F-4D97-AF65-F5344CB8AC3E}">
        <p14:creationId xmlns:p14="http://schemas.microsoft.com/office/powerpoint/2010/main" val="31509943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20/03/2021</a:t>
            </a:fld>
            <a:endParaRPr lang="en-GB"/>
          </a:p>
        </p:txBody>
      </p:sp>
      <p:sp>
        <p:nvSpPr>
          <p:cNvPr id="5" name="Footer Placeholder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041ED0F-3F4F-4191-95D9-03287ACFF4E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pPr/>
              <a:t>‹#›</a:t>
            </a:fld>
            <a:endParaRPr lang="en-GB" altLang="en-US"/>
          </a:p>
        </p:txBody>
      </p:sp>
      <p:sp>
        <p:nvSpPr>
          <p:cNvPr id="7"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DD249EA-50C8-4951-AB06-5D28EB1690D8}"/>
              </a:ext>
            </a:extLst>
          </p:cNvPr>
          <p:cNvSpPr>
            <a:spLocks noChangeArrowheads="1"/>
          </p:cNvSpPr>
          <p:nvPr userDrawn="1"/>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ka-GE" sz="1200" b="1" dirty="0">
                <a:solidFill>
                  <a:srgbClr val="FFFFFF"/>
                </a:solidFill>
                <a:latin typeface="Verdana" charset="0"/>
              </a:rPr>
              <a:t>www.coe.int/cybercrime</a:t>
            </a:r>
            <a:r>
              <a:rPr lang="en-US" sz="1200" b="1" dirty="0">
                <a:solidFill>
                  <a:srgbClr val="FFFFFF"/>
                </a:solidFill>
                <a:latin typeface="Verdana" charset="0"/>
              </a:rPr>
              <a:t>						</a:t>
            </a:r>
            <a:r>
              <a:rPr lang="ka-GE" sz="1200" b="1" dirty="0">
                <a:solidFill>
                  <a:srgbClr val="FFFFFF"/>
                </a:solidFill>
                <a:latin typeface="Verdana" charset="0"/>
              </a:rPr>
              <a:t>                        - </a:t>
            </a:r>
            <a:fld id="{F50FF694-912A-834E-AD45-B984C7BF2CE4}" type="slidenum">
              <a:rPr lang="en-US" sz="1200" b="1">
                <a:solidFill>
                  <a:srgbClr val="FFFFFF"/>
                </a:solidFill>
                <a:latin typeface="Verdana" charset="0"/>
                <a:ea typeface="MS PGothic" panose="020B0600070205080204" pitchFamily="34" charset="-128"/>
                <a:cs typeface="Verdana" charset="0"/>
              </a:rPr>
              <a:pPr defTabSz="914400" eaLnBrk="0" fontAlgn="base" hangingPunct="0">
                <a:spcBef>
                  <a:spcPct val="0"/>
                </a:spcBef>
                <a:spcAft>
                  <a:spcPct val="0"/>
                </a:spcAft>
              </a:pPr>
              <a:t>‹#›</a:t>
            </a:fld>
            <a:r>
              <a:rPr lang="ka-GE" sz="1200" b="1" dirty="0">
                <a:solidFill>
                  <a:srgbClr val="FFFFFF"/>
                </a:solidFill>
                <a:latin typeface="Verdana" charset="0"/>
              </a:rPr>
              <a:t> -</a:t>
            </a:r>
          </a:p>
        </p:txBody>
      </p:sp>
    </p:spTree>
    <p:extLst>
      <p:ext uri="{BB962C8B-B14F-4D97-AF65-F5344CB8AC3E}">
        <p14:creationId xmlns:p14="http://schemas.microsoft.com/office/powerpoint/2010/main" val="39848736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E36EC1A9-0935-48AF-98AC-717D1CEB4CF4}"/>
              </a:ext>
            </a:extLst>
          </p:cNvPr>
          <p:cNvSpPr>
            <a:spLocks noGrp="1"/>
          </p:cNvSpPr>
          <p:nvPr>
            <p:ph type="sldNum" sz="quarter" idx="12"/>
          </p:nvPr>
        </p:nvSpPr>
        <p:spPr/>
        <p:txBody>
          <a:bodyPr/>
          <a:lstStyle>
            <a:lvl1pPr>
              <a:defRPr/>
            </a:lvl1pPr>
          </a:lstStyle>
          <a:p>
            <a:fld id="{A4A5ECFF-5C9A-42B4-A985-E4790B0921A2}" type="slidenum">
              <a:rPr lang="en-GB" altLang="en-US"/>
              <a:pPr/>
              <a:t>‹#›</a:t>
            </a:fld>
            <a:endParaRPr lang="en-GB" altLang="en-US"/>
          </a:p>
        </p:txBody>
      </p:sp>
    </p:spTree>
    <p:extLst>
      <p:ext uri="{BB962C8B-B14F-4D97-AF65-F5344CB8AC3E}">
        <p14:creationId xmlns:p14="http://schemas.microsoft.com/office/powerpoint/2010/main" val="36623752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 xmlns:a16="http://schemas.microsoft.com/office/drawing/2014/main" id="{88522707-CA25-4A35-91C8-F5196EFF8F16}"/>
              </a:ext>
            </a:extLst>
          </p:cNvPr>
          <p:cNvSpPr>
            <a:spLocks noGrp="1"/>
          </p:cNvSpPr>
          <p:nvPr>
            <p:ph type="dt" sz="half" idx="10"/>
          </p:nvPr>
        </p:nvSpPr>
        <p:spPr/>
        <p:txBody>
          <a:bodyPr/>
          <a:lstStyle>
            <a:lvl1pPr>
              <a:defRPr/>
            </a:lvl1pPr>
          </a:lstStyle>
          <a:p>
            <a:pPr>
              <a:defRPr/>
            </a:pPr>
            <a:fld id="{CFBDBF1B-221B-4F7A-A787-AD32B8234FCA}" type="datetimeFigureOut">
              <a:rPr lang="en-GB"/>
              <a:pPr>
                <a:defRPr/>
              </a:pPr>
              <a:t>20/03/2021</a:t>
            </a:fld>
            <a:endParaRPr lang="en-GB"/>
          </a:p>
        </p:txBody>
      </p:sp>
      <p:sp>
        <p:nvSpPr>
          <p:cNvPr id="6" name="Footer Placeholder 4">
            <a:extLst>
              <a:ext uri="{FF2B5EF4-FFF2-40B4-BE49-F238E27FC236}">
                <a16:creationId xmlns="" xmlns:a16="http://schemas.microsoft.com/office/drawing/2014/main" id="{84FC7A3D-6216-4157-97A2-E55D98E64C4F}"/>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 xmlns:a16="http://schemas.microsoft.com/office/drawing/2014/main" id="{0ABDE962-6F93-4861-9652-CEB273EC9807}"/>
              </a:ext>
            </a:extLst>
          </p:cNvPr>
          <p:cNvSpPr>
            <a:spLocks noGrp="1"/>
          </p:cNvSpPr>
          <p:nvPr>
            <p:ph type="sldNum" sz="quarter" idx="12"/>
          </p:nvPr>
        </p:nvSpPr>
        <p:spPr/>
        <p:txBody>
          <a:bodyPr/>
          <a:lstStyle>
            <a:lvl1pPr>
              <a:defRPr/>
            </a:lvl1pPr>
          </a:lstStyle>
          <a:p>
            <a:fld id="{A87C200B-5CD9-4424-B25D-14B538795F4F}" type="slidenum">
              <a:rPr lang="en-GB" altLang="en-US"/>
              <a:pPr/>
              <a:t>‹#›</a:t>
            </a:fld>
            <a:endParaRPr lang="en-GB" altLang="en-US"/>
          </a:p>
        </p:txBody>
      </p:sp>
    </p:spTree>
    <p:extLst>
      <p:ext uri="{BB962C8B-B14F-4D97-AF65-F5344CB8AC3E}">
        <p14:creationId xmlns:p14="http://schemas.microsoft.com/office/powerpoint/2010/main" val="21769576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 xmlns:a16="http://schemas.microsoft.com/office/drawing/2014/main" id="{69C0712E-9343-4428-96C7-F978B4708EB4}"/>
              </a:ext>
            </a:extLst>
          </p:cNvPr>
          <p:cNvSpPr>
            <a:spLocks noGrp="1"/>
          </p:cNvSpPr>
          <p:nvPr>
            <p:ph type="dt" sz="half" idx="10"/>
          </p:nvPr>
        </p:nvSpPr>
        <p:spPr/>
        <p:txBody>
          <a:bodyPr/>
          <a:lstStyle>
            <a:lvl1pPr>
              <a:defRPr/>
            </a:lvl1pPr>
          </a:lstStyle>
          <a:p>
            <a:pPr>
              <a:defRPr/>
            </a:pPr>
            <a:fld id="{03D3FF4A-8C1F-4811-AA1E-4D9763EFA5E9}" type="datetimeFigureOut">
              <a:rPr lang="en-GB"/>
              <a:pPr>
                <a:defRPr/>
              </a:pPr>
              <a:t>20/03/2021</a:t>
            </a:fld>
            <a:endParaRPr lang="en-GB"/>
          </a:p>
        </p:txBody>
      </p:sp>
      <p:sp>
        <p:nvSpPr>
          <p:cNvPr id="8" name="Footer Placeholder 4">
            <a:extLst>
              <a:ext uri="{FF2B5EF4-FFF2-40B4-BE49-F238E27FC236}">
                <a16:creationId xmlns="" xmlns:a16="http://schemas.microsoft.com/office/drawing/2014/main" id="{55DF5386-8042-47D5-8E50-6BCDD37A2A50}"/>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a:extLst>
              <a:ext uri="{FF2B5EF4-FFF2-40B4-BE49-F238E27FC236}">
                <a16:creationId xmlns="" xmlns:a16="http://schemas.microsoft.com/office/drawing/2014/main" id="{64CDF31D-1F28-4032-982F-E4C4F975CE1C}"/>
              </a:ext>
            </a:extLst>
          </p:cNvPr>
          <p:cNvSpPr>
            <a:spLocks noGrp="1"/>
          </p:cNvSpPr>
          <p:nvPr>
            <p:ph type="sldNum" sz="quarter" idx="12"/>
          </p:nvPr>
        </p:nvSpPr>
        <p:spPr/>
        <p:txBody>
          <a:bodyPr/>
          <a:lstStyle>
            <a:lvl1pPr>
              <a:defRPr/>
            </a:lvl1pPr>
          </a:lstStyle>
          <a:p>
            <a:fld id="{1C22D96E-6A4B-4992-9941-EE62BBE18CC4}" type="slidenum">
              <a:rPr lang="en-GB" altLang="en-US"/>
              <a:pPr/>
              <a:t>‹#›</a:t>
            </a:fld>
            <a:endParaRPr lang="en-GB" altLang="en-US"/>
          </a:p>
        </p:txBody>
      </p:sp>
    </p:spTree>
    <p:extLst>
      <p:ext uri="{BB962C8B-B14F-4D97-AF65-F5344CB8AC3E}">
        <p14:creationId xmlns:p14="http://schemas.microsoft.com/office/powerpoint/2010/main" val="9451414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 xmlns:a16="http://schemas.microsoft.com/office/drawing/2014/main" id="{EB796652-2DDF-42FE-BC47-20F2A543A9DB}"/>
              </a:ext>
            </a:extLst>
          </p:cNvPr>
          <p:cNvSpPr>
            <a:spLocks noGrp="1"/>
          </p:cNvSpPr>
          <p:nvPr>
            <p:ph type="dt" sz="half" idx="10"/>
          </p:nvPr>
        </p:nvSpPr>
        <p:spPr/>
        <p:txBody>
          <a:bodyPr/>
          <a:lstStyle>
            <a:lvl1pPr>
              <a:defRPr/>
            </a:lvl1pPr>
          </a:lstStyle>
          <a:p>
            <a:pPr>
              <a:defRPr/>
            </a:pPr>
            <a:fld id="{5743225B-D9D3-4CFC-9C98-4B74D307A0BF}" type="datetimeFigureOut">
              <a:rPr lang="en-GB"/>
              <a:pPr>
                <a:defRPr/>
              </a:pPr>
              <a:t>20/03/2021</a:t>
            </a:fld>
            <a:endParaRPr lang="en-GB"/>
          </a:p>
        </p:txBody>
      </p:sp>
      <p:sp>
        <p:nvSpPr>
          <p:cNvPr id="4" name="Footer Placeholder 4">
            <a:extLst>
              <a:ext uri="{FF2B5EF4-FFF2-40B4-BE49-F238E27FC236}">
                <a16:creationId xmlns="" xmlns:a16="http://schemas.microsoft.com/office/drawing/2014/main" id="{4CA0948E-F417-447C-AF17-F61E2B8D4239}"/>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a:extLst>
              <a:ext uri="{FF2B5EF4-FFF2-40B4-BE49-F238E27FC236}">
                <a16:creationId xmlns="" xmlns:a16="http://schemas.microsoft.com/office/drawing/2014/main" id="{3B2ED847-8FDB-4679-A1FE-31D54EA6E917}"/>
              </a:ext>
            </a:extLst>
          </p:cNvPr>
          <p:cNvSpPr>
            <a:spLocks noGrp="1"/>
          </p:cNvSpPr>
          <p:nvPr>
            <p:ph type="sldNum" sz="quarter" idx="12"/>
          </p:nvPr>
        </p:nvSpPr>
        <p:spPr/>
        <p:txBody>
          <a:bodyPr/>
          <a:lstStyle>
            <a:lvl1pPr>
              <a:defRPr/>
            </a:lvl1pPr>
          </a:lstStyle>
          <a:p>
            <a:fld id="{0E9A14AB-7979-4D59-8DB0-CC742D2030E8}" type="slidenum">
              <a:rPr lang="en-GB" altLang="en-US"/>
              <a:pPr/>
              <a:t>‹#›</a:t>
            </a:fld>
            <a:endParaRPr lang="en-GB" altLang="en-US"/>
          </a:p>
        </p:txBody>
      </p:sp>
    </p:spTree>
    <p:extLst>
      <p:ext uri="{BB962C8B-B14F-4D97-AF65-F5344CB8AC3E}">
        <p14:creationId xmlns:p14="http://schemas.microsoft.com/office/powerpoint/2010/main" val="42488043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1A87DC2B-F18E-437B-AE66-AA6863346763}"/>
              </a:ext>
            </a:extLst>
          </p:cNvPr>
          <p:cNvSpPr>
            <a:spLocks noGrp="1"/>
          </p:cNvSpPr>
          <p:nvPr>
            <p:ph type="dt" sz="half" idx="10"/>
          </p:nvPr>
        </p:nvSpPr>
        <p:spPr/>
        <p:txBody>
          <a:bodyPr/>
          <a:lstStyle>
            <a:lvl1pPr>
              <a:defRPr/>
            </a:lvl1pPr>
          </a:lstStyle>
          <a:p>
            <a:pPr>
              <a:defRPr/>
            </a:pPr>
            <a:fld id="{315D585F-7DF6-4099-B3B1-B29AEE74FA12}" type="datetimeFigureOut">
              <a:rPr lang="en-GB"/>
              <a:pPr>
                <a:defRPr/>
              </a:pPr>
              <a:t>20/03/2021</a:t>
            </a:fld>
            <a:endParaRPr lang="en-GB"/>
          </a:p>
        </p:txBody>
      </p:sp>
      <p:sp>
        <p:nvSpPr>
          <p:cNvPr id="3" name="Footer Placeholder 4">
            <a:extLst>
              <a:ext uri="{FF2B5EF4-FFF2-40B4-BE49-F238E27FC236}">
                <a16:creationId xmlns="" xmlns:a16="http://schemas.microsoft.com/office/drawing/2014/main" id="{39CE1A02-9C12-48FF-85B4-8F55C95EE835}"/>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a:extLst>
              <a:ext uri="{FF2B5EF4-FFF2-40B4-BE49-F238E27FC236}">
                <a16:creationId xmlns="" xmlns:a16="http://schemas.microsoft.com/office/drawing/2014/main" id="{E4F884D8-CC65-425E-96A5-C9DB1A68FD5C}"/>
              </a:ext>
            </a:extLst>
          </p:cNvPr>
          <p:cNvSpPr>
            <a:spLocks noGrp="1"/>
          </p:cNvSpPr>
          <p:nvPr>
            <p:ph type="sldNum" sz="quarter" idx="12"/>
          </p:nvPr>
        </p:nvSpPr>
        <p:spPr/>
        <p:txBody>
          <a:bodyPr/>
          <a:lstStyle>
            <a:lvl1pPr>
              <a:defRPr/>
            </a:lvl1pPr>
          </a:lstStyle>
          <a:p>
            <a:fld id="{1CA2AF26-9F61-4375-9904-07B3C44DE3B4}" type="slidenum">
              <a:rPr lang="en-GB" altLang="en-US"/>
              <a:pPr/>
              <a:t>‹#›</a:t>
            </a:fld>
            <a:endParaRPr lang="en-GB" altLang="en-US"/>
          </a:p>
        </p:txBody>
      </p:sp>
    </p:spTree>
    <p:extLst>
      <p:ext uri="{BB962C8B-B14F-4D97-AF65-F5344CB8AC3E}">
        <p14:creationId xmlns:p14="http://schemas.microsoft.com/office/powerpoint/2010/main" val="36417451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CD9FCAF7-77A1-450E-B8FE-DBB4C5A35537}"/>
              </a:ext>
            </a:extLst>
          </p:cNvPr>
          <p:cNvSpPr>
            <a:spLocks noGrp="1"/>
          </p:cNvSpPr>
          <p:nvPr>
            <p:ph type="dt" sz="half" idx="10"/>
          </p:nvPr>
        </p:nvSpPr>
        <p:spPr/>
        <p:txBody>
          <a:bodyPr/>
          <a:lstStyle>
            <a:lvl1pPr>
              <a:defRPr/>
            </a:lvl1pPr>
          </a:lstStyle>
          <a:p>
            <a:pPr>
              <a:defRPr/>
            </a:pPr>
            <a:fld id="{7E82634E-6A25-496A-A1DE-14D5F9558A36}" type="datetimeFigureOut">
              <a:rPr lang="en-GB"/>
              <a:pPr>
                <a:defRPr/>
              </a:pPr>
              <a:t>20/03/2021</a:t>
            </a:fld>
            <a:endParaRPr lang="en-GB"/>
          </a:p>
        </p:txBody>
      </p:sp>
      <p:sp>
        <p:nvSpPr>
          <p:cNvPr id="6" name="Footer Placeholder 4">
            <a:extLst>
              <a:ext uri="{FF2B5EF4-FFF2-40B4-BE49-F238E27FC236}">
                <a16:creationId xmlns="" xmlns:a16="http://schemas.microsoft.com/office/drawing/2014/main" id="{329AC9A5-E986-4516-BC71-1640C6D1A584}"/>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 xmlns:a16="http://schemas.microsoft.com/office/drawing/2014/main" id="{AC2E3C16-F90C-4A5C-92C6-808CC6AA9F03}"/>
              </a:ext>
            </a:extLst>
          </p:cNvPr>
          <p:cNvSpPr>
            <a:spLocks noGrp="1"/>
          </p:cNvSpPr>
          <p:nvPr>
            <p:ph type="sldNum" sz="quarter" idx="12"/>
          </p:nvPr>
        </p:nvSpPr>
        <p:spPr/>
        <p:txBody>
          <a:bodyPr/>
          <a:lstStyle>
            <a:lvl1pPr>
              <a:defRPr/>
            </a:lvl1pPr>
          </a:lstStyle>
          <a:p>
            <a:fld id="{0F903D91-5CD2-4A20-90E6-826B208C6E2C}" type="slidenum">
              <a:rPr lang="en-GB" altLang="en-US"/>
              <a:pPr/>
              <a:t>‹#›</a:t>
            </a:fld>
            <a:endParaRPr lang="en-GB" altLang="en-US"/>
          </a:p>
        </p:txBody>
      </p:sp>
    </p:spTree>
    <p:extLst>
      <p:ext uri="{BB962C8B-B14F-4D97-AF65-F5344CB8AC3E}">
        <p14:creationId xmlns:p14="http://schemas.microsoft.com/office/powerpoint/2010/main" val="21489725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A5E66474-BA1F-4CCE-87C3-9CC3590E9944}"/>
              </a:ext>
            </a:extLst>
          </p:cNvPr>
          <p:cNvSpPr>
            <a:spLocks noGrp="1"/>
          </p:cNvSpPr>
          <p:nvPr>
            <p:ph type="dt" sz="half" idx="10"/>
          </p:nvPr>
        </p:nvSpPr>
        <p:spPr/>
        <p:txBody>
          <a:bodyPr/>
          <a:lstStyle>
            <a:lvl1pPr>
              <a:defRPr/>
            </a:lvl1pPr>
          </a:lstStyle>
          <a:p>
            <a:pPr>
              <a:defRPr/>
            </a:pPr>
            <a:fld id="{25BC5EDC-D594-4278-970D-290EA121163D}" type="datetimeFigureOut">
              <a:rPr lang="en-GB"/>
              <a:pPr>
                <a:defRPr/>
              </a:pPr>
              <a:t>20/03/2021</a:t>
            </a:fld>
            <a:endParaRPr lang="en-GB"/>
          </a:p>
        </p:txBody>
      </p:sp>
      <p:sp>
        <p:nvSpPr>
          <p:cNvPr id="6" name="Footer Placeholder 4">
            <a:extLst>
              <a:ext uri="{FF2B5EF4-FFF2-40B4-BE49-F238E27FC236}">
                <a16:creationId xmlns="" xmlns:a16="http://schemas.microsoft.com/office/drawing/2014/main" id="{A313C3A8-FB62-4F8B-9C10-6891A464F70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 xmlns:a16="http://schemas.microsoft.com/office/drawing/2014/main" id="{7273EE7A-1211-40C2-949F-C8F1A15F87C6}"/>
              </a:ext>
            </a:extLst>
          </p:cNvPr>
          <p:cNvSpPr>
            <a:spLocks noGrp="1"/>
          </p:cNvSpPr>
          <p:nvPr>
            <p:ph type="sldNum" sz="quarter" idx="12"/>
          </p:nvPr>
        </p:nvSpPr>
        <p:spPr/>
        <p:txBody>
          <a:bodyPr/>
          <a:lstStyle>
            <a:lvl1pPr>
              <a:defRPr/>
            </a:lvl1pPr>
          </a:lstStyle>
          <a:p>
            <a:fld id="{5839961C-352D-4F10-8AFB-928D3069139E}" type="slidenum">
              <a:rPr lang="en-GB" altLang="en-US"/>
              <a:pPr/>
              <a:t>‹#›</a:t>
            </a:fld>
            <a:endParaRPr lang="en-GB" altLang="en-US"/>
          </a:p>
        </p:txBody>
      </p:sp>
    </p:spTree>
    <p:extLst>
      <p:ext uri="{BB962C8B-B14F-4D97-AF65-F5344CB8AC3E}">
        <p14:creationId xmlns:p14="http://schemas.microsoft.com/office/powerpoint/2010/main" val="30222445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B6B50AA-6EA1-4197-874F-5AA5F82C4C9E}"/>
              </a:ext>
            </a:extLst>
          </p:cNvPr>
          <p:cNvSpPr>
            <a:spLocks noGrp="1"/>
          </p:cNvSpPr>
          <p:nvPr>
            <p:ph type="dt" sz="half" idx="10"/>
          </p:nvPr>
        </p:nvSpPr>
        <p:spPr/>
        <p:txBody>
          <a:bodyPr/>
          <a:lstStyle>
            <a:lvl1pPr>
              <a:defRPr/>
            </a:lvl1pPr>
          </a:lstStyle>
          <a:p>
            <a:pPr>
              <a:defRPr/>
            </a:pPr>
            <a:fld id="{C9A0B0A9-557F-4E9D-BD5E-102B52301720}"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A1DEE2BA-BFE8-4B46-B335-6DCD2D482F7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89ADEED0-3E16-4A3B-A7BA-F5786EFB83F6}"/>
              </a:ext>
            </a:extLst>
          </p:cNvPr>
          <p:cNvSpPr>
            <a:spLocks noGrp="1"/>
          </p:cNvSpPr>
          <p:nvPr>
            <p:ph type="sldNum" sz="quarter" idx="12"/>
          </p:nvPr>
        </p:nvSpPr>
        <p:spPr/>
        <p:txBody>
          <a:bodyPr/>
          <a:lstStyle>
            <a:lvl1pPr>
              <a:defRPr/>
            </a:lvl1pPr>
          </a:lstStyle>
          <a:p>
            <a:fld id="{A20241E6-97D7-4E7D-A193-4E61319E5ED9}" type="slidenum">
              <a:rPr lang="en-GB" altLang="en-US"/>
              <a:pPr/>
              <a:t>‹#›</a:t>
            </a:fld>
            <a:endParaRPr lang="en-GB" altLang="en-US"/>
          </a:p>
        </p:txBody>
      </p:sp>
    </p:spTree>
    <p:extLst>
      <p:ext uri="{BB962C8B-B14F-4D97-AF65-F5344CB8AC3E}">
        <p14:creationId xmlns:p14="http://schemas.microsoft.com/office/powerpoint/2010/main" val="376819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20.03.2021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886635286"/>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9EF5336-F098-435D-9C76-2AFD8EF15737}"/>
              </a:ext>
            </a:extLst>
          </p:cNvPr>
          <p:cNvSpPr>
            <a:spLocks noGrp="1"/>
          </p:cNvSpPr>
          <p:nvPr>
            <p:ph type="dt" sz="half" idx="10"/>
          </p:nvPr>
        </p:nvSpPr>
        <p:spPr/>
        <p:txBody>
          <a:bodyPr/>
          <a:lstStyle>
            <a:lvl1pPr>
              <a:defRPr/>
            </a:lvl1pPr>
          </a:lstStyle>
          <a:p>
            <a:pPr>
              <a:defRPr/>
            </a:pPr>
            <a:fld id="{A80CEAD9-E06A-4240-9A97-5C311D1CFEC8}"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31C8E76E-893D-43EC-B676-0EC06A67A462}"/>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F441B863-6F29-48C1-8364-E6DBD84DDF9C}"/>
              </a:ext>
            </a:extLst>
          </p:cNvPr>
          <p:cNvSpPr>
            <a:spLocks noGrp="1"/>
          </p:cNvSpPr>
          <p:nvPr>
            <p:ph type="sldNum" sz="quarter" idx="12"/>
          </p:nvPr>
        </p:nvSpPr>
        <p:spPr/>
        <p:txBody>
          <a:bodyPr/>
          <a:lstStyle>
            <a:lvl1pPr>
              <a:defRPr/>
            </a:lvl1pPr>
          </a:lstStyle>
          <a:p>
            <a:fld id="{A54D3723-295C-4A9F-A2AD-C6CFD171C873}" type="slidenum">
              <a:rPr lang="en-GB" altLang="en-US"/>
              <a:pPr/>
              <a:t>‹#›</a:t>
            </a:fld>
            <a:endParaRPr lang="en-GB" altLang="en-US"/>
          </a:p>
        </p:txBody>
      </p:sp>
    </p:spTree>
    <p:extLst>
      <p:ext uri="{BB962C8B-B14F-4D97-AF65-F5344CB8AC3E}">
        <p14:creationId xmlns:p14="http://schemas.microsoft.com/office/powerpoint/2010/main" val="130981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979DE959-8F66-48C8-9B75-7129AEC57E19}"/>
              </a:ext>
            </a:extLst>
          </p:cNvPr>
          <p:cNvSpPr>
            <a:spLocks noGrp="1"/>
          </p:cNvSpPr>
          <p:nvPr>
            <p:ph type="sldNum" sz="quarter" idx="10"/>
          </p:nvPr>
        </p:nvSpPr>
        <p:spPr/>
        <p:txBody>
          <a:bodyPr/>
          <a:lstStyle/>
          <a:p>
            <a:fld id="{49C04F3A-82BD-4011-AADB-1F79FD7DF4BC}" type="slidenum">
              <a:rPr lang="en-GB" smtClean="0"/>
              <a:pPr/>
              <a:t>‹#›</a:t>
            </a:fld>
            <a:endParaRPr lang="en-GB" dirty="0"/>
          </a:p>
        </p:txBody>
      </p:sp>
      <p:pic>
        <p:nvPicPr>
          <p:cNvPr id="6" name="Picture 5">
            <a:extLst>
              <a:ext uri="{FF2B5EF4-FFF2-40B4-BE49-F238E27FC236}">
                <a16:creationId xmlns="" xmlns:a16="http://schemas.microsoft.com/office/drawing/2014/main"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 xmlns:a16="http://schemas.microsoft.com/office/drawing/2014/main"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 xmlns:a16="http://schemas.microsoft.com/office/drawing/2014/main"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 xmlns:a16="http://schemas.microsoft.com/office/drawing/2014/main"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959844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366814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56989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861022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 xmlns:a16="http://schemas.microsoft.com/office/drawing/2014/main" id="{20A8AF00-8302-4EB6-B590-39BD369534E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 xmlns:a16="http://schemas.microsoft.com/office/drawing/2014/main"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6787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8F3D9741-60F0-480D-8B47-D9BDE25B27A7}"/>
              </a:ext>
            </a:extLst>
          </p:cNvPr>
          <p:cNvSpPr>
            <a:spLocks noGrp="1"/>
          </p:cNvSpPr>
          <p:nvPr>
            <p:ph type="sldNum" sz="quarter" idx="10"/>
          </p:nvPr>
        </p:nvSpPr>
        <p:spPr/>
        <p:txBody>
          <a:bodyPr/>
          <a:lstStyle/>
          <a:p>
            <a:fld id="{49C04F3A-82BD-4011-AADB-1F79FD7DF4BC}" type="slidenum">
              <a:rPr lang="en-GB" smtClean="0"/>
              <a:pPr/>
              <a:t>‹#›</a:t>
            </a:fld>
            <a:endParaRPr lang="en-GB" dirty="0"/>
          </a:p>
        </p:txBody>
      </p:sp>
      <p:pic>
        <p:nvPicPr>
          <p:cNvPr id="11" name="Picture 2" descr="Asking questions | TeachingEnglish | British Council | BBC">
            <a:extLst>
              <a:ext uri="{FF2B5EF4-FFF2-40B4-BE49-F238E27FC236}">
                <a16:creationId xmlns="" xmlns:a16="http://schemas.microsoft.com/office/drawing/2014/main" id="{4847C7E7-B06A-4BDA-9B87-24735A9E2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2225616"/>
            <a:ext cx="4572000" cy="279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032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Slide Number Placeholder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ka-GE" altLang="en-US" sz="900" b="1" baseline="0" dirty="0">
                <a:solidFill>
                  <a:srgbClr val="FFFFFF"/>
                </a:solidFill>
                <a:latin typeface="Verdana" panose="020B0604030504040204" pitchFamily="34" charset="0"/>
              </a:rPr>
              <a:t>www.coe.int/cybercrime</a:t>
            </a:r>
            <a:r>
              <a:rPr lang="en-US" altLang="en-US" sz="900" b="1" baseline="0" dirty="0">
                <a:solidFill>
                  <a:srgbClr val="FFFFFF"/>
                </a:solidFill>
                <a:latin typeface="Verdana" panose="020B0604030504040204" pitchFamily="34" charset="0"/>
              </a:rPr>
              <a:t>			</a:t>
            </a:r>
          </a:p>
        </p:txBody>
      </p:sp>
      <p:sp>
        <p:nvSpPr>
          <p:cNvPr id="15" name="Text Placeholder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 xmlns:a16="http://schemas.microsoft.com/office/drawing/2014/main" id="{9F79EE9D-52D5-4B6B-99C5-F7B7EF500FF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 xmlns:a16="http://schemas.microsoft.com/office/drawing/2014/main"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20.03.2021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331551293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 xmlns:a16="http://schemas.microsoft.com/office/drawing/2014/main" id="{D8D75C77-33AE-4D9D-81BB-E8443987728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 xmlns:a16="http://schemas.microsoft.com/office/drawing/2014/main"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8F3D9741-60F0-480D-8B47-D9BDE25B27A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 xmlns:a16="http://schemas.microsoft.com/office/drawing/2014/main"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B9F9D650-1009-46ED-8222-4EE43ED1429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 xmlns:a16="http://schemas.microsoft.com/office/drawing/2014/main"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F678A98B-0E09-4612-9346-46C6FC3C697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EC23F55A-8CF0-4C9C-A0A6-604CE946188C}"/>
              </a:ext>
            </a:extLst>
          </p:cNvPr>
          <p:cNvSpPr>
            <a:spLocks noGrp="1"/>
          </p:cNvSpPr>
          <p:nvPr>
            <p:ph type="sldNum" sz="quarter" idx="12"/>
          </p:nvPr>
        </p:nvSpPr>
        <p:spPr/>
        <p:txBody>
          <a:bodyPr/>
          <a:lstStyle>
            <a:lvl1pPr>
              <a:defRPr/>
            </a:lvl1pPr>
          </a:lstStyle>
          <a:p>
            <a:fld id="{3B3521C2-0219-4B01-9135-CC48710C7539}" type="slidenum">
              <a:rPr lang="en-GB" altLang="en-US"/>
              <a:pPr/>
              <a:t>‹#›</a:t>
            </a:fld>
            <a:endParaRPr lang="en-GB" altLang="en-US"/>
          </a:p>
        </p:txBody>
      </p:sp>
    </p:spTree>
    <p:extLst>
      <p:ext uri="{BB962C8B-B14F-4D97-AF65-F5344CB8AC3E}">
        <p14:creationId xmlns:p14="http://schemas.microsoft.com/office/powerpoint/2010/main" val="648863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20/03/2021</a:t>
            </a:fld>
            <a:endParaRPr lang="en-GB"/>
          </a:p>
        </p:txBody>
      </p:sp>
      <p:sp>
        <p:nvSpPr>
          <p:cNvPr id="5" name="Footer Placeholder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041ED0F-3F4F-4191-95D9-03287ACFF4E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pPr/>
              <a:t>‹#›</a:t>
            </a:fld>
            <a:endParaRPr lang="en-GB" altLang="en-US"/>
          </a:p>
        </p:txBody>
      </p:sp>
      <p:sp>
        <p:nvSpPr>
          <p:cNvPr id="7"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DD249EA-50C8-4951-AB06-5D28EB1690D8}"/>
              </a:ext>
            </a:extLst>
          </p:cNvPr>
          <p:cNvSpPr>
            <a:spLocks noChangeArrowheads="1"/>
          </p:cNvSpPr>
          <p:nvPr userDrawn="1"/>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ka-GE" sz="1200" b="1" dirty="0">
                <a:solidFill>
                  <a:srgbClr val="FFFFFF"/>
                </a:solidFill>
                <a:latin typeface="Verdana" charset="0"/>
              </a:rPr>
              <a:t>www.coe.int/cybercrime</a:t>
            </a:r>
            <a:r>
              <a:rPr lang="en-US" sz="1200" b="1" dirty="0">
                <a:solidFill>
                  <a:srgbClr val="FFFFFF"/>
                </a:solidFill>
                <a:latin typeface="Verdana" charset="0"/>
              </a:rPr>
              <a:t>						</a:t>
            </a:r>
            <a:r>
              <a:rPr lang="ka-GE" sz="1200" b="1" dirty="0">
                <a:solidFill>
                  <a:srgbClr val="FFFFFF"/>
                </a:solidFill>
                <a:latin typeface="Verdana" charset="0"/>
              </a:rPr>
              <a:t>                        - </a:t>
            </a:r>
            <a:fld id="{F50FF694-912A-834E-AD45-B984C7BF2CE4}" type="slidenum">
              <a:rPr lang="en-US" sz="1200" b="1">
                <a:solidFill>
                  <a:srgbClr val="FFFFFF"/>
                </a:solidFill>
                <a:latin typeface="Verdana" charset="0"/>
                <a:ea typeface="MS PGothic" panose="020B0600070205080204" pitchFamily="34" charset="-128"/>
                <a:cs typeface="Verdana" charset="0"/>
              </a:rPr>
              <a:pPr defTabSz="914400" eaLnBrk="0" fontAlgn="base" hangingPunct="0">
                <a:spcBef>
                  <a:spcPct val="0"/>
                </a:spcBef>
                <a:spcAft>
                  <a:spcPct val="0"/>
                </a:spcAft>
              </a:pPr>
              <a:t>‹#›</a:t>
            </a:fld>
            <a:r>
              <a:rPr lang="ka-GE" sz="1200" b="1" dirty="0">
                <a:solidFill>
                  <a:srgbClr val="FFFFFF"/>
                </a:solidFill>
                <a:latin typeface="Verdana" charset="0"/>
              </a:rPr>
              <a:t> -</a:t>
            </a:r>
          </a:p>
        </p:txBody>
      </p:sp>
    </p:spTree>
    <p:extLst>
      <p:ext uri="{BB962C8B-B14F-4D97-AF65-F5344CB8AC3E}">
        <p14:creationId xmlns:p14="http://schemas.microsoft.com/office/powerpoint/2010/main" val="1813083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E36EC1A9-0935-48AF-98AC-717D1CEB4CF4}"/>
              </a:ext>
            </a:extLst>
          </p:cNvPr>
          <p:cNvSpPr>
            <a:spLocks noGrp="1"/>
          </p:cNvSpPr>
          <p:nvPr>
            <p:ph type="sldNum" sz="quarter" idx="12"/>
          </p:nvPr>
        </p:nvSpPr>
        <p:spPr/>
        <p:txBody>
          <a:bodyPr/>
          <a:lstStyle>
            <a:lvl1pPr>
              <a:defRPr/>
            </a:lvl1pPr>
          </a:lstStyle>
          <a:p>
            <a:fld id="{A4A5ECFF-5C9A-42B4-A985-E4790B0921A2}" type="slidenum">
              <a:rPr lang="en-GB" altLang="en-US"/>
              <a:pPr/>
              <a:t>‹#›</a:t>
            </a:fld>
            <a:endParaRPr lang="en-GB" altLang="en-US"/>
          </a:p>
        </p:txBody>
      </p:sp>
    </p:spTree>
    <p:extLst>
      <p:ext uri="{BB962C8B-B14F-4D97-AF65-F5344CB8AC3E}">
        <p14:creationId xmlns:p14="http://schemas.microsoft.com/office/powerpoint/2010/main" val="424565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 xmlns:a16="http://schemas.microsoft.com/office/drawing/2014/main" id="{88522707-CA25-4A35-91C8-F5196EFF8F16}"/>
              </a:ext>
            </a:extLst>
          </p:cNvPr>
          <p:cNvSpPr>
            <a:spLocks noGrp="1"/>
          </p:cNvSpPr>
          <p:nvPr>
            <p:ph type="dt" sz="half" idx="10"/>
          </p:nvPr>
        </p:nvSpPr>
        <p:spPr/>
        <p:txBody>
          <a:bodyPr/>
          <a:lstStyle>
            <a:lvl1pPr>
              <a:defRPr/>
            </a:lvl1pPr>
          </a:lstStyle>
          <a:p>
            <a:pPr>
              <a:defRPr/>
            </a:pPr>
            <a:fld id="{CFBDBF1B-221B-4F7A-A787-AD32B8234FCA}" type="datetimeFigureOut">
              <a:rPr lang="en-GB"/>
              <a:pPr>
                <a:defRPr/>
              </a:pPr>
              <a:t>20/03/2021</a:t>
            </a:fld>
            <a:endParaRPr lang="en-GB"/>
          </a:p>
        </p:txBody>
      </p:sp>
      <p:sp>
        <p:nvSpPr>
          <p:cNvPr id="6" name="Footer Placeholder 4">
            <a:extLst>
              <a:ext uri="{FF2B5EF4-FFF2-40B4-BE49-F238E27FC236}">
                <a16:creationId xmlns="" xmlns:a16="http://schemas.microsoft.com/office/drawing/2014/main" id="{84FC7A3D-6216-4157-97A2-E55D98E64C4F}"/>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 xmlns:a16="http://schemas.microsoft.com/office/drawing/2014/main" id="{0ABDE962-6F93-4861-9652-CEB273EC9807}"/>
              </a:ext>
            </a:extLst>
          </p:cNvPr>
          <p:cNvSpPr>
            <a:spLocks noGrp="1"/>
          </p:cNvSpPr>
          <p:nvPr>
            <p:ph type="sldNum" sz="quarter" idx="12"/>
          </p:nvPr>
        </p:nvSpPr>
        <p:spPr/>
        <p:txBody>
          <a:bodyPr/>
          <a:lstStyle>
            <a:lvl1pPr>
              <a:defRPr/>
            </a:lvl1pPr>
          </a:lstStyle>
          <a:p>
            <a:fld id="{A87C200B-5CD9-4424-B25D-14B538795F4F}" type="slidenum">
              <a:rPr lang="en-GB" altLang="en-US"/>
              <a:pPr/>
              <a:t>‹#›</a:t>
            </a:fld>
            <a:endParaRPr lang="en-GB" altLang="en-US"/>
          </a:p>
        </p:txBody>
      </p:sp>
    </p:spTree>
    <p:extLst>
      <p:ext uri="{BB962C8B-B14F-4D97-AF65-F5344CB8AC3E}">
        <p14:creationId xmlns:p14="http://schemas.microsoft.com/office/powerpoint/2010/main" val="3882075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 xmlns:a16="http://schemas.microsoft.com/office/drawing/2014/main" id="{69C0712E-9343-4428-96C7-F978B4708EB4}"/>
              </a:ext>
            </a:extLst>
          </p:cNvPr>
          <p:cNvSpPr>
            <a:spLocks noGrp="1"/>
          </p:cNvSpPr>
          <p:nvPr>
            <p:ph type="dt" sz="half" idx="10"/>
          </p:nvPr>
        </p:nvSpPr>
        <p:spPr/>
        <p:txBody>
          <a:bodyPr/>
          <a:lstStyle>
            <a:lvl1pPr>
              <a:defRPr/>
            </a:lvl1pPr>
          </a:lstStyle>
          <a:p>
            <a:pPr>
              <a:defRPr/>
            </a:pPr>
            <a:fld id="{03D3FF4A-8C1F-4811-AA1E-4D9763EFA5E9}" type="datetimeFigureOut">
              <a:rPr lang="en-GB"/>
              <a:pPr>
                <a:defRPr/>
              </a:pPr>
              <a:t>20/03/2021</a:t>
            </a:fld>
            <a:endParaRPr lang="en-GB"/>
          </a:p>
        </p:txBody>
      </p:sp>
      <p:sp>
        <p:nvSpPr>
          <p:cNvPr id="8" name="Footer Placeholder 4">
            <a:extLst>
              <a:ext uri="{FF2B5EF4-FFF2-40B4-BE49-F238E27FC236}">
                <a16:creationId xmlns="" xmlns:a16="http://schemas.microsoft.com/office/drawing/2014/main" id="{55DF5386-8042-47D5-8E50-6BCDD37A2A50}"/>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a:extLst>
              <a:ext uri="{FF2B5EF4-FFF2-40B4-BE49-F238E27FC236}">
                <a16:creationId xmlns="" xmlns:a16="http://schemas.microsoft.com/office/drawing/2014/main" id="{64CDF31D-1F28-4032-982F-E4C4F975CE1C}"/>
              </a:ext>
            </a:extLst>
          </p:cNvPr>
          <p:cNvSpPr>
            <a:spLocks noGrp="1"/>
          </p:cNvSpPr>
          <p:nvPr>
            <p:ph type="sldNum" sz="quarter" idx="12"/>
          </p:nvPr>
        </p:nvSpPr>
        <p:spPr/>
        <p:txBody>
          <a:bodyPr/>
          <a:lstStyle>
            <a:lvl1pPr>
              <a:defRPr/>
            </a:lvl1pPr>
          </a:lstStyle>
          <a:p>
            <a:fld id="{1C22D96E-6A4B-4992-9941-EE62BBE18CC4}" type="slidenum">
              <a:rPr lang="en-GB" altLang="en-US"/>
              <a:pPr/>
              <a:t>‹#›</a:t>
            </a:fld>
            <a:endParaRPr lang="en-GB" altLang="en-US"/>
          </a:p>
        </p:txBody>
      </p:sp>
    </p:spTree>
    <p:extLst>
      <p:ext uri="{BB962C8B-B14F-4D97-AF65-F5344CB8AC3E}">
        <p14:creationId xmlns:p14="http://schemas.microsoft.com/office/powerpoint/2010/main" val="4086906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 xmlns:a16="http://schemas.microsoft.com/office/drawing/2014/main" id="{EB796652-2DDF-42FE-BC47-20F2A543A9DB}"/>
              </a:ext>
            </a:extLst>
          </p:cNvPr>
          <p:cNvSpPr>
            <a:spLocks noGrp="1"/>
          </p:cNvSpPr>
          <p:nvPr>
            <p:ph type="dt" sz="half" idx="10"/>
          </p:nvPr>
        </p:nvSpPr>
        <p:spPr/>
        <p:txBody>
          <a:bodyPr/>
          <a:lstStyle>
            <a:lvl1pPr>
              <a:defRPr/>
            </a:lvl1pPr>
          </a:lstStyle>
          <a:p>
            <a:pPr>
              <a:defRPr/>
            </a:pPr>
            <a:fld id="{5743225B-D9D3-4CFC-9C98-4B74D307A0BF}" type="datetimeFigureOut">
              <a:rPr lang="en-GB"/>
              <a:pPr>
                <a:defRPr/>
              </a:pPr>
              <a:t>20/03/2021</a:t>
            </a:fld>
            <a:endParaRPr lang="en-GB"/>
          </a:p>
        </p:txBody>
      </p:sp>
      <p:sp>
        <p:nvSpPr>
          <p:cNvPr id="4" name="Footer Placeholder 4">
            <a:extLst>
              <a:ext uri="{FF2B5EF4-FFF2-40B4-BE49-F238E27FC236}">
                <a16:creationId xmlns="" xmlns:a16="http://schemas.microsoft.com/office/drawing/2014/main" id="{4CA0948E-F417-447C-AF17-F61E2B8D4239}"/>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a:extLst>
              <a:ext uri="{FF2B5EF4-FFF2-40B4-BE49-F238E27FC236}">
                <a16:creationId xmlns="" xmlns:a16="http://schemas.microsoft.com/office/drawing/2014/main" id="{3B2ED847-8FDB-4679-A1FE-31D54EA6E917}"/>
              </a:ext>
            </a:extLst>
          </p:cNvPr>
          <p:cNvSpPr>
            <a:spLocks noGrp="1"/>
          </p:cNvSpPr>
          <p:nvPr>
            <p:ph type="sldNum" sz="quarter" idx="12"/>
          </p:nvPr>
        </p:nvSpPr>
        <p:spPr/>
        <p:txBody>
          <a:bodyPr/>
          <a:lstStyle>
            <a:lvl1pPr>
              <a:defRPr/>
            </a:lvl1pPr>
          </a:lstStyle>
          <a:p>
            <a:fld id="{0E9A14AB-7979-4D59-8DB0-CC742D2030E8}" type="slidenum">
              <a:rPr lang="en-GB" altLang="en-US"/>
              <a:pPr/>
              <a:t>‹#›</a:t>
            </a:fld>
            <a:endParaRPr lang="en-GB" altLang="en-US"/>
          </a:p>
        </p:txBody>
      </p:sp>
    </p:spTree>
    <p:extLst>
      <p:ext uri="{BB962C8B-B14F-4D97-AF65-F5344CB8AC3E}">
        <p14:creationId xmlns:p14="http://schemas.microsoft.com/office/powerpoint/2010/main" val="1801795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1A87DC2B-F18E-437B-AE66-AA6863346763}"/>
              </a:ext>
            </a:extLst>
          </p:cNvPr>
          <p:cNvSpPr>
            <a:spLocks noGrp="1"/>
          </p:cNvSpPr>
          <p:nvPr>
            <p:ph type="dt" sz="half" idx="10"/>
          </p:nvPr>
        </p:nvSpPr>
        <p:spPr/>
        <p:txBody>
          <a:bodyPr/>
          <a:lstStyle>
            <a:lvl1pPr>
              <a:defRPr/>
            </a:lvl1pPr>
          </a:lstStyle>
          <a:p>
            <a:pPr>
              <a:defRPr/>
            </a:pPr>
            <a:fld id="{315D585F-7DF6-4099-B3B1-B29AEE74FA12}" type="datetimeFigureOut">
              <a:rPr lang="en-GB"/>
              <a:pPr>
                <a:defRPr/>
              </a:pPr>
              <a:t>20/03/2021</a:t>
            </a:fld>
            <a:endParaRPr lang="en-GB"/>
          </a:p>
        </p:txBody>
      </p:sp>
      <p:sp>
        <p:nvSpPr>
          <p:cNvPr id="3" name="Footer Placeholder 4">
            <a:extLst>
              <a:ext uri="{FF2B5EF4-FFF2-40B4-BE49-F238E27FC236}">
                <a16:creationId xmlns="" xmlns:a16="http://schemas.microsoft.com/office/drawing/2014/main" id="{39CE1A02-9C12-48FF-85B4-8F55C95EE835}"/>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a:extLst>
              <a:ext uri="{FF2B5EF4-FFF2-40B4-BE49-F238E27FC236}">
                <a16:creationId xmlns="" xmlns:a16="http://schemas.microsoft.com/office/drawing/2014/main" id="{E4F884D8-CC65-425E-96A5-C9DB1A68FD5C}"/>
              </a:ext>
            </a:extLst>
          </p:cNvPr>
          <p:cNvSpPr>
            <a:spLocks noGrp="1"/>
          </p:cNvSpPr>
          <p:nvPr>
            <p:ph type="sldNum" sz="quarter" idx="12"/>
          </p:nvPr>
        </p:nvSpPr>
        <p:spPr/>
        <p:txBody>
          <a:bodyPr/>
          <a:lstStyle>
            <a:lvl1pPr>
              <a:defRPr/>
            </a:lvl1pPr>
          </a:lstStyle>
          <a:p>
            <a:fld id="{1CA2AF26-9F61-4375-9904-07B3C44DE3B4}" type="slidenum">
              <a:rPr lang="en-GB" altLang="en-US"/>
              <a:pPr/>
              <a:t>‹#›</a:t>
            </a:fld>
            <a:endParaRPr lang="en-GB" altLang="en-US"/>
          </a:p>
        </p:txBody>
      </p:sp>
    </p:spTree>
    <p:extLst>
      <p:ext uri="{BB962C8B-B14F-4D97-AF65-F5344CB8AC3E}">
        <p14:creationId xmlns:p14="http://schemas.microsoft.com/office/powerpoint/2010/main" val="290011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20.03.2021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4115193528"/>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CD9FCAF7-77A1-450E-B8FE-DBB4C5A35537}"/>
              </a:ext>
            </a:extLst>
          </p:cNvPr>
          <p:cNvSpPr>
            <a:spLocks noGrp="1"/>
          </p:cNvSpPr>
          <p:nvPr>
            <p:ph type="dt" sz="half" idx="10"/>
          </p:nvPr>
        </p:nvSpPr>
        <p:spPr/>
        <p:txBody>
          <a:bodyPr/>
          <a:lstStyle>
            <a:lvl1pPr>
              <a:defRPr/>
            </a:lvl1pPr>
          </a:lstStyle>
          <a:p>
            <a:pPr>
              <a:defRPr/>
            </a:pPr>
            <a:fld id="{7E82634E-6A25-496A-A1DE-14D5F9558A36}" type="datetimeFigureOut">
              <a:rPr lang="en-GB"/>
              <a:pPr>
                <a:defRPr/>
              </a:pPr>
              <a:t>20/03/2021</a:t>
            </a:fld>
            <a:endParaRPr lang="en-GB"/>
          </a:p>
        </p:txBody>
      </p:sp>
      <p:sp>
        <p:nvSpPr>
          <p:cNvPr id="6" name="Footer Placeholder 4">
            <a:extLst>
              <a:ext uri="{FF2B5EF4-FFF2-40B4-BE49-F238E27FC236}">
                <a16:creationId xmlns="" xmlns:a16="http://schemas.microsoft.com/office/drawing/2014/main" id="{329AC9A5-E986-4516-BC71-1640C6D1A584}"/>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 xmlns:a16="http://schemas.microsoft.com/office/drawing/2014/main" id="{AC2E3C16-F90C-4A5C-92C6-808CC6AA9F03}"/>
              </a:ext>
            </a:extLst>
          </p:cNvPr>
          <p:cNvSpPr>
            <a:spLocks noGrp="1"/>
          </p:cNvSpPr>
          <p:nvPr>
            <p:ph type="sldNum" sz="quarter" idx="12"/>
          </p:nvPr>
        </p:nvSpPr>
        <p:spPr/>
        <p:txBody>
          <a:bodyPr/>
          <a:lstStyle>
            <a:lvl1pPr>
              <a:defRPr/>
            </a:lvl1pPr>
          </a:lstStyle>
          <a:p>
            <a:fld id="{0F903D91-5CD2-4A20-90E6-826B208C6E2C}" type="slidenum">
              <a:rPr lang="en-GB" altLang="en-US"/>
              <a:pPr/>
              <a:t>‹#›</a:t>
            </a:fld>
            <a:endParaRPr lang="en-GB" altLang="en-US"/>
          </a:p>
        </p:txBody>
      </p:sp>
    </p:spTree>
    <p:extLst>
      <p:ext uri="{BB962C8B-B14F-4D97-AF65-F5344CB8AC3E}">
        <p14:creationId xmlns:p14="http://schemas.microsoft.com/office/powerpoint/2010/main" val="3704494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A5E66474-BA1F-4CCE-87C3-9CC3590E9944}"/>
              </a:ext>
            </a:extLst>
          </p:cNvPr>
          <p:cNvSpPr>
            <a:spLocks noGrp="1"/>
          </p:cNvSpPr>
          <p:nvPr>
            <p:ph type="dt" sz="half" idx="10"/>
          </p:nvPr>
        </p:nvSpPr>
        <p:spPr/>
        <p:txBody>
          <a:bodyPr/>
          <a:lstStyle>
            <a:lvl1pPr>
              <a:defRPr/>
            </a:lvl1pPr>
          </a:lstStyle>
          <a:p>
            <a:pPr>
              <a:defRPr/>
            </a:pPr>
            <a:fld id="{25BC5EDC-D594-4278-970D-290EA121163D}" type="datetimeFigureOut">
              <a:rPr lang="en-GB"/>
              <a:pPr>
                <a:defRPr/>
              </a:pPr>
              <a:t>20/03/2021</a:t>
            </a:fld>
            <a:endParaRPr lang="en-GB"/>
          </a:p>
        </p:txBody>
      </p:sp>
      <p:sp>
        <p:nvSpPr>
          <p:cNvPr id="6" name="Footer Placeholder 4">
            <a:extLst>
              <a:ext uri="{FF2B5EF4-FFF2-40B4-BE49-F238E27FC236}">
                <a16:creationId xmlns="" xmlns:a16="http://schemas.microsoft.com/office/drawing/2014/main" id="{A313C3A8-FB62-4F8B-9C10-6891A464F70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 xmlns:a16="http://schemas.microsoft.com/office/drawing/2014/main" id="{7273EE7A-1211-40C2-949F-C8F1A15F87C6}"/>
              </a:ext>
            </a:extLst>
          </p:cNvPr>
          <p:cNvSpPr>
            <a:spLocks noGrp="1"/>
          </p:cNvSpPr>
          <p:nvPr>
            <p:ph type="sldNum" sz="quarter" idx="12"/>
          </p:nvPr>
        </p:nvSpPr>
        <p:spPr/>
        <p:txBody>
          <a:bodyPr/>
          <a:lstStyle>
            <a:lvl1pPr>
              <a:defRPr/>
            </a:lvl1pPr>
          </a:lstStyle>
          <a:p>
            <a:fld id="{5839961C-352D-4F10-8AFB-928D3069139E}" type="slidenum">
              <a:rPr lang="en-GB" altLang="en-US"/>
              <a:pPr/>
              <a:t>‹#›</a:t>
            </a:fld>
            <a:endParaRPr lang="en-GB" altLang="en-US"/>
          </a:p>
        </p:txBody>
      </p:sp>
    </p:spTree>
    <p:extLst>
      <p:ext uri="{BB962C8B-B14F-4D97-AF65-F5344CB8AC3E}">
        <p14:creationId xmlns:p14="http://schemas.microsoft.com/office/powerpoint/2010/main" val="1300995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B6B50AA-6EA1-4197-874F-5AA5F82C4C9E}"/>
              </a:ext>
            </a:extLst>
          </p:cNvPr>
          <p:cNvSpPr>
            <a:spLocks noGrp="1"/>
          </p:cNvSpPr>
          <p:nvPr>
            <p:ph type="dt" sz="half" idx="10"/>
          </p:nvPr>
        </p:nvSpPr>
        <p:spPr/>
        <p:txBody>
          <a:bodyPr/>
          <a:lstStyle>
            <a:lvl1pPr>
              <a:defRPr/>
            </a:lvl1pPr>
          </a:lstStyle>
          <a:p>
            <a:pPr>
              <a:defRPr/>
            </a:pPr>
            <a:fld id="{C9A0B0A9-557F-4E9D-BD5E-102B52301720}"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A1DEE2BA-BFE8-4B46-B335-6DCD2D482F7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89ADEED0-3E16-4A3B-A7BA-F5786EFB83F6}"/>
              </a:ext>
            </a:extLst>
          </p:cNvPr>
          <p:cNvSpPr>
            <a:spLocks noGrp="1"/>
          </p:cNvSpPr>
          <p:nvPr>
            <p:ph type="sldNum" sz="quarter" idx="12"/>
          </p:nvPr>
        </p:nvSpPr>
        <p:spPr/>
        <p:txBody>
          <a:bodyPr/>
          <a:lstStyle>
            <a:lvl1pPr>
              <a:defRPr/>
            </a:lvl1pPr>
          </a:lstStyle>
          <a:p>
            <a:fld id="{A20241E6-97D7-4E7D-A193-4E61319E5ED9}" type="slidenum">
              <a:rPr lang="en-GB" altLang="en-US"/>
              <a:pPr/>
              <a:t>‹#›</a:t>
            </a:fld>
            <a:endParaRPr lang="en-GB" altLang="en-US"/>
          </a:p>
        </p:txBody>
      </p:sp>
    </p:spTree>
    <p:extLst>
      <p:ext uri="{BB962C8B-B14F-4D97-AF65-F5344CB8AC3E}">
        <p14:creationId xmlns:p14="http://schemas.microsoft.com/office/powerpoint/2010/main" val="2758793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9EF5336-F098-435D-9C76-2AFD8EF15737}"/>
              </a:ext>
            </a:extLst>
          </p:cNvPr>
          <p:cNvSpPr>
            <a:spLocks noGrp="1"/>
          </p:cNvSpPr>
          <p:nvPr>
            <p:ph type="dt" sz="half" idx="10"/>
          </p:nvPr>
        </p:nvSpPr>
        <p:spPr/>
        <p:txBody>
          <a:bodyPr/>
          <a:lstStyle>
            <a:lvl1pPr>
              <a:defRPr/>
            </a:lvl1pPr>
          </a:lstStyle>
          <a:p>
            <a:pPr>
              <a:defRPr/>
            </a:pPr>
            <a:fld id="{A80CEAD9-E06A-4240-9A97-5C311D1CFEC8}"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31C8E76E-893D-43EC-B676-0EC06A67A462}"/>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F441B863-6F29-48C1-8364-E6DBD84DDF9C}"/>
              </a:ext>
            </a:extLst>
          </p:cNvPr>
          <p:cNvSpPr>
            <a:spLocks noGrp="1"/>
          </p:cNvSpPr>
          <p:nvPr>
            <p:ph type="sldNum" sz="quarter" idx="12"/>
          </p:nvPr>
        </p:nvSpPr>
        <p:spPr/>
        <p:txBody>
          <a:bodyPr/>
          <a:lstStyle>
            <a:lvl1pPr>
              <a:defRPr/>
            </a:lvl1pPr>
          </a:lstStyle>
          <a:p>
            <a:fld id="{A54D3723-295C-4A9F-A2AD-C6CFD171C873}" type="slidenum">
              <a:rPr lang="en-GB" altLang="en-US"/>
              <a:pPr/>
              <a:t>‹#›</a:t>
            </a:fld>
            <a:endParaRPr lang="en-GB" altLang="en-US"/>
          </a:p>
        </p:txBody>
      </p:sp>
    </p:spTree>
    <p:extLst>
      <p:ext uri="{BB962C8B-B14F-4D97-AF65-F5344CB8AC3E}">
        <p14:creationId xmlns:p14="http://schemas.microsoft.com/office/powerpoint/2010/main" val="3396716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F678A98B-0E09-4612-9346-46C6FC3C697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EC23F55A-8CF0-4C9C-A0A6-604CE946188C}"/>
              </a:ext>
            </a:extLst>
          </p:cNvPr>
          <p:cNvSpPr>
            <a:spLocks noGrp="1"/>
          </p:cNvSpPr>
          <p:nvPr>
            <p:ph type="sldNum" sz="quarter" idx="12"/>
          </p:nvPr>
        </p:nvSpPr>
        <p:spPr/>
        <p:txBody>
          <a:bodyPr/>
          <a:lstStyle>
            <a:lvl1pPr>
              <a:defRPr/>
            </a:lvl1pPr>
          </a:lstStyle>
          <a:p>
            <a:fld id="{3B3521C2-0219-4B01-9135-CC48710C7539}" type="slidenum">
              <a:rPr lang="en-GB" altLang="en-US"/>
              <a:pPr/>
              <a:t>‹#›</a:t>
            </a:fld>
            <a:endParaRPr lang="en-GB" altLang="en-US"/>
          </a:p>
        </p:txBody>
      </p:sp>
    </p:spTree>
    <p:extLst>
      <p:ext uri="{BB962C8B-B14F-4D97-AF65-F5344CB8AC3E}">
        <p14:creationId xmlns:p14="http://schemas.microsoft.com/office/powerpoint/2010/main" val="2566088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20/03/2021</a:t>
            </a:fld>
            <a:endParaRPr lang="en-GB"/>
          </a:p>
        </p:txBody>
      </p:sp>
      <p:sp>
        <p:nvSpPr>
          <p:cNvPr id="5" name="Footer Placeholder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041ED0F-3F4F-4191-95D9-03287ACFF4E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pPr/>
              <a:t>‹#›</a:t>
            </a:fld>
            <a:endParaRPr lang="en-GB" altLang="en-US"/>
          </a:p>
        </p:txBody>
      </p:sp>
      <p:sp>
        <p:nvSpPr>
          <p:cNvPr id="7"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DD249EA-50C8-4951-AB06-5D28EB1690D8}"/>
              </a:ext>
            </a:extLst>
          </p:cNvPr>
          <p:cNvSpPr>
            <a:spLocks noChangeArrowheads="1"/>
          </p:cNvSpPr>
          <p:nvPr userDrawn="1"/>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ka-GE" sz="1200" b="1" dirty="0">
                <a:solidFill>
                  <a:srgbClr val="FFFFFF"/>
                </a:solidFill>
                <a:latin typeface="Verdana" charset="0"/>
              </a:rPr>
              <a:t>www.coe.int/cybercrime</a:t>
            </a:r>
            <a:r>
              <a:rPr lang="en-US" sz="1200" b="1" dirty="0">
                <a:solidFill>
                  <a:srgbClr val="FFFFFF"/>
                </a:solidFill>
                <a:latin typeface="Verdana" charset="0"/>
              </a:rPr>
              <a:t>						</a:t>
            </a:r>
            <a:r>
              <a:rPr lang="ka-GE" sz="1200" b="1" dirty="0">
                <a:solidFill>
                  <a:srgbClr val="FFFFFF"/>
                </a:solidFill>
                <a:latin typeface="Verdana" charset="0"/>
              </a:rPr>
              <a:t>                        - </a:t>
            </a:r>
            <a:fld id="{F50FF694-912A-834E-AD45-B984C7BF2CE4}" type="slidenum">
              <a:rPr lang="en-US" sz="1200" b="1">
                <a:solidFill>
                  <a:srgbClr val="FFFFFF"/>
                </a:solidFill>
                <a:latin typeface="Verdana" charset="0"/>
                <a:ea typeface="MS PGothic" panose="020B0600070205080204" pitchFamily="34" charset="-128"/>
                <a:cs typeface="Verdana" charset="0"/>
              </a:rPr>
              <a:pPr defTabSz="914400" eaLnBrk="0" fontAlgn="base" hangingPunct="0">
                <a:spcBef>
                  <a:spcPct val="0"/>
                </a:spcBef>
                <a:spcAft>
                  <a:spcPct val="0"/>
                </a:spcAft>
              </a:pPr>
              <a:t>‹#›</a:t>
            </a:fld>
            <a:r>
              <a:rPr lang="ka-GE" sz="1200" b="1" dirty="0">
                <a:solidFill>
                  <a:srgbClr val="FFFFFF"/>
                </a:solidFill>
                <a:latin typeface="Verdana" charset="0"/>
              </a:rPr>
              <a:t> -</a:t>
            </a:r>
          </a:p>
        </p:txBody>
      </p:sp>
    </p:spTree>
    <p:extLst>
      <p:ext uri="{BB962C8B-B14F-4D97-AF65-F5344CB8AC3E}">
        <p14:creationId xmlns:p14="http://schemas.microsoft.com/office/powerpoint/2010/main" val="4488091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E36EC1A9-0935-48AF-98AC-717D1CEB4CF4}"/>
              </a:ext>
            </a:extLst>
          </p:cNvPr>
          <p:cNvSpPr>
            <a:spLocks noGrp="1"/>
          </p:cNvSpPr>
          <p:nvPr>
            <p:ph type="sldNum" sz="quarter" idx="12"/>
          </p:nvPr>
        </p:nvSpPr>
        <p:spPr/>
        <p:txBody>
          <a:bodyPr/>
          <a:lstStyle>
            <a:lvl1pPr>
              <a:defRPr/>
            </a:lvl1pPr>
          </a:lstStyle>
          <a:p>
            <a:fld id="{A4A5ECFF-5C9A-42B4-A985-E4790B0921A2}" type="slidenum">
              <a:rPr lang="en-GB" altLang="en-US"/>
              <a:pPr/>
              <a:t>‹#›</a:t>
            </a:fld>
            <a:endParaRPr lang="en-GB" altLang="en-US"/>
          </a:p>
        </p:txBody>
      </p:sp>
    </p:spTree>
    <p:extLst>
      <p:ext uri="{BB962C8B-B14F-4D97-AF65-F5344CB8AC3E}">
        <p14:creationId xmlns:p14="http://schemas.microsoft.com/office/powerpoint/2010/main" val="3210831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 xmlns:a16="http://schemas.microsoft.com/office/drawing/2014/main" id="{88522707-CA25-4A35-91C8-F5196EFF8F16}"/>
              </a:ext>
            </a:extLst>
          </p:cNvPr>
          <p:cNvSpPr>
            <a:spLocks noGrp="1"/>
          </p:cNvSpPr>
          <p:nvPr>
            <p:ph type="dt" sz="half" idx="10"/>
          </p:nvPr>
        </p:nvSpPr>
        <p:spPr/>
        <p:txBody>
          <a:bodyPr/>
          <a:lstStyle>
            <a:lvl1pPr>
              <a:defRPr/>
            </a:lvl1pPr>
          </a:lstStyle>
          <a:p>
            <a:pPr>
              <a:defRPr/>
            </a:pPr>
            <a:fld id="{CFBDBF1B-221B-4F7A-A787-AD32B8234FCA}" type="datetimeFigureOut">
              <a:rPr lang="en-GB"/>
              <a:pPr>
                <a:defRPr/>
              </a:pPr>
              <a:t>20/03/2021</a:t>
            </a:fld>
            <a:endParaRPr lang="en-GB"/>
          </a:p>
        </p:txBody>
      </p:sp>
      <p:sp>
        <p:nvSpPr>
          <p:cNvPr id="6" name="Footer Placeholder 4">
            <a:extLst>
              <a:ext uri="{FF2B5EF4-FFF2-40B4-BE49-F238E27FC236}">
                <a16:creationId xmlns="" xmlns:a16="http://schemas.microsoft.com/office/drawing/2014/main" id="{84FC7A3D-6216-4157-97A2-E55D98E64C4F}"/>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 xmlns:a16="http://schemas.microsoft.com/office/drawing/2014/main" id="{0ABDE962-6F93-4861-9652-CEB273EC9807}"/>
              </a:ext>
            </a:extLst>
          </p:cNvPr>
          <p:cNvSpPr>
            <a:spLocks noGrp="1"/>
          </p:cNvSpPr>
          <p:nvPr>
            <p:ph type="sldNum" sz="quarter" idx="12"/>
          </p:nvPr>
        </p:nvSpPr>
        <p:spPr/>
        <p:txBody>
          <a:bodyPr/>
          <a:lstStyle>
            <a:lvl1pPr>
              <a:defRPr/>
            </a:lvl1pPr>
          </a:lstStyle>
          <a:p>
            <a:fld id="{A87C200B-5CD9-4424-B25D-14B538795F4F}" type="slidenum">
              <a:rPr lang="en-GB" altLang="en-US"/>
              <a:pPr/>
              <a:t>‹#›</a:t>
            </a:fld>
            <a:endParaRPr lang="en-GB" altLang="en-US"/>
          </a:p>
        </p:txBody>
      </p:sp>
    </p:spTree>
    <p:extLst>
      <p:ext uri="{BB962C8B-B14F-4D97-AF65-F5344CB8AC3E}">
        <p14:creationId xmlns:p14="http://schemas.microsoft.com/office/powerpoint/2010/main" val="16635293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 xmlns:a16="http://schemas.microsoft.com/office/drawing/2014/main" id="{69C0712E-9343-4428-96C7-F978B4708EB4}"/>
              </a:ext>
            </a:extLst>
          </p:cNvPr>
          <p:cNvSpPr>
            <a:spLocks noGrp="1"/>
          </p:cNvSpPr>
          <p:nvPr>
            <p:ph type="dt" sz="half" idx="10"/>
          </p:nvPr>
        </p:nvSpPr>
        <p:spPr/>
        <p:txBody>
          <a:bodyPr/>
          <a:lstStyle>
            <a:lvl1pPr>
              <a:defRPr/>
            </a:lvl1pPr>
          </a:lstStyle>
          <a:p>
            <a:pPr>
              <a:defRPr/>
            </a:pPr>
            <a:fld id="{03D3FF4A-8C1F-4811-AA1E-4D9763EFA5E9}" type="datetimeFigureOut">
              <a:rPr lang="en-GB"/>
              <a:pPr>
                <a:defRPr/>
              </a:pPr>
              <a:t>20/03/2021</a:t>
            </a:fld>
            <a:endParaRPr lang="en-GB"/>
          </a:p>
        </p:txBody>
      </p:sp>
      <p:sp>
        <p:nvSpPr>
          <p:cNvPr id="8" name="Footer Placeholder 4">
            <a:extLst>
              <a:ext uri="{FF2B5EF4-FFF2-40B4-BE49-F238E27FC236}">
                <a16:creationId xmlns="" xmlns:a16="http://schemas.microsoft.com/office/drawing/2014/main" id="{55DF5386-8042-47D5-8E50-6BCDD37A2A50}"/>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a:extLst>
              <a:ext uri="{FF2B5EF4-FFF2-40B4-BE49-F238E27FC236}">
                <a16:creationId xmlns="" xmlns:a16="http://schemas.microsoft.com/office/drawing/2014/main" id="{64CDF31D-1F28-4032-982F-E4C4F975CE1C}"/>
              </a:ext>
            </a:extLst>
          </p:cNvPr>
          <p:cNvSpPr>
            <a:spLocks noGrp="1"/>
          </p:cNvSpPr>
          <p:nvPr>
            <p:ph type="sldNum" sz="quarter" idx="12"/>
          </p:nvPr>
        </p:nvSpPr>
        <p:spPr/>
        <p:txBody>
          <a:bodyPr/>
          <a:lstStyle>
            <a:lvl1pPr>
              <a:defRPr/>
            </a:lvl1pPr>
          </a:lstStyle>
          <a:p>
            <a:fld id="{1C22D96E-6A4B-4992-9941-EE62BBE18CC4}" type="slidenum">
              <a:rPr lang="en-GB" altLang="en-US"/>
              <a:pPr/>
              <a:t>‹#›</a:t>
            </a:fld>
            <a:endParaRPr lang="en-GB" altLang="en-US"/>
          </a:p>
        </p:txBody>
      </p:sp>
    </p:spTree>
    <p:extLst>
      <p:ext uri="{BB962C8B-B14F-4D97-AF65-F5344CB8AC3E}">
        <p14:creationId xmlns:p14="http://schemas.microsoft.com/office/powerpoint/2010/main" val="35463467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 xmlns:a16="http://schemas.microsoft.com/office/drawing/2014/main" id="{EB796652-2DDF-42FE-BC47-20F2A543A9DB}"/>
              </a:ext>
            </a:extLst>
          </p:cNvPr>
          <p:cNvSpPr>
            <a:spLocks noGrp="1"/>
          </p:cNvSpPr>
          <p:nvPr>
            <p:ph type="dt" sz="half" idx="10"/>
          </p:nvPr>
        </p:nvSpPr>
        <p:spPr/>
        <p:txBody>
          <a:bodyPr/>
          <a:lstStyle>
            <a:lvl1pPr>
              <a:defRPr/>
            </a:lvl1pPr>
          </a:lstStyle>
          <a:p>
            <a:pPr>
              <a:defRPr/>
            </a:pPr>
            <a:fld id="{5743225B-D9D3-4CFC-9C98-4B74D307A0BF}" type="datetimeFigureOut">
              <a:rPr lang="en-GB"/>
              <a:pPr>
                <a:defRPr/>
              </a:pPr>
              <a:t>20/03/2021</a:t>
            </a:fld>
            <a:endParaRPr lang="en-GB"/>
          </a:p>
        </p:txBody>
      </p:sp>
      <p:sp>
        <p:nvSpPr>
          <p:cNvPr id="4" name="Footer Placeholder 4">
            <a:extLst>
              <a:ext uri="{FF2B5EF4-FFF2-40B4-BE49-F238E27FC236}">
                <a16:creationId xmlns="" xmlns:a16="http://schemas.microsoft.com/office/drawing/2014/main" id="{4CA0948E-F417-447C-AF17-F61E2B8D4239}"/>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a:extLst>
              <a:ext uri="{FF2B5EF4-FFF2-40B4-BE49-F238E27FC236}">
                <a16:creationId xmlns="" xmlns:a16="http://schemas.microsoft.com/office/drawing/2014/main" id="{3B2ED847-8FDB-4679-A1FE-31D54EA6E917}"/>
              </a:ext>
            </a:extLst>
          </p:cNvPr>
          <p:cNvSpPr>
            <a:spLocks noGrp="1"/>
          </p:cNvSpPr>
          <p:nvPr>
            <p:ph type="sldNum" sz="quarter" idx="12"/>
          </p:nvPr>
        </p:nvSpPr>
        <p:spPr/>
        <p:txBody>
          <a:bodyPr/>
          <a:lstStyle>
            <a:lvl1pPr>
              <a:defRPr/>
            </a:lvl1pPr>
          </a:lstStyle>
          <a:p>
            <a:fld id="{0E9A14AB-7979-4D59-8DB0-CC742D2030E8}" type="slidenum">
              <a:rPr lang="en-GB" altLang="en-US"/>
              <a:pPr/>
              <a:t>‹#›</a:t>
            </a:fld>
            <a:endParaRPr lang="en-GB" altLang="en-US"/>
          </a:p>
        </p:txBody>
      </p:sp>
    </p:spTree>
    <p:extLst>
      <p:ext uri="{BB962C8B-B14F-4D97-AF65-F5344CB8AC3E}">
        <p14:creationId xmlns:p14="http://schemas.microsoft.com/office/powerpoint/2010/main" val="224080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20.03.2021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96640143"/>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1A87DC2B-F18E-437B-AE66-AA6863346763}"/>
              </a:ext>
            </a:extLst>
          </p:cNvPr>
          <p:cNvSpPr>
            <a:spLocks noGrp="1"/>
          </p:cNvSpPr>
          <p:nvPr>
            <p:ph type="dt" sz="half" idx="10"/>
          </p:nvPr>
        </p:nvSpPr>
        <p:spPr/>
        <p:txBody>
          <a:bodyPr/>
          <a:lstStyle>
            <a:lvl1pPr>
              <a:defRPr/>
            </a:lvl1pPr>
          </a:lstStyle>
          <a:p>
            <a:pPr>
              <a:defRPr/>
            </a:pPr>
            <a:fld id="{315D585F-7DF6-4099-B3B1-B29AEE74FA12}" type="datetimeFigureOut">
              <a:rPr lang="en-GB"/>
              <a:pPr>
                <a:defRPr/>
              </a:pPr>
              <a:t>20/03/2021</a:t>
            </a:fld>
            <a:endParaRPr lang="en-GB"/>
          </a:p>
        </p:txBody>
      </p:sp>
      <p:sp>
        <p:nvSpPr>
          <p:cNvPr id="3" name="Footer Placeholder 4">
            <a:extLst>
              <a:ext uri="{FF2B5EF4-FFF2-40B4-BE49-F238E27FC236}">
                <a16:creationId xmlns="" xmlns:a16="http://schemas.microsoft.com/office/drawing/2014/main" id="{39CE1A02-9C12-48FF-85B4-8F55C95EE835}"/>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a:extLst>
              <a:ext uri="{FF2B5EF4-FFF2-40B4-BE49-F238E27FC236}">
                <a16:creationId xmlns="" xmlns:a16="http://schemas.microsoft.com/office/drawing/2014/main" id="{E4F884D8-CC65-425E-96A5-C9DB1A68FD5C}"/>
              </a:ext>
            </a:extLst>
          </p:cNvPr>
          <p:cNvSpPr>
            <a:spLocks noGrp="1"/>
          </p:cNvSpPr>
          <p:nvPr>
            <p:ph type="sldNum" sz="quarter" idx="12"/>
          </p:nvPr>
        </p:nvSpPr>
        <p:spPr/>
        <p:txBody>
          <a:bodyPr/>
          <a:lstStyle>
            <a:lvl1pPr>
              <a:defRPr/>
            </a:lvl1pPr>
          </a:lstStyle>
          <a:p>
            <a:fld id="{1CA2AF26-9F61-4375-9904-07B3C44DE3B4}" type="slidenum">
              <a:rPr lang="en-GB" altLang="en-US"/>
              <a:pPr/>
              <a:t>‹#›</a:t>
            </a:fld>
            <a:endParaRPr lang="en-GB" altLang="en-US"/>
          </a:p>
        </p:txBody>
      </p:sp>
    </p:spTree>
    <p:extLst>
      <p:ext uri="{BB962C8B-B14F-4D97-AF65-F5344CB8AC3E}">
        <p14:creationId xmlns:p14="http://schemas.microsoft.com/office/powerpoint/2010/main" val="11216030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CD9FCAF7-77A1-450E-B8FE-DBB4C5A35537}"/>
              </a:ext>
            </a:extLst>
          </p:cNvPr>
          <p:cNvSpPr>
            <a:spLocks noGrp="1"/>
          </p:cNvSpPr>
          <p:nvPr>
            <p:ph type="dt" sz="half" idx="10"/>
          </p:nvPr>
        </p:nvSpPr>
        <p:spPr/>
        <p:txBody>
          <a:bodyPr/>
          <a:lstStyle>
            <a:lvl1pPr>
              <a:defRPr/>
            </a:lvl1pPr>
          </a:lstStyle>
          <a:p>
            <a:pPr>
              <a:defRPr/>
            </a:pPr>
            <a:fld id="{7E82634E-6A25-496A-A1DE-14D5F9558A36}" type="datetimeFigureOut">
              <a:rPr lang="en-GB"/>
              <a:pPr>
                <a:defRPr/>
              </a:pPr>
              <a:t>20/03/2021</a:t>
            </a:fld>
            <a:endParaRPr lang="en-GB"/>
          </a:p>
        </p:txBody>
      </p:sp>
      <p:sp>
        <p:nvSpPr>
          <p:cNvPr id="6" name="Footer Placeholder 4">
            <a:extLst>
              <a:ext uri="{FF2B5EF4-FFF2-40B4-BE49-F238E27FC236}">
                <a16:creationId xmlns="" xmlns:a16="http://schemas.microsoft.com/office/drawing/2014/main" id="{329AC9A5-E986-4516-BC71-1640C6D1A584}"/>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 xmlns:a16="http://schemas.microsoft.com/office/drawing/2014/main" id="{AC2E3C16-F90C-4A5C-92C6-808CC6AA9F03}"/>
              </a:ext>
            </a:extLst>
          </p:cNvPr>
          <p:cNvSpPr>
            <a:spLocks noGrp="1"/>
          </p:cNvSpPr>
          <p:nvPr>
            <p:ph type="sldNum" sz="quarter" idx="12"/>
          </p:nvPr>
        </p:nvSpPr>
        <p:spPr/>
        <p:txBody>
          <a:bodyPr/>
          <a:lstStyle>
            <a:lvl1pPr>
              <a:defRPr/>
            </a:lvl1pPr>
          </a:lstStyle>
          <a:p>
            <a:fld id="{0F903D91-5CD2-4A20-90E6-826B208C6E2C}" type="slidenum">
              <a:rPr lang="en-GB" altLang="en-US"/>
              <a:pPr/>
              <a:t>‹#›</a:t>
            </a:fld>
            <a:endParaRPr lang="en-GB" altLang="en-US"/>
          </a:p>
        </p:txBody>
      </p:sp>
    </p:spTree>
    <p:extLst>
      <p:ext uri="{BB962C8B-B14F-4D97-AF65-F5344CB8AC3E}">
        <p14:creationId xmlns:p14="http://schemas.microsoft.com/office/powerpoint/2010/main" val="1289822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A5E66474-BA1F-4CCE-87C3-9CC3590E9944}"/>
              </a:ext>
            </a:extLst>
          </p:cNvPr>
          <p:cNvSpPr>
            <a:spLocks noGrp="1"/>
          </p:cNvSpPr>
          <p:nvPr>
            <p:ph type="dt" sz="half" idx="10"/>
          </p:nvPr>
        </p:nvSpPr>
        <p:spPr/>
        <p:txBody>
          <a:bodyPr/>
          <a:lstStyle>
            <a:lvl1pPr>
              <a:defRPr/>
            </a:lvl1pPr>
          </a:lstStyle>
          <a:p>
            <a:pPr>
              <a:defRPr/>
            </a:pPr>
            <a:fld id="{25BC5EDC-D594-4278-970D-290EA121163D}" type="datetimeFigureOut">
              <a:rPr lang="en-GB"/>
              <a:pPr>
                <a:defRPr/>
              </a:pPr>
              <a:t>20/03/2021</a:t>
            </a:fld>
            <a:endParaRPr lang="en-GB"/>
          </a:p>
        </p:txBody>
      </p:sp>
      <p:sp>
        <p:nvSpPr>
          <p:cNvPr id="6" name="Footer Placeholder 4">
            <a:extLst>
              <a:ext uri="{FF2B5EF4-FFF2-40B4-BE49-F238E27FC236}">
                <a16:creationId xmlns="" xmlns:a16="http://schemas.microsoft.com/office/drawing/2014/main" id="{A313C3A8-FB62-4F8B-9C10-6891A464F70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 xmlns:a16="http://schemas.microsoft.com/office/drawing/2014/main" id="{7273EE7A-1211-40C2-949F-C8F1A15F87C6}"/>
              </a:ext>
            </a:extLst>
          </p:cNvPr>
          <p:cNvSpPr>
            <a:spLocks noGrp="1"/>
          </p:cNvSpPr>
          <p:nvPr>
            <p:ph type="sldNum" sz="quarter" idx="12"/>
          </p:nvPr>
        </p:nvSpPr>
        <p:spPr/>
        <p:txBody>
          <a:bodyPr/>
          <a:lstStyle>
            <a:lvl1pPr>
              <a:defRPr/>
            </a:lvl1pPr>
          </a:lstStyle>
          <a:p>
            <a:fld id="{5839961C-352D-4F10-8AFB-928D3069139E}" type="slidenum">
              <a:rPr lang="en-GB" altLang="en-US"/>
              <a:pPr/>
              <a:t>‹#›</a:t>
            </a:fld>
            <a:endParaRPr lang="en-GB" altLang="en-US"/>
          </a:p>
        </p:txBody>
      </p:sp>
    </p:spTree>
    <p:extLst>
      <p:ext uri="{BB962C8B-B14F-4D97-AF65-F5344CB8AC3E}">
        <p14:creationId xmlns:p14="http://schemas.microsoft.com/office/powerpoint/2010/main" val="11044555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B6B50AA-6EA1-4197-874F-5AA5F82C4C9E}"/>
              </a:ext>
            </a:extLst>
          </p:cNvPr>
          <p:cNvSpPr>
            <a:spLocks noGrp="1"/>
          </p:cNvSpPr>
          <p:nvPr>
            <p:ph type="dt" sz="half" idx="10"/>
          </p:nvPr>
        </p:nvSpPr>
        <p:spPr/>
        <p:txBody>
          <a:bodyPr/>
          <a:lstStyle>
            <a:lvl1pPr>
              <a:defRPr/>
            </a:lvl1pPr>
          </a:lstStyle>
          <a:p>
            <a:pPr>
              <a:defRPr/>
            </a:pPr>
            <a:fld id="{C9A0B0A9-557F-4E9D-BD5E-102B52301720}"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A1DEE2BA-BFE8-4B46-B335-6DCD2D482F7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89ADEED0-3E16-4A3B-A7BA-F5786EFB83F6}"/>
              </a:ext>
            </a:extLst>
          </p:cNvPr>
          <p:cNvSpPr>
            <a:spLocks noGrp="1"/>
          </p:cNvSpPr>
          <p:nvPr>
            <p:ph type="sldNum" sz="quarter" idx="12"/>
          </p:nvPr>
        </p:nvSpPr>
        <p:spPr/>
        <p:txBody>
          <a:bodyPr/>
          <a:lstStyle>
            <a:lvl1pPr>
              <a:defRPr/>
            </a:lvl1pPr>
          </a:lstStyle>
          <a:p>
            <a:fld id="{A20241E6-97D7-4E7D-A193-4E61319E5ED9}" type="slidenum">
              <a:rPr lang="en-GB" altLang="en-US"/>
              <a:pPr/>
              <a:t>‹#›</a:t>
            </a:fld>
            <a:endParaRPr lang="en-GB" altLang="en-US"/>
          </a:p>
        </p:txBody>
      </p:sp>
    </p:spTree>
    <p:extLst>
      <p:ext uri="{BB962C8B-B14F-4D97-AF65-F5344CB8AC3E}">
        <p14:creationId xmlns:p14="http://schemas.microsoft.com/office/powerpoint/2010/main" val="21781601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9EF5336-F098-435D-9C76-2AFD8EF15737}"/>
              </a:ext>
            </a:extLst>
          </p:cNvPr>
          <p:cNvSpPr>
            <a:spLocks noGrp="1"/>
          </p:cNvSpPr>
          <p:nvPr>
            <p:ph type="dt" sz="half" idx="10"/>
          </p:nvPr>
        </p:nvSpPr>
        <p:spPr/>
        <p:txBody>
          <a:bodyPr/>
          <a:lstStyle>
            <a:lvl1pPr>
              <a:defRPr/>
            </a:lvl1pPr>
          </a:lstStyle>
          <a:p>
            <a:pPr>
              <a:defRPr/>
            </a:pPr>
            <a:fld id="{A80CEAD9-E06A-4240-9A97-5C311D1CFEC8}"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31C8E76E-893D-43EC-B676-0EC06A67A462}"/>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F441B863-6F29-48C1-8364-E6DBD84DDF9C}"/>
              </a:ext>
            </a:extLst>
          </p:cNvPr>
          <p:cNvSpPr>
            <a:spLocks noGrp="1"/>
          </p:cNvSpPr>
          <p:nvPr>
            <p:ph type="sldNum" sz="quarter" idx="12"/>
          </p:nvPr>
        </p:nvSpPr>
        <p:spPr/>
        <p:txBody>
          <a:bodyPr/>
          <a:lstStyle>
            <a:lvl1pPr>
              <a:defRPr/>
            </a:lvl1pPr>
          </a:lstStyle>
          <a:p>
            <a:fld id="{A54D3723-295C-4A9F-A2AD-C6CFD171C873}" type="slidenum">
              <a:rPr lang="en-GB" altLang="en-US"/>
              <a:pPr/>
              <a:t>‹#›</a:t>
            </a:fld>
            <a:endParaRPr lang="en-GB" altLang="en-US"/>
          </a:p>
        </p:txBody>
      </p:sp>
    </p:spTree>
    <p:extLst>
      <p:ext uri="{BB962C8B-B14F-4D97-AF65-F5344CB8AC3E}">
        <p14:creationId xmlns:p14="http://schemas.microsoft.com/office/powerpoint/2010/main" val="31139207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F678A98B-0E09-4612-9346-46C6FC3C697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EC23F55A-8CF0-4C9C-A0A6-604CE946188C}"/>
              </a:ext>
            </a:extLst>
          </p:cNvPr>
          <p:cNvSpPr>
            <a:spLocks noGrp="1"/>
          </p:cNvSpPr>
          <p:nvPr>
            <p:ph type="sldNum" sz="quarter" idx="12"/>
          </p:nvPr>
        </p:nvSpPr>
        <p:spPr/>
        <p:txBody>
          <a:bodyPr/>
          <a:lstStyle>
            <a:lvl1pPr>
              <a:defRPr/>
            </a:lvl1pPr>
          </a:lstStyle>
          <a:p>
            <a:fld id="{3B3521C2-0219-4B01-9135-CC48710C7539}" type="slidenum">
              <a:rPr lang="en-GB" altLang="en-US"/>
              <a:pPr/>
              <a:t>‹#›</a:t>
            </a:fld>
            <a:endParaRPr lang="en-GB" altLang="en-US"/>
          </a:p>
        </p:txBody>
      </p:sp>
    </p:spTree>
    <p:extLst>
      <p:ext uri="{BB962C8B-B14F-4D97-AF65-F5344CB8AC3E}">
        <p14:creationId xmlns:p14="http://schemas.microsoft.com/office/powerpoint/2010/main" val="16990842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20/03/2021</a:t>
            </a:fld>
            <a:endParaRPr lang="en-GB"/>
          </a:p>
        </p:txBody>
      </p:sp>
      <p:sp>
        <p:nvSpPr>
          <p:cNvPr id="5" name="Footer Placeholder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041ED0F-3F4F-4191-95D9-03287ACFF4E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pPr/>
              <a:t>‹#›</a:t>
            </a:fld>
            <a:endParaRPr lang="en-GB" altLang="en-US"/>
          </a:p>
        </p:txBody>
      </p:sp>
      <p:sp>
        <p:nvSpPr>
          <p:cNvPr id="7"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DD249EA-50C8-4951-AB06-5D28EB1690D8}"/>
              </a:ext>
            </a:extLst>
          </p:cNvPr>
          <p:cNvSpPr>
            <a:spLocks noChangeArrowheads="1"/>
          </p:cNvSpPr>
          <p:nvPr userDrawn="1"/>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ka-GE" sz="1200" b="1" dirty="0">
                <a:solidFill>
                  <a:srgbClr val="FFFFFF"/>
                </a:solidFill>
                <a:latin typeface="Verdana" charset="0"/>
              </a:rPr>
              <a:t>www.coe.int/cybercrime</a:t>
            </a:r>
            <a:r>
              <a:rPr lang="en-US" sz="1200" b="1" dirty="0">
                <a:solidFill>
                  <a:srgbClr val="FFFFFF"/>
                </a:solidFill>
                <a:latin typeface="Verdana" charset="0"/>
              </a:rPr>
              <a:t>						</a:t>
            </a:r>
            <a:r>
              <a:rPr lang="ka-GE" sz="1200" b="1" dirty="0">
                <a:solidFill>
                  <a:srgbClr val="FFFFFF"/>
                </a:solidFill>
                <a:latin typeface="Verdana" charset="0"/>
              </a:rPr>
              <a:t>                        - </a:t>
            </a:r>
            <a:fld id="{F50FF694-912A-834E-AD45-B984C7BF2CE4}" type="slidenum">
              <a:rPr lang="en-US" sz="1200" b="1">
                <a:solidFill>
                  <a:srgbClr val="FFFFFF"/>
                </a:solidFill>
                <a:latin typeface="Verdana" charset="0"/>
                <a:ea typeface="MS PGothic" panose="020B0600070205080204" pitchFamily="34" charset="-128"/>
                <a:cs typeface="Verdana" charset="0"/>
              </a:rPr>
              <a:pPr defTabSz="914400" eaLnBrk="0" fontAlgn="base" hangingPunct="0">
                <a:spcBef>
                  <a:spcPct val="0"/>
                </a:spcBef>
                <a:spcAft>
                  <a:spcPct val="0"/>
                </a:spcAft>
              </a:pPr>
              <a:t>‹#›</a:t>
            </a:fld>
            <a:r>
              <a:rPr lang="ka-GE" sz="1200" b="1" dirty="0">
                <a:solidFill>
                  <a:srgbClr val="FFFFFF"/>
                </a:solidFill>
                <a:latin typeface="Verdana" charset="0"/>
              </a:rPr>
              <a:t> -</a:t>
            </a:r>
          </a:p>
        </p:txBody>
      </p:sp>
    </p:spTree>
    <p:extLst>
      <p:ext uri="{BB962C8B-B14F-4D97-AF65-F5344CB8AC3E}">
        <p14:creationId xmlns:p14="http://schemas.microsoft.com/office/powerpoint/2010/main" val="1034256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E36EC1A9-0935-48AF-98AC-717D1CEB4CF4}"/>
              </a:ext>
            </a:extLst>
          </p:cNvPr>
          <p:cNvSpPr>
            <a:spLocks noGrp="1"/>
          </p:cNvSpPr>
          <p:nvPr>
            <p:ph type="sldNum" sz="quarter" idx="12"/>
          </p:nvPr>
        </p:nvSpPr>
        <p:spPr/>
        <p:txBody>
          <a:bodyPr/>
          <a:lstStyle>
            <a:lvl1pPr>
              <a:defRPr/>
            </a:lvl1pPr>
          </a:lstStyle>
          <a:p>
            <a:fld id="{A4A5ECFF-5C9A-42B4-A985-E4790B0921A2}" type="slidenum">
              <a:rPr lang="en-GB" altLang="en-US"/>
              <a:pPr/>
              <a:t>‹#›</a:t>
            </a:fld>
            <a:endParaRPr lang="en-GB" altLang="en-US"/>
          </a:p>
        </p:txBody>
      </p:sp>
    </p:spTree>
    <p:extLst>
      <p:ext uri="{BB962C8B-B14F-4D97-AF65-F5344CB8AC3E}">
        <p14:creationId xmlns:p14="http://schemas.microsoft.com/office/powerpoint/2010/main" val="41692776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 xmlns:a16="http://schemas.microsoft.com/office/drawing/2014/main" id="{88522707-CA25-4A35-91C8-F5196EFF8F16}"/>
              </a:ext>
            </a:extLst>
          </p:cNvPr>
          <p:cNvSpPr>
            <a:spLocks noGrp="1"/>
          </p:cNvSpPr>
          <p:nvPr>
            <p:ph type="dt" sz="half" idx="10"/>
          </p:nvPr>
        </p:nvSpPr>
        <p:spPr/>
        <p:txBody>
          <a:bodyPr/>
          <a:lstStyle>
            <a:lvl1pPr>
              <a:defRPr/>
            </a:lvl1pPr>
          </a:lstStyle>
          <a:p>
            <a:pPr>
              <a:defRPr/>
            </a:pPr>
            <a:fld id="{CFBDBF1B-221B-4F7A-A787-AD32B8234FCA}" type="datetimeFigureOut">
              <a:rPr lang="en-GB"/>
              <a:pPr>
                <a:defRPr/>
              </a:pPr>
              <a:t>20/03/2021</a:t>
            </a:fld>
            <a:endParaRPr lang="en-GB"/>
          </a:p>
        </p:txBody>
      </p:sp>
      <p:sp>
        <p:nvSpPr>
          <p:cNvPr id="6" name="Footer Placeholder 4">
            <a:extLst>
              <a:ext uri="{FF2B5EF4-FFF2-40B4-BE49-F238E27FC236}">
                <a16:creationId xmlns="" xmlns:a16="http://schemas.microsoft.com/office/drawing/2014/main" id="{84FC7A3D-6216-4157-97A2-E55D98E64C4F}"/>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 xmlns:a16="http://schemas.microsoft.com/office/drawing/2014/main" id="{0ABDE962-6F93-4861-9652-CEB273EC9807}"/>
              </a:ext>
            </a:extLst>
          </p:cNvPr>
          <p:cNvSpPr>
            <a:spLocks noGrp="1"/>
          </p:cNvSpPr>
          <p:nvPr>
            <p:ph type="sldNum" sz="quarter" idx="12"/>
          </p:nvPr>
        </p:nvSpPr>
        <p:spPr/>
        <p:txBody>
          <a:bodyPr/>
          <a:lstStyle>
            <a:lvl1pPr>
              <a:defRPr/>
            </a:lvl1pPr>
          </a:lstStyle>
          <a:p>
            <a:fld id="{A87C200B-5CD9-4424-B25D-14B538795F4F}" type="slidenum">
              <a:rPr lang="en-GB" altLang="en-US"/>
              <a:pPr/>
              <a:t>‹#›</a:t>
            </a:fld>
            <a:endParaRPr lang="en-GB" altLang="en-US"/>
          </a:p>
        </p:txBody>
      </p:sp>
    </p:spTree>
    <p:extLst>
      <p:ext uri="{BB962C8B-B14F-4D97-AF65-F5344CB8AC3E}">
        <p14:creationId xmlns:p14="http://schemas.microsoft.com/office/powerpoint/2010/main" val="3582341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 xmlns:a16="http://schemas.microsoft.com/office/drawing/2014/main" id="{69C0712E-9343-4428-96C7-F978B4708EB4}"/>
              </a:ext>
            </a:extLst>
          </p:cNvPr>
          <p:cNvSpPr>
            <a:spLocks noGrp="1"/>
          </p:cNvSpPr>
          <p:nvPr>
            <p:ph type="dt" sz="half" idx="10"/>
          </p:nvPr>
        </p:nvSpPr>
        <p:spPr/>
        <p:txBody>
          <a:bodyPr/>
          <a:lstStyle>
            <a:lvl1pPr>
              <a:defRPr/>
            </a:lvl1pPr>
          </a:lstStyle>
          <a:p>
            <a:pPr>
              <a:defRPr/>
            </a:pPr>
            <a:fld id="{03D3FF4A-8C1F-4811-AA1E-4D9763EFA5E9}" type="datetimeFigureOut">
              <a:rPr lang="en-GB"/>
              <a:pPr>
                <a:defRPr/>
              </a:pPr>
              <a:t>20/03/2021</a:t>
            </a:fld>
            <a:endParaRPr lang="en-GB"/>
          </a:p>
        </p:txBody>
      </p:sp>
      <p:sp>
        <p:nvSpPr>
          <p:cNvPr id="8" name="Footer Placeholder 4">
            <a:extLst>
              <a:ext uri="{FF2B5EF4-FFF2-40B4-BE49-F238E27FC236}">
                <a16:creationId xmlns="" xmlns:a16="http://schemas.microsoft.com/office/drawing/2014/main" id="{55DF5386-8042-47D5-8E50-6BCDD37A2A50}"/>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a:extLst>
              <a:ext uri="{FF2B5EF4-FFF2-40B4-BE49-F238E27FC236}">
                <a16:creationId xmlns="" xmlns:a16="http://schemas.microsoft.com/office/drawing/2014/main" id="{64CDF31D-1F28-4032-982F-E4C4F975CE1C}"/>
              </a:ext>
            </a:extLst>
          </p:cNvPr>
          <p:cNvSpPr>
            <a:spLocks noGrp="1"/>
          </p:cNvSpPr>
          <p:nvPr>
            <p:ph type="sldNum" sz="quarter" idx="12"/>
          </p:nvPr>
        </p:nvSpPr>
        <p:spPr/>
        <p:txBody>
          <a:bodyPr/>
          <a:lstStyle>
            <a:lvl1pPr>
              <a:defRPr/>
            </a:lvl1pPr>
          </a:lstStyle>
          <a:p>
            <a:fld id="{1C22D96E-6A4B-4992-9941-EE62BBE18CC4}" type="slidenum">
              <a:rPr lang="en-GB" altLang="en-US"/>
              <a:pPr/>
              <a:t>‹#›</a:t>
            </a:fld>
            <a:endParaRPr lang="en-GB" altLang="en-US"/>
          </a:p>
        </p:txBody>
      </p:sp>
    </p:spTree>
    <p:extLst>
      <p:ext uri="{BB962C8B-B14F-4D97-AF65-F5344CB8AC3E}">
        <p14:creationId xmlns:p14="http://schemas.microsoft.com/office/powerpoint/2010/main" val="311720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20.03.2021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1334251083"/>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 xmlns:a16="http://schemas.microsoft.com/office/drawing/2014/main" id="{EB796652-2DDF-42FE-BC47-20F2A543A9DB}"/>
              </a:ext>
            </a:extLst>
          </p:cNvPr>
          <p:cNvSpPr>
            <a:spLocks noGrp="1"/>
          </p:cNvSpPr>
          <p:nvPr>
            <p:ph type="dt" sz="half" idx="10"/>
          </p:nvPr>
        </p:nvSpPr>
        <p:spPr/>
        <p:txBody>
          <a:bodyPr/>
          <a:lstStyle>
            <a:lvl1pPr>
              <a:defRPr/>
            </a:lvl1pPr>
          </a:lstStyle>
          <a:p>
            <a:pPr>
              <a:defRPr/>
            </a:pPr>
            <a:fld id="{5743225B-D9D3-4CFC-9C98-4B74D307A0BF}" type="datetimeFigureOut">
              <a:rPr lang="en-GB"/>
              <a:pPr>
                <a:defRPr/>
              </a:pPr>
              <a:t>20/03/2021</a:t>
            </a:fld>
            <a:endParaRPr lang="en-GB"/>
          </a:p>
        </p:txBody>
      </p:sp>
      <p:sp>
        <p:nvSpPr>
          <p:cNvPr id="4" name="Footer Placeholder 4">
            <a:extLst>
              <a:ext uri="{FF2B5EF4-FFF2-40B4-BE49-F238E27FC236}">
                <a16:creationId xmlns="" xmlns:a16="http://schemas.microsoft.com/office/drawing/2014/main" id="{4CA0948E-F417-447C-AF17-F61E2B8D4239}"/>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a:extLst>
              <a:ext uri="{FF2B5EF4-FFF2-40B4-BE49-F238E27FC236}">
                <a16:creationId xmlns="" xmlns:a16="http://schemas.microsoft.com/office/drawing/2014/main" id="{3B2ED847-8FDB-4679-A1FE-31D54EA6E917}"/>
              </a:ext>
            </a:extLst>
          </p:cNvPr>
          <p:cNvSpPr>
            <a:spLocks noGrp="1"/>
          </p:cNvSpPr>
          <p:nvPr>
            <p:ph type="sldNum" sz="quarter" idx="12"/>
          </p:nvPr>
        </p:nvSpPr>
        <p:spPr/>
        <p:txBody>
          <a:bodyPr/>
          <a:lstStyle>
            <a:lvl1pPr>
              <a:defRPr/>
            </a:lvl1pPr>
          </a:lstStyle>
          <a:p>
            <a:fld id="{0E9A14AB-7979-4D59-8DB0-CC742D2030E8}" type="slidenum">
              <a:rPr lang="en-GB" altLang="en-US"/>
              <a:pPr/>
              <a:t>‹#›</a:t>
            </a:fld>
            <a:endParaRPr lang="en-GB" altLang="en-US"/>
          </a:p>
        </p:txBody>
      </p:sp>
    </p:spTree>
    <p:extLst>
      <p:ext uri="{BB962C8B-B14F-4D97-AF65-F5344CB8AC3E}">
        <p14:creationId xmlns:p14="http://schemas.microsoft.com/office/powerpoint/2010/main" val="13981119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1A87DC2B-F18E-437B-AE66-AA6863346763}"/>
              </a:ext>
            </a:extLst>
          </p:cNvPr>
          <p:cNvSpPr>
            <a:spLocks noGrp="1"/>
          </p:cNvSpPr>
          <p:nvPr>
            <p:ph type="dt" sz="half" idx="10"/>
          </p:nvPr>
        </p:nvSpPr>
        <p:spPr/>
        <p:txBody>
          <a:bodyPr/>
          <a:lstStyle>
            <a:lvl1pPr>
              <a:defRPr/>
            </a:lvl1pPr>
          </a:lstStyle>
          <a:p>
            <a:pPr>
              <a:defRPr/>
            </a:pPr>
            <a:fld id="{315D585F-7DF6-4099-B3B1-B29AEE74FA12}" type="datetimeFigureOut">
              <a:rPr lang="en-GB"/>
              <a:pPr>
                <a:defRPr/>
              </a:pPr>
              <a:t>20/03/2021</a:t>
            </a:fld>
            <a:endParaRPr lang="en-GB"/>
          </a:p>
        </p:txBody>
      </p:sp>
      <p:sp>
        <p:nvSpPr>
          <p:cNvPr id="3" name="Footer Placeholder 4">
            <a:extLst>
              <a:ext uri="{FF2B5EF4-FFF2-40B4-BE49-F238E27FC236}">
                <a16:creationId xmlns="" xmlns:a16="http://schemas.microsoft.com/office/drawing/2014/main" id="{39CE1A02-9C12-48FF-85B4-8F55C95EE835}"/>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a:extLst>
              <a:ext uri="{FF2B5EF4-FFF2-40B4-BE49-F238E27FC236}">
                <a16:creationId xmlns="" xmlns:a16="http://schemas.microsoft.com/office/drawing/2014/main" id="{E4F884D8-CC65-425E-96A5-C9DB1A68FD5C}"/>
              </a:ext>
            </a:extLst>
          </p:cNvPr>
          <p:cNvSpPr>
            <a:spLocks noGrp="1"/>
          </p:cNvSpPr>
          <p:nvPr>
            <p:ph type="sldNum" sz="quarter" idx="12"/>
          </p:nvPr>
        </p:nvSpPr>
        <p:spPr/>
        <p:txBody>
          <a:bodyPr/>
          <a:lstStyle>
            <a:lvl1pPr>
              <a:defRPr/>
            </a:lvl1pPr>
          </a:lstStyle>
          <a:p>
            <a:fld id="{1CA2AF26-9F61-4375-9904-07B3C44DE3B4}" type="slidenum">
              <a:rPr lang="en-GB" altLang="en-US"/>
              <a:pPr/>
              <a:t>‹#›</a:t>
            </a:fld>
            <a:endParaRPr lang="en-GB" altLang="en-US"/>
          </a:p>
        </p:txBody>
      </p:sp>
    </p:spTree>
    <p:extLst>
      <p:ext uri="{BB962C8B-B14F-4D97-AF65-F5344CB8AC3E}">
        <p14:creationId xmlns:p14="http://schemas.microsoft.com/office/powerpoint/2010/main" val="18769035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CD9FCAF7-77A1-450E-B8FE-DBB4C5A35537}"/>
              </a:ext>
            </a:extLst>
          </p:cNvPr>
          <p:cNvSpPr>
            <a:spLocks noGrp="1"/>
          </p:cNvSpPr>
          <p:nvPr>
            <p:ph type="dt" sz="half" idx="10"/>
          </p:nvPr>
        </p:nvSpPr>
        <p:spPr/>
        <p:txBody>
          <a:bodyPr/>
          <a:lstStyle>
            <a:lvl1pPr>
              <a:defRPr/>
            </a:lvl1pPr>
          </a:lstStyle>
          <a:p>
            <a:pPr>
              <a:defRPr/>
            </a:pPr>
            <a:fld id="{7E82634E-6A25-496A-A1DE-14D5F9558A36}" type="datetimeFigureOut">
              <a:rPr lang="en-GB"/>
              <a:pPr>
                <a:defRPr/>
              </a:pPr>
              <a:t>20/03/2021</a:t>
            </a:fld>
            <a:endParaRPr lang="en-GB"/>
          </a:p>
        </p:txBody>
      </p:sp>
      <p:sp>
        <p:nvSpPr>
          <p:cNvPr id="6" name="Footer Placeholder 4">
            <a:extLst>
              <a:ext uri="{FF2B5EF4-FFF2-40B4-BE49-F238E27FC236}">
                <a16:creationId xmlns="" xmlns:a16="http://schemas.microsoft.com/office/drawing/2014/main" id="{329AC9A5-E986-4516-BC71-1640C6D1A584}"/>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 xmlns:a16="http://schemas.microsoft.com/office/drawing/2014/main" id="{AC2E3C16-F90C-4A5C-92C6-808CC6AA9F03}"/>
              </a:ext>
            </a:extLst>
          </p:cNvPr>
          <p:cNvSpPr>
            <a:spLocks noGrp="1"/>
          </p:cNvSpPr>
          <p:nvPr>
            <p:ph type="sldNum" sz="quarter" idx="12"/>
          </p:nvPr>
        </p:nvSpPr>
        <p:spPr/>
        <p:txBody>
          <a:bodyPr/>
          <a:lstStyle>
            <a:lvl1pPr>
              <a:defRPr/>
            </a:lvl1pPr>
          </a:lstStyle>
          <a:p>
            <a:fld id="{0F903D91-5CD2-4A20-90E6-826B208C6E2C}" type="slidenum">
              <a:rPr lang="en-GB" altLang="en-US"/>
              <a:pPr/>
              <a:t>‹#›</a:t>
            </a:fld>
            <a:endParaRPr lang="en-GB" altLang="en-US"/>
          </a:p>
        </p:txBody>
      </p:sp>
    </p:spTree>
    <p:extLst>
      <p:ext uri="{BB962C8B-B14F-4D97-AF65-F5344CB8AC3E}">
        <p14:creationId xmlns:p14="http://schemas.microsoft.com/office/powerpoint/2010/main" val="35916936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A5E66474-BA1F-4CCE-87C3-9CC3590E9944}"/>
              </a:ext>
            </a:extLst>
          </p:cNvPr>
          <p:cNvSpPr>
            <a:spLocks noGrp="1"/>
          </p:cNvSpPr>
          <p:nvPr>
            <p:ph type="dt" sz="half" idx="10"/>
          </p:nvPr>
        </p:nvSpPr>
        <p:spPr/>
        <p:txBody>
          <a:bodyPr/>
          <a:lstStyle>
            <a:lvl1pPr>
              <a:defRPr/>
            </a:lvl1pPr>
          </a:lstStyle>
          <a:p>
            <a:pPr>
              <a:defRPr/>
            </a:pPr>
            <a:fld id="{25BC5EDC-D594-4278-970D-290EA121163D}" type="datetimeFigureOut">
              <a:rPr lang="en-GB"/>
              <a:pPr>
                <a:defRPr/>
              </a:pPr>
              <a:t>20/03/2021</a:t>
            </a:fld>
            <a:endParaRPr lang="en-GB"/>
          </a:p>
        </p:txBody>
      </p:sp>
      <p:sp>
        <p:nvSpPr>
          <p:cNvPr id="6" name="Footer Placeholder 4">
            <a:extLst>
              <a:ext uri="{FF2B5EF4-FFF2-40B4-BE49-F238E27FC236}">
                <a16:creationId xmlns="" xmlns:a16="http://schemas.microsoft.com/office/drawing/2014/main" id="{A313C3A8-FB62-4F8B-9C10-6891A464F70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 xmlns:a16="http://schemas.microsoft.com/office/drawing/2014/main" id="{7273EE7A-1211-40C2-949F-C8F1A15F87C6}"/>
              </a:ext>
            </a:extLst>
          </p:cNvPr>
          <p:cNvSpPr>
            <a:spLocks noGrp="1"/>
          </p:cNvSpPr>
          <p:nvPr>
            <p:ph type="sldNum" sz="quarter" idx="12"/>
          </p:nvPr>
        </p:nvSpPr>
        <p:spPr/>
        <p:txBody>
          <a:bodyPr/>
          <a:lstStyle>
            <a:lvl1pPr>
              <a:defRPr/>
            </a:lvl1pPr>
          </a:lstStyle>
          <a:p>
            <a:fld id="{5839961C-352D-4F10-8AFB-928D3069139E}" type="slidenum">
              <a:rPr lang="en-GB" altLang="en-US"/>
              <a:pPr/>
              <a:t>‹#›</a:t>
            </a:fld>
            <a:endParaRPr lang="en-GB" altLang="en-US"/>
          </a:p>
        </p:txBody>
      </p:sp>
    </p:spTree>
    <p:extLst>
      <p:ext uri="{BB962C8B-B14F-4D97-AF65-F5344CB8AC3E}">
        <p14:creationId xmlns:p14="http://schemas.microsoft.com/office/powerpoint/2010/main" val="24478068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B6B50AA-6EA1-4197-874F-5AA5F82C4C9E}"/>
              </a:ext>
            </a:extLst>
          </p:cNvPr>
          <p:cNvSpPr>
            <a:spLocks noGrp="1"/>
          </p:cNvSpPr>
          <p:nvPr>
            <p:ph type="dt" sz="half" idx="10"/>
          </p:nvPr>
        </p:nvSpPr>
        <p:spPr/>
        <p:txBody>
          <a:bodyPr/>
          <a:lstStyle>
            <a:lvl1pPr>
              <a:defRPr/>
            </a:lvl1pPr>
          </a:lstStyle>
          <a:p>
            <a:pPr>
              <a:defRPr/>
            </a:pPr>
            <a:fld id="{C9A0B0A9-557F-4E9D-BD5E-102B52301720}"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A1DEE2BA-BFE8-4B46-B335-6DCD2D482F7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89ADEED0-3E16-4A3B-A7BA-F5786EFB83F6}"/>
              </a:ext>
            </a:extLst>
          </p:cNvPr>
          <p:cNvSpPr>
            <a:spLocks noGrp="1"/>
          </p:cNvSpPr>
          <p:nvPr>
            <p:ph type="sldNum" sz="quarter" idx="12"/>
          </p:nvPr>
        </p:nvSpPr>
        <p:spPr/>
        <p:txBody>
          <a:bodyPr/>
          <a:lstStyle>
            <a:lvl1pPr>
              <a:defRPr/>
            </a:lvl1pPr>
          </a:lstStyle>
          <a:p>
            <a:fld id="{A20241E6-97D7-4E7D-A193-4E61319E5ED9}" type="slidenum">
              <a:rPr lang="en-GB" altLang="en-US"/>
              <a:pPr/>
              <a:t>‹#›</a:t>
            </a:fld>
            <a:endParaRPr lang="en-GB" altLang="en-US"/>
          </a:p>
        </p:txBody>
      </p:sp>
    </p:spTree>
    <p:extLst>
      <p:ext uri="{BB962C8B-B14F-4D97-AF65-F5344CB8AC3E}">
        <p14:creationId xmlns:p14="http://schemas.microsoft.com/office/powerpoint/2010/main" val="38916156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9EF5336-F098-435D-9C76-2AFD8EF15737}"/>
              </a:ext>
            </a:extLst>
          </p:cNvPr>
          <p:cNvSpPr>
            <a:spLocks noGrp="1"/>
          </p:cNvSpPr>
          <p:nvPr>
            <p:ph type="dt" sz="half" idx="10"/>
          </p:nvPr>
        </p:nvSpPr>
        <p:spPr/>
        <p:txBody>
          <a:bodyPr/>
          <a:lstStyle>
            <a:lvl1pPr>
              <a:defRPr/>
            </a:lvl1pPr>
          </a:lstStyle>
          <a:p>
            <a:pPr>
              <a:defRPr/>
            </a:pPr>
            <a:fld id="{A80CEAD9-E06A-4240-9A97-5C311D1CFEC8}"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31C8E76E-893D-43EC-B676-0EC06A67A462}"/>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F441B863-6F29-48C1-8364-E6DBD84DDF9C}"/>
              </a:ext>
            </a:extLst>
          </p:cNvPr>
          <p:cNvSpPr>
            <a:spLocks noGrp="1"/>
          </p:cNvSpPr>
          <p:nvPr>
            <p:ph type="sldNum" sz="quarter" idx="12"/>
          </p:nvPr>
        </p:nvSpPr>
        <p:spPr/>
        <p:txBody>
          <a:bodyPr/>
          <a:lstStyle>
            <a:lvl1pPr>
              <a:defRPr/>
            </a:lvl1pPr>
          </a:lstStyle>
          <a:p>
            <a:fld id="{A54D3723-295C-4A9F-A2AD-C6CFD171C873}" type="slidenum">
              <a:rPr lang="en-GB" altLang="en-US"/>
              <a:pPr/>
              <a:t>‹#›</a:t>
            </a:fld>
            <a:endParaRPr lang="en-GB" altLang="en-US"/>
          </a:p>
        </p:txBody>
      </p:sp>
    </p:spTree>
    <p:extLst>
      <p:ext uri="{BB962C8B-B14F-4D97-AF65-F5344CB8AC3E}">
        <p14:creationId xmlns:p14="http://schemas.microsoft.com/office/powerpoint/2010/main" val="2920049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F678A98B-0E09-4612-9346-46C6FC3C697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EC23F55A-8CF0-4C9C-A0A6-604CE946188C}"/>
              </a:ext>
            </a:extLst>
          </p:cNvPr>
          <p:cNvSpPr>
            <a:spLocks noGrp="1"/>
          </p:cNvSpPr>
          <p:nvPr>
            <p:ph type="sldNum" sz="quarter" idx="12"/>
          </p:nvPr>
        </p:nvSpPr>
        <p:spPr/>
        <p:txBody>
          <a:bodyPr/>
          <a:lstStyle>
            <a:lvl1pPr>
              <a:defRPr/>
            </a:lvl1pPr>
          </a:lstStyle>
          <a:p>
            <a:fld id="{3B3521C2-0219-4B01-9135-CC48710C7539}" type="slidenum">
              <a:rPr lang="en-GB" altLang="en-US"/>
              <a:pPr/>
              <a:t>‹#›</a:t>
            </a:fld>
            <a:endParaRPr lang="en-GB" altLang="en-US"/>
          </a:p>
        </p:txBody>
      </p:sp>
    </p:spTree>
    <p:extLst>
      <p:ext uri="{BB962C8B-B14F-4D97-AF65-F5344CB8AC3E}">
        <p14:creationId xmlns:p14="http://schemas.microsoft.com/office/powerpoint/2010/main" val="4604728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20/03/2021</a:t>
            </a:fld>
            <a:endParaRPr lang="en-GB"/>
          </a:p>
        </p:txBody>
      </p:sp>
      <p:sp>
        <p:nvSpPr>
          <p:cNvPr id="5" name="Footer Placeholder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041ED0F-3F4F-4191-95D9-03287ACFF4E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pPr/>
              <a:t>‹#›</a:t>
            </a:fld>
            <a:endParaRPr lang="en-GB" altLang="en-US"/>
          </a:p>
        </p:txBody>
      </p:sp>
      <p:sp>
        <p:nvSpPr>
          <p:cNvPr id="7"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DD249EA-50C8-4951-AB06-5D28EB1690D8}"/>
              </a:ext>
            </a:extLst>
          </p:cNvPr>
          <p:cNvSpPr>
            <a:spLocks noChangeArrowheads="1"/>
          </p:cNvSpPr>
          <p:nvPr userDrawn="1"/>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ka-GE" sz="1200" b="1" dirty="0">
                <a:solidFill>
                  <a:srgbClr val="FFFFFF"/>
                </a:solidFill>
                <a:latin typeface="Verdana" charset="0"/>
              </a:rPr>
              <a:t>www.coe.int/cybercrime</a:t>
            </a:r>
            <a:r>
              <a:rPr lang="en-US" sz="1200" b="1" dirty="0">
                <a:solidFill>
                  <a:srgbClr val="FFFFFF"/>
                </a:solidFill>
                <a:latin typeface="Verdana" charset="0"/>
              </a:rPr>
              <a:t>						</a:t>
            </a:r>
            <a:r>
              <a:rPr lang="ka-GE" sz="1200" b="1" dirty="0">
                <a:solidFill>
                  <a:srgbClr val="FFFFFF"/>
                </a:solidFill>
                <a:latin typeface="Verdana" charset="0"/>
              </a:rPr>
              <a:t>                        - </a:t>
            </a:r>
            <a:fld id="{F50FF694-912A-834E-AD45-B984C7BF2CE4}" type="slidenum">
              <a:rPr lang="en-US" sz="1200" b="1">
                <a:solidFill>
                  <a:srgbClr val="FFFFFF"/>
                </a:solidFill>
                <a:latin typeface="Verdana" charset="0"/>
                <a:ea typeface="MS PGothic" panose="020B0600070205080204" pitchFamily="34" charset="-128"/>
                <a:cs typeface="Verdana" charset="0"/>
              </a:rPr>
              <a:pPr defTabSz="914400" eaLnBrk="0" fontAlgn="base" hangingPunct="0">
                <a:spcBef>
                  <a:spcPct val="0"/>
                </a:spcBef>
                <a:spcAft>
                  <a:spcPct val="0"/>
                </a:spcAft>
              </a:pPr>
              <a:t>‹#›</a:t>
            </a:fld>
            <a:r>
              <a:rPr lang="ka-GE" sz="1200" b="1" dirty="0">
                <a:solidFill>
                  <a:srgbClr val="FFFFFF"/>
                </a:solidFill>
                <a:latin typeface="Verdana" charset="0"/>
              </a:rPr>
              <a:t> -</a:t>
            </a:r>
          </a:p>
        </p:txBody>
      </p:sp>
    </p:spTree>
    <p:extLst>
      <p:ext uri="{BB962C8B-B14F-4D97-AF65-F5344CB8AC3E}">
        <p14:creationId xmlns:p14="http://schemas.microsoft.com/office/powerpoint/2010/main" val="6603197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E36EC1A9-0935-48AF-98AC-717D1CEB4CF4}"/>
              </a:ext>
            </a:extLst>
          </p:cNvPr>
          <p:cNvSpPr>
            <a:spLocks noGrp="1"/>
          </p:cNvSpPr>
          <p:nvPr>
            <p:ph type="sldNum" sz="quarter" idx="12"/>
          </p:nvPr>
        </p:nvSpPr>
        <p:spPr/>
        <p:txBody>
          <a:bodyPr/>
          <a:lstStyle>
            <a:lvl1pPr>
              <a:defRPr/>
            </a:lvl1pPr>
          </a:lstStyle>
          <a:p>
            <a:fld id="{A4A5ECFF-5C9A-42B4-A985-E4790B0921A2}" type="slidenum">
              <a:rPr lang="en-GB" altLang="en-US"/>
              <a:pPr/>
              <a:t>‹#›</a:t>
            </a:fld>
            <a:endParaRPr lang="en-GB" altLang="en-US"/>
          </a:p>
        </p:txBody>
      </p:sp>
    </p:spTree>
    <p:extLst>
      <p:ext uri="{BB962C8B-B14F-4D97-AF65-F5344CB8AC3E}">
        <p14:creationId xmlns:p14="http://schemas.microsoft.com/office/powerpoint/2010/main" val="23413423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 xmlns:a16="http://schemas.microsoft.com/office/drawing/2014/main" id="{88522707-CA25-4A35-91C8-F5196EFF8F16}"/>
              </a:ext>
            </a:extLst>
          </p:cNvPr>
          <p:cNvSpPr>
            <a:spLocks noGrp="1"/>
          </p:cNvSpPr>
          <p:nvPr>
            <p:ph type="dt" sz="half" idx="10"/>
          </p:nvPr>
        </p:nvSpPr>
        <p:spPr/>
        <p:txBody>
          <a:bodyPr/>
          <a:lstStyle>
            <a:lvl1pPr>
              <a:defRPr/>
            </a:lvl1pPr>
          </a:lstStyle>
          <a:p>
            <a:pPr>
              <a:defRPr/>
            </a:pPr>
            <a:fld id="{CFBDBF1B-221B-4F7A-A787-AD32B8234FCA}" type="datetimeFigureOut">
              <a:rPr lang="en-GB"/>
              <a:pPr>
                <a:defRPr/>
              </a:pPr>
              <a:t>20/03/2021</a:t>
            </a:fld>
            <a:endParaRPr lang="en-GB"/>
          </a:p>
        </p:txBody>
      </p:sp>
      <p:sp>
        <p:nvSpPr>
          <p:cNvPr id="6" name="Footer Placeholder 4">
            <a:extLst>
              <a:ext uri="{FF2B5EF4-FFF2-40B4-BE49-F238E27FC236}">
                <a16:creationId xmlns="" xmlns:a16="http://schemas.microsoft.com/office/drawing/2014/main" id="{84FC7A3D-6216-4157-97A2-E55D98E64C4F}"/>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 xmlns:a16="http://schemas.microsoft.com/office/drawing/2014/main" id="{0ABDE962-6F93-4861-9652-CEB273EC9807}"/>
              </a:ext>
            </a:extLst>
          </p:cNvPr>
          <p:cNvSpPr>
            <a:spLocks noGrp="1"/>
          </p:cNvSpPr>
          <p:nvPr>
            <p:ph type="sldNum" sz="quarter" idx="12"/>
          </p:nvPr>
        </p:nvSpPr>
        <p:spPr/>
        <p:txBody>
          <a:bodyPr/>
          <a:lstStyle>
            <a:lvl1pPr>
              <a:defRPr/>
            </a:lvl1pPr>
          </a:lstStyle>
          <a:p>
            <a:fld id="{A87C200B-5CD9-4424-B25D-14B538795F4F}" type="slidenum">
              <a:rPr lang="en-GB" altLang="en-US"/>
              <a:pPr/>
              <a:t>‹#›</a:t>
            </a:fld>
            <a:endParaRPr lang="en-GB" altLang="en-US"/>
          </a:p>
        </p:txBody>
      </p:sp>
    </p:spTree>
    <p:extLst>
      <p:ext uri="{BB962C8B-B14F-4D97-AF65-F5344CB8AC3E}">
        <p14:creationId xmlns:p14="http://schemas.microsoft.com/office/powerpoint/2010/main" val="1471321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20.03.2021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1739888814"/>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 xmlns:a16="http://schemas.microsoft.com/office/drawing/2014/main" id="{69C0712E-9343-4428-96C7-F978B4708EB4}"/>
              </a:ext>
            </a:extLst>
          </p:cNvPr>
          <p:cNvSpPr>
            <a:spLocks noGrp="1"/>
          </p:cNvSpPr>
          <p:nvPr>
            <p:ph type="dt" sz="half" idx="10"/>
          </p:nvPr>
        </p:nvSpPr>
        <p:spPr/>
        <p:txBody>
          <a:bodyPr/>
          <a:lstStyle>
            <a:lvl1pPr>
              <a:defRPr/>
            </a:lvl1pPr>
          </a:lstStyle>
          <a:p>
            <a:pPr>
              <a:defRPr/>
            </a:pPr>
            <a:fld id="{03D3FF4A-8C1F-4811-AA1E-4D9763EFA5E9}" type="datetimeFigureOut">
              <a:rPr lang="en-GB"/>
              <a:pPr>
                <a:defRPr/>
              </a:pPr>
              <a:t>20/03/2021</a:t>
            </a:fld>
            <a:endParaRPr lang="en-GB"/>
          </a:p>
        </p:txBody>
      </p:sp>
      <p:sp>
        <p:nvSpPr>
          <p:cNvPr id="8" name="Footer Placeholder 4">
            <a:extLst>
              <a:ext uri="{FF2B5EF4-FFF2-40B4-BE49-F238E27FC236}">
                <a16:creationId xmlns="" xmlns:a16="http://schemas.microsoft.com/office/drawing/2014/main" id="{55DF5386-8042-47D5-8E50-6BCDD37A2A50}"/>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a:extLst>
              <a:ext uri="{FF2B5EF4-FFF2-40B4-BE49-F238E27FC236}">
                <a16:creationId xmlns="" xmlns:a16="http://schemas.microsoft.com/office/drawing/2014/main" id="{64CDF31D-1F28-4032-982F-E4C4F975CE1C}"/>
              </a:ext>
            </a:extLst>
          </p:cNvPr>
          <p:cNvSpPr>
            <a:spLocks noGrp="1"/>
          </p:cNvSpPr>
          <p:nvPr>
            <p:ph type="sldNum" sz="quarter" idx="12"/>
          </p:nvPr>
        </p:nvSpPr>
        <p:spPr/>
        <p:txBody>
          <a:bodyPr/>
          <a:lstStyle>
            <a:lvl1pPr>
              <a:defRPr/>
            </a:lvl1pPr>
          </a:lstStyle>
          <a:p>
            <a:fld id="{1C22D96E-6A4B-4992-9941-EE62BBE18CC4}" type="slidenum">
              <a:rPr lang="en-GB" altLang="en-US"/>
              <a:pPr/>
              <a:t>‹#›</a:t>
            </a:fld>
            <a:endParaRPr lang="en-GB" altLang="en-US"/>
          </a:p>
        </p:txBody>
      </p:sp>
    </p:spTree>
    <p:extLst>
      <p:ext uri="{BB962C8B-B14F-4D97-AF65-F5344CB8AC3E}">
        <p14:creationId xmlns:p14="http://schemas.microsoft.com/office/powerpoint/2010/main" val="33253478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 xmlns:a16="http://schemas.microsoft.com/office/drawing/2014/main" id="{EB796652-2DDF-42FE-BC47-20F2A543A9DB}"/>
              </a:ext>
            </a:extLst>
          </p:cNvPr>
          <p:cNvSpPr>
            <a:spLocks noGrp="1"/>
          </p:cNvSpPr>
          <p:nvPr>
            <p:ph type="dt" sz="half" idx="10"/>
          </p:nvPr>
        </p:nvSpPr>
        <p:spPr/>
        <p:txBody>
          <a:bodyPr/>
          <a:lstStyle>
            <a:lvl1pPr>
              <a:defRPr/>
            </a:lvl1pPr>
          </a:lstStyle>
          <a:p>
            <a:pPr>
              <a:defRPr/>
            </a:pPr>
            <a:fld id="{5743225B-D9D3-4CFC-9C98-4B74D307A0BF}" type="datetimeFigureOut">
              <a:rPr lang="en-GB"/>
              <a:pPr>
                <a:defRPr/>
              </a:pPr>
              <a:t>20/03/2021</a:t>
            </a:fld>
            <a:endParaRPr lang="en-GB"/>
          </a:p>
        </p:txBody>
      </p:sp>
      <p:sp>
        <p:nvSpPr>
          <p:cNvPr id="4" name="Footer Placeholder 4">
            <a:extLst>
              <a:ext uri="{FF2B5EF4-FFF2-40B4-BE49-F238E27FC236}">
                <a16:creationId xmlns="" xmlns:a16="http://schemas.microsoft.com/office/drawing/2014/main" id="{4CA0948E-F417-447C-AF17-F61E2B8D4239}"/>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a:extLst>
              <a:ext uri="{FF2B5EF4-FFF2-40B4-BE49-F238E27FC236}">
                <a16:creationId xmlns="" xmlns:a16="http://schemas.microsoft.com/office/drawing/2014/main" id="{3B2ED847-8FDB-4679-A1FE-31D54EA6E917}"/>
              </a:ext>
            </a:extLst>
          </p:cNvPr>
          <p:cNvSpPr>
            <a:spLocks noGrp="1"/>
          </p:cNvSpPr>
          <p:nvPr>
            <p:ph type="sldNum" sz="quarter" idx="12"/>
          </p:nvPr>
        </p:nvSpPr>
        <p:spPr/>
        <p:txBody>
          <a:bodyPr/>
          <a:lstStyle>
            <a:lvl1pPr>
              <a:defRPr/>
            </a:lvl1pPr>
          </a:lstStyle>
          <a:p>
            <a:fld id="{0E9A14AB-7979-4D59-8DB0-CC742D2030E8}" type="slidenum">
              <a:rPr lang="en-GB" altLang="en-US"/>
              <a:pPr/>
              <a:t>‹#›</a:t>
            </a:fld>
            <a:endParaRPr lang="en-GB" altLang="en-US"/>
          </a:p>
        </p:txBody>
      </p:sp>
    </p:spTree>
    <p:extLst>
      <p:ext uri="{BB962C8B-B14F-4D97-AF65-F5344CB8AC3E}">
        <p14:creationId xmlns:p14="http://schemas.microsoft.com/office/powerpoint/2010/main" val="31756338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1A87DC2B-F18E-437B-AE66-AA6863346763}"/>
              </a:ext>
            </a:extLst>
          </p:cNvPr>
          <p:cNvSpPr>
            <a:spLocks noGrp="1"/>
          </p:cNvSpPr>
          <p:nvPr>
            <p:ph type="dt" sz="half" idx="10"/>
          </p:nvPr>
        </p:nvSpPr>
        <p:spPr/>
        <p:txBody>
          <a:bodyPr/>
          <a:lstStyle>
            <a:lvl1pPr>
              <a:defRPr/>
            </a:lvl1pPr>
          </a:lstStyle>
          <a:p>
            <a:pPr>
              <a:defRPr/>
            </a:pPr>
            <a:fld id="{315D585F-7DF6-4099-B3B1-B29AEE74FA12}" type="datetimeFigureOut">
              <a:rPr lang="en-GB"/>
              <a:pPr>
                <a:defRPr/>
              </a:pPr>
              <a:t>20/03/2021</a:t>
            </a:fld>
            <a:endParaRPr lang="en-GB"/>
          </a:p>
        </p:txBody>
      </p:sp>
      <p:sp>
        <p:nvSpPr>
          <p:cNvPr id="3" name="Footer Placeholder 4">
            <a:extLst>
              <a:ext uri="{FF2B5EF4-FFF2-40B4-BE49-F238E27FC236}">
                <a16:creationId xmlns="" xmlns:a16="http://schemas.microsoft.com/office/drawing/2014/main" id="{39CE1A02-9C12-48FF-85B4-8F55C95EE835}"/>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a:extLst>
              <a:ext uri="{FF2B5EF4-FFF2-40B4-BE49-F238E27FC236}">
                <a16:creationId xmlns="" xmlns:a16="http://schemas.microsoft.com/office/drawing/2014/main" id="{E4F884D8-CC65-425E-96A5-C9DB1A68FD5C}"/>
              </a:ext>
            </a:extLst>
          </p:cNvPr>
          <p:cNvSpPr>
            <a:spLocks noGrp="1"/>
          </p:cNvSpPr>
          <p:nvPr>
            <p:ph type="sldNum" sz="quarter" idx="12"/>
          </p:nvPr>
        </p:nvSpPr>
        <p:spPr/>
        <p:txBody>
          <a:bodyPr/>
          <a:lstStyle>
            <a:lvl1pPr>
              <a:defRPr/>
            </a:lvl1pPr>
          </a:lstStyle>
          <a:p>
            <a:fld id="{1CA2AF26-9F61-4375-9904-07B3C44DE3B4}" type="slidenum">
              <a:rPr lang="en-GB" altLang="en-US"/>
              <a:pPr/>
              <a:t>‹#›</a:t>
            </a:fld>
            <a:endParaRPr lang="en-GB" altLang="en-US"/>
          </a:p>
        </p:txBody>
      </p:sp>
    </p:spTree>
    <p:extLst>
      <p:ext uri="{BB962C8B-B14F-4D97-AF65-F5344CB8AC3E}">
        <p14:creationId xmlns:p14="http://schemas.microsoft.com/office/powerpoint/2010/main" val="41935665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CD9FCAF7-77A1-450E-B8FE-DBB4C5A35537}"/>
              </a:ext>
            </a:extLst>
          </p:cNvPr>
          <p:cNvSpPr>
            <a:spLocks noGrp="1"/>
          </p:cNvSpPr>
          <p:nvPr>
            <p:ph type="dt" sz="half" idx="10"/>
          </p:nvPr>
        </p:nvSpPr>
        <p:spPr/>
        <p:txBody>
          <a:bodyPr/>
          <a:lstStyle>
            <a:lvl1pPr>
              <a:defRPr/>
            </a:lvl1pPr>
          </a:lstStyle>
          <a:p>
            <a:pPr>
              <a:defRPr/>
            </a:pPr>
            <a:fld id="{7E82634E-6A25-496A-A1DE-14D5F9558A36}" type="datetimeFigureOut">
              <a:rPr lang="en-GB"/>
              <a:pPr>
                <a:defRPr/>
              </a:pPr>
              <a:t>20/03/2021</a:t>
            </a:fld>
            <a:endParaRPr lang="en-GB"/>
          </a:p>
        </p:txBody>
      </p:sp>
      <p:sp>
        <p:nvSpPr>
          <p:cNvPr id="6" name="Footer Placeholder 4">
            <a:extLst>
              <a:ext uri="{FF2B5EF4-FFF2-40B4-BE49-F238E27FC236}">
                <a16:creationId xmlns="" xmlns:a16="http://schemas.microsoft.com/office/drawing/2014/main" id="{329AC9A5-E986-4516-BC71-1640C6D1A584}"/>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 xmlns:a16="http://schemas.microsoft.com/office/drawing/2014/main" id="{AC2E3C16-F90C-4A5C-92C6-808CC6AA9F03}"/>
              </a:ext>
            </a:extLst>
          </p:cNvPr>
          <p:cNvSpPr>
            <a:spLocks noGrp="1"/>
          </p:cNvSpPr>
          <p:nvPr>
            <p:ph type="sldNum" sz="quarter" idx="12"/>
          </p:nvPr>
        </p:nvSpPr>
        <p:spPr/>
        <p:txBody>
          <a:bodyPr/>
          <a:lstStyle>
            <a:lvl1pPr>
              <a:defRPr/>
            </a:lvl1pPr>
          </a:lstStyle>
          <a:p>
            <a:fld id="{0F903D91-5CD2-4A20-90E6-826B208C6E2C}" type="slidenum">
              <a:rPr lang="en-GB" altLang="en-US"/>
              <a:pPr/>
              <a:t>‹#›</a:t>
            </a:fld>
            <a:endParaRPr lang="en-GB" altLang="en-US"/>
          </a:p>
        </p:txBody>
      </p:sp>
    </p:spTree>
    <p:extLst>
      <p:ext uri="{BB962C8B-B14F-4D97-AF65-F5344CB8AC3E}">
        <p14:creationId xmlns:p14="http://schemas.microsoft.com/office/powerpoint/2010/main" val="9963131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A5E66474-BA1F-4CCE-87C3-9CC3590E9944}"/>
              </a:ext>
            </a:extLst>
          </p:cNvPr>
          <p:cNvSpPr>
            <a:spLocks noGrp="1"/>
          </p:cNvSpPr>
          <p:nvPr>
            <p:ph type="dt" sz="half" idx="10"/>
          </p:nvPr>
        </p:nvSpPr>
        <p:spPr/>
        <p:txBody>
          <a:bodyPr/>
          <a:lstStyle>
            <a:lvl1pPr>
              <a:defRPr/>
            </a:lvl1pPr>
          </a:lstStyle>
          <a:p>
            <a:pPr>
              <a:defRPr/>
            </a:pPr>
            <a:fld id="{25BC5EDC-D594-4278-970D-290EA121163D}" type="datetimeFigureOut">
              <a:rPr lang="en-GB"/>
              <a:pPr>
                <a:defRPr/>
              </a:pPr>
              <a:t>20/03/2021</a:t>
            </a:fld>
            <a:endParaRPr lang="en-GB"/>
          </a:p>
        </p:txBody>
      </p:sp>
      <p:sp>
        <p:nvSpPr>
          <p:cNvPr id="6" name="Footer Placeholder 4">
            <a:extLst>
              <a:ext uri="{FF2B5EF4-FFF2-40B4-BE49-F238E27FC236}">
                <a16:creationId xmlns="" xmlns:a16="http://schemas.microsoft.com/office/drawing/2014/main" id="{A313C3A8-FB62-4F8B-9C10-6891A464F70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 xmlns:a16="http://schemas.microsoft.com/office/drawing/2014/main" id="{7273EE7A-1211-40C2-949F-C8F1A15F87C6}"/>
              </a:ext>
            </a:extLst>
          </p:cNvPr>
          <p:cNvSpPr>
            <a:spLocks noGrp="1"/>
          </p:cNvSpPr>
          <p:nvPr>
            <p:ph type="sldNum" sz="quarter" idx="12"/>
          </p:nvPr>
        </p:nvSpPr>
        <p:spPr/>
        <p:txBody>
          <a:bodyPr/>
          <a:lstStyle>
            <a:lvl1pPr>
              <a:defRPr/>
            </a:lvl1pPr>
          </a:lstStyle>
          <a:p>
            <a:fld id="{5839961C-352D-4F10-8AFB-928D3069139E}" type="slidenum">
              <a:rPr lang="en-GB" altLang="en-US"/>
              <a:pPr/>
              <a:t>‹#›</a:t>
            </a:fld>
            <a:endParaRPr lang="en-GB" altLang="en-US"/>
          </a:p>
        </p:txBody>
      </p:sp>
    </p:spTree>
    <p:extLst>
      <p:ext uri="{BB962C8B-B14F-4D97-AF65-F5344CB8AC3E}">
        <p14:creationId xmlns:p14="http://schemas.microsoft.com/office/powerpoint/2010/main" val="3070479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B6B50AA-6EA1-4197-874F-5AA5F82C4C9E}"/>
              </a:ext>
            </a:extLst>
          </p:cNvPr>
          <p:cNvSpPr>
            <a:spLocks noGrp="1"/>
          </p:cNvSpPr>
          <p:nvPr>
            <p:ph type="dt" sz="half" idx="10"/>
          </p:nvPr>
        </p:nvSpPr>
        <p:spPr/>
        <p:txBody>
          <a:bodyPr/>
          <a:lstStyle>
            <a:lvl1pPr>
              <a:defRPr/>
            </a:lvl1pPr>
          </a:lstStyle>
          <a:p>
            <a:pPr>
              <a:defRPr/>
            </a:pPr>
            <a:fld id="{C9A0B0A9-557F-4E9D-BD5E-102B52301720}"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A1DEE2BA-BFE8-4B46-B335-6DCD2D482F7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89ADEED0-3E16-4A3B-A7BA-F5786EFB83F6}"/>
              </a:ext>
            </a:extLst>
          </p:cNvPr>
          <p:cNvSpPr>
            <a:spLocks noGrp="1"/>
          </p:cNvSpPr>
          <p:nvPr>
            <p:ph type="sldNum" sz="quarter" idx="12"/>
          </p:nvPr>
        </p:nvSpPr>
        <p:spPr/>
        <p:txBody>
          <a:bodyPr/>
          <a:lstStyle>
            <a:lvl1pPr>
              <a:defRPr/>
            </a:lvl1pPr>
          </a:lstStyle>
          <a:p>
            <a:fld id="{A20241E6-97D7-4E7D-A193-4E61319E5ED9}" type="slidenum">
              <a:rPr lang="en-GB" altLang="en-US"/>
              <a:pPr/>
              <a:t>‹#›</a:t>
            </a:fld>
            <a:endParaRPr lang="en-GB" altLang="en-US"/>
          </a:p>
        </p:txBody>
      </p:sp>
    </p:spTree>
    <p:extLst>
      <p:ext uri="{BB962C8B-B14F-4D97-AF65-F5344CB8AC3E}">
        <p14:creationId xmlns:p14="http://schemas.microsoft.com/office/powerpoint/2010/main" val="19321159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9EF5336-F098-435D-9C76-2AFD8EF15737}"/>
              </a:ext>
            </a:extLst>
          </p:cNvPr>
          <p:cNvSpPr>
            <a:spLocks noGrp="1"/>
          </p:cNvSpPr>
          <p:nvPr>
            <p:ph type="dt" sz="half" idx="10"/>
          </p:nvPr>
        </p:nvSpPr>
        <p:spPr/>
        <p:txBody>
          <a:bodyPr/>
          <a:lstStyle>
            <a:lvl1pPr>
              <a:defRPr/>
            </a:lvl1pPr>
          </a:lstStyle>
          <a:p>
            <a:pPr>
              <a:defRPr/>
            </a:pPr>
            <a:fld id="{A80CEAD9-E06A-4240-9A97-5C311D1CFEC8}"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31C8E76E-893D-43EC-B676-0EC06A67A462}"/>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F441B863-6F29-48C1-8364-E6DBD84DDF9C}"/>
              </a:ext>
            </a:extLst>
          </p:cNvPr>
          <p:cNvSpPr>
            <a:spLocks noGrp="1"/>
          </p:cNvSpPr>
          <p:nvPr>
            <p:ph type="sldNum" sz="quarter" idx="12"/>
          </p:nvPr>
        </p:nvSpPr>
        <p:spPr/>
        <p:txBody>
          <a:bodyPr/>
          <a:lstStyle>
            <a:lvl1pPr>
              <a:defRPr/>
            </a:lvl1pPr>
          </a:lstStyle>
          <a:p>
            <a:fld id="{A54D3723-295C-4A9F-A2AD-C6CFD171C873}" type="slidenum">
              <a:rPr lang="en-GB" altLang="en-US"/>
              <a:pPr/>
              <a:t>‹#›</a:t>
            </a:fld>
            <a:endParaRPr lang="en-GB" altLang="en-US"/>
          </a:p>
        </p:txBody>
      </p:sp>
    </p:spTree>
    <p:extLst>
      <p:ext uri="{BB962C8B-B14F-4D97-AF65-F5344CB8AC3E}">
        <p14:creationId xmlns:p14="http://schemas.microsoft.com/office/powerpoint/2010/main" val="26505411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F678A98B-0E09-4612-9346-46C6FC3C697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EC23F55A-8CF0-4C9C-A0A6-604CE946188C}"/>
              </a:ext>
            </a:extLst>
          </p:cNvPr>
          <p:cNvSpPr>
            <a:spLocks noGrp="1"/>
          </p:cNvSpPr>
          <p:nvPr>
            <p:ph type="sldNum" sz="quarter" idx="12"/>
          </p:nvPr>
        </p:nvSpPr>
        <p:spPr/>
        <p:txBody>
          <a:bodyPr/>
          <a:lstStyle>
            <a:lvl1pPr>
              <a:defRPr/>
            </a:lvl1pPr>
          </a:lstStyle>
          <a:p>
            <a:fld id="{3B3521C2-0219-4B01-9135-CC48710C7539}" type="slidenum">
              <a:rPr lang="en-GB" altLang="en-US"/>
              <a:pPr/>
              <a:t>‹#›</a:t>
            </a:fld>
            <a:endParaRPr lang="en-GB" altLang="en-US"/>
          </a:p>
        </p:txBody>
      </p:sp>
    </p:spTree>
    <p:extLst>
      <p:ext uri="{BB962C8B-B14F-4D97-AF65-F5344CB8AC3E}">
        <p14:creationId xmlns:p14="http://schemas.microsoft.com/office/powerpoint/2010/main" val="34392023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20/03/2021</a:t>
            </a:fld>
            <a:endParaRPr lang="en-GB"/>
          </a:p>
        </p:txBody>
      </p:sp>
      <p:sp>
        <p:nvSpPr>
          <p:cNvPr id="5" name="Footer Placeholder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041ED0F-3F4F-4191-95D9-03287ACFF4E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pPr/>
              <a:t>‹#›</a:t>
            </a:fld>
            <a:endParaRPr lang="en-GB" altLang="en-US"/>
          </a:p>
        </p:txBody>
      </p:sp>
      <p:sp>
        <p:nvSpPr>
          <p:cNvPr id="7"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DD249EA-50C8-4951-AB06-5D28EB1690D8}"/>
              </a:ext>
            </a:extLst>
          </p:cNvPr>
          <p:cNvSpPr>
            <a:spLocks noChangeArrowheads="1"/>
          </p:cNvSpPr>
          <p:nvPr userDrawn="1"/>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ka-GE" sz="1200" b="1" dirty="0">
                <a:solidFill>
                  <a:srgbClr val="FFFFFF"/>
                </a:solidFill>
                <a:latin typeface="Verdana" charset="0"/>
              </a:rPr>
              <a:t>www.coe.int/cybercrime</a:t>
            </a:r>
            <a:r>
              <a:rPr lang="en-US" sz="1200" b="1" dirty="0">
                <a:solidFill>
                  <a:srgbClr val="FFFFFF"/>
                </a:solidFill>
                <a:latin typeface="Verdana" charset="0"/>
              </a:rPr>
              <a:t>						</a:t>
            </a:r>
            <a:r>
              <a:rPr lang="ka-GE" sz="1200" b="1" dirty="0">
                <a:solidFill>
                  <a:srgbClr val="FFFFFF"/>
                </a:solidFill>
                <a:latin typeface="Verdana" charset="0"/>
              </a:rPr>
              <a:t>                        - </a:t>
            </a:r>
            <a:fld id="{F50FF694-912A-834E-AD45-B984C7BF2CE4}" type="slidenum">
              <a:rPr lang="en-US" sz="1200" b="1">
                <a:solidFill>
                  <a:srgbClr val="FFFFFF"/>
                </a:solidFill>
                <a:latin typeface="Verdana" charset="0"/>
                <a:ea typeface="MS PGothic" panose="020B0600070205080204" pitchFamily="34" charset="-128"/>
                <a:cs typeface="Verdana" charset="0"/>
              </a:rPr>
              <a:pPr defTabSz="914400" eaLnBrk="0" fontAlgn="base" hangingPunct="0">
                <a:spcBef>
                  <a:spcPct val="0"/>
                </a:spcBef>
                <a:spcAft>
                  <a:spcPct val="0"/>
                </a:spcAft>
              </a:pPr>
              <a:t>‹#›</a:t>
            </a:fld>
            <a:r>
              <a:rPr lang="ka-GE" sz="1200" b="1" dirty="0">
                <a:solidFill>
                  <a:srgbClr val="FFFFFF"/>
                </a:solidFill>
                <a:latin typeface="Verdana" charset="0"/>
              </a:rPr>
              <a:t> -</a:t>
            </a:r>
          </a:p>
        </p:txBody>
      </p:sp>
    </p:spTree>
    <p:extLst>
      <p:ext uri="{BB962C8B-B14F-4D97-AF65-F5344CB8AC3E}">
        <p14:creationId xmlns:p14="http://schemas.microsoft.com/office/powerpoint/2010/main" val="5875413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E36EC1A9-0935-48AF-98AC-717D1CEB4CF4}"/>
              </a:ext>
            </a:extLst>
          </p:cNvPr>
          <p:cNvSpPr>
            <a:spLocks noGrp="1"/>
          </p:cNvSpPr>
          <p:nvPr>
            <p:ph type="sldNum" sz="quarter" idx="12"/>
          </p:nvPr>
        </p:nvSpPr>
        <p:spPr/>
        <p:txBody>
          <a:bodyPr/>
          <a:lstStyle>
            <a:lvl1pPr>
              <a:defRPr/>
            </a:lvl1pPr>
          </a:lstStyle>
          <a:p>
            <a:fld id="{A4A5ECFF-5C9A-42B4-A985-E4790B0921A2}" type="slidenum">
              <a:rPr lang="en-GB" altLang="en-US"/>
              <a:pPr/>
              <a:t>‹#›</a:t>
            </a:fld>
            <a:endParaRPr lang="en-GB" altLang="en-US"/>
          </a:p>
        </p:txBody>
      </p:sp>
    </p:spTree>
    <p:extLst>
      <p:ext uri="{BB962C8B-B14F-4D97-AF65-F5344CB8AC3E}">
        <p14:creationId xmlns:p14="http://schemas.microsoft.com/office/powerpoint/2010/main" val="1519155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20.03.2021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139618960"/>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 xmlns:a16="http://schemas.microsoft.com/office/drawing/2014/main" id="{88522707-CA25-4A35-91C8-F5196EFF8F16}"/>
              </a:ext>
            </a:extLst>
          </p:cNvPr>
          <p:cNvSpPr>
            <a:spLocks noGrp="1"/>
          </p:cNvSpPr>
          <p:nvPr>
            <p:ph type="dt" sz="half" idx="10"/>
          </p:nvPr>
        </p:nvSpPr>
        <p:spPr/>
        <p:txBody>
          <a:bodyPr/>
          <a:lstStyle>
            <a:lvl1pPr>
              <a:defRPr/>
            </a:lvl1pPr>
          </a:lstStyle>
          <a:p>
            <a:pPr>
              <a:defRPr/>
            </a:pPr>
            <a:fld id="{CFBDBF1B-221B-4F7A-A787-AD32B8234FCA}" type="datetimeFigureOut">
              <a:rPr lang="en-GB"/>
              <a:pPr>
                <a:defRPr/>
              </a:pPr>
              <a:t>20/03/2021</a:t>
            </a:fld>
            <a:endParaRPr lang="en-GB"/>
          </a:p>
        </p:txBody>
      </p:sp>
      <p:sp>
        <p:nvSpPr>
          <p:cNvPr id="6" name="Footer Placeholder 4">
            <a:extLst>
              <a:ext uri="{FF2B5EF4-FFF2-40B4-BE49-F238E27FC236}">
                <a16:creationId xmlns="" xmlns:a16="http://schemas.microsoft.com/office/drawing/2014/main" id="{84FC7A3D-6216-4157-97A2-E55D98E64C4F}"/>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 xmlns:a16="http://schemas.microsoft.com/office/drawing/2014/main" id="{0ABDE962-6F93-4861-9652-CEB273EC9807}"/>
              </a:ext>
            </a:extLst>
          </p:cNvPr>
          <p:cNvSpPr>
            <a:spLocks noGrp="1"/>
          </p:cNvSpPr>
          <p:nvPr>
            <p:ph type="sldNum" sz="quarter" idx="12"/>
          </p:nvPr>
        </p:nvSpPr>
        <p:spPr/>
        <p:txBody>
          <a:bodyPr/>
          <a:lstStyle>
            <a:lvl1pPr>
              <a:defRPr/>
            </a:lvl1pPr>
          </a:lstStyle>
          <a:p>
            <a:fld id="{A87C200B-5CD9-4424-B25D-14B538795F4F}" type="slidenum">
              <a:rPr lang="en-GB" altLang="en-US"/>
              <a:pPr/>
              <a:t>‹#›</a:t>
            </a:fld>
            <a:endParaRPr lang="en-GB" altLang="en-US"/>
          </a:p>
        </p:txBody>
      </p:sp>
    </p:spTree>
    <p:extLst>
      <p:ext uri="{BB962C8B-B14F-4D97-AF65-F5344CB8AC3E}">
        <p14:creationId xmlns:p14="http://schemas.microsoft.com/office/powerpoint/2010/main" val="30664190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 xmlns:a16="http://schemas.microsoft.com/office/drawing/2014/main" id="{69C0712E-9343-4428-96C7-F978B4708EB4}"/>
              </a:ext>
            </a:extLst>
          </p:cNvPr>
          <p:cNvSpPr>
            <a:spLocks noGrp="1"/>
          </p:cNvSpPr>
          <p:nvPr>
            <p:ph type="dt" sz="half" idx="10"/>
          </p:nvPr>
        </p:nvSpPr>
        <p:spPr/>
        <p:txBody>
          <a:bodyPr/>
          <a:lstStyle>
            <a:lvl1pPr>
              <a:defRPr/>
            </a:lvl1pPr>
          </a:lstStyle>
          <a:p>
            <a:pPr>
              <a:defRPr/>
            </a:pPr>
            <a:fld id="{03D3FF4A-8C1F-4811-AA1E-4D9763EFA5E9}" type="datetimeFigureOut">
              <a:rPr lang="en-GB"/>
              <a:pPr>
                <a:defRPr/>
              </a:pPr>
              <a:t>20/03/2021</a:t>
            </a:fld>
            <a:endParaRPr lang="en-GB"/>
          </a:p>
        </p:txBody>
      </p:sp>
      <p:sp>
        <p:nvSpPr>
          <p:cNvPr id="8" name="Footer Placeholder 4">
            <a:extLst>
              <a:ext uri="{FF2B5EF4-FFF2-40B4-BE49-F238E27FC236}">
                <a16:creationId xmlns="" xmlns:a16="http://schemas.microsoft.com/office/drawing/2014/main" id="{55DF5386-8042-47D5-8E50-6BCDD37A2A50}"/>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a:extLst>
              <a:ext uri="{FF2B5EF4-FFF2-40B4-BE49-F238E27FC236}">
                <a16:creationId xmlns="" xmlns:a16="http://schemas.microsoft.com/office/drawing/2014/main" id="{64CDF31D-1F28-4032-982F-E4C4F975CE1C}"/>
              </a:ext>
            </a:extLst>
          </p:cNvPr>
          <p:cNvSpPr>
            <a:spLocks noGrp="1"/>
          </p:cNvSpPr>
          <p:nvPr>
            <p:ph type="sldNum" sz="quarter" idx="12"/>
          </p:nvPr>
        </p:nvSpPr>
        <p:spPr/>
        <p:txBody>
          <a:bodyPr/>
          <a:lstStyle>
            <a:lvl1pPr>
              <a:defRPr/>
            </a:lvl1pPr>
          </a:lstStyle>
          <a:p>
            <a:fld id="{1C22D96E-6A4B-4992-9941-EE62BBE18CC4}" type="slidenum">
              <a:rPr lang="en-GB" altLang="en-US"/>
              <a:pPr/>
              <a:t>‹#›</a:t>
            </a:fld>
            <a:endParaRPr lang="en-GB" altLang="en-US"/>
          </a:p>
        </p:txBody>
      </p:sp>
    </p:spTree>
    <p:extLst>
      <p:ext uri="{BB962C8B-B14F-4D97-AF65-F5344CB8AC3E}">
        <p14:creationId xmlns:p14="http://schemas.microsoft.com/office/powerpoint/2010/main" val="12493689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 xmlns:a16="http://schemas.microsoft.com/office/drawing/2014/main" id="{EB796652-2DDF-42FE-BC47-20F2A543A9DB}"/>
              </a:ext>
            </a:extLst>
          </p:cNvPr>
          <p:cNvSpPr>
            <a:spLocks noGrp="1"/>
          </p:cNvSpPr>
          <p:nvPr>
            <p:ph type="dt" sz="half" idx="10"/>
          </p:nvPr>
        </p:nvSpPr>
        <p:spPr/>
        <p:txBody>
          <a:bodyPr/>
          <a:lstStyle>
            <a:lvl1pPr>
              <a:defRPr/>
            </a:lvl1pPr>
          </a:lstStyle>
          <a:p>
            <a:pPr>
              <a:defRPr/>
            </a:pPr>
            <a:fld id="{5743225B-D9D3-4CFC-9C98-4B74D307A0BF}" type="datetimeFigureOut">
              <a:rPr lang="en-GB"/>
              <a:pPr>
                <a:defRPr/>
              </a:pPr>
              <a:t>20/03/2021</a:t>
            </a:fld>
            <a:endParaRPr lang="en-GB"/>
          </a:p>
        </p:txBody>
      </p:sp>
      <p:sp>
        <p:nvSpPr>
          <p:cNvPr id="4" name="Footer Placeholder 4">
            <a:extLst>
              <a:ext uri="{FF2B5EF4-FFF2-40B4-BE49-F238E27FC236}">
                <a16:creationId xmlns="" xmlns:a16="http://schemas.microsoft.com/office/drawing/2014/main" id="{4CA0948E-F417-447C-AF17-F61E2B8D4239}"/>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a:extLst>
              <a:ext uri="{FF2B5EF4-FFF2-40B4-BE49-F238E27FC236}">
                <a16:creationId xmlns="" xmlns:a16="http://schemas.microsoft.com/office/drawing/2014/main" id="{3B2ED847-8FDB-4679-A1FE-31D54EA6E917}"/>
              </a:ext>
            </a:extLst>
          </p:cNvPr>
          <p:cNvSpPr>
            <a:spLocks noGrp="1"/>
          </p:cNvSpPr>
          <p:nvPr>
            <p:ph type="sldNum" sz="quarter" idx="12"/>
          </p:nvPr>
        </p:nvSpPr>
        <p:spPr/>
        <p:txBody>
          <a:bodyPr/>
          <a:lstStyle>
            <a:lvl1pPr>
              <a:defRPr/>
            </a:lvl1pPr>
          </a:lstStyle>
          <a:p>
            <a:fld id="{0E9A14AB-7979-4D59-8DB0-CC742D2030E8}" type="slidenum">
              <a:rPr lang="en-GB" altLang="en-US"/>
              <a:pPr/>
              <a:t>‹#›</a:t>
            </a:fld>
            <a:endParaRPr lang="en-GB" altLang="en-US"/>
          </a:p>
        </p:txBody>
      </p:sp>
    </p:spTree>
    <p:extLst>
      <p:ext uri="{BB962C8B-B14F-4D97-AF65-F5344CB8AC3E}">
        <p14:creationId xmlns:p14="http://schemas.microsoft.com/office/powerpoint/2010/main" val="24053851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1A87DC2B-F18E-437B-AE66-AA6863346763}"/>
              </a:ext>
            </a:extLst>
          </p:cNvPr>
          <p:cNvSpPr>
            <a:spLocks noGrp="1"/>
          </p:cNvSpPr>
          <p:nvPr>
            <p:ph type="dt" sz="half" idx="10"/>
          </p:nvPr>
        </p:nvSpPr>
        <p:spPr/>
        <p:txBody>
          <a:bodyPr/>
          <a:lstStyle>
            <a:lvl1pPr>
              <a:defRPr/>
            </a:lvl1pPr>
          </a:lstStyle>
          <a:p>
            <a:pPr>
              <a:defRPr/>
            </a:pPr>
            <a:fld id="{315D585F-7DF6-4099-B3B1-B29AEE74FA12}" type="datetimeFigureOut">
              <a:rPr lang="en-GB"/>
              <a:pPr>
                <a:defRPr/>
              </a:pPr>
              <a:t>20/03/2021</a:t>
            </a:fld>
            <a:endParaRPr lang="en-GB"/>
          </a:p>
        </p:txBody>
      </p:sp>
      <p:sp>
        <p:nvSpPr>
          <p:cNvPr id="3" name="Footer Placeholder 4">
            <a:extLst>
              <a:ext uri="{FF2B5EF4-FFF2-40B4-BE49-F238E27FC236}">
                <a16:creationId xmlns="" xmlns:a16="http://schemas.microsoft.com/office/drawing/2014/main" id="{39CE1A02-9C12-48FF-85B4-8F55C95EE835}"/>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a:extLst>
              <a:ext uri="{FF2B5EF4-FFF2-40B4-BE49-F238E27FC236}">
                <a16:creationId xmlns="" xmlns:a16="http://schemas.microsoft.com/office/drawing/2014/main" id="{E4F884D8-CC65-425E-96A5-C9DB1A68FD5C}"/>
              </a:ext>
            </a:extLst>
          </p:cNvPr>
          <p:cNvSpPr>
            <a:spLocks noGrp="1"/>
          </p:cNvSpPr>
          <p:nvPr>
            <p:ph type="sldNum" sz="quarter" idx="12"/>
          </p:nvPr>
        </p:nvSpPr>
        <p:spPr/>
        <p:txBody>
          <a:bodyPr/>
          <a:lstStyle>
            <a:lvl1pPr>
              <a:defRPr/>
            </a:lvl1pPr>
          </a:lstStyle>
          <a:p>
            <a:fld id="{1CA2AF26-9F61-4375-9904-07B3C44DE3B4}" type="slidenum">
              <a:rPr lang="en-GB" altLang="en-US"/>
              <a:pPr/>
              <a:t>‹#›</a:t>
            </a:fld>
            <a:endParaRPr lang="en-GB" altLang="en-US"/>
          </a:p>
        </p:txBody>
      </p:sp>
    </p:spTree>
    <p:extLst>
      <p:ext uri="{BB962C8B-B14F-4D97-AF65-F5344CB8AC3E}">
        <p14:creationId xmlns:p14="http://schemas.microsoft.com/office/powerpoint/2010/main" val="16242640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CD9FCAF7-77A1-450E-B8FE-DBB4C5A35537}"/>
              </a:ext>
            </a:extLst>
          </p:cNvPr>
          <p:cNvSpPr>
            <a:spLocks noGrp="1"/>
          </p:cNvSpPr>
          <p:nvPr>
            <p:ph type="dt" sz="half" idx="10"/>
          </p:nvPr>
        </p:nvSpPr>
        <p:spPr/>
        <p:txBody>
          <a:bodyPr/>
          <a:lstStyle>
            <a:lvl1pPr>
              <a:defRPr/>
            </a:lvl1pPr>
          </a:lstStyle>
          <a:p>
            <a:pPr>
              <a:defRPr/>
            </a:pPr>
            <a:fld id="{7E82634E-6A25-496A-A1DE-14D5F9558A36}" type="datetimeFigureOut">
              <a:rPr lang="en-GB"/>
              <a:pPr>
                <a:defRPr/>
              </a:pPr>
              <a:t>20/03/2021</a:t>
            </a:fld>
            <a:endParaRPr lang="en-GB"/>
          </a:p>
        </p:txBody>
      </p:sp>
      <p:sp>
        <p:nvSpPr>
          <p:cNvPr id="6" name="Footer Placeholder 4">
            <a:extLst>
              <a:ext uri="{FF2B5EF4-FFF2-40B4-BE49-F238E27FC236}">
                <a16:creationId xmlns="" xmlns:a16="http://schemas.microsoft.com/office/drawing/2014/main" id="{329AC9A5-E986-4516-BC71-1640C6D1A584}"/>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 xmlns:a16="http://schemas.microsoft.com/office/drawing/2014/main" id="{AC2E3C16-F90C-4A5C-92C6-808CC6AA9F03}"/>
              </a:ext>
            </a:extLst>
          </p:cNvPr>
          <p:cNvSpPr>
            <a:spLocks noGrp="1"/>
          </p:cNvSpPr>
          <p:nvPr>
            <p:ph type="sldNum" sz="quarter" idx="12"/>
          </p:nvPr>
        </p:nvSpPr>
        <p:spPr/>
        <p:txBody>
          <a:bodyPr/>
          <a:lstStyle>
            <a:lvl1pPr>
              <a:defRPr/>
            </a:lvl1pPr>
          </a:lstStyle>
          <a:p>
            <a:fld id="{0F903D91-5CD2-4A20-90E6-826B208C6E2C}" type="slidenum">
              <a:rPr lang="en-GB" altLang="en-US"/>
              <a:pPr/>
              <a:t>‹#›</a:t>
            </a:fld>
            <a:endParaRPr lang="en-GB" altLang="en-US"/>
          </a:p>
        </p:txBody>
      </p:sp>
    </p:spTree>
    <p:extLst>
      <p:ext uri="{BB962C8B-B14F-4D97-AF65-F5344CB8AC3E}">
        <p14:creationId xmlns:p14="http://schemas.microsoft.com/office/powerpoint/2010/main" val="8915612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A5E66474-BA1F-4CCE-87C3-9CC3590E9944}"/>
              </a:ext>
            </a:extLst>
          </p:cNvPr>
          <p:cNvSpPr>
            <a:spLocks noGrp="1"/>
          </p:cNvSpPr>
          <p:nvPr>
            <p:ph type="dt" sz="half" idx="10"/>
          </p:nvPr>
        </p:nvSpPr>
        <p:spPr/>
        <p:txBody>
          <a:bodyPr/>
          <a:lstStyle>
            <a:lvl1pPr>
              <a:defRPr/>
            </a:lvl1pPr>
          </a:lstStyle>
          <a:p>
            <a:pPr>
              <a:defRPr/>
            </a:pPr>
            <a:fld id="{25BC5EDC-D594-4278-970D-290EA121163D}" type="datetimeFigureOut">
              <a:rPr lang="en-GB"/>
              <a:pPr>
                <a:defRPr/>
              </a:pPr>
              <a:t>20/03/2021</a:t>
            </a:fld>
            <a:endParaRPr lang="en-GB"/>
          </a:p>
        </p:txBody>
      </p:sp>
      <p:sp>
        <p:nvSpPr>
          <p:cNvPr id="6" name="Footer Placeholder 4">
            <a:extLst>
              <a:ext uri="{FF2B5EF4-FFF2-40B4-BE49-F238E27FC236}">
                <a16:creationId xmlns="" xmlns:a16="http://schemas.microsoft.com/office/drawing/2014/main" id="{A313C3A8-FB62-4F8B-9C10-6891A464F70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 xmlns:a16="http://schemas.microsoft.com/office/drawing/2014/main" id="{7273EE7A-1211-40C2-949F-C8F1A15F87C6}"/>
              </a:ext>
            </a:extLst>
          </p:cNvPr>
          <p:cNvSpPr>
            <a:spLocks noGrp="1"/>
          </p:cNvSpPr>
          <p:nvPr>
            <p:ph type="sldNum" sz="quarter" idx="12"/>
          </p:nvPr>
        </p:nvSpPr>
        <p:spPr/>
        <p:txBody>
          <a:bodyPr/>
          <a:lstStyle>
            <a:lvl1pPr>
              <a:defRPr/>
            </a:lvl1pPr>
          </a:lstStyle>
          <a:p>
            <a:fld id="{5839961C-352D-4F10-8AFB-928D3069139E}" type="slidenum">
              <a:rPr lang="en-GB" altLang="en-US"/>
              <a:pPr/>
              <a:t>‹#›</a:t>
            </a:fld>
            <a:endParaRPr lang="en-GB" altLang="en-US"/>
          </a:p>
        </p:txBody>
      </p:sp>
    </p:spTree>
    <p:extLst>
      <p:ext uri="{BB962C8B-B14F-4D97-AF65-F5344CB8AC3E}">
        <p14:creationId xmlns:p14="http://schemas.microsoft.com/office/powerpoint/2010/main" val="41508973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B6B50AA-6EA1-4197-874F-5AA5F82C4C9E}"/>
              </a:ext>
            </a:extLst>
          </p:cNvPr>
          <p:cNvSpPr>
            <a:spLocks noGrp="1"/>
          </p:cNvSpPr>
          <p:nvPr>
            <p:ph type="dt" sz="half" idx="10"/>
          </p:nvPr>
        </p:nvSpPr>
        <p:spPr/>
        <p:txBody>
          <a:bodyPr/>
          <a:lstStyle>
            <a:lvl1pPr>
              <a:defRPr/>
            </a:lvl1pPr>
          </a:lstStyle>
          <a:p>
            <a:pPr>
              <a:defRPr/>
            </a:pPr>
            <a:fld id="{C9A0B0A9-557F-4E9D-BD5E-102B52301720}"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A1DEE2BA-BFE8-4B46-B335-6DCD2D482F7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89ADEED0-3E16-4A3B-A7BA-F5786EFB83F6}"/>
              </a:ext>
            </a:extLst>
          </p:cNvPr>
          <p:cNvSpPr>
            <a:spLocks noGrp="1"/>
          </p:cNvSpPr>
          <p:nvPr>
            <p:ph type="sldNum" sz="quarter" idx="12"/>
          </p:nvPr>
        </p:nvSpPr>
        <p:spPr/>
        <p:txBody>
          <a:bodyPr/>
          <a:lstStyle>
            <a:lvl1pPr>
              <a:defRPr/>
            </a:lvl1pPr>
          </a:lstStyle>
          <a:p>
            <a:fld id="{A20241E6-97D7-4E7D-A193-4E61319E5ED9}" type="slidenum">
              <a:rPr lang="en-GB" altLang="en-US"/>
              <a:pPr/>
              <a:t>‹#›</a:t>
            </a:fld>
            <a:endParaRPr lang="en-GB" altLang="en-US"/>
          </a:p>
        </p:txBody>
      </p:sp>
    </p:spTree>
    <p:extLst>
      <p:ext uri="{BB962C8B-B14F-4D97-AF65-F5344CB8AC3E}">
        <p14:creationId xmlns:p14="http://schemas.microsoft.com/office/powerpoint/2010/main" val="29023471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9EF5336-F098-435D-9C76-2AFD8EF15737}"/>
              </a:ext>
            </a:extLst>
          </p:cNvPr>
          <p:cNvSpPr>
            <a:spLocks noGrp="1"/>
          </p:cNvSpPr>
          <p:nvPr>
            <p:ph type="dt" sz="half" idx="10"/>
          </p:nvPr>
        </p:nvSpPr>
        <p:spPr/>
        <p:txBody>
          <a:bodyPr/>
          <a:lstStyle>
            <a:lvl1pPr>
              <a:defRPr/>
            </a:lvl1pPr>
          </a:lstStyle>
          <a:p>
            <a:pPr>
              <a:defRPr/>
            </a:pPr>
            <a:fld id="{A80CEAD9-E06A-4240-9A97-5C311D1CFEC8}"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31C8E76E-893D-43EC-B676-0EC06A67A462}"/>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F441B863-6F29-48C1-8364-E6DBD84DDF9C}"/>
              </a:ext>
            </a:extLst>
          </p:cNvPr>
          <p:cNvSpPr>
            <a:spLocks noGrp="1"/>
          </p:cNvSpPr>
          <p:nvPr>
            <p:ph type="sldNum" sz="quarter" idx="12"/>
          </p:nvPr>
        </p:nvSpPr>
        <p:spPr/>
        <p:txBody>
          <a:bodyPr/>
          <a:lstStyle>
            <a:lvl1pPr>
              <a:defRPr/>
            </a:lvl1pPr>
          </a:lstStyle>
          <a:p>
            <a:fld id="{A54D3723-295C-4A9F-A2AD-C6CFD171C873}" type="slidenum">
              <a:rPr lang="en-GB" altLang="en-US"/>
              <a:pPr/>
              <a:t>‹#›</a:t>
            </a:fld>
            <a:endParaRPr lang="en-GB" altLang="en-US"/>
          </a:p>
        </p:txBody>
      </p:sp>
    </p:spTree>
    <p:extLst>
      <p:ext uri="{BB962C8B-B14F-4D97-AF65-F5344CB8AC3E}">
        <p14:creationId xmlns:p14="http://schemas.microsoft.com/office/powerpoint/2010/main" val="16196862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F678A98B-0E09-4612-9346-46C6FC3C697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EC23F55A-8CF0-4C9C-A0A6-604CE946188C}"/>
              </a:ext>
            </a:extLst>
          </p:cNvPr>
          <p:cNvSpPr>
            <a:spLocks noGrp="1"/>
          </p:cNvSpPr>
          <p:nvPr>
            <p:ph type="sldNum" sz="quarter" idx="12"/>
          </p:nvPr>
        </p:nvSpPr>
        <p:spPr/>
        <p:txBody>
          <a:bodyPr/>
          <a:lstStyle>
            <a:lvl1pPr>
              <a:defRPr/>
            </a:lvl1pPr>
          </a:lstStyle>
          <a:p>
            <a:fld id="{3B3521C2-0219-4B01-9135-CC48710C7539}" type="slidenum">
              <a:rPr lang="en-GB" altLang="en-US"/>
              <a:pPr/>
              <a:t>‹#›</a:t>
            </a:fld>
            <a:endParaRPr lang="en-GB" altLang="en-US"/>
          </a:p>
        </p:txBody>
      </p:sp>
    </p:spTree>
    <p:extLst>
      <p:ext uri="{BB962C8B-B14F-4D97-AF65-F5344CB8AC3E}">
        <p14:creationId xmlns:p14="http://schemas.microsoft.com/office/powerpoint/2010/main" val="28459137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20/03/2021</a:t>
            </a:fld>
            <a:endParaRPr lang="en-GB"/>
          </a:p>
        </p:txBody>
      </p:sp>
      <p:sp>
        <p:nvSpPr>
          <p:cNvPr id="5" name="Footer Placeholder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041ED0F-3F4F-4191-95D9-03287ACFF4E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pPr/>
              <a:t>‹#›</a:t>
            </a:fld>
            <a:endParaRPr lang="en-GB" altLang="en-US"/>
          </a:p>
        </p:txBody>
      </p:sp>
      <p:sp>
        <p:nvSpPr>
          <p:cNvPr id="7"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DD249EA-50C8-4951-AB06-5D28EB1690D8}"/>
              </a:ext>
            </a:extLst>
          </p:cNvPr>
          <p:cNvSpPr>
            <a:spLocks noChangeArrowheads="1"/>
          </p:cNvSpPr>
          <p:nvPr userDrawn="1"/>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ka-GE" sz="1200" b="1" dirty="0">
                <a:solidFill>
                  <a:srgbClr val="FFFFFF"/>
                </a:solidFill>
                <a:latin typeface="Verdana" charset="0"/>
              </a:rPr>
              <a:t>www.coe.int/cybercrime</a:t>
            </a:r>
            <a:r>
              <a:rPr lang="en-US" sz="1200" b="1" dirty="0">
                <a:solidFill>
                  <a:srgbClr val="FFFFFF"/>
                </a:solidFill>
                <a:latin typeface="Verdana" charset="0"/>
              </a:rPr>
              <a:t>						</a:t>
            </a:r>
            <a:r>
              <a:rPr lang="ka-GE" sz="1200" b="1" dirty="0">
                <a:solidFill>
                  <a:srgbClr val="FFFFFF"/>
                </a:solidFill>
                <a:latin typeface="Verdana" charset="0"/>
              </a:rPr>
              <a:t>                        - </a:t>
            </a:r>
            <a:fld id="{F50FF694-912A-834E-AD45-B984C7BF2CE4}" type="slidenum">
              <a:rPr lang="en-US" sz="1200" b="1">
                <a:solidFill>
                  <a:srgbClr val="FFFFFF"/>
                </a:solidFill>
                <a:latin typeface="Verdana" charset="0"/>
                <a:ea typeface="MS PGothic" panose="020B0600070205080204" pitchFamily="34" charset="-128"/>
                <a:cs typeface="Verdana" charset="0"/>
              </a:rPr>
              <a:pPr defTabSz="914400" eaLnBrk="0" fontAlgn="base" hangingPunct="0">
                <a:spcBef>
                  <a:spcPct val="0"/>
                </a:spcBef>
                <a:spcAft>
                  <a:spcPct val="0"/>
                </a:spcAft>
              </a:pPr>
              <a:t>‹#›</a:t>
            </a:fld>
            <a:r>
              <a:rPr lang="ka-GE" sz="1200" b="1" dirty="0">
                <a:solidFill>
                  <a:srgbClr val="FFFFFF"/>
                </a:solidFill>
                <a:latin typeface="Verdana" charset="0"/>
              </a:rPr>
              <a:t> -</a:t>
            </a:r>
          </a:p>
        </p:txBody>
      </p:sp>
    </p:spTree>
    <p:extLst>
      <p:ext uri="{BB962C8B-B14F-4D97-AF65-F5344CB8AC3E}">
        <p14:creationId xmlns:p14="http://schemas.microsoft.com/office/powerpoint/2010/main" val="221260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20.03.2021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966221551"/>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E36EC1A9-0935-48AF-98AC-717D1CEB4CF4}"/>
              </a:ext>
            </a:extLst>
          </p:cNvPr>
          <p:cNvSpPr>
            <a:spLocks noGrp="1"/>
          </p:cNvSpPr>
          <p:nvPr>
            <p:ph type="sldNum" sz="quarter" idx="12"/>
          </p:nvPr>
        </p:nvSpPr>
        <p:spPr/>
        <p:txBody>
          <a:bodyPr/>
          <a:lstStyle>
            <a:lvl1pPr>
              <a:defRPr/>
            </a:lvl1pPr>
          </a:lstStyle>
          <a:p>
            <a:fld id="{A4A5ECFF-5C9A-42B4-A985-E4790B0921A2}" type="slidenum">
              <a:rPr lang="en-GB" altLang="en-US"/>
              <a:pPr/>
              <a:t>‹#›</a:t>
            </a:fld>
            <a:endParaRPr lang="en-GB" altLang="en-US"/>
          </a:p>
        </p:txBody>
      </p:sp>
    </p:spTree>
    <p:extLst>
      <p:ext uri="{BB962C8B-B14F-4D97-AF65-F5344CB8AC3E}">
        <p14:creationId xmlns:p14="http://schemas.microsoft.com/office/powerpoint/2010/main" val="38394990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 xmlns:a16="http://schemas.microsoft.com/office/drawing/2014/main" id="{88522707-CA25-4A35-91C8-F5196EFF8F16}"/>
              </a:ext>
            </a:extLst>
          </p:cNvPr>
          <p:cNvSpPr>
            <a:spLocks noGrp="1"/>
          </p:cNvSpPr>
          <p:nvPr>
            <p:ph type="dt" sz="half" idx="10"/>
          </p:nvPr>
        </p:nvSpPr>
        <p:spPr/>
        <p:txBody>
          <a:bodyPr/>
          <a:lstStyle>
            <a:lvl1pPr>
              <a:defRPr/>
            </a:lvl1pPr>
          </a:lstStyle>
          <a:p>
            <a:pPr>
              <a:defRPr/>
            </a:pPr>
            <a:fld id="{CFBDBF1B-221B-4F7A-A787-AD32B8234FCA}" type="datetimeFigureOut">
              <a:rPr lang="en-GB"/>
              <a:pPr>
                <a:defRPr/>
              </a:pPr>
              <a:t>20/03/2021</a:t>
            </a:fld>
            <a:endParaRPr lang="en-GB"/>
          </a:p>
        </p:txBody>
      </p:sp>
      <p:sp>
        <p:nvSpPr>
          <p:cNvPr id="6" name="Footer Placeholder 4">
            <a:extLst>
              <a:ext uri="{FF2B5EF4-FFF2-40B4-BE49-F238E27FC236}">
                <a16:creationId xmlns="" xmlns:a16="http://schemas.microsoft.com/office/drawing/2014/main" id="{84FC7A3D-6216-4157-97A2-E55D98E64C4F}"/>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 xmlns:a16="http://schemas.microsoft.com/office/drawing/2014/main" id="{0ABDE962-6F93-4861-9652-CEB273EC9807}"/>
              </a:ext>
            </a:extLst>
          </p:cNvPr>
          <p:cNvSpPr>
            <a:spLocks noGrp="1"/>
          </p:cNvSpPr>
          <p:nvPr>
            <p:ph type="sldNum" sz="quarter" idx="12"/>
          </p:nvPr>
        </p:nvSpPr>
        <p:spPr/>
        <p:txBody>
          <a:bodyPr/>
          <a:lstStyle>
            <a:lvl1pPr>
              <a:defRPr/>
            </a:lvl1pPr>
          </a:lstStyle>
          <a:p>
            <a:fld id="{A87C200B-5CD9-4424-B25D-14B538795F4F}" type="slidenum">
              <a:rPr lang="en-GB" altLang="en-US"/>
              <a:pPr/>
              <a:t>‹#›</a:t>
            </a:fld>
            <a:endParaRPr lang="en-GB" altLang="en-US"/>
          </a:p>
        </p:txBody>
      </p:sp>
    </p:spTree>
    <p:extLst>
      <p:ext uri="{BB962C8B-B14F-4D97-AF65-F5344CB8AC3E}">
        <p14:creationId xmlns:p14="http://schemas.microsoft.com/office/powerpoint/2010/main" val="17642568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 xmlns:a16="http://schemas.microsoft.com/office/drawing/2014/main" id="{69C0712E-9343-4428-96C7-F978B4708EB4}"/>
              </a:ext>
            </a:extLst>
          </p:cNvPr>
          <p:cNvSpPr>
            <a:spLocks noGrp="1"/>
          </p:cNvSpPr>
          <p:nvPr>
            <p:ph type="dt" sz="half" idx="10"/>
          </p:nvPr>
        </p:nvSpPr>
        <p:spPr/>
        <p:txBody>
          <a:bodyPr/>
          <a:lstStyle>
            <a:lvl1pPr>
              <a:defRPr/>
            </a:lvl1pPr>
          </a:lstStyle>
          <a:p>
            <a:pPr>
              <a:defRPr/>
            </a:pPr>
            <a:fld id="{03D3FF4A-8C1F-4811-AA1E-4D9763EFA5E9}" type="datetimeFigureOut">
              <a:rPr lang="en-GB"/>
              <a:pPr>
                <a:defRPr/>
              </a:pPr>
              <a:t>20/03/2021</a:t>
            </a:fld>
            <a:endParaRPr lang="en-GB"/>
          </a:p>
        </p:txBody>
      </p:sp>
      <p:sp>
        <p:nvSpPr>
          <p:cNvPr id="8" name="Footer Placeholder 4">
            <a:extLst>
              <a:ext uri="{FF2B5EF4-FFF2-40B4-BE49-F238E27FC236}">
                <a16:creationId xmlns="" xmlns:a16="http://schemas.microsoft.com/office/drawing/2014/main" id="{55DF5386-8042-47D5-8E50-6BCDD37A2A50}"/>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a:extLst>
              <a:ext uri="{FF2B5EF4-FFF2-40B4-BE49-F238E27FC236}">
                <a16:creationId xmlns="" xmlns:a16="http://schemas.microsoft.com/office/drawing/2014/main" id="{64CDF31D-1F28-4032-982F-E4C4F975CE1C}"/>
              </a:ext>
            </a:extLst>
          </p:cNvPr>
          <p:cNvSpPr>
            <a:spLocks noGrp="1"/>
          </p:cNvSpPr>
          <p:nvPr>
            <p:ph type="sldNum" sz="quarter" idx="12"/>
          </p:nvPr>
        </p:nvSpPr>
        <p:spPr/>
        <p:txBody>
          <a:bodyPr/>
          <a:lstStyle>
            <a:lvl1pPr>
              <a:defRPr/>
            </a:lvl1pPr>
          </a:lstStyle>
          <a:p>
            <a:fld id="{1C22D96E-6A4B-4992-9941-EE62BBE18CC4}" type="slidenum">
              <a:rPr lang="en-GB" altLang="en-US"/>
              <a:pPr/>
              <a:t>‹#›</a:t>
            </a:fld>
            <a:endParaRPr lang="en-GB" altLang="en-US"/>
          </a:p>
        </p:txBody>
      </p:sp>
    </p:spTree>
    <p:extLst>
      <p:ext uri="{BB962C8B-B14F-4D97-AF65-F5344CB8AC3E}">
        <p14:creationId xmlns:p14="http://schemas.microsoft.com/office/powerpoint/2010/main" val="5655554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 xmlns:a16="http://schemas.microsoft.com/office/drawing/2014/main" id="{EB796652-2DDF-42FE-BC47-20F2A543A9DB}"/>
              </a:ext>
            </a:extLst>
          </p:cNvPr>
          <p:cNvSpPr>
            <a:spLocks noGrp="1"/>
          </p:cNvSpPr>
          <p:nvPr>
            <p:ph type="dt" sz="half" idx="10"/>
          </p:nvPr>
        </p:nvSpPr>
        <p:spPr/>
        <p:txBody>
          <a:bodyPr/>
          <a:lstStyle>
            <a:lvl1pPr>
              <a:defRPr/>
            </a:lvl1pPr>
          </a:lstStyle>
          <a:p>
            <a:pPr>
              <a:defRPr/>
            </a:pPr>
            <a:fld id="{5743225B-D9D3-4CFC-9C98-4B74D307A0BF}" type="datetimeFigureOut">
              <a:rPr lang="en-GB"/>
              <a:pPr>
                <a:defRPr/>
              </a:pPr>
              <a:t>20/03/2021</a:t>
            </a:fld>
            <a:endParaRPr lang="en-GB"/>
          </a:p>
        </p:txBody>
      </p:sp>
      <p:sp>
        <p:nvSpPr>
          <p:cNvPr id="4" name="Footer Placeholder 4">
            <a:extLst>
              <a:ext uri="{FF2B5EF4-FFF2-40B4-BE49-F238E27FC236}">
                <a16:creationId xmlns="" xmlns:a16="http://schemas.microsoft.com/office/drawing/2014/main" id="{4CA0948E-F417-447C-AF17-F61E2B8D4239}"/>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a:extLst>
              <a:ext uri="{FF2B5EF4-FFF2-40B4-BE49-F238E27FC236}">
                <a16:creationId xmlns="" xmlns:a16="http://schemas.microsoft.com/office/drawing/2014/main" id="{3B2ED847-8FDB-4679-A1FE-31D54EA6E917}"/>
              </a:ext>
            </a:extLst>
          </p:cNvPr>
          <p:cNvSpPr>
            <a:spLocks noGrp="1"/>
          </p:cNvSpPr>
          <p:nvPr>
            <p:ph type="sldNum" sz="quarter" idx="12"/>
          </p:nvPr>
        </p:nvSpPr>
        <p:spPr/>
        <p:txBody>
          <a:bodyPr/>
          <a:lstStyle>
            <a:lvl1pPr>
              <a:defRPr/>
            </a:lvl1pPr>
          </a:lstStyle>
          <a:p>
            <a:fld id="{0E9A14AB-7979-4D59-8DB0-CC742D2030E8}" type="slidenum">
              <a:rPr lang="en-GB" altLang="en-US"/>
              <a:pPr/>
              <a:t>‹#›</a:t>
            </a:fld>
            <a:endParaRPr lang="en-GB" altLang="en-US"/>
          </a:p>
        </p:txBody>
      </p:sp>
    </p:spTree>
    <p:extLst>
      <p:ext uri="{BB962C8B-B14F-4D97-AF65-F5344CB8AC3E}">
        <p14:creationId xmlns:p14="http://schemas.microsoft.com/office/powerpoint/2010/main" val="5344532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1A87DC2B-F18E-437B-AE66-AA6863346763}"/>
              </a:ext>
            </a:extLst>
          </p:cNvPr>
          <p:cNvSpPr>
            <a:spLocks noGrp="1"/>
          </p:cNvSpPr>
          <p:nvPr>
            <p:ph type="dt" sz="half" idx="10"/>
          </p:nvPr>
        </p:nvSpPr>
        <p:spPr/>
        <p:txBody>
          <a:bodyPr/>
          <a:lstStyle>
            <a:lvl1pPr>
              <a:defRPr/>
            </a:lvl1pPr>
          </a:lstStyle>
          <a:p>
            <a:pPr>
              <a:defRPr/>
            </a:pPr>
            <a:fld id="{315D585F-7DF6-4099-B3B1-B29AEE74FA12}" type="datetimeFigureOut">
              <a:rPr lang="en-GB"/>
              <a:pPr>
                <a:defRPr/>
              </a:pPr>
              <a:t>20/03/2021</a:t>
            </a:fld>
            <a:endParaRPr lang="en-GB"/>
          </a:p>
        </p:txBody>
      </p:sp>
      <p:sp>
        <p:nvSpPr>
          <p:cNvPr id="3" name="Footer Placeholder 4">
            <a:extLst>
              <a:ext uri="{FF2B5EF4-FFF2-40B4-BE49-F238E27FC236}">
                <a16:creationId xmlns="" xmlns:a16="http://schemas.microsoft.com/office/drawing/2014/main" id="{39CE1A02-9C12-48FF-85B4-8F55C95EE835}"/>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a:extLst>
              <a:ext uri="{FF2B5EF4-FFF2-40B4-BE49-F238E27FC236}">
                <a16:creationId xmlns="" xmlns:a16="http://schemas.microsoft.com/office/drawing/2014/main" id="{E4F884D8-CC65-425E-96A5-C9DB1A68FD5C}"/>
              </a:ext>
            </a:extLst>
          </p:cNvPr>
          <p:cNvSpPr>
            <a:spLocks noGrp="1"/>
          </p:cNvSpPr>
          <p:nvPr>
            <p:ph type="sldNum" sz="quarter" idx="12"/>
          </p:nvPr>
        </p:nvSpPr>
        <p:spPr/>
        <p:txBody>
          <a:bodyPr/>
          <a:lstStyle>
            <a:lvl1pPr>
              <a:defRPr/>
            </a:lvl1pPr>
          </a:lstStyle>
          <a:p>
            <a:fld id="{1CA2AF26-9F61-4375-9904-07B3C44DE3B4}" type="slidenum">
              <a:rPr lang="en-GB" altLang="en-US"/>
              <a:pPr/>
              <a:t>‹#›</a:t>
            </a:fld>
            <a:endParaRPr lang="en-GB" altLang="en-US"/>
          </a:p>
        </p:txBody>
      </p:sp>
    </p:spTree>
    <p:extLst>
      <p:ext uri="{BB962C8B-B14F-4D97-AF65-F5344CB8AC3E}">
        <p14:creationId xmlns:p14="http://schemas.microsoft.com/office/powerpoint/2010/main" val="27821028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CD9FCAF7-77A1-450E-B8FE-DBB4C5A35537}"/>
              </a:ext>
            </a:extLst>
          </p:cNvPr>
          <p:cNvSpPr>
            <a:spLocks noGrp="1"/>
          </p:cNvSpPr>
          <p:nvPr>
            <p:ph type="dt" sz="half" idx="10"/>
          </p:nvPr>
        </p:nvSpPr>
        <p:spPr/>
        <p:txBody>
          <a:bodyPr/>
          <a:lstStyle>
            <a:lvl1pPr>
              <a:defRPr/>
            </a:lvl1pPr>
          </a:lstStyle>
          <a:p>
            <a:pPr>
              <a:defRPr/>
            </a:pPr>
            <a:fld id="{7E82634E-6A25-496A-A1DE-14D5F9558A36}" type="datetimeFigureOut">
              <a:rPr lang="en-GB"/>
              <a:pPr>
                <a:defRPr/>
              </a:pPr>
              <a:t>20/03/2021</a:t>
            </a:fld>
            <a:endParaRPr lang="en-GB"/>
          </a:p>
        </p:txBody>
      </p:sp>
      <p:sp>
        <p:nvSpPr>
          <p:cNvPr id="6" name="Footer Placeholder 4">
            <a:extLst>
              <a:ext uri="{FF2B5EF4-FFF2-40B4-BE49-F238E27FC236}">
                <a16:creationId xmlns="" xmlns:a16="http://schemas.microsoft.com/office/drawing/2014/main" id="{329AC9A5-E986-4516-BC71-1640C6D1A584}"/>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 xmlns:a16="http://schemas.microsoft.com/office/drawing/2014/main" id="{AC2E3C16-F90C-4A5C-92C6-808CC6AA9F03}"/>
              </a:ext>
            </a:extLst>
          </p:cNvPr>
          <p:cNvSpPr>
            <a:spLocks noGrp="1"/>
          </p:cNvSpPr>
          <p:nvPr>
            <p:ph type="sldNum" sz="quarter" idx="12"/>
          </p:nvPr>
        </p:nvSpPr>
        <p:spPr/>
        <p:txBody>
          <a:bodyPr/>
          <a:lstStyle>
            <a:lvl1pPr>
              <a:defRPr/>
            </a:lvl1pPr>
          </a:lstStyle>
          <a:p>
            <a:fld id="{0F903D91-5CD2-4A20-90E6-826B208C6E2C}" type="slidenum">
              <a:rPr lang="en-GB" altLang="en-US"/>
              <a:pPr/>
              <a:t>‹#›</a:t>
            </a:fld>
            <a:endParaRPr lang="en-GB" altLang="en-US"/>
          </a:p>
        </p:txBody>
      </p:sp>
    </p:spTree>
    <p:extLst>
      <p:ext uri="{BB962C8B-B14F-4D97-AF65-F5344CB8AC3E}">
        <p14:creationId xmlns:p14="http://schemas.microsoft.com/office/powerpoint/2010/main" val="40451577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A5E66474-BA1F-4CCE-87C3-9CC3590E9944}"/>
              </a:ext>
            </a:extLst>
          </p:cNvPr>
          <p:cNvSpPr>
            <a:spLocks noGrp="1"/>
          </p:cNvSpPr>
          <p:nvPr>
            <p:ph type="dt" sz="half" idx="10"/>
          </p:nvPr>
        </p:nvSpPr>
        <p:spPr/>
        <p:txBody>
          <a:bodyPr/>
          <a:lstStyle>
            <a:lvl1pPr>
              <a:defRPr/>
            </a:lvl1pPr>
          </a:lstStyle>
          <a:p>
            <a:pPr>
              <a:defRPr/>
            </a:pPr>
            <a:fld id="{25BC5EDC-D594-4278-970D-290EA121163D}" type="datetimeFigureOut">
              <a:rPr lang="en-GB"/>
              <a:pPr>
                <a:defRPr/>
              </a:pPr>
              <a:t>20/03/2021</a:t>
            </a:fld>
            <a:endParaRPr lang="en-GB"/>
          </a:p>
        </p:txBody>
      </p:sp>
      <p:sp>
        <p:nvSpPr>
          <p:cNvPr id="6" name="Footer Placeholder 4">
            <a:extLst>
              <a:ext uri="{FF2B5EF4-FFF2-40B4-BE49-F238E27FC236}">
                <a16:creationId xmlns="" xmlns:a16="http://schemas.microsoft.com/office/drawing/2014/main" id="{A313C3A8-FB62-4F8B-9C10-6891A464F70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 xmlns:a16="http://schemas.microsoft.com/office/drawing/2014/main" id="{7273EE7A-1211-40C2-949F-C8F1A15F87C6}"/>
              </a:ext>
            </a:extLst>
          </p:cNvPr>
          <p:cNvSpPr>
            <a:spLocks noGrp="1"/>
          </p:cNvSpPr>
          <p:nvPr>
            <p:ph type="sldNum" sz="quarter" idx="12"/>
          </p:nvPr>
        </p:nvSpPr>
        <p:spPr/>
        <p:txBody>
          <a:bodyPr/>
          <a:lstStyle>
            <a:lvl1pPr>
              <a:defRPr/>
            </a:lvl1pPr>
          </a:lstStyle>
          <a:p>
            <a:fld id="{5839961C-352D-4F10-8AFB-928D3069139E}" type="slidenum">
              <a:rPr lang="en-GB" altLang="en-US"/>
              <a:pPr/>
              <a:t>‹#›</a:t>
            </a:fld>
            <a:endParaRPr lang="en-GB" altLang="en-US"/>
          </a:p>
        </p:txBody>
      </p:sp>
    </p:spTree>
    <p:extLst>
      <p:ext uri="{BB962C8B-B14F-4D97-AF65-F5344CB8AC3E}">
        <p14:creationId xmlns:p14="http://schemas.microsoft.com/office/powerpoint/2010/main" val="37433736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B6B50AA-6EA1-4197-874F-5AA5F82C4C9E}"/>
              </a:ext>
            </a:extLst>
          </p:cNvPr>
          <p:cNvSpPr>
            <a:spLocks noGrp="1"/>
          </p:cNvSpPr>
          <p:nvPr>
            <p:ph type="dt" sz="half" idx="10"/>
          </p:nvPr>
        </p:nvSpPr>
        <p:spPr/>
        <p:txBody>
          <a:bodyPr/>
          <a:lstStyle>
            <a:lvl1pPr>
              <a:defRPr/>
            </a:lvl1pPr>
          </a:lstStyle>
          <a:p>
            <a:pPr>
              <a:defRPr/>
            </a:pPr>
            <a:fld id="{C9A0B0A9-557F-4E9D-BD5E-102B52301720}"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A1DEE2BA-BFE8-4B46-B335-6DCD2D482F7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89ADEED0-3E16-4A3B-A7BA-F5786EFB83F6}"/>
              </a:ext>
            </a:extLst>
          </p:cNvPr>
          <p:cNvSpPr>
            <a:spLocks noGrp="1"/>
          </p:cNvSpPr>
          <p:nvPr>
            <p:ph type="sldNum" sz="quarter" idx="12"/>
          </p:nvPr>
        </p:nvSpPr>
        <p:spPr/>
        <p:txBody>
          <a:bodyPr/>
          <a:lstStyle>
            <a:lvl1pPr>
              <a:defRPr/>
            </a:lvl1pPr>
          </a:lstStyle>
          <a:p>
            <a:fld id="{A20241E6-97D7-4E7D-A193-4E61319E5ED9}" type="slidenum">
              <a:rPr lang="en-GB" altLang="en-US"/>
              <a:pPr/>
              <a:t>‹#›</a:t>
            </a:fld>
            <a:endParaRPr lang="en-GB" altLang="en-US"/>
          </a:p>
        </p:txBody>
      </p:sp>
    </p:spTree>
    <p:extLst>
      <p:ext uri="{BB962C8B-B14F-4D97-AF65-F5344CB8AC3E}">
        <p14:creationId xmlns:p14="http://schemas.microsoft.com/office/powerpoint/2010/main" val="25181651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9EF5336-F098-435D-9C76-2AFD8EF15737}"/>
              </a:ext>
            </a:extLst>
          </p:cNvPr>
          <p:cNvSpPr>
            <a:spLocks noGrp="1"/>
          </p:cNvSpPr>
          <p:nvPr>
            <p:ph type="dt" sz="half" idx="10"/>
          </p:nvPr>
        </p:nvSpPr>
        <p:spPr/>
        <p:txBody>
          <a:bodyPr/>
          <a:lstStyle>
            <a:lvl1pPr>
              <a:defRPr/>
            </a:lvl1pPr>
          </a:lstStyle>
          <a:p>
            <a:pPr>
              <a:defRPr/>
            </a:pPr>
            <a:fld id="{A80CEAD9-E06A-4240-9A97-5C311D1CFEC8}"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31C8E76E-893D-43EC-B676-0EC06A67A462}"/>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F441B863-6F29-48C1-8364-E6DBD84DDF9C}"/>
              </a:ext>
            </a:extLst>
          </p:cNvPr>
          <p:cNvSpPr>
            <a:spLocks noGrp="1"/>
          </p:cNvSpPr>
          <p:nvPr>
            <p:ph type="sldNum" sz="quarter" idx="12"/>
          </p:nvPr>
        </p:nvSpPr>
        <p:spPr/>
        <p:txBody>
          <a:bodyPr/>
          <a:lstStyle>
            <a:lvl1pPr>
              <a:defRPr/>
            </a:lvl1pPr>
          </a:lstStyle>
          <a:p>
            <a:fld id="{A54D3723-295C-4A9F-A2AD-C6CFD171C873}" type="slidenum">
              <a:rPr lang="en-GB" altLang="en-US"/>
              <a:pPr/>
              <a:t>‹#›</a:t>
            </a:fld>
            <a:endParaRPr lang="en-GB" altLang="en-US"/>
          </a:p>
        </p:txBody>
      </p:sp>
    </p:spTree>
    <p:extLst>
      <p:ext uri="{BB962C8B-B14F-4D97-AF65-F5344CB8AC3E}">
        <p14:creationId xmlns:p14="http://schemas.microsoft.com/office/powerpoint/2010/main" val="39847672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F678A98B-0E09-4612-9346-46C6FC3C697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EC23F55A-8CF0-4C9C-A0A6-604CE946188C}"/>
              </a:ext>
            </a:extLst>
          </p:cNvPr>
          <p:cNvSpPr>
            <a:spLocks noGrp="1"/>
          </p:cNvSpPr>
          <p:nvPr>
            <p:ph type="sldNum" sz="quarter" idx="12"/>
          </p:nvPr>
        </p:nvSpPr>
        <p:spPr/>
        <p:txBody>
          <a:bodyPr/>
          <a:lstStyle>
            <a:lvl1pPr>
              <a:defRPr/>
            </a:lvl1pPr>
          </a:lstStyle>
          <a:p>
            <a:fld id="{3B3521C2-0219-4B01-9135-CC48710C7539}" type="slidenum">
              <a:rPr lang="en-GB" altLang="en-US"/>
              <a:pPr/>
              <a:t>‹#›</a:t>
            </a:fld>
            <a:endParaRPr lang="en-GB" altLang="en-US"/>
          </a:p>
        </p:txBody>
      </p:sp>
    </p:spTree>
    <p:extLst>
      <p:ext uri="{BB962C8B-B14F-4D97-AF65-F5344CB8AC3E}">
        <p14:creationId xmlns:p14="http://schemas.microsoft.com/office/powerpoint/2010/main" val="234463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20.03.2021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197873902"/>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20/03/2021</a:t>
            </a:fld>
            <a:endParaRPr lang="en-GB"/>
          </a:p>
        </p:txBody>
      </p:sp>
      <p:sp>
        <p:nvSpPr>
          <p:cNvPr id="5" name="Footer Placeholder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041ED0F-3F4F-4191-95D9-03287ACFF4E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pPr/>
              <a:t>‹#›</a:t>
            </a:fld>
            <a:endParaRPr lang="en-GB" altLang="en-US"/>
          </a:p>
        </p:txBody>
      </p:sp>
      <p:sp>
        <p:nvSpPr>
          <p:cNvPr id="7"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DD249EA-50C8-4951-AB06-5D28EB1690D8}"/>
              </a:ext>
            </a:extLst>
          </p:cNvPr>
          <p:cNvSpPr>
            <a:spLocks noChangeArrowheads="1"/>
          </p:cNvSpPr>
          <p:nvPr userDrawn="1"/>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ka-GE" sz="1200" b="1" dirty="0">
                <a:solidFill>
                  <a:srgbClr val="FFFFFF"/>
                </a:solidFill>
                <a:latin typeface="Verdana" charset="0"/>
              </a:rPr>
              <a:t>www.coe.int/cybercrime</a:t>
            </a:r>
            <a:r>
              <a:rPr lang="en-US" sz="1200" b="1" dirty="0">
                <a:solidFill>
                  <a:srgbClr val="FFFFFF"/>
                </a:solidFill>
                <a:latin typeface="Verdana" charset="0"/>
              </a:rPr>
              <a:t>						</a:t>
            </a:r>
            <a:r>
              <a:rPr lang="ka-GE" sz="1200" b="1" dirty="0">
                <a:solidFill>
                  <a:srgbClr val="FFFFFF"/>
                </a:solidFill>
                <a:latin typeface="Verdana" charset="0"/>
              </a:rPr>
              <a:t>                        - </a:t>
            </a:r>
            <a:fld id="{F50FF694-912A-834E-AD45-B984C7BF2CE4}" type="slidenum">
              <a:rPr lang="en-US" sz="1200" b="1">
                <a:solidFill>
                  <a:srgbClr val="FFFFFF"/>
                </a:solidFill>
                <a:latin typeface="Verdana" charset="0"/>
                <a:ea typeface="MS PGothic" panose="020B0600070205080204" pitchFamily="34" charset="-128"/>
                <a:cs typeface="Verdana" charset="0"/>
              </a:rPr>
              <a:pPr defTabSz="914400" eaLnBrk="0" fontAlgn="base" hangingPunct="0">
                <a:spcBef>
                  <a:spcPct val="0"/>
                </a:spcBef>
                <a:spcAft>
                  <a:spcPct val="0"/>
                </a:spcAft>
              </a:pPr>
              <a:t>‹#›</a:t>
            </a:fld>
            <a:r>
              <a:rPr lang="ka-GE" sz="1200" b="1" dirty="0">
                <a:solidFill>
                  <a:srgbClr val="FFFFFF"/>
                </a:solidFill>
                <a:latin typeface="Verdana" charset="0"/>
              </a:rPr>
              <a:t> -</a:t>
            </a:r>
          </a:p>
        </p:txBody>
      </p:sp>
    </p:spTree>
    <p:extLst>
      <p:ext uri="{BB962C8B-B14F-4D97-AF65-F5344CB8AC3E}">
        <p14:creationId xmlns:p14="http://schemas.microsoft.com/office/powerpoint/2010/main" val="27897582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E36EC1A9-0935-48AF-98AC-717D1CEB4CF4}"/>
              </a:ext>
            </a:extLst>
          </p:cNvPr>
          <p:cNvSpPr>
            <a:spLocks noGrp="1"/>
          </p:cNvSpPr>
          <p:nvPr>
            <p:ph type="sldNum" sz="quarter" idx="12"/>
          </p:nvPr>
        </p:nvSpPr>
        <p:spPr/>
        <p:txBody>
          <a:bodyPr/>
          <a:lstStyle>
            <a:lvl1pPr>
              <a:defRPr/>
            </a:lvl1pPr>
          </a:lstStyle>
          <a:p>
            <a:fld id="{A4A5ECFF-5C9A-42B4-A985-E4790B0921A2}" type="slidenum">
              <a:rPr lang="en-GB" altLang="en-US"/>
              <a:pPr/>
              <a:t>‹#›</a:t>
            </a:fld>
            <a:endParaRPr lang="en-GB" altLang="en-US"/>
          </a:p>
        </p:txBody>
      </p:sp>
    </p:spTree>
    <p:extLst>
      <p:ext uri="{BB962C8B-B14F-4D97-AF65-F5344CB8AC3E}">
        <p14:creationId xmlns:p14="http://schemas.microsoft.com/office/powerpoint/2010/main" val="38222902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 xmlns:a16="http://schemas.microsoft.com/office/drawing/2014/main" id="{88522707-CA25-4A35-91C8-F5196EFF8F16}"/>
              </a:ext>
            </a:extLst>
          </p:cNvPr>
          <p:cNvSpPr>
            <a:spLocks noGrp="1"/>
          </p:cNvSpPr>
          <p:nvPr>
            <p:ph type="dt" sz="half" idx="10"/>
          </p:nvPr>
        </p:nvSpPr>
        <p:spPr/>
        <p:txBody>
          <a:bodyPr/>
          <a:lstStyle>
            <a:lvl1pPr>
              <a:defRPr/>
            </a:lvl1pPr>
          </a:lstStyle>
          <a:p>
            <a:pPr>
              <a:defRPr/>
            </a:pPr>
            <a:fld id="{CFBDBF1B-221B-4F7A-A787-AD32B8234FCA}" type="datetimeFigureOut">
              <a:rPr lang="en-GB"/>
              <a:pPr>
                <a:defRPr/>
              </a:pPr>
              <a:t>20/03/2021</a:t>
            </a:fld>
            <a:endParaRPr lang="en-GB"/>
          </a:p>
        </p:txBody>
      </p:sp>
      <p:sp>
        <p:nvSpPr>
          <p:cNvPr id="6" name="Footer Placeholder 4">
            <a:extLst>
              <a:ext uri="{FF2B5EF4-FFF2-40B4-BE49-F238E27FC236}">
                <a16:creationId xmlns="" xmlns:a16="http://schemas.microsoft.com/office/drawing/2014/main" id="{84FC7A3D-6216-4157-97A2-E55D98E64C4F}"/>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 xmlns:a16="http://schemas.microsoft.com/office/drawing/2014/main" id="{0ABDE962-6F93-4861-9652-CEB273EC9807}"/>
              </a:ext>
            </a:extLst>
          </p:cNvPr>
          <p:cNvSpPr>
            <a:spLocks noGrp="1"/>
          </p:cNvSpPr>
          <p:nvPr>
            <p:ph type="sldNum" sz="quarter" idx="12"/>
          </p:nvPr>
        </p:nvSpPr>
        <p:spPr/>
        <p:txBody>
          <a:bodyPr/>
          <a:lstStyle>
            <a:lvl1pPr>
              <a:defRPr/>
            </a:lvl1pPr>
          </a:lstStyle>
          <a:p>
            <a:fld id="{A87C200B-5CD9-4424-B25D-14B538795F4F}" type="slidenum">
              <a:rPr lang="en-GB" altLang="en-US"/>
              <a:pPr/>
              <a:t>‹#›</a:t>
            </a:fld>
            <a:endParaRPr lang="en-GB" altLang="en-US"/>
          </a:p>
        </p:txBody>
      </p:sp>
    </p:spTree>
    <p:extLst>
      <p:ext uri="{BB962C8B-B14F-4D97-AF65-F5344CB8AC3E}">
        <p14:creationId xmlns:p14="http://schemas.microsoft.com/office/powerpoint/2010/main" val="6063540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 xmlns:a16="http://schemas.microsoft.com/office/drawing/2014/main" id="{69C0712E-9343-4428-96C7-F978B4708EB4}"/>
              </a:ext>
            </a:extLst>
          </p:cNvPr>
          <p:cNvSpPr>
            <a:spLocks noGrp="1"/>
          </p:cNvSpPr>
          <p:nvPr>
            <p:ph type="dt" sz="half" idx="10"/>
          </p:nvPr>
        </p:nvSpPr>
        <p:spPr/>
        <p:txBody>
          <a:bodyPr/>
          <a:lstStyle>
            <a:lvl1pPr>
              <a:defRPr/>
            </a:lvl1pPr>
          </a:lstStyle>
          <a:p>
            <a:pPr>
              <a:defRPr/>
            </a:pPr>
            <a:fld id="{03D3FF4A-8C1F-4811-AA1E-4D9763EFA5E9}" type="datetimeFigureOut">
              <a:rPr lang="en-GB"/>
              <a:pPr>
                <a:defRPr/>
              </a:pPr>
              <a:t>20/03/2021</a:t>
            </a:fld>
            <a:endParaRPr lang="en-GB"/>
          </a:p>
        </p:txBody>
      </p:sp>
      <p:sp>
        <p:nvSpPr>
          <p:cNvPr id="8" name="Footer Placeholder 4">
            <a:extLst>
              <a:ext uri="{FF2B5EF4-FFF2-40B4-BE49-F238E27FC236}">
                <a16:creationId xmlns="" xmlns:a16="http://schemas.microsoft.com/office/drawing/2014/main" id="{55DF5386-8042-47D5-8E50-6BCDD37A2A50}"/>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a:extLst>
              <a:ext uri="{FF2B5EF4-FFF2-40B4-BE49-F238E27FC236}">
                <a16:creationId xmlns="" xmlns:a16="http://schemas.microsoft.com/office/drawing/2014/main" id="{64CDF31D-1F28-4032-982F-E4C4F975CE1C}"/>
              </a:ext>
            </a:extLst>
          </p:cNvPr>
          <p:cNvSpPr>
            <a:spLocks noGrp="1"/>
          </p:cNvSpPr>
          <p:nvPr>
            <p:ph type="sldNum" sz="quarter" idx="12"/>
          </p:nvPr>
        </p:nvSpPr>
        <p:spPr/>
        <p:txBody>
          <a:bodyPr/>
          <a:lstStyle>
            <a:lvl1pPr>
              <a:defRPr/>
            </a:lvl1pPr>
          </a:lstStyle>
          <a:p>
            <a:fld id="{1C22D96E-6A4B-4992-9941-EE62BBE18CC4}" type="slidenum">
              <a:rPr lang="en-GB" altLang="en-US"/>
              <a:pPr/>
              <a:t>‹#›</a:t>
            </a:fld>
            <a:endParaRPr lang="en-GB" altLang="en-US"/>
          </a:p>
        </p:txBody>
      </p:sp>
    </p:spTree>
    <p:extLst>
      <p:ext uri="{BB962C8B-B14F-4D97-AF65-F5344CB8AC3E}">
        <p14:creationId xmlns:p14="http://schemas.microsoft.com/office/powerpoint/2010/main" val="11162774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 xmlns:a16="http://schemas.microsoft.com/office/drawing/2014/main" id="{EB796652-2DDF-42FE-BC47-20F2A543A9DB}"/>
              </a:ext>
            </a:extLst>
          </p:cNvPr>
          <p:cNvSpPr>
            <a:spLocks noGrp="1"/>
          </p:cNvSpPr>
          <p:nvPr>
            <p:ph type="dt" sz="half" idx="10"/>
          </p:nvPr>
        </p:nvSpPr>
        <p:spPr/>
        <p:txBody>
          <a:bodyPr/>
          <a:lstStyle>
            <a:lvl1pPr>
              <a:defRPr/>
            </a:lvl1pPr>
          </a:lstStyle>
          <a:p>
            <a:pPr>
              <a:defRPr/>
            </a:pPr>
            <a:fld id="{5743225B-D9D3-4CFC-9C98-4B74D307A0BF}" type="datetimeFigureOut">
              <a:rPr lang="en-GB"/>
              <a:pPr>
                <a:defRPr/>
              </a:pPr>
              <a:t>20/03/2021</a:t>
            </a:fld>
            <a:endParaRPr lang="en-GB"/>
          </a:p>
        </p:txBody>
      </p:sp>
      <p:sp>
        <p:nvSpPr>
          <p:cNvPr id="4" name="Footer Placeholder 4">
            <a:extLst>
              <a:ext uri="{FF2B5EF4-FFF2-40B4-BE49-F238E27FC236}">
                <a16:creationId xmlns="" xmlns:a16="http://schemas.microsoft.com/office/drawing/2014/main" id="{4CA0948E-F417-447C-AF17-F61E2B8D4239}"/>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a:extLst>
              <a:ext uri="{FF2B5EF4-FFF2-40B4-BE49-F238E27FC236}">
                <a16:creationId xmlns="" xmlns:a16="http://schemas.microsoft.com/office/drawing/2014/main" id="{3B2ED847-8FDB-4679-A1FE-31D54EA6E917}"/>
              </a:ext>
            </a:extLst>
          </p:cNvPr>
          <p:cNvSpPr>
            <a:spLocks noGrp="1"/>
          </p:cNvSpPr>
          <p:nvPr>
            <p:ph type="sldNum" sz="quarter" idx="12"/>
          </p:nvPr>
        </p:nvSpPr>
        <p:spPr/>
        <p:txBody>
          <a:bodyPr/>
          <a:lstStyle>
            <a:lvl1pPr>
              <a:defRPr/>
            </a:lvl1pPr>
          </a:lstStyle>
          <a:p>
            <a:fld id="{0E9A14AB-7979-4D59-8DB0-CC742D2030E8}" type="slidenum">
              <a:rPr lang="en-GB" altLang="en-US"/>
              <a:pPr/>
              <a:t>‹#›</a:t>
            </a:fld>
            <a:endParaRPr lang="en-GB" altLang="en-US"/>
          </a:p>
        </p:txBody>
      </p:sp>
    </p:spTree>
    <p:extLst>
      <p:ext uri="{BB962C8B-B14F-4D97-AF65-F5344CB8AC3E}">
        <p14:creationId xmlns:p14="http://schemas.microsoft.com/office/powerpoint/2010/main" val="42735793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1A87DC2B-F18E-437B-AE66-AA6863346763}"/>
              </a:ext>
            </a:extLst>
          </p:cNvPr>
          <p:cNvSpPr>
            <a:spLocks noGrp="1"/>
          </p:cNvSpPr>
          <p:nvPr>
            <p:ph type="dt" sz="half" idx="10"/>
          </p:nvPr>
        </p:nvSpPr>
        <p:spPr/>
        <p:txBody>
          <a:bodyPr/>
          <a:lstStyle>
            <a:lvl1pPr>
              <a:defRPr/>
            </a:lvl1pPr>
          </a:lstStyle>
          <a:p>
            <a:pPr>
              <a:defRPr/>
            </a:pPr>
            <a:fld id="{315D585F-7DF6-4099-B3B1-B29AEE74FA12}" type="datetimeFigureOut">
              <a:rPr lang="en-GB"/>
              <a:pPr>
                <a:defRPr/>
              </a:pPr>
              <a:t>20/03/2021</a:t>
            </a:fld>
            <a:endParaRPr lang="en-GB"/>
          </a:p>
        </p:txBody>
      </p:sp>
      <p:sp>
        <p:nvSpPr>
          <p:cNvPr id="3" name="Footer Placeholder 4">
            <a:extLst>
              <a:ext uri="{FF2B5EF4-FFF2-40B4-BE49-F238E27FC236}">
                <a16:creationId xmlns="" xmlns:a16="http://schemas.microsoft.com/office/drawing/2014/main" id="{39CE1A02-9C12-48FF-85B4-8F55C95EE835}"/>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a:extLst>
              <a:ext uri="{FF2B5EF4-FFF2-40B4-BE49-F238E27FC236}">
                <a16:creationId xmlns="" xmlns:a16="http://schemas.microsoft.com/office/drawing/2014/main" id="{E4F884D8-CC65-425E-96A5-C9DB1A68FD5C}"/>
              </a:ext>
            </a:extLst>
          </p:cNvPr>
          <p:cNvSpPr>
            <a:spLocks noGrp="1"/>
          </p:cNvSpPr>
          <p:nvPr>
            <p:ph type="sldNum" sz="quarter" idx="12"/>
          </p:nvPr>
        </p:nvSpPr>
        <p:spPr/>
        <p:txBody>
          <a:bodyPr/>
          <a:lstStyle>
            <a:lvl1pPr>
              <a:defRPr/>
            </a:lvl1pPr>
          </a:lstStyle>
          <a:p>
            <a:fld id="{1CA2AF26-9F61-4375-9904-07B3C44DE3B4}" type="slidenum">
              <a:rPr lang="en-GB" altLang="en-US"/>
              <a:pPr/>
              <a:t>‹#›</a:t>
            </a:fld>
            <a:endParaRPr lang="en-GB" altLang="en-US"/>
          </a:p>
        </p:txBody>
      </p:sp>
    </p:spTree>
    <p:extLst>
      <p:ext uri="{BB962C8B-B14F-4D97-AF65-F5344CB8AC3E}">
        <p14:creationId xmlns:p14="http://schemas.microsoft.com/office/powerpoint/2010/main" val="29363486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CD9FCAF7-77A1-450E-B8FE-DBB4C5A35537}"/>
              </a:ext>
            </a:extLst>
          </p:cNvPr>
          <p:cNvSpPr>
            <a:spLocks noGrp="1"/>
          </p:cNvSpPr>
          <p:nvPr>
            <p:ph type="dt" sz="half" idx="10"/>
          </p:nvPr>
        </p:nvSpPr>
        <p:spPr/>
        <p:txBody>
          <a:bodyPr/>
          <a:lstStyle>
            <a:lvl1pPr>
              <a:defRPr/>
            </a:lvl1pPr>
          </a:lstStyle>
          <a:p>
            <a:pPr>
              <a:defRPr/>
            </a:pPr>
            <a:fld id="{7E82634E-6A25-496A-A1DE-14D5F9558A36}" type="datetimeFigureOut">
              <a:rPr lang="en-GB"/>
              <a:pPr>
                <a:defRPr/>
              </a:pPr>
              <a:t>20/03/2021</a:t>
            </a:fld>
            <a:endParaRPr lang="en-GB"/>
          </a:p>
        </p:txBody>
      </p:sp>
      <p:sp>
        <p:nvSpPr>
          <p:cNvPr id="6" name="Footer Placeholder 4">
            <a:extLst>
              <a:ext uri="{FF2B5EF4-FFF2-40B4-BE49-F238E27FC236}">
                <a16:creationId xmlns="" xmlns:a16="http://schemas.microsoft.com/office/drawing/2014/main" id="{329AC9A5-E986-4516-BC71-1640C6D1A584}"/>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 xmlns:a16="http://schemas.microsoft.com/office/drawing/2014/main" id="{AC2E3C16-F90C-4A5C-92C6-808CC6AA9F03}"/>
              </a:ext>
            </a:extLst>
          </p:cNvPr>
          <p:cNvSpPr>
            <a:spLocks noGrp="1"/>
          </p:cNvSpPr>
          <p:nvPr>
            <p:ph type="sldNum" sz="quarter" idx="12"/>
          </p:nvPr>
        </p:nvSpPr>
        <p:spPr/>
        <p:txBody>
          <a:bodyPr/>
          <a:lstStyle>
            <a:lvl1pPr>
              <a:defRPr/>
            </a:lvl1pPr>
          </a:lstStyle>
          <a:p>
            <a:fld id="{0F903D91-5CD2-4A20-90E6-826B208C6E2C}" type="slidenum">
              <a:rPr lang="en-GB" altLang="en-US"/>
              <a:pPr/>
              <a:t>‹#›</a:t>
            </a:fld>
            <a:endParaRPr lang="en-GB" altLang="en-US"/>
          </a:p>
        </p:txBody>
      </p:sp>
    </p:spTree>
    <p:extLst>
      <p:ext uri="{BB962C8B-B14F-4D97-AF65-F5344CB8AC3E}">
        <p14:creationId xmlns:p14="http://schemas.microsoft.com/office/powerpoint/2010/main" val="36985389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A5E66474-BA1F-4CCE-87C3-9CC3590E9944}"/>
              </a:ext>
            </a:extLst>
          </p:cNvPr>
          <p:cNvSpPr>
            <a:spLocks noGrp="1"/>
          </p:cNvSpPr>
          <p:nvPr>
            <p:ph type="dt" sz="half" idx="10"/>
          </p:nvPr>
        </p:nvSpPr>
        <p:spPr/>
        <p:txBody>
          <a:bodyPr/>
          <a:lstStyle>
            <a:lvl1pPr>
              <a:defRPr/>
            </a:lvl1pPr>
          </a:lstStyle>
          <a:p>
            <a:pPr>
              <a:defRPr/>
            </a:pPr>
            <a:fld id="{25BC5EDC-D594-4278-970D-290EA121163D}" type="datetimeFigureOut">
              <a:rPr lang="en-GB"/>
              <a:pPr>
                <a:defRPr/>
              </a:pPr>
              <a:t>20/03/2021</a:t>
            </a:fld>
            <a:endParaRPr lang="en-GB"/>
          </a:p>
        </p:txBody>
      </p:sp>
      <p:sp>
        <p:nvSpPr>
          <p:cNvPr id="6" name="Footer Placeholder 4">
            <a:extLst>
              <a:ext uri="{FF2B5EF4-FFF2-40B4-BE49-F238E27FC236}">
                <a16:creationId xmlns="" xmlns:a16="http://schemas.microsoft.com/office/drawing/2014/main" id="{A313C3A8-FB62-4F8B-9C10-6891A464F708}"/>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a:extLst>
              <a:ext uri="{FF2B5EF4-FFF2-40B4-BE49-F238E27FC236}">
                <a16:creationId xmlns="" xmlns:a16="http://schemas.microsoft.com/office/drawing/2014/main" id="{7273EE7A-1211-40C2-949F-C8F1A15F87C6}"/>
              </a:ext>
            </a:extLst>
          </p:cNvPr>
          <p:cNvSpPr>
            <a:spLocks noGrp="1"/>
          </p:cNvSpPr>
          <p:nvPr>
            <p:ph type="sldNum" sz="quarter" idx="12"/>
          </p:nvPr>
        </p:nvSpPr>
        <p:spPr/>
        <p:txBody>
          <a:bodyPr/>
          <a:lstStyle>
            <a:lvl1pPr>
              <a:defRPr/>
            </a:lvl1pPr>
          </a:lstStyle>
          <a:p>
            <a:fld id="{5839961C-352D-4F10-8AFB-928D3069139E}" type="slidenum">
              <a:rPr lang="en-GB" altLang="en-US"/>
              <a:pPr/>
              <a:t>‹#›</a:t>
            </a:fld>
            <a:endParaRPr lang="en-GB" altLang="en-US"/>
          </a:p>
        </p:txBody>
      </p:sp>
    </p:spTree>
    <p:extLst>
      <p:ext uri="{BB962C8B-B14F-4D97-AF65-F5344CB8AC3E}">
        <p14:creationId xmlns:p14="http://schemas.microsoft.com/office/powerpoint/2010/main" val="18107543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B6B50AA-6EA1-4197-874F-5AA5F82C4C9E}"/>
              </a:ext>
            </a:extLst>
          </p:cNvPr>
          <p:cNvSpPr>
            <a:spLocks noGrp="1"/>
          </p:cNvSpPr>
          <p:nvPr>
            <p:ph type="dt" sz="half" idx="10"/>
          </p:nvPr>
        </p:nvSpPr>
        <p:spPr/>
        <p:txBody>
          <a:bodyPr/>
          <a:lstStyle>
            <a:lvl1pPr>
              <a:defRPr/>
            </a:lvl1pPr>
          </a:lstStyle>
          <a:p>
            <a:pPr>
              <a:defRPr/>
            </a:pPr>
            <a:fld id="{C9A0B0A9-557F-4E9D-BD5E-102B52301720}"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A1DEE2BA-BFE8-4B46-B335-6DCD2D482F73}"/>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89ADEED0-3E16-4A3B-A7BA-F5786EFB83F6}"/>
              </a:ext>
            </a:extLst>
          </p:cNvPr>
          <p:cNvSpPr>
            <a:spLocks noGrp="1"/>
          </p:cNvSpPr>
          <p:nvPr>
            <p:ph type="sldNum" sz="quarter" idx="12"/>
          </p:nvPr>
        </p:nvSpPr>
        <p:spPr/>
        <p:txBody>
          <a:bodyPr/>
          <a:lstStyle>
            <a:lvl1pPr>
              <a:defRPr/>
            </a:lvl1pPr>
          </a:lstStyle>
          <a:p>
            <a:fld id="{A20241E6-97D7-4E7D-A193-4E61319E5ED9}" type="slidenum">
              <a:rPr lang="en-GB" altLang="en-US"/>
              <a:pPr/>
              <a:t>‹#›</a:t>
            </a:fld>
            <a:endParaRPr lang="en-GB" altLang="en-US"/>
          </a:p>
        </p:txBody>
      </p:sp>
    </p:spTree>
    <p:extLst>
      <p:ext uri="{BB962C8B-B14F-4D97-AF65-F5344CB8AC3E}">
        <p14:creationId xmlns:p14="http://schemas.microsoft.com/office/powerpoint/2010/main" val="14475829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9EF5336-F098-435D-9C76-2AFD8EF15737}"/>
              </a:ext>
            </a:extLst>
          </p:cNvPr>
          <p:cNvSpPr>
            <a:spLocks noGrp="1"/>
          </p:cNvSpPr>
          <p:nvPr>
            <p:ph type="dt" sz="half" idx="10"/>
          </p:nvPr>
        </p:nvSpPr>
        <p:spPr/>
        <p:txBody>
          <a:bodyPr/>
          <a:lstStyle>
            <a:lvl1pPr>
              <a:defRPr/>
            </a:lvl1pPr>
          </a:lstStyle>
          <a:p>
            <a:pPr>
              <a:defRPr/>
            </a:pPr>
            <a:fld id="{A80CEAD9-E06A-4240-9A97-5C311D1CFEC8}" type="datetimeFigureOut">
              <a:rPr lang="en-GB"/>
              <a:pPr>
                <a:defRPr/>
              </a:pPr>
              <a:t>20/03/2021</a:t>
            </a:fld>
            <a:endParaRPr lang="en-GB"/>
          </a:p>
        </p:txBody>
      </p:sp>
      <p:sp>
        <p:nvSpPr>
          <p:cNvPr id="5" name="Footer Placeholder 4">
            <a:extLst>
              <a:ext uri="{FF2B5EF4-FFF2-40B4-BE49-F238E27FC236}">
                <a16:creationId xmlns="" xmlns:a16="http://schemas.microsoft.com/office/drawing/2014/main" id="{31C8E76E-893D-43EC-B676-0EC06A67A462}"/>
              </a:ext>
            </a:extLst>
          </p:cNvPr>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F441B863-6F29-48C1-8364-E6DBD84DDF9C}"/>
              </a:ext>
            </a:extLst>
          </p:cNvPr>
          <p:cNvSpPr>
            <a:spLocks noGrp="1"/>
          </p:cNvSpPr>
          <p:nvPr>
            <p:ph type="sldNum" sz="quarter" idx="12"/>
          </p:nvPr>
        </p:nvSpPr>
        <p:spPr/>
        <p:txBody>
          <a:bodyPr/>
          <a:lstStyle>
            <a:lvl1pPr>
              <a:defRPr/>
            </a:lvl1pPr>
          </a:lstStyle>
          <a:p>
            <a:fld id="{A54D3723-295C-4A9F-A2AD-C6CFD171C873}" type="slidenum">
              <a:rPr lang="en-GB" altLang="en-US"/>
              <a:pPr/>
              <a:t>‹#›</a:t>
            </a:fld>
            <a:endParaRPr lang="en-GB" altLang="en-US"/>
          </a:p>
        </p:txBody>
      </p:sp>
    </p:spTree>
    <p:extLst>
      <p:ext uri="{BB962C8B-B14F-4D97-AF65-F5344CB8AC3E}">
        <p14:creationId xmlns:p14="http://schemas.microsoft.com/office/powerpoint/2010/main" val="1155041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9.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20.03.2021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04F3A-82BD-4011-AADB-1F79FD7DF4BC}" type="slidenum">
              <a:rPr lang="en-GB" smtClean="0"/>
              <a:pPr/>
              <a:t>‹#›</a:t>
            </a:fld>
            <a:endParaRPr lang="en-GB" dirty="0"/>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9BE315B-93AB-4182-A682-D2D6C37D4D23}"/>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8"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840FB52-8F74-4C62-BC14-146E37352582}"/>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D8571B3-F2B3-4C41-8AB6-8D4158A1697F}"/>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a:p>
        </p:txBody>
      </p:sp>
      <p:sp>
        <p:nvSpPr>
          <p:cNvPr id="10"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0713AAC-84AF-4971-8FCB-8CABFE853DD0}"/>
              </a:ext>
            </a:extLst>
          </p:cNvPr>
          <p:cNvSpPr>
            <a:spLocks noChangeArrowheads="1"/>
          </p:cNvSpPr>
          <p:nvPr userDrawn="1"/>
        </p:nvSpPr>
        <p:spPr bwMode="auto">
          <a:xfrm>
            <a:off x="-60382" y="6596936"/>
            <a:ext cx="32176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ka-GE" altLang="en-US" sz="1000" b="0" i="0" baseline="0" dirty="0">
                <a:solidFill>
                  <a:srgbClr val="FFFFFF"/>
                </a:solidFill>
                <a:latin typeface="Calibri" panose="020F0502020204030204" pitchFamily="34" charset="0"/>
              </a:rPr>
              <a:t>www.coe.int/cybercrime</a:t>
            </a:r>
            <a:r>
              <a:rPr lang="en-US" altLang="en-US" sz="1000" b="0" i="0" baseline="0" dirty="0">
                <a:solidFill>
                  <a:srgbClr val="FFFFFF"/>
                </a:solidFill>
                <a:latin typeface="Calibri" panose="020F0502020204030204" pitchFamily="34" charset="0"/>
              </a:rPr>
              <a:t>			</a:t>
            </a:r>
          </a:p>
        </p:txBody>
      </p:sp>
    </p:spTree>
    <p:extLst>
      <p:ext uri="{BB962C8B-B14F-4D97-AF65-F5344CB8AC3E}">
        <p14:creationId xmlns:p14="http://schemas.microsoft.com/office/powerpoint/2010/main" val="8350459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6" r:id="rId17"/>
    <p:sldLayoutId id="2147483672" r:id="rId18"/>
    <p:sldLayoutId id="2147483664" r:id="rId19"/>
    <p:sldLayoutId id="2147483665" r:id="rId20"/>
    <p:sldLayoutId id="2147483666" r:id="rId21"/>
    <p:sldLayoutId id="2147483671"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0D95FE2F-BE1B-43FF-B951-32D239725E5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 xmlns:a16="http://schemas.microsoft.com/office/drawing/2014/main" id="{23104279-0E29-4FAB-AB8C-2C78160299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 xmlns:a16="http://schemas.microsoft.com/office/drawing/2014/main" id="{EA7F34A8-E451-42E9-B8E4-C0981E84427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MS PGothic" charset="0"/>
                <a:cs typeface="MS PGothic" charset="0"/>
              </a:defRPr>
            </a:lvl1pPr>
          </a:lstStyle>
          <a:p>
            <a:pPr defTabSz="914400" fontAlgn="base">
              <a:spcBef>
                <a:spcPct val="0"/>
              </a:spcBef>
              <a:spcAft>
                <a:spcPct val="0"/>
              </a:spcAft>
              <a:defRPr/>
            </a:pPr>
            <a:fld id="{D8D012CA-83C7-43BF-AC9E-7461E7903907}" type="datetimeFigureOut">
              <a:rPr lang="en-GB"/>
              <a:pPr defTabSz="914400" fontAlgn="base">
                <a:spcBef>
                  <a:spcPct val="0"/>
                </a:spcBef>
                <a:spcAft>
                  <a:spcPct val="0"/>
                </a:spcAft>
                <a:defRPr/>
              </a:pPr>
              <a:t>20/03/2021</a:t>
            </a:fld>
            <a:endParaRPr lang="en-GB"/>
          </a:p>
        </p:txBody>
      </p:sp>
      <p:sp>
        <p:nvSpPr>
          <p:cNvPr id="5" name="Footer Placeholder 4">
            <a:extLst>
              <a:ext uri="{FF2B5EF4-FFF2-40B4-BE49-F238E27FC236}">
                <a16:creationId xmlns="" xmlns:a16="http://schemas.microsoft.com/office/drawing/2014/main" id="{A0807050-62B4-4EEF-B773-F3E1C9CCF0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914400">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C6A1DCF9-0280-41FE-A589-4AC346EF373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E8953D8D-E641-4349-A400-3F0BD5E4150E}" type="slidenum">
              <a:rPr lang="en-GB" altLang="en-US">
                <a:ea typeface="MS PGothic" panose="020B0600070205080204" pitchFamily="34" charset="-128"/>
              </a:rPr>
              <a:pPr defTabSz="914400" fontAlgn="base">
                <a:spcBef>
                  <a:spcPct val="0"/>
                </a:spcBef>
                <a:spcAft>
                  <a:spcPct val="0"/>
                </a:spcAft>
              </a:pPr>
              <a:t>‹#›</a:t>
            </a:fld>
            <a:endParaRPr lang="en-GB" altLang="en-US">
              <a:ea typeface="MS PGothic" panose="020B0600070205080204" pitchFamily="34" charset="-128"/>
            </a:endParaRPr>
          </a:p>
        </p:txBody>
      </p:sp>
    </p:spTree>
    <p:extLst>
      <p:ext uri="{BB962C8B-B14F-4D97-AF65-F5344CB8AC3E}">
        <p14:creationId xmlns:p14="http://schemas.microsoft.com/office/powerpoint/2010/main" val="72021221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0D95FE2F-BE1B-43FF-B951-32D239725E5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 xmlns:a16="http://schemas.microsoft.com/office/drawing/2014/main" id="{23104279-0E29-4FAB-AB8C-2C78160299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 xmlns:a16="http://schemas.microsoft.com/office/drawing/2014/main" id="{EA7F34A8-E451-42E9-B8E4-C0981E84427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MS PGothic" charset="0"/>
                <a:cs typeface="MS PGothic" charset="0"/>
              </a:defRPr>
            </a:lvl1pPr>
          </a:lstStyle>
          <a:p>
            <a:pPr defTabSz="914400" fontAlgn="base">
              <a:spcBef>
                <a:spcPct val="0"/>
              </a:spcBef>
              <a:spcAft>
                <a:spcPct val="0"/>
              </a:spcAft>
              <a:defRPr/>
            </a:pPr>
            <a:fld id="{D8D012CA-83C7-43BF-AC9E-7461E7903907}" type="datetimeFigureOut">
              <a:rPr lang="en-GB"/>
              <a:pPr defTabSz="914400" fontAlgn="base">
                <a:spcBef>
                  <a:spcPct val="0"/>
                </a:spcBef>
                <a:spcAft>
                  <a:spcPct val="0"/>
                </a:spcAft>
                <a:defRPr/>
              </a:pPr>
              <a:t>20/03/2021</a:t>
            </a:fld>
            <a:endParaRPr lang="en-GB"/>
          </a:p>
        </p:txBody>
      </p:sp>
      <p:sp>
        <p:nvSpPr>
          <p:cNvPr id="5" name="Footer Placeholder 4">
            <a:extLst>
              <a:ext uri="{FF2B5EF4-FFF2-40B4-BE49-F238E27FC236}">
                <a16:creationId xmlns="" xmlns:a16="http://schemas.microsoft.com/office/drawing/2014/main" id="{A0807050-62B4-4EEF-B773-F3E1C9CCF0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914400">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C6A1DCF9-0280-41FE-A589-4AC346EF373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E8953D8D-E641-4349-A400-3F0BD5E4150E}" type="slidenum">
              <a:rPr lang="en-GB" altLang="en-US">
                <a:ea typeface="MS PGothic" panose="020B0600070205080204" pitchFamily="34" charset="-128"/>
              </a:rPr>
              <a:pPr defTabSz="914400" fontAlgn="base">
                <a:spcBef>
                  <a:spcPct val="0"/>
                </a:spcBef>
                <a:spcAft>
                  <a:spcPct val="0"/>
                </a:spcAft>
              </a:pPr>
              <a:t>‹#›</a:t>
            </a:fld>
            <a:endParaRPr lang="en-GB" altLang="en-US">
              <a:ea typeface="MS PGothic" panose="020B0600070205080204" pitchFamily="34" charset="-128"/>
            </a:endParaRPr>
          </a:p>
        </p:txBody>
      </p:sp>
    </p:spTree>
    <p:extLst>
      <p:ext uri="{BB962C8B-B14F-4D97-AF65-F5344CB8AC3E}">
        <p14:creationId xmlns:p14="http://schemas.microsoft.com/office/powerpoint/2010/main" val="17350694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0D95FE2F-BE1B-43FF-B951-32D239725E5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 xmlns:a16="http://schemas.microsoft.com/office/drawing/2014/main" id="{23104279-0E29-4FAB-AB8C-2C78160299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 xmlns:a16="http://schemas.microsoft.com/office/drawing/2014/main" id="{EA7F34A8-E451-42E9-B8E4-C0981E84427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MS PGothic" charset="0"/>
                <a:cs typeface="MS PGothic" charset="0"/>
              </a:defRPr>
            </a:lvl1pPr>
          </a:lstStyle>
          <a:p>
            <a:pPr defTabSz="914400" fontAlgn="base">
              <a:spcBef>
                <a:spcPct val="0"/>
              </a:spcBef>
              <a:spcAft>
                <a:spcPct val="0"/>
              </a:spcAft>
              <a:defRPr/>
            </a:pPr>
            <a:fld id="{D8D012CA-83C7-43BF-AC9E-7461E7903907}" type="datetimeFigureOut">
              <a:rPr lang="en-GB"/>
              <a:pPr defTabSz="914400" fontAlgn="base">
                <a:spcBef>
                  <a:spcPct val="0"/>
                </a:spcBef>
                <a:spcAft>
                  <a:spcPct val="0"/>
                </a:spcAft>
                <a:defRPr/>
              </a:pPr>
              <a:t>20/03/2021</a:t>
            </a:fld>
            <a:endParaRPr lang="en-GB"/>
          </a:p>
        </p:txBody>
      </p:sp>
      <p:sp>
        <p:nvSpPr>
          <p:cNvPr id="5" name="Footer Placeholder 4">
            <a:extLst>
              <a:ext uri="{FF2B5EF4-FFF2-40B4-BE49-F238E27FC236}">
                <a16:creationId xmlns="" xmlns:a16="http://schemas.microsoft.com/office/drawing/2014/main" id="{A0807050-62B4-4EEF-B773-F3E1C9CCF0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914400">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C6A1DCF9-0280-41FE-A589-4AC346EF373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E8953D8D-E641-4349-A400-3F0BD5E4150E}" type="slidenum">
              <a:rPr lang="en-GB" altLang="en-US">
                <a:ea typeface="MS PGothic" panose="020B0600070205080204" pitchFamily="34" charset="-128"/>
              </a:rPr>
              <a:pPr defTabSz="914400" fontAlgn="base">
                <a:spcBef>
                  <a:spcPct val="0"/>
                </a:spcBef>
                <a:spcAft>
                  <a:spcPct val="0"/>
                </a:spcAft>
              </a:pPr>
              <a:t>‹#›</a:t>
            </a:fld>
            <a:endParaRPr lang="en-GB" altLang="en-US">
              <a:ea typeface="MS PGothic" panose="020B0600070205080204" pitchFamily="34" charset="-128"/>
            </a:endParaRPr>
          </a:p>
        </p:txBody>
      </p:sp>
    </p:spTree>
    <p:extLst>
      <p:ext uri="{BB962C8B-B14F-4D97-AF65-F5344CB8AC3E}">
        <p14:creationId xmlns:p14="http://schemas.microsoft.com/office/powerpoint/2010/main" val="106173095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0D95FE2F-BE1B-43FF-B951-32D239725E5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 xmlns:a16="http://schemas.microsoft.com/office/drawing/2014/main" id="{23104279-0E29-4FAB-AB8C-2C78160299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 xmlns:a16="http://schemas.microsoft.com/office/drawing/2014/main" id="{EA7F34A8-E451-42E9-B8E4-C0981E84427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MS PGothic" charset="0"/>
                <a:cs typeface="MS PGothic" charset="0"/>
              </a:defRPr>
            </a:lvl1pPr>
          </a:lstStyle>
          <a:p>
            <a:pPr defTabSz="914400" fontAlgn="base">
              <a:spcBef>
                <a:spcPct val="0"/>
              </a:spcBef>
              <a:spcAft>
                <a:spcPct val="0"/>
              </a:spcAft>
              <a:defRPr/>
            </a:pPr>
            <a:fld id="{D8D012CA-83C7-43BF-AC9E-7461E7903907}" type="datetimeFigureOut">
              <a:rPr lang="en-GB"/>
              <a:pPr defTabSz="914400" fontAlgn="base">
                <a:spcBef>
                  <a:spcPct val="0"/>
                </a:spcBef>
                <a:spcAft>
                  <a:spcPct val="0"/>
                </a:spcAft>
                <a:defRPr/>
              </a:pPr>
              <a:t>20/03/2021</a:t>
            </a:fld>
            <a:endParaRPr lang="en-GB"/>
          </a:p>
        </p:txBody>
      </p:sp>
      <p:sp>
        <p:nvSpPr>
          <p:cNvPr id="5" name="Footer Placeholder 4">
            <a:extLst>
              <a:ext uri="{FF2B5EF4-FFF2-40B4-BE49-F238E27FC236}">
                <a16:creationId xmlns="" xmlns:a16="http://schemas.microsoft.com/office/drawing/2014/main" id="{A0807050-62B4-4EEF-B773-F3E1C9CCF0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914400">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C6A1DCF9-0280-41FE-A589-4AC346EF373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E8953D8D-E641-4349-A400-3F0BD5E4150E}" type="slidenum">
              <a:rPr lang="en-GB" altLang="en-US">
                <a:ea typeface="MS PGothic" panose="020B0600070205080204" pitchFamily="34" charset="-128"/>
              </a:rPr>
              <a:pPr defTabSz="914400" fontAlgn="base">
                <a:spcBef>
                  <a:spcPct val="0"/>
                </a:spcBef>
                <a:spcAft>
                  <a:spcPct val="0"/>
                </a:spcAft>
              </a:pPr>
              <a:t>‹#›</a:t>
            </a:fld>
            <a:endParaRPr lang="en-GB" altLang="en-US">
              <a:ea typeface="MS PGothic" panose="020B0600070205080204" pitchFamily="34" charset="-128"/>
            </a:endParaRPr>
          </a:p>
        </p:txBody>
      </p:sp>
    </p:spTree>
    <p:extLst>
      <p:ext uri="{BB962C8B-B14F-4D97-AF65-F5344CB8AC3E}">
        <p14:creationId xmlns:p14="http://schemas.microsoft.com/office/powerpoint/2010/main" val="137335254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0D95FE2F-BE1B-43FF-B951-32D239725E5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 xmlns:a16="http://schemas.microsoft.com/office/drawing/2014/main" id="{23104279-0E29-4FAB-AB8C-2C78160299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 xmlns:a16="http://schemas.microsoft.com/office/drawing/2014/main" id="{EA7F34A8-E451-42E9-B8E4-C0981E84427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MS PGothic" charset="0"/>
                <a:cs typeface="MS PGothic" charset="0"/>
              </a:defRPr>
            </a:lvl1pPr>
          </a:lstStyle>
          <a:p>
            <a:pPr defTabSz="914400" fontAlgn="base">
              <a:spcBef>
                <a:spcPct val="0"/>
              </a:spcBef>
              <a:spcAft>
                <a:spcPct val="0"/>
              </a:spcAft>
              <a:defRPr/>
            </a:pPr>
            <a:fld id="{D8D012CA-83C7-43BF-AC9E-7461E7903907}" type="datetimeFigureOut">
              <a:rPr lang="en-GB"/>
              <a:pPr defTabSz="914400" fontAlgn="base">
                <a:spcBef>
                  <a:spcPct val="0"/>
                </a:spcBef>
                <a:spcAft>
                  <a:spcPct val="0"/>
                </a:spcAft>
                <a:defRPr/>
              </a:pPr>
              <a:t>20/03/2021</a:t>
            </a:fld>
            <a:endParaRPr lang="en-GB"/>
          </a:p>
        </p:txBody>
      </p:sp>
      <p:sp>
        <p:nvSpPr>
          <p:cNvPr id="5" name="Footer Placeholder 4">
            <a:extLst>
              <a:ext uri="{FF2B5EF4-FFF2-40B4-BE49-F238E27FC236}">
                <a16:creationId xmlns="" xmlns:a16="http://schemas.microsoft.com/office/drawing/2014/main" id="{A0807050-62B4-4EEF-B773-F3E1C9CCF0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914400">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C6A1DCF9-0280-41FE-A589-4AC346EF373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E8953D8D-E641-4349-A400-3F0BD5E4150E}" type="slidenum">
              <a:rPr lang="en-GB" altLang="en-US">
                <a:ea typeface="MS PGothic" panose="020B0600070205080204" pitchFamily="34" charset="-128"/>
              </a:rPr>
              <a:pPr defTabSz="914400" fontAlgn="base">
                <a:spcBef>
                  <a:spcPct val="0"/>
                </a:spcBef>
                <a:spcAft>
                  <a:spcPct val="0"/>
                </a:spcAft>
              </a:pPr>
              <a:t>‹#›</a:t>
            </a:fld>
            <a:endParaRPr lang="en-GB" altLang="en-US">
              <a:ea typeface="MS PGothic" panose="020B0600070205080204" pitchFamily="34" charset="-128"/>
            </a:endParaRPr>
          </a:p>
        </p:txBody>
      </p:sp>
    </p:spTree>
    <p:extLst>
      <p:ext uri="{BB962C8B-B14F-4D97-AF65-F5344CB8AC3E}">
        <p14:creationId xmlns:p14="http://schemas.microsoft.com/office/powerpoint/2010/main" val="377657909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0D95FE2F-BE1B-43FF-B951-32D239725E5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 xmlns:a16="http://schemas.microsoft.com/office/drawing/2014/main" id="{23104279-0E29-4FAB-AB8C-2C78160299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 xmlns:a16="http://schemas.microsoft.com/office/drawing/2014/main" id="{EA7F34A8-E451-42E9-B8E4-C0981E84427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MS PGothic" charset="0"/>
                <a:cs typeface="MS PGothic" charset="0"/>
              </a:defRPr>
            </a:lvl1pPr>
          </a:lstStyle>
          <a:p>
            <a:pPr defTabSz="914400" fontAlgn="base">
              <a:spcBef>
                <a:spcPct val="0"/>
              </a:spcBef>
              <a:spcAft>
                <a:spcPct val="0"/>
              </a:spcAft>
              <a:defRPr/>
            </a:pPr>
            <a:fld id="{D8D012CA-83C7-43BF-AC9E-7461E7903907}" type="datetimeFigureOut">
              <a:rPr lang="en-GB"/>
              <a:pPr defTabSz="914400" fontAlgn="base">
                <a:spcBef>
                  <a:spcPct val="0"/>
                </a:spcBef>
                <a:spcAft>
                  <a:spcPct val="0"/>
                </a:spcAft>
                <a:defRPr/>
              </a:pPr>
              <a:t>20/03/2021</a:t>
            </a:fld>
            <a:endParaRPr lang="en-GB"/>
          </a:p>
        </p:txBody>
      </p:sp>
      <p:sp>
        <p:nvSpPr>
          <p:cNvPr id="5" name="Footer Placeholder 4">
            <a:extLst>
              <a:ext uri="{FF2B5EF4-FFF2-40B4-BE49-F238E27FC236}">
                <a16:creationId xmlns="" xmlns:a16="http://schemas.microsoft.com/office/drawing/2014/main" id="{A0807050-62B4-4EEF-B773-F3E1C9CCF0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914400">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C6A1DCF9-0280-41FE-A589-4AC346EF373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E8953D8D-E641-4349-A400-3F0BD5E4150E}" type="slidenum">
              <a:rPr lang="en-GB" altLang="en-US">
                <a:ea typeface="MS PGothic" panose="020B0600070205080204" pitchFamily="34" charset="-128"/>
              </a:rPr>
              <a:pPr defTabSz="914400" fontAlgn="base">
                <a:spcBef>
                  <a:spcPct val="0"/>
                </a:spcBef>
                <a:spcAft>
                  <a:spcPct val="0"/>
                </a:spcAft>
              </a:pPr>
              <a:t>‹#›</a:t>
            </a:fld>
            <a:endParaRPr lang="en-GB" altLang="en-US">
              <a:ea typeface="MS PGothic" panose="020B0600070205080204" pitchFamily="34" charset="-128"/>
            </a:endParaRPr>
          </a:p>
        </p:txBody>
      </p:sp>
    </p:spTree>
    <p:extLst>
      <p:ext uri="{BB962C8B-B14F-4D97-AF65-F5344CB8AC3E}">
        <p14:creationId xmlns:p14="http://schemas.microsoft.com/office/powerpoint/2010/main" val="306600573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0D95FE2F-BE1B-43FF-B951-32D239725E5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 xmlns:a16="http://schemas.microsoft.com/office/drawing/2014/main" id="{23104279-0E29-4FAB-AB8C-2C78160299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 xmlns:a16="http://schemas.microsoft.com/office/drawing/2014/main" id="{EA7F34A8-E451-42E9-B8E4-C0981E84427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MS PGothic" charset="0"/>
                <a:cs typeface="MS PGothic" charset="0"/>
              </a:defRPr>
            </a:lvl1pPr>
          </a:lstStyle>
          <a:p>
            <a:pPr defTabSz="914400" fontAlgn="base">
              <a:spcBef>
                <a:spcPct val="0"/>
              </a:spcBef>
              <a:spcAft>
                <a:spcPct val="0"/>
              </a:spcAft>
              <a:defRPr/>
            </a:pPr>
            <a:fld id="{D8D012CA-83C7-43BF-AC9E-7461E7903907}" type="datetimeFigureOut">
              <a:rPr lang="en-GB"/>
              <a:pPr defTabSz="914400" fontAlgn="base">
                <a:spcBef>
                  <a:spcPct val="0"/>
                </a:spcBef>
                <a:spcAft>
                  <a:spcPct val="0"/>
                </a:spcAft>
                <a:defRPr/>
              </a:pPr>
              <a:t>20/03/2021</a:t>
            </a:fld>
            <a:endParaRPr lang="en-GB"/>
          </a:p>
        </p:txBody>
      </p:sp>
      <p:sp>
        <p:nvSpPr>
          <p:cNvPr id="5" name="Footer Placeholder 4">
            <a:extLst>
              <a:ext uri="{FF2B5EF4-FFF2-40B4-BE49-F238E27FC236}">
                <a16:creationId xmlns="" xmlns:a16="http://schemas.microsoft.com/office/drawing/2014/main" id="{A0807050-62B4-4EEF-B773-F3E1C9CCF0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914400">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C6A1DCF9-0280-41FE-A589-4AC346EF373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E8953D8D-E641-4349-A400-3F0BD5E4150E}" type="slidenum">
              <a:rPr lang="en-GB" altLang="en-US">
                <a:ea typeface="MS PGothic" panose="020B0600070205080204" pitchFamily="34" charset="-128"/>
              </a:rPr>
              <a:pPr defTabSz="914400" fontAlgn="base">
                <a:spcBef>
                  <a:spcPct val="0"/>
                </a:spcBef>
                <a:spcAft>
                  <a:spcPct val="0"/>
                </a:spcAft>
              </a:pPr>
              <a:t>‹#›</a:t>
            </a:fld>
            <a:endParaRPr lang="en-GB" altLang="en-US">
              <a:ea typeface="MS PGothic" panose="020B0600070205080204" pitchFamily="34" charset="-128"/>
            </a:endParaRPr>
          </a:p>
        </p:txBody>
      </p:sp>
    </p:spTree>
    <p:extLst>
      <p:ext uri="{BB962C8B-B14F-4D97-AF65-F5344CB8AC3E}">
        <p14:creationId xmlns:p14="http://schemas.microsoft.com/office/powerpoint/2010/main" val="159139588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0D95FE2F-BE1B-43FF-B951-32D239725E5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 xmlns:a16="http://schemas.microsoft.com/office/drawing/2014/main" id="{23104279-0E29-4FAB-AB8C-2C78160299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 xmlns:a16="http://schemas.microsoft.com/office/drawing/2014/main" id="{EA7F34A8-E451-42E9-B8E4-C0981E84427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MS PGothic" charset="0"/>
                <a:cs typeface="MS PGothic" charset="0"/>
              </a:defRPr>
            </a:lvl1pPr>
          </a:lstStyle>
          <a:p>
            <a:pPr defTabSz="914400" fontAlgn="base">
              <a:spcBef>
                <a:spcPct val="0"/>
              </a:spcBef>
              <a:spcAft>
                <a:spcPct val="0"/>
              </a:spcAft>
              <a:defRPr/>
            </a:pPr>
            <a:fld id="{D8D012CA-83C7-43BF-AC9E-7461E7903907}" type="datetimeFigureOut">
              <a:rPr lang="en-GB"/>
              <a:pPr defTabSz="914400" fontAlgn="base">
                <a:spcBef>
                  <a:spcPct val="0"/>
                </a:spcBef>
                <a:spcAft>
                  <a:spcPct val="0"/>
                </a:spcAft>
                <a:defRPr/>
              </a:pPr>
              <a:t>20/03/2021</a:t>
            </a:fld>
            <a:endParaRPr lang="en-GB"/>
          </a:p>
        </p:txBody>
      </p:sp>
      <p:sp>
        <p:nvSpPr>
          <p:cNvPr id="5" name="Footer Placeholder 4">
            <a:extLst>
              <a:ext uri="{FF2B5EF4-FFF2-40B4-BE49-F238E27FC236}">
                <a16:creationId xmlns="" xmlns:a16="http://schemas.microsoft.com/office/drawing/2014/main" id="{A0807050-62B4-4EEF-B773-F3E1C9CCF0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914400">
              <a:defRPr/>
            </a:pPr>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C6A1DCF9-0280-41FE-A589-4AC346EF373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pPr>
            <a:fld id="{E8953D8D-E641-4349-A400-3F0BD5E4150E}" type="slidenum">
              <a:rPr lang="en-GB" altLang="en-US">
                <a:ea typeface="MS PGothic" panose="020B0600070205080204" pitchFamily="34" charset="-128"/>
              </a:rPr>
              <a:pPr defTabSz="914400" fontAlgn="base">
                <a:spcBef>
                  <a:spcPct val="0"/>
                </a:spcBef>
                <a:spcAft>
                  <a:spcPct val="0"/>
                </a:spcAft>
              </a:pPr>
              <a:t>‹#›</a:t>
            </a:fld>
            <a:endParaRPr lang="en-GB" altLang="en-US">
              <a:ea typeface="MS PGothic" panose="020B0600070205080204" pitchFamily="34" charset="-128"/>
            </a:endParaRPr>
          </a:p>
        </p:txBody>
      </p:sp>
    </p:spTree>
    <p:extLst>
      <p:ext uri="{BB962C8B-B14F-4D97-AF65-F5344CB8AC3E}">
        <p14:creationId xmlns:p14="http://schemas.microsoft.com/office/powerpoint/2010/main" val="42084563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6.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57.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73.xml"/><Relationship Id="rId5" Type="http://schemas.openxmlformats.org/officeDocument/2006/relationships/hyperlink" Target="https://www.unodc.org/unodc/en/cybercrime/global-programme-cybercrime.html" TargetMode="Externa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3.xml"/><Relationship Id="rId5" Type="http://schemas.openxmlformats.org/officeDocument/2006/relationships/hyperlink" Target="https://www.un.org/press/en/2000/20001204.ga9842.doc.html" TargetMode="Externa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73.xml"/><Relationship Id="rId5" Type="http://schemas.openxmlformats.org/officeDocument/2006/relationships/hyperlink" Target="https://www.interpol.int/en/Crimes/Cybercrime" TargetMode="Externa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73.xml"/><Relationship Id="rId5" Type="http://schemas.openxmlformats.org/officeDocument/2006/relationships/hyperlink" Target="https://ec.europa.eu/home-affairs/what-we-do/policies/cybercrime_en" TargetMode="Externa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73.xml"/><Relationship Id="rId5" Type="http://schemas.openxmlformats.org/officeDocument/2006/relationships/hyperlink" Target="https://www.europol.europa.eu/about-europol/european-cybercrime-centre-ec3" TargetMode="Externa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73.xml"/><Relationship Id="rId5" Type="http://schemas.openxmlformats.org/officeDocument/2006/relationships/hyperlink" Target="http://www.eurojust.europa.eu/pages/home.aspx" TargetMode="Externa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3.xml"/><Relationship Id="rId5" Type="http://schemas.openxmlformats.org/officeDocument/2006/relationships/hyperlink" Target="https://www.ejn-crimjust.europa.eu/ejn/Ejn_Home/EN" TargetMode="External"/><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73.xml"/><Relationship Id="rId5" Type="http://schemas.openxmlformats.org/officeDocument/2006/relationships/hyperlink" Target="https://www.ejn-crimjust.europa.eu/ejn/Ejn_Home/EN" TargetMode="Externa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73.xml"/><Relationship Id="rId5" Type="http://schemas.openxmlformats.org/officeDocument/2006/relationships/hyperlink" Target="https://www.coe.int/en/web/cybercrime/cybercrime-office-c-proc" TargetMode="Externa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73.xml"/><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73.xml"/><Relationship Id="rId6" Type="http://schemas.openxmlformats.org/officeDocument/2006/relationships/hyperlink" Target="http://www.oas.org/juridico/english/cyber.htm"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73.xml"/><Relationship Id="rId5" Type="http://schemas.openxmlformats.org/officeDocument/2006/relationships/hyperlink" Target="https://au.int/en/treaties/african-union-convention-cyber-security-and-personal-data-protection" TargetMode="Externa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84.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84.xml"/><Relationship Id="rId6" Type="http://schemas.openxmlformats.org/officeDocument/2006/relationships/hyperlink" Target="http://www.combattingcybercrime.org/" TargetMode="External"/><Relationship Id="rId5" Type="http://schemas.openxmlformats.org/officeDocument/2006/relationships/image" Target="../media/image30.png"/><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84.xml"/><Relationship Id="rId5" Type="http://schemas.openxmlformats.org/officeDocument/2006/relationships/hyperlink" Target="http://pilonsec.org/strategicplan/cybercrime-pilon" TargetMode="Externa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9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0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01.xml"/><Relationship Id="rId4" Type="http://schemas.openxmlformats.org/officeDocument/2006/relationships/image" Target="../media/image32.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0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01.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01.xml"/><Relationship Id="rId4" Type="http://schemas.openxmlformats.org/officeDocument/2006/relationships/image" Target="../media/image37.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10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01.xm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01.xml"/><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01.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01.xml"/><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01.xml"/><Relationship Id="rId4" Type="http://schemas.openxmlformats.org/officeDocument/2006/relationships/image" Target="../media/image43.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01.xml"/><Relationship Id="rId4" Type="http://schemas.openxmlformats.org/officeDocument/2006/relationships/image" Target="../media/image44.jp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0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01.xml"/><Relationship Id="rId4" Type="http://schemas.openxmlformats.org/officeDocument/2006/relationships/image" Target="../media/image48.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01.xml"/><Relationship Id="rId4" Type="http://schemas.openxmlformats.org/officeDocument/2006/relationships/image" Target="../media/image49.jpe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01.xml"/><Relationship Id="rId4" Type="http://schemas.openxmlformats.org/officeDocument/2006/relationships/image" Target="../media/image49.jpe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05.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0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01.xml"/><Relationship Id="rId4" Type="http://schemas.openxmlformats.org/officeDocument/2006/relationships/image" Target="../media/image50.jpe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01.xml"/><Relationship Id="rId4" Type="http://schemas.openxmlformats.org/officeDocument/2006/relationships/image" Target="../media/image50.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5.jp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01.xml"/><Relationship Id="rId4" Type="http://schemas.openxmlformats.org/officeDocument/2006/relationships/image" Target="../media/image50.jpe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01.xml"/><Relationship Id="rId5" Type="http://schemas.openxmlformats.org/officeDocument/2006/relationships/image" Target="../media/image52.png"/><Relationship Id="rId4" Type="http://schemas.openxmlformats.org/officeDocument/2006/relationships/image" Target="../media/image51.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01.xml"/><Relationship Id="rId4" Type="http://schemas.openxmlformats.org/officeDocument/2006/relationships/image" Target="../media/image50.jpe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01.xml"/><Relationship Id="rId4" Type="http://schemas.openxmlformats.org/officeDocument/2006/relationships/image" Target="../media/image50.jpe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01.xml"/><Relationship Id="rId5" Type="http://schemas.openxmlformats.org/officeDocument/2006/relationships/image" Target="../media/image53.png"/><Relationship Id="rId4" Type="http://schemas.openxmlformats.org/officeDocument/2006/relationships/image" Target="../media/image50.jpe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01.xml"/><Relationship Id="rId4" Type="http://schemas.openxmlformats.org/officeDocument/2006/relationships/image" Target="../media/image49.jpe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02.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01.xml"/><Relationship Id="rId4" Type="http://schemas.openxmlformats.org/officeDocument/2006/relationships/image" Target="../media/image54.jpe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01.xml"/><Relationship Id="rId5" Type="http://schemas.openxmlformats.org/officeDocument/2006/relationships/image" Target="../media/image55.png"/><Relationship Id="rId4" Type="http://schemas.openxmlformats.org/officeDocument/2006/relationships/image" Target="../media/image54.jpe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101.xml"/><Relationship Id="rId4" Type="http://schemas.openxmlformats.org/officeDocument/2006/relationships/image" Target="../media/image54.jpeg"/></Relationships>
</file>

<file path=ppt/slides/_rels/slide8.xml.rels><?xml version="1.0" encoding="UTF-8" standalone="yes"?>
<Relationships xmlns="http://schemas.openxmlformats.org/package/2006/relationships"><Relationship Id="rId3" Type="http://schemas.openxmlformats.org/officeDocument/2006/relationships/hyperlink" Target="https://www.forbes.com/sites/bernardmarr/2018/05/21/how-much-data-do-we-create-every-day-the-mind-blowing-stats-everyone-should-read/" TargetMode="External"/><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101.xml"/><Relationship Id="rId4" Type="http://schemas.openxmlformats.org/officeDocument/2006/relationships/image" Target="../media/image54.jpe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8.png"/><Relationship Id="rId2" Type="http://schemas.openxmlformats.org/officeDocument/2006/relationships/notesSlide" Target="../notesSlides/notesSlide79.xml"/><Relationship Id="rId1" Type="http://schemas.openxmlformats.org/officeDocument/2006/relationships/slideLayout" Target="../slideLayouts/slideLayout10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4.jpe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101.xml"/><Relationship Id="rId4" Type="http://schemas.openxmlformats.org/officeDocument/2006/relationships/image" Target="../media/image54.jpe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102.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101.xml"/><Relationship Id="rId4" Type="http://schemas.openxmlformats.org/officeDocument/2006/relationships/image" Target="../media/image59.jpe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101.xml"/><Relationship Id="rId5" Type="http://schemas.openxmlformats.org/officeDocument/2006/relationships/image" Target="../media/image60.png"/><Relationship Id="rId4" Type="http://schemas.openxmlformats.org/officeDocument/2006/relationships/image" Target="../media/image59.jpe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101.xml"/><Relationship Id="rId5" Type="http://schemas.openxmlformats.org/officeDocument/2006/relationships/image" Target="../media/image61.png"/><Relationship Id="rId4" Type="http://schemas.openxmlformats.org/officeDocument/2006/relationships/image" Target="../media/image59.jpe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101.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59.jpe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6.jpeg"/><Relationship Id="rId2" Type="http://schemas.openxmlformats.org/officeDocument/2006/relationships/notesSlide" Target="../notesSlides/notesSlide86.xml"/><Relationship Id="rId1" Type="http://schemas.openxmlformats.org/officeDocument/2006/relationships/slideLayout" Target="../slideLayouts/slideLayout101.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59.jpe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10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6.jpe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101.xml"/><Relationship Id="rId4" Type="http://schemas.openxmlformats.org/officeDocument/2006/relationships/image" Target="../media/image67.jpe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101.xml"/><Relationship Id="rId5" Type="http://schemas.openxmlformats.org/officeDocument/2006/relationships/image" Target="../media/image69.png"/><Relationship Id="rId4" Type="http://schemas.openxmlformats.org/officeDocument/2006/relationships/image" Target="../media/image68.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101.xml"/><Relationship Id="rId4" Type="http://schemas.openxmlformats.org/officeDocument/2006/relationships/image" Target="../media/image70.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102.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101.xml"/><Relationship Id="rId4" Type="http://schemas.openxmlformats.org/officeDocument/2006/relationships/image" Target="../media/image67.jpe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10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1.xml"/><Relationship Id="rId4"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BB67D73-B6F5-4B2A-AAA2-032087A05B37}"/>
              </a:ext>
            </a:extLst>
          </p:cNvPr>
          <p:cNvSpPr>
            <a:spLocks noGrp="1"/>
          </p:cNvSpPr>
          <p:nvPr>
            <p:ph sz="quarter" idx="11"/>
          </p:nvPr>
        </p:nvSpPr>
        <p:spPr>
          <a:xfrm>
            <a:off x="448274" y="1251039"/>
            <a:ext cx="8255888" cy="724409"/>
          </a:xfrm>
        </p:spPr>
        <p:txBody>
          <a:bodyPr>
            <a:normAutofit/>
          </a:bodyPr>
          <a:lstStyle/>
          <a:p>
            <a:r>
              <a:rPr lang="ka-GE" altLang="en-US" sz="1900" dirty="0">
                <a:latin typeface="+mn-lt"/>
              </a:rPr>
              <a:t>გაცნობითი სასწავლო კურსი მოსამართლეებისთვის კიბერდანაშაულისა და ელექტრონული მტკიცებულებების თემაზე</a:t>
            </a:r>
            <a:endParaRPr lang="ka-GE" altLang="en-US" sz="1900" i="1" dirty="0">
              <a:latin typeface="+mn-lt"/>
            </a:endParaRPr>
          </a:p>
          <a:p>
            <a:endParaRPr lang="ka-GE" dirty="0"/>
          </a:p>
        </p:txBody>
      </p:sp>
      <p:sp>
        <p:nvSpPr>
          <p:cNvPr id="31" name="Text Placeholder 30">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3637711-684D-4890-8B1A-C347F5BBB59D}"/>
              </a:ext>
            </a:extLst>
          </p:cNvPr>
          <p:cNvSpPr>
            <a:spLocks noGrp="1"/>
          </p:cNvSpPr>
          <p:nvPr>
            <p:ph type="body" sz="quarter" idx="12"/>
          </p:nvPr>
        </p:nvSpPr>
        <p:spPr/>
        <p:txBody>
          <a:bodyPr>
            <a:normAutofit/>
          </a:bodyPr>
          <a:lstStyle/>
          <a:p>
            <a:pPr>
              <a:spcBef>
                <a:spcPct val="0"/>
              </a:spcBef>
            </a:pPr>
            <a:r>
              <a:rPr lang="ka-GE" altLang="en-US" sz="3000" dirty="0">
                <a:latin typeface="+mn-lt"/>
              </a:rPr>
              <a:t>სესია 1.5</a:t>
            </a:r>
          </a:p>
          <a:p>
            <a:pPr>
              <a:spcBef>
                <a:spcPct val="0"/>
              </a:spcBef>
            </a:pPr>
            <a:r>
              <a:rPr lang="ka-GE" altLang="en-US" sz="3000" dirty="0">
                <a:latin typeface="+mn-lt"/>
              </a:rPr>
              <a:t>კიბერდანაშაულის საფუძვლები</a:t>
            </a:r>
          </a:p>
          <a:p>
            <a:pPr>
              <a:spcBef>
                <a:spcPct val="0"/>
              </a:spcBef>
            </a:pPr>
            <a:endParaRPr lang="ka-GE" altLang="en-US" sz="1100" dirty="0">
              <a:latin typeface="+mn-lt"/>
            </a:endParaRPr>
          </a:p>
          <a:p>
            <a:pPr>
              <a:spcBef>
                <a:spcPct val="0"/>
              </a:spcBef>
            </a:pPr>
            <a:endParaRPr lang="ka-GE" altLang="en-US" sz="1100" dirty="0">
              <a:latin typeface="+mn-lt"/>
            </a:endParaRPr>
          </a:p>
          <a:p>
            <a:pPr>
              <a:spcBef>
                <a:spcPct val="0"/>
              </a:spcBef>
            </a:pPr>
            <a:endParaRPr lang="ka-GE" altLang="en-US" sz="1100" dirty="0">
              <a:latin typeface="+mn-lt"/>
            </a:endParaRPr>
          </a:p>
          <a:p>
            <a:pPr>
              <a:spcBef>
                <a:spcPct val="0"/>
              </a:spcBef>
            </a:pPr>
            <a:endParaRPr lang="ka-GE" altLang="en-US" sz="1400" dirty="0">
              <a:latin typeface="+mn-lt"/>
            </a:endParaRPr>
          </a:p>
          <a:p>
            <a:pPr>
              <a:spcBef>
                <a:spcPct val="0"/>
              </a:spcBef>
            </a:pPr>
            <a:r>
              <a:rPr lang="ka-GE" altLang="en-US" sz="1600" dirty="0">
                <a:latin typeface="+mn-lt"/>
              </a:rPr>
              <a:t>Xxxxx XXXXXXXX</a:t>
            </a:r>
          </a:p>
          <a:p>
            <a:pPr>
              <a:spcBef>
                <a:spcPct val="0"/>
              </a:spcBef>
            </a:pPr>
            <a:endParaRPr lang="ka-GE" altLang="en-US" sz="1600" dirty="0">
              <a:latin typeface="+mn-lt"/>
            </a:endParaRPr>
          </a:p>
          <a:p>
            <a:pPr>
              <a:spcBef>
                <a:spcPct val="0"/>
              </a:spcBef>
            </a:pPr>
            <a:r>
              <a:rPr lang="ka-GE" altLang="en-US" sz="1600" b="0" i="1" dirty="0">
                <a:latin typeface="+mn-lt"/>
              </a:rPr>
              <a:t>ევროპის საბჭო</a:t>
            </a:r>
          </a:p>
          <a:p>
            <a:pPr>
              <a:spcBef>
                <a:spcPct val="0"/>
              </a:spcBef>
            </a:pPr>
            <a:endParaRPr lang="ka-GE" altLang="en-US" sz="1600" dirty="0">
              <a:solidFill>
                <a:srgbClr val="2F618F"/>
              </a:solidFill>
              <a:latin typeface="+mn-lt"/>
            </a:endParaRPr>
          </a:p>
          <a:p>
            <a:pPr>
              <a:spcBef>
                <a:spcPct val="0"/>
              </a:spcBef>
            </a:pPr>
            <a:r>
              <a:rPr lang="ka-GE" altLang="en-US" sz="1600" dirty="0">
                <a:solidFill>
                  <a:srgbClr val="2F618F"/>
                </a:solidFill>
                <a:latin typeface="+mn-lt"/>
              </a:rPr>
              <a:t>ელ. ფოსტა</a:t>
            </a:r>
          </a:p>
          <a:p>
            <a:pPr>
              <a:spcBef>
                <a:spcPct val="0"/>
              </a:spcBef>
            </a:pPr>
            <a:endParaRPr lang="ka-GE" altLang="en-US" sz="1400" dirty="0">
              <a:latin typeface="Verdana" panose="020B0604030504040204" pitchFamily="34" charset="0"/>
            </a:endParaRPr>
          </a:p>
          <a:p>
            <a:pPr>
              <a:spcBef>
                <a:spcPct val="0"/>
              </a:spcBef>
            </a:pPr>
            <a:endParaRPr lang="ka-GE" altLang="en-US" sz="1400" dirty="0">
              <a:latin typeface="Verdana" panose="020B0604030504040204" pitchFamily="34" charset="0"/>
            </a:endParaRPr>
          </a:p>
          <a:p>
            <a:pPr>
              <a:spcBef>
                <a:spcPct val="0"/>
              </a:spcBef>
            </a:pPr>
            <a:endParaRPr lang="ka-GE" altLang="en-US" sz="1200" dirty="0">
              <a:latin typeface="Verdana" panose="020B0604030504040204" pitchFamily="34" charset="0"/>
            </a:endParaRPr>
          </a:p>
          <a:p>
            <a:endParaRPr lang="ka-GE" dirty="0"/>
          </a:p>
        </p:txBody>
      </p:sp>
      <p:sp>
        <p:nvSpPr>
          <p:cNvPr id="32" name="Text Placeholder 3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E9FDC2C-93EC-4C8A-9ECF-4C1E10889CE9}"/>
              </a:ext>
            </a:extLst>
          </p:cNvPr>
          <p:cNvSpPr>
            <a:spLocks noGrp="1"/>
          </p:cNvSpPr>
          <p:nvPr>
            <p:ph type="body" sz="quarter" idx="13"/>
          </p:nvPr>
        </p:nvSpPr>
        <p:spPr/>
        <p:txBody>
          <a:bodyPr/>
          <a:lstStyle/>
          <a:p>
            <a:r>
              <a:rPr lang="ka-GE" altLang="en-US" sz="1600" b="1" dirty="0">
                <a:latin typeface="+mn-lt"/>
              </a:rPr>
              <a:t>დდ თვე წწწწ</a:t>
            </a:r>
          </a:p>
          <a:p>
            <a:endParaRPr lang="ka-GE" dirty="0"/>
          </a:p>
        </p:txBody>
      </p:sp>
    </p:spTree>
    <p:extLst>
      <p:ext uri="{BB962C8B-B14F-4D97-AF65-F5344CB8AC3E}">
        <p14:creationId xmlns:p14="http://schemas.microsoft.com/office/powerpoint/2010/main" val="2337309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ფენომენი</a:t>
            </a:r>
            <a:endParaRPr lang="ka-GE" sz="20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251520" y="1270001"/>
            <a:ext cx="8605877" cy="5040311"/>
          </a:xfrm>
        </p:spPr>
        <p:txBody>
          <a:bodyPr/>
          <a:lstStyle/>
          <a:p>
            <a:pPr marL="0" indent="0" eaLnBrk="1" hangingPunct="1">
              <a:buNone/>
            </a:pPr>
            <a:r>
              <a:rPr lang="ka-GE" sz="2400" dirty="0" smtClean="0"/>
              <a:t>ზოგადად, ხალხი ფიქრობს, რომ ჩვენ საქმე გვაქვს შემდეგთან:</a:t>
            </a:r>
          </a:p>
          <a:p>
            <a:pPr eaLnBrk="1" hangingPunct="1"/>
            <a:r>
              <a:rPr lang="ka-GE" sz="2400" dirty="0" smtClean="0"/>
              <a:t>ჰაკერული შეტევა, ვირუსები, ჭიები, მავნე პროგრამები</a:t>
            </a:r>
          </a:p>
          <a:p>
            <a:pPr eaLnBrk="1" hangingPunct="1"/>
            <a:r>
              <a:rPr lang="ka-GE" sz="2400" dirty="0" smtClean="0"/>
              <a:t>DoS (მომსახურების დაბლოკვა), DDoS (განაწილებული შეტევა მომსახურების დაბლოკვის მიზნით)</a:t>
            </a:r>
          </a:p>
          <a:p>
            <a:pPr marL="0" indent="0" eaLnBrk="1" hangingPunct="1">
              <a:buNone/>
            </a:pPr>
            <a:r>
              <a:rPr lang="ka-GE" sz="2400" dirty="0" smtClean="0"/>
              <a:t>უფრო და უფრო მეტი "მოგებაზე ორიენტირებული დანაშაული"</a:t>
            </a:r>
          </a:p>
          <a:p>
            <a:pPr eaLnBrk="1" hangingPunct="1"/>
            <a:r>
              <a:rPr lang="ka-GE" sz="2400" dirty="0" smtClean="0"/>
              <a:t>კომპანიის ელ.ფოსტებზე არასანქცირებული წვდომა *</a:t>
            </a:r>
          </a:p>
          <a:p>
            <a:pPr eaLnBrk="1" hangingPunct="1"/>
            <a:r>
              <a:rPr lang="ka-GE" sz="2400" dirty="0" smtClean="0"/>
              <a:t>გამოძალვის პროგრამები *</a:t>
            </a:r>
          </a:p>
          <a:p>
            <a:pPr marL="0" indent="0" eaLnBrk="1" hangingPunct="1">
              <a:buNone/>
            </a:pPr>
            <a:r>
              <a:rPr lang="ka-GE" sz="2400" dirty="0" smtClean="0"/>
              <a:t>ან ქსელების გამოყენება</a:t>
            </a:r>
          </a:p>
          <a:p>
            <a:pPr eaLnBrk="1" hangingPunct="1"/>
            <a:r>
              <a:rPr lang="ka-GE" sz="2400" dirty="0" smtClean="0"/>
              <a:t>დანაშაულის ჩასადენად ან </a:t>
            </a:r>
          </a:p>
          <a:p>
            <a:pPr marL="0" indent="0" eaLnBrk="1" hangingPunct="1">
              <a:buNone/>
            </a:pPr>
            <a:r>
              <a:rPr lang="ka-GE" sz="2400" dirty="0" smtClean="0"/>
              <a:t>ხელშესაწყობად</a:t>
            </a:r>
          </a:p>
        </p:txBody>
      </p:sp>
      <p:pic>
        <p:nvPicPr>
          <p:cNvPr id="13" name="Content Placeholder 10" descr="glowing-world-map-background-1280x960.jpg">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3065408-C13D-448B-A801-10BC1442EAF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0328" y="4550240"/>
            <a:ext cx="2667272" cy="200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06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გამოწვევები</a:t>
            </a:r>
            <a:endParaRPr lang="ka-GE" sz="20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251520" y="1270001"/>
            <a:ext cx="8640960" cy="5040311"/>
          </a:xfrm>
        </p:spPr>
        <p:txBody>
          <a:bodyPr/>
          <a:lstStyle/>
          <a:p>
            <a:pPr marL="0" indent="0" algn="just" eaLnBrk="1" hangingPunct="1">
              <a:buNone/>
            </a:pPr>
            <a:r>
              <a:rPr lang="ka-GE" sz="2800" b="1" dirty="0" smtClean="0"/>
              <a:t>კიბერუსაფრთხოება</a:t>
            </a:r>
            <a:r>
              <a:rPr lang="ka-GE" sz="2800" dirty="0" smtClean="0"/>
              <a:t> – დამნაშავის შეჩერების მცდელობა</a:t>
            </a:r>
          </a:p>
          <a:p>
            <a:pPr marL="0" indent="0" algn="just" eaLnBrk="1" hangingPunct="1">
              <a:buNone/>
            </a:pPr>
            <a:r>
              <a:rPr lang="ka-GE" sz="2800" b="1" dirty="0" smtClean="0"/>
              <a:t>კიბერომი</a:t>
            </a:r>
            <a:r>
              <a:rPr lang="ka-GE" sz="2800" dirty="0" smtClean="0"/>
              <a:t> – შეიარაღების საერთაშორისო რბოლა ამჟამად უფრო ონლაინრეჟიმშია ვიდრე ოფლაინრეჟიმში.</a:t>
            </a:r>
          </a:p>
        </p:txBody>
      </p:sp>
      <p:pic>
        <p:nvPicPr>
          <p:cNvPr id="13" name="Content Placeholder 10" descr="glowing-world-map-background-1280x960.jpg">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3065408-C13D-448B-A801-10BC1442EAF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2489" y="4149080"/>
            <a:ext cx="3073673" cy="2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64D8914-222E-486F-9670-4F9C5B04919D}"/>
              </a:ext>
            </a:extLst>
          </p:cNvPr>
          <p:cNvSpPr txBox="1">
            <a:spLocks/>
          </p:cNvSpPr>
          <p:nvPr/>
        </p:nvSpPr>
        <p:spPr bwMode="auto">
          <a:xfrm>
            <a:off x="-151144" y="3639826"/>
            <a:ext cx="5803264" cy="24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eaLnBrk="1" hangingPunct="1">
              <a:buFont typeface="Wingdings" panose="05000000000000000000" pitchFamily="2" charset="2"/>
              <a:buChar char="Ø"/>
            </a:pPr>
            <a:r>
              <a:rPr lang="ka-GE" dirty="0"/>
              <a:t>კიბერომი არის ტექნოლოგიის გამოყენება ერზე შესატევად, რომელიც იწვევს ზიანს, რომელიც </a:t>
            </a:r>
            <a:r>
              <a:rPr lang="ka-GE" dirty="0" smtClean="0"/>
              <a:t>ფაქტობრივი ომის </a:t>
            </a:r>
            <a:r>
              <a:rPr lang="ka-GE" dirty="0"/>
              <a:t>შესაბამისია</a:t>
            </a:r>
          </a:p>
          <a:p>
            <a:pPr lvl="1" algn="r" eaLnBrk="1" hangingPunct="1"/>
            <a:r>
              <a:rPr lang="ka-GE" altLang="sr-Latn-RS" sz="1200" dirty="0"/>
              <a:t>ვიკიპედია</a:t>
            </a:r>
          </a:p>
        </p:txBody>
      </p:sp>
    </p:spTree>
    <p:extLst>
      <p:ext uri="{BB962C8B-B14F-4D97-AF65-F5344CB8AC3E}">
        <p14:creationId xmlns:p14="http://schemas.microsoft.com/office/powerpoint/2010/main" val="422376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848AB73-6CF7-4B50-ACEB-48BD4182E7C5}"/>
              </a:ext>
            </a:extLst>
          </p:cNvPr>
          <p:cNvSpPr>
            <a:spLocks noGrp="1"/>
          </p:cNvSpPr>
          <p:nvPr>
            <p:ph type="sldNum" sz="quarter" idx="10"/>
          </p:nvPr>
        </p:nvSpPr>
        <p:spPr/>
        <p:txBody>
          <a:bodyPr/>
          <a:lstStyle/>
          <a:p>
            <a:fld id="{49C04F3A-82BD-4011-AADB-1F79FD7DF4BC}" type="slidenum">
              <a:rPr lang="en-GB" smtClean="0"/>
              <a:pPr/>
              <a:t>12</a:t>
            </a:fld>
            <a:endParaRPr lang="ka-GE" dirty="0"/>
          </a:p>
        </p:txBody>
      </p:sp>
    </p:spTree>
    <p:extLst>
      <p:ext uri="{BB962C8B-B14F-4D97-AF65-F5344CB8AC3E}">
        <p14:creationId xmlns:p14="http://schemas.microsoft.com/office/powerpoint/2010/main" val="133481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2BA244C-489D-417D-B8AB-CB954192CB36}"/>
              </a:ext>
            </a:extLst>
          </p:cNvPr>
          <p:cNvSpPr>
            <a:spLocks noGrp="1"/>
          </p:cNvSpPr>
          <p:nvPr>
            <p:ph type="title"/>
          </p:nvPr>
        </p:nvSpPr>
        <p:spPr/>
        <p:txBody>
          <a:bodyPr/>
          <a:lstStyle/>
          <a:p>
            <a:r>
              <a:rPr lang="ka-GE" sz="3200" dirty="0"/>
              <a:t>რა არის კიბერდანაშაული?</a:t>
            </a:r>
          </a:p>
        </p:txBody>
      </p:sp>
      <p:sp>
        <p:nvSpPr>
          <p:cNvPr id="3" name="Tex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380FE40-902C-48A0-8E4E-962AA387FB67}"/>
              </a:ext>
            </a:extLst>
          </p:cNvPr>
          <p:cNvSpPr>
            <a:spLocks noGrp="1"/>
          </p:cNvSpPr>
          <p:nvPr>
            <p:ph type="body" idx="1"/>
          </p:nvPr>
        </p:nvSpPr>
        <p:spPr/>
        <p:txBody>
          <a:bodyPr/>
          <a:lstStyle/>
          <a:p>
            <a:r>
              <a:rPr lang="ka-GE" smtClean="0"/>
              <a:t>კიბერდანაშაულის საფუძვლები</a:t>
            </a:r>
          </a:p>
        </p:txBody>
      </p:sp>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54D42CC-1A2D-40A7-84EC-460AA3E58D0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0" fontAlgn="base" hangingPunct="0">
              <a:spcBef>
                <a:spcPct val="0"/>
              </a:spcBef>
              <a:spcAft>
                <a:spcPct val="0"/>
              </a:spcAft>
              <a:defRPr/>
            </a:pPr>
            <a:r>
              <a:rPr lang="ka-GE" sz="1200" b="1" dirty="0">
                <a:solidFill>
                  <a:srgbClr val="FFFFFF"/>
                </a:solidFill>
                <a:latin typeface="Verdana" charset="0"/>
              </a:rPr>
              <a:t>www.coe.int/cybercrime</a:t>
            </a:r>
            <a:endParaRPr lang="ka-GE" sz="1200" dirty="0">
              <a:solidFill>
                <a:prstClr val="white"/>
              </a:solidFill>
            </a:endParaRPr>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A79A5F6-4DD8-45CE-B41D-A8226D1891A7}"/>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GB">
              <a:solidFill>
                <a:prstClr val="white"/>
              </a:solidFill>
            </a:endParaRPr>
          </a:p>
        </p:txBody>
      </p:sp>
      <p:sp>
        <p:nvSpPr>
          <p:cNvPr id="6"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E44B28D-96A4-4B71-A353-916AB5467157}"/>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defTabSz="914400" eaLnBrk="0" fontAlgn="base" hangingPunct="0">
              <a:spcBef>
                <a:spcPct val="0"/>
              </a:spcBef>
              <a:spcAft>
                <a:spcPct val="0"/>
              </a:spcAft>
            </a:pPr>
            <a:r>
              <a:rPr lang="ka-GE" sz="3200" dirty="0">
                <a:solidFill>
                  <a:prstClr val="white"/>
                </a:solidFill>
                <a:latin typeface="Verdana" charset="0"/>
              </a:rPr>
              <a:t>განყოფილება 2</a:t>
            </a:r>
            <a:endParaRPr lang="ka-GE" sz="2000" dirty="0">
              <a:solidFill>
                <a:prstClr val="white"/>
              </a:solidFill>
              <a:latin typeface="Verdana" charset="0"/>
              <a:cs typeface="Verdana" charset="0"/>
            </a:endParaRPr>
          </a:p>
        </p:txBody>
      </p:sp>
      <p:pic>
        <p:nvPicPr>
          <p:cNvPr id="7"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A5C7640-AA2C-4B63-9841-E12A54FE034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4528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რა არის კიბერდანაშაული?</a:t>
            </a:r>
            <a:endParaRPr lang="ka-GE" sz="20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251520" y="1270001"/>
            <a:ext cx="8784530" cy="5183335"/>
          </a:xfrm>
        </p:spPr>
        <p:txBody>
          <a:bodyPr/>
          <a:lstStyle/>
          <a:p>
            <a:pPr marL="0" indent="0" eaLnBrk="1" hangingPunct="1">
              <a:buNone/>
            </a:pPr>
            <a:r>
              <a:rPr lang="ka-GE" altLang="sr-Latn-RS" sz="2800" b="1" dirty="0"/>
              <a:t>კიბერდანაშაულზე საუბრისას გამოიყენება ბევრი ტერმინი:</a:t>
            </a:r>
          </a:p>
          <a:p>
            <a:pPr eaLnBrk="1" hangingPunct="1"/>
            <a:r>
              <a:rPr lang="ka-GE" sz="2800" dirty="0" smtClean="0"/>
              <a:t>კომპიუტერული დანაშაული, კიბერდანაშაული, მაღალტექნოლოგიური დანაშაული, ინტერნეტდანაშაული, IT-დანაშაული, ტექნოლოგიებთან დაკავშირებული დანაშაული</a:t>
            </a:r>
          </a:p>
          <a:p>
            <a:pPr lvl="1" eaLnBrk="1" hangingPunct="1"/>
            <a:r>
              <a:rPr lang="ka-GE" sz="2400" dirty="0" smtClean="0"/>
              <a:t>ყველა ეს ტერმინი ურთიერთჩანაცვლებით გამოიყენება</a:t>
            </a:r>
          </a:p>
          <a:p>
            <a:pPr lvl="1" eaLnBrk="1" hangingPunct="1"/>
            <a:r>
              <a:rPr lang="ka-GE" sz="2400" dirty="0" smtClean="0"/>
              <a:t>რაც დამაბნეველი და შეცდომაში შემყვანია!</a:t>
            </a:r>
          </a:p>
          <a:p>
            <a:pPr eaLnBrk="1" hangingPunct="1"/>
            <a:r>
              <a:rPr lang="ka-GE" sz="2800" dirty="0" smtClean="0"/>
              <a:t>ამიტომ, მოდით, დავყოთ ...</a:t>
            </a:r>
          </a:p>
        </p:txBody>
      </p:sp>
      <p:pic>
        <p:nvPicPr>
          <p:cNvPr id="2050" name="Picture 2" descr="Sony makes cybercrime even more dangerous | Computerworld">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DF87724-40F1-4997-8B09-DA2B144653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1" y="5339234"/>
            <a:ext cx="1919932" cy="1181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0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რა არის კიბერდანაშაული?</a:t>
            </a:r>
            <a:endParaRPr lang="ka-GE" sz="20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251520" y="1026448"/>
            <a:ext cx="8892480" cy="5535389"/>
          </a:xfrm>
        </p:spPr>
        <p:txBody>
          <a:bodyPr/>
          <a:lstStyle/>
          <a:p>
            <a:pPr eaLnBrk="1" hangingPunct="1"/>
            <a:r>
              <a:rPr lang="ka-GE" altLang="sr-Latn-RS" sz="2000" b="1" dirty="0">
                <a:solidFill>
                  <a:schemeClr val="accent1">
                    <a:lumMod val="50000"/>
                  </a:schemeClr>
                </a:solidFill>
              </a:rPr>
              <a:t>ტექნოლოგია როგორც დანაშაულის მსხვერპლი </a:t>
            </a:r>
          </a:p>
          <a:p>
            <a:pPr lvl="1" eaLnBrk="1" hangingPunct="1">
              <a:buFont typeface="Wingdings" panose="05000000000000000000" pitchFamily="2" charset="2"/>
              <a:buChar char="Ø"/>
            </a:pPr>
            <a:r>
              <a:rPr lang="ka-GE" altLang="sr-Latn-RS" sz="1800" dirty="0"/>
              <a:t>"</a:t>
            </a:r>
            <a:r>
              <a:rPr lang="ka-GE" altLang="sr-Latn-RS" sz="1800" dirty="0" smtClean="0"/>
              <a:t>ნამდვილი" </a:t>
            </a:r>
            <a:r>
              <a:rPr lang="ka-GE" altLang="sr-Latn-RS" sz="1800" dirty="0"/>
              <a:t>კომპიუტერული დანაშაული </a:t>
            </a:r>
            <a:r>
              <a:rPr lang="ka-GE" altLang="sr-Latn-RS" sz="1800" dirty="0" smtClean="0"/>
              <a:t>- ჰაკერული </a:t>
            </a:r>
            <a:r>
              <a:rPr lang="ka-GE" altLang="sr-Latn-RS" sz="1800" dirty="0"/>
              <a:t>შეტევა, DDoS (განაწილებული შეტევა მომსახურების დაბლოკვის მიზნით), ვირუსი, მავნე პროგრამა</a:t>
            </a:r>
          </a:p>
          <a:p>
            <a:pPr eaLnBrk="1" hangingPunct="1"/>
            <a:r>
              <a:rPr lang="ka-GE" altLang="sr-Latn-RS" sz="2000" b="1" dirty="0">
                <a:solidFill>
                  <a:schemeClr val="accent1">
                    <a:lumMod val="50000"/>
                  </a:schemeClr>
                </a:solidFill>
              </a:rPr>
              <a:t>ტექნოლოგია როგორც დანაშაულის ხელშემწყობი</a:t>
            </a:r>
          </a:p>
          <a:p>
            <a:pPr lvl="1" eaLnBrk="1" hangingPunct="1">
              <a:buFont typeface="Wingdings" panose="05000000000000000000" pitchFamily="2" charset="2"/>
              <a:buChar char="Ø"/>
            </a:pPr>
            <a:r>
              <a:rPr lang="ka-GE" altLang="sr-Latn-RS" sz="1800" dirty="0"/>
              <a:t>ეხმარება "ტრადიციული" დანაშაულის ჩადენაში, როგორიცაა გაყალბება, მუქარა, შანტაჟი, უხამსი გამოსახულებები</a:t>
            </a:r>
          </a:p>
          <a:p>
            <a:pPr eaLnBrk="1" hangingPunct="1"/>
            <a:r>
              <a:rPr lang="ka-GE" altLang="sr-Latn-RS" sz="2000" b="1" dirty="0">
                <a:solidFill>
                  <a:schemeClr val="accent1">
                    <a:lumMod val="50000"/>
                  </a:schemeClr>
                </a:solidFill>
              </a:rPr>
              <a:t>ტექნოლოგია როგორც საკომუნიკაციო ინსტრუმენტი დანაშაულში</a:t>
            </a:r>
          </a:p>
          <a:p>
            <a:pPr lvl="1" eaLnBrk="1" hangingPunct="1">
              <a:buFont typeface="Wingdings" panose="05000000000000000000" pitchFamily="2" charset="2"/>
              <a:buChar char="Ø"/>
            </a:pPr>
            <a:r>
              <a:rPr lang="ka-GE" altLang="sr-Latn-RS" sz="1800" dirty="0"/>
              <a:t>დამნაშავეები ახორციელებენ კომუნიკაციას, რომ შეამცირონ აღმოჩენის შანსები, მათ შორის, დაშიფვრის ტექნოლოგიის გამოყენებით</a:t>
            </a:r>
          </a:p>
          <a:p>
            <a:pPr eaLnBrk="1" hangingPunct="1"/>
            <a:r>
              <a:rPr lang="ka-GE" altLang="sr-Latn-RS" sz="2000" b="1" dirty="0">
                <a:solidFill>
                  <a:schemeClr val="accent1">
                    <a:lumMod val="50000"/>
                  </a:schemeClr>
                </a:solidFill>
              </a:rPr>
              <a:t>ტექნოლოგია როგორც დანაშაულებრივი საქმიანობის შენახვის საშუალება</a:t>
            </a:r>
          </a:p>
          <a:p>
            <a:pPr lvl="1" eaLnBrk="1" hangingPunct="1">
              <a:buFont typeface="Wingdings" panose="05000000000000000000" pitchFamily="2" charset="2"/>
              <a:buChar char="Ø"/>
            </a:pPr>
            <a:r>
              <a:rPr lang="ka-GE" altLang="sr-Latn-RS" sz="1800" dirty="0"/>
              <a:t>გამოძიებისთვის სასარგებლო მონაცემების განზრახ/უნებლიე შენახვა</a:t>
            </a:r>
          </a:p>
          <a:p>
            <a:pPr eaLnBrk="1" hangingPunct="1"/>
            <a:r>
              <a:rPr lang="ka-GE" altLang="sr-Latn-RS" sz="2000" b="1" dirty="0">
                <a:solidFill>
                  <a:schemeClr val="accent1">
                    <a:lumMod val="50000"/>
                  </a:schemeClr>
                </a:solidFill>
              </a:rPr>
              <a:t>ტექნოლოგია როგორც დანაშაულის მოწმე</a:t>
            </a:r>
          </a:p>
          <a:p>
            <a:pPr lvl="1" eaLnBrk="1" hangingPunct="1">
              <a:buFont typeface="Wingdings" panose="05000000000000000000" pitchFamily="2" charset="2"/>
              <a:buChar char="Ø"/>
            </a:pPr>
            <a:r>
              <a:rPr lang="ka-GE" altLang="sr-Latn-RS" sz="1800" dirty="0"/>
              <a:t>სხვა მტკიცებულებების დამადასტურებელი/უარმყოფელი მტკიცებულება, როგორიცაა ალიბი</a:t>
            </a:r>
          </a:p>
        </p:txBody>
      </p:sp>
    </p:spTree>
    <p:extLst>
      <p:ext uri="{BB962C8B-B14F-4D97-AF65-F5344CB8AC3E}">
        <p14:creationId xmlns:p14="http://schemas.microsoft.com/office/powerpoint/2010/main" val="123848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403350" y="190500"/>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პოლიციისა და პროკურატურის ცხოვრება</a:t>
            </a:r>
            <a:endParaRPr lang="ka-GE" sz="18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251520" y="1270001"/>
            <a:ext cx="8784530" cy="5183335"/>
          </a:xfrm>
        </p:spPr>
        <p:txBody>
          <a:bodyPr/>
          <a:lstStyle/>
          <a:p>
            <a:pPr marL="0" indent="0" algn="just" eaLnBrk="1" hangingPunct="1">
              <a:buNone/>
            </a:pPr>
            <a:r>
              <a:rPr lang="ka-GE" sz="2800" dirty="0" smtClean="0"/>
              <a:t>უკვე არსებობს ინტერნეტ და კომპიუტერული დანაშაულების წინააღმდეგ ბრძოლის სპეციფიკური სამსახურები/ჯგუფები:</a:t>
            </a:r>
          </a:p>
          <a:p>
            <a:pPr lvl="1" eaLnBrk="1" hangingPunct="1"/>
            <a:r>
              <a:rPr lang="ka-GE" sz="2400" dirty="0" smtClean="0"/>
              <a:t>მაღალტექნოლოგიურ დანაშაულთან ბრძოლის სამსახური</a:t>
            </a:r>
          </a:p>
          <a:p>
            <a:pPr lvl="1" eaLnBrk="1" hangingPunct="1"/>
            <a:r>
              <a:rPr lang="ka-GE" sz="2400" dirty="0" smtClean="0"/>
              <a:t>კიბერდანაშაულთან ბრძოლის სამსახური</a:t>
            </a:r>
          </a:p>
          <a:p>
            <a:pPr lvl="1" eaLnBrk="1" hangingPunct="1"/>
            <a:r>
              <a:rPr lang="ka-GE" sz="2400" dirty="0" smtClean="0"/>
              <a:t>კომპიუტერული ექსპერტიზის სამსახური</a:t>
            </a:r>
          </a:p>
          <a:p>
            <a:pPr lvl="1" eaLnBrk="1" hangingPunct="1"/>
            <a:r>
              <a:rPr lang="ka-GE" sz="2400" dirty="0" smtClean="0"/>
              <a:t>ონლაინპედოფილიის გამოძიება</a:t>
            </a:r>
          </a:p>
          <a:p>
            <a:pPr lvl="1" eaLnBrk="1" hangingPunct="1"/>
            <a:r>
              <a:rPr lang="ka-GE" sz="2400" dirty="0" smtClean="0"/>
              <a:t>გამოძიება ღია წყაროების გამოყენებით</a:t>
            </a:r>
          </a:p>
          <a:p>
            <a:pPr lvl="1" eaLnBrk="1" hangingPunct="1"/>
            <a:r>
              <a:rPr lang="ka-GE" sz="2400" dirty="0" smtClean="0"/>
              <a:t>ფარული ოპერაცია ონლაინ</a:t>
            </a:r>
          </a:p>
          <a:p>
            <a:pPr marL="0" indent="0" eaLnBrk="1" hangingPunct="1">
              <a:buNone/>
            </a:pPr>
            <a:r>
              <a:rPr lang="ka-GE" sz="2800" dirty="0" smtClean="0"/>
              <a:t>თქვენს ქვეყანას ექნება საკუთარი!</a:t>
            </a:r>
          </a:p>
          <a:p>
            <a:pPr marL="0" indent="0" eaLnBrk="1" hangingPunct="1">
              <a:buNone/>
            </a:pPr>
            <a:endParaRPr lang="ka-GE" altLang="sr-Latn-RS" sz="2800" dirty="0"/>
          </a:p>
        </p:txBody>
      </p:sp>
      <p:pic>
        <p:nvPicPr>
          <p:cNvPr id="3" name="Picture 2" descr="Sony makes cybercrime even more dangerous | Computerworld">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0CF4CD7-7887-4629-BEA0-732969AEDE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1" y="5339234"/>
            <a:ext cx="1919932" cy="1181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455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და ბოლოს, განმარტების შესახებ ...</a:t>
            </a:r>
            <a:endParaRPr lang="ka-GE" sz="20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251520" y="1270001"/>
            <a:ext cx="8784530" cy="5183335"/>
          </a:xfrm>
        </p:spPr>
        <p:txBody>
          <a:bodyPr/>
          <a:lstStyle/>
          <a:p>
            <a:pPr marL="0" indent="0" algn="just">
              <a:buNone/>
            </a:pPr>
            <a:r>
              <a:rPr lang="ka-GE" altLang="sr-Latn-RS" sz="2800" b="1" dirty="0">
                <a:solidFill>
                  <a:srgbClr val="0070C0"/>
                </a:solidFill>
              </a:rPr>
              <a:t>კიბერსივრცის მეშვეობით ჩადენილი დანაშაული </a:t>
            </a:r>
            <a:r>
              <a:rPr lang="ka-GE" sz="2800" dirty="0" smtClean="0"/>
              <a:t>– ნებისმიერი დანაშაული რომლის ჩადენაც შესაძლებელია მხოლოდ კომპიუტერების, კომპიუტერული ქსელების ან საინფორმაციო და საკომუნიკაციო ტექნოლოგიების (ICT) გამოყენებით</a:t>
            </a:r>
          </a:p>
          <a:p>
            <a:pPr marL="0" indent="0" algn="ctr">
              <a:buNone/>
            </a:pPr>
            <a:r>
              <a:rPr lang="ka-GE" sz="1400" dirty="0"/>
              <a:t>                                                     "კიბერდანაშაული: მტკიცებულებების მიმოხილვა (მაკგუაიერი და დოულინგი) 2013 წ."</a:t>
            </a:r>
          </a:p>
          <a:p>
            <a:pPr lvl="1"/>
            <a:endParaRPr lang="ka-GE" sz="2000" dirty="0"/>
          </a:p>
          <a:p>
            <a:pPr lvl="1">
              <a:buFont typeface="Wingdings" panose="05000000000000000000" pitchFamily="2" charset="2"/>
              <a:buChar char="Ø"/>
            </a:pPr>
            <a:r>
              <a:rPr lang="ka-GE" sz="2000" dirty="0"/>
              <a:t>ასეთი დანაშაულების აღმოჩენა ტიპურად ხორციელდება კომპიუტერების, ქსელების ან სხვა ICT-რესურსების მეშვეობით.</a:t>
            </a:r>
          </a:p>
          <a:p>
            <a:pPr lvl="1">
              <a:buFont typeface="Wingdings" panose="05000000000000000000" pitchFamily="2" charset="2"/>
              <a:buChar char="Ø"/>
            </a:pPr>
            <a:r>
              <a:rPr lang="ka-GE" sz="2000" dirty="0"/>
              <a:t>იდეაში, ინტერნეტის </a:t>
            </a:r>
            <a:r>
              <a:rPr lang="ka-GE" sz="2000" dirty="0" smtClean="0"/>
              <a:t>გარეშე დამნაშავეები ვერ </a:t>
            </a:r>
            <a:r>
              <a:rPr lang="ka-GE" sz="2000" dirty="0"/>
              <a:t>შეძლებდნენ ამ დანაშაულების ჩადენას.</a:t>
            </a:r>
            <a:endParaRPr lang="ka-GE" altLang="sr-Latn-RS" sz="2000" dirty="0"/>
          </a:p>
          <a:p>
            <a:pPr marL="0" indent="0" eaLnBrk="1" hangingPunct="1">
              <a:buNone/>
            </a:pPr>
            <a:endParaRPr lang="ka-GE" altLang="sr-Latn-RS" sz="2800" dirty="0"/>
          </a:p>
        </p:txBody>
      </p:sp>
      <p:pic>
        <p:nvPicPr>
          <p:cNvPr id="3" name="Picture 2" descr="Sony makes cybercrime even more dangerous | Computerworld">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6E2FF29-3D95-482D-A98F-140C533992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1" y="5339234"/>
            <a:ext cx="1919932" cy="1181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239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F22973E-8CC9-4C0B-B546-EACD257DA5C7}"/>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E4BDDFE-543C-4491-903D-8D13C0DC1FB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ცოდნის შემოწმება</a:t>
            </a:r>
            <a:endParaRPr lang="ka-GE" sz="2000" dirty="0">
              <a:solidFill>
                <a:schemeClr val="bg1"/>
              </a:solidFill>
              <a:latin typeface="Verdana" charset="0"/>
              <a:cs typeface="Verdana" charset="0"/>
            </a:endParaRPr>
          </a:p>
        </p:txBody>
      </p:sp>
      <p:pic>
        <p:nvPicPr>
          <p:cNvPr id="8"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0D3AB1B-9A46-4066-B80B-9491DA6F943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AC1262F-F248-494E-99B0-D5250C313A2B}"/>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1" name="TextBox 10">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D3848A9-4745-4BB6-B8CB-6C939829A8B8}"/>
              </a:ext>
            </a:extLst>
          </p:cNvPr>
          <p:cNvSpPr txBox="1"/>
          <p:nvPr/>
        </p:nvSpPr>
        <p:spPr>
          <a:xfrm>
            <a:off x="588962" y="1281981"/>
            <a:ext cx="8030033" cy="830997"/>
          </a:xfrm>
          <a:prstGeom prst="rect">
            <a:avLst/>
          </a:prstGeom>
          <a:solidFill>
            <a:srgbClr val="BDD8F3"/>
          </a:solidFill>
        </p:spPr>
        <p:txBody>
          <a:bodyPr wrap="square" rtlCol="0">
            <a:spAutoFit/>
          </a:bodyPr>
          <a:lstStyle/>
          <a:p>
            <a:pPr algn="ctr"/>
            <a:r>
              <a:rPr lang="ka-GE" sz="2400" dirty="0">
                <a:solidFill>
                  <a:schemeClr val="tx1">
                    <a:lumMod val="65000"/>
                    <a:lumOff val="35000"/>
                  </a:schemeClr>
                </a:solidFill>
                <a:latin typeface="+mj-lt"/>
              </a:rPr>
              <a:t>ჩამოთვლილთაგან რომელი შეიძლება შევიდეს კიბერდანაშაულის აღწერაში?</a:t>
            </a:r>
          </a:p>
        </p:txBody>
      </p:sp>
      <p:sp>
        <p:nvSpPr>
          <p:cNvPr id="12" name="TextBox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75702A7-7EF5-41B1-83AA-F3F0AACE8FD2}"/>
              </a:ext>
            </a:extLst>
          </p:cNvPr>
          <p:cNvSpPr txBox="1"/>
          <p:nvPr/>
        </p:nvSpPr>
        <p:spPr>
          <a:xfrm>
            <a:off x="588962" y="4141574"/>
            <a:ext cx="8030032" cy="1938992"/>
          </a:xfrm>
          <a:prstGeom prst="rect">
            <a:avLst/>
          </a:prstGeom>
          <a:solidFill>
            <a:schemeClr val="tx1">
              <a:lumMod val="65000"/>
              <a:lumOff val="35000"/>
            </a:schemeClr>
          </a:solidFill>
        </p:spPr>
        <p:txBody>
          <a:bodyPr wrap="square" rtlCol="0">
            <a:spAutoFit/>
          </a:bodyPr>
          <a:lstStyle/>
          <a:p>
            <a:pPr algn="ctr"/>
            <a:r>
              <a:rPr lang="ka-GE" sz="2000" dirty="0">
                <a:solidFill>
                  <a:schemeClr val="bg1"/>
                </a:solidFill>
                <a:latin typeface="+mj-lt"/>
              </a:rPr>
              <a:t>სწორი პასუხია D</a:t>
            </a:r>
          </a:p>
          <a:p>
            <a:pPr algn="ctr"/>
            <a:endParaRPr lang="ka-GE" sz="2000" dirty="0">
              <a:solidFill>
                <a:schemeClr val="bg1"/>
              </a:solidFill>
              <a:latin typeface="+mj-lt"/>
            </a:endParaRPr>
          </a:p>
          <a:p>
            <a:pPr algn="ctr"/>
            <a:r>
              <a:rPr lang="ka-GE" sz="2000" dirty="0">
                <a:solidFill>
                  <a:schemeClr val="bg1"/>
                </a:solidFill>
                <a:latin typeface="+mj-lt"/>
              </a:rPr>
              <a:t>მიუხედავად იმისა, რომ რთულია კიბერდანაშაულის სწორი განმარტების პოვნა, ყველა აღწერა შეიძლება გამოყენებული იქნეს კიბერდანაშაულის შემადგენელ ნაწილად – შესაძლოა, როგორც დანაშაულის დამხმარედ ან მოწმედ.</a:t>
            </a:r>
          </a:p>
        </p:txBody>
      </p:sp>
      <p:sp>
        <p:nvSpPr>
          <p:cNvPr id="13" name="TextBox 1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0BD4572-BAB1-4568-B64C-2A9116F6F527}"/>
              </a:ext>
            </a:extLst>
          </p:cNvPr>
          <p:cNvSpPr txBox="1"/>
          <p:nvPr/>
        </p:nvSpPr>
        <p:spPr>
          <a:xfrm>
            <a:off x="588963" y="2342446"/>
            <a:ext cx="8030032" cy="1754326"/>
          </a:xfrm>
          <a:prstGeom prst="rect">
            <a:avLst/>
          </a:prstGeom>
          <a:solidFill>
            <a:srgbClr val="F08A34"/>
          </a:solidFill>
        </p:spPr>
        <p:txBody>
          <a:bodyPr wrap="square" rtlCol="0">
            <a:spAutoFit/>
          </a:bodyPr>
          <a:lstStyle/>
          <a:p>
            <a:pPr marL="1371600" lvl="2" indent="-457200">
              <a:buAutoNum type="alphaUcPeriod"/>
            </a:pPr>
            <a:r>
              <a:rPr lang="ka-GE" dirty="0">
                <a:solidFill>
                  <a:schemeClr val="bg1"/>
                </a:solidFill>
                <a:latin typeface="+mj-lt"/>
              </a:rPr>
              <a:t>თუ ტექნოლოგია ინახავს დანაშაულთან დაკავშირებულ მონაცემებს</a:t>
            </a:r>
          </a:p>
          <a:p>
            <a:pPr marL="1371600" lvl="2" indent="-457200">
              <a:buAutoNum type="alphaUcPeriod"/>
            </a:pPr>
            <a:r>
              <a:rPr lang="ka-GE" dirty="0">
                <a:solidFill>
                  <a:schemeClr val="bg1"/>
                </a:solidFill>
                <a:latin typeface="+mj-lt"/>
              </a:rPr>
              <a:t>თუ დანაშაულის ჩასადენად გამოიყენება ელ. ფოსტის კომუნიკაცია</a:t>
            </a:r>
          </a:p>
          <a:p>
            <a:pPr marL="1371600" lvl="2" indent="-457200">
              <a:buAutoNum type="alphaUcPeriod"/>
            </a:pPr>
            <a:r>
              <a:rPr lang="ka-GE" dirty="0">
                <a:solidFill>
                  <a:schemeClr val="bg1"/>
                </a:solidFill>
                <a:latin typeface="+mj-lt"/>
              </a:rPr>
              <a:t>თუ კომპიუტერზე შეტევას ახორციელებს სხვა კომპიუტერი</a:t>
            </a:r>
          </a:p>
          <a:p>
            <a:pPr marL="1371600" lvl="2" indent="-457200">
              <a:buAutoNum type="alphaUcPeriod"/>
            </a:pPr>
            <a:r>
              <a:rPr lang="ka-GE" dirty="0">
                <a:solidFill>
                  <a:schemeClr val="bg1"/>
                </a:solidFill>
                <a:latin typeface="+mj-lt"/>
              </a:rPr>
              <a:t>ყველა ზემოთ ჩამოთვლილი</a:t>
            </a:r>
          </a:p>
        </p:txBody>
      </p:sp>
    </p:spTree>
    <p:extLst>
      <p:ext uri="{BB962C8B-B14F-4D97-AF65-F5344CB8AC3E}">
        <p14:creationId xmlns:p14="http://schemas.microsoft.com/office/powerpoint/2010/main" val="135577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848AB73-6CF7-4B50-ACEB-48BD4182E7C5}"/>
              </a:ext>
            </a:extLst>
          </p:cNvPr>
          <p:cNvSpPr>
            <a:spLocks noGrp="1"/>
          </p:cNvSpPr>
          <p:nvPr>
            <p:ph type="sldNum" sz="quarter" idx="10"/>
          </p:nvPr>
        </p:nvSpPr>
        <p:spPr/>
        <p:txBody>
          <a:bodyPr/>
          <a:lstStyle/>
          <a:p>
            <a:fld id="{49C04F3A-82BD-4011-AADB-1F79FD7DF4BC}" type="slidenum">
              <a:rPr lang="en-GB" smtClean="0">
                <a:solidFill>
                  <a:prstClr val="black">
                    <a:tint val="75000"/>
                  </a:prstClr>
                </a:solidFill>
              </a:rPr>
              <a:pPr/>
              <a:t>19</a:t>
            </a:fld>
            <a:endParaRPr lang="ka-GE" dirty="0">
              <a:solidFill>
                <a:prstClr val="black">
                  <a:tint val="75000"/>
                </a:prstClr>
              </a:solidFill>
            </a:endParaRPr>
          </a:p>
        </p:txBody>
      </p:sp>
    </p:spTree>
    <p:extLst>
      <p:ext uri="{BB962C8B-B14F-4D97-AF65-F5344CB8AC3E}">
        <p14:creationId xmlns:p14="http://schemas.microsoft.com/office/powerpoint/2010/main" val="2402165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CE3C051-7F78-4EAF-8CA3-B9689E461A1C}"/>
              </a:ext>
            </a:extLst>
          </p:cNvPr>
          <p:cNvSpPr>
            <a:spLocks noGrp="1"/>
          </p:cNvSpPr>
          <p:nvPr>
            <p:ph idx="1"/>
          </p:nvPr>
        </p:nvSpPr>
        <p:spPr/>
        <p:txBody>
          <a:bodyPr>
            <a:normAutofit/>
          </a:bodyPr>
          <a:lstStyle/>
          <a:p>
            <a:pPr marL="514350" indent="-514350">
              <a:lnSpc>
                <a:spcPct val="150000"/>
              </a:lnSpc>
              <a:buFont typeface="+mj-lt"/>
              <a:buAutoNum type="arabicPeriod"/>
            </a:pPr>
            <a:r>
              <a:rPr lang="ka-GE" sz="2400" dirty="0" smtClean="0">
                <a:latin typeface="+mj-lt"/>
              </a:rPr>
              <a:t>"საინფორმაციო საზოგადოება"</a:t>
            </a:r>
          </a:p>
          <a:p>
            <a:pPr marL="514350" indent="-514350">
              <a:lnSpc>
                <a:spcPct val="150000"/>
              </a:lnSpc>
              <a:buFont typeface="+mj-lt"/>
              <a:buAutoNum type="arabicPeriod"/>
            </a:pPr>
            <a:r>
              <a:rPr lang="ka-GE" sz="2400" dirty="0" smtClean="0">
                <a:latin typeface="+mj-lt"/>
              </a:rPr>
              <a:t>რა არის კიბერდანაშაული?</a:t>
            </a:r>
          </a:p>
          <a:p>
            <a:pPr marL="514350" indent="-514350">
              <a:lnSpc>
                <a:spcPct val="150000"/>
              </a:lnSpc>
              <a:buFont typeface="+mj-lt"/>
              <a:buAutoNum type="arabicPeriod"/>
            </a:pPr>
            <a:r>
              <a:rPr lang="ka-GE" sz="2400" dirty="0" smtClean="0">
                <a:latin typeface="+mj-lt"/>
              </a:rPr>
              <a:t>ბუდაპეშტის კონვენცია</a:t>
            </a:r>
          </a:p>
          <a:p>
            <a:pPr marL="514350" indent="-514350">
              <a:lnSpc>
                <a:spcPct val="150000"/>
              </a:lnSpc>
              <a:buFont typeface="+mj-lt"/>
              <a:buAutoNum type="arabicPeriod"/>
            </a:pPr>
            <a:r>
              <a:rPr lang="ka-GE" sz="2400" dirty="0" smtClean="0">
                <a:latin typeface="+mj-lt"/>
              </a:rPr>
              <a:t>კიბერდანაშაულთან ბრძოლის საერთაშორისო ორგანიზაციები</a:t>
            </a:r>
          </a:p>
          <a:p>
            <a:pPr marL="514350" indent="-514350">
              <a:lnSpc>
                <a:spcPct val="150000"/>
              </a:lnSpc>
              <a:buFont typeface="+mj-lt"/>
              <a:buAutoNum type="arabicPeriod"/>
            </a:pPr>
            <a:r>
              <a:rPr lang="ka-GE" sz="2400" dirty="0" smtClean="0">
                <a:latin typeface="+mj-lt"/>
              </a:rPr>
              <a:t>კიბერდანაშაული და სიტუაციური კვლევები</a:t>
            </a:r>
          </a:p>
          <a:p>
            <a:pPr marL="0" indent="0">
              <a:buNone/>
            </a:pPr>
            <a:endParaRPr lang="ka-GE" sz="2400" dirty="0">
              <a:latin typeface="+mj-lt"/>
            </a:endParaRPr>
          </a:p>
        </p:txBody>
      </p:sp>
      <p:sp>
        <p:nvSpPr>
          <p:cNvPr id="3" name="Slide Number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26DEE90-BBA0-4583-ACBF-ECFB113664A1}"/>
              </a:ext>
            </a:extLst>
          </p:cNvPr>
          <p:cNvSpPr>
            <a:spLocks noGrp="1"/>
          </p:cNvSpPr>
          <p:nvPr>
            <p:ph type="sldNum" sz="quarter" idx="10"/>
          </p:nvPr>
        </p:nvSpPr>
        <p:spPr/>
        <p:txBody>
          <a:bodyPr/>
          <a:lstStyle/>
          <a:p>
            <a:fld id="{49C04F3A-82BD-4011-AADB-1F79FD7DF4BC}" type="slidenum">
              <a:rPr lang="en-GB" smtClean="0"/>
              <a:pPr/>
              <a:t>2</a:t>
            </a:fld>
            <a:endParaRPr lang="ka-GE" dirty="0"/>
          </a:p>
        </p:txBody>
      </p:sp>
      <p:sp>
        <p:nvSpPr>
          <p:cNvPr id="4" name="Text Placeholder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9B1F5F5-B558-4D71-96FB-A9C9C54C9C78}"/>
              </a:ext>
            </a:extLst>
          </p:cNvPr>
          <p:cNvSpPr>
            <a:spLocks noGrp="1"/>
          </p:cNvSpPr>
          <p:nvPr>
            <p:ph type="body" sz="quarter" idx="11"/>
          </p:nvPr>
        </p:nvSpPr>
        <p:spPr/>
        <p:txBody>
          <a:bodyPr/>
          <a:lstStyle/>
          <a:p>
            <a:endParaRPr lang="ka-GE" dirty="0">
              <a:latin typeface="Verdana" charset="0"/>
              <a:cs typeface="Verdana" charset="0"/>
            </a:endParaRPr>
          </a:p>
          <a:p>
            <a:r>
              <a:rPr lang="ka-GE" dirty="0">
                <a:latin typeface="Verdana" charset="0"/>
              </a:rPr>
              <a:t>სესიის შინაარსი</a:t>
            </a:r>
            <a:endParaRPr lang="ka-GE" sz="2000" dirty="0">
              <a:latin typeface="Verdana" charset="0"/>
              <a:cs typeface="Verdana" charset="0"/>
            </a:endParaRPr>
          </a:p>
          <a:p>
            <a:endParaRPr lang="ka-GE" dirty="0"/>
          </a:p>
        </p:txBody>
      </p:sp>
    </p:spTree>
    <p:extLst>
      <p:ext uri="{BB962C8B-B14F-4D97-AF65-F5344CB8AC3E}">
        <p14:creationId xmlns:p14="http://schemas.microsoft.com/office/powerpoint/2010/main" val="2485740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2BA244C-489D-417D-B8AB-CB954192CB36}"/>
              </a:ext>
            </a:extLst>
          </p:cNvPr>
          <p:cNvSpPr>
            <a:spLocks noGrp="1"/>
          </p:cNvSpPr>
          <p:nvPr>
            <p:ph type="title"/>
          </p:nvPr>
        </p:nvSpPr>
        <p:spPr/>
        <p:txBody>
          <a:bodyPr/>
          <a:lstStyle/>
          <a:p>
            <a:r>
              <a:rPr lang="ka-GE" sz="3200" dirty="0">
                <a:latin typeface="+mn-lt"/>
              </a:rPr>
              <a:t>ბუდაპეშტის კონვენცია</a:t>
            </a:r>
          </a:p>
        </p:txBody>
      </p:sp>
      <p:sp>
        <p:nvSpPr>
          <p:cNvPr id="3" name="Tex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380FE40-902C-48A0-8E4E-962AA387FB67}"/>
              </a:ext>
            </a:extLst>
          </p:cNvPr>
          <p:cNvSpPr>
            <a:spLocks noGrp="1"/>
          </p:cNvSpPr>
          <p:nvPr>
            <p:ph type="body" idx="1"/>
          </p:nvPr>
        </p:nvSpPr>
        <p:spPr/>
        <p:txBody>
          <a:bodyPr/>
          <a:lstStyle/>
          <a:p>
            <a:r>
              <a:rPr lang="ka-GE" smtClean="0"/>
              <a:t>კიბერდანაშაულის საფუძვლები</a:t>
            </a:r>
          </a:p>
        </p:txBody>
      </p:sp>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2188A15-5D10-4E43-B2D0-E84064454AAE}"/>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0" fontAlgn="base" hangingPunct="0">
              <a:spcBef>
                <a:spcPct val="0"/>
              </a:spcBef>
              <a:spcAft>
                <a:spcPct val="0"/>
              </a:spcAft>
              <a:defRPr/>
            </a:pPr>
            <a:r>
              <a:rPr lang="ka-GE" sz="1200" b="1" dirty="0">
                <a:solidFill>
                  <a:srgbClr val="FFFFFF"/>
                </a:solidFill>
                <a:latin typeface="Verdana" charset="0"/>
              </a:rPr>
              <a:t>www.coe.int/cybercrime</a:t>
            </a:r>
            <a:endParaRPr lang="ka-GE" sz="1200" dirty="0">
              <a:solidFill>
                <a:prstClr val="white"/>
              </a:solidFill>
            </a:endParaRPr>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23C29F6-78C3-483A-8B62-087ECFF6E1DE}"/>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GB">
              <a:solidFill>
                <a:prstClr val="white"/>
              </a:solidFill>
            </a:endParaRPr>
          </a:p>
        </p:txBody>
      </p:sp>
      <p:sp>
        <p:nvSpPr>
          <p:cNvPr id="6"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56E239A-32FB-4A4C-8FCA-79491A7D860B}"/>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defTabSz="914400" eaLnBrk="0" fontAlgn="base" hangingPunct="0">
              <a:spcBef>
                <a:spcPct val="0"/>
              </a:spcBef>
              <a:spcAft>
                <a:spcPct val="0"/>
              </a:spcAft>
            </a:pPr>
            <a:r>
              <a:rPr lang="ka-GE" sz="3200" dirty="0">
                <a:solidFill>
                  <a:prstClr val="white"/>
                </a:solidFill>
                <a:latin typeface="Verdana" charset="0"/>
              </a:rPr>
              <a:t>განყოფილება 3</a:t>
            </a:r>
            <a:endParaRPr lang="ka-GE" sz="2000" dirty="0">
              <a:solidFill>
                <a:prstClr val="white"/>
              </a:solidFill>
              <a:latin typeface="Verdana" charset="0"/>
              <a:cs typeface="Verdana" charset="0"/>
            </a:endParaRPr>
          </a:p>
        </p:txBody>
      </p:sp>
      <p:pic>
        <p:nvPicPr>
          <p:cNvPr id="7"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59A7F22-9657-4005-8851-8F5F6E1D88A9}"/>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693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2227"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ევროპის საბჭოს მიდგომა</a:t>
            </a:r>
            <a:endParaRPr lang="ka-GE" sz="2000" dirty="0">
              <a:solidFill>
                <a:schemeClr val="bg1"/>
              </a:solidFill>
              <a:latin typeface="Verdana" charset="0"/>
              <a:cs typeface="Verdana" charset="0"/>
            </a:endParaRPr>
          </a:p>
        </p:txBody>
      </p:sp>
      <p:sp>
        <p:nvSpPr>
          <p:cNvPr id="12" name="Isosceles Triangle 11"/>
          <p:cNvSpPr/>
          <p:nvPr/>
        </p:nvSpPr>
        <p:spPr>
          <a:xfrm>
            <a:off x="2484438" y="2017713"/>
            <a:ext cx="3948112" cy="3095625"/>
          </a:xfrm>
          <a:prstGeom prst="triangle">
            <a:avLst/>
          </a:prstGeom>
          <a:solidFill>
            <a:srgbClr val="2F618F"/>
          </a:solidFill>
          <a:ln>
            <a:solidFill>
              <a:srgbClr val="2F618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a:cs typeface="Verdana"/>
            </a:endParaRPr>
          </a:p>
        </p:txBody>
      </p:sp>
      <p:sp>
        <p:nvSpPr>
          <p:cNvPr id="52230" name="TextBox 12"/>
          <p:cNvSpPr txBox="1">
            <a:spLocks noChangeArrowheads="1"/>
          </p:cNvSpPr>
          <p:nvPr/>
        </p:nvSpPr>
        <p:spPr bwMode="auto">
          <a:xfrm>
            <a:off x="3317875" y="3544888"/>
            <a:ext cx="22621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ka-GE" sz="1800" b="1">
                <a:solidFill>
                  <a:schemeClr val="bg1"/>
                </a:solidFill>
                <a:latin typeface="Verdana" charset="0"/>
              </a:rPr>
              <a:t>"კიბერსივრცეში თქვენი უფლებებისა და თქვენი დაცვა"</a:t>
            </a:r>
          </a:p>
        </p:txBody>
      </p:sp>
      <p:sp>
        <p:nvSpPr>
          <p:cNvPr id="52231" name="TextBox 13"/>
          <p:cNvSpPr txBox="1">
            <a:spLocks noChangeArrowheads="1"/>
          </p:cNvSpPr>
          <p:nvPr/>
        </p:nvSpPr>
        <p:spPr bwMode="auto">
          <a:xfrm>
            <a:off x="1547813" y="1144588"/>
            <a:ext cx="58324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ka-GE" sz="1800" b="1" dirty="0">
                <a:latin typeface="+mn-lt"/>
              </a:rPr>
              <a:t>1. საერთო სტანდარტები: ბუდაპეშტის კონვენცია კიბერდანაშაულის შესახებ და დაკავშირებული სტანდარტები</a:t>
            </a:r>
          </a:p>
        </p:txBody>
      </p:sp>
      <p:sp>
        <p:nvSpPr>
          <p:cNvPr id="52232" name="TextBox 15"/>
          <p:cNvSpPr txBox="1">
            <a:spLocks noChangeArrowheads="1"/>
          </p:cNvSpPr>
          <p:nvPr/>
        </p:nvSpPr>
        <p:spPr bwMode="auto">
          <a:xfrm>
            <a:off x="0" y="4468813"/>
            <a:ext cx="293659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ka-GE" sz="1600" b="1" dirty="0">
                <a:latin typeface="+mn-lt"/>
              </a:rPr>
              <a:t>2. შემდგომი მოქმედებები და შეფასებები:</a:t>
            </a:r>
          </a:p>
          <a:p>
            <a:r>
              <a:rPr lang="ka-GE" sz="1600" b="1" dirty="0" smtClean="0">
                <a:latin typeface="+mn-lt"/>
              </a:rPr>
              <a:t>კიბერდანაშაულის შესახებ შესაკონვენციის </a:t>
            </a:r>
            <a:r>
              <a:rPr lang="ka-GE" sz="1600" b="1" dirty="0">
                <a:latin typeface="+mn-lt"/>
              </a:rPr>
              <a:t>კომიტეტი </a:t>
            </a:r>
          </a:p>
          <a:p>
            <a:r>
              <a:rPr lang="ka-GE" sz="1600" b="1" dirty="0">
                <a:latin typeface="+mn-lt"/>
              </a:rPr>
              <a:t>(T-CY)</a:t>
            </a:r>
          </a:p>
        </p:txBody>
      </p:sp>
      <p:cxnSp>
        <p:nvCxnSpPr>
          <p:cNvPr id="17" name="Straight Arrow Connector 16"/>
          <p:cNvCxnSpPr/>
          <p:nvPr/>
        </p:nvCxnSpPr>
        <p:spPr>
          <a:xfrm flipH="1">
            <a:off x="2310384" y="2039868"/>
            <a:ext cx="1871662" cy="2892425"/>
          </a:xfrm>
          <a:prstGeom prst="straightConnector1">
            <a:avLst/>
          </a:prstGeom>
          <a:ln w="762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771775" y="5387975"/>
            <a:ext cx="3384550" cy="0"/>
          </a:xfrm>
          <a:prstGeom prst="straightConnector1">
            <a:avLst/>
          </a:prstGeom>
          <a:ln w="762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746054" y="2039867"/>
            <a:ext cx="1860550" cy="2892425"/>
          </a:xfrm>
          <a:prstGeom prst="straightConnector1">
            <a:avLst/>
          </a:prstGeom>
          <a:ln w="762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2236" name="TextBox 19"/>
          <p:cNvSpPr txBox="1">
            <a:spLocks noChangeArrowheads="1"/>
          </p:cNvSpPr>
          <p:nvPr/>
        </p:nvSpPr>
        <p:spPr bwMode="auto">
          <a:xfrm>
            <a:off x="6227763" y="5119688"/>
            <a:ext cx="29527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ka-GE" sz="1600" b="1" dirty="0">
                <a:latin typeface="+mn-lt"/>
              </a:rPr>
              <a:t>3. შესაძლებლობათა ზრდა:</a:t>
            </a:r>
          </a:p>
          <a:p>
            <a:r>
              <a:rPr lang="ka-GE" sz="1600" b="1" dirty="0">
                <a:latin typeface="+mn-lt"/>
              </a:rPr>
              <a:t>C-PROC </a:t>
            </a:r>
            <a:r>
              <a:rPr lang="en-GB" sz="1600" b="1" dirty="0">
                <a:latin typeface="+mn-lt"/>
                <a:sym typeface="Wingdings 3" charset="0"/>
              </a:rPr>
              <a:t></a:t>
            </a:r>
            <a:endParaRPr lang="ka-GE" sz="1600" b="1" dirty="0">
              <a:latin typeface="+mn-lt"/>
              <a:cs typeface="Verdana" charset="0"/>
            </a:endParaRPr>
          </a:p>
          <a:p>
            <a:r>
              <a:rPr lang="ka-GE" sz="1600" b="1" dirty="0">
                <a:latin typeface="+mn-lt"/>
              </a:rPr>
              <a:t>ტექნიკური თანამშრომლობის პროგრამები</a:t>
            </a:r>
          </a:p>
        </p:txBody>
      </p:sp>
      <p:sp>
        <p:nvSpPr>
          <p:cNvPr id="21" name="Rectangle 20"/>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2238" name="Rectangle 21"/>
          <p:cNvSpPr>
            <a:spLocks noChangeArrowheads="1"/>
          </p:cNvSpPr>
          <p:nvPr/>
        </p:nvSpPr>
        <p:spPr bwMode="auto">
          <a:xfrm>
            <a:off x="7938" y="6597650"/>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a-GE" sz="1200" b="1" dirty="0">
                <a:solidFill>
                  <a:srgbClr val="FFFFFF"/>
                </a:solidFill>
                <a:latin typeface="Verdana" charset="0"/>
              </a:rPr>
              <a:t>www.coe.int/cybercrime</a:t>
            </a:r>
          </a:p>
        </p:txBody>
      </p:sp>
      <p:pic>
        <p:nvPicPr>
          <p:cNvPr id="20"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60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7" name="Rectangle 26"/>
          <p:cNvSpPr/>
          <p:nvPr/>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0485" name="TextBox 15"/>
          <p:cNvSpPr txBox="1">
            <a:spLocks noChangeArrowheads="1"/>
          </p:cNvSpPr>
          <p:nvPr/>
        </p:nvSpPr>
        <p:spPr bwMode="auto">
          <a:xfrm>
            <a:off x="1258888" y="44624"/>
            <a:ext cx="77771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dirty="0">
                <a:solidFill>
                  <a:schemeClr val="bg1"/>
                </a:solidFill>
                <a:latin typeface="Verdana" charset="0"/>
              </a:rPr>
              <a:t>ევროპის საბჭოს კონვენცია კიბერდანაშაულის შესახებ – ბუდაპეშტის კონვენცია</a:t>
            </a:r>
          </a:p>
        </p:txBody>
      </p:sp>
      <p:sp>
        <p:nvSpPr>
          <p:cNvPr id="22" name="Rectangle 21"/>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ectangle 9"/>
          <p:cNvSpPr/>
          <p:nvPr/>
        </p:nvSpPr>
        <p:spPr>
          <a:xfrm>
            <a:off x="395536" y="1412776"/>
            <a:ext cx="8352928" cy="4832092"/>
          </a:xfrm>
          <a:prstGeom prst="rect">
            <a:avLst/>
          </a:prstGeom>
          <a:ln>
            <a:solidFill>
              <a:srgbClr val="0000FF"/>
            </a:solidFill>
          </a:ln>
        </p:spPr>
        <p:txBody>
          <a:bodyPr wrap="square">
            <a:spAutoFit/>
          </a:bodyPr>
          <a:lstStyle/>
          <a:p>
            <a:pPr marL="361950" indent="-361950">
              <a:lnSpc>
                <a:spcPct val="200000"/>
              </a:lnSpc>
              <a:buFont typeface="Wingdings 3" pitchFamily="18" charset="2"/>
              <a:buChar char="u"/>
            </a:pPr>
            <a:r>
              <a:rPr lang="ka-GE" sz="1400" b="1" dirty="0"/>
              <a:t>შეთანხმებულია ევროპის საბჭოს (47 წევრი სახელმწიფო), კანადის, იაპონიის, სამხრეთ აფრიკისა და აშშ-ს მიერ</a:t>
            </a:r>
          </a:p>
          <a:p>
            <a:pPr marL="361950" indent="-361950">
              <a:lnSpc>
                <a:spcPct val="200000"/>
              </a:lnSpc>
              <a:buFont typeface="Wingdings 3" pitchFamily="18" charset="2"/>
              <a:buChar char="u"/>
            </a:pPr>
            <a:r>
              <a:rPr lang="ka-GE" sz="1400" b="1" dirty="0"/>
              <a:t>ხელმოსაწერად გაიხსნა 2001 წლის 23 ნოემბერს ბუდაპეშტში</a:t>
            </a:r>
          </a:p>
          <a:p>
            <a:pPr marL="361950" indent="-361950">
              <a:lnSpc>
                <a:spcPct val="200000"/>
              </a:lnSpc>
              <a:buFont typeface="Wingdings 3" pitchFamily="18" charset="2"/>
              <a:buChar char="u"/>
            </a:pPr>
            <a:r>
              <a:rPr lang="ka-GE" sz="1400" b="1" dirty="0"/>
              <a:t>ოქმი კომპიუტერული სისტემების მეშვეობით ჩადენილი ქსენოფობიისა და რასიზმის შესახებ (2003 წ.)</a:t>
            </a:r>
          </a:p>
          <a:p>
            <a:pPr marL="361950" indent="-361950">
              <a:lnSpc>
                <a:spcPct val="200000"/>
              </a:lnSpc>
              <a:buFont typeface="Wingdings 3" pitchFamily="18" charset="2"/>
              <a:buChar char="u"/>
            </a:pPr>
            <a:r>
              <a:rPr lang="ka-GE" sz="1400" b="1" dirty="0" smtClean="0"/>
              <a:t>მას მოსდევს კიბერდანაშაულის შესახებ კონვენციის კომიტეტი </a:t>
            </a:r>
            <a:r>
              <a:rPr lang="ka-GE" sz="1400" b="1" dirty="0"/>
              <a:t>(T-CY) </a:t>
            </a:r>
            <a:r>
              <a:rPr lang="ka-GE" sz="1400" dirty="0" smtClean="0"/>
              <a:t>– სახელმძღვანელო მითითებები, განმარტება, მონიტორინგი</a:t>
            </a:r>
          </a:p>
          <a:p>
            <a:pPr marL="361950" indent="-361950">
              <a:lnSpc>
                <a:spcPct val="200000"/>
              </a:lnSpc>
              <a:buFont typeface="Wingdings 3" pitchFamily="18" charset="2"/>
              <a:buChar char="u"/>
            </a:pPr>
            <a:r>
              <a:rPr lang="ka-GE" sz="1400" b="1" dirty="0"/>
              <a:t>ღიაა ნებისმიერი სახელმწიფოს მისაერთებლად – 65 მიერთება/რატიფიკაცია</a:t>
            </a:r>
          </a:p>
          <a:p>
            <a:pPr marL="361950" indent="-361950">
              <a:lnSpc>
                <a:spcPct val="200000"/>
              </a:lnSpc>
              <a:buFont typeface="Wingdings 3" pitchFamily="18" charset="2"/>
              <a:buChar char="u"/>
            </a:pPr>
            <a:r>
              <a:rPr lang="ka-GE" sz="1400" b="1" dirty="0"/>
              <a:t>მე-2 დამატებითი ოქმი განხილვაშია</a:t>
            </a:r>
          </a:p>
          <a:p>
            <a:pPr marL="361950" indent="-361950">
              <a:lnSpc>
                <a:spcPct val="200000"/>
              </a:lnSpc>
              <a:buFont typeface="Wingdings 3" pitchFamily="18" charset="2"/>
              <a:buChar char="u"/>
            </a:pPr>
            <a:r>
              <a:rPr lang="ka-GE" sz="1400" b="1" dirty="0"/>
              <a:t>დღეისთვის ეს არის ერთადერთი საერთაშორისო ხელშეკრულება კიბერდანაშაულთან ბრძოლისა და ელექტრონული მტკიცებულებების შესახებ</a:t>
            </a:r>
          </a:p>
        </p:txBody>
      </p:sp>
      <p:sp>
        <p:nvSpPr>
          <p:cNvPr id="2" name="Rectang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24E913E-613F-4F3F-99EC-CA9CF457A0C1}"/>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pic>
        <p:nvPicPr>
          <p:cNvPr id="11"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9996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7" name="Rectangle 26"/>
          <p:cNvSpPr/>
          <p:nvPr/>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20485" name="TextBox 15"/>
          <p:cNvSpPr txBox="1">
            <a:spLocks noChangeArrowheads="1"/>
          </p:cNvSpPr>
          <p:nvPr/>
        </p:nvSpPr>
        <p:spPr bwMode="auto">
          <a:xfrm>
            <a:off x="1258888" y="179388"/>
            <a:ext cx="7777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ბუდაპეშტის კონვენცია: მოქმედების სფერო</a:t>
            </a:r>
          </a:p>
        </p:txBody>
      </p:sp>
      <p:sp>
        <p:nvSpPr>
          <p:cNvPr id="21" name="Textfeld 4"/>
          <p:cNvSpPr txBox="1"/>
          <p:nvPr/>
        </p:nvSpPr>
        <p:spPr>
          <a:xfrm>
            <a:off x="6394450" y="1364580"/>
            <a:ext cx="2571750" cy="3570208"/>
          </a:xfrm>
          <a:prstGeom prst="rect">
            <a:avLst/>
          </a:prstGeom>
          <a:noFill/>
          <a:ln>
            <a:solidFill>
              <a:schemeClr val="bg1">
                <a:lumMod val="50000"/>
              </a:schemeClr>
            </a:solidFill>
          </a:ln>
        </p:spPr>
        <p:txBody>
          <a:bodyPr>
            <a:spAutoFit/>
          </a:bodyPr>
          <a:lstStyle/>
          <a:p>
            <a:pPr fontAlgn="auto">
              <a:spcBef>
                <a:spcPts val="0"/>
              </a:spcBef>
              <a:spcAft>
                <a:spcPts val="0"/>
              </a:spcAft>
              <a:defRPr/>
            </a:pPr>
            <a:r>
              <a:rPr lang="ka-GE" sz="1600" b="1" dirty="0"/>
              <a:t>საერთაშორისო თანამშრომლობა</a:t>
            </a:r>
          </a:p>
          <a:p>
            <a:pPr marL="361950" indent="-361950" fontAlgn="auto">
              <a:spcBef>
                <a:spcPts val="0"/>
              </a:spcBef>
              <a:spcAft>
                <a:spcPts val="0"/>
              </a:spcAft>
              <a:buFont typeface="Wingdings" pitchFamily="2" charset="2"/>
              <a:buChar char="§"/>
              <a:defRPr/>
            </a:pPr>
            <a:endParaRPr lang="ka-GE" sz="1400" dirty="0">
              <a:cs typeface="Verdana"/>
            </a:endParaRPr>
          </a:p>
          <a:p>
            <a:pPr marL="361950" indent="-361950" fontAlgn="auto">
              <a:spcBef>
                <a:spcPts val="0"/>
              </a:spcBef>
              <a:spcAft>
                <a:spcPts val="0"/>
              </a:spcAft>
              <a:buFont typeface="Wingdings" pitchFamily="2" charset="2"/>
              <a:buChar char="§"/>
              <a:defRPr/>
            </a:pPr>
            <a:r>
              <a:rPr lang="ka-GE" sz="1200" dirty="0"/>
              <a:t>ექსტრადიცია</a:t>
            </a:r>
          </a:p>
          <a:p>
            <a:pPr marL="361950" indent="-361950" fontAlgn="auto">
              <a:spcBef>
                <a:spcPts val="0"/>
              </a:spcBef>
              <a:spcAft>
                <a:spcPts val="0"/>
              </a:spcAft>
              <a:buFont typeface="Wingdings" pitchFamily="2" charset="2"/>
              <a:buChar char="§"/>
              <a:defRPr/>
            </a:pPr>
            <a:r>
              <a:rPr lang="ka-GE" sz="1200" dirty="0"/>
              <a:t>სამართლებრივი ურთიერთდახმარება (MLA)</a:t>
            </a:r>
          </a:p>
          <a:p>
            <a:pPr marL="361950" indent="-361950" fontAlgn="auto">
              <a:spcBef>
                <a:spcPts val="0"/>
              </a:spcBef>
              <a:spcAft>
                <a:spcPts val="0"/>
              </a:spcAft>
              <a:buFont typeface="Wingdings" pitchFamily="2" charset="2"/>
              <a:buChar char="§"/>
              <a:defRPr/>
            </a:pPr>
            <a:r>
              <a:rPr lang="ka-GE" sz="1200" dirty="0"/>
              <a:t>სპონტანური ინფორმაცია</a:t>
            </a:r>
          </a:p>
          <a:p>
            <a:pPr marL="361950" indent="-361950" fontAlgn="auto">
              <a:spcBef>
                <a:spcPts val="0"/>
              </a:spcBef>
              <a:spcAft>
                <a:spcPts val="0"/>
              </a:spcAft>
              <a:buFont typeface="Wingdings" pitchFamily="2" charset="2"/>
              <a:buChar char="§"/>
              <a:defRPr/>
            </a:pPr>
            <a:r>
              <a:rPr lang="ka-GE" sz="1200" dirty="0"/>
              <a:t>დაჩქარებული დაცვა</a:t>
            </a:r>
          </a:p>
          <a:p>
            <a:pPr marL="361950" indent="-361950" fontAlgn="auto">
              <a:spcBef>
                <a:spcPts val="0"/>
              </a:spcBef>
              <a:spcAft>
                <a:spcPts val="0"/>
              </a:spcAft>
              <a:buFont typeface="Wingdings" pitchFamily="2" charset="2"/>
              <a:buChar char="§"/>
              <a:defRPr/>
            </a:pPr>
            <a:r>
              <a:rPr lang="ka-GE" sz="1200" dirty="0" smtClean="0"/>
              <a:t>სამართლებრივი ურთიერთდახმარება კომპიუტერულ მონაცემებზე წვდომის მოპოვებაში</a:t>
            </a:r>
          </a:p>
          <a:p>
            <a:pPr marL="361950" indent="-361950" fontAlgn="auto">
              <a:spcBef>
                <a:spcPts val="0"/>
              </a:spcBef>
              <a:spcAft>
                <a:spcPts val="0"/>
              </a:spcAft>
              <a:buFont typeface="Wingdings" pitchFamily="2" charset="2"/>
              <a:buChar char="§"/>
              <a:defRPr/>
            </a:pPr>
            <a:r>
              <a:rPr lang="ka-GE" sz="1200" dirty="0" smtClean="0"/>
              <a:t>სამართლებრივი ურთიერთდახმარება მონაცემთა გადაჭერაში</a:t>
            </a:r>
          </a:p>
          <a:p>
            <a:pPr marL="361950" indent="-361950" fontAlgn="auto">
              <a:spcBef>
                <a:spcPts val="0"/>
              </a:spcBef>
              <a:spcAft>
                <a:spcPts val="0"/>
              </a:spcAft>
              <a:buFont typeface="Wingdings" pitchFamily="2" charset="2"/>
              <a:buChar char="§"/>
              <a:defRPr/>
            </a:pPr>
            <a:r>
              <a:rPr lang="ka-GE" sz="1200" dirty="0" smtClean="0"/>
              <a:t>24-საათიან </a:t>
            </a:r>
            <a:r>
              <a:rPr lang="ka-GE" sz="1200" dirty="0"/>
              <a:t>რეჟიმში მომუშავე საკონტაქტო პუნქტები</a:t>
            </a:r>
          </a:p>
        </p:txBody>
      </p:sp>
      <p:sp>
        <p:nvSpPr>
          <p:cNvPr id="20489" name="Textfeld 16"/>
          <p:cNvSpPr txBox="1">
            <a:spLocks noChangeArrowheads="1"/>
          </p:cNvSpPr>
          <p:nvPr/>
        </p:nvSpPr>
        <p:spPr bwMode="auto">
          <a:xfrm>
            <a:off x="2894013" y="1340768"/>
            <a:ext cx="642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ka-GE" sz="4400" b="1">
                <a:latin typeface="Verdana" charset="0"/>
              </a:rPr>
              <a:t>+</a:t>
            </a:r>
          </a:p>
        </p:txBody>
      </p:sp>
      <p:sp>
        <p:nvSpPr>
          <p:cNvPr id="20490" name="Textfeld 17"/>
          <p:cNvSpPr txBox="1">
            <a:spLocks noChangeArrowheads="1"/>
          </p:cNvSpPr>
          <p:nvPr/>
        </p:nvSpPr>
        <p:spPr bwMode="auto">
          <a:xfrm>
            <a:off x="5822950" y="1340768"/>
            <a:ext cx="642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ka-GE" sz="4400" b="1">
                <a:latin typeface="Verdana" charset="0"/>
              </a:rPr>
              <a:t>+</a:t>
            </a:r>
          </a:p>
        </p:txBody>
      </p:sp>
      <p:sp>
        <p:nvSpPr>
          <p:cNvPr id="24" name="Textfeld 18"/>
          <p:cNvSpPr txBox="1"/>
          <p:nvPr/>
        </p:nvSpPr>
        <p:spPr>
          <a:xfrm>
            <a:off x="1600150" y="4869160"/>
            <a:ext cx="1963738" cy="369332"/>
          </a:xfrm>
          <a:prstGeom prst="rect">
            <a:avLst/>
          </a:prstGeom>
          <a:noFill/>
        </p:spPr>
        <p:txBody>
          <a:bodyPr>
            <a:spAutoFit/>
          </a:bodyPr>
          <a:lstStyle/>
          <a:p>
            <a:pPr fontAlgn="auto">
              <a:spcBef>
                <a:spcPts val="0"/>
              </a:spcBef>
              <a:spcAft>
                <a:spcPts val="0"/>
              </a:spcAft>
              <a:defRPr/>
            </a:pPr>
            <a:r>
              <a:rPr lang="ka-GE" b="1" dirty="0" smtClean="0">
                <a:solidFill>
                  <a:schemeClr val="tx1">
                    <a:lumMod val="65000"/>
                    <a:lumOff val="35000"/>
                  </a:schemeClr>
                </a:solidFill>
              </a:rPr>
              <a:t>ჰარმონიზაცია </a:t>
            </a:r>
          </a:p>
        </p:txBody>
      </p:sp>
      <p:cxnSp>
        <p:nvCxnSpPr>
          <p:cNvPr id="25" name="Form 20"/>
          <p:cNvCxnSpPr/>
          <p:nvPr/>
        </p:nvCxnSpPr>
        <p:spPr>
          <a:xfrm rot="16200000" flipH="1">
            <a:off x="3451761" y="2341747"/>
            <a:ext cx="1063347" cy="4822030"/>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27"/>
          <p:cNvCxnSpPr/>
          <p:nvPr/>
        </p:nvCxnSpPr>
        <p:spPr>
          <a:xfrm>
            <a:off x="4608513" y="3786664"/>
            <a:ext cx="0" cy="1497772"/>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Rectangle 11"/>
          <p:cNvSpPr>
            <a:spLocks noChangeArrowheads="1"/>
          </p:cNvSpPr>
          <p:nvPr/>
        </p:nvSpPr>
        <p:spPr bwMode="auto">
          <a:xfrm>
            <a:off x="7938" y="6597650"/>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a-GE" sz="1200" b="1" dirty="0">
                <a:solidFill>
                  <a:srgbClr val="FFFFFF"/>
                </a:solidFill>
                <a:latin typeface="Verdana" charset="0"/>
              </a:rPr>
              <a:t>www.coe.int/cybercrime</a:t>
            </a:r>
            <a:r>
              <a:rPr lang="en-US" sz="1200" b="1" dirty="0">
                <a:solidFill>
                  <a:srgbClr val="FFFFFF"/>
                </a:solidFill>
                <a:latin typeface="Verdana" charset="0"/>
              </a:rPr>
              <a:t>						</a:t>
            </a:r>
            <a:r>
              <a:rPr lang="ka-GE" sz="1200" b="1" dirty="0">
                <a:solidFill>
                  <a:srgbClr val="FFFFFF"/>
                </a:solidFill>
                <a:latin typeface="Verdana" charset="0"/>
              </a:rPr>
              <a:t>                      </a:t>
            </a:r>
          </a:p>
        </p:txBody>
      </p:sp>
      <p:sp>
        <p:nvSpPr>
          <p:cNvPr id="20" name="Textfeld 3"/>
          <p:cNvSpPr txBox="1"/>
          <p:nvPr/>
        </p:nvSpPr>
        <p:spPr>
          <a:xfrm>
            <a:off x="3465513" y="1401093"/>
            <a:ext cx="2428875" cy="2616101"/>
          </a:xfrm>
          <a:prstGeom prst="rect">
            <a:avLst/>
          </a:prstGeom>
          <a:solidFill>
            <a:srgbClr val="FFFFFF"/>
          </a:solidFill>
          <a:ln>
            <a:solidFill>
              <a:schemeClr val="bg1">
                <a:lumMod val="50000"/>
              </a:schemeClr>
            </a:solidFill>
          </a:ln>
        </p:spPr>
        <p:txBody>
          <a:bodyPr>
            <a:spAutoFit/>
          </a:bodyPr>
          <a:lstStyle/>
          <a:p>
            <a:pPr fontAlgn="auto">
              <a:spcBef>
                <a:spcPts val="0"/>
              </a:spcBef>
              <a:spcAft>
                <a:spcPts val="0"/>
              </a:spcAft>
              <a:defRPr/>
            </a:pPr>
            <a:r>
              <a:rPr lang="ka-GE" b="1" dirty="0"/>
              <a:t>საპროცესო ინსტრუმენტები</a:t>
            </a:r>
          </a:p>
          <a:p>
            <a:pPr marL="361950" indent="-361950" fontAlgn="auto">
              <a:spcBef>
                <a:spcPts val="0"/>
              </a:spcBef>
              <a:spcAft>
                <a:spcPts val="0"/>
              </a:spcAft>
              <a:buFont typeface="Wingdings" pitchFamily="2" charset="2"/>
              <a:buChar char="§"/>
              <a:defRPr/>
            </a:pPr>
            <a:endParaRPr lang="ka-GE" sz="1600" dirty="0">
              <a:cs typeface="Verdana"/>
            </a:endParaRPr>
          </a:p>
          <a:p>
            <a:pPr marL="361950" indent="-361950" fontAlgn="auto">
              <a:spcBef>
                <a:spcPts val="0"/>
              </a:spcBef>
              <a:spcAft>
                <a:spcPts val="0"/>
              </a:spcAft>
              <a:buFont typeface="Wingdings" pitchFamily="2" charset="2"/>
              <a:buChar char="§"/>
              <a:defRPr/>
            </a:pPr>
            <a:r>
              <a:rPr lang="ka-GE" sz="1400" dirty="0"/>
              <a:t>დაჩქარებული დაცვა</a:t>
            </a:r>
          </a:p>
          <a:p>
            <a:pPr marL="361950" indent="-361950" fontAlgn="auto">
              <a:spcBef>
                <a:spcPts val="0"/>
              </a:spcBef>
              <a:spcAft>
                <a:spcPts val="0"/>
              </a:spcAft>
              <a:buFont typeface="Wingdings" pitchFamily="2" charset="2"/>
              <a:buChar char="§"/>
              <a:defRPr/>
            </a:pPr>
            <a:r>
              <a:rPr lang="ka-GE" sz="1400" dirty="0"/>
              <a:t>ჩხრეკა და ამოღება</a:t>
            </a:r>
          </a:p>
          <a:p>
            <a:pPr marL="361950" indent="-361950" fontAlgn="auto">
              <a:spcBef>
                <a:spcPts val="0"/>
              </a:spcBef>
              <a:spcAft>
                <a:spcPts val="0"/>
              </a:spcAft>
              <a:buFont typeface="Wingdings" pitchFamily="2" charset="2"/>
              <a:buChar char="§"/>
              <a:defRPr/>
            </a:pPr>
            <a:r>
              <a:rPr lang="ka-GE" sz="1400" dirty="0"/>
              <a:t>ინფორმაციის გაცემის ბრძანება</a:t>
            </a:r>
          </a:p>
          <a:p>
            <a:pPr marL="361950" indent="-361950" fontAlgn="auto">
              <a:spcBef>
                <a:spcPts val="0"/>
              </a:spcBef>
              <a:spcAft>
                <a:spcPts val="0"/>
              </a:spcAft>
              <a:buFont typeface="Wingdings" pitchFamily="2" charset="2"/>
              <a:buChar char="§"/>
              <a:defRPr/>
            </a:pPr>
            <a:r>
              <a:rPr lang="ka-GE" sz="1400" dirty="0"/>
              <a:t>კომპიუტერული მონაცემების გადაჭერა</a:t>
            </a:r>
          </a:p>
          <a:p>
            <a:pPr marL="361950" indent="-361950" fontAlgn="auto">
              <a:spcBef>
                <a:spcPts val="0"/>
              </a:spcBef>
              <a:spcAft>
                <a:spcPts val="0"/>
              </a:spcAft>
              <a:buFont typeface="Wingdings" pitchFamily="2" charset="2"/>
              <a:buChar char="§"/>
              <a:defRPr/>
            </a:pPr>
            <a:endParaRPr lang="ka-GE" sz="1400" dirty="0">
              <a:cs typeface="Verdana"/>
            </a:endParaRPr>
          </a:p>
          <a:p>
            <a:pPr marL="361950" indent="-361950" fontAlgn="auto">
              <a:spcBef>
                <a:spcPts val="0"/>
              </a:spcBef>
              <a:spcAft>
                <a:spcPts val="0"/>
              </a:spcAft>
              <a:buFont typeface="Wingdings" pitchFamily="2" charset="2"/>
              <a:buChar char="§"/>
              <a:defRPr/>
            </a:pPr>
            <a:r>
              <a:rPr lang="ka-GE" sz="1400" b="1" dirty="0"/>
              <a:t>პირობები, გარანტიები</a:t>
            </a:r>
          </a:p>
        </p:txBody>
      </p:sp>
      <p:sp>
        <p:nvSpPr>
          <p:cNvPr id="19" name="Textfeld 12"/>
          <p:cNvSpPr txBox="1"/>
          <p:nvPr/>
        </p:nvSpPr>
        <p:spPr>
          <a:xfrm>
            <a:off x="157139" y="1244109"/>
            <a:ext cx="2786062" cy="3508653"/>
          </a:xfrm>
          <a:prstGeom prst="rect">
            <a:avLst/>
          </a:prstGeom>
          <a:solidFill>
            <a:schemeClr val="bg1"/>
          </a:solidFill>
          <a:ln>
            <a:solidFill>
              <a:schemeClr val="bg1">
                <a:lumMod val="50000"/>
              </a:schemeClr>
            </a:solidFill>
          </a:ln>
        </p:spPr>
        <p:txBody>
          <a:bodyPr>
            <a:spAutoFit/>
          </a:bodyPr>
          <a:lstStyle/>
          <a:p>
            <a:pPr fontAlgn="auto">
              <a:spcBef>
                <a:spcPts val="0"/>
              </a:spcBef>
              <a:spcAft>
                <a:spcPts val="0"/>
              </a:spcAft>
              <a:defRPr/>
            </a:pPr>
            <a:r>
              <a:rPr lang="ka-GE" b="1" dirty="0"/>
              <a:t>ქმედების კრიმინალიზაცია</a:t>
            </a:r>
          </a:p>
          <a:p>
            <a:pPr fontAlgn="auto">
              <a:spcBef>
                <a:spcPts val="0"/>
              </a:spcBef>
              <a:spcAft>
                <a:spcPts val="0"/>
              </a:spcAft>
              <a:defRPr/>
            </a:pPr>
            <a:endParaRPr lang="ka-GE" b="1" dirty="0">
              <a:cs typeface="Verdana"/>
            </a:endParaRPr>
          </a:p>
          <a:p>
            <a:pPr marL="342900" indent="-342900" fontAlgn="auto">
              <a:spcBef>
                <a:spcPts val="0"/>
              </a:spcBef>
              <a:spcAft>
                <a:spcPts val="0"/>
              </a:spcAft>
              <a:buFont typeface="Wingdings" pitchFamily="2" charset="2"/>
              <a:buChar char="§"/>
              <a:defRPr/>
            </a:pPr>
            <a:r>
              <a:rPr lang="ka-GE" sz="1400" dirty="0"/>
              <a:t>უკანონო წვდომა</a:t>
            </a:r>
          </a:p>
          <a:p>
            <a:pPr marL="342900" indent="-342900" fontAlgn="auto">
              <a:spcBef>
                <a:spcPts val="0"/>
              </a:spcBef>
              <a:spcAft>
                <a:spcPts val="0"/>
              </a:spcAft>
              <a:buFont typeface="Wingdings" pitchFamily="2" charset="2"/>
              <a:buChar char="§"/>
              <a:defRPr/>
            </a:pPr>
            <a:r>
              <a:rPr lang="ka-GE" sz="1400" dirty="0"/>
              <a:t>უკანონო გადაჭერა</a:t>
            </a:r>
          </a:p>
          <a:p>
            <a:pPr marL="342900" indent="-342900" fontAlgn="auto">
              <a:spcBef>
                <a:spcPts val="0"/>
              </a:spcBef>
              <a:spcAft>
                <a:spcPts val="0"/>
              </a:spcAft>
              <a:buFont typeface="Wingdings" pitchFamily="2" charset="2"/>
              <a:buChar char="§"/>
              <a:defRPr/>
            </a:pPr>
            <a:r>
              <a:rPr lang="ka-GE" sz="1400" dirty="0"/>
              <a:t>მონაცემთა ხელყოფა</a:t>
            </a:r>
          </a:p>
          <a:p>
            <a:pPr marL="342900" indent="-342900" fontAlgn="auto">
              <a:spcBef>
                <a:spcPts val="0"/>
              </a:spcBef>
              <a:spcAft>
                <a:spcPts val="0"/>
              </a:spcAft>
              <a:buFont typeface="Wingdings" pitchFamily="2" charset="2"/>
              <a:buChar char="§"/>
              <a:defRPr/>
            </a:pPr>
            <a:r>
              <a:rPr lang="ka-GE" sz="1400" dirty="0"/>
              <a:t>სისტემაში ჩარევა</a:t>
            </a:r>
          </a:p>
          <a:p>
            <a:pPr marL="342900" indent="-342900" fontAlgn="auto">
              <a:spcBef>
                <a:spcPts val="0"/>
              </a:spcBef>
              <a:spcAft>
                <a:spcPts val="0"/>
              </a:spcAft>
              <a:buFont typeface="Wingdings" pitchFamily="2" charset="2"/>
              <a:buChar char="§"/>
              <a:defRPr/>
            </a:pPr>
            <a:r>
              <a:rPr lang="ka-GE" sz="1400" dirty="0"/>
              <a:t>მოწყობილობების ბოროტად გამოყენება</a:t>
            </a:r>
          </a:p>
          <a:p>
            <a:pPr marL="342900" indent="-342900" fontAlgn="auto">
              <a:spcBef>
                <a:spcPts val="0"/>
              </a:spcBef>
              <a:spcAft>
                <a:spcPts val="0"/>
              </a:spcAft>
              <a:buFont typeface="Wingdings" pitchFamily="2" charset="2"/>
              <a:buChar char="§"/>
              <a:defRPr/>
            </a:pPr>
            <a:r>
              <a:rPr lang="ka-GE" sz="1400" dirty="0"/>
              <a:t>თაღლითობა და გაყალბება</a:t>
            </a:r>
          </a:p>
          <a:p>
            <a:pPr marL="342900" indent="-342900" fontAlgn="auto">
              <a:spcBef>
                <a:spcPts val="0"/>
              </a:spcBef>
              <a:spcAft>
                <a:spcPts val="0"/>
              </a:spcAft>
              <a:buFont typeface="Wingdings" pitchFamily="2" charset="2"/>
              <a:buChar char="§"/>
              <a:defRPr/>
            </a:pPr>
            <a:r>
              <a:rPr lang="ka-GE" sz="1400" dirty="0"/>
              <a:t>ბავშვთა პორნოგრაფია</a:t>
            </a:r>
          </a:p>
          <a:p>
            <a:pPr marL="342900" indent="-342900" fontAlgn="auto">
              <a:spcBef>
                <a:spcPts val="0"/>
              </a:spcBef>
              <a:spcAft>
                <a:spcPts val="0"/>
              </a:spcAft>
              <a:buFont typeface="Wingdings" pitchFamily="2" charset="2"/>
              <a:buChar char="§"/>
              <a:defRPr/>
            </a:pPr>
            <a:r>
              <a:rPr lang="ka-GE" sz="1400" dirty="0"/>
              <a:t>ინტელექტუალური საკუთრების უფლების წინააღმდეგ მიმართული დანაშაულები</a:t>
            </a:r>
          </a:p>
        </p:txBody>
      </p:sp>
      <p:sp>
        <p:nvSpPr>
          <p:cNvPr id="18" name="TextBox 17"/>
          <p:cNvSpPr txBox="1"/>
          <p:nvPr/>
        </p:nvSpPr>
        <p:spPr>
          <a:xfrm>
            <a:off x="3465512" y="5515670"/>
            <a:ext cx="5500688" cy="1077218"/>
          </a:xfrm>
          <a:prstGeom prst="rect">
            <a:avLst/>
          </a:prstGeom>
          <a:noFill/>
        </p:spPr>
        <p:txBody>
          <a:bodyPr wrap="square" rtlCol="0">
            <a:spAutoFit/>
          </a:bodyPr>
          <a:lstStyle/>
          <a:p>
            <a:r>
              <a:rPr lang="ka-GE" sz="1600" b="1" i="1" dirty="0">
                <a:solidFill>
                  <a:schemeClr val="tx2"/>
                </a:solidFill>
              </a:rPr>
              <a:t>საპროცესო უფლებამოსილება და საერთაშორისო თანამშრომლობა ნებისმიერ სისხლის სამართლის დანაშაულში, რომელიც შეიცავს </a:t>
            </a:r>
            <a:r>
              <a:rPr lang="ka-GE" sz="1600" b="1" i="1" dirty="0" smtClean="0">
                <a:solidFill>
                  <a:schemeClr val="tx2"/>
                </a:solidFill>
              </a:rPr>
              <a:t>კომპიუტერულ </a:t>
            </a:r>
            <a:r>
              <a:rPr lang="ka-GE" sz="1600" b="1" i="1" dirty="0">
                <a:solidFill>
                  <a:schemeClr val="tx2"/>
                </a:solidFill>
              </a:rPr>
              <a:t>სისტემაში არსებულ მტკიცებულებებს!</a:t>
            </a:r>
          </a:p>
        </p:txBody>
      </p:sp>
      <p:pic>
        <p:nvPicPr>
          <p:cNvPr id="23"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416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5" name="TextBox 143"/>
          <p:cNvSpPr txBox="1">
            <a:spLocks noChangeArrowheads="1"/>
          </p:cNvSpPr>
          <p:nvPr/>
        </p:nvSpPr>
        <p:spPr bwMode="auto">
          <a:xfrm>
            <a:off x="323850" y="3625850"/>
            <a:ext cx="21955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ka-GE" sz="4800" b="1" dirty="0">
                <a:latin typeface="Verdana" charset="0"/>
              </a:rPr>
              <a:t>130</a:t>
            </a:r>
            <a:r>
              <a:rPr lang="ka-GE" sz="4000" b="1" dirty="0">
                <a:latin typeface="Verdana" charset="0"/>
              </a:rPr>
              <a:t>+</a:t>
            </a:r>
          </a:p>
        </p:txBody>
      </p:sp>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51" name="TextBox 7"/>
          <p:cNvSpPr txBox="1">
            <a:spLocks noChangeArrowheads="1"/>
          </p:cNvSpPr>
          <p:nvPr/>
        </p:nvSpPr>
        <p:spPr bwMode="auto">
          <a:xfrm>
            <a:off x="1403350" y="190500"/>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ბუდაპეშტის კონვენციის </a:t>
            </a:r>
            <a:r>
              <a:rPr lang="ka-GE" sz="2800" dirty="0" smtClean="0">
                <a:solidFill>
                  <a:schemeClr val="bg1"/>
                </a:solidFill>
                <a:latin typeface="Verdana" charset="0"/>
              </a:rPr>
              <a:t>გავრცელება</a:t>
            </a:r>
            <a:endParaRPr lang="ka-GE" sz="1800" dirty="0">
              <a:solidFill>
                <a:schemeClr val="bg1"/>
              </a:solidFill>
              <a:latin typeface="Verdana" charset="0"/>
              <a:cs typeface="Verdana" charset="0"/>
            </a:endParaRPr>
          </a:p>
        </p:txBody>
      </p:sp>
      <p:sp>
        <p:nvSpPr>
          <p:cNvPr id="11" name="Rectangle 10"/>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53255" name="Group 13"/>
          <p:cNvGrpSpPr>
            <a:grpSpLocks/>
          </p:cNvGrpSpPr>
          <p:nvPr/>
        </p:nvGrpSpPr>
        <p:grpSpPr bwMode="auto">
          <a:xfrm>
            <a:off x="395288" y="1184275"/>
            <a:ext cx="8424862" cy="3757613"/>
            <a:chOff x="-30650" y="0"/>
            <a:chExt cx="9372924" cy="4653136"/>
          </a:xfrm>
        </p:grpSpPr>
        <p:pic>
          <p:nvPicPr>
            <p:cNvPr id="53275" name="Picture 14" descr="C:\Users\alexander\Documents\as maps\large-size-blank-world-map.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650" y="0"/>
              <a:ext cx="9372924" cy="4653136"/>
            </a:xfrm>
            <a:prstGeom prst="rect">
              <a:avLst/>
            </a:prstGeom>
            <a:solidFill>
              <a:srgbClr val="FFFFFF"/>
            </a:solidFill>
            <a:ln w="3175">
              <a:solidFill>
                <a:schemeClr val="tx1"/>
              </a:solidFill>
              <a:miter lim="800000"/>
              <a:headEnd/>
              <a:tailEnd/>
            </a:ln>
          </p:spPr>
        </p:pic>
        <p:sp>
          <p:nvSpPr>
            <p:cNvPr id="16" name="Oval 15"/>
            <p:cNvSpPr/>
            <p:nvPr/>
          </p:nvSpPr>
          <p:spPr>
            <a:xfrm>
              <a:off x="3741833" y="1262067"/>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7" name="Oval 16"/>
            <p:cNvSpPr/>
            <p:nvPr/>
          </p:nvSpPr>
          <p:spPr>
            <a:xfrm>
              <a:off x="3563452" y="1299419"/>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8" name="Oval 17"/>
            <p:cNvSpPr/>
            <p:nvPr/>
          </p:nvSpPr>
          <p:spPr>
            <a:xfrm>
              <a:off x="3860164" y="105368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9" name="Oval 18"/>
            <p:cNvSpPr/>
            <p:nvPr/>
          </p:nvSpPr>
          <p:spPr>
            <a:xfrm>
              <a:off x="4087997" y="1171639"/>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0" name="Oval 19"/>
            <p:cNvSpPr/>
            <p:nvPr/>
          </p:nvSpPr>
          <p:spPr>
            <a:xfrm>
              <a:off x="3743599" y="837446"/>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1" name="Oval 20"/>
            <p:cNvSpPr/>
            <p:nvPr/>
          </p:nvSpPr>
          <p:spPr>
            <a:xfrm>
              <a:off x="3420395" y="548469"/>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2" name="Oval 21"/>
            <p:cNvSpPr/>
            <p:nvPr/>
          </p:nvSpPr>
          <p:spPr>
            <a:xfrm>
              <a:off x="3923745" y="908217"/>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3" name="Oval 22"/>
            <p:cNvSpPr/>
            <p:nvPr/>
          </p:nvSpPr>
          <p:spPr>
            <a:xfrm>
              <a:off x="3895487" y="94556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4" name="Oval 23"/>
            <p:cNvSpPr/>
            <p:nvPr/>
          </p:nvSpPr>
          <p:spPr>
            <a:xfrm>
              <a:off x="4042077" y="908217"/>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5" name="Oval 24"/>
            <p:cNvSpPr/>
            <p:nvPr/>
          </p:nvSpPr>
          <p:spPr>
            <a:xfrm>
              <a:off x="3996158" y="1057620"/>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6" name="Oval 25"/>
            <p:cNvSpPr/>
            <p:nvPr/>
          </p:nvSpPr>
          <p:spPr>
            <a:xfrm>
              <a:off x="4619606" y="1016338"/>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7" name="Oval 26"/>
            <p:cNvSpPr/>
            <p:nvPr/>
          </p:nvSpPr>
          <p:spPr>
            <a:xfrm>
              <a:off x="5004625" y="1267965"/>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8" name="Oval 27"/>
            <p:cNvSpPr/>
            <p:nvPr/>
          </p:nvSpPr>
          <p:spPr>
            <a:xfrm>
              <a:off x="4859801" y="1197195"/>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9" name="Oval 28"/>
            <p:cNvSpPr/>
            <p:nvPr/>
          </p:nvSpPr>
          <p:spPr>
            <a:xfrm>
              <a:off x="4932214" y="1244375"/>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0" name="Oval 29"/>
            <p:cNvSpPr/>
            <p:nvPr/>
          </p:nvSpPr>
          <p:spPr>
            <a:xfrm>
              <a:off x="4428862" y="1100869"/>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1" name="Oval 30"/>
            <p:cNvSpPr/>
            <p:nvPr/>
          </p:nvSpPr>
          <p:spPr>
            <a:xfrm>
              <a:off x="4497742" y="1059587"/>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2" name="Oval 31"/>
            <p:cNvSpPr/>
            <p:nvPr/>
          </p:nvSpPr>
          <p:spPr>
            <a:xfrm>
              <a:off x="4421798" y="1195229"/>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3" name="Oval 32"/>
            <p:cNvSpPr/>
            <p:nvPr/>
          </p:nvSpPr>
          <p:spPr>
            <a:xfrm>
              <a:off x="4349386" y="1224717"/>
              <a:ext cx="72411"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4" name="Oval 33"/>
            <p:cNvSpPr/>
            <p:nvPr/>
          </p:nvSpPr>
          <p:spPr>
            <a:xfrm>
              <a:off x="4211627" y="1136254"/>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5" name="Oval 34"/>
            <p:cNvSpPr/>
            <p:nvPr/>
          </p:nvSpPr>
          <p:spPr>
            <a:xfrm>
              <a:off x="4148046" y="1093005"/>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6" name="Oval 35"/>
            <p:cNvSpPr/>
            <p:nvPr/>
          </p:nvSpPr>
          <p:spPr>
            <a:xfrm>
              <a:off x="4314063" y="1144117"/>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7" name="Oval 36"/>
            <p:cNvSpPr/>
            <p:nvPr/>
          </p:nvSpPr>
          <p:spPr>
            <a:xfrm>
              <a:off x="4125086" y="1051723"/>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8" name="Oval 37"/>
            <p:cNvSpPr/>
            <p:nvPr/>
          </p:nvSpPr>
          <p:spPr>
            <a:xfrm>
              <a:off x="4276974" y="992748"/>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39" name="Oval 38"/>
            <p:cNvSpPr/>
            <p:nvPr/>
          </p:nvSpPr>
          <p:spPr>
            <a:xfrm>
              <a:off x="4276974" y="105368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0" name="Oval 39"/>
            <p:cNvSpPr/>
            <p:nvPr/>
          </p:nvSpPr>
          <p:spPr>
            <a:xfrm>
              <a:off x="4268144" y="1189332"/>
              <a:ext cx="72411"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1" name="Oval 40"/>
            <p:cNvSpPr/>
            <p:nvPr/>
          </p:nvSpPr>
          <p:spPr>
            <a:xfrm>
              <a:off x="4308764" y="1244375"/>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2" name="Oval 41"/>
            <p:cNvSpPr/>
            <p:nvPr/>
          </p:nvSpPr>
          <p:spPr>
            <a:xfrm>
              <a:off x="4020884" y="621204"/>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3" name="Oval 42"/>
            <p:cNvSpPr/>
            <p:nvPr/>
          </p:nvSpPr>
          <p:spPr>
            <a:xfrm>
              <a:off x="4386475" y="613341"/>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4" name="Oval 43"/>
            <p:cNvSpPr/>
            <p:nvPr/>
          </p:nvSpPr>
          <p:spPr>
            <a:xfrm>
              <a:off x="4391774" y="699838"/>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5" name="Oval 44"/>
            <p:cNvSpPr/>
            <p:nvPr/>
          </p:nvSpPr>
          <p:spPr>
            <a:xfrm>
              <a:off x="4388242" y="760779"/>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6" name="Oval 45"/>
            <p:cNvSpPr/>
            <p:nvPr/>
          </p:nvSpPr>
          <p:spPr>
            <a:xfrm>
              <a:off x="4342322" y="780438"/>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7" name="Oval 46"/>
            <p:cNvSpPr/>
            <p:nvPr/>
          </p:nvSpPr>
          <p:spPr>
            <a:xfrm>
              <a:off x="4020884" y="770608"/>
              <a:ext cx="70646"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8" name="Oval 47"/>
            <p:cNvSpPr/>
            <p:nvPr/>
          </p:nvSpPr>
          <p:spPr>
            <a:xfrm>
              <a:off x="4254015" y="872831"/>
              <a:ext cx="70646"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49" name="Oval 48"/>
            <p:cNvSpPr/>
            <p:nvPr/>
          </p:nvSpPr>
          <p:spPr>
            <a:xfrm>
              <a:off x="4163941" y="957363"/>
              <a:ext cx="72412"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0" name="Oval 49"/>
            <p:cNvSpPr/>
            <p:nvPr/>
          </p:nvSpPr>
          <p:spPr>
            <a:xfrm>
              <a:off x="4148046" y="648726"/>
              <a:ext cx="72411" cy="72737"/>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1" name="Oval 50"/>
            <p:cNvSpPr/>
            <p:nvPr/>
          </p:nvSpPr>
          <p:spPr>
            <a:xfrm>
              <a:off x="3600541" y="870866"/>
              <a:ext cx="70646" cy="72735"/>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2" name="Oval 51"/>
            <p:cNvSpPr/>
            <p:nvPr/>
          </p:nvSpPr>
          <p:spPr>
            <a:xfrm>
              <a:off x="4658461" y="1317111"/>
              <a:ext cx="70646" cy="70770"/>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3" name="Oval 52"/>
            <p:cNvSpPr/>
            <p:nvPr/>
          </p:nvSpPr>
          <p:spPr>
            <a:xfrm>
              <a:off x="1115577" y="1317111"/>
              <a:ext cx="72412" cy="70770"/>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4" name="Oval 53"/>
            <p:cNvSpPr/>
            <p:nvPr/>
          </p:nvSpPr>
          <p:spPr>
            <a:xfrm>
              <a:off x="1763752" y="1989427"/>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5" name="Oval 54"/>
            <p:cNvSpPr/>
            <p:nvPr/>
          </p:nvSpPr>
          <p:spPr>
            <a:xfrm>
              <a:off x="7452500" y="1413437"/>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6" name="Oval 55"/>
            <p:cNvSpPr/>
            <p:nvPr/>
          </p:nvSpPr>
          <p:spPr>
            <a:xfrm>
              <a:off x="7480759" y="3357649"/>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7" name="Oval 56"/>
            <p:cNvSpPr/>
            <p:nvPr/>
          </p:nvSpPr>
          <p:spPr>
            <a:xfrm>
              <a:off x="4428862" y="3501156"/>
              <a:ext cx="70646" cy="72735"/>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8" name="Oval 57"/>
            <p:cNvSpPr/>
            <p:nvPr/>
          </p:nvSpPr>
          <p:spPr>
            <a:xfrm>
              <a:off x="1260400" y="796164"/>
              <a:ext cx="70646" cy="72735"/>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9" name="Oval 58"/>
            <p:cNvSpPr/>
            <p:nvPr/>
          </p:nvSpPr>
          <p:spPr>
            <a:xfrm>
              <a:off x="3932576" y="980953"/>
              <a:ext cx="72411" cy="72735"/>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0" name="Oval 59"/>
            <p:cNvSpPr/>
            <p:nvPr/>
          </p:nvSpPr>
          <p:spPr>
            <a:xfrm>
              <a:off x="4359983" y="1317111"/>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1" name="Oval 60"/>
            <p:cNvSpPr/>
            <p:nvPr/>
          </p:nvSpPr>
          <p:spPr>
            <a:xfrm>
              <a:off x="970753" y="1952076"/>
              <a:ext cx="72412" cy="72735"/>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2" name="Oval 61"/>
            <p:cNvSpPr/>
            <p:nvPr/>
          </p:nvSpPr>
          <p:spPr>
            <a:xfrm>
              <a:off x="1475870" y="2290200"/>
              <a:ext cx="72412"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3" name="Oval 62"/>
            <p:cNvSpPr/>
            <p:nvPr/>
          </p:nvSpPr>
          <p:spPr>
            <a:xfrm>
              <a:off x="1339878" y="2254815"/>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4" name="Oval 63"/>
            <p:cNvSpPr/>
            <p:nvPr/>
          </p:nvSpPr>
          <p:spPr>
            <a:xfrm>
              <a:off x="2051633" y="3788168"/>
              <a:ext cx="72412"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5" name="Oval 64"/>
            <p:cNvSpPr/>
            <p:nvPr/>
          </p:nvSpPr>
          <p:spPr>
            <a:xfrm>
              <a:off x="1836163" y="3829450"/>
              <a:ext cx="72412" cy="72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6" name="Oval 65"/>
            <p:cNvSpPr/>
            <p:nvPr/>
          </p:nvSpPr>
          <p:spPr>
            <a:xfrm>
              <a:off x="3563452" y="1556943"/>
              <a:ext cx="72412" cy="72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7" name="Oval 66"/>
            <p:cNvSpPr/>
            <p:nvPr/>
          </p:nvSpPr>
          <p:spPr>
            <a:xfrm>
              <a:off x="3275571" y="2132933"/>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8" name="Oval 67"/>
            <p:cNvSpPr/>
            <p:nvPr/>
          </p:nvSpPr>
          <p:spPr>
            <a:xfrm>
              <a:off x="7164619" y="2097548"/>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69" name="Oval 68"/>
            <p:cNvSpPr/>
            <p:nvPr/>
          </p:nvSpPr>
          <p:spPr>
            <a:xfrm>
              <a:off x="1982754" y="2058232"/>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0" name="Oval 69"/>
            <p:cNvSpPr/>
            <p:nvPr/>
          </p:nvSpPr>
          <p:spPr>
            <a:xfrm>
              <a:off x="1912108" y="1987461"/>
              <a:ext cx="70646"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1" name="Oval 70"/>
            <p:cNvSpPr/>
            <p:nvPr/>
          </p:nvSpPr>
          <p:spPr>
            <a:xfrm>
              <a:off x="1979222" y="2014983"/>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2" name="Oval 71"/>
            <p:cNvSpPr/>
            <p:nvPr/>
          </p:nvSpPr>
          <p:spPr>
            <a:xfrm>
              <a:off x="5940681" y="1843955"/>
              <a:ext cx="70646"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3" name="Oval 72"/>
            <p:cNvSpPr/>
            <p:nvPr/>
          </p:nvSpPr>
          <p:spPr>
            <a:xfrm>
              <a:off x="1982754" y="2138830"/>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4" name="Oval 73"/>
            <p:cNvSpPr/>
            <p:nvPr/>
          </p:nvSpPr>
          <p:spPr>
            <a:xfrm>
              <a:off x="1551815" y="202284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5" name="Oval 74"/>
            <p:cNvSpPr/>
            <p:nvPr/>
          </p:nvSpPr>
          <p:spPr>
            <a:xfrm>
              <a:off x="5652800" y="1627713"/>
              <a:ext cx="70646"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6" name="Oval 75"/>
            <p:cNvSpPr/>
            <p:nvPr/>
          </p:nvSpPr>
          <p:spPr>
            <a:xfrm>
              <a:off x="7019796" y="2419946"/>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7" name="Oval 76"/>
            <p:cNvSpPr/>
            <p:nvPr/>
          </p:nvSpPr>
          <p:spPr>
            <a:xfrm>
              <a:off x="2124045" y="3345854"/>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8" name="Oval 77"/>
            <p:cNvSpPr/>
            <p:nvPr/>
          </p:nvSpPr>
          <p:spPr>
            <a:xfrm>
              <a:off x="6731914" y="2708923"/>
              <a:ext cx="72412"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79" name="Oval 78"/>
            <p:cNvSpPr/>
            <p:nvPr/>
          </p:nvSpPr>
          <p:spPr>
            <a:xfrm>
              <a:off x="4425330" y="3282947"/>
              <a:ext cx="72412"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80" name="Oval 79"/>
            <p:cNvSpPr/>
            <p:nvPr/>
          </p:nvSpPr>
          <p:spPr>
            <a:xfrm>
              <a:off x="6083739" y="2341312"/>
              <a:ext cx="72411" cy="72735"/>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81" name="Oval 80"/>
            <p:cNvSpPr/>
            <p:nvPr/>
          </p:nvSpPr>
          <p:spPr>
            <a:xfrm>
              <a:off x="6588857" y="2130967"/>
              <a:ext cx="70646"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82" name="Oval 81"/>
            <p:cNvSpPr/>
            <p:nvPr/>
          </p:nvSpPr>
          <p:spPr>
            <a:xfrm>
              <a:off x="6696591" y="2482852"/>
              <a:ext cx="72412"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83" name="Oval 82"/>
            <p:cNvSpPr/>
            <p:nvPr/>
          </p:nvSpPr>
          <p:spPr>
            <a:xfrm>
              <a:off x="6659502" y="2394389"/>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84" name="Oval 83"/>
            <p:cNvSpPr/>
            <p:nvPr/>
          </p:nvSpPr>
          <p:spPr>
            <a:xfrm>
              <a:off x="3729469" y="2321654"/>
              <a:ext cx="70646"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85" name="Oval 84"/>
            <p:cNvSpPr/>
            <p:nvPr/>
          </p:nvSpPr>
          <p:spPr>
            <a:xfrm>
              <a:off x="8316145" y="3919878"/>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86" name="Oval 85"/>
            <p:cNvSpPr/>
            <p:nvPr/>
          </p:nvSpPr>
          <p:spPr>
            <a:xfrm>
              <a:off x="4084465" y="244746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87" name="Oval 86"/>
            <p:cNvSpPr/>
            <p:nvPr/>
          </p:nvSpPr>
          <p:spPr>
            <a:xfrm>
              <a:off x="3948471" y="2087719"/>
              <a:ext cx="72412"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88" name="Oval 87"/>
            <p:cNvSpPr/>
            <p:nvPr/>
          </p:nvSpPr>
          <p:spPr>
            <a:xfrm>
              <a:off x="3842503" y="1594294"/>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89" name="Oval 88"/>
            <p:cNvSpPr/>
            <p:nvPr/>
          </p:nvSpPr>
          <p:spPr>
            <a:xfrm>
              <a:off x="6625945" y="1963871"/>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90" name="Oval 89"/>
            <p:cNvSpPr/>
            <p:nvPr/>
          </p:nvSpPr>
          <p:spPr>
            <a:xfrm>
              <a:off x="1703703" y="1963871"/>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91" name="Oval 90"/>
            <p:cNvSpPr/>
            <p:nvPr/>
          </p:nvSpPr>
          <p:spPr>
            <a:xfrm>
              <a:off x="8173087" y="2744308"/>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92" name="Oval 91"/>
            <p:cNvSpPr/>
            <p:nvPr/>
          </p:nvSpPr>
          <p:spPr>
            <a:xfrm>
              <a:off x="4580751" y="1698483"/>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93" name="Oval 92"/>
            <p:cNvSpPr/>
            <p:nvPr/>
          </p:nvSpPr>
          <p:spPr>
            <a:xfrm>
              <a:off x="1260400" y="2146694"/>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94" name="Oval 93"/>
            <p:cNvSpPr/>
            <p:nvPr/>
          </p:nvSpPr>
          <p:spPr>
            <a:xfrm>
              <a:off x="1346942" y="2166352"/>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95" name="Oval 94"/>
            <p:cNvSpPr/>
            <p:nvPr/>
          </p:nvSpPr>
          <p:spPr>
            <a:xfrm>
              <a:off x="2267102" y="3644661"/>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96" name="Oval 95"/>
            <p:cNvSpPr/>
            <p:nvPr/>
          </p:nvSpPr>
          <p:spPr>
            <a:xfrm>
              <a:off x="6371620" y="1089074"/>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97" name="Oval 96"/>
            <p:cNvSpPr/>
            <p:nvPr/>
          </p:nvSpPr>
          <p:spPr>
            <a:xfrm>
              <a:off x="3588178" y="2341312"/>
              <a:ext cx="72412"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98" name="Oval 97"/>
            <p:cNvSpPr/>
            <p:nvPr/>
          </p:nvSpPr>
          <p:spPr>
            <a:xfrm>
              <a:off x="6094336" y="166309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99" name="Oval 98"/>
            <p:cNvSpPr/>
            <p:nvPr/>
          </p:nvSpPr>
          <p:spPr>
            <a:xfrm>
              <a:off x="5239523" y="1800706"/>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00" name="Oval 99"/>
            <p:cNvSpPr/>
            <p:nvPr/>
          </p:nvSpPr>
          <p:spPr>
            <a:xfrm>
              <a:off x="4967537" y="1529421"/>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01" name="Oval 100"/>
            <p:cNvSpPr/>
            <p:nvPr/>
          </p:nvSpPr>
          <p:spPr>
            <a:xfrm>
              <a:off x="8243733" y="2862258"/>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02" name="Oval 101"/>
            <p:cNvSpPr/>
            <p:nvPr/>
          </p:nvSpPr>
          <p:spPr>
            <a:xfrm>
              <a:off x="8388556" y="2925165"/>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03" name="Oval 102"/>
            <p:cNvSpPr/>
            <p:nvPr/>
          </p:nvSpPr>
          <p:spPr>
            <a:xfrm>
              <a:off x="4693784" y="2555588"/>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04" name="Oval 103"/>
            <p:cNvSpPr/>
            <p:nvPr/>
          </p:nvSpPr>
          <p:spPr>
            <a:xfrm>
              <a:off x="3397434" y="2231225"/>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05" name="Oval 104"/>
            <p:cNvSpPr/>
            <p:nvPr/>
          </p:nvSpPr>
          <p:spPr>
            <a:xfrm>
              <a:off x="8280822" y="274430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06" name="Oval 105"/>
            <p:cNvSpPr/>
            <p:nvPr/>
          </p:nvSpPr>
          <p:spPr>
            <a:xfrm>
              <a:off x="4199264" y="3273119"/>
              <a:ext cx="70646"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07" name="Oval 106"/>
            <p:cNvSpPr/>
            <p:nvPr/>
          </p:nvSpPr>
          <p:spPr>
            <a:xfrm>
              <a:off x="7878141" y="279148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08" name="Oval 107"/>
            <p:cNvSpPr/>
            <p:nvPr/>
          </p:nvSpPr>
          <p:spPr>
            <a:xfrm>
              <a:off x="6809624" y="2101480"/>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09" name="Oval 108"/>
            <p:cNvSpPr/>
            <p:nvPr/>
          </p:nvSpPr>
          <p:spPr>
            <a:xfrm>
              <a:off x="4838608" y="2590973"/>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10" name="Oval 109"/>
            <p:cNvSpPr/>
            <p:nvPr/>
          </p:nvSpPr>
          <p:spPr>
            <a:xfrm>
              <a:off x="7812794" y="2172250"/>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11" name="Oval 110"/>
            <p:cNvSpPr/>
            <p:nvPr/>
          </p:nvSpPr>
          <p:spPr>
            <a:xfrm>
              <a:off x="4211627" y="166309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12" name="Oval 111"/>
            <p:cNvSpPr/>
            <p:nvPr/>
          </p:nvSpPr>
          <p:spPr>
            <a:xfrm>
              <a:off x="4766196" y="1492071"/>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13" name="Oval 112"/>
            <p:cNvSpPr/>
            <p:nvPr/>
          </p:nvSpPr>
          <p:spPr>
            <a:xfrm>
              <a:off x="5940681" y="2465159"/>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14" name="Oval 113"/>
            <p:cNvSpPr/>
            <p:nvPr/>
          </p:nvSpPr>
          <p:spPr>
            <a:xfrm>
              <a:off x="7380089" y="2852430"/>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15" name="Oval 114"/>
            <p:cNvSpPr/>
            <p:nvPr/>
          </p:nvSpPr>
          <p:spPr>
            <a:xfrm>
              <a:off x="4766196" y="1440959"/>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16" name="Oval 115"/>
            <p:cNvSpPr/>
            <p:nvPr/>
          </p:nvSpPr>
          <p:spPr>
            <a:xfrm>
              <a:off x="9107377" y="3033287"/>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17" name="Oval 116"/>
            <p:cNvSpPr/>
            <p:nvPr/>
          </p:nvSpPr>
          <p:spPr>
            <a:xfrm>
              <a:off x="3805414" y="2317722"/>
              <a:ext cx="72411" cy="72735"/>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18" name="Oval 117"/>
            <p:cNvSpPr/>
            <p:nvPr/>
          </p:nvSpPr>
          <p:spPr>
            <a:xfrm>
              <a:off x="3959068" y="2296097"/>
              <a:ext cx="72412" cy="72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19" name="Oval 118"/>
            <p:cNvSpPr/>
            <p:nvPr/>
          </p:nvSpPr>
          <p:spPr>
            <a:xfrm>
              <a:off x="1548282" y="2781659"/>
              <a:ext cx="70646"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20" name="Oval 119"/>
            <p:cNvSpPr/>
            <p:nvPr/>
          </p:nvSpPr>
          <p:spPr>
            <a:xfrm>
              <a:off x="5274846" y="1521558"/>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21" name="Oval 120"/>
            <p:cNvSpPr/>
            <p:nvPr/>
          </p:nvSpPr>
          <p:spPr>
            <a:xfrm>
              <a:off x="1276296" y="2073958"/>
              <a:ext cx="72411" cy="70770"/>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22" name="Oval 121"/>
            <p:cNvSpPr/>
            <p:nvPr/>
          </p:nvSpPr>
          <p:spPr>
            <a:xfrm>
              <a:off x="4464185" y="884626"/>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24" name="Oval 123"/>
            <p:cNvSpPr/>
            <p:nvPr/>
          </p:nvSpPr>
          <p:spPr>
            <a:xfrm>
              <a:off x="2411926" y="2997902"/>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25" name="Oval 124"/>
            <p:cNvSpPr/>
            <p:nvPr/>
          </p:nvSpPr>
          <p:spPr>
            <a:xfrm>
              <a:off x="4591347" y="3237734"/>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26" name="Oval 125"/>
            <p:cNvSpPr/>
            <p:nvPr/>
          </p:nvSpPr>
          <p:spPr>
            <a:xfrm>
              <a:off x="3717107" y="2184045"/>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27" name="Oval 126"/>
            <p:cNvSpPr/>
            <p:nvPr/>
          </p:nvSpPr>
          <p:spPr>
            <a:xfrm>
              <a:off x="4015585" y="1446856"/>
              <a:ext cx="72412" cy="72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28" name="Oval 127"/>
            <p:cNvSpPr/>
            <p:nvPr/>
          </p:nvSpPr>
          <p:spPr>
            <a:xfrm>
              <a:off x="3907850" y="2561486"/>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29" name="Oval 128"/>
            <p:cNvSpPr/>
            <p:nvPr/>
          </p:nvSpPr>
          <p:spPr>
            <a:xfrm>
              <a:off x="7199942" y="141343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30" name="Oval 129"/>
            <p:cNvSpPr/>
            <p:nvPr/>
          </p:nvSpPr>
          <p:spPr>
            <a:xfrm>
              <a:off x="8748850" y="3172860"/>
              <a:ext cx="72412"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31" name="Oval 130"/>
            <p:cNvSpPr/>
            <p:nvPr/>
          </p:nvSpPr>
          <p:spPr>
            <a:xfrm>
              <a:off x="4218692" y="1444891"/>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32" name="Oval 131"/>
            <p:cNvSpPr/>
            <p:nvPr/>
          </p:nvSpPr>
          <p:spPr>
            <a:xfrm>
              <a:off x="4651396" y="1458651"/>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33" name="Oval 132"/>
            <p:cNvSpPr/>
            <p:nvPr/>
          </p:nvSpPr>
          <p:spPr>
            <a:xfrm>
              <a:off x="3943173" y="1167707"/>
              <a:ext cx="72411"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34" name="Oval 133"/>
            <p:cNvSpPr/>
            <p:nvPr/>
          </p:nvSpPr>
          <p:spPr>
            <a:xfrm>
              <a:off x="3805414" y="1193263"/>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grpSp>
      <p:sp>
        <p:nvSpPr>
          <p:cNvPr id="53256" name="TextBox 134"/>
          <p:cNvSpPr txBox="1">
            <a:spLocks noChangeArrowheads="1"/>
          </p:cNvSpPr>
          <p:nvPr/>
        </p:nvSpPr>
        <p:spPr bwMode="auto">
          <a:xfrm>
            <a:off x="179388" y="5067300"/>
            <a:ext cx="27590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ka-GE" sz="1400" b="1" dirty="0">
                <a:latin typeface="+mn-lt"/>
              </a:rPr>
              <a:t>ბუდაპეშტის </a:t>
            </a:r>
            <a:r>
              <a:rPr lang="ka-GE" sz="1400" b="1" dirty="0" smtClean="0">
                <a:latin typeface="+mn-lt"/>
              </a:rPr>
              <a:t>კონვენციის</a:t>
            </a:r>
            <a:endParaRPr lang="ka-GE" sz="1400" b="1" dirty="0">
              <a:latin typeface="+mn-lt"/>
            </a:endParaRPr>
          </a:p>
          <a:p>
            <a:r>
              <a:rPr lang="ka-GE" sz="1400" b="1" dirty="0" smtClean="0">
                <a:latin typeface="+mn-lt"/>
              </a:rPr>
              <a:t>რატიფიცირება მოახდინა/შეუერთდა: </a:t>
            </a:r>
            <a:r>
              <a:rPr lang="ka-GE" sz="1400" b="1" dirty="0" smtClean="0">
                <a:solidFill>
                  <a:srgbClr val="FF0000"/>
                </a:solidFill>
                <a:latin typeface="+mn-lt"/>
              </a:rPr>
              <a:t>65</a:t>
            </a:r>
            <a:endParaRPr lang="ka-GE" sz="1400" b="1" dirty="0">
              <a:solidFill>
                <a:srgbClr val="FF0000"/>
              </a:solidFill>
              <a:latin typeface="+mn-lt"/>
            </a:endParaRPr>
          </a:p>
        </p:txBody>
      </p:sp>
      <p:sp>
        <p:nvSpPr>
          <p:cNvPr id="53257" name="TextBox 135"/>
          <p:cNvSpPr txBox="1">
            <a:spLocks noChangeArrowheads="1"/>
          </p:cNvSpPr>
          <p:nvPr/>
        </p:nvSpPr>
        <p:spPr bwMode="auto">
          <a:xfrm>
            <a:off x="179388" y="5785321"/>
            <a:ext cx="2759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ka-GE" sz="1400" b="1" dirty="0" smtClean="0">
                <a:latin typeface="+mn-lt"/>
              </a:rPr>
              <a:t>ხელი მოაწერა: </a:t>
            </a:r>
            <a:r>
              <a:rPr lang="ka-GE" sz="1400" b="1" dirty="0">
                <a:latin typeface="+mn-lt"/>
              </a:rPr>
              <a:t>3</a:t>
            </a:r>
          </a:p>
        </p:txBody>
      </p:sp>
      <p:sp>
        <p:nvSpPr>
          <p:cNvPr id="53258" name="TextBox 136"/>
          <p:cNvSpPr txBox="1">
            <a:spLocks noChangeArrowheads="1"/>
          </p:cNvSpPr>
          <p:nvPr/>
        </p:nvSpPr>
        <p:spPr bwMode="auto">
          <a:xfrm>
            <a:off x="179388" y="6083301"/>
            <a:ext cx="2759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ka-GE" sz="1400" b="1" dirty="0">
                <a:latin typeface="+mn-lt"/>
              </a:rPr>
              <a:t>მიწვეული შესაერთებლად:  8</a:t>
            </a:r>
          </a:p>
        </p:txBody>
      </p:sp>
      <p:sp>
        <p:nvSpPr>
          <p:cNvPr id="53259" name="TextBox 137"/>
          <p:cNvSpPr txBox="1">
            <a:spLocks noChangeArrowheads="1"/>
          </p:cNvSpPr>
          <p:nvPr/>
        </p:nvSpPr>
        <p:spPr bwMode="auto">
          <a:xfrm>
            <a:off x="3795713" y="5210175"/>
            <a:ext cx="4981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ka-GE" sz="1400" b="1" dirty="0">
                <a:latin typeface="Verdana" charset="0"/>
              </a:rPr>
              <a:t>სხვა ქვეყნები, რომელთა </a:t>
            </a:r>
            <a:r>
              <a:rPr lang="ka-GE" sz="1400" b="1" dirty="0" smtClean="0">
                <a:latin typeface="Verdana" charset="0"/>
              </a:rPr>
              <a:t>კანონები/კანონპროექტები </a:t>
            </a:r>
            <a:r>
              <a:rPr lang="ka-GE" sz="1400" b="1" dirty="0">
                <a:latin typeface="Verdana" charset="0"/>
              </a:rPr>
              <a:t>მეტწილად შეესაბამება ბუდაპეშტის კონვენციას = 20</a:t>
            </a:r>
          </a:p>
        </p:txBody>
      </p:sp>
      <p:sp>
        <p:nvSpPr>
          <p:cNvPr id="139" name="Oval 138"/>
          <p:cNvSpPr/>
          <p:nvPr/>
        </p:nvSpPr>
        <p:spPr>
          <a:xfrm>
            <a:off x="3049666" y="5733395"/>
            <a:ext cx="360362" cy="360362"/>
          </a:xfrm>
          <a:prstGeom prst="ellipse">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40" name="Oval 139"/>
          <p:cNvSpPr/>
          <p:nvPr/>
        </p:nvSpPr>
        <p:spPr>
          <a:xfrm>
            <a:off x="3039269" y="5210175"/>
            <a:ext cx="360362" cy="381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41" name="Oval 140"/>
          <p:cNvSpPr/>
          <p:nvPr/>
        </p:nvSpPr>
        <p:spPr>
          <a:xfrm>
            <a:off x="3065463" y="6166867"/>
            <a:ext cx="366712" cy="360362"/>
          </a:xfrm>
          <a:prstGeom prst="ellipse">
            <a:avLst/>
          </a:prstGeom>
          <a:solidFill>
            <a:srgbClr val="00B0F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42" name="Oval 141"/>
          <p:cNvSpPr/>
          <p:nvPr/>
        </p:nvSpPr>
        <p:spPr>
          <a:xfrm>
            <a:off x="8368447" y="5230139"/>
            <a:ext cx="354013" cy="384175"/>
          </a:xfrm>
          <a:prstGeom prst="ellipse">
            <a:avLst/>
          </a:prstGeom>
          <a:solidFill>
            <a:srgbClr val="00B05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53264" name="TextBox 142"/>
          <p:cNvSpPr txBox="1">
            <a:spLocks noChangeArrowheads="1"/>
          </p:cNvSpPr>
          <p:nvPr/>
        </p:nvSpPr>
        <p:spPr bwMode="auto">
          <a:xfrm>
            <a:off x="3786188" y="5781100"/>
            <a:ext cx="498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ka-GE" sz="1200" b="1" dirty="0">
                <a:latin typeface="+mn-lt"/>
              </a:rPr>
              <a:t>სხვა ქვეყნები, რომლებიც იყენებს ბუდაპეშტის კონვენციას საკანონმდებლო აქტად = 45+</a:t>
            </a:r>
          </a:p>
        </p:txBody>
      </p:sp>
      <p:sp>
        <p:nvSpPr>
          <p:cNvPr id="145" name="Oval 144"/>
          <p:cNvSpPr/>
          <p:nvPr/>
        </p:nvSpPr>
        <p:spPr>
          <a:xfrm>
            <a:off x="8388350" y="5886450"/>
            <a:ext cx="354013" cy="358775"/>
          </a:xfrm>
          <a:prstGeom prst="ellipse">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46" name="Oval 145"/>
          <p:cNvSpPr/>
          <p:nvPr/>
        </p:nvSpPr>
        <p:spPr>
          <a:xfrm>
            <a:off x="1901825" y="2868613"/>
            <a:ext cx="65088" cy="57150"/>
          </a:xfrm>
          <a:prstGeom prst="ellipse">
            <a:avLst/>
          </a:prstGeom>
          <a:solidFill>
            <a:srgbClr val="9966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47" name="Oval 146"/>
          <p:cNvSpPr/>
          <p:nvPr/>
        </p:nvSpPr>
        <p:spPr>
          <a:xfrm>
            <a:off x="5235575" y="3492500"/>
            <a:ext cx="63500" cy="57150"/>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48" name="Oval 147"/>
          <p:cNvSpPr/>
          <p:nvPr/>
        </p:nvSpPr>
        <p:spPr>
          <a:xfrm>
            <a:off x="4070350" y="1719263"/>
            <a:ext cx="63500" cy="5715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49" name="Oval 148"/>
          <p:cNvSpPr/>
          <p:nvPr/>
        </p:nvSpPr>
        <p:spPr>
          <a:xfrm>
            <a:off x="4675188" y="2044700"/>
            <a:ext cx="63500" cy="57150"/>
          </a:xfrm>
          <a:prstGeom prst="ellipse">
            <a:avLst/>
          </a:prstGeom>
          <a:solidFill>
            <a:srgbClr val="9966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50" name="Oval 149"/>
          <p:cNvSpPr/>
          <p:nvPr/>
        </p:nvSpPr>
        <p:spPr>
          <a:xfrm>
            <a:off x="4866952" y="3092450"/>
            <a:ext cx="65088" cy="5715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51" name="Oval 150"/>
          <p:cNvSpPr/>
          <p:nvPr/>
        </p:nvSpPr>
        <p:spPr>
          <a:xfrm>
            <a:off x="6465888" y="2635250"/>
            <a:ext cx="65087" cy="5715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53" name="Oval 152"/>
          <p:cNvSpPr/>
          <p:nvPr/>
        </p:nvSpPr>
        <p:spPr>
          <a:xfrm>
            <a:off x="5435600" y="2074863"/>
            <a:ext cx="65088" cy="58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54" name="Oval 153"/>
          <p:cNvSpPr/>
          <p:nvPr/>
        </p:nvSpPr>
        <p:spPr bwMode="auto">
          <a:xfrm>
            <a:off x="3203848" y="2780928"/>
            <a:ext cx="65087" cy="58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52" name="Oval 151"/>
          <p:cNvSpPr/>
          <p:nvPr/>
        </p:nvSpPr>
        <p:spPr bwMode="auto">
          <a:xfrm>
            <a:off x="1914624" y="3140968"/>
            <a:ext cx="65088" cy="58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155" name="Oval 154"/>
          <p:cNvSpPr/>
          <p:nvPr/>
        </p:nvSpPr>
        <p:spPr bwMode="auto">
          <a:xfrm>
            <a:off x="4290889" y="3586287"/>
            <a:ext cx="65087" cy="58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latin typeface="Verdana"/>
              <a:cs typeface="Verdana"/>
            </a:endParaRPr>
          </a:p>
        </p:txBody>
      </p:sp>
      <p:sp>
        <p:nvSpPr>
          <p:cNvPr id="2" name="Rectang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8D9AB64-66EA-408A-A06E-E9DE2472EA1D}"/>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pic>
        <p:nvPicPr>
          <p:cNvPr id="156"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6907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TextBox 1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D742FC9-9703-4874-9AF6-932F686F069B}"/>
              </a:ext>
            </a:extLst>
          </p:cNvPr>
          <p:cNvSpPr txBox="1"/>
          <p:nvPr/>
        </p:nvSpPr>
        <p:spPr>
          <a:xfrm>
            <a:off x="467544" y="1484784"/>
            <a:ext cx="5616624" cy="5021888"/>
          </a:xfrm>
          <a:prstGeom prst="rect">
            <a:avLst/>
          </a:prstGeom>
          <a:solidFill>
            <a:srgbClr val="2B5D8F"/>
          </a:solidFill>
          <a:ln>
            <a:solidFill>
              <a:schemeClr val="accent1"/>
            </a:solidFill>
          </a:ln>
        </p:spPr>
        <p:txBody>
          <a:bodyPr wrap="square" rtlCol="0">
            <a:spAutoFit/>
          </a:bodyPr>
          <a:lstStyle/>
          <a:p>
            <a:pPr marL="457200" lvl="0" indent="-457200">
              <a:spcAft>
                <a:spcPts val="800"/>
              </a:spcAft>
              <a:buAutoNum type="alphaUcPeriod"/>
            </a:pPr>
            <a:r>
              <a:rPr lang="ka-GE" b="1" dirty="0">
                <a:solidFill>
                  <a:schemeClr val="bg1"/>
                </a:solidFill>
              </a:rPr>
              <a:t>დებულებები უფრო ეფექტიანი სამართლებრივი ურთიერთდახმარებისთვის</a:t>
            </a:r>
          </a:p>
          <a:p>
            <a:pPr marL="457200" lvl="0" indent="-457200">
              <a:spcAft>
                <a:spcPts val="800"/>
              </a:spcAft>
              <a:buFont typeface="Arial" panose="020B0604020202020204" pitchFamily="34" charset="0"/>
              <a:buChar char="•"/>
            </a:pPr>
            <a:r>
              <a:rPr lang="ka-GE" b="1" dirty="0">
                <a:solidFill>
                  <a:schemeClr val="bg1"/>
                </a:solidFill>
              </a:rPr>
              <a:t>გადაუდებელი სამართლებრივი ურთიერთდახმარება</a:t>
            </a:r>
          </a:p>
          <a:p>
            <a:pPr marL="457200" lvl="0" indent="-457200">
              <a:spcAft>
                <a:spcPts val="800"/>
              </a:spcAft>
              <a:buFont typeface="Arial" panose="020B0604020202020204" pitchFamily="34" charset="0"/>
              <a:buChar char="•"/>
            </a:pPr>
            <a:r>
              <a:rPr lang="ka-GE" b="1" dirty="0">
                <a:solidFill>
                  <a:schemeClr val="bg1"/>
                </a:solidFill>
              </a:rPr>
              <a:t>ერთობლივი გამოძიებები</a:t>
            </a:r>
          </a:p>
          <a:p>
            <a:pPr marL="457200" lvl="0" indent="-457200">
              <a:spcAft>
                <a:spcPts val="800"/>
              </a:spcAft>
              <a:buFont typeface="Arial" panose="020B0604020202020204" pitchFamily="34" charset="0"/>
              <a:buChar char="•"/>
            </a:pPr>
            <a:r>
              <a:rPr lang="ka-GE" b="1" dirty="0">
                <a:solidFill>
                  <a:schemeClr val="bg1"/>
                </a:solidFill>
              </a:rPr>
              <a:t>ვიდეოკონფერენცია</a:t>
            </a:r>
          </a:p>
          <a:p>
            <a:pPr marL="457200" lvl="0" indent="-457200">
              <a:spcAft>
                <a:spcPts val="800"/>
              </a:spcAft>
              <a:buFont typeface="Arial" panose="020B0604020202020204" pitchFamily="34" charset="0"/>
              <a:buChar char="•"/>
            </a:pPr>
            <a:r>
              <a:rPr lang="ka-GE" b="1" dirty="0">
                <a:solidFill>
                  <a:schemeClr val="bg1"/>
                </a:solidFill>
              </a:rPr>
              <a:t>მოთხოვნების ენა</a:t>
            </a:r>
          </a:p>
          <a:p>
            <a:pPr marL="457200" lvl="0" indent="-457200">
              <a:spcAft>
                <a:spcPts val="800"/>
              </a:spcAft>
              <a:buFont typeface="Arial" panose="020B0604020202020204" pitchFamily="34" charset="0"/>
              <a:buChar char="•"/>
            </a:pPr>
            <a:r>
              <a:rPr lang="ka-GE" b="1" dirty="0">
                <a:solidFill>
                  <a:schemeClr val="bg1"/>
                </a:solidFill>
              </a:rPr>
              <a:t>ა.შ.</a:t>
            </a:r>
          </a:p>
          <a:p>
            <a:pPr lvl="0">
              <a:spcBef>
                <a:spcPts val="600"/>
              </a:spcBef>
              <a:spcAft>
                <a:spcPts val="800"/>
              </a:spcAft>
            </a:pPr>
            <a:r>
              <a:rPr lang="ka-GE" b="1" dirty="0">
                <a:solidFill>
                  <a:schemeClr val="bg1"/>
                </a:solidFill>
              </a:rPr>
              <a:t>B. დებულებები სხვა იურისდიქციებში მიმწოდებლებთან პირდაპირი თანამშრომლობისთვის</a:t>
            </a:r>
          </a:p>
          <a:p>
            <a:pPr>
              <a:spcBef>
                <a:spcPts val="600"/>
              </a:spcBef>
              <a:spcAft>
                <a:spcPts val="800"/>
              </a:spcAft>
            </a:pPr>
            <a:r>
              <a:rPr lang="ka-GE" b="1" dirty="0">
                <a:solidFill>
                  <a:schemeClr val="bg1"/>
                </a:solidFill>
              </a:rPr>
              <a:t>C. ჩარჩო და გარანტიები ტრანსსასაზღვრო ძებნის გაფართოების არსებული პრაქტიკისთვის</a:t>
            </a:r>
          </a:p>
          <a:p>
            <a:pPr>
              <a:spcBef>
                <a:spcPts val="600"/>
              </a:spcBef>
              <a:spcAft>
                <a:spcPts val="800"/>
              </a:spcAft>
            </a:pPr>
            <a:r>
              <a:rPr lang="ka-GE" b="1" dirty="0">
                <a:solidFill>
                  <a:schemeClr val="bg1"/>
                </a:solidFill>
              </a:rPr>
              <a:t>D. გარანტიები/მონაცემთა დაცვა</a:t>
            </a:r>
          </a:p>
        </p:txBody>
      </p:sp>
      <p:sp>
        <p:nvSpPr>
          <p:cNvPr id="19" name="ZoneText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981128A-14A1-4C8D-B222-9CF59A34FADB}"/>
              </a:ext>
            </a:extLst>
          </p:cNvPr>
          <p:cNvSpPr txBox="1"/>
          <p:nvPr/>
        </p:nvSpPr>
        <p:spPr>
          <a:xfrm>
            <a:off x="6572225" y="2023532"/>
            <a:ext cx="2353305" cy="2308324"/>
          </a:xfrm>
          <a:prstGeom prst="rect">
            <a:avLst/>
          </a:prstGeom>
          <a:noFill/>
          <a:ln>
            <a:solidFill>
              <a:schemeClr val="accent1">
                <a:lumMod val="75000"/>
              </a:schemeClr>
            </a:solidFill>
          </a:ln>
        </p:spPr>
        <p:txBody>
          <a:bodyPr wrap="square" rtlCol="0">
            <a:spAutoFit/>
          </a:bodyPr>
          <a:lstStyle/>
          <a:p>
            <a:r>
              <a:rPr lang="ka-GE" b="1" dirty="0">
                <a:solidFill>
                  <a:srgbClr val="2B5D8F"/>
                </a:solidFill>
              </a:rPr>
              <a:t>2017 წლის ივნისში დამტკიცებული </a:t>
            </a:r>
            <a:r>
              <a:rPr lang="ka-GE" b="1" dirty="0" smtClean="0">
                <a:solidFill>
                  <a:srgbClr val="2B5D8F"/>
                </a:solidFill>
              </a:rPr>
              <a:t>კომპეტენციები.</a:t>
            </a:r>
            <a:endParaRPr lang="ka-GE" b="1" dirty="0">
              <a:solidFill>
                <a:srgbClr val="2B5D8F"/>
              </a:solidFill>
            </a:endParaRPr>
          </a:p>
          <a:p>
            <a:endParaRPr lang="ka-GE" b="1" dirty="0">
              <a:solidFill>
                <a:srgbClr val="2B5D8F"/>
              </a:solidFill>
              <a:ea typeface="Verdana" panose="020B0604030504040204" pitchFamily="34" charset="0"/>
              <a:cs typeface="Verdana" panose="020B0604030504040204" pitchFamily="34" charset="0"/>
            </a:endParaRPr>
          </a:p>
          <a:p>
            <a:r>
              <a:rPr lang="ka-GE" b="1" dirty="0">
                <a:solidFill>
                  <a:srgbClr val="2B5D8F"/>
                </a:solidFill>
              </a:rPr>
              <a:t>მოლაპარაკებები:  2017 წლის სექტემბერი – 2020 წლის დეკემბერი</a:t>
            </a:r>
          </a:p>
        </p:txBody>
      </p:sp>
      <p:sp>
        <p:nvSpPr>
          <p:cNvPr id="9" name="Rectangle 8"/>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3" name="Rectangle 12"/>
          <p:cNvSpPr/>
          <p:nvPr/>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ZoneText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48608A9-869B-4480-B5BB-CB157CC0721B}"/>
              </a:ext>
            </a:extLst>
          </p:cNvPr>
          <p:cNvSpPr txBox="1"/>
          <p:nvPr/>
        </p:nvSpPr>
        <p:spPr>
          <a:xfrm>
            <a:off x="1064938" y="-24482"/>
            <a:ext cx="804869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r">
              <a:defRPr sz="3200">
                <a:solidFill>
                  <a:schemeClr val="bg1"/>
                </a:solidFill>
                <a:latin typeface="Verdana" charset="0"/>
                <a:ea typeface="MS PGothic" charset="0"/>
                <a:cs typeface="Verdana" charset="0"/>
              </a:defRPr>
            </a:lvl1pPr>
            <a:lvl2pPr marL="742950" indent="-285750">
              <a:defRPr sz="2400">
                <a:latin typeface="Calibri" charset="0"/>
                <a:ea typeface="MS PGothic" charset="0"/>
                <a:cs typeface="MS PGothic" charset="0"/>
              </a:defRPr>
            </a:lvl2pPr>
            <a:lvl3pPr marL="1143000" indent="-228600">
              <a:defRPr sz="2400">
                <a:latin typeface="Calibri" charset="0"/>
                <a:ea typeface="MS PGothic" charset="0"/>
                <a:cs typeface="MS PGothic" charset="0"/>
              </a:defRPr>
            </a:lvl3pPr>
            <a:lvl4pPr marL="1600200" indent="-228600">
              <a:defRPr sz="2400">
                <a:latin typeface="Calibri" charset="0"/>
                <a:ea typeface="MS PGothic" charset="0"/>
                <a:cs typeface="MS PGothic" charset="0"/>
              </a:defRPr>
            </a:lvl4pPr>
            <a:lvl5pPr marL="2057400" indent="-228600">
              <a:defRPr sz="2400">
                <a:latin typeface="Calibri" charset="0"/>
                <a:ea typeface="MS PGothic" charset="0"/>
                <a:cs typeface="MS PGothic" charset="0"/>
              </a:defRPr>
            </a:lvl5pPr>
            <a:lvl6pPr marL="2514600" indent="-228600" eaLnBrk="0" fontAlgn="base" hangingPunct="0">
              <a:spcBef>
                <a:spcPct val="0"/>
              </a:spcBef>
              <a:spcAft>
                <a:spcPct val="0"/>
              </a:spcAft>
              <a:defRPr sz="2400">
                <a:latin typeface="Calibri" charset="0"/>
                <a:ea typeface="MS PGothic" charset="0"/>
                <a:cs typeface="MS PGothic" charset="0"/>
              </a:defRPr>
            </a:lvl6pPr>
            <a:lvl7pPr marL="2971800" indent="-228600" eaLnBrk="0" fontAlgn="base" hangingPunct="0">
              <a:spcBef>
                <a:spcPct val="0"/>
              </a:spcBef>
              <a:spcAft>
                <a:spcPct val="0"/>
              </a:spcAft>
              <a:defRPr sz="2400">
                <a:latin typeface="Calibri" charset="0"/>
                <a:ea typeface="MS PGothic" charset="0"/>
                <a:cs typeface="MS PGothic" charset="0"/>
              </a:defRPr>
            </a:lvl7pPr>
            <a:lvl8pPr marL="3429000" indent="-228600" eaLnBrk="0" fontAlgn="base" hangingPunct="0">
              <a:spcBef>
                <a:spcPct val="0"/>
              </a:spcBef>
              <a:spcAft>
                <a:spcPct val="0"/>
              </a:spcAft>
              <a:defRPr sz="2400">
                <a:latin typeface="Calibri" charset="0"/>
                <a:ea typeface="MS PGothic" charset="0"/>
                <a:cs typeface="MS PGothic" charset="0"/>
              </a:defRPr>
            </a:lvl8pPr>
            <a:lvl9pPr marL="3886200" indent="-228600" eaLnBrk="0" fontAlgn="base" hangingPunct="0">
              <a:spcBef>
                <a:spcPct val="0"/>
              </a:spcBef>
              <a:spcAft>
                <a:spcPct val="0"/>
              </a:spcAft>
              <a:defRPr sz="2400">
                <a:latin typeface="Calibri" charset="0"/>
                <a:ea typeface="MS PGothic" charset="0"/>
                <a:cs typeface="MS PGothic" charset="0"/>
              </a:defRPr>
            </a:lvl9pPr>
          </a:lstStyle>
          <a:p>
            <a:r>
              <a:rPr lang="ka-GE" dirty="0" smtClean="0"/>
              <a:t>კიბერდანაშაულის შესახებ ბუდაპეშტის კონვენციის დამატებითი ოქმი</a:t>
            </a:r>
          </a:p>
        </p:txBody>
      </p:sp>
      <p:sp>
        <p:nvSpPr>
          <p:cNvPr id="2" name="Rectang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1CC6179-98DB-422D-B262-99F5DF8E03E6}"/>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pic>
        <p:nvPicPr>
          <p:cNvPr id="15"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3799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ectangle 16"/>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7590" name="TextBox 7"/>
          <p:cNvSpPr txBox="1">
            <a:spLocks noChangeArrowheads="1"/>
          </p:cNvSpPr>
          <p:nvPr/>
        </p:nvSpPr>
        <p:spPr bwMode="auto">
          <a:xfrm>
            <a:off x="1403350" y="18864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ბუდაპეშტის კონვენციასთან შეერთება</a:t>
            </a:r>
            <a:endParaRPr lang="ka-GE" sz="1800" dirty="0">
              <a:solidFill>
                <a:schemeClr val="bg1"/>
              </a:solidFill>
              <a:latin typeface="Verdana" charset="0"/>
              <a:cs typeface="Verdana" charset="0"/>
            </a:endParaRPr>
          </a:p>
        </p:txBody>
      </p:sp>
      <p:sp>
        <p:nvSpPr>
          <p:cNvPr id="9" name="TextBox 8"/>
          <p:cNvSpPr txBox="1"/>
          <p:nvPr/>
        </p:nvSpPr>
        <p:spPr>
          <a:xfrm>
            <a:off x="323529" y="2183373"/>
            <a:ext cx="4248472" cy="3785652"/>
          </a:xfrm>
          <a:prstGeom prst="rect">
            <a:avLst/>
          </a:prstGeom>
          <a:noFill/>
          <a:ln>
            <a:solidFill>
              <a:schemeClr val="accent1"/>
            </a:solidFill>
          </a:ln>
        </p:spPr>
        <p:txBody>
          <a:bodyPr wrap="square" rtlCol="0">
            <a:spAutoFit/>
          </a:bodyPr>
          <a:lstStyle/>
          <a:p>
            <a:r>
              <a:rPr lang="ka-GE" sz="2000" b="1" dirty="0">
                <a:solidFill>
                  <a:schemeClr val="tx1">
                    <a:lumMod val="75000"/>
                    <a:lumOff val="25000"/>
                  </a:schemeClr>
                </a:solidFill>
              </a:rPr>
              <a:t>ეტაპი 1: </a:t>
            </a:r>
          </a:p>
          <a:p>
            <a:pPr marL="342900" indent="-342900">
              <a:buFont typeface="Wingdings" pitchFamily="2" charset="2"/>
              <a:buChar char="§"/>
            </a:pPr>
            <a:r>
              <a:rPr lang="ka-GE" sz="2000" b="1" dirty="0">
                <a:solidFill>
                  <a:schemeClr val="tx1">
                    <a:lumMod val="75000"/>
                    <a:lumOff val="25000"/>
                  </a:schemeClr>
                </a:solidFill>
              </a:rPr>
              <a:t>ქვეყანა მოქმედი კანონმდებლობით ან უფრო მაღალი საფეხურით</a:t>
            </a:r>
            <a:endParaRPr lang="ka-GE" sz="2000" b="1" dirty="0">
              <a:solidFill>
                <a:schemeClr val="tx1">
                  <a:lumMod val="75000"/>
                  <a:lumOff val="25000"/>
                </a:schemeClr>
              </a:solidFill>
              <a:ea typeface="Verdana" panose="020B0604030504040204" pitchFamily="34" charset="0"/>
              <a:cs typeface="Verdana" panose="020B0604030504040204" pitchFamily="34" charset="0"/>
            </a:endParaRPr>
          </a:p>
          <a:p>
            <a:pPr marL="342900" indent="-342900">
              <a:buFont typeface="Wingdings" pitchFamily="2" charset="2"/>
              <a:buChar char="§"/>
            </a:pPr>
            <a:r>
              <a:rPr lang="ka-GE" sz="2000" b="1" dirty="0">
                <a:solidFill>
                  <a:schemeClr val="tx1">
                    <a:lumMod val="75000"/>
                    <a:lumOff val="25000"/>
                  </a:schemeClr>
                </a:solidFill>
              </a:rPr>
              <a:t>წერილი მთავრობისგან ევროპის საბჭოს, შეერთების ინტერესის გამოხატვით</a:t>
            </a:r>
          </a:p>
          <a:p>
            <a:pPr marL="342900" indent="-342900">
              <a:buFont typeface="Wingdings" pitchFamily="2" charset="2"/>
              <a:buChar char="§"/>
            </a:pPr>
            <a:r>
              <a:rPr lang="ka-GE" sz="2000" b="1" dirty="0">
                <a:solidFill>
                  <a:schemeClr val="tx1">
                    <a:lumMod val="75000"/>
                    <a:lumOff val="25000"/>
                  </a:schemeClr>
                </a:solidFill>
              </a:rPr>
              <a:t>კონსულტაციები (ევროპის კავშირი/მხარეები) მოწვევის გადაწყვეტილების მიღების მიზნით</a:t>
            </a:r>
          </a:p>
          <a:p>
            <a:pPr marL="342900" indent="-342900">
              <a:buFont typeface="Wingdings" pitchFamily="2" charset="2"/>
              <a:buChar char="§"/>
            </a:pPr>
            <a:r>
              <a:rPr lang="ka-GE" sz="2000" b="1" dirty="0">
                <a:solidFill>
                  <a:schemeClr val="tx1">
                    <a:lumMod val="75000"/>
                    <a:lumOff val="25000"/>
                  </a:schemeClr>
                </a:solidFill>
              </a:rPr>
              <a:t>შეერთების მოწვევა</a:t>
            </a:r>
            <a:endParaRPr lang="ka-GE" sz="2000" dirty="0">
              <a:solidFill>
                <a:schemeClr val="tx1">
                  <a:lumMod val="75000"/>
                  <a:lumOff val="25000"/>
                </a:schemeClr>
              </a:solidFill>
              <a:ea typeface="Verdana" panose="020B0604030504040204" pitchFamily="34" charset="0"/>
              <a:cs typeface="Verdana" panose="020B0604030504040204" pitchFamily="34" charset="0"/>
            </a:endParaRPr>
          </a:p>
        </p:txBody>
      </p:sp>
      <p:sp>
        <p:nvSpPr>
          <p:cNvPr id="11" name="Rectangle 10"/>
          <p:cNvSpPr/>
          <p:nvPr/>
        </p:nvSpPr>
        <p:spPr>
          <a:xfrm>
            <a:off x="4788024" y="2183373"/>
            <a:ext cx="4123964" cy="2462213"/>
          </a:xfrm>
          <a:prstGeom prst="rect">
            <a:avLst/>
          </a:prstGeom>
          <a:ln>
            <a:solidFill>
              <a:schemeClr val="accent1"/>
            </a:solidFill>
          </a:ln>
        </p:spPr>
        <p:txBody>
          <a:bodyPr wrap="square">
            <a:spAutoFit/>
          </a:bodyPr>
          <a:lstStyle/>
          <a:p>
            <a:r>
              <a:rPr lang="ka-GE" sz="2200" b="1" dirty="0">
                <a:solidFill>
                  <a:schemeClr val="tx1">
                    <a:lumMod val="75000"/>
                    <a:lumOff val="25000"/>
                  </a:schemeClr>
                </a:solidFill>
              </a:rPr>
              <a:t>ეტაპი 2: </a:t>
            </a:r>
          </a:p>
          <a:p>
            <a:pPr marL="342900" indent="-342900">
              <a:buFont typeface="Wingdings" pitchFamily="2" charset="2"/>
              <a:buChar char="§"/>
            </a:pPr>
            <a:r>
              <a:rPr lang="ka-GE" sz="2200" b="1" dirty="0">
                <a:solidFill>
                  <a:schemeClr val="tx1">
                    <a:lumMod val="75000"/>
                    <a:lumOff val="25000"/>
                  </a:schemeClr>
                </a:solidFill>
              </a:rPr>
              <a:t>შიდასახელმწიფოებრივი პროცედურა (მაგ., ეროვნული პარლამენტის გადაწყვეტილება)</a:t>
            </a:r>
          </a:p>
          <a:p>
            <a:pPr marL="342900" indent="-342900">
              <a:buFont typeface="Wingdings" pitchFamily="2" charset="2"/>
              <a:buChar char="§"/>
            </a:pPr>
            <a:r>
              <a:rPr lang="ka-GE" sz="2200" b="1" dirty="0">
                <a:solidFill>
                  <a:schemeClr val="tx1">
                    <a:lumMod val="75000"/>
                    <a:lumOff val="25000"/>
                  </a:schemeClr>
                </a:solidFill>
              </a:rPr>
              <a:t>შეერთების ინსტრუმენტის დეპოზიტი</a:t>
            </a:r>
          </a:p>
        </p:txBody>
      </p:sp>
      <p:sp>
        <p:nvSpPr>
          <p:cNvPr id="12" name="Rectangle 11"/>
          <p:cNvSpPr/>
          <p:nvPr/>
        </p:nvSpPr>
        <p:spPr>
          <a:xfrm>
            <a:off x="339454" y="1376695"/>
            <a:ext cx="8210902" cy="523220"/>
          </a:xfrm>
          <a:prstGeom prst="rect">
            <a:avLst/>
          </a:prstGeom>
        </p:spPr>
        <p:txBody>
          <a:bodyPr wrap="none">
            <a:spAutoFit/>
          </a:bodyPr>
          <a:lstStyle/>
          <a:p>
            <a:r>
              <a:rPr lang="ka-GE" sz="2800" b="1" dirty="0">
                <a:solidFill>
                  <a:srgbClr val="2F618F"/>
                </a:solidFill>
              </a:rPr>
              <a:t>ხელშეკრულება ღიაა </a:t>
            </a:r>
            <a:r>
              <a:rPr lang="ka-GE" sz="2800" b="1" dirty="0" smtClean="0">
                <a:solidFill>
                  <a:srgbClr val="2F618F"/>
                </a:solidFill>
              </a:rPr>
              <a:t>შესაერთებლად (მუხლი </a:t>
            </a:r>
            <a:r>
              <a:rPr lang="ka-GE" sz="2800" b="1" dirty="0">
                <a:solidFill>
                  <a:srgbClr val="2F618F"/>
                </a:solidFill>
              </a:rPr>
              <a:t>37)</a:t>
            </a:r>
          </a:p>
        </p:txBody>
      </p:sp>
      <p:sp>
        <p:nvSpPr>
          <p:cNvPr id="2" name="Rectang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58B7C67-531F-42C3-8B12-8C082CC62878}"/>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pic>
        <p:nvPicPr>
          <p:cNvPr id="13"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1197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ectangle 16"/>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7590" name="TextBox 7"/>
          <p:cNvSpPr txBox="1">
            <a:spLocks noChangeArrowheads="1"/>
          </p:cNvSpPr>
          <p:nvPr/>
        </p:nvSpPr>
        <p:spPr bwMode="auto">
          <a:xfrm>
            <a:off x="1403350" y="18864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ბუდაპეშტის </a:t>
            </a:r>
            <a:r>
              <a:rPr lang="ka-GE" sz="3200" dirty="0" smtClean="0">
                <a:solidFill>
                  <a:schemeClr val="bg1"/>
                </a:solidFill>
                <a:latin typeface="Verdana" charset="0"/>
              </a:rPr>
              <a:t>კონვენციასთან კავშირი</a:t>
            </a:r>
            <a:endParaRPr lang="ka-GE" sz="1800" dirty="0">
              <a:solidFill>
                <a:schemeClr val="bg1"/>
              </a:solidFill>
              <a:latin typeface="Verdana" charset="0"/>
              <a:cs typeface="Verdana" charset="0"/>
            </a:endParaRPr>
          </a:p>
        </p:txBody>
      </p:sp>
      <p:graphicFrame>
        <p:nvGraphicFramePr>
          <p:cNvPr id="13" name="Table 1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3ADBFFC-BD40-49F9-B237-21408C8E7C18}"/>
              </a:ext>
            </a:extLst>
          </p:cNvPr>
          <p:cNvGraphicFramePr>
            <a:graphicFrameLocks noGrp="1"/>
          </p:cNvGraphicFramePr>
          <p:nvPr>
            <p:extLst>
              <p:ext uri="{D42A27DB-BD31-4B8C-83A1-F6EECF244321}">
                <p14:modId xmlns:p14="http://schemas.microsoft.com/office/powerpoint/2010/main" val="198885476"/>
              </p:ext>
            </p:extLst>
          </p:nvPr>
        </p:nvGraphicFramePr>
        <p:xfrm>
          <a:off x="323528" y="2663160"/>
          <a:ext cx="8320113" cy="3430965"/>
        </p:xfrm>
        <a:graphic>
          <a:graphicData uri="http://schemas.openxmlformats.org/drawingml/2006/table">
            <a:tbl>
              <a:tblPr firstRow="1" firstCol="1" bandRow="1">
                <a:tableStyleId>{5C22544A-7EE6-4342-B048-85BDC9FD1C3A}</a:tableStyleId>
              </a:tblPr>
              <a:tblGrid>
                <a:gridCol w="1911672">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578159110"/>
                    </a:ext>
                  </a:extLst>
                </a:gridCol>
                <a:gridCol w="121920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958008849"/>
                    </a:ext>
                  </a:extLst>
                </a:gridCol>
                <a:gridCol w="880613">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830085833"/>
                    </a:ext>
                  </a:extLst>
                </a:gridCol>
                <a:gridCol w="1262874">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897791399"/>
                    </a:ext>
                  </a:extLst>
                </a:gridCol>
                <a:gridCol w="1560021">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68517895"/>
                    </a:ext>
                  </a:extLst>
                </a:gridCol>
                <a:gridCol w="1485733">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878177491"/>
                    </a:ext>
                  </a:extLst>
                </a:gridCol>
              </a:tblGrid>
              <a:tr h="537147">
                <a:tc>
                  <a:txBody>
                    <a:bodyPr/>
                    <a:lstStyle/>
                    <a:p>
                      <a:pPr>
                        <a:lnSpc>
                          <a:spcPct val="100000"/>
                        </a:lnSpc>
                      </a:pPr>
                      <a:endParaRPr lang="en-GB" sz="1800" b="1" dirty="0">
                        <a:effectLst/>
                        <a:latin typeface="+mn-lt"/>
                        <a:cs typeface="Times New Roman" panose="02020603050405020304" pitchFamily="18" charset="0"/>
                      </a:endParaRPr>
                    </a:p>
                  </a:txBody>
                  <a:tcPr marL="68580" marR="68580" marT="0" marB="0" anchor="b">
                    <a:solidFill>
                      <a:srgbClr val="326496"/>
                    </a:solidFill>
                  </a:tcPr>
                </a:tc>
                <a:tc>
                  <a:txBody>
                    <a:bodyPr/>
                    <a:lstStyle/>
                    <a:p>
                      <a:pPr algn="l">
                        <a:lnSpc>
                          <a:spcPct val="100000"/>
                        </a:lnSpc>
                        <a:spcAft>
                          <a:spcPts val="0"/>
                        </a:spcAft>
                      </a:pPr>
                      <a:r>
                        <a:rPr lang="ka-GE" sz="1800" b="1" dirty="0" smtClean="0">
                          <a:effectLst/>
                          <a:latin typeface="+mn-lt"/>
                        </a:rPr>
                        <a:t>სახელმწიფოები</a:t>
                      </a:r>
                      <a:endParaRPr lang="ka-GE" sz="1800" b="1" dirty="0">
                        <a:effectLst/>
                        <a:latin typeface="+mn-lt"/>
                      </a:endParaRPr>
                    </a:p>
                  </a:txBody>
                  <a:tcPr marL="68580" marR="68580" marT="0" marB="0">
                    <a:solidFill>
                      <a:srgbClr val="326496"/>
                    </a:solidFill>
                  </a:tcPr>
                </a:tc>
                <a:tc gridSpan="2">
                  <a:txBody>
                    <a:bodyPr/>
                    <a:lstStyle/>
                    <a:p>
                      <a:pPr algn="ctr">
                        <a:lnSpc>
                          <a:spcPct val="100000"/>
                        </a:lnSpc>
                        <a:spcAft>
                          <a:spcPts val="0"/>
                        </a:spcAft>
                      </a:pPr>
                      <a:r>
                        <a:rPr lang="ka-GE" sz="1800" b="1" dirty="0" smtClean="0">
                          <a:effectLst/>
                          <a:latin typeface="+mn-lt"/>
                        </a:rPr>
                        <a:t>ძირითადად წარმოდგენილია</a:t>
                      </a:r>
                      <a:endParaRPr lang="ka-GE" sz="1800" b="1" dirty="0">
                        <a:effectLst/>
                        <a:latin typeface="+mn-lt"/>
                      </a:endParaRPr>
                    </a:p>
                    <a:p>
                      <a:pPr algn="ctr">
                        <a:lnSpc>
                          <a:spcPct val="100000"/>
                        </a:lnSpc>
                        <a:spcAft>
                          <a:spcPts val="0"/>
                        </a:spcAft>
                      </a:pPr>
                      <a:r>
                        <a:rPr lang="ka-GE" sz="1800" b="1" dirty="0">
                          <a:effectLst/>
                          <a:latin typeface="+mn-lt"/>
                        </a:rPr>
                        <a:t>2013 წ. </a:t>
                      </a:r>
                      <a:r>
                        <a:rPr lang="ka-GE" sz="1800" b="1" dirty="0" smtClean="0">
                          <a:effectLst/>
                          <a:latin typeface="+mn-lt"/>
                        </a:rPr>
                        <a:t>იანვრის</a:t>
                      </a:r>
                      <a:r>
                        <a:rPr lang="ka-GE" sz="1800" b="1" baseline="0" dirty="0" smtClean="0">
                          <a:effectLst/>
                          <a:latin typeface="+mn-lt"/>
                        </a:rPr>
                        <a:t> მდგომარეობით</a:t>
                      </a:r>
                      <a:endParaRPr lang="ka-GE" sz="1800" b="1" dirty="0">
                        <a:effectLst/>
                        <a:latin typeface="+mn-lt"/>
                      </a:endParaRPr>
                    </a:p>
                  </a:txBody>
                  <a:tcPr marL="68580" marR="68580" marT="0" marB="0">
                    <a:solidFill>
                      <a:srgbClr val="326496"/>
                    </a:solidFill>
                  </a:tcPr>
                </a:tc>
                <a:tc hMerge="1">
                  <a:txBody>
                    <a:bodyPr/>
                    <a:lstStyle/>
                    <a:p>
                      <a:endParaRPr lang="en-GB"/>
                    </a:p>
                  </a:txBody>
                  <a:tcPr/>
                </a:tc>
                <a:tc gridSpan="2">
                  <a:txBody>
                    <a:bodyPr/>
                    <a:lstStyle/>
                    <a:p>
                      <a:pPr algn="ctr">
                        <a:lnSpc>
                          <a:spcPct val="100000"/>
                        </a:lnSpc>
                        <a:spcAft>
                          <a:spcPts val="0"/>
                        </a:spcAft>
                      </a:pPr>
                      <a:r>
                        <a:rPr lang="ka-GE" sz="1800" b="1" dirty="0" smtClean="0">
                          <a:effectLst/>
                          <a:latin typeface="+mn-lt"/>
                        </a:rPr>
                        <a:t>ძირითადად წარმოდგენილია</a:t>
                      </a:r>
                    </a:p>
                    <a:p>
                      <a:pPr marL="0" marR="0" indent="0" algn="ctr" defTabSz="914400" rtl="0" eaLnBrk="1" fontAlgn="auto" latinLnBrk="0" hangingPunct="1">
                        <a:lnSpc>
                          <a:spcPct val="100000"/>
                        </a:lnSpc>
                        <a:spcBef>
                          <a:spcPts val="0"/>
                        </a:spcBef>
                        <a:spcAft>
                          <a:spcPts val="0"/>
                        </a:spcAft>
                        <a:buClrTx/>
                        <a:buSzTx/>
                        <a:buFontTx/>
                        <a:buNone/>
                        <a:tabLst/>
                        <a:defRPr/>
                      </a:pPr>
                      <a:r>
                        <a:rPr lang="ka-GE" sz="1800" b="1" dirty="0" smtClean="0">
                          <a:effectLst/>
                          <a:latin typeface="+mn-lt"/>
                        </a:rPr>
                        <a:t>2020 </a:t>
                      </a:r>
                      <a:r>
                        <a:rPr lang="ka-GE" sz="1800" b="1" dirty="0">
                          <a:effectLst/>
                          <a:latin typeface="+mn-lt"/>
                        </a:rPr>
                        <a:t>წ. </a:t>
                      </a:r>
                      <a:r>
                        <a:rPr lang="ka-GE" sz="1800" b="1" dirty="0" smtClean="0">
                          <a:effectLst/>
                          <a:latin typeface="+mn-lt"/>
                        </a:rPr>
                        <a:t>მაისის</a:t>
                      </a:r>
                      <a:r>
                        <a:rPr lang="ka-GE" sz="1800" b="1" baseline="0" dirty="0" smtClean="0">
                          <a:effectLst/>
                          <a:latin typeface="+mn-lt"/>
                        </a:rPr>
                        <a:t> მდგომარეობით</a:t>
                      </a:r>
                      <a:endParaRPr lang="ka-GE" sz="1800" b="1" dirty="0" smtClean="0">
                        <a:effectLst/>
                        <a:latin typeface="+mn-lt"/>
                      </a:endParaRPr>
                    </a:p>
                    <a:p>
                      <a:pPr algn="ctr">
                        <a:lnSpc>
                          <a:spcPct val="100000"/>
                        </a:lnSpc>
                        <a:spcAft>
                          <a:spcPts val="0"/>
                        </a:spcAft>
                      </a:pPr>
                      <a:endParaRPr lang="ka-GE" sz="1800" b="1" dirty="0">
                        <a:effectLst/>
                        <a:latin typeface="+mn-lt"/>
                      </a:endParaRPr>
                    </a:p>
                  </a:txBody>
                  <a:tcPr marL="68580" marR="68580" marT="0" marB="0">
                    <a:solidFill>
                      <a:srgbClr val="326496"/>
                    </a:solidFill>
                  </a:tcPr>
                </a:tc>
                <a:tc hMerge="1">
                  <a:txBody>
                    <a:bodyPr/>
                    <a:lstStyle/>
                    <a:p>
                      <a:endParaRPr lang="en-GB"/>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122549328"/>
                  </a:ext>
                </a:extLst>
              </a:tr>
              <a:tr h="302145">
                <a:tc>
                  <a:txBody>
                    <a:bodyPr/>
                    <a:lstStyle/>
                    <a:p>
                      <a:pPr algn="just">
                        <a:lnSpc>
                          <a:spcPct val="100000"/>
                        </a:lnSpc>
                        <a:spcAft>
                          <a:spcPts val="0"/>
                        </a:spcAft>
                      </a:pPr>
                      <a:r>
                        <a:rPr lang="ka-GE" sz="1800" b="1" dirty="0">
                          <a:solidFill>
                            <a:schemeClr val="bg1"/>
                          </a:solidFill>
                          <a:effectLst/>
                          <a:latin typeface="+mn-lt"/>
                        </a:rPr>
                        <a:t>მთელი აფრიკა</a:t>
                      </a:r>
                    </a:p>
                  </a:txBody>
                  <a:tcPr marL="68580" marR="68580" marT="0" marB="0" anchor="b">
                    <a:solidFill>
                      <a:srgbClr val="326496"/>
                    </a:solidFill>
                  </a:tcPr>
                </a:tc>
                <a:tc>
                  <a:txBody>
                    <a:bodyPr/>
                    <a:lstStyle/>
                    <a:p>
                      <a:pPr algn="r">
                        <a:lnSpc>
                          <a:spcPct val="100000"/>
                        </a:lnSpc>
                        <a:spcAft>
                          <a:spcPts val="0"/>
                        </a:spcAft>
                      </a:pPr>
                      <a:r>
                        <a:rPr lang="ka-GE" sz="1800" b="1" dirty="0">
                          <a:effectLst/>
                          <a:latin typeface="+mn-lt"/>
                        </a:rPr>
                        <a:t>54</a:t>
                      </a:r>
                    </a:p>
                  </a:txBody>
                  <a:tcPr marL="68580" marR="68580" marT="0" marB="0" anchor="b">
                    <a:noFill/>
                  </a:tcPr>
                </a:tc>
                <a:tc>
                  <a:txBody>
                    <a:bodyPr/>
                    <a:lstStyle/>
                    <a:p>
                      <a:pPr algn="r">
                        <a:lnSpc>
                          <a:spcPct val="100000"/>
                        </a:lnSpc>
                        <a:spcAft>
                          <a:spcPts val="0"/>
                        </a:spcAft>
                      </a:pPr>
                      <a:r>
                        <a:rPr lang="ka-GE" sz="1800" b="1" dirty="0">
                          <a:effectLst/>
                          <a:latin typeface="+mn-lt"/>
                        </a:rPr>
                        <a:t>6</a:t>
                      </a:r>
                    </a:p>
                  </a:txBody>
                  <a:tcPr marL="68580" marR="68580" marT="0" marB="0" anchor="b">
                    <a:noFill/>
                  </a:tcPr>
                </a:tc>
                <a:tc>
                  <a:txBody>
                    <a:bodyPr/>
                    <a:lstStyle/>
                    <a:p>
                      <a:pPr algn="r">
                        <a:lnSpc>
                          <a:spcPct val="100000"/>
                        </a:lnSpc>
                        <a:spcAft>
                          <a:spcPts val="0"/>
                        </a:spcAft>
                      </a:pPr>
                      <a:r>
                        <a:rPr lang="ka-GE" sz="1800" b="1" dirty="0">
                          <a:effectLst/>
                          <a:latin typeface="+mn-lt"/>
                        </a:rPr>
                        <a:t>11%</a:t>
                      </a:r>
                    </a:p>
                  </a:txBody>
                  <a:tcPr marL="68580" marR="68580" marT="0" marB="0" anchor="b">
                    <a:noFill/>
                  </a:tcPr>
                </a:tc>
                <a:tc>
                  <a:txBody>
                    <a:bodyPr/>
                    <a:lstStyle/>
                    <a:p>
                      <a:pPr algn="r">
                        <a:lnSpc>
                          <a:spcPct val="100000"/>
                        </a:lnSpc>
                        <a:spcAft>
                          <a:spcPts val="0"/>
                        </a:spcAft>
                      </a:pPr>
                      <a:r>
                        <a:rPr lang="ka-GE" sz="1800" b="1" dirty="0">
                          <a:effectLst/>
                          <a:latin typeface="+mn-lt"/>
                        </a:rPr>
                        <a:t>18</a:t>
                      </a:r>
                    </a:p>
                  </a:txBody>
                  <a:tcPr marL="68580" marR="68580" marT="0" marB="0" anchor="b">
                    <a:noFill/>
                  </a:tcPr>
                </a:tc>
                <a:tc>
                  <a:txBody>
                    <a:bodyPr/>
                    <a:lstStyle/>
                    <a:p>
                      <a:pPr algn="r">
                        <a:lnSpc>
                          <a:spcPct val="100000"/>
                        </a:lnSpc>
                        <a:spcAft>
                          <a:spcPts val="0"/>
                        </a:spcAft>
                      </a:pPr>
                      <a:r>
                        <a:rPr lang="ka-GE" sz="1800" b="1" dirty="0">
                          <a:effectLst/>
                          <a:latin typeface="+mn-lt"/>
                        </a:rPr>
                        <a:t>33%</a:t>
                      </a:r>
                    </a:p>
                  </a:txBody>
                  <a:tcPr marL="68580" marR="68580" marT="0" marB="0" anchor="b">
                    <a:no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41422289"/>
                  </a:ext>
                </a:extLst>
              </a:tr>
              <a:tr h="302145">
                <a:tc>
                  <a:txBody>
                    <a:bodyPr/>
                    <a:lstStyle/>
                    <a:p>
                      <a:pPr algn="just">
                        <a:lnSpc>
                          <a:spcPct val="100000"/>
                        </a:lnSpc>
                        <a:spcAft>
                          <a:spcPts val="0"/>
                        </a:spcAft>
                      </a:pPr>
                      <a:r>
                        <a:rPr lang="ka-GE" sz="1800" b="1" dirty="0">
                          <a:solidFill>
                            <a:schemeClr val="bg1"/>
                          </a:solidFill>
                          <a:effectLst/>
                          <a:latin typeface="+mn-lt"/>
                        </a:rPr>
                        <a:t>მთელი ამერიკა</a:t>
                      </a:r>
                    </a:p>
                  </a:txBody>
                  <a:tcPr marL="68580" marR="68580" marT="0" marB="0" anchor="b">
                    <a:solidFill>
                      <a:srgbClr val="326496"/>
                    </a:solidFill>
                  </a:tcPr>
                </a:tc>
                <a:tc>
                  <a:txBody>
                    <a:bodyPr/>
                    <a:lstStyle/>
                    <a:p>
                      <a:pPr algn="r">
                        <a:lnSpc>
                          <a:spcPct val="100000"/>
                        </a:lnSpc>
                        <a:spcAft>
                          <a:spcPts val="0"/>
                        </a:spcAft>
                      </a:pPr>
                      <a:r>
                        <a:rPr lang="ka-GE" sz="1800" b="1" dirty="0">
                          <a:effectLst/>
                          <a:latin typeface="+mn-lt"/>
                        </a:rPr>
                        <a:t>35</a:t>
                      </a:r>
                    </a:p>
                  </a:txBody>
                  <a:tcPr marL="68580" marR="68580" marT="0" marB="0" anchor="b">
                    <a:solidFill>
                      <a:schemeClr val="accent1">
                        <a:lumMod val="20000"/>
                        <a:lumOff val="80000"/>
                      </a:schemeClr>
                    </a:solidFill>
                  </a:tcPr>
                </a:tc>
                <a:tc>
                  <a:txBody>
                    <a:bodyPr/>
                    <a:lstStyle/>
                    <a:p>
                      <a:pPr algn="r">
                        <a:lnSpc>
                          <a:spcPct val="100000"/>
                        </a:lnSpc>
                        <a:spcAft>
                          <a:spcPts val="0"/>
                        </a:spcAft>
                      </a:pPr>
                      <a:r>
                        <a:rPr lang="ka-GE" sz="1800" b="1" dirty="0">
                          <a:effectLst/>
                          <a:latin typeface="+mn-lt"/>
                        </a:rPr>
                        <a:t>10</a:t>
                      </a:r>
                    </a:p>
                  </a:txBody>
                  <a:tcPr marL="68580" marR="68580" marT="0" marB="0" anchor="b">
                    <a:solidFill>
                      <a:schemeClr val="accent1">
                        <a:lumMod val="20000"/>
                        <a:lumOff val="80000"/>
                      </a:schemeClr>
                    </a:solidFill>
                  </a:tcPr>
                </a:tc>
                <a:tc>
                  <a:txBody>
                    <a:bodyPr/>
                    <a:lstStyle/>
                    <a:p>
                      <a:pPr algn="r">
                        <a:lnSpc>
                          <a:spcPct val="100000"/>
                        </a:lnSpc>
                        <a:spcAft>
                          <a:spcPts val="0"/>
                        </a:spcAft>
                      </a:pPr>
                      <a:r>
                        <a:rPr lang="ka-GE" sz="1800" b="1" dirty="0">
                          <a:effectLst/>
                          <a:latin typeface="+mn-lt"/>
                        </a:rPr>
                        <a:t>29%</a:t>
                      </a:r>
                    </a:p>
                  </a:txBody>
                  <a:tcPr marL="68580" marR="68580" marT="0" marB="0" anchor="b">
                    <a:solidFill>
                      <a:schemeClr val="accent1">
                        <a:lumMod val="20000"/>
                        <a:lumOff val="80000"/>
                      </a:schemeClr>
                    </a:solidFill>
                  </a:tcPr>
                </a:tc>
                <a:tc>
                  <a:txBody>
                    <a:bodyPr/>
                    <a:lstStyle/>
                    <a:p>
                      <a:pPr algn="r">
                        <a:lnSpc>
                          <a:spcPct val="100000"/>
                        </a:lnSpc>
                        <a:spcAft>
                          <a:spcPts val="0"/>
                        </a:spcAft>
                      </a:pPr>
                      <a:r>
                        <a:rPr lang="ka-GE" sz="1800" b="1" dirty="0">
                          <a:effectLst/>
                          <a:latin typeface="+mn-lt"/>
                        </a:rPr>
                        <a:t>15</a:t>
                      </a:r>
                    </a:p>
                  </a:txBody>
                  <a:tcPr marL="68580" marR="68580" marT="0" marB="0" anchor="b">
                    <a:solidFill>
                      <a:schemeClr val="accent1">
                        <a:lumMod val="20000"/>
                        <a:lumOff val="80000"/>
                      </a:schemeClr>
                    </a:solidFill>
                  </a:tcPr>
                </a:tc>
                <a:tc>
                  <a:txBody>
                    <a:bodyPr/>
                    <a:lstStyle/>
                    <a:p>
                      <a:pPr algn="r">
                        <a:lnSpc>
                          <a:spcPct val="100000"/>
                        </a:lnSpc>
                        <a:spcAft>
                          <a:spcPts val="0"/>
                        </a:spcAft>
                      </a:pPr>
                      <a:r>
                        <a:rPr lang="ka-GE" sz="1800" b="1" dirty="0">
                          <a:effectLst/>
                          <a:latin typeface="+mn-lt"/>
                        </a:rPr>
                        <a:t>43%</a:t>
                      </a:r>
                    </a:p>
                  </a:txBody>
                  <a:tcPr marL="68580" marR="68580" marT="0" marB="0" anchor="b">
                    <a:solidFill>
                      <a:schemeClr val="accent1">
                        <a:lumMod val="20000"/>
                        <a:lumOff val="80000"/>
                      </a:schemeClr>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661776069"/>
                  </a:ext>
                </a:extLst>
              </a:tr>
              <a:tr h="302145">
                <a:tc>
                  <a:txBody>
                    <a:bodyPr/>
                    <a:lstStyle/>
                    <a:p>
                      <a:pPr algn="just">
                        <a:lnSpc>
                          <a:spcPct val="100000"/>
                        </a:lnSpc>
                        <a:spcAft>
                          <a:spcPts val="0"/>
                        </a:spcAft>
                      </a:pPr>
                      <a:r>
                        <a:rPr lang="ka-GE" sz="1800" b="1" dirty="0">
                          <a:solidFill>
                            <a:schemeClr val="bg1"/>
                          </a:solidFill>
                          <a:effectLst/>
                          <a:latin typeface="+mn-lt"/>
                        </a:rPr>
                        <a:t>მთელი აზია</a:t>
                      </a:r>
                    </a:p>
                  </a:txBody>
                  <a:tcPr marL="68580" marR="68580" marT="0" marB="0" anchor="b">
                    <a:solidFill>
                      <a:srgbClr val="326496"/>
                    </a:solidFill>
                  </a:tcPr>
                </a:tc>
                <a:tc>
                  <a:txBody>
                    <a:bodyPr/>
                    <a:lstStyle/>
                    <a:p>
                      <a:pPr algn="r">
                        <a:lnSpc>
                          <a:spcPct val="100000"/>
                        </a:lnSpc>
                        <a:spcAft>
                          <a:spcPts val="0"/>
                        </a:spcAft>
                      </a:pPr>
                      <a:r>
                        <a:rPr lang="ka-GE" sz="1800" b="1" dirty="0">
                          <a:effectLst/>
                          <a:latin typeface="+mn-lt"/>
                        </a:rPr>
                        <a:t>42</a:t>
                      </a:r>
                    </a:p>
                  </a:txBody>
                  <a:tcPr marL="68580" marR="68580" marT="0" marB="0" anchor="b">
                    <a:noFill/>
                  </a:tcPr>
                </a:tc>
                <a:tc>
                  <a:txBody>
                    <a:bodyPr/>
                    <a:lstStyle/>
                    <a:p>
                      <a:pPr algn="r">
                        <a:lnSpc>
                          <a:spcPct val="100000"/>
                        </a:lnSpc>
                        <a:spcAft>
                          <a:spcPts val="0"/>
                        </a:spcAft>
                      </a:pPr>
                      <a:r>
                        <a:rPr lang="ka-GE" sz="1800" b="1" dirty="0">
                          <a:effectLst/>
                          <a:latin typeface="+mn-lt"/>
                        </a:rPr>
                        <a:t>13</a:t>
                      </a:r>
                    </a:p>
                  </a:txBody>
                  <a:tcPr marL="68580" marR="68580" marT="0" marB="0" anchor="b">
                    <a:noFill/>
                  </a:tcPr>
                </a:tc>
                <a:tc>
                  <a:txBody>
                    <a:bodyPr/>
                    <a:lstStyle/>
                    <a:p>
                      <a:pPr algn="r">
                        <a:lnSpc>
                          <a:spcPct val="100000"/>
                        </a:lnSpc>
                        <a:spcAft>
                          <a:spcPts val="0"/>
                        </a:spcAft>
                      </a:pPr>
                      <a:r>
                        <a:rPr lang="ka-GE" sz="1800" b="1" dirty="0">
                          <a:effectLst/>
                          <a:latin typeface="+mn-lt"/>
                        </a:rPr>
                        <a:t>31%</a:t>
                      </a:r>
                    </a:p>
                  </a:txBody>
                  <a:tcPr marL="68580" marR="68580" marT="0" marB="0" anchor="b">
                    <a:noFill/>
                  </a:tcPr>
                </a:tc>
                <a:tc>
                  <a:txBody>
                    <a:bodyPr/>
                    <a:lstStyle/>
                    <a:p>
                      <a:pPr algn="r">
                        <a:lnSpc>
                          <a:spcPct val="100000"/>
                        </a:lnSpc>
                        <a:spcAft>
                          <a:spcPts val="0"/>
                        </a:spcAft>
                      </a:pPr>
                      <a:r>
                        <a:rPr lang="ka-GE" sz="1800" b="1" dirty="0">
                          <a:effectLst/>
                          <a:latin typeface="+mn-lt"/>
                        </a:rPr>
                        <a:t>18</a:t>
                      </a:r>
                    </a:p>
                  </a:txBody>
                  <a:tcPr marL="68580" marR="68580" marT="0" marB="0" anchor="b">
                    <a:noFill/>
                  </a:tcPr>
                </a:tc>
                <a:tc>
                  <a:txBody>
                    <a:bodyPr/>
                    <a:lstStyle/>
                    <a:p>
                      <a:pPr algn="r">
                        <a:lnSpc>
                          <a:spcPct val="100000"/>
                        </a:lnSpc>
                        <a:spcAft>
                          <a:spcPts val="0"/>
                        </a:spcAft>
                      </a:pPr>
                      <a:r>
                        <a:rPr lang="ka-GE" sz="1800" b="1" dirty="0">
                          <a:effectLst/>
                          <a:latin typeface="+mn-lt"/>
                        </a:rPr>
                        <a:t>43%</a:t>
                      </a:r>
                    </a:p>
                  </a:txBody>
                  <a:tcPr marL="68580" marR="68580" marT="0" marB="0" anchor="b">
                    <a:no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670560417"/>
                  </a:ext>
                </a:extLst>
              </a:tr>
              <a:tr h="302145">
                <a:tc>
                  <a:txBody>
                    <a:bodyPr/>
                    <a:lstStyle/>
                    <a:p>
                      <a:pPr algn="just">
                        <a:lnSpc>
                          <a:spcPct val="100000"/>
                        </a:lnSpc>
                        <a:spcAft>
                          <a:spcPts val="0"/>
                        </a:spcAft>
                      </a:pPr>
                      <a:r>
                        <a:rPr lang="ka-GE" sz="1800" b="1" dirty="0">
                          <a:solidFill>
                            <a:schemeClr val="bg1"/>
                          </a:solidFill>
                          <a:effectLst/>
                          <a:latin typeface="+mn-lt"/>
                        </a:rPr>
                        <a:t>მთელი ევროპა</a:t>
                      </a:r>
                    </a:p>
                  </a:txBody>
                  <a:tcPr marL="68580" marR="68580" marT="0" marB="0" anchor="b">
                    <a:solidFill>
                      <a:srgbClr val="326496"/>
                    </a:solidFill>
                  </a:tcPr>
                </a:tc>
                <a:tc>
                  <a:txBody>
                    <a:bodyPr/>
                    <a:lstStyle/>
                    <a:p>
                      <a:pPr algn="r">
                        <a:lnSpc>
                          <a:spcPct val="100000"/>
                        </a:lnSpc>
                        <a:spcAft>
                          <a:spcPts val="0"/>
                        </a:spcAft>
                      </a:pPr>
                      <a:r>
                        <a:rPr lang="ka-GE" sz="1800" b="1" dirty="0">
                          <a:effectLst/>
                          <a:latin typeface="+mn-lt"/>
                        </a:rPr>
                        <a:t>48</a:t>
                      </a:r>
                    </a:p>
                  </a:txBody>
                  <a:tcPr marL="68580" marR="68580" marT="0" marB="0" anchor="b">
                    <a:solidFill>
                      <a:schemeClr val="accent1">
                        <a:lumMod val="20000"/>
                        <a:lumOff val="80000"/>
                      </a:schemeClr>
                    </a:solidFill>
                  </a:tcPr>
                </a:tc>
                <a:tc>
                  <a:txBody>
                    <a:bodyPr/>
                    <a:lstStyle/>
                    <a:p>
                      <a:pPr algn="r">
                        <a:lnSpc>
                          <a:spcPct val="100000"/>
                        </a:lnSpc>
                        <a:spcAft>
                          <a:spcPts val="0"/>
                        </a:spcAft>
                      </a:pPr>
                      <a:r>
                        <a:rPr lang="ka-GE" sz="1800" b="1" dirty="0">
                          <a:effectLst/>
                          <a:latin typeface="+mn-lt"/>
                        </a:rPr>
                        <a:t>38</a:t>
                      </a:r>
                    </a:p>
                  </a:txBody>
                  <a:tcPr marL="68580" marR="68580" marT="0" marB="0" anchor="b">
                    <a:solidFill>
                      <a:schemeClr val="accent1">
                        <a:lumMod val="20000"/>
                        <a:lumOff val="80000"/>
                      </a:schemeClr>
                    </a:solidFill>
                  </a:tcPr>
                </a:tc>
                <a:tc>
                  <a:txBody>
                    <a:bodyPr/>
                    <a:lstStyle/>
                    <a:p>
                      <a:pPr algn="r">
                        <a:lnSpc>
                          <a:spcPct val="100000"/>
                        </a:lnSpc>
                        <a:spcAft>
                          <a:spcPts val="0"/>
                        </a:spcAft>
                      </a:pPr>
                      <a:r>
                        <a:rPr lang="ka-GE" sz="1800" b="1" dirty="0">
                          <a:effectLst/>
                          <a:latin typeface="+mn-lt"/>
                        </a:rPr>
                        <a:t>79%</a:t>
                      </a:r>
                    </a:p>
                  </a:txBody>
                  <a:tcPr marL="68580" marR="68580" marT="0" marB="0" anchor="b">
                    <a:solidFill>
                      <a:schemeClr val="accent1">
                        <a:lumMod val="20000"/>
                        <a:lumOff val="80000"/>
                      </a:schemeClr>
                    </a:solidFill>
                  </a:tcPr>
                </a:tc>
                <a:tc>
                  <a:txBody>
                    <a:bodyPr/>
                    <a:lstStyle/>
                    <a:p>
                      <a:pPr algn="r">
                        <a:lnSpc>
                          <a:spcPct val="100000"/>
                        </a:lnSpc>
                        <a:spcAft>
                          <a:spcPts val="0"/>
                        </a:spcAft>
                      </a:pPr>
                      <a:r>
                        <a:rPr lang="ka-GE" sz="1800" b="1" dirty="0">
                          <a:effectLst/>
                          <a:latin typeface="+mn-lt"/>
                        </a:rPr>
                        <a:t>45</a:t>
                      </a:r>
                    </a:p>
                  </a:txBody>
                  <a:tcPr marL="68580" marR="68580" marT="0" marB="0" anchor="b">
                    <a:solidFill>
                      <a:schemeClr val="accent1">
                        <a:lumMod val="20000"/>
                        <a:lumOff val="80000"/>
                      </a:schemeClr>
                    </a:solidFill>
                  </a:tcPr>
                </a:tc>
                <a:tc>
                  <a:txBody>
                    <a:bodyPr/>
                    <a:lstStyle/>
                    <a:p>
                      <a:pPr algn="r">
                        <a:lnSpc>
                          <a:spcPct val="100000"/>
                        </a:lnSpc>
                        <a:spcAft>
                          <a:spcPts val="0"/>
                        </a:spcAft>
                      </a:pPr>
                      <a:r>
                        <a:rPr lang="ka-GE" sz="1800" b="1" dirty="0">
                          <a:effectLst/>
                          <a:latin typeface="+mn-lt"/>
                        </a:rPr>
                        <a:t>94%</a:t>
                      </a:r>
                    </a:p>
                  </a:txBody>
                  <a:tcPr marL="68580" marR="68580" marT="0" marB="0" anchor="b">
                    <a:solidFill>
                      <a:schemeClr val="accent1">
                        <a:lumMod val="20000"/>
                        <a:lumOff val="80000"/>
                      </a:schemeClr>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668002655"/>
                  </a:ext>
                </a:extLst>
              </a:tr>
              <a:tr h="302145">
                <a:tc>
                  <a:txBody>
                    <a:bodyPr/>
                    <a:lstStyle/>
                    <a:p>
                      <a:pPr algn="just">
                        <a:lnSpc>
                          <a:spcPct val="100000"/>
                        </a:lnSpc>
                        <a:spcAft>
                          <a:spcPts val="0"/>
                        </a:spcAft>
                      </a:pPr>
                      <a:r>
                        <a:rPr lang="ka-GE" sz="1800" b="1" dirty="0">
                          <a:solidFill>
                            <a:schemeClr val="bg1"/>
                          </a:solidFill>
                          <a:effectLst/>
                          <a:latin typeface="+mn-lt"/>
                        </a:rPr>
                        <a:t>მთელი ოკეანეთი</a:t>
                      </a:r>
                    </a:p>
                  </a:txBody>
                  <a:tcPr marL="68580" marR="68580" marT="0" marB="0" anchor="b">
                    <a:solidFill>
                      <a:srgbClr val="326496"/>
                    </a:solidFill>
                  </a:tcPr>
                </a:tc>
                <a:tc>
                  <a:txBody>
                    <a:bodyPr/>
                    <a:lstStyle/>
                    <a:p>
                      <a:pPr algn="r">
                        <a:lnSpc>
                          <a:spcPct val="100000"/>
                        </a:lnSpc>
                        <a:spcAft>
                          <a:spcPts val="0"/>
                        </a:spcAft>
                      </a:pPr>
                      <a:r>
                        <a:rPr lang="ka-GE" sz="1800" b="1" dirty="0">
                          <a:effectLst/>
                          <a:latin typeface="+mn-lt"/>
                        </a:rPr>
                        <a:t>14</a:t>
                      </a:r>
                    </a:p>
                  </a:txBody>
                  <a:tcPr marL="68580" marR="68580" marT="0" marB="0" anchor="b">
                    <a:noFill/>
                  </a:tcPr>
                </a:tc>
                <a:tc>
                  <a:txBody>
                    <a:bodyPr/>
                    <a:lstStyle/>
                    <a:p>
                      <a:pPr algn="r">
                        <a:lnSpc>
                          <a:spcPct val="100000"/>
                        </a:lnSpc>
                        <a:spcAft>
                          <a:spcPts val="0"/>
                        </a:spcAft>
                      </a:pPr>
                      <a:r>
                        <a:rPr lang="ka-GE" sz="1800" b="1" dirty="0">
                          <a:effectLst/>
                          <a:latin typeface="+mn-lt"/>
                        </a:rPr>
                        <a:t>3</a:t>
                      </a:r>
                    </a:p>
                  </a:txBody>
                  <a:tcPr marL="68580" marR="68580" marT="0" marB="0" anchor="b">
                    <a:noFill/>
                  </a:tcPr>
                </a:tc>
                <a:tc>
                  <a:txBody>
                    <a:bodyPr/>
                    <a:lstStyle/>
                    <a:p>
                      <a:pPr algn="r">
                        <a:lnSpc>
                          <a:spcPct val="100000"/>
                        </a:lnSpc>
                        <a:spcAft>
                          <a:spcPts val="0"/>
                        </a:spcAft>
                      </a:pPr>
                      <a:r>
                        <a:rPr lang="ka-GE" sz="1800" b="1" dirty="0">
                          <a:effectLst/>
                          <a:latin typeface="+mn-lt"/>
                        </a:rPr>
                        <a:t>21%</a:t>
                      </a:r>
                    </a:p>
                  </a:txBody>
                  <a:tcPr marL="68580" marR="68580" marT="0" marB="0" anchor="b">
                    <a:noFill/>
                  </a:tcPr>
                </a:tc>
                <a:tc>
                  <a:txBody>
                    <a:bodyPr/>
                    <a:lstStyle/>
                    <a:p>
                      <a:pPr algn="r">
                        <a:lnSpc>
                          <a:spcPct val="100000"/>
                        </a:lnSpc>
                        <a:spcAft>
                          <a:spcPts val="0"/>
                        </a:spcAft>
                      </a:pPr>
                      <a:r>
                        <a:rPr lang="ka-GE" sz="1800" b="1" dirty="0">
                          <a:effectLst/>
                          <a:latin typeface="+mn-lt"/>
                        </a:rPr>
                        <a:t>4</a:t>
                      </a:r>
                    </a:p>
                  </a:txBody>
                  <a:tcPr marL="68580" marR="68580" marT="0" marB="0" anchor="b">
                    <a:noFill/>
                  </a:tcPr>
                </a:tc>
                <a:tc>
                  <a:txBody>
                    <a:bodyPr/>
                    <a:lstStyle/>
                    <a:p>
                      <a:pPr algn="r">
                        <a:lnSpc>
                          <a:spcPct val="100000"/>
                        </a:lnSpc>
                        <a:spcAft>
                          <a:spcPts val="0"/>
                        </a:spcAft>
                      </a:pPr>
                      <a:r>
                        <a:rPr lang="ka-GE" sz="1800" b="1" dirty="0">
                          <a:effectLst/>
                          <a:latin typeface="+mn-lt"/>
                        </a:rPr>
                        <a:t>29%</a:t>
                      </a:r>
                    </a:p>
                  </a:txBody>
                  <a:tcPr marL="68580" marR="68580" marT="0" marB="0" anchor="b">
                    <a:no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675414985"/>
                  </a:ext>
                </a:extLst>
              </a:tr>
              <a:tr h="302145">
                <a:tc>
                  <a:txBody>
                    <a:bodyPr/>
                    <a:lstStyle/>
                    <a:p>
                      <a:pPr algn="just">
                        <a:lnSpc>
                          <a:spcPct val="100000"/>
                        </a:lnSpc>
                        <a:spcAft>
                          <a:spcPts val="0"/>
                        </a:spcAft>
                      </a:pPr>
                      <a:r>
                        <a:rPr lang="ka-GE" sz="1800" b="1" dirty="0">
                          <a:solidFill>
                            <a:schemeClr val="bg1"/>
                          </a:solidFill>
                          <a:effectLst/>
                          <a:latin typeface="+mn-lt"/>
                        </a:rPr>
                        <a:t>ყველა</a:t>
                      </a:r>
                    </a:p>
                  </a:txBody>
                  <a:tcPr marL="68580" marR="68580" marT="0" marB="0" anchor="b">
                    <a:solidFill>
                      <a:srgbClr val="326496"/>
                    </a:solidFill>
                  </a:tcPr>
                </a:tc>
                <a:tc>
                  <a:txBody>
                    <a:bodyPr/>
                    <a:lstStyle/>
                    <a:p>
                      <a:pPr algn="r">
                        <a:lnSpc>
                          <a:spcPct val="100000"/>
                        </a:lnSpc>
                        <a:spcAft>
                          <a:spcPts val="0"/>
                        </a:spcAft>
                      </a:pPr>
                      <a:r>
                        <a:rPr lang="ka-GE" sz="1800" b="1" dirty="0">
                          <a:effectLst/>
                          <a:latin typeface="+mn-lt"/>
                        </a:rPr>
                        <a:t>193</a:t>
                      </a:r>
                    </a:p>
                  </a:txBody>
                  <a:tcPr marL="68580" marR="68580" marT="0" marB="0" anchor="b">
                    <a:solidFill>
                      <a:schemeClr val="accent1">
                        <a:lumMod val="20000"/>
                        <a:lumOff val="80000"/>
                      </a:schemeClr>
                    </a:solidFill>
                  </a:tcPr>
                </a:tc>
                <a:tc>
                  <a:txBody>
                    <a:bodyPr/>
                    <a:lstStyle/>
                    <a:p>
                      <a:pPr algn="r">
                        <a:lnSpc>
                          <a:spcPct val="100000"/>
                        </a:lnSpc>
                        <a:spcAft>
                          <a:spcPts val="0"/>
                        </a:spcAft>
                      </a:pPr>
                      <a:r>
                        <a:rPr lang="ka-GE" sz="1800" b="1" dirty="0">
                          <a:effectLst/>
                          <a:latin typeface="+mn-lt"/>
                        </a:rPr>
                        <a:t>70</a:t>
                      </a:r>
                    </a:p>
                  </a:txBody>
                  <a:tcPr marL="68580" marR="68580" marT="0" marB="0" anchor="b">
                    <a:solidFill>
                      <a:schemeClr val="accent1">
                        <a:lumMod val="20000"/>
                        <a:lumOff val="80000"/>
                      </a:schemeClr>
                    </a:solidFill>
                  </a:tcPr>
                </a:tc>
                <a:tc>
                  <a:txBody>
                    <a:bodyPr/>
                    <a:lstStyle/>
                    <a:p>
                      <a:pPr algn="r">
                        <a:lnSpc>
                          <a:spcPct val="100000"/>
                        </a:lnSpc>
                        <a:spcAft>
                          <a:spcPts val="0"/>
                        </a:spcAft>
                      </a:pPr>
                      <a:r>
                        <a:rPr lang="ka-GE" sz="1800" b="1" dirty="0">
                          <a:effectLst/>
                          <a:latin typeface="+mn-lt"/>
                        </a:rPr>
                        <a:t>36%</a:t>
                      </a:r>
                    </a:p>
                  </a:txBody>
                  <a:tcPr marL="68580" marR="68580" marT="0" marB="0" anchor="b">
                    <a:solidFill>
                      <a:schemeClr val="accent1">
                        <a:lumMod val="20000"/>
                        <a:lumOff val="80000"/>
                      </a:schemeClr>
                    </a:solidFill>
                  </a:tcPr>
                </a:tc>
                <a:tc>
                  <a:txBody>
                    <a:bodyPr/>
                    <a:lstStyle/>
                    <a:p>
                      <a:pPr algn="r">
                        <a:lnSpc>
                          <a:spcPct val="100000"/>
                        </a:lnSpc>
                        <a:spcAft>
                          <a:spcPts val="0"/>
                        </a:spcAft>
                      </a:pPr>
                      <a:r>
                        <a:rPr lang="ka-GE" sz="1800" b="1" dirty="0">
                          <a:effectLst/>
                          <a:latin typeface="+mn-lt"/>
                        </a:rPr>
                        <a:t>100</a:t>
                      </a:r>
                    </a:p>
                  </a:txBody>
                  <a:tcPr marL="68580" marR="68580" marT="0" marB="0" anchor="b">
                    <a:solidFill>
                      <a:schemeClr val="accent1">
                        <a:lumMod val="20000"/>
                        <a:lumOff val="80000"/>
                      </a:schemeClr>
                    </a:solidFill>
                  </a:tcPr>
                </a:tc>
                <a:tc>
                  <a:txBody>
                    <a:bodyPr/>
                    <a:lstStyle/>
                    <a:p>
                      <a:pPr algn="r">
                        <a:lnSpc>
                          <a:spcPct val="100000"/>
                        </a:lnSpc>
                        <a:spcAft>
                          <a:spcPts val="0"/>
                        </a:spcAft>
                      </a:pPr>
                      <a:r>
                        <a:rPr lang="ka-GE" sz="1800" b="1" dirty="0">
                          <a:effectLst/>
                          <a:latin typeface="+mn-lt"/>
                        </a:rPr>
                        <a:t>52%</a:t>
                      </a:r>
                    </a:p>
                  </a:txBody>
                  <a:tcPr marL="68580" marR="68580" marT="0" marB="0" anchor="b">
                    <a:solidFill>
                      <a:schemeClr val="accent1">
                        <a:lumMod val="20000"/>
                        <a:lumOff val="80000"/>
                      </a:schemeClr>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629051196"/>
                  </a:ext>
                </a:extLst>
              </a:tr>
            </a:tbl>
          </a:graphicData>
        </a:graphic>
      </p:graphicFrame>
      <p:sp>
        <p:nvSpPr>
          <p:cNvPr id="14" name="TextBox 1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1872171-5E0B-4291-A3DD-E732D7508F50}"/>
              </a:ext>
            </a:extLst>
          </p:cNvPr>
          <p:cNvSpPr txBox="1"/>
          <p:nvPr/>
        </p:nvSpPr>
        <p:spPr>
          <a:xfrm>
            <a:off x="503128" y="1352962"/>
            <a:ext cx="8461360" cy="892552"/>
          </a:xfrm>
          <a:prstGeom prst="rect">
            <a:avLst/>
          </a:prstGeom>
          <a:noFill/>
        </p:spPr>
        <p:txBody>
          <a:bodyPr wrap="square" rtlCol="0">
            <a:spAutoFit/>
          </a:bodyPr>
          <a:lstStyle/>
          <a:p>
            <a:r>
              <a:rPr lang="ka-GE" sz="2600" b="1" dirty="0">
                <a:solidFill>
                  <a:schemeClr val="tx2"/>
                </a:solidFill>
              </a:rPr>
              <a:t>მატერიალური სისხლის სამართალი </a:t>
            </a:r>
          </a:p>
          <a:p>
            <a:r>
              <a:rPr lang="ka-GE" sz="2600" b="1" dirty="0">
                <a:solidFill>
                  <a:schemeClr val="tx2"/>
                </a:solidFill>
              </a:rPr>
              <a:t>ბუდაპეშტის </a:t>
            </a:r>
            <a:r>
              <a:rPr lang="ka-GE" sz="2600" b="1" dirty="0" smtClean="0">
                <a:solidFill>
                  <a:schemeClr val="tx2"/>
                </a:solidFill>
              </a:rPr>
              <a:t>კონვენციასთან შესაბამისობაში</a:t>
            </a:r>
            <a:endParaRPr lang="ka-GE" sz="2600" b="1" dirty="0">
              <a:solidFill>
                <a:schemeClr val="tx2"/>
              </a:solidFill>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9F7A6FD-253A-4BFE-8782-B4D911D6B35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pic>
        <p:nvPicPr>
          <p:cNvPr id="10"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4889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7589" name="Rectangle 17"/>
          <p:cNvSpPr>
            <a:spLocks noChangeArrowheads="1"/>
          </p:cNvSpPr>
          <p:nvPr/>
        </p:nvSpPr>
        <p:spPr bwMode="auto">
          <a:xfrm>
            <a:off x="7938" y="6597650"/>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a-GE" sz="1200" b="1" dirty="0">
                <a:solidFill>
                  <a:srgbClr val="FFFFFF"/>
                </a:solidFill>
                <a:latin typeface="Verdana" charset="0"/>
              </a:rPr>
              <a:t>www.coe.int/cybercrime</a:t>
            </a:r>
            <a:r>
              <a:rPr lang="en-US" sz="1200" b="1" dirty="0">
                <a:solidFill>
                  <a:srgbClr val="FFFFFF"/>
                </a:solidFill>
                <a:latin typeface="Verdana" charset="0"/>
              </a:rPr>
              <a:t>						</a:t>
            </a:r>
            <a:r>
              <a:rPr lang="ka-GE" sz="1200" b="1" dirty="0">
                <a:solidFill>
                  <a:srgbClr val="FFFFFF"/>
                </a:solidFill>
                <a:latin typeface="Verdana" charset="0"/>
              </a:rPr>
              <a:t>                        - </a:t>
            </a:r>
            <a:fld id="{465FF75B-1C1D-7A47-B702-07177D24373E}" type="slidenum">
              <a:rPr lang="en-US" sz="1200" b="1">
                <a:solidFill>
                  <a:srgbClr val="FFFFFF"/>
                </a:solidFill>
                <a:latin typeface="Verdana" charset="0"/>
                <a:cs typeface="Verdana" charset="0"/>
              </a:rPr>
              <a:pPr/>
              <a:t>28</a:t>
            </a:fld>
            <a:r>
              <a:rPr lang="ka-GE" sz="1200" b="1" dirty="0">
                <a:solidFill>
                  <a:srgbClr val="FFFFFF"/>
                </a:solidFill>
                <a:latin typeface="Verdana" charset="0"/>
              </a:rPr>
              <a:t> -</a:t>
            </a:r>
          </a:p>
        </p:txBody>
      </p:sp>
      <p:sp>
        <p:nvSpPr>
          <p:cNvPr id="67590" name="TextBox 7"/>
          <p:cNvSpPr txBox="1">
            <a:spLocks noChangeArrowheads="1"/>
          </p:cNvSpPr>
          <p:nvPr/>
        </p:nvSpPr>
        <p:spPr bwMode="auto">
          <a:xfrm>
            <a:off x="1403350" y="18864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ბუდაპეშტის </a:t>
            </a:r>
            <a:r>
              <a:rPr lang="ka-GE" sz="3200" dirty="0" smtClean="0">
                <a:solidFill>
                  <a:schemeClr val="bg1"/>
                </a:solidFill>
                <a:latin typeface="Verdana" charset="0"/>
              </a:rPr>
              <a:t>კონვენციასთან კავშირი</a:t>
            </a:r>
            <a:endParaRPr lang="ka-GE" sz="1800" dirty="0">
              <a:solidFill>
                <a:schemeClr val="bg1"/>
              </a:solidFill>
              <a:latin typeface="Verdana" charset="0"/>
              <a:cs typeface="Verdana"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927267487"/>
              </p:ext>
            </p:extLst>
          </p:nvPr>
        </p:nvGraphicFramePr>
        <p:xfrm>
          <a:off x="539109" y="1844824"/>
          <a:ext cx="8136902" cy="3805421"/>
        </p:xfrm>
        <a:graphic>
          <a:graphicData uri="http://schemas.openxmlformats.org/drawingml/2006/table">
            <a:tbl>
              <a:tblPr firstRow="1" firstCol="1" bandRow="1">
                <a:tableStyleId>{5C22544A-7EE6-4342-B048-85BDC9FD1C3A}</a:tableStyleId>
              </a:tblPr>
              <a:tblGrid>
                <a:gridCol w="1985179">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1331239">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gridCol w="1160747">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2"/>
                    </a:ext>
                  </a:extLst>
                </a:gridCol>
                <a:gridCol w="1158411">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3"/>
                    </a:ext>
                  </a:extLst>
                </a:gridCol>
                <a:gridCol w="1159578">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4"/>
                    </a:ext>
                  </a:extLst>
                </a:gridCol>
                <a:gridCol w="1341748">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5"/>
                    </a:ext>
                  </a:extLst>
                </a:gridCol>
              </a:tblGrid>
              <a:tr h="720080">
                <a:tc>
                  <a:txBody>
                    <a:bodyPr/>
                    <a:lstStyle/>
                    <a:p>
                      <a:pPr>
                        <a:lnSpc>
                          <a:spcPct val="150000"/>
                        </a:lnSpc>
                      </a:pPr>
                      <a:endParaRPr lang="en-GB" sz="1600" dirty="0">
                        <a:effectLst/>
                        <a:latin typeface="Arial Narrow" panose="020B0606020202030204" pitchFamily="34" charset="0"/>
                      </a:endParaRPr>
                    </a:p>
                  </a:txBody>
                  <a:tcPr marL="68580" marR="68580" marT="0" marB="0" anchor="b">
                    <a:solidFill>
                      <a:srgbClr val="2F618F"/>
                    </a:solidFill>
                  </a:tcPr>
                </a:tc>
                <a:tc gridSpan="5">
                  <a:txBody>
                    <a:bodyPr/>
                    <a:lstStyle/>
                    <a:p>
                      <a:pPr algn="ctr">
                        <a:lnSpc>
                          <a:spcPct val="100000"/>
                        </a:lnSpc>
                        <a:spcBef>
                          <a:spcPts val="600"/>
                        </a:spcBef>
                        <a:spcAft>
                          <a:spcPts val="600"/>
                        </a:spcAft>
                      </a:pPr>
                      <a:r>
                        <a:rPr lang="ka-GE" sz="1600" dirty="0">
                          <a:effectLst/>
                          <a:latin typeface="Verdana" panose="020B0604030504040204" pitchFamily="34" charset="0"/>
                        </a:rPr>
                        <a:t>ბუდაპეშტის კონვენციის ხელმომწერი ან შესაერთებლად მიწვეული მხარე</a:t>
                      </a:r>
                    </a:p>
                  </a:txBody>
                  <a:tcPr marL="68580" marR="68580" marT="0" marB="0" anchor="ctr">
                    <a:solidFill>
                      <a:srgbClr val="2F618F"/>
                    </a:solidFill>
                  </a:tcPr>
                </a:tc>
                <a:tc hMerge="1">
                  <a:txBody>
                    <a:bodyPr/>
                    <a:lstStyle/>
                    <a:p>
                      <a:pPr algn="ctr">
                        <a:lnSpc>
                          <a:spcPct val="150000"/>
                        </a:lnSpc>
                        <a:spcAft>
                          <a:spcPts val="0"/>
                        </a:spcAft>
                      </a:pPr>
                      <a:endParaRPr lang="en-GB" sz="1800" dirty="0">
                        <a:effectLst/>
                        <a:latin typeface="Arial Narrow" panose="020B0606020202030204" pitchFamily="34" charset="0"/>
                        <a:ea typeface="Calibri"/>
                        <a:cs typeface="Times New Roman"/>
                      </a:endParaRPr>
                    </a:p>
                  </a:txBody>
                  <a:tcPr marL="68580" marR="68580" marT="0" marB="0" anchor="ctr">
                    <a:solidFill>
                      <a:srgbClr val="2F618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190500">
                <a:tc>
                  <a:txBody>
                    <a:bodyPr/>
                    <a:lstStyle/>
                    <a:p>
                      <a:pPr>
                        <a:lnSpc>
                          <a:spcPct val="150000"/>
                        </a:lnSpc>
                      </a:pPr>
                      <a:endParaRPr lang="en-GB" sz="1600" dirty="0">
                        <a:effectLst/>
                        <a:latin typeface="Arial Narrow" panose="020B0606020202030204" pitchFamily="34" charset="0"/>
                      </a:endParaRPr>
                    </a:p>
                  </a:txBody>
                  <a:tcPr marL="68580" marR="68580" marT="0" marB="0" anchor="b">
                    <a:solidFill>
                      <a:srgbClr val="2F618F"/>
                    </a:solidFill>
                  </a:tcPr>
                </a:tc>
                <a:tc>
                  <a:txBody>
                    <a:bodyPr/>
                    <a:lstStyle/>
                    <a:p>
                      <a:pPr algn="just">
                        <a:lnSpc>
                          <a:spcPct val="150000"/>
                        </a:lnSpc>
                        <a:spcAft>
                          <a:spcPts val="0"/>
                        </a:spcAft>
                      </a:pPr>
                      <a:r>
                        <a:rPr lang="ka-GE" sz="1600" b="1" dirty="0">
                          <a:effectLst/>
                          <a:latin typeface="Verdana" panose="020B0604030504040204" pitchFamily="34" charset="0"/>
                        </a:rPr>
                        <a:t>სახელმწიფოები</a:t>
                      </a:r>
                    </a:p>
                  </a:txBody>
                  <a:tcPr marL="68580" marR="68580" marT="0" marB="0" anchor="b"/>
                </a:tc>
                <a:tc gridSpan="2">
                  <a:txBody>
                    <a:bodyPr/>
                    <a:lstStyle/>
                    <a:p>
                      <a:pPr algn="ctr">
                        <a:lnSpc>
                          <a:spcPct val="150000"/>
                        </a:lnSpc>
                        <a:spcAft>
                          <a:spcPts val="0"/>
                        </a:spcAft>
                      </a:pPr>
                      <a:r>
                        <a:rPr lang="ka-GE" sz="1600" b="1" dirty="0">
                          <a:effectLst/>
                          <a:latin typeface="Verdana" panose="020B0604030504040204" pitchFamily="34" charset="0"/>
                        </a:rPr>
                        <a:t>2013 წ. </a:t>
                      </a:r>
                      <a:r>
                        <a:rPr lang="ka-GE" sz="1600" b="1" dirty="0" smtClean="0">
                          <a:effectLst/>
                          <a:latin typeface="Verdana" panose="020B0604030504040204" pitchFamily="34" charset="0"/>
                        </a:rPr>
                        <a:t>იანვრის</a:t>
                      </a:r>
                      <a:r>
                        <a:rPr lang="ka-GE" sz="1600" b="1" baseline="0" dirty="0" smtClean="0">
                          <a:effectLst/>
                          <a:latin typeface="Verdana" panose="020B0604030504040204" pitchFamily="34" charset="0"/>
                        </a:rPr>
                        <a:t> მდგომარეობით</a:t>
                      </a:r>
                      <a:endParaRPr lang="ka-GE" sz="1600" b="1" dirty="0">
                        <a:effectLst/>
                        <a:latin typeface="Verdana" panose="020B0604030504040204" pitchFamily="34" charset="0"/>
                      </a:endParaRPr>
                    </a:p>
                  </a:txBody>
                  <a:tcPr marL="68580" marR="68580" marT="0" marB="0" anchor="ctr"/>
                </a:tc>
                <a:tc hMerge="1">
                  <a:txBody>
                    <a:bodyPr/>
                    <a:lstStyle/>
                    <a:p>
                      <a:endParaRPr lang="en-GB"/>
                    </a:p>
                  </a:txBody>
                  <a:tcPr/>
                </a:tc>
                <a:tc gridSpan="2">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ka-GE" sz="1600" b="1" dirty="0">
                          <a:effectLst/>
                          <a:latin typeface="Verdana" panose="020B0604030504040204" pitchFamily="34" charset="0"/>
                        </a:rPr>
                        <a:t>2020 წ. </a:t>
                      </a:r>
                      <a:r>
                        <a:rPr lang="ka-GE" sz="1600" b="1" dirty="0" smtClean="0">
                          <a:effectLst/>
                          <a:latin typeface="Verdana" panose="020B0604030504040204" pitchFamily="34" charset="0"/>
                        </a:rPr>
                        <a:t>მაისის </a:t>
                      </a:r>
                      <a:r>
                        <a:rPr lang="ka-GE" sz="1600" b="1" baseline="0" dirty="0" smtClean="0">
                          <a:effectLst/>
                          <a:latin typeface="Verdana" panose="020B0604030504040204" pitchFamily="34" charset="0"/>
                        </a:rPr>
                        <a:t>მდგომარეობით</a:t>
                      </a:r>
                      <a:endParaRPr lang="ka-GE" sz="1600" b="1" dirty="0" smtClean="0">
                        <a:effectLst/>
                        <a:latin typeface="Verdana" panose="020B0604030504040204" pitchFamily="34" charset="0"/>
                      </a:endParaRPr>
                    </a:p>
                    <a:p>
                      <a:pPr algn="ctr">
                        <a:lnSpc>
                          <a:spcPct val="150000"/>
                        </a:lnSpc>
                        <a:spcAft>
                          <a:spcPts val="0"/>
                        </a:spcAft>
                      </a:pPr>
                      <a:endParaRPr lang="ka-GE" sz="1600" b="1" dirty="0">
                        <a:effectLst/>
                        <a:latin typeface="Verdana" panose="020B060403050404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190500">
                <a:tc>
                  <a:txBody>
                    <a:bodyPr/>
                    <a:lstStyle/>
                    <a:p>
                      <a:pPr algn="just">
                        <a:lnSpc>
                          <a:spcPct val="150000"/>
                        </a:lnSpc>
                        <a:spcAft>
                          <a:spcPts val="0"/>
                        </a:spcAft>
                      </a:pPr>
                      <a:r>
                        <a:rPr lang="ka-GE" sz="1600" dirty="0">
                          <a:solidFill>
                            <a:schemeClr val="bg1"/>
                          </a:solidFill>
                          <a:effectLst/>
                          <a:latin typeface="Verdana" panose="020B0604030504040204" pitchFamily="34" charset="0"/>
                        </a:rPr>
                        <a:t>მთელი აფრიკა</a:t>
                      </a:r>
                    </a:p>
                  </a:txBody>
                  <a:tcPr marL="68580" marR="68580" marT="0" marB="0" anchor="b">
                    <a:solidFill>
                      <a:srgbClr val="2F618F"/>
                    </a:solidFill>
                  </a:tcPr>
                </a:tc>
                <a:tc>
                  <a:txBody>
                    <a:bodyPr/>
                    <a:lstStyle/>
                    <a:p>
                      <a:pPr algn="r">
                        <a:lnSpc>
                          <a:spcPct val="150000"/>
                        </a:lnSpc>
                        <a:spcAft>
                          <a:spcPts val="0"/>
                        </a:spcAft>
                      </a:pPr>
                      <a:r>
                        <a:rPr lang="ka-GE" sz="1600" dirty="0">
                          <a:effectLst/>
                          <a:latin typeface="Verdana" panose="020B0604030504040204" pitchFamily="34" charset="0"/>
                        </a:rPr>
                        <a:t>54</a:t>
                      </a:r>
                    </a:p>
                  </a:txBody>
                  <a:tcPr marL="68580" marR="68580" marT="0" marB="0" anchor="b">
                    <a:noFill/>
                  </a:tcPr>
                </a:tc>
                <a:tc>
                  <a:txBody>
                    <a:bodyPr/>
                    <a:lstStyle/>
                    <a:p>
                      <a:pPr algn="r">
                        <a:lnSpc>
                          <a:spcPct val="150000"/>
                        </a:lnSpc>
                        <a:spcAft>
                          <a:spcPts val="0"/>
                        </a:spcAft>
                      </a:pPr>
                      <a:r>
                        <a:rPr lang="ka-GE" sz="1600" dirty="0">
                          <a:effectLst/>
                          <a:latin typeface="Verdana" panose="020B0604030504040204" pitchFamily="34" charset="0"/>
                        </a:rPr>
                        <a:t>3</a:t>
                      </a:r>
                    </a:p>
                  </a:txBody>
                  <a:tcPr marL="68580" marR="68580" marT="0" marB="0" anchor="b">
                    <a:noFill/>
                  </a:tcPr>
                </a:tc>
                <a:tc>
                  <a:txBody>
                    <a:bodyPr/>
                    <a:lstStyle/>
                    <a:p>
                      <a:pPr algn="r">
                        <a:lnSpc>
                          <a:spcPct val="150000"/>
                        </a:lnSpc>
                        <a:spcAft>
                          <a:spcPts val="0"/>
                        </a:spcAft>
                      </a:pPr>
                      <a:r>
                        <a:rPr lang="ka-GE" sz="1600" dirty="0">
                          <a:effectLst/>
                          <a:latin typeface="Verdana" panose="020B0604030504040204" pitchFamily="34" charset="0"/>
                        </a:rPr>
                        <a:t>6%</a:t>
                      </a:r>
                    </a:p>
                  </a:txBody>
                  <a:tcPr marL="68580" marR="68580" marT="0" marB="0" anchor="b">
                    <a:noFill/>
                  </a:tcPr>
                </a:tc>
                <a:tc>
                  <a:txBody>
                    <a:bodyPr/>
                    <a:lstStyle/>
                    <a:p>
                      <a:pPr algn="r">
                        <a:lnSpc>
                          <a:spcPct val="150000"/>
                        </a:lnSpc>
                        <a:spcAft>
                          <a:spcPts val="0"/>
                        </a:spcAft>
                      </a:pPr>
                      <a:r>
                        <a:rPr lang="ka-GE" sz="1600" dirty="0">
                          <a:effectLst/>
                          <a:latin typeface="Verdana" panose="020B0604030504040204" pitchFamily="34" charset="0"/>
                        </a:rPr>
                        <a:t>10</a:t>
                      </a:r>
                      <a:endParaRPr lang="ka-GE"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noFill/>
                  </a:tcPr>
                </a:tc>
                <a:tc>
                  <a:txBody>
                    <a:bodyPr/>
                    <a:lstStyle/>
                    <a:p>
                      <a:pPr algn="r">
                        <a:lnSpc>
                          <a:spcPct val="150000"/>
                        </a:lnSpc>
                        <a:spcAft>
                          <a:spcPts val="0"/>
                        </a:spcAft>
                      </a:pPr>
                      <a:r>
                        <a:rPr lang="ka-GE" sz="1600" dirty="0">
                          <a:effectLst/>
                          <a:latin typeface="Verdana" panose="020B0604030504040204" pitchFamily="34" charset="0"/>
                        </a:rPr>
                        <a:t>19%</a:t>
                      </a:r>
                      <a:endParaRPr lang="ka-GE"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no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2"/>
                  </a:ext>
                </a:extLst>
              </a:tr>
              <a:tr h="190500">
                <a:tc>
                  <a:txBody>
                    <a:bodyPr/>
                    <a:lstStyle/>
                    <a:p>
                      <a:pPr algn="just">
                        <a:lnSpc>
                          <a:spcPct val="150000"/>
                        </a:lnSpc>
                        <a:spcAft>
                          <a:spcPts val="0"/>
                        </a:spcAft>
                      </a:pPr>
                      <a:r>
                        <a:rPr lang="ka-GE" sz="1600" dirty="0">
                          <a:solidFill>
                            <a:schemeClr val="bg1"/>
                          </a:solidFill>
                          <a:effectLst/>
                          <a:latin typeface="Verdana" panose="020B0604030504040204" pitchFamily="34" charset="0"/>
                        </a:rPr>
                        <a:t>მთელი ამერიკა</a:t>
                      </a:r>
                    </a:p>
                  </a:txBody>
                  <a:tcPr marL="68580" marR="68580" marT="0" marB="0" anchor="b">
                    <a:solidFill>
                      <a:srgbClr val="2F618F"/>
                    </a:solidFill>
                  </a:tcPr>
                </a:tc>
                <a:tc>
                  <a:txBody>
                    <a:bodyPr/>
                    <a:lstStyle/>
                    <a:p>
                      <a:pPr algn="r">
                        <a:lnSpc>
                          <a:spcPct val="150000"/>
                        </a:lnSpc>
                        <a:spcAft>
                          <a:spcPts val="0"/>
                        </a:spcAft>
                      </a:pPr>
                      <a:r>
                        <a:rPr lang="ka-GE" sz="1600" dirty="0">
                          <a:effectLst/>
                          <a:latin typeface="Verdana" panose="020B0604030504040204" pitchFamily="34" charset="0"/>
                        </a:rPr>
                        <a:t>35</a:t>
                      </a:r>
                    </a:p>
                  </a:txBody>
                  <a:tcPr marL="68580" marR="68580" marT="0" marB="0" anchor="b">
                    <a:solidFill>
                      <a:schemeClr val="accent1">
                        <a:lumMod val="20000"/>
                        <a:lumOff val="80000"/>
                      </a:schemeClr>
                    </a:solidFill>
                  </a:tcPr>
                </a:tc>
                <a:tc>
                  <a:txBody>
                    <a:bodyPr/>
                    <a:lstStyle/>
                    <a:p>
                      <a:pPr algn="r">
                        <a:lnSpc>
                          <a:spcPct val="150000"/>
                        </a:lnSpc>
                        <a:spcAft>
                          <a:spcPts val="0"/>
                        </a:spcAft>
                      </a:pPr>
                      <a:r>
                        <a:rPr lang="ka-GE" sz="1600" dirty="0">
                          <a:effectLst/>
                          <a:latin typeface="Verdana" panose="020B0604030504040204" pitchFamily="34" charset="0"/>
                        </a:rPr>
                        <a:t>8</a:t>
                      </a:r>
                    </a:p>
                  </a:txBody>
                  <a:tcPr marL="68580" marR="68580" marT="0" marB="0" anchor="b">
                    <a:solidFill>
                      <a:schemeClr val="accent1">
                        <a:lumMod val="20000"/>
                        <a:lumOff val="80000"/>
                      </a:schemeClr>
                    </a:solidFill>
                  </a:tcPr>
                </a:tc>
                <a:tc>
                  <a:txBody>
                    <a:bodyPr/>
                    <a:lstStyle/>
                    <a:p>
                      <a:pPr algn="r">
                        <a:lnSpc>
                          <a:spcPct val="150000"/>
                        </a:lnSpc>
                        <a:spcAft>
                          <a:spcPts val="0"/>
                        </a:spcAft>
                      </a:pPr>
                      <a:r>
                        <a:rPr lang="ka-GE" sz="1600" dirty="0">
                          <a:effectLst/>
                          <a:latin typeface="Verdana" panose="020B0604030504040204" pitchFamily="34" charset="0"/>
                        </a:rPr>
                        <a:t>23%</a:t>
                      </a:r>
                    </a:p>
                  </a:txBody>
                  <a:tcPr marL="68580" marR="68580" marT="0" marB="0" anchor="b">
                    <a:solidFill>
                      <a:schemeClr val="accent1">
                        <a:lumMod val="20000"/>
                        <a:lumOff val="80000"/>
                      </a:schemeClr>
                    </a:solidFill>
                  </a:tcPr>
                </a:tc>
                <a:tc>
                  <a:txBody>
                    <a:bodyPr/>
                    <a:lstStyle/>
                    <a:p>
                      <a:pPr algn="r">
                        <a:lnSpc>
                          <a:spcPct val="150000"/>
                        </a:lnSpc>
                        <a:spcAft>
                          <a:spcPts val="0"/>
                        </a:spcAft>
                      </a:pPr>
                      <a:r>
                        <a:rPr lang="ka-GE" sz="1600" dirty="0">
                          <a:effectLst/>
                          <a:latin typeface="Verdana" panose="020B0604030504040204" pitchFamily="34" charset="0"/>
                        </a:rPr>
                        <a:t>13</a:t>
                      </a:r>
                      <a:endParaRPr lang="ka-GE"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solidFill>
                      <a:schemeClr val="accent1">
                        <a:lumMod val="20000"/>
                        <a:lumOff val="80000"/>
                      </a:schemeClr>
                    </a:solidFill>
                  </a:tcPr>
                </a:tc>
                <a:tc>
                  <a:txBody>
                    <a:bodyPr/>
                    <a:lstStyle/>
                    <a:p>
                      <a:pPr algn="r">
                        <a:lnSpc>
                          <a:spcPct val="150000"/>
                        </a:lnSpc>
                        <a:spcAft>
                          <a:spcPts val="0"/>
                        </a:spcAft>
                      </a:pPr>
                      <a:r>
                        <a:rPr lang="ka-GE" sz="1600" dirty="0">
                          <a:effectLst/>
                          <a:latin typeface="Verdana" panose="020B0604030504040204" pitchFamily="34" charset="0"/>
                        </a:rPr>
                        <a:t>37%</a:t>
                      </a:r>
                      <a:endParaRPr lang="ka-GE"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solidFill>
                      <a:schemeClr val="accent1">
                        <a:lumMod val="20000"/>
                        <a:lumOff val="80000"/>
                      </a:schemeClr>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3"/>
                  </a:ext>
                </a:extLst>
              </a:tr>
              <a:tr h="190500">
                <a:tc>
                  <a:txBody>
                    <a:bodyPr/>
                    <a:lstStyle/>
                    <a:p>
                      <a:pPr algn="just">
                        <a:lnSpc>
                          <a:spcPct val="150000"/>
                        </a:lnSpc>
                        <a:spcAft>
                          <a:spcPts val="0"/>
                        </a:spcAft>
                      </a:pPr>
                      <a:r>
                        <a:rPr lang="ka-GE" sz="1600" dirty="0">
                          <a:solidFill>
                            <a:schemeClr val="bg1"/>
                          </a:solidFill>
                          <a:effectLst/>
                          <a:latin typeface="Verdana" panose="020B0604030504040204" pitchFamily="34" charset="0"/>
                        </a:rPr>
                        <a:t>მთელი აზია</a:t>
                      </a:r>
                    </a:p>
                  </a:txBody>
                  <a:tcPr marL="68580" marR="68580" marT="0" marB="0" anchor="b">
                    <a:solidFill>
                      <a:srgbClr val="2F618F"/>
                    </a:solidFill>
                  </a:tcPr>
                </a:tc>
                <a:tc>
                  <a:txBody>
                    <a:bodyPr/>
                    <a:lstStyle/>
                    <a:p>
                      <a:pPr algn="r">
                        <a:lnSpc>
                          <a:spcPct val="150000"/>
                        </a:lnSpc>
                        <a:spcAft>
                          <a:spcPts val="0"/>
                        </a:spcAft>
                      </a:pPr>
                      <a:r>
                        <a:rPr lang="ka-GE" sz="1600" dirty="0">
                          <a:effectLst/>
                          <a:latin typeface="Verdana" panose="020B0604030504040204" pitchFamily="34" charset="0"/>
                        </a:rPr>
                        <a:t>42</a:t>
                      </a:r>
                    </a:p>
                  </a:txBody>
                  <a:tcPr marL="68580" marR="68580" marT="0" marB="0" anchor="b">
                    <a:noFill/>
                  </a:tcPr>
                </a:tc>
                <a:tc>
                  <a:txBody>
                    <a:bodyPr/>
                    <a:lstStyle/>
                    <a:p>
                      <a:pPr algn="r">
                        <a:lnSpc>
                          <a:spcPct val="150000"/>
                        </a:lnSpc>
                        <a:spcAft>
                          <a:spcPts val="0"/>
                        </a:spcAft>
                      </a:pPr>
                      <a:r>
                        <a:rPr lang="ka-GE" sz="1600" dirty="0">
                          <a:effectLst/>
                          <a:latin typeface="Verdana" panose="020B0604030504040204" pitchFamily="34" charset="0"/>
                        </a:rPr>
                        <a:t>2</a:t>
                      </a:r>
                    </a:p>
                  </a:txBody>
                  <a:tcPr marL="68580" marR="68580" marT="0" marB="0" anchor="b">
                    <a:noFill/>
                  </a:tcPr>
                </a:tc>
                <a:tc>
                  <a:txBody>
                    <a:bodyPr/>
                    <a:lstStyle/>
                    <a:p>
                      <a:pPr algn="r">
                        <a:lnSpc>
                          <a:spcPct val="150000"/>
                        </a:lnSpc>
                        <a:spcAft>
                          <a:spcPts val="0"/>
                        </a:spcAft>
                      </a:pPr>
                      <a:r>
                        <a:rPr lang="ka-GE" sz="1600" dirty="0">
                          <a:effectLst/>
                          <a:latin typeface="Verdana" panose="020B0604030504040204" pitchFamily="34" charset="0"/>
                        </a:rPr>
                        <a:t>5%</a:t>
                      </a:r>
                    </a:p>
                  </a:txBody>
                  <a:tcPr marL="68580" marR="68580" marT="0" marB="0" anchor="b">
                    <a:noFill/>
                  </a:tcPr>
                </a:tc>
                <a:tc>
                  <a:txBody>
                    <a:bodyPr/>
                    <a:lstStyle/>
                    <a:p>
                      <a:pPr algn="r">
                        <a:lnSpc>
                          <a:spcPct val="150000"/>
                        </a:lnSpc>
                        <a:spcAft>
                          <a:spcPts val="0"/>
                        </a:spcAft>
                      </a:pPr>
                      <a:r>
                        <a:rPr lang="ka-GE" sz="1600" dirty="0">
                          <a:effectLst/>
                          <a:latin typeface="Verdana" panose="020B0604030504040204" pitchFamily="34" charset="0"/>
                        </a:rPr>
                        <a:t>4</a:t>
                      </a:r>
                      <a:endParaRPr lang="ka-GE"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noFill/>
                  </a:tcPr>
                </a:tc>
                <a:tc>
                  <a:txBody>
                    <a:bodyPr/>
                    <a:lstStyle/>
                    <a:p>
                      <a:pPr algn="r">
                        <a:lnSpc>
                          <a:spcPct val="150000"/>
                        </a:lnSpc>
                        <a:spcAft>
                          <a:spcPts val="0"/>
                        </a:spcAft>
                      </a:pPr>
                      <a:r>
                        <a:rPr lang="ka-GE" sz="1600" dirty="0">
                          <a:effectLst/>
                          <a:latin typeface="Verdana" panose="020B0604030504040204" pitchFamily="34" charset="0"/>
                        </a:rPr>
                        <a:t>10%</a:t>
                      </a:r>
                      <a:endParaRPr lang="ka-GE"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no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4"/>
                  </a:ext>
                </a:extLst>
              </a:tr>
              <a:tr h="190500">
                <a:tc>
                  <a:txBody>
                    <a:bodyPr/>
                    <a:lstStyle/>
                    <a:p>
                      <a:pPr algn="just">
                        <a:lnSpc>
                          <a:spcPct val="150000"/>
                        </a:lnSpc>
                        <a:spcAft>
                          <a:spcPts val="0"/>
                        </a:spcAft>
                      </a:pPr>
                      <a:r>
                        <a:rPr lang="ka-GE" sz="1600" dirty="0">
                          <a:effectLst/>
                          <a:latin typeface="Verdana" panose="020B0604030504040204" pitchFamily="34" charset="0"/>
                        </a:rPr>
                        <a:t>მთელი ევროპა</a:t>
                      </a:r>
                    </a:p>
                  </a:txBody>
                  <a:tcPr marL="68580" marR="68580" marT="0" marB="0" anchor="b">
                    <a:solidFill>
                      <a:srgbClr val="2F618F"/>
                    </a:solidFill>
                  </a:tcPr>
                </a:tc>
                <a:tc>
                  <a:txBody>
                    <a:bodyPr/>
                    <a:lstStyle/>
                    <a:p>
                      <a:pPr algn="r">
                        <a:lnSpc>
                          <a:spcPct val="150000"/>
                        </a:lnSpc>
                        <a:spcAft>
                          <a:spcPts val="0"/>
                        </a:spcAft>
                      </a:pPr>
                      <a:r>
                        <a:rPr lang="ka-GE" sz="1600" dirty="0">
                          <a:effectLst/>
                          <a:latin typeface="Verdana" panose="020B0604030504040204" pitchFamily="34" charset="0"/>
                        </a:rPr>
                        <a:t>48</a:t>
                      </a:r>
                    </a:p>
                  </a:txBody>
                  <a:tcPr marL="68580" marR="68580" marT="0" marB="0" anchor="b">
                    <a:solidFill>
                      <a:schemeClr val="accent1">
                        <a:lumMod val="20000"/>
                        <a:lumOff val="80000"/>
                      </a:schemeClr>
                    </a:solidFill>
                  </a:tcPr>
                </a:tc>
                <a:tc>
                  <a:txBody>
                    <a:bodyPr/>
                    <a:lstStyle/>
                    <a:p>
                      <a:pPr algn="r">
                        <a:lnSpc>
                          <a:spcPct val="150000"/>
                        </a:lnSpc>
                        <a:spcAft>
                          <a:spcPts val="0"/>
                        </a:spcAft>
                      </a:pPr>
                      <a:r>
                        <a:rPr lang="ka-GE" sz="1600" dirty="0">
                          <a:effectLst/>
                          <a:latin typeface="Verdana" panose="020B0604030504040204" pitchFamily="34" charset="0"/>
                        </a:rPr>
                        <a:t>43</a:t>
                      </a:r>
                    </a:p>
                  </a:txBody>
                  <a:tcPr marL="68580" marR="68580" marT="0" marB="0" anchor="b">
                    <a:solidFill>
                      <a:schemeClr val="accent1">
                        <a:lumMod val="20000"/>
                        <a:lumOff val="80000"/>
                      </a:schemeClr>
                    </a:solidFill>
                  </a:tcPr>
                </a:tc>
                <a:tc>
                  <a:txBody>
                    <a:bodyPr/>
                    <a:lstStyle/>
                    <a:p>
                      <a:pPr algn="r">
                        <a:lnSpc>
                          <a:spcPct val="150000"/>
                        </a:lnSpc>
                        <a:spcAft>
                          <a:spcPts val="0"/>
                        </a:spcAft>
                      </a:pPr>
                      <a:r>
                        <a:rPr lang="ka-GE" sz="1600" dirty="0">
                          <a:effectLst/>
                          <a:latin typeface="Verdana" panose="020B0604030504040204" pitchFamily="34" charset="0"/>
                        </a:rPr>
                        <a:t>90%</a:t>
                      </a:r>
                    </a:p>
                  </a:txBody>
                  <a:tcPr marL="68580" marR="68580" marT="0" marB="0" anchor="b">
                    <a:solidFill>
                      <a:schemeClr val="accent1">
                        <a:lumMod val="20000"/>
                        <a:lumOff val="80000"/>
                      </a:schemeClr>
                    </a:solidFill>
                  </a:tcPr>
                </a:tc>
                <a:tc>
                  <a:txBody>
                    <a:bodyPr/>
                    <a:lstStyle/>
                    <a:p>
                      <a:pPr algn="r">
                        <a:lnSpc>
                          <a:spcPct val="150000"/>
                        </a:lnSpc>
                        <a:spcAft>
                          <a:spcPts val="0"/>
                        </a:spcAft>
                      </a:pPr>
                      <a:r>
                        <a:rPr lang="ka-GE" sz="1600" dirty="0">
                          <a:effectLst/>
                          <a:latin typeface="Verdana" panose="020B0604030504040204" pitchFamily="34" charset="0"/>
                        </a:rPr>
                        <a:t>46</a:t>
                      </a:r>
                      <a:endParaRPr lang="ka-GE"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solidFill>
                      <a:schemeClr val="accent1">
                        <a:lumMod val="20000"/>
                        <a:lumOff val="80000"/>
                      </a:schemeClr>
                    </a:solidFill>
                  </a:tcPr>
                </a:tc>
                <a:tc>
                  <a:txBody>
                    <a:bodyPr/>
                    <a:lstStyle/>
                    <a:p>
                      <a:pPr algn="r">
                        <a:lnSpc>
                          <a:spcPct val="150000"/>
                        </a:lnSpc>
                        <a:spcAft>
                          <a:spcPts val="0"/>
                        </a:spcAft>
                      </a:pPr>
                      <a:r>
                        <a:rPr lang="ka-GE" sz="1600" dirty="0">
                          <a:effectLst/>
                          <a:latin typeface="Verdana" panose="020B0604030504040204" pitchFamily="34" charset="0"/>
                        </a:rPr>
                        <a:t>96%</a:t>
                      </a:r>
                      <a:endParaRPr lang="ka-GE"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solidFill>
                      <a:schemeClr val="accent1">
                        <a:lumMod val="20000"/>
                        <a:lumOff val="80000"/>
                      </a:schemeClr>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5"/>
                  </a:ext>
                </a:extLst>
              </a:tr>
              <a:tr h="190500">
                <a:tc>
                  <a:txBody>
                    <a:bodyPr/>
                    <a:lstStyle/>
                    <a:p>
                      <a:pPr algn="just">
                        <a:lnSpc>
                          <a:spcPct val="150000"/>
                        </a:lnSpc>
                        <a:spcAft>
                          <a:spcPts val="0"/>
                        </a:spcAft>
                      </a:pPr>
                      <a:r>
                        <a:rPr lang="ka-GE" sz="1600" dirty="0">
                          <a:effectLst/>
                          <a:latin typeface="Verdana" panose="020B0604030504040204" pitchFamily="34" charset="0"/>
                        </a:rPr>
                        <a:t>მთელი ოკეანეთი</a:t>
                      </a:r>
                    </a:p>
                  </a:txBody>
                  <a:tcPr marL="68580" marR="68580" marT="0" marB="0" anchor="b">
                    <a:solidFill>
                      <a:srgbClr val="2F618F"/>
                    </a:solidFill>
                  </a:tcPr>
                </a:tc>
                <a:tc>
                  <a:txBody>
                    <a:bodyPr/>
                    <a:lstStyle/>
                    <a:p>
                      <a:pPr algn="r">
                        <a:lnSpc>
                          <a:spcPct val="150000"/>
                        </a:lnSpc>
                        <a:spcAft>
                          <a:spcPts val="0"/>
                        </a:spcAft>
                      </a:pPr>
                      <a:r>
                        <a:rPr lang="ka-GE" sz="1600" dirty="0">
                          <a:effectLst/>
                          <a:latin typeface="Verdana" panose="020B0604030504040204" pitchFamily="34" charset="0"/>
                        </a:rPr>
                        <a:t>14</a:t>
                      </a:r>
                    </a:p>
                  </a:txBody>
                  <a:tcPr marL="68580" marR="68580" marT="0" marB="0" anchor="b">
                    <a:noFill/>
                  </a:tcPr>
                </a:tc>
                <a:tc>
                  <a:txBody>
                    <a:bodyPr/>
                    <a:lstStyle/>
                    <a:p>
                      <a:pPr algn="r">
                        <a:lnSpc>
                          <a:spcPct val="150000"/>
                        </a:lnSpc>
                        <a:spcAft>
                          <a:spcPts val="0"/>
                        </a:spcAft>
                      </a:pPr>
                      <a:r>
                        <a:rPr lang="ka-GE" sz="1600" dirty="0">
                          <a:effectLst/>
                          <a:latin typeface="Verdana" panose="020B0604030504040204" pitchFamily="34" charset="0"/>
                        </a:rPr>
                        <a:t>1</a:t>
                      </a:r>
                    </a:p>
                  </a:txBody>
                  <a:tcPr marL="68580" marR="68580" marT="0" marB="0" anchor="b">
                    <a:noFill/>
                  </a:tcPr>
                </a:tc>
                <a:tc>
                  <a:txBody>
                    <a:bodyPr/>
                    <a:lstStyle/>
                    <a:p>
                      <a:pPr algn="r">
                        <a:lnSpc>
                          <a:spcPct val="150000"/>
                        </a:lnSpc>
                        <a:spcAft>
                          <a:spcPts val="0"/>
                        </a:spcAft>
                      </a:pPr>
                      <a:r>
                        <a:rPr lang="ka-GE" sz="1600" dirty="0">
                          <a:effectLst/>
                          <a:latin typeface="Verdana" panose="020B0604030504040204" pitchFamily="34" charset="0"/>
                        </a:rPr>
                        <a:t>7%</a:t>
                      </a:r>
                    </a:p>
                  </a:txBody>
                  <a:tcPr marL="68580" marR="68580" marT="0" marB="0" anchor="b">
                    <a:noFill/>
                  </a:tcPr>
                </a:tc>
                <a:tc>
                  <a:txBody>
                    <a:bodyPr/>
                    <a:lstStyle/>
                    <a:p>
                      <a:pPr algn="r">
                        <a:lnSpc>
                          <a:spcPct val="150000"/>
                        </a:lnSpc>
                        <a:spcAft>
                          <a:spcPts val="0"/>
                        </a:spcAft>
                      </a:pPr>
                      <a:r>
                        <a:rPr lang="ka-GE" sz="1600" dirty="0">
                          <a:effectLst/>
                          <a:latin typeface="Verdana" panose="020B0604030504040204" pitchFamily="34" charset="0"/>
                        </a:rPr>
                        <a:t>2</a:t>
                      </a:r>
                      <a:endParaRPr lang="ka-GE"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noFill/>
                  </a:tcPr>
                </a:tc>
                <a:tc>
                  <a:txBody>
                    <a:bodyPr/>
                    <a:lstStyle/>
                    <a:p>
                      <a:pPr algn="r">
                        <a:lnSpc>
                          <a:spcPct val="150000"/>
                        </a:lnSpc>
                        <a:spcAft>
                          <a:spcPts val="0"/>
                        </a:spcAft>
                      </a:pPr>
                      <a:r>
                        <a:rPr lang="ka-GE" sz="1600" dirty="0">
                          <a:effectLst/>
                          <a:latin typeface="Verdana" panose="020B0604030504040204" pitchFamily="34" charset="0"/>
                        </a:rPr>
                        <a:t>14%</a:t>
                      </a:r>
                      <a:endParaRPr lang="ka-GE"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no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6"/>
                  </a:ext>
                </a:extLst>
              </a:tr>
              <a:tr h="190500">
                <a:tc>
                  <a:txBody>
                    <a:bodyPr/>
                    <a:lstStyle/>
                    <a:p>
                      <a:pPr algn="just">
                        <a:lnSpc>
                          <a:spcPct val="150000"/>
                        </a:lnSpc>
                        <a:spcAft>
                          <a:spcPts val="0"/>
                        </a:spcAft>
                      </a:pPr>
                      <a:r>
                        <a:rPr lang="ka-GE" sz="1600" dirty="0">
                          <a:effectLst/>
                          <a:latin typeface="Verdana" panose="020B0604030504040204" pitchFamily="34" charset="0"/>
                        </a:rPr>
                        <a:t>ყველა</a:t>
                      </a:r>
                    </a:p>
                  </a:txBody>
                  <a:tcPr marL="68580" marR="68580" marT="0" marB="0" anchor="b">
                    <a:solidFill>
                      <a:srgbClr val="2F618F"/>
                    </a:solidFill>
                  </a:tcPr>
                </a:tc>
                <a:tc>
                  <a:txBody>
                    <a:bodyPr/>
                    <a:lstStyle/>
                    <a:p>
                      <a:pPr algn="r">
                        <a:lnSpc>
                          <a:spcPct val="150000"/>
                        </a:lnSpc>
                        <a:spcAft>
                          <a:spcPts val="0"/>
                        </a:spcAft>
                      </a:pPr>
                      <a:r>
                        <a:rPr lang="ka-GE" sz="1600" b="1" dirty="0">
                          <a:effectLst/>
                          <a:latin typeface="Verdana" panose="020B0604030504040204" pitchFamily="34" charset="0"/>
                        </a:rPr>
                        <a:t>193</a:t>
                      </a:r>
                    </a:p>
                  </a:txBody>
                  <a:tcPr marL="68580" marR="68580" marT="0" marB="0" anchor="b">
                    <a:solidFill>
                      <a:schemeClr val="accent1">
                        <a:lumMod val="20000"/>
                        <a:lumOff val="80000"/>
                      </a:schemeClr>
                    </a:solidFill>
                  </a:tcPr>
                </a:tc>
                <a:tc>
                  <a:txBody>
                    <a:bodyPr/>
                    <a:lstStyle/>
                    <a:p>
                      <a:pPr algn="r">
                        <a:lnSpc>
                          <a:spcPct val="150000"/>
                        </a:lnSpc>
                        <a:spcAft>
                          <a:spcPts val="0"/>
                        </a:spcAft>
                      </a:pPr>
                      <a:r>
                        <a:rPr lang="ka-GE" sz="1600" b="1" dirty="0">
                          <a:effectLst/>
                          <a:latin typeface="Verdana" panose="020B0604030504040204" pitchFamily="34" charset="0"/>
                        </a:rPr>
                        <a:t>57</a:t>
                      </a:r>
                    </a:p>
                  </a:txBody>
                  <a:tcPr marL="68580" marR="68580" marT="0" marB="0" anchor="b">
                    <a:solidFill>
                      <a:schemeClr val="accent1">
                        <a:lumMod val="20000"/>
                        <a:lumOff val="80000"/>
                      </a:schemeClr>
                    </a:solidFill>
                  </a:tcPr>
                </a:tc>
                <a:tc>
                  <a:txBody>
                    <a:bodyPr/>
                    <a:lstStyle/>
                    <a:p>
                      <a:pPr algn="r">
                        <a:lnSpc>
                          <a:spcPct val="150000"/>
                        </a:lnSpc>
                        <a:spcAft>
                          <a:spcPts val="0"/>
                        </a:spcAft>
                      </a:pPr>
                      <a:r>
                        <a:rPr lang="ka-GE" sz="1600" b="1" dirty="0">
                          <a:effectLst/>
                          <a:latin typeface="Verdana" panose="020B0604030504040204" pitchFamily="34" charset="0"/>
                        </a:rPr>
                        <a:t>30%</a:t>
                      </a:r>
                    </a:p>
                  </a:txBody>
                  <a:tcPr marL="68580" marR="68580" marT="0" marB="0" anchor="b">
                    <a:solidFill>
                      <a:schemeClr val="accent1">
                        <a:lumMod val="20000"/>
                        <a:lumOff val="80000"/>
                      </a:schemeClr>
                    </a:solidFill>
                  </a:tcPr>
                </a:tc>
                <a:tc>
                  <a:txBody>
                    <a:bodyPr/>
                    <a:lstStyle/>
                    <a:p>
                      <a:pPr algn="r">
                        <a:lnSpc>
                          <a:spcPct val="150000"/>
                        </a:lnSpc>
                        <a:spcAft>
                          <a:spcPts val="0"/>
                        </a:spcAft>
                      </a:pPr>
                      <a:r>
                        <a:rPr lang="ka-GE" sz="2000" b="1" dirty="0">
                          <a:effectLst/>
                          <a:latin typeface="Verdana" panose="020B0604030504040204" pitchFamily="34" charset="0"/>
                        </a:rPr>
                        <a:t>76</a:t>
                      </a:r>
                      <a:endParaRPr lang="ka-GE" sz="20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solidFill>
                      <a:schemeClr val="accent1">
                        <a:lumMod val="20000"/>
                        <a:lumOff val="80000"/>
                      </a:schemeClr>
                    </a:solidFill>
                  </a:tcPr>
                </a:tc>
                <a:tc>
                  <a:txBody>
                    <a:bodyPr/>
                    <a:lstStyle/>
                    <a:p>
                      <a:pPr algn="r">
                        <a:lnSpc>
                          <a:spcPct val="150000"/>
                        </a:lnSpc>
                        <a:spcAft>
                          <a:spcPts val="0"/>
                        </a:spcAft>
                      </a:pPr>
                      <a:r>
                        <a:rPr lang="ka-GE" sz="2000" b="1" dirty="0">
                          <a:effectLst/>
                          <a:latin typeface="Verdana" panose="020B0604030504040204" pitchFamily="34" charset="0"/>
                        </a:rPr>
                        <a:t>39%</a:t>
                      </a:r>
                      <a:endParaRPr lang="ka-GE" sz="20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solidFill>
                      <a:schemeClr val="accent1">
                        <a:lumMod val="20000"/>
                        <a:lumOff val="80000"/>
                      </a:schemeClr>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7"/>
                  </a:ext>
                </a:extLst>
              </a:tr>
            </a:tbl>
          </a:graphicData>
        </a:graphic>
      </p:graphicFrame>
      <p:sp>
        <p:nvSpPr>
          <p:cNvPr id="2" name="Rectang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0D9AF7A-6909-4E72-B77C-4FB7081A2DCC}"/>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pic>
        <p:nvPicPr>
          <p:cNvPr id="9"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994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848AB73-6CF7-4B50-ACEB-48BD4182E7C5}"/>
              </a:ext>
            </a:extLst>
          </p:cNvPr>
          <p:cNvSpPr>
            <a:spLocks noGrp="1"/>
          </p:cNvSpPr>
          <p:nvPr>
            <p:ph type="sldNum" sz="quarter" idx="10"/>
          </p:nvPr>
        </p:nvSpPr>
        <p:spPr/>
        <p:txBody>
          <a:bodyPr/>
          <a:lstStyle/>
          <a:p>
            <a:fld id="{49C04F3A-82BD-4011-AADB-1F79FD7DF4BC}" type="slidenum">
              <a:rPr lang="en-GB" smtClean="0">
                <a:solidFill>
                  <a:prstClr val="black">
                    <a:tint val="75000"/>
                  </a:prstClr>
                </a:solidFill>
              </a:rPr>
              <a:pPr/>
              <a:t>29</a:t>
            </a:fld>
            <a:endParaRPr lang="ka-GE" dirty="0">
              <a:solidFill>
                <a:prstClr val="black">
                  <a:tint val="75000"/>
                </a:prstClr>
              </a:solidFill>
            </a:endParaRPr>
          </a:p>
        </p:txBody>
      </p:sp>
    </p:spTree>
    <p:extLst>
      <p:ext uri="{BB962C8B-B14F-4D97-AF65-F5344CB8AC3E}">
        <p14:creationId xmlns:p14="http://schemas.microsoft.com/office/powerpoint/2010/main" val="3323615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lnSpc>
                <a:spcPct val="100000"/>
              </a:lnSpc>
              <a:buFont typeface="Wingdings" panose="05000000000000000000" pitchFamily="2" charset="2"/>
              <a:buChar char="Ø"/>
            </a:pPr>
            <a:r>
              <a:rPr lang="ka-GE" sz="2600" dirty="0" smtClean="0">
                <a:latin typeface="+mn-lt"/>
              </a:rPr>
              <a:t>დელეგატებისთვის საინფორმაციო საზოგადოებასა და კიბერდანაშაულში შესავლის წარდგენა, საერთაშორისო ორგანიზაციების იდენტიფიცირება და ამ თანამედროვე ტიპის დანაშაულთან ბრძოლისკენ მიმართული მათი ძალისხმევა</a:t>
            </a:r>
          </a:p>
          <a:p>
            <a:pPr algn="just">
              <a:lnSpc>
                <a:spcPct val="100000"/>
              </a:lnSpc>
              <a:buFont typeface="Wingdings" panose="05000000000000000000" pitchFamily="2" charset="2"/>
              <a:buChar char="Ø"/>
            </a:pPr>
            <a:r>
              <a:rPr lang="ka-GE" sz="2600" dirty="0" smtClean="0">
                <a:latin typeface="+mn-lt"/>
              </a:rPr>
              <a:t>კიბერდანაშაულის ძირითადი განმარტებების წარდგენა, ევროპის საბჭოს ბუდაპეშტის კონვენციის განხილვა და კიბერდანაშაულის თანამედროვე ფორმების განსაზღვრა</a:t>
            </a:r>
            <a:endParaRPr lang="ka-GE" sz="2600" dirty="0" smtClean="0">
              <a:latin typeface="+mn-lt"/>
              <a:ea typeface="Verdana" panose="020B0604030504040204" pitchFamily="34" charset="0"/>
            </a:endParaRPr>
          </a:p>
          <a:p>
            <a:pPr marL="0" indent="0">
              <a:buNone/>
            </a:pPr>
            <a:endParaRPr lang="ka-GE" sz="2600" dirty="0">
              <a:latin typeface="+mn-lt"/>
            </a:endParaRPr>
          </a:p>
        </p:txBody>
      </p:sp>
      <p:sp>
        <p:nvSpPr>
          <p:cNvPr id="3" name="Slide Number Placeholder 2"/>
          <p:cNvSpPr>
            <a:spLocks noGrp="1"/>
          </p:cNvSpPr>
          <p:nvPr>
            <p:ph type="sldNum" sz="quarter" idx="10"/>
          </p:nvPr>
        </p:nvSpPr>
        <p:spPr/>
        <p:txBody>
          <a:bodyPr/>
          <a:lstStyle/>
          <a:p>
            <a:fld id="{49C04F3A-82BD-4011-AADB-1F79FD7DF4BC}" type="slidenum">
              <a:rPr lang="en-GB" smtClean="0"/>
              <a:pPr/>
              <a:t>3</a:t>
            </a:fld>
            <a:endParaRPr lang="ka-GE" dirty="0"/>
          </a:p>
        </p:txBody>
      </p:sp>
      <p:sp>
        <p:nvSpPr>
          <p:cNvPr id="4" name="Text Placeholder 3"/>
          <p:cNvSpPr>
            <a:spLocks noGrp="1"/>
          </p:cNvSpPr>
          <p:nvPr>
            <p:ph type="body" sz="quarter" idx="11"/>
          </p:nvPr>
        </p:nvSpPr>
        <p:spPr/>
        <p:txBody>
          <a:bodyPr/>
          <a:lstStyle/>
          <a:p>
            <a:endParaRPr lang="ka-GE" dirty="0">
              <a:latin typeface="Verdana" charset="0"/>
              <a:cs typeface="Verdana" charset="0"/>
            </a:endParaRPr>
          </a:p>
          <a:p>
            <a:r>
              <a:rPr lang="ka-GE" dirty="0">
                <a:latin typeface="Verdana" charset="0"/>
              </a:rPr>
              <a:t>სესიის მიზანი</a:t>
            </a:r>
            <a:endParaRPr lang="ka-GE" sz="2000" dirty="0">
              <a:latin typeface="Verdana" charset="0"/>
              <a:cs typeface="Verdana" charset="0"/>
            </a:endParaRPr>
          </a:p>
          <a:p>
            <a:endParaRPr lang="ka-GE" dirty="0"/>
          </a:p>
        </p:txBody>
      </p:sp>
    </p:spTree>
    <p:extLst>
      <p:ext uri="{BB962C8B-B14F-4D97-AF65-F5344CB8AC3E}">
        <p14:creationId xmlns:p14="http://schemas.microsoft.com/office/powerpoint/2010/main" val="3580181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2BA244C-489D-417D-B8AB-CB954192CB36}"/>
              </a:ext>
            </a:extLst>
          </p:cNvPr>
          <p:cNvSpPr>
            <a:spLocks noGrp="1"/>
          </p:cNvSpPr>
          <p:nvPr>
            <p:ph type="title"/>
          </p:nvPr>
        </p:nvSpPr>
        <p:spPr/>
        <p:txBody>
          <a:bodyPr/>
          <a:lstStyle/>
          <a:p>
            <a:r>
              <a:rPr lang="ka-GE" sz="3200" b="1" dirty="0">
                <a:latin typeface="+mn-lt"/>
              </a:rPr>
              <a:t>კიბერდანაშაულთან ბრძოლის საერთაშორისო ორგანიზაციები</a:t>
            </a:r>
          </a:p>
        </p:txBody>
      </p:sp>
      <p:sp>
        <p:nvSpPr>
          <p:cNvPr id="3" name="Tex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380FE40-902C-48A0-8E4E-962AA387FB67}"/>
              </a:ext>
            </a:extLst>
          </p:cNvPr>
          <p:cNvSpPr>
            <a:spLocks noGrp="1"/>
          </p:cNvSpPr>
          <p:nvPr>
            <p:ph type="body" idx="1"/>
          </p:nvPr>
        </p:nvSpPr>
        <p:spPr/>
        <p:txBody>
          <a:bodyPr/>
          <a:lstStyle/>
          <a:p>
            <a:r>
              <a:rPr lang="ka-GE" smtClean="0"/>
              <a:t>კიბერდანაშაულის საფუძვლები</a:t>
            </a:r>
          </a:p>
        </p:txBody>
      </p:sp>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92ABD5F-08FB-4136-A76F-07AC20DAB91E}"/>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0" fontAlgn="base" hangingPunct="0">
              <a:spcBef>
                <a:spcPct val="0"/>
              </a:spcBef>
              <a:spcAft>
                <a:spcPct val="0"/>
              </a:spcAft>
              <a:defRPr/>
            </a:pPr>
            <a:r>
              <a:rPr lang="ka-GE" sz="1200" b="1" dirty="0">
                <a:solidFill>
                  <a:srgbClr val="FFFFFF"/>
                </a:solidFill>
                <a:latin typeface="Verdana" charset="0"/>
              </a:rPr>
              <a:t>www.coe.int/cybercrime</a:t>
            </a:r>
            <a:endParaRPr lang="ka-GE" sz="1200" dirty="0">
              <a:solidFill>
                <a:prstClr val="white"/>
              </a:solidFill>
            </a:endParaRPr>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48A760C-C5E8-484E-AE27-CC97BE067C28}"/>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GB">
              <a:solidFill>
                <a:prstClr val="white"/>
              </a:solidFill>
            </a:endParaRPr>
          </a:p>
        </p:txBody>
      </p:sp>
      <p:sp>
        <p:nvSpPr>
          <p:cNvPr id="6"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3FF185F-D1F2-46C0-8941-FE80F33430C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defTabSz="914400" eaLnBrk="0" fontAlgn="base" hangingPunct="0">
              <a:spcBef>
                <a:spcPct val="0"/>
              </a:spcBef>
              <a:spcAft>
                <a:spcPct val="0"/>
              </a:spcAft>
            </a:pPr>
            <a:r>
              <a:rPr lang="ka-GE" sz="3200" dirty="0">
                <a:solidFill>
                  <a:prstClr val="white"/>
                </a:solidFill>
                <a:latin typeface="Verdana" charset="0"/>
              </a:rPr>
              <a:t>განყოფილება 4</a:t>
            </a:r>
            <a:endParaRPr lang="ka-GE" sz="2000" dirty="0">
              <a:solidFill>
                <a:prstClr val="white"/>
              </a:solidFill>
              <a:latin typeface="Verdana" charset="0"/>
              <a:cs typeface="Verdana" charset="0"/>
            </a:endParaRPr>
          </a:p>
        </p:txBody>
      </p:sp>
      <p:pic>
        <p:nvPicPr>
          <p:cNvPr id="7"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999E604-E88D-4D07-B64F-C99CD4214B5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3915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31</a:t>
            </a:fld>
            <a:endParaRPr lang="ka-GE"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ka-GE" sz="2000" b="1" dirty="0">
                <a:solidFill>
                  <a:schemeClr val="bg1"/>
                </a:solidFill>
                <a:latin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31</a:t>
            </a:fld>
            <a:endParaRPr lang="ka-GE"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968990" y="-27384"/>
            <a:ext cx="8175009"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2400" dirty="0">
                <a:latin typeface="Verdana" panose="020B0604030504040204" pitchFamily="34" charset="0"/>
              </a:rPr>
              <a:t>კიბერდანაშაულის საერთაშორისო განზომილება და მასზე რეაგირება</a:t>
            </a:r>
            <a:endParaRPr lang="ka-GE" sz="2400" dirty="0">
              <a:latin typeface="Verdana" panose="020B0604030504040204" pitchFamily="34" charset="0"/>
              <a:ea typeface="Verdana" panose="020B0604030504040204" pitchFamily="34" charset="0"/>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6858E7F-F8F6-F645-B08A-5A0BB30DDA54}"/>
              </a:ext>
            </a:extLst>
          </p:cNvPr>
          <p:cNvSpPr txBox="1">
            <a:spLocks/>
          </p:cNvSpPr>
          <p:nvPr/>
        </p:nvSpPr>
        <p:spPr>
          <a:xfrm>
            <a:off x="457200" y="1296103"/>
            <a:ext cx="8229600" cy="77311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ka-GE" altLang="en-US" sz="3200" b="1" dirty="0"/>
              <a:t>საერთაშორისო რეაგირების მაგალითები</a:t>
            </a:r>
            <a:endParaRPr lang="ka-GE" sz="3200" b="1" dirty="0">
              <a:ea typeface="ＭＳ Ｐゴシック" pitchFamily="34" charset="-128"/>
            </a:endParaRPr>
          </a:p>
        </p:txBody>
      </p:sp>
      <p:pic>
        <p:nvPicPr>
          <p:cNvPr id="5"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33B8C6F-025E-9640-A84D-EF83449CC12C}"/>
              </a:ext>
            </a:extLst>
          </p:cNvPr>
          <p:cNvPicPr>
            <a:picLocks noChangeAspect="1"/>
          </p:cNvPicPr>
          <p:nvPr/>
        </p:nvPicPr>
        <p:blipFill>
          <a:blip r:embed="rId4"/>
          <a:stretch>
            <a:fillRect/>
          </a:stretch>
        </p:blipFill>
        <p:spPr>
          <a:xfrm>
            <a:off x="6286383" y="1971204"/>
            <a:ext cx="2534089" cy="2027271"/>
          </a:xfrm>
          <a:prstGeom prst="rect">
            <a:avLst/>
          </a:prstGeom>
        </p:spPr>
      </p:pic>
      <p:pic>
        <p:nvPicPr>
          <p:cNvPr id="6" name="Pictur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F5D591F-43D2-8B4D-96C7-1050D23145CA}"/>
              </a:ext>
            </a:extLst>
          </p:cNvPr>
          <p:cNvPicPr>
            <a:picLocks noChangeAspect="1"/>
          </p:cNvPicPr>
          <p:nvPr/>
        </p:nvPicPr>
        <p:blipFill>
          <a:blip r:embed="rId5"/>
          <a:stretch>
            <a:fillRect/>
          </a:stretch>
        </p:blipFill>
        <p:spPr>
          <a:xfrm>
            <a:off x="431467" y="2168077"/>
            <a:ext cx="2379916" cy="1580820"/>
          </a:xfrm>
          <a:prstGeom prst="rect">
            <a:avLst/>
          </a:prstGeom>
        </p:spPr>
      </p:pic>
      <p:pic>
        <p:nvPicPr>
          <p:cNvPr id="27" name="Picture 2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22E6FB5-9758-BD45-8495-D6A8C4D9812B}"/>
              </a:ext>
            </a:extLst>
          </p:cNvPr>
          <p:cNvPicPr>
            <a:picLocks noChangeAspect="1"/>
          </p:cNvPicPr>
          <p:nvPr/>
        </p:nvPicPr>
        <p:blipFill>
          <a:blip r:embed="rId6"/>
          <a:stretch>
            <a:fillRect/>
          </a:stretch>
        </p:blipFill>
        <p:spPr>
          <a:xfrm>
            <a:off x="492102" y="4069722"/>
            <a:ext cx="2258646" cy="2258646"/>
          </a:xfrm>
          <a:prstGeom prst="rect">
            <a:avLst/>
          </a:prstGeom>
        </p:spPr>
      </p:pic>
      <p:pic>
        <p:nvPicPr>
          <p:cNvPr id="28" name="Picture 2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AD3A13B-7085-7B44-A2D8-5202FBFACE90}"/>
              </a:ext>
            </a:extLst>
          </p:cNvPr>
          <p:cNvPicPr>
            <a:picLocks noChangeAspect="1"/>
          </p:cNvPicPr>
          <p:nvPr/>
        </p:nvPicPr>
        <p:blipFill>
          <a:blip r:embed="rId7"/>
          <a:stretch>
            <a:fillRect/>
          </a:stretch>
        </p:blipFill>
        <p:spPr>
          <a:xfrm>
            <a:off x="6381058" y="4046146"/>
            <a:ext cx="2344740" cy="2106292"/>
          </a:xfrm>
          <a:prstGeom prst="rect">
            <a:avLst/>
          </a:prstGeom>
        </p:spPr>
      </p:pic>
      <p:pic>
        <p:nvPicPr>
          <p:cNvPr id="7" name="Pictur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23F68DB-37C9-5B4D-99C8-67B07818FF75}"/>
              </a:ext>
            </a:extLst>
          </p:cNvPr>
          <p:cNvPicPr>
            <a:picLocks noChangeAspect="1"/>
          </p:cNvPicPr>
          <p:nvPr/>
        </p:nvPicPr>
        <p:blipFill>
          <a:blip r:embed="rId8"/>
          <a:stretch>
            <a:fillRect/>
          </a:stretch>
        </p:blipFill>
        <p:spPr>
          <a:xfrm>
            <a:off x="3490173" y="2168077"/>
            <a:ext cx="2379916" cy="1580820"/>
          </a:xfrm>
          <a:prstGeom prst="rect">
            <a:avLst/>
          </a:prstGeom>
        </p:spPr>
      </p:pic>
      <p:pic>
        <p:nvPicPr>
          <p:cNvPr id="8" name="Picture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7A1B1BC-F932-9445-A572-2188BD54E7EB}"/>
              </a:ext>
            </a:extLst>
          </p:cNvPr>
          <p:cNvPicPr>
            <a:picLocks noChangeAspect="1"/>
          </p:cNvPicPr>
          <p:nvPr/>
        </p:nvPicPr>
        <p:blipFill>
          <a:blip r:embed="rId9"/>
          <a:stretch>
            <a:fillRect/>
          </a:stretch>
        </p:blipFill>
        <p:spPr>
          <a:xfrm>
            <a:off x="3550808" y="4126316"/>
            <a:ext cx="2258645" cy="2065598"/>
          </a:xfrm>
          <a:prstGeom prst="rect">
            <a:avLst/>
          </a:prstGeom>
        </p:spPr>
      </p:pic>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0FDF0CA-B20B-4BE9-BBD2-EE793219D3FE}"/>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Tree>
    <p:extLst>
      <p:ext uri="{BB962C8B-B14F-4D97-AF65-F5344CB8AC3E}">
        <p14:creationId xmlns:p14="http://schemas.microsoft.com/office/powerpoint/2010/main" val="1396698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ka-GE"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ka-GE" sz="2000" b="1" dirty="0">
                <a:solidFill>
                  <a:schemeClr val="bg1"/>
                </a:solidFill>
                <a:latin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ka-GE"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2800" dirty="0">
                <a:latin typeface="Verdana" panose="020B0604030504040204" pitchFamily="34" charset="0"/>
              </a:rPr>
              <a:t>გაერთიანებული ერები</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logos-download.com/wp-content/uploads/2016/07/U...">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415C628-D0CB-4F28-AF88-471BEFA800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3" y="5299256"/>
            <a:ext cx="1285665" cy="109070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60D0148-8797-458B-ABBC-8D41505E7BB2}"/>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9"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862464D-8B1B-4FD5-AEAC-0662CE90FB58}"/>
              </a:ext>
            </a:extLst>
          </p:cNvPr>
          <p:cNvSpPr txBox="1">
            <a:spLocks/>
          </p:cNvSpPr>
          <p:nvPr/>
        </p:nvSpPr>
        <p:spPr>
          <a:xfrm>
            <a:off x="251520" y="980728"/>
            <a:ext cx="8784530" cy="5141975"/>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ka-GE" altLang="sr-Latn-RS" sz="2400" b="1" dirty="0"/>
              <a:t>კიბერდანაშაულთან ბრძოლის გაეროს მთავრობათაშორისი ექსპერტთა ჯგუფი (IEG) – </a:t>
            </a:r>
            <a:r>
              <a:rPr lang="ka-GE" altLang="sr-Latn-RS" sz="2400" b="1" dirty="0" smtClean="0"/>
              <a:t>დაარსდა 2010 წ.</a:t>
            </a:r>
            <a:endParaRPr lang="ka-GE" altLang="sr-Latn-RS" sz="2400" b="1" dirty="0"/>
          </a:p>
          <a:p>
            <a:pPr marL="400050" lvl="1" indent="0" eaLnBrk="1" hangingPunct="1">
              <a:buNone/>
            </a:pPr>
            <a:r>
              <a:rPr lang="ka-GE" sz="2000" dirty="0">
                <a:effectLst/>
              </a:rPr>
              <a:t>"უხელმძღვანელოს კიბერდანაშაულის პრობლემის ყოვლისმომცველ კვლევას და მასზე წევრი სახელმწიფოების, საერთაშორისო თანამეგობრობისა და კერძო სექტორის რეაგირებას, მათ შორის, ეროვნული კანონმდებლობის, საუკეთესო პრაქტიკის, ტექნიკური დახმარებისა და საერთაშორისო თანამშრომლობის შესახებ ინფორმაციის გაცვლას, </a:t>
            </a:r>
            <a:r>
              <a:rPr lang="ka-GE" sz="2000" dirty="0" smtClean="0">
                <a:effectLst/>
              </a:rPr>
              <a:t>ოფციების </a:t>
            </a:r>
            <a:r>
              <a:rPr lang="ka-GE" sz="2000" dirty="0">
                <a:effectLst/>
              </a:rPr>
              <a:t>შემოწმების გათვალისწინებით, რათა გააძლიეროს არსებული ან შესთავაზოს ახალი ეროვნული და საერთაშორისო სამართლებრივი თუ სხვა სახის რეაგირება კიბერდანაშაულზე"</a:t>
            </a:r>
          </a:p>
          <a:p>
            <a:pPr marL="0" indent="0" eaLnBrk="1" hangingPunct="1">
              <a:buNone/>
            </a:pPr>
            <a:r>
              <a:rPr lang="ka-GE" altLang="sr-Latn-RS" sz="2400" b="1" dirty="0" smtClean="0"/>
              <a:t>კიბერდანაშაულის </a:t>
            </a:r>
            <a:r>
              <a:rPr lang="ka-GE" altLang="sr-Latn-RS" sz="2400" b="1" dirty="0"/>
              <a:t>წინააღმდეგ ბრძოლის გლობალური პროგრამა UNODC </a:t>
            </a:r>
          </a:p>
          <a:p>
            <a:pPr eaLnBrk="1" hangingPunct="1"/>
            <a:r>
              <a:rPr lang="ka-GE" altLang="sr-Latn-RS" sz="2000" dirty="0"/>
              <a:t>განვითარებადი ქვეყნების საჭიროებებზე მოქნილი რეაგირება</a:t>
            </a:r>
          </a:p>
          <a:p>
            <a:pPr eaLnBrk="1" hangingPunct="1"/>
            <a:r>
              <a:rPr lang="ka-GE" altLang="sr-Latn-RS" sz="2000" dirty="0"/>
              <a:t>გაზრდილი ეფექტიანობა და ეფექტურობა</a:t>
            </a:r>
          </a:p>
        </p:txBody>
      </p:sp>
      <p:sp>
        <p:nvSpPr>
          <p:cNvPr id="16" name="TextBox 1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F8A8EAD-F300-4A85-8D4E-6ADA3B6D2B03}"/>
              </a:ext>
            </a:extLst>
          </p:cNvPr>
          <p:cNvSpPr txBox="1"/>
          <p:nvPr/>
        </p:nvSpPr>
        <p:spPr>
          <a:xfrm>
            <a:off x="-33588" y="6086256"/>
            <a:ext cx="7987040" cy="369332"/>
          </a:xfrm>
          <a:prstGeom prst="rect">
            <a:avLst/>
          </a:prstGeom>
          <a:noFill/>
        </p:spPr>
        <p:txBody>
          <a:bodyPr wrap="square">
            <a:spAutoFit/>
          </a:bodyPr>
          <a:lstStyle/>
          <a:p>
            <a:pPr marL="0" lvl="0" indent="0">
              <a:buFont typeface="Wingdings" panose="05000000000000000000" pitchFamily="2" charset="2"/>
              <a:buNone/>
            </a:pPr>
            <a:r>
              <a:rPr lang="ka-GE" sz="1800" u="sng" dirty="0">
                <a:solidFill>
                  <a:srgbClr val="0000FF"/>
                </a:solidFill>
                <a:effectLst/>
                <a:latin typeface="Calibri" panose="020F0502020204030204" pitchFamily="34" charset="0"/>
                <a:hlinkClick r:id="rId5"/>
              </a:rPr>
              <a:t>https://www.unodc.org/unodc/en/cybercrime/global-programme-cybercrime.html</a:t>
            </a:r>
            <a:endParaRPr lang="ka-GE" sz="1800" u="sng" dirty="0">
              <a:solidFill>
                <a:srgbClr val="0000FF"/>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82323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ka-GE"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ka-GE" sz="2000" b="1" dirty="0">
                <a:solidFill>
                  <a:schemeClr val="bg1"/>
                </a:solidFill>
                <a:latin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ka-GE"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altLang="en-US" sz="2800" dirty="0">
                <a:latin typeface="Verdana" panose="020B0604030504040204" pitchFamily="34" charset="0"/>
              </a:rPr>
              <a:t>გაეროს გენერალური ასამბლეა</a:t>
            </a:r>
            <a:endParaRPr lang="ka-GE" sz="2800" dirty="0">
              <a:latin typeface="Verdana" panose="020B0604030504040204" pitchFamily="34" charset="0"/>
              <a:ea typeface="Verdana" panose="020B0604030504040204" pitchFamily="34" charset="0"/>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CE5F71-B62F-4840-AD46-7690CB1F70D4}"/>
              </a:ext>
            </a:extLst>
          </p:cNvPr>
          <p:cNvSpPr/>
          <p:nvPr/>
        </p:nvSpPr>
        <p:spPr>
          <a:xfrm>
            <a:off x="88522" y="1257792"/>
            <a:ext cx="8933934" cy="4401205"/>
          </a:xfrm>
          <a:prstGeom prst="rect">
            <a:avLst/>
          </a:prstGeom>
        </p:spPr>
        <p:txBody>
          <a:bodyPr wrap="square">
            <a:spAutoFit/>
          </a:bodyPr>
          <a:lstStyle/>
          <a:p>
            <a:pPr eaLnBrk="1" hangingPunct="1"/>
            <a:r>
              <a:rPr lang="ka-GE" altLang="en-US" sz="2400" b="1" dirty="0"/>
              <a:t>რეზოლუციები </a:t>
            </a:r>
            <a:r>
              <a:rPr lang="ka-GE" altLang="en-US" sz="2400" b="1" i="1" dirty="0"/>
              <a:t>საინფორმაციო ტექნოლოგიების დანაშაულებრივი გამოყენების წინააღმდეგ ბრძოლის</a:t>
            </a:r>
            <a:r>
              <a:rPr lang="ka-GE" altLang="en-US" sz="2400" b="1" dirty="0"/>
              <a:t> შესახებ (რეზოლუციები 55/63 და 56/121): </a:t>
            </a:r>
            <a:endParaRPr lang="ka-GE" altLang="en-US" sz="2400" b="1" dirty="0">
              <a:ea typeface="MS PGothic" panose="020B0600070205080204" pitchFamily="34" charset="-128"/>
            </a:endParaRPr>
          </a:p>
          <a:p>
            <a:pPr marL="342900" indent="-342900" eaLnBrk="1" hangingPunct="1">
              <a:buFont typeface="Arial" panose="020B0604020202020204" pitchFamily="34" charset="0"/>
              <a:buChar char="•"/>
            </a:pPr>
            <a:r>
              <a:rPr lang="ka-GE" altLang="en-US" sz="2000" dirty="0"/>
              <a:t>საჭიროება იმისა, რომ უზრუნველყოფილი იქნეს თითოეული სახელმწიფოს მიერ კიბერდანაშაულის შესახებ შესაფერისი კანონის მიღება  – „</a:t>
            </a:r>
            <a:r>
              <a:rPr lang="ka-GE" altLang="en-US" sz="2000" i="1" dirty="0"/>
              <a:t>უსაფრთხო ზეცის</a:t>
            </a:r>
            <a:r>
              <a:rPr lang="ka-GE" altLang="en-US" sz="2000" dirty="0"/>
              <a:t>“ გამოსარიცხად</a:t>
            </a:r>
          </a:p>
          <a:p>
            <a:pPr marL="342900" indent="-342900" eaLnBrk="1" hangingPunct="1">
              <a:buFont typeface="Arial" panose="020B0604020202020204" pitchFamily="34" charset="0"/>
              <a:buChar char="•"/>
            </a:pPr>
            <a:endParaRPr lang="ka-GE" altLang="en-US" sz="2000" i="1" dirty="0">
              <a:ea typeface="MS PGothic" panose="020B0600070205080204" pitchFamily="34" charset="-128"/>
            </a:endParaRPr>
          </a:p>
          <a:p>
            <a:pPr marL="342900" indent="-342900" eaLnBrk="1" hangingPunct="1">
              <a:buFont typeface="Arial" panose="020B0604020202020204" pitchFamily="34" charset="0"/>
              <a:buChar char="•"/>
            </a:pPr>
            <a:r>
              <a:rPr lang="ka-GE" altLang="en-US" sz="2000" dirty="0"/>
              <a:t>ინფორმაციის, თანამშრომლობისა და კოორდინაციის გაცვლის აუცილებლობა ყველა სახელმწიფოს შორის, რომელიც დაკავშირებულია ზოგ კონკრეტულ სისხლის სამართლის გამოძიებასთან საინფორმაციო ტექნოლოგიების დანაშაულებრივი გამოყენების საერთაშორისო საქმეებში.</a:t>
            </a:r>
          </a:p>
          <a:p>
            <a:pPr lvl="1"/>
            <a:endParaRPr lang="ka-GE" sz="2400" dirty="0"/>
          </a:p>
        </p:txBody>
      </p:sp>
      <p:pic>
        <p:nvPicPr>
          <p:cNvPr id="5"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D58A2B-12F1-204C-9E9D-A9BAC29904D5}"/>
              </a:ext>
            </a:extLst>
          </p:cNvPr>
          <p:cNvPicPr>
            <a:picLocks noChangeAspect="1"/>
          </p:cNvPicPr>
          <p:nvPr/>
        </p:nvPicPr>
        <p:blipFill>
          <a:blip r:embed="rId4"/>
          <a:stretch>
            <a:fillRect/>
          </a:stretch>
        </p:blipFill>
        <p:spPr>
          <a:xfrm>
            <a:off x="7326840" y="5329425"/>
            <a:ext cx="1756388" cy="1194816"/>
          </a:xfrm>
          <a:prstGeom prst="rect">
            <a:avLst/>
          </a:prstGeom>
        </p:spPr>
      </p:pic>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7BF08AE-84F8-4F7D-817A-5889FBA34340}"/>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6" name="TextBox 1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6E86C30-1AE3-45B1-BBD9-4AD829B73096}"/>
              </a:ext>
            </a:extLst>
          </p:cNvPr>
          <p:cNvSpPr txBox="1"/>
          <p:nvPr/>
        </p:nvSpPr>
        <p:spPr>
          <a:xfrm>
            <a:off x="0" y="6074141"/>
            <a:ext cx="6287640" cy="369332"/>
          </a:xfrm>
          <a:prstGeom prst="rect">
            <a:avLst/>
          </a:prstGeom>
          <a:noFill/>
        </p:spPr>
        <p:txBody>
          <a:bodyPr wrap="square">
            <a:spAutoFit/>
          </a:bodyPr>
          <a:lstStyle/>
          <a:p>
            <a:r>
              <a:rPr lang="ka-GE" dirty="0">
                <a:hlinkClick r:id="rId5"/>
              </a:rPr>
              <a:t>https://www.un.org/press/en/2000/20001204.ga9842.doc.html</a:t>
            </a:r>
            <a:r>
              <a:rPr lang="ka-GE" dirty="0" smtClean="0"/>
              <a:t> </a:t>
            </a:r>
          </a:p>
        </p:txBody>
      </p:sp>
    </p:spTree>
    <p:extLst>
      <p:ext uri="{BB962C8B-B14F-4D97-AF65-F5344CB8AC3E}">
        <p14:creationId xmlns:p14="http://schemas.microsoft.com/office/powerpoint/2010/main" val="1016329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ka-GE"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ka-GE" sz="2000" b="1" dirty="0">
                <a:solidFill>
                  <a:schemeClr val="bg1"/>
                </a:solidFill>
                <a:latin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ka-GE"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23754" y="-48972"/>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2800" dirty="0">
                <a:latin typeface="Verdana" panose="020B0604030504040204" pitchFamily="34" charset="0"/>
              </a:rPr>
              <a:t>ინტერპოლი</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21544" y="828220"/>
            <a:ext cx="8900912" cy="5447645"/>
          </a:xfrm>
          <a:prstGeom prst="rect">
            <a:avLst/>
          </a:prstGeom>
        </p:spPr>
        <p:txBody>
          <a:bodyPr wrap="square">
            <a:spAutoFit/>
          </a:bodyPr>
          <a:lstStyle/>
          <a:p>
            <a:r>
              <a:rPr lang="ka-GE" sz="2400" dirty="0">
                <a:effectLst>
                  <a:outerShdw blurRad="38100" dist="38100" dir="2700000" algn="tl">
                    <a:srgbClr val="000000">
                      <a:alpha val="43137"/>
                    </a:srgbClr>
                  </a:outerShdw>
                </a:effectLst>
              </a:rPr>
              <a:t>194 წევრი (2020 წლის მონაცემებით)</a:t>
            </a:r>
          </a:p>
          <a:p>
            <a:r>
              <a:rPr lang="ka-GE" sz="2400" dirty="0">
                <a:effectLst>
                  <a:outerShdw blurRad="38100" dist="38100" dir="2700000" algn="tl">
                    <a:srgbClr val="000000">
                      <a:alpha val="43137"/>
                    </a:srgbClr>
                  </a:outerShdw>
                </a:effectLst>
              </a:rPr>
              <a:t>სამართალდამცავი ორგანოები მთელი მსოფლიოდან</a:t>
            </a:r>
          </a:p>
          <a:p>
            <a:endParaRPr lang="ka-GE" sz="2400" dirty="0"/>
          </a:p>
          <a:p>
            <a:r>
              <a:rPr lang="ka-GE" sz="2400" b="1" dirty="0"/>
              <a:t>ამოცანა</a:t>
            </a:r>
          </a:p>
          <a:p>
            <a:pPr marL="800100" lvl="1" indent="-342900">
              <a:buFont typeface="Arial" panose="020B0604020202020204" pitchFamily="34" charset="0"/>
              <a:buChar char="•"/>
            </a:pPr>
            <a:r>
              <a:rPr lang="ka-GE" sz="2000" dirty="0"/>
              <a:t>პოლიციის საერთაშორისო თანამშრომლობის გაფართოება და ხელშეწყობა</a:t>
            </a:r>
          </a:p>
          <a:p>
            <a:pPr marL="800100" lvl="1" indent="-342900">
              <a:buFont typeface="Arial" panose="020B0604020202020204" pitchFamily="34" charset="0"/>
              <a:buChar char="•"/>
            </a:pPr>
            <a:r>
              <a:rPr lang="ka-GE" sz="2000" dirty="0"/>
              <a:t>პოლიციის გლობალური </a:t>
            </a:r>
            <a:r>
              <a:rPr lang="ka-GE" sz="2000" dirty="0" smtClean="0"/>
              <a:t>საკომუნიკაციო </a:t>
            </a:r>
            <a:r>
              <a:rPr lang="ka-GE" sz="2000" dirty="0"/>
              <a:t>სისტემის ორგანიზება </a:t>
            </a:r>
          </a:p>
          <a:p>
            <a:pPr marL="800100" lvl="1" indent="-342900">
              <a:buFont typeface="Arial" panose="020B0604020202020204" pitchFamily="34" charset="0"/>
              <a:buChar char="•"/>
            </a:pPr>
            <a:r>
              <a:rPr lang="ka-GE" sz="2000" dirty="0"/>
              <a:t>კონკრეტული მონაცემთა ბაზებისა და პოლიციის ინფორმაციის ანალიზის განვითარება</a:t>
            </a:r>
          </a:p>
          <a:p>
            <a:endParaRPr lang="ka-GE" sz="2400" dirty="0"/>
          </a:p>
          <a:p>
            <a:pPr eaLnBrk="1" fontAlgn="auto" hangingPunct="1">
              <a:spcAft>
                <a:spcPts val="0"/>
              </a:spcAft>
              <a:defRPr/>
            </a:pPr>
            <a:r>
              <a:rPr lang="ka-GE" altLang="en-US" sz="2400" b="1" dirty="0"/>
              <a:t>ინტერპოლის სისხლის </a:t>
            </a:r>
            <a:r>
              <a:rPr lang="ka-GE" altLang="en-US" sz="2400" b="1" dirty="0" smtClean="0"/>
              <a:t>სამართლის დანაშაულის </a:t>
            </a:r>
            <a:r>
              <a:rPr lang="ka-GE" altLang="en-US" sz="2400" b="1" dirty="0"/>
              <a:t>სამიდან ერთ-ერთი პროგრამა</a:t>
            </a:r>
          </a:p>
          <a:p>
            <a:pPr marL="457200" indent="-457200" eaLnBrk="1" fontAlgn="auto" hangingPunct="1">
              <a:spcAft>
                <a:spcPts val="0"/>
              </a:spcAft>
              <a:buFont typeface="Arial" panose="020B0604020202020204" pitchFamily="34" charset="0"/>
              <a:buChar char="•"/>
              <a:defRPr/>
            </a:pPr>
            <a:r>
              <a:rPr lang="ka-GE" altLang="en-US" sz="2000" dirty="0"/>
              <a:t>კიბერდანაშაულზე ფოკუსირება, დარკნეტსა და კრიპტოვალუტებზე აქცენტით, მათ შორის, ციფრული მტკიცებულებები, მავნე დომენები, გამოძალვის პროგრამები, </a:t>
            </a:r>
            <a:r>
              <a:rPr lang="ka-GE" altLang="en-US" sz="2000" dirty="0" smtClean="0"/>
              <a:t>მონაცემთა </a:t>
            </a:r>
            <a:r>
              <a:rPr lang="ka-GE" altLang="en-US" sz="2000" dirty="0"/>
              <a:t>მომკის მავნე პროგრამები, ბოტნეტები, კრიპტოჯეკინგი და სხვ.</a:t>
            </a:r>
            <a:endParaRPr lang="ka-GE" sz="2000" dirty="0"/>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24B6456-681F-2F44-A01A-AD3514E81BD2}"/>
              </a:ext>
            </a:extLst>
          </p:cNvPr>
          <p:cNvSpPr/>
          <p:nvPr/>
        </p:nvSpPr>
        <p:spPr>
          <a:xfrm>
            <a:off x="9615351" y="1412776"/>
            <a:ext cx="4880433" cy="3416320"/>
          </a:xfrm>
          <a:prstGeom prst="rect">
            <a:avLst/>
          </a:prstGeom>
        </p:spPr>
        <p:txBody>
          <a:bodyPr wrap="square">
            <a:spAutoFit/>
          </a:bodyPr>
          <a:lstStyle/>
          <a:p>
            <a:pPr marL="342900" indent="-342900">
              <a:buFont typeface="Wingdings" pitchFamily="2" charset="2"/>
              <a:buChar char="ü"/>
            </a:pPr>
            <a:r>
              <a:rPr lang="ka-GE" sz="1600" dirty="0" smtClean="0"/>
              <a:t>ამოცანა:</a:t>
            </a:r>
          </a:p>
          <a:p>
            <a:pPr marL="800100" lvl="1" indent="-342900">
              <a:buFont typeface="Arial" panose="020B0604020202020204" pitchFamily="34" charset="0"/>
              <a:buChar char="•"/>
            </a:pPr>
            <a:r>
              <a:rPr lang="ka-GE" sz="2000" dirty="0"/>
              <a:t>პოლიციის საერთაშორისო თანამშრომლობის გაფართოება და ხელშეწყობა</a:t>
            </a:r>
          </a:p>
          <a:p>
            <a:pPr marL="800100" lvl="1" indent="-342900">
              <a:buFont typeface="Arial" panose="020B0604020202020204" pitchFamily="34" charset="0"/>
              <a:buChar char="•"/>
            </a:pPr>
            <a:r>
              <a:rPr lang="ka-GE" sz="2000" dirty="0"/>
              <a:t>პოლიციის გლობალური </a:t>
            </a:r>
            <a:r>
              <a:rPr lang="ka-GE" sz="2000" dirty="0" smtClean="0"/>
              <a:t>საკომუნიკაციო </a:t>
            </a:r>
            <a:r>
              <a:rPr lang="ka-GE" sz="2000" dirty="0"/>
              <a:t>სისტემის ორგანიზება </a:t>
            </a:r>
          </a:p>
          <a:p>
            <a:pPr marL="800100" lvl="1" indent="-342900">
              <a:buFont typeface="Arial" panose="020B0604020202020204" pitchFamily="34" charset="0"/>
              <a:buChar char="•"/>
            </a:pPr>
            <a:r>
              <a:rPr lang="ka-GE" sz="2000" dirty="0"/>
              <a:t>კონკრეტული მონაცემთა ბაზებისა და პოლიციის ინფორმაციის ანალიზის განვითარება</a:t>
            </a:r>
          </a:p>
        </p:txBody>
      </p:sp>
      <p:pic>
        <p:nvPicPr>
          <p:cNvPr id="7" name="Pictur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6FE6FEC-CDC3-EE40-929E-90B31C914D37}"/>
              </a:ext>
            </a:extLst>
          </p:cNvPr>
          <p:cNvPicPr>
            <a:picLocks noChangeAspect="1"/>
          </p:cNvPicPr>
          <p:nvPr/>
        </p:nvPicPr>
        <p:blipFill>
          <a:blip r:embed="rId4"/>
          <a:stretch>
            <a:fillRect/>
          </a:stretch>
        </p:blipFill>
        <p:spPr>
          <a:xfrm>
            <a:off x="7680775" y="963112"/>
            <a:ext cx="1341681" cy="921587"/>
          </a:xfrm>
          <a:prstGeom prst="rect">
            <a:avLst/>
          </a:prstGeom>
        </p:spPr>
      </p:pic>
      <p:sp>
        <p:nvSpPr>
          <p:cNvPr id="8" name="Rectangle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5701227-5DE0-46B0-97BF-FABBE5AD5341}"/>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6" name="TextBox 1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B78DA13-E6F2-4E08-BB57-8393753C7713}"/>
              </a:ext>
            </a:extLst>
          </p:cNvPr>
          <p:cNvSpPr txBox="1"/>
          <p:nvPr/>
        </p:nvSpPr>
        <p:spPr>
          <a:xfrm>
            <a:off x="23754" y="6277906"/>
            <a:ext cx="7252138" cy="319446"/>
          </a:xfrm>
          <a:prstGeom prst="rect">
            <a:avLst/>
          </a:prstGeom>
          <a:noFill/>
        </p:spPr>
        <p:txBody>
          <a:bodyPr wrap="square">
            <a:spAutoFit/>
          </a:bodyPr>
          <a:lstStyle/>
          <a:p>
            <a:pPr marL="0" indent="0" eaLnBrk="1" hangingPunct="1">
              <a:lnSpc>
                <a:spcPct val="80000"/>
              </a:lnSpc>
              <a:buNone/>
            </a:pPr>
            <a:r>
              <a:rPr lang="ka-GE" dirty="0">
                <a:hlinkClick r:id="rId5"/>
              </a:rPr>
              <a:t>https://www.interpol.int/en/Crimes/Cybercrime</a:t>
            </a:r>
            <a:r>
              <a:rPr lang="ka-GE" smtClean="0"/>
              <a:t> </a:t>
            </a:r>
          </a:p>
        </p:txBody>
      </p:sp>
    </p:spTree>
    <p:extLst>
      <p:ext uri="{BB962C8B-B14F-4D97-AF65-F5344CB8AC3E}">
        <p14:creationId xmlns:p14="http://schemas.microsoft.com/office/powerpoint/2010/main" val="2718014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ka-GE"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ka-GE" sz="2000" b="1" dirty="0">
                <a:solidFill>
                  <a:schemeClr val="bg1"/>
                </a:solidFill>
                <a:latin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ka-GE"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2800" dirty="0">
                <a:latin typeface="Verdana" panose="020B0604030504040204" pitchFamily="34" charset="0"/>
              </a:rPr>
              <a:t>ევროკავშირი</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A5F1098-6BC9-F149-A8C7-19F6CA26897B}"/>
              </a:ext>
            </a:extLst>
          </p:cNvPr>
          <p:cNvPicPr>
            <a:picLocks noChangeAspect="1"/>
          </p:cNvPicPr>
          <p:nvPr/>
        </p:nvPicPr>
        <p:blipFill>
          <a:blip r:embed="rId4"/>
          <a:stretch>
            <a:fillRect/>
          </a:stretch>
        </p:blipFill>
        <p:spPr>
          <a:xfrm>
            <a:off x="6516216" y="5108298"/>
            <a:ext cx="2506240" cy="1412914"/>
          </a:xfrm>
          <a:prstGeom prst="rect">
            <a:avLst/>
          </a:prstGeom>
        </p:spPr>
      </p:pic>
      <p:sp>
        <p:nvSpPr>
          <p:cNvPr id="8" name="Rectangle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9067721-6A61-4AD0-A591-955F18B6EECD}"/>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9"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A148ADD-5604-49B1-8940-F8255D65E771}"/>
              </a:ext>
            </a:extLst>
          </p:cNvPr>
          <p:cNvSpPr txBox="1">
            <a:spLocks/>
          </p:cNvSpPr>
          <p:nvPr/>
        </p:nvSpPr>
        <p:spPr>
          <a:xfrm>
            <a:off x="121545" y="980729"/>
            <a:ext cx="9022456" cy="5184576"/>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ka-GE" altLang="sr-Latn-RS" sz="2400" b="1" dirty="0"/>
              <a:t>ადგენს პოლიტიკას:</a:t>
            </a:r>
          </a:p>
          <a:p>
            <a:pPr eaLnBrk="1" hangingPunct="1">
              <a:buFont typeface="Wingdings" panose="05000000000000000000" pitchFamily="2" charset="2"/>
              <a:buChar char="Ø"/>
            </a:pPr>
            <a:r>
              <a:rPr lang="ka-GE" altLang="sr-Latn-RS" sz="2000" dirty="0"/>
              <a:t>ელექტრონულ მტკიცებულებებზე, დაშიფვრაზე, უნაღდო გადახდის თაღლითობაზე, ბავშვთა მიმართ </a:t>
            </a:r>
            <a:r>
              <a:rPr lang="ka-GE" altLang="sr-Latn-RS" sz="2000" dirty="0" smtClean="0"/>
              <a:t>სექსუალურ </a:t>
            </a:r>
            <a:r>
              <a:rPr lang="ka-GE" altLang="sr-Latn-RS" sz="2000" dirty="0"/>
              <a:t>ძალადობაზე</a:t>
            </a:r>
            <a:endParaRPr lang="ka-GE" altLang="sr-Latn-RS" sz="2400" dirty="0"/>
          </a:p>
          <a:p>
            <a:pPr marL="0" indent="0" eaLnBrk="1" hangingPunct="1">
              <a:buNone/>
            </a:pPr>
            <a:r>
              <a:rPr lang="ka-GE" altLang="sr-Latn-RS" sz="2400" b="1" dirty="0"/>
              <a:t>მოქმედებები:</a:t>
            </a:r>
          </a:p>
          <a:p>
            <a:pPr eaLnBrk="1" hangingPunct="1"/>
            <a:r>
              <a:rPr lang="ka-GE" altLang="sr-Latn-RS" sz="2400" b="1" dirty="0"/>
              <a:t>კანონი</a:t>
            </a:r>
          </a:p>
          <a:p>
            <a:pPr lvl="1" eaLnBrk="1" hangingPunct="1">
              <a:buFont typeface="Wingdings" panose="05000000000000000000" pitchFamily="2" charset="2"/>
              <a:buChar char="Ø"/>
            </a:pPr>
            <a:r>
              <a:rPr lang="ka-GE" altLang="sr-Latn-RS" sz="2000" dirty="0"/>
              <a:t>კიბერდანაშაულის შესახებ ევროკავშირის კანონის მონიტორინგი და განახლება</a:t>
            </a:r>
          </a:p>
          <a:p>
            <a:pPr lvl="1" eaLnBrk="1" hangingPunct="1">
              <a:buFont typeface="Wingdings" panose="05000000000000000000" pitchFamily="2" charset="2"/>
              <a:buChar char="Ø"/>
            </a:pPr>
            <a:r>
              <a:rPr lang="ka-GE" altLang="sr-Latn-RS" sz="2000" dirty="0"/>
              <a:t>დირექტივების შემუშავება</a:t>
            </a:r>
          </a:p>
          <a:p>
            <a:pPr eaLnBrk="1" hangingPunct="1"/>
            <a:r>
              <a:rPr lang="ka-GE" altLang="sr-Latn-RS" sz="2400" b="1" dirty="0"/>
              <a:t>კოორდინაცია</a:t>
            </a:r>
          </a:p>
          <a:p>
            <a:pPr lvl="1" eaLnBrk="1" hangingPunct="1">
              <a:buFont typeface="Wingdings" panose="05000000000000000000" pitchFamily="2" charset="2"/>
              <a:buChar char="Ø"/>
            </a:pPr>
            <a:r>
              <a:rPr lang="ka-GE" altLang="sr-Latn-RS" sz="2000" dirty="0"/>
              <a:t>ორგანოების მხარდაჭერა</a:t>
            </a:r>
          </a:p>
          <a:p>
            <a:pPr lvl="1" eaLnBrk="1" hangingPunct="1">
              <a:buFont typeface="Wingdings" panose="05000000000000000000" pitchFamily="2" charset="2"/>
              <a:buChar char="Ø"/>
            </a:pPr>
            <a:r>
              <a:rPr lang="ka-GE" altLang="sr-Latn-RS" sz="2000" dirty="0" smtClean="0"/>
              <a:t>კიბერდანაშაულის წინააღმდეგ ბრძოლის ევროპული </a:t>
            </a:r>
            <a:r>
              <a:rPr lang="ka-GE" altLang="sr-Latn-RS" sz="2000" dirty="0"/>
              <a:t>ცენტრი</a:t>
            </a:r>
          </a:p>
          <a:p>
            <a:pPr lvl="1" eaLnBrk="1" hangingPunct="1">
              <a:buFont typeface="Wingdings" panose="05000000000000000000" pitchFamily="2" charset="2"/>
              <a:buChar char="Ø"/>
            </a:pPr>
            <a:r>
              <a:rPr lang="ka-GE" altLang="sr-Latn-RS" sz="2000" dirty="0"/>
              <a:t>გლობალური ალიანსი WeProtect</a:t>
            </a:r>
          </a:p>
          <a:p>
            <a:pPr lvl="1" eaLnBrk="1" hangingPunct="1">
              <a:buFont typeface="Wingdings" panose="05000000000000000000" pitchFamily="2" charset="2"/>
              <a:buChar char="Ø"/>
            </a:pPr>
            <a:r>
              <a:rPr lang="ka-GE" altLang="sr-Latn-RS" sz="2000" dirty="0"/>
              <a:t>საჯარო უსაფრთხოების სამუშაო ჯგუფი</a:t>
            </a:r>
          </a:p>
        </p:txBody>
      </p:sp>
      <p:sp>
        <p:nvSpPr>
          <p:cNvPr id="16" name="TextBox 1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BA9BBE0-8814-4084-A5DC-7FD0DD658D3E}"/>
              </a:ext>
            </a:extLst>
          </p:cNvPr>
          <p:cNvSpPr txBox="1"/>
          <p:nvPr/>
        </p:nvSpPr>
        <p:spPr>
          <a:xfrm>
            <a:off x="0" y="6175012"/>
            <a:ext cx="6857976" cy="369332"/>
          </a:xfrm>
          <a:prstGeom prst="rect">
            <a:avLst/>
          </a:prstGeom>
          <a:noFill/>
        </p:spPr>
        <p:txBody>
          <a:bodyPr wrap="square">
            <a:spAutoFit/>
          </a:bodyPr>
          <a:lstStyle/>
          <a:p>
            <a:pPr algn="l"/>
            <a:r>
              <a:rPr lang="ka-GE" sz="1800" u="sng" dirty="0">
                <a:solidFill>
                  <a:srgbClr val="0000FF"/>
                </a:solidFill>
                <a:effectLst/>
                <a:latin typeface="Calibri" panose="020F0502020204030204" pitchFamily="34" charset="0"/>
                <a:hlinkClick r:id="rId5"/>
              </a:rPr>
              <a:t>https://ec.europa.eu/home-affairs/what-we-do/policies/cybercrime_en</a:t>
            </a:r>
            <a:endParaRPr lang="ka-GE"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260447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ka-GE"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ka-GE" sz="2000" b="1" dirty="0">
                <a:solidFill>
                  <a:schemeClr val="bg1"/>
                </a:solidFill>
                <a:latin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ka-GE"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2800" dirty="0" smtClean="0">
                <a:latin typeface="Verdana" panose="020B0604030504040204" pitchFamily="34" charset="0"/>
              </a:rPr>
              <a:t>ევროპოლი</a:t>
            </a:r>
            <a:endParaRPr lang="ka-GE" sz="2800" dirty="0">
              <a:latin typeface="Verdana" panose="020B0604030504040204" pitchFamily="34" charset="0"/>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CE5F71-B62F-4840-AD46-7690CB1F70D4}"/>
              </a:ext>
            </a:extLst>
          </p:cNvPr>
          <p:cNvSpPr/>
          <p:nvPr/>
        </p:nvSpPr>
        <p:spPr>
          <a:xfrm>
            <a:off x="88522" y="1085294"/>
            <a:ext cx="8688926" cy="3693319"/>
          </a:xfrm>
          <a:prstGeom prst="rect">
            <a:avLst/>
          </a:prstGeom>
        </p:spPr>
        <p:txBody>
          <a:bodyPr wrap="square">
            <a:spAutoFit/>
          </a:bodyPr>
          <a:lstStyle/>
          <a:p>
            <a:r>
              <a:rPr lang="ka-GE" sz="2600" b="1" dirty="0" smtClean="0"/>
              <a:t>ევროპოლის როლი </a:t>
            </a:r>
            <a:endParaRPr lang="ka-GE" sz="2600" b="1" dirty="0"/>
          </a:p>
          <a:p>
            <a:pPr marL="457200" indent="-457200">
              <a:buFont typeface="Arial" panose="020B0604020202020204" pitchFamily="34" charset="0"/>
              <a:buChar char="•"/>
            </a:pPr>
            <a:r>
              <a:rPr lang="ka-GE" sz="2600" dirty="0"/>
              <a:t>გააუმჯობესოს თანამშრომლობის ეფექტურობა ევროკავშირის თითოეული წევრი სახელმწიფოს სამართალდამცავ ორგანოებს შორის</a:t>
            </a:r>
          </a:p>
          <a:p>
            <a:pPr marL="457200" indent="-457200">
              <a:buFont typeface="Arial" panose="020B0604020202020204" pitchFamily="34" charset="0"/>
              <a:buChar char="•"/>
            </a:pPr>
            <a:r>
              <a:rPr lang="ka-GE" sz="2600" dirty="0"/>
              <a:t>მოქმედებს 1999 წლიდან და ხელს უწყობს დანაშაულებრივი ინფორმაციის ანალიზსა და წევრ სახელმწიფოებს შორის მონაცემთა გაცვლას </a:t>
            </a:r>
          </a:p>
          <a:p>
            <a:pPr marL="457200" indent="-457200">
              <a:buFont typeface="Arial" panose="020B0604020202020204" pitchFamily="34" charset="0"/>
              <a:buChar char="•"/>
            </a:pPr>
            <a:r>
              <a:rPr lang="ka-GE" sz="2600" dirty="0"/>
              <a:t>კიბერდანაშაულის წინააღმდეგ ბრძოლის </a:t>
            </a:r>
            <a:r>
              <a:rPr lang="ka-GE" sz="2600" dirty="0" smtClean="0"/>
              <a:t>ევროპული ცენტრი EC3 (გაიხსნა 2013 წლის იანვარში)</a:t>
            </a:r>
            <a:r>
              <a:rPr lang="ka-GE" sz="2600" dirty="0"/>
              <a:t> </a:t>
            </a:r>
          </a:p>
        </p:txBody>
      </p:sp>
      <p:pic>
        <p:nvPicPr>
          <p:cNvPr id="9" name="Pictur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46F5AEA-AC88-7C43-A4FA-4C9F8B7EEF8A}"/>
              </a:ext>
            </a:extLst>
          </p:cNvPr>
          <p:cNvPicPr>
            <a:picLocks noChangeAspect="1"/>
          </p:cNvPicPr>
          <p:nvPr/>
        </p:nvPicPr>
        <p:blipFill>
          <a:blip r:embed="rId4"/>
          <a:stretch>
            <a:fillRect/>
          </a:stretch>
        </p:blipFill>
        <p:spPr>
          <a:xfrm>
            <a:off x="5942200" y="5232923"/>
            <a:ext cx="3067568" cy="743243"/>
          </a:xfrm>
          <a:prstGeom prst="rect">
            <a:avLst/>
          </a:prstGeom>
        </p:spPr>
      </p:pic>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4CF4247-95BF-4BC6-A0D4-E504581313CE}"/>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6" name="TextBox 1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7DF62E9-29E1-483C-92B6-BB1491F32CA1}"/>
              </a:ext>
            </a:extLst>
          </p:cNvPr>
          <p:cNvSpPr txBox="1"/>
          <p:nvPr/>
        </p:nvSpPr>
        <p:spPr>
          <a:xfrm>
            <a:off x="88522" y="6152016"/>
            <a:ext cx="8022923" cy="369332"/>
          </a:xfrm>
          <a:prstGeom prst="rect">
            <a:avLst/>
          </a:prstGeom>
          <a:noFill/>
        </p:spPr>
        <p:txBody>
          <a:bodyPr wrap="square">
            <a:spAutoFit/>
          </a:bodyPr>
          <a:lstStyle/>
          <a:p>
            <a:r>
              <a:rPr lang="ka-GE" dirty="0">
                <a:hlinkClick r:id="rId5"/>
              </a:rPr>
              <a:t>https://www.europol.europa.eu/about-europol/european-cybercrime-centre-ec3</a:t>
            </a:r>
            <a:r>
              <a:rPr lang="ka-GE" smtClean="0"/>
              <a:t> </a:t>
            </a:r>
          </a:p>
        </p:txBody>
      </p:sp>
    </p:spTree>
    <p:extLst>
      <p:ext uri="{BB962C8B-B14F-4D97-AF65-F5344CB8AC3E}">
        <p14:creationId xmlns:p14="http://schemas.microsoft.com/office/powerpoint/2010/main" val="558583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ka-GE"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ka-GE" sz="2000" b="1" dirty="0">
                <a:solidFill>
                  <a:schemeClr val="bg1"/>
                </a:solidFill>
                <a:latin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ka-GE"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2800" dirty="0">
                <a:latin typeface="Verdana" panose="020B0604030504040204" pitchFamily="34" charset="0"/>
              </a:rPr>
              <a:t>ევროჯასტი</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CE5F71-B62F-4840-AD46-7690CB1F70D4}"/>
              </a:ext>
            </a:extLst>
          </p:cNvPr>
          <p:cNvSpPr/>
          <p:nvPr/>
        </p:nvSpPr>
        <p:spPr>
          <a:xfrm>
            <a:off x="88522" y="1085294"/>
            <a:ext cx="8933934" cy="3754874"/>
          </a:xfrm>
          <a:prstGeom prst="rect">
            <a:avLst/>
          </a:prstGeom>
        </p:spPr>
        <p:txBody>
          <a:bodyPr wrap="square">
            <a:spAutoFit/>
          </a:bodyPr>
          <a:lstStyle/>
          <a:p>
            <a:pPr>
              <a:lnSpc>
                <a:spcPct val="150000"/>
              </a:lnSpc>
            </a:pPr>
            <a:r>
              <a:rPr lang="ka-GE" sz="2800" b="1" dirty="0"/>
              <a:t>თანამშრომლობა დანაშაულის წინააღმდეგ ბრძოლაში</a:t>
            </a:r>
          </a:p>
          <a:p>
            <a:pPr marL="457200" indent="-457200">
              <a:buFont typeface="Arial" panose="020B0604020202020204" pitchFamily="34" charset="0"/>
              <a:buChar char="•"/>
            </a:pPr>
            <a:r>
              <a:rPr lang="ka-GE" sz="2200" dirty="0"/>
              <a:t>ახდენს დევნასა და გამოძიებაზე პასუხისმგებელი ეროვნული ორგანოების მიერ განხორციელებული მოქმედებების კოორდინაციას</a:t>
            </a:r>
          </a:p>
          <a:p>
            <a:pPr marL="457200" indent="-457200">
              <a:lnSpc>
                <a:spcPct val="150000"/>
              </a:lnSpc>
              <a:buFont typeface="Arial" panose="020B0604020202020204" pitchFamily="34" charset="0"/>
              <a:buChar char="•"/>
            </a:pPr>
            <a:r>
              <a:rPr lang="ka-GE" sz="2400" b="1" dirty="0"/>
              <a:t>კომპეტენტურია</a:t>
            </a:r>
            <a:r>
              <a:rPr lang="ka-GE" sz="2800" b="1" dirty="0"/>
              <a:t>:</a:t>
            </a:r>
          </a:p>
          <a:p>
            <a:pPr marL="914400" lvl="1" indent="-457200">
              <a:buFont typeface="Arial" panose="020B0604020202020204" pitchFamily="34" charset="0"/>
              <a:buChar char="•"/>
            </a:pPr>
            <a:r>
              <a:rPr lang="ka-GE" sz="2200" dirty="0"/>
              <a:t>სხვადასხვა წევრი სახელმწიფოს კომპეტენტურ ორგანოებს შორის კოორდინაციის ხელშეწყობაში</a:t>
            </a:r>
          </a:p>
          <a:p>
            <a:pPr marL="914400" lvl="1" indent="-457200">
              <a:buFont typeface="Arial" panose="020B0604020202020204" pitchFamily="34" charset="0"/>
              <a:buChar char="•"/>
            </a:pPr>
            <a:r>
              <a:rPr lang="ka-GE" sz="2200" dirty="0"/>
              <a:t>სამართლებრივი ურთიერთდახმარებისა და ექსტრადიციის მოთხოვნების განხორციელების ხელშეწყობაში</a:t>
            </a:r>
          </a:p>
        </p:txBody>
      </p:sp>
      <p:pic>
        <p:nvPicPr>
          <p:cNvPr id="8" name="Picture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03B605D-4F67-B74B-8AEC-100E479C2F1C}"/>
              </a:ext>
            </a:extLst>
          </p:cNvPr>
          <p:cNvPicPr>
            <a:picLocks noChangeAspect="1"/>
          </p:cNvPicPr>
          <p:nvPr/>
        </p:nvPicPr>
        <p:blipFill>
          <a:blip r:embed="rId4"/>
          <a:stretch>
            <a:fillRect/>
          </a:stretch>
        </p:blipFill>
        <p:spPr>
          <a:xfrm>
            <a:off x="7769673" y="5507751"/>
            <a:ext cx="1373097" cy="1032484"/>
          </a:xfrm>
          <a:prstGeom prst="rect">
            <a:avLst/>
          </a:prstGeom>
        </p:spPr>
      </p:pic>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5F023F8-F8AF-4F22-8383-9A9850EFB2E8}"/>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6" name="TextBox 1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484EFA7-B493-4375-862A-78034620BA57}"/>
              </a:ext>
            </a:extLst>
          </p:cNvPr>
          <p:cNvSpPr txBox="1"/>
          <p:nvPr/>
        </p:nvSpPr>
        <p:spPr>
          <a:xfrm>
            <a:off x="0" y="6143408"/>
            <a:ext cx="5807968" cy="369332"/>
          </a:xfrm>
          <a:prstGeom prst="rect">
            <a:avLst/>
          </a:prstGeom>
          <a:noFill/>
        </p:spPr>
        <p:txBody>
          <a:bodyPr wrap="square">
            <a:spAutoFit/>
          </a:bodyPr>
          <a:lstStyle/>
          <a:p>
            <a:r>
              <a:rPr lang="ka-GE" dirty="0">
                <a:hlinkClick r:id="rId5"/>
              </a:rPr>
              <a:t>http://www.eurojust.europa.eu/pages/home.aspx</a:t>
            </a:r>
            <a:r>
              <a:rPr lang="ka-GE" smtClean="0"/>
              <a:t> </a:t>
            </a:r>
          </a:p>
        </p:txBody>
      </p:sp>
    </p:spTree>
    <p:extLst>
      <p:ext uri="{BB962C8B-B14F-4D97-AF65-F5344CB8AC3E}">
        <p14:creationId xmlns:p14="http://schemas.microsoft.com/office/powerpoint/2010/main" val="3501308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38</a:t>
            </a:fld>
            <a:endParaRPr lang="ka-GE"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ka-GE" sz="2000" b="1" dirty="0">
                <a:solidFill>
                  <a:schemeClr val="bg1"/>
                </a:solidFill>
                <a:latin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38</a:t>
            </a:fld>
            <a:endParaRPr lang="ka-GE"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2000" dirty="0">
                <a:latin typeface="Verdana" panose="020B0604030504040204" pitchFamily="34" charset="0"/>
              </a:rPr>
              <a:t>ევროპის მართლმსაჯულების ქსელი კიბერდანაშაულის საკითხებში</a:t>
            </a:r>
          </a:p>
          <a:p>
            <a:pPr algn="r"/>
            <a:r>
              <a:rPr lang="ka-GE" sz="2000" dirty="0">
                <a:latin typeface="Verdana" panose="020B0604030504040204" pitchFamily="34" charset="0"/>
              </a:rPr>
              <a:t>EJCN</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CAE5D1B-C7CD-DD44-B0C3-576B01C85806}"/>
              </a:ext>
            </a:extLst>
          </p:cNvPr>
          <p:cNvSpPr/>
          <p:nvPr/>
        </p:nvSpPr>
        <p:spPr>
          <a:xfrm>
            <a:off x="88522" y="1120348"/>
            <a:ext cx="8803958" cy="4385816"/>
          </a:xfrm>
          <a:prstGeom prst="rect">
            <a:avLst/>
          </a:prstGeom>
        </p:spPr>
        <p:txBody>
          <a:bodyPr wrap="square">
            <a:spAutoFit/>
          </a:bodyPr>
          <a:lstStyle/>
          <a:p>
            <a:pPr>
              <a:spcAft>
                <a:spcPts val="0"/>
              </a:spcAft>
            </a:pPr>
            <a:r>
              <a:rPr lang="ka-GE" sz="1600" b="1" dirty="0" smtClean="0"/>
              <a:t>ევროჯასტის მართლმსაჯულების ქსელი კიბერდანაშაულის საკითხებში </a:t>
            </a:r>
            <a:r>
              <a:rPr lang="ka-GE" sz="2400" b="1" dirty="0"/>
              <a:t>(EJCN)</a:t>
            </a:r>
            <a:r>
              <a:rPr lang="ka-GE" sz="1600" b="1" dirty="0" smtClean="0"/>
              <a:t>:</a:t>
            </a:r>
          </a:p>
          <a:p>
            <a:pPr>
              <a:spcAft>
                <a:spcPts val="0"/>
              </a:spcAft>
              <a:buFont typeface="Wingdings" pitchFamily="2" charset="2"/>
              <a:buChar char="Ø"/>
            </a:pPr>
            <a:endParaRPr lang="ka-GE" sz="2400" dirty="0"/>
          </a:p>
          <a:p>
            <a:pPr marL="457200" indent="-457200" eaLnBrk="1" fontAlgn="auto" hangingPunct="1">
              <a:lnSpc>
                <a:spcPct val="150000"/>
              </a:lnSpc>
              <a:spcAft>
                <a:spcPts val="0"/>
              </a:spcAft>
              <a:buFont typeface="Arial" panose="020B0604020202020204" pitchFamily="34" charset="0"/>
              <a:buChar char="•"/>
              <a:defRPr/>
            </a:pPr>
            <a:r>
              <a:rPr lang="ka-GE" sz="2200" dirty="0"/>
              <a:t>დაარსდა 2016 წელს</a:t>
            </a:r>
          </a:p>
          <a:p>
            <a:pPr marL="457200" indent="-457200">
              <a:lnSpc>
                <a:spcPct val="150000"/>
              </a:lnSpc>
              <a:buFont typeface="Arial" panose="020B0604020202020204" pitchFamily="34" charset="0"/>
              <a:buChar char="•"/>
              <a:defRPr/>
            </a:pPr>
            <a:r>
              <a:rPr lang="ka-GE" sz="2200" dirty="0" smtClean="0"/>
              <a:t>კიბერდანაშაულის, კიბერსაშუალებებით ჩადენილი დანაშაულებისა და კიბერსივრცის გამოძიებების  </a:t>
            </a:r>
            <a:r>
              <a:rPr lang="ka-GE" sz="2200" dirty="0"/>
              <a:t>მიერ წარმოქმნილი </a:t>
            </a:r>
            <a:r>
              <a:rPr lang="ka-GE" sz="2200" dirty="0" smtClean="0"/>
              <a:t>გამოწვევების </a:t>
            </a:r>
            <a:r>
              <a:rPr lang="ka-GE" sz="2200" dirty="0"/>
              <a:t>წინააღმდეგ მებრძოლი </a:t>
            </a:r>
            <a:r>
              <a:rPr lang="ka-GE" sz="2200" dirty="0" smtClean="0"/>
              <a:t>პრაქტიკოსების </a:t>
            </a:r>
            <a:r>
              <a:rPr lang="ka-GE" sz="2200" dirty="0"/>
              <a:t>ურთიერთთანამშრომლობის </a:t>
            </a:r>
            <a:r>
              <a:rPr lang="ka-GE" sz="2200" dirty="0" smtClean="0"/>
              <a:t>მხარდაჭერა</a:t>
            </a:r>
            <a:r>
              <a:rPr lang="en-US" sz="2200" dirty="0" smtClean="0"/>
              <a:t> </a:t>
            </a:r>
            <a:r>
              <a:rPr lang="ka-GE" sz="2200" dirty="0" smtClean="0"/>
              <a:t>და გამოძიებისა და სისხლისსამართლებრივი დევნის </a:t>
            </a:r>
            <a:r>
              <a:rPr lang="ka-GE" sz="2200" dirty="0"/>
              <a:t>ეფექტიანობის გაზრდა</a:t>
            </a:r>
          </a:p>
        </p:txBody>
      </p:sp>
      <p:pic>
        <p:nvPicPr>
          <p:cNvPr id="5"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1F9D497-259E-ED4C-B6FF-68AA10F47355}"/>
              </a:ext>
            </a:extLst>
          </p:cNvPr>
          <p:cNvPicPr>
            <a:picLocks noChangeAspect="1"/>
          </p:cNvPicPr>
          <p:nvPr/>
        </p:nvPicPr>
        <p:blipFill>
          <a:blip r:embed="rId4"/>
          <a:stretch>
            <a:fillRect/>
          </a:stretch>
        </p:blipFill>
        <p:spPr>
          <a:xfrm>
            <a:off x="7672816" y="1061099"/>
            <a:ext cx="1349640" cy="1391816"/>
          </a:xfrm>
          <a:prstGeom prst="rect">
            <a:avLst/>
          </a:prstGeom>
        </p:spPr>
      </p:pic>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4BB183F-77EE-4FCC-AB9D-4D55DADCEBC8}"/>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6" name="TextBox 1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BCD9585-36D1-469F-ACB8-BD5F4420357E}"/>
              </a:ext>
            </a:extLst>
          </p:cNvPr>
          <p:cNvSpPr txBox="1"/>
          <p:nvPr/>
        </p:nvSpPr>
        <p:spPr>
          <a:xfrm>
            <a:off x="88522" y="6154909"/>
            <a:ext cx="6336704" cy="369332"/>
          </a:xfrm>
          <a:prstGeom prst="rect">
            <a:avLst/>
          </a:prstGeom>
          <a:noFill/>
        </p:spPr>
        <p:txBody>
          <a:bodyPr wrap="square">
            <a:spAutoFit/>
          </a:bodyPr>
          <a:lstStyle/>
          <a:p>
            <a:r>
              <a:rPr lang="ka-GE" dirty="0">
                <a:hlinkClick r:id="rId5"/>
              </a:rPr>
              <a:t>https://www.ejn-crimjust.europa.eu/ejn/Ejn_Home/EN</a:t>
            </a:r>
            <a:r>
              <a:rPr lang="ka-GE" smtClean="0"/>
              <a:t> </a:t>
            </a:r>
          </a:p>
        </p:txBody>
      </p:sp>
    </p:spTree>
    <p:extLst>
      <p:ext uri="{BB962C8B-B14F-4D97-AF65-F5344CB8AC3E}">
        <p14:creationId xmlns:p14="http://schemas.microsoft.com/office/powerpoint/2010/main" val="215391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39</a:t>
            </a:fld>
            <a:endParaRPr lang="ka-GE"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ka-GE" sz="2000" b="1" dirty="0">
                <a:solidFill>
                  <a:schemeClr val="bg1"/>
                </a:solidFill>
                <a:latin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39</a:t>
            </a:fld>
            <a:endParaRPr lang="ka-GE"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2800" dirty="0">
                <a:latin typeface="Verdana" panose="020B0604030504040204" pitchFamily="34" charset="0"/>
              </a:rPr>
              <a:t>EJN - ევროპის მართლმსაჯულების ქსელი</a:t>
            </a:r>
            <a:r>
              <a:rPr dirty="0"/>
              <a:t/>
            </a:r>
            <a:br>
              <a:rPr dirty="0"/>
            </a:br>
            <a:r>
              <a:rPr lang="ka-GE" sz="2800" dirty="0" smtClean="0">
                <a:latin typeface="Verdana" panose="020B0604030504040204" pitchFamily="34" charset="0"/>
              </a:rPr>
              <a:t>სისხლისსამართლებრივ </a:t>
            </a:r>
            <a:r>
              <a:rPr lang="ka-GE" sz="2800" dirty="0">
                <a:latin typeface="Verdana" panose="020B0604030504040204" pitchFamily="34" charset="0"/>
              </a:rPr>
              <a:t>საკითხებში</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CE5F71-B62F-4840-AD46-7690CB1F70D4}"/>
              </a:ext>
            </a:extLst>
          </p:cNvPr>
          <p:cNvSpPr/>
          <p:nvPr/>
        </p:nvSpPr>
        <p:spPr>
          <a:xfrm>
            <a:off x="157539" y="1340780"/>
            <a:ext cx="8828922" cy="3877985"/>
          </a:xfrm>
          <a:prstGeom prst="rect">
            <a:avLst/>
          </a:prstGeom>
        </p:spPr>
        <p:txBody>
          <a:bodyPr wrap="square">
            <a:spAutoFit/>
          </a:bodyPr>
          <a:lstStyle/>
          <a:p>
            <a:pPr>
              <a:lnSpc>
                <a:spcPct val="150000"/>
              </a:lnSpc>
            </a:pPr>
            <a:r>
              <a:rPr lang="ka-GE" sz="2400" dirty="0">
                <a:latin typeface="+mn-lt"/>
              </a:rPr>
              <a:t>მართლმსაჯულების საკონტაქტო პუნქტების ქსელი </a:t>
            </a:r>
          </a:p>
          <a:p>
            <a:pPr marL="457200" indent="-457200">
              <a:lnSpc>
                <a:spcPct val="150000"/>
              </a:lnSpc>
              <a:buFont typeface="Arial" panose="020B0604020202020204" pitchFamily="34" charset="0"/>
              <a:buChar char="•"/>
            </a:pPr>
            <a:r>
              <a:rPr lang="ka-GE" sz="2000" dirty="0">
                <a:latin typeface="+mn-lt"/>
              </a:rPr>
              <a:t>ატლასი საშუალებას აძლევს პრაქტიკოსებს დაუყოვნებლივ მოახდინონ კომპეტენტური ადგილობრივი ორგანოს იდენტიფიცირება თითოეულ წევრ სახელმწიფოში სამართლებრივი ურთიერთდახმარების მოთხოვნის მისაღებად და შესასრულებლად</a:t>
            </a:r>
          </a:p>
          <a:p>
            <a:pPr marL="457200" indent="-457200">
              <a:lnSpc>
                <a:spcPct val="150000"/>
              </a:lnSpc>
              <a:buFont typeface="Arial" panose="020B0604020202020204" pitchFamily="34" charset="0"/>
              <a:buChar char="•"/>
            </a:pPr>
            <a:r>
              <a:rPr lang="ka-GE" sz="2000" dirty="0">
                <a:latin typeface="+mn-lt"/>
              </a:rPr>
              <a:t>საკონტაქტო პუნქტები აქტიური შუამავლებია მართლმსაჯულების სისტემაში წევრ სახელმწიფოებს შორის თანამშრომლობის ხელშესაწყობად</a:t>
            </a:r>
          </a:p>
        </p:txBody>
      </p:sp>
      <p:pic>
        <p:nvPicPr>
          <p:cNvPr id="6" name="Pictur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14B789D-8119-AB42-B91C-406E78A98632}"/>
              </a:ext>
            </a:extLst>
          </p:cNvPr>
          <p:cNvPicPr>
            <a:picLocks noChangeAspect="1"/>
          </p:cNvPicPr>
          <p:nvPr/>
        </p:nvPicPr>
        <p:blipFill>
          <a:blip r:embed="rId4"/>
          <a:stretch>
            <a:fillRect/>
          </a:stretch>
        </p:blipFill>
        <p:spPr>
          <a:xfrm>
            <a:off x="7524328" y="4923671"/>
            <a:ext cx="1531149" cy="1531149"/>
          </a:xfrm>
          <a:prstGeom prst="rect">
            <a:avLst/>
          </a:prstGeom>
        </p:spPr>
      </p:pic>
      <p:sp>
        <p:nvSpPr>
          <p:cNvPr id="8" name="Rectangle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35942B9-40A4-4AB8-B10F-104CE249B161}"/>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5" name="TextBox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5B27831-83F6-4C5E-A0CA-EAD2C57CB88E}"/>
              </a:ext>
            </a:extLst>
          </p:cNvPr>
          <p:cNvSpPr txBox="1"/>
          <p:nvPr/>
        </p:nvSpPr>
        <p:spPr>
          <a:xfrm>
            <a:off x="62212" y="6214075"/>
            <a:ext cx="6336704" cy="369332"/>
          </a:xfrm>
          <a:prstGeom prst="rect">
            <a:avLst/>
          </a:prstGeom>
          <a:noFill/>
        </p:spPr>
        <p:txBody>
          <a:bodyPr wrap="square">
            <a:spAutoFit/>
          </a:bodyPr>
          <a:lstStyle/>
          <a:p>
            <a:r>
              <a:rPr lang="ka-GE" dirty="0">
                <a:hlinkClick r:id="rId5"/>
              </a:rPr>
              <a:t>https://www.ejn-crimjust.europa.eu/ejn/Ejn_Home/EN</a:t>
            </a:r>
            <a:r>
              <a:rPr lang="ka-GE" smtClean="0"/>
              <a:t> </a:t>
            </a:r>
          </a:p>
        </p:txBody>
      </p:sp>
    </p:spTree>
    <p:extLst>
      <p:ext uri="{BB962C8B-B14F-4D97-AF65-F5344CB8AC3E}">
        <p14:creationId xmlns:p14="http://schemas.microsoft.com/office/powerpoint/2010/main" val="2261929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640430"/>
            <a:ext cx="7886700" cy="4351338"/>
          </a:xfrm>
        </p:spPr>
        <p:txBody>
          <a:bodyPr>
            <a:normAutofit fontScale="70000" lnSpcReduction="20000"/>
          </a:bodyPr>
          <a:lstStyle/>
          <a:p>
            <a:pPr marL="0" indent="0" algn="just">
              <a:lnSpc>
                <a:spcPct val="110000"/>
              </a:lnSpc>
              <a:buNone/>
            </a:pPr>
            <a:r>
              <a:rPr lang="ka-GE" b="1" dirty="0">
                <a:latin typeface="+mn-lt"/>
              </a:rPr>
              <a:t>ამ სესიის ბოლოს დელეგატები შეძლებენ:</a:t>
            </a:r>
          </a:p>
          <a:p>
            <a:pPr algn="just">
              <a:lnSpc>
                <a:spcPct val="110000"/>
              </a:lnSpc>
              <a:buFont typeface="Wingdings" panose="05000000000000000000" pitchFamily="2" charset="2"/>
              <a:buChar char="Ø"/>
            </a:pPr>
            <a:r>
              <a:rPr lang="ka-GE" dirty="0" smtClean="0">
                <a:latin typeface="+mn-lt"/>
              </a:rPr>
              <a:t>მოახდინონ სხვადასხვა ტიპის კიბერდანაშაულთა და მათი გავლენის იდენტიფიცირება</a:t>
            </a:r>
          </a:p>
          <a:p>
            <a:pPr algn="just">
              <a:lnSpc>
                <a:spcPct val="110000"/>
              </a:lnSpc>
              <a:buFont typeface="Wingdings" panose="05000000000000000000" pitchFamily="2" charset="2"/>
              <a:buChar char="Ø"/>
            </a:pPr>
            <a:r>
              <a:rPr lang="ka-GE" dirty="0" smtClean="0">
                <a:latin typeface="+mn-lt"/>
              </a:rPr>
              <a:t>ჩამოთვალონ კიბერდანაშაულის საფრთხეები, ტენდენციები და ინსტრუმენტები და ამ ფენომენზე რეაგირების</a:t>
            </a:r>
            <a:r>
              <a:rPr lang="en-US" dirty="0" smtClean="0">
                <a:latin typeface="+mn-lt"/>
              </a:rPr>
              <a:t> </a:t>
            </a:r>
            <a:r>
              <a:rPr lang="ka-GE" dirty="0" smtClean="0">
                <a:latin typeface="+mn-lt"/>
              </a:rPr>
              <a:t>ზომები</a:t>
            </a:r>
            <a:endParaRPr lang="ka-GE" altLang="sr-Latn-RS" dirty="0">
              <a:latin typeface="+mn-lt"/>
            </a:endParaRPr>
          </a:p>
          <a:p>
            <a:pPr algn="just">
              <a:lnSpc>
                <a:spcPct val="110000"/>
              </a:lnSpc>
              <a:buFont typeface="Wingdings" panose="05000000000000000000" pitchFamily="2" charset="2"/>
              <a:buChar char="Ø"/>
            </a:pPr>
            <a:r>
              <a:rPr lang="ka-GE" dirty="0" smtClean="0">
                <a:latin typeface="+mn-lt"/>
              </a:rPr>
              <a:t>ახსნან კიბერდანაშაულის ცნებები, რომლებიც ითვლება დანაშაულის სახეობებად უმეტესობა კანონმდებლობებისა და საერთაშორისო სტანდარტების შესაბამისად</a:t>
            </a:r>
            <a:endParaRPr lang="ka-GE" altLang="sr-Latn-RS" dirty="0">
              <a:latin typeface="+mn-lt"/>
            </a:endParaRPr>
          </a:p>
          <a:p>
            <a:pPr algn="just">
              <a:lnSpc>
                <a:spcPct val="110000"/>
              </a:lnSpc>
              <a:buFont typeface="Wingdings" panose="05000000000000000000" pitchFamily="2" charset="2"/>
              <a:buChar char="Ø"/>
            </a:pPr>
            <a:r>
              <a:rPr lang="ka-GE" dirty="0" smtClean="0">
                <a:latin typeface="+mn-lt"/>
              </a:rPr>
              <a:t>გააანალიზონ ეროვნული კანონმდებლობისა და საერთაშორისო ინსტრუმენტების, კერძოდ</a:t>
            </a:r>
            <a:r>
              <a:rPr lang="de-DE" dirty="0" smtClean="0">
                <a:latin typeface="+mn-lt"/>
              </a:rPr>
              <a:t>,</a:t>
            </a:r>
            <a:r>
              <a:rPr lang="ka-GE" dirty="0" smtClean="0">
                <a:latin typeface="+mn-lt"/>
              </a:rPr>
              <a:t> ბუდაპეშტის კონვენციის, ჰარმონიზაციის აუცილებლობა და უპირატესობები</a:t>
            </a:r>
            <a:endParaRPr lang="ka-GE" dirty="0">
              <a:latin typeface="+mn-lt"/>
              <a:ea typeface="Verdana" panose="020B0604030504040204" pitchFamily="34" charset="0"/>
            </a:endParaRPr>
          </a:p>
          <a:p>
            <a:pPr marL="0" indent="0">
              <a:buNone/>
            </a:pPr>
            <a:endParaRPr lang="ka-GE" dirty="0"/>
          </a:p>
        </p:txBody>
      </p:sp>
      <p:sp>
        <p:nvSpPr>
          <p:cNvPr id="3" name="Slide Number Placeholder 2"/>
          <p:cNvSpPr>
            <a:spLocks noGrp="1"/>
          </p:cNvSpPr>
          <p:nvPr>
            <p:ph type="sldNum" sz="quarter" idx="10"/>
          </p:nvPr>
        </p:nvSpPr>
        <p:spPr/>
        <p:txBody>
          <a:bodyPr/>
          <a:lstStyle/>
          <a:p>
            <a:fld id="{49C04F3A-82BD-4011-AADB-1F79FD7DF4BC}" type="slidenum">
              <a:rPr lang="en-GB" smtClean="0"/>
              <a:pPr/>
              <a:t>4</a:t>
            </a:fld>
            <a:endParaRPr lang="ka-GE" dirty="0"/>
          </a:p>
        </p:txBody>
      </p:sp>
      <p:sp>
        <p:nvSpPr>
          <p:cNvPr id="4" name="Text Placeholder 3"/>
          <p:cNvSpPr>
            <a:spLocks noGrp="1"/>
          </p:cNvSpPr>
          <p:nvPr>
            <p:ph type="body" sz="quarter" idx="11"/>
          </p:nvPr>
        </p:nvSpPr>
        <p:spPr/>
        <p:txBody>
          <a:bodyPr/>
          <a:lstStyle/>
          <a:p>
            <a:endParaRPr lang="ka-GE" dirty="0">
              <a:latin typeface="Verdana" charset="0"/>
              <a:cs typeface="Verdana" charset="0"/>
            </a:endParaRPr>
          </a:p>
          <a:p>
            <a:r>
              <a:rPr lang="ka-GE" dirty="0">
                <a:latin typeface="Verdana" charset="0"/>
              </a:rPr>
              <a:t>სესიის ამოცანები</a:t>
            </a:r>
            <a:endParaRPr lang="ka-GE" sz="2000" dirty="0">
              <a:latin typeface="Verdana" charset="0"/>
              <a:cs typeface="Verdana" charset="0"/>
            </a:endParaRPr>
          </a:p>
          <a:p>
            <a:endParaRPr lang="ka-GE" dirty="0"/>
          </a:p>
        </p:txBody>
      </p:sp>
    </p:spTree>
    <p:extLst>
      <p:ext uri="{BB962C8B-B14F-4D97-AF65-F5344CB8AC3E}">
        <p14:creationId xmlns:p14="http://schemas.microsoft.com/office/powerpoint/2010/main" val="962391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40</a:t>
            </a:fld>
            <a:endParaRPr lang="ka-GE"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ka-GE" sz="2000" b="1" dirty="0">
                <a:solidFill>
                  <a:schemeClr val="bg1"/>
                </a:solidFill>
                <a:latin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40</a:t>
            </a:fld>
            <a:endParaRPr lang="ka-GE"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2800" dirty="0">
                <a:latin typeface="Verdana" panose="020B0604030504040204" pitchFamily="34" charset="0"/>
              </a:rPr>
              <a:t>ევროპის საბჭო</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CC25CFB-1463-3A4D-B7FC-36AB86077322}"/>
              </a:ext>
            </a:extLst>
          </p:cNvPr>
          <p:cNvPicPr>
            <a:picLocks noChangeAspect="1"/>
          </p:cNvPicPr>
          <p:nvPr/>
        </p:nvPicPr>
        <p:blipFill>
          <a:blip r:embed="rId4"/>
          <a:stretch>
            <a:fillRect/>
          </a:stretch>
        </p:blipFill>
        <p:spPr>
          <a:xfrm>
            <a:off x="6888856" y="5231307"/>
            <a:ext cx="2133600" cy="1194816"/>
          </a:xfrm>
          <a:prstGeom prst="rect">
            <a:avLst/>
          </a:prstGeom>
        </p:spPr>
      </p:pic>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89D15D4-7DCA-43C9-8719-B2058D26AC57}"/>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8"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F3004C3-EB53-4F66-BE83-724D781FA14A}"/>
              </a:ext>
            </a:extLst>
          </p:cNvPr>
          <p:cNvSpPr txBox="1">
            <a:spLocks/>
          </p:cNvSpPr>
          <p:nvPr/>
        </p:nvSpPr>
        <p:spPr>
          <a:xfrm>
            <a:off x="179735" y="1027450"/>
            <a:ext cx="8784530" cy="521075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ka-GE" altLang="sr-Latn-RS" sz="2400" dirty="0"/>
              <a:t>სისხლის სამართლის საქმეებში ურთიერთდახმარების ევროპული კონვენცია (1959 წ.)</a:t>
            </a:r>
          </a:p>
          <a:p>
            <a:pPr eaLnBrk="1" hangingPunct="1"/>
            <a:r>
              <a:rPr lang="ka-GE" altLang="sr-Latn-RS" sz="2400" dirty="0"/>
              <a:t>კიბერდანაშაულის შესახებ კონვენციის საფუძველი (ბუდაპეშტი)</a:t>
            </a:r>
          </a:p>
          <a:p>
            <a:pPr lvl="1" eaLnBrk="1" hangingPunct="1"/>
            <a:r>
              <a:rPr lang="ka-GE" altLang="sr-Latn-RS" sz="2000" dirty="0"/>
              <a:t>ყველა წევრმა სახელმწიფომ მოახდინა რატიფიცირება</a:t>
            </a:r>
          </a:p>
          <a:p>
            <a:pPr eaLnBrk="1" hangingPunct="1"/>
            <a:r>
              <a:rPr lang="ka-GE" altLang="sr-Latn-RS" sz="2400" dirty="0"/>
              <a:t>კიბერდანაშაულის </a:t>
            </a:r>
            <a:r>
              <a:rPr lang="ka-GE" altLang="sr-Latn-RS" sz="2400" dirty="0" smtClean="0"/>
              <a:t>პროგრამების ოფისი </a:t>
            </a:r>
            <a:r>
              <a:rPr lang="ka-GE" altLang="sr-Latn-RS" sz="2400" dirty="0"/>
              <a:t>(C-PROC)</a:t>
            </a:r>
          </a:p>
          <a:p>
            <a:pPr lvl="1" eaLnBrk="1" hangingPunct="1"/>
            <a:r>
              <a:rPr lang="ka-GE" altLang="sr-Latn-RS" sz="2000" dirty="0"/>
              <a:t>ქვეყნების დახმარება მსოფლიოს მასშტაბით</a:t>
            </a:r>
          </a:p>
          <a:p>
            <a:pPr lvl="1" eaLnBrk="1" hangingPunct="1"/>
            <a:r>
              <a:rPr lang="ka-GE" altLang="sr-Latn-RS" sz="2000" dirty="0"/>
              <a:t>კანონმდებლობის გაძლიერება</a:t>
            </a:r>
          </a:p>
          <a:p>
            <a:pPr lvl="1" eaLnBrk="1" hangingPunct="1"/>
            <a:r>
              <a:rPr lang="ka-GE" altLang="sr-Latn-RS" sz="2000" dirty="0"/>
              <a:t>ტრენინგი</a:t>
            </a:r>
          </a:p>
          <a:p>
            <a:pPr lvl="1" eaLnBrk="1" hangingPunct="1"/>
            <a:r>
              <a:rPr lang="ka-GE" altLang="sr-Latn-RS" sz="2000" dirty="0" smtClean="0"/>
              <a:t>სპეციალიზებული </a:t>
            </a:r>
            <a:r>
              <a:rPr lang="ka-GE" altLang="sr-Latn-RS" sz="2000" dirty="0"/>
              <a:t>სამსახურების დაარსება</a:t>
            </a:r>
          </a:p>
          <a:p>
            <a:pPr lvl="1" eaLnBrk="1" hangingPunct="1"/>
            <a:r>
              <a:rPr lang="ka-GE" altLang="sr-Latn-RS" sz="2000" dirty="0"/>
              <a:t>ბავშვების დაცვა</a:t>
            </a:r>
          </a:p>
          <a:p>
            <a:pPr lvl="1" eaLnBrk="1" hangingPunct="1"/>
            <a:r>
              <a:rPr lang="ka-GE" altLang="sr-Latn-RS" sz="2000" dirty="0"/>
              <a:t>ეფექტურობის გაზრდა</a:t>
            </a:r>
          </a:p>
        </p:txBody>
      </p:sp>
      <p:sp>
        <p:nvSpPr>
          <p:cNvPr id="16" name="TextBox 1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E0EC077-25B7-47D6-8464-AFB555FAA933}"/>
              </a:ext>
            </a:extLst>
          </p:cNvPr>
          <p:cNvSpPr txBox="1"/>
          <p:nvPr/>
        </p:nvSpPr>
        <p:spPr>
          <a:xfrm>
            <a:off x="35496" y="6228020"/>
            <a:ext cx="6678790" cy="369332"/>
          </a:xfrm>
          <a:prstGeom prst="rect">
            <a:avLst/>
          </a:prstGeom>
          <a:noFill/>
        </p:spPr>
        <p:txBody>
          <a:bodyPr wrap="square">
            <a:spAutoFit/>
          </a:bodyPr>
          <a:lstStyle/>
          <a:p>
            <a:pPr algn="l"/>
            <a:r>
              <a:rPr lang="ka-GE" sz="1800" dirty="0">
                <a:effectLst/>
                <a:latin typeface="Calibri" panose="020F0502020204030204" pitchFamily="34" charset="0"/>
                <a:hlinkClick r:id="rId5"/>
              </a:rPr>
              <a:t>https://www.coe.int/en/web/cybercrime/cybercrime-office-c-proc</a:t>
            </a:r>
            <a:r>
              <a:rPr lang="ka-GE" smtClean="0"/>
              <a:t> </a:t>
            </a:r>
            <a:endParaRPr lang="ka-GE" b="0" i="0" dirty="0">
              <a:solidFill>
                <a:srgbClr val="161616"/>
              </a:solidFill>
              <a:effectLst/>
              <a:latin typeface="Open Sans" panose="020B0606030504020204" pitchFamily="34" charset="0"/>
            </a:endParaRPr>
          </a:p>
        </p:txBody>
      </p:sp>
    </p:spTree>
    <p:extLst>
      <p:ext uri="{BB962C8B-B14F-4D97-AF65-F5344CB8AC3E}">
        <p14:creationId xmlns:p14="http://schemas.microsoft.com/office/powerpoint/2010/main" val="419216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41</a:t>
            </a:fld>
            <a:endParaRPr lang="ka-GE"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ka-GE" sz="2000" b="1" dirty="0">
                <a:solidFill>
                  <a:schemeClr val="bg1"/>
                </a:solidFill>
                <a:latin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41</a:t>
            </a:fld>
            <a:endParaRPr lang="ka-GE"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600500" y="-27384"/>
            <a:ext cx="8543499"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altLang="en-US" sz="2800" dirty="0">
                <a:latin typeface="Verdana" panose="020B0604030504040204" pitchFamily="34" charset="0"/>
              </a:rPr>
              <a:t>დიდი რვიანის მაღალტექნოლოგიური დანაშაულის წინააღმდეგ ბრძოლის ქვეჯგუფი</a:t>
            </a:r>
            <a:endParaRPr lang="ka-GE" sz="2800" dirty="0">
              <a:latin typeface="Verdana" panose="020B0604030504040204" pitchFamily="34" charset="0"/>
              <a:ea typeface="Verdana" panose="020B0604030504040204" pitchFamily="34" charset="0"/>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0509D3C-7A0B-B143-8C24-FB6A84458076}"/>
              </a:ext>
            </a:extLst>
          </p:cNvPr>
          <p:cNvPicPr>
            <a:picLocks noChangeAspect="1"/>
          </p:cNvPicPr>
          <p:nvPr/>
        </p:nvPicPr>
        <p:blipFill>
          <a:blip r:embed="rId4"/>
          <a:stretch>
            <a:fillRect/>
          </a:stretch>
        </p:blipFill>
        <p:spPr>
          <a:xfrm>
            <a:off x="7594727" y="5108008"/>
            <a:ext cx="1427729" cy="1427729"/>
          </a:xfrm>
          <a:prstGeom prst="rect">
            <a:avLst/>
          </a:prstGeom>
        </p:spPr>
      </p:pic>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A111AE0-3B23-4BE0-8250-CB50DF25E62B}"/>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6"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F5E60C4-1136-4EE0-A61C-DB785E05444C}"/>
              </a:ext>
            </a:extLst>
          </p:cNvPr>
          <p:cNvSpPr txBox="1">
            <a:spLocks/>
          </p:cNvSpPr>
          <p:nvPr/>
        </p:nvSpPr>
        <p:spPr>
          <a:xfrm>
            <a:off x="179735" y="1027450"/>
            <a:ext cx="8784530" cy="521075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ka-GE" sz="2800" dirty="0" smtClean="0"/>
              <a:t>უფრო პროაქტიური ოფციები</a:t>
            </a:r>
          </a:p>
          <a:p>
            <a:pPr eaLnBrk="1" hangingPunct="1"/>
            <a:r>
              <a:rPr lang="ka-GE" altLang="sr-Latn-RS" sz="2400" dirty="0"/>
              <a:t>დიდმა რვიანმა შექმნა საკონტაქტო პუნქტების ქსელი</a:t>
            </a:r>
          </a:p>
          <a:p>
            <a:pPr eaLnBrk="1" hangingPunct="1"/>
            <a:r>
              <a:rPr lang="ka-GE" altLang="sr-Latn-RS" sz="2400" dirty="0"/>
              <a:t>გახდა ორიენტირი საერთაშორისო თანამშრომლობაში</a:t>
            </a:r>
          </a:p>
          <a:p>
            <a:pPr lvl="1" eaLnBrk="1" hangingPunct="1"/>
            <a:r>
              <a:rPr lang="ka-GE" altLang="sr-Latn-RS" sz="2400" dirty="0"/>
              <a:t>‘24-საათიანი ქსელი’</a:t>
            </a:r>
          </a:p>
          <a:p>
            <a:pPr eaLnBrk="1" hangingPunct="1"/>
            <a:r>
              <a:rPr lang="ka-GE" altLang="sr-Latn-RS" sz="2400" dirty="0"/>
              <a:t>სახელების ცნობარი – </a:t>
            </a:r>
            <a:r>
              <a:rPr lang="ka-GE" altLang="sr-Latn-RS" sz="2400" dirty="0" smtClean="0"/>
              <a:t>შესაძლებელია</a:t>
            </a:r>
            <a:r>
              <a:rPr lang="ka-GE" altLang="sr-Latn-RS" sz="2400" dirty="0"/>
              <a:t> </a:t>
            </a:r>
            <a:r>
              <a:rPr lang="ka-GE" altLang="sr-Latn-RS" sz="2400" dirty="0" smtClean="0"/>
              <a:t>მასზე </a:t>
            </a:r>
            <a:r>
              <a:rPr lang="ka-GE" altLang="sr-Latn-RS" sz="2400" dirty="0"/>
              <a:t>წვდომა და ის, საჭიროების შემთხვევაში, ხელს უწყობს დაუყოვნებლივ ქმედებებს</a:t>
            </a:r>
          </a:p>
          <a:p>
            <a:pPr eaLnBrk="1" hangingPunct="1"/>
            <a:r>
              <a:rPr lang="ka-GE" altLang="sr-Latn-RS" sz="2400" dirty="0"/>
              <a:t>ზრდის და ავსებს დახმარების მოპოვების ტრადიციულ მეთოდებს</a:t>
            </a:r>
          </a:p>
          <a:p>
            <a:pPr eaLnBrk="1" hangingPunct="1"/>
            <a:r>
              <a:rPr lang="ka-GE" altLang="sr-Latn-RS" sz="2400" dirty="0"/>
              <a:t>არ ანაცვლებს სამართლებრივი ურთიერთდახმარების ხელშეკრულებების გამოყენების მოთხოვნას</a:t>
            </a:r>
          </a:p>
        </p:txBody>
      </p:sp>
    </p:spTree>
    <p:extLst>
      <p:ext uri="{BB962C8B-B14F-4D97-AF65-F5344CB8AC3E}">
        <p14:creationId xmlns:p14="http://schemas.microsoft.com/office/powerpoint/2010/main" val="1847320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522" y="6557282"/>
            <a:ext cx="3672408" cy="400110"/>
          </a:xfrm>
          <a:prstGeom prst="rect">
            <a:avLst/>
          </a:prstGeom>
          <a:noFill/>
        </p:spPr>
        <p:txBody>
          <a:bodyPr wrap="square" rtlCol="0">
            <a:spAutoFit/>
          </a:bodyPr>
          <a:lstStyle/>
          <a:p>
            <a:r>
              <a:rPr lang="ka-GE" sz="2000" b="1" dirty="0">
                <a:solidFill>
                  <a:schemeClr val="bg1"/>
                </a:solidFill>
                <a:latin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42</a:t>
            </a:fld>
            <a:endParaRPr lang="ka-GE"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altLang="en-US" sz="2400" dirty="0">
                <a:latin typeface="Verdana" panose="020B0604030504040204" pitchFamily="34" charset="0"/>
              </a:rPr>
              <a:t>OAS (ამერიკული სახელმწიფოების ორგანიზაცია)</a:t>
            </a:r>
            <a:endParaRPr lang="ka-GE" sz="2400" dirty="0">
              <a:latin typeface="Verdana" panose="020B0604030504040204" pitchFamily="34" charset="0"/>
              <a:ea typeface="Verdana" panose="020B0604030504040204" pitchFamily="34" charset="0"/>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A111AE0-3B23-4BE0-8250-CB50DF25E62B}"/>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pic>
        <p:nvPicPr>
          <p:cNvPr id="10" name="Pictur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7543411-88C8-4996-A37B-563E935FF03B}"/>
              </a:ext>
            </a:extLst>
          </p:cNvPr>
          <p:cNvPicPr>
            <a:picLocks noChangeAspect="1"/>
          </p:cNvPicPr>
          <p:nvPr/>
        </p:nvPicPr>
        <p:blipFill>
          <a:blip r:embed="rId4"/>
          <a:stretch>
            <a:fillRect/>
          </a:stretch>
        </p:blipFill>
        <p:spPr>
          <a:xfrm>
            <a:off x="113025" y="1052736"/>
            <a:ext cx="5323072" cy="4089247"/>
          </a:xfrm>
          <a:prstGeom prst="rect">
            <a:avLst/>
          </a:prstGeom>
          <a:ln>
            <a:solidFill>
              <a:srgbClr val="0070C0"/>
            </a:solidFill>
          </a:ln>
        </p:spPr>
      </p:pic>
      <p:pic>
        <p:nvPicPr>
          <p:cNvPr id="12" name="Pictur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ADB615E-6774-4774-AE2C-94489CF6F843}"/>
              </a:ext>
            </a:extLst>
          </p:cNvPr>
          <p:cNvPicPr>
            <a:picLocks noChangeAspect="1"/>
          </p:cNvPicPr>
          <p:nvPr/>
        </p:nvPicPr>
        <p:blipFill>
          <a:blip r:embed="rId5"/>
          <a:stretch>
            <a:fillRect/>
          </a:stretch>
        </p:blipFill>
        <p:spPr>
          <a:xfrm>
            <a:off x="3760930" y="3034798"/>
            <a:ext cx="5323072" cy="3477942"/>
          </a:xfrm>
          <a:prstGeom prst="rect">
            <a:avLst/>
          </a:prstGeom>
          <a:ln>
            <a:solidFill>
              <a:srgbClr val="0070C0"/>
            </a:solidFill>
          </a:ln>
        </p:spPr>
      </p:pic>
      <p:sp>
        <p:nvSpPr>
          <p:cNvPr id="16" name="TextBox 1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7D49CEC-BAF6-4423-93F1-FD441079E3CB}"/>
              </a:ext>
            </a:extLst>
          </p:cNvPr>
          <p:cNvSpPr txBox="1"/>
          <p:nvPr/>
        </p:nvSpPr>
        <p:spPr>
          <a:xfrm>
            <a:off x="35496" y="6201331"/>
            <a:ext cx="4642944" cy="369332"/>
          </a:xfrm>
          <a:prstGeom prst="rect">
            <a:avLst/>
          </a:prstGeom>
          <a:noFill/>
        </p:spPr>
        <p:txBody>
          <a:bodyPr wrap="square">
            <a:spAutoFit/>
          </a:bodyPr>
          <a:lstStyle/>
          <a:p>
            <a:r>
              <a:rPr lang="ka-GE" dirty="0">
                <a:hlinkClick r:id="rId6"/>
              </a:rPr>
              <a:t>http://www.oas.org/juridico/english/cyber.htm</a:t>
            </a:r>
            <a:r>
              <a:rPr lang="ka-GE" smtClean="0"/>
              <a:t> </a:t>
            </a:r>
          </a:p>
        </p:txBody>
      </p:sp>
    </p:spTree>
    <p:extLst>
      <p:ext uri="{BB962C8B-B14F-4D97-AF65-F5344CB8AC3E}">
        <p14:creationId xmlns:p14="http://schemas.microsoft.com/office/powerpoint/2010/main" val="665094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ka-GE"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ka-GE" sz="2000" b="1" dirty="0">
                <a:solidFill>
                  <a:schemeClr val="bg1"/>
                </a:solidFill>
                <a:latin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ka-GE"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altLang="en-US" sz="2800" dirty="0">
                <a:latin typeface="Verdana" panose="020B0604030504040204" pitchFamily="34" charset="0"/>
              </a:rPr>
              <a:t>აფრიკული კავშირი</a:t>
            </a:r>
            <a:endParaRPr lang="ka-GE" sz="2800" dirty="0">
              <a:latin typeface="Verdana" panose="020B0604030504040204" pitchFamily="34" charset="0"/>
              <a:ea typeface="Verdana" panose="020B0604030504040204" pitchFamily="34" charset="0"/>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06BE0DD-D9FE-6B4C-9374-CFA294050F53}"/>
              </a:ext>
            </a:extLst>
          </p:cNvPr>
          <p:cNvPicPr>
            <a:picLocks noChangeAspect="1"/>
          </p:cNvPicPr>
          <p:nvPr/>
        </p:nvPicPr>
        <p:blipFill>
          <a:blip r:embed="rId4"/>
          <a:stretch>
            <a:fillRect/>
          </a:stretch>
        </p:blipFill>
        <p:spPr>
          <a:xfrm>
            <a:off x="7297737" y="4799068"/>
            <a:ext cx="1666528" cy="1497051"/>
          </a:xfrm>
          <a:prstGeom prst="rect">
            <a:avLst/>
          </a:prstGeom>
        </p:spPr>
      </p:pic>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176FB23-43DE-4BCB-B5F2-4BD0E39AABEA}"/>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8"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97FF257-27F5-42C0-8A34-AC046C2EBF44}"/>
              </a:ext>
            </a:extLst>
          </p:cNvPr>
          <p:cNvSpPr txBox="1">
            <a:spLocks/>
          </p:cNvSpPr>
          <p:nvPr/>
        </p:nvSpPr>
        <p:spPr>
          <a:xfrm>
            <a:off x="179735" y="1027450"/>
            <a:ext cx="8784530" cy="521075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defRPr/>
            </a:pPr>
            <a:r>
              <a:rPr lang="ka-GE" dirty="0" smtClean="0"/>
              <a:t>კონვენცია კიბერუსაფრთხოებისა და პერსონალური მონაცემების დაცვის შესახებ</a:t>
            </a:r>
          </a:p>
          <a:p>
            <a:pPr eaLnBrk="1" hangingPunct="1">
              <a:defRPr/>
            </a:pPr>
            <a:r>
              <a:rPr lang="ka-GE" sz="2800" dirty="0"/>
              <a:t>აფრიკული კავშირის წევრების ხელმოწერილი მრავალმხრივი ხელშეკრულება</a:t>
            </a:r>
            <a:endParaRPr lang="ka-GE" sz="2800" dirty="0">
              <a:latin typeface="Calibri" panose="020F0502020204030204" pitchFamily="34" charset="0"/>
            </a:endParaRPr>
          </a:p>
          <a:p>
            <a:pPr eaLnBrk="1" hangingPunct="1">
              <a:defRPr/>
            </a:pPr>
            <a:r>
              <a:rPr lang="ka-GE" sz="2800" dirty="0"/>
              <a:t>ითვალისწინებს სამართლებრივ პრინციპებს </a:t>
            </a:r>
          </a:p>
          <a:p>
            <a:pPr lvl="1" eaLnBrk="1" hangingPunct="1">
              <a:buFont typeface="Wingdings" panose="05000000000000000000" pitchFamily="2" charset="2"/>
              <a:buChar char="Ø"/>
              <a:defRPr/>
            </a:pPr>
            <a:r>
              <a:rPr lang="ka-GE" dirty="0" smtClean="0"/>
              <a:t>ელექტრონულ გარიგებებთან</a:t>
            </a:r>
          </a:p>
          <a:p>
            <a:pPr lvl="1" eaLnBrk="1" hangingPunct="1">
              <a:buFont typeface="Wingdings" panose="05000000000000000000" pitchFamily="2" charset="2"/>
              <a:buChar char="Ø"/>
              <a:defRPr/>
            </a:pPr>
            <a:r>
              <a:rPr lang="ka-GE" dirty="0" smtClean="0"/>
              <a:t>პერსონალურ მონაცემთა დაცვასთან</a:t>
            </a:r>
          </a:p>
          <a:p>
            <a:pPr lvl="1" eaLnBrk="1" hangingPunct="1">
              <a:buFont typeface="Wingdings" panose="05000000000000000000" pitchFamily="2" charset="2"/>
              <a:buChar char="Ø"/>
              <a:defRPr/>
            </a:pPr>
            <a:r>
              <a:rPr lang="ka-GE" dirty="0" smtClean="0"/>
              <a:t>კიბერუსაფრთხოებასა და კიბერდანაშაულთან მიმართებით</a:t>
            </a:r>
          </a:p>
          <a:p>
            <a:pPr marL="0" indent="0" eaLnBrk="1" hangingPunct="1">
              <a:buNone/>
              <a:defRPr/>
            </a:pPr>
            <a:endParaRPr lang="ka-GE" dirty="0"/>
          </a:p>
        </p:txBody>
      </p:sp>
      <p:sp>
        <p:nvSpPr>
          <p:cNvPr id="16" name="TextBox 1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66A837E-A79A-40AE-8899-248280605289}"/>
              </a:ext>
            </a:extLst>
          </p:cNvPr>
          <p:cNvSpPr txBox="1"/>
          <p:nvPr/>
        </p:nvSpPr>
        <p:spPr>
          <a:xfrm>
            <a:off x="-36512" y="6228020"/>
            <a:ext cx="9297535" cy="369332"/>
          </a:xfrm>
          <a:prstGeom prst="rect">
            <a:avLst/>
          </a:prstGeom>
          <a:noFill/>
        </p:spPr>
        <p:txBody>
          <a:bodyPr wrap="square">
            <a:spAutoFit/>
          </a:bodyPr>
          <a:lstStyle/>
          <a:p>
            <a:r>
              <a:rPr lang="ka-GE" dirty="0">
                <a:hlinkClick r:id="rId5"/>
              </a:rPr>
              <a:t>https://au.int/en/treaties/african-union-convention-cyber-security-and-personal-data-protection</a:t>
            </a:r>
            <a:r>
              <a:rPr lang="ka-GE" smtClean="0"/>
              <a:t> </a:t>
            </a:r>
          </a:p>
        </p:txBody>
      </p:sp>
    </p:spTree>
    <p:extLst>
      <p:ext uri="{BB962C8B-B14F-4D97-AF65-F5344CB8AC3E}">
        <p14:creationId xmlns:p14="http://schemas.microsoft.com/office/powerpoint/2010/main" val="752822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ka-GE" dirty="0"/>
          </a:p>
        </p:txBody>
      </p:sp>
      <p:sp>
        <p:nvSpPr>
          <p:cNvPr id="3" name="TextBox 2"/>
          <p:cNvSpPr txBox="1"/>
          <p:nvPr/>
        </p:nvSpPr>
        <p:spPr>
          <a:xfrm>
            <a:off x="88522" y="6557282"/>
            <a:ext cx="3672408" cy="400110"/>
          </a:xfrm>
          <a:prstGeom prst="rect">
            <a:avLst/>
          </a:prstGeom>
          <a:noFill/>
        </p:spPr>
        <p:txBody>
          <a:bodyPr wrap="square" rtlCol="0">
            <a:spAutoFit/>
          </a:bodyPr>
          <a:lstStyle/>
          <a:p>
            <a:pPr defTabSz="914400" eaLnBrk="0" fontAlgn="base" hangingPunct="0">
              <a:spcBef>
                <a:spcPct val="0"/>
              </a:spcBef>
              <a:spcAft>
                <a:spcPct val="0"/>
              </a:spcAft>
            </a:pPr>
            <a:r>
              <a:rPr lang="ka-GE" sz="2000" b="1" dirty="0">
                <a:solidFill>
                  <a:prstClr val="white"/>
                </a:solidFill>
                <a:latin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B517EF97-6CC0-48A9-BC0E-433EC7B55211}" type="slidenum">
              <a:rPr lang="en-GB" smtClean="0">
                <a:solidFill>
                  <a:prstClr val="black"/>
                </a:solidFill>
              </a:rPr>
              <a:pPr fontAlgn="base">
                <a:spcBef>
                  <a:spcPct val="0"/>
                </a:spcBef>
                <a:spcAft>
                  <a:spcPct val="0"/>
                </a:spcAft>
              </a:pPr>
              <a:t>44</a:t>
            </a:fld>
            <a:endParaRPr lang="ka-GE" dirty="0">
              <a:solidFill>
                <a:prstClr val="black"/>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GB">
              <a:solidFill>
                <a:prstClr val="white"/>
              </a:solidFill>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n-GB">
              <a:solidFill>
                <a:prstClr val="black"/>
              </a:solidFill>
              <a:ea typeface="MS PGothic" panose="020B0600070205080204" pitchFamily="34" charset="-128"/>
            </a:endParaRPr>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eaLnBrk="0" fontAlgn="base" hangingPunct="0">
              <a:spcBef>
                <a:spcPct val="0"/>
              </a:spcBef>
              <a:spcAft>
                <a:spcPct val="0"/>
              </a:spcAft>
            </a:pPr>
            <a:r>
              <a:rPr lang="ka-GE" altLang="en-US" sz="2800" dirty="0">
                <a:solidFill>
                  <a:prstClr val="white"/>
                </a:solidFill>
                <a:latin typeface="Verdana" panose="020B0604030504040204" pitchFamily="34" charset="0"/>
              </a:rPr>
              <a:t>თანამეგობრობა</a:t>
            </a:r>
            <a:endParaRPr lang="ka-GE" sz="2800" dirty="0">
              <a:solidFill>
                <a:prstClr val="white"/>
              </a:solidFill>
              <a:latin typeface="Verdana" panose="020B0604030504040204" pitchFamily="34" charset="0"/>
              <a:ea typeface="Verdana" panose="020B0604030504040204" pitchFamily="34" charset="0"/>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CE5F71-B62F-4840-AD46-7690CB1F70D4}"/>
              </a:ext>
            </a:extLst>
          </p:cNvPr>
          <p:cNvSpPr/>
          <p:nvPr/>
        </p:nvSpPr>
        <p:spPr>
          <a:xfrm>
            <a:off x="88522" y="1085294"/>
            <a:ext cx="8803958" cy="4093428"/>
          </a:xfrm>
          <a:prstGeom prst="rect">
            <a:avLst/>
          </a:prstGeom>
        </p:spPr>
        <p:txBody>
          <a:bodyPr wrap="square">
            <a:spAutoFit/>
          </a:bodyPr>
          <a:lstStyle/>
          <a:p>
            <a:pPr marL="0" lvl="2" defTabSz="914400" fontAlgn="base">
              <a:spcBef>
                <a:spcPct val="0"/>
              </a:spcBef>
              <a:spcAft>
                <a:spcPts val="1200"/>
              </a:spcAft>
              <a:defRPr/>
            </a:pPr>
            <a:r>
              <a:rPr lang="ka-GE" sz="2000" b="1" dirty="0">
                <a:solidFill>
                  <a:prstClr val="black"/>
                </a:solidFill>
              </a:rPr>
              <a:t>კანონის მოდელი</a:t>
            </a:r>
          </a:p>
          <a:p>
            <a:pPr marL="0" lvl="2" defTabSz="914400" fontAlgn="base">
              <a:spcBef>
                <a:spcPct val="0"/>
              </a:spcBef>
              <a:spcAft>
                <a:spcPts val="1200"/>
              </a:spcAft>
              <a:defRPr/>
            </a:pPr>
            <a:r>
              <a:rPr lang="ka-GE" sz="2000" i="1" dirty="0" smtClean="0">
                <a:solidFill>
                  <a:prstClr val="black"/>
                </a:solidFill>
              </a:rPr>
              <a:t>„ჰარარეს სქემა“ </a:t>
            </a:r>
            <a:r>
              <a:rPr lang="ka-GE" sz="2000" dirty="0">
                <a:solidFill>
                  <a:prstClr val="black"/>
                </a:solidFill>
              </a:rPr>
              <a:t>იძლევა თანამშრომლობის მოცულობისა და დონის ზრდის შესაძლებლობას თანამეგობრობის მთავრობებს შორის სისხლის სამართლის საკითხებში, მათ შორის, კიბერდანაშაულის საკითხებში</a:t>
            </a:r>
          </a:p>
          <a:p>
            <a:pPr marL="0" lvl="2" defTabSz="914400" fontAlgn="base">
              <a:spcBef>
                <a:spcPct val="0"/>
              </a:spcBef>
              <a:spcAft>
                <a:spcPts val="1200"/>
              </a:spcAft>
              <a:defRPr/>
            </a:pPr>
            <a:r>
              <a:rPr lang="ka-GE" sz="2000" dirty="0">
                <a:solidFill>
                  <a:prstClr val="black"/>
                </a:solidFill>
              </a:rPr>
              <a:t>ის მოიცავს</a:t>
            </a:r>
          </a:p>
          <a:p>
            <a:pPr marL="1028700" lvl="3" indent="-571500" defTabSz="914400" fontAlgn="base">
              <a:spcBef>
                <a:spcPct val="0"/>
              </a:spcBef>
              <a:spcAft>
                <a:spcPts val="1200"/>
              </a:spcAft>
              <a:buFont typeface="Arial" panose="020B0604020202020204" pitchFamily="34" charset="0"/>
              <a:buChar char="•"/>
              <a:defRPr/>
            </a:pPr>
            <a:r>
              <a:rPr lang="ka-GE" sz="2000" dirty="0">
                <a:solidFill>
                  <a:prstClr val="black"/>
                </a:solidFill>
              </a:rPr>
              <a:t>პირების იდენტიფიცირებასა და </a:t>
            </a:r>
            <a:r>
              <a:rPr lang="ka-GE" sz="2000" dirty="0" smtClean="0">
                <a:solidFill>
                  <a:prstClr val="black"/>
                </a:solidFill>
              </a:rPr>
              <a:t>ადგილსამყოფლის </a:t>
            </a:r>
            <a:r>
              <a:rPr lang="ka-GE" sz="2000" dirty="0">
                <a:solidFill>
                  <a:prstClr val="black"/>
                </a:solidFill>
              </a:rPr>
              <a:t>დადგენას, დოკუმენტების წარდგენას, ჩხრეკასა და ამოღებას, მტკიცებულებების მოპოვებას, დანაშაულის ხელსაწყოების მეშვეობით მიღებული შემოსავლების მიკვლევას, ამოღებასა და კონფისკაციას</a:t>
            </a:r>
          </a:p>
          <a:p>
            <a:pPr marL="0" lvl="2" defTabSz="914400" fontAlgn="base">
              <a:spcBef>
                <a:spcPct val="0"/>
              </a:spcBef>
              <a:spcAft>
                <a:spcPts val="1200"/>
              </a:spcAft>
              <a:defRPr/>
            </a:pPr>
            <a:endParaRPr lang="ka-GE" sz="2000" dirty="0">
              <a:solidFill>
                <a:prstClr val="black"/>
              </a:solidFill>
              <a:ea typeface="MS PGothic" panose="020B0600070205080204" pitchFamily="34" charset="-128"/>
            </a:endParaRPr>
          </a:p>
        </p:txBody>
      </p:sp>
      <p:pic>
        <p:nvPicPr>
          <p:cNvPr id="6" name="Pictur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944D14F-C982-C74B-9E8F-DD0D4C41E9D3}"/>
              </a:ext>
            </a:extLst>
          </p:cNvPr>
          <p:cNvPicPr>
            <a:picLocks noChangeAspect="1"/>
          </p:cNvPicPr>
          <p:nvPr/>
        </p:nvPicPr>
        <p:blipFill>
          <a:blip r:embed="rId4"/>
          <a:stretch>
            <a:fillRect/>
          </a:stretch>
        </p:blipFill>
        <p:spPr>
          <a:xfrm>
            <a:off x="6811453" y="5127297"/>
            <a:ext cx="2193627" cy="1316176"/>
          </a:xfrm>
          <a:prstGeom prst="rect">
            <a:avLst/>
          </a:prstGeom>
        </p:spPr>
      </p:pic>
      <p:sp>
        <p:nvSpPr>
          <p:cNvPr id="8" name="Rectangle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9925A32-809D-4143-BC17-C798C6EB139F}"/>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0" fontAlgn="base" hangingPunct="0">
              <a:spcBef>
                <a:spcPct val="0"/>
              </a:spcBef>
              <a:spcAft>
                <a:spcPct val="0"/>
              </a:spcAft>
              <a:defRPr/>
            </a:pPr>
            <a:r>
              <a:rPr lang="ka-GE" sz="1200" b="1" dirty="0">
                <a:solidFill>
                  <a:srgbClr val="FFFFFF"/>
                </a:solidFill>
                <a:latin typeface="Verdana" charset="0"/>
              </a:rPr>
              <a:t>www.coe.int/cybercrime</a:t>
            </a:r>
            <a:endParaRPr lang="ka-GE" sz="1200" dirty="0">
              <a:solidFill>
                <a:prstClr val="white"/>
              </a:solidFill>
            </a:endParaRPr>
          </a:p>
        </p:txBody>
      </p:sp>
    </p:spTree>
    <p:extLst>
      <p:ext uri="{BB962C8B-B14F-4D97-AF65-F5344CB8AC3E}">
        <p14:creationId xmlns:p14="http://schemas.microsoft.com/office/powerpoint/2010/main" val="3835290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ka-GE"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ka-GE" sz="2000" b="1" dirty="0">
                <a:solidFill>
                  <a:schemeClr val="bg1"/>
                </a:solidFill>
                <a:latin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ka-GE"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2800" dirty="0">
                <a:latin typeface="Verdana" panose="020B0604030504040204" pitchFamily="34" charset="0"/>
              </a:rPr>
              <a:t>მსოფლიო ბანკი</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60D0148-8797-458B-ABBC-8D41505E7BB2}"/>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9"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862464D-8B1B-4FD5-AEAC-0662CE90FB58}"/>
              </a:ext>
            </a:extLst>
          </p:cNvPr>
          <p:cNvSpPr txBox="1">
            <a:spLocks/>
          </p:cNvSpPr>
          <p:nvPr/>
        </p:nvSpPr>
        <p:spPr>
          <a:xfrm>
            <a:off x="251520" y="980728"/>
            <a:ext cx="4735008" cy="5183335"/>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ka-GE" sz="2800" dirty="0" smtClean="0"/>
              <a:t>კიბერდანაშაულის წინააღმდეგ ბრძოლა</a:t>
            </a:r>
          </a:p>
          <a:p>
            <a:pPr eaLnBrk="1" hangingPunct="1"/>
            <a:r>
              <a:rPr lang="ka-GE" altLang="sr-Latn-RS" sz="2400" dirty="0"/>
              <a:t>ინსტრუმენტების შექმნა და შესაძლებლობათა ზრდა</a:t>
            </a:r>
          </a:p>
          <a:p>
            <a:pPr eaLnBrk="1" hangingPunct="1"/>
            <a:r>
              <a:rPr lang="ka-GE" altLang="sr-Latn-RS" sz="2400" dirty="0"/>
              <a:t>ინსტრუმენტი – </a:t>
            </a:r>
          </a:p>
          <a:p>
            <a:pPr lvl="1" eaLnBrk="1" hangingPunct="1"/>
            <a:r>
              <a:rPr lang="ka-GE" sz="2400" dirty="0"/>
              <a:t>„რესურსი, რომელიც ახდენს კარგი პრაქტიკის სინთეზს კიბერდანაშაულის წინააღმდეგ ბრძოლაში და ორგანიზებულია ცხრა განზომილების ან თავის მიხედვით“</a:t>
            </a:r>
            <a:endParaRPr lang="ka-GE" altLang="sr-Latn-RS" sz="2400" dirty="0"/>
          </a:p>
        </p:txBody>
      </p:sp>
      <p:pic>
        <p:nvPicPr>
          <p:cNvPr id="2050" name="Picture 2" descr="India slips to 7th largest economy in 201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0C77A70-5BD8-484F-88FD-6155EBD5BB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038"/>
          <a:stretch/>
        </p:blipFill>
        <p:spPr bwMode="auto">
          <a:xfrm>
            <a:off x="7380312" y="4992109"/>
            <a:ext cx="1763688" cy="15337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B123928-80CB-4610-B55A-B23EDB4033F1}"/>
              </a:ext>
            </a:extLst>
          </p:cNvPr>
          <p:cNvPicPr>
            <a:picLocks noChangeAspect="1"/>
          </p:cNvPicPr>
          <p:nvPr/>
        </p:nvPicPr>
        <p:blipFill>
          <a:blip r:embed="rId5"/>
          <a:stretch>
            <a:fillRect/>
          </a:stretch>
        </p:blipFill>
        <p:spPr>
          <a:xfrm>
            <a:off x="5130054" y="1174110"/>
            <a:ext cx="3647394" cy="3789040"/>
          </a:xfrm>
          <a:prstGeom prst="rect">
            <a:avLst/>
          </a:prstGeom>
        </p:spPr>
      </p:pic>
      <p:sp>
        <p:nvSpPr>
          <p:cNvPr id="16" name="TextBox 1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2E13060-E61F-411C-AF8B-4551095D2609}"/>
              </a:ext>
            </a:extLst>
          </p:cNvPr>
          <p:cNvSpPr txBox="1"/>
          <p:nvPr/>
        </p:nvSpPr>
        <p:spPr>
          <a:xfrm>
            <a:off x="88522" y="6208891"/>
            <a:ext cx="4642944" cy="369332"/>
          </a:xfrm>
          <a:prstGeom prst="rect">
            <a:avLst/>
          </a:prstGeom>
          <a:noFill/>
        </p:spPr>
        <p:txBody>
          <a:bodyPr wrap="square">
            <a:spAutoFit/>
          </a:bodyPr>
          <a:lstStyle/>
          <a:p>
            <a:r>
              <a:rPr lang="ka-GE" dirty="0">
                <a:hlinkClick r:id="rId6"/>
              </a:rPr>
              <a:t>http://www.combattingcybercrime.org/</a:t>
            </a:r>
            <a:r>
              <a:rPr lang="ka-GE" smtClean="0"/>
              <a:t> </a:t>
            </a:r>
          </a:p>
        </p:txBody>
      </p:sp>
    </p:spTree>
    <p:extLst>
      <p:ext uri="{BB962C8B-B14F-4D97-AF65-F5344CB8AC3E}">
        <p14:creationId xmlns:p14="http://schemas.microsoft.com/office/powerpoint/2010/main" val="34706341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46</a:t>
            </a:fld>
            <a:endParaRPr lang="ka-GE"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ka-GE" sz="2000" b="1" dirty="0">
                <a:solidFill>
                  <a:schemeClr val="bg1"/>
                </a:solidFill>
                <a:latin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46</a:t>
            </a:fld>
            <a:endParaRPr lang="ka-GE"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2800" dirty="0" smtClean="0">
                <a:latin typeface="Verdana" panose="020B0604030504040204" pitchFamily="34" charset="0"/>
              </a:rPr>
              <a:t>PILON</a:t>
            </a:r>
            <a:endParaRPr lang="ka-GE" sz="2800" dirty="0">
              <a:latin typeface="Verdana" panose="020B0604030504040204" pitchFamily="34" charset="0"/>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60D0148-8797-458B-ABBC-8D41505E7BB2}"/>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9"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862464D-8B1B-4FD5-AEAC-0662CE90FB58}"/>
              </a:ext>
            </a:extLst>
          </p:cNvPr>
          <p:cNvSpPr txBox="1">
            <a:spLocks/>
          </p:cNvSpPr>
          <p:nvPr/>
        </p:nvSpPr>
        <p:spPr>
          <a:xfrm>
            <a:off x="251520" y="980728"/>
            <a:ext cx="8496944" cy="5183335"/>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ka-GE" sz="3000" dirty="0" smtClean="0"/>
              <a:t>წყნარი ოკეანის კუნძულების სამართალდამცავი ორგანოების თანამშრომლების ქსელი (</a:t>
            </a:r>
            <a:r>
              <a:rPr lang="en-US" sz="3000" dirty="0" smtClean="0"/>
              <a:t>PILON</a:t>
            </a:r>
            <a:r>
              <a:rPr lang="ka-GE" sz="3000" dirty="0" smtClean="0"/>
              <a:t>)</a:t>
            </a:r>
          </a:p>
          <a:p>
            <a:pPr marL="0" indent="0" eaLnBrk="1" hangingPunct="1">
              <a:buFont typeface="Arial" panose="020B0604020202020204" pitchFamily="34" charset="0"/>
              <a:buNone/>
            </a:pPr>
            <a:endParaRPr lang="ka-GE" altLang="sr-Latn-RS" sz="3000" dirty="0">
              <a:latin typeface="Calibri" panose="020F0502020204030204" pitchFamily="34" charset="0"/>
            </a:endParaRPr>
          </a:p>
        </p:txBody>
      </p:sp>
      <p:pic>
        <p:nvPicPr>
          <p:cNvPr id="7" name="Pictur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E63792F-B0D3-4535-90EF-EE8C50491581}"/>
              </a:ext>
            </a:extLst>
          </p:cNvPr>
          <p:cNvPicPr>
            <a:picLocks noChangeAspect="1"/>
          </p:cNvPicPr>
          <p:nvPr/>
        </p:nvPicPr>
        <p:blipFill>
          <a:blip r:embed="rId4"/>
          <a:stretch>
            <a:fillRect/>
          </a:stretch>
        </p:blipFill>
        <p:spPr>
          <a:xfrm>
            <a:off x="1789693" y="2572021"/>
            <a:ext cx="5288439" cy="3592042"/>
          </a:xfrm>
          <a:prstGeom prst="rect">
            <a:avLst/>
          </a:prstGeom>
          <a:ln>
            <a:solidFill>
              <a:srgbClr val="0070C0"/>
            </a:solidFill>
          </a:ln>
        </p:spPr>
      </p:pic>
      <p:sp>
        <p:nvSpPr>
          <p:cNvPr id="16" name="TextBox 1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1FA651F-1AE4-4020-9D11-A1272DE845D3}"/>
              </a:ext>
            </a:extLst>
          </p:cNvPr>
          <p:cNvSpPr txBox="1"/>
          <p:nvPr/>
        </p:nvSpPr>
        <p:spPr>
          <a:xfrm>
            <a:off x="35496" y="6228020"/>
            <a:ext cx="5851698" cy="369332"/>
          </a:xfrm>
          <a:prstGeom prst="rect">
            <a:avLst/>
          </a:prstGeom>
          <a:noFill/>
        </p:spPr>
        <p:txBody>
          <a:bodyPr wrap="square">
            <a:spAutoFit/>
          </a:bodyPr>
          <a:lstStyle/>
          <a:p>
            <a:pPr algn="l"/>
            <a:r>
              <a:rPr lang="ka-GE" sz="1800" b="0" i="0" dirty="0">
                <a:solidFill>
                  <a:srgbClr val="D8DADD"/>
                </a:solidFill>
                <a:effectLst/>
                <a:hlinkClick r:id="rId5"/>
              </a:rPr>
              <a:t>http://pilonsec.org/strategicplan/cybercrime-pilon</a:t>
            </a:r>
            <a:r>
              <a:rPr lang="ka-GE" smtClean="0"/>
              <a:t> </a:t>
            </a:r>
            <a:endParaRPr lang="ka-GE" sz="1200" dirty="0">
              <a:effectLst/>
              <a:ea typeface="Calibri" panose="020F0502020204030204" pitchFamily="34" charset="0"/>
            </a:endParaRPr>
          </a:p>
        </p:txBody>
      </p:sp>
    </p:spTree>
    <p:extLst>
      <p:ext uri="{BB962C8B-B14F-4D97-AF65-F5344CB8AC3E}">
        <p14:creationId xmlns:p14="http://schemas.microsoft.com/office/powerpoint/2010/main" val="306075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848AB73-6CF7-4B50-ACEB-48BD4182E7C5}"/>
              </a:ext>
            </a:extLst>
          </p:cNvPr>
          <p:cNvSpPr>
            <a:spLocks noGrp="1"/>
          </p:cNvSpPr>
          <p:nvPr>
            <p:ph type="sldNum" sz="quarter" idx="10"/>
          </p:nvPr>
        </p:nvSpPr>
        <p:spPr/>
        <p:txBody>
          <a:bodyPr/>
          <a:lstStyle/>
          <a:p>
            <a:fld id="{49C04F3A-82BD-4011-AADB-1F79FD7DF4BC}" type="slidenum">
              <a:rPr lang="en-GB" smtClean="0">
                <a:solidFill>
                  <a:prstClr val="black">
                    <a:tint val="75000"/>
                  </a:prstClr>
                </a:solidFill>
              </a:rPr>
              <a:pPr/>
              <a:t>47</a:t>
            </a:fld>
            <a:endParaRPr lang="ka-GE" dirty="0">
              <a:solidFill>
                <a:prstClr val="black">
                  <a:tint val="75000"/>
                </a:prstClr>
              </a:solidFill>
            </a:endParaRPr>
          </a:p>
        </p:txBody>
      </p:sp>
    </p:spTree>
    <p:extLst>
      <p:ext uri="{BB962C8B-B14F-4D97-AF65-F5344CB8AC3E}">
        <p14:creationId xmlns:p14="http://schemas.microsoft.com/office/powerpoint/2010/main" val="33257974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2BA244C-489D-417D-B8AB-CB954192CB36}"/>
              </a:ext>
            </a:extLst>
          </p:cNvPr>
          <p:cNvSpPr>
            <a:spLocks noGrp="1"/>
          </p:cNvSpPr>
          <p:nvPr>
            <p:ph type="title"/>
          </p:nvPr>
        </p:nvSpPr>
        <p:spPr/>
        <p:txBody>
          <a:bodyPr/>
          <a:lstStyle/>
          <a:p>
            <a:r>
              <a:rPr lang="ka-GE" sz="3200" dirty="0"/>
              <a:t>კიბერდანაშაული და სიტუაციური კვლევები</a:t>
            </a:r>
          </a:p>
        </p:txBody>
      </p:sp>
      <p:sp>
        <p:nvSpPr>
          <p:cNvPr id="3" name="Tex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380FE40-902C-48A0-8E4E-962AA387FB67}"/>
              </a:ext>
            </a:extLst>
          </p:cNvPr>
          <p:cNvSpPr>
            <a:spLocks noGrp="1"/>
          </p:cNvSpPr>
          <p:nvPr>
            <p:ph type="body" idx="1"/>
          </p:nvPr>
        </p:nvSpPr>
        <p:spPr/>
        <p:txBody>
          <a:bodyPr/>
          <a:lstStyle/>
          <a:p>
            <a:r>
              <a:rPr lang="ka-GE" smtClean="0"/>
              <a:t>კიბერდანაშაულის საფუძვლები</a:t>
            </a:r>
          </a:p>
        </p:txBody>
      </p:sp>
      <p:sp>
        <p:nvSpPr>
          <p:cNvPr id="5"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48A7903-DBE1-43BD-905E-55DB247564CB}"/>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ka-GE" sz="1200" b="1" dirty="0">
                <a:solidFill>
                  <a:srgbClr val="FFFFFF"/>
                </a:solidFill>
                <a:latin typeface="Verdana" charset="0"/>
              </a:rPr>
              <a:t>www.coe.int/cybercrime</a:t>
            </a:r>
            <a:r>
              <a:rPr lang="en-US" sz="1200" b="1" dirty="0">
                <a:solidFill>
                  <a:srgbClr val="FFFFFF"/>
                </a:solidFill>
                <a:latin typeface="Verdana" charset="0"/>
              </a:rPr>
              <a:t>						</a:t>
            </a:r>
            <a:r>
              <a:rPr lang="ka-GE" sz="1200" b="1" dirty="0">
                <a:solidFill>
                  <a:srgbClr val="FFFFFF"/>
                </a:solidFill>
                <a:latin typeface="Verdana" charset="0"/>
              </a:rPr>
              <a:t>                        - </a:t>
            </a:r>
            <a:fld id="{F50FF694-912A-834E-AD45-B984C7BF2CE4}" type="slidenum">
              <a:rPr lang="en-US" sz="1200" b="1">
                <a:solidFill>
                  <a:srgbClr val="FFFFFF"/>
                </a:solidFill>
                <a:latin typeface="Verdana" charset="0"/>
                <a:ea typeface="MS PGothic" panose="020B0600070205080204" pitchFamily="34" charset="-128"/>
                <a:cs typeface="Verdana" charset="0"/>
              </a:rPr>
              <a:pPr defTabSz="914400" eaLnBrk="0" fontAlgn="base" hangingPunct="0">
                <a:spcBef>
                  <a:spcPct val="0"/>
                </a:spcBef>
                <a:spcAft>
                  <a:spcPct val="0"/>
                </a:spcAft>
              </a:pPr>
              <a:t>48</a:t>
            </a:fld>
            <a:r>
              <a:rPr lang="ka-GE" sz="1200" b="1" dirty="0">
                <a:solidFill>
                  <a:srgbClr val="FFFFFF"/>
                </a:solidFill>
                <a:latin typeface="Verdana" charset="0"/>
              </a:rPr>
              <a:t> -</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4DFE25A-050F-4914-B2E8-65E908C83E53}"/>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0" fontAlgn="base" hangingPunct="0">
              <a:spcBef>
                <a:spcPct val="0"/>
              </a:spcBef>
              <a:spcAft>
                <a:spcPct val="0"/>
              </a:spcAft>
              <a:defRPr/>
            </a:pPr>
            <a:r>
              <a:rPr lang="ka-GE" sz="1200" b="1" dirty="0">
                <a:solidFill>
                  <a:srgbClr val="FFFFFF"/>
                </a:solidFill>
                <a:latin typeface="Verdana" charset="0"/>
              </a:rPr>
              <a:t>www.coe.int/cybercrime</a:t>
            </a:r>
            <a:endParaRPr lang="ka-GE" sz="1200" dirty="0">
              <a:solidFill>
                <a:prstClr val="white"/>
              </a:solidFill>
            </a:endParaRPr>
          </a:p>
        </p:txBody>
      </p:sp>
      <p:sp>
        <p:nvSpPr>
          <p:cNvPr id="8" name="Rectangle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9CBCD3B-0D81-4EEF-9F9F-DB3E28FFD393}"/>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GB">
              <a:solidFill>
                <a:prstClr val="white"/>
              </a:solidFill>
            </a:endParaRPr>
          </a:p>
        </p:txBody>
      </p:sp>
      <p:sp>
        <p:nvSpPr>
          <p:cNvPr id="9"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B9BC96D-6AC8-4249-9F3D-D92372DB1900}"/>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defTabSz="914400" eaLnBrk="0" fontAlgn="base" hangingPunct="0">
              <a:spcBef>
                <a:spcPct val="0"/>
              </a:spcBef>
              <a:spcAft>
                <a:spcPct val="0"/>
              </a:spcAft>
            </a:pPr>
            <a:r>
              <a:rPr lang="ka-GE" sz="3200" dirty="0">
                <a:solidFill>
                  <a:prstClr val="white"/>
                </a:solidFill>
                <a:latin typeface="Verdana" charset="0"/>
              </a:rPr>
              <a:t>განყოფილება 5</a:t>
            </a:r>
            <a:endParaRPr lang="ka-GE" sz="2000" dirty="0">
              <a:solidFill>
                <a:prstClr val="white"/>
              </a:solidFill>
              <a:latin typeface="Verdana" charset="0"/>
              <a:cs typeface="Verdana" charset="0"/>
            </a:endParaRPr>
          </a:p>
        </p:txBody>
      </p:sp>
      <p:pic>
        <p:nvPicPr>
          <p:cNvPr id="10"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E352179-95DE-4E37-9014-C7512F18C08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11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2BA244C-489D-417D-B8AB-CB954192CB36}"/>
              </a:ext>
            </a:extLst>
          </p:cNvPr>
          <p:cNvSpPr>
            <a:spLocks noGrp="1"/>
          </p:cNvSpPr>
          <p:nvPr>
            <p:ph type="title"/>
          </p:nvPr>
        </p:nvSpPr>
        <p:spPr/>
        <p:txBody>
          <a:bodyPr/>
          <a:lstStyle/>
          <a:p>
            <a:r>
              <a:rPr lang="ka-GE" sz="3200" dirty="0">
                <a:solidFill>
                  <a:schemeClr val="accent1">
                    <a:lumMod val="50000"/>
                  </a:schemeClr>
                </a:solidFill>
              </a:rPr>
              <a:t>კიბერსივრცის მეშვეობით ჩადენილი დანაშაული</a:t>
            </a:r>
          </a:p>
        </p:txBody>
      </p:sp>
      <p:sp>
        <p:nvSpPr>
          <p:cNvPr id="5"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48A7903-DBE1-43BD-905E-55DB247564CB}"/>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ka-GE" sz="1200" b="1" dirty="0">
                <a:solidFill>
                  <a:srgbClr val="FFFFFF"/>
                </a:solidFill>
                <a:latin typeface="Verdana" charset="0"/>
              </a:rPr>
              <a:t>www.coe.int/cybercrime</a:t>
            </a:r>
            <a:r>
              <a:rPr lang="en-US" sz="1200" b="1" dirty="0">
                <a:solidFill>
                  <a:srgbClr val="FFFFFF"/>
                </a:solidFill>
                <a:latin typeface="Verdana" charset="0"/>
              </a:rPr>
              <a:t>						</a:t>
            </a:r>
            <a:r>
              <a:rPr lang="ka-GE" sz="1200" b="1" dirty="0">
                <a:solidFill>
                  <a:srgbClr val="FFFFFF"/>
                </a:solidFill>
                <a:latin typeface="Verdana" charset="0"/>
              </a:rPr>
              <a:t>                        - </a:t>
            </a:r>
            <a:fld id="{F50FF694-912A-834E-AD45-B984C7BF2CE4}" type="slidenum">
              <a:rPr lang="en-US" sz="1200" b="1">
                <a:solidFill>
                  <a:srgbClr val="FFFFFF"/>
                </a:solidFill>
                <a:latin typeface="Verdana" charset="0"/>
                <a:ea typeface="MS PGothic" panose="020B0600070205080204" pitchFamily="34" charset="-128"/>
                <a:cs typeface="Verdana" charset="0"/>
              </a:rPr>
              <a:pPr defTabSz="914400" eaLnBrk="0" fontAlgn="base" hangingPunct="0">
                <a:spcBef>
                  <a:spcPct val="0"/>
                </a:spcBef>
                <a:spcAft>
                  <a:spcPct val="0"/>
                </a:spcAft>
              </a:pPr>
              <a:t>49</a:t>
            </a:fld>
            <a:r>
              <a:rPr lang="ka-GE" sz="1200" b="1" dirty="0">
                <a:solidFill>
                  <a:srgbClr val="FFFFFF"/>
                </a:solidFill>
                <a:latin typeface="Verdana" charset="0"/>
              </a:rPr>
              <a:t> -</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4DFE25A-050F-4914-B2E8-65E908C83E53}"/>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0" fontAlgn="base" hangingPunct="0">
              <a:spcBef>
                <a:spcPct val="0"/>
              </a:spcBef>
              <a:spcAft>
                <a:spcPct val="0"/>
              </a:spcAft>
              <a:defRPr/>
            </a:pPr>
            <a:r>
              <a:rPr lang="ka-GE" sz="1200" b="1" dirty="0">
                <a:solidFill>
                  <a:srgbClr val="FFFFFF"/>
                </a:solidFill>
                <a:latin typeface="Verdana" charset="0"/>
              </a:rPr>
              <a:t>www.coe.int/cybercrime</a:t>
            </a:r>
            <a:endParaRPr lang="ka-GE" sz="1200" dirty="0">
              <a:solidFill>
                <a:prstClr val="white"/>
              </a:solidFill>
            </a:endParaRPr>
          </a:p>
        </p:txBody>
      </p:sp>
      <p:sp>
        <p:nvSpPr>
          <p:cNvPr id="8" name="Rectangle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9CBCD3B-0D81-4EEF-9F9F-DB3E28FFD393}"/>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GB">
              <a:solidFill>
                <a:prstClr val="white"/>
              </a:solidFill>
            </a:endParaRPr>
          </a:p>
        </p:txBody>
      </p:sp>
      <p:pic>
        <p:nvPicPr>
          <p:cNvPr id="10"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E352179-95DE-4E37-9014-C7512F18C08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22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3200" dirty="0">
                <a:latin typeface="+mn-lt"/>
              </a:rPr>
              <a:t>"საინფორმაციო საზოგადოება"</a:t>
            </a:r>
          </a:p>
        </p:txBody>
      </p:sp>
      <p:sp>
        <p:nvSpPr>
          <p:cNvPr id="3" name="Text Placeholder 2"/>
          <p:cNvSpPr>
            <a:spLocks noGrp="1"/>
          </p:cNvSpPr>
          <p:nvPr>
            <p:ph type="body" idx="1"/>
          </p:nvPr>
        </p:nvSpPr>
        <p:spPr/>
        <p:txBody>
          <a:bodyPr/>
          <a:lstStyle/>
          <a:p>
            <a:r>
              <a:rPr lang="ka-GE" dirty="0" smtClean="0">
                <a:latin typeface="+mn-lt"/>
              </a:rPr>
              <a:t>კიბერდანაშაულის საფუძვლები</a:t>
            </a:r>
          </a:p>
          <a:p>
            <a:endParaRPr lang="ka-GE" dirty="0"/>
          </a:p>
        </p:txBody>
      </p:sp>
      <p:sp>
        <p:nvSpPr>
          <p:cNvPr id="4" name="Slide Number Placeholder 3"/>
          <p:cNvSpPr>
            <a:spLocks noGrp="1"/>
          </p:cNvSpPr>
          <p:nvPr>
            <p:ph type="sldNum" sz="quarter" idx="10"/>
          </p:nvPr>
        </p:nvSpPr>
        <p:spPr/>
        <p:txBody>
          <a:bodyPr/>
          <a:lstStyle/>
          <a:p>
            <a:fld id="{49C04F3A-82BD-4011-AADB-1F79FD7DF4BC}" type="slidenum">
              <a:rPr lang="en-GB" smtClean="0"/>
              <a:pPr/>
              <a:t>5</a:t>
            </a:fld>
            <a:endParaRPr lang="ka-GE" dirty="0"/>
          </a:p>
        </p:txBody>
      </p:sp>
      <p:sp>
        <p:nvSpPr>
          <p:cNvPr id="5" name="Text Placeholder 4"/>
          <p:cNvSpPr>
            <a:spLocks noGrp="1"/>
          </p:cNvSpPr>
          <p:nvPr>
            <p:ph type="body" sz="quarter" idx="11"/>
          </p:nvPr>
        </p:nvSpPr>
        <p:spPr/>
        <p:txBody>
          <a:bodyPr>
            <a:normAutofit lnSpcReduction="10000"/>
          </a:bodyPr>
          <a:lstStyle/>
          <a:p>
            <a:endParaRPr lang="ka-GE" dirty="0">
              <a:latin typeface="Verdana" charset="0"/>
              <a:cs typeface="Verdana" charset="0"/>
            </a:endParaRPr>
          </a:p>
          <a:p>
            <a:r>
              <a:rPr lang="ka-GE" dirty="0">
                <a:latin typeface="Verdana" charset="0"/>
              </a:rPr>
              <a:t>განყოფილება 1</a:t>
            </a:r>
            <a:endParaRPr lang="ka-GE" sz="2000" dirty="0">
              <a:latin typeface="Verdana" charset="0"/>
              <a:cs typeface="Verdana" charset="0"/>
            </a:endParaRPr>
          </a:p>
          <a:p>
            <a:endParaRPr lang="ka-GE" dirty="0"/>
          </a:p>
        </p:txBody>
      </p:sp>
    </p:spTree>
    <p:extLst>
      <p:ext uri="{BB962C8B-B14F-4D97-AF65-F5344CB8AC3E}">
        <p14:creationId xmlns:p14="http://schemas.microsoft.com/office/powerpoint/2010/main" val="2568189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გამოძალვის პროგრამები</a:t>
            </a:r>
            <a:endParaRPr lang="ka-GE" sz="20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251520" y="1270001"/>
            <a:ext cx="8712968" cy="5183335"/>
          </a:xfrm>
        </p:spPr>
        <p:txBody>
          <a:bodyPr/>
          <a:lstStyle/>
          <a:p>
            <a:pPr marL="0" indent="0">
              <a:buNone/>
              <a:defRPr/>
            </a:pPr>
            <a:r>
              <a:rPr lang="ka-GE" sz="2400" b="1" dirty="0" smtClean="0"/>
              <a:t>პროგრამა, რომელიც ბლოკავს წვდომას მსხვერპლის მონაცემებზე ან იმუქრება მათი გამოქვეყნებით ან წაშლით, სანამ გადახდილი არ იქნება გამოსასყიდი</a:t>
            </a:r>
          </a:p>
          <a:p>
            <a:pPr lvl="1">
              <a:defRPr/>
            </a:pPr>
            <a:r>
              <a:rPr lang="ka-GE" sz="2000" dirty="0" smtClean="0"/>
              <a:t>როგორც წესი, ხორციელდება ტროიანის გამოყენებით, რომელიც შენიღბულია როგორც კანონიერი ფაილი ელ. ფოსტასა თუ დისტანციური დესკტოპის პროტოკოლში</a:t>
            </a:r>
          </a:p>
          <a:p>
            <a:pPr lvl="1">
              <a:defRPr/>
            </a:pPr>
            <a:r>
              <a:rPr lang="ka-GE" sz="2000" dirty="0" smtClean="0"/>
              <a:t>მომხმარებელი მოტყუებით იწყებს ჩამოტვირთვას ან ხსნის, როცა ის მოდის ელ. ფოსტის დანართის სახით</a:t>
            </a:r>
          </a:p>
          <a:p>
            <a:pPr lvl="1">
              <a:defRPr/>
            </a:pPr>
            <a:r>
              <a:rPr lang="ka-GE" sz="2000" dirty="0" smtClean="0"/>
              <a:t>მიზანმიმართული თავდასხმებიდან „სამოქალაქო იარაღის“ გამოყენებით კერძო/საჯარო სექტორში მიზანმიმართულ თავდასხმებზე გადასვლა</a:t>
            </a:r>
          </a:p>
          <a:p>
            <a:pPr lvl="1">
              <a:defRPr/>
            </a:pPr>
            <a:r>
              <a:rPr lang="ka-GE" sz="2000" dirty="0" smtClean="0"/>
              <a:t>ყველაზე ცნობილი კიბერსაფრთხე </a:t>
            </a:r>
          </a:p>
          <a:p>
            <a:pPr lvl="1">
              <a:defRPr/>
            </a:pPr>
            <a:endParaRPr lang="ka-GE" sz="2000" dirty="0" smtClean="0"/>
          </a:p>
          <a:p>
            <a:pPr marL="457200" lvl="1" indent="0">
              <a:buNone/>
              <a:defRPr/>
            </a:pPr>
            <a:r>
              <a:rPr lang="ka-GE" altLang="en-US" sz="1200" dirty="0"/>
              <a:t>2019 წლის </a:t>
            </a:r>
            <a:r>
              <a:rPr lang="ka-GE" altLang="en-US" sz="1200" dirty="0" smtClean="0"/>
              <a:t>„ინტერნეტში </a:t>
            </a:r>
            <a:r>
              <a:rPr lang="ka-GE" altLang="en-US" sz="1200" dirty="0"/>
              <a:t>ორგანიზებული დანაშაულის საფრთხის </a:t>
            </a:r>
            <a:r>
              <a:rPr lang="ka-GE" altLang="en-US" sz="1200" dirty="0" smtClean="0"/>
              <a:t>შეფასება“ </a:t>
            </a:r>
            <a:r>
              <a:rPr lang="ka-GE" altLang="en-US" sz="1200" dirty="0"/>
              <a:t>(IOCTA)</a:t>
            </a:r>
          </a:p>
        </p:txBody>
      </p:sp>
      <p:pic>
        <p:nvPicPr>
          <p:cNvPr id="10242" name="Picture 2" descr="Ransomware 101: What Is Ransomware and How Can You Protect Your ...">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BC1CD49-8B18-4BC3-B4C7-4E7ED92A1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9978" y="5229200"/>
            <a:ext cx="2320601"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1260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გამოძალვის პროგრამები</a:t>
            </a:r>
            <a:endParaRPr lang="ka-GE" sz="20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9641"/>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descr="C:\Users\B.Stam\Desktop\wannacry_05_1024x774.png">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FD966A-C42A-43DD-AA87-5E45E26D6C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31" y="992188"/>
            <a:ext cx="6064219" cy="4301958"/>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9A608DB-370D-4709-9E2A-B1E4965AA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88" y="1270001"/>
            <a:ext cx="3725980" cy="50178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19F8F5A-2942-45E3-A523-B56391431B1C}"/>
              </a:ext>
            </a:extLst>
          </p:cNvPr>
          <p:cNvGrpSpPr/>
          <p:nvPr/>
        </p:nvGrpSpPr>
        <p:grpSpPr>
          <a:xfrm>
            <a:off x="4267750" y="1253455"/>
            <a:ext cx="4876250" cy="5034417"/>
            <a:chOff x="1860182" y="-2830096"/>
            <a:chExt cx="6488043" cy="8308742"/>
          </a:xfrm>
        </p:grpSpPr>
        <p:pic>
          <p:nvPicPr>
            <p:cNvPr id="7" name="Pictur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CBECBE1-D2E2-4B1F-B775-4B0E0B7133E1}"/>
                </a:ext>
              </a:extLst>
            </p:cNvPr>
            <p:cNvPicPr>
              <a:picLocks noChangeAspect="1"/>
            </p:cNvPicPr>
            <p:nvPr/>
          </p:nvPicPr>
          <p:blipFill>
            <a:blip r:embed="rId6"/>
            <a:stretch>
              <a:fillRect/>
            </a:stretch>
          </p:blipFill>
          <p:spPr>
            <a:xfrm>
              <a:off x="1860182" y="-2830096"/>
              <a:ext cx="6488043" cy="8308742"/>
            </a:xfrm>
            <a:prstGeom prst="rect">
              <a:avLst/>
            </a:prstGeom>
            <a:ln>
              <a:solidFill>
                <a:srgbClr val="0070C0"/>
              </a:solidFill>
            </a:ln>
          </p:spPr>
        </p:pic>
        <p:sp>
          <p:nvSpPr>
            <p:cNvPr id="14" name="TextBox 1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8182BE8-C081-4016-8D8B-08E4A46ED6EE}"/>
                </a:ext>
              </a:extLst>
            </p:cNvPr>
            <p:cNvSpPr txBox="1"/>
            <p:nvPr/>
          </p:nvSpPr>
          <p:spPr>
            <a:xfrm>
              <a:off x="6181821" y="-2005574"/>
              <a:ext cx="1850655" cy="863514"/>
            </a:xfrm>
            <a:prstGeom prst="rect">
              <a:avLst/>
            </a:prstGeom>
            <a:solidFill>
              <a:schemeClr val="accent1">
                <a:lumMod val="40000"/>
                <a:lumOff val="60000"/>
              </a:schemeClr>
            </a:solidFill>
          </p:spPr>
          <p:txBody>
            <a:bodyPr wrap="square" rtlCol="0">
              <a:spAutoFit/>
            </a:bodyPr>
            <a:lstStyle/>
            <a:p>
              <a:pPr algn="ctr"/>
              <a:r>
                <a:rPr lang="ka-GE" sz="1400" dirty="0" smtClean="0"/>
                <a:t>2020 წლის 14 აგვისტო</a:t>
              </a:r>
            </a:p>
          </p:txBody>
        </p:sp>
      </p:grpSp>
    </p:spTree>
    <p:extLst>
      <p:ext uri="{BB962C8B-B14F-4D97-AF65-F5344CB8AC3E}">
        <p14:creationId xmlns:p14="http://schemas.microsoft.com/office/powerpoint/2010/main" val="264597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403350" y="190500"/>
            <a:ext cx="763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კიბერდანაშაული როგორც მომსახურება</a:t>
            </a:r>
            <a:endParaRPr lang="ka-GE" sz="18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251520" y="1270001"/>
            <a:ext cx="8712968" cy="5183335"/>
          </a:xfrm>
        </p:spPr>
        <p:txBody>
          <a:bodyPr/>
          <a:lstStyle/>
          <a:p>
            <a:pPr>
              <a:buFont typeface="Wingdings" panose="05000000000000000000" pitchFamily="2" charset="2"/>
              <a:buChar char="Ø"/>
              <a:defRPr/>
            </a:pPr>
            <a:r>
              <a:rPr lang="ka-GE" altLang="en-US" sz="2400" dirty="0"/>
              <a:t>კიბერდანაშაულის მოდულარიზაციის გაზრდა</a:t>
            </a:r>
          </a:p>
          <a:p>
            <a:pPr>
              <a:buFont typeface="Wingdings" panose="05000000000000000000" pitchFamily="2" charset="2"/>
              <a:buChar char="Ø"/>
              <a:defRPr/>
            </a:pPr>
            <a:r>
              <a:rPr lang="ka-GE" altLang="en-US" sz="2400" dirty="0" smtClean="0"/>
              <a:t>ახორციელებენ სპეციალიზებული </a:t>
            </a:r>
            <a:r>
              <a:rPr lang="ka-GE" altLang="en-US" sz="2400" dirty="0"/>
              <a:t>ჯგუფები</a:t>
            </a:r>
          </a:p>
          <a:p>
            <a:pPr>
              <a:buFont typeface="Wingdings" panose="05000000000000000000" pitchFamily="2" charset="2"/>
              <a:buChar char="Ø"/>
              <a:defRPr/>
            </a:pPr>
            <a:r>
              <a:rPr lang="ka-GE" altLang="en-US" sz="2400" dirty="0"/>
              <a:t>რთული დასამტკიცებელია ჯაჭვის ცალკეული აქტორების დანაშაულებრივი </a:t>
            </a:r>
            <a:r>
              <a:rPr lang="ka-GE" altLang="en-US" sz="2400" dirty="0" smtClean="0"/>
              <a:t>განზრახვა</a:t>
            </a:r>
            <a:endParaRPr lang="ka-GE" altLang="en-US" sz="2400" dirty="0"/>
          </a:p>
          <a:p>
            <a:pPr>
              <a:buFont typeface="Wingdings" panose="05000000000000000000" pitchFamily="2" charset="2"/>
              <a:buChar char="Ø"/>
              <a:defRPr/>
            </a:pPr>
            <a:r>
              <a:rPr lang="ka-GE" altLang="en-US" sz="2400" dirty="0"/>
              <a:t>საჭიროებს ძალიან მძიმე მტკიცებულებით ტვირთს</a:t>
            </a:r>
          </a:p>
        </p:txBody>
      </p:sp>
      <p:pic>
        <p:nvPicPr>
          <p:cNvPr id="3" name="Pictur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626F3EE-3E95-4D8B-9911-72BA42F8E330}"/>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3317" t="4176" r="1826"/>
          <a:stretch/>
        </p:blipFill>
        <p:spPr bwMode="auto">
          <a:xfrm>
            <a:off x="4463072" y="4531967"/>
            <a:ext cx="4501416" cy="192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DCF8F31-4868-4947-BF8B-321880239E85}"/>
              </a:ext>
            </a:extLst>
          </p:cNvPr>
          <p:cNvSpPr>
            <a:spLocks noChangeArrowheads="1"/>
          </p:cNvSpPr>
          <p:nvPr/>
        </p:nvSpPr>
        <p:spPr bwMode="auto">
          <a:xfrm>
            <a:off x="251520" y="3565814"/>
            <a:ext cx="3744416" cy="290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spcBef>
                <a:spcPts val="600"/>
              </a:spcBef>
              <a:spcAft>
                <a:spcPts val="600"/>
              </a:spcAft>
            </a:pPr>
            <a:r>
              <a:rPr lang="ka-GE" b="1" u="sng" dirty="0"/>
              <a:t>მაგალითი</a:t>
            </a:r>
          </a:p>
          <a:p>
            <a:pPr>
              <a:lnSpc>
                <a:spcPct val="120000"/>
              </a:lnSpc>
              <a:spcBef>
                <a:spcPts val="600"/>
              </a:spcBef>
              <a:spcAft>
                <a:spcPts val="600"/>
              </a:spcAft>
            </a:pPr>
            <a:r>
              <a:rPr lang="ka-GE" b="1" dirty="0" smtClean="0"/>
              <a:t>კიბერდამნაშავეთა საერთაშორისო სინდიკატი </a:t>
            </a:r>
            <a:r>
              <a:rPr lang="ka-GE" dirty="0" smtClean="0"/>
              <a:t>ეჭვმიტანილია </a:t>
            </a:r>
            <a:r>
              <a:rPr lang="ka-GE" b="1" dirty="0" smtClean="0"/>
              <a:t>41000-ზე მეტი </a:t>
            </a:r>
            <a:r>
              <a:rPr lang="ka-GE" b="1" dirty="0" smtClean="0"/>
              <a:t>დაზარალებულისთვის</a:t>
            </a:r>
            <a:r>
              <a:rPr lang="ka-GE" dirty="0" smtClean="0"/>
              <a:t> </a:t>
            </a:r>
            <a:r>
              <a:rPr lang="ka-GE" b="1" dirty="0" smtClean="0"/>
              <a:t>100 მილიონი დოლარის </a:t>
            </a:r>
            <a:r>
              <a:rPr lang="ka-GE" dirty="0" smtClean="0"/>
              <a:t>მოპარვაში </a:t>
            </a:r>
            <a:r>
              <a:rPr lang="ka-GE" b="1" dirty="0" smtClean="0"/>
              <a:t>დაფარული საბანკო ტროიანის,</a:t>
            </a:r>
            <a:r>
              <a:rPr lang="ka-GE" dirty="0" smtClean="0"/>
              <a:t> სახელად </a:t>
            </a:r>
            <a:r>
              <a:rPr lang="ka-GE" b="1" dirty="0" smtClean="0">
                <a:solidFill>
                  <a:srgbClr val="FF0000"/>
                </a:solidFill>
              </a:rPr>
              <a:t>GozNym</a:t>
            </a:r>
            <a:r>
              <a:rPr lang="ka-GE" dirty="0" smtClean="0"/>
              <a:t>, გამოყენებით.</a:t>
            </a:r>
            <a:endParaRPr lang="ka-GE" dirty="0">
              <a:solidFill>
                <a:srgbClr val="FF0000"/>
              </a:solidFill>
              <a:cs typeface="Verdana" charset="0"/>
            </a:endParaRPr>
          </a:p>
        </p:txBody>
      </p:sp>
    </p:spTree>
    <p:extLst>
      <p:ext uri="{BB962C8B-B14F-4D97-AF65-F5344CB8AC3E}">
        <p14:creationId xmlns:p14="http://schemas.microsoft.com/office/powerpoint/2010/main" val="263503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მონაცემთა კომპრომეტირება</a:t>
            </a:r>
            <a:endParaRPr lang="ka-GE" sz="20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251520" y="1270001"/>
            <a:ext cx="8712968" cy="5183335"/>
          </a:xfrm>
        </p:spPr>
        <p:txBody>
          <a:bodyPr/>
          <a:lstStyle/>
          <a:p>
            <a:pPr marL="0" indent="0">
              <a:buNone/>
              <a:defRPr/>
            </a:pPr>
            <a:r>
              <a:rPr lang="ka-GE" sz="2800" dirty="0" smtClean="0"/>
              <a:t>ფინანსური და სხვა მონაცემების უკანონო მოპოვება</a:t>
            </a:r>
          </a:p>
          <a:p>
            <a:pPr marL="0" indent="0">
              <a:buNone/>
              <a:defRPr/>
            </a:pPr>
            <a:endParaRPr lang="ka-GE" altLang="en-US" sz="2800" dirty="0"/>
          </a:p>
          <a:p>
            <a:pPr lvl="1">
              <a:buFont typeface="Wingdings" panose="05000000000000000000" pitchFamily="2" charset="2"/>
              <a:buChar char="Ø"/>
              <a:defRPr/>
            </a:pPr>
            <a:r>
              <a:rPr lang="ka-GE" sz="2400" dirty="0" smtClean="0"/>
              <a:t>საკრედიტო ბარათების ინფორმაცია</a:t>
            </a:r>
          </a:p>
          <a:p>
            <a:pPr lvl="1">
              <a:buFont typeface="Wingdings" panose="05000000000000000000" pitchFamily="2" charset="2"/>
              <a:buChar char="Ø"/>
              <a:defRPr/>
            </a:pPr>
            <a:r>
              <a:rPr lang="ka-GE" sz="2400" dirty="0" smtClean="0"/>
              <a:t>ონლაინბანკის რეკვიზიტები</a:t>
            </a:r>
          </a:p>
          <a:p>
            <a:pPr lvl="1">
              <a:buFont typeface="Wingdings" panose="05000000000000000000" pitchFamily="2" charset="2"/>
              <a:buChar char="Ø"/>
              <a:defRPr/>
            </a:pPr>
            <a:r>
              <a:rPr lang="ka-GE" sz="2400" dirty="0" smtClean="0"/>
              <a:t>კრიპტოვალუტის საფულეები</a:t>
            </a:r>
          </a:p>
          <a:p>
            <a:pPr lvl="1">
              <a:buFont typeface="Wingdings" panose="05000000000000000000" pitchFamily="2" charset="2"/>
              <a:buChar char="Ø"/>
              <a:defRPr/>
            </a:pPr>
            <a:r>
              <a:rPr lang="ka-GE" sz="2400" dirty="0" smtClean="0"/>
              <a:t>პერსონალური მონაცემები და წვდომის რეკვიზიტები</a:t>
            </a:r>
          </a:p>
          <a:p>
            <a:pPr>
              <a:defRPr/>
            </a:pPr>
            <a:endParaRPr lang="ka-GE" altLang="en-US" sz="2400" dirty="0"/>
          </a:p>
          <a:p>
            <a:pPr>
              <a:defRPr/>
            </a:pPr>
            <a:r>
              <a:rPr lang="ka-GE" altLang="en-US" sz="2400" dirty="0"/>
              <a:t>გროვდება ფიშინგის, მონაცემთა </a:t>
            </a:r>
            <a:r>
              <a:rPr lang="ka-GE" altLang="en-US" sz="2400" dirty="0" smtClean="0"/>
              <a:t>გაჟონვისა და </a:t>
            </a:r>
            <a:r>
              <a:rPr lang="ka-GE" altLang="en-US" sz="2400" dirty="0"/>
              <a:t>სხვა მავნე </a:t>
            </a:r>
            <a:r>
              <a:rPr lang="ka-GE" altLang="en-US" sz="2400" dirty="0" smtClean="0"/>
              <a:t>პროგრამების </a:t>
            </a:r>
            <a:r>
              <a:rPr lang="ka-GE" altLang="en-US" sz="2400" dirty="0"/>
              <a:t>მეშვეობით </a:t>
            </a:r>
          </a:p>
          <a:p>
            <a:pPr marL="0" indent="0">
              <a:buNone/>
              <a:defRPr/>
            </a:pPr>
            <a:r>
              <a:rPr lang="ka-GE" altLang="en-US" sz="2400" dirty="0"/>
              <a:t>   </a:t>
            </a:r>
          </a:p>
        </p:txBody>
      </p:sp>
      <p:pic>
        <p:nvPicPr>
          <p:cNvPr id="1026" name="Picture 2" descr="Personal Data Theft - CyberInsurance.com">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FE29A3D-3286-4D5F-B363-AE76AA7DE5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2322" y="5038624"/>
            <a:ext cx="2123728" cy="141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0073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მონაცემთა კომპრომეტირება</a:t>
            </a:r>
            <a:endParaRPr lang="ka-GE" sz="20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Personal Data Theft - CyberInsurance.com">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FE29A3D-3286-4D5F-B363-AE76AA7DE5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2322" y="5038624"/>
            <a:ext cx="2123728" cy="14147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3F8C88A-D874-44DD-BC15-EC1D0DAAFACC}"/>
              </a:ext>
            </a:extLst>
          </p:cNvPr>
          <p:cNvPicPr>
            <a:picLocks noChangeAspect="1"/>
          </p:cNvPicPr>
          <p:nvPr/>
        </p:nvPicPr>
        <p:blipFill>
          <a:blip r:embed="rId5"/>
          <a:stretch>
            <a:fillRect/>
          </a:stretch>
        </p:blipFill>
        <p:spPr>
          <a:xfrm>
            <a:off x="179512" y="1270001"/>
            <a:ext cx="6588224" cy="1445429"/>
          </a:xfrm>
          <a:prstGeom prst="rect">
            <a:avLst/>
          </a:prstGeom>
          <a:ln>
            <a:solidFill>
              <a:schemeClr val="accent1"/>
            </a:solidFill>
          </a:ln>
        </p:spPr>
      </p:pic>
      <p:pic>
        <p:nvPicPr>
          <p:cNvPr id="6" name="Pictur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95F735A-1E31-4DB3-B1EC-17942D486F19}"/>
              </a:ext>
            </a:extLst>
          </p:cNvPr>
          <p:cNvPicPr>
            <a:picLocks noChangeAspect="1"/>
          </p:cNvPicPr>
          <p:nvPr/>
        </p:nvPicPr>
        <p:blipFill>
          <a:blip r:embed="rId6"/>
          <a:stretch>
            <a:fillRect/>
          </a:stretch>
        </p:blipFill>
        <p:spPr>
          <a:xfrm>
            <a:off x="395536" y="2854176"/>
            <a:ext cx="2952328" cy="3548050"/>
          </a:xfrm>
          <a:prstGeom prst="rect">
            <a:avLst/>
          </a:prstGeom>
          <a:ln>
            <a:solidFill>
              <a:schemeClr val="accent1"/>
            </a:solidFill>
          </a:ln>
        </p:spPr>
      </p:pic>
      <p:pic>
        <p:nvPicPr>
          <p:cNvPr id="8" name="Picture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DDEECD8-ABAE-4533-85CA-383A920B4425}"/>
              </a:ext>
            </a:extLst>
          </p:cNvPr>
          <p:cNvPicPr>
            <a:picLocks noChangeAspect="1"/>
          </p:cNvPicPr>
          <p:nvPr/>
        </p:nvPicPr>
        <p:blipFill>
          <a:blip r:embed="rId7"/>
          <a:stretch>
            <a:fillRect/>
          </a:stretch>
        </p:blipFill>
        <p:spPr>
          <a:xfrm>
            <a:off x="3851920" y="2952340"/>
            <a:ext cx="4716016" cy="1859777"/>
          </a:xfrm>
          <a:prstGeom prst="rect">
            <a:avLst/>
          </a:prstGeom>
          <a:ln>
            <a:solidFill>
              <a:schemeClr val="accent1"/>
            </a:solidFill>
          </a:ln>
        </p:spPr>
      </p:pic>
    </p:spTree>
    <p:extLst>
      <p:ext uri="{BB962C8B-B14F-4D97-AF65-F5344CB8AC3E}">
        <p14:creationId xmlns:p14="http://schemas.microsoft.com/office/powerpoint/2010/main" val="1290857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DoS/DDoS</a:t>
            </a:r>
            <a:endParaRPr lang="ka-GE" sz="20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251520" y="1270001"/>
            <a:ext cx="8784530" cy="5183335"/>
          </a:xfrm>
        </p:spPr>
        <p:txBody>
          <a:bodyPr/>
          <a:lstStyle/>
          <a:p>
            <a:pPr marL="114300" indent="0">
              <a:buNone/>
              <a:defRPr/>
            </a:pPr>
            <a:r>
              <a:rPr lang="ka-GE" sz="2400" b="1" dirty="0">
                <a:solidFill>
                  <a:schemeClr val="accent1">
                    <a:lumMod val="50000"/>
                  </a:schemeClr>
                </a:solidFill>
              </a:rPr>
              <a:t>მომსახურების დაბლოკვა</a:t>
            </a:r>
            <a:r>
              <a:rPr lang="ka-GE" sz="2400" dirty="0">
                <a:solidFill>
                  <a:schemeClr val="accent1">
                    <a:lumMod val="50000"/>
                  </a:schemeClr>
                </a:solidFill>
              </a:rPr>
              <a:t> ან </a:t>
            </a:r>
            <a:r>
              <a:rPr lang="ka-GE" sz="2400" b="1" dirty="0">
                <a:solidFill>
                  <a:schemeClr val="accent1">
                    <a:lumMod val="50000"/>
                  </a:schemeClr>
                </a:solidFill>
              </a:rPr>
              <a:t>განაწილებული შეტევა მომსახურების დაბლოკვის მიზნით</a:t>
            </a:r>
          </a:p>
          <a:p>
            <a:pPr marL="971550" lvl="1" indent="-457200">
              <a:buFont typeface="Wingdings" panose="05000000000000000000" pitchFamily="2" charset="2"/>
              <a:buChar char="Ø"/>
              <a:defRPr/>
            </a:pPr>
            <a:r>
              <a:rPr lang="ka-GE" sz="2400" dirty="0" smtClean="0"/>
              <a:t>კიბერშეტევა, როცა დამნაშავე ცდილობს მანქანა ან რესურსი გახადოს ხელმიუწვდომელი</a:t>
            </a:r>
          </a:p>
          <a:p>
            <a:pPr marL="971550" lvl="1" indent="-457200">
              <a:buFont typeface="Wingdings" panose="05000000000000000000" pitchFamily="2" charset="2"/>
              <a:buChar char="Ø"/>
              <a:defRPr/>
            </a:pPr>
            <a:r>
              <a:rPr lang="ka-GE" sz="2400" dirty="0" smtClean="0"/>
              <a:t>დროებით ან განუსაზღვრელი დროით</a:t>
            </a:r>
          </a:p>
          <a:p>
            <a:pPr marL="971550" lvl="1" indent="-457200">
              <a:buFont typeface="Wingdings" panose="05000000000000000000" pitchFamily="2" charset="2"/>
              <a:buChar char="Ø"/>
              <a:defRPr/>
            </a:pPr>
            <a:r>
              <a:rPr lang="ka-GE" sz="2400" dirty="0" smtClean="0"/>
              <a:t>მომსახურებების ფუნქციების დარღვევა</a:t>
            </a:r>
          </a:p>
          <a:p>
            <a:pPr marL="971550" lvl="1" indent="-457200">
              <a:buFont typeface="Wingdings" panose="05000000000000000000" pitchFamily="2" charset="2"/>
              <a:buChar char="Ø"/>
              <a:defRPr/>
            </a:pPr>
            <a:r>
              <a:rPr lang="ka-GE" sz="2400" dirty="0" smtClean="0"/>
              <a:t>ტიპურად, მოთხოვნებით დატბორვით </a:t>
            </a:r>
          </a:p>
          <a:p>
            <a:pPr marL="514350" lvl="1" indent="0">
              <a:buNone/>
              <a:defRPr/>
            </a:pPr>
            <a:r>
              <a:rPr lang="ka-GE" sz="2400" dirty="0" smtClean="0"/>
              <a:t>(ფლუდინგით)</a:t>
            </a:r>
            <a:endParaRPr lang="ka-GE" sz="2400" dirty="0"/>
          </a:p>
          <a:p>
            <a:pPr marL="571500" indent="-457200">
              <a:defRPr/>
            </a:pPr>
            <a:r>
              <a:rPr lang="ka-GE" sz="2400" dirty="0" smtClean="0"/>
              <a:t>განაწილებულში (DDOS)</a:t>
            </a:r>
          </a:p>
          <a:p>
            <a:pPr marL="971550" lvl="1" indent="-457200">
              <a:buFont typeface="Wingdings" panose="05000000000000000000" pitchFamily="2" charset="2"/>
              <a:buChar char="Ø"/>
              <a:defRPr/>
            </a:pPr>
            <a:r>
              <a:rPr lang="ka-GE" sz="2400" dirty="0" smtClean="0"/>
              <a:t>ფლუდინგი წარმოიშობა უამრავი წყაროდან</a:t>
            </a:r>
          </a:p>
          <a:p>
            <a:pPr marL="971550" lvl="1" indent="-457200">
              <a:buFont typeface="Wingdings" panose="05000000000000000000" pitchFamily="2" charset="2"/>
              <a:buChar char="Ø"/>
              <a:defRPr/>
            </a:pPr>
            <a:r>
              <a:rPr lang="ka-GE" sz="2400" dirty="0" smtClean="0"/>
              <a:t>მის შეჩერებას ართულებს სხვადასხვა წყარო</a:t>
            </a:r>
          </a:p>
        </p:txBody>
      </p:sp>
      <p:pic>
        <p:nvPicPr>
          <p:cNvPr id="4098" name="Pictur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9282261-6DB0-4627-B6CB-880003CD87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2783" y="2572308"/>
            <a:ext cx="2221217"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81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DoS/DDoS</a:t>
            </a:r>
            <a:endParaRPr lang="ka-GE" sz="20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251520" y="1196752"/>
            <a:ext cx="8784530" cy="5391373"/>
          </a:xfrm>
        </p:spPr>
        <p:txBody>
          <a:bodyPr/>
          <a:lstStyle/>
          <a:p>
            <a:pPr marL="114300" indent="0">
              <a:buNone/>
              <a:defRPr/>
            </a:pPr>
            <a:r>
              <a:rPr lang="ka-GE" sz="2800" b="1" dirty="0">
                <a:solidFill>
                  <a:schemeClr val="accent1">
                    <a:lumMod val="50000"/>
                  </a:schemeClr>
                </a:solidFill>
              </a:rPr>
              <a:t>რატომ?</a:t>
            </a:r>
          </a:p>
          <a:p>
            <a:pPr marL="971550" lvl="1" indent="-457200">
              <a:buFont typeface="Wingdings" panose="05000000000000000000" pitchFamily="2" charset="2"/>
              <a:buChar char="Ø"/>
              <a:defRPr/>
            </a:pPr>
            <a:r>
              <a:rPr lang="ka-GE" sz="2400" dirty="0" smtClean="0"/>
              <a:t>ყველაზე გავრცელებული გამოძალვა</a:t>
            </a:r>
          </a:p>
          <a:p>
            <a:pPr marL="971550" lvl="1" indent="-457200">
              <a:buFont typeface="Wingdings" panose="05000000000000000000" pitchFamily="2" charset="2"/>
              <a:buChar char="Ø"/>
              <a:defRPr/>
            </a:pPr>
            <a:r>
              <a:rPr lang="ka-GE" sz="2400" dirty="0" smtClean="0"/>
              <a:t>იდეოლოგიური და პოლიტიკური</a:t>
            </a:r>
          </a:p>
          <a:p>
            <a:pPr marL="971550" lvl="1" indent="-457200">
              <a:buFont typeface="Wingdings" panose="05000000000000000000" pitchFamily="2" charset="2"/>
              <a:buChar char="Ø"/>
              <a:defRPr/>
            </a:pPr>
            <a:r>
              <a:rPr lang="ka-GE" sz="2400" dirty="0" smtClean="0"/>
              <a:t>სრულიად მავნე</a:t>
            </a:r>
          </a:p>
          <a:p>
            <a:pPr marL="114300" indent="0">
              <a:buNone/>
              <a:defRPr/>
            </a:pPr>
            <a:endParaRPr lang="ka-GE" sz="2800" dirty="0"/>
          </a:p>
          <a:p>
            <a:pPr marL="114300" indent="0">
              <a:buNone/>
              <a:defRPr/>
            </a:pPr>
            <a:r>
              <a:rPr lang="ka-GE" sz="2800" b="1" dirty="0">
                <a:solidFill>
                  <a:schemeClr val="accent1">
                    <a:lumMod val="50000"/>
                  </a:schemeClr>
                </a:solidFill>
              </a:rPr>
              <a:t>სამიზნეები</a:t>
            </a:r>
          </a:p>
          <a:p>
            <a:pPr marL="971550" lvl="1" indent="-457200">
              <a:buFont typeface="Wingdings" panose="05000000000000000000" pitchFamily="2" charset="2"/>
              <a:buChar char="Ø"/>
              <a:defRPr/>
            </a:pPr>
            <a:r>
              <a:rPr lang="ka-GE" sz="2400" dirty="0" smtClean="0"/>
              <a:t>ფინანსური დაწესებულებები</a:t>
            </a:r>
          </a:p>
          <a:p>
            <a:pPr marL="971550" lvl="1" indent="-457200">
              <a:buFont typeface="Wingdings" panose="05000000000000000000" pitchFamily="2" charset="2"/>
              <a:buChar char="Ø"/>
              <a:defRPr/>
            </a:pPr>
            <a:r>
              <a:rPr lang="ka-GE" sz="2400" dirty="0" smtClean="0"/>
              <a:t>საჯარო სექტორის უწყებები (პოლიცია/მთავრობა)</a:t>
            </a:r>
          </a:p>
          <a:p>
            <a:pPr marL="971550" lvl="1" indent="-457200">
              <a:buFont typeface="Wingdings" panose="05000000000000000000" pitchFamily="2" charset="2"/>
              <a:buChar char="Ø"/>
              <a:defRPr/>
            </a:pPr>
            <a:r>
              <a:rPr lang="ka-GE" sz="2400" dirty="0" smtClean="0"/>
              <a:t>ტურისტული სააგენტოები, ინტერნეტი/კრიტიკული ინფრასტრუქტურა</a:t>
            </a:r>
          </a:p>
          <a:p>
            <a:pPr marL="971550" lvl="1" indent="-457200">
              <a:buFont typeface="Wingdings" panose="05000000000000000000" pitchFamily="2" charset="2"/>
              <a:buChar char="Ø"/>
              <a:defRPr/>
            </a:pPr>
            <a:r>
              <a:rPr lang="ka-GE" sz="2400" dirty="0" smtClean="0"/>
              <a:t>ონლაინთამაშების პლატფორმები/აზარტული თამაშები</a:t>
            </a:r>
          </a:p>
        </p:txBody>
      </p:sp>
      <p:pic>
        <p:nvPicPr>
          <p:cNvPr id="4098" name="Pictur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9282261-6DB0-4627-B6CB-880003CD87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9785" y="1270001"/>
            <a:ext cx="2221217"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95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ბოტნეტები</a:t>
            </a:r>
            <a:endParaRPr lang="ka-GE" sz="20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251520" y="1270001"/>
            <a:ext cx="8892480" cy="5183335"/>
          </a:xfrm>
        </p:spPr>
        <p:txBody>
          <a:bodyPr/>
          <a:lstStyle/>
          <a:p>
            <a:pPr marL="0" indent="0">
              <a:buNone/>
              <a:defRPr/>
            </a:pPr>
            <a:r>
              <a:rPr lang="ka-GE" sz="2800" dirty="0" smtClean="0"/>
              <a:t>რო</a:t>
            </a:r>
            <a:r>
              <a:rPr lang="ka-GE" altLang="sr-Latn-RS" sz="2800" b="1" dirty="0">
                <a:solidFill>
                  <a:srgbClr val="0070C0"/>
                </a:solidFill>
              </a:rPr>
              <a:t>ბოტ</a:t>
            </a:r>
            <a:r>
              <a:rPr lang="ka-GE" sz="2800" dirty="0" smtClean="0"/>
              <a:t> </a:t>
            </a:r>
            <a:r>
              <a:rPr lang="ka-GE" altLang="sr-Latn-RS" sz="2800" b="1" dirty="0">
                <a:solidFill>
                  <a:srgbClr val="0070C0"/>
                </a:solidFill>
              </a:rPr>
              <a:t>ნეტ</a:t>
            </a:r>
            <a:r>
              <a:rPr lang="ka-GE" sz="2800" dirty="0" smtClean="0"/>
              <a:t>ი – საფრთხის ქვეშ მყოფი კომპიუტერების ქსელები (</a:t>
            </a:r>
            <a:r>
              <a:rPr lang="ka-GE" sz="2800" i="1" dirty="0" smtClean="0"/>
              <a:t>ზომბები</a:t>
            </a:r>
            <a:r>
              <a:rPr lang="ka-GE" sz="2800" dirty="0" smtClean="0"/>
              <a:t>)</a:t>
            </a:r>
          </a:p>
          <a:p>
            <a:pPr marL="0" indent="0">
              <a:buNone/>
              <a:defRPr/>
            </a:pPr>
            <a:endParaRPr lang="ka-GE" altLang="sr-Latn-RS" sz="2800" dirty="0"/>
          </a:p>
          <a:p>
            <a:pPr lvl="1">
              <a:buFont typeface="Wingdings" panose="05000000000000000000" pitchFamily="2" charset="2"/>
              <a:buChar char="Ø"/>
              <a:defRPr/>
            </a:pPr>
            <a:r>
              <a:rPr lang="ka-GE" sz="2400" dirty="0" smtClean="0"/>
              <a:t>აკონტროლებს ერთი პირი ან ორგანიზაცია</a:t>
            </a:r>
          </a:p>
          <a:p>
            <a:pPr lvl="1">
              <a:buFont typeface="Wingdings" panose="05000000000000000000" pitchFamily="2" charset="2"/>
              <a:buChar char="Ø"/>
              <a:defRPr/>
            </a:pPr>
            <a:r>
              <a:rPr lang="ka-GE" sz="2400" dirty="0" smtClean="0"/>
              <a:t>გამიზნულია უკანონო საქმიანობის განსახორციელებლად</a:t>
            </a:r>
          </a:p>
          <a:p>
            <a:pPr lvl="1">
              <a:buFont typeface="Wingdings" panose="05000000000000000000" pitchFamily="2" charset="2"/>
              <a:buChar char="Ø"/>
              <a:defRPr/>
            </a:pPr>
            <a:r>
              <a:rPr lang="ka-GE" sz="2400" dirty="0" smtClean="0"/>
              <a:t>ინფიცირებულ კომპიუტერებს აკონტროლებს პროგრამული უზრუნველყოფა, რომელიც იძლევა </a:t>
            </a:r>
            <a:r>
              <a:rPr lang="ka-GE" sz="2400" dirty="0"/>
              <a:t>ქსელის </a:t>
            </a:r>
            <a:r>
              <a:rPr lang="ka-GE" sz="2400" dirty="0" smtClean="0"/>
              <a:t>მასშტაბით ოპერაციების ავტომატიზაციის საშუალებას</a:t>
            </a:r>
          </a:p>
          <a:p>
            <a:pPr lvl="1">
              <a:buFont typeface="Wingdings" panose="05000000000000000000" pitchFamily="2" charset="2"/>
              <a:buChar char="Ø"/>
              <a:defRPr/>
            </a:pPr>
            <a:r>
              <a:rPr lang="ka-GE" sz="2400" dirty="0" smtClean="0"/>
              <a:t>უმოქმედოა, სანამ მისი საჭიროება არ არსებობს</a:t>
            </a:r>
          </a:p>
        </p:txBody>
      </p:sp>
    </p:spTree>
    <p:extLst>
      <p:ext uri="{BB962C8B-B14F-4D97-AF65-F5344CB8AC3E}">
        <p14:creationId xmlns:p14="http://schemas.microsoft.com/office/powerpoint/2010/main" val="232124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ბოტნეტები</a:t>
            </a:r>
            <a:endParaRPr lang="ka-GE" sz="20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3574013-EB7D-4349-9203-3493452034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8427" y="1196752"/>
            <a:ext cx="6507146" cy="502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3796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DoS/DDoS</a:t>
            </a:r>
            <a:endParaRPr lang="ka-GE" sz="20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251520" y="1270001"/>
            <a:ext cx="8784530" cy="5183335"/>
          </a:xfrm>
        </p:spPr>
        <p:txBody>
          <a:bodyPr/>
          <a:lstStyle/>
          <a:p>
            <a:pPr marL="114300" indent="0">
              <a:buNone/>
              <a:defRPr/>
            </a:pPr>
            <a:r>
              <a:rPr lang="ka-GE" sz="2400" b="1" dirty="0">
                <a:solidFill>
                  <a:schemeClr val="accent1">
                    <a:lumMod val="50000"/>
                  </a:schemeClr>
                </a:solidFill>
              </a:rPr>
              <a:t>პრობლემის მასშტაბი</a:t>
            </a:r>
          </a:p>
          <a:p>
            <a:pPr marL="571500" indent="-457200">
              <a:defRPr/>
            </a:pPr>
            <a:r>
              <a:rPr lang="ka-GE" sz="2400" b="1" dirty="0">
                <a:solidFill>
                  <a:schemeClr val="accent1">
                    <a:lumMod val="50000"/>
                  </a:schemeClr>
                </a:solidFill>
              </a:rPr>
              <a:t>2018 წ.</a:t>
            </a:r>
          </a:p>
          <a:p>
            <a:pPr marL="971550" lvl="1" indent="-457200">
              <a:defRPr/>
            </a:pPr>
            <a:r>
              <a:rPr lang="ka-GE" sz="2000" dirty="0" smtClean="0"/>
              <a:t>ორი ყველაზე დიდი DD</a:t>
            </a:r>
            <a:r>
              <a:rPr lang="en-US" sz="2000" dirty="0" smtClean="0"/>
              <a:t>o</a:t>
            </a:r>
            <a:r>
              <a:rPr lang="ka-GE" sz="2000" dirty="0" smtClean="0"/>
              <a:t>S-შეტევა „memcache“ ექსპლოიტის გამოყენებით</a:t>
            </a:r>
          </a:p>
          <a:p>
            <a:pPr marL="971550" lvl="1" indent="-457200">
              <a:defRPr/>
            </a:pPr>
            <a:r>
              <a:rPr lang="ka-GE" sz="2000" dirty="0" smtClean="0"/>
              <a:t>ცალკეული შეტევები 1.35 და 1.7 ტერაბაიტი/წამში იქნა გაშვებული GitHub-ზე (ონლაინდეველოპერული პლატფორმა)</a:t>
            </a:r>
          </a:p>
          <a:p>
            <a:pPr marL="514350" lvl="1" indent="0">
              <a:buNone/>
              <a:defRPr/>
            </a:pPr>
            <a:r>
              <a:rPr lang="en-US" sz="2000" dirty="0" smtClean="0"/>
              <a:t>		</a:t>
            </a:r>
            <a:r>
              <a:rPr lang="ka-GE" sz="2000" dirty="0" smtClean="0"/>
              <a:t>                      </a:t>
            </a:r>
            <a:r>
              <a:rPr lang="ka-GE" sz="1400" dirty="0"/>
              <a:t>(კონტექსტი – 2017 წელს ფეისბუკმა შთანთქა 0.35ტბ/წუთში!)</a:t>
            </a:r>
          </a:p>
          <a:p>
            <a:pPr marL="571500" indent="-457200">
              <a:defRPr/>
            </a:pPr>
            <a:r>
              <a:rPr lang="ka-GE" sz="2400" b="1" dirty="0">
                <a:solidFill>
                  <a:schemeClr val="accent1">
                    <a:lumMod val="50000"/>
                  </a:schemeClr>
                </a:solidFill>
              </a:rPr>
              <a:t>2019 წ.</a:t>
            </a:r>
          </a:p>
          <a:p>
            <a:pPr marL="971550" lvl="1" indent="-457200">
              <a:defRPr/>
            </a:pPr>
            <a:r>
              <a:rPr lang="ka-GE" sz="2000" dirty="0" smtClean="0"/>
              <a:t>DDoS-სგან დაცვის სისტემებს შეუძლია 580 მილიონი პაკეტის შემცირება წუთში</a:t>
            </a:r>
          </a:p>
          <a:p>
            <a:pPr marL="971550" lvl="1" indent="-457200">
              <a:defRPr/>
            </a:pPr>
            <a:r>
              <a:rPr lang="ka-GE" sz="2000" dirty="0" smtClean="0"/>
              <a:t>GitHub-ის შეტევების </a:t>
            </a:r>
            <a:r>
              <a:rPr lang="ka-GE" sz="2000" b="1" dirty="0">
                <a:solidFill>
                  <a:srgbClr val="FF0000"/>
                </a:solidFill>
              </a:rPr>
              <a:t>4-მაგი მოცულობა</a:t>
            </a:r>
          </a:p>
        </p:txBody>
      </p:sp>
    </p:spTree>
    <p:extLst>
      <p:ext uri="{BB962C8B-B14F-4D97-AF65-F5344CB8AC3E}">
        <p14:creationId xmlns:p14="http://schemas.microsoft.com/office/powerpoint/2010/main" val="72225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გლობალური ციფრული სნეპშოტი</a:t>
            </a:r>
            <a:endParaRPr lang="ka-GE" sz="20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D080C1D-F3C9-4F4F-9EA2-708A72782F5B}"/>
              </a:ext>
            </a:extLst>
          </p:cNvPr>
          <p:cNvSpPr>
            <a:spLocks noChangeArrowheads="1"/>
          </p:cNvSpPr>
          <p:nvPr/>
        </p:nvSpPr>
        <p:spPr bwMode="auto">
          <a:xfrm>
            <a:off x="1623554" y="6249571"/>
            <a:ext cx="719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ka-GE" sz="1600" b="1" dirty="0">
                <a:solidFill>
                  <a:srgbClr val="2F618F"/>
                </a:solidFill>
              </a:rPr>
              <a:t>https://wearesocial.com/uk/blog/2020/04/digital-around-the-world-in-april-2020</a:t>
            </a:r>
          </a:p>
        </p:txBody>
      </p:sp>
      <p:sp>
        <p:nvSpPr>
          <p:cNvPr id="2" name="AutoShape 2" descr="1.5.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1.5.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0375" y="1270001"/>
            <a:ext cx="8243152" cy="4757062"/>
          </a:xfrm>
        </p:spPr>
      </p:pic>
    </p:spTree>
    <p:extLst>
      <p:ext uri="{BB962C8B-B14F-4D97-AF65-F5344CB8AC3E}">
        <p14:creationId xmlns:p14="http://schemas.microsoft.com/office/powerpoint/2010/main" val="40914650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231899" y="35708"/>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შეტევები კრიტიკულ </a:t>
            </a:r>
            <a:r>
              <a:rPr lang="ka-GE" sz="2800" dirty="0" smtClean="0">
                <a:solidFill>
                  <a:schemeClr val="bg1"/>
                </a:solidFill>
                <a:latin typeface="Verdana" charset="0"/>
              </a:rPr>
              <a:t>ინფრასტრუქტურაზე</a:t>
            </a:r>
            <a:endParaRPr lang="ka-GE" sz="18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0" y="1115209"/>
            <a:ext cx="8784530" cy="5183335"/>
          </a:xfrm>
        </p:spPr>
        <p:txBody>
          <a:bodyPr/>
          <a:lstStyle/>
          <a:p>
            <a:pPr marL="0" indent="0">
              <a:buNone/>
            </a:pPr>
            <a:r>
              <a:rPr lang="ka-GE" sz="2800" dirty="0" smtClean="0"/>
              <a:t>შეტევები, რომლებიც არღვევს ერთი ან მეტი კრიტიკული ინფრასტრუქტურის შიდა ფუნქციებს</a:t>
            </a:r>
          </a:p>
          <a:p>
            <a:pPr lvl="1">
              <a:buFont typeface="Wingdings" panose="05000000000000000000" pitchFamily="2" charset="2"/>
              <a:buChar char="Ø"/>
            </a:pPr>
            <a:r>
              <a:rPr lang="ka-GE" sz="2400" dirty="0" smtClean="0"/>
              <a:t>გადაფარვა მანამდელ ექსპლოიტებთან (DDoS, სხვ.)</a:t>
            </a:r>
          </a:p>
          <a:p>
            <a:pPr lvl="1">
              <a:buFont typeface="Wingdings" panose="05000000000000000000" pitchFamily="2" charset="2"/>
              <a:buChar char="Ø"/>
            </a:pPr>
            <a:r>
              <a:rPr lang="ka-GE" sz="2400" dirty="0" smtClean="0"/>
              <a:t>ენერგია, ტრანსპორტი, წყალი, ჯანმრთელობა და ა.შ.</a:t>
            </a:r>
          </a:p>
          <a:p>
            <a:pPr marL="57150" indent="0">
              <a:buNone/>
            </a:pPr>
            <a:endParaRPr lang="ka-GE" sz="2800" b="1" dirty="0" smtClean="0"/>
          </a:p>
          <a:p>
            <a:pPr marL="57150" indent="0">
              <a:buNone/>
            </a:pPr>
            <a:endParaRPr lang="ka-GE" sz="2800" b="1" dirty="0"/>
          </a:p>
          <a:p>
            <a:pPr marL="57150" indent="0">
              <a:buNone/>
            </a:pPr>
            <a:r>
              <a:rPr lang="ka-GE" sz="2800" b="1" dirty="0"/>
              <a:t>ვინ?</a:t>
            </a:r>
          </a:p>
          <a:p>
            <a:pPr lvl="1">
              <a:buFont typeface="Wingdings" panose="05000000000000000000" pitchFamily="2" charset="2"/>
              <a:buChar char="Ø"/>
            </a:pPr>
            <a:r>
              <a:rPr lang="ka-GE" sz="2400" dirty="0" smtClean="0"/>
              <a:t>ეროვნული სახელმწიფოები</a:t>
            </a:r>
          </a:p>
          <a:p>
            <a:pPr lvl="1">
              <a:buFont typeface="Wingdings" panose="05000000000000000000" pitchFamily="2" charset="2"/>
              <a:buChar char="Ø"/>
            </a:pPr>
            <a:r>
              <a:rPr lang="ka-GE" sz="2400" dirty="0" smtClean="0"/>
              <a:t>დილეტანტი ჰაკერები</a:t>
            </a:r>
          </a:p>
          <a:p>
            <a:pPr marL="457200" lvl="1" indent="0" algn="ctr">
              <a:buNone/>
            </a:pPr>
            <a:r>
              <a:rPr lang="ka-GE" sz="2400" dirty="0" smtClean="0"/>
              <a:t>„</a:t>
            </a:r>
            <a:r>
              <a:rPr lang="ka-GE" sz="2400" b="1" dirty="0" smtClean="0"/>
              <a:t>დანაშაული როგორც მომსახურება</a:t>
            </a:r>
            <a:r>
              <a:rPr lang="ka-GE" sz="2400" dirty="0" smtClean="0"/>
              <a:t>“ ხელმისაწვდომობა – კიბერდანაშაულის ჩასადენი საშუალებების ყიდვა</a:t>
            </a:r>
            <a:endParaRPr lang="ka-GE" sz="2400" dirty="0"/>
          </a:p>
        </p:txBody>
      </p:sp>
      <p:pic>
        <p:nvPicPr>
          <p:cNvPr id="1026" name="Picture 2" descr="National Infrastructure Tower">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D744812-0D86-4666-AEFD-96A3D0537B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924944"/>
            <a:ext cx="2447826" cy="244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53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77924" y="35708"/>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შეტევები კრიტიკულ </a:t>
            </a:r>
            <a:r>
              <a:rPr lang="ka-GE" sz="2800" dirty="0" smtClean="0">
                <a:solidFill>
                  <a:schemeClr val="bg1"/>
                </a:solidFill>
                <a:latin typeface="Verdana" charset="0"/>
              </a:rPr>
              <a:t>ინფრასტრუქტურაზე</a:t>
            </a:r>
            <a:endParaRPr lang="ka-GE" sz="18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CC343E1-AD9B-453A-AADD-50968F3F1460}"/>
              </a:ext>
            </a:extLst>
          </p:cNvPr>
          <p:cNvSpPr txBox="1"/>
          <p:nvPr/>
        </p:nvSpPr>
        <p:spPr>
          <a:xfrm>
            <a:off x="6713241" y="1234995"/>
            <a:ext cx="2322809" cy="2585323"/>
          </a:xfrm>
          <a:prstGeom prst="rect">
            <a:avLst/>
          </a:prstGeom>
          <a:solidFill>
            <a:schemeClr val="tx1">
              <a:lumMod val="65000"/>
              <a:lumOff val="35000"/>
            </a:schemeClr>
          </a:solidFill>
        </p:spPr>
        <p:txBody>
          <a:bodyPr wrap="square" rtlCol="0">
            <a:spAutoFit/>
          </a:bodyPr>
          <a:lstStyle/>
          <a:p>
            <a:pPr algn="ctr"/>
            <a:r>
              <a:rPr lang="ka-GE" dirty="0">
                <a:solidFill>
                  <a:schemeClr val="bg1"/>
                </a:solidFill>
                <a:latin typeface="+mj-lt"/>
              </a:rPr>
              <a:t>ევროკავშირის მონახაზი ფართომასშტაბიანი ტრანსსასაზღვრო კიბერუსაფრთხოების ინციდენტებსა და კრიზისებზე კოორდინირებული რეაგირებისთვის</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5530" y="1687051"/>
            <a:ext cx="4707711" cy="4266534"/>
          </a:xfrm>
          <a:prstGeom prst="rect">
            <a:avLst/>
          </a:prstGeom>
        </p:spPr>
      </p:pic>
    </p:spTree>
    <p:extLst>
      <p:ext uri="{BB962C8B-B14F-4D97-AF65-F5344CB8AC3E}">
        <p14:creationId xmlns:p14="http://schemas.microsoft.com/office/powerpoint/2010/main" val="38960695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შეტევები კრიტიკულ </a:t>
            </a:r>
            <a:r>
              <a:rPr lang="ka-GE" sz="2800" dirty="0" smtClean="0">
                <a:solidFill>
                  <a:schemeClr val="bg1"/>
                </a:solidFill>
                <a:latin typeface="Verdana" charset="0"/>
              </a:rPr>
              <a:t>ინფრასტრუქტურაზე</a:t>
            </a:r>
            <a:endParaRPr lang="ka-GE" sz="18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912D98C-0E2A-42AC-A5A6-41965990473B}"/>
              </a:ext>
            </a:extLst>
          </p:cNvPr>
          <p:cNvPicPr>
            <a:picLocks noChangeAspect="1"/>
          </p:cNvPicPr>
          <p:nvPr/>
        </p:nvPicPr>
        <p:blipFill>
          <a:blip r:embed="rId4"/>
          <a:stretch>
            <a:fillRect/>
          </a:stretch>
        </p:blipFill>
        <p:spPr>
          <a:xfrm>
            <a:off x="179512" y="1230293"/>
            <a:ext cx="4016475" cy="4070915"/>
          </a:xfrm>
          <a:prstGeom prst="rect">
            <a:avLst/>
          </a:prstGeom>
          <a:ln>
            <a:solidFill>
              <a:schemeClr val="accent1"/>
            </a:solidFill>
          </a:ln>
        </p:spPr>
      </p:pic>
      <p:sp>
        <p:nvSpPr>
          <p:cNvPr id="4" name="Rectangle: Rounded Corners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C3758D-799B-441B-8988-C23E49F0FDE3}"/>
              </a:ext>
            </a:extLst>
          </p:cNvPr>
          <p:cNvSpPr/>
          <p:nvPr/>
        </p:nvSpPr>
        <p:spPr>
          <a:xfrm>
            <a:off x="177282" y="3645024"/>
            <a:ext cx="4018705" cy="648072"/>
          </a:xfrm>
          <a:prstGeom prst="roundRect">
            <a:avLst/>
          </a:prstGeom>
          <a:solidFill>
            <a:srgbClr val="FFFF99">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354287C-3138-4A58-A598-81456FF36654}"/>
              </a:ext>
            </a:extLst>
          </p:cNvPr>
          <p:cNvSpPr txBox="1"/>
          <p:nvPr/>
        </p:nvSpPr>
        <p:spPr>
          <a:xfrm>
            <a:off x="2506133" y="3008749"/>
            <a:ext cx="2051168" cy="3139321"/>
          </a:xfrm>
          <a:prstGeom prst="rect">
            <a:avLst/>
          </a:prstGeom>
          <a:solidFill>
            <a:srgbClr val="BDD8F3"/>
          </a:solidFill>
        </p:spPr>
        <p:txBody>
          <a:bodyPr wrap="square" rtlCol="0">
            <a:spAutoFit/>
          </a:bodyPr>
          <a:lstStyle/>
          <a:p>
            <a:pPr algn="ctr"/>
            <a:r>
              <a:rPr lang="ka-GE" dirty="0">
                <a:solidFill>
                  <a:schemeClr val="tx1">
                    <a:lumMod val="65000"/>
                    <a:lumOff val="35000"/>
                  </a:schemeClr>
                </a:solidFill>
                <a:latin typeface="+mj-lt"/>
              </a:rPr>
              <a:t>გამოძალვის პროგრამამ LockerGoga დახურა ინფრასტრუქტურული ბიზნესი</a:t>
            </a:r>
          </a:p>
          <a:p>
            <a:pPr algn="ctr"/>
            <a:endParaRPr lang="ka-GE" dirty="0">
              <a:solidFill>
                <a:schemeClr val="tx1">
                  <a:lumMod val="65000"/>
                  <a:lumOff val="35000"/>
                </a:schemeClr>
              </a:solidFill>
              <a:latin typeface="+mj-lt"/>
            </a:endParaRPr>
          </a:p>
          <a:p>
            <a:pPr algn="ctr"/>
            <a:r>
              <a:rPr lang="ka-GE" dirty="0">
                <a:solidFill>
                  <a:schemeClr val="tx1">
                    <a:lumMod val="65000"/>
                    <a:lumOff val="35000"/>
                  </a:schemeClr>
                </a:solidFill>
                <a:latin typeface="+mj-lt"/>
              </a:rPr>
              <a:t>პროექტის ხარჯები 35 მილიონ ევრომდეა</a:t>
            </a:r>
          </a:p>
        </p:txBody>
      </p:sp>
      <p:pic>
        <p:nvPicPr>
          <p:cNvPr id="2050" name="Picture 2" descr="Windows PCs vulnerable to Stuxnet attack - five years after patch -  ExtremeTech">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353F4C9-1DA7-4030-8FB3-034519940A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6871" y="1484209"/>
            <a:ext cx="4264149" cy="27441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uxnet: The smart person's guide - TechRepublic">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764B981-A803-40B0-93D7-C40477AAC5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3520" y="4344467"/>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32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77924" y="190500"/>
            <a:ext cx="78581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ვებსაიტის დეფეისი</a:t>
            </a:r>
            <a:endParaRPr lang="ka-GE" sz="20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251520" y="1270001"/>
            <a:ext cx="8784530" cy="5183335"/>
          </a:xfrm>
        </p:spPr>
        <p:txBody>
          <a:bodyPr/>
          <a:lstStyle/>
          <a:p>
            <a:pPr marL="0" indent="0">
              <a:buNone/>
            </a:pPr>
            <a:r>
              <a:rPr lang="ka-GE" sz="2800" dirty="0" smtClean="0"/>
              <a:t>შეტევები ვებსაიტზე, რომლებიც ცვლის საიტის ან ვებგვერდის ვიზუალურ მხარეს</a:t>
            </a:r>
          </a:p>
          <a:p>
            <a:pPr lvl="1">
              <a:buFont typeface="Wingdings" panose="05000000000000000000" pitchFamily="2" charset="2"/>
              <a:buChar char="Ø"/>
            </a:pPr>
            <a:r>
              <a:rPr lang="ka-GE" sz="2400" dirty="0" smtClean="0"/>
              <a:t>როგორც წესი, სისტემის გამტეხის სამუშაო</a:t>
            </a:r>
          </a:p>
          <a:p>
            <a:pPr lvl="1">
              <a:buFont typeface="Wingdings" panose="05000000000000000000" pitchFamily="2" charset="2"/>
              <a:buChar char="Ø"/>
            </a:pPr>
            <a:r>
              <a:rPr lang="ka-GE" sz="2400" dirty="0" smtClean="0"/>
              <a:t>ვებსერვერში შეღწევა მისი გატეხვის გზით</a:t>
            </a:r>
          </a:p>
          <a:p>
            <a:pPr lvl="1">
              <a:buFont typeface="Wingdings" panose="05000000000000000000" pitchFamily="2" charset="2"/>
              <a:buChar char="Ø"/>
            </a:pPr>
            <a:r>
              <a:rPr lang="ka-GE" sz="2400" dirty="0" smtClean="0"/>
              <a:t>ჰოსტინგის საიტების ჩანაცვლება თვითნებურად</a:t>
            </a:r>
          </a:p>
          <a:p>
            <a:pPr marL="0" indent="0">
              <a:buNone/>
            </a:pPr>
            <a:r>
              <a:rPr lang="ka-GE" sz="2800" b="1" dirty="0"/>
              <a:t>რატომ?</a:t>
            </a:r>
          </a:p>
          <a:p>
            <a:pPr lvl="1">
              <a:buFont typeface="Wingdings" panose="05000000000000000000" pitchFamily="2" charset="2"/>
              <a:buChar char="Ø"/>
            </a:pPr>
            <a:r>
              <a:rPr lang="ka-GE" sz="2400" dirty="0" smtClean="0"/>
              <a:t>პოლიტიკური/იდეოლოგიური მიზნები</a:t>
            </a:r>
          </a:p>
          <a:p>
            <a:pPr lvl="1">
              <a:buFont typeface="Wingdings" panose="05000000000000000000" pitchFamily="2" charset="2"/>
              <a:buChar char="Ø"/>
            </a:pPr>
            <a:r>
              <a:rPr lang="ka-GE" sz="2400" dirty="0" smtClean="0"/>
              <a:t>მავნე</a:t>
            </a:r>
          </a:p>
          <a:p>
            <a:pPr lvl="1">
              <a:buFont typeface="Wingdings" panose="05000000000000000000" pitchFamily="2" charset="2"/>
              <a:buChar char="Ø"/>
            </a:pPr>
            <a:r>
              <a:rPr lang="ka-GE" sz="2400" dirty="0" smtClean="0"/>
              <a:t>მონეტარული</a:t>
            </a:r>
          </a:p>
        </p:txBody>
      </p:sp>
      <p:pic>
        <p:nvPicPr>
          <p:cNvPr id="2050" name="Picture 2" descr="SPUZ : WikiLeaks defaced">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030045C-FAD7-4A73-8ADA-7123AE468B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0808" y="4443355"/>
            <a:ext cx="3473645" cy="1899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63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77924" y="98406"/>
            <a:ext cx="78581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კიბერსაშუალებებით ჩადენილი დანაშაულები </a:t>
            </a:r>
            <a:r>
              <a:rPr lang="ka-GE" sz="2800" dirty="0" smtClean="0">
                <a:solidFill>
                  <a:schemeClr val="bg1"/>
                </a:solidFill>
                <a:latin typeface="Verdana" charset="0"/>
              </a:rPr>
              <a:t>– </a:t>
            </a:r>
            <a:r>
              <a:rPr lang="ka-GE" sz="2800" dirty="0">
                <a:solidFill>
                  <a:schemeClr val="bg1"/>
                </a:solidFill>
                <a:latin typeface="Verdana" charset="0"/>
              </a:rPr>
              <a:t>მომავალი</a:t>
            </a: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37957" y="1202115"/>
            <a:ext cx="8784530" cy="5183335"/>
          </a:xfrm>
        </p:spPr>
        <p:txBody>
          <a:bodyPr/>
          <a:lstStyle/>
          <a:p>
            <a:pPr marL="57150" indent="0">
              <a:buNone/>
            </a:pPr>
            <a:r>
              <a:rPr lang="ka-GE" sz="2400" b="1" dirty="0"/>
              <a:t>არსებულმა შეტევებმა შეიძლება გადაინაცვლოს გამოუყენებელ </a:t>
            </a:r>
            <a:r>
              <a:rPr lang="ka-GE" sz="2400" b="1" dirty="0" smtClean="0"/>
              <a:t>მსხვერპლებზე</a:t>
            </a:r>
            <a:endParaRPr lang="ka-GE" sz="2400" dirty="0"/>
          </a:p>
          <a:p>
            <a:pPr lvl="1">
              <a:buFont typeface="Wingdings" panose="05000000000000000000" pitchFamily="2" charset="2"/>
              <a:buChar char="Ø"/>
            </a:pPr>
            <a:r>
              <a:rPr lang="ka-GE" sz="2000" dirty="0" smtClean="0"/>
              <a:t>გამოძალვის პროგრამები</a:t>
            </a:r>
            <a:r>
              <a:rPr lang="ru-RU" sz="2000" dirty="0" smtClean="0"/>
              <a:t>, </a:t>
            </a:r>
            <a:r>
              <a:rPr lang="ka-GE" sz="2000" dirty="0" smtClean="0"/>
              <a:t>რომლებიც მიმართულია მონაცემთა ცენტრებსა და სარეზერვო სერვერებზე</a:t>
            </a:r>
          </a:p>
          <a:p>
            <a:pPr lvl="1">
              <a:buFont typeface="Wingdings" panose="05000000000000000000" pitchFamily="2" charset="2"/>
              <a:buChar char="Ø"/>
            </a:pPr>
            <a:r>
              <a:rPr lang="ka-GE" sz="2000" dirty="0"/>
              <a:t>შეტევის არსებული ინსტრუმენტები</a:t>
            </a:r>
            <a:r>
              <a:rPr lang="ka-GE" sz="2000" dirty="0" smtClean="0"/>
              <a:t>, როგორიცაა ტროიანები, განვითარდება</a:t>
            </a:r>
          </a:p>
          <a:p>
            <a:pPr lvl="2"/>
            <a:r>
              <a:rPr lang="ka-GE" sz="1800" dirty="0" smtClean="0"/>
              <a:t>თვითგამრავლებადი ჭიებით?</a:t>
            </a:r>
          </a:p>
          <a:p>
            <a:pPr lvl="1">
              <a:buFont typeface="Wingdings" panose="05000000000000000000" pitchFamily="2" charset="2"/>
              <a:buChar char="Ø"/>
            </a:pPr>
            <a:r>
              <a:rPr lang="ka-GE" sz="2000" dirty="0" smtClean="0"/>
              <a:t>ადრე არსებული ტექნოლოგიების უსაფრთხოების ხარვეზებიდან მომდინარე ახალი საფრთხეები </a:t>
            </a:r>
          </a:p>
          <a:p>
            <a:pPr lvl="1">
              <a:buFont typeface="Wingdings" panose="05000000000000000000" pitchFamily="2" charset="2"/>
              <a:buChar char="Ø"/>
            </a:pPr>
            <a:r>
              <a:rPr lang="ka-GE" sz="2000" dirty="0" smtClean="0"/>
              <a:t>შეტევები მიწოდების ჯაჭვზე უფრო მეტი კომპანიით, რომლებიც კომპიუტერული მომსახურებების აუთსორსინგს ახდენს</a:t>
            </a:r>
          </a:p>
          <a:p>
            <a:pPr marL="457200" lvl="1" indent="0">
              <a:buNone/>
            </a:pPr>
            <a:endParaRPr lang="ka-GE" sz="2000" dirty="0"/>
          </a:p>
        </p:txBody>
      </p:sp>
      <p:pic>
        <p:nvPicPr>
          <p:cNvPr id="4098" name="Picture 2" descr="A Crystal Ball for HPC - HPCwire">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D6338CA-007F-447B-8624-869A32570D2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264" t="5482" r="11412" b="9534"/>
          <a:stretch/>
        </p:blipFill>
        <p:spPr bwMode="auto">
          <a:xfrm>
            <a:off x="6958311" y="5065401"/>
            <a:ext cx="1966712" cy="1387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6566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77924" y="35708"/>
            <a:ext cx="78581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კიბერსაშუალებებით ჩადენილი დანაშაულები – მომავალი</a:t>
            </a: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251520" y="1270001"/>
            <a:ext cx="8784530" cy="5183335"/>
          </a:xfrm>
        </p:spPr>
        <p:txBody>
          <a:bodyPr/>
          <a:lstStyle/>
          <a:p>
            <a:pPr marL="57150" indent="0">
              <a:buNone/>
            </a:pPr>
            <a:r>
              <a:rPr lang="ka-GE" sz="2400" b="1" dirty="0"/>
              <a:t>არსებულმა შეტევებმა შეიძლება გადაინაცვლოს გამოუყენებელ </a:t>
            </a:r>
            <a:r>
              <a:rPr lang="ka-GE" sz="2400" b="1" dirty="0" smtClean="0"/>
              <a:t>მსხვერპლებზე</a:t>
            </a:r>
            <a:endParaRPr lang="ka-GE" sz="2400" b="1" dirty="0"/>
          </a:p>
          <a:p>
            <a:pPr lvl="1">
              <a:buFont typeface="Wingdings" panose="05000000000000000000" pitchFamily="2" charset="2"/>
              <a:buChar char="Ø"/>
            </a:pPr>
            <a:r>
              <a:rPr lang="ka-GE" sz="2000" dirty="0" smtClean="0"/>
              <a:t>შეტევები ღრუბელზე – ერთი კომპანია ინახავს ბევრი კლიენტის მონაცემებს, ამდენად, ის ხდება ღირებული სამიზნე ფინანსურად მოტივირებული დამნაშავეებისთვის</a:t>
            </a:r>
          </a:p>
          <a:p>
            <a:pPr lvl="1">
              <a:buFont typeface="Wingdings" panose="05000000000000000000" pitchFamily="2" charset="2"/>
              <a:buChar char="Ø"/>
            </a:pPr>
            <a:r>
              <a:rPr lang="ka-GE" sz="2000" dirty="0" smtClean="0"/>
              <a:t>შეტევები საპირისპირო საბანკო აპლიკაციებზე, რომლებიც ახორციელებს გარიგებებს</a:t>
            </a:r>
          </a:p>
          <a:p>
            <a:pPr lvl="1">
              <a:buFont typeface="Wingdings" panose="05000000000000000000" pitchFamily="2" charset="2"/>
              <a:buChar char="Ø"/>
            </a:pPr>
            <a:r>
              <a:rPr lang="ka-GE" sz="2000" dirty="0" smtClean="0"/>
              <a:t>სამიზნე ქაღალდის ვალუტებიდან კრიპტოვალუტებსა და კრიპტოვალუტების აქტივებზე გადასვლა</a:t>
            </a:r>
          </a:p>
          <a:p>
            <a:pPr lvl="1">
              <a:buFont typeface="Wingdings" panose="05000000000000000000" pitchFamily="2" charset="2"/>
              <a:buChar char="Ø"/>
            </a:pPr>
            <a:r>
              <a:rPr lang="ka-GE" sz="2000" dirty="0" smtClean="0"/>
              <a:t>DNS-ზე შეტევები – გადამისამართება და სპუფინგი</a:t>
            </a:r>
          </a:p>
        </p:txBody>
      </p:sp>
      <p:pic>
        <p:nvPicPr>
          <p:cNvPr id="3" name="Picture 2" descr="A Crystal Ball for HPC - HPCwire">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C8C860C-D6D4-48DE-B53E-662FAE4C8D3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264" t="5482" r="11412" b="9534"/>
          <a:stretch/>
        </p:blipFill>
        <p:spPr bwMode="auto">
          <a:xfrm>
            <a:off x="6958311" y="5065401"/>
            <a:ext cx="1966712" cy="1387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3777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F22973E-8CC9-4C0B-B546-EACD257DA5C7}"/>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E4BDDFE-543C-4491-903D-8D13C0DC1FB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ცოდნის შემოწმება</a:t>
            </a:r>
            <a:endParaRPr lang="ka-GE" sz="2000" dirty="0">
              <a:solidFill>
                <a:schemeClr val="bg1"/>
              </a:solidFill>
              <a:latin typeface="Verdana" charset="0"/>
              <a:cs typeface="Verdana" charset="0"/>
            </a:endParaRPr>
          </a:p>
        </p:txBody>
      </p:sp>
      <p:pic>
        <p:nvPicPr>
          <p:cNvPr id="8"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0D3AB1B-9A46-4066-B80B-9491DA6F943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AC1262F-F248-494E-99B0-D5250C313A2B}"/>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1" name="TextBox 10">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D3848A9-4745-4BB6-B8CB-6C939829A8B8}"/>
              </a:ext>
            </a:extLst>
          </p:cNvPr>
          <p:cNvSpPr txBox="1"/>
          <p:nvPr/>
        </p:nvSpPr>
        <p:spPr>
          <a:xfrm>
            <a:off x="588962" y="1281981"/>
            <a:ext cx="8030033" cy="1323439"/>
          </a:xfrm>
          <a:prstGeom prst="rect">
            <a:avLst/>
          </a:prstGeom>
          <a:solidFill>
            <a:srgbClr val="BDD8F3"/>
          </a:solidFill>
        </p:spPr>
        <p:txBody>
          <a:bodyPr wrap="square" rtlCol="0">
            <a:spAutoFit/>
          </a:bodyPr>
          <a:lstStyle/>
          <a:p>
            <a:pPr algn="ctr"/>
            <a:r>
              <a:rPr lang="ka-GE" sz="2000" dirty="0">
                <a:solidFill>
                  <a:schemeClr val="tx1">
                    <a:lumMod val="65000"/>
                    <a:lumOff val="35000"/>
                  </a:schemeClr>
                </a:solidFill>
                <a:latin typeface="+mj-lt"/>
              </a:rPr>
              <a:t>თუ თქვენს კომპიუტერზე იქნება მავნე პროგრამა და ის გამოიწვევს ყველა თქვენი ფაილის დაშიფვრას, რომელთა განშიფვრა მხოლოდ გარკვეული თანხის </a:t>
            </a:r>
            <a:r>
              <a:rPr lang="ka-GE" sz="2000" dirty="0" smtClean="0">
                <a:solidFill>
                  <a:schemeClr val="tx1">
                    <a:lumMod val="65000"/>
                    <a:lumOff val="35000"/>
                  </a:schemeClr>
                </a:solidFill>
                <a:latin typeface="+mj-lt"/>
              </a:rPr>
              <a:t>სანაცვლოდ </a:t>
            </a:r>
            <a:r>
              <a:rPr lang="ka-GE" sz="2000" dirty="0">
                <a:solidFill>
                  <a:schemeClr val="tx1">
                    <a:lumMod val="65000"/>
                    <a:lumOff val="35000"/>
                  </a:schemeClr>
                </a:solidFill>
                <a:latin typeface="+mj-lt"/>
              </a:rPr>
              <a:t>იქნება შესაძლებელი, როგორ აღწერდით იმას, რაც გაქვთ?</a:t>
            </a:r>
          </a:p>
        </p:txBody>
      </p:sp>
      <p:sp>
        <p:nvSpPr>
          <p:cNvPr id="12" name="TextBox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75702A7-7EF5-41B1-83AA-F3F0AACE8FD2}"/>
              </a:ext>
            </a:extLst>
          </p:cNvPr>
          <p:cNvSpPr txBox="1"/>
          <p:nvPr/>
        </p:nvSpPr>
        <p:spPr>
          <a:xfrm>
            <a:off x="588962" y="4375691"/>
            <a:ext cx="8030032" cy="1938992"/>
          </a:xfrm>
          <a:prstGeom prst="rect">
            <a:avLst/>
          </a:prstGeom>
          <a:solidFill>
            <a:schemeClr val="tx1">
              <a:lumMod val="65000"/>
              <a:lumOff val="35000"/>
            </a:schemeClr>
          </a:solidFill>
        </p:spPr>
        <p:txBody>
          <a:bodyPr wrap="square" rtlCol="0">
            <a:spAutoFit/>
          </a:bodyPr>
          <a:lstStyle/>
          <a:p>
            <a:pPr algn="ctr"/>
            <a:r>
              <a:rPr lang="ka-GE" sz="2400" dirty="0">
                <a:solidFill>
                  <a:schemeClr val="bg1"/>
                </a:solidFill>
                <a:latin typeface="+mj-lt"/>
              </a:rPr>
              <a:t>სწორი პასუხია B</a:t>
            </a:r>
          </a:p>
          <a:p>
            <a:pPr algn="ctr"/>
            <a:endParaRPr lang="ka-GE" sz="2400" dirty="0">
              <a:solidFill>
                <a:schemeClr val="bg1"/>
              </a:solidFill>
              <a:latin typeface="+mj-lt"/>
            </a:endParaRPr>
          </a:p>
          <a:p>
            <a:pPr algn="ctr"/>
            <a:r>
              <a:rPr lang="ka-GE" sz="2400" dirty="0">
                <a:solidFill>
                  <a:schemeClr val="bg1"/>
                </a:solidFill>
                <a:latin typeface="+mj-lt"/>
              </a:rPr>
              <a:t>გამოძალვის პროგრამა, რომელიც შიფრავს ფაილებს და განშიფვრის კოდის მიღება შესაძლებელია მხოლოდ „გამოსასყიდის“ კრიპტოვალუტაში გადახდით.</a:t>
            </a:r>
          </a:p>
        </p:txBody>
      </p:sp>
      <p:sp>
        <p:nvSpPr>
          <p:cNvPr id="13" name="TextBox 1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0BD4572-BAB1-4568-B64C-2A9116F6F527}"/>
              </a:ext>
            </a:extLst>
          </p:cNvPr>
          <p:cNvSpPr txBox="1"/>
          <p:nvPr/>
        </p:nvSpPr>
        <p:spPr>
          <a:xfrm>
            <a:off x="588962" y="2644170"/>
            <a:ext cx="8030032" cy="1569660"/>
          </a:xfrm>
          <a:prstGeom prst="rect">
            <a:avLst/>
          </a:prstGeom>
          <a:solidFill>
            <a:srgbClr val="F08A34"/>
          </a:solidFill>
        </p:spPr>
        <p:txBody>
          <a:bodyPr wrap="square" rtlCol="0">
            <a:spAutoFit/>
          </a:bodyPr>
          <a:lstStyle/>
          <a:p>
            <a:pPr marL="1828800" lvl="3" indent="-457200">
              <a:buAutoNum type="alphaUcPeriod"/>
            </a:pPr>
            <a:r>
              <a:rPr lang="ka-GE" sz="2400" dirty="0">
                <a:solidFill>
                  <a:schemeClr val="bg1"/>
                </a:solidFill>
                <a:latin typeface="+mj-lt"/>
              </a:rPr>
              <a:t>ტროიანი</a:t>
            </a:r>
          </a:p>
          <a:p>
            <a:pPr marL="1828800" lvl="3" indent="-457200">
              <a:buAutoNum type="alphaUcPeriod"/>
            </a:pPr>
            <a:r>
              <a:rPr lang="ka-GE" sz="2400" dirty="0">
                <a:solidFill>
                  <a:schemeClr val="bg1"/>
                </a:solidFill>
                <a:latin typeface="+mj-lt"/>
              </a:rPr>
              <a:t>გამოძალვის პროგრამები</a:t>
            </a:r>
          </a:p>
          <a:p>
            <a:pPr marL="1828800" lvl="3" indent="-457200">
              <a:buAutoNum type="alphaUcPeriod"/>
            </a:pPr>
            <a:r>
              <a:rPr lang="ka-GE" sz="2400" dirty="0">
                <a:solidFill>
                  <a:schemeClr val="bg1"/>
                </a:solidFill>
                <a:latin typeface="+mj-lt"/>
              </a:rPr>
              <a:t>ბოტნეტი</a:t>
            </a:r>
          </a:p>
          <a:p>
            <a:pPr marL="1828800" lvl="3" indent="-457200">
              <a:buAutoNum type="alphaUcPeriod"/>
            </a:pPr>
            <a:r>
              <a:rPr lang="ka-GE" sz="2400" dirty="0">
                <a:solidFill>
                  <a:schemeClr val="bg1"/>
                </a:solidFill>
                <a:latin typeface="+mj-lt"/>
              </a:rPr>
              <a:t>წარუმატებლობა</a:t>
            </a:r>
          </a:p>
        </p:txBody>
      </p:sp>
    </p:spTree>
    <p:extLst>
      <p:ext uri="{BB962C8B-B14F-4D97-AF65-F5344CB8AC3E}">
        <p14:creationId xmlns:p14="http://schemas.microsoft.com/office/powerpoint/2010/main" val="337747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2BA244C-489D-417D-B8AB-CB954192CB36}"/>
              </a:ext>
            </a:extLst>
          </p:cNvPr>
          <p:cNvSpPr>
            <a:spLocks noGrp="1"/>
          </p:cNvSpPr>
          <p:nvPr>
            <p:ph type="title"/>
          </p:nvPr>
        </p:nvSpPr>
        <p:spPr/>
        <p:txBody>
          <a:bodyPr/>
          <a:lstStyle/>
          <a:p>
            <a:r>
              <a:rPr lang="ka-GE" sz="3200" dirty="0">
                <a:solidFill>
                  <a:schemeClr val="accent1">
                    <a:lumMod val="50000"/>
                  </a:schemeClr>
                </a:solidFill>
              </a:rPr>
              <a:t>ბავშვთა სექსუალური ექსპლუატაცია</a:t>
            </a:r>
          </a:p>
        </p:txBody>
      </p:sp>
      <p:sp>
        <p:nvSpPr>
          <p:cNvPr id="5"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48A7903-DBE1-43BD-905E-55DB247564CB}"/>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a-GE" sz="1200" b="1" dirty="0">
                <a:solidFill>
                  <a:srgbClr val="FFFFFF"/>
                </a:solidFill>
                <a:latin typeface="Verdana" charset="0"/>
              </a:rPr>
              <a:t>www.coe.int/cybercrime</a:t>
            </a:r>
            <a:r>
              <a:rPr lang="en-US" sz="1200" b="1" dirty="0">
                <a:solidFill>
                  <a:srgbClr val="FFFFFF"/>
                </a:solidFill>
                <a:latin typeface="Verdana" charset="0"/>
              </a:rPr>
              <a:t>						</a:t>
            </a:r>
            <a:r>
              <a:rPr lang="ka-GE" sz="1200" b="1" dirty="0">
                <a:solidFill>
                  <a:srgbClr val="FFFFFF"/>
                </a:solidFill>
                <a:latin typeface="Verdana" charset="0"/>
              </a:rPr>
              <a:t>                        - </a:t>
            </a:r>
            <a:fld id="{F50FF694-912A-834E-AD45-B984C7BF2CE4}" type="slidenum">
              <a:rPr lang="en-US" sz="1200" b="1">
                <a:solidFill>
                  <a:srgbClr val="FFFFFF"/>
                </a:solidFill>
                <a:latin typeface="Verdana" charset="0"/>
                <a:cs typeface="Verdana" charset="0"/>
              </a:rPr>
              <a:pPr/>
              <a:t>67</a:t>
            </a:fld>
            <a:r>
              <a:rPr lang="ka-GE" sz="1200" b="1" dirty="0">
                <a:solidFill>
                  <a:srgbClr val="FFFFFF"/>
                </a:solidFill>
                <a:latin typeface="Verdana" charset="0"/>
              </a:rPr>
              <a:t> -</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4DFE25A-050F-4914-B2E8-65E908C83E53}"/>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8" name="Rectangle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9CBCD3B-0D81-4EEF-9F9F-DB3E28FFD393}"/>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0"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E352179-95DE-4E37-9014-C7512F18C08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13849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77924" y="190500"/>
            <a:ext cx="7858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dirty="0" smtClean="0">
                <a:solidFill>
                  <a:schemeClr val="bg1"/>
                </a:solidFill>
                <a:latin typeface="Verdana" charset="0"/>
              </a:rPr>
              <a:t>ონლაინრეჟიმში </a:t>
            </a:r>
            <a:r>
              <a:rPr lang="ka-GE" dirty="0">
                <a:solidFill>
                  <a:schemeClr val="bg1"/>
                </a:solidFill>
                <a:latin typeface="Verdana" charset="0"/>
              </a:rPr>
              <a:t>ბავშვთა სექსუალური ექსპლუატაცია</a:t>
            </a: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251520" y="1270001"/>
            <a:ext cx="8784530" cy="5183335"/>
          </a:xfrm>
        </p:spPr>
        <p:txBody>
          <a:bodyPr/>
          <a:lstStyle/>
          <a:p>
            <a:pPr marL="57150" indent="0">
              <a:buNone/>
            </a:pPr>
            <a:r>
              <a:rPr lang="ka-GE" sz="2800" b="1" dirty="0" smtClean="0">
                <a:solidFill>
                  <a:srgbClr val="0070C0"/>
                </a:solidFill>
              </a:rPr>
              <a:t>ონლაინრეჟიმში </a:t>
            </a:r>
            <a:r>
              <a:rPr lang="ka-GE" sz="2800" b="1" dirty="0">
                <a:solidFill>
                  <a:srgbClr val="0070C0"/>
                </a:solidFill>
              </a:rPr>
              <a:t>ბავშვთა სექსუალური ექსპლუატაცია და ბავშვებზე ძალადობა (OCSEA)</a:t>
            </a:r>
          </a:p>
          <a:p>
            <a:pPr lvl="1"/>
            <a:r>
              <a:rPr lang="ka-GE" sz="2400" dirty="0" smtClean="0"/>
              <a:t>ვიდეო და ფოტოგამოსახულებების გაკეთება და გავრცელება</a:t>
            </a:r>
          </a:p>
          <a:p>
            <a:pPr marL="1314450" lvl="4" indent="-342900"/>
            <a:r>
              <a:rPr lang="ka-GE" sz="2400" dirty="0"/>
              <a:t>ბავშვთა სექსუალური ექსპლუატაციის მასალები </a:t>
            </a:r>
            <a:r>
              <a:rPr lang="ka-GE" sz="2400" b="1" dirty="0">
                <a:solidFill>
                  <a:srgbClr val="0070C0"/>
                </a:solidFill>
              </a:rPr>
              <a:t>(CSEM)</a:t>
            </a:r>
          </a:p>
          <a:p>
            <a:pPr marL="1314450" lvl="4" indent="-342900"/>
            <a:r>
              <a:rPr lang="ka-GE" sz="2400" dirty="0"/>
              <a:t>ბავშვებზე სექსუალური ძალადობის მასალები </a:t>
            </a:r>
            <a:r>
              <a:rPr lang="ka-GE" sz="2400" b="1" dirty="0">
                <a:solidFill>
                  <a:srgbClr val="0070C0"/>
                </a:solidFill>
              </a:rPr>
              <a:t>(CSAM)</a:t>
            </a:r>
          </a:p>
          <a:p>
            <a:pPr lvl="1"/>
            <a:r>
              <a:rPr lang="ka-GE" sz="2400" dirty="0" smtClean="0"/>
              <a:t>ონლაინრეკლამირება</a:t>
            </a:r>
          </a:p>
          <a:p>
            <a:pPr lvl="1"/>
            <a:r>
              <a:rPr lang="ka-GE" sz="2400" dirty="0" smtClean="0"/>
              <a:t>თვითგენერირებადი პორნოგრაფიული</a:t>
            </a:r>
          </a:p>
          <a:p>
            <a:pPr marL="457200" lvl="1" indent="0">
              <a:buNone/>
            </a:pPr>
            <a:r>
              <a:rPr lang="ka-GE" sz="2400" dirty="0" smtClean="0"/>
              <a:t>	მასალები </a:t>
            </a:r>
            <a:r>
              <a:rPr lang="ka-GE" sz="2400" dirty="0"/>
              <a:t>(SGEM)</a:t>
            </a:r>
          </a:p>
        </p:txBody>
      </p:sp>
      <p:pic>
        <p:nvPicPr>
          <p:cNvPr id="5122" name="Picture 2" descr="Are Internet Giants Failing to Tackle Child Abuse Images Online? |  SecureTeen Parenting Products">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620DE9-D04B-4B9B-8B92-05A6A21540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4987649"/>
            <a:ext cx="2303810" cy="1533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5266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ონლაინგავრცელება</a:t>
            </a: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7937" y="1052513"/>
            <a:ext cx="8784530" cy="5183335"/>
          </a:xfrm>
        </p:spPr>
        <p:txBody>
          <a:bodyPr/>
          <a:lstStyle/>
          <a:p>
            <a:pPr marL="57150" indent="0">
              <a:buNone/>
            </a:pPr>
            <a:r>
              <a:rPr lang="ka-GE" sz="2400" dirty="0"/>
              <a:t>ბავშვთა სექსუალური ექსპლუატაციის </a:t>
            </a:r>
            <a:r>
              <a:rPr lang="ka-GE" sz="2400" dirty="0" smtClean="0"/>
              <a:t>მასალების (CSEM) რაოდენობა იზრდება</a:t>
            </a:r>
          </a:p>
          <a:p>
            <a:pPr lvl="1"/>
            <a:r>
              <a:rPr lang="ka-GE" sz="2000" dirty="0" smtClean="0"/>
              <a:t>უწყვეტი ვიქტიმიზაცია</a:t>
            </a:r>
          </a:p>
          <a:p>
            <a:pPr lvl="1"/>
            <a:r>
              <a:rPr lang="ka-GE" sz="2000" dirty="0" smtClean="0"/>
              <a:t>ინდუსტრიიდან შემოსული რეფერალები აღწევს რეკორდულ მაჩვენებლებს</a:t>
            </a:r>
          </a:p>
          <a:p>
            <a:pPr lvl="2"/>
            <a:r>
              <a:rPr lang="ka-GE" sz="1800" dirty="0" smtClean="0"/>
              <a:t>სამართალდამცავ</a:t>
            </a:r>
            <a:r>
              <a:rPr lang="ka-GE" sz="1800" dirty="0"/>
              <a:t>ი</a:t>
            </a:r>
            <a:r>
              <a:rPr lang="ka-GE" sz="1800" dirty="0" smtClean="0"/>
              <a:t> ორგანოების დატვირთვა</a:t>
            </a:r>
          </a:p>
          <a:p>
            <a:pPr lvl="1"/>
            <a:r>
              <a:rPr lang="ka-GE" sz="2000" dirty="0" smtClean="0"/>
              <a:t>უმეტესობა აღმოჩენილია გამოსახულებების ჰოსტინგის ვებსაიტებზე</a:t>
            </a:r>
          </a:p>
          <a:p>
            <a:pPr lvl="1"/>
            <a:r>
              <a:rPr lang="ka-GE" sz="2000" dirty="0" smtClean="0"/>
              <a:t>ასევე თანაბარუფლებიან გაცვლით პლატფორმებზე</a:t>
            </a:r>
          </a:p>
          <a:p>
            <a:pPr lvl="1"/>
            <a:r>
              <a:rPr lang="ka-GE" sz="2000" dirty="0" smtClean="0"/>
              <a:t>განცხადებების</a:t>
            </a:r>
            <a:r>
              <a:rPr lang="en-US" sz="2000" dirty="0" smtClean="0"/>
              <a:t> </a:t>
            </a:r>
            <a:r>
              <a:rPr lang="ka-GE" sz="2000" dirty="0" smtClean="0"/>
              <a:t>სპეციალური დაფების რაოდენობის ზრდა დარკნეტში</a:t>
            </a:r>
          </a:p>
          <a:p>
            <a:pPr lvl="1"/>
            <a:r>
              <a:rPr lang="ka-GE" sz="2000" dirty="0" smtClean="0"/>
              <a:t>სოციალური ქსელები</a:t>
            </a:r>
          </a:p>
          <a:p>
            <a:pPr lvl="1"/>
            <a:r>
              <a:rPr lang="ka-GE" sz="2000" dirty="0" smtClean="0"/>
              <a:t>დაშიფვრის გამოყენება</a:t>
            </a:r>
          </a:p>
          <a:p>
            <a:pPr lvl="1"/>
            <a:r>
              <a:rPr lang="ka-GE" sz="2000" dirty="0" smtClean="0"/>
              <a:t>VPN</a:t>
            </a:r>
            <a:r>
              <a:rPr lang="en-US" sz="2000" dirty="0" smtClean="0"/>
              <a:t> </a:t>
            </a:r>
            <a:r>
              <a:rPr lang="ka-GE" sz="2000" dirty="0" smtClean="0"/>
              <a:t>და  TOR</a:t>
            </a:r>
          </a:p>
        </p:txBody>
      </p:sp>
      <p:pic>
        <p:nvPicPr>
          <p:cNvPr id="5122" name="Picture 2" descr="Are Internet Giants Failing to Tackle Child Abuse Images Online? |  SecureTeen Parenting Products">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620DE9-D04B-4B9B-8B92-05A6A21540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8182" y="4993642"/>
            <a:ext cx="2375818" cy="158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3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0" fontAlgn="base" hangingPunct="0">
              <a:spcBef>
                <a:spcPct val="0"/>
              </a:spcBef>
              <a:spcAft>
                <a:spcPct val="0"/>
              </a:spcAft>
              <a:defRPr/>
            </a:pPr>
            <a:r>
              <a:rPr lang="ka-GE" sz="1200" b="1" dirty="0">
                <a:solidFill>
                  <a:srgbClr val="FFFFFF"/>
                </a:solidFill>
                <a:latin typeface="Verdana" charset="0"/>
              </a:rPr>
              <a:t>www.coe.int/cybercrime</a:t>
            </a:r>
            <a:endParaRPr lang="ka-GE" sz="1200" dirty="0">
              <a:solidFill>
                <a:prstClr val="white"/>
              </a:solidFill>
            </a:endParaRPr>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GB">
              <a:solidFill>
                <a:prstClr val="white"/>
              </a:solidFill>
            </a:endParaRPr>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defTabSz="914400" eaLnBrk="0" fontAlgn="base" hangingPunct="0">
              <a:spcBef>
                <a:spcPct val="0"/>
              </a:spcBef>
              <a:spcAft>
                <a:spcPct val="0"/>
              </a:spcAft>
            </a:pPr>
            <a:r>
              <a:rPr lang="ka-GE" sz="3200" dirty="0">
                <a:solidFill>
                  <a:prstClr val="white"/>
                </a:solidFill>
                <a:latin typeface="Verdana" charset="0"/>
              </a:rPr>
              <a:t>გლობალური ციფრული სნეპშოტი</a:t>
            </a:r>
            <a:endParaRPr lang="ka-GE" sz="2000" dirty="0">
              <a:solidFill>
                <a:prstClr val="white"/>
              </a:solidFill>
              <a:latin typeface="Verdana" charset="0"/>
              <a:cs typeface="Verdana"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D080C1D-F3C9-4F4F-9EA2-708A72782F5B}"/>
              </a:ext>
            </a:extLst>
          </p:cNvPr>
          <p:cNvSpPr>
            <a:spLocks noChangeArrowheads="1"/>
          </p:cNvSpPr>
          <p:nvPr/>
        </p:nvSpPr>
        <p:spPr bwMode="auto">
          <a:xfrm>
            <a:off x="1623554" y="6249571"/>
            <a:ext cx="719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eaLnBrk="0" fontAlgn="base" hangingPunct="0">
              <a:spcBef>
                <a:spcPct val="0"/>
              </a:spcBef>
              <a:spcAft>
                <a:spcPct val="0"/>
              </a:spcAft>
            </a:pPr>
            <a:r>
              <a:rPr lang="ka-GE" sz="1600" b="1" dirty="0">
                <a:solidFill>
                  <a:srgbClr val="2F618F"/>
                </a:solidFill>
              </a:rPr>
              <a:t>https://wearesocial.com/uk/blog/2020/04/digital-around-the-world-in-april-2020</a:t>
            </a:r>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2027" y="1308905"/>
            <a:ext cx="8493819" cy="4940666"/>
          </a:xfrm>
        </p:spPr>
      </p:pic>
    </p:spTree>
    <p:extLst>
      <p:ext uri="{BB962C8B-B14F-4D97-AF65-F5344CB8AC3E}">
        <p14:creationId xmlns:p14="http://schemas.microsoft.com/office/powerpoint/2010/main" val="40071698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ონლაინრეკლამირება სექსუალური მიზნებისთვის</a:t>
            </a: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0" y="1080404"/>
            <a:ext cx="8784530" cy="5183335"/>
          </a:xfrm>
        </p:spPr>
        <p:txBody>
          <a:bodyPr/>
          <a:lstStyle/>
          <a:p>
            <a:pPr marL="57150" indent="0">
              <a:buNone/>
            </a:pPr>
            <a:r>
              <a:rPr lang="ka-GE" sz="2800" dirty="0" smtClean="0"/>
              <a:t>წარმოადგენს სერიოზულ საფრთხეს</a:t>
            </a:r>
          </a:p>
          <a:p>
            <a:pPr marL="914400" lvl="1" indent="-457200"/>
            <a:r>
              <a:rPr lang="ka-GE" sz="2400" dirty="0" smtClean="0"/>
              <a:t>სოციალურ ქსელებში აქტიური მცირეწლოვნები წარმოადგენენ პოტენციურ დაზარალებულებს</a:t>
            </a:r>
          </a:p>
          <a:p>
            <a:pPr marL="914400" lvl="1" indent="-457200"/>
            <a:r>
              <a:rPr lang="ka-GE" sz="2400" dirty="0" smtClean="0"/>
              <a:t>საზოგადოების ცნობიერების ამაღლება ხელს უწყობს</a:t>
            </a:r>
          </a:p>
          <a:p>
            <a:pPr marL="914400" lvl="1" indent="-457200"/>
            <a:r>
              <a:rPr lang="ka-GE" sz="2400" dirty="0" smtClean="0"/>
              <a:t>ჩვეულებრივ ადგილი აქვს ღია ქსელში, სოციალურ ქსელებსა და სათამაშო საიტებზე</a:t>
            </a:r>
          </a:p>
          <a:p>
            <a:pPr marL="914400" lvl="1" indent="-457200"/>
            <a:r>
              <a:rPr lang="ka-GE" sz="2400" dirty="0" smtClean="0"/>
              <a:t>საკონტაქტო პირი იყენებს ყალბ პროფილებს</a:t>
            </a:r>
          </a:p>
          <a:p>
            <a:pPr marL="914400" lvl="1" indent="-457200"/>
            <a:r>
              <a:rPr lang="ka-GE" sz="2400" dirty="0" smtClean="0"/>
              <a:t>შეიძლება შეიცავდეს ლაივვიდეოს</a:t>
            </a:r>
          </a:p>
          <a:p>
            <a:pPr marL="914400" lvl="1" indent="-457200"/>
            <a:r>
              <a:rPr lang="ka-GE" sz="2400" dirty="0" smtClean="0"/>
              <a:t>დაკონტაქტებისთანავე მოქმედება გადადის</a:t>
            </a:r>
          </a:p>
          <a:p>
            <a:pPr marL="457200" lvl="1" indent="0">
              <a:buNone/>
            </a:pPr>
            <a:r>
              <a:rPr lang="ka-GE" sz="2400" dirty="0" smtClean="0"/>
              <a:t>      დაშიფრულ ონლაინშეტყობინებებზე</a:t>
            </a:r>
          </a:p>
        </p:txBody>
      </p:sp>
      <p:pic>
        <p:nvPicPr>
          <p:cNvPr id="5122" name="Picture 2" descr="Are Internet Giants Failing to Tackle Child Abuse Images Online? |  SecureTeen Parenting Products">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620DE9-D04B-4B9B-8B92-05A6A21540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8182" y="5007126"/>
            <a:ext cx="2375818" cy="158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10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77924" y="134982"/>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ონლაინრეკლამირება სექსუალური მიზნებისთვის</a:t>
            </a: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3A049E3-009F-4AB2-A147-B0D97DAC24CD}"/>
              </a:ext>
            </a:extLst>
          </p:cNvPr>
          <p:cNvPicPr>
            <a:picLocks noChangeAspect="1"/>
          </p:cNvPicPr>
          <p:nvPr/>
        </p:nvPicPr>
        <p:blipFill>
          <a:blip r:embed="rId4"/>
          <a:stretch>
            <a:fillRect/>
          </a:stretch>
        </p:blipFill>
        <p:spPr>
          <a:xfrm>
            <a:off x="323528" y="1270001"/>
            <a:ext cx="3858408" cy="5085184"/>
          </a:xfrm>
          <a:prstGeom prst="rect">
            <a:avLst/>
          </a:prstGeom>
          <a:ln>
            <a:solidFill>
              <a:schemeClr val="accent1"/>
            </a:solidFill>
          </a:ln>
        </p:spPr>
      </p:pic>
      <p:pic>
        <p:nvPicPr>
          <p:cNvPr id="7" name="Pictur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1AF08EA-51D9-4B26-AC93-09CCFD56F753}"/>
              </a:ext>
            </a:extLst>
          </p:cNvPr>
          <p:cNvPicPr>
            <a:picLocks noChangeAspect="1"/>
          </p:cNvPicPr>
          <p:nvPr/>
        </p:nvPicPr>
        <p:blipFill>
          <a:blip r:embed="rId5"/>
          <a:stretch>
            <a:fillRect/>
          </a:stretch>
        </p:blipFill>
        <p:spPr>
          <a:xfrm>
            <a:off x="4403880" y="2060847"/>
            <a:ext cx="4599576" cy="3653869"/>
          </a:xfrm>
          <a:prstGeom prst="rect">
            <a:avLst/>
          </a:prstGeom>
          <a:ln>
            <a:solidFill>
              <a:schemeClr val="accent1"/>
            </a:solidFill>
          </a:ln>
        </p:spPr>
      </p:pic>
    </p:spTree>
    <p:extLst>
      <p:ext uri="{BB962C8B-B14F-4D97-AF65-F5344CB8AC3E}">
        <p14:creationId xmlns:p14="http://schemas.microsoft.com/office/powerpoint/2010/main" val="15701134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77924" y="190500"/>
            <a:ext cx="78581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თვითგენერირებადი </a:t>
            </a:r>
            <a:r>
              <a:rPr lang="ka-GE" sz="2800" dirty="0" smtClean="0">
                <a:solidFill>
                  <a:schemeClr val="bg1"/>
                </a:solidFill>
                <a:latin typeface="Verdana" charset="0"/>
              </a:rPr>
              <a:t>პორნოგრაფიული </a:t>
            </a:r>
            <a:r>
              <a:rPr lang="ka-GE" sz="2800" dirty="0">
                <a:solidFill>
                  <a:schemeClr val="bg1"/>
                </a:solidFill>
                <a:latin typeface="Verdana" charset="0"/>
              </a:rPr>
              <a:t>მასალები</a:t>
            </a: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251520" y="1270001"/>
            <a:ext cx="8784530" cy="5183335"/>
          </a:xfrm>
        </p:spPr>
        <p:txBody>
          <a:bodyPr/>
          <a:lstStyle/>
          <a:p>
            <a:pPr marL="57150" indent="0">
              <a:buNone/>
            </a:pPr>
            <a:r>
              <a:rPr lang="ka-GE" sz="2400" dirty="0"/>
              <a:t>მზარდი პრობლემა, როცა მეტი ახალგაზრდა აზიარებს</a:t>
            </a:r>
          </a:p>
          <a:p>
            <a:pPr marL="514350" indent="-457200"/>
            <a:r>
              <a:rPr lang="ka-GE" sz="2400" dirty="0"/>
              <a:t>სმარტფონები საშუალებას წარმოადგენს</a:t>
            </a:r>
          </a:p>
          <a:p>
            <a:pPr marL="514350" indent="-457200"/>
            <a:r>
              <a:rPr lang="ka-GE" sz="2400" dirty="0"/>
              <a:t>რისკის დაბალი ცნობიერება</a:t>
            </a:r>
          </a:p>
          <a:p>
            <a:pPr marL="57150" indent="0">
              <a:buNone/>
            </a:pPr>
            <a:r>
              <a:rPr lang="ka-GE" sz="2400" dirty="0"/>
              <a:t>გაზიარება შეიძლება მოხდეს:</a:t>
            </a:r>
          </a:p>
          <a:p>
            <a:pPr lvl="1">
              <a:buFont typeface="Wingdings" panose="05000000000000000000" pitchFamily="2" charset="2"/>
              <a:buChar char="Ø"/>
            </a:pPr>
            <a:r>
              <a:rPr lang="ka-GE" sz="2400" dirty="0" smtClean="0"/>
              <a:t>ნებაყოფლობით – თანატოლებთან </a:t>
            </a:r>
          </a:p>
          <a:p>
            <a:pPr marL="457200" lvl="1" indent="0">
              <a:buNone/>
            </a:pPr>
            <a:r>
              <a:rPr lang="ka-GE" sz="2400" dirty="0"/>
              <a:t>(შეიძლება ასევე გავრცელდეს სხვებზე, რასაც მივყავართ იძულებამდე ან გამოძალვამდე)</a:t>
            </a:r>
          </a:p>
          <a:p>
            <a:pPr lvl="1">
              <a:buFont typeface="Wingdings" panose="05000000000000000000" pitchFamily="2" charset="2"/>
              <a:buChar char="Ø"/>
            </a:pPr>
            <a:r>
              <a:rPr lang="ka-GE" sz="2400" dirty="0" smtClean="0"/>
              <a:t>იძულებისა თუ გამოძალვის გზით – სექსუალური მოძალადეების მონაწილეობით</a:t>
            </a:r>
            <a:endParaRPr lang="ka-GE" sz="2400" dirty="0"/>
          </a:p>
        </p:txBody>
      </p:sp>
      <p:pic>
        <p:nvPicPr>
          <p:cNvPr id="5122" name="Picture 2" descr="Are Internet Giants Failing to Tackle Child Abuse Images Online? |  SecureTeen Parenting Products">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620DE9-D04B-4B9B-8B92-05A6A21540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4987649"/>
            <a:ext cx="2303810" cy="1533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7978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77924" y="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სექსუალური იძულება და რეალურ დროში დისტანციური ძალადობა</a:t>
            </a: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251520" y="1124744"/>
            <a:ext cx="8784530" cy="5183335"/>
          </a:xfrm>
        </p:spPr>
        <p:txBody>
          <a:bodyPr/>
          <a:lstStyle/>
          <a:p>
            <a:pPr marL="57150" indent="0">
              <a:buNone/>
            </a:pPr>
            <a:r>
              <a:rPr lang="ka-GE" sz="2400" b="1" dirty="0">
                <a:solidFill>
                  <a:srgbClr val="0070C0"/>
                </a:solidFill>
              </a:rPr>
              <a:t>სექსუალური იძულება და გამოძალვა ახალი CSEM-ისთვის</a:t>
            </a:r>
          </a:p>
          <a:p>
            <a:pPr marL="914400" lvl="1" indent="-457200"/>
            <a:r>
              <a:rPr lang="ka-GE" sz="2000" dirty="0" smtClean="0"/>
              <a:t>ჩვეულებრივ, კოლექციებისთვის – და არა ფულისთვის</a:t>
            </a:r>
          </a:p>
          <a:p>
            <a:pPr marL="914400" lvl="1" indent="-457200"/>
            <a:r>
              <a:rPr lang="ka-GE" sz="2000" dirty="0" smtClean="0"/>
              <a:t>მუქარები, რომ არსებული მასალებით მიიღონ ახალი მასალები</a:t>
            </a:r>
          </a:p>
          <a:p>
            <a:pPr marL="914400" lvl="1" indent="-457200"/>
            <a:r>
              <a:rPr lang="ka-GE" sz="2000" dirty="0" smtClean="0"/>
              <a:t>ან ონლაინსაუბრებით გამოძალვის მიზნით</a:t>
            </a:r>
          </a:p>
          <a:p>
            <a:pPr marL="914400" lvl="1" indent="-457200"/>
            <a:r>
              <a:rPr lang="ka-GE" sz="2000" dirty="0" smtClean="0"/>
              <a:t>მნიშვნელოვანი ტრავმა დაზარალებულებისთვის </a:t>
            </a:r>
          </a:p>
          <a:p>
            <a:pPr marL="57150" indent="0">
              <a:buNone/>
            </a:pPr>
            <a:r>
              <a:rPr lang="ka-GE" sz="2400" b="1" dirty="0">
                <a:solidFill>
                  <a:srgbClr val="0070C0"/>
                </a:solidFill>
              </a:rPr>
              <a:t>რეალურ დროში დისტანციური ძალადობა</a:t>
            </a:r>
          </a:p>
          <a:p>
            <a:pPr marL="914400" lvl="1" indent="-457200"/>
            <a:r>
              <a:rPr lang="ka-GE" sz="2000" dirty="0" smtClean="0"/>
              <a:t>დამნაშავეები ეძებენ ფინანსურ სარგებელს</a:t>
            </a:r>
          </a:p>
          <a:p>
            <a:pPr marL="914400" lvl="1" indent="-457200"/>
            <a:r>
              <a:rPr lang="ka-GE" sz="2000" dirty="0" smtClean="0"/>
              <a:t>ინტერნეტის მზარდი სიჩქარე – ლაივსტრიმი</a:t>
            </a:r>
          </a:p>
          <a:p>
            <a:pPr marL="914400" lvl="1" indent="-457200"/>
            <a:r>
              <a:rPr lang="ka-GE" sz="2000" dirty="0" smtClean="0"/>
              <a:t>დამნაშავეები იხდიან საყურებლად</a:t>
            </a:r>
          </a:p>
          <a:p>
            <a:pPr marL="914400" lvl="1" indent="-457200"/>
            <a:r>
              <a:rPr lang="ka-GE" sz="2000" dirty="0" smtClean="0"/>
              <a:t>პორნოსაიტები &gt; დაშიფრული შეტყობინებები</a:t>
            </a:r>
          </a:p>
        </p:txBody>
      </p:sp>
      <p:pic>
        <p:nvPicPr>
          <p:cNvPr id="5122" name="Picture 2" descr="Are Internet Giants Failing to Tackle Child Abuse Images Online? |  SecureTeen Parenting Products">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620DE9-D04B-4B9B-8B92-05A6A21540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4987649"/>
            <a:ext cx="2303810" cy="1533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73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77924" y="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სექსუალური იძულება და რეალურ დროში დისტანციური ძალადობა</a:t>
            </a: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Are Internet Giants Failing to Tackle Child Abuse Images Online? |  SecureTeen Parenting Products">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620DE9-D04B-4B9B-8B92-05A6A21540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4987649"/>
            <a:ext cx="2303810" cy="15330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202638C-A6FB-49B0-885D-836858B8A73B}"/>
              </a:ext>
            </a:extLst>
          </p:cNvPr>
          <p:cNvPicPr>
            <a:picLocks noChangeAspect="1"/>
          </p:cNvPicPr>
          <p:nvPr/>
        </p:nvPicPr>
        <p:blipFill>
          <a:blip r:embed="rId5"/>
          <a:stretch>
            <a:fillRect/>
          </a:stretch>
        </p:blipFill>
        <p:spPr>
          <a:xfrm>
            <a:off x="971600" y="1325616"/>
            <a:ext cx="5505513" cy="5094955"/>
          </a:xfrm>
          <a:prstGeom prst="rect">
            <a:avLst/>
          </a:prstGeom>
          <a:ln>
            <a:solidFill>
              <a:schemeClr val="accent1"/>
            </a:solidFill>
          </a:ln>
        </p:spPr>
      </p:pic>
    </p:spTree>
    <p:extLst>
      <p:ext uri="{BB962C8B-B14F-4D97-AF65-F5344CB8AC3E}">
        <p14:creationId xmlns:p14="http://schemas.microsoft.com/office/powerpoint/2010/main" val="8306938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61613" y="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ბავშვთა სექსუალური ექსპლუატაცია – მომავალი</a:t>
            </a: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251520" y="1270001"/>
            <a:ext cx="8784530" cy="5183335"/>
          </a:xfrm>
        </p:spPr>
        <p:txBody>
          <a:bodyPr/>
          <a:lstStyle/>
          <a:p>
            <a:pPr marL="514350" indent="-457200"/>
            <a:r>
              <a:rPr lang="ka-GE" sz="2800" dirty="0" smtClean="0"/>
              <a:t>მთავარი საფრთხეები საკმაოდ დამკვიდრებული და სტაბილურია</a:t>
            </a:r>
          </a:p>
          <a:p>
            <a:pPr marL="514350" indent="-457200"/>
            <a:r>
              <a:rPr lang="ka-GE" sz="2800" b="1" dirty="0" smtClean="0"/>
              <a:t>დიპფეიკები</a:t>
            </a:r>
            <a:r>
              <a:rPr lang="ka-GE" sz="2800" dirty="0" smtClean="0"/>
              <a:t> – „ღრმა შესწავლა“ და „სიყალბე“</a:t>
            </a:r>
          </a:p>
          <a:p>
            <a:pPr marL="914400" lvl="1" indent="-457200"/>
            <a:r>
              <a:rPr lang="ka-GE" sz="2400" dirty="0" smtClean="0"/>
              <a:t>ხელოვნური ინტელექტის ტექნოლოგია, გამოიყენება გამოსახულებისა და ვიდეოს </a:t>
            </a:r>
            <a:r>
              <a:rPr lang="ka-GE" sz="2400" dirty="0"/>
              <a:t>დასადებად სხვა </a:t>
            </a:r>
            <a:r>
              <a:rPr lang="ka-GE" sz="2400" dirty="0" smtClean="0"/>
              <a:t>გამოსახულებასა და ვიდეოზე</a:t>
            </a:r>
          </a:p>
          <a:p>
            <a:pPr marL="914400" lvl="1" indent="-457200"/>
            <a:r>
              <a:rPr lang="ka-GE" sz="2400" dirty="0" smtClean="0"/>
              <a:t>ახალი, პერსონალიზებული CSEM-ის შესაძლებლობა</a:t>
            </a:r>
          </a:p>
          <a:p>
            <a:pPr marL="914400" lvl="1" indent="-457200"/>
            <a:r>
              <a:rPr lang="ka-GE" sz="2400" dirty="0" smtClean="0"/>
              <a:t>შედეგები ნამდვილობის დასამტკიცებლად სამართალდამცავი ორგანოებისთვის</a:t>
            </a:r>
          </a:p>
        </p:txBody>
      </p:sp>
      <p:pic>
        <p:nvPicPr>
          <p:cNvPr id="5" name="Picture 4" descr="A Crystal Ball for HPC - HPCwire">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1495AAC-1CDE-4A39-B16D-F4E95606E4A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264" t="5482" r="11412" b="9534"/>
          <a:stretch/>
        </p:blipFill>
        <p:spPr bwMode="auto">
          <a:xfrm>
            <a:off x="6958311" y="5065401"/>
            <a:ext cx="1966712" cy="1387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7439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2BA244C-489D-417D-B8AB-CB954192CB36}"/>
              </a:ext>
            </a:extLst>
          </p:cNvPr>
          <p:cNvSpPr>
            <a:spLocks noGrp="1"/>
          </p:cNvSpPr>
          <p:nvPr>
            <p:ph type="title"/>
          </p:nvPr>
        </p:nvSpPr>
        <p:spPr/>
        <p:txBody>
          <a:bodyPr/>
          <a:lstStyle/>
          <a:p>
            <a:r>
              <a:rPr lang="ka-GE" sz="3200" dirty="0">
                <a:solidFill>
                  <a:schemeClr val="accent1">
                    <a:lumMod val="50000"/>
                  </a:schemeClr>
                </a:solidFill>
              </a:rPr>
              <a:t>გადახდის თაღლითობა</a:t>
            </a:r>
          </a:p>
        </p:txBody>
      </p:sp>
      <p:sp>
        <p:nvSpPr>
          <p:cNvPr id="5"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48A7903-DBE1-43BD-905E-55DB247564CB}"/>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a-GE" sz="1200" b="1" dirty="0">
                <a:solidFill>
                  <a:srgbClr val="FFFFFF"/>
                </a:solidFill>
                <a:latin typeface="Verdana" charset="0"/>
              </a:rPr>
              <a:t>www.coe.int/cybercrime</a:t>
            </a:r>
            <a:r>
              <a:rPr lang="en-US" sz="1200" b="1" dirty="0">
                <a:solidFill>
                  <a:srgbClr val="FFFFFF"/>
                </a:solidFill>
                <a:latin typeface="Verdana" charset="0"/>
              </a:rPr>
              <a:t>						</a:t>
            </a:r>
            <a:r>
              <a:rPr lang="ka-GE" sz="1200" b="1" dirty="0">
                <a:solidFill>
                  <a:srgbClr val="FFFFFF"/>
                </a:solidFill>
                <a:latin typeface="Verdana" charset="0"/>
              </a:rPr>
              <a:t>                        - </a:t>
            </a:r>
            <a:fld id="{F50FF694-912A-834E-AD45-B984C7BF2CE4}" type="slidenum">
              <a:rPr lang="en-US" sz="1200" b="1">
                <a:solidFill>
                  <a:srgbClr val="FFFFFF"/>
                </a:solidFill>
                <a:latin typeface="Verdana" charset="0"/>
                <a:cs typeface="Verdana" charset="0"/>
              </a:rPr>
              <a:pPr/>
              <a:t>76</a:t>
            </a:fld>
            <a:r>
              <a:rPr lang="ka-GE" sz="1200" b="1" dirty="0">
                <a:solidFill>
                  <a:srgbClr val="FFFFFF"/>
                </a:solidFill>
                <a:latin typeface="Verdana" charset="0"/>
              </a:rPr>
              <a:t> -</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4DFE25A-050F-4914-B2E8-65E908C83E53}"/>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8" name="Rectangle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9CBCD3B-0D81-4EEF-9F9F-DB3E28FFD393}"/>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0"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E352179-95DE-4E37-9014-C7512F18C08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64440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smtClean="0">
                <a:solidFill>
                  <a:schemeClr val="bg1"/>
                </a:solidFill>
                <a:latin typeface="Sylfaen" panose="010A0502050306030303" pitchFamily="18" charset="0"/>
              </a:rPr>
              <a:t>„ბარათი არ არის წარმოდგენილი“</a:t>
            </a:r>
            <a:endParaRPr lang="ka-GE" sz="2800" dirty="0">
              <a:solidFill>
                <a:schemeClr val="bg1"/>
              </a:solidFill>
              <a:latin typeface="Sylfaen" panose="010A0502050306030303" pitchFamily="18"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251520" y="1270001"/>
            <a:ext cx="8784530" cy="5183335"/>
          </a:xfrm>
        </p:spPr>
        <p:txBody>
          <a:bodyPr/>
          <a:lstStyle/>
          <a:p>
            <a:pPr marL="57150" indent="0">
              <a:buNone/>
            </a:pPr>
            <a:r>
              <a:rPr lang="ka-GE" sz="2800" dirty="0" smtClean="0"/>
              <a:t>თაღლითობის შემთხვევ</a:t>
            </a:r>
            <a:r>
              <a:rPr lang="ka-GE" sz="2800" dirty="0"/>
              <a:t>ა</a:t>
            </a:r>
            <a:r>
              <a:rPr lang="ka-GE" sz="2800" dirty="0" smtClean="0"/>
              <a:t>ში გამომძიებლებისთვის </a:t>
            </a:r>
            <a:r>
              <a:rPr lang="ka-GE" sz="2800" dirty="0"/>
              <a:t>მთავარი </a:t>
            </a:r>
            <a:r>
              <a:rPr lang="ka-GE" sz="2800" dirty="0" smtClean="0"/>
              <a:t>პრიორიტეტები:</a:t>
            </a:r>
            <a:endParaRPr lang="ka-GE" sz="2400" dirty="0" smtClean="0"/>
          </a:p>
          <a:p>
            <a:pPr lvl="1">
              <a:buFont typeface="Wingdings" panose="05000000000000000000" pitchFamily="2" charset="2"/>
              <a:buChar char="Ø"/>
            </a:pPr>
            <a:r>
              <a:rPr lang="ka-GE" sz="2400" dirty="0"/>
              <a:t>ონლაინტრანზაქციები ვითარდება და იზრდება</a:t>
            </a:r>
          </a:p>
          <a:p>
            <a:pPr lvl="1">
              <a:buFont typeface="Wingdings" panose="05000000000000000000" pitchFamily="2" charset="2"/>
              <a:buChar char="Ø"/>
            </a:pPr>
            <a:r>
              <a:rPr lang="ka-GE" sz="2400" dirty="0" smtClean="0"/>
              <a:t>ელექტრონული მოწყობილობები (მობილური, პლანშეტი, სხვ.)</a:t>
            </a:r>
          </a:p>
          <a:p>
            <a:pPr lvl="1">
              <a:buFont typeface="Wingdings" panose="05000000000000000000" pitchFamily="2" charset="2"/>
              <a:buChar char="Ø"/>
            </a:pPr>
            <a:r>
              <a:rPr lang="ka-GE" sz="2400" dirty="0" smtClean="0"/>
              <a:t>ინაცვლებს ტურისტულ სექტორში (გამოიყენება უკანონო მიგრაციასა და ადამიანებით ვაჭრობაში (THB), ყალბ საიდენტიფიკაციო დოკუმენტებთან ერთად)</a:t>
            </a:r>
            <a:endParaRPr lang="ka-GE" sz="2400" dirty="0"/>
          </a:p>
          <a:p>
            <a:pPr marL="57150" indent="0">
              <a:buNone/>
            </a:pPr>
            <a:r>
              <a:rPr lang="ka-GE" sz="2800" dirty="0"/>
              <a:t>წარმოიშობა მონაცემთა კომპრომეტირებიდან, 1/3 გაჟონვიდან, </a:t>
            </a:r>
            <a:r>
              <a:rPr lang="ka-GE" sz="2800" dirty="0" smtClean="0"/>
              <a:t>ფიშინგისა </a:t>
            </a:r>
            <a:r>
              <a:rPr lang="ka-GE" sz="2800" dirty="0"/>
              <a:t>და თაღლითური ტექსტური შეტყობინებებიდან</a:t>
            </a:r>
          </a:p>
        </p:txBody>
      </p:sp>
      <p:pic>
        <p:nvPicPr>
          <p:cNvPr id="6146" name="Picture 2" descr="Action on credit card fraud | Christopher Pincher">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9F1A6C0-7D28-401B-8903-ADCEDB0B01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1407" y="5513483"/>
            <a:ext cx="1864643" cy="121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0776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Sylfaen" panose="010A0502050306030303" pitchFamily="18" charset="0"/>
              </a:rPr>
              <a:t>„ბარათი არ არის წარმოდგენილი“</a:t>
            </a:r>
            <a:endParaRPr lang="ka-GE" sz="2800" dirty="0">
              <a:solidFill>
                <a:schemeClr val="bg1"/>
              </a:solidFill>
              <a:latin typeface="Verdana"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Action on credit card fraud | Christopher Pincher">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9F1A6C0-7D28-401B-8903-ADCEDB0B01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1407" y="5240195"/>
            <a:ext cx="1864643" cy="12131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46E3595-586A-427F-A7C1-CE9850F7567C}"/>
              </a:ext>
            </a:extLst>
          </p:cNvPr>
          <p:cNvPicPr>
            <a:picLocks noChangeAspect="1"/>
          </p:cNvPicPr>
          <p:nvPr/>
        </p:nvPicPr>
        <p:blipFill>
          <a:blip r:embed="rId5"/>
          <a:stretch>
            <a:fillRect/>
          </a:stretch>
        </p:blipFill>
        <p:spPr>
          <a:xfrm>
            <a:off x="0" y="1247461"/>
            <a:ext cx="7138487" cy="5145716"/>
          </a:xfrm>
          <a:prstGeom prst="rect">
            <a:avLst/>
          </a:prstGeom>
          <a:ln>
            <a:solidFill>
              <a:schemeClr val="accent1"/>
            </a:solidFill>
          </a:ln>
        </p:spPr>
      </p:pic>
    </p:spTree>
    <p:extLst>
      <p:ext uri="{BB962C8B-B14F-4D97-AF65-F5344CB8AC3E}">
        <p14:creationId xmlns:p14="http://schemas.microsoft.com/office/powerpoint/2010/main" val="16785421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სკიმინგი</a:t>
            </a: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251520" y="1196752"/>
            <a:ext cx="8784530" cy="5183335"/>
          </a:xfrm>
        </p:spPr>
        <p:txBody>
          <a:bodyPr/>
          <a:lstStyle/>
          <a:p>
            <a:pPr marL="57150" indent="0">
              <a:buNone/>
            </a:pPr>
            <a:r>
              <a:rPr lang="ka-GE" sz="2400" b="1" dirty="0">
                <a:solidFill>
                  <a:srgbClr val="0070C0"/>
                </a:solidFill>
              </a:rPr>
              <a:t>სკიმინგი</a:t>
            </a:r>
          </a:p>
          <a:p>
            <a:pPr marL="914400" lvl="1" indent="-457200"/>
            <a:r>
              <a:rPr lang="ka-GE" sz="2000" dirty="0" smtClean="0"/>
              <a:t>„Deep insert“ სკიმერები კითხულობს მაგნიტურ ზოლს</a:t>
            </a:r>
          </a:p>
          <a:p>
            <a:pPr marL="914400" lvl="1" indent="-457200"/>
            <a:r>
              <a:rPr lang="ka-GE" sz="2000" dirty="0" smtClean="0"/>
              <a:t>PIN-ის მოსაპარად გამოიყენება ფოტოაპარატი</a:t>
            </a:r>
          </a:p>
          <a:p>
            <a:pPr marL="914400" lvl="1" indent="-457200"/>
            <a:r>
              <a:rPr lang="ka-GE" sz="2000" dirty="0" smtClean="0"/>
              <a:t>გამოიყენება და ვრცელდება (ძირითადად დარკვებში)</a:t>
            </a:r>
          </a:p>
          <a:p>
            <a:pPr marL="914400" lvl="1" indent="-457200"/>
            <a:r>
              <a:rPr lang="ka-GE" sz="2000" dirty="0" smtClean="0"/>
              <a:t>მცირდება ჩიპის/პინის გამო</a:t>
            </a:r>
          </a:p>
          <a:p>
            <a:pPr marL="57150" indent="0">
              <a:buNone/>
            </a:pPr>
            <a:r>
              <a:rPr lang="ka-GE" sz="2400" b="1" dirty="0">
                <a:solidFill>
                  <a:srgbClr val="0070C0"/>
                </a:solidFill>
              </a:rPr>
              <a:t>შიმინგი</a:t>
            </a:r>
          </a:p>
          <a:p>
            <a:pPr marL="914400" lvl="1" indent="-457200"/>
            <a:r>
              <a:rPr lang="ka-GE" sz="2000" dirty="0" smtClean="0"/>
              <a:t>თაღლითები ათავსებენ „შიმს“ ბარათების წამკითხველში</a:t>
            </a:r>
          </a:p>
          <a:p>
            <a:pPr marL="914400" lvl="1" indent="-457200"/>
            <a:r>
              <a:rPr lang="ka-GE" sz="2000" dirty="0" smtClean="0"/>
              <a:t>ჩიპიანი ბარათის ინფორმაცია კოპირდება</a:t>
            </a:r>
          </a:p>
          <a:p>
            <a:pPr marL="914400" lvl="1" indent="-457200"/>
            <a:r>
              <a:rPr lang="ka-GE" sz="2000" dirty="0" smtClean="0"/>
              <a:t>მაგნიტურზოლიანი ბარათი იქმნება ინფორმაციით</a:t>
            </a:r>
          </a:p>
          <a:p>
            <a:pPr marL="914400" lvl="1" indent="-457200"/>
            <a:r>
              <a:rPr lang="ka-GE" sz="2000" dirty="0" smtClean="0"/>
              <a:t>გამოიყენება მაღაზიებში, რომლებიც ჯერ კიდევ გამოიყენებს ამ ტექნოლოგიას</a:t>
            </a:r>
          </a:p>
        </p:txBody>
      </p:sp>
      <p:pic>
        <p:nvPicPr>
          <p:cNvPr id="6146" name="Picture 2" descr="Action on credit card fraud | Christopher Pincher">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9F1A6C0-7D28-401B-8903-ADCEDB0B01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1407" y="5240195"/>
            <a:ext cx="1864643" cy="121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46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1"/>
            <a:ext cx="8640960" cy="4392487"/>
          </a:xfrm>
        </p:spPr>
        <p:txBody>
          <a:bodyPr>
            <a:normAutofit fontScale="77500" lnSpcReduction="20000"/>
          </a:bodyPr>
          <a:lstStyle/>
          <a:p>
            <a:pPr algn="just">
              <a:lnSpc>
                <a:spcPct val="120000"/>
              </a:lnSpc>
              <a:spcBef>
                <a:spcPts val="600"/>
              </a:spcBef>
              <a:spcAft>
                <a:spcPts val="600"/>
              </a:spcAft>
            </a:pPr>
            <a:r>
              <a:rPr lang="ka-GE" dirty="0" smtClean="0"/>
              <a:t>ერთი გამოთვლის თანახმად, ყოველდღიურად იქმნება </a:t>
            </a:r>
            <a:r>
              <a:rPr lang="ka-GE" dirty="0" smtClean="0"/>
              <a:t>2,5 </a:t>
            </a:r>
            <a:r>
              <a:rPr lang="ka-GE" dirty="0" smtClean="0"/>
              <a:t>კვინტილიონი ბაიტი მონაცემი, ხოლო ნივთების ინტერნეტი (IoT) მხოლოდ აჩქარებს ამის ტემპს</a:t>
            </a:r>
          </a:p>
          <a:p>
            <a:pPr lvl="1" algn="just">
              <a:lnSpc>
                <a:spcPct val="120000"/>
              </a:lnSpc>
              <a:spcBef>
                <a:spcPts val="600"/>
              </a:spcBef>
              <a:spcAft>
                <a:spcPts val="600"/>
              </a:spcAft>
              <a:buFont typeface="Wingdings" panose="05000000000000000000" pitchFamily="2" charset="2"/>
              <a:buChar char="Ø"/>
            </a:pPr>
            <a:r>
              <a:rPr lang="ka-GE" sz="3200" dirty="0"/>
              <a:t>ეს არის დღიურად </a:t>
            </a:r>
            <a:r>
              <a:rPr lang="ka-GE" sz="3200" b="1" dirty="0" smtClean="0"/>
              <a:t>2 500 000 000 000 000 000 </a:t>
            </a:r>
            <a:r>
              <a:rPr lang="ka-GE" sz="3200" b="1" dirty="0"/>
              <a:t>ბაიტი</a:t>
            </a:r>
            <a:r>
              <a:rPr lang="ka-GE" sz="3200" dirty="0"/>
              <a:t> </a:t>
            </a:r>
          </a:p>
          <a:p>
            <a:pPr algn="just">
              <a:lnSpc>
                <a:spcPct val="120000"/>
              </a:lnSpc>
              <a:spcBef>
                <a:spcPts val="600"/>
              </a:spcBef>
              <a:spcAft>
                <a:spcPts val="600"/>
              </a:spcAft>
            </a:pPr>
            <a:r>
              <a:rPr lang="ka-GE" dirty="0" smtClean="0"/>
              <a:t>მხოლოდ ბოლო ორი წლის განმავლობაში დაგენერირდა მსოფლიოს მონაცემთა 90% </a:t>
            </a:r>
          </a:p>
          <a:p>
            <a:pPr algn="just">
              <a:lnSpc>
                <a:spcPct val="120000"/>
              </a:lnSpc>
              <a:spcBef>
                <a:spcPts val="600"/>
              </a:spcBef>
              <a:spcAft>
                <a:spcPts val="600"/>
              </a:spcAft>
            </a:pPr>
            <a:r>
              <a:rPr lang="ka-GE" dirty="0" smtClean="0"/>
              <a:t>2020 წლისთვის პლანეტაზე თითო ადამიანზე დაახლოებით </a:t>
            </a:r>
            <a:r>
              <a:rPr lang="ka-GE" dirty="0" smtClean="0"/>
              <a:t>1,7 </a:t>
            </a:r>
            <a:r>
              <a:rPr lang="ka-GE" dirty="0" smtClean="0"/>
              <a:t>მეგაბაიტი ახალი ინფორმაცია შეიქმნება</a:t>
            </a:r>
          </a:p>
        </p:txBody>
      </p:sp>
      <p:sp>
        <p:nvSpPr>
          <p:cNvPr id="18434" name="Rectangle 4"/>
          <p:cNvSpPr>
            <a:spLocks noChangeArrowheads="1"/>
          </p:cNvSpPr>
          <p:nvPr/>
        </p:nvSpPr>
        <p:spPr bwMode="auto">
          <a:xfrm>
            <a:off x="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914400" eaLnBrk="0" fontAlgn="base" hangingPunct="0">
              <a:spcBef>
                <a:spcPct val="0"/>
              </a:spcBef>
              <a:spcAft>
                <a:spcPct val="0"/>
              </a:spcAft>
            </a:pPr>
            <a:endParaRPr lang="en-GB">
              <a:solidFill>
                <a:prstClr val="black"/>
              </a:solidFill>
              <a:ea typeface="MS PGothic" panose="020B0600070205080204" pitchFamily="34" charset="-128"/>
            </a:endParaRPr>
          </a:p>
        </p:txBody>
      </p:sp>
      <p:sp>
        <p:nvSpPr>
          <p:cNvPr id="7" name="Rectangle 6"/>
          <p:cNvSpPr/>
          <p:nvPr/>
        </p:nvSpPr>
        <p:spPr>
          <a:xfrm>
            <a:off x="184734" y="-26985"/>
            <a:ext cx="8959267"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GB">
              <a:solidFill>
                <a:prstClr val="white"/>
              </a:solidFill>
            </a:endParaRPr>
          </a:p>
        </p:txBody>
      </p:sp>
      <p:sp>
        <p:nvSpPr>
          <p:cNvPr id="18436" name="TextBox 7"/>
          <p:cNvSpPr txBox="1">
            <a:spLocks noChangeArrowheads="1"/>
          </p:cNvSpPr>
          <p:nvPr/>
        </p:nvSpPr>
        <p:spPr bwMode="auto">
          <a:xfrm>
            <a:off x="1403350" y="18864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defTabSz="914400" eaLnBrk="0" fontAlgn="base" hangingPunct="0">
              <a:spcBef>
                <a:spcPct val="0"/>
              </a:spcBef>
              <a:spcAft>
                <a:spcPct val="0"/>
              </a:spcAft>
            </a:pPr>
            <a:r>
              <a:rPr lang="ka-GE" sz="3200" dirty="0">
                <a:solidFill>
                  <a:prstClr val="white"/>
                </a:solidFill>
                <a:latin typeface="Verdana" charset="0"/>
              </a:rPr>
              <a:t> რა მოცულობის მონაცემები?</a:t>
            </a:r>
            <a:endParaRPr lang="ka-GE" sz="2000" dirty="0">
              <a:solidFill>
                <a:prstClr val="white"/>
              </a:solidFill>
              <a:latin typeface="Verdana" charset="0"/>
              <a:cs typeface="Verdana" charset="0"/>
            </a:endParaRPr>
          </a:p>
        </p:txBody>
      </p:sp>
      <p:sp>
        <p:nvSpPr>
          <p:cNvPr id="9" name="Rectangle 8"/>
          <p:cNvSpPr/>
          <p:nvPr/>
        </p:nvSpPr>
        <p:spPr>
          <a:xfrm>
            <a:off x="-34925" y="6588133"/>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GB">
              <a:solidFill>
                <a:prstClr val="white"/>
              </a:solidFill>
            </a:endParaRPr>
          </a:p>
        </p:txBody>
      </p:sp>
      <p:sp>
        <p:nvSpPr>
          <p:cNvPr id="10" name="Rectangle 11"/>
          <p:cNvSpPr>
            <a:spLocks noChangeArrowheads="1"/>
          </p:cNvSpPr>
          <p:nvPr/>
        </p:nvSpPr>
        <p:spPr bwMode="auto">
          <a:xfrm>
            <a:off x="7938" y="6597658"/>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ka-GE" sz="1200" b="1" dirty="0">
                <a:solidFill>
                  <a:srgbClr val="FFFFFF"/>
                </a:solidFill>
                <a:latin typeface="Verdana" charset="0"/>
              </a:rPr>
              <a:t>წყარო: OECD</a:t>
            </a:r>
            <a:r>
              <a:rPr lang="en-US" sz="1200" b="1" dirty="0">
                <a:solidFill>
                  <a:srgbClr val="FFFFFF"/>
                </a:solidFill>
                <a:latin typeface="Verdana" charset="0"/>
              </a:rPr>
              <a:t>						</a:t>
            </a:r>
            <a:r>
              <a:rPr lang="ka-GE" sz="1200" b="1" dirty="0">
                <a:solidFill>
                  <a:srgbClr val="FFFFFF"/>
                </a:solidFill>
                <a:latin typeface="Verdana" charset="0"/>
              </a:rPr>
              <a:t>                      </a:t>
            </a:r>
            <a:r>
              <a:rPr lang="en-US" sz="1200" b="1" dirty="0">
                <a:solidFill>
                  <a:srgbClr val="FFFFFF"/>
                </a:solidFill>
                <a:latin typeface="Verdana" charset="0"/>
              </a:rPr>
              <a:t>	</a:t>
            </a:r>
            <a:r>
              <a:rPr lang="ka-GE" sz="1200" b="1" dirty="0">
                <a:solidFill>
                  <a:srgbClr val="FFFFFF"/>
                </a:solidFill>
                <a:latin typeface="Verdana" charset="0"/>
              </a:rPr>
              <a:t>      - </a:t>
            </a:r>
            <a:fld id="{F50FF694-912A-834E-AD45-B984C7BF2CE4}" type="slidenum">
              <a:rPr lang="en-US" sz="1200" b="1">
                <a:solidFill>
                  <a:srgbClr val="FFFFFF"/>
                </a:solidFill>
                <a:latin typeface="Verdana" charset="0"/>
                <a:ea typeface="MS PGothic" panose="020B0600070205080204" pitchFamily="34" charset="-128"/>
                <a:cs typeface="Verdana" charset="0"/>
              </a:rPr>
              <a:pPr defTabSz="914400" eaLnBrk="0" fontAlgn="base" hangingPunct="0">
                <a:spcBef>
                  <a:spcPct val="0"/>
                </a:spcBef>
                <a:spcAft>
                  <a:spcPct val="0"/>
                </a:spcAft>
              </a:pPr>
              <a:t>8</a:t>
            </a:fld>
            <a:r>
              <a:rPr lang="ka-GE" sz="1200" b="1" dirty="0">
                <a:solidFill>
                  <a:srgbClr val="FFFFFF"/>
                </a:solidFill>
                <a:latin typeface="Verdana" charset="0"/>
              </a:rPr>
              <a:t> -</a:t>
            </a:r>
          </a:p>
        </p:txBody>
      </p:sp>
      <p:sp>
        <p:nvSpPr>
          <p:cNvPr id="2" name="Rectangle 1"/>
          <p:cNvSpPr/>
          <p:nvPr/>
        </p:nvSpPr>
        <p:spPr>
          <a:xfrm>
            <a:off x="184734" y="5879013"/>
            <a:ext cx="8851316" cy="646331"/>
          </a:xfrm>
          <a:prstGeom prst="rect">
            <a:avLst/>
          </a:prstGeom>
        </p:spPr>
        <p:txBody>
          <a:bodyPr wrap="square">
            <a:spAutoFit/>
          </a:bodyPr>
          <a:lstStyle/>
          <a:p>
            <a:pPr defTabSz="914400" eaLnBrk="0" fontAlgn="base" hangingPunct="0">
              <a:spcBef>
                <a:spcPct val="0"/>
              </a:spcBef>
              <a:spcAft>
                <a:spcPct val="0"/>
              </a:spcAft>
            </a:pPr>
            <a:r>
              <a:rPr lang="ka-GE" sz="1200" dirty="0">
                <a:solidFill>
                  <a:prstClr val="black"/>
                </a:solidFill>
              </a:rPr>
              <a:t>ბერნარდ მარი (2018): "რა მოცულობის მონაცემებს ვქმნით ყოველდღიურად?" გამაოგნებელი სტატისტიკა, რომელიც ყველამ უნდა წაიკითხოს, Forbes.com, </a:t>
            </a:r>
            <a:r>
              <a:rPr lang="ka-GE" sz="1200" dirty="0">
                <a:solidFill>
                  <a:prstClr val="black"/>
                </a:solidFill>
                <a:hlinkClick r:id="rId3"/>
              </a:rPr>
              <a:t>https://www.forbes.com/sites/bernardmarr/2018/05/21/how-much-data-do-we-create-every-day-the-mind-blowing-stats-everyone-should-read/</a:t>
            </a:r>
            <a:r>
              <a:rPr lang="ka-GE" smtClean="0"/>
              <a:t> </a:t>
            </a:r>
            <a:endParaRPr lang="ka-GE" sz="1200" dirty="0">
              <a:solidFill>
                <a:prstClr val="black"/>
              </a:solidFill>
              <a:ea typeface="Verdana" panose="020B0604030504040204" pitchFamily="34" charset="0"/>
              <a:cs typeface="Verdana" panose="020B0604030504040204" pitchFamily="34"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44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ჯეკპოტინგი</a:t>
            </a: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7937" y="1065997"/>
            <a:ext cx="8784530" cy="5183335"/>
          </a:xfrm>
        </p:spPr>
        <p:txBody>
          <a:bodyPr/>
          <a:lstStyle/>
          <a:p>
            <a:pPr marL="57150" indent="0">
              <a:buNone/>
            </a:pPr>
            <a:r>
              <a:rPr lang="ka-GE" b="1" dirty="0">
                <a:solidFill>
                  <a:srgbClr val="0070C0"/>
                </a:solidFill>
              </a:rPr>
              <a:t>ჯეკპოტინგი</a:t>
            </a:r>
          </a:p>
          <a:p>
            <a:pPr marL="914400" lvl="1" indent="-457200"/>
            <a:r>
              <a:rPr lang="ka-GE" dirty="0" smtClean="0"/>
              <a:t>ასევე ცნობილი როგორც „შავი ყუთის შეტევა“</a:t>
            </a:r>
          </a:p>
          <a:p>
            <a:pPr marL="914400" lvl="1" indent="-457200"/>
            <a:r>
              <a:rPr lang="ka-GE" dirty="0" smtClean="0"/>
              <a:t>დამნაშავე გამოიყენებს მავნე პროგრამას ან ბანკომატზე მიმაგრებულ „შავ ყუთს“, რომელიც აცარიელებს მოწყობილობას</a:t>
            </a:r>
          </a:p>
          <a:p>
            <a:pPr marL="914400" lvl="1" indent="-457200"/>
            <a:r>
              <a:rPr lang="ka-GE" dirty="0" smtClean="0"/>
              <a:t>აუცილებელია ადგილზე ფიზიკურად ყოფნა – აზიანებს მოწყობილობას ელექტრონული წვდომის მოსაპოვებლად</a:t>
            </a:r>
          </a:p>
          <a:p>
            <a:pPr marL="914400" lvl="1" indent="-457200"/>
            <a:r>
              <a:rPr lang="ka-GE" dirty="0" smtClean="0"/>
              <a:t>გამოიყენება მოძველებულ ბანკომატებზე</a:t>
            </a:r>
          </a:p>
        </p:txBody>
      </p:sp>
      <p:pic>
        <p:nvPicPr>
          <p:cNvPr id="6146" name="Picture 2" descr="Action on credit card fraud | Christopher Pincher">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9F1A6C0-7D28-401B-8903-ADCEDB0B01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1407" y="5374984"/>
            <a:ext cx="1864643" cy="121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6093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ჯეკპოტინგი</a:t>
            </a: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Action on credit card fraud | Christopher Pincher">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9F1A6C0-7D28-401B-8903-ADCEDB0B01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1407" y="5240195"/>
            <a:ext cx="1864643" cy="12131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648BBC9-4FA3-4D5E-9F2B-ABBAC4C3C14F}"/>
              </a:ext>
            </a:extLst>
          </p:cNvPr>
          <p:cNvPicPr>
            <a:picLocks noChangeAspect="1"/>
          </p:cNvPicPr>
          <p:nvPr/>
        </p:nvPicPr>
        <p:blipFill>
          <a:blip r:embed="rId5"/>
          <a:stretch>
            <a:fillRect/>
          </a:stretch>
        </p:blipFill>
        <p:spPr>
          <a:xfrm>
            <a:off x="755576" y="1278700"/>
            <a:ext cx="3960440" cy="5174636"/>
          </a:xfrm>
          <a:prstGeom prst="rect">
            <a:avLst/>
          </a:prstGeom>
          <a:ln>
            <a:solidFill>
              <a:schemeClr val="accent1"/>
            </a:solidFill>
          </a:ln>
        </p:spPr>
      </p:pic>
      <p:pic>
        <p:nvPicPr>
          <p:cNvPr id="6" name="Pictur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17D690D-CBF8-4186-983A-4F02B52CE615}"/>
              </a:ext>
            </a:extLst>
          </p:cNvPr>
          <p:cNvPicPr>
            <a:picLocks noChangeAspect="1"/>
          </p:cNvPicPr>
          <p:nvPr/>
        </p:nvPicPr>
        <p:blipFill>
          <a:blip r:embed="rId6"/>
          <a:stretch>
            <a:fillRect/>
          </a:stretch>
        </p:blipFill>
        <p:spPr>
          <a:xfrm>
            <a:off x="5106987" y="1278701"/>
            <a:ext cx="2624290" cy="2654356"/>
          </a:xfrm>
          <a:prstGeom prst="rect">
            <a:avLst/>
          </a:prstGeom>
          <a:ln>
            <a:solidFill>
              <a:schemeClr val="accent1"/>
            </a:solidFill>
          </a:ln>
        </p:spPr>
      </p:pic>
      <p:pic>
        <p:nvPicPr>
          <p:cNvPr id="8" name="Picture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67CA077-385B-4D55-B658-3BF3AF91BB15}"/>
              </a:ext>
            </a:extLst>
          </p:cNvPr>
          <p:cNvPicPr>
            <a:picLocks noChangeAspect="1"/>
          </p:cNvPicPr>
          <p:nvPr/>
        </p:nvPicPr>
        <p:blipFill>
          <a:blip r:embed="rId7"/>
          <a:stretch>
            <a:fillRect/>
          </a:stretch>
        </p:blipFill>
        <p:spPr>
          <a:xfrm>
            <a:off x="5106987" y="4160361"/>
            <a:ext cx="3718173" cy="754412"/>
          </a:xfrm>
          <a:prstGeom prst="rect">
            <a:avLst/>
          </a:prstGeom>
          <a:ln>
            <a:solidFill>
              <a:schemeClr val="accent1"/>
            </a:solidFill>
          </a:ln>
        </p:spPr>
      </p:pic>
    </p:spTree>
    <p:extLst>
      <p:ext uri="{BB962C8B-B14F-4D97-AF65-F5344CB8AC3E}">
        <p14:creationId xmlns:p14="http://schemas.microsoft.com/office/powerpoint/2010/main" val="29963297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0"/>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77924" y="1653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კომპანიის ელ. ფოსტებზე არასანქცირებული წვდომა</a:t>
            </a: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251520" y="1196752"/>
            <a:ext cx="8784530" cy="5183335"/>
          </a:xfrm>
        </p:spPr>
        <p:txBody>
          <a:bodyPr/>
          <a:lstStyle/>
          <a:p>
            <a:pPr marL="57150" indent="0">
              <a:buNone/>
            </a:pPr>
            <a:r>
              <a:rPr lang="ka-GE" sz="2800" dirty="0" smtClean="0"/>
              <a:t>მიზანმიმართულია ზედა დონის მენეჯმენტზე</a:t>
            </a:r>
          </a:p>
          <a:p>
            <a:pPr marL="914400" lvl="1" indent="-457200"/>
            <a:r>
              <a:rPr lang="ka-GE" sz="2400" dirty="0" smtClean="0"/>
              <a:t>უფრო პროფესიონალური და დამაჯერებელი</a:t>
            </a:r>
          </a:p>
          <a:p>
            <a:pPr marL="914400" lvl="1" indent="-457200"/>
            <a:r>
              <a:rPr lang="ka-GE" sz="2400" dirty="0" smtClean="0"/>
              <a:t>იყენებს კომპანიების მიერ ბიზნესის კეთების გზას</a:t>
            </a:r>
          </a:p>
          <a:p>
            <a:pPr marL="1314450" lvl="2" indent="-457200"/>
            <a:r>
              <a:rPr lang="ka-GE" dirty="0"/>
              <a:t>შეტევა მიაქვს შიდა გადახდების შემოწმების ხარვეზებზე</a:t>
            </a:r>
          </a:p>
          <a:p>
            <a:pPr marL="1314450" lvl="2" indent="-457200"/>
            <a:r>
              <a:rPr lang="ka-GE" dirty="0" smtClean="0"/>
              <a:t>კომპანიის განცალკევებული სტრუქტურები</a:t>
            </a:r>
            <a:endParaRPr lang="ka-GE" dirty="0"/>
          </a:p>
          <a:p>
            <a:pPr marL="914400" lvl="1" indent="-457200"/>
            <a:r>
              <a:rPr lang="ka-GE" sz="2400" dirty="0" smtClean="0"/>
              <a:t>ბევრი ჯერ კიდევ იყენებს სოციალურ ინჟინერიას</a:t>
            </a:r>
          </a:p>
          <a:p>
            <a:pPr marL="914400" lvl="1" indent="-457200"/>
            <a:r>
              <a:rPr lang="ka-GE" sz="2400" dirty="0" smtClean="0"/>
              <a:t>სხვა მავნე პროგრამა და ქსელში შეჭრა</a:t>
            </a:r>
            <a:endParaRPr lang="ka-GE" sz="2400" dirty="0"/>
          </a:p>
        </p:txBody>
      </p:sp>
      <p:pic>
        <p:nvPicPr>
          <p:cNvPr id="6146" name="Picture 2" descr="Action on credit card fraud | Christopher Pincher">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9F1A6C0-7D28-401B-8903-ADCEDB0B01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1407" y="5240195"/>
            <a:ext cx="1864643" cy="121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4302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2BA244C-489D-417D-B8AB-CB954192CB36}"/>
              </a:ext>
            </a:extLst>
          </p:cNvPr>
          <p:cNvSpPr>
            <a:spLocks noGrp="1"/>
          </p:cNvSpPr>
          <p:nvPr>
            <p:ph type="title"/>
          </p:nvPr>
        </p:nvSpPr>
        <p:spPr/>
        <p:txBody>
          <a:bodyPr/>
          <a:lstStyle/>
          <a:p>
            <a:r>
              <a:rPr lang="ka-GE" sz="3200" dirty="0">
                <a:solidFill>
                  <a:schemeClr val="accent1">
                    <a:lumMod val="50000"/>
                  </a:schemeClr>
                </a:solidFill>
              </a:rPr>
              <a:t>ბნელი ინტერნეტი</a:t>
            </a:r>
          </a:p>
        </p:txBody>
      </p:sp>
      <p:sp>
        <p:nvSpPr>
          <p:cNvPr id="5"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48A7903-DBE1-43BD-905E-55DB247564CB}"/>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a-GE" sz="1200" b="1" dirty="0">
                <a:solidFill>
                  <a:srgbClr val="FFFFFF"/>
                </a:solidFill>
                <a:latin typeface="Verdana" charset="0"/>
              </a:rPr>
              <a:t>www.coe.int/cybercrime</a:t>
            </a:r>
            <a:r>
              <a:rPr lang="en-US" sz="1200" b="1" dirty="0">
                <a:solidFill>
                  <a:srgbClr val="FFFFFF"/>
                </a:solidFill>
                <a:latin typeface="Verdana" charset="0"/>
              </a:rPr>
              <a:t>						</a:t>
            </a:r>
            <a:r>
              <a:rPr lang="ka-GE" sz="1200" b="1" dirty="0">
                <a:solidFill>
                  <a:srgbClr val="FFFFFF"/>
                </a:solidFill>
                <a:latin typeface="Verdana" charset="0"/>
              </a:rPr>
              <a:t>                        - </a:t>
            </a:r>
            <a:fld id="{F50FF694-912A-834E-AD45-B984C7BF2CE4}" type="slidenum">
              <a:rPr lang="en-US" sz="1200" b="1">
                <a:solidFill>
                  <a:srgbClr val="FFFFFF"/>
                </a:solidFill>
                <a:latin typeface="Verdana" charset="0"/>
                <a:cs typeface="Verdana" charset="0"/>
              </a:rPr>
              <a:pPr/>
              <a:t>83</a:t>
            </a:fld>
            <a:r>
              <a:rPr lang="ka-GE" sz="1200" b="1" dirty="0">
                <a:solidFill>
                  <a:srgbClr val="FFFFFF"/>
                </a:solidFill>
                <a:latin typeface="Verdana" charset="0"/>
              </a:rPr>
              <a:t> -</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4DFE25A-050F-4914-B2E8-65E908C83E53}"/>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8" name="Rectangle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9CBCD3B-0D81-4EEF-9F9F-DB3E28FFD393}"/>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0"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E352179-95DE-4E37-9014-C7512F18C08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77535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77924" y="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ბნელი ინტერნეტის დანაშაულებრივი გამოყენება</a:t>
            </a: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251520" y="1196752"/>
            <a:ext cx="8784530" cy="5183335"/>
          </a:xfrm>
        </p:spPr>
        <p:txBody>
          <a:bodyPr/>
          <a:lstStyle/>
          <a:p>
            <a:pPr marL="57150" indent="0">
              <a:buNone/>
            </a:pPr>
            <a:r>
              <a:rPr lang="ka-GE" sz="2400" dirty="0" smtClean="0"/>
              <a:t>რჩება საკვანძო სფეროდ დანაშაულებრივი პროდუქციითა და მომსახურებებით ვაჭრობისთვის</a:t>
            </a:r>
          </a:p>
          <a:p>
            <a:pPr marL="514350" indent="-457200"/>
            <a:r>
              <a:rPr lang="ka-GE" sz="2400" dirty="0" smtClean="0"/>
              <a:t>სამართალდამცავი ორგანოების უპირატესობა</a:t>
            </a:r>
            <a:endParaRPr lang="ka-GE" sz="2400" dirty="0"/>
          </a:p>
          <a:p>
            <a:pPr marL="514350" indent="-457200"/>
            <a:r>
              <a:rPr lang="ka-GE" sz="2400" dirty="0" smtClean="0"/>
              <a:t>TOR ჯერ კიდევ შესვლის პირველი პუნქტია</a:t>
            </a:r>
          </a:p>
          <a:p>
            <a:pPr marL="457200" lvl="1" indent="0">
              <a:buNone/>
            </a:pPr>
            <a:r>
              <a:rPr lang="ka-GE" sz="2000" dirty="0"/>
              <a:t>(სხვები არის I2P, Zeronet, Freenet, Openbazaar)</a:t>
            </a:r>
          </a:p>
          <a:p>
            <a:pPr marL="514350" indent="-457200"/>
            <a:r>
              <a:rPr lang="ka-GE" sz="2400" dirty="0" smtClean="0"/>
              <a:t>იმატებს პატარა მოვაჭრეების მაღაზიებსა და პატარა დაფრაგმენტებულ მარკეტებში (მათ შორის, განსაზღვრულ ენაზე)</a:t>
            </a:r>
          </a:p>
          <a:p>
            <a:pPr marL="914400" lvl="1" indent="-457200"/>
            <a:r>
              <a:rPr lang="ka-GE" sz="2000" dirty="0" smtClean="0"/>
              <a:t>დანაშაულებრივი პროდუქტებითა და მომსახურებებით ვაჭრობა</a:t>
            </a:r>
          </a:p>
          <a:p>
            <a:pPr marL="1314450" lvl="2" indent="-457200"/>
            <a:r>
              <a:rPr lang="ka-GE" sz="1800" dirty="0" smtClean="0"/>
              <a:t>ნარკოტიკები, იარაღი, ასაფეთქებელი ნივთიერებები, მონაცემები</a:t>
            </a:r>
          </a:p>
          <a:p>
            <a:pPr marL="1314450" lvl="2" indent="-457200"/>
            <a:r>
              <a:rPr lang="ka-GE" sz="1800" dirty="0" smtClean="0"/>
              <a:t>საკრედიტო ბარათები, მავნე პროგრამები, გაყალბებული ნივთები</a:t>
            </a:r>
            <a:endParaRPr lang="ka-GE" sz="1800" dirty="0"/>
          </a:p>
        </p:txBody>
      </p:sp>
      <p:pic>
        <p:nvPicPr>
          <p:cNvPr id="13314" name="Picture 2" descr="The Market That Will Sell You A $20,000 Bank Loan For $30">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2373D17-E14A-4317-ABBE-4CA2F958E6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3108" y="5456673"/>
            <a:ext cx="1902942" cy="126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29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60734" y="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ბნელი ინტერნეტის დანაშაულებრივი გამოყენება</a:t>
            </a: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descr="The Market That Will Sell You A $20,000 Bank Loan For $30">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2373D17-E14A-4317-ABBE-4CA2F958E6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5918" y="5214155"/>
            <a:ext cx="1902942" cy="12699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76405BE-E0B8-485C-9B40-5766188A84AE}"/>
              </a:ext>
            </a:extLst>
          </p:cNvPr>
          <p:cNvPicPr>
            <a:picLocks noChangeAspect="1"/>
          </p:cNvPicPr>
          <p:nvPr/>
        </p:nvPicPr>
        <p:blipFill>
          <a:blip r:embed="rId5"/>
          <a:stretch>
            <a:fillRect/>
          </a:stretch>
        </p:blipFill>
        <p:spPr>
          <a:xfrm>
            <a:off x="2489846" y="1194903"/>
            <a:ext cx="4164307" cy="5301208"/>
          </a:xfrm>
          <a:prstGeom prst="rect">
            <a:avLst/>
          </a:prstGeom>
          <a:ln>
            <a:solidFill>
              <a:schemeClr val="accent1"/>
            </a:solidFill>
          </a:ln>
        </p:spPr>
      </p:pic>
    </p:spTree>
    <p:extLst>
      <p:ext uri="{BB962C8B-B14F-4D97-AF65-F5344CB8AC3E}">
        <p14:creationId xmlns:p14="http://schemas.microsoft.com/office/powerpoint/2010/main" val="20385094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77924" y="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ბნელი ინტერნეტის დანაშაულებრივი გამოყენება</a:t>
            </a: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descr="The Market That Will Sell You A $20,000 Bank Loan For $30">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2373D17-E14A-4317-ABBE-4CA2F958E6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5918" y="5214155"/>
            <a:ext cx="1902942" cy="12699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27A4DCD-4A2A-4947-8929-6874FD8DC263}"/>
              </a:ext>
            </a:extLst>
          </p:cNvPr>
          <p:cNvPicPr>
            <a:picLocks noChangeAspect="1"/>
          </p:cNvPicPr>
          <p:nvPr/>
        </p:nvPicPr>
        <p:blipFill>
          <a:blip r:embed="rId5"/>
          <a:stretch>
            <a:fillRect/>
          </a:stretch>
        </p:blipFill>
        <p:spPr>
          <a:xfrm>
            <a:off x="937230" y="1270001"/>
            <a:ext cx="5358852" cy="4952096"/>
          </a:xfrm>
          <a:prstGeom prst="rect">
            <a:avLst/>
          </a:prstGeom>
        </p:spPr>
      </p:pic>
    </p:spTree>
    <p:extLst>
      <p:ext uri="{BB962C8B-B14F-4D97-AF65-F5344CB8AC3E}">
        <p14:creationId xmlns:p14="http://schemas.microsoft.com/office/powerpoint/2010/main" val="38287238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60734" y="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ბნელი ინტერნეტის დანაშაულებრივი გამოყენება</a:t>
            </a: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descr="The Market That Will Sell You A $20,000 Bank Loan For $30">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2373D17-E14A-4317-ABBE-4CA2F958E6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5918" y="5214155"/>
            <a:ext cx="1902942" cy="126995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6A0DE9-A5F9-4FAA-99ED-84905FDB5D51}"/>
              </a:ext>
            </a:extLst>
          </p:cNvPr>
          <p:cNvSpPr>
            <a:spLocks noGrp="1"/>
          </p:cNvSpPr>
          <p:nvPr>
            <p:ph idx="1"/>
          </p:nvPr>
        </p:nvSpPr>
        <p:spPr>
          <a:xfrm>
            <a:off x="251520" y="1196752"/>
            <a:ext cx="8784530" cy="5183335"/>
          </a:xfrm>
        </p:spPr>
        <p:txBody>
          <a:bodyPr/>
          <a:lstStyle/>
          <a:p>
            <a:pPr marL="57150" indent="0">
              <a:buNone/>
            </a:pPr>
            <a:r>
              <a:rPr lang="ka-GE" sz="2800" dirty="0" smtClean="0"/>
              <a:t>ვალუტა ბნელ ინტერნეტში ვირტუალურია</a:t>
            </a:r>
          </a:p>
          <a:p>
            <a:pPr lvl="1">
              <a:buFont typeface="Wingdings" panose="05000000000000000000" pitchFamily="2" charset="2"/>
              <a:buChar char="Ø"/>
            </a:pPr>
            <a:r>
              <a:rPr lang="ka-GE" sz="2400" dirty="0" smtClean="0"/>
              <a:t>2019 წელს დაიხარჯა 1 მილიარდი აშშ დოლარი</a:t>
            </a:r>
          </a:p>
          <a:p>
            <a:pPr lvl="1">
              <a:buFont typeface="Wingdings" panose="05000000000000000000" pitchFamily="2" charset="2"/>
              <a:buChar char="Ø"/>
            </a:pPr>
            <a:r>
              <a:rPr lang="ka-GE" sz="2400" dirty="0" smtClean="0"/>
              <a:t>ყველაზე ხშირია ბიტკოინი – ცნობადობის გამო</a:t>
            </a:r>
          </a:p>
          <a:p>
            <a:pPr marL="1314450" lvl="2" indent="-457200"/>
            <a:r>
              <a:rPr lang="ka-GE" dirty="0"/>
              <a:t>კონფიდენციალურობაზე დაფუძნებულ ვალუტებზე გადასვლა უსაფრთხოების შიშის გამო</a:t>
            </a:r>
          </a:p>
          <a:p>
            <a:pPr marL="1314450" lvl="2" indent="-457200"/>
            <a:r>
              <a:rPr lang="ka-GE" dirty="0" smtClean="0"/>
              <a:t>მაგალითებია</a:t>
            </a:r>
            <a:r>
              <a:rPr lang="ka-GE" dirty="0"/>
              <a:t>: </a:t>
            </a:r>
            <a:r>
              <a:rPr lang="en-US" dirty="0" err="1"/>
              <a:t>Monero</a:t>
            </a:r>
            <a:r>
              <a:rPr lang="en-US" dirty="0"/>
              <a:t> (XMR), </a:t>
            </a:r>
            <a:r>
              <a:rPr lang="en-US" dirty="0" err="1"/>
              <a:t>Zcash</a:t>
            </a:r>
            <a:r>
              <a:rPr lang="en-US" dirty="0"/>
              <a:t> (ZEC), Komodo (KMD), Verge (XVG), </a:t>
            </a:r>
            <a:r>
              <a:rPr lang="en-US" dirty="0" err="1"/>
              <a:t>Horizen</a:t>
            </a:r>
            <a:r>
              <a:rPr lang="en-US" dirty="0"/>
              <a:t> (ZEN</a:t>
            </a:r>
            <a:r>
              <a:rPr lang="en-US" dirty="0" smtClean="0"/>
              <a:t>)</a:t>
            </a:r>
            <a:endParaRPr lang="ka-GE" dirty="0"/>
          </a:p>
        </p:txBody>
      </p:sp>
      <p:pic>
        <p:nvPicPr>
          <p:cNvPr id="19458" name="Picture 2" descr="Bitcoin Has Halved—What Now?">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359994D-5940-4932-822B-5618437EFB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54911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Monero (XMR) price, marketcap, chart, and info | CoinGecko">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B91C652-FAAC-4A1B-8048-75C06C7E05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669" y="4469185"/>
            <a:ext cx="1902942" cy="190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7110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60734" y="75633"/>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ბნელი ინტერნეტის დანაშაულებრივი გამოყენება</a:t>
            </a: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descr="The Market That Will Sell You A $20,000 Bank Loan For $30">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2373D17-E14A-4317-ABBE-4CA2F958E6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5918" y="5214155"/>
            <a:ext cx="1902942" cy="12699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E410AE8-9853-4A2A-A8F7-100B0493D1DC}"/>
              </a:ext>
            </a:extLst>
          </p:cNvPr>
          <p:cNvPicPr>
            <a:picLocks noChangeAspect="1"/>
          </p:cNvPicPr>
          <p:nvPr/>
        </p:nvPicPr>
        <p:blipFill>
          <a:blip r:embed="rId5"/>
          <a:stretch>
            <a:fillRect/>
          </a:stretch>
        </p:blipFill>
        <p:spPr>
          <a:xfrm>
            <a:off x="4137216" y="1556383"/>
            <a:ext cx="4881644" cy="3349836"/>
          </a:xfrm>
          <a:prstGeom prst="rect">
            <a:avLst/>
          </a:prstGeom>
          <a:ln>
            <a:solidFill>
              <a:schemeClr val="accent1"/>
            </a:solidFill>
          </a:ln>
        </p:spPr>
      </p:pic>
      <p:pic>
        <p:nvPicPr>
          <p:cNvPr id="21506" name="Picture 2" descr="Silk Road sentencing: why governments can't win the war on darknet drugs |  Technology | The Guardian">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06BA2AE-99F0-4661-8F99-6314CBD716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140" y="1246983"/>
            <a:ext cx="3828808" cy="229728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1508" name="Picture 4" descr="Ross Ulbricht denies charges in Silk Road online drug case, lawyer says">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437D36F-6500-4341-91D7-3CAAAA70200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6384" y="3628269"/>
            <a:ext cx="3386320" cy="169316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5479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2BA244C-489D-417D-B8AB-CB954192CB36}"/>
              </a:ext>
            </a:extLst>
          </p:cNvPr>
          <p:cNvSpPr>
            <a:spLocks noGrp="1"/>
          </p:cNvSpPr>
          <p:nvPr>
            <p:ph type="title"/>
          </p:nvPr>
        </p:nvSpPr>
        <p:spPr/>
        <p:txBody>
          <a:bodyPr/>
          <a:lstStyle/>
          <a:p>
            <a:r>
              <a:rPr lang="ka-GE" sz="3200" dirty="0">
                <a:solidFill>
                  <a:schemeClr val="tx2">
                    <a:lumMod val="60000"/>
                    <a:lumOff val="40000"/>
                  </a:schemeClr>
                </a:solidFill>
              </a:rPr>
              <a:t>კიბერდანაშაულისა და ტერორიზმის შერწყმა</a:t>
            </a:r>
          </a:p>
        </p:txBody>
      </p:sp>
      <p:sp>
        <p:nvSpPr>
          <p:cNvPr id="5"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48A7903-DBE1-43BD-905E-55DB247564CB}"/>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a-GE" sz="1200" b="1" dirty="0">
                <a:solidFill>
                  <a:srgbClr val="FFFFFF"/>
                </a:solidFill>
                <a:latin typeface="Verdana" charset="0"/>
              </a:rPr>
              <a:t>www.coe.int/cybercrime</a:t>
            </a:r>
            <a:r>
              <a:rPr lang="en-US" sz="1200" b="1" dirty="0">
                <a:solidFill>
                  <a:srgbClr val="FFFFFF"/>
                </a:solidFill>
                <a:latin typeface="Verdana" charset="0"/>
              </a:rPr>
              <a:t>						</a:t>
            </a:r>
            <a:r>
              <a:rPr lang="ka-GE" sz="1200" b="1" dirty="0">
                <a:solidFill>
                  <a:srgbClr val="FFFFFF"/>
                </a:solidFill>
                <a:latin typeface="Verdana" charset="0"/>
              </a:rPr>
              <a:t>                        - </a:t>
            </a:r>
            <a:fld id="{F50FF694-912A-834E-AD45-B984C7BF2CE4}" type="slidenum">
              <a:rPr lang="en-US" sz="1200" b="1">
                <a:solidFill>
                  <a:srgbClr val="FFFFFF"/>
                </a:solidFill>
                <a:latin typeface="Verdana" charset="0"/>
                <a:cs typeface="Verdana" charset="0"/>
              </a:rPr>
              <a:pPr/>
              <a:t>89</a:t>
            </a:fld>
            <a:r>
              <a:rPr lang="ka-GE" sz="1200" b="1" dirty="0">
                <a:solidFill>
                  <a:srgbClr val="FFFFFF"/>
                </a:solidFill>
                <a:latin typeface="Verdana" charset="0"/>
              </a:rPr>
              <a:t> -</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4DFE25A-050F-4914-B2E8-65E908C83E53}"/>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8" name="Rectangle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9CBCD3B-0D81-4EEF-9F9F-DB3E28FFD393}"/>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0"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E352179-95DE-4E37-9014-C7512F18C08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288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ინტერნეტი</a:t>
            </a:r>
            <a:endParaRPr lang="ka-GE" sz="2000" dirty="0">
              <a:solidFill>
                <a:schemeClr val="bg1"/>
              </a:solidFill>
              <a:latin typeface="Verdana" charset="0"/>
              <a:cs typeface="Verdana" charset="0"/>
            </a:endParaRP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A88BFAC-15B2-48E9-8819-4E6DD11AE590}"/>
              </a:ext>
            </a:extLst>
          </p:cNvPr>
          <p:cNvSpPr>
            <a:spLocks noGrp="1"/>
          </p:cNvSpPr>
          <p:nvPr>
            <p:ph idx="1"/>
          </p:nvPr>
        </p:nvSpPr>
        <p:spPr>
          <a:xfrm>
            <a:off x="251520" y="1270001"/>
            <a:ext cx="8640960" cy="5040311"/>
          </a:xfrm>
        </p:spPr>
        <p:txBody>
          <a:bodyPr/>
          <a:lstStyle/>
          <a:p>
            <a:pPr marL="0" indent="0" eaLnBrk="1" hangingPunct="1">
              <a:buNone/>
            </a:pPr>
            <a:r>
              <a:rPr lang="ka-GE" sz="2400" dirty="0" smtClean="0"/>
              <a:t>დაკავშირებული პრობლემები?</a:t>
            </a:r>
          </a:p>
          <a:p>
            <a:pPr eaLnBrk="1" hangingPunct="1"/>
            <a:r>
              <a:rPr lang="ka-GE" sz="2400" dirty="0" smtClean="0"/>
              <a:t>ინტერნეტი დამნაშავეებს მეტ შესაძლებლობებს აძლევს</a:t>
            </a:r>
          </a:p>
          <a:p>
            <a:pPr lvl="1" eaLnBrk="1" hangingPunct="1"/>
            <a:r>
              <a:rPr lang="ka-GE" sz="2000" dirty="0" smtClean="0"/>
              <a:t>შესაძლებელია დანაშაულის დისტანციურად ჩადენა</a:t>
            </a:r>
          </a:p>
          <a:p>
            <a:pPr lvl="1" eaLnBrk="1" hangingPunct="1"/>
            <a:r>
              <a:rPr lang="ka-GE" sz="2000" dirty="0" smtClean="0"/>
              <a:t>მტკიცებულებები ცვალებადია *</a:t>
            </a:r>
          </a:p>
          <a:p>
            <a:pPr lvl="1" eaLnBrk="1" hangingPunct="1"/>
            <a:r>
              <a:rPr lang="ka-GE" sz="2000" dirty="0" smtClean="0"/>
              <a:t>ეროვნული სამართალდამცავი ორგანოები რეგულირდება გეოგრაფიის შესაბამისად</a:t>
            </a:r>
          </a:p>
        </p:txBody>
      </p:sp>
      <p:pic>
        <p:nvPicPr>
          <p:cNvPr id="13" name="Content Placeholder 10" descr="glowing-world-map-background-1280x960.jpg">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3065408-C13D-448B-A801-10BC1442EAF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2489" y="4149080"/>
            <a:ext cx="3073673" cy="2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FBBC59A-B2C5-40B0-A6F4-B33B9E9CA788}"/>
              </a:ext>
            </a:extLst>
          </p:cNvPr>
          <p:cNvSpPr txBox="1">
            <a:spLocks/>
          </p:cNvSpPr>
          <p:nvPr/>
        </p:nvSpPr>
        <p:spPr bwMode="auto">
          <a:xfrm>
            <a:off x="7937" y="3790156"/>
            <a:ext cx="5458926" cy="252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eaLnBrk="1" hangingPunct="1"/>
            <a:r>
              <a:rPr lang="ka-GE" sz="2400" dirty="0" smtClean="0"/>
              <a:t>საერთაშორისო დახმარება საჭიროებს სწორ სამართლებრივ არხებს</a:t>
            </a:r>
          </a:p>
          <a:p>
            <a:pPr lvl="1" eaLnBrk="1" hangingPunct="1"/>
            <a:r>
              <a:rPr lang="ka-GE" sz="2400" dirty="0" smtClean="0"/>
              <a:t>თანამშრომლობა ეხება სხვადასხვა სამართლებრივი ჩარჩოს მქონე სხვადასხვა ქვეყანას</a:t>
            </a:r>
          </a:p>
        </p:txBody>
      </p:sp>
      <p:sp>
        <p:nvSpPr>
          <p:cNvPr id="14" name="TextBox 1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4302D4D-6AB3-41B2-A892-4F6A15D543D3}"/>
              </a:ext>
            </a:extLst>
          </p:cNvPr>
          <p:cNvSpPr txBox="1"/>
          <p:nvPr/>
        </p:nvSpPr>
        <p:spPr>
          <a:xfrm>
            <a:off x="1540280" y="2527865"/>
            <a:ext cx="5639392" cy="2246769"/>
          </a:xfrm>
          <a:prstGeom prst="rect">
            <a:avLst/>
          </a:prstGeom>
          <a:solidFill>
            <a:srgbClr val="F08A34"/>
          </a:solidFill>
        </p:spPr>
        <p:txBody>
          <a:bodyPr wrap="square" rtlCol="0">
            <a:spAutoFit/>
          </a:bodyPr>
          <a:lstStyle/>
          <a:p>
            <a:pPr algn="ctr"/>
            <a:r>
              <a:rPr lang="ka-GE" sz="2800" dirty="0">
                <a:solidFill>
                  <a:schemeClr val="bg1"/>
                </a:solidFill>
                <a:latin typeface="+mj-lt"/>
              </a:rPr>
              <a:t>დაჩქარებული სამართლებრივი ურთიერთდახმარება წარმოადგენს ფაქტს კიბერდანაშაულის წინააღმდეგ თანამედროვე ბრძოლაში </a:t>
            </a:r>
          </a:p>
        </p:txBody>
      </p:sp>
    </p:spTree>
    <p:extLst>
      <p:ext uri="{BB962C8B-B14F-4D97-AF65-F5344CB8AC3E}">
        <p14:creationId xmlns:p14="http://schemas.microsoft.com/office/powerpoint/2010/main" val="298197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ტერორისტების მიერ ინტერნეტის გამოყენება</a:t>
            </a: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6A0DE9-A5F9-4FAA-99ED-84905FDB5D51}"/>
              </a:ext>
            </a:extLst>
          </p:cNvPr>
          <p:cNvSpPr>
            <a:spLocks noGrp="1"/>
          </p:cNvSpPr>
          <p:nvPr>
            <p:ph idx="1"/>
          </p:nvPr>
        </p:nvSpPr>
        <p:spPr>
          <a:xfrm>
            <a:off x="251520" y="1196752"/>
            <a:ext cx="8784530" cy="5183335"/>
          </a:xfrm>
        </p:spPr>
        <p:txBody>
          <a:bodyPr/>
          <a:lstStyle/>
          <a:p>
            <a:pPr marL="57150" indent="0">
              <a:buNone/>
            </a:pPr>
            <a:r>
              <a:rPr lang="ka-GE" sz="2400" dirty="0" smtClean="0"/>
              <a:t>ფართოვდება მათი ინტერნეტში ყოფნა</a:t>
            </a:r>
          </a:p>
          <a:p>
            <a:pPr lvl="1">
              <a:buFont typeface="Wingdings" panose="05000000000000000000" pitchFamily="2" charset="2"/>
              <a:buChar char="Ø"/>
            </a:pPr>
            <a:r>
              <a:rPr lang="ka-GE" sz="2400" dirty="0"/>
              <a:t>ვრცელდება მრავალ იურისდიქციაში</a:t>
            </a:r>
          </a:p>
          <a:p>
            <a:pPr lvl="1">
              <a:buFont typeface="Wingdings" panose="05000000000000000000" pitchFamily="2" charset="2"/>
              <a:buChar char="Ø"/>
            </a:pPr>
            <a:r>
              <a:rPr lang="ka-GE" sz="2400" dirty="0"/>
              <a:t>მოიცავს ფორუმებს, ფაილის გაზიარების საიტებს, ფეისთბინებს, ვიდეოსტრიმინგის საიტებს, URL-ის შემოკლების მომსახურებას, ბლოგებს, შეტყობინებების </a:t>
            </a:r>
            <a:r>
              <a:rPr lang="ka-GE" sz="2400" dirty="0" smtClean="0"/>
              <a:t>გაგზავნას/სამაუწყებლო </a:t>
            </a:r>
            <a:r>
              <a:rPr lang="ka-GE" sz="2400" dirty="0"/>
              <a:t>აპლიკაციებს, ლაივსტრიმის პლატფორმებს, სოციალური ქსელების საიტებს, </a:t>
            </a:r>
            <a:r>
              <a:rPr lang="ka-GE" sz="2400" dirty="0" smtClean="0"/>
              <a:t>ჰოსტი</a:t>
            </a:r>
            <a:r>
              <a:rPr lang="ka-GE" sz="2400" dirty="0"/>
              <a:t>ნ</a:t>
            </a:r>
            <a:r>
              <a:rPr lang="ka-GE" sz="2400" dirty="0" smtClean="0"/>
              <a:t>გის </a:t>
            </a:r>
            <a:r>
              <a:rPr lang="ka-GE" sz="2400" dirty="0"/>
              <a:t>მომსახურებებს</a:t>
            </a:r>
          </a:p>
          <a:p>
            <a:pPr marL="514350" indent="-457200"/>
            <a:r>
              <a:rPr lang="ka-GE" sz="2400" dirty="0" smtClean="0"/>
              <a:t>ხშირად ისინი არიან ახალი ტექნოლოგიებისა და განვითარებადი პლატფორმების ადრეული მიმდევრები</a:t>
            </a:r>
          </a:p>
        </p:txBody>
      </p:sp>
      <p:pic>
        <p:nvPicPr>
          <p:cNvPr id="23554" name="Picture 2" descr="Are the Austin bombings terrorism? It depends who you ask. - Vox">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0178A80-B4C1-41AD-812C-232E8A7516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8293" y="5204518"/>
            <a:ext cx="1979712" cy="131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6264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ტერორისტების მიერ ინტერნეტის გამოყენება</a:t>
            </a: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7375019-F78A-4BAB-B75C-C64845B462F5}"/>
              </a:ext>
            </a:extLst>
          </p:cNvPr>
          <p:cNvPicPr>
            <a:picLocks noChangeAspect="1"/>
          </p:cNvPicPr>
          <p:nvPr/>
        </p:nvPicPr>
        <p:blipFill>
          <a:blip r:embed="rId4"/>
          <a:stretch>
            <a:fillRect/>
          </a:stretch>
        </p:blipFill>
        <p:spPr>
          <a:xfrm>
            <a:off x="114299" y="1145878"/>
            <a:ext cx="4642377" cy="3435694"/>
          </a:xfrm>
          <a:prstGeom prst="rect">
            <a:avLst/>
          </a:prstGeom>
          <a:ln>
            <a:solidFill>
              <a:schemeClr val="accent1"/>
            </a:solidFill>
          </a:ln>
        </p:spPr>
      </p:pic>
      <p:pic>
        <p:nvPicPr>
          <p:cNvPr id="3" name="Pictur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F23235-C2A3-4F0F-BAAA-65E351797266}"/>
              </a:ext>
            </a:extLst>
          </p:cNvPr>
          <p:cNvPicPr>
            <a:picLocks noChangeAspect="1"/>
          </p:cNvPicPr>
          <p:nvPr/>
        </p:nvPicPr>
        <p:blipFill>
          <a:blip r:embed="rId5"/>
          <a:stretch>
            <a:fillRect/>
          </a:stretch>
        </p:blipFill>
        <p:spPr>
          <a:xfrm>
            <a:off x="4063382" y="3059066"/>
            <a:ext cx="4966319" cy="3435694"/>
          </a:xfrm>
          <a:prstGeom prst="rect">
            <a:avLst/>
          </a:prstGeom>
          <a:ln>
            <a:solidFill>
              <a:schemeClr val="accent1"/>
            </a:solidFill>
          </a:ln>
        </p:spPr>
      </p:pic>
    </p:spTree>
    <p:extLst>
      <p:ext uri="{BB962C8B-B14F-4D97-AF65-F5344CB8AC3E}">
        <p14:creationId xmlns:p14="http://schemas.microsoft.com/office/powerpoint/2010/main" val="340006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ტერორისტების მიერ ინტერნეტის გამოყენება</a:t>
            </a: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E02FEE5-5BF1-4042-B83F-06887A86195B}"/>
              </a:ext>
            </a:extLst>
          </p:cNvPr>
          <p:cNvPicPr>
            <a:picLocks noChangeAspect="1"/>
          </p:cNvPicPr>
          <p:nvPr/>
        </p:nvPicPr>
        <p:blipFill>
          <a:blip r:embed="rId4"/>
          <a:stretch>
            <a:fillRect/>
          </a:stretch>
        </p:blipFill>
        <p:spPr>
          <a:xfrm>
            <a:off x="2483768" y="1124744"/>
            <a:ext cx="4176464" cy="5286152"/>
          </a:xfrm>
          <a:prstGeom prst="rect">
            <a:avLst/>
          </a:prstGeom>
          <a:ln>
            <a:solidFill>
              <a:schemeClr val="accent1"/>
            </a:solidFill>
          </a:ln>
        </p:spPr>
      </p:pic>
      <p:sp>
        <p:nvSpPr>
          <p:cNvPr id="2" name="Rectangle: Rounded Corners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B59C70C-9F8F-43A4-94F8-9FD9B6F0EC41}"/>
              </a:ext>
            </a:extLst>
          </p:cNvPr>
          <p:cNvSpPr/>
          <p:nvPr/>
        </p:nvSpPr>
        <p:spPr>
          <a:xfrm>
            <a:off x="2483768" y="5301208"/>
            <a:ext cx="4176464" cy="288032"/>
          </a:xfrm>
          <a:prstGeom prst="roundRect">
            <a:avLst/>
          </a:prstGeom>
          <a:solidFill>
            <a:srgbClr val="FFFF00">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2474A16-DCB4-40CC-B6DB-382CEC242E94}"/>
              </a:ext>
            </a:extLst>
          </p:cNvPr>
          <p:cNvSpPr/>
          <p:nvPr/>
        </p:nvSpPr>
        <p:spPr>
          <a:xfrm>
            <a:off x="2483768" y="5877271"/>
            <a:ext cx="4176464" cy="230713"/>
          </a:xfrm>
          <a:prstGeom prst="roundRect">
            <a:avLst/>
          </a:prstGeom>
          <a:solidFill>
            <a:srgbClr val="FFFF00">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03DD0F7-8AE0-4006-89A7-52A25716F349}"/>
              </a:ext>
            </a:extLst>
          </p:cNvPr>
          <p:cNvSpPr txBox="1"/>
          <p:nvPr/>
        </p:nvSpPr>
        <p:spPr>
          <a:xfrm>
            <a:off x="6792686" y="1532281"/>
            <a:ext cx="2243364" cy="731947"/>
          </a:xfrm>
          <a:prstGeom prst="rect">
            <a:avLst/>
          </a:prstGeom>
          <a:solidFill>
            <a:srgbClr val="F08A34"/>
          </a:solidFill>
        </p:spPr>
        <p:txBody>
          <a:bodyPr wrap="square" rtlCol="0">
            <a:spAutoFit/>
          </a:bodyPr>
          <a:lstStyle/>
          <a:p>
            <a:pPr algn="ctr"/>
            <a:r>
              <a:rPr lang="ka-GE" sz="2000" dirty="0">
                <a:solidFill>
                  <a:schemeClr val="bg1"/>
                </a:solidFill>
                <a:latin typeface="+mj-lt"/>
              </a:rPr>
              <a:t>2020 </a:t>
            </a:r>
            <a:r>
              <a:rPr lang="ka-GE" sz="2000" dirty="0" smtClean="0">
                <a:solidFill>
                  <a:schemeClr val="bg1"/>
                </a:solidFill>
                <a:latin typeface="+mj-lt"/>
              </a:rPr>
              <a:t>წლის</a:t>
            </a:r>
          </a:p>
          <a:p>
            <a:pPr algn="ctr"/>
            <a:r>
              <a:rPr lang="ka-GE" sz="2000" dirty="0" smtClean="0">
                <a:solidFill>
                  <a:schemeClr val="bg1"/>
                </a:solidFill>
                <a:latin typeface="+mj-lt"/>
              </a:rPr>
              <a:t> </a:t>
            </a:r>
            <a:r>
              <a:rPr lang="ka-GE" sz="2000" dirty="0">
                <a:solidFill>
                  <a:schemeClr val="bg1"/>
                </a:solidFill>
                <a:latin typeface="+mj-lt"/>
              </a:rPr>
              <a:t>4 სექტემბერი</a:t>
            </a:r>
          </a:p>
        </p:txBody>
      </p:sp>
    </p:spTree>
    <p:extLst>
      <p:ext uri="{BB962C8B-B14F-4D97-AF65-F5344CB8AC3E}">
        <p14:creationId xmlns:p14="http://schemas.microsoft.com/office/powerpoint/2010/main" val="217244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2BA244C-489D-417D-B8AB-CB954192CB36}"/>
              </a:ext>
            </a:extLst>
          </p:cNvPr>
          <p:cNvSpPr>
            <a:spLocks noGrp="1"/>
          </p:cNvSpPr>
          <p:nvPr>
            <p:ph type="title"/>
          </p:nvPr>
        </p:nvSpPr>
        <p:spPr/>
        <p:txBody>
          <a:bodyPr/>
          <a:lstStyle/>
          <a:p>
            <a:r>
              <a:rPr lang="ka-GE" sz="3200" dirty="0">
                <a:solidFill>
                  <a:schemeClr val="tx2">
                    <a:lumMod val="60000"/>
                    <a:lumOff val="40000"/>
                  </a:schemeClr>
                </a:solidFill>
              </a:rPr>
              <a:t>ჯვარედინი დანაშაულის ფაქტორები</a:t>
            </a:r>
          </a:p>
        </p:txBody>
      </p:sp>
      <p:sp>
        <p:nvSpPr>
          <p:cNvPr id="5"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48A7903-DBE1-43BD-905E-55DB247564CB}"/>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a-GE" sz="1200" b="1" dirty="0">
                <a:solidFill>
                  <a:srgbClr val="FFFFFF"/>
                </a:solidFill>
                <a:latin typeface="Verdana" charset="0"/>
              </a:rPr>
              <a:t>www.coe.int/cybercrime</a:t>
            </a:r>
            <a:r>
              <a:rPr lang="en-US" sz="1200" b="1" dirty="0">
                <a:solidFill>
                  <a:srgbClr val="FFFFFF"/>
                </a:solidFill>
                <a:latin typeface="Verdana" charset="0"/>
              </a:rPr>
              <a:t>						</a:t>
            </a:r>
            <a:r>
              <a:rPr lang="ka-GE" sz="1200" b="1" dirty="0">
                <a:solidFill>
                  <a:srgbClr val="FFFFFF"/>
                </a:solidFill>
                <a:latin typeface="Verdana" charset="0"/>
              </a:rPr>
              <a:t>                        - </a:t>
            </a:r>
            <a:fld id="{F50FF694-912A-834E-AD45-B984C7BF2CE4}" type="slidenum">
              <a:rPr lang="en-US" sz="1200" b="1">
                <a:solidFill>
                  <a:srgbClr val="FFFFFF"/>
                </a:solidFill>
                <a:latin typeface="Verdana" charset="0"/>
                <a:cs typeface="Verdana" charset="0"/>
              </a:rPr>
              <a:pPr/>
              <a:t>93</a:t>
            </a:fld>
            <a:r>
              <a:rPr lang="ka-GE" sz="1200" b="1" dirty="0">
                <a:solidFill>
                  <a:srgbClr val="FFFFFF"/>
                </a:solidFill>
                <a:latin typeface="Verdana" charset="0"/>
              </a:rPr>
              <a:t> -</a:t>
            </a: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4DFE25A-050F-4914-B2E8-65E908C83E53}"/>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8" name="Rectangle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9CBCD3B-0D81-4EEF-9F9F-DB3E28FFD393}"/>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0"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E352179-95DE-4E37-9014-C7512F18C08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40978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A6C7AE-CB6D-46CA-A269-7676C38484D4}"/>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A9B38-D263-4F07-989F-D3738B8A2A3C}"/>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424B29E-7F3A-4F27-BF43-CB0589A5871C}"/>
              </a:ext>
            </a:extLst>
          </p:cNvPr>
          <p:cNvSpPr txBox="1">
            <a:spLocks noChangeArrowheads="1"/>
          </p:cNvSpPr>
          <p:nvPr/>
        </p:nvSpPr>
        <p:spPr bwMode="auto">
          <a:xfrm>
            <a:off x="1177924" y="190500"/>
            <a:ext cx="7858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2800" dirty="0">
                <a:solidFill>
                  <a:schemeClr val="bg1"/>
                </a:solidFill>
                <a:latin typeface="Verdana" charset="0"/>
              </a:rPr>
              <a:t>ჯვარედინი დანაშაულის ფაქტორები</a:t>
            </a:r>
          </a:p>
        </p:txBody>
      </p:sp>
      <p:pic>
        <p:nvPicPr>
          <p:cNvPr id="1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84C6C8E-3E36-403D-85BE-F4E9F8D5F2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6A0DE9-A5F9-4FAA-99ED-84905FDB5D51}"/>
              </a:ext>
            </a:extLst>
          </p:cNvPr>
          <p:cNvSpPr>
            <a:spLocks noGrp="1"/>
          </p:cNvSpPr>
          <p:nvPr>
            <p:ph idx="1"/>
          </p:nvPr>
        </p:nvSpPr>
        <p:spPr>
          <a:xfrm>
            <a:off x="251520" y="1196752"/>
            <a:ext cx="8784530" cy="5183335"/>
          </a:xfrm>
        </p:spPr>
        <p:txBody>
          <a:bodyPr/>
          <a:lstStyle/>
          <a:p>
            <a:pPr marL="57150" indent="0">
              <a:buNone/>
            </a:pPr>
            <a:r>
              <a:rPr lang="ka-GE" sz="2400" b="1" dirty="0">
                <a:solidFill>
                  <a:srgbClr val="0070C0"/>
                </a:solidFill>
              </a:rPr>
              <a:t>სოციალური ინჟინერია</a:t>
            </a:r>
          </a:p>
          <a:p>
            <a:pPr lvl="1">
              <a:buFont typeface="Wingdings" panose="05000000000000000000" pitchFamily="2" charset="2"/>
              <a:buChar char="Ø"/>
            </a:pPr>
            <a:r>
              <a:rPr lang="ka-GE" sz="2000" dirty="0" smtClean="0"/>
              <a:t>კერძოდ, </a:t>
            </a:r>
            <a:r>
              <a:rPr lang="ka-GE" sz="2000" b="1" dirty="0" smtClean="0">
                <a:solidFill>
                  <a:srgbClr val="0070C0"/>
                </a:solidFill>
              </a:rPr>
              <a:t>ფიშინგი, </a:t>
            </a:r>
            <a:r>
              <a:rPr lang="ka-GE" sz="2000" dirty="0" smtClean="0"/>
              <a:t>მონაცემთა და ინფორმაციის მოსაპოვებლად</a:t>
            </a:r>
          </a:p>
          <a:p>
            <a:pPr lvl="1">
              <a:buFont typeface="Wingdings" panose="05000000000000000000" pitchFamily="2" charset="2"/>
              <a:buChar char="Ø"/>
            </a:pPr>
            <a:r>
              <a:rPr lang="ka-GE" sz="2000" dirty="0" smtClean="0"/>
              <a:t>შედეგად დანაშაულში გამოყენებული</a:t>
            </a:r>
          </a:p>
          <a:p>
            <a:pPr marL="57150" indent="0">
              <a:buNone/>
            </a:pPr>
            <a:r>
              <a:rPr lang="ka-GE" sz="2400" b="1" dirty="0">
                <a:solidFill>
                  <a:srgbClr val="0070C0"/>
                </a:solidFill>
              </a:rPr>
              <a:t>შემსრულებლები</a:t>
            </a:r>
          </a:p>
          <a:p>
            <a:pPr lvl="1">
              <a:buFont typeface="Wingdings" panose="05000000000000000000" pitchFamily="2" charset="2"/>
              <a:buChar char="Ø"/>
            </a:pPr>
            <a:r>
              <a:rPr lang="ka-GE" sz="2000" dirty="0" smtClean="0"/>
              <a:t>მიზანმიმართულია სოციალურად დაუცველ და დაბალი შემოსავლის მქონე პირებზე</a:t>
            </a:r>
          </a:p>
          <a:p>
            <a:pPr lvl="1">
              <a:buFont typeface="Wingdings" panose="05000000000000000000" pitchFamily="2" charset="2"/>
              <a:buChar char="Ø"/>
            </a:pPr>
            <a:r>
              <a:rPr lang="ka-GE" sz="2000" dirty="0" smtClean="0"/>
              <a:t>გადაინაცვლებს შემსრულებელებზე, უფრო ძლიერი ფინანსური მდგომარეობით, საერთაშორისო მასშტაბით თანხების შესავსებად კორპორატიული ანგარიშების მეშვეობით</a:t>
            </a:r>
          </a:p>
          <a:p>
            <a:pPr marL="57150" indent="0">
              <a:buNone/>
            </a:pPr>
            <a:r>
              <a:rPr lang="ka-GE" sz="2400" b="1" dirty="0">
                <a:solidFill>
                  <a:srgbClr val="0070C0"/>
                </a:solidFill>
              </a:rPr>
              <a:t>კრიპტოვალუტა</a:t>
            </a:r>
          </a:p>
          <a:p>
            <a:pPr lvl="1">
              <a:buFont typeface="Wingdings" panose="05000000000000000000" pitchFamily="2" charset="2"/>
              <a:buChar char="Ø"/>
            </a:pPr>
            <a:r>
              <a:rPr lang="ka-GE" sz="2000" dirty="0" smtClean="0"/>
              <a:t>„კანონიერის“ გამოყენება არაკანონიერისთვის</a:t>
            </a:r>
          </a:p>
        </p:txBody>
      </p:sp>
      <p:pic>
        <p:nvPicPr>
          <p:cNvPr id="23554" name="Picture 2" descr="Are the Austin bombings terrorism? It depends who you ask. - Vox">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0178A80-B4C1-41AD-812C-232E8A7516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8293" y="5204518"/>
            <a:ext cx="1979712" cy="131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0942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F22973E-8CC9-4C0B-B546-EACD257DA5C7}"/>
              </a:ext>
            </a:extLst>
          </p:cNvPr>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E4BDDFE-543C-4491-903D-8D13C0DC1FB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ცოდნის შემოწმება</a:t>
            </a:r>
            <a:endParaRPr lang="ka-GE" sz="2000" dirty="0">
              <a:solidFill>
                <a:schemeClr val="bg1"/>
              </a:solidFill>
              <a:latin typeface="Verdana" charset="0"/>
              <a:cs typeface="Verdana" charset="0"/>
            </a:endParaRPr>
          </a:p>
        </p:txBody>
      </p:sp>
      <p:pic>
        <p:nvPicPr>
          <p:cNvPr id="8"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0D3AB1B-9A46-4066-B80B-9491DA6F943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AC1262F-F248-494E-99B0-D5250C313A2B}"/>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ka-GE" sz="1200" b="1" dirty="0">
                <a:solidFill>
                  <a:srgbClr val="FFFFFF"/>
                </a:solidFill>
                <a:latin typeface="Verdana" charset="0"/>
              </a:rPr>
              <a:t>www.coe.int/cybercrime</a:t>
            </a:r>
            <a:endParaRPr lang="ka-GE" sz="1200" dirty="0"/>
          </a:p>
        </p:txBody>
      </p:sp>
      <p:sp>
        <p:nvSpPr>
          <p:cNvPr id="11" name="TextBox 10">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D3848A9-4745-4BB6-B8CB-6C939829A8B8}"/>
              </a:ext>
            </a:extLst>
          </p:cNvPr>
          <p:cNvSpPr txBox="1"/>
          <p:nvPr/>
        </p:nvSpPr>
        <p:spPr>
          <a:xfrm>
            <a:off x="588962" y="1281981"/>
            <a:ext cx="8030033" cy="830997"/>
          </a:xfrm>
          <a:prstGeom prst="rect">
            <a:avLst/>
          </a:prstGeom>
          <a:solidFill>
            <a:srgbClr val="BDD8F3"/>
          </a:solidFill>
        </p:spPr>
        <p:txBody>
          <a:bodyPr wrap="square" rtlCol="0">
            <a:spAutoFit/>
          </a:bodyPr>
          <a:lstStyle/>
          <a:p>
            <a:pPr algn="ctr"/>
            <a:r>
              <a:rPr lang="ka-GE" sz="2400" dirty="0">
                <a:solidFill>
                  <a:schemeClr val="tx1">
                    <a:lumMod val="65000"/>
                    <a:lumOff val="35000"/>
                  </a:schemeClr>
                </a:solidFill>
                <a:latin typeface="+mj-lt"/>
              </a:rPr>
              <a:t>რ</a:t>
            </a:r>
            <a:r>
              <a:rPr lang="ka-GE" sz="2400" dirty="0" smtClean="0">
                <a:solidFill>
                  <a:schemeClr val="tx1">
                    <a:lumMod val="65000"/>
                    <a:lumOff val="35000"/>
                  </a:schemeClr>
                </a:solidFill>
                <a:latin typeface="+mj-lt"/>
              </a:rPr>
              <a:t>ომელი </a:t>
            </a:r>
            <a:r>
              <a:rPr lang="ka-GE" sz="2400" dirty="0">
                <a:solidFill>
                  <a:schemeClr val="tx1">
                    <a:lumMod val="65000"/>
                    <a:lumOff val="35000"/>
                  </a:schemeClr>
                </a:solidFill>
                <a:latin typeface="+mj-lt"/>
              </a:rPr>
              <a:t>კრიპტოვალუტა არის ყველაზე გავრცელებული დარკვებში?</a:t>
            </a:r>
          </a:p>
        </p:txBody>
      </p:sp>
      <p:sp>
        <p:nvSpPr>
          <p:cNvPr id="12" name="TextBox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75702A7-7EF5-41B1-83AA-F3F0AACE8FD2}"/>
              </a:ext>
            </a:extLst>
          </p:cNvPr>
          <p:cNvSpPr txBox="1"/>
          <p:nvPr/>
        </p:nvSpPr>
        <p:spPr>
          <a:xfrm>
            <a:off x="588962" y="4141574"/>
            <a:ext cx="8030032" cy="2554545"/>
          </a:xfrm>
          <a:prstGeom prst="rect">
            <a:avLst/>
          </a:prstGeom>
          <a:solidFill>
            <a:schemeClr val="tx1">
              <a:lumMod val="65000"/>
              <a:lumOff val="35000"/>
            </a:schemeClr>
          </a:solidFill>
        </p:spPr>
        <p:txBody>
          <a:bodyPr wrap="square" rtlCol="0">
            <a:spAutoFit/>
          </a:bodyPr>
          <a:lstStyle/>
          <a:p>
            <a:pPr algn="ctr"/>
            <a:r>
              <a:rPr lang="ka-GE" sz="2000" dirty="0">
                <a:solidFill>
                  <a:schemeClr val="bg1"/>
                </a:solidFill>
                <a:latin typeface="+mj-lt"/>
              </a:rPr>
              <a:t>სწორი პასუხია C</a:t>
            </a:r>
          </a:p>
          <a:p>
            <a:pPr algn="ctr"/>
            <a:endParaRPr lang="ka-GE" sz="2000" dirty="0">
              <a:solidFill>
                <a:schemeClr val="bg1"/>
              </a:solidFill>
              <a:latin typeface="+mj-lt"/>
            </a:endParaRPr>
          </a:p>
          <a:p>
            <a:pPr algn="ctr"/>
            <a:r>
              <a:rPr lang="ka-GE" sz="2000" dirty="0">
                <a:solidFill>
                  <a:schemeClr val="bg1"/>
                </a:solidFill>
                <a:latin typeface="+mj-lt"/>
              </a:rPr>
              <a:t>ბიტკოინი ჯერ კიდევ ყველაზე გავრცელებულია, მაგრამ არა ერთადერთი. ბევრი სხვა ვალუტა ვითარდება ახლა და გაგრძელდება მათი </a:t>
            </a:r>
            <a:r>
              <a:rPr lang="ka-GE" sz="2000" dirty="0" smtClean="0">
                <a:solidFill>
                  <a:schemeClr val="bg1"/>
                </a:solidFill>
                <a:latin typeface="+mj-lt"/>
              </a:rPr>
              <a:t>გამოყენება, რაც </a:t>
            </a:r>
            <a:r>
              <a:rPr lang="ka-GE" sz="2000" dirty="0">
                <a:solidFill>
                  <a:schemeClr val="bg1"/>
                </a:solidFill>
                <a:latin typeface="+mj-lt"/>
              </a:rPr>
              <a:t>გააგრძელებს სამართალდამცავი ორგანოებისთვის პრობლემების შექმნას დანაშაულის გამოძიებასა და ფულადი ღირებულების გავრცელებაში.</a:t>
            </a:r>
          </a:p>
        </p:txBody>
      </p:sp>
      <p:sp>
        <p:nvSpPr>
          <p:cNvPr id="13" name="TextBox 1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0BD4572-BAB1-4568-B64C-2A9116F6F527}"/>
              </a:ext>
            </a:extLst>
          </p:cNvPr>
          <p:cNvSpPr txBox="1"/>
          <p:nvPr/>
        </p:nvSpPr>
        <p:spPr>
          <a:xfrm>
            <a:off x="588963" y="2342446"/>
            <a:ext cx="8030032" cy="1569660"/>
          </a:xfrm>
          <a:prstGeom prst="rect">
            <a:avLst/>
          </a:prstGeom>
          <a:solidFill>
            <a:srgbClr val="F08A34"/>
          </a:solidFill>
        </p:spPr>
        <p:txBody>
          <a:bodyPr wrap="square" rtlCol="0">
            <a:spAutoFit/>
          </a:bodyPr>
          <a:lstStyle/>
          <a:p>
            <a:pPr marL="1828800" lvl="3" indent="-457200">
              <a:buAutoNum type="alphaUcPeriod"/>
            </a:pPr>
            <a:r>
              <a:rPr lang="en-GB" sz="2400" dirty="0" err="1">
                <a:solidFill>
                  <a:schemeClr val="bg1"/>
                </a:solidFill>
              </a:rPr>
              <a:t>Monero</a:t>
            </a:r>
            <a:endParaRPr lang="en-GB" sz="2400" dirty="0">
              <a:solidFill>
                <a:schemeClr val="bg1"/>
              </a:solidFill>
            </a:endParaRPr>
          </a:p>
          <a:p>
            <a:pPr marL="1828800" lvl="3" indent="-457200">
              <a:buAutoNum type="alphaUcPeriod"/>
            </a:pPr>
            <a:r>
              <a:rPr lang="en-GB" sz="2400" dirty="0">
                <a:solidFill>
                  <a:schemeClr val="bg1"/>
                </a:solidFill>
              </a:rPr>
              <a:t>Dash</a:t>
            </a:r>
          </a:p>
          <a:p>
            <a:pPr marL="1828800" lvl="3" indent="-457200">
              <a:buAutoNum type="alphaUcPeriod"/>
            </a:pPr>
            <a:r>
              <a:rPr lang="en-GB" sz="2400" dirty="0" err="1">
                <a:solidFill>
                  <a:schemeClr val="bg1"/>
                </a:solidFill>
              </a:rPr>
              <a:t>Bitcoin</a:t>
            </a:r>
            <a:endParaRPr lang="en-GB" sz="2400" dirty="0">
              <a:solidFill>
                <a:schemeClr val="bg1"/>
              </a:solidFill>
            </a:endParaRPr>
          </a:p>
          <a:p>
            <a:pPr marL="1828800" lvl="3" indent="-457200">
              <a:buAutoNum type="alphaUcPeriod"/>
            </a:pPr>
            <a:r>
              <a:rPr lang="en-GB" sz="2400" dirty="0" err="1">
                <a:solidFill>
                  <a:schemeClr val="bg1"/>
                </a:solidFill>
              </a:rPr>
              <a:t>Zcoin</a:t>
            </a:r>
            <a:endParaRPr lang="en-GB" sz="2400" dirty="0">
              <a:solidFill>
                <a:schemeClr val="bg1"/>
              </a:solidFill>
            </a:endParaRPr>
          </a:p>
        </p:txBody>
      </p:sp>
    </p:spTree>
    <p:extLst>
      <p:ext uri="{BB962C8B-B14F-4D97-AF65-F5344CB8AC3E}">
        <p14:creationId xmlns:p14="http://schemas.microsoft.com/office/powerpoint/2010/main" val="73231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848AB73-6CF7-4B50-ACEB-48BD4182E7C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C04F3A-82BD-4011-AADB-1F79FD7DF4B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ka-G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4754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7" name="Rectangle 6"/>
          <p:cNvSpPr/>
          <p:nvPr/>
        </p:nvSpPr>
        <p:spPr>
          <a:xfrm>
            <a:off x="7937" y="-26988"/>
            <a:ext cx="913606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ka-GE" sz="3200" dirty="0">
                <a:solidFill>
                  <a:schemeClr val="bg1"/>
                </a:solidFill>
                <a:latin typeface="Verdana" charset="0"/>
              </a:rPr>
              <a:t>სესიის ამოცანები</a:t>
            </a:r>
            <a:endParaRPr lang="ka-GE" sz="2000" dirty="0">
              <a:solidFill>
                <a:schemeClr val="bg1"/>
              </a:solidFill>
              <a:latin typeface="Verdana" charset="0"/>
              <a:cs typeface="Verdana" charset="0"/>
            </a:endParaRPr>
          </a:p>
        </p:txBody>
      </p:sp>
      <p:pic>
        <p:nvPicPr>
          <p:cNvPr id="5325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54" name="Rectangle 11"/>
          <p:cNvSpPr>
            <a:spLocks noChangeArrowheads="1"/>
          </p:cNvSpPr>
          <p:nvPr/>
        </p:nvSpPr>
        <p:spPr bwMode="auto">
          <a:xfrm>
            <a:off x="7937" y="6581001"/>
            <a:ext cx="92445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ka-GE" sz="1200" b="1" dirty="0">
                <a:solidFill>
                  <a:srgbClr val="FFFFFF"/>
                </a:solidFill>
                <a:latin typeface="Verdana" charset="0"/>
              </a:rPr>
              <a:t>www.coe.int/cybercrime</a:t>
            </a:r>
            <a:r>
              <a:rPr lang="en-US" sz="1200" b="1" dirty="0">
                <a:solidFill>
                  <a:srgbClr val="FFFFFF"/>
                </a:solidFill>
                <a:latin typeface="Verdana" charset="0"/>
              </a:rPr>
              <a:t>						</a:t>
            </a:r>
          </a:p>
        </p:txBody>
      </p:sp>
      <p:sp>
        <p:nvSpPr>
          <p:cNvPr id="3" name="Conten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7B18497-BF37-4A20-ABA6-353886C26CA1}"/>
              </a:ext>
            </a:extLst>
          </p:cNvPr>
          <p:cNvSpPr>
            <a:spLocks noGrp="1"/>
          </p:cNvSpPr>
          <p:nvPr>
            <p:ph idx="1"/>
          </p:nvPr>
        </p:nvSpPr>
        <p:spPr>
          <a:xfrm>
            <a:off x="323528" y="1196752"/>
            <a:ext cx="8712522" cy="5240233"/>
          </a:xfrm>
        </p:spPr>
        <p:txBody>
          <a:bodyPr>
            <a:normAutofit fontScale="92500" lnSpcReduction="10000"/>
          </a:bodyPr>
          <a:lstStyle/>
          <a:p>
            <a:pPr marL="0" indent="0">
              <a:buNone/>
            </a:pPr>
            <a:r>
              <a:rPr lang="ka-GE" dirty="0" smtClean="0"/>
              <a:t>ამ სესიის შემდეგ დელეგატებმა უნდა შეძლონ შემდეგი:</a:t>
            </a:r>
          </a:p>
          <a:p>
            <a:r>
              <a:rPr lang="ka-GE" altLang="sr-Latn-RS" sz="2800" dirty="0"/>
              <a:t>მოახდინონ სხვადასხვა ტიპის კიბერდანაშაულთა და მათი გავლენის </a:t>
            </a:r>
            <a:r>
              <a:rPr lang="ka-GE" altLang="sr-Latn-RS" sz="2800" dirty="0" smtClean="0"/>
              <a:t>იდენტიფიცირება</a:t>
            </a:r>
            <a:endParaRPr lang="ka-GE" altLang="sr-Latn-RS" sz="2800" dirty="0"/>
          </a:p>
          <a:p>
            <a:r>
              <a:rPr lang="ka-GE" altLang="sr-Latn-RS" sz="2800" dirty="0"/>
              <a:t>ჩამოთვალონ კიბერდანაშაულის საფრთხეები, ტენდენციები და ინსტრუმენტები და ამ ფენომენზე </a:t>
            </a:r>
            <a:r>
              <a:rPr lang="ka-GE" altLang="sr-Latn-RS" sz="2800" dirty="0" smtClean="0"/>
              <a:t>რეაგირების ზომები</a:t>
            </a:r>
            <a:endParaRPr lang="ka-GE" altLang="sr-Latn-RS" sz="2800" dirty="0"/>
          </a:p>
          <a:p>
            <a:r>
              <a:rPr lang="ka-GE" altLang="sr-Latn-RS" sz="2800" dirty="0"/>
              <a:t>ახსნან კიბერდანაშაულის ცნებები, რომლებიც ითვლება დანაშაულის სახეობებად უმეტესობა კანონმდებლობებისა და საერთაშორისო სტანდარტების შესაბამისად</a:t>
            </a:r>
          </a:p>
          <a:p>
            <a:r>
              <a:rPr lang="ka-GE" altLang="sr-Latn-RS" sz="2800" dirty="0"/>
              <a:t>გააანალიზონ ეროვნული კანონმდებლობისა და საერთაშორისო ინსტრუმენტების, კერძოდ ბუდაპეშტის კონვენციის, ჰარმონიზაციის აუცილებლობა და უპირატესობები</a:t>
            </a:r>
            <a:endParaRPr lang="ka-GE" dirty="0">
              <a:ea typeface="Verdana" panose="020B0604030504040204" pitchFamily="34" charset="0"/>
            </a:endParaRPr>
          </a:p>
        </p:txBody>
      </p:sp>
    </p:spTree>
    <p:extLst>
      <p:ext uri="{BB962C8B-B14F-4D97-AF65-F5344CB8AC3E}">
        <p14:creationId xmlns:p14="http://schemas.microsoft.com/office/powerpoint/2010/main" val="34778277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sp>
        <p:nvSpPr>
          <p:cNvPr id="12"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2E812E5-70E7-496A-A514-625E50D09C58}"/>
              </a:ext>
            </a:extLst>
          </p:cNvPr>
          <p:cNvSpPr/>
          <p:nvPr/>
        </p:nvSpPr>
        <p:spPr>
          <a:xfrm>
            <a:off x="-36513"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2"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364E51-4F34-4DA1-8843-ADA973D0B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22225"/>
            <a:ext cx="1322388" cy="107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2A2B581-F8BC-48D4-AF7E-AAF0CE808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C53FF83-4B1D-4AE3-8AD4-F83CA631845F}"/>
              </a:ext>
            </a:extLst>
          </p:cNvPr>
          <p:cNvSpPr/>
          <p:nvPr/>
        </p:nvSpPr>
        <p:spPr>
          <a:xfrm>
            <a:off x="-34925" y="6588125"/>
            <a:ext cx="9215438"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56"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8C73A7D-5780-471E-8BE6-4A42E697E15C}"/>
              </a:ext>
            </a:extLst>
          </p:cNvPr>
          <p:cNvSpPr>
            <a:spLocks noChangeArrowheads="1"/>
          </p:cNvSpPr>
          <p:nvPr/>
        </p:nvSpPr>
        <p:spPr bwMode="auto">
          <a:xfrm>
            <a:off x="7938" y="6597650"/>
            <a:ext cx="913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ka-GE" altLang="en-US" sz="1200" b="1" dirty="0">
                <a:solidFill>
                  <a:srgbClr val="FFFFFF"/>
                </a:solidFill>
                <a:latin typeface="Verdana" panose="020B0604030504040204" pitchFamily="34" charset="0"/>
              </a:rPr>
              <a:t>www.coe.int/cybercrime</a:t>
            </a:r>
            <a:r>
              <a:rPr lang="en-US" altLang="en-US" sz="1200" b="1" dirty="0">
                <a:solidFill>
                  <a:srgbClr val="FFFFFF"/>
                </a:solidFill>
                <a:latin typeface="Verdana" panose="020B0604030504040204" pitchFamily="34" charset="0"/>
              </a:rPr>
              <a:t>						</a:t>
            </a:r>
            <a:r>
              <a:rPr lang="ka-GE" altLang="en-US" sz="1200" b="1" dirty="0">
                <a:solidFill>
                  <a:srgbClr val="FFFFFF"/>
                </a:solidFill>
                <a:latin typeface="Verdana" panose="020B0604030504040204" pitchFamily="34" charset="0"/>
              </a:rPr>
              <a:t>                        -  -</a:t>
            </a:r>
          </a:p>
        </p:txBody>
      </p:sp>
      <p:sp>
        <p:nvSpPr>
          <p:cNvPr id="2057"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192EA30-54CE-4062-B518-E86D1D7BEC69}"/>
              </a:ext>
            </a:extLst>
          </p:cNvPr>
          <p:cNvSpPr>
            <a:spLocks noChangeArrowheads="1"/>
          </p:cNvSpPr>
          <p:nvPr/>
        </p:nvSpPr>
        <p:spPr bwMode="auto">
          <a:xfrm>
            <a:off x="290513" y="2352650"/>
            <a:ext cx="8599487"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ka-GE" altLang="en-US" sz="3000" b="1" dirty="0">
                <a:latin typeface="+mn-lt"/>
              </a:rPr>
              <a:t>გმადლობთ</a:t>
            </a:r>
          </a:p>
          <a:p>
            <a:pPr algn="ctr" eaLnBrk="1" hangingPunct="1">
              <a:spcBef>
                <a:spcPct val="0"/>
              </a:spcBef>
              <a:buFontTx/>
              <a:buNone/>
            </a:pPr>
            <a:endParaRPr lang="ka-GE" altLang="en-US" sz="1200" b="1" dirty="0">
              <a:latin typeface="Verdana" panose="020B0604030504040204" pitchFamily="34" charset="0"/>
            </a:endParaRPr>
          </a:p>
          <a:p>
            <a:pPr algn="ctr" eaLnBrk="1" hangingPunct="1">
              <a:spcBef>
                <a:spcPct val="0"/>
              </a:spcBef>
              <a:buFontTx/>
              <a:buNone/>
            </a:pPr>
            <a:endParaRPr lang="ka-GE" altLang="en-US" sz="1200" b="1" dirty="0">
              <a:latin typeface="Verdana" panose="020B0604030504040204" pitchFamily="34" charset="0"/>
            </a:endParaRPr>
          </a:p>
          <a:p>
            <a:pPr algn="ctr" eaLnBrk="1" hangingPunct="1">
              <a:spcBef>
                <a:spcPct val="0"/>
              </a:spcBef>
              <a:buFontTx/>
              <a:buNone/>
            </a:pPr>
            <a:endParaRPr lang="ka-GE" altLang="en-US" sz="1200" b="1" dirty="0">
              <a:latin typeface="Verdana" panose="020B0604030504040204" pitchFamily="34" charset="0"/>
            </a:endParaRPr>
          </a:p>
          <a:p>
            <a:pPr algn="ctr" eaLnBrk="1" hangingPunct="1">
              <a:spcBef>
                <a:spcPct val="0"/>
              </a:spcBef>
              <a:buFontTx/>
              <a:buNone/>
            </a:pPr>
            <a:endParaRPr lang="ka-GE" altLang="en-US" sz="1200" b="1" dirty="0">
              <a:latin typeface="Verdana" panose="020B0604030504040204" pitchFamily="34" charset="0"/>
            </a:endParaRPr>
          </a:p>
          <a:p>
            <a:pPr algn="ctr" eaLnBrk="1" hangingPunct="1">
              <a:spcBef>
                <a:spcPct val="0"/>
              </a:spcBef>
              <a:buFontTx/>
              <a:buNone/>
            </a:pPr>
            <a:endParaRPr lang="ka-GE" altLang="en-US" sz="1200" b="1" dirty="0">
              <a:latin typeface="Verdana" panose="020B0604030504040204" pitchFamily="34" charset="0"/>
            </a:endParaRPr>
          </a:p>
          <a:p>
            <a:pPr algn="ctr" eaLnBrk="1" hangingPunct="1">
              <a:spcBef>
                <a:spcPct val="0"/>
              </a:spcBef>
              <a:buFontTx/>
              <a:buNone/>
            </a:pPr>
            <a:endParaRPr lang="ka-GE" altLang="en-US" sz="1600" b="1" dirty="0">
              <a:latin typeface="Verdana" panose="020B0604030504040204" pitchFamily="34" charset="0"/>
            </a:endParaRPr>
          </a:p>
          <a:p>
            <a:pPr algn="ctr" eaLnBrk="1" hangingPunct="1">
              <a:spcBef>
                <a:spcPct val="0"/>
              </a:spcBef>
              <a:buFontTx/>
              <a:buNone/>
            </a:pPr>
            <a:r>
              <a:rPr lang="ka-GE" altLang="en-US" sz="1600" b="1" dirty="0">
                <a:latin typeface="+mn-lt"/>
              </a:rPr>
              <a:t>Xxxxx XXXXXXXX</a:t>
            </a:r>
          </a:p>
          <a:p>
            <a:pPr algn="ctr" eaLnBrk="1" hangingPunct="1">
              <a:spcBef>
                <a:spcPct val="0"/>
              </a:spcBef>
              <a:buFontTx/>
              <a:buNone/>
            </a:pPr>
            <a:endParaRPr lang="ka-GE" altLang="en-US" sz="1600" dirty="0">
              <a:latin typeface="+mn-lt"/>
            </a:endParaRPr>
          </a:p>
          <a:p>
            <a:pPr algn="ctr" eaLnBrk="1" hangingPunct="1">
              <a:spcBef>
                <a:spcPct val="0"/>
              </a:spcBef>
              <a:buFontTx/>
              <a:buNone/>
            </a:pPr>
            <a:r>
              <a:rPr lang="ka-GE" altLang="en-US" sz="1600" i="1" dirty="0">
                <a:latin typeface="+mn-lt"/>
              </a:rPr>
              <a:t>ევროპის საბჭო</a:t>
            </a:r>
          </a:p>
          <a:p>
            <a:pPr algn="ctr" eaLnBrk="1" hangingPunct="1">
              <a:spcBef>
                <a:spcPct val="0"/>
              </a:spcBef>
              <a:buFontTx/>
              <a:buNone/>
            </a:pPr>
            <a:endParaRPr lang="ka-GE" altLang="en-US" sz="1600" b="1" dirty="0">
              <a:solidFill>
                <a:srgbClr val="2F618F"/>
              </a:solidFill>
              <a:latin typeface="+mn-lt"/>
            </a:endParaRPr>
          </a:p>
          <a:p>
            <a:pPr algn="ctr" eaLnBrk="1" hangingPunct="1">
              <a:spcBef>
                <a:spcPct val="0"/>
              </a:spcBef>
              <a:buFontTx/>
              <a:buNone/>
            </a:pPr>
            <a:r>
              <a:rPr lang="ka-GE" altLang="en-US" sz="1600" b="1" dirty="0">
                <a:solidFill>
                  <a:srgbClr val="2F618F"/>
                </a:solidFill>
                <a:latin typeface="+mn-lt"/>
              </a:rPr>
              <a:t>ელ. ფოსტა</a:t>
            </a:r>
          </a:p>
          <a:p>
            <a:pPr algn="ctr" eaLnBrk="1" hangingPunct="1">
              <a:spcBef>
                <a:spcPct val="0"/>
              </a:spcBef>
              <a:buFontTx/>
              <a:buNone/>
            </a:pPr>
            <a:endParaRPr lang="ka-GE" altLang="en-US" sz="1600" b="1" dirty="0">
              <a:latin typeface="Verdana" panose="020B0604030504040204" pitchFamily="34" charset="0"/>
            </a:endParaRPr>
          </a:p>
          <a:p>
            <a:pPr algn="ctr" eaLnBrk="1" hangingPunct="1">
              <a:spcBef>
                <a:spcPct val="0"/>
              </a:spcBef>
              <a:buFontTx/>
              <a:buNone/>
            </a:pPr>
            <a:endParaRPr lang="ka-GE" altLang="en-US" sz="1600" b="1" dirty="0">
              <a:latin typeface="Verdana" panose="020B0604030504040204" pitchFamily="34" charset="0"/>
            </a:endParaRPr>
          </a:p>
          <a:p>
            <a:pPr algn="ctr" eaLnBrk="1" hangingPunct="1">
              <a:spcBef>
                <a:spcPct val="0"/>
              </a:spcBef>
              <a:buFontTx/>
              <a:buNone/>
            </a:pPr>
            <a:endParaRPr lang="ka-GE" altLang="en-US" sz="1400" b="1" dirty="0">
              <a:latin typeface="Verdana" panose="020B0604030504040204" pitchFamily="34" charset="0"/>
            </a:endParaRPr>
          </a:p>
          <a:p>
            <a:pPr algn="ctr" eaLnBrk="1" hangingPunct="1">
              <a:spcBef>
                <a:spcPct val="0"/>
              </a:spcBef>
              <a:buFontTx/>
              <a:buNone/>
            </a:pPr>
            <a:r>
              <a:rPr lang="ka-GE" altLang="en-US" sz="1600" b="1" dirty="0">
                <a:latin typeface="+mn-lt"/>
              </a:rPr>
              <a:t>დდ თვე წწწწ</a:t>
            </a:r>
          </a:p>
        </p:txBody>
      </p:sp>
      <p:sp>
        <p:nvSpPr>
          <p:cNvPr id="10"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F1503B2-B0B3-4330-9439-3D5954CA1625}"/>
              </a:ext>
            </a:extLst>
          </p:cNvPr>
          <p:cNvSpPr>
            <a:spLocks noChangeArrowheads="1"/>
          </p:cNvSpPr>
          <p:nvPr/>
        </p:nvSpPr>
        <p:spPr bwMode="auto">
          <a:xfrm>
            <a:off x="365125" y="1177588"/>
            <a:ext cx="85994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ka-GE" altLang="en-US" sz="2200" b="1" dirty="0">
                <a:latin typeface="+mn-lt"/>
              </a:rPr>
              <a:t>გაცნობითი სასწავლო კურსი მოსამართლეებისთვის კიბერდანაშაულისა და ელექტრონული მტკიცებულებების თემაზე</a:t>
            </a:r>
            <a:endParaRPr lang="ka-GE" altLang="en-US" sz="2200" i="1" dirty="0">
              <a:latin typeface="+mn-lt"/>
            </a:endParaRPr>
          </a:p>
        </p:txBody>
      </p:sp>
    </p:spTree>
    <p:extLst>
      <p:ext uri="{BB962C8B-B14F-4D97-AF65-F5344CB8AC3E}">
        <p14:creationId xmlns:p14="http://schemas.microsoft.com/office/powerpoint/2010/main" val="10643097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1223</TotalTime>
  <Words>9980</Words>
  <Application>Microsoft Office PowerPoint</Application>
  <PresentationFormat>On-screen Show (4:3)</PresentationFormat>
  <Paragraphs>1321</Paragraphs>
  <Slides>98</Slides>
  <Notes>96</Notes>
  <HiddenSlides>0</HiddenSlides>
  <MMClips>0</MMClips>
  <ScaleCrop>false</ScaleCrop>
  <HeadingPairs>
    <vt:vector size="6" baseType="variant">
      <vt:variant>
        <vt:lpstr>Fonts Used</vt:lpstr>
      </vt:variant>
      <vt:variant>
        <vt:i4>30</vt:i4>
      </vt:variant>
      <vt:variant>
        <vt:lpstr>Theme</vt:lpstr>
      </vt:variant>
      <vt:variant>
        <vt:i4>9</vt:i4>
      </vt:variant>
      <vt:variant>
        <vt:lpstr>Slide Titles</vt:lpstr>
      </vt:variant>
      <vt:variant>
        <vt:i4>98</vt:i4>
      </vt:variant>
    </vt:vector>
  </HeadingPairs>
  <TitlesOfParts>
    <vt:vector size="137" baseType="lpstr">
      <vt:lpstr>MS PGothic</vt:lpstr>
      <vt:lpstr>MS PGothic</vt:lpstr>
      <vt:lpstr>Arial</vt:lpstr>
      <vt:lpstr>Arial</vt:lpstr>
      <vt:lpstr>Arial Narrow</vt:lpstr>
      <vt:lpstr>Calibri</vt:lpstr>
      <vt:lpstr>Calibri (heading)</vt:lpstr>
      <vt:lpstr>Calibri Light</vt:lpstr>
      <vt:lpstr>HelveticaNeue</vt:lpstr>
      <vt:lpstr>HelveticaNeue-Bold</vt:lpstr>
      <vt:lpstr>HelveticaNeueETW01-55Rg</vt:lpstr>
      <vt:lpstr>Lyon</vt:lpstr>
      <vt:lpstr>Open Sans</vt:lpstr>
      <vt:lpstr>Proxima Nova</vt:lpstr>
      <vt:lpstr>Roboto</vt:lpstr>
      <vt:lpstr>Roboto-Black</vt:lpstr>
      <vt:lpstr>Roboto-Bold</vt:lpstr>
      <vt:lpstr>Roboto-Light</vt:lpstr>
      <vt:lpstr>Roboto-LightItalic</vt:lpstr>
      <vt:lpstr>Roboto-Medium</vt:lpstr>
      <vt:lpstr>RobotoMono-Regular</vt:lpstr>
      <vt:lpstr>Roboto-Regular</vt:lpstr>
      <vt:lpstr>Segoe UI</vt:lpstr>
      <vt:lpstr>Source Sans Pro</vt:lpstr>
      <vt:lpstr>SourceSansPro</vt:lpstr>
      <vt:lpstr>Sylfaen</vt:lpstr>
      <vt:lpstr>Times New Roman</vt:lpstr>
      <vt:lpstr>Verdana</vt:lpstr>
      <vt:lpstr>Wingdings</vt:lpstr>
      <vt:lpstr>Wingdings 3</vt:lpstr>
      <vt:lpstr>Office Theme</vt:lpstr>
      <vt:lpstr>1_Office Theme</vt:lpstr>
      <vt:lpstr>2_Office Theme</vt:lpstr>
      <vt:lpstr>3_Office Theme</vt:lpstr>
      <vt:lpstr>4_Office Theme</vt:lpstr>
      <vt:lpstr>5_Office Theme</vt:lpstr>
      <vt:lpstr>6_Office Theme</vt:lpstr>
      <vt:lpstr>7_Office Theme</vt:lpstr>
      <vt:lpstr>8_Office Theme</vt:lpstr>
      <vt:lpstr>PowerPoint Presentation</vt:lpstr>
      <vt:lpstr>PowerPoint Presentation</vt:lpstr>
      <vt:lpstr>PowerPoint Presentation</vt:lpstr>
      <vt:lpstr>PowerPoint Presentation</vt:lpstr>
      <vt:lpstr>"საინფორმაციო საზოგადოება"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რა არის კიბერდანაშაული?</vt:lpstr>
      <vt:lpstr>PowerPoint Presentation</vt:lpstr>
      <vt:lpstr>PowerPoint Presentation</vt:lpstr>
      <vt:lpstr>PowerPoint Presentation</vt:lpstr>
      <vt:lpstr>PowerPoint Presentation</vt:lpstr>
      <vt:lpstr>PowerPoint Presentation</vt:lpstr>
      <vt:lpstr>PowerPoint Presentation</vt:lpstr>
      <vt:lpstr>ბუდაპეშტის კონვენცია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კიბერდანაშაულთან ბრძოლის საერთაშორისო ორგანიზაციები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კიბერდანაშაული და სიტუაციური კვლევები</vt:lpstr>
      <vt:lpstr>კიბერსივრცის მეშვეობით ჩადენილი დანაშაული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ბავშვთა სექსუალური ექსპლუატაცია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გადახდის თაღლითობა</vt:lpstr>
      <vt:lpstr>PowerPoint Presentation</vt:lpstr>
      <vt:lpstr>PowerPoint Presentation</vt:lpstr>
      <vt:lpstr>PowerPoint Presentation</vt:lpstr>
      <vt:lpstr>PowerPoint Presentation</vt:lpstr>
      <vt:lpstr>PowerPoint Presentation</vt:lpstr>
      <vt:lpstr>PowerPoint Presentation</vt:lpstr>
      <vt:lpstr>ბნელი ინტერნეტი</vt:lpstr>
      <vt:lpstr>PowerPoint Presentation</vt:lpstr>
      <vt:lpstr>PowerPoint Presentation</vt:lpstr>
      <vt:lpstr>PowerPoint Presentation</vt:lpstr>
      <vt:lpstr>PowerPoint Presentation</vt:lpstr>
      <vt:lpstr>PowerPoint Presentation</vt:lpstr>
      <vt:lpstr>კიბერდანაშაულისა და ტერორიზმის შერწყმა</vt:lpstr>
      <vt:lpstr>PowerPoint Presentation</vt:lpstr>
      <vt:lpstr>PowerPoint Presentation</vt:lpstr>
      <vt:lpstr>PowerPoint Presentation</vt:lpstr>
      <vt:lpstr>ჯვარედინი დანაშაულის ფაქტორები</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Nino Ali</cp:lastModifiedBy>
  <cp:revision>453</cp:revision>
  <dcterms:created xsi:type="dcterms:W3CDTF">2020-10-07T11:36:01Z</dcterms:created>
  <dcterms:modified xsi:type="dcterms:W3CDTF">2021-03-20T07:32:44Z</dcterms:modified>
</cp:coreProperties>
</file>