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media/audio1.bin" ContentType="audio/unknown"/>
  <Override PartName="/ppt/media/audio2.bin" ContentType="audio/unknown"/>
  <Override PartName="/ppt/media/audio3.bin" ContentType="audio/unknown"/>
  <Override PartName="/ppt/media/audio4.bin" ContentType="audio/unknown"/>
  <Override PartName="/ppt/media/audio5.bin" ContentType="audio/unknown"/>
  <Override PartName="/ppt/media/audio6.bin" ContentType="audio/unknown"/>
  <Override PartName="/ppt/media/audio7.bin" ContentType="audio/unknown"/>
  <Override PartName="/ppt/media/audio8.bin" ContentType="audio/unknown"/>
  <Override PartName="/ppt/media/audio9.bin" ContentType="audio/unknown"/>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2"/>
  </p:notesMasterIdLst>
  <p:sldIdLst>
    <p:sldId id="276" r:id="rId2"/>
    <p:sldId id="277" r:id="rId3"/>
    <p:sldId id="258" r:id="rId4"/>
    <p:sldId id="579" r:id="rId5"/>
    <p:sldId id="286" r:id="rId6"/>
    <p:sldId id="310" r:id="rId7"/>
    <p:sldId id="311" r:id="rId8"/>
    <p:sldId id="568" r:id="rId9"/>
    <p:sldId id="561" r:id="rId10"/>
    <p:sldId id="569" r:id="rId11"/>
    <p:sldId id="562" r:id="rId12"/>
    <p:sldId id="563" r:id="rId13"/>
    <p:sldId id="559" r:id="rId14"/>
    <p:sldId id="510" r:id="rId15"/>
    <p:sldId id="581" r:id="rId16"/>
    <p:sldId id="582" r:id="rId17"/>
    <p:sldId id="583" r:id="rId18"/>
    <p:sldId id="584" r:id="rId19"/>
    <p:sldId id="585" r:id="rId20"/>
    <p:sldId id="586" r:id="rId21"/>
    <p:sldId id="592" r:id="rId22"/>
    <p:sldId id="587" r:id="rId23"/>
    <p:sldId id="591" r:id="rId24"/>
    <p:sldId id="590" r:id="rId25"/>
    <p:sldId id="588" r:id="rId26"/>
    <p:sldId id="600" r:id="rId27"/>
    <p:sldId id="589" r:id="rId28"/>
    <p:sldId id="593" r:id="rId29"/>
    <p:sldId id="594" r:id="rId30"/>
    <p:sldId id="595" r:id="rId31"/>
    <p:sldId id="596" r:id="rId32"/>
    <p:sldId id="597" r:id="rId33"/>
    <p:sldId id="598" r:id="rId34"/>
    <p:sldId id="599" r:id="rId35"/>
    <p:sldId id="602" r:id="rId36"/>
    <p:sldId id="603" r:id="rId37"/>
    <p:sldId id="604" r:id="rId38"/>
    <p:sldId id="605" r:id="rId39"/>
    <p:sldId id="606" r:id="rId40"/>
    <p:sldId id="607" r:id="rId41"/>
    <p:sldId id="608" r:id="rId42"/>
    <p:sldId id="609" r:id="rId43"/>
    <p:sldId id="601" r:id="rId44"/>
    <p:sldId id="565" r:id="rId45"/>
    <p:sldId id="566" r:id="rId46"/>
    <p:sldId id="513" r:id="rId47"/>
    <p:sldId id="514" r:id="rId48"/>
    <p:sldId id="526" r:id="rId49"/>
    <p:sldId id="571" r:id="rId50"/>
    <p:sldId id="528" r:id="rId51"/>
    <p:sldId id="530" r:id="rId52"/>
    <p:sldId id="572" r:id="rId53"/>
    <p:sldId id="573" r:id="rId54"/>
    <p:sldId id="574" r:id="rId55"/>
    <p:sldId id="575" r:id="rId56"/>
    <p:sldId id="576" r:id="rId57"/>
    <p:sldId id="532" r:id="rId58"/>
    <p:sldId id="570" r:id="rId59"/>
    <p:sldId id="535" r:id="rId60"/>
    <p:sldId id="383" r:id="rId61"/>
    <p:sldId id="384" r:id="rId62"/>
    <p:sldId id="385" r:id="rId63"/>
    <p:sldId id="578" r:id="rId64"/>
    <p:sldId id="577" r:id="rId65"/>
    <p:sldId id="396" r:id="rId66"/>
    <p:sldId id="397" r:id="rId67"/>
    <p:sldId id="398" r:id="rId68"/>
    <p:sldId id="399" r:id="rId69"/>
    <p:sldId id="400" r:id="rId70"/>
    <p:sldId id="580" r:id="rId71"/>
    <p:sldId id="560" r:id="rId72"/>
    <p:sldId id="406" r:id="rId73"/>
    <p:sldId id="615" r:id="rId74"/>
    <p:sldId id="610" r:id="rId75"/>
    <p:sldId id="611" r:id="rId76"/>
    <p:sldId id="639" r:id="rId77"/>
    <p:sldId id="612" r:id="rId78"/>
    <p:sldId id="613" r:id="rId79"/>
    <p:sldId id="640" r:id="rId80"/>
    <p:sldId id="614" r:id="rId81"/>
    <p:sldId id="409" r:id="rId82"/>
    <p:sldId id="411" r:id="rId83"/>
    <p:sldId id="412" r:id="rId84"/>
    <p:sldId id="413" r:id="rId85"/>
    <p:sldId id="414" r:id="rId86"/>
    <p:sldId id="415" r:id="rId87"/>
    <p:sldId id="416" r:id="rId88"/>
    <p:sldId id="417" r:id="rId89"/>
    <p:sldId id="616" r:id="rId90"/>
    <p:sldId id="419" r:id="rId91"/>
    <p:sldId id="420" r:id="rId92"/>
    <p:sldId id="421" r:id="rId93"/>
    <p:sldId id="422" r:id="rId94"/>
    <p:sldId id="423" r:id="rId95"/>
    <p:sldId id="424" r:id="rId96"/>
    <p:sldId id="617" r:id="rId97"/>
    <p:sldId id="425" r:id="rId98"/>
    <p:sldId id="426" r:id="rId99"/>
    <p:sldId id="618" r:id="rId100"/>
    <p:sldId id="428" r:id="rId101"/>
    <p:sldId id="429" r:id="rId102"/>
    <p:sldId id="430" r:id="rId103"/>
    <p:sldId id="431" r:id="rId104"/>
    <p:sldId id="432" r:id="rId105"/>
    <p:sldId id="620" r:id="rId106"/>
    <p:sldId id="433" r:id="rId107"/>
    <p:sldId id="434" r:id="rId108"/>
    <p:sldId id="436" r:id="rId109"/>
    <p:sldId id="437" r:id="rId110"/>
    <p:sldId id="641" r:id="rId111"/>
    <p:sldId id="642" r:id="rId112"/>
    <p:sldId id="643" r:id="rId113"/>
    <p:sldId id="645" r:id="rId114"/>
    <p:sldId id="647" r:id="rId115"/>
    <p:sldId id="648" r:id="rId116"/>
    <p:sldId id="649" r:id="rId117"/>
    <p:sldId id="650" r:id="rId118"/>
    <p:sldId id="651" r:id="rId119"/>
    <p:sldId id="652" r:id="rId120"/>
    <p:sldId id="653" r:id="rId121"/>
    <p:sldId id="654" r:id="rId122"/>
    <p:sldId id="655" r:id="rId123"/>
    <p:sldId id="656" r:id="rId124"/>
    <p:sldId id="657" r:id="rId125"/>
    <p:sldId id="694" r:id="rId126"/>
    <p:sldId id="695" r:id="rId127"/>
    <p:sldId id="696" r:id="rId128"/>
    <p:sldId id="665" r:id="rId129"/>
    <p:sldId id="666" r:id="rId130"/>
    <p:sldId id="668" r:id="rId131"/>
    <p:sldId id="669" r:id="rId132"/>
    <p:sldId id="670" r:id="rId133"/>
    <p:sldId id="686" r:id="rId134"/>
    <p:sldId id="687" r:id="rId135"/>
    <p:sldId id="688" r:id="rId136"/>
    <p:sldId id="689" r:id="rId137"/>
    <p:sldId id="690" r:id="rId138"/>
    <p:sldId id="691" r:id="rId139"/>
    <p:sldId id="693" r:id="rId140"/>
    <p:sldId id="697" r:id="rId141"/>
    <p:sldId id="633" r:id="rId142"/>
    <p:sldId id="638" r:id="rId143"/>
    <p:sldId id="634" r:id="rId144"/>
    <p:sldId id="635" r:id="rId145"/>
    <p:sldId id="636" r:id="rId146"/>
    <p:sldId id="637" r:id="rId147"/>
    <p:sldId id="366" r:id="rId148"/>
    <p:sldId id="631" r:id="rId149"/>
    <p:sldId id="624" r:id="rId150"/>
    <p:sldId id="538" r:id="rId151"/>
    <p:sldId id="539" r:id="rId152"/>
    <p:sldId id="540" r:id="rId153"/>
    <p:sldId id="541" r:id="rId154"/>
    <p:sldId id="542" r:id="rId155"/>
    <p:sldId id="625" r:id="rId156"/>
    <p:sldId id="544" r:id="rId157"/>
    <p:sldId id="545" r:id="rId158"/>
    <p:sldId id="546" r:id="rId159"/>
    <p:sldId id="626" r:id="rId160"/>
    <p:sldId id="548" r:id="rId161"/>
    <p:sldId id="549" r:id="rId162"/>
    <p:sldId id="550" r:id="rId163"/>
    <p:sldId id="551" r:id="rId164"/>
    <p:sldId id="552" r:id="rId165"/>
    <p:sldId id="627" r:id="rId166"/>
    <p:sldId id="628" r:id="rId167"/>
    <p:sldId id="700" r:id="rId168"/>
    <p:sldId id="698" r:id="rId169"/>
    <p:sldId id="699" r:id="rId170"/>
    <p:sldId id="356" r:id="rId1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61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06" autoAdjust="0"/>
    <p:restoredTop sz="82570" autoAdjust="0"/>
  </p:normalViewPr>
  <p:slideViewPr>
    <p:cSldViewPr snapToGrid="0" snapToObjects="1">
      <p:cViewPr varScale="1">
        <p:scale>
          <a:sx n="70" d="100"/>
          <a:sy n="70" d="100"/>
        </p:scale>
        <p:origin x="1454"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F5C0A3-2857-451B-97FC-E5DDB73F47C5}" type="doc">
      <dgm:prSet loTypeId="urn:microsoft.com/office/officeart/2005/8/layout/orgChart1" loCatId="hierarchy" qsTypeId="urn:microsoft.com/office/officeart/2005/8/quickstyle/simple1" qsCatId="simple" csTypeId="urn:microsoft.com/office/officeart/2005/8/colors/accent1_3" csCatId="accent1" phldr="1"/>
      <dgm:spPr/>
      <dgm:t>
        <a:bodyPr/>
        <a:lstStyle/>
        <a:p>
          <a:endParaRPr lang="de-DE"/>
        </a:p>
      </dgm:t>
    </dgm:pt>
    <dgm:pt modelId="{031314DA-2242-4CAA-B6B3-A6FD2279EA8E}">
      <dgm:prSet phldrT="[Text]" custT="1"/>
      <dgm:spPr/>
      <dgm:t>
        <a:bodyPr/>
        <a:lstStyle/>
        <a:p>
          <a:r>
            <a:rPr lang="en-GB" sz="2400" b="1" dirty="0"/>
            <a:t>Digital Forensics</a:t>
          </a:r>
        </a:p>
      </dgm:t>
    </dgm:pt>
    <dgm:pt modelId="{2D82FDBC-9467-4FB4-A1BE-4CB049D1C333}" type="parTrans" cxnId="{F9D42539-0231-4BAB-AF64-31D02472148C}">
      <dgm:prSet/>
      <dgm:spPr/>
      <dgm:t>
        <a:bodyPr/>
        <a:lstStyle/>
        <a:p>
          <a:endParaRPr lang="en-GB" dirty="0"/>
        </a:p>
      </dgm:t>
    </dgm:pt>
    <dgm:pt modelId="{24C2A7B5-7230-4BD6-A213-EF2AAFB0329A}" type="sibTrans" cxnId="{F9D42539-0231-4BAB-AF64-31D02472148C}">
      <dgm:prSet/>
      <dgm:spPr/>
      <dgm:t>
        <a:bodyPr/>
        <a:lstStyle/>
        <a:p>
          <a:endParaRPr lang="en-GB" dirty="0"/>
        </a:p>
      </dgm:t>
    </dgm:pt>
    <dgm:pt modelId="{D6E64C49-15F3-4EA9-A76D-C561CF2C2115}">
      <dgm:prSet phldrT="[Text]" custT="1"/>
      <dgm:spPr/>
      <dgm:t>
        <a:bodyPr/>
        <a:lstStyle/>
        <a:p>
          <a:r>
            <a:rPr lang="en-GB" sz="1400" b="1" dirty="0"/>
            <a:t>Computer Forensics</a:t>
          </a:r>
        </a:p>
      </dgm:t>
    </dgm:pt>
    <dgm:pt modelId="{0604D3C0-8608-464B-ACF3-9AF66E787A98}" type="parTrans" cxnId="{967D6447-9C5F-4EAF-9828-606CBB393B9D}">
      <dgm:prSet/>
      <dgm:spPr/>
      <dgm:t>
        <a:bodyPr/>
        <a:lstStyle/>
        <a:p>
          <a:endParaRPr lang="en-GB" dirty="0"/>
        </a:p>
      </dgm:t>
    </dgm:pt>
    <dgm:pt modelId="{CC214FF3-0526-4391-BA79-F517A920629D}" type="sibTrans" cxnId="{967D6447-9C5F-4EAF-9828-606CBB393B9D}">
      <dgm:prSet/>
      <dgm:spPr/>
      <dgm:t>
        <a:bodyPr/>
        <a:lstStyle/>
        <a:p>
          <a:endParaRPr lang="en-GB" dirty="0"/>
        </a:p>
      </dgm:t>
    </dgm:pt>
    <dgm:pt modelId="{3E1273AC-8F38-4BEF-AA98-95541B3D403A}">
      <dgm:prSet phldrT="[Text]" custT="1"/>
      <dgm:spPr/>
      <dgm:t>
        <a:bodyPr/>
        <a:lstStyle/>
        <a:p>
          <a:r>
            <a:rPr lang="en-GB" sz="1400" b="1" dirty="0"/>
            <a:t>Mobile </a:t>
          </a:r>
          <a:r>
            <a:rPr lang="en-GB" sz="1400" b="1" noProof="0" dirty="0"/>
            <a:t>Forensics</a:t>
          </a:r>
        </a:p>
      </dgm:t>
    </dgm:pt>
    <dgm:pt modelId="{25E89F94-31F1-4B18-BD71-47E105F0BD7E}" type="parTrans" cxnId="{2E9948BD-34DF-4C76-871E-78276D0143B0}">
      <dgm:prSet/>
      <dgm:spPr/>
      <dgm:t>
        <a:bodyPr/>
        <a:lstStyle/>
        <a:p>
          <a:endParaRPr lang="en-GB" dirty="0"/>
        </a:p>
      </dgm:t>
    </dgm:pt>
    <dgm:pt modelId="{8511B60F-EEC9-49D7-AF51-44320E0C4575}" type="sibTrans" cxnId="{2E9948BD-34DF-4C76-871E-78276D0143B0}">
      <dgm:prSet/>
      <dgm:spPr/>
      <dgm:t>
        <a:bodyPr/>
        <a:lstStyle/>
        <a:p>
          <a:endParaRPr lang="en-GB" dirty="0"/>
        </a:p>
      </dgm:t>
    </dgm:pt>
    <dgm:pt modelId="{A32329E3-9939-4C91-8A51-A1D8883F91B2}">
      <dgm:prSet phldrT="[Text]" custT="1"/>
      <dgm:spPr/>
      <dgm:t>
        <a:bodyPr/>
        <a:lstStyle/>
        <a:p>
          <a:r>
            <a:rPr lang="en-GB" sz="1400" b="1" dirty="0"/>
            <a:t>Network Forensics</a:t>
          </a:r>
        </a:p>
      </dgm:t>
    </dgm:pt>
    <dgm:pt modelId="{C005ABB9-7D32-4071-AD9F-E08265B8E7ED}" type="parTrans" cxnId="{24EEEA58-60F8-48D1-8C73-0BF2360914D6}">
      <dgm:prSet/>
      <dgm:spPr/>
      <dgm:t>
        <a:bodyPr/>
        <a:lstStyle/>
        <a:p>
          <a:endParaRPr lang="en-GB" dirty="0"/>
        </a:p>
      </dgm:t>
    </dgm:pt>
    <dgm:pt modelId="{DE8085CB-B247-458B-9FF5-4F750410FE78}" type="sibTrans" cxnId="{24EEEA58-60F8-48D1-8C73-0BF2360914D6}">
      <dgm:prSet/>
      <dgm:spPr/>
      <dgm:t>
        <a:bodyPr/>
        <a:lstStyle/>
        <a:p>
          <a:endParaRPr lang="en-GB" dirty="0"/>
        </a:p>
      </dgm:t>
    </dgm:pt>
    <dgm:pt modelId="{A1719268-082B-4CDA-8044-D21A24474971}">
      <dgm:prSet custT="1"/>
      <dgm:spPr/>
      <dgm:t>
        <a:bodyPr/>
        <a:lstStyle/>
        <a:p>
          <a:r>
            <a:rPr lang="en-GB" sz="1400" dirty="0"/>
            <a:t>Post </a:t>
          </a:r>
          <a:r>
            <a:rPr lang="en-GB" sz="1400" noProof="0" dirty="0"/>
            <a:t>Mortem</a:t>
          </a:r>
          <a:r>
            <a:rPr lang="en-GB" sz="1400" dirty="0"/>
            <a:t> </a:t>
          </a:r>
          <a:br>
            <a:rPr lang="en-GB" sz="1400" dirty="0"/>
          </a:br>
          <a:r>
            <a:rPr lang="en-GB" sz="1400" dirty="0"/>
            <a:t>Forensics</a:t>
          </a:r>
        </a:p>
      </dgm:t>
    </dgm:pt>
    <dgm:pt modelId="{C160EAED-1AFB-423E-930D-9E9D02939C49}" type="parTrans" cxnId="{899C644A-D1F8-41FF-A08C-B3D8DF0BCACF}">
      <dgm:prSet/>
      <dgm:spPr/>
      <dgm:t>
        <a:bodyPr/>
        <a:lstStyle/>
        <a:p>
          <a:endParaRPr lang="en-GB" dirty="0"/>
        </a:p>
      </dgm:t>
    </dgm:pt>
    <dgm:pt modelId="{E68E00AA-2102-49FE-A773-97BFF377D6FA}" type="sibTrans" cxnId="{899C644A-D1F8-41FF-A08C-B3D8DF0BCACF}">
      <dgm:prSet/>
      <dgm:spPr/>
      <dgm:t>
        <a:bodyPr/>
        <a:lstStyle/>
        <a:p>
          <a:endParaRPr lang="en-GB" dirty="0"/>
        </a:p>
      </dgm:t>
    </dgm:pt>
    <dgm:pt modelId="{E4A61699-DC44-4145-80AC-CE34858D8C90}">
      <dgm:prSet custT="1"/>
      <dgm:spPr/>
      <dgm:t>
        <a:bodyPr/>
        <a:lstStyle/>
        <a:p>
          <a:r>
            <a:rPr lang="en-GB" sz="1400" dirty="0"/>
            <a:t>Live </a:t>
          </a:r>
          <a:r>
            <a:rPr lang="en-GB" sz="1400" noProof="0" dirty="0"/>
            <a:t>Forensics</a:t>
          </a:r>
        </a:p>
      </dgm:t>
    </dgm:pt>
    <dgm:pt modelId="{EDF38529-DC77-4102-8EC0-08728CE52C11}" type="parTrans" cxnId="{9141E11F-7338-4017-AE8E-76747FA0F34B}">
      <dgm:prSet/>
      <dgm:spPr/>
      <dgm:t>
        <a:bodyPr/>
        <a:lstStyle/>
        <a:p>
          <a:endParaRPr lang="en-GB" dirty="0"/>
        </a:p>
      </dgm:t>
    </dgm:pt>
    <dgm:pt modelId="{84240134-5350-47EF-8949-54E8CFE140F9}" type="sibTrans" cxnId="{9141E11F-7338-4017-AE8E-76747FA0F34B}">
      <dgm:prSet/>
      <dgm:spPr/>
      <dgm:t>
        <a:bodyPr/>
        <a:lstStyle/>
        <a:p>
          <a:endParaRPr lang="en-GB" dirty="0"/>
        </a:p>
      </dgm:t>
    </dgm:pt>
    <dgm:pt modelId="{CDF5D6EC-E797-414D-8734-6644507AFCEF}">
      <dgm:prSet custT="1"/>
      <dgm:spPr/>
      <dgm:t>
        <a:bodyPr/>
        <a:lstStyle/>
        <a:p>
          <a:r>
            <a:rPr lang="en-GB" sz="1400" noProof="0" dirty="0"/>
            <a:t>Application Forensics</a:t>
          </a:r>
        </a:p>
      </dgm:t>
    </dgm:pt>
    <dgm:pt modelId="{178DCBB6-8F1D-415D-8FCF-9A7CF3A37F5F}" type="parTrans" cxnId="{368A974C-67B6-48BA-9999-947AEF83390A}">
      <dgm:prSet/>
      <dgm:spPr/>
      <dgm:t>
        <a:bodyPr/>
        <a:lstStyle/>
        <a:p>
          <a:endParaRPr lang="en-GB" dirty="0"/>
        </a:p>
      </dgm:t>
    </dgm:pt>
    <dgm:pt modelId="{645B8D76-E9E4-4671-8687-BD64A130F6E3}" type="sibTrans" cxnId="{368A974C-67B6-48BA-9999-947AEF83390A}">
      <dgm:prSet/>
      <dgm:spPr/>
      <dgm:t>
        <a:bodyPr/>
        <a:lstStyle/>
        <a:p>
          <a:endParaRPr lang="en-GB" dirty="0"/>
        </a:p>
      </dgm:t>
    </dgm:pt>
    <dgm:pt modelId="{5090F348-D384-493D-A6CF-1215841E8AA8}">
      <dgm:prSet custT="1"/>
      <dgm:spPr/>
      <dgm:t>
        <a:bodyPr/>
        <a:lstStyle/>
        <a:p>
          <a:r>
            <a:rPr lang="en-GB" sz="1400" dirty="0"/>
            <a:t>Android Forensics</a:t>
          </a:r>
        </a:p>
      </dgm:t>
    </dgm:pt>
    <dgm:pt modelId="{B306FA57-4221-4B33-91B4-588A574D9E89}" type="parTrans" cxnId="{B3849E74-29CA-48B6-94C3-C3A9CCC193B6}">
      <dgm:prSet/>
      <dgm:spPr/>
      <dgm:t>
        <a:bodyPr/>
        <a:lstStyle/>
        <a:p>
          <a:endParaRPr lang="en-GB" dirty="0"/>
        </a:p>
      </dgm:t>
    </dgm:pt>
    <dgm:pt modelId="{4AE58CE3-C73D-4A68-9799-8B58779065CE}" type="sibTrans" cxnId="{B3849E74-29CA-48B6-94C3-C3A9CCC193B6}">
      <dgm:prSet/>
      <dgm:spPr/>
      <dgm:t>
        <a:bodyPr/>
        <a:lstStyle/>
        <a:p>
          <a:endParaRPr lang="en-GB" dirty="0"/>
        </a:p>
      </dgm:t>
    </dgm:pt>
    <dgm:pt modelId="{0007B8E5-41CA-4FCC-87A4-C99A572B3782}">
      <dgm:prSet custT="1"/>
      <dgm:spPr/>
      <dgm:t>
        <a:bodyPr/>
        <a:lstStyle/>
        <a:p>
          <a:r>
            <a:rPr lang="en-GB" sz="1400" dirty="0"/>
            <a:t>iOS Forensics</a:t>
          </a:r>
        </a:p>
      </dgm:t>
    </dgm:pt>
    <dgm:pt modelId="{38C928CE-2A05-4A8A-AAA6-7C05EAF92D42}" type="parTrans" cxnId="{850EDA6E-2186-47AD-89DE-02FC63EBA27F}">
      <dgm:prSet/>
      <dgm:spPr/>
      <dgm:t>
        <a:bodyPr/>
        <a:lstStyle/>
        <a:p>
          <a:endParaRPr lang="en-GB" dirty="0"/>
        </a:p>
      </dgm:t>
    </dgm:pt>
    <dgm:pt modelId="{CE0B5108-A855-400B-A437-94583857E3CB}" type="sibTrans" cxnId="{850EDA6E-2186-47AD-89DE-02FC63EBA27F}">
      <dgm:prSet/>
      <dgm:spPr/>
      <dgm:t>
        <a:bodyPr/>
        <a:lstStyle/>
        <a:p>
          <a:endParaRPr lang="en-GB" dirty="0"/>
        </a:p>
      </dgm:t>
    </dgm:pt>
    <dgm:pt modelId="{310E6EB5-1D9F-41C4-A325-A57C8CFC7711}">
      <dgm:prSet custT="1"/>
      <dgm:spPr/>
      <dgm:t>
        <a:bodyPr/>
        <a:lstStyle/>
        <a:p>
          <a:r>
            <a:rPr lang="en-GB" sz="1400" dirty="0"/>
            <a:t>Windows Phone/ Symbian/others</a:t>
          </a:r>
        </a:p>
      </dgm:t>
    </dgm:pt>
    <dgm:pt modelId="{B95A273E-6E8D-4F23-A1B6-A235BB0307C1}" type="parTrans" cxnId="{4C651151-45E6-4D7B-9531-C297CAFCB4B5}">
      <dgm:prSet/>
      <dgm:spPr/>
      <dgm:t>
        <a:bodyPr/>
        <a:lstStyle/>
        <a:p>
          <a:endParaRPr lang="en-GB" dirty="0"/>
        </a:p>
      </dgm:t>
    </dgm:pt>
    <dgm:pt modelId="{08110150-9D60-449E-A793-A73916035ED8}" type="sibTrans" cxnId="{4C651151-45E6-4D7B-9531-C297CAFCB4B5}">
      <dgm:prSet/>
      <dgm:spPr/>
      <dgm:t>
        <a:bodyPr/>
        <a:lstStyle/>
        <a:p>
          <a:endParaRPr lang="en-GB" dirty="0"/>
        </a:p>
      </dgm:t>
    </dgm:pt>
    <dgm:pt modelId="{773C9007-FC53-49BB-9EC0-FA8254F9F219}">
      <dgm:prSet custT="1"/>
      <dgm:spPr/>
      <dgm:t>
        <a:bodyPr/>
        <a:lstStyle/>
        <a:p>
          <a:r>
            <a:rPr lang="en-GB" sz="1400" dirty="0"/>
            <a:t>Live Network Forensics</a:t>
          </a:r>
        </a:p>
      </dgm:t>
    </dgm:pt>
    <dgm:pt modelId="{2593641B-5A80-4F1E-A4A1-07A0D80F0BAA}" type="parTrans" cxnId="{592B542E-8873-40A1-BB7E-E85A38DB80C0}">
      <dgm:prSet/>
      <dgm:spPr/>
      <dgm:t>
        <a:bodyPr/>
        <a:lstStyle/>
        <a:p>
          <a:endParaRPr lang="en-GB" dirty="0"/>
        </a:p>
      </dgm:t>
    </dgm:pt>
    <dgm:pt modelId="{C89F31D6-BEDD-4F8E-B4B4-E3F4E996D05D}" type="sibTrans" cxnId="{592B542E-8873-40A1-BB7E-E85A38DB80C0}">
      <dgm:prSet/>
      <dgm:spPr/>
      <dgm:t>
        <a:bodyPr/>
        <a:lstStyle/>
        <a:p>
          <a:endParaRPr lang="en-GB" dirty="0"/>
        </a:p>
      </dgm:t>
    </dgm:pt>
    <dgm:pt modelId="{1E008C64-E418-48F2-AF62-BD8766C2B2AE}">
      <dgm:prSet custT="1"/>
      <dgm:spPr/>
      <dgm:t>
        <a:bodyPr/>
        <a:lstStyle/>
        <a:p>
          <a:r>
            <a:rPr lang="en-GB" sz="1400" dirty="0"/>
            <a:t>Captured Packets Forensics</a:t>
          </a:r>
        </a:p>
      </dgm:t>
    </dgm:pt>
    <dgm:pt modelId="{EFBFFCF8-491F-4346-8299-85F8ED40882A}" type="parTrans" cxnId="{B8F59506-CE20-4404-A016-877D127D3FD9}">
      <dgm:prSet/>
      <dgm:spPr/>
      <dgm:t>
        <a:bodyPr/>
        <a:lstStyle/>
        <a:p>
          <a:endParaRPr lang="en-GB" dirty="0"/>
        </a:p>
      </dgm:t>
    </dgm:pt>
    <dgm:pt modelId="{CEC8676D-C000-4EC8-A203-7E93B2728488}" type="sibTrans" cxnId="{B8F59506-CE20-4404-A016-877D127D3FD9}">
      <dgm:prSet/>
      <dgm:spPr/>
      <dgm:t>
        <a:bodyPr/>
        <a:lstStyle/>
        <a:p>
          <a:endParaRPr lang="en-GB" dirty="0"/>
        </a:p>
      </dgm:t>
    </dgm:pt>
    <dgm:pt modelId="{629BDA9D-4AEF-4A69-90B4-C6C9E18DA307}">
      <dgm:prSet/>
      <dgm:spPr/>
      <dgm:t>
        <a:bodyPr/>
        <a:lstStyle/>
        <a:p>
          <a:r>
            <a:rPr lang="en-GB" dirty="0"/>
            <a:t>Others, </a:t>
          </a:r>
          <a:r>
            <a:rPr lang="en-GB" dirty="0" err="1"/>
            <a:t>eg</a:t>
          </a:r>
          <a:r>
            <a:rPr lang="en-GB" dirty="0"/>
            <a:t>. Satnav.</a:t>
          </a:r>
        </a:p>
      </dgm:t>
    </dgm:pt>
    <dgm:pt modelId="{7C81572A-7A88-4CF9-9ACB-56B4A040545E}" type="parTrans" cxnId="{6E39D18A-C85B-4F9F-ACCE-2139164E7191}">
      <dgm:prSet/>
      <dgm:spPr/>
      <dgm:t>
        <a:bodyPr/>
        <a:lstStyle/>
        <a:p>
          <a:endParaRPr lang="en-GB" dirty="0"/>
        </a:p>
      </dgm:t>
    </dgm:pt>
    <dgm:pt modelId="{A3671FEA-A319-415D-9BCE-0C1B07DDCB24}" type="sibTrans" cxnId="{6E39D18A-C85B-4F9F-ACCE-2139164E7191}">
      <dgm:prSet/>
      <dgm:spPr/>
      <dgm:t>
        <a:bodyPr/>
        <a:lstStyle/>
        <a:p>
          <a:endParaRPr lang="en-GB" dirty="0"/>
        </a:p>
      </dgm:t>
    </dgm:pt>
    <dgm:pt modelId="{EF126347-4095-4D31-9C97-638E5C138575}">
      <dgm:prSet/>
      <dgm:spPr/>
      <dgm:t>
        <a:bodyPr/>
        <a:lstStyle/>
        <a:p>
          <a:r>
            <a:rPr lang="en-GB" dirty="0"/>
            <a:t>Malware Analysis</a:t>
          </a:r>
        </a:p>
      </dgm:t>
    </dgm:pt>
    <dgm:pt modelId="{EECCD84F-4E27-4DA1-B51D-55E7C0D734EB}" type="parTrans" cxnId="{C37C171C-3BEC-4597-897C-9896E9F02878}">
      <dgm:prSet/>
      <dgm:spPr/>
      <dgm:t>
        <a:bodyPr/>
        <a:lstStyle/>
        <a:p>
          <a:endParaRPr lang="en-GB" dirty="0"/>
        </a:p>
      </dgm:t>
    </dgm:pt>
    <dgm:pt modelId="{AD78A869-18CD-4F8C-A692-5CDFFCDF859A}" type="sibTrans" cxnId="{C37C171C-3BEC-4597-897C-9896E9F02878}">
      <dgm:prSet/>
      <dgm:spPr/>
      <dgm:t>
        <a:bodyPr/>
        <a:lstStyle/>
        <a:p>
          <a:endParaRPr lang="en-GB" dirty="0"/>
        </a:p>
      </dgm:t>
    </dgm:pt>
    <dgm:pt modelId="{D4C873C4-2209-4561-9C4F-5908425B0E66}">
      <dgm:prSet/>
      <dgm:spPr/>
      <dgm:t>
        <a:bodyPr/>
        <a:lstStyle/>
        <a:p>
          <a:r>
            <a:rPr lang="en-GB" dirty="0"/>
            <a:t>Other Devices Forensics: DVR, routers, game consoles, </a:t>
          </a:r>
          <a:r>
            <a:rPr lang="en-GB" noProof="0" dirty="0"/>
            <a:t>skimming</a:t>
          </a:r>
          <a:r>
            <a:rPr lang="en-GB" dirty="0"/>
            <a:t> devices, etc.</a:t>
          </a:r>
        </a:p>
      </dgm:t>
    </dgm:pt>
    <dgm:pt modelId="{C377A381-A42B-40DF-B36B-100A2722C927}" type="parTrans" cxnId="{B076AF8B-FAFC-4251-B8AC-3A73142F9B3C}">
      <dgm:prSet/>
      <dgm:spPr/>
      <dgm:t>
        <a:bodyPr/>
        <a:lstStyle/>
        <a:p>
          <a:endParaRPr lang="en-GB" dirty="0"/>
        </a:p>
      </dgm:t>
    </dgm:pt>
    <dgm:pt modelId="{891528D1-D9D5-47EB-85D6-E91745AF1653}" type="sibTrans" cxnId="{B076AF8B-FAFC-4251-B8AC-3A73142F9B3C}">
      <dgm:prSet/>
      <dgm:spPr/>
      <dgm:t>
        <a:bodyPr/>
        <a:lstStyle/>
        <a:p>
          <a:endParaRPr lang="en-GB" dirty="0"/>
        </a:p>
      </dgm:t>
    </dgm:pt>
    <dgm:pt modelId="{A5C46A2C-9532-4FFD-B706-BA93C12F160B}" type="pres">
      <dgm:prSet presAssocID="{7EF5C0A3-2857-451B-97FC-E5DDB73F47C5}" presName="hierChild1" presStyleCnt="0">
        <dgm:presLayoutVars>
          <dgm:orgChart val="1"/>
          <dgm:chPref val="1"/>
          <dgm:dir/>
          <dgm:animOne val="branch"/>
          <dgm:animLvl val="lvl"/>
          <dgm:resizeHandles/>
        </dgm:presLayoutVars>
      </dgm:prSet>
      <dgm:spPr/>
    </dgm:pt>
    <dgm:pt modelId="{2D467B90-398B-4410-A422-BD7C194E9A26}" type="pres">
      <dgm:prSet presAssocID="{031314DA-2242-4CAA-B6B3-A6FD2279EA8E}" presName="hierRoot1" presStyleCnt="0">
        <dgm:presLayoutVars>
          <dgm:hierBranch val="init"/>
        </dgm:presLayoutVars>
      </dgm:prSet>
      <dgm:spPr/>
    </dgm:pt>
    <dgm:pt modelId="{222E58DD-BB08-4415-8937-E1256BFECF1F}" type="pres">
      <dgm:prSet presAssocID="{031314DA-2242-4CAA-B6B3-A6FD2279EA8E}" presName="rootComposite1" presStyleCnt="0"/>
      <dgm:spPr/>
    </dgm:pt>
    <dgm:pt modelId="{AE6E1A79-ACC2-4B43-9252-888CB64F0709}" type="pres">
      <dgm:prSet presAssocID="{031314DA-2242-4CAA-B6B3-A6FD2279EA8E}" presName="rootText1" presStyleLbl="node0" presStyleIdx="0" presStyleCnt="1" custScaleX="145645" custScaleY="76647">
        <dgm:presLayoutVars>
          <dgm:chPref val="3"/>
        </dgm:presLayoutVars>
      </dgm:prSet>
      <dgm:spPr/>
    </dgm:pt>
    <dgm:pt modelId="{D0C737AD-9600-4B4C-8287-DBA7A3A656CB}" type="pres">
      <dgm:prSet presAssocID="{031314DA-2242-4CAA-B6B3-A6FD2279EA8E}" presName="rootConnector1" presStyleLbl="node1" presStyleIdx="0" presStyleCnt="0"/>
      <dgm:spPr/>
    </dgm:pt>
    <dgm:pt modelId="{3F83F39D-426D-427B-8510-8AC1298E67B8}" type="pres">
      <dgm:prSet presAssocID="{031314DA-2242-4CAA-B6B3-A6FD2279EA8E}" presName="hierChild2" presStyleCnt="0"/>
      <dgm:spPr/>
    </dgm:pt>
    <dgm:pt modelId="{E3E6EC51-3ED1-4337-B5C5-B226D7EA5C59}" type="pres">
      <dgm:prSet presAssocID="{0604D3C0-8608-464B-ACF3-9AF66E787A98}" presName="Name37" presStyleLbl="parChTrans1D2" presStyleIdx="0" presStyleCnt="3"/>
      <dgm:spPr/>
    </dgm:pt>
    <dgm:pt modelId="{0E76AF4B-E128-4921-A857-32E190A936C3}" type="pres">
      <dgm:prSet presAssocID="{D6E64C49-15F3-4EA9-A76D-C561CF2C2115}" presName="hierRoot2" presStyleCnt="0">
        <dgm:presLayoutVars>
          <dgm:hierBranch val="init"/>
        </dgm:presLayoutVars>
      </dgm:prSet>
      <dgm:spPr/>
    </dgm:pt>
    <dgm:pt modelId="{E3BE72C4-234B-40A5-9D00-FF3DB4F3066F}" type="pres">
      <dgm:prSet presAssocID="{D6E64C49-15F3-4EA9-A76D-C561CF2C2115}" presName="rootComposite" presStyleCnt="0"/>
      <dgm:spPr/>
    </dgm:pt>
    <dgm:pt modelId="{1108FBA0-E998-455D-9E8A-6A59BA651442}" type="pres">
      <dgm:prSet presAssocID="{D6E64C49-15F3-4EA9-A76D-C561CF2C2115}" presName="rootText" presStyleLbl="node2" presStyleIdx="0" presStyleCnt="3" custScaleY="52477" custLinFactNeighborX="-35943" custLinFactNeighborY="-3126">
        <dgm:presLayoutVars>
          <dgm:chPref val="3"/>
        </dgm:presLayoutVars>
      </dgm:prSet>
      <dgm:spPr/>
    </dgm:pt>
    <dgm:pt modelId="{035EBF1B-01A2-42DF-A85C-9EE335465D40}" type="pres">
      <dgm:prSet presAssocID="{D6E64C49-15F3-4EA9-A76D-C561CF2C2115}" presName="rootConnector" presStyleLbl="node2" presStyleIdx="0" presStyleCnt="3"/>
      <dgm:spPr/>
    </dgm:pt>
    <dgm:pt modelId="{693E643D-3C04-4DD0-8990-56110E958AFC}" type="pres">
      <dgm:prSet presAssocID="{D6E64C49-15F3-4EA9-A76D-C561CF2C2115}" presName="hierChild4" presStyleCnt="0"/>
      <dgm:spPr/>
    </dgm:pt>
    <dgm:pt modelId="{0D57FD57-F1FF-49D2-8216-62643AE51EA5}" type="pres">
      <dgm:prSet presAssocID="{C160EAED-1AFB-423E-930D-9E9D02939C49}" presName="Name37" presStyleLbl="parChTrans1D3" presStyleIdx="0" presStyleCnt="11"/>
      <dgm:spPr/>
    </dgm:pt>
    <dgm:pt modelId="{F0F650DC-2B33-470B-BC20-C9FCF03509BA}" type="pres">
      <dgm:prSet presAssocID="{A1719268-082B-4CDA-8044-D21A24474971}" presName="hierRoot2" presStyleCnt="0">
        <dgm:presLayoutVars>
          <dgm:hierBranch val="init"/>
        </dgm:presLayoutVars>
      </dgm:prSet>
      <dgm:spPr/>
    </dgm:pt>
    <dgm:pt modelId="{E140BDF1-6CDF-43EC-9810-71E700467FCE}" type="pres">
      <dgm:prSet presAssocID="{A1719268-082B-4CDA-8044-D21A24474971}" presName="rootComposite" presStyleCnt="0"/>
      <dgm:spPr/>
    </dgm:pt>
    <dgm:pt modelId="{BCFDE1FA-F5EB-4C9A-92F3-E7188BC5217F}" type="pres">
      <dgm:prSet presAssocID="{A1719268-082B-4CDA-8044-D21A24474971}" presName="rootText" presStyleLbl="node3" presStyleIdx="0" presStyleCnt="11" custScaleX="101547" custScaleY="73567" custLinFactNeighborX="-36486" custLinFactNeighborY="-36280">
        <dgm:presLayoutVars>
          <dgm:chPref val="3"/>
        </dgm:presLayoutVars>
      </dgm:prSet>
      <dgm:spPr/>
    </dgm:pt>
    <dgm:pt modelId="{04A545E0-4A3E-49E1-B8C9-167787EDC744}" type="pres">
      <dgm:prSet presAssocID="{A1719268-082B-4CDA-8044-D21A24474971}" presName="rootConnector" presStyleLbl="node3" presStyleIdx="0" presStyleCnt="11"/>
      <dgm:spPr/>
    </dgm:pt>
    <dgm:pt modelId="{5B0A5E1B-7C14-4CD6-AB1E-482126326598}" type="pres">
      <dgm:prSet presAssocID="{A1719268-082B-4CDA-8044-D21A24474971}" presName="hierChild4" presStyleCnt="0"/>
      <dgm:spPr/>
    </dgm:pt>
    <dgm:pt modelId="{8A75DBEF-A579-4556-920A-749394D924BC}" type="pres">
      <dgm:prSet presAssocID="{A1719268-082B-4CDA-8044-D21A24474971}" presName="hierChild5" presStyleCnt="0"/>
      <dgm:spPr/>
    </dgm:pt>
    <dgm:pt modelId="{29DC2D7F-AE93-4BDD-98B7-D7B1597529D9}" type="pres">
      <dgm:prSet presAssocID="{EDF38529-DC77-4102-8EC0-08728CE52C11}" presName="Name37" presStyleLbl="parChTrans1D3" presStyleIdx="1" presStyleCnt="11"/>
      <dgm:spPr/>
    </dgm:pt>
    <dgm:pt modelId="{F523A4E9-0743-48CF-8060-1B015AFC25DA}" type="pres">
      <dgm:prSet presAssocID="{E4A61699-DC44-4145-80AC-CE34858D8C90}" presName="hierRoot2" presStyleCnt="0">
        <dgm:presLayoutVars>
          <dgm:hierBranch val="init"/>
        </dgm:presLayoutVars>
      </dgm:prSet>
      <dgm:spPr/>
    </dgm:pt>
    <dgm:pt modelId="{BCF53456-4364-43DD-8287-F780B1E3C622}" type="pres">
      <dgm:prSet presAssocID="{E4A61699-DC44-4145-80AC-CE34858D8C90}" presName="rootComposite" presStyleCnt="0"/>
      <dgm:spPr/>
    </dgm:pt>
    <dgm:pt modelId="{B1505D27-7393-46A8-94B8-A780B39F4649}" type="pres">
      <dgm:prSet presAssocID="{E4A61699-DC44-4145-80AC-CE34858D8C90}" presName="rootText" presStyleLbl="node3" presStyleIdx="1" presStyleCnt="11" custScaleX="101547" custScaleY="74501" custLinFactNeighborX="-36486" custLinFactNeighborY="-70713">
        <dgm:presLayoutVars>
          <dgm:chPref val="3"/>
        </dgm:presLayoutVars>
      </dgm:prSet>
      <dgm:spPr/>
    </dgm:pt>
    <dgm:pt modelId="{AAF39A7A-75AB-462B-9331-DE6FE54A4485}" type="pres">
      <dgm:prSet presAssocID="{E4A61699-DC44-4145-80AC-CE34858D8C90}" presName="rootConnector" presStyleLbl="node3" presStyleIdx="1" presStyleCnt="11"/>
      <dgm:spPr/>
    </dgm:pt>
    <dgm:pt modelId="{49EA0897-BE45-4C09-9710-FE3A68E407D0}" type="pres">
      <dgm:prSet presAssocID="{E4A61699-DC44-4145-80AC-CE34858D8C90}" presName="hierChild4" presStyleCnt="0"/>
      <dgm:spPr/>
    </dgm:pt>
    <dgm:pt modelId="{C1C6BD72-33FF-4CBC-A995-369114423B13}" type="pres">
      <dgm:prSet presAssocID="{E4A61699-DC44-4145-80AC-CE34858D8C90}" presName="hierChild5" presStyleCnt="0"/>
      <dgm:spPr/>
    </dgm:pt>
    <dgm:pt modelId="{3A5B5904-2F25-46A1-8850-9C62CF2AD841}" type="pres">
      <dgm:prSet presAssocID="{178DCBB6-8F1D-415D-8FCF-9A7CF3A37F5F}" presName="Name37" presStyleLbl="parChTrans1D3" presStyleIdx="2" presStyleCnt="11"/>
      <dgm:spPr/>
    </dgm:pt>
    <dgm:pt modelId="{D041CD4D-13C8-441A-9CB0-9A0AE2D5AC8F}" type="pres">
      <dgm:prSet presAssocID="{CDF5D6EC-E797-414D-8734-6644507AFCEF}" presName="hierRoot2" presStyleCnt="0">
        <dgm:presLayoutVars>
          <dgm:hierBranch val="init"/>
        </dgm:presLayoutVars>
      </dgm:prSet>
      <dgm:spPr/>
    </dgm:pt>
    <dgm:pt modelId="{46C26408-1D3D-46BD-B879-F26F049F71E2}" type="pres">
      <dgm:prSet presAssocID="{CDF5D6EC-E797-414D-8734-6644507AFCEF}" presName="rootComposite" presStyleCnt="0"/>
      <dgm:spPr/>
    </dgm:pt>
    <dgm:pt modelId="{780D3687-CEFE-46A7-B8E3-9EE0EA6B234E}" type="pres">
      <dgm:prSet presAssocID="{CDF5D6EC-E797-414D-8734-6644507AFCEF}" presName="rootText" presStyleLbl="node3" presStyleIdx="2" presStyleCnt="11" custScaleX="102650" custScaleY="74501" custLinFactY="-6270" custLinFactNeighborX="-36486" custLinFactNeighborY="-100000">
        <dgm:presLayoutVars>
          <dgm:chPref val="3"/>
        </dgm:presLayoutVars>
      </dgm:prSet>
      <dgm:spPr/>
    </dgm:pt>
    <dgm:pt modelId="{6EDE97B6-8406-4090-B787-710F7C435AC6}" type="pres">
      <dgm:prSet presAssocID="{CDF5D6EC-E797-414D-8734-6644507AFCEF}" presName="rootConnector" presStyleLbl="node3" presStyleIdx="2" presStyleCnt="11"/>
      <dgm:spPr/>
    </dgm:pt>
    <dgm:pt modelId="{28456462-9839-4825-9DD9-296F79306582}" type="pres">
      <dgm:prSet presAssocID="{CDF5D6EC-E797-414D-8734-6644507AFCEF}" presName="hierChild4" presStyleCnt="0"/>
      <dgm:spPr/>
    </dgm:pt>
    <dgm:pt modelId="{E9792C64-CE32-4D0B-A505-0311B37FAB2E}" type="pres">
      <dgm:prSet presAssocID="{CDF5D6EC-E797-414D-8734-6644507AFCEF}" presName="hierChild5" presStyleCnt="0"/>
      <dgm:spPr/>
    </dgm:pt>
    <dgm:pt modelId="{64D1CD5B-1EE2-47FC-8EA0-5BDAC2C236B9}" type="pres">
      <dgm:prSet presAssocID="{C377A381-A42B-40DF-B36B-100A2722C927}" presName="Name37" presStyleLbl="parChTrans1D3" presStyleIdx="3" presStyleCnt="11"/>
      <dgm:spPr/>
    </dgm:pt>
    <dgm:pt modelId="{D00CFD78-75BA-4813-AABE-75BE62E94C7C}" type="pres">
      <dgm:prSet presAssocID="{D4C873C4-2209-4561-9C4F-5908425B0E66}" presName="hierRoot2" presStyleCnt="0">
        <dgm:presLayoutVars>
          <dgm:hierBranch val="init"/>
        </dgm:presLayoutVars>
      </dgm:prSet>
      <dgm:spPr/>
    </dgm:pt>
    <dgm:pt modelId="{8B070A18-9D7D-403F-B356-A1AC3977E683}" type="pres">
      <dgm:prSet presAssocID="{D4C873C4-2209-4561-9C4F-5908425B0E66}" presName="rootComposite" presStyleCnt="0"/>
      <dgm:spPr/>
    </dgm:pt>
    <dgm:pt modelId="{40CDE946-0848-460B-A821-854D87DADFFD}" type="pres">
      <dgm:prSet presAssocID="{D4C873C4-2209-4561-9C4F-5908425B0E66}" presName="rootText" presStyleLbl="node3" presStyleIdx="3" presStyleCnt="11" custScaleX="104558" custLinFactY="-32171" custLinFactNeighborX="-38035" custLinFactNeighborY="-100000">
        <dgm:presLayoutVars>
          <dgm:chPref val="3"/>
        </dgm:presLayoutVars>
      </dgm:prSet>
      <dgm:spPr/>
    </dgm:pt>
    <dgm:pt modelId="{AB481D8E-CBE0-4439-AAC1-15EBCADA89F7}" type="pres">
      <dgm:prSet presAssocID="{D4C873C4-2209-4561-9C4F-5908425B0E66}" presName="rootConnector" presStyleLbl="node3" presStyleIdx="3" presStyleCnt="11"/>
      <dgm:spPr/>
    </dgm:pt>
    <dgm:pt modelId="{85EA00BD-4D47-4F4F-ABEF-B4971DAF68A0}" type="pres">
      <dgm:prSet presAssocID="{D4C873C4-2209-4561-9C4F-5908425B0E66}" presName="hierChild4" presStyleCnt="0"/>
      <dgm:spPr/>
    </dgm:pt>
    <dgm:pt modelId="{D83EBFE5-AD77-4CDE-906E-55837687F569}" type="pres">
      <dgm:prSet presAssocID="{D4C873C4-2209-4561-9C4F-5908425B0E66}" presName="hierChild5" presStyleCnt="0"/>
      <dgm:spPr/>
    </dgm:pt>
    <dgm:pt modelId="{69489D3A-C101-4771-A116-1BB533B28926}" type="pres">
      <dgm:prSet presAssocID="{D6E64C49-15F3-4EA9-A76D-C561CF2C2115}" presName="hierChild5" presStyleCnt="0"/>
      <dgm:spPr/>
    </dgm:pt>
    <dgm:pt modelId="{6BB3E314-D2CC-4B49-AEA2-9E73D9C443DF}" type="pres">
      <dgm:prSet presAssocID="{25E89F94-31F1-4B18-BD71-47E105F0BD7E}" presName="Name37" presStyleLbl="parChTrans1D2" presStyleIdx="1" presStyleCnt="3"/>
      <dgm:spPr/>
    </dgm:pt>
    <dgm:pt modelId="{0AF9B972-6A8E-48DE-B8D6-6597690ED8BF}" type="pres">
      <dgm:prSet presAssocID="{3E1273AC-8F38-4BEF-AA98-95541B3D403A}" presName="hierRoot2" presStyleCnt="0">
        <dgm:presLayoutVars>
          <dgm:hierBranch val="init"/>
        </dgm:presLayoutVars>
      </dgm:prSet>
      <dgm:spPr/>
    </dgm:pt>
    <dgm:pt modelId="{97BAE54F-A0D3-4092-81A1-169B3B14DD23}" type="pres">
      <dgm:prSet presAssocID="{3E1273AC-8F38-4BEF-AA98-95541B3D403A}" presName="rootComposite" presStyleCnt="0"/>
      <dgm:spPr/>
    </dgm:pt>
    <dgm:pt modelId="{E55EC117-E706-4B1F-8DA3-6F803617C1BE}" type="pres">
      <dgm:prSet presAssocID="{3E1273AC-8F38-4BEF-AA98-95541B3D403A}" presName="rootText" presStyleLbl="node2" presStyleIdx="1" presStyleCnt="3" custScaleY="52397" custLinFactNeighborX="-1102" custLinFactNeighborY="-765">
        <dgm:presLayoutVars>
          <dgm:chPref val="3"/>
        </dgm:presLayoutVars>
      </dgm:prSet>
      <dgm:spPr/>
    </dgm:pt>
    <dgm:pt modelId="{F5F5EEEF-B445-4176-8E1F-2019F7DBDCEC}" type="pres">
      <dgm:prSet presAssocID="{3E1273AC-8F38-4BEF-AA98-95541B3D403A}" presName="rootConnector" presStyleLbl="node2" presStyleIdx="1" presStyleCnt="3"/>
      <dgm:spPr/>
    </dgm:pt>
    <dgm:pt modelId="{D6AD3F78-6A8D-46EA-A233-9AE0DD54D5AB}" type="pres">
      <dgm:prSet presAssocID="{3E1273AC-8F38-4BEF-AA98-95541B3D403A}" presName="hierChild4" presStyleCnt="0"/>
      <dgm:spPr/>
    </dgm:pt>
    <dgm:pt modelId="{FF2EAA7A-0C72-47B8-9B09-C9B44BDA18FE}" type="pres">
      <dgm:prSet presAssocID="{B306FA57-4221-4B33-91B4-588A574D9E89}" presName="Name37" presStyleLbl="parChTrans1D3" presStyleIdx="4" presStyleCnt="11"/>
      <dgm:spPr/>
    </dgm:pt>
    <dgm:pt modelId="{9679CF58-635C-4DFF-BCCE-B9DF190C967A}" type="pres">
      <dgm:prSet presAssocID="{5090F348-D384-493D-A6CF-1215841E8AA8}" presName="hierRoot2" presStyleCnt="0">
        <dgm:presLayoutVars>
          <dgm:hierBranch val="init"/>
        </dgm:presLayoutVars>
      </dgm:prSet>
      <dgm:spPr/>
    </dgm:pt>
    <dgm:pt modelId="{E8190501-55A1-4E40-AC65-54F0FE16EA07}" type="pres">
      <dgm:prSet presAssocID="{5090F348-D384-493D-A6CF-1215841E8AA8}" presName="rootComposite" presStyleCnt="0"/>
      <dgm:spPr/>
    </dgm:pt>
    <dgm:pt modelId="{5E736E1D-85CF-422A-871E-0D4D19E5EEED}" type="pres">
      <dgm:prSet presAssocID="{5090F348-D384-493D-A6CF-1215841E8AA8}" presName="rootText" presStyleLbl="node3" presStyleIdx="4" presStyleCnt="11" custScaleX="85907" custScaleY="45337" custLinFactNeighborX="-1532" custLinFactNeighborY="-35198">
        <dgm:presLayoutVars>
          <dgm:chPref val="3"/>
        </dgm:presLayoutVars>
      </dgm:prSet>
      <dgm:spPr/>
    </dgm:pt>
    <dgm:pt modelId="{5F8B0443-503B-4DEE-86A3-A72FB9A0006A}" type="pres">
      <dgm:prSet presAssocID="{5090F348-D384-493D-A6CF-1215841E8AA8}" presName="rootConnector" presStyleLbl="node3" presStyleIdx="4" presStyleCnt="11"/>
      <dgm:spPr/>
    </dgm:pt>
    <dgm:pt modelId="{B3527705-B2B4-4639-BECD-70A164D4E170}" type="pres">
      <dgm:prSet presAssocID="{5090F348-D384-493D-A6CF-1215841E8AA8}" presName="hierChild4" presStyleCnt="0"/>
      <dgm:spPr/>
    </dgm:pt>
    <dgm:pt modelId="{68E68046-50D5-40BF-BC98-3EEBA53E6AE3}" type="pres">
      <dgm:prSet presAssocID="{5090F348-D384-493D-A6CF-1215841E8AA8}" presName="hierChild5" presStyleCnt="0"/>
      <dgm:spPr/>
    </dgm:pt>
    <dgm:pt modelId="{090BC93C-69B3-46AC-8DC6-3D89CB948BBC}" type="pres">
      <dgm:prSet presAssocID="{38C928CE-2A05-4A8A-AAA6-7C05EAF92D42}" presName="Name37" presStyleLbl="parChTrans1D3" presStyleIdx="5" presStyleCnt="11"/>
      <dgm:spPr/>
    </dgm:pt>
    <dgm:pt modelId="{9DCC59EA-4092-4DA2-9491-41E4C5531849}" type="pres">
      <dgm:prSet presAssocID="{0007B8E5-41CA-4FCC-87A4-C99A572B3782}" presName="hierRoot2" presStyleCnt="0">
        <dgm:presLayoutVars>
          <dgm:hierBranch val="init"/>
        </dgm:presLayoutVars>
      </dgm:prSet>
      <dgm:spPr/>
    </dgm:pt>
    <dgm:pt modelId="{2B09FE22-43FA-4B37-8DB5-415362D375E8}" type="pres">
      <dgm:prSet presAssocID="{0007B8E5-41CA-4FCC-87A4-C99A572B3782}" presName="rootComposite" presStyleCnt="0"/>
      <dgm:spPr/>
    </dgm:pt>
    <dgm:pt modelId="{500CD307-C0E4-4017-99BC-D8FA52224E27}" type="pres">
      <dgm:prSet presAssocID="{0007B8E5-41CA-4FCC-87A4-C99A572B3782}" presName="rootText" presStyleLbl="node3" presStyleIdx="5" presStyleCnt="11" custScaleX="85907" custScaleY="45337" custLinFactNeighborX="-1531" custLinFactNeighborY="-66569">
        <dgm:presLayoutVars>
          <dgm:chPref val="3"/>
        </dgm:presLayoutVars>
      </dgm:prSet>
      <dgm:spPr/>
    </dgm:pt>
    <dgm:pt modelId="{81F2813E-FFFC-4E7D-8546-6A60C4A18C51}" type="pres">
      <dgm:prSet presAssocID="{0007B8E5-41CA-4FCC-87A4-C99A572B3782}" presName="rootConnector" presStyleLbl="node3" presStyleIdx="5" presStyleCnt="11"/>
      <dgm:spPr/>
    </dgm:pt>
    <dgm:pt modelId="{27ACED85-6F36-47EC-B8D1-466C48EEE8A0}" type="pres">
      <dgm:prSet presAssocID="{0007B8E5-41CA-4FCC-87A4-C99A572B3782}" presName="hierChild4" presStyleCnt="0"/>
      <dgm:spPr/>
    </dgm:pt>
    <dgm:pt modelId="{87A482EC-A55A-4F58-B112-E7E0D469228A}" type="pres">
      <dgm:prSet presAssocID="{0007B8E5-41CA-4FCC-87A4-C99A572B3782}" presName="hierChild5" presStyleCnt="0"/>
      <dgm:spPr/>
    </dgm:pt>
    <dgm:pt modelId="{E2571495-7184-4A93-85D3-7247B0E25DDD}" type="pres">
      <dgm:prSet presAssocID="{B95A273E-6E8D-4F23-A1B6-A235BB0307C1}" presName="Name37" presStyleLbl="parChTrans1D3" presStyleIdx="6" presStyleCnt="11"/>
      <dgm:spPr/>
    </dgm:pt>
    <dgm:pt modelId="{E45F0ADE-64A0-4AD4-B7D4-C648EBA89BF1}" type="pres">
      <dgm:prSet presAssocID="{310E6EB5-1D9F-41C4-A325-A57C8CFC7711}" presName="hierRoot2" presStyleCnt="0">
        <dgm:presLayoutVars>
          <dgm:hierBranch val="init"/>
        </dgm:presLayoutVars>
      </dgm:prSet>
      <dgm:spPr/>
    </dgm:pt>
    <dgm:pt modelId="{D0F1E18F-F7CF-4EA2-BE83-2AD32AE60EA3}" type="pres">
      <dgm:prSet presAssocID="{310E6EB5-1D9F-41C4-A325-A57C8CFC7711}" presName="rootComposite" presStyleCnt="0"/>
      <dgm:spPr/>
    </dgm:pt>
    <dgm:pt modelId="{8D5E0606-D3F0-4054-AB3C-53C918A74826}" type="pres">
      <dgm:prSet presAssocID="{310E6EB5-1D9F-41C4-A325-A57C8CFC7711}" presName="rootText" presStyleLbl="node3" presStyleIdx="6" presStyleCnt="11" custScaleX="85907" custScaleY="65299" custLinFactNeighborX="-1506" custLinFactNeighborY="-97176">
        <dgm:presLayoutVars>
          <dgm:chPref val="3"/>
        </dgm:presLayoutVars>
      </dgm:prSet>
      <dgm:spPr/>
    </dgm:pt>
    <dgm:pt modelId="{867D9A73-CB57-4C59-BD46-D190F3FEDDCB}" type="pres">
      <dgm:prSet presAssocID="{310E6EB5-1D9F-41C4-A325-A57C8CFC7711}" presName="rootConnector" presStyleLbl="node3" presStyleIdx="6" presStyleCnt="11"/>
      <dgm:spPr/>
    </dgm:pt>
    <dgm:pt modelId="{298C103F-089A-4472-A8BD-443FA512D049}" type="pres">
      <dgm:prSet presAssocID="{310E6EB5-1D9F-41C4-A325-A57C8CFC7711}" presName="hierChild4" presStyleCnt="0"/>
      <dgm:spPr/>
    </dgm:pt>
    <dgm:pt modelId="{8580A49E-69EF-41E8-BC7D-8A603895E425}" type="pres">
      <dgm:prSet presAssocID="{310E6EB5-1D9F-41C4-A325-A57C8CFC7711}" presName="hierChild5" presStyleCnt="0"/>
      <dgm:spPr/>
    </dgm:pt>
    <dgm:pt modelId="{3F3151E0-169C-41D6-8CE0-24AB5571C972}" type="pres">
      <dgm:prSet presAssocID="{7C81572A-7A88-4CF9-9ACB-56B4A040545E}" presName="Name37" presStyleLbl="parChTrans1D3" presStyleIdx="7" presStyleCnt="11"/>
      <dgm:spPr/>
    </dgm:pt>
    <dgm:pt modelId="{5633574F-DEF0-4301-BF9A-6F1E57826702}" type="pres">
      <dgm:prSet presAssocID="{629BDA9D-4AEF-4A69-90B4-C6C9E18DA307}" presName="hierRoot2" presStyleCnt="0">
        <dgm:presLayoutVars>
          <dgm:hierBranch val="init"/>
        </dgm:presLayoutVars>
      </dgm:prSet>
      <dgm:spPr/>
    </dgm:pt>
    <dgm:pt modelId="{FF7DD54C-6A9C-4249-B50D-68DE13F271F5}" type="pres">
      <dgm:prSet presAssocID="{629BDA9D-4AEF-4A69-90B4-C6C9E18DA307}" presName="rootComposite" presStyleCnt="0"/>
      <dgm:spPr/>
    </dgm:pt>
    <dgm:pt modelId="{BA3AA106-B34E-4109-AC6D-70F574478CAF}" type="pres">
      <dgm:prSet presAssocID="{629BDA9D-4AEF-4A69-90B4-C6C9E18DA307}" presName="rootText" presStyleLbl="node3" presStyleIdx="7" presStyleCnt="11" custScaleX="87872" custScaleY="57110" custLinFactY="-26479" custLinFactNeighborX="-2067" custLinFactNeighborY="-100000">
        <dgm:presLayoutVars>
          <dgm:chPref val="3"/>
        </dgm:presLayoutVars>
      </dgm:prSet>
      <dgm:spPr/>
    </dgm:pt>
    <dgm:pt modelId="{3EFEC2CA-ECAE-4E09-A2A1-51A71A779898}" type="pres">
      <dgm:prSet presAssocID="{629BDA9D-4AEF-4A69-90B4-C6C9E18DA307}" presName="rootConnector" presStyleLbl="node3" presStyleIdx="7" presStyleCnt="11"/>
      <dgm:spPr/>
    </dgm:pt>
    <dgm:pt modelId="{F1A04C64-A52B-4865-8889-C880340B566C}" type="pres">
      <dgm:prSet presAssocID="{629BDA9D-4AEF-4A69-90B4-C6C9E18DA307}" presName="hierChild4" presStyleCnt="0"/>
      <dgm:spPr/>
    </dgm:pt>
    <dgm:pt modelId="{17AFA652-6735-4B64-B150-777E86407280}" type="pres">
      <dgm:prSet presAssocID="{629BDA9D-4AEF-4A69-90B4-C6C9E18DA307}" presName="hierChild5" presStyleCnt="0"/>
      <dgm:spPr/>
    </dgm:pt>
    <dgm:pt modelId="{3C8F7591-6954-40E1-B971-A7FC955241CE}" type="pres">
      <dgm:prSet presAssocID="{3E1273AC-8F38-4BEF-AA98-95541B3D403A}" presName="hierChild5" presStyleCnt="0"/>
      <dgm:spPr/>
    </dgm:pt>
    <dgm:pt modelId="{3227F2A0-6CF1-4121-BA42-F363CC9CD018}" type="pres">
      <dgm:prSet presAssocID="{C005ABB9-7D32-4071-AD9F-E08265B8E7ED}" presName="Name37" presStyleLbl="parChTrans1D2" presStyleIdx="2" presStyleCnt="3"/>
      <dgm:spPr/>
    </dgm:pt>
    <dgm:pt modelId="{81870F9D-B278-4AD3-AE4B-C4B50C0574DC}" type="pres">
      <dgm:prSet presAssocID="{A32329E3-9939-4C91-8A51-A1D8883F91B2}" presName="hierRoot2" presStyleCnt="0">
        <dgm:presLayoutVars>
          <dgm:hierBranch val="init"/>
        </dgm:presLayoutVars>
      </dgm:prSet>
      <dgm:spPr/>
    </dgm:pt>
    <dgm:pt modelId="{19F94FB4-2CFE-4A43-A58C-555D79DB7C22}" type="pres">
      <dgm:prSet presAssocID="{A32329E3-9939-4C91-8A51-A1D8883F91B2}" presName="rootComposite" presStyleCnt="0"/>
      <dgm:spPr/>
    </dgm:pt>
    <dgm:pt modelId="{7B27B07C-4897-4A9B-849D-406F857EB4D3}" type="pres">
      <dgm:prSet presAssocID="{A32329E3-9939-4C91-8A51-A1D8883F91B2}" presName="rootText" presStyleLbl="node2" presStyleIdx="2" presStyleCnt="3" custScaleY="55548" custLinFactNeighborX="3586" custLinFactNeighborY="-3188">
        <dgm:presLayoutVars>
          <dgm:chPref val="3"/>
        </dgm:presLayoutVars>
      </dgm:prSet>
      <dgm:spPr/>
    </dgm:pt>
    <dgm:pt modelId="{7F1982B5-C555-4A69-9FFA-620428F7867C}" type="pres">
      <dgm:prSet presAssocID="{A32329E3-9939-4C91-8A51-A1D8883F91B2}" presName="rootConnector" presStyleLbl="node2" presStyleIdx="2" presStyleCnt="3"/>
      <dgm:spPr/>
    </dgm:pt>
    <dgm:pt modelId="{CD060D40-9F58-4568-A772-96E81860615C}" type="pres">
      <dgm:prSet presAssocID="{A32329E3-9939-4C91-8A51-A1D8883F91B2}" presName="hierChild4" presStyleCnt="0"/>
      <dgm:spPr/>
    </dgm:pt>
    <dgm:pt modelId="{03552278-51F2-4188-A74D-225313BD16F8}" type="pres">
      <dgm:prSet presAssocID="{2593641B-5A80-4F1E-A4A1-07A0D80F0BAA}" presName="Name37" presStyleLbl="parChTrans1D3" presStyleIdx="8" presStyleCnt="11"/>
      <dgm:spPr/>
    </dgm:pt>
    <dgm:pt modelId="{5BBD2386-8F11-45C3-B2D6-A6D990DCB7C7}" type="pres">
      <dgm:prSet presAssocID="{773C9007-FC53-49BB-9EC0-FA8254F9F219}" presName="hierRoot2" presStyleCnt="0">
        <dgm:presLayoutVars>
          <dgm:hierBranch val="init"/>
        </dgm:presLayoutVars>
      </dgm:prSet>
      <dgm:spPr/>
    </dgm:pt>
    <dgm:pt modelId="{50B98B97-D4E5-45DE-9257-0B5910574B79}" type="pres">
      <dgm:prSet presAssocID="{773C9007-FC53-49BB-9EC0-FA8254F9F219}" presName="rootComposite" presStyleCnt="0"/>
      <dgm:spPr/>
    </dgm:pt>
    <dgm:pt modelId="{C6D11E7F-ABF3-4B76-BBF2-8470D0117EA7}" type="pres">
      <dgm:prSet presAssocID="{773C9007-FC53-49BB-9EC0-FA8254F9F219}" presName="rootText" presStyleLbl="node3" presStyleIdx="8" presStyleCnt="11" custScaleX="87986" custScaleY="59966" custLinFactNeighborX="982" custLinFactNeighborY="-37493">
        <dgm:presLayoutVars>
          <dgm:chPref val="3"/>
        </dgm:presLayoutVars>
      </dgm:prSet>
      <dgm:spPr/>
    </dgm:pt>
    <dgm:pt modelId="{9689E889-083A-4C10-867D-7FCA542406EE}" type="pres">
      <dgm:prSet presAssocID="{773C9007-FC53-49BB-9EC0-FA8254F9F219}" presName="rootConnector" presStyleLbl="node3" presStyleIdx="8" presStyleCnt="11"/>
      <dgm:spPr/>
    </dgm:pt>
    <dgm:pt modelId="{B9819C25-0CF3-4C94-A508-B3D257DFA17B}" type="pres">
      <dgm:prSet presAssocID="{773C9007-FC53-49BB-9EC0-FA8254F9F219}" presName="hierChild4" presStyleCnt="0"/>
      <dgm:spPr/>
    </dgm:pt>
    <dgm:pt modelId="{77B220F5-7521-422B-BA1B-617B3257BA93}" type="pres">
      <dgm:prSet presAssocID="{773C9007-FC53-49BB-9EC0-FA8254F9F219}" presName="hierChild5" presStyleCnt="0"/>
      <dgm:spPr/>
    </dgm:pt>
    <dgm:pt modelId="{3D57B562-0703-4B8C-885F-1A6E6E8BF7E5}" type="pres">
      <dgm:prSet presAssocID="{EFBFFCF8-491F-4346-8299-85F8ED40882A}" presName="Name37" presStyleLbl="parChTrans1D3" presStyleIdx="9" presStyleCnt="11"/>
      <dgm:spPr/>
    </dgm:pt>
    <dgm:pt modelId="{4916CE43-6C41-48D2-863C-A7817663A211}" type="pres">
      <dgm:prSet presAssocID="{1E008C64-E418-48F2-AF62-BD8766C2B2AE}" presName="hierRoot2" presStyleCnt="0">
        <dgm:presLayoutVars>
          <dgm:hierBranch val="init"/>
        </dgm:presLayoutVars>
      </dgm:prSet>
      <dgm:spPr/>
    </dgm:pt>
    <dgm:pt modelId="{4440DF37-580E-479E-827F-F69EF27D7008}" type="pres">
      <dgm:prSet presAssocID="{1E008C64-E418-48F2-AF62-BD8766C2B2AE}" presName="rootComposite" presStyleCnt="0"/>
      <dgm:spPr/>
    </dgm:pt>
    <dgm:pt modelId="{1767D0E3-0B48-43EE-A3F2-9F9CBA311C49}" type="pres">
      <dgm:prSet presAssocID="{1E008C64-E418-48F2-AF62-BD8766C2B2AE}" presName="rootText" presStyleLbl="node3" presStyleIdx="9" presStyleCnt="11" custScaleX="87986" custScaleY="67921" custLinFactNeighborX="982" custLinFactNeighborY="-66569">
        <dgm:presLayoutVars>
          <dgm:chPref val="3"/>
        </dgm:presLayoutVars>
      </dgm:prSet>
      <dgm:spPr/>
    </dgm:pt>
    <dgm:pt modelId="{D33E208D-8211-4973-B424-E2DC23912F88}" type="pres">
      <dgm:prSet presAssocID="{1E008C64-E418-48F2-AF62-BD8766C2B2AE}" presName="rootConnector" presStyleLbl="node3" presStyleIdx="9" presStyleCnt="11"/>
      <dgm:spPr/>
    </dgm:pt>
    <dgm:pt modelId="{4C9ED6F9-7A2E-4185-ACFA-C8A3C1D763F7}" type="pres">
      <dgm:prSet presAssocID="{1E008C64-E418-48F2-AF62-BD8766C2B2AE}" presName="hierChild4" presStyleCnt="0"/>
      <dgm:spPr/>
    </dgm:pt>
    <dgm:pt modelId="{AE0AA10D-036C-4F04-8FE0-802FEE39AA1B}" type="pres">
      <dgm:prSet presAssocID="{1E008C64-E418-48F2-AF62-BD8766C2B2AE}" presName="hierChild5" presStyleCnt="0"/>
      <dgm:spPr/>
    </dgm:pt>
    <dgm:pt modelId="{3BB57654-547C-4FD0-8DFA-9975CED61D8E}" type="pres">
      <dgm:prSet presAssocID="{EECCD84F-4E27-4DA1-B51D-55E7C0D734EB}" presName="Name37" presStyleLbl="parChTrans1D3" presStyleIdx="10" presStyleCnt="11"/>
      <dgm:spPr/>
    </dgm:pt>
    <dgm:pt modelId="{34D6E3BB-8A16-4D35-9E00-8C0FBA0099C1}" type="pres">
      <dgm:prSet presAssocID="{EF126347-4095-4D31-9C97-638E5C138575}" presName="hierRoot2" presStyleCnt="0">
        <dgm:presLayoutVars>
          <dgm:hierBranch val="init"/>
        </dgm:presLayoutVars>
      </dgm:prSet>
      <dgm:spPr/>
    </dgm:pt>
    <dgm:pt modelId="{8B41EC4A-DB72-4DCA-9BD9-EA02256BEE09}" type="pres">
      <dgm:prSet presAssocID="{EF126347-4095-4D31-9C97-638E5C138575}" presName="rootComposite" presStyleCnt="0"/>
      <dgm:spPr/>
    </dgm:pt>
    <dgm:pt modelId="{65C94771-98DB-45EC-AFD7-6F37D063164F}" type="pres">
      <dgm:prSet presAssocID="{EF126347-4095-4D31-9C97-638E5C138575}" presName="rootText" presStyleLbl="node3" presStyleIdx="10" presStyleCnt="11" custScaleX="88039" custScaleY="71973" custLinFactNeighborX="1327" custLinFactNeighborY="-93772">
        <dgm:presLayoutVars>
          <dgm:chPref val="3"/>
        </dgm:presLayoutVars>
      </dgm:prSet>
      <dgm:spPr/>
    </dgm:pt>
    <dgm:pt modelId="{43DBBBF1-AF01-4983-821A-5EED002335A5}" type="pres">
      <dgm:prSet presAssocID="{EF126347-4095-4D31-9C97-638E5C138575}" presName="rootConnector" presStyleLbl="node3" presStyleIdx="10" presStyleCnt="11"/>
      <dgm:spPr/>
    </dgm:pt>
    <dgm:pt modelId="{BDCF1EC0-5A30-4A92-B5F5-409C17857958}" type="pres">
      <dgm:prSet presAssocID="{EF126347-4095-4D31-9C97-638E5C138575}" presName="hierChild4" presStyleCnt="0"/>
      <dgm:spPr/>
    </dgm:pt>
    <dgm:pt modelId="{D4B2CEC1-F94C-4A1E-BE92-F37EF6958CEE}" type="pres">
      <dgm:prSet presAssocID="{EF126347-4095-4D31-9C97-638E5C138575}" presName="hierChild5" presStyleCnt="0"/>
      <dgm:spPr/>
    </dgm:pt>
    <dgm:pt modelId="{8EE86F6E-F58C-4595-B1D2-132114C7582F}" type="pres">
      <dgm:prSet presAssocID="{A32329E3-9939-4C91-8A51-A1D8883F91B2}" presName="hierChild5" presStyleCnt="0"/>
      <dgm:spPr/>
    </dgm:pt>
    <dgm:pt modelId="{4FF057C1-198E-4E9D-B016-E6752E09D7A0}" type="pres">
      <dgm:prSet presAssocID="{031314DA-2242-4CAA-B6B3-A6FD2279EA8E}" presName="hierChild3" presStyleCnt="0"/>
      <dgm:spPr/>
    </dgm:pt>
  </dgm:ptLst>
  <dgm:cxnLst>
    <dgm:cxn modelId="{E821BF03-9B03-7641-8E5D-28B3F39501FC}" type="presOf" srcId="{7C81572A-7A88-4CF9-9ACB-56B4A040545E}" destId="{3F3151E0-169C-41D6-8CE0-24AB5571C972}" srcOrd="0" destOrd="0" presId="urn:microsoft.com/office/officeart/2005/8/layout/orgChart1"/>
    <dgm:cxn modelId="{37E64B04-5228-674E-BCB8-0481BF2032D5}" type="presOf" srcId="{2593641B-5A80-4F1E-A4A1-07A0D80F0BAA}" destId="{03552278-51F2-4188-A74D-225313BD16F8}" srcOrd="0" destOrd="0" presId="urn:microsoft.com/office/officeart/2005/8/layout/orgChart1"/>
    <dgm:cxn modelId="{B8F59506-CE20-4404-A016-877D127D3FD9}" srcId="{A32329E3-9939-4C91-8A51-A1D8883F91B2}" destId="{1E008C64-E418-48F2-AF62-BD8766C2B2AE}" srcOrd="1" destOrd="0" parTransId="{EFBFFCF8-491F-4346-8299-85F8ED40882A}" sibTransId="{CEC8676D-C000-4EC8-A203-7E93B2728488}"/>
    <dgm:cxn modelId="{E447F00B-9253-0341-8C36-A0287C6A69B2}" type="presOf" srcId="{C377A381-A42B-40DF-B36B-100A2722C927}" destId="{64D1CD5B-1EE2-47FC-8EA0-5BDAC2C236B9}" srcOrd="0" destOrd="0" presId="urn:microsoft.com/office/officeart/2005/8/layout/orgChart1"/>
    <dgm:cxn modelId="{0787390D-56BB-6447-89F4-9B4994511897}" type="presOf" srcId="{C005ABB9-7D32-4071-AD9F-E08265B8E7ED}" destId="{3227F2A0-6CF1-4121-BA42-F363CC9CD018}" srcOrd="0" destOrd="0" presId="urn:microsoft.com/office/officeart/2005/8/layout/orgChart1"/>
    <dgm:cxn modelId="{44EE2B14-61DF-B04D-9E5A-12D66FDD2F69}" type="presOf" srcId="{B95A273E-6E8D-4F23-A1B6-A235BB0307C1}" destId="{E2571495-7184-4A93-85D3-7247B0E25DDD}" srcOrd="0" destOrd="0" presId="urn:microsoft.com/office/officeart/2005/8/layout/orgChart1"/>
    <dgm:cxn modelId="{C37C171C-3BEC-4597-897C-9896E9F02878}" srcId="{A32329E3-9939-4C91-8A51-A1D8883F91B2}" destId="{EF126347-4095-4D31-9C97-638E5C138575}" srcOrd="2" destOrd="0" parTransId="{EECCD84F-4E27-4DA1-B51D-55E7C0D734EB}" sibTransId="{AD78A869-18CD-4F8C-A692-5CDFFCDF859A}"/>
    <dgm:cxn modelId="{2A78881E-3F4D-B940-919C-6A32ED3ED9FF}" type="presOf" srcId="{0007B8E5-41CA-4FCC-87A4-C99A572B3782}" destId="{500CD307-C0E4-4017-99BC-D8FA52224E27}" srcOrd="0" destOrd="0" presId="urn:microsoft.com/office/officeart/2005/8/layout/orgChart1"/>
    <dgm:cxn modelId="{9141E11F-7338-4017-AE8E-76747FA0F34B}" srcId="{D6E64C49-15F3-4EA9-A76D-C561CF2C2115}" destId="{E4A61699-DC44-4145-80AC-CE34858D8C90}" srcOrd="1" destOrd="0" parTransId="{EDF38529-DC77-4102-8EC0-08728CE52C11}" sibTransId="{84240134-5350-47EF-8949-54E8CFE140F9}"/>
    <dgm:cxn modelId="{D0BEA221-5282-9549-A905-BC879F9F25A5}" type="presOf" srcId="{A1719268-082B-4CDA-8044-D21A24474971}" destId="{04A545E0-4A3E-49E1-B8C9-167787EDC744}" srcOrd="1" destOrd="0" presId="urn:microsoft.com/office/officeart/2005/8/layout/orgChart1"/>
    <dgm:cxn modelId="{C76F8522-5B0E-6D4F-9F00-E57904C47257}" type="presOf" srcId="{1E008C64-E418-48F2-AF62-BD8766C2B2AE}" destId="{1767D0E3-0B48-43EE-A3F2-9F9CBA311C49}" srcOrd="0" destOrd="0" presId="urn:microsoft.com/office/officeart/2005/8/layout/orgChart1"/>
    <dgm:cxn modelId="{F89C9E24-9B81-FD43-BD3A-ECEC277052FF}" type="presOf" srcId="{773C9007-FC53-49BB-9EC0-FA8254F9F219}" destId="{9689E889-083A-4C10-867D-7FCA542406EE}" srcOrd="1" destOrd="0" presId="urn:microsoft.com/office/officeart/2005/8/layout/orgChart1"/>
    <dgm:cxn modelId="{A4111E29-4271-2543-9764-F8E34A27724E}" type="presOf" srcId="{7EF5C0A3-2857-451B-97FC-E5DDB73F47C5}" destId="{A5C46A2C-9532-4FFD-B706-BA93C12F160B}" srcOrd="0" destOrd="0" presId="urn:microsoft.com/office/officeart/2005/8/layout/orgChart1"/>
    <dgm:cxn modelId="{F7F1502B-D79A-B14B-8AA8-346BA706CE95}" type="presOf" srcId="{EDF38529-DC77-4102-8EC0-08728CE52C11}" destId="{29DC2D7F-AE93-4BDD-98B7-D7B1597529D9}" srcOrd="0" destOrd="0" presId="urn:microsoft.com/office/officeart/2005/8/layout/orgChart1"/>
    <dgm:cxn modelId="{592B542E-8873-40A1-BB7E-E85A38DB80C0}" srcId="{A32329E3-9939-4C91-8A51-A1D8883F91B2}" destId="{773C9007-FC53-49BB-9EC0-FA8254F9F219}" srcOrd="0" destOrd="0" parTransId="{2593641B-5A80-4F1E-A4A1-07A0D80F0BAA}" sibTransId="{C89F31D6-BEDD-4F8E-B4B4-E3F4E996D05D}"/>
    <dgm:cxn modelId="{9762C632-0353-0549-8440-D595A4026E46}" type="presOf" srcId="{0604D3C0-8608-464B-ACF3-9AF66E787A98}" destId="{E3E6EC51-3ED1-4337-B5C5-B226D7EA5C59}" srcOrd="0" destOrd="0" presId="urn:microsoft.com/office/officeart/2005/8/layout/orgChart1"/>
    <dgm:cxn modelId="{22C68B36-4484-1344-87F0-634B4D9A4219}" type="presOf" srcId="{773C9007-FC53-49BB-9EC0-FA8254F9F219}" destId="{C6D11E7F-ABF3-4B76-BBF2-8470D0117EA7}" srcOrd="0" destOrd="0" presId="urn:microsoft.com/office/officeart/2005/8/layout/orgChart1"/>
    <dgm:cxn modelId="{F9D42539-0231-4BAB-AF64-31D02472148C}" srcId="{7EF5C0A3-2857-451B-97FC-E5DDB73F47C5}" destId="{031314DA-2242-4CAA-B6B3-A6FD2279EA8E}" srcOrd="0" destOrd="0" parTransId="{2D82FDBC-9467-4FB4-A1BE-4CB049D1C333}" sibTransId="{24C2A7B5-7230-4BD6-A213-EF2AAFB0329A}"/>
    <dgm:cxn modelId="{503B3C3A-DB6B-E44F-B33D-6978712604B2}" type="presOf" srcId="{5090F348-D384-493D-A6CF-1215841E8AA8}" destId="{5F8B0443-503B-4DEE-86A3-A72FB9A0006A}" srcOrd="1" destOrd="0" presId="urn:microsoft.com/office/officeart/2005/8/layout/orgChart1"/>
    <dgm:cxn modelId="{29BA4F3A-3CA9-2E4D-B52E-057235009CDF}" type="presOf" srcId="{5090F348-D384-493D-A6CF-1215841E8AA8}" destId="{5E736E1D-85CF-422A-871E-0D4D19E5EEED}" srcOrd="0" destOrd="0" presId="urn:microsoft.com/office/officeart/2005/8/layout/orgChart1"/>
    <dgm:cxn modelId="{9F416440-54E2-2449-95CB-57E5487A9C13}" type="presOf" srcId="{E4A61699-DC44-4145-80AC-CE34858D8C90}" destId="{AAF39A7A-75AB-462B-9331-DE6FE54A4485}" srcOrd="1" destOrd="0" presId="urn:microsoft.com/office/officeart/2005/8/layout/orgChart1"/>
    <dgm:cxn modelId="{D6150D43-2E5F-B24D-8586-E3AAFD274C10}" type="presOf" srcId="{3E1273AC-8F38-4BEF-AA98-95541B3D403A}" destId="{E55EC117-E706-4B1F-8DA3-6F803617C1BE}" srcOrd="0" destOrd="0" presId="urn:microsoft.com/office/officeart/2005/8/layout/orgChart1"/>
    <dgm:cxn modelId="{E8684563-F1C6-6842-BCD9-C25BFE59140C}" type="presOf" srcId="{A32329E3-9939-4C91-8A51-A1D8883F91B2}" destId="{7F1982B5-C555-4A69-9FFA-620428F7867C}" srcOrd="1" destOrd="0" presId="urn:microsoft.com/office/officeart/2005/8/layout/orgChart1"/>
    <dgm:cxn modelId="{967D6447-9C5F-4EAF-9828-606CBB393B9D}" srcId="{031314DA-2242-4CAA-B6B3-A6FD2279EA8E}" destId="{D6E64C49-15F3-4EA9-A76D-C561CF2C2115}" srcOrd="0" destOrd="0" parTransId="{0604D3C0-8608-464B-ACF3-9AF66E787A98}" sibTransId="{CC214FF3-0526-4391-BA79-F517A920629D}"/>
    <dgm:cxn modelId="{00B41F69-5182-4740-AA5D-9E0DBBEE160A}" type="presOf" srcId="{D4C873C4-2209-4561-9C4F-5908425B0E66}" destId="{AB481D8E-CBE0-4439-AAC1-15EBCADA89F7}" srcOrd="1" destOrd="0" presId="urn:microsoft.com/office/officeart/2005/8/layout/orgChart1"/>
    <dgm:cxn modelId="{899C644A-D1F8-41FF-A08C-B3D8DF0BCACF}" srcId="{D6E64C49-15F3-4EA9-A76D-C561CF2C2115}" destId="{A1719268-082B-4CDA-8044-D21A24474971}" srcOrd="0" destOrd="0" parTransId="{C160EAED-1AFB-423E-930D-9E9D02939C49}" sibTransId="{E68E00AA-2102-49FE-A773-97BFF377D6FA}"/>
    <dgm:cxn modelId="{44DFC84A-A97A-C243-AE39-357AB9EBEFDD}" type="presOf" srcId="{B306FA57-4221-4B33-91B4-588A574D9E89}" destId="{FF2EAA7A-0C72-47B8-9B09-C9B44BDA18FE}" srcOrd="0" destOrd="0" presId="urn:microsoft.com/office/officeart/2005/8/layout/orgChart1"/>
    <dgm:cxn modelId="{369BAE6B-D335-A245-9F5D-3CB6480FE3F6}" type="presOf" srcId="{A32329E3-9939-4C91-8A51-A1D8883F91B2}" destId="{7B27B07C-4897-4A9B-849D-406F857EB4D3}" srcOrd="0" destOrd="0" presId="urn:microsoft.com/office/officeart/2005/8/layout/orgChart1"/>
    <dgm:cxn modelId="{32467D6C-7E8C-5745-9C6D-29468BA1C495}" type="presOf" srcId="{0007B8E5-41CA-4FCC-87A4-C99A572B3782}" destId="{81F2813E-FFFC-4E7D-8546-6A60C4A18C51}" srcOrd="1" destOrd="0" presId="urn:microsoft.com/office/officeart/2005/8/layout/orgChart1"/>
    <dgm:cxn modelId="{368A974C-67B6-48BA-9999-947AEF83390A}" srcId="{D6E64C49-15F3-4EA9-A76D-C561CF2C2115}" destId="{CDF5D6EC-E797-414D-8734-6644507AFCEF}" srcOrd="2" destOrd="0" parTransId="{178DCBB6-8F1D-415D-8FCF-9A7CF3A37F5F}" sibTransId="{645B8D76-E9E4-4671-8687-BD64A130F6E3}"/>
    <dgm:cxn modelId="{850EDA6E-2186-47AD-89DE-02FC63EBA27F}" srcId="{3E1273AC-8F38-4BEF-AA98-95541B3D403A}" destId="{0007B8E5-41CA-4FCC-87A4-C99A572B3782}" srcOrd="1" destOrd="0" parTransId="{38C928CE-2A05-4A8A-AAA6-7C05EAF92D42}" sibTransId="{CE0B5108-A855-400B-A437-94583857E3CB}"/>
    <dgm:cxn modelId="{50F3DB6E-046E-6B4B-996E-BCED9322908B}" type="presOf" srcId="{EFBFFCF8-491F-4346-8299-85F8ED40882A}" destId="{3D57B562-0703-4B8C-885F-1A6E6E8BF7E5}" srcOrd="0" destOrd="0" presId="urn:microsoft.com/office/officeart/2005/8/layout/orgChart1"/>
    <dgm:cxn modelId="{4C651151-45E6-4D7B-9531-C297CAFCB4B5}" srcId="{3E1273AC-8F38-4BEF-AA98-95541B3D403A}" destId="{310E6EB5-1D9F-41C4-A325-A57C8CFC7711}" srcOrd="2" destOrd="0" parTransId="{B95A273E-6E8D-4F23-A1B6-A235BB0307C1}" sibTransId="{08110150-9D60-449E-A793-A73916035ED8}"/>
    <dgm:cxn modelId="{B1683671-A23D-8347-BA69-31B86A01D35D}" type="presOf" srcId="{EF126347-4095-4D31-9C97-638E5C138575}" destId="{43DBBBF1-AF01-4983-821A-5EED002335A5}" srcOrd="1" destOrd="0" presId="urn:microsoft.com/office/officeart/2005/8/layout/orgChart1"/>
    <dgm:cxn modelId="{0EF41E72-1FEE-A844-89BF-4CBE3ECC7795}" type="presOf" srcId="{E4A61699-DC44-4145-80AC-CE34858D8C90}" destId="{B1505D27-7393-46A8-94B8-A780B39F4649}" srcOrd="0" destOrd="0" presId="urn:microsoft.com/office/officeart/2005/8/layout/orgChart1"/>
    <dgm:cxn modelId="{1FE8D672-318F-4A43-ACD1-D82F412707AC}" type="presOf" srcId="{629BDA9D-4AEF-4A69-90B4-C6C9E18DA307}" destId="{BA3AA106-B34E-4109-AC6D-70F574478CAF}" srcOrd="0" destOrd="0" presId="urn:microsoft.com/office/officeart/2005/8/layout/orgChart1"/>
    <dgm:cxn modelId="{94EAE172-9D26-CA41-B9F8-268FBC891ACC}" type="presOf" srcId="{031314DA-2242-4CAA-B6B3-A6FD2279EA8E}" destId="{AE6E1A79-ACC2-4B43-9252-888CB64F0709}" srcOrd="0" destOrd="0" presId="urn:microsoft.com/office/officeart/2005/8/layout/orgChart1"/>
    <dgm:cxn modelId="{B3849E74-29CA-48B6-94C3-C3A9CCC193B6}" srcId="{3E1273AC-8F38-4BEF-AA98-95541B3D403A}" destId="{5090F348-D384-493D-A6CF-1215841E8AA8}" srcOrd="0" destOrd="0" parTransId="{B306FA57-4221-4B33-91B4-588A574D9E89}" sibTransId="{4AE58CE3-C73D-4A68-9799-8B58779065CE}"/>
    <dgm:cxn modelId="{17AE6577-CA38-3B42-A493-2BDCE11A5200}" type="presOf" srcId="{3E1273AC-8F38-4BEF-AA98-95541B3D403A}" destId="{F5F5EEEF-B445-4176-8E1F-2019F7DBDCEC}" srcOrd="1" destOrd="0" presId="urn:microsoft.com/office/officeart/2005/8/layout/orgChart1"/>
    <dgm:cxn modelId="{D5949D57-D1B5-C94A-891E-4B7E28F4BF29}" type="presOf" srcId="{031314DA-2242-4CAA-B6B3-A6FD2279EA8E}" destId="{D0C737AD-9600-4B4C-8287-DBA7A3A656CB}" srcOrd="1" destOrd="0" presId="urn:microsoft.com/office/officeart/2005/8/layout/orgChart1"/>
    <dgm:cxn modelId="{24EEEA58-60F8-48D1-8C73-0BF2360914D6}" srcId="{031314DA-2242-4CAA-B6B3-A6FD2279EA8E}" destId="{A32329E3-9939-4C91-8A51-A1D8883F91B2}" srcOrd="2" destOrd="0" parTransId="{C005ABB9-7D32-4071-AD9F-E08265B8E7ED}" sibTransId="{DE8085CB-B247-458B-9FF5-4F750410FE78}"/>
    <dgm:cxn modelId="{AAF1727D-2196-384C-AC37-24E0FE9E491E}" type="presOf" srcId="{25E89F94-31F1-4B18-BD71-47E105F0BD7E}" destId="{6BB3E314-D2CC-4B49-AEA2-9E73D9C443DF}" srcOrd="0" destOrd="0" presId="urn:microsoft.com/office/officeart/2005/8/layout/orgChart1"/>
    <dgm:cxn modelId="{91EA6882-43ED-404D-8D81-0D0EF6B530A0}" type="presOf" srcId="{EECCD84F-4E27-4DA1-B51D-55E7C0D734EB}" destId="{3BB57654-547C-4FD0-8DFA-9975CED61D8E}" srcOrd="0" destOrd="0" presId="urn:microsoft.com/office/officeart/2005/8/layout/orgChart1"/>
    <dgm:cxn modelId="{2ADE4B82-B205-4344-A4B0-2B7FF7F6827B}" type="presOf" srcId="{310E6EB5-1D9F-41C4-A325-A57C8CFC7711}" destId="{867D9A73-CB57-4C59-BD46-D190F3FEDDCB}" srcOrd="1" destOrd="0" presId="urn:microsoft.com/office/officeart/2005/8/layout/orgChart1"/>
    <dgm:cxn modelId="{6906FD84-8874-9A45-9064-140CEBDF08A4}" type="presOf" srcId="{D6E64C49-15F3-4EA9-A76D-C561CF2C2115}" destId="{1108FBA0-E998-455D-9E8A-6A59BA651442}" srcOrd="0" destOrd="0" presId="urn:microsoft.com/office/officeart/2005/8/layout/orgChart1"/>
    <dgm:cxn modelId="{CA2FA186-3B39-864D-AEBC-2EE46DFBB769}" type="presOf" srcId="{CDF5D6EC-E797-414D-8734-6644507AFCEF}" destId="{780D3687-CEFE-46A7-B8E3-9EE0EA6B234E}" srcOrd="0" destOrd="0" presId="urn:microsoft.com/office/officeart/2005/8/layout/orgChart1"/>
    <dgm:cxn modelId="{6E39D18A-C85B-4F9F-ACCE-2139164E7191}" srcId="{3E1273AC-8F38-4BEF-AA98-95541B3D403A}" destId="{629BDA9D-4AEF-4A69-90B4-C6C9E18DA307}" srcOrd="3" destOrd="0" parTransId="{7C81572A-7A88-4CF9-9ACB-56B4A040545E}" sibTransId="{A3671FEA-A319-415D-9BCE-0C1B07DDCB24}"/>
    <dgm:cxn modelId="{B076AF8B-FAFC-4251-B8AC-3A73142F9B3C}" srcId="{D6E64C49-15F3-4EA9-A76D-C561CF2C2115}" destId="{D4C873C4-2209-4561-9C4F-5908425B0E66}" srcOrd="3" destOrd="0" parTransId="{C377A381-A42B-40DF-B36B-100A2722C927}" sibTransId="{891528D1-D9D5-47EB-85D6-E91745AF1653}"/>
    <dgm:cxn modelId="{30CC5B8E-4189-244B-94C7-DC0E602B555D}" type="presOf" srcId="{D4C873C4-2209-4561-9C4F-5908425B0E66}" destId="{40CDE946-0848-460B-A821-854D87DADFFD}" srcOrd="0" destOrd="0" presId="urn:microsoft.com/office/officeart/2005/8/layout/orgChart1"/>
    <dgm:cxn modelId="{03FFFE8E-8E6D-0344-B2B2-0955105C252B}" type="presOf" srcId="{38C928CE-2A05-4A8A-AAA6-7C05EAF92D42}" destId="{090BC93C-69B3-46AC-8DC6-3D89CB948BBC}" srcOrd="0" destOrd="0" presId="urn:microsoft.com/office/officeart/2005/8/layout/orgChart1"/>
    <dgm:cxn modelId="{715FF3A6-E906-F04F-B87E-45AB1467AF48}" type="presOf" srcId="{C160EAED-1AFB-423E-930D-9E9D02939C49}" destId="{0D57FD57-F1FF-49D2-8216-62643AE51EA5}" srcOrd="0" destOrd="0" presId="urn:microsoft.com/office/officeart/2005/8/layout/orgChart1"/>
    <dgm:cxn modelId="{1D388DA8-5BBF-CF45-A449-72CD48C988E2}" type="presOf" srcId="{D6E64C49-15F3-4EA9-A76D-C561CF2C2115}" destId="{035EBF1B-01A2-42DF-A85C-9EE335465D40}" srcOrd="1" destOrd="0" presId="urn:microsoft.com/office/officeart/2005/8/layout/orgChart1"/>
    <dgm:cxn modelId="{04B121B2-AAAF-8D4D-8F48-9E82E1F0E5A1}" type="presOf" srcId="{A1719268-082B-4CDA-8044-D21A24474971}" destId="{BCFDE1FA-F5EB-4C9A-92F3-E7188BC5217F}" srcOrd="0" destOrd="0" presId="urn:microsoft.com/office/officeart/2005/8/layout/orgChart1"/>
    <dgm:cxn modelId="{B5372DB3-2869-5F40-BBC5-1C3C6E65235A}" type="presOf" srcId="{310E6EB5-1D9F-41C4-A325-A57C8CFC7711}" destId="{8D5E0606-D3F0-4054-AB3C-53C918A74826}" srcOrd="0" destOrd="0" presId="urn:microsoft.com/office/officeart/2005/8/layout/orgChart1"/>
    <dgm:cxn modelId="{2E9948BD-34DF-4C76-871E-78276D0143B0}" srcId="{031314DA-2242-4CAA-B6B3-A6FD2279EA8E}" destId="{3E1273AC-8F38-4BEF-AA98-95541B3D403A}" srcOrd="1" destOrd="0" parTransId="{25E89F94-31F1-4B18-BD71-47E105F0BD7E}" sibTransId="{8511B60F-EEC9-49D7-AF51-44320E0C4575}"/>
    <dgm:cxn modelId="{9C37E0CB-25EA-2A45-94E8-CC292B0D2B6C}" type="presOf" srcId="{EF126347-4095-4D31-9C97-638E5C138575}" destId="{65C94771-98DB-45EC-AFD7-6F37D063164F}" srcOrd="0" destOrd="0" presId="urn:microsoft.com/office/officeart/2005/8/layout/orgChart1"/>
    <dgm:cxn modelId="{AA5D93CE-6CF8-4548-8CCD-71DCEAC20CA5}" type="presOf" srcId="{CDF5D6EC-E797-414D-8734-6644507AFCEF}" destId="{6EDE97B6-8406-4090-B787-710F7C435AC6}" srcOrd="1" destOrd="0" presId="urn:microsoft.com/office/officeart/2005/8/layout/orgChart1"/>
    <dgm:cxn modelId="{D08BDEF5-EB24-E949-86A2-4E1838E5FE36}" type="presOf" srcId="{178DCBB6-8F1D-415D-8FCF-9A7CF3A37F5F}" destId="{3A5B5904-2F25-46A1-8850-9C62CF2AD841}" srcOrd="0" destOrd="0" presId="urn:microsoft.com/office/officeart/2005/8/layout/orgChart1"/>
    <dgm:cxn modelId="{BB4323F9-EEA7-0E42-8830-0DFBD3AC689C}" type="presOf" srcId="{1E008C64-E418-48F2-AF62-BD8766C2B2AE}" destId="{D33E208D-8211-4973-B424-E2DC23912F88}" srcOrd="1" destOrd="0" presId="urn:microsoft.com/office/officeart/2005/8/layout/orgChart1"/>
    <dgm:cxn modelId="{09D517FD-5279-F94C-B4B4-8CD5E2E7B721}" type="presOf" srcId="{629BDA9D-4AEF-4A69-90B4-C6C9E18DA307}" destId="{3EFEC2CA-ECAE-4E09-A2A1-51A71A779898}" srcOrd="1" destOrd="0" presId="urn:microsoft.com/office/officeart/2005/8/layout/orgChart1"/>
    <dgm:cxn modelId="{F8ECCCFA-AF07-5B40-AFAD-D40E9602603A}" type="presParOf" srcId="{A5C46A2C-9532-4FFD-B706-BA93C12F160B}" destId="{2D467B90-398B-4410-A422-BD7C194E9A26}" srcOrd="0" destOrd="0" presId="urn:microsoft.com/office/officeart/2005/8/layout/orgChart1"/>
    <dgm:cxn modelId="{33B6EFDB-6E2E-D44A-90D5-3F4617C82070}" type="presParOf" srcId="{2D467B90-398B-4410-A422-BD7C194E9A26}" destId="{222E58DD-BB08-4415-8937-E1256BFECF1F}" srcOrd="0" destOrd="0" presId="urn:microsoft.com/office/officeart/2005/8/layout/orgChart1"/>
    <dgm:cxn modelId="{94769A6D-E093-8C41-97CB-ECCF6988FB7C}" type="presParOf" srcId="{222E58DD-BB08-4415-8937-E1256BFECF1F}" destId="{AE6E1A79-ACC2-4B43-9252-888CB64F0709}" srcOrd="0" destOrd="0" presId="urn:microsoft.com/office/officeart/2005/8/layout/orgChart1"/>
    <dgm:cxn modelId="{1B41CEE2-4BF0-704F-A146-96639A790C72}" type="presParOf" srcId="{222E58DD-BB08-4415-8937-E1256BFECF1F}" destId="{D0C737AD-9600-4B4C-8287-DBA7A3A656CB}" srcOrd="1" destOrd="0" presId="urn:microsoft.com/office/officeart/2005/8/layout/orgChart1"/>
    <dgm:cxn modelId="{91FFAB6F-18B2-0F43-881C-761B38402E6A}" type="presParOf" srcId="{2D467B90-398B-4410-A422-BD7C194E9A26}" destId="{3F83F39D-426D-427B-8510-8AC1298E67B8}" srcOrd="1" destOrd="0" presId="urn:microsoft.com/office/officeart/2005/8/layout/orgChart1"/>
    <dgm:cxn modelId="{6D651EDA-814D-324F-881E-84ED51BA48CA}" type="presParOf" srcId="{3F83F39D-426D-427B-8510-8AC1298E67B8}" destId="{E3E6EC51-3ED1-4337-B5C5-B226D7EA5C59}" srcOrd="0" destOrd="0" presId="urn:microsoft.com/office/officeart/2005/8/layout/orgChart1"/>
    <dgm:cxn modelId="{0B77C9CB-6E43-3F48-AEC6-DC3F9BE265AF}" type="presParOf" srcId="{3F83F39D-426D-427B-8510-8AC1298E67B8}" destId="{0E76AF4B-E128-4921-A857-32E190A936C3}" srcOrd="1" destOrd="0" presId="urn:microsoft.com/office/officeart/2005/8/layout/orgChart1"/>
    <dgm:cxn modelId="{2F0D029B-B280-D242-AB83-808A9B8C1254}" type="presParOf" srcId="{0E76AF4B-E128-4921-A857-32E190A936C3}" destId="{E3BE72C4-234B-40A5-9D00-FF3DB4F3066F}" srcOrd="0" destOrd="0" presId="urn:microsoft.com/office/officeart/2005/8/layout/orgChart1"/>
    <dgm:cxn modelId="{4CE974B4-27D4-A54C-9437-CD547A7F207E}" type="presParOf" srcId="{E3BE72C4-234B-40A5-9D00-FF3DB4F3066F}" destId="{1108FBA0-E998-455D-9E8A-6A59BA651442}" srcOrd="0" destOrd="0" presId="urn:microsoft.com/office/officeart/2005/8/layout/orgChart1"/>
    <dgm:cxn modelId="{60F65C42-C3B8-D54F-A8CA-918E01BF2E5C}" type="presParOf" srcId="{E3BE72C4-234B-40A5-9D00-FF3DB4F3066F}" destId="{035EBF1B-01A2-42DF-A85C-9EE335465D40}" srcOrd="1" destOrd="0" presId="urn:microsoft.com/office/officeart/2005/8/layout/orgChart1"/>
    <dgm:cxn modelId="{4107CF9F-ED32-2A4F-9F07-4CAD9B4271D3}" type="presParOf" srcId="{0E76AF4B-E128-4921-A857-32E190A936C3}" destId="{693E643D-3C04-4DD0-8990-56110E958AFC}" srcOrd="1" destOrd="0" presId="urn:microsoft.com/office/officeart/2005/8/layout/orgChart1"/>
    <dgm:cxn modelId="{785A27AF-2AA0-474B-8685-FD13E60AAEA3}" type="presParOf" srcId="{693E643D-3C04-4DD0-8990-56110E958AFC}" destId="{0D57FD57-F1FF-49D2-8216-62643AE51EA5}" srcOrd="0" destOrd="0" presId="urn:microsoft.com/office/officeart/2005/8/layout/orgChart1"/>
    <dgm:cxn modelId="{40FA23A1-462C-1946-8649-07B2C96C5ACF}" type="presParOf" srcId="{693E643D-3C04-4DD0-8990-56110E958AFC}" destId="{F0F650DC-2B33-470B-BC20-C9FCF03509BA}" srcOrd="1" destOrd="0" presId="urn:microsoft.com/office/officeart/2005/8/layout/orgChart1"/>
    <dgm:cxn modelId="{8CD2EA58-E5E2-A846-B031-5F42DE56C5DD}" type="presParOf" srcId="{F0F650DC-2B33-470B-BC20-C9FCF03509BA}" destId="{E140BDF1-6CDF-43EC-9810-71E700467FCE}" srcOrd="0" destOrd="0" presId="urn:microsoft.com/office/officeart/2005/8/layout/orgChart1"/>
    <dgm:cxn modelId="{E496C8BC-606A-1849-B4F3-5D4C57650716}" type="presParOf" srcId="{E140BDF1-6CDF-43EC-9810-71E700467FCE}" destId="{BCFDE1FA-F5EB-4C9A-92F3-E7188BC5217F}" srcOrd="0" destOrd="0" presId="urn:microsoft.com/office/officeart/2005/8/layout/orgChart1"/>
    <dgm:cxn modelId="{FE569413-204D-F84C-A126-47B941474A31}" type="presParOf" srcId="{E140BDF1-6CDF-43EC-9810-71E700467FCE}" destId="{04A545E0-4A3E-49E1-B8C9-167787EDC744}" srcOrd="1" destOrd="0" presId="urn:microsoft.com/office/officeart/2005/8/layout/orgChart1"/>
    <dgm:cxn modelId="{5627C12D-BC45-1741-AFCB-415AB53851BD}" type="presParOf" srcId="{F0F650DC-2B33-470B-BC20-C9FCF03509BA}" destId="{5B0A5E1B-7C14-4CD6-AB1E-482126326598}" srcOrd="1" destOrd="0" presId="urn:microsoft.com/office/officeart/2005/8/layout/orgChart1"/>
    <dgm:cxn modelId="{2807F75A-FF06-D343-80BB-E141B84A7990}" type="presParOf" srcId="{F0F650DC-2B33-470B-BC20-C9FCF03509BA}" destId="{8A75DBEF-A579-4556-920A-749394D924BC}" srcOrd="2" destOrd="0" presId="urn:microsoft.com/office/officeart/2005/8/layout/orgChart1"/>
    <dgm:cxn modelId="{25975806-8F4F-3B4C-8118-2BE785B0F09D}" type="presParOf" srcId="{693E643D-3C04-4DD0-8990-56110E958AFC}" destId="{29DC2D7F-AE93-4BDD-98B7-D7B1597529D9}" srcOrd="2" destOrd="0" presId="urn:microsoft.com/office/officeart/2005/8/layout/orgChart1"/>
    <dgm:cxn modelId="{316FC685-3533-494C-9BA6-FAF242120BC4}" type="presParOf" srcId="{693E643D-3C04-4DD0-8990-56110E958AFC}" destId="{F523A4E9-0743-48CF-8060-1B015AFC25DA}" srcOrd="3" destOrd="0" presId="urn:microsoft.com/office/officeart/2005/8/layout/orgChart1"/>
    <dgm:cxn modelId="{C797352A-7BEC-AE4F-8EAE-5228BB77A9DB}" type="presParOf" srcId="{F523A4E9-0743-48CF-8060-1B015AFC25DA}" destId="{BCF53456-4364-43DD-8287-F780B1E3C622}" srcOrd="0" destOrd="0" presId="urn:microsoft.com/office/officeart/2005/8/layout/orgChart1"/>
    <dgm:cxn modelId="{4764B3E4-DC87-2544-9C99-2B5BFEE4D96B}" type="presParOf" srcId="{BCF53456-4364-43DD-8287-F780B1E3C622}" destId="{B1505D27-7393-46A8-94B8-A780B39F4649}" srcOrd="0" destOrd="0" presId="urn:microsoft.com/office/officeart/2005/8/layout/orgChart1"/>
    <dgm:cxn modelId="{ECC78A93-6523-3E4C-BDB3-34D3D0E7677B}" type="presParOf" srcId="{BCF53456-4364-43DD-8287-F780B1E3C622}" destId="{AAF39A7A-75AB-462B-9331-DE6FE54A4485}" srcOrd="1" destOrd="0" presId="urn:microsoft.com/office/officeart/2005/8/layout/orgChart1"/>
    <dgm:cxn modelId="{7C4420CA-A0F6-764A-8E96-F47B234B0FF5}" type="presParOf" srcId="{F523A4E9-0743-48CF-8060-1B015AFC25DA}" destId="{49EA0897-BE45-4C09-9710-FE3A68E407D0}" srcOrd="1" destOrd="0" presId="urn:microsoft.com/office/officeart/2005/8/layout/orgChart1"/>
    <dgm:cxn modelId="{B641D7FD-DD6D-8748-A837-5C81A76953C0}" type="presParOf" srcId="{F523A4E9-0743-48CF-8060-1B015AFC25DA}" destId="{C1C6BD72-33FF-4CBC-A995-369114423B13}" srcOrd="2" destOrd="0" presId="urn:microsoft.com/office/officeart/2005/8/layout/orgChart1"/>
    <dgm:cxn modelId="{5B706C5E-6926-DE4E-B565-799BA4BBD2C0}" type="presParOf" srcId="{693E643D-3C04-4DD0-8990-56110E958AFC}" destId="{3A5B5904-2F25-46A1-8850-9C62CF2AD841}" srcOrd="4" destOrd="0" presId="urn:microsoft.com/office/officeart/2005/8/layout/orgChart1"/>
    <dgm:cxn modelId="{98E75721-6F2A-9041-8988-2433E74DFDE0}" type="presParOf" srcId="{693E643D-3C04-4DD0-8990-56110E958AFC}" destId="{D041CD4D-13C8-441A-9CB0-9A0AE2D5AC8F}" srcOrd="5" destOrd="0" presId="urn:microsoft.com/office/officeart/2005/8/layout/orgChart1"/>
    <dgm:cxn modelId="{335568E7-1817-5C47-8B74-0B4A737A5756}" type="presParOf" srcId="{D041CD4D-13C8-441A-9CB0-9A0AE2D5AC8F}" destId="{46C26408-1D3D-46BD-B879-F26F049F71E2}" srcOrd="0" destOrd="0" presId="urn:microsoft.com/office/officeart/2005/8/layout/orgChart1"/>
    <dgm:cxn modelId="{8DBED9CE-6836-9C47-9AC9-196C15558228}" type="presParOf" srcId="{46C26408-1D3D-46BD-B879-F26F049F71E2}" destId="{780D3687-CEFE-46A7-B8E3-9EE0EA6B234E}" srcOrd="0" destOrd="0" presId="urn:microsoft.com/office/officeart/2005/8/layout/orgChart1"/>
    <dgm:cxn modelId="{D6CCD1BE-13EE-BD47-858D-669372749257}" type="presParOf" srcId="{46C26408-1D3D-46BD-B879-F26F049F71E2}" destId="{6EDE97B6-8406-4090-B787-710F7C435AC6}" srcOrd="1" destOrd="0" presId="urn:microsoft.com/office/officeart/2005/8/layout/orgChart1"/>
    <dgm:cxn modelId="{FE4D091C-D711-F14E-8560-B2E452A5CA42}" type="presParOf" srcId="{D041CD4D-13C8-441A-9CB0-9A0AE2D5AC8F}" destId="{28456462-9839-4825-9DD9-296F79306582}" srcOrd="1" destOrd="0" presId="urn:microsoft.com/office/officeart/2005/8/layout/orgChart1"/>
    <dgm:cxn modelId="{363C49D2-0E06-4C42-9667-65CAE2FFBD91}" type="presParOf" srcId="{D041CD4D-13C8-441A-9CB0-9A0AE2D5AC8F}" destId="{E9792C64-CE32-4D0B-A505-0311B37FAB2E}" srcOrd="2" destOrd="0" presId="urn:microsoft.com/office/officeart/2005/8/layout/orgChart1"/>
    <dgm:cxn modelId="{DC5CAF0A-63DB-E744-919A-C6CA62448B83}" type="presParOf" srcId="{693E643D-3C04-4DD0-8990-56110E958AFC}" destId="{64D1CD5B-1EE2-47FC-8EA0-5BDAC2C236B9}" srcOrd="6" destOrd="0" presId="urn:microsoft.com/office/officeart/2005/8/layout/orgChart1"/>
    <dgm:cxn modelId="{6F2562E3-0277-2C46-A437-B106905FF9C2}" type="presParOf" srcId="{693E643D-3C04-4DD0-8990-56110E958AFC}" destId="{D00CFD78-75BA-4813-AABE-75BE62E94C7C}" srcOrd="7" destOrd="0" presId="urn:microsoft.com/office/officeart/2005/8/layout/orgChart1"/>
    <dgm:cxn modelId="{6886E8F2-3CA6-8649-B1EE-4687E744A153}" type="presParOf" srcId="{D00CFD78-75BA-4813-AABE-75BE62E94C7C}" destId="{8B070A18-9D7D-403F-B356-A1AC3977E683}" srcOrd="0" destOrd="0" presId="urn:microsoft.com/office/officeart/2005/8/layout/orgChart1"/>
    <dgm:cxn modelId="{671DFE5C-9B35-774D-B4EB-E9FB3B0FEA3D}" type="presParOf" srcId="{8B070A18-9D7D-403F-B356-A1AC3977E683}" destId="{40CDE946-0848-460B-A821-854D87DADFFD}" srcOrd="0" destOrd="0" presId="urn:microsoft.com/office/officeart/2005/8/layout/orgChart1"/>
    <dgm:cxn modelId="{FD4DF265-5F08-6B4F-8312-AB1BD61BE8BD}" type="presParOf" srcId="{8B070A18-9D7D-403F-B356-A1AC3977E683}" destId="{AB481D8E-CBE0-4439-AAC1-15EBCADA89F7}" srcOrd="1" destOrd="0" presId="urn:microsoft.com/office/officeart/2005/8/layout/orgChart1"/>
    <dgm:cxn modelId="{25415709-AF58-1442-A607-D7F24393B57A}" type="presParOf" srcId="{D00CFD78-75BA-4813-AABE-75BE62E94C7C}" destId="{85EA00BD-4D47-4F4F-ABEF-B4971DAF68A0}" srcOrd="1" destOrd="0" presId="urn:microsoft.com/office/officeart/2005/8/layout/orgChart1"/>
    <dgm:cxn modelId="{AD61CA05-B7B1-9C43-8651-B715C55D28D8}" type="presParOf" srcId="{D00CFD78-75BA-4813-AABE-75BE62E94C7C}" destId="{D83EBFE5-AD77-4CDE-906E-55837687F569}" srcOrd="2" destOrd="0" presId="urn:microsoft.com/office/officeart/2005/8/layout/orgChart1"/>
    <dgm:cxn modelId="{851E7867-CF1D-0B4C-8D01-0A3B291993F7}" type="presParOf" srcId="{0E76AF4B-E128-4921-A857-32E190A936C3}" destId="{69489D3A-C101-4771-A116-1BB533B28926}" srcOrd="2" destOrd="0" presId="urn:microsoft.com/office/officeart/2005/8/layout/orgChart1"/>
    <dgm:cxn modelId="{3BD50C56-EE8C-EB43-9A5E-3196121CF929}" type="presParOf" srcId="{3F83F39D-426D-427B-8510-8AC1298E67B8}" destId="{6BB3E314-D2CC-4B49-AEA2-9E73D9C443DF}" srcOrd="2" destOrd="0" presId="urn:microsoft.com/office/officeart/2005/8/layout/orgChart1"/>
    <dgm:cxn modelId="{E565487A-985C-C346-9085-37E80B2C68EA}" type="presParOf" srcId="{3F83F39D-426D-427B-8510-8AC1298E67B8}" destId="{0AF9B972-6A8E-48DE-B8D6-6597690ED8BF}" srcOrd="3" destOrd="0" presId="urn:microsoft.com/office/officeart/2005/8/layout/orgChart1"/>
    <dgm:cxn modelId="{8CB2F916-2E72-2543-9D80-21E6C059AA0C}" type="presParOf" srcId="{0AF9B972-6A8E-48DE-B8D6-6597690ED8BF}" destId="{97BAE54F-A0D3-4092-81A1-169B3B14DD23}" srcOrd="0" destOrd="0" presId="urn:microsoft.com/office/officeart/2005/8/layout/orgChart1"/>
    <dgm:cxn modelId="{CCBC7823-6DBD-B249-8086-2F29E2157EBC}" type="presParOf" srcId="{97BAE54F-A0D3-4092-81A1-169B3B14DD23}" destId="{E55EC117-E706-4B1F-8DA3-6F803617C1BE}" srcOrd="0" destOrd="0" presId="urn:microsoft.com/office/officeart/2005/8/layout/orgChart1"/>
    <dgm:cxn modelId="{51E6678F-265B-A247-8709-AC72BE0714EB}" type="presParOf" srcId="{97BAE54F-A0D3-4092-81A1-169B3B14DD23}" destId="{F5F5EEEF-B445-4176-8E1F-2019F7DBDCEC}" srcOrd="1" destOrd="0" presId="urn:microsoft.com/office/officeart/2005/8/layout/orgChart1"/>
    <dgm:cxn modelId="{5661A70E-3B20-D149-83C6-C9DFA5A7DD07}" type="presParOf" srcId="{0AF9B972-6A8E-48DE-B8D6-6597690ED8BF}" destId="{D6AD3F78-6A8D-46EA-A233-9AE0DD54D5AB}" srcOrd="1" destOrd="0" presId="urn:microsoft.com/office/officeart/2005/8/layout/orgChart1"/>
    <dgm:cxn modelId="{DB25A2E7-79CA-2C40-9718-0CCB82B2B194}" type="presParOf" srcId="{D6AD3F78-6A8D-46EA-A233-9AE0DD54D5AB}" destId="{FF2EAA7A-0C72-47B8-9B09-C9B44BDA18FE}" srcOrd="0" destOrd="0" presId="urn:microsoft.com/office/officeart/2005/8/layout/orgChart1"/>
    <dgm:cxn modelId="{C9E8BBE6-A65B-834A-B41E-88D06B9E2A11}" type="presParOf" srcId="{D6AD3F78-6A8D-46EA-A233-9AE0DD54D5AB}" destId="{9679CF58-635C-4DFF-BCCE-B9DF190C967A}" srcOrd="1" destOrd="0" presId="urn:microsoft.com/office/officeart/2005/8/layout/orgChart1"/>
    <dgm:cxn modelId="{0C1DB763-1130-BF4F-9F94-72A03F0AB350}" type="presParOf" srcId="{9679CF58-635C-4DFF-BCCE-B9DF190C967A}" destId="{E8190501-55A1-4E40-AC65-54F0FE16EA07}" srcOrd="0" destOrd="0" presId="urn:microsoft.com/office/officeart/2005/8/layout/orgChart1"/>
    <dgm:cxn modelId="{51D4B5E1-6B9D-8541-A493-5FC4D68E6B21}" type="presParOf" srcId="{E8190501-55A1-4E40-AC65-54F0FE16EA07}" destId="{5E736E1D-85CF-422A-871E-0D4D19E5EEED}" srcOrd="0" destOrd="0" presId="urn:microsoft.com/office/officeart/2005/8/layout/orgChart1"/>
    <dgm:cxn modelId="{E2877778-45A3-A54C-966A-CA85B3565A4A}" type="presParOf" srcId="{E8190501-55A1-4E40-AC65-54F0FE16EA07}" destId="{5F8B0443-503B-4DEE-86A3-A72FB9A0006A}" srcOrd="1" destOrd="0" presId="urn:microsoft.com/office/officeart/2005/8/layout/orgChart1"/>
    <dgm:cxn modelId="{FA8F59F4-B45D-8C43-910F-DAEF68C00401}" type="presParOf" srcId="{9679CF58-635C-4DFF-BCCE-B9DF190C967A}" destId="{B3527705-B2B4-4639-BECD-70A164D4E170}" srcOrd="1" destOrd="0" presId="urn:microsoft.com/office/officeart/2005/8/layout/orgChart1"/>
    <dgm:cxn modelId="{060A8420-F8BD-D74F-9750-96BB105AAC31}" type="presParOf" srcId="{9679CF58-635C-4DFF-BCCE-B9DF190C967A}" destId="{68E68046-50D5-40BF-BC98-3EEBA53E6AE3}" srcOrd="2" destOrd="0" presId="urn:microsoft.com/office/officeart/2005/8/layout/orgChart1"/>
    <dgm:cxn modelId="{469ABFEA-CB49-3D4C-A87F-9F1C5CC50EE2}" type="presParOf" srcId="{D6AD3F78-6A8D-46EA-A233-9AE0DD54D5AB}" destId="{090BC93C-69B3-46AC-8DC6-3D89CB948BBC}" srcOrd="2" destOrd="0" presId="urn:microsoft.com/office/officeart/2005/8/layout/orgChart1"/>
    <dgm:cxn modelId="{251BBC23-F60B-B441-9CB3-9D1964DC0A37}" type="presParOf" srcId="{D6AD3F78-6A8D-46EA-A233-9AE0DD54D5AB}" destId="{9DCC59EA-4092-4DA2-9491-41E4C5531849}" srcOrd="3" destOrd="0" presId="urn:microsoft.com/office/officeart/2005/8/layout/orgChart1"/>
    <dgm:cxn modelId="{15242C17-24B9-D749-A312-9BE3D0E1D389}" type="presParOf" srcId="{9DCC59EA-4092-4DA2-9491-41E4C5531849}" destId="{2B09FE22-43FA-4B37-8DB5-415362D375E8}" srcOrd="0" destOrd="0" presId="urn:microsoft.com/office/officeart/2005/8/layout/orgChart1"/>
    <dgm:cxn modelId="{E7A8A204-980E-2743-B592-3C315916C77D}" type="presParOf" srcId="{2B09FE22-43FA-4B37-8DB5-415362D375E8}" destId="{500CD307-C0E4-4017-99BC-D8FA52224E27}" srcOrd="0" destOrd="0" presId="urn:microsoft.com/office/officeart/2005/8/layout/orgChart1"/>
    <dgm:cxn modelId="{99444442-677E-5943-BA77-6260AABC36BF}" type="presParOf" srcId="{2B09FE22-43FA-4B37-8DB5-415362D375E8}" destId="{81F2813E-FFFC-4E7D-8546-6A60C4A18C51}" srcOrd="1" destOrd="0" presId="urn:microsoft.com/office/officeart/2005/8/layout/orgChart1"/>
    <dgm:cxn modelId="{9B39D57C-480E-8C44-848A-E95B8410B7F4}" type="presParOf" srcId="{9DCC59EA-4092-4DA2-9491-41E4C5531849}" destId="{27ACED85-6F36-47EC-B8D1-466C48EEE8A0}" srcOrd="1" destOrd="0" presId="urn:microsoft.com/office/officeart/2005/8/layout/orgChart1"/>
    <dgm:cxn modelId="{579492B8-4F8C-DC4D-983F-7ECFF01B7273}" type="presParOf" srcId="{9DCC59EA-4092-4DA2-9491-41E4C5531849}" destId="{87A482EC-A55A-4F58-B112-E7E0D469228A}" srcOrd="2" destOrd="0" presId="urn:microsoft.com/office/officeart/2005/8/layout/orgChart1"/>
    <dgm:cxn modelId="{02A1C33F-D963-8940-A346-910881890AAF}" type="presParOf" srcId="{D6AD3F78-6A8D-46EA-A233-9AE0DD54D5AB}" destId="{E2571495-7184-4A93-85D3-7247B0E25DDD}" srcOrd="4" destOrd="0" presId="urn:microsoft.com/office/officeart/2005/8/layout/orgChart1"/>
    <dgm:cxn modelId="{568AB0FD-ACAC-6847-A114-03E2522F80B3}" type="presParOf" srcId="{D6AD3F78-6A8D-46EA-A233-9AE0DD54D5AB}" destId="{E45F0ADE-64A0-4AD4-B7D4-C648EBA89BF1}" srcOrd="5" destOrd="0" presId="urn:microsoft.com/office/officeart/2005/8/layout/orgChart1"/>
    <dgm:cxn modelId="{A87502A9-DC39-5442-B8FC-13B3E394535F}" type="presParOf" srcId="{E45F0ADE-64A0-4AD4-B7D4-C648EBA89BF1}" destId="{D0F1E18F-F7CF-4EA2-BE83-2AD32AE60EA3}" srcOrd="0" destOrd="0" presId="urn:microsoft.com/office/officeart/2005/8/layout/orgChart1"/>
    <dgm:cxn modelId="{6D316458-99A2-F14B-ACF8-195077307FB8}" type="presParOf" srcId="{D0F1E18F-F7CF-4EA2-BE83-2AD32AE60EA3}" destId="{8D5E0606-D3F0-4054-AB3C-53C918A74826}" srcOrd="0" destOrd="0" presId="urn:microsoft.com/office/officeart/2005/8/layout/orgChart1"/>
    <dgm:cxn modelId="{32CD9102-7516-9546-875C-F3928DAD7203}" type="presParOf" srcId="{D0F1E18F-F7CF-4EA2-BE83-2AD32AE60EA3}" destId="{867D9A73-CB57-4C59-BD46-D190F3FEDDCB}" srcOrd="1" destOrd="0" presId="urn:microsoft.com/office/officeart/2005/8/layout/orgChart1"/>
    <dgm:cxn modelId="{33DF51F2-303B-F745-BF39-B4063126D8C4}" type="presParOf" srcId="{E45F0ADE-64A0-4AD4-B7D4-C648EBA89BF1}" destId="{298C103F-089A-4472-A8BD-443FA512D049}" srcOrd="1" destOrd="0" presId="urn:microsoft.com/office/officeart/2005/8/layout/orgChart1"/>
    <dgm:cxn modelId="{BB51D8D7-6C05-5647-A97D-8639A1265ABF}" type="presParOf" srcId="{E45F0ADE-64A0-4AD4-B7D4-C648EBA89BF1}" destId="{8580A49E-69EF-41E8-BC7D-8A603895E425}" srcOrd="2" destOrd="0" presId="urn:microsoft.com/office/officeart/2005/8/layout/orgChart1"/>
    <dgm:cxn modelId="{77EC8F59-B450-0F48-90E2-E97E92B60392}" type="presParOf" srcId="{D6AD3F78-6A8D-46EA-A233-9AE0DD54D5AB}" destId="{3F3151E0-169C-41D6-8CE0-24AB5571C972}" srcOrd="6" destOrd="0" presId="urn:microsoft.com/office/officeart/2005/8/layout/orgChart1"/>
    <dgm:cxn modelId="{BAD1F6D5-CBFA-424C-802F-33C3564A1974}" type="presParOf" srcId="{D6AD3F78-6A8D-46EA-A233-9AE0DD54D5AB}" destId="{5633574F-DEF0-4301-BF9A-6F1E57826702}" srcOrd="7" destOrd="0" presId="urn:microsoft.com/office/officeart/2005/8/layout/orgChart1"/>
    <dgm:cxn modelId="{BACFBF90-8F7B-0E4B-9816-343E294AB9E5}" type="presParOf" srcId="{5633574F-DEF0-4301-BF9A-6F1E57826702}" destId="{FF7DD54C-6A9C-4249-B50D-68DE13F271F5}" srcOrd="0" destOrd="0" presId="urn:microsoft.com/office/officeart/2005/8/layout/orgChart1"/>
    <dgm:cxn modelId="{5DDF0F81-E422-1245-9402-FC663CD40B4D}" type="presParOf" srcId="{FF7DD54C-6A9C-4249-B50D-68DE13F271F5}" destId="{BA3AA106-B34E-4109-AC6D-70F574478CAF}" srcOrd="0" destOrd="0" presId="urn:microsoft.com/office/officeart/2005/8/layout/orgChart1"/>
    <dgm:cxn modelId="{146C741F-ACAC-A646-9A86-0FA850299897}" type="presParOf" srcId="{FF7DD54C-6A9C-4249-B50D-68DE13F271F5}" destId="{3EFEC2CA-ECAE-4E09-A2A1-51A71A779898}" srcOrd="1" destOrd="0" presId="urn:microsoft.com/office/officeart/2005/8/layout/orgChart1"/>
    <dgm:cxn modelId="{0E52668C-5EC3-574F-B841-3B29B7F5A04C}" type="presParOf" srcId="{5633574F-DEF0-4301-BF9A-6F1E57826702}" destId="{F1A04C64-A52B-4865-8889-C880340B566C}" srcOrd="1" destOrd="0" presId="urn:microsoft.com/office/officeart/2005/8/layout/orgChart1"/>
    <dgm:cxn modelId="{420C1485-C5DB-0046-B256-5521CA676BA8}" type="presParOf" srcId="{5633574F-DEF0-4301-BF9A-6F1E57826702}" destId="{17AFA652-6735-4B64-B150-777E86407280}" srcOrd="2" destOrd="0" presId="urn:microsoft.com/office/officeart/2005/8/layout/orgChart1"/>
    <dgm:cxn modelId="{B63559B9-1E70-8A44-BC7E-3452B761DAE9}" type="presParOf" srcId="{0AF9B972-6A8E-48DE-B8D6-6597690ED8BF}" destId="{3C8F7591-6954-40E1-B971-A7FC955241CE}" srcOrd="2" destOrd="0" presId="urn:microsoft.com/office/officeart/2005/8/layout/orgChart1"/>
    <dgm:cxn modelId="{1FBA4288-608E-8A48-8F3F-3BF1758B04D3}" type="presParOf" srcId="{3F83F39D-426D-427B-8510-8AC1298E67B8}" destId="{3227F2A0-6CF1-4121-BA42-F363CC9CD018}" srcOrd="4" destOrd="0" presId="urn:microsoft.com/office/officeart/2005/8/layout/orgChart1"/>
    <dgm:cxn modelId="{9F398662-93ED-444D-8123-49FCC85B9F02}" type="presParOf" srcId="{3F83F39D-426D-427B-8510-8AC1298E67B8}" destId="{81870F9D-B278-4AD3-AE4B-C4B50C0574DC}" srcOrd="5" destOrd="0" presId="urn:microsoft.com/office/officeart/2005/8/layout/orgChart1"/>
    <dgm:cxn modelId="{7348184B-9CC4-FD4F-87CA-572D5D419D55}" type="presParOf" srcId="{81870F9D-B278-4AD3-AE4B-C4B50C0574DC}" destId="{19F94FB4-2CFE-4A43-A58C-555D79DB7C22}" srcOrd="0" destOrd="0" presId="urn:microsoft.com/office/officeart/2005/8/layout/orgChart1"/>
    <dgm:cxn modelId="{5E582ADC-AF20-9E4F-A1CC-DEBDDDFFCA40}" type="presParOf" srcId="{19F94FB4-2CFE-4A43-A58C-555D79DB7C22}" destId="{7B27B07C-4897-4A9B-849D-406F857EB4D3}" srcOrd="0" destOrd="0" presId="urn:microsoft.com/office/officeart/2005/8/layout/orgChart1"/>
    <dgm:cxn modelId="{363141DD-92A4-0548-B9AD-7407F5959BE6}" type="presParOf" srcId="{19F94FB4-2CFE-4A43-A58C-555D79DB7C22}" destId="{7F1982B5-C555-4A69-9FFA-620428F7867C}" srcOrd="1" destOrd="0" presId="urn:microsoft.com/office/officeart/2005/8/layout/orgChart1"/>
    <dgm:cxn modelId="{61C0916D-42A8-0A42-8FC3-D50B433DADD0}" type="presParOf" srcId="{81870F9D-B278-4AD3-AE4B-C4B50C0574DC}" destId="{CD060D40-9F58-4568-A772-96E81860615C}" srcOrd="1" destOrd="0" presId="urn:microsoft.com/office/officeart/2005/8/layout/orgChart1"/>
    <dgm:cxn modelId="{5191ECF9-AF42-7042-A11E-4A0F3DC9DCB0}" type="presParOf" srcId="{CD060D40-9F58-4568-A772-96E81860615C}" destId="{03552278-51F2-4188-A74D-225313BD16F8}" srcOrd="0" destOrd="0" presId="urn:microsoft.com/office/officeart/2005/8/layout/orgChart1"/>
    <dgm:cxn modelId="{35DCA9EB-ECC1-9040-AF9E-8480C1DA5DDD}" type="presParOf" srcId="{CD060D40-9F58-4568-A772-96E81860615C}" destId="{5BBD2386-8F11-45C3-B2D6-A6D990DCB7C7}" srcOrd="1" destOrd="0" presId="urn:microsoft.com/office/officeart/2005/8/layout/orgChart1"/>
    <dgm:cxn modelId="{BC2917AB-8C25-814A-9E33-D49DF8A88891}" type="presParOf" srcId="{5BBD2386-8F11-45C3-B2D6-A6D990DCB7C7}" destId="{50B98B97-D4E5-45DE-9257-0B5910574B79}" srcOrd="0" destOrd="0" presId="urn:microsoft.com/office/officeart/2005/8/layout/orgChart1"/>
    <dgm:cxn modelId="{1605C95D-59FB-7647-9A29-D5EFE707250E}" type="presParOf" srcId="{50B98B97-D4E5-45DE-9257-0B5910574B79}" destId="{C6D11E7F-ABF3-4B76-BBF2-8470D0117EA7}" srcOrd="0" destOrd="0" presId="urn:microsoft.com/office/officeart/2005/8/layout/orgChart1"/>
    <dgm:cxn modelId="{B8A4671D-9F7A-DC4F-82E5-B820C163ECF7}" type="presParOf" srcId="{50B98B97-D4E5-45DE-9257-0B5910574B79}" destId="{9689E889-083A-4C10-867D-7FCA542406EE}" srcOrd="1" destOrd="0" presId="urn:microsoft.com/office/officeart/2005/8/layout/orgChart1"/>
    <dgm:cxn modelId="{1B283657-F7FD-684D-8747-17EA73A21004}" type="presParOf" srcId="{5BBD2386-8F11-45C3-B2D6-A6D990DCB7C7}" destId="{B9819C25-0CF3-4C94-A508-B3D257DFA17B}" srcOrd="1" destOrd="0" presId="urn:microsoft.com/office/officeart/2005/8/layout/orgChart1"/>
    <dgm:cxn modelId="{079EE2F7-63FB-2F4B-8D91-C50252251E3F}" type="presParOf" srcId="{5BBD2386-8F11-45C3-B2D6-A6D990DCB7C7}" destId="{77B220F5-7521-422B-BA1B-617B3257BA93}" srcOrd="2" destOrd="0" presId="urn:microsoft.com/office/officeart/2005/8/layout/orgChart1"/>
    <dgm:cxn modelId="{CC0D6424-73E9-8B48-A568-E817C8049DE3}" type="presParOf" srcId="{CD060D40-9F58-4568-A772-96E81860615C}" destId="{3D57B562-0703-4B8C-885F-1A6E6E8BF7E5}" srcOrd="2" destOrd="0" presId="urn:microsoft.com/office/officeart/2005/8/layout/orgChart1"/>
    <dgm:cxn modelId="{82C97F9D-D74C-254A-97C8-FA22F375CA38}" type="presParOf" srcId="{CD060D40-9F58-4568-A772-96E81860615C}" destId="{4916CE43-6C41-48D2-863C-A7817663A211}" srcOrd="3" destOrd="0" presId="urn:microsoft.com/office/officeart/2005/8/layout/orgChart1"/>
    <dgm:cxn modelId="{E46D1974-92CC-7541-9D25-6C33EF2F6DAA}" type="presParOf" srcId="{4916CE43-6C41-48D2-863C-A7817663A211}" destId="{4440DF37-580E-479E-827F-F69EF27D7008}" srcOrd="0" destOrd="0" presId="urn:microsoft.com/office/officeart/2005/8/layout/orgChart1"/>
    <dgm:cxn modelId="{90524981-46B6-614F-B916-362EB9FF9A89}" type="presParOf" srcId="{4440DF37-580E-479E-827F-F69EF27D7008}" destId="{1767D0E3-0B48-43EE-A3F2-9F9CBA311C49}" srcOrd="0" destOrd="0" presId="urn:microsoft.com/office/officeart/2005/8/layout/orgChart1"/>
    <dgm:cxn modelId="{5D6283DD-AEB7-244B-B378-75B898F7BE4F}" type="presParOf" srcId="{4440DF37-580E-479E-827F-F69EF27D7008}" destId="{D33E208D-8211-4973-B424-E2DC23912F88}" srcOrd="1" destOrd="0" presId="urn:microsoft.com/office/officeart/2005/8/layout/orgChart1"/>
    <dgm:cxn modelId="{1A50218F-33DB-FB4D-BB15-4F71F4FA505A}" type="presParOf" srcId="{4916CE43-6C41-48D2-863C-A7817663A211}" destId="{4C9ED6F9-7A2E-4185-ACFA-C8A3C1D763F7}" srcOrd="1" destOrd="0" presId="urn:microsoft.com/office/officeart/2005/8/layout/orgChart1"/>
    <dgm:cxn modelId="{D40CD172-4A65-CC44-8A93-052A51A0333B}" type="presParOf" srcId="{4916CE43-6C41-48D2-863C-A7817663A211}" destId="{AE0AA10D-036C-4F04-8FE0-802FEE39AA1B}" srcOrd="2" destOrd="0" presId="urn:microsoft.com/office/officeart/2005/8/layout/orgChart1"/>
    <dgm:cxn modelId="{637CFF45-C158-0B40-A6B5-7BCEE64529B7}" type="presParOf" srcId="{CD060D40-9F58-4568-A772-96E81860615C}" destId="{3BB57654-547C-4FD0-8DFA-9975CED61D8E}" srcOrd="4" destOrd="0" presId="urn:microsoft.com/office/officeart/2005/8/layout/orgChart1"/>
    <dgm:cxn modelId="{CE61E957-BAEF-344C-91EA-AB33921E2DDE}" type="presParOf" srcId="{CD060D40-9F58-4568-A772-96E81860615C}" destId="{34D6E3BB-8A16-4D35-9E00-8C0FBA0099C1}" srcOrd="5" destOrd="0" presId="urn:microsoft.com/office/officeart/2005/8/layout/orgChart1"/>
    <dgm:cxn modelId="{F35027D4-8981-984C-AA88-C7365582349D}" type="presParOf" srcId="{34D6E3BB-8A16-4D35-9E00-8C0FBA0099C1}" destId="{8B41EC4A-DB72-4DCA-9BD9-EA02256BEE09}" srcOrd="0" destOrd="0" presId="urn:microsoft.com/office/officeart/2005/8/layout/orgChart1"/>
    <dgm:cxn modelId="{F8C4699B-F31F-4746-8693-44957D421263}" type="presParOf" srcId="{8B41EC4A-DB72-4DCA-9BD9-EA02256BEE09}" destId="{65C94771-98DB-45EC-AFD7-6F37D063164F}" srcOrd="0" destOrd="0" presId="urn:microsoft.com/office/officeart/2005/8/layout/orgChart1"/>
    <dgm:cxn modelId="{B8DD5007-6190-454B-BA43-DE49E8A64CC9}" type="presParOf" srcId="{8B41EC4A-DB72-4DCA-9BD9-EA02256BEE09}" destId="{43DBBBF1-AF01-4983-821A-5EED002335A5}" srcOrd="1" destOrd="0" presId="urn:microsoft.com/office/officeart/2005/8/layout/orgChart1"/>
    <dgm:cxn modelId="{E20A97E4-18D5-8C48-BC25-33325316665A}" type="presParOf" srcId="{34D6E3BB-8A16-4D35-9E00-8C0FBA0099C1}" destId="{BDCF1EC0-5A30-4A92-B5F5-409C17857958}" srcOrd="1" destOrd="0" presId="urn:microsoft.com/office/officeart/2005/8/layout/orgChart1"/>
    <dgm:cxn modelId="{34C919C4-4273-5D46-9845-AACFD39BB2A5}" type="presParOf" srcId="{34D6E3BB-8A16-4D35-9E00-8C0FBA0099C1}" destId="{D4B2CEC1-F94C-4A1E-BE92-F37EF6958CEE}" srcOrd="2" destOrd="0" presId="urn:microsoft.com/office/officeart/2005/8/layout/orgChart1"/>
    <dgm:cxn modelId="{16546EE8-92B7-1742-8A28-B51DEA6FD0AC}" type="presParOf" srcId="{81870F9D-B278-4AD3-AE4B-C4B50C0574DC}" destId="{8EE86F6E-F58C-4595-B1D2-132114C7582F}" srcOrd="2" destOrd="0" presId="urn:microsoft.com/office/officeart/2005/8/layout/orgChart1"/>
    <dgm:cxn modelId="{DEDAED4F-04FA-D34C-A2BC-863EFE8311B1}" type="presParOf" srcId="{2D467B90-398B-4410-A422-BD7C194E9A26}" destId="{4FF057C1-198E-4E9D-B016-E6752E09D7A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5F8CF0-4504-4ECB-8231-4EBF0278FE49}" type="doc">
      <dgm:prSet loTypeId="urn:microsoft.com/office/officeart/2005/8/layout/hChevron3" loCatId="process" qsTypeId="urn:microsoft.com/office/officeart/2005/8/quickstyle/simple1" qsCatId="simple" csTypeId="urn:microsoft.com/office/officeart/2005/8/colors/accent1_4" csCatId="accent1" phldr="1"/>
      <dgm:spPr/>
    </dgm:pt>
    <dgm:pt modelId="{0EE6F383-1829-4BBD-9A89-A0EA712ED0FE}">
      <dgm:prSet phldrT="[Text]"/>
      <dgm:spPr/>
      <dgm:t>
        <a:bodyPr/>
        <a:lstStyle/>
        <a:p>
          <a:r>
            <a:rPr lang="en-GB" b="1" noProof="0"/>
            <a:t>Acquisition</a:t>
          </a:r>
        </a:p>
      </dgm:t>
    </dgm:pt>
    <dgm:pt modelId="{DB5D72B8-5F40-4D6F-B13C-2F4B3CFAA3B3}" type="parTrans" cxnId="{F2590711-9A3E-45A4-BF04-B41AC57288BF}">
      <dgm:prSet/>
      <dgm:spPr/>
      <dgm:t>
        <a:bodyPr/>
        <a:lstStyle/>
        <a:p>
          <a:endParaRPr lang="de-DE"/>
        </a:p>
      </dgm:t>
    </dgm:pt>
    <dgm:pt modelId="{5D4BEF66-D5EE-4A77-BA22-4BB7B418E4CE}" type="sibTrans" cxnId="{F2590711-9A3E-45A4-BF04-B41AC57288BF}">
      <dgm:prSet/>
      <dgm:spPr/>
      <dgm:t>
        <a:bodyPr/>
        <a:lstStyle/>
        <a:p>
          <a:endParaRPr lang="de-DE"/>
        </a:p>
      </dgm:t>
    </dgm:pt>
    <dgm:pt modelId="{2FDADE6F-CB3F-4AE6-8982-684365E8ADBD}">
      <dgm:prSet phldrT="[Text]"/>
      <dgm:spPr/>
      <dgm:t>
        <a:bodyPr/>
        <a:lstStyle/>
        <a:p>
          <a:r>
            <a:rPr lang="en-GB" b="1" noProof="0"/>
            <a:t>Processing</a:t>
          </a:r>
        </a:p>
      </dgm:t>
    </dgm:pt>
    <dgm:pt modelId="{E8899724-4751-40F2-A2A9-A8CBA859A0F4}" type="parTrans" cxnId="{B306E225-BEE8-480E-A364-F55826619151}">
      <dgm:prSet/>
      <dgm:spPr/>
      <dgm:t>
        <a:bodyPr/>
        <a:lstStyle/>
        <a:p>
          <a:endParaRPr lang="de-DE"/>
        </a:p>
      </dgm:t>
    </dgm:pt>
    <dgm:pt modelId="{97CFFFB1-C0BC-4B09-913D-EC46EB301898}" type="sibTrans" cxnId="{B306E225-BEE8-480E-A364-F55826619151}">
      <dgm:prSet/>
      <dgm:spPr/>
      <dgm:t>
        <a:bodyPr/>
        <a:lstStyle/>
        <a:p>
          <a:endParaRPr lang="de-DE"/>
        </a:p>
      </dgm:t>
    </dgm:pt>
    <dgm:pt modelId="{47A89173-DB96-4A86-B75D-01212DE1A64B}">
      <dgm:prSet phldrT="[Text]"/>
      <dgm:spPr/>
      <dgm:t>
        <a:bodyPr/>
        <a:lstStyle/>
        <a:p>
          <a:r>
            <a:rPr lang="en-GB" b="1" noProof="0"/>
            <a:t>Analysis</a:t>
          </a:r>
        </a:p>
      </dgm:t>
    </dgm:pt>
    <dgm:pt modelId="{2FB33732-1844-40E6-9012-D43AC3413C71}" type="parTrans" cxnId="{EEEB637D-C0AE-4013-849B-7D7F685C40C8}">
      <dgm:prSet/>
      <dgm:spPr/>
      <dgm:t>
        <a:bodyPr/>
        <a:lstStyle/>
        <a:p>
          <a:endParaRPr lang="de-DE"/>
        </a:p>
      </dgm:t>
    </dgm:pt>
    <dgm:pt modelId="{F3AAA990-CB48-463E-B9F0-CC07838B3502}" type="sibTrans" cxnId="{EEEB637D-C0AE-4013-849B-7D7F685C40C8}">
      <dgm:prSet/>
      <dgm:spPr/>
      <dgm:t>
        <a:bodyPr/>
        <a:lstStyle/>
        <a:p>
          <a:endParaRPr lang="de-DE"/>
        </a:p>
      </dgm:t>
    </dgm:pt>
    <dgm:pt modelId="{D9ACE7BF-3E96-4269-AA26-5DF561108E1A}">
      <dgm:prSet/>
      <dgm:spPr/>
      <dgm:t>
        <a:bodyPr/>
        <a:lstStyle/>
        <a:p>
          <a:r>
            <a:rPr lang="en-GB" b="1" noProof="0"/>
            <a:t>Presentation</a:t>
          </a:r>
        </a:p>
      </dgm:t>
    </dgm:pt>
    <dgm:pt modelId="{837BBB3F-9098-4A3E-9592-0D358F0810EF}" type="parTrans" cxnId="{986050D1-80D0-419C-B782-3947110D81A2}">
      <dgm:prSet/>
      <dgm:spPr/>
      <dgm:t>
        <a:bodyPr/>
        <a:lstStyle/>
        <a:p>
          <a:endParaRPr lang="de-DE"/>
        </a:p>
      </dgm:t>
    </dgm:pt>
    <dgm:pt modelId="{CBAA65B7-6F10-4AED-BD94-63F90AF14F15}" type="sibTrans" cxnId="{986050D1-80D0-419C-B782-3947110D81A2}">
      <dgm:prSet/>
      <dgm:spPr/>
      <dgm:t>
        <a:bodyPr/>
        <a:lstStyle/>
        <a:p>
          <a:endParaRPr lang="de-DE"/>
        </a:p>
      </dgm:t>
    </dgm:pt>
    <dgm:pt modelId="{59828533-5546-40F3-BAD2-1CA1044A0B64}" type="pres">
      <dgm:prSet presAssocID="{625F8CF0-4504-4ECB-8231-4EBF0278FE49}" presName="Name0" presStyleCnt="0">
        <dgm:presLayoutVars>
          <dgm:dir/>
          <dgm:resizeHandles val="exact"/>
        </dgm:presLayoutVars>
      </dgm:prSet>
      <dgm:spPr/>
    </dgm:pt>
    <dgm:pt modelId="{E0BAD33D-1F14-41F7-B89E-21D0B308F589}" type="pres">
      <dgm:prSet presAssocID="{0EE6F383-1829-4BBD-9A89-A0EA712ED0FE}" presName="parTxOnly" presStyleLbl="node1" presStyleIdx="0" presStyleCnt="4">
        <dgm:presLayoutVars>
          <dgm:bulletEnabled val="1"/>
        </dgm:presLayoutVars>
      </dgm:prSet>
      <dgm:spPr/>
    </dgm:pt>
    <dgm:pt modelId="{D2C37382-0CD8-43EA-89AC-D0F847C31E51}" type="pres">
      <dgm:prSet presAssocID="{5D4BEF66-D5EE-4A77-BA22-4BB7B418E4CE}" presName="parSpace" presStyleCnt="0"/>
      <dgm:spPr/>
    </dgm:pt>
    <dgm:pt modelId="{468B4480-34CD-4997-9F6B-2196D6114E0E}" type="pres">
      <dgm:prSet presAssocID="{2FDADE6F-CB3F-4AE6-8982-684365E8ADBD}" presName="parTxOnly" presStyleLbl="node1" presStyleIdx="1" presStyleCnt="4">
        <dgm:presLayoutVars>
          <dgm:bulletEnabled val="1"/>
        </dgm:presLayoutVars>
      </dgm:prSet>
      <dgm:spPr/>
    </dgm:pt>
    <dgm:pt modelId="{05320372-CD1D-4238-8BDE-7B8CA36C592A}" type="pres">
      <dgm:prSet presAssocID="{97CFFFB1-C0BC-4B09-913D-EC46EB301898}" presName="parSpace" presStyleCnt="0"/>
      <dgm:spPr/>
    </dgm:pt>
    <dgm:pt modelId="{F5457D1C-4EE2-4B58-8069-31794885CDD4}" type="pres">
      <dgm:prSet presAssocID="{47A89173-DB96-4A86-B75D-01212DE1A64B}" presName="parTxOnly" presStyleLbl="node1" presStyleIdx="2" presStyleCnt="4">
        <dgm:presLayoutVars>
          <dgm:bulletEnabled val="1"/>
        </dgm:presLayoutVars>
      </dgm:prSet>
      <dgm:spPr/>
    </dgm:pt>
    <dgm:pt modelId="{278A53E7-1DB5-4D6E-BE50-31004BFA7B55}" type="pres">
      <dgm:prSet presAssocID="{F3AAA990-CB48-463E-B9F0-CC07838B3502}" presName="parSpace" presStyleCnt="0"/>
      <dgm:spPr/>
    </dgm:pt>
    <dgm:pt modelId="{E8716B41-D4EA-4C19-A2AD-FB871FEC2B6C}" type="pres">
      <dgm:prSet presAssocID="{D9ACE7BF-3E96-4269-AA26-5DF561108E1A}" presName="parTxOnly" presStyleLbl="node1" presStyleIdx="3" presStyleCnt="4">
        <dgm:presLayoutVars>
          <dgm:bulletEnabled val="1"/>
        </dgm:presLayoutVars>
      </dgm:prSet>
      <dgm:spPr/>
    </dgm:pt>
  </dgm:ptLst>
  <dgm:cxnLst>
    <dgm:cxn modelId="{F2590711-9A3E-45A4-BF04-B41AC57288BF}" srcId="{625F8CF0-4504-4ECB-8231-4EBF0278FE49}" destId="{0EE6F383-1829-4BBD-9A89-A0EA712ED0FE}" srcOrd="0" destOrd="0" parTransId="{DB5D72B8-5F40-4D6F-B13C-2F4B3CFAA3B3}" sibTransId="{5D4BEF66-D5EE-4A77-BA22-4BB7B418E4CE}"/>
    <dgm:cxn modelId="{B306E225-BEE8-480E-A364-F55826619151}" srcId="{625F8CF0-4504-4ECB-8231-4EBF0278FE49}" destId="{2FDADE6F-CB3F-4AE6-8982-684365E8ADBD}" srcOrd="1" destOrd="0" parTransId="{E8899724-4751-40F2-A2A9-A8CBA859A0F4}" sibTransId="{97CFFFB1-C0BC-4B09-913D-EC46EB301898}"/>
    <dgm:cxn modelId="{15408160-348D-FD47-BCF8-C4556362571B}" type="presOf" srcId="{0EE6F383-1829-4BBD-9A89-A0EA712ED0FE}" destId="{E0BAD33D-1F14-41F7-B89E-21D0B308F589}" srcOrd="0" destOrd="0" presId="urn:microsoft.com/office/officeart/2005/8/layout/hChevron3"/>
    <dgm:cxn modelId="{307F9875-ED28-4A42-9438-3AE0D29EA86D}" type="presOf" srcId="{47A89173-DB96-4A86-B75D-01212DE1A64B}" destId="{F5457D1C-4EE2-4B58-8069-31794885CDD4}" srcOrd="0" destOrd="0" presId="urn:microsoft.com/office/officeart/2005/8/layout/hChevron3"/>
    <dgm:cxn modelId="{EEEB637D-C0AE-4013-849B-7D7F685C40C8}" srcId="{625F8CF0-4504-4ECB-8231-4EBF0278FE49}" destId="{47A89173-DB96-4A86-B75D-01212DE1A64B}" srcOrd="2" destOrd="0" parTransId="{2FB33732-1844-40E6-9012-D43AC3413C71}" sibTransId="{F3AAA990-CB48-463E-B9F0-CC07838B3502}"/>
    <dgm:cxn modelId="{9672549A-DF77-A049-A96C-DC2ED138024D}" type="presOf" srcId="{D9ACE7BF-3E96-4269-AA26-5DF561108E1A}" destId="{E8716B41-D4EA-4C19-A2AD-FB871FEC2B6C}" srcOrd="0" destOrd="0" presId="urn:microsoft.com/office/officeart/2005/8/layout/hChevron3"/>
    <dgm:cxn modelId="{986050D1-80D0-419C-B782-3947110D81A2}" srcId="{625F8CF0-4504-4ECB-8231-4EBF0278FE49}" destId="{D9ACE7BF-3E96-4269-AA26-5DF561108E1A}" srcOrd="3" destOrd="0" parTransId="{837BBB3F-9098-4A3E-9592-0D358F0810EF}" sibTransId="{CBAA65B7-6F10-4AED-BD94-63F90AF14F15}"/>
    <dgm:cxn modelId="{84980BDE-0688-794E-ACFB-F7A98D4FA4F4}" type="presOf" srcId="{625F8CF0-4504-4ECB-8231-4EBF0278FE49}" destId="{59828533-5546-40F3-BAD2-1CA1044A0B64}" srcOrd="0" destOrd="0" presId="urn:microsoft.com/office/officeart/2005/8/layout/hChevron3"/>
    <dgm:cxn modelId="{61936CED-677C-4D4E-8B11-83CF6F270BD3}" type="presOf" srcId="{2FDADE6F-CB3F-4AE6-8982-684365E8ADBD}" destId="{468B4480-34CD-4997-9F6B-2196D6114E0E}" srcOrd="0" destOrd="0" presId="urn:microsoft.com/office/officeart/2005/8/layout/hChevron3"/>
    <dgm:cxn modelId="{133A5657-763C-1946-B858-AD258A32DC78}" type="presParOf" srcId="{59828533-5546-40F3-BAD2-1CA1044A0B64}" destId="{E0BAD33D-1F14-41F7-B89E-21D0B308F589}" srcOrd="0" destOrd="0" presId="urn:microsoft.com/office/officeart/2005/8/layout/hChevron3"/>
    <dgm:cxn modelId="{C8299BFB-4A6D-D444-9E46-F2AD5ACC2C81}" type="presParOf" srcId="{59828533-5546-40F3-BAD2-1CA1044A0B64}" destId="{D2C37382-0CD8-43EA-89AC-D0F847C31E51}" srcOrd="1" destOrd="0" presId="urn:microsoft.com/office/officeart/2005/8/layout/hChevron3"/>
    <dgm:cxn modelId="{46942043-EB26-3B48-9F81-E0F981C9F2CD}" type="presParOf" srcId="{59828533-5546-40F3-BAD2-1CA1044A0B64}" destId="{468B4480-34CD-4997-9F6B-2196D6114E0E}" srcOrd="2" destOrd="0" presId="urn:microsoft.com/office/officeart/2005/8/layout/hChevron3"/>
    <dgm:cxn modelId="{A9A7B315-F067-9F42-9945-E98C5BDFDB1A}" type="presParOf" srcId="{59828533-5546-40F3-BAD2-1CA1044A0B64}" destId="{05320372-CD1D-4238-8BDE-7B8CA36C592A}" srcOrd="3" destOrd="0" presId="urn:microsoft.com/office/officeart/2005/8/layout/hChevron3"/>
    <dgm:cxn modelId="{BEEFCC7B-7C08-014D-805C-38CCE7A1D855}" type="presParOf" srcId="{59828533-5546-40F3-BAD2-1CA1044A0B64}" destId="{F5457D1C-4EE2-4B58-8069-31794885CDD4}" srcOrd="4" destOrd="0" presId="urn:microsoft.com/office/officeart/2005/8/layout/hChevron3"/>
    <dgm:cxn modelId="{FA29F922-82A2-C247-BCCC-D9254F1BDC92}" type="presParOf" srcId="{59828533-5546-40F3-BAD2-1CA1044A0B64}" destId="{278A53E7-1DB5-4D6E-BE50-31004BFA7B55}" srcOrd="5" destOrd="0" presId="urn:microsoft.com/office/officeart/2005/8/layout/hChevron3"/>
    <dgm:cxn modelId="{E01A10F4-05A9-2E49-B207-176AC3B7D06E}" type="presParOf" srcId="{59828533-5546-40F3-BAD2-1CA1044A0B64}" destId="{E8716B41-D4EA-4C19-A2AD-FB871FEC2B6C}"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57654-547C-4FD0-8DFA-9975CED61D8E}">
      <dsp:nvSpPr>
        <dsp:cNvPr id="0" name=""/>
        <dsp:cNvSpPr/>
      </dsp:nvSpPr>
      <dsp:spPr>
        <a:xfrm>
          <a:off x="6309047" y="1652929"/>
          <a:ext cx="245627" cy="1921000"/>
        </a:xfrm>
        <a:custGeom>
          <a:avLst/>
          <a:gdLst/>
          <a:ahLst/>
          <a:cxnLst/>
          <a:rect l="0" t="0" r="0" b="0"/>
          <a:pathLst>
            <a:path>
              <a:moveTo>
                <a:pt x="0" y="0"/>
              </a:moveTo>
              <a:lnTo>
                <a:pt x="0" y="1921000"/>
              </a:lnTo>
              <a:lnTo>
                <a:pt x="245627" y="192100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57B562-0703-4B8C-885F-1A6E6E8BF7E5}">
      <dsp:nvSpPr>
        <dsp:cNvPr id="0" name=""/>
        <dsp:cNvSpPr/>
      </dsp:nvSpPr>
      <dsp:spPr>
        <a:xfrm>
          <a:off x="6309047" y="1652929"/>
          <a:ext cx="238976" cy="1104132"/>
        </a:xfrm>
        <a:custGeom>
          <a:avLst/>
          <a:gdLst/>
          <a:ahLst/>
          <a:cxnLst/>
          <a:rect l="0" t="0" r="0" b="0"/>
          <a:pathLst>
            <a:path>
              <a:moveTo>
                <a:pt x="0" y="0"/>
              </a:moveTo>
              <a:lnTo>
                <a:pt x="0" y="1104132"/>
              </a:lnTo>
              <a:lnTo>
                <a:pt x="238976" y="1104132"/>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552278-51F2-4188-A74D-225313BD16F8}">
      <dsp:nvSpPr>
        <dsp:cNvPr id="0" name=""/>
        <dsp:cNvSpPr/>
      </dsp:nvSpPr>
      <dsp:spPr>
        <a:xfrm>
          <a:off x="6309047" y="1652929"/>
          <a:ext cx="238976" cy="363187"/>
        </a:xfrm>
        <a:custGeom>
          <a:avLst/>
          <a:gdLst/>
          <a:ahLst/>
          <a:cxnLst/>
          <a:rect l="0" t="0" r="0" b="0"/>
          <a:pathLst>
            <a:path>
              <a:moveTo>
                <a:pt x="0" y="0"/>
              </a:moveTo>
              <a:lnTo>
                <a:pt x="0" y="363187"/>
              </a:lnTo>
              <a:lnTo>
                <a:pt x="238976" y="363187"/>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27F2A0-6CF1-4121-BA42-F363CC9CD018}">
      <dsp:nvSpPr>
        <dsp:cNvPr id="0" name=""/>
        <dsp:cNvSpPr/>
      </dsp:nvSpPr>
      <dsp:spPr>
        <a:xfrm>
          <a:off x="4652813" y="743370"/>
          <a:ext cx="2427374" cy="374118"/>
        </a:xfrm>
        <a:custGeom>
          <a:avLst/>
          <a:gdLst/>
          <a:ahLst/>
          <a:cxnLst/>
          <a:rect l="0" t="0" r="0" b="0"/>
          <a:pathLst>
            <a:path>
              <a:moveTo>
                <a:pt x="0" y="0"/>
              </a:moveTo>
              <a:lnTo>
                <a:pt x="0" y="171694"/>
              </a:lnTo>
              <a:lnTo>
                <a:pt x="2427374" y="171694"/>
              </a:lnTo>
              <a:lnTo>
                <a:pt x="2427374" y="374118"/>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3151E0-169C-41D6-8CE0-24AB5571C972}">
      <dsp:nvSpPr>
        <dsp:cNvPr id="0" name=""/>
        <dsp:cNvSpPr/>
      </dsp:nvSpPr>
      <dsp:spPr>
        <a:xfrm>
          <a:off x="3885972" y="1645912"/>
          <a:ext cx="270573" cy="2186315"/>
        </a:xfrm>
        <a:custGeom>
          <a:avLst/>
          <a:gdLst/>
          <a:ahLst/>
          <a:cxnLst/>
          <a:rect l="0" t="0" r="0" b="0"/>
          <a:pathLst>
            <a:path>
              <a:moveTo>
                <a:pt x="0" y="0"/>
              </a:moveTo>
              <a:lnTo>
                <a:pt x="0" y="2186315"/>
              </a:lnTo>
              <a:lnTo>
                <a:pt x="270573" y="2186315"/>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571495-7184-4A93-85D3-7247B0E25DDD}">
      <dsp:nvSpPr>
        <dsp:cNvPr id="0" name=""/>
        <dsp:cNvSpPr/>
      </dsp:nvSpPr>
      <dsp:spPr>
        <a:xfrm>
          <a:off x="3885972" y="1645912"/>
          <a:ext cx="281388" cy="1473961"/>
        </a:xfrm>
        <a:custGeom>
          <a:avLst/>
          <a:gdLst/>
          <a:ahLst/>
          <a:cxnLst/>
          <a:rect l="0" t="0" r="0" b="0"/>
          <a:pathLst>
            <a:path>
              <a:moveTo>
                <a:pt x="0" y="0"/>
              </a:moveTo>
              <a:lnTo>
                <a:pt x="0" y="1473961"/>
              </a:lnTo>
              <a:lnTo>
                <a:pt x="281388" y="1473961"/>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0BC93C-69B3-46AC-8DC6-3D89CB948BBC}">
      <dsp:nvSpPr>
        <dsp:cNvPr id="0" name=""/>
        <dsp:cNvSpPr/>
      </dsp:nvSpPr>
      <dsp:spPr>
        <a:xfrm>
          <a:off x="3885972" y="1645912"/>
          <a:ext cx="280906" cy="830917"/>
        </a:xfrm>
        <a:custGeom>
          <a:avLst/>
          <a:gdLst/>
          <a:ahLst/>
          <a:cxnLst/>
          <a:rect l="0" t="0" r="0" b="0"/>
          <a:pathLst>
            <a:path>
              <a:moveTo>
                <a:pt x="0" y="0"/>
              </a:moveTo>
              <a:lnTo>
                <a:pt x="0" y="830917"/>
              </a:lnTo>
              <a:lnTo>
                <a:pt x="280906" y="830917"/>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2EAA7A-0C72-47B8-9B09-C9B44BDA18FE}">
      <dsp:nvSpPr>
        <dsp:cNvPr id="0" name=""/>
        <dsp:cNvSpPr/>
      </dsp:nvSpPr>
      <dsp:spPr>
        <a:xfrm>
          <a:off x="3885972" y="1645912"/>
          <a:ext cx="280887" cy="291447"/>
        </a:xfrm>
        <a:custGeom>
          <a:avLst/>
          <a:gdLst/>
          <a:ahLst/>
          <a:cxnLst/>
          <a:rect l="0" t="0" r="0" b="0"/>
          <a:pathLst>
            <a:path>
              <a:moveTo>
                <a:pt x="0" y="0"/>
              </a:moveTo>
              <a:lnTo>
                <a:pt x="0" y="291447"/>
              </a:lnTo>
              <a:lnTo>
                <a:pt x="280887" y="291447"/>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B3E314-D2CC-4B49-AEA2-9E73D9C443DF}">
      <dsp:nvSpPr>
        <dsp:cNvPr id="0" name=""/>
        <dsp:cNvSpPr/>
      </dsp:nvSpPr>
      <dsp:spPr>
        <a:xfrm>
          <a:off x="4607093" y="743370"/>
          <a:ext cx="91440" cy="397474"/>
        </a:xfrm>
        <a:custGeom>
          <a:avLst/>
          <a:gdLst/>
          <a:ahLst/>
          <a:cxnLst/>
          <a:rect l="0" t="0" r="0" b="0"/>
          <a:pathLst>
            <a:path>
              <a:moveTo>
                <a:pt x="45720" y="0"/>
              </a:moveTo>
              <a:lnTo>
                <a:pt x="45720" y="195050"/>
              </a:lnTo>
              <a:lnTo>
                <a:pt x="50019" y="195050"/>
              </a:lnTo>
              <a:lnTo>
                <a:pt x="50019" y="397474"/>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D1CD5B-1EE2-47FC-8EA0-5BDAC2C236B9}">
      <dsp:nvSpPr>
        <dsp:cNvPr id="0" name=""/>
        <dsp:cNvSpPr/>
      </dsp:nvSpPr>
      <dsp:spPr>
        <a:xfrm>
          <a:off x="830505" y="1623925"/>
          <a:ext cx="248846" cy="3002856"/>
        </a:xfrm>
        <a:custGeom>
          <a:avLst/>
          <a:gdLst/>
          <a:ahLst/>
          <a:cxnLst/>
          <a:rect l="0" t="0" r="0" b="0"/>
          <a:pathLst>
            <a:path>
              <a:moveTo>
                <a:pt x="0" y="0"/>
              </a:moveTo>
              <a:lnTo>
                <a:pt x="0" y="3002856"/>
              </a:lnTo>
              <a:lnTo>
                <a:pt x="248846" y="3002856"/>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5B5904-2F25-46A1-8850-9C62CF2AD841}">
      <dsp:nvSpPr>
        <dsp:cNvPr id="0" name=""/>
        <dsp:cNvSpPr/>
      </dsp:nvSpPr>
      <dsp:spPr>
        <a:xfrm>
          <a:off x="830505" y="1623925"/>
          <a:ext cx="278709" cy="2006645"/>
        </a:xfrm>
        <a:custGeom>
          <a:avLst/>
          <a:gdLst/>
          <a:ahLst/>
          <a:cxnLst/>
          <a:rect l="0" t="0" r="0" b="0"/>
          <a:pathLst>
            <a:path>
              <a:moveTo>
                <a:pt x="0" y="0"/>
              </a:moveTo>
              <a:lnTo>
                <a:pt x="0" y="2006645"/>
              </a:lnTo>
              <a:lnTo>
                <a:pt x="278709" y="2006645"/>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DC2D7F-AE93-4BDD-98B7-D7B1597529D9}">
      <dsp:nvSpPr>
        <dsp:cNvPr id="0" name=""/>
        <dsp:cNvSpPr/>
      </dsp:nvSpPr>
      <dsp:spPr>
        <a:xfrm>
          <a:off x="830505" y="1623925"/>
          <a:ext cx="278709" cy="1226406"/>
        </a:xfrm>
        <a:custGeom>
          <a:avLst/>
          <a:gdLst/>
          <a:ahLst/>
          <a:cxnLst/>
          <a:rect l="0" t="0" r="0" b="0"/>
          <a:pathLst>
            <a:path>
              <a:moveTo>
                <a:pt x="0" y="0"/>
              </a:moveTo>
              <a:lnTo>
                <a:pt x="0" y="1226406"/>
              </a:lnTo>
              <a:lnTo>
                <a:pt x="278709" y="1226406"/>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57FD57-F1FF-49D2-8216-62643AE51EA5}">
      <dsp:nvSpPr>
        <dsp:cNvPr id="0" name=""/>
        <dsp:cNvSpPr/>
      </dsp:nvSpPr>
      <dsp:spPr>
        <a:xfrm>
          <a:off x="830505" y="1623925"/>
          <a:ext cx="278709" cy="439833"/>
        </a:xfrm>
        <a:custGeom>
          <a:avLst/>
          <a:gdLst/>
          <a:ahLst/>
          <a:cxnLst/>
          <a:rect l="0" t="0" r="0" b="0"/>
          <a:pathLst>
            <a:path>
              <a:moveTo>
                <a:pt x="0" y="0"/>
              </a:moveTo>
              <a:lnTo>
                <a:pt x="0" y="439833"/>
              </a:lnTo>
              <a:lnTo>
                <a:pt x="278709" y="439833"/>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E6EC51-3ED1-4337-B5C5-B226D7EA5C59}">
      <dsp:nvSpPr>
        <dsp:cNvPr id="0" name=""/>
        <dsp:cNvSpPr/>
      </dsp:nvSpPr>
      <dsp:spPr>
        <a:xfrm>
          <a:off x="1601644" y="743370"/>
          <a:ext cx="3051168" cy="374716"/>
        </a:xfrm>
        <a:custGeom>
          <a:avLst/>
          <a:gdLst/>
          <a:ahLst/>
          <a:cxnLst/>
          <a:rect l="0" t="0" r="0" b="0"/>
          <a:pathLst>
            <a:path>
              <a:moveTo>
                <a:pt x="3051168" y="0"/>
              </a:moveTo>
              <a:lnTo>
                <a:pt x="3051168" y="172291"/>
              </a:lnTo>
              <a:lnTo>
                <a:pt x="0" y="172291"/>
              </a:lnTo>
              <a:lnTo>
                <a:pt x="0" y="374716"/>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E1A79-ACC2-4B43-9252-888CB64F0709}">
      <dsp:nvSpPr>
        <dsp:cNvPr id="0" name=""/>
        <dsp:cNvSpPr/>
      </dsp:nvSpPr>
      <dsp:spPr>
        <a:xfrm>
          <a:off x="3248905" y="4551"/>
          <a:ext cx="2807816" cy="738819"/>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kern="1200" dirty="0"/>
            <a:t>Digital Forensics</a:t>
          </a:r>
        </a:p>
      </dsp:txBody>
      <dsp:txXfrm>
        <a:off x="3248905" y="4551"/>
        <a:ext cx="2807816" cy="738819"/>
      </dsp:txXfrm>
    </dsp:sp>
    <dsp:sp modelId="{1108FBA0-E998-455D-9E8A-6A59BA651442}">
      <dsp:nvSpPr>
        <dsp:cNvPr id="0" name=""/>
        <dsp:cNvSpPr/>
      </dsp:nvSpPr>
      <dsp:spPr>
        <a:xfrm>
          <a:off x="637720" y="1118086"/>
          <a:ext cx="1927849" cy="505838"/>
        </a:xfrm>
        <a:prstGeom prst="rect">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t>Computer Forensics</a:t>
          </a:r>
        </a:p>
      </dsp:txBody>
      <dsp:txXfrm>
        <a:off x="637720" y="1118086"/>
        <a:ext cx="1927849" cy="505838"/>
      </dsp:txXfrm>
    </dsp:sp>
    <dsp:sp modelId="{BCFDE1FA-F5EB-4C9A-92F3-E7188BC5217F}">
      <dsp:nvSpPr>
        <dsp:cNvPr id="0" name=""/>
        <dsp:cNvSpPr/>
      </dsp:nvSpPr>
      <dsp:spPr>
        <a:xfrm>
          <a:off x="1109214" y="1709193"/>
          <a:ext cx="1957673" cy="709130"/>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Post </a:t>
          </a:r>
          <a:r>
            <a:rPr lang="en-GB" sz="1400" kern="1200" noProof="0" dirty="0"/>
            <a:t>Mortem</a:t>
          </a:r>
          <a:r>
            <a:rPr lang="en-GB" sz="1400" kern="1200" dirty="0"/>
            <a:t> </a:t>
          </a:r>
          <a:br>
            <a:rPr lang="en-GB" sz="1400" kern="1200" dirty="0"/>
          </a:br>
          <a:r>
            <a:rPr lang="en-GB" sz="1400" kern="1200" dirty="0"/>
            <a:t>Forensics</a:t>
          </a:r>
        </a:p>
      </dsp:txBody>
      <dsp:txXfrm>
        <a:off x="1109214" y="1709193"/>
        <a:ext cx="1957673" cy="709130"/>
      </dsp:txXfrm>
    </dsp:sp>
    <dsp:sp modelId="{B1505D27-7393-46A8-94B8-A780B39F4649}">
      <dsp:nvSpPr>
        <dsp:cNvPr id="0" name=""/>
        <dsp:cNvSpPr/>
      </dsp:nvSpPr>
      <dsp:spPr>
        <a:xfrm>
          <a:off x="1109214" y="2491264"/>
          <a:ext cx="1957673" cy="718133"/>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Live </a:t>
          </a:r>
          <a:r>
            <a:rPr lang="en-GB" sz="1400" kern="1200" noProof="0" dirty="0"/>
            <a:t>Forensics</a:t>
          </a:r>
        </a:p>
      </dsp:txBody>
      <dsp:txXfrm>
        <a:off x="1109214" y="2491264"/>
        <a:ext cx="1957673" cy="718133"/>
      </dsp:txXfrm>
    </dsp:sp>
    <dsp:sp modelId="{780D3687-CEFE-46A7-B8E3-9EE0EA6B234E}">
      <dsp:nvSpPr>
        <dsp:cNvPr id="0" name=""/>
        <dsp:cNvSpPr/>
      </dsp:nvSpPr>
      <dsp:spPr>
        <a:xfrm>
          <a:off x="1109214" y="3271503"/>
          <a:ext cx="1978937" cy="718133"/>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noProof="0" dirty="0"/>
            <a:t>Application Forensics</a:t>
          </a:r>
        </a:p>
      </dsp:txBody>
      <dsp:txXfrm>
        <a:off x="1109214" y="3271503"/>
        <a:ext cx="1978937" cy="718133"/>
      </dsp:txXfrm>
    </dsp:sp>
    <dsp:sp modelId="{40CDE946-0848-460B-A821-854D87DADFFD}">
      <dsp:nvSpPr>
        <dsp:cNvPr id="0" name=""/>
        <dsp:cNvSpPr/>
      </dsp:nvSpPr>
      <dsp:spPr>
        <a:xfrm>
          <a:off x="1079352" y="4144819"/>
          <a:ext cx="2015720" cy="963924"/>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Other Devices Forensics: DVR, routers, game consoles, </a:t>
          </a:r>
          <a:r>
            <a:rPr lang="en-GB" sz="1500" kern="1200" noProof="0" dirty="0"/>
            <a:t>skimming</a:t>
          </a:r>
          <a:r>
            <a:rPr lang="en-GB" sz="1500" kern="1200" dirty="0"/>
            <a:t> devices, etc.</a:t>
          </a:r>
        </a:p>
      </dsp:txBody>
      <dsp:txXfrm>
        <a:off x="1079352" y="4144819"/>
        <a:ext cx="2015720" cy="963924"/>
      </dsp:txXfrm>
    </dsp:sp>
    <dsp:sp modelId="{E55EC117-E706-4B1F-8DA3-6F803617C1BE}">
      <dsp:nvSpPr>
        <dsp:cNvPr id="0" name=""/>
        <dsp:cNvSpPr/>
      </dsp:nvSpPr>
      <dsp:spPr>
        <a:xfrm>
          <a:off x="3693187" y="1140844"/>
          <a:ext cx="1927849" cy="505067"/>
        </a:xfrm>
        <a:prstGeom prst="rect">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t>Mobile </a:t>
          </a:r>
          <a:r>
            <a:rPr lang="en-GB" sz="1400" b="1" kern="1200" noProof="0" dirty="0"/>
            <a:t>Forensics</a:t>
          </a:r>
        </a:p>
      </dsp:txBody>
      <dsp:txXfrm>
        <a:off x="3693187" y="1140844"/>
        <a:ext cx="1927849" cy="505067"/>
      </dsp:txXfrm>
    </dsp:sp>
    <dsp:sp modelId="{5E736E1D-85CF-422A-871E-0D4D19E5EEED}">
      <dsp:nvSpPr>
        <dsp:cNvPr id="0" name=""/>
        <dsp:cNvSpPr/>
      </dsp:nvSpPr>
      <dsp:spPr>
        <a:xfrm>
          <a:off x="4166860" y="1718852"/>
          <a:ext cx="1656157" cy="437014"/>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Android Forensics</a:t>
          </a:r>
        </a:p>
      </dsp:txBody>
      <dsp:txXfrm>
        <a:off x="4166860" y="1718852"/>
        <a:ext cx="1656157" cy="437014"/>
      </dsp:txXfrm>
    </dsp:sp>
    <dsp:sp modelId="{500CD307-C0E4-4017-99BC-D8FA52224E27}">
      <dsp:nvSpPr>
        <dsp:cNvPr id="0" name=""/>
        <dsp:cNvSpPr/>
      </dsp:nvSpPr>
      <dsp:spPr>
        <a:xfrm>
          <a:off x="4166879" y="2258322"/>
          <a:ext cx="1656157" cy="437014"/>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iOS Forensics</a:t>
          </a:r>
        </a:p>
      </dsp:txBody>
      <dsp:txXfrm>
        <a:off x="4166879" y="2258322"/>
        <a:ext cx="1656157" cy="437014"/>
      </dsp:txXfrm>
    </dsp:sp>
    <dsp:sp modelId="{8D5E0606-D3F0-4054-AB3C-53C918A74826}">
      <dsp:nvSpPr>
        <dsp:cNvPr id="0" name=""/>
        <dsp:cNvSpPr/>
      </dsp:nvSpPr>
      <dsp:spPr>
        <a:xfrm>
          <a:off x="4167361" y="2805157"/>
          <a:ext cx="1656157" cy="629433"/>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Windows Phone/ Symbian/others</a:t>
          </a:r>
        </a:p>
      </dsp:txBody>
      <dsp:txXfrm>
        <a:off x="4167361" y="2805157"/>
        <a:ext cx="1656157" cy="629433"/>
      </dsp:txXfrm>
    </dsp:sp>
    <dsp:sp modelId="{BA3AA106-B34E-4109-AC6D-70F574478CAF}">
      <dsp:nvSpPr>
        <dsp:cNvPr id="0" name=""/>
        <dsp:cNvSpPr/>
      </dsp:nvSpPr>
      <dsp:spPr>
        <a:xfrm>
          <a:off x="4156546" y="3556979"/>
          <a:ext cx="1694039" cy="550497"/>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Others, </a:t>
          </a:r>
          <a:r>
            <a:rPr lang="en-GB" sz="1500" kern="1200" dirty="0" err="1"/>
            <a:t>eg</a:t>
          </a:r>
          <a:r>
            <a:rPr lang="en-GB" sz="1500" kern="1200" dirty="0"/>
            <a:t>. Satnav.</a:t>
          </a:r>
        </a:p>
      </dsp:txBody>
      <dsp:txXfrm>
        <a:off x="4156546" y="3556979"/>
        <a:ext cx="1694039" cy="550497"/>
      </dsp:txXfrm>
    </dsp:sp>
    <dsp:sp modelId="{7B27B07C-4897-4A9B-849D-406F857EB4D3}">
      <dsp:nvSpPr>
        <dsp:cNvPr id="0" name=""/>
        <dsp:cNvSpPr/>
      </dsp:nvSpPr>
      <dsp:spPr>
        <a:xfrm>
          <a:off x="6116262" y="1117488"/>
          <a:ext cx="1927849" cy="535440"/>
        </a:xfrm>
        <a:prstGeom prst="rect">
          <a:avLst/>
        </a:prstGeom>
        <a:solidFill>
          <a:schemeClr val="accent1">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t>Network Forensics</a:t>
          </a:r>
        </a:p>
      </dsp:txBody>
      <dsp:txXfrm>
        <a:off x="6116262" y="1117488"/>
        <a:ext cx="1927849" cy="535440"/>
      </dsp:txXfrm>
    </dsp:sp>
    <dsp:sp modelId="{C6D11E7F-ABF3-4B76-BBF2-8470D0117EA7}">
      <dsp:nvSpPr>
        <dsp:cNvPr id="0" name=""/>
        <dsp:cNvSpPr/>
      </dsp:nvSpPr>
      <dsp:spPr>
        <a:xfrm>
          <a:off x="6548024" y="1727103"/>
          <a:ext cx="1696237" cy="578027"/>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Live Network Forensics</a:t>
          </a:r>
        </a:p>
      </dsp:txBody>
      <dsp:txXfrm>
        <a:off x="6548024" y="1727103"/>
        <a:ext cx="1696237" cy="578027"/>
      </dsp:txXfrm>
    </dsp:sp>
    <dsp:sp modelId="{1767D0E3-0B48-43EE-A3F2-9F9CBA311C49}">
      <dsp:nvSpPr>
        <dsp:cNvPr id="0" name=""/>
        <dsp:cNvSpPr/>
      </dsp:nvSpPr>
      <dsp:spPr>
        <a:xfrm>
          <a:off x="6548024" y="2429708"/>
          <a:ext cx="1696237" cy="654707"/>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Captured Packets Forensics</a:t>
          </a:r>
        </a:p>
      </dsp:txBody>
      <dsp:txXfrm>
        <a:off x="6548024" y="2429708"/>
        <a:ext cx="1696237" cy="654707"/>
      </dsp:txXfrm>
    </dsp:sp>
    <dsp:sp modelId="{65C94771-98DB-45EC-AFD7-6F37D063164F}">
      <dsp:nvSpPr>
        <dsp:cNvPr id="0" name=""/>
        <dsp:cNvSpPr/>
      </dsp:nvSpPr>
      <dsp:spPr>
        <a:xfrm>
          <a:off x="6554675" y="3227047"/>
          <a:ext cx="1697259" cy="693765"/>
        </a:xfrm>
        <a:prstGeom prst="rect">
          <a:avLst/>
        </a:prstGeom>
        <a:solidFill>
          <a:schemeClr val="accent1">
            <a:tint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Malware Analysis</a:t>
          </a:r>
        </a:p>
      </dsp:txBody>
      <dsp:txXfrm>
        <a:off x="6554675" y="3227047"/>
        <a:ext cx="1697259" cy="693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AD33D-1F14-41F7-B89E-21D0B308F589}">
      <dsp:nvSpPr>
        <dsp:cNvPr id="0" name=""/>
        <dsp:cNvSpPr/>
      </dsp:nvSpPr>
      <dsp:spPr>
        <a:xfrm>
          <a:off x="2621" y="2007262"/>
          <a:ext cx="2630239" cy="1052095"/>
        </a:xfrm>
        <a:prstGeom prst="homePlat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b="1" kern="1200" noProof="0"/>
            <a:t>Acquisition</a:t>
          </a:r>
        </a:p>
      </dsp:txBody>
      <dsp:txXfrm>
        <a:off x="2621" y="2007262"/>
        <a:ext cx="2367215" cy="1052095"/>
      </dsp:txXfrm>
    </dsp:sp>
    <dsp:sp modelId="{468B4480-34CD-4997-9F6B-2196D6114E0E}">
      <dsp:nvSpPr>
        <dsp:cNvPr id="0" name=""/>
        <dsp:cNvSpPr/>
      </dsp:nvSpPr>
      <dsp:spPr>
        <a:xfrm>
          <a:off x="2106813" y="2007262"/>
          <a:ext cx="2630239" cy="1052095"/>
        </a:xfrm>
        <a:prstGeom prst="chevron">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b="1" kern="1200" noProof="0"/>
            <a:t>Processing</a:t>
          </a:r>
        </a:p>
      </dsp:txBody>
      <dsp:txXfrm>
        <a:off x="2632861" y="2007262"/>
        <a:ext cx="1578144" cy="1052095"/>
      </dsp:txXfrm>
    </dsp:sp>
    <dsp:sp modelId="{F5457D1C-4EE2-4B58-8069-31794885CDD4}">
      <dsp:nvSpPr>
        <dsp:cNvPr id="0" name=""/>
        <dsp:cNvSpPr/>
      </dsp:nvSpPr>
      <dsp:spPr>
        <a:xfrm>
          <a:off x="4211004" y="2007262"/>
          <a:ext cx="2630239" cy="1052095"/>
        </a:xfrm>
        <a:prstGeom prst="chevron">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b="1" kern="1200" noProof="0"/>
            <a:t>Analysis</a:t>
          </a:r>
        </a:p>
      </dsp:txBody>
      <dsp:txXfrm>
        <a:off x="4737052" y="2007262"/>
        <a:ext cx="1578144" cy="1052095"/>
      </dsp:txXfrm>
    </dsp:sp>
    <dsp:sp modelId="{E8716B41-D4EA-4C19-A2AD-FB871FEC2B6C}">
      <dsp:nvSpPr>
        <dsp:cNvPr id="0" name=""/>
        <dsp:cNvSpPr/>
      </dsp:nvSpPr>
      <dsp:spPr>
        <a:xfrm>
          <a:off x="6315196" y="2007262"/>
          <a:ext cx="2630239" cy="1052095"/>
        </a:xfrm>
        <a:prstGeom prst="chevron">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b="1" kern="1200" noProof="0"/>
            <a:t>Presentation</a:t>
          </a:r>
        </a:p>
      </dsp:txBody>
      <dsp:txXfrm>
        <a:off x="6841244" y="2007262"/>
        <a:ext cx="1578144" cy="105209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22C30-4822-E547-B346-706181DB0BCF}" type="datetimeFigureOut">
              <a:rPr lang="en-US" smtClean="0"/>
              <a:pPr/>
              <a:t>11/8/2023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040226-21D7-5847-B396-76B67129E36D}" type="slidenum">
              <a:rPr lang="en-US" smtClean="0"/>
              <a:pPr/>
              <a:t>‹#›</a:t>
            </a:fld>
            <a:endParaRPr lang="en-US"/>
          </a:p>
        </p:txBody>
      </p:sp>
    </p:spTree>
    <p:extLst>
      <p:ext uri="{BB962C8B-B14F-4D97-AF65-F5344CB8AC3E}">
        <p14:creationId xmlns:p14="http://schemas.microsoft.com/office/powerpoint/2010/main" val="41757907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rm.coe.int/CoERMPublicCommonSearchServices/DisplayDCTMContent?documentId=09000016806a495e" TargetMode="External"/><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a:t>
            </a:r>
            <a:r>
              <a:rPr lang="en-US" baseline="0" dirty="0"/>
              <a:t> sessions cover the subject of electronic evidence and are based very much on the content of the Council of Europe Electronic Evidence Guide. This guide forms part of the training pack.  It will be necessary for the trainer to have printed copies of the flow chart appendices as they are not easily readable from the slides.  The slide notes contain additional information, where appropriate to assist the trainer.  It must be remembered that these slides are provided as an example of how the aims and objectives listed in the training pack may be met. It is the responsibility of each trainer to prepare materials that suit the learning styles of the students and the teaching style of the trainer. These slides may be of assistance.</a:t>
            </a:r>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a:t>
            </a:fld>
            <a:endParaRPr lang="en-US" dirty="0"/>
          </a:p>
        </p:txBody>
      </p:sp>
    </p:spTree>
    <p:extLst>
      <p:ext uri="{BB962C8B-B14F-4D97-AF65-F5344CB8AC3E}">
        <p14:creationId xmlns:p14="http://schemas.microsoft.com/office/powerpoint/2010/main" val="1303448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93663" marR="0" indent="-3175"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no internationally accepted definition of electronic evidence. However, in all countries there are regulations containing precepts which, in some way, refer to </a:t>
            </a:r>
            <a:r>
              <a:rPr lang="en-GB" sz="1200" i="1" kern="1200" dirty="0">
                <a:solidFill>
                  <a:schemeClr val="tx1"/>
                </a:solidFill>
                <a:effectLst/>
                <a:latin typeface="+mn-lt"/>
                <a:ea typeface="+mn-ea"/>
                <a:cs typeface="+mn-cs"/>
              </a:rPr>
              <a:t>electronic evidence. </a:t>
            </a:r>
            <a:endParaRPr lang="en-GB" sz="1200" kern="1200" dirty="0">
              <a:solidFill>
                <a:schemeClr val="tx1"/>
              </a:solidFill>
              <a:effectLst/>
              <a:latin typeface="+mn-lt"/>
              <a:ea typeface="+mn-ea"/>
              <a:cs typeface="+mn-cs"/>
            </a:endParaRPr>
          </a:p>
          <a:p>
            <a:pPr marL="93663" indent="-3175" algn="just">
              <a:buNone/>
            </a:pPr>
            <a:endParaRPr lang="en-US" dirty="0"/>
          </a:p>
          <a:p>
            <a:pPr marL="93663" indent="-3175" algn="just">
              <a:buNone/>
            </a:pPr>
            <a:r>
              <a:rPr lang="en-US" dirty="0"/>
              <a:t>The “definition” in the COE guide is:</a:t>
            </a:r>
          </a:p>
          <a:p>
            <a:pPr marL="0" indent="0" algn="just">
              <a:buNone/>
            </a:pPr>
            <a:r>
              <a:rPr lang="en-US" b="1" i="1" dirty="0"/>
              <a:t>“Any information generated, stored or transmitted in digital form that may later be needed to prove or disprove a fact disputed in legal proceedings”.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Once again it is the responsibility of the trainer to ensure that any national definition that may exist is included in the course for in country training.</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10</a:t>
            </a:fld>
            <a:endParaRPr lang="en-US" dirty="0"/>
          </a:p>
        </p:txBody>
      </p:sp>
    </p:spTree>
    <p:extLst>
      <p:ext uri="{BB962C8B-B14F-4D97-AF65-F5344CB8AC3E}">
        <p14:creationId xmlns:p14="http://schemas.microsoft.com/office/powerpoint/2010/main" val="30429916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127</a:t>
            </a:fld>
            <a:endParaRPr lang="en-US"/>
          </a:p>
        </p:txBody>
      </p:sp>
    </p:spTree>
    <p:extLst>
      <p:ext uri="{BB962C8B-B14F-4D97-AF65-F5344CB8AC3E}">
        <p14:creationId xmlns:p14="http://schemas.microsoft.com/office/powerpoint/2010/main" val="19483839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128</a:t>
            </a:fld>
            <a:endParaRPr lang="en-US"/>
          </a:p>
        </p:txBody>
      </p:sp>
    </p:spTree>
    <p:extLst>
      <p:ext uri="{BB962C8B-B14F-4D97-AF65-F5344CB8AC3E}">
        <p14:creationId xmlns:p14="http://schemas.microsoft.com/office/powerpoint/2010/main" val="16890897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Cloud services and online storage is a topic that is becoming of significant importance. To be able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to </a:t>
            </a:r>
            <a:r>
              <a:rPr lang="en-US" sz="1200" kern="1200" err="1">
                <a:solidFill>
                  <a:schemeClr val="tx1"/>
                </a:solidFill>
                <a:effectLst/>
                <a:latin typeface="+mn-lt"/>
                <a:ea typeface="+mn-ea"/>
                <a:cs typeface="+mn-cs"/>
              </a:rPr>
              <a:t>recognise</a:t>
            </a:r>
            <a:r>
              <a:rPr lang="en-US" sz="1200" kern="1200">
                <a:solidFill>
                  <a:schemeClr val="tx1"/>
                </a:solidFill>
                <a:effectLst/>
                <a:latin typeface="+mn-lt"/>
                <a:ea typeface="+mn-ea"/>
                <a:cs typeface="+mn-cs"/>
              </a:rPr>
              <a:t> and understand these services the investigator needs to know what cloud computing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is, which kinds of services are available and how they work. The following graphic and definition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give a useful overview.</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135</a:t>
            </a:fld>
            <a:endParaRPr lang="en-US"/>
          </a:p>
        </p:txBody>
      </p:sp>
    </p:spTree>
    <p:extLst>
      <p:ext uri="{BB962C8B-B14F-4D97-AF65-F5344CB8AC3E}">
        <p14:creationId xmlns:p14="http://schemas.microsoft.com/office/powerpoint/2010/main" val="3530154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a:solidFill>
                  <a:schemeClr val="tx1"/>
                </a:solidFill>
                <a:effectLst/>
                <a:latin typeface="+mn-lt"/>
                <a:ea typeface="+mn-ea"/>
                <a:cs typeface="+mn-cs"/>
              </a:rPr>
              <a:t>Definition of Cloud Computing</a:t>
            </a:r>
          </a:p>
          <a:p>
            <a:r>
              <a:rPr lang="en-US" sz="1200" kern="1200">
                <a:solidFill>
                  <a:schemeClr val="tx1"/>
                </a:solidFill>
                <a:effectLst/>
                <a:latin typeface="+mn-lt"/>
                <a:ea typeface="+mn-ea"/>
                <a:cs typeface="+mn-cs"/>
              </a:rPr>
              <a:t>Cloud computing is a model for enabling ubiquitous, convenient, on-demand network access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to a shared pool of configurable computing resources (e.g. networks, servers, storage,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applications, and services) that can be rapidly provisioned and released with minimal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management effort or service provider interaction. 60</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Mell and </a:t>
            </a:r>
            <a:r>
              <a:rPr lang="en-US" sz="1200" kern="1200" err="1">
                <a:solidFill>
                  <a:schemeClr val="tx1"/>
                </a:solidFill>
                <a:effectLst/>
                <a:latin typeface="+mn-lt"/>
                <a:ea typeface="+mn-ea"/>
                <a:cs typeface="+mn-cs"/>
              </a:rPr>
              <a:t>Grance</a:t>
            </a:r>
            <a:r>
              <a:rPr lang="en-US" sz="1200" kern="1200">
                <a:solidFill>
                  <a:schemeClr val="tx1"/>
                </a:solidFill>
                <a:effectLst/>
                <a:latin typeface="+mn-lt"/>
                <a:ea typeface="+mn-ea"/>
                <a:cs typeface="+mn-cs"/>
              </a:rPr>
              <a:t> from the National Institute of Standards and Technology (NIST) identify three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service models for Cloud Computing. </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Software as a Service (SaaS): </a:t>
            </a:r>
          </a:p>
          <a:p>
            <a:r>
              <a:rPr lang="en-US" sz="1200" kern="1200">
                <a:solidFill>
                  <a:schemeClr val="tx1"/>
                </a:solidFill>
                <a:effectLst/>
                <a:latin typeface="+mn-lt"/>
                <a:ea typeface="+mn-ea"/>
                <a:cs typeface="+mn-cs"/>
              </a:rPr>
              <a:t>The consumer is provided with the capability of using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provider’s applications running on a cloud infrastructure. The applications are accessible from</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various client devices through either a thin client interface, such as a web browser (e.g. </a:t>
            </a:r>
            <a:r>
              <a:rPr lang="en-US" sz="1200" kern="1200" err="1">
                <a:solidFill>
                  <a:schemeClr val="tx1"/>
                </a:solidFill>
                <a:effectLst/>
                <a:latin typeface="+mn-lt"/>
                <a:ea typeface="+mn-ea"/>
                <a:cs typeface="+mn-cs"/>
              </a:rPr>
              <a:t>webbased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email), or a program interface. The consumer does not manage or control the underlying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cloud infrastructure (including the network, servers, operating systems or storage) or even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individual applications, with the possible exception of limited user-specific application settings.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Platform as a Service (PaaS): </a:t>
            </a:r>
          </a:p>
          <a:p>
            <a:r>
              <a:rPr lang="en-US" sz="1200" kern="1200">
                <a:solidFill>
                  <a:schemeClr val="tx1"/>
                </a:solidFill>
                <a:effectLst/>
                <a:latin typeface="+mn-lt"/>
                <a:ea typeface="+mn-ea"/>
                <a:cs typeface="+mn-cs"/>
              </a:rPr>
              <a:t>The consumer is provided with the capability of deploying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consumer-created or acquired applications onto the cloud infrastructure created using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programming languages, libraries, services, and tools supported by the provider. The consumer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does not manage or control the underlying cloud infrastructure (including the network, servers,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operating systems, or storage), but does have control over the applications deployed and possibly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over the configuration settings for the application-hosting environment.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Infrastructure as a Service (IaaS): </a:t>
            </a:r>
          </a:p>
          <a:p>
            <a:r>
              <a:rPr lang="en-US" sz="1200" kern="1200">
                <a:solidFill>
                  <a:schemeClr val="tx1"/>
                </a:solidFill>
                <a:effectLst/>
                <a:latin typeface="+mn-lt"/>
                <a:ea typeface="+mn-ea"/>
                <a:cs typeface="+mn-cs"/>
              </a:rPr>
              <a:t>The consumer is provided with processing, storage,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network, and other fundamental computing resources and is able to deploy and run arbitrary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software (including operating systems and applications). The consumer does not manage or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control the underlying cloud infrastructure, but has ‘broad freedom to choose’ operating systems,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storage, and deployed applications; and possibly limited control of select networking components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(e.g. host firewalls).</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136</a:t>
            </a:fld>
            <a:endParaRPr lang="en-US"/>
          </a:p>
        </p:txBody>
      </p:sp>
    </p:spTree>
    <p:extLst>
      <p:ext uri="{BB962C8B-B14F-4D97-AF65-F5344CB8AC3E}">
        <p14:creationId xmlns:p14="http://schemas.microsoft.com/office/powerpoint/2010/main" val="14263523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a:solidFill>
                  <a:schemeClr val="tx1"/>
                </a:solidFill>
                <a:effectLst/>
                <a:latin typeface="+mn-lt"/>
                <a:ea typeface="+mn-ea"/>
                <a:cs typeface="+mn-cs"/>
              </a:rPr>
              <a:t>Amazon offers a wide variety of </a:t>
            </a:r>
            <a:r>
              <a:rPr lang="en-US" sz="1200" kern="1200" err="1">
                <a:solidFill>
                  <a:schemeClr val="tx1"/>
                </a:solidFill>
                <a:effectLst/>
                <a:latin typeface="+mn-lt"/>
                <a:ea typeface="+mn-ea"/>
                <a:cs typeface="+mn-cs"/>
              </a:rPr>
              <a:t>webservices</a:t>
            </a:r>
            <a:r>
              <a:rPr lang="en-US" sz="1200" kern="1200">
                <a:solidFill>
                  <a:schemeClr val="tx1"/>
                </a:solidFill>
                <a:effectLst/>
                <a:latin typeface="+mn-lt"/>
                <a:ea typeface="+mn-ea"/>
                <a:cs typeface="+mn-cs"/>
              </a:rPr>
              <a:t>. Their Elastic Compute Cloud (EC2) is one of</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biggest cloud services world-wide. They offer typical IaaS services.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http://</a:t>
            </a:r>
            <a:r>
              <a:rPr lang="en-US" sz="1200" kern="1200" err="1">
                <a:solidFill>
                  <a:schemeClr val="tx1"/>
                </a:solidFill>
                <a:effectLst/>
                <a:latin typeface="+mn-lt"/>
                <a:ea typeface="+mn-ea"/>
                <a:cs typeface="+mn-cs"/>
              </a:rPr>
              <a:t>aws.amazon.com</a:t>
            </a:r>
            <a:r>
              <a:rPr lang="en-US" sz="1200" kern="1200">
                <a:solidFill>
                  <a:schemeClr val="tx1"/>
                </a:solidFill>
                <a:effectLst/>
                <a:latin typeface="+mn-lt"/>
                <a:ea typeface="+mn-ea"/>
                <a:cs typeface="+mn-cs"/>
              </a:rPr>
              <a:t>/</a:t>
            </a:r>
            <a:r>
              <a:rPr lang="en-US" sz="1200" kern="1200" err="1">
                <a:solidFill>
                  <a:schemeClr val="tx1"/>
                </a:solidFill>
                <a:effectLst/>
                <a:latin typeface="+mn-lt"/>
                <a:ea typeface="+mn-ea"/>
                <a:cs typeface="+mn-cs"/>
              </a:rPr>
              <a:t>en</a:t>
            </a:r>
            <a:r>
              <a:rPr lang="en-US" sz="1200" kern="1200">
                <a:solidFill>
                  <a:schemeClr val="tx1"/>
                </a:solidFill>
                <a:effectLst/>
                <a:latin typeface="+mn-lt"/>
                <a:ea typeface="+mn-ea"/>
                <a:cs typeface="+mn-cs"/>
              </a:rPr>
              <a:t>/ec2/</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Microsoft OneDrive offers their customers large amounts of online storage with</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Microsoft Office integration.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URL: https://</a:t>
            </a:r>
            <a:r>
              <a:rPr lang="en-US" sz="1200" kern="1200" err="1">
                <a:solidFill>
                  <a:schemeClr val="tx1"/>
                </a:solidFill>
                <a:effectLst/>
                <a:latin typeface="+mn-lt"/>
                <a:ea typeface="+mn-ea"/>
                <a:cs typeface="+mn-cs"/>
              </a:rPr>
              <a:t>onedrive.live.com</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Google Docs offers large amounts of free online storage for documents. They offer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multi-user </a:t>
            </a:r>
            <a:r>
              <a:rPr lang="en-US" sz="1200" kern="1200" err="1">
                <a:solidFill>
                  <a:schemeClr val="tx1"/>
                </a:solidFill>
                <a:effectLst/>
                <a:latin typeface="+mn-lt"/>
                <a:ea typeface="+mn-ea"/>
                <a:cs typeface="+mn-cs"/>
              </a:rPr>
              <a:t>Wysiwyg</a:t>
            </a:r>
            <a:r>
              <a:rPr lang="en-US" sz="1200" kern="1200">
                <a:solidFill>
                  <a:schemeClr val="tx1"/>
                </a:solidFill>
                <a:effectLst/>
                <a:latin typeface="+mn-lt"/>
                <a:ea typeface="+mn-ea"/>
                <a:cs typeface="+mn-cs"/>
              </a:rPr>
              <a:t> (what you see is what you get) editors for creating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spreadsheets, text-documents, presentations etc., within the browser.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URL: https://</a:t>
            </a:r>
            <a:r>
              <a:rPr lang="en-US" sz="1200" kern="1200" err="1">
                <a:solidFill>
                  <a:schemeClr val="tx1"/>
                </a:solidFill>
                <a:effectLst/>
                <a:latin typeface="+mn-lt"/>
                <a:ea typeface="+mn-ea"/>
                <a:cs typeface="+mn-cs"/>
              </a:rPr>
              <a:t>docs.google.com</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Google drive offers a limited amount of free online storage amounts of free online storage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that can be upgraded by paying a monthly fee. The user can upload, sync and share all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kinds of data as well as access his or her Google docs documents.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URL: https://</a:t>
            </a:r>
            <a:r>
              <a:rPr lang="en-US" sz="1200" kern="1200" err="1">
                <a:solidFill>
                  <a:schemeClr val="tx1"/>
                </a:solidFill>
                <a:effectLst/>
                <a:latin typeface="+mn-lt"/>
                <a:ea typeface="+mn-ea"/>
                <a:cs typeface="+mn-cs"/>
              </a:rPr>
              <a:t>drive.google.com</a:t>
            </a:r>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Dropbox offers a limited amount of free online storage that can be expanded by purchasing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professional plans. Their specialty is the </a:t>
            </a:r>
            <a:r>
              <a:rPr lang="en-US" sz="1200" kern="1200" err="1">
                <a:solidFill>
                  <a:schemeClr val="tx1"/>
                </a:solidFill>
                <a:effectLst/>
                <a:latin typeface="+mn-lt"/>
                <a:ea typeface="+mn-ea"/>
                <a:cs typeface="+mn-cs"/>
              </a:rPr>
              <a:t>synchronisation</a:t>
            </a:r>
            <a:r>
              <a:rPr lang="en-US" sz="1200" kern="1200">
                <a:solidFill>
                  <a:schemeClr val="tx1"/>
                </a:solidFill>
                <a:effectLst/>
                <a:latin typeface="+mn-lt"/>
                <a:ea typeface="+mn-ea"/>
                <a:cs typeface="+mn-cs"/>
              </a:rPr>
              <a:t> of files among a wide range of</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different devices operation systems such as Windows, Linux, Mac OS X, iOS, Android, etc.</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URL: https://</a:t>
            </a:r>
            <a:r>
              <a:rPr lang="en-US" sz="1200" kern="1200" err="1">
                <a:solidFill>
                  <a:schemeClr val="tx1"/>
                </a:solidFill>
                <a:effectLst/>
                <a:latin typeface="+mn-lt"/>
                <a:ea typeface="+mn-ea"/>
                <a:cs typeface="+mn-cs"/>
              </a:rPr>
              <a:t>www.dropbox.com</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Box is similar to Dropbox offering a limited online storage capacity that can be extended by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purchasing professional plans. They also offer strong </a:t>
            </a:r>
            <a:r>
              <a:rPr lang="en-US" sz="1200" kern="1200" err="1">
                <a:solidFill>
                  <a:schemeClr val="tx1"/>
                </a:solidFill>
                <a:effectLst/>
                <a:latin typeface="+mn-lt"/>
                <a:ea typeface="+mn-ea"/>
                <a:cs typeface="+mn-cs"/>
              </a:rPr>
              <a:t>synchronisation</a:t>
            </a:r>
            <a:r>
              <a:rPr lang="en-US" sz="1200" kern="1200">
                <a:solidFill>
                  <a:schemeClr val="tx1"/>
                </a:solidFill>
                <a:effectLst/>
                <a:latin typeface="+mn-lt"/>
                <a:ea typeface="+mn-ea"/>
                <a:cs typeface="+mn-cs"/>
              </a:rPr>
              <a:t> possibilities as well as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collaboration features.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URL: https://</a:t>
            </a:r>
            <a:r>
              <a:rPr lang="en-US" sz="1200" kern="1200" err="1">
                <a:solidFill>
                  <a:schemeClr val="tx1"/>
                </a:solidFill>
                <a:effectLst/>
                <a:latin typeface="+mn-lt"/>
                <a:ea typeface="+mn-ea"/>
                <a:cs typeface="+mn-cs"/>
              </a:rPr>
              <a:t>www.box.com</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Apple offers its customers free limited, extendible storage in the iCloud. This service is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able to </a:t>
            </a:r>
            <a:r>
              <a:rPr lang="en-US" sz="1200" kern="1200" err="1">
                <a:solidFill>
                  <a:schemeClr val="tx1"/>
                </a:solidFill>
                <a:effectLst/>
                <a:latin typeface="+mn-lt"/>
                <a:ea typeface="+mn-ea"/>
                <a:cs typeface="+mn-cs"/>
              </a:rPr>
              <a:t>synchronise</a:t>
            </a:r>
            <a:r>
              <a:rPr lang="en-US" sz="1200" kern="1200">
                <a:solidFill>
                  <a:schemeClr val="tx1"/>
                </a:solidFill>
                <a:effectLst/>
                <a:latin typeface="+mn-lt"/>
                <a:ea typeface="+mn-ea"/>
                <a:cs typeface="+mn-cs"/>
              </a:rPr>
              <a:t> data among Apple devices and computers running the iTunes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software.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URL: https://</a:t>
            </a:r>
            <a:r>
              <a:rPr lang="en-US" sz="1200" kern="1200" err="1">
                <a:solidFill>
                  <a:schemeClr val="tx1"/>
                </a:solidFill>
                <a:effectLst/>
                <a:latin typeface="+mn-lt"/>
                <a:ea typeface="+mn-ea"/>
                <a:cs typeface="+mn-cs"/>
              </a:rPr>
              <a:t>www.icloud.com</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137</a:t>
            </a:fld>
            <a:endParaRPr lang="en-US"/>
          </a:p>
        </p:txBody>
      </p:sp>
    </p:spTree>
    <p:extLst>
      <p:ext uri="{BB962C8B-B14F-4D97-AF65-F5344CB8AC3E}">
        <p14:creationId xmlns:p14="http://schemas.microsoft.com/office/powerpoint/2010/main" val="17236235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a:solidFill>
                  <a:schemeClr val="tx1"/>
                </a:solidFill>
                <a:effectLst/>
                <a:latin typeface="+mn-lt"/>
                <a:ea typeface="+mn-ea"/>
                <a:cs typeface="+mn-cs"/>
              </a:rPr>
              <a:t>If an investigator is confronted by a running system with network access and suspects that cloud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computing is involved, s/he should:</a:t>
            </a:r>
          </a:p>
          <a:p>
            <a:r>
              <a:rPr lang="en-US" sz="1200" kern="1200">
                <a:solidFill>
                  <a:schemeClr val="tx1"/>
                </a:solidFill>
                <a:effectLst/>
                <a:latin typeface="+mn-lt"/>
                <a:ea typeface="+mn-ea"/>
                <a:cs typeface="+mn-cs"/>
              </a:rPr>
              <a:t>• Look for tray icons that look anything like the logos of the services mentioned above;</a:t>
            </a:r>
          </a:p>
          <a:p>
            <a:r>
              <a:rPr lang="en-US" sz="1200" kern="1200">
                <a:solidFill>
                  <a:schemeClr val="tx1"/>
                </a:solidFill>
                <a:effectLst/>
                <a:latin typeface="+mn-lt"/>
                <a:ea typeface="+mn-ea"/>
                <a:cs typeface="+mn-cs"/>
              </a:rPr>
              <a:t>• Check installed software for cloud services;</a:t>
            </a:r>
          </a:p>
          <a:p>
            <a:r>
              <a:rPr lang="en-US" sz="1200" kern="1200">
                <a:solidFill>
                  <a:schemeClr val="tx1"/>
                </a:solidFill>
                <a:effectLst/>
                <a:latin typeface="+mn-lt"/>
                <a:ea typeface="+mn-ea"/>
                <a:cs typeface="+mn-cs"/>
              </a:rPr>
              <a:t>• Look in the process list for names of cloud services;</a:t>
            </a:r>
          </a:p>
          <a:p>
            <a:r>
              <a:rPr lang="en-US" sz="1200" kern="1200">
                <a:solidFill>
                  <a:schemeClr val="tx1"/>
                </a:solidFill>
                <a:effectLst/>
                <a:latin typeface="+mn-lt"/>
                <a:ea typeface="+mn-ea"/>
                <a:cs typeface="+mn-cs"/>
              </a:rPr>
              <a:t>• Look for network shares and mapped network drives;</a:t>
            </a:r>
          </a:p>
          <a:p>
            <a:r>
              <a:rPr lang="en-US" sz="1200" kern="1200">
                <a:solidFill>
                  <a:schemeClr val="tx1"/>
                </a:solidFill>
                <a:effectLst/>
                <a:latin typeface="+mn-lt"/>
                <a:ea typeface="+mn-ea"/>
                <a:cs typeface="+mn-cs"/>
              </a:rPr>
              <a:t>• Observe the network traffic;</a:t>
            </a:r>
          </a:p>
          <a:p>
            <a:r>
              <a:rPr lang="en-US" sz="1200" kern="1200">
                <a:solidFill>
                  <a:schemeClr val="tx1"/>
                </a:solidFill>
                <a:effectLst/>
                <a:latin typeface="+mn-lt"/>
                <a:ea typeface="+mn-ea"/>
                <a:cs typeface="+mn-cs"/>
              </a:rPr>
              <a:t>• Monitor the list of open or listening sockets for suspicious activity;</a:t>
            </a:r>
          </a:p>
          <a:p>
            <a:r>
              <a:rPr lang="en-US" sz="1200" kern="1200">
                <a:solidFill>
                  <a:schemeClr val="tx1"/>
                </a:solidFill>
                <a:effectLst/>
                <a:latin typeface="+mn-lt"/>
                <a:ea typeface="+mn-ea"/>
                <a:cs typeface="+mn-cs"/>
              </a:rPr>
              <a:t>• Acquire any data that appear to be stored remotely. Even though an online storage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service might </a:t>
            </a:r>
            <a:r>
              <a:rPr lang="en-US" sz="1200" kern="1200" err="1">
                <a:solidFill>
                  <a:schemeClr val="tx1"/>
                </a:solidFill>
                <a:effectLst/>
                <a:latin typeface="+mn-lt"/>
                <a:ea typeface="+mn-ea"/>
                <a:cs typeface="+mn-cs"/>
              </a:rPr>
              <a:t>synchronise</a:t>
            </a:r>
            <a:r>
              <a:rPr lang="en-US" sz="1200" kern="1200">
                <a:solidFill>
                  <a:schemeClr val="tx1"/>
                </a:solidFill>
                <a:effectLst/>
                <a:latin typeface="+mn-lt"/>
                <a:ea typeface="+mn-ea"/>
                <a:cs typeface="+mn-cs"/>
              </a:rPr>
              <a:t> data to the hard drive of the computer, that </a:t>
            </a:r>
            <a:r>
              <a:rPr lang="en-US" sz="1200" kern="1200" err="1">
                <a:solidFill>
                  <a:schemeClr val="tx1"/>
                </a:solidFill>
                <a:effectLst/>
                <a:latin typeface="+mn-lt"/>
                <a:ea typeface="+mn-ea"/>
                <a:cs typeface="+mn-cs"/>
              </a:rPr>
              <a:t>synchronisation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should never be trusted.</a:t>
            </a:r>
          </a:p>
          <a:p>
            <a:r>
              <a:rPr lang="en-US" sz="1200" kern="1200">
                <a:solidFill>
                  <a:schemeClr val="tx1"/>
                </a:solidFill>
                <a:effectLst/>
                <a:latin typeface="+mn-lt"/>
                <a:ea typeface="+mn-ea"/>
                <a:cs typeface="+mn-cs"/>
              </a:rPr>
              <a:t>After the investigator has acquired all volatile data and transient data, s/he can proceed in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following way:</a:t>
            </a:r>
          </a:p>
          <a:p>
            <a:r>
              <a:rPr lang="en-US" sz="1200" kern="1200">
                <a:solidFill>
                  <a:schemeClr val="tx1"/>
                </a:solidFill>
                <a:effectLst/>
                <a:latin typeface="+mn-lt"/>
                <a:ea typeface="+mn-ea"/>
                <a:cs typeface="+mn-cs"/>
              </a:rPr>
              <a:t>• Remove the power supply cable from the target equipment and record the time of doing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so (do not switch it off at the wall socket because the computer system may have an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uninterruptible power supply (UPS)).</a:t>
            </a:r>
          </a:p>
          <a:p>
            <a:r>
              <a:rPr lang="en-US" sz="1200" kern="1200">
                <a:solidFill>
                  <a:schemeClr val="tx1"/>
                </a:solidFill>
                <a:effectLst/>
                <a:latin typeface="+mn-lt"/>
                <a:ea typeface="+mn-ea"/>
                <a:cs typeface="+mn-cs"/>
              </a:rPr>
              <a:t>• Remove the storage media from the corresponding drives; place the media in their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original boxes/jackets and label them accordingly. Insert either a Seizure disk/CD or 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blank floppy disk if available. Do not remove DVDs or touch any button on the DVD</a:t>
            </a:r>
          </a:p>
          <a:p>
            <a:r>
              <a:rPr lang="en-US" sz="1200" kern="1200">
                <a:solidFill>
                  <a:schemeClr val="tx1"/>
                </a:solidFill>
                <a:effectLst/>
                <a:latin typeface="+mn-lt"/>
                <a:ea typeface="+mn-ea"/>
                <a:cs typeface="+mn-cs"/>
              </a:rPr>
              <a:t>drive.</a:t>
            </a:r>
          </a:p>
          <a:p>
            <a:r>
              <a:rPr lang="en-US" sz="1200" kern="1200">
                <a:solidFill>
                  <a:schemeClr val="tx1"/>
                </a:solidFill>
                <a:effectLst/>
                <a:latin typeface="+mn-lt"/>
                <a:ea typeface="+mn-ea"/>
                <a:cs typeface="+mn-cs"/>
              </a:rPr>
              <a:t>• Disconnect any modem attached (merely switching it off may not always be sufficient).</a:t>
            </a:r>
          </a:p>
          <a:p>
            <a:r>
              <a:rPr lang="en-US" sz="1200" kern="1200">
                <a:solidFill>
                  <a:schemeClr val="tx1"/>
                </a:solidFill>
                <a:effectLst/>
                <a:latin typeface="+mn-lt"/>
                <a:ea typeface="+mn-ea"/>
                <a:cs typeface="+mn-cs"/>
              </a:rPr>
              <a:t>• If dealing with a portable device, also remove the battery pack. Remove the additional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battery packs if applicable (N.B. Some portable devices have a second battery in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multipurpose bay instead of a DVD drive).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138</a:t>
            </a:fld>
            <a:endParaRPr lang="en-US"/>
          </a:p>
        </p:txBody>
      </p:sp>
    </p:spTree>
    <p:extLst>
      <p:ext uri="{BB962C8B-B14F-4D97-AF65-F5344CB8AC3E}">
        <p14:creationId xmlns:p14="http://schemas.microsoft.com/office/powerpoint/2010/main" val="7498363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chart should be printed and the trainer may use it to demonstrate</a:t>
            </a:r>
            <a:r>
              <a:rPr lang="en-US" b="1" baseline="0" dirty="0"/>
              <a:t> the processes to be followed in the Seizure of electronic evidence.</a:t>
            </a:r>
            <a:endParaRPr lang="en-US" b="1"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139</a:t>
            </a:fld>
            <a:endParaRPr lang="en-US"/>
          </a:p>
        </p:txBody>
      </p:sp>
    </p:spTree>
    <p:extLst>
      <p:ext uri="{BB962C8B-B14F-4D97-AF65-F5344CB8AC3E}">
        <p14:creationId xmlns:p14="http://schemas.microsoft.com/office/powerpoint/2010/main" val="6689858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140</a:t>
            </a:fld>
            <a:endParaRPr lang="en-US"/>
          </a:p>
        </p:txBody>
      </p:sp>
    </p:spTree>
    <p:extLst>
      <p:ext uri="{BB962C8B-B14F-4D97-AF65-F5344CB8AC3E}">
        <p14:creationId xmlns:p14="http://schemas.microsoft.com/office/powerpoint/2010/main" val="17701011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de-DE" sz="1200" b="1" kern="1200" dirty="0" err="1">
                <a:solidFill>
                  <a:schemeClr val="tx1"/>
                </a:solidFill>
                <a:latin typeface="+mn-lt"/>
                <a:ea typeface="+mn-ea"/>
                <a:cs typeface="+mn-cs"/>
              </a:rPr>
              <a:t>Packaging</a:t>
            </a:r>
            <a:r>
              <a:rPr lang="de-DE" sz="1200" b="1" kern="1200" dirty="0">
                <a:solidFill>
                  <a:schemeClr val="tx1"/>
                </a:solidFill>
                <a:latin typeface="+mn-lt"/>
                <a:ea typeface="+mn-ea"/>
                <a:cs typeface="+mn-cs"/>
              </a:rPr>
              <a:t>, </a:t>
            </a:r>
            <a:r>
              <a:rPr lang="de-DE" sz="1200" b="1" kern="1200" dirty="0" err="1">
                <a:solidFill>
                  <a:schemeClr val="tx1"/>
                </a:solidFill>
                <a:latin typeface="+mn-lt"/>
                <a:ea typeface="+mn-ea"/>
                <a:cs typeface="+mn-cs"/>
              </a:rPr>
              <a:t>transport</a:t>
            </a:r>
            <a:r>
              <a:rPr lang="de-DE" sz="1200" b="1" kern="1200" dirty="0">
                <a:solidFill>
                  <a:schemeClr val="tx1"/>
                </a:solidFill>
                <a:latin typeface="+mn-lt"/>
                <a:ea typeface="+mn-ea"/>
                <a:cs typeface="+mn-cs"/>
              </a:rPr>
              <a:t> </a:t>
            </a:r>
            <a:r>
              <a:rPr lang="de-DE" sz="1200" b="1" kern="1200" dirty="0" err="1">
                <a:solidFill>
                  <a:schemeClr val="tx1"/>
                </a:solidFill>
                <a:latin typeface="+mn-lt"/>
                <a:ea typeface="+mn-ea"/>
                <a:cs typeface="+mn-cs"/>
              </a:rPr>
              <a:t>and</a:t>
            </a:r>
            <a:r>
              <a:rPr lang="de-DE" sz="1200" b="1" kern="1200" dirty="0">
                <a:solidFill>
                  <a:schemeClr val="tx1"/>
                </a:solidFill>
                <a:latin typeface="+mn-lt"/>
                <a:ea typeface="+mn-ea"/>
                <a:cs typeface="+mn-cs"/>
              </a:rPr>
              <a:t> </a:t>
            </a:r>
            <a:r>
              <a:rPr lang="de-DE" sz="1200" b="1" kern="1200" dirty="0" err="1">
                <a:solidFill>
                  <a:schemeClr val="tx1"/>
                </a:solidFill>
                <a:latin typeface="+mn-lt"/>
                <a:ea typeface="+mn-ea"/>
                <a:cs typeface="+mn-cs"/>
              </a:rPr>
              <a:t>storage</a:t>
            </a:r>
            <a:endParaRPr lang="en-GB" sz="2400" b="1" kern="1200" dirty="0">
              <a:solidFill>
                <a:schemeClr val="tx1"/>
              </a:solidFill>
              <a:latin typeface="+mn-lt"/>
              <a:ea typeface="+mn-ea"/>
              <a:cs typeface="+mn-cs"/>
            </a:endParaRPr>
          </a:p>
          <a:p>
            <a:r>
              <a:rPr lang="en-GB" sz="1200" kern="1200" dirty="0">
                <a:solidFill>
                  <a:schemeClr val="tx1"/>
                </a:solidFill>
                <a:latin typeface="+mn-lt"/>
                <a:ea typeface="+mn-ea"/>
                <a:cs typeface="+mn-cs"/>
              </a:rPr>
              <a:t>Computers and related devices and equipment are fragile electronic instruments that are sensitive to temperature, humidity, physical shock, static electricity, magnetic sources, and even to some actions (e.g., switching on/off). Therefore, special precautions should be taken when packaging, transporting, and storing e-evidence. To maintain the chain of custody, the packaging, transportation, and storage should be adequately recorded</a:t>
            </a:r>
            <a:endParaRPr lang="en-GB" sz="1400" kern="1200" dirty="0">
              <a:solidFill>
                <a:schemeClr val="tx1"/>
              </a:solidFill>
              <a:latin typeface="+mn-lt"/>
              <a:ea typeface="+mn-ea"/>
              <a:cs typeface="+mn-cs"/>
            </a:endParaRPr>
          </a:p>
          <a:p>
            <a:r>
              <a:rPr lang="en-GB" sz="1200" kern="1200" dirty="0">
                <a:solidFill>
                  <a:schemeClr val="tx1"/>
                </a:solidFill>
                <a:latin typeface="+mn-lt"/>
                <a:ea typeface="+mn-ea"/>
                <a:cs typeface="+mn-cs"/>
              </a:rPr>
              <a:t>Generally, all computer components and storage media must be handled with utmost care since inexpert handling can cause damage or destruction of e-evidence </a:t>
            </a:r>
            <a:endParaRPr lang="en-GB" sz="1400" kern="1200" dirty="0">
              <a:solidFill>
                <a:schemeClr val="tx1"/>
              </a:solidFill>
              <a:latin typeface="+mn-lt"/>
              <a:ea typeface="+mn-ea"/>
              <a:cs typeface="+mn-cs"/>
            </a:endParaRPr>
          </a:p>
          <a:p>
            <a:pPr lvl="0"/>
            <a:r>
              <a:rPr lang="en-GB" sz="1200" b="1" kern="1200" dirty="0">
                <a:solidFill>
                  <a:schemeClr val="tx1"/>
                </a:solidFill>
                <a:latin typeface="+mn-lt"/>
                <a:ea typeface="+mn-ea"/>
                <a:cs typeface="+mn-cs"/>
              </a:rPr>
              <a:t>Packaging</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Ensure that all collected e-evidence is properly documented and labelled before packaging.</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Whenever possible, transport the collected e-evidence in the original package.</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If no original packaging is available, use antistatic packaging (e.g., paper or antistatic plastic bags). Avoid using materials that can produce static electricity, such as standard plastic bags.</a:t>
            </a:r>
            <a:endParaRPr lang="en-GB" sz="1400" kern="1200" dirty="0">
              <a:solidFill>
                <a:schemeClr val="tx1"/>
              </a:solidFill>
              <a:latin typeface="+mn-lt"/>
              <a:ea typeface="+mn-ea"/>
              <a:cs typeface="+mn-cs"/>
            </a:endParaRPr>
          </a:p>
          <a:p>
            <a:pPr lvl="0"/>
            <a:r>
              <a:rPr lang="en-GB" sz="1200" b="1" kern="1200" dirty="0">
                <a:solidFill>
                  <a:schemeClr val="tx1"/>
                </a:solidFill>
                <a:latin typeface="+mn-lt"/>
                <a:ea typeface="+mn-ea"/>
                <a:cs typeface="+mn-cs"/>
              </a:rPr>
              <a:t>Do not</a:t>
            </a:r>
            <a:r>
              <a:rPr lang="en-GB" sz="1200" kern="1200" dirty="0">
                <a:solidFill>
                  <a:schemeClr val="tx1"/>
                </a:solidFill>
                <a:latin typeface="+mn-lt"/>
                <a:ea typeface="+mn-ea"/>
                <a:cs typeface="+mn-cs"/>
              </a:rPr>
              <a:t> fold, bend, or scratch storage media such as diskettes, CD-ROMs, and tapes.</a:t>
            </a:r>
            <a:endParaRPr lang="en-GB" sz="1400" kern="1200" dirty="0">
              <a:solidFill>
                <a:schemeClr val="tx1"/>
              </a:solidFill>
              <a:latin typeface="+mn-lt"/>
              <a:ea typeface="+mn-ea"/>
              <a:cs typeface="+mn-cs"/>
            </a:endParaRPr>
          </a:p>
          <a:p>
            <a:pPr lvl="0"/>
            <a:r>
              <a:rPr lang="en-GB" sz="1200" b="1" kern="1200" dirty="0">
                <a:solidFill>
                  <a:schemeClr val="tx1"/>
                </a:solidFill>
                <a:latin typeface="+mn-lt"/>
                <a:ea typeface="+mn-ea"/>
                <a:cs typeface="+mn-cs"/>
              </a:rPr>
              <a:t>Do not</a:t>
            </a:r>
            <a:r>
              <a:rPr lang="en-GB" sz="1200" kern="1200" dirty="0">
                <a:solidFill>
                  <a:schemeClr val="tx1"/>
                </a:solidFill>
                <a:latin typeface="+mn-lt"/>
                <a:ea typeface="+mn-ea"/>
                <a:cs typeface="+mn-cs"/>
              </a:rPr>
              <a:t> affix adhesive labels on the surface of the storage media. Use boxes or envelopes for packaging storage media whenever possible.</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Ensure that all containers holding evidence are properly labelled.</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If multiple computer systems are collected, label each system so that it can be reassembled as found.</a:t>
            </a:r>
            <a:endParaRPr lang="en-GB" sz="1400" kern="1200" dirty="0">
              <a:solidFill>
                <a:schemeClr val="tx1"/>
              </a:solidFill>
              <a:latin typeface="+mn-lt"/>
              <a:ea typeface="+mn-ea"/>
              <a:cs typeface="+mn-cs"/>
            </a:endParaRPr>
          </a:p>
          <a:p>
            <a:r>
              <a:rPr lang="en-GB" sz="1200" kern="1200" dirty="0">
                <a:solidFill>
                  <a:schemeClr val="tx1"/>
                </a:solidFill>
                <a:latin typeface="+mn-lt"/>
                <a:ea typeface="+mn-ea"/>
                <a:cs typeface="+mn-cs"/>
              </a:rPr>
              <a:t> </a:t>
            </a:r>
            <a:endParaRPr lang="en-GB" sz="1400" kern="1200" dirty="0">
              <a:solidFill>
                <a:schemeClr val="tx1"/>
              </a:solidFill>
              <a:latin typeface="+mn-lt"/>
              <a:ea typeface="+mn-ea"/>
              <a:cs typeface="+mn-cs"/>
            </a:endParaRPr>
          </a:p>
          <a:p>
            <a:pPr lvl="0"/>
            <a:r>
              <a:rPr lang="en-GB" sz="1200" b="1" kern="1200" dirty="0">
                <a:solidFill>
                  <a:schemeClr val="tx1"/>
                </a:solidFill>
                <a:latin typeface="+mn-lt"/>
                <a:ea typeface="+mn-ea"/>
                <a:cs typeface="+mn-cs"/>
              </a:rPr>
              <a:t>Transport</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Keep electronic evidence away from magnetic sources. Radio transmitters, speaker magnets, and heated seats are examples of items that could damage e-evidence.</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Ensure that the equipment is protected from shock and bumps (i.e., mechanical damage), heat, and humidity.</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Ensure that computers and other devices that are not packaged in containers are secured in the vehicle to avoid shock and excessive vibrations. For example, computers should be placed on the vehicle floor and monitors placed on the seat with the screen down and secured by a seat belt.</a:t>
            </a:r>
            <a:endParaRPr lang="en-GB" sz="1400" kern="1200" dirty="0">
              <a:solidFill>
                <a:schemeClr val="tx1"/>
              </a:solidFill>
              <a:latin typeface="+mn-lt"/>
              <a:ea typeface="+mn-ea"/>
              <a:cs typeface="+mn-cs"/>
            </a:endParaRPr>
          </a:p>
          <a:p>
            <a:pPr lvl="0"/>
            <a:r>
              <a:rPr lang="en-GB" sz="1200" b="1" kern="1200" dirty="0">
                <a:solidFill>
                  <a:schemeClr val="tx1"/>
                </a:solidFill>
                <a:latin typeface="+mn-lt"/>
                <a:ea typeface="+mn-ea"/>
                <a:cs typeface="+mn-cs"/>
              </a:rPr>
              <a:t>Do not</a:t>
            </a:r>
            <a:r>
              <a:rPr lang="en-GB" sz="1200" kern="1200" dirty="0">
                <a:solidFill>
                  <a:schemeClr val="tx1"/>
                </a:solidFill>
                <a:latin typeface="+mn-lt"/>
                <a:ea typeface="+mn-ea"/>
                <a:cs typeface="+mn-cs"/>
              </a:rPr>
              <a:t> put heavy objects on the smaller pieces of equipment/storage media.</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Whenever possible, </a:t>
            </a:r>
            <a:r>
              <a:rPr lang="en-GB" sz="1200" b="1" kern="1200" dirty="0">
                <a:solidFill>
                  <a:schemeClr val="tx1"/>
                </a:solidFill>
                <a:latin typeface="+mn-lt"/>
                <a:ea typeface="+mn-ea"/>
                <a:cs typeface="+mn-cs"/>
              </a:rPr>
              <a:t>do not</a:t>
            </a:r>
            <a:r>
              <a:rPr lang="en-GB" sz="1200" kern="1200" dirty="0">
                <a:solidFill>
                  <a:schemeClr val="tx1"/>
                </a:solidFill>
                <a:latin typeface="+mn-lt"/>
                <a:ea typeface="+mn-ea"/>
                <a:cs typeface="+mn-cs"/>
              </a:rPr>
              <a:t> store e-evidence in vehicles for long periods of time.</a:t>
            </a:r>
            <a:endParaRPr lang="en-GB" sz="1400" kern="1200" dirty="0">
              <a:solidFill>
                <a:schemeClr val="tx1"/>
              </a:solidFill>
              <a:latin typeface="+mn-lt"/>
              <a:ea typeface="+mn-ea"/>
              <a:cs typeface="+mn-cs"/>
            </a:endParaRPr>
          </a:p>
          <a:p>
            <a:pPr lvl="0"/>
            <a:endParaRPr lang="en-GB" sz="1200" b="1" kern="1200" dirty="0">
              <a:solidFill>
                <a:schemeClr val="tx1"/>
              </a:solidFill>
              <a:latin typeface="+mn-lt"/>
              <a:ea typeface="+mn-ea"/>
              <a:cs typeface="+mn-cs"/>
            </a:endParaRPr>
          </a:p>
          <a:p>
            <a:pPr lvl="0"/>
            <a:r>
              <a:rPr lang="en-GB" sz="1200" b="1" kern="1200" dirty="0">
                <a:solidFill>
                  <a:schemeClr val="tx1"/>
                </a:solidFill>
                <a:latin typeface="+mn-lt"/>
                <a:ea typeface="+mn-ea"/>
                <a:cs typeface="+mn-cs"/>
              </a:rPr>
              <a:t>Storage</a:t>
            </a:r>
            <a:endParaRPr lang="en-GB" sz="1400" b="1"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Ensure that evidence is inventoried in accordance with the relevant policies.</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Store evidence in a secure area, away from extreme temperature and humidity. </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Protect it from magnetic sources, moisture, dust, and other harmful particles or contaminants.</a:t>
            </a:r>
            <a:endParaRPr lang="en-GB" sz="1400" kern="1200" dirty="0">
              <a:solidFill>
                <a:schemeClr val="tx1"/>
              </a:solidFill>
              <a:latin typeface="+mn-lt"/>
              <a:ea typeface="+mn-ea"/>
              <a:cs typeface="+mn-cs"/>
            </a:endParaRPr>
          </a:p>
          <a:p>
            <a:pPr lvl="0"/>
            <a:r>
              <a:rPr lang="en-GB" sz="1200" kern="1200" dirty="0">
                <a:solidFill>
                  <a:schemeClr val="tx1"/>
                </a:solidFill>
                <a:latin typeface="+mn-lt"/>
                <a:ea typeface="+mn-ea"/>
                <a:cs typeface="+mn-cs"/>
              </a:rPr>
              <a:t>Use an adequately secure store room with appropriate</a:t>
            </a:r>
            <a:endParaRPr lang="en-GB" sz="1400" kern="1200" dirty="0">
              <a:solidFill>
                <a:schemeClr val="tx1"/>
              </a:solidFill>
              <a:latin typeface="+mn-lt"/>
              <a:ea typeface="+mn-ea"/>
              <a:cs typeface="+mn-cs"/>
            </a:endParaRPr>
          </a:p>
          <a:p>
            <a:pPr lvl="2"/>
            <a:r>
              <a:rPr lang="en-GB" sz="1200" kern="1200" dirty="0">
                <a:solidFill>
                  <a:schemeClr val="tx1"/>
                </a:solidFill>
                <a:latin typeface="+mn-lt"/>
                <a:ea typeface="+mn-ea"/>
                <a:cs typeface="+mn-cs"/>
              </a:rPr>
              <a:t>access control,</a:t>
            </a:r>
            <a:endParaRPr lang="en-GB" sz="1400" kern="1200" dirty="0">
              <a:solidFill>
                <a:schemeClr val="tx1"/>
              </a:solidFill>
              <a:latin typeface="+mn-lt"/>
              <a:ea typeface="+mn-ea"/>
              <a:cs typeface="+mn-cs"/>
            </a:endParaRPr>
          </a:p>
          <a:p>
            <a:pPr lvl="2"/>
            <a:r>
              <a:rPr lang="en-GB" sz="1200" kern="1200" dirty="0">
                <a:solidFill>
                  <a:schemeClr val="tx1"/>
                </a:solidFill>
                <a:latin typeface="+mn-lt"/>
                <a:ea typeface="+mn-ea"/>
                <a:cs typeface="+mn-cs"/>
              </a:rPr>
              <a:t>fire protection (e.g., alarm, fire extinguishers, no smoking in the storage area or in the vicinity),</a:t>
            </a:r>
            <a:endParaRPr lang="en-GB" sz="1400" kern="1200" dirty="0">
              <a:solidFill>
                <a:schemeClr val="tx1"/>
              </a:solidFill>
              <a:latin typeface="+mn-lt"/>
              <a:ea typeface="+mn-ea"/>
              <a:cs typeface="+mn-cs"/>
            </a:endParaRPr>
          </a:p>
          <a:p>
            <a:pPr lvl="2"/>
            <a:r>
              <a:rPr lang="en-GB" sz="1200" kern="1200" dirty="0">
                <a:solidFill>
                  <a:schemeClr val="tx1"/>
                </a:solidFill>
                <a:latin typeface="+mn-lt"/>
                <a:ea typeface="+mn-ea"/>
                <a:cs typeface="+mn-cs"/>
              </a:rPr>
              <a:t>temperature and humidity, and</a:t>
            </a:r>
            <a:endParaRPr lang="en-GB" sz="1400" kern="1200" dirty="0">
              <a:solidFill>
                <a:schemeClr val="tx1"/>
              </a:solidFill>
              <a:latin typeface="+mn-lt"/>
              <a:ea typeface="+mn-ea"/>
              <a:cs typeface="+mn-cs"/>
            </a:endParaRPr>
          </a:p>
          <a:p>
            <a:pPr lvl="2"/>
            <a:r>
              <a:rPr lang="en-GB" sz="1200" kern="1200" dirty="0">
                <a:solidFill>
                  <a:schemeClr val="tx1"/>
                </a:solidFill>
                <a:latin typeface="+mn-lt"/>
                <a:ea typeface="+mn-ea"/>
                <a:cs typeface="+mn-cs"/>
              </a:rPr>
              <a:t>protection from magnetic sources (e.g., far from directional radio devices).</a:t>
            </a:r>
            <a:endParaRPr lang="en-GB" sz="1400" kern="1200" dirty="0">
              <a:solidFill>
                <a:schemeClr val="tx1"/>
              </a:solidFill>
              <a:latin typeface="+mn-lt"/>
              <a:ea typeface="+mn-ea"/>
              <a:cs typeface="+mn-cs"/>
            </a:endParaRPr>
          </a:p>
          <a:p>
            <a:pPr lvl="1"/>
            <a:r>
              <a:rPr lang="en-GB" sz="1200" b="1" kern="1200" dirty="0">
                <a:solidFill>
                  <a:schemeClr val="tx1"/>
                </a:solidFill>
                <a:latin typeface="+mn-lt"/>
                <a:ea typeface="+mn-ea"/>
                <a:cs typeface="+mn-cs"/>
              </a:rPr>
              <a:t>Do not</a:t>
            </a:r>
            <a:r>
              <a:rPr lang="en-GB" sz="1200" kern="1200" dirty="0">
                <a:solidFill>
                  <a:schemeClr val="tx1"/>
                </a:solidFill>
                <a:latin typeface="+mn-lt"/>
                <a:ea typeface="+mn-ea"/>
                <a:cs typeface="+mn-cs"/>
              </a:rPr>
              <a:t> store any inflammable items in the same room or in the vicinity (e.g., cleaning chemicals, or stacks of paper).</a:t>
            </a:r>
            <a:endParaRPr lang="en-GB" sz="1400" kern="1200" dirty="0">
              <a:solidFill>
                <a:schemeClr val="tx1"/>
              </a:solidFill>
              <a:latin typeface="+mn-lt"/>
              <a:ea typeface="+mn-ea"/>
              <a:cs typeface="+mn-cs"/>
            </a:endParaRPr>
          </a:p>
          <a:p>
            <a:pPr lvl="1"/>
            <a:r>
              <a:rPr lang="en-GB" sz="1200" kern="1200" dirty="0">
                <a:solidFill>
                  <a:schemeClr val="tx1"/>
                </a:solidFill>
                <a:latin typeface="+mn-lt"/>
                <a:ea typeface="+mn-ea"/>
                <a:cs typeface="+mn-cs"/>
              </a:rPr>
              <a:t>Use suitable floor covering to avoid static charges.</a:t>
            </a:r>
            <a:endParaRPr lang="en-GB" sz="1400" kern="1200" dirty="0">
              <a:solidFill>
                <a:schemeClr val="tx1"/>
              </a:solidFill>
              <a:latin typeface="+mn-lt"/>
              <a:ea typeface="+mn-ea"/>
              <a:cs typeface="+mn-cs"/>
            </a:endParaRPr>
          </a:p>
          <a:p>
            <a:pPr lvl="1"/>
            <a:r>
              <a:rPr lang="en-GB" sz="1200" b="1" kern="1200" dirty="0">
                <a:solidFill>
                  <a:schemeClr val="tx1"/>
                </a:solidFill>
                <a:latin typeface="+mn-lt"/>
                <a:ea typeface="+mn-ea"/>
                <a:cs typeface="+mn-cs"/>
              </a:rPr>
              <a:t>Do not</a:t>
            </a:r>
            <a:r>
              <a:rPr lang="en-GB" sz="1200" kern="1200" dirty="0">
                <a:solidFill>
                  <a:schemeClr val="tx1"/>
                </a:solidFill>
                <a:latin typeface="+mn-lt"/>
                <a:ea typeface="+mn-ea"/>
                <a:cs typeface="+mn-cs"/>
              </a:rPr>
              <a:t> store e-evidence in rooms with water-pipes, especially along the ceiling.</a:t>
            </a:r>
            <a:endParaRPr lang="en-GB" sz="1400" kern="1200" dirty="0">
              <a:solidFill>
                <a:schemeClr val="tx1"/>
              </a:solidFill>
              <a:latin typeface="+mn-lt"/>
              <a:ea typeface="+mn-ea"/>
              <a:cs typeface="+mn-cs"/>
            </a:endParaRPr>
          </a:p>
          <a:p>
            <a:r>
              <a:rPr lang="en-GB" sz="1200" kern="1200" dirty="0">
                <a:solidFill>
                  <a:schemeClr val="tx1"/>
                </a:solidFill>
                <a:latin typeface="+mn-lt"/>
                <a:ea typeface="+mn-ea"/>
                <a:cs typeface="+mn-cs"/>
              </a:rPr>
              <a:t>Be aware that potential evidence such as date, time, and system configuration may be lost as a result of prolonged storage. Since batteries have a limited life, data could be lost if they fail. Therefore, appropriate personnel should be informed that a device powered by batteries (e.g., a PDA, or PC/CMOS) requires immediate attention.</a:t>
            </a:r>
            <a:r>
              <a:rPr lang="en-GB" dirty="0"/>
              <a:t> </a:t>
            </a:r>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142</a:t>
            </a:fld>
            <a:endParaRPr lang="en-US"/>
          </a:p>
        </p:txBody>
      </p:sp>
    </p:spTree>
    <p:extLst>
      <p:ext uri="{BB962C8B-B14F-4D97-AF65-F5344CB8AC3E}">
        <p14:creationId xmlns:p14="http://schemas.microsoft.com/office/powerpoint/2010/main" val="6042878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pPr eaLnBrk="1" hangingPunct="1">
              <a:spcBef>
                <a:spcPct val="0"/>
              </a:spcBef>
            </a:pPr>
            <a:r>
              <a:rPr lang="en-GB" sz="1200" kern="1200">
                <a:solidFill>
                  <a:schemeClr val="tx1"/>
                </a:solidFill>
                <a:effectLst/>
                <a:latin typeface="+mn-lt"/>
                <a:ea typeface="+mn-ea"/>
                <a:cs typeface="+mn-cs"/>
              </a:rPr>
              <a:t>The trainer should give participants an opportunity to ask any questions that they may have in relation to this</a:t>
            </a:r>
            <a:r>
              <a:rPr lang="en-GB" sz="1200" kern="1200" baseline="0">
                <a:solidFill>
                  <a:schemeClr val="tx1"/>
                </a:solidFill>
                <a:effectLst/>
                <a:latin typeface="+mn-lt"/>
                <a:ea typeface="+mn-ea"/>
                <a:cs typeface="+mn-cs"/>
              </a:rPr>
              <a:t> part of the lesson.</a:t>
            </a:r>
            <a:endParaRPr lang="en-GB"/>
          </a:p>
        </p:txBody>
      </p:sp>
      <p:sp>
        <p:nvSpPr>
          <p:cNvPr id="61444" name="Slide Number Placeholder 3"/>
          <p:cNvSpPr>
            <a:spLocks noGrp="1"/>
          </p:cNvSpPr>
          <p:nvPr>
            <p:ph type="sldNum" sz="quarter" idx="5"/>
          </p:nvPr>
        </p:nvSpPr>
        <p:spPr bwMode="auto">
          <a:noFill/>
          <a:ln>
            <a:miter lim="800000"/>
            <a:headEnd/>
            <a:tailEnd/>
          </a:ln>
        </p:spPr>
        <p:txBody>
          <a:bodyPr/>
          <a:lstStyle/>
          <a:p>
            <a:fld id="{D4686019-33D4-984A-9587-FE396FFF4F29}" type="slidenum">
              <a:rPr lang="en-GB"/>
              <a:pPr/>
              <a:t>147</a:t>
            </a:fld>
            <a:endParaRPr lang="en-GB"/>
          </a:p>
        </p:txBody>
      </p:sp>
    </p:spTree>
    <p:extLst>
      <p:ext uri="{BB962C8B-B14F-4D97-AF65-F5344CB8AC3E}">
        <p14:creationId xmlns:p14="http://schemas.microsoft.com/office/powerpoint/2010/main" val="1043958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two slides set out in general terms, the requirements</a:t>
            </a:r>
            <a:r>
              <a:rPr lang="en-US" baseline="0" dirty="0"/>
              <a:t> for the production of evidence and explain the differences and challenges of electronic evidence.</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11</a:t>
            </a:fld>
            <a:endParaRPr lang="en-US" dirty="0"/>
          </a:p>
        </p:txBody>
      </p:sp>
    </p:spTree>
    <p:extLst>
      <p:ext uri="{BB962C8B-B14F-4D97-AF65-F5344CB8AC3E}">
        <p14:creationId xmlns:p14="http://schemas.microsoft.com/office/powerpoint/2010/main" val="95153382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2221978-7AB2-D644-A1FF-AF545A1745C1}" type="slidenum">
              <a:rPr lang="en-US" smtClean="0"/>
              <a:pPr/>
              <a:t>148</a:t>
            </a:fld>
            <a:endParaRPr lang="en-US"/>
          </a:p>
        </p:txBody>
      </p:sp>
    </p:spTree>
    <p:extLst>
      <p:ext uri="{BB962C8B-B14F-4D97-AF65-F5344CB8AC3E}">
        <p14:creationId xmlns:p14="http://schemas.microsoft.com/office/powerpoint/2010/main" val="8116051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noProof="0"/>
              <a:t>This question is designed to establish the level of</a:t>
            </a:r>
            <a:r>
              <a:rPr lang="en-GB" baseline="0" noProof="0"/>
              <a:t> prior knowledge of the students. This will allow the trainer to set the level of the training, bearing n mind that this content is at the basic level and not for those that are specialised </a:t>
            </a:r>
            <a:r>
              <a:rPr lang="en-GB" baseline="0" noProof="0" err="1"/>
              <a:t>ih</a:t>
            </a:r>
            <a:r>
              <a:rPr lang="en-GB" baseline="0" noProof="0"/>
              <a:t> the subject.</a:t>
            </a:r>
            <a:endParaRPr lang="en-GB" noProof="0"/>
          </a:p>
          <a:p>
            <a:endParaRPr lang="en-GB" noProof="0"/>
          </a:p>
          <a:p>
            <a:r>
              <a:rPr lang="en-GB" noProof="0"/>
              <a:t>[Remember how many students had</a:t>
            </a:r>
            <a:r>
              <a:rPr lang="en-GB" baseline="0" noProof="0"/>
              <a:t> experiences in Digital Forensics]</a:t>
            </a:r>
            <a:endParaRPr lang="en-GB" noProof="0"/>
          </a:p>
        </p:txBody>
      </p:sp>
      <p:sp>
        <p:nvSpPr>
          <p:cNvPr id="4" name="Slide Number Placeholder 3"/>
          <p:cNvSpPr>
            <a:spLocks noGrp="1"/>
          </p:cNvSpPr>
          <p:nvPr>
            <p:ph type="sldNum" sz="quarter" idx="10"/>
          </p:nvPr>
        </p:nvSpPr>
        <p:spPr/>
        <p:txBody>
          <a:bodyPr/>
          <a:lstStyle/>
          <a:p>
            <a:fld id="{6F040226-21D7-5847-B396-76B67129E36D}" type="slidenum">
              <a:rPr lang="en-US" smtClean="0"/>
              <a:pPr/>
              <a:t>149</a:t>
            </a:fld>
            <a:endParaRPr lang="en-US"/>
          </a:p>
        </p:txBody>
      </p:sp>
    </p:spTree>
    <p:extLst>
      <p:ext uri="{BB962C8B-B14F-4D97-AF65-F5344CB8AC3E}">
        <p14:creationId xmlns:p14="http://schemas.microsoft.com/office/powerpoint/2010/main" val="7022850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a:t>Who in</a:t>
            </a:r>
            <a:r>
              <a:rPr lang="en-GB" baseline="0" noProof="0"/>
              <a:t> this room has had experiences in court hearings that involved any of the forensic sciences mentioned on this slide?</a:t>
            </a:r>
          </a:p>
          <a:p>
            <a:endParaRPr lang="en-GB" baseline="0" noProof="0"/>
          </a:p>
          <a:p>
            <a:r>
              <a:rPr lang="en-GB" baseline="0" noProof="0"/>
              <a:t>Ok, in the beginning we saw that X people have experience with Digital Forensics while nearly all of you have had court hearings that involved some of the more traditional forensic sciences. This underlines that Digital Forensics is a quite new science while other forensic sciences have a longer history. But let us be honest – the amount of cases that involve digital evidence is growing rapidly. So, there is a huge gap between the experience and knowledge about Digital Forensics on the one hand side and the growing occurrence of cases the involve digital evidence on the other hand side. Because of that most attorneys, prosecutors and judges need to be </a:t>
            </a:r>
            <a:r>
              <a:rPr lang="en-GB" baseline="0" noProof="0" err="1"/>
              <a:t>familiarysed</a:t>
            </a:r>
            <a:r>
              <a:rPr lang="en-GB" baseline="0" noProof="0"/>
              <a:t> with this new science. They should know what digital evidence is and how Digital Forensics can help their cases to be solved. And this is exactly what we are here for!</a:t>
            </a:r>
          </a:p>
          <a:p>
            <a:endParaRPr lang="en-GB" baseline="0" noProof="0"/>
          </a:p>
          <a:p>
            <a:r>
              <a:rPr lang="en-GB" baseline="0" noProof="0"/>
              <a:t>Let‘s look if we can find some similarities between the traditional investigation of traces and the Digital Forensics.</a:t>
            </a:r>
          </a:p>
        </p:txBody>
      </p:sp>
      <p:sp>
        <p:nvSpPr>
          <p:cNvPr id="4" name="Foliennummernplatzhalter 3"/>
          <p:cNvSpPr>
            <a:spLocks noGrp="1"/>
          </p:cNvSpPr>
          <p:nvPr>
            <p:ph type="sldNum" sz="quarter" idx="10"/>
          </p:nvPr>
        </p:nvSpPr>
        <p:spPr/>
        <p:txBody>
          <a:bodyPr/>
          <a:lstStyle/>
          <a:p>
            <a:fld id="{5827260C-95DC-194B-88B2-0B241DEC43BF}" type="slidenum">
              <a:rPr lang="en-US" smtClean="0"/>
              <a:pPr/>
              <a:t>150</a:t>
            </a:fld>
            <a:endParaRPr lang="en-US"/>
          </a:p>
        </p:txBody>
      </p:sp>
    </p:spTree>
    <p:extLst>
      <p:ext uri="{BB962C8B-B14F-4D97-AF65-F5344CB8AC3E}">
        <p14:creationId xmlns:p14="http://schemas.microsoft.com/office/powerpoint/2010/main" val="12675562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noProof="0"/>
              <a:t>Note: This slide is animated</a:t>
            </a:r>
          </a:p>
          <a:p>
            <a:endParaRPr lang="en-GB" noProof="0"/>
          </a:p>
          <a:p>
            <a:r>
              <a:rPr lang="en-GB" noProof="0"/>
              <a:t>[click] In the real world you have your crime scene</a:t>
            </a:r>
            <a:r>
              <a:rPr lang="en-GB" baseline="0" noProof="0"/>
              <a:t> that needs to be secured – although I am not to sure what the colleague in this picture did ;)</a:t>
            </a:r>
          </a:p>
          <a:p>
            <a:endParaRPr lang="en-GB" baseline="0" noProof="0"/>
          </a:p>
          <a:p>
            <a:r>
              <a:rPr lang="en-GB" noProof="0"/>
              <a:t>In the world of Digital Forensics</a:t>
            </a:r>
            <a:r>
              <a:rPr lang="en-GB" baseline="0" noProof="0"/>
              <a:t> you can have that same crime scene as well. So the investigators need to secure that scene the same way than they would in traditional forensics. But in our Digital Forensics world we can also have a second crime scene [click]. A computer system could have been used to commit a crime. This makes it a valuable evidence for our case. But even if the computer itself was not used to commit the crime it could still hold important information about the crime, the preparation phase of the crime, documentary account spreadsheets, chat relations between the victim and the suspect or other circumstances that have to do with the crime.</a:t>
            </a:r>
            <a:endParaRPr lang="en-GB" noProof="0"/>
          </a:p>
        </p:txBody>
      </p:sp>
      <p:sp>
        <p:nvSpPr>
          <p:cNvPr id="4" name="Foliennummernplatzhalter 3"/>
          <p:cNvSpPr>
            <a:spLocks noGrp="1"/>
          </p:cNvSpPr>
          <p:nvPr>
            <p:ph type="sldNum" sz="quarter" idx="10"/>
          </p:nvPr>
        </p:nvSpPr>
        <p:spPr/>
        <p:txBody>
          <a:bodyPr/>
          <a:lstStyle/>
          <a:p>
            <a:fld id="{5827260C-95DC-194B-88B2-0B241DEC43BF}" type="slidenum">
              <a:rPr lang="en-US" smtClean="0"/>
              <a:pPr/>
              <a:t>151</a:t>
            </a:fld>
            <a:endParaRPr lang="en-US"/>
          </a:p>
        </p:txBody>
      </p:sp>
    </p:spTree>
    <p:extLst>
      <p:ext uri="{BB962C8B-B14F-4D97-AF65-F5344CB8AC3E}">
        <p14:creationId xmlns:p14="http://schemas.microsoft.com/office/powerpoint/2010/main" val="24788676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noProof="0"/>
              <a:t>Note: This slide is animated</a:t>
            </a:r>
          </a:p>
          <a:p>
            <a:endParaRPr lang="en-GB" noProof="0"/>
          </a:p>
          <a:p>
            <a:r>
              <a:rPr lang="en-GB" noProof="0"/>
              <a:t>[click] Always wear your gloves</a:t>
            </a:r>
            <a:r>
              <a:rPr lang="en-GB" baseline="0" noProof="0"/>
              <a:t> when securing a crime scene – this old principle in traditional forensics is also true of Digital Forensics. The same way that you would not want your own fingerprints and DNA on the weapon that was used for a crime you would not want to leave you own traces on a digital piece of evidence such as a hard disk drive. [click] </a:t>
            </a:r>
          </a:p>
          <a:p>
            <a:endParaRPr lang="en-GB" baseline="0" noProof="0"/>
          </a:p>
          <a:p>
            <a:r>
              <a:rPr lang="en-GB" baseline="0" noProof="0"/>
              <a:t>That‘s when write-blockers come into play. There are different types of write-blockers. Some of them are just small pieces of software that try to deactivate write access to a disk (software write-blockers). And some of them are actual hardware devices that physically disable the signal that is responsible for sending write commands to a hard disk (hardware write-blockers). On this picture you can see a hardware write-blocker from the company Tableau. There are others from companies like </a:t>
            </a:r>
            <a:r>
              <a:rPr lang="en-GB" baseline="0" noProof="0" err="1"/>
              <a:t>Wiebetech</a:t>
            </a:r>
            <a:r>
              <a:rPr lang="en-GB" baseline="0" noProof="0"/>
              <a:t> or </a:t>
            </a:r>
            <a:r>
              <a:rPr lang="en-GB" baseline="0" noProof="0" err="1"/>
              <a:t>MyKey</a:t>
            </a:r>
            <a:r>
              <a:rPr lang="en-GB" baseline="0" noProof="0"/>
              <a:t> Technologies. They all have in common that there are some ports to connect a source hard drive (the exhibit) and some other ports to connect the write-blocker to the forensic machine of the examiner. </a:t>
            </a:r>
            <a:endParaRPr lang="en-GB" noProof="0"/>
          </a:p>
        </p:txBody>
      </p:sp>
      <p:sp>
        <p:nvSpPr>
          <p:cNvPr id="4" name="Foliennummernplatzhalter 3"/>
          <p:cNvSpPr>
            <a:spLocks noGrp="1"/>
          </p:cNvSpPr>
          <p:nvPr>
            <p:ph type="sldNum" sz="quarter" idx="10"/>
          </p:nvPr>
        </p:nvSpPr>
        <p:spPr/>
        <p:txBody>
          <a:bodyPr/>
          <a:lstStyle/>
          <a:p>
            <a:fld id="{5827260C-95DC-194B-88B2-0B241DEC43BF}" type="slidenum">
              <a:rPr lang="en-US" smtClean="0"/>
              <a:pPr/>
              <a:t>152</a:t>
            </a:fld>
            <a:endParaRPr lang="en-US"/>
          </a:p>
        </p:txBody>
      </p:sp>
    </p:spTree>
    <p:extLst>
      <p:ext uri="{BB962C8B-B14F-4D97-AF65-F5344CB8AC3E}">
        <p14:creationId xmlns:p14="http://schemas.microsoft.com/office/powerpoint/2010/main" val="369994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noProof="0"/>
              <a:t>Note: This slide is animated</a:t>
            </a:r>
          </a:p>
          <a:p>
            <a:endParaRPr lang="en-GB" noProof="0"/>
          </a:p>
          <a:p>
            <a:r>
              <a:rPr lang="en-GB" noProof="0"/>
              <a:t>[click] In traditional forensics the</a:t>
            </a:r>
            <a:r>
              <a:rPr lang="en-GB" baseline="0" noProof="0"/>
              <a:t> crime scene investigators can find and secure footprints, fibres, DNA and other traces as evidence that may lead to the suspect. Very similar traces can be found on digital sources as well: websites, the suspect has visited, documents he created, pictures he opened or even traces of an attacker that breached into a system. Like DNA in tradition forensics, some digital traces are also not obvious to see and need special techniques to extract the evidential content from them. [click] Fragments of files in unallocated areas on discs are an example for that. Sometimes forensic examiners have to delve deep into disk structures, filesystems, slack spaces and proprietary data structures to find the evidence you need for your trial.</a:t>
            </a:r>
            <a:endParaRPr lang="en-GB" noProof="0"/>
          </a:p>
        </p:txBody>
      </p:sp>
      <p:sp>
        <p:nvSpPr>
          <p:cNvPr id="4" name="Foliennummernplatzhalter 3"/>
          <p:cNvSpPr>
            <a:spLocks noGrp="1"/>
          </p:cNvSpPr>
          <p:nvPr>
            <p:ph type="sldNum" sz="quarter" idx="10"/>
          </p:nvPr>
        </p:nvSpPr>
        <p:spPr/>
        <p:txBody>
          <a:bodyPr/>
          <a:lstStyle/>
          <a:p>
            <a:fld id="{5827260C-95DC-194B-88B2-0B241DEC43BF}" type="slidenum">
              <a:rPr lang="en-US" smtClean="0"/>
              <a:pPr/>
              <a:t>153</a:t>
            </a:fld>
            <a:endParaRPr lang="en-US"/>
          </a:p>
        </p:txBody>
      </p:sp>
    </p:spTree>
    <p:extLst>
      <p:ext uri="{BB962C8B-B14F-4D97-AF65-F5344CB8AC3E}">
        <p14:creationId xmlns:p14="http://schemas.microsoft.com/office/powerpoint/2010/main" val="13870381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a:t>Note: This </a:t>
            </a:r>
            <a:r>
              <a:rPr lang="de-DE" err="1"/>
              <a:t>slide</a:t>
            </a:r>
            <a:r>
              <a:rPr lang="de-DE"/>
              <a:t> </a:t>
            </a:r>
            <a:r>
              <a:rPr lang="de-DE" err="1"/>
              <a:t>is</a:t>
            </a:r>
            <a:r>
              <a:rPr lang="de-DE"/>
              <a:t> </a:t>
            </a:r>
            <a:r>
              <a:rPr lang="de-DE" err="1"/>
              <a:t>animated</a:t>
            </a:r>
            <a:endParaRPr lang="de-DE"/>
          </a:p>
          <a:p>
            <a:endParaRPr lang="de-DE"/>
          </a:p>
          <a:p>
            <a:r>
              <a:rPr lang="de-DE"/>
              <a:t>[</a:t>
            </a:r>
            <a:r>
              <a:rPr lang="de-DE" err="1"/>
              <a:t>click</a:t>
            </a:r>
            <a:r>
              <a:rPr lang="de-DE"/>
              <a:t>] </a:t>
            </a:r>
            <a:r>
              <a:rPr lang="de-DE" err="1"/>
              <a:t>Here</a:t>
            </a:r>
            <a:r>
              <a:rPr lang="de-DE" baseline="0"/>
              <a:t> </a:t>
            </a:r>
            <a:r>
              <a:rPr lang="de-DE" baseline="0" err="1"/>
              <a:t>is</a:t>
            </a:r>
            <a:r>
              <a:rPr lang="de-DE" baseline="0"/>
              <a:t> </a:t>
            </a:r>
            <a:r>
              <a:rPr lang="de-DE" baseline="0" err="1"/>
              <a:t>another</a:t>
            </a:r>
            <a:r>
              <a:rPr lang="de-DE" baseline="0"/>
              <a:t> </a:t>
            </a:r>
            <a:r>
              <a:rPr lang="de-DE" baseline="0" err="1"/>
              <a:t>example</a:t>
            </a:r>
            <a:r>
              <a:rPr lang="de-DE" baseline="0"/>
              <a:t> </a:t>
            </a:r>
            <a:r>
              <a:rPr lang="de-DE" baseline="0" err="1"/>
              <a:t>of</a:t>
            </a:r>
            <a:r>
              <a:rPr lang="de-DE" baseline="0"/>
              <a:t> </a:t>
            </a:r>
            <a:r>
              <a:rPr lang="de-DE" baseline="0" err="1"/>
              <a:t>similarities</a:t>
            </a:r>
            <a:r>
              <a:rPr lang="de-DE" baseline="0"/>
              <a:t> </a:t>
            </a:r>
            <a:r>
              <a:rPr lang="de-DE" baseline="0" err="1"/>
              <a:t>between</a:t>
            </a:r>
            <a:r>
              <a:rPr lang="de-DE" baseline="0"/>
              <a:t> traditional </a:t>
            </a:r>
            <a:r>
              <a:rPr lang="de-DE" baseline="0" err="1"/>
              <a:t>forensic</a:t>
            </a:r>
            <a:r>
              <a:rPr lang="de-DE" baseline="0"/>
              <a:t> </a:t>
            </a:r>
            <a:r>
              <a:rPr lang="de-DE" baseline="0" err="1"/>
              <a:t>sciences</a:t>
            </a:r>
            <a:r>
              <a:rPr lang="de-DE" baseline="0"/>
              <a:t> </a:t>
            </a:r>
            <a:r>
              <a:rPr lang="de-DE" baseline="0" err="1"/>
              <a:t>and</a:t>
            </a:r>
            <a:r>
              <a:rPr lang="de-DE" baseline="0"/>
              <a:t> Digital </a:t>
            </a:r>
            <a:r>
              <a:rPr lang="de-DE" baseline="0" err="1"/>
              <a:t>Forensics</a:t>
            </a:r>
            <a:r>
              <a:rPr lang="de-DE" baseline="0"/>
              <a:t>. </a:t>
            </a:r>
            <a:r>
              <a:rPr lang="de-DE" baseline="0" err="1"/>
              <a:t>When</a:t>
            </a:r>
            <a:r>
              <a:rPr lang="de-DE" baseline="0"/>
              <a:t> </a:t>
            </a:r>
            <a:r>
              <a:rPr lang="de-DE" baseline="0" err="1"/>
              <a:t>the</a:t>
            </a:r>
            <a:r>
              <a:rPr lang="de-DE" baseline="0"/>
              <a:t> </a:t>
            </a:r>
            <a:r>
              <a:rPr lang="de-DE" baseline="0" err="1"/>
              <a:t>investigators</a:t>
            </a:r>
            <a:r>
              <a:rPr lang="de-DE" baseline="0"/>
              <a:t> find </a:t>
            </a:r>
            <a:r>
              <a:rPr lang="de-DE" baseline="0" err="1"/>
              <a:t>fingerprints</a:t>
            </a:r>
            <a:r>
              <a:rPr lang="de-DE" baseline="0"/>
              <a:t> on </a:t>
            </a:r>
            <a:r>
              <a:rPr lang="de-DE" baseline="0" err="1"/>
              <a:t>the</a:t>
            </a:r>
            <a:r>
              <a:rPr lang="de-DE" baseline="0"/>
              <a:t> </a:t>
            </a:r>
            <a:r>
              <a:rPr lang="de-DE" baseline="0" err="1"/>
              <a:t>tool</a:t>
            </a:r>
            <a:r>
              <a:rPr lang="de-DE" baseline="0"/>
              <a:t> </a:t>
            </a:r>
            <a:r>
              <a:rPr lang="de-DE" baseline="0" err="1"/>
              <a:t>that</a:t>
            </a:r>
            <a:r>
              <a:rPr lang="de-DE" baseline="0"/>
              <a:t> was </a:t>
            </a:r>
            <a:r>
              <a:rPr lang="de-DE" baseline="0" err="1"/>
              <a:t>used</a:t>
            </a:r>
            <a:r>
              <a:rPr lang="de-DE" baseline="0"/>
              <a:t> in a </a:t>
            </a:r>
            <a:r>
              <a:rPr lang="de-DE" baseline="0" err="1"/>
              <a:t>crime</a:t>
            </a:r>
            <a:r>
              <a:rPr lang="de-DE" baseline="0"/>
              <a:t> </a:t>
            </a:r>
            <a:r>
              <a:rPr lang="de-DE" baseline="0" err="1"/>
              <a:t>they</a:t>
            </a:r>
            <a:r>
              <a:rPr lang="de-DE" baseline="0"/>
              <a:t> </a:t>
            </a:r>
            <a:r>
              <a:rPr lang="de-DE" baseline="0" err="1"/>
              <a:t>scan</a:t>
            </a:r>
            <a:r>
              <a:rPr lang="de-DE" baseline="0"/>
              <a:t> </a:t>
            </a:r>
            <a:r>
              <a:rPr lang="de-DE" baseline="0" err="1"/>
              <a:t>their</a:t>
            </a:r>
            <a:r>
              <a:rPr lang="de-DE" baseline="0"/>
              <a:t> </a:t>
            </a:r>
            <a:r>
              <a:rPr lang="de-DE" baseline="0" err="1"/>
              <a:t>database</a:t>
            </a:r>
            <a:r>
              <a:rPr lang="de-DE" baseline="0"/>
              <a:t> </a:t>
            </a:r>
            <a:r>
              <a:rPr lang="de-DE" baseline="0" err="1"/>
              <a:t>to</a:t>
            </a:r>
            <a:r>
              <a:rPr lang="de-DE" baseline="0"/>
              <a:t> find </a:t>
            </a:r>
            <a:r>
              <a:rPr lang="de-DE" baseline="0" err="1"/>
              <a:t>the</a:t>
            </a:r>
            <a:r>
              <a:rPr lang="de-DE" baseline="0"/>
              <a:t> </a:t>
            </a:r>
            <a:r>
              <a:rPr lang="de-DE" baseline="0" err="1"/>
              <a:t>exact</a:t>
            </a:r>
            <a:r>
              <a:rPr lang="de-DE" baseline="0"/>
              <a:t> same </a:t>
            </a:r>
            <a:r>
              <a:rPr lang="de-DE" baseline="0" err="1"/>
              <a:t>fingerprint</a:t>
            </a:r>
            <a:r>
              <a:rPr lang="de-DE" baseline="0"/>
              <a:t>. </a:t>
            </a:r>
            <a:r>
              <a:rPr lang="de-DE" baseline="0" err="1"/>
              <a:t>If</a:t>
            </a:r>
            <a:r>
              <a:rPr lang="de-DE" baseline="0"/>
              <a:t> </a:t>
            </a:r>
            <a:r>
              <a:rPr lang="de-DE" baseline="0" err="1"/>
              <a:t>they</a:t>
            </a:r>
            <a:r>
              <a:rPr lang="de-DE" baseline="0"/>
              <a:t> </a:t>
            </a:r>
            <a:r>
              <a:rPr lang="de-DE" baseline="0" err="1"/>
              <a:t>are</a:t>
            </a:r>
            <a:r>
              <a:rPr lang="de-DE" baseline="0"/>
              <a:t> </a:t>
            </a:r>
            <a:r>
              <a:rPr lang="de-DE" baseline="0" err="1"/>
              <a:t>successful</a:t>
            </a:r>
            <a:r>
              <a:rPr lang="de-DE" baseline="0"/>
              <a:t> in </a:t>
            </a:r>
            <a:r>
              <a:rPr lang="de-DE" baseline="0" err="1"/>
              <a:t>their</a:t>
            </a:r>
            <a:r>
              <a:rPr lang="de-DE" baseline="0"/>
              <a:t> </a:t>
            </a:r>
            <a:r>
              <a:rPr lang="de-DE" baseline="0" err="1"/>
              <a:t>search</a:t>
            </a:r>
            <a:r>
              <a:rPr lang="de-DE" baseline="0"/>
              <a:t> </a:t>
            </a:r>
            <a:r>
              <a:rPr lang="de-DE" baseline="0" err="1"/>
              <a:t>they</a:t>
            </a:r>
            <a:r>
              <a:rPr lang="de-DE" baseline="0"/>
              <a:t> </a:t>
            </a:r>
            <a:r>
              <a:rPr lang="de-DE" baseline="0" err="1"/>
              <a:t>can</a:t>
            </a:r>
            <a:r>
              <a:rPr lang="de-DE" baseline="0"/>
              <a:t> </a:t>
            </a:r>
            <a:r>
              <a:rPr lang="de-DE" baseline="0" err="1"/>
              <a:t>definitely</a:t>
            </a:r>
            <a:r>
              <a:rPr lang="de-DE" baseline="0"/>
              <a:t> </a:t>
            </a:r>
            <a:r>
              <a:rPr lang="de-DE" baseline="0" err="1"/>
              <a:t>say</a:t>
            </a:r>
            <a:r>
              <a:rPr lang="de-DE" baseline="0"/>
              <a:t> </a:t>
            </a:r>
            <a:r>
              <a:rPr lang="de-DE" baseline="0" err="1"/>
              <a:t>that</a:t>
            </a:r>
            <a:r>
              <a:rPr lang="de-DE" baseline="0"/>
              <a:t> </a:t>
            </a:r>
            <a:r>
              <a:rPr lang="de-DE" baseline="0" err="1"/>
              <a:t>the</a:t>
            </a:r>
            <a:r>
              <a:rPr lang="de-DE" baseline="0"/>
              <a:t> </a:t>
            </a:r>
            <a:r>
              <a:rPr lang="de-DE" baseline="0" err="1"/>
              <a:t>fingerprint</a:t>
            </a:r>
            <a:r>
              <a:rPr lang="de-DE" baseline="0"/>
              <a:t> on </a:t>
            </a:r>
            <a:r>
              <a:rPr lang="de-DE" baseline="0" err="1"/>
              <a:t>the</a:t>
            </a:r>
            <a:r>
              <a:rPr lang="de-DE" baseline="0"/>
              <a:t> </a:t>
            </a:r>
            <a:r>
              <a:rPr lang="de-DE" baseline="0" err="1"/>
              <a:t>tool</a:t>
            </a:r>
            <a:r>
              <a:rPr lang="de-DE" baseline="0"/>
              <a:t> </a:t>
            </a:r>
            <a:r>
              <a:rPr lang="de-DE" baseline="0" err="1"/>
              <a:t>belongs</a:t>
            </a:r>
            <a:r>
              <a:rPr lang="de-DE" baseline="0"/>
              <a:t> </a:t>
            </a:r>
            <a:r>
              <a:rPr lang="de-DE" baseline="0" err="1"/>
              <a:t>to</a:t>
            </a:r>
            <a:r>
              <a:rPr lang="de-DE" baseline="0"/>
              <a:t> a </a:t>
            </a:r>
            <a:r>
              <a:rPr lang="de-DE" baseline="0" err="1"/>
              <a:t>specific</a:t>
            </a:r>
            <a:r>
              <a:rPr lang="de-DE" baseline="0"/>
              <a:t> </a:t>
            </a:r>
            <a:r>
              <a:rPr lang="de-DE" baseline="0" err="1"/>
              <a:t>person</a:t>
            </a:r>
            <a:r>
              <a:rPr lang="de-DE" baseline="0"/>
              <a:t> in </a:t>
            </a:r>
            <a:r>
              <a:rPr lang="de-DE" baseline="0" err="1"/>
              <a:t>their</a:t>
            </a:r>
            <a:r>
              <a:rPr lang="de-DE" baseline="0"/>
              <a:t> </a:t>
            </a:r>
            <a:r>
              <a:rPr lang="de-DE" baseline="0" err="1"/>
              <a:t>database</a:t>
            </a:r>
            <a:r>
              <a:rPr lang="de-DE" baseline="0"/>
              <a:t>. In digital </a:t>
            </a:r>
            <a:r>
              <a:rPr lang="de-DE" baseline="0" err="1"/>
              <a:t>forensics</a:t>
            </a:r>
            <a:r>
              <a:rPr lang="de-DE" baseline="0"/>
              <a:t> </a:t>
            </a:r>
            <a:r>
              <a:rPr lang="de-DE" baseline="0" err="1"/>
              <a:t>there</a:t>
            </a:r>
            <a:r>
              <a:rPr lang="de-DE" baseline="0"/>
              <a:t> </a:t>
            </a:r>
            <a:r>
              <a:rPr lang="de-DE" baseline="0" err="1"/>
              <a:t>is</a:t>
            </a:r>
            <a:r>
              <a:rPr lang="de-DE" baseline="0"/>
              <a:t> a </a:t>
            </a:r>
            <a:r>
              <a:rPr lang="de-DE" baseline="0" err="1"/>
              <a:t>similar</a:t>
            </a:r>
            <a:r>
              <a:rPr lang="de-DE" baseline="0"/>
              <a:t> </a:t>
            </a:r>
            <a:r>
              <a:rPr lang="de-DE" baseline="0" err="1"/>
              <a:t>way</a:t>
            </a:r>
            <a:r>
              <a:rPr lang="de-DE" baseline="0"/>
              <a:t> </a:t>
            </a:r>
            <a:r>
              <a:rPr lang="de-DE" baseline="0" err="1"/>
              <a:t>to</a:t>
            </a:r>
            <a:r>
              <a:rPr lang="de-DE" baseline="0"/>
              <a:t> </a:t>
            </a:r>
            <a:r>
              <a:rPr lang="de-DE" baseline="0" err="1"/>
              <a:t>compare</a:t>
            </a:r>
            <a:r>
              <a:rPr lang="de-DE" baseline="0"/>
              <a:t> </a:t>
            </a:r>
            <a:r>
              <a:rPr lang="de-DE" baseline="0" err="1"/>
              <a:t>and</a:t>
            </a:r>
            <a:r>
              <a:rPr lang="de-DE" baseline="0"/>
              <a:t> find </a:t>
            </a:r>
            <a:r>
              <a:rPr lang="de-DE" baseline="0" err="1"/>
              <a:t>certain</a:t>
            </a:r>
            <a:r>
              <a:rPr lang="de-DE" baseline="0"/>
              <a:t> </a:t>
            </a:r>
            <a:r>
              <a:rPr lang="de-DE" baseline="0" err="1"/>
              <a:t>file</a:t>
            </a:r>
            <a:r>
              <a:rPr lang="de-DE" baseline="0"/>
              <a:t> </a:t>
            </a:r>
            <a:r>
              <a:rPr lang="de-DE" baseline="0" err="1"/>
              <a:t>and</a:t>
            </a:r>
            <a:r>
              <a:rPr lang="de-DE" baseline="0"/>
              <a:t> </a:t>
            </a:r>
            <a:r>
              <a:rPr lang="de-DE" baseline="0" err="1"/>
              <a:t>to</a:t>
            </a:r>
            <a:r>
              <a:rPr lang="de-DE" baseline="0"/>
              <a:t> </a:t>
            </a:r>
            <a:r>
              <a:rPr lang="de-DE" baseline="0" err="1"/>
              <a:t>prove</a:t>
            </a:r>
            <a:r>
              <a:rPr lang="de-DE" baseline="0"/>
              <a:t> </a:t>
            </a:r>
            <a:r>
              <a:rPr lang="de-DE" baseline="0" err="1"/>
              <a:t>that</a:t>
            </a:r>
            <a:r>
              <a:rPr lang="de-DE" baseline="0"/>
              <a:t> </a:t>
            </a:r>
            <a:r>
              <a:rPr lang="de-DE" baseline="0" err="1"/>
              <a:t>the</a:t>
            </a:r>
            <a:r>
              <a:rPr lang="de-DE" baseline="0"/>
              <a:t> </a:t>
            </a:r>
            <a:r>
              <a:rPr lang="de-DE" baseline="0" err="1"/>
              <a:t>file</a:t>
            </a:r>
            <a:r>
              <a:rPr lang="de-DE" baseline="0"/>
              <a:t> </a:t>
            </a:r>
            <a:r>
              <a:rPr lang="de-DE" baseline="0" err="1"/>
              <a:t>that</a:t>
            </a:r>
            <a:r>
              <a:rPr lang="de-DE" baseline="0"/>
              <a:t> was </a:t>
            </a:r>
            <a:r>
              <a:rPr lang="de-DE" baseline="0" err="1"/>
              <a:t>search</a:t>
            </a:r>
            <a:r>
              <a:rPr lang="de-DE" baseline="0"/>
              <a:t> </a:t>
            </a:r>
            <a:r>
              <a:rPr lang="de-DE" baseline="0" err="1"/>
              <a:t>for</a:t>
            </a:r>
            <a:r>
              <a:rPr lang="de-DE" baseline="0"/>
              <a:t> </a:t>
            </a:r>
            <a:r>
              <a:rPr lang="de-DE" baseline="0" err="1"/>
              <a:t>and</a:t>
            </a:r>
            <a:r>
              <a:rPr lang="de-DE" baseline="0"/>
              <a:t> </a:t>
            </a:r>
            <a:r>
              <a:rPr lang="de-DE" baseline="0" err="1"/>
              <a:t>the</a:t>
            </a:r>
            <a:r>
              <a:rPr lang="de-DE" baseline="0"/>
              <a:t> </a:t>
            </a:r>
            <a:r>
              <a:rPr lang="de-DE" baseline="0" err="1"/>
              <a:t>file</a:t>
            </a:r>
            <a:r>
              <a:rPr lang="de-DE" baseline="0"/>
              <a:t> </a:t>
            </a:r>
            <a:r>
              <a:rPr lang="de-DE" baseline="0" err="1"/>
              <a:t>that</a:t>
            </a:r>
            <a:r>
              <a:rPr lang="de-DE" baseline="0"/>
              <a:t> </a:t>
            </a:r>
            <a:r>
              <a:rPr lang="de-DE" baseline="0" err="1"/>
              <a:t>had</a:t>
            </a:r>
            <a:r>
              <a:rPr lang="de-DE" baseline="0"/>
              <a:t> </a:t>
            </a:r>
            <a:r>
              <a:rPr lang="de-DE" baseline="0" err="1"/>
              <a:t>been</a:t>
            </a:r>
            <a:r>
              <a:rPr lang="de-DE" baseline="0"/>
              <a:t> </a:t>
            </a:r>
            <a:r>
              <a:rPr lang="de-DE" baseline="0" err="1"/>
              <a:t>found</a:t>
            </a:r>
            <a:r>
              <a:rPr lang="de-DE" baseline="0"/>
              <a:t> </a:t>
            </a:r>
            <a:r>
              <a:rPr lang="de-DE" baseline="0" err="1"/>
              <a:t>match</a:t>
            </a:r>
            <a:r>
              <a:rPr lang="de-DE" baseline="0"/>
              <a:t> </a:t>
            </a:r>
            <a:r>
              <a:rPr lang="de-DE" baseline="0" err="1"/>
              <a:t>exactly</a:t>
            </a:r>
            <a:r>
              <a:rPr lang="de-DE" baseline="0"/>
              <a:t>. </a:t>
            </a:r>
            <a:r>
              <a:rPr lang="de-DE" baseline="0" err="1"/>
              <a:t>Maybe</a:t>
            </a:r>
            <a:r>
              <a:rPr lang="de-DE" baseline="0"/>
              <a:t> </a:t>
            </a:r>
            <a:r>
              <a:rPr lang="de-DE" baseline="0" err="1"/>
              <a:t>some</a:t>
            </a:r>
            <a:r>
              <a:rPr lang="de-DE" baseline="0"/>
              <a:t> </a:t>
            </a:r>
            <a:r>
              <a:rPr lang="de-DE" baseline="0" err="1"/>
              <a:t>of</a:t>
            </a:r>
            <a:r>
              <a:rPr lang="de-DE" baseline="0"/>
              <a:t> </a:t>
            </a:r>
            <a:r>
              <a:rPr lang="de-DE" baseline="0" err="1"/>
              <a:t>you</a:t>
            </a:r>
            <a:r>
              <a:rPr lang="de-DE" baseline="0"/>
              <a:t> </a:t>
            </a:r>
            <a:r>
              <a:rPr lang="de-DE" baseline="0" err="1"/>
              <a:t>have</a:t>
            </a:r>
            <a:r>
              <a:rPr lang="de-DE" baseline="0"/>
              <a:t> </a:t>
            </a:r>
            <a:r>
              <a:rPr lang="de-DE" baseline="0" err="1"/>
              <a:t>heard</a:t>
            </a:r>
            <a:r>
              <a:rPr lang="de-DE" baseline="0"/>
              <a:t> </a:t>
            </a:r>
            <a:r>
              <a:rPr lang="de-DE" baseline="0" err="1"/>
              <a:t>about</a:t>
            </a:r>
            <a:r>
              <a:rPr lang="de-DE" baseline="0"/>
              <a:t> such </a:t>
            </a:r>
            <a:r>
              <a:rPr lang="de-DE" baseline="0" err="1"/>
              <a:t>methods</a:t>
            </a:r>
            <a:r>
              <a:rPr lang="de-DE" baseline="0"/>
              <a:t>. </a:t>
            </a:r>
            <a:r>
              <a:rPr lang="de-DE" baseline="0" err="1"/>
              <a:t>Does</a:t>
            </a:r>
            <a:r>
              <a:rPr lang="de-DE" baseline="0"/>
              <a:t> </a:t>
            </a:r>
            <a:r>
              <a:rPr lang="de-DE" baseline="0" err="1"/>
              <a:t>anyone</a:t>
            </a:r>
            <a:r>
              <a:rPr lang="de-DE" baseline="0"/>
              <a:t> </a:t>
            </a:r>
            <a:r>
              <a:rPr lang="de-DE" baseline="0" err="1"/>
              <a:t>have</a:t>
            </a:r>
            <a:r>
              <a:rPr lang="de-DE" baseline="0"/>
              <a:t> </a:t>
            </a:r>
            <a:r>
              <a:rPr lang="de-DE" baseline="0" err="1"/>
              <a:t>any</a:t>
            </a:r>
            <a:r>
              <a:rPr lang="de-DE" baseline="0"/>
              <a:t> </a:t>
            </a:r>
            <a:r>
              <a:rPr lang="de-DE" baseline="0" err="1"/>
              <a:t>idea</a:t>
            </a:r>
            <a:r>
              <a:rPr lang="de-DE" baseline="0"/>
              <a:t>?...</a:t>
            </a:r>
          </a:p>
          <a:p>
            <a:endParaRPr lang="de-DE" baseline="0"/>
          </a:p>
          <a:p>
            <a:r>
              <a:rPr lang="de-DE" baseline="0"/>
              <a:t>[</a:t>
            </a:r>
            <a:r>
              <a:rPr lang="de-DE" baseline="0" err="1"/>
              <a:t>click</a:t>
            </a:r>
            <a:r>
              <a:rPr lang="de-DE" baseline="0"/>
              <a:t>] </a:t>
            </a:r>
            <a:r>
              <a:rPr lang="de-DE" baseline="0" err="1"/>
              <a:t>Maybe</a:t>
            </a:r>
            <a:r>
              <a:rPr lang="de-DE" baseline="0"/>
              <a:t> </a:t>
            </a:r>
            <a:r>
              <a:rPr lang="de-DE" baseline="0" err="1"/>
              <a:t>now</a:t>
            </a:r>
            <a:r>
              <a:rPr lang="de-DE" baseline="0"/>
              <a:t>? </a:t>
            </a:r>
            <a:r>
              <a:rPr lang="de-DE" baseline="0" err="1"/>
              <a:t>Hashing</a:t>
            </a:r>
            <a:r>
              <a:rPr lang="de-DE" baseline="0"/>
              <a:t> </a:t>
            </a:r>
            <a:r>
              <a:rPr lang="de-DE" baseline="0" err="1"/>
              <a:t>is</a:t>
            </a:r>
            <a:r>
              <a:rPr lang="de-DE" baseline="0"/>
              <a:t> </a:t>
            </a:r>
            <a:r>
              <a:rPr lang="de-DE" baseline="0" err="1"/>
              <a:t>the</a:t>
            </a:r>
            <a:r>
              <a:rPr lang="de-DE" baseline="0"/>
              <a:t> </a:t>
            </a:r>
            <a:r>
              <a:rPr lang="de-DE" baseline="0" err="1"/>
              <a:t>term</a:t>
            </a:r>
            <a:r>
              <a:rPr lang="de-DE" baseline="0"/>
              <a:t> I was </a:t>
            </a:r>
            <a:r>
              <a:rPr lang="de-DE" baseline="0" err="1"/>
              <a:t>searching</a:t>
            </a:r>
            <a:r>
              <a:rPr lang="de-DE" baseline="0"/>
              <a:t> </a:t>
            </a:r>
            <a:r>
              <a:rPr lang="de-DE" baseline="0" err="1"/>
              <a:t>for</a:t>
            </a:r>
            <a:r>
              <a:rPr lang="de-DE" baseline="0"/>
              <a:t>. In a </a:t>
            </a:r>
            <a:r>
              <a:rPr lang="de-DE" baseline="0" err="1"/>
              <a:t>hash</a:t>
            </a:r>
            <a:r>
              <a:rPr lang="de-DE" baseline="0"/>
              <a:t> </a:t>
            </a:r>
            <a:r>
              <a:rPr lang="de-DE" baseline="0" err="1"/>
              <a:t>analysis</a:t>
            </a:r>
            <a:r>
              <a:rPr lang="de-DE" baseline="0"/>
              <a:t> </a:t>
            </a:r>
            <a:r>
              <a:rPr lang="de-DE" baseline="0" err="1"/>
              <a:t>the</a:t>
            </a:r>
            <a:r>
              <a:rPr lang="de-DE" baseline="0"/>
              <a:t> </a:t>
            </a:r>
            <a:r>
              <a:rPr lang="de-DE" baseline="0" err="1"/>
              <a:t>forensic</a:t>
            </a:r>
            <a:r>
              <a:rPr lang="de-DE" baseline="0"/>
              <a:t> </a:t>
            </a:r>
            <a:r>
              <a:rPr lang="de-DE" baseline="0" err="1"/>
              <a:t>examiner</a:t>
            </a:r>
            <a:r>
              <a:rPr lang="de-DE" baseline="0"/>
              <a:t> </a:t>
            </a:r>
            <a:r>
              <a:rPr lang="de-DE" baseline="0" err="1"/>
              <a:t>calculates</a:t>
            </a:r>
            <a:r>
              <a:rPr lang="de-DE" baseline="0"/>
              <a:t> </a:t>
            </a:r>
            <a:r>
              <a:rPr lang="de-DE" baseline="0" err="1"/>
              <a:t>hash</a:t>
            </a:r>
            <a:r>
              <a:rPr lang="de-DE" baseline="0"/>
              <a:t> sums </a:t>
            </a:r>
            <a:r>
              <a:rPr lang="de-DE" baseline="0" err="1"/>
              <a:t>of</a:t>
            </a:r>
            <a:r>
              <a:rPr lang="de-DE" baseline="0"/>
              <a:t> a </a:t>
            </a:r>
            <a:r>
              <a:rPr lang="de-DE" baseline="0" err="1"/>
              <a:t>file</a:t>
            </a:r>
            <a:r>
              <a:rPr lang="de-DE" baseline="0"/>
              <a:t> </a:t>
            </a:r>
            <a:r>
              <a:rPr lang="de-DE" baseline="0" err="1"/>
              <a:t>or</a:t>
            </a:r>
            <a:r>
              <a:rPr lang="de-DE" baseline="0"/>
              <a:t> a </a:t>
            </a:r>
            <a:r>
              <a:rPr lang="de-DE" baseline="0" err="1"/>
              <a:t>disk</a:t>
            </a:r>
            <a:r>
              <a:rPr lang="de-DE" baseline="0"/>
              <a:t>. MD5, SHA-1, SHA-256, </a:t>
            </a:r>
            <a:r>
              <a:rPr lang="de-DE" baseline="0" err="1"/>
              <a:t>etc</a:t>
            </a:r>
            <a:r>
              <a:rPr lang="de-DE" baseline="0"/>
              <a:t> </a:t>
            </a:r>
            <a:r>
              <a:rPr lang="de-DE" baseline="0" err="1"/>
              <a:t>are</a:t>
            </a:r>
            <a:r>
              <a:rPr lang="de-DE" baseline="0"/>
              <a:t> just </a:t>
            </a:r>
            <a:r>
              <a:rPr lang="de-DE" baseline="0" err="1"/>
              <a:t>some</a:t>
            </a:r>
            <a:r>
              <a:rPr lang="de-DE" baseline="0"/>
              <a:t> </a:t>
            </a:r>
            <a:r>
              <a:rPr lang="de-DE" baseline="0" err="1"/>
              <a:t>of</a:t>
            </a:r>
            <a:r>
              <a:rPr lang="de-DE" baseline="0"/>
              <a:t> </a:t>
            </a:r>
            <a:r>
              <a:rPr lang="de-DE" baseline="0" err="1"/>
              <a:t>the</a:t>
            </a:r>
            <a:r>
              <a:rPr lang="de-DE" baseline="0"/>
              <a:t> </a:t>
            </a:r>
            <a:r>
              <a:rPr lang="de-DE" baseline="0" err="1"/>
              <a:t>more</a:t>
            </a:r>
            <a:r>
              <a:rPr lang="de-DE" baseline="0"/>
              <a:t> </a:t>
            </a:r>
            <a:r>
              <a:rPr lang="de-DE" baseline="0" err="1"/>
              <a:t>common</a:t>
            </a:r>
            <a:r>
              <a:rPr lang="de-DE" baseline="0"/>
              <a:t> </a:t>
            </a:r>
            <a:r>
              <a:rPr lang="de-DE" baseline="0" err="1"/>
              <a:t>example</a:t>
            </a:r>
            <a:r>
              <a:rPr lang="de-DE" baseline="0"/>
              <a:t> </a:t>
            </a:r>
            <a:r>
              <a:rPr lang="de-DE" baseline="0" err="1"/>
              <a:t>for</a:t>
            </a:r>
            <a:r>
              <a:rPr lang="de-DE" baseline="0"/>
              <a:t> </a:t>
            </a:r>
            <a:r>
              <a:rPr lang="de-DE" baseline="0" err="1"/>
              <a:t>cryptographic</a:t>
            </a:r>
            <a:r>
              <a:rPr lang="de-DE" baseline="0"/>
              <a:t> </a:t>
            </a:r>
            <a:r>
              <a:rPr lang="de-DE" baseline="0" err="1"/>
              <a:t>hash</a:t>
            </a:r>
            <a:r>
              <a:rPr lang="de-DE" baseline="0"/>
              <a:t> </a:t>
            </a:r>
            <a:r>
              <a:rPr lang="de-DE" baseline="0" err="1"/>
              <a:t>algorythms</a:t>
            </a:r>
            <a:r>
              <a:rPr lang="de-DE" baseline="0"/>
              <a:t>. </a:t>
            </a:r>
            <a:r>
              <a:rPr lang="de-DE" baseline="0" err="1"/>
              <a:t>Once</a:t>
            </a:r>
            <a:r>
              <a:rPr lang="de-DE" baseline="0"/>
              <a:t> </a:t>
            </a:r>
            <a:r>
              <a:rPr lang="de-DE" baseline="0" err="1"/>
              <a:t>this</a:t>
            </a:r>
            <a:r>
              <a:rPr lang="de-DE" baseline="0"/>
              <a:t> </a:t>
            </a:r>
            <a:r>
              <a:rPr lang="de-DE" baseline="0" err="1"/>
              <a:t>hash</a:t>
            </a:r>
            <a:r>
              <a:rPr lang="de-DE" baseline="0"/>
              <a:t> </a:t>
            </a:r>
            <a:r>
              <a:rPr lang="de-DE" baseline="0" err="1"/>
              <a:t>value</a:t>
            </a:r>
            <a:r>
              <a:rPr lang="de-DE" baseline="0"/>
              <a:t>, </a:t>
            </a:r>
            <a:r>
              <a:rPr lang="de-DE" baseline="0" err="1"/>
              <a:t>which</a:t>
            </a:r>
            <a:r>
              <a:rPr lang="de-DE" baseline="0"/>
              <a:t> </a:t>
            </a:r>
            <a:r>
              <a:rPr lang="de-DE" baseline="0" err="1"/>
              <a:t>basically</a:t>
            </a:r>
            <a:r>
              <a:rPr lang="de-DE" baseline="0"/>
              <a:t> </a:t>
            </a:r>
            <a:r>
              <a:rPr lang="de-DE" baseline="0" err="1"/>
              <a:t>is</a:t>
            </a:r>
            <a:r>
              <a:rPr lang="de-DE" baseline="0"/>
              <a:t> a </a:t>
            </a:r>
            <a:r>
              <a:rPr lang="de-DE" baseline="0" err="1"/>
              <a:t>long</a:t>
            </a:r>
            <a:r>
              <a:rPr lang="de-DE" baseline="0"/>
              <a:t> </a:t>
            </a:r>
            <a:r>
              <a:rPr lang="de-DE" baseline="0" err="1"/>
              <a:t>string</a:t>
            </a:r>
            <a:r>
              <a:rPr lang="de-DE" baseline="0"/>
              <a:t> </a:t>
            </a:r>
            <a:r>
              <a:rPr lang="de-DE" baseline="0" err="1"/>
              <a:t>of</a:t>
            </a:r>
            <a:r>
              <a:rPr lang="de-DE" baseline="0"/>
              <a:t> </a:t>
            </a:r>
            <a:r>
              <a:rPr lang="de-DE" baseline="0" err="1"/>
              <a:t>numbers</a:t>
            </a:r>
            <a:r>
              <a:rPr lang="de-DE" baseline="0"/>
              <a:t> </a:t>
            </a:r>
            <a:r>
              <a:rPr lang="de-DE" baseline="0" err="1"/>
              <a:t>and</a:t>
            </a:r>
            <a:r>
              <a:rPr lang="de-DE" baseline="0"/>
              <a:t> </a:t>
            </a:r>
            <a:r>
              <a:rPr lang="de-DE" baseline="0" err="1"/>
              <a:t>letters</a:t>
            </a:r>
            <a:r>
              <a:rPr lang="de-DE" baseline="0"/>
              <a:t>, </a:t>
            </a:r>
            <a:r>
              <a:rPr lang="de-DE" baseline="0" err="1"/>
              <a:t>has</a:t>
            </a:r>
            <a:r>
              <a:rPr lang="de-DE" baseline="0"/>
              <a:t> </a:t>
            </a:r>
            <a:r>
              <a:rPr lang="de-DE" baseline="0" err="1"/>
              <a:t>been</a:t>
            </a:r>
            <a:r>
              <a:rPr lang="de-DE" baseline="0"/>
              <a:t> </a:t>
            </a:r>
            <a:r>
              <a:rPr lang="de-DE" baseline="0" err="1"/>
              <a:t>calculated</a:t>
            </a:r>
            <a:r>
              <a:rPr lang="de-DE" baseline="0"/>
              <a:t> </a:t>
            </a:r>
            <a:r>
              <a:rPr lang="de-DE" baseline="0" err="1"/>
              <a:t>it</a:t>
            </a:r>
            <a:r>
              <a:rPr lang="de-DE" baseline="0"/>
              <a:t> </a:t>
            </a:r>
            <a:r>
              <a:rPr lang="de-DE" baseline="0" err="1"/>
              <a:t>is</a:t>
            </a:r>
            <a:r>
              <a:rPr lang="de-DE" baseline="0"/>
              <a:t> </a:t>
            </a:r>
            <a:r>
              <a:rPr lang="de-DE" baseline="0" err="1"/>
              <a:t>unique</a:t>
            </a:r>
            <a:r>
              <a:rPr lang="de-DE" baseline="0"/>
              <a:t> </a:t>
            </a:r>
            <a:r>
              <a:rPr lang="de-DE" baseline="0" err="1"/>
              <a:t>to</a:t>
            </a:r>
            <a:r>
              <a:rPr lang="de-DE" baseline="0"/>
              <a:t> </a:t>
            </a:r>
            <a:r>
              <a:rPr lang="de-DE" baseline="0" err="1"/>
              <a:t>the</a:t>
            </a:r>
            <a:r>
              <a:rPr lang="de-DE" baseline="0"/>
              <a:t> </a:t>
            </a:r>
            <a:r>
              <a:rPr lang="de-DE" baseline="0" err="1"/>
              <a:t>contents</a:t>
            </a:r>
            <a:r>
              <a:rPr lang="de-DE" baseline="0"/>
              <a:t> </a:t>
            </a:r>
            <a:r>
              <a:rPr lang="de-DE" baseline="0" err="1"/>
              <a:t>of</a:t>
            </a:r>
            <a:r>
              <a:rPr lang="de-DE" baseline="0"/>
              <a:t> </a:t>
            </a:r>
            <a:r>
              <a:rPr lang="de-DE" baseline="0" err="1"/>
              <a:t>this</a:t>
            </a:r>
            <a:r>
              <a:rPr lang="de-DE" baseline="0"/>
              <a:t> </a:t>
            </a:r>
            <a:r>
              <a:rPr lang="de-DE" baseline="0" err="1"/>
              <a:t>file</a:t>
            </a:r>
            <a:r>
              <a:rPr lang="de-DE" baseline="0"/>
              <a:t>. </a:t>
            </a:r>
            <a:r>
              <a:rPr lang="de-DE" baseline="0" err="1"/>
              <a:t>No</a:t>
            </a:r>
            <a:r>
              <a:rPr lang="de-DE" baseline="0"/>
              <a:t> </a:t>
            </a:r>
            <a:r>
              <a:rPr lang="de-DE" baseline="0" err="1"/>
              <a:t>other</a:t>
            </a:r>
            <a:r>
              <a:rPr lang="de-DE" baseline="0"/>
              <a:t> </a:t>
            </a:r>
            <a:r>
              <a:rPr lang="de-DE" baseline="0" err="1"/>
              <a:t>file</a:t>
            </a:r>
            <a:r>
              <a:rPr lang="de-DE" baseline="0"/>
              <a:t> will </a:t>
            </a:r>
            <a:r>
              <a:rPr lang="de-DE" baseline="0" err="1"/>
              <a:t>have</a:t>
            </a:r>
            <a:r>
              <a:rPr lang="de-DE" baseline="0"/>
              <a:t> </a:t>
            </a:r>
            <a:r>
              <a:rPr lang="de-DE" baseline="0" err="1"/>
              <a:t>the</a:t>
            </a:r>
            <a:r>
              <a:rPr lang="de-DE" baseline="0"/>
              <a:t> same </a:t>
            </a:r>
            <a:r>
              <a:rPr lang="de-DE" baseline="0" err="1"/>
              <a:t>hash</a:t>
            </a:r>
            <a:r>
              <a:rPr lang="de-DE" baseline="0"/>
              <a:t> </a:t>
            </a:r>
            <a:r>
              <a:rPr lang="de-DE" baseline="0" err="1"/>
              <a:t>value</a:t>
            </a:r>
            <a:r>
              <a:rPr lang="de-DE" baseline="0"/>
              <a:t> </a:t>
            </a:r>
            <a:r>
              <a:rPr lang="de-DE" baseline="0" err="1"/>
              <a:t>except</a:t>
            </a:r>
            <a:r>
              <a:rPr lang="de-DE" baseline="0"/>
              <a:t> </a:t>
            </a:r>
            <a:r>
              <a:rPr lang="de-DE" baseline="0" err="1"/>
              <a:t>it</a:t>
            </a:r>
            <a:r>
              <a:rPr lang="de-DE" baseline="0"/>
              <a:t> same </a:t>
            </a:r>
            <a:r>
              <a:rPr lang="de-DE" baseline="0" err="1"/>
              <a:t>the</a:t>
            </a:r>
            <a:r>
              <a:rPr lang="de-DE" baseline="0"/>
              <a:t> </a:t>
            </a:r>
            <a:r>
              <a:rPr lang="de-DE" baseline="0" err="1"/>
              <a:t>exact</a:t>
            </a:r>
            <a:r>
              <a:rPr lang="de-DE" baseline="0"/>
              <a:t> same </a:t>
            </a:r>
            <a:r>
              <a:rPr lang="de-DE" baseline="0" err="1"/>
              <a:t>contents</a:t>
            </a:r>
            <a:r>
              <a:rPr lang="de-DE" baseline="0"/>
              <a:t>. </a:t>
            </a:r>
            <a:r>
              <a:rPr lang="de-DE" baseline="0" err="1"/>
              <a:t>That</a:t>
            </a:r>
            <a:r>
              <a:rPr lang="de-DE" baseline="0"/>
              <a:t> </a:t>
            </a:r>
            <a:r>
              <a:rPr lang="de-DE" baseline="0" err="1"/>
              <a:t>is</a:t>
            </a:r>
            <a:r>
              <a:rPr lang="de-DE" baseline="0"/>
              <a:t> </a:t>
            </a:r>
            <a:r>
              <a:rPr lang="de-DE" baseline="0" err="1"/>
              <a:t>why</a:t>
            </a:r>
            <a:r>
              <a:rPr lang="de-DE" baseline="0"/>
              <a:t> </a:t>
            </a:r>
            <a:r>
              <a:rPr lang="de-DE" baseline="0" err="1"/>
              <a:t>examiners</a:t>
            </a:r>
            <a:r>
              <a:rPr lang="de-DE" baseline="0"/>
              <a:t> </a:t>
            </a:r>
            <a:r>
              <a:rPr lang="de-DE" baseline="0" err="1"/>
              <a:t>can</a:t>
            </a:r>
            <a:r>
              <a:rPr lang="de-DE" baseline="0"/>
              <a:t> </a:t>
            </a:r>
            <a:r>
              <a:rPr lang="de-DE" baseline="0" err="1"/>
              <a:t>use</a:t>
            </a:r>
            <a:r>
              <a:rPr lang="de-DE" baseline="0"/>
              <a:t> </a:t>
            </a:r>
            <a:r>
              <a:rPr lang="de-DE" baseline="0" err="1"/>
              <a:t>hash</a:t>
            </a:r>
            <a:r>
              <a:rPr lang="de-DE" baseline="0"/>
              <a:t> </a:t>
            </a:r>
            <a:r>
              <a:rPr lang="de-DE" baseline="0" err="1"/>
              <a:t>values</a:t>
            </a:r>
            <a:r>
              <a:rPr lang="de-DE" baseline="0"/>
              <a:t> </a:t>
            </a:r>
            <a:r>
              <a:rPr lang="de-DE" baseline="0" err="1"/>
              <a:t>to</a:t>
            </a:r>
            <a:r>
              <a:rPr lang="de-DE" baseline="0"/>
              <a:t> </a:t>
            </a:r>
            <a:r>
              <a:rPr lang="de-DE" baseline="0" err="1"/>
              <a:t>search</a:t>
            </a:r>
            <a:r>
              <a:rPr lang="de-DE" baseline="0"/>
              <a:t> </a:t>
            </a:r>
            <a:r>
              <a:rPr lang="de-DE" baseline="0" err="1"/>
              <a:t>for</a:t>
            </a:r>
            <a:r>
              <a:rPr lang="de-DE" baseline="0"/>
              <a:t> </a:t>
            </a:r>
            <a:r>
              <a:rPr lang="de-DE" baseline="0" err="1"/>
              <a:t>notable</a:t>
            </a:r>
            <a:r>
              <a:rPr lang="de-DE" baseline="0"/>
              <a:t> </a:t>
            </a:r>
            <a:r>
              <a:rPr lang="de-DE" baseline="0" err="1"/>
              <a:t>files</a:t>
            </a:r>
            <a:r>
              <a:rPr lang="de-DE" baseline="0"/>
              <a:t> </a:t>
            </a:r>
            <a:r>
              <a:rPr lang="de-DE" baseline="0" err="1"/>
              <a:t>and</a:t>
            </a:r>
            <a:r>
              <a:rPr lang="de-DE" baseline="0"/>
              <a:t> </a:t>
            </a:r>
            <a:r>
              <a:rPr lang="de-DE" baseline="0" err="1"/>
              <a:t>to</a:t>
            </a:r>
            <a:r>
              <a:rPr lang="de-DE" baseline="0"/>
              <a:t> </a:t>
            </a:r>
            <a:r>
              <a:rPr lang="de-DE" baseline="0" err="1"/>
              <a:t>verify</a:t>
            </a:r>
            <a:r>
              <a:rPr lang="de-DE" baseline="0"/>
              <a:t> </a:t>
            </a:r>
            <a:r>
              <a:rPr lang="de-DE" baseline="0" err="1"/>
              <a:t>if</a:t>
            </a:r>
            <a:r>
              <a:rPr lang="de-DE" baseline="0"/>
              <a:t> </a:t>
            </a:r>
            <a:r>
              <a:rPr lang="de-DE" baseline="0" err="1"/>
              <a:t>the</a:t>
            </a:r>
            <a:r>
              <a:rPr lang="de-DE" baseline="0"/>
              <a:t> </a:t>
            </a:r>
            <a:r>
              <a:rPr lang="de-DE" baseline="0" err="1"/>
              <a:t>contents</a:t>
            </a:r>
            <a:r>
              <a:rPr lang="de-DE" baseline="0"/>
              <a:t> </a:t>
            </a:r>
            <a:r>
              <a:rPr lang="de-DE" baseline="0" err="1"/>
              <a:t>of</a:t>
            </a:r>
            <a:r>
              <a:rPr lang="de-DE" baseline="0"/>
              <a:t> a </a:t>
            </a:r>
            <a:r>
              <a:rPr lang="de-DE" baseline="0" err="1"/>
              <a:t>forensic</a:t>
            </a:r>
            <a:r>
              <a:rPr lang="de-DE" baseline="0"/>
              <a:t> </a:t>
            </a:r>
            <a:r>
              <a:rPr lang="de-DE" baseline="0" err="1"/>
              <a:t>copy</a:t>
            </a:r>
            <a:r>
              <a:rPr lang="de-DE" baseline="0"/>
              <a:t> </a:t>
            </a:r>
            <a:r>
              <a:rPr lang="de-DE" baseline="0" err="1"/>
              <a:t>of</a:t>
            </a:r>
            <a:r>
              <a:rPr lang="de-DE" baseline="0"/>
              <a:t> a </a:t>
            </a:r>
            <a:r>
              <a:rPr lang="de-DE" baseline="0" err="1"/>
              <a:t>hard</a:t>
            </a:r>
            <a:r>
              <a:rPr lang="de-DE" baseline="0"/>
              <a:t> </a:t>
            </a:r>
            <a:r>
              <a:rPr lang="de-DE" baseline="0" err="1"/>
              <a:t>drive</a:t>
            </a:r>
            <a:r>
              <a:rPr lang="de-DE" baseline="0"/>
              <a:t> </a:t>
            </a:r>
            <a:r>
              <a:rPr lang="de-DE" baseline="0" err="1"/>
              <a:t>are</a:t>
            </a:r>
            <a:r>
              <a:rPr lang="de-DE" baseline="0"/>
              <a:t> </a:t>
            </a:r>
            <a:r>
              <a:rPr lang="de-DE" baseline="0" err="1"/>
              <a:t>the</a:t>
            </a:r>
            <a:r>
              <a:rPr lang="de-DE" baseline="0"/>
              <a:t> same </a:t>
            </a:r>
            <a:r>
              <a:rPr lang="de-DE" baseline="0" err="1"/>
              <a:t>than</a:t>
            </a:r>
            <a:r>
              <a:rPr lang="de-DE" baseline="0"/>
              <a:t> </a:t>
            </a:r>
            <a:r>
              <a:rPr lang="de-DE" baseline="0" err="1"/>
              <a:t>the</a:t>
            </a:r>
            <a:r>
              <a:rPr lang="de-DE" baseline="0"/>
              <a:t> </a:t>
            </a:r>
            <a:r>
              <a:rPr lang="de-DE" baseline="0" err="1"/>
              <a:t>ones</a:t>
            </a:r>
            <a:r>
              <a:rPr lang="de-DE" baseline="0"/>
              <a:t> </a:t>
            </a:r>
            <a:r>
              <a:rPr lang="de-DE" baseline="0" err="1"/>
              <a:t>of</a:t>
            </a:r>
            <a:r>
              <a:rPr lang="de-DE" baseline="0"/>
              <a:t> </a:t>
            </a:r>
            <a:r>
              <a:rPr lang="de-DE" baseline="0" err="1"/>
              <a:t>the</a:t>
            </a:r>
            <a:r>
              <a:rPr lang="de-DE" baseline="0"/>
              <a:t> original </a:t>
            </a:r>
            <a:r>
              <a:rPr lang="de-DE" baseline="0" err="1"/>
              <a:t>hard</a:t>
            </a:r>
            <a:r>
              <a:rPr lang="de-DE" baseline="0"/>
              <a:t> </a:t>
            </a:r>
            <a:r>
              <a:rPr lang="de-DE" baseline="0" err="1"/>
              <a:t>drive</a:t>
            </a:r>
            <a:r>
              <a:rPr lang="de-DE" baseline="0"/>
              <a:t>.</a:t>
            </a:r>
          </a:p>
          <a:p>
            <a:endParaRPr lang="de-DE" baseline="0"/>
          </a:p>
          <a:p>
            <a:r>
              <a:rPr lang="de-DE" baseline="0"/>
              <a:t>In </a:t>
            </a:r>
            <a:r>
              <a:rPr lang="de-DE" baseline="0" err="1"/>
              <a:t>terms</a:t>
            </a:r>
            <a:r>
              <a:rPr lang="de-DE" baseline="0"/>
              <a:t> </a:t>
            </a:r>
            <a:r>
              <a:rPr lang="de-DE" baseline="0" err="1"/>
              <a:t>of</a:t>
            </a:r>
            <a:r>
              <a:rPr lang="de-DE" baseline="0"/>
              <a:t> </a:t>
            </a:r>
            <a:r>
              <a:rPr lang="de-DE" baseline="0" err="1"/>
              <a:t>probability</a:t>
            </a:r>
            <a:r>
              <a:rPr lang="de-DE" baseline="0"/>
              <a:t>: </a:t>
            </a:r>
            <a:r>
              <a:rPr lang="de-DE" baseline="0" err="1"/>
              <a:t>How</a:t>
            </a:r>
            <a:r>
              <a:rPr lang="de-DE" baseline="0"/>
              <a:t> </a:t>
            </a:r>
            <a:r>
              <a:rPr lang="de-DE" baseline="0" err="1"/>
              <a:t>likely</a:t>
            </a:r>
            <a:r>
              <a:rPr lang="de-DE" baseline="0"/>
              <a:t> do </a:t>
            </a:r>
            <a:r>
              <a:rPr lang="de-DE" baseline="0" err="1"/>
              <a:t>you</a:t>
            </a:r>
            <a:r>
              <a:rPr lang="de-DE" baseline="0"/>
              <a:t> </a:t>
            </a:r>
            <a:r>
              <a:rPr lang="de-DE" baseline="0" err="1"/>
              <a:t>think</a:t>
            </a:r>
            <a:r>
              <a:rPr lang="de-DE" baseline="0"/>
              <a:t> </a:t>
            </a:r>
            <a:r>
              <a:rPr lang="de-DE" baseline="0" err="1"/>
              <a:t>it</a:t>
            </a:r>
            <a:r>
              <a:rPr lang="de-DE" baseline="0"/>
              <a:t> </a:t>
            </a:r>
            <a:r>
              <a:rPr lang="de-DE" baseline="0" err="1"/>
              <a:t>is</a:t>
            </a:r>
            <a:r>
              <a:rPr lang="de-DE" baseline="0"/>
              <a:t> </a:t>
            </a:r>
            <a:r>
              <a:rPr lang="de-DE" baseline="0" err="1"/>
              <a:t>that</a:t>
            </a:r>
            <a:r>
              <a:rPr lang="de-DE" baseline="0"/>
              <a:t> </a:t>
            </a:r>
            <a:r>
              <a:rPr lang="de-DE" baseline="0" err="1"/>
              <a:t>two</a:t>
            </a:r>
            <a:r>
              <a:rPr lang="de-DE" baseline="0"/>
              <a:t> </a:t>
            </a:r>
            <a:r>
              <a:rPr lang="de-DE" baseline="0" err="1"/>
              <a:t>people</a:t>
            </a:r>
            <a:r>
              <a:rPr lang="de-DE" baseline="0"/>
              <a:t> </a:t>
            </a:r>
            <a:r>
              <a:rPr lang="de-DE" baseline="0" err="1"/>
              <a:t>have</a:t>
            </a:r>
            <a:r>
              <a:rPr lang="de-DE" baseline="0"/>
              <a:t> </a:t>
            </a:r>
            <a:r>
              <a:rPr lang="de-DE" baseline="0" err="1"/>
              <a:t>the</a:t>
            </a:r>
            <a:r>
              <a:rPr lang="de-DE" baseline="0"/>
              <a:t> same </a:t>
            </a:r>
            <a:r>
              <a:rPr lang="de-DE" baseline="0" err="1"/>
              <a:t>fingerprint</a:t>
            </a:r>
            <a:r>
              <a:rPr lang="de-DE" baseline="0"/>
              <a:t>? … </a:t>
            </a:r>
            <a:r>
              <a:rPr lang="de-DE" sz="1200" b="1" i="0" u="none" strike="noStrike" kern="1200" baseline="0">
                <a:solidFill>
                  <a:schemeClr val="tx1"/>
                </a:solidFill>
                <a:latin typeface="+mn-lt"/>
                <a:ea typeface="+mn-ea"/>
                <a:cs typeface="+mn-cs"/>
              </a:rPr>
              <a:t>1 </a:t>
            </a:r>
            <a:r>
              <a:rPr lang="de-DE" sz="1200" b="1" i="0" u="none" strike="noStrike" kern="1200" baseline="0" err="1">
                <a:solidFill>
                  <a:schemeClr val="tx1"/>
                </a:solidFill>
                <a:latin typeface="+mn-lt"/>
                <a:ea typeface="+mn-ea"/>
                <a:cs typeface="+mn-cs"/>
              </a:rPr>
              <a:t>to</a:t>
            </a:r>
            <a:r>
              <a:rPr lang="de-DE" sz="1200" b="1" i="0" u="none" strike="noStrike" kern="1200" baseline="0">
                <a:solidFill>
                  <a:schemeClr val="tx1"/>
                </a:solidFill>
                <a:latin typeface="+mn-lt"/>
                <a:ea typeface="+mn-ea"/>
                <a:cs typeface="+mn-cs"/>
              </a:rPr>
              <a:t> 64 Billion</a:t>
            </a:r>
            <a:r>
              <a:rPr lang="de-DE" sz="1200" b="0" i="0" u="none" strike="noStrike" kern="1200" baseline="0">
                <a:solidFill>
                  <a:schemeClr val="tx1"/>
                </a:solidFill>
                <a:latin typeface="+mn-lt"/>
                <a:ea typeface="+mn-ea"/>
                <a:cs typeface="+mn-cs"/>
              </a:rPr>
              <a:t>! </a:t>
            </a:r>
            <a:r>
              <a:rPr lang="de-DE"/>
              <a:t>[</a:t>
            </a:r>
            <a:r>
              <a:rPr lang="de-DE" err="1"/>
              <a:t>click</a:t>
            </a:r>
            <a:r>
              <a:rPr lang="de-DE"/>
              <a:t>]</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And</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how</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likely</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would</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you</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say</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it</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is</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to</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win</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the</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highest</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class</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at</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the</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lottery</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Euromillions</a:t>
            </a:r>
            <a:r>
              <a:rPr lang="de-DE" sz="1200" b="0" i="0" u="none" strike="noStrike" kern="1200" baseline="0">
                <a:solidFill>
                  <a:schemeClr val="tx1"/>
                </a:solidFill>
                <a:latin typeface="+mn-lt"/>
                <a:ea typeface="+mn-ea"/>
                <a:cs typeface="+mn-cs"/>
              </a:rPr>
              <a:t>? … </a:t>
            </a:r>
            <a:r>
              <a:rPr lang="de-DE" sz="1200" b="1" i="0" u="none" strike="noStrike" kern="1200" baseline="0">
                <a:solidFill>
                  <a:schemeClr val="tx1"/>
                </a:solidFill>
                <a:latin typeface="+mn-lt"/>
                <a:ea typeface="+mn-ea"/>
                <a:cs typeface="+mn-cs"/>
              </a:rPr>
              <a:t>1 </a:t>
            </a:r>
            <a:r>
              <a:rPr lang="de-DE" sz="1200" b="1" i="0" u="none" strike="noStrike" kern="1200" baseline="0" err="1">
                <a:solidFill>
                  <a:schemeClr val="tx1"/>
                </a:solidFill>
                <a:latin typeface="+mn-lt"/>
                <a:ea typeface="+mn-ea"/>
                <a:cs typeface="+mn-cs"/>
              </a:rPr>
              <a:t>to</a:t>
            </a:r>
            <a:r>
              <a:rPr lang="de-DE" sz="1200" b="1" i="0" u="none" strike="noStrike" kern="1200" baseline="0">
                <a:solidFill>
                  <a:schemeClr val="tx1"/>
                </a:solidFill>
                <a:latin typeface="+mn-lt"/>
                <a:ea typeface="+mn-ea"/>
                <a:cs typeface="+mn-cs"/>
              </a:rPr>
              <a:t> 116 </a:t>
            </a:r>
            <a:r>
              <a:rPr lang="de-DE" sz="1200" b="1" i="0" u="none" strike="noStrike" kern="1200" baseline="0" err="1">
                <a:solidFill>
                  <a:schemeClr val="tx1"/>
                </a:solidFill>
                <a:latin typeface="+mn-lt"/>
                <a:ea typeface="+mn-ea"/>
                <a:cs typeface="+mn-cs"/>
              </a:rPr>
              <a:t>million</a:t>
            </a:r>
            <a:r>
              <a:rPr lang="de-DE" sz="1200" b="1"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Now</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that</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you</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know</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these</a:t>
            </a:r>
            <a:r>
              <a:rPr lang="de-DE" sz="1200" b="0" i="0" u="none" strike="noStrike" kern="1200" baseline="0">
                <a:solidFill>
                  <a:schemeClr val="tx1"/>
                </a:solidFill>
                <a:latin typeface="+mn-lt"/>
                <a:ea typeface="+mn-ea"/>
                <a:cs typeface="+mn-cs"/>
              </a:rPr>
              <a:t> high </a:t>
            </a:r>
            <a:r>
              <a:rPr lang="de-DE" sz="1200" b="0" i="0" u="none" strike="noStrike" kern="1200" baseline="0" err="1">
                <a:solidFill>
                  <a:schemeClr val="tx1"/>
                </a:solidFill>
                <a:latin typeface="+mn-lt"/>
                <a:ea typeface="+mn-ea"/>
                <a:cs typeface="+mn-cs"/>
              </a:rPr>
              <a:t>numbers</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how</a:t>
            </a:r>
            <a:r>
              <a:rPr lang="de-DE" sz="1200" b="0" i="0" u="none" strike="noStrike" kern="1200" baseline="0">
                <a:solidFill>
                  <a:schemeClr val="tx1"/>
                </a:solidFill>
                <a:latin typeface="+mn-lt"/>
                <a:ea typeface="+mn-ea"/>
                <a:cs typeface="+mn-cs"/>
              </a:rPr>
              <a:t> high do </a:t>
            </a:r>
            <a:r>
              <a:rPr lang="de-DE" sz="1200" b="0" i="0" u="none" strike="noStrike" kern="1200" baseline="0" err="1">
                <a:solidFill>
                  <a:schemeClr val="tx1"/>
                </a:solidFill>
                <a:latin typeface="+mn-lt"/>
                <a:ea typeface="+mn-ea"/>
                <a:cs typeface="+mn-cs"/>
              </a:rPr>
              <a:t>you</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think</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is</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the</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probability</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for</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two</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files</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having</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the</a:t>
            </a:r>
            <a:r>
              <a:rPr lang="de-DE" sz="1200" b="0" i="0" u="none" strike="noStrike" kern="1200" baseline="0">
                <a:solidFill>
                  <a:schemeClr val="tx1"/>
                </a:solidFill>
                <a:latin typeface="+mn-lt"/>
                <a:ea typeface="+mn-ea"/>
                <a:cs typeface="+mn-cs"/>
              </a:rPr>
              <a:t> same </a:t>
            </a:r>
            <a:r>
              <a:rPr lang="de-DE" sz="1200" b="0" i="0" u="none" strike="noStrike" kern="1200" baseline="0" err="1">
                <a:solidFill>
                  <a:schemeClr val="tx1"/>
                </a:solidFill>
                <a:latin typeface="+mn-lt"/>
                <a:ea typeface="+mn-ea"/>
                <a:cs typeface="+mn-cs"/>
              </a:rPr>
              <a:t>hash</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value</a:t>
            </a:r>
            <a:r>
              <a:rPr lang="de-DE" sz="1200" b="0" i="0" u="none" strike="noStrike" kern="1200" baseline="0">
                <a:solidFill>
                  <a:schemeClr val="tx1"/>
                </a:solidFill>
                <a:latin typeface="+mn-lt"/>
                <a:ea typeface="+mn-ea"/>
                <a:cs typeface="+mn-cs"/>
              </a:rPr>
              <a:t>? …  </a:t>
            </a:r>
            <a:r>
              <a:rPr lang="de-DE" sz="1200" b="0" i="0" u="none" strike="noStrike" kern="1200" baseline="0" err="1">
                <a:solidFill>
                  <a:schemeClr val="tx1"/>
                </a:solidFill>
                <a:latin typeface="+mn-lt"/>
                <a:ea typeface="+mn-ea"/>
                <a:cs typeface="+mn-cs"/>
              </a:rPr>
              <a:t>Using</a:t>
            </a:r>
            <a:r>
              <a:rPr lang="de-DE" sz="1200" b="0" i="0" u="none" strike="noStrike" kern="1200" baseline="0">
                <a:solidFill>
                  <a:schemeClr val="tx1"/>
                </a:solidFill>
                <a:latin typeface="+mn-lt"/>
                <a:ea typeface="+mn-ea"/>
                <a:cs typeface="+mn-cs"/>
              </a:rPr>
              <a:t> </a:t>
            </a:r>
            <a:r>
              <a:rPr lang="de-DE" baseline="0" err="1"/>
              <a:t>the</a:t>
            </a:r>
            <a:r>
              <a:rPr lang="de-DE" baseline="0"/>
              <a:t> MD5 </a:t>
            </a:r>
            <a:r>
              <a:rPr lang="de-DE" baseline="0" err="1"/>
              <a:t>algorythm</a:t>
            </a:r>
            <a:r>
              <a:rPr lang="de-DE" baseline="0"/>
              <a:t> </a:t>
            </a:r>
            <a:r>
              <a:rPr lang="de-DE" baseline="0" err="1"/>
              <a:t>the</a:t>
            </a:r>
            <a:r>
              <a:rPr lang="de-DE" baseline="0"/>
              <a:t> </a:t>
            </a:r>
            <a:r>
              <a:rPr lang="de-DE" baseline="0" err="1"/>
              <a:t>probability</a:t>
            </a:r>
            <a:r>
              <a:rPr lang="de-DE" baseline="0"/>
              <a:t> </a:t>
            </a:r>
            <a:r>
              <a:rPr lang="de-DE" baseline="0" err="1"/>
              <a:t>of</a:t>
            </a:r>
            <a:r>
              <a:rPr lang="de-DE" baseline="0"/>
              <a:t> </a:t>
            </a:r>
            <a:r>
              <a:rPr lang="de-DE" baseline="0" err="1"/>
              <a:t>two</a:t>
            </a:r>
            <a:r>
              <a:rPr lang="de-DE" baseline="0"/>
              <a:t> </a:t>
            </a:r>
            <a:r>
              <a:rPr lang="de-DE" baseline="0" err="1"/>
              <a:t>files</a:t>
            </a:r>
            <a:r>
              <a:rPr lang="de-DE" baseline="0"/>
              <a:t> </a:t>
            </a:r>
            <a:r>
              <a:rPr lang="de-DE" baseline="0" err="1"/>
              <a:t>having</a:t>
            </a:r>
            <a:r>
              <a:rPr lang="de-DE" baseline="0"/>
              <a:t> </a:t>
            </a:r>
            <a:r>
              <a:rPr lang="de-DE" baseline="0" err="1"/>
              <a:t>the</a:t>
            </a:r>
            <a:r>
              <a:rPr lang="de-DE" baseline="0"/>
              <a:t> same </a:t>
            </a:r>
            <a:r>
              <a:rPr lang="de-DE" baseline="0" err="1"/>
              <a:t>value</a:t>
            </a:r>
            <a:r>
              <a:rPr lang="de-DE" baseline="0"/>
              <a:t> </a:t>
            </a:r>
            <a:r>
              <a:rPr lang="de-DE" baseline="0" err="1"/>
              <a:t>is</a:t>
            </a:r>
            <a:r>
              <a:rPr lang="de-DE" baseline="0"/>
              <a:t> </a:t>
            </a:r>
            <a:r>
              <a:rPr lang="de-DE"/>
              <a:t>[</a:t>
            </a:r>
            <a:r>
              <a:rPr lang="de-DE" err="1"/>
              <a:t>click</a:t>
            </a:r>
            <a:r>
              <a:rPr lang="de-DE"/>
              <a:t>] </a:t>
            </a:r>
            <a:r>
              <a:rPr lang="de-DE" sz="1200" b="1" i="0" u="none" strike="noStrike" kern="1200" baseline="0">
                <a:solidFill>
                  <a:schemeClr val="tx1"/>
                </a:solidFill>
                <a:latin typeface="+mn-lt"/>
                <a:ea typeface="+mn-ea"/>
                <a:cs typeface="+mn-cs"/>
              </a:rPr>
              <a:t>1 </a:t>
            </a:r>
            <a:r>
              <a:rPr lang="de-DE" sz="1200" b="1" i="0" u="none" strike="noStrike" kern="1200" baseline="0" err="1">
                <a:solidFill>
                  <a:schemeClr val="tx1"/>
                </a:solidFill>
                <a:latin typeface="+mn-lt"/>
                <a:ea typeface="+mn-ea"/>
                <a:cs typeface="+mn-cs"/>
              </a:rPr>
              <a:t>to</a:t>
            </a:r>
            <a:r>
              <a:rPr lang="de-DE" sz="1200" b="1" i="0" u="none" strike="noStrike" kern="1200" baseline="0">
                <a:solidFill>
                  <a:schemeClr val="tx1"/>
                </a:solidFill>
                <a:latin typeface="+mn-lt"/>
                <a:ea typeface="+mn-ea"/>
                <a:cs typeface="+mn-cs"/>
              </a:rPr>
              <a:t> </a:t>
            </a:r>
            <a:r>
              <a:rPr lang="de-DE" sz="1200" b="1" i="0" u="none" strike="noStrike" kern="1200" baseline="0" err="1">
                <a:solidFill>
                  <a:schemeClr val="tx1"/>
                </a:solidFill>
                <a:latin typeface="+mn-lt"/>
                <a:ea typeface="+mn-ea"/>
                <a:cs typeface="+mn-cs"/>
              </a:rPr>
              <a:t>over</a:t>
            </a:r>
            <a:r>
              <a:rPr lang="de-DE" sz="1200" b="1" i="0" u="none" strike="noStrike" kern="1200" baseline="0">
                <a:solidFill>
                  <a:schemeClr val="tx1"/>
                </a:solidFill>
                <a:latin typeface="+mn-lt"/>
                <a:ea typeface="+mn-ea"/>
                <a:cs typeface="+mn-cs"/>
              </a:rPr>
              <a:t> 340 Billion </a:t>
            </a:r>
            <a:r>
              <a:rPr lang="de-DE" sz="1200" b="1" i="0" u="none" strike="noStrike" kern="1200" baseline="0" err="1">
                <a:solidFill>
                  <a:schemeClr val="tx1"/>
                </a:solidFill>
                <a:latin typeface="+mn-lt"/>
                <a:ea typeface="+mn-ea"/>
                <a:cs typeface="+mn-cs"/>
              </a:rPr>
              <a:t>Billion</a:t>
            </a:r>
            <a:r>
              <a:rPr lang="de-DE" sz="1200" b="1" i="0" u="none" strike="noStrike" kern="1200" baseline="0">
                <a:solidFill>
                  <a:schemeClr val="tx1"/>
                </a:solidFill>
                <a:latin typeface="+mn-lt"/>
                <a:ea typeface="+mn-ea"/>
                <a:cs typeface="+mn-cs"/>
              </a:rPr>
              <a:t> </a:t>
            </a:r>
            <a:r>
              <a:rPr lang="de-DE" sz="1200" b="1" i="0" u="none" strike="noStrike" kern="1200" baseline="0" err="1">
                <a:solidFill>
                  <a:schemeClr val="tx1"/>
                </a:solidFill>
                <a:latin typeface="+mn-lt"/>
                <a:ea typeface="+mn-ea"/>
                <a:cs typeface="+mn-cs"/>
              </a:rPr>
              <a:t>Billion</a:t>
            </a:r>
            <a:r>
              <a:rPr lang="de-DE" sz="1200" b="1" i="0" u="none" strike="noStrike" kern="1200" baseline="0">
                <a:solidFill>
                  <a:schemeClr val="tx1"/>
                </a:solidFill>
                <a:latin typeface="+mn-lt"/>
                <a:ea typeface="+mn-ea"/>
                <a:cs typeface="+mn-cs"/>
              </a:rPr>
              <a:t> </a:t>
            </a:r>
            <a:r>
              <a:rPr lang="de-DE" sz="1200" b="1" i="0" u="none" strike="noStrike" kern="1200" baseline="0" err="1">
                <a:solidFill>
                  <a:schemeClr val="tx1"/>
                </a:solidFill>
                <a:latin typeface="+mn-lt"/>
                <a:ea typeface="+mn-ea"/>
                <a:cs typeface="+mn-cs"/>
              </a:rPr>
              <a:t>Billion</a:t>
            </a:r>
            <a:r>
              <a:rPr lang="de-DE" sz="1200" b="1" i="0" u="none" strike="noStrike" kern="1200" baseline="0">
                <a:solidFill>
                  <a:schemeClr val="tx1"/>
                </a:solidFill>
                <a:latin typeface="+mn-lt"/>
                <a:ea typeface="+mn-ea"/>
                <a:cs typeface="+mn-cs"/>
              </a:rPr>
              <a:t> </a:t>
            </a:r>
            <a:r>
              <a:rPr lang="de-DE" sz="1200" b="0" i="0" u="none" strike="noStrike" kern="1200" baseline="0">
                <a:solidFill>
                  <a:schemeClr val="tx1"/>
                </a:solidFill>
                <a:latin typeface="+mn-lt"/>
                <a:ea typeface="+mn-ea"/>
                <a:cs typeface="+mn-cs"/>
              </a:rPr>
              <a:t>(2 </a:t>
            </a:r>
            <a:r>
              <a:rPr lang="de-DE" sz="1200" b="0" i="0" u="none" strike="noStrike" kern="1200" baseline="0" err="1">
                <a:solidFill>
                  <a:schemeClr val="tx1"/>
                </a:solidFill>
                <a:latin typeface="+mn-lt"/>
                <a:ea typeface="+mn-ea"/>
                <a:cs typeface="+mn-cs"/>
              </a:rPr>
              <a:t>with</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the</a:t>
            </a:r>
            <a:r>
              <a:rPr lang="de-DE" sz="1200" b="0" i="0" u="none" strike="noStrike" kern="1200" baseline="0">
                <a:solidFill>
                  <a:schemeClr val="tx1"/>
                </a:solidFill>
                <a:latin typeface="+mn-lt"/>
                <a:ea typeface="+mn-ea"/>
                <a:cs typeface="+mn-cs"/>
              </a:rPr>
              <a:t> power </a:t>
            </a:r>
            <a:r>
              <a:rPr lang="de-DE" sz="1200" b="0" i="0" u="none" strike="noStrike" kern="1200" baseline="0" err="1">
                <a:solidFill>
                  <a:schemeClr val="tx1"/>
                </a:solidFill>
                <a:latin typeface="+mn-lt"/>
                <a:ea typeface="+mn-ea"/>
                <a:cs typeface="+mn-cs"/>
              </a:rPr>
              <a:t>of</a:t>
            </a:r>
            <a:r>
              <a:rPr lang="de-DE" sz="1200" b="0" i="0" u="none" strike="noStrike" kern="1200" baseline="0">
                <a:solidFill>
                  <a:schemeClr val="tx1"/>
                </a:solidFill>
                <a:latin typeface="+mn-lt"/>
                <a:ea typeface="+mn-ea"/>
                <a:cs typeface="+mn-cs"/>
              </a:rPr>
              <a:t> 128), </a:t>
            </a:r>
            <a:r>
              <a:rPr lang="de-DE" sz="1200" b="0" i="0" u="none" strike="noStrike" kern="1200" baseline="0" err="1">
                <a:solidFill>
                  <a:schemeClr val="tx1"/>
                </a:solidFill>
                <a:latin typeface="+mn-lt"/>
                <a:ea typeface="+mn-ea"/>
                <a:cs typeface="+mn-cs"/>
              </a:rPr>
              <a:t>while</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the</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probability</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with</a:t>
            </a:r>
            <a:r>
              <a:rPr lang="de-DE" sz="1200" b="0" i="0" u="none" strike="noStrike" kern="1200" baseline="0">
                <a:solidFill>
                  <a:schemeClr val="tx1"/>
                </a:solidFill>
                <a:latin typeface="+mn-lt"/>
                <a:ea typeface="+mn-ea"/>
                <a:cs typeface="+mn-cs"/>
              </a:rPr>
              <a:t> SHA-1 </a:t>
            </a:r>
            <a:r>
              <a:rPr lang="de-DE" sz="1200" b="0" i="0" u="none" strike="noStrike" kern="1200" baseline="0" err="1">
                <a:solidFill>
                  <a:schemeClr val="tx1"/>
                </a:solidFill>
                <a:latin typeface="+mn-lt"/>
                <a:ea typeface="+mn-ea"/>
                <a:cs typeface="+mn-cs"/>
              </a:rPr>
              <a:t>is</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over</a:t>
            </a:r>
            <a:r>
              <a:rPr lang="de-DE" sz="1200" b="0" i="0" u="none" strike="noStrike" kern="1200" baseline="0">
                <a:solidFill>
                  <a:schemeClr val="tx1"/>
                </a:solidFill>
                <a:latin typeface="+mn-lt"/>
                <a:ea typeface="+mn-ea"/>
                <a:cs typeface="+mn-cs"/>
              </a:rPr>
              <a:t> </a:t>
            </a:r>
            <a:r>
              <a:rPr lang="de-DE" sz="1200" b="1" i="0" u="none" strike="noStrike" kern="1200" baseline="0" err="1">
                <a:solidFill>
                  <a:schemeClr val="tx1"/>
                </a:solidFill>
                <a:latin typeface="+mn-lt"/>
                <a:ea typeface="+mn-ea"/>
                <a:cs typeface="+mn-cs"/>
              </a:rPr>
              <a:t>one</a:t>
            </a:r>
            <a:r>
              <a:rPr lang="de-DE" sz="1200" b="1" i="0" u="none" strike="noStrike" kern="1200" baseline="0">
                <a:solidFill>
                  <a:schemeClr val="tx1"/>
                </a:solidFill>
                <a:latin typeface="+mn-lt"/>
                <a:ea typeface="+mn-ea"/>
                <a:cs typeface="+mn-cs"/>
              </a:rPr>
              <a:t> </a:t>
            </a:r>
            <a:r>
              <a:rPr lang="de-DE" sz="1200" b="1" i="0" u="none" strike="noStrike" kern="1200" baseline="0" err="1">
                <a:solidFill>
                  <a:schemeClr val="tx1"/>
                </a:solidFill>
                <a:latin typeface="+mn-lt"/>
                <a:ea typeface="+mn-ea"/>
                <a:cs typeface="+mn-cs"/>
              </a:rPr>
              <a:t>thousand</a:t>
            </a:r>
            <a:r>
              <a:rPr lang="de-DE" sz="1200" b="1" i="0" u="none" strike="noStrike" kern="1200" baseline="0">
                <a:solidFill>
                  <a:schemeClr val="tx1"/>
                </a:solidFill>
                <a:latin typeface="+mn-lt"/>
                <a:ea typeface="+mn-ea"/>
                <a:cs typeface="+mn-cs"/>
              </a:rPr>
              <a:t> Billion </a:t>
            </a:r>
            <a:r>
              <a:rPr lang="de-DE" sz="1200" b="1" i="0" u="none" strike="noStrike" kern="1200" baseline="0" err="1">
                <a:solidFill>
                  <a:schemeClr val="tx1"/>
                </a:solidFill>
                <a:latin typeface="+mn-lt"/>
                <a:ea typeface="+mn-ea"/>
                <a:cs typeface="+mn-cs"/>
              </a:rPr>
              <a:t>Billion</a:t>
            </a:r>
            <a:r>
              <a:rPr lang="de-DE" sz="1200" b="1" i="0" u="none" strike="noStrike" kern="1200" baseline="0">
                <a:solidFill>
                  <a:schemeClr val="tx1"/>
                </a:solidFill>
                <a:latin typeface="+mn-lt"/>
                <a:ea typeface="+mn-ea"/>
                <a:cs typeface="+mn-cs"/>
              </a:rPr>
              <a:t> </a:t>
            </a:r>
            <a:r>
              <a:rPr lang="de-DE" sz="1200" b="1" i="0" u="none" strike="noStrike" kern="1200" baseline="0" err="1">
                <a:solidFill>
                  <a:schemeClr val="tx1"/>
                </a:solidFill>
                <a:latin typeface="+mn-lt"/>
                <a:ea typeface="+mn-ea"/>
                <a:cs typeface="+mn-cs"/>
              </a:rPr>
              <a:t>Billion</a:t>
            </a:r>
            <a:r>
              <a:rPr lang="de-DE" sz="1200" b="1" i="0" u="none" strike="noStrike" kern="1200" baseline="0">
                <a:solidFill>
                  <a:schemeClr val="tx1"/>
                </a:solidFill>
                <a:latin typeface="+mn-lt"/>
                <a:ea typeface="+mn-ea"/>
                <a:cs typeface="+mn-cs"/>
              </a:rPr>
              <a:t> </a:t>
            </a:r>
            <a:r>
              <a:rPr lang="de-DE" sz="1200" b="1" i="0" u="none" strike="noStrike" kern="1200" baseline="0" err="1">
                <a:solidFill>
                  <a:schemeClr val="tx1"/>
                </a:solidFill>
                <a:latin typeface="+mn-lt"/>
                <a:ea typeface="+mn-ea"/>
                <a:cs typeface="+mn-cs"/>
              </a:rPr>
              <a:t>Billion</a:t>
            </a:r>
            <a:r>
              <a:rPr lang="de-DE" sz="1200" b="1" i="0" u="none" strike="noStrike" kern="1200" baseline="0">
                <a:solidFill>
                  <a:schemeClr val="tx1"/>
                </a:solidFill>
                <a:latin typeface="+mn-lt"/>
                <a:ea typeface="+mn-ea"/>
                <a:cs typeface="+mn-cs"/>
              </a:rPr>
              <a:t> </a:t>
            </a:r>
            <a:r>
              <a:rPr lang="de-DE" sz="1200" b="1" i="0" u="none" strike="noStrike" kern="1200" baseline="0" err="1">
                <a:solidFill>
                  <a:schemeClr val="tx1"/>
                </a:solidFill>
                <a:latin typeface="+mn-lt"/>
                <a:ea typeface="+mn-ea"/>
                <a:cs typeface="+mn-cs"/>
              </a:rPr>
              <a:t>Billion</a:t>
            </a:r>
            <a:r>
              <a:rPr lang="de-DE" sz="1200" b="1" i="0" u="none" strike="noStrike" kern="1200" baseline="0">
                <a:solidFill>
                  <a:schemeClr val="tx1"/>
                </a:solidFill>
                <a:latin typeface="+mn-lt"/>
                <a:ea typeface="+mn-ea"/>
                <a:cs typeface="+mn-cs"/>
              </a:rPr>
              <a:t> </a:t>
            </a:r>
            <a:r>
              <a:rPr lang="de-DE" sz="1200" b="0" i="0" u="none" strike="noStrike" kern="1200" baseline="0">
                <a:solidFill>
                  <a:schemeClr val="tx1"/>
                </a:solidFill>
                <a:latin typeface="+mn-lt"/>
                <a:ea typeface="+mn-ea"/>
                <a:cs typeface="+mn-cs"/>
              </a:rPr>
              <a:t>(2 </a:t>
            </a:r>
            <a:r>
              <a:rPr lang="de-DE" sz="1200" b="0" i="0" u="none" strike="noStrike" kern="1200" baseline="0" err="1">
                <a:solidFill>
                  <a:schemeClr val="tx1"/>
                </a:solidFill>
                <a:latin typeface="+mn-lt"/>
                <a:ea typeface="+mn-ea"/>
                <a:cs typeface="+mn-cs"/>
              </a:rPr>
              <a:t>with</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the</a:t>
            </a:r>
            <a:r>
              <a:rPr lang="de-DE" sz="1200" b="0" i="0" u="none" strike="noStrike" kern="1200" baseline="0">
                <a:solidFill>
                  <a:schemeClr val="tx1"/>
                </a:solidFill>
                <a:latin typeface="+mn-lt"/>
                <a:ea typeface="+mn-ea"/>
                <a:cs typeface="+mn-cs"/>
              </a:rPr>
              <a:t> power </a:t>
            </a:r>
            <a:r>
              <a:rPr lang="de-DE" sz="1200" b="0" i="0" u="none" strike="noStrike" kern="1200" baseline="0" err="1">
                <a:solidFill>
                  <a:schemeClr val="tx1"/>
                </a:solidFill>
                <a:latin typeface="+mn-lt"/>
                <a:ea typeface="+mn-ea"/>
                <a:cs typeface="+mn-cs"/>
              </a:rPr>
              <a:t>of</a:t>
            </a:r>
            <a:r>
              <a:rPr lang="de-DE" sz="1200" b="0" i="0" u="none" strike="noStrike" kern="1200" baseline="0">
                <a:solidFill>
                  <a:schemeClr val="tx1"/>
                </a:solidFill>
                <a:latin typeface="+mn-lt"/>
                <a:ea typeface="+mn-ea"/>
                <a:cs typeface="+mn-cs"/>
              </a:rPr>
              <a:t> 160). </a:t>
            </a:r>
            <a:r>
              <a:rPr lang="de-DE" sz="1200" b="0" i="0" u="none" strike="noStrike" kern="1200" baseline="0" err="1">
                <a:solidFill>
                  <a:schemeClr val="tx1"/>
                </a:solidFill>
                <a:latin typeface="+mn-lt"/>
                <a:ea typeface="+mn-ea"/>
                <a:cs typeface="+mn-cs"/>
              </a:rPr>
              <a:t>However</a:t>
            </a:r>
            <a:r>
              <a:rPr lang="de-DE" sz="1200" b="0" i="0" u="none" strike="noStrike" kern="1200" baseline="0">
                <a:solidFill>
                  <a:schemeClr val="tx1"/>
                </a:solidFill>
                <a:latin typeface="+mn-lt"/>
                <a:ea typeface="+mn-ea"/>
                <a:cs typeface="+mn-cs"/>
              </a:rPr>
              <a:t> – just </a:t>
            </a:r>
            <a:r>
              <a:rPr lang="de-DE" sz="1200" b="0" i="0" u="none" strike="noStrike" kern="1200" baseline="0" err="1">
                <a:solidFill>
                  <a:schemeClr val="tx1"/>
                </a:solidFill>
                <a:latin typeface="+mn-lt"/>
                <a:ea typeface="+mn-ea"/>
                <a:cs typeface="+mn-cs"/>
              </a:rPr>
              <a:t>for</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you</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to</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have</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it</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heard</a:t>
            </a:r>
            <a:r>
              <a:rPr lang="de-DE" sz="1200" b="0" i="0" u="none" strike="noStrike" kern="1200" baseline="0">
                <a:solidFill>
                  <a:schemeClr val="tx1"/>
                </a:solidFill>
                <a:latin typeface="+mn-lt"/>
                <a:ea typeface="+mn-ea"/>
                <a:cs typeface="+mn-cs"/>
              </a:rPr>
              <a:t> – </a:t>
            </a:r>
            <a:r>
              <a:rPr lang="de-DE" sz="1200" b="0" i="0" u="none" strike="noStrike" kern="1200" baseline="0" err="1">
                <a:solidFill>
                  <a:schemeClr val="tx1"/>
                </a:solidFill>
                <a:latin typeface="+mn-lt"/>
                <a:ea typeface="+mn-ea"/>
                <a:cs typeface="+mn-cs"/>
              </a:rPr>
              <a:t>researchers</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managed</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to</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produce</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hash</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collisions</a:t>
            </a:r>
            <a:r>
              <a:rPr lang="de-DE" sz="1200" b="0" i="0" u="none" strike="noStrike" kern="1200" baseline="0">
                <a:solidFill>
                  <a:schemeClr val="tx1"/>
                </a:solidFill>
                <a:latin typeface="+mn-lt"/>
                <a:ea typeface="+mn-ea"/>
                <a:cs typeface="+mn-cs"/>
              </a:rPr>
              <a:t> </a:t>
            </a:r>
            <a:r>
              <a:rPr lang="de-DE" sz="1200" b="0" i="0" u="none" strike="noStrike" kern="1200" baseline="0" err="1">
                <a:solidFill>
                  <a:schemeClr val="tx1"/>
                </a:solidFill>
                <a:latin typeface="+mn-lt"/>
                <a:ea typeface="+mn-ea"/>
                <a:cs typeface="+mn-cs"/>
              </a:rPr>
              <a:t>under</a:t>
            </a:r>
            <a:r>
              <a:rPr lang="de-DE" sz="1200" b="0" i="0" u="none" strike="noStrike" kern="1200" baseline="0">
                <a:solidFill>
                  <a:schemeClr val="tx1"/>
                </a:solidFill>
                <a:latin typeface="+mn-lt"/>
                <a:ea typeface="+mn-ea"/>
                <a:cs typeface="+mn-cs"/>
              </a:rPr>
              <a:t> lab </a:t>
            </a:r>
            <a:r>
              <a:rPr lang="de-DE" sz="1200" b="0" i="0" u="none" strike="noStrike" kern="1200" baseline="0" err="1">
                <a:solidFill>
                  <a:schemeClr val="tx1"/>
                </a:solidFill>
                <a:latin typeface="+mn-lt"/>
                <a:ea typeface="+mn-ea"/>
                <a:cs typeface="+mn-cs"/>
              </a:rPr>
              <a:t>conditions</a:t>
            </a:r>
            <a:r>
              <a:rPr lang="de-DE" sz="1200" b="0" i="0" u="none" strike="noStrike" kern="1200" baseline="0">
                <a:solidFill>
                  <a:schemeClr val="tx1"/>
                </a:solidFill>
                <a:latin typeface="+mn-lt"/>
                <a:ea typeface="+mn-ea"/>
                <a:cs typeface="+mn-cs"/>
              </a:rPr>
              <a:t>.</a:t>
            </a:r>
          </a:p>
          <a:p>
            <a:endParaRPr lang="de-DE" sz="1200" b="0" i="0" u="none" strike="noStrike" kern="1200" baseline="0">
              <a:solidFill>
                <a:schemeClr val="tx1"/>
              </a:solidFill>
              <a:latin typeface="+mn-lt"/>
              <a:ea typeface="+mn-ea"/>
              <a:cs typeface="+mn-cs"/>
            </a:endParaRPr>
          </a:p>
          <a:p>
            <a:endParaRPr lang="de-DE"/>
          </a:p>
        </p:txBody>
      </p:sp>
      <p:sp>
        <p:nvSpPr>
          <p:cNvPr id="4" name="Foliennummernplatzhalter 3"/>
          <p:cNvSpPr>
            <a:spLocks noGrp="1"/>
          </p:cNvSpPr>
          <p:nvPr>
            <p:ph type="sldNum" sz="quarter" idx="10"/>
          </p:nvPr>
        </p:nvSpPr>
        <p:spPr/>
        <p:txBody>
          <a:bodyPr/>
          <a:lstStyle/>
          <a:p>
            <a:fld id="{5827260C-95DC-194B-88B2-0B241DEC43BF}" type="slidenum">
              <a:rPr lang="en-US" smtClean="0"/>
              <a:pPr/>
              <a:t>154</a:t>
            </a:fld>
            <a:endParaRPr lang="en-US"/>
          </a:p>
        </p:txBody>
      </p:sp>
    </p:spTree>
    <p:extLst>
      <p:ext uri="{BB962C8B-B14F-4D97-AF65-F5344CB8AC3E}">
        <p14:creationId xmlns:p14="http://schemas.microsoft.com/office/powerpoint/2010/main" val="16689114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a:t>Now, that you have seen how Digital Forensics are similar to other traditional forensic sciences we will look at how Digital Forensics is defined and how it works.</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155</a:t>
            </a:fld>
            <a:endParaRPr lang="en-US"/>
          </a:p>
        </p:txBody>
      </p:sp>
    </p:spTree>
    <p:extLst>
      <p:ext uri="{BB962C8B-B14F-4D97-AF65-F5344CB8AC3E}">
        <p14:creationId xmlns:p14="http://schemas.microsoft.com/office/powerpoint/2010/main" val="17455250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a:t>Definition: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a:p>
          <a:p>
            <a:pPr marL="0" indent="0" algn="just">
              <a:spcBef>
                <a:spcPts val="0"/>
              </a:spcBef>
              <a:buNone/>
              <a:defRPr/>
            </a:pPr>
            <a:r>
              <a:rPr lang="en-US" sz="1200"/>
              <a:t>Forensic science is the study of any field as it pertains to legal matters. Forensic evidence refers more specifically to evidence which meets stringent standards of reliability and scientific integrity for admissibility in court. </a:t>
            </a:r>
          </a:p>
          <a:p>
            <a:pPr marL="0" indent="0" algn="just">
              <a:spcBef>
                <a:spcPts val="0"/>
              </a:spcBef>
              <a:buNone/>
              <a:defRPr/>
            </a:pPr>
            <a:endParaRPr lang="en-US" sz="1200"/>
          </a:p>
          <a:p>
            <a:pPr marL="0" indent="0" algn="just">
              <a:spcBef>
                <a:spcPts val="0"/>
              </a:spcBef>
              <a:buNone/>
              <a:defRPr/>
            </a:pPr>
            <a:r>
              <a:rPr lang="en-US" sz="1200"/>
              <a:t>Digital Forensics is a branch of forensic science related to the acquisition, processing, analysis and reporting of evidence that is stored on computer systems, digital devices and other storage media with the aim of admissibility in court.</a:t>
            </a:r>
          </a:p>
          <a:p>
            <a:endParaRPr lang="de-DE" baseline="0"/>
          </a:p>
        </p:txBody>
      </p:sp>
      <p:sp>
        <p:nvSpPr>
          <p:cNvPr id="4" name="Foliennummernplatzhalter 3"/>
          <p:cNvSpPr>
            <a:spLocks noGrp="1"/>
          </p:cNvSpPr>
          <p:nvPr>
            <p:ph type="sldNum" sz="quarter" idx="10"/>
          </p:nvPr>
        </p:nvSpPr>
        <p:spPr/>
        <p:txBody>
          <a:bodyPr/>
          <a:lstStyle/>
          <a:p>
            <a:fld id="{5827260C-95DC-194B-88B2-0B241DEC43BF}" type="slidenum">
              <a:rPr lang="en-US" smtClean="0"/>
              <a:pPr/>
              <a:t>156</a:t>
            </a:fld>
            <a:endParaRPr lang="en-US"/>
          </a:p>
        </p:txBody>
      </p:sp>
    </p:spTree>
    <p:extLst>
      <p:ext uri="{BB962C8B-B14F-4D97-AF65-F5344CB8AC3E}">
        <p14:creationId xmlns:p14="http://schemas.microsoft.com/office/powerpoint/2010/main" val="19082556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10000"/>
          </a:bodyPr>
          <a:lstStyle/>
          <a:p>
            <a:r>
              <a:rPr lang="en-GB" noProof="0"/>
              <a:t>There are three main categories</a:t>
            </a:r>
            <a:r>
              <a:rPr lang="en-GB" baseline="0" noProof="0"/>
              <a:t> of Digital Forensics. </a:t>
            </a:r>
          </a:p>
          <a:p>
            <a:endParaRPr lang="en-GB" baseline="0" noProof="0"/>
          </a:p>
          <a:p>
            <a:r>
              <a:rPr lang="en-GB" baseline="0" noProof="0"/>
              <a:t>Computer Forensics is the oldest of the categories. It affects personal computers, servers and storage media. There are four subcategories of Computer Forensics. They are</a:t>
            </a:r>
          </a:p>
          <a:p>
            <a:pPr marL="171450" indent="-171450">
              <a:buFontTx/>
              <a:buChar char="-"/>
            </a:pPr>
            <a:r>
              <a:rPr lang="en-GB" baseline="0" noProof="0"/>
              <a:t>Post Mortem Forensics, which is all about how to acquire, process, analyse and report data stored on computer systems that are not turned on. This is the most traditional category of forensic.</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GB" baseline="0" noProof="0"/>
              <a:t>Live Forensics is all about how to acquire, process, analyse and report data stored on computer systems that are turned on. Compared to Post Mortem Forensics it is a rather young subcategory but is becoming more and more important as a lot a data nowadays is stored </a:t>
            </a:r>
            <a:r>
              <a:rPr lang="en-GB" baseline="0" noProof="0" err="1"/>
              <a:t>temporarIly</a:t>
            </a:r>
            <a:r>
              <a:rPr lang="en-GB" baseline="0" noProof="0"/>
              <a:t>, remotely or encrypted.</a:t>
            </a:r>
            <a:endParaRPr lang="en-GB" noProof="0"/>
          </a:p>
          <a:p>
            <a:pPr marL="171450" indent="-171450">
              <a:buFontTx/>
              <a:buChar char="-"/>
            </a:pPr>
            <a:r>
              <a:rPr lang="en-GB" noProof="0"/>
              <a:t>Application</a:t>
            </a:r>
            <a:r>
              <a:rPr lang="en-GB" baseline="0" noProof="0"/>
              <a:t> forensics is the subcategory that focuses on analysing traces and artefacts left be thousands of different applications.</a:t>
            </a:r>
          </a:p>
          <a:p>
            <a:pPr marL="171450" indent="-171450">
              <a:buFontTx/>
              <a:buChar char="-"/>
            </a:pPr>
            <a:r>
              <a:rPr lang="en-GB" baseline="0" noProof="0"/>
              <a:t>The last category is the forensics pertaining other hardware devices, such as digital video recorders, routers, game consoles, skimming devices and many more. A lot of these devices have their own </a:t>
            </a:r>
            <a:r>
              <a:rPr lang="en-GB" baseline="0" noProof="0" err="1"/>
              <a:t>propriotary</a:t>
            </a:r>
            <a:r>
              <a:rPr lang="en-GB" baseline="0" noProof="0"/>
              <a:t> file systems and operation systems.</a:t>
            </a:r>
          </a:p>
          <a:p>
            <a:pPr marL="0" indent="0">
              <a:buFontTx/>
              <a:buNone/>
            </a:pPr>
            <a:endParaRPr lang="en-GB" baseline="0" noProof="0"/>
          </a:p>
          <a:p>
            <a:pPr marL="0" indent="0">
              <a:buFontTx/>
              <a:buNone/>
            </a:pPr>
            <a:r>
              <a:rPr lang="en-GB" baseline="0" noProof="0"/>
              <a:t>The first three categories have subcategories for the different operation systems, like Windows, Linux, Mac OS X</a:t>
            </a:r>
          </a:p>
          <a:p>
            <a:pPr marL="0" indent="0">
              <a:buFontTx/>
              <a:buNone/>
            </a:pPr>
            <a:endParaRPr lang="en-GB" baseline="0" noProof="0"/>
          </a:p>
          <a:p>
            <a:pPr marL="0" indent="0">
              <a:buFontTx/>
              <a:buNone/>
            </a:pPr>
            <a:r>
              <a:rPr lang="en-GB" baseline="0" noProof="0"/>
              <a:t>Mobile Forensics is a rather young category but is becoming quite popular, since a lot of data that can be interesting for an investigation can be stored on mobile devices like smartphones and tablet computers. The sub-categories reflect the different operation systems. The most popular at the moment are Google Android and iOS from Mac. </a:t>
            </a:r>
          </a:p>
          <a:p>
            <a:pPr marL="0" indent="0">
              <a:buFontTx/>
              <a:buNone/>
            </a:pPr>
            <a:endParaRPr lang="en-GB" baseline="0" noProof="0"/>
          </a:p>
          <a:p>
            <a:pPr marL="0" indent="0">
              <a:buFontTx/>
              <a:buNone/>
            </a:pPr>
            <a:r>
              <a:rPr lang="en-GB" baseline="0" noProof="0"/>
              <a:t>The category network forensics handles electronic evidence that is transmitted over a network, be it wireless or wired, be it Internet or a local area network. In live network forensics the investigators are facing a situation where they are intercepting a network connection and need to analyse the </a:t>
            </a:r>
            <a:r>
              <a:rPr lang="en-GB" baseline="0" noProof="0" err="1"/>
              <a:t>datastreams</a:t>
            </a:r>
            <a:r>
              <a:rPr lang="en-GB" baseline="0" noProof="0"/>
              <a:t> on-the-fly. While the captured packets forensics deals with analysing files that contain recorded network traffic.</a:t>
            </a:r>
            <a:endParaRPr lang="en-GB" noProof="0"/>
          </a:p>
        </p:txBody>
      </p:sp>
      <p:sp>
        <p:nvSpPr>
          <p:cNvPr id="4" name="Foliennummernplatzhalter 3"/>
          <p:cNvSpPr>
            <a:spLocks noGrp="1"/>
          </p:cNvSpPr>
          <p:nvPr>
            <p:ph type="sldNum" sz="quarter" idx="10"/>
          </p:nvPr>
        </p:nvSpPr>
        <p:spPr/>
        <p:txBody>
          <a:bodyPr/>
          <a:lstStyle/>
          <a:p>
            <a:fld id="{5827260C-95DC-194B-88B2-0B241DEC43BF}" type="slidenum">
              <a:rPr lang="en-US" smtClean="0"/>
              <a:pPr/>
              <a:t>157</a:t>
            </a:fld>
            <a:endParaRPr lang="en-US"/>
          </a:p>
        </p:txBody>
      </p:sp>
    </p:spTree>
    <p:extLst>
      <p:ext uri="{BB962C8B-B14F-4D97-AF65-F5344CB8AC3E}">
        <p14:creationId xmlns:p14="http://schemas.microsoft.com/office/powerpoint/2010/main" val="21135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13</a:t>
            </a:fld>
            <a:endParaRPr lang="en-US" dirty="0"/>
          </a:p>
        </p:txBody>
      </p:sp>
    </p:spTree>
    <p:extLst>
      <p:ext uri="{BB962C8B-B14F-4D97-AF65-F5344CB8AC3E}">
        <p14:creationId xmlns:p14="http://schemas.microsoft.com/office/powerpoint/2010/main" val="64956814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noProof="0"/>
              <a:t>Note: This slide is animated</a:t>
            </a:r>
          </a:p>
          <a:p>
            <a:endParaRPr lang="en-GB" noProof="0"/>
          </a:p>
          <a:p>
            <a:r>
              <a:rPr lang="en-GB" noProof="0"/>
              <a:t>In a case that involves</a:t>
            </a:r>
            <a:r>
              <a:rPr lang="en-GB" baseline="0" noProof="0"/>
              <a:t> </a:t>
            </a:r>
            <a:r>
              <a:rPr lang="en-GB" noProof="0"/>
              <a:t>Digital Forensics the standard procedure</a:t>
            </a:r>
            <a:r>
              <a:rPr lang="en-GB" baseline="0" noProof="0"/>
              <a:t> </a:t>
            </a:r>
            <a:r>
              <a:rPr lang="en-GB" noProof="0"/>
              <a:t>normally consists of four steps:</a:t>
            </a:r>
          </a:p>
          <a:p>
            <a:endParaRPr lang="en-GB" noProof="0"/>
          </a:p>
          <a:p>
            <a:r>
              <a:rPr lang="en-GB" noProof="0"/>
              <a:t>[click] The Acquisition: Digital evidence needs to be acquired. This can happen by</a:t>
            </a:r>
            <a:r>
              <a:rPr lang="en-GB" baseline="0" noProof="0"/>
              <a:t> collecting volatile data in a s</a:t>
            </a:r>
            <a:r>
              <a:rPr lang="en-GB" noProof="0"/>
              <a:t>earch &amp; Seizure scenario, by acquiring</a:t>
            </a:r>
            <a:r>
              <a:rPr lang="en-GB" baseline="0" noProof="0"/>
              <a:t> a suspect‘s disk from a seized computer or in any other process during a case where the investigator needs to forensically acquire data from other sources. The acquisition step is very crucial as a lot of irreversible errors can be made at this early step. It is important to keep the chain of custody intact, to document all steps and to verify everything that was acquired.</a:t>
            </a:r>
            <a:endParaRPr lang="en-GB" noProof="0"/>
          </a:p>
          <a:p>
            <a:endParaRPr lang="en-GB" noProof="0"/>
          </a:p>
          <a:p>
            <a:r>
              <a:rPr lang="en-GB" noProof="0"/>
              <a:t>[click] The Processing: The</a:t>
            </a:r>
            <a:r>
              <a:rPr lang="en-GB" baseline="0" noProof="0"/>
              <a:t> processing step is important whenever time, effectiveness or large data volumes are an issue. In this step forensic examiners can p</a:t>
            </a:r>
            <a:r>
              <a:rPr lang="en-GB" noProof="0"/>
              <a:t>rioritise certain devices or data, they can apply smart,</a:t>
            </a:r>
            <a:r>
              <a:rPr lang="en-GB" baseline="0" noProof="0"/>
              <a:t> case-specific </a:t>
            </a:r>
            <a:r>
              <a:rPr lang="en-GB" noProof="0"/>
              <a:t>filters (</a:t>
            </a:r>
            <a:r>
              <a:rPr lang="en-GB" baseline="0" noProof="0"/>
              <a:t>Data Mining) or they can just process the image in a way that a normal investigator can do the analysis (e.g. by recovering deleted files, mounting </a:t>
            </a:r>
            <a:r>
              <a:rPr lang="en-GB" baseline="0" noProof="0" err="1"/>
              <a:t>countainers</a:t>
            </a:r>
            <a:r>
              <a:rPr lang="en-GB" baseline="0" noProof="0"/>
              <a:t>, breaking encryption, parsing application data like internet history, chat logs, </a:t>
            </a:r>
            <a:r>
              <a:rPr lang="en-GB" baseline="0" noProof="0" err="1"/>
              <a:t>etc</a:t>
            </a:r>
            <a:r>
              <a:rPr lang="en-GB" baseline="0" noProof="0"/>
              <a:t>).</a:t>
            </a:r>
            <a:endParaRPr lang="en-GB" noProof="0"/>
          </a:p>
          <a:p>
            <a:endParaRPr lang="en-GB" noProof="0"/>
          </a:p>
          <a:p>
            <a:r>
              <a:rPr lang="en-GB" noProof="0"/>
              <a:t>[click] The Analysis: In the analysis the examiner actually searches for digital evidence on the images. This step can be very time consuming and can require</a:t>
            </a:r>
            <a:r>
              <a:rPr lang="en-GB" baseline="0" noProof="0"/>
              <a:t> a lot of expert knowledge to interpret traces and artefacts.</a:t>
            </a:r>
            <a:endParaRPr lang="en-GB" noProof="0"/>
          </a:p>
          <a:p>
            <a:endParaRPr lang="en-GB" noProof="0"/>
          </a:p>
          <a:p>
            <a:r>
              <a:rPr lang="en-GB" noProof="0"/>
              <a:t>[click] The Presentation: After all the evidence was found in the analysis step</a:t>
            </a:r>
            <a:r>
              <a:rPr lang="en-GB" baseline="0" noProof="0"/>
              <a:t> the examiner needs to create a report for the trial. His job is to illustrate and to translate complicated technical contexts to you as judges and prosecutors in a way that you can easily understand what evidence was found, where it was found, how it was found and how it could have gotten there.</a:t>
            </a:r>
          </a:p>
          <a:p>
            <a:endParaRPr lang="de-DE" baseline="0"/>
          </a:p>
        </p:txBody>
      </p:sp>
      <p:sp>
        <p:nvSpPr>
          <p:cNvPr id="4" name="Foliennummernplatzhalter 3"/>
          <p:cNvSpPr>
            <a:spLocks noGrp="1"/>
          </p:cNvSpPr>
          <p:nvPr>
            <p:ph type="sldNum" sz="quarter" idx="10"/>
          </p:nvPr>
        </p:nvSpPr>
        <p:spPr/>
        <p:txBody>
          <a:bodyPr/>
          <a:lstStyle/>
          <a:p>
            <a:fld id="{5827260C-95DC-194B-88B2-0B241DEC43BF}" type="slidenum">
              <a:rPr lang="en-US" smtClean="0"/>
              <a:pPr/>
              <a:t>158</a:t>
            </a:fld>
            <a:endParaRPr lang="en-US"/>
          </a:p>
        </p:txBody>
      </p:sp>
    </p:spTree>
    <p:extLst>
      <p:ext uri="{BB962C8B-B14F-4D97-AF65-F5344CB8AC3E}">
        <p14:creationId xmlns:p14="http://schemas.microsoft.com/office/powerpoint/2010/main" val="38614447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a:t>Now, that you have seen how Digital Forensics are similar to other traditional forensic sciences we will look at how Digital Forensics is defined and how it works.</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159</a:t>
            </a:fld>
            <a:endParaRPr lang="en-US"/>
          </a:p>
        </p:txBody>
      </p:sp>
    </p:spTree>
    <p:extLst>
      <p:ext uri="{BB962C8B-B14F-4D97-AF65-F5344CB8AC3E}">
        <p14:creationId xmlns:p14="http://schemas.microsoft.com/office/powerpoint/2010/main" val="18777643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There are two types of digital traces:</a:t>
            </a:r>
          </a:p>
          <a:p>
            <a:endParaRPr lang="en-GB" noProof="0" dirty="0"/>
          </a:p>
          <a:p>
            <a:r>
              <a:rPr lang="en-GB" noProof="0" dirty="0"/>
              <a:t>Avoidable traces: These are traces that are stored by the operation</a:t>
            </a:r>
            <a:r>
              <a:rPr lang="en-GB" baseline="0" noProof="0" dirty="0"/>
              <a:t> system and applications by default but can be configured not to be stored. Take your web browser as an example. You type in the URL of you </a:t>
            </a:r>
            <a:r>
              <a:rPr lang="en-GB" baseline="0" noProof="0" dirty="0" err="1"/>
              <a:t>favorite</a:t>
            </a:r>
            <a:r>
              <a:rPr lang="en-GB" baseline="0" noProof="0" dirty="0"/>
              <a:t> website. Then a day later you want to visit this website again and start to type the URL again when suddenly your browser auto-completes the URL. So there must be a place of your hard drive where exactly that information is stored. Another example are your </a:t>
            </a:r>
            <a:r>
              <a:rPr lang="en-GB" baseline="0" noProof="0" dirty="0" err="1"/>
              <a:t>startmenu</a:t>
            </a:r>
            <a:r>
              <a:rPr lang="en-GB" baseline="0" noProof="0" dirty="0"/>
              <a:t> and your Office programs; they remember which files you opened recently. There are a lot of those information stored on your hard disk. Some on them are mentioned on this slide. However you can delve into your system and program configurations and change that behaviour. So you can avoid those traces.</a:t>
            </a:r>
            <a:endParaRPr lang="en-GB" noProof="0" dirty="0"/>
          </a:p>
          <a:p>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Unavoidable traces: In contrast to the avoidable</a:t>
            </a:r>
            <a:r>
              <a:rPr lang="en-GB" baseline="0" noProof="0" dirty="0"/>
              <a:t> traces the unavoidable ones cannot be configured to stop. So the probability to find </a:t>
            </a:r>
            <a:r>
              <a:rPr lang="en-GB" baseline="0" noProof="0" dirty="0" err="1"/>
              <a:t>unintenionally</a:t>
            </a:r>
            <a:r>
              <a:rPr lang="en-GB" baseline="0" noProof="0" dirty="0"/>
              <a:t> stored evidential data in these areas is quite high even if the suspect tried to clear his tracks. I will explain the term Slack and Unallocated Space to you in some moments but unfortunately we can not go into further detail at this stage.</a:t>
            </a:r>
            <a:endParaRPr lang="en-GB" noProof="0" dirty="0"/>
          </a:p>
          <a:p>
            <a:endParaRPr lang="en-GB" noProof="0" dirty="0"/>
          </a:p>
          <a:p>
            <a:r>
              <a:rPr lang="en-GB" noProof="0" dirty="0"/>
              <a:t>Let‘s look at how Digital Forensics</a:t>
            </a:r>
            <a:r>
              <a:rPr lang="en-GB" baseline="0" noProof="0" dirty="0"/>
              <a:t> can help you with those traces.</a:t>
            </a:r>
            <a:endParaRPr lang="en-GB" noProof="0" dirty="0"/>
          </a:p>
        </p:txBody>
      </p:sp>
      <p:sp>
        <p:nvSpPr>
          <p:cNvPr id="4" name="Foliennummernplatzhalter 3"/>
          <p:cNvSpPr>
            <a:spLocks noGrp="1"/>
          </p:cNvSpPr>
          <p:nvPr>
            <p:ph type="sldNum" sz="quarter" idx="10"/>
          </p:nvPr>
        </p:nvSpPr>
        <p:spPr/>
        <p:txBody>
          <a:bodyPr/>
          <a:lstStyle/>
          <a:p>
            <a:fld id="{5827260C-95DC-194B-88B2-0B241DEC43BF}" type="slidenum">
              <a:rPr lang="en-US" smtClean="0"/>
              <a:pPr/>
              <a:t>160</a:t>
            </a:fld>
            <a:endParaRPr lang="en-US"/>
          </a:p>
        </p:txBody>
      </p:sp>
    </p:spTree>
    <p:extLst>
      <p:ext uri="{BB962C8B-B14F-4D97-AF65-F5344CB8AC3E}">
        <p14:creationId xmlns:p14="http://schemas.microsoft.com/office/powerpoint/2010/main" val="32166509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a:t>May I ask you a question? Who of you is surfing</a:t>
            </a:r>
            <a:r>
              <a:rPr lang="en-GB" baseline="0" noProof="0"/>
              <a:t> the Internet? … Ok, and who of you is using one of the browsers shown on this slide? … Wow, ok, so I assume that all of you know that Internet browsers store a browsing history, a local cache of the websites you visited and cookie information as well as the values that you write into form fields like the google search and information about your favourite websites and downloads? </a:t>
            </a:r>
          </a:p>
          <a:p>
            <a:r>
              <a:rPr lang="en-GB" baseline="0" noProof="0"/>
              <a:t>If so, this slide will tell you nothing new: All the websites that a suspect visits, fills in data and interacts with leave traces by default. Some of the browsers can be configured to not store all of this information but not all of them actually keep their word. Sometimes the history that should not be recorded is just not shown but still is recorded.</a:t>
            </a:r>
          </a:p>
          <a:p>
            <a:endParaRPr lang="en-GB" baseline="0" noProof="0"/>
          </a:p>
          <a:p>
            <a:r>
              <a:rPr lang="en-GB" baseline="0" noProof="0"/>
              <a:t>So the Internet History often is a good place to find information – even more in times where nearly everyone surfs the web and a lot of crime are commit over the Internet. If we look at some of the addresses here we can see some examples for URLs that could make an examiner at least curious. As I know our jurisdiction in Germany it can make a huge difference to a trial if it can be proven that the suspect intentionally searched and planned his crime before he committed it. How about your jurisdiction?...</a:t>
            </a:r>
            <a:endParaRPr lang="en-GB" noProof="0"/>
          </a:p>
        </p:txBody>
      </p:sp>
      <p:sp>
        <p:nvSpPr>
          <p:cNvPr id="4" name="Foliennummernplatzhalter 3"/>
          <p:cNvSpPr>
            <a:spLocks noGrp="1"/>
          </p:cNvSpPr>
          <p:nvPr>
            <p:ph type="sldNum" sz="quarter" idx="10"/>
          </p:nvPr>
        </p:nvSpPr>
        <p:spPr/>
        <p:txBody>
          <a:bodyPr/>
          <a:lstStyle/>
          <a:p>
            <a:fld id="{5827260C-95DC-194B-88B2-0B241DEC43BF}" type="slidenum">
              <a:rPr lang="en-US" smtClean="0"/>
              <a:pPr/>
              <a:t>161</a:t>
            </a:fld>
            <a:endParaRPr lang="en-US"/>
          </a:p>
        </p:txBody>
      </p:sp>
    </p:spTree>
    <p:extLst>
      <p:ext uri="{BB962C8B-B14F-4D97-AF65-F5344CB8AC3E}">
        <p14:creationId xmlns:p14="http://schemas.microsoft.com/office/powerpoint/2010/main" val="335977282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a:t>Here are some other examples of what kind of data a Digital Forensics examination can provide you:</a:t>
            </a:r>
          </a:p>
          <a:p>
            <a:endParaRPr lang="en-GB" noProof="0"/>
          </a:p>
          <a:p>
            <a:pPr marL="0" indent="0">
              <a:lnSpc>
                <a:spcPct val="150000"/>
              </a:lnSpc>
              <a:spcBef>
                <a:spcPts val="0"/>
              </a:spcBef>
              <a:buNone/>
            </a:pPr>
            <a:r>
              <a:rPr lang="en-GB" b="1" noProof="0"/>
              <a:t>User-specific data</a:t>
            </a:r>
          </a:p>
          <a:p>
            <a:pPr marL="0" indent="0">
              <a:lnSpc>
                <a:spcPct val="150000"/>
              </a:lnSpc>
              <a:spcBef>
                <a:spcPts val="0"/>
              </a:spcBef>
              <a:buNone/>
            </a:pPr>
            <a:r>
              <a:rPr lang="en-GB" noProof="0"/>
              <a:t>Programs used, Websites visited, Searches performed, Files opened/saved</a:t>
            </a:r>
          </a:p>
          <a:p>
            <a:pPr marL="0" indent="0">
              <a:lnSpc>
                <a:spcPct val="150000"/>
              </a:lnSpc>
              <a:spcBef>
                <a:spcPts val="0"/>
              </a:spcBef>
              <a:buNone/>
            </a:pPr>
            <a:endParaRPr lang="en-GB" b="1" noProof="0"/>
          </a:p>
          <a:p>
            <a:pPr marL="0" indent="0">
              <a:lnSpc>
                <a:spcPct val="150000"/>
              </a:lnSpc>
              <a:spcBef>
                <a:spcPts val="0"/>
              </a:spcBef>
              <a:buNone/>
            </a:pPr>
            <a:r>
              <a:rPr lang="en-GB" b="1" noProof="0" err="1"/>
              <a:t>Exif</a:t>
            </a:r>
            <a:r>
              <a:rPr lang="en-GB" b="1" noProof="0"/>
              <a:t> data</a:t>
            </a:r>
          </a:p>
          <a:p>
            <a:pPr marL="0" indent="0">
              <a:lnSpc>
                <a:spcPct val="150000"/>
              </a:lnSpc>
              <a:spcBef>
                <a:spcPts val="0"/>
              </a:spcBef>
              <a:buNone/>
            </a:pPr>
            <a:r>
              <a:rPr lang="en-GB" noProof="0"/>
              <a:t>When, where was a picture taken with camera model, serial number</a:t>
            </a:r>
          </a:p>
          <a:p>
            <a:endParaRPr lang="de-DE"/>
          </a:p>
        </p:txBody>
      </p:sp>
      <p:sp>
        <p:nvSpPr>
          <p:cNvPr id="4" name="Foliennummernplatzhalter 3"/>
          <p:cNvSpPr>
            <a:spLocks noGrp="1"/>
          </p:cNvSpPr>
          <p:nvPr>
            <p:ph type="sldNum" sz="quarter" idx="10"/>
          </p:nvPr>
        </p:nvSpPr>
        <p:spPr/>
        <p:txBody>
          <a:bodyPr/>
          <a:lstStyle/>
          <a:p>
            <a:fld id="{5827260C-95DC-194B-88B2-0B241DEC43BF}" type="slidenum">
              <a:rPr lang="en-US" smtClean="0"/>
              <a:pPr/>
              <a:t>162</a:t>
            </a:fld>
            <a:endParaRPr lang="en-US"/>
          </a:p>
        </p:txBody>
      </p:sp>
    </p:spTree>
    <p:extLst>
      <p:ext uri="{BB962C8B-B14F-4D97-AF65-F5344CB8AC3E}">
        <p14:creationId xmlns:p14="http://schemas.microsoft.com/office/powerpoint/2010/main" val="14767613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spcBef>
                <a:spcPts val="0"/>
              </a:spcBef>
              <a:buNone/>
            </a:pPr>
            <a:r>
              <a:rPr lang="en-GB" b="1"/>
              <a:t>Application data</a:t>
            </a:r>
          </a:p>
          <a:p>
            <a:pPr marL="0" indent="0">
              <a:lnSpc>
                <a:spcPct val="150000"/>
              </a:lnSpc>
              <a:spcBef>
                <a:spcPts val="0"/>
              </a:spcBef>
              <a:buNone/>
            </a:pPr>
            <a:r>
              <a:rPr lang="en-GB"/>
              <a:t>E-Mail clients, chat history, databases, configurations, malware analysis</a:t>
            </a:r>
          </a:p>
          <a:p>
            <a:pPr marL="0" indent="0">
              <a:lnSpc>
                <a:spcPct val="150000"/>
              </a:lnSpc>
              <a:spcBef>
                <a:spcPts val="0"/>
              </a:spcBef>
              <a:buNone/>
            </a:pPr>
            <a:endParaRPr lang="en-GB" sz="1000" b="1"/>
          </a:p>
          <a:p>
            <a:pPr marL="0" indent="0">
              <a:lnSpc>
                <a:spcPct val="150000"/>
              </a:lnSpc>
              <a:spcBef>
                <a:spcPts val="0"/>
              </a:spcBef>
              <a:buNone/>
            </a:pPr>
            <a:r>
              <a:rPr lang="en-GB" b="1"/>
              <a:t>Fragments</a:t>
            </a:r>
          </a:p>
          <a:p>
            <a:pPr marL="0" indent="0">
              <a:lnSpc>
                <a:spcPct val="150000"/>
              </a:lnSpc>
              <a:spcBef>
                <a:spcPts val="0"/>
              </a:spcBef>
              <a:buNone/>
            </a:pPr>
            <a:r>
              <a:rPr lang="en-GB"/>
              <a:t>Fragment of evidential pictures, documents, histories, </a:t>
            </a:r>
            <a:r>
              <a:rPr lang="en-GB" err="1"/>
              <a:t>logfiles</a:t>
            </a:r>
            <a:r>
              <a:rPr lang="en-GB"/>
              <a:t>, …</a:t>
            </a:r>
          </a:p>
          <a:p>
            <a:endParaRPr lang="de-DE"/>
          </a:p>
        </p:txBody>
      </p:sp>
      <p:sp>
        <p:nvSpPr>
          <p:cNvPr id="4" name="Foliennummernplatzhalter 3"/>
          <p:cNvSpPr>
            <a:spLocks noGrp="1"/>
          </p:cNvSpPr>
          <p:nvPr>
            <p:ph type="sldNum" sz="quarter" idx="10"/>
          </p:nvPr>
        </p:nvSpPr>
        <p:spPr/>
        <p:txBody>
          <a:bodyPr/>
          <a:lstStyle/>
          <a:p>
            <a:fld id="{5827260C-95DC-194B-88B2-0B241DEC43BF}" type="slidenum">
              <a:rPr lang="en-US" smtClean="0"/>
              <a:pPr/>
              <a:t>163</a:t>
            </a:fld>
            <a:endParaRPr lang="en-US"/>
          </a:p>
        </p:txBody>
      </p:sp>
    </p:spTree>
    <p:extLst>
      <p:ext uri="{BB962C8B-B14F-4D97-AF65-F5344CB8AC3E}">
        <p14:creationId xmlns:p14="http://schemas.microsoft.com/office/powerpoint/2010/main" val="40354387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spcBef>
                <a:spcPts val="0"/>
              </a:spcBef>
              <a:buNone/>
            </a:pPr>
            <a:r>
              <a:rPr lang="en-GB" b="1"/>
              <a:t>Evidential documents</a:t>
            </a:r>
          </a:p>
          <a:p>
            <a:pPr marL="0" indent="0">
              <a:lnSpc>
                <a:spcPct val="150000"/>
              </a:lnSpc>
              <a:spcBef>
                <a:spcPts val="0"/>
              </a:spcBef>
              <a:buNone/>
            </a:pPr>
            <a:r>
              <a:rPr lang="en-GB"/>
              <a:t>account statements, blackmail letters, illegal pictures, contacts, </a:t>
            </a:r>
            <a:r>
              <a:rPr lang="en-GB" err="1"/>
              <a:t>logfiles</a:t>
            </a:r>
            <a:r>
              <a:rPr lang="en-GB"/>
              <a:t>, stolen blueprints,…</a:t>
            </a:r>
          </a:p>
          <a:p>
            <a:pPr marL="0" indent="0">
              <a:lnSpc>
                <a:spcPct val="150000"/>
              </a:lnSpc>
              <a:spcBef>
                <a:spcPts val="0"/>
              </a:spcBef>
              <a:buNone/>
            </a:pPr>
            <a:endParaRPr lang="en-GB"/>
          </a:p>
          <a:p>
            <a:pPr marL="0" indent="0">
              <a:lnSpc>
                <a:spcPct val="150000"/>
              </a:lnSpc>
              <a:spcBef>
                <a:spcPts val="0"/>
              </a:spcBef>
              <a:buNone/>
            </a:pPr>
            <a:r>
              <a:rPr lang="en-GB" b="1" err="1"/>
              <a:t>Unaccessible</a:t>
            </a:r>
            <a:r>
              <a:rPr lang="en-GB" b="1"/>
              <a:t> Data</a:t>
            </a:r>
            <a:r>
              <a:rPr lang="en-GB"/>
              <a:t> </a:t>
            </a:r>
          </a:p>
          <a:p>
            <a:pPr marL="0" indent="0">
              <a:lnSpc>
                <a:spcPct val="150000"/>
              </a:lnSpc>
              <a:spcBef>
                <a:spcPts val="0"/>
              </a:spcBef>
              <a:buNone/>
            </a:pPr>
            <a:r>
              <a:rPr lang="en-GB"/>
              <a:t>hidden files, encrypted files, deleted data,</a:t>
            </a:r>
          </a:p>
          <a:p>
            <a:pPr marL="0" indent="0">
              <a:lnSpc>
                <a:spcPct val="150000"/>
              </a:lnSpc>
              <a:spcBef>
                <a:spcPts val="0"/>
              </a:spcBef>
              <a:buNone/>
            </a:pPr>
            <a:r>
              <a:rPr lang="en-GB" err="1"/>
              <a:t>steganized</a:t>
            </a:r>
            <a:r>
              <a:rPr lang="en-GB"/>
              <a:t> files, cloud/network storage</a:t>
            </a:r>
          </a:p>
          <a:p>
            <a:endParaRPr lang="de-DE"/>
          </a:p>
        </p:txBody>
      </p:sp>
      <p:sp>
        <p:nvSpPr>
          <p:cNvPr id="4" name="Foliennummernplatzhalter 3"/>
          <p:cNvSpPr>
            <a:spLocks noGrp="1"/>
          </p:cNvSpPr>
          <p:nvPr>
            <p:ph type="sldNum" sz="quarter" idx="10"/>
          </p:nvPr>
        </p:nvSpPr>
        <p:spPr/>
        <p:txBody>
          <a:bodyPr/>
          <a:lstStyle/>
          <a:p>
            <a:fld id="{5827260C-95DC-194B-88B2-0B241DEC43BF}" type="slidenum">
              <a:rPr lang="en-US" smtClean="0"/>
              <a:pPr/>
              <a:t>164</a:t>
            </a:fld>
            <a:endParaRPr lang="en-US"/>
          </a:p>
        </p:txBody>
      </p:sp>
    </p:spTree>
    <p:extLst>
      <p:ext uri="{BB962C8B-B14F-4D97-AF65-F5344CB8AC3E}">
        <p14:creationId xmlns:p14="http://schemas.microsoft.com/office/powerpoint/2010/main" val="16762645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Review of Session Objectives</a:t>
            </a:r>
            <a:endParaRPr lang="en-GB" sz="1200" kern="1200">
              <a:solidFill>
                <a:schemeClr val="tx1"/>
              </a:solidFill>
              <a:effectLst/>
              <a:latin typeface="+mn-lt"/>
              <a:ea typeface="+mn-ea"/>
              <a:cs typeface="+mn-cs"/>
            </a:endParaRPr>
          </a:p>
          <a:p>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trainer should recap / test knowledge on the following objectives to ensure they have been met during the session (note:</a:t>
            </a:r>
            <a:r>
              <a:rPr lang="en-GB" sz="1200" kern="1200" baseline="0">
                <a:solidFill>
                  <a:schemeClr val="tx1"/>
                </a:solidFill>
                <a:effectLst/>
                <a:latin typeface="+mn-lt"/>
                <a:ea typeface="+mn-ea"/>
                <a:cs typeface="+mn-cs"/>
              </a:rPr>
              <a:t> this list of objectives is developed in the two next slides):</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Discuss the contents of the COE Electronic Evidence Guide</a:t>
            </a:r>
          </a:p>
          <a:p>
            <a:r>
              <a:rPr lang="en-GB" sz="1200" kern="1200">
                <a:solidFill>
                  <a:schemeClr val="tx1"/>
                </a:solidFill>
                <a:effectLst/>
                <a:latin typeface="+mn-lt"/>
                <a:ea typeface="+mn-ea"/>
                <a:cs typeface="+mn-cs"/>
              </a:rPr>
              <a:t>Discuss various types of electronic evidence </a:t>
            </a:r>
          </a:p>
          <a:p>
            <a:r>
              <a:rPr lang="en-GB" sz="1200" kern="1200">
                <a:solidFill>
                  <a:schemeClr val="tx1"/>
                </a:solidFill>
                <a:effectLst/>
                <a:latin typeface="+mn-lt"/>
                <a:ea typeface="+mn-ea"/>
                <a:cs typeface="+mn-cs"/>
              </a:rPr>
              <a:t>Explain the principles of best practice relating to the Seizure and handling of electronic evidence</a:t>
            </a:r>
          </a:p>
          <a:p>
            <a:r>
              <a:rPr lang="en-GB" sz="1200" kern="1200">
                <a:solidFill>
                  <a:schemeClr val="tx1"/>
                </a:solidFill>
                <a:effectLst/>
                <a:latin typeface="+mn-lt"/>
                <a:ea typeface="+mn-ea"/>
                <a:cs typeface="+mn-cs"/>
              </a:rPr>
              <a:t>Identify the challenges offered by “dead box”, “live data” and Internet sources of electronic evidence, including evidence in the “cloud”. </a:t>
            </a:r>
          </a:p>
          <a:p>
            <a:r>
              <a:rPr lang="en-GB" sz="1200" kern="1200">
                <a:solidFill>
                  <a:schemeClr val="tx1"/>
                </a:solidFill>
                <a:effectLst/>
                <a:latin typeface="+mn-lt"/>
                <a:ea typeface="+mn-ea"/>
                <a:cs typeface="+mn-cs"/>
              </a:rPr>
              <a:t>Discuss the admissibility of electronic evidence in judicial proceedings</a:t>
            </a:r>
          </a:p>
          <a:p>
            <a:r>
              <a:rPr lang="en-GB" sz="1200" kern="1200">
                <a:solidFill>
                  <a:schemeClr val="tx1"/>
                </a:solidFill>
                <a:effectLst/>
                <a:latin typeface="+mn-lt"/>
                <a:ea typeface="+mn-ea"/>
                <a:cs typeface="+mn-cs"/>
              </a:rPr>
              <a:t>Explain the proper planning and preparation of a search raid where digital evidence may be found.</a:t>
            </a:r>
          </a:p>
          <a:p>
            <a:r>
              <a:rPr lang="en-GB" sz="1200" kern="1200">
                <a:solidFill>
                  <a:schemeClr val="tx1"/>
                </a:solidFill>
                <a:effectLst/>
                <a:latin typeface="+mn-lt"/>
                <a:ea typeface="+mn-ea"/>
                <a:cs typeface="+mn-cs"/>
              </a:rPr>
              <a:t>List the tools and items may be needed for a search raid where digital evidence may be found.</a:t>
            </a:r>
          </a:p>
          <a:p>
            <a:r>
              <a:rPr lang="en-GB" sz="1200" kern="1200">
                <a:solidFill>
                  <a:schemeClr val="tx1"/>
                </a:solidFill>
                <a:effectLst/>
                <a:latin typeface="+mn-lt"/>
                <a:ea typeface="+mn-ea"/>
                <a:cs typeface="+mn-cs"/>
              </a:rPr>
              <a:t>Explain how a crime scene would be secured and documented, where digital evidence occurs.</a:t>
            </a:r>
          </a:p>
          <a:p>
            <a:r>
              <a:rPr lang="en-GB" sz="1200" kern="1200">
                <a:solidFill>
                  <a:schemeClr val="tx1"/>
                </a:solidFill>
                <a:effectLst/>
                <a:latin typeface="+mn-lt"/>
                <a:ea typeface="+mn-ea"/>
                <a:cs typeface="+mn-cs"/>
              </a:rPr>
              <a:t>Explain the term Digital Forensics</a:t>
            </a:r>
          </a:p>
          <a:p>
            <a:r>
              <a:rPr lang="en-GB" sz="1200" kern="1200">
                <a:solidFill>
                  <a:schemeClr val="tx1"/>
                </a:solidFill>
                <a:effectLst/>
                <a:latin typeface="+mn-lt"/>
                <a:ea typeface="+mn-ea"/>
                <a:cs typeface="+mn-cs"/>
              </a:rPr>
              <a:t>Compare Digital Forensics to traditional forensic sciences</a:t>
            </a:r>
          </a:p>
          <a:p>
            <a:r>
              <a:rPr lang="en-GB" sz="1200" kern="1200">
                <a:solidFill>
                  <a:schemeClr val="tx1"/>
                </a:solidFill>
                <a:effectLst/>
                <a:latin typeface="+mn-lt"/>
                <a:ea typeface="+mn-ea"/>
                <a:cs typeface="+mn-cs"/>
              </a:rPr>
              <a:t>Define at least three sub-branches of Digital Forensics</a:t>
            </a:r>
          </a:p>
          <a:p>
            <a:r>
              <a:rPr lang="en-GB" sz="1200" kern="1200">
                <a:solidFill>
                  <a:schemeClr val="tx1"/>
                </a:solidFill>
                <a:effectLst/>
                <a:latin typeface="+mn-lt"/>
                <a:ea typeface="+mn-ea"/>
                <a:cs typeface="+mn-cs"/>
              </a:rPr>
              <a:t>Identify the four steps in Digital Forensics examinations</a:t>
            </a:r>
          </a:p>
          <a:p>
            <a:r>
              <a:rPr lang="en-GB" sz="1200" kern="1200">
                <a:solidFill>
                  <a:schemeClr val="tx1"/>
                </a:solidFill>
                <a:effectLst/>
                <a:latin typeface="+mn-lt"/>
                <a:ea typeface="+mn-ea"/>
                <a:cs typeface="+mn-cs"/>
              </a:rPr>
              <a:t>Differentiate the two categories of digital traces</a:t>
            </a:r>
          </a:p>
          <a:p>
            <a:r>
              <a:rPr lang="en-GB" sz="1200" kern="1200">
                <a:solidFill>
                  <a:schemeClr val="tx1"/>
                </a:solidFill>
                <a:effectLst/>
                <a:latin typeface="+mn-lt"/>
                <a:ea typeface="+mn-ea"/>
                <a:cs typeface="+mn-cs"/>
              </a:rPr>
              <a:t>Describe how Digital Forensics can support investigations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This may be achieved by way of group discussion, questioning of the participants, a quiz or other recognised methods. </a:t>
            </a:r>
          </a:p>
          <a:p>
            <a:r>
              <a:rPr lang="en-GB" sz="1200" kern="1200">
                <a:solidFill>
                  <a:schemeClr val="tx1"/>
                </a:solidFill>
                <a:effectLst/>
                <a:latin typeface="+mn-lt"/>
                <a:ea typeface="+mn-ea"/>
                <a:cs typeface="+mn-cs"/>
              </a:rPr>
              <a:t>This lesson has sought to provide some guidance as to the type and level of knowledge of electronic evidence that is required by Judges and prosecutors to fulfil their role effectively. It does not purport to be a complete analysis of the issues and where relevant indicates where further information may be obtained. </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It is recommended that training developers ensure that the material they prepare is as up to date and incorporates the latest issues as they impact on criminal behaviour; its impact on the legal, procedural and evidential rules within the jurisdiction where the training is to be delivered. There are technological changes that will affect the criminal justice system, such as solid state storage of data IP version 6 and Web 2.0. These will be important issues to include in training programmes and require inclusion as they become more prevalent. One aspect that will be increasingly important is the legal issues surrounding the collection and obtaining evidence from “cloud” sources. The Convention TCY committee, appointed a cloud evidence group to explore the issues and make recommendations.  Their final document may be found at </a:t>
            </a:r>
            <a:r>
              <a:rPr lang="en-GB" sz="1200" u="sng" kern="1200">
                <a:solidFill>
                  <a:schemeClr val="tx1"/>
                </a:solidFill>
                <a:effectLst/>
                <a:latin typeface="+mn-lt"/>
                <a:ea typeface="+mn-ea"/>
                <a:cs typeface="+mn-cs"/>
                <a:hlinkClick r:id="rId3"/>
              </a:rPr>
              <a:t>https://rm.coe.int/CoERMPublicCommonSearchServices/DisplayDCTMContent?documentId=09000016806a495e</a:t>
            </a:r>
            <a:r>
              <a:rPr lang="en-GB" sz="1200" kern="1200">
                <a:solidFill>
                  <a:schemeClr val="tx1"/>
                </a:solidFill>
                <a:effectLst/>
                <a:latin typeface="+mn-lt"/>
                <a:ea typeface="+mn-ea"/>
                <a:cs typeface="+mn-cs"/>
              </a:rPr>
              <a:t> This document also includes a draft guidance note for the TCY committee.  It is recommended that trainers preparing to deliver this course in future, make themselves aware of the content of the report and once a guidance note is issued, consider incorporating relevant aspects of the guidance note in this session. </a:t>
            </a:r>
          </a:p>
          <a:p>
            <a:endParaRPr lang="en-GB" sz="1200" kern="1200" baseline="0">
              <a:solidFill>
                <a:schemeClr val="tx1"/>
              </a:solidFill>
              <a:effectLst/>
              <a:latin typeface="+mn-lt"/>
              <a:ea typeface="+mn-ea"/>
              <a:cs typeface="+mn-cs"/>
            </a:endParaRPr>
          </a:p>
          <a:p>
            <a:r>
              <a:rPr lang="en-GB" sz="1200" b="1" kern="1200">
                <a:solidFill>
                  <a:schemeClr val="tx1"/>
                </a:solidFill>
                <a:effectLst/>
                <a:latin typeface="+mn-lt"/>
                <a:ea typeface="+mn-ea"/>
                <a:cs typeface="+mn-cs"/>
              </a:rPr>
              <a:t>Knowledge Check</a:t>
            </a:r>
            <a:endParaRPr lang="en-GB"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No specific knowledge check in addition to that listed above is currently envisaged for this course. No official assessment has been requested </a:t>
            </a:r>
          </a:p>
          <a:p>
            <a:endParaRPr lang="en-GB" sz="1200" kern="1200" baseline="0">
              <a:solidFill>
                <a:schemeClr val="tx1"/>
              </a:solidFill>
              <a:effectLst/>
              <a:latin typeface="+mn-lt"/>
              <a:ea typeface="+mn-ea"/>
              <a:cs typeface="+mn-cs"/>
            </a:endParaRPr>
          </a:p>
          <a:p>
            <a:endParaRPr lang="en-US" baseline="0"/>
          </a:p>
        </p:txBody>
      </p:sp>
      <p:sp>
        <p:nvSpPr>
          <p:cNvPr id="4" name="Slide Number Placeholder 3"/>
          <p:cNvSpPr>
            <a:spLocks noGrp="1"/>
          </p:cNvSpPr>
          <p:nvPr>
            <p:ph type="sldNum" sz="quarter" idx="10"/>
          </p:nvPr>
        </p:nvSpPr>
        <p:spPr/>
        <p:txBody>
          <a:bodyPr/>
          <a:lstStyle/>
          <a:p>
            <a:fld id="{6F040226-21D7-5847-B396-76B67129E36D}" type="slidenum">
              <a:rPr lang="en-US" smtClean="0"/>
              <a:pPr/>
              <a:t>167</a:t>
            </a:fld>
            <a:endParaRPr lang="en-US"/>
          </a:p>
        </p:txBody>
      </p:sp>
    </p:spTree>
    <p:extLst>
      <p:ext uri="{BB962C8B-B14F-4D97-AF65-F5344CB8AC3E}">
        <p14:creationId xmlns:p14="http://schemas.microsoft.com/office/powerpoint/2010/main" val="3250733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Arial"/>
              <a:buNone/>
            </a:pPr>
            <a:r>
              <a:rPr lang="en-GB" sz="1200" kern="1200">
                <a:solidFill>
                  <a:schemeClr val="tx1"/>
                </a:solidFill>
                <a:effectLst/>
                <a:latin typeface="+mn-lt"/>
                <a:ea typeface="+mn-ea"/>
                <a:cs typeface="+mn-cs"/>
              </a:rPr>
              <a:t>It is important that the delegates should understand what the objectives of the lesson are. These should be “SMART” objectives and explained in detail to the delegates before the session begins, using the information on the slide.</a:t>
            </a:r>
            <a:r>
              <a:rPr lang="en-GB">
                <a:effectLst/>
              </a:rPr>
              <a:t> </a:t>
            </a:r>
            <a:endParaRPr lang="en-GB"/>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8BDE35-C40A-4CEA-96D9-6F308C501992}" type="slidenum">
              <a:rPr lang="en-GB"/>
              <a:pPr fontAlgn="base">
                <a:spcBef>
                  <a:spcPct val="0"/>
                </a:spcBef>
                <a:spcAft>
                  <a:spcPct val="0"/>
                </a:spcAft>
                <a:defRPr/>
              </a:pPr>
              <a:t>168</a:t>
            </a:fld>
            <a:endParaRPr lang="en-GB"/>
          </a:p>
        </p:txBody>
      </p:sp>
    </p:spTree>
    <p:extLst>
      <p:ext uri="{BB962C8B-B14F-4D97-AF65-F5344CB8AC3E}">
        <p14:creationId xmlns:p14="http://schemas.microsoft.com/office/powerpoint/2010/main" val="172893546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Arial"/>
              <a:buNone/>
            </a:pPr>
            <a:r>
              <a:rPr lang="en-GB" sz="1200" kern="1200">
                <a:solidFill>
                  <a:schemeClr val="tx1"/>
                </a:solidFill>
                <a:effectLst/>
                <a:latin typeface="+mn-lt"/>
                <a:ea typeface="+mn-ea"/>
                <a:cs typeface="+mn-cs"/>
              </a:rPr>
              <a:t>It is important that the delegates should understand what the objectives of the lesson are. These should be “SMART” objectives and explained in detail to the delegates before the session begins, using the information on the slide.</a:t>
            </a:r>
            <a:r>
              <a:rPr lang="en-GB">
                <a:effectLst/>
              </a:rPr>
              <a:t> </a:t>
            </a:r>
            <a:endParaRPr lang="en-GB"/>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8BDE35-C40A-4CEA-96D9-6F308C501992}" type="slidenum">
              <a:rPr lang="en-GB"/>
              <a:pPr fontAlgn="base">
                <a:spcBef>
                  <a:spcPct val="0"/>
                </a:spcBef>
                <a:spcAft>
                  <a:spcPct val="0"/>
                </a:spcAft>
                <a:defRPr/>
              </a:pPr>
              <a:t>169</a:t>
            </a:fld>
            <a:endParaRPr lang="en-GB"/>
          </a:p>
        </p:txBody>
      </p:sp>
    </p:spTree>
    <p:extLst>
      <p:ext uri="{BB962C8B-B14F-4D97-AF65-F5344CB8AC3E}">
        <p14:creationId xmlns:p14="http://schemas.microsoft.com/office/powerpoint/2010/main" val="933141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It is not necessary to revisit the entire lists of types and sources of evidence that were identified in the technology section of this course.  The trainer should recap using the list that was created at the beginning of this session.</a:t>
            </a:r>
          </a:p>
          <a:p>
            <a:r>
              <a:rPr lang="en-GB" sz="1200" kern="1200" dirty="0">
                <a:solidFill>
                  <a:schemeClr val="tx1"/>
                </a:solidFill>
                <a:latin typeface="+mn-lt"/>
                <a:ea typeface="+mn-ea"/>
                <a:cs typeface="+mn-cs"/>
              </a:rPr>
              <a:t>Sources cover any electronic device.  The trainer may wish to identify at this stage the importance of electronic evidence from different devices and the role they have played in cases. </a:t>
            </a:r>
          </a:p>
          <a:p>
            <a:r>
              <a:rPr lang="en-GB" sz="1200" kern="1200" dirty="0">
                <a:solidFill>
                  <a:schemeClr val="tx1"/>
                </a:solidFill>
                <a:latin typeface="+mn-lt"/>
                <a:ea typeface="+mn-ea"/>
                <a:cs typeface="+mn-cs"/>
              </a:rPr>
              <a:t>The types of evidence to be covered are those involving:</a:t>
            </a:r>
          </a:p>
          <a:p>
            <a:r>
              <a:rPr lang="en-GB" sz="1200" kern="1200" dirty="0">
                <a:solidFill>
                  <a:schemeClr val="tx1"/>
                </a:solidFill>
                <a:latin typeface="+mn-lt"/>
                <a:ea typeface="+mn-ea"/>
                <a:cs typeface="+mn-cs"/>
              </a:rPr>
              <a:t>Static Data</a:t>
            </a:r>
          </a:p>
          <a:p>
            <a:r>
              <a:rPr lang="en-GB" sz="1200" kern="1200" dirty="0">
                <a:solidFill>
                  <a:schemeClr val="tx1"/>
                </a:solidFill>
                <a:latin typeface="+mn-lt"/>
                <a:ea typeface="+mn-ea"/>
                <a:cs typeface="+mn-cs"/>
              </a:rPr>
              <a:t>Live Data</a:t>
            </a:r>
          </a:p>
          <a:p>
            <a:r>
              <a:rPr lang="en-GB" sz="1200" kern="1200" dirty="0">
                <a:solidFill>
                  <a:schemeClr val="tx1"/>
                </a:solidFill>
                <a:latin typeface="+mn-lt"/>
                <a:ea typeface="+mn-ea"/>
                <a:cs typeface="+mn-cs"/>
              </a:rPr>
              <a:t>Internet Data</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14</a:t>
            </a:fld>
            <a:endParaRPr lang="en-US" dirty="0"/>
          </a:p>
        </p:txBody>
      </p:sp>
    </p:spTree>
    <p:extLst>
      <p:ext uri="{BB962C8B-B14F-4D97-AF65-F5344CB8AC3E}">
        <p14:creationId xmlns:p14="http://schemas.microsoft.com/office/powerpoint/2010/main" val="372798950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pPr eaLnBrk="1" hangingPunct="1">
              <a:spcBef>
                <a:spcPct val="0"/>
              </a:spcBef>
            </a:pPr>
            <a:r>
              <a:rPr lang="en-GB" sz="1200" kern="1200">
                <a:solidFill>
                  <a:schemeClr val="tx1"/>
                </a:solidFill>
                <a:effectLst/>
                <a:latin typeface="+mn-lt"/>
                <a:ea typeface="+mn-ea"/>
                <a:cs typeface="+mn-cs"/>
              </a:rPr>
              <a:t>The trainer should give participants an opportunity to ask any questions that they may have in relation to the lesson.</a:t>
            </a:r>
            <a:endParaRPr lang="en-GB"/>
          </a:p>
        </p:txBody>
      </p:sp>
      <p:sp>
        <p:nvSpPr>
          <p:cNvPr id="61444" name="Slide Number Placeholder 3"/>
          <p:cNvSpPr>
            <a:spLocks noGrp="1"/>
          </p:cNvSpPr>
          <p:nvPr>
            <p:ph type="sldNum" sz="quarter" idx="5"/>
          </p:nvPr>
        </p:nvSpPr>
        <p:spPr bwMode="auto">
          <a:noFill/>
          <a:ln>
            <a:miter lim="800000"/>
            <a:headEnd/>
            <a:tailEnd/>
          </a:ln>
        </p:spPr>
        <p:txBody>
          <a:bodyPr/>
          <a:lstStyle/>
          <a:p>
            <a:fld id="{D4686019-33D4-984A-9587-FE396FFF4F29}" type="slidenum">
              <a:rPr lang="en-GB"/>
              <a:pPr/>
              <a:t>170</a:t>
            </a:fld>
            <a:endParaRPr lang="en-GB"/>
          </a:p>
        </p:txBody>
      </p:sp>
    </p:spTree>
    <p:extLst>
      <p:ext uri="{BB962C8B-B14F-4D97-AF65-F5344CB8AC3E}">
        <p14:creationId xmlns:p14="http://schemas.microsoft.com/office/powerpoint/2010/main" val="43030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recommended that the trainer obtains various pieces</a:t>
            </a:r>
            <a:r>
              <a:rPr lang="en-US" baseline="0" dirty="0"/>
              <a:t> of computer hardware to use in the following section. These should include items that will contain evidence and others that do not, such as chargers, cables etc.  These may then be handed to the delegates and each one asked if the piece of equipment they hold, may or may not contain electronic evidence. It is important to emphasise during the session that in addition to electronic evidence, items may contain traditional evidence such as fingerprints or DNA. The slides depicting and describing devices are present to provide assistance to a trainer where it has not been possible to acquire physical devices for the course. The trainer may simply hide these slides where devices are used or use them for supporting materials.</a:t>
            </a:r>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16</a:t>
            </a:fld>
            <a:endParaRPr lang="en-US" dirty="0"/>
          </a:p>
        </p:txBody>
      </p:sp>
    </p:spTree>
    <p:extLst>
      <p:ext uri="{BB962C8B-B14F-4D97-AF65-F5344CB8AC3E}">
        <p14:creationId xmlns:p14="http://schemas.microsoft.com/office/powerpoint/2010/main" val="56644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definitions cover the devices listed at page 17 onwards in the COE electronic evidence</a:t>
            </a:r>
            <a:r>
              <a:rPr lang="en-US" baseline="0" dirty="0"/>
              <a:t> guide.</a:t>
            </a:r>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17</a:t>
            </a:fld>
            <a:endParaRPr lang="en-US" dirty="0"/>
          </a:p>
        </p:txBody>
      </p:sp>
    </p:spTree>
    <p:extLst>
      <p:ext uri="{BB962C8B-B14F-4D97-AF65-F5344CB8AC3E}">
        <p14:creationId xmlns:p14="http://schemas.microsoft.com/office/powerpoint/2010/main" val="284057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25 slides are included,</a:t>
            </a:r>
            <a:r>
              <a:rPr lang="en-US" baseline="0" dirty="0"/>
              <a:t> along with supporting information for trainers to use to identify sources of evidence.  These may be replaced or complemented by physical equipment that is recommended for use in the trainer guide lesson plan.</a:t>
            </a:r>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18</a:t>
            </a:fld>
            <a:endParaRPr lang="en-US" dirty="0"/>
          </a:p>
        </p:txBody>
      </p:sp>
    </p:spTree>
    <p:extLst>
      <p:ext uri="{BB962C8B-B14F-4D97-AF65-F5344CB8AC3E}">
        <p14:creationId xmlns:p14="http://schemas.microsoft.com/office/powerpoint/2010/main" val="1336262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Hard disk drives (HDD) are the main storage devices within computer systems. They consist of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circuit board, data and power connections. Inside the hard disk drive there are magnetically charged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ceramic, metal or glass platters (i.e. plates or disks) that rotate at high speed. An arm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travels across the surface of the platter like in old fashioned record players and ‘writes’ the data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disk. It is not unusual to discover separate hard disk drives during a search that are not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connected to or installed in a computer system. Usually a hard disk drive in desk top computers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 measure 3.5 inches (8.9 cm) across and 2.5 inches (6.35 cm) across laptops.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Solid state disks (SSD) have a different structure to hard disks and are becoming more popular.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Instead of storing data on platters, solid state disks store data using microchips and have no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moving parts. As such they are less likely to be damaged when dropped or knocked and offer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faster access to the data.</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19</a:t>
            </a:fld>
            <a:endParaRPr lang="en-US" dirty="0"/>
          </a:p>
        </p:txBody>
      </p:sp>
    </p:spTree>
    <p:extLst>
      <p:ext uri="{BB962C8B-B14F-4D97-AF65-F5344CB8AC3E}">
        <p14:creationId xmlns:p14="http://schemas.microsoft.com/office/powerpoint/2010/main" val="588996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Compact Disk (CD), Digital Video Disk4 (DVD) and Blu-ray Disks (BD) are typically used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storage of large video or audio files. They may, however, also hold large quantities of other kinds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data that can be of evidential value. Although they look very similar, the storage capacities vary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greatly.</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20</a:t>
            </a:fld>
            <a:endParaRPr lang="en-US" dirty="0"/>
          </a:p>
        </p:txBody>
      </p:sp>
    </p:spTree>
    <p:extLst>
      <p:ext uri="{BB962C8B-B14F-4D97-AF65-F5344CB8AC3E}">
        <p14:creationId xmlns:p14="http://schemas.microsoft.com/office/powerpoint/2010/main" val="438597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Memory cards, also known as flash cards, are also devices for storing digital information. They are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used in devices such as digital cameras, mobile phones, laptop computers, music players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games consoles. They retain data without power and can store huge amounts of data while being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easy to conceal.</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21</a:t>
            </a:fld>
            <a:endParaRPr lang="en-US" dirty="0"/>
          </a:p>
        </p:txBody>
      </p:sp>
    </p:spTree>
    <p:extLst>
      <p:ext uri="{BB962C8B-B14F-4D97-AF65-F5344CB8AC3E}">
        <p14:creationId xmlns:p14="http://schemas.microsoft.com/office/powerpoint/2010/main" val="47057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i="0" kern="1200" dirty="0">
                <a:solidFill>
                  <a:schemeClr val="tx1"/>
                </a:solidFill>
                <a:latin typeface="+mn-lt"/>
                <a:ea typeface="+mn-ea"/>
                <a:cs typeface="+mn-cs"/>
              </a:rPr>
              <a:t>Agenda</a:t>
            </a:r>
            <a:endParaRPr lang="en-GB" sz="1200" kern="1200" dirty="0">
              <a:solidFill>
                <a:schemeClr val="tx1"/>
              </a:solidFill>
              <a:latin typeface="+mn-lt"/>
              <a:ea typeface="+mn-ea"/>
              <a:cs typeface="+mn-cs"/>
            </a:endParaRPr>
          </a:p>
          <a:p>
            <a:r>
              <a:rPr lang="en-GB" sz="1200" kern="1200" dirty="0">
                <a:solidFill>
                  <a:schemeClr val="tx1"/>
                </a:solidFill>
                <a:effectLst/>
                <a:latin typeface="+mn-lt"/>
                <a:ea typeface="+mn-ea"/>
                <a:cs typeface="+mn-cs"/>
              </a:rPr>
              <a:t>The agenda slide lists the parts of the session and the trainer should go through these elaborating where necessary on specific aspects that have emphasis for particular groups of students.  The trainer should explain how the materials will be delivered and that there will be time for interaction and questions.  The trainer should emphasis that this training is designed to be interactive and that delegates will be expected to participate throughout.  The trainer should explain whether there is an assessment and what form that would take, including details of any pass mark that is applied.  (For this pilot programme, no assessment is included).</a:t>
            </a:r>
            <a:r>
              <a:rPr lang="en-GB" dirty="0">
                <a:effectLst/>
              </a:rPr>
              <a:t> </a:t>
            </a:r>
            <a:endParaRPr lang="en-GB" sz="1200" i="0" kern="1200" dirty="0">
              <a:solidFill>
                <a:schemeClr val="tx1"/>
              </a:solidFill>
              <a:latin typeface="+mn-lt"/>
              <a:ea typeface="+mn-ea"/>
              <a:cs typeface="+mn-cs"/>
            </a:endParaRPr>
          </a:p>
          <a:p>
            <a:endParaRPr lang="en-GB" sz="120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2221978-7AB2-D644-A1FF-AF545A1745C1}" type="slidenum">
              <a:rPr lang="en-US" smtClean="0"/>
              <a:pPr/>
              <a:t>2</a:t>
            </a:fld>
            <a:endParaRPr lang="en-US" dirty="0"/>
          </a:p>
        </p:txBody>
      </p:sp>
    </p:spTree>
    <p:extLst>
      <p:ext uri="{BB962C8B-B14F-4D97-AF65-F5344CB8AC3E}">
        <p14:creationId xmlns:p14="http://schemas.microsoft.com/office/powerpoint/2010/main" val="4035077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Universal Serial Bus (USB) is the name given to a set of rules or ‘protocol’ used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communication, connection and power supply for devices that connected to computers. The range of devices using this protocol has grown enormously since it was introduced in the 1990s. Some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examples of the more usual USB devices are shown below.</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22</a:t>
            </a:fld>
            <a:endParaRPr lang="en-US" dirty="0"/>
          </a:p>
        </p:txBody>
      </p:sp>
    </p:spTree>
    <p:extLst>
      <p:ext uri="{BB962C8B-B14F-4D97-AF65-F5344CB8AC3E}">
        <p14:creationId xmlns:p14="http://schemas.microsoft.com/office/powerpoint/2010/main" val="1950900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23</a:t>
            </a:fld>
            <a:endParaRPr lang="en-US" dirty="0"/>
          </a:p>
        </p:txBody>
      </p:sp>
    </p:spTree>
    <p:extLst>
      <p:ext uri="{BB962C8B-B14F-4D97-AF65-F5344CB8AC3E}">
        <p14:creationId xmlns:p14="http://schemas.microsoft.com/office/powerpoint/2010/main" val="1742501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stored on tape is more likely to be encountered in a business rather than a domestic setting.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most common type used now is the ‘Linear Tape-Open’ (LTO) technology developed in the 1990s as an open-format9 standard. Tapes are normally used for backup and therefore may 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useful in cases where an historical analysis is required or where the original computer is not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available.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24</a:t>
            </a:fld>
            <a:endParaRPr lang="en-US" dirty="0"/>
          </a:p>
        </p:txBody>
      </p:sp>
    </p:spTree>
    <p:extLst>
      <p:ext uri="{BB962C8B-B14F-4D97-AF65-F5344CB8AC3E}">
        <p14:creationId xmlns:p14="http://schemas.microsoft.com/office/powerpoint/2010/main" val="1878340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Peripherals are devices that are not an integral part of the computer, but connect to it to increase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its range of functions. Examples of peripheral devices are: scanners; printers; tape drives; webcams; loudspeakers; microphones; calculators; fax machines; answering machines; and card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readers. Many of these devices have their own data storage capacity and may be relevant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particular types of investigation (for example, the presence of a card reader may be relevant in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credit card cloning investigation). Here are some images of just a few of the types of peripherals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might be encountered:</a:t>
            </a:r>
          </a:p>
        </p:txBody>
      </p:sp>
      <p:sp>
        <p:nvSpPr>
          <p:cNvPr id="4" name="Slide Number Placeholder 3"/>
          <p:cNvSpPr>
            <a:spLocks noGrp="1"/>
          </p:cNvSpPr>
          <p:nvPr>
            <p:ph type="sldNum" sz="quarter" idx="10"/>
          </p:nvPr>
        </p:nvSpPr>
        <p:spPr/>
        <p:txBody>
          <a:bodyPr/>
          <a:lstStyle/>
          <a:p>
            <a:fld id="{6F040226-21D7-5847-B396-76B67129E36D}" type="slidenum">
              <a:rPr lang="en-US" smtClean="0"/>
              <a:pPr/>
              <a:t>25</a:t>
            </a:fld>
            <a:endParaRPr lang="en-US" dirty="0"/>
          </a:p>
        </p:txBody>
      </p:sp>
    </p:spTree>
    <p:extLst>
      <p:ext uri="{BB962C8B-B14F-4D97-AF65-F5344CB8AC3E}">
        <p14:creationId xmlns:p14="http://schemas.microsoft.com/office/powerpoint/2010/main" val="1170645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tablet computer is a device that is operated by touching the screen rather than using a keyboard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mouse. It is normally larger than a mobile phone or Personal Digital Assistant (PDA). Tablets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may store data in the form of a hard disk or flash memory, but , increasingly, user-generated data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stored in the cloud. Tablets have become very popular in recent years. They run their own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operating systems and are often connected to the Internet via a Wireless Local Area Network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(WLAN), Third Generation Mobile Telecommunications (3G) (now slowly becoming Fourth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Generation or 4G) or Long Term Evolution (LTE)12 networks.</a:t>
            </a:r>
          </a:p>
        </p:txBody>
      </p:sp>
      <p:sp>
        <p:nvSpPr>
          <p:cNvPr id="4" name="Slide Number Placeholder 3"/>
          <p:cNvSpPr>
            <a:spLocks noGrp="1"/>
          </p:cNvSpPr>
          <p:nvPr>
            <p:ph type="sldNum" sz="quarter" idx="10"/>
          </p:nvPr>
        </p:nvSpPr>
        <p:spPr/>
        <p:txBody>
          <a:bodyPr/>
          <a:lstStyle/>
          <a:p>
            <a:fld id="{6F040226-21D7-5847-B396-76B67129E36D}" type="slidenum">
              <a:rPr lang="en-US" smtClean="0"/>
              <a:pPr/>
              <a:t>26</a:t>
            </a:fld>
            <a:endParaRPr lang="en-US" dirty="0"/>
          </a:p>
        </p:txBody>
      </p:sp>
    </p:spTree>
    <p:extLst>
      <p:ext uri="{BB962C8B-B14F-4D97-AF65-F5344CB8AC3E}">
        <p14:creationId xmlns:p14="http://schemas.microsoft.com/office/powerpoint/2010/main" val="1721345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time when a telephone was used simply for making and receiving calls is long past. Nowadays,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mobile or ‘cell’ phones are used for many other tasks: sending and receiving text or multimedia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messages; accessing the Internet and email; playing games; listening to music; and, taking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photographs. Many modern mobile phones are really computers, although their connectivity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requires them to be handled in a somewhat different manner. It is important to note that different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phones have different capabilities and the way they connect (their ‘connection interfaces’) can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require specialist equipment in order to capture evidence.</a:t>
            </a:r>
          </a:p>
        </p:txBody>
      </p:sp>
      <p:sp>
        <p:nvSpPr>
          <p:cNvPr id="4" name="Slide Number Placeholder 3"/>
          <p:cNvSpPr>
            <a:spLocks noGrp="1"/>
          </p:cNvSpPr>
          <p:nvPr>
            <p:ph type="sldNum" sz="quarter" idx="10"/>
          </p:nvPr>
        </p:nvSpPr>
        <p:spPr/>
        <p:txBody>
          <a:bodyPr/>
          <a:lstStyle/>
          <a:p>
            <a:fld id="{6F040226-21D7-5847-B396-76B67129E36D}" type="slidenum">
              <a:rPr lang="en-US" smtClean="0"/>
              <a:pPr/>
              <a:t>27</a:t>
            </a:fld>
            <a:endParaRPr lang="en-US" dirty="0"/>
          </a:p>
        </p:txBody>
      </p:sp>
    </p:spTree>
    <p:extLst>
      <p:ext uri="{BB962C8B-B14F-4D97-AF65-F5344CB8AC3E}">
        <p14:creationId xmlns:p14="http://schemas.microsoft.com/office/powerpoint/2010/main" val="2006776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Digital cameras take still or video photographs in the form of thousands of small dots of light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called pixels. Most modern digital cameras can also record sound as well as pictures. Digital cameras can store thousands of images on small “memory cards” (see 2.1.1.3 above) or on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camera itself. For investigations involving photographs it may be possible to prove which camera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took a specific photograph because certain metadata are often stored with the image15. Examples of common types of digital camera are shown below, along with some cameras disguised as other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devices.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28</a:t>
            </a:fld>
            <a:endParaRPr lang="en-US" dirty="0"/>
          </a:p>
        </p:txBody>
      </p:sp>
    </p:spTree>
    <p:extLst>
      <p:ext uri="{BB962C8B-B14F-4D97-AF65-F5344CB8AC3E}">
        <p14:creationId xmlns:p14="http://schemas.microsoft.com/office/powerpoint/2010/main" val="1635672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digital video camera also often stores its images on removable media, but can also record to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hard disk contained within the camera itself. In some cases these cameras look very similar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digital still cameras (bearing in mind that digital still cameras can usually also take video and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digital video camera can take still photographs). Some examples of video cameras are shown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below.</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29</a:t>
            </a:fld>
            <a:endParaRPr lang="en-US" dirty="0"/>
          </a:p>
        </p:txBody>
      </p:sp>
    </p:spTree>
    <p:extLst>
      <p:ext uri="{BB962C8B-B14F-4D97-AF65-F5344CB8AC3E}">
        <p14:creationId xmlns:p14="http://schemas.microsoft.com/office/powerpoint/2010/main" val="1181522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Video recorders are usually found in the domestic setting and used to record TV programmes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other locally based activity. They are also used to playback prerecorded films, music and other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The Video Home System (VHS) recorders were prominent from the 1970s until overtaken 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digital versions. VHS was recorded and played back using large cassette tapes that may still 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found under some circumstances. Certain kinds of optical discs were also produced, but did not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become mainstream. Instead, the Digital Versatile Disk (DVD) became the standard. DVDs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their later evolution, Blu-ray discs, are still used today, but some modern video recorders store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their recording on built-in hard drives.</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30</a:t>
            </a:fld>
            <a:endParaRPr lang="en-US" dirty="0"/>
          </a:p>
        </p:txBody>
      </p:sp>
    </p:spTree>
    <p:extLst>
      <p:ext uri="{BB962C8B-B14F-4D97-AF65-F5344CB8AC3E}">
        <p14:creationId xmlns:p14="http://schemas.microsoft.com/office/powerpoint/2010/main" val="2034760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Digital audio recorders are small handheld devices used to record sound on a memory chip to play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recording back. They come in various capacities in terms of maximum recording time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quality. Some recorders have a USB capability that allows the recordings to be uploaded to a computer and may have associated speech recognition software allowing for the creation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automatic draft transcripts.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31</a:t>
            </a:fld>
            <a:endParaRPr lang="en-US" dirty="0"/>
          </a:p>
        </p:txBody>
      </p:sp>
    </p:spTree>
    <p:extLst>
      <p:ext uri="{BB962C8B-B14F-4D97-AF65-F5344CB8AC3E}">
        <p14:creationId xmlns:p14="http://schemas.microsoft.com/office/powerpoint/2010/main" val="46703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Arial"/>
              <a:buNone/>
            </a:pPr>
            <a:r>
              <a:rPr lang="en-GB" sz="1200" kern="1200" dirty="0">
                <a:solidFill>
                  <a:schemeClr val="tx1"/>
                </a:solidFill>
                <a:effectLst/>
                <a:latin typeface="+mn-lt"/>
                <a:ea typeface="+mn-ea"/>
                <a:cs typeface="+mn-cs"/>
              </a:rPr>
              <a:t>It is important that the delegates should understand what the objectives of the lesson are. These should be “SMART” objectives and explained in detail to the delegates before the session begins, using the information on the slide.</a:t>
            </a:r>
            <a:r>
              <a:rPr lang="en-GB" dirty="0">
                <a:effectLst/>
              </a:rPr>
              <a:t> </a:t>
            </a:r>
            <a:endParaRPr lang="en-GB" dirty="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8BDE35-C40A-4CEA-96D9-6F308C501992}" type="slidenum">
              <a:rPr lang="en-GB"/>
              <a:pPr fontAlgn="base">
                <a:spcBef>
                  <a:spcPct val="0"/>
                </a:spcBef>
                <a:spcAft>
                  <a:spcPct val="0"/>
                </a:spcAft>
                <a:defRPr/>
              </a:pPr>
              <a:t>3</a:t>
            </a:fld>
            <a:endParaRPr lang="en-GB" dirty="0"/>
          </a:p>
        </p:txBody>
      </p:sp>
    </p:spTree>
    <p:extLst>
      <p:ext uri="{BB962C8B-B14F-4D97-AF65-F5344CB8AC3E}">
        <p14:creationId xmlns:p14="http://schemas.microsoft.com/office/powerpoint/2010/main" val="2043530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Closed Circuit Television (CCTV) cameras are used by companies, governments and private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individuals. CCTV cameras may be deployed continually or to monitor a particular activity. In some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countries they have become a tool for surveillance in public places monitoring traffic or crowd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flows, detecting public disorder or criminal activity. Some CCTV cameras record images onto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storage media while others are only used for live monitoring. They can also be motion activated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operate in low light or under infrared conditions. They should always be considered as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potential source of electronic evidence wherever they are at or near a crime scene. Some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examples of how CCTV cameras may look like are shown below.</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32</a:t>
            </a:fld>
            <a:endParaRPr lang="en-US" dirty="0"/>
          </a:p>
        </p:txBody>
      </p:sp>
    </p:spTree>
    <p:extLst>
      <p:ext uri="{BB962C8B-B14F-4D97-AF65-F5344CB8AC3E}">
        <p14:creationId xmlns:p14="http://schemas.microsoft.com/office/powerpoint/2010/main" val="1382069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Portable media players such as iPods or MP3 players store and play digital media. These can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include music and other audio, photographs or video as well as documents and other types of file.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Once again, these devices have many similarities with computers. Some of these devices use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removable flash storage while others have large hard disks capable of storing many thousands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files. Some examples of portable media players are provided below.</a:t>
            </a:r>
          </a:p>
        </p:txBody>
      </p:sp>
      <p:sp>
        <p:nvSpPr>
          <p:cNvPr id="4" name="Slide Number Placeholder 3"/>
          <p:cNvSpPr>
            <a:spLocks noGrp="1"/>
          </p:cNvSpPr>
          <p:nvPr>
            <p:ph type="sldNum" sz="quarter" idx="10"/>
          </p:nvPr>
        </p:nvSpPr>
        <p:spPr/>
        <p:txBody>
          <a:bodyPr/>
          <a:lstStyle/>
          <a:p>
            <a:fld id="{6F040226-21D7-5847-B396-76B67129E36D}" type="slidenum">
              <a:rPr lang="en-US" smtClean="0"/>
              <a:pPr/>
              <a:t>33</a:t>
            </a:fld>
            <a:endParaRPr lang="en-US" dirty="0"/>
          </a:p>
        </p:txBody>
      </p:sp>
    </p:spTree>
    <p:extLst>
      <p:ext uri="{BB962C8B-B14F-4D97-AF65-F5344CB8AC3E}">
        <p14:creationId xmlns:p14="http://schemas.microsoft.com/office/powerpoint/2010/main" val="1346968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Video games consoles have existed since the early 1970s, but have developed greatly over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years. These devices use onboard or removable storage that allows the users not only to play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games, but also to visit websites and to store and play videos, photos and music. For this reason,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should never be overlooked as sources of electronic evidence even if they seem innocuous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first sight. Major console producers include Sony, Nintendo and Microsoft and these companies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currently hold the majority of the market for consoles and games.</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34</a:t>
            </a:fld>
            <a:endParaRPr lang="en-US" dirty="0"/>
          </a:p>
        </p:txBody>
      </p:sp>
    </p:spTree>
    <p:extLst>
      <p:ext uri="{BB962C8B-B14F-4D97-AF65-F5344CB8AC3E}">
        <p14:creationId xmlns:p14="http://schemas.microsoft.com/office/powerpoint/2010/main" val="721642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When two or more computers are linked by data cables or by wireless connectivity a ‘network’ is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established. Computers in a network are able to share data and other resources between them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will often be connected to additional hardware components that extend their scope and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functions available. Computer networks can be limited such as those found in the home (e.g.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where members of a family establish a network sharing an Internet modem) or as extensive as those used by major corporations or governments linking hundreds or even thousands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computers together.</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Local Area Network (LAN) </a:t>
            </a:r>
            <a:r>
              <a:rPr lang="en-US" sz="1200" kern="1200" dirty="0">
                <a:solidFill>
                  <a:schemeClr val="tx1"/>
                </a:solidFill>
                <a:effectLst/>
                <a:latin typeface="+mn-lt"/>
                <a:ea typeface="+mn-ea"/>
                <a:cs typeface="+mn-cs"/>
              </a:rPr>
              <a:t>– A Local Area Network is a computer network covering a limited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‘local’ area like a home, an office, or a group of buildings (such as a school). Defining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characteristic of LANs include the much higher speed they can achieve for transferring data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between computers on the network, the limited geographic range and the fact that they do not</a:t>
            </a:r>
          </a:p>
          <a:p>
            <a:r>
              <a:rPr lang="en-US" sz="1200" kern="1200" dirty="0">
                <a:solidFill>
                  <a:schemeClr val="tx1"/>
                </a:solidFill>
                <a:effectLst/>
                <a:latin typeface="+mn-lt"/>
                <a:ea typeface="+mn-ea"/>
                <a:cs typeface="+mn-cs"/>
              </a:rPr>
              <a:t>need to rent lines from telecommunications companies.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Wide Area Network (WAN) </a:t>
            </a:r>
            <a:r>
              <a:rPr lang="en-US" sz="1200" kern="1200" dirty="0">
                <a:solidFill>
                  <a:schemeClr val="tx1"/>
                </a:solidFill>
                <a:effectLst/>
                <a:latin typeface="+mn-lt"/>
                <a:ea typeface="+mn-ea"/>
                <a:cs typeface="+mn-cs"/>
              </a:rPr>
              <a:t>– A Wide Area Network is a computer network that covers a broader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area and will include any network that crosses metropolitan, regional, or national boundaries.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term implies a network that uses routers24 and public communications links.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Contrast these with personal area networks (PANs), campus area networks (CANs), or</a:t>
            </a:r>
          </a:p>
          <a:p>
            <a:r>
              <a:rPr lang="en-US" sz="1200" kern="1200" dirty="0">
                <a:solidFill>
                  <a:schemeClr val="tx1"/>
                </a:solidFill>
                <a:effectLst/>
                <a:latin typeface="+mn-lt"/>
                <a:ea typeface="+mn-ea"/>
                <a:cs typeface="+mn-cs"/>
              </a:rPr>
              <a:t>metropolitan area networks (MANs) which are usually limited to a room, building, campus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specific metropolitan area respectively. The largest and most well-known example of a WAN is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Internet.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of the terminology and devices that may be encountered when dealing with networks are:</a:t>
            </a:r>
          </a:p>
          <a:p>
            <a:r>
              <a:rPr lang="en-US" sz="1200" b="1" kern="1200" dirty="0">
                <a:solidFill>
                  <a:schemeClr val="tx1"/>
                </a:solidFill>
                <a:effectLst/>
                <a:latin typeface="+mn-lt"/>
                <a:ea typeface="+mn-ea"/>
                <a:cs typeface="+mn-cs"/>
              </a:rPr>
              <a:t>Port </a:t>
            </a:r>
            <a:r>
              <a:rPr lang="en-US" sz="1200" kern="1200" dirty="0">
                <a:solidFill>
                  <a:schemeClr val="tx1"/>
                </a:solidFill>
                <a:effectLst/>
                <a:latin typeface="+mn-lt"/>
                <a:ea typeface="+mn-ea"/>
                <a:cs typeface="+mn-cs"/>
              </a:rPr>
              <a:t>– There are two types of ports: computer or hardware ports and network or internet ports.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computer port is a connection point between a computer and another device where information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comes in and out (examples include USB, Ethernet and parallel ports by which devices can 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attached). A network port is located in the software at the point where the software connects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internet or network services. A common analogy would be the doors and windows to a building.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Each port is allocated a different number in computer programming.</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number identifies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port’s role and function and is set according to common standards.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Bandwidth</a:t>
            </a:r>
            <a:r>
              <a:rPr lang="en-US" sz="1200" kern="1200" dirty="0">
                <a:solidFill>
                  <a:schemeClr val="tx1"/>
                </a:solidFill>
                <a:effectLst/>
                <a:latin typeface="+mn-lt"/>
                <a:ea typeface="+mn-ea"/>
                <a:cs typeface="+mn-cs"/>
              </a:rPr>
              <a:t> – Like the diameter of a pipe, the size of the bandwidth indicates the maximum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volume of information that can be carried along a phone line, cable line, satellite feed etc. The</a:t>
            </a:r>
          </a:p>
          <a:p>
            <a:r>
              <a:rPr lang="en-US" sz="1200" kern="1200" dirty="0">
                <a:solidFill>
                  <a:schemeClr val="tx1"/>
                </a:solidFill>
                <a:effectLst/>
                <a:latin typeface="+mn-lt"/>
                <a:ea typeface="+mn-ea"/>
                <a:cs typeface="+mn-cs"/>
              </a:rPr>
              <a:t>greater the bandwidth, the faster the potential speed for downloading and uploading data.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Media Access Control (MAC) address – The MAC address is a unique reference code assigned</a:t>
            </a:r>
          </a:p>
          <a:p>
            <a:r>
              <a:rPr lang="en-US" sz="1200" kern="1200" dirty="0">
                <a:solidFill>
                  <a:schemeClr val="tx1"/>
                </a:solidFill>
                <a:effectLst/>
                <a:latin typeface="+mn-lt"/>
                <a:ea typeface="+mn-ea"/>
                <a:cs typeface="+mn-cs"/>
              </a:rPr>
              <a:t>by the manufacturer to most network adaptors or network interface cards (NICs). MAC addresses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function as an address on a network so that devices can be identified and the appropriate data can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 forwarded to it.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Network Attached Storage (NAS) </a:t>
            </a:r>
            <a:r>
              <a:rPr lang="en-US" sz="1200" kern="1200" dirty="0">
                <a:solidFill>
                  <a:schemeClr val="tx1"/>
                </a:solidFill>
                <a:effectLst/>
                <a:latin typeface="+mn-lt"/>
                <a:ea typeface="+mn-ea"/>
                <a:cs typeface="+mn-cs"/>
              </a:rPr>
              <a:t>– A NAS is similar to an external hard-drive with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difference that it provides storage space for a whole network rather than just a single PC. NAS can</a:t>
            </a:r>
          </a:p>
          <a:p>
            <a:r>
              <a:rPr lang="en-US" sz="1200" kern="1200" dirty="0">
                <a:solidFill>
                  <a:schemeClr val="tx1"/>
                </a:solidFill>
                <a:effectLst/>
                <a:latin typeface="+mn-lt"/>
                <a:ea typeface="+mn-ea"/>
                <a:cs typeface="+mn-cs"/>
              </a:rPr>
              <a:t>often offer a lot more than just data storage. A NAS can be used as an automatic downloading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server (e.g. uTorrent) and even as a small webserver. Many NAS devices house more than one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hard drive and offer ‘RAID’ functionality.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so-called ‘Redundant Array of Independent Disks’ (RAID) is a way of arranging the storage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(a data ‘configuration’) using multiple disk drives. Data is stored across the individual disks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ensure the best level of performance and/or data reliability. The operating system will access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RAID as though it were a single hard disk. The access is controlled and coordinated either 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software or by a hardware RAID controller. Standalone RAIDs are commonly found in network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configurations and may contain huge amounts of electronic evidence.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35</a:t>
            </a:fld>
            <a:endParaRPr lang="en-US" dirty="0"/>
          </a:p>
        </p:txBody>
      </p:sp>
    </p:spTree>
    <p:extLst>
      <p:ext uri="{BB962C8B-B14F-4D97-AF65-F5344CB8AC3E}">
        <p14:creationId xmlns:p14="http://schemas.microsoft.com/office/powerpoint/2010/main" val="2060843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Network Interface Controller (NIC) – is a circuit board or card installed in a computer that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allows it to connect to a network.</a:t>
            </a:r>
          </a:p>
        </p:txBody>
      </p:sp>
      <p:sp>
        <p:nvSpPr>
          <p:cNvPr id="4" name="Slide Number Placeholder 3"/>
          <p:cNvSpPr>
            <a:spLocks noGrp="1"/>
          </p:cNvSpPr>
          <p:nvPr>
            <p:ph type="sldNum" sz="quarter" idx="10"/>
          </p:nvPr>
        </p:nvSpPr>
        <p:spPr/>
        <p:txBody>
          <a:bodyPr/>
          <a:lstStyle/>
          <a:p>
            <a:fld id="{6F040226-21D7-5847-B396-76B67129E36D}" type="slidenum">
              <a:rPr lang="en-US" smtClean="0"/>
              <a:pPr/>
              <a:t>36</a:t>
            </a:fld>
            <a:endParaRPr lang="en-US" dirty="0"/>
          </a:p>
        </p:txBody>
      </p:sp>
    </p:spTree>
    <p:extLst>
      <p:ext uri="{BB962C8B-B14F-4D97-AF65-F5344CB8AC3E}">
        <p14:creationId xmlns:p14="http://schemas.microsoft.com/office/powerpoint/2010/main" val="1458524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Network Hub – A network hub or concentrator is a device for connecting multiple computers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Internet devices together so that they act together as a single part or ‘segment’ of a network. All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computers in this segment are able to communicate with each other A hub transmits any data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received from the network and broadcasts it to all the other devices connected to it. For an</a:t>
            </a:r>
          </a:p>
          <a:p>
            <a:r>
              <a:rPr lang="en-US" sz="1200" kern="1200" dirty="0">
                <a:solidFill>
                  <a:schemeClr val="tx1"/>
                </a:solidFill>
                <a:effectLst/>
                <a:latin typeface="+mn-lt"/>
                <a:ea typeface="+mn-ea"/>
                <a:cs typeface="+mn-cs"/>
              </a:rPr>
              <a:t>investigator it can be hard to distinguish between hubs and switches because they basically look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same, but hubs have been largely replaced by network switches. The main difference is that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hub broadcasts all packets to all ports while a switch sends it only to the target port.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37</a:t>
            </a:fld>
            <a:endParaRPr lang="en-US" dirty="0"/>
          </a:p>
        </p:txBody>
      </p:sp>
    </p:spTree>
    <p:extLst>
      <p:ext uri="{BB962C8B-B14F-4D97-AF65-F5344CB8AC3E}">
        <p14:creationId xmlns:p14="http://schemas.microsoft.com/office/powerpoint/2010/main" val="1163969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Network Switch – A network switch is very similar to a hub. Switches are mainly used to connect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groups of network devices to each other. In contrast to hubs they use internally stored databases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remember which MAC address has used which port of the switch. This allows a switch to route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packets to a specific device rather than to all devices.</a:t>
            </a:r>
          </a:p>
        </p:txBody>
      </p:sp>
      <p:sp>
        <p:nvSpPr>
          <p:cNvPr id="4" name="Slide Number Placeholder 3"/>
          <p:cNvSpPr>
            <a:spLocks noGrp="1"/>
          </p:cNvSpPr>
          <p:nvPr>
            <p:ph type="sldNum" sz="quarter" idx="10"/>
          </p:nvPr>
        </p:nvSpPr>
        <p:spPr/>
        <p:txBody>
          <a:bodyPr/>
          <a:lstStyle/>
          <a:p>
            <a:fld id="{6F040226-21D7-5847-B396-76B67129E36D}" type="slidenum">
              <a:rPr lang="en-US" smtClean="0"/>
              <a:pPr/>
              <a:t>38</a:t>
            </a:fld>
            <a:endParaRPr lang="en-US" dirty="0"/>
          </a:p>
        </p:txBody>
      </p:sp>
    </p:spTree>
    <p:extLst>
      <p:ext uri="{BB962C8B-B14F-4D97-AF65-F5344CB8AC3E}">
        <p14:creationId xmlns:p14="http://schemas.microsoft.com/office/powerpoint/2010/main" val="1818022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Router – A router is like a sorter in a post room. It is a device that identifies the destination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which a parcel or packet of data is addressed and then sends that packet on to the next point 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network nearest to where it needs to go. Although a router must be located at the gateway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between networks it does not necessarily have to be linked to the Internet. Routers are commonly used in the home to connect a house to a broadband connection. In such a situation it will often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serve multiple purposes acting as a switch, access point, firewall, router and gateway all together.</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39</a:t>
            </a:fld>
            <a:endParaRPr lang="en-US" dirty="0"/>
          </a:p>
        </p:txBody>
      </p:sp>
    </p:spTree>
    <p:extLst>
      <p:ext uri="{BB962C8B-B14F-4D97-AF65-F5344CB8AC3E}">
        <p14:creationId xmlns:p14="http://schemas.microsoft.com/office/powerpoint/2010/main" val="1506092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Server – A server is a computer or device that provides information and/or services to other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computers on a network. Given the right software, any network-connected computer can be</a:t>
            </a:r>
          </a:p>
          <a:p>
            <a:r>
              <a:rPr lang="en-US" sz="1200" kern="1200" dirty="0">
                <a:solidFill>
                  <a:schemeClr val="tx1"/>
                </a:solidFill>
                <a:effectLst/>
                <a:latin typeface="+mn-lt"/>
                <a:ea typeface="+mn-ea"/>
                <a:cs typeface="+mn-cs"/>
              </a:rPr>
              <a:t>configured as a server. In most cases, a server will be a dedicated powerful computer designed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 “always available”. One computer server can run several services (e.g. web server, email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server, file server, print server etc.). In business it often makes sense to run different services 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different machines for reasons of security and to </a:t>
            </a:r>
            <a:r>
              <a:rPr lang="en-US" sz="1200" kern="1200" dirty="0" err="1">
                <a:solidFill>
                  <a:schemeClr val="tx1"/>
                </a:solidFill>
                <a:effectLst/>
                <a:latin typeface="+mn-lt"/>
                <a:ea typeface="+mn-ea"/>
                <a:cs typeface="+mn-cs"/>
              </a:rPr>
              <a:t>minimise</a:t>
            </a:r>
            <a:r>
              <a:rPr lang="en-US" sz="1200" kern="1200">
                <a:solidFill>
                  <a:schemeClr val="tx1"/>
                </a:solidFill>
                <a:effectLst/>
                <a:latin typeface="+mn-lt"/>
                <a:ea typeface="+mn-ea"/>
                <a:cs typeface="+mn-cs"/>
              </a:rPr>
              <a:t> the impact of any failure.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40</a:t>
            </a:fld>
            <a:endParaRPr lang="en-US"/>
          </a:p>
        </p:txBody>
      </p:sp>
    </p:spTree>
    <p:extLst>
      <p:ext uri="{BB962C8B-B14F-4D97-AF65-F5344CB8AC3E}">
        <p14:creationId xmlns:p14="http://schemas.microsoft.com/office/powerpoint/2010/main" val="208132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a:solidFill>
                  <a:schemeClr val="tx1"/>
                </a:solidFill>
                <a:effectLst/>
                <a:latin typeface="+mn-lt"/>
                <a:ea typeface="+mn-ea"/>
                <a:cs typeface="+mn-cs"/>
              </a:rPr>
              <a:t>Firewall – A firewall is a hardware device or software service that is used to increase the security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of a network by preventing </a:t>
            </a:r>
            <a:r>
              <a:rPr lang="en-US" sz="1200" kern="1200" err="1">
                <a:solidFill>
                  <a:schemeClr val="tx1"/>
                </a:solidFill>
                <a:effectLst/>
                <a:latin typeface="+mn-lt"/>
                <a:ea typeface="+mn-ea"/>
                <a:cs typeface="+mn-cs"/>
              </a:rPr>
              <a:t>unauthorised</a:t>
            </a:r>
            <a:r>
              <a:rPr lang="en-US" sz="1200" kern="1200">
                <a:solidFill>
                  <a:schemeClr val="tx1"/>
                </a:solidFill>
                <a:effectLst/>
                <a:latin typeface="+mn-lt"/>
                <a:ea typeface="+mn-ea"/>
                <a:cs typeface="+mn-cs"/>
              </a:rPr>
              <a:t> access. For instance a firewall may be configured (set up)</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to detect and block any attempt to enter a network using multiple ports except for those ports that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have been configured to allow incoming traffic. In homes, it is more common to find a software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firewall, but in business settings the investigator is more likely to come across hardware firewalls.</a:t>
            </a:r>
          </a:p>
        </p:txBody>
      </p:sp>
      <p:sp>
        <p:nvSpPr>
          <p:cNvPr id="4" name="Slide Number Placeholder 3"/>
          <p:cNvSpPr>
            <a:spLocks noGrp="1"/>
          </p:cNvSpPr>
          <p:nvPr>
            <p:ph type="sldNum" sz="quarter" idx="10"/>
          </p:nvPr>
        </p:nvSpPr>
        <p:spPr/>
        <p:txBody>
          <a:bodyPr/>
          <a:lstStyle/>
          <a:p>
            <a:fld id="{6F040226-21D7-5847-B396-76B67129E36D}" type="slidenum">
              <a:rPr lang="en-US" smtClean="0"/>
              <a:pPr/>
              <a:t>41</a:t>
            </a:fld>
            <a:endParaRPr lang="en-US"/>
          </a:p>
        </p:txBody>
      </p:sp>
    </p:spTree>
    <p:extLst>
      <p:ext uri="{BB962C8B-B14F-4D97-AF65-F5344CB8AC3E}">
        <p14:creationId xmlns:p14="http://schemas.microsoft.com/office/powerpoint/2010/main" val="9851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Arial"/>
              <a:buNone/>
            </a:pPr>
            <a:r>
              <a:rPr lang="en-GB" sz="1200" kern="1200" dirty="0">
                <a:solidFill>
                  <a:schemeClr val="tx1"/>
                </a:solidFill>
                <a:effectLst/>
                <a:latin typeface="+mn-lt"/>
                <a:ea typeface="+mn-ea"/>
                <a:cs typeface="+mn-cs"/>
              </a:rPr>
              <a:t>It is important that the delegates should understand what the objectives of the lesson are. These should be “SMART” objectives and explained in detail to the delegates before the session begins, using the information on the slide.</a:t>
            </a:r>
            <a:r>
              <a:rPr lang="en-GB" dirty="0">
                <a:effectLst/>
              </a:rPr>
              <a:t> </a:t>
            </a:r>
            <a:endParaRPr lang="en-GB" dirty="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8BDE35-C40A-4CEA-96D9-6F308C501992}" type="slidenum">
              <a:rPr lang="en-GB"/>
              <a:pPr fontAlgn="base">
                <a:spcBef>
                  <a:spcPct val="0"/>
                </a:spcBef>
                <a:spcAft>
                  <a:spcPct val="0"/>
                </a:spcAft>
                <a:defRPr/>
              </a:pPr>
              <a:t>4</a:t>
            </a:fld>
            <a:endParaRPr lang="en-GB" dirty="0"/>
          </a:p>
        </p:txBody>
      </p:sp>
    </p:spTree>
    <p:extLst>
      <p:ext uri="{BB962C8B-B14F-4D97-AF65-F5344CB8AC3E}">
        <p14:creationId xmlns:p14="http://schemas.microsoft.com/office/powerpoint/2010/main" val="601898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a:solidFill>
                  <a:schemeClr val="tx1"/>
                </a:solidFill>
                <a:effectLst/>
                <a:latin typeface="+mn-lt"/>
                <a:ea typeface="+mn-ea"/>
                <a:cs typeface="+mn-cs"/>
              </a:rPr>
              <a:t>Wireless Access Point – Wireless Access Points connect Wireless LAN devices to the rest to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network. In every WLAN infrastructure an access point is necessary whenever there are more than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two devices. Modern routers can often function as an Access Point. A computer’s NIC or even 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mobile phone can also be configured to act as an Access Point.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While the network devices listed above can be standalone devices as shown in the photographs, it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is very likely that a single device will serve multiple purposes. Routers in the home often function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as a modem, firewall, switch and access point and a Networked Attached Storage (NAS) system</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may also serve as a Virtual Private Network , E-Mail and Webserver with switching as well as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access point capabilities.</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42</a:t>
            </a:fld>
            <a:endParaRPr lang="en-US"/>
          </a:p>
        </p:txBody>
      </p:sp>
    </p:spTree>
    <p:extLst>
      <p:ext uri="{BB962C8B-B14F-4D97-AF65-F5344CB8AC3E}">
        <p14:creationId xmlns:p14="http://schemas.microsoft.com/office/powerpoint/2010/main" val="575310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take the trainer from the descriptions of</a:t>
            </a:r>
            <a:r>
              <a:rPr lang="en-US" baseline="0"/>
              <a:t> devices to the discussion about the characteristics and considerations of electronic evidence that may be present on these devices.</a:t>
            </a:r>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43</a:t>
            </a:fld>
            <a:endParaRPr lang="en-US"/>
          </a:p>
        </p:txBody>
      </p:sp>
    </p:spTree>
    <p:extLst>
      <p:ext uri="{BB962C8B-B14F-4D97-AF65-F5344CB8AC3E}">
        <p14:creationId xmlns:p14="http://schemas.microsoft.com/office/powerpoint/2010/main" val="1414616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a:solidFill>
                  <a:schemeClr val="tx1"/>
                </a:solidFill>
                <a:effectLst/>
                <a:latin typeface="+mn-lt"/>
                <a:ea typeface="+mn-ea"/>
                <a:cs typeface="+mn-cs"/>
              </a:rPr>
              <a:t>Electronic evidence shares most properties with traditional forms of evidence, but possesses some unique characteristics that distinguish it:</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It’s invisible to the untrained eye</a:t>
            </a:r>
            <a:r>
              <a:rPr lang="en-US" sz="1200" kern="1200">
                <a:solidFill>
                  <a:schemeClr val="tx1"/>
                </a:solidFill>
                <a:effectLst/>
                <a:latin typeface="+mn-lt"/>
                <a:ea typeface="+mn-ea"/>
                <a:cs typeface="+mn-cs"/>
              </a:rPr>
              <a:t>: Electronic evidence is often found in places where only specialists would search or locations reachable only by means of very specific tools. Just as a scanning electron microscope allows an entomologist to identify key morphologic features of fly eggs, specific tools exist in digital forensics to examine and </a:t>
            </a:r>
            <a:r>
              <a:rPr lang="en-US" sz="1200" kern="1200" err="1">
                <a:solidFill>
                  <a:schemeClr val="tx1"/>
                </a:solidFill>
                <a:effectLst/>
                <a:latin typeface="+mn-lt"/>
                <a:ea typeface="+mn-ea"/>
                <a:cs typeface="+mn-cs"/>
              </a:rPr>
              <a:t>analyse</a:t>
            </a:r>
            <a:r>
              <a:rPr lang="en-US" sz="1200" kern="1200">
                <a:solidFill>
                  <a:schemeClr val="tx1"/>
                </a:solidFill>
                <a:effectLst/>
                <a:latin typeface="+mn-lt"/>
                <a:ea typeface="+mn-ea"/>
                <a:cs typeface="+mn-cs"/>
              </a:rPr>
              <a:t> data found in computers.</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It may need to be interpreted by an specialist</a:t>
            </a:r>
            <a:r>
              <a:rPr lang="en-US" sz="1200" kern="1200">
                <a:solidFill>
                  <a:schemeClr val="tx1"/>
                </a:solidFill>
                <a:effectLst/>
                <a:latin typeface="+mn-lt"/>
                <a:ea typeface="+mn-ea"/>
                <a:cs typeface="+mn-cs"/>
              </a:rPr>
              <a:t>: Information found on computers is of little use to a non-specialist as he will not be able to extract the properties or the related evidence that assures that the relevant information is truthful and has not been manipulated or tampered with. In some cases, just as in blood spatter pattern analysis, highly </a:t>
            </a:r>
            <a:r>
              <a:rPr lang="en-US" sz="1200" kern="1200" err="1">
                <a:solidFill>
                  <a:schemeClr val="tx1"/>
                </a:solidFill>
                <a:effectLst/>
                <a:latin typeface="+mn-lt"/>
                <a:ea typeface="+mn-ea"/>
                <a:cs typeface="+mn-cs"/>
              </a:rPr>
              <a:t>specialised</a:t>
            </a:r>
            <a:r>
              <a:rPr lang="en-US" sz="1200" kern="1200">
                <a:solidFill>
                  <a:schemeClr val="tx1"/>
                </a:solidFill>
                <a:effectLst/>
                <a:latin typeface="+mn-lt"/>
                <a:ea typeface="+mn-ea"/>
                <a:cs typeface="+mn-cs"/>
              </a:rPr>
              <a:t> knowledge must be applied.</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It is highly volatile</a:t>
            </a:r>
            <a:r>
              <a:rPr lang="en-US" sz="1200" kern="1200">
                <a:solidFill>
                  <a:schemeClr val="tx1"/>
                </a:solidFill>
                <a:effectLst/>
                <a:latin typeface="+mn-lt"/>
                <a:ea typeface="+mn-ea"/>
                <a:cs typeface="+mn-cs"/>
              </a:rPr>
              <a:t>: Sometimes, electronic evidence is found on devices in which the state (0 or 1 per bit) of their memory gets overwritten every time a specific event happens. In some cases it might be the loss of power, in other cases it could be that an automated system overwrites old information in order to leave spaces to store new information. Devices on which electronic evidence might reside must be preserved as soon as possible.</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It may be altered or destroyed through normal use</a:t>
            </a:r>
            <a:r>
              <a:rPr lang="en-US" sz="1200" kern="1200">
                <a:solidFill>
                  <a:schemeClr val="tx1"/>
                </a:solidFill>
                <a:effectLst/>
                <a:latin typeface="+mn-lt"/>
                <a:ea typeface="+mn-ea"/>
                <a:cs typeface="+mn-cs"/>
              </a:rPr>
              <a:t>: Devices constantly change the state of their memories, be it on user request (“save this document”, “copy this file”) or automatically by the computer operating system (“allocate space for this program”, “temporarily store information to swap it between devices”). This characteristic highlights the importance of handling the electronic device in an appropriate way from the moment it is identified as relevant for an investigation. </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It can be copied without limits</a:t>
            </a:r>
            <a:r>
              <a:rPr lang="en-US" sz="1200" kern="1200">
                <a:solidFill>
                  <a:schemeClr val="tx1"/>
                </a:solidFill>
                <a:effectLst/>
                <a:latin typeface="+mn-lt"/>
                <a:ea typeface="+mn-ea"/>
                <a:cs typeface="+mn-cs"/>
              </a:rPr>
              <a:t>: digital information can be copied indefinitely and each copy will be exactly like the original. This unique attribute allows multiple, exact copies of the original to be distributed and </a:t>
            </a:r>
            <a:r>
              <a:rPr lang="en-US" sz="1200" kern="1200" err="1">
                <a:solidFill>
                  <a:schemeClr val="tx1"/>
                </a:solidFill>
                <a:effectLst/>
                <a:latin typeface="+mn-lt"/>
                <a:ea typeface="+mn-ea"/>
                <a:cs typeface="+mn-cs"/>
              </a:rPr>
              <a:t>analysed</a:t>
            </a:r>
            <a:r>
              <a:rPr lang="en-US" sz="1200" kern="1200">
                <a:solidFill>
                  <a:schemeClr val="tx1"/>
                </a:solidFill>
                <a:effectLst/>
                <a:latin typeface="+mn-lt"/>
                <a:ea typeface="+mn-ea"/>
                <a:cs typeface="+mn-cs"/>
              </a:rPr>
              <a:t> by different specialists at the same time. It also allows electronic evidence to be presented as-is in a court along with the specialist witness report.</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5827260C-95DC-194B-88B2-0B241DEC43BF}" type="slidenum">
              <a:rPr lang="en-US" smtClean="0"/>
              <a:pPr/>
              <a:t>44</a:t>
            </a:fld>
            <a:endParaRPr lang="en-US"/>
          </a:p>
        </p:txBody>
      </p:sp>
    </p:spTree>
    <p:extLst>
      <p:ext uri="{BB962C8B-B14F-4D97-AF65-F5344CB8AC3E}">
        <p14:creationId xmlns:p14="http://schemas.microsoft.com/office/powerpoint/2010/main" val="1325005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1" kern="1200">
                <a:solidFill>
                  <a:schemeClr val="tx1"/>
                </a:solidFill>
                <a:effectLst/>
                <a:latin typeface="+mn-lt"/>
                <a:ea typeface="+mn-ea"/>
                <a:cs typeface="+mn-cs"/>
              </a:rPr>
              <a:t>Handling by specialists</a:t>
            </a:r>
            <a:r>
              <a:rPr lang="en-US" sz="1200" kern="1200">
                <a:solidFill>
                  <a:schemeClr val="tx1"/>
                </a:solidFill>
                <a:effectLst/>
                <a:latin typeface="+mn-lt"/>
                <a:ea typeface="+mn-ea"/>
                <a:cs typeface="+mn-cs"/>
              </a:rPr>
              <a:t>: Each electronic device has specific characteristics, so specific procedures must be strictly followed to access its memory where electronic evidence could be stored. In the case of electronic evidence, one of the most prominent risks is the unintentional modification of part of the evidence. This could raise doubts about the specific changes, and whether the incriminating or exonerating evidence has been tampered with, which could in turn raise admissibility problems in Court.</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Rapid evolution of electronic evidence sources: </a:t>
            </a:r>
            <a:r>
              <a:rPr lang="en-US" sz="1200" kern="1200">
                <a:solidFill>
                  <a:schemeClr val="tx1"/>
                </a:solidFill>
                <a:effectLst/>
                <a:latin typeface="+mn-lt"/>
                <a:ea typeface="+mn-ea"/>
                <a:cs typeface="+mn-cs"/>
              </a:rPr>
              <a:t>New technologies develop very quickly and there is a need for constant update not only of the new technologies themselves but also of the procedures and techniques that have to be applied in order to seise their content and analyse it.</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Use of proper procedures, techniques and tools</a:t>
            </a:r>
            <a:r>
              <a:rPr lang="en-US" sz="1200" kern="1200">
                <a:solidFill>
                  <a:schemeClr val="tx1"/>
                </a:solidFill>
                <a:effectLst/>
                <a:latin typeface="+mn-lt"/>
                <a:ea typeface="+mn-ea"/>
                <a:cs typeface="+mn-cs"/>
              </a:rPr>
              <a:t>: As in more traditional forensic disciplines, digital forensic specialists require, besides the specialist knowledge, specific tools to undertake their job properly, such as to capture all original information from advice. It is imperative that adequate techniques and tools are used, and that procedures are traceable and repeatable by other specialists, so that the captured information is of evidentiary value.</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Admissibility</a:t>
            </a:r>
            <a:r>
              <a:rPr lang="en-US" sz="1200" kern="1200">
                <a:solidFill>
                  <a:schemeClr val="tx1"/>
                </a:solidFill>
                <a:effectLst/>
                <a:latin typeface="+mn-lt"/>
                <a:ea typeface="+mn-ea"/>
                <a:cs typeface="+mn-cs"/>
              </a:rPr>
              <a:t>: Since the ultimate goal is the use of acquired and </a:t>
            </a:r>
            <a:r>
              <a:rPr lang="en-US" sz="1200" kern="1200" err="1">
                <a:solidFill>
                  <a:schemeClr val="tx1"/>
                </a:solidFill>
                <a:effectLst/>
                <a:latin typeface="+mn-lt"/>
                <a:ea typeface="+mn-ea"/>
                <a:cs typeface="+mn-cs"/>
              </a:rPr>
              <a:t>analysed</a:t>
            </a:r>
            <a:r>
              <a:rPr lang="en-US" sz="1200" kern="1200">
                <a:solidFill>
                  <a:schemeClr val="tx1"/>
                </a:solidFill>
                <a:effectLst/>
                <a:latin typeface="+mn-lt"/>
                <a:ea typeface="+mn-ea"/>
                <a:cs typeface="+mn-cs"/>
              </a:rPr>
              <a:t> evidence to support a case in court, electronic evidence must be obtained in compliance with existing legislation and best practice procedure to be admissible in a trial. Although the details differ depending on national legislation, the following basic criteria must generally be taken into account.</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Authenticity</a:t>
            </a:r>
            <a:r>
              <a:rPr lang="en-US" sz="1200" kern="1200">
                <a:solidFill>
                  <a:schemeClr val="tx1"/>
                </a:solidFill>
                <a:effectLst/>
                <a:latin typeface="+mn-lt"/>
                <a:ea typeface="+mn-ea"/>
                <a:cs typeface="+mn-cs"/>
              </a:rPr>
              <a:t>: It must be possible to positively tie evidentiary material to the investigated incident.</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Completeness</a:t>
            </a:r>
            <a:r>
              <a:rPr lang="en-US" sz="1200" kern="1200">
                <a:solidFill>
                  <a:schemeClr val="tx1"/>
                </a:solidFill>
                <a:effectLst/>
                <a:latin typeface="+mn-lt"/>
                <a:ea typeface="+mn-ea"/>
                <a:cs typeface="+mn-cs"/>
              </a:rPr>
              <a:t>: It must tell the whole story and not just a particular perspective.</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Reliability</a:t>
            </a:r>
            <a:r>
              <a:rPr lang="en-US" sz="1200" kern="1200">
                <a:solidFill>
                  <a:schemeClr val="tx1"/>
                </a:solidFill>
                <a:effectLst/>
                <a:latin typeface="+mn-lt"/>
                <a:ea typeface="+mn-ea"/>
                <a:cs typeface="+mn-cs"/>
              </a:rPr>
              <a:t>: There must be nothing about how the evidence was collected and subsequently handled which causes doubt about its authenticity and veracity.</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Believability</a:t>
            </a:r>
            <a:r>
              <a:rPr lang="en-US" sz="1200" kern="1200">
                <a:solidFill>
                  <a:schemeClr val="tx1"/>
                </a:solidFill>
                <a:effectLst/>
                <a:latin typeface="+mn-lt"/>
                <a:ea typeface="+mn-ea"/>
                <a:cs typeface="+mn-cs"/>
              </a:rPr>
              <a:t>: It must be readily believable and understandable to a judge and/or the members of a jury.</a:t>
            </a:r>
            <a:endParaRPr lang="en-GB"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Proportionality</a:t>
            </a:r>
            <a:r>
              <a:rPr lang="en-US" sz="1200" kern="1200">
                <a:solidFill>
                  <a:schemeClr val="tx1"/>
                </a:solidFill>
                <a:effectLst/>
                <a:latin typeface="+mn-lt"/>
                <a:ea typeface="+mn-ea"/>
                <a:cs typeface="+mn-cs"/>
              </a:rPr>
              <a:t>: its application to Digital Forensics establishes that the whole investigative process must be adequate and appropriate: the benefits that are to be gained by using a specific measure must outweigh the harms for the party or parties affected by the measure.</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5827260C-95DC-194B-88B2-0B241DEC43BF}" type="slidenum">
              <a:rPr lang="en-US" smtClean="0"/>
              <a:pPr/>
              <a:t>45</a:t>
            </a:fld>
            <a:endParaRPr lang="en-US"/>
          </a:p>
        </p:txBody>
      </p:sp>
    </p:spTree>
    <p:extLst>
      <p:ext uri="{BB962C8B-B14F-4D97-AF65-F5344CB8AC3E}">
        <p14:creationId xmlns:p14="http://schemas.microsoft.com/office/powerpoint/2010/main" val="2429057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GB" sz="1200" kern="1200">
                <a:solidFill>
                  <a:schemeClr val="tx1"/>
                </a:solidFill>
                <a:effectLst/>
                <a:latin typeface="+mn-lt"/>
                <a:ea typeface="+mn-ea"/>
                <a:cs typeface="+mn-cs"/>
              </a:rPr>
              <a:t>The trainer should give participants an opportunity to ask any questions that they may have in relation to this</a:t>
            </a:r>
            <a:r>
              <a:rPr lang="en-GB" sz="1200" kern="1200" baseline="0">
                <a:solidFill>
                  <a:schemeClr val="tx1"/>
                </a:solidFill>
                <a:effectLst/>
                <a:latin typeface="+mn-lt"/>
                <a:ea typeface="+mn-ea"/>
                <a:cs typeface="+mn-cs"/>
              </a:rPr>
              <a:t> part of the lesson.</a:t>
            </a:r>
            <a:endParaRPr lang="en-GB"/>
          </a:p>
          <a:p>
            <a:pPr eaLnBrk="1" hangingPunct="1">
              <a:spcBef>
                <a:spcPct val="0"/>
              </a:spcBef>
            </a:pPr>
            <a:endParaRPr lang="en-GB"/>
          </a:p>
        </p:txBody>
      </p:sp>
      <p:sp>
        <p:nvSpPr>
          <p:cNvPr id="61444" name="Slide Number Placeholder 3"/>
          <p:cNvSpPr>
            <a:spLocks noGrp="1"/>
          </p:cNvSpPr>
          <p:nvPr>
            <p:ph type="sldNum" sz="quarter" idx="5"/>
          </p:nvPr>
        </p:nvSpPr>
        <p:spPr bwMode="auto">
          <a:noFill/>
          <a:ln>
            <a:miter lim="800000"/>
            <a:headEnd/>
            <a:tailEnd/>
          </a:ln>
        </p:spPr>
        <p:txBody>
          <a:bodyPr/>
          <a:lstStyle/>
          <a:p>
            <a:fld id="{D4686019-33D4-984A-9587-FE396FFF4F29}" type="slidenum">
              <a:rPr lang="en-GB"/>
              <a:pPr/>
              <a:t>46</a:t>
            </a:fld>
            <a:endParaRPr lang="en-GB"/>
          </a:p>
        </p:txBody>
      </p:sp>
    </p:spTree>
    <p:extLst>
      <p:ext uri="{BB962C8B-B14F-4D97-AF65-F5344CB8AC3E}">
        <p14:creationId xmlns:p14="http://schemas.microsoft.com/office/powerpoint/2010/main" val="6486143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2221978-7AB2-D644-A1FF-AF545A1745C1}" type="slidenum">
              <a:rPr lang="en-US" smtClean="0"/>
              <a:pPr/>
              <a:t>47</a:t>
            </a:fld>
            <a:endParaRPr lang="en-US"/>
          </a:p>
        </p:txBody>
      </p:sp>
    </p:spTree>
    <p:extLst>
      <p:ext uri="{BB962C8B-B14F-4D97-AF65-F5344CB8AC3E}">
        <p14:creationId xmlns:p14="http://schemas.microsoft.com/office/powerpoint/2010/main" val="12868175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a simple introduction to the</a:t>
            </a:r>
            <a:r>
              <a:rPr lang="en-US" baseline="0"/>
              <a:t> guide. It is important that for national training, the trainer includes the national legislation and any guidelines that may be available. It is recommended that a comparison between national and COE guidelines would be useful as an indication of the compatibility of national standards with those applied internationally.</a:t>
            </a:r>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49</a:t>
            </a:fld>
            <a:endParaRPr lang="en-US"/>
          </a:p>
        </p:txBody>
      </p:sp>
    </p:spTree>
    <p:extLst>
      <p:ext uri="{BB962C8B-B14F-4D97-AF65-F5344CB8AC3E}">
        <p14:creationId xmlns:p14="http://schemas.microsoft.com/office/powerpoint/2010/main" val="2087701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14 slides</a:t>
            </a:r>
            <a:r>
              <a:rPr lang="en-US" baseline="0"/>
              <a:t> provide an explanation of the background to the guide, its purpose, audience and the way in which the guide should be used.  They are self explanatory and it is recommended that the trainer is conversant with the guide before attempting to deliver this session.</a:t>
            </a:r>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50</a:t>
            </a:fld>
            <a:endParaRPr lang="en-US"/>
          </a:p>
        </p:txBody>
      </p:sp>
    </p:spTree>
    <p:extLst>
      <p:ext uri="{BB962C8B-B14F-4D97-AF65-F5344CB8AC3E}">
        <p14:creationId xmlns:p14="http://schemas.microsoft.com/office/powerpoint/2010/main" val="1850659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baseline="0">
                <a:solidFill>
                  <a:schemeClr val="tx1"/>
                </a:solidFill>
                <a:latin typeface="+mn-lt"/>
                <a:ea typeface="+mn-ea"/>
                <a:cs typeface="+mn-cs"/>
              </a:rPr>
              <a:t>All criminal proceedings depend on evidence to decide the guilt or innocence of an accused or to decide the merits of a case in civil proceedings. Traditionally and historically, evidence has been in a physical form (such as documents or photographs etc.) or the oral testimony of witnesses.</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Electronic evidence is derived from electronic devices such as computers and their peripheral apparatus, computer networks, mobile telephones, digital cameras and other portable equipment (including data storage devices), as well as from the Internet. The information it contains does not</a:t>
            </a:r>
          </a:p>
          <a:p>
            <a:r>
              <a:rPr lang="en-US" sz="1200" b="0" i="0" u="none" strike="noStrike" kern="1200" baseline="0">
                <a:solidFill>
                  <a:schemeClr val="tx1"/>
                </a:solidFill>
                <a:latin typeface="+mn-lt"/>
                <a:ea typeface="+mn-ea"/>
                <a:cs typeface="+mn-cs"/>
              </a:rPr>
              <a:t>possess an independent physical form.</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However, in many ways, electronic evidence is no different from traditional evidence in that the party introducing it into legal proceedings must be able to demonstrate that it reflects the same set of circumstances and factual information as it did at the time of the offence. In other words, they must be able to show that no changes, deletions, additions or other alterations have (or might have) taken place.</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The intangible nature of any data and information stored in electronic form makes it much easier to manipulate and more prone to alteration than traditional forms of evidence. This has created special challenges for the justice system which requires that such data be handled in a special way</a:t>
            </a:r>
          </a:p>
          <a:p>
            <a:r>
              <a:rPr lang="en-US" sz="1200" b="0" i="0" u="none" strike="noStrike" kern="1200" baseline="0">
                <a:solidFill>
                  <a:schemeClr val="tx1"/>
                </a:solidFill>
                <a:latin typeface="+mn-lt"/>
                <a:ea typeface="+mn-ea"/>
                <a:cs typeface="+mn-cs"/>
              </a:rPr>
              <a:t>to ensure the integrity of the evidence it offers.</a:t>
            </a:r>
          </a:p>
          <a:p>
            <a:endParaRPr lang="en-US" sz="1200" b="0" i="0" u="none" strike="noStrike" kern="1200" baseline="0">
              <a:solidFill>
                <a:schemeClr val="tx1"/>
              </a:solidFill>
              <a:latin typeface="+mn-lt"/>
              <a:ea typeface="+mn-ea"/>
              <a:cs typeface="+mn-cs"/>
            </a:endParaRPr>
          </a:p>
          <a:p>
            <a:r>
              <a:rPr lang="en-US" sz="1200" b="0" i="0" u="none" strike="noStrike" kern="1200" baseline="0">
                <a:solidFill>
                  <a:schemeClr val="tx1"/>
                </a:solidFill>
                <a:latin typeface="+mn-lt"/>
                <a:ea typeface="+mn-ea"/>
                <a:cs typeface="+mn-cs"/>
              </a:rPr>
              <a:t>Given its special characteristics electronic evidence could be defined as:</a:t>
            </a:r>
          </a:p>
          <a:p>
            <a:r>
              <a:rPr lang="en-US" sz="1200" b="0" i="0" u="none" strike="noStrike" kern="1200" baseline="0">
                <a:solidFill>
                  <a:schemeClr val="tx1"/>
                </a:solidFill>
                <a:latin typeface="+mn-lt"/>
                <a:ea typeface="+mn-ea"/>
                <a:cs typeface="+mn-cs"/>
              </a:rPr>
              <a:t>Any information generated, stored or transmitted in digital form that may later be</a:t>
            </a:r>
          </a:p>
          <a:p>
            <a:r>
              <a:rPr lang="en-US" sz="1200" b="0" i="0" u="none" strike="noStrike" kern="1200" baseline="0">
                <a:solidFill>
                  <a:schemeClr val="tx1"/>
                </a:solidFill>
                <a:latin typeface="+mn-lt"/>
                <a:ea typeface="+mn-ea"/>
                <a:cs typeface="+mn-cs"/>
              </a:rPr>
              <a:t>needed to prove or disprove a fact disputed in legal proceedings.</a:t>
            </a:r>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63</a:t>
            </a:fld>
            <a:endParaRPr lang="en-US"/>
          </a:p>
        </p:txBody>
      </p:sp>
    </p:spTree>
    <p:extLst>
      <p:ext uri="{BB962C8B-B14F-4D97-AF65-F5344CB8AC3E}">
        <p14:creationId xmlns:p14="http://schemas.microsoft.com/office/powerpoint/2010/main" val="9942816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set of principles that are included in the following five slides and in accordance with the generally accepted practice internationally. The actual principle is listed in bold italic and the explanatory note follows.  The trainer should familiarise themselves with the principles and also research any guidelines that apply locally before delivering this presentation. </a:t>
            </a:r>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64</a:t>
            </a:fld>
            <a:endParaRPr lang="en-US"/>
          </a:p>
        </p:txBody>
      </p:sp>
    </p:spTree>
    <p:extLst>
      <p:ext uri="{BB962C8B-B14F-4D97-AF65-F5344CB8AC3E}">
        <p14:creationId xmlns:p14="http://schemas.microsoft.com/office/powerpoint/2010/main" val="1553173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5</a:t>
            </a:fld>
            <a:endParaRPr lang="en-US" dirty="0"/>
          </a:p>
        </p:txBody>
      </p:sp>
    </p:spTree>
    <p:extLst>
      <p:ext uri="{BB962C8B-B14F-4D97-AF65-F5344CB8AC3E}">
        <p14:creationId xmlns:p14="http://schemas.microsoft.com/office/powerpoint/2010/main" val="1601635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GB" sz="1200" kern="1200">
                <a:solidFill>
                  <a:schemeClr val="tx1"/>
                </a:solidFill>
                <a:effectLst/>
                <a:latin typeface="+mn-lt"/>
                <a:ea typeface="+mn-ea"/>
                <a:cs typeface="+mn-cs"/>
              </a:rPr>
              <a:t>The trainer should give participants an opportunity to ask any questions that they may have in relation to this</a:t>
            </a:r>
            <a:r>
              <a:rPr lang="en-GB" sz="1200" kern="1200" baseline="0">
                <a:solidFill>
                  <a:schemeClr val="tx1"/>
                </a:solidFill>
                <a:effectLst/>
                <a:latin typeface="+mn-lt"/>
                <a:ea typeface="+mn-ea"/>
                <a:cs typeface="+mn-cs"/>
              </a:rPr>
              <a:t> part of the lesson.</a:t>
            </a:r>
            <a:endParaRPr lang="en-GB"/>
          </a:p>
          <a:p>
            <a:pPr eaLnBrk="1" hangingPunct="1">
              <a:spcBef>
                <a:spcPct val="0"/>
              </a:spcBef>
            </a:pPr>
            <a:endParaRPr lang="en-GB"/>
          </a:p>
        </p:txBody>
      </p:sp>
      <p:sp>
        <p:nvSpPr>
          <p:cNvPr id="61444" name="Slide Number Placeholder 3"/>
          <p:cNvSpPr>
            <a:spLocks noGrp="1"/>
          </p:cNvSpPr>
          <p:nvPr>
            <p:ph type="sldNum" sz="quarter" idx="5"/>
          </p:nvPr>
        </p:nvSpPr>
        <p:spPr bwMode="auto">
          <a:noFill/>
          <a:ln>
            <a:miter lim="800000"/>
            <a:headEnd/>
            <a:tailEnd/>
          </a:ln>
        </p:spPr>
        <p:txBody>
          <a:bodyPr/>
          <a:lstStyle/>
          <a:p>
            <a:fld id="{D4686019-33D4-984A-9587-FE396FFF4F29}" type="slidenum">
              <a:rPr lang="en-GB"/>
              <a:pPr/>
              <a:t>70</a:t>
            </a:fld>
            <a:endParaRPr lang="en-GB"/>
          </a:p>
        </p:txBody>
      </p:sp>
    </p:spTree>
    <p:extLst>
      <p:ext uri="{BB962C8B-B14F-4D97-AF65-F5344CB8AC3E}">
        <p14:creationId xmlns:p14="http://schemas.microsoft.com/office/powerpoint/2010/main" val="1194468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71</a:t>
            </a:fld>
            <a:endParaRPr lang="en-US"/>
          </a:p>
        </p:txBody>
      </p:sp>
    </p:spTree>
    <p:extLst>
      <p:ext uri="{BB962C8B-B14F-4D97-AF65-F5344CB8AC3E}">
        <p14:creationId xmlns:p14="http://schemas.microsoft.com/office/powerpoint/2010/main" val="465005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buFontTx/>
              <a:buAutoNum type="arabicPeriod"/>
            </a:pPr>
            <a:r>
              <a:rPr lang="en-US">
                <a:latin typeface="Calibri" charset="0"/>
              </a:rPr>
              <a:t>Such decision will be finalised at the scene (things are clearer)</a:t>
            </a:r>
          </a:p>
          <a:p>
            <a:pPr marL="228600" indent="-228600" eaLnBrk="1" hangingPunct="1">
              <a:buFontTx/>
              <a:buAutoNum type="arabicPeriod"/>
            </a:pPr>
            <a:r>
              <a:rPr lang="en-US">
                <a:latin typeface="Calibri" charset="0"/>
              </a:rPr>
              <a:t>However as much information we have is always better. </a:t>
            </a:r>
          </a:p>
          <a:p>
            <a:pPr marL="228600" indent="-228600" eaLnBrk="1" hangingPunct="1">
              <a:buFontTx/>
              <a:buAutoNum type="arabicPeriod"/>
            </a:pPr>
            <a:endParaRPr lang="el-GR">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3109741-2BAC-7E41-B182-958CD2507C74}" type="slidenum">
              <a:rPr lang="en-US">
                <a:latin typeface="Calibri" charset="0"/>
              </a:rPr>
              <a:pPr eaLnBrk="1" hangingPunct="1"/>
              <a:t>72</a:t>
            </a:fld>
            <a:endParaRPr lang="en-US">
              <a:latin typeface="Calibri" charset="0"/>
            </a:endParaRPr>
          </a:p>
        </p:txBody>
      </p:sp>
    </p:spTree>
    <p:extLst>
      <p:ext uri="{BB962C8B-B14F-4D97-AF65-F5344CB8AC3E}">
        <p14:creationId xmlns:p14="http://schemas.microsoft.com/office/powerpoint/2010/main" val="11979791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If it is known or suspected that e-evidence might be found at the scene, the search team should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include members specially trained in that function as well as an independent specialist if</a:t>
            </a:r>
            <a:r>
              <a:rPr lang="en-US" sz="1200" kern="1200" baseline="0">
                <a:solidFill>
                  <a:schemeClr val="tx1"/>
                </a:solidFill>
                <a:effectLst/>
                <a:latin typeface="+mn-lt"/>
                <a:ea typeface="+mn-ea"/>
                <a:cs typeface="+mn-cs"/>
              </a:rPr>
              <a:t> </a:t>
            </a:r>
            <a:r>
              <a:rPr lang="en-US" sz="1200" b="0" kern="1200">
                <a:solidFill>
                  <a:schemeClr val="tx1"/>
                </a:solidFill>
                <a:effectLst/>
                <a:latin typeface="+mn-lt"/>
                <a:ea typeface="+mn-ea"/>
                <a:cs typeface="+mn-cs"/>
              </a:rPr>
              <a:t>necessary. </a:t>
            </a:r>
            <a:r>
              <a:rPr lang="en-US" sz="1200" kern="1200">
                <a:solidFill>
                  <a:schemeClr val="tx1"/>
                </a:solidFill>
                <a:effectLst/>
                <a:latin typeface="+mn-lt"/>
                <a:ea typeface="+mn-ea"/>
                <a:cs typeface="+mn-cs"/>
              </a:rPr>
              <a:t>If the system is administered or maintained by an external company or administrator,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investigator might consider involving them as an expert witness (of course if he/she is not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considered a suspect and has no other conflict of interest).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At a minimum those dealing with electronic evidence (and ideally everyone present) should have received basic training in identifying and collecting potential sources of such evidence. Where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possible each group tasked with </a:t>
            </a:r>
            <a:r>
              <a:rPr lang="en-US" sz="1200" kern="1200" err="1">
                <a:solidFill>
                  <a:schemeClr val="tx1"/>
                </a:solidFill>
                <a:effectLst/>
                <a:latin typeface="+mn-lt"/>
                <a:ea typeface="+mn-ea"/>
                <a:cs typeface="+mn-cs"/>
              </a:rPr>
              <a:t>seising</a:t>
            </a:r>
            <a:r>
              <a:rPr lang="en-US" sz="1200" kern="1200">
                <a:solidFill>
                  <a:schemeClr val="tx1"/>
                </a:solidFill>
                <a:effectLst/>
                <a:latin typeface="+mn-lt"/>
                <a:ea typeface="+mn-ea"/>
                <a:cs typeface="+mn-cs"/>
              </a:rPr>
              <a:t> electronic evidence should consist of at least two officers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so that there can be two witnesses for every action.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All team members should know the principles to apply when handling e-evidence as well as those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used for handling other physical evidence. They should be aware of any special measures required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(e.g. not to use </a:t>
            </a:r>
            <a:r>
              <a:rPr lang="en-US" sz="1200" kern="1200" err="1">
                <a:solidFill>
                  <a:schemeClr val="tx1"/>
                </a:solidFill>
                <a:effectLst/>
                <a:latin typeface="+mn-lt"/>
                <a:ea typeface="+mn-ea"/>
                <a:cs typeface="+mn-cs"/>
              </a:rPr>
              <a:t>aluminium</a:t>
            </a:r>
            <a:r>
              <a:rPr lang="en-US" sz="1200" kern="1200">
                <a:solidFill>
                  <a:schemeClr val="tx1"/>
                </a:solidFill>
                <a:effectLst/>
                <a:latin typeface="+mn-lt"/>
                <a:ea typeface="+mn-ea"/>
                <a:cs typeface="+mn-cs"/>
              </a:rPr>
              <a:t> powder for collecting fingerprints from electronic devices). They should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also know that in certain situations they must contact a specialist unit and should have this contact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information ready if they have not involved specialists in the search.</a:t>
            </a:r>
          </a:p>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73</a:t>
            </a:fld>
            <a:endParaRPr lang="en-US"/>
          </a:p>
        </p:txBody>
      </p:sp>
    </p:spTree>
    <p:extLst>
      <p:ext uri="{BB962C8B-B14F-4D97-AF65-F5344CB8AC3E}">
        <p14:creationId xmlns:p14="http://schemas.microsoft.com/office/powerpoint/2010/main" val="720236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74</a:t>
            </a:fld>
            <a:endParaRPr lang="en-US"/>
          </a:p>
        </p:txBody>
      </p:sp>
    </p:spTree>
    <p:extLst>
      <p:ext uri="{BB962C8B-B14F-4D97-AF65-F5344CB8AC3E}">
        <p14:creationId xmlns:p14="http://schemas.microsoft.com/office/powerpoint/2010/main" val="12750966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a:solidFill>
                  <a:schemeClr val="tx1"/>
                </a:solidFill>
                <a:effectLst/>
                <a:latin typeface="+mn-lt"/>
                <a:ea typeface="+mn-ea"/>
                <a:cs typeface="+mn-cs"/>
              </a:rPr>
              <a:t>Because digital forensics are so complex and so many different disciplines are involved, a digital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forensics examiner tends to specialise in one area of electronic evidence. This means an investigator or prosecutor may sometimes need to retain the services of a digital specialist to</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assist with particular technical situations.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When selecting a specialist it can be helpful to see some form of formal accreditation awarded by 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respected academic or professional body. Accreditation represents a certain level of educational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attainment and provides an independent assessment of his or her credentials when his or her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expertise is </a:t>
            </a:r>
            <a:r>
              <a:rPr lang="en-US" sz="1200" kern="1200" err="1">
                <a:solidFill>
                  <a:schemeClr val="tx1"/>
                </a:solidFill>
                <a:effectLst/>
                <a:latin typeface="+mn-lt"/>
                <a:ea typeface="+mn-ea"/>
                <a:cs typeface="+mn-cs"/>
              </a:rPr>
              <a:t>scrutinised</a:t>
            </a:r>
            <a:r>
              <a:rPr lang="en-US" sz="1200" kern="1200">
                <a:solidFill>
                  <a:schemeClr val="tx1"/>
                </a:solidFill>
                <a:effectLst/>
                <a:latin typeface="+mn-lt"/>
                <a:ea typeface="+mn-ea"/>
                <a:cs typeface="+mn-cs"/>
              </a:rPr>
              <a:t> in court. Similarly, a track record of publication in recognised peer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reviewed journals, experience in previous cases and a professional reputation, all help to enhance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that confidence.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process of selection should not be haphazard, but active and structured from the start.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Computer crime units may be able to offer additional advice on the criteria for selection, however,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following criteria may help to establish the value and reputation of an internal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consulting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witness.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Specialist skills</a:t>
            </a:r>
          </a:p>
          <a:p>
            <a:r>
              <a:rPr lang="en-US" sz="1200" kern="1200">
                <a:solidFill>
                  <a:schemeClr val="tx1"/>
                </a:solidFill>
                <a:effectLst/>
                <a:latin typeface="+mn-lt"/>
                <a:ea typeface="+mn-ea"/>
                <a:cs typeface="+mn-cs"/>
              </a:rPr>
              <a:t>a. Relevant academic and professional qualifications and accreditation;</a:t>
            </a:r>
          </a:p>
          <a:p>
            <a:r>
              <a:rPr lang="en-US" sz="1200" kern="1200">
                <a:solidFill>
                  <a:schemeClr val="tx1"/>
                </a:solidFill>
                <a:effectLst/>
                <a:latin typeface="+mn-lt"/>
                <a:ea typeface="+mn-ea"/>
                <a:cs typeface="+mn-cs"/>
              </a:rPr>
              <a:t>b. Specific skills that he or she possesses relevant to the case in hand;</a:t>
            </a:r>
          </a:p>
          <a:p>
            <a:r>
              <a:rPr lang="en-US" sz="1200" kern="1200">
                <a:solidFill>
                  <a:schemeClr val="tx1"/>
                </a:solidFill>
                <a:effectLst/>
                <a:latin typeface="+mn-lt"/>
                <a:ea typeface="+mn-ea"/>
                <a:cs typeface="+mn-cs"/>
              </a:rPr>
              <a:t>c. Involvement in any relevant specialist professional institutes or associations;</a:t>
            </a:r>
          </a:p>
          <a:p>
            <a:r>
              <a:rPr lang="en-US" sz="1200" kern="1200">
                <a:solidFill>
                  <a:schemeClr val="tx1"/>
                </a:solidFill>
                <a:effectLst/>
                <a:latin typeface="+mn-lt"/>
                <a:ea typeface="+mn-ea"/>
                <a:cs typeface="+mn-cs"/>
              </a:rPr>
              <a:t>d. An acknowledged reputation for his or her activity in the required area of expertise (for instance does the specialist hold any awards for his or her work?).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Specialist experience</a:t>
            </a:r>
          </a:p>
          <a:p>
            <a:r>
              <a:rPr lang="en-US" sz="1200" kern="1200">
                <a:solidFill>
                  <a:schemeClr val="tx1"/>
                </a:solidFill>
                <a:effectLst/>
                <a:latin typeface="+mn-lt"/>
                <a:ea typeface="+mn-ea"/>
                <a:cs typeface="+mn-cs"/>
              </a:rPr>
              <a:t>a. The length and nature of experience of this type of work;</a:t>
            </a:r>
          </a:p>
          <a:p>
            <a:r>
              <a:rPr lang="en-US" sz="1200" kern="1200">
                <a:solidFill>
                  <a:schemeClr val="tx1"/>
                </a:solidFill>
                <a:effectLst/>
                <a:latin typeface="+mn-lt"/>
                <a:ea typeface="+mn-ea"/>
                <a:cs typeface="+mn-cs"/>
              </a:rPr>
              <a:t>b. Level and seniority attained;</a:t>
            </a:r>
          </a:p>
          <a:p>
            <a:r>
              <a:rPr lang="en-US" sz="1200" kern="1200">
                <a:solidFill>
                  <a:schemeClr val="tx1"/>
                </a:solidFill>
                <a:effectLst/>
                <a:latin typeface="+mn-lt"/>
                <a:ea typeface="+mn-ea"/>
                <a:cs typeface="+mn-cs"/>
              </a:rPr>
              <a:t>c. The number of court cases in which he or she has been involved;</a:t>
            </a:r>
          </a:p>
          <a:p>
            <a:r>
              <a:rPr lang="en-US" sz="1200" kern="1200">
                <a:solidFill>
                  <a:schemeClr val="tx1"/>
                </a:solidFill>
                <a:effectLst/>
                <a:latin typeface="+mn-lt"/>
                <a:ea typeface="+mn-ea"/>
                <a:cs typeface="+mn-cs"/>
              </a:rPr>
              <a:t>d. The type and complexity of cases in which the specialist was involved;</a:t>
            </a:r>
          </a:p>
          <a:p>
            <a:r>
              <a:rPr lang="en-US" sz="1200" kern="1200">
                <a:solidFill>
                  <a:schemeClr val="tx1"/>
                </a:solidFill>
                <a:effectLst/>
                <a:latin typeface="+mn-lt"/>
                <a:ea typeface="+mn-ea"/>
                <a:cs typeface="+mn-cs"/>
              </a:rPr>
              <a:t>e. Evidence to prove level and quality of experience (for instance participation as an invited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speaker at reputable events; publications in respected peer review journals, official and</a:t>
            </a:r>
          </a:p>
          <a:p>
            <a:r>
              <a:rPr lang="en-US" sz="1200" kern="1200">
                <a:solidFill>
                  <a:schemeClr val="tx1"/>
                </a:solidFill>
                <a:effectLst/>
                <a:latin typeface="+mn-lt"/>
                <a:ea typeface="+mn-ea"/>
                <a:cs typeface="+mn-cs"/>
              </a:rPr>
              <a:t>honorary appointments relevant to the specialism).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Knowledge of investigation</a:t>
            </a:r>
          </a:p>
          <a:p>
            <a:r>
              <a:rPr lang="en-US" sz="1200" kern="1200">
                <a:solidFill>
                  <a:schemeClr val="tx1"/>
                </a:solidFill>
                <a:effectLst/>
                <a:latin typeface="+mn-lt"/>
                <a:ea typeface="+mn-ea"/>
                <a:cs typeface="+mn-cs"/>
              </a:rPr>
              <a:t>An understanding of the nature and needs of an investigation in terms of confidentiality, relevance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and the distinction between information, intelligence and evidence.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Contextual knowledge</a:t>
            </a:r>
          </a:p>
          <a:p>
            <a:r>
              <a:rPr lang="en-US" sz="1200" kern="1200">
                <a:solidFill>
                  <a:schemeClr val="tx1"/>
                </a:solidFill>
                <a:effectLst/>
                <a:latin typeface="+mn-lt"/>
                <a:ea typeface="+mn-ea"/>
                <a:cs typeface="+mn-cs"/>
              </a:rPr>
              <a:t>An understanding of the difference between the approaches, language, philosophies, practices and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roles of the police and the law, and the requisite technical knowledge of Information Technology as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well as familiarity with the concept of probability in its broadest sense and knowing the difference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between scientific and legal standards of proof.</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Legal knowledge</a:t>
            </a:r>
          </a:p>
          <a:p>
            <a:r>
              <a:rPr lang="en-US" sz="1200" kern="1200">
                <a:solidFill>
                  <a:schemeClr val="tx1"/>
                </a:solidFill>
                <a:effectLst/>
                <a:latin typeface="+mn-lt"/>
                <a:ea typeface="+mn-ea"/>
                <a:cs typeface="+mn-cs"/>
              </a:rPr>
              <a:t>An understanding of relevant aspects of the law in relation to:</a:t>
            </a:r>
          </a:p>
          <a:p>
            <a:r>
              <a:rPr lang="en-US" sz="1200" kern="1200">
                <a:solidFill>
                  <a:schemeClr val="tx1"/>
                </a:solidFill>
                <a:effectLst/>
                <a:latin typeface="+mn-lt"/>
                <a:ea typeface="+mn-ea"/>
                <a:cs typeface="+mn-cs"/>
              </a:rPr>
              <a:t>a. Statements;</a:t>
            </a:r>
          </a:p>
          <a:p>
            <a:r>
              <a:rPr lang="en-US" sz="1200" kern="1200">
                <a:solidFill>
                  <a:schemeClr val="tx1"/>
                </a:solidFill>
                <a:effectLst/>
                <a:latin typeface="+mn-lt"/>
                <a:ea typeface="+mn-ea"/>
                <a:cs typeface="+mn-cs"/>
              </a:rPr>
              <a:t>b. Continuity;</a:t>
            </a:r>
          </a:p>
          <a:p>
            <a:r>
              <a:rPr lang="en-US" sz="1200" kern="1200">
                <a:solidFill>
                  <a:schemeClr val="tx1"/>
                </a:solidFill>
                <a:effectLst/>
                <a:latin typeface="+mn-lt"/>
                <a:ea typeface="+mn-ea"/>
                <a:cs typeface="+mn-cs"/>
              </a:rPr>
              <a:t>c. Rules of evidence;</a:t>
            </a:r>
          </a:p>
          <a:p>
            <a:r>
              <a:rPr lang="en-US" sz="1200" kern="1200">
                <a:solidFill>
                  <a:schemeClr val="tx1"/>
                </a:solidFill>
                <a:effectLst/>
                <a:latin typeface="+mn-lt"/>
                <a:ea typeface="+mn-ea"/>
                <a:cs typeface="+mn-cs"/>
              </a:rPr>
              <a:t>d. Court procedures (including the differences in the roles of the defence and prosecution);</a:t>
            </a:r>
          </a:p>
          <a:p>
            <a:r>
              <a:rPr lang="en-US" sz="1200" kern="1200">
                <a:solidFill>
                  <a:schemeClr val="tx1"/>
                </a:solidFill>
                <a:effectLst/>
                <a:latin typeface="+mn-lt"/>
                <a:ea typeface="+mn-ea"/>
                <a:cs typeface="+mn-cs"/>
              </a:rPr>
              <a:t>e. A clear understanding of the roles and responsibilities of the expert witness.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Communication skills</a:t>
            </a:r>
          </a:p>
          <a:p>
            <a:r>
              <a:rPr lang="en-US" sz="1200" kern="1200">
                <a:solidFill>
                  <a:schemeClr val="tx1"/>
                </a:solidFill>
                <a:effectLst/>
                <a:latin typeface="+mn-lt"/>
                <a:ea typeface="+mn-ea"/>
                <a:cs typeface="+mn-cs"/>
              </a:rPr>
              <a:t>The ability to express and explain in ordinary language:</a:t>
            </a:r>
          </a:p>
          <a:p>
            <a:r>
              <a:rPr lang="en-US" sz="1200" kern="1200">
                <a:solidFill>
                  <a:schemeClr val="tx1"/>
                </a:solidFill>
                <a:effectLst/>
                <a:latin typeface="+mn-lt"/>
                <a:ea typeface="+mn-ea"/>
                <a:cs typeface="+mn-cs"/>
              </a:rPr>
              <a:t>a. The nature of the specialism;</a:t>
            </a:r>
          </a:p>
          <a:p>
            <a:r>
              <a:rPr lang="en-US" sz="1200" kern="1200">
                <a:solidFill>
                  <a:schemeClr val="tx1"/>
                </a:solidFill>
                <a:effectLst/>
                <a:latin typeface="+mn-lt"/>
                <a:ea typeface="+mn-ea"/>
                <a:cs typeface="+mn-cs"/>
              </a:rPr>
              <a:t>b. The techniques and equipment used in the examination;</a:t>
            </a:r>
          </a:p>
          <a:p>
            <a:r>
              <a:rPr lang="en-US" sz="1200" kern="1200">
                <a:solidFill>
                  <a:schemeClr val="tx1"/>
                </a:solidFill>
                <a:effectLst/>
                <a:latin typeface="+mn-lt"/>
                <a:ea typeface="+mn-ea"/>
                <a:cs typeface="+mn-cs"/>
              </a:rPr>
              <a:t>c. The methods of interpretation used;</a:t>
            </a:r>
          </a:p>
          <a:p>
            <a:r>
              <a:rPr lang="en-US" sz="1200" kern="1200">
                <a:solidFill>
                  <a:schemeClr val="tx1"/>
                </a:solidFill>
                <a:effectLst/>
                <a:latin typeface="+mn-lt"/>
                <a:ea typeface="+mn-ea"/>
                <a:cs typeface="+mn-cs"/>
              </a:rPr>
              <a:t>d. The strengths and weaknesses of the evidence;</a:t>
            </a:r>
          </a:p>
          <a:p>
            <a:r>
              <a:rPr lang="en-US" sz="1200" kern="1200">
                <a:solidFill>
                  <a:schemeClr val="tx1"/>
                </a:solidFill>
                <a:effectLst/>
                <a:latin typeface="+mn-lt"/>
                <a:ea typeface="+mn-ea"/>
                <a:cs typeface="+mn-cs"/>
              </a:rPr>
              <a:t>e. Any possible alternative explanations for the facts uncovered.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General</a:t>
            </a:r>
          </a:p>
          <a:p>
            <a:r>
              <a:rPr lang="en-US" sz="1200" kern="1200">
                <a:solidFill>
                  <a:schemeClr val="tx1"/>
                </a:solidFill>
                <a:effectLst/>
                <a:latin typeface="+mn-lt"/>
                <a:ea typeface="+mn-ea"/>
                <a:cs typeface="+mn-cs"/>
              </a:rPr>
              <a:t>a. The expert may need to be security cleared to the appropriate security level to handle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evidential material;</a:t>
            </a:r>
          </a:p>
          <a:p>
            <a:r>
              <a:rPr lang="en-US" sz="1200" kern="1200">
                <a:solidFill>
                  <a:schemeClr val="tx1"/>
                </a:solidFill>
                <a:effectLst/>
                <a:latin typeface="+mn-lt"/>
                <a:ea typeface="+mn-ea"/>
                <a:cs typeface="+mn-cs"/>
              </a:rPr>
              <a:t>b. The expert should sign a Non-Disclosure Agreement (to ensure whatever knowledge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acquired during the examination remains confidential);</a:t>
            </a:r>
          </a:p>
          <a:p>
            <a:r>
              <a:rPr lang="en-US" sz="1200" kern="1200">
                <a:solidFill>
                  <a:schemeClr val="tx1"/>
                </a:solidFill>
                <a:effectLst/>
                <a:latin typeface="+mn-lt"/>
                <a:ea typeface="+mn-ea"/>
                <a:cs typeface="+mn-cs"/>
              </a:rPr>
              <a:t>c. Where relevant, the expert should be made aware of any relevant guidelines on material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related to </a:t>
            </a:r>
            <a:r>
              <a:rPr lang="en-US" sz="1200" kern="1200" err="1">
                <a:solidFill>
                  <a:schemeClr val="tx1"/>
                </a:solidFill>
                <a:effectLst/>
                <a:latin typeface="+mn-lt"/>
                <a:ea typeface="+mn-ea"/>
                <a:cs typeface="+mn-cs"/>
              </a:rPr>
              <a:t>paedophilia</a:t>
            </a:r>
            <a:r>
              <a:rPr lang="en-US" sz="1200" kern="1200">
                <a:solidFill>
                  <a:schemeClr val="tx1"/>
                </a:solidFill>
                <a:effectLst/>
                <a:latin typeface="+mn-lt"/>
                <a:ea typeface="+mn-ea"/>
                <a:cs typeface="+mn-cs"/>
              </a:rPr>
              <a:t> including the effect of such material on others involved and be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required to risk assess the same appropriately;</a:t>
            </a:r>
          </a:p>
          <a:p>
            <a:r>
              <a:rPr lang="en-US" sz="1200" kern="1200">
                <a:solidFill>
                  <a:schemeClr val="tx1"/>
                </a:solidFill>
                <a:effectLst/>
                <a:latin typeface="+mn-lt"/>
                <a:ea typeface="+mn-ea"/>
                <a:cs typeface="+mn-cs"/>
              </a:rPr>
              <a:t>d. The specialist should have no conflict of interest and should be required to make 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declaration to that effect.</a:t>
            </a:r>
          </a:p>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75</a:t>
            </a:fld>
            <a:endParaRPr lang="en-US"/>
          </a:p>
        </p:txBody>
      </p:sp>
    </p:spTree>
    <p:extLst>
      <p:ext uri="{BB962C8B-B14F-4D97-AF65-F5344CB8AC3E}">
        <p14:creationId xmlns:p14="http://schemas.microsoft.com/office/powerpoint/2010/main" val="1416342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1" kern="1200">
                <a:solidFill>
                  <a:schemeClr val="tx1"/>
                </a:solidFill>
                <a:effectLst/>
                <a:latin typeface="+mn-lt"/>
                <a:ea typeface="+mn-ea"/>
                <a:cs typeface="+mn-cs"/>
              </a:rPr>
              <a:t>Where is the data hosted (i.e. actually stored)?</a:t>
            </a:r>
          </a:p>
          <a:p>
            <a:r>
              <a:rPr lang="en-US" sz="1200" kern="1200">
                <a:solidFill>
                  <a:schemeClr val="tx1"/>
                </a:solidFill>
                <a:effectLst/>
                <a:latin typeface="+mn-lt"/>
                <a:ea typeface="+mn-ea"/>
                <a:cs typeface="+mn-cs"/>
              </a:rPr>
              <a:t>It is not unusual for data to be hosted in a location other than where the equipment is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present. If you arrive at a search without first considering this possibility you may find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that further legal </a:t>
            </a:r>
            <a:r>
              <a:rPr lang="en-US" sz="1200" kern="1200" err="1">
                <a:solidFill>
                  <a:schemeClr val="tx1"/>
                </a:solidFill>
                <a:effectLst/>
                <a:latin typeface="+mn-lt"/>
                <a:ea typeface="+mn-ea"/>
                <a:cs typeface="+mn-cs"/>
              </a:rPr>
              <a:t>authorisation</a:t>
            </a:r>
            <a:r>
              <a:rPr lang="en-US" sz="1200" kern="1200">
                <a:solidFill>
                  <a:schemeClr val="tx1"/>
                </a:solidFill>
                <a:effectLst/>
                <a:latin typeface="+mn-lt"/>
                <a:ea typeface="+mn-ea"/>
                <a:cs typeface="+mn-cs"/>
              </a:rPr>
              <a:t> may be required (especially if the data is stored in 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different jurisdiction) or additional technical skills or equipment may be necessary.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How sophisticated is the suspect?</a:t>
            </a:r>
          </a:p>
          <a:p>
            <a:r>
              <a:rPr lang="en-US" sz="1200" kern="1200">
                <a:solidFill>
                  <a:schemeClr val="tx1"/>
                </a:solidFill>
                <a:effectLst/>
                <a:latin typeface="+mn-lt"/>
                <a:ea typeface="+mn-ea"/>
                <a:cs typeface="+mn-cs"/>
              </a:rPr>
              <a:t>It is wise to gather as much intelligence about the suspect as possible. A suspect skilled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in computers may have implemented anti-forensic procedures to interfere with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Seizure of equipment or the capture of data (for example they may have encrypted all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their data storage devices or installed single key data wiping on their computers). If this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is the case, it will be necessary to have countermeasures pre-prepared. The suspect may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also have stored data in the cloud or using some other online resource so that no data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will be found on their equipment.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Are there alternative or complementary sources of evidence?</a:t>
            </a:r>
          </a:p>
          <a:p>
            <a:r>
              <a:rPr lang="en-US" sz="1200" kern="1200">
                <a:solidFill>
                  <a:schemeClr val="tx1"/>
                </a:solidFill>
                <a:effectLst/>
                <a:latin typeface="+mn-lt"/>
                <a:ea typeface="+mn-ea"/>
                <a:cs typeface="+mn-cs"/>
              </a:rPr>
              <a:t>Before embarking on any action that may involve direct contact with a suspect, Seizure of</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their equipment or capture of his or her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data, it should considered during the planning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phase whether there are other, more preferable, sources from which the same</a:t>
            </a:r>
          </a:p>
          <a:p>
            <a:r>
              <a:rPr lang="en-US" sz="1200" kern="1200">
                <a:solidFill>
                  <a:schemeClr val="tx1"/>
                </a:solidFill>
                <a:effectLst/>
                <a:latin typeface="+mn-lt"/>
                <a:ea typeface="+mn-ea"/>
                <a:cs typeface="+mn-cs"/>
              </a:rPr>
              <a:t>information might be obtained. For example, you might consider contacting other parties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to an online transaction (such as an exchange of email), a third party such as an Internet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Service Provider (ISP) or an online service provider. With greater use of the cloud,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same data may be recoverable from such a third party source.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It is a tactical decision whether to recover data from the suspect or from the alternative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data holder. In some jurisdictions, third parties are required by law to notify their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customer of any request for data access which may inconveniently alert a suspect and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prompt him or her to conceal or destroy evidence. The investigator or prosecutor in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charge will have to consider how the procedure for recovering data from third parties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might impact on the effectiveness of an investigation (especially if the data are held in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another jurisdiction). It will also be important to decide which source of evidence is best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for the purposes of the investigation and most valuable for its eventual outcome.</a:t>
            </a: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76</a:t>
            </a:fld>
            <a:endParaRPr lang="en-US"/>
          </a:p>
        </p:txBody>
      </p:sp>
    </p:spTree>
    <p:extLst>
      <p:ext uri="{BB962C8B-B14F-4D97-AF65-F5344CB8AC3E}">
        <p14:creationId xmlns:p14="http://schemas.microsoft.com/office/powerpoint/2010/main" val="3235551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lists provided on the following</a:t>
            </a:r>
            <a:r>
              <a:rPr lang="en-US" baseline="0"/>
              <a:t> slides are not inclusive and i</a:t>
            </a:r>
            <a:r>
              <a:rPr lang="en-US"/>
              <a:t>t is recommended that before moving on to the specific</a:t>
            </a:r>
            <a:r>
              <a:rPr lang="en-US" baseline="0"/>
              <a:t> requirements for preparation and planning, the trainer asks the delegates what the considerations are and record them on a white board or chalk board.  This list provided can be used as a reference during thee discussion.  The delegates may of course make suggestions that are relevant but not foreseen in the list provided.</a:t>
            </a:r>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77</a:t>
            </a:fld>
            <a:endParaRPr lang="en-US"/>
          </a:p>
        </p:txBody>
      </p:sp>
    </p:spTree>
    <p:extLst>
      <p:ext uri="{BB962C8B-B14F-4D97-AF65-F5344CB8AC3E}">
        <p14:creationId xmlns:p14="http://schemas.microsoft.com/office/powerpoint/2010/main" val="263086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78</a:t>
            </a:fld>
            <a:endParaRPr lang="en-US"/>
          </a:p>
        </p:txBody>
      </p:sp>
    </p:spTree>
    <p:extLst>
      <p:ext uri="{BB962C8B-B14F-4D97-AF65-F5344CB8AC3E}">
        <p14:creationId xmlns:p14="http://schemas.microsoft.com/office/powerpoint/2010/main" val="2257977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a:solidFill>
                  <a:schemeClr val="tx1"/>
                </a:solidFill>
                <a:effectLst/>
                <a:latin typeface="+mn-lt"/>
                <a:ea typeface="+mn-ea"/>
                <a:cs typeface="+mn-cs"/>
              </a:rPr>
              <a:t>Because digital forensics are so complex and so many different disciplines are involved, a digital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forensics examiner tends to specialise in one area of electronic evidence. This means an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investigator or prosecutor may sometimes need to retain the services of a digital specialist to</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assist with particular technical situations.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When selecting a specialist it can be helpful to see some form of formal accreditation awarded by 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respected academic or professional body. Accreditation represents a certain level of educational</a:t>
            </a:r>
          </a:p>
          <a:p>
            <a:r>
              <a:rPr lang="en-US" sz="1200" kern="1200">
                <a:solidFill>
                  <a:schemeClr val="tx1"/>
                </a:solidFill>
                <a:effectLst/>
                <a:latin typeface="+mn-lt"/>
                <a:ea typeface="+mn-ea"/>
                <a:cs typeface="+mn-cs"/>
              </a:rPr>
              <a:t>attainment and provides an independent assessment of his or her credentials when his or her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expertise is </a:t>
            </a:r>
            <a:r>
              <a:rPr lang="en-US" sz="1200" kern="1200" err="1">
                <a:solidFill>
                  <a:schemeClr val="tx1"/>
                </a:solidFill>
                <a:effectLst/>
                <a:latin typeface="+mn-lt"/>
                <a:ea typeface="+mn-ea"/>
                <a:cs typeface="+mn-cs"/>
              </a:rPr>
              <a:t>scrutinised</a:t>
            </a:r>
            <a:r>
              <a:rPr lang="en-US" sz="1200" kern="1200">
                <a:solidFill>
                  <a:schemeClr val="tx1"/>
                </a:solidFill>
                <a:effectLst/>
                <a:latin typeface="+mn-lt"/>
                <a:ea typeface="+mn-ea"/>
                <a:cs typeface="+mn-cs"/>
              </a:rPr>
              <a:t> in court.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Similarly, a track record of publication in recognised peer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reviewed journals, experience in previous cases and a professional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reputation, all help to enhance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that confidence.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process of selection should not be haphazard, but active and structured from the start.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Computer crime units may be able to offer additional advice on the criteria for selection, however,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following criteria may help to establish the value and reputation of an independent consulting</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witness (these</a:t>
            </a:r>
            <a:r>
              <a:rPr lang="en-US" sz="1200" kern="1200" baseline="0">
                <a:solidFill>
                  <a:schemeClr val="tx1"/>
                </a:solidFill>
                <a:effectLst/>
                <a:latin typeface="+mn-lt"/>
                <a:ea typeface="+mn-ea"/>
                <a:cs typeface="+mn-cs"/>
              </a:rPr>
              <a:t> criteria are the same as those presented under slide 79 in relation to internal consulting witness)</a:t>
            </a:r>
            <a:r>
              <a:rPr lang="en-US" sz="1200" kern="1200">
                <a:solidFill>
                  <a:schemeClr val="tx1"/>
                </a:solidFill>
                <a:effectLst/>
                <a:latin typeface="+mn-lt"/>
                <a:ea typeface="+mn-ea"/>
                <a:cs typeface="+mn-cs"/>
              </a:rPr>
              <a:t>.</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Specialist skills</a:t>
            </a:r>
          </a:p>
          <a:p>
            <a:r>
              <a:rPr lang="en-US" sz="1200" kern="1200">
                <a:solidFill>
                  <a:schemeClr val="tx1"/>
                </a:solidFill>
                <a:effectLst/>
                <a:latin typeface="+mn-lt"/>
                <a:ea typeface="+mn-ea"/>
                <a:cs typeface="+mn-cs"/>
              </a:rPr>
              <a:t>a. Relevant academic and professional qualifications and accreditation;</a:t>
            </a:r>
          </a:p>
          <a:p>
            <a:r>
              <a:rPr lang="en-US" sz="1200" kern="1200">
                <a:solidFill>
                  <a:schemeClr val="tx1"/>
                </a:solidFill>
                <a:effectLst/>
                <a:latin typeface="+mn-lt"/>
                <a:ea typeface="+mn-ea"/>
                <a:cs typeface="+mn-cs"/>
              </a:rPr>
              <a:t>b. Specific skills that he or she possesses relevant to the case in hand;</a:t>
            </a:r>
          </a:p>
          <a:p>
            <a:r>
              <a:rPr lang="en-US" sz="1200" kern="1200">
                <a:solidFill>
                  <a:schemeClr val="tx1"/>
                </a:solidFill>
                <a:effectLst/>
                <a:latin typeface="+mn-lt"/>
                <a:ea typeface="+mn-ea"/>
                <a:cs typeface="+mn-cs"/>
              </a:rPr>
              <a:t>c. Involvement in any relevant specialist professional institutes or associations;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 An acknowledged reputation for his or her activity in the required area of expertise (for instance does the specialist hold any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awards for his or her work?).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Specialist experience</a:t>
            </a:r>
          </a:p>
          <a:p>
            <a:r>
              <a:rPr lang="en-US" sz="1200" kern="1200">
                <a:solidFill>
                  <a:schemeClr val="tx1"/>
                </a:solidFill>
                <a:effectLst/>
                <a:latin typeface="+mn-lt"/>
                <a:ea typeface="+mn-ea"/>
                <a:cs typeface="+mn-cs"/>
              </a:rPr>
              <a:t>a. The length and nature of experience of this type of work;</a:t>
            </a:r>
          </a:p>
          <a:p>
            <a:r>
              <a:rPr lang="en-US" sz="1200" kern="1200">
                <a:solidFill>
                  <a:schemeClr val="tx1"/>
                </a:solidFill>
                <a:effectLst/>
                <a:latin typeface="+mn-lt"/>
                <a:ea typeface="+mn-ea"/>
                <a:cs typeface="+mn-cs"/>
              </a:rPr>
              <a:t>b. Level and seniority attained;</a:t>
            </a:r>
          </a:p>
          <a:p>
            <a:r>
              <a:rPr lang="en-US" sz="1200" kern="1200">
                <a:solidFill>
                  <a:schemeClr val="tx1"/>
                </a:solidFill>
                <a:effectLst/>
                <a:latin typeface="+mn-lt"/>
                <a:ea typeface="+mn-ea"/>
                <a:cs typeface="+mn-cs"/>
              </a:rPr>
              <a:t>c. The number of court cases in which he or she has been involved;</a:t>
            </a:r>
          </a:p>
          <a:p>
            <a:r>
              <a:rPr lang="en-US" sz="1200" kern="1200">
                <a:solidFill>
                  <a:schemeClr val="tx1"/>
                </a:solidFill>
                <a:effectLst/>
                <a:latin typeface="+mn-lt"/>
                <a:ea typeface="+mn-ea"/>
                <a:cs typeface="+mn-cs"/>
              </a:rPr>
              <a:t>d. The type and complexity of cases in which the specialist was involved;</a:t>
            </a:r>
          </a:p>
          <a:p>
            <a:r>
              <a:rPr lang="en-US" sz="1200" kern="1200">
                <a:solidFill>
                  <a:schemeClr val="tx1"/>
                </a:solidFill>
                <a:effectLst/>
                <a:latin typeface="+mn-lt"/>
                <a:ea typeface="+mn-ea"/>
                <a:cs typeface="+mn-cs"/>
              </a:rPr>
              <a:t>e. Evidence to prove level and quality of experience (for instance participation as an invited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speaker at reputable events; publications in respected peer review journals, official and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honorary appointments relevant to the specialism).</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Knowledge of investigation</a:t>
            </a:r>
          </a:p>
          <a:p>
            <a:r>
              <a:rPr lang="en-US" sz="1200" kern="1200">
                <a:solidFill>
                  <a:schemeClr val="tx1"/>
                </a:solidFill>
                <a:effectLst/>
                <a:latin typeface="+mn-lt"/>
                <a:ea typeface="+mn-ea"/>
                <a:cs typeface="+mn-cs"/>
              </a:rPr>
              <a:t>An understanding of the nature and needs of an investigation in terms of confidentiality, relevance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and the distinction between information, intelligence and evidence.</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Contextual knowledge</a:t>
            </a:r>
          </a:p>
          <a:p>
            <a:r>
              <a:rPr lang="en-US" sz="1200" kern="1200">
                <a:solidFill>
                  <a:schemeClr val="tx1"/>
                </a:solidFill>
                <a:effectLst/>
                <a:latin typeface="+mn-lt"/>
                <a:ea typeface="+mn-ea"/>
                <a:cs typeface="+mn-cs"/>
              </a:rPr>
              <a:t>An understanding of the difference between the approaches, language, philosophies, practices and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roles of the police and the law, and the requisite technical knowledge of Information Technology as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well as familiarity with the concept of probability in its broadest sense and knowing the difference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between scientific and legal standards of proof.</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Legal knowledge</a:t>
            </a:r>
          </a:p>
          <a:p>
            <a:r>
              <a:rPr lang="en-US" sz="1200" kern="1200">
                <a:solidFill>
                  <a:schemeClr val="tx1"/>
                </a:solidFill>
                <a:effectLst/>
                <a:latin typeface="+mn-lt"/>
                <a:ea typeface="+mn-ea"/>
                <a:cs typeface="+mn-cs"/>
              </a:rPr>
              <a:t>An understanding of relevant aspects of the law in relation to:</a:t>
            </a:r>
          </a:p>
          <a:p>
            <a:r>
              <a:rPr lang="en-US" sz="1200" kern="1200">
                <a:solidFill>
                  <a:schemeClr val="tx1"/>
                </a:solidFill>
                <a:effectLst/>
                <a:latin typeface="+mn-lt"/>
                <a:ea typeface="+mn-ea"/>
                <a:cs typeface="+mn-cs"/>
              </a:rPr>
              <a:t>a. Statements;</a:t>
            </a:r>
          </a:p>
          <a:p>
            <a:r>
              <a:rPr lang="en-US" sz="1200" kern="1200">
                <a:solidFill>
                  <a:schemeClr val="tx1"/>
                </a:solidFill>
                <a:effectLst/>
                <a:latin typeface="+mn-lt"/>
                <a:ea typeface="+mn-ea"/>
                <a:cs typeface="+mn-cs"/>
              </a:rPr>
              <a:t>b. Continuity;</a:t>
            </a:r>
          </a:p>
          <a:p>
            <a:r>
              <a:rPr lang="en-US" sz="1200" kern="1200">
                <a:solidFill>
                  <a:schemeClr val="tx1"/>
                </a:solidFill>
                <a:effectLst/>
                <a:latin typeface="+mn-lt"/>
                <a:ea typeface="+mn-ea"/>
                <a:cs typeface="+mn-cs"/>
              </a:rPr>
              <a:t>c. Rules of evidence;</a:t>
            </a:r>
          </a:p>
          <a:p>
            <a:r>
              <a:rPr lang="en-US" sz="1200" kern="1200">
                <a:solidFill>
                  <a:schemeClr val="tx1"/>
                </a:solidFill>
                <a:effectLst/>
                <a:latin typeface="+mn-lt"/>
                <a:ea typeface="+mn-ea"/>
                <a:cs typeface="+mn-cs"/>
              </a:rPr>
              <a:t>d. Court procedures (including the differences in the roles of the defence and prosecution);</a:t>
            </a:r>
          </a:p>
          <a:p>
            <a:r>
              <a:rPr lang="en-US" sz="1200" kern="1200">
                <a:solidFill>
                  <a:schemeClr val="tx1"/>
                </a:solidFill>
                <a:effectLst/>
                <a:latin typeface="+mn-lt"/>
                <a:ea typeface="+mn-ea"/>
                <a:cs typeface="+mn-cs"/>
              </a:rPr>
              <a:t>e. A clear understanding of the roles and responsibilities of the expert witness.</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Communication skills</a:t>
            </a:r>
          </a:p>
          <a:p>
            <a:r>
              <a:rPr lang="en-US" sz="1200" kern="1200">
                <a:solidFill>
                  <a:schemeClr val="tx1"/>
                </a:solidFill>
                <a:effectLst/>
                <a:latin typeface="+mn-lt"/>
                <a:ea typeface="+mn-ea"/>
                <a:cs typeface="+mn-cs"/>
              </a:rPr>
              <a:t>The ability to express and explain in ordinary language:</a:t>
            </a:r>
          </a:p>
          <a:p>
            <a:r>
              <a:rPr lang="en-US" sz="1200" kern="1200">
                <a:solidFill>
                  <a:schemeClr val="tx1"/>
                </a:solidFill>
                <a:effectLst/>
                <a:latin typeface="+mn-lt"/>
                <a:ea typeface="+mn-ea"/>
                <a:cs typeface="+mn-cs"/>
              </a:rPr>
              <a:t>a. The nature of the specialism;</a:t>
            </a:r>
          </a:p>
          <a:p>
            <a:r>
              <a:rPr lang="en-US" sz="1200" kern="1200">
                <a:solidFill>
                  <a:schemeClr val="tx1"/>
                </a:solidFill>
                <a:effectLst/>
                <a:latin typeface="+mn-lt"/>
                <a:ea typeface="+mn-ea"/>
                <a:cs typeface="+mn-cs"/>
              </a:rPr>
              <a:t>b. The techniques and equipment used in the examination;</a:t>
            </a:r>
          </a:p>
          <a:p>
            <a:r>
              <a:rPr lang="en-US" sz="1200" kern="1200">
                <a:solidFill>
                  <a:schemeClr val="tx1"/>
                </a:solidFill>
                <a:effectLst/>
                <a:latin typeface="+mn-lt"/>
                <a:ea typeface="+mn-ea"/>
                <a:cs typeface="+mn-cs"/>
              </a:rPr>
              <a:t>c. The methods of interpretation used;</a:t>
            </a:r>
          </a:p>
          <a:p>
            <a:r>
              <a:rPr lang="en-US" sz="1200" kern="1200">
                <a:solidFill>
                  <a:schemeClr val="tx1"/>
                </a:solidFill>
                <a:effectLst/>
                <a:latin typeface="+mn-lt"/>
                <a:ea typeface="+mn-ea"/>
                <a:cs typeface="+mn-cs"/>
              </a:rPr>
              <a:t>d. The strengths and weaknesses of the evidence;</a:t>
            </a:r>
          </a:p>
          <a:p>
            <a:r>
              <a:rPr lang="en-US" sz="1200" kern="1200">
                <a:solidFill>
                  <a:schemeClr val="tx1"/>
                </a:solidFill>
                <a:effectLst/>
                <a:latin typeface="+mn-lt"/>
                <a:ea typeface="+mn-ea"/>
                <a:cs typeface="+mn-cs"/>
              </a:rPr>
              <a:t>e. Any possible alternative explanations for the facts uncovered.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General</a:t>
            </a:r>
          </a:p>
          <a:p>
            <a:r>
              <a:rPr lang="en-US" sz="1200" kern="1200">
                <a:solidFill>
                  <a:schemeClr val="tx1"/>
                </a:solidFill>
                <a:effectLst/>
                <a:latin typeface="+mn-lt"/>
                <a:ea typeface="+mn-ea"/>
                <a:cs typeface="+mn-cs"/>
              </a:rPr>
              <a:t>a. The expert may need to be security cleared to the appropriate security level to handle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evidential material;</a:t>
            </a:r>
          </a:p>
          <a:p>
            <a:r>
              <a:rPr lang="en-US" sz="1200" kern="1200">
                <a:solidFill>
                  <a:schemeClr val="tx1"/>
                </a:solidFill>
                <a:effectLst/>
                <a:latin typeface="+mn-lt"/>
                <a:ea typeface="+mn-ea"/>
                <a:cs typeface="+mn-cs"/>
              </a:rPr>
              <a:t>b. The expert should sign a Non-Disclosure Agreement (to ensure whatever knowledge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acquired during the examination remains confidential);</a:t>
            </a:r>
          </a:p>
          <a:p>
            <a:r>
              <a:rPr lang="en-US" sz="1200" kern="1200">
                <a:solidFill>
                  <a:schemeClr val="tx1"/>
                </a:solidFill>
                <a:effectLst/>
                <a:latin typeface="+mn-lt"/>
                <a:ea typeface="+mn-ea"/>
                <a:cs typeface="+mn-cs"/>
              </a:rPr>
              <a:t>c. Where relevant, the expert should be made aware of any relevant guidelines on material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related to </a:t>
            </a:r>
            <a:r>
              <a:rPr lang="en-US" sz="1200" kern="1200" err="1">
                <a:solidFill>
                  <a:schemeClr val="tx1"/>
                </a:solidFill>
                <a:effectLst/>
                <a:latin typeface="+mn-lt"/>
                <a:ea typeface="+mn-ea"/>
                <a:cs typeface="+mn-cs"/>
              </a:rPr>
              <a:t>paedophilia</a:t>
            </a:r>
            <a:r>
              <a:rPr lang="en-US" sz="1200" kern="1200">
                <a:solidFill>
                  <a:schemeClr val="tx1"/>
                </a:solidFill>
                <a:effectLst/>
                <a:latin typeface="+mn-lt"/>
                <a:ea typeface="+mn-ea"/>
                <a:cs typeface="+mn-cs"/>
              </a:rPr>
              <a:t> including the effect of such material on others involved and be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required to risk assess the same appropriately;</a:t>
            </a:r>
          </a:p>
          <a:p>
            <a:r>
              <a:rPr lang="en-US" sz="1200" kern="1200">
                <a:solidFill>
                  <a:schemeClr val="tx1"/>
                </a:solidFill>
                <a:effectLst/>
                <a:latin typeface="+mn-lt"/>
                <a:ea typeface="+mn-ea"/>
                <a:cs typeface="+mn-cs"/>
              </a:rPr>
              <a:t>d. The specialist should have no conflict of interest and should be required to make 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declaration to that effect.</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79</a:t>
            </a:fld>
            <a:endParaRPr lang="en-US"/>
          </a:p>
        </p:txBody>
      </p:sp>
    </p:spTree>
    <p:extLst>
      <p:ext uri="{BB962C8B-B14F-4D97-AF65-F5344CB8AC3E}">
        <p14:creationId xmlns:p14="http://schemas.microsoft.com/office/powerpoint/2010/main" val="14505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trainer should begin a discussion with the group by identifying types of electronic evidence and encouraging the participants to give details of their knowledge of the issue.  The trainer should then list the types highlighted on a flip chart or white board.  The trainer should complete the list if the audience does not highlight particular types of evidence.  The list should include both types of evidence e.g. dead box, live data, memory, Internet, as well as sources of evidence such as those dealt with in the technology section of the course.</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6</a:t>
            </a:fld>
            <a:endParaRPr lang="en-US" dirty="0"/>
          </a:p>
        </p:txBody>
      </p:sp>
    </p:spTree>
    <p:extLst>
      <p:ext uri="{BB962C8B-B14F-4D97-AF65-F5344CB8AC3E}">
        <p14:creationId xmlns:p14="http://schemas.microsoft.com/office/powerpoint/2010/main" val="1085334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80</a:t>
            </a:fld>
            <a:endParaRPr lang="en-US"/>
          </a:p>
        </p:txBody>
      </p:sp>
    </p:spTree>
    <p:extLst>
      <p:ext uri="{BB962C8B-B14F-4D97-AF65-F5344CB8AC3E}">
        <p14:creationId xmlns:p14="http://schemas.microsoft.com/office/powerpoint/2010/main" val="822113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marL="228600" indent="-228600">
              <a:buFontTx/>
              <a:buAutoNum type="arabicPeriod"/>
            </a:pPr>
            <a:r>
              <a:rPr lang="en-US" dirty="0">
                <a:latin typeface="Calibri" charset="0"/>
              </a:rPr>
              <a:t>The trainer is recommended to use this section to ask the delegates</a:t>
            </a:r>
            <a:r>
              <a:rPr lang="en-US" baseline="0" dirty="0">
                <a:latin typeface="Calibri" charset="0"/>
              </a:rPr>
              <a:t> what roles are needed for a search team and list the responses on a flip chart and then compare the responses with the list on this slide.  The importance of individual roles should be </a:t>
            </a:r>
            <a:r>
              <a:rPr lang="en-US" baseline="0" dirty="0" err="1">
                <a:latin typeface="Calibri" charset="0"/>
              </a:rPr>
              <a:t>emphasised</a:t>
            </a:r>
            <a:r>
              <a:rPr lang="en-US" baseline="0" dirty="0">
                <a:latin typeface="Calibri" charset="0"/>
              </a:rPr>
              <a:t>.</a:t>
            </a:r>
            <a:endParaRPr lang="en-US" dirty="0">
              <a:latin typeface="Calibri" charset="0"/>
            </a:endParaRPr>
          </a:p>
          <a:p>
            <a:pPr marL="228600" indent="-228600">
              <a:buFontTx/>
              <a:buAutoNum type="arabicPeriod"/>
            </a:pPr>
            <a:endParaRPr lang="en-US" dirty="0">
              <a:latin typeface="Calibri" charset="0"/>
            </a:endParaRPr>
          </a:p>
          <a:p>
            <a:pPr marL="228600" indent="-228600">
              <a:buFontTx/>
              <a:buAutoNum type="arabicPeriod"/>
            </a:pPr>
            <a:endParaRPr lang="en-US" dirty="0">
              <a:latin typeface="Calibri" charset="0"/>
            </a:endParaRPr>
          </a:p>
          <a:p>
            <a:pPr marL="228600" indent="-228600">
              <a:buFontTx/>
              <a:buAutoNum type="arabicPeriod"/>
            </a:pPr>
            <a:r>
              <a:rPr lang="en-US" dirty="0">
                <a:latin typeface="Calibri" charset="0"/>
              </a:rPr>
              <a:t>Backup Tasks should be assigned for everyone in case they are done with their work earlier or needed elsewhere</a:t>
            </a:r>
          </a:p>
          <a:p>
            <a:pPr marL="228600" indent="-228600">
              <a:buFontTx/>
              <a:buAutoNum type="arabicPeriod"/>
            </a:pPr>
            <a:r>
              <a:rPr lang="en-US" dirty="0">
                <a:latin typeface="Calibri" charset="0"/>
              </a:rPr>
              <a:t>Comment whether an Exhibit Officer and an Event Logger is needed. </a:t>
            </a:r>
          </a:p>
          <a:p>
            <a:pPr marL="514350" indent="-514350" eaLnBrk="1" hangingPunct="1">
              <a:lnSpc>
                <a:spcPct val="80000"/>
              </a:lnSpc>
              <a:buFont typeface="Calibri" charset="0"/>
              <a:buAutoNum type="arabicPeriod"/>
            </a:pPr>
            <a:r>
              <a:rPr lang="en-US" dirty="0">
                <a:latin typeface="Calibri" charset="0"/>
              </a:rPr>
              <a:t>If the system is administered by an external company or administrator, you might consider involving him/her as an expert witness (if he/she is not considered to be a suspect).</a:t>
            </a:r>
          </a:p>
          <a:p>
            <a:pPr marL="514350" indent="-514350" eaLnBrk="1" hangingPunct="1">
              <a:lnSpc>
                <a:spcPct val="80000"/>
              </a:lnSpc>
              <a:buFont typeface="Calibri" charset="0"/>
              <a:buAutoNum type="arabicPeriod"/>
            </a:pPr>
            <a:r>
              <a:rPr lang="en-US" dirty="0">
                <a:latin typeface="Calibri" charset="0"/>
              </a:rPr>
              <a:t>Two witness for every action. Some actions need two persons anyway.</a:t>
            </a:r>
          </a:p>
          <a:p>
            <a:pPr marL="514350" indent="-514350" eaLnBrk="1" hangingPunct="1">
              <a:lnSpc>
                <a:spcPct val="80000"/>
              </a:lnSpc>
              <a:buFont typeface="Calibri" charset="0"/>
              <a:buAutoNum type="arabicPeriod"/>
            </a:pPr>
            <a:r>
              <a:rPr lang="en-US" dirty="0">
                <a:latin typeface="Calibri" charset="0"/>
              </a:rPr>
              <a:t>Ex. No powder for fingerprints</a:t>
            </a:r>
          </a:p>
          <a:p>
            <a:pPr marL="514350" indent="-514350" eaLnBrk="1" hangingPunct="1">
              <a:lnSpc>
                <a:spcPct val="80000"/>
              </a:lnSpc>
              <a:buFont typeface="Calibri" charset="0"/>
              <a:buAutoNum type="arabicPeriod"/>
            </a:pPr>
            <a:r>
              <a:rPr lang="en-US" dirty="0">
                <a:latin typeface="Calibri" charset="0"/>
              </a:rPr>
              <a:t>The search might occur after hours so they might need a specialist stand-by</a:t>
            </a:r>
          </a:p>
          <a:p>
            <a:pPr marL="514350" indent="-514350" eaLnBrk="1" hangingPunct="1">
              <a:lnSpc>
                <a:spcPct val="80000"/>
              </a:lnSpc>
              <a:buFont typeface="Calibri" charset="0"/>
              <a:buAutoNum type="arabicPeriod"/>
            </a:pPr>
            <a:endParaRPr lang="en-US" dirty="0">
              <a:latin typeface="Calibri" charset="0"/>
            </a:endParaRPr>
          </a:p>
          <a:p>
            <a:r>
              <a:rPr lang="en-GB" sz="1200" kern="1200" dirty="0">
                <a:solidFill>
                  <a:schemeClr val="tx1"/>
                </a:solidFill>
                <a:effectLst/>
                <a:latin typeface="+mn-lt"/>
                <a:ea typeface="+mn-ea"/>
                <a:cs typeface="+mn-cs"/>
              </a:rPr>
              <a:t>If it is known that e-evidence might be found at the scene, the Seizure team should include officers specially trained for the tasks of search and Seizure of IT equipment and e-evidence. In some cases it might even be necessary to consult an independent expert (For example, if the system is administered by an external company or administrator, you might consider involving him/her as an expert witness (if he/she is not considered to be a suspect). The minimum requirement is that the first responders have a basic training for collecting e-evidence.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team members should be chosen and the tasks assigned to them by a responsible officer corresponding to the Seizure procedure phases (see also the beginning of slide 30). The phases and the corresponding tasks are described in the following sections  </a:t>
            </a:r>
          </a:p>
          <a:p>
            <a:r>
              <a:rPr lang="en-GB" sz="1200" kern="1200" dirty="0">
                <a:solidFill>
                  <a:schemeClr val="tx1"/>
                </a:solidFill>
                <a:effectLst/>
                <a:latin typeface="+mn-lt"/>
                <a:ea typeface="+mn-ea"/>
                <a:cs typeface="+mn-cs"/>
              </a:rPr>
              <a:t>All team members should be adequately instructed how to perform their tasks. For example, they should know when to apply the same principles in handling e-evidence as in handling other physical evidence, and when to take some special measures (e.g., aluminium powder should not be used to collect fingerprints from electronic devices). They should also know that in certain cases they must contact an expert unit and therefore obtain this contact information in advance.</a:t>
            </a:r>
          </a:p>
          <a:p>
            <a:pPr marL="514350" indent="-514350" eaLnBrk="1" hangingPunct="1">
              <a:lnSpc>
                <a:spcPct val="80000"/>
              </a:lnSpc>
              <a:buFont typeface="Calibri" charset="0"/>
              <a:buAutoNum type="arabicPeriod"/>
            </a:pPr>
            <a:endParaRPr lang="el-GR"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ABB925F-2A04-A848-9E5E-36FD708ABDCF}" type="slidenum">
              <a:rPr lang="en-US">
                <a:latin typeface="Calibri" charset="0"/>
              </a:rPr>
              <a:pPr eaLnBrk="1" hangingPunct="1"/>
              <a:t>81</a:t>
            </a:fld>
            <a:endParaRPr lang="en-US">
              <a:latin typeface="Calibri" charset="0"/>
            </a:endParaRPr>
          </a:p>
        </p:txBody>
      </p:sp>
    </p:spTree>
    <p:extLst>
      <p:ext uri="{BB962C8B-B14F-4D97-AF65-F5344CB8AC3E}">
        <p14:creationId xmlns:p14="http://schemas.microsoft.com/office/powerpoint/2010/main" val="3772700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endParaRPr lang="en-US">
              <a:latin typeface="Calibri" charset="0"/>
            </a:endParaRPr>
          </a:p>
          <a:p>
            <a:pPr marL="514350" indent="-514350" eaLnBrk="1" hangingPunct="1">
              <a:lnSpc>
                <a:spcPct val="80000"/>
              </a:lnSpc>
              <a:buFont typeface="Calibri" charset="0"/>
              <a:buAutoNum type="arabicPeriod"/>
            </a:pPr>
            <a:r>
              <a:rPr lang="en-US">
                <a:latin typeface="Calibri" charset="0"/>
              </a:rPr>
              <a:t>Will see in detail next</a:t>
            </a:r>
          </a:p>
          <a:p>
            <a:pPr marL="514350" indent="-514350" eaLnBrk="1" hangingPunct="1">
              <a:lnSpc>
                <a:spcPct val="80000"/>
              </a:lnSpc>
              <a:buFont typeface="Calibri" charset="0"/>
              <a:buAutoNum type="arabicPeriod"/>
            </a:pPr>
            <a:r>
              <a:rPr lang="en-US">
                <a:latin typeface="Calibri" charset="0"/>
              </a:rPr>
              <a:t>Information prior the search would help us define if we need something extraordinary</a:t>
            </a:r>
          </a:p>
          <a:p>
            <a:pPr marL="514350" indent="-514350" eaLnBrk="1" hangingPunct="1">
              <a:lnSpc>
                <a:spcPct val="80000"/>
              </a:lnSpc>
              <a:buFont typeface="Calibri" charset="0"/>
              <a:buAutoNum type="arabicPeriod"/>
            </a:pPr>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58D6793-22C9-C849-A218-D9AB766784B8}" type="slidenum">
              <a:rPr lang="en-US">
                <a:latin typeface="Calibri" charset="0"/>
              </a:rPr>
              <a:pPr eaLnBrk="1" hangingPunct="1"/>
              <a:t>82</a:t>
            </a:fld>
            <a:endParaRPr lang="en-US">
              <a:latin typeface="Calibri" charset="0"/>
            </a:endParaRPr>
          </a:p>
        </p:txBody>
      </p:sp>
    </p:spTree>
    <p:extLst>
      <p:ext uri="{BB962C8B-B14F-4D97-AF65-F5344CB8AC3E}">
        <p14:creationId xmlns:p14="http://schemas.microsoft.com/office/powerpoint/2010/main" val="3145335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endParaRPr lang="en-US">
              <a:latin typeface="Calibri" charset="0"/>
            </a:endParaRPr>
          </a:p>
          <a:p>
            <a:pPr marL="514350" indent="-514350" eaLnBrk="1" hangingPunct="1">
              <a:lnSpc>
                <a:spcPct val="80000"/>
              </a:lnSpc>
              <a:buFont typeface="Calibri" charset="0"/>
              <a:buAutoNum type="arabicPeriod"/>
            </a:pPr>
            <a:r>
              <a:rPr lang="en-GB">
                <a:latin typeface="Calibri" charset="0"/>
              </a:rPr>
              <a:t>Flathead and crosshead, and manufacturer-specific, e.g., Hewlett Packard, Apple</a:t>
            </a:r>
          </a:p>
          <a:p>
            <a:pPr marL="514350" indent="-514350" eaLnBrk="1" hangingPunct="1">
              <a:lnSpc>
                <a:spcPct val="80000"/>
              </a:lnSpc>
              <a:buFont typeface="Calibri" charset="0"/>
              <a:buAutoNum type="arabicPeriod"/>
            </a:pPr>
            <a:r>
              <a:rPr lang="en-GB">
                <a:latin typeface="Calibri" charset="0"/>
              </a:rPr>
              <a:t>Hex-nut, star-type nut and secure-bit</a:t>
            </a:r>
          </a:p>
          <a:p>
            <a:pPr marL="514350" indent="-514350" eaLnBrk="1" hangingPunct="1">
              <a:lnSpc>
                <a:spcPct val="80000"/>
              </a:lnSpc>
              <a:buFont typeface="Calibri" charset="0"/>
              <a:buAutoNum type="arabicPeriod"/>
            </a:pPr>
            <a:r>
              <a:rPr lang="en-GB">
                <a:latin typeface="Calibri" charset="0"/>
              </a:rPr>
              <a:t>Standard and needle-nose</a:t>
            </a:r>
          </a:p>
          <a:p>
            <a:pPr marL="514350" indent="-514350" eaLnBrk="1" hangingPunct="1">
              <a:lnSpc>
                <a:spcPct val="80000"/>
              </a:lnSpc>
              <a:buFont typeface="Calibri" charset="0"/>
              <a:buAutoNum type="arabicPeriod"/>
            </a:pPr>
            <a:r>
              <a:rPr lang="en-GB">
                <a:latin typeface="Calibri" charset="0"/>
              </a:rPr>
              <a:t>For removal of cable ties</a:t>
            </a:r>
          </a:p>
          <a:p>
            <a:pPr marL="514350" indent="-514350" eaLnBrk="1" hangingPunct="1">
              <a:lnSpc>
                <a:spcPct val="80000"/>
              </a:lnSpc>
              <a:buFont typeface="Calibri" charset="0"/>
              <a:buAutoNum type="arabicPeriod"/>
            </a:pPr>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82DE4F2-2D11-7C4A-8D98-94119E6A1A5F}" type="slidenum">
              <a:rPr lang="en-US">
                <a:latin typeface="Calibri" charset="0"/>
              </a:rPr>
              <a:pPr eaLnBrk="1" hangingPunct="1"/>
              <a:t>83</a:t>
            </a:fld>
            <a:endParaRPr lang="en-US">
              <a:latin typeface="Calibri" charset="0"/>
            </a:endParaRPr>
          </a:p>
        </p:txBody>
      </p:sp>
    </p:spTree>
    <p:extLst>
      <p:ext uri="{BB962C8B-B14F-4D97-AF65-F5344CB8AC3E}">
        <p14:creationId xmlns:p14="http://schemas.microsoft.com/office/powerpoint/2010/main" val="2713988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endParaRPr lang="en-US">
              <a:latin typeface="Calibri" charset="0"/>
            </a:endParaRPr>
          </a:p>
          <a:p>
            <a:pPr marL="514350" indent="-514350" eaLnBrk="1" hangingPunct="1">
              <a:lnSpc>
                <a:spcPct val="80000"/>
              </a:lnSpc>
              <a:buFont typeface="Calibri" charset="0"/>
              <a:buAutoNum type="arabicPeriod"/>
            </a:pPr>
            <a:r>
              <a:rPr lang="en-GB">
                <a:latin typeface="Calibri" charset="0"/>
              </a:rPr>
              <a:t>Property register</a:t>
            </a:r>
          </a:p>
          <a:p>
            <a:pPr marL="514350" indent="-514350" eaLnBrk="1" hangingPunct="1">
              <a:lnSpc>
                <a:spcPct val="80000"/>
              </a:lnSpc>
              <a:buFont typeface="Calibri" charset="0"/>
              <a:buAutoNum type="arabicPeriod"/>
            </a:pPr>
            <a:r>
              <a:rPr lang="en-GB">
                <a:latin typeface="Calibri" charset="0"/>
              </a:rPr>
              <a:t>To mark and identify component parts of the system, including leads and sockets</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Tie-on and adhesive</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To code and identify removed items</a:t>
            </a:r>
          </a:p>
          <a:p>
            <a:pPr marL="514350" indent="-514350" eaLnBrk="1" hangingPunct="1">
              <a:lnSpc>
                <a:spcPct val="80000"/>
              </a:lnSpc>
              <a:buFont typeface="Calibri" charset="0"/>
              <a:buAutoNum type="arabicPeriod"/>
            </a:pPr>
            <a:r>
              <a:rPr lang="en-GB">
                <a:latin typeface="Calibri" charset="0"/>
              </a:rPr>
              <a:t>To photograph scene and any on-screen displays – A certified photographer might be needed </a:t>
            </a:r>
          </a:p>
          <a:p>
            <a:pPr marL="514350" indent="-514350" eaLnBrk="1" hangingPunct="1">
              <a:lnSpc>
                <a:spcPct val="80000"/>
              </a:lnSpc>
              <a:buFont typeface="Calibri" charset="0"/>
              <a:buAutoNum type="arabicPeriod"/>
            </a:pPr>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518CEAF-46DF-3C45-BE5B-D9F67B1BADE3}" type="slidenum">
              <a:rPr lang="en-US">
                <a:latin typeface="Calibri" charset="0"/>
              </a:rPr>
              <a:pPr eaLnBrk="1" hangingPunct="1"/>
              <a:t>84</a:t>
            </a:fld>
            <a:endParaRPr lang="en-US">
              <a:latin typeface="Calibri" charset="0"/>
            </a:endParaRPr>
          </a:p>
        </p:txBody>
      </p:sp>
    </p:spTree>
    <p:extLst>
      <p:ext uri="{BB962C8B-B14F-4D97-AF65-F5344CB8AC3E}">
        <p14:creationId xmlns:p14="http://schemas.microsoft.com/office/powerpoint/2010/main" val="13719396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200" kern="1200" dirty="0">
                <a:solidFill>
                  <a:schemeClr val="tx1"/>
                </a:solidFill>
                <a:effectLst/>
                <a:latin typeface="+mn-lt"/>
                <a:ea typeface="+mn-ea"/>
                <a:cs typeface="+mn-cs"/>
              </a:rPr>
              <a:t>Computers and related devices are fragile electronic instruments that are sensitive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temperature, humidity, physical shock, static electricity, magnetic sources, and even to some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operational function (e.g. switching on/off). Special precautions should therefore be taken when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packaging, transporting, and storing e-evidence. To maintain the chain of custody, the packaging,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transportation, and storage should be recorded and any change of custody or condition of the</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seised</a:t>
            </a:r>
            <a:r>
              <a:rPr lang="en-US" sz="1200" kern="1200" dirty="0">
                <a:solidFill>
                  <a:schemeClr val="tx1"/>
                </a:solidFill>
                <a:effectLst/>
                <a:latin typeface="+mn-lt"/>
                <a:ea typeface="+mn-ea"/>
                <a:cs typeface="+mn-cs"/>
              </a:rPr>
              <a:t> property should be timed and noted.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Inexpert handling can cause damage or destruction of e-evidence and the following precautions</a:t>
            </a:r>
          </a:p>
          <a:p>
            <a:r>
              <a:rPr lang="en-US" sz="1200" kern="1200" dirty="0">
                <a:solidFill>
                  <a:schemeClr val="tx1"/>
                </a:solidFill>
                <a:effectLst/>
                <a:latin typeface="+mn-lt"/>
                <a:ea typeface="+mn-ea"/>
                <a:cs typeface="+mn-cs"/>
              </a:rPr>
              <a:t>should be taken:</a:t>
            </a:r>
          </a:p>
          <a:p>
            <a:r>
              <a:rPr lang="en-US" sz="1200" kern="1200" dirty="0">
                <a:solidFill>
                  <a:schemeClr val="tx1"/>
                </a:solidFill>
                <a:effectLst/>
                <a:latin typeface="+mn-lt"/>
                <a:ea typeface="+mn-ea"/>
                <a:cs typeface="+mn-cs"/>
              </a:rPr>
              <a:t>• Packaging:</a:t>
            </a:r>
          </a:p>
          <a:p>
            <a:r>
              <a:rPr lang="en-US" sz="1200" kern="1200" dirty="0">
                <a:solidFill>
                  <a:schemeClr val="tx1"/>
                </a:solidFill>
                <a:effectLst/>
                <a:latin typeface="+mn-lt"/>
                <a:ea typeface="+mn-ea"/>
                <a:cs typeface="+mn-cs"/>
              </a:rPr>
              <a:t>- Ensure that all collected e-evidence is properly documented and labelled before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packaging;</a:t>
            </a:r>
          </a:p>
          <a:p>
            <a:r>
              <a:rPr lang="en-US" sz="1200" kern="1200" dirty="0">
                <a:solidFill>
                  <a:schemeClr val="tx1"/>
                </a:solidFill>
                <a:effectLst/>
                <a:latin typeface="+mn-lt"/>
                <a:ea typeface="+mn-ea"/>
                <a:cs typeface="+mn-cs"/>
              </a:rPr>
              <a:t>- Whenever possible, transport the collected e-evidence in the original packaging;</a:t>
            </a:r>
          </a:p>
          <a:p>
            <a:r>
              <a:rPr lang="en-US" sz="1200" kern="1200" dirty="0">
                <a:solidFill>
                  <a:schemeClr val="tx1"/>
                </a:solidFill>
                <a:effectLst/>
                <a:latin typeface="+mn-lt"/>
                <a:ea typeface="+mn-ea"/>
                <a:cs typeface="+mn-cs"/>
              </a:rPr>
              <a:t>- If no original packaging is available, use antistatic packaging (e.g. paper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antistatic plastic bags). Avoid using materials that can produce static electricity,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standard plastic bags;</a:t>
            </a:r>
          </a:p>
          <a:p>
            <a:r>
              <a:rPr lang="en-US" sz="1200" kern="1200" dirty="0">
                <a:solidFill>
                  <a:schemeClr val="tx1"/>
                </a:solidFill>
                <a:effectLst/>
                <a:latin typeface="+mn-lt"/>
                <a:ea typeface="+mn-ea"/>
                <a:cs typeface="+mn-cs"/>
              </a:rPr>
              <a:t>- Do not fold, bend, or scratch storage media such as diskettes, CD-ROMs,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tapes;</a:t>
            </a:r>
          </a:p>
          <a:p>
            <a:r>
              <a:rPr lang="en-US" sz="1200" kern="1200" dirty="0">
                <a:solidFill>
                  <a:schemeClr val="tx1"/>
                </a:solidFill>
                <a:effectLst/>
                <a:latin typeface="+mn-lt"/>
                <a:ea typeface="+mn-ea"/>
                <a:cs typeface="+mn-cs"/>
              </a:rPr>
              <a:t>- Do not affix adhesive labels on the surface of the storage media. Use boxes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envelopes for packaging storage media whenever possible;</a:t>
            </a:r>
          </a:p>
          <a:p>
            <a:r>
              <a:rPr lang="en-US" sz="1200" kern="1200" dirty="0">
                <a:solidFill>
                  <a:schemeClr val="tx1"/>
                </a:solidFill>
                <a:effectLst/>
                <a:latin typeface="+mn-lt"/>
                <a:ea typeface="+mn-ea"/>
                <a:cs typeface="+mn-cs"/>
              </a:rPr>
              <a:t>- Ensure that all containers holding evidence are properly labelled;</a:t>
            </a:r>
          </a:p>
          <a:p>
            <a:r>
              <a:rPr lang="en-US" sz="1200" kern="1200" dirty="0">
                <a:solidFill>
                  <a:schemeClr val="tx1"/>
                </a:solidFill>
                <a:effectLst/>
                <a:latin typeface="+mn-lt"/>
                <a:ea typeface="+mn-ea"/>
                <a:cs typeface="+mn-cs"/>
              </a:rPr>
              <a:t>- If multiple computer systems are collected, label each system so that it can 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reassembled as found.</a:t>
            </a:r>
          </a:p>
          <a:p>
            <a:r>
              <a:rPr lang="en-US" sz="1200" kern="1200" dirty="0">
                <a:solidFill>
                  <a:schemeClr val="tx1"/>
                </a:solidFill>
                <a:effectLst/>
                <a:latin typeface="+mn-lt"/>
                <a:ea typeface="+mn-ea"/>
                <a:cs typeface="+mn-cs"/>
              </a:rPr>
              <a:t>• Leave cellular, mobile, or smart phone(s) in the power state (on or off) in which they were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found.</a:t>
            </a:r>
          </a:p>
          <a:p>
            <a:r>
              <a:rPr lang="en-US" sz="1200" kern="1200" dirty="0">
                <a:solidFill>
                  <a:schemeClr val="tx1"/>
                </a:solidFill>
                <a:effectLst/>
                <a:latin typeface="+mn-lt"/>
                <a:ea typeface="+mn-ea"/>
                <a:cs typeface="+mn-cs"/>
              </a:rPr>
              <a:t>- Package mobile or smart phone(s) in signal-blocking material such as Faraday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isolation bags, radio frequency-shielding material, or wrapped in aluminum foil to</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prevent data messages from being sent or received by the devices. If incorrectly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packaged or removed from shielded packaging the device may be able to send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receive data messages. Be aware that keeping devices in signal-blocking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packaging may reduce battery life significantly. In cases of low battery power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consider putting devices into “flight-mode” instead.</a:t>
            </a:r>
          </a:p>
          <a:p>
            <a:r>
              <a:rPr lang="en-US" sz="1200" kern="1200" dirty="0">
                <a:solidFill>
                  <a:schemeClr val="tx1"/>
                </a:solidFill>
                <a:effectLst/>
                <a:latin typeface="+mn-lt"/>
                <a:ea typeface="+mn-ea"/>
                <a:cs typeface="+mn-cs"/>
              </a:rPr>
              <a:t>• Transport:</a:t>
            </a:r>
          </a:p>
          <a:p>
            <a:r>
              <a:rPr lang="en-US" sz="1200" kern="1200" dirty="0">
                <a:solidFill>
                  <a:schemeClr val="tx1"/>
                </a:solidFill>
                <a:effectLst/>
                <a:latin typeface="+mn-lt"/>
                <a:ea typeface="+mn-ea"/>
                <a:cs typeface="+mn-cs"/>
              </a:rPr>
              <a:t>- Keep electronic evidence away from magnetic sources. Radio transmitters, speaker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magnets and heated seats are examples of items that could damage e-evidence;</a:t>
            </a:r>
          </a:p>
          <a:p>
            <a:r>
              <a:rPr lang="en-US" sz="1200" kern="1200" dirty="0">
                <a:solidFill>
                  <a:schemeClr val="tx1"/>
                </a:solidFill>
                <a:effectLst/>
                <a:latin typeface="+mn-lt"/>
                <a:ea typeface="+mn-ea"/>
                <a:cs typeface="+mn-cs"/>
              </a:rPr>
              <a:t>- Ensure that the equipment is protected from shock and bumps (i.e. mechanical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damage), heat, and humidity;</a:t>
            </a:r>
          </a:p>
          <a:p>
            <a:r>
              <a:rPr lang="en-US" sz="1200" kern="1200" dirty="0">
                <a:solidFill>
                  <a:schemeClr val="tx1"/>
                </a:solidFill>
                <a:effectLst/>
                <a:latin typeface="+mn-lt"/>
                <a:ea typeface="+mn-ea"/>
                <a:cs typeface="+mn-cs"/>
              </a:rPr>
              <a:t>- Ensure that computers and other devices that are not packaged in containers are</a:t>
            </a:r>
          </a:p>
          <a:p>
            <a:r>
              <a:rPr lang="en-US" sz="1200" kern="1200" dirty="0">
                <a:solidFill>
                  <a:schemeClr val="tx1"/>
                </a:solidFill>
                <a:effectLst/>
                <a:latin typeface="+mn-lt"/>
                <a:ea typeface="+mn-ea"/>
                <a:cs typeface="+mn-cs"/>
              </a:rPr>
              <a:t>secured during transport to avoid shock and excessive vibrations. For example,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computers should be placed on the vehicle floor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monitors placed on the seat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the screen down and secured by a seat belt;</a:t>
            </a:r>
          </a:p>
          <a:p>
            <a:r>
              <a:rPr lang="en-US" sz="1200" kern="1200" dirty="0">
                <a:solidFill>
                  <a:schemeClr val="tx1"/>
                </a:solidFill>
                <a:effectLst/>
                <a:latin typeface="+mn-lt"/>
                <a:ea typeface="+mn-ea"/>
                <a:cs typeface="+mn-cs"/>
              </a:rPr>
              <a:t>- Do not put heavy objects on top of smaller pieces of equipment/storage media;</a:t>
            </a:r>
          </a:p>
          <a:p>
            <a:r>
              <a:rPr lang="en-US" sz="1200" kern="1200" dirty="0">
                <a:solidFill>
                  <a:schemeClr val="tx1"/>
                </a:solidFill>
                <a:effectLst/>
                <a:latin typeface="+mn-lt"/>
                <a:ea typeface="+mn-ea"/>
                <a:cs typeface="+mn-cs"/>
              </a:rPr>
              <a:t>- Whenever possible, do not store electronic evidence in vehicles for long periods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time;</a:t>
            </a:r>
          </a:p>
          <a:p>
            <a:r>
              <a:rPr lang="en-US" sz="1200" kern="1200" dirty="0">
                <a:solidFill>
                  <a:schemeClr val="tx1"/>
                </a:solidFill>
                <a:effectLst/>
                <a:latin typeface="+mn-lt"/>
                <a:ea typeface="+mn-ea"/>
                <a:cs typeface="+mn-cs"/>
              </a:rPr>
              <a:t>- Document the transportation of the digital evidence and maintain the chain of</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custody for all evidence transported.</a:t>
            </a:r>
          </a:p>
          <a:p>
            <a:endParaRPr lang="en-US" sz="1200" kern="1200" dirty="0">
              <a:solidFill>
                <a:schemeClr val="tx1"/>
              </a:solidFill>
              <a:effectLst/>
              <a:latin typeface="+mn-lt"/>
              <a:ea typeface="+mn-ea"/>
              <a:cs typeface="+mn-cs"/>
            </a:endParaRPr>
          </a:p>
          <a:p>
            <a:pPr marL="514350" indent="-514350" eaLnBrk="1" hangingPunct="1">
              <a:lnSpc>
                <a:spcPct val="80000"/>
              </a:lnSpc>
              <a:buFont typeface="Calibri" charset="0"/>
              <a:buAutoNum type="arabicPeriod"/>
            </a:pPr>
            <a:endParaRPr lang="en-US" dirty="0">
              <a:latin typeface="Calibri" charset="0"/>
            </a:endParaRPr>
          </a:p>
          <a:p>
            <a:pPr marL="514350" indent="-514350" eaLnBrk="1" hangingPunct="1">
              <a:lnSpc>
                <a:spcPct val="80000"/>
              </a:lnSpc>
              <a:buFont typeface="Calibri" charset="0"/>
              <a:buAutoNum type="arabicPeriod"/>
            </a:pPr>
            <a:endParaRPr lang="en-US" dirty="0">
              <a:latin typeface="Calibri" charset="0"/>
            </a:endParaRPr>
          </a:p>
          <a:p>
            <a:pPr marL="514350" indent="-514350" eaLnBrk="1" hangingPunct="1">
              <a:lnSpc>
                <a:spcPct val="80000"/>
              </a:lnSpc>
              <a:buFont typeface="Calibri" charset="0"/>
              <a:buAutoNum type="arabicPeriod"/>
            </a:pPr>
            <a:r>
              <a:rPr lang="en-GB" dirty="0">
                <a:latin typeface="Calibri" charset="0"/>
              </a:rPr>
              <a:t>For protection of equipment being removed such as circuit boards. Materials that can produce static such as polythene bags should be avoided.</a:t>
            </a:r>
          </a:p>
          <a:p>
            <a:pPr marL="514350" indent="-514350" eaLnBrk="1" hangingPunct="1">
              <a:lnSpc>
                <a:spcPct val="80000"/>
              </a:lnSpc>
              <a:buFont typeface="Calibri" charset="0"/>
              <a:buAutoNum type="arabicPeriod"/>
            </a:pPr>
            <a:r>
              <a:rPr lang="en-GB" dirty="0">
                <a:latin typeface="Calibri" charset="0"/>
              </a:rPr>
              <a:t>------</a:t>
            </a:r>
          </a:p>
          <a:p>
            <a:pPr marL="514350" indent="-514350" eaLnBrk="1" hangingPunct="1">
              <a:lnSpc>
                <a:spcPct val="80000"/>
              </a:lnSpc>
              <a:buFont typeface="Calibri" charset="0"/>
              <a:buAutoNum type="arabicPeriod"/>
            </a:pPr>
            <a:r>
              <a:rPr lang="en-GB" dirty="0">
                <a:latin typeface="Calibri" charset="0"/>
              </a:rPr>
              <a:t>For securing cables</a:t>
            </a:r>
          </a:p>
          <a:p>
            <a:pPr marL="514350" indent="-514350" eaLnBrk="1" hangingPunct="1">
              <a:lnSpc>
                <a:spcPct val="80000"/>
              </a:lnSpc>
              <a:buFont typeface="Calibri" charset="0"/>
              <a:buAutoNum type="arabicPeriod"/>
            </a:pPr>
            <a:r>
              <a:rPr lang="en-GB" dirty="0">
                <a:latin typeface="Calibri" charset="0"/>
              </a:rPr>
              <a:t>------</a:t>
            </a:r>
          </a:p>
          <a:p>
            <a:pPr marL="514350" indent="-514350" eaLnBrk="1" hangingPunct="1">
              <a:lnSpc>
                <a:spcPct val="80000"/>
              </a:lnSpc>
              <a:buFont typeface="Calibri" charset="0"/>
              <a:buAutoNum type="arabicPeriod"/>
            </a:pPr>
            <a:r>
              <a:rPr lang="en-GB" dirty="0">
                <a:latin typeface="Calibri" charset="0"/>
              </a:rPr>
              <a:t>-----</a:t>
            </a:r>
          </a:p>
          <a:p>
            <a:pPr marL="514350" indent="-514350" eaLnBrk="1" hangingPunct="1">
              <a:lnSpc>
                <a:spcPct val="80000"/>
              </a:lnSpc>
              <a:buFont typeface="Calibri" charset="0"/>
              <a:buAutoNum type="arabicPeriod"/>
            </a:pPr>
            <a:r>
              <a:rPr lang="en-GB" dirty="0">
                <a:latin typeface="Calibri" charset="0"/>
              </a:rPr>
              <a:t>Materials that can produce static electricity such as </a:t>
            </a:r>
            <a:r>
              <a:rPr lang="en-GB" dirty="0" err="1">
                <a:latin typeface="Calibri" charset="0"/>
              </a:rPr>
              <a:t>styrofoam</a:t>
            </a:r>
            <a:r>
              <a:rPr lang="en-GB" dirty="0">
                <a:latin typeface="Calibri" charset="0"/>
              </a:rPr>
              <a:t> or </a:t>
            </a:r>
            <a:r>
              <a:rPr lang="en-GB" dirty="0" err="1">
                <a:latin typeface="Calibri" charset="0"/>
              </a:rPr>
              <a:t>styrofoam</a:t>
            </a:r>
            <a:r>
              <a:rPr lang="en-GB" dirty="0">
                <a:latin typeface="Calibri" charset="0"/>
              </a:rPr>
              <a:t> peanuts should be avoided</a:t>
            </a:r>
          </a:p>
          <a:p>
            <a:pPr marL="514350" indent="-514350" eaLnBrk="1" hangingPunct="1">
              <a:lnSpc>
                <a:spcPct val="80000"/>
              </a:lnSpc>
              <a:buFont typeface="Calibri" charset="0"/>
              <a:buAutoNum type="arabicPeriod"/>
            </a:pPr>
            <a:r>
              <a:rPr lang="en-GB" dirty="0">
                <a:latin typeface="Calibri" charset="0"/>
              </a:rPr>
              <a:t>Original packaging should be used whenever available</a:t>
            </a:r>
            <a:endParaRPr lang="en-US" dirty="0">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CF3AFC4-45B0-5D43-B516-F99B15D26380}" type="slidenum">
              <a:rPr lang="en-US">
                <a:latin typeface="Calibri" charset="0"/>
              </a:rPr>
              <a:pPr eaLnBrk="1" hangingPunct="1"/>
              <a:t>85</a:t>
            </a:fld>
            <a:endParaRPr lang="en-US">
              <a:latin typeface="Calibri" charset="0"/>
            </a:endParaRPr>
          </a:p>
        </p:txBody>
      </p:sp>
    </p:spTree>
    <p:extLst>
      <p:ext uri="{BB962C8B-B14F-4D97-AF65-F5344CB8AC3E}">
        <p14:creationId xmlns:p14="http://schemas.microsoft.com/office/powerpoint/2010/main" val="39082362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r>
              <a:rPr lang="en-GB">
                <a:latin typeface="Calibri" charset="0"/>
              </a:rPr>
              <a:t>Should not be used in the proximity of computer equipment</a:t>
            </a:r>
          </a:p>
          <a:p>
            <a:pPr marL="514350" indent="-514350" eaLnBrk="1" hangingPunct="1">
              <a:lnSpc>
                <a:spcPct val="80000"/>
              </a:lnSpc>
              <a:buFont typeface="Calibri" charset="0"/>
              <a:buAutoNum type="arabicPeriod"/>
            </a:pPr>
            <a:r>
              <a:rPr lang="en-GB">
                <a:latin typeface="Calibri" charset="0"/>
              </a:rPr>
              <a:t>E.g., phone numbers of the specialist unit </a:t>
            </a:r>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09D68BB-A808-4D4C-B06E-93DDBDEDE48F}" type="slidenum">
              <a:rPr lang="en-US">
                <a:latin typeface="Calibri" charset="0"/>
              </a:rPr>
              <a:pPr eaLnBrk="1" hangingPunct="1"/>
              <a:t>86</a:t>
            </a:fld>
            <a:endParaRPr lang="en-US">
              <a:latin typeface="Calibri" charset="0"/>
            </a:endParaRPr>
          </a:p>
        </p:txBody>
      </p:sp>
    </p:spTree>
    <p:extLst>
      <p:ext uri="{BB962C8B-B14F-4D97-AF65-F5344CB8AC3E}">
        <p14:creationId xmlns:p14="http://schemas.microsoft.com/office/powerpoint/2010/main" val="14038292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1200" kern="1200">
                <a:solidFill>
                  <a:schemeClr val="tx1"/>
                </a:solidFill>
                <a:effectLst/>
                <a:latin typeface="+mn-lt"/>
                <a:ea typeface="+mn-ea"/>
                <a:cs typeface="+mn-cs"/>
              </a:rPr>
              <a:t>Small torch with a bracket;</a:t>
            </a:r>
          </a:p>
          <a:p>
            <a:r>
              <a:rPr lang="en-US" sz="1200" kern="1200">
                <a:solidFill>
                  <a:schemeClr val="tx1"/>
                </a:solidFill>
                <a:effectLst/>
                <a:latin typeface="+mn-lt"/>
                <a:ea typeface="+mn-ea"/>
                <a:cs typeface="+mn-cs"/>
              </a:rPr>
              <a:t>- Gloves;</a:t>
            </a:r>
          </a:p>
          <a:p>
            <a:r>
              <a:rPr lang="en-US" sz="1200" kern="1200">
                <a:solidFill>
                  <a:schemeClr val="tx1"/>
                </a:solidFill>
                <a:effectLst/>
                <a:latin typeface="+mn-lt"/>
                <a:ea typeface="+mn-ea"/>
                <a:cs typeface="+mn-cs"/>
              </a:rPr>
              <a:t>- Hand truck (i.e. a sack barrow or 2 wheeled dolly);</a:t>
            </a:r>
          </a:p>
          <a:p>
            <a:r>
              <a:rPr lang="en-US" sz="1200" kern="1200">
                <a:solidFill>
                  <a:schemeClr val="tx1"/>
                </a:solidFill>
                <a:effectLst/>
                <a:latin typeface="+mn-lt"/>
                <a:ea typeface="+mn-ea"/>
                <a:cs typeface="+mn-cs"/>
              </a:rPr>
              <a:t>- Large rubber bands;</a:t>
            </a:r>
          </a:p>
          <a:p>
            <a:r>
              <a:rPr lang="en-US" sz="1200" kern="1200">
                <a:solidFill>
                  <a:schemeClr val="tx1"/>
                </a:solidFill>
                <a:effectLst/>
                <a:latin typeface="+mn-lt"/>
                <a:ea typeface="+mn-ea"/>
                <a:cs typeface="+mn-cs"/>
              </a:rPr>
              <a:t>- Magnifying glass;</a:t>
            </a:r>
          </a:p>
          <a:p>
            <a:r>
              <a:rPr lang="en-US" sz="1200" kern="1200">
                <a:solidFill>
                  <a:schemeClr val="tx1"/>
                </a:solidFill>
                <a:effectLst/>
                <a:latin typeface="+mn-lt"/>
                <a:ea typeface="+mn-ea"/>
                <a:cs typeface="+mn-cs"/>
              </a:rPr>
              <a:t>- Printer paper.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07C854F-C0CF-7F4C-859F-F9E6074DACF8}" type="slidenum">
              <a:rPr lang="en-US">
                <a:latin typeface="Calibri" charset="0"/>
              </a:rPr>
              <a:pPr eaLnBrk="1" hangingPunct="1"/>
              <a:t>87</a:t>
            </a:fld>
            <a:endParaRPr lang="en-US">
              <a:latin typeface="Calibri" charset="0"/>
            </a:endParaRPr>
          </a:p>
        </p:txBody>
      </p:sp>
    </p:spTree>
    <p:extLst>
      <p:ext uri="{BB962C8B-B14F-4D97-AF65-F5344CB8AC3E}">
        <p14:creationId xmlns:p14="http://schemas.microsoft.com/office/powerpoint/2010/main" val="21391941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a:solidFill>
                  <a:schemeClr val="tx1"/>
                </a:solidFill>
                <a:effectLst/>
                <a:latin typeface="+mn-lt"/>
                <a:ea typeface="+mn-ea"/>
                <a:cs typeface="+mn-cs"/>
              </a:rPr>
              <a:t>A laptop computer loaded with all standard forensics tools;</a:t>
            </a:r>
          </a:p>
          <a:p>
            <a:r>
              <a:rPr lang="en-US" sz="1200" kern="1200">
                <a:solidFill>
                  <a:schemeClr val="tx1"/>
                </a:solidFill>
                <a:effectLst/>
                <a:latin typeface="+mn-lt"/>
                <a:ea typeface="+mn-ea"/>
                <a:cs typeface="+mn-cs"/>
              </a:rPr>
              <a:t>- Network cables (Twisted Pair and Crossover);</a:t>
            </a:r>
          </a:p>
          <a:p>
            <a:r>
              <a:rPr lang="en-US" sz="1200" kern="1200">
                <a:solidFill>
                  <a:schemeClr val="tx1"/>
                </a:solidFill>
                <a:effectLst/>
                <a:latin typeface="+mn-lt"/>
                <a:ea typeface="+mn-ea"/>
                <a:cs typeface="+mn-cs"/>
              </a:rPr>
              <a:t>- Sufficient Hard-Drive capacity (e.g., some Terabyte external Hard Disk Drives);</a:t>
            </a:r>
          </a:p>
          <a:p>
            <a:r>
              <a:rPr lang="en-US" sz="1200" kern="1200">
                <a:solidFill>
                  <a:schemeClr val="tx1"/>
                </a:solidFill>
                <a:effectLst/>
                <a:latin typeface="+mn-lt"/>
                <a:ea typeface="+mn-ea"/>
                <a:cs typeface="+mn-cs"/>
              </a:rPr>
              <a:t>- Hardware Write-Blockers (for on-site imaging and triaging purposes);</a:t>
            </a:r>
          </a:p>
          <a:p>
            <a:r>
              <a:rPr lang="en-US" sz="1200" kern="1200">
                <a:solidFill>
                  <a:schemeClr val="tx1"/>
                </a:solidFill>
                <a:effectLst/>
                <a:latin typeface="+mn-lt"/>
                <a:ea typeface="+mn-ea"/>
                <a:cs typeface="+mn-cs"/>
              </a:rPr>
              <a:t>- Forensic Boot-DVDs (for when officers are trained in their use, for forensic</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purposes);</a:t>
            </a:r>
          </a:p>
          <a:p>
            <a:r>
              <a:rPr lang="en-US" sz="1200" kern="1200">
                <a:solidFill>
                  <a:schemeClr val="tx1"/>
                </a:solidFill>
                <a:effectLst/>
                <a:latin typeface="+mn-lt"/>
                <a:ea typeface="+mn-ea"/>
                <a:cs typeface="+mn-cs"/>
              </a:rPr>
              <a:t>- Live Data forensics tools (when officers are trained in their use, for forensic</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purposes);</a:t>
            </a:r>
          </a:p>
          <a:p>
            <a:r>
              <a:rPr lang="en-US" sz="1200" kern="1200">
                <a:solidFill>
                  <a:schemeClr val="tx1"/>
                </a:solidFill>
                <a:effectLst/>
                <a:latin typeface="+mn-lt"/>
                <a:ea typeface="+mn-ea"/>
                <a:cs typeface="+mn-cs"/>
              </a:rPr>
              <a:t>- Transport (to and from the scene, for team members, Seizure tools and equipment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and the </a:t>
            </a:r>
            <a:r>
              <a:rPr lang="en-US" sz="1200" kern="1200" err="1">
                <a:solidFill>
                  <a:schemeClr val="tx1"/>
                </a:solidFill>
                <a:effectLst/>
                <a:latin typeface="+mn-lt"/>
                <a:ea typeface="+mn-ea"/>
                <a:cs typeface="+mn-cs"/>
              </a:rPr>
              <a:t>seised</a:t>
            </a:r>
            <a:r>
              <a:rPr lang="en-US" sz="1200" kern="1200">
                <a:solidFill>
                  <a:schemeClr val="tx1"/>
                </a:solidFill>
                <a:effectLst/>
                <a:latin typeface="+mn-lt"/>
                <a:ea typeface="+mn-ea"/>
                <a:cs typeface="+mn-cs"/>
              </a:rPr>
              <a:t> evidence).</a:t>
            </a:r>
          </a:p>
          <a:p>
            <a:pPr marL="514350" indent="-514350" eaLnBrk="1" hangingPunct="1">
              <a:lnSpc>
                <a:spcPct val="80000"/>
              </a:lnSpc>
              <a:buFont typeface="Calibri" charset="0"/>
              <a:buAutoNum type="arabicPeriod"/>
            </a:pPr>
            <a:endParaRPr lang="en-GB">
              <a:latin typeface="Calibri" charset="0"/>
            </a:endParaRPr>
          </a:p>
          <a:p>
            <a:pPr marL="514350" indent="-514350" eaLnBrk="1" hangingPunct="1">
              <a:lnSpc>
                <a:spcPct val="80000"/>
              </a:lnSpc>
              <a:buFont typeface="Calibri" charset="0"/>
              <a:buAutoNum type="arabicPeriod"/>
            </a:pPr>
            <a:endParaRPr lang="en-GB">
              <a:latin typeface="Calibri" charset="0"/>
            </a:endParaRPr>
          </a:p>
          <a:p>
            <a:pPr marL="514350" indent="-514350" eaLnBrk="1" hangingPunct="1">
              <a:lnSpc>
                <a:spcPct val="80000"/>
              </a:lnSpc>
              <a:buFont typeface="Calibri" charset="0"/>
              <a:buAutoNum type="arabicPeriod"/>
            </a:pPr>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AED65D2-015E-D748-88ED-7E9BF89AE3B5}" type="slidenum">
              <a:rPr lang="en-US">
                <a:latin typeface="Calibri" charset="0"/>
              </a:rPr>
              <a:pPr eaLnBrk="1" hangingPunct="1"/>
              <a:t>88</a:t>
            </a:fld>
            <a:endParaRPr lang="en-US">
              <a:latin typeface="Calibri" charset="0"/>
            </a:endParaRPr>
          </a:p>
        </p:txBody>
      </p:sp>
    </p:spTree>
    <p:extLst>
      <p:ext uri="{BB962C8B-B14F-4D97-AF65-F5344CB8AC3E}">
        <p14:creationId xmlns:p14="http://schemas.microsoft.com/office/powerpoint/2010/main" val="20619225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89</a:t>
            </a:fld>
            <a:endParaRPr lang="en-US"/>
          </a:p>
        </p:txBody>
      </p:sp>
    </p:spTree>
    <p:extLst>
      <p:ext uri="{BB962C8B-B14F-4D97-AF65-F5344CB8AC3E}">
        <p14:creationId xmlns:p14="http://schemas.microsoft.com/office/powerpoint/2010/main" val="124827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baseline="0" dirty="0">
                <a:solidFill>
                  <a:schemeClr val="tx1"/>
                </a:solidFill>
                <a:latin typeface="+mn-lt"/>
                <a:ea typeface="+mn-ea"/>
                <a:cs typeface="+mn-cs"/>
              </a:rPr>
              <a:t>All criminal proceedings depend on evidence to decide the guilt or innocence of an accused or to decide the merits of a case in civil proceedings. Traditionally and historically, evidence has been in a physical form (such as documents or photographs etc.) or the oral testimony of witnesses.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Electronic evidence is derived from electronic devices such as computers and their peripheral apparatus, computer networks, mobile telephones, digital cameras and other portable equipment (including data storage devices), as well as from the Internet. The information it contains does not</a:t>
            </a:r>
          </a:p>
          <a:p>
            <a:r>
              <a:rPr lang="en-US" sz="1200" b="0" i="0" u="none" strike="noStrike" kern="1200" baseline="0" dirty="0">
                <a:solidFill>
                  <a:schemeClr val="tx1"/>
                </a:solidFill>
                <a:latin typeface="+mn-lt"/>
                <a:ea typeface="+mn-ea"/>
                <a:cs typeface="+mn-cs"/>
              </a:rPr>
              <a:t>possess an independent physical form.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However, in many ways, electronic evidence is no different from traditional evidence in that the party introducing it into legal proceedings must be able to demonstrate that it reflects the same set of circumstances and factual information as it did at the time of the offence. In other words, they must be able to show that no changes, deletions, additions or other alterations have (or might have) taken place.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intangible nature of any data and information stored in electronic form makes it much easier to manipulate and more prone to alteration than traditional forms of evidence. This has created special challenges for the justice system which requires that such data be handled in a special way</a:t>
            </a:r>
          </a:p>
          <a:p>
            <a:r>
              <a:rPr lang="en-US" sz="1200" b="0" i="0" u="none" strike="noStrike" kern="1200" baseline="0" dirty="0">
                <a:solidFill>
                  <a:schemeClr val="tx1"/>
                </a:solidFill>
                <a:latin typeface="+mn-lt"/>
                <a:ea typeface="+mn-ea"/>
                <a:cs typeface="+mn-cs"/>
              </a:rPr>
              <a:t>to ensure the integrity of the evidence it offers.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Given its special characteristics electronic evidence could be defined as:</a:t>
            </a:r>
          </a:p>
          <a:p>
            <a:r>
              <a:rPr lang="en-US" sz="1200" b="0" i="0" u="none" strike="noStrike" kern="1200" baseline="0" dirty="0">
                <a:solidFill>
                  <a:schemeClr val="tx1"/>
                </a:solidFill>
                <a:latin typeface="+mn-lt"/>
                <a:ea typeface="+mn-ea"/>
                <a:cs typeface="+mn-cs"/>
              </a:rPr>
              <a:t>Any information generated, stored or transmitted in digital form that may later be</a:t>
            </a:r>
          </a:p>
          <a:p>
            <a:r>
              <a:rPr lang="en-US" sz="1200" b="0" i="0" u="none" strike="noStrike" kern="1200" baseline="0" dirty="0">
                <a:solidFill>
                  <a:schemeClr val="tx1"/>
                </a:solidFill>
                <a:latin typeface="+mn-lt"/>
                <a:ea typeface="+mn-ea"/>
                <a:cs typeface="+mn-cs"/>
              </a:rPr>
              <a:t>needed to prove or disprove a fact disputed in legal proceedings.</a:t>
            </a:r>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7</a:t>
            </a:fld>
            <a:endParaRPr lang="en-US" dirty="0"/>
          </a:p>
        </p:txBody>
      </p:sp>
    </p:spTree>
    <p:extLst>
      <p:ext uri="{BB962C8B-B14F-4D97-AF65-F5344CB8AC3E}">
        <p14:creationId xmlns:p14="http://schemas.microsoft.com/office/powerpoint/2010/main" val="37437727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err="1">
                <a:ea typeface="+mn-ea"/>
              </a:rPr>
              <a:t>E.x</a:t>
            </a:r>
            <a:r>
              <a:rPr lang="en-US">
                <a:ea typeface="+mn-ea"/>
              </a:rPr>
              <a:t>. </a:t>
            </a:r>
          </a:p>
          <a:p>
            <a:pPr marL="228600" indent="-228600">
              <a:buFontTx/>
              <a:buAutoNum type="arabicPeriod"/>
              <a:defRPr/>
            </a:pPr>
            <a:r>
              <a:rPr lang="en-US">
                <a:ea typeface="+mn-ea"/>
              </a:rPr>
              <a:t>15 persons instead of 1</a:t>
            </a:r>
          </a:p>
          <a:p>
            <a:pPr marL="228600" indent="-228600">
              <a:buFontTx/>
              <a:buAutoNum type="arabicPeriod"/>
              <a:defRPr/>
            </a:pPr>
            <a:r>
              <a:rPr lang="en-US">
                <a:ea typeface="+mn-ea"/>
              </a:rPr>
              <a:t>2 Big Dogs</a:t>
            </a:r>
          </a:p>
          <a:p>
            <a:pPr marL="228600" indent="-228600">
              <a:buFontTx/>
              <a:buAutoNum type="arabicPeriod"/>
              <a:defRPr/>
            </a:pPr>
            <a:r>
              <a:rPr lang="en-US">
                <a:ea typeface="+mn-ea"/>
              </a:rPr>
              <a:t>A newborn baby</a:t>
            </a:r>
          </a:p>
          <a:p>
            <a:pPr marL="228600" indent="-228600">
              <a:buFontTx/>
              <a:buAutoNum type="arabicPeriod"/>
              <a:defRPr/>
            </a:pPr>
            <a:endParaRPr lang="el-GR">
              <a:ea typeface="+mn-ea"/>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3EF82B5-62B5-4949-88A2-087D2E726F28}" type="slidenum">
              <a:rPr lang="en-US">
                <a:latin typeface="Calibri" charset="0"/>
              </a:rPr>
              <a:pPr eaLnBrk="1" hangingPunct="1"/>
              <a:t>90</a:t>
            </a:fld>
            <a:endParaRPr lang="en-US">
              <a:latin typeface="Calibri" charset="0"/>
            </a:endParaRPr>
          </a:p>
        </p:txBody>
      </p:sp>
    </p:spTree>
    <p:extLst>
      <p:ext uri="{BB962C8B-B14F-4D97-AF65-F5344CB8AC3E}">
        <p14:creationId xmlns:p14="http://schemas.microsoft.com/office/powerpoint/2010/main" val="17055425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None/>
            </a:pPr>
            <a:endParaRPr lang="en-GB">
              <a:latin typeface="Calibri" charset="0"/>
            </a:endParaRPr>
          </a:p>
          <a:p>
            <a:pPr marL="514350" indent="-514350" eaLnBrk="1" hangingPunct="1">
              <a:lnSpc>
                <a:spcPct val="80000"/>
              </a:lnSpc>
              <a:buFont typeface="Calibri" charset="0"/>
              <a:buAutoNum type="arabicPeriod"/>
            </a:pPr>
            <a:endParaRPr lang="en-GB">
              <a:latin typeface="Calibri" charset="0"/>
            </a:endParaRPr>
          </a:p>
          <a:p>
            <a:pPr marL="514350" indent="-514350" eaLnBrk="1" hangingPunct="1">
              <a:lnSpc>
                <a:spcPct val="80000"/>
              </a:lnSpc>
              <a:buFont typeface="Calibri" charset="0"/>
              <a:buAutoNum type="arabicPeriod"/>
            </a:pPr>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477CECC-2CAE-4147-8410-2A773FA9C6B2}" type="slidenum">
              <a:rPr lang="en-US">
                <a:latin typeface="Calibri" charset="0"/>
              </a:rPr>
              <a:pPr eaLnBrk="1" hangingPunct="1"/>
              <a:t>91</a:t>
            </a:fld>
            <a:endParaRPr lang="en-US">
              <a:latin typeface="Calibri" charset="0"/>
            </a:endParaRPr>
          </a:p>
        </p:txBody>
      </p:sp>
    </p:spTree>
    <p:extLst>
      <p:ext uri="{BB962C8B-B14F-4D97-AF65-F5344CB8AC3E}">
        <p14:creationId xmlns:p14="http://schemas.microsoft.com/office/powerpoint/2010/main" val="5608829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endParaRPr lang="en-GB">
              <a:latin typeface="Calibri" charset="0"/>
            </a:endParaRPr>
          </a:p>
          <a:p>
            <a:r>
              <a:rPr lang="en-GB" sz="1200" kern="1200">
                <a:solidFill>
                  <a:schemeClr val="tx1"/>
                </a:solidFill>
                <a:effectLst/>
                <a:latin typeface="+mn-lt"/>
                <a:ea typeface="+mn-ea"/>
                <a:cs typeface="+mn-cs"/>
              </a:rPr>
              <a:t>Securing the scene involves the following steps:</a:t>
            </a:r>
          </a:p>
          <a:p>
            <a:r>
              <a:rPr lang="en-GB" sz="1200" kern="1200">
                <a:solidFill>
                  <a:schemeClr val="tx1"/>
                </a:solidFill>
                <a:effectLst/>
                <a:latin typeface="+mn-lt"/>
                <a:ea typeface="+mn-ea"/>
                <a:cs typeface="+mn-cs"/>
              </a:rPr>
              <a:t>• Follow standard policy and procedure in your jurisdiction to secure the crime scene:</a:t>
            </a:r>
          </a:p>
          <a:p>
            <a:r>
              <a:rPr lang="en-GB" sz="1200" kern="1200">
                <a:solidFill>
                  <a:schemeClr val="tx1"/>
                </a:solidFill>
                <a:effectLst/>
                <a:latin typeface="+mn-lt"/>
                <a:ea typeface="+mn-ea"/>
                <a:cs typeface="+mn-cs"/>
              </a:rPr>
              <a:t>• Move all persons away from the proximity of any evidence to be collected (including</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equipment and power supply);</a:t>
            </a:r>
          </a:p>
          <a:p>
            <a:r>
              <a:rPr lang="en-GB" sz="1200" kern="1200">
                <a:solidFill>
                  <a:schemeClr val="tx1"/>
                </a:solidFill>
                <a:effectLst/>
                <a:latin typeface="+mn-lt"/>
                <a:ea typeface="+mn-ea"/>
                <a:cs typeface="+mn-cs"/>
              </a:rPr>
              <a:t>• Secure all electronic devices including personal and portable devices;</a:t>
            </a:r>
          </a:p>
          <a:p>
            <a:r>
              <a:rPr lang="en-GB" sz="1200" kern="1200">
                <a:solidFill>
                  <a:schemeClr val="tx1"/>
                </a:solidFill>
                <a:effectLst/>
                <a:latin typeface="+mn-lt"/>
                <a:ea typeface="+mn-ea"/>
                <a:cs typeface="+mn-cs"/>
              </a:rPr>
              <a:t>• Refuse offers of help or technical assistance from any unauthorised persons.</a:t>
            </a:r>
          </a:p>
          <a:p>
            <a:r>
              <a:rPr lang="en-GB" sz="1200" kern="1200">
                <a:solidFill>
                  <a:schemeClr val="tx1"/>
                </a:solidFill>
                <a:effectLst/>
                <a:latin typeface="+mn-lt"/>
                <a:ea typeface="+mn-ea"/>
                <a:cs typeface="+mn-cs"/>
              </a:rPr>
              <a:t>• Leave a computer or electronic device off if it is already turned off.</a:t>
            </a:r>
          </a:p>
          <a:p>
            <a:pPr marL="514350" indent="-514350" eaLnBrk="1" hangingPunct="1">
              <a:lnSpc>
                <a:spcPct val="80000"/>
              </a:lnSpc>
              <a:buFont typeface="Calibri" charset="0"/>
              <a:buAutoNum type="arabicPeriod"/>
            </a:pPr>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66E418A-6AE8-324D-853D-A398FD5C970E}" type="slidenum">
              <a:rPr lang="en-US">
                <a:latin typeface="Calibri" charset="0"/>
              </a:rPr>
              <a:pPr eaLnBrk="1" hangingPunct="1"/>
              <a:t>92</a:t>
            </a:fld>
            <a:endParaRPr lang="en-US">
              <a:latin typeface="Calibri" charset="0"/>
            </a:endParaRPr>
          </a:p>
        </p:txBody>
      </p:sp>
    </p:spTree>
    <p:extLst>
      <p:ext uri="{BB962C8B-B14F-4D97-AF65-F5344CB8AC3E}">
        <p14:creationId xmlns:p14="http://schemas.microsoft.com/office/powerpoint/2010/main" val="27040838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a:solidFill>
                  <a:schemeClr val="tx1"/>
                </a:solidFill>
                <a:effectLst/>
                <a:latin typeface="+mn-lt"/>
                <a:ea typeface="+mn-ea"/>
                <a:cs typeface="+mn-cs"/>
              </a:rPr>
              <a:t>• If a computer is on or the state cannot be determined, the investigator should follow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steps described in section 3.4.3</a:t>
            </a:r>
            <a:r>
              <a:rPr lang="en-US" sz="1200" kern="1200" baseline="0">
                <a:solidFill>
                  <a:schemeClr val="tx1"/>
                </a:solidFill>
                <a:effectLst/>
                <a:latin typeface="+mn-lt"/>
                <a:ea typeface="+mn-ea"/>
                <a:cs typeface="+mn-cs"/>
              </a:rPr>
              <a:t> of the guide;</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Protect volatile data physically and electronically by following the steps described in section 3.5;</a:t>
            </a:r>
          </a:p>
          <a:p>
            <a:r>
              <a:rPr lang="en-US" sz="1200" kern="1200">
                <a:solidFill>
                  <a:schemeClr val="tx1"/>
                </a:solidFill>
                <a:effectLst/>
                <a:latin typeface="+mn-lt"/>
                <a:ea typeface="+mn-ea"/>
                <a:cs typeface="+mn-cs"/>
              </a:rPr>
              <a:t>• Identify and document related electronic components that will not be collected;</a:t>
            </a:r>
          </a:p>
          <a:p>
            <a:r>
              <a:rPr lang="en-US" sz="1200" kern="1200">
                <a:solidFill>
                  <a:schemeClr val="tx1"/>
                </a:solidFill>
                <a:effectLst/>
                <a:latin typeface="+mn-lt"/>
                <a:ea typeface="+mn-ea"/>
                <a:cs typeface="+mn-cs"/>
              </a:rPr>
              <a:t>• Identify telephone and network lines attached to devices, document and label them;</a:t>
            </a:r>
          </a:p>
          <a:p>
            <a:pPr marL="514350" indent="-514350" eaLnBrk="1" hangingPunct="1">
              <a:lnSpc>
                <a:spcPct val="80000"/>
              </a:lnSpc>
              <a:buFont typeface="Calibri" charset="0"/>
              <a:buAutoNum type="arabicPeriod" startAt="6"/>
            </a:pPr>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4ED3E7B-9251-A946-8C77-F132CABE83DA}" type="slidenum">
              <a:rPr lang="en-US">
                <a:latin typeface="Calibri" charset="0"/>
              </a:rPr>
              <a:pPr eaLnBrk="1" hangingPunct="1"/>
              <a:t>93</a:t>
            </a:fld>
            <a:endParaRPr lang="en-US">
              <a:latin typeface="Calibri" charset="0"/>
            </a:endParaRPr>
          </a:p>
        </p:txBody>
      </p:sp>
    </p:spTree>
    <p:extLst>
      <p:ext uri="{BB962C8B-B14F-4D97-AF65-F5344CB8AC3E}">
        <p14:creationId xmlns:p14="http://schemas.microsoft.com/office/powerpoint/2010/main" val="23949510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endParaRPr lang="en-GB">
              <a:latin typeface="Calibri" charset="0"/>
            </a:endParaRPr>
          </a:p>
          <a:p>
            <a:r>
              <a:rPr lang="en-GB" sz="1200" kern="1200">
                <a:solidFill>
                  <a:schemeClr val="tx1"/>
                </a:solidFill>
                <a:effectLst/>
                <a:latin typeface="+mn-lt"/>
                <a:ea typeface="+mn-ea"/>
                <a:cs typeface="+mn-cs"/>
              </a:rPr>
              <a:t>• Decide if any other evidence is required from a device to be </a:t>
            </a:r>
            <a:r>
              <a:rPr lang="en-GB" sz="1200" kern="1200" err="1">
                <a:solidFill>
                  <a:schemeClr val="tx1"/>
                </a:solidFill>
                <a:effectLst/>
                <a:latin typeface="+mn-lt"/>
                <a:ea typeface="+mn-ea"/>
                <a:cs typeface="+mn-cs"/>
              </a:rPr>
              <a:t>seised</a:t>
            </a:r>
            <a:r>
              <a:rPr lang="en-GB" sz="1200" kern="1200">
                <a:solidFill>
                  <a:schemeClr val="tx1"/>
                </a:solidFill>
                <a:effectLst/>
                <a:latin typeface="+mn-lt"/>
                <a:ea typeface="+mn-ea"/>
                <a:cs typeface="+mn-cs"/>
              </a:rPr>
              <a:t> (e.g. DNA, fingerprints,</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drugs, accelerants);</a:t>
            </a:r>
          </a:p>
          <a:p>
            <a:r>
              <a:rPr lang="en-GB" sz="1200" kern="1200">
                <a:solidFill>
                  <a:schemeClr val="tx1"/>
                </a:solidFill>
                <a:effectLst/>
                <a:latin typeface="+mn-lt"/>
                <a:ea typeface="+mn-ea"/>
                <a:cs typeface="+mn-cs"/>
              </a:rPr>
              <a:t>- If so, follow the general handling procedures for that evidence type laid out in the</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relevant handbook;</a:t>
            </a:r>
          </a:p>
          <a:p>
            <a:r>
              <a:rPr lang="en-GB" sz="1200" kern="1200">
                <a:solidFill>
                  <a:schemeClr val="tx1"/>
                </a:solidFill>
                <a:effectLst/>
                <a:latin typeface="+mn-lt"/>
                <a:ea typeface="+mn-ea"/>
                <a:cs typeface="+mn-cs"/>
              </a:rPr>
              <a:t>- Postpone destructive techniques until after electronic evidence recovery is done;</a:t>
            </a:r>
          </a:p>
          <a:p>
            <a:r>
              <a:rPr lang="en-GB" sz="1200" kern="1200">
                <a:solidFill>
                  <a:schemeClr val="tx1"/>
                </a:solidFill>
                <a:effectLst/>
                <a:latin typeface="+mn-lt"/>
                <a:ea typeface="+mn-ea"/>
                <a:cs typeface="+mn-cs"/>
              </a:rPr>
              <a:t>  § Collect latent prints after e-evidence recovery is complete (since</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keyboards, computer mouse, diskettes, CDs, or other components may</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have latent fingerprints or other physical evidence that should be</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preserved);</a:t>
            </a:r>
          </a:p>
          <a:p>
            <a:r>
              <a:rPr lang="en-GB" sz="1200" kern="1200">
                <a:solidFill>
                  <a:schemeClr val="tx1"/>
                </a:solidFill>
                <a:effectLst/>
                <a:latin typeface="+mn-lt"/>
                <a:ea typeface="+mn-ea"/>
                <a:cs typeface="+mn-cs"/>
              </a:rPr>
              <a:t>  § Do not use aluminium powder to collect fingerprints from the scene as this</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may damage equipment and data.</a:t>
            </a:r>
          </a:p>
          <a:p>
            <a:pPr marL="514350" indent="-514350" eaLnBrk="1" hangingPunct="1">
              <a:lnSpc>
                <a:spcPct val="80000"/>
              </a:lnSpc>
              <a:buFont typeface="Calibri" charset="0"/>
              <a:buNone/>
            </a:pPr>
            <a:endParaRPr lang="en-GB">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758124E-B0E5-CE4C-8ECE-191CFA22779F}" type="slidenum">
              <a:rPr lang="en-US">
                <a:latin typeface="Calibri" charset="0"/>
              </a:rPr>
              <a:pPr eaLnBrk="1" hangingPunct="1"/>
              <a:t>94</a:t>
            </a:fld>
            <a:endParaRPr lang="en-US">
              <a:latin typeface="Calibri" charset="0"/>
            </a:endParaRPr>
          </a:p>
        </p:txBody>
      </p:sp>
    </p:spTree>
    <p:extLst>
      <p:ext uri="{BB962C8B-B14F-4D97-AF65-F5344CB8AC3E}">
        <p14:creationId xmlns:p14="http://schemas.microsoft.com/office/powerpoint/2010/main" val="36700221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a:solidFill>
                  <a:schemeClr val="tx1"/>
                </a:solidFill>
                <a:effectLst/>
                <a:latin typeface="+mn-lt"/>
                <a:ea typeface="+mn-ea"/>
                <a:cs typeface="+mn-cs"/>
              </a:rPr>
              <a:t>• Search the scene for non-electronic, but related evidence, such as:</a:t>
            </a:r>
          </a:p>
          <a:p>
            <a:r>
              <a:rPr lang="en-US" sz="1200" kern="1200">
                <a:solidFill>
                  <a:schemeClr val="tx1"/>
                </a:solidFill>
                <a:effectLst/>
                <a:latin typeface="+mn-lt"/>
                <a:ea typeface="+mn-ea"/>
                <a:cs typeface="+mn-cs"/>
              </a:rPr>
              <a:t>- written passwords and other handwritten notes;</a:t>
            </a:r>
          </a:p>
          <a:p>
            <a:r>
              <a:rPr lang="en-US" sz="1200" kern="1200">
                <a:solidFill>
                  <a:schemeClr val="tx1"/>
                </a:solidFill>
                <a:effectLst/>
                <a:latin typeface="+mn-lt"/>
                <a:ea typeface="+mn-ea"/>
                <a:cs typeface="+mn-cs"/>
              </a:rPr>
              <a:t>- blank pads of paper with indented writing (but do not shade with graphite pencil);</a:t>
            </a:r>
          </a:p>
          <a:p>
            <a:r>
              <a:rPr lang="en-US" sz="1200" kern="1200">
                <a:solidFill>
                  <a:schemeClr val="tx1"/>
                </a:solidFill>
                <a:effectLst/>
                <a:latin typeface="+mn-lt"/>
                <a:ea typeface="+mn-ea"/>
                <a:cs typeface="+mn-cs"/>
              </a:rPr>
              <a:t>- hardware and software manuals;</a:t>
            </a:r>
          </a:p>
          <a:p>
            <a:r>
              <a:rPr lang="en-US" sz="1200" kern="1200">
                <a:solidFill>
                  <a:schemeClr val="tx1"/>
                </a:solidFill>
                <a:effectLst/>
                <a:latin typeface="+mn-lt"/>
                <a:ea typeface="+mn-ea"/>
                <a:cs typeface="+mn-cs"/>
              </a:rPr>
              <a:t>- calendars or diaries;</a:t>
            </a:r>
          </a:p>
          <a:p>
            <a:r>
              <a:rPr lang="en-US" sz="1200" kern="1200">
                <a:solidFill>
                  <a:schemeClr val="tx1"/>
                </a:solidFill>
                <a:effectLst/>
                <a:latin typeface="+mn-lt"/>
                <a:ea typeface="+mn-ea"/>
                <a:cs typeface="+mn-cs"/>
              </a:rPr>
              <a:t>- text or graphical computer printouts;</a:t>
            </a:r>
          </a:p>
          <a:p>
            <a:r>
              <a:rPr lang="en-US" sz="1200" kern="1200">
                <a:solidFill>
                  <a:schemeClr val="tx1"/>
                </a:solidFill>
                <a:effectLst/>
                <a:latin typeface="+mn-lt"/>
                <a:ea typeface="+mn-ea"/>
                <a:cs typeface="+mn-cs"/>
              </a:rPr>
              <a:t>- photographs; or,</a:t>
            </a:r>
          </a:p>
          <a:p>
            <a:r>
              <a:rPr lang="en-US" sz="1200" kern="1200">
                <a:solidFill>
                  <a:schemeClr val="tx1"/>
                </a:solidFill>
                <a:effectLst/>
                <a:latin typeface="+mn-lt"/>
                <a:ea typeface="+mn-ea"/>
                <a:cs typeface="+mn-cs"/>
              </a:rPr>
              <a:t>- information about personal interests that may be useful for later password/passphrase cracking (most passwords are directly related to the personal environment, such as licence plates, partners/children, phone numbers, hobbies, etc.);</a:t>
            </a:r>
          </a:p>
          <a:p>
            <a:r>
              <a:rPr lang="en-US" sz="1200" kern="1200">
                <a:solidFill>
                  <a:schemeClr val="tx1"/>
                </a:solidFill>
                <a:effectLst/>
                <a:latin typeface="+mn-lt"/>
                <a:ea typeface="+mn-ea"/>
                <a:cs typeface="+mn-cs"/>
              </a:rPr>
              <a:t>- (Don’t forget traditional physical evidence such as fingerprints and DNA).</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2304F7-CFFC-5C4A-929B-6CBE4E922A7E}" type="slidenum">
              <a:rPr lang="en-US">
                <a:latin typeface="Calibri" charset="0"/>
              </a:rPr>
              <a:pPr eaLnBrk="1" hangingPunct="1"/>
              <a:t>95</a:t>
            </a:fld>
            <a:endParaRPr lang="en-US">
              <a:latin typeface="Calibri" charset="0"/>
            </a:endParaRPr>
          </a:p>
        </p:txBody>
      </p:sp>
    </p:spTree>
    <p:extLst>
      <p:ext uri="{BB962C8B-B14F-4D97-AF65-F5344CB8AC3E}">
        <p14:creationId xmlns:p14="http://schemas.microsoft.com/office/powerpoint/2010/main" val="1647060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r>
              <a:rPr lang="en-GB">
                <a:latin typeface="Calibri" charset="0"/>
              </a:rPr>
              <a:t>Witnesses, subjects, or others</a:t>
            </a:r>
          </a:p>
          <a:p>
            <a:pPr marL="514350" indent="-514350" eaLnBrk="1" hangingPunct="1">
              <a:lnSpc>
                <a:spcPct val="80000"/>
              </a:lnSpc>
              <a:buFont typeface="Calibri" charset="0"/>
              <a:buAutoNum type="arabicPeriod"/>
            </a:pPr>
            <a:r>
              <a:rPr lang="en-US">
                <a:latin typeface="Calibri" charset="0"/>
              </a:rPr>
              <a: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DDF5159-F0C5-7540-A044-346C9E304FE2}" type="slidenum">
              <a:rPr lang="en-US">
                <a:latin typeface="Calibri" charset="0"/>
              </a:rPr>
              <a:pPr eaLnBrk="1" hangingPunct="1"/>
              <a:t>97</a:t>
            </a:fld>
            <a:endParaRPr lang="en-US">
              <a:latin typeface="Calibri" charset="0"/>
            </a:endParaRPr>
          </a:p>
        </p:txBody>
      </p:sp>
    </p:spTree>
    <p:extLst>
      <p:ext uri="{BB962C8B-B14F-4D97-AF65-F5344CB8AC3E}">
        <p14:creationId xmlns:p14="http://schemas.microsoft.com/office/powerpoint/2010/main" val="13781312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r>
              <a:rPr lang="en-GB" err="1">
                <a:latin typeface="Calibri" charset="0"/>
              </a:rPr>
              <a:t>e.g</a:t>
            </a:r>
            <a:r>
              <a:rPr lang="en-GB">
                <a:latin typeface="Calibri" charset="0"/>
              </a:rPr>
              <a:t>, bookkeeping</a:t>
            </a:r>
          </a:p>
          <a:p>
            <a:pPr marL="514350" indent="-514350" eaLnBrk="1" hangingPunct="1">
              <a:lnSpc>
                <a:spcPct val="80000"/>
              </a:lnSpc>
              <a:buFont typeface="Calibri" charset="0"/>
              <a:buAutoNum type="arabicPeriod"/>
            </a:pPr>
            <a:r>
              <a:rPr lang="en-US">
                <a:latin typeface="Calibri" charset="0"/>
              </a:rPr>
              <a:t>-----</a:t>
            </a:r>
          </a:p>
          <a:p>
            <a:pPr marL="514350" indent="-514350" eaLnBrk="1" hangingPunct="1">
              <a:lnSpc>
                <a:spcPct val="80000"/>
              </a:lnSpc>
              <a:buFont typeface="Calibri" charset="0"/>
              <a:buAutoNum type="arabicPeriod"/>
            </a:pPr>
            <a:r>
              <a:rPr lang="en-GB">
                <a:latin typeface="Calibri" charset="0"/>
              </a:rPr>
              <a:t>An individual may have multiple passwords, e.g., BIOS, system login, network or ISP, application files, encryption pass phrase such as for PGP or </a:t>
            </a:r>
            <a:r>
              <a:rPr lang="en-GB" err="1">
                <a:latin typeface="Calibri" charset="0"/>
              </a:rPr>
              <a:t>Truecrypt</a:t>
            </a:r>
            <a:r>
              <a:rPr lang="en-GB">
                <a:latin typeface="Calibri" charset="0"/>
              </a:rPr>
              <a:t>, e-mail, access token, scheduler, or contact list.</a:t>
            </a:r>
          </a:p>
          <a:p>
            <a:pPr marL="514350" indent="-514350" eaLnBrk="1" hangingPunct="1">
              <a:lnSpc>
                <a:spcPct val="80000"/>
              </a:lnSpc>
              <a:buFont typeface="Calibri" charset="0"/>
              <a:buAutoNum type="arabicPeriod"/>
            </a:pPr>
            <a:r>
              <a:rPr lang="en-US">
                <a:latin typeface="Calibri" charset="0"/>
              </a:rPr>
              <a:t>-----</a:t>
            </a:r>
          </a:p>
          <a:p>
            <a:pPr marL="514350" indent="-514350" eaLnBrk="1" hangingPunct="1">
              <a:lnSpc>
                <a:spcPct val="80000"/>
              </a:lnSpc>
              <a:buFont typeface="Calibri" charset="0"/>
              <a:buAutoNum type="arabicPeriod"/>
            </a:pPr>
            <a:r>
              <a:rPr lang="en-US">
                <a:latin typeface="Calibri" charset="0"/>
              </a:rPr>
              <a:t>----</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a:t>
            </a:r>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3FC2BD8-F8B1-C748-8F77-3EEA9186A070}" type="slidenum">
              <a:rPr lang="en-US">
                <a:latin typeface="Calibri" charset="0"/>
              </a:rPr>
              <a:pPr eaLnBrk="1" hangingPunct="1"/>
              <a:t>98</a:t>
            </a:fld>
            <a:endParaRPr lang="en-US">
              <a:latin typeface="Calibri" charset="0"/>
            </a:endParaRPr>
          </a:p>
        </p:txBody>
      </p:sp>
    </p:spTree>
    <p:extLst>
      <p:ext uri="{BB962C8B-B14F-4D97-AF65-F5344CB8AC3E}">
        <p14:creationId xmlns:p14="http://schemas.microsoft.com/office/powerpoint/2010/main" val="4459998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99</a:t>
            </a:fld>
            <a:endParaRPr lang="en-US"/>
          </a:p>
        </p:txBody>
      </p:sp>
    </p:spTree>
    <p:extLst>
      <p:ext uri="{BB962C8B-B14F-4D97-AF65-F5344CB8AC3E}">
        <p14:creationId xmlns:p14="http://schemas.microsoft.com/office/powerpoint/2010/main" val="19349553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r>
              <a:rPr lang="en-US">
                <a:latin typeface="Calibri" charset="0"/>
              </a:rPr>
              <a:t>Documenting the scene is an ongoing process throughout the entire Seizure procedure. It is of crucial importance to document accurately the location and condition of computers, storage media and other electronic and conventional devices. This section gives only a summary of the information to be documented. </a:t>
            </a:r>
            <a:endParaRPr lang="el-GR">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8CB40A4-CBD6-B146-9230-62E7D316EE2B}" type="slidenum">
              <a:rPr lang="en-US">
                <a:latin typeface="Calibri" charset="0"/>
              </a:rPr>
              <a:pPr eaLnBrk="1" hangingPunct="1"/>
              <a:t>100</a:t>
            </a:fld>
            <a:endParaRPr lang="en-US">
              <a:latin typeface="Calibri" charset="0"/>
            </a:endParaRPr>
          </a:p>
        </p:txBody>
      </p:sp>
    </p:spTree>
    <p:extLst>
      <p:ext uri="{BB962C8B-B14F-4D97-AF65-F5344CB8AC3E}">
        <p14:creationId xmlns:p14="http://schemas.microsoft.com/office/powerpoint/2010/main" val="435787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definition of evidence is normally prescribed in national legislation. As this is an international course a generic definition has been used. This is from Black’s Law Dictionary.  Trainers should replace this with national definitions when delivering this course in country.</a:t>
            </a:r>
          </a:p>
          <a:p>
            <a:endParaRPr lang="en-US"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8</a:t>
            </a:fld>
            <a:endParaRPr lang="en-US" dirty="0"/>
          </a:p>
        </p:txBody>
      </p:sp>
    </p:spTree>
    <p:extLst>
      <p:ext uri="{BB962C8B-B14F-4D97-AF65-F5344CB8AC3E}">
        <p14:creationId xmlns:p14="http://schemas.microsoft.com/office/powerpoint/2010/main" val="28189935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360 degrees of coverage, if possible</a:t>
            </a:r>
          </a:p>
          <a:p>
            <a:pPr marL="514350" indent="-514350" eaLnBrk="1" hangingPunct="1">
              <a:lnSpc>
                <a:spcPct val="80000"/>
              </a:lnSpc>
              <a:buFont typeface="Calibri" charset="0"/>
              <a:buAutoNum type="arabicPeriod"/>
            </a:pPr>
            <a:r>
              <a:rPr lang="en-GB">
                <a:latin typeface="Calibri" charset="0"/>
              </a:rPr>
              <a: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45F9AA4-C368-E442-B4E0-C6E4AD0CC0B0}" type="slidenum">
              <a:rPr lang="en-US">
                <a:latin typeface="Calibri" charset="0"/>
              </a:rPr>
              <a:pPr eaLnBrk="1" hangingPunct="1"/>
              <a:t>101</a:t>
            </a:fld>
            <a:endParaRPr lang="en-US">
              <a:latin typeface="Calibri" charset="0"/>
            </a:endParaRPr>
          </a:p>
        </p:txBody>
      </p:sp>
    </p:spTree>
    <p:extLst>
      <p:ext uri="{BB962C8B-B14F-4D97-AF65-F5344CB8AC3E}">
        <p14:creationId xmlns:p14="http://schemas.microsoft.com/office/powerpoint/2010/main" val="1245088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r>
              <a:rPr lang="en-GB">
                <a:latin typeface="Calibri" charset="0"/>
              </a:rPr>
              <a:t>e.g., make, model, serial number</a:t>
            </a:r>
          </a:p>
          <a:p>
            <a:pPr marL="514350" indent="-514350" eaLnBrk="1" hangingPunct="1">
              <a:lnSpc>
                <a:spcPct val="80000"/>
              </a:lnSpc>
              <a:buFont typeface="Calibri" charset="0"/>
              <a:buAutoNum type="arabicPeriod"/>
            </a:pPr>
            <a:r>
              <a:rPr lang="en-GB">
                <a:latin typeface="Calibri" charset="0"/>
              </a:rPr>
              <a:t>Is it On, off, or in sleep mode</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Including connections to peripheral devices</a:t>
            </a:r>
          </a:p>
          <a:p>
            <a:pPr marL="514350" indent="-514350" eaLnBrk="1" hangingPunct="1">
              <a:lnSpc>
                <a:spcPct val="80000"/>
              </a:lnSpc>
              <a:buFont typeface="Calibri" charset="0"/>
              <a:buAutoNum type="arabicPeriod"/>
            </a:pPr>
            <a:r>
              <a:rPr lang="en-GB">
                <a:latin typeface="Calibri" charset="0"/>
              </a:rPr>
              <a: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8396480-7743-B843-A682-EFE68DC83DF5}" type="slidenum">
              <a:rPr lang="en-US">
                <a:latin typeface="Calibri" charset="0"/>
              </a:rPr>
              <a:pPr eaLnBrk="1" hangingPunct="1"/>
              <a:t>102</a:t>
            </a:fld>
            <a:endParaRPr lang="en-US">
              <a:latin typeface="Calibri" charset="0"/>
            </a:endParaRPr>
          </a:p>
        </p:txBody>
      </p:sp>
    </p:spTree>
    <p:extLst>
      <p:ext uri="{BB962C8B-B14F-4D97-AF65-F5344CB8AC3E}">
        <p14:creationId xmlns:p14="http://schemas.microsoft.com/office/powerpoint/2010/main" val="12856233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1CCA0DA-788C-7F4F-8D3F-DBA03812ECAD}" type="slidenum">
              <a:rPr lang="en-US">
                <a:latin typeface="Calibri" charset="0"/>
              </a:rPr>
              <a:pPr eaLnBrk="1" hangingPunct="1"/>
              <a:t>103</a:t>
            </a:fld>
            <a:endParaRPr lang="en-US">
              <a:latin typeface="Calibri" charset="0"/>
            </a:endParaRPr>
          </a:p>
        </p:txBody>
      </p:sp>
    </p:spTree>
    <p:extLst>
      <p:ext uri="{BB962C8B-B14F-4D97-AF65-F5344CB8AC3E}">
        <p14:creationId xmlns:p14="http://schemas.microsoft.com/office/powerpoint/2010/main" val="22837682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a:t>
            </a:r>
          </a:p>
          <a:p>
            <a:pPr marL="514350" indent="-514350" eaLnBrk="1" hangingPunct="1">
              <a:lnSpc>
                <a:spcPct val="80000"/>
              </a:lnSpc>
              <a:buFont typeface="Calibri" charset="0"/>
              <a:buAutoNum type="arabicPeriod"/>
            </a:pPr>
            <a:r>
              <a:rPr lang="en-GB">
                <a:latin typeface="Calibri" charset="0"/>
              </a:rPr>
              <a: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8974A60-4924-5449-A6B7-121942214F5E}" type="slidenum">
              <a:rPr lang="en-US">
                <a:latin typeface="Calibri" charset="0"/>
              </a:rPr>
              <a:pPr eaLnBrk="1" hangingPunct="1"/>
              <a:t>104</a:t>
            </a:fld>
            <a:endParaRPr lang="en-US">
              <a:latin typeface="Calibri" charset="0"/>
            </a:endParaRPr>
          </a:p>
        </p:txBody>
      </p:sp>
    </p:spTree>
    <p:extLst>
      <p:ext uri="{BB962C8B-B14F-4D97-AF65-F5344CB8AC3E}">
        <p14:creationId xmlns:p14="http://schemas.microsoft.com/office/powerpoint/2010/main" val="11635067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105</a:t>
            </a:fld>
            <a:endParaRPr lang="en-US"/>
          </a:p>
        </p:txBody>
      </p:sp>
    </p:spTree>
    <p:extLst>
      <p:ext uri="{BB962C8B-B14F-4D97-AF65-F5344CB8AC3E}">
        <p14:creationId xmlns:p14="http://schemas.microsoft.com/office/powerpoint/2010/main" val="2170297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a:t>
            </a:r>
            <a:r>
              <a:rPr lang="en-US" baseline="0"/>
              <a:t> slides are simply visual examples of what may be found. The trainer may wish to set up the slides in a manner that the descriptors are hidden, to allow the delegates to be asked to identify sources of potential evidence from the pictures.</a:t>
            </a:r>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106</a:t>
            </a:fld>
            <a:endParaRPr lang="en-US"/>
          </a:p>
        </p:txBody>
      </p:sp>
    </p:spTree>
    <p:extLst>
      <p:ext uri="{BB962C8B-B14F-4D97-AF65-F5344CB8AC3E}">
        <p14:creationId xmlns:p14="http://schemas.microsoft.com/office/powerpoint/2010/main" val="12040652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a:solidFill>
                  <a:schemeClr val="tx1"/>
                </a:solidFill>
                <a:effectLst/>
                <a:latin typeface="+mn-lt"/>
                <a:ea typeface="+mn-ea"/>
                <a:cs typeface="+mn-cs"/>
              </a:rPr>
              <a:t>Remember:</a:t>
            </a:r>
          </a:p>
          <a:p>
            <a:r>
              <a:rPr lang="en-US" sz="1200" kern="1200">
                <a:solidFill>
                  <a:schemeClr val="tx1"/>
                </a:solidFill>
                <a:effectLst/>
                <a:latin typeface="+mn-lt"/>
                <a:ea typeface="+mn-ea"/>
                <a:cs typeface="+mn-cs"/>
              </a:rPr>
              <a:t>• Document the scene continuously and record all actions you take and any changes that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you observe in the monitor, computer, printer, or other devices as a result of your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actions.</a:t>
            </a:r>
          </a:p>
          <a:p>
            <a:r>
              <a:rPr lang="en-US" sz="1200" kern="1200">
                <a:solidFill>
                  <a:schemeClr val="tx1"/>
                </a:solidFill>
                <a:effectLst/>
                <a:latin typeface="+mn-lt"/>
                <a:ea typeface="+mn-ea"/>
                <a:cs typeface="+mn-cs"/>
              </a:rPr>
              <a:t>• Do not follow any unverified advice from a potential suspect.</a:t>
            </a:r>
          </a:p>
          <a:p>
            <a:r>
              <a:rPr lang="en-US" sz="1200" kern="1200">
                <a:solidFill>
                  <a:schemeClr val="tx1"/>
                </a:solidFill>
                <a:effectLst/>
                <a:latin typeface="+mn-lt"/>
                <a:ea typeface="+mn-ea"/>
                <a:cs typeface="+mn-cs"/>
              </a:rPr>
              <a:t>• If a computer network is encountered, contact a forensic computer specialist in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your agency or an external expert identified by your agency for assistance.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kern="1200">
                <a:solidFill>
                  <a:schemeClr val="tx1"/>
                </a:solidFill>
                <a:effectLst/>
                <a:latin typeface="+mn-lt"/>
                <a:ea typeface="+mn-ea"/>
                <a:cs typeface="+mn-cs"/>
              </a:rPr>
              <a:t>Beware that some devices may be connected over a wireless connection (e.g. WLAN,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Bluetooth, infrared);</a:t>
            </a:r>
          </a:p>
          <a:p>
            <a:r>
              <a:rPr lang="en-US" sz="1200" kern="1200">
                <a:solidFill>
                  <a:schemeClr val="tx1"/>
                </a:solidFill>
                <a:effectLst/>
                <a:latin typeface="+mn-lt"/>
                <a:ea typeface="+mn-ea"/>
                <a:cs typeface="+mn-cs"/>
              </a:rPr>
              <a:t>• Beware that if there is any network connection, the computer system may be accessed and manipulated during the Seizure (i.e. whenever switched on and within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reach of the network connection).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Steps to follow to secure the scene and seise the equipment:</a:t>
            </a:r>
          </a:p>
          <a:p>
            <a:r>
              <a:rPr lang="en-US" sz="1200" kern="1200">
                <a:solidFill>
                  <a:schemeClr val="tx1"/>
                </a:solidFill>
                <a:effectLst/>
                <a:latin typeface="+mn-lt"/>
                <a:ea typeface="+mn-ea"/>
                <a:cs typeface="+mn-cs"/>
              </a:rPr>
              <a:t>• Search the area for the following components/items;</a:t>
            </a:r>
          </a:p>
          <a:p>
            <a:r>
              <a:rPr lang="en-US" sz="1200" kern="1200">
                <a:solidFill>
                  <a:schemeClr val="tx1"/>
                </a:solidFill>
                <a:effectLst/>
                <a:latin typeface="+mn-lt"/>
                <a:ea typeface="+mn-ea"/>
                <a:cs typeface="+mn-cs"/>
              </a:rPr>
              <a:t>- the computer system components;</a:t>
            </a:r>
          </a:p>
          <a:p>
            <a:r>
              <a:rPr lang="en-US" sz="1200" kern="1200">
                <a:solidFill>
                  <a:schemeClr val="tx1"/>
                </a:solidFill>
                <a:effectLst/>
                <a:latin typeface="+mn-lt"/>
                <a:ea typeface="+mn-ea"/>
                <a:cs typeface="+mn-cs"/>
              </a:rPr>
              <a:t>- digital storage media;</a:t>
            </a:r>
          </a:p>
          <a:p>
            <a:r>
              <a:rPr lang="en-US" sz="1200" kern="1200">
                <a:solidFill>
                  <a:schemeClr val="tx1"/>
                </a:solidFill>
                <a:effectLst/>
                <a:latin typeface="+mn-lt"/>
                <a:ea typeface="+mn-ea"/>
                <a:cs typeface="+mn-cs"/>
              </a:rPr>
              <a:t>- additional components;</a:t>
            </a:r>
          </a:p>
          <a:p>
            <a:r>
              <a:rPr lang="en-US" sz="1200" kern="1200">
                <a:solidFill>
                  <a:schemeClr val="tx1"/>
                </a:solidFill>
                <a:effectLst/>
                <a:latin typeface="+mn-lt"/>
                <a:ea typeface="+mn-ea"/>
                <a:cs typeface="+mn-cs"/>
              </a:rPr>
              <a:t>- other electronic devices; and,</a:t>
            </a:r>
          </a:p>
          <a:p>
            <a:r>
              <a:rPr lang="en-US" sz="1200" kern="1200">
                <a:solidFill>
                  <a:schemeClr val="tx1"/>
                </a:solidFill>
                <a:effectLst/>
                <a:latin typeface="+mn-lt"/>
                <a:ea typeface="+mn-ea"/>
                <a:cs typeface="+mn-cs"/>
              </a:rPr>
              <a:t>- non-electronic evidence.</a:t>
            </a:r>
          </a:p>
          <a:p>
            <a:r>
              <a:rPr lang="en-US" sz="1200" kern="1200">
                <a:solidFill>
                  <a:schemeClr val="tx1"/>
                </a:solidFill>
                <a:effectLst/>
                <a:latin typeface="+mn-lt"/>
                <a:ea typeface="+mn-ea"/>
                <a:cs typeface="+mn-cs"/>
              </a:rPr>
              <a:t>• Conduct preliminary interviews;</a:t>
            </a:r>
          </a:p>
          <a:p>
            <a:r>
              <a:rPr lang="en-US" sz="1200" kern="1200">
                <a:solidFill>
                  <a:schemeClr val="tx1"/>
                </a:solidFill>
                <a:effectLst/>
                <a:latin typeface="+mn-lt"/>
                <a:ea typeface="+mn-ea"/>
                <a:cs typeface="+mn-cs"/>
              </a:rPr>
              <a:t>• Observe the computer system and determine whether it is on or off (see below);</a:t>
            </a:r>
          </a:p>
          <a:p>
            <a:r>
              <a:rPr lang="en-US" sz="1200" kern="1200">
                <a:solidFill>
                  <a:schemeClr val="tx1"/>
                </a:solidFill>
                <a:effectLst/>
                <a:latin typeface="+mn-lt"/>
                <a:ea typeface="+mn-ea"/>
                <a:cs typeface="+mn-cs"/>
              </a:rPr>
              <a:t>• Document all connections and components and put labels on each connection and device:</a:t>
            </a:r>
          </a:p>
          <a:p>
            <a:r>
              <a:rPr lang="en-US" sz="1200" kern="1200">
                <a:solidFill>
                  <a:schemeClr val="tx1"/>
                </a:solidFill>
                <a:effectLst/>
                <a:latin typeface="+mn-lt"/>
                <a:ea typeface="+mn-ea"/>
                <a:cs typeface="+mn-cs"/>
              </a:rPr>
              <a:t>- Photograph and/or sketch a diagram of the connections to/from the computer and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corresponding cables;</a:t>
            </a:r>
          </a:p>
          <a:p>
            <a:r>
              <a:rPr lang="en-US" sz="1200" kern="1200">
                <a:solidFill>
                  <a:schemeClr val="tx1"/>
                </a:solidFill>
                <a:effectLst/>
                <a:latin typeface="+mn-lt"/>
                <a:ea typeface="+mn-ea"/>
                <a:cs typeface="+mn-cs"/>
              </a:rPr>
              <a:t>- Record the evidence according to your agency’s procedures.</a:t>
            </a:r>
          </a:p>
          <a:p>
            <a:r>
              <a:rPr lang="en-US" sz="1200" kern="1200">
                <a:solidFill>
                  <a:schemeClr val="tx1"/>
                </a:solidFill>
                <a:effectLst/>
                <a:latin typeface="+mn-lt"/>
                <a:ea typeface="+mn-ea"/>
                <a:cs typeface="+mn-cs"/>
              </a:rPr>
              <a:t>• Carefully remove the equipment and record any serial or identification numbers. Allow</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equipment to cool down before packaging and removal.</a:t>
            </a:r>
          </a:p>
          <a:p>
            <a:r>
              <a:rPr lang="en-US" sz="1200" kern="1200">
                <a:solidFill>
                  <a:schemeClr val="tx1"/>
                </a:solidFill>
                <a:effectLst/>
                <a:latin typeface="+mn-lt"/>
                <a:ea typeface="+mn-ea"/>
                <a:cs typeface="+mn-cs"/>
              </a:rPr>
              <a:t>• If transport is required, package the components.</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110</a:t>
            </a:fld>
            <a:endParaRPr lang="en-US"/>
          </a:p>
        </p:txBody>
      </p:sp>
    </p:spTree>
    <p:extLst>
      <p:ext uri="{BB962C8B-B14F-4D97-AF65-F5344CB8AC3E}">
        <p14:creationId xmlns:p14="http://schemas.microsoft.com/office/powerpoint/2010/main" val="14982997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section offers some advice related to the Seizure of computer equipment and storage media.</a:t>
            </a:r>
          </a:p>
          <a:p>
            <a:r>
              <a:rPr lang="en-US" sz="1200" kern="1200" dirty="0">
                <a:solidFill>
                  <a:schemeClr val="tx1"/>
                </a:solidFill>
                <a:effectLst/>
                <a:latin typeface="+mn-lt"/>
                <a:ea typeface="+mn-ea"/>
                <a:cs typeface="+mn-cs"/>
              </a:rPr>
              <a:t>Determine whether the computer system is off or on.</a:t>
            </a:r>
          </a:p>
          <a:p>
            <a:r>
              <a:rPr lang="en-US" sz="1200" kern="1200" dirty="0">
                <a:solidFill>
                  <a:schemeClr val="tx1"/>
                </a:solidFill>
                <a:effectLst/>
                <a:latin typeface="+mn-lt"/>
                <a:ea typeface="+mn-ea"/>
                <a:cs typeface="+mn-cs"/>
              </a:rPr>
              <a:t>Most computers have status lights that indicate when the computer is on. If fan noise is heard,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system is probably on. If the computer housing is warm, that may also indicate that it is on or was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only recently switched off.</a:t>
            </a:r>
          </a:p>
          <a:p>
            <a:r>
              <a:rPr lang="en-US" sz="1200" kern="1200" dirty="0">
                <a:solidFill>
                  <a:schemeClr val="tx1"/>
                </a:solidFill>
                <a:effectLst/>
                <a:latin typeface="+mn-lt"/>
                <a:ea typeface="+mn-ea"/>
                <a:cs typeface="+mn-cs"/>
              </a:rPr>
              <a:t>N.B. Some portable devices get activated by opening the lid.</a:t>
            </a:r>
          </a:p>
          <a:p>
            <a:r>
              <a:rPr lang="en-US" sz="1200" kern="1200" dirty="0">
                <a:solidFill>
                  <a:schemeClr val="tx1"/>
                </a:solidFill>
                <a:effectLst/>
                <a:latin typeface="+mn-lt"/>
                <a:ea typeface="+mn-ea"/>
                <a:cs typeface="+mn-cs"/>
              </a:rPr>
              <a:t>Always consider removing the battery from portable computers and devices.</a:t>
            </a:r>
          </a:p>
          <a:p>
            <a:r>
              <a:rPr lang="en-US" sz="1200" kern="1200" dirty="0">
                <a:solidFill>
                  <a:schemeClr val="tx1"/>
                </a:solidFill>
                <a:effectLst/>
                <a:latin typeface="+mn-lt"/>
                <a:ea typeface="+mn-ea"/>
                <a:cs typeface="+mn-cs"/>
              </a:rPr>
              <a:t>Portable computers (e.g. notebooks or laptops) usually have a battery pack in addition to the main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supply. Some even have a second battery in the multipurpose bay instead of a floppy drive or CD drive. Batteries for such devices are charged when the portable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computer is connected to a power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supply and, if fully charged, can last several hours. It is often hard to determine whether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portable computer is turned on or off when it is in standby mode.</a:t>
            </a:r>
          </a:p>
          <a:p>
            <a:r>
              <a:rPr lang="en-US" sz="1200" kern="1200" dirty="0">
                <a:solidFill>
                  <a:schemeClr val="tx1"/>
                </a:solidFill>
                <a:effectLst/>
                <a:latin typeface="+mn-lt"/>
                <a:ea typeface="+mn-ea"/>
                <a:cs typeface="+mn-cs"/>
              </a:rPr>
              <a:t>A computer system that appears to be switched off may be in sleep mode. If so, it could be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activated and accessed remotely allowing alteration or deletion of files.</a:t>
            </a:r>
          </a:p>
          <a:p>
            <a:r>
              <a:rPr lang="en-US" sz="1200" kern="1200" dirty="0">
                <a:solidFill>
                  <a:schemeClr val="tx1"/>
                </a:solidFill>
                <a:effectLst/>
                <a:latin typeface="+mn-lt"/>
                <a:ea typeface="+mn-ea"/>
                <a:cs typeface="+mn-cs"/>
              </a:rPr>
              <a:t>Some screen savers give the impression that the computer is switched off. Observe the monitor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try to determine whether it is on, off, or in sleep mode.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113</a:t>
            </a:fld>
            <a:endParaRPr lang="en-US"/>
          </a:p>
        </p:txBody>
      </p:sp>
    </p:spTree>
    <p:extLst>
      <p:ext uri="{BB962C8B-B14F-4D97-AF65-F5344CB8AC3E}">
        <p14:creationId xmlns:p14="http://schemas.microsoft.com/office/powerpoint/2010/main" val="16039327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You may encounter one of the following situations: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Situation 1: Monitor is on and work product and/or desktop is visible.</a:t>
            </a:r>
          </a:p>
          <a:p>
            <a:r>
              <a:rPr lang="en-US" sz="1200" kern="1200">
                <a:solidFill>
                  <a:schemeClr val="tx1"/>
                </a:solidFill>
                <a:effectLst/>
                <a:latin typeface="+mn-lt"/>
                <a:ea typeface="+mn-ea"/>
                <a:cs typeface="+mn-cs"/>
              </a:rPr>
              <a:t>- Document the details of the monitor at the time of intervention</a:t>
            </a:r>
          </a:p>
          <a:p>
            <a:r>
              <a:rPr lang="en-US" sz="1200" kern="1200">
                <a:solidFill>
                  <a:schemeClr val="tx1"/>
                </a:solidFill>
                <a:effectLst/>
                <a:latin typeface="+mn-lt"/>
                <a:ea typeface="+mn-ea"/>
                <a:cs typeface="+mn-cs"/>
              </a:rPr>
              <a:t>- Proceed to “Setting B” as described below.</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114</a:t>
            </a:fld>
            <a:endParaRPr lang="en-US"/>
          </a:p>
        </p:txBody>
      </p:sp>
    </p:spTree>
    <p:extLst>
      <p:ext uri="{BB962C8B-B14F-4D97-AF65-F5344CB8AC3E}">
        <p14:creationId xmlns:p14="http://schemas.microsoft.com/office/powerpoint/2010/main" val="6541154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Situation 2: Monitor is on and screen is blank (sleep mode) or screen saver (e.g. a picture)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is visible.</a:t>
            </a:r>
          </a:p>
          <a:p>
            <a:r>
              <a:rPr lang="en-US" sz="1200" kern="1200">
                <a:solidFill>
                  <a:schemeClr val="tx1"/>
                </a:solidFill>
                <a:effectLst/>
                <a:latin typeface="+mn-lt"/>
                <a:ea typeface="+mn-ea"/>
                <a:cs typeface="+mn-cs"/>
              </a:rPr>
              <a:t>- Move the mouse slightly (without pushing buttons). The screen should change and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show work product or request a password.</a:t>
            </a:r>
          </a:p>
          <a:p>
            <a:r>
              <a:rPr lang="en-US" sz="1200" kern="1200">
                <a:solidFill>
                  <a:schemeClr val="tx1"/>
                </a:solidFill>
                <a:effectLst/>
                <a:latin typeface="+mn-lt"/>
                <a:ea typeface="+mn-ea"/>
                <a:cs typeface="+mn-cs"/>
              </a:rPr>
              <a:t>- If mouse movement does not cause a change in the screen, do not perform any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other keystrokes or mouse operations.</a:t>
            </a:r>
          </a:p>
          <a:p>
            <a:r>
              <a:rPr lang="en-US" sz="1200" kern="1200">
                <a:solidFill>
                  <a:schemeClr val="tx1"/>
                </a:solidFill>
                <a:effectLst/>
                <a:latin typeface="+mn-lt"/>
                <a:ea typeface="+mn-ea"/>
                <a:cs typeface="+mn-cs"/>
              </a:rPr>
              <a:t>- Document the details of the monitor at the time of intervention</a:t>
            </a:r>
          </a:p>
          <a:p>
            <a:r>
              <a:rPr lang="en-US" sz="1200" kern="1200">
                <a:solidFill>
                  <a:schemeClr val="tx1"/>
                </a:solidFill>
                <a:effectLst/>
                <a:latin typeface="+mn-lt"/>
                <a:ea typeface="+mn-ea"/>
                <a:cs typeface="+mn-cs"/>
              </a:rPr>
              <a:t>- Proceed to “Setting B” as described below.</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115</a:t>
            </a:fld>
            <a:endParaRPr lang="en-US"/>
          </a:p>
        </p:txBody>
      </p:sp>
    </p:spTree>
    <p:extLst>
      <p:ext uri="{BB962C8B-B14F-4D97-AF65-F5344CB8AC3E}">
        <p14:creationId xmlns:p14="http://schemas.microsoft.com/office/powerpoint/2010/main" val="748906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a:solidFill>
                  <a:schemeClr val="tx1"/>
                </a:solidFill>
                <a:effectLst/>
                <a:latin typeface="+mn-lt"/>
                <a:ea typeface="+mn-ea"/>
                <a:cs typeface="+mn-cs"/>
              </a:rPr>
              <a:t>The trainer is</a:t>
            </a:r>
            <a:r>
              <a:rPr lang="en-GB" sz="1200" kern="1200" baseline="0" dirty="0">
                <a:solidFill>
                  <a:schemeClr val="tx1"/>
                </a:solidFill>
                <a:effectLst/>
                <a:latin typeface="+mn-lt"/>
                <a:ea typeface="+mn-ea"/>
                <a:cs typeface="+mn-cs"/>
              </a:rPr>
              <a:t> invited to </a:t>
            </a:r>
            <a:r>
              <a:rPr lang="en-GB" sz="1200" kern="1200" dirty="0">
                <a:solidFill>
                  <a:schemeClr val="tx1"/>
                </a:solidFill>
                <a:effectLst/>
                <a:latin typeface="+mn-lt"/>
                <a:ea typeface="+mn-ea"/>
                <a:cs typeface="+mn-cs"/>
              </a:rPr>
              <a:t>read the slide.</a:t>
            </a:r>
            <a:endParaRPr lang="en-GB" dirty="0"/>
          </a:p>
        </p:txBody>
      </p:sp>
      <p:sp>
        <p:nvSpPr>
          <p:cNvPr id="4" name="Espace réservé du numéro de diapositive 3"/>
          <p:cNvSpPr>
            <a:spLocks noGrp="1"/>
          </p:cNvSpPr>
          <p:nvPr>
            <p:ph type="sldNum" sz="quarter" idx="10"/>
          </p:nvPr>
        </p:nvSpPr>
        <p:spPr/>
        <p:txBody>
          <a:bodyPr/>
          <a:lstStyle/>
          <a:p>
            <a:fld id="{6F040226-21D7-5847-B396-76B67129E36D}" type="slidenum">
              <a:rPr lang="en-US" smtClean="0"/>
              <a:pPr/>
              <a:t>9</a:t>
            </a:fld>
            <a:endParaRPr lang="en-US" dirty="0"/>
          </a:p>
        </p:txBody>
      </p:sp>
    </p:spTree>
    <p:extLst>
      <p:ext uri="{BB962C8B-B14F-4D97-AF65-F5344CB8AC3E}">
        <p14:creationId xmlns:p14="http://schemas.microsoft.com/office/powerpoint/2010/main" val="2901481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Situation 3: Monitor is off.</a:t>
            </a:r>
          </a:p>
          <a:p>
            <a:r>
              <a:rPr lang="en-US" sz="1200" kern="1200">
                <a:solidFill>
                  <a:schemeClr val="tx1"/>
                </a:solidFill>
                <a:effectLst/>
                <a:latin typeface="+mn-lt"/>
                <a:ea typeface="+mn-ea"/>
                <a:cs typeface="+mn-cs"/>
              </a:rPr>
              <a:t>- Make a note of "off" status.</a:t>
            </a:r>
          </a:p>
          <a:p>
            <a:r>
              <a:rPr lang="en-US" sz="1200" kern="1200">
                <a:solidFill>
                  <a:schemeClr val="tx1"/>
                </a:solidFill>
                <a:effectLst/>
                <a:latin typeface="+mn-lt"/>
                <a:ea typeface="+mn-ea"/>
                <a:cs typeface="+mn-cs"/>
              </a:rPr>
              <a:t>- Turn the monitor on, then determine if the monitor status is as described in either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Situation 1 or 2 above and follow those steps.</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116</a:t>
            </a:fld>
            <a:endParaRPr lang="en-US"/>
          </a:p>
        </p:txBody>
      </p:sp>
    </p:spTree>
    <p:extLst>
      <p:ext uri="{BB962C8B-B14F-4D97-AF65-F5344CB8AC3E}">
        <p14:creationId xmlns:p14="http://schemas.microsoft.com/office/powerpoint/2010/main" val="4762266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Once you have determined whether the computer is on or off, you will need to undertake one of</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following:</a:t>
            </a:r>
          </a:p>
          <a:p>
            <a:r>
              <a:rPr lang="en-US" sz="1200" kern="1200">
                <a:solidFill>
                  <a:schemeClr val="tx1"/>
                </a:solidFill>
                <a:effectLst/>
                <a:latin typeface="+mn-lt"/>
                <a:ea typeface="+mn-ea"/>
                <a:cs typeface="+mn-cs"/>
              </a:rPr>
              <a:t>Setting A: You have determined that system is switched off; do not switch it on!</a:t>
            </a:r>
          </a:p>
          <a:p>
            <a:r>
              <a:rPr lang="en-US" sz="1200" kern="1200">
                <a:solidFill>
                  <a:schemeClr val="tx1"/>
                </a:solidFill>
                <a:effectLst/>
                <a:latin typeface="+mn-lt"/>
                <a:ea typeface="+mn-ea"/>
                <a:cs typeface="+mn-cs"/>
              </a:rPr>
              <a:t>• Remove the power supply cable from the target equipment (do not switch it off at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wall socket) and record the time of doing so.</a:t>
            </a:r>
          </a:p>
          <a:p>
            <a:r>
              <a:rPr lang="en-US" sz="1200" kern="1200">
                <a:solidFill>
                  <a:schemeClr val="tx1"/>
                </a:solidFill>
                <a:effectLst/>
                <a:latin typeface="+mn-lt"/>
                <a:ea typeface="+mn-ea"/>
                <a:cs typeface="+mn-cs"/>
              </a:rPr>
              <a:t>• If dealing with a portable device, also remove the battery pack. Remove any additional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battery packs, if applicable (some portable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devices have a second battery in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multipurpose bay instead of a floppy drive or CD drive).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If the computer system is off, leave it off because the startup process will modify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computer data and potentially destroy the evidence.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117</a:t>
            </a:fld>
            <a:endParaRPr lang="en-US"/>
          </a:p>
        </p:txBody>
      </p:sp>
    </p:spTree>
    <p:extLst>
      <p:ext uri="{BB962C8B-B14F-4D97-AF65-F5344CB8AC3E}">
        <p14:creationId xmlns:p14="http://schemas.microsoft.com/office/powerpoint/2010/main" val="2701239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Setting B: You have determined that the system is switched on; do not switch it off!</a:t>
            </a:r>
          </a:p>
          <a:p>
            <a:r>
              <a:rPr lang="en-US" sz="1200" kern="1200">
                <a:solidFill>
                  <a:schemeClr val="tx1"/>
                </a:solidFill>
                <a:effectLst/>
                <a:latin typeface="+mn-lt"/>
                <a:ea typeface="+mn-ea"/>
                <a:cs typeface="+mn-cs"/>
              </a:rPr>
              <a:t>• Try to contact a specialist:</a:t>
            </a:r>
          </a:p>
          <a:p>
            <a:r>
              <a:rPr lang="en-US" sz="1200" kern="1200">
                <a:solidFill>
                  <a:schemeClr val="tx1"/>
                </a:solidFill>
                <a:effectLst/>
                <a:latin typeface="+mn-lt"/>
                <a:ea typeface="+mn-ea"/>
                <a:cs typeface="+mn-cs"/>
              </a:rPr>
              <a:t>- If a specialist is available, follow their advice;</a:t>
            </a:r>
          </a:p>
          <a:p>
            <a:r>
              <a:rPr lang="en-US" sz="1200" kern="1200">
                <a:solidFill>
                  <a:schemeClr val="tx1"/>
                </a:solidFill>
                <a:effectLst/>
                <a:latin typeface="+mn-lt"/>
                <a:ea typeface="+mn-ea"/>
                <a:cs typeface="+mn-cs"/>
              </a:rPr>
              <a:t>- If no specialist is available, continue with the next instruction.</a:t>
            </a:r>
          </a:p>
          <a:p>
            <a:r>
              <a:rPr lang="en-US" sz="1200" kern="1200">
                <a:solidFill>
                  <a:schemeClr val="tx1"/>
                </a:solidFill>
                <a:effectLst/>
                <a:latin typeface="+mn-lt"/>
                <a:ea typeface="+mn-ea"/>
                <a:cs typeface="+mn-cs"/>
              </a:rPr>
              <a:t>• Do not touch the keyboard or other input devices.</a:t>
            </a:r>
          </a:p>
          <a:p>
            <a:r>
              <a:rPr lang="en-US" sz="1200" kern="1200">
                <a:solidFill>
                  <a:schemeClr val="tx1"/>
                </a:solidFill>
                <a:effectLst/>
                <a:latin typeface="+mn-lt"/>
                <a:ea typeface="+mn-ea"/>
                <a:cs typeface="+mn-cs"/>
              </a:rPr>
              <a:t>• Proceed with steps described in 3.5.</a:t>
            </a:r>
          </a:p>
          <a:p>
            <a:r>
              <a:rPr lang="en-US" sz="1200" kern="1200">
                <a:solidFill>
                  <a:schemeClr val="tx1"/>
                </a:solidFill>
                <a:effectLst/>
                <a:latin typeface="+mn-lt"/>
                <a:ea typeface="+mn-ea"/>
                <a:cs typeface="+mn-cs"/>
              </a:rPr>
              <a:t>Remember: Removing the power supply cable from the computer system will affect all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currently running programs and all data currently stored in the RAM of the computer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(including relevant data, such as passwords) will be lost. This would include any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connection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to the Internet, printing, or encryption.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Remember: When a system is turned on, it is crucial to have the suspect secured and</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away from fuse boxes, power switches as well as mobile communication devices. There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have been cases where running systems with full-disk encryption have been powered-off</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during the search just because the suspect was able to reach the fuse box or to send 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signal to a remotely controllable power adapter.</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118</a:t>
            </a:fld>
            <a:endParaRPr lang="en-US"/>
          </a:p>
        </p:txBody>
      </p:sp>
    </p:spTree>
    <p:extLst>
      <p:ext uri="{BB962C8B-B14F-4D97-AF65-F5344CB8AC3E}">
        <p14:creationId xmlns:p14="http://schemas.microsoft.com/office/powerpoint/2010/main" val="8409037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Setting C: You cannot determine whether the system is switched on or off.</a:t>
            </a:r>
          </a:p>
          <a:p>
            <a:r>
              <a:rPr lang="en-US" sz="1200" kern="1200">
                <a:solidFill>
                  <a:schemeClr val="tx1"/>
                </a:solidFill>
                <a:effectLst/>
                <a:latin typeface="+mn-lt"/>
                <a:ea typeface="+mn-ea"/>
                <a:cs typeface="+mn-cs"/>
              </a:rPr>
              <a:t>• Assume that it is switched off. Do not press the power switch.</a:t>
            </a:r>
          </a:p>
          <a:p>
            <a:r>
              <a:rPr lang="en-US" sz="1200" kern="1200">
                <a:solidFill>
                  <a:schemeClr val="tx1"/>
                </a:solidFill>
                <a:effectLst/>
                <a:latin typeface="+mn-lt"/>
                <a:ea typeface="+mn-ea"/>
                <a:cs typeface="+mn-cs"/>
              </a:rPr>
              <a:t>• Remove the power supply cable from the target equipment (do not switch it off at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wall socket) and record the time of doing so.</a:t>
            </a:r>
          </a:p>
          <a:p>
            <a:r>
              <a:rPr lang="en-US" sz="1200" kern="1200">
                <a:solidFill>
                  <a:schemeClr val="tx1"/>
                </a:solidFill>
                <a:effectLst/>
                <a:latin typeface="+mn-lt"/>
                <a:ea typeface="+mn-ea"/>
                <a:cs typeface="+mn-cs"/>
              </a:rPr>
              <a:t>• If dealing with a portable device, also remove the battery pack. Remove any additional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battery packs if applicable (some portable devices have a second battery in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multipurpose bay instead of a floppy drive or CD drive).</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119</a:t>
            </a:fld>
            <a:endParaRPr lang="en-US"/>
          </a:p>
        </p:txBody>
      </p:sp>
    </p:spTree>
    <p:extLst>
      <p:ext uri="{BB962C8B-B14F-4D97-AF65-F5344CB8AC3E}">
        <p14:creationId xmlns:p14="http://schemas.microsoft.com/office/powerpoint/2010/main" val="3722743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Computer network collection</a:t>
            </a:r>
          </a:p>
          <a:p>
            <a:r>
              <a:rPr lang="en-US" sz="1200" kern="1200">
                <a:solidFill>
                  <a:schemeClr val="tx1"/>
                </a:solidFill>
                <a:effectLst/>
                <a:latin typeface="+mn-lt"/>
                <a:ea typeface="+mn-ea"/>
                <a:cs typeface="+mn-cs"/>
              </a:rPr>
              <a:t>Remember - If you have a good reason to believe that there is a network in place contact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 computer network specialist before attending the scene. If no specialist is available,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information provided in this section may help you when </a:t>
            </a:r>
            <a:r>
              <a:rPr lang="en-US" sz="1200" kern="1200" err="1">
                <a:solidFill>
                  <a:schemeClr val="tx1"/>
                </a:solidFill>
                <a:effectLst/>
                <a:latin typeface="+mn-lt"/>
                <a:ea typeface="+mn-ea"/>
                <a:cs typeface="+mn-cs"/>
              </a:rPr>
              <a:t>seising</a:t>
            </a:r>
            <a:r>
              <a:rPr lang="en-US" sz="1200" kern="1200">
                <a:solidFill>
                  <a:schemeClr val="tx1"/>
                </a:solidFill>
                <a:effectLst/>
                <a:latin typeface="+mn-lt"/>
                <a:ea typeface="+mn-ea"/>
                <a:cs typeface="+mn-cs"/>
              </a:rPr>
              <a:t> the relevant equipment.</a:t>
            </a:r>
          </a:p>
          <a:p>
            <a:r>
              <a:rPr lang="en-US" sz="1200" kern="1200">
                <a:solidFill>
                  <a:schemeClr val="tx1"/>
                </a:solidFill>
                <a:effectLst/>
                <a:latin typeface="+mn-lt"/>
                <a:ea typeface="+mn-ea"/>
                <a:cs typeface="+mn-cs"/>
              </a:rPr>
              <a:t>A computer network can be indicated by:</a:t>
            </a:r>
          </a:p>
          <a:p>
            <a:r>
              <a:rPr lang="en-US" sz="1200" kern="1200">
                <a:solidFill>
                  <a:schemeClr val="tx1"/>
                </a:solidFill>
                <a:effectLst/>
                <a:latin typeface="+mn-lt"/>
                <a:ea typeface="+mn-ea"/>
                <a:cs typeface="+mn-cs"/>
              </a:rPr>
              <a:t>• The presence of multiple computer systems;</a:t>
            </a:r>
          </a:p>
          <a:p>
            <a:r>
              <a:rPr lang="en-US" sz="1200" kern="1200">
                <a:solidFill>
                  <a:schemeClr val="tx1"/>
                </a:solidFill>
                <a:effectLst/>
                <a:latin typeface="+mn-lt"/>
                <a:ea typeface="+mn-ea"/>
                <a:cs typeface="+mn-cs"/>
              </a:rPr>
              <a:t>• The presence of network components such as:</a:t>
            </a:r>
          </a:p>
          <a:p>
            <a:r>
              <a:rPr lang="en-US" sz="1200" kern="1200">
                <a:solidFill>
                  <a:schemeClr val="tx1"/>
                </a:solidFill>
                <a:effectLst/>
                <a:latin typeface="+mn-lt"/>
                <a:ea typeface="+mn-ea"/>
                <a:cs typeface="+mn-cs"/>
              </a:rPr>
              <a:t>o Network interface cards (NIC, or network cards) and associated cables (if not</a:t>
            </a:r>
          </a:p>
          <a:p>
            <a:r>
              <a:rPr lang="en-US" sz="1200" kern="1200">
                <a:solidFill>
                  <a:schemeClr val="tx1"/>
                </a:solidFill>
                <a:effectLst/>
                <a:latin typeface="+mn-lt"/>
                <a:ea typeface="+mn-ea"/>
                <a:cs typeface="+mn-cs"/>
              </a:rPr>
              <a:t>wireless);</a:t>
            </a:r>
          </a:p>
          <a:p>
            <a:r>
              <a:rPr lang="en-US" sz="1200" kern="1200">
                <a:solidFill>
                  <a:schemeClr val="tx1"/>
                </a:solidFill>
                <a:effectLst/>
                <a:latin typeface="+mn-lt"/>
                <a:ea typeface="+mn-ea"/>
                <a:cs typeface="+mn-cs"/>
              </a:rPr>
              <a:t>o Wireless Local Area Network (WLAN) devices (e.g. wireless access point);</a:t>
            </a:r>
          </a:p>
          <a:p>
            <a:r>
              <a:rPr lang="en-US" sz="1200" kern="1200">
                <a:solidFill>
                  <a:schemeClr val="tx1"/>
                </a:solidFill>
                <a:effectLst/>
                <a:latin typeface="+mn-lt"/>
                <a:ea typeface="+mn-ea"/>
                <a:cs typeface="+mn-cs"/>
              </a:rPr>
              <a:t>o Routers, hubs, and switches;</a:t>
            </a:r>
          </a:p>
          <a:p>
            <a:r>
              <a:rPr lang="en-US" sz="1200" kern="1200">
                <a:solidFill>
                  <a:schemeClr val="tx1"/>
                </a:solidFill>
                <a:effectLst/>
                <a:latin typeface="+mn-lt"/>
                <a:ea typeface="+mn-ea"/>
                <a:cs typeface="+mn-cs"/>
              </a:rPr>
              <a:t>o Servers; and,</a:t>
            </a:r>
          </a:p>
          <a:p>
            <a:r>
              <a:rPr lang="en-US" sz="1200" kern="1200">
                <a:solidFill>
                  <a:schemeClr val="tx1"/>
                </a:solidFill>
                <a:effectLst/>
                <a:latin typeface="+mn-lt"/>
                <a:ea typeface="+mn-ea"/>
                <a:cs typeface="+mn-cs"/>
              </a:rPr>
              <a:t>o Network cables running between computers or central devices such as hubs.</a:t>
            </a:r>
          </a:p>
          <a:p>
            <a:r>
              <a:rPr lang="en-US" sz="1200" kern="1200">
                <a:solidFill>
                  <a:schemeClr val="tx1"/>
                </a:solidFill>
                <a:effectLst/>
                <a:latin typeface="+mn-lt"/>
                <a:ea typeface="+mn-ea"/>
                <a:cs typeface="+mn-cs"/>
              </a:rPr>
              <a:t>• Information provided by informants or individuals at the scene.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Remember: If you encounter a computer network, contact a forensic computer specialist in your agency or an external specialist recommended by your agency for assistance.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120</a:t>
            </a:fld>
            <a:endParaRPr lang="en-US"/>
          </a:p>
        </p:txBody>
      </p:sp>
    </p:spTree>
    <p:extLst>
      <p:ext uri="{BB962C8B-B14F-4D97-AF65-F5344CB8AC3E}">
        <p14:creationId xmlns:p14="http://schemas.microsoft.com/office/powerpoint/2010/main" val="10260328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a:solidFill>
                  <a:schemeClr val="tx1"/>
                </a:solidFill>
                <a:effectLst/>
                <a:latin typeface="+mn-lt"/>
                <a:ea typeface="+mn-ea"/>
                <a:cs typeface="+mn-cs"/>
              </a:rPr>
              <a:t>A telephone is a handset that is found either:</a:t>
            </a:r>
          </a:p>
          <a:p>
            <a:r>
              <a:rPr lang="en-US" sz="1200" kern="1200" dirty="0">
                <a:solidFill>
                  <a:schemeClr val="tx1"/>
                </a:solidFill>
                <a:effectLst/>
                <a:latin typeface="+mn-lt"/>
                <a:ea typeface="+mn-ea"/>
                <a:cs typeface="+mn-cs"/>
              </a:rPr>
              <a:t>• On its own (as with mobile phones);</a:t>
            </a:r>
          </a:p>
          <a:p>
            <a:r>
              <a:rPr lang="en-US" sz="1200" kern="1200" dirty="0">
                <a:solidFill>
                  <a:schemeClr val="tx1"/>
                </a:solidFill>
                <a:effectLst/>
                <a:latin typeface="+mn-lt"/>
                <a:ea typeface="+mn-ea"/>
                <a:cs typeface="+mn-cs"/>
              </a:rPr>
              <a:t>• With a remote base station (cordless), or</a:t>
            </a:r>
          </a:p>
          <a:p>
            <a:r>
              <a:rPr lang="en-US" sz="1200" kern="1200" dirty="0">
                <a:solidFill>
                  <a:schemeClr val="tx1"/>
                </a:solidFill>
                <a:effectLst/>
                <a:latin typeface="+mn-lt"/>
                <a:ea typeface="+mn-ea"/>
                <a:cs typeface="+mn-cs"/>
              </a:rPr>
              <a:t>• Connected directly to the landline system.</a:t>
            </a:r>
          </a:p>
          <a:p>
            <a:r>
              <a:rPr lang="en-US" sz="1200" kern="1200" dirty="0">
                <a:solidFill>
                  <a:schemeClr val="tx1"/>
                </a:solidFill>
                <a:effectLst/>
                <a:latin typeface="+mn-lt"/>
                <a:ea typeface="+mn-ea"/>
                <a:cs typeface="+mn-cs"/>
              </a:rPr>
              <a:t>A mobile phone may have some additional functionality (for instance the ability to take digital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photographs). Modern mobile phones often have an operating system (such as the iOS, Android,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Windows Phone) that allows the user to carry out tasks that are typically associated with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traditional computer systems including receiving and sending e-mails, surfing the Internet,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chatting, playing games, etc. Mobile phones with such expanded functionality are called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smartphones.</a:t>
            </a:r>
          </a:p>
          <a:p>
            <a:r>
              <a:rPr lang="en-US" sz="1200" kern="1200" dirty="0">
                <a:solidFill>
                  <a:schemeClr val="tx1"/>
                </a:solidFill>
                <a:effectLst/>
                <a:latin typeface="+mn-lt"/>
                <a:ea typeface="+mn-ea"/>
                <a:cs typeface="+mn-cs"/>
              </a:rPr>
              <a:t>A telephone may draw power from an internal battery, electrical plug-in, or directly from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telephone system. Two-way communication is established from one handset to another by using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land lines, radio transmission, cellular systems, or a combination of systems. Many telephones can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store names, phone numbers, and caller identification information. Many mobile telephones can</a:t>
            </a:r>
          </a:p>
          <a:p>
            <a:r>
              <a:rPr lang="en-US" sz="1200" kern="1200" dirty="0">
                <a:solidFill>
                  <a:schemeClr val="tx1"/>
                </a:solidFill>
                <a:effectLst/>
                <a:latin typeface="+mn-lt"/>
                <a:ea typeface="+mn-ea"/>
                <a:cs typeface="+mn-cs"/>
              </a:rPr>
              <a:t>also store names, addresses, calendar information, details about incoming calls, receive e-mail,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send texts, act as a voice recorder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may be used to access the Internet (so they contain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Internet access data). Access to many mobile phones will require PINs, passwords or other access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codes,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Tablet devices are very similar to smartphones, but have a larger screen. They come with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own operating systems based on the mobile phone versions of the operating systems. Like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smartphones they offer a near endless variety of functionality and allow the user to install his 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her own applications (apps).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refer to the information above for the general Seizure, packaging, transport and storage</a:t>
            </a:r>
          </a:p>
          <a:p>
            <a:r>
              <a:rPr lang="en-US" sz="1200" kern="1200" dirty="0">
                <a:solidFill>
                  <a:schemeClr val="tx1"/>
                </a:solidFill>
                <a:effectLst/>
                <a:latin typeface="+mn-lt"/>
                <a:ea typeface="+mn-ea"/>
                <a:cs typeface="+mn-cs"/>
              </a:rPr>
              <a:t>instructions. Also see section 3.4. of the COE guide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trainer should ensure that they provide sufficient information about the use and</a:t>
            </a:r>
            <a:r>
              <a:rPr lang="en-US" sz="1200" kern="1200" baseline="0" dirty="0">
                <a:solidFill>
                  <a:schemeClr val="tx1"/>
                </a:solidFill>
                <a:effectLst/>
                <a:latin typeface="+mn-lt"/>
                <a:ea typeface="+mn-ea"/>
                <a:cs typeface="+mn-cs"/>
              </a:rPr>
              <a:t> purpose of faraday bags.  The audience may or may not be familiar with the use of these, so it is important for the trainer to establish the knowledge level of the audience.  If available the trainer may wish to bring along a faraday bag to demonstrate their purpose.  It is also possible to demonstrate, using silver foil, how signals may be blocked.  This is a useful way of explaining the potential for evidence to be lost or changed.  Reports in the UK revealed that in one period of time, several mobile devices were accessed remotely.  In one case a police officer remotely wiped evidence from a device that was in police custody.  See the below links for further information.</a:t>
            </a:r>
          </a:p>
          <a:p>
            <a:r>
              <a:rPr lang="en-US" sz="1200" kern="1200" baseline="0" dirty="0">
                <a:solidFill>
                  <a:schemeClr val="tx1"/>
                </a:solidFill>
                <a:effectLst/>
                <a:latin typeface="+mn-lt"/>
                <a:ea typeface="+mn-ea"/>
                <a:cs typeface="+mn-cs"/>
              </a:rPr>
              <a:t>http://</a:t>
            </a:r>
            <a:r>
              <a:rPr lang="en-US" sz="1200" kern="1200" baseline="0" dirty="0" err="1">
                <a:solidFill>
                  <a:schemeClr val="tx1"/>
                </a:solidFill>
                <a:effectLst/>
                <a:latin typeface="+mn-lt"/>
                <a:ea typeface="+mn-ea"/>
                <a:cs typeface="+mn-cs"/>
              </a:rPr>
              <a:t>www.bbc.co.uk</a:t>
            </a:r>
            <a:r>
              <a:rPr lang="en-US" sz="1200" kern="1200" baseline="0" dirty="0">
                <a:solidFill>
                  <a:schemeClr val="tx1"/>
                </a:solidFill>
                <a:effectLst/>
                <a:latin typeface="+mn-lt"/>
                <a:ea typeface="+mn-ea"/>
                <a:cs typeface="+mn-cs"/>
              </a:rPr>
              <a:t>/news/technology-29464889 </a:t>
            </a:r>
          </a:p>
          <a:p>
            <a:r>
              <a:rPr lang="en-US" sz="1200" kern="1200" baseline="0" dirty="0">
                <a:solidFill>
                  <a:schemeClr val="tx1"/>
                </a:solidFill>
                <a:effectLst/>
                <a:latin typeface="+mn-lt"/>
                <a:ea typeface="+mn-ea"/>
                <a:cs typeface="+mn-cs"/>
              </a:rPr>
              <a:t>http://</a:t>
            </a:r>
            <a:r>
              <a:rPr lang="en-US" sz="1200" kern="1200" baseline="0" dirty="0" err="1">
                <a:solidFill>
                  <a:schemeClr val="tx1"/>
                </a:solidFill>
                <a:effectLst/>
                <a:latin typeface="+mn-lt"/>
                <a:ea typeface="+mn-ea"/>
                <a:cs typeface="+mn-cs"/>
              </a:rPr>
              <a:t>www.mirror.co.uk</a:t>
            </a:r>
            <a:r>
              <a:rPr lang="en-US" sz="1200" kern="1200" baseline="0" dirty="0">
                <a:solidFill>
                  <a:schemeClr val="tx1"/>
                </a:solidFill>
                <a:effectLst/>
                <a:latin typeface="+mn-lt"/>
                <a:ea typeface="+mn-ea"/>
                <a:cs typeface="+mn-cs"/>
              </a:rPr>
              <a:t>/news/</a:t>
            </a:r>
            <a:r>
              <a:rPr lang="en-US" sz="1200" kern="1200" baseline="0" dirty="0" err="1">
                <a:solidFill>
                  <a:schemeClr val="tx1"/>
                </a:solidFill>
                <a:effectLst/>
                <a:latin typeface="+mn-lt"/>
                <a:ea typeface="+mn-ea"/>
                <a:cs typeface="+mn-cs"/>
              </a:rPr>
              <a:t>uk</a:t>
            </a:r>
            <a:r>
              <a:rPr lang="en-US" sz="1200" kern="1200" baseline="0" dirty="0">
                <a:solidFill>
                  <a:schemeClr val="tx1"/>
                </a:solidFill>
                <a:effectLst/>
                <a:latin typeface="+mn-lt"/>
                <a:ea typeface="+mn-ea"/>
                <a:cs typeface="+mn-cs"/>
              </a:rPr>
              <a:t>-news/police-officer-remotely-wiped-evidence-7838193</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40226-21D7-5847-B396-76B67129E36D}" type="slidenum">
              <a:rPr lang="en-US" smtClean="0"/>
              <a:pPr/>
              <a:t>122</a:t>
            </a:fld>
            <a:endParaRPr lang="en-US"/>
          </a:p>
        </p:txBody>
      </p:sp>
    </p:spTree>
    <p:extLst>
      <p:ext uri="{BB962C8B-B14F-4D97-AF65-F5344CB8AC3E}">
        <p14:creationId xmlns:p14="http://schemas.microsoft.com/office/powerpoint/2010/main" val="13378119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a:solidFill>
                  <a:schemeClr val="tx1"/>
                </a:solidFill>
                <a:effectLst/>
                <a:latin typeface="+mn-lt"/>
                <a:ea typeface="+mn-ea"/>
                <a:cs typeface="+mn-cs"/>
              </a:rPr>
              <a:t>A smart card is a small handheld device that contains a microprocessor (i.e. a “chip”. It is</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sometimes referred to as a chip card) that is capable of storing a monetary value, encryption key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or authentication information (password), digital certificate, or other information. Some smart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cards are actually small computers because they also have an operating system (i.e. a smart card</a:t>
            </a:r>
          </a:p>
          <a:p>
            <a:r>
              <a:rPr lang="en-US" sz="1200" kern="1200">
                <a:solidFill>
                  <a:schemeClr val="tx1"/>
                </a:solidFill>
                <a:effectLst/>
                <a:latin typeface="+mn-lt"/>
                <a:ea typeface="+mn-ea"/>
                <a:cs typeface="+mn-cs"/>
              </a:rPr>
              <a:t>operating system).</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Smart cards may be used for different purposes and applications for example:</a:t>
            </a:r>
          </a:p>
          <a:p>
            <a:r>
              <a:rPr lang="en-US" sz="1200" kern="1200">
                <a:solidFill>
                  <a:schemeClr val="tx1"/>
                </a:solidFill>
                <a:effectLst/>
                <a:latin typeface="+mn-lt"/>
                <a:ea typeface="+mn-ea"/>
                <a:cs typeface="+mn-cs"/>
              </a:rPr>
              <a:t>• As key cards allowing physical access to restricted areas/buildings/rooms;</a:t>
            </a:r>
          </a:p>
          <a:p>
            <a:r>
              <a:rPr lang="en-US" sz="1200" kern="1200">
                <a:solidFill>
                  <a:schemeClr val="tx1"/>
                </a:solidFill>
                <a:effectLst/>
                <a:latin typeface="+mn-lt"/>
                <a:ea typeface="+mn-ea"/>
                <a:cs typeface="+mn-cs"/>
              </a:rPr>
              <a:t>• Providing access control for computers or programs or functions (e.g. as an encryption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key);</a:t>
            </a:r>
          </a:p>
          <a:p>
            <a:r>
              <a:rPr lang="en-US" sz="1200" kern="1200">
                <a:solidFill>
                  <a:schemeClr val="tx1"/>
                </a:solidFill>
                <a:effectLst/>
                <a:latin typeface="+mn-lt"/>
                <a:ea typeface="+mn-ea"/>
                <a:cs typeface="+mn-cs"/>
              </a:rPr>
              <a:t>• Allowing cash withdrawal at ATMs;</a:t>
            </a:r>
          </a:p>
          <a:p>
            <a:r>
              <a:rPr lang="en-US" sz="1200" kern="1200">
                <a:solidFill>
                  <a:schemeClr val="tx1"/>
                </a:solidFill>
                <a:effectLst/>
                <a:latin typeface="+mn-lt"/>
                <a:ea typeface="+mn-ea"/>
                <a:cs typeface="+mn-cs"/>
              </a:rPr>
              <a:t>• Acting as an electronic purse/wallet;</a:t>
            </a:r>
          </a:p>
          <a:p>
            <a:r>
              <a:rPr lang="en-US" sz="1200" kern="1200">
                <a:solidFill>
                  <a:schemeClr val="tx1"/>
                </a:solidFill>
                <a:effectLst/>
                <a:latin typeface="+mn-lt"/>
                <a:ea typeface="+mn-ea"/>
                <a:cs typeface="+mn-cs"/>
              </a:rPr>
              <a:t>• As a customer loyalty card or bank card;</a:t>
            </a:r>
          </a:p>
          <a:p>
            <a:r>
              <a:rPr lang="en-US" sz="1200" kern="1200">
                <a:solidFill>
                  <a:schemeClr val="tx1"/>
                </a:solidFill>
                <a:effectLst/>
                <a:latin typeface="+mn-lt"/>
                <a:ea typeface="+mn-ea"/>
                <a:cs typeface="+mn-cs"/>
              </a:rPr>
              <a:t>• As a social security or government identification card;</a:t>
            </a:r>
          </a:p>
          <a:p>
            <a:r>
              <a:rPr lang="en-US" sz="1200" kern="1200">
                <a:solidFill>
                  <a:schemeClr val="tx1"/>
                </a:solidFill>
                <a:effectLst/>
                <a:latin typeface="+mn-lt"/>
                <a:ea typeface="+mn-ea"/>
                <a:cs typeface="+mn-cs"/>
              </a:rPr>
              <a:t>• As </a:t>
            </a:r>
            <a:r>
              <a:rPr lang="en-US" sz="1200" kern="1200" err="1">
                <a:solidFill>
                  <a:schemeClr val="tx1"/>
                </a:solidFill>
                <a:effectLst/>
                <a:latin typeface="+mn-lt"/>
                <a:ea typeface="+mn-ea"/>
                <a:cs typeface="+mn-cs"/>
              </a:rPr>
              <a:t>authorisation</a:t>
            </a:r>
            <a:r>
              <a:rPr lang="en-US" sz="1200" kern="1200">
                <a:solidFill>
                  <a:schemeClr val="tx1"/>
                </a:solidFill>
                <a:effectLst/>
                <a:latin typeface="+mn-lt"/>
                <a:ea typeface="+mn-ea"/>
                <a:cs typeface="+mn-cs"/>
              </a:rPr>
              <a:t> for accessing certain government services;</a:t>
            </a:r>
          </a:p>
          <a:p>
            <a:r>
              <a:rPr lang="en-US" sz="1200" kern="1200">
                <a:solidFill>
                  <a:schemeClr val="tx1"/>
                </a:solidFill>
                <a:effectLst/>
                <a:latin typeface="+mn-lt"/>
                <a:ea typeface="+mn-ea"/>
                <a:cs typeface="+mn-cs"/>
              </a:rPr>
              <a:t>• For creating digital signatures;</a:t>
            </a:r>
          </a:p>
          <a:p>
            <a:r>
              <a:rPr lang="en-US" sz="1200" kern="1200">
                <a:solidFill>
                  <a:schemeClr val="tx1"/>
                </a:solidFill>
                <a:effectLst/>
                <a:latin typeface="+mn-lt"/>
                <a:ea typeface="+mn-ea"/>
                <a:cs typeface="+mn-cs"/>
              </a:rPr>
              <a:t>• As a payphone card; or,</a:t>
            </a:r>
          </a:p>
          <a:p>
            <a:r>
              <a:rPr lang="en-US" sz="1200" kern="1200">
                <a:solidFill>
                  <a:schemeClr val="tx1"/>
                </a:solidFill>
                <a:effectLst/>
                <a:latin typeface="+mn-lt"/>
                <a:ea typeface="+mn-ea"/>
                <a:cs typeface="+mn-cs"/>
              </a:rPr>
              <a:t>• For otherwise storing personal data, addresses, access codes.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Because of these various uses and the information that it may contain a smart card can contain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potential evidence in much the same way as a computer system.</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According to international standards a smart card should be 85.6 x 54 x 0.76mm (i.e. format ID-1,</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so-called “ATM card size") with an electrical contact plate on the front side of the card. Smart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cards will also often carry a magnetic stripe on the reverse side.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Other standards of chip cards also exist. For instance the ID-0 format (size 25x15x0.76mm) which</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are used in mobile phones (full size SIM card).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USB tokens34 contain both a chip (based on the same standards as a chip in a smart card) and chip card reader functionality. This means they are become more and more popular for two step authentication for obtaining </a:t>
            </a:r>
            <a:r>
              <a:rPr lang="en-US" sz="1200" kern="1200" err="1">
                <a:solidFill>
                  <a:schemeClr val="tx1"/>
                </a:solidFill>
                <a:effectLst/>
                <a:latin typeface="+mn-lt"/>
                <a:ea typeface="+mn-ea"/>
                <a:cs typeface="+mn-cs"/>
              </a:rPr>
              <a:t>computerised</a:t>
            </a:r>
            <a:r>
              <a:rPr lang="en-US" sz="1200" kern="1200">
                <a:solidFill>
                  <a:schemeClr val="tx1"/>
                </a:solidFill>
                <a:effectLst/>
                <a:latin typeface="+mn-lt"/>
                <a:ea typeface="+mn-ea"/>
                <a:cs typeface="+mn-cs"/>
              </a:rPr>
              <a:t> services.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Some smart cards exist that use induction technology instead of a contact plate. These cards do</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not require physical contact with the card reader, but need only to be placed in close proximity to</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 reading device. “Super” smart cards have also been developed which have an internal battery,</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 small LCD display and an integrated keypad. These cards have a significantly enhanced level of</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security.</a:t>
            </a:r>
          </a:p>
          <a:p>
            <a:r>
              <a:rPr lang="en-US" sz="1200" kern="1200">
                <a:solidFill>
                  <a:schemeClr val="tx1"/>
                </a:solidFill>
                <a:effectLst/>
                <a:latin typeface="+mn-lt"/>
                <a:ea typeface="+mn-ea"/>
                <a:cs typeface="+mn-cs"/>
              </a:rPr>
              <a:t>Most smart cards data and functions are usually protected by a secret personal code (called a</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personal identification number or PIN) and data on the card become accessible after the correct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code has been entered on the computer keyboard, on the card reader keyboard (or on the super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smart card itself).</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There are some rules for handling smart cards:</a:t>
            </a:r>
          </a:p>
          <a:p>
            <a:r>
              <a:rPr lang="en-US" sz="1200" kern="1200">
                <a:solidFill>
                  <a:schemeClr val="tx1"/>
                </a:solidFill>
                <a:effectLst/>
                <a:latin typeface="+mn-lt"/>
                <a:ea typeface="+mn-ea"/>
                <a:cs typeface="+mn-cs"/>
              </a:rPr>
              <a:t>• Do not fold it;</a:t>
            </a:r>
          </a:p>
          <a:p>
            <a:r>
              <a:rPr lang="en-US" sz="1200" kern="1200">
                <a:solidFill>
                  <a:schemeClr val="tx1"/>
                </a:solidFill>
                <a:effectLst/>
                <a:latin typeface="+mn-lt"/>
                <a:ea typeface="+mn-ea"/>
                <a:cs typeface="+mn-cs"/>
              </a:rPr>
              <a:t>• Do not expose it to extreme temperatures;</a:t>
            </a:r>
          </a:p>
          <a:p>
            <a:r>
              <a:rPr lang="en-US" sz="1200" kern="1200">
                <a:solidFill>
                  <a:schemeClr val="tx1"/>
                </a:solidFill>
                <a:effectLst/>
                <a:latin typeface="+mn-lt"/>
                <a:ea typeface="+mn-ea"/>
                <a:cs typeface="+mn-cs"/>
              </a:rPr>
              <a:t>• Do not touch the electrical contact plate;</a:t>
            </a:r>
          </a:p>
          <a:p>
            <a:r>
              <a:rPr lang="en-US" sz="1200" kern="1200">
                <a:solidFill>
                  <a:schemeClr val="tx1"/>
                </a:solidFill>
                <a:effectLst/>
                <a:latin typeface="+mn-lt"/>
                <a:ea typeface="+mn-ea"/>
                <a:cs typeface="+mn-cs"/>
              </a:rPr>
              <a:t>• Protect from scratches, liquids, magnetic influences, </a:t>
            </a:r>
            <a:r>
              <a:rPr lang="en-US" sz="1200" kern="1200" err="1">
                <a:solidFill>
                  <a:schemeClr val="tx1"/>
                </a:solidFill>
                <a:effectLst/>
                <a:latin typeface="+mn-lt"/>
                <a:ea typeface="+mn-ea"/>
                <a:cs typeface="+mn-cs"/>
              </a:rPr>
              <a:t>etc</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Try to find out the PIN (look for kept with the card or ask the trustworthy user(s)).</a:t>
            </a:r>
          </a:p>
          <a:p>
            <a:r>
              <a:rPr lang="en-US" sz="1200" kern="1200">
                <a:solidFill>
                  <a:schemeClr val="tx1"/>
                </a:solidFill>
                <a:effectLst/>
                <a:latin typeface="+mn-lt"/>
                <a:ea typeface="+mn-ea"/>
                <a:cs typeface="+mn-cs"/>
              </a:rPr>
              <a:t>• Do not attempt to gain access to the data/functions on the card, even when a potential</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suspect claims to have told you the PIN. Several attempts to enter a false PIN can result</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in irrevocable loss of data and the card being blocked (in some cases it is possible to unblock the card by another secret personal code called a personal unblocking key or</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PUK).</a:t>
            </a:r>
          </a:p>
          <a:p>
            <a:r>
              <a:rPr lang="en-US" sz="1200" kern="1200">
                <a:solidFill>
                  <a:schemeClr val="tx1"/>
                </a:solidFill>
                <a:effectLst/>
                <a:latin typeface="+mn-lt"/>
                <a:ea typeface="+mn-ea"/>
                <a:cs typeface="+mn-cs"/>
              </a:rPr>
              <a:t>• Photograph/note/copy the information printed on the card (e.g. cardholder identification,</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account numbers, credit card companies, business contacts, etc.).</a:t>
            </a:r>
          </a:p>
          <a:p>
            <a:r>
              <a:rPr lang="en-US" sz="1200" kern="1200">
                <a:solidFill>
                  <a:schemeClr val="tx1"/>
                </a:solidFill>
                <a:effectLst/>
                <a:latin typeface="+mn-lt"/>
                <a:ea typeface="+mn-ea"/>
                <a:cs typeface="+mn-cs"/>
              </a:rPr>
              <a:t>• If present, also seise any smart card readers found.</a:t>
            </a:r>
          </a:p>
        </p:txBody>
      </p:sp>
      <p:sp>
        <p:nvSpPr>
          <p:cNvPr id="4" name="Slide Number Placeholder 3"/>
          <p:cNvSpPr>
            <a:spLocks noGrp="1"/>
          </p:cNvSpPr>
          <p:nvPr>
            <p:ph type="sldNum" sz="quarter" idx="10"/>
          </p:nvPr>
        </p:nvSpPr>
        <p:spPr/>
        <p:txBody>
          <a:bodyPr/>
          <a:lstStyle/>
          <a:p>
            <a:fld id="{6F040226-21D7-5847-B396-76B67129E36D}" type="slidenum">
              <a:rPr lang="en-US" smtClean="0"/>
              <a:pPr/>
              <a:t>123</a:t>
            </a:fld>
            <a:endParaRPr lang="en-US"/>
          </a:p>
        </p:txBody>
      </p:sp>
    </p:spTree>
    <p:extLst>
      <p:ext uri="{BB962C8B-B14F-4D97-AF65-F5344CB8AC3E}">
        <p14:creationId xmlns:p14="http://schemas.microsoft.com/office/powerpoint/2010/main" val="11613086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124</a:t>
            </a:fld>
            <a:endParaRPr lang="en-US"/>
          </a:p>
        </p:txBody>
      </p:sp>
    </p:spTree>
    <p:extLst>
      <p:ext uri="{BB962C8B-B14F-4D97-AF65-F5344CB8AC3E}">
        <p14:creationId xmlns:p14="http://schemas.microsoft.com/office/powerpoint/2010/main" val="3793312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chart should be printed and the trainer may use it to demonstrate</a:t>
            </a:r>
            <a:r>
              <a:rPr lang="en-US" b="1" baseline="0" dirty="0"/>
              <a:t> the processes to be followed in the Seizure of electronic evidence.</a:t>
            </a:r>
            <a:endParaRPr lang="en-US" b="1" dirty="0"/>
          </a:p>
        </p:txBody>
      </p:sp>
      <p:sp>
        <p:nvSpPr>
          <p:cNvPr id="4" name="Slide Number Placeholder 3"/>
          <p:cNvSpPr>
            <a:spLocks noGrp="1"/>
          </p:cNvSpPr>
          <p:nvPr>
            <p:ph type="sldNum" sz="quarter" idx="10"/>
          </p:nvPr>
        </p:nvSpPr>
        <p:spPr/>
        <p:txBody>
          <a:bodyPr/>
          <a:lstStyle/>
          <a:p>
            <a:fld id="{6F040226-21D7-5847-B396-76B67129E36D}" type="slidenum">
              <a:rPr lang="en-US" smtClean="0"/>
              <a:pPr/>
              <a:t>125</a:t>
            </a:fld>
            <a:endParaRPr lang="en-US"/>
          </a:p>
        </p:txBody>
      </p:sp>
    </p:spTree>
    <p:extLst>
      <p:ext uri="{BB962C8B-B14F-4D97-AF65-F5344CB8AC3E}">
        <p14:creationId xmlns:p14="http://schemas.microsoft.com/office/powerpoint/2010/main" val="11260566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040226-21D7-5847-B396-76B67129E36D}" type="slidenum">
              <a:rPr lang="en-US" smtClean="0"/>
              <a:pPr/>
              <a:t>126</a:t>
            </a:fld>
            <a:endParaRPr lang="en-US"/>
          </a:p>
        </p:txBody>
      </p:sp>
    </p:spTree>
    <p:extLst>
      <p:ext uri="{BB962C8B-B14F-4D97-AF65-F5344CB8AC3E}">
        <p14:creationId xmlns:p14="http://schemas.microsoft.com/office/powerpoint/2010/main" val="10244264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0630" y="2735035"/>
            <a:ext cx="6229350" cy="1820636"/>
          </a:xfrm>
        </p:spPr>
        <p:txBody>
          <a:bodyPr anchor="b">
            <a:normAutofit/>
          </a:bodyPr>
          <a:lstStyle>
            <a:lvl1pPr algn="ctr">
              <a:defRPr sz="3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30630" y="5216979"/>
            <a:ext cx="3077934" cy="791936"/>
          </a:xfrm>
        </p:spPr>
        <p:txBody>
          <a:bodyP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4522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45028"/>
            <a:ext cx="2949178" cy="1507671"/>
          </a:xfrm>
        </p:spPr>
        <p:txBody>
          <a:bodyPr anchor="b"/>
          <a:lstStyle>
            <a:lvl1pPr>
              <a:defRPr sz="3200" b="1">
                <a:solidFill>
                  <a:srgbClr val="005E8E"/>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045028"/>
            <a:ext cx="4629150" cy="5119008"/>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612570"/>
            <a:ext cx="2949178" cy="35514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1820EB3-92EE-104B-92CD-26C09B1518FE}" type="slidenum">
              <a:rPr lang="en-US" smtClean="0"/>
              <a:pPr/>
              <a:t>‹#›</a:t>
            </a:fld>
            <a:endParaRPr lang="en-US"/>
          </a:p>
        </p:txBody>
      </p:sp>
    </p:spTree>
    <p:extLst>
      <p:ext uri="{BB962C8B-B14F-4D97-AF65-F5344CB8AC3E}">
        <p14:creationId xmlns:p14="http://schemas.microsoft.com/office/powerpoint/2010/main" val="381636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63499"/>
            <a:ext cx="7886700" cy="1126670"/>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79863"/>
            <a:ext cx="7886700" cy="3997099"/>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D7EA9C4C-AC6A-490B-A902-7E48F5BEA41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2876359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1623"/>
            <a:ext cx="1971675" cy="5065339"/>
          </a:xfrm>
        </p:spPr>
        <p:txBody>
          <a:bodyPr vert="eaVert">
            <a:normAutofit/>
          </a:bodyPr>
          <a:lstStyle>
            <a:lvl1pPr>
              <a:defRPr sz="4000">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11623"/>
            <a:ext cx="5800725" cy="5065340"/>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CC09C25C-8921-4FF5-B354-D78C972E2AC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1708577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845480"/>
          </a:xfrm>
        </p:spPr>
        <p:txBody>
          <a:bodyPr anchor="b">
            <a:normAutofit/>
          </a:bodyPr>
          <a:lstStyle>
            <a:lvl1pPr algn="ctr">
              <a:defRPr sz="4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261756"/>
            <a:ext cx="6858000" cy="996043"/>
          </a:xfrm>
        </p:spPr>
        <p:txBody>
          <a:bodyPr/>
          <a:lstStyle>
            <a:lvl1pPr marL="0" indent="0" algn="ctr">
              <a:buNone/>
              <a:defRPr sz="2400" b="1" i="1">
                <a:solidFill>
                  <a:srgbClr val="005E8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0A38B994-6D08-4BA4-AE2D-186DFD1EE049}"/>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269007482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64303"/>
            <a:ext cx="7886700" cy="10096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2253343"/>
            <a:ext cx="7886700" cy="3923620"/>
          </a:xfrm>
        </p:spPr>
        <p:txBody>
          <a:bodyPr/>
          <a:lstStyle>
            <a:lvl1pPr>
              <a:defRPr sz="2400" b="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396400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257579"/>
          </a:xfrm>
        </p:spPr>
        <p:txBody>
          <a:bodyPr anchor="b">
            <a:normAutofit/>
          </a:bodyPr>
          <a:lstStyle>
            <a:lvl1pPr>
              <a:defRPr sz="45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110754"/>
            <a:ext cx="7886700" cy="2978898"/>
          </a:xfrm>
          <a:solidFill>
            <a:srgbClr val="005E8E"/>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48AE3919-D0EC-4ACD-A757-9B1CCECADEE4}"/>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2917415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2114549"/>
            <a:ext cx="3886200" cy="4062413"/>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14549"/>
            <a:ext cx="3886200" cy="4062414"/>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D8427B9-7570-4D50-9A1B-571BB5D3B2A7}"/>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559891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944221"/>
            <a:ext cx="7886700" cy="10223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7459" y="1966573"/>
            <a:ext cx="3868340"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73829"/>
            <a:ext cx="3868340" cy="3315834"/>
          </a:xfrm>
        </p:spPr>
        <p:txBody>
          <a:bodyPr/>
          <a:lstStyle>
            <a:lvl1pPr>
              <a:lnSpc>
                <a:spcPct val="100000"/>
              </a:lnSpc>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7959" y="1966573"/>
            <a:ext cx="3887391"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73827"/>
            <a:ext cx="3887391" cy="3315835"/>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5768BDF-CF8C-4E6A-B64D-4BAED37CF42E}"/>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312094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941"/>
            <a:ext cx="7886700" cy="1325563"/>
          </a:xfrm>
        </p:spPr>
        <p:txBody>
          <a:bodyPr>
            <a:normAutofit/>
          </a:bodyPr>
          <a:lstStyle>
            <a:lvl1pPr>
              <a:defRPr sz="4000" b="1">
                <a:solidFill>
                  <a:srgbClr val="005E8E"/>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09BEDAF7-EDB4-4016-918B-530B329B1011}"/>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3953633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7CAF8D5-8C09-46D3-AF32-2EB2FE3A7DEF}"/>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297777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459" y="1048871"/>
            <a:ext cx="2949178" cy="1375922"/>
          </a:xfrm>
        </p:spPr>
        <p:txBody>
          <a:bodyPr anchor="b"/>
          <a:lstStyle>
            <a:lvl1pPr>
              <a:defRPr sz="32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1048871"/>
            <a:ext cx="4629150" cy="5090672"/>
          </a:xfrm>
        </p:spPr>
        <p:txBody>
          <a:bodyPr/>
          <a:lstStyle>
            <a:lvl1pPr>
              <a:defRPr sz="2400"/>
            </a:lvl1pPr>
            <a:lvl2pPr>
              <a:defRPr sz="24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82471"/>
            <a:ext cx="2949178" cy="355707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EA9B1BD2-9498-4D9E-A752-27AD4491298C}"/>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2651665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45142"/>
            <a:ext cx="7886700" cy="10776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212521"/>
            <a:ext cx="7886700" cy="39644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E324CDE4-C7C6-433A-8DD4-DA42A6990985}"/>
              </a:ext>
            </a:extLst>
          </p:cNvPr>
          <p:cNvSpPr>
            <a:spLocks noGrp="1"/>
          </p:cNvSpPr>
          <p:nvPr>
            <p:ph type="sldNum" sz="quarter" idx="4"/>
          </p:nvPr>
        </p:nvSpPr>
        <p:spPr>
          <a:xfrm>
            <a:off x="3543300" y="6356351"/>
            <a:ext cx="2057400" cy="365125"/>
          </a:xfrm>
          <a:prstGeom prst="rect">
            <a:avLst/>
          </a:prstGeom>
        </p:spPr>
        <p:txBody>
          <a:bodyPr/>
          <a:lstStyle>
            <a:lvl1pPr algn="ctr">
              <a:defRPr>
                <a:solidFill>
                  <a:schemeClr val="bg1"/>
                </a:solidFill>
              </a:defRPr>
            </a:lvl1pPr>
          </a:lstStyle>
          <a:p>
            <a:fld id="{C1820EB3-92EE-104B-92CD-26C09B1518FE}" type="slidenum">
              <a:rPr lang="en-US" smtClean="0"/>
              <a:pPr/>
              <a:t>‹#›</a:t>
            </a:fld>
            <a:endParaRPr lang="en-US"/>
          </a:p>
        </p:txBody>
      </p:sp>
    </p:spTree>
    <p:extLst>
      <p:ext uri="{BB962C8B-B14F-4D97-AF65-F5344CB8AC3E}">
        <p14:creationId xmlns:p14="http://schemas.microsoft.com/office/powerpoint/2010/main" val="3680291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63.png"/><Relationship Id="rId4" Type="http://schemas.openxmlformats.org/officeDocument/2006/relationships/oleObject" Target="../embeddings/oleObject1.bin"/></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10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1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130.xml.rels><?xml version="1.0" encoding="UTF-8" standalone="yes"?>
<Relationships xmlns="http://schemas.openxmlformats.org/package/2006/relationships"><Relationship Id="rId8" Type="http://schemas.openxmlformats.org/officeDocument/2006/relationships/audio" Target="../media/audio7.bin"/><Relationship Id="rId3" Type="http://schemas.openxmlformats.org/officeDocument/2006/relationships/audio" Target="../media/audio2.bin"/><Relationship Id="rId7" Type="http://schemas.openxmlformats.org/officeDocument/2006/relationships/audio" Target="../media/audio6.bin"/><Relationship Id="rId2" Type="http://schemas.openxmlformats.org/officeDocument/2006/relationships/audio" Target="../media/audio1.bin"/><Relationship Id="rId1" Type="http://schemas.openxmlformats.org/officeDocument/2006/relationships/slideLayout" Target="../slideLayouts/slideLayout3.xml"/><Relationship Id="rId6" Type="http://schemas.openxmlformats.org/officeDocument/2006/relationships/audio" Target="../media/audio5.bin"/><Relationship Id="rId11" Type="http://schemas.openxmlformats.org/officeDocument/2006/relationships/audio" Target="NULL"/><Relationship Id="rId5" Type="http://schemas.openxmlformats.org/officeDocument/2006/relationships/audio" Target="../media/audio4.bin"/><Relationship Id="rId10" Type="http://schemas.openxmlformats.org/officeDocument/2006/relationships/audio" Target="../media/audio9.bin"/><Relationship Id="rId4" Type="http://schemas.openxmlformats.org/officeDocument/2006/relationships/audio" Target="../media/audio3.bin"/><Relationship Id="rId9" Type="http://schemas.openxmlformats.org/officeDocument/2006/relationships/audio" Target="../media/audio8.bin"/></Relationships>
</file>

<file path=ppt/slides/_rels/slide1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hyperlink" Target="http://csrc.nist.gov/publications/PubsSPs.html#800-145"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emf"/><Relationship Id="rId7" Type="http://schemas.openxmlformats.org/officeDocument/2006/relationships/image" Target="../media/image88.emf"/><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 Id="rId9" Type="http://schemas.openxmlformats.org/officeDocument/2006/relationships/hyperlink" Target="http://en.wikipedia.org/wiki/Comparison_of_online_backup_services"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1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4.png"/><Relationship Id="rId7" Type="http://schemas.openxmlformats.org/officeDocument/2006/relationships/image" Target="../media/image98.png"/><Relationship Id="rId2" Type="http://schemas.openxmlformats.org/officeDocument/2006/relationships/notesSlide" Target="../notesSlides/notesSlide111.xml"/><Relationship Id="rId1" Type="http://schemas.openxmlformats.org/officeDocument/2006/relationships/slideLayout" Target="../slideLayouts/slideLayout5.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1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1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07.jpeg"/></Relationships>
</file>

<file path=ppt/slides/_rels/slide1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1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14.png"/><Relationship Id="rId4" Type="http://schemas.openxmlformats.org/officeDocument/2006/relationships/diagramLayout" Target="../diagrams/layout1.xml"/><Relationship Id="rId9" Type="http://schemas.openxmlformats.org/officeDocument/2006/relationships/image" Target="../media/image113.png"/></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1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1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121.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7.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1.tiff"/></Relationships>
</file>

<file path=ppt/slides/_rels/slide2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3.tiff"/></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8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0630" y="5197475"/>
            <a:ext cx="3263900" cy="822325"/>
          </a:xfrm>
        </p:spPr>
        <p:txBody>
          <a:bodyPr>
            <a:normAutofit fontScale="85000" lnSpcReduction="20000"/>
          </a:bodyPr>
          <a:lstStyle/>
          <a:p>
            <a:r>
              <a:rPr lang="en-US" dirty="0">
                <a:solidFill>
                  <a:srgbClr val="2F618F"/>
                </a:solidFill>
              </a:rPr>
              <a:t>Sessions 1.3.2</a:t>
            </a:r>
          </a:p>
          <a:p>
            <a:r>
              <a:rPr lang="en-US" dirty="0">
                <a:solidFill>
                  <a:srgbClr val="2F618F"/>
                </a:solidFill>
              </a:rPr>
              <a:t>Electronic Evidence Practice &amp; Procedure</a:t>
            </a:r>
          </a:p>
        </p:txBody>
      </p:sp>
      <p:pic>
        <p:nvPicPr>
          <p:cNvPr id="9" name="Picture 8" descr="http://www.coe.int/documents/16695/995226/Funded+EU%2BCOE+-+Implemented+COE+dark+background.png/643b8f9d-517b-4fad-82f4-488bde2625b0?t=1375371137000?t=1375371137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3">
            <a:extLst>
              <a:ext uri="{FF2B5EF4-FFF2-40B4-BE49-F238E27FC236}">
                <a16:creationId xmlns:a16="http://schemas.microsoft.com/office/drawing/2014/main" id="{586EF0AD-B53C-4E52-ADEA-B890ADC97748}"/>
              </a:ext>
            </a:extLst>
          </p:cNvPr>
          <p:cNvSpPr txBox="1">
            <a:spLocks noChangeArrowheads="1"/>
          </p:cNvSpPr>
          <p:nvPr/>
        </p:nvSpPr>
        <p:spPr bwMode="auto">
          <a:xfrm>
            <a:off x="130630" y="1362635"/>
            <a:ext cx="3817937"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b="1" dirty="0" err="1">
                <a:solidFill>
                  <a:schemeClr val="bg1"/>
                </a:solidFill>
                <a:latin typeface="Arial Narrow" panose="020B0606020202030204" pitchFamily="34" charset="0"/>
              </a:rPr>
              <a:t>iPROCEEDS</a:t>
            </a:r>
            <a:r>
              <a:rPr lang="en-GB" altLang="en-US" b="1" dirty="0">
                <a:solidFill>
                  <a:schemeClr val="bg1"/>
                </a:solidFill>
                <a:latin typeface="Arial Narrow" panose="020B0606020202030204" pitchFamily="34" charset="0"/>
              </a:rPr>
              <a:t> </a:t>
            </a:r>
          </a:p>
          <a:p>
            <a:pPr eaLnBrk="1" hangingPunct="1">
              <a:spcBef>
                <a:spcPct val="0"/>
              </a:spcBef>
              <a:buFontTx/>
              <a:buNone/>
            </a:pPr>
            <a:r>
              <a:rPr lang="en-GB" altLang="en-US" sz="1400" b="1" dirty="0">
                <a:solidFill>
                  <a:schemeClr val="bg1"/>
                </a:solidFill>
              </a:rPr>
              <a:t>Project on targeting crime proceeds on the Internet in South-eastern Europe and Turkey</a:t>
            </a:r>
            <a:endParaRPr lang="en-US" altLang="en-US" sz="1400" dirty="0">
              <a:solidFill>
                <a:schemeClr val="bg1"/>
              </a:solidFill>
            </a:endParaRPr>
          </a:p>
          <a:p>
            <a:pPr eaLnBrk="1" hangingPunct="1">
              <a:spcBef>
                <a:spcPct val="0"/>
              </a:spcBef>
              <a:buFontTx/>
              <a:buNone/>
            </a:pPr>
            <a:endParaRPr lang="en-GB" altLang="en-US" sz="1600" b="1" dirty="0">
              <a:solidFill>
                <a:schemeClr val="bg1"/>
              </a:solidFill>
              <a:latin typeface="Arial Narrow" panose="020B0606020202030204" pitchFamily="34" charset="0"/>
            </a:endParaRPr>
          </a:p>
        </p:txBody>
      </p:sp>
      <p:sp>
        <p:nvSpPr>
          <p:cNvPr id="12" name="Title 1">
            <a:extLst>
              <a:ext uri="{FF2B5EF4-FFF2-40B4-BE49-F238E27FC236}">
                <a16:creationId xmlns:a16="http://schemas.microsoft.com/office/drawing/2014/main" id="{18094029-FDCA-4CC1-993E-A34095AA2B0A}"/>
              </a:ext>
            </a:extLst>
          </p:cNvPr>
          <p:cNvSpPr>
            <a:spLocks noGrp="1"/>
          </p:cNvSpPr>
          <p:nvPr>
            <p:ph type="ctrTitle"/>
          </p:nvPr>
        </p:nvSpPr>
        <p:spPr>
          <a:xfrm>
            <a:off x="130630" y="2810435"/>
            <a:ext cx="6219370" cy="1748865"/>
          </a:xfrm>
          <a:ln/>
        </p:spPr>
        <p:txBody>
          <a:bodyPr lIns="91440" tIns="45720" rIns="91440" bIns="45720" anchor="ctr">
            <a:noAutofit/>
          </a:bodyPr>
          <a:lstStyle/>
          <a:p>
            <a:r>
              <a:rPr lang="en-GB" sz="3200" dirty="0">
                <a:solidFill>
                  <a:srgbClr val="2F618F"/>
                </a:solidFill>
              </a:rPr>
              <a:t>Introductory Training on Cybercrime, Electronic Evidence and Online Crime Proceeds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4304"/>
            <a:ext cx="8229600" cy="860293"/>
          </a:xfrm>
          <a:ln/>
        </p:spPr>
        <p:txBody>
          <a:bodyPr anchor="ctr">
            <a:normAutofit/>
          </a:bodyPr>
          <a:lstStyle/>
          <a:p>
            <a:pPr algn="r"/>
            <a:r>
              <a:rPr lang="en-US" dirty="0">
                <a:solidFill>
                  <a:srgbClr val="FFFFFF"/>
                </a:solidFill>
                <a:latin typeface="Helvetica" panose="020B0604020202020204" pitchFamily="34" charset="0"/>
              </a:rPr>
              <a:t>Electronic Evidence</a:t>
            </a:r>
          </a:p>
        </p:txBody>
      </p:sp>
      <p:sp>
        <p:nvSpPr>
          <p:cNvPr id="3" name="Content Placeholder 2"/>
          <p:cNvSpPr>
            <a:spLocks noGrp="1"/>
          </p:cNvSpPr>
          <p:nvPr>
            <p:ph idx="1"/>
          </p:nvPr>
        </p:nvSpPr>
        <p:spPr>
          <a:xfrm>
            <a:off x="285750" y="1269925"/>
            <a:ext cx="8229600" cy="4907038"/>
          </a:xfrm>
        </p:spPr>
        <p:txBody>
          <a:bodyPr>
            <a:normAutofit/>
          </a:bodyPr>
          <a:lstStyle/>
          <a:p>
            <a:pPr marL="93663" indent="-3175" algn="just">
              <a:lnSpc>
                <a:spcPct val="100000"/>
              </a:lnSpc>
              <a:buNone/>
            </a:pPr>
            <a:r>
              <a:rPr lang="en-US" dirty="0">
                <a:latin typeface="Georgia" panose="02040502050405020303" pitchFamily="18" charset="0"/>
              </a:rPr>
              <a:t>There is no internationally accepted definition of electronic evidence. However, in all countries there are regulations containing precepts which, in some way, refer to electronic evidence. </a:t>
            </a:r>
          </a:p>
          <a:p>
            <a:pPr marL="93663" indent="-3175" algn="just">
              <a:lnSpc>
                <a:spcPct val="100000"/>
              </a:lnSpc>
              <a:buNone/>
            </a:pPr>
            <a:endParaRPr lang="en-US" dirty="0">
              <a:latin typeface="Georgia" panose="02040502050405020303" pitchFamily="18" charset="0"/>
            </a:endParaRPr>
          </a:p>
          <a:p>
            <a:pPr marL="93663" indent="-3175" algn="just">
              <a:lnSpc>
                <a:spcPct val="100000"/>
              </a:lnSpc>
              <a:buNone/>
            </a:pPr>
            <a:r>
              <a:rPr lang="en-US" dirty="0">
                <a:latin typeface="Georgia" panose="02040502050405020303" pitchFamily="18" charset="0"/>
              </a:rPr>
              <a:t>The “definition” in the Council of Europe  Guide is:</a:t>
            </a:r>
          </a:p>
          <a:p>
            <a:pPr marL="0" indent="0" algn="just">
              <a:lnSpc>
                <a:spcPct val="100000"/>
              </a:lnSpc>
              <a:buNone/>
            </a:pPr>
            <a:r>
              <a:rPr lang="en-US" dirty="0">
                <a:latin typeface="Georgia" panose="02040502050405020303" pitchFamily="18" charset="0"/>
              </a:rPr>
              <a:t>“Any information generated, stored or transmitted in digital form that may later be needed to prove or disprove a fact disputed in legal proceedings”.</a:t>
            </a:r>
          </a:p>
          <a:p>
            <a:pPr marL="93663" indent="-3175" algn="just">
              <a:lnSpc>
                <a:spcPct val="100000"/>
              </a:lnSpc>
              <a:buNone/>
            </a:pPr>
            <a:endParaRPr lang="en-US" dirty="0"/>
          </a:p>
        </p:txBody>
      </p:sp>
    </p:spTree>
    <p:extLst>
      <p:ext uri="{BB962C8B-B14F-4D97-AF65-F5344CB8AC3E}">
        <p14:creationId xmlns:p14="http://schemas.microsoft.com/office/powerpoint/2010/main" val="25725250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a:xfrm>
            <a:off x="638175" y="96838"/>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Documenting the Scene</a:t>
            </a:r>
          </a:p>
        </p:txBody>
      </p:sp>
      <p:sp>
        <p:nvSpPr>
          <p:cNvPr id="29700" name="Content Placeholder 2"/>
          <p:cNvSpPr>
            <a:spLocks noGrp="1"/>
          </p:cNvSpPr>
          <p:nvPr>
            <p:ph idx="1"/>
          </p:nvPr>
        </p:nvSpPr>
        <p:spPr>
          <a:xfrm>
            <a:off x="-335778" y="1419911"/>
            <a:ext cx="5315551" cy="4757052"/>
          </a:xfrm>
        </p:spPr>
        <p:txBody>
          <a:bodyPr>
            <a:normAutofit/>
          </a:bodyPr>
          <a:lstStyle/>
          <a:p>
            <a:pPr marL="971550" lvl="1" indent="-457200">
              <a:lnSpc>
                <a:spcPct val="100000"/>
              </a:lnSpc>
              <a:spcBef>
                <a:spcPts val="1000"/>
              </a:spcBef>
              <a:buFont typeface="Arial" charset="0"/>
              <a:buChar char="•"/>
            </a:pPr>
            <a:r>
              <a:rPr lang="en-US" sz="3100" dirty="0">
                <a:latin typeface="Georgia" panose="02040502050405020303" pitchFamily="18" charset="0"/>
              </a:rPr>
              <a:t>Documenting starts and finishes with the search</a:t>
            </a:r>
          </a:p>
          <a:p>
            <a:pPr marL="1371600" lvl="2" indent="-457200">
              <a:lnSpc>
                <a:spcPct val="100000"/>
              </a:lnSpc>
              <a:spcBef>
                <a:spcPts val="1000"/>
              </a:spcBef>
              <a:buFont typeface="Arial" charset="0"/>
              <a:buChar char="•"/>
            </a:pPr>
            <a:r>
              <a:rPr lang="en-US" sz="2800" dirty="0">
                <a:latin typeface="Georgia" panose="02040502050405020303" pitchFamily="18" charset="0"/>
              </a:rPr>
              <a:t>Physical Scene</a:t>
            </a:r>
          </a:p>
          <a:p>
            <a:pPr marL="1371600" lvl="2" indent="-457200">
              <a:lnSpc>
                <a:spcPct val="100000"/>
              </a:lnSpc>
              <a:spcBef>
                <a:spcPts val="1000"/>
              </a:spcBef>
              <a:buFont typeface="Arial" charset="0"/>
              <a:buChar char="•"/>
            </a:pPr>
            <a:r>
              <a:rPr lang="en-US" sz="2800" dirty="0">
                <a:latin typeface="Georgia" panose="02040502050405020303" pitchFamily="18" charset="0"/>
              </a:rPr>
              <a:t>Electronic Evidence</a:t>
            </a:r>
          </a:p>
          <a:p>
            <a:pPr marL="1371600" lvl="2" indent="-457200">
              <a:lnSpc>
                <a:spcPct val="100000"/>
              </a:lnSpc>
              <a:spcBef>
                <a:spcPts val="1000"/>
              </a:spcBef>
              <a:buFont typeface="Arial" charset="0"/>
              <a:buChar char="•"/>
            </a:pPr>
            <a:r>
              <a:rPr lang="en-US" sz="2800" dirty="0">
                <a:latin typeface="Georgia" panose="02040502050405020303" pitchFamily="18" charset="0"/>
              </a:rPr>
              <a:t>Persons</a:t>
            </a:r>
          </a:p>
          <a:p>
            <a:pPr lvl="2">
              <a:lnSpc>
                <a:spcPct val="100000"/>
              </a:lnSpc>
              <a:spcBef>
                <a:spcPts val="1000"/>
              </a:spcBef>
              <a:buFont typeface="Arial" charset="0"/>
              <a:buChar char="•"/>
            </a:pPr>
            <a:endParaRPr lang="el-GR" sz="2700" dirty="0">
              <a:latin typeface="Calibri" charset="0"/>
            </a:endParaRPr>
          </a:p>
        </p:txBody>
      </p:sp>
      <p:pic>
        <p:nvPicPr>
          <p:cNvPr id="29701" name="Picture 2" descr="C:\Users\Lemon\Desktop\BackUp\COE Training\Photos\documen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773" y="1419911"/>
            <a:ext cx="4164227" cy="416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9373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p:cNvSpPr>
            <a:spLocks noGrp="1"/>
          </p:cNvSpPr>
          <p:nvPr>
            <p:ph type="title"/>
          </p:nvPr>
        </p:nvSpPr>
        <p:spPr>
          <a:xfrm>
            <a:off x="663575" y="109538"/>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Documentation - Physical Scene</a:t>
            </a:r>
          </a:p>
        </p:txBody>
      </p:sp>
      <p:sp>
        <p:nvSpPr>
          <p:cNvPr id="1029" name="Content Placeholder 2"/>
          <p:cNvSpPr>
            <a:spLocks noGrp="1"/>
          </p:cNvSpPr>
          <p:nvPr>
            <p:ph idx="1"/>
          </p:nvPr>
        </p:nvSpPr>
        <p:spPr>
          <a:xfrm>
            <a:off x="0" y="1227138"/>
            <a:ext cx="8655050" cy="2997200"/>
          </a:xfrm>
        </p:spPr>
        <p:txBody>
          <a:bodyPr/>
          <a:lstStyle/>
          <a:p>
            <a:pPr lvl="1" algn="just">
              <a:lnSpc>
                <a:spcPct val="100000"/>
              </a:lnSpc>
              <a:spcBef>
                <a:spcPts val="1000"/>
              </a:spcBef>
              <a:buFont typeface="Arial" charset="0"/>
              <a:buChar char="•"/>
            </a:pPr>
            <a:r>
              <a:rPr lang="en-GB" dirty="0">
                <a:latin typeface="Georgia" panose="02040502050405020303" pitchFamily="18" charset="0"/>
              </a:rPr>
              <a:t>Draw a sketch plan of the system including the position of the mouse and the location of the components</a:t>
            </a:r>
            <a:endParaRPr lang="el-GR" dirty="0">
              <a:latin typeface="Georgia" panose="02040502050405020303" pitchFamily="18" charset="0"/>
            </a:endParaRPr>
          </a:p>
          <a:p>
            <a:pPr lvl="1" algn="just">
              <a:lnSpc>
                <a:spcPct val="100000"/>
              </a:lnSpc>
              <a:spcBef>
                <a:spcPts val="1000"/>
              </a:spcBef>
              <a:buFont typeface="Arial" charset="0"/>
              <a:buChar char="•"/>
            </a:pPr>
            <a:r>
              <a:rPr lang="en-GB" dirty="0">
                <a:latin typeface="Georgia" panose="02040502050405020303" pitchFamily="18" charset="0"/>
              </a:rPr>
              <a:t>Photograph/video/document the entire scene</a:t>
            </a:r>
            <a:endParaRPr lang="el-GR" dirty="0">
              <a:latin typeface="Georgia" panose="02040502050405020303" pitchFamily="18" charset="0"/>
            </a:endParaRPr>
          </a:p>
          <a:p>
            <a:pPr lvl="1" algn="just">
              <a:lnSpc>
                <a:spcPct val="100000"/>
              </a:lnSpc>
              <a:spcBef>
                <a:spcPts val="1000"/>
              </a:spcBef>
              <a:buFont typeface="Arial" charset="0"/>
              <a:buChar char="•"/>
            </a:pPr>
            <a:r>
              <a:rPr lang="en-GB" dirty="0">
                <a:latin typeface="Georgia" panose="02040502050405020303" pitchFamily="18" charset="0"/>
              </a:rPr>
              <a:t>Computer systems and electronic components/ devices/equipment</a:t>
            </a:r>
            <a:endParaRPr lang="el-GR" dirty="0">
              <a:latin typeface="Georgia" panose="02040502050405020303" pitchFamily="18" charset="0"/>
            </a:endParaRPr>
          </a:p>
        </p:txBody>
      </p:sp>
      <p:graphicFrame>
        <p:nvGraphicFramePr>
          <p:cNvPr id="1026" name="Object 2"/>
          <p:cNvGraphicFramePr>
            <a:graphicFrameLocks noChangeAspect="1"/>
          </p:cNvGraphicFramePr>
          <p:nvPr>
            <p:extLst>
              <p:ext uri="{D42A27DB-BD31-4B8C-83A1-F6EECF244321}">
                <p14:modId xmlns:p14="http://schemas.microsoft.com/office/powerpoint/2010/main" val="2020463017"/>
              </p:ext>
            </p:extLst>
          </p:nvPr>
        </p:nvGraphicFramePr>
        <p:xfrm>
          <a:off x="4787900" y="2967037"/>
          <a:ext cx="4105275" cy="3347255"/>
        </p:xfrm>
        <a:graphic>
          <a:graphicData uri="http://schemas.openxmlformats.org/presentationml/2006/ole">
            <mc:AlternateContent xmlns:mc="http://schemas.openxmlformats.org/markup-compatibility/2006">
              <mc:Choice xmlns:v="urn:schemas-microsoft-com:vml" Requires="v">
                <p:oleObj spid="_x0000_s51353" r:id="rId4" imgW="10600000" imgH="8638095" progId="">
                  <p:embed/>
                </p:oleObj>
              </mc:Choice>
              <mc:Fallback>
                <p:oleObj r:id="rId4" imgW="10600000" imgH="863809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967037"/>
                        <a:ext cx="4105275" cy="3347255"/>
                      </a:xfrm>
                      <a:prstGeom prst="rect">
                        <a:avLst/>
                      </a:prstGeom>
                      <a:noFill/>
                      <a:effectLst/>
                    </p:spPr>
                  </p:pic>
                </p:oleObj>
              </mc:Fallback>
            </mc:AlternateContent>
          </a:graphicData>
        </a:graphic>
      </p:graphicFrame>
    </p:spTree>
    <p:extLst>
      <p:ext uri="{BB962C8B-B14F-4D97-AF65-F5344CB8AC3E}">
        <p14:creationId xmlns:p14="http://schemas.microsoft.com/office/powerpoint/2010/main" val="24641854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p:cNvSpPr>
          <p:nvPr>
            <p:ph type="title"/>
          </p:nvPr>
        </p:nvSpPr>
        <p:spPr>
          <a:xfrm>
            <a:off x="612775" y="84138"/>
            <a:ext cx="8229600" cy="860293"/>
          </a:xfrm>
          <a:ln/>
        </p:spPr>
        <p:txBody>
          <a:bodyPr anchor="ctr">
            <a:noAutofit/>
          </a:bodyPr>
          <a:lstStyle/>
          <a:p>
            <a:pPr marL="342900" indent="-342900" algn="r"/>
            <a:r>
              <a:rPr lang="en-US" sz="3600" dirty="0">
                <a:solidFill>
                  <a:srgbClr val="FFFFFF"/>
                </a:solidFill>
                <a:latin typeface="Helvetica" panose="020B0604020202020204" pitchFamily="34" charset="0"/>
              </a:rPr>
              <a:t>Documentation - Electronic Evidence</a:t>
            </a:r>
          </a:p>
        </p:txBody>
      </p:sp>
      <p:sp>
        <p:nvSpPr>
          <p:cNvPr id="3" name="Content Placeholder 2"/>
          <p:cNvSpPr>
            <a:spLocks noGrp="1"/>
          </p:cNvSpPr>
          <p:nvPr>
            <p:ph idx="1"/>
          </p:nvPr>
        </p:nvSpPr>
        <p:spPr>
          <a:xfrm>
            <a:off x="-139701" y="1181101"/>
            <a:ext cx="8982075" cy="4995862"/>
          </a:xfrm>
        </p:spPr>
        <p:txBody>
          <a:bodyPr>
            <a:normAutofit/>
          </a:bodyPr>
          <a:lstStyle/>
          <a:p>
            <a:pPr lvl="1" algn="just">
              <a:lnSpc>
                <a:spcPct val="100000"/>
              </a:lnSpc>
              <a:spcBef>
                <a:spcPts val="1000"/>
              </a:spcBef>
              <a:buFont typeface="Arial" charset="0"/>
              <a:buChar char="•"/>
              <a:defRPr/>
            </a:pPr>
            <a:r>
              <a:rPr lang="en-GB" dirty="0">
                <a:latin typeface="Georgia" panose="02040502050405020303" pitchFamily="18" charset="0"/>
                <a:ea typeface="+mn-ea"/>
              </a:rPr>
              <a:t>Details of all relevant equipment found</a:t>
            </a:r>
            <a:endParaRPr lang="el-GR" dirty="0">
              <a:latin typeface="Georgia" panose="02040502050405020303" pitchFamily="18" charset="0"/>
              <a:ea typeface="+mn-ea"/>
            </a:endParaRPr>
          </a:p>
          <a:p>
            <a:pPr lvl="1" algn="just">
              <a:lnSpc>
                <a:spcPct val="100000"/>
              </a:lnSpc>
              <a:spcBef>
                <a:spcPts val="1000"/>
              </a:spcBef>
              <a:buFont typeface="Arial" charset="0"/>
              <a:buChar char="•"/>
              <a:defRPr/>
            </a:pPr>
            <a:r>
              <a:rPr lang="en-GB" dirty="0">
                <a:latin typeface="Georgia" panose="02040502050405020303" pitchFamily="18" charset="0"/>
                <a:ea typeface="+mn-ea"/>
              </a:rPr>
              <a:t>Condition and location of each computer system containing or presenting electronic evidence, including power status of the computer</a:t>
            </a:r>
            <a:endParaRPr lang="el-GR" dirty="0">
              <a:latin typeface="Georgia" panose="02040502050405020303" pitchFamily="18" charset="0"/>
              <a:ea typeface="+mn-ea"/>
            </a:endParaRPr>
          </a:p>
          <a:p>
            <a:pPr lvl="1" algn="just">
              <a:lnSpc>
                <a:spcPct val="100000"/>
              </a:lnSpc>
              <a:spcBef>
                <a:spcPts val="1000"/>
              </a:spcBef>
              <a:buFont typeface="Arial" charset="0"/>
              <a:buChar char="•"/>
              <a:defRPr/>
            </a:pPr>
            <a:r>
              <a:rPr lang="en-GB" dirty="0">
                <a:latin typeface="Georgia" panose="02040502050405020303" pitchFamily="18" charset="0"/>
                <a:ea typeface="+mn-ea"/>
              </a:rPr>
              <a:t>Document all connections (cable or wireless) to and from the computer system or other devices</a:t>
            </a:r>
            <a:endParaRPr lang="el-GR" dirty="0">
              <a:latin typeface="Georgia" panose="02040502050405020303" pitchFamily="18" charset="0"/>
              <a:ea typeface="+mn-ea"/>
            </a:endParaRPr>
          </a:p>
          <a:p>
            <a:pPr lvl="1" algn="just">
              <a:lnSpc>
                <a:spcPct val="100000"/>
              </a:lnSpc>
              <a:spcBef>
                <a:spcPts val="1000"/>
              </a:spcBef>
              <a:buFont typeface="Arial" charset="0"/>
              <a:buChar char="•"/>
              <a:defRPr/>
            </a:pPr>
            <a:r>
              <a:rPr lang="en-GB" dirty="0">
                <a:latin typeface="Georgia" panose="02040502050405020303" pitchFamily="18" charset="0"/>
                <a:ea typeface="+mn-ea"/>
              </a:rPr>
              <a:t>Label all ports and cables to allow for exact reassembly at a later time</a:t>
            </a:r>
          </a:p>
          <a:p>
            <a:pPr lvl="1" algn="just">
              <a:lnSpc>
                <a:spcPct val="100000"/>
              </a:lnSpc>
              <a:spcBef>
                <a:spcPts val="1000"/>
              </a:spcBef>
              <a:buFont typeface="Arial" charset="0"/>
              <a:buChar char="•"/>
              <a:defRPr/>
            </a:pPr>
            <a:r>
              <a:rPr lang="en-GB" dirty="0">
                <a:latin typeface="Georgia" panose="02040502050405020303" pitchFamily="18" charset="0"/>
                <a:ea typeface="+mn-ea"/>
              </a:rPr>
              <a:t>Label unused connection ports as "unused." Identify laptop computer docking stations in an effort to identify other storage media.</a:t>
            </a:r>
            <a:endParaRPr lang="el-GR" dirty="0">
              <a:latin typeface="Georgia" panose="02040502050405020303" pitchFamily="18" charset="0"/>
              <a:ea typeface="+mn-ea"/>
            </a:endParaRPr>
          </a:p>
          <a:p>
            <a:pPr lvl="1" algn="just">
              <a:lnSpc>
                <a:spcPct val="100000"/>
              </a:lnSpc>
              <a:spcBef>
                <a:spcPts val="1000"/>
              </a:spcBef>
              <a:buFont typeface="Arial" charset="0"/>
              <a:buChar char="•"/>
              <a:defRPr/>
            </a:pPr>
            <a:endParaRPr lang="el-GR" dirty="0">
              <a:ea typeface="+mn-ea"/>
            </a:endParaRPr>
          </a:p>
        </p:txBody>
      </p:sp>
    </p:spTree>
    <p:extLst>
      <p:ext uri="{BB962C8B-B14F-4D97-AF65-F5344CB8AC3E}">
        <p14:creationId xmlns:p14="http://schemas.microsoft.com/office/powerpoint/2010/main" val="17057080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a:xfrm>
            <a:off x="574675" y="134938"/>
            <a:ext cx="8229600" cy="860293"/>
          </a:xfrm>
          <a:ln/>
        </p:spPr>
        <p:txBody>
          <a:bodyPr anchor="ctr">
            <a:noAutofit/>
          </a:bodyPr>
          <a:lstStyle/>
          <a:p>
            <a:pPr marL="342900" indent="-342900" algn="r"/>
            <a:r>
              <a:rPr lang="en-US" sz="3600" dirty="0">
                <a:solidFill>
                  <a:srgbClr val="FFFFFF"/>
                </a:solidFill>
                <a:latin typeface="Helvetica" panose="020B0604020202020204" pitchFamily="34" charset="0"/>
              </a:rPr>
              <a:t>Documentation - Electronic Evidence</a:t>
            </a:r>
          </a:p>
        </p:txBody>
      </p:sp>
      <p:sp>
        <p:nvSpPr>
          <p:cNvPr id="31748" name="Content Placeholder 2"/>
          <p:cNvSpPr>
            <a:spLocks noGrp="1"/>
          </p:cNvSpPr>
          <p:nvPr>
            <p:ph idx="1"/>
          </p:nvPr>
        </p:nvSpPr>
        <p:spPr>
          <a:xfrm>
            <a:off x="-139701" y="1181101"/>
            <a:ext cx="8943975" cy="4995862"/>
          </a:xfrm>
        </p:spPr>
        <p:txBody>
          <a:bodyPr/>
          <a:lstStyle/>
          <a:p>
            <a:pPr lvl="1" algn="just">
              <a:lnSpc>
                <a:spcPct val="100000"/>
              </a:lnSpc>
              <a:spcBef>
                <a:spcPts val="1000"/>
              </a:spcBef>
              <a:buFont typeface="Arial" charset="0"/>
              <a:buChar char="•"/>
            </a:pPr>
            <a:r>
              <a:rPr lang="en-GB" dirty="0">
                <a:latin typeface="Georgia" panose="02040502050405020303" pitchFamily="18" charset="0"/>
              </a:rPr>
              <a:t>Document the details of the monitor at the time of intervention.</a:t>
            </a:r>
            <a:endParaRPr lang="el-GR" dirty="0">
              <a:latin typeface="Georgia" panose="02040502050405020303" pitchFamily="18" charset="0"/>
            </a:endParaRPr>
          </a:p>
          <a:p>
            <a:pPr lvl="1" algn="just">
              <a:lnSpc>
                <a:spcPct val="100000"/>
              </a:lnSpc>
              <a:spcBef>
                <a:spcPts val="1000"/>
              </a:spcBef>
              <a:buFont typeface="Arial" charset="0"/>
              <a:buChar char="•"/>
            </a:pPr>
            <a:r>
              <a:rPr lang="en-GB" dirty="0">
                <a:latin typeface="Georgia" panose="02040502050405020303" pitchFamily="18" charset="0"/>
              </a:rPr>
              <a:t>Photograph the front of the computer as well as the monitor screen and other components</a:t>
            </a:r>
            <a:endParaRPr lang="el-GR" dirty="0">
              <a:latin typeface="Georgia" panose="02040502050405020303" pitchFamily="18" charset="0"/>
            </a:endParaRPr>
          </a:p>
          <a:p>
            <a:pPr lvl="1" algn="just">
              <a:lnSpc>
                <a:spcPct val="100000"/>
              </a:lnSpc>
              <a:spcBef>
                <a:spcPts val="1000"/>
              </a:spcBef>
              <a:buFont typeface="Arial" charset="0"/>
              <a:buChar char="•"/>
            </a:pPr>
            <a:r>
              <a:rPr lang="en-GB" dirty="0">
                <a:latin typeface="Georgia" panose="02040502050405020303" pitchFamily="18" charset="0"/>
              </a:rPr>
              <a:t>Make written notes of what appears on the monitor screen</a:t>
            </a:r>
            <a:endParaRPr lang="el-GR" dirty="0">
              <a:latin typeface="Georgia" panose="02040502050405020303" pitchFamily="18" charset="0"/>
            </a:endParaRPr>
          </a:p>
          <a:p>
            <a:pPr lvl="1" algn="just">
              <a:lnSpc>
                <a:spcPct val="100000"/>
              </a:lnSpc>
              <a:spcBef>
                <a:spcPts val="1000"/>
              </a:spcBef>
              <a:buFont typeface="Arial" charset="0"/>
              <a:buChar char="•"/>
            </a:pPr>
            <a:r>
              <a:rPr lang="en-GB" dirty="0">
                <a:latin typeface="Georgia" panose="02040502050405020303" pitchFamily="18" charset="0"/>
              </a:rPr>
              <a:t>Video active programs or create more extensive documentation of monitor screen activity.</a:t>
            </a:r>
            <a:endParaRPr lang="el-GR" dirty="0">
              <a:latin typeface="Georgia" panose="02040502050405020303" pitchFamily="18" charset="0"/>
            </a:endParaRPr>
          </a:p>
          <a:p>
            <a:pPr lvl="1" algn="just">
              <a:lnSpc>
                <a:spcPct val="100000"/>
              </a:lnSpc>
              <a:spcBef>
                <a:spcPts val="1000"/>
              </a:spcBef>
              <a:buFont typeface="Arial" charset="0"/>
              <a:buChar char="•"/>
            </a:pPr>
            <a:r>
              <a:rPr lang="en-GB" dirty="0">
                <a:latin typeface="Georgia" panose="02040502050405020303" pitchFamily="18" charset="0"/>
              </a:rPr>
              <a:t>Document relevant electronic components that will not be collected</a:t>
            </a:r>
            <a:endParaRPr lang="el-GR" dirty="0">
              <a:latin typeface="Georgia" panose="02040502050405020303" pitchFamily="18" charset="0"/>
            </a:endParaRPr>
          </a:p>
          <a:p>
            <a:pPr lvl="1" algn="just">
              <a:lnSpc>
                <a:spcPct val="100000"/>
              </a:lnSpc>
              <a:spcBef>
                <a:spcPts val="1000"/>
              </a:spcBef>
              <a:buFont typeface="Arial" charset="0"/>
              <a:buChar char="•"/>
            </a:pPr>
            <a:endParaRPr lang="el-GR" dirty="0">
              <a:latin typeface="Calibri" charset="0"/>
            </a:endParaRPr>
          </a:p>
        </p:txBody>
      </p:sp>
    </p:spTree>
    <p:extLst>
      <p:ext uri="{BB962C8B-B14F-4D97-AF65-F5344CB8AC3E}">
        <p14:creationId xmlns:p14="http://schemas.microsoft.com/office/powerpoint/2010/main" val="39287603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a:xfrm>
            <a:off x="650875" y="71438"/>
            <a:ext cx="8229600" cy="860293"/>
          </a:xfrm>
          <a:ln/>
        </p:spPr>
        <p:txBody>
          <a:bodyPr anchor="ctr">
            <a:normAutofit/>
          </a:bodyPr>
          <a:lstStyle/>
          <a:p>
            <a:pPr marL="342900" indent="-342900" algn="r"/>
            <a:r>
              <a:rPr lang="en-US" dirty="0">
                <a:solidFill>
                  <a:srgbClr val="FFFFFF"/>
                </a:solidFill>
                <a:latin typeface="Helvetica" panose="020B0604020202020204" pitchFamily="34" charset="0"/>
              </a:rPr>
              <a:t>Documentation - Persons</a:t>
            </a:r>
          </a:p>
        </p:txBody>
      </p:sp>
      <p:sp>
        <p:nvSpPr>
          <p:cNvPr id="32772" name="Content Placeholder 2"/>
          <p:cNvSpPr>
            <a:spLocks noGrp="1"/>
          </p:cNvSpPr>
          <p:nvPr>
            <p:ph idx="1"/>
          </p:nvPr>
        </p:nvSpPr>
        <p:spPr>
          <a:xfrm>
            <a:off x="-139701" y="1181101"/>
            <a:ext cx="9020175" cy="4995862"/>
          </a:xfrm>
        </p:spPr>
        <p:txBody>
          <a:bodyPr/>
          <a:lstStyle/>
          <a:p>
            <a:pPr lvl="1" algn="just">
              <a:lnSpc>
                <a:spcPct val="100000"/>
              </a:lnSpc>
              <a:spcBef>
                <a:spcPts val="1000"/>
              </a:spcBef>
              <a:buFont typeface="Arial" charset="0"/>
              <a:buChar char="•"/>
            </a:pPr>
            <a:r>
              <a:rPr lang="en-GB" dirty="0">
                <a:latin typeface="Georgia" panose="02040502050405020303" pitchFamily="18" charset="0"/>
              </a:rPr>
              <a:t>Details of all persons present on the premises searched</a:t>
            </a:r>
            <a:endParaRPr lang="el-GR" dirty="0">
              <a:latin typeface="Georgia" panose="02040502050405020303" pitchFamily="18" charset="0"/>
            </a:endParaRPr>
          </a:p>
          <a:p>
            <a:pPr lvl="1" algn="just">
              <a:lnSpc>
                <a:spcPct val="100000"/>
              </a:lnSpc>
              <a:spcBef>
                <a:spcPts val="1000"/>
              </a:spcBef>
              <a:buFont typeface="Arial" charset="0"/>
              <a:buChar char="•"/>
            </a:pPr>
            <a:r>
              <a:rPr lang="en-GB" dirty="0">
                <a:latin typeface="Georgia" panose="02040502050405020303" pitchFamily="18" charset="0"/>
              </a:rPr>
              <a:t>Details of all persons who used the relevant computer system/equipment</a:t>
            </a:r>
            <a:endParaRPr lang="el-GR" dirty="0">
              <a:latin typeface="Georgia" panose="02040502050405020303" pitchFamily="18" charset="0"/>
            </a:endParaRPr>
          </a:p>
          <a:p>
            <a:pPr lvl="1" algn="just">
              <a:lnSpc>
                <a:spcPct val="100000"/>
              </a:lnSpc>
              <a:spcBef>
                <a:spcPts val="1000"/>
              </a:spcBef>
              <a:buFont typeface="Arial" charset="0"/>
              <a:buChar char="•"/>
            </a:pPr>
            <a:r>
              <a:rPr lang="en-GB" dirty="0">
                <a:latin typeface="Georgia" panose="02040502050405020303" pitchFamily="18" charset="0"/>
              </a:rPr>
              <a:t>Remarks, comments, and information offered by the computer users/owners/witnesses</a:t>
            </a:r>
            <a:endParaRPr lang="el-GR" dirty="0">
              <a:latin typeface="Georgia" panose="02040502050405020303" pitchFamily="18" charset="0"/>
            </a:endParaRPr>
          </a:p>
          <a:p>
            <a:pPr lvl="1" algn="just">
              <a:lnSpc>
                <a:spcPct val="100000"/>
              </a:lnSpc>
              <a:spcBef>
                <a:spcPts val="1000"/>
              </a:spcBef>
              <a:buFont typeface="Arial" charset="0"/>
              <a:buChar char="•"/>
            </a:pPr>
            <a:r>
              <a:rPr lang="en-GB" dirty="0">
                <a:latin typeface="Georgia" panose="02040502050405020303" pitchFamily="18" charset="0"/>
              </a:rPr>
              <a:t>Actions taken at the scene</a:t>
            </a:r>
            <a:endParaRPr lang="el-GR" dirty="0">
              <a:latin typeface="Georgia" panose="02040502050405020303" pitchFamily="18" charset="0"/>
            </a:endParaRPr>
          </a:p>
          <a:p>
            <a:pPr lvl="1" algn="just">
              <a:lnSpc>
                <a:spcPct val="100000"/>
              </a:lnSpc>
              <a:spcBef>
                <a:spcPts val="1000"/>
              </a:spcBef>
              <a:buFont typeface="Arial" charset="0"/>
              <a:buChar char="•"/>
            </a:pPr>
            <a:r>
              <a:rPr lang="en-GB" dirty="0">
                <a:latin typeface="Georgia" panose="02040502050405020303" pitchFamily="18" charset="0"/>
              </a:rPr>
              <a:t>Create audit trail/Seizure log with the description of the action taken and the exact date and time.</a:t>
            </a:r>
            <a:endParaRPr lang="el-GR" dirty="0">
              <a:latin typeface="Georgia" panose="02040502050405020303" pitchFamily="18" charset="0"/>
            </a:endParaRPr>
          </a:p>
        </p:txBody>
      </p:sp>
    </p:spTree>
    <p:extLst>
      <p:ext uri="{BB962C8B-B14F-4D97-AF65-F5344CB8AC3E}">
        <p14:creationId xmlns:p14="http://schemas.microsoft.com/office/powerpoint/2010/main" val="37880504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5E08CB4-698E-6BF6-4A84-70E0E9006F72}"/>
              </a:ext>
            </a:extLst>
          </p:cNvPr>
          <p:cNvSpPr>
            <a:spLocks noGrp="1"/>
          </p:cNvSpPr>
          <p:nvPr>
            <p:ph type="title"/>
          </p:nvPr>
        </p:nvSpPr>
        <p:spPr>
          <a:xfrm>
            <a:off x="628650" y="1111623"/>
            <a:ext cx="7886700" cy="1357731"/>
          </a:xfrm>
        </p:spPr>
        <p:txBody>
          <a:bodyPr>
            <a:normAutofit/>
          </a:bodyPr>
          <a:lstStyle/>
          <a:p>
            <a:pPr algn="ctr"/>
            <a:r>
              <a:rPr lang="en-US" sz="4000" b="1" dirty="0"/>
              <a:t>Examples of What May Be Encountered at </a:t>
            </a:r>
            <a:r>
              <a:rPr lang="en-US" dirty="0"/>
              <a:t>t</a:t>
            </a:r>
            <a:r>
              <a:rPr lang="en-US" sz="4000" b="1" dirty="0"/>
              <a:t>he Scene</a:t>
            </a:r>
            <a:endParaRPr lang="en-US" dirty="0"/>
          </a:p>
        </p:txBody>
      </p:sp>
      <p:pic>
        <p:nvPicPr>
          <p:cNvPr id="6" name="Graphic 5" descr="Clipboard outline">
            <a:extLst>
              <a:ext uri="{FF2B5EF4-FFF2-40B4-BE49-F238E27FC236}">
                <a16:creationId xmlns:a16="http://schemas.microsoft.com/office/drawing/2014/main" id="{34882221-223F-4739-AC7D-D0BEF91AE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469355"/>
            <a:ext cx="3886200" cy="3886200"/>
          </a:xfrm>
          <a:prstGeom prst="rect">
            <a:avLst/>
          </a:prstGeom>
        </p:spPr>
      </p:pic>
    </p:spTree>
    <p:extLst>
      <p:ext uri="{BB962C8B-B14F-4D97-AF65-F5344CB8AC3E}">
        <p14:creationId xmlns:p14="http://schemas.microsoft.com/office/powerpoint/2010/main" val="7670352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Grafik 13"/>
          <p:cNvPicPr>
            <a:picLocks noChangeAspect="1" noChangeArrowheads="1"/>
          </p:cNvPicPr>
          <p:nvPr/>
        </p:nvPicPr>
        <p:blipFill>
          <a:blip r:embed="rId3">
            <a:extLst>
              <a:ext uri="{28A0092B-C50C-407E-A947-70E740481C1C}">
                <a14:useLocalDpi xmlns:a14="http://schemas.microsoft.com/office/drawing/2010/main" val="0"/>
              </a:ext>
            </a:extLst>
          </a:blip>
          <a:srcRect l="1595" t="4359" r="1274" b="263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5081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Grafik 3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3035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Grafi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0924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Grafik 3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98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1004"/>
            <a:ext cx="8229600" cy="860293"/>
          </a:xfrm>
          <a:ln/>
        </p:spPr>
        <p:txBody>
          <a:bodyPr anchor="ctr">
            <a:normAutofit/>
          </a:bodyPr>
          <a:lstStyle/>
          <a:p>
            <a:pPr algn="r"/>
            <a:r>
              <a:rPr lang="en-US" dirty="0">
                <a:solidFill>
                  <a:srgbClr val="FFFFFF"/>
                </a:solidFill>
                <a:latin typeface="Helvetica" panose="020B0604020202020204" pitchFamily="34" charset="0"/>
              </a:rPr>
              <a:t>What is Electronic Evidence?</a:t>
            </a:r>
          </a:p>
        </p:txBody>
      </p:sp>
      <p:sp>
        <p:nvSpPr>
          <p:cNvPr id="3" name="Content Placeholder 2"/>
          <p:cNvSpPr>
            <a:spLocks noGrp="1"/>
          </p:cNvSpPr>
          <p:nvPr>
            <p:ph idx="1"/>
          </p:nvPr>
        </p:nvSpPr>
        <p:spPr>
          <a:xfrm>
            <a:off x="628650" y="1460500"/>
            <a:ext cx="7886700" cy="4716463"/>
          </a:xfrm>
        </p:spPr>
        <p:txBody>
          <a:bodyPr/>
          <a:lstStyle/>
          <a:p>
            <a:pPr marL="0" indent="0" algn="just">
              <a:lnSpc>
                <a:spcPct val="100000"/>
              </a:lnSpc>
              <a:buNone/>
            </a:pPr>
            <a:endParaRPr lang="en-US" dirty="0">
              <a:latin typeface="Georgia" panose="02040502050405020303" pitchFamily="18" charset="0"/>
            </a:endParaRPr>
          </a:p>
          <a:p>
            <a:pPr marL="0" indent="0" algn="just">
              <a:lnSpc>
                <a:spcPct val="100000"/>
              </a:lnSpc>
              <a:buNone/>
            </a:pPr>
            <a:r>
              <a:rPr lang="en-US" dirty="0">
                <a:latin typeface="Georgia" panose="02040502050405020303" pitchFamily="18" charset="0"/>
              </a:rPr>
              <a:t>Electronic evidence is no different from traditional evidence in that is necessary for the party introducing it into legal proceedings, to be able to demonstrate that it is no more and no less than it was, when it came into their possession. In other words, no changes, deletions, additions or other alterations have taken place.</a:t>
            </a:r>
            <a:endParaRPr lang="en-GB" dirty="0">
              <a:latin typeface="Georgia" panose="02040502050405020303" pitchFamily="18" charset="0"/>
            </a:endParaRPr>
          </a:p>
          <a:p>
            <a:pPr marL="0" indent="0" algn="just">
              <a:lnSpc>
                <a:spcPct val="100000"/>
              </a:lnSpc>
              <a:buNone/>
            </a:pPr>
            <a:endParaRPr lang="en-US" dirty="0"/>
          </a:p>
        </p:txBody>
      </p:sp>
    </p:spTree>
    <p:extLst>
      <p:ext uri="{BB962C8B-B14F-4D97-AF65-F5344CB8AC3E}">
        <p14:creationId xmlns:p14="http://schemas.microsoft.com/office/powerpoint/2010/main" val="29175309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750" y="111804"/>
            <a:ext cx="8229600" cy="860293"/>
          </a:xfrm>
          <a:ln/>
        </p:spPr>
        <p:txBody>
          <a:bodyPr anchor="ctr">
            <a:normAutofit/>
          </a:bodyPr>
          <a:lstStyle/>
          <a:p>
            <a:pPr algn="r"/>
            <a:r>
              <a:rPr lang="en-US">
                <a:solidFill>
                  <a:srgbClr val="FFFFFF"/>
                </a:solidFill>
                <a:latin typeface="Helvetica" panose="020B0604020202020204" pitchFamily="34" charset="0"/>
              </a:rPr>
              <a:t>General Seizure Considerations</a:t>
            </a:r>
          </a:p>
        </p:txBody>
      </p:sp>
      <p:sp>
        <p:nvSpPr>
          <p:cNvPr id="3" name="Content Placeholder 2"/>
          <p:cNvSpPr>
            <a:spLocks noGrp="1"/>
          </p:cNvSpPr>
          <p:nvPr>
            <p:ph idx="1"/>
          </p:nvPr>
        </p:nvSpPr>
        <p:spPr>
          <a:xfrm>
            <a:off x="628650" y="1320800"/>
            <a:ext cx="8394700" cy="4856163"/>
          </a:xfrm>
        </p:spPr>
        <p:txBody>
          <a:bodyPr>
            <a:normAutofit/>
          </a:bodyPr>
          <a:lstStyle/>
          <a:p>
            <a:pPr>
              <a:lnSpc>
                <a:spcPct val="100000"/>
              </a:lnSpc>
            </a:pPr>
            <a:r>
              <a:rPr lang="en-US" dirty="0">
                <a:latin typeface="Georgia" panose="02040502050405020303" pitchFamily="18" charset="0"/>
              </a:rPr>
              <a:t>Document the scene continuously</a:t>
            </a:r>
          </a:p>
          <a:p>
            <a:pPr>
              <a:lnSpc>
                <a:spcPct val="100000"/>
              </a:lnSpc>
            </a:pPr>
            <a:r>
              <a:rPr lang="en-US" dirty="0">
                <a:latin typeface="Georgia" panose="02040502050405020303" pitchFamily="18" charset="0"/>
              </a:rPr>
              <a:t>Do not follow any unverified advice from a potential suspect</a:t>
            </a:r>
          </a:p>
          <a:p>
            <a:pPr>
              <a:lnSpc>
                <a:spcPct val="100000"/>
              </a:lnSpc>
            </a:pPr>
            <a:r>
              <a:rPr lang="en-US" dirty="0">
                <a:latin typeface="Georgia" panose="02040502050405020303" pitchFamily="18" charset="0"/>
              </a:rPr>
              <a:t>If a computer network is encountered, contact a forensic computer specialist</a:t>
            </a:r>
          </a:p>
          <a:p>
            <a:pPr>
              <a:lnSpc>
                <a:spcPct val="100000"/>
              </a:lnSpc>
            </a:pPr>
            <a:r>
              <a:rPr lang="en-US" dirty="0">
                <a:latin typeface="Georgia" panose="02040502050405020303" pitchFamily="18" charset="0"/>
              </a:rPr>
              <a:t>Beware that some devices may be connected over a wireless connection</a:t>
            </a:r>
          </a:p>
          <a:p>
            <a:pPr>
              <a:lnSpc>
                <a:spcPct val="100000"/>
              </a:lnSpc>
            </a:pPr>
            <a:r>
              <a:rPr lang="en-US" dirty="0">
                <a:latin typeface="Georgia" panose="02040502050405020303" pitchFamily="18" charset="0"/>
              </a:rPr>
              <a:t>Beware that if there is any network connection, the computer system may be accessed and manipulated during the Seizure</a:t>
            </a:r>
          </a:p>
        </p:txBody>
      </p:sp>
    </p:spTree>
    <p:extLst>
      <p:ext uri="{BB962C8B-B14F-4D97-AF65-F5344CB8AC3E}">
        <p14:creationId xmlns:p14="http://schemas.microsoft.com/office/powerpoint/2010/main" val="13125095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47639"/>
            <a:ext cx="8229600" cy="860293"/>
          </a:xfrm>
          <a:ln/>
        </p:spPr>
        <p:txBody>
          <a:bodyPr anchor="ctr">
            <a:normAutofit/>
          </a:bodyPr>
          <a:lstStyle/>
          <a:p>
            <a:pPr algn="r"/>
            <a:r>
              <a:rPr lang="en-US" dirty="0">
                <a:solidFill>
                  <a:srgbClr val="FFFFFF"/>
                </a:solidFill>
                <a:latin typeface="Helvetica" panose="020B0604020202020204" pitchFamily="34" charset="0"/>
              </a:rPr>
              <a:t>Computer Systems</a:t>
            </a:r>
          </a:p>
        </p:txBody>
      </p:sp>
      <p:sp>
        <p:nvSpPr>
          <p:cNvPr id="4" name="Rectangle 3"/>
          <p:cNvSpPr>
            <a:spLocks noGrp="1" noChangeArrowheads="1"/>
          </p:cNvSpPr>
          <p:nvPr>
            <p:ph idx="1"/>
          </p:nvPr>
        </p:nvSpPr>
        <p:spPr>
          <a:xfrm>
            <a:off x="457200" y="1270000"/>
            <a:ext cx="6184900" cy="4838700"/>
          </a:xfrm>
        </p:spPr>
        <p:txBody>
          <a:bodyPr>
            <a:normAutofit lnSpcReduction="10000"/>
          </a:bodyPr>
          <a:lstStyle/>
          <a:p>
            <a:pPr marL="0" indent="0">
              <a:lnSpc>
                <a:spcPct val="110000"/>
              </a:lnSpc>
              <a:buNone/>
            </a:pPr>
            <a:r>
              <a:rPr lang="en-GB" dirty="0">
                <a:latin typeface="Georgia" panose="02040502050405020303" pitchFamily="18" charset="0"/>
              </a:rPr>
              <a:t>Computer Systems consist of:</a:t>
            </a:r>
          </a:p>
          <a:p>
            <a:pPr lvl="0">
              <a:lnSpc>
                <a:spcPct val="110000"/>
              </a:lnSpc>
            </a:pPr>
            <a:r>
              <a:rPr lang="en-GB" dirty="0">
                <a:latin typeface="Georgia" panose="02040502050405020303" pitchFamily="18" charset="0"/>
              </a:rPr>
              <a:t>a main unit,</a:t>
            </a:r>
            <a:endParaRPr lang="de-DE" dirty="0">
              <a:latin typeface="Georgia" panose="02040502050405020303" pitchFamily="18" charset="0"/>
            </a:endParaRPr>
          </a:p>
          <a:p>
            <a:pPr lvl="0">
              <a:lnSpc>
                <a:spcPct val="110000"/>
              </a:lnSpc>
            </a:pPr>
            <a:r>
              <a:rPr lang="en-GB" dirty="0">
                <a:latin typeface="Georgia" panose="02040502050405020303" pitchFamily="18" charset="0"/>
              </a:rPr>
              <a:t>a monitor,</a:t>
            </a:r>
            <a:endParaRPr lang="de-DE" dirty="0">
              <a:latin typeface="Georgia" panose="02040502050405020303" pitchFamily="18" charset="0"/>
            </a:endParaRPr>
          </a:p>
          <a:p>
            <a:pPr lvl="0">
              <a:lnSpc>
                <a:spcPct val="110000"/>
              </a:lnSpc>
            </a:pPr>
            <a:r>
              <a:rPr lang="en-GB" dirty="0">
                <a:latin typeface="Georgia" panose="02040502050405020303" pitchFamily="18" charset="0"/>
              </a:rPr>
              <a:t>a keyboard,</a:t>
            </a:r>
            <a:endParaRPr lang="de-DE" dirty="0">
              <a:latin typeface="Georgia" panose="02040502050405020303" pitchFamily="18" charset="0"/>
            </a:endParaRPr>
          </a:p>
          <a:p>
            <a:pPr lvl="0">
              <a:lnSpc>
                <a:spcPct val="110000"/>
              </a:lnSpc>
            </a:pPr>
            <a:r>
              <a:rPr lang="en-GB" dirty="0">
                <a:latin typeface="Georgia" panose="02040502050405020303" pitchFamily="18" charset="0"/>
              </a:rPr>
              <a:t>a mouse, </a:t>
            </a:r>
            <a:endParaRPr lang="de-DE" dirty="0">
              <a:latin typeface="Georgia" panose="02040502050405020303" pitchFamily="18" charset="0"/>
            </a:endParaRPr>
          </a:p>
          <a:p>
            <a:pPr lvl="0">
              <a:lnSpc>
                <a:spcPct val="110000"/>
              </a:lnSpc>
            </a:pPr>
            <a:r>
              <a:rPr lang="en-GB" dirty="0">
                <a:latin typeface="Georgia" panose="02040502050405020303" pitchFamily="18" charset="0"/>
              </a:rPr>
              <a:t>cables,</a:t>
            </a:r>
            <a:endParaRPr lang="de-DE" dirty="0">
              <a:latin typeface="Georgia" panose="02040502050405020303" pitchFamily="18" charset="0"/>
            </a:endParaRPr>
          </a:p>
          <a:p>
            <a:pPr lvl="0">
              <a:lnSpc>
                <a:spcPct val="110000"/>
              </a:lnSpc>
            </a:pPr>
            <a:r>
              <a:rPr lang="en-GB" dirty="0">
                <a:latin typeface="Georgia" panose="02040502050405020303" pitchFamily="18" charset="0"/>
              </a:rPr>
              <a:t>power supply units (e.g., power packs, and spare batteries),</a:t>
            </a:r>
            <a:endParaRPr lang="de-DE" dirty="0">
              <a:latin typeface="Georgia" panose="02040502050405020303" pitchFamily="18" charset="0"/>
            </a:endParaRPr>
          </a:p>
          <a:p>
            <a:pPr lvl="0">
              <a:lnSpc>
                <a:spcPct val="110000"/>
              </a:lnSpc>
            </a:pPr>
            <a:r>
              <a:rPr lang="en-GB" dirty="0">
                <a:latin typeface="Georgia" panose="02040502050405020303" pitchFamily="18" charset="0"/>
              </a:rPr>
              <a:t>possibly additional components and</a:t>
            </a:r>
            <a:endParaRPr lang="de-DE" dirty="0">
              <a:latin typeface="Georgia" panose="02040502050405020303" pitchFamily="18" charset="0"/>
            </a:endParaRPr>
          </a:p>
          <a:p>
            <a:pPr lvl="0">
              <a:lnSpc>
                <a:spcPct val="110000"/>
              </a:lnSpc>
            </a:pPr>
            <a:r>
              <a:rPr lang="en-GB" dirty="0">
                <a:latin typeface="Georgia" panose="02040502050405020303" pitchFamily="18" charset="0"/>
              </a:rPr>
              <a:t>network devices</a:t>
            </a:r>
            <a:endParaRPr lang="de-DE" dirty="0">
              <a:latin typeface="Georgia" panose="02040502050405020303" pitchFamily="18" charset="0"/>
            </a:endParaRPr>
          </a:p>
          <a:p>
            <a:pPr marL="0" indent="0">
              <a:lnSpc>
                <a:spcPct val="110000"/>
              </a:lnSpc>
              <a:buNone/>
            </a:pPr>
            <a:endParaRPr lang="en-GB" dirty="0"/>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7700" y="1270000"/>
            <a:ext cx="3372769" cy="260440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6845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109539"/>
            <a:ext cx="8229600" cy="860293"/>
          </a:xfrm>
          <a:ln/>
        </p:spPr>
        <p:txBody>
          <a:bodyPr anchor="ctr">
            <a:normAutofit/>
          </a:bodyPr>
          <a:lstStyle/>
          <a:p>
            <a:pPr algn="r"/>
            <a:r>
              <a:rPr lang="en-US">
                <a:solidFill>
                  <a:srgbClr val="FFFFFF"/>
                </a:solidFill>
                <a:latin typeface="Helvetica" panose="020B0604020202020204" pitchFamily="34" charset="0"/>
              </a:rPr>
              <a:t>Computer Systems</a:t>
            </a:r>
          </a:p>
        </p:txBody>
      </p:sp>
      <p:sp>
        <p:nvSpPr>
          <p:cNvPr id="4" name="Rectangle 3"/>
          <p:cNvSpPr>
            <a:spLocks noGrp="1" noChangeArrowheads="1"/>
          </p:cNvSpPr>
          <p:nvPr>
            <p:ph idx="1"/>
          </p:nvPr>
        </p:nvSpPr>
        <p:spPr>
          <a:xfrm>
            <a:off x="285751" y="1396999"/>
            <a:ext cx="8616949" cy="4779963"/>
          </a:xfrm>
        </p:spPr>
        <p:txBody>
          <a:bodyPr>
            <a:normAutofit lnSpcReduction="10000"/>
          </a:bodyPr>
          <a:lstStyle/>
          <a:p>
            <a:pPr marL="0" indent="0" algn="just">
              <a:lnSpc>
                <a:spcPct val="110000"/>
              </a:lnSpc>
              <a:buNone/>
            </a:pPr>
            <a:r>
              <a:rPr lang="en-GB" dirty="0">
                <a:latin typeface="Georgia" panose="02040502050405020303" pitchFamily="18" charset="0"/>
              </a:rPr>
              <a:t>When </a:t>
            </a:r>
            <a:r>
              <a:rPr lang="en-GB" dirty="0" err="1">
                <a:latin typeface="Georgia" panose="02040502050405020303" pitchFamily="18" charset="0"/>
              </a:rPr>
              <a:t>seising</a:t>
            </a:r>
            <a:r>
              <a:rPr lang="en-GB" dirty="0">
                <a:latin typeface="Georgia" panose="02040502050405020303" pitchFamily="18" charset="0"/>
              </a:rPr>
              <a:t> a computer system</a:t>
            </a:r>
          </a:p>
          <a:p>
            <a:pPr lvl="0" algn="just">
              <a:lnSpc>
                <a:spcPct val="110000"/>
              </a:lnSpc>
            </a:pPr>
            <a:r>
              <a:rPr lang="en-US" dirty="0">
                <a:latin typeface="Georgia" panose="02040502050405020303" pitchFamily="18" charset="0"/>
              </a:rPr>
              <a:t>Observe the computer system and determine whether it is on or off</a:t>
            </a:r>
          </a:p>
          <a:p>
            <a:pPr lvl="0" algn="just">
              <a:lnSpc>
                <a:spcPct val="110000"/>
              </a:lnSpc>
            </a:pPr>
            <a:r>
              <a:rPr lang="en-US" dirty="0">
                <a:latin typeface="Georgia" panose="02040502050405020303" pitchFamily="18" charset="0"/>
              </a:rPr>
              <a:t>Document the computer system, all connections and the scene continuously and record all actions you take and any changes that you observe in the monitor, computer, printer, or other devices as a result of your actions </a:t>
            </a:r>
            <a:r>
              <a:rPr lang="en-GB" dirty="0">
                <a:latin typeface="Georgia" panose="02040502050405020303" pitchFamily="18" charset="0"/>
              </a:rPr>
              <a:t>a monitor,</a:t>
            </a:r>
            <a:endParaRPr lang="de-DE" dirty="0">
              <a:latin typeface="Georgia" panose="02040502050405020303" pitchFamily="18" charset="0"/>
            </a:endParaRPr>
          </a:p>
          <a:p>
            <a:pPr lvl="0" algn="just">
              <a:lnSpc>
                <a:spcPct val="110000"/>
              </a:lnSpc>
            </a:pPr>
            <a:r>
              <a:rPr lang="en-US" dirty="0">
                <a:latin typeface="Georgia" panose="02040502050405020303" pitchFamily="18" charset="0"/>
              </a:rPr>
              <a:t>Do not follow any unverified advice from a potential suspect.</a:t>
            </a:r>
            <a:r>
              <a:rPr lang="de-DE" dirty="0">
                <a:latin typeface="Georgia" panose="02040502050405020303" pitchFamily="18" charset="0"/>
              </a:rPr>
              <a:t> </a:t>
            </a:r>
          </a:p>
          <a:p>
            <a:pPr lvl="0" algn="just">
              <a:lnSpc>
                <a:spcPct val="110000"/>
              </a:lnSpc>
            </a:pPr>
            <a:r>
              <a:rPr lang="en-US" dirty="0">
                <a:latin typeface="Georgia" panose="02040502050405020303" pitchFamily="18" charset="0"/>
              </a:rPr>
              <a:t>If a computer network is encountered, contact a forensic computer specialist in your agency or an external expert identified by your agency for assistance.</a:t>
            </a:r>
            <a:r>
              <a:rPr lang="de-DE" dirty="0">
                <a:latin typeface="Georgia" panose="02040502050405020303" pitchFamily="18" charset="0"/>
              </a:rPr>
              <a:t> </a:t>
            </a:r>
          </a:p>
        </p:txBody>
      </p:sp>
    </p:spTree>
    <p:extLst>
      <p:ext uri="{BB962C8B-B14F-4D97-AF65-F5344CB8AC3E}">
        <p14:creationId xmlns:p14="http://schemas.microsoft.com/office/powerpoint/2010/main" val="7233847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04541"/>
            <a:ext cx="8229600" cy="860293"/>
          </a:xfrm>
          <a:ln/>
        </p:spPr>
        <p:txBody>
          <a:bodyPr anchor="ctr">
            <a:normAutofit/>
          </a:bodyPr>
          <a:lstStyle/>
          <a:p>
            <a:pPr algn="r"/>
            <a:r>
              <a:rPr lang="en-US" dirty="0">
                <a:solidFill>
                  <a:srgbClr val="FFFFFF"/>
                </a:solidFill>
                <a:latin typeface="Helvetica" panose="020B0604020202020204" pitchFamily="34" charset="0"/>
              </a:rPr>
              <a:t>Checking the power status</a:t>
            </a:r>
          </a:p>
        </p:txBody>
      </p:sp>
      <p:sp>
        <p:nvSpPr>
          <p:cNvPr id="4" name="Rectangle 3"/>
          <p:cNvSpPr>
            <a:spLocks noGrp="1" noChangeArrowheads="1"/>
          </p:cNvSpPr>
          <p:nvPr>
            <p:ph idx="1"/>
          </p:nvPr>
        </p:nvSpPr>
        <p:spPr>
          <a:xfrm>
            <a:off x="457200" y="1295400"/>
            <a:ext cx="4914900" cy="4525963"/>
          </a:xfrm>
        </p:spPr>
        <p:txBody>
          <a:bodyPr>
            <a:normAutofit/>
          </a:bodyPr>
          <a:lstStyle/>
          <a:p>
            <a:pPr>
              <a:lnSpc>
                <a:spcPct val="100000"/>
              </a:lnSpc>
            </a:pPr>
            <a:r>
              <a:rPr lang="en-GB" dirty="0">
                <a:latin typeface="Georgia" panose="02040502050405020303" pitchFamily="18" charset="0"/>
              </a:rPr>
              <a:t>Check for indicator lights</a:t>
            </a:r>
          </a:p>
          <a:p>
            <a:pPr>
              <a:lnSpc>
                <a:spcPct val="100000"/>
              </a:lnSpc>
            </a:pPr>
            <a:r>
              <a:rPr lang="en-GB" dirty="0">
                <a:latin typeface="Georgia" panose="02040502050405020303" pitchFamily="18" charset="0"/>
              </a:rPr>
              <a:t>Check for noise</a:t>
            </a:r>
          </a:p>
          <a:p>
            <a:pPr>
              <a:lnSpc>
                <a:spcPct val="100000"/>
              </a:lnSpc>
            </a:pPr>
            <a:r>
              <a:rPr lang="en-GB" dirty="0">
                <a:latin typeface="Georgia" panose="02040502050405020303" pitchFamily="18" charset="0"/>
              </a:rPr>
              <a:t>Check the temperature</a:t>
            </a:r>
          </a:p>
          <a:p>
            <a:pPr>
              <a:lnSpc>
                <a:spcPct val="100000"/>
              </a:lnSpc>
            </a:pPr>
            <a:r>
              <a:rPr lang="en-GB" dirty="0">
                <a:latin typeface="Georgia" panose="02040502050405020303" pitchFamily="18" charset="0"/>
              </a:rPr>
              <a:t>Consider standby mode, especially for portable computers</a:t>
            </a:r>
          </a:p>
        </p:txBody>
      </p:sp>
      <p:pic>
        <p:nvPicPr>
          <p:cNvPr id="3" name="Bild 2" descr="Bildschirmfoto 2013-02-25 um 14.21.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100" y="1152299"/>
            <a:ext cx="3680168" cy="2406082"/>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492313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908" y="122239"/>
            <a:ext cx="8229600" cy="860293"/>
          </a:xfrm>
          <a:ln/>
        </p:spPr>
        <p:txBody>
          <a:bodyPr anchor="ctr">
            <a:normAutofit/>
          </a:bodyPr>
          <a:lstStyle/>
          <a:p>
            <a:pPr algn="r"/>
            <a:r>
              <a:rPr lang="en-US" dirty="0">
                <a:solidFill>
                  <a:srgbClr val="FFFFFF"/>
                </a:solidFill>
                <a:latin typeface="Helvetica" panose="020B0604020202020204" pitchFamily="34" charset="0"/>
              </a:rPr>
              <a:t>Observing the monitor</a:t>
            </a:r>
          </a:p>
        </p:txBody>
      </p:sp>
      <p:sp>
        <p:nvSpPr>
          <p:cNvPr id="4" name="Rectangle 3"/>
          <p:cNvSpPr>
            <a:spLocks noGrp="1" noChangeArrowheads="1"/>
          </p:cNvSpPr>
          <p:nvPr>
            <p:ph idx="1"/>
          </p:nvPr>
        </p:nvSpPr>
        <p:spPr>
          <a:xfrm>
            <a:off x="311150" y="1185732"/>
            <a:ext cx="4756150" cy="4525963"/>
          </a:xfrm>
        </p:spPr>
        <p:txBody>
          <a:bodyPr>
            <a:normAutofit/>
          </a:bodyPr>
          <a:lstStyle/>
          <a:p>
            <a:pPr marL="0" lvl="0" indent="0">
              <a:lnSpc>
                <a:spcPct val="100000"/>
              </a:lnSpc>
              <a:buNone/>
            </a:pPr>
            <a:r>
              <a:rPr lang="en-GB" b="1" dirty="0">
                <a:latin typeface="Georgia" panose="02040502050405020303" pitchFamily="18" charset="0"/>
              </a:rPr>
              <a:t>Situation 1: </a:t>
            </a:r>
          </a:p>
          <a:p>
            <a:pPr lvl="0" algn="just">
              <a:lnSpc>
                <a:spcPct val="100000"/>
              </a:lnSpc>
            </a:pPr>
            <a:r>
              <a:rPr lang="en-GB" dirty="0">
                <a:latin typeface="Georgia" panose="02040502050405020303" pitchFamily="18" charset="0"/>
              </a:rPr>
              <a:t>Monitor is on and work product and/or desktop is visible.</a:t>
            </a:r>
            <a:endParaRPr lang="de-DE" dirty="0">
              <a:latin typeface="Georgia" panose="02040502050405020303" pitchFamily="18" charset="0"/>
            </a:endParaRPr>
          </a:p>
          <a:p>
            <a:pPr lvl="1" algn="just">
              <a:lnSpc>
                <a:spcPct val="100000"/>
              </a:lnSpc>
              <a:spcBef>
                <a:spcPts val="1000"/>
              </a:spcBef>
            </a:pPr>
            <a:r>
              <a:rPr lang="en-GB" dirty="0">
                <a:latin typeface="Georgia" panose="02040502050405020303" pitchFamily="18" charset="0"/>
              </a:rPr>
              <a:t>Document the details of the monitor at the time of intervention </a:t>
            </a:r>
            <a:endParaRPr lang="de-DE" dirty="0">
              <a:latin typeface="Georgia" panose="02040502050405020303" pitchFamily="18" charset="0"/>
            </a:endParaRPr>
          </a:p>
          <a:p>
            <a:pPr lvl="1" algn="just">
              <a:lnSpc>
                <a:spcPct val="100000"/>
              </a:lnSpc>
              <a:spcBef>
                <a:spcPts val="1000"/>
              </a:spcBef>
            </a:pPr>
            <a:r>
              <a:rPr lang="en-GB" dirty="0">
                <a:latin typeface="Georgia" panose="02040502050405020303" pitchFamily="18" charset="0"/>
              </a:rPr>
              <a:t>Proceed to “Situation B” on the next slides. </a:t>
            </a:r>
            <a:r>
              <a:rPr lang="de-DE" dirty="0">
                <a:latin typeface="Georgia" panose="02040502050405020303" pitchFamily="18" charset="0"/>
              </a:rPr>
              <a:t> </a:t>
            </a:r>
            <a:endParaRPr lang="en-GB" dirty="0">
              <a:latin typeface="Georgia" panose="02040502050405020303" pitchFamily="18" charset="0"/>
            </a:endParaRPr>
          </a:p>
        </p:txBody>
      </p:sp>
      <p:pic>
        <p:nvPicPr>
          <p:cNvPr id="3" name="Bild 2" descr="2012-01-13 09.4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687" y="1311580"/>
            <a:ext cx="3873092" cy="290482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3529283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100" y="85333"/>
            <a:ext cx="8229600" cy="860293"/>
          </a:xfrm>
          <a:ln/>
        </p:spPr>
        <p:txBody>
          <a:bodyPr anchor="ctr">
            <a:normAutofit/>
          </a:bodyPr>
          <a:lstStyle/>
          <a:p>
            <a:pPr algn="r"/>
            <a:r>
              <a:rPr lang="en-US" dirty="0">
                <a:solidFill>
                  <a:srgbClr val="FFFFFF"/>
                </a:solidFill>
                <a:latin typeface="Helvetica" panose="020B0604020202020204" pitchFamily="34" charset="0"/>
              </a:rPr>
              <a:t>Observing the monitor</a:t>
            </a:r>
          </a:p>
        </p:txBody>
      </p:sp>
      <p:sp>
        <p:nvSpPr>
          <p:cNvPr id="4" name="Rectangle 3"/>
          <p:cNvSpPr>
            <a:spLocks noGrp="1" noChangeArrowheads="1"/>
          </p:cNvSpPr>
          <p:nvPr>
            <p:ph idx="1"/>
          </p:nvPr>
        </p:nvSpPr>
        <p:spPr>
          <a:xfrm>
            <a:off x="151359" y="1134932"/>
            <a:ext cx="5188991" cy="5116689"/>
          </a:xfrm>
        </p:spPr>
        <p:txBody>
          <a:bodyPr>
            <a:normAutofit fontScale="85000" lnSpcReduction="20000"/>
          </a:bodyPr>
          <a:lstStyle/>
          <a:p>
            <a:pPr marL="0" lvl="0" indent="0">
              <a:lnSpc>
                <a:spcPct val="110000"/>
              </a:lnSpc>
              <a:buNone/>
            </a:pPr>
            <a:r>
              <a:rPr lang="en-GB" b="1" dirty="0">
                <a:latin typeface="Georgia" panose="02040502050405020303" pitchFamily="18" charset="0"/>
              </a:rPr>
              <a:t>Situation 2: </a:t>
            </a:r>
          </a:p>
          <a:p>
            <a:pPr lvl="0">
              <a:lnSpc>
                <a:spcPct val="110000"/>
              </a:lnSpc>
            </a:pPr>
            <a:r>
              <a:rPr lang="en-GB" dirty="0">
                <a:latin typeface="Georgia" panose="02040502050405020303" pitchFamily="18" charset="0"/>
              </a:rPr>
              <a:t>Monitor is on and screen is blank (sleep mode) or screen saver (e.g., a picture) is visible.</a:t>
            </a:r>
            <a:endParaRPr lang="de-DE" dirty="0">
              <a:latin typeface="Georgia" panose="02040502050405020303" pitchFamily="18" charset="0"/>
            </a:endParaRPr>
          </a:p>
          <a:p>
            <a:pPr lvl="1">
              <a:lnSpc>
                <a:spcPct val="110000"/>
              </a:lnSpc>
              <a:spcBef>
                <a:spcPts val="1000"/>
              </a:spcBef>
            </a:pPr>
            <a:r>
              <a:rPr lang="en-GB" dirty="0">
                <a:latin typeface="Georgia" panose="02040502050405020303" pitchFamily="18" charset="0"/>
              </a:rPr>
              <a:t>Move the mouse slightly (without pushing buttons). The screen should change and show work product or request a password.</a:t>
            </a:r>
            <a:endParaRPr lang="de-DE" dirty="0">
              <a:latin typeface="Georgia" panose="02040502050405020303" pitchFamily="18" charset="0"/>
            </a:endParaRPr>
          </a:p>
          <a:p>
            <a:pPr lvl="1">
              <a:lnSpc>
                <a:spcPct val="110000"/>
              </a:lnSpc>
              <a:spcBef>
                <a:spcPts val="1000"/>
              </a:spcBef>
            </a:pPr>
            <a:r>
              <a:rPr lang="en-GB" dirty="0">
                <a:latin typeface="Georgia" panose="02040502050405020303" pitchFamily="18" charset="0"/>
              </a:rPr>
              <a:t>If mouse movement does not cause a change in the screen, do not perform any other keystrokes or mouse operations.</a:t>
            </a:r>
            <a:endParaRPr lang="de-DE" dirty="0">
              <a:latin typeface="Georgia" panose="02040502050405020303" pitchFamily="18" charset="0"/>
            </a:endParaRPr>
          </a:p>
          <a:p>
            <a:pPr lvl="1">
              <a:lnSpc>
                <a:spcPct val="110000"/>
              </a:lnSpc>
              <a:spcBef>
                <a:spcPts val="1000"/>
              </a:spcBef>
            </a:pPr>
            <a:r>
              <a:rPr lang="en-GB" dirty="0">
                <a:latin typeface="Georgia" panose="02040502050405020303" pitchFamily="18" charset="0"/>
              </a:rPr>
              <a:t>Document the details of the monitor at the time of intervention </a:t>
            </a:r>
            <a:endParaRPr lang="de-DE" dirty="0">
              <a:latin typeface="Georgia" panose="02040502050405020303" pitchFamily="18" charset="0"/>
            </a:endParaRPr>
          </a:p>
          <a:p>
            <a:pPr lvl="1">
              <a:lnSpc>
                <a:spcPct val="110000"/>
              </a:lnSpc>
              <a:spcBef>
                <a:spcPts val="1000"/>
              </a:spcBef>
            </a:pPr>
            <a:r>
              <a:rPr lang="en-GB" dirty="0">
                <a:latin typeface="Georgia" panose="02040502050405020303" pitchFamily="18" charset="0"/>
              </a:rPr>
              <a:t>Proceed to “Situation B” on the next slides. </a:t>
            </a:r>
            <a:endParaRPr lang="de-DE" dirty="0">
              <a:latin typeface="Georgia" panose="02040502050405020303" pitchFamily="18" charset="0"/>
            </a:endParaRPr>
          </a:p>
        </p:txBody>
      </p:sp>
      <p:pic>
        <p:nvPicPr>
          <p:cNvPr id="3" name="Bild 2" descr="Bildschirmfoto 2013-02-25 um 15.03.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792" y="1513543"/>
            <a:ext cx="3988988" cy="2804457"/>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1106131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109539"/>
            <a:ext cx="8229600" cy="860293"/>
          </a:xfrm>
          <a:ln/>
        </p:spPr>
        <p:txBody>
          <a:bodyPr anchor="ctr">
            <a:normAutofit/>
          </a:bodyPr>
          <a:lstStyle/>
          <a:p>
            <a:pPr algn="r"/>
            <a:r>
              <a:rPr lang="en-US" dirty="0">
                <a:solidFill>
                  <a:srgbClr val="FFFFFF"/>
                </a:solidFill>
                <a:latin typeface="Helvetica" panose="020B0604020202020204" pitchFamily="34" charset="0"/>
              </a:rPr>
              <a:t>Observing the monitor</a:t>
            </a:r>
          </a:p>
        </p:txBody>
      </p:sp>
      <p:sp>
        <p:nvSpPr>
          <p:cNvPr id="4" name="Rectangle 3"/>
          <p:cNvSpPr>
            <a:spLocks noGrp="1" noChangeArrowheads="1"/>
          </p:cNvSpPr>
          <p:nvPr>
            <p:ph idx="1"/>
          </p:nvPr>
        </p:nvSpPr>
        <p:spPr>
          <a:xfrm>
            <a:off x="231820" y="1166018"/>
            <a:ext cx="5630747" cy="4525963"/>
          </a:xfrm>
        </p:spPr>
        <p:txBody>
          <a:bodyPr>
            <a:normAutofit/>
          </a:bodyPr>
          <a:lstStyle/>
          <a:p>
            <a:pPr marL="0" lvl="0" indent="0">
              <a:lnSpc>
                <a:spcPct val="100000"/>
              </a:lnSpc>
              <a:buNone/>
            </a:pPr>
            <a:r>
              <a:rPr lang="en-GB" b="1" dirty="0">
                <a:latin typeface="Georgia" panose="02040502050405020303" pitchFamily="18" charset="0"/>
              </a:rPr>
              <a:t>Situation 3: </a:t>
            </a:r>
          </a:p>
          <a:p>
            <a:pPr lvl="0">
              <a:lnSpc>
                <a:spcPct val="100000"/>
              </a:lnSpc>
            </a:pPr>
            <a:r>
              <a:rPr lang="en-GB" dirty="0">
                <a:latin typeface="Georgia" panose="02040502050405020303" pitchFamily="18" charset="0"/>
              </a:rPr>
              <a:t>Monitor is off.</a:t>
            </a:r>
            <a:endParaRPr lang="de-DE" dirty="0">
              <a:latin typeface="Georgia" panose="02040502050405020303" pitchFamily="18" charset="0"/>
            </a:endParaRPr>
          </a:p>
          <a:p>
            <a:pPr lvl="1">
              <a:lnSpc>
                <a:spcPct val="100000"/>
              </a:lnSpc>
              <a:spcBef>
                <a:spcPts val="1000"/>
              </a:spcBef>
            </a:pPr>
            <a:r>
              <a:rPr lang="en-GB" dirty="0">
                <a:latin typeface="Georgia" panose="02040502050405020303" pitchFamily="18" charset="0"/>
              </a:rPr>
              <a:t>Make a note of "off" status.</a:t>
            </a:r>
            <a:endParaRPr lang="de-DE" dirty="0">
              <a:latin typeface="Georgia" panose="02040502050405020303" pitchFamily="18" charset="0"/>
            </a:endParaRPr>
          </a:p>
          <a:p>
            <a:pPr algn="just">
              <a:lnSpc>
                <a:spcPct val="100000"/>
              </a:lnSpc>
            </a:pPr>
            <a:r>
              <a:rPr lang="en-US" dirty="0">
                <a:latin typeface="Georgia" panose="02040502050405020303" pitchFamily="18" charset="0"/>
              </a:rPr>
              <a:t>Turn the monitor on, then determine if the monitor status is as described in either Situation 1 or 2 above and follow those steps.</a:t>
            </a:r>
            <a:r>
              <a:rPr lang="de-DE" dirty="0">
                <a:latin typeface="Georgia" panose="02040502050405020303" pitchFamily="18" charset="0"/>
              </a:rPr>
              <a:t> </a:t>
            </a:r>
            <a:endParaRPr lang="en-GB" dirty="0">
              <a:latin typeface="Georgia" panose="02040502050405020303" pitchFamily="18" charset="0"/>
            </a:endParaRPr>
          </a:p>
        </p:txBody>
      </p:sp>
      <p:pic>
        <p:nvPicPr>
          <p:cNvPr id="3" name="Bild 2"/>
          <p:cNvPicPr>
            <a:picLocks noChangeAspect="1"/>
          </p:cNvPicPr>
          <p:nvPr/>
        </p:nvPicPr>
        <p:blipFill>
          <a:blip r:embed="rId3"/>
          <a:stretch>
            <a:fillRect/>
          </a:stretch>
        </p:blipFill>
        <p:spPr>
          <a:xfrm>
            <a:off x="5892008" y="1166018"/>
            <a:ext cx="3020172" cy="2593182"/>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46528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3483"/>
            <a:ext cx="8229600" cy="860293"/>
          </a:xfrm>
          <a:ln/>
        </p:spPr>
        <p:txBody>
          <a:bodyPr anchor="ctr">
            <a:normAutofit/>
          </a:bodyPr>
          <a:lstStyle/>
          <a:p>
            <a:pPr algn="r"/>
            <a:r>
              <a:rPr lang="en-US">
                <a:solidFill>
                  <a:srgbClr val="FFFFFF"/>
                </a:solidFill>
                <a:latin typeface="Helvetica" panose="020B0604020202020204" pitchFamily="34" charset="0"/>
              </a:rPr>
              <a:t>Situation A – Computer is Off</a:t>
            </a:r>
          </a:p>
        </p:txBody>
      </p:sp>
      <p:sp>
        <p:nvSpPr>
          <p:cNvPr id="4" name="Rectangle 3"/>
          <p:cNvSpPr>
            <a:spLocks noGrp="1" noChangeArrowheads="1"/>
          </p:cNvSpPr>
          <p:nvPr>
            <p:ph idx="1"/>
          </p:nvPr>
        </p:nvSpPr>
        <p:spPr>
          <a:xfrm>
            <a:off x="345722" y="1320800"/>
            <a:ext cx="5709356" cy="4525963"/>
          </a:xfrm>
        </p:spPr>
        <p:txBody>
          <a:bodyPr>
            <a:normAutofit/>
          </a:bodyPr>
          <a:lstStyle/>
          <a:p>
            <a:pPr algn="just">
              <a:lnSpc>
                <a:spcPct val="100000"/>
              </a:lnSpc>
            </a:pPr>
            <a:r>
              <a:rPr lang="en-US" dirty="0">
                <a:latin typeface="Georgia" panose="02040502050405020303" pitchFamily="18" charset="0"/>
              </a:rPr>
              <a:t>You have determined that system is</a:t>
            </a:r>
            <a:br>
              <a:rPr lang="en-US" dirty="0">
                <a:latin typeface="Georgia" panose="02040502050405020303" pitchFamily="18" charset="0"/>
              </a:rPr>
            </a:br>
            <a:r>
              <a:rPr lang="en-US" dirty="0">
                <a:latin typeface="Georgia" panose="02040502050405020303" pitchFamily="18" charset="0"/>
              </a:rPr>
              <a:t>switched off; do not switch it on!</a:t>
            </a:r>
            <a:endParaRPr lang="de-DE" dirty="0">
              <a:latin typeface="Georgia" panose="02040502050405020303" pitchFamily="18" charset="0"/>
            </a:endParaRPr>
          </a:p>
          <a:p>
            <a:pPr lvl="0" algn="just">
              <a:lnSpc>
                <a:spcPct val="100000"/>
              </a:lnSpc>
            </a:pPr>
            <a:r>
              <a:rPr lang="en-US" dirty="0">
                <a:latin typeface="Georgia" panose="02040502050405020303" pitchFamily="18" charset="0"/>
              </a:rPr>
              <a:t>Remove the power supply cable from the target equipment (do not switch it off at the wall socket) and record the time of doing so.</a:t>
            </a:r>
            <a:endParaRPr lang="de-DE" dirty="0">
              <a:latin typeface="Georgia" panose="02040502050405020303" pitchFamily="18" charset="0"/>
            </a:endParaRPr>
          </a:p>
          <a:p>
            <a:pPr algn="just">
              <a:lnSpc>
                <a:spcPct val="100000"/>
              </a:lnSpc>
            </a:pPr>
            <a:r>
              <a:rPr lang="en-US" dirty="0">
                <a:latin typeface="Georgia" panose="02040502050405020303" pitchFamily="18" charset="0"/>
              </a:rPr>
              <a:t>If dealing with a portable device, also remove the battery pack.</a:t>
            </a:r>
            <a:r>
              <a:rPr lang="de-DE" dirty="0">
                <a:latin typeface="Georgia" panose="02040502050405020303" pitchFamily="18" charset="0"/>
              </a:rPr>
              <a:t> </a:t>
            </a:r>
            <a:endParaRPr lang="en-GB" dirty="0">
              <a:latin typeface="Georgia" panose="02040502050405020303" pitchFamily="18" charset="0"/>
            </a:endParaRPr>
          </a:p>
        </p:txBody>
      </p:sp>
      <p:pic>
        <p:nvPicPr>
          <p:cNvPr id="3" name="Bild 2"/>
          <p:cNvPicPr>
            <a:picLocks noChangeAspect="1"/>
          </p:cNvPicPr>
          <p:nvPr/>
        </p:nvPicPr>
        <p:blipFill rotWithShape="1">
          <a:blip r:embed="rId3"/>
          <a:srcRect l="5546" r="10225"/>
          <a:stretch/>
        </p:blipFill>
        <p:spPr>
          <a:xfrm>
            <a:off x="6041373" y="1790698"/>
            <a:ext cx="2950227" cy="2324102"/>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6929964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5" y="103253"/>
            <a:ext cx="8229600" cy="860293"/>
          </a:xfrm>
          <a:ln/>
        </p:spPr>
        <p:txBody>
          <a:bodyPr anchor="ctr">
            <a:normAutofit/>
          </a:bodyPr>
          <a:lstStyle/>
          <a:p>
            <a:pPr algn="r"/>
            <a:r>
              <a:rPr lang="en-US" dirty="0">
                <a:solidFill>
                  <a:srgbClr val="FFFFFF"/>
                </a:solidFill>
                <a:latin typeface="Helvetica" panose="020B0604020202020204" pitchFamily="34" charset="0"/>
              </a:rPr>
              <a:t>Situation B – Computer is On</a:t>
            </a:r>
          </a:p>
        </p:txBody>
      </p:sp>
      <p:sp>
        <p:nvSpPr>
          <p:cNvPr id="4" name="Rectangle 3"/>
          <p:cNvSpPr>
            <a:spLocks noGrp="1" noChangeArrowheads="1"/>
          </p:cNvSpPr>
          <p:nvPr>
            <p:ph idx="1"/>
          </p:nvPr>
        </p:nvSpPr>
        <p:spPr>
          <a:xfrm>
            <a:off x="424745" y="1308100"/>
            <a:ext cx="5125156" cy="5016500"/>
          </a:xfrm>
        </p:spPr>
        <p:txBody>
          <a:bodyPr>
            <a:normAutofit fontScale="92500" lnSpcReduction="10000"/>
          </a:bodyPr>
          <a:lstStyle/>
          <a:p>
            <a:pPr algn="just">
              <a:lnSpc>
                <a:spcPct val="110000"/>
              </a:lnSpc>
            </a:pPr>
            <a:r>
              <a:rPr lang="en-US" dirty="0">
                <a:latin typeface="Georgia" panose="02040502050405020303" pitchFamily="18" charset="0"/>
              </a:rPr>
              <a:t>You have determined that the system is switched on; do not switch it off!</a:t>
            </a:r>
            <a:r>
              <a:rPr lang="de-DE" dirty="0">
                <a:latin typeface="Georgia" panose="02040502050405020303" pitchFamily="18" charset="0"/>
              </a:rPr>
              <a:t> </a:t>
            </a:r>
          </a:p>
          <a:p>
            <a:pPr lvl="0" algn="just">
              <a:lnSpc>
                <a:spcPct val="110000"/>
              </a:lnSpc>
            </a:pPr>
            <a:r>
              <a:rPr lang="en-US" dirty="0">
                <a:latin typeface="Georgia" panose="02040502050405020303" pitchFamily="18" charset="0"/>
              </a:rPr>
              <a:t>Try to contact a specialist.</a:t>
            </a:r>
            <a:endParaRPr lang="de-DE" dirty="0">
              <a:latin typeface="Georgia" panose="02040502050405020303" pitchFamily="18" charset="0"/>
            </a:endParaRPr>
          </a:p>
          <a:p>
            <a:pPr lvl="1" algn="just">
              <a:lnSpc>
                <a:spcPct val="110000"/>
              </a:lnSpc>
              <a:spcBef>
                <a:spcPts val="1000"/>
              </a:spcBef>
            </a:pPr>
            <a:r>
              <a:rPr lang="en-US" dirty="0">
                <a:latin typeface="Georgia" panose="02040502050405020303" pitchFamily="18" charset="0"/>
              </a:rPr>
              <a:t>If a specialist is available, follow their advice.</a:t>
            </a:r>
            <a:endParaRPr lang="de-DE" dirty="0">
              <a:latin typeface="Georgia" panose="02040502050405020303" pitchFamily="18" charset="0"/>
            </a:endParaRPr>
          </a:p>
          <a:p>
            <a:pPr lvl="1" algn="just">
              <a:lnSpc>
                <a:spcPct val="110000"/>
              </a:lnSpc>
              <a:spcBef>
                <a:spcPts val="1000"/>
              </a:spcBef>
            </a:pPr>
            <a:r>
              <a:rPr lang="en-US" dirty="0">
                <a:latin typeface="Georgia" panose="02040502050405020303" pitchFamily="18" charset="0"/>
              </a:rPr>
              <a:t>If no specialist is available, continue with the next instruction.</a:t>
            </a:r>
            <a:endParaRPr lang="de-DE" dirty="0">
              <a:latin typeface="Georgia" panose="02040502050405020303" pitchFamily="18" charset="0"/>
            </a:endParaRPr>
          </a:p>
          <a:p>
            <a:pPr lvl="0" algn="just">
              <a:lnSpc>
                <a:spcPct val="110000"/>
              </a:lnSpc>
            </a:pPr>
            <a:r>
              <a:rPr lang="en-US" dirty="0">
                <a:latin typeface="Georgia" panose="02040502050405020303" pitchFamily="18" charset="0"/>
              </a:rPr>
              <a:t>Do not touch the keyboard or other input devices.</a:t>
            </a:r>
            <a:endParaRPr lang="de-DE" dirty="0">
              <a:latin typeface="Georgia" panose="02040502050405020303" pitchFamily="18" charset="0"/>
            </a:endParaRPr>
          </a:p>
          <a:p>
            <a:pPr algn="just">
              <a:lnSpc>
                <a:spcPct val="110000"/>
              </a:lnSpc>
            </a:pPr>
            <a:r>
              <a:rPr lang="en-US" dirty="0">
                <a:latin typeface="Georgia" panose="02040502050405020303" pitchFamily="18" charset="0"/>
              </a:rPr>
              <a:t>Proceed with steps described in in the “Live Data Part” of the presentation</a:t>
            </a:r>
            <a:r>
              <a:rPr lang="de-DE" dirty="0">
                <a:latin typeface="Georgia" panose="02040502050405020303" pitchFamily="18" charset="0"/>
              </a:rPr>
              <a:t> </a:t>
            </a:r>
            <a:endParaRPr lang="en-GB" dirty="0">
              <a:latin typeface="Georgia" panose="02040502050405020303" pitchFamily="18" charset="0"/>
            </a:endParaRPr>
          </a:p>
        </p:txBody>
      </p:sp>
      <p:pic>
        <p:nvPicPr>
          <p:cNvPr id="5" name="Grafik 13"/>
          <p:cNvPicPr/>
          <p:nvPr/>
        </p:nvPicPr>
        <p:blipFill rotWithShape="1">
          <a:blip r:embed="rId3">
            <a:extLst>
              <a:ext uri="{28A0092B-C50C-407E-A947-70E740481C1C}">
                <a14:useLocalDpi xmlns:a14="http://schemas.microsoft.com/office/drawing/2010/main" val="0"/>
              </a:ext>
            </a:extLst>
          </a:blip>
          <a:srcRect l="34261" t="33495" r="40724" b="23595"/>
          <a:stretch/>
        </p:blipFill>
        <p:spPr bwMode="auto">
          <a:xfrm>
            <a:off x="5676900" y="1308100"/>
            <a:ext cx="3101345" cy="3069167"/>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324913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11516"/>
            <a:ext cx="8229600" cy="860293"/>
          </a:xfrm>
          <a:ln/>
        </p:spPr>
        <p:txBody>
          <a:bodyPr anchor="ctr">
            <a:noAutofit/>
          </a:bodyPr>
          <a:lstStyle/>
          <a:p>
            <a:pPr algn="r"/>
            <a:r>
              <a:rPr lang="en-US" dirty="0">
                <a:solidFill>
                  <a:srgbClr val="FFFFFF"/>
                </a:solidFill>
                <a:latin typeface="Helvetica" panose="020B0604020202020204" pitchFamily="34" charset="0"/>
              </a:rPr>
              <a:t>Situation C – You cannot determine</a:t>
            </a:r>
          </a:p>
        </p:txBody>
      </p:sp>
      <p:sp>
        <p:nvSpPr>
          <p:cNvPr id="4" name="Rectangle 3"/>
          <p:cNvSpPr>
            <a:spLocks noGrp="1" noChangeArrowheads="1"/>
          </p:cNvSpPr>
          <p:nvPr>
            <p:ph idx="1"/>
          </p:nvPr>
        </p:nvSpPr>
        <p:spPr>
          <a:xfrm>
            <a:off x="332316" y="1150984"/>
            <a:ext cx="5455356" cy="5144911"/>
          </a:xfrm>
        </p:spPr>
        <p:txBody>
          <a:bodyPr>
            <a:normAutofit/>
          </a:bodyPr>
          <a:lstStyle/>
          <a:p>
            <a:pPr algn="just">
              <a:lnSpc>
                <a:spcPct val="100000"/>
              </a:lnSpc>
            </a:pPr>
            <a:r>
              <a:rPr lang="en-US" dirty="0">
                <a:latin typeface="Georgia" panose="02040502050405020303" pitchFamily="18" charset="0"/>
              </a:rPr>
              <a:t>You cannot determine whether the system is switched on or off.</a:t>
            </a:r>
            <a:endParaRPr lang="de-DE" dirty="0">
              <a:latin typeface="Georgia" panose="02040502050405020303" pitchFamily="18" charset="0"/>
            </a:endParaRPr>
          </a:p>
          <a:p>
            <a:pPr lvl="0" algn="just">
              <a:lnSpc>
                <a:spcPct val="100000"/>
              </a:lnSpc>
            </a:pPr>
            <a:r>
              <a:rPr lang="en-US" dirty="0">
                <a:latin typeface="Georgia" panose="02040502050405020303" pitchFamily="18" charset="0"/>
              </a:rPr>
              <a:t>Assume that it is switched off. Do not press the switch.</a:t>
            </a:r>
            <a:endParaRPr lang="de-DE" dirty="0">
              <a:latin typeface="Georgia" panose="02040502050405020303" pitchFamily="18" charset="0"/>
            </a:endParaRPr>
          </a:p>
          <a:p>
            <a:pPr lvl="0" algn="just">
              <a:lnSpc>
                <a:spcPct val="100000"/>
              </a:lnSpc>
            </a:pPr>
            <a:r>
              <a:rPr lang="en-US" dirty="0">
                <a:latin typeface="Georgia" panose="02040502050405020303" pitchFamily="18" charset="0"/>
              </a:rPr>
              <a:t>Remove the power supply cable from the target equipment (do not switch it off at the wall socket) and record the time of doing so.</a:t>
            </a:r>
            <a:endParaRPr lang="de-DE" dirty="0">
              <a:latin typeface="Georgia" panose="02040502050405020303" pitchFamily="18" charset="0"/>
            </a:endParaRPr>
          </a:p>
          <a:p>
            <a:pPr algn="just">
              <a:lnSpc>
                <a:spcPct val="100000"/>
              </a:lnSpc>
            </a:pPr>
            <a:r>
              <a:rPr lang="en-US" dirty="0">
                <a:latin typeface="Georgia" panose="02040502050405020303" pitchFamily="18" charset="0"/>
              </a:rPr>
              <a:t>If dealing with a portable device, also remove the battery pack. </a:t>
            </a:r>
            <a:endParaRPr lang="en-GB" dirty="0">
              <a:latin typeface="Georgia" panose="02040502050405020303" pitchFamily="18" charset="0"/>
            </a:endParaRPr>
          </a:p>
        </p:txBody>
      </p:sp>
      <p:pic>
        <p:nvPicPr>
          <p:cNvPr id="5" name="Grafik 335"/>
          <p:cNvPicPr/>
          <p:nvPr/>
        </p:nvPicPr>
        <p:blipFill rotWithShape="1">
          <a:blip r:embed="rId3">
            <a:extLst>
              <a:ext uri="{28A0092B-C50C-407E-A947-70E740481C1C}">
                <a14:useLocalDpi xmlns:a14="http://schemas.microsoft.com/office/drawing/2010/main" val="0"/>
              </a:ext>
            </a:extLst>
          </a:blip>
          <a:srcRect l="48171" t="18812" r="12878" b="19802"/>
          <a:stretch/>
        </p:blipFill>
        <p:spPr bwMode="auto">
          <a:xfrm>
            <a:off x="5803900" y="1244600"/>
            <a:ext cx="3136900" cy="3086100"/>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6218277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350" y="48304"/>
            <a:ext cx="8229600" cy="860293"/>
          </a:xfrm>
          <a:ln/>
        </p:spPr>
        <p:txBody>
          <a:bodyPr anchor="ctr">
            <a:normAutofit/>
          </a:bodyPr>
          <a:lstStyle/>
          <a:p>
            <a:pPr algn="r"/>
            <a:r>
              <a:rPr lang="en-US" dirty="0">
                <a:solidFill>
                  <a:srgbClr val="FFFFFF"/>
                </a:solidFill>
                <a:latin typeface="Helvetica" panose="020B0604020202020204" pitchFamily="34" charset="0"/>
              </a:rPr>
              <a:t>What is Electronic Evidence?</a:t>
            </a:r>
          </a:p>
        </p:txBody>
      </p:sp>
      <p:sp>
        <p:nvSpPr>
          <p:cNvPr id="3" name="Content Placeholder 2"/>
          <p:cNvSpPr>
            <a:spLocks noGrp="1"/>
          </p:cNvSpPr>
          <p:nvPr>
            <p:ph idx="1"/>
          </p:nvPr>
        </p:nvSpPr>
        <p:spPr>
          <a:xfrm>
            <a:off x="628650" y="1447800"/>
            <a:ext cx="7886700" cy="4729163"/>
          </a:xfrm>
        </p:spPr>
        <p:txBody>
          <a:bodyPr/>
          <a:lstStyle/>
          <a:p>
            <a:pPr algn="just">
              <a:lnSpc>
                <a:spcPct val="100000"/>
              </a:lnSpc>
            </a:pPr>
            <a:r>
              <a:rPr lang="en-US" dirty="0">
                <a:latin typeface="Georgia" panose="02040502050405020303" pitchFamily="18" charset="0"/>
              </a:rPr>
              <a:t>The very nature of data and information held in electronic form makes it easier to manipulate than traditional forms of data.  This creates specific issues for the justice system and requires that the handling of such data is carried out in a manner that ensures the continued integrity of the information may be maintained and proved. </a:t>
            </a:r>
            <a:endParaRPr lang="en-GB" dirty="0">
              <a:latin typeface="Georgia" panose="02040502050405020303" pitchFamily="18" charset="0"/>
            </a:endParaRPr>
          </a:p>
          <a:p>
            <a:pPr marL="0" indent="0" algn="just">
              <a:lnSpc>
                <a:spcPct val="100000"/>
              </a:lnSpc>
              <a:buNone/>
            </a:pPr>
            <a:endParaRPr lang="en-US" dirty="0"/>
          </a:p>
        </p:txBody>
      </p:sp>
    </p:spTree>
    <p:extLst>
      <p:ext uri="{BB962C8B-B14F-4D97-AF65-F5344CB8AC3E}">
        <p14:creationId xmlns:p14="http://schemas.microsoft.com/office/powerpoint/2010/main" val="12043831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20639"/>
            <a:ext cx="8229600" cy="860293"/>
          </a:xfrm>
          <a:ln/>
        </p:spPr>
        <p:txBody>
          <a:bodyPr anchor="ctr">
            <a:normAutofit/>
          </a:bodyPr>
          <a:lstStyle/>
          <a:p>
            <a:pPr algn="r"/>
            <a:r>
              <a:rPr lang="en-US" dirty="0">
                <a:solidFill>
                  <a:srgbClr val="FFFFFF"/>
                </a:solidFill>
                <a:latin typeface="Helvetica" panose="020B0604020202020204" pitchFamily="34" charset="0"/>
              </a:rPr>
              <a:t>Computer Networks</a:t>
            </a:r>
          </a:p>
        </p:txBody>
      </p:sp>
      <p:sp>
        <p:nvSpPr>
          <p:cNvPr id="4" name="Rectangle 3"/>
          <p:cNvSpPr>
            <a:spLocks noGrp="1" noChangeArrowheads="1"/>
          </p:cNvSpPr>
          <p:nvPr>
            <p:ph idx="1"/>
          </p:nvPr>
        </p:nvSpPr>
        <p:spPr>
          <a:xfrm>
            <a:off x="628650" y="1231900"/>
            <a:ext cx="7886700" cy="4945063"/>
          </a:xfrm>
        </p:spPr>
        <p:txBody>
          <a:bodyPr>
            <a:normAutofit fontScale="92500" lnSpcReduction="20000"/>
          </a:bodyPr>
          <a:lstStyle/>
          <a:p>
            <a:pPr>
              <a:lnSpc>
                <a:spcPct val="120000"/>
              </a:lnSpc>
            </a:pPr>
            <a:r>
              <a:rPr lang="en-US" dirty="0">
                <a:latin typeface="Georgia" panose="02040502050405020303" pitchFamily="18" charset="0"/>
              </a:rPr>
              <a:t>If you encounter a computer network, contact a forensic computer specialist in your agency or an external specialist recommended by your agency for assistance.</a:t>
            </a:r>
            <a:r>
              <a:rPr lang="de-DE" dirty="0">
                <a:latin typeface="Georgia" panose="02040502050405020303" pitchFamily="18" charset="0"/>
              </a:rPr>
              <a:t> </a:t>
            </a:r>
          </a:p>
          <a:p>
            <a:pPr>
              <a:lnSpc>
                <a:spcPct val="120000"/>
              </a:lnSpc>
            </a:pPr>
            <a:r>
              <a:rPr lang="en-US" dirty="0">
                <a:latin typeface="Georgia" panose="02040502050405020303" pitchFamily="18" charset="0"/>
              </a:rPr>
              <a:t>Indications for networks:</a:t>
            </a:r>
            <a:endParaRPr lang="de-DE" dirty="0">
              <a:latin typeface="Georgia" panose="02040502050405020303" pitchFamily="18" charset="0"/>
            </a:endParaRPr>
          </a:p>
          <a:p>
            <a:pPr lvl="1">
              <a:lnSpc>
                <a:spcPct val="120000"/>
              </a:lnSpc>
              <a:spcBef>
                <a:spcPts val="1000"/>
              </a:spcBef>
            </a:pPr>
            <a:r>
              <a:rPr lang="en-US" dirty="0">
                <a:latin typeface="Georgia" panose="02040502050405020303" pitchFamily="18" charset="0"/>
              </a:rPr>
              <a:t>multiple computer systems</a:t>
            </a:r>
            <a:endParaRPr lang="de-DE" dirty="0">
              <a:latin typeface="Georgia" panose="02040502050405020303" pitchFamily="18" charset="0"/>
            </a:endParaRPr>
          </a:p>
          <a:p>
            <a:pPr lvl="1">
              <a:lnSpc>
                <a:spcPct val="120000"/>
              </a:lnSpc>
              <a:spcBef>
                <a:spcPts val="1000"/>
              </a:spcBef>
            </a:pPr>
            <a:r>
              <a:rPr lang="en-US" dirty="0">
                <a:latin typeface="Georgia" panose="02040502050405020303" pitchFamily="18" charset="0"/>
              </a:rPr>
              <a:t>network components (router, hubs, switches)</a:t>
            </a:r>
          </a:p>
          <a:p>
            <a:pPr lvl="1">
              <a:lnSpc>
                <a:spcPct val="120000"/>
              </a:lnSpc>
              <a:spcBef>
                <a:spcPts val="1000"/>
              </a:spcBef>
            </a:pPr>
            <a:r>
              <a:rPr lang="en-US" dirty="0">
                <a:latin typeface="Georgia" panose="02040502050405020303" pitchFamily="18" charset="0"/>
              </a:rPr>
              <a:t>network interface cards </a:t>
            </a:r>
          </a:p>
          <a:p>
            <a:pPr lvl="1">
              <a:lnSpc>
                <a:spcPct val="120000"/>
              </a:lnSpc>
              <a:spcBef>
                <a:spcPts val="1000"/>
              </a:spcBef>
            </a:pPr>
            <a:r>
              <a:rPr lang="en-US" dirty="0">
                <a:latin typeface="Georgia" panose="02040502050405020303" pitchFamily="18" charset="0"/>
              </a:rPr>
              <a:t>network cables</a:t>
            </a:r>
          </a:p>
          <a:p>
            <a:pPr lvl="1">
              <a:lnSpc>
                <a:spcPct val="120000"/>
              </a:lnSpc>
              <a:spcBef>
                <a:spcPts val="1000"/>
              </a:spcBef>
            </a:pPr>
            <a:r>
              <a:rPr lang="en-US" dirty="0">
                <a:latin typeface="Georgia" panose="02040502050405020303" pitchFamily="18" charset="0"/>
              </a:rPr>
              <a:t>antennas of </a:t>
            </a:r>
            <a:r>
              <a:rPr lang="en-US" dirty="0" err="1">
                <a:latin typeface="Georgia" panose="02040502050405020303" pitchFamily="18" charset="0"/>
              </a:rPr>
              <a:t>wifi</a:t>
            </a:r>
            <a:r>
              <a:rPr lang="en-US" dirty="0">
                <a:latin typeface="Georgia" panose="02040502050405020303" pitchFamily="18" charset="0"/>
              </a:rPr>
              <a:t> devices</a:t>
            </a:r>
            <a:endParaRPr lang="de-DE" dirty="0">
              <a:latin typeface="Georgia" panose="02040502050405020303" pitchFamily="18" charset="0"/>
            </a:endParaRPr>
          </a:p>
          <a:p>
            <a:pPr lvl="1">
              <a:lnSpc>
                <a:spcPct val="120000"/>
              </a:lnSpc>
              <a:spcBef>
                <a:spcPts val="1000"/>
              </a:spcBef>
            </a:pPr>
            <a:r>
              <a:rPr lang="de-DE" dirty="0">
                <a:latin typeface="Georgia" panose="02040502050405020303" pitchFamily="18" charset="0"/>
              </a:rPr>
              <a:t>s</a:t>
            </a:r>
            <a:r>
              <a:rPr lang="en-US" dirty="0" err="1">
                <a:latin typeface="Georgia" panose="02040502050405020303" pitchFamily="18" charset="0"/>
              </a:rPr>
              <a:t>ervers</a:t>
            </a:r>
            <a:endParaRPr lang="de-DE" dirty="0">
              <a:latin typeface="Georgia" panose="02040502050405020303" pitchFamily="18" charset="0"/>
            </a:endParaRPr>
          </a:p>
          <a:p>
            <a:pPr>
              <a:lnSpc>
                <a:spcPct val="120000"/>
              </a:lnSpc>
            </a:pPr>
            <a:r>
              <a:rPr lang="de-DE" dirty="0">
                <a:latin typeface="Georgia" panose="02040502050405020303" pitchFamily="18" charset="0"/>
              </a:rPr>
              <a:t>Label all cables and devices and document the connections</a:t>
            </a:r>
            <a:endParaRPr lang="en-US" dirty="0">
              <a:latin typeface="Georgia" panose="02040502050405020303" pitchFamily="18" charset="0"/>
            </a:endParaRPr>
          </a:p>
        </p:txBody>
      </p:sp>
      <p:pic>
        <p:nvPicPr>
          <p:cNvPr id="6" name="Grafik 164"/>
          <p:cNvPicPr/>
          <p:nvPr/>
        </p:nvPicPr>
        <p:blipFill>
          <a:blip r:embed="rId3">
            <a:extLst>
              <a:ext uri="{28A0092B-C50C-407E-A947-70E740481C1C}">
                <a14:useLocalDpi xmlns:a14="http://schemas.microsoft.com/office/drawing/2010/main" val="0"/>
              </a:ext>
            </a:extLst>
          </a:blip>
          <a:srcRect/>
          <a:stretch>
            <a:fillRect/>
          </a:stretch>
        </p:blipFill>
        <p:spPr bwMode="auto">
          <a:xfrm>
            <a:off x="7124700" y="2108200"/>
            <a:ext cx="1993900" cy="2146300"/>
          </a:xfrm>
          <a:prstGeom prst="rect">
            <a:avLst/>
          </a:prstGeom>
          <a:noFill/>
          <a:ln>
            <a:noFill/>
          </a:ln>
          <a:effectLst>
            <a:reflection blurRad="6350" stA="52000" endA="300" endPos="35000" dir="5400000" sy="-100000" algn="bl" rotWithShape="0"/>
          </a:effectLst>
        </p:spPr>
      </p:pic>
    </p:spTree>
    <p:extLst>
      <p:ext uri="{BB962C8B-B14F-4D97-AF65-F5344CB8AC3E}">
        <p14:creationId xmlns:p14="http://schemas.microsoft.com/office/powerpoint/2010/main" val="14034502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37"/>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19762802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170771"/>
            <a:ext cx="8229600" cy="860293"/>
          </a:xfrm>
          <a:ln/>
        </p:spPr>
        <p:txBody>
          <a:bodyPr anchor="ctr">
            <a:normAutofit/>
          </a:bodyPr>
          <a:lstStyle/>
          <a:p>
            <a:pPr algn="r"/>
            <a:r>
              <a:rPr lang="en-US" dirty="0">
                <a:solidFill>
                  <a:srgbClr val="FFFFFF"/>
                </a:solidFill>
                <a:latin typeface="Helvetica" panose="020B0604020202020204" pitchFamily="34" charset="0"/>
              </a:rPr>
              <a:t>Mobile Phones / Tablets</a:t>
            </a:r>
          </a:p>
        </p:txBody>
      </p:sp>
      <p:sp>
        <p:nvSpPr>
          <p:cNvPr id="4" name="Rectangle 3"/>
          <p:cNvSpPr>
            <a:spLocks noGrp="1" noChangeArrowheads="1"/>
          </p:cNvSpPr>
          <p:nvPr>
            <p:ph idx="1"/>
          </p:nvPr>
        </p:nvSpPr>
        <p:spPr>
          <a:xfrm>
            <a:off x="285750" y="1132863"/>
            <a:ext cx="8731250" cy="5044100"/>
          </a:xfrm>
        </p:spPr>
        <p:txBody>
          <a:bodyPr>
            <a:normAutofit fontScale="77500" lnSpcReduction="20000"/>
          </a:bodyPr>
          <a:lstStyle/>
          <a:p>
            <a:pPr>
              <a:lnSpc>
                <a:spcPct val="120000"/>
              </a:lnSpc>
            </a:pPr>
            <a:r>
              <a:rPr lang="en-GB" dirty="0">
                <a:latin typeface="Georgia" panose="02040502050405020303" pitchFamily="18" charset="0"/>
              </a:rPr>
              <a:t>If powered on</a:t>
            </a:r>
          </a:p>
          <a:p>
            <a:pPr lvl="1">
              <a:lnSpc>
                <a:spcPct val="120000"/>
              </a:lnSpc>
              <a:spcBef>
                <a:spcPts val="1000"/>
              </a:spcBef>
            </a:pPr>
            <a:r>
              <a:rPr lang="en-GB" dirty="0">
                <a:latin typeface="Georgia" panose="02040502050405020303" pitchFamily="18" charset="0"/>
              </a:rPr>
              <a:t>do not turn off the device</a:t>
            </a:r>
          </a:p>
          <a:p>
            <a:pPr lvl="1">
              <a:lnSpc>
                <a:spcPct val="120000"/>
              </a:lnSpc>
              <a:spcBef>
                <a:spcPts val="1000"/>
              </a:spcBef>
            </a:pPr>
            <a:r>
              <a:rPr lang="en-GB" dirty="0">
                <a:latin typeface="Georgia" panose="02040502050405020303" pitchFamily="18" charset="0"/>
              </a:rPr>
              <a:t>document the screen</a:t>
            </a:r>
          </a:p>
          <a:p>
            <a:pPr lvl="1">
              <a:lnSpc>
                <a:spcPct val="120000"/>
              </a:lnSpc>
              <a:spcBef>
                <a:spcPts val="1000"/>
              </a:spcBef>
            </a:pPr>
            <a:r>
              <a:rPr lang="en-GB" dirty="0">
                <a:latin typeface="Georgia" panose="02040502050405020303" pitchFamily="18" charset="0"/>
              </a:rPr>
              <a:t>if applicable turn device into flight-mode</a:t>
            </a:r>
          </a:p>
          <a:p>
            <a:pPr lvl="1">
              <a:lnSpc>
                <a:spcPct val="120000"/>
              </a:lnSpc>
              <a:spcBef>
                <a:spcPts val="1000"/>
              </a:spcBef>
            </a:pPr>
            <a:r>
              <a:rPr lang="en-GB" dirty="0">
                <a:latin typeface="Georgia" panose="02040502050405020303" pitchFamily="18" charset="0"/>
              </a:rPr>
              <a:t>consider using a faraday bag, which is designed to block electromagnetic fields and will prevent potential connection to the device and changes to or loss of evidence. They are used regularly in the criminal justice system to ensure the integrity of evidence.</a:t>
            </a:r>
          </a:p>
          <a:p>
            <a:pPr>
              <a:lnSpc>
                <a:spcPct val="120000"/>
              </a:lnSpc>
            </a:pPr>
            <a:r>
              <a:rPr lang="en-GB" dirty="0">
                <a:latin typeface="Georgia" panose="02040502050405020303" pitchFamily="18" charset="0"/>
              </a:rPr>
              <a:t>If powered off</a:t>
            </a:r>
          </a:p>
          <a:p>
            <a:pPr lvl="1">
              <a:lnSpc>
                <a:spcPct val="120000"/>
              </a:lnSpc>
              <a:spcBef>
                <a:spcPts val="1000"/>
              </a:spcBef>
            </a:pPr>
            <a:r>
              <a:rPr lang="en-GB" dirty="0">
                <a:latin typeface="Georgia" panose="02040502050405020303" pitchFamily="18" charset="0"/>
              </a:rPr>
              <a:t>do not turn on the device</a:t>
            </a:r>
          </a:p>
          <a:p>
            <a:pPr lvl="1">
              <a:lnSpc>
                <a:spcPct val="120000"/>
              </a:lnSpc>
              <a:spcBef>
                <a:spcPts val="1000"/>
              </a:spcBef>
            </a:pPr>
            <a:endParaRPr lang="en-GB" dirty="0">
              <a:latin typeface="Georgia" panose="02040502050405020303" pitchFamily="18" charset="0"/>
            </a:endParaRPr>
          </a:p>
          <a:p>
            <a:pPr>
              <a:lnSpc>
                <a:spcPct val="120000"/>
              </a:lnSpc>
            </a:pPr>
            <a:r>
              <a:rPr lang="en-GB" dirty="0">
                <a:latin typeface="Georgia" panose="02040502050405020303" pitchFamily="18" charset="0"/>
              </a:rPr>
              <a:t>Search for further information regarding the device (manual, power supply, </a:t>
            </a:r>
            <a:r>
              <a:rPr lang="en-GB" dirty="0" err="1">
                <a:latin typeface="Georgia" panose="02040502050405020303" pitchFamily="18" charset="0"/>
              </a:rPr>
              <a:t>etc</a:t>
            </a:r>
            <a:r>
              <a:rPr lang="en-GB" dirty="0">
                <a:latin typeface="Georgia" panose="02040502050405020303" pitchFamily="18" charset="0"/>
              </a:rPr>
              <a:t>) and the SIM card (letter from telecom company, PIN, PUK, </a:t>
            </a:r>
            <a:r>
              <a:rPr lang="en-GB" dirty="0" err="1">
                <a:latin typeface="Georgia" panose="02040502050405020303" pitchFamily="18" charset="0"/>
              </a:rPr>
              <a:t>etc</a:t>
            </a:r>
            <a:r>
              <a:rPr lang="en-GB" dirty="0">
                <a:latin typeface="Georgia" panose="02040502050405020303" pitchFamily="18" charset="0"/>
              </a:rPr>
              <a:t>)</a:t>
            </a:r>
          </a:p>
        </p:txBody>
      </p:sp>
      <p:pic>
        <p:nvPicPr>
          <p:cNvPr id="5" name="Picture 118"/>
          <p:cNvPicPr>
            <a:picLocks noChangeAspect="1"/>
          </p:cNvPicPr>
          <p:nvPr/>
        </p:nvPicPr>
        <p:blipFill>
          <a:blip r:embed="rId3"/>
          <a:stretch>
            <a:fillRect/>
          </a:stretch>
        </p:blipFill>
        <p:spPr>
          <a:xfrm>
            <a:off x="6995259" y="1064997"/>
            <a:ext cx="1856641" cy="1701404"/>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132994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97405"/>
            <a:ext cx="8229600" cy="860293"/>
          </a:xfrm>
          <a:ln/>
        </p:spPr>
        <p:txBody>
          <a:bodyPr anchor="ctr">
            <a:normAutofit/>
          </a:bodyPr>
          <a:lstStyle/>
          <a:p>
            <a:pPr algn="r"/>
            <a:r>
              <a:rPr lang="en-US">
                <a:solidFill>
                  <a:srgbClr val="FFFFFF"/>
                </a:solidFill>
                <a:latin typeface="Helvetica" panose="020B0604020202020204" pitchFamily="34" charset="0"/>
              </a:rPr>
              <a:t>Smart / magnetic stripe cards</a:t>
            </a:r>
          </a:p>
        </p:txBody>
      </p:sp>
      <p:sp>
        <p:nvSpPr>
          <p:cNvPr id="4" name="Rectangle 3"/>
          <p:cNvSpPr>
            <a:spLocks noGrp="1" noChangeArrowheads="1"/>
          </p:cNvSpPr>
          <p:nvPr>
            <p:ph idx="1"/>
          </p:nvPr>
        </p:nvSpPr>
        <p:spPr>
          <a:xfrm>
            <a:off x="152400" y="1122798"/>
            <a:ext cx="8362950" cy="5054165"/>
          </a:xfrm>
        </p:spPr>
        <p:txBody>
          <a:bodyPr>
            <a:normAutofit/>
          </a:bodyPr>
          <a:lstStyle/>
          <a:p>
            <a:pPr lvl="0" algn="just">
              <a:lnSpc>
                <a:spcPct val="100000"/>
              </a:lnSpc>
            </a:pPr>
            <a:r>
              <a:rPr lang="en-US" dirty="0">
                <a:latin typeface="Georgia" panose="02040502050405020303" pitchFamily="18" charset="0"/>
              </a:rPr>
              <a:t>Do not fold the card.</a:t>
            </a:r>
            <a:endParaRPr lang="de-DE" dirty="0">
              <a:latin typeface="Georgia" panose="02040502050405020303" pitchFamily="18" charset="0"/>
            </a:endParaRPr>
          </a:p>
          <a:p>
            <a:pPr lvl="0" algn="just">
              <a:lnSpc>
                <a:spcPct val="100000"/>
              </a:lnSpc>
            </a:pPr>
            <a:r>
              <a:rPr lang="en-US" dirty="0">
                <a:latin typeface="Georgia" panose="02040502050405020303" pitchFamily="18" charset="0"/>
              </a:rPr>
              <a:t>Do not expose it to extreme temperatures.</a:t>
            </a:r>
            <a:endParaRPr lang="de-DE" dirty="0">
              <a:latin typeface="Georgia" panose="02040502050405020303" pitchFamily="18" charset="0"/>
            </a:endParaRPr>
          </a:p>
          <a:p>
            <a:pPr lvl="0" algn="just">
              <a:lnSpc>
                <a:spcPct val="100000"/>
              </a:lnSpc>
            </a:pPr>
            <a:r>
              <a:rPr lang="en-US" dirty="0">
                <a:latin typeface="Georgia" panose="02040502050405020303" pitchFamily="18" charset="0"/>
              </a:rPr>
              <a:t>Do not touch the electrical contact plate.</a:t>
            </a:r>
            <a:endParaRPr lang="de-DE" dirty="0">
              <a:latin typeface="Georgia" panose="02040502050405020303" pitchFamily="18" charset="0"/>
            </a:endParaRPr>
          </a:p>
          <a:p>
            <a:pPr lvl="0" algn="just">
              <a:lnSpc>
                <a:spcPct val="100000"/>
              </a:lnSpc>
            </a:pPr>
            <a:r>
              <a:rPr lang="en-US" dirty="0">
                <a:latin typeface="Georgia" panose="02040502050405020303" pitchFamily="18" charset="0"/>
              </a:rPr>
              <a:t>Protect from scratches, liquids, magnetic influences, etc.</a:t>
            </a:r>
            <a:endParaRPr lang="de-DE" dirty="0">
              <a:latin typeface="Georgia" panose="02040502050405020303" pitchFamily="18" charset="0"/>
            </a:endParaRPr>
          </a:p>
          <a:p>
            <a:pPr lvl="0" algn="just">
              <a:lnSpc>
                <a:spcPct val="100000"/>
              </a:lnSpc>
            </a:pPr>
            <a:r>
              <a:rPr lang="en-US" dirty="0">
                <a:latin typeface="Georgia" panose="02040502050405020303" pitchFamily="18" charset="0"/>
              </a:rPr>
              <a:t>Try to get hold of the PIN. Do not attempt to gain access to the data/functions on the card. </a:t>
            </a:r>
          </a:p>
          <a:p>
            <a:pPr lvl="0" algn="just">
              <a:lnSpc>
                <a:spcPct val="100000"/>
              </a:lnSpc>
            </a:pPr>
            <a:r>
              <a:rPr lang="en-US" dirty="0">
                <a:latin typeface="Georgia" panose="02040502050405020303" pitchFamily="18" charset="0"/>
              </a:rPr>
              <a:t>Photograph/note/copy the information from the imprint on the card body.</a:t>
            </a:r>
            <a:endParaRPr lang="de-DE" dirty="0">
              <a:latin typeface="Georgia" panose="02040502050405020303" pitchFamily="18" charset="0"/>
            </a:endParaRPr>
          </a:p>
          <a:p>
            <a:pPr lvl="0" algn="just">
              <a:lnSpc>
                <a:spcPct val="100000"/>
              </a:lnSpc>
            </a:pPr>
            <a:r>
              <a:rPr lang="en-US" dirty="0">
                <a:latin typeface="Georgia" panose="02040502050405020303" pitchFamily="18" charset="0"/>
              </a:rPr>
              <a:t>If applicable, </a:t>
            </a:r>
            <a:r>
              <a:rPr lang="en-US" dirty="0" err="1">
                <a:latin typeface="Georgia" panose="02040502050405020303" pitchFamily="18" charset="0"/>
              </a:rPr>
              <a:t>seise</a:t>
            </a:r>
            <a:r>
              <a:rPr lang="en-US" dirty="0">
                <a:latin typeface="Georgia" panose="02040502050405020303" pitchFamily="18" charset="0"/>
              </a:rPr>
              <a:t> smart card readers too.</a:t>
            </a:r>
            <a:endParaRPr lang="de-DE" dirty="0">
              <a:latin typeface="Georgia" panose="02040502050405020303" pitchFamily="18" charset="0"/>
            </a:endParaRPr>
          </a:p>
          <a:p>
            <a:pPr algn="just">
              <a:lnSpc>
                <a:spcPct val="100000"/>
              </a:lnSpc>
            </a:pPr>
            <a:endParaRPr lang="en-GB" dirty="0"/>
          </a:p>
        </p:txBody>
      </p:sp>
      <p:pic>
        <p:nvPicPr>
          <p:cNvPr id="3" name="Bild 2"/>
          <p:cNvPicPr>
            <a:picLocks noChangeAspect="1"/>
          </p:cNvPicPr>
          <p:nvPr/>
        </p:nvPicPr>
        <p:blipFill>
          <a:blip r:embed="rId3"/>
          <a:stretch>
            <a:fillRect/>
          </a:stretch>
        </p:blipFill>
        <p:spPr>
          <a:xfrm>
            <a:off x="7277100" y="4456720"/>
            <a:ext cx="1612900" cy="1720243"/>
          </a:xfrm>
          <a:prstGeom prst="rect">
            <a:avLst/>
          </a:prstGeom>
        </p:spPr>
      </p:pic>
    </p:spTree>
    <p:extLst>
      <p:ext uri="{BB962C8B-B14F-4D97-AF65-F5344CB8AC3E}">
        <p14:creationId xmlns:p14="http://schemas.microsoft.com/office/powerpoint/2010/main" val="7744056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20639"/>
            <a:ext cx="8229600" cy="860293"/>
          </a:xfrm>
          <a:ln/>
        </p:spPr>
        <p:txBody>
          <a:bodyPr anchor="ctr">
            <a:normAutofit/>
          </a:bodyPr>
          <a:lstStyle/>
          <a:p>
            <a:pPr algn="r"/>
            <a:r>
              <a:rPr lang="en-US" dirty="0">
                <a:solidFill>
                  <a:srgbClr val="FFFFFF"/>
                </a:solidFill>
                <a:latin typeface="Helvetica" panose="020B0604020202020204" pitchFamily="34" charset="0"/>
              </a:rPr>
              <a:t>Other electronic evidence</a:t>
            </a:r>
          </a:p>
        </p:txBody>
      </p:sp>
      <p:sp>
        <p:nvSpPr>
          <p:cNvPr id="4" name="Rectangle 3"/>
          <p:cNvSpPr>
            <a:spLocks noGrp="1" noChangeArrowheads="1"/>
          </p:cNvSpPr>
          <p:nvPr>
            <p:ph idx="1"/>
          </p:nvPr>
        </p:nvSpPr>
        <p:spPr>
          <a:xfrm>
            <a:off x="457200" y="1134932"/>
            <a:ext cx="8483600" cy="5042031"/>
          </a:xfrm>
        </p:spPr>
        <p:txBody>
          <a:bodyPr>
            <a:normAutofit fontScale="92500" lnSpcReduction="20000"/>
          </a:bodyPr>
          <a:lstStyle/>
          <a:p>
            <a:pPr marL="0" indent="0">
              <a:lnSpc>
                <a:spcPct val="120000"/>
              </a:lnSpc>
              <a:buNone/>
            </a:pPr>
            <a:r>
              <a:rPr lang="en-GB" dirty="0">
                <a:latin typeface="Georgia" panose="02040502050405020303" pitchFamily="18" charset="0"/>
              </a:rPr>
              <a:t>Seizure instructions for electronic evidence:</a:t>
            </a:r>
          </a:p>
          <a:p>
            <a:pPr>
              <a:lnSpc>
                <a:spcPct val="120000"/>
              </a:lnSpc>
            </a:pPr>
            <a:r>
              <a:rPr lang="en-US" dirty="0">
                <a:latin typeface="Georgia" panose="02040502050405020303" pitchFamily="18" charset="0"/>
              </a:rPr>
              <a:t>If the device is switched on, do not switch it off</a:t>
            </a:r>
          </a:p>
          <a:p>
            <a:pPr lvl="1">
              <a:lnSpc>
                <a:spcPct val="120000"/>
              </a:lnSpc>
              <a:spcBef>
                <a:spcPts val="1000"/>
              </a:spcBef>
            </a:pPr>
            <a:r>
              <a:rPr lang="en-GB" dirty="0">
                <a:latin typeface="Georgia" panose="02040502050405020303" pitchFamily="18" charset="0"/>
              </a:rPr>
              <a:t>Photograph the display (if applicable) and record the information displayed.</a:t>
            </a:r>
            <a:endParaRPr lang="de-DE" dirty="0">
              <a:latin typeface="Georgia" panose="02040502050405020303" pitchFamily="18" charset="0"/>
            </a:endParaRPr>
          </a:p>
          <a:p>
            <a:pPr lvl="1">
              <a:lnSpc>
                <a:spcPct val="120000"/>
              </a:lnSpc>
              <a:spcBef>
                <a:spcPts val="1000"/>
              </a:spcBef>
            </a:pPr>
            <a:r>
              <a:rPr lang="en-GB" dirty="0">
                <a:latin typeface="Georgia" panose="02040502050405020303" pitchFamily="18" charset="0"/>
              </a:rPr>
              <a:t>Remove all power supply cables.</a:t>
            </a:r>
            <a:endParaRPr lang="de-DE" dirty="0">
              <a:latin typeface="Georgia" panose="02040502050405020303" pitchFamily="18" charset="0"/>
            </a:endParaRPr>
          </a:p>
          <a:p>
            <a:pPr lvl="1">
              <a:lnSpc>
                <a:spcPct val="120000"/>
              </a:lnSpc>
              <a:spcBef>
                <a:spcPts val="1000"/>
              </a:spcBef>
            </a:pPr>
            <a:r>
              <a:rPr lang="en-GB" dirty="0">
                <a:latin typeface="Georgia" panose="02040502050405020303" pitchFamily="18" charset="0"/>
              </a:rPr>
              <a:t>Do not try to access the internal memory or any storage media.</a:t>
            </a:r>
            <a:endParaRPr lang="de-DE" dirty="0">
              <a:latin typeface="Georgia" panose="02040502050405020303" pitchFamily="18" charset="0"/>
            </a:endParaRPr>
          </a:p>
          <a:p>
            <a:pPr lvl="0">
              <a:lnSpc>
                <a:spcPct val="120000"/>
              </a:lnSpc>
            </a:pPr>
            <a:r>
              <a:rPr lang="en-GB" dirty="0">
                <a:latin typeface="Georgia" panose="02040502050405020303" pitchFamily="18" charset="0"/>
              </a:rPr>
              <a:t>If it is switched off, do not switch it on </a:t>
            </a:r>
          </a:p>
          <a:p>
            <a:pPr lvl="0">
              <a:lnSpc>
                <a:spcPct val="120000"/>
              </a:lnSpc>
            </a:pPr>
            <a:r>
              <a:rPr lang="en-GB" dirty="0">
                <a:latin typeface="Georgia" panose="02040502050405020303" pitchFamily="18" charset="0"/>
              </a:rPr>
              <a:t>Collect/record important information</a:t>
            </a:r>
            <a:endParaRPr lang="de-DE" dirty="0">
              <a:latin typeface="Georgia" panose="02040502050405020303" pitchFamily="18" charset="0"/>
            </a:endParaRPr>
          </a:p>
          <a:p>
            <a:pPr lvl="1">
              <a:lnSpc>
                <a:spcPct val="120000"/>
              </a:lnSpc>
              <a:spcBef>
                <a:spcPts val="1000"/>
              </a:spcBef>
            </a:pPr>
            <a:r>
              <a:rPr lang="en-GB" dirty="0">
                <a:latin typeface="Georgia" panose="02040502050405020303" pitchFamily="18" charset="0"/>
              </a:rPr>
              <a:t>Collect manuals and other instructions if available.</a:t>
            </a:r>
            <a:endParaRPr lang="de-DE" dirty="0">
              <a:latin typeface="Georgia" panose="02040502050405020303" pitchFamily="18" charset="0"/>
            </a:endParaRPr>
          </a:p>
          <a:p>
            <a:pPr>
              <a:lnSpc>
                <a:spcPct val="120000"/>
              </a:lnSpc>
            </a:pPr>
            <a:r>
              <a:rPr lang="en-US" dirty="0">
                <a:latin typeface="Georgia" panose="02040502050405020303" pitchFamily="18" charset="0"/>
              </a:rPr>
              <a:t>Record the relevant data (e.g., phone number).</a:t>
            </a:r>
            <a:r>
              <a:rPr lang="de-DE" dirty="0">
                <a:latin typeface="Georgia" panose="02040502050405020303" pitchFamily="18" charset="0"/>
              </a:rPr>
              <a:t> </a:t>
            </a:r>
            <a:endParaRPr lang="en-GB" dirty="0">
              <a:latin typeface="Georgia" panose="02040502050405020303" pitchFamily="18" charset="0"/>
            </a:endParaRPr>
          </a:p>
        </p:txBody>
      </p:sp>
    </p:spTree>
    <p:extLst>
      <p:ext uri="{BB962C8B-B14F-4D97-AF65-F5344CB8AC3E}">
        <p14:creationId xmlns:p14="http://schemas.microsoft.com/office/powerpoint/2010/main" val="16843881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023" y="1079500"/>
            <a:ext cx="4158277" cy="5209580"/>
          </a:xfrm>
          <a:prstGeom prst="rect">
            <a:avLst/>
          </a:prstGeom>
        </p:spPr>
      </p:pic>
    </p:spTree>
    <p:extLst>
      <p:ext uri="{BB962C8B-B14F-4D97-AF65-F5344CB8AC3E}">
        <p14:creationId xmlns:p14="http://schemas.microsoft.com/office/powerpoint/2010/main" val="496893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vert="horz" lIns="91440" tIns="45720" rIns="91440" bIns="45720" rtlCol="0" anchor="ctr">
            <a:normAutofit/>
          </a:bodyPr>
          <a:lstStyle/>
          <a:p>
            <a:pPr lvl="1" algn="ctr" defTabSz="914400">
              <a:lnSpc>
                <a:spcPct val="90000"/>
              </a:lnSpc>
              <a:spcBef>
                <a:spcPct val="0"/>
              </a:spcBef>
              <a:spcAft>
                <a:spcPts val="600"/>
              </a:spcAft>
            </a:pPr>
            <a:r>
              <a:rPr lang="en-US" sz="4000" b="1" kern="1200" dirty="0">
                <a:solidFill>
                  <a:srgbClr val="005E8E"/>
                </a:solidFill>
                <a:latin typeface="+mj-lt"/>
                <a:ea typeface="+mj-ea"/>
                <a:cs typeface="+mj-cs"/>
              </a:rPr>
              <a:t>Live Data Forensics</a:t>
            </a:r>
          </a:p>
        </p:txBody>
      </p:sp>
      <p:pic>
        <p:nvPicPr>
          <p:cNvPr id="6" name="Graphic 5" descr="Clipboard outline">
            <a:extLst>
              <a:ext uri="{FF2B5EF4-FFF2-40B4-BE49-F238E27FC236}">
                <a16:creationId xmlns:a16="http://schemas.microsoft.com/office/drawing/2014/main" id="{E2ECB572-C601-42F6-BF11-B51AFC4842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40190"/>
            <a:ext cx="3886200" cy="3886200"/>
          </a:xfrm>
          <a:prstGeom prst="rect">
            <a:avLst/>
          </a:prstGeom>
        </p:spPr>
      </p:pic>
    </p:spTree>
    <p:extLst>
      <p:ext uri="{BB962C8B-B14F-4D97-AF65-F5344CB8AC3E}">
        <p14:creationId xmlns:p14="http://schemas.microsoft.com/office/powerpoint/2010/main" val="8713461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6432" y="1072762"/>
            <a:ext cx="7654704" cy="1594730"/>
          </a:xfrm>
          <a:prstGeom prst="rect">
            <a:avLst/>
          </a:prstGeom>
        </p:spPr>
      </p:pic>
      <p:sp>
        <p:nvSpPr>
          <p:cNvPr id="5" name="TextBox 4"/>
          <p:cNvSpPr txBox="1"/>
          <p:nvPr/>
        </p:nvSpPr>
        <p:spPr>
          <a:xfrm>
            <a:off x="806432" y="2667492"/>
            <a:ext cx="7654704" cy="3705310"/>
          </a:xfrm>
          <a:prstGeom prst="rect">
            <a:avLst/>
          </a:prstGeom>
          <a:noFill/>
        </p:spPr>
        <p:txBody>
          <a:bodyPr wrap="square" rtlCol="0">
            <a:spAutoFit/>
          </a:bodyPr>
          <a:lstStyle/>
          <a:p>
            <a:pPr marL="285750" indent="-285750" algn="just">
              <a:lnSpc>
                <a:spcPts val="3860"/>
              </a:lnSpc>
              <a:spcAft>
                <a:spcPts val="1200"/>
              </a:spcAft>
              <a:buFont typeface="Arial" charset="0"/>
              <a:buChar char="•"/>
            </a:pPr>
            <a:r>
              <a:rPr lang="en-US" sz="2800" dirty="0"/>
              <a:t>Live data forensics is a technical process only to be undertaken by qualified individuals who have the correct tools and equipment.</a:t>
            </a:r>
          </a:p>
          <a:p>
            <a:pPr marL="285750" indent="-285750" algn="just">
              <a:lnSpc>
                <a:spcPts val="3860"/>
              </a:lnSpc>
              <a:spcAft>
                <a:spcPts val="1200"/>
              </a:spcAft>
              <a:buFont typeface="Arial" charset="0"/>
              <a:buChar char="•"/>
            </a:pPr>
            <a:r>
              <a:rPr lang="en-US" sz="2800" dirty="0"/>
              <a:t>It is covered in minor detail in this course in order that judges and prosecutors are aware of its existence and the effect of its use on evidence</a:t>
            </a:r>
          </a:p>
        </p:txBody>
      </p:sp>
    </p:spTree>
    <p:extLst>
      <p:ext uri="{BB962C8B-B14F-4D97-AF65-F5344CB8AC3E}">
        <p14:creationId xmlns:p14="http://schemas.microsoft.com/office/powerpoint/2010/main" val="7558119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839"/>
            <a:ext cx="8229600" cy="860293"/>
          </a:xfrm>
          <a:ln/>
        </p:spPr>
        <p:txBody>
          <a:bodyPr anchor="ctr">
            <a:normAutofit/>
          </a:bodyPr>
          <a:lstStyle/>
          <a:p>
            <a:pPr algn="r"/>
            <a:r>
              <a:rPr lang="en-US">
                <a:solidFill>
                  <a:srgbClr val="FFFFFF"/>
                </a:solidFill>
                <a:latin typeface="Helvetica" panose="020B0604020202020204" pitchFamily="34" charset="0"/>
              </a:rPr>
              <a:t>What is Live Data Forensics?</a:t>
            </a:r>
          </a:p>
        </p:txBody>
      </p:sp>
      <p:sp>
        <p:nvSpPr>
          <p:cNvPr id="4" name="Rectangle 3"/>
          <p:cNvSpPr>
            <a:spLocks noGrp="1" noChangeArrowheads="1"/>
          </p:cNvSpPr>
          <p:nvPr>
            <p:ph idx="1"/>
          </p:nvPr>
        </p:nvSpPr>
        <p:spPr>
          <a:xfrm>
            <a:off x="628650" y="1270000"/>
            <a:ext cx="7886700" cy="4906963"/>
          </a:xfrm>
        </p:spPr>
        <p:txBody>
          <a:bodyPr>
            <a:normAutofit/>
          </a:bodyPr>
          <a:lstStyle/>
          <a:p>
            <a:pPr marL="0" indent="0" algn="just">
              <a:lnSpc>
                <a:spcPct val="100000"/>
              </a:lnSpc>
              <a:buNone/>
            </a:pPr>
            <a:r>
              <a:rPr lang="en-US" dirty="0">
                <a:latin typeface="Georgia" panose="02040502050405020303" pitchFamily="18" charset="0"/>
              </a:rPr>
              <a:t>Live Data Forensics deals with situations where it is necessary to capture volatile data from devices before they are turned off or disconnected from networks or power supplies. </a:t>
            </a:r>
          </a:p>
          <a:p>
            <a:pPr marL="0" indent="0" algn="just">
              <a:lnSpc>
                <a:spcPct val="100000"/>
              </a:lnSpc>
              <a:buNone/>
            </a:pPr>
            <a:endParaRPr lang="en-US" dirty="0">
              <a:latin typeface="Georgia" panose="02040502050405020303" pitchFamily="18" charset="0"/>
            </a:endParaRPr>
          </a:p>
          <a:p>
            <a:pPr marL="0" indent="0" algn="just">
              <a:lnSpc>
                <a:spcPct val="100000"/>
              </a:lnSpc>
              <a:buNone/>
            </a:pPr>
            <a:r>
              <a:rPr lang="en-US" dirty="0">
                <a:latin typeface="Georgia" panose="02040502050405020303" pitchFamily="18" charset="0"/>
              </a:rPr>
              <a:t>It requires a higher level of specialism than the procedure in the search and Seizure of dead boxes because the possibility of altering or even overwriting evidence is very high.</a:t>
            </a:r>
            <a:endParaRPr lang="de-DE" dirty="0">
              <a:latin typeface="Georgia" panose="02040502050405020303" pitchFamily="18" charset="0"/>
            </a:endParaRPr>
          </a:p>
        </p:txBody>
      </p:sp>
    </p:spTree>
    <p:extLst>
      <p:ext uri="{BB962C8B-B14F-4D97-AF65-F5344CB8AC3E}">
        <p14:creationId xmlns:p14="http://schemas.microsoft.com/office/powerpoint/2010/main" val="21292718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123534"/>
            <a:ext cx="8229600" cy="860293"/>
          </a:xfrm>
          <a:ln/>
        </p:spPr>
        <p:txBody>
          <a:bodyPr anchor="ctr">
            <a:normAutofit/>
          </a:bodyPr>
          <a:lstStyle/>
          <a:p>
            <a:pPr algn="r"/>
            <a:r>
              <a:rPr lang="en-US" dirty="0">
                <a:solidFill>
                  <a:srgbClr val="FFFFFF"/>
                </a:solidFill>
                <a:latin typeface="Helvetica" panose="020B0604020202020204" pitchFamily="34" charset="0"/>
              </a:rPr>
              <a:t>What are volatile data?</a:t>
            </a:r>
          </a:p>
        </p:txBody>
      </p:sp>
      <p:sp>
        <p:nvSpPr>
          <p:cNvPr id="4" name="Rectangle 3"/>
          <p:cNvSpPr>
            <a:spLocks noGrp="1" noChangeArrowheads="1"/>
          </p:cNvSpPr>
          <p:nvPr>
            <p:ph idx="1"/>
          </p:nvPr>
        </p:nvSpPr>
        <p:spPr>
          <a:xfrm>
            <a:off x="285750" y="3279060"/>
            <a:ext cx="8229600" cy="2897903"/>
          </a:xfrm>
        </p:spPr>
        <p:txBody>
          <a:bodyPr>
            <a:normAutofit/>
          </a:bodyPr>
          <a:lstStyle/>
          <a:p>
            <a:pPr marL="0" indent="0" algn="just">
              <a:lnSpc>
                <a:spcPct val="100000"/>
              </a:lnSpc>
              <a:buNone/>
            </a:pPr>
            <a:r>
              <a:rPr lang="en-US" dirty="0">
                <a:latin typeface="Georgia" panose="02040502050405020303" pitchFamily="18" charset="0"/>
              </a:rPr>
              <a:t>Volatile Data are data that are digitally stored in a way that the probability is very high for their contents to get deleted, overwritten or altered in a short amount of time by human or automated interaction.</a:t>
            </a:r>
          </a:p>
        </p:txBody>
      </p:sp>
      <p:pic>
        <p:nvPicPr>
          <p:cNvPr id="3" name="Bild 2"/>
          <p:cNvPicPr>
            <a:picLocks noChangeAspect="1"/>
          </p:cNvPicPr>
          <p:nvPr/>
        </p:nvPicPr>
        <p:blipFill>
          <a:blip r:embed="rId2"/>
          <a:stretch>
            <a:fillRect/>
          </a:stretch>
        </p:blipFill>
        <p:spPr>
          <a:xfrm>
            <a:off x="1929866" y="1136146"/>
            <a:ext cx="5027788" cy="1990594"/>
          </a:xfrm>
          <a:prstGeom prst="rect">
            <a:avLst/>
          </a:prstGeom>
        </p:spPr>
      </p:pic>
    </p:spTree>
    <p:extLst>
      <p:ext uri="{BB962C8B-B14F-4D97-AF65-F5344CB8AC3E}">
        <p14:creationId xmlns:p14="http://schemas.microsoft.com/office/powerpoint/2010/main" val="10046406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FC12DA5-E1CC-46D1-88A9-01E568DD165C}"/>
              </a:ext>
            </a:extLst>
          </p:cNvPr>
          <p:cNvSpPr txBox="1"/>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vert="horz" lIns="91440" tIns="45720" rIns="91440" bIns="45720" rtlCol="0" anchor="ctr">
            <a:normAutofit/>
          </a:bodyPr>
          <a:lstStyle/>
          <a:p>
            <a:pPr algn="ctr" defTabSz="914400">
              <a:lnSpc>
                <a:spcPct val="90000"/>
              </a:lnSpc>
              <a:spcBef>
                <a:spcPct val="0"/>
              </a:spcBef>
              <a:spcAft>
                <a:spcPts val="600"/>
              </a:spcAft>
            </a:pPr>
            <a:r>
              <a:rPr lang="en-US" sz="4000" b="1" kern="1200" dirty="0">
                <a:solidFill>
                  <a:srgbClr val="005E8E"/>
                </a:solidFill>
                <a:latin typeface="+mj-lt"/>
                <a:ea typeface="+mj-ea"/>
                <a:cs typeface="+mj-cs"/>
              </a:rPr>
              <a:t>Sources and Types of Evidence</a:t>
            </a:r>
          </a:p>
        </p:txBody>
      </p:sp>
      <p:pic>
        <p:nvPicPr>
          <p:cNvPr id="9" name="Graphic 8" descr="Clipboard outline">
            <a:extLst>
              <a:ext uri="{FF2B5EF4-FFF2-40B4-BE49-F238E27FC236}">
                <a16:creationId xmlns:a16="http://schemas.microsoft.com/office/drawing/2014/main" id="{95C8BB86-7928-4659-B21C-E04F1DEFD1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40190"/>
            <a:ext cx="3886200" cy="3886200"/>
          </a:xfrm>
          <a:prstGeom prst="rect">
            <a:avLst/>
          </a:prstGeom>
        </p:spPr>
      </p:pic>
    </p:spTree>
    <p:extLst>
      <p:ext uri="{BB962C8B-B14F-4D97-AF65-F5344CB8AC3E}">
        <p14:creationId xmlns:p14="http://schemas.microsoft.com/office/powerpoint/2010/main" val="8076507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22239"/>
            <a:ext cx="8229600" cy="860293"/>
          </a:xfrm>
          <a:ln/>
        </p:spPr>
        <p:txBody>
          <a:bodyPr anchor="ctr">
            <a:normAutofit/>
          </a:bodyPr>
          <a:lstStyle/>
          <a:p>
            <a:pPr algn="r"/>
            <a:r>
              <a:rPr lang="en-US" dirty="0">
                <a:solidFill>
                  <a:srgbClr val="FFFFFF"/>
                </a:solidFill>
                <a:latin typeface="Helvetica" panose="020B0604020202020204" pitchFamily="34" charset="0"/>
              </a:rPr>
              <a:t>Examples for volatile data</a:t>
            </a:r>
          </a:p>
        </p:txBody>
      </p:sp>
      <p:sp>
        <p:nvSpPr>
          <p:cNvPr id="4" name="Rectangle 3"/>
          <p:cNvSpPr>
            <a:spLocks noGrp="1" noChangeArrowheads="1"/>
          </p:cNvSpPr>
          <p:nvPr>
            <p:ph idx="1"/>
          </p:nvPr>
        </p:nvSpPr>
        <p:spPr>
          <a:xfrm>
            <a:off x="285750" y="1240236"/>
            <a:ext cx="8229600" cy="5198663"/>
          </a:xfrm>
        </p:spPr>
        <p:txBody>
          <a:bodyPr>
            <a:normAutofit/>
          </a:bodyPr>
          <a:lstStyle/>
          <a:p>
            <a:pPr>
              <a:lnSpc>
                <a:spcPct val="100000"/>
              </a:lnSpc>
            </a:pPr>
            <a:r>
              <a:rPr lang="en-US" dirty="0">
                <a:latin typeface="Georgia" panose="02040502050405020303" pitchFamily="18" charset="0"/>
              </a:rPr>
              <a:t>Caches (e.g. </a:t>
            </a:r>
            <a:r>
              <a:rPr lang="en-US" dirty="0" err="1">
                <a:latin typeface="Georgia" panose="02040502050405020303" pitchFamily="18" charset="0"/>
              </a:rPr>
              <a:t>arp</a:t>
            </a:r>
            <a:r>
              <a:rPr lang="en-US" dirty="0">
                <a:latin typeface="Georgia" panose="02040502050405020303" pitchFamily="18" charset="0"/>
              </a:rPr>
              <a:t>- and </a:t>
            </a:r>
            <a:r>
              <a:rPr lang="en-US" dirty="0" err="1">
                <a:latin typeface="Georgia" panose="02040502050405020303" pitchFamily="18" charset="0"/>
              </a:rPr>
              <a:t>dns</a:t>
            </a:r>
            <a:r>
              <a:rPr lang="en-US" dirty="0">
                <a:latin typeface="Georgia" panose="02040502050405020303" pitchFamily="18" charset="0"/>
              </a:rPr>
              <a:t>-caches)</a:t>
            </a:r>
          </a:p>
          <a:p>
            <a:pPr>
              <a:lnSpc>
                <a:spcPct val="100000"/>
              </a:lnSpc>
            </a:pPr>
            <a:r>
              <a:rPr lang="en-US" dirty="0">
                <a:latin typeface="Georgia" panose="02040502050405020303" pitchFamily="18" charset="0"/>
              </a:rPr>
              <a:t>Unsaved documents</a:t>
            </a:r>
          </a:p>
          <a:p>
            <a:pPr>
              <a:lnSpc>
                <a:spcPct val="100000"/>
              </a:lnSpc>
            </a:pPr>
            <a:r>
              <a:rPr lang="en-US" dirty="0">
                <a:latin typeface="Georgia" panose="02040502050405020303" pitchFamily="18" charset="0"/>
              </a:rPr>
              <a:t>Running processes</a:t>
            </a:r>
          </a:p>
          <a:p>
            <a:pPr>
              <a:lnSpc>
                <a:spcPct val="100000"/>
              </a:lnSpc>
            </a:pPr>
            <a:r>
              <a:rPr lang="en-US" dirty="0">
                <a:latin typeface="Georgia" panose="02040502050405020303" pitchFamily="18" charset="0"/>
              </a:rPr>
              <a:t>Passwords and encryption keys</a:t>
            </a:r>
          </a:p>
          <a:p>
            <a:pPr>
              <a:lnSpc>
                <a:spcPct val="100000"/>
              </a:lnSpc>
            </a:pPr>
            <a:r>
              <a:rPr lang="en-US" dirty="0">
                <a:latin typeface="Georgia" panose="02040502050405020303" pitchFamily="18" charset="0"/>
              </a:rPr>
              <a:t>Open network connections</a:t>
            </a:r>
          </a:p>
          <a:p>
            <a:pPr>
              <a:lnSpc>
                <a:spcPct val="100000"/>
              </a:lnSpc>
            </a:pPr>
            <a:r>
              <a:rPr lang="en-US" dirty="0">
                <a:latin typeface="Georgia" panose="02040502050405020303" pitchFamily="18" charset="0"/>
              </a:rPr>
              <a:t>System information</a:t>
            </a:r>
          </a:p>
          <a:p>
            <a:pPr>
              <a:lnSpc>
                <a:spcPct val="100000"/>
              </a:lnSpc>
            </a:pPr>
            <a:r>
              <a:rPr lang="en-US" dirty="0">
                <a:latin typeface="Georgia" panose="02040502050405020303" pitchFamily="18" charset="0"/>
              </a:rPr>
              <a:t>Logged in users</a:t>
            </a:r>
          </a:p>
          <a:p>
            <a:pPr>
              <a:lnSpc>
                <a:spcPct val="100000"/>
              </a:lnSpc>
            </a:pPr>
            <a:r>
              <a:rPr lang="en-US" dirty="0">
                <a:latin typeface="Georgia" panose="02040502050405020303" pitchFamily="18" charset="0"/>
              </a:rPr>
              <a:t>Temporarily connected remote storage</a:t>
            </a:r>
          </a:p>
          <a:p>
            <a:pPr>
              <a:lnSpc>
                <a:spcPct val="100000"/>
              </a:lnSpc>
            </a:pPr>
            <a:r>
              <a:rPr lang="en-US" dirty="0">
                <a:latin typeface="Georgia" panose="02040502050405020303" pitchFamily="18" charset="0"/>
              </a:rPr>
              <a:t>Malware binaries only stored in RAM</a:t>
            </a:r>
          </a:p>
          <a:p>
            <a:pPr>
              <a:lnSpc>
                <a:spcPct val="100000"/>
              </a:lnSpc>
            </a:pPr>
            <a:endParaRPr lang="en-US" dirty="0">
              <a:latin typeface="Georgia" panose="02040502050405020303" pitchFamily="18" charset="0"/>
            </a:endParaRPr>
          </a:p>
          <a:p>
            <a:pPr marL="0" indent="0">
              <a:lnSpc>
                <a:spcPct val="100000"/>
              </a:lnSpc>
              <a:buNone/>
            </a:pPr>
            <a:endParaRPr lang="en-US" dirty="0"/>
          </a:p>
        </p:txBody>
      </p:sp>
    </p:spTree>
    <p:extLst>
      <p:ext uri="{BB962C8B-B14F-4D97-AF65-F5344CB8AC3E}">
        <p14:creationId xmlns:p14="http://schemas.microsoft.com/office/powerpoint/2010/main" val="129949304"/>
      </p:ext>
    </p:extLst>
  </p:cSld>
  <p:clrMapOvr>
    <a:masterClrMapping/>
  </p:clrMapOvr>
  <mc:AlternateContent xmlns:mc="http://schemas.openxmlformats.org/markup-compatibility/2006" xmlns:p14="http://schemas.microsoft.com/office/powerpoint/2010/main">
    <mc:Choice Requires="p14">
      <p:transition spd="slow" p14:dur="6000">
        <p14:vortex dir="r"/>
        <p:sndAc>
          <p:stSnd>
            <p:snd r:embed="rId2" name="Explosion"/>
          </p:stSnd>
        </p:sndAc>
      </p:transition>
    </mc:Choice>
    <mc:Fallback xmlns="">
      <p:transition xmlns:p14="http://schemas.microsoft.com/office/powerpoint/2010/main" spd="slow">
        <p:fade/>
        <p:sndAc>
          <p:stSnd>
            <p:snd r:embed="rId11" name="Explosion"/>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decel="50000" fill="hold">
                                          <p:stCondLst>
                                            <p:cond delay="0"/>
                                          </p:stCondLst>
                                        </p:cTn>
                                        <p:tgtEl>
                                          <p:spTgt spid="4">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4">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xEl>
                                              <p:pRg st="1" end="1"/>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ngo"/>
                                        </p:tgtEl>
                                      </p:cMediaNode>
                                    </p:audio>
                                  </p:sub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500" fill="hold"/>
                                        <p:tgtEl>
                                          <p:spTgt spid="4">
                                            <p:txEl>
                                              <p:pRg st="2" end="2"/>
                                            </p:txEl>
                                          </p:spTgt>
                                        </p:tgtEl>
                                        <p:attrNameLst>
                                          <p:attrName>style.rotation</p:attrName>
                                        </p:attrNameLst>
                                      </p:cBhvr>
                                      <p:tavLst>
                                        <p:tav tm="0">
                                          <p:val>
                                            <p:fltVal val="360"/>
                                          </p:val>
                                        </p:tav>
                                        <p:tav tm="100000">
                                          <p:val>
                                            <p:fltVal val="0"/>
                                          </p:val>
                                        </p:tav>
                                      </p:tavLst>
                                    </p:anim>
                                    <p:animEffect transition="in" filter="fade">
                                      <p:cBhvr>
                                        <p:cTn id="22" dur="500"/>
                                        <p:tgtEl>
                                          <p:spTgt spid="4">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Flugzeug"/>
                                        </p:tgtEl>
                                      </p:cMediaNode>
                                    </p:audio>
                                  </p:sub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3" end="3"/>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5" name="Bleistiftstrich"/>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anim calcmode="lin" valueType="num">
                                      <p:cBhvr>
                                        <p:cTn id="3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4">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xEl>
                                              <p:pRg st="4" end="4"/>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Glockenschlag"/>
                                        </p:tgtEl>
                                      </p:cMediaNode>
                                    </p:audio>
                                  </p:sub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wipe(down)">
                                      <p:cBhvr>
                                        <p:cTn id="41" dur="580">
                                          <p:stCondLst>
                                            <p:cond delay="0"/>
                                          </p:stCondLst>
                                        </p:cTn>
                                        <p:tgtEl>
                                          <p:spTgt spid="4">
                                            <p:txEl>
                                              <p:pRg st="5" end="5"/>
                                            </p:txEl>
                                          </p:spTgt>
                                        </p:tgtEl>
                                      </p:cBhvr>
                                    </p:animEffect>
                                    <p:anim calcmode="lin" valueType="num">
                                      <p:cBhvr>
                                        <p:cTn id="42"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xEl>
                                              <p:pRg st="5" end="5"/>
                                            </p:txEl>
                                          </p:spTgt>
                                        </p:tgtEl>
                                      </p:cBhvr>
                                      <p:to x="100000" y="60000"/>
                                    </p:animScale>
                                    <p:animScale>
                                      <p:cBhvr>
                                        <p:cTn id="48" dur="166" decel="50000">
                                          <p:stCondLst>
                                            <p:cond delay="676"/>
                                          </p:stCondLst>
                                        </p:cTn>
                                        <p:tgtEl>
                                          <p:spTgt spid="4">
                                            <p:txEl>
                                              <p:pRg st="5" end="5"/>
                                            </p:txEl>
                                          </p:spTgt>
                                        </p:tgtEl>
                                      </p:cBhvr>
                                      <p:to x="100000" y="100000"/>
                                    </p:animScale>
                                    <p:animScale>
                                      <p:cBhvr>
                                        <p:cTn id="49" dur="26">
                                          <p:stCondLst>
                                            <p:cond delay="1312"/>
                                          </p:stCondLst>
                                        </p:cTn>
                                        <p:tgtEl>
                                          <p:spTgt spid="4">
                                            <p:txEl>
                                              <p:pRg st="5" end="5"/>
                                            </p:txEl>
                                          </p:spTgt>
                                        </p:tgtEl>
                                      </p:cBhvr>
                                      <p:to x="100000" y="80000"/>
                                    </p:animScale>
                                    <p:animScale>
                                      <p:cBhvr>
                                        <p:cTn id="50" dur="166" decel="50000">
                                          <p:stCondLst>
                                            <p:cond delay="1338"/>
                                          </p:stCondLst>
                                        </p:cTn>
                                        <p:tgtEl>
                                          <p:spTgt spid="4">
                                            <p:txEl>
                                              <p:pRg st="5" end="5"/>
                                            </p:txEl>
                                          </p:spTgt>
                                        </p:tgtEl>
                                      </p:cBhvr>
                                      <p:to x="100000" y="100000"/>
                                    </p:animScale>
                                    <p:animScale>
                                      <p:cBhvr>
                                        <p:cTn id="51" dur="26">
                                          <p:stCondLst>
                                            <p:cond delay="1642"/>
                                          </p:stCondLst>
                                        </p:cTn>
                                        <p:tgtEl>
                                          <p:spTgt spid="4">
                                            <p:txEl>
                                              <p:pRg st="5" end="5"/>
                                            </p:txEl>
                                          </p:spTgt>
                                        </p:tgtEl>
                                      </p:cBhvr>
                                      <p:to x="100000" y="90000"/>
                                    </p:animScale>
                                    <p:animScale>
                                      <p:cBhvr>
                                        <p:cTn id="52" dur="166" decel="50000">
                                          <p:stCondLst>
                                            <p:cond delay="1668"/>
                                          </p:stCondLst>
                                        </p:cTn>
                                        <p:tgtEl>
                                          <p:spTgt spid="4">
                                            <p:txEl>
                                              <p:pRg st="5" end="5"/>
                                            </p:txEl>
                                          </p:spTgt>
                                        </p:tgtEl>
                                      </p:cBhvr>
                                      <p:to x="100000" y="100000"/>
                                    </p:animScale>
                                    <p:animScale>
                                      <p:cBhvr>
                                        <p:cTn id="53" dur="26">
                                          <p:stCondLst>
                                            <p:cond delay="1808"/>
                                          </p:stCondLst>
                                        </p:cTn>
                                        <p:tgtEl>
                                          <p:spTgt spid="4">
                                            <p:txEl>
                                              <p:pRg st="5" end="5"/>
                                            </p:txEl>
                                          </p:spTgt>
                                        </p:tgtEl>
                                      </p:cBhvr>
                                      <p:to x="100000" y="95000"/>
                                    </p:animScale>
                                    <p:animScale>
                                      <p:cBhvr>
                                        <p:cTn id="54" dur="166" decel="50000">
                                          <p:stCondLst>
                                            <p:cond delay="1834"/>
                                          </p:stCondLst>
                                        </p:cTn>
                                        <p:tgtEl>
                                          <p:spTgt spid="4">
                                            <p:txEl>
                                              <p:pRg st="5" end="5"/>
                                            </p:txEl>
                                          </p:spTgt>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7" name="Quietschende Bremsen"/>
                                        </p:tgtEl>
                                      </p:cMediaNode>
                                    </p:audio>
                                  </p:subTnLst>
                                </p:cTn>
                              </p:par>
                            </p:childTnLst>
                          </p:cTn>
                        </p:par>
                      </p:childTnLst>
                    </p:cTn>
                  </p:par>
                  <p:par>
                    <p:cTn id="55" fill="hold">
                      <p:stCondLst>
                        <p:cond delay="indefinite"/>
                      </p:stCondLst>
                      <p:childTnLst>
                        <p:par>
                          <p:cTn id="56" fill="hold">
                            <p:stCondLst>
                              <p:cond delay="0"/>
                            </p:stCondLst>
                            <p:childTnLst>
                              <p:par>
                                <p:cTn id="57" presetID="38" presetClass="entr" presetSubtype="0" accel="50000" fill="hold" grpId="0" nodeType="clickEffect">
                                  <p:stCondLst>
                                    <p:cond delay="0"/>
                                  </p:stCondLst>
                                  <p:iterate type="lt">
                                    <p:tmPct val="50000"/>
                                  </p:iterate>
                                  <p:childTnLst>
                                    <p:set>
                                      <p:cBhvr>
                                        <p:cTn id="58" dur="1" fill="hold">
                                          <p:stCondLst>
                                            <p:cond delay="0"/>
                                          </p:stCondLst>
                                        </p:cTn>
                                        <p:tgtEl>
                                          <p:spTgt spid="4">
                                            <p:txEl>
                                              <p:pRg st="6" end="6"/>
                                            </p:txEl>
                                          </p:spTgt>
                                        </p:tgtEl>
                                        <p:attrNameLst>
                                          <p:attrName>style.visibility</p:attrName>
                                        </p:attrNameLst>
                                      </p:cBhvr>
                                      <p:to>
                                        <p:strVal val="visible"/>
                                      </p:to>
                                    </p:set>
                                    <p:set>
                                      <p:cBhvr>
                                        <p:cTn id="59" dur="455" fill="hold">
                                          <p:stCondLst>
                                            <p:cond delay="0"/>
                                          </p:stCondLst>
                                        </p:cTn>
                                        <p:tgtEl>
                                          <p:spTgt spid="4">
                                            <p:txEl>
                                              <p:pRg st="6" end="6"/>
                                            </p:txEl>
                                          </p:spTgt>
                                        </p:tgtEl>
                                        <p:attrNameLst>
                                          <p:attrName>style.rotation</p:attrName>
                                        </p:attrNameLst>
                                      </p:cBhvr>
                                      <p:to>
                                        <p:strVal val="-45.0"/>
                                      </p:to>
                                    </p:set>
                                    <p:anim calcmode="lin" valueType="num">
                                      <p:cBhvr>
                                        <p:cTn id="60" dur="455" fill="hold">
                                          <p:stCondLst>
                                            <p:cond delay="455"/>
                                          </p:stCondLst>
                                        </p:cTn>
                                        <p:tgtEl>
                                          <p:spTgt spid="4">
                                            <p:txEl>
                                              <p:pRg st="6" end="6"/>
                                            </p:txEl>
                                          </p:spTgt>
                                        </p:tgtEl>
                                        <p:attrNameLst>
                                          <p:attrName>style.rotation</p:attrName>
                                        </p:attrNameLst>
                                      </p:cBhvr>
                                      <p:tavLst>
                                        <p:tav tm="0">
                                          <p:val>
                                            <p:fltVal val="-45"/>
                                          </p:val>
                                        </p:tav>
                                        <p:tav tm="69900">
                                          <p:val>
                                            <p:fltVal val="45"/>
                                          </p:val>
                                        </p:tav>
                                        <p:tav tm="100000">
                                          <p:val>
                                            <p:fltVal val="0"/>
                                          </p:val>
                                        </p:tav>
                                      </p:tavLst>
                                    </p:anim>
                                    <p:anim calcmode="lin" valueType="num">
                                      <p:cBhvr>
                                        <p:cTn id="61" dur="455" fill="hold">
                                          <p:stCondLst>
                                            <p:cond delay="0"/>
                                          </p:stCondLst>
                                        </p:cTn>
                                        <p:tgtEl>
                                          <p:spTgt spid="4">
                                            <p:txEl>
                                              <p:pRg st="6" end="6"/>
                                            </p:txEl>
                                          </p:spTgt>
                                        </p:tgtEl>
                                        <p:attrNameLst>
                                          <p:attrName>ppt_y</p:attrName>
                                        </p:attrNameLst>
                                      </p:cBhvr>
                                      <p:tavLst>
                                        <p:tav tm="0">
                                          <p:val>
                                            <p:strVal val="#ppt_y-1"/>
                                          </p:val>
                                        </p:tav>
                                        <p:tav tm="100000">
                                          <p:val>
                                            <p:strVal val="#ppt_y-(0.354*#ppt_w-0.172*#ppt_h)"/>
                                          </p:val>
                                        </p:tav>
                                      </p:tavLst>
                                    </p:anim>
                                    <p:anim calcmode="lin" valueType="num">
                                      <p:cBhvr>
                                        <p:cTn id="62" dur="156" decel="50000" autoRev="1" fill="hold">
                                          <p:stCondLst>
                                            <p:cond delay="455"/>
                                          </p:stCondLst>
                                        </p:cTn>
                                        <p:tgtEl>
                                          <p:spTgt spid="4">
                                            <p:txEl>
                                              <p:pRg st="6" end="6"/>
                                            </p:txEl>
                                          </p:spTgt>
                                        </p:tgtEl>
                                        <p:attrNameLst>
                                          <p:attrName>ppt_y</p:attrName>
                                        </p:attrNameLst>
                                      </p:cBhvr>
                                      <p:tavLst>
                                        <p:tav tm="0">
                                          <p:val>
                                            <p:strVal val="#ppt_y-(0.354*#ppt_w-0.172*#ppt_h)"/>
                                          </p:val>
                                        </p:tav>
                                        <p:tav tm="100000">
                                          <p:val>
                                            <p:strVal val="#ppt_y-(0.354*#ppt_w-0.172*#ppt_h)-#ppt_h/2"/>
                                          </p:val>
                                        </p:tav>
                                      </p:tavLst>
                                    </p:anim>
                                    <p:anim calcmode="lin" valueType="num">
                                      <p:cBhvr>
                                        <p:cTn id="63" dur="136" fill="hold">
                                          <p:stCondLst>
                                            <p:cond delay="864"/>
                                          </p:stCondLst>
                                        </p:cTn>
                                        <p:tgtEl>
                                          <p:spTgt spid="4">
                                            <p:txEl>
                                              <p:pRg st="6" end="6"/>
                                            </p:txEl>
                                          </p:spTgt>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8" name="Schuss"/>
                                        </p:tgtEl>
                                      </p:cMediaNode>
                                    </p:audio>
                                  </p:subTnLst>
                                </p:cTn>
                              </p:par>
                            </p:childTnLst>
                          </p:cTn>
                        </p:par>
                      </p:childTnLst>
                    </p:cTn>
                  </p:par>
                  <p:par>
                    <p:cTn id="64" fill="hold">
                      <p:stCondLst>
                        <p:cond delay="indefinite"/>
                      </p:stCondLst>
                      <p:childTnLst>
                        <p:par>
                          <p:cTn id="65" fill="hold">
                            <p:stCondLst>
                              <p:cond delay="0"/>
                            </p:stCondLst>
                            <p:childTnLst>
                              <p:par>
                                <p:cTn id="66" presetID="41" presetClass="entr" presetSubtype="0" fill="hold" grpId="0" nodeType="clickEffect">
                                  <p:stCondLst>
                                    <p:cond delay="0"/>
                                  </p:stCondLst>
                                  <p:iterate type="lt">
                                    <p:tmPct val="10000"/>
                                  </p:iterate>
                                  <p:childTnLst>
                                    <p:set>
                                      <p:cBhvr>
                                        <p:cTn id="67" dur="1" fill="hold">
                                          <p:stCondLst>
                                            <p:cond delay="0"/>
                                          </p:stCondLst>
                                        </p:cTn>
                                        <p:tgtEl>
                                          <p:spTgt spid="4">
                                            <p:txEl>
                                              <p:pRg st="7" end="7"/>
                                            </p:txEl>
                                          </p:spTgt>
                                        </p:tgtEl>
                                        <p:attrNameLst>
                                          <p:attrName>style.visibility</p:attrName>
                                        </p:attrNameLst>
                                      </p:cBhvr>
                                      <p:to>
                                        <p:strVal val="visible"/>
                                      </p:to>
                                    </p:set>
                                    <p:anim calcmode="lin" valueType="num">
                                      <p:cBhvr>
                                        <p:cTn id="68" dur="500" fill="hold"/>
                                        <p:tgtEl>
                                          <p:spTgt spid="4">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4">
                                            <p:txEl>
                                              <p:pRg st="7" end="7"/>
                                            </p:txEl>
                                          </p:spTgt>
                                        </p:tgtEl>
                                        <p:attrNameLst>
                                          <p:attrName>ppt_y</p:attrName>
                                        </p:attrNameLst>
                                      </p:cBhvr>
                                      <p:tavLst>
                                        <p:tav tm="0">
                                          <p:val>
                                            <p:strVal val="#ppt_y"/>
                                          </p:val>
                                        </p:tav>
                                        <p:tav tm="100000">
                                          <p:val>
                                            <p:strVal val="#ppt_y"/>
                                          </p:val>
                                        </p:tav>
                                      </p:tavLst>
                                    </p:anim>
                                    <p:anim calcmode="lin" valueType="num">
                                      <p:cBhvr>
                                        <p:cTn id="70" dur="500" fill="hold"/>
                                        <p:tgtEl>
                                          <p:spTgt spid="4">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4">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4">
                                            <p:txEl>
                                              <p:pRg st="7" end="7"/>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9" name="Trillerpfeife"/>
                                        </p:tgtEl>
                                      </p:cMediaNode>
                                    </p:audio>
                                  </p:sub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4">
                                            <p:txEl>
                                              <p:pRg st="8" end="8"/>
                                            </p:txEl>
                                          </p:spTgt>
                                        </p:tgtEl>
                                        <p:attrNameLst>
                                          <p:attrName>style.visibility</p:attrName>
                                        </p:attrNameLst>
                                      </p:cBhvr>
                                      <p:to>
                                        <p:strVal val="visible"/>
                                      </p:to>
                                    </p:set>
                                    <p:animEffect transition="in" filter="wipe(down)">
                                      <p:cBhvr>
                                        <p:cTn id="77" dur="580">
                                          <p:stCondLst>
                                            <p:cond delay="0"/>
                                          </p:stCondLst>
                                        </p:cTn>
                                        <p:tgtEl>
                                          <p:spTgt spid="4">
                                            <p:txEl>
                                              <p:pRg st="8" end="8"/>
                                            </p:txEl>
                                          </p:spTgt>
                                        </p:tgtEl>
                                      </p:cBhvr>
                                    </p:animEffect>
                                    <p:anim calcmode="lin" valueType="num">
                                      <p:cBhvr>
                                        <p:cTn id="78"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4">
                                            <p:txEl>
                                              <p:pRg st="8" end="8"/>
                                            </p:txEl>
                                          </p:spTgt>
                                        </p:tgtEl>
                                      </p:cBhvr>
                                      <p:to x="100000" y="60000"/>
                                    </p:animScale>
                                    <p:animScale>
                                      <p:cBhvr>
                                        <p:cTn id="84" dur="166" decel="50000">
                                          <p:stCondLst>
                                            <p:cond delay="676"/>
                                          </p:stCondLst>
                                        </p:cTn>
                                        <p:tgtEl>
                                          <p:spTgt spid="4">
                                            <p:txEl>
                                              <p:pRg st="8" end="8"/>
                                            </p:txEl>
                                          </p:spTgt>
                                        </p:tgtEl>
                                      </p:cBhvr>
                                      <p:to x="100000" y="100000"/>
                                    </p:animScale>
                                    <p:animScale>
                                      <p:cBhvr>
                                        <p:cTn id="85" dur="26">
                                          <p:stCondLst>
                                            <p:cond delay="1312"/>
                                          </p:stCondLst>
                                        </p:cTn>
                                        <p:tgtEl>
                                          <p:spTgt spid="4">
                                            <p:txEl>
                                              <p:pRg st="8" end="8"/>
                                            </p:txEl>
                                          </p:spTgt>
                                        </p:tgtEl>
                                      </p:cBhvr>
                                      <p:to x="100000" y="80000"/>
                                    </p:animScale>
                                    <p:animScale>
                                      <p:cBhvr>
                                        <p:cTn id="86" dur="166" decel="50000">
                                          <p:stCondLst>
                                            <p:cond delay="1338"/>
                                          </p:stCondLst>
                                        </p:cTn>
                                        <p:tgtEl>
                                          <p:spTgt spid="4">
                                            <p:txEl>
                                              <p:pRg st="8" end="8"/>
                                            </p:txEl>
                                          </p:spTgt>
                                        </p:tgtEl>
                                      </p:cBhvr>
                                      <p:to x="100000" y="100000"/>
                                    </p:animScale>
                                    <p:animScale>
                                      <p:cBhvr>
                                        <p:cTn id="87" dur="26">
                                          <p:stCondLst>
                                            <p:cond delay="1642"/>
                                          </p:stCondLst>
                                        </p:cTn>
                                        <p:tgtEl>
                                          <p:spTgt spid="4">
                                            <p:txEl>
                                              <p:pRg st="8" end="8"/>
                                            </p:txEl>
                                          </p:spTgt>
                                        </p:tgtEl>
                                      </p:cBhvr>
                                      <p:to x="100000" y="90000"/>
                                    </p:animScale>
                                    <p:animScale>
                                      <p:cBhvr>
                                        <p:cTn id="88" dur="166" decel="50000">
                                          <p:stCondLst>
                                            <p:cond delay="1668"/>
                                          </p:stCondLst>
                                        </p:cTn>
                                        <p:tgtEl>
                                          <p:spTgt spid="4">
                                            <p:txEl>
                                              <p:pRg st="8" end="8"/>
                                            </p:txEl>
                                          </p:spTgt>
                                        </p:tgtEl>
                                      </p:cBhvr>
                                      <p:to x="100000" y="100000"/>
                                    </p:animScale>
                                    <p:animScale>
                                      <p:cBhvr>
                                        <p:cTn id="89" dur="26">
                                          <p:stCondLst>
                                            <p:cond delay="1808"/>
                                          </p:stCondLst>
                                        </p:cTn>
                                        <p:tgtEl>
                                          <p:spTgt spid="4">
                                            <p:txEl>
                                              <p:pRg st="8" end="8"/>
                                            </p:txEl>
                                          </p:spTgt>
                                        </p:tgtEl>
                                      </p:cBhvr>
                                      <p:to x="100000" y="95000"/>
                                    </p:animScale>
                                    <p:animScale>
                                      <p:cBhvr>
                                        <p:cTn id="90" dur="166" decel="50000">
                                          <p:stCondLst>
                                            <p:cond delay="1834"/>
                                          </p:stCondLst>
                                        </p:cTn>
                                        <p:tgtEl>
                                          <p:spTgt spid="4">
                                            <p:txEl>
                                              <p:pRg st="8" end="8"/>
                                            </p:txEl>
                                          </p:spTgt>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10" name="Zerbrechendes Glas"/>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857" y="82041"/>
            <a:ext cx="8229600" cy="860293"/>
          </a:xfrm>
          <a:ln/>
        </p:spPr>
        <p:txBody>
          <a:bodyPr anchor="ctr">
            <a:normAutofit/>
          </a:bodyPr>
          <a:lstStyle/>
          <a:p>
            <a:pPr algn="r"/>
            <a:r>
              <a:rPr lang="en-US" dirty="0">
                <a:solidFill>
                  <a:srgbClr val="FFFFFF"/>
                </a:solidFill>
                <a:latin typeface="Helvetica" panose="020B0604020202020204" pitchFamily="34" charset="0"/>
              </a:rPr>
              <a:t>Two types of volatile data</a:t>
            </a:r>
          </a:p>
        </p:txBody>
      </p:sp>
      <p:sp>
        <p:nvSpPr>
          <p:cNvPr id="4" name="Rectangle 3"/>
          <p:cNvSpPr>
            <a:spLocks noGrp="1" noChangeArrowheads="1"/>
          </p:cNvSpPr>
          <p:nvPr>
            <p:ph idx="1"/>
          </p:nvPr>
        </p:nvSpPr>
        <p:spPr>
          <a:xfrm>
            <a:off x="273904" y="1240237"/>
            <a:ext cx="6196746" cy="4936726"/>
          </a:xfrm>
        </p:spPr>
        <p:txBody>
          <a:bodyPr>
            <a:normAutofit fontScale="92500"/>
          </a:bodyPr>
          <a:lstStyle/>
          <a:p>
            <a:pPr lvl="0" algn="just">
              <a:lnSpc>
                <a:spcPct val="110000"/>
              </a:lnSpc>
            </a:pPr>
            <a:r>
              <a:rPr lang="en-US" dirty="0">
                <a:latin typeface="Georgia" panose="02040502050405020303" pitchFamily="18" charset="0"/>
              </a:rPr>
              <a:t>Volatile Data on the Physical Computer like open network connections, running processes and services, </a:t>
            </a:r>
            <a:r>
              <a:rPr lang="en-US" dirty="0" err="1">
                <a:latin typeface="Georgia" panose="02040502050405020303" pitchFamily="18" charset="0"/>
              </a:rPr>
              <a:t>arp</a:t>
            </a:r>
            <a:r>
              <a:rPr lang="en-US" dirty="0">
                <a:latin typeface="Georgia" panose="02040502050405020303" pitchFamily="18" charset="0"/>
              </a:rPr>
              <a:t>- and </a:t>
            </a:r>
            <a:r>
              <a:rPr lang="en-US" dirty="0" err="1">
                <a:latin typeface="Georgia" panose="02040502050405020303" pitchFamily="18" charset="0"/>
              </a:rPr>
              <a:t>dns</a:t>
            </a:r>
            <a:r>
              <a:rPr lang="en-US" dirty="0">
                <a:latin typeface="Georgia" panose="02040502050405020303" pitchFamily="18" charset="0"/>
              </a:rPr>
              <a:t> caches. </a:t>
            </a:r>
          </a:p>
          <a:p>
            <a:pPr lvl="0" algn="just">
              <a:lnSpc>
                <a:spcPct val="110000"/>
              </a:lnSpc>
            </a:pPr>
            <a:endParaRPr lang="en-US" dirty="0">
              <a:latin typeface="Georgia" panose="02040502050405020303" pitchFamily="18" charset="0"/>
            </a:endParaRPr>
          </a:p>
          <a:p>
            <a:pPr lvl="0" algn="just">
              <a:lnSpc>
                <a:spcPct val="110000"/>
              </a:lnSpc>
            </a:pPr>
            <a:r>
              <a:rPr lang="en-US" dirty="0">
                <a:latin typeface="Georgia" panose="02040502050405020303" pitchFamily="18" charset="0"/>
              </a:rPr>
              <a:t>Transient Data that are not volatile in their nature but are only accessible on scene. Encrypted volumes as well as remote resources are examples for this kind of data. The characteristic of these data is that the contents of the data might get inaccessible, altered or deleted after the search, if the investigator is not be able to acquire them. </a:t>
            </a:r>
            <a:endParaRPr lang="de-DE" dirty="0">
              <a:latin typeface="Georgia" panose="02040502050405020303" pitchFamily="18" charset="0"/>
            </a:endParaRPr>
          </a:p>
          <a:p>
            <a:pPr algn="just">
              <a:lnSpc>
                <a:spcPct val="110000"/>
              </a:lnSpc>
            </a:pPr>
            <a:endParaRPr lang="en-US" dirty="0">
              <a:latin typeface="Georgia" panose="02040502050405020303" pitchFamily="18" charset="0"/>
            </a:endParaRPr>
          </a:p>
          <a:p>
            <a:pPr algn="just">
              <a:lnSpc>
                <a:spcPct val="110000"/>
              </a:lnSpc>
            </a:pPr>
            <a:endParaRPr lang="en-US" dirty="0">
              <a:latin typeface="Georgia" panose="02040502050405020303" pitchFamily="18" charset="0"/>
            </a:endParaRPr>
          </a:p>
          <a:p>
            <a:pPr marL="0" indent="0" algn="just">
              <a:lnSpc>
                <a:spcPct val="110000"/>
              </a:lnSpc>
              <a:buNone/>
            </a:pPr>
            <a:endParaRPr lang="en-US"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0650" y="1134932"/>
            <a:ext cx="2549105" cy="196838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 name="Bild 2"/>
          <p:cNvPicPr>
            <a:picLocks noChangeAspect="1"/>
          </p:cNvPicPr>
          <p:nvPr/>
        </p:nvPicPr>
        <p:blipFill rotWithShape="1">
          <a:blip r:embed="rId3"/>
          <a:srcRect l="5351" t="12894" r="1839" b="6159"/>
          <a:stretch/>
        </p:blipFill>
        <p:spPr>
          <a:xfrm>
            <a:off x="6693418" y="4348806"/>
            <a:ext cx="2261039" cy="1374261"/>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670833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71439"/>
            <a:ext cx="8229600" cy="860293"/>
          </a:xfrm>
          <a:ln/>
        </p:spPr>
        <p:txBody>
          <a:bodyPr anchor="ctr">
            <a:normAutofit/>
          </a:bodyPr>
          <a:lstStyle/>
          <a:p>
            <a:pPr algn="r"/>
            <a:r>
              <a:rPr lang="en-US" dirty="0">
                <a:solidFill>
                  <a:srgbClr val="FFFFFF"/>
                </a:solidFill>
                <a:latin typeface="Helvetica" panose="020B0604020202020204" pitchFamily="34" charset="0"/>
              </a:rPr>
              <a:t>Requirements</a:t>
            </a:r>
          </a:p>
        </p:txBody>
      </p:sp>
      <p:sp>
        <p:nvSpPr>
          <p:cNvPr id="4" name="Rectangle 3"/>
          <p:cNvSpPr>
            <a:spLocks noGrp="1" noChangeArrowheads="1"/>
          </p:cNvSpPr>
          <p:nvPr>
            <p:ph idx="1"/>
          </p:nvPr>
        </p:nvSpPr>
        <p:spPr>
          <a:xfrm>
            <a:off x="285750" y="1079500"/>
            <a:ext cx="8229600" cy="5097463"/>
          </a:xfrm>
        </p:spPr>
        <p:txBody>
          <a:bodyPr>
            <a:noAutofit/>
          </a:bodyPr>
          <a:lstStyle/>
          <a:p>
            <a:pPr marL="0" indent="0" algn="just">
              <a:lnSpc>
                <a:spcPct val="100000"/>
              </a:lnSpc>
              <a:buNone/>
            </a:pPr>
            <a:r>
              <a:rPr lang="en-US" sz="2800" dirty="0">
                <a:latin typeface="Georgia" panose="02040502050405020303" pitchFamily="18" charset="0"/>
              </a:rPr>
              <a:t>Requirements for Live Data Forensics:</a:t>
            </a:r>
          </a:p>
          <a:p>
            <a:pPr algn="just">
              <a:lnSpc>
                <a:spcPct val="100000"/>
              </a:lnSpc>
            </a:pPr>
            <a:r>
              <a:rPr lang="en-US" sz="2800" dirty="0">
                <a:latin typeface="Georgia" panose="02040502050405020303" pitchFamily="18" charset="0"/>
              </a:rPr>
              <a:t>Specialist with specific training for Live Data Forensics</a:t>
            </a:r>
          </a:p>
          <a:p>
            <a:pPr algn="just">
              <a:lnSpc>
                <a:spcPct val="100000"/>
              </a:lnSpc>
            </a:pPr>
            <a:r>
              <a:rPr lang="en-US" sz="2800" dirty="0">
                <a:latin typeface="Georgia" panose="02040502050405020303" pitchFamily="18" charset="0"/>
              </a:rPr>
              <a:t>Hands-on practical experience</a:t>
            </a:r>
          </a:p>
          <a:p>
            <a:pPr algn="just">
              <a:lnSpc>
                <a:spcPct val="100000"/>
              </a:lnSpc>
            </a:pPr>
            <a:r>
              <a:rPr lang="en-US" sz="2800" dirty="0">
                <a:latin typeface="Georgia" panose="02040502050405020303" pitchFamily="18" charset="0"/>
              </a:rPr>
              <a:t>A set of validated forensic tools for Live Data Forensics</a:t>
            </a:r>
          </a:p>
          <a:p>
            <a:pPr marL="0" indent="0" algn="just">
              <a:lnSpc>
                <a:spcPct val="100000"/>
              </a:lnSpc>
              <a:buNone/>
            </a:pPr>
            <a:r>
              <a:rPr lang="en-US" sz="2800" dirty="0">
                <a:latin typeface="Georgia" panose="02040502050405020303" pitchFamily="18" charset="0"/>
              </a:rPr>
              <a:t>If no specialist is available, pulling the plug makes more sense than tampering with the evidence resulting in a possible contamination of the evidence and making it unfeasible for use in court. </a:t>
            </a:r>
            <a:endParaRPr lang="de-DE" sz="2800" dirty="0">
              <a:latin typeface="Georgia" panose="02040502050405020303" pitchFamily="18" charset="0"/>
            </a:endParaRPr>
          </a:p>
          <a:p>
            <a:pPr algn="just">
              <a:lnSpc>
                <a:spcPct val="100000"/>
              </a:lnSpc>
            </a:pPr>
            <a:endParaRPr lang="en-GB" sz="2800" dirty="0"/>
          </a:p>
        </p:txBody>
      </p:sp>
    </p:spTree>
    <p:extLst>
      <p:ext uri="{BB962C8B-B14F-4D97-AF65-F5344CB8AC3E}">
        <p14:creationId xmlns:p14="http://schemas.microsoft.com/office/powerpoint/2010/main" val="405958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39"/>
            <a:ext cx="8229600" cy="860293"/>
          </a:xfrm>
          <a:ln/>
        </p:spPr>
        <p:txBody>
          <a:bodyPr anchor="ctr">
            <a:normAutofit/>
          </a:bodyPr>
          <a:lstStyle/>
          <a:p>
            <a:pPr algn="r"/>
            <a:r>
              <a:rPr lang="en-US" dirty="0">
                <a:solidFill>
                  <a:srgbClr val="FFFFFF"/>
                </a:solidFill>
                <a:latin typeface="Helvetica" panose="020B0604020202020204" pitchFamily="34" charset="0"/>
              </a:rPr>
              <a:t>Remote Storage</a:t>
            </a:r>
          </a:p>
        </p:txBody>
      </p:sp>
      <p:sp>
        <p:nvSpPr>
          <p:cNvPr id="4" name="Rectangle 3"/>
          <p:cNvSpPr>
            <a:spLocks noGrp="1" noChangeArrowheads="1"/>
          </p:cNvSpPr>
          <p:nvPr>
            <p:ph idx="1"/>
          </p:nvPr>
        </p:nvSpPr>
        <p:spPr>
          <a:xfrm>
            <a:off x="628650" y="1358900"/>
            <a:ext cx="7886700" cy="4818063"/>
          </a:xfrm>
        </p:spPr>
        <p:txBody>
          <a:bodyPr>
            <a:normAutofit/>
          </a:bodyPr>
          <a:lstStyle/>
          <a:p>
            <a:pPr>
              <a:lnSpc>
                <a:spcPct val="100000"/>
              </a:lnSpc>
            </a:pPr>
            <a:r>
              <a:rPr lang="en-GB" dirty="0">
                <a:latin typeface="Georgia" panose="02040502050405020303" pitchFamily="18" charset="0"/>
              </a:rPr>
              <a:t>Data is not always stored locally</a:t>
            </a:r>
          </a:p>
          <a:p>
            <a:pPr>
              <a:lnSpc>
                <a:spcPct val="100000"/>
              </a:lnSpc>
            </a:pPr>
            <a:r>
              <a:rPr lang="en-GB" dirty="0">
                <a:latin typeface="Georgia" panose="02040502050405020303" pitchFamily="18" charset="0"/>
              </a:rPr>
              <a:t>Especially in companies you find data stored remotely in other offices, collocated at hosting companies, etc</a:t>
            </a:r>
          </a:p>
          <a:p>
            <a:pPr>
              <a:lnSpc>
                <a:spcPct val="100000"/>
              </a:lnSpc>
            </a:pPr>
            <a:r>
              <a:rPr lang="en-GB" dirty="0">
                <a:latin typeface="Georgia" panose="02040502050405020303" pitchFamily="18" charset="0"/>
              </a:rPr>
              <a:t>It is important to acquire remotely stored data</a:t>
            </a:r>
          </a:p>
          <a:p>
            <a:pPr>
              <a:lnSpc>
                <a:spcPct val="100000"/>
              </a:lnSpc>
            </a:pPr>
            <a:r>
              <a:rPr lang="en-GB" dirty="0">
                <a:latin typeface="Georgia" panose="02040502050405020303" pitchFamily="18" charset="0"/>
              </a:rPr>
              <a:t>Acquisition is dependent on your legislation</a:t>
            </a:r>
          </a:p>
        </p:txBody>
      </p:sp>
    </p:spTree>
    <p:extLst>
      <p:ext uri="{BB962C8B-B14F-4D97-AF65-F5344CB8AC3E}">
        <p14:creationId xmlns:p14="http://schemas.microsoft.com/office/powerpoint/2010/main" val="20190662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0830"/>
            <a:ext cx="8229600" cy="860293"/>
          </a:xfrm>
          <a:ln/>
        </p:spPr>
        <p:txBody>
          <a:bodyPr anchor="ctr">
            <a:normAutofit/>
          </a:bodyPr>
          <a:lstStyle/>
          <a:p>
            <a:pPr algn="r"/>
            <a:r>
              <a:rPr lang="en-US" dirty="0">
                <a:solidFill>
                  <a:srgbClr val="FFFFFF"/>
                </a:solidFill>
                <a:latin typeface="Helvetica" panose="020B0604020202020204" pitchFamily="34" charset="0"/>
              </a:rPr>
              <a:t>Examples of remote storage</a:t>
            </a:r>
          </a:p>
        </p:txBody>
      </p:sp>
      <p:sp>
        <p:nvSpPr>
          <p:cNvPr id="4" name="Rectangle 3"/>
          <p:cNvSpPr>
            <a:spLocks noGrp="1" noChangeArrowheads="1"/>
          </p:cNvSpPr>
          <p:nvPr>
            <p:ph idx="1"/>
          </p:nvPr>
        </p:nvSpPr>
        <p:spPr>
          <a:xfrm>
            <a:off x="285750" y="1298500"/>
            <a:ext cx="8229600" cy="4878463"/>
          </a:xfrm>
        </p:spPr>
        <p:txBody>
          <a:bodyPr>
            <a:normAutofit/>
          </a:bodyPr>
          <a:lstStyle/>
          <a:p>
            <a:pPr lvl="0">
              <a:lnSpc>
                <a:spcPct val="100000"/>
              </a:lnSpc>
            </a:pPr>
            <a:r>
              <a:rPr lang="en-US" dirty="0">
                <a:latin typeface="Georgia" panose="02040502050405020303" pitchFamily="18" charset="0"/>
              </a:rPr>
              <a:t>Shared folders on other </a:t>
            </a:r>
            <a:br>
              <a:rPr lang="en-US" dirty="0">
                <a:latin typeface="Georgia" panose="02040502050405020303" pitchFamily="18" charset="0"/>
              </a:rPr>
            </a:br>
            <a:r>
              <a:rPr lang="en-US" dirty="0">
                <a:latin typeface="Georgia" panose="02040502050405020303" pitchFamily="18" charset="0"/>
              </a:rPr>
              <a:t>network computers</a:t>
            </a:r>
            <a:endParaRPr lang="de-DE" dirty="0">
              <a:latin typeface="Georgia" panose="02040502050405020303" pitchFamily="18" charset="0"/>
            </a:endParaRPr>
          </a:p>
          <a:p>
            <a:pPr lvl="0">
              <a:lnSpc>
                <a:spcPct val="100000"/>
              </a:lnSpc>
            </a:pPr>
            <a:r>
              <a:rPr lang="en-US" dirty="0">
                <a:latin typeface="Georgia" panose="02040502050405020303" pitchFamily="18" charset="0"/>
              </a:rPr>
              <a:t>Mapped network drives from </a:t>
            </a:r>
            <a:br>
              <a:rPr lang="en-US" dirty="0">
                <a:latin typeface="Georgia" panose="02040502050405020303" pitchFamily="18" charset="0"/>
              </a:rPr>
            </a:br>
            <a:r>
              <a:rPr lang="en-US" dirty="0">
                <a:latin typeface="Georgia" panose="02040502050405020303" pitchFamily="18" charset="0"/>
              </a:rPr>
              <a:t>a server</a:t>
            </a:r>
            <a:endParaRPr lang="de-DE" dirty="0">
              <a:latin typeface="Georgia" panose="02040502050405020303" pitchFamily="18" charset="0"/>
            </a:endParaRPr>
          </a:p>
          <a:p>
            <a:pPr lvl="0">
              <a:lnSpc>
                <a:spcPct val="100000"/>
              </a:lnSpc>
            </a:pPr>
            <a:r>
              <a:rPr lang="en-US" dirty="0">
                <a:latin typeface="Georgia" panose="02040502050405020303" pitchFamily="18" charset="0"/>
              </a:rPr>
              <a:t>E-Mails stored on an IMAP</a:t>
            </a:r>
            <a:br>
              <a:rPr lang="en-US" dirty="0">
                <a:latin typeface="Georgia" panose="02040502050405020303" pitchFamily="18" charset="0"/>
              </a:rPr>
            </a:br>
            <a:r>
              <a:rPr lang="en-US" dirty="0">
                <a:latin typeface="Georgia" panose="02040502050405020303" pitchFamily="18" charset="0"/>
              </a:rPr>
              <a:t>or Exchange server</a:t>
            </a:r>
            <a:endParaRPr lang="de-DE" dirty="0">
              <a:latin typeface="Georgia" panose="02040502050405020303" pitchFamily="18" charset="0"/>
            </a:endParaRPr>
          </a:p>
          <a:p>
            <a:pPr lvl="0">
              <a:lnSpc>
                <a:spcPct val="100000"/>
              </a:lnSpc>
            </a:pPr>
            <a:r>
              <a:rPr lang="en-US" dirty="0">
                <a:latin typeface="Georgia" panose="02040502050405020303" pitchFamily="18" charset="0"/>
              </a:rPr>
              <a:t>Cloud services and </a:t>
            </a:r>
            <a:br>
              <a:rPr lang="en-US" dirty="0">
                <a:latin typeface="Georgia" panose="02040502050405020303" pitchFamily="18" charset="0"/>
              </a:rPr>
            </a:br>
            <a:r>
              <a:rPr lang="en-US" dirty="0">
                <a:latin typeface="Georgia" panose="02040502050405020303" pitchFamily="18" charset="0"/>
              </a:rPr>
              <a:t>online storage</a:t>
            </a:r>
            <a:endParaRPr lang="de-DE" dirty="0">
              <a:latin typeface="Georgia" panose="02040502050405020303" pitchFamily="18" charset="0"/>
            </a:endParaRPr>
          </a:p>
          <a:p>
            <a:pPr>
              <a:lnSpc>
                <a:spcPct val="100000"/>
              </a:lnSpc>
            </a:pPr>
            <a:endParaRPr lang="en-GB" dirty="0"/>
          </a:p>
        </p:txBody>
      </p:sp>
      <p:pic>
        <p:nvPicPr>
          <p:cNvPr id="5" name="Bild 4"/>
          <p:cNvPicPr/>
          <p:nvPr/>
        </p:nvPicPr>
        <p:blipFill>
          <a:blip r:embed="rId2">
            <a:extLst>
              <a:ext uri="{28A0092B-C50C-407E-A947-70E740481C1C}">
                <a14:useLocalDpi xmlns:a14="http://schemas.microsoft.com/office/drawing/2010/main" val="0"/>
              </a:ext>
            </a:extLst>
          </a:blip>
          <a:srcRect r="22275" b="5872"/>
          <a:stretch>
            <a:fillRect/>
          </a:stretch>
        </p:blipFill>
        <p:spPr bwMode="auto">
          <a:xfrm>
            <a:off x="5930901" y="1063836"/>
            <a:ext cx="3157876" cy="2841700"/>
          </a:xfrm>
          <a:prstGeom prst="rect">
            <a:avLst/>
          </a:prstGeom>
          <a:noFill/>
          <a:ln>
            <a:noFill/>
          </a:ln>
        </p:spPr>
      </p:pic>
      <p:pic>
        <p:nvPicPr>
          <p:cNvPr id="6" name="Bild 5"/>
          <p:cNvPicPr/>
          <p:nvPr/>
        </p:nvPicPr>
        <p:blipFill>
          <a:blip r:embed="rId3">
            <a:extLst>
              <a:ext uri="{28A0092B-C50C-407E-A947-70E740481C1C}">
                <a14:useLocalDpi xmlns:a14="http://schemas.microsoft.com/office/drawing/2010/main" val="0"/>
              </a:ext>
            </a:extLst>
          </a:blip>
          <a:srcRect/>
          <a:stretch>
            <a:fillRect/>
          </a:stretch>
        </p:blipFill>
        <p:spPr bwMode="auto">
          <a:xfrm>
            <a:off x="3799060" y="3887304"/>
            <a:ext cx="3421532" cy="2459719"/>
          </a:xfrm>
          <a:prstGeom prst="rect">
            <a:avLst/>
          </a:prstGeom>
          <a:noFill/>
          <a:ln>
            <a:noFill/>
          </a:ln>
        </p:spPr>
      </p:pic>
    </p:spTree>
    <p:extLst>
      <p:ext uri="{BB962C8B-B14F-4D97-AF65-F5344CB8AC3E}">
        <p14:creationId xmlns:p14="http://schemas.microsoft.com/office/powerpoint/2010/main" val="20579457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105469"/>
            <a:ext cx="8229600" cy="860293"/>
          </a:xfrm>
          <a:ln/>
        </p:spPr>
        <p:txBody>
          <a:bodyPr anchor="ctr">
            <a:normAutofit/>
          </a:bodyPr>
          <a:lstStyle/>
          <a:p>
            <a:pPr algn="r"/>
            <a:r>
              <a:rPr lang="en-US" dirty="0">
                <a:solidFill>
                  <a:srgbClr val="FFFFFF"/>
                </a:solidFill>
                <a:latin typeface="Helvetica" panose="020B0604020202020204" pitchFamily="34" charset="0"/>
              </a:rPr>
              <a:t>Data stored in the cloud</a:t>
            </a:r>
          </a:p>
        </p:txBody>
      </p:sp>
      <p:sp>
        <p:nvSpPr>
          <p:cNvPr id="4" name="Rectangle 3"/>
          <p:cNvSpPr>
            <a:spLocks noGrp="1" noChangeArrowheads="1"/>
          </p:cNvSpPr>
          <p:nvPr>
            <p:ph idx="1"/>
          </p:nvPr>
        </p:nvSpPr>
        <p:spPr>
          <a:xfrm>
            <a:off x="6400800" y="1280353"/>
            <a:ext cx="2114550" cy="4896610"/>
          </a:xfrm>
        </p:spPr>
        <p:txBody>
          <a:bodyPr>
            <a:normAutofit/>
          </a:bodyPr>
          <a:lstStyle/>
          <a:p>
            <a:pPr>
              <a:lnSpc>
                <a:spcPct val="100000"/>
              </a:lnSpc>
            </a:pPr>
            <a:endParaRPr lang="en-GB" dirty="0">
              <a:latin typeface="Georgia" panose="02040502050405020303" pitchFamily="18" charset="0"/>
            </a:endParaRPr>
          </a:p>
          <a:p>
            <a:pPr>
              <a:lnSpc>
                <a:spcPct val="100000"/>
              </a:lnSpc>
            </a:pPr>
            <a:endParaRPr lang="en-GB" dirty="0">
              <a:latin typeface="Georgia" panose="02040502050405020303" pitchFamily="18" charset="0"/>
            </a:endParaRPr>
          </a:p>
          <a:p>
            <a:pPr>
              <a:lnSpc>
                <a:spcPct val="100000"/>
              </a:lnSpc>
            </a:pPr>
            <a:endParaRPr lang="en-GB" dirty="0">
              <a:latin typeface="Georgia" panose="02040502050405020303" pitchFamily="18" charset="0"/>
            </a:endParaRPr>
          </a:p>
          <a:p>
            <a:pPr>
              <a:lnSpc>
                <a:spcPct val="100000"/>
              </a:lnSpc>
            </a:pPr>
            <a:endParaRPr lang="en-GB" dirty="0">
              <a:latin typeface="Georgia" panose="02040502050405020303" pitchFamily="18" charset="0"/>
            </a:endParaRPr>
          </a:p>
          <a:p>
            <a:pPr>
              <a:lnSpc>
                <a:spcPct val="100000"/>
              </a:lnSpc>
            </a:pPr>
            <a:endParaRPr lang="en-GB" dirty="0">
              <a:latin typeface="Georgia" panose="02040502050405020303" pitchFamily="18" charset="0"/>
            </a:endParaRPr>
          </a:p>
          <a:p>
            <a:pPr marL="0" indent="0">
              <a:lnSpc>
                <a:spcPct val="100000"/>
              </a:lnSpc>
              <a:buNone/>
            </a:pPr>
            <a:endParaRPr lang="en-GB" dirty="0">
              <a:latin typeface="Georgia" panose="02040502050405020303" pitchFamily="18" charset="0"/>
            </a:endParaRPr>
          </a:p>
          <a:p>
            <a:pPr marL="0" indent="0" algn="r">
              <a:lnSpc>
                <a:spcPct val="100000"/>
              </a:lnSpc>
              <a:buNone/>
            </a:pPr>
            <a:endParaRPr lang="en-GB" sz="2000" dirty="0">
              <a:latin typeface="Georgia" panose="02040502050405020303" pitchFamily="18" charset="0"/>
            </a:endParaRPr>
          </a:p>
          <a:p>
            <a:pPr marL="0" indent="0" algn="r">
              <a:lnSpc>
                <a:spcPct val="100000"/>
              </a:lnSpc>
              <a:buNone/>
            </a:pPr>
            <a:r>
              <a:rPr lang="en-GB" sz="2000" dirty="0">
                <a:latin typeface="Georgia" panose="02040502050405020303" pitchFamily="18" charset="0"/>
              </a:rPr>
              <a:t>Source: </a:t>
            </a:r>
            <a:r>
              <a:rPr lang="en-US" sz="2000" dirty="0">
                <a:latin typeface="Georgia" panose="02040502050405020303" pitchFamily="18" charset="0"/>
              </a:rPr>
              <a:t>Created by Sam Johnston, Wikipedia.com</a:t>
            </a:r>
            <a:r>
              <a:rPr lang="de-DE" sz="2000" dirty="0">
                <a:latin typeface="Georgia" panose="02040502050405020303" pitchFamily="18" charset="0"/>
              </a:rPr>
              <a:t> </a:t>
            </a:r>
            <a:endParaRPr lang="en-GB" dirty="0">
              <a:latin typeface="Georgia" panose="02040502050405020303" pitchFamily="18" charset="0"/>
            </a:endParaRPr>
          </a:p>
        </p:txBody>
      </p:sp>
      <p:pic>
        <p:nvPicPr>
          <p:cNvPr id="6" name="Picture 75"/>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34932"/>
            <a:ext cx="6057900" cy="5187452"/>
          </a:xfrm>
          <a:prstGeom prst="rect">
            <a:avLst/>
          </a:prstGeom>
          <a:noFill/>
          <a:ln>
            <a:noFill/>
          </a:ln>
        </p:spPr>
      </p:pic>
    </p:spTree>
    <p:extLst>
      <p:ext uri="{BB962C8B-B14F-4D97-AF65-F5344CB8AC3E}">
        <p14:creationId xmlns:p14="http://schemas.microsoft.com/office/powerpoint/2010/main" val="5225680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58739"/>
            <a:ext cx="8229600" cy="860293"/>
          </a:xfrm>
          <a:ln/>
        </p:spPr>
        <p:txBody>
          <a:bodyPr anchor="ctr">
            <a:normAutofit/>
          </a:bodyPr>
          <a:lstStyle/>
          <a:p>
            <a:pPr algn="r"/>
            <a:r>
              <a:rPr lang="en-US">
                <a:solidFill>
                  <a:srgbClr val="FFFFFF"/>
                </a:solidFill>
                <a:latin typeface="Helvetica" panose="020B0604020202020204" pitchFamily="34" charset="0"/>
              </a:rPr>
              <a:t>Cloud computing</a:t>
            </a:r>
          </a:p>
        </p:txBody>
      </p:sp>
      <p:sp>
        <p:nvSpPr>
          <p:cNvPr id="4" name="Rectangle 3"/>
          <p:cNvSpPr>
            <a:spLocks noGrp="1" noChangeArrowheads="1"/>
          </p:cNvSpPr>
          <p:nvPr>
            <p:ph idx="1"/>
          </p:nvPr>
        </p:nvSpPr>
        <p:spPr>
          <a:xfrm>
            <a:off x="628650" y="1714500"/>
            <a:ext cx="7886700" cy="4462463"/>
          </a:xfrm>
        </p:spPr>
        <p:txBody>
          <a:bodyPr>
            <a:normAutofit/>
          </a:bodyPr>
          <a:lstStyle/>
          <a:p>
            <a:pPr marL="0" indent="0" algn="just">
              <a:lnSpc>
                <a:spcPct val="120000"/>
              </a:lnSpc>
              <a:buNone/>
            </a:pPr>
            <a:r>
              <a:rPr lang="en-US" dirty="0">
                <a:latin typeface="Georgia" panose="02040502050405020303" pitchFamily="18" charset="0"/>
              </a:rPr>
              <a:t>Cloud computing is a model for enabling ubiquitous, convenient, on-demand network access to a shared pool of configurable computing resources (e.g., networks, servers, storage, applications, and services) that can be rapidly provisioned and released with minimal management effort or service provider interaction.[…] </a:t>
            </a:r>
          </a:p>
          <a:p>
            <a:pPr marL="0" indent="0">
              <a:lnSpc>
                <a:spcPct val="120000"/>
              </a:lnSpc>
              <a:buNone/>
            </a:pPr>
            <a:endParaRPr lang="en-US" dirty="0">
              <a:latin typeface="Georgia" panose="02040502050405020303" pitchFamily="18" charset="0"/>
            </a:endParaRPr>
          </a:p>
          <a:p>
            <a:pPr marL="0" indent="0" algn="r">
              <a:lnSpc>
                <a:spcPct val="120000"/>
              </a:lnSpc>
              <a:buNone/>
            </a:pPr>
            <a:r>
              <a:rPr lang="en-US" sz="1900" dirty="0">
                <a:latin typeface="Georgia" panose="02040502050405020303" pitchFamily="18" charset="0"/>
              </a:rPr>
              <a:t>Source: Mell and </a:t>
            </a:r>
            <a:r>
              <a:rPr lang="en-US" sz="1900" dirty="0" err="1">
                <a:latin typeface="Georgia" panose="02040502050405020303" pitchFamily="18" charset="0"/>
              </a:rPr>
              <a:t>Grance</a:t>
            </a:r>
            <a:r>
              <a:rPr lang="en-US" sz="1900" dirty="0">
                <a:latin typeface="Georgia" panose="02040502050405020303" pitchFamily="18" charset="0"/>
              </a:rPr>
              <a:t>, NIST, 2011, </a:t>
            </a:r>
            <a:r>
              <a:rPr lang="en-US" sz="1900" dirty="0">
                <a:latin typeface="Georgia" panose="02040502050405020303" pitchFamily="18" charset="0"/>
                <a:hlinkClick r:id="rId3"/>
              </a:rPr>
              <a:t>http://csrc.nist.gov/publications/PubsSPs.html#800-145</a:t>
            </a:r>
            <a:r>
              <a:rPr lang="en-US" sz="1900" dirty="0">
                <a:latin typeface="Georgia" panose="02040502050405020303" pitchFamily="18" charset="0"/>
              </a:rPr>
              <a:t> </a:t>
            </a:r>
            <a:r>
              <a:rPr lang="de-DE" sz="1900" dirty="0">
                <a:latin typeface="Georgia" panose="02040502050405020303" pitchFamily="18" charset="0"/>
              </a:rPr>
              <a:t> </a:t>
            </a:r>
            <a:endParaRPr lang="en-GB" sz="1900" dirty="0">
              <a:latin typeface="Georgia" panose="02040502050405020303" pitchFamily="18" charset="0"/>
            </a:endParaRPr>
          </a:p>
        </p:txBody>
      </p:sp>
    </p:spTree>
    <p:extLst>
      <p:ext uri="{BB962C8B-B14F-4D97-AF65-F5344CB8AC3E}">
        <p14:creationId xmlns:p14="http://schemas.microsoft.com/office/powerpoint/2010/main" val="17406509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84" y="124527"/>
            <a:ext cx="8229600" cy="860293"/>
          </a:xfrm>
          <a:ln/>
        </p:spPr>
        <p:txBody>
          <a:bodyPr anchor="ctr">
            <a:normAutofit/>
          </a:bodyPr>
          <a:lstStyle/>
          <a:p>
            <a:pPr algn="r"/>
            <a:r>
              <a:rPr lang="en-US" dirty="0">
                <a:solidFill>
                  <a:srgbClr val="FFFFFF"/>
                </a:solidFill>
                <a:latin typeface="Helvetica" panose="020B0604020202020204" pitchFamily="34" charset="0"/>
              </a:rPr>
              <a:t>Common cloud providers</a:t>
            </a:r>
          </a:p>
        </p:txBody>
      </p:sp>
      <p:pic>
        <p:nvPicPr>
          <p:cNvPr id="5" name="Grafik 364"/>
          <p:cNvPicPr/>
          <p:nvPr/>
        </p:nvPicPr>
        <p:blipFill>
          <a:blip r:embed="rId3">
            <a:extLst>
              <a:ext uri="{28A0092B-C50C-407E-A947-70E740481C1C}">
                <a14:useLocalDpi xmlns:a14="http://schemas.microsoft.com/office/drawing/2010/main" val="0"/>
              </a:ext>
            </a:extLst>
          </a:blip>
          <a:srcRect/>
          <a:stretch>
            <a:fillRect/>
          </a:stretch>
        </p:blipFill>
        <p:spPr bwMode="auto">
          <a:xfrm>
            <a:off x="1454204" y="1720966"/>
            <a:ext cx="1842666" cy="856450"/>
          </a:xfrm>
          <a:prstGeom prst="rect">
            <a:avLst/>
          </a:prstGeom>
          <a:noFill/>
          <a:ln>
            <a:noFill/>
          </a:ln>
          <a:effectLst>
            <a:reflection blurRad="6350" stA="52000" endA="300" endPos="35000" dir="5400000" sy="-100000" algn="bl" rotWithShape="0"/>
          </a:effectLst>
        </p:spPr>
      </p:pic>
      <p:pic>
        <p:nvPicPr>
          <p:cNvPr id="6" name="Grafik 368"/>
          <p:cNvPicPr/>
          <p:nvPr/>
        </p:nvPicPr>
        <p:blipFill>
          <a:blip r:embed="rId4">
            <a:extLst>
              <a:ext uri="{28A0092B-C50C-407E-A947-70E740481C1C}">
                <a14:useLocalDpi xmlns:a14="http://schemas.microsoft.com/office/drawing/2010/main" val="0"/>
              </a:ext>
            </a:extLst>
          </a:blip>
          <a:srcRect/>
          <a:stretch>
            <a:fillRect/>
          </a:stretch>
        </p:blipFill>
        <p:spPr bwMode="auto">
          <a:xfrm>
            <a:off x="1454204" y="3594026"/>
            <a:ext cx="1371233" cy="946344"/>
          </a:xfrm>
          <a:prstGeom prst="rect">
            <a:avLst/>
          </a:prstGeom>
          <a:noFill/>
          <a:ln>
            <a:noFill/>
          </a:ln>
          <a:effectLst>
            <a:reflection blurRad="6350" stA="52000" endA="300" endPos="35000" dir="5400000" sy="-100000" algn="bl" rotWithShape="0"/>
          </a:effectLst>
        </p:spPr>
      </p:pic>
      <p:pic>
        <p:nvPicPr>
          <p:cNvPr id="7" name="Grafik 372"/>
          <p:cNvPicPr/>
          <p:nvPr/>
        </p:nvPicPr>
        <p:blipFill>
          <a:blip r:embed="rId5">
            <a:extLst>
              <a:ext uri="{28A0092B-C50C-407E-A947-70E740481C1C}">
                <a14:useLocalDpi xmlns:a14="http://schemas.microsoft.com/office/drawing/2010/main" val="0"/>
              </a:ext>
            </a:extLst>
          </a:blip>
          <a:srcRect/>
          <a:stretch>
            <a:fillRect/>
          </a:stretch>
        </p:blipFill>
        <p:spPr bwMode="auto">
          <a:xfrm>
            <a:off x="2966181" y="4934435"/>
            <a:ext cx="1365746" cy="537091"/>
          </a:xfrm>
          <a:prstGeom prst="rect">
            <a:avLst/>
          </a:prstGeom>
          <a:noFill/>
          <a:ln>
            <a:noFill/>
          </a:ln>
          <a:effectLst>
            <a:reflection blurRad="6350" stA="52000" endA="300" endPos="35000" dir="5400000" sy="-100000" algn="bl" rotWithShape="0"/>
          </a:effectLst>
        </p:spPr>
      </p:pic>
      <p:pic>
        <p:nvPicPr>
          <p:cNvPr id="8" name="Grafik 376"/>
          <p:cNvPicPr/>
          <p:nvPr/>
        </p:nvPicPr>
        <p:blipFill>
          <a:blip r:embed="rId6">
            <a:extLst>
              <a:ext uri="{28A0092B-C50C-407E-A947-70E740481C1C}">
                <a14:useLocalDpi xmlns:a14="http://schemas.microsoft.com/office/drawing/2010/main" val="0"/>
              </a:ext>
            </a:extLst>
          </a:blip>
          <a:srcRect/>
          <a:stretch>
            <a:fillRect/>
          </a:stretch>
        </p:blipFill>
        <p:spPr bwMode="auto">
          <a:xfrm>
            <a:off x="6178400" y="4341076"/>
            <a:ext cx="1933914" cy="593360"/>
          </a:xfrm>
          <a:prstGeom prst="rect">
            <a:avLst/>
          </a:prstGeom>
          <a:noFill/>
          <a:ln>
            <a:noFill/>
          </a:ln>
          <a:effectLst>
            <a:reflection blurRad="6350" stA="52000" endA="300" endPos="35000" dir="5400000" sy="-100000" algn="bl" rotWithShape="0"/>
          </a:effectLst>
        </p:spPr>
      </p:pic>
      <p:pic>
        <p:nvPicPr>
          <p:cNvPr id="9" name="Grafik 380"/>
          <p:cNvPicPr/>
          <p:nvPr/>
        </p:nvPicPr>
        <p:blipFill>
          <a:blip r:embed="rId7">
            <a:extLst>
              <a:ext uri="{28A0092B-C50C-407E-A947-70E740481C1C}">
                <a14:useLocalDpi xmlns:a14="http://schemas.microsoft.com/office/drawing/2010/main" val="0"/>
              </a:ext>
            </a:extLst>
          </a:blip>
          <a:srcRect/>
          <a:stretch>
            <a:fillRect/>
          </a:stretch>
        </p:blipFill>
        <p:spPr bwMode="auto">
          <a:xfrm>
            <a:off x="6528786" y="1864840"/>
            <a:ext cx="1846693" cy="890758"/>
          </a:xfrm>
          <a:prstGeom prst="rect">
            <a:avLst/>
          </a:prstGeom>
          <a:noFill/>
          <a:ln>
            <a:noFill/>
          </a:ln>
          <a:effectLst>
            <a:reflection blurRad="6350" stA="52000" endA="300" endPos="35000" dir="5400000" sy="-100000" algn="bl" rotWithShape="0"/>
          </a:effectLst>
        </p:spPr>
      </p:pic>
      <p:pic>
        <p:nvPicPr>
          <p:cNvPr id="10" name="Grafik 384"/>
          <p:cNvPicPr/>
          <p:nvPr/>
        </p:nvPicPr>
        <p:blipFill>
          <a:blip r:embed="rId8">
            <a:extLst>
              <a:ext uri="{28A0092B-C50C-407E-A947-70E740481C1C}">
                <a14:useLocalDpi xmlns:a14="http://schemas.microsoft.com/office/drawing/2010/main" val="0"/>
              </a:ext>
            </a:extLst>
          </a:blip>
          <a:srcRect/>
          <a:stretch>
            <a:fillRect/>
          </a:stretch>
        </p:blipFill>
        <p:spPr bwMode="auto">
          <a:xfrm>
            <a:off x="4331927" y="2755598"/>
            <a:ext cx="1374444" cy="1086770"/>
          </a:xfrm>
          <a:prstGeom prst="rect">
            <a:avLst/>
          </a:prstGeom>
          <a:noFill/>
          <a:ln>
            <a:noFill/>
          </a:ln>
          <a:effectLst>
            <a:reflection blurRad="6350" stA="52000" endA="300" endPos="35000" dir="5400000" sy="-100000" algn="bl" rotWithShape="0"/>
          </a:effectLst>
        </p:spPr>
      </p:pic>
      <p:sp>
        <p:nvSpPr>
          <p:cNvPr id="3" name="Textfeld 2"/>
          <p:cNvSpPr txBox="1"/>
          <p:nvPr/>
        </p:nvSpPr>
        <p:spPr>
          <a:xfrm>
            <a:off x="659888" y="5834184"/>
            <a:ext cx="8207696" cy="369332"/>
          </a:xfrm>
          <a:prstGeom prst="rect">
            <a:avLst/>
          </a:prstGeom>
          <a:noFill/>
        </p:spPr>
        <p:txBody>
          <a:bodyPr wrap="none" rtlCol="0">
            <a:spAutoFit/>
          </a:bodyPr>
          <a:lstStyle/>
          <a:p>
            <a:r>
              <a:rPr lang="de-DE" dirty="0"/>
              <a:t>More: </a:t>
            </a:r>
            <a:r>
              <a:rPr lang="en-US" dirty="0">
                <a:hlinkClick r:id="rId9"/>
              </a:rPr>
              <a:t>http://en.wikipedia.org/wiki/Comparison_of_online_backup_services</a:t>
            </a:r>
            <a:r>
              <a:rPr lang="en-US" dirty="0"/>
              <a:t> </a:t>
            </a:r>
          </a:p>
        </p:txBody>
      </p:sp>
    </p:spTree>
    <p:extLst>
      <p:ext uri="{BB962C8B-B14F-4D97-AF65-F5344CB8AC3E}">
        <p14:creationId xmlns:p14="http://schemas.microsoft.com/office/powerpoint/2010/main" val="20990335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09539"/>
            <a:ext cx="8229600" cy="860293"/>
          </a:xfrm>
          <a:ln/>
        </p:spPr>
        <p:txBody>
          <a:bodyPr anchor="ctr">
            <a:normAutofit/>
          </a:bodyPr>
          <a:lstStyle/>
          <a:p>
            <a:pPr algn="r"/>
            <a:r>
              <a:rPr lang="en-US" dirty="0">
                <a:solidFill>
                  <a:srgbClr val="FFFFFF"/>
                </a:solidFill>
                <a:latin typeface="Helvetica" panose="020B0604020202020204" pitchFamily="34" charset="0"/>
              </a:rPr>
              <a:t>What to do with remote storage?</a:t>
            </a:r>
          </a:p>
        </p:txBody>
      </p:sp>
      <p:sp>
        <p:nvSpPr>
          <p:cNvPr id="4" name="Rectangle 3"/>
          <p:cNvSpPr>
            <a:spLocks noGrp="1" noChangeArrowheads="1"/>
          </p:cNvSpPr>
          <p:nvPr>
            <p:ph idx="1"/>
          </p:nvPr>
        </p:nvSpPr>
        <p:spPr>
          <a:xfrm>
            <a:off x="628650" y="1333500"/>
            <a:ext cx="7886700" cy="4843463"/>
          </a:xfrm>
        </p:spPr>
        <p:txBody>
          <a:bodyPr>
            <a:normAutofit/>
          </a:bodyPr>
          <a:lstStyle/>
          <a:p>
            <a:pPr marL="0" indent="0">
              <a:lnSpc>
                <a:spcPct val="100000"/>
              </a:lnSpc>
              <a:buNone/>
            </a:pPr>
            <a:r>
              <a:rPr lang="en-GB" dirty="0">
                <a:latin typeface="Georgia" panose="02040502050405020303" pitchFamily="18" charset="0"/>
              </a:rPr>
              <a:t>Identification:</a:t>
            </a:r>
          </a:p>
          <a:p>
            <a:pPr lvl="0">
              <a:lnSpc>
                <a:spcPct val="100000"/>
              </a:lnSpc>
            </a:pPr>
            <a:r>
              <a:rPr lang="en-US" dirty="0">
                <a:latin typeface="Georgia" panose="02040502050405020303" pitchFamily="18" charset="0"/>
              </a:rPr>
              <a:t>Tray icons </a:t>
            </a:r>
          </a:p>
          <a:p>
            <a:pPr lvl="0">
              <a:lnSpc>
                <a:spcPct val="100000"/>
              </a:lnSpc>
            </a:pPr>
            <a:r>
              <a:rPr lang="en-US" dirty="0">
                <a:latin typeface="Georgia" panose="02040502050405020303" pitchFamily="18" charset="0"/>
              </a:rPr>
              <a:t>Control the installed software</a:t>
            </a:r>
            <a:endParaRPr lang="de-DE" dirty="0">
              <a:latin typeface="Georgia" panose="02040502050405020303" pitchFamily="18" charset="0"/>
            </a:endParaRPr>
          </a:p>
          <a:p>
            <a:pPr lvl="0">
              <a:lnSpc>
                <a:spcPct val="100000"/>
              </a:lnSpc>
            </a:pPr>
            <a:r>
              <a:rPr lang="en-US" dirty="0">
                <a:latin typeface="Georgia" panose="02040502050405020303" pitchFamily="18" charset="0"/>
              </a:rPr>
              <a:t>Process list </a:t>
            </a:r>
          </a:p>
          <a:p>
            <a:pPr lvl="0">
              <a:lnSpc>
                <a:spcPct val="100000"/>
              </a:lnSpc>
            </a:pPr>
            <a:r>
              <a:rPr lang="en-US" dirty="0">
                <a:latin typeface="Georgia" panose="02040502050405020303" pitchFamily="18" charset="0"/>
              </a:rPr>
              <a:t>Network shares and mapped network drives</a:t>
            </a:r>
            <a:endParaRPr lang="de-DE" dirty="0">
              <a:latin typeface="Georgia" panose="02040502050405020303" pitchFamily="18" charset="0"/>
            </a:endParaRPr>
          </a:p>
          <a:p>
            <a:pPr lvl="0">
              <a:lnSpc>
                <a:spcPct val="100000"/>
              </a:lnSpc>
            </a:pPr>
            <a:r>
              <a:rPr lang="en-US" dirty="0">
                <a:latin typeface="Georgia" panose="02040502050405020303" pitchFamily="18" charset="0"/>
              </a:rPr>
              <a:t>Observe the network traffic</a:t>
            </a:r>
            <a:endParaRPr lang="de-DE" dirty="0">
              <a:latin typeface="Georgia" panose="02040502050405020303" pitchFamily="18" charset="0"/>
            </a:endParaRPr>
          </a:p>
          <a:p>
            <a:pPr lvl="0">
              <a:lnSpc>
                <a:spcPct val="100000"/>
              </a:lnSpc>
            </a:pPr>
            <a:r>
              <a:rPr lang="de-DE" dirty="0">
                <a:latin typeface="Georgia" panose="02040502050405020303" pitchFamily="18" charset="0"/>
              </a:rPr>
              <a:t>L</a:t>
            </a:r>
            <a:r>
              <a:rPr lang="en-US" dirty="0" err="1">
                <a:latin typeface="Georgia" panose="02040502050405020303" pitchFamily="18" charset="0"/>
              </a:rPr>
              <a:t>ist</a:t>
            </a:r>
            <a:r>
              <a:rPr lang="en-US" dirty="0">
                <a:latin typeface="Georgia" panose="02040502050405020303" pitchFamily="18" charset="0"/>
              </a:rPr>
              <a:t> open and listening sockets for suspicious activity.</a:t>
            </a:r>
            <a:endParaRPr lang="de-DE" dirty="0">
              <a:latin typeface="Georgia" panose="02040502050405020303" pitchFamily="18" charset="0"/>
            </a:endParaRPr>
          </a:p>
          <a:p>
            <a:pPr lvl="0">
              <a:lnSpc>
                <a:spcPct val="100000"/>
              </a:lnSpc>
            </a:pPr>
            <a:r>
              <a:rPr lang="en-US" dirty="0">
                <a:latin typeface="Georgia" panose="02040502050405020303" pitchFamily="18" charset="0"/>
              </a:rPr>
              <a:t>Acquire any data that appears to be stored remotely. </a:t>
            </a:r>
            <a:endParaRPr lang="en-GB" dirty="0">
              <a:latin typeface="Georgia" panose="02040502050405020303" pitchFamily="18" charset="0"/>
            </a:endParaRPr>
          </a:p>
        </p:txBody>
      </p:sp>
    </p:spTree>
    <p:extLst>
      <p:ext uri="{BB962C8B-B14F-4D97-AF65-F5344CB8AC3E}">
        <p14:creationId xmlns:p14="http://schemas.microsoft.com/office/powerpoint/2010/main" val="17426862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166" y="1092201"/>
            <a:ext cx="3994634" cy="5247920"/>
          </a:xfrm>
          <a:prstGeom prst="rect">
            <a:avLst/>
          </a:prstGeom>
        </p:spPr>
      </p:pic>
    </p:spTree>
    <p:extLst>
      <p:ext uri="{BB962C8B-B14F-4D97-AF65-F5344CB8AC3E}">
        <p14:creationId xmlns:p14="http://schemas.microsoft.com/office/powerpoint/2010/main" val="1051049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530"/>
            <a:ext cx="8229600" cy="860293"/>
          </a:xfrm>
          <a:ln/>
        </p:spPr>
        <p:txBody>
          <a:bodyPr anchor="ctr">
            <a:noAutofit/>
          </a:bodyPr>
          <a:lstStyle/>
          <a:p>
            <a:pPr algn="r"/>
            <a:r>
              <a:rPr lang="en-US" dirty="0">
                <a:solidFill>
                  <a:srgbClr val="FFFFFF"/>
                </a:solidFill>
                <a:latin typeface="Helvetica" panose="020B0604020202020204" pitchFamily="34" charset="0"/>
              </a:rPr>
              <a:t>Sources and Types of Electronic Evidence</a:t>
            </a:r>
          </a:p>
        </p:txBody>
      </p:sp>
      <p:sp>
        <p:nvSpPr>
          <p:cNvPr id="3" name="Content Placeholder 2"/>
          <p:cNvSpPr>
            <a:spLocks noGrp="1"/>
          </p:cNvSpPr>
          <p:nvPr>
            <p:ph idx="1"/>
          </p:nvPr>
        </p:nvSpPr>
        <p:spPr>
          <a:xfrm>
            <a:off x="628650" y="1524000"/>
            <a:ext cx="7886700" cy="4652963"/>
          </a:xfrm>
        </p:spPr>
        <p:txBody>
          <a:bodyPr/>
          <a:lstStyle/>
          <a:p>
            <a:pPr>
              <a:lnSpc>
                <a:spcPct val="100000"/>
              </a:lnSpc>
            </a:pPr>
            <a:r>
              <a:rPr lang="en-US" dirty="0">
                <a:latin typeface="Georgia" panose="02040502050405020303" pitchFamily="18" charset="0"/>
              </a:rPr>
              <a:t>Sources</a:t>
            </a:r>
          </a:p>
          <a:p>
            <a:pPr lvl="1">
              <a:lnSpc>
                <a:spcPct val="100000"/>
              </a:lnSpc>
              <a:spcBef>
                <a:spcPts val="1000"/>
              </a:spcBef>
            </a:pPr>
            <a:r>
              <a:rPr lang="en-US" dirty="0">
                <a:latin typeface="Georgia" panose="02040502050405020303" pitchFamily="18" charset="0"/>
              </a:rPr>
              <a:t>Any electronic device</a:t>
            </a:r>
          </a:p>
          <a:p>
            <a:pPr>
              <a:lnSpc>
                <a:spcPct val="100000"/>
              </a:lnSpc>
            </a:pPr>
            <a:r>
              <a:rPr lang="en-US" dirty="0">
                <a:latin typeface="Georgia" panose="02040502050405020303" pitchFamily="18" charset="0"/>
              </a:rPr>
              <a:t>Types</a:t>
            </a:r>
          </a:p>
          <a:p>
            <a:pPr lvl="1">
              <a:lnSpc>
                <a:spcPct val="100000"/>
              </a:lnSpc>
              <a:spcBef>
                <a:spcPts val="1000"/>
              </a:spcBef>
            </a:pPr>
            <a:r>
              <a:rPr lang="en-US" dirty="0">
                <a:latin typeface="Georgia" panose="02040502050405020303" pitchFamily="18" charset="0"/>
              </a:rPr>
              <a:t>Static data (Dead Box)</a:t>
            </a:r>
          </a:p>
          <a:p>
            <a:pPr lvl="1">
              <a:lnSpc>
                <a:spcPct val="100000"/>
              </a:lnSpc>
              <a:spcBef>
                <a:spcPts val="1000"/>
              </a:spcBef>
            </a:pPr>
            <a:r>
              <a:rPr lang="en-US" dirty="0">
                <a:latin typeface="Georgia" panose="02040502050405020303" pitchFamily="18" charset="0"/>
              </a:rPr>
              <a:t>Live data (Memory &amp; Servers)</a:t>
            </a:r>
          </a:p>
          <a:p>
            <a:pPr lvl="1">
              <a:lnSpc>
                <a:spcPct val="100000"/>
              </a:lnSpc>
              <a:spcBef>
                <a:spcPts val="1000"/>
              </a:spcBef>
            </a:pPr>
            <a:r>
              <a:rPr lang="en-US" dirty="0">
                <a:latin typeface="Georgia" panose="02040502050405020303" pitchFamily="18" charset="0"/>
              </a:rPr>
              <a:t>Internet data</a:t>
            </a:r>
          </a:p>
        </p:txBody>
      </p:sp>
    </p:spTree>
    <p:extLst>
      <p:ext uri="{BB962C8B-B14F-4D97-AF65-F5344CB8AC3E}">
        <p14:creationId xmlns:p14="http://schemas.microsoft.com/office/powerpoint/2010/main" val="37616475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9B7A82F-D9DD-022D-085C-2154373306B5}"/>
              </a:ext>
            </a:extLst>
          </p:cNvPr>
          <p:cNvSpPr>
            <a:spLocks noGrp="1"/>
          </p:cNvSpPr>
          <p:nvPr>
            <p:ph type="title"/>
          </p:nvPr>
        </p:nvSpPr>
        <p:spPr>
          <a:xfrm>
            <a:off x="628650" y="1111624"/>
            <a:ext cx="7886700" cy="1415676"/>
          </a:xfrm>
        </p:spPr>
        <p:txBody>
          <a:bodyPr>
            <a:normAutofit/>
          </a:bodyPr>
          <a:lstStyle/>
          <a:p>
            <a:pPr algn="ctr"/>
            <a:r>
              <a:rPr lang="en-US" dirty="0"/>
              <a:t>Labelling, Transport and Storage</a:t>
            </a:r>
          </a:p>
        </p:txBody>
      </p:sp>
      <p:pic>
        <p:nvPicPr>
          <p:cNvPr id="6" name="Graphic 5" descr="Clipboard outline">
            <a:extLst>
              <a:ext uri="{FF2B5EF4-FFF2-40B4-BE49-F238E27FC236}">
                <a16:creationId xmlns:a16="http://schemas.microsoft.com/office/drawing/2014/main" id="{2433406A-E9B9-4BCE-BDA0-60DB6B3519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387601"/>
            <a:ext cx="3886200" cy="3886200"/>
          </a:xfrm>
          <a:prstGeom prst="rect">
            <a:avLst/>
          </a:prstGeom>
        </p:spPr>
      </p:pic>
    </p:spTree>
    <p:extLst>
      <p:ext uri="{BB962C8B-B14F-4D97-AF65-F5344CB8AC3E}">
        <p14:creationId xmlns:p14="http://schemas.microsoft.com/office/powerpoint/2010/main" val="15446273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08083"/>
            <a:ext cx="8229600" cy="860293"/>
          </a:xfrm>
          <a:ln/>
        </p:spPr>
        <p:txBody>
          <a:bodyPr anchor="ctr">
            <a:normAutofit/>
          </a:bodyPr>
          <a:lstStyle/>
          <a:p>
            <a:pPr algn="r"/>
            <a:r>
              <a:rPr lang="en-US" dirty="0">
                <a:solidFill>
                  <a:srgbClr val="FFFFFF"/>
                </a:solidFill>
                <a:latin typeface="Helvetica" panose="020B0604020202020204" pitchFamily="34" charset="0"/>
              </a:rPr>
              <a:t>Labelling</a:t>
            </a:r>
          </a:p>
        </p:txBody>
      </p:sp>
      <p:sp>
        <p:nvSpPr>
          <p:cNvPr id="4" name="Rectangle 3"/>
          <p:cNvSpPr>
            <a:spLocks noGrp="1" noChangeArrowheads="1"/>
          </p:cNvSpPr>
          <p:nvPr>
            <p:ph idx="1"/>
          </p:nvPr>
        </p:nvSpPr>
        <p:spPr>
          <a:xfrm>
            <a:off x="329171" y="1346200"/>
            <a:ext cx="4871479" cy="4525963"/>
          </a:xfrm>
        </p:spPr>
        <p:txBody>
          <a:bodyPr>
            <a:normAutofit/>
          </a:bodyPr>
          <a:lstStyle/>
          <a:p>
            <a:pPr algn="just">
              <a:lnSpc>
                <a:spcPct val="100000"/>
              </a:lnSpc>
            </a:pPr>
            <a:r>
              <a:rPr lang="en-GB" dirty="0">
                <a:latin typeface="Georgia" panose="02040502050405020303" pitchFamily="18" charset="0"/>
              </a:rPr>
              <a:t>Label all devices and cable connections</a:t>
            </a:r>
          </a:p>
          <a:p>
            <a:pPr algn="just">
              <a:lnSpc>
                <a:spcPct val="100000"/>
              </a:lnSpc>
            </a:pPr>
            <a:endParaRPr lang="en-GB" dirty="0">
              <a:latin typeface="Georgia" panose="02040502050405020303" pitchFamily="18" charset="0"/>
            </a:endParaRPr>
          </a:p>
          <a:p>
            <a:pPr algn="just">
              <a:lnSpc>
                <a:spcPct val="100000"/>
              </a:lnSpc>
            </a:pPr>
            <a:r>
              <a:rPr lang="en-GB" dirty="0">
                <a:latin typeface="Georgia" panose="02040502050405020303" pitchFamily="18" charset="0"/>
              </a:rPr>
              <a:t>Do not affix adhesive labels on the surface of storage media. Use boxes, bags and envelopes for packaging and tagging of storage media</a:t>
            </a:r>
          </a:p>
        </p:txBody>
      </p:sp>
      <p:pic>
        <p:nvPicPr>
          <p:cNvPr id="3" name="Bild 2"/>
          <p:cNvPicPr>
            <a:picLocks noChangeAspect="1"/>
          </p:cNvPicPr>
          <p:nvPr/>
        </p:nvPicPr>
        <p:blipFill>
          <a:blip r:embed="rId2"/>
          <a:stretch>
            <a:fillRect/>
          </a:stretch>
        </p:blipFill>
        <p:spPr>
          <a:xfrm>
            <a:off x="5265031" y="1346200"/>
            <a:ext cx="3713869" cy="2228321"/>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7602190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38"/>
            <a:ext cx="8229600" cy="860293"/>
          </a:xfrm>
          <a:ln/>
        </p:spPr>
        <p:txBody>
          <a:bodyPr anchor="ctr">
            <a:noAutofit/>
          </a:bodyPr>
          <a:lstStyle/>
          <a:p>
            <a:pPr algn="r"/>
            <a:r>
              <a:rPr lang="en-GB" sz="3600" dirty="0">
                <a:solidFill>
                  <a:srgbClr val="FFFFFF"/>
                </a:solidFill>
                <a:latin typeface="Helvetica" panose="020B0604020202020204" pitchFamily="34" charset="0"/>
              </a:rPr>
              <a:t>Packaging, Transport and Storage</a:t>
            </a:r>
            <a:endParaRPr lang="en-US" sz="3600" dirty="0">
              <a:solidFill>
                <a:srgbClr val="FFFFFF"/>
              </a:solidFill>
              <a:latin typeface="Helvetica" panose="020B0604020202020204" pitchFamily="34" charset="0"/>
            </a:endParaRPr>
          </a:p>
        </p:txBody>
      </p:sp>
      <p:sp>
        <p:nvSpPr>
          <p:cNvPr id="3" name="Content Placeholder 2"/>
          <p:cNvSpPr>
            <a:spLocks noGrp="1"/>
          </p:cNvSpPr>
          <p:nvPr>
            <p:ph idx="1"/>
          </p:nvPr>
        </p:nvSpPr>
        <p:spPr>
          <a:xfrm>
            <a:off x="628650" y="1358900"/>
            <a:ext cx="8229600" cy="4818063"/>
          </a:xfrm>
        </p:spPr>
        <p:txBody>
          <a:bodyPr>
            <a:normAutofit/>
          </a:bodyPr>
          <a:lstStyle/>
          <a:p>
            <a:pPr marL="363538" indent="0" algn="just">
              <a:lnSpc>
                <a:spcPct val="100000"/>
              </a:lnSpc>
              <a:buNone/>
            </a:pPr>
            <a:r>
              <a:rPr lang="en-GB" dirty="0">
                <a:latin typeface="Georgia" panose="02040502050405020303" pitchFamily="18" charset="0"/>
              </a:rPr>
              <a:t>Computers and related devices and equipment are fragile electronic instruments that are sensitive to temperature, humidity, physical shock, static electricity, magnetic sources, and even to some actions (e.g., switching on/off). Therefore, special precautions should be taken when packaging, transporting, and storing e-evidence. To maintain the chain of custody, the packaging, transportation, and storage should be adequately recorded</a:t>
            </a:r>
          </a:p>
          <a:p>
            <a:pPr algn="just">
              <a:lnSpc>
                <a:spcPct val="100000"/>
              </a:lnSpc>
              <a:buNone/>
            </a:pPr>
            <a:endParaRPr lang="en-US" dirty="0"/>
          </a:p>
        </p:txBody>
      </p:sp>
    </p:spTree>
    <p:extLst>
      <p:ext uri="{BB962C8B-B14F-4D97-AF65-F5344CB8AC3E}">
        <p14:creationId xmlns:p14="http://schemas.microsoft.com/office/powerpoint/2010/main" val="3063082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350" y="56151"/>
            <a:ext cx="8229600" cy="860293"/>
          </a:xfrm>
          <a:ln/>
        </p:spPr>
        <p:txBody>
          <a:bodyPr anchor="ctr">
            <a:normAutofit/>
          </a:bodyPr>
          <a:lstStyle/>
          <a:p>
            <a:pPr algn="r"/>
            <a:r>
              <a:rPr lang="en-US">
                <a:solidFill>
                  <a:srgbClr val="FFFFFF"/>
                </a:solidFill>
                <a:latin typeface="Helvetica" panose="020B0604020202020204" pitchFamily="34" charset="0"/>
              </a:rPr>
              <a:t>Packaging and Transport</a:t>
            </a:r>
          </a:p>
        </p:txBody>
      </p:sp>
      <p:sp>
        <p:nvSpPr>
          <p:cNvPr id="4" name="Rectangle 3"/>
          <p:cNvSpPr>
            <a:spLocks noGrp="1" noChangeArrowheads="1"/>
          </p:cNvSpPr>
          <p:nvPr>
            <p:ph idx="1"/>
          </p:nvPr>
        </p:nvSpPr>
        <p:spPr>
          <a:xfrm>
            <a:off x="322150" y="1147301"/>
            <a:ext cx="5170600" cy="5123194"/>
          </a:xfrm>
        </p:spPr>
        <p:txBody>
          <a:bodyPr>
            <a:normAutofit/>
          </a:bodyPr>
          <a:lstStyle/>
          <a:p>
            <a:pPr algn="just">
              <a:lnSpc>
                <a:spcPct val="100000"/>
              </a:lnSpc>
            </a:pPr>
            <a:r>
              <a:rPr lang="en-US" dirty="0">
                <a:latin typeface="Georgia" panose="02040502050405020303" pitchFamily="18" charset="0"/>
              </a:rPr>
              <a:t>Electronic Evidence can be sensitive to temperature, humidity, physical shock, static electricity, magnetic sources, and even to some actions (e.g., switching on/off). </a:t>
            </a:r>
          </a:p>
          <a:p>
            <a:pPr algn="just">
              <a:lnSpc>
                <a:spcPct val="100000"/>
              </a:lnSpc>
            </a:pPr>
            <a:endParaRPr lang="en-US" dirty="0">
              <a:latin typeface="Georgia" panose="02040502050405020303" pitchFamily="18" charset="0"/>
            </a:endParaRPr>
          </a:p>
          <a:p>
            <a:pPr algn="just">
              <a:lnSpc>
                <a:spcPct val="100000"/>
              </a:lnSpc>
            </a:pPr>
            <a:r>
              <a:rPr lang="en-US" dirty="0">
                <a:latin typeface="Georgia" panose="02040502050405020303" pitchFamily="18" charset="0"/>
              </a:rPr>
              <a:t>E-Evidence must be handled with care and appropriate bags und boxes must be used to </a:t>
            </a:r>
            <a:r>
              <a:rPr lang="en-US" dirty="0" err="1">
                <a:latin typeface="Georgia" panose="02040502050405020303" pitchFamily="18" charset="0"/>
              </a:rPr>
              <a:t>seise</a:t>
            </a:r>
            <a:r>
              <a:rPr lang="en-US" dirty="0">
                <a:latin typeface="Georgia" panose="02040502050405020303" pitchFamily="18" charset="0"/>
              </a:rPr>
              <a:t> the devices.</a:t>
            </a:r>
            <a:endParaRPr lang="en-GB" dirty="0">
              <a:latin typeface="Georgia" panose="02040502050405020303" pitchFamily="18" charset="0"/>
            </a:endParaRPr>
          </a:p>
        </p:txBody>
      </p:sp>
      <p:pic>
        <p:nvPicPr>
          <p:cNvPr id="5" name="Bild 4"/>
          <p:cNvPicPr>
            <a:picLocks noChangeAspect="1"/>
          </p:cNvPicPr>
          <p:nvPr/>
        </p:nvPicPr>
        <p:blipFill>
          <a:blip r:embed="rId2"/>
          <a:stretch>
            <a:fillRect/>
          </a:stretch>
        </p:blipFill>
        <p:spPr>
          <a:xfrm>
            <a:off x="5492750" y="1609015"/>
            <a:ext cx="3516200" cy="2684033"/>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665833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09539"/>
            <a:ext cx="8229600" cy="860293"/>
          </a:xfrm>
          <a:ln/>
        </p:spPr>
        <p:txBody>
          <a:bodyPr anchor="ctr">
            <a:normAutofit/>
          </a:bodyPr>
          <a:lstStyle/>
          <a:p>
            <a:pPr algn="r"/>
            <a:r>
              <a:rPr lang="en-US">
                <a:solidFill>
                  <a:srgbClr val="FFFFFF"/>
                </a:solidFill>
                <a:latin typeface="Helvetica" panose="020B0604020202020204" pitchFamily="34" charset="0"/>
              </a:rPr>
              <a:t>Transport</a:t>
            </a:r>
          </a:p>
        </p:txBody>
      </p:sp>
      <p:sp>
        <p:nvSpPr>
          <p:cNvPr id="4" name="Rectangle 3"/>
          <p:cNvSpPr>
            <a:spLocks noGrp="1" noChangeArrowheads="1"/>
          </p:cNvSpPr>
          <p:nvPr>
            <p:ph idx="1"/>
          </p:nvPr>
        </p:nvSpPr>
        <p:spPr>
          <a:xfrm>
            <a:off x="333290" y="1198432"/>
            <a:ext cx="5235660" cy="4525963"/>
          </a:xfrm>
        </p:spPr>
        <p:txBody>
          <a:bodyPr>
            <a:normAutofit/>
          </a:bodyPr>
          <a:lstStyle/>
          <a:p>
            <a:pPr algn="just">
              <a:lnSpc>
                <a:spcPct val="100000"/>
              </a:lnSpc>
            </a:pPr>
            <a:r>
              <a:rPr lang="en-US" sz="2800">
                <a:latin typeface="Georgia" panose="02040502050405020303" pitchFamily="18" charset="0"/>
              </a:rPr>
              <a:t>Keep electronic evidence away from magnetic sources (e.g. Radio transmitters, speaker magnets, heated seats)</a:t>
            </a:r>
          </a:p>
          <a:p>
            <a:pPr marL="342900" lvl="1" indent="-342900" algn="just">
              <a:lnSpc>
                <a:spcPct val="100000"/>
              </a:lnSpc>
              <a:spcBef>
                <a:spcPts val="1000"/>
              </a:spcBef>
              <a:buFont typeface="Arial"/>
              <a:buChar char="•"/>
            </a:pPr>
            <a:r>
              <a:rPr lang="en-GB">
                <a:latin typeface="Georgia" panose="02040502050405020303" pitchFamily="18" charset="0"/>
              </a:rPr>
              <a:t>Ensure that the equipment is protected from shock and bumps (i.e., mechanical damage), heat, and humidity.</a:t>
            </a:r>
            <a:endParaRPr lang="de-DE">
              <a:latin typeface="Georgia" panose="02040502050405020303" pitchFamily="18" charset="0"/>
            </a:endParaRPr>
          </a:p>
          <a:p>
            <a:pPr>
              <a:lnSpc>
                <a:spcPct val="100000"/>
              </a:lnSpc>
            </a:pPr>
            <a:endParaRPr lang="en-GB"/>
          </a:p>
        </p:txBody>
      </p:sp>
      <p:pic>
        <p:nvPicPr>
          <p:cNvPr id="3" name="Bild 2" descr="Bildschirmfoto 2013-02-25 um 14.11.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052" y="1296886"/>
            <a:ext cx="3404944" cy="2271814"/>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8157447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399"/>
            <a:ext cx="8229600" cy="860293"/>
          </a:xfrm>
          <a:ln/>
        </p:spPr>
        <p:txBody>
          <a:bodyPr anchor="ctr">
            <a:normAutofit/>
          </a:bodyPr>
          <a:lstStyle/>
          <a:p>
            <a:pPr algn="r"/>
            <a:r>
              <a:rPr lang="en-US">
                <a:solidFill>
                  <a:srgbClr val="FFFFFF"/>
                </a:solidFill>
                <a:latin typeface="Helvetica" panose="020B0604020202020204" pitchFamily="34" charset="0"/>
              </a:rPr>
              <a:t>Storage</a:t>
            </a:r>
          </a:p>
        </p:txBody>
      </p:sp>
      <p:sp>
        <p:nvSpPr>
          <p:cNvPr id="4" name="Rectangle 3"/>
          <p:cNvSpPr>
            <a:spLocks noGrp="1" noChangeArrowheads="1"/>
          </p:cNvSpPr>
          <p:nvPr>
            <p:ph idx="1"/>
          </p:nvPr>
        </p:nvSpPr>
        <p:spPr>
          <a:xfrm>
            <a:off x="314872" y="1211132"/>
            <a:ext cx="5266778" cy="4525963"/>
          </a:xfrm>
        </p:spPr>
        <p:txBody>
          <a:bodyPr>
            <a:normAutofit lnSpcReduction="10000"/>
          </a:bodyPr>
          <a:lstStyle/>
          <a:p>
            <a:pPr marL="285750" lvl="1" algn="just">
              <a:lnSpc>
                <a:spcPct val="100000"/>
              </a:lnSpc>
              <a:spcBef>
                <a:spcPts val="1000"/>
              </a:spcBef>
              <a:buFont typeface="Arial"/>
              <a:buChar char="•"/>
            </a:pPr>
            <a:r>
              <a:rPr lang="en-GB" dirty="0">
                <a:latin typeface="Georgia" panose="02040502050405020303" pitchFamily="18" charset="0"/>
              </a:rPr>
              <a:t>Ensure that evidence is inventoried in accordance with the relevant policies.</a:t>
            </a:r>
          </a:p>
          <a:p>
            <a:pPr marL="285750" lvl="1" algn="just">
              <a:lnSpc>
                <a:spcPct val="100000"/>
              </a:lnSpc>
              <a:spcBef>
                <a:spcPts val="1000"/>
              </a:spcBef>
              <a:buFont typeface="Arial"/>
              <a:buChar char="•"/>
            </a:pPr>
            <a:endParaRPr lang="de-DE" dirty="0">
              <a:latin typeface="Georgia" panose="02040502050405020303" pitchFamily="18" charset="0"/>
            </a:endParaRPr>
          </a:p>
          <a:p>
            <a:pPr marL="285750" lvl="1" algn="just">
              <a:lnSpc>
                <a:spcPct val="100000"/>
              </a:lnSpc>
              <a:spcBef>
                <a:spcPts val="1000"/>
              </a:spcBef>
              <a:buFont typeface="Arial"/>
              <a:buChar char="•"/>
            </a:pPr>
            <a:r>
              <a:rPr lang="en-GB" dirty="0">
                <a:latin typeface="Georgia" panose="02040502050405020303" pitchFamily="18" charset="0"/>
              </a:rPr>
              <a:t>Store evidence in a secure area, away from extreme temperature and humidity. </a:t>
            </a:r>
          </a:p>
          <a:p>
            <a:pPr marL="285750" lvl="1" algn="just">
              <a:lnSpc>
                <a:spcPct val="100000"/>
              </a:lnSpc>
              <a:spcBef>
                <a:spcPts val="1000"/>
              </a:spcBef>
              <a:buFont typeface="Arial"/>
              <a:buChar char="•"/>
            </a:pPr>
            <a:endParaRPr lang="de-DE" dirty="0">
              <a:latin typeface="Georgia" panose="02040502050405020303" pitchFamily="18" charset="0"/>
            </a:endParaRPr>
          </a:p>
          <a:p>
            <a:pPr marL="285750" lvl="1" algn="just">
              <a:lnSpc>
                <a:spcPct val="100000"/>
              </a:lnSpc>
              <a:spcBef>
                <a:spcPts val="1000"/>
              </a:spcBef>
              <a:buFont typeface="Arial"/>
              <a:buChar char="•"/>
            </a:pPr>
            <a:r>
              <a:rPr lang="en-GB" dirty="0">
                <a:latin typeface="Georgia" panose="02040502050405020303" pitchFamily="18" charset="0"/>
              </a:rPr>
              <a:t>Protect it from magnetic sources, moisture, dust, and other harmful particles or contaminants.</a:t>
            </a:r>
            <a:endParaRPr lang="de-DE" dirty="0">
              <a:latin typeface="Georgia" panose="02040502050405020303" pitchFamily="18" charset="0"/>
            </a:endParaRPr>
          </a:p>
          <a:p>
            <a:pPr algn="just">
              <a:lnSpc>
                <a:spcPct val="100000"/>
              </a:lnSpc>
            </a:pPr>
            <a:endParaRPr lang="en-GB" dirty="0"/>
          </a:p>
        </p:txBody>
      </p:sp>
      <p:pic>
        <p:nvPicPr>
          <p:cNvPr id="5" name="Bild 4"/>
          <p:cNvPicPr>
            <a:picLocks noChangeAspect="1"/>
          </p:cNvPicPr>
          <p:nvPr/>
        </p:nvPicPr>
        <p:blipFill>
          <a:blip r:embed="rId2"/>
          <a:stretch>
            <a:fillRect/>
          </a:stretch>
        </p:blipFill>
        <p:spPr>
          <a:xfrm>
            <a:off x="5546898" y="1370545"/>
            <a:ext cx="3569492" cy="2103568"/>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6859065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741" y="160339"/>
            <a:ext cx="8229600" cy="860293"/>
          </a:xfrm>
          <a:ln/>
        </p:spPr>
        <p:txBody>
          <a:bodyPr anchor="ctr">
            <a:normAutofit/>
          </a:bodyPr>
          <a:lstStyle/>
          <a:p>
            <a:pPr algn="r"/>
            <a:r>
              <a:rPr lang="en-US" dirty="0">
                <a:solidFill>
                  <a:srgbClr val="FFFFFF"/>
                </a:solidFill>
                <a:latin typeface="Helvetica" panose="020B0604020202020204" pitchFamily="34" charset="0"/>
              </a:rPr>
              <a:t>Storage facilities</a:t>
            </a:r>
          </a:p>
        </p:txBody>
      </p:sp>
      <p:sp>
        <p:nvSpPr>
          <p:cNvPr id="4" name="Rectangle 3"/>
          <p:cNvSpPr>
            <a:spLocks noGrp="1" noChangeArrowheads="1"/>
          </p:cNvSpPr>
          <p:nvPr>
            <p:ph idx="1"/>
          </p:nvPr>
        </p:nvSpPr>
        <p:spPr>
          <a:xfrm>
            <a:off x="254000" y="1282700"/>
            <a:ext cx="5340845" cy="4525963"/>
          </a:xfrm>
        </p:spPr>
        <p:txBody>
          <a:bodyPr>
            <a:normAutofit/>
          </a:bodyPr>
          <a:lstStyle/>
          <a:p>
            <a:pPr marL="0" lvl="1" indent="0">
              <a:lnSpc>
                <a:spcPct val="100000"/>
              </a:lnSpc>
              <a:spcBef>
                <a:spcPts val="1000"/>
              </a:spcBef>
              <a:buNone/>
            </a:pPr>
            <a:r>
              <a:rPr lang="en-GB" dirty="0">
                <a:latin typeface="Georgia" panose="02040502050405020303" pitchFamily="18" charset="0"/>
              </a:rPr>
              <a:t>Use an adequately secure store </a:t>
            </a:r>
            <a:br>
              <a:rPr lang="en-GB" dirty="0">
                <a:latin typeface="Georgia" panose="02040502050405020303" pitchFamily="18" charset="0"/>
              </a:rPr>
            </a:br>
            <a:r>
              <a:rPr lang="en-GB" dirty="0">
                <a:latin typeface="Georgia" panose="02040502050405020303" pitchFamily="18" charset="0"/>
              </a:rPr>
              <a:t>room with appropriate</a:t>
            </a:r>
            <a:endParaRPr lang="de-DE" dirty="0">
              <a:latin typeface="Georgia" panose="02040502050405020303" pitchFamily="18" charset="0"/>
            </a:endParaRPr>
          </a:p>
          <a:p>
            <a:pPr marL="558800" lvl="1" indent="-457200" algn="just">
              <a:lnSpc>
                <a:spcPct val="100000"/>
              </a:lnSpc>
              <a:spcBef>
                <a:spcPts val="1000"/>
              </a:spcBef>
              <a:buFont typeface="Arial"/>
              <a:buChar char="•"/>
            </a:pPr>
            <a:r>
              <a:rPr lang="en-GB" dirty="0">
                <a:latin typeface="Georgia" panose="02040502050405020303" pitchFamily="18" charset="0"/>
              </a:rPr>
              <a:t>access control,</a:t>
            </a:r>
            <a:endParaRPr lang="de-DE" dirty="0">
              <a:latin typeface="Georgia" panose="02040502050405020303" pitchFamily="18" charset="0"/>
            </a:endParaRPr>
          </a:p>
          <a:p>
            <a:pPr marL="558800" lvl="1" indent="-457200" algn="just">
              <a:lnSpc>
                <a:spcPct val="100000"/>
              </a:lnSpc>
              <a:spcBef>
                <a:spcPts val="1000"/>
              </a:spcBef>
              <a:buFont typeface="Arial"/>
              <a:buChar char="•"/>
            </a:pPr>
            <a:r>
              <a:rPr lang="en-GB" dirty="0">
                <a:latin typeface="Georgia" panose="02040502050405020303" pitchFamily="18" charset="0"/>
              </a:rPr>
              <a:t>fire protection (e.g., alarm, fire extinguishers, no smoking in the storage area or in the vicinity),</a:t>
            </a:r>
            <a:endParaRPr lang="de-DE" dirty="0">
              <a:latin typeface="Georgia" panose="02040502050405020303" pitchFamily="18" charset="0"/>
            </a:endParaRPr>
          </a:p>
          <a:p>
            <a:pPr marL="558800" lvl="1" indent="-457200" algn="just">
              <a:lnSpc>
                <a:spcPct val="100000"/>
              </a:lnSpc>
              <a:spcBef>
                <a:spcPts val="1000"/>
              </a:spcBef>
              <a:buFont typeface="Arial"/>
              <a:buChar char="•"/>
            </a:pPr>
            <a:r>
              <a:rPr lang="en-GB" dirty="0">
                <a:latin typeface="Georgia" panose="02040502050405020303" pitchFamily="18" charset="0"/>
              </a:rPr>
              <a:t>temperature and humidity, and</a:t>
            </a:r>
            <a:endParaRPr lang="de-DE" dirty="0">
              <a:latin typeface="Georgia" panose="02040502050405020303" pitchFamily="18" charset="0"/>
            </a:endParaRPr>
          </a:p>
          <a:p>
            <a:pPr marL="558800" lvl="1" indent="-457200" algn="just">
              <a:lnSpc>
                <a:spcPct val="100000"/>
              </a:lnSpc>
              <a:spcBef>
                <a:spcPts val="1000"/>
              </a:spcBef>
              <a:buFont typeface="Arial"/>
              <a:buChar char="•"/>
            </a:pPr>
            <a:r>
              <a:rPr lang="en-GB" dirty="0">
                <a:latin typeface="Georgia" panose="02040502050405020303" pitchFamily="18" charset="0"/>
              </a:rPr>
              <a:t>protection from magnetic sources (e.g., far from directional radio devices).</a:t>
            </a:r>
            <a:endParaRPr lang="de-DE" dirty="0">
              <a:latin typeface="Georgia" panose="02040502050405020303" pitchFamily="18" charset="0"/>
            </a:endParaRPr>
          </a:p>
          <a:p>
            <a:pPr>
              <a:lnSpc>
                <a:spcPct val="100000"/>
              </a:lnSpc>
            </a:pPr>
            <a:endParaRPr lang="en-GB" dirty="0"/>
          </a:p>
        </p:txBody>
      </p:sp>
      <p:pic>
        <p:nvPicPr>
          <p:cNvPr id="5" name="Picture 2"/>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845" y="1509532"/>
            <a:ext cx="3383496" cy="2537623"/>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398746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outline">
            <a:extLst>
              <a:ext uri="{FF2B5EF4-FFF2-40B4-BE49-F238E27FC236}">
                <a16:creationId xmlns:a16="http://schemas.microsoft.com/office/drawing/2014/main" id="{0F765632-5AB6-47F2-AB4C-DC9F1DD000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7" name="Title 50">
            <a:extLst>
              <a:ext uri="{FF2B5EF4-FFF2-40B4-BE49-F238E27FC236}">
                <a16:creationId xmlns:a16="http://schemas.microsoft.com/office/drawing/2014/main" id="{5122F8E2-E92D-4DBE-8847-B8C6880EAAD5}"/>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extLst>
      <p:ext uri="{BB962C8B-B14F-4D97-AF65-F5344CB8AC3E}">
        <p14:creationId xmlns:p14="http://schemas.microsoft.com/office/powerpoint/2010/main" val="322048173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941"/>
            <a:ext cx="7886700" cy="5309959"/>
          </a:xfrm>
          <a:ln/>
        </p:spPr>
        <p:txBody>
          <a:bodyPr anchor="ctr">
            <a:noAutofit/>
          </a:bodyPr>
          <a:lstStyle/>
          <a:p>
            <a:pPr algn="ctr"/>
            <a:r>
              <a:rPr lang="en-GB" dirty="0">
                <a:solidFill>
                  <a:srgbClr val="2F618F"/>
                </a:solidFill>
                <a:latin typeface="Helvetica" panose="020B0604020202020204" pitchFamily="34" charset="0"/>
              </a:rPr>
              <a:t>Part Three</a:t>
            </a:r>
            <a:br>
              <a:rPr lang="en-GB" dirty="0">
                <a:solidFill>
                  <a:srgbClr val="2F618F"/>
                </a:solidFill>
                <a:latin typeface="Helvetica" panose="020B0604020202020204" pitchFamily="34" charset="0"/>
              </a:rPr>
            </a:br>
            <a:br>
              <a:rPr lang="en-GB" dirty="0">
                <a:solidFill>
                  <a:srgbClr val="2F618F"/>
                </a:solidFill>
                <a:latin typeface="Helvetica" panose="020B0604020202020204" pitchFamily="34" charset="0"/>
              </a:rPr>
            </a:br>
            <a:r>
              <a:rPr lang="en-GB" dirty="0">
                <a:solidFill>
                  <a:srgbClr val="2F618F"/>
                </a:solidFill>
                <a:latin typeface="Helvetica" panose="020B0604020202020204" pitchFamily="34" charset="0"/>
              </a:rPr>
              <a:t>Digital Forensics</a:t>
            </a:r>
            <a:br>
              <a:rPr lang="en-GB" dirty="0">
                <a:solidFill>
                  <a:srgbClr val="2F618F"/>
                </a:solidFill>
                <a:latin typeface="Helvetica" panose="020B0604020202020204" pitchFamily="34" charset="0"/>
              </a:rPr>
            </a:br>
            <a:endParaRPr lang="en-US" dirty="0">
              <a:solidFill>
                <a:srgbClr val="2F618F"/>
              </a:solidFill>
              <a:latin typeface="Helvetica" panose="020B0604020202020204" pitchFamily="34" charset="0"/>
            </a:endParaRPr>
          </a:p>
        </p:txBody>
      </p:sp>
    </p:spTree>
    <p:extLst>
      <p:ext uri="{BB962C8B-B14F-4D97-AF65-F5344CB8AC3E}">
        <p14:creationId xmlns:p14="http://schemas.microsoft.com/office/powerpoint/2010/main" val="88091651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8127D5D-2A7A-70A2-8FF7-6513AD65C05D}"/>
              </a:ext>
            </a:extLst>
          </p:cNvPr>
          <p:cNvSpPr>
            <a:spLocks noGrp="1"/>
          </p:cNvSpPr>
          <p:nvPr>
            <p:ph type="title"/>
          </p:nvPr>
        </p:nvSpPr>
        <p:spPr>
          <a:xfrm>
            <a:off x="628650" y="1111624"/>
            <a:ext cx="7886700" cy="898606"/>
          </a:xfrm>
        </p:spPr>
        <p:txBody>
          <a:bodyPr/>
          <a:lstStyle/>
          <a:p>
            <a:pPr algn="ctr"/>
            <a:r>
              <a:rPr lang="en-US" dirty="0"/>
              <a:t>Question  </a:t>
            </a:r>
          </a:p>
        </p:txBody>
      </p:sp>
      <p:pic>
        <p:nvPicPr>
          <p:cNvPr id="9" name="Graphic 8" descr="Clipboard outline">
            <a:extLst>
              <a:ext uri="{FF2B5EF4-FFF2-40B4-BE49-F238E27FC236}">
                <a16:creationId xmlns:a16="http://schemas.microsoft.com/office/drawing/2014/main" id="{32AFBF8B-E047-439E-A068-A072EF9270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650" y="2202655"/>
            <a:ext cx="3886200" cy="3886200"/>
          </a:xfrm>
          <a:prstGeom prst="rect">
            <a:avLst/>
          </a:prstGeom>
        </p:spPr>
      </p:pic>
      <p:sp>
        <p:nvSpPr>
          <p:cNvPr id="5" name="TextBox 4"/>
          <p:cNvSpPr txBox="1"/>
          <p:nvPr/>
        </p:nvSpPr>
        <p:spPr>
          <a:xfrm>
            <a:off x="4629150" y="2114549"/>
            <a:ext cx="3886200" cy="4062414"/>
          </a:xfrm>
          <a:prstGeom prst="rect">
            <a:avLst/>
          </a:prstGeom>
        </p:spPr>
        <p:txBody>
          <a:bodyPr vert="horz" lIns="91440" tIns="45720" rIns="91440" bIns="45720" rtlCol="0">
            <a:normAutofit/>
          </a:bodyPr>
          <a:lstStyle/>
          <a:p>
            <a:pPr marL="228600" lvl="1" defTabSz="914400">
              <a:lnSpc>
                <a:spcPct val="90000"/>
              </a:lnSpc>
              <a:spcAft>
                <a:spcPts val="600"/>
              </a:spcAft>
            </a:pPr>
            <a:endParaRPr lang="en-US" sz="2400" b="1" dirty="0"/>
          </a:p>
          <a:p>
            <a:pPr marL="228600" lvl="1" defTabSz="914400">
              <a:lnSpc>
                <a:spcPct val="90000"/>
              </a:lnSpc>
              <a:spcAft>
                <a:spcPts val="600"/>
              </a:spcAft>
            </a:pPr>
            <a:endParaRPr lang="en-US" sz="2400" b="1" dirty="0"/>
          </a:p>
          <a:p>
            <a:pPr marL="228600" lvl="1" algn="ctr" defTabSz="914400">
              <a:lnSpc>
                <a:spcPct val="150000"/>
              </a:lnSpc>
              <a:spcAft>
                <a:spcPts val="600"/>
              </a:spcAft>
            </a:pPr>
            <a:r>
              <a:rPr lang="en-US" sz="2800" b="1" dirty="0"/>
              <a:t>Does anyone in the room have any experience in digital forensics?</a:t>
            </a:r>
            <a:endParaRPr lang="en-US" sz="2800" dirty="0"/>
          </a:p>
        </p:txBody>
      </p:sp>
      <p:pic>
        <p:nvPicPr>
          <p:cNvPr id="4" name="Graphic 3" descr="Question mark with solid fill">
            <a:extLst>
              <a:ext uri="{FF2B5EF4-FFF2-40B4-BE49-F238E27FC236}">
                <a16:creationId xmlns:a16="http://schemas.microsoft.com/office/drawing/2014/main" id="{CBCAEB70-6804-4312-A9C5-0DA7234489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5259" y="1103727"/>
            <a:ext cx="914400" cy="914400"/>
          </a:xfrm>
          <a:prstGeom prst="rect">
            <a:avLst/>
          </a:prstGeom>
        </p:spPr>
      </p:pic>
      <p:pic>
        <p:nvPicPr>
          <p:cNvPr id="11" name="Graphic 10" descr="Question mark with solid fill">
            <a:extLst>
              <a:ext uri="{FF2B5EF4-FFF2-40B4-BE49-F238E27FC236}">
                <a16:creationId xmlns:a16="http://schemas.microsoft.com/office/drawing/2014/main" id="{A93BAEBD-31F4-4811-A9E0-12CBB0BB17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1750" y="1095830"/>
            <a:ext cx="914400" cy="914400"/>
          </a:xfrm>
          <a:prstGeom prst="rect">
            <a:avLst/>
          </a:prstGeom>
        </p:spPr>
      </p:pic>
    </p:spTree>
    <p:extLst>
      <p:ext uri="{BB962C8B-B14F-4D97-AF65-F5344CB8AC3E}">
        <p14:creationId xmlns:p14="http://schemas.microsoft.com/office/powerpoint/2010/main" val="373906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6722"/>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sp>
        <p:nvSpPr>
          <p:cNvPr id="3" name="Content Placeholder 2"/>
          <p:cNvSpPr>
            <a:spLocks noGrp="1"/>
          </p:cNvSpPr>
          <p:nvPr>
            <p:ph idx="1"/>
          </p:nvPr>
        </p:nvSpPr>
        <p:spPr>
          <a:xfrm>
            <a:off x="628650" y="1231900"/>
            <a:ext cx="7886700" cy="4945063"/>
          </a:xfrm>
        </p:spPr>
        <p:txBody>
          <a:bodyPr>
            <a:normAutofit fontScale="92500" lnSpcReduction="20000"/>
          </a:bodyPr>
          <a:lstStyle/>
          <a:p>
            <a:pPr marL="0" indent="0" algn="just">
              <a:lnSpc>
                <a:spcPct val="120000"/>
              </a:lnSpc>
              <a:buNone/>
            </a:pPr>
            <a:r>
              <a:rPr lang="en-US" dirty="0">
                <a:latin typeface="Georgia" panose="02040502050405020303" pitchFamily="18" charset="0"/>
              </a:rPr>
              <a:t>A computer system will be made up of a number of different components that are likely to include:</a:t>
            </a:r>
          </a:p>
          <a:p>
            <a:pPr algn="just">
              <a:lnSpc>
                <a:spcPct val="120000"/>
              </a:lnSpc>
            </a:pPr>
            <a:r>
              <a:rPr lang="en-US" dirty="0">
                <a:latin typeface="Georgia" panose="02040502050405020303" pitchFamily="18" charset="0"/>
              </a:rPr>
              <a:t>An external case housing circuit boards, microprocessors, hard drives, memory, and</a:t>
            </a:r>
          </a:p>
          <a:p>
            <a:pPr algn="just">
              <a:lnSpc>
                <a:spcPct val="120000"/>
              </a:lnSpc>
            </a:pPr>
            <a:r>
              <a:rPr lang="en-US" dirty="0">
                <a:latin typeface="Georgia" panose="02040502050405020303" pitchFamily="18" charset="0"/>
              </a:rPr>
              <a:t>connections for other devices;</a:t>
            </a:r>
          </a:p>
          <a:p>
            <a:pPr algn="just">
              <a:lnSpc>
                <a:spcPct val="120000"/>
              </a:lnSpc>
            </a:pPr>
            <a:r>
              <a:rPr lang="en-US" dirty="0">
                <a:latin typeface="Georgia" panose="02040502050405020303" pitchFamily="18" charset="0"/>
              </a:rPr>
              <a:t>A monitor or other display device;</a:t>
            </a:r>
          </a:p>
          <a:p>
            <a:pPr algn="just">
              <a:lnSpc>
                <a:spcPct val="120000"/>
              </a:lnSpc>
            </a:pPr>
            <a:r>
              <a:rPr lang="en-US" dirty="0">
                <a:latin typeface="Georgia" panose="02040502050405020303" pitchFamily="18" charset="0"/>
              </a:rPr>
              <a:t>A keyboard;</a:t>
            </a:r>
          </a:p>
          <a:p>
            <a:pPr algn="just">
              <a:lnSpc>
                <a:spcPct val="120000"/>
              </a:lnSpc>
            </a:pPr>
            <a:r>
              <a:rPr lang="en-US" dirty="0">
                <a:latin typeface="Georgia" panose="02040502050405020303" pitchFamily="18" charset="0"/>
              </a:rPr>
              <a:t>A mouse;</a:t>
            </a:r>
          </a:p>
          <a:p>
            <a:pPr algn="just">
              <a:lnSpc>
                <a:spcPct val="120000"/>
              </a:lnSpc>
            </a:pPr>
            <a:r>
              <a:rPr lang="en-US" dirty="0">
                <a:latin typeface="Georgia" panose="02040502050405020303" pitchFamily="18" charset="0"/>
              </a:rPr>
              <a:t>Externally connected drives;</a:t>
            </a:r>
          </a:p>
          <a:p>
            <a:pPr algn="just">
              <a:lnSpc>
                <a:spcPct val="120000"/>
              </a:lnSpc>
            </a:pPr>
            <a:r>
              <a:rPr lang="en-US" dirty="0">
                <a:latin typeface="Georgia" panose="02040502050405020303" pitchFamily="18" charset="0"/>
              </a:rPr>
              <a:t>Peripheral devices;</a:t>
            </a:r>
          </a:p>
          <a:p>
            <a:pPr algn="just">
              <a:lnSpc>
                <a:spcPct val="120000"/>
              </a:lnSpc>
            </a:pPr>
            <a:r>
              <a:rPr lang="en-US" dirty="0">
                <a:latin typeface="Georgia" panose="02040502050405020303" pitchFamily="18" charset="0"/>
              </a:rPr>
              <a:t>Software.</a:t>
            </a:r>
          </a:p>
          <a:p>
            <a:pPr algn="just">
              <a:lnSpc>
                <a:spcPct val="120000"/>
              </a:lnSpc>
            </a:pPr>
            <a:endParaRPr lang="en-US" dirty="0"/>
          </a:p>
        </p:txBody>
      </p:sp>
    </p:spTree>
    <p:extLst>
      <p:ext uri="{BB962C8B-B14F-4D97-AF65-F5344CB8AC3E}">
        <p14:creationId xmlns:p14="http://schemas.microsoft.com/office/powerpoint/2010/main" val="5521144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427" y="115953"/>
            <a:ext cx="8229600" cy="860293"/>
          </a:xfrm>
          <a:ln/>
        </p:spPr>
        <p:txBody>
          <a:bodyPr anchor="ctr">
            <a:normAutofit/>
          </a:bodyPr>
          <a:lstStyle/>
          <a:p>
            <a:pPr algn="r"/>
            <a:r>
              <a:rPr lang="en-US">
                <a:solidFill>
                  <a:srgbClr val="FFFFFF"/>
                </a:solidFill>
                <a:latin typeface="Helvetica" panose="020B0604020202020204" pitchFamily="34" charset="0"/>
              </a:rPr>
              <a:t>Digital Forensics</a:t>
            </a:r>
          </a:p>
        </p:txBody>
      </p:sp>
      <p:sp>
        <p:nvSpPr>
          <p:cNvPr id="4" name="Rectangle 3"/>
          <p:cNvSpPr>
            <a:spLocks noGrp="1" noChangeArrowheads="1"/>
          </p:cNvSpPr>
          <p:nvPr>
            <p:ph idx="1"/>
          </p:nvPr>
        </p:nvSpPr>
        <p:spPr>
          <a:xfrm>
            <a:off x="285750" y="1270000"/>
            <a:ext cx="8229600" cy="4906963"/>
          </a:xfrm>
        </p:spPr>
        <p:txBody>
          <a:bodyPr>
            <a:normAutofit/>
          </a:bodyPr>
          <a:lstStyle/>
          <a:p>
            <a:pPr marL="0" indent="0">
              <a:lnSpc>
                <a:spcPct val="110000"/>
              </a:lnSpc>
              <a:buNone/>
            </a:pPr>
            <a:r>
              <a:rPr lang="en-GB" dirty="0">
                <a:latin typeface="Georgia" panose="02040502050405020303" pitchFamily="18" charset="0"/>
              </a:rPr>
              <a:t>Traditional forensic sciences</a:t>
            </a:r>
          </a:p>
          <a:p>
            <a:pPr>
              <a:lnSpc>
                <a:spcPct val="110000"/>
              </a:lnSpc>
            </a:pPr>
            <a:r>
              <a:rPr lang="en-GB" sz="2600" dirty="0">
                <a:latin typeface="Georgia" panose="02040502050405020303" pitchFamily="18" charset="0"/>
              </a:rPr>
              <a:t>Fingerprint analysis</a:t>
            </a:r>
          </a:p>
          <a:p>
            <a:pPr>
              <a:lnSpc>
                <a:spcPct val="110000"/>
              </a:lnSpc>
            </a:pPr>
            <a:r>
              <a:rPr lang="en-GB" sz="2600" dirty="0">
                <a:latin typeface="Georgia" panose="02040502050405020303" pitchFamily="18" charset="0"/>
              </a:rPr>
              <a:t>DNA profiling</a:t>
            </a:r>
          </a:p>
          <a:p>
            <a:pPr>
              <a:lnSpc>
                <a:spcPct val="110000"/>
              </a:lnSpc>
            </a:pPr>
            <a:r>
              <a:rPr lang="en-GB" sz="2600" dirty="0">
                <a:latin typeface="Georgia" panose="02040502050405020303" pitchFamily="18" charset="0"/>
              </a:rPr>
              <a:t>Forensic entomology</a:t>
            </a:r>
          </a:p>
          <a:p>
            <a:pPr>
              <a:lnSpc>
                <a:spcPct val="110000"/>
              </a:lnSpc>
            </a:pPr>
            <a:r>
              <a:rPr lang="en-GB" sz="2600" dirty="0">
                <a:latin typeface="Georgia" panose="02040502050405020303" pitchFamily="18" charset="0"/>
              </a:rPr>
              <a:t>Forensic pathology</a:t>
            </a:r>
          </a:p>
          <a:p>
            <a:pPr>
              <a:lnSpc>
                <a:spcPct val="110000"/>
              </a:lnSpc>
            </a:pPr>
            <a:r>
              <a:rPr lang="en-GB" sz="2600" dirty="0">
                <a:latin typeface="Georgia" panose="02040502050405020303" pitchFamily="18" charset="0"/>
              </a:rPr>
              <a:t>Bloodstain pattern analysis</a:t>
            </a:r>
          </a:p>
          <a:p>
            <a:pPr>
              <a:lnSpc>
                <a:spcPct val="110000"/>
              </a:lnSpc>
            </a:pPr>
            <a:r>
              <a:rPr lang="en-GB" sz="2600" dirty="0">
                <a:latin typeface="Georgia" panose="02040502050405020303" pitchFamily="18" charset="0"/>
              </a:rPr>
              <a:t>Ballistic fingerprinting</a:t>
            </a:r>
          </a:p>
          <a:p>
            <a:pPr>
              <a:lnSpc>
                <a:spcPct val="110000"/>
              </a:lnSpc>
            </a:pPr>
            <a:r>
              <a:rPr lang="en-GB" sz="2600" dirty="0">
                <a:latin typeface="Georgia" panose="02040502050405020303" pitchFamily="18" charset="0"/>
              </a:rPr>
              <a:t>etc</a:t>
            </a:r>
          </a:p>
        </p:txBody>
      </p:sp>
      <p:grpSp>
        <p:nvGrpSpPr>
          <p:cNvPr id="3" name="Gruppieren 2"/>
          <p:cNvGrpSpPr/>
          <p:nvPr/>
        </p:nvGrpSpPr>
        <p:grpSpPr>
          <a:xfrm>
            <a:off x="4749800" y="1183123"/>
            <a:ext cx="4164227" cy="5128777"/>
            <a:chOff x="5350882" y="1461656"/>
            <a:chExt cx="3655505" cy="4545306"/>
          </a:xfrm>
        </p:grpSpPr>
        <p:pic>
          <p:nvPicPr>
            <p:cNvPr id="4098" name="Picture 2" descr="https://upload.wikimedia.org/wikipedia/commons/4/4c/Punuk.Alaska.sku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882" y="1461656"/>
              <a:ext cx="3655505" cy="24176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le:Sarcophaga nodo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4292" y="3879274"/>
              <a:ext cx="1922095" cy="12805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le:Forensic medicine hear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0884" y="3879274"/>
              <a:ext cx="1733408" cy="212768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4292" y="4972984"/>
              <a:ext cx="1922095" cy="103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880538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20639"/>
            <a:ext cx="8229600" cy="860293"/>
          </a:xfrm>
          <a:ln/>
        </p:spPr>
        <p:txBody>
          <a:bodyPr anchor="ctr">
            <a:normAutofit/>
          </a:bodyPr>
          <a:lstStyle/>
          <a:p>
            <a:pPr algn="r"/>
            <a:r>
              <a:rPr lang="en-US" dirty="0">
                <a:solidFill>
                  <a:srgbClr val="FFFFFF"/>
                </a:solidFill>
                <a:latin typeface="Helvetica" panose="020B0604020202020204" pitchFamily="34" charset="0"/>
              </a:rPr>
              <a:t>Analog vs. Digital Forensics</a:t>
            </a:r>
          </a:p>
        </p:txBody>
      </p:sp>
      <p:sp>
        <p:nvSpPr>
          <p:cNvPr id="4" name="Inhaltsplatzhalter 3"/>
          <p:cNvSpPr>
            <a:spLocks noGrp="1"/>
          </p:cNvSpPr>
          <p:nvPr>
            <p:ph idx="1"/>
          </p:nvPr>
        </p:nvSpPr>
        <p:spPr>
          <a:xfrm>
            <a:off x="736600" y="1288143"/>
            <a:ext cx="7886700" cy="3923620"/>
          </a:xfrm>
        </p:spPr>
        <p:txBody>
          <a:bodyPr/>
          <a:lstStyle/>
          <a:p>
            <a:pPr marL="0" indent="0">
              <a:lnSpc>
                <a:spcPct val="100000"/>
              </a:lnSpc>
              <a:buNone/>
            </a:pPr>
            <a:r>
              <a:rPr lang="de-DE" dirty="0">
                <a:latin typeface="Georgia" panose="02040502050405020303" pitchFamily="18" charset="0"/>
              </a:rPr>
              <a:t>	Analog										Digital</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1" y="1956312"/>
            <a:ext cx="3891516" cy="294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http://www.stitec.de/images/pictures/compu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46237"/>
            <a:ext cx="4118713" cy="411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03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10904"/>
            <a:ext cx="8229600" cy="860293"/>
          </a:xfrm>
          <a:ln/>
        </p:spPr>
        <p:txBody>
          <a:bodyPr anchor="ctr">
            <a:normAutofit/>
          </a:bodyPr>
          <a:lstStyle/>
          <a:p>
            <a:pPr algn="r"/>
            <a:r>
              <a:rPr lang="en-US">
                <a:solidFill>
                  <a:srgbClr val="FFFFFF"/>
                </a:solidFill>
                <a:latin typeface="Helvetica" panose="020B0604020202020204" pitchFamily="34" charset="0"/>
              </a:rPr>
              <a:t>Analog vs. Digital Forensics</a:t>
            </a:r>
          </a:p>
        </p:txBody>
      </p:sp>
      <p:sp>
        <p:nvSpPr>
          <p:cNvPr id="4" name="Inhaltsplatzhalter 3"/>
          <p:cNvSpPr>
            <a:spLocks noGrp="1"/>
          </p:cNvSpPr>
          <p:nvPr>
            <p:ph idx="1"/>
          </p:nvPr>
        </p:nvSpPr>
        <p:spPr>
          <a:xfrm>
            <a:off x="628650" y="1467190"/>
            <a:ext cx="7886700" cy="3923620"/>
          </a:xfrm>
        </p:spPr>
        <p:txBody>
          <a:bodyPr/>
          <a:lstStyle/>
          <a:p>
            <a:pPr marL="0" indent="0">
              <a:lnSpc>
                <a:spcPct val="100000"/>
              </a:lnSpc>
              <a:buNone/>
            </a:pPr>
            <a:r>
              <a:rPr lang="de-DE" dirty="0">
                <a:latin typeface="Georgia" panose="02040502050405020303" pitchFamily="18" charset="0"/>
              </a:rPr>
              <a:t>	Analog											Digital</a:t>
            </a:r>
          </a:p>
        </p:txBody>
      </p:sp>
      <p:pic>
        <p:nvPicPr>
          <p:cNvPr id="8194" name="Picture 2" descr="http://www.xelajo-onlineshop.de/images/articles/a537781214defc642c78a37c74bf3764_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99225"/>
            <a:ext cx="4254283" cy="284209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whereismydata.files.wordpress.com/2009/04/e-sata-write-block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9816" y="2393329"/>
            <a:ext cx="2403817" cy="392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90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47639"/>
            <a:ext cx="8229600" cy="860293"/>
          </a:xfrm>
          <a:ln/>
        </p:spPr>
        <p:txBody>
          <a:bodyPr anchor="ctr">
            <a:normAutofit/>
          </a:bodyPr>
          <a:lstStyle/>
          <a:p>
            <a:pPr algn="r"/>
            <a:r>
              <a:rPr lang="en-US" dirty="0">
                <a:solidFill>
                  <a:srgbClr val="FFFFFF"/>
                </a:solidFill>
                <a:latin typeface="Helvetica" panose="020B0604020202020204" pitchFamily="34" charset="0"/>
              </a:rPr>
              <a:t>Analog vs. Digital Forensics</a:t>
            </a:r>
          </a:p>
        </p:txBody>
      </p:sp>
      <p:sp>
        <p:nvSpPr>
          <p:cNvPr id="4" name="Inhaltsplatzhalter 3"/>
          <p:cNvSpPr>
            <a:spLocks noGrp="1"/>
          </p:cNvSpPr>
          <p:nvPr>
            <p:ph idx="1"/>
          </p:nvPr>
        </p:nvSpPr>
        <p:spPr>
          <a:xfrm>
            <a:off x="606057" y="1338943"/>
            <a:ext cx="7886700" cy="3923620"/>
          </a:xfrm>
        </p:spPr>
        <p:txBody>
          <a:bodyPr/>
          <a:lstStyle/>
          <a:p>
            <a:pPr marL="0" indent="0">
              <a:lnSpc>
                <a:spcPct val="100000"/>
              </a:lnSpc>
              <a:buNone/>
            </a:pPr>
            <a:r>
              <a:rPr lang="de-DE" dirty="0">
                <a:latin typeface="Georgia" panose="02040502050405020303" pitchFamily="18" charset="0"/>
              </a:rPr>
              <a:t>	Analog											Digital</a:t>
            </a:r>
          </a:p>
        </p:txBody>
      </p:sp>
      <p:pic>
        <p:nvPicPr>
          <p:cNvPr id="9218" name="Picture 2" descr="http://www.hillsborotx.org/wp-content/uploads/2010/02/crime-scene-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42" y="1804213"/>
            <a:ext cx="2587257" cy="45008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643" y="2185726"/>
            <a:ext cx="2313616" cy="397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08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306" y="109539"/>
            <a:ext cx="8229600" cy="860293"/>
          </a:xfrm>
          <a:ln/>
        </p:spPr>
        <p:txBody>
          <a:bodyPr anchor="ctr">
            <a:normAutofit/>
          </a:bodyPr>
          <a:lstStyle/>
          <a:p>
            <a:pPr algn="r"/>
            <a:r>
              <a:rPr lang="en-US" dirty="0">
                <a:solidFill>
                  <a:srgbClr val="FFFFFF"/>
                </a:solidFill>
                <a:latin typeface="Helvetica" panose="020B0604020202020204" pitchFamily="34" charset="0"/>
              </a:rPr>
              <a:t>Analog vs. Digital Forensics</a:t>
            </a:r>
          </a:p>
        </p:txBody>
      </p:sp>
      <p:sp>
        <p:nvSpPr>
          <p:cNvPr id="4" name="Inhaltsplatzhalter 3"/>
          <p:cNvSpPr>
            <a:spLocks noGrp="1"/>
          </p:cNvSpPr>
          <p:nvPr>
            <p:ph idx="1"/>
          </p:nvPr>
        </p:nvSpPr>
        <p:spPr>
          <a:xfrm>
            <a:off x="724306" y="1173100"/>
            <a:ext cx="7886700" cy="3923620"/>
          </a:xfrm>
        </p:spPr>
        <p:txBody>
          <a:bodyPr/>
          <a:lstStyle/>
          <a:p>
            <a:pPr marL="0" indent="0">
              <a:lnSpc>
                <a:spcPct val="100000"/>
              </a:lnSpc>
              <a:buNone/>
            </a:pPr>
            <a:r>
              <a:rPr lang="de-DE" dirty="0">
                <a:latin typeface="Georgia" panose="02040502050405020303" pitchFamily="18" charset="0"/>
              </a:rPr>
              <a:t>	Analog											Digital</a:t>
            </a:r>
          </a:p>
        </p:txBody>
      </p:sp>
      <p:pic>
        <p:nvPicPr>
          <p:cNvPr id="10242" name="Picture 2" descr="http://www.vetmed.vt.edu/education/curriculum/vm8054/labs/lab14/IMAGES/FINGERPR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46" y="1761280"/>
            <a:ext cx="2697122" cy="3900653"/>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osx.wdfiles.com/local--files/icon:hashtab/HashTa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602" y="1981293"/>
            <a:ext cx="3389770" cy="338977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818130" y="5500234"/>
            <a:ext cx="4199860" cy="369332"/>
          </a:xfrm>
          <a:prstGeom prst="rect">
            <a:avLst/>
          </a:prstGeom>
          <a:noFill/>
        </p:spPr>
        <p:txBody>
          <a:bodyPr wrap="square" rtlCol="0">
            <a:spAutoFit/>
          </a:bodyPr>
          <a:lstStyle/>
          <a:p>
            <a:pPr algn="ctr"/>
            <a:r>
              <a:rPr lang="de-DE" dirty="0"/>
              <a:t>MD5, SHA-1, SHA-256, SHA-512, …</a:t>
            </a:r>
          </a:p>
        </p:txBody>
      </p:sp>
      <p:sp>
        <p:nvSpPr>
          <p:cNvPr id="5" name="Rechteck 4"/>
          <p:cNvSpPr/>
          <p:nvPr/>
        </p:nvSpPr>
        <p:spPr>
          <a:xfrm>
            <a:off x="1088294" y="5592066"/>
            <a:ext cx="1932132" cy="461665"/>
          </a:xfrm>
          <a:prstGeom prst="rect">
            <a:avLst/>
          </a:prstGeom>
        </p:spPr>
        <p:txBody>
          <a:bodyPr wrap="none">
            <a:spAutoFit/>
          </a:bodyPr>
          <a:lstStyle/>
          <a:p>
            <a:r>
              <a:rPr lang="de-DE" sz="2400" b="1" dirty="0">
                <a:solidFill>
                  <a:schemeClr val="accent1">
                    <a:lumMod val="75000"/>
                  </a:schemeClr>
                </a:solidFill>
              </a:rPr>
              <a:t>1 to 64 Billion</a:t>
            </a:r>
            <a:endParaRPr lang="de-DE" sz="2400" dirty="0">
              <a:solidFill>
                <a:schemeClr val="accent1">
                  <a:lumMod val="75000"/>
                </a:schemeClr>
              </a:solidFill>
            </a:endParaRPr>
          </a:p>
        </p:txBody>
      </p:sp>
      <p:sp>
        <p:nvSpPr>
          <p:cNvPr id="8" name="Rechteck 7"/>
          <p:cNvSpPr/>
          <p:nvPr/>
        </p:nvSpPr>
        <p:spPr>
          <a:xfrm>
            <a:off x="2982326" y="5884980"/>
            <a:ext cx="4931350" cy="461665"/>
          </a:xfrm>
          <a:prstGeom prst="rect">
            <a:avLst/>
          </a:prstGeom>
        </p:spPr>
        <p:txBody>
          <a:bodyPr wrap="none">
            <a:spAutoFit/>
          </a:bodyPr>
          <a:lstStyle/>
          <a:p>
            <a:r>
              <a:rPr lang="de-DE" sz="2400" b="1" dirty="0">
                <a:solidFill>
                  <a:schemeClr val="accent1">
                    <a:lumMod val="75000"/>
                  </a:schemeClr>
                </a:solidFill>
              </a:rPr>
              <a:t>1 to &gt; 340 Billion Billion Billion Billion</a:t>
            </a:r>
            <a:endParaRPr lang="de-DE" sz="2400" dirty="0">
              <a:solidFill>
                <a:schemeClr val="accent1">
                  <a:lumMod val="75000"/>
                </a:schemeClr>
              </a:solidFill>
            </a:endParaRPr>
          </a:p>
        </p:txBody>
      </p:sp>
    </p:spTree>
    <p:extLst>
      <p:ext uri="{BB962C8B-B14F-4D97-AF65-F5344CB8AC3E}">
        <p14:creationId xmlns:p14="http://schemas.microsoft.com/office/powerpoint/2010/main" val="153848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C2C4EE9-9CE3-1627-BEBF-2B10A3FE3376}"/>
              </a:ext>
            </a:extLst>
          </p:cNvPr>
          <p:cNvSpPr>
            <a:spLocks noGrp="1"/>
          </p:cNvSpPr>
          <p:nvPr>
            <p:ph type="title"/>
          </p:nvPr>
        </p:nvSpPr>
        <p:spPr>
          <a:xfrm>
            <a:off x="628650" y="1111624"/>
            <a:ext cx="7886700" cy="898606"/>
          </a:xfrm>
        </p:spPr>
        <p:txBody>
          <a:bodyPr>
            <a:normAutofit/>
          </a:bodyPr>
          <a:lstStyle/>
          <a:p>
            <a:r>
              <a:rPr lang="en-US" sz="4000" b="1" dirty="0"/>
              <a:t>Forensic Sciences</a:t>
            </a:r>
            <a:endParaRPr lang="en-US" dirty="0"/>
          </a:p>
        </p:txBody>
      </p:sp>
      <p:pic>
        <p:nvPicPr>
          <p:cNvPr id="6" name="Graphic 5" descr="Clipboard outline">
            <a:extLst>
              <a:ext uri="{FF2B5EF4-FFF2-40B4-BE49-F238E27FC236}">
                <a16:creationId xmlns:a16="http://schemas.microsoft.com/office/drawing/2014/main" id="{005A0B1C-5571-400A-8D0B-13DC2CFFF7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650" y="2202655"/>
            <a:ext cx="3886200" cy="3886200"/>
          </a:xfrm>
          <a:prstGeom prst="rect">
            <a:avLst/>
          </a:prstGeom>
        </p:spPr>
      </p:pic>
      <p:sp>
        <p:nvSpPr>
          <p:cNvPr id="5" name="TextBox 4"/>
          <p:cNvSpPr txBox="1"/>
          <p:nvPr/>
        </p:nvSpPr>
        <p:spPr>
          <a:xfrm>
            <a:off x="4629150" y="2114549"/>
            <a:ext cx="3886200" cy="4062414"/>
          </a:xfrm>
          <a:prstGeom prst="rect">
            <a:avLst/>
          </a:prstGeom>
        </p:spPr>
        <p:txBody>
          <a:bodyPr vert="horz" lIns="91440" tIns="45720" rIns="91440" bIns="45720" rtlCol="0">
            <a:normAutofit/>
          </a:bodyPr>
          <a:lstStyle/>
          <a:p>
            <a:pPr marL="228600" lvl="1" algn="ctr" defTabSz="914400">
              <a:lnSpc>
                <a:spcPct val="150000"/>
              </a:lnSpc>
              <a:spcAft>
                <a:spcPts val="600"/>
              </a:spcAft>
            </a:pPr>
            <a:endParaRPr lang="en-US" sz="2400" b="1" dirty="0"/>
          </a:p>
          <a:p>
            <a:pPr marL="228600" lvl="1" algn="ctr" defTabSz="914400">
              <a:lnSpc>
                <a:spcPct val="150000"/>
              </a:lnSpc>
              <a:spcAft>
                <a:spcPts val="600"/>
              </a:spcAft>
            </a:pPr>
            <a:endParaRPr lang="en-US" sz="2400" b="1" dirty="0"/>
          </a:p>
          <a:p>
            <a:pPr marL="228600" lvl="1" algn="ctr" defTabSz="914400">
              <a:lnSpc>
                <a:spcPct val="150000"/>
              </a:lnSpc>
              <a:spcAft>
                <a:spcPts val="600"/>
              </a:spcAft>
            </a:pPr>
            <a:r>
              <a:rPr lang="en-US" sz="2400" b="1" dirty="0"/>
              <a:t>Definition, Structure and Methodology</a:t>
            </a:r>
            <a:endParaRPr lang="en-US" sz="2400" dirty="0"/>
          </a:p>
        </p:txBody>
      </p:sp>
    </p:spTree>
    <p:extLst>
      <p:ext uri="{BB962C8B-B14F-4D97-AF65-F5344CB8AC3E}">
        <p14:creationId xmlns:p14="http://schemas.microsoft.com/office/powerpoint/2010/main" val="15501201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300" y="122239"/>
            <a:ext cx="8229600" cy="860293"/>
          </a:xfrm>
          <a:ln/>
        </p:spPr>
        <p:txBody>
          <a:bodyPr anchor="ctr">
            <a:normAutofit/>
          </a:bodyPr>
          <a:lstStyle/>
          <a:p>
            <a:pPr algn="r"/>
            <a:r>
              <a:rPr lang="en-US">
                <a:solidFill>
                  <a:srgbClr val="FFFFFF"/>
                </a:solidFill>
                <a:latin typeface="Helvetica" panose="020B0604020202020204" pitchFamily="34" charset="0"/>
              </a:rPr>
              <a:t>Digital Forensics</a:t>
            </a:r>
          </a:p>
        </p:txBody>
      </p:sp>
      <p:sp>
        <p:nvSpPr>
          <p:cNvPr id="9" name="Content Placeholder 2"/>
          <p:cNvSpPr>
            <a:spLocks noGrp="1"/>
          </p:cNvSpPr>
          <p:nvPr>
            <p:ph idx="1"/>
          </p:nvPr>
        </p:nvSpPr>
        <p:spPr>
          <a:xfrm>
            <a:off x="190500" y="1285196"/>
            <a:ext cx="8788400" cy="4891767"/>
          </a:xfrm>
        </p:spPr>
        <p:txBody>
          <a:bodyPr>
            <a:normAutofit fontScale="92500" lnSpcReduction="20000"/>
          </a:bodyPr>
          <a:lstStyle/>
          <a:p>
            <a:pPr marL="0" indent="0">
              <a:lnSpc>
                <a:spcPct val="110000"/>
              </a:lnSpc>
              <a:buNone/>
              <a:defRPr/>
            </a:pPr>
            <a:r>
              <a:rPr lang="en-US" sz="2800" b="1" dirty="0">
                <a:latin typeface="Georgia" panose="02040502050405020303" pitchFamily="18" charset="0"/>
              </a:rPr>
              <a:t>Definition:</a:t>
            </a:r>
          </a:p>
          <a:p>
            <a:pPr marL="0" indent="0">
              <a:lnSpc>
                <a:spcPct val="110000"/>
              </a:lnSpc>
              <a:buNone/>
              <a:defRPr/>
            </a:pPr>
            <a:endParaRPr lang="en-US" sz="2800" dirty="0">
              <a:latin typeface="Georgia" panose="02040502050405020303" pitchFamily="18" charset="0"/>
            </a:endParaRPr>
          </a:p>
          <a:p>
            <a:pPr marL="0" indent="0" algn="just">
              <a:lnSpc>
                <a:spcPct val="110000"/>
              </a:lnSpc>
              <a:buNone/>
              <a:defRPr/>
            </a:pPr>
            <a:r>
              <a:rPr lang="en-US" sz="2800" dirty="0">
                <a:latin typeface="Georgia" panose="02040502050405020303" pitchFamily="18" charset="0"/>
              </a:rPr>
              <a:t>Forensic science is the study of any field as it pertains to legal matters. Forensic evidence refers more specifically to evidence which meets stringent standards of reliability and scientific integrity for admissibility in court. </a:t>
            </a:r>
          </a:p>
          <a:p>
            <a:pPr marL="0" indent="0" algn="just">
              <a:lnSpc>
                <a:spcPct val="110000"/>
              </a:lnSpc>
              <a:buNone/>
              <a:defRPr/>
            </a:pPr>
            <a:endParaRPr lang="en-US" sz="2800" dirty="0">
              <a:latin typeface="Georgia" panose="02040502050405020303" pitchFamily="18" charset="0"/>
            </a:endParaRPr>
          </a:p>
          <a:p>
            <a:pPr marL="0" indent="0" algn="just">
              <a:lnSpc>
                <a:spcPct val="110000"/>
              </a:lnSpc>
              <a:buNone/>
              <a:defRPr/>
            </a:pPr>
            <a:r>
              <a:rPr lang="en-US" sz="2800" dirty="0">
                <a:latin typeface="Georgia" panose="02040502050405020303" pitchFamily="18" charset="0"/>
              </a:rPr>
              <a:t>Digital Forensics is a branch of forensic science related to the acquisition, processing, analysis and reporting of evidence that is stored on computer systems, digital devices and other storage media with the aim of admissibility in court.</a:t>
            </a:r>
          </a:p>
          <a:p>
            <a:pPr algn="just">
              <a:lnSpc>
                <a:spcPct val="110000"/>
              </a:lnSpc>
            </a:pPr>
            <a:endParaRPr lang="de-DE" sz="2800" dirty="0"/>
          </a:p>
        </p:txBody>
      </p:sp>
    </p:spTree>
    <p:extLst>
      <p:ext uri="{BB962C8B-B14F-4D97-AF65-F5344CB8AC3E}">
        <p14:creationId xmlns:p14="http://schemas.microsoft.com/office/powerpoint/2010/main" val="27763081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273" y="117320"/>
            <a:ext cx="8229600" cy="860293"/>
          </a:xfrm>
          <a:ln/>
        </p:spPr>
        <p:txBody>
          <a:bodyPr anchor="ctr">
            <a:normAutofit/>
          </a:bodyPr>
          <a:lstStyle/>
          <a:p>
            <a:pPr algn="r"/>
            <a:r>
              <a:rPr lang="en-GB" dirty="0">
                <a:solidFill>
                  <a:srgbClr val="FFFFFF"/>
                </a:solidFill>
                <a:latin typeface="Helvetica" panose="020B0604020202020204" pitchFamily="34" charset="0"/>
              </a:rPr>
              <a:t>Digital Forensics</a:t>
            </a:r>
          </a:p>
        </p:txBody>
      </p:sp>
      <p:graphicFrame>
        <p:nvGraphicFramePr>
          <p:cNvPr id="3" name="Inhaltsplatzhalter 2"/>
          <p:cNvGraphicFramePr>
            <a:graphicFrameLocks noGrp="1"/>
          </p:cNvGraphicFramePr>
          <p:nvPr>
            <p:ph idx="1"/>
            <p:extLst>
              <p:ext uri="{D42A27DB-BD31-4B8C-83A1-F6EECF244321}">
                <p14:modId xmlns:p14="http://schemas.microsoft.com/office/powerpoint/2010/main" val="2347432826"/>
              </p:ext>
            </p:extLst>
          </p:nvPr>
        </p:nvGraphicFramePr>
        <p:xfrm>
          <a:off x="316344" y="1145590"/>
          <a:ext cx="9556999" cy="63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pieren 3"/>
          <p:cNvGrpSpPr/>
          <p:nvPr/>
        </p:nvGrpSpPr>
        <p:grpSpPr>
          <a:xfrm>
            <a:off x="3128289" y="2740661"/>
            <a:ext cx="188100" cy="562185"/>
            <a:chOff x="2700624" y="3601214"/>
            <a:chExt cx="188100" cy="562185"/>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3484" y="3601214"/>
              <a:ext cx="175240" cy="17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0624" y="3775847"/>
              <a:ext cx="187109" cy="22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http://iphone-inside.com/wp-content/uploads/2010/12/Apple-Logo-Black-smal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5140" y="4004446"/>
              <a:ext cx="158953" cy="1589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pieren 11"/>
          <p:cNvGrpSpPr/>
          <p:nvPr/>
        </p:nvGrpSpPr>
        <p:grpSpPr>
          <a:xfrm>
            <a:off x="3134719" y="3412041"/>
            <a:ext cx="188100" cy="562185"/>
            <a:chOff x="2700624" y="3601214"/>
            <a:chExt cx="188100" cy="562185"/>
          </a:xfrm>
        </p:grpSpPr>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3484" y="3601214"/>
              <a:ext cx="175240" cy="17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0624" y="3775847"/>
              <a:ext cx="187109" cy="22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9" descr="http://iphone-inside.com/wp-content/uploads/2010/12/Apple-Logo-Black-smal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5140" y="4004446"/>
              <a:ext cx="158953" cy="1589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uppieren 15"/>
          <p:cNvGrpSpPr/>
          <p:nvPr/>
        </p:nvGrpSpPr>
        <p:grpSpPr>
          <a:xfrm>
            <a:off x="3141149" y="4107384"/>
            <a:ext cx="188100" cy="562185"/>
            <a:chOff x="2700624" y="3601214"/>
            <a:chExt cx="188100" cy="562185"/>
          </a:xfrm>
        </p:grpSpPr>
        <p:pic>
          <p:nvPicPr>
            <p:cNvPr id="1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3484" y="3601214"/>
              <a:ext cx="175240" cy="17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0624" y="3775847"/>
              <a:ext cx="187109" cy="22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descr="http://iphone-inside.com/wp-content/uploads/2010/12/Apple-Logo-Black-smal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5140" y="4004446"/>
              <a:ext cx="158953" cy="1589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90055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3" y="100468"/>
            <a:ext cx="8229600" cy="860293"/>
          </a:xfrm>
          <a:ln/>
        </p:spPr>
        <p:txBody>
          <a:bodyPr anchor="ctr">
            <a:noAutofit/>
          </a:bodyPr>
          <a:lstStyle/>
          <a:p>
            <a:pPr algn="r"/>
            <a:r>
              <a:rPr lang="en-US" sz="3600" dirty="0">
                <a:solidFill>
                  <a:srgbClr val="FFFFFF"/>
                </a:solidFill>
                <a:latin typeface="Helvetica" panose="020B0604020202020204" pitchFamily="34" charset="0"/>
              </a:rPr>
              <a:t>Steps in Digital Forensics Examinations</a:t>
            </a:r>
          </a:p>
        </p:txBody>
      </p:sp>
      <p:graphicFrame>
        <p:nvGraphicFramePr>
          <p:cNvPr id="3" name="Inhaltsplatzhalter 2"/>
          <p:cNvGraphicFramePr>
            <a:graphicFrameLocks noGrp="1"/>
          </p:cNvGraphicFramePr>
          <p:nvPr>
            <p:ph idx="1"/>
            <p:extLst>
              <p:ext uri="{D42A27DB-BD31-4B8C-83A1-F6EECF244321}">
                <p14:modId xmlns:p14="http://schemas.microsoft.com/office/powerpoint/2010/main" val="2156862552"/>
              </p:ext>
            </p:extLst>
          </p:nvPr>
        </p:nvGraphicFramePr>
        <p:xfrm>
          <a:off x="97971" y="1110343"/>
          <a:ext cx="8948057" cy="5066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07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dgm id="{E0BAD33D-1F14-41F7-B89E-21D0B308F589}"/>
                                            </p:graphicEl>
                                          </p:spTgt>
                                        </p:tgtEl>
                                        <p:attrNameLst>
                                          <p:attrName>style.visibility</p:attrName>
                                        </p:attrNameLst>
                                      </p:cBhvr>
                                      <p:to>
                                        <p:strVal val="visible"/>
                                      </p:to>
                                    </p:set>
                                    <p:animEffect transition="in" filter="wipe(left)">
                                      <p:cBhvr>
                                        <p:cTn id="7" dur="500"/>
                                        <p:tgtEl>
                                          <p:spTgt spid="3">
                                            <p:graphicEl>
                                              <a:dgm id="{E0BAD33D-1F14-41F7-B89E-21D0B308F58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graphicEl>
                                              <a:dgm id="{468B4480-34CD-4997-9F6B-2196D6114E0E}"/>
                                            </p:graphicEl>
                                          </p:spTgt>
                                        </p:tgtEl>
                                        <p:attrNameLst>
                                          <p:attrName>style.visibility</p:attrName>
                                        </p:attrNameLst>
                                      </p:cBhvr>
                                      <p:to>
                                        <p:strVal val="visible"/>
                                      </p:to>
                                    </p:set>
                                    <p:animEffect transition="in" filter="wipe(left)">
                                      <p:cBhvr>
                                        <p:cTn id="12" dur="500"/>
                                        <p:tgtEl>
                                          <p:spTgt spid="3">
                                            <p:graphicEl>
                                              <a:dgm id="{468B4480-34CD-4997-9F6B-2196D6114E0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graphicEl>
                                              <a:dgm id="{F5457D1C-4EE2-4B58-8069-31794885CDD4}"/>
                                            </p:graphicEl>
                                          </p:spTgt>
                                        </p:tgtEl>
                                        <p:attrNameLst>
                                          <p:attrName>style.visibility</p:attrName>
                                        </p:attrNameLst>
                                      </p:cBhvr>
                                      <p:to>
                                        <p:strVal val="visible"/>
                                      </p:to>
                                    </p:set>
                                    <p:animEffect transition="in" filter="wipe(left)">
                                      <p:cBhvr>
                                        <p:cTn id="17" dur="500"/>
                                        <p:tgtEl>
                                          <p:spTgt spid="3">
                                            <p:graphicEl>
                                              <a:dgm id="{F5457D1C-4EE2-4B58-8069-31794885CDD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graphicEl>
                                              <a:dgm id="{E8716B41-D4EA-4C19-A2AD-FB871FEC2B6C}"/>
                                            </p:graphicEl>
                                          </p:spTgt>
                                        </p:tgtEl>
                                        <p:attrNameLst>
                                          <p:attrName>style.visibility</p:attrName>
                                        </p:attrNameLst>
                                      </p:cBhvr>
                                      <p:to>
                                        <p:strVal val="visible"/>
                                      </p:to>
                                    </p:set>
                                    <p:animEffect transition="in" filter="wipe(left)">
                                      <p:cBhvr>
                                        <p:cTn id="22" dur="500"/>
                                        <p:tgtEl>
                                          <p:spTgt spid="3">
                                            <p:graphicEl>
                                              <a:dgm id="{E8716B41-D4EA-4C19-A2AD-FB871FEC2B6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D149006-4489-ABCC-875E-78F49F38E075}"/>
              </a:ext>
            </a:extLst>
          </p:cNvPr>
          <p:cNvSpPr>
            <a:spLocks noGrp="1"/>
          </p:cNvSpPr>
          <p:nvPr>
            <p:ph type="title"/>
          </p:nvPr>
        </p:nvSpPr>
        <p:spPr>
          <a:xfrm>
            <a:off x="628650" y="1111624"/>
            <a:ext cx="7886700" cy="898606"/>
          </a:xfrm>
        </p:spPr>
        <p:txBody>
          <a:bodyPr>
            <a:normAutofit/>
          </a:bodyPr>
          <a:lstStyle/>
          <a:p>
            <a:pPr algn="ctr"/>
            <a:r>
              <a:rPr lang="en-US" dirty="0"/>
              <a:t>Digital Traces</a:t>
            </a:r>
          </a:p>
        </p:txBody>
      </p:sp>
      <p:pic>
        <p:nvPicPr>
          <p:cNvPr id="8" name="Graphic 7" descr="Clipboard outline">
            <a:extLst>
              <a:ext uri="{FF2B5EF4-FFF2-40B4-BE49-F238E27FC236}">
                <a16:creationId xmlns:a16="http://schemas.microsoft.com/office/drawing/2014/main" id="{DAE86A9B-D05C-4FDD-8EF6-EA9E91833E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650" y="2202655"/>
            <a:ext cx="3886200" cy="3886200"/>
          </a:xfrm>
          <a:prstGeom prst="rect">
            <a:avLst/>
          </a:prstGeom>
        </p:spPr>
      </p:pic>
      <p:sp>
        <p:nvSpPr>
          <p:cNvPr id="5" name="TextBox 4"/>
          <p:cNvSpPr txBox="1"/>
          <p:nvPr/>
        </p:nvSpPr>
        <p:spPr>
          <a:xfrm>
            <a:off x="4629150" y="2114549"/>
            <a:ext cx="3886200" cy="4062414"/>
          </a:xfrm>
          <a:prstGeom prst="rect">
            <a:avLst/>
          </a:prstGeom>
        </p:spPr>
        <p:txBody>
          <a:bodyPr vert="horz" lIns="91440" tIns="45720" rIns="91440" bIns="45720" rtlCol="0">
            <a:normAutofit/>
          </a:bodyPr>
          <a:lstStyle/>
          <a:p>
            <a:pPr marL="228600" lvl="1" algn="ctr" defTabSz="914400">
              <a:lnSpc>
                <a:spcPct val="150000"/>
              </a:lnSpc>
              <a:spcAft>
                <a:spcPts val="600"/>
              </a:spcAft>
            </a:pPr>
            <a:endParaRPr lang="en-US" sz="2400" b="1" dirty="0"/>
          </a:p>
          <a:p>
            <a:pPr marL="228600" lvl="1" algn="ctr" defTabSz="914400">
              <a:lnSpc>
                <a:spcPct val="150000"/>
              </a:lnSpc>
              <a:spcAft>
                <a:spcPts val="600"/>
              </a:spcAft>
            </a:pPr>
            <a:endParaRPr lang="en-US" sz="2400" b="1" dirty="0"/>
          </a:p>
          <a:p>
            <a:pPr marL="228600" lvl="1" algn="ctr" defTabSz="914400">
              <a:lnSpc>
                <a:spcPct val="150000"/>
              </a:lnSpc>
              <a:spcAft>
                <a:spcPts val="600"/>
              </a:spcAft>
            </a:pPr>
            <a:r>
              <a:rPr lang="en-US" sz="2400" b="1" dirty="0"/>
              <a:t>Categories and  Examples</a:t>
            </a:r>
            <a:endParaRPr lang="en-US" sz="2400" dirty="0"/>
          </a:p>
        </p:txBody>
      </p:sp>
    </p:spTree>
    <p:extLst>
      <p:ext uri="{BB962C8B-B14F-4D97-AF65-F5344CB8AC3E}">
        <p14:creationId xmlns:p14="http://schemas.microsoft.com/office/powerpoint/2010/main" val="97834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750" y="1118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sp>
        <p:nvSpPr>
          <p:cNvPr id="3" name="Content Placeholder 2"/>
          <p:cNvSpPr>
            <a:spLocks noGrp="1"/>
          </p:cNvSpPr>
          <p:nvPr>
            <p:ph idx="1"/>
          </p:nvPr>
        </p:nvSpPr>
        <p:spPr>
          <a:xfrm>
            <a:off x="628650" y="1371600"/>
            <a:ext cx="7886700" cy="4805363"/>
          </a:xfrm>
        </p:spPr>
        <p:txBody>
          <a:bodyPr>
            <a:normAutofit/>
          </a:bodyPr>
          <a:lstStyle/>
          <a:p>
            <a:pPr marL="0" indent="0" algn="just">
              <a:lnSpc>
                <a:spcPct val="100000"/>
              </a:lnSpc>
              <a:buNone/>
            </a:pPr>
            <a:r>
              <a:rPr lang="en-US" dirty="0">
                <a:latin typeface="Georgia" panose="02040502050405020303" pitchFamily="18" charset="0"/>
              </a:rPr>
              <a:t>Computer systems can come in many different forms including desktops, laptops, tower computers, rack-mounted systems, minicomputers, and, mainframe computers. Other devices will commonly connect to these systems including printers, scanners, routers, external hard drives and other storage devices as well as docking stations (that allow multiple connections to be made).</a:t>
            </a:r>
          </a:p>
          <a:p>
            <a:pPr marL="0" indent="0" algn="just" defTabSz="914400">
              <a:lnSpc>
                <a:spcPct val="100000"/>
              </a:lnSpc>
              <a:buNone/>
            </a:pPr>
            <a:endParaRPr lang="en-US" dirty="0"/>
          </a:p>
        </p:txBody>
      </p:sp>
    </p:spTree>
    <p:extLst>
      <p:ext uri="{BB962C8B-B14F-4D97-AF65-F5344CB8AC3E}">
        <p14:creationId xmlns:p14="http://schemas.microsoft.com/office/powerpoint/2010/main" val="173420028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60293"/>
          </a:xfrm>
          <a:ln/>
        </p:spPr>
        <p:txBody>
          <a:bodyPr anchor="ctr">
            <a:normAutofit/>
          </a:bodyPr>
          <a:lstStyle/>
          <a:p>
            <a:pPr algn="r"/>
            <a:r>
              <a:rPr lang="en-US">
                <a:solidFill>
                  <a:srgbClr val="FFFFFF"/>
                </a:solidFill>
                <a:latin typeface="Helvetica" panose="020B0604020202020204" pitchFamily="34" charset="0"/>
              </a:rPr>
              <a:t>Categories of digital traces</a:t>
            </a:r>
          </a:p>
        </p:txBody>
      </p:sp>
      <p:graphicFrame>
        <p:nvGraphicFramePr>
          <p:cNvPr id="3" name="Inhaltsplatzhalter 2"/>
          <p:cNvGraphicFramePr>
            <a:graphicFrameLocks noGrp="1"/>
          </p:cNvGraphicFramePr>
          <p:nvPr>
            <p:ph idx="1"/>
            <p:extLst>
              <p:ext uri="{D42A27DB-BD31-4B8C-83A1-F6EECF244321}">
                <p14:modId xmlns:p14="http://schemas.microsoft.com/office/powerpoint/2010/main" val="4118796689"/>
              </p:ext>
            </p:extLst>
          </p:nvPr>
        </p:nvGraphicFramePr>
        <p:xfrm>
          <a:off x="141515" y="1044349"/>
          <a:ext cx="8447314" cy="5247594"/>
        </p:xfrm>
        <a:graphic>
          <a:graphicData uri="http://schemas.openxmlformats.org/drawingml/2006/table">
            <a:tbl>
              <a:tblPr firstRow="1" bandRow="1">
                <a:effectLst>
                  <a:outerShdw blurRad="76200" dir="18900000" sy="23000" kx="-1200000" algn="bl" rotWithShape="0">
                    <a:prstClr val="black">
                      <a:alpha val="20000"/>
                    </a:prstClr>
                  </a:outerShdw>
                </a:effectLst>
                <a:tableStyleId>{5C22544A-7EE6-4342-B048-85BDC9FD1C3A}</a:tableStyleId>
              </a:tblPr>
              <a:tblGrid>
                <a:gridCol w="4223657">
                  <a:extLst>
                    <a:ext uri="{9D8B030D-6E8A-4147-A177-3AD203B41FA5}">
                      <a16:colId xmlns:a16="http://schemas.microsoft.com/office/drawing/2014/main" val="20000"/>
                    </a:ext>
                  </a:extLst>
                </a:gridCol>
                <a:gridCol w="4223657">
                  <a:extLst>
                    <a:ext uri="{9D8B030D-6E8A-4147-A177-3AD203B41FA5}">
                      <a16:colId xmlns:a16="http://schemas.microsoft.com/office/drawing/2014/main" val="20001"/>
                    </a:ext>
                  </a:extLst>
                </a:gridCol>
              </a:tblGrid>
              <a:tr h="554094">
                <a:tc>
                  <a:txBody>
                    <a:bodyPr/>
                    <a:lstStyle/>
                    <a:p>
                      <a:r>
                        <a:rPr lang="de-DE" sz="2800" b="0" dirty="0"/>
                        <a:t>Avoidable traces</a:t>
                      </a:r>
                    </a:p>
                  </a:txBody>
                  <a:tcPr marL="87630" marR="87630"/>
                </a:tc>
                <a:tc>
                  <a:txBody>
                    <a:bodyPr/>
                    <a:lstStyle/>
                    <a:p>
                      <a:r>
                        <a:rPr lang="de-DE" sz="2800" b="0" dirty="0"/>
                        <a:t>Unavoidable traces</a:t>
                      </a:r>
                    </a:p>
                  </a:txBody>
                  <a:tcPr marL="87630" marR="87630"/>
                </a:tc>
                <a:extLst>
                  <a:ext uri="{0D108BD9-81ED-4DB2-BD59-A6C34878D82A}">
                    <a16:rowId xmlns:a16="http://schemas.microsoft.com/office/drawing/2014/main" val="10000"/>
                  </a:ext>
                </a:extLst>
              </a:tr>
              <a:tr h="4693500">
                <a:tc>
                  <a:txBody>
                    <a:bodyPr/>
                    <a:lstStyle/>
                    <a:p>
                      <a:r>
                        <a:rPr lang="de-DE" sz="2400" b="0" dirty="0"/>
                        <a:t>Thumbcaches</a:t>
                      </a:r>
                    </a:p>
                    <a:p>
                      <a:r>
                        <a:rPr lang="de-DE" sz="2400" b="0" dirty="0"/>
                        <a:t>Most</a:t>
                      </a:r>
                      <a:r>
                        <a:rPr lang="de-DE" sz="2400" b="0" baseline="0" dirty="0"/>
                        <a:t> Recently Used Lists</a:t>
                      </a:r>
                      <a:endParaRPr lang="de-DE" sz="2400" b="0" dirty="0"/>
                    </a:p>
                    <a:p>
                      <a:pPr marL="0" marR="0" indent="0" algn="l" defTabSz="457200" rtl="0" eaLnBrk="1" fontAlgn="auto" latinLnBrk="0" hangingPunct="1">
                        <a:lnSpc>
                          <a:spcPct val="100000"/>
                        </a:lnSpc>
                        <a:spcBef>
                          <a:spcPts val="0"/>
                        </a:spcBef>
                        <a:spcAft>
                          <a:spcPts val="0"/>
                        </a:spcAft>
                        <a:buClrTx/>
                        <a:buSzTx/>
                        <a:buFontTx/>
                        <a:buNone/>
                        <a:tabLst/>
                        <a:defRPr/>
                      </a:pPr>
                      <a:r>
                        <a:rPr lang="de-DE" sz="2400" b="0" dirty="0"/>
                        <a:t>Logfiles</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0" dirty="0"/>
                        <a:t>Browser Histories</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0" dirty="0"/>
                        <a:t>Browser Caches</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0" dirty="0"/>
                        <a:t>Most</a:t>
                      </a:r>
                      <a:r>
                        <a:rPr lang="de-DE" sz="2400" b="0" baseline="0" dirty="0"/>
                        <a:t> Used Programs</a:t>
                      </a:r>
                      <a:endParaRPr lang="de-DE" sz="2400" b="0" dirty="0"/>
                    </a:p>
                    <a:p>
                      <a:pPr marL="0" marR="0" indent="0" algn="l" defTabSz="457200" rtl="0" eaLnBrk="1" fontAlgn="auto" latinLnBrk="0" hangingPunct="1">
                        <a:lnSpc>
                          <a:spcPct val="100000"/>
                        </a:lnSpc>
                        <a:spcBef>
                          <a:spcPts val="0"/>
                        </a:spcBef>
                        <a:spcAft>
                          <a:spcPts val="0"/>
                        </a:spcAft>
                        <a:buClrTx/>
                        <a:buSzTx/>
                        <a:buFontTx/>
                        <a:buNone/>
                        <a:tabLst/>
                        <a:defRPr/>
                      </a:pPr>
                      <a:r>
                        <a:rPr lang="de-DE" sz="2400" b="0" dirty="0"/>
                        <a:t>Form</a:t>
                      </a:r>
                      <a:r>
                        <a:rPr lang="de-DE" sz="2400" b="0" baseline="0" dirty="0"/>
                        <a:t> data</a:t>
                      </a:r>
                      <a:endParaRPr lang="de-DE" sz="2400" b="0" dirty="0"/>
                    </a:p>
                    <a:p>
                      <a:pPr marL="0" marR="0" indent="0" algn="l" defTabSz="457200" rtl="0" eaLnBrk="1" fontAlgn="auto" latinLnBrk="0" hangingPunct="1">
                        <a:lnSpc>
                          <a:spcPct val="100000"/>
                        </a:lnSpc>
                        <a:spcBef>
                          <a:spcPts val="0"/>
                        </a:spcBef>
                        <a:spcAft>
                          <a:spcPts val="0"/>
                        </a:spcAft>
                        <a:buClrTx/>
                        <a:buSzTx/>
                        <a:buFontTx/>
                        <a:buNone/>
                        <a:tabLst/>
                        <a:defRPr/>
                      </a:pPr>
                      <a:r>
                        <a:rPr lang="de-DE" sz="2400" b="0" dirty="0"/>
                        <a:t>Pagefile.sys</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0" dirty="0"/>
                        <a:t>Hiberfil.sys</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0" dirty="0"/>
                        <a:t>Volume Shadow Copies</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0" dirty="0"/>
                        <a:t>…</a:t>
                      </a:r>
                    </a:p>
                    <a:p>
                      <a:endParaRPr lang="de-DE" b="0" dirty="0"/>
                    </a:p>
                  </a:txBody>
                  <a:tcPr marL="87630" marR="8763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800" b="0" dirty="0"/>
                        <a:t>Slacks</a:t>
                      </a:r>
                    </a:p>
                    <a:p>
                      <a:pPr marL="0" marR="0" indent="0" algn="l" defTabSz="457200" rtl="0" eaLnBrk="1" fontAlgn="auto" latinLnBrk="0" hangingPunct="1">
                        <a:lnSpc>
                          <a:spcPct val="100000"/>
                        </a:lnSpc>
                        <a:spcBef>
                          <a:spcPts val="0"/>
                        </a:spcBef>
                        <a:spcAft>
                          <a:spcPts val="0"/>
                        </a:spcAft>
                        <a:buClrTx/>
                        <a:buSzTx/>
                        <a:buFontTx/>
                        <a:buNone/>
                        <a:tabLst/>
                        <a:defRPr/>
                      </a:pPr>
                      <a:r>
                        <a:rPr lang="de-DE" sz="2800" b="0" dirty="0"/>
                        <a:t>Unallocated</a:t>
                      </a:r>
                      <a:r>
                        <a:rPr lang="de-DE" sz="2800" b="0" baseline="0" dirty="0"/>
                        <a:t> Space</a:t>
                      </a:r>
                      <a:endParaRPr lang="de-DE" sz="2800" b="0" dirty="0"/>
                    </a:p>
                    <a:p>
                      <a:pPr marL="0" marR="0" indent="0" algn="l" defTabSz="457200" rtl="0" eaLnBrk="1" fontAlgn="auto" latinLnBrk="0" hangingPunct="1">
                        <a:lnSpc>
                          <a:spcPct val="100000"/>
                        </a:lnSpc>
                        <a:spcBef>
                          <a:spcPts val="0"/>
                        </a:spcBef>
                        <a:spcAft>
                          <a:spcPts val="0"/>
                        </a:spcAft>
                        <a:buClrTx/>
                        <a:buSzTx/>
                        <a:buFontTx/>
                        <a:buNone/>
                        <a:tabLst/>
                        <a:defRPr/>
                      </a:pPr>
                      <a:r>
                        <a:rPr lang="de-DE" sz="2800" b="0" dirty="0"/>
                        <a:t>MFT Entries</a:t>
                      </a:r>
                    </a:p>
                    <a:p>
                      <a:pPr marL="0" marR="0" indent="0" algn="l" defTabSz="457200" rtl="0" eaLnBrk="1" fontAlgn="auto" latinLnBrk="0" hangingPunct="1">
                        <a:lnSpc>
                          <a:spcPct val="100000"/>
                        </a:lnSpc>
                        <a:spcBef>
                          <a:spcPts val="0"/>
                        </a:spcBef>
                        <a:spcAft>
                          <a:spcPts val="0"/>
                        </a:spcAft>
                        <a:buClrTx/>
                        <a:buSzTx/>
                        <a:buFontTx/>
                        <a:buNone/>
                        <a:tabLst/>
                        <a:defRPr/>
                      </a:pPr>
                      <a:r>
                        <a:rPr lang="de-DE" sz="2800" b="0" dirty="0"/>
                        <a:t>RAM</a:t>
                      </a:r>
                    </a:p>
                    <a:p>
                      <a:pPr marL="0" marR="0" indent="0" algn="l" defTabSz="457200" rtl="0" eaLnBrk="1" fontAlgn="auto" latinLnBrk="0" hangingPunct="1">
                        <a:lnSpc>
                          <a:spcPct val="100000"/>
                        </a:lnSpc>
                        <a:spcBef>
                          <a:spcPts val="0"/>
                        </a:spcBef>
                        <a:spcAft>
                          <a:spcPts val="0"/>
                        </a:spcAft>
                        <a:buClrTx/>
                        <a:buSzTx/>
                        <a:buFontTx/>
                        <a:buNone/>
                        <a:tabLst/>
                        <a:defRPr/>
                      </a:pPr>
                      <a:r>
                        <a:rPr lang="de-DE" sz="2800" b="0" dirty="0"/>
                        <a:t>some</a:t>
                      </a:r>
                      <a:r>
                        <a:rPr lang="de-DE" sz="2800" b="0" baseline="0" dirty="0"/>
                        <a:t> application traces</a:t>
                      </a:r>
                      <a:endParaRPr lang="de-DE" sz="2800" b="0" dirty="0"/>
                    </a:p>
                  </a:txBody>
                  <a:tcPr marL="87630" marR="8763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2326588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44527"/>
            <a:ext cx="8229600" cy="860293"/>
          </a:xfrm>
          <a:ln/>
        </p:spPr>
        <p:txBody>
          <a:bodyPr anchor="ctr">
            <a:noAutofit/>
          </a:bodyPr>
          <a:lstStyle/>
          <a:p>
            <a:pPr algn="r"/>
            <a:r>
              <a:rPr lang="en-US" sz="3600" dirty="0">
                <a:solidFill>
                  <a:srgbClr val="FFFFFF"/>
                </a:solidFill>
                <a:latin typeface="Helvetica" panose="020B0604020202020204" pitchFamily="34" charset="0"/>
              </a:rPr>
              <a:t>What digital forensics can do for you?</a:t>
            </a:r>
          </a:p>
        </p:txBody>
      </p:sp>
      <p:sp>
        <p:nvSpPr>
          <p:cNvPr id="4" name="Rectangle 3"/>
          <p:cNvSpPr>
            <a:spLocks noGrp="1" noChangeArrowheads="1"/>
          </p:cNvSpPr>
          <p:nvPr>
            <p:ph idx="1"/>
          </p:nvPr>
        </p:nvSpPr>
        <p:spPr>
          <a:xfrm>
            <a:off x="628650" y="2253343"/>
            <a:ext cx="7886700" cy="3923620"/>
          </a:xfrm>
        </p:spPr>
        <p:txBody>
          <a:bodyPr>
            <a:normAutofit/>
          </a:bodyPr>
          <a:lstStyle/>
          <a:p>
            <a:pPr>
              <a:lnSpc>
                <a:spcPct val="100000"/>
              </a:lnSpc>
            </a:pPr>
            <a:endParaRPr lang="en-GB">
              <a:latin typeface="Georgia" panose="02040502050405020303"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66" y="1145590"/>
            <a:ext cx="8641634" cy="520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9903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685" y="91355"/>
            <a:ext cx="8229600" cy="860293"/>
          </a:xfrm>
          <a:ln/>
        </p:spPr>
        <p:txBody>
          <a:bodyPr anchor="ctr">
            <a:noAutofit/>
          </a:bodyPr>
          <a:lstStyle/>
          <a:p>
            <a:pPr algn="r"/>
            <a:r>
              <a:rPr lang="en-US" sz="3600" dirty="0">
                <a:solidFill>
                  <a:srgbClr val="FFFFFF"/>
                </a:solidFill>
                <a:latin typeface="Helvetica" panose="020B0604020202020204" pitchFamily="34" charset="0"/>
              </a:rPr>
              <a:t>What digital forensics can do for you?</a:t>
            </a:r>
          </a:p>
        </p:txBody>
      </p:sp>
      <p:sp>
        <p:nvSpPr>
          <p:cNvPr id="4" name="Rectangle 3"/>
          <p:cNvSpPr>
            <a:spLocks noGrp="1" noChangeArrowheads="1"/>
          </p:cNvSpPr>
          <p:nvPr>
            <p:ph idx="1"/>
          </p:nvPr>
        </p:nvSpPr>
        <p:spPr>
          <a:xfrm>
            <a:off x="1923164" y="1651000"/>
            <a:ext cx="6592186" cy="4525963"/>
          </a:xfrm>
        </p:spPr>
        <p:txBody>
          <a:bodyPr>
            <a:normAutofit/>
          </a:bodyPr>
          <a:lstStyle/>
          <a:p>
            <a:pPr marL="0" indent="0">
              <a:lnSpc>
                <a:spcPct val="100000"/>
              </a:lnSpc>
              <a:buNone/>
            </a:pPr>
            <a:r>
              <a:rPr lang="en-GB" b="1" dirty="0">
                <a:latin typeface="Georgia" panose="02040502050405020303" pitchFamily="18" charset="0"/>
              </a:rPr>
              <a:t>User-specific data</a:t>
            </a:r>
          </a:p>
          <a:p>
            <a:pPr marL="0" indent="0">
              <a:lnSpc>
                <a:spcPct val="100000"/>
              </a:lnSpc>
              <a:buNone/>
            </a:pPr>
            <a:r>
              <a:rPr lang="en-GB" dirty="0">
                <a:latin typeface="Georgia" panose="02040502050405020303" pitchFamily="18" charset="0"/>
              </a:rPr>
              <a:t>Programs used, Websites visited, Searches performed, Files opened/saved</a:t>
            </a:r>
          </a:p>
          <a:p>
            <a:pPr marL="0" indent="0">
              <a:lnSpc>
                <a:spcPct val="100000"/>
              </a:lnSpc>
              <a:buNone/>
            </a:pPr>
            <a:endParaRPr lang="en-GB" dirty="0">
              <a:latin typeface="Georgia" panose="02040502050405020303" pitchFamily="18" charset="0"/>
            </a:endParaRPr>
          </a:p>
          <a:p>
            <a:pPr marL="0" indent="0">
              <a:lnSpc>
                <a:spcPct val="100000"/>
              </a:lnSpc>
              <a:buNone/>
            </a:pPr>
            <a:endParaRPr lang="en-GB" dirty="0">
              <a:latin typeface="Georgia" panose="02040502050405020303" pitchFamily="18" charset="0"/>
            </a:endParaRPr>
          </a:p>
          <a:p>
            <a:pPr marL="0" indent="0">
              <a:lnSpc>
                <a:spcPct val="100000"/>
              </a:lnSpc>
              <a:buNone/>
            </a:pPr>
            <a:r>
              <a:rPr lang="en-GB" b="1" dirty="0" err="1">
                <a:latin typeface="Georgia" panose="02040502050405020303" pitchFamily="18" charset="0"/>
              </a:rPr>
              <a:t>Exif</a:t>
            </a:r>
            <a:r>
              <a:rPr lang="en-GB" b="1" dirty="0">
                <a:latin typeface="Georgia" panose="02040502050405020303" pitchFamily="18" charset="0"/>
              </a:rPr>
              <a:t> data</a:t>
            </a:r>
          </a:p>
          <a:p>
            <a:pPr marL="0" indent="0">
              <a:lnSpc>
                <a:spcPct val="100000"/>
              </a:lnSpc>
              <a:buNone/>
            </a:pPr>
            <a:r>
              <a:rPr lang="en-GB" dirty="0">
                <a:latin typeface="Georgia" panose="02040502050405020303" pitchFamily="18" charset="0"/>
              </a:rPr>
              <a:t>When, where was a picture taken with </a:t>
            </a:r>
            <a:r>
              <a:rPr lang="en-GB" dirty="0" err="1">
                <a:latin typeface="Georgia" panose="02040502050405020303" pitchFamily="18" charset="0"/>
              </a:rPr>
              <a:t>with</a:t>
            </a:r>
            <a:r>
              <a:rPr lang="en-GB" dirty="0">
                <a:latin typeface="Georgia" panose="02040502050405020303" pitchFamily="18" charset="0"/>
              </a:rPr>
              <a:t> camera model, serial number</a:t>
            </a:r>
          </a:p>
        </p:txBody>
      </p:sp>
      <p:pic>
        <p:nvPicPr>
          <p:cNvPr id="3074" name="Picture 2" descr="http://icons.iconarchive.com/icons/artua/dragon-soft/512/User-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92" y="1515177"/>
            <a:ext cx="1759652" cy="17596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jmarior.net/wp-images/aperture-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24" y="3838358"/>
            <a:ext cx="1679943" cy="167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72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3" y="78697"/>
            <a:ext cx="8229600" cy="860293"/>
          </a:xfrm>
          <a:ln/>
        </p:spPr>
        <p:txBody>
          <a:bodyPr anchor="ctr">
            <a:noAutofit/>
          </a:bodyPr>
          <a:lstStyle/>
          <a:p>
            <a:pPr algn="r"/>
            <a:r>
              <a:rPr lang="en-US" sz="3600" dirty="0">
                <a:solidFill>
                  <a:srgbClr val="FFFFFF"/>
                </a:solidFill>
                <a:latin typeface="Helvetica" panose="020B0604020202020204" pitchFamily="34" charset="0"/>
              </a:rPr>
              <a:t>What digital forensics can do for you?</a:t>
            </a:r>
          </a:p>
        </p:txBody>
      </p:sp>
      <p:sp>
        <p:nvSpPr>
          <p:cNvPr id="4" name="Rectangle 3"/>
          <p:cNvSpPr>
            <a:spLocks noGrp="1" noChangeArrowheads="1"/>
          </p:cNvSpPr>
          <p:nvPr>
            <p:ph idx="1"/>
          </p:nvPr>
        </p:nvSpPr>
        <p:spPr>
          <a:xfrm>
            <a:off x="2198914" y="1651000"/>
            <a:ext cx="6316436" cy="4525963"/>
          </a:xfrm>
        </p:spPr>
        <p:txBody>
          <a:bodyPr>
            <a:normAutofit/>
          </a:bodyPr>
          <a:lstStyle/>
          <a:p>
            <a:pPr marL="0" indent="0">
              <a:lnSpc>
                <a:spcPct val="100000"/>
              </a:lnSpc>
              <a:buNone/>
            </a:pPr>
            <a:r>
              <a:rPr lang="en-GB" b="1" dirty="0">
                <a:latin typeface="Georgia" panose="02040502050405020303" pitchFamily="18" charset="0"/>
              </a:rPr>
              <a:t>Application data</a:t>
            </a:r>
          </a:p>
          <a:p>
            <a:pPr marL="0" indent="0">
              <a:lnSpc>
                <a:spcPct val="100000"/>
              </a:lnSpc>
              <a:buNone/>
            </a:pPr>
            <a:r>
              <a:rPr lang="en-GB" dirty="0">
                <a:latin typeface="Georgia" panose="02040502050405020303" pitchFamily="18" charset="0"/>
              </a:rPr>
              <a:t>E-Mail clients, chat history, databases, configurations, malware analysis</a:t>
            </a:r>
          </a:p>
          <a:p>
            <a:pPr marL="0" indent="0">
              <a:lnSpc>
                <a:spcPct val="100000"/>
              </a:lnSpc>
              <a:buNone/>
            </a:pPr>
            <a:endParaRPr lang="en-GB" sz="1900" dirty="0">
              <a:latin typeface="Georgia" panose="02040502050405020303" pitchFamily="18" charset="0"/>
            </a:endParaRPr>
          </a:p>
          <a:p>
            <a:pPr marL="0" indent="0">
              <a:lnSpc>
                <a:spcPct val="100000"/>
              </a:lnSpc>
              <a:buNone/>
            </a:pPr>
            <a:endParaRPr lang="en-GB" sz="1900" dirty="0">
              <a:latin typeface="Georgia" panose="02040502050405020303" pitchFamily="18" charset="0"/>
            </a:endParaRPr>
          </a:p>
          <a:p>
            <a:pPr marL="0" indent="0">
              <a:lnSpc>
                <a:spcPct val="100000"/>
              </a:lnSpc>
              <a:buNone/>
            </a:pPr>
            <a:endParaRPr lang="en-GB" sz="1900" dirty="0">
              <a:latin typeface="Georgia" panose="02040502050405020303" pitchFamily="18" charset="0"/>
            </a:endParaRPr>
          </a:p>
          <a:p>
            <a:pPr marL="0" indent="0">
              <a:lnSpc>
                <a:spcPct val="100000"/>
              </a:lnSpc>
              <a:buNone/>
            </a:pPr>
            <a:r>
              <a:rPr lang="en-GB" b="1" dirty="0">
                <a:latin typeface="Georgia" panose="02040502050405020303" pitchFamily="18" charset="0"/>
              </a:rPr>
              <a:t>Fragments</a:t>
            </a:r>
          </a:p>
          <a:p>
            <a:pPr marL="0" indent="0">
              <a:lnSpc>
                <a:spcPct val="100000"/>
              </a:lnSpc>
              <a:buNone/>
            </a:pPr>
            <a:r>
              <a:rPr lang="en-GB" dirty="0">
                <a:latin typeface="Georgia" panose="02040502050405020303" pitchFamily="18" charset="0"/>
              </a:rPr>
              <a:t>Fragment of evidential pictures, documents, histories, logfiles, …</a:t>
            </a:r>
          </a:p>
        </p:txBody>
      </p:sp>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92" y="1689313"/>
            <a:ext cx="1878640" cy="156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http://www.linux-magazine.com/var/linux_magazin/storage/images/linux-magazine.com/issues/2008/93/undeleted/figure-1/430023-1-eng-US/Figure-1_referen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92" y="4178587"/>
            <a:ext cx="1831057" cy="183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7245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371" y="87515"/>
            <a:ext cx="8229600" cy="860293"/>
          </a:xfrm>
          <a:ln/>
        </p:spPr>
        <p:txBody>
          <a:bodyPr anchor="ctr">
            <a:noAutofit/>
          </a:bodyPr>
          <a:lstStyle/>
          <a:p>
            <a:pPr algn="r"/>
            <a:r>
              <a:rPr lang="en-US" sz="3600" dirty="0">
                <a:solidFill>
                  <a:srgbClr val="FFFFFF"/>
                </a:solidFill>
                <a:latin typeface="Helvetica" panose="020B0604020202020204" pitchFamily="34" charset="0"/>
              </a:rPr>
              <a:t>What digital forensics can do for you?</a:t>
            </a:r>
          </a:p>
        </p:txBody>
      </p:sp>
      <p:sp>
        <p:nvSpPr>
          <p:cNvPr id="4" name="Rectangle 3"/>
          <p:cNvSpPr>
            <a:spLocks noGrp="1" noChangeArrowheads="1"/>
          </p:cNvSpPr>
          <p:nvPr>
            <p:ph idx="1"/>
          </p:nvPr>
        </p:nvSpPr>
        <p:spPr>
          <a:xfrm>
            <a:off x="2177142" y="1651000"/>
            <a:ext cx="6338207" cy="4525963"/>
          </a:xfrm>
        </p:spPr>
        <p:txBody>
          <a:bodyPr>
            <a:normAutofit/>
          </a:bodyPr>
          <a:lstStyle/>
          <a:p>
            <a:pPr marL="0" indent="0">
              <a:lnSpc>
                <a:spcPct val="100000"/>
              </a:lnSpc>
              <a:buNone/>
            </a:pPr>
            <a:r>
              <a:rPr lang="en-GB" b="1" dirty="0">
                <a:latin typeface="Georgia" panose="02040502050405020303" pitchFamily="18" charset="0"/>
              </a:rPr>
              <a:t>Evidential documents</a:t>
            </a:r>
          </a:p>
          <a:p>
            <a:pPr marL="0" indent="0">
              <a:lnSpc>
                <a:spcPct val="100000"/>
              </a:lnSpc>
              <a:buNone/>
            </a:pPr>
            <a:r>
              <a:rPr lang="en-GB" dirty="0">
                <a:latin typeface="Georgia" panose="02040502050405020303" pitchFamily="18" charset="0"/>
              </a:rPr>
              <a:t>account statements, blackmail letters, illegal pictures, contacts, logfiles, stolen blueprints,…</a:t>
            </a:r>
          </a:p>
          <a:p>
            <a:pPr marL="0" indent="0">
              <a:lnSpc>
                <a:spcPct val="100000"/>
              </a:lnSpc>
              <a:buNone/>
            </a:pPr>
            <a:endParaRPr lang="en-GB" dirty="0">
              <a:latin typeface="Georgia" panose="02040502050405020303" pitchFamily="18" charset="0"/>
            </a:endParaRPr>
          </a:p>
          <a:p>
            <a:pPr marL="0" indent="0">
              <a:lnSpc>
                <a:spcPct val="100000"/>
              </a:lnSpc>
              <a:buNone/>
            </a:pPr>
            <a:r>
              <a:rPr lang="en-GB" b="1" dirty="0" err="1">
                <a:latin typeface="Georgia" panose="02040502050405020303" pitchFamily="18" charset="0"/>
              </a:rPr>
              <a:t>Unaccessible</a:t>
            </a:r>
            <a:r>
              <a:rPr lang="en-GB" b="1" dirty="0">
                <a:latin typeface="Georgia" panose="02040502050405020303" pitchFamily="18" charset="0"/>
              </a:rPr>
              <a:t> Data </a:t>
            </a:r>
          </a:p>
          <a:p>
            <a:pPr marL="0" indent="0">
              <a:lnSpc>
                <a:spcPct val="100000"/>
              </a:lnSpc>
              <a:buNone/>
            </a:pPr>
            <a:r>
              <a:rPr lang="en-GB" dirty="0">
                <a:latin typeface="Georgia" panose="02040502050405020303" pitchFamily="18" charset="0"/>
              </a:rPr>
              <a:t>hidden files, encrypted files, deleted data,</a:t>
            </a:r>
          </a:p>
          <a:p>
            <a:pPr marL="0" indent="0">
              <a:lnSpc>
                <a:spcPct val="100000"/>
              </a:lnSpc>
              <a:buNone/>
            </a:pPr>
            <a:r>
              <a:rPr lang="en-GB" dirty="0" err="1">
                <a:latin typeface="Georgia" panose="02040502050405020303" pitchFamily="18" charset="0"/>
              </a:rPr>
              <a:t>steganized</a:t>
            </a:r>
            <a:r>
              <a:rPr lang="en-GB" dirty="0">
                <a:latin typeface="Georgia" panose="02040502050405020303" pitchFamily="18" charset="0"/>
              </a:rPr>
              <a:t> files, cloud/network storage</a:t>
            </a:r>
          </a:p>
        </p:txBody>
      </p:sp>
      <p:pic>
        <p:nvPicPr>
          <p:cNvPr id="5126" name="Picture 6" descr="http://files.softicons.com/download/folder-icons/terra-project-icons-by-aerotox/png/512/Black%20Terra%20St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5" y="3913981"/>
            <a:ext cx="1983636" cy="198363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veryicon.com/icon/png/System/Simple/My%20Documen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76" y="1560264"/>
            <a:ext cx="1820894" cy="182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71490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7" y="100467"/>
            <a:ext cx="8229600" cy="860293"/>
          </a:xfrm>
          <a:ln/>
        </p:spPr>
        <p:txBody>
          <a:bodyPr anchor="ctr">
            <a:normAutofit/>
          </a:bodyPr>
          <a:lstStyle/>
          <a:p>
            <a:pPr algn="r"/>
            <a:r>
              <a:rPr lang="en-US" dirty="0">
                <a:solidFill>
                  <a:srgbClr val="FFFFFF"/>
                </a:solidFill>
                <a:latin typeface="Helvetica" panose="020B0604020202020204" pitchFamily="34" charset="0"/>
              </a:rPr>
              <a:t>Production/Presentation</a:t>
            </a:r>
          </a:p>
        </p:txBody>
      </p:sp>
      <p:sp>
        <p:nvSpPr>
          <p:cNvPr id="3" name="Content Placeholder 2"/>
          <p:cNvSpPr>
            <a:spLocks noGrp="1"/>
          </p:cNvSpPr>
          <p:nvPr>
            <p:ph idx="1"/>
          </p:nvPr>
        </p:nvSpPr>
        <p:spPr>
          <a:xfrm>
            <a:off x="628649" y="1295400"/>
            <a:ext cx="8319407" cy="4881563"/>
          </a:xfrm>
        </p:spPr>
        <p:txBody>
          <a:bodyPr>
            <a:normAutofit/>
          </a:bodyPr>
          <a:lstStyle/>
          <a:p>
            <a:pPr lvl="0" algn="just">
              <a:lnSpc>
                <a:spcPct val="100000"/>
              </a:lnSpc>
            </a:pPr>
            <a:r>
              <a:rPr lang="en-GB" dirty="0">
                <a:latin typeface="Georgia" panose="02040502050405020303" pitchFamily="18" charset="0"/>
              </a:rPr>
              <a:t>The production of a full report which includes among other issues the steps of the investigation and the methods used to obtain evidence. </a:t>
            </a:r>
          </a:p>
          <a:p>
            <a:pPr lvl="0" algn="just">
              <a:lnSpc>
                <a:spcPct val="100000"/>
              </a:lnSpc>
            </a:pPr>
            <a:endParaRPr lang="en-GB" dirty="0">
              <a:latin typeface="Georgia" panose="02040502050405020303" pitchFamily="18" charset="0"/>
            </a:endParaRPr>
          </a:p>
          <a:p>
            <a:pPr lvl="0" algn="just">
              <a:lnSpc>
                <a:spcPct val="100000"/>
              </a:lnSpc>
            </a:pPr>
            <a:r>
              <a:rPr lang="en-GB" dirty="0">
                <a:latin typeface="Georgia" panose="02040502050405020303" pitchFamily="18" charset="0"/>
              </a:rPr>
              <a:t>The forensic experts can be expert witnesses that help the people involved in the court proceedings to understand the processes of how the evidence was created, the procedures used to collect the evidence and the evaluation of the evidence. </a:t>
            </a:r>
          </a:p>
          <a:p>
            <a:pPr algn="just">
              <a:lnSpc>
                <a:spcPct val="100000"/>
              </a:lnSpc>
            </a:pPr>
            <a:endParaRPr lang="en-US" dirty="0"/>
          </a:p>
        </p:txBody>
      </p:sp>
    </p:spTree>
    <p:extLst>
      <p:ext uri="{BB962C8B-B14F-4D97-AF65-F5344CB8AC3E}">
        <p14:creationId xmlns:p14="http://schemas.microsoft.com/office/powerpoint/2010/main" val="132213741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66058" y="111352"/>
            <a:ext cx="8229600" cy="860293"/>
          </a:xfrm>
          <a:ln/>
        </p:spPr>
        <p:txBody>
          <a:bodyPr anchor="ctr">
            <a:normAutofit/>
          </a:bodyPr>
          <a:lstStyle/>
          <a:p>
            <a:pPr algn="r"/>
            <a:r>
              <a:rPr lang="en-US" dirty="0">
                <a:solidFill>
                  <a:srgbClr val="FFFFFF"/>
                </a:solidFill>
                <a:latin typeface="Helvetica" panose="020B0604020202020204" pitchFamily="34" charset="0"/>
              </a:rPr>
              <a:t>Production/Presentation</a:t>
            </a:r>
          </a:p>
        </p:txBody>
      </p:sp>
      <p:sp>
        <p:nvSpPr>
          <p:cNvPr id="3" name="Content Placeholder 2"/>
          <p:cNvSpPr>
            <a:spLocks noGrp="1"/>
          </p:cNvSpPr>
          <p:nvPr>
            <p:ph idx="1"/>
          </p:nvPr>
        </p:nvSpPr>
        <p:spPr>
          <a:xfrm>
            <a:off x="285750" y="1382861"/>
            <a:ext cx="8509908" cy="4794102"/>
          </a:xfrm>
        </p:spPr>
        <p:txBody>
          <a:bodyPr>
            <a:normAutofit/>
          </a:bodyPr>
          <a:lstStyle/>
          <a:p>
            <a:pPr marL="88900" lvl="0" indent="14288" algn="just">
              <a:lnSpc>
                <a:spcPct val="100000"/>
              </a:lnSpc>
              <a:buNone/>
            </a:pPr>
            <a:r>
              <a:rPr lang="en-GB" dirty="0">
                <a:latin typeface="Georgia" panose="02040502050405020303" pitchFamily="18" charset="0"/>
              </a:rPr>
              <a:t>In general cases it is not necessary for witnesses producing factual evidence to have the status of expert witnesses.  </a:t>
            </a:r>
          </a:p>
          <a:p>
            <a:pPr marL="88900" lvl="0" indent="14288" algn="just">
              <a:lnSpc>
                <a:spcPct val="100000"/>
              </a:lnSpc>
              <a:buNone/>
            </a:pPr>
            <a:endParaRPr lang="en-GB" dirty="0">
              <a:latin typeface="Georgia" panose="02040502050405020303" pitchFamily="18" charset="0"/>
            </a:endParaRPr>
          </a:p>
          <a:p>
            <a:pPr marL="88900" lvl="0" indent="14288" algn="just">
              <a:lnSpc>
                <a:spcPct val="100000"/>
              </a:lnSpc>
              <a:buNone/>
            </a:pPr>
            <a:r>
              <a:rPr lang="en-GB" dirty="0">
                <a:latin typeface="Georgia" panose="02040502050405020303" pitchFamily="18" charset="0"/>
              </a:rPr>
              <a:t>However, experts can play an important role in criminal proceedings. The forensic experts help those involved in the court proceedings to understand the processes of how the evidence was created, the procedures used to collect the evidence and the evaluation of the evidence. They may also provide evidence of opinion when required to do so by the court </a:t>
            </a:r>
          </a:p>
          <a:p>
            <a:pPr algn="just">
              <a:lnSpc>
                <a:spcPct val="100000"/>
              </a:lnSpc>
            </a:pPr>
            <a:endParaRPr lang="en-US" dirty="0"/>
          </a:p>
        </p:txBody>
      </p:sp>
    </p:spTree>
    <p:extLst>
      <p:ext uri="{BB962C8B-B14F-4D97-AF65-F5344CB8AC3E}">
        <p14:creationId xmlns:p14="http://schemas.microsoft.com/office/powerpoint/2010/main" val="115022158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vert="horz" lIns="91440" tIns="45720" rIns="91440" bIns="45720" rtlCol="0" anchor="ctr">
            <a:normAutofit/>
          </a:bodyPr>
          <a:lstStyle/>
          <a:p>
            <a:pPr lvl="1" algn="ctr" defTabSz="914400">
              <a:lnSpc>
                <a:spcPct val="90000"/>
              </a:lnSpc>
              <a:spcBef>
                <a:spcPct val="0"/>
              </a:spcBef>
              <a:spcAft>
                <a:spcPts val="600"/>
              </a:spcAft>
            </a:pPr>
            <a:r>
              <a:rPr lang="en-US" sz="3100" b="1" kern="1200" dirty="0">
                <a:solidFill>
                  <a:srgbClr val="005E8E"/>
                </a:solidFill>
                <a:latin typeface="+mj-lt"/>
                <a:ea typeface="+mj-ea"/>
                <a:cs typeface="+mj-cs"/>
              </a:rPr>
              <a:t>Review of Session Objectives</a:t>
            </a:r>
          </a:p>
        </p:txBody>
      </p:sp>
      <p:pic>
        <p:nvPicPr>
          <p:cNvPr id="6" name="Graphic 5" descr="Clipboard outline">
            <a:extLst>
              <a:ext uri="{FF2B5EF4-FFF2-40B4-BE49-F238E27FC236}">
                <a16:creationId xmlns:a16="http://schemas.microsoft.com/office/drawing/2014/main" id="{1D4EE8C6-C7DB-4A64-8141-9035DF6DFB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311512"/>
            <a:ext cx="3886200" cy="3886200"/>
          </a:xfrm>
          <a:prstGeom prst="rect">
            <a:avLst/>
          </a:prstGeom>
        </p:spPr>
      </p:pic>
    </p:spTree>
    <p:extLst>
      <p:ext uri="{BB962C8B-B14F-4D97-AF65-F5344CB8AC3E}">
        <p14:creationId xmlns:p14="http://schemas.microsoft.com/office/powerpoint/2010/main" val="13878740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653143" y="111354"/>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Session Objectives</a:t>
            </a:r>
          </a:p>
        </p:txBody>
      </p:sp>
      <p:sp>
        <p:nvSpPr>
          <p:cNvPr id="16386" name="Content Placeholder 2"/>
          <p:cNvSpPr>
            <a:spLocks noGrp="1"/>
          </p:cNvSpPr>
          <p:nvPr>
            <p:ph idx="1"/>
          </p:nvPr>
        </p:nvSpPr>
        <p:spPr>
          <a:xfrm>
            <a:off x="195943" y="1240971"/>
            <a:ext cx="8686800" cy="4935991"/>
          </a:xfrm>
        </p:spPr>
        <p:txBody>
          <a:bodyPr>
            <a:noAutofit/>
          </a:bodyPr>
          <a:lstStyle/>
          <a:p>
            <a:pPr algn="just">
              <a:lnSpc>
                <a:spcPct val="100000"/>
              </a:lnSpc>
              <a:buNone/>
            </a:pPr>
            <a:r>
              <a:rPr lang="en-GB" sz="2000" dirty="0">
                <a:latin typeface="Georgia" panose="02040502050405020303" pitchFamily="18" charset="0"/>
              </a:rPr>
              <a:t>By the end of this session delegates will be able to:</a:t>
            </a:r>
          </a:p>
          <a:p>
            <a:pPr algn="just">
              <a:lnSpc>
                <a:spcPct val="100000"/>
              </a:lnSpc>
              <a:buNone/>
            </a:pPr>
            <a:endParaRPr lang="en-GB" sz="2000" dirty="0">
              <a:latin typeface="Georgia" panose="02040502050405020303" pitchFamily="18" charset="0"/>
            </a:endParaRPr>
          </a:p>
          <a:p>
            <a:pPr lvl="0" algn="just">
              <a:lnSpc>
                <a:spcPct val="100000"/>
              </a:lnSpc>
            </a:pPr>
            <a:r>
              <a:rPr lang="en-GB" sz="2000" dirty="0">
                <a:latin typeface="Georgia" panose="02040502050405020303" pitchFamily="18" charset="0"/>
              </a:rPr>
              <a:t>Discuss the contents of the COE Electronic Evidence Guide</a:t>
            </a:r>
          </a:p>
          <a:p>
            <a:pPr algn="just">
              <a:lnSpc>
                <a:spcPct val="100000"/>
              </a:lnSpc>
            </a:pPr>
            <a:r>
              <a:rPr lang="en-GB" sz="2000" dirty="0">
                <a:latin typeface="Georgia" panose="02040502050405020303" pitchFamily="18" charset="0"/>
              </a:rPr>
              <a:t>Discuss various types of electronic evidence </a:t>
            </a:r>
          </a:p>
          <a:p>
            <a:pPr algn="just">
              <a:lnSpc>
                <a:spcPct val="100000"/>
              </a:lnSpc>
            </a:pPr>
            <a:r>
              <a:rPr lang="en-GB" sz="2000" dirty="0">
                <a:latin typeface="Georgia" panose="02040502050405020303" pitchFamily="18" charset="0"/>
              </a:rPr>
              <a:t>Explain the principles of best practice relating to the Seizure and handling of electronic evidence</a:t>
            </a:r>
          </a:p>
          <a:p>
            <a:pPr algn="just">
              <a:lnSpc>
                <a:spcPct val="100000"/>
              </a:lnSpc>
            </a:pPr>
            <a:r>
              <a:rPr lang="en-GB" sz="2000" dirty="0">
                <a:latin typeface="Georgia" panose="02040502050405020303" pitchFamily="18" charset="0"/>
              </a:rPr>
              <a:t>Identify the challenges offered by “dead box”, “live data” and Internet sources of electronic evidence, including evidence in the “cloud”. </a:t>
            </a:r>
          </a:p>
          <a:p>
            <a:pPr algn="just">
              <a:lnSpc>
                <a:spcPct val="100000"/>
              </a:lnSpc>
            </a:pPr>
            <a:r>
              <a:rPr lang="en-GB" sz="2000" dirty="0">
                <a:latin typeface="Georgia" panose="02040502050405020303" pitchFamily="18" charset="0"/>
              </a:rPr>
              <a:t>Discuss the admissibility of electronic evidence in judicial proceedings</a:t>
            </a:r>
          </a:p>
          <a:p>
            <a:pPr algn="just">
              <a:lnSpc>
                <a:spcPct val="100000"/>
              </a:lnSpc>
              <a:buFont typeface="Arial" charset="0"/>
              <a:buChar char="•"/>
            </a:pPr>
            <a:r>
              <a:rPr lang="en-US" sz="2000" dirty="0">
                <a:latin typeface="Georgia" panose="02040502050405020303" pitchFamily="18" charset="0"/>
              </a:rPr>
              <a:t>Explain the proper planning and preparation of a search raid where digital evidence may be found.</a:t>
            </a:r>
            <a:endParaRPr lang="en-GB" sz="2000" dirty="0">
              <a:latin typeface="Georgia" panose="02040502050405020303" pitchFamily="18" charset="0"/>
            </a:endParaRPr>
          </a:p>
          <a:p>
            <a:pPr algn="just">
              <a:lnSpc>
                <a:spcPct val="100000"/>
              </a:lnSpc>
              <a:buFont typeface="Arial" charset="0"/>
              <a:buChar char="•"/>
            </a:pPr>
            <a:r>
              <a:rPr lang="en-GB" sz="2000" dirty="0">
                <a:latin typeface="Georgia" panose="02040502050405020303" pitchFamily="18" charset="0"/>
              </a:rPr>
              <a:t>Explain how a crime scene would be secured and documented, where digital evidence occur. </a:t>
            </a:r>
          </a:p>
        </p:txBody>
      </p:sp>
    </p:spTree>
    <p:extLst>
      <p:ext uri="{BB962C8B-B14F-4D97-AF65-F5344CB8AC3E}">
        <p14:creationId xmlns:p14="http://schemas.microsoft.com/office/powerpoint/2010/main" val="20060138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62000" y="11135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Session Objectives</a:t>
            </a:r>
          </a:p>
        </p:txBody>
      </p:sp>
      <p:sp>
        <p:nvSpPr>
          <p:cNvPr id="16386" name="Content Placeholder 2"/>
          <p:cNvSpPr>
            <a:spLocks noGrp="1"/>
          </p:cNvSpPr>
          <p:nvPr>
            <p:ph idx="1"/>
          </p:nvPr>
        </p:nvSpPr>
        <p:spPr>
          <a:xfrm>
            <a:off x="285749" y="1134931"/>
            <a:ext cx="8607879" cy="5042031"/>
          </a:xfrm>
        </p:spPr>
        <p:txBody>
          <a:bodyPr>
            <a:noAutofit/>
          </a:bodyPr>
          <a:lstStyle/>
          <a:p>
            <a:pPr>
              <a:lnSpc>
                <a:spcPct val="100000"/>
              </a:lnSpc>
              <a:buNone/>
            </a:pPr>
            <a:r>
              <a:rPr lang="en-GB" sz="2000" dirty="0">
                <a:latin typeface="Georgia" panose="02040502050405020303" pitchFamily="18" charset="0"/>
              </a:rPr>
              <a:t>By the end of this session delegates will be able to:</a:t>
            </a:r>
          </a:p>
          <a:p>
            <a:pPr>
              <a:lnSpc>
                <a:spcPct val="100000"/>
              </a:lnSpc>
              <a:buNone/>
            </a:pPr>
            <a:endParaRPr lang="en-GB" sz="2000" dirty="0">
              <a:latin typeface="Georgia" panose="02040502050405020303" pitchFamily="18" charset="0"/>
            </a:endParaRPr>
          </a:p>
          <a:p>
            <a:pPr lvl="0">
              <a:lnSpc>
                <a:spcPct val="100000"/>
              </a:lnSpc>
            </a:pPr>
            <a:r>
              <a:rPr lang="en-GB" sz="2000" dirty="0">
                <a:latin typeface="Georgia" panose="02040502050405020303" pitchFamily="18" charset="0"/>
              </a:rPr>
              <a:t>Explain the term Digital Forensics</a:t>
            </a:r>
          </a:p>
          <a:p>
            <a:pPr lvl="0">
              <a:lnSpc>
                <a:spcPct val="100000"/>
              </a:lnSpc>
            </a:pPr>
            <a:r>
              <a:rPr lang="en-GB" sz="2000" dirty="0">
                <a:latin typeface="Georgia" panose="02040502050405020303" pitchFamily="18" charset="0"/>
              </a:rPr>
              <a:t>Compare Digital Forensics to traditional forensic sciences</a:t>
            </a:r>
          </a:p>
          <a:p>
            <a:pPr lvl="0">
              <a:lnSpc>
                <a:spcPct val="100000"/>
              </a:lnSpc>
            </a:pPr>
            <a:r>
              <a:rPr lang="en-GB" sz="2000" dirty="0">
                <a:latin typeface="Georgia" panose="02040502050405020303" pitchFamily="18" charset="0"/>
              </a:rPr>
              <a:t>Define at least three sub-branches of Digital Forensics</a:t>
            </a:r>
          </a:p>
          <a:p>
            <a:pPr lvl="0">
              <a:lnSpc>
                <a:spcPct val="100000"/>
              </a:lnSpc>
            </a:pPr>
            <a:r>
              <a:rPr lang="en-GB" sz="2000" dirty="0">
                <a:latin typeface="Georgia" panose="02040502050405020303" pitchFamily="18" charset="0"/>
              </a:rPr>
              <a:t>Identify the four steps in Digital Forensics examinations</a:t>
            </a:r>
          </a:p>
          <a:p>
            <a:pPr lvl="0">
              <a:lnSpc>
                <a:spcPct val="100000"/>
              </a:lnSpc>
            </a:pPr>
            <a:r>
              <a:rPr lang="en-GB" sz="2000" dirty="0">
                <a:latin typeface="Georgia" panose="02040502050405020303" pitchFamily="18" charset="0"/>
              </a:rPr>
              <a:t>Differentiate the two categories of digital traces</a:t>
            </a:r>
          </a:p>
          <a:p>
            <a:pPr>
              <a:lnSpc>
                <a:spcPct val="100000"/>
              </a:lnSpc>
            </a:pPr>
            <a:r>
              <a:rPr lang="en-GB" sz="2000" dirty="0">
                <a:latin typeface="Georgia" panose="02040502050405020303" pitchFamily="18" charset="0"/>
              </a:rPr>
              <a:t>Describe how Digital Forensics can support investigations</a:t>
            </a:r>
          </a:p>
          <a:p>
            <a:pPr>
              <a:lnSpc>
                <a:spcPct val="100000"/>
              </a:lnSpc>
            </a:pPr>
            <a:endParaRPr lang="en-GB" sz="2000" dirty="0"/>
          </a:p>
        </p:txBody>
      </p:sp>
    </p:spTree>
    <p:extLst>
      <p:ext uri="{BB962C8B-B14F-4D97-AF65-F5344CB8AC3E}">
        <p14:creationId xmlns:p14="http://schemas.microsoft.com/office/powerpoint/2010/main" val="617199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4304"/>
            <a:ext cx="8229600" cy="860293"/>
          </a:xfrm>
          <a:ln/>
        </p:spPr>
        <p:txBody>
          <a:bodyPr anchor="ctr">
            <a:normAutofit/>
          </a:bodyPr>
          <a:lstStyle/>
          <a:p>
            <a:pPr algn="r"/>
            <a:r>
              <a:rPr lang="en-US" dirty="0">
                <a:solidFill>
                  <a:srgbClr val="FFFFFF"/>
                </a:solidFill>
                <a:latin typeface="Helvetica" panose="020B0604020202020204" pitchFamily="34" charset="0"/>
              </a:rPr>
              <a:t>Budapest Convention Definitions</a:t>
            </a:r>
          </a:p>
        </p:txBody>
      </p:sp>
      <p:sp>
        <p:nvSpPr>
          <p:cNvPr id="3" name="Content Placeholder 2"/>
          <p:cNvSpPr>
            <a:spLocks noGrp="1"/>
          </p:cNvSpPr>
          <p:nvPr>
            <p:ph idx="1"/>
          </p:nvPr>
        </p:nvSpPr>
        <p:spPr>
          <a:xfrm>
            <a:off x="285750" y="1141232"/>
            <a:ext cx="8229600" cy="5035731"/>
          </a:xfrm>
        </p:spPr>
        <p:txBody>
          <a:bodyPr>
            <a:normAutofit/>
          </a:bodyPr>
          <a:lstStyle/>
          <a:p>
            <a:pPr marL="0" indent="0">
              <a:lnSpc>
                <a:spcPct val="100000"/>
              </a:lnSpc>
              <a:buNone/>
            </a:pPr>
            <a:r>
              <a:rPr lang="en-US" dirty="0">
                <a:latin typeface="Georgia" panose="02040502050405020303" pitchFamily="18" charset="0"/>
              </a:rPr>
              <a:t>For the purposes of the Budapest Convention, the following definitions apply:</a:t>
            </a:r>
          </a:p>
          <a:p>
            <a:pPr>
              <a:lnSpc>
                <a:spcPct val="100000"/>
              </a:lnSpc>
            </a:pPr>
            <a:r>
              <a:rPr lang="en-US" dirty="0">
                <a:latin typeface="Georgia" panose="02040502050405020303" pitchFamily="18" charset="0"/>
              </a:rPr>
              <a:t>"computer system" means any device or a group of interconnected or related devices, one or more of which, pursuant to a program, performs automatic processing of data;</a:t>
            </a:r>
          </a:p>
          <a:p>
            <a:pPr>
              <a:lnSpc>
                <a:spcPct val="100000"/>
              </a:lnSpc>
            </a:pPr>
            <a:r>
              <a:rPr lang="en-US" dirty="0">
                <a:latin typeface="Georgia" panose="02040502050405020303" pitchFamily="18" charset="0"/>
              </a:rPr>
              <a:t>"computer data" means any representation of facts, information or concepts in a form suitable for processing in a computer system, including a program suitable to cause a computer system to perform a function;</a:t>
            </a:r>
          </a:p>
          <a:p>
            <a:pPr marL="0" marR="0" lvl="0" indent="0" defTabSz="914400" eaLnBrk="1" fontAlgn="auto" latinLnBrk="0" hangingPunct="1">
              <a:lnSpc>
                <a:spcPct val="100000"/>
              </a:lnSpc>
              <a:buClrTx/>
              <a:buSzTx/>
              <a:buFontTx/>
              <a:buNone/>
              <a:tabLst/>
              <a:defRPr/>
            </a:pPr>
            <a:endParaRPr lang="en-US" dirty="0"/>
          </a:p>
        </p:txBody>
      </p:sp>
    </p:spTree>
    <p:extLst>
      <p:ext uri="{BB962C8B-B14F-4D97-AF65-F5344CB8AC3E}">
        <p14:creationId xmlns:p14="http://schemas.microsoft.com/office/powerpoint/2010/main" val="134601703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Questions outline">
            <a:extLst>
              <a:ext uri="{FF2B5EF4-FFF2-40B4-BE49-F238E27FC236}">
                <a16:creationId xmlns:a16="http://schemas.microsoft.com/office/drawing/2014/main" id="{52E2D249-C32E-4B61-8805-A4B0766861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8" name="Title 50">
            <a:extLst>
              <a:ext uri="{FF2B5EF4-FFF2-40B4-BE49-F238E27FC236}">
                <a16:creationId xmlns:a16="http://schemas.microsoft.com/office/drawing/2014/main" id="{C5D8476C-16CD-4196-9046-F1E964F2BA52}"/>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50" y="0"/>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4" name="Picture 3"/>
          <p:cNvPicPr>
            <a:picLocks noChangeAspect="1"/>
          </p:cNvPicPr>
          <p:nvPr/>
        </p:nvPicPr>
        <p:blipFill>
          <a:blip r:embed="rId3"/>
          <a:stretch>
            <a:fillRect/>
          </a:stretch>
        </p:blipFill>
        <p:spPr>
          <a:xfrm>
            <a:off x="2053" y="2368731"/>
            <a:ext cx="9145645" cy="2937692"/>
          </a:xfrm>
          <a:prstGeom prst="rect">
            <a:avLst/>
          </a:prstGeom>
        </p:spPr>
      </p:pic>
    </p:spTree>
    <p:extLst>
      <p:ext uri="{BB962C8B-B14F-4D97-AF65-F5344CB8AC3E}">
        <p14:creationId xmlns:p14="http://schemas.microsoft.com/office/powerpoint/2010/main" val="1155490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28650" y="483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6" name="Picture 5"/>
          <p:cNvPicPr>
            <a:picLocks noChangeAspect="1"/>
          </p:cNvPicPr>
          <p:nvPr/>
        </p:nvPicPr>
        <p:blipFill>
          <a:blip r:embed="rId3"/>
          <a:stretch>
            <a:fillRect/>
          </a:stretch>
        </p:blipFill>
        <p:spPr>
          <a:xfrm>
            <a:off x="77862" y="1822449"/>
            <a:ext cx="8948535" cy="3472361"/>
          </a:xfrm>
          <a:prstGeom prst="rect">
            <a:avLst/>
          </a:prstGeom>
        </p:spPr>
      </p:pic>
    </p:spTree>
    <p:extLst>
      <p:ext uri="{BB962C8B-B14F-4D97-AF65-F5344CB8AC3E}">
        <p14:creationId xmlns:p14="http://schemas.microsoft.com/office/powerpoint/2010/main" val="515335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4"/>
            <a:ext cx="8229600" cy="860293"/>
          </a:xfrm>
        </p:spPr>
        <p:txBody>
          <a:bodyPr/>
          <a:lstStyle/>
          <a:p>
            <a:pPr algn="r"/>
            <a:r>
              <a:rPr lang="en-US" b="1" dirty="0">
                <a:solidFill>
                  <a:schemeClr val="bg1"/>
                </a:solidFill>
              </a:rPr>
              <a:t>Agenda</a:t>
            </a:r>
          </a:p>
        </p:txBody>
      </p:sp>
      <p:sp>
        <p:nvSpPr>
          <p:cNvPr id="3" name="Content Placeholder 2"/>
          <p:cNvSpPr>
            <a:spLocks noGrp="1"/>
          </p:cNvSpPr>
          <p:nvPr>
            <p:ph idx="1"/>
          </p:nvPr>
        </p:nvSpPr>
        <p:spPr>
          <a:xfrm>
            <a:off x="285750" y="1121228"/>
            <a:ext cx="8705850" cy="5203371"/>
          </a:xfrm>
        </p:spPr>
        <p:txBody>
          <a:bodyPr>
            <a:normAutofit fontScale="77500" lnSpcReduction="20000"/>
          </a:bodyPr>
          <a:lstStyle/>
          <a:p>
            <a:pPr marL="0" indent="0">
              <a:lnSpc>
                <a:spcPct val="120000"/>
              </a:lnSpc>
              <a:buNone/>
            </a:pPr>
            <a:r>
              <a:rPr lang="en-US" sz="2800" b="1" dirty="0">
                <a:latin typeface="Georgia" panose="02040502050405020303" pitchFamily="18" charset="0"/>
              </a:rPr>
              <a:t>Part One: </a:t>
            </a:r>
            <a:r>
              <a:rPr lang="en-US" sz="2800" dirty="0">
                <a:latin typeface="Georgia" panose="02040502050405020303" pitchFamily="18" charset="0"/>
              </a:rPr>
              <a:t>What is Electronic Evidence</a:t>
            </a:r>
          </a:p>
          <a:p>
            <a:pPr lvl="1">
              <a:lnSpc>
                <a:spcPct val="120000"/>
              </a:lnSpc>
              <a:spcBef>
                <a:spcPts val="1000"/>
              </a:spcBef>
            </a:pPr>
            <a:r>
              <a:rPr lang="en-US" sz="2400" dirty="0">
                <a:latin typeface="Georgia" panose="02040502050405020303" pitchFamily="18" charset="0"/>
              </a:rPr>
              <a:t> </a:t>
            </a:r>
            <a:r>
              <a:rPr lang="en-US" sz="2300" dirty="0">
                <a:latin typeface="Georgia" panose="02040502050405020303" pitchFamily="18" charset="0"/>
              </a:rPr>
              <a:t>Definitions</a:t>
            </a:r>
            <a:endParaRPr lang="en-US" sz="2400" dirty="0">
              <a:latin typeface="Georgia" panose="02040502050405020303" pitchFamily="18" charset="0"/>
            </a:endParaRPr>
          </a:p>
          <a:p>
            <a:pPr marL="0" indent="0">
              <a:lnSpc>
                <a:spcPct val="120000"/>
              </a:lnSpc>
              <a:buNone/>
            </a:pPr>
            <a:r>
              <a:rPr lang="en-US" sz="2800" b="1" dirty="0">
                <a:latin typeface="Georgia" panose="02040502050405020303" pitchFamily="18" charset="0"/>
              </a:rPr>
              <a:t>Part Two: </a:t>
            </a:r>
            <a:r>
              <a:rPr lang="en-US" sz="2800" dirty="0">
                <a:latin typeface="Georgia" panose="02040502050405020303" pitchFamily="18" charset="0"/>
              </a:rPr>
              <a:t>Council of Europe Electronic Evidence Guide</a:t>
            </a:r>
          </a:p>
          <a:p>
            <a:pPr lvl="1">
              <a:lnSpc>
                <a:spcPct val="120000"/>
              </a:lnSpc>
              <a:spcBef>
                <a:spcPts val="1000"/>
              </a:spcBef>
            </a:pPr>
            <a:r>
              <a:rPr lang="en-US" sz="2300" dirty="0">
                <a:latin typeface="Georgia" panose="02040502050405020303" pitchFamily="18" charset="0"/>
              </a:rPr>
              <a:t>Procedures and Good Practice</a:t>
            </a:r>
          </a:p>
          <a:p>
            <a:pPr lvl="2">
              <a:lnSpc>
                <a:spcPct val="120000"/>
              </a:lnSpc>
              <a:spcBef>
                <a:spcPts val="1000"/>
              </a:spcBef>
            </a:pPr>
            <a:r>
              <a:rPr lang="en-US" sz="1800" dirty="0">
                <a:latin typeface="Georgia" panose="02040502050405020303" pitchFamily="18" charset="0"/>
              </a:rPr>
              <a:t>Identifying, seizing and handling electronic evidence</a:t>
            </a:r>
          </a:p>
          <a:p>
            <a:pPr lvl="2">
              <a:lnSpc>
                <a:spcPct val="120000"/>
              </a:lnSpc>
              <a:spcBef>
                <a:spcPts val="1000"/>
              </a:spcBef>
            </a:pPr>
            <a:r>
              <a:rPr lang="en-US" sz="1800" dirty="0">
                <a:latin typeface="Georgia" panose="02040502050405020303" pitchFamily="18" charset="0"/>
              </a:rPr>
              <a:t>Types of Seizure</a:t>
            </a:r>
          </a:p>
          <a:p>
            <a:pPr lvl="2">
              <a:lnSpc>
                <a:spcPct val="120000"/>
              </a:lnSpc>
              <a:spcBef>
                <a:spcPts val="1000"/>
              </a:spcBef>
            </a:pPr>
            <a:r>
              <a:rPr lang="en-US" sz="1800" dirty="0">
                <a:latin typeface="Georgia" panose="02040502050405020303" pitchFamily="18" charset="0"/>
              </a:rPr>
              <a:t>Investigating and analysing electronic evidence</a:t>
            </a:r>
          </a:p>
          <a:p>
            <a:pPr lvl="2">
              <a:lnSpc>
                <a:spcPct val="120000"/>
              </a:lnSpc>
              <a:spcBef>
                <a:spcPts val="1000"/>
              </a:spcBef>
            </a:pPr>
            <a:r>
              <a:rPr lang="en-US" sz="1800" dirty="0">
                <a:latin typeface="Georgia" panose="02040502050405020303" pitchFamily="18" charset="0"/>
              </a:rPr>
              <a:t>Producing electronic evidence </a:t>
            </a:r>
          </a:p>
          <a:p>
            <a:pPr lvl="2">
              <a:lnSpc>
                <a:spcPct val="120000"/>
              </a:lnSpc>
              <a:spcBef>
                <a:spcPts val="1000"/>
              </a:spcBef>
            </a:pPr>
            <a:r>
              <a:rPr lang="en-US" sz="1800" dirty="0">
                <a:latin typeface="Georgia" panose="02040502050405020303" pitchFamily="18" charset="0"/>
              </a:rPr>
              <a:t>Admissibility of electronic evidence</a:t>
            </a:r>
          </a:p>
          <a:p>
            <a:pPr marL="0" indent="0">
              <a:lnSpc>
                <a:spcPct val="120000"/>
              </a:lnSpc>
              <a:buNone/>
            </a:pPr>
            <a:r>
              <a:rPr lang="en-US" sz="2800" b="1" dirty="0">
                <a:latin typeface="Georgia" panose="02040502050405020303" pitchFamily="18" charset="0"/>
              </a:rPr>
              <a:t>Part Three: </a:t>
            </a:r>
            <a:r>
              <a:rPr lang="en-US" sz="2800" dirty="0">
                <a:latin typeface="Georgia" panose="02040502050405020303" pitchFamily="18" charset="0"/>
              </a:rPr>
              <a:t>Digital Forensics</a:t>
            </a:r>
          </a:p>
          <a:p>
            <a:pPr lvl="1">
              <a:lnSpc>
                <a:spcPct val="120000"/>
              </a:lnSpc>
              <a:spcBef>
                <a:spcPts val="1000"/>
              </a:spcBef>
            </a:pPr>
            <a:r>
              <a:rPr lang="en-US" sz="2300" dirty="0">
                <a:latin typeface="Georgia" panose="02040502050405020303" pitchFamily="18" charset="0"/>
              </a:rPr>
              <a:t>Definition</a:t>
            </a:r>
          </a:p>
          <a:p>
            <a:pPr lvl="1">
              <a:lnSpc>
                <a:spcPct val="120000"/>
              </a:lnSpc>
              <a:spcBef>
                <a:spcPts val="1000"/>
              </a:spcBef>
            </a:pPr>
            <a:r>
              <a:rPr lang="en-US" sz="2300" dirty="0">
                <a:latin typeface="Georgia" panose="02040502050405020303" pitchFamily="18" charset="0"/>
              </a:rPr>
              <a:t>Traditional vs Digital Forensics</a:t>
            </a:r>
          </a:p>
          <a:p>
            <a:pPr lvl="1">
              <a:lnSpc>
                <a:spcPct val="120000"/>
              </a:lnSpc>
              <a:spcBef>
                <a:spcPts val="1000"/>
              </a:spcBef>
            </a:pPr>
            <a:r>
              <a:rPr lang="en-US" sz="2300" dirty="0">
                <a:latin typeface="Georgia" panose="02040502050405020303" pitchFamily="18" charset="0"/>
              </a:rPr>
              <a:t>What Forensics can do for an investigation</a:t>
            </a:r>
          </a:p>
          <a:p>
            <a:pPr lvl="2">
              <a:lnSpc>
                <a:spcPct val="120000"/>
              </a:lnSpc>
              <a:spcBef>
                <a:spcPts val="1000"/>
              </a:spcBef>
            </a:pPr>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7550" y="139700"/>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5" name="Picture 4"/>
          <p:cNvPicPr>
            <a:picLocks noChangeAspect="1"/>
          </p:cNvPicPr>
          <p:nvPr/>
        </p:nvPicPr>
        <p:blipFill>
          <a:blip r:embed="rId3"/>
          <a:stretch>
            <a:fillRect/>
          </a:stretch>
        </p:blipFill>
        <p:spPr>
          <a:xfrm>
            <a:off x="65790" y="2006599"/>
            <a:ext cx="9038491" cy="3270795"/>
          </a:xfrm>
          <a:prstGeom prst="rect">
            <a:avLst/>
          </a:prstGeom>
        </p:spPr>
      </p:pic>
    </p:spTree>
    <p:extLst>
      <p:ext uri="{BB962C8B-B14F-4D97-AF65-F5344CB8AC3E}">
        <p14:creationId xmlns:p14="http://schemas.microsoft.com/office/powerpoint/2010/main" val="435679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204011"/>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0" y="2253694"/>
            <a:ext cx="9144000" cy="2350611"/>
          </a:xfrm>
          <a:prstGeom prst="rect">
            <a:avLst/>
          </a:prstGeom>
        </p:spPr>
      </p:pic>
    </p:spTree>
    <p:extLst>
      <p:ext uri="{BB962C8B-B14F-4D97-AF65-F5344CB8AC3E}">
        <p14:creationId xmlns:p14="http://schemas.microsoft.com/office/powerpoint/2010/main" val="990653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50900" y="177208"/>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grpSp>
        <p:nvGrpSpPr>
          <p:cNvPr id="6" name="Group 5"/>
          <p:cNvGrpSpPr/>
          <p:nvPr/>
        </p:nvGrpSpPr>
        <p:grpSpPr>
          <a:xfrm>
            <a:off x="0" y="1037501"/>
            <a:ext cx="9144000" cy="5363299"/>
            <a:chOff x="0" y="1182734"/>
            <a:chExt cx="9144000" cy="5363299"/>
          </a:xfrm>
        </p:grpSpPr>
        <p:pic>
          <p:nvPicPr>
            <p:cNvPr id="2" name="Picture 1"/>
            <p:cNvPicPr>
              <a:picLocks noChangeAspect="1"/>
            </p:cNvPicPr>
            <p:nvPr/>
          </p:nvPicPr>
          <p:blipFill>
            <a:blip r:embed="rId3"/>
            <a:stretch>
              <a:fillRect/>
            </a:stretch>
          </p:blipFill>
          <p:spPr>
            <a:xfrm>
              <a:off x="234950" y="1182734"/>
              <a:ext cx="8674100" cy="3238500"/>
            </a:xfrm>
            <a:prstGeom prst="rect">
              <a:avLst/>
            </a:prstGeom>
          </p:spPr>
        </p:pic>
        <p:pic>
          <p:nvPicPr>
            <p:cNvPr id="3" name="Picture 2"/>
            <p:cNvPicPr>
              <a:picLocks noChangeAspect="1"/>
            </p:cNvPicPr>
            <p:nvPr/>
          </p:nvPicPr>
          <p:blipFill>
            <a:blip r:embed="rId4"/>
            <a:stretch>
              <a:fillRect/>
            </a:stretch>
          </p:blipFill>
          <p:spPr>
            <a:xfrm>
              <a:off x="0" y="3574233"/>
              <a:ext cx="9144000" cy="2971800"/>
            </a:xfrm>
            <a:prstGeom prst="rect">
              <a:avLst/>
            </a:prstGeom>
          </p:spPr>
        </p:pic>
      </p:grpSp>
    </p:spTree>
    <p:extLst>
      <p:ext uri="{BB962C8B-B14F-4D97-AF65-F5344CB8AC3E}">
        <p14:creationId xmlns:p14="http://schemas.microsoft.com/office/powerpoint/2010/main" val="1008246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162766"/>
            <a:ext cx="9144000" cy="5149134"/>
            <a:chOff x="-19050" y="830621"/>
            <a:chExt cx="9144000" cy="5149134"/>
          </a:xfrm>
        </p:grpSpPr>
        <p:pic>
          <p:nvPicPr>
            <p:cNvPr id="2" name="Picture 1"/>
            <p:cNvPicPr>
              <a:picLocks noChangeAspect="1"/>
            </p:cNvPicPr>
            <p:nvPr/>
          </p:nvPicPr>
          <p:blipFill>
            <a:blip r:embed="rId3"/>
            <a:stretch>
              <a:fillRect/>
            </a:stretch>
          </p:blipFill>
          <p:spPr>
            <a:xfrm>
              <a:off x="209550" y="830621"/>
              <a:ext cx="8686800" cy="3390900"/>
            </a:xfrm>
            <a:prstGeom prst="rect">
              <a:avLst/>
            </a:prstGeom>
          </p:spPr>
        </p:pic>
        <p:pic>
          <p:nvPicPr>
            <p:cNvPr id="3" name="Picture 2"/>
            <p:cNvPicPr>
              <a:picLocks noChangeAspect="1"/>
            </p:cNvPicPr>
            <p:nvPr/>
          </p:nvPicPr>
          <p:blipFill rotWithShape="1">
            <a:blip r:embed="rId4"/>
            <a:srcRect t="8216" b="15352"/>
            <a:stretch/>
          </p:blipFill>
          <p:spPr>
            <a:xfrm>
              <a:off x="-19050" y="3249254"/>
              <a:ext cx="9144000" cy="2730501"/>
            </a:xfrm>
            <a:prstGeom prst="rect">
              <a:avLst/>
            </a:prstGeom>
          </p:spPr>
        </p:pic>
      </p:grpSp>
      <p:sp>
        <p:nvSpPr>
          <p:cNvPr id="4" name="Title 1"/>
          <p:cNvSpPr>
            <a:spLocks noGrp="1"/>
          </p:cNvSpPr>
          <p:nvPr>
            <p:ph type="title"/>
          </p:nvPr>
        </p:nvSpPr>
        <p:spPr>
          <a:xfrm>
            <a:off x="704850" y="150073"/>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spTree>
    <p:extLst>
      <p:ext uri="{BB962C8B-B14F-4D97-AF65-F5344CB8AC3E}">
        <p14:creationId xmlns:p14="http://schemas.microsoft.com/office/powerpoint/2010/main" val="1255475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118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69777" y="2165350"/>
            <a:ext cx="9084635" cy="2815954"/>
          </a:xfrm>
          <a:prstGeom prst="rect">
            <a:avLst/>
          </a:prstGeom>
        </p:spPr>
      </p:pic>
    </p:spTree>
    <p:extLst>
      <p:ext uri="{BB962C8B-B14F-4D97-AF65-F5344CB8AC3E}">
        <p14:creationId xmlns:p14="http://schemas.microsoft.com/office/powerpoint/2010/main" val="1660396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00100" y="356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114300" y="1289050"/>
            <a:ext cx="8915400" cy="4279900"/>
          </a:xfrm>
          <a:prstGeom prst="rect">
            <a:avLst/>
          </a:prstGeom>
        </p:spPr>
      </p:pic>
    </p:spTree>
    <p:extLst>
      <p:ext uri="{BB962C8B-B14F-4D97-AF65-F5344CB8AC3E}">
        <p14:creationId xmlns:p14="http://schemas.microsoft.com/office/powerpoint/2010/main" val="940352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0643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76200" y="2012950"/>
            <a:ext cx="8991600" cy="2832100"/>
          </a:xfrm>
          <a:prstGeom prst="rect">
            <a:avLst/>
          </a:prstGeom>
        </p:spPr>
      </p:pic>
    </p:spTree>
    <p:extLst>
      <p:ext uri="{BB962C8B-B14F-4D97-AF65-F5344CB8AC3E}">
        <p14:creationId xmlns:p14="http://schemas.microsoft.com/office/powerpoint/2010/main" val="1807326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01189" y="0"/>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174171" y="2006599"/>
            <a:ext cx="8856618" cy="4284843"/>
          </a:xfrm>
          <a:prstGeom prst="rect">
            <a:avLst/>
          </a:prstGeom>
        </p:spPr>
      </p:pic>
    </p:spTree>
    <p:extLst>
      <p:ext uri="{BB962C8B-B14F-4D97-AF65-F5344CB8AC3E}">
        <p14:creationId xmlns:p14="http://schemas.microsoft.com/office/powerpoint/2010/main" val="1938438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25979" y="0"/>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113210" y="1289049"/>
            <a:ext cx="8942369" cy="4981121"/>
          </a:xfrm>
          <a:prstGeom prst="rect">
            <a:avLst/>
          </a:prstGeom>
        </p:spPr>
      </p:pic>
    </p:spTree>
    <p:extLst>
      <p:ext uri="{BB962C8B-B14F-4D97-AF65-F5344CB8AC3E}">
        <p14:creationId xmlns:p14="http://schemas.microsoft.com/office/powerpoint/2010/main" val="2069639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8350" y="229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48178" y="2166075"/>
            <a:ext cx="9047643" cy="3363867"/>
          </a:xfrm>
          <a:prstGeom prst="rect">
            <a:avLst/>
          </a:prstGeom>
        </p:spPr>
      </p:pic>
    </p:spTree>
    <p:extLst>
      <p:ext uri="{BB962C8B-B14F-4D97-AF65-F5344CB8AC3E}">
        <p14:creationId xmlns:p14="http://schemas.microsoft.com/office/powerpoint/2010/main" val="81602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718457" y="78696"/>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Session Objectives</a:t>
            </a:r>
          </a:p>
        </p:txBody>
      </p:sp>
      <p:sp>
        <p:nvSpPr>
          <p:cNvPr id="16386" name="Content Placeholder 2"/>
          <p:cNvSpPr>
            <a:spLocks noGrp="1"/>
          </p:cNvSpPr>
          <p:nvPr>
            <p:ph idx="1"/>
          </p:nvPr>
        </p:nvSpPr>
        <p:spPr>
          <a:xfrm>
            <a:off x="285750" y="1134932"/>
            <a:ext cx="8229600" cy="5042031"/>
          </a:xfrm>
        </p:spPr>
        <p:txBody>
          <a:bodyPr>
            <a:normAutofit fontScale="85000" lnSpcReduction="10000"/>
          </a:bodyPr>
          <a:lstStyle/>
          <a:p>
            <a:pPr algn="just">
              <a:lnSpc>
                <a:spcPct val="110000"/>
              </a:lnSpc>
              <a:buNone/>
            </a:pPr>
            <a:r>
              <a:rPr lang="en-GB" sz="2400" dirty="0"/>
              <a:t>By the end of this session delegates will be able to:</a:t>
            </a:r>
          </a:p>
          <a:p>
            <a:pPr lvl="0" algn="just">
              <a:lnSpc>
                <a:spcPct val="110000"/>
              </a:lnSpc>
            </a:pPr>
            <a:r>
              <a:rPr lang="en-GB" sz="2400" dirty="0"/>
              <a:t>Discuss the contents of the COE Electronic Evidence Guide</a:t>
            </a:r>
          </a:p>
          <a:p>
            <a:pPr algn="just">
              <a:lnSpc>
                <a:spcPct val="110000"/>
              </a:lnSpc>
            </a:pPr>
            <a:r>
              <a:rPr lang="en-GB" sz="2400" dirty="0"/>
              <a:t>Discuss various types of electronic evidence </a:t>
            </a:r>
          </a:p>
          <a:p>
            <a:pPr algn="just">
              <a:lnSpc>
                <a:spcPct val="110000"/>
              </a:lnSpc>
            </a:pPr>
            <a:r>
              <a:rPr lang="en-GB" sz="2400" dirty="0"/>
              <a:t>Explain the principles of best practice relating to the Seizure and handling of electronic evidence</a:t>
            </a:r>
          </a:p>
          <a:p>
            <a:pPr algn="just">
              <a:lnSpc>
                <a:spcPct val="110000"/>
              </a:lnSpc>
            </a:pPr>
            <a:r>
              <a:rPr lang="en-GB" sz="2400" dirty="0"/>
              <a:t>Identify the challenges offered by “dead box”, “live data” and Internet sources of electronic evidence, including evidence in the “cloud”. </a:t>
            </a:r>
          </a:p>
          <a:p>
            <a:pPr algn="just">
              <a:lnSpc>
                <a:spcPct val="110000"/>
              </a:lnSpc>
            </a:pPr>
            <a:r>
              <a:rPr lang="en-GB" sz="2400" dirty="0"/>
              <a:t>Discuss the admissibility of electronic evidence in judicial proceedings</a:t>
            </a:r>
          </a:p>
          <a:p>
            <a:pPr algn="just">
              <a:lnSpc>
                <a:spcPct val="110000"/>
              </a:lnSpc>
              <a:buFont typeface="Arial" charset="0"/>
              <a:buChar char="•"/>
            </a:pPr>
            <a:r>
              <a:rPr lang="en-US" sz="2400" dirty="0"/>
              <a:t>Explain the proper planning and preparation of a search raid where digital evidence may be found.</a:t>
            </a:r>
            <a:endParaRPr lang="en-GB" sz="2400" dirty="0"/>
          </a:p>
          <a:p>
            <a:pPr algn="just">
              <a:lnSpc>
                <a:spcPct val="110000"/>
              </a:lnSpc>
              <a:buFont typeface="Arial" charset="0"/>
              <a:buChar char="•"/>
            </a:pPr>
            <a:r>
              <a:rPr lang="en-GB" sz="2400" dirty="0"/>
              <a:t>Explain how a crime scene would be secured and documented, where digital evidence occur.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483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107438" y="2222498"/>
            <a:ext cx="9014742" cy="2898141"/>
          </a:xfrm>
          <a:prstGeom prst="rect">
            <a:avLst/>
          </a:prstGeom>
        </p:spPr>
      </p:pic>
    </p:spTree>
    <p:extLst>
      <p:ext uri="{BB962C8B-B14F-4D97-AF65-F5344CB8AC3E}">
        <p14:creationId xmlns:p14="http://schemas.microsoft.com/office/powerpoint/2010/main" val="68096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118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534728" y="2157367"/>
            <a:ext cx="8152071" cy="3207113"/>
          </a:xfrm>
          <a:prstGeom prst="rect">
            <a:avLst/>
          </a:prstGeom>
        </p:spPr>
      </p:pic>
    </p:spTree>
    <p:extLst>
      <p:ext uri="{BB962C8B-B14F-4D97-AF65-F5344CB8AC3E}">
        <p14:creationId xmlns:p14="http://schemas.microsoft.com/office/powerpoint/2010/main" val="1684078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118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269814" y="2159000"/>
            <a:ext cx="8505886" cy="2569754"/>
          </a:xfrm>
          <a:prstGeom prst="rect">
            <a:avLst/>
          </a:prstGeom>
        </p:spPr>
      </p:pic>
    </p:spTree>
    <p:extLst>
      <p:ext uri="{BB962C8B-B14F-4D97-AF65-F5344CB8AC3E}">
        <p14:creationId xmlns:p14="http://schemas.microsoft.com/office/powerpoint/2010/main" val="374329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7203" y="1118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93977" y="2349499"/>
            <a:ext cx="8822826" cy="2475050"/>
          </a:xfrm>
          <a:prstGeom prst="rect">
            <a:avLst/>
          </a:prstGeom>
        </p:spPr>
      </p:pic>
    </p:spTree>
    <p:extLst>
      <p:ext uri="{BB962C8B-B14F-4D97-AF65-F5344CB8AC3E}">
        <p14:creationId xmlns:p14="http://schemas.microsoft.com/office/powerpoint/2010/main" val="1254557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73701"/>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348343" y="1777999"/>
            <a:ext cx="8425456" cy="4117704"/>
          </a:xfrm>
          <a:prstGeom prst="rect">
            <a:avLst/>
          </a:prstGeom>
        </p:spPr>
      </p:pic>
    </p:spTree>
    <p:extLst>
      <p:ext uri="{BB962C8B-B14F-4D97-AF65-F5344CB8AC3E}">
        <p14:creationId xmlns:p14="http://schemas.microsoft.com/office/powerpoint/2010/main" val="1878691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7550" y="156433"/>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3" name="Picture 2"/>
          <p:cNvPicPr>
            <a:picLocks noChangeAspect="1"/>
          </p:cNvPicPr>
          <p:nvPr/>
        </p:nvPicPr>
        <p:blipFill>
          <a:blip r:embed="rId3"/>
          <a:stretch>
            <a:fillRect/>
          </a:stretch>
        </p:blipFill>
        <p:spPr>
          <a:xfrm>
            <a:off x="49826" y="1987550"/>
            <a:ext cx="8670000" cy="3777524"/>
          </a:xfrm>
          <a:prstGeom prst="rect">
            <a:avLst/>
          </a:prstGeom>
        </p:spPr>
      </p:pic>
    </p:spTree>
    <p:extLst>
      <p:ext uri="{BB962C8B-B14F-4D97-AF65-F5344CB8AC3E}">
        <p14:creationId xmlns:p14="http://schemas.microsoft.com/office/powerpoint/2010/main" val="1911992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356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26586" y="2051049"/>
            <a:ext cx="8672914" cy="2895419"/>
          </a:xfrm>
          <a:prstGeom prst="rect">
            <a:avLst/>
          </a:prstGeom>
        </p:spPr>
      </p:pic>
    </p:spTree>
    <p:extLst>
      <p:ext uri="{BB962C8B-B14F-4D97-AF65-F5344CB8AC3E}">
        <p14:creationId xmlns:p14="http://schemas.microsoft.com/office/powerpoint/2010/main" val="1226964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204011"/>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811069" y="1536700"/>
            <a:ext cx="7521861" cy="4340571"/>
          </a:xfrm>
          <a:prstGeom prst="rect">
            <a:avLst/>
          </a:prstGeom>
        </p:spPr>
      </p:pic>
    </p:spTree>
    <p:extLst>
      <p:ext uri="{BB962C8B-B14F-4D97-AF65-F5344CB8AC3E}">
        <p14:creationId xmlns:p14="http://schemas.microsoft.com/office/powerpoint/2010/main" val="1033626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63415"/>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508182" y="1968500"/>
            <a:ext cx="8127635" cy="3544027"/>
          </a:xfrm>
          <a:prstGeom prst="rect">
            <a:avLst/>
          </a:prstGeom>
        </p:spPr>
      </p:pic>
    </p:spTree>
    <p:extLst>
      <p:ext uri="{BB962C8B-B14F-4D97-AF65-F5344CB8AC3E}">
        <p14:creationId xmlns:p14="http://schemas.microsoft.com/office/powerpoint/2010/main" val="1414173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76115"/>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365862" y="2095501"/>
            <a:ext cx="8412275" cy="3326888"/>
          </a:xfrm>
          <a:prstGeom prst="rect">
            <a:avLst/>
          </a:prstGeom>
        </p:spPr>
      </p:pic>
    </p:spTree>
    <p:extLst>
      <p:ext uri="{BB962C8B-B14F-4D97-AF65-F5344CB8AC3E}">
        <p14:creationId xmlns:p14="http://schemas.microsoft.com/office/powerpoint/2010/main" val="1109416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674914" y="89582"/>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Session Objectives</a:t>
            </a:r>
          </a:p>
        </p:txBody>
      </p:sp>
      <p:sp>
        <p:nvSpPr>
          <p:cNvPr id="16386" name="Content Placeholder 2"/>
          <p:cNvSpPr>
            <a:spLocks noGrp="1"/>
          </p:cNvSpPr>
          <p:nvPr>
            <p:ph idx="1"/>
          </p:nvPr>
        </p:nvSpPr>
        <p:spPr>
          <a:xfrm>
            <a:off x="285750" y="1134931"/>
            <a:ext cx="8618764" cy="5042031"/>
          </a:xfrm>
        </p:spPr>
        <p:txBody>
          <a:bodyPr>
            <a:noAutofit/>
          </a:bodyPr>
          <a:lstStyle/>
          <a:p>
            <a:pPr>
              <a:lnSpc>
                <a:spcPct val="100000"/>
              </a:lnSpc>
              <a:buNone/>
            </a:pPr>
            <a:r>
              <a:rPr lang="en-GB" sz="2000" dirty="0">
                <a:latin typeface="Georgia" panose="02040502050405020303" pitchFamily="18" charset="0"/>
              </a:rPr>
              <a:t>By the end of this session delegates will be able to:</a:t>
            </a:r>
          </a:p>
          <a:p>
            <a:pPr>
              <a:lnSpc>
                <a:spcPct val="100000"/>
              </a:lnSpc>
              <a:buNone/>
            </a:pPr>
            <a:endParaRPr lang="en-GB" sz="2000" dirty="0">
              <a:latin typeface="Georgia" panose="02040502050405020303" pitchFamily="18" charset="0"/>
            </a:endParaRPr>
          </a:p>
          <a:p>
            <a:pPr lvl="0">
              <a:lnSpc>
                <a:spcPct val="100000"/>
              </a:lnSpc>
            </a:pPr>
            <a:r>
              <a:rPr lang="en-GB" sz="2000" dirty="0">
                <a:latin typeface="Georgia" panose="02040502050405020303" pitchFamily="18" charset="0"/>
              </a:rPr>
              <a:t>Explain the term Digital Forensics</a:t>
            </a:r>
          </a:p>
          <a:p>
            <a:pPr lvl="0">
              <a:lnSpc>
                <a:spcPct val="100000"/>
              </a:lnSpc>
            </a:pPr>
            <a:r>
              <a:rPr lang="en-GB" sz="2000" dirty="0">
                <a:latin typeface="Georgia" panose="02040502050405020303" pitchFamily="18" charset="0"/>
              </a:rPr>
              <a:t>Compare Digital Forensics to traditional forensic sciences</a:t>
            </a:r>
          </a:p>
          <a:p>
            <a:pPr lvl="0">
              <a:lnSpc>
                <a:spcPct val="100000"/>
              </a:lnSpc>
            </a:pPr>
            <a:r>
              <a:rPr lang="en-GB" sz="2000" dirty="0">
                <a:latin typeface="Georgia" panose="02040502050405020303" pitchFamily="18" charset="0"/>
              </a:rPr>
              <a:t>Define at least three sub-branches of Digital Forensics</a:t>
            </a:r>
          </a:p>
          <a:p>
            <a:pPr lvl="0">
              <a:lnSpc>
                <a:spcPct val="100000"/>
              </a:lnSpc>
            </a:pPr>
            <a:r>
              <a:rPr lang="en-GB" sz="2000" dirty="0">
                <a:latin typeface="Georgia" panose="02040502050405020303" pitchFamily="18" charset="0"/>
              </a:rPr>
              <a:t>Identify the four steps in Digital Forensics examinations</a:t>
            </a:r>
          </a:p>
          <a:p>
            <a:pPr lvl="0">
              <a:lnSpc>
                <a:spcPct val="100000"/>
              </a:lnSpc>
            </a:pPr>
            <a:r>
              <a:rPr lang="en-GB" sz="2000" dirty="0">
                <a:latin typeface="Georgia" panose="02040502050405020303" pitchFamily="18" charset="0"/>
              </a:rPr>
              <a:t>Differentiate the two categories of digital traces</a:t>
            </a:r>
          </a:p>
          <a:p>
            <a:pPr>
              <a:lnSpc>
                <a:spcPct val="100000"/>
              </a:lnSpc>
            </a:pPr>
            <a:r>
              <a:rPr lang="en-GB" sz="2000" dirty="0">
                <a:latin typeface="Georgia" panose="02040502050405020303" pitchFamily="18" charset="0"/>
              </a:rPr>
              <a:t>Describe how Digital Forensics can support investigations</a:t>
            </a:r>
          </a:p>
          <a:p>
            <a:pPr>
              <a:lnSpc>
                <a:spcPct val="100000"/>
              </a:lnSpc>
            </a:pPr>
            <a:endParaRPr lang="en-GB" sz="2000" dirty="0"/>
          </a:p>
        </p:txBody>
      </p:sp>
    </p:spTree>
    <p:extLst>
      <p:ext uri="{BB962C8B-B14F-4D97-AF65-F5344CB8AC3E}">
        <p14:creationId xmlns:p14="http://schemas.microsoft.com/office/powerpoint/2010/main" val="747892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15111"/>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0" y="1930401"/>
            <a:ext cx="9126185" cy="3434080"/>
          </a:xfrm>
          <a:prstGeom prst="rect">
            <a:avLst/>
          </a:prstGeom>
        </p:spPr>
      </p:pic>
    </p:spTree>
    <p:extLst>
      <p:ext uri="{BB962C8B-B14F-4D97-AF65-F5344CB8AC3E}">
        <p14:creationId xmlns:p14="http://schemas.microsoft.com/office/powerpoint/2010/main" val="501522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7787" y="1118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2" name="Picture 1"/>
          <p:cNvPicPr>
            <a:picLocks noChangeAspect="1"/>
          </p:cNvPicPr>
          <p:nvPr/>
        </p:nvPicPr>
        <p:blipFill>
          <a:blip r:embed="rId3"/>
          <a:stretch>
            <a:fillRect/>
          </a:stretch>
        </p:blipFill>
        <p:spPr>
          <a:xfrm>
            <a:off x="252549" y="2184399"/>
            <a:ext cx="8754838" cy="2892698"/>
          </a:xfrm>
          <a:prstGeom prst="rect">
            <a:avLst/>
          </a:prstGeom>
        </p:spPr>
      </p:pic>
    </p:spTree>
    <p:extLst>
      <p:ext uri="{BB962C8B-B14F-4D97-AF65-F5344CB8AC3E}">
        <p14:creationId xmlns:p14="http://schemas.microsoft.com/office/powerpoint/2010/main" val="1984962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42950" y="99104"/>
            <a:ext cx="8229600" cy="860293"/>
          </a:xfrm>
          <a:ln/>
        </p:spPr>
        <p:txBody>
          <a:bodyPr anchor="ctr">
            <a:normAutofit/>
          </a:bodyPr>
          <a:lstStyle/>
          <a:p>
            <a:pPr algn="r"/>
            <a:r>
              <a:rPr lang="en-US" dirty="0">
                <a:solidFill>
                  <a:srgbClr val="FFFFFF"/>
                </a:solidFill>
                <a:latin typeface="Helvetica" panose="020B0604020202020204" pitchFamily="34" charset="0"/>
              </a:rPr>
              <a:t>Sources of Evidence</a:t>
            </a:r>
          </a:p>
        </p:txBody>
      </p:sp>
      <p:pic>
        <p:nvPicPr>
          <p:cNvPr id="3" name="Picture 2"/>
          <p:cNvPicPr>
            <a:picLocks noChangeAspect="1"/>
          </p:cNvPicPr>
          <p:nvPr/>
        </p:nvPicPr>
        <p:blipFill>
          <a:blip r:embed="rId3"/>
          <a:stretch>
            <a:fillRect/>
          </a:stretch>
        </p:blipFill>
        <p:spPr>
          <a:xfrm>
            <a:off x="68830" y="2025650"/>
            <a:ext cx="9006340" cy="3105150"/>
          </a:xfrm>
          <a:prstGeom prst="rect">
            <a:avLst/>
          </a:prstGeom>
        </p:spPr>
      </p:pic>
    </p:spTree>
    <p:extLst>
      <p:ext uri="{BB962C8B-B14F-4D97-AF65-F5344CB8AC3E}">
        <p14:creationId xmlns:p14="http://schemas.microsoft.com/office/powerpoint/2010/main" val="57276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176115"/>
            <a:ext cx="8229600" cy="860293"/>
          </a:xfrm>
          <a:ln/>
        </p:spPr>
        <p:txBody>
          <a:bodyPr anchor="ctr">
            <a:normAutofit/>
          </a:bodyPr>
          <a:lstStyle/>
          <a:p>
            <a:pPr algn="r"/>
            <a:r>
              <a:rPr lang="en-US">
                <a:solidFill>
                  <a:srgbClr val="FFFFFF"/>
                </a:solidFill>
                <a:latin typeface="Helvetica" panose="020B0604020202020204" pitchFamily="34" charset="0"/>
              </a:rPr>
              <a:t>Sources of Evidence</a:t>
            </a:r>
          </a:p>
        </p:txBody>
      </p:sp>
      <p:sp>
        <p:nvSpPr>
          <p:cNvPr id="3" name="Content Placeholder 2"/>
          <p:cNvSpPr>
            <a:spLocks noGrp="1"/>
          </p:cNvSpPr>
          <p:nvPr>
            <p:ph idx="1"/>
          </p:nvPr>
        </p:nvSpPr>
        <p:spPr>
          <a:xfrm>
            <a:off x="285750" y="1308100"/>
            <a:ext cx="8572500" cy="4868863"/>
          </a:xfrm>
        </p:spPr>
        <p:txBody>
          <a:bodyPr>
            <a:normAutofit/>
          </a:bodyPr>
          <a:lstStyle/>
          <a:p>
            <a:pPr marL="0" indent="0" algn="ctr">
              <a:lnSpc>
                <a:spcPct val="100000"/>
              </a:lnSpc>
              <a:buNone/>
            </a:pPr>
            <a:r>
              <a:rPr lang="en-US" b="1" dirty="0">
                <a:latin typeface="Georgia" panose="02040502050405020303" pitchFamily="18" charset="0"/>
              </a:rPr>
              <a:t>Potential Evidence on These Devices</a:t>
            </a:r>
          </a:p>
          <a:p>
            <a:pPr marL="0" indent="0" algn="just">
              <a:lnSpc>
                <a:spcPct val="100000"/>
              </a:lnSpc>
              <a:buNone/>
            </a:pPr>
            <a:endParaRPr lang="en-US" dirty="0">
              <a:latin typeface="Georgia" panose="02040502050405020303" pitchFamily="18" charset="0"/>
            </a:endParaRPr>
          </a:p>
          <a:p>
            <a:pPr marL="0" indent="0" algn="just">
              <a:lnSpc>
                <a:spcPct val="100000"/>
              </a:lnSpc>
              <a:buNone/>
            </a:pPr>
            <a:r>
              <a:rPr lang="en-US" dirty="0">
                <a:latin typeface="Georgia" panose="02040502050405020303" pitchFamily="18" charset="0"/>
              </a:rPr>
              <a:t>Computer hardware and software, as well as the networks and systems to which a device is connected, can hold important data that have been created either automatically by the device itself or by the user. User-generated data would include documents, photos, image files, e-mails and their attachments, databases and financial information. </a:t>
            </a:r>
          </a:p>
          <a:p>
            <a:pPr marL="0" indent="0" algn="just">
              <a:lnSpc>
                <a:spcPct val="100000"/>
              </a:lnSpc>
              <a:buNone/>
            </a:pPr>
            <a:r>
              <a:rPr lang="en-US" dirty="0">
                <a:latin typeface="Georgia" panose="02040502050405020303" pitchFamily="18" charset="0"/>
              </a:rPr>
              <a:t>Computer generated data would include the Internet browsing history, chat logs, event logs and data about other services, computers and networks to which the device has been connected.</a:t>
            </a:r>
          </a:p>
        </p:txBody>
      </p:sp>
    </p:spTree>
    <p:extLst>
      <p:ext uri="{BB962C8B-B14F-4D97-AF65-F5344CB8AC3E}">
        <p14:creationId xmlns:p14="http://schemas.microsoft.com/office/powerpoint/2010/main" val="1297235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50" y="188815"/>
            <a:ext cx="8229600" cy="860293"/>
          </a:xfrm>
          <a:ln/>
        </p:spPr>
        <p:txBody>
          <a:bodyPr anchor="ctr">
            <a:normAutofit/>
          </a:bodyPr>
          <a:lstStyle/>
          <a:p>
            <a:pPr algn="r"/>
            <a:r>
              <a:rPr lang="en-US" dirty="0">
                <a:solidFill>
                  <a:srgbClr val="FFFFFF"/>
                </a:solidFill>
                <a:latin typeface="Helvetica" panose="020B0604020202020204" pitchFamily="34" charset="0"/>
              </a:rPr>
              <a:t>Unique characteristics</a:t>
            </a:r>
          </a:p>
        </p:txBody>
      </p:sp>
      <p:sp>
        <p:nvSpPr>
          <p:cNvPr id="3" name="Content Placeholder 2"/>
          <p:cNvSpPr>
            <a:spLocks noGrp="1"/>
          </p:cNvSpPr>
          <p:nvPr>
            <p:ph idx="1"/>
          </p:nvPr>
        </p:nvSpPr>
        <p:spPr>
          <a:xfrm>
            <a:off x="628650" y="1384300"/>
            <a:ext cx="7886700" cy="4792663"/>
          </a:xfrm>
        </p:spPr>
        <p:txBody>
          <a:bodyPr/>
          <a:lstStyle/>
          <a:p>
            <a:pPr algn="just">
              <a:lnSpc>
                <a:spcPct val="100000"/>
              </a:lnSpc>
            </a:pPr>
            <a:r>
              <a:rPr lang="en-US" dirty="0">
                <a:latin typeface="Georgia" panose="02040502050405020303" pitchFamily="18" charset="0"/>
              </a:rPr>
              <a:t>It is invisible to the untrained eye</a:t>
            </a:r>
          </a:p>
          <a:p>
            <a:pPr algn="just">
              <a:lnSpc>
                <a:spcPct val="100000"/>
              </a:lnSpc>
            </a:pPr>
            <a:r>
              <a:rPr lang="en-US" dirty="0">
                <a:latin typeface="Georgia" panose="02040502050405020303" pitchFamily="18" charset="0"/>
              </a:rPr>
              <a:t>It may need to be interpreted by a specialist</a:t>
            </a:r>
          </a:p>
          <a:p>
            <a:pPr algn="just">
              <a:lnSpc>
                <a:spcPct val="100000"/>
              </a:lnSpc>
            </a:pPr>
            <a:r>
              <a:rPr lang="en-US" dirty="0">
                <a:latin typeface="Georgia" panose="02040502050405020303" pitchFamily="18" charset="0"/>
              </a:rPr>
              <a:t>It is highly volatile</a:t>
            </a:r>
          </a:p>
          <a:p>
            <a:pPr algn="just">
              <a:lnSpc>
                <a:spcPct val="100000"/>
              </a:lnSpc>
            </a:pPr>
            <a:r>
              <a:rPr lang="en-US" dirty="0">
                <a:latin typeface="Georgia" panose="02040502050405020303" pitchFamily="18" charset="0"/>
              </a:rPr>
              <a:t>It may be altered or destroyed through normal use</a:t>
            </a:r>
          </a:p>
          <a:p>
            <a:pPr algn="just">
              <a:lnSpc>
                <a:spcPct val="100000"/>
              </a:lnSpc>
            </a:pPr>
            <a:r>
              <a:rPr lang="en-US" dirty="0">
                <a:latin typeface="Georgia" panose="02040502050405020303" pitchFamily="18" charset="0"/>
              </a:rPr>
              <a:t>It may be copied without limits</a:t>
            </a:r>
          </a:p>
          <a:p>
            <a:pPr marL="0" indent="0" algn="just">
              <a:lnSpc>
                <a:spcPct val="100000"/>
              </a:lnSpc>
              <a:buNone/>
            </a:pPr>
            <a:endParaRPr lang="en-US" dirty="0"/>
          </a:p>
        </p:txBody>
      </p:sp>
    </p:spTree>
    <p:extLst>
      <p:ext uri="{BB962C8B-B14F-4D97-AF65-F5344CB8AC3E}">
        <p14:creationId xmlns:p14="http://schemas.microsoft.com/office/powerpoint/2010/main" val="3421540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28" y="111804"/>
            <a:ext cx="8229600" cy="860293"/>
          </a:xfrm>
          <a:ln/>
        </p:spPr>
        <p:txBody>
          <a:bodyPr anchor="ctr">
            <a:noAutofit/>
          </a:bodyPr>
          <a:lstStyle/>
          <a:p>
            <a:pPr algn="r"/>
            <a:r>
              <a:rPr lang="en-US" sz="3600" dirty="0">
                <a:solidFill>
                  <a:srgbClr val="FFFFFF"/>
                </a:solidFill>
                <a:latin typeface="Helvetica" panose="020B0604020202020204" pitchFamily="34" charset="0"/>
              </a:rPr>
              <a:t>Considerations for Electronic Evidence</a:t>
            </a:r>
          </a:p>
        </p:txBody>
      </p:sp>
      <p:sp>
        <p:nvSpPr>
          <p:cNvPr id="3" name="Content Placeholder 2"/>
          <p:cNvSpPr>
            <a:spLocks noGrp="1"/>
          </p:cNvSpPr>
          <p:nvPr>
            <p:ph idx="1"/>
          </p:nvPr>
        </p:nvSpPr>
        <p:spPr>
          <a:xfrm>
            <a:off x="285750" y="1319100"/>
            <a:ext cx="8229600" cy="4857863"/>
          </a:xfrm>
        </p:spPr>
        <p:txBody>
          <a:bodyPr>
            <a:normAutofit/>
          </a:bodyPr>
          <a:lstStyle/>
          <a:p>
            <a:pPr>
              <a:lnSpc>
                <a:spcPct val="100000"/>
              </a:lnSpc>
            </a:pPr>
            <a:r>
              <a:rPr lang="en-US" dirty="0">
                <a:latin typeface="Georgia" panose="02040502050405020303" pitchFamily="18" charset="0"/>
              </a:rPr>
              <a:t>Handling by specialists </a:t>
            </a:r>
          </a:p>
          <a:p>
            <a:pPr>
              <a:lnSpc>
                <a:spcPct val="100000"/>
              </a:lnSpc>
            </a:pPr>
            <a:r>
              <a:rPr lang="en-US" dirty="0">
                <a:latin typeface="Georgia" panose="02040502050405020303" pitchFamily="18" charset="0"/>
              </a:rPr>
              <a:t>Rapid evolution of electronic evidence sources</a:t>
            </a:r>
            <a:r>
              <a:rPr lang="en-GB" dirty="0">
                <a:latin typeface="Georgia" panose="02040502050405020303" pitchFamily="18" charset="0"/>
              </a:rPr>
              <a:t> </a:t>
            </a:r>
          </a:p>
          <a:p>
            <a:pPr>
              <a:lnSpc>
                <a:spcPct val="100000"/>
              </a:lnSpc>
            </a:pPr>
            <a:r>
              <a:rPr lang="en-US" dirty="0">
                <a:latin typeface="Georgia" panose="02040502050405020303" pitchFamily="18" charset="0"/>
              </a:rPr>
              <a:t>Use of proper procedures, techniques and tools</a:t>
            </a:r>
            <a:endParaRPr lang="en-GB" dirty="0">
              <a:latin typeface="Georgia" panose="02040502050405020303" pitchFamily="18" charset="0"/>
            </a:endParaRPr>
          </a:p>
          <a:p>
            <a:pPr>
              <a:lnSpc>
                <a:spcPct val="100000"/>
              </a:lnSpc>
            </a:pPr>
            <a:r>
              <a:rPr lang="en-US" dirty="0">
                <a:latin typeface="Georgia" panose="02040502050405020303" pitchFamily="18" charset="0"/>
              </a:rPr>
              <a:t>Admissibility</a:t>
            </a:r>
            <a:r>
              <a:rPr lang="en-GB" dirty="0">
                <a:latin typeface="Georgia" panose="02040502050405020303" pitchFamily="18" charset="0"/>
              </a:rPr>
              <a:t> </a:t>
            </a:r>
          </a:p>
          <a:p>
            <a:pPr>
              <a:lnSpc>
                <a:spcPct val="100000"/>
              </a:lnSpc>
            </a:pPr>
            <a:r>
              <a:rPr lang="en-US" dirty="0">
                <a:latin typeface="Georgia" panose="02040502050405020303" pitchFamily="18" charset="0"/>
              </a:rPr>
              <a:t>Authenticity</a:t>
            </a:r>
            <a:r>
              <a:rPr lang="en-GB" dirty="0">
                <a:latin typeface="Georgia" panose="02040502050405020303" pitchFamily="18" charset="0"/>
              </a:rPr>
              <a:t> </a:t>
            </a:r>
          </a:p>
          <a:p>
            <a:pPr>
              <a:lnSpc>
                <a:spcPct val="100000"/>
              </a:lnSpc>
            </a:pPr>
            <a:r>
              <a:rPr lang="en-US" dirty="0">
                <a:latin typeface="Georgia" panose="02040502050405020303" pitchFamily="18" charset="0"/>
              </a:rPr>
              <a:t>Completeness</a:t>
            </a:r>
            <a:r>
              <a:rPr lang="en-GB" dirty="0">
                <a:latin typeface="Georgia" panose="02040502050405020303" pitchFamily="18" charset="0"/>
              </a:rPr>
              <a:t> </a:t>
            </a:r>
          </a:p>
          <a:p>
            <a:pPr>
              <a:lnSpc>
                <a:spcPct val="100000"/>
              </a:lnSpc>
            </a:pPr>
            <a:r>
              <a:rPr lang="en-US" dirty="0">
                <a:latin typeface="Georgia" panose="02040502050405020303" pitchFamily="18" charset="0"/>
              </a:rPr>
              <a:t>Reliability</a:t>
            </a:r>
          </a:p>
          <a:p>
            <a:pPr>
              <a:lnSpc>
                <a:spcPct val="100000"/>
              </a:lnSpc>
            </a:pPr>
            <a:r>
              <a:rPr lang="en-US" dirty="0">
                <a:latin typeface="Georgia" panose="02040502050405020303" pitchFamily="18" charset="0"/>
              </a:rPr>
              <a:t>Believability</a:t>
            </a:r>
            <a:r>
              <a:rPr lang="en-GB" dirty="0">
                <a:latin typeface="Georgia" panose="02040502050405020303" pitchFamily="18" charset="0"/>
              </a:rPr>
              <a:t> </a:t>
            </a:r>
          </a:p>
          <a:p>
            <a:pPr>
              <a:lnSpc>
                <a:spcPct val="100000"/>
              </a:lnSpc>
            </a:pPr>
            <a:r>
              <a:rPr lang="en-US" dirty="0">
                <a:latin typeface="Georgia" panose="02040502050405020303" pitchFamily="18" charset="0"/>
              </a:rPr>
              <a:t>Proportionality</a:t>
            </a:r>
            <a:r>
              <a:rPr lang="en-GB" dirty="0">
                <a:latin typeface="Georgia" panose="02040502050405020303" pitchFamily="18" charset="0"/>
              </a:rPr>
              <a:t> </a:t>
            </a:r>
            <a:endParaRPr lang="en-US" dirty="0">
              <a:latin typeface="Georgia" panose="02040502050405020303" pitchFamily="18" charset="0"/>
            </a:endParaRPr>
          </a:p>
        </p:txBody>
      </p:sp>
    </p:spTree>
    <p:extLst>
      <p:ext uri="{BB962C8B-B14F-4D97-AF65-F5344CB8AC3E}">
        <p14:creationId xmlns:p14="http://schemas.microsoft.com/office/powerpoint/2010/main" val="3145727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Questions outline">
            <a:extLst>
              <a:ext uri="{FF2B5EF4-FFF2-40B4-BE49-F238E27FC236}">
                <a16:creationId xmlns:a16="http://schemas.microsoft.com/office/drawing/2014/main" id="{66B9B862-01B4-490B-B7C7-0B1B60864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8" name="Title 50">
            <a:extLst>
              <a:ext uri="{FF2B5EF4-FFF2-40B4-BE49-F238E27FC236}">
                <a16:creationId xmlns:a16="http://schemas.microsoft.com/office/drawing/2014/main" id="{577E80B8-F010-4B30-99EE-1C728657153A}"/>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extLst>
      <p:ext uri="{BB962C8B-B14F-4D97-AF65-F5344CB8AC3E}">
        <p14:creationId xmlns:p14="http://schemas.microsoft.com/office/powerpoint/2010/main" val="3293764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2"/>
            <a:ext cx="7772400" cy="5278437"/>
          </a:xfrm>
          <a:ln/>
        </p:spPr>
        <p:txBody>
          <a:bodyPr anchor="ctr">
            <a:noAutofit/>
          </a:bodyPr>
          <a:lstStyle/>
          <a:p>
            <a:r>
              <a:rPr lang="en-GB" dirty="0">
                <a:solidFill>
                  <a:srgbClr val="2F618F"/>
                </a:solidFill>
                <a:latin typeface="Helvetica" panose="020B0604020202020204" pitchFamily="34" charset="0"/>
              </a:rPr>
              <a:t>Part Two</a:t>
            </a:r>
            <a:br>
              <a:rPr lang="en-GB" dirty="0">
                <a:solidFill>
                  <a:srgbClr val="2F618F"/>
                </a:solidFill>
                <a:latin typeface="Helvetica" panose="020B0604020202020204" pitchFamily="34" charset="0"/>
              </a:rPr>
            </a:br>
            <a:br>
              <a:rPr lang="en-GB" dirty="0">
                <a:solidFill>
                  <a:srgbClr val="2F618F"/>
                </a:solidFill>
                <a:latin typeface="Helvetica" panose="020B0604020202020204" pitchFamily="34" charset="0"/>
              </a:rPr>
            </a:br>
            <a:r>
              <a:rPr lang="en-GB" dirty="0">
                <a:solidFill>
                  <a:srgbClr val="2F618F"/>
                </a:solidFill>
                <a:latin typeface="Helvetica" panose="020B0604020202020204" pitchFamily="34" charset="0"/>
              </a:rPr>
              <a:t>Council of Europe</a:t>
            </a:r>
            <a:br>
              <a:rPr lang="en-GB" dirty="0">
                <a:solidFill>
                  <a:srgbClr val="2F618F"/>
                </a:solidFill>
                <a:latin typeface="Helvetica" panose="020B0604020202020204" pitchFamily="34" charset="0"/>
              </a:rPr>
            </a:br>
            <a:r>
              <a:rPr lang="en-GB" dirty="0">
                <a:solidFill>
                  <a:srgbClr val="2F618F"/>
                </a:solidFill>
                <a:latin typeface="Helvetica" panose="020B0604020202020204" pitchFamily="34" charset="0"/>
              </a:rPr>
              <a:t>Electronic Evidence Guide</a:t>
            </a:r>
            <a:endParaRPr lang="en-US" dirty="0">
              <a:solidFill>
                <a:srgbClr val="2F618F"/>
              </a:solidFill>
              <a:latin typeface="Helvetica" panose="020B0604020202020204" pitchFamily="34" charset="0"/>
            </a:endParaRPr>
          </a:p>
        </p:txBody>
      </p:sp>
    </p:spTree>
    <p:extLst>
      <p:ext uri="{BB962C8B-B14F-4D97-AF65-F5344CB8AC3E}">
        <p14:creationId xmlns:p14="http://schemas.microsoft.com/office/powerpoint/2010/main" val="3069578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614" y="619027"/>
            <a:ext cx="3958772" cy="5619945"/>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2485088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8"/>
            <a:ext cx="8229600" cy="860293"/>
          </a:xfrm>
          <a:ln/>
        </p:spPr>
        <p:txBody>
          <a:bodyPr anchor="ctr">
            <a:normAutofit/>
          </a:bodyPr>
          <a:lstStyle/>
          <a:p>
            <a:pPr algn="r"/>
            <a:r>
              <a:rPr lang="en-US" dirty="0">
                <a:solidFill>
                  <a:srgbClr val="FFFFFF"/>
                </a:solidFill>
                <a:latin typeface="Helvetica" panose="020B0604020202020204" pitchFamily="34" charset="0"/>
              </a:rPr>
              <a:t>Preface To Using The Guide</a:t>
            </a:r>
          </a:p>
        </p:txBody>
      </p:sp>
      <p:sp>
        <p:nvSpPr>
          <p:cNvPr id="3" name="Content Placeholder 2"/>
          <p:cNvSpPr>
            <a:spLocks noGrp="1"/>
          </p:cNvSpPr>
          <p:nvPr>
            <p:ph idx="1"/>
          </p:nvPr>
        </p:nvSpPr>
        <p:spPr>
          <a:xfrm>
            <a:off x="285750" y="1651000"/>
            <a:ext cx="8229600" cy="4525963"/>
          </a:xfrm>
        </p:spPr>
        <p:txBody>
          <a:bodyPr>
            <a:normAutofit/>
          </a:bodyPr>
          <a:lstStyle/>
          <a:p>
            <a:pPr marL="447675" indent="-447675" algn="just">
              <a:lnSpc>
                <a:spcPct val="100000"/>
              </a:lnSpc>
            </a:pPr>
            <a:r>
              <a:rPr lang="en-GB" dirty="0">
                <a:latin typeface="Georgia" panose="02040502050405020303" pitchFamily="18" charset="0"/>
              </a:rPr>
              <a:t>The guide may be applied to all cases in which electronic evidence should be seized. </a:t>
            </a:r>
          </a:p>
          <a:p>
            <a:pPr marL="447675" indent="-447675" algn="just">
              <a:lnSpc>
                <a:spcPct val="100000"/>
              </a:lnSpc>
            </a:pPr>
            <a:r>
              <a:rPr lang="en-GB" dirty="0">
                <a:latin typeface="Georgia" panose="02040502050405020303" pitchFamily="18" charset="0"/>
              </a:rPr>
              <a:t>Each country should take its own legal documents and regulations into consideration when interpreting the measures proposed in this document. In addition, each country should add its own expert units’ contact information. </a:t>
            </a:r>
          </a:p>
          <a:p>
            <a:pPr marL="447675" indent="-447675" algn="just">
              <a:lnSpc>
                <a:spcPct val="100000"/>
              </a:lnSpc>
            </a:pPr>
            <a:r>
              <a:rPr lang="en-GB" dirty="0">
                <a:latin typeface="Georgia" panose="02040502050405020303" pitchFamily="18" charset="0"/>
              </a:rPr>
              <a:t>An organisation or agency wishing to apply the recommended procedures should determine the responsibilities for individual steps/actions according to its internal structure. </a:t>
            </a:r>
            <a:endParaRPr lang="en-US" dirty="0">
              <a:latin typeface="Georgia" panose="02040502050405020303" pitchFamily="18" charset="0"/>
            </a:endParaRPr>
          </a:p>
        </p:txBody>
      </p:sp>
    </p:spTree>
    <p:extLst>
      <p:ext uri="{BB962C8B-B14F-4D97-AF65-F5344CB8AC3E}">
        <p14:creationId xmlns:p14="http://schemas.microsoft.com/office/powerpoint/2010/main" val="4107463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2"/>
            <a:ext cx="7772400" cy="5240337"/>
          </a:xfrm>
          <a:ln/>
        </p:spPr>
        <p:txBody>
          <a:bodyPr anchor="ctr">
            <a:noAutofit/>
          </a:bodyPr>
          <a:lstStyle/>
          <a:p>
            <a:r>
              <a:rPr lang="en-GB" dirty="0">
                <a:solidFill>
                  <a:srgbClr val="2F618F"/>
                </a:solidFill>
                <a:latin typeface="Helvetica" panose="020B0604020202020204" pitchFamily="34" charset="0"/>
              </a:rPr>
              <a:t>Part One</a:t>
            </a:r>
            <a:br>
              <a:rPr lang="en-GB" dirty="0">
                <a:solidFill>
                  <a:srgbClr val="2F618F"/>
                </a:solidFill>
                <a:latin typeface="Helvetica" panose="020B0604020202020204" pitchFamily="34" charset="0"/>
              </a:rPr>
            </a:br>
            <a:br>
              <a:rPr lang="en-GB" dirty="0">
                <a:solidFill>
                  <a:srgbClr val="2F618F"/>
                </a:solidFill>
                <a:latin typeface="Helvetica" panose="020B0604020202020204" pitchFamily="34" charset="0"/>
              </a:rPr>
            </a:br>
            <a:r>
              <a:rPr lang="en-GB" dirty="0">
                <a:solidFill>
                  <a:srgbClr val="2F618F"/>
                </a:solidFill>
                <a:latin typeface="Helvetica" panose="020B0604020202020204" pitchFamily="34" charset="0"/>
              </a:rPr>
              <a:t>What is Electronic Evidence</a:t>
            </a:r>
            <a:endParaRPr lang="en-US" dirty="0">
              <a:solidFill>
                <a:srgbClr val="2F618F"/>
              </a:solidFill>
              <a:latin typeface="Helvetica"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p:cNvSpPr>
          <p:nvPr>
            <p:ph type="title"/>
          </p:nvPr>
        </p:nvSpPr>
        <p:spPr>
          <a:xfrm>
            <a:off x="457200" y="144858"/>
            <a:ext cx="8229600" cy="860293"/>
          </a:xfrm>
          <a:ln/>
        </p:spPr>
        <p:txBody>
          <a:bodyPr anchor="ctr">
            <a:normAutofit/>
          </a:bodyPr>
          <a:lstStyle/>
          <a:p>
            <a:pPr algn="r" eaLnBrk="1" hangingPunct="1"/>
            <a:r>
              <a:rPr lang="en-GB">
                <a:solidFill>
                  <a:srgbClr val="FFFFFF"/>
                </a:solidFill>
                <a:latin typeface="Helvetica" panose="020B0604020202020204" pitchFamily="34" charset="0"/>
              </a:rPr>
              <a:t>Background Of The Guide </a:t>
            </a:r>
          </a:p>
        </p:txBody>
      </p:sp>
      <p:sp>
        <p:nvSpPr>
          <p:cNvPr id="3" name="Inhaltsplatzhalter 2"/>
          <p:cNvSpPr>
            <a:spLocks noGrp="1"/>
          </p:cNvSpPr>
          <p:nvPr>
            <p:ph idx="1"/>
          </p:nvPr>
        </p:nvSpPr>
        <p:spPr>
          <a:xfrm>
            <a:off x="2381250" y="1250579"/>
            <a:ext cx="6134100" cy="5256584"/>
          </a:xfrm>
        </p:spPr>
        <p:txBody>
          <a:bodyPr>
            <a:normAutofit fontScale="92500" lnSpcReduction="20000"/>
          </a:bodyPr>
          <a:lstStyle/>
          <a:p>
            <a:pPr algn="just">
              <a:lnSpc>
                <a:spcPct val="120000"/>
              </a:lnSpc>
            </a:pPr>
            <a:r>
              <a:rPr lang="en-GB" dirty="0">
                <a:latin typeface="Georgia" panose="02040502050405020303" pitchFamily="18" charset="0"/>
              </a:rPr>
              <a:t>The need: Requests made by participants in many activities organised under the different cybercrime projects of the Council of Europe, including joint projects with European Union pointing out on the need for more guidance in dealing with electronic evidence. </a:t>
            </a:r>
            <a:endParaRPr lang="en-GB" dirty="0">
              <a:effectLst/>
              <a:latin typeface="Georgia" panose="02040502050405020303" pitchFamily="18" charset="0"/>
            </a:endParaRPr>
          </a:p>
          <a:p>
            <a:pPr algn="just">
              <a:lnSpc>
                <a:spcPct val="120000"/>
              </a:lnSpc>
            </a:pPr>
            <a:r>
              <a:rPr lang="en-GB" dirty="0">
                <a:latin typeface="Georgia" panose="02040502050405020303" pitchFamily="18" charset="0"/>
              </a:rPr>
              <a:t>The </a:t>
            </a:r>
            <a:r>
              <a:rPr lang="en-GB" dirty="0" err="1">
                <a:latin typeface="Georgia" panose="02040502050405020303" pitchFamily="18" charset="0"/>
              </a:rPr>
              <a:t>Cybercrime@IPA</a:t>
            </a:r>
            <a:r>
              <a:rPr lang="en-GB" dirty="0">
                <a:latin typeface="Georgia" panose="02040502050405020303" pitchFamily="18" charset="0"/>
              </a:rPr>
              <a:t> project in cooperation with the global Project on Cybercrime supports the ongoing development of a guiding paper on electronic evidence </a:t>
            </a:r>
            <a:endParaRPr lang="en-GB" dirty="0">
              <a:effectLst/>
              <a:latin typeface="Georgia" panose="02040502050405020303" pitchFamily="18" charset="0"/>
            </a:endParaRPr>
          </a:p>
          <a:p>
            <a:pPr algn="just">
              <a:lnSpc>
                <a:spcPct val="120000"/>
              </a:lnSpc>
            </a:pPr>
            <a:r>
              <a:rPr lang="en-GB" dirty="0">
                <a:latin typeface="Georgia" panose="02040502050405020303" pitchFamily="18" charset="0"/>
              </a:rPr>
              <a:t>It provides an important tool for law enforcement and judges in their efforts to investigate, prosecute and adjudicate cybercrimes. </a:t>
            </a:r>
            <a:endParaRPr lang="en-GB" dirty="0">
              <a:effectLst/>
              <a:latin typeface="Georgia" panose="02040502050405020303" pitchFamily="18" charset="0"/>
            </a:endParaRPr>
          </a:p>
          <a:p>
            <a:pPr>
              <a:lnSpc>
                <a:spcPct val="120000"/>
              </a:lnSpc>
            </a:pPr>
            <a:endParaRPr lang="en-GB" dirty="0"/>
          </a:p>
        </p:txBody>
      </p:sp>
      <p:pic>
        <p:nvPicPr>
          <p:cNvPr id="4" name="Bild 3"/>
          <p:cNvPicPr>
            <a:picLocks noChangeAspect="1"/>
          </p:cNvPicPr>
          <p:nvPr/>
        </p:nvPicPr>
        <p:blipFill rotWithShape="1">
          <a:blip r:embed="rId3"/>
          <a:srcRect r="4673"/>
          <a:stretch/>
        </p:blipFill>
        <p:spPr>
          <a:xfrm>
            <a:off x="0" y="2017084"/>
            <a:ext cx="2552700" cy="2717800"/>
          </a:xfrm>
          <a:prstGeom prst="rect">
            <a:avLst/>
          </a:prstGeom>
        </p:spPr>
      </p:pic>
    </p:spTree>
    <p:extLst>
      <p:ext uri="{BB962C8B-B14F-4D97-AF65-F5344CB8AC3E}">
        <p14:creationId xmlns:p14="http://schemas.microsoft.com/office/powerpoint/2010/main" val="14013789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p:cNvSpPr>
          <p:nvPr>
            <p:ph type="title"/>
          </p:nvPr>
        </p:nvSpPr>
        <p:spPr>
          <a:xfrm>
            <a:off x="457200" y="274638"/>
            <a:ext cx="8229600" cy="860293"/>
          </a:xfrm>
          <a:ln/>
        </p:spPr>
        <p:txBody>
          <a:bodyPr anchor="ctr">
            <a:normAutofit/>
          </a:bodyPr>
          <a:lstStyle/>
          <a:p>
            <a:pPr algn="r" eaLnBrk="1" hangingPunct="1"/>
            <a:r>
              <a:rPr lang="en-GB">
                <a:solidFill>
                  <a:srgbClr val="FFFFFF"/>
                </a:solidFill>
                <a:latin typeface="Helvetica" panose="020B0604020202020204" pitchFamily="34" charset="0"/>
              </a:rPr>
              <a:t>Purpose Of The Guide </a:t>
            </a:r>
          </a:p>
        </p:txBody>
      </p:sp>
      <p:sp>
        <p:nvSpPr>
          <p:cNvPr id="3" name="Inhaltsplatzhalter 2"/>
          <p:cNvSpPr>
            <a:spLocks noGrp="1"/>
          </p:cNvSpPr>
          <p:nvPr>
            <p:ph idx="1"/>
          </p:nvPr>
        </p:nvSpPr>
        <p:spPr>
          <a:xfrm>
            <a:off x="2384008" y="1272547"/>
            <a:ext cx="6131342" cy="4904416"/>
          </a:xfrm>
        </p:spPr>
        <p:txBody>
          <a:bodyPr>
            <a:normAutofit/>
          </a:bodyPr>
          <a:lstStyle/>
          <a:p>
            <a:pPr algn="just">
              <a:lnSpc>
                <a:spcPct val="100000"/>
              </a:lnSpc>
            </a:pPr>
            <a:r>
              <a:rPr lang="en-GB" dirty="0">
                <a:latin typeface="Georgia" panose="02040502050405020303" pitchFamily="18" charset="0"/>
              </a:rPr>
              <a:t>The purpose: provide support and guidance in the identification, handling, and examination of electronic evidence. </a:t>
            </a:r>
            <a:endParaRPr lang="en-GB" dirty="0">
              <a:effectLst/>
              <a:latin typeface="Georgia" panose="02040502050405020303" pitchFamily="18" charset="0"/>
            </a:endParaRPr>
          </a:p>
          <a:p>
            <a:pPr algn="just">
              <a:lnSpc>
                <a:spcPct val="100000"/>
              </a:lnSpc>
            </a:pPr>
            <a:r>
              <a:rPr lang="en-GB" dirty="0">
                <a:latin typeface="Georgia" panose="02040502050405020303" pitchFamily="18" charset="0"/>
              </a:rPr>
              <a:t>It is not intended to be a manual of instruction with step-by-step directions as to how to deal with electronic evidence through all the phases of an investigation. </a:t>
            </a:r>
            <a:endParaRPr lang="en-GB" dirty="0">
              <a:effectLst/>
              <a:latin typeface="Georgia" panose="02040502050405020303" pitchFamily="18" charset="0"/>
            </a:endParaRPr>
          </a:p>
          <a:p>
            <a:pPr algn="just">
              <a:lnSpc>
                <a:spcPct val="100000"/>
              </a:lnSpc>
            </a:pPr>
            <a:r>
              <a:rPr lang="en-GB" dirty="0">
                <a:latin typeface="Georgia" panose="02040502050405020303" pitchFamily="18" charset="0"/>
              </a:rPr>
              <a:t>It is primarily a basic level document however; some are more detailed sections that provide very practical advice for specialists. </a:t>
            </a:r>
            <a:endParaRPr lang="en-GB" dirty="0">
              <a:effectLst/>
              <a:latin typeface="Georgia" panose="02040502050405020303" pitchFamily="18" charset="0"/>
            </a:endParaRPr>
          </a:p>
          <a:p>
            <a:pPr algn="just">
              <a:lnSpc>
                <a:spcPct val="100000"/>
              </a:lnSpc>
            </a:pPr>
            <a:endParaRPr lang="en-GB" dirty="0"/>
          </a:p>
        </p:txBody>
      </p:sp>
      <p:pic>
        <p:nvPicPr>
          <p:cNvPr id="4" name="Bild 3"/>
          <p:cNvPicPr>
            <a:picLocks noChangeAspect="1"/>
          </p:cNvPicPr>
          <p:nvPr/>
        </p:nvPicPr>
        <p:blipFill rotWithShape="1">
          <a:blip r:embed="rId2"/>
          <a:srcRect l="1338"/>
          <a:stretch/>
        </p:blipFill>
        <p:spPr>
          <a:xfrm>
            <a:off x="107504" y="2430884"/>
            <a:ext cx="2511454" cy="2654300"/>
          </a:xfrm>
          <a:prstGeom prst="rect">
            <a:avLst/>
          </a:prstGeom>
        </p:spPr>
      </p:pic>
    </p:spTree>
    <p:extLst>
      <p:ext uri="{BB962C8B-B14F-4D97-AF65-F5344CB8AC3E}">
        <p14:creationId xmlns:p14="http://schemas.microsoft.com/office/powerpoint/2010/main" val="2568005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011"/>
            <a:ext cx="8229600" cy="860293"/>
          </a:xfrm>
          <a:ln/>
        </p:spPr>
        <p:txBody>
          <a:bodyPr anchor="ctr">
            <a:normAutofit/>
          </a:bodyPr>
          <a:lstStyle/>
          <a:p>
            <a:pPr lvl="1" algn="r" defTabSz="457200" rtl="0">
              <a:spcBef>
                <a:spcPct val="0"/>
              </a:spcBef>
            </a:pPr>
            <a:r>
              <a:rPr lang="en-GB" sz="4000" b="1" dirty="0">
                <a:solidFill>
                  <a:srgbClr val="FFFFFF"/>
                </a:solidFill>
                <a:latin typeface="Helvetica" panose="020B0604020202020204" pitchFamily="34" charset="0"/>
              </a:rPr>
              <a:t>Who the Guide is for</a:t>
            </a:r>
            <a:endParaRPr lang="en-US" sz="4000" b="1" dirty="0">
              <a:solidFill>
                <a:srgbClr val="FFFFFF"/>
              </a:solidFill>
              <a:latin typeface="Helvetica" panose="020B0604020202020204" pitchFamily="34" charset="0"/>
            </a:endParaRPr>
          </a:p>
        </p:txBody>
      </p:sp>
      <p:sp>
        <p:nvSpPr>
          <p:cNvPr id="3" name="Content Placeholder 2"/>
          <p:cNvSpPr>
            <a:spLocks noGrp="1"/>
          </p:cNvSpPr>
          <p:nvPr>
            <p:ph idx="1"/>
          </p:nvPr>
        </p:nvSpPr>
        <p:spPr>
          <a:xfrm>
            <a:off x="628650" y="1206500"/>
            <a:ext cx="7886700" cy="4970463"/>
          </a:xfrm>
        </p:spPr>
        <p:txBody>
          <a:bodyPr>
            <a:normAutofit/>
          </a:bodyPr>
          <a:lstStyle/>
          <a:p>
            <a:pPr algn="just">
              <a:lnSpc>
                <a:spcPct val="100000"/>
              </a:lnSpc>
            </a:pPr>
            <a:r>
              <a:rPr lang="en-US" dirty="0">
                <a:latin typeface="Georgia" panose="02040502050405020303" pitchFamily="18" charset="0"/>
              </a:rPr>
              <a:t>This guide has been prepared for use by countries that are developing their response to cybercrime and establishing rules and protocols to deal with electronic evidence. </a:t>
            </a:r>
          </a:p>
          <a:p>
            <a:pPr algn="just">
              <a:lnSpc>
                <a:spcPct val="100000"/>
              </a:lnSpc>
            </a:pPr>
            <a:r>
              <a:rPr lang="en-US" dirty="0">
                <a:latin typeface="Georgia" panose="02040502050405020303" pitchFamily="18" charset="0"/>
              </a:rPr>
              <a:t>Most of the existing guides have been created for the law enforcement community. </a:t>
            </a:r>
          </a:p>
          <a:p>
            <a:pPr algn="just">
              <a:lnSpc>
                <a:spcPct val="100000"/>
              </a:lnSpc>
            </a:pPr>
            <a:r>
              <a:rPr lang="en-US" dirty="0">
                <a:latin typeface="Georgia" panose="02040502050405020303" pitchFamily="18" charset="0"/>
              </a:rPr>
              <a:t>This guide is for a wider audience and includes also judges, prosecutors and others in the justice system such as private sector investigators, lawyers, notaries and clerks.</a:t>
            </a:r>
            <a:endParaRPr lang="en-GB" dirty="0">
              <a:latin typeface="Georgia" panose="02040502050405020303" pitchFamily="18" charset="0"/>
            </a:endParaRPr>
          </a:p>
          <a:p>
            <a:pPr algn="just">
              <a:lnSpc>
                <a:spcPct val="100000"/>
              </a:lnSpc>
            </a:pPr>
            <a:endParaRPr lang="en-US" dirty="0"/>
          </a:p>
        </p:txBody>
      </p:sp>
    </p:spTree>
    <p:extLst>
      <p:ext uri="{BB962C8B-B14F-4D97-AF65-F5344CB8AC3E}">
        <p14:creationId xmlns:p14="http://schemas.microsoft.com/office/powerpoint/2010/main" val="2808195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9104"/>
            <a:ext cx="8229600" cy="860293"/>
          </a:xfrm>
          <a:ln/>
        </p:spPr>
        <p:txBody>
          <a:bodyPr anchor="ctr">
            <a:normAutofit/>
          </a:bodyPr>
          <a:lstStyle/>
          <a:p>
            <a:pPr lvl="1" algn="r" defTabSz="457200" rtl="0">
              <a:spcBef>
                <a:spcPct val="0"/>
              </a:spcBef>
            </a:pPr>
            <a:r>
              <a:rPr lang="en-GB" sz="4000" b="1" dirty="0">
                <a:solidFill>
                  <a:srgbClr val="FFFFFF"/>
                </a:solidFill>
                <a:latin typeface="Helvetica" panose="020B0604020202020204" pitchFamily="34" charset="0"/>
              </a:rPr>
              <a:t>How the Guide Should be Used</a:t>
            </a:r>
            <a:endParaRPr lang="en-US" sz="4000" b="1" dirty="0">
              <a:solidFill>
                <a:srgbClr val="FFFFFF"/>
              </a:solidFill>
              <a:latin typeface="Helvetica" panose="020B0604020202020204" pitchFamily="34" charset="0"/>
            </a:endParaRPr>
          </a:p>
        </p:txBody>
      </p:sp>
      <p:sp>
        <p:nvSpPr>
          <p:cNvPr id="3" name="Content Placeholder 2"/>
          <p:cNvSpPr>
            <a:spLocks noGrp="1"/>
          </p:cNvSpPr>
          <p:nvPr>
            <p:ph idx="1"/>
          </p:nvPr>
        </p:nvSpPr>
        <p:spPr>
          <a:xfrm>
            <a:off x="628650" y="1295400"/>
            <a:ext cx="8045450" cy="4881563"/>
          </a:xfrm>
        </p:spPr>
        <p:txBody>
          <a:bodyPr>
            <a:normAutofit/>
          </a:bodyPr>
          <a:lstStyle/>
          <a:p>
            <a:pPr algn="just">
              <a:lnSpc>
                <a:spcPct val="100000"/>
              </a:lnSpc>
            </a:pPr>
            <a:r>
              <a:rPr lang="en-US" dirty="0">
                <a:latin typeface="Georgia" panose="02040502050405020303" pitchFamily="18" charset="0"/>
              </a:rPr>
              <a:t>This guide is for use by those encountering sources of electronic evidence during their work and intending to use the information acquired from those sources in the justice system of their country or for use in the justice system of another jurisdiction. </a:t>
            </a:r>
          </a:p>
          <a:p>
            <a:pPr algn="just">
              <a:lnSpc>
                <a:spcPct val="100000"/>
              </a:lnSpc>
            </a:pPr>
            <a:r>
              <a:rPr lang="en-US" dirty="0">
                <a:latin typeface="Georgia" panose="02040502050405020303" pitchFamily="18" charset="0"/>
              </a:rPr>
              <a:t>This guide is to be seen as a template document that can be adapted and </a:t>
            </a:r>
            <a:r>
              <a:rPr lang="en-US" dirty="0" err="1">
                <a:latin typeface="Georgia" panose="02040502050405020303" pitchFamily="18" charset="0"/>
              </a:rPr>
              <a:t>customised</a:t>
            </a:r>
            <a:r>
              <a:rPr lang="en-US" dirty="0">
                <a:latin typeface="Georgia" panose="02040502050405020303" pitchFamily="18" charset="0"/>
              </a:rPr>
              <a:t> by countries based on their legislation, practice and procedure.</a:t>
            </a:r>
            <a:endParaRPr lang="en-GB" dirty="0">
              <a:latin typeface="Georgia" panose="02040502050405020303" pitchFamily="18" charset="0"/>
            </a:endParaRPr>
          </a:p>
          <a:p>
            <a:pPr algn="just">
              <a:lnSpc>
                <a:spcPct val="100000"/>
              </a:lnSpc>
            </a:pPr>
            <a:endParaRPr lang="en-US" dirty="0"/>
          </a:p>
        </p:txBody>
      </p:sp>
    </p:spTree>
    <p:extLst>
      <p:ext uri="{BB962C8B-B14F-4D97-AF65-F5344CB8AC3E}">
        <p14:creationId xmlns:p14="http://schemas.microsoft.com/office/powerpoint/2010/main" val="1666187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4011"/>
            <a:ext cx="8229600" cy="860293"/>
          </a:xfrm>
          <a:ln/>
        </p:spPr>
        <p:txBody>
          <a:bodyPr anchor="ctr">
            <a:normAutofit/>
          </a:bodyPr>
          <a:lstStyle/>
          <a:p>
            <a:pPr algn="r"/>
            <a:r>
              <a:rPr lang="en-GB" dirty="0">
                <a:solidFill>
                  <a:srgbClr val="FFFFFF"/>
                </a:solidFill>
                <a:latin typeface="Helvetica" panose="020B0604020202020204" pitchFamily="34" charset="0"/>
              </a:rPr>
              <a:t>How the Guide Should be Used</a:t>
            </a:r>
            <a:endParaRPr lang="en-US" dirty="0">
              <a:solidFill>
                <a:srgbClr val="FFFFFF"/>
              </a:solidFill>
              <a:latin typeface="Helvetica" panose="020B0604020202020204" pitchFamily="34" charset="0"/>
            </a:endParaRPr>
          </a:p>
        </p:txBody>
      </p:sp>
      <p:sp>
        <p:nvSpPr>
          <p:cNvPr id="3" name="Content Placeholder 2"/>
          <p:cNvSpPr>
            <a:spLocks noGrp="1"/>
          </p:cNvSpPr>
          <p:nvPr>
            <p:ph idx="1"/>
          </p:nvPr>
        </p:nvSpPr>
        <p:spPr>
          <a:xfrm>
            <a:off x="628650" y="1536700"/>
            <a:ext cx="7886700" cy="4640263"/>
          </a:xfrm>
        </p:spPr>
        <p:txBody>
          <a:bodyPr/>
          <a:lstStyle/>
          <a:p>
            <a:pPr marL="0" indent="0" algn="just">
              <a:lnSpc>
                <a:spcPct val="100000"/>
              </a:lnSpc>
              <a:buNone/>
            </a:pPr>
            <a:r>
              <a:rPr lang="en-US">
                <a:latin typeface="Georgia" panose="02040502050405020303" pitchFamily="18" charset="0"/>
              </a:rPr>
              <a:t>The guide sets out some overarching principles to guide the reader. These principles are in accordance with those generally accepted internationally as good practice in dealing with electronic evidence.  </a:t>
            </a:r>
            <a:endParaRPr lang="en-GB">
              <a:latin typeface="Georgia" panose="02040502050405020303" pitchFamily="18" charset="0"/>
            </a:endParaRPr>
          </a:p>
          <a:p>
            <a:pPr marL="0" indent="0" algn="just">
              <a:lnSpc>
                <a:spcPct val="100000"/>
              </a:lnSpc>
              <a:buNone/>
            </a:pPr>
            <a:endParaRPr lang="en-US"/>
          </a:p>
        </p:txBody>
      </p:sp>
    </p:spTree>
    <p:extLst>
      <p:ext uri="{BB962C8B-B14F-4D97-AF65-F5344CB8AC3E}">
        <p14:creationId xmlns:p14="http://schemas.microsoft.com/office/powerpoint/2010/main" val="2929102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8304"/>
            <a:ext cx="8229600" cy="860293"/>
          </a:xfrm>
          <a:ln/>
        </p:spPr>
        <p:txBody>
          <a:bodyPr anchor="ctr">
            <a:normAutofit/>
          </a:bodyPr>
          <a:lstStyle/>
          <a:p>
            <a:pPr algn="r"/>
            <a:r>
              <a:rPr lang="en-GB" dirty="0">
                <a:solidFill>
                  <a:srgbClr val="FFFFFF"/>
                </a:solidFill>
                <a:latin typeface="Helvetica" panose="020B0604020202020204" pitchFamily="34" charset="0"/>
              </a:rPr>
              <a:t>How the guide should be used</a:t>
            </a:r>
            <a:endParaRPr lang="en-US" dirty="0">
              <a:solidFill>
                <a:srgbClr val="FFFFFF"/>
              </a:solidFill>
              <a:latin typeface="Helvetica" panose="020B0604020202020204" pitchFamily="34" charset="0"/>
            </a:endParaRPr>
          </a:p>
        </p:txBody>
      </p:sp>
      <p:sp>
        <p:nvSpPr>
          <p:cNvPr id="3" name="Content Placeholder 2"/>
          <p:cNvSpPr>
            <a:spLocks noGrp="1"/>
          </p:cNvSpPr>
          <p:nvPr>
            <p:ph idx="1"/>
          </p:nvPr>
        </p:nvSpPr>
        <p:spPr>
          <a:xfrm>
            <a:off x="628650" y="1333500"/>
            <a:ext cx="7886700" cy="4843463"/>
          </a:xfrm>
        </p:spPr>
        <p:txBody>
          <a:bodyPr>
            <a:normAutofit/>
          </a:bodyPr>
          <a:lstStyle/>
          <a:p>
            <a:pPr>
              <a:lnSpc>
                <a:spcPct val="100000"/>
              </a:lnSpc>
            </a:pPr>
            <a:r>
              <a:rPr lang="en-US" dirty="0">
                <a:latin typeface="Georgia" panose="02040502050405020303" pitchFamily="18" charset="0"/>
              </a:rPr>
              <a:t>The reader should ensure that they are fully conversant with the laws in their own country that deal with electronic evidence and its admissibility. </a:t>
            </a:r>
          </a:p>
          <a:p>
            <a:pPr>
              <a:lnSpc>
                <a:spcPct val="100000"/>
              </a:lnSpc>
            </a:pPr>
            <a:r>
              <a:rPr lang="en-US" dirty="0">
                <a:latin typeface="Georgia" panose="02040502050405020303" pitchFamily="18" charset="0"/>
              </a:rPr>
              <a:t>The national law is the primary source of reference in all circumstances. It is not expected that advice given in the guide is likely to contravene any national legislation in terms of the practicalities of dealing with such evidence. </a:t>
            </a:r>
          </a:p>
        </p:txBody>
      </p:sp>
    </p:spTree>
    <p:extLst>
      <p:ext uri="{BB962C8B-B14F-4D97-AF65-F5344CB8AC3E}">
        <p14:creationId xmlns:p14="http://schemas.microsoft.com/office/powerpoint/2010/main" val="9775613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4011"/>
            <a:ext cx="8229600" cy="860293"/>
          </a:xfrm>
          <a:ln/>
        </p:spPr>
        <p:txBody>
          <a:bodyPr anchor="ctr">
            <a:normAutofit/>
          </a:bodyPr>
          <a:lstStyle/>
          <a:p>
            <a:pPr algn="r"/>
            <a:r>
              <a:rPr lang="en-GB" dirty="0">
                <a:solidFill>
                  <a:srgbClr val="FFFFFF"/>
                </a:solidFill>
                <a:latin typeface="Helvetica" panose="020B0604020202020204" pitchFamily="34" charset="0"/>
              </a:rPr>
              <a:t>How the guide should be used</a:t>
            </a:r>
            <a:endParaRPr lang="en-US" dirty="0">
              <a:solidFill>
                <a:srgbClr val="FFFFFF"/>
              </a:solidFill>
              <a:latin typeface="Helvetica" panose="020B0604020202020204" pitchFamily="34" charset="0"/>
            </a:endParaRPr>
          </a:p>
        </p:txBody>
      </p:sp>
      <p:sp>
        <p:nvSpPr>
          <p:cNvPr id="3" name="Content Placeholder 2"/>
          <p:cNvSpPr>
            <a:spLocks noGrp="1"/>
          </p:cNvSpPr>
          <p:nvPr>
            <p:ph idx="1"/>
          </p:nvPr>
        </p:nvSpPr>
        <p:spPr>
          <a:xfrm>
            <a:off x="285750" y="1305546"/>
            <a:ext cx="8229600" cy="4871417"/>
          </a:xfrm>
        </p:spPr>
        <p:txBody>
          <a:bodyPr>
            <a:normAutofit/>
          </a:bodyPr>
          <a:lstStyle/>
          <a:p>
            <a:pPr algn="just">
              <a:lnSpc>
                <a:spcPct val="100000"/>
              </a:lnSpc>
            </a:pPr>
            <a:r>
              <a:rPr lang="en-US" dirty="0">
                <a:latin typeface="Georgia" panose="02040502050405020303" pitchFamily="18" charset="0"/>
              </a:rPr>
              <a:t>The guide is broken down into chronological sections that aim to provide support for any person dealing with electronic evidence. </a:t>
            </a:r>
          </a:p>
          <a:p>
            <a:pPr algn="just">
              <a:lnSpc>
                <a:spcPct val="100000"/>
              </a:lnSpc>
            </a:pPr>
            <a:r>
              <a:rPr lang="en-US" dirty="0">
                <a:latin typeface="Georgia" panose="02040502050405020303" pitchFamily="18" charset="0"/>
              </a:rPr>
              <a:t>These cover all stages from the initial identification of sources of potential evidence, to search and Seizure of data including capture from the Internet, and on to analysis, preparation and reporting of evidence. </a:t>
            </a:r>
          </a:p>
          <a:p>
            <a:pPr algn="just">
              <a:lnSpc>
                <a:spcPct val="100000"/>
              </a:lnSpc>
            </a:pPr>
            <a:r>
              <a:rPr lang="en-US" dirty="0">
                <a:latin typeface="Georgia" panose="02040502050405020303" pitchFamily="18" charset="0"/>
              </a:rPr>
              <a:t>There then follows specialist sections for law enforcement, prosecutors, judges, and the private sector investigator, lawyers, notaries and clerks.</a:t>
            </a:r>
            <a:endParaRPr lang="en-GB" dirty="0">
              <a:latin typeface="Georgia" panose="02040502050405020303" pitchFamily="18" charset="0"/>
            </a:endParaRPr>
          </a:p>
        </p:txBody>
      </p:sp>
    </p:spTree>
    <p:extLst>
      <p:ext uri="{BB962C8B-B14F-4D97-AF65-F5344CB8AC3E}">
        <p14:creationId xmlns:p14="http://schemas.microsoft.com/office/powerpoint/2010/main" val="705346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925" y="152754"/>
            <a:ext cx="8229600" cy="860293"/>
          </a:xfrm>
          <a:ln/>
        </p:spPr>
        <p:txBody>
          <a:bodyPr anchor="ctr">
            <a:normAutofit/>
          </a:bodyPr>
          <a:lstStyle/>
          <a:p>
            <a:pPr algn="r"/>
            <a:r>
              <a:rPr lang="en-US" dirty="0">
                <a:solidFill>
                  <a:srgbClr val="FFFFFF"/>
                </a:solidFill>
                <a:latin typeface="Helvetica" panose="020B0604020202020204" pitchFamily="34" charset="0"/>
              </a:rPr>
              <a:t>Document Symbols</a:t>
            </a:r>
          </a:p>
        </p:txBody>
      </p:sp>
      <p:sp>
        <p:nvSpPr>
          <p:cNvPr id="3" name="Content Placeholder 2"/>
          <p:cNvSpPr>
            <a:spLocks noGrp="1"/>
          </p:cNvSpPr>
          <p:nvPr>
            <p:ph idx="1"/>
          </p:nvPr>
        </p:nvSpPr>
        <p:spPr>
          <a:xfrm>
            <a:off x="628649" y="2070100"/>
            <a:ext cx="8283875" cy="4106863"/>
          </a:xfrm>
        </p:spPr>
        <p:txBody>
          <a:bodyPr/>
          <a:lstStyle/>
          <a:p>
            <a:pPr>
              <a:lnSpc>
                <a:spcPct val="100000"/>
              </a:lnSpc>
            </a:pPr>
            <a:endParaRPr lang="en-US">
              <a:latin typeface="Georgia" panose="02040502050405020303" pitchFamily="18" charset="0"/>
            </a:endParaRPr>
          </a:p>
          <a:p>
            <a:pPr>
              <a:lnSpc>
                <a:spcPct val="100000"/>
              </a:lnSpc>
            </a:pPr>
            <a:endParaRPr lang="en-US">
              <a:latin typeface="Georgia" panose="02040502050405020303" pitchFamily="18" charset="0"/>
            </a:endParaRPr>
          </a:p>
          <a:p>
            <a:pPr>
              <a:lnSpc>
                <a:spcPct val="100000"/>
              </a:lnSpc>
            </a:pPr>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33526" y="1930614"/>
            <a:ext cx="977999" cy="908306"/>
          </a:xfrm>
          <a:prstGeom prst="rect">
            <a:avLst/>
          </a:prstGeom>
          <a:noFill/>
        </p:spPr>
      </p:pic>
      <p:pic>
        <p:nvPicPr>
          <p:cNvPr id="6" name="Bild 1"/>
          <p:cNvPicPr/>
          <p:nvPr/>
        </p:nvPicPr>
        <p:blipFill>
          <a:blip r:embed="rId3">
            <a:extLst>
              <a:ext uri="{28A0092B-C50C-407E-A947-70E740481C1C}">
                <a14:useLocalDpi xmlns:a14="http://schemas.microsoft.com/office/drawing/2010/main" val="0"/>
              </a:ext>
            </a:extLst>
          </a:blip>
          <a:srcRect/>
          <a:stretch>
            <a:fillRect/>
          </a:stretch>
        </p:blipFill>
        <p:spPr bwMode="auto">
          <a:xfrm>
            <a:off x="3408282" y="1840312"/>
            <a:ext cx="890841" cy="867867"/>
          </a:xfrm>
          <a:prstGeom prst="rect">
            <a:avLst/>
          </a:prstGeom>
          <a:noFill/>
          <a:ln>
            <a:noFill/>
          </a:ln>
        </p:spPr>
      </p:pic>
      <p:pic>
        <p:nvPicPr>
          <p:cNvPr id="7" name="Picture 6" descr="C:\Users\URASMUSSEN\AppData\Local\Microsoft\Windows\Temporary Internet Files\Content.Word\gnome_terminal-1.png"/>
          <p:cNvPicPr/>
          <p:nvPr/>
        </p:nvPicPr>
        <p:blipFill>
          <a:blip r:embed="rId4">
            <a:extLst>
              <a:ext uri="{28A0092B-C50C-407E-A947-70E740481C1C}">
                <a14:useLocalDpi xmlns:a14="http://schemas.microsoft.com/office/drawing/2010/main" val="0"/>
              </a:ext>
            </a:extLst>
          </a:blip>
          <a:srcRect/>
          <a:stretch>
            <a:fillRect/>
          </a:stretch>
        </p:blipFill>
        <p:spPr bwMode="auto">
          <a:xfrm>
            <a:off x="6274974" y="1930614"/>
            <a:ext cx="839595" cy="777565"/>
          </a:xfrm>
          <a:prstGeom prst="rect">
            <a:avLst/>
          </a:prstGeom>
          <a:noFill/>
          <a:ln>
            <a:noFill/>
          </a:ln>
        </p:spPr>
      </p:pic>
      <p:pic>
        <p:nvPicPr>
          <p:cNvPr id="8" name="Grafik 87"/>
          <p:cNvPicPr/>
          <p:nvPr/>
        </p:nvPicPr>
        <p:blipFill>
          <a:blip r:embed="rId5">
            <a:extLst>
              <a:ext uri="{28A0092B-C50C-407E-A947-70E740481C1C}">
                <a14:useLocalDpi xmlns:a14="http://schemas.microsoft.com/office/drawing/2010/main" val="0"/>
              </a:ext>
            </a:extLst>
          </a:blip>
          <a:stretch>
            <a:fillRect/>
          </a:stretch>
        </p:blipFill>
        <p:spPr>
          <a:xfrm>
            <a:off x="833526" y="4031337"/>
            <a:ext cx="949495" cy="1060420"/>
          </a:xfrm>
          <a:prstGeom prst="rect">
            <a:avLst/>
          </a:prstGeom>
        </p:spPr>
      </p:pic>
      <p:pic>
        <p:nvPicPr>
          <p:cNvPr id="9" name="Grafik 397"/>
          <p:cNvPicPr/>
          <p:nvPr/>
        </p:nvPicPr>
        <p:blipFill>
          <a:blip r:embed="rId6">
            <a:extLst>
              <a:ext uri="{28A0092B-C50C-407E-A947-70E740481C1C}">
                <a14:useLocalDpi xmlns:a14="http://schemas.microsoft.com/office/drawing/2010/main" val="0"/>
              </a:ext>
            </a:extLst>
          </a:blip>
          <a:stretch>
            <a:fillRect/>
          </a:stretch>
        </p:blipFill>
        <p:spPr>
          <a:xfrm>
            <a:off x="3501333" y="4034252"/>
            <a:ext cx="1007392" cy="1048166"/>
          </a:xfrm>
          <a:prstGeom prst="rect">
            <a:avLst/>
          </a:prstGeom>
        </p:spPr>
      </p:pic>
      <p:pic>
        <p:nvPicPr>
          <p:cNvPr id="10" name="Grafik 398"/>
          <p:cNvPicPr/>
          <p:nvPr/>
        </p:nvPicPr>
        <p:blipFill>
          <a:blip r:embed="rId7">
            <a:extLst>
              <a:ext uri="{28A0092B-C50C-407E-A947-70E740481C1C}">
                <a14:useLocalDpi xmlns:a14="http://schemas.microsoft.com/office/drawing/2010/main" val="0"/>
              </a:ext>
            </a:extLst>
          </a:blip>
          <a:stretch>
            <a:fillRect/>
          </a:stretch>
        </p:blipFill>
        <p:spPr>
          <a:xfrm>
            <a:off x="6259165" y="4034255"/>
            <a:ext cx="1036089" cy="1048163"/>
          </a:xfrm>
          <a:prstGeom prst="rect">
            <a:avLst/>
          </a:prstGeom>
        </p:spPr>
      </p:pic>
      <p:sp>
        <p:nvSpPr>
          <p:cNvPr id="11" name="TextBox 10"/>
          <p:cNvSpPr txBox="1"/>
          <p:nvPr/>
        </p:nvSpPr>
        <p:spPr>
          <a:xfrm>
            <a:off x="719007" y="2934411"/>
            <a:ext cx="1303324" cy="369332"/>
          </a:xfrm>
          <a:prstGeom prst="rect">
            <a:avLst/>
          </a:prstGeom>
          <a:noFill/>
        </p:spPr>
        <p:txBody>
          <a:bodyPr wrap="none" rtlCol="0">
            <a:spAutoFit/>
          </a:bodyPr>
          <a:lstStyle/>
          <a:p>
            <a:pPr algn="ctr"/>
            <a:r>
              <a:rPr lang="en-US"/>
              <a:t>Information</a:t>
            </a:r>
          </a:p>
        </p:txBody>
      </p:sp>
      <p:sp>
        <p:nvSpPr>
          <p:cNvPr id="12" name="TextBox 11"/>
          <p:cNvSpPr txBox="1"/>
          <p:nvPr/>
        </p:nvSpPr>
        <p:spPr>
          <a:xfrm>
            <a:off x="3205401" y="2838920"/>
            <a:ext cx="1303324" cy="646331"/>
          </a:xfrm>
          <a:prstGeom prst="rect">
            <a:avLst/>
          </a:prstGeom>
          <a:noFill/>
        </p:spPr>
        <p:txBody>
          <a:bodyPr wrap="none" rtlCol="0">
            <a:spAutoFit/>
          </a:bodyPr>
          <a:lstStyle/>
          <a:p>
            <a:pPr algn="ctr"/>
            <a:r>
              <a:rPr lang="en-US"/>
              <a:t>Important</a:t>
            </a:r>
          </a:p>
          <a:p>
            <a:pPr algn="ctr"/>
            <a:r>
              <a:rPr lang="en-US"/>
              <a:t>Information</a:t>
            </a:r>
          </a:p>
        </p:txBody>
      </p:sp>
      <p:sp>
        <p:nvSpPr>
          <p:cNvPr id="13" name="TextBox 12"/>
          <p:cNvSpPr txBox="1"/>
          <p:nvPr/>
        </p:nvSpPr>
        <p:spPr>
          <a:xfrm>
            <a:off x="5792263" y="2838920"/>
            <a:ext cx="1702660" cy="646331"/>
          </a:xfrm>
          <a:prstGeom prst="rect">
            <a:avLst/>
          </a:prstGeom>
          <a:noFill/>
        </p:spPr>
        <p:txBody>
          <a:bodyPr wrap="none" rtlCol="0">
            <a:spAutoFit/>
          </a:bodyPr>
          <a:lstStyle/>
          <a:p>
            <a:pPr algn="ctr"/>
            <a:r>
              <a:rPr lang="en-US"/>
              <a:t>Highly Technical</a:t>
            </a:r>
          </a:p>
          <a:p>
            <a:pPr algn="ctr"/>
            <a:r>
              <a:rPr lang="en-US"/>
              <a:t>Information</a:t>
            </a:r>
          </a:p>
        </p:txBody>
      </p:sp>
      <p:sp>
        <p:nvSpPr>
          <p:cNvPr id="14" name="TextBox 13"/>
          <p:cNvSpPr txBox="1"/>
          <p:nvPr/>
        </p:nvSpPr>
        <p:spPr>
          <a:xfrm>
            <a:off x="758062" y="5262694"/>
            <a:ext cx="1225215" cy="646331"/>
          </a:xfrm>
          <a:prstGeom prst="rect">
            <a:avLst/>
          </a:prstGeom>
          <a:noFill/>
        </p:spPr>
        <p:txBody>
          <a:bodyPr wrap="none" rtlCol="0">
            <a:spAutoFit/>
          </a:bodyPr>
          <a:lstStyle/>
          <a:p>
            <a:pPr algn="ctr"/>
            <a:r>
              <a:rPr lang="en-US"/>
              <a:t>Basic </a:t>
            </a:r>
          </a:p>
          <a:p>
            <a:pPr algn="ctr"/>
            <a:r>
              <a:rPr lang="en-US"/>
              <a:t>Knowledge</a:t>
            </a:r>
          </a:p>
        </p:txBody>
      </p:sp>
      <p:sp>
        <p:nvSpPr>
          <p:cNvPr id="15" name="TextBox 14"/>
          <p:cNvSpPr txBox="1"/>
          <p:nvPr/>
        </p:nvSpPr>
        <p:spPr>
          <a:xfrm>
            <a:off x="3408282" y="5269499"/>
            <a:ext cx="1225215" cy="646331"/>
          </a:xfrm>
          <a:prstGeom prst="rect">
            <a:avLst/>
          </a:prstGeom>
          <a:noFill/>
        </p:spPr>
        <p:txBody>
          <a:bodyPr wrap="none" rtlCol="0">
            <a:spAutoFit/>
          </a:bodyPr>
          <a:lstStyle/>
          <a:p>
            <a:pPr algn="ctr"/>
            <a:r>
              <a:rPr lang="en-US"/>
              <a:t>Advanced</a:t>
            </a:r>
          </a:p>
          <a:p>
            <a:pPr algn="ctr"/>
            <a:r>
              <a:rPr lang="en-US"/>
              <a:t>Knowledge</a:t>
            </a:r>
          </a:p>
        </p:txBody>
      </p:sp>
      <p:sp>
        <p:nvSpPr>
          <p:cNvPr id="16" name="TextBox 15"/>
          <p:cNvSpPr txBox="1"/>
          <p:nvPr/>
        </p:nvSpPr>
        <p:spPr>
          <a:xfrm>
            <a:off x="6158283" y="5269499"/>
            <a:ext cx="1225215" cy="646331"/>
          </a:xfrm>
          <a:prstGeom prst="rect">
            <a:avLst/>
          </a:prstGeom>
          <a:noFill/>
        </p:spPr>
        <p:txBody>
          <a:bodyPr wrap="none" rtlCol="0">
            <a:spAutoFit/>
          </a:bodyPr>
          <a:lstStyle/>
          <a:p>
            <a:pPr algn="ctr"/>
            <a:r>
              <a:rPr lang="en-US" err="1"/>
              <a:t>Specialised</a:t>
            </a:r>
            <a:endParaRPr lang="en-US"/>
          </a:p>
          <a:p>
            <a:pPr algn="ctr"/>
            <a:r>
              <a:rPr lang="en-US"/>
              <a:t>Knowledge</a:t>
            </a:r>
          </a:p>
        </p:txBody>
      </p:sp>
    </p:spTree>
    <p:extLst>
      <p:ext uri="{BB962C8B-B14F-4D97-AF65-F5344CB8AC3E}">
        <p14:creationId xmlns:p14="http://schemas.microsoft.com/office/powerpoint/2010/main" val="3251237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83947"/>
            <a:ext cx="7886700" cy="4893016"/>
          </a:xfrm>
        </p:spPr>
        <p:txBody>
          <a:bodyPr>
            <a:normAutofit fontScale="62500" lnSpcReduction="20000"/>
          </a:bodyPr>
          <a:lstStyle/>
          <a:p>
            <a:pPr marL="514350" indent="-514350">
              <a:lnSpc>
                <a:spcPct val="120000"/>
              </a:lnSpc>
              <a:buFont typeface="+mj-lt"/>
              <a:buAutoNum type="arabicPeriod"/>
            </a:pPr>
            <a:r>
              <a:rPr lang="en-US">
                <a:latin typeface="Georgia" panose="02040502050405020303" pitchFamily="18" charset="0"/>
              </a:rPr>
              <a:t>Introduction</a:t>
            </a:r>
          </a:p>
          <a:p>
            <a:pPr marL="514350" indent="-514350">
              <a:lnSpc>
                <a:spcPct val="120000"/>
              </a:lnSpc>
              <a:buFont typeface="+mj-lt"/>
              <a:buAutoNum type="arabicPeriod"/>
            </a:pPr>
            <a:r>
              <a:rPr lang="en-US">
                <a:latin typeface="Georgia" panose="02040502050405020303" pitchFamily="18" charset="0"/>
              </a:rPr>
              <a:t>Evidence Sources</a:t>
            </a:r>
          </a:p>
          <a:p>
            <a:pPr marL="514350" indent="-514350">
              <a:lnSpc>
                <a:spcPct val="120000"/>
              </a:lnSpc>
              <a:buFont typeface="+mj-lt"/>
              <a:buAutoNum type="arabicPeriod"/>
            </a:pPr>
            <a:r>
              <a:rPr lang="en-US">
                <a:latin typeface="Georgia" panose="02040502050405020303" pitchFamily="18" charset="0"/>
              </a:rPr>
              <a:t>Search and Seizure – Onsite / Suspect</a:t>
            </a:r>
          </a:p>
          <a:p>
            <a:pPr marL="514350" indent="-514350">
              <a:lnSpc>
                <a:spcPct val="120000"/>
              </a:lnSpc>
              <a:buFont typeface="+mj-lt"/>
              <a:buAutoNum type="arabicPeriod"/>
            </a:pPr>
            <a:r>
              <a:rPr lang="en-US">
                <a:latin typeface="Georgia" panose="02040502050405020303" pitchFamily="18" charset="0"/>
              </a:rPr>
              <a:t>Capturing Evidence from the Internet</a:t>
            </a:r>
          </a:p>
          <a:p>
            <a:pPr marL="514350" indent="-514350">
              <a:lnSpc>
                <a:spcPct val="120000"/>
              </a:lnSpc>
              <a:buFont typeface="+mj-lt"/>
              <a:buAutoNum type="arabicPeriod"/>
            </a:pPr>
            <a:r>
              <a:rPr lang="en-US">
                <a:latin typeface="Georgia" panose="02040502050405020303" pitchFamily="18" charset="0"/>
              </a:rPr>
              <a:t>Data Held by Third Parties</a:t>
            </a:r>
          </a:p>
          <a:p>
            <a:pPr marL="514350" indent="-514350">
              <a:lnSpc>
                <a:spcPct val="120000"/>
              </a:lnSpc>
              <a:buFont typeface="+mj-lt"/>
              <a:buAutoNum type="arabicPeriod"/>
            </a:pPr>
            <a:r>
              <a:rPr lang="en-US">
                <a:latin typeface="Georgia" panose="02040502050405020303" pitchFamily="18" charset="0"/>
              </a:rPr>
              <a:t>Analysing Evidence</a:t>
            </a:r>
          </a:p>
          <a:p>
            <a:pPr marL="514350" indent="-514350">
              <a:lnSpc>
                <a:spcPct val="120000"/>
              </a:lnSpc>
              <a:buFont typeface="+mj-lt"/>
              <a:buAutoNum type="arabicPeriod"/>
            </a:pPr>
            <a:r>
              <a:rPr lang="en-US">
                <a:latin typeface="Georgia" panose="02040502050405020303" pitchFamily="18" charset="0"/>
              </a:rPr>
              <a:t>Preparation and Presentation of the Evidence</a:t>
            </a:r>
          </a:p>
          <a:p>
            <a:pPr marL="514350" indent="-514350">
              <a:lnSpc>
                <a:spcPct val="120000"/>
              </a:lnSpc>
              <a:buFont typeface="+mj-lt"/>
              <a:buAutoNum type="arabicPeriod"/>
            </a:pPr>
            <a:r>
              <a:rPr lang="en-US">
                <a:latin typeface="Georgia" panose="02040502050405020303" pitchFamily="18" charset="0"/>
              </a:rPr>
              <a:t>Jurisdiction</a:t>
            </a:r>
          </a:p>
          <a:p>
            <a:pPr marL="514350" indent="-514350">
              <a:lnSpc>
                <a:spcPct val="120000"/>
              </a:lnSpc>
              <a:buFont typeface="+mj-lt"/>
              <a:buAutoNum type="arabicPeriod"/>
            </a:pPr>
            <a:r>
              <a:rPr lang="en-US">
                <a:latin typeface="Georgia" panose="02040502050405020303" pitchFamily="18" charset="0"/>
              </a:rPr>
              <a:t>Role Specific Considerations</a:t>
            </a:r>
          </a:p>
          <a:p>
            <a:pPr marL="514350" indent="-514350">
              <a:lnSpc>
                <a:spcPct val="120000"/>
              </a:lnSpc>
              <a:buFont typeface="+mj-lt"/>
              <a:buAutoNum type="arabicPeriod"/>
            </a:pPr>
            <a:r>
              <a:rPr lang="en-US">
                <a:latin typeface="Georgia" panose="02040502050405020303" pitchFamily="18" charset="0"/>
              </a:rPr>
              <a:t>Cases</a:t>
            </a:r>
          </a:p>
          <a:p>
            <a:pPr marL="514350" indent="-514350">
              <a:lnSpc>
                <a:spcPct val="120000"/>
              </a:lnSpc>
              <a:buFont typeface="+mj-lt"/>
              <a:buAutoNum type="arabicPeriod"/>
            </a:pPr>
            <a:r>
              <a:rPr lang="en-US">
                <a:latin typeface="Georgia" panose="02040502050405020303" pitchFamily="18" charset="0"/>
              </a:rPr>
              <a:t>Glossary</a:t>
            </a:r>
          </a:p>
          <a:p>
            <a:pPr marL="514350" indent="-514350">
              <a:lnSpc>
                <a:spcPct val="120000"/>
              </a:lnSpc>
              <a:buFont typeface="+mj-lt"/>
              <a:buAutoNum type="arabicPeriod"/>
            </a:pPr>
            <a:r>
              <a:rPr lang="en-US">
                <a:latin typeface="Georgia" panose="02040502050405020303" pitchFamily="18" charset="0"/>
              </a:rPr>
              <a:t>Further Information</a:t>
            </a:r>
          </a:p>
          <a:p>
            <a:pPr marL="514350" indent="-514350">
              <a:lnSpc>
                <a:spcPct val="120000"/>
              </a:lnSpc>
              <a:buFont typeface="+mj-lt"/>
              <a:buAutoNum type="arabicPeriod"/>
            </a:pPr>
            <a:r>
              <a:rPr lang="en-US">
                <a:latin typeface="Georgia" panose="02040502050405020303" pitchFamily="18" charset="0"/>
              </a:rPr>
              <a:t>Appendices</a:t>
            </a:r>
          </a:p>
          <a:p>
            <a:pPr marL="514350" indent="-514350">
              <a:lnSpc>
                <a:spcPct val="120000"/>
              </a:lnSpc>
              <a:buFont typeface="+mj-lt"/>
              <a:buAutoNum type="arabicPeriod"/>
            </a:pPr>
            <a:endParaRPr lang="en-US"/>
          </a:p>
        </p:txBody>
      </p:sp>
      <p:sp>
        <p:nvSpPr>
          <p:cNvPr id="5" name="Rectangle 2"/>
          <p:cNvSpPr txBox="1">
            <a:spLocks/>
          </p:cNvSpPr>
          <p:nvPr/>
        </p:nvSpPr>
        <p:spPr>
          <a:xfrm>
            <a:off x="628650" y="178776"/>
            <a:ext cx="8229600" cy="94199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GB" b="1" dirty="0">
                <a:solidFill>
                  <a:schemeClr val="bg1"/>
                </a:solidFill>
              </a:rPr>
              <a:t>Guide Structure and Content </a:t>
            </a:r>
          </a:p>
        </p:txBody>
      </p:sp>
      <p:pic>
        <p:nvPicPr>
          <p:cNvPr id="6" name="Bild 3"/>
          <p:cNvPicPr>
            <a:picLocks noChangeAspect="1"/>
          </p:cNvPicPr>
          <p:nvPr/>
        </p:nvPicPr>
        <p:blipFill rotWithShape="1">
          <a:blip r:embed="rId2"/>
          <a:srcRect r="4673"/>
          <a:stretch/>
        </p:blipFill>
        <p:spPr>
          <a:xfrm>
            <a:off x="6305550" y="2856253"/>
            <a:ext cx="2552700" cy="2717800"/>
          </a:xfrm>
          <a:prstGeom prst="rect">
            <a:avLst/>
          </a:prstGeom>
        </p:spPr>
      </p:pic>
    </p:spTree>
    <p:extLst>
      <p:ext uri="{BB962C8B-B14F-4D97-AF65-F5344CB8AC3E}">
        <p14:creationId xmlns:p14="http://schemas.microsoft.com/office/powerpoint/2010/main" val="1836045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24758"/>
            <a:ext cx="8229600" cy="860293"/>
          </a:xfrm>
          <a:ln/>
        </p:spPr>
        <p:txBody>
          <a:bodyPr anchor="ctr">
            <a:normAutofit/>
          </a:bodyPr>
          <a:lstStyle/>
          <a:p>
            <a:pPr algn="r"/>
            <a:r>
              <a:rPr lang="de-DE" dirty="0">
                <a:solidFill>
                  <a:srgbClr val="FFFFFF"/>
                </a:solidFill>
                <a:latin typeface="Helvetica" panose="020B0604020202020204" pitchFamily="34" charset="0"/>
              </a:rPr>
              <a:t>Appendices </a:t>
            </a:r>
            <a:endParaRPr lang="en-US" dirty="0">
              <a:solidFill>
                <a:srgbClr val="FFFFFF"/>
              </a:solidFill>
              <a:latin typeface="Helvetica" panose="020B0604020202020204" pitchFamily="34" charset="0"/>
            </a:endParaRPr>
          </a:p>
        </p:txBody>
      </p:sp>
      <p:sp>
        <p:nvSpPr>
          <p:cNvPr id="3" name="Inhaltsplatzhalter 2"/>
          <p:cNvSpPr>
            <a:spLocks noGrp="1"/>
          </p:cNvSpPr>
          <p:nvPr>
            <p:ph idx="1"/>
          </p:nvPr>
        </p:nvSpPr>
        <p:spPr>
          <a:xfrm>
            <a:off x="312560" y="1371600"/>
            <a:ext cx="8518880" cy="4805363"/>
          </a:xfrm>
        </p:spPr>
        <p:txBody>
          <a:bodyPr>
            <a:normAutofit/>
          </a:bodyPr>
          <a:lstStyle/>
          <a:p>
            <a:pPr marL="0" indent="0">
              <a:lnSpc>
                <a:spcPct val="100000"/>
              </a:lnSpc>
              <a:buNone/>
            </a:pPr>
            <a:r>
              <a:rPr lang="en-US" sz="2400" dirty="0">
                <a:latin typeface="Georgia" panose="02040502050405020303" pitchFamily="18" charset="0"/>
              </a:rPr>
              <a:t>Appendix A – Search and seizure law enforcement flowchart</a:t>
            </a:r>
          </a:p>
          <a:p>
            <a:pPr marL="0" indent="0">
              <a:lnSpc>
                <a:spcPct val="100000"/>
              </a:lnSpc>
              <a:buNone/>
            </a:pPr>
            <a:r>
              <a:rPr lang="en-US" sz="2400" dirty="0">
                <a:latin typeface="Georgia" panose="02040502050405020303" pitchFamily="18" charset="0"/>
              </a:rPr>
              <a:t>Appendix B – Live forensics flowchart</a:t>
            </a:r>
          </a:p>
          <a:p>
            <a:pPr marL="0" indent="0">
              <a:lnSpc>
                <a:spcPct val="100000"/>
              </a:lnSpc>
              <a:buNone/>
            </a:pPr>
            <a:r>
              <a:rPr lang="en-US" sz="2400" dirty="0">
                <a:latin typeface="Georgia" panose="02040502050405020303" pitchFamily="18" charset="0"/>
              </a:rPr>
              <a:t>Appendix C – Private sector preparation flowchart</a:t>
            </a:r>
          </a:p>
          <a:p>
            <a:pPr marL="0" indent="0">
              <a:lnSpc>
                <a:spcPct val="100000"/>
              </a:lnSpc>
              <a:buNone/>
            </a:pPr>
            <a:r>
              <a:rPr lang="en-US" sz="2400" dirty="0">
                <a:latin typeface="Georgia" panose="02040502050405020303" pitchFamily="18" charset="0"/>
              </a:rPr>
              <a:t>Appendix D – Private sector search and seizure flowchart </a:t>
            </a:r>
            <a:endParaRPr lang="en-US" sz="2400" dirty="0">
              <a:effectLst/>
              <a:latin typeface="Georgia" panose="02040502050405020303" pitchFamily="18" charset="0"/>
            </a:endParaRPr>
          </a:p>
          <a:p>
            <a:pPr marL="0" indent="0">
              <a:lnSpc>
                <a:spcPct val="100000"/>
              </a:lnSpc>
              <a:buNone/>
            </a:pPr>
            <a:r>
              <a:rPr lang="en-US" sz="2400" dirty="0">
                <a:latin typeface="Georgia" panose="02040502050405020303" pitchFamily="18" charset="0"/>
              </a:rPr>
              <a:t>Appendix E – Acquisition of digital evidence flowchart </a:t>
            </a:r>
          </a:p>
          <a:p>
            <a:pPr marL="0" indent="0">
              <a:lnSpc>
                <a:spcPct val="100000"/>
              </a:lnSpc>
              <a:buNone/>
            </a:pPr>
            <a:r>
              <a:rPr lang="en-US" sz="2400" dirty="0">
                <a:latin typeface="Georgia" panose="02040502050405020303" pitchFamily="18" charset="0"/>
              </a:rPr>
              <a:t>Appendix F – Chain of custody record</a:t>
            </a:r>
          </a:p>
          <a:p>
            <a:pPr marL="0" indent="0">
              <a:lnSpc>
                <a:spcPct val="100000"/>
              </a:lnSpc>
              <a:buNone/>
            </a:pPr>
            <a:r>
              <a:rPr lang="en-US" sz="2400" dirty="0">
                <a:latin typeface="Georgia" panose="02040502050405020303" pitchFamily="18" charset="0"/>
              </a:rPr>
              <a:t>Appendix G – Custodian Questionnaire</a:t>
            </a:r>
          </a:p>
          <a:p>
            <a:pPr marL="0" indent="0">
              <a:lnSpc>
                <a:spcPct val="100000"/>
              </a:lnSpc>
              <a:buNone/>
            </a:pPr>
            <a:r>
              <a:rPr lang="en-US" sz="2400" dirty="0">
                <a:latin typeface="Georgia" panose="02040502050405020303" pitchFamily="18" charset="0"/>
              </a:rPr>
              <a:t>Appendix H – Template exhibit labels </a:t>
            </a:r>
            <a:endParaRPr lang="en-US" sz="2400" dirty="0">
              <a:effectLst/>
              <a:latin typeface="Georgia" panose="02040502050405020303" pitchFamily="18" charset="0"/>
            </a:endParaRPr>
          </a:p>
          <a:p>
            <a:pPr marL="0" indent="0">
              <a:lnSpc>
                <a:spcPct val="100000"/>
              </a:lnSpc>
              <a:buNone/>
            </a:pPr>
            <a:r>
              <a:rPr lang="en-US" sz="2400" dirty="0">
                <a:latin typeface="Georgia" panose="02040502050405020303" pitchFamily="18" charset="0"/>
              </a:rPr>
              <a:t>Appendix I  – Acquisition sheet </a:t>
            </a:r>
            <a:endParaRPr lang="en-US" dirty="0">
              <a:effectLst/>
              <a:latin typeface="Georgia" panose="02040502050405020303" pitchFamily="18" charset="0"/>
            </a:endParaRPr>
          </a:p>
          <a:p>
            <a:pPr>
              <a:lnSpc>
                <a:spcPct val="100000"/>
              </a:lnSpc>
            </a:pPr>
            <a:endParaRPr lang="en-US" dirty="0"/>
          </a:p>
        </p:txBody>
      </p:sp>
    </p:spTree>
    <p:extLst>
      <p:ext uri="{BB962C8B-B14F-4D97-AF65-F5344CB8AC3E}">
        <p14:creationId xmlns:p14="http://schemas.microsoft.com/office/powerpoint/2010/main" val="28361274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vert="horz" lIns="91440" tIns="45720" rIns="91440" bIns="45720" rtlCol="0" anchor="ctr">
            <a:normAutofit/>
          </a:bodyPr>
          <a:lstStyle/>
          <a:p>
            <a:pPr algn="ctr" defTabSz="914400">
              <a:lnSpc>
                <a:spcPct val="90000"/>
              </a:lnSpc>
              <a:spcBef>
                <a:spcPct val="0"/>
              </a:spcBef>
              <a:spcAft>
                <a:spcPts val="600"/>
              </a:spcAft>
            </a:pPr>
            <a:r>
              <a:rPr lang="en-US" sz="4000" b="1" kern="1200" dirty="0">
                <a:solidFill>
                  <a:srgbClr val="005E8E"/>
                </a:solidFill>
                <a:latin typeface="+mj-lt"/>
                <a:ea typeface="+mj-ea"/>
                <a:cs typeface="+mj-cs"/>
              </a:rPr>
              <a:t>Examples</a:t>
            </a:r>
          </a:p>
        </p:txBody>
      </p:sp>
      <p:pic>
        <p:nvPicPr>
          <p:cNvPr id="8" name="Graphic 7" descr="Clipboard outline">
            <a:extLst>
              <a:ext uri="{FF2B5EF4-FFF2-40B4-BE49-F238E27FC236}">
                <a16:creationId xmlns:a16="http://schemas.microsoft.com/office/drawing/2014/main" id="{F9F660CF-BEDD-446C-8D1F-F1513618D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02655"/>
            <a:ext cx="3886200" cy="38862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250" y="204011"/>
            <a:ext cx="8229600" cy="860293"/>
          </a:xfrm>
          <a:ln/>
        </p:spPr>
        <p:txBody>
          <a:bodyPr anchor="ctr">
            <a:normAutofit/>
          </a:bodyPr>
          <a:lstStyle/>
          <a:p>
            <a:pPr algn="r"/>
            <a:r>
              <a:rPr lang="en-US">
                <a:solidFill>
                  <a:srgbClr val="FFFFFF"/>
                </a:solidFill>
                <a:latin typeface="Helvetica" panose="020B0604020202020204" pitchFamily="34" charset="0"/>
              </a:rPr>
              <a:t>The Budapest Convention</a:t>
            </a:r>
          </a:p>
        </p:txBody>
      </p:sp>
      <p:sp>
        <p:nvSpPr>
          <p:cNvPr id="3" name="Content Placeholder 2"/>
          <p:cNvSpPr>
            <a:spLocks noGrp="1"/>
          </p:cNvSpPr>
          <p:nvPr>
            <p:ph idx="1"/>
          </p:nvPr>
        </p:nvSpPr>
        <p:spPr>
          <a:xfrm>
            <a:off x="628650" y="1346200"/>
            <a:ext cx="7886700" cy="4830763"/>
          </a:xfrm>
        </p:spPr>
        <p:txBody>
          <a:bodyPr/>
          <a:lstStyle/>
          <a:p>
            <a:pPr marL="0" indent="0" algn="just">
              <a:lnSpc>
                <a:spcPct val="100000"/>
              </a:lnSpc>
              <a:buNone/>
            </a:pPr>
            <a:r>
              <a:rPr lang="en-US" dirty="0">
                <a:latin typeface="Georgia" panose="02040502050405020303" pitchFamily="18" charset="0"/>
              </a:rPr>
              <a:t>The Budapest Convention offers many provisions to enhance investigations where electronic evidence is involved.  Some of these are mentioned in this guide; however this is not a guide to the Convention and the reader should always refer to the authoritative documents available from the Council of Europe when seeking to use these provisions.</a:t>
            </a:r>
            <a:endParaRPr lang="en-GB" dirty="0">
              <a:latin typeface="Georgia" panose="02040502050405020303" pitchFamily="18" charset="0"/>
            </a:endParaRPr>
          </a:p>
          <a:p>
            <a:pPr marL="0" indent="0" algn="just">
              <a:lnSpc>
                <a:spcPct val="100000"/>
              </a:lnSpc>
              <a:buNone/>
            </a:pPr>
            <a:endParaRPr lang="en-US" dirty="0"/>
          </a:p>
        </p:txBody>
      </p:sp>
    </p:spTree>
    <p:extLst>
      <p:ext uri="{BB962C8B-B14F-4D97-AF65-F5344CB8AC3E}">
        <p14:creationId xmlns:p14="http://schemas.microsoft.com/office/powerpoint/2010/main" val="21049487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3704"/>
            <a:ext cx="8229600" cy="860293"/>
          </a:xfrm>
          <a:ln/>
        </p:spPr>
        <p:txBody>
          <a:bodyPr anchor="ctr">
            <a:normAutofit/>
          </a:bodyPr>
          <a:lstStyle/>
          <a:p>
            <a:pPr algn="r"/>
            <a:r>
              <a:rPr lang="en-US">
                <a:solidFill>
                  <a:srgbClr val="FFFFFF"/>
                </a:solidFill>
                <a:latin typeface="Helvetica" panose="020B0604020202020204" pitchFamily="34" charset="0"/>
              </a:rPr>
              <a:t>Precedence</a:t>
            </a:r>
          </a:p>
        </p:txBody>
      </p:sp>
      <p:sp>
        <p:nvSpPr>
          <p:cNvPr id="3" name="Content Placeholder 2"/>
          <p:cNvSpPr>
            <a:spLocks noGrp="1"/>
          </p:cNvSpPr>
          <p:nvPr>
            <p:ph idx="1"/>
          </p:nvPr>
        </p:nvSpPr>
        <p:spPr>
          <a:xfrm>
            <a:off x="628650" y="1485900"/>
            <a:ext cx="7886700" cy="4691063"/>
          </a:xfrm>
        </p:spPr>
        <p:txBody>
          <a:bodyPr>
            <a:normAutofit/>
          </a:bodyPr>
          <a:lstStyle/>
          <a:p>
            <a:pPr algn="just">
              <a:lnSpc>
                <a:spcPct val="100000"/>
              </a:lnSpc>
            </a:pPr>
            <a:r>
              <a:rPr lang="en-US" dirty="0">
                <a:latin typeface="Georgia" panose="02040502050405020303" pitchFamily="18" charset="0"/>
              </a:rPr>
              <a:t>In circumstances where the reader is not sure what course of action to take, they should refer back to the principles in order to take the most effective course of action. </a:t>
            </a:r>
          </a:p>
          <a:p>
            <a:pPr algn="just">
              <a:lnSpc>
                <a:spcPct val="100000"/>
              </a:lnSpc>
            </a:pPr>
            <a:r>
              <a:rPr lang="en-US" dirty="0">
                <a:latin typeface="Georgia" panose="02040502050405020303" pitchFamily="18" charset="0"/>
              </a:rPr>
              <a:t> The reader should use the advice that is relevant to the types of evidence they are dealing with and seek specialist assistance where the issues they are dealing with go beyond the scope of the guide. </a:t>
            </a:r>
            <a:endParaRPr lang="en-GB" dirty="0">
              <a:latin typeface="Georgia" panose="02040502050405020303" pitchFamily="18" charset="0"/>
            </a:endParaRPr>
          </a:p>
          <a:p>
            <a:pPr marL="0" indent="0" algn="just">
              <a:lnSpc>
                <a:spcPct val="100000"/>
              </a:lnSpc>
              <a:buNone/>
            </a:pPr>
            <a:endParaRPr lang="en-US" dirty="0"/>
          </a:p>
        </p:txBody>
      </p:sp>
    </p:spTree>
    <p:extLst>
      <p:ext uri="{BB962C8B-B14F-4D97-AF65-F5344CB8AC3E}">
        <p14:creationId xmlns:p14="http://schemas.microsoft.com/office/powerpoint/2010/main" val="36843531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4011"/>
            <a:ext cx="8229600" cy="860293"/>
          </a:xfrm>
          <a:ln/>
        </p:spPr>
        <p:txBody>
          <a:bodyPr anchor="ctr">
            <a:normAutofit/>
          </a:bodyPr>
          <a:lstStyle/>
          <a:p>
            <a:pPr algn="r"/>
            <a:r>
              <a:rPr lang="en-US">
                <a:solidFill>
                  <a:srgbClr val="FFFFFF"/>
                </a:solidFill>
                <a:latin typeface="Helvetica" panose="020B0604020202020204" pitchFamily="34" charset="0"/>
              </a:rPr>
              <a:t>Validity of the Guide</a:t>
            </a:r>
          </a:p>
        </p:txBody>
      </p:sp>
      <p:sp>
        <p:nvSpPr>
          <p:cNvPr id="3" name="Content Placeholder 2"/>
          <p:cNvSpPr>
            <a:spLocks noGrp="1"/>
          </p:cNvSpPr>
          <p:nvPr>
            <p:ph idx="1"/>
          </p:nvPr>
        </p:nvSpPr>
        <p:spPr>
          <a:xfrm>
            <a:off x="285750" y="1361577"/>
            <a:ext cx="8572500" cy="4815386"/>
          </a:xfrm>
        </p:spPr>
        <p:txBody>
          <a:bodyPr>
            <a:normAutofit/>
          </a:bodyPr>
          <a:lstStyle/>
          <a:p>
            <a:pPr algn="just">
              <a:lnSpc>
                <a:spcPct val="100000"/>
              </a:lnSpc>
            </a:pPr>
            <a:r>
              <a:rPr lang="en-US" dirty="0">
                <a:latin typeface="Georgia" panose="02040502050405020303" pitchFamily="18" charset="0"/>
              </a:rPr>
              <a:t>This guide and the information contained within are considered valid until 31</a:t>
            </a:r>
            <a:r>
              <a:rPr lang="en-US" baseline="30000" dirty="0">
                <a:latin typeface="Georgia" panose="02040502050405020303" pitchFamily="18" charset="0"/>
              </a:rPr>
              <a:t>st</a:t>
            </a:r>
            <a:r>
              <a:rPr lang="en-US" dirty="0">
                <a:latin typeface="Georgia" panose="02040502050405020303" pitchFamily="18" charset="0"/>
              </a:rPr>
              <a:t> December 2017.  </a:t>
            </a:r>
          </a:p>
          <a:p>
            <a:pPr algn="just">
              <a:lnSpc>
                <a:spcPct val="100000"/>
              </a:lnSpc>
            </a:pPr>
            <a:r>
              <a:rPr lang="en-US" dirty="0">
                <a:latin typeface="Georgia" panose="02040502050405020303" pitchFamily="18" charset="0"/>
              </a:rPr>
              <a:t>It is intended that the guide will be updated before that date to take into account any relevant changes in technology, procedures and practices that are relevant to the content of this guide.  </a:t>
            </a:r>
          </a:p>
          <a:p>
            <a:pPr algn="just">
              <a:lnSpc>
                <a:spcPct val="100000"/>
              </a:lnSpc>
            </a:pPr>
            <a:r>
              <a:rPr lang="en-US" dirty="0">
                <a:latin typeface="Georgia" panose="02040502050405020303" pitchFamily="18" charset="0"/>
              </a:rPr>
              <a:t>Any person or </a:t>
            </a:r>
            <a:r>
              <a:rPr lang="en-US" dirty="0" err="1">
                <a:latin typeface="Georgia" panose="02040502050405020303" pitchFamily="18" charset="0"/>
              </a:rPr>
              <a:t>organisation</a:t>
            </a:r>
            <a:r>
              <a:rPr lang="en-US" dirty="0">
                <a:latin typeface="Georgia" panose="02040502050405020303" pitchFamily="18" charset="0"/>
              </a:rPr>
              <a:t> wishing to use the guide after the above date should contact the Council of Europe to obtain the latest version.</a:t>
            </a:r>
            <a:endParaRPr lang="en-GB" dirty="0">
              <a:latin typeface="Georgia" panose="02040502050405020303" pitchFamily="18" charset="0"/>
            </a:endParaRPr>
          </a:p>
          <a:p>
            <a:pPr marL="0" indent="0" algn="just">
              <a:lnSpc>
                <a:spcPct val="100000"/>
              </a:lnSpc>
              <a:buNone/>
            </a:pPr>
            <a:endParaRPr lang="en-US" dirty="0"/>
          </a:p>
        </p:txBody>
      </p:sp>
    </p:spTree>
    <p:extLst>
      <p:ext uri="{BB962C8B-B14F-4D97-AF65-F5344CB8AC3E}">
        <p14:creationId xmlns:p14="http://schemas.microsoft.com/office/powerpoint/2010/main" val="1961620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6A898D5-84C4-42F3-AF0A-4702EF98EF17}"/>
              </a:ext>
            </a:extLst>
          </p:cNvPr>
          <p:cNvSpPr txBox="1"/>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vert="horz" lIns="91440" tIns="45720" rIns="91440" bIns="45720" rtlCol="0" anchor="ctr">
            <a:normAutofit/>
          </a:bodyPr>
          <a:lstStyle/>
          <a:p>
            <a:pPr algn="ctr" defTabSz="914400">
              <a:lnSpc>
                <a:spcPct val="90000"/>
              </a:lnSpc>
              <a:spcBef>
                <a:spcPct val="0"/>
              </a:spcBef>
              <a:spcAft>
                <a:spcPts val="600"/>
              </a:spcAft>
            </a:pPr>
            <a:r>
              <a:rPr lang="en-US" sz="4000" b="1" kern="1200" dirty="0">
                <a:solidFill>
                  <a:srgbClr val="005E8E"/>
                </a:solidFill>
                <a:latin typeface="+mj-lt"/>
                <a:ea typeface="+mj-ea"/>
                <a:cs typeface="+mj-cs"/>
              </a:rPr>
              <a:t>Electronic Evidence Principles</a:t>
            </a:r>
          </a:p>
        </p:txBody>
      </p:sp>
      <p:pic>
        <p:nvPicPr>
          <p:cNvPr id="9" name="Graphic 8" descr="Clipboard outline">
            <a:extLst>
              <a:ext uri="{FF2B5EF4-FFF2-40B4-BE49-F238E27FC236}">
                <a16:creationId xmlns:a16="http://schemas.microsoft.com/office/drawing/2014/main" id="{F61444D8-2EF3-42DD-AD96-39D4513320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40190"/>
            <a:ext cx="3886200" cy="3886200"/>
          </a:xfrm>
          <a:prstGeom prst="rect">
            <a:avLst/>
          </a:prstGeom>
        </p:spPr>
      </p:pic>
    </p:spTree>
    <p:extLst>
      <p:ext uri="{BB962C8B-B14F-4D97-AF65-F5344CB8AC3E}">
        <p14:creationId xmlns:p14="http://schemas.microsoft.com/office/powerpoint/2010/main" val="958869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911" y="73704"/>
            <a:ext cx="8229600" cy="860293"/>
          </a:xfrm>
          <a:ln/>
        </p:spPr>
        <p:txBody>
          <a:bodyPr anchor="ctr">
            <a:normAutofit/>
          </a:bodyPr>
          <a:lstStyle/>
          <a:p>
            <a:pPr algn="r"/>
            <a:r>
              <a:rPr lang="en-US">
                <a:solidFill>
                  <a:srgbClr val="FFFFFF"/>
                </a:solidFill>
                <a:latin typeface="Helvetica" panose="020B0604020202020204" pitchFamily="34" charset="0"/>
              </a:rPr>
              <a:t>Principles</a:t>
            </a:r>
          </a:p>
        </p:txBody>
      </p:sp>
      <p:sp>
        <p:nvSpPr>
          <p:cNvPr id="3" name="Content Placeholder 2"/>
          <p:cNvSpPr>
            <a:spLocks noGrp="1"/>
          </p:cNvSpPr>
          <p:nvPr>
            <p:ph idx="1"/>
          </p:nvPr>
        </p:nvSpPr>
        <p:spPr>
          <a:xfrm>
            <a:off x="628650" y="1320800"/>
            <a:ext cx="7886700" cy="4856163"/>
          </a:xfrm>
        </p:spPr>
        <p:txBody>
          <a:bodyPr/>
          <a:lstStyle/>
          <a:p>
            <a:pPr marL="514350" indent="-514350">
              <a:lnSpc>
                <a:spcPct val="100000"/>
              </a:lnSpc>
              <a:buFont typeface="+mj-lt"/>
              <a:buAutoNum type="arabicPeriod"/>
            </a:pPr>
            <a:r>
              <a:rPr lang="en-US" dirty="0">
                <a:latin typeface="Georgia" panose="02040502050405020303" pitchFamily="18" charset="0"/>
              </a:rPr>
              <a:t>Data Integrity</a:t>
            </a:r>
          </a:p>
          <a:p>
            <a:pPr marL="514350" indent="-514350">
              <a:lnSpc>
                <a:spcPct val="100000"/>
              </a:lnSpc>
              <a:buFont typeface="+mj-lt"/>
              <a:buAutoNum type="arabicPeriod"/>
            </a:pPr>
            <a:r>
              <a:rPr lang="en-US" dirty="0">
                <a:latin typeface="Georgia" panose="02040502050405020303" pitchFamily="18" charset="0"/>
              </a:rPr>
              <a:t>Audit Trail</a:t>
            </a:r>
          </a:p>
          <a:p>
            <a:pPr marL="514350" indent="-514350">
              <a:lnSpc>
                <a:spcPct val="100000"/>
              </a:lnSpc>
              <a:buFont typeface="+mj-lt"/>
              <a:buAutoNum type="arabicPeriod"/>
            </a:pPr>
            <a:r>
              <a:rPr lang="en-US" dirty="0">
                <a:latin typeface="Georgia" panose="02040502050405020303" pitchFamily="18" charset="0"/>
              </a:rPr>
              <a:t>Specialist Support</a:t>
            </a:r>
          </a:p>
          <a:p>
            <a:pPr marL="514350" indent="-514350">
              <a:lnSpc>
                <a:spcPct val="100000"/>
              </a:lnSpc>
              <a:buFont typeface="+mj-lt"/>
              <a:buAutoNum type="arabicPeriod"/>
            </a:pPr>
            <a:r>
              <a:rPr lang="en-US" dirty="0">
                <a:latin typeface="Georgia" panose="02040502050405020303" pitchFamily="18" charset="0"/>
              </a:rPr>
              <a:t>Appropriate Training</a:t>
            </a:r>
          </a:p>
          <a:p>
            <a:pPr marL="514350" indent="-514350">
              <a:lnSpc>
                <a:spcPct val="100000"/>
              </a:lnSpc>
              <a:buFont typeface="+mj-lt"/>
              <a:buAutoNum type="arabicPeriod"/>
            </a:pPr>
            <a:r>
              <a:rPr lang="en-US" dirty="0">
                <a:latin typeface="Georgia" panose="02040502050405020303" pitchFamily="18" charset="0"/>
              </a:rPr>
              <a:t>Legality</a:t>
            </a:r>
          </a:p>
        </p:txBody>
      </p:sp>
      <p:pic>
        <p:nvPicPr>
          <p:cNvPr id="4" name="Picture 3"/>
          <p:cNvPicPr>
            <a:picLocks noChangeAspect="1"/>
          </p:cNvPicPr>
          <p:nvPr/>
        </p:nvPicPr>
        <p:blipFill>
          <a:blip r:embed="rId3"/>
          <a:stretch>
            <a:fillRect/>
          </a:stretch>
        </p:blipFill>
        <p:spPr>
          <a:xfrm>
            <a:off x="5634082" y="1132682"/>
            <a:ext cx="3229429" cy="1686480"/>
          </a:xfrm>
          <a:prstGeom prst="rect">
            <a:avLst/>
          </a:prstGeom>
        </p:spPr>
      </p:pic>
    </p:spTree>
    <p:extLst>
      <p:ext uri="{BB962C8B-B14F-4D97-AF65-F5344CB8AC3E}">
        <p14:creationId xmlns:p14="http://schemas.microsoft.com/office/powerpoint/2010/main" val="42800249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304"/>
            <a:ext cx="8229600" cy="860293"/>
          </a:xfrm>
          <a:ln/>
        </p:spPr>
        <p:txBody>
          <a:bodyPr anchor="ctr">
            <a:normAutofit/>
          </a:bodyPr>
          <a:lstStyle/>
          <a:p>
            <a:pPr algn="r"/>
            <a:r>
              <a:rPr lang="en-US" sz="3600" dirty="0">
                <a:solidFill>
                  <a:srgbClr val="FFFFFF"/>
                </a:solidFill>
                <a:latin typeface="Helvetica" panose="020B0604020202020204" pitchFamily="34" charset="0"/>
              </a:rPr>
              <a:t>Principle #1 – Data Integrity</a:t>
            </a:r>
          </a:p>
        </p:txBody>
      </p:sp>
      <p:sp>
        <p:nvSpPr>
          <p:cNvPr id="3" name="Content Placeholder 2"/>
          <p:cNvSpPr>
            <a:spLocks noGrp="1"/>
          </p:cNvSpPr>
          <p:nvPr>
            <p:ph idx="1"/>
          </p:nvPr>
        </p:nvSpPr>
        <p:spPr>
          <a:xfrm>
            <a:off x="285750" y="1112363"/>
            <a:ext cx="8401050" cy="5064600"/>
          </a:xfrm>
        </p:spPr>
        <p:txBody>
          <a:bodyPr>
            <a:normAutofit fontScale="92500" lnSpcReduction="20000"/>
          </a:bodyPr>
          <a:lstStyle/>
          <a:p>
            <a:pPr marL="0" indent="0" algn="just">
              <a:lnSpc>
                <a:spcPct val="120000"/>
              </a:lnSpc>
              <a:buNone/>
            </a:pPr>
            <a:r>
              <a:rPr lang="en-US" dirty="0">
                <a:latin typeface="Georgia" panose="02040502050405020303" pitchFamily="18" charset="0"/>
              </a:rPr>
              <a:t>No action taken should change electronic devices or media, which may subsequently be relied upon in court.</a:t>
            </a:r>
            <a:endParaRPr lang="en-GB" dirty="0">
              <a:latin typeface="Georgia" panose="02040502050405020303" pitchFamily="18" charset="0"/>
            </a:endParaRPr>
          </a:p>
          <a:p>
            <a:pPr lvl="0" algn="just">
              <a:lnSpc>
                <a:spcPct val="120000"/>
              </a:lnSpc>
            </a:pPr>
            <a:r>
              <a:rPr lang="en-US" dirty="0">
                <a:latin typeface="Georgia" panose="02040502050405020303" pitchFamily="18" charset="0"/>
              </a:rPr>
              <a:t>When handling electronic devices and data, they must not be changed, either in relation to hardware or software. The person in charge is responsible for the integrity of the material recovered from the scene and thus for commencing a forensic chain of custody.</a:t>
            </a:r>
            <a:endParaRPr lang="en-GB" dirty="0">
              <a:latin typeface="Georgia" panose="02040502050405020303" pitchFamily="18" charset="0"/>
            </a:endParaRPr>
          </a:p>
          <a:p>
            <a:pPr lvl="0" algn="just">
              <a:lnSpc>
                <a:spcPct val="120000"/>
              </a:lnSpc>
            </a:pPr>
            <a:r>
              <a:rPr lang="en-US" dirty="0">
                <a:latin typeface="Georgia" panose="02040502050405020303" pitchFamily="18" charset="0"/>
              </a:rPr>
              <a:t>There are circumstances where a decision will be made to access the data on a “live” computer system to avoid the loss of potential evidence. This must be undertaken in a manner, which causes the least impact on the data and by a person qualified to do so. Principles 2 to 5 should be taken into account if this course of action is found necessary.</a:t>
            </a:r>
            <a:endParaRPr lang="en-GB" dirty="0">
              <a:latin typeface="Georgia" panose="02040502050405020303" pitchFamily="18" charset="0"/>
            </a:endParaRPr>
          </a:p>
          <a:p>
            <a:pPr marL="0" indent="0" algn="just">
              <a:lnSpc>
                <a:spcPct val="120000"/>
              </a:lnSpc>
              <a:buNone/>
            </a:pPr>
            <a:endParaRPr lang="en-US" dirty="0"/>
          </a:p>
        </p:txBody>
      </p:sp>
    </p:spTree>
    <p:extLst>
      <p:ext uri="{BB962C8B-B14F-4D97-AF65-F5344CB8AC3E}">
        <p14:creationId xmlns:p14="http://schemas.microsoft.com/office/powerpoint/2010/main" val="9494425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815"/>
            <a:ext cx="8229600" cy="860293"/>
          </a:xfrm>
          <a:ln/>
        </p:spPr>
        <p:txBody>
          <a:bodyPr anchor="ctr">
            <a:normAutofit/>
          </a:bodyPr>
          <a:lstStyle/>
          <a:p>
            <a:pPr algn="r"/>
            <a:r>
              <a:rPr lang="en-US" sz="3600" dirty="0">
                <a:solidFill>
                  <a:srgbClr val="FFFFFF"/>
                </a:solidFill>
                <a:latin typeface="Helvetica" panose="020B0604020202020204" pitchFamily="34" charset="0"/>
              </a:rPr>
              <a:t>Principle #2 – Audit Trail</a:t>
            </a:r>
          </a:p>
        </p:txBody>
      </p:sp>
      <p:sp>
        <p:nvSpPr>
          <p:cNvPr id="3" name="Content Placeholder 2"/>
          <p:cNvSpPr>
            <a:spLocks noGrp="1"/>
          </p:cNvSpPr>
          <p:nvPr>
            <p:ph idx="1"/>
          </p:nvPr>
        </p:nvSpPr>
        <p:spPr>
          <a:xfrm>
            <a:off x="628650" y="1282700"/>
            <a:ext cx="8229600" cy="4894263"/>
          </a:xfrm>
        </p:spPr>
        <p:txBody>
          <a:bodyPr>
            <a:normAutofit/>
          </a:bodyPr>
          <a:lstStyle/>
          <a:p>
            <a:pPr algn="just">
              <a:lnSpc>
                <a:spcPct val="110000"/>
              </a:lnSpc>
            </a:pPr>
            <a:r>
              <a:rPr lang="en-US" dirty="0">
                <a:latin typeface="Georgia" panose="02040502050405020303" pitchFamily="18" charset="0"/>
              </a:rPr>
              <a:t>An audit trail or other record of all actions taken when handling electronic evidence should be created and preserved. An independent third party should be able to examine those actions and achieve the same result.</a:t>
            </a:r>
            <a:endParaRPr lang="en-GB" dirty="0">
              <a:latin typeface="Georgia" panose="02040502050405020303" pitchFamily="18" charset="0"/>
            </a:endParaRPr>
          </a:p>
          <a:p>
            <a:pPr lvl="0" algn="just">
              <a:lnSpc>
                <a:spcPct val="110000"/>
              </a:lnSpc>
            </a:pPr>
            <a:r>
              <a:rPr lang="en-US" dirty="0">
                <a:latin typeface="Georgia" panose="02040502050405020303" pitchFamily="18" charset="0"/>
              </a:rPr>
              <a:t>It is imperative to accurately record all activities to enable a third party to reconstruct the first responder’s actions at the scene in order to ensure probative value in court. All activity relating to the Seizure, access, storage or transfer of electronic evidence must be fully documented, preserved and available for review.</a:t>
            </a:r>
            <a:endParaRPr lang="en-GB" dirty="0">
              <a:latin typeface="Georgia" panose="02040502050405020303" pitchFamily="18" charset="0"/>
            </a:endParaRPr>
          </a:p>
          <a:p>
            <a:pPr algn="just">
              <a:lnSpc>
                <a:spcPct val="110000"/>
              </a:lnSpc>
            </a:pPr>
            <a:endParaRPr lang="en-US" dirty="0"/>
          </a:p>
        </p:txBody>
      </p:sp>
    </p:spTree>
    <p:extLst>
      <p:ext uri="{BB962C8B-B14F-4D97-AF65-F5344CB8AC3E}">
        <p14:creationId xmlns:p14="http://schemas.microsoft.com/office/powerpoint/2010/main" val="5296707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1804"/>
            <a:ext cx="8229600" cy="860293"/>
          </a:xfrm>
          <a:ln/>
        </p:spPr>
        <p:txBody>
          <a:bodyPr anchor="ctr">
            <a:normAutofit/>
          </a:bodyPr>
          <a:lstStyle/>
          <a:p>
            <a:pPr algn="r"/>
            <a:r>
              <a:rPr lang="en-US" sz="3600" dirty="0">
                <a:solidFill>
                  <a:srgbClr val="FFFFFF"/>
                </a:solidFill>
                <a:latin typeface="Helvetica" panose="020B0604020202020204" pitchFamily="34" charset="0"/>
              </a:rPr>
              <a:t>Principle #3 – Specialist Support</a:t>
            </a:r>
          </a:p>
        </p:txBody>
      </p:sp>
      <p:sp>
        <p:nvSpPr>
          <p:cNvPr id="3" name="Content Placeholder 2"/>
          <p:cNvSpPr>
            <a:spLocks noGrp="1"/>
          </p:cNvSpPr>
          <p:nvPr>
            <p:ph idx="1"/>
          </p:nvPr>
        </p:nvSpPr>
        <p:spPr>
          <a:xfrm>
            <a:off x="285750" y="1141897"/>
            <a:ext cx="8572500" cy="5035066"/>
          </a:xfrm>
        </p:spPr>
        <p:txBody>
          <a:bodyPr>
            <a:normAutofit fontScale="77500" lnSpcReduction="20000"/>
          </a:bodyPr>
          <a:lstStyle/>
          <a:p>
            <a:pPr algn="just">
              <a:lnSpc>
                <a:spcPct val="120000"/>
              </a:lnSpc>
            </a:pPr>
            <a:r>
              <a:rPr lang="en-US" dirty="0">
                <a:latin typeface="Georgia" panose="02040502050405020303" pitchFamily="18" charset="0"/>
              </a:rPr>
              <a:t>If it is assumed that electronic evidence may be found in the course of an operation, the person in charge should notify specialists/external advisers in time.</a:t>
            </a:r>
            <a:endParaRPr lang="en-GB" dirty="0">
              <a:latin typeface="Georgia" panose="02040502050405020303" pitchFamily="18" charset="0"/>
            </a:endParaRPr>
          </a:p>
          <a:p>
            <a:pPr lvl="0" algn="just">
              <a:lnSpc>
                <a:spcPct val="120000"/>
              </a:lnSpc>
            </a:pPr>
            <a:r>
              <a:rPr lang="en-US" dirty="0">
                <a:latin typeface="Georgia" panose="02040502050405020303" pitchFamily="18" charset="0"/>
              </a:rPr>
              <a:t>For investigations involving search and Seizure of electronic evidence it may be necessary to consult external specialists. All external specialists should be familiar with the principles laid down in this or similar relevant documents. A specialist should have:</a:t>
            </a:r>
            <a:endParaRPr lang="en-GB" dirty="0">
              <a:latin typeface="Georgia" panose="02040502050405020303" pitchFamily="18" charset="0"/>
            </a:endParaRPr>
          </a:p>
          <a:p>
            <a:pPr lvl="1" algn="just">
              <a:lnSpc>
                <a:spcPct val="120000"/>
              </a:lnSpc>
              <a:spcBef>
                <a:spcPts val="1000"/>
              </a:spcBef>
            </a:pPr>
            <a:r>
              <a:rPr lang="en-US" dirty="0">
                <a:latin typeface="Georgia" panose="02040502050405020303" pitchFamily="18" charset="0"/>
              </a:rPr>
              <a:t>Necessary specialist expertise and experience in the field,</a:t>
            </a:r>
            <a:endParaRPr lang="en-GB" dirty="0">
              <a:latin typeface="Georgia" panose="02040502050405020303" pitchFamily="18" charset="0"/>
            </a:endParaRPr>
          </a:p>
          <a:p>
            <a:pPr lvl="1" algn="just">
              <a:lnSpc>
                <a:spcPct val="120000"/>
              </a:lnSpc>
              <a:spcBef>
                <a:spcPts val="1000"/>
              </a:spcBef>
            </a:pPr>
            <a:r>
              <a:rPr lang="en-US" dirty="0">
                <a:latin typeface="Georgia" panose="02040502050405020303" pitchFamily="18" charset="0"/>
              </a:rPr>
              <a:t>Necessary investigative knowledge,</a:t>
            </a:r>
            <a:endParaRPr lang="en-GB" dirty="0">
              <a:latin typeface="Georgia" panose="02040502050405020303" pitchFamily="18" charset="0"/>
            </a:endParaRPr>
          </a:p>
          <a:p>
            <a:pPr lvl="1" algn="just">
              <a:lnSpc>
                <a:spcPct val="120000"/>
              </a:lnSpc>
              <a:spcBef>
                <a:spcPts val="1000"/>
              </a:spcBef>
            </a:pPr>
            <a:r>
              <a:rPr lang="en-US" dirty="0">
                <a:latin typeface="Georgia" panose="02040502050405020303" pitchFamily="18" charset="0"/>
              </a:rPr>
              <a:t>Necessary knowledge of the matter at hand,</a:t>
            </a:r>
            <a:endParaRPr lang="en-GB" dirty="0">
              <a:latin typeface="Georgia" panose="02040502050405020303" pitchFamily="18" charset="0"/>
            </a:endParaRPr>
          </a:p>
          <a:p>
            <a:pPr lvl="1" algn="just">
              <a:lnSpc>
                <a:spcPct val="120000"/>
              </a:lnSpc>
              <a:spcBef>
                <a:spcPts val="1000"/>
              </a:spcBef>
            </a:pPr>
            <a:r>
              <a:rPr lang="en-US" dirty="0">
                <a:latin typeface="Georgia" panose="02040502050405020303" pitchFamily="18" charset="0"/>
              </a:rPr>
              <a:t>Necessary legal knowledge,</a:t>
            </a:r>
            <a:endParaRPr lang="en-GB" dirty="0">
              <a:latin typeface="Georgia" panose="02040502050405020303" pitchFamily="18" charset="0"/>
            </a:endParaRPr>
          </a:p>
          <a:p>
            <a:pPr lvl="1" algn="just">
              <a:lnSpc>
                <a:spcPct val="120000"/>
              </a:lnSpc>
              <a:spcBef>
                <a:spcPts val="1000"/>
              </a:spcBef>
            </a:pPr>
            <a:r>
              <a:rPr lang="en-US" dirty="0">
                <a:latin typeface="Georgia" panose="02040502050405020303" pitchFamily="18" charset="0"/>
              </a:rPr>
              <a:t>Appropriate communication skills (for both oral and written explanations)</a:t>
            </a:r>
            <a:endParaRPr lang="en-GB" dirty="0">
              <a:latin typeface="Georgia" panose="02040502050405020303" pitchFamily="18" charset="0"/>
            </a:endParaRPr>
          </a:p>
          <a:p>
            <a:pPr lvl="1" algn="just">
              <a:lnSpc>
                <a:spcPct val="120000"/>
              </a:lnSpc>
              <a:spcBef>
                <a:spcPts val="1000"/>
              </a:spcBef>
            </a:pPr>
            <a:r>
              <a:rPr lang="en-US" dirty="0">
                <a:latin typeface="Georgia" panose="02040502050405020303" pitchFamily="18" charset="0"/>
              </a:rPr>
              <a:t>Necessary appropriate language skills.</a:t>
            </a:r>
            <a:endParaRPr lang="en-GB" dirty="0">
              <a:latin typeface="Georgia" panose="02040502050405020303" pitchFamily="18" charset="0"/>
            </a:endParaRPr>
          </a:p>
          <a:p>
            <a:pPr algn="just">
              <a:lnSpc>
                <a:spcPct val="120000"/>
              </a:lnSpc>
            </a:pPr>
            <a:endParaRPr lang="en-US" b="1" dirty="0"/>
          </a:p>
        </p:txBody>
      </p:sp>
    </p:spTree>
    <p:extLst>
      <p:ext uri="{BB962C8B-B14F-4D97-AF65-F5344CB8AC3E}">
        <p14:creationId xmlns:p14="http://schemas.microsoft.com/office/powerpoint/2010/main" val="1165762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111"/>
            <a:ext cx="8229600" cy="860293"/>
          </a:xfrm>
          <a:ln/>
        </p:spPr>
        <p:txBody>
          <a:bodyPr anchor="ctr">
            <a:noAutofit/>
          </a:bodyPr>
          <a:lstStyle/>
          <a:p>
            <a:pPr algn="r"/>
            <a:r>
              <a:rPr lang="en-US" sz="3600" dirty="0">
                <a:solidFill>
                  <a:srgbClr val="FFFFFF"/>
                </a:solidFill>
                <a:latin typeface="Helvetica" panose="020B0604020202020204" pitchFamily="34" charset="0"/>
              </a:rPr>
              <a:t>Principle #4 – Appropriate Training</a:t>
            </a:r>
          </a:p>
        </p:txBody>
      </p:sp>
      <p:sp>
        <p:nvSpPr>
          <p:cNvPr id="3" name="Content Placeholder 2"/>
          <p:cNvSpPr>
            <a:spLocks noGrp="1"/>
          </p:cNvSpPr>
          <p:nvPr>
            <p:ph idx="1"/>
          </p:nvPr>
        </p:nvSpPr>
        <p:spPr>
          <a:xfrm>
            <a:off x="285750" y="1279722"/>
            <a:ext cx="8572500" cy="4897241"/>
          </a:xfrm>
        </p:spPr>
        <p:txBody>
          <a:bodyPr>
            <a:normAutofit/>
          </a:bodyPr>
          <a:lstStyle/>
          <a:p>
            <a:pPr algn="just">
              <a:lnSpc>
                <a:spcPct val="100000"/>
              </a:lnSpc>
            </a:pPr>
            <a:r>
              <a:rPr lang="en-US" dirty="0">
                <a:latin typeface="Georgia" panose="02040502050405020303" pitchFamily="18" charset="0"/>
              </a:rPr>
              <a:t>First responders must be appropriately trained to be able to search for and </a:t>
            </a:r>
            <a:r>
              <a:rPr lang="en-US" dirty="0" err="1">
                <a:latin typeface="Georgia" panose="02040502050405020303" pitchFamily="18" charset="0"/>
              </a:rPr>
              <a:t>seise</a:t>
            </a:r>
            <a:r>
              <a:rPr lang="en-US" dirty="0">
                <a:latin typeface="Georgia" panose="02040502050405020303" pitchFamily="18" charset="0"/>
              </a:rPr>
              <a:t> electronic evidence if no experts are available at the scene.</a:t>
            </a:r>
            <a:endParaRPr lang="en-GB" dirty="0">
              <a:latin typeface="Georgia" panose="02040502050405020303" pitchFamily="18" charset="0"/>
            </a:endParaRPr>
          </a:p>
          <a:p>
            <a:pPr lvl="0" algn="just">
              <a:lnSpc>
                <a:spcPct val="100000"/>
              </a:lnSpc>
            </a:pPr>
            <a:r>
              <a:rPr lang="en-US" dirty="0">
                <a:latin typeface="Georgia" panose="02040502050405020303" pitchFamily="18" charset="0"/>
              </a:rPr>
              <a:t>In exceptional circumstances where it is necessary that a first responder collects electronic evidence and/or access original data held on an electronic device or digital storage media, the first responder must be trained to do it properly and to explain the relevance and implications of his/her actions.</a:t>
            </a:r>
            <a:endParaRPr lang="en-GB" dirty="0">
              <a:latin typeface="Georgia" panose="02040502050405020303" pitchFamily="18" charset="0"/>
            </a:endParaRPr>
          </a:p>
          <a:p>
            <a:pPr marL="0" indent="0" algn="just">
              <a:lnSpc>
                <a:spcPct val="100000"/>
              </a:lnSpc>
              <a:buNone/>
            </a:pPr>
            <a:endParaRPr lang="en-US" dirty="0"/>
          </a:p>
        </p:txBody>
      </p:sp>
    </p:spTree>
    <p:extLst>
      <p:ext uri="{BB962C8B-B14F-4D97-AF65-F5344CB8AC3E}">
        <p14:creationId xmlns:p14="http://schemas.microsoft.com/office/powerpoint/2010/main" val="41595885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154"/>
            <a:ext cx="8229600" cy="860293"/>
          </a:xfrm>
          <a:ln/>
        </p:spPr>
        <p:txBody>
          <a:bodyPr anchor="ctr">
            <a:normAutofit/>
          </a:bodyPr>
          <a:lstStyle/>
          <a:p>
            <a:pPr algn="r"/>
            <a:r>
              <a:rPr lang="en-US" sz="3600" dirty="0">
                <a:solidFill>
                  <a:srgbClr val="FFFFFF"/>
                </a:solidFill>
                <a:latin typeface="Helvetica" panose="020B0604020202020204" pitchFamily="34" charset="0"/>
              </a:rPr>
              <a:t>Principle #5 - Legality</a:t>
            </a:r>
          </a:p>
        </p:txBody>
      </p:sp>
      <p:sp>
        <p:nvSpPr>
          <p:cNvPr id="3" name="Content Placeholder 2"/>
          <p:cNvSpPr>
            <a:spLocks noGrp="1"/>
          </p:cNvSpPr>
          <p:nvPr>
            <p:ph idx="1"/>
          </p:nvPr>
        </p:nvSpPr>
        <p:spPr>
          <a:xfrm>
            <a:off x="285750" y="1102519"/>
            <a:ext cx="8401050" cy="5074444"/>
          </a:xfrm>
        </p:spPr>
        <p:txBody>
          <a:bodyPr>
            <a:normAutofit/>
          </a:bodyPr>
          <a:lstStyle/>
          <a:p>
            <a:pPr algn="just">
              <a:lnSpc>
                <a:spcPct val="100000"/>
              </a:lnSpc>
            </a:pPr>
            <a:r>
              <a:rPr lang="en-US" dirty="0">
                <a:latin typeface="Georgia" panose="02040502050405020303" pitchFamily="18" charset="0"/>
              </a:rPr>
              <a:t>The person and agency in charge of the case are responsible for ensuring that the law, the general forensic and procedural principles, and the above listed principles are adhered to. This applies to the possession of and access to electronic evidence. </a:t>
            </a:r>
          </a:p>
          <a:p>
            <a:pPr algn="just">
              <a:lnSpc>
                <a:spcPct val="100000"/>
              </a:lnSpc>
            </a:pPr>
            <a:r>
              <a:rPr lang="en-US" dirty="0">
                <a:latin typeface="Georgia" panose="02040502050405020303" pitchFamily="18" charset="0"/>
              </a:rPr>
              <a:t>Each Member State should take its own legal documents and regulations into consideration when interpreting the measures proposed in this document.</a:t>
            </a:r>
            <a:endParaRPr lang="en-GB" dirty="0">
              <a:latin typeface="Georgia" panose="02040502050405020303" pitchFamily="18" charset="0"/>
            </a:endParaRPr>
          </a:p>
          <a:p>
            <a:pPr algn="just">
              <a:lnSpc>
                <a:spcPct val="100000"/>
              </a:lnSpc>
            </a:pPr>
            <a:endParaRPr lang="en-US" b="1" dirty="0"/>
          </a:p>
        </p:txBody>
      </p:sp>
    </p:spTree>
    <p:extLst>
      <p:ext uri="{BB962C8B-B14F-4D97-AF65-F5344CB8AC3E}">
        <p14:creationId xmlns:p14="http://schemas.microsoft.com/office/powerpoint/2010/main" val="3929295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C0A6660-C514-4555-8F2C-B1C5A54B2800}"/>
              </a:ext>
            </a:extLst>
          </p:cNvPr>
          <p:cNvSpPr txBox="1"/>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vert="horz" lIns="91440" tIns="45720" rIns="91440" bIns="45720" rtlCol="0" anchor="ctr">
            <a:normAutofit/>
          </a:bodyPr>
          <a:lstStyle/>
          <a:p>
            <a:pPr algn="ctr" defTabSz="914400">
              <a:lnSpc>
                <a:spcPct val="90000"/>
              </a:lnSpc>
              <a:spcBef>
                <a:spcPct val="0"/>
              </a:spcBef>
              <a:spcAft>
                <a:spcPts val="600"/>
              </a:spcAft>
            </a:pPr>
            <a:r>
              <a:rPr lang="en-US" sz="4000" b="1" kern="1200" dirty="0">
                <a:solidFill>
                  <a:srgbClr val="005E8E"/>
                </a:solidFill>
                <a:latin typeface="+mj-lt"/>
                <a:ea typeface="+mj-ea"/>
                <a:cs typeface="+mj-cs"/>
              </a:rPr>
              <a:t>Definitions</a:t>
            </a:r>
          </a:p>
        </p:txBody>
      </p:sp>
      <p:pic>
        <p:nvPicPr>
          <p:cNvPr id="10" name="Graphic 9" descr="Clipboard outline">
            <a:extLst>
              <a:ext uri="{FF2B5EF4-FFF2-40B4-BE49-F238E27FC236}">
                <a16:creationId xmlns:a16="http://schemas.microsoft.com/office/drawing/2014/main" id="{C5AD4399-5F27-4AB5-9BE1-EAA117335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010230"/>
            <a:ext cx="3886200" cy="38862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Questions outline">
            <a:extLst>
              <a:ext uri="{FF2B5EF4-FFF2-40B4-BE49-F238E27FC236}">
                <a16:creationId xmlns:a16="http://schemas.microsoft.com/office/drawing/2014/main" id="{3F23240F-49C7-41DA-AE7C-8624511277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8" name="Title 50">
            <a:extLst>
              <a:ext uri="{FF2B5EF4-FFF2-40B4-BE49-F238E27FC236}">
                <a16:creationId xmlns:a16="http://schemas.microsoft.com/office/drawing/2014/main" id="{1EC07989-566B-4A65-8C6B-A720D595584B}"/>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extLst>
      <p:ext uri="{BB962C8B-B14F-4D97-AF65-F5344CB8AC3E}">
        <p14:creationId xmlns:p14="http://schemas.microsoft.com/office/powerpoint/2010/main" val="1297608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155B67B-6EB1-4BA6-95C3-B2259288F9F9}"/>
              </a:ext>
            </a:extLst>
          </p:cNvPr>
          <p:cNvSpPr txBox="1"/>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vert="horz" lIns="91440" tIns="45720" rIns="91440" bIns="45720" rtlCol="0" anchor="ctr">
            <a:normAutofit/>
          </a:bodyPr>
          <a:lstStyle/>
          <a:p>
            <a:pPr algn="ctr" defTabSz="914400">
              <a:lnSpc>
                <a:spcPct val="90000"/>
              </a:lnSpc>
              <a:spcBef>
                <a:spcPct val="0"/>
              </a:spcBef>
              <a:spcAft>
                <a:spcPts val="600"/>
              </a:spcAft>
            </a:pPr>
            <a:r>
              <a:rPr lang="en-US" sz="2800" b="1" kern="1200" dirty="0">
                <a:solidFill>
                  <a:srgbClr val="005E8E"/>
                </a:solidFill>
                <a:latin typeface="+mj-lt"/>
                <a:ea typeface="+mj-ea"/>
                <a:cs typeface="+mj-cs"/>
              </a:rPr>
              <a:t>Identifying, Seizing and Handling Electronic Evidence</a:t>
            </a:r>
          </a:p>
        </p:txBody>
      </p:sp>
      <p:pic>
        <p:nvPicPr>
          <p:cNvPr id="7" name="Graphic 6" descr="Clipboard outline">
            <a:extLst>
              <a:ext uri="{FF2B5EF4-FFF2-40B4-BE49-F238E27FC236}">
                <a16:creationId xmlns:a16="http://schemas.microsoft.com/office/drawing/2014/main" id="{0FCEB9E0-36F5-401C-BCA3-1ACC7AA0C7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1750" y="2240190"/>
            <a:ext cx="3886200" cy="3886200"/>
          </a:xfrm>
          <a:prstGeom prst="rect">
            <a:avLst/>
          </a:prstGeom>
        </p:spPr>
      </p:pic>
    </p:spTree>
    <p:extLst>
      <p:ext uri="{BB962C8B-B14F-4D97-AF65-F5344CB8AC3E}">
        <p14:creationId xmlns:p14="http://schemas.microsoft.com/office/powerpoint/2010/main" val="311982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a:xfrm>
            <a:off x="755650" y="61004"/>
            <a:ext cx="8229600" cy="860293"/>
          </a:xfrm>
          <a:ln/>
        </p:spPr>
        <p:txBody>
          <a:bodyPr anchor="ctr">
            <a:normAutofit/>
          </a:bodyPr>
          <a:lstStyle/>
          <a:p>
            <a:pPr algn="r" eaLnBrk="1" hangingPunct="1"/>
            <a:r>
              <a:rPr lang="en-US">
                <a:solidFill>
                  <a:srgbClr val="FFFFFF"/>
                </a:solidFill>
                <a:latin typeface="Helvetica" panose="020B0604020202020204" pitchFamily="34" charset="0"/>
              </a:rPr>
              <a:t>Types of Seizure</a:t>
            </a:r>
          </a:p>
        </p:txBody>
      </p:sp>
      <p:sp>
        <p:nvSpPr>
          <p:cNvPr id="7172" name="Content Placeholder 2"/>
          <p:cNvSpPr>
            <a:spLocks noGrp="1"/>
          </p:cNvSpPr>
          <p:nvPr>
            <p:ph idx="1"/>
          </p:nvPr>
        </p:nvSpPr>
        <p:spPr>
          <a:xfrm>
            <a:off x="628650" y="1244600"/>
            <a:ext cx="7886700" cy="4932363"/>
          </a:xfrm>
        </p:spPr>
        <p:txBody>
          <a:bodyPr/>
          <a:lstStyle/>
          <a:p>
            <a:pPr marL="0" indent="0" algn="just">
              <a:lnSpc>
                <a:spcPct val="100000"/>
              </a:lnSpc>
              <a:buNone/>
            </a:pPr>
            <a:r>
              <a:rPr lang="en-US" dirty="0">
                <a:latin typeface="Georgia" panose="02040502050405020303" pitchFamily="18" charset="0"/>
              </a:rPr>
              <a:t>There are three options regarding which type Seizure should be performed:</a:t>
            </a:r>
          </a:p>
          <a:p>
            <a:pPr marL="514350" indent="-514350" algn="just" eaLnBrk="1" hangingPunct="1">
              <a:lnSpc>
                <a:spcPct val="100000"/>
              </a:lnSpc>
              <a:buFont typeface="Calibri" charset="0"/>
              <a:buAutoNum type="arabicPeriod"/>
            </a:pPr>
            <a:endParaRPr lang="en-US" dirty="0">
              <a:latin typeface="Georgia" panose="02040502050405020303" pitchFamily="18" charset="0"/>
            </a:endParaRPr>
          </a:p>
          <a:p>
            <a:pPr marL="514350" indent="-514350" algn="just" eaLnBrk="1" hangingPunct="1">
              <a:lnSpc>
                <a:spcPct val="100000"/>
              </a:lnSpc>
              <a:buFont typeface="Calibri" charset="0"/>
              <a:buAutoNum type="arabicPeriod"/>
            </a:pPr>
            <a:r>
              <a:rPr lang="en-US" dirty="0">
                <a:latin typeface="Georgia" panose="02040502050405020303" pitchFamily="18" charset="0"/>
              </a:rPr>
              <a:t>Seizure of electronic evidence (Dead Box)</a:t>
            </a:r>
          </a:p>
          <a:p>
            <a:pPr marL="514350" indent="-514350" algn="just" eaLnBrk="1" hangingPunct="1">
              <a:lnSpc>
                <a:spcPct val="100000"/>
              </a:lnSpc>
              <a:buFont typeface="Calibri" charset="0"/>
              <a:buAutoNum type="arabicPeriod"/>
            </a:pPr>
            <a:r>
              <a:rPr lang="en-US" dirty="0">
                <a:latin typeface="Georgia" panose="02040502050405020303" pitchFamily="18" charset="0"/>
              </a:rPr>
              <a:t>Live examination and/or capture of live data</a:t>
            </a:r>
          </a:p>
          <a:p>
            <a:pPr marL="514350" indent="-514350" algn="just" eaLnBrk="1" hangingPunct="1">
              <a:lnSpc>
                <a:spcPct val="100000"/>
              </a:lnSpc>
              <a:buFont typeface="Calibri" charset="0"/>
              <a:buAutoNum type="arabicPeriod"/>
            </a:pPr>
            <a:r>
              <a:rPr lang="en-US" dirty="0">
                <a:latin typeface="Georgia" panose="02040502050405020303" pitchFamily="18" charset="0"/>
              </a:rPr>
              <a:t>A combination of both</a:t>
            </a:r>
          </a:p>
          <a:p>
            <a:pPr marL="514350" indent="-514350" algn="just" eaLnBrk="1" hangingPunct="1">
              <a:lnSpc>
                <a:spcPct val="100000"/>
              </a:lnSpc>
              <a:buFont typeface="Calibri" charset="0"/>
              <a:buAutoNum type="arabicPeriod"/>
            </a:pPr>
            <a:endParaRPr lang="en-US" dirty="0">
              <a:latin typeface="Georgia" panose="02040502050405020303" pitchFamily="18" charset="0"/>
            </a:endParaRPr>
          </a:p>
          <a:p>
            <a:pPr marL="514350" indent="-514350" algn="just" eaLnBrk="1" hangingPunct="1">
              <a:lnSpc>
                <a:spcPct val="100000"/>
              </a:lnSpc>
              <a:buFont typeface="Calibri" charset="0"/>
              <a:buAutoNum type="arabicPeriod"/>
            </a:pPr>
            <a:endParaRPr lang="en-US" dirty="0">
              <a:latin typeface="Calibri" charset="0"/>
            </a:endParaRPr>
          </a:p>
        </p:txBody>
      </p:sp>
    </p:spTree>
    <p:extLst>
      <p:ext uri="{BB962C8B-B14F-4D97-AF65-F5344CB8AC3E}">
        <p14:creationId xmlns:p14="http://schemas.microsoft.com/office/powerpoint/2010/main" val="2984541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604"/>
            <a:ext cx="8229600" cy="860293"/>
          </a:xfrm>
          <a:ln/>
        </p:spPr>
        <p:txBody>
          <a:bodyPr anchor="ctr">
            <a:normAutofit/>
          </a:bodyPr>
          <a:lstStyle/>
          <a:p>
            <a:pPr algn="r"/>
            <a:r>
              <a:rPr lang="en-US">
                <a:solidFill>
                  <a:srgbClr val="FFFFFF"/>
                </a:solidFill>
                <a:latin typeface="Helvetica" panose="020B0604020202020204" pitchFamily="34" charset="0"/>
              </a:rPr>
              <a:t>Initial Considerations</a:t>
            </a:r>
          </a:p>
        </p:txBody>
      </p:sp>
      <p:sp>
        <p:nvSpPr>
          <p:cNvPr id="3" name="Content Placeholder 2"/>
          <p:cNvSpPr>
            <a:spLocks noGrp="1"/>
          </p:cNvSpPr>
          <p:nvPr>
            <p:ph idx="1"/>
          </p:nvPr>
        </p:nvSpPr>
        <p:spPr>
          <a:xfrm>
            <a:off x="285750" y="1257300"/>
            <a:ext cx="8572500" cy="5194300"/>
          </a:xfrm>
        </p:spPr>
        <p:txBody>
          <a:bodyPr>
            <a:normAutofit fontScale="70000" lnSpcReduction="20000"/>
          </a:bodyPr>
          <a:lstStyle/>
          <a:p>
            <a:pPr algn="just">
              <a:lnSpc>
                <a:spcPct val="120000"/>
              </a:lnSpc>
            </a:pPr>
            <a:r>
              <a:rPr lang="en-US" dirty="0">
                <a:latin typeface="Georgia" panose="02040502050405020303" pitchFamily="18" charset="0"/>
              </a:rPr>
              <a:t>If it is suspected that e-evidence might be found, the search team should include members specially trained in that function as well as an independent specialist if necessary.</a:t>
            </a:r>
          </a:p>
          <a:p>
            <a:pPr algn="just">
              <a:lnSpc>
                <a:spcPct val="120000"/>
              </a:lnSpc>
            </a:pPr>
            <a:r>
              <a:rPr lang="en-US" dirty="0">
                <a:latin typeface="Georgia" panose="02040502050405020303" pitchFamily="18" charset="0"/>
              </a:rPr>
              <a:t>If the system is administered or maintained by an external company or administrator, you might consider involving them as an expert witness (if he/she other conflict of interest).</a:t>
            </a:r>
          </a:p>
          <a:p>
            <a:pPr algn="just">
              <a:lnSpc>
                <a:spcPct val="120000"/>
              </a:lnSpc>
            </a:pPr>
            <a:r>
              <a:rPr lang="en-US" dirty="0">
                <a:latin typeface="Georgia" panose="02040502050405020303" pitchFamily="18" charset="0"/>
              </a:rPr>
              <a:t>Those dealing with electronic evidence (and ideally everyone present) should have received basic training in identifying and collecting potential sources of such evidence. </a:t>
            </a:r>
          </a:p>
          <a:p>
            <a:pPr algn="just">
              <a:lnSpc>
                <a:spcPct val="120000"/>
              </a:lnSpc>
            </a:pPr>
            <a:r>
              <a:rPr lang="en-US" dirty="0">
                <a:latin typeface="Georgia" panose="02040502050405020303" pitchFamily="18" charset="0"/>
              </a:rPr>
              <a:t>Where possible each group tasked with </a:t>
            </a:r>
            <a:r>
              <a:rPr lang="en-US" dirty="0" err="1">
                <a:latin typeface="Georgia" panose="02040502050405020303" pitchFamily="18" charset="0"/>
              </a:rPr>
              <a:t>seising</a:t>
            </a:r>
            <a:r>
              <a:rPr lang="en-US" dirty="0">
                <a:latin typeface="Georgia" panose="02040502050405020303" pitchFamily="18" charset="0"/>
              </a:rPr>
              <a:t> electronic evidence should consist of at least two officers so that there are witnesses for every action.</a:t>
            </a:r>
          </a:p>
          <a:p>
            <a:pPr algn="just">
              <a:lnSpc>
                <a:spcPct val="120000"/>
              </a:lnSpc>
            </a:pPr>
            <a:r>
              <a:rPr lang="en-US" dirty="0">
                <a:latin typeface="Georgia" panose="02040502050405020303" pitchFamily="18" charset="0"/>
              </a:rPr>
              <a:t>All team members should know the principles to apply when handling e-evidence as well as those used for handling other physical evidence. </a:t>
            </a:r>
          </a:p>
          <a:p>
            <a:pPr algn="just">
              <a:lnSpc>
                <a:spcPct val="120000"/>
              </a:lnSpc>
            </a:pPr>
            <a:r>
              <a:rPr lang="en-US" dirty="0">
                <a:latin typeface="Georgia" panose="02040502050405020303" pitchFamily="18" charset="0"/>
              </a:rPr>
              <a:t>They should also know that in certain situations they must contact a specialist unit and should have this contact information ready if they have not involved specialists in the search.</a:t>
            </a:r>
          </a:p>
          <a:p>
            <a:pPr algn="just">
              <a:lnSpc>
                <a:spcPct val="120000"/>
              </a:lnSpc>
            </a:pPr>
            <a:endParaRPr lang="en-US" dirty="0"/>
          </a:p>
        </p:txBody>
      </p:sp>
    </p:spTree>
    <p:extLst>
      <p:ext uri="{BB962C8B-B14F-4D97-AF65-F5344CB8AC3E}">
        <p14:creationId xmlns:p14="http://schemas.microsoft.com/office/powerpoint/2010/main" val="18560303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F3C02A1-0372-4F36-B80C-3414C699D2A3}"/>
              </a:ext>
            </a:extLst>
          </p:cNvPr>
          <p:cNvSpPr txBox="1"/>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rtlCol="0" anchor="ctr">
            <a:normAutofit/>
          </a:bodyPr>
          <a:lstStyle/>
          <a:p>
            <a:pPr algn="ctr">
              <a:spcAft>
                <a:spcPts val="600"/>
              </a:spcAft>
            </a:pPr>
            <a:r>
              <a:rPr lang="en-US" sz="3700" b="1" dirty="0">
                <a:solidFill>
                  <a:srgbClr val="005E8E"/>
                </a:solidFill>
              </a:rPr>
              <a:t>Planning and Preparation</a:t>
            </a:r>
          </a:p>
        </p:txBody>
      </p:sp>
      <p:pic>
        <p:nvPicPr>
          <p:cNvPr id="9" name="Graphic 8" descr="Clipboard outline">
            <a:extLst>
              <a:ext uri="{FF2B5EF4-FFF2-40B4-BE49-F238E27FC236}">
                <a16:creationId xmlns:a16="http://schemas.microsoft.com/office/drawing/2014/main" id="{C8E8E9C7-C2D2-46CA-B947-C0000F4C1F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02655"/>
            <a:ext cx="3886200" cy="3886200"/>
          </a:xfrm>
          <a:prstGeom prst="rect">
            <a:avLst/>
          </a:prstGeom>
        </p:spPr>
      </p:pic>
    </p:spTree>
    <p:extLst>
      <p:ext uri="{BB962C8B-B14F-4D97-AF65-F5344CB8AC3E}">
        <p14:creationId xmlns:p14="http://schemas.microsoft.com/office/powerpoint/2010/main" val="13358165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650" y="99104"/>
            <a:ext cx="8229600" cy="860293"/>
          </a:xfrm>
          <a:ln/>
        </p:spPr>
        <p:txBody>
          <a:bodyPr anchor="ctr">
            <a:normAutofit/>
          </a:bodyPr>
          <a:lstStyle/>
          <a:p>
            <a:pPr algn="r"/>
            <a:r>
              <a:rPr lang="en-US" dirty="0">
                <a:solidFill>
                  <a:srgbClr val="FFFFFF"/>
                </a:solidFill>
                <a:latin typeface="Helvetica" panose="020B0604020202020204" pitchFamily="34" charset="0"/>
              </a:rPr>
              <a:t>Planning and Preparation</a:t>
            </a:r>
          </a:p>
        </p:txBody>
      </p:sp>
      <p:sp>
        <p:nvSpPr>
          <p:cNvPr id="3" name="Content Placeholder 2"/>
          <p:cNvSpPr>
            <a:spLocks noGrp="1"/>
          </p:cNvSpPr>
          <p:nvPr>
            <p:ph idx="1"/>
          </p:nvPr>
        </p:nvSpPr>
        <p:spPr>
          <a:xfrm>
            <a:off x="628650" y="1320800"/>
            <a:ext cx="7886700" cy="4856163"/>
          </a:xfrm>
        </p:spPr>
        <p:txBody>
          <a:bodyPr>
            <a:normAutofit/>
          </a:bodyPr>
          <a:lstStyle/>
          <a:p>
            <a:pPr marL="0" indent="0" algn="just">
              <a:lnSpc>
                <a:spcPct val="100000"/>
              </a:lnSpc>
              <a:buNone/>
            </a:pPr>
            <a:r>
              <a:rPr lang="en-US" dirty="0">
                <a:latin typeface="Georgia" panose="02040502050405020303" pitchFamily="18" charset="0"/>
              </a:rPr>
              <a:t>The planning and preparation process should be sufficiently rigorous to identify the level of forensic support that will be required at the scene. Where the need for digital forensic expertise has been identified the person in charge of the search should inform the local forensic unit and/or external specialists as soon as possible to ensure the necessary support is available.</a:t>
            </a:r>
          </a:p>
          <a:p>
            <a:pPr marL="0" marR="0" lvl="0" indent="0" algn="just" defTabSz="914400" eaLnBrk="1" fontAlgn="auto" latinLnBrk="0" hangingPunct="1">
              <a:lnSpc>
                <a:spcPct val="100000"/>
              </a:lnSpc>
              <a:buClrTx/>
              <a:buSzTx/>
              <a:buFontTx/>
              <a:buNone/>
              <a:tabLst/>
              <a:defRPr/>
            </a:pPr>
            <a:endParaRPr lang="en-US" dirty="0"/>
          </a:p>
        </p:txBody>
      </p:sp>
    </p:spTree>
    <p:extLst>
      <p:ext uri="{BB962C8B-B14F-4D97-AF65-F5344CB8AC3E}">
        <p14:creationId xmlns:p14="http://schemas.microsoft.com/office/powerpoint/2010/main" val="10107571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1804"/>
            <a:ext cx="8229600" cy="860293"/>
          </a:xfrm>
          <a:ln/>
        </p:spPr>
        <p:txBody>
          <a:bodyPr anchor="ctr">
            <a:normAutofit/>
          </a:bodyPr>
          <a:lstStyle/>
          <a:p>
            <a:pPr algn="r"/>
            <a:r>
              <a:rPr lang="en-US" dirty="0">
                <a:solidFill>
                  <a:srgbClr val="FFFFFF"/>
                </a:solidFill>
                <a:latin typeface="Helvetica" panose="020B0604020202020204" pitchFamily="34" charset="0"/>
              </a:rPr>
              <a:t>Planning</a:t>
            </a:r>
          </a:p>
        </p:txBody>
      </p:sp>
      <p:sp>
        <p:nvSpPr>
          <p:cNvPr id="3" name="Content Placeholder 2"/>
          <p:cNvSpPr>
            <a:spLocks noGrp="1"/>
          </p:cNvSpPr>
          <p:nvPr>
            <p:ph idx="1"/>
          </p:nvPr>
        </p:nvSpPr>
        <p:spPr>
          <a:xfrm>
            <a:off x="419100" y="1651000"/>
            <a:ext cx="8096250" cy="4525963"/>
          </a:xfrm>
        </p:spPr>
        <p:txBody>
          <a:bodyPr/>
          <a:lstStyle/>
          <a:p>
            <a:pPr marL="0" indent="0" algn="ctr">
              <a:lnSpc>
                <a:spcPct val="100000"/>
              </a:lnSpc>
              <a:buNone/>
            </a:pPr>
            <a:r>
              <a:rPr lang="en-US" sz="3200" b="1" dirty="0">
                <a:solidFill>
                  <a:srgbClr val="2F618F"/>
                </a:solidFill>
                <a:latin typeface="Georgia" panose="02040502050405020303" pitchFamily="18" charset="0"/>
              </a:rPr>
              <a:t>Advance considerations</a:t>
            </a:r>
          </a:p>
          <a:p>
            <a:pPr marL="0" indent="0" algn="ctr">
              <a:lnSpc>
                <a:spcPct val="100000"/>
              </a:lnSpc>
              <a:buNone/>
            </a:pPr>
            <a:endParaRPr lang="en-US" dirty="0">
              <a:latin typeface="Georgia" panose="02040502050405020303" pitchFamily="18" charset="0"/>
            </a:endParaRPr>
          </a:p>
          <a:p>
            <a:pPr marL="0" indent="0">
              <a:lnSpc>
                <a:spcPct val="100000"/>
              </a:lnSpc>
              <a:buNone/>
            </a:pPr>
            <a:r>
              <a:rPr lang="en-US" dirty="0">
                <a:latin typeface="Georgia" panose="02040502050405020303" pitchFamily="18" charset="0"/>
              </a:rPr>
              <a:t>Where is the data actually stored?</a:t>
            </a:r>
          </a:p>
          <a:p>
            <a:pPr marL="0" indent="0">
              <a:lnSpc>
                <a:spcPct val="100000"/>
              </a:lnSpc>
              <a:buNone/>
            </a:pPr>
            <a:r>
              <a:rPr lang="en-US" dirty="0">
                <a:latin typeface="Georgia" panose="02040502050405020303" pitchFamily="18" charset="0"/>
              </a:rPr>
              <a:t>How sophisticated is the suspect?</a:t>
            </a:r>
          </a:p>
          <a:p>
            <a:pPr marL="0" indent="0">
              <a:lnSpc>
                <a:spcPct val="100000"/>
              </a:lnSpc>
              <a:buNone/>
            </a:pPr>
            <a:r>
              <a:rPr lang="en-US" dirty="0">
                <a:latin typeface="Georgia" panose="02040502050405020303" pitchFamily="18" charset="0"/>
              </a:rPr>
              <a:t>Are there alternative sources of the same evidence?</a:t>
            </a:r>
          </a:p>
        </p:txBody>
      </p:sp>
    </p:spTree>
    <p:extLst>
      <p:ext uri="{BB962C8B-B14F-4D97-AF65-F5344CB8AC3E}">
        <p14:creationId xmlns:p14="http://schemas.microsoft.com/office/powerpoint/2010/main" val="14788950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38015"/>
            <a:ext cx="8229600" cy="860293"/>
          </a:xfrm>
          <a:ln/>
        </p:spPr>
        <p:txBody>
          <a:bodyPr anchor="ctr">
            <a:normAutofit/>
          </a:bodyPr>
          <a:lstStyle/>
          <a:p>
            <a:pPr algn="r"/>
            <a:r>
              <a:rPr lang="en-US">
                <a:solidFill>
                  <a:srgbClr val="FFFFFF"/>
                </a:solidFill>
                <a:latin typeface="Helvetica" panose="020B0604020202020204" pitchFamily="34" charset="0"/>
              </a:rPr>
              <a:t>Planning</a:t>
            </a:r>
          </a:p>
        </p:txBody>
      </p:sp>
      <p:sp>
        <p:nvSpPr>
          <p:cNvPr id="3" name="Content Placeholder 2"/>
          <p:cNvSpPr>
            <a:spLocks noGrp="1"/>
          </p:cNvSpPr>
          <p:nvPr>
            <p:ph idx="1"/>
          </p:nvPr>
        </p:nvSpPr>
        <p:spPr>
          <a:xfrm>
            <a:off x="285750" y="1193800"/>
            <a:ext cx="8642350" cy="4983163"/>
          </a:xfrm>
        </p:spPr>
        <p:txBody>
          <a:bodyPr>
            <a:normAutofit/>
          </a:bodyPr>
          <a:lstStyle/>
          <a:p>
            <a:pPr marL="0" indent="0" algn="just">
              <a:lnSpc>
                <a:spcPct val="100000"/>
              </a:lnSpc>
              <a:buNone/>
            </a:pPr>
            <a:r>
              <a:rPr lang="en-US" dirty="0">
                <a:latin typeface="Georgia" panose="02040502050405020303" pitchFamily="18" charset="0"/>
              </a:rPr>
              <a:t>Some questions for the planning process would include:</a:t>
            </a:r>
          </a:p>
          <a:p>
            <a:pPr algn="just">
              <a:lnSpc>
                <a:spcPct val="100000"/>
              </a:lnSpc>
            </a:pPr>
            <a:r>
              <a:rPr lang="en-US" dirty="0">
                <a:latin typeface="Georgia" panose="02040502050405020303" pitchFamily="18" charset="0"/>
              </a:rPr>
              <a:t>What computer hardware/operating system/ software/ applications and storage media, communication and network related equipment (ISP, phone, facsimile, modem, LAN network equipment, etc.) is likely to be found?</a:t>
            </a:r>
          </a:p>
          <a:p>
            <a:pPr algn="just">
              <a:lnSpc>
                <a:spcPct val="100000"/>
              </a:lnSpc>
            </a:pPr>
            <a:r>
              <a:rPr lang="en-US" dirty="0">
                <a:latin typeface="Georgia" panose="02040502050405020303" pitchFamily="18" charset="0"/>
              </a:rPr>
              <a:t>Who is responsible for the computer system and/or network (e.g. is there a local administrator or is the system administered by an external company)?</a:t>
            </a:r>
          </a:p>
          <a:p>
            <a:pPr algn="just">
              <a:lnSpc>
                <a:spcPct val="100000"/>
              </a:lnSpc>
            </a:pPr>
            <a:r>
              <a:rPr lang="en-US" dirty="0">
                <a:latin typeface="Georgia" panose="02040502050405020303" pitchFamily="18" charset="0"/>
              </a:rPr>
              <a:t>How much equipment is there likely to be?</a:t>
            </a:r>
          </a:p>
          <a:p>
            <a:pPr algn="just">
              <a:lnSpc>
                <a:spcPct val="100000"/>
              </a:lnSpc>
            </a:pPr>
            <a:r>
              <a:rPr lang="en-US" dirty="0">
                <a:latin typeface="Georgia" panose="02040502050405020303" pitchFamily="18" charset="0"/>
              </a:rPr>
              <a:t>How much data may need to be copied? </a:t>
            </a:r>
          </a:p>
          <a:p>
            <a:pPr algn="just">
              <a:lnSpc>
                <a:spcPct val="100000"/>
              </a:lnSpc>
            </a:pPr>
            <a:r>
              <a:rPr lang="en-US" dirty="0">
                <a:latin typeface="Georgia" panose="02040502050405020303" pitchFamily="18" charset="0"/>
              </a:rPr>
              <a:t>Is there a system backup available on storage media?</a:t>
            </a:r>
          </a:p>
        </p:txBody>
      </p:sp>
    </p:spTree>
    <p:extLst>
      <p:ext uri="{BB962C8B-B14F-4D97-AF65-F5344CB8AC3E}">
        <p14:creationId xmlns:p14="http://schemas.microsoft.com/office/powerpoint/2010/main" val="1160709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3704"/>
            <a:ext cx="8229600" cy="860293"/>
          </a:xfrm>
          <a:ln/>
        </p:spPr>
        <p:txBody>
          <a:bodyPr anchor="ctr">
            <a:normAutofit/>
          </a:bodyPr>
          <a:lstStyle/>
          <a:p>
            <a:pPr algn="r"/>
            <a:r>
              <a:rPr lang="en-US" dirty="0">
                <a:solidFill>
                  <a:srgbClr val="FFFFFF"/>
                </a:solidFill>
                <a:latin typeface="Helvetica" panose="020B0604020202020204" pitchFamily="34" charset="0"/>
              </a:rPr>
              <a:t>Preparation</a:t>
            </a:r>
          </a:p>
        </p:txBody>
      </p:sp>
      <p:sp>
        <p:nvSpPr>
          <p:cNvPr id="3" name="Content Placeholder 2"/>
          <p:cNvSpPr>
            <a:spLocks noGrp="1"/>
          </p:cNvSpPr>
          <p:nvPr>
            <p:ph idx="1"/>
          </p:nvPr>
        </p:nvSpPr>
        <p:spPr>
          <a:xfrm>
            <a:off x="285750" y="1308100"/>
            <a:ext cx="8572500" cy="4868863"/>
          </a:xfrm>
        </p:spPr>
        <p:txBody>
          <a:bodyPr>
            <a:normAutofit fontScale="92500" lnSpcReduction="20000"/>
          </a:bodyPr>
          <a:lstStyle/>
          <a:p>
            <a:pPr marL="0" indent="0" algn="just">
              <a:lnSpc>
                <a:spcPct val="100000"/>
              </a:lnSpc>
              <a:buNone/>
            </a:pPr>
            <a:r>
              <a:rPr lang="en-US" dirty="0">
                <a:latin typeface="Georgia" panose="02040502050405020303" pitchFamily="18" charset="0"/>
              </a:rPr>
              <a:t>Once the initial planning and thinking has been done, the preparation for the actual entry and search should include the following steps:</a:t>
            </a:r>
          </a:p>
          <a:p>
            <a:pPr algn="just">
              <a:lnSpc>
                <a:spcPct val="100000"/>
              </a:lnSpc>
            </a:pPr>
            <a:r>
              <a:rPr lang="en-US" dirty="0">
                <a:latin typeface="Georgia" panose="02040502050405020303" pitchFamily="18" charset="0"/>
              </a:rPr>
              <a:t>Check that the entry to the premises and Seizure of e-evidence has been properly </a:t>
            </a:r>
            <a:r>
              <a:rPr lang="en-US" dirty="0" err="1">
                <a:latin typeface="Georgia" panose="02040502050405020303" pitchFamily="18" charset="0"/>
              </a:rPr>
              <a:t>authorised</a:t>
            </a:r>
            <a:r>
              <a:rPr lang="en-US" dirty="0">
                <a:latin typeface="Georgia" panose="02040502050405020303" pitchFamily="18" charset="0"/>
              </a:rPr>
              <a:t> in law (e.g. obtain a search warrant or other </a:t>
            </a:r>
            <a:r>
              <a:rPr lang="en-US" dirty="0" err="1">
                <a:latin typeface="Georgia" panose="02040502050405020303" pitchFamily="18" charset="0"/>
              </a:rPr>
              <a:t>authorisation</a:t>
            </a:r>
            <a:r>
              <a:rPr lang="en-US" dirty="0">
                <a:latin typeface="Georgia" panose="02040502050405020303" pitchFamily="18" charset="0"/>
              </a:rPr>
              <a:t> in accordance with applicable laws);</a:t>
            </a:r>
          </a:p>
          <a:p>
            <a:pPr algn="just">
              <a:lnSpc>
                <a:spcPct val="100000"/>
              </a:lnSpc>
            </a:pPr>
            <a:r>
              <a:rPr lang="en-US" dirty="0">
                <a:latin typeface="Georgia" panose="02040502050405020303" pitchFamily="18" charset="0"/>
              </a:rPr>
              <a:t>Ensure that rapid and safe means of entry are available and have been arranged;</a:t>
            </a:r>
          </a:p>
          <a:p>
            <a:pPr algn="just">
              <a:lnSpc>
                <a:spcPct val="100000"/>
              </a:lnSpc>
            </a:pPr>
            <a:r>
              <a:rPr lang="en-US" dirty="0">
                <a:latin typeface="Georgia" panose="02040502050405020303" pitchFamily="18" charset="0"/>
              </a:rPr>
              <a:t>Choose the team members (including external specialists if necessary);</a:t>
            </a:r>
          </a:p>
          <a:p>
            <a:pPr algn="just">
              <a:lnSpc>
                <a:spcPct val="100000"/>
              </a:lnSpc>
            </a:pPr>
            <a:r>
              <a:rPr lang="en-US" dirty="0">
                <a:latin typeface="Georgia" panose="02040502050405020303" pitchFamily="18" charset="0"/>
              </a:rPr>
              <a:t>Assign individual tasks to the team members;</a:t>
            </a:r>
          </a:p>
          <a:p>
            <a:pPr algn="just">
              <a:lnSpc>
                <a:spcPct val="100000"/>
              </a:lnSpc>
            </a:pPr>
            <a:r>
              <a:rPr lang="en-US" dirty="0">
                <a:latin typeface="Georgia" panose="02040502050405020303" pitchFamily="18" charset="0"/>
              </a:rPr>
              <a:t>Brief the team members about how to perform their tasks (they should have passed the corresponding basic training); and,</a:t>
            </a:r>
          </a:p>
          <a:p>
            <a:pPr algn="just">
              <a:lnSpc>
                <a:spcPct val="100000"/>
              </a:lnSpc>
            </a:pPr>
            <a:r>
              <a:rPr lang="en-US" dirty="0">
                <a:latin typeface="Georgia" panose="02040502050405020303" pitchFamily="18" charset="0"/>
              </a:rPr>
              <a:t>Supply the necessary Seizure tools and equipment.</a:t>
            </a:r>
          </a:p>
        </p:txBody>
      </p:sp>
    </p:spTree>
    <p:extLst>
      <p:ext uri="{BB962C8B-B14F-4D97-AF65-F5344CB8AC3E}">
        <p14:creationId xmlns:p14="http://schemas.microsoft.com/office/powerpoint/2010/main" val="11289476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0" y="61004"/>
            <a:ext cx="8229600" cy="860293"/>
          </a:xfrm>
          <a:ln/>
        </p:spPr>
        <p:txBody>
          <a:bodyPr anchor="ctr">
            <a:normAutofit/>
          </a:bodyPr>
          <a:lstStyle/>
          <a:p>
            <a:pPr algn="r"/>
            <a:r>
              <a:rPr lang="en-US" dirty="0">
                <a:solidFill>
                  <a:srgbClr val="FFFFFF"/>
                </a:solidFill>
                <a:latin typeface="Helvetica" panose="020B0604020202020204" pitchFamily="34" charset="0"/>
              </a:rPr>
              <a:t>External Consulting Witnesses</a:t>
            </a:r>
          </a:p>
        </p:txBody>
      </p:sp>
      <p:sp>
        <p:nvSpPr>
          <p:cNvPr id="3" name="Content Placeholder 2"/>
          <p:cNvSpPr>
            <a:spLocks noGrp="1"/>
          </p:cNvSpPr>
          <p:nvPr>
            <p:ph idx="1"/>
          </p:nvPr>
        </p:nvSpPr>
        <p:spPr>
          <a:xfrm>
            <a:off x="628650" y="1270000"/>
            <a:ext cx="7886700" cy="4906963"/>
          </a:xfrm>
        </p:spPr>
        <p:txBody>
          <a:bodyPr/>
          <a:lstStyle/>
          <a:p>
            <a:pPr marL="0" indent="0" algn="ctr">
              <a:lnSpc>
                <a:spcPct val="100000"/>
              </a:lnSpc>
              <a:buNone/>
            </a:pPr>
            <a:r>
              <a:rPr lang="en-US" sz="3200" b="1" dirty="0">
                <a:solidFill>
                  <a:srgbClr val="2F618F"/>
                </a:solidFill>
                <a:latin typeface="Georgia" panose="02040502050405020303" pitchFamily="18" charset="0"/>
              </a:rPr>
              <a:t>Considerations</a:t>
            </a:r>
            <a:endParaRPr lang="en-US" b="1" dirty="0">
              <a:solidFill>
                <a:srgbClr val="2F618F"/>
              </a:solidFill>
              <a:latin typeface="Georgia" panose="02040502050405020303" pitchFamily="18" charset="0"/>
            </a:endParaRPr>
          </a:p>
          <a:p>
            <a:pPr marL="0" indent="0" algn="ctr">
              <a:lnSpc>
                <a:spcPct val="100000"/>
              </a:lnSpc>
              <a:buNone/>
            </a:pPr>
            <a:endParaRPr lang="en-US" b="1" dirty="0">
              <a:latin typeface="Georgia" panose="02040502050405020303" pitchFamily="18" charset="0"/>
            </a:endParaRPr>
          </a:p>
          <a:p>
            <a:pPr>
              <a:lnSpc>
                <a:spcPct val="100000"/>
              </a:lnSpc>
            </a:pPr>
            <a:r>
              <a:rPr lang="en-US" dirty="0">
                <a:latin typeface="Georgia" panose="02040502050405020303" pitchFamily="18" charset="0"/>
              </a:rPr>
              <a:t>Specialist Skills</a:t>
            </a:r>
          </a:p>
          <a:p>
            <a:pPr>
              <a:lnSpc>
                <a:spcPct val="100000"/>
              </a:lnSpc>
            </a:pPr>
            <a:r>
              <a:rPr lang="en-US" dirty="0">
                <a:latin typeface="Georgia" panose="02040502050405020303" pitchFamily="18" charset="0"/>
              </a:rPr>
              <a:t>Specialist Experience</a:t>
            </a:r>
          </a:p>
          <a:p>
            <a:pPr>
              <a:lnSpc>
                <a:spcPct val="100000"/>
              </a:lnSpc>
            </a:pPr>
            <a:r>
              <a:rPr lang="en-US" dirty="0">
                <a:latin typeface="Georgia" panose="02040502050405020303" pitchFamily="18" charset="0"/>
              </a:rPr>
              <a:t>Knowledge of Investigations</a:t>
            </a:r>
          </a:p>
          <a:p>
            <a:pPr>
              <a:lnSpc>
                <a:spcPct val="100000"/>
              </a:lnSpc>
            </a:pPr>
            <a:r>
              <a:rPr lang="en-US" dirty="0">
                <a:latin typeface="Georgia" panose="02040502050405020303" pitchFamily="18" charset="0"/>
              </a:rPr>
              <a:t>Contextual Knowledge</a:t>
            </a:r>
          </a:p>
          <a:p>
            <a:pPr>
              <a:lnSpc>
                <a:spcPct val="100000"/>
              </a:lnSpc>
            </a:pPr>
            <a:r>
              <a:rPr lang="en-US" dirty="0">
                <a:latin typeface="Georgia" panose="02040502050405020303" pitchFamily="18" charset="0"/>
              </a:rPr>
              <a:t>Legal Knowledge</a:t>
            </a:r>
          </a:p>
          <a:p>
            <a:pPr>
              <a:lnSpc>
                <a:spcPct val="100000"/>
              </a:lnSpc>
            </a:pPr>
            <a:r>
              <a:rPr lang="en-US" dirty="0">
                <a:latin typeface="Georgia" panose="02040502050405020303" pitchFamily="18" charset="0"/>
              </a:rPr>
              <a:t>Communication Skills</a:t>
            </a:r>
          </a:p>
        </p:txBody>
      </p:sp>
    </p:spTree>
    <p:extLst>
      <p:ext uri="{BB962C8B-B14F-4D97-AF65-F5344CB8AC3E}">
        <p14:creationId xmlns:p14="http://schemas.microsoft.com/office/powerpoint/2010/main" val="1371475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60293"/>
          </a:xfrm>
          <a:ln/>
        </p:spPr>
        <p:txBody>
          <a:bodyPr anchor="ctr">
            <a:normAutofit/>
          </a:bodyPr>
          <a:lstStyle/>
          <a:p>
            <a:pPr algn="r"/>
            <a:r>
              <a:rPr lang="en-US" dirty="0">
                <a:solidFill>
                  <a:srgbClr val="FFFFFF"/>
                </a:solidFill>
                <a:latin typeface="Helvetica" panose="020B0604020202020204" pitchFamily="34" charset="0"/>
              </a:rPr>
              <a:t>General Definition of Evidence</a:t>
            </a:r>
          </a:p>
        </p:txBody>
      </p:sp>
      <p:sp>
        <p:nvSpPr>
          <p:cNvPr id="3" name="Content Placeholder 2"/>
          <p:cNvSpPr>
            <a:spLocks noGrp="1"/>
          </p:cNvSpPr>
          <p:nvPr>
            <p:ph idx="1"/>
          </p:nvPr>
        </p:nvSpPr>
        <p:spPr>
          <a:xfrm>
            <a:off x="628650" y="1308100"/>
            <a:ext cx="7886700" cy="4868863"/>
          </a:xfrm>
        </p:spPr>
        <p:txBody>
          <a:bodyPr>
            <a:normAutofit/>
          </a:bodyPr>
          <a:lstStyle/>
          <a:p>
            <a:pPr marL="0" indent="12700" algn="just">
              <a:lnSpc>
                <a:spcPct val="100000"/>
              </a:lnSpc>
              <a:buNone/>
            </a:pPr>
            <a:r>
              <a:rPr lang="en-US" dirty="0">
                <a:latin typeface="Georgia" panose="02040502050405020303" pitchFamily="18" charset="0"/>
              </a:rPr>
              <a:t>Evidence is 'any species of proof, or probative matter, legally presented at the trial of an issue, by the act of parties and through the medium of witnesses, records, documents, exhibits, concrete objects, etc. for the purpose of inducing belief in the minds of the court or jury as their contention.' Electronic information generally is admissible into evidence in a legal proceeding.</a:t>
            </a:r>
          </a:p>
        </p:txBody>
      </p:sp>
      <p:sp>
        <p:nvSpPr>
          <p:cNvPr id="4" name="TextBox 3"/>
          <p:cNvSpPr txBox="1"/>
          <p:nvPr/>
        </p:nvSpPr>
        <p:spPr>
          <a:xfrm>
            <a:off x="5364066" y="6023074"/>
            <a:ext cx="3779934" cy="307777"/>
          </a:xfrm>
          <a:prstGeom prst="rect">
            <a:avLst/>
          </a:prstGeom>
          <a:noFill/>
        </p:spPr>
        <p:txBody>
          <a:bodyPr wrap="square" rtlCol="0">
            <a:spAutoFit/>
          </a:bodyPr>
          <a:lstStyle/>
          <a:p>
            <a:r>
              <a:rPr lang="en-US" sz="1400" dirty="0"/>
              <a:t>Source: Black’s Law Dictionary</a:t>
            </a:r>
          </a:p>
        </p:txBody>
      </p:sp>
    </p:spTree>
    <p:extLst>
      <p:ext uri="{BB962C8B-B14F-4D97-AF65-F5344CB8AC3E}">
        <p14:creationId xmlns:p14="http://schemas.microsoft.com/office/powerpoint/2010/main" val="15123481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2A0D27F-4352-FE5F-13F7-26D28BF9FA7A}"/>
              </a:ext>
            </a:extLst>
          </p:cNvPr>
          <p:cNvSpPr>
            <a:spLocks noGrp="1"/>
          </p:cNvSpPr>
          <p:nvPr>
            <p:ph type="title"/>
          </p:nvPr>
        </p:nvSpPr>
        <p:spPr>
          <a:xfrm>
            <a:off x="628650" y="1111624"/>
            <a:ext cx="7886700" cy="1237876"/>
          </a:xfrm>
        </p:spPr>
        <p:txBody>
          <a:bodyPr>
            <a:normAutofit/>
          </a:bodyPr>
          <a:lstStyle/>
          <a:p>
            <a:pPr algn="ctr"/>
            <a:r>
              <a:rPr lang="en-US" dirty="0"/>
              <a:t>Who and What to Take to the Scene</a:t>
            </a:r>
          </a:p>
        </p:txBody>
      </p:sp>
      <p:pic>
        <p:nvPicPr>
          <p:cNvPr id="7" name="Graphic 6" descr="Clipboard outline">
            <a:extLst>
              <a:ext uri="{FF2B5EF4-FFF2-40B4-BE49-F238E27FC236}">
                <a16:creationId xmlns:a16="http://schemas.microsoft.com/office/drawing/2014/main" id="{935121D6-C4FC-4E94-B57C-5D92E2AEFB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02655"/>
            <a:ext cx="3886200" cy="3886200"/>
          </a:xfrm>
          <a:prstGeom prst="rect">
            <a:avLst/>
          </a:prstGeom>
        </p:spPr>
      </p:pic>
    </p:spTree>
    <p:extLst>
      <p:ext uri="{BB962C8B-B14F-4D97-AF65-F5344CB8AC3E}">
        <p14:creationId xmlns:p14="http://schemas.microsoft.com/office/powerpoint/2010/main" val="11934503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28650" y="22904"/>
            <a:ext cx="8229600" cy="860293"/>
          </a:xfrm>
          <a:ln/>
        </p:spPr>
        <p:txBody>
          <a:bodyPr anchor="ctr">
            <a:normAutofit/>
          </a:bodyPr>
          <a:lstStyle/>
          <a:p>
            <a:pPr algn="r" eaLnBrk="1" hangingPunct="1"/>
            <a:r>
              <a:rPr lang="en-US">
                <a:solidFill>
                  <a:srgbClr val="FFFFFF"/>
                </a:solidFill>
                <a:latin typeface="Helvetica" panose="020B0604020202020204" pitchFamily="34" charset="0"/>
              </a:rPr>
              <a:t>Team Members Tasks</a:t>
            </a:r>
            <a:endParaRPr lang="el-GR">
              <a:solidFill>
                <a:srgbClr val="FFFFFF"/>
              </a:solidFill>
              <a:latin typeface="Helvetica" panose="020B0604020202020204" pitchFamily="34" charset="0"/>
            </a:endParaRPr>
          </a:p>
        </p:txBody>
      </p:sp>
      <p:sp>
        <p:nvSpPr>
          <p:cNvPr id="10243" name="Content Placeholder 2"/>
          <p:cNvSpPr>
            <a:spLocks noGrp="1"/>
          </p:cNvSpPr>
          <p:nvPr>
            <p:ph idx="1"/>
          </p:nvPr>
        </p:nvSpPr>
        <p:spPr>
          <a:xfrm>
            <a:off x="285750" y="1238250"/>
            <a:ext cx="8229600" cy="5162549"/>
          </a:xfrm>
        </p:spPr>
        <p:txBody>
          <a:bodyPr/>
          <a:lstStyle/>
          <a:p>
            <a:pPr>
              <a:lnSpc>
                <a:spcPct val="100000"/>
              </a:lnSpc>
            </a:pPr>
            <a:r>
              <a:rPr lang="en-US" dirty="0">
                <a:latin typeface="Georgia" panose="02040502050405020303" pitchFamily="18" charset="0"/>
              </a:rPr>
              <a:t>Team Leader</a:t>
            </a:r>
          </a:p>
          <a:p>
            <a:pPr>
              <a:lnSpc>
                <a:spcPct val="100000"/>
              </a:lnSpc>
            </a:pPr>
            <a:r>
              <a:rPr lang="en-US" dirty="0">
                <a:latin typeface="Georgia" panose="02040502050405020303" pitchFamily="18" charset="0"/>
              </a:rPr>
              <a:t>Exhibit officer</a:t>
            </a:r>
          </a:p>
          <a:p>
            <a:pPr>
              <a:lnSpc>
                <a:spcPct val="100000"/>
              </a:lnSpc>
            </a:pPr>
            <a:r>
              <a:rPr lang="en-US" dirty="0">
                <a:latin typeface="Georgia" panose="02040502050405020303" pitchFamily="18" charset="0"/>
              </a:rPr>
              <a:t>Event Logger</a:t>
            </a:r>
          </a:p>
          <a:p>
            <a:pPr>
              <a:lnSpc>
                <a:spcPct val="100000"/>
              </a:lnSpc>
            </a:pPr>
            <a:r>
              <a:rPr lang="en-US" dirty="0">
                <a:latin typeface="Georgia" panose="02040502050405020303" pitchFamily="18" charset="0"/>
              </a:rPr>
              <a:t>Photographer</a:t>
            </a:r>
          </a:p>
          <a:p>
            <a:pPr>
              <a:lnSpc>
                <a:spcPct val="100000"/>
              </a:lnSpc>
            </a:pPr>
            <a:r>
              <a:rPr lang="en-US" dirty="0">
                <a:latin typeface="Georgia" panose="02040502050405020303" pitchFamily="18" charset="0"/>
              </a:rPr>
              <a:t>Digital Evidence Examiners</a:t>
            </a:r>
          </a:p>
          <a:p>
            <a:pPr>
              <a:lnSpc>
                <a:spcPct val="100000"/>
              </a:lnSpc>
            </a:pPr>
            <a:r>
              <a:rPr lang="en-US" dirty="0">
                <a:latin typeface="Georgia" panose="02040502050405020303" pitchFamily="18" charset="0"/>
              </a:rPr>
              <a:t>Physical Evidence Examiners</a:t>
            </a:r>
          </a:p>
          <a:p>
            <a:pPr>
              <a:lnSpc>
                <a:spcPct val="100000"/>
              </a:lnSpc>
            </a:pPr>
            <a:r>
              <a:rPr lang="en-US" dirty="0">
                <a:latin typeface="Georgia" panose="02040502050405020303" pitchFamily="18" charset="0"/>
              </a:rPr>
              <a:t>Person(s) for Suspect(s)</a:t>
            </a:r>
          </a:p>
          <a:p>
            <a:pPr>
              <a:lnSpc>
                <a:spcPct val="100000"/>
              </a:lnSpc>
            </a:pPr>
            <a:r>
              <a:rPr lang="en-US" dirty="0">
                <a:latin typeface="Georgia" panose="02040502050405020303" pitchFamily="18" charset="0"/>
              </a:rPr>
              <a:t>Evidence carrier and safety</a:t>
            </a:r>
          </a:p>
        </p:txBody>
      </p:sp>
    </p:spTree>
    <p:extLst>
      <p:ext uri="{BB962C8B-B14F-4D97-AF65-F5344CB8AC3E}">
        <p14:creationId xmlns:p14="http://schemas.microsoft.com/office/powerpoint/2010/main" val="35955838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206375" y="274639"/>
            <a:ext cx="8229600" cy="860293"/>
          </a:xfrm>
          <a:ln/>
        </p:spPr>
        <p:txBody>
          <a:bodyPr anchor="ctr">
            <a:normAutofit/>
          </a:bodyPr>
          <a:lstStyle/>
          <a:p>
            <a:pPr algn="r" eaLnBrk="1" hangingPunct="1"/>
            <a:r>
              <a:rPr lang="en-US">
                <a:solidFill>
                  <a:srgbClr val="FFFFFF"/>
                </a:solidFill>
                <a:latin typeface="Helvetica" panose="020B0604020202020204" pitchFamily="34" charset="0"/>
              </a:rPr>
              <a:t>Equipment and Basic Toolkit</a:t>
            </a:r>
          </a:p>
        </p:txBody>
      </p:sp>
      <p:sp>
        <p:nvSpPr>
          <p:cNvPr id="12292" name="Content Placeholder 2"/>
          <p:cNvSpPr>
            <a:spLocks noGrp="1"/>
          </p:cNvSpPr>
          <p:nvPr>
            <p:ph idx="1"/>
          </p:nvPr>
        </p:nvSpPr>
        <p:spPr>
          <a:xfrm>
            <a:off x="285750" y="4324351"/>
            <a:ext cx="8229600" cy="1852612"/>
          </a:xfrm>
        </p:spPr>
        <p:txBody>
          <a:bodyPr/>
          <a:lstStyle/>
          <a:p>
            <a:pPr marL="514350" indent="-514350" eaLnBrk="1" hangingPunct="1">
              <a:lnSpc>
                <a:spcPct val="100000"/>
              </a:lnSpc>
              <a:buFont typeface="Calibri" charset="0"/>
              <a:buAutoNum type="arabicPeriod"/>
            </a:pPr>
            <a:r>
              <a:rPr lang="en-US" dirty="0">
                <a:latin typeface="Georgia" panose="02040502050405020303" pitchFamily="18" charset="0"/>
              </a:rPr>
              <a:t>Special tools and equipment may be needed to collect e-evidence</a:t>
            </a:r>
          </a:p>
          <a:p>
            <a:pPr marL="514350" indent="-514350" eaLnBrk="1" hangingPunct="1">
              <a:lnSpc>
                <a:spcPct val="100000"/>
              </a:lnSpc>
              <a:buFont typeface="Calibri" charset="0"/>
              <a:buAutoNum type="arabicPeriod"/>
            </a:pPr>
            <a:r>
              <a:rPr lang="en-US" dirty="0">
                <a:latin typeface="Georgia" panose="02040502050405020303" pitchFamily="18" charset="0"/>
              </a:rPr>
              <a:t>Advances in technology may dictate changes in the tools and equipment required</a:t>
            </a:r>
          </a:p>
        </p:txBody>
      </p:sp>
      <p:pic>
        <p:nvPicPr>
          <p:cNvPr id="12293" name="Picture 2" descr="C:\Users\Lemon\Desktop\BackUp\COE Training\Photos\tool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94" y="1134932"/>
            <a:ext cx="4088606" cy="306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5107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1" name="Picture 6" descr="C:\Users\Lemon\Desktop\BackUp\COE Training\Photos\tweez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1286" y="2958079"/>
            <a:ext cx="2073930" cy="207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noGrp="1"/>
          </p:cNvSpPr>
          <p:nvPr>
            <p:ph type="title"/>
          </p:nvPr>
        </p:nvSpPr>
        <p:spPr>
          <a:xfrm>
            <a:off x="631825" y="100211"/>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Disassembly and Removal Tools</a:t>
            </a:r>
          </a:p>
        </p:txBody>
      </p:sp>
      <p:sp>
        <p:nvSpPr>
          <p:cNvPr id="13316" name="Content Placeholder 2"/>
          <p:cNvSpPr>
            <a:spLocks noGrp="1"/>
          </p:cNvSpPr>
          <p:nvPr>
            <p:ph idx="1"/>
          </p:nvPr>
        </p:nvSpPr>
        <p:spPr>
          <a:xfrm>
            <a:off x="4980921" y="1491262"/>
            <a:ext cx="4089400" cy="4597400"/>
          </a:xfrm>
        </p:spPr>
        <p:txBody>
          <a:bodyPr/>
          <a:lstStyle/>
          <a:p>
            <a:pPr lvl="1">
              <a:lnSpc>
                <a:spcPct val="100000"/>
              </a:lnSpc>
              <a:spcBef>
                <a:spcPts val="1000"/>
              </a:spcBef>
              <a:buFont typeface="Arial" charset="0"/>
              <a:buChar char="•"/>
            </a:pPr>
            <a:r>
              <a:rPr lang="en-GB" sz="3600" dirty="0">
                <a:latin typeface="Georgia" panose="02040502050405020303" pitchFamily="18" charset="0"/>
              </a:rPr>
              <a:t>Screwdrivers</a:t>
            </a:r>
          </a:p>
          <a:p>
            <a:pPr lvl="1">
              <a:lnSpc>
                <a:spcPct val="100000"/>
              </a:lnSpc>
              <a:spcBef>
                <a:spcPts val="1000"/>
              </a:spcBef>
              <a:buFont typeface="Arial" charset="0"/>
              <a:buChar char="•"/>
            </a:pPr>
            <a:r>
              <a:rPr lang="en-GB" sz="3600" dirty="0">
                <a:latin typeface="Georgia" panose="02040502050405020303" pitchFamily="18" charset="0"/>
              </a:rPr>
              <a:t>Drivers</a:t>
            </a:r>
            <a:endParaRPr lang="el-GR" sz="3600" dirty="0">
              <a:latin typeface="Georgia" panose="02040502050405020303" pitchFamily="18" charset="0"/>
            </a:endParaRPr>
          </a:p>
          <a:p>
            <a:pPr lvl="1">
              <a:lnSpc>
                <a:spcPct val="100000"/>
              </a:lnSpc>
              <a:spcBef>
                <a:spcPts val="1000"/>
              </a:spcBef>
              <a:buFont typeface="Arial" charset="0"/>
              <a:buChar char="•"/>
            </a:pPr>
            <a:r>
              <a:rPr lang="en-GB" sz="3600" dirty="0">
                <a:latin typeface="Georgia" panose="02040502050405020303" pitchFamily="18" charset="0"/>
              </a:rPr>
              <a:t>Pliers</a:t>
            </a:r>
            <a:endParaRPr lang="el-GR" sz="3600" dirty="0">
              <a:latin typeface="Georgia" panose="02040502050405020303" pitchFamily="18" charset="0"/>
            </a:endParaRPr>
          </a:p>
          <a:p>
            <a:pPr lvl="1">
              <a:lnSpc>
                <a:spcPct val="100000"/>
              </a:lnSpc>
              <a:spcBef>
                <a:spcPts val="1000"/>
              </a:spcBef>
              <a:buFont typeface="Arial" charset="0"/>
              <a:buChar char="•"/>
            </a:pPr>
            <a:r>
              <a:rPr lang="en-GB" sz="3600" dirty="0">
                <a:latin typeface="Georgia" panose="02040502050405020303" pitchFamily="18" charset="0"/>
              </a:rPr>
              <a:t>Wire cutters</a:t>
            </a:r>
            <a:endParaRPr lang="el-GR" sz="3600" dirty="0">
              <a:latin typeface="Georgia" panose="02040502050405020303" pitchFamily="18" charset="0"/>
            </a:endParaRPr>
          </a:p>
          <a:p>
            <a:pPr lvl="1">
              <a:lnSpc>
                <a:spcPct val="100000"/>
              </a:lnSpc>
              <a:spcBef>
                <a:spcPts val="1000"/>
              </a:spcBef>
              <a:buFont typeface="Arial" charset="0"/>
              <a:buChar char="•"/>
            </a:pPr>
            <a:r>
              <a:rPr lang="en-GB" sz="3600" dirty="0">
                <a:latin typeface="Georgia" panose="02040502050405020303" pitchFamily="18" charset="0"/>
              </a:rPr>
              <a:t>Small tweezers</a:t>
            </a:r>
            <a:endParaRPr lang="el-GR" sz="3600" dirty="0">
              <a:latin typeface="Georgia" panose="02040502050405020303" pitchFamily="18" charset="0"/>
            </a:endParaRPr>
          </a:p>
        </p:txBody>
      </p:sp>
      <p:pic>
        <p:nvPicPr>
          <p:cNvPr id="13317" name="Picture 2" descr="C:\Users\Lemon\Desktop\BackUp\COE Training\Photos\screwdri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43" y="1281146"/>
            <a:ext cx="366553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 descr="C:\Users\Lemon\Desktop\BackUp\COE Training\Photos\dri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2706154"/>
            <a:ext cx="3758921" cy="108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4" descr="C:\Users\Lemon\Desktop\BackUp\COE Training\Photos\pli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110" y="4664074"/>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C:\Users\Lemon\Desktop\BackUp\COE Training\Photos\wire cutt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080" y="3836689"/>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7031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a:xfrm>
            <a:off x="676275" y="20638"/>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Documentation</a:t>
            </a:r>
          </a:p>
        </p:txBody>
      </p:sp>
      <p:sp>
        <p:nvSpPr>
          <p:cNvPr id="3" name="Content Placeholder 2"/>
          <p:cNvSpPr>
            <a:spLocks noGrp="1"/>
          </p:cNvSpPr>
          <p:nvPr>
            <p:ph idx="1"/>
          </p:nvPr>
        </p:nvSpPr>
        <p:spPr>
          <a:xfrm>
            <a:off x="285750" y="1333500"/>
            <a:ext cx="8229600" cy="4843463"/>
          </a:xfrm>
        </p:spPr>
        <p:txBody>
          <a:bodyPr>
            <a:normAutofit fontScale="77500" lnSpcReduction="20000"/>
          </a:bodyPr>
          <a:lstStyle/>
          <a:p>
            <a:pPr lvl="1">
              <a:lnSpc>
                <a:spcPct val="120000"/>
              </a:lnSpc>
              <a:spcBef>
                <a:spcPts val="1000"/>
              </a:spcBef>
              <a:buFont typeface="Arial" charset="0"/>
              <a:buChar char="•"/>
              <a:defRPr/>
            </a:pPr>
            <a:r>
              <a:rPr lang="en-GB" sz="3600" dirty="0">
                <a:latin typeface="Georgia" panose="02040502050405020303" pitchFamily="18" charset="0"/>
                <a:ea typeface="+mn-ea"/>
              </a:rPr>
              <a:t>Search and Seizure record (see COE guide appendix)</a:t>
            </a:r>
            <a:endParaRPr lang="el-GR" sz="3600" dirty="0">
              <a:latin typeface="Georgia" panose="02040502050405020303" pitchFamily="18" charset="0"/>
              <a:ea typeface="+mn-ea"/>
            </a:endParaRPr>
          </a:p>
          <a:p>
            <a:pPr lvl="1">
              <a:lnSpc>
                <a:spcPct val="120000"/>
              </a:lnSpc>
              <a:spcBef>
                <a:spcPts val="1000"/>
              </a:spcBef>
              <a:buFont typeface="Arial" charset="0"/>
              <a:buChar char="•"/>
              <a:defRPr/>
            </a:pPr>
            <a:r>
              <a:rPr lang="en-GB" sz="3600" dirty="0">
                <a:latin typeface="Georgia" panose="02040502050405020303" pitchFamily="18" charset="0"/>
                <a:ea typeface="+mn-ea"/>
              </a:rPr>
              <a:t>Labels and tape</a:t>
            </a:r>
            <a:endParaRPr lang="el-GR" sz="3600" dirty="0">
              <a:latin typeface="Georgia" panose="02040502050405020303" pitchFamily="18" charset="0"/>
              <a:ea typeface="+mn-ea"/>
            </a:endParaRPr>
          </a:p>
          <a:p>
            <a:pPr lvl="1">
              <a:lnSpc>
                <a:spcPct val="120000"/>
              </a:lnSpc>
              <a:spcBef>
                <a:spcPts val="1000"/>
              </a:spcBef>
              <a:buFont typeface="Arial" charset="0"/>
              <a:buChar char="•"/>
              <a:defRPr/>
            </a:pPr>
            <a:r>
              <a:rPr lang="en-GB" sz="3600" dirty="0">
                <a:latin typeface="Georgia" panose="02040502050405020303" pitchFamily="18" charset="0"/>
                <a:ea typeface="+mn-ea"/>
              </a:rPr>
              <a:t>Cable tags</a:t>
            </a:r>
            <a:endParaRPr lang="el-GR" sz="3600" dirty="0">
              <a:latin typeface="Georgia" panose="02040502050405020303" pitchFamily="18" charset="0"/>
              <a:ea typeface="+mn-ea"/>
            </a:endParaRPr>
          </a:p>
          <a:p>
            <a:pPr lvl="1">
              <a:lnSpc>
                <a:spcPct val="120000"/>
              </a:lnSpc>
              <a:spcBef>
                <a:spcPts val="1000"/>
              </a:spcBef>
              <a:buFont typeface="Arial" charset="0"/>
              <a:buChar char="•"/>
              <a:defRPr/>
            </a:pPr>
            <a:r>
              <a:rPr lang="en-GB" sz="3600" dirty="0">
                <a:latin typeface="Georgia" panose="02040502050405020303" pitchFamily="18" charset="0"/>
                <a:ea typeface="+mn-ea"/>
              </a:rPr>
              <a:t>Exhibit labels</a:t>
            </a:r>
            <a:endParaRPr lang="el-GR" sz="3600" dirty="0">
              <a:latin typeface="Georgia" panose="02040502050405020303" pitchFamily="18" charset="0"/>
              <a:ea typeface="+mn-ea"/>
            </a:endParaRPr>
          </a:p>
          <a:p>
            <a:pPr lvl="1">
              <a:lnSpc>
                <a:spcPct val="120000"/>
              </a:lnSpc>
              <a:spcBef>
                <a:spcPts val="1000"/>
              </a:spcBef>
              <a:buFont typeface="Arial" charset="0"/>
              <a:buChar char="•"/>
              <a:defRPr/>
            </a:pPr>
            <a:r>
              <a:rPr lang="en-GB" sz="3600" dirty="0">
                <a:latin typeface="Georgia" panose="02040502050405020303" pitchFamily="18" charset="0"/>
                <a:ea typeface="+mn-ea"/>
              </a:rPr>
              <a:t>Other necessary forms for completion at the scene</a:t>
            </a:r>
            <a:endParaRPr lang="el-GR" sz="3600" dirty="0">
              <a:latin typeface="Georgia" panose="02040502050405020303" pitchFamily="18" charset="0"/>
              <a:ea typeface="+mn-ea"/>
            </a:endParaRPr>
          </a:p>
          <a:p>
            <a:pPr lvl="1">
              <a:lnSpc>
                <a:spcPct val="120000"/>
              </a:lnSpc>
              <a:spcBef>
                <a:spcPts val="1000"/>
              </a:spcBef>
              <a:buFont typeface="Arial" charset="0"/>
              <a:buChar char="•"/>
              <a:defRPr/>
            </a:pPr>
            <a:r>
              <a:rPr lang="en-GB" sz="3600" dirty="0">
                <a:latin typeface="Georgia" panose="02040502050405020303" pitchFamily="18" charset="0"/>
                <a:ea typeface="+mn-ea"/>
              </a:rPr>
              <a:t>Indelible coloured marker pens</a:t>
            </a:r>
            <a:endParaRPr lang="el-GR" sz="3600" dirty="0">
              <a:latin typeface="Georgia" panose="02040502050405020303" pitchFamily="18" charset="0"/>
              <a:ea typeface="+mn-ea"/>
            </a:endParaRPr>
          </a:p>
          <a:p>
            <a:pPr lvl="1">
              <a:lnSpc>
                <a:spcPct val="120000"/>
              </a:lnSpc>
              <a:spcBef>
                <a:spcPts val="1000"/>
              </a:spcBef>
              <a:buFont typeface="Arial" charset="0"/>
              <a:buChar char="•"/>
              <a:defRPr/>
            </a:pPr>
            <a:r>
              <a:rPr lang="en-GB" sz="3600" dirty="0">
                <a:latin typeface="Georgia" panose="02040502050405020303" pitchFamily="18" charset="0"/>
                <a:ea typeface="+mn-ea"/>
              </a:rPr>
              <a:t>Camera and/or video camera</a:t>
            </a:r>
            <a:endParaRPr lang="el-GR" sz="3600" dirty="0">
              <a:latin typeface="Georgia" panose="02040502050405020303" pitchFamily="18" charset="0"/>
              <a:ea typeface="+mn-ea"/>
            </a:endParaRPr>
          </a:p>
        </p:txBody>
      </p:sp>
      <p:pic>
        <p:nvPicPr>
          <p:cNvPr id="14341" name="Picture 2" descr="C:\Users\Lemon\Desktop\BackUp\COE Training\Photos\excibit lab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34488"/>
            <a:ext cx="2933700" cy="218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7212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457200" y="122238"/>
            <a:ext cx="8229600" cy="860293"/>
          </a:xfrm>
          <a:ln/>
        </p:spPr>
        <p:txBody>
          <a:bodyPr anchor="ctr">
            <a:normAutofit/>
          </a:bodyPr>
          <a:lstStyle/>
          <a:p>
            <a:pPr algn="r" eaLnBrk="1" hangingPunct="1"/>
            <a:r>
              <a:rPr lang="en-US">
                <a:solidFill>
                  <a:srgbClr val="FFFFFF"/>
                </a:solidFill>
                <a:latin typeface="Helvetica" panose="020B0604020202020204" pitchFamily="34" charset="0"/>
              </a:rPr>
              <a:t>Package and transport</a:t>
            </a:r>
          </a:p>
        </p:txBody>
      </p:sp>
      <p:sp>
        <p:nvSpPr>
          <p:cNvPr id="3" name="Content Placeholder 2"/>
          <p:cNvSpPr>
            <a:spLocks noGrp="1"/>
          </p:cNvSpPr>
          <p:nvPr>
            <p:ph idx="1"/>
          </p:nvPr>
        </p:nvSpPr>
        <p:spPr>
          <a:xfrm>
            <a:off x="282575" y="1282700"/>
            <a:ext cx="8232775" cy="4894263"/>
          </a:xfrm>
        </p:spPr>
        <p:txBody>
          <a:bodyPr>
            <a:noAutofit/>
          </a:bodyPr>
          <a:lstStyle/>
          <a:p>
            <a:pPr lvl="1">
              <a:lnSpc>
                <a:spcPct val="100000"/>
              </a:lnSpc>
              <a:spcBef>
                <a:spcPts val="1000"/>
              </a:spcBef>
              <a:buFont typeface="Arial" charset="0"/>
              <a:buChar char="•"/>
              <a:defRPr/>
            </a:pPr>
            <a:r>
              <a:rPr lang="en-GB" dirty="0">
                <a:latin typeface="Georgia" panose="02040502050405020303" pitchFamily="18" charset="0"/>
              </a:rPr>
              <a:t>Antistatic bags</a:t>
            </a:r>
            <a:endParaRPr lang="el-GR" dirty="0">
              <a:latin typeface="Georgia" panose="02040502050405020303" pitchFamily="18" charset="0"/>
            </a:endParaRPr>
          </a:p>
          <a:p>
            <a:pPr lvl="1">
              <a:lnSpc>
                <a:spcPct val="100000"/>
              </a:lnSpc>
              <a:spcBef>
                <a:spcPts val="1000"/>
              </a:spcBef>
              <a:buFont typeface="Arial" charset="0"/>
              <a:buChar char="•"/>
              <a:defRPr/>
            </a:pPr>
            <a:r>
              <a:rPr lang="en-GB" dirty="0">
                <a:latin typeface="Georgia" panose="02040502050405020303" pitchFamily="18" charset="0"/>
              </a:rPr>
              <a:t>Antistatic bubble wrap</a:t>
            </a:r>
            <a:endParaRPr lang="el-GR" dirty="0">
              <a:latin typeface="Georgia" panose="02040502050405020303" pitchFamily="18" charset="0"/>
            </a:endParaRPr>
          </a:p>
          <a:p>
            <a:pPr lvl="1">
              <a:lnSpc>
                <a:spcPct val="100000"/>
              </a:lnSpc>
              <a:spcBef>
                <a:spcPts val="1000"/>
              </a:spcBef>
              <a:buFont typeface="Arial" charset="0"/>
              <a:buChar char="•"/>
              <a:defRPr/>
            </a:pPr>
            <a:r>
              <a:rPr lang="en-GB" dirty="0">
                <a:latin typeface="Georgia" panose="02040502050405020303" pitchFamily="18" charset="0"/>
              </a:rPr>
              <a:t>Cable ties</a:t>
            </a:r>
            <a:endParaRPr lang="el-GR" dirty="0">
              <a:latin typeface="Georgia" panose="02040502050405020303" pitchFamily="18" charset="0"/>
            </a:endParaRPr>
          </a:p>
          <a:p>
            <a:pPr lvl="1">
              <a:lnSpc>
                <a:spcPct val="100000"/>
              </a:lnSpc>
              <a:spcBef>
                <a:spcPts val="1000"/>
              </a:spcBef>
              <a:buFont typeface="Arial" charset="0"/>
              <a:buChar char="•"/>
              <a:defRPr/>
            </a:pPr>
            <a:r>
              <a:rPr lang="en-GB" dirty="0">
                <a:latin typeface="Georgia" panose="02040502050405020303" pitchFamily="18" charset="0"/>
              </a:rPr>
              <a:t>Evidence bags and tape</a:t>
            </a:r>
          </a:p>
          <a:p>
            <a:pPr lvl="1">
              <a:lnSpc>
                <a:spcPct val="100000"/>
              </a:lnSpc>
              <a:spcBef>
                <a:spcPts val="1000"/>
              </a:spcBef>
              <a:buFont typeface="Arial" charset="0"/>
              <a:buChar char="•"/>
              <a:defRPr/>
            </a:pPr>
            <a:r>
              <a:rPr lang="en-GB" dirty="0">
                <a:latin typeface="Georgia" panose="02040502050405020303" pitchFamily="18" charset="0"/>
              </a:rPr>
              <a:t>Faraday bags and/or aluminium foil;</a:t>
            </a:r>
            <a:endParaRPr lang="el-GR" dirty="0">
              <a:latin typeface="Georgia" panose="02040502050405020303" pitchFamily="18" charset="0"/>
            </a:endParaRPr>
          </a:p>
          <a:p>
            <a:pPr lvl="1">
              <a:lnSpc>
                <a:spcPct val="100000"/>
              </a:lnSpc>
              <a:spcBef>
                <a:spcPts val="1000"/>
              </a:spcBef>
              <a:buFont typeface="Arial" charset="0"/>
              <a:buChar char="•"/>
              <a:defRPr/>
            </a:pPr>
            <a:r>
              <a:rPr lang="en-GB" dirty="0">
                <a:latin typeface="Georgia" panose="02040502050405020303" pitchFamily="18" charset="0"/>
              </a:rPr>
              <a:t>Boxes for packaging external storage media such as USB devices DVDs, or CDs</a:t>
            </a:r>
            <a:endParaRPr lang="el-GR" dirty="0">
              <a:latin typeface="Georgia" panose="02040502050405020303" pitchFamily="18" charset="0"/>
            </a:endParaRPr>
          </a:p>
          <a:p>
            <a:pPr lvl="1">
              <a:lnSpc>
                <a:spcPct val="100000"/>
              </a:lnSpc>
              <a:spcBef>
                <a:spcPts val="1000"/>
              </a:spcBef>
              <a:buFont typeface="Arial" charset="0"/>
              <a:buChar char="•"/>
              <a:defRPr/>
            </a:pPr>
            <a:r>
              <a:rPr lang="en-GB" dirty="0">
                <a:latin typeface="Georgia" panose="02040502050405020303" pitchFamily="18" charset="0"/>
              </a:rPr>
              <a:t>Packing materials</a:t>
            </a:r>
            <a:endParaRPr lang="el-GR" dirty="0">
              <a:latin typeface="Georgia" panose="02040502050405020303" pitchFamily="18" charset="0"/>
            </a:endParaRPr>
          </a:p>
          <a:p>
            <a:pPr lvl="1">
              <a:lnSpc>
                <a:spcPct val="100000"/>
              </a:lnSpc>
              <a:spcBef>
                <a:spcPts val="1000"/>
              </a:spcBef>
              <a:buFont typeface="Arial" charset="0"/>
              <a:buChar char="•"/>
              <a:defRPr/>
            </a:pPr>
            <a:r>
              <a:rPr lang="en-GB" dirty="0">
                <a:latin typeface="Georgia" panose="02040502050405020303" pitchFamily="18" charset="0"/>
              </a:rPr>
              <a:t>Flat pack assembly boxes or sturdy boxes of various sizes</a:t>
            </a:r>
            <a:endParaRPr lang="el-GR" dirty="0">
              <a:latin typeface="Georgia" panose="02040502050405020303" pitchFamily="18" charset="0"/>
            </a:endParaRPr>
          </a:p>
        </p:txBody>
      </p:sp>
      <p:pic>
        <p:nvPicPr>
          <p:cNvPr id="15365" name="Picture 2" descr="C:\Users\Lemon\Desktop\BackUp\COE Training\Photos\antistat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823" y="1065212"/>
            <a:ext cx="3190101"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4466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206375" y="274638"/>
            <a:ext cx="8229600" cy="860293"/>
          </a:xfrm>
          <a:ln/>
        </p:spPr>
        <p:txBody>
          <a:bodyPr anchor="ctr">
            <a:normAutofit/>
          </a:bodyPr>
          <a:lstStyle/>
          <a:p>
            <a:pPr algn="r" eaLnBrk="1" hangingPunct="1"/>
            <a:r>
              <a:rPr lang="en-US">
                <a:solidFill>
                  <a:srgbClr val="FFFFFF"/>
                </a:solidFill>
                <a:latin typeface="Helvetica" panose="020B0604020202020204" pitchFamily="34" charset="0"/>
              </a:rPr>
              <a:t>Communication tools</a:t>
            </a:r>
          </a:p>
        </p:txBody>
      </p:sp>
      <p:sp>
        <p:nvSpPr>
          <p:cNvPr id="16388" name="Content Placeholder 2"/>
          <p:cNvSpPr>
            <a:spLocks noGrp="1"/>
          </p:cNvSpPr>
          <p:nvPr>
            <p:ph idx="1"/>
          </p:nvPr>
        </p:nvSpPr>
        <p:spPr>
          <a:xfrm>
            <a:off x="505505" y="1395413"/>
            <a:ext cx="7631340" cy="2241550"/>
          </a:xfrm>
        </p:spPr>
        <p:txBody>
          <a:bodyPr/>
          <a:lstStyle/>
          <a:p>
            <a:pPr lvl="1">
              <a:lnSpc>
                <a:spcPct val="100000"/>
              </a:lnSpc>
              <a:spcBef>
                <a:spcPts val="1000"/>
              </a:spcBef>
              <a:buFont typeface="Arial" charset="0"/>
              <a:buChar char="•"/>
            </a:pPr>
            <a:r>
              <a:rPr lang="en-GB" sz="3200" dirty="0">
                <a:latin typeface="Georgia" panose="02040502050405020303" pitchFamily="18" charset="0"/>
              </a:rPr>
              <a:t>Mobile phone or other communication devices for obtaining advice</a:t>
            </a:r>
            <a:endParaRPr lang="el-GR" sz="3200" dirty="0">
              <a:latin typeface="Georgia" panose="02040502050405020303" pitchFamily="18" charset="0"/>
            </a:endParaRPr>
          </a:p>
          <a:p>
            <a:pPr lvl="1" algn="just">
              <a:lnSpc>
                <a:spcPct val="100000"/>
              </a:lnSpc>
              <a:spcBef>
                <a:spcPts val="1000"/>
              </a:spcBef>
              <a:buFont typeface="Arial" charset="0"/>
              <a:buChar char="•"/>
            </a:pPr>
            <a:r>
              <a:rPr lang="en-GB" sz="3200" dirty="0">
                <a:latin typeface="Georgia" panose="02040502050405020303" pitchFamily="18" charset="0"/>
              </a:rPr>
              <a:t>Contact information for assistance</a:t>
            </a:r>
            <a:endParaRPr lang="el-GR" sz="3200" dirty="0">
              <a:latin typeface="Georgia" panose="02040502050405020303" pitchFamily="18" charset="0"/>
            </a:endParaRPr>
          </a:p>
        </p:txBody>
      </p:sp>
      <p:pic>
        <p:nvPicPr>
          <p:cNvPr id="16389" name="Picture 2" descr="C:\Users\Lemon\Desktop\BackUp\COE Training\Photos\help 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238" y="3479800"/>
            <a:ext cx="27257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2432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457200" y="169003"/>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Other Items</a:t>
            </a:r>
          </a:p>
        </p:txBody>
      </p:sp>
      <p:sp>
        <p:nvSpPr>
          <p:cNvPr id="17412" name="Content Placeholder 2"/>
          <p:cNvSpPr>
            <a:spLocks noGrp="1"/>
          </p:cNvSpPr>
          <p:nvPr>
            <p:ph idx="1"/>
          </p:nvPr>
        </p:nvSpPr>
        <p:spPr>
          <a:xfrm>
            <a:off x="3305175" y="1346200"/>
            <a:ext cx="5210175" cy="4830763"/>
          </a:xfrm>
        </p:spPr>
        <p:txBody>
          <a:bodyPr/>
          <a:lstStyle/>
          <a:p>
            <a:pPr lvl="1">
              <a:lnSpc>
                <a:spcPct val="100000"/>
              </a:lnSpc>
              <a:spcBef>
                <a:spcPts val="1000"/>
              </a:spcBef>
              <a:buFont typeface="Arial" charset="0"/>
              <a:buChar char="•"/>
            </a:pPr>
            <a:r>
              <a:rPr lang="en-GB" dirty="0">
                <a:latin typeface="Georgia" panose="02040502050405020303" pitchFamily="18" charset="0"/>
              </a:rPr>
              <a:t>Small torch with a bracket</a:t>
            </a:r>
            <a:endParaRPr lang="el-GR" dirty="0">
              <a:latin typeface="Georgia" panose="02040502050405020303" pitchFamily="18" charset="0"/>
            </a:endParaRPr>
          </a:p>
          <a:p>
            <a:pPr lvl="1">
              <a:lnSpc>
                <a:spcPct val="100000"/>
              </a:lnSpc>
              <a:spcBef>
                <a:spcPts val="1000"/>
              </a:spcBef>
              <a:buFont typeface="Arial" charset="0"/>
              <a:buChar char="•"/>
            </a:pPr>
            <a:r>
              <a:rPr lang="en-GB" dirty="0">
                <a:latin typeface="Georgia" panose="02040502050405020303" pitchFamily="18" charset="0"/>
              </a:rPr>
              <a:t>Gloves</a:t>
            </a:r>
            <a:endParaRPr lang="el-GR" dirty="0">
              <a:latin typeface="Georgia" panose="02040502050405020303" pitchFamily="18" charset="0"/>
            </a:endParaRPr>
          </a:p>
          <a:p>
            <a:pPr lvl="1">
              <a:lnSpc>
                <a:spcPct val="100000"/>
              </a:lnSpc>
              <a:spcBef>
                <a:spcPts val="1000"/>
              </a:spcBef>
              <a:buFont typeface="Arial" charset="0"/>
              <a:buChar char="•"/>
            </a:pPr>
            <a:r>
              <a:rPr lang="en-GB" dirty="0">
                <a:latin typeface="Georgia" panose="02040502050405020303" pitchFamily="18" charset="0"/>
              </a:rPr>
              <a:t>Hand truck</a:t>
            </a:r>
            <a:endParaRPr lang="el-GR" dirty="0">
              <a:latin typeface="Georgia" panose="02040502050405020303" pitchFamily="18" charset="0"/>
            </a:endParaRPr>
          </a:p>
          <a:p>
            <a:pPr lvl="1">
              <a:lnSpc>
                <a:spcPct val="100000"/>
              </a:lnSpc>
              <a:spcBef>
                <a:spcPts val="1000"/>
              </a:spcBef>
              <a:buFont typeface="Arial" charset="0"/>
              <a:buChar char="•"/>
            </a:pPr>
            <a:r>
              <a:rPr lang="en-GB" dirty="0">
                <a:latin typeface="Georgia" panose="02040502050405020303" pitchFamily="18" charset="0"/>
              </a:rPr>
              <a:t>Large rubber bands</a:t>
            </a:r>
            <a:endParaRPr lang="el-GR" dirty="0">
              <a:latin typeface="Georgia" panose="02040502050405020303" pitchFamily="18" charset="0"/>
            </a:endParaRPr>
          </a:p>
          <a:p>
            <a:pPr lvl="1">
              <a:lnSpc>
                <a:spcPct val="100000"/>
              </a:lnSpc>
              <a:spcBef>
                <a:spcPts val="1000"/>
              </a:spcBef>
              <a:buFont typeface="Arial" charset="0"/>
              <a:buChar char="•"/>
            </a:pPr>
            <a:r>
              <a:rPr lang="en-GB" dirty="0">
                <a:latin typeface="Georgia" panose="02040502050405020303" pitchFamily="18" charset="0"/>
              </a:rPr>
              <a:t>Magnifying glass</a:t>
            </a:r>
            <a:endParaRPr lang="el-GR" dirty="0">
              <a:latin typeface="Georgia" panose="02040502050405020303" pitchFamily="18" charset="0"/>
            </a:endParaRPr>
          </a:p>
          <a:p>
            <a:pPr lvl="1">
              <a:lnSpc>
                <a:spcPct val="100000"/>
              </a:lnSpc>
              <a:spcBef>
                <a:spcPts val="1000"/>
              </a:spcBef>
              <a:buFont typeface="Arial" charset="0"/>
              <a:buChar char="•"/>
            </a:pPr>
            <a:r>
              <a:rPr lang="en-GB" dirty="0">
                <a:latin typeface="Georgia" panose="02040502050405020303" pitchFamily="18" charset="0"/>
              </a:rPr>
              <a:t>Printer paper</a:t>
            </a:r>
          </a:p>
        </p:txBody>
      </p:sp>
      <p:pic>
        <p:nvPicPr>
          <p:cNvPr id="17413" name="Picture 2" descr="C:\Users\Lemon\Desktop\BackUp\COE Training\Photos\hand tr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1134931"/>
            <a:ext cx="30988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 descr="C:\Users\Lemon\Desktop\BackUp\COE Training\Photos\glov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8" y="3679825"/>
            <a:ext cx="2789237"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0099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a:xfrm>
            <a:off x="457200" y="165101"/>
            <a:ext cx="8229600" cy="860293"/>
          </a:xfrm>
          <a:ln/>
        </p:spPr>
        <p:txBody>
          <a:bodyPr anchor="ctr">
            <a:noAutofit/>
          </a:bodyPr>
          <a:lstStyle/>
          <a:p>
            <a:pPr algn="r" eaLnBrk="1" hangingPunct="1"/>
            <a:r>
              <a:rPr lang="en-US" sz="3600" dirty="0">
                <a:solidFill>
                  <a:srgbClr val="FFFFFF"/>
                </a:solidFill>
                <a:latin typeface="Helvetica" panose="020B0604020202020204" pitchFamily="34" charset="0"/>
              </a:rPr>
              <a:t>Other Items (Live Data Forensics)</a:t>
            </a:r>
          </a:p>
        </p:txBody>
      </p:sp>
      <p:sp>
        <p:nvSpPr>
          <p:cNvPr id="18436" name="Content Placeholder 2"/>
          <p:cNvSpPr>
            <a:spLocks noGrp="1"/>
          </p:cNvSpPr>
          <p:nvPr>
            <p:ph idx="1"/>
          </p:nvPr>
        </p:nvSpPr>
        <p:spPr>
          <a:xfrm>
            <a:off x="2998787" y="1511301"/>
            <a:ext cx="5516563" cy="4665662"/>
          </a:xfrm>
        </p:spPr>
        <p:txBody>
          <a:bodyPr/>
          <a:lstStyle/>
          <a:p>
            <a:pPr lvl="1">
              <a:lnSpc>
                <a:spcPct val="100000"/>
              </a:lnSpc>
              <a:spcBef>
                <a:spcPts val="1000"/>
              </a:spcBef>
              <a:buFont typeface="Arial" charset="0"/>
              <a:buChar char="•"/>
            </a:pPr>
            <a:r>
              <a:rPr lang="en-GB" dirty="0">
                <a:latin typeface="Georgia" panose="02040502050405020303" pitchFamily="18" charset="0"/>
              </a:rPr>
              <a:t>A laptop computer including all standard forensics tools</a:t>
            </a:r>
            <a:endParaRPr lang="el-GR" dirty="0">
              <a:latin typeface="Georgia" panose="02040502050405020303" pitchFamily="18" charset="0"/>
            </a:endParaRPr>
          </a:p>
          <a:p>
            <a:pPr lvl="1">
              <a:lnSpc>
                <a:spcPct val="100000"/>
              </a:lnSpc>
              <a:spcBef>
                <a:spcPts val="1000"/>
              </a:spcBef>
              <a:buFont typeface="Arial" charset="0"/>
              <a:buChar char="•"/>
            </a:pPr>
            <a:r>
              <a:rPr lang="en-GB" dirty="0">
                <a:latin typeface="Georgia" panose="02040502050405020303" pitchFamily="18" charset="0"/>
              </a:rPr>
              <a:t>Network cables</a:t>
            </a:r>
            <a:endParaRPr lang="el-GR" dirty="0">
              <a:latin typeface="Georgia" panose="02040502050405020303" pitchFamily="18" charset="0"/>
            </a:endParaRPr>
          </a:p>
          <a:p>
            <a:pPr lvl="1">
              <a:lnSpc>
                <a:spcPct val="100000"/>
              </a:lnSpc>
              <a:spcBef>
                <a:spcPts val="1000"/>
              </a:spcBef>
              <a:buFont typeface="Arial" charset="0"/>
              <a:buChar char="•"/>
            </a:pPr>
            <a:r>
              <a:rPr lang="en-GB" dirty="0">
                <a:latin typeface="Georgia" panose="02040502050405020303" pitchFamily="18" charset="0"/>
              </a:rPr>
              <a:t>Sufficient Hard-Drive capacity</a:t>
            </a:r>
            <a:endParaRPr lang="el-GR" dirty="0">
              <a:latin typeface="Georgia" panose="02040502050405020303" pitchFamily="18" charset="0"/>
            </a:endParaRPr>
          </a:p>
          <a:p>
            <a:pPr lvl="1">
              <a:lnSpc>
                <a:spcPct val="100000"/>
              </a:lnSpc>
              <a:spcBef>
                <a:spcPts val="1000"/>
              </a:spcBef>
              <a:buFont typeface="Arial" charset="0"/>
              <a:buChar char="•"/>
            </a:pPr>
            <a:r>
              <a:rPr lang="en-GB" dirty="0">
                <a:latin typeface="Georgia" panose="02040502050405020303" pitchFamily="18" charset="0"/>
              </a:rPr>
              <a:t>Hardware Write-Blockers</a:t>
            </a:r>
            <a:endParaRPr lang="el-GR" dirty="0">
              <a:latin typeface="Georgia" panose="02040502050405020303" pitchFamily="18" charset="0"/>
            </a:endParaRPr>
          </a:p>
          <a:p>
            <a:pPr lvl="1">
              <a:lnSpc>
                <a:spcPct val="100000"/>
              </a:lnSpc>
              <a:spcBef>
                <a:spcPts val="1000"/>
              </a:spcBef>
              <a:buFont typeface="Arial" charset="0"/>
              <a:buChar char="•"/>
            </a:pPr>
            <a:r>
              <a:rPr lang="en-GB" dirty="0">
                <a:latin typeface="Georgia" panose="02040502050405020303" pitchFamily="18" charset="0"/>
              </a:rPr>
              <a:t>Forensic Boot-DVDs</a:t>
            </a:r>
          </a:p>
          <a:p>
            <a:pPr lvl="1">
              <a:lnSpc>
                <a:spcPct val="100000"/>
              </a:lnSpc>
              <a:spcBef>
                <a:spcPts val="1000"/>
              </a:spcBef>
              <a:buFont typeface="Arial" charset="0"/>
              <a:buChar char="•"/>
            </a:pPr>
            <a:r>
              <a:rPr lang="en-GB" dirty="0">
                <a:latin typeface="Georgia" panose="02040502050405020303" pitchFamily="18" charset="0"/>
              </a:rPr>
              <a:t>Live Data forensics tools</a:t>
            </a:r>
            <a:endParaRPr lang="en-US" dirty="0">
              <a:latin typeface="Georgia" panose="02040502050405020303" pitchFamily="18" charset="0"/>
            </a:endParaRPr>
          </a:p>
          <a:p>
            <a:pPr lvl="1">
              <a:lnSpc>
                <a:spcPct val="100000"/>
              </a:lnSpc>
              <a:spcBef>
                <a:spcPts val="1000"/>
              </a:spcBef>
              <a:buFont typeface="Arial" charset="0"/>
              <a:buChar char="•"/>
            </a:pPr>
            <a:r>
              <a:rPr lang="en-US" dirty="0">
                <a:latin typeface="Georgia" panose="02040502050405020303" pitchFamily="18" charset="0"/>
              </a:rPr>
              <a:t>Transport</a:t>
            </a:r>
            <a:endParaRPr lang="el-GR" sz="9600" dirty="0">
              <a:latin typeface="Georgia" panose="02040502050405020303" pitchFamily="18" charset="0"/>
            </a:endParaRPr>
          </a:p>
        </p:txBody>
      </p:sp>
      <p:pic>
        <p:nvPicPr>
          <p:cNvPr id="18437" name="Picture 2" descr="C:\Users\Lemon\Desktop\BackUp\COE Training\Photos\lapt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1268347"/>
            <a:ext cx="286385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descr="C:\Users\Lemon\Desktop\BackUp\COE Training\Photos\v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30" y="3736910"/>
            <a:ext cx="304750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0519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7F6A82-3319-84E8-770C-6B552B0AD9DE}"/>
              </a:ext>
            </a:extLst>
          </p:cNvPr>
          <p:cNvSpPr>
            <a:spLocks noGrp="1"/>
          </p:cNvSpPr>
          <p:nvPr>
            <p:ph type="title"/>
          </p:nvPr>
        </p:nvSpPr>
        <p:spPr>
          <a:xfrm>
            <a:off x="628650" y="1111624"/>
            <a:ext cx="7886700" cy="898606"/>
          </a:xfrm>
        </p:spPr>
        <p:txBody>
          <a:bodyPr>
            <a:normAutofit/>
          </a:bodyPr>
          <a:lstStyle/>
          <a:p>
            <a:pPr algn="ctr"/>
            <a:r>
              <a:rPr lang="en-US" dirty="0"/>
              <a:t>Securing the Scene</a:t>
            </a:r>
          </a:p>
        </p:txBody>
      </p:sp>
      <p:pic>
        <p:nvPicPr>
          <p:cNvPr id="7" name="Graphic 6" descr="Clipboard outline">
            <a:extLst>
              <a:ext uri="{FF2B5EF4-FFF2-40B4-BE49-F238E27FC236}">
                <a16:creationId xmlns:a16="http://schemas.microsoft.com/office/drawing/2014/main" id="{0A4A6BB7-0D5C-425D-B29A-E450C5E40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40190"/>
            <a:ext cx="3886200" cy="3886200"/>
          </a:xfrm>
          <a:prstGeom prst="rect">
            <a:avLst/>
          </a:prstGeom>
        </p:spPr>
      </p:pic>
    </p:spTree>
    <p:extLst>
      <p:ext uri="{BB962C8B-B14F-4D97-AF65-F5344CB8AC3E}">
        <p14:creationId xmlns:p14="http://schemas.microsoft.com/office/powerpoint/2010/main" val="332923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4304"/>
            <a:ext cx="8229600" cy="860293"/>
          </a:xfrm>
          <a:ln/>
        </p:spPr>
        <p:txBody>
          <a:bodyPr anchor="ctr">
            <a:normAutofit/>
          </a:bodyPr>
          <a:lstStyle/>
          <a:p>
            <a:pPr algn="r"/>
            <a:r>
              <a:rPr lang="en-US" dirty="0">
                <a:solidFill>
                  <a:srgbClr val="FFFFFF"/>
                </a:solidFill>
                <a:latin typeface="Helvetica" panose="020B0604020202020204" pitchFamily="34" charset="0"/>
              </a:rPr>
              <a:t>What is Electronic Evidence?</a:t>
            </a:r>
          </a:p>
        </p:txBody>
      </p:sp>
      <p:sp>
        <p:nvSpPr>
          <p:cNvPr id="6" name="Rectangle 5"/>
          <p:cNvSpPr/>
          <p:nvPr/>
        </p:nvSpPr>
        <p:spPr>
          <a:xfrm>
            <a:off x="550928" y="1429523"/>
            <a:ext cx="8135872" cy="4893647"/>
          </a:xfrm>
          <a:prstGeom prst="rect">
            <a:avLst/>
          </a:prstGeom>
        </p:spPr>
        <p:txBody>
          <a:bodyPr wrap="square">
            <a:spAutoFit/>
          </a:bodyPr>
          <a:lstStyle/>
          <a:p>
            <a:pPr marL="457200" indent="-457200" algn="just">
              <a:buFont typeface="Arial"/>
              <a:buChar char="•"/>
            </a:pPr>
            <a:r>
              <a:rPr lang="en-US" sz="2600" dirty="0"/>
              <a:t>All legal proceedings rely on the production of evidence in order to take place. </a:t>
            </a:r>
          </a:p>
          <a:p>
            <a:pPr marL="457200" indent="-457200" algn="just">
              <a:buFont typeface="Arial"/>
              <a:buChar char="•"/>
            </a:pPr>
            <a:r>
              <a:rPr lang="en-US" sz="2600" dirty="0"/>
              <a:t>Traditionally and historically, that evidence has been in a physical form such as documents, photographs etc. </a:t>
            </a:r>
          </a:p>
          <a:p>
            <a:pPr marL="457200" indent="-457200" algn="just">
              <a:buFont typeface="Arial"/>
              <a:buChar char="•"/>
            </a:pPr>
            <a:r>
              <a:rPr lang="en-US" sz="2600" dirty="0"/>
              <a:t>Evidence that is used in judicial proceedings that emanates from electronic devices such as computers and its peripheral devices, computer networks, mobile telephones, digital cameras, other mobile devices including data storage devices as well as from the Internet are all forms of electronic evidence.</a:t>
            </a:r>
            <a:endParaRPr lang="en-GB" sz="2600" dirty="0"/>
          </a:p>
        </p:txBody>
      </p:sp>
    </p:spTree>
    <p:extLst>
      <p:ext uri="{BB962C8B-B14F-4D97-AF65-F5344CB8AC3E}">
        <p14:creationId xmlns:p14="http://schemas.microsoft.com/office/powerpoint/2010/main" val="5152635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06375" y="4222750"/>
            <a:ext cx="8226425" cy="2133600"/>
          </a:xfrm>
          <a:prstGeom prst="rect">
            <a:avLst/>
          </a:prstGeom>
        </p:spPr>
        <p:txBody>
          <a:bodyPr/>
          <a:lstStyle>
            <a:lvl1pPr marL="342900" indent="-342900" eaLnBrk="0" hangingPunct="0">
              <a:defRPr>
                <a:solidFill>
                  <a:schemeClr val="tx1"/>
                </a:solidFill>
                <a:latin typeface="Arial" charset="0"/>
                <a:ea typeface="ＭＳ Ｐゴシック" charset="0"/>
                <a:cs typeface="Arial" charset="0"/>
              </a:defRPr>
            </a:lvl1pPr>
            <a:lvl2pPr marL="971550" indent="-5143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lvl="1" eaLnBrk="1" hangingPunct="1">
              <a:spcBef>
                <a:spcPct val="20000"/>
              </a:spcBef>
              <a:buFont typeface="Arial" charset="0"/>
              <a:buChar char="•"/>
            </a:pPr>
            <a:r>
              <a:rPr lang="en-US" sz="2800" dirty="0">
                <a:latin typeface="+mn-lt"/>
                <a:ea typeface="ＭＳ Ｐゴシック" charset="0"/>
              </a:rPr>
              <a:t>Things may not be as what we expect them to be</a:t>
            </a:r>
          </a:p>
          <a:p>
            <a:pPr lvl="1" eaLnBrk="1" hangingPunct="1">
              <a:spcBef>
                <a:spcPct val="20000"/>
              </a:spcBef>
              <a:buFont typeface="Arial" charset="0"/>
              <a:buChar char="•"/>
            </a:pPr>
            <a:endParaRPr lang="en-US" sz="2800" dirty="0">
              <a:latin typeface="+mn-lt"/>
              <a:ea typeface="ＭＳ Ｐゴシック" charset="0"/>
            </a:endParaRPr>
          </a:p>
          <a:p>
            <a:pPr lvl="1" eaLnBrk="1" hangingPunct="1">
              <a:spcBef>
                <a:spcPct val="20000"/>
              </a:spcBef>
              <a:buFont typeface="Arial" charset="0"/>
              <a:buChar char="•"/>
            </a:pPr>
            <a:r>
              <a:rPr lang="en-US" sz="2800" dirty="0">
                <a:latin typeface="+mn-lt"/>
                <a:ea typeface="ＭＳ Ｐゴシック" charset="0"/>
              </a:rPr>
              <a:t>Readjust plans when necessary </a:t>
            </a:r>
          </a:p>
          <a:p>
            <a:pPr lvl="1" eaLnBrk="1" hangingPunct="1">
              <a:spcBef>
                <a:spcPct val="20000"/>
              </a:spcBef>
              <a:buFont typeface="Calibri" charset="0"/>
              <a:buAutoNum type="arabicPeriod"/>
            </a:pPr>
            <a:endParaRPr lang="en-US" sz="2800" dirty="0">
              <a:latin typeface="+mn-lt"/>
              <a:ea typeface="ＭＳ Ｐゴシック" charset="0"/>
            </a:endParaRPr>
          </a:p>
        </p:txBody>
      </p:sp>
      <p:pic>
        <p:nvPicPr>
          <p:cNvPr id="52230" name="Picture 6" descr="stop road sign 13516921 PNG">
            <a:extLst>
              <a:ext uri="{FF2B5EF4-FFF2-40B4-BE49-F238E27FC236}">
                <a16:creationId xmlns:a16="http://schemas.microsoft.com/office/drawing/2014/main" id="{A1A5AB9F-3708-4736-8B57-4B3843D95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00" y="933450"/>
            <a:ext cx="3403600" cy="340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8070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title"/>
          </p:nvPr>
        </p:nvSpPr>
        <p:spPr>
          <a:xfrm>
            <a:off x="628650" y="1111624"/>
            <a:ext cx="7886700" cy="898606"/>
          </a:xfrm>
        </p:spPr>
        <p:txBody>
          <a:bodyPr anchor="ctr">
            <a:normAutofit/>
          </a:bodyPr>
          <a:lstStyle/>
          <a:p>
            <a:pPr algn="ctr" eaLnBrk="1" hangingPunct="1"/>
            <a:r>
              <a:rPr lang="en-US" dirty="0"/>
              <a:t>Securing the Scene</a:t>
            </a:r>
          </a:p>
        </p:txBody>
      </p:sp>
      <p:pic>
        <p:nvPicPr>
          <p:cNvPr id="53254" name="Picture 6" descr="Crime Scene Tape - Police or Detective Theme Crime Scene Investigation Clip  Art">
            <a:extLst>
              <a:ext uri="{FF2B5EF4-FFF2-40B4-BE49-F238E27FC236}">
                <a16:creationId xmlns:a16="http://schemas.microsoft.com/office/drawing/2014/main" id="{DB371FA0-F82B-44E8-B206-144C8575EAC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650" y="2202655"/>
            <a:ext cx="3886200" cy="388620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21508" name="Content Placeholder 2"/>
          <p:cNvSpPr>
            <a:spLocks noGrp="1"/>
          </p:cNvSpPr>
          <p:nvPr>
            <p:ph sz="half" idx="2"/>
          </p:nvPr>
        </p:nvSpPr>
        <p:spPr>
          <a:xfrm>
            <a:off x="4629150" y="2114549"/>
            <a:ext cx="3886200" cy="4062414"/>
          </a:xfrm>
        </p:spPr>
        <p:txBody>
          <a:bodyPr>
            <a:normAutofit/>
          </a:bodyPr>
          <a:lstStyle/>
          <a:p>
            <a:pPr marL="457200" lvl="1" indent="0">
              <a:spcBef>
                <a:spcPts val="1000"/>
              </a:spcBef>
              <a:buNone/>
            </a:pPr>
            <a:r>
              <a:rPr lang="en-US" b="1" dirty="0"/>
              <a:t>Initial Considerations</a:t>
            </a:r>
          </a:p>
          <a:p>
            <a:pPr lvl="1">
              <a:spcBef>
                <a:spcPts val="1000"/>
              </a:spcBef>
              <a:buFont typeface="Arial" charset="0"/>
              <a:buChar char="•"/>
            </a:pPr>
            <a:r>
              <a:rPr lang="en-US" dirty="0"/>
              <a:t>Safety of persons</a:t>
            </a:r>
          </a:p>
          <a:p>
            <a:pPr lvl="1">
              <a:spcBef>
                <a:spcPts val="1000"/>
              </a:spcBef>
              <a:buFont typeface="Arial" charset="0"/>
              <a:buChar char="•"/>
            </a:pPr>
            <a:r>
              <a:rPr lang="en-US" dirty="0"/>
              <a:t>Integrity of all evidence</a:t>
            </a:r>
          </a:p>
          <a:p>
            <a:pPr lvl="1">
              <a:spcBef>
                <a:spcPts val="1000"/>
              </a:spcBef>
              <a:buFont typeface="Arial" charset="0"/>
              <a:buChar char="•"/>
            </a:pPr>
            <a:r>
              <a:rPr lang="en-US" dirty="0"/>
              <a:t>E-Evidence can be easily altered, deleted or destroyed</a:t>
            </a:r>
          </a:p>
          <a:p>
            <a:pPr lvl="1">
              <a:spcBef>
                <a:spcPts val="1000"/>
              </a:spcBef>
              <a:buFont typeface="Arial" charset="0"/>
              <a:buChar char="•"/>
            </a:pPr>
            <a:endParaRPr lang="en-US" dirty="0"/>
          </a:p>
          <a:p>
            <a:pPr lvl="1">
              <a:spcBef>
                <a:spcPts val="1000"/>
              </a:spcBef>
              <a:buFont typeface="Arial" charset="0"/>
              <a:buChar char="•"/>
            </a:pPr>
            <a:endParaRPr lang="en-US" dirty="0"/>
          </a:p>
        </p:txBody>
      </p:sp>
      <p:sp>
        <p:nvSpPr>
          <p:cNvPr id="53259" name="Slide Number Placeholder 4">
            <a:extLst>
              <a:ext uri="{FF2B5EF4-FFF2-40B4-BE49-F238E27FC236}">
                <a16:creationId xmlns:a16="http://schemas.microsoft.com/office/drawing/2014/main" id="{D0E9D545-9EF5-5496-4BCC-B6C489E907F3}"/>
              </a:ext>
            </a:extLst>
          </p:cNvPr>
          <p:cNvSpPr>
            <a:spLocks noGrp="1"/>
          </p:cNvSpPr>
          <p:nvPr>
            <p:ph type="sldNum" sz="quarter" idx="12"/>
          </p:nvPr>
        </p:nvSpPr>
        <p:spPr>
          <a:xfrm>
            <a:off x="3543300" y="6356351"/>
            <a:ext cx="2057400" cy="365125"/>
          </a:xfrm>
        </p:spPr>
        <p:txBody>
          <a:bodyPr/>
          <a:lstStyle/>
          <a:p>
            <a:pPr>
              <a:spcAft>
                <a:spcPts val="600"/>
              </a:spcAft>
            </a:pPr>
            <a:fld id="{C1820EB3-92EE-104B-92CD-26C09B1518FE}" type="slidenum">
              <a:rPr lang="en-US" smtClean="0"/>
              <a:pPr>
                <a:spcAft>
                  <a:spcPts val="600"/>
                </a:spcAft>
              </a:pPr>
              <a:t>91</a:t>
            </a:fld>
            <a:endParaRPr lang="en-US"/>
          </a:p>
        </p:txBody>
      </p:sp>
    </p:spTree>
    <p:extLst>
      <p:ext uri="{BB962C8B-B14F-4D97-AF65-F5344CB8AC3E}">
        <p14:creationId xmlns:p14="http://schemas.microsoft.com/office/powerpoint/2010/main" val="4104042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a:xfrm>
            <a:off x="557211" y="160338"/>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Steps to Secure the Scene</a:t>
            </a:r>
          </a:p>
        </p:txBody>
      </p:sp>
      <p:sp>
        <p:nvSpPr>
          <p:cNvPr id="3" name="Content Placeholder 2"/>
          <p:cNvSpPr>
            <a:spLocks noGrp="1"/>
          </p:cNvSpPr>
          <p:nvPr>
            <p:ph idx="1"/>
          </p:nvPr>
        </p:nvSpPr>
        <p:spPr>
          <a:xfrm>
            <a:off x="406399" y="1511299"/>
            <a:ext cx="8531225" cy="4665663"/>
          </a:xfrm>
        </p:spPr>
        <p:txBody>
          <a:bodyPr>
            <a:normAutofit/>
          </a:bodyPr>
          <a:lstStyle/>
          <a:p>
            <a:pPr algn="just">
              <a:lnSpc>
                <a:spcPct val="100000"/>
              </a:lnSpc>
              <a:defRPr/>
            </a:pPr>
            <a:r>
              <a:rPr lang="en-GB" dirty="0">
                <a:latin typeface="Georgia" panose="02040502050405020303" pitchFamily="18" charset="0"/>
                <a:ea typeface="+mn-ea"/>
              </a:rPr>
              <a:t>Follow jurisdictional policy for securing the crime scene</a:t>
            </a:r>
            <a:endParaRPr lang="el-GR" dirty="0">
              <a:latin typeface="Georgia" panose="02040502050405020303" pitchFamily="18" charset="0"/>
              <a:ea typeface="+mn-ea"/>
            </a:endParaRPr>
          </a:p>
          <a:p>
            <a:pPr algn="just">
              <a:lnSpc>
                <a:spcPct val="100000"/>
              </a:lnSpc>
              <a:defRPr/>
            </a:pPr>
            <a:r>
              <a:rPr lang="en-GB" dirty="0">
                <a:latin typeface="Georgia" panose="02040502050405020303" pitchFamily="18" charset="0"/>
                <a:ea typeface="+mn-ea"/>
              </a:rPr>
              <a:t>Move all persons away from the immediate area from which evidence is to be collected</a:t>
            </a:r>
            <a:endParaRPr lang="el-GR" dirty="0">
              <a:latin typeface="Georgia" panose="02040502050405020303" pitchFamily="18" charset="0"/>
              <a:ea typeface="+mn-ea"/>
            </a:endParaRPr>
          </a:p>
          <a:p>
            <a:pPr algn="just">
              <a:lnSpc>
                <a:spcPct val="100000"/>
              </a:lnSpc>
              <a:defRPr/>
            </a:pPr>
            <a:r>
              <a:rPr lang="en-GB" dirty="0">
                <a:latin typeface="Georgia" panose="02040502050405020303" pitchFamily="18" charset="0"/>
                <a:ea typeface="+mn-ea"/>
              </a:rPr>
              <a:t>Secure all electronic devices including personal and portable devices</a:t>
            </a:r>
            <a:endParaRPr lang="el-GR" dirty="0">
              <a:latin typeface="Georgia" panose="02040502050405020303" pitchFamily="18" charset="0"/>
              <a:ea typeface="+mn-ea"/>
            </a:endParaRPr>
          </a:p>
          <a:p>
            <a:pPr algn="just">
              <a:lnSpc>
                <a:spcPct val="100000"/>
              </a:lnSpc>
              <a:defRPr/>
            </a:pPr>
            <a:r>
              <a:rPr lang="en-US" dirty="0">
                <a:latin typeface="Georgia" panose="02040502050405020303" pitchFamily="18" charset="0"/>
                <a:ea typeface="+mn-ea"/>
              </a:rPr>
              <a:t>Refuse offers of help or technical assistance from any </a:t>
            </a:r>
            <a:r>
              <a:rPr lang="en-US" dirty="0" err="1">
                <a:latin typeface="Georgia" panose="02040502050405020303" pitchFamily="18" charset="0"/>
                <a:ea typeface="+mn-ea"/>
              </a:rPr>
              <a:t>unauthorised</a:t>
            </a:r>
            <a:r>
              <a:rPr lang="en-US" dirty="0">
                <a:latin typeface="Georgia" panose="02040502050405020303" pitchFamily="18" charset="0"/>
                <a:ea typeface="+mn-ea"/>
              </a:rPr>
              <a:t> persons</a:t>
            </a:r>
          </a:p>
          <a:p>
            <a:pPr algn="just">
              <a:lnSpc>
                <a:spcPct val="100000"/>
              </a:lnSpc>
              <a:defRPr/>
            </a:pPr>
            <a:r>
              <a:rPr lang="en-US" dirty="0">
                <a:latin typeface="Georgia" panose="02040502050405020303" pitchFamily="18" charset="0"/>
                <a:ea typeface="+mn-ea"/>
              </a:rPr>
              <a:t>Leave a computer or electronic device off if it is already turned off</a:t>
            </a:r>
            <a:endParaRPr lang="el-GR" dirty="0">
              <a:latin typeface="Georgia" panose="02040502050405020303" pitchFamily="18" charset="0"/>
              <a:ea typeface="+mn-ea"/>
            </a:endParaRPr>
          </a:p>
        </p:txBody>
      </p:sp>
    </p:spTree>
    <p:extLst>
      <p:ext uri="{BB962C8B-B14F-4D97-AF65-F5344CB8AC3E}">
        <p14:creationId xmlns:p14="http://schemas.microsoft.com/office/powerpoint/2010/main" val="3955170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520700" y="109538"/>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Steps to Secure the Scene</a:t>
            </a:r>
          </a:p>
        </p:txBody>
      </p:sp>
      <p:sp>
        <p:nvSpPr>
          <p:cNvPr id="23556" name="Content Placeholder 2"/>
          <p:cNvSpPr>
            <a:spLocks noGrp="1"/>
          </p:cNvSpPr>
          <p:nvPr>
            <p:ph idx="1"/>
          </p:nvPr>
        </p:nvSpPr>
        <p:spPr>
          <a:xfrm>
            <a:off x="285750" y="1396999"/>
            <a:ext cx="8464550" cy="4779963"/>
          </a:xfrm>
        </p:spPr>
        <p:txBody>
          <a:bodyPr/>
          <a:lstStyle/>
          <a:p>
            <a:pPr algn="just">
              <a:lnSpc>
                <a:spcPct val="100000"/>
              </a:lnSpc>
            </a:pPr>
            <a:r>
              <a:rPr lang="en-US" dirty="0">
                <a:latin typeface="Georgia" panose="02040502050405020303" pitchFamily="18" charset="0"/>
              </a:rPr>
              <a:t>We will see later if a computer is on or the state cannot be determined</a:t>
            </a:r>
            <a:endParaRPr lang="el-GR" dirty="0">
              <a:latin typeface="Georgia" panose="02040502050405020303" pitchFamily="18" charset="0"/>
            </a:endParaRPr>
          </a:p>
          <a:p>
            <a:pPr algn="just">
              <a:lnSpc>
                <a:spcPct val="100000"/>
              </a:lnSpc>
            </a:pPr>
            <a:r>
              <a:rPr lang="en-GB" dirty="0">
                <a:latin typeface="Georgia" panose="02040502050405020303" pitchFamily="18" charset="0"/>
              </a:rPr>
              <a:t>Protect volatile data physically and electronically</a:t>
            </a:r>
            <a:endParaRPr lang="el-GR" dirty="0">
              <a:latin typeface="Georgia" panose="02040502050405020303" pitchFamily="18" charset="0"/>
            </a:endParaRPr>
          </a:p>
          <a:p>
            <a:pPr algn="just">
              <a:lnSpc>
                <a:spcPct val="100000"/>
              </a:lnSpc>
            </a:pPr>
            <a:r>
              <a:rPr lang="en-GB" dirty="0">
                <a:latin typeface="Georgia" panose="02040502050405020303" pitchFamily="18" charset="0"/>
              </a:rPr>
              <a:t>Identify and document related electronic components that will not be collected</a:t>
            </a:r>
            <a:endParaRPr lang="el-GR" dirty="0">
              <a:latin typeface="Georgia" panose="02040502050405020303" pitchFamily="18" charset="0"/>
            </a:endParaRPr>
          </a:p>
          <a:p>
            <a:pPr algn="just">
              <a:lnSpc>
                <a:spcPct val="100000"/>
              </a:lnSpc>
            </a:pPr>
            <a:r>
              <a:rPr lang="en-GB" dirty="0">
                <a:latin typeface="Georgia" panose="02040502050405020303" pitchFamily="18" charset="0"/>
              </a:rPr>
              <a:t>Identify telephone and network lines attached to devices, document and label them</a:t>
            </a:r>
            <a:endParaRPr lang="el-GR" dirty="0">
              <a:latin typeface="Georgia" panose="02040502050405020303" pitchFamily="18" charset="0"/>
            </a:endParaRPr>
          </a:p>
        </p:txBody>
      </p:sp>
    </p:spTree>
    <p:extLst>
      <p:ext uri="{BB962C8B-B14F-4D97-AF65-F5344CB8AC3E}">
        <p14:creationId xmlns:p14="http://schemas.microsoft.com/office/powerpoint/2010/main" val="3474352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a:xfrm>
            <a:off x="628652" y="96838"/>
            <a:ext cx="8229600" cy="860293"/>
          </a:xfrm>
          <a:ln/>
        </p:spPr>
        <p:txBody>
          <a:bodyPr anchor="ctr">
            <a:normAutofit/>
          </a:bodyPr>
          <a:lstStyle/>
          <a:p>
            <a:pPr algn="r" eaLnBrk="1" hangingPunct="1"/>
            <a:r>
              <a:rPr lang="en-US">
                <a:solidFill>
                  <a:srgbClr val="FFFFFF"/>
                </a:solidFill>
                <a:latin typeface="Helvetica" panose="020B0604020202020204" pitchFamily="34" charset="0"/>
              </a:rPr>
              <a:t>Steps to Secure the Scene</a:t>
            </a:r>
          </a:p>
        </p:txBody>
      </p:sp>
      <p:sp>
        <p:nvSpPr>
          <p:cNvPr id="24580" name="Content Placeholder 2"/>
          <p:cNvSpPr>
            <a:spLocks noGrp="1"/>
          </p:cNvSpPr>
          <p:nvPr>
            <p:ph idx="1"/>
          </p:nvPr>
        </p:nvSpPr>
        <p:spPr>
          <a:xfrm>
            <a:off x="285748" y="1600199"/>
            <a:ext cx="8651877" cy="4576763"/>
          </a:xfrm>
        </p:spPr>
        <p:txBody>
          <a:bodyPr/>
          <a:lstStyle/>
          <a:p>
            <a:pPr>
              <a:lnSpc>
                <a:spcPct val="100000"/>
              </a:lnSpc>
            </a:pPr>
            <a:r>
              <a:rPr lang="en-GB" dirty="0">
                <a:latin typeface="Georgia" panose="02040502050405020303" pitchFamily="18" charset="0"/>
              </a:rPr>
              <a:t>Decide if any other evidence is required from a device to be </a:t>
            </a:r>
            <a:r>
              <a:rPr lang="en-GB" dirty="0" err="1">
                <a:latin typeface="Georgia" panose="02040502050405020303" pitchFamily="18" charset="0"/>
              </a:rPr>
              <a:t>seised</a:t>
            </a:r>
            <a:endParaRPr lang="el-GR" dirty="0">
              <a:latin typeface="Georgia" panose="02040502050405020303" pitchFamily="18" charset="0"/>
            </a:endParaRPr>
          </a:p>
          <a:p>
            <a:pPr lvl="1">
              <a:lnSpc>
                <a:spcPct val="100000"/>
              </a:lnSpc>
              <a:spcBef>
                <a:spcPts val="1000"/>
              </a:spcBef>
            </a:pPr>
            <a:r>
              <a:rPr lang="en-GB" dirty="0">
                <a:latin typeface="Georgia" panose="02040502050405020303" pitchFamily="18" charset="0"/>
              </a:rPr>
              <a:t>If so, follow the general handling procedures</a:t>
            </a:r>
            <a:endParaRPr lang="el-GR" dirty="0">
              <a:latin typeface="Georgia" panose="02040502050405020303" pitchFamily="18" charset="0"/>
            </a:endParaRPr>
          </a:p>
          <a:p>
            <a:pPr lvl="1">
              <a:lnSpc>
                <a:spcPct val="100000"/>
              </a:lnSpc>
              <a:spcBef>
                <a:spcPts val="1000"/>
              </a:spcBef>
            </a:pPr>
            <a:r>
              <a:rPr lang="en-GB" dirty="0">
                <a:latin typeface="Georgia" panose="02040502050405020303" pitchFamily="18" charset="0"/>
              </a:rPr>
              <a:t>Postpone destructive techniques until after electronic evidence recovery is done</a:t>
            </a:r>
            <a:endParaRPr lang="el-GR" dirty="0">
              <a:latin typeface="Georgia" panose="02040502050405020303" pitchFamily="18" charset="0"/>
            </a:endParaRPr>
          </a:p>
          <a:p>
            <a:pPr lvl="2">
              <a:lnSpc>
                <a:spcPct val="100000"/>
              </a:lnSpc>
              <a:spcBef>
                <a:spcPts val="1000"/>
              </a:spcBef>
            </a:pPr>
            <a:r>
              <a:rPr lang="en-GB" dirty="0">
                <a:latin typeface="Georgia" panose="02040502050405020303" pitchFamily="18" charset="0"/>
              </a:rPr>
              <a:t>Collect latent prints after e-evidence recovery is complete</a:t>
            </a:r>
            <a:endParaRPr lang="el-GR" dirty="0">
              <a:latin typeface="Georgia" panose="02040502050405020303" pitchFamily="18" charset="0"/>
            </a:endParaRPr>
          </a:p>
          <a:p>
            <a:pPr lvl="2">
              <a:lnSpc>
                <a:spcPct val="100000"/>
              </a:lnSpc>
              <a:spcBef>
                <a:spcPts val="1000"/>
              </a:spcBef>
            </a:pPr>
            <a:r>
              <a:rPr lang="en-GB" dirty="0">
                <a:latin typeface="Georgia" panose="02040502050405020303" pitchFamily="18" charset="0"/>
              </a:rPr>
              <a:t>Do not use aluminium powder to collect fingerprints from the scene as this may damage equipment and data.</a:t>
            </a:r>
            <a:endParaRPr lang="el-GR" dirty="0">
              <a:latin typeface="Georgia" panose="02040502050405020303" pitchFamily="18" charset="0"/>
            </a:endParaRPr>
          </a:p>
        </p:txBody>
      </p:sp>
    </p:spTree>
    <p:extLst>
      <p:ext uri="{BB962C8B-B14F-4D97-AF65-F5344CB8AC3E}">
        <p14:creationId xmlns:p14="http://schemas.microsoft.com/office/powerpoint/2010/main" val="35552144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a:xfrm>
            <a:off x="612775" y="149358"/>
            <a:ext cx="8229600" cy="860293"/>
          </a:xfrm>
          <a:ln/>
        </p:spPr>
        <p:txBody>
          <a:bodyPr anchor="ctr">
            <a:normAutofit/>
          </a:bodyPr>
          <a:lstStyle/>
          <a:p>
            <a:pPr algn="r" eaLnBrk="1" hangingPunct="1"/>
            <a:r>
              <a:rPr lang="en-US">
                <a:solidFill>
                  <a:srgbClr val="FFFFFF"/>
                </a:solidFill>
                <a:latin typeface="Helvetica" panose="020B0604020202020204" pitchFamily="34" charset="0"/>
              </a:rPr>
              <a:t>Scene Search</a:t>
            </a:r>
          </a:p>
        </p:txBody>
      </p:sp>
      <p:sp>
        <p:nvSpPr>
          <p:cNvPr id="3" name="Content Placeholder 2"/>
          <p:cNvSpPr>
            <a:spLocks noGrp="1"/>
          </p:cNvSpPr>
          <p:nvPr>
            <p:ph idx="1"/>
          </p:nvPr>
        </p:nvSpPr>
        <p:spPr>
          <a:xfrm>
            <a:off x="444500" y="1371599"/>
            <a:ext cx="8229600" cy="4805363"/>
          </a:xfrm>
        </p:spPr>
        <p:txBody>
          <a:bodyPr>
            <a:normAutofit/>
          </a:bodyPr>
          <a:lstStyle/>
          <a:p>
            <a:pPr>
              <a:lnSpc>
                <a:spcPct val="100000"/>
              </a:lnSpc>
              <a:defRPr/>
            </a:pPr>
            <a:r>
              <a:rPr lang="en-GB" dirty="0">
                <a:latin typeface="Georgia" panose="02040502050405020303" pitchFamily="18" charset="0"/>
                <a:ea typeface="+mn-ea"/>
              </a:rPr>
              <a:t>Search the scene for non-electronic but related evidence, such as</a:t>
            </a:r>
            <a:endParaRPr lang="el-GR" dirty="0">
              <a:latin typeface="Georgia" panose="02040502050405020303" pitchFamily="18" charset="0"/>
              <a:ea typeface="+mn-ea"/>
            </a:endParaRPr>
          </a:p>
          <a:p>
            <a:pPr lvl="1">
              <a:lnSpc>
                <a:spcPct val="100000"/>
              </a:lnSpc>
              <a:spcBef>
                <a:spcPts val="1000"/>
              </a:spcBef>
              <a:defRPr/>
            </a:pPr>
            <a:r>
              <a:rPr lang="en-GB" dirty="0">
                <a:latin typeface="Georgia" panose="02040502050405020303" pitchFamily="18" charset="0"/>
                <a:ea typeface="+mn-ea"/>
              </a:rPr>
              <a:t>written passwords and other handwritten notes</a:t>
            </a:r>
            <a:endParaRPr lang="el-GR" dirty="0">
              <a:latin typeface="Georgia" panose="02040502050405020303" pitchFamily="18" charset="0"/>
              <a:ea typeface="+mn-ea"/>
            </a:endParaRPr>
          </a:p>
          <a:p>
            <a:pPr lvl="1">
              <a:lnSpc>
                <a:spcPct val="100000"/>
              </a:lnSpc>
              <a:spcBef>
                <a:spcPts val="1000"/>
              </a:spcBef>
              <a:defRPr/>
            </a:pPr>
            <a:r>
              <a:rPr lang="en-GB" dirty="0">
                <a:latin typeface="Georgia" panose="02040502050405020303" pitchFamily="18" charset="0"/>
                <a:ea typeface="+mn-ea"/>
              </a:rPr>
              <a:t>blank pads of paper with indented writing</a:t>
            </a:r>
            <a:endParaRPr lang="el-GR" dirty="0">
              <a:latin typeface="Georgia" panose="02040502050405020303" pitchFamily="18" charset="0"/>
              <a:ea typeface="+mn-ea"/>
            </a:endParaRPr>
          </a:p>
          <a:p>
            <a:pPr lvl="1">
              <a:lnSpc>
                <a:spcPct val="100000"/>
              </a:lnSpc>
              <a:spcBef>
                <a:spcPts val="1000"/>
              </a:spcBef>
              <a:defRPr/>
            </a:pPr>
            <a:r>
              <a:rPr lang="en-GB" dirty="0">
                <a:latin typeface="Georgia" panose="02040502050405020303" pitchFamily="18" charset="0"/>
                <a:ea typeface="+mn-ea"/>
              </a:rPr>
              <a:t>hardware and software manuals</a:t>
            </a:r>
            <a:endParaRPr lang="el-GR" dirty="0">
              <a:latin typeface="Georgia" panose="02040502050405020303" pitchFamily="18" charset="0"/>
              <a:ea typeface="+mn-ea"/>
            </a:endParaRPr>
          </a:p>
          <a:p>
            <a:pPr lvl="1">
              <a:lnSpc>
                <a:spcPct val="100000"/>
              </a:lnSpc>
              <a:spcBef>
                <a:spcPts val="1000"/>
              </a:spcBef>
              <a:defRPr/>
            </a:pPr>
            <a:r>
              <a:rPr lang="en-GB" dirty="0">
                <a:latin typeface="Georgia" panose="02040502050405020303" pitchFamily="18" charset="0"/>
                <a:ea typeface="+mn-ea"/>
              </a:rPr>
              <a:t>calendars or diaries</a:t>
            </a:r>
            <a:endParaRPr lang="el-GR" dirty="0">
              <a:latin typeface="Georgia" panose="02040502050405020303" pitchFamily="18" charset="0"/>
              <a:ea typeface="+mn-ea"/>
            </a:endParaRPr>
          </a:p>
          <a:p>
            <a:pPr lvl="1">
              <a:lnSpc>
                <a:spcPct val="100000"/>
              </a:lnSpc>
              <a:spcBef>
                <a:spcPts val="1000"/>
              </a:spcBef>
              <a:defRPr/>
            </a:pPr>
            <a:r>
              <a:rPr lang="en-GB" dirty="0">
                <a:latin typeface="Georgia" panose="02040502050405020303" pitchFamily="18" charset="0"/>
                <a:ea typeface="+mn-ea"/>
              </a:rPr>
              <a:t>text or graphical computer printouts</a:t>
            </a:r>
            <a:endParaRPr lang="el-GR" dirty="0">
              <a:latin typeface="Georgia" panose="02040502050405020303" pitchFamily="18" charset="0"/>
              <a:ea typeface="+mn-ea"/>
            </a:endParaRPr>
          </a:p>
          <a:p>
            <a:pPr lvl="1">
              <a:lnSpc>
                <a:spcPct val="100000"/>
              </a:lnSpc>
              <a:spcBef>
                <a:spcPts val="1000"/>
              </a:spcBef>
              <a:defRPr/>
            </a:pPr>
            <a:r>
              <a:rPr lang="en-GB" dirty="0">
                <a:latin typeface="Georgia" panose="02040502050405020303" pitchFamily="18" charset="0"/>
                <a:ea typeface="+mn-ea"/>
              </a:rPr>
              <a:t>photographs, or</a:t>
            </a:r>
            <a:endParaRPr lang="el-GR" dirty="0">
              <a:latin typeface="Georgia" panose="02040502050405020303" pitchFamily="18" charset="0"/>
              <a:ea typeface="+mn-ea"/>
            </a:endParaRPr>
          </a:p>
          <a:p>
            <a:pPr lvl="1">
              <a:lnSpc>
                <a:spcPct val="100000"/>
              </a:lnSpc>
              <a:spcBef>
                <a:spcPts val="1000"/>
              </a:spcBef>
              <a:defRPr/>
            </a:pPr>
            <a:r>
              <a:rPr lang="en-GB" dirty="0">
                <a:latin typeface="Georgia" panose="02040502050405020303" pitchFamily="18" charset="0"/>
                <a:ea typeface="+mn-ea"/>
              </a:rPr>
              <a:t>information about personal interests that may be useful for later password /passphrase cracking</a:t>
            </a:r>
            <a:endParaRPr lang="el-GR" dirty="0">
              <a:latin typeface="Georgia" panose="02040502050405020303" pitchFamily="18" charset="0"/>
              <a:ea typeface="+mn-ea"/>
            </a:endParaRPr>
          </a:p>
        </p:txBody>
      </p:sp>
    </p:spTree>
    <p:extLst>
      <p:ext uri="{BB962C8B-B14F-4D97-AF65-F5344CB8AC3E}">
        <p14:creationId xmlns:p14="http://schemas.microsoft.com/office/powerpoint/2010/main" val="36250015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950" y="93224"/>
            <a:ext cx="8229600" cy="860293"/>
          </a:xfrm>
          <a:ln/>
        </p:spPr>
        <p:txBody>
          <a:bodyPr anchor="ctr">
            <a:normAutofit/>
          </a:bodyPr>
          <a:lstStyle/>
          <a:p>
            <a:pPr algn="r"/>
            <a:r>
              <a:rPr lang="en-US">
                <a:solidFill>
                  <a:srgbClr val="FFFFFF"/>
                </a:solidFill>
                <a:latin typeface="Helvetica" panose="020B0604020202020204" pitchFamily="34" charset="0"/>
              </a:rPr>
              <a:t>Preliminary Interviews</a:t>
            </a:r>
          </a:p>
        </p:txBody>
      </p:sp>
      <p:sp>
        <p:nvSpPr>
          <p:cNvPr id="5" name="Rectangle 4"/>
          <p:cNvSpPr/>
          <p:nvPr/>
        </p:nvSpPr>
        <p:spPr>
          <a:xfrm>
            <a:off x="457200" y="3757933"/>
            <a:ext cx="8229600" cy="2146550"/>
          </a:xfrm>
          <a:prstGeom prst="rect">
            <a:avLst/>
          </a:prstGeom>
        </p:spPr>
        <p:txBody>
          <a:bodyPr wrap="square">
            <a:spAutoFit/>
          </a:bodyPr>
          <a:lstStyle/>
          <a:p>
            <a:pPr algn="ctr">
              <a:lnSpc>
                <a:spcPts val="4060"/>
              </a:lnSpc>
            </a:pPr>
            <a:r>
              <a:rPr lang="en-US" sz="2800" dirty="0"/>
              <a:t>!!! Any interviews conducted at the scene must comply with national legislation and agency policy (for instance in the requirement to provide a caution against self incrimination or list of rights).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78" y="1294199"/>
            <a:ext cx="8330922" cy="1735609"/>
          </a:xfrm>
          <a:prstGeom prst="rect">
            <a:avLst/>
          </a:prstGeom>
        </p:spPr>
      </p:pic>
    </p:spTree>
    <p:extLst>
      <p:ext uri="{BB962C8B-B14F-4D97-AF65-F5344CB8AC3E}">
        <p14:creationId xmlns:p14="http://schemas.microsoft.com/office/powerpoint/2010/main" val="2542040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a:xfrm>
            <a:off x="304800" y="96838"/>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Preliminary Interviews</a:t>
            </a:r>
          </a:p>
        </p:txBody>
      </p:sp>
      <p:sp>
        <p:nvSpPr>
          <p:cNvPr id="26628" name="Content Placeholder 2"/>
          <p:cNvSpPr>
            <a:spLocks noGrp="1"/>
          </p:cNvSpPr>
          <p:nvPr>
            <p:ph idx="1"/>
          </p:nvPr>
        </p:nvSpPr>
        <p:spPr>
          <a:xfrm>
            <a:off x="285750" y="4195763"/>
            <a:ext cx="8229600" cy="1981200"/>
          </a:xfrm>
        </p:spPr>
        <p:txBody>
          <a:bodyPr/>
          <a:lstStyle/>
          <a:p>
            <a:pPr marL="571500" indent="-514350">
              <a:lnSpc>
                <a:spcPct val="100000"/>
              </a:lnSpc>
            </a:pPr>
            <a:r>
              <a:rPr lang="en-GB" sz="2600" dirty="0">
                <a:latin typeface="Georgia" panose="02040502050405020303" pitchFamily="18" charset="0"/>
              </a:rPr>
              <a:t>Separate and identify all persons at the scene and record their location at time of entry</a:t>
            </a:r>
            <a:endParaRPr lang="el-GR" sz="2600" dirty="0">
              <a:latin typeface="Georgia" panose="02040502050405020303" pitchFamily="18" charset="0"/>
            </a:endParaRPr>
          </a:p>
          <a:p>
            <a:pPr marL="571500" indent="-514350">
              <a:lnSpc>
                <a:spcPct val="100000"/>
              </a:lnSpc>
            </a:pPr>
            <a:r>
              <a:rPr lang="en-GB" sz="2600" dirty="0">
                <a:latin typeface="Georgia" panose="02040502050405020303" pitchFamily="18" charset="0"/>
              </a:rPr>
              <a:t>Use a checklist to collect and record information from these individuals such as …..</a:t>
            </a:r>
            <a:endParaRPr lang="el-GR" sz="2600" dirty="0">
              <a:latin typeface="Georgia" panose="02040502050405020303" pitchFamily="18" charset="0"/>
            </a:endParaRPr>
          </a:p>
        </p:txBody>
      </p:sp>
      <p:pic>
        <p:nvPicPr>
          <p:cNvPr id="26629" name="Picture 2" descr="C:\Users\Lemon\Desktop\BackUp\COE Training\Photos\interog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325" y="998472"/>
            <a:ext cx="54673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4455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p:cNvSpPr>
            <a:spLocks noGrp="1"/>
          </p:cNvSpPr>
          <p:nvPr>
            <p:ph type="title"/>
          </p:nvPr>
        </p:nvSpPr>
        <p:spPr>
          <a:xfrm>
            <a:off x="285750" y="39754"/>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Preliminary Interviews</a:t>
            </a:r>
          </a:p>
        </p:txBody>
      </p:sp>
      <p:sp>
        <p:nvSpPr>
          <p:cNvPr id="3" name="Content Placeholder 2"/>
          <p:cNvSpPr>
            <a:spLocks noGrp="1"/>
          </p:cNvSpPr>
          <p:nvPr>
            <p:ph idx="1"/>
          </p:nvPr>
        </p:nvSpPr>
        <p:spPr>
          <a:xfrm>
            <a:off x="-139700" y="1134930"/>
            <a:ext cx="8655050" cy="5253169"/>
          </a:xfrm>
        </p:spPr>
        <p:txBody>
          <a:bodyPr>
            <a:normAutofit fontScale="70000" lnSpcReduction="20000"/>
          </a:bodyPr>
          <a:lstStyle/>
          <a:p>
            <a:pPr marL="971550" lvl="1" indent="-457200" algn="just">
              <a:lnSpc>
                <a:spcPct val="110000"/>
              </a:lnSpc>
              <a:spcBef>
                <a:spcPts val="1000"/>
              </a:spcBef>
              <a:buFont typeface="Arial" charset="0"/>
              <a:buChar char="•"/>
              <a:defRPr/>
            </a:pPr>
            <a:r>
              <a:rPr lang="en-GB" sz="3100" dirty="0">
                <a:latin typeface="Georgia" panose="02040502050405020303" pitchFamily="18" charset="0"/>
                <a:ea typeface="+mn-ea"/>
              </a:rPr>
              <a:t>Purpose of the device/system </a:t>
            </a:r>
            <a:endParaRPr lang="el-GR" sz="3100" dirty="0">
              <a:latin typeface="Georgia" panose="02040502050405020303" pitchFamily="18" charset="0"/>
              <a:ea typeface="+mn-ea"/>
            </a:endParaRPr>
          </a:p>
          <a:p>
            <a:pPr marL="971550" lvl="1" indent="-457200" algn="just">
              <a:lnSpc>
                <a:spcPct val="110000"/>
              </a:lnSpc>
              <a:spcBef>
                <a:spcPts val="1000"/>
              </a:spcBef>
              <a:buFont typeface="Arial" charset="0"/>
              <a:buChar char="•"/>
              <a:defRPr/>
            </a:pPr>
            <a:r>
              <a:rPr lang="en-GB" sz="3100" dirty="0">
                <a:latin typeface="Georgia" panose="02040502050405020303" pitchFamily="18" charset="0"/>
                <a:ea typeface="+mn-ea"/>
              </a:rPr>
              <a:t>Owners and/or users of devices/systems found at the scene, as well as passwords, user names, and Internet Service Provider</a:t>
            </a:r>
            <a:endParaRPr lang="el-GR" sz="3100" dirty="0">
              <a:latin typeface="Georgia" panose="02040502050405020303" pitchFamily="18" charset="0"/>
              <a:ea typeface="+mn-ea"/>
            </a:endParaRPr>
          </a:p>
          <a:p>
            <a:pPr marL="971550" lvl="1" indent="-457200" algn="just">
              <a:lnSpc>
                <a:spcPct val="110000"/>
              </a:lnSpc>
              <a:spcBef>
                <a:spcPts val="1000"/>
              </a:spcBef>
              <a:buFont typeface="Arial" charset="0"/>
              <a:buChar char="•"/>
              <a:defRPr/>
            </a:pPr>
            <a:r>
              <a:rPr lang="en-GB" sz="3100" dirty="0">
                <a:latin typeface="Georgia" panose="02040502050405020303" pitchFamily="18" charset="0"/>
                <a:ea typeface="+mn-ea"/>
              </a:rPr>
              <a:t>Any passwords required to access the system, software, or data. </a:t>
            </a:r>
            <a:endParaRPr lang="el-GR" sz="3100" dirty="0">
              <a:latin typeface="Georgia" panose="02040502050405020303" pitchFamily="18" charset="0"/>
              <a:ea typeface="+mn-ea"/>
            </a:endParaRPr>
          </a:p>
          <a:p>
            <a:pPr marL="971550" lvl="1" indent="-457200" algn="just">
              <a:lnSpc>
                <a:spcPct val="110000"/>
              </a:lnSpc>
              <a:spcBef>
                <a:spcPts val="1000"/>
              </a:spcBef>
              <a:buFont typeface="Arial" charset="0"/>
              <a:buChar char="•"/>
              <a:defRPr/>
            </a:pPr>
            <a:r>
              <a:rPr lang="en-GB" sz="3100" dirty="0">
                <a:latin typeface="Georgia" panose="02040502050405020303" pitchFamily="18" charset="0"/>
                <a:ea typeface="+mn-ea"/>
              </a:rPr>
              <a:t>Any unique security schemes or destructive devices</a:t>
            </a:r>
          </a:p>
          <a:p>
            <a:pPr marL="971550" lvl="1" indent="-457200" algn="just">
              <a:lnSpc>
                <a:spcPct val="110000"/>
              </a:lnSpc>
              <a:spcBef>
                <a:spcPts val="1000"/>
              </a:spcBef>
              <a:buFont typeface="Arial" charset="0"/>
              <a:buChar char="•"/>
              <a:defRPr/>
            </a:pPr>
            <a:r>
              <a:rPr lang="en-GB" sz="3100" dirty="0">
                <a:latin typeface="Georgia" panose="02040502050405020303" pitchFamily="18" charset="0"/>
                <a:ea typeface="+mn-ea"/>
              </a:rPr>
              <a:t>Facebook, or other online social networking Web site account information.</a:t>
            </a:r>
            <a:endParaRPr lang="el-GR" sz="3100" dirty="0">
              <a:latin typeface="Georgia" panose="02040502050405020303" pitchFamily="18" charset="0"/>
              <a:ea typeface="+mn-ea"/>
            </a:endParaRPr>
          </a:p>
          <a:p>
            <a:pPr marL="971550" lvl="1" indent="-457200" algn="just">
              <a:lnSpc>
                <a:spcPct val="110000"/>
              </a:lnSpc>
              <a:spcBef>
                <a:spcPts val="1000"/>
              </a:spcBef>
              <a:buFont typeface="Arial" charset="0"/>
              <a:buChar char="•"/>
              <a:defRPr/>
            </a:pPr>
            <a:r>
              <a:rPr lang="en-GB" sz="3100" dirty="0">
                <a:latin typeface="Georgia" panose="02040502050405020303" pitchFamily="18" charset="0"/>
                <a:ea typeface="+mn-ea"/>
              </a:rPr>
              <a:t>Any offsite data storage</a:t>
            </a:r>
            <a:endParaRPr lang="el-GR" sz="3100" dirty="0">
              <a:latin typeface="Georgia" panose="02040502050405020303" pitchFamily="18" charset="0"/>
              <a:ea typeface="+mn-ea"/>
            </a:endParaRPr>
          </a:p>
          <a:p>
            <a:pPr marL="971550" lvl="1" indent="-457200" algn="just">
              <a:lnSpc>
                <a:spcPct val="110000"/>
              </a:lnSpc>
              <a:spcBef>
                <a:spcPts val="1000"/>
              </a:spcBef>
              <a:buFont typeface="Arial" charset="0"/>
              <a:buChar char="•"/>
              <a:defRPr/>
            </a:pPr>
            <a:r>
              <a:rPr lang="en-GB" sz="3100" dirty="0">
                <a:latin typeface="Georgia" panose="02040502050405020303" pitchFamily="18" charset="0"/>
                <a:ea typeface="+mn-ea"/>
              </a:rPr>
              <a:t>Any documentation explaining the hardware or software installed on the system</a:t>
            </a:r>
          </a:p>
          <a:p>
            <a:pPr marL="971550" lvl="1" indent="-457200" algn="just">
              <a:lnSpc>
                <a:spcPct val="110000"/>
              </a:lnSpc>
              <a:spcBef>
                <a:spcPts val="1000"/>
              </a:spcBef>
              <a:buFont typeface="Arial" charset="0"/>
              <a:buChar char="•"/>
              <a:defRPr/>
            </a:pPr>
            <a:r>
              <a:rPr lang="en-US" sz="3100" dirty="0">
                <a:latin typeface="Georgia" panose="02040502050405020303" pitchFamily="18" charset="0"/>
                <a:ea typeface="+mn-ea"/>
              </a:rPr>
              <a:t>Any other relevant information</a:t>
            </a:r>
            <a:endParaRPr lang="el-GR" sz="3100" dirty="0">
              <a:latin typeface="Georgia" panose="02040502050405020303" pitchFamily="18" charset="0"/>
              <a:ea typeface="+mn-ea"/>
            </a:endParaRPr>
          </a:p>
        </p:txBody>
      </p:sp>
    </p:spTree>
    <p:extLst>
      <p:ext uri="{BB962C8B-B14F-4D97-AF65-F5344CB8AC3E}">
        <p14:creationId xmlns:p14="http://schemas.microsoft.com/office/powerpoint/2010/main" val="41063445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9F6DEA-916F-DD6C-A8CA-639004B0DC01}"/>
              </a:ext>
            </a:extLst>
          </p:cNvPr>
          <p:cNvSpPr>
            <a:spLocks noGrp="1"/>
          </p:cNvSpPr>
          <p:nvPr>
            <p:ph type="title"/>
          </p:nvPr>
        </p:nvSpPr>
        <p:spPr>
          <a:xfrm>
            <a:off x="628650" y="1111624"/>
            <a:ext cx="7886700" cy="1225176"/>
          </a:xfrm>
        </p:spPr>
        <p:txBody>
          <a:bodyPr>
            <a:normAutofit/>
          </a:bodyPr>
          <a:lstStyle/>
          <a:p>
            <a:pPr lvl="1" algn="ctr" rtl="0">
              <a:lnSpc>
                <a:spcPct val="90000"/>
              </a:lnSpc>
              <a:spcBef>
                <a:spcPct val="0"/>
              </a:spcBef>
              <a:spcAft>
                <a:spcPts val="600"/>
              </a:spcAft>
            </a:pPr>
            <a:r>
              <a:rPr lang="en-US" sz="4000" b="1" kern="1200" dirty="0">
                <a:solidFill>
                  <a:srgbClr val="005E8E"/>
                </a:solidFill>
                <a:latin typeface="+mj-lt"/>
                <a:ea typeface="+mj-ea"/>
                <a:cs typeface="+mj-cs"/>
              </a:rPr>
              <a:t>Documenting the </a:t>
            </a:r>
            <a:br>
              <a:rPr lang="en-US" sz="4000" b="1" kern="1200" dirty="0">
                <a:solidFill>
                  <a:srgbClr val="005E8E"/>
                </a:solidFill>
                <a:latin typeface="+mj-lt"/>
                <a:ea typeface="+mj-ea"/>
                <a:cs typeface="+mj-cs"/>
              </a:rPr>
            </a:br>
            <a:r>
              <a:rPr lang="en-US" sz="4000" b="1" kern="1200" dirty="0">
                <a:solidFill>
                  <a:srgbClr val="005E8E"/>
                </a:solidFill>
                <a:latin typeface="+mj-lt"/>
                <a:ea typeface="+mj-ea"/>
                <a:cs typeface="+mj-cs"/>
              </a:rPr>
              <a:t>Scene</a:t>
            </a:r>
          </a:p>
        </p:txBody>
      </p:sp>
      <p:pic>
        <p:nvPicPr>
          <p:cNvPr id="7" name="Graphic 6" descr="Clipboard outline">
            <a:extLst>
              <a:ext uri="{FF2B5EF4-FFF2-40B4-BE49-F238E27FC236}">
                <a16:creationId xmlns:a16="http://schemas.microsoft.com/office/drawing/2014/main" id="{E232BAB8-65F9-40C4-9BF9-011676C165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40190"/>
            <a:ext cx="3886200" cy="3886200"/>
          </a:xfrm>
          <a:prstGeom prst="rect">
            <a:avLst/>
          </a:prstGeom>
        </p:spPr>
      </p:pic>
    </p:spTree>
    <p:extLst>
      <p:ext uri="{BB962C8B-B14F-4D97-AF65-F5344CB8AC3E}">
        <p14:creationId xmlns:p14="http://schemas.microsoft.com/office/powerpoint/2010/main" val="1092831267"/>
      </p:ext>
    </p:extLst>
  </p:cSld>
  <p:clrMapOvr>
    <a:masterClrMapping/>
  </p:clrMapOvr>
</p:sld>
</file>

<file path=ppt/theme/theme1.xml><?xml version="1.0" encoding="utf-8"?>
<a:theme xmlns:a="http://schemas.openxmlformats.org/drawingml/2006/main" name="PPT_theme_v7">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heme_v7" id="{8CEAEF11-8DD7-42E4-8B50-E070E61E085B}" vid="{180C96AB-83AB-43A3-9AD5-620A1EA01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PPT_theme_v7</Template>
  <TotalTime>25333</TotalTime>
  <Words>23499</Words>
  <Application>Microsoft Office PowerPoint</Application>
  <PresentationFormat>On-screen Show (4:3)</PresentationFormat>
  <Paragraphs>1531</Paragraphs>
  <Slides>170</Slides>
  <Notes>130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170</vt:i4>
      </vt:variant>
    </vt:vector>
  </HeadingPairs>
  <TitlesOfParts>
    <vt:vector size="176" baseType="lpstr">
      <vt:lpstr>Arial</vt:lpstr>
      <vt:lpstr>Arial Narrow</vt:lpstr>
      <vt:lpstr>Calibri</vt:lpstr>
      <vt:lpstr>Georgia</vt:lpstr>
      <vt:lpstr>Helvetica</vt:lpstr>
      <vt:lpstr>PPT_theme_v7</vt:lpstr>
      <vt:lpstr>Introductory Training on Cybercrime, Electronic Evidence and Online Crime Proceeds</vt:lpstr>
      <vt:lpstr>Agenda</vt:lpstr>
      <vt:lpstr>Session Objectives</vt:lpstr>
      <vt:lpstr>Session Objectives</vt:lpstr>
      <vt:lpstr>Part One  What is Electronic Evidence</vt:lpstr>
      <vt:lpstr>PowerPoint Presentation</vt:lpstr>
      <vt:lpstr>PowerPoint Presentation</vt:lpstr>
      <vt:lpstr>General Definition of Evidence</vt:lpstr>
      <vt:lpstr>What is Electronic Evidence?</vt:lpstr>
      <vt:lpstr>Electronic Evidence</vt:lpstr>
      <vt:lpstr>What is Electronic Evidence?</vt:lpstr>
      <vt:lpstr>What is Electronic Evidence?</vt:lpstr>
      <vt:lpstr>PowerPoint Presentation</vt:lpstr>
      <vt:lpstr>Sources and Types of Electronic Evidence</vt:lpstr>
      <vt:lpstr>Sources of Evidence</vt:lpstr>
      <vt:lpstr>Sources of Evidence</vt:lpstr>
      <vt:lpstr>Budapest Convention Definitions</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Sources of Evidence</vt:lpstr>
      <vt:lpstr>Unique characteristics</vt:lpstr>
      <vt:lpstr>Considerations for Electronic Evidence</vt:lpstr>
      <vt:lpstr>PowerPoint Presentation</vt:lpstr>
      <vt:lpstr>Part Two  Council of Europe Electronic Evidence Guide</vt:lpstr>
      <vt:lpstr>PowerPoint Presentation</vt:lpstr>
      <vt:lpstr>Preface To Using The Guide</vt:lpstr>
      <vt:lpstr>Background Of The Guide </vt:lpstr>
      <vt:lpstr>Purpose Of The Guide </vt:lpstr>
      <vt:lpstr>Who the Guide is for</vt:lpstr>
      <vt:lpstr>How the Guide Should be Used</vt:lpstr>
      <vt:lpstr>How the Guide Should be Used</vt:lpstr>
      <vt:lpstr>How the guide should be used</vt:lpstr>
      <vt:lpstr>How the guide should be used</vt:lpstr>
      <vt:lpstr>Document Symbols</vt:lpstr>
      <vt:lpstr>PowerPoint Presentation</vt:lpstr>
      <vt:lpstr>Appendices </vt:lpstr>
      <vt:lpstr>The Budapest Convention</vt:lpstr>
      <vt:lpstr>Precedence</vt:lpstr>
      <vt:lpstr>Validity of the Guide</vt:lpstr>
      <vt:lpstr>PowerPoint Presentation</vt:lpstr>
      <vt:lpstr>Principles</vt:lpstr>
      <vt:lpstr>Principle #1 – Data Integrity</vt:lpstr>
      <vt:lpstr>Principle #2 – Audit Trail</vt:lpstr>
      <vt:lpstr>Principle #3 – Specialist Support</vt:lpstr>
      <vt:lpstr>Principle #4 – Appropriate Training</vt:lpstr>
      <vt:lpstr>Principle #5 - Legality</vt:lpstr>
      <vt:lpstr>PowerPoint Presentation</vt:lpstr>
      <vt:lpstr>PowerPoint Presentation</vt:lpstr>
      <vt:lpstr>Types of Seizure</vt:lpstr>
      <vt:lpstr>Initial Considerations</vt:lpstr>
      <vt:lpstr>PowerPoint Presentation</vt:lpstr>
      <vt:lpstr>Planning and Preparation</vt:lpstr>
      <vt:lpstr>Planning</vt:lpstr>
      <vt:lpstr>Planning</vt:lpstr>
      <vt:lpstr>Preparation</vt:lpstr>
      <vt:lpstr>External Consulting Witnesses</vt:lpstr>
      <vt:lpstr>Who and What to Take to the Scene</vt:lpstr>
      <vt:lpstr>Team Members Tasks</vt:lpstr>
      <vt:lpstr>Equipment and Basic Toolkit</vt:lpstr>
      <vt:lpstr>Disassembly and Removal Tools</vt:lpstr>
      <vt:lpstr>Documentation</vt:lpstr>
      <vt:lpstr>Package and transport</vt:lpstr>
      <vt:lpstr>Communication tools</vt:lpstr>
      <vt:lpstr>Other Items</vt:lpstr>
      <vt:lpstr>Other Items (Live Data Forensics)</vt:lpstr>
      <vt:lpstr>Securing the Scene</vt:lpstr>
      <vt:lpstr>PowerPoint Presentation</vt:lpstr>
      <vt:lpstr>Securing the Scene</vt:lpstr>
      <vt:lpstr>Steps to Secure the Scene</vt:lpstr>
      <vt:lpstr>Steps to Secure the Scene</vt:lpstr>
      <vt:lpstr>Steps to Secure the Scene</vt:lpstr>
      <vt:lpstr>Scene Search</vt:lpstr>
      <vt:lpstr>Preliminary Interviews</vt:lpstr>
      <vt:lpstr>Preliminary Interviews</vt:lpstr>
      <vt:lpstr>Preliminary Interviews</vt:lpstr>
      <vt:lpstr>Documenting the  Scene</vt:lpstr>
      <vt:lpstr>Documenting the Scene</vt:lpstr>
      <vt:lpstr>Documentation - Physical Scene</vt:lpstr>
      <vt:lpstr>Documentation - Electronic Evidence</vt:lpstr>
      <vt:lpstr>Documentation - Electronic Evidence</vt:lpstr>
      <vt:lpstr>Documentation - Persons</vt:lpstr>
      <vt:lpstr>Examples of What May Be Encountered at the Scene</vt:lpstr>
      <vt:lpstr>PowerPoint Presentation</vt:lpstr>
      <vt:lpstr>PowerPoint Presentation</vt:lpstr>
      <vt:lpstr>PowerPoint Presentation</vt:lpstr>
      <vt:lpstr>PowerPoint Presentation</vt:lpstr>
      <vt:lpstr>General Seizure Considerations</vt:lpstr>
      <vt:lpstr>Computer Systems</vt:lpstr>
      <vt:lpstr>Computer Systems</vt:lpstr>
      <vt:lpstr>Checking the power status</vt:lpstr>
      <vt:lpstr>Observing the monitor</vt:lpstr>
      <vt:lpstr>Observing the monitor</vt:lpstr>
      <vt:lpstr>Observing the monitor</vt:lpstr>
      <vt:lpstr>Situation A – Computer is Off</vt:lpstr>
      <vt:lpstr>Situation B – Computer is On</vt:lpstr>
      <vt:lpstr>Situation C – You cannot determine</vt:lpstr>
      <vt:lpstr>Computer Networks</vt:lpstr>
      <vt:lpstr>PowerPoint Presentation</vt:lpstr>
      <vt:lpstr>Mobile Phones / Tablets</vt:lpstr>
      <vt:lpstr>Smart / magnetic stripe cards</vt:lpstr>
      <vt:lpstr>Other electronic evidence</vt:lpstr>
      <vt:lpstr>PowerPoint Presentation</vt:lpstr>
      <vt:lpstr>PowerPoint Presentation</vt:lpstr>
      <vt:lpstr>PowerPoint Presentation</vt:lpstr>
      <vt:lpstr>What is Live Data Forensics?</vt:lpstr>
      <vt:lpstr>What are volatile data?</vt:lpstr>
      <vt:lpstr>Examples for volatile data</vt:lpstr>
      <vt:lpstr>Two types of volatile data</vt:lpstr>
      <vt:lpstr>Requirements</vt:lpstr>
      <vt:lpstr>Remote Storage</vt:lpstr>
      <vt:lpstr>Examples of remote storage</vt:lpstr>
      <vt:lpstr>Data stored in the cloud</vt:lpstr>
      <vt:lpstr>Cloud computing</vt:lpstr>
      <vt:lpstr>Common cloud providers</vt:lpstr>
      <vt:lpstr>What to do with remote storage?</vt:lpstr>
      <vt:lpstr>PowerPoint Presentation</vt:lpstr>
      <vt:lpstr>Labelling, Transport and Storage</vt:lpstr>
      <vt:lpstr>Labelling</vt:lpstr>
      <vt:lpstr>Packaging, Transport and Storage</vt:lpstr>
      <vt:lpstr>Packaging and Transport</vt:lpstr>
      <vt:lpstr>Transport</vt:lpstr>
      <vt:lpstr>Storage</vt:lpstr>
      <vt:lpstr>Storage facilities</vt:lpstr>
      <vt:lpstr>PowerPoint Presentation</vt:lpstr>
      <vt:lpstr>Part Three  Digital Forensics </vt:lpstr>
      <vt:lpstr>Question  </vt:lpstr>
      <vt:lpstr>Digital Forensics</vt:lpstr>
      <vt:lpstr>Analog vs. Digital Forensics</vt:lpstr>
      <vt:lpstr>Analog vs. Digital Forensics</vt:lpstr>
      <vt:lpstr>Analog vs. Digital Forensics</vt:lpstr>
      <vt:lpstr>Analog vs. Digital Forensics</vt:lpstr>
      <vt:lpstr>Forensic Sciences</vt:lpstr>
      <vt:lpstr>Digital Forensics</vt:lpstr>
      <vt:lpstr>Digital Forensics</vt:lpstr>
      <vt:lpstr>Steps in Digital Forensics Examinations</vt:lpstr>
      <vt:lpstr>Digital Traces</vt:lpstr>
      <vt:lpstr>Categories of digital traces</vt:lpstr>
      <vt:lpstr>What digital forensics can do for you?</vt:lpstr>
      <vt:lpstr>What digital forensics can do for you?</vt:lpstr>
      <vt:lpstr>What digital forensics can do for you?</vt:lpstr>
      <vt:lpstr>What digital forensics can do for you?</vt:lpstr>
      <vt:lpstr>Production/Presentation</vt:lpstr>
      <vt:lpstr>Production/Presentation</vt:lpstr>
      <vt:lpstr>PowerPoint Presentation</vt:lpstr>
      <vt:lpstr>Session Objectives</vt:lpstr>
      <vt:lpstr>Session Objectives</vt:lpstr>
      <vt:lpstr>PowerPoint Presentation</vt:lpstr>
    </vt:vector>
  </TitlesOfParts>
  <Company>Technology Risk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Nigel Jones</dc:creator>
  <cp:lastModifiedBy>Hortensia Pasalau</cp:lastModifiedBy>
  <cp:revision>196</cp:revision>
  <dcterms:created xsi:type="dcterms:W3CDTF">2012-01-28T17:11:27Z</dcterms:created>
  <dcterms:modified xsi:type="dcterms:W3CDTF">2023-11-08T16:31:43Z</dcterms:modified>
</cp:coreProperties>
</file>