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0"/>
  </p:notesMasterIdLst>
  <p:sldIdLst>
    <p:sldId id="418" r:id="rId2"/>
    <p:sldId id="454" r:id="rId3"/>
    <p:sldId id="570" r:id="rId4"/>
    <p:sldId id="569" r:id="rId5"/>
    <p:sldId id="456" r:id="rId6"/>
    <p:sldId id="572" r:id="rId7"/>
    <p:sldId id="573" r:id="rId8"/>
    <p:sldId id="574" r:id="rId9"/>
    <p:sldId id="575" r:id="rId10"/>
    <p:sldId id="1490" r:id="rId11"/>
    <p:sldId id="1491" r:id="rId12"/>
    <p:sldId id="263" r:id="rId13"/>
    <p:sldId id="457" r:id="rId14"/>
    <p:sldId id="1435" r:id="rId15"/>
    <p:sldId id="1495" r:id="rId16"/>
    <p:sldId id="1496" r:id="rId17"/>
    <p:sldId id="1438" r:id="rId18"/>
    <p:sldId id="1439" r:id="rId19"/>
    <p:sldId id="1440" r:id="rId20"/>
    <p:sldId id="1441" r:id="rId21"/>
    <p:sldId id="1442" r:id="rId22"/>
    <p:sldId id="1443" r:id="rId23"/>
    <p:sldId id="1444" r:id="rId24"/>
    <p:sldId id="1492" r:id="rId25"/>
    <p:sldId id="571" r:id="rId26"/>
    <p:sldId id="458" r:id="rId27"/>
    <p:sldId id="1445" r:id="rId28"/>
    <p:sldId id="1497" r:id="rId29"/>
    <p:sldId id="1498" r:id="rId30"/>
    <p:sldId id="1448" r:id="rId31"/>
    <p:sldId id="1449" r:id="rId32"/>
    <p:sldId id="1450" r:id="rId33"/>
    <p:sldId id="1451" r:id="rId34"/>
    <p:sldId id="1452" r:id="rId35"/>
    <p:sldId id="1453" r:id="rId36"/>
    <p:sldId id="1454" r:id="rId37"/>
    <p:sldId id="1455" r:id="rId38"/>
    <p:sldId id="459" r:id="rId39"/>
    <p:sldId id="1456" r:id="rId40"/>
    <p:sldId id="1499" r:id="rId41"/>
    <p:sldId id="1458" r:id="rId42"/>
    <p:sldId id="1459" r:id="rId43"/>
    <p:sldId id="1460" r:id="rId44"/>
    <p:sldId id="1461" r:id="rId45"/>
    <p:sldId id="1462" r:id="rId46"/>
    <p:sldId id="1463" r:id="rId47"/>
    <p:sldId id="1464" r:id="rId48"/>
    <p:sldId id="1493" r:id="rId49"/>
    <p:sldId id="1432" r:id="rId50"/>
    <p:sldId id="556" r:id="rId51"/>
    <p:sldId id="1465" r:id="rId52"/>
    <p:sldId id="1466" r:id="rId53"/>
    <p:sldId id="1467" r:id="rId54"/>
    <p:sldId id="1468" r:id="rId55"/>
    <p:sldId id="1469" r:id="rId56"/>
    <p:sldId id="1500" r:id="rId57"/>
    <p:sldId id="1471" r:id="rId58"/>
    <p:sldId id="1472" r:id="rId59"/>
    <p:sldId id="1473" r:id="rId60"/>
    <p:sldId id="1433" r:id="rId61"/>
    <p:sldId id="1474" r:id="rId62"/>
    <p:sldId id="1476" r:id="rId63"/>
    <p:sldId id="1477" r:id="rId64"/>
    <p:sldId id="1478" r:id="rId65"/>
    <p:sldId id="1479" r:id="rId66"/>
    <p:sldId id="1480" r:id="rId67"/>
    <p:sldId id="1501" r:id="rId68"/>
    <p:sldId id="1502" r:id="rId69"/>
    <p:sldId id="1483" r:id="rId70"/>
    <p:sldId id="1484" r:id="rId71"/>
    <p:sldId id="1485" r:id="rId72"/>
    <p:sldId id="1486" r:id="rId73"/>
    <p:sldId id="1487" r:id="rId74"/>
    <p:sldId id="1488" r:id="rId75"/>
    <p:sldId id="1494" r:id="rId76"/>
    <p:sldId id="1475" r:id="rId77"/>
    <p:sldId id="1489" r:id="rId78"/>
    <p:sldId id="455"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u" id="{2CD8423E-0CCD-48E0-A715-3EC094151D76}">
          <p14:sldIdLst>
            <p14:sldId id="418"/>
          </p14:sldIdLst>
        </p14:section>
        <p14:section name="Introducere" id="{DEED0A68-EF9C-4733-ADAA-766A859E58BB}">
          <p14:sldIdLst>
            <p14:sldId id="454"/>
            <p14:sldId id="570"/>
            <p14:sldId id="569"/>
          </p14:sldIdLst>
        </p14:section>
        <p14:section name="Secțiunea 1" id="{1F767E79-2A4A-4837-8114-C2475E36F49A}">
          <p14:sldIdLst>
            <p14:sldId id="456"/>
            <p14:sldId id="572"/>
            <p14:sldId id="573"/>
            <p14:sldId id="574"/>
            <p14:sldId id="575"/>
            <p14:sldId id="1490"/>
            <p14:sldId id="1491"/>
            <p14:sldId id="263"/>
          </p14:sldIdLst>
        </p14:section>
        <p14:section name="Secțiunea 2" id="{64A33C99-CD85-476B-80AE-285978042B74}">
          <p14:sldIdLst>
            <p14:sldId id="457"/>
            <p14:sldId id="1435"/>
            <p14:sldId id="1495"/>
            <p14:sldId id="1496"/>
            <p14:sldId id="1438"/>
            <p14:sldId id="1439"/>
            <p14:sldId id="1440"/>
            <p14:sldId id="1441"/>
            <p14:sldId id="1442"/>
            <p14:sldId id="1443"/>
            <p14:sldId id="1444"/>
            <p14:sldId id="1492"/>
            <p14:sldId id="571"/>
          </p14:sldIdLst>
        </p14:section>
        <p14:section name="Secțiunea 3" id="{308D822E-C220-4295-A91C-5C781A5093DF}">
          <p14:sldIdLst>
            <p14:sldId id="458"/>
            <p14:sldId id="1445"/>
            <p14:sldId id="1497"/>
            <p14:sldId id="1498"/>
            <p14:sldId id="1448"/>
            <p14:sldId id="1449"/>
            <p14:sldId id="1450"/>
            <p14:sldId id="1451"/>
            <p14:sldId id="1452"/>
            <p14:sldId id="1453"/>
            <p14:sldId id="1454"/>
            <p14:sldId id="1455"/>
          </p14:sldIdLst>
        </p14:section>
        <p14:section name="Secțiunea 4" id="{38C73E71-B393-48F5-B80B-01E7A0AD15A1}">
          <p14:sldIdLst>
            <p14:sldId id="459"/>
            <p14:sldId id="1456"/>
            <p14:sldId id="1499"/>
            <p14:sldId id="1458"/>
            <p14:sldId id="1459"/>
            <p14:sldId id="1460"/>
            <p14:sldId id="1461"/>
            <p14:sldId id="1462"/>
            <p14:sldId id="1463"/>
            <p14:sldId id="1464"/>
            <p14:sldId id="1493"/>
            <p14:sldId id="1432"/>
          </p14:sldIdLst>
        </p14:section>
        <p14:section name="Secțiunea 5" id="{37027A3F-69A3-4115-8FDF-843AC8EC035E}">
          <p14:sldIdLst>
            <p14:sldId id="556"/>
            <p14:sldId id="1465"/>
            <p14:sldId id="1466"/>
            <p14:sldId id="1467"/>
            <p14:sldId id="1468"/>
            <p14:sldId id="1469"/>
            <p14:sldId id="1500"/>
            <p14:sldId id="1471"/>
            <p14:sldId id="1472"/>
            <p14:sldId id="1473"/>
            <p14:sldId id="1433"/>
          </p14:sldIdLst>
        </p14:section>
        <p14:section name="Secțiunea 6" id="{180BC2D8-C805-46EF-86B5-C089A5DBB5FB}">
          <p14:sldIdLst>
            <p14:sldId id="1474"/>
            <p14:sldId id="1476"/>
            <p14:sldId id="1477"/>
            <p14:sldId id="1478"/>
            <p14:sldId id="1479"/>
            <p14:sldId id="1480"/>
            <p14:sldId id="1501"/>
            <p14:sldId id="1502"/>
            <p14:sldId id="1483"/>
            <p14:sldId id="1484"/>
            <p14:sldId id="1485"/>
            <p14:sldId id="1486"/>
            <p14:sldId id="1487"/>
            <p14:sldId id="1488"/>
            <p14:sldId id="1494"/>
            <p14:sldId id="1475"/>
          </p14:sldIdLst>
        </p14:section>
        <p14:section name="Concluzii:" id="{AD901706-933A-4282-831D-2F305081F9D7}">
          <p14:sldIdLst>
            <p14:sldId id="1489"/>
            <p14:sldId id="45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Ion Liviu Ionescu" initials="MILI" lastIdx="1" clrIdx="0">
    <p:extLst>
      <p:ext uri="{19B8F6BF-5375-455C-9EA6-DF929625EA0E}">
        <p15:presenceInfo xmlns:p15="http://schemas.microsoft.com/office/powerpoint/2012/main" userId="S::liviu@ionescumarcelionliviu.onmicrosoft.com::cf2e3ddc-4bed-4c6e-9767-e149acf332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644" autoAdjust="0"/>
  </p:normalViewPr>
  <p:slideViewPr>
    <p:cSldViewPr snapToGrid="0">
      <p:cViewPr varScale="1">
        <p:scale>
          <a:sx n="63" d="100"/>
          <a:sy n="63" d="100"/>
        </p:scale>
        <p:origin x="62" y="317"/>
      </p:cViewPr>
      <p:guideLst/>
    </p:cSldViewPr>
  </p:slideViewPr>
  <p:notesTextViewPr>
    <p:cViewPr>
      <p:scale>
        <a:sx n="1" d="1"/>
        <a:sy n="1" d="1"/>
      </p:scale>
      <p:origin x="0" y="-39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27/03/2021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Această</a:t>
            </a:r>
            <a:r>
              <a:rPr lang="ro-RO" baseline="0" dirty="0" smtClean="0"/>
              <a:t> sesiune durează 90 de minute</a:t>
            </a:r>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a:t>
            </a:fld>
            <a:endParaRPr lang="en-US" altLang="en-US"/>
          </a:p>
        </p:txBody>
      </p:sp>
    </p:spTree>
    <p:extLst>
      <p:ext uri="{BB962C8B-B14F-4D97-AF65-F5344CB8AC3E}">
        <p14:creationId xmlns:p14="http://schemas.microsoft.com/office/powerpoint/2010/main" val="157566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dirty="0">
                <a:solidFill>
                  <a:schemeClr val="bg1"/>
                </a:solidFill>
                <a:latin typeface="+mj-lt"/>
              </a:rPr>
              <a:t>Răspunsurile corecte sunt c) conținutul și d) titlul (acestea sunt </a:t>
            </a:r>
            <a:r>
              <a:rPr lang="ro-RO" sz="1200" dirty="0" smtClean="0">
                <a:solidFill>
                  <a:schemeClr val="bg1"/>
                </a:solidFill>
                <a:latin typeface="+mj-lt"/>
              </a:rPr>
              <a:t>date </a:t>
            </a:r>
            <a:r>
              <a:rPr lang="ro-RO" sz="1200" dirty="0">
                <a:solidFill>
                  <a:schemeClr val="bg1"/>
                </a:solidFill>
                <a:latin typeface="+mj-lt"/>
              </a:rPr>
              <a:t>de conținut)</a:t>
            </a:r>
          </a:p>
          <a:p>
            <a:endParaRPr lang="en-US"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418837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dirty="0">
                <a:solidFill>
                  <a:schemeClr val="bg1"/>
                </a:solidFill>
                <a:latin typeface="+mj-lt"/>
              </a:rPr>
              <a:t>Răspunsul corect este b) conținutul (acestea sunt datele de conținut)</a:t>
            </a:r>
          </a:p>
          <a:p>
            <a:endParaRPr lang="en-US"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459022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Înainte</a:t>
            </a:r>
            <a:r>
              <a:rPr lang="en-GB" dirty="0"/>
              <a:t> de a ne </a:t>
            </a:r>
            <a:r>
              <a:rPr lang="en-GB" dirty="0" err="1"/>
              <a:t>muta</a:t>
            </a:r>
            <a:r>
              <a:rPr lang="en-GB" dirty="0"/>
              <a:t> pe Internet, </a:t>
            </a:r>
            <a:r>
              <a:rPr lang="en-GB" dirty="0" err="1"/>
              <a:t>trebuie</a:t>
            </a:r>
            <a:r>
              <a:rPr lang="en-GB" dirty="0"/>
              <a:t> </a:t>
            </a:r>
            <a:r>
              <a:rPr lang="en-GB" dirty="0" err="1"/>
              <a:t>să</a:t>
            </a:r>
            <a:r>
              <a:rPr lang="en-GB" dirty="0"/>
              <a:t> </a:t>
            </a:r>
            <a:r>
              <a:rPr lang="en-GB" dirty="0" err="1"/>
              <a:t>punem</a:t>
            </a:r>
            <a:r>
              <a:rPr lang="en-GB" dirty="0"/>
              <a:t> </a:t>
            </a:r>
            <a:r>
              <a:rPr lang="ro-RO" dirty="0"/>
              <a:t>în </a:t>
            </a:r>
            <a:r>
              <a:rPr lang="en-GB" dirty="0" err="1"/>
              <a:t>perspectivă</a:t>
            </a:r>
            <a:r>
              <a:rPr lang="en-GB" dirty="0"/>
              <a:t> </a:t>
            </a:r>
            <a:r>
              <a:rPr lang="en-GB" dirty="0" err="1"/>
              <a:t>ce</a:t>
            </a:r>
            <a:r>
              <a:rPr lang="en-GB" dirty="0"/>
              <a:t> </a:t>
            </a:r>
            <a:r>
              <a:rPr lang="en-GB" dirty="0" err="1"/>
              <a:t>este</a:t>
            </a:r>
            <a:r>
              <a:rPr lang="en-GB" dirty="0"/>
              <a:t> o </a:t>
            </a:r>
            <a:r>
              <a:rPr lang="en-GB" dirty="0" err="1"/>
              <a:t>rețea</a:t>
            </a:r>
            <a:r>
              <a:rPr lang="en-GB" dirty="0"/>
              <a:t> </a:t>
            </a:r>
            <a:r>
              <a:rPr lang="en-GB" dirty="0" err="1"/>
              <a:t>și</a:t>
            </a:r>
            <a:r>
              <a:rPr lang="en-GB" dirty="0"/>
              <a:t> </a:t>
            </a:r>
            <a:r>
              <a:rPr lang="en-GB" dirty="0" err="1"/>
              <a:t>ce</a:t>
            </a:r>
            <a:r>
              <a:rPr lang="en-GB" dirty="0"/>
              <a:t> face un UP - </a:t>
            </a:r>
            <a:r>
              <a:rPr lang="ro-RO" dirty="0"/>
              <a:t>acestea</a:t>
            </a:r>
            <a:r>
              <a:rPr lang="en-GB" dirty="0"/>
              <a:t> sunt </a:t>
            </a:r>
            <a:r>
              <a:rPr lang="en-GB" dirty="0" err="1"/>
              <a:t>importante</a:t>
            </a:r>
            <a:r>
              <a:rPr lang="en-GB" dirty="0"/>
              <a:t> </a:t>
            </a:r>
            <a:r>
              <a:rPr lang="en-GB" dirty="0" err="1"/>
              <a:t>pentru</a:t>
            </a:r>
            <a:r>
              <a:rPr lang="en-GB" dirty="0"/>
              <a:t> a </a:t>
            </a:r>
            <a:r>
              <a:rPr lang="en-GB" dirty="0" err="1"/>
              <a:t>permite</a:t>
            </a:r>
            <a:r>
              <a:rPr lang="en-GB" dirty="0"/>
              <a:t> </a:t>
            </a:r>
            <a:r>
              <a:rPr lang="en-GB" dirty="0" err="1"/>
              <a:t>înțelegerea</a:t>
            </a:r>
            <a:r>
              <a:rPr lang="en-GB" dirty="0"/>
              <a:t> </a:t>
            </a:r>
            <a:r>
              <a:rPr lang="en-GB" dirty="0" err="1"/>
              <a:t>modului</a:t>
            </a:r>
            <a:r>
              <a:rPr lang="en-GB" dirty="0"/>
              <a:t> </a:t>
            </a:r>
            <a:r>
              <a:rPr lang="en-GB" dirty="0" err="1"/>
              <a:t>în</a:t>
            </a:r>
            <a:r>
              <a:rPr lang="en-GB" dirty="0"/>
              <a:t> care </a:t>
            </a:r>
            <a:r>
              <a:rPr lang="en-GB" dirty="0" err="1"/>
              <a:t>funcționează</a:t>
            </a:r>
            <a:r>
              <a:rPr lang="en-GB" dirty="0"/>
              <a:t> </a:t>
            </a:r>
            <a:r>
              <a:rPr lang="en-GB" dirty="0" err="1"/>
              <a:t>Internetul</a:t>
            </a:r>
            <a:endParaRPr lang="ro-RO"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13</a:t>
            </a:fld>
            <a:endParaRPr lang="en-US" altLang="en-US"/>
          </a:p>
        </p:txBody>
      </p:sp>
    </p:spTree>
    <p:extLst>
      <p:ext uri="{BB962C8B-B14F-4D97-AF65-F5344CB8AC3E}">
        <p14:creationId xmlns:p14="http://schemas.microsoft.com/office/powerpoint/2010/main" val="60149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dirty="0"/>
              <a:t>Infracțiunea de acces ilegal este comisă de cei care accesează în întregime sau orice parte a unui sistem informatic fără drept. Această acțiune trebuie să fie intenționată și este descrisă în conformitate cu articolul 2 din Convenția de la Budapesta.</a:t>
            </a:r>
          </a:p>
          <a:p>
            <a:pPr eaLnBrk="1" hangingPunct="1"/>
            <a:endParaRPr lang="en-US"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hr-HR" altLang="en-US" dirty="0"/>
              <a:t>Este foarte des denumită </a:t>
            </a:r>
            <a:r>
              <a:rPr lang="hr-HR" altLang="en-US" i="1" dirty="0"/>
              <a:t>hacking</a:t>
            </a:r>
            <a:r>
              <a:rPr lang="hr-HR" altLang="en-US" dirty="0"/>
              <a:t>-ul sistemelor informatice și este una dintre cele mai frecvente infracțiuni informatice. Cu toate acestea, există și alte fenomene, în afară de hacking, care pot fi clasificate ca acces ilegal - de fapt hacking-ul este folosit, în mod normal, pentru a descrie actul de accesare ilegală a unui sistem informatic, prin intermediul tehnologiei. Dar accesul ilegal acoperă, de asemenea, orice intrare neautorizată într-un sistem, indiferent de tehnologia utilizată sau chiar de utilizarea sau nu a tehnologiei. Un astfel de caz, de exemplu, ar fi parola obținută ilegală de către făptuitor. Interesul protejat aici este confidențialitatea unui sistem informatic sau a datelor informatice.</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altLang="sr-Latn-RS" dirty="0"/>
          </a:p>
        </p:txBody>
      </p:sp>
    </p:spTree>
    <p:extLst>
      <p:ext uri="{BB962C8B-B14F-4D97-AF65-F5344CB8AC3E}">
        <p14:creationId xmlns:p14="http://schemas.microsoft.com/office/powerpoint/2010/main" val="155100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Slide-ul prezintă o captură</a:t>
            </a:r>
            <a:r>
              <a:rPr lang="ro-RO" baseline="0" dirty="0" smtClean="0"/>
              <a:t> de ecran a unui articol de pe un site care descrie modul în care poliția din Sri Lanka a arestat doi bărbați pentru hacking în sistemul de computere al unei universități private din Sri Lanka. Acesta este un exemplu standard de acces ilegal.</a:t>
            </a:r>
          </a:p>
          <a:p>
            <a:endParaRPr lang="ro-RO" baseline="0" dirty="0" smtClean="0"/>
          </a:p>
          <a:p>
            <a:r>
              <a:rPr lang="ro-RO" baseline="0" dirty="0" smtClean="0"/>
              <a:t>Link-ul către articol este disponibil aici: </a:t>
            </a:r>
            <a:r>
              <a:rPr lang="en-US" dirty="0" smtClean="0"/>
              <a:t>https://www.newsfirst.lk/2020/02/05/130-million-rupee-hack-foiled-suspects-in-custody/</a:t>
            </a:r>
            <a:endParaRPr lang="ro-RO" dirty="0"/>
          </a:p>
        </p:txBody>
      </p:sp>
      <p:sp>
        <p:nvSpPr>
          <p:cNvPr id="4" name="Slide Number Placeholder 3"/>
          <p:cNvSpPr>
            <a:spLocks noGrp="1"/>
          </p:cNvSpPr>
          <p:nvPr>
            <p:ph type="sldNum" sz="quarter" idx="10"/>
          </p:nvPr>
        </p:nvSpPr>
        <p:spPr/>
        <p:txBody>
          <a:bodyPr/>
          <a:lstStyle/>
          <a:p>
            <a:fld id="{09ADFBB1-7B02-4717-AEA4-A0D2A92F6065}" type="slidenum">
              <a:rPr lang="en-GB" smtClean="0"/>
              <a:t>15</a:t>
            </a:fld>
            <a:endParaRPr lang="en-GB"/>
          </a:p>
        </p:txBody>
      </p:sp>
    </p:spTree>
    <p:extLst>
      <p:ext uri="{BB962C8B-B14F-4D97-AF65-F5344CB8AC3E}">
        <p14:creationId xmlns:p14="http://schemas.microsoft.com/office/powerpoint/2010/main" val="1756792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Slide-ul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prezintă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captură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ecran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articol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știri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despre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individ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care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condamnat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Statele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Unite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conspirație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vederea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acces</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ării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un</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ui sistem informatic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fără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autorizație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caz</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renumit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controversat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infracțiunii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acces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ilegal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Andrew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Aoernheimer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membru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grup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de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hacker</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care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expus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un defect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Security AT &amp; T care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compromis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adresele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e-mail ale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utilizatorilor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de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iPad.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Datele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accesate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AUERNHEIMER au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disponibile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pe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adresă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URL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accesibilă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public. Auer</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heimer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nu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trebuit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acceseze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nici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din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sistemul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privat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 AT &amp; 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Auernheimer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condamnat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mulți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au pus la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îndoială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dacă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fi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trebuit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fie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condamnat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având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vedere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accesul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limitat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datele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publice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Formatorul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încuraja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discuție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cu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privire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faptul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dacă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astfel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act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crimina</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temeiul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dreptului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local 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persoanelor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care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participă la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formare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Link</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uk</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la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artic</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ste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disponibil aici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https://www.wired.com/2012/11/att-hacker-found-guilty</a:t>
            </a:r>
            <a:endParaRPr lang="en-US" dirty="0"/>
          </a:p>
        </p:txBody>
      </p:sp>
      <p:sp>
        <p:nvSpPr>
          <p:cNvPr id="4" name="Substituent număr diapozitiv 3"/>
          <p:cNvSpPr>
            <a:spLocks noGrp="1"/>
          </p:cNvSpPr>
          <p:nvPr>
            <p:ph type="sldNum" sz="quarter" idx="5"/>
          </p:nvPr>
        </p:nvSpPr>
        <p:spPr/>
        <p:txBody>
          <a:bodyPr/>
          <a:lstStyle/>
          <a:p>
            <a:fld id="{09ADFBB1-7B02-4717-AEA4-A0D2A92F6065}" type="slidenum">
              <a:rPr lang="en-GB" smtClean="0"/>
              <a:t>16</a:t>
            </a:fld>
            <a:endParaRPr lang="en-GB"/>
          </a:p>
        </p:txBody>
      </p:sp>
    </p:spTree>
    <p:extLst>
      <p:ext uri="{BB962C8B-B14F-4D97-AF65-F5344CB8AC3E}">
        <p14:creationId xmlns:p14="http://schemas.microsoft.com/office/powerpoint/2010/main" val="50709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partea din stânga, acest </a:t>
            </a:r>
            <a:r>
              <a:rPr lang="ro-RO" dirty="0" err="1"/>
              <a:t>slide</a:t>
            </a:r>
            <a:r>
              <a:rPr lang="ro-RO" dirty="0"/>
              <a:t> arată textul Articolului </a:t>
            </a:r>
            <a:r>
              <a:rPr lang="en-US" dirty="0"/>
              <a:t>2 </a:t>
            </a:r>
            <a:r>
              <a:rPr lang="ro-RO" dirty="0"/>
              <a:t>al Convenției de </a:t>
            </a:r>
            <a:r>
              <a:rPr lang="en-US" dirty="0"/>
              <a:t>Budapest</a:t>
            </a:r>
            <a:r>
              <a:rPr lang="ro-RO" dirty="0"/>
              <a:t>a</a:t>
            </a:r>
            <a:r>
              <a:rPr lang="en-US" dirty="0"/>
              <a:t> </a:t>
            </a:r>
            <a:r>
              <a:rPr lang="ro-RO" dirty="0"/>
              <a:t>cu un</a:t>
            </a:r>
            <a:r>
              <a:rPr lang="en-US" dirty="0"/>
              <a:t> element (“</a:t>
            </a:r>
            <a:r>
              <a:rPr lang="en-US" dirty="0" err="1"/>
              <a:t>acces</a:t>
            </a:r>
            <a:r>
              <a:rPr lang="en-US"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din dreapta, acest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asigură explicarea elementului 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r-Latn-RS" dirty="0" err="1"/>
              <a:t>Elementul</a:t>
            </a:r>
            <a:r>
              <a:rPr lang="en-GB" altLang="sr-Latn-RS" dirty="0"/>
              <a:t> fundamental </a:t>
            </a:r>
            <a:r>
              <a:rPr lang="en-GB" altLang="sr-Latn-RS" dirty="0" err="1"/>
              <a:t>și</a:t>
            </a:r>
            <a:r>
              <a:rPr lang="en-GB" altLang="sr-Latn-RS" dirty="0"/>
              <a:t> </a:t>
            </a:r>
            <a:r>
              <a:rPr lang="en-GB" altLang="sr-Latn-RS" dirty="0" err="1"/>
              <a:t>comportamentul</a:t>
            </a:r>
            <a:r>
              <a:rPr lang="en-GB" altLang="sr-Latn-RS" dirty="0"/>
              <a:t> </a:t>
            </a:r>
            <a:r>
              <a:rPr lang="en-GB" altLang="sr-Latn-RS" dirty="0" err="1"/>
              <a:t>necesar</a:t>
            </a:r>
            <a:r>
              <a:rPr lang="en-GB" altLang="sr-Latn-RS" dirty="0"/>
              <a:t> </a:t>
            </a:r>
            <a:r>
              <a:rPr lang="en-GB" altLang="sr-Latn-RS" dirty="0" err="1"/>
              <a:t>în</a:t>
            </a:r>
            <a:r>
              <a:rPr lang="en-GB" altLang="sr-Latn-RS" dirty="0"/>
              <a:t> </a:t>
            </a:r>
            <a:r>
              <a:rPr lang="en-GB" altLang="sr-Latn-RS" dirty="0" err="1"/>
              <a:t>temeiul</a:t>
            </a:r>
            <a:r>
              <a:rPr lang="en-GB" altLang="sr-Latn-RS" dirty="0"/>
              <a:t> </a:t>
            </a:r>
            <a:r>
              <a:rPr lang="ro-RO" altLang="sr-Latn-RS" dirty="0"/>
              <a:t>A</a:t>
            </a:r>
            <a:r>
              <a:rPr lang="en-GB" altLang="sr-Latn-RS" dirty="0" err="1"/>
              <a:t>rticolului</a:t>
            </a:r>
            <a:r>
              <a:rPr lang="en-GB" altLang="sr-Latn-RS" dirty="0"/>
              <a:t> 2 </a:t>
            </a:r>
            <a:r>
              <a:rPr lang="en-GB" altLang="sr-Latn-RS" dirty="0" err="1"/>
              <a:t>este</a:t>
            </a:r>
            <a:r>
              <a:rPr lang="en-GB" altLang="sr-Latn-RS" dirty="0"/>
              <a:t> </a:t>
            </a:r>
            <a:r>
              <a:rPr lang="en-GB" altLang="sr-Latn-RS" dirty="0" err="1"/>
              <a:t>termenul</a:t>
            </a:r>
            <a:r>
              <a:rPr lang="en-GB" altLang="sr-Latn-RS" dirty="0"/>
              <a:t> "</a:t>
            </a:r>
            <a:r>
              <a:rPr lang="en-GB" altLang="sr-Latn-RS" dirty="0" err="1"/>
              <a:t>acces</a:t>
            </a:r>
            <a:r>
              <a:rPr lang="en-GB" altLang="sr-Latn-RS" dirty="0"/>
              <a:t>". </a:t>
            </a:r>
            <a:r>
              <a:rPr lang="en-GB" altLang="sr-Latn-RS" dirty="0" err="1"/>
              <a:t>Termenul</a:t>
            </a:r>
            <a:r>
              <a:rPr lang="en-GB" altLang="sr-Latn-RS" dirty="0"/>
              <a:t> se </a:t>
            </a:r>
            <a:r>
              <a:rPr lang="en-GB" altLang="sr-Latn-RS" dirty="0" err="1"/>
              <a:t>referă</a:t>
            </a:r>
            <a:r>
              <a:rPr lang="en-GB" altLang="sr-Latn-RS" dirty="0"/>
              <a:t> la </a:t>
            </a:r>
            <a:r>
              <a:rPr lang="en-GB" altLang="sr-Latn-RS" dirty="0" err="1"/>
              <a:t>actul</a:t>
            </a:r>
            <a:r>
              <a:rPr lang="en-GB" altLang="sr-Latn-RS" dirty="0"/>
              <a:t> de </a:t>
            </a:r>
            <a:r>
              <a:rPr lang="en-GB" altLang="sr-Latn-RS" dirty="0" err="1"/>
              <a:t>intr</a:t>
            </a:r>
            <a:r>
              <a:rPr lang="ro-RO" altLang="sr-Latn-RS" dirty="0"/>
              <a:t>a</a:t>
            </a:r>
            <a:r>
              <a:rPr lang="en-GB" altLang="sr-Latn-RS" dirty="0"/>
              <a:t>re </a:t>
            </a:r>
            <a:r>
              <a:rPr lang="ro-RO" altLang="sr-Latn-RS" dirty="0"/>
              <a:t>în</a:t>
            </a:r>
            <a:r>
              <a:rPr lang="en-GB" altLang="sr-Latn-RS" dirty="0"/>
              <a:t> </a:t>
            </a:r>
            <a:r>
              <a:rPr lang="en-GB" altLang="sr-Latn-RS" dirty="0" err="1"/>
              <a:t>întregi</a:t>
            </a:r>
            <a:r>
              <a:rPr lang="ro-RO" altLang="sr-Latn-RS" dirty="0" err="1"/>
              <a:t>me</a:t>
            </a:r>
            <a:r>
              <a:rPr lang="en-GB" altLang="sr-Latn-RS" dirty="0"/>
              <a:t> </a:t>
            </a:r>
            <a:r>
              <a:rPr lang="en-GB" altLang="sr-Latn-RS" dirty="0" err="1"/>
              <a:t>sau</a:t>
            </a:r>
            <a:r>
              <a:rPr lang="en-GB" altLang="sr-Latn-RS" dirty="0"/>
              <a:t> a </a:t>
            </a:r>
            <a:r>
              <a:rPr lang="en-GB" altLang="sr-Latn-RS" dirty="0" err="1"/>
              <a:t>oricărei</a:t>
            </a:r>
            <a:r>
              <a:rPr lang="en-GB" altLang="sr-Latn-RS" dirty="0"/>
              <a:t> </a:t>
            </a:r>
            <a:r>
              <a:rPr lang="en-GB" altLang="sr-Latn-RS" dirty="0" err="1"/>
              <a:t>părți</a:t>
            </a:r>
            <a:r>
              <a:rPr lang="en-GB" altLang="sr-Latn-RS" dirty="0"/>
              <a:t> a </a:t>
            </a:r>
            <a:r>
              <a:rPr lang="en-GB" altLang="sr-Latn-RS" dirty="0" err="1"/>
              <a:t>unui</a:t>
            </a:r>
            <a:r>
              <a:rPr lang="en-GB" altLang="sr-Latn-RS" dirty="0"/>
              <a:t> </a:t>
            </a:r>
            <a:r>
              <a:rPr lang="en-GB" altLang="sr-Latn-RS" dirty="0" err="1"/>
              <a:t>sistem</a:t>
            </a:r>
            <a:r>
              <a:rPr lang="en-GB" altLang="sr-Latn-RS" dirty="0"/>
              <a:t> informatic. </a:t>
            </a:r>
            <a:r>
              <a:rPr lang="en-GB" altLang="sr-Latn-RS" dirty="0" err="1"/>
              <a:t>Articolul</a:t>
            </a:r>
            <a:r>
              <a:rPr lang="en-GB" altLang="sr-Latn-RS" dirty="0"/>
              <a:t> 2 </a:t>
            </a:r>
            <a:r>
              <a:rPr lang="en-GB" altLang="sr-Latn-RS" dirty="0" err="1"/>
              <a:t>este</a:t>
            </a:r>
            <a:r>
              <a:rPr lang="en-GB" altLang="sr-Latn-RS" dirty="0"/>
              <a:t> </a:t>
            </a:r>
            <a:r>
              <a:rPr lang="en-GB" altLang="sr-Latn-RS" dirty="0" err="1"/>
              <a:t>neutru</a:t>
            </a:r>
            <a:r>
              <a:rPr lang="en-GB" altLang="sr-Latn-RS" dirty="0"/>
              <a:t> din </a:t>
            </a:r>
            <a:r>
              <a:rPr lang="en-GB" altLang="sr-Latn-RS" dirty="0" err="1"/>
              <a:t>punct</a:t>
            </a:r>
            <a:r>
              <a:rPr lang="en-GB" altLang="sr-Latn-RS" dirty="0"/>
              <a:t> de </a:t>
            </a:r>
            <a:r>
              <a:rPr lang="en-GB" altLang="sr-Latn-RS" dirty="0" err="1"/>
              <a:t>vedere</a:t>
            </a:r>
            <a:r>
              <a:rPr lang="en-GB" altLang="sr-Latn-RS" dirty="0"/>
              <a:t> al </a:t>
            </a:r>
            <a:r>
              <a:rPr lang="en-GB" altLang="sr-Latn-RS" dirty="0" err="1"/>
              <a:t>tehnologiei</a:t>
            </a:r>
            <a:r>
              <a:rPr lang="en-GB" altLang="sr-Latn-RS" dirty="0"/>
              <a:t> </a:t>
            </a:r>
            <a:r>
              <a:rPr lang="en-GB" altLang="sr-Latn-RS" dirty="0" err="1"/>
              <a:t>și</a:t>
            </a:r>
            <a:r>
              <a:rPr lang="en-GB" altLang="sr-Latn-RS" dirty="0"/>
              <a:t> nu </a:t>
            </a:r>
            <a:r>
              <a:rPr lang="en-GB" altLang="sr-Latn-RS" dirty="0" err="1"/>
              <a:t>specifică</a:t>
            </a:r>
            <a:r>
              <a:rPr lang="en-GB" altLang="sr-Latn-RS" dirty="0"/>
              <a:t> </a:t>
            </a:r>
            <a:r>
              <a:rPr lang="en-GB" altLang="sr-Latn-RS" dirty="0" err="1"/>
              <a:t>mijloacele</a:t>
            </a:r>
            <a:r>
              <a:rPr lang="en-GB" altLang="sr-Latn-RS" dirty="0"/>
              <a:t> </a:t>
            </a:r>
            <a:r>
              <a:rPr lang="en-GB" altLang="sr-Latn-RS" dirty="0" err="1"/>
              <a:t>prin</a:t>
            </a:r>
            <a:r>
              <a:rPr lang="en-GB" altLang="sr-Latn-RS" dirty="0"/>
              <a:t> care se </a:t>
            </a:r>
            <a:r>
              <a:rPr lang="en-GB" altLang="sr-Latn-RS" dirty="0" err="1"/>
              <a:t>efectuează</a:t>
            </a:r>
            <a:r>
              <a:rPr lang="en-GB" altLang="sr-Latn-RS" dirty="0"/>
              <a:t> </a:t>
            </a:r>
            <a:r>
              <a:rPr lang="en-GB" altLang="sr-Latn-RS" dirty="0" err="1"/>
              <a:t>accesul</a:t>
            </a:r>
            <a:r>
              <a:rPr lang="en-GB" altLang="sr-Latn-RS" dirty="0"/>
              <a:t>. Slide</a:t>
            </a:r>
            <a:r>
              <a:rPr lang="ro-RO" altLang="sr-Latn-RS" dirty="0"/>
              <a:t>-</a:t>
            </a:r>
            <a:r>
              <a:rPr lang="ro-RO" altLang="sr-Latn-RS" dirty="0" err="1"/>
              <a:t>ul</a:t>
            </a:r>
            <a:r>
              <a:rPr lang="en-GB" altLang="sr-Latn-RS" dirty="0"/>
              <a:t> </a:t>
            </a:r>
            <a:r>
              <a:rPr lang="en-GB" altLang="sr-Latn-RS" dirty="0" err="1"/>
              <a:t>explică</a:t>
            </a:r>
            <a:r>
              <a:rPr lang="en-GB" altLang="sr-Latn-RS" dirty="0"/>
              <a:t> </a:t>
            </a:r>
            <a:r>
              <a:rPr lang="en-GB" altLang="sr-Latn-RS" dirty="0" err="1"/>
              <a:t>ce</a:t>
            </a:r>
            <a:r>
              <a:rPr lang="en-GB" altLang="sr-Latn-RS" dirty="0"/>
              <a:t> </a:t>
            </a:r>
            <a:r>
              <a:rPr lang="en-GB" altLang="sr-Latn-RS" dirty="0" err="1"/>
              <a:t>constituie</a:t>
            </a:r>
            <a:r>
              <a:rPr lang="en-GB" altLang="sr-Latn-RS" dirty="0"/>
              <a:t> </a:t>
            </a:r>
            <a:r>
              <a:rPr lang="en-GB" altLang="sr-Latn-RS" dirty="0" err="1"/>
              <a:t>și</a:t>
            </a:r>
            <a:r>
              <a:rPr lang="en-GB" altLang="sr-Latn-RS" dirty="0"/>
              <a:t> </a:t>
            </a:r>
            <a:r>
              <a:rPr lang="en-GB" altLang="sr-Latn-RS" dirty="0" err="1"/>
              <a:t>ce</a:t>
            </a:r>
            <a:r>
              <a:rPr lang="en-GB" altLang="sr-Latn-RS" dirty="0"/>
              <a:t> nu </a:t>
            </a:r>
            <a:r>
              <a:rPr lang="en-GB" altLang="sr-Latn-RS" dirty="0" err="1"/>
              <a:t>constituie</a:t>
            </a:r>
            <a:r>
              <a:rPr lang="en-GB" altLang="sr-Latn-RS" dirty="0"/>
              <a:t> </a:t>
            </a:r>
            <a:r>
              <a:rPr lang="en-GB" altLang="sr-Latn-RS" dirty="0" err="1"/>
              <a:t>acces</a:t>
            </a:r>
            <a:r>
              <a:rPr lang="en-GB" altLang="sr-Latn-RS" dirty="0"/>
              <a:t>.</a:t>
            </a:r>
            <a:endParaRPr lang="ro-RO"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 </a:t>
            </a:r>
            <a:endParaRPr lang="en-GB"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973746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din stânga, acest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arată textul Articolului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al Convenției de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Budapest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cu un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element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acces</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ro-RO" sz="1200" b="1" dirty="0">
                <a:solidFill>
                  <a:srgbClr val="C00000"/>
                </a:solidFill>
              </a:rPr>
              <a:t> </a:t>
            </a:r>
            <a:r>
              <a:rPr lang="ro-RO" sz="1200" b="0" dirty="0">
                <a:solidFill>
                  <a:srgbClr val="C00000"/>
                </a:solidFill>
              </a:rPr>
              <a:t>tot sistemul informatic sau la o parte din acesta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din dreapta, acest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asigură explicarea elementului 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en-GB" altLang="sr-Latn-RS" dirty="0" err="1"/>
              <a:t>Aceasta</a:t>
            </a:r>
            <a:r>
              <a:rPr lang="en-GB" altLang="sr-Latn-RS" dirty="0"/>
              <a:t> </a:t>
            </a:r>
            <a:r>
              <a:rPr lang="en-GB" altLang="sr-Latn-RS" dirty="0" err="1"/>
              <a:t>explică</a:t>
            </a:r>
            <a:r>
              <a:rPr lang="en-GB" altLang="sr-Latn-RS" dirty="0"/>
              <a:t> </a:t>
            </a:r>
            <a:r>
              <a:rPr lang="en-GB" altLang="sr-Latn-RS" dirty="0" err="1"/>
              <a:t>prin</a:t>
            </a:r>
            <a:r>
              <a:rPr lang="en-GB" altLang="sr-Latn-RS" dirty="0"/>
              <a:t> </a:t>
            </a:r>
            <a:r>
              <a:rPr lang="en-GB" altLang="sr-Latn-RS" dirty="0" err="1"/>
              <a:t>exemple</a:t>
            </a:r>
            <a:r>
              <a:rPr lang="en-GB" altLang="sr-Latn-RS" dirty="0"/>
              <a:t> </a:t>
            </a:r>
            <a:r>
              <a:rPr lang="en-GB" altLang="sr-Latn-RS" dirty="0" err="1"/>
              <a:t>ce</a:t>
            </a:r>
            <a:r>
              <a:rPr lang="en-GB" altLang="sr-Latn-RS" dirty="0"/>
              <a:t> </a:t>
            </a:r>
            <a:r>
              <a:rPr lang="en-GB" altLang="sr-Latn-RS" dirty="0" err="1"/>
              <a:t>înseamnă</a:t>
            </a:r>
            <a:r>
              <a:rPr lang="en-GB" altLang="sr-Latn-RS" dirty="0"/>
              <a:t> </a:t>
            </a:r>
            <a:r>
              <a:rPr lang="en-GB" altLang="sr-Latn-RS" dirty="0" err="1"/>
              <a:t>termenul</a:t>
            </a:r>
            <a:r>
              <a:rPr lang="en-GB" altLang="sr-Latn-RS" dirty="0"/>
              <a:t> "</a:t>
            </a:r>
            <a:r>
              <a:rPr lang="en-GB" altLang="sr-Latn-RS" dirty="0" err="1"/>
              <a:t>parte</a:t>
            </a:r>
            <a:r>
              <a:rPr lang="en-GB" altLang="sr-Latn-RS" dirty="0"/>
              <a:t> a </a:t>
            </a:r>
            <a:r>
              <a:rPr lang="en-GB" altLang="sr-Latn-RS" dirty="0" err="1"/>
              <a:t>sistemului</a:t>
            </a:r>
            <a:r>
              <a:rPr lang="en-GB" altLang="sr-Latn-RS" dirty="0"/>
              <a:t> informatic" </a:t>
            </a:r>
            <a:r>
              <a:rPr lang="en-GB" altLang="sr-Latn-RS" dirty="0" err="1"/>
              <a:t>în</a:t>
            </a:r>
            <a:r>
              <a:rPr lang="en-GB" altLang="sr-Latn-RS" dirty="0"/>
              <a:t> </a:t>
            </a:r>
            <a:r>
              <a:rPr lang="en-GB" altLang="sr-Latn-RS" dirty="0" err="1"/>
              <a:t>sensul</a:t>
            </a:r>
            <a:r>
              <a:rPr lang="en-GB" altLang="sr-Latn-RS" dirty="0"/>
              <a:t> </a:t>
            </a:r>
            <a:r>
              <a:rPr lang="ro-RO" altLang="sr-Latn-RS" dirty="0"/>
              <a:t>A</a:t>
            </a:r>
            <a:r>
              <a:rPr lang="en-GB" altLang="sr-Latn-RS" dirty="0" err="1"/>
              <a:t>rticolului</a:t>
            </a:r>
            <a:r>
              <a:rPr lang="en-GB" altLang="sr-Latn-RS" dirty="0"/>
              <a:t> 2.</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426069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din stânga, acest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arată textul Articolului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al Convenției de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Budapest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cu un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element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fără drept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din dreapta, acest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asigură explicarea elementului 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altLang="en-US" dirty="0" err="1"/>
              <a:t>Multe</a:t>
            </a:r>
            <a:r>
              <a:rPr lang="en-US" altLang="en-US" dirty="0"/>
              <a:t> </a:t>
            </a:r>
            <a:r>
              <a:rPr lang="en-US" altLang="en-US" dirty="0" err="1"/>
              <a:t>dintre</a:t>
            </a:r>
            <a:r>
              <a:rPr lang="en-US" altLang="en-US" dirty="0"/>
              <a:t> </a:t>
            </a:r>
            <a:r>
              <a:rPr lang="en-US" altLang="en-US" dirty="0" err="1"/>
              <a:t>infracțiunile</a:t>
            </a:r>
            <a:r>
              <a:rPr lang="en-US" altLang="en-US" dirty="0"/>
              <a:t> din </a:t>
            </a:r>
            <a:r>
              <a:rPr lang="en-US" altLang="en-US" dirty="0" err="1"/>
              <a:t>Convenție</a:t>
            </a:r>
            <a:r>
              <a:rPr lang="en-US" altLang="en-US" dirty="0"/>
              <a:t> </a:t>
            </a:r>
            <a:r>
              <a:rPr lang="en-US" altLang="en-US" dirty="0" err="1"/>
              <a:t>trebuie</a:t>
            </a:r>
            <a:r>
              <a:rPr lang="en-US" altLang="en-US" dirty="0"/>
              <a:t> </a:t>
            </a:r>
            <a:r>
              <a:rPr lang="en-US" altLang="en-US" dirty="0" err="1"/>
              <a:t>să</a:t>
            </a:r>
            <a:r>
              <a:rPr lang="en-US" altLang="en-US" dirty="0"/>
              <a:t> fie </a:t>
            </a:r>
            <a:r>
              <a:rPr lang="ro-RO" altLang="en-US" dirty="0"/>
              <a:t>comise</a:t>
            </a:r>
            <a:r>
              <a:rPr lang="en-US" altLang="en-US" dirty="0"/>
              <a:t> "</a:t>
            </a:r>
            <a:r>
              <a:rPr lang="en-US" altLang="en-US" dirty="0" err="1"/>
              <a:t>fără</a:t>
            </a:r>
            <a:r>
              <a:rPr lang="en-US" altLang="en-US" dirty="0"/>
              <a:t> </a:t>
            </a:r>
            <a:r>
              <a:rPr lang="en-US" altLang="en-US" dirty="0" err="1"/>
              <a:t>drept</a:t>
            </a:r>
            <a:r>
              <a:rPr lang="en-US" altLang="en-US" dirty="0"/>
              <a:t>", </a:t>
            </a:r>
            <a:r>
              <a:rPr lang="en-US" altLang="en-US" dirty="0" err="1"/>
              <a:t>sau</a:t>
            </a:r>
            <a:r>
              <a:rPr lang="en-US" altLang="en-US" dirty="0"/>
              <a:t> </a:t>
            </a:r>
            <a:r>
              <a:rPr lang="en-US" altLang="en-US" dirty="0" err="1"/>
              <a:t>fără</a:t>
            </a:r>
            <a:r>
              <a:rPr lang="en-US" altLang="en-US" dirty="0"/>
              <a:t> </a:t>
            </a:r>
            <a:r>
              <a:rPr lang="en-US" altLang="en-US" dirty="0" err="1"/>
              <a:t>autorizație</a:t>
            </a:r>
            <a:r>
              <a:rPr lang="en-US" altLang="en-US" dirty="0"/>
              <a:t> de la </a:t>
            </a:r>
            <a:r>
              <a:rPr lang="en-US" altLang="en-US" dirty="0" err="1"/>
              <a:t>persoana</a:t>
            </a:r>
            <a:r>
              <a:rPr lang="en-US" altLang="en-US" dirty="0"/>
              <a:t> </a:t>
            </a:r>
            <a:r>
              <a:rPr lang="en-US" altLang="en-US" dirty="0" err="1"/>
              <a:t>sau</a:t>
            </a:r>
            <a:r>
              <a:rPr lang="en-US" altLang="en-US" dirty="0"/>
              <a:t> </a:t>
            </a:r>
            <a:r>
              <a:rPr lang="en-US" altLang="en-US" dirty="0" err="1"/>
              <a:t>entitatea</a:t>
            </a:r>
            <a:r>
              <a:rPr lang="en-US" altLang="en-US" dirty="0"/>
              <a:t> </a:t>
            </a:r>
            <a:r>
              <a:rPr lang="en-US" altLang="en-US" dirty="0" err="1"/>
              <a:t>relevantă</a:t>
            </a:r>
            <a:r>
              <a:rPr lang="en-US" altLang="en-US" dirty="0"/>
              <a:t>. </a:t>
            </a:r>
            <a:r>
              <a:rPr lang="en-US" altLang="en-US" dirty="0" err="1"/>
              <a:t>Autoritatea</a:t>
            </a:r>
            <a:r>
              <a:rPr lang="en-US" altLang="en-US" dirty="0"/>
              <a:t> </a:t>
            </a:r>
            <a:r>
              <a:rPr lang="en-US" altLang="en-US" dirty="0" err="1"/>
              <a:t>poate</a:t>
            </a:r>
            <a:r>
              <a:rPr lang="en-US" altLang="en-US" dirty="0"/>
              <a:t> fi </a:t>
            </a:r>
            <a:r>
              <a:rPr lang="en-US" altLang="en-US" dirty="0" err="1"/>
              <a:t>legislativă</a:t>
            </a:r>
            <a:r>
              <a:rPr lang="en-US" altLang="en-US" dirty="0"/>
              <a:t>, </a:t>
            </a:r>
            <a:r>
              <a:rPr lang="en-US" altLang="en-US" dirty="0" err="1"/>
              <a:t>administrativă</a:t>
            </a:r>
            <a:r>
              <a:rPr lang="en-US" altLang="en-US" dirty="0"/>
              <a:t>, </a:t>
            </a:r>
            <a:r>
              <a:rPr lang="en-US" altLang="en-US" dirty="0" err="1"/>
              <a:t>judiciară</a:t>
            </a:r>
            <a:r>
              <a:rPr lang="en-US" altLang="en-US" dirty="0"/>
              <a:t>, </a:t>
            </a:r>
            <a:r>
              <a:rPr lang="en-US" altLang="en-US" dirty="0" err="1"/>
              <a:t>contractuală</a:t>
            </a:r>
            <a:r>
              <a:rPr lang="en-US" altLang="en-US" dirty="0"/>
              <a:t> </a:t>
            </a:r>
            <a:r>
              <a:rPr lang="en-US" altLang="en-US" dirty="0" err="1"/>
              <a:t>sau</a:t>
            </a:r>
            <a:r>
              <a:rPr lang="en-US" altLang="en-US" dirty="0"/>
              <a:t> </a:t>
            </a:r>
            <a:r>
              <a:rPr lang="en-US" altLang="en-US" dirty="0" err="1"/>
              <a:t>consensuală</a:t>
            </a:r>
            <a:r>
              <a:rPr lang="en-US" altLang="en-US" dirty="0"/>
              <a:t> </a:t>
            </a:r>
            <a:r>
              <a:rPr lang="en-US" altLang="en-US" dirty="0" err="1"/>
              <a:t>în</a:t>
            </a:r>
            <a:r>
              <a:rPr lang="en-US" altLang="en-US" dirty="0"/>
              <a:t> </a:t>
            </a:r>
            <a:r>
              <a:rPr lang="en-US" altLang="en-US" dirty="0" err="1"/>
              <a:t>orice</a:t>
            </a:r>
            <a:r>
              <a:rPr lang="en-US" altLang="en-US" dirty="0"/>
              <a:t> </a:t>
            </a:r>
            <a:r>
              <a:rPr lang="en-US" altLang="en-US" dirty="0" err="1"/>
              <a:t>caz</a:t>
            </a:r>
            <a:r>
              <a:rPr lang="en-US" altLang="en-US" dirty="0"/>
              <a:t> dat. </a:t>
            </a:r>
            <a:r>
              <a:rPr lang="en-US" altLang="en-US" dirty="0" err="1"/>
              <a:t>Comportamentul</a:t>
            </a:r>
            <a:r>
              <a:rPr lang="en-US" altLang="en-US" dirty="0"/>
              <a:t> </a:t>
            </a:r>
            <a:r>
              <a:rPr lang="en-US" altLang="en-US" dirty="0" err="1"/>
              <a:t>autorizat</a:t>
            </a:r>
            <a:r>
              <a:rPr lang="en-US" altLang="en-US" dirty="0"/>
              <a:t> nu </a:t>
            </a:r>
            <a:r>
              <a:rPr lang="en-US" altLang="en-US" dirty="0" err="1"/>
              <a:t>este</a:t>
            </a:r>
            <a:r>
              <a:rPr lang="en-US" altLang="en-US" dirty="0"/>
              <a:t> </a:t>
            </a:r>
            <a:r>
              <a:rPr lang="ro-RO" altLang="en-US" dirty="0"/>
              <a:t>în</a:t>
            </a:r>
            <a:r>
              <a:rPr lang="en-US" altLang="en-US" dirty="0" err="1"/>
              <a:t>criminalt</a:t>
            </a:r>
            <a:r>
              <a:rPr lang="en-US" altLang="en-US" dirty="0"/>
              <a:t>; </a:t>
            </a:r>
            <a:r>
              <a:rPr lang="ro-RO" altLang="en-US" dirty="0"/>
              <a:t>n</a:t>
            </a:r>
            <a:r>
              <a:rPr lang="en-US" altLang="en-US" dirty="0" err="1"/>
              <a:t>ici</a:t>
            </a:r>
            <a:r>
              <a:rPr lang="en-US" altLang="en-US" dirty="0"/>
              <a:t> </a:t>
            </a:r>
            <a:r>
              <a:rPr lang="en-US" altLang="en-US" dirty="0" err="1"/>
              <a:t>acces</a:t>
            </a:r>
            <a:r>
              <a:rPr lang="ro-RO" altLang="en-US" dirty="0" err="1"/>
              <a:t>area</a:t>
            </a:r>
            <a:r>
              <a:rPr lang="en-US" altLang="en-US" dirty="0"/>
              <a:t> </a:t>
            </a:r>
            <a:r>
              <a:rPr lang="en-US" altLang="en-US" dirty="0" err="1"/>
              <a:t>unui</a:t>
            </a:r>
            <a:r>
              <a:rPr lang="en-US" altLang="en-US" dirty="0"/>
              <a:t> </a:t>
            </a:r>
            <a:r>
              <a:rPr lang="en-US" altLang="en-US" dirty="0" err="1"/>
              <a:t>sistem</a:t>
            </a:r>
            <a:r>
              <a:rPr lang="en-US" altLang="en-US" dirty="0"/>
              <a:t> informatic care </a:t>
            </a:r>
            <a:r>
              <a:rPr lang="en-US" altLang="en-US" dirty="0" err="1"/>
              <a:t>să</a:t>
            </a:r>
            <a:r>
              <a:rPr lang="en-US" altLang="en-US" dirty="0"/>
              <a:t> </a:t>
            </a:r>
            <a:r>
              <a:rPr lang="en-US" altLang="en-US" dirty="0" err="1"/>
              <a:t>permită</a:t>
            </a:r>
            <a:r>
              <a:rPr lang="en-US" altLang="en-US" dirty="0"/>
              <a:t> </a:t>
            </a:r>
            <a:r>
              <a:rPr lang="en-US" altLang="en-US" dirty="0" err="1"/>
              <a:t>accesul</a:t>
            </a:r>
            <a:r>
              <a:rPr lang="en-US" altLang="en-US" dirty="0"/>
              <a:t> liber </a:t>
            </a:r>
            <a:r>
              <a:rPr lang="en-US" altLang="en-US" dirty="0" err="1"/>
              <a:t>și</a:t>
            </a:r>
            <a:r>
              <a:rPr lang="en-US" altLang="en-US" dirty="0"/>
              <a:t> </a:t>
            </a:r>
            <a:r>
              <a:rPr lang="en-US" altLang="en-US" dirty="0" err="1"/>
              <a:t>deschis</a:t>
            </a:r>
            <a:r>
              <a:rPr lang="en-US" altLang="en-US" dirty="0"/>
              <a:t> de </a:t>
            </a:r>
            <a:r>
              <a:rPr lang="en-US" altLang="en-US" dirty="0" err="1"/>
              <a:t>către</a:t>
            </a:r>
            <a:r>
              <a:rPr lang="en-US" altLang="en-US" dirty="0"/>
              <a:t> public. </a:t>
            </a:r>
            <a:r>
              <a:rPr lang="en-US" altLang="en-US" dirty="0" err="1"/>
              <a:t>Formatorul</a:t>
            </a:r>
            <a:r>
              <a:rPr lang="en-US" altLang="en-US" dirty="0"/>
              <a:t> </a:t>
            </a:r>
            <a:r>
              <a:rPr lang="en-US" altLang="en-US" dirty="0" err="1"/>
              <a:t>poate</a:t>
            </a:r>
            <a:r>
              <a:rPr lang="en-US" altLang="en-US" dirty="0"/>
              <a:t> </a:t>
            </a:r>
            <a:r>
              <a:rPr lang="en-US" altLang="en-US" dirty="0" err="1"/>
              <a:t>dori</a:t>
            </a:r>
            <a:r>
              <a:rPr lang="en-US" altLang="en-US" dirty="0"/>
              <a:t> </a:t>
            </a:r>
            <a:r>
              <a:rPr lang="en-US" altLang="en-US" dirty="0" err="1"/>
              <a:t>să</a:t>
            </a:r>
            <a:r>
              <a:rPr lang="en-US" altLang="en-US" dirty="0"/>
              <a:t> </a:t>
            </a:r>
            <a:r>
              <a:rPr lang="en-US" altLang="en-US" dirty="0" err="1"/>
              <a:t>lege</a:t>
            </a:r>
            <a:r>
              <a:rPr lang="en-US" altLang="en-US" dirty="0"/>
              <a:t> </a:t>
            </a:r>
            <a:r>
              <a:rPr lang="en-US" altLang="en-US" dirty="0" err="1"/>
              <a:t>acest</a:t>
            </a:r>
            <a:r>
              <a:rPr lang="en-US" altLang="en-US" dirty="0"/>
              <a:t> </a:t>
            </a:r>
            <a:r>
              <a:rPr lang="en-US" altLang="en-US" dirty="0" err="1"/>
              <a:t>lucru</a:t>
            </a:r>
            <a:r>
              <a:rPr lang="en-US" altLang="en-US" dirty="0"/>
              <a:t> cu </a:t>
            </a:r>
            <a:r>
              <a:rPr lang="en-US" altLang="en-US" dirty="0" err="1"/>
              <a:t>definiția</a:t>
            </a:r>
            <a:r>
              <a:rPr lang="en-US" altLang="en-US" dirty="0"/>
              <a:t> "</a:t>
            </a:r>
            <a:r>
              <a:rPr lang="en-US" altLang="en-US" dirty="0" err="1"/>
              <a:t>accesului</a:t>
            </a:r>
            <a:r>
              <a:rPr lang="en-US" altLang="en-US" dirty="0"/>
              <a:t> </a:t>
            </a:r>
            <a:r>
              <a:rPr lang="en-US" altLang="en-US" dirty="0" err="1"/>
              <a:t>neautorizat</a:t>
            </a:r>
            <a:r>
              <a:rPr lang="en-US" altLang="en-US" dirty="0"/>
              <a:t>" </a:t>
            </a:r>
            <a:r>
              <a:rPr lang="en-US" altLang="en-US" dirty="0" err="1"/>
              <a:t>discutat</a:t>
            </a:r>
            <a:r>
              <a:rPr lang="en-US" altLang="en-US" dirty="0"/>
              <a:t> anterior </a:t>
            </a:r>
            <a:r>
              <a:rPr lang="en-US" altLang="en-US" dirty="0" err="1"/>
              <a:t>pentru</a:t>
            </a:r>
            <a:r>
              <a:rPr lang="en-US" altLang="en-US" dirty="0"/>
              <a:t> a </a:t>
            </a:r>
            <a:r>
              <a:rPr lang="en-US" altLang="en-US" dirty="0" err="1"/>
              <a:t>explica</a:t>
            </a:r>
            <a:r>
              <a:rPr lang="en-US" altLang="en-US" dirty="0"/>
              <a:t> </a:t>
            </a:r>
            <a:r>
              <a:rPr lang="en-US" altLang="en-US" dirty="0" err="1"/>
              <a:t>modul</a:t>
            </a:r>
            <a:r>
              <a:rPr lang="en-US" altLang="en-US" dirty="0"/>
              <a:t> </a:t>
            </a:r>
            <a:r>
              <a:rPr lang="en-US" altLang="en-US" dirty="0" err="1"/>
              <a:t>în</a:t>
            </a:r>
            <a:r>
              <a:rPr lang="en-US" altLang="en-US" dirty="0"/>
              <a:t> care </a:t>
            </a:r>
            <a:r>
              <a:rPr lang="en-US" altLang="en-US" dirty="0" err="1"/>
              <a:t>poate</a:t>
            </a:r>
            <a:r>
              <a:rPr lang="en-US" altLang="en-US" dirty="0"/>
              <a:t> fi </a:t>
            </a:r>
            <a:r>
              <a:rPr lang="en-US" altLang="en-US" dirty="0" err="1"/>
              <a:t>determinat</a:t>
            </a:r>
            <a:endParaRPr lang="ro-RO" altLang="en-US" dirty="0"/>
          </a:p>
          <a:p>
            <a:pPr eaLnBrk="1" hangingPunct="1"/>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3995488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Slide-ul </a:t>
            </a:r>
            <a:r>
              <a:rPr lang="en-US" dirty="0" err="1"/>
              <a:t>evidențiază</a:t>
            </a:r>
            <a:r>
              <a:rPr lang="en-US" dirty="0"/>
              <a:t> </a:t>
            </a:r>
            <a:r>
              <a:rPr lang="en-US" dirty="0" err="1"/>
              <a:t>modul</a:t>
            </a:r>
            <a:r>
              <a:rPr lang="en-US" dirty="0"/>
              <a:t> </a:t>
            </a:r>
            <a:r>
              <a:rPr lang="en-US" dirty="0" err="1"/>
              <a:t>în</a:t>
            </a:r>
            <a:r>
              <a:rPr lang="en-US" dirty="0"/>
              <a:t> care </a:t>
            </a:r>
            <a:r>
              <a:rPr lang="en-US" dirty="0" err="1"/>
              <a:t>conceptul</a:t>
            </a:r>
            <a:r>
              <a:rPr lang="en-US" dirty="0"/>
              <a:t> de "</a:t>
            </a:r>
            <a:r>
              <a:rPr lang="en-US" dirty="0" err="1"/>
              <a:t>fără</a:t>
            </a:r>
            <a:r>
              <a:rPr lang="en-US" dirty="0"/>
              <a:t> </a:t>
            </a:r>
            <a:r>
              <a:rPr lang="en-US" dirty="0" err="1"/>
              <a:t>drept</a:t>
            </a:r>
            <a:r>
              <a:rPr lang="en-US" dirty="0"/>
              <a:t>" nu </a:t>
            </a:r>
            <a:r>
              <a:rPr lang="en-US" dirty="0" err="1"/>
              <a:t>este</a:t>
            </a:r>
            <a:r>
              <a:rPr lang="en-US" dirty="0"/>
              <a:t> </a:t>
            </a:r>
            <a:r>
              <a:rPr lang="en-US" dirty="0" err="1"/>
              <a:t>definit</a:t>
            </a:r>
            <a:r>
              <a:rPr lang="en-US" dirty="0"/>
              <a:t> </a:t>
            </a:r>
            <a:r>
              <a:rPr lang="en-US" dirty="0" err="1"/>
              <a:t>în</a:t>
            </a:r>
            <a:r>
              <a:rPr lang="en-US" dirty="0"/>
              <a:t> </a:t>
            </a:r>
            <a:r>
              <a:rPr lang="en-US" dirty="0" err="1"/>
              <a:t>Convenția</a:t>
            </a:r>
            <a:r>
              <a:rPr lang="en-US" dirty="0"/>
              <a:t> de la </a:t>
            </a:r>
            <a:r>
              <a:rPr lang="en-US" dirty="0" err="1"/>
              <a:t>Budapesta</a:t>
            </a:r>
            <a:r>
              <a:rPr lang="en-US" dirty="0"/>
              <a:t>.</a:t>
            </a:r>
          </a:p>
          <a:p>
            <a:endParaRPr lang="en-US" dirty="0"/>
          </a:p>
          <a:p>
            <a:r>
              <a:rPr lang="en-US" dirty="0" err="1"/>
              <a:t>Acesta</a:t>
            </a:r>
            <a:r>
              <a:rPr lang="en-US" dirty="0"/>
              <a:t> </a:t>
            </a:r>
            <a:r>
              <a:rPr lang="en-US" dirty="0" err="1"/>
              <a:t>arată</a:t>
            </a:r>
            <a:r>
              <a:rPr lang="en-US" dirty="0"/>
              <a:t>, de </a:t>
            </a:r>
            <a:r>
              <a:rPr lang="en-US" dirty="0" err="1"/>
              <a:t>asemenea</a:t>
            </a:r>
            <a:r>
              <a:rPr lang="en-US" dirty="0"/>
              <a:t>, </a:t>
            </a:r>
            <a:r>
              <a:rPr lang="en-US" dirty="0" err="1"/>
              <a:t>exemplul</a:t>
            </a:r>
            <a:r>
              <a:rPr lang="en-US" dirty="0"/>
              <a:t> </a:t>
            </a:r>
            <a:r>
              <a:rPr lang="en-US" dirty="0" err="1"/>
              <a:t>diferitelor</a:t>
            </a:r>
            <a:r>
              <a:rPr lang="en-US" dirty="0"/>
              <a:t> </a:t>
            </a:r>
            <a:r>
              <a:rPr lang="en-US" dirty="0" err="1"/>
              <a:t>țări</a:t>
            </a:r>
            <a:r>
              <a:rPr lang="en-US" dirty="0"/>
              <a:t> care au </a:t>
            </a:r>
            <a:r>
              <a:rPr lang="en-US" dirty="0" err="1"/>
              <a:t>adoptat</a:t>
            </a:r>
            <a:r>
              <a:rPr lang="en-US" dirty="0"/>
              <a:t> o </a:t>
            </a:r>
            <a:r>
              <a:rPr lang="en-US" dirty="0" err="1"/>
              <a:t>definiție</a:t>
            </a:r>
            <a:r>
              <a:rPr lang="en-US" dirty="0"/>
              <a:t> </a:t>
            </a:r>
            <a:r>
              <a:rPr lang="en-US" dirty="0" err="1"/>
              <a:t>în</a:t>
            </a:r>
            <a:r>
              <a:rPr lang="en-US" dirty="0"/>
              <a:t> </a:t>
            </a:r>
            <a:r>
              <a:rPr lang="en-US" dirty="0" err="1"/>
              <a:t>cele</a:t>
            </a:r>
            <a:r>
              <a:rPr lang="en-US" dirty="0"/>
              <a:t> </a:t>
            </a:r>
            <a:r>
              <a:rPr lang="en-US" dirty="0" err="1"/>
              <a:t>mai</a:t>
            </a:r>
            <a:r>
              <a:rPr lang="en-US" dirty="0"/>
              <a:t> </a:t>
            </a:r>
            <a:r>
              <a:rPr lang="en-US" dirty="0" err="1"/>
              <a:t>bune</a:t>
            </a:r>
            <a:r>
              <a:rPr lang="en-US" dirty="0"/>
              <a:t> </a:t>
            </a:r>
            <a:r>
              <a:rPr lang="en-US" dirty="0" err="1"/>
              <a:t>practici</a:t>
            </a:r>
            <a:r>
              <a:rPr lang="en-US" dirty="0"/>
              <a:t> </a:t>
            </a:r>
            <a:r>
              <a:rPr lang="en-US" dirty="0" err="1"/>
              <a:t>internaționale</a:t>
            </a:r>
            <a:endParaRPr lang="en-US" dirty="0"/>
          </a:p>
          <a:p>
            <a:endParaRPr lang="en-US" dirty="0"/>
          </a:p>
          <a:p>
            <a:r>
              <a:rPr lang="en-US" dirty="0" err="1"/>
              <a:t>Formatorul</a:t>
            </a:r>
            <a:r>
              <a:rPr lang="en-US" dirty="0"/>
              <a:t> </a:t>
            </a:r>
            <a:r>
              <a:rPr lang="en-US" dirty="0" err="1"/>
              <a:t>poate</a:t>
            </a:r>
            <a:r>
              <a:rPr lang="en-US" dirty="0"/>
              <a:t> </a:t>
            </a:r>
            <a:r>
              <a:rPr lang="en-US" dirty="0" err="1"/>
              <a:t>spune</a:t>
            </a:r>
            <a:r>
              <a:rPr lang="en-US" dirty="0"/>
              <a:t> </a:t>
            </a:r>
            <a:r>
              <a:rPr lang="en-US" dirty="0" err="1"/>
              <a:t>că</a:t>
            </a:r>
            <a:r>
              <a:rPr lang="en-US" dirty="0"/>
              <a:t> </a:t>
            </a:r>
            <a:r>
              <a:rPr lang="en-US" dirty="0" err="1"/>
              <a:t>definiția</a:t>
            </a:r>
            <a:r>
              <a:rPr lang="en-US" dirty="0"/>
              <a:t> </a:t>
            </a:r>
            <a:r>
              <a:rPr lang="en-US" dirty="0" err="1"/>
              <a:t>adoptată</a:t>
            </a:r>
            <a:r>
              <a:rPr lang="en-US" dirty="0"/>
              <a:t> de </a:t>
            </a:r>
            <a:r>
              <a:rPr lang="en-US" dirty="0" err="1"/>
              <a:t>aceste</a:t>
            </a:r>
            <a:r>
              <a:rPr lang="en-US" dirty="0"/>
              <a:t> </a:t>
            </a:r>
            <a:r>
              <a:rPr lang="en-US" dirty="0" err="1"/>
              <a:t>țări</a:t>
            </a:r>
            <a:r>
              <a:rPr lang="en-US" dirty="0"/>
              <a:t> are </a:t>
            </a:r>
            <a:r>
              <a:rPr lang="en-US" dirty="0" err="1"/>
              <a:t>două</a:t>
            </a:r>
            <a:r>
              <a:rPr lang="en-US" dirty="0"/>
              <a:t> </a:t>
            </a:r>
            <a:r>
              <a:rPr lang="en-US" dirty="0" err="1"/>
              <a:t>elemente</a:t>
            </a:r>
            <a:r>
              <a:rPr lang="en-US" dirty="0"/>
              <a:t>, care </a:t>
            </a:r>
            <a:r>
              <a:rPr lang="en-US" dirty="0" err="1"/>
              <a:t>vor</a:t>
            </a:r>
            <a:r>
              <a:rPr lang="en-US" dirty="0"/>
              <a:t> fi </a:t>
            </a:r>
            <a:r>
              <a:rPr lang="ro-RO" dirty="0" err="1"/>
              <a:t>detali</a:t>
            </a:r>
            <a:r>
              <a:rPr lang="en-US" dirty="0"/>
              <a:t>ate </a:t>
            </a:r>
            <a:r>
              <a:rPr lang="en-US" dirty="0" err="1"/>
              <a:t>în</a:t>
            </a:r>
            <a:r>
              <a:rPr lang="en-US" dirty="0"/>
              <a:t> </a:t>
            </a:r>
            <a:r>
              <a:rPr lang="ro-RO" dirty="0" err="1"/>
              <a:t>slide</a:t>
            </a:r>
            <a:r>
              <a:rPr lang="ro-RO" dirty="0"/>
              <a:t>-urile</a:t>
            </a:r>
            <a:r>
              <a:rPr lang="en-US" dirty="0"/>
              <a:t> u</a:t>
            </a:r>
            <a:r>
              <a:rPr lang="ro-RO" dirty="0" err="1"/>
              <a:t>rmăt</a:t>
            </a:r>
            <a:r>
              <a:rPr lang="en-US" dirty="0" err="1"/>
              <a:t>oare</a:t>
            </a:r>
            <a:r>
              <a:rPr lang="en-US" dirty="0"/>
              <a:t>.</a:t>
            </a:r>
          </a:p>
          <a:p>
            <a:endParaRPr lang="en-US" dirty="0"/>
          </a:p>
          <a:p>
            <a:r>
              <a:rPr lang="en-US" dirty="0" err="1"/>
              <a:t>Formatorul</a:t>
            </a:r>
            <a:r>
              <a:rPr lang="en-US" dirty="0"/>
              <a:t> </a:t>
            </a:r>
            <a:r>
              <a:rPr lang="en-US" dirty="0" err="1"/>
              <a:t>poate</a:t>
            </a:r>
            <a:r>
              <a:rPr lang="en-US" dirty="0"/>
              <a:t> </a:t>
            </a:r>
            <a:r>
              <a:rPr lang="en-US" dirty="0" err="1"/>
              <a:t>sublinia</a:t>
            </a:r>
            <a:r>
              <a:rPr lang="en-US" dirty="0"/>
              <a:t> </a:t>
            </a:r>
            <a:r>
              <a:rPr lang="en-US" dirty="0" err="1"/>
              <a:t>faptul</a:t>
            </a:r>
            <a:r>
              <a:rPr lang="en-US" dirty="0"/>
              <a:t> </a:t>
            </a:r>
            <a:r>
              <a:rPr lang="en-US" dirty="0" err="1"/>
              <a:t>că</a:t>
            </a:r>
            <a:r>
              <a:rPr lang="en-US" dirty="0"/>
              <a:t> </a:t>
            </a:r>
            <a:r>
              <a:rPr lang="en-US" dirty="0" err="1"/>
              <a:t>definiția</a:t>
            </a:r>
            <a:r>
              <a:rPr lang="en-US" dirty="0"/>
              <a:t> "</a:t>
            </a:r>
            <a:r>
              <a:rPr lang="en-US" dirty="0" err="1"/>
              <a:t>neautorizată</a:t>
            </a:r>
            <a:r>
              <a:rPr lang="en-US" dirty="0"/>
              <a:t>" </a:t>
            </a:r>
            <a:r>
              <a:rPr lang="en-US" dirty="0" err="1"/>
              <a:t>poate</a:t>
            </a:r>
            <a:r>
              <a:rPr lang="en-US" dirty="0"/>
              <a:t> fi </a:t>
            </a:r>
            <a:r>
              <a:rPr lang="en-US" dirty="0" err="1"/>
              <a:t>diferită</a:t>
            </a:r>
            <a:r>
              <a:rPr lang="en-US" dirty="0"/>
              <a:t> </a:t>
            </a:r>
            <a:r>
              <a:rPr lang="en-US" dirty="0" err="1"/>
              <a:t>în</a:t>
            </a:r>
            <a:r>
              <a:rPr lang="en-US" dirty="0"/>
              <a:t> </a:t>
            </a:r>
            <a:r>
              <a:rPr lang="en-US" dirty="0" err="1"/>
              <a:t>raport</a:t>
            </a:r>
            <a:r>
              <a:rPr lang="en-US" dirty="0"/>
              <a:t> cu </a:t>
            </a:r>
            <a:r>
              <a:rPr lang="en-US" dirty="0" err="1"/>
              <a:t>anumite</a:t>
            </a:r>
            <a:r>
              <a:rPr lang="en-US" dirty="0"/>
              <a:t> </a:t>
            </a:r>
            <a:r>
              <a:rPr lang="en-US" dirty="0" err="1"/>
              <a:t>infracțiuni</a:t>
            </a:r>
            <a:r>
              <a:rPr lang="en-US" dirty="0"/>
              <a:t>, cum </a:t>
            </a:r>
            <a:r>
              <a:rPr lang="en-US" dirty="0" err="1"/>
              <a:t>ar</a:t>
            </a:r>
            <a:r>
              <a:rPr lang="en-US" dirty="0"/>
              <a:t> fi </a:t>
            </a:r>
            <a:r>
              <a:rPr lang="en-US" dirty="0" err="1"/>
              <a:t>accesul</a:t>
            </a:r>
            <a:r>
              <a:rPr lang="en-US" dirty="0"/>
              <a:t> </a:t>
            </a:r>
            <a:r>
              <a:rPr lang="en-US" dirty="0" err="1"/>
              <a:t>ilegal</a:t>
            </a:r>
            <a:r>
              <a:rPr lang="en-US" dirty="0"/>
              <a:t>, </a:t>
            </a:r>
            <a:r>
              <a:rPr lang="en-US" dirty="0" err="1"/>
              <a:t>interferența</a:t>
            </a:r>
            <a:r>
              <a:rPr lang="en-US" dirty="0"/>
              <a:t> </a:t>
            </a:r>
            <a:r>
              <a:rPr lang="en-US" dirty="0" err="1"/>
              <a:t>datelor</a:t>
            </a:r>
            <a:r>
              <a:rPr lang="en-US" dirty="0"/>
              <a:t> </a:t>
            </a:r>
            <a:r>
              <a:rPr lang="en-US" dirty="0" err="1"/>
              <a:t>și</a:t>
            </a:r>
            <a:r>
              <a:rPr lang="en-US" dirty="0"/>
              <a:t> </a:t>
            </a:r>
            <a:r>
              <a:rPr lang="en-US" dirty="0" err="1"/>
              <a:t>interferențele</a:t>
            </a:r>
            <a:r>
              <a:rPr lang="ro-RO" dirty="0"/>
              <a:t> în</a:t>
            </a:r>
            <a:r>
              <a:rPr lang="en-US" dirty="0"/>
              <a:t> </a:t>
            </a:r>
            <a:r>
              <a:rPr lang="en-US" dirty="0" err="1"/>
              <a:t>sistem</a:t>
            </a:r>
            <a:r>
              <a:rPr lang="en-US" dirty="0"/>
              <a:t>. </a:t>
            </a:r>
            <a:r>
              <a:rPr lang="en-US" dirty="0" err="1"/>
              <a:t>Acesta</a:t>
            </a:r>
            <a:r>
              <a:rPr lang="en-US" dirty="0"/>
              <a:t> </a:t>
            </a:r>
            <a:r>
              <a:rPr lang="en-US" dirty="0" err="1"/>
              <a:t>este</a:t>
            </a:r>
            <a:r>
              <a:rPr lang="en-US" dirty="0"/>
              <a:t> </a:t>
            </a:r>
            <a:r>
              <a:rPr lang="en-US" dirty="0" err="1"/>
              <a:t>motivul</a:t>
            </a:r>
            <a:r>
              <a:rPr lang="en-US" dirty="0"/>
              <a:t> </a:t>
            </a:r>
            <a:r>
              <a:rPr lang="en-US" dirty="0" err="1"/>
              <a:t>pentru</a:t>
            </a:r>
            <a:r>
              <a:rPr lang="en-US" dirty="0"/>
              <a:t> care </a:t>
            </a:r>
            <a:r>
              <a:rPr lang="en-US" dirty="0" err="1"/>
              <a:t>multe</a:t>
            </a:r>
            <a:r>
              <a:rPr lang="en-US" dirty="0"/>
              <a:t> </a:t>
            </a:r>
            <a:r>
              <a:rPr lang="en-US" dirty="0" err="1"/>
              <a:t>țări</a:t>
            </a:r>
            <a:r>
              <a:rPr lang="en-US" dirty="0"/>
              <a:t> au </a:t>
            </a:r>
            <a:r>
              <a:rPr lang="en-US" dirty="0" err="1"/>
              <a:t>definiții</a:t>
            </a:r>
            <a:r>
              <a:rPr lang="en-US" dirty="0"/>
              <a:t> </a:t>
            </a:r>
            <a:r>
              <a:rPr lang="en-US" dirty="0" err="1"/>
              <a:t>diferite</a:t>
            </a:r>
            <a:r>
              <a:rPr lang="en-US" dirty="0"/>
              <a:t> </a:t>
            </a:r>
            <a:r>
              <a:rPr lang="en-US" dirty="0" err="1"/>
              <a:t>pentru</a:t>
            </a:r>
            <a:r>
              <a:rPr lang="en-US" dirty="0"/>
              <a:t> "</a:t>
            </a:r>
            <a:r>
              <a:rPr lang="en-US" dirty="0" err="1"/>
              <a:t>modificarea</a:t>
            </a:r>
            <a:r>
              <a:rPr lang="en-US" dirty="0"/>
              <a:t> </a:t>
            </a:r>
            <a:r>
              <a:rPr lang="en-US" dirty="0" err="1"/>
              <a:t>neautorizată</a:t>
            </a:r>
            <a:r>
              <a:rPr lang="en-US" dirty="0"/>
              <a:t>" </a:t>
            </a:r>
            <a:r>
              <a:rPr lang="en-US" dirty="0" err="1"/>
              <a:t>și</a:t>
            </a:r>
            <a:r>
              <a:rPr lang="en-US" dirty="0"/>
              <a:t> de </a:t>
            </a:r>
            <a:r>
              <a:rPr lang="en-US" dirty="0" err="1"/>
              <a:t>exemplu</a:t>
            </a:r>
            <a:r>
              <a:rPr lang="en-US" dirty="0"/>
              <a:t>, "act </a:t>
            </a:r>
            <a:r>
              <a:rPr lang="en-US" dirty="0" err="1"/>
              <a:t>neautorizat</a:t>
            </a:r>
            <a:r>
              <a:rPr lang="en-US" dirty="0"/>
              <a:t>".</a:t>
            </a:r>
            <a:endParaRPr lang="ro-RO"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281225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B15714A6-B05B-47A5-B92B-D727BD3A45D0}"/>
              </a:ext>
            </a:extLst>
          </p:cNvPr>
          <p:cNvSpPr>
            <a:spLocks noGrp="1"/>
          </p:cNvSpPr>
          <p:nvPr>
            <p:ph type="body" idx="1"/>
          </p:nvPr>
        </p:nvSpPr>
        <p:spPr/>
        <p:txBody>
          <a:bodyPr/>
          <a:lstStyle/>
          <a:p>
            <a:r>
              <a:rPr lang="ro-RO" sz="3600" dirty="0"/>
              <a:t>Prezenta </a:t>
            </a:r>
            <a:r>
              <a:rPr lang="en-GB" sz="3600" dirty="0" err="1"/>
              <a:t>sesiune</a:t>
            </a:r>
            <a:r>
              <a:rPr lang="en-GB" sz="3600" dirty="0"/>
              <a:t> </a:t>
            </a:r>
            <a:r>
              <a:rPr lang="en-GB" sz="3600" dirty="0" err="1"/>
              <a:t>va</a:t>
            </a:r>
            <a:r>
              <a:rPr lang="en-GB" sz="3600" dirty="0"/>
              <a:t> fi </a:t>
            </a:r>
            <a:r>
              <a:rPr lang="en-GB" sz="3600" dirty="0" err="1"/>
              <a:t>împărțită</a:t>
            </a:r>
            <a:r>
              <a:rPr lang="en-GB" sz="3600" dirty="0"/>
              <a:t> </a:t>
            </a:r>
            <a:r>
              <a:rPr lang="en-GB" sz="3600" dirty="0" err="1"/>
              <a:t>în</a:t>
            </a:r>
            <a:r>
              <a:rPr lang="en-GB" sz="3600" dirty="0"/>
              <a:t> 6 </a:t>
            </a:r>
            <a:r>
              <a:rPr lang="en-GB" sz="3600" dirty="0" err="1"/>
              <a:t>părți</a:t>
            </a:r>
            <a:r>
              <a:rPr lang="en-GB" sz="3600" dirty="0"/>
              <a:t>.</a:t>
            </a:r>
          </a:p>
          <a:p>
            <a:r>
              <a:rPr lang="en-GB" sz="3600" dirty="0"/>
              <a:t>Prima </a:t>
            </a:r>
            <a:r>
              <a:rPr lang="en-GB" sz="3600" dirty="0" err="1"/>
              <a:t>parte</a:t>
            </a:r>
            <a:r>
              <a:rPr lang="en-GB" sz="3600" dirty="0"/>
              <a:t> a </a:t>
            </a:r>
            <a:r>
              <a:rPr lang="en-GB" sz="3600" dirty="0" err="1"/>
              <a:t>sesiunii</a:t>
            </a:r>
            <a:r>
              <a:rPr lang="en-GB" sz="3600" dirty="0"/>
              <a:t> </a:t>
            </a:r>
            <a:r>
              <a:rPr lang="en-GB" sz="3600" dirty="0" err="1"/>
              <a:t>va</a:t>
            </a:r>
            <a:r>
              <a:rPr lang="en-GB" sz="3600" dirty="0"/>
              <a:t> </a:t>
            </a:r>
            <a:r>
              <a:rPr lang="en-GB" sz="3600" dirty="0" err="1"/>
              <a:t>analiza</a:t>
            </a:r>
            <a:r>
              <a:rPr lang="en-GB" sz="3600" dirty="0"/>
              <a:t> </a:t>
            </a:r>
            <a:r>
              <a:rPr lang="en-GB" sz="3600" dirty="0" err="1"/>
              <a:t>definițiile</a:t>
            </a:r>
            <a:r>
              <a:rPr lang="en-GB" sz="3600" dirty="0"/>
              <a:t> din </a:t>
            </a:r>
            <a:r>
              <a:rPr lang="en-GB" sz="3600" dirty="0" err="1"/>
              <a:t>articolul</a:t>
            </a:r>
            <a:r>
              <a:rPr lang="en-GB" sz="3600" dirty="0"/>
              <a:t> 1 din </a:t>
            </a:r>
            <a:r>
              <a:rPr lang="en-GB" sz="3600" dirty="0" err="1"/>
              <a:t>Convenția</a:t>
            </a:r>
            <a:r>
              <a:rPr lang="en-GB" sz="3600" dirty="0"/>
              <a:t> de la </a:t>
            </a:r>
            <a:r>
              <a:rPr lang="en-GB" sz="3600" dirty="0" err="1"/>
              <a:t>Budapesta</a:t>
            </a:r>
            <a:r>
              <a:rPr lang="en-GB" sz="3600" dirty="0"/>
              <a:t> (date </a:t>
            </a:r>
            <a:r>
              <a:rPr lang="ro-RO" sz="3600" dirty="0"/>
              <a:t>informatice</a:t>
            </a:r>
            <a:r>
              <a:rPr lang="en-GB" sz="3600" dirty="0"/>
              <a:t>, </a:t>
            </a:r>
            <a:r>
              <a:rPr lang="en-GB" sz="3600" dirty="0" err="1"/>
              <a:t>sistem</a:t>
            </a:r>
            <a:r>
              <a:rPr lang="en-GB" sz="3600" dirty="0"/>
              <a:t> informatic, </a:t>
            </a:r>
            <a:r>
              <a:rPr lang="en-GB" sz="3600" dirty="0" err="1"/>
              <a:t>furnizor</a:t>
            </a:r>
            <a:r>
              <a:rPr lang="en-GB" sz="3600" dirty="0"/>
              <a:t> de </a:t>
            </a:r>
            <a:r>
              <a:rPr lang="en-GB" sz="3600" dirty="0" err="1"/>
              <a:t>servicii</a:t>
            </a:r>
            <a:r>
              <a:rPr lang="en-GB" sz="3600" dirty="0"/>
              <a:t> </a:t>
            </a:r>
            <a:r>
              <a:rPr lang="en-GB" sz="3600" dirty="0" err="1"/>
              <a:t>și</a:t>
            </a:r>
            <a:r>
              <a:rPr lang="en-GB" sz="3600" dirty="0"/>
              <a:t> date de </a:t>
            </a:r>
            <a:r>
              <a:rPr lang="en-GB" sz="3600" dirty="0" err="1"/>
              <a:t>trafic</a:t>
            </a:r>
            <a:r>
              <a:rPr lang="en-GB" sz="3600" dirty="0"/>
              <a:t>).</a:t>
            </a:r>
          </a:p>
          <a:p>
            <a:r>
              <a:rPr lang="en-GB" sz="3600" dirty="0"/>
              <a:t>A </a:t>
            </a:r>
            <a:r>
              <a:rPr lang="en-GB" sz="3600" dirty="0" err="1"/>
              <a:t>doua</a:t>
            </a:r>
            <a:r>
              <a:rPr lang="en-GB" sz="3600" dirty="0"/>
              <a:t> </a:t>
            </a:r>
            <a:r>
              <a:rPr lang="en-GB" sz="3600" dirty="0" err="1"/>
              <a:t>parte</a:t>
            </a:r>
            <a:r>
              <a:rPr lang="en-GB" sz="3600" dirty="0"/>
              <a:t> a </a:t>
            </a:r>
            <a:r>
              <a:rPr lang="en-GB" sz="3600" dirty="0" err="1"/>
              <a:t>sesiunii</a:t>
            </a:r>
            <a:r>
              <a:rPr lang="en-GB" sz="3600" dirty="0"/>
              <a:t> </a:t>
            </a:r>
            <a:r>
              <a:rPr lang="en-GB" sz="3600" dirty="0" err="1"/>
              <a:t>va</a:t>
            </a:r>
            <a:r>
              <a:rPr lang="en-GB" sz="3600" dirty="0"/>
              <a:t> </a:t>
            </a:r>
            <a:r>
              <a:rPr lang="en-GB" sz="3600" dirty="0" err="1"/>
              <a:t>analiza</a:t>
            </a:r>
            <a:r>
              <a:rPr lang="en-GB" sz="3600" dirty="0"/>
              <a:t> </a:t>
            </a:r>
            <a:r>
              <a:rPr lang="en-GB" sz="3600" dirty="0" err="1"/>
              <a:t>infracțiunea</a:t>
            </a:r>
            <a:r>
              <a:rPr lang="en-GB" sz="3600" dirty="0"/>
              <a:t> de </a:t>
            </a:r>
            <a:r>
              <a:rPr lang="en-GB" sz="3600" dirty="0" err="1"/>
              <a:t>acces</a:t>
            </a:r>
            <a:r>
              <a:rPr lang="en-GB" sz="3600" dirty="0"/>
              <a:t> </a:t>
            </a:r>
            <a:r>
              <a:rPr lang="en-GB" sz="3600" dirty="0" err="1"/>
              <a:t>ilegal</a:t>
            </a:r>
            <a:r>
              <a:rPr lang="en-GB" sz="3600" dirty="0"/>
              <a:t>, </a:t>
            </a:r>
            <a:r>
              <a:rPr lang="en-GB" sz="3600" dirty="0" err="1"/>
              <a:t>în</a:t>
            </a:r>
            <a:r>
              <a:rPr lang="en-GB" sz="3600" dirty="0"/>
              <a:t> </a:t>
            </a:r>
            <a:r>
              <a:rPr lang="en-GB" sz="3600" dirty="0" err="1"/>
              <a:t>conformitate</a:t>
            </a:r>
            <a:r>
              <a:rPr lang="en-GB" sz="3600" dirty="0"/>
              <a:t> cu </a:t>
            </a:r>
            <a:r>
              <a:rPr lang="en-GB" sz="3600" dirty="0" err="1"/>
              <a:t>articolul</a:t>
            </a:r>
            <a:r>
              <a:rPr lang="en-GB" sz="3600" dirty="0"/>
              <a:t> 2 din </a:t>
            </a:r>
            <a:r>
              <a:rPr lang="en-GB" sz="3600" dirty="0" err="1"/>
              <a:t>Convenția</a:t>
            </a:r>
            <a:r>
              <a:rPr lang="en-GB" sz="3600" dirty="0"/>
              <a:t> de la </a:t>
            </a:r>
            <a:r>
              <a:rPr lang="en-GB" sz="3600" dirty="0" err="1"/>
              <a:t>Budapesta</a:t>
            </a:r>
            <a:r>
              <a:rPr lang="en-GB" sz="3600" dirty="0"/>
              <a:t>.</a:t>
            </a:r>
          </a:p>
          <a:p>
            <a:r>
              <a:rPr lang="en-GB" sz="3600" dirty="0"/>
              <a:t>A </a:t>
            </a:r>
            <a:r>
              <a:rPr lang="en-GB" sz="3600" dirty="0" err="1"/>
              <a:t>treia</a:t>
            </a:r>
            <a:r>
              <a:rPr lang="en-GB" sz="3600" dirty="0"/>
              <a:t> </a:t>
            </a:r>
            <a:r>
              <a:rPr lang="en-GB" sz="3600" dirty="0" err="1"/>
              <a:t>parte</a:t>
            </a:r>
            <a:r>
              <a:rPr lang="en-GB" sz="3600" dirty="0"/>
              <a:t> a </a:t>
            </a:r>
            <a:r>
              <a:rPr lang="en-GB" sz="3600" dirty="0" err="1"/>
              <a:t>sesiunii</a:t>
            </a:r>
            <a:r>
              <a:rPr lang="en-GB" sz="3600" dirty="0"/>
              <a:t> </a:t>
            </a:r>
            <a:r>
              <a:rPr lang="en-GB" sz="3600" dirty="0" err="1"/>
              <a:t>va</a:t>
            </a:r>
            <a:r>
              <a:rPr lang="en-GB" sz="3600" dirty="0"/>
              <a:t> </a:t>
            </a:r>
            <a:r>
              <a:rPr lang="en-GB" sz="3600" dirty="0" err="1"/>
              <a:t>analiza</a:t>
            </a:r>
            <a:r>
              <a:rPr lang="en-GB" sz="3600" dirty="0"/>
              <a:t> </a:t>
            </a:r>
            <a:r>
              <a:rPr lang="en-GB" sz="3600" dirty="0" err="1"/>
              <a:t>infracțiunea</a:t>
            </a:r>
            <a:r>
              <a:rPr lang="en-GB" sz="3600" dirty="0"/>
              <a:t> de </a:t>
            </a:r>
            <a:r>
              <a:rPr lang="en-GB" sz="3600" dirty="0" err="1"/>
              <a:t>interceptare</a:t>
            </a:r>
            <a:r>
              <a:rPr lang="en-GB" sz="3600" dirty="0"/>
              <a:t> </a:t>
            </a:r>
            <a:r>
              <a:rPr lang="en-GB" sz="3600" dirty="0" err="1"/>
              <a:t>ilegală</a:t>
            </a:r>
            <a:r>
              <a:rPr lang="en-GB" sz="3600" dirty="0"/>
              <a:t>, </a:t>
            </a:r>
            <a:r>
              <a:rPr lang="en-GB" sz="3600" dirty="0" err="1"/>
              <a:t>în</a:t>
            </a:r>
            <a:r>
              <a:rPr lang="en-GB" sz="3600" dirty="0"/>
              <a:t> </a:t>
            </a:r>
            <a:r>
              <a:rPr lang="en-GB" sz="3600" dirty="0" err="1"/>
              <a:t>conformitate</a:t>
            </a:r>
            <a:r>
              <a:rPr lang="en-GB" sz="3600" dirty="0"/>
              <a:t> cu </a:t>
            </a:r>
            <a:r>
              <a:rPr lang="en-GB" sz="3600" dirty="0" err="1"/>
              <a:t>articolul</a:t>
            </a:r>
            <a:r>
              <a:rPr lang="en-GB" sz="3600" dirty="0"/>
              <a:t> 3 din </a:t>
            </a:r>
            <a:r>
              <a:rPr lang="en-GB" sz="3600" dirty="0" err="1"/>
              <a:t>Convenția</a:t>
            </a:r>
            <a:r>
              <a:rPr lang="en-GB" sz="3600" dirty="0"/>
              <a:t> de la </a:t>
            </a:r>
            <a:r>
              <a:rPr lang="en-GB" sz="3600" dirty="0" err="1"/>
              <a:t>Budapesta</a:t>
            </a:r>
            <a:r>
              <a:rPr lang="en-GB" sz="3600" dirty="0"/>
              <a:t>.</a:t>
            </a:r>
          </a:p>
          <a:p>
            <a:r>
              <a:rPr lang="en-GB" sz="3600" dirty="0"/>
              <a:t>A </a:t>
            </a:r>
            <a:r>
              <a:rPr lang="en-GB" sz="3600" dirty="0" err="1"/>
              <a:t>patra</a:t>
            </a:r>
            <a:r>
              <a:rPr lang="en-GB" sz="3600" dirty="0"/>
              <a:t> </a:t>
            </a:r>
            <a:r>
              <a:rPr lang="en-GB" sz="3600" dirty="0" err="1"/>
              <a:t>parte</a:t>
            </a:r>
            <a:r>
              <a:rPr lang="en-GB" sz="3600" dirty="0"/>
              <a:t> a </a:t>
            </a:r>
            <a:r>
              <a:rPr lang="en-GB" sz="3600" dirty="0" err="1"/>
              <a:t>sesiunii</a:t>
            </a:r>
            <a:r>
              <a:rPr lang="en-GB" sz="3600" dirty="0"/>
              <a:t> </a:t>
            </a:r>
            <a:r>
              <a:rPr lang="en-GB" sz="3600" dirty="0" err="1"/>
              <a:t>va</a:t>
            </a:r>
            <a:r>
              <a:rPr lang="en-GB" sz="3600" dirty="0"/>
              <a:t> </a:t>
            </a:r>
            <a:r>
              <a:rPr lang="en-GB" sz="3600" dirty="0" err="1"/>
              <a:t>analiza</a:t>
            </a:r>
            <a:r>
              <a:rPr lang="en-GB" sz="3600" dirty="0"/>
              <a:t> </a:t>
            </a:r>
            <a:r>
              <a:rPr lang="en-GB" sz="3600" dirty="0" err="1"/>
              <a:t>infracțiunea</a:t>
            </a:r>
            <a:r>
              <a:rPr lang="en-GB" sz="3600" dirty="0"/>
              <a:t> de </a:t>
            </a:r>
            <a:r>
              <a:rPr lang="en-GB" sz="3600" dirty="0" err="1"/>
              <a:t>intervenție</a:t>
            </a:r>
            <a:r>
              <a:rPr lang="en-GB" sz="3600" dirty="0"/>
              <a:t> </a:t>
            </a:r>
            <a:r>
              <a:rPr lang="ro-RO" sz="3600" dirty="0"/>
              <a:t>în</a:t>
            </a:r>
            <a:r>
              <a:rPr lang="en-GB" sz="3600" dirty="0"/>
              <a:t> date</a:t>
            </a:r>
            <a:r>
              <a:rPr lang="ro-RO" sz="3600" dirty="0"/>
              <a:t> </a:t>
            </a:r>
            <a:r>
              <a:rPr lang="en-GB" sz="3600" dirty="0" err="1"/>
              <a:t>prevăzut</a:t>
            </a:r>
            <a:r>
              <a:rPr lang="ro-RO" sz="3600" dirty="0"/>
              <a:t>ă</a:t>
            </a:r>
            <a:r>
              <a:rPr lang="en-GB" sz="3600" dirty="0"/>
              <a:t> la </a:t>
            </a:r>
            <a:r>
              <a:rPr lang="en-GB" sz="3600" dirty="0" err="1"/>
              <a:t>articolul</a:t>
            </a:r>
            <a:r>
              <a:rPr lang="en-GB" sz="3600" dirty="0"/>
              <a:t> 4 din </a:t>
            </a:r>
            <a:r>
              <a:rPr lang="en-GB" sz="3600" dirty="0" err="1"/>
              <a:t>Convenția</a:t>
            </a:r>
            <a:r>
              <a:rPr lang="en-GB" sz="3600" dirty="0"/>
              <a:t> de la </a:t>
            </a:r>
            <a:r>
              <a:rPr lang="en-GB" sz="3600" dirty="0" err="1"/>
              <a:t>Budapesta</a:t>
            </a:r>
            <a:r>
              <a:rPr lang="en-GB" sz="3600" dirty="0"/>
              <a:t>.</a:t>
            </a:r>
          </a:p>
          <a:p>
            <a:r>
              <a:rPr lang="ro-RO" sz="3600" dirty="0"/>
              <a:t>A </a:t>
            </a:r>
            <a:r>
              <a:rPr lang="en-GB" sz="3600" dirty="0" err="1"/>
              <a:t>cincea</a:t>
            </a:r>
            <a:r>
              <a:rPr lang="en-GB" sz="3600" dirty="0"/>
              <a:t> </a:t>
            </a:r>
            <a:r>
              <a:rPr lang="en-GB" sz="3600" dirty="0" err="1"/>
              <a:t>parte</a:t>
            </a:r>
            <a:r>
              <a:rPr lang="en-GB" sz="3600" dirty="0"/>
              <a:t> a </a:t>
            </a:r>
            <a:r>
              <a:rPr lang="en-GB" sz="3600" dirty="0" err="1"/>
              <a:t>sesiunii</a:t>
            </a:r>
            <a:r>
              <a:rPr lang="en-GB" sz="3600" dirty="0"/>
              <a:t> </a:t>
            </a:r>
            <a:r>
              <a:rPr lang="en-GB" sz="3600" dirty="0" err="1"/>
              <a:t>va</a:t>
            </a:r>
            <a:r>
              <a:rPr lang="en-GB" sz="3600" dirty="0"/>
              <a:t> </a:t>
            </a:r>
            <a:r>
              <a:rPr lang="en-GB" sz="3600" dirty="0" err="1"/>
              <a:t>analiza</a:t>
            </a:r>
            <a:r>
              <a:rPr lang="en-GB" sz="3600" dirty="0"/>
              <a:t> </a:t>
            </a:r>
            <a:r>
              <a:rPr lang="en-GB" sz="3600" dirty="0" err="1"/>
              <a:t>infracțiunea</a:t>
            </a:r>
            <a:r>
              <a:rPr lang="en-GB" sz="3600" dirty="0"/>
              <a:t> de </a:t>
            </a:r>
            <a:r>
              <a:rPr lang="en-GB" sz="3600" dirty="0" err="1"/>
              <a:t>interferență</a:t>
            </a:r>
            <a:r>
              <a:rPr lang="en-GB" sz="3600" dirty="0"/>
              <a:t> </a:t>
            </a:r>
            <a:r>
              <a:rPr lang="ro-RO" sz="3600" dirty="0"/>
              <a:t>în</a:t>
            </a:r>
            <a:r>
              <a:rPr lang="en-GB" sz="3600" dirty="0"/>
              <a:t> </a:t>
            </a:r>
            <a:r>
              <a:rPr lang="en-GB" sz="3600" dirty="0" err="1"/>
              <a:t>sistem</a:t>
            </a:r>
            <a:r>
              <a:rPr lang="ro-RO" sz="3600" dirty="0"/>
              <a:t> </a:t>
            </a:r>
            <a:r>
              <a:rPr lang="en-GB" sz="3600" dirty="0" err="1"/>
              <a:t>prevăzută</a:t>
            </a:r>
            <a:r>
              <a:rPr lang="en-GB" sz="3600" dirty="0"/>
              <a:t> la </a:t>
            </a:r>
            <a:r>
              <a:rPr lang="en-GB" sz="3600" dirty="0" err="1"/>
              <a:t>articolul</a:t>
            </a:r>
            <a:r>
              <a:rPr lang="en-GB" sz="3600" dirty="0"/>
              <a:t> 5 din </a:t>
            </a:r>
            <a:r>
              <a:rPr lang="en-GB" sz="3600" dirty="0" err="1"/>
              <a:t>Convenția</a:t>
            </a:r>
            <a:r>
              <a:rPr lang="en-GB" sz="3600" dirty="0"/>
              <a:t> de la </a:t>
            </a:r>
            <a:r>
              <a:rPr lang="en-GB" sz="3600" dirty="0" err="1"/>
              <a:t>Budapesta</a:t>
            </a:r>
            <a:r>
              <a:rPr lang="en-GB" sz="3600" dirty="0"/>
              <a:t>.</a:t>
            </a:r>
          </a:p>
          <a:p>
            <a:r>
              <a:rPr lang="en-GB" sz="3600" dirty="0"/>
              <a:t>A </a:t>
            </a:r>
            <a:r>
              <a:rPr lang="en-GB" sz="3600" dirty="0" err="1"/>
              <a:t>șasea</a:t>
            </a:r>
            <a:r>
              <a:rPr lang="en-GB" sz="3600" dirty="0"/>
              <a:t> </a:t>
            </a:r>
            <a:r>
              <a:rPr lang="en-GB" sz="3600" dirty="0" err="1"/>
              <a:t>parte</a:t>
            </a:r>
            <a:r>
              <a:rPr lang="en-GB" sz="3600" dirty="0"/>
              <a:t> a </a:t>
            </a:r>
            <a:r>
              <a:rPr lang="en-GB" sz="3600" dirty="0" err="1"/>
              <a:t>sesiunii</a:t>
            </a:r>
            <a:r>
              <a:rPr lang="en-GB" sz="3600" dirty="0"/>
              <a:t> </a:t>
            </a:r>
            <a:r>
              <a:rPr lang="en-GB" sz="3600" dirty="0" err="1"/>
              <a:t>va</a:t>
            </a:r>
            <a:r>
              <a:rPr lang="en-GB" sz="3600" dirty="0"/>
              <a:t> </a:t>
            </a:r>
            <a:r>
              <a:rPr lang="en-GB" sz="3600" dirty="0" err="1"/>
              <a:t>analiza</a:t>
            </a:r>
            <a:r>
              <a:rPr lang="en-GB" sz="3600" dirty="0"/>
              <a:t> </a:t>
            </a:r>
            <a:r>
              <a:rPr lang="en-GB" sz="3600" dirty="0" err="1"/>
              <a:t>infracțiunea</a:t>
            </a:r>
            <a:r>
              <a:rPr lang="en-GB" sz="3600" dirty="0"/>
              <a:t> de </a:t>
            </a:r>
            <a:r>
              <a:rPr lang="en-GB" sz="3600" dirty="0" err="1"/>
              <a:t>utilizare</a:t>
            </a:r>
            <a:r>
              <a:rPr lang="ro-RO" sz="3600" dirty="0"/>
              <a:t> abuzivă</a:t>
            </a:r>
            <a:r>
              <a:rPr lang="en-GB" sz="3600" dirty="0"/>
              <a:t> a </a:t>
            </a:r>
            <a:r>
              <a:rPr lang="en-GB" sz="3600" dirty="0" err="1"/>
              <a:t>dispozitivelor</a:t>
            </a:r>
            <a:r>
              <a:rPr lang="en-GB" sz="3600" dirty="0"/>
              <a:t> </a:t>
            </a:r>
            <a:r>
              <a:rPr lang="en-GB" sz="3600" dirty="0" err="1"/>
              <a:t>prevăzut</a:t>
            </a:r>
            <a:r>
              <a:rPr lang="ro-RO" sz="3600" dirty="0"/>
              <a:t>ă</a:t>
            </a:r>
            <a:r>
              <a:rPr lang="en-GB" sz="3600" dirty="0"/>
              <a:t> la </a:t>
            </a:r>
            <a:r>
              <a:rPr lang="en-GB" sz="3600" dirty="0" err="1"/>
              <a:t>articolul</a:t>
            </a:r>
            <a:r>
              <a:rPr lang="en-GB" sz="3600" dirty="0"/>
              <a:t> 6 din </a:t>
            </a:r>
            <a:r>
              <a:rPr lang="en-GB" sz="3600" dirty="0" err="1"/>
              <a:t>Convenția</a:t>
            </a:r>
            <a:r>
              <a:rPr lang="en-GB" sz="3600" dirty="0"/>
              <a:t> de la </a:t>
            </a:r>
            <a:r>
              <a:rPr lang="en-GB" sz="3600" dirty="0" err="1"/>
              <a:t>Budapesta</a:t>
            </a:r>
            <a:r>
              <a:rPr lang="en-GB" sz="3600" dirty="0"/>
              <a:t>.</a:t>
            </a:r>
            <a:endParaRPr lang="ro-RO" sz="3600" dirty="0"/>
          </a:p>
        </p:txBody>
      </p:sp>
    </p:spTree>
    <p:extLst>
      <p:ext uri="{BB962C8B-B14F-4D97-AF65-F5344CB8AC3E}">
        <p14:creationId xmlns:p14="http://schemas.microsoft.com/office/powerpoint/2010/main" val="765411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ro-RO" dirty="0"/>
              <a:t> </a:t>
            </a:r>
            <a:r>
              <a:rPr lang="ro-RO" dirty="0" err="1"/>
              <a:t>slide</a:t>
            </a:r>
            <a:r>
              <a:rPr lang="en-US" dirty="0"/>
              <a:t> </a:t>
            </a:r>
            <a:r>
              <a:rPr lang="en-US" dirty="0" err="1"/>
              <a:t>arată</a:t>
            </a:r>
            <a:r>
              <a:rPr lang="en-US" dirty="0"/>
              <a:t> </a:t>
            </a:r>
            <a:r>
              <a:rPr lang="en-US" dirty="0" err="1"/>
              <a:t>definiția</a:t>
            </a:r>
            <a:r>
              <a:rPr lang="en-US" dirty="0"/>
              <a:t> "</a:t>
            </a:r>
            <a:r>
              <a:rPr lang="en-US" dirty="0" err="1"/>
              <a:t>accesului</a:t>
            </a:r>
            <a:r>
              <a:rPr lang="en-US" dirty="0"/>
              <a:t> </a:t>
            </a:r>
            <a:r>
              <a:rPr lang="en-US" dirty="0" err="1"/>
              <a:t>neautorizat</a:t>
            </a:r>
            <a:r>
              <a:rPr lang="en-US" dirty="0"/>
              <a:t>" </a:t>
            </a:r>
            <a:r>
              <a:rPr lang="en-US" dirty="0" err="1"/>
              <a:t>în</a:t>
            </a:r>
            <a:r>
              <a:rPr lang="en-US" dirty="0"/>
              <a:t> </a:t>
            </a:r>
            <a:r>
              <a:rPr lang="en-US" dirty="0" err="1"/>
              <a:t>Legea</a:t>
            </a:r>
            <a:r>
              <a:rPr lang="en-US" dirty="0"/>
              <a:t> </a:t>
            </a:r>
            <a:r>
              <a:rPr lang="en-US" dirty="0" err="1"/>
              <a:t>privind</a:t>
            </a:r>
            <a:r>
              <a:rPr lang="en-US" dirty="0"/>
              <a:t> </a:t>
            </a:r>
            <a:r>
              <a:rPr lang="en-US" dirty="0" err="1"/>
              <a:t>utilizarea</a:t>
            </a:r>
            <a:r>
              <a:rPr lang="en-US" dirty="0"/>
              <a:t> </a:t>
            </a:r>
            <a:r>
              <a:rPr lang="ro-RO" dirty="0"/>
              <a:t>abuzivă </a:t>
            </a:r>
            <a:r>
              <a:rPr lang="en-US" dirty="0"/>
              <a:t>a </a:t>
            </a:r>
            <a:r>
              <a:rPr lang="en-US" dirty="0" err="1"/>
              <a:t>calculatorului</a:t>
            </a:r>
            <a:r>
              <a:rPr lang="en-US" dirty="0"/>
              <a:t> din </a:t>
            </a:r>
            <a:r>
              <a:rPr lang="en-US" dirty="0" err="1"/>
              <a:t>Marea</a:t>
            </a:r>
            <a:r>
              <a:rPr lang="en-US" dirty="0"/>
              <a:t> Britanie. </a:t>
            </a:r>
            <a:r>
              <a:rPr lang="en-US" dirty="0" err="1"/>
              <a:t>Această</a:t>
            </a:r>
            <a:r>
              <a:rPr lang="en-US" dirty="0"/>
              <a:t> </a:t>
            </a:r>
            <a:r>
              <a:rPr lang="en-US" dirty="0" err="1"/>
              <a:t>definiție</a:t>
            </a:r>
            <a:r>
              <a:rPr lang="en-US" dirty="0"/>
              <a:t> are </a:t>
            </a:r>
            <a:r>
              <a:rPr lang="en-US" dirty="0" err="1"/>
              <a:t>două</a:t>
            </a:r>
            <a:r>
              <a:rPr lang="en-US" dirty="0"/>
              <a:t> </a:t>
            </a:r>
            <a:r>
              <a:rPr lang="en-US" dirty="0" err="1"/>
              <a:t>elemente</a:t>
            </a:r>
            <a:r>
              <a:rPr lang="en-US" dirty="0"/>
              <a:t>. </a:t>
            </a:r>
            <a:r>
              <a:rPr lang="en-US" dirty="0" err="1"/>
              <a:t>Primul</a:t>
            </a:r>
            <a:r>
              <a:rPr lang="en-US" dirty="0"/>
              <a:t> element, care </a:t>
            </a:r>
            <a:r>
              <a:rPr lang="en-US" dirty="0" err="1"/>
              <a:t>este</a:t>
            </a:r>
            <a:r>
              <a:rPr lang="en-US" dirty="0"/>
              <a:t> </a:t>
            </a:r>
            <a:r>
              <a:rPr lang="en-US" dirty="0" err="1"/>
              <a:t>evidențiat</a:t>
            </a:r>
            <a:r>
              <a:rPr lang="en-US" dirty="0"/>
              <a:t>, </a:t>
            </a:r>
            <a:r>
              <a:rPr lang="en-US" dirty="0" err="1"/>
              <a:t>este</a:t>
            </a:r>
            <a:r>
              <a:rPr lang="en-US" dirty="0"/>
              <a:t> "nu are </a:t>
            </a:r>
            <a:r>
              <a:rPr lang="en-US" dirty="0" err="1"/>
              <a:t>dreptul</a:t>
            </a:r>
            <a:r>
              <a:rPr lang="en-US" dirty="0"/>
              <a:t> </a:t>
            </a:r>
            <a:r>
              <a:rPr lang="en-US" dirty="0" err="1"/>
              <a:t>să</a:t>
            </a:r>
            <a:r>
              <a:rPr lang="en-US" dirty="0"/>
              <a:t> </a:t>
            </a:r>
            <a:r>
              <a:rPr lang="en-US" dirty="0" err="1"/>
              <a:t>controleze</a:t>
            </a:r>
            <a:r>
              <a:rPr lang="en-US" dirty="0"/>
              <a:t> </a:t>
            </a:r>
            <a:r>
              <a:rPr lang="en-US" dirty="0" err="1"/>
              <a:t>accesul</a:t>
            </a:r>
            <a:r>
              <a:rPr lang="en-US" dirty="0"/>
              <a:t> </a:t>
            </a:r>
            <a:r>
              <a:rPr lang="ro-RO" dirty="0"/>
              <a:t>de tipul</a:t>
            </a:r>
            <a:r>
              <a:rPr lang="en-US" dirty="0"/>
              <a:t> </a:t>
            </a:r>
            <a:r>
              <a:rPr lang="en-US" dirty="0" err="1"/>
              <a:t>în</a:t>
            </a:r>
            <a:r>
              <a:rPr lang="en-US" dirty="0"/>
              <a:t> </a:t>
            </a:r>
            <a:r>
              <a:rPr lang="en-US" dirty="0" err="1"/>
              <a:t>cauză</a:t>
            </a:r>
            <a:endParaRPr lang="ro-RO" dirty="0"/>
          </a:p>
          <a:p>
            <a:endParaRPr lang="en-US" dirty="0"/>
          </a:p>
          <a:p>
            <a:r>
              <a:rPr lang="ro-RO" dirty="0"/>
              <a:t>Partea din dreapta a </a:t>
            </a:r>
            <a:r>
              <a:rPr lang="en-US" dirty="0"/>
              <a:t>side</a:t>
            </a:r>
            <a:r>
              <a:rPr lang="ro-RO" dirty="0"/>
              <a:t>-ului asigură explicarea acestui </a:t>
            </a:r>
            <a:r>
              <a:rPr lang="en-US" dirty="0"/>
              <a:t>element.</a:t>
            </a:r>
            <a:endParaRPr lang="x-es-XL"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21</a:t>
            </a:fld>
            <a:endParaRPr lang="en-US" altLang="en-US"/>
          </a:p>
        </p:txBody>
      </p:sp>
    </p:spTree>
    <p:extLst>
      <p:ext uri="{BB962C8B-B14F-4D97-AF65-F5344CB8AC3E}">
        <p14:creationId xmlns:p14="http://schemas.microsoft.com/office/powerpoint/2010/main" val="2412703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În</a:t>
            </a:r>
            <a:r>
              <a:rPr lang="en-US" dirty="0"/>
              <a:t> </a:t>
            </a:r>
            <a:r>
              <a:rPr lang="en-US" dirty="0" err="1"/>
              <a:t>partea</a:t>
            </a:r>
            <a:r>
              <a:rPr lang="en-US" dirty="0"/>
              <a:t> </a:t>
            </a:r>
            <a:r>
              <a:rPr lang="en-US" dirty="0" err="1"/>
              <a:t>stângă</a:t>
            </a:r>
            <a:r>
              <a:rPr lang="en-US" dirty="0"/>
              <a:t>, </a:t>
            </a:r>
            <a:r>
              <a:rPr lang="en-US" dirty="0" err="1"/>
              <a:t>acest</a:t>
            </a:r>
            <a:r>
              <a:rPr lang="en-US" dirty="0"/>
              <a:t> </a:t>
            </a:r>
            <a:r>
              <a:rPr lang="ro-RO" dirty="0" err="1"/>
              <a:t>slide</a:t>
            </a:r>
            <a:r>
              <a:rPr lang="en-US" dirty="0"/>
              <a:t> </a:t>
            </a:r>
            <a:r>
              <a:rPr lang="en-US" dirty="0" err="1"/>
              <a:t>arată</a:t>
            </a:r>
            <a:r>
              <a:rPr lang="en-US" dirty="0"/>
              <a:t> </a:t>
            </a:r>
            <a:r>
              <a:rPr lang="en-US" dirty="0" err="1"/>
              <a:t>definiția</a:t>
            </a:r>
            <a:r>
              <a:rPr lang="en-US" dirty="0"/>
              <a:t> "</a:t>
            </a:r>
            <a:r>
              <a:rPr lang="en-US" dirty="0" err="1"/>
              <a:t>accesului</a:t>
            </a:r>
            <a:r>
              <a:rPr lang="en-US" dirty="0"/>
              <a:t> </a:t>
            </a:r>
            <a:r>
              <a:rPr lang="en-US" dirty="0" err="1"/>
              <a:t>neautorizat</a:t>
            </a:r>
            <a:r>
              <a:rPr lang="en-US" dirty="0"/>
              <a:t>" </a:t>
            </a:r>
            <a:r>
              <a:rPr lang="en-US" dirty="0" err="1"/>
              <a:t>în</a:t>
            </a:r>
            <a:r>
              <a:rPr lang="en-US" dirty="0"/>
              <a:t> </a:t>
            </a:r>
            <a:r>
              <a:rPr lang="en-US" dirty="0" err="1"/>
              <a:t>Legea</a:t>
            </a:r>
            <a:r>
              <a:rPr lang="en-US" dirty="0"/>
              <a:t> </a:t>
            </a:r>
            <a:r>
              <a:rPr lang="en-US" dirty="0" err="1"/>
              <a:t>privind</a:t>
            </a:r>
            <a:r>
              <a:rPr lang="en-US" dirty="0"/>
              <a:t> </a:t>
            </a:r>
            <a:r>
              <a:rPr lang="en-US" dirty="0" err="1"/>
              <a:t>utilizarea</a:t>
            </a:r>
            <a:r>
              <a:rPr lang="en-US" dirty="0"/>
              <a:t> </a:t>
            </a:r>
            <a:r>
              <a:rPr lang="ro-RO" dirty="0"/>
              <a:t>abuzivă</a:t>
            </a:r>
            <a:r>
              <a:rPr lang="en-US" dirty="0"/>
              <a:t> a </a:t>
            </a:r>
            <a:r>
              <a:rPr lang="en-US" dirty="0" err="1"/>
              <a:t>calculatorului</a:t>
            </a:r>
            <a:r>
              <a:rPr lang="en-US" dirty="0"/>
              <a:t> din </a:t>
            </a:r>
            <a:r>
              <a:rPr lang="en-US" dirty="0" err="1"/>
              <a:t>Marea</a:t>
            </a:r>
            <a:r>
              <a:rPr lang="en-US" dirty="0"/>
              <a:t> Britanie. </a:t>
            </a:r>
            <a:r>
              <a:rPr lang="en-US" dirty="0" err="1"/>
              <a:t>Această</a:t>
            </a:r>
            <a:r>
              <a:rPr lang="en-US" dirty="0"/>
              <a:t> </a:t>
            </a:r>
            <a:r>
              <a:rPr lang="en-US" dirty="0" err="1"/>
              <a:t>definiție</a:t>
            </a:r>
            <a:r>
              <a:rPr lang="en-US" dirty="0"/>
              <a:t> are </a:t>
            </a:r>
            <a:r>
              <a:rPr lang="en-US" dirty="0" err="1"/>
              <a:t>două</a:t>
            </a:r>
            <a:r>
              <a:rPr lang="en-US" dirty="0"/>
              <a:t> </a:t>
            </a:r>
            <a:r>
              <a:rPr lang="en-US" dirty="0" err="1"/>
              <a:t>elemente</a:t>
            </a:r>
            <a:r>
              <a:rPr lang="en-US" dirty="0"/>
              <a:t>. </a:t>
            </a:r>
            <a:r>
              <a:rPr lang="en-US" dirty="0" err="1"/>
              <a:t>Cel</a:t>
            </a:r>
            <a:r>
              <a:rPr lang="en-US" dirty="0"/>
              <a:t> de-al </a:t>
            </a:r>
            <a:r>
              <a:rPr lang="en-US" dirty="0" err="1"/>
              <a:t>doilea</a:t>
            </a:r>
            <a:r>
              <a:rPr lang="en-US" dirty="0"/>
              <a:t> element, care </a:t>
            </a:r>
            <a:r>
              <a:rPr lang="en-US" dirty="0" err="1"/>
              <a:t>este</a:t>
            </a:r>
            <a:r>
              <a:rPr lang="en-US" dirty="0"/>
              <a:t> </a:t>
            </a:r>
            <a:r>
              <a:rPr lang="en-US" dirty="0" err="1"/>
              <a:t>evidențiat</a:t>
            </a:r>
            <a:r>
              <a:rPr lang="en-US" dirty="0"/>
              <a:t>, </a:t>
            </a:r>
            <a:r>
              <a:rPr lang="en-US" dirty="0" err="1"/>
              <a:t>este</a:t>
            </a:r>
            <a:r>
              <a:rPr lang="en-US" dirty="0"/>
              <a:t> "nu are </a:t>
            </a:r>
            <a:r>
              <a:rPr lang="en-US" dirty="0" err="1"/>
              <a:t>consimțământ</a:t>
            </a:r>
            <a:r>
              <a:rPr lang="en-US" dirty="0"/>
              <a:t> </a:t>
            </a:r>
            <a:r>
              <a:rPr lang="en-US" dirty="0" err="1"/>
              <a:t>să</a:t>
            </a:r>
            <a:r>
              <a:rPr lang="en-US" dirty="0"/>
              <a:t> </a:t>
            </a:r>
            <a:r>
              <a:rPr lang="en-US" dirty="0" err="1"/>
              <a:t>acceseze</a:t>
            </a:r>
            <a:r>
              <a:rPr lang="en-US" dirty="0"/>
              <a:t> </a:t>
            </a:r>
            <a:r>
              <a:rPr lang="ro-RO" dirty="0"/>
              <a:t>singur, în</a:t>
            </a:r>
            <a:r>
              <a:rPr lang="en-US" dirty="0"/>
              <a:t> </a:t>
            </a:r>
            <a:r>
              <a:rPr lang="en-US" dirty="0" err="1"/>
              <a:t>acest</a:t>
            </a:r>
            <a:r>
              <a:rPr lang="en-US" dirty="0"/>
              <a:t> </a:t>
            </a:r>
            <a:r>
              <a:rPr lang="en-US" dirty="0" err="1"/>
              <a:t>fel</a:t>
            </a:r>
            <a:r>
              <a:rPr lang="en-US" dirty="0"/>
              <a:t> </a:t>
            </a:r>
            <a:r>
              <a:rPr lang="en-US" dirty="0" err="1"/>
              <a:t>în</a:t>
            </a:r>
            <a:r>
              <a:rPr lang="en-US" dirty="0"/>
              <a:t> </a:t>
            </a:r>
            <a:r>
              <a:rPr lang="en-US" dirty="0" err="1"/>
              <a:t>cauză</a:t>
            </a:r>
            <a:r>
              <a:rPr lang="en-US" dirty="0"/>
              <a:t> ... de la </a:t>
            </a:r>
            <a:r>
              <a:rPr lang="en-US" dirty="0" err="1"/>
              <a:t>orice</a:t>
            </a:r>
            <a:r>
              <a:rPr lang="en-US" dirty="0"/>
              <a:t> </a:t>
            </a:r>
            <a:r>
              <a:rPr lang="en-US" dirty="0" err="1"/>
              <a:t>persoană</a:t>
            </a:r>
            <a:r>
              <a:rPr lang="en-US" dirty="0"/>
              <a:t> care </a:t>
            </a:r>
            <a:r>
              <a:rPr lang="en-US" dirty="0" err="1"/>
              <a:t>este</a:t>
            </a:r>
            <a:r>
              <a:rPr lang="en-US" dirty="0"/>
              <a:t> </a:t>
            </a:r>
            <a:r>
              <a:rPr lang="en-US" dirty="0" err="1"/>
              <a:t>îndreptățită</a:t>
            </a:r>
            <a:r>
              <a:rPr lang="en-US" dirty="0"/>
              <a:t>"</a:t>
            </a:r>
          </a:p>
          <a:p>
            <a:endParaRPr lang="en-US" dirty="0"/>
          </a:p>
          <a:p>
            <a:r>
              <a:rPr lang="en-US" dirty="0" err="1"/>
              <a:t>Partea</a:t>
            </a:r>
            <a:r>
              <a:rPr lang="en-US" dirty="0"/>
              <a:t> </a:t>
            </a:r>
            <a:r>
              <a:rPr lang="en-US" dirty="0" err="1"/>
              <a:t>dreaptă</a:t>
            </a:r>
            <a:r>
              <a:rPr lang="en-US" dirty="0"/>
              <a:t> a </a:t>
            </a:r>
            <a:r>
              <a:rPr lang="en-US" dirty="0" err="1"/>
              <a:t>părții</a:t>
            </a:r>
            <a:r>
              <a:rPr lang="en-US" dirty="0"/>
              <a:t> </a:t>
            </a:r>
            <a:r>
              <a:rPr lang="en-US" dirty="0" err="1"/>
              <a:t>oferă</a:t>
            </a:r>
            <a:r>
              <a:rPr lang="en-US" dirty="0"/>
              <a:t> o </a:t>
            </a:r>
            <a:r>
              <a:rPr lang="en-US" dirty="0" err="1"/>
              <a:t>explicație</a:t>
            </a:r>
            <a:r>
              <a:rPr lang="en-US" dirty="0"/>
              <a:t> a </a:t>
            </a:r>
            <a:r>
              <a:rPr lang="en-US" dirty="0" err="1"/>
              <a:t>acestui</a:t>
            </a:r>
            <a:r>
              <a:rPr lang="en-US" dirty="0"/>
              <a:t> element.</a:t>
            </a:r>
            <a:endParaRPr lang="ro-RO"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22</a:t>
            </a:fld>
            <a:endParaRPr lang="en-US" altLang="en-US"/>
          </a:p>
        </p:txBody>
      </p:sp>
    </p:spTree>
    <p:extLst>
      <p:ext uri="{BB962C8B-B14F-4D97-AF65-F5344CB8AC3E}">
        <p14:creationId xmlns:p14="http://schemas.microsoft.com/office/powerpoint/2010/main" val="418329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În partea stângă, acest slide prezintă textul Articolului 2 al Convenției de la Budapesta</a:t>
            </a:r>
            <a:r>
              <a:rPr lang="ro-RO" baseline="0" dirty="0" smtClean="0"/>
              <a:t> cu un element evidențiat (”încălcând măsuri de securitate”).</a:t>
            </a:r>
          </a:p>
          <a:p>
            <a:endParaRPr lang="ro-RO" baseline="0" dirty="0" smtClean="0"/>
          </a:p>
          <a:p>
            <a:r>
              <a:rPr lang="ro-RO" baseline="0" dirty="0" smtClean="0"/>
              <a:t>În partea dreaptă, acest slide oferă o explicație a elementului evidențiat.</a:t>
            </a:r>
          </a:p>
          <a:p>
            <a:endParaRPr lang="ro-RO" baseline="0" dirty="0" smtClean="0"/>
          </a:p>
          <a:p>
            <a:r>
              <a:rPr lang="ro-RO" baseline="0" dirty="0" smtClean="0"/>
              <a:t>Părțile pot restrânge domeniul de aplicare al articolului 2, care prevede incriminarea generală a accesului ilegal, prin anumite elemente eligibile. De exemplu, părțile pot solicita ca defășurarea accesului ilegal să fie realizat prin încălcarea măsurilor de securitate (de ex. parole sau alte coduri de acces), sau altfel prin intenție necinstită sau pentru a obține date informatice din sistemele de computer accesate sau din orice alte sisteme de computere. Acest slide enumeră toate elementele eligibile pe care Părțile ar putea dori să le adopte în legislația lor internă.</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1947090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b="0" u="none" baseline="0" dirty="0" smtClean="0"/>
              <a:t>Răspunsul corect este: a) Da. A</a:t>
            </a:r>
            <a:r>
              <a:rPr lang="ro-RO" sz="1200" b="0" i="0" kern="1200" dirty="0" smtClean="0">
                <a:solidFill>
                  <a:schemeClr val="tx1"/>
                </a:solidFill>
                <a:effectLst/>
                <a:latin typeface="+mn-lt"/>
                <a:ea typeface="+mn-ea"/>
                <a:cs typeface="+mn-cs"/>
              </a:rPr>
              <a:t>cest lucru se datorează faptului că autorizația acordată în mod obișnuit unui angajat nu ar permite accesul în scopul comiterii unei infracțiuni. Angajatul ar acționa astfel în exces de autorizație accesând computerul pentru a comite o infracțiune. </a:t>
            </a:r>
            <a:endParaRPr lang="en-US"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981665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err="1"/>
              <a:t>Interceptarea</a:t>
            </a:r>
            <a:r>
              <a:rPr lang="en-GB" altLang="en-US" dirty="0"/>
              <a:t> </a:t>
            </a:r>
            <a:r>
              <a:rPr lang="en-GB" altLang="en-US" dirty="0" err="1"/>
              <a:t>ilegală</a:t>
            </a:r>
            <a:r>
              <a:rPr lang="en-GB" altLang="en-US" dirty="0"/>
              <a:t>, </a:t>
            </a:r>
            <a:r>
              <a:rPr lang="en-GB" altLang="en-US" dirty="0" err="1"/>
              <a:t>descrisă</a:t>
            </a:r>
            <a:r>
              <a:rPr lang="en-GB" altLang="en-US" dirty="0"/>
              <a:t> </a:t>
            </a:r>
            <a:r>
              <a:rPr lang="en-GB" altLang="en-US" dirty="0" err="1"/>
              <a:t>în</a:t>
            </a:r>
            <a:r>
              <a:rPr lang="en-GB" altLang="en-US" dirty="0"/>
              <a:t> </a:t>
            </a:r>
            <a:r>
              <a:rPr lang="en-GB" altLang="en-US" dirty="0" err="1"/>
              <a:t>temeiul</a:t>
            </a:r>
            <a:r>
              <a:rPr lang="en-GB" altLang="en-US" dirty="0"/>
              <a:t> </a:t>
            </a:r>
            <a:r>
              <a:rPr lang="ro-RO" altLang="en-US" dirty="0"/>
              <a:t>A</a:t>
            </a:r>
            <a:r>
              <a:rPr lang="en-GB" altLang="en-US" dirty="0" err="1"/>
              <a:t>rticolului</a:t>
            </a:r>
            <a:r>
              <a:rPr lang="en-GB" altLang="en-US" dirty="0"/>
              <a:t> 3 din </a:t>
            </a:r>
            <a:r>
              <a:rPr lang="en-GB" altLang="en-US" dirty="0" err="1"/>
              <a:t>Convenția</a:t>
            </a:r>
            <a:r>
              <a:rPr lang="en-GB" altLang="en-US" dirty="0"/>
              <a:t> d</a:t>
            </a:r>
            <a:r>
              <a:rPr lang="ro-RO" altLang="en-US" dirty="0"/>
              <a:t>e la </a:t>
            </a:r>
            <a:r>
              <a:rPr lang="en-GB" altLang="en-US" dirty="0" err="1"/>
              <a:t>Budapesta</a:t>
            </a:r>
            <a:r>
              <a:rPr lang="en-GB" altLang="en-US" dirty="0"/>
              <a:t>, </a:t>
            </a:r>
            <a:r>
              <a:rPr lang="en-GB" altLang="en-US" dirty="0" err="1"/>
              <a:t>este</a:t>
            </a:r>
            <a:r>
              <a:rPr lang="en-GB" altLang="en-US" dirty="0"/>
              <a:t>, de </a:t>
            </a:r>
            <a:r>
              <a:rPr lang="en-GB" altLang="en-US" dirty="0" err="1"/>
              <a:t>asemenea</a:t>
            </a:r>
            <a:r>
              <a:rPr lang="en-GB" altLang="en-US" dirty="0"/>
              <a:t>, o </a:t>
            </a:r>
            <a:r>
              <a:rPr lang="en-GB" altLang="en-US" dirty="0" err="1"/>
              <a:t>încălcare</a:t>
            </a:r>
            <a:r>
              <a:rPr lang="en-GB" altLang="en-US" dirty="0"/>
              <a:t> </a:t>
            </a:r>
            <a:r>
              <a:rPr lang="en-GB" altLang="en-US" dirty="0" err="1"/>
              <a:t>intenționată</a:t>
            </a:r>
            <a:r>
              <a:rPr lang="en-GB" altLang="en-US" dirty="0"/>
              <a:t>. Ace</a:t>
            </a:r>
            <a:r>
              <a:rPr lang="ro-RO" altLang="en-US" dirty="0"/>
              <a:t>a</a:t>
            </a:r>
            <a:r>
              <a:rPr lang="en-GB" altLang="en-US" dirty="0" err="1"/>
              <a:t>sta</a:t>
            </a:r>
            <a:r>
              <a:rPr lang="en-GB" altLang="en-US" dirty="0"/>
              <a:t> </a:t>
            </a:r>
            <a:r>
              <a:rPr lang="en-GB" altLang="en-US" dirty="0" err="1"/>
              <a:t>este</a:t>
            </a:r>
            <a:r>
              <a:rPr lang="en-GB" altLang="en-US" dirty="0"/>
              <a:t> </a:t>
            </a:r>
            <a:r>
              <a:rPr lang="en-GB" altLang="en-US" dirty="0" err="1"/>
              <a:t>comis</a:t>
            </a:r>
            <a:r>
              <a:rPr lang="ro-RO" altLang="en-US" dirty="0"/>
              <a:t>ă</a:t>
            </a:r>
            <a:r>
              <a:rPr lang="en-GB" altLang="en-US" dirty="0"/>
              <a:t> de </a:t>
            </a:r>
            <a:r>
              <a:rPr lang="en-GB" altLang="en-US" dirty="0" err="1"/>
              <a:t>cei</a:t>
            </a:r>
            <a:r>
              <a:rPr lang="en-GB" altLang="en-US" dirty="0"/>
              <a:t> care, </a:t>
            </a:r>
            <a:r>
              <a:rPr lang="en-GB" altLang="en-US" dirty="0" err="1"/>
              <a:t>fără</a:t>
            </a:r>
            <a:r>
              <a:rPr lang="en-GB" altLang="en-US" dirty="0"/>
              <a:t> </a:t>
            </a:r>
            <a:r>
              <a:rPr lang="en-GB" altLang="en-US" dirty="0" err="1"/>
              <a:t>drept</a:t>
            </a:r>
            <a:r>
              <a:rPr lang="en-GB" altLang="en-US" dirty="0"/>
              <a:t>, intercept</a:t>
            </a:r>
            <a:r>
              <a:rPr lang="ro-RO" altLang="en-US" dirty="0" err="1"/>
              <a:t>ează</a:t>
            </a:r>
            <a:r>
              <a:rPr lang="en-GB" altLang="en-US" dirty="0"/>
              <a:t>, </a:t>
            </a:r>
            <a:r>
              <a:rPr lang="en-GB" altLang="en-US" dirty="0" err="1"/>
              <a:t>prin</a:t>
            </a:r>
            <a:r>
              <a:rPr lang="en-GB" altLang="en-US" dirty="0"/>
              <a:t> </a:t>
            </a:r>
            <a:r>
              <a:rPr lang="en-GB" altLang="en-US" dirty="0" err="1"/>
              <a:t>mijloace</a:t>
            </a:r>
            <a:r>
              <a:rPr lang="en-GB" altLang="en-US" dirty="0"/>
              <a:t> </a:t>
            </a:r>
            <a:r>
              <a:rPr lang="en-GB" altLang="en-US" dirty="0" err="1"/>
              <a:t>tehnice</a:t>
            </a:r>
            <a:r>
              <a:rPr lang="en-GB" altLang="en-US" dirty="0"/>
              <a:t>, </a:t>
            </a:r>
            <a:r>
              <a:rPr lang="en-GB" altLang="en-US" dirty="0" err="1"/>
              <a:t>transmisii</a:t>
            </a:r>
            <a:r>
              <a:rPr lang="en-GB" altLang="en-US" dirty="0"/>
              <a:t> non-</a:t>
            </a:r>
            <a:r>
              <a:rPr lang="en-GB" altLang="en-US" dirty="0" err="1"/>
              <a:t>publice</a:t>
            </a:r>
            <a:r>
              <a:rPr lang="en-GB" altLang="en-US" dirty="0"/>
              <a:t> ale </a:t>
            </a:r>
            <a:r>
              <a:rPr lang="en-GB" altLang="en-US" dirty="0" err="1"/>
              <a:t>datelor</a:t>
            </a:r>
            <a:r>
              <a:rPr lang="en-GB" altLang="en-US" dirty="0"/>
              <a:t> </a:t>
            </a:r>
            <a:r>
              <a:rPr lang="en-GB" altLang="en-US" dirty="0" err="1"/>
              <a:t>informatice</a:t>
            </a:r>
            <a:r>
              <a:rPr lang="en-GB" altLang="en-US" dirty="0"/>
              <a:t>, de la </a:t>
            </a:r>
            <a:r>
              <a:rPr lang="en-GB" altLang="en-US" dirty="0" err="1"/>
              <a:t>sau</a:t>
            </a:r>
            <a:r>
              <a:rPr lang="en-GB" altLang="en-US" dirty="0"/>
              <a:t> </a:t>
            </a:r>
            <a:r>
              <a:rPr lang="en-GB" altLang="en-US" dirty="0" err="1"/>
              <a:t>într</a:t>
            </a:r>
            <a:r>
              <a:rPr lang="en-GB" altLang="en-US" dirty="0"/>
              <a:t>-un </a:t>
            </a:r>
            <a:r>
              <a:rPr lang="en-GB" altLang="en-US" dirty="0" err="1"/>
              <a:t>sistem</a:t>
            </a:r>
            <a:r>
              <a:rPr lang="en-GB" altLang="en-US" dirty="0"/>
              <a:t> informatic</a:t>
            </a:r>
            <a:r>
              <a:rPr lang="ro-RO" altLang="en-US" dirty="0"/>
              <a:t>.</a:t>
            </a:r>
            <a:r>
              <a:rPr lang="en-GB" altLang="en-US" dirty="0"/>
              <a:t>.</a:t>
            </a:r>
          </a:p>
          <a:p>
            <a:pPr eaLnBrk="1" hangingPunct="1"/>
            <a:endParaRPr lang="en-GB" altLang="en-US" dirty="0"/>
          </a:p>
          <a:p>
            <a:pPr eaLnBrk="1" hangingPunct="1"/>
            <a:r>
              <a:rPr lang="en-GB" altLang="en-US" dirty="0" err="1"/>
              <a:t>Această</a:t>
            </a:r>
            <a:r>
              <a:rPr lang="en-GB" altLang="en-US" dirty="0"/>
              <a:t> </a:t>
            </a:r>
            <a:r>
              <a:rPr lang="en-GB" altLang="en-US" dirty="0" err="1"/>
              <a:t>dispoziție</a:t>
            </a:r>
            <a:r>
              <a:rPr lang="en-GB" altLang="en-US" dirty="0"/>
              <a:t> </a:t>
            </a:r>
            <a:r>
              <a:rPr lang="en-GB" altLang="en-US" dirty="0" err="1"/>
              <a:t>protejează</a:t>
            </a:r>
            <a:r>
              <a:rPr lang="en-GB" altLang="en-US" dirty="0"/>
              <a:t> </a:t>
            </a:r>
            <a:r>
              <a:rPr lang="en-GB" altLang="en-US" dirty="0" err="1"/>
              <a:t>integritatea</a:t>
            </a:r>
            <a:r>
              <a:rPr lang="en-GB" altLang="en-US" dirty="0"/>
              <a:t> </a:t>
            </a:r>
            <a:r>
              <a:rPr lang="en-GB" altLang="en-US" dirty="0" err="1"/>
              <a:t>transmisiilor</a:t>
            </a:r>
            <a:r>
              <a:rPr lang="en-GB" altLang="en-US" dirty="0"/>
              <a:t> non-</a:t>
            </a:r>
            <a:r>
              <a:rPr lang="en-GB" altLang="en-US" dirty="0" err="1"/>
              <a:t>publice</a:t>
            </a:r>
            <a:r>
              <a:rPr lang="en-GB" altLang="en-US" dirty="0"/>
              <a:t> a </a:t>
            </a:r>
            <a:r>
              <a:rPr lang="en-GB" altLang="en-US" dirty="0" err="1"/>
              <a:t>datelor</a:t>
            </a:r>
            <a:r>
              <a:rPr lang="en-GB" altLang="en-US" dirty="0"/>
              <a:t> </a:t>
            </a:r>
            <a:r>
              <a:rPr lang="en-GB" altLang="en-US" dirty="0" err="1"/>
              <a:t>informatice</a:t>
            </a:r>
            <a:r>
              <a:rPr lang="en-GB" altLang="en-US" dirty="0"/>
              <a:t>, </a:t>
            </a:r>
            <a:r>
              <a:rPr lang="ro-RO" altLang="en-US" dirty="0"/>
              <a:t>in</a:t>
            </a:r>
            <a:r>
              <a:rPr lang="en-GB" altLang="en-US" dirty="0" err="1"/>
              <a:t>crimin</a:t>
            </a:r>
            <a:r>
              <a:rPr lang="ro-RO" altLang="en-US" dirty="0" err="1"/>
              <a:t>ează</a:t>
            </a:r>
            <a:r>
              <a:rPr lang="ro-RO" altLang="en-US" dirty="0"/>
              <a:t> </a:t>
            </a:r>
            <a:r>
              <a:rPr lang="en-GB" altLang="en-US" dirty="0" err="1"/>
              <a:t>intercep</a:t>
            </a:r>
            <a:r>
              <a:rPr lang="ro-RO" altLang="en-US" dirty="0"/>
              <a:t>tarea</a:t>
            </a:r>
            <a:r>
              <a:rPr lang="en-GB" altLang="en-US" dirty="0"/>
              <a:t> </a:t>
            </a:r>
            <a:r>
              <a:rPr lang="en-GB" altLang="en-US" dirty="0" err="1"/>
              <a:t>neautorizat</a:t>
            </a:r>
            <a:r>
              <a:rPr lang="ro-RO" altLang="en-US" dirty="0"/>
              <a:t>ă a acestora</a:t>
            </a:r>
            <a:r>
              <a:rPr lang="en-GB" altLang="en-US" dirty="0"/>
              <a:t>.</a:t>
            </a:r>
          </a:p>
          <a:p>
            <a:pPr eaLnBrk="1" hangingPunct="1"/>
            <a:endParaRPr lang="en-GB" altLang="en-US" dirty="0"/>
          </a:p>
          <a:p>
            <a:pPr eaLnBrk="1" hangingPunct="1"/>
            <a:r>
              <a:rPr lang="en-GB" altLang="en-US" dirty="0" err="1"/>
              <a:t>Transmisiile</a:t>
            </a:r>
            <a:r>
              <a:rPr lang="en-GB" altLang="en-US" dirty="0"/>
              <a:t> de date </a:t>
            </a:r>
            <a:r>
              <a:rPr lang="en-GB" altLang="en-US" dirty="0" err="1"/>
              <a:t>către</a:t>
            </a:r>
            <a:r>
              <a:rPr lang="en-GB" altLang="en-US" dirty="0"/>
              <a:t> un </a:t>
            </a:r>
            <a:r>
              <a:rPr lang="en-GB" altLang="en-US" dirty="0" err="1"/>
              <a:t>sistem</a:t>
            </a:r>
            <a:r>
              <a:rPr lang="en-GB" altLang="en-US" dirty="0"/>
              <a:t> informatic </a:t>
            </a:r>
            <a:r>
              <a:rPr lang="en-GB" altLang="en-US" dirty="0" err="1"/>
              <a:t>sau</a:t>
            </a:r>
            <a:r>
              <a:rPr lang="en-GB" altLang="en-US" dirty="0"/>
              <a:t> d</a:t>
            </a:r>
            <a:r>
              <a:rPr lang="ro-RO" altLang="en-US" dirty="0"/>
              <a:t>e la</a:t>
            </a:r>
            <a:r>
              <a:rPr lang="en-GB" altLang="en-US" dirty="0"/>
              <a:t> </a:t>
            </a:r>
            <a:r>
              <a:rPr lang="en-GB" altLang="en-US" dirty="0" err="1"/>
              <a:t>acest</a:t>
            </a:r>
            <a:r>
              <a:rPr lang="en-GB" altLang="en-US" dirty="0"/>
              <a:t> </a:t>
            </a:r>
            <a:r>
              <a:rPr lang="en-GB" altLang="en-US" dirty="0" err="1"/>
              <a:t>sistem</a:t>
            </a:r>
            <a:r>
              <a:rPr lang="en-GB" altLang="en-US" dirty="0"/>
              <a:t> </a:t>
            </a:r>
            <a:r>
              <a:rPr lang="en-GB" altLang="en-US" dirty="0" err="1"/>
              <a:t>sau</a:t>
            </a:r>
            <a:r>
              <a:rPr lang="en-GB" altLang="en-US" dirty="0"/>
              <a:t> din </a:t>
            </a:r>
            <a:r>
              <a:rPr lang="en-GB" altLang="en-US" dirty="0" err="1"/>
              <a:t>același</a:t>
            </a:r>
            <a:r>
              <a:rPr lang="en-GB" altLang="en-US" dirty="0"/>
              <a:t> </a:t>
            </a:r>
            <a:r>
              <a:rPr lang="en-GB" altLang="en-US" dirty="0" err="1"/>
              <a:t>sistem</a:t>
            </a:r>
            <a:r>
              <a:rPr lang="en-GB" altLang="en-US" dirty="0"/>
              <a:t> sunt </a:t>
            </a:r>
            <a:r>
              <a:rPr lang="en-GB" altLang="en-US" dirty="0" err="1"/>
              <a:t>cele</a:t>
            </a:r>
            <a:r>
              <a:rPr lang="en-GB" altLang="en-US" dirty="0"/>
              <a:t> </a:t>
            </a:r>
            <a:r>
              <a:rPr lang="en-GB" altLang="en-US" dirty="0" err="1"/>
              <a:t>mai</a:t>
            </a:r>
            <a:r>
              <a:rPr lang="en-GB" altLang="en-US" dirty="0"/>
              <a:t> </a:t>
            </a:r>
            <a:r>
              <a:rPr lang="en-GB" altLang="en-US" dirty="0" err="1"/>
              <a:t>relevante</a:t>
            </a:r>
            <a:r>
              <a:rPr lang="en-GB" altLang="en-US" dirty="0"/>
              <a:t> </a:t>
            </a:r>
            <a:r>
              <a:rPr lang="en-GB" altLang="en-US" dirty="0" err="1"/>
              <a:t>realități</a:t>
            </a:r>
            <a:r>
              <a:rPr lang="en-GB" altLang="en-US" dirty="0"/>
              <a:t> </a:t>
            </a:r>
            <a:r>
              <a:rPr lang="en-GB" altLang="en-US" dirty="0" err="1"/>
              <a:t>în</a:t>
            </a:r>
            <a:r>
              <a:rPr lang="en-GB" altLang="en-US" dirty="0"/>
              <a:t> </a:t>
            </a:r>
            <a:r>
              <a:rPr lang="en-GB" altLang="en-US" dirty="0" err="1"/>
              <a:t>zilele</a:t>
            </a:r>
            <a:r>
              <a:rPr lang="en-GB" altLang="en-US" dirty="0"/>
              <a:t> </a:t>
            </a:r>
            <a:r>
              <a:rPr lang="en-GB" altLang="en-US" dirty="0" err="1"/>
              <a:t>noastre</a:t>
            </a:r>
            <a:r>
              <a:rPr lang="ro-RO" altLang="en-US" dirty="0"/>
              <a:t>.</a:t>
            </a:r>
            <a:r>
              <a:rPr lang="en-GB" altLang="en-US" dirty="0"/>
              <a:t>.</a:t>
            </a:r>
          </a:p>
          <a:p>
            <a:pPr eaLnBrk="1" hangingPunct="1"/>
            <a:endParaRPr lang="en-GB" altLang="en-US" dirty="0"/>
          </a:p>
          <a:p>
            <a:pPr eaLnBrk="1" hangingPunct="1"/>
            <a:r>
              <a:rPr lang="en-GB" altLang="en-US" dirty="0"/>
              <a:t>Din </a:t>
            </a:r>
            <a:r>
              <a:rPr lang="en-GB" altLang="en-US" dirty="0" err="1"/>
              <a:t>punct</a:t>
            </a:r>
            <a:r>
              <a:rPr lang="en-GB" altLang="en-US" dirty="0"/>
              <a:t> de </a:t>
            </a:r>
            <a:r>
              <a:rPr lang="en-GB" altLang="en-US" dirty="0" err="1"/>
              <a:t>vedere</a:t>
            </a:r>
            <a:r>
              <a:rPr lang="en-GB" altLang="en-US" dirty="0"/>
              <a:t> </a:t>
            </a:r>
            <a:r>
              <a:rPr lang="en-GB" altLang="en-US" dirty="0" err="1"/>
              <a:t>tehnic</a:t>
            </a:r>
            <a:r>
              <a:rPr lang="en-GB" altLang="en-US" dirty="0"/>
              <a:t>, </a:t>
            </a:r>
            <a:r>
              <a:rPr lang="en-GB" altLang="en-US" dirty="0" err="1"/>
              <a:t>poate</a:t>
            </a:r>
            <a:r>
              <a:rPr lang="en-GB" altLang="en-US" dirty="0"/>
              <a:t> fi </a:t>
            </a:r>
            <a:r>
              <a:rPr lang="en-GB" altLang="en-US" dirty="0" err="1"/>
              <a:t>foarte</a:t>
            </a:r>
            <a:r>
              <a:rPr lang="en-GB" altLang="en-US" dirty="0"/>
              <a:t> </a:t>
            </a:r>
            <a:r>
              <a:rPr lang="en-GB" altLang="en-US" dirty="0" err="1"/>
              <a:t>ușor</a:t>
            </a:r>
            <a:r>
              <a:rPr lang="en-GB" altLang="en-US" dirty="0"/>
              <a:t> de </a:t>
            </a:r>
            <a:r>
              <a:rPr lang="en-GB" altLang="en-US" dirty="0" err="1"/>
              <a:t>interceptat</a:t>
            </a:r>
            <a:r>
              <a:rPr lang="en-GB" altLang="en-US" dirty="0"/>
              <a:t> </a:t>
            </a:r>
            <a:r>
              <a:rPr lang="en-GB" altLang="en-US" dirty="0" err="1"/>
              <a:t>comunic</a:t>
            </a:r>
            <a:r>
              <a:rPr lang="ro-RO" altLang="en-US" dirty="0" err="1"/>
              <a:t>ațiile</a:t>
            </a:r>
            <a:r>
              <a:rPr lang="en-GB" altLang="en-US" dirty="0"/>
              <a:t> </a:t>
            </a:r>
            <a:r>
              <a:rPr lang="en-GB" altLang="en-US" dirty="0" err="1"/>
              <a:t>în</a:t>
            </a:r>
            <a:r>
              <a:rPr lang="en-GB" altLang="en-US" dirty="0"/>
              <a:t> </a:t>
            </a:r>
            <a:r>
              <a:rPr lang="en-GB" altLang="en-US" dirty="0" err="1"/>
              <a:t>cazul</a:t>
            </a:r>
            <a:r>
              <a:rPr lang="en-GB" altLang="en-US" dirty="0"/>
              <a:t> </a:t>
            </a:r>
            <a:r>
              <a:rPr lang="en-GB" altLang="en-US" dirty="0" err="1"/>
              <a:t>în</a:t>
            </a:r>
            <a:r>
              <a:rPr lang="en-GB" altLang="en-US" dirty="0"/>
              <a:t> care </a:t>
            </a:r>
            <a:r>
              <a:rPr lang="en-GB" altLang="en-US" dirty="0" err="1"/>
              <a:t>rețeaua</a:t>
            </a:r>
            <a:r>
              <a:rPr lang="en-GB" altLang="en-US" dirty="0"/>
              <a:t> </a:t>
            </a:r>
            <a:r>
              <a:rPr lang="en-GB" altLang="en-US" dirty="0" err="1"/>
              <a:t>și</a:t>
            </a:r>
            <a:r>
              <a:rPr lang="en-GB" altLang="en-US" dirty="0"/>
              <a:t> </a:t>
            </a:r>
            <a:r>
              <a:rPr lang="en-GB" altLang="en-US" dirty="0" err="1"/>
              <a:t>comunicarea</a:t>
            </a:r>
            <a:r>
              <a:rPr lang="en-GB" altLang="en-US" dirty="0"/>
              <a:t> nu sunt </a:t>
            </a:r>
            <a:r>
              <a:rPr lang="en-GB" altLang="en-US" dirty="0" err="1"/>
              <a:t>protejate</a:t>
            </a:r>
            <a:r>
              <a:rPr lang="en-GB" altLang="en-US" dirty="0"/>
              <a:t> </a:t>
            </a:r>
            <a:r>
              <a:rPr lang="en-GB" altLang="en-US" dirty="0" err="1"/>
              <a:t>corespunzător</a:t>
            </a:r>
            <a:r>
              <a:rPr lang="en-GB" altLang="en-US" dirty="0"/>
              <a:t>. O </a:t>
            </a:r>
            <a:r>
              <a:rPr lang="en-GB" altLang="en-US" dirty="0" err="1"/>
              <a:t>interceptare</a:t>
            </a:r>
            <a:r>
              <a:rPr lang="en-GB" altLang="en-US" dirty="0"/>
              <a:t> a </a:t>
            </a:r>
            <a:r>
              <a:rPr lang="en-GB" altLang="en-US" dirty="0" err="1"/>
              <a:t>comunicațiilor</a:t>
            </a:r>
            <a:r>
              <a:rPr lang="en-GB" altLang="en-US" dirty="0"/>
              <a:t> </a:t>
            </a:r>
            <a:r>
              <a:rPr lang="en-GB" altLang="en-US" dirty="0" err="1"/>
              <a:t>poate</a:t>
            </a:r>
            <a:r>
              <a:rPr lang="en-GB" altLang="en-US" dirty="0"/>
              <a:t> </a:t>
            </a:r>
            <a:r>
              <a:rPr lang="en-GB" altLang="en-US" dirty="0" err="1"/>
              <a:t>dezvălui</a:t>
            </a:r>
            <a:r>
              <a:rPr lang="en-GB" altLang="en-US" dirty="0"/>
              <a:t>, de </a:t>
            </a:r>
            <a:r>
              <a:rPr lang="en-GB" altLang="en-US" dirty="0" err="1"/>
              <a:t>exemplu</a:t>
            </a:r>
            <a:r>
              <a:rPr lang="en-GB" altLang="en-US" dirty="0"/>
              <a:t>, </a:t>
            </a:r>
            <a:r>
              <a:rPr lang="ro-RO" altLang="en-US" dirty="0"/>
              <a:t>ce </a:t>
            </a:r>
            <a:r>
              <a:rPr lang="en-GB" altLang="en-US" dirty="0"/>
              <a:t>site-</a:t>
            </a:r>
            <a:r>
              <a:rPr lang="en-GB" altLang="en-US" dirty="0" err="1"/>
              <a:t>uri</a:t>
            </a:r>
            <a:r>
              <a:rPr lang="en-GB" altLang="en-US" dirty="0"/>
              <a:t> a </a:t>
            </a:r>
            <a:r>
              <a:rPr lang="en-GB" altLang="en-US" dirty="0" err="1"/>
              <a:t>vizitat</a:t>
            </a:r>
            <a:r>
              <a:rPr lang="en-GB" altLang="en-US" dirty="0"/>
              <a:t> </a:t>
            </a:r>
            <a:r>
              <a:rPr lang="en-GB" altLang="en-US" dirty="0" err="1"/>
              <a:t>cineva</a:t>
            </a:r>
            <a:r>
              <a:rPr lang="en-GB" altLang="en-US" dirty="0"/>
              <a:t> </a:t>
            </a:r>
            <a:r>
              <a:rPr lang="en-GB" altLang="en-US" dirty="0" err="1"/>
              <a:t>sau</a:t>
            </a:r>
            <a:r>
              <a:rPr lang="en-GB" altLang="en-US" dirty="0"/>
              <a:t> </a:t>
            </a:r>
            <a:r>
              <a:rPr lang="en-GB" altLang="en-US" dirty="0" err="1"/>
              <a:t>mesajele</a:t>
            </a:r>
            <a:r>
              <a:rPr lang="en-GB" altLang="en-US" dirty="0"/>
              <a:t> de e-mail pe care le-a </a:t>
            </a:r>
            <a:r>
              <a:rPr lang="en-GB" altLang="en-US" dirty="0" err="1"/>
              <a:t>trimis</a:t>
            </a:r>
            <a:r>
              <a:rPr lang="en-GB" altLang="en-US" dirty="0"/>
              <a:t> </a:t>
            </a:r>
            <a:r>
              <a:rPr lang="en-GB" altLang="en-US" dirty="0" err="1"/>
              <a:t>sau</a:t>
            </a:r>
            <a:r>
              <a:rPr lang="en-GB" altLang="en-US" dirty="0"/>
              <a:t> le-a </a:t>
            </a:r>
            <a:r>
              <a:rPr lang="en-GB" altLang="en-US" dirty="0" err="1"/>
              <a:t>primit</a:t>
            </a:r>
            <a:r>
              <a:rPr lang="en-GB" altLang="en-US" dirty="0"/>
              <a:t>.</a:t>
            </a:r>
          </a:p>
          <a:p>
            <a:pPr eaLnBrk="1" hangingPunct="1"/>
            <a:endParaRPr lang="en-GB" altLang="en-US" dirty="0"/>
          </a:p>
          <a:p>
            <a:pPr eaLnBrk="1" hangingPunct="1"/>
            <a:r>
              <a:rPr lang="en-GB" altLang="en-US" dirty="0" err="1"/>
              <a:t>Prin</a:t>
            </a:r>
            <a:r>
              <a:rPr lang="en-GB" altLang="en-US" dirty="0"/>
              <a:t> </a:t>
            </a:r>
            <a:r>
              <a:rPr lang="en-GB" altLang="en-US" dirty="0" err="1"/>
              <a:t>urmare</a:t>
            </a:r>
            <a:r>
              <a:rPr lang="en-GB" altLang="en-US" dirty="0"/>
              <a:t>, </a:t>
            </a:r>
            <a:r>
              <a:rPr lang="en-GB" altLang="en-US" dirty="0" err="1"/>
              <a:t>infracțiunea</a:t>
            </a:r>
            <a:r>
              <a:rPr lang="en-GB" altLang="en-US" dirty="0"/>
              <a:t> de </a:t>
            </a:r>
            <a:r>
              <a:rPr lang="en-GB" altLang="en-US" dirty="0" err="1"/>
              <a:t>interceptare</a:t>
            </a:r>
            <a:r>
              <a:rPr lang="en-GB" altLang="en-US" dirty="0"/>
              <a:t> </a:t>
            </a:r>
            <a:r>
              <a:rPr lang="en-GB" altLang="en-US" dirty="0" err="1"/>
              <a:t>ilegală</a:t>
            </a:r>
            <a:r>
              <a:rPr lang="en-GB" altLang="en-US" dirty="0"/>
              <a:t> </a:t>
            </a:r>
            <a:r>
              <a:rPr lang="en-GB" altLang="en-US" dirty="0" err="1"/>
              <a:t>vizează</a:t>
            </a:r>
            <a:r>
              <a:rPr lang="en-GB" altLang="en-US" dirty="0"/>
              <a:t>, </a:t>
            </a:r>
            <a:r>
              <a:rPr lang="en-GB" altLang="en-US" dirty="0" err="1"/>
              <a:t>vulnerabilitatea</a:t>
            </a:r>
            <a:r>
              <a:rPr lang="en-GB" altLang="en-US" dirty="0"/>
              <a:t> </a:t>
            </a:r>
            <a:r>
              <a:rPr lang="en-GB" altLang="en-US" dirty="0" err="1"/>
              <a:t>tehnologiei</a:t>
            </a:r>
            <a:r>
              <a:rPr lang="en-GB" altLang="en-US" dirty="0"/>
              <a:t> de </a:t>
            </a:r>
            <a:r>
              <a:rPr lang="en-GB" altLang="en-US" dirty="0" err="1"/>
              <a:t>comunicații</a:t>
            </a:r>
            <a:r>
              <a:rPr lang="en-GB" altLang="en-US" dirty="0"/>
              <a:t>, </a:t>
            </a:r>
            <a:r>
              <a:rPr lang="en-GB" altLang="en-US" dirty="0" err="1"/>
              <a:t>protejând</a:t>
            </a:r>
            <a:r>
              <a:rPr lang="en-GB" altLang="en-US" dirty="0"/>
              <a:t> </a:t>
            </a:r>
            <a:r>
              <a:rPr lang="en-GB" altLang="en-US" dirty="0" err="1"/>
              <a:t>secretul</a:t>
            </a:r>
            <a:r>
              <a:rPr lang="en-GB" altLang="en-US" dirty="0"/>
              <a:t> </a:t>
            </a:r>
            <a:r>
              <a:rPr lang="en-GB" altLang="en-US" dirty="0" err="1"/>
              <a:t>comunicărilor</a:t>
            </a:r>
            <a:r>
              <a:rPr lang="en-GB" altLang="en-US" dirty="0"/>
              <a:t> non-</a:t>
            </a:r>
            <a:r>
              <a:rPr lang="en-GB" altLang="en-US" dirty="0" err="1"/>
              <a:t>publice</a:t>
            </a:r>
            <a:r>
              <a:rPr lang="en-GB" altLang="en-US" dirty="0"/>
              <a:t>.</a:t>
            </a:r>
          </a:p>
          <a:p>
            <a:pPr eaLnBrk="1" hangingPunct="1"/>
            <a:endParaRPr lang="en-GB" altLang="en-US" dirty="0"/>
          </a:p>
          <a:p>
            <a:pPr eaLnBrk="1" hangingPunct="1"/>
            <a:r>
              <a:rPr lang="en-GB" altLang="en-US" dirty="0" err="1"/>
              <a:t>Formatorul</a:t>
            </a:r>
            <a:r>
              <a:rPr lang="en-GB" altLang="en-US" dirty="0"/>
              <a:t> </a:t>
            </a:r>
            <a:r>
              <a:rPr lang="en-GB" altLang="en-US" dirty="0" err="1"/>
              <a:t>ar</a:t>
            </a:r>
            <a:r>
              <a:rPr lang="en-GB" altLang="en-US" dirty="0"/>
              <a:t> </a:t>
            </a:r>
            <a:r>
              <a:rPr lang="en-GB" altLang="en-US" dirty="0" err="1"/>
              <a:t>trebui</a:t>
            </a:r>
            <a:r>
              <a:rPr lang="en-GB" altLang="en-US" dirty="0"/>
              <a:t> </a:t>
            </a:r>
            <a:r>
              <a:rPr lang="en-GB" altLang="en-US" dirty="0" err="1"/>
              <a:t>să</a:t>
            </a:r>
            <a:r>
              <a:rPr lang="en-GB" altLang="en-US" dirty="0"/>
              <a:t> </a:t>
            </a:r>
            <a:r>
              <a:rPr lang="en-GB" altLang="en-US" dirty="0" err="1"/>
              <a:t>facă</a:t>
            </a:r>
            <a:r>
              <a:rPr lang="en-GB" altLang="en-US" dirty="0"/>
              <a:t> </a:t>
            </a:r>
            <a:r>
              <a:rPr lang="en-GB" altLang="en-US" dirty="0" err="1"/>
              <a:t>distincția</a:t>
            </a:r>
            <a:r>
              <a:rPr lang="en-GB" altLang="en-US" dirty="0"/>
              <a:t> </a:t>
            </a:r>
            <a:r>
              <a:rPr lang="en-GB" altLang="en-US" dirty="0" err="1"/>
              <a:t>între</a:t>
            </a:r>
            <a:r>
              <a:rPr lang="en-GB" altLang="en-US" dirty="0"/>
              <a:t> </a:t>
            </a:r>
            <a:r>
              <a:rPr lang="en-GB" altLang="en-US" dirty="0" err="1"/>
              <a:t>infracțiunea</a:t>
            </a:r>
            <a:r>
              <a:rPr lang="en-GB" altLang="en-US" dirty="0"/>
              <a:t> de "</a:t>
            </a:r>
            <a:r>
              <a:rPr lang="en-GB" altLang="en-US" dirty="0" err="1"/>
              <a:t>acces</a:t>
            </a:r>
            <a:r>
              <a:rPr lang="en-GB" altLang="en-US" dirty="0"/>
              <a:t>" </a:t>
            </a:r>
            <a:r>
              <a:rPr lang="en-GB" altLang="en-US" dirty="0" err="1"/>
              <a:t>și</a:t>
            </a:r>
            <a:r>
              <a:rPr lang="en-GB" altLang="en-US" dirty="0"/>
              <a:t> "</a:t>
            </a:r>
            <a:r>
              <a:rPr lang="en-GB" altLang="en-US" dirty="0" err="1"/>
              <a:t>interceptare</a:t>
            </a:r>
            <a:r>
              <a:rPr lang="en-GB" altLang="en-US" dirty="0"/>
              <a:t>" pe o </a:t>
            </a:r>
            <a:r>
              <a:rPr lang="en-GB" altLang="en-US" dirty="0" err="1"/>
              <a:t>bază</a:t>
            </a:r>
            <a:r>
              <a:rPr lang="en-GB" altLang="en-US" dirty="0"/>
              <a:t> </a:t>
            </a:r>
            <a:r>
              <a:rPr lang="en-GB" altLang="en-US" dirty="0" err="1"/>
              <a:t>conceptuală</a:t>
            </a:r>
            <a:r>
              <a:rPr lang="en-GB" altLang="en-US" dirty="0"/>
              <a:t>. </a:t>
            </a:r>
            <a:r>
              <a:rPr lang="en-GB" altLang="en-US" dirty="0" err="1"/>
              <a:t>Infracțiunea</a:t>
            </a:r>
            <a:r>
              <a:rPr lang="en-GB" altLang="en-US" dirty="0"/>
              <a:t> de </a:t>
            </a:r>
            <a:r>
              <a:rPr lang="en-GB" altLang="en-US" dirty="0" err="1"/>
              <a:t>acces</a:t>
            </a:r>
            <a:r>
              <a:rPr lang="en-GB" altLang="en-US" dirty="0"/>
              <a:t> se </a:t>
            </a:r>
            <a:r>
              <a:rPr lang="en-GB" altLang="en-US" dirty="0" err="1"/>
              <a:t>referă</a:t>
            </a:r>
            <a:r>
              <a:rPr lang="en-GB" altLang="en-US" dirty="0"/>
              <a:t> la </a:t>
            </a:r>
            <a:r>
              <a:rPr lang="en-GB" altLang="en-US" dirty="0" err="1"/>
              <a:t>accesarea</a:t>
            </a:r>
            <a:r>
              <a:rPr lang="en-GB" altLang="en-US" dirty="0"/>
              <a:t> </a:t>
            </a:r>
            <a:r>
              <a:rPr lang="en-GB" altLang="en-US" dirty="0" err="1"/>
              <a:t>unui</a:t>
            </a:r>
            <a:r>
              <a:rPr lang="en-GB" altLang="en-US" dirty="0"/>
              <a:t> computer </a:t>
            </a:r>
            <a:r>
              <a:rPr lang="en-GB" altLang="en-US" dirty="0" err="1"/>
              <a:t>sau</a:t>
            </a:r>
            <a:r>
              <a:rPr lang="en-GB" altLang="en-US" dirty="0"/>
              <a:t> a </a:t>
            </a:r>
            <a:r>
              <a:rPr lang="en-GB" altLang="en-US" dirty="0" err="1"/>
              <a:t>datelor</a:t>
            </a:r>
            <a:r>
              <a:rPr lang="en-GB" altLang="en-US" dirty="0"/>
              <a:t> de calculator </a:t>
            </a:r>
            <a:r>
              <a:rPr lang="en-GB" altLang="en-US" dirty="0" err="1"/>
              <a:t>atunci</a:t>
            </a:r>
            <a:r>
              <a:rPr lang="en-GB" altLang="en-US" dirty="0"/>
              <a:t> </a:t>
            </a:r>
            <a:r>
              <a:rPr lang="en-GB" altLang="en-US" dirty="0" err="1"/>
              <a:t>când</a:t>
            </a:r>
            <a:r>
              <a:rPr lang="en-GB" altLang="en-US" dirty="0"/>
              <a:t> </a:t>
            </a:r>
            <a:r>
              <a:rPr lang="en-GB" altLang="en-US" dirty="0" err="1"/>
              <a:t>este</a:t>
            </a:r>
            <a:r>
              <a:rPr lang="en-GB" altLang="en-US" dirty="0"/>
              <a:t> </a:t>
            </a:r>
            <a:r>
              <a:rPr lang="en-GB" altLang="en-US" dirty="0" err="1"/>
              <a:t>statică</a:t>
            </a:r>
            <a:r>
              <a:rPr lang="en-GB" altLang="en-US" dirty="0"/>
              <a:t> - </a:t>
            </a:r>
            <a:r>
              <a:rPr lang="en-GB" altLang="en-US" dirty="0" err="1"/>
              <a:t>în</a:t>
            </a:r>
            <a:r>
              <a:rPr lang="en-GB" altLang="en-US" dirty="0"/>
              <a:t> </a:t>
            </a:r>
            <a:r>
              <a:rPr lang="en-GB" altLang="en-US" dirty="0" err="1"/>
              <a:t>timp</a:t>
            </a:r>
            <a:r>
              <a:rPr lang="en-GB" altLang="en-US" dirty="0"/>
              <a:t> </a:t>
            </a:r>
            <a:r>
              <a:rPr lang="en-GB" altLang="en-US" dirty="0" err="1"/>
              <a:t>ce</a:t>
            </a:r>
            <a:r>
              <a:rPr lang="en-GB" altLang="en-US" dirty="0"/>
              <a:t> </a:t>
            </a:r>
            <a:r>
              <a:rPr lang="en-GB" altLang="en-US" dirty="0" err="1"/>
              <a:t>infracțiunea</a:t>
            </a:r>
            <a:r>
              <a:rPr lang="en-GB" altLang="en-US" dirty="0"/>
              <a:t> de </a:t>
            </a:r>
            <a:r>
              <a:rPr lang="en-GB" altLang="en-US" dirty="0" err="1"/>
              <a:t>interceptare</a:t>
            </a:r>
            <a:r>
              <a:rPr lang="en-GB" altLang="en-US" dirty="0"/>
              <a:t> se </a:t>
            </a:r>
            <a:r>
              <a:rPr lang="en-GB" altLang="en-US" dirty="0" err="1"/>
              <a:t>referă</a:t>
            </a:r>
            <a:r>
              <a:rPr lang="en-GB" altLang="en-US" dirty="0"/>
              <a:t> la </a:t>
            </a:r>
            <a:r>
              <a:rPr lang="en-GB" altLang="en-US" dirty="0" err="1"/>
              <a:t>interceptarea</a:t>
            </a:r>
            <a:r>
              <a:rPr lang="en-GB" altLang="en-US" dirty="0"/>
              <a:t> </a:t>
            </a:r>
            <a:r>
              <a:rPr lang="en-GB" altLang="en-US" dirty="0" err="1"/>
              <a:t>transmisiilor</a:t>
            </a:r>
            <a:r>
              <a:rPr lang="en-GB" altLang="en-US" dirty="0"/>
              <a:t> de date pe calculator (</a:t>
            </a:r>
            <a:r>
              <a:rPr lang="en-GB" altLang="en-US" dirty="0" err="1"/>
              <a:t>adică</a:t>
            </a:r>
            <a:r>
              <a:rPr lang="en-GB" altLang="en-US" dirty="0"/>
              <a:t> date ca </a:t>
            </a:r>
            <a:r>
              <a:rPr lang="en-GB" altLang="en-US" dirty="0" err="1"/>
              <a:t>fiind</a:t>
            </a:r>
            <a:r>
              <a:rPr lang="en-GB" altLang="en-US" dirty="0"/>
              <a:t> </a:t>
            </a:r>
            <a:r>
              <a:rPr lang="en-GB" altLang="en-US" dirty="0" err="1"/>
              <a:t>în</a:t>
            </a:r>
            <a:r>
              <a:rPr lang="en-GB" altLang="en-US" dirty="0"/>
              <a:t> </a:t>
            </a:r>
            <a:r>
              <a:rPr lang="en-GB" altLang="en-US" dirty="0" err="1"/>
              <a:t>mișcare</a:t>
            </a:r>
            <a:r>
              <a:rPr lang="en-GB" altLang="en-US" dirty="0"/>
              <a:t>). </a:t>
            </a:r>
            <a:r>
              <a:rPr lang="en-GB" altLang="en-US" dirty="0" err="1"/>
              <a:t>Transmisia</a:t>
            </a:r>
            <a:r>
              <a:rPr lang="en-GB" altLang="en-US" dirty="0"/>
              <a:t> </a:t>
            </a:r>
            <a:r>
              <a:rPr lang="en-GB" altLang="en-US" dirty="0" err="1"/>
              <a:t>ar</a:t>
            </a:r>
            <a:r>
              <a:rPr lang="en-GB" altLang="en-US" dirty="0"/>
              <a:t> </a:t>
            </a:r>
            <a:r>
              <a:rPr lang="en-GB" altLang="en-US" dirty="0" err="1"/>
              <a:t>putea</a:t>
            </a:r>
            <a:r>
              <a:rPr lang="en-GB" altLang="en-US" dirty="0"/>
              <a:t> fi, de la </a:t>
            </a:r>
            <a:r>
              <a:rPr lang="en-GB" altLang="en-US" dirty="0" err="1"/>
              <a:t>sau</a:t>
            </a:r>
            <a:r>
              <a:rPr lang="en-GB" altLang="en-US" dirty="0"/>
              <a:t> </a:t>
            </a:r>
            <a:r>
              <a:rPr lang="en-GB" altLang="en-US" dirty="0" err="1"/>
              <a:t>într</a:t>
            </a:r>
            <a:r>
              <a:rPr lang="en-GB" altLang="en-US" dirty="0"/>
              <a:t>-un </a:t>
            </a:r>
            <a:r>
              <a:rPr lang="en-GB" altLang="en-US" dirty="0" err="1"/>
              <a:t>sistem</a:t>
            </a:r>
            <a:r>
              <a:rPr lang="en-GB" altLang="en-US" dirty="0"/>
              <a:t> informatic.</a:t>
            </a:r>
            <a:endParaRPr lang="ro-RO" alt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3989611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Slide-ul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prezintă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captură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ecran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comunicat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presă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Europol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emis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2015.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Comunicat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presă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descrie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arestarea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49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persoane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aparținând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grup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criminal care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oper</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din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multe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țări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din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întreaga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Europă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treilea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paragraf</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comunicatului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presă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descrie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modus operandi 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grupului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criminal - care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fi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utilizat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formator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demonstra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exemplu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infracțiune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interceptare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ilegală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special,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formatorul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sublinia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faptul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infractorii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monitorizează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comunicările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la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conturile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e-mail corporative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detecta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cererile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plată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între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diferitele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corporații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srgbClr val="171E24"/>
              </a:solidFill>
              <a:effectLst/>
              <a:uLnTx/>
              <a:uFillTx/>
              <a:latin typeface="Georgia" panose="02040502050405020303" pitchFamily="18" charset="0"/>
              <a:ea typeface="+mn-ea"/>
              <a:cs typeface="+mn-cs"/>
            </a:endParaRPr>
          </a:p>
          <a:p>
            <a:endParaRPr lang="en-US" dirty="0"/>
          </a:p>
        </p:txBody>
      </p:sp>
      <p:sp>
        <p:nvSpPr>
          <p:cNvPr id="4" name="Substituent număr diapozitiv 3"/>
          <p:cNvSpPr>
            <a:spLocks noGrp="1"/>
          </p:cNvSpPr>
          <p:nvPr>
            <p:ph type="sldNum" sz="quarter" idx="5"/>
          </p:nvPr>
        </p:nvSpPr>
        <p:spPr/>
        <p:txBody>
          <a:bodyPr/>
          <a:lstStyle/>
          <a:p>
            <a:fld id="{09ADFBB1-7B02-4717-AEA4-A0D2A92F6065}" type="slidenum">
              <a:rPr lang="en-GB" smtClean="0"/>
              <a:t>28</a:t>
            </a:fld>
            <a:endParaRPr lang="en-GB"/>
          </a:p>
        </p:txBody>
      </p:sp>
    </p:spTree>
    <p:extLst>
      <p:ext uri="{BB962C8B-B14F-4D97-AF65-F5344CB8AC3E}">
        <p14:creationId xmlns:p14="http://schemas.microsoft.com/office/powerpoint/2010/main" val="1214019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Slide-ul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prezintă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captură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ecran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comunicat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presă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Departamentului de Justiție al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explicând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modul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care un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individ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condamnat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înregistrare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ilegal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interceptarea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comunicărilor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e-mail.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Potrivit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comunicatului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presă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omul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folosit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privilegiile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administrator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sistem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configura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secret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setările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contului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e-mail ale EMF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redirecționa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automat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toate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comunicările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e-mail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ale acesteia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două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conturi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externe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e-mail pe care le-a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înregistrat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mailurile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interceptate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au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inclus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corespondență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personală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informații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financiare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private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juridice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relațiile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afaceri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între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EMF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clienții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săi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200" b="0" i="0" u="none" strike="noStrike" kern="1200" cap="none" spc="0" normalizeH="0" baseline="0" noProof="0" dirty="0">
              <a:ln>
                <a:noFill/>
              </a:ln>
              <a:solidFill>
                <a:srgbClr val="171E24"/>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71E24"/>
                </a:solidFill>
                <a:effectLst/>
                <a:uLnTx/>
                <a:uFillTx/>
                <a:latin typeface="Georgia" panose="02040502050405020303" pitchFamily="18" charset="0"/>
                <a:ea typeface="+mn-ea"/>
                <a:cs typeface="+mn-cs"/>
              </a:rPr>
              <a:t>Link </a:t>
            </a:r>
            <a:r>
              <a:rPr kumimoji="0" lang="ro-RO" sz="1200" b="0" i="0" u="none" strike="noStrike" kern="1200" cap="none" spc="0" normalizeH="0" baseline="0" noProof="0" dirty="0">
                <a:ln>
                  <a:noFill/>
                </a:ln>
                <a:solidFill>
                  <a:srgbClr val="171E24"/>
                </a:solidFill>
                <a:effectLst/>
                <a:uLnTx/>
                <a:uFillTx/>
                <a:latin typeface="Georgia" panose="02040502050405020303" pitchFamily="18" charset="0"/>
                <a:ea typeface="+mn-ea"/>
                <a:cs typeface="+mn-cs"/>
              </a:rPr>
              <a:t>la comunicatul de presă</a:t>
            </a:r>
            <a:r>
              <a:rPr kumimoji="0" lang="en-US" sz="1200" b="0" i="0" u="none" strike="noStrike" kern="1200" cap="none" spc="0" normalizeH="0" baseline="0" noProof="0" dirty="0">
                <a:ln>
                  <a:noFill/>
                </a:ln>
                <a:solidFill>
                  <a:srgbClr val="171E24"/>
                </a:solidFill>
                <a:effectLst/>
                <a:uLnTx/>
                <a:uFillTx/>
                <a:latin typeface="Georgia" panose="02040502050405020303" pitchFamily="18" charset="0"/>
                <a:ea typeface="+mn-ea"/>
                <a:cs typeface="+mn-cs"/>
              </a:rPr>
              <a:t>: https://www.justice.gov/usao-sdin/pr/it-system-administrator-sentenced-theft-proprietary-information-and-illegal-wiretapping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71E24"/>
              </a:solidFill>
              <a:effectLst/>
              <a:uLnTx/>
              <a:uFillTx/>
              <a:latin typeface="Georgia" panose="02040502050405020303" pitchFamily="18" charset="0"/>
              <a:ea typeface="+mn-ea"/>
              <a:cs typeface="+mn-cs"/>
            </a:endParaRPr>
          </a:p>
          <a:p>
            <a:endParaRPr lang="en-US" dirty="0"/>
          </a:p>
        </p:txBody>
      </p:sp>
      <p:sp>
        <p:nvSpPr>
          <p:cNvPr id="4" name="Substituent număr diapozitiv 3"/>
          <p:cNvSpPr>
            <a:spLocks noGrp="1"/>
          </p:cNvSpPr>
          <p:nvPr>
            <p:ph type="sldNum" sz="quarter" idx="5"/>
          </p:nvPr>
        </p:nvSpPr>
        <p:spPr/>
        <p:txBody>
          <a:bodyPr/>
          <a:lstStyle/>
          <a:p>
            <a:fld id="{09ADFBB1-7B02-4717-AEA4-A0D2A92F6065}" type="slidenum">
              <a:rPr lang="en-GB" smtClean="0"/>
              <a:t>29</a:t>
            </a:fld>
            <a:endParaRPr lang="en-GB"/>
          </a:p>
        </p:txBody>
      </p:sp>
    </p:spTree>
    <p:extLst>
      <p:ext uri="{BB962C8B-B14F-4D97-AF65-F5344CB8AC3E}">
        <p14:creationId xmlns:p14="http://schemas.microsoft.com/office/powerpoint/2010/main" val="2868588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partea stângă, </a:t>
            </a:r>
            <a:r>
              <a:rPr lang="ro-RO" dirty="0" err="1"/>
              <a:t>slide-ul</a:t>
            </a:r>
            <a:r>
              <a:rPr lang="ro-RO" dirty="0"/>
              <a:t> arată textul Articolului </a:t>
            </a:r>
            <a:r>
              <a:rPr lang="en-US" dirty="0"/>
              <a:t>3 </a:t>
            </a:r>
            <a:r>
              <a:rPr lang="ro-RO" dirty="0"/>
              <a:t>al Convenției de la </a:t>
            </a:r>
            <a:r>
              <a:rPr lang="en-US" dirty="0"/>
              <a:t>Budapest</a:t>
            </a:r>
            <a:r>
              <a:rPr lang="ro-RO" dirty="0"/>
              <a:t>a cu un element </a:t>
            </a:r>
            <a:r>
              <a:rPr lang="en-US" dirty="0"/>
              <a:t>(“intercept</a:t>
            </a:r>
            <a:r>
              <a:rPr lang="ro-RO" dirty="0"/>
              <a:t>are</a:t>
            </a:r>
            <a:r>
              <a:rPr lang="en-US"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o-RO" dirty="0"/>
              <a:t>În partea dreaptă</a:t>
            </a:r>
            <a:r>
              <a:rPr lang="en-US" dirty="0"/>
              <a:t>, slide</a:t>
            </a:r>
            <a:r>
              <a:rPr lang="ro-RO" dirty="0"/>
              <a:t>-</a:t>
            </a:r>
            <a:r>
              <a:rPr lang="ro-RO" dirty="0" err="1"/>
              <a:t>ul</a:t>
            </a:r>
            <a:r>
              <a:rPr lang="ro-RO" dirty="0"/>
              <a:t> asigură explicarea elementului 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r-Latn-RS" dirty="0" err="1"/>
              <a:t>Elementul</a:t>
            </a:r>
            <a:r>
              <a:rPr lang="en-GB" altLang="sr-Latn-RS" dirty="0"/>
              <a:t> fundamental </a:t>
            </a:r>
            <a:r>
              <a:rPr lang="en-GB" altLang="sr-Latn-RS" dirty="0" err="1"/>
              <a:t>și</a:t>
            </a:r>
            <a:r>
              <a:rPr lang="en-GB" altLang="sr-Latn-RS" dirty="0"/>
              <a:t> </a:t>
            </a:r>
            <a:r>
              <a:rPr lang="en-GB" altLang="sr-Latn-RS" dirty="0" err="1"/>
              <a:t>comportamentul</a:t>
            </a:r>
            <a:r>
              <a:rPr lang="en-GB" altLang="sr-Latn-RS" dirty="0"/>
              <a:t> </a:t>
            </a:r>
            <a:r>
              <a:rPr lang="en-GB" altLang="sr-Latn-RS" dirty="0" err="1"/>
              <a:t>necesar</a:t>
            </a:r>
            <a:r>
              <a:rPr lang="en-GB" altLang="sr-Latn-RS" dirty="0"/>
              <a:t> </a:t>
            </a:r>
            <a:r>
              <a:rPr lang="en-GB" altLang="sr-Latn-RS" dirty="0" err="1"/>
              <a:t>în</a:t>
            </a:r>
            <a:r>
              <a:rPr lang="en-GB" altLang="sr-Latn-RS" dirty="0"/>
              <a:t> </a:t>
            </a:r>
            <a:r>
              <a:rPr lang="en-GB" altLang="sr-Latn-RS" dirty="0" err="1"/>
              <a:t>temeiul</a:t>
            </a:r>
            <a:r>
              <a:rPr lang="en-GB" altLang="sr-Latn-RS" dirty="0"/>
              <a:t> </a:t>
            </a:r>
            <a:r>
              <a:rPr lang="ro-RO" altLang="sr-Latn-RS" dirty="0"/>
              <a:t>A</a:t>
            </a:r>
            <a:r>
              <a:rPr lang="en-GB" altLang="sr-Latn-RS" dirty="0" err="1"/>
              <a:t>rticolului</a:t>
            </a:r>
            <a:r>
              <a:rPr lang="en-GB" altLang="sr-Latn-RS" dirty="0"/>
              <a:t> 2 </a:t>
            </a:r>
            <a:r>
              <a:rPr lang="en-GB" altLang="sr-Latn-RS" dirty="0" err="1"/>
              <a:t>este</a:t>
            </a:r>
            <a:r>
              <a:rPr lang="en-GB" altLang="sr-Latn-RS" dirty="0"/>
              <a:t> </a:t>
            </a:r>
            <a:r>
              <a:rPr lang="en-GB" altLang="sr-Latn-RS" dirty="0" err="1"/>
              <a:t>termenul</a:t>
            </a:r>
            <a:r>
              <a:rPr lang="en-GB" altLang="sr-Latn-RS" dirty="0"/>
              <a:t> "</a:t>
            </a:r>
            <a:r>
              <a:rPr lang="en-GB" altLang="sr-Latn-RS" dirty="0" err="1"/>
              <a:t>interceptare</a:t>
            </a:r>
            <a:r>
              <a:rPr lang="en-GB" altLang="sr-Latn-RS" dirty="0"/>
              <a:t>". </a:t>
            </a:r>
            <a:r>
              <a:rPr lang="en-GB" altLang="sr-Latn-RS" dirty="0" err="1"/>
              <a:t>Interceptarea</a:t>
            </a:r>
            <a:r>
              <a:rPr lang="en-GB" altLang="sr-Latn-RS" dirty="0"/>
              <a:t> se </a:t>
            </a:r>
            <a:r>
              <a:rPr lang="en-GB" altLang="sr-Latn-RS" dirty="0" err="1"/>
              <a:t>referă</a:t>
            </a:r>
            <a:r>
              <a:rPr lang="en-GB" altLang="sr-Latn-RS" dirty="0"/>
              <a:t> la </a:t>
            </a:r>
            <a:r>
              <a:rPr lang="en-GB" altLang="sr-Latn-RS" dirty="0" err="1"/>
              <a:t>ascultarea</a:t>
            </a:r>
            <a:r>
              <a:rPr lang="en-GB" altLang="sr-Latn-RS" dirty="0"/>
              <a:t>, </a:t>
            </a:r>
            <a:r>
              <a:rPr lang="en-GB" altLang="sr-Latn-RS" dirty="0" err="1"/>
              <a:t>monitorizarea</a:t>
            </a:r>
            <a:r>
              <a:rPr lang="en-GB" altLang="sr-Latn-RS" dirty="0"/>
              <a:t> </a:t>
            </a:r>
            <a:r>
              <a:rPr lang="en-GB" altLang="sr-Latn-RS" dirty="0" err="1"/>
              <a:t>sau</a:t>
            </a:r>
            <a:r>
              <a:rPr lang="en-GB" altLang="sr-Latn-RS" dirty="0"/>
              <a:t> </a:t>
            </a:r>
            <a:r>
              <a:rPr lang="en-GB" altLang="sr-Latn-RS" dirty="0" err="1"/>
              <a:t>supravegherea</a:t>
            </a:r>
            <a:r>
              <a:rPr lang="en-GB" altLang="sr-Latn-RS" dirty="0"/>
              <a:t> </a:t>
            </a:r>
            <a:r>
              <a:rPr lang="en-GB" altLang="sr-Latn-RS" dirty="0" err="1"/>
              <a:t>comunic</a:t>
            </a:r>
            <a:r>
              <a:rPr lang="ro-RO" altLang="sr-Latn-RS" dirty="0" err="1"/>
              <a:t>ațiilor</a:t>
            </a:r>
            <a:r>
              <a:rPr lang="en-GB" altLang="sr-Latn-RS" dirty="0"/>
              <a:t>. </a:t>
            </a:r>
            <a:r>
              <a:rPr lang="en-GB" altLang="sr-Latn-RS" dirty="0" err="1"/>
              <a:t>Interceptarea</a:t>
            </a:r>
            <a:r>
              <a:rPr lang="en-GB" altLang="sr-Latn-RS" dirty="0"/>
              <a:t> </a:t>
            </a:r>
            <a:r>
              <a:rPr lang="en-GB" altLang="sr-Latn-RS" dirty="0" err="1"/>
              <a:t>afectează</a:t>
            </a:r>
            <a:r>
              <a:rPr lang="en-GB" altLang="sr-Latn-RS" dirty="0"/>
              <a:t> </a:t>
            </a:r>
            <a:r>
              <a:rPr lang="en-GB" altLang="sr-Latn-RS" dirty="0" err="1"/>
              <a:t>confidențialitatea</a:t>
            </a:r>
            <a:r>
              <a:rPr lang="en-GB" altLang="sr-Latn-RS" dirty="0"/>
              <a:t> </a:t>
            </a:r>
            <a:r>
              <a:rPr lang="en-GB" altLang="sr-Latn-RS" dirty="0" err="1"/>
              <a:t>comunicațiilor</a:t>
            </a:r>
            <a:r>
              <a:rPr lang="en-GB" altLang="sr-Latn-RS" dirty="0"/>
              <a:t> de date; </a:t>
            </a:r>
            <a:r>
              <a:rPr lang="ro-RO" altLang="sr-Latn-RS" dirty="0"/>
              <a:t>i</a:t>
            </a:r>
            <a:r>
              <a:rPr lang="en-GB" altLang="sr-Latn-RS" dirty="0" err="1"/>
              <a:t>ar</a:t>
            </a:r>
            <a:r>
              <a:rPr lang="en-GB" altLang="sr-Latn-RS" dirty="0"/>
              <a:t> </a:t>
            </a:r>
            <a:r>
              <a:rPr lang="ro-RO" altLang="sr-Latn-RS" dirty="0"/>
              <a:t>A</a:t>
            </a:r>
            <a:r>
              <a:rPr lang="en-GB" altLang="sr-Latn-RS" dirty="0" err="1"/>
              <a:t>rticolul</a:t>
            </a:r>
            <a:r>
              <a:rPr lang="en-GB" altLang="sr-Latn-RS" dirty="0"/>
              <a:t> 3 din </a:t>
            </a:r>
            <a:r>
              <a:rPr lang="en-GB" altLang="sr-Latn-RS" dirty="0" err="1"/>
              <a:t>Convenție</a:t>
            </a:r>
            <a:r>
              <a:rPr lang="en-GB" altLang="sr-Latn-RS" dirty="0"/>
              <a:t> </a:t>
            </a:r>
            <a:r>
              <a:rPr lang="en-GB" altLang="sr-Latn-RS" dirty="0" err="1"/>
              <a:t>vizează</a:t>
            </a:r>
            <a:r>
              <a:rPr lang="en-GB" altLang="sr-Latn-RS" dirty="0"/>
              <a:t> </a:t>
            </a:r>
            <a:r>
              <a:rPr lang="en-GB" altLang="sr-Latn-RS" dirty="0" err="1"/>
              <a:t>protejarea</a:t>
            </a:r>
            <a:r>
              <a:rPr lang="en-GB" altLang="sr-Latn-RS" dirty="0"/>
              <a:t> </a:t>
            </a:r>
            <a:r>
              <a:rPr lang="en-GB" altLang="sr-Latn-RS" dirty="0" err="1"/>
              <a:t>împotriva</a:t>
            </a:r>
            <a:r>
              <a:rPr lang="en-GB" altLang="sr-Latn-RS" dirty="0"/>
              <a:t> </a:t>
            </a:r>
            <a:r>
              <a:rPr lang="en-GB" altLang="sr-Latn-RS" dirty="0" err="1"/>
              <a:t>interceptării</a:t>
            </a:r>
            <a:r>
              <a:rPr lang="en-GB" altLang="sr-Latn-RS" dirty="0"/>
              <a:t> </a:t>
            </a:r>
            <a:r>
              <a:rPr lang="en-GB" altLang="sr-Latn-RS" dirty="0" err="1"/>
              <a:t>transmisiilor</a:t>
            </a:r>
            <a:r>
              <a:rPr lang="en-GB" altLang="sr-Latn-RS" dirty="0"/>
              <a:t> non-</a:t>
            </a:r>
            <a:r>
              <a:rPr lang="en-GB" altLang="sr-Latn-RS" dirty="0" err="1"/>
              <a:t>publice</a:t>
            </a:r>
            <a:r>
              <a:rPr lang="en-GB" altLang="sr-Latn-RS" dirty="0"/>
              <a:t> a </a:t>
            </a:r>
            <a:r>
              <a:rPr lang="en-GB" altLang="sr-Latn-RS" dirty="0" err="1"/>
              <a:t>datelor</a:t>
            </a:r>
            <a:r>
              <a:rPr lang="en-GB" altLang="sr-Latn-RS" dirty="0"/>
              <a:t>.</a:t>
            </a:r>
            <a:endParaRPr lang="ro-RO"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1900539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partea stângă, </a:t>
            </a:r>
            <a:r>
              <a:rPr lang="ro-RO" dirty="0" err="1"/>
              <a:t>slide-ul</a:t>
            </a:r>
            <a:r>
              <a:rPr lang="ro-RO" dirty="0"/>
              <a:t> arată textul Articolului </a:t>
            </a:r>
            <a:r>
              <a:rPr lang="en-US" dirty="0"/>
              <a:t>3 </a:t>
            </a:r>
            <a:r>
              <a:rPr lang="ro-RO" dirty="0"/>
              <a:t>al Convenției de la </a:t>
            </a:r>
            <a:r>
              <a:rPr lang="en-US" dirty="0"/>
              <a:t>Budapest</a:t>
            </a:r>
            <a:r>
              <a:rPr lang="ro-RO" dirty="0"/>
              <a:t>a cu un element </a:t>
            </a:r>
            <a:r>
              <a:rPr lang="en-US" dirty="0"/>
              <a:t>(“</a:t>
            </a:r>
            <a:r>
              <a:rPr lang="ro-RO" dirty="0"/>
              <a:t>fără drept</a:t>
            </a:r>
            <a:r>
              <a:rPr lang="en-US"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asigură explicarea elementului 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altLang="en-US" dirty="0" err="1"/>
              <a:t>Multe</a:t>
            </a:r>
            <a:r>
              <a:rPr lang="en-US" altLang="en-US" dirty="0"/>
              <a:t> </a:t>
            </a:r>
            <a:r>
              <a:rPr lang="en-US" altLang="en-US" dirty="0" err="1"/>
              <a:t>dintre</a:t>
            </a:r>
            <a:r>
              <a:rPr lang="en-US" altLang="en-US" dirty="0"/>
              <a:t> </a:t>
            </a:r>
            <a:r>
              <a:rPr lang="en-US" altLang="en-US" dirty="0" err="1"/>
              <a:t>infracțiunile</a:t>
            </a:r>
            <a:r>
              <a:rPr lang="en-US" altLang="en-US" dirty="0"/>
              <a:t> din </a:t>
            </a:r>
            <a:r>
              <a:rPr lang="en-US" altLang="en-US" dirty="0" err="1"/>
              <a:t>Convenție</a:t>
            </a:r>
            <a:r>
              <a:rPr lang="en-US" altLang="en-US" dirty="0"/>
              <a:t> </a:t>
            </a:r>
            <a:r>
              <a:rPr lang="en-US" altLang="en-US" dirty="0" err="1"/>
              <a:t>trebuie</a:t>
            </a:r>
            <a:r>
              <a:rPr lang="en-US" altLang="en-US" dirty="0"/>
              <a:t> </a:t>
            </a:r>
            <a:r>
              <a:rPr lang="en-US" altLang="en-US" dirty="0" err="1"/>
              <a:t>să</a:t>
            </a:r>
            <a:r>
              <a:rPr lang="en-US" altLang="en-US" dirty="0"/>
              <a:t> fie </a:t>
            </a:r>
            <a:r>
              <a:rPr lang="en-US" altLang="en-US" dirty="0" err="1"/>
              <a:t>angajate</a:t>
            </a:r>
            <a:r>
              <a:rPr lang="en-US" altLang="en-US" dirty="0"/>
              <a:t> "</a:t>
            </a:r>
            <a:r>
              <a:rPr lang="en-US" altLang="en-US" dirty="0" err="1"/>
              <a:t>fără</a:t>
            </a:r>
            <a:r>
              <a:rPr lang="en-US" altLang="en-US" dirty="0"/>
              <a:t> </a:t>
            </a:r>
            <a:r>
              <a:rPr lang="en-US" altLang="en-US" dirty="0" err="1"/>
              <a:t>drept</a:t>
            </a:r>
            <a:r>
              <a:rPr lang="en-US" altLang="en-US" dirty="0"/>
              <a:t>", </a:t>
            </a:r>
            <a:r>
              <a:rPr lang="en-US" altLang="en-US" dirty="0" err="1"/>
              <a:t>sau</a:t>
            </a:r>
            <a:r>
              <a:rPr lang="en-US" altLang="en-US" dirty="0"/>
              <a:t> </a:t>
            </a:r>
            <a:r>
              <a:rPr lang="en-US" altLang="en-US" dirty="0" err="1"/>
              <a:t>fără</a:t>
            </a:r>
            <a:r>
              <a:rPr lang="en-US" altLang="en-US" dirty="0"/>
              <a:t> </a:t>
            </a:r>
            <a:r>
              <a:rPr lang="en-US" altLang="en-US" dirty="0" err="1"/>
              <a:t>autorizație</a:t>
            </a:r>
            <a:r>
              <a:rPr lang="en-US" altLang="en-US" dirty="0"/>
              <a:t> de la </a:t>
            </a:r>
            <a:r>
              <a:rPr lang="en-US" altLang="en-US" dirty="0" err="1"/>
              <a:t>persoana</a:t>
            </a:r>
            <a:r>
              <a:rPr lang="en-US" altLang="en-US" dirty="0"/>
              <a:t> </a:t>
            </a:r>
            <a:r>
              <a:rPr lang="en-US" altLang="en-US" dirty="0" err="1"/>
              <a:t>sau</a:t>
            </a:r>
            <a:r>
              <a:rPr lang="en-US" altLang="en-US" dirty="0"/>
              <a:t> </a:t>
            </a:r>
            <a:r>
              <a:rPr lang="en-US" altLang="en-US" dirty="0" err="1"/>
              <a:t>entitatea</a:t>
            </a:r>
            <a:r>
              <a:rPr lang="en-US" altLang="en-US" dirty="0"/>
              <a:t> </a:t>
            </a:r>
            <a:r>
              <a:rPr lang="en-US" altLang="en-US" dirty="0" err="1"/>
              <a:t>relevantă</a:t>
            </a:r>
            <a:r>
              <a:rPr lang="en-US" altLang="en-US" dirty="0"/>
              <a:t>. </a:t>
            </a:r>
            <a:r>
              <a:rPr lang="en-US" altLang="en-US" dirty="0" err="1"/>
              <a:t>Autoritatea</a:t>
            </a:r>
            <a:r>
              <a:rPr lang="en-US" altLang="en-US" dirty="0"/>
              <a:t> </a:t>
            </a:r>
            <a:r>
              <a:rPr lang="en-US" altLang="en-US" dirty="0" err="1"/>
              <a:t>poate</a:t>
            </a:r>
            <a:r>
              <a:rPr lang="en-US" altLang="en-US" dirty="0"/>
              <a:t> fi </a:t>
            </a:r>
            <a:r>
              <a:rPr lang="en-US" altLang="en-US" dirty="0" err="1"/>
              <a:t>legislativă</a:t>
            </a:r>
            <a:r>
              <a:rPr lang="en-US" altLang="en-US" dirty="0"/>
              <a:t>, </a:t>
            </a:r>
            <a:r>
              <a:rPr lang="en-US" altLang="en-US" dirty="0" err="1"/>
              <a:t>administrativă</a:t>
            </a:r>
            <a:r>
              <a:rPr lang="en-US" altLang="en-US" dirty="0"/>
              <a:t>, </a:t>
            </a:r>
            <a:r>
              <a:rPr lang="en-US" altLang="en-US" dirty="0" err="1"/>
              <a:t>judiciară</a:t>
            </a:r>
            <a:r>
              <a:rPr lang="en-US" altLang="en-US" dirty="0"/>
              <a:t>, </a:t>
            </a:r>
            <a:r>
              <a:rPr lang="en-US" altLang="en-US" dirty="0" err="1"/>
              <a:t>contractuală</a:t>
            </a:r>
            <a:r>
              <a:rPr lang="en-US" altLang="en-US" dirty="0"/>
              <a:t> </a:t>
            </a:r>
            <a:r>
              <a:rPr lang="en-US" altLang="en-US" dirty="0" err="1"/>
              <a:t>sau</a:t>
            </a:r>
            <a:r>
              <a:rPr lang="en-US" altLang="en-US" dirty="0"/>
              <a:t> </a:t>
            </a:r>
            <a:r>
              <a:rPr lang="en-US" altLang="en-US" dirty="0" err="1"/>
              <a:t>consensuală</a:t>
            </a:r>
            <a:r>
              <a:rPr lang="en-US" altLang="en-US" dirty="0"/>
              <a:t> </a:t>
            </a:r>
            <a:r>
              <a:rPr lang="en-US" altLang="en-US" dirty="0" err="1"/>
              <a:t>în</a:t>
            </a:r>
            <a:r>
              <a:rPr lang="en-US" altLang="en-US" dirty="0"/>
              <a:t> </a:t>
            </a:r>
            <a:r>
              <a:rPr lang="en-US" altLang="en-US" dirty="0" err="1"/>
              <a:t>orice</a:t>
            </a:r>
            <a:r>
              <a:rPr lang="en-US" altLang="en-US" dirty="0"/>
              <a:t> </a:t>
            </a:r>
            <a:r>
              <a:rPr lang="en-US" altLang="en-US" dirty="0" err="1"/>
              <a:t>caz</a:t>
            </a:r>
            <a:r>
              <a:rPr lang="en-US" altLang="en-US" dirty="0"/>
              <a:t> dat. </a:t>
            </a:r>
            <a:r>
              <a:rPr lang="en-US" altLang="en-US" dirty="0" err="1"/>
              <a:t>În</a:t>
            </a:r>
            <a:r>
              <a:rPr lang="en-US" altLang="en-US" dirty="0"/>
              <a:t> </a:t>
            </a:r>
            <a:r>
              <a:rPr lang="en-US" altLang="en-US" dirty="0" err="1"/>
              <a:t>caz</a:t>
            </a:r>
            <a:r>
              <a:rPr lang="en-US" altLang="en-US" dirty="0"/>
              <a:t> de </a:t>
            </a:r>
            <a:r>
              <a:rPr lang="en-US" altLang="en-US" dirty="0" err="1"/>
              <a:t>interceptare</a:t>
            </a:r>
            <a:r>
              <a:rPr lang="en-US" altLang="en-US" dirty="0"/>
              <a:t>, </a:t>
            </a:r>
            <a:r>
              <a:rPr lang="en-US" altLang="en-US" dirty="0" err="1"/>
              <a:t>este</a:t>
            </a:r>
            <a:r>
              <a:rPr lang="en-US" altLang="en-US" dirty="0"/>
              <a:t> </a:t>
            </a:r>
            <a:r>
              <a:rPr lang="en-US" altLang="en-US" dirty="0" err="1"/>
              <a:t>posibil</a:t>
            </a:r>
            <a:r>
              <a:rPr lang="en-US" altLang="en-US" dirty="0"/>
              <a:t> ca </a:t>
            </a:r>
            <a:r>
              <a:rPr lang="en-US" altLang="en-US" dirty="0" err="1"/>
              <a:t>comportamentul</a:t>
            </a:r>
            <a:r>
              <a:rPr lang="en-US" altLang="en-US" dirty="0"/>
              <a:t> </a:t>
            </a:r>
            <a:r>
              <a:rPr lang="en-US" altLang="en-US" dirty="0" err="1"/>
              <a:t>să</a:t>
            </a:r>
            <a:r>
              <a:rPr lang="en-US" altLang="en-US" dirty="0"/>
              <a:t> fie </a:t>
            </a:r>
            <a:r>
              <a:rPr lang="en-US" altLang="en-US" dirty="0" err="1"/>
              <a:t>făcut</a:t>
            </a:r>
            <a:r>
              <a:rPr lang="en-US" altLang="en-US" dirty="0"/>
              <a:t> cu </a:t>
            </a:r>
            <a:r>
              <a:rPr lang="en-US" altLang="en-US" dirty="0" err="1"/>
              <a:t>autorizația</a:t>
            </a:r>
            <a:r>
              <a:rPr lang="en-US" altLang="en-US" dirty="0"/>
              <a:t>; eventual de </a:t>
            </a:r>
            <a:r>
              <a:rPr lang="en-US" altLang="en-US" dirty="0" err="1"/>
              <a:t>oficialii</a:t>
            </a:r>
            <a:r>
              <a:rPr lang="en-US" altLang="en-US" dirty="0"/>
              <a:t> de </a:t>
            </a:r>
            <a:r>
              <a:rPr lang="en-US" altLang="en-US" dirty="0" err="1"/>
              <a:t>aplicare</a:t>
            </a:r>
            <a:r>
              <a:rPr lang="en-US" altLang="en-US" dirty="0"/>
              <a:t> a </a:t>
            </a:r>
            <a:r>
              <a:rPr lang="en-US" altLang="en-US" dirty="0" err="1"/>
              <a:t>legii</a:t>
            </a:r>
            <a:r>
              <a:rPr lang="en-US" altLang="en-US" dirty="0"/>
              <a:t> </a:t>
            </a:r>
            <a:r>
              <a:rPr lang="en-US" altLang="en-US" dirty="0" err="1"/>
              <a:t>sau</a:t>
            </a:r>
            <a:r>
              <a:rPr lang="en-US" altLang="en-US" dirty="0"/>
              <a:t> de </a:t>
            </a:r>
            <a:r>
              <a:rPr lang="en-US" altLang="en-US" dirty="0" err="1"/>
              <a:t>persoanele</a:t>
            </a:r>
            <a:r>
              <a:rPr lang="en-US" altLang="en-US" dirty="0"/>
              <a:t> </a:t>
            </a:r>
            <a:r>
              <a:rPr lang="en-US" altLang="en-US" dirty="0" err="1"/>
              <a:t>autorizate</a:t>
            </a:r>
            <a:r>
              <a:rPr lang="en-US" altLang="en-US" dirty="0"/>
              <a:t> </a:t>
            </a:r>
            <a:r>
              <a:rPr lang="en-US" altLang="en-US" dirty="0" err="1"/>
              <a:t>să</a:t>
            </a:r>
            <a:r>
              <a:rPr lang="en-US" altLang="en-US" dirty="0"/>
              <a:t> </a:t>
            </a:r>
            <a:r>
              <a:rPr lang="en-US" altLang="en-US" dirty="0" err="1"/>
              <a:t>desfășoare</a:t>
            </a:r>
            <a:r>
              <a:rPr lang="en-US" altLang="en-US" dirty="0"/>
              <a:t> </a:t>
            </a:r>
            <a:r>
              <a:rPr lang="en-US" altLang="en-US" dirty="0" err="1"/>
              <a:t>activități</a:t>
            </a:r>
            <a:r>
              <a:rPr lang="en-US" altLang="en-US" dirty="0"/>
              <a:t> de </a:t>
            </a:r>
            <a:r>
              <a:rPr lang="en-US" altLang="en-US" dirty="0" err="1"/>
              <a:t>testare</a:t>
            </a:r>
            <a:r>
              <a:rPr lang="en-US" altLang="en-US" dirty="0"/>
              <a:t> </a:t>
            </a:r>
            <a:r>
              <a:rPr lang="en-US" altLang="en-US" dirty="0" err="1"/>
              <a:t>sau</a:t>
            </a:r>
            <a:r>
              <a:rPr lang="en-US" altLang="en-US" dirty="0"/>
              <a:t> </a:t>
            </a:r>
            <a:r>
              <a:rPr lang="en-US" altLang="en-US" dirty="0" err="1"/>
              <a:t>protecție</a:t>
            </a:r>
            <a:r>
              <a:rPr lang="en-US" altLang="en-US" dirty="0"/>
              <a:t>. </a:t>
            </a:r>
            <a:r>
              <a:rPr lang="en-US" altLang="en-US" dirty="0" err="1"/>
              <a:t>Astfel</a:t>
            </a:r>
            <a:r>
              <a:rPr lang="en-US" altLang="en-US" dirty="0"/>
              <a:t>, </a:t>
            </a:r>
            <a:r>
              <a:rPr lang="en-US" altLang="en-US" dirty="0" err="1"/>
              <a:t>interceptarea</a:t>
            </a:r>
            <a:r>
              <a:rPr lang="en-US" altLang="en-US" dirty="0"/>
              <a:t> </a:t>
            </a:r>
            <a:r>
              <a:rPr lang="en-US" altLang="en-US" dirty="0" err="1"/>
              <a:t>legitimă</a:t>
            </a:r>
            <a:r>
              <a:rPr lang="en-US" altLang="en-US" dirty="0"/>
              <a:t> "cu </a:t>
            </a:r>
            <a:r>
              <a:rPr lang="en-US" altLang="en-US" dirty="0" err="1"/>
              <a:t>drept</a:t>
            </a:r>
            <a:r>
              <a:rPr lang="en-US" altLang="en-US" dirty="0"/>
              <a:t>" nu </a:t>
            </a:r>
            <a:r>
              <a:rPr lang="en-US" altLang="en-US" dirty="0" err="1"/>
              <a:t>intră</a:t>
            </a:r>
            <a:r>
              <a:rPr lang="en-US" altLang="en-US" dirty="0"/>
              <a:t> </a:t>
            </a:r>
            <a:r>
              <a:rPr lang="en-US" altLang="en-US" dirty="0" err="1"/>
              <a:t>în</a:t>
            </a:r>
            <a:r>
              <a:rPr lang="en-US" altLang="en-US" dirty="0"/>
              <a:t> </a:t>
            </a:r>
            <a:r>
              <a:rPr lang="en-US" altLang="en-US" dirty="0" err="1"/>
              <a:t>domeniul</a:t>
            </a:r>
            <a:r>
              <a:rPr lang="en-US" altLang="en-US" dirty="0"/>
              <a:t> de </a:t>
            </a:r>
            <a:r>
              <a:rPr lang="en-US" altLang="en-US" dirty="0" err="1"/>
              <a:t>aplicare</a:t>
            </a:r>
            <a:r>
              <a:rPr lang="en-US" altLang="en-US" dirty="0"/>
              <a:t> al </a:t>
            </a:r>
            <a:r>
              <a:rPr lang="ro-RO" altLang="en-US" dirty="0"/>
              <a:t>A</a:t>
            </a:r>
            <a:r>
              <a:rPr lang="en-US" altLang="en-US" dirty="0" err="1"/>
              <a:t>rticolului</a:t>
            </a:r>
            <a:r>
              <a:rPr lang="en-US" altLang="en-US" dirty="0"/>
              <a:t> 3.</a:t>
            </a:r>
            <a:endParaRPr lang="ro-RO" alt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133736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partea stângă, </a:t>
            </a:r>
            <a:r>
              <a:rPr lang="ro-RO" dirty="0" err="1"/>
              <a:t>slide-ul</a:t>
            </a:r>
            <a:r>
              <a:rPr lang="ro-RO" dirty="0"/>
              <a:t> arată textul Articolului </a:t>
            </a:r>
            <a:r>
              <a:rPr lang="en-US" dirty="0"/>
              <a:t>3 </a:t>
            </a:r>
            <a:r>
              <a:rPr lang="ro-RO" dirty="0"/>
              <a:t>al Convenției de la </a:t>
            </a:r>
            <a:r>
              <a:rPr lang="en-US" dirty="0"/>
              <a:t>Budapest</a:t>
            </a:r>
            <a:r>
              <a:rPr lang="ro-RO" dirty="0"/>
              <a:t>a cu un element </a:t>
            </a:r>
            <a:r>
              <a:rPr lang="en-US" dirty="0"/>
              <a:t>(“</a:t>
            </a:r>
            <a:r>
              <a:rPr lang="ro-RO" dirty="0"/>
              <a:t>cu mijloace tehnice</a:t>
            </a:r>
            <a:r>
              <a:rPr lang="en-US" dirty="0"/>
              <a:t>”) </a:t>
            </a:r>
            <a:r>
              <a:rPr lang="ro-RO" dirty="0"/>
              <a:t>evidențiat.</a:t>
            </a:r>
          </a:p>
          <a:p>
            <a:endParaRPr lang="ro-RO" dirty="0"/>
          </a:p>
          <a:p>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asigură explicarea elementului 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GB" altLang="sr-Latn-RS" dirty="0" err="1"/>
              <a:t>Articolul</a:t>
            </a:r>
            <a:r>
              <a:rPr lang="en-GB" altLang="sr-Latn-RS" dirty="0"/>
              <a:t> 3 nu are </a:t>
            </a:r>
            <a:r>
              <a:rPr lang="en-GB" altLang="sr-Latn-RS" dirty="0" err="1"/>
              <a:t>în</a:t>
            </a:r>
            <a:r>
              <a:rPr lang="en-GB" altLang="sr-Latn-RS" dirty="0"/>
              <a:t> </a:t>
            </a:r>
            <a:r>
              <a:rPr lang="en-GB" altLang="sr-Latn-RS" dirty="0" err="1"/>
              <a:t>vedere</a:t>
            </a:r>
            <a:r>
              <a:rPr lang="en-GB" altLang="sr-Latn-RS" dirty="0"/>
              <a:t> </a:t>
            </a:r>
            <a:r>
              <a:rPr lang="ro-RO" altLang="sr-Latn-RS" dirty="0"/>
              <a:t>in</a:t>
            </a:r>
            <a:r>
              <a:rPr lang="en-GB" altLang="sr-Latn-RS" dirty="0" err="1"/>
              <a:t>criminarea</a:t>
            </a:r>
            <a:r>
              <a:rPr lang="en-GB" altLang="sr-Latn-RS" dirty="0"/>
              <a:t> </a:t>
            </a:r>
            <a:r>
              <a:rPr lang="en-GB" altLang="sr-Latn-RS" dirty="0" err="1"/>
              <a:t>interceptării</a:t>
            </a:r>
            <a:r>
              <a:rPr lang="en-GB" altLang="sr-Latn-RS" dirty="0"/>
              <a:t> non-</a:t>
            </a:r>
            <a:r>
              <a:rPr lang="en-GB" altLang="sr-Latn-RS" dirty="0" err="1"/>
              <a:t>tehnice</a:t>
            </a:r>
            <a:r>
              <a:rPr lang="en-GB" altLang="sr-Latn-RS" dirty="0"/>
              <a:t> a </a:t>
            </a:r>
            <a:r>
              <a:rPr lang="en-GB" altLang="sr-Latn-RS" dirty="0" err="1"/>
              <a:t>transmisiilor</a:t>
            </a:r>
            <a:r>
              <a:rPr lang="en-GB" altLang="sr-Latn-RS" dirty="0"/>
              <a:t> </a:t>
            </a:r>
            <a:r>
              <a:rPr lang="en-GB" altLang="sr-Latn-RS" dirty="0" err="1"/>
              <a:t>și</a:t>
            </a:r>
            <a:r>
              <a:rPr lang="en-GB" altLang="sr-Latn-RS" dirty="0"/>
              <a:t> se </a:t>
            </a:r>
            <a:r>
              <a:rPr lang="en-GB" altLang="sr-Latn-RS" dirty="0" err="1"/>
              <a:t>aplică</a:t>
            </a:r>
            <a:r>
              <a:rPr lang="en-GB" altLang="sr-Latn-RS" dirty="0"/>
              <a:t> fie </a:t>
            </a:r>
            <a:r>
              <a:rPr lang="en-GB" altLang="sr-Latn-RS" dirty="0" err="1"/>
              <a:t>atunci</a:t>
            </a:r>
            <a:r>
              <a:rPr lang="en-GB" altLang="sr-Latn-RS" dirty="0"/>
              <a:t> </a:t>
            </a:r>
            <a:r>
              <a:rPr lang="en-GB" altLang="sr-Latn-RS" dirty="0" err="1"/>
              <a:t>când</a:t>
            </a:r>
            <a:r>
              <a:rPr lang="en-GB" altLang="sr-Latn-RS" dirty="0"/>
              <a:t> o </a:t>
            </a:r>
            <a:r>
              <a:rPr lang="en-GB" altLang="sr-Latn-RS" dirty="0" err="1"/>
              <a:t>persoană</a:t>
            </a:r>
            <a:r>
              <a:rPr lang="en-GB" altLang="sr-Latn-RS" dirty="0"/>
              <a:t> </a:t>
            </a:r>
            <a:r>
              <a:rPr lang="en-GB" altLang="sr-Latn-RS" dirty="0" err="1"/>
              <a:t>accesează</a:t>
            </a:r>
            <a:r>
              <a:rPr lang="en-GB" altLang="sr-Latn-RS" dirty="0"/>
              <a:t> </a:t>
            </a:r>
            <a:r>
              <a:rPr lang="en-GB" altLang="sr-Latn-RS" dirty="0" err="1"/>
              <a:t>și</a:t>
            </a:r>
            <a:r>
              <a:rPr lang="en-GB" altLang="sr-Latn-RS" dirty="0"/>
              <a:t> </a:t>
            </a:r>
            <a:r>
              <a:rPr lang="en-GB" altLang="sr-Latn-RS" dirty="0" err="1"/>
              <a:t>utilizează</a:t>
            </a:r>
            <a:r>
              <a:rPr lang="en-GB" altLang="sr-Latn-RS" dirty="0"/>
              <a:t> un </a:t>
            </a:r>
            <a:r>
              <a:rPr lang="en-GB" altLang="sr-Latn-RS" dirty="0" err="1"/>
              <a:t>sistem</a:t>
            </a:r>
            <a:r>
              <a:rPr lang="en-GB" altLang="sr-Latn-RS" dirty="0"/>
              <a:t> informatic care </a:t>
            </a:r>
            <a:r>
              <a:rPr lang="en-GB" altLang="sr-Latn-RS" dirty="0" err="1"/>
              <a:t>să</a:t>
            </a:r>
            <a:r>
              <a:rPr lang="en-GB" altLang="sr-Latn-RS" dirty="0"/>
              <a:t> </a:t>
            </a:r>
            <a:r>
              <a:rPr lang="en-GB" altLang="sr-Latn-RS" dirty="0" err="1"/>
              <a:t>intercepteze</a:t>
            </a:r>
            <a:r>
              <a:rPr lang="en-GB" altLang="sr-Latn-RS" dirty="0"/>
              <a:t> o </a:t>
            </a:r>
            <a:r>
              <a:rPr lang="en-GB" altLang="sr-Latn-RS" dirty="0" err="1"/>
              <a:t>transmisie</a:t>
            </a:r>
            <a:r>
              <a:rPr lang="en-GB" altLang="sr-Latn-RS" dirty="0"/>
              <a:t>, </a:t>
            </a:r>
            <a:r>
              <a:rPr lang="en-GB" altLang="sr-Latn-RS" dirty="0" err="1"/>
              <a:t>utilizează</a:t>
            </a:r>
            <a:r>
              <a:rPr lang="en-GB" altLang="sr-Latn-RS" dirty="0"/>
              <a:t> un </a:t>
            </a:r>
            <a:r>
              <a:rPr lang="en-GB" altLang="sr-Latn-RS" dirty="0" err="1"/>
              <a:t>dispozitiv</a:t>
            </a:r>
            <a:r>
              <a:rPr lang="en-GB" altLang="sr-Latn-RS" dirty="0"/>
              <a:t> electronic de </a:t>
            </a:r>
            <a:r>
              <a:rPr lang="en-GB" altLang="sr-Latn-RS" dirty="0" err="1"/>
              <a:t>ascultare</a:t>
            </a:r>
            <a:r>
              <a:rPr lang="en-GB" altLang="sr-Latn-RS" dirty="0"/>
              <a:t> </a:t>
            </a:r>
            <a:r>
              <a:rPr lang="en-GB" altLang="sr-Latn-RS" dirty="0" err="1"/>
              <a:t>sau</a:t>
            </a:r>
            <a:r>
              <a:rPr lang="en-GB" altLang="sr-Latn-RS" dirty="0"/>
              <a:t> de </a:t>
            </a:r>
            <a:r>
              <a:rPr lang="ro-RO" altLang="sr-Latn-RS" dirty="0"/>
              <a:t>conectare </a:t>
            </a:r>
            <a:r>
              <a:rPr lang="en-GB" altLang="sr-Latn-RS" dirty="0" err="1"/>
              <a:t>sau</a:t>
            </a:r>
            <a:r>
              <a:rPr lang="en-GB" altLang="sr-Latn-RS" dirty="0"/>
              <a:t> </a:t>
            </a:r>
            <a:r>
              <a:rPr lang="en-GB" altLang="sr-Latn-RS" dirty="0" err="1"/>
              <a:t>orice</a:t>
            </a:r>
            <a:r>
              <a:rPr lang="en-GB" altLang="sr-Latn-RS" dirty="0"/>
              <a:t> alt </a:t>
            </a:r>
            <a:r>
              <a:rPr lang="en-GB" altLang="sr-Latn-RS" dirty="0" err="1"/>
              <a:t>mijloc</a:t>
            </a:r>
            <a:r>
              <a:rPr lang="en-GB" altLang="sr-Latn-RS" dirty="0"/>
              <a:t> </a:t>
            </a:r>
            <a:r>
              <a:rPr lang="en-GB" altLang="sr-Latn-RS" dirty="0" err="1"/>
              <a:t>tehnic</a:t>
            </a:r>
            <a:r>
              <a:rPr lang="en-GB" altLang="sr-Latn-RS" dirty="0"/>
              <a:t>. </a:t>
            </a:r>
            <a:r>
              <a:rPr lang="en-GB" altLang="sr-Latn-RS" dirty="0" err="1"/>
              <a:t>Acest</a:t>
            </a:r>
            <a:r>
              <a:rPr lang="en-GB" altLang="sr-Latn-RS" dirty="0"/>
              <a:t> </a:t>
            </a:r>
            <a:r>
              <a:rPr lang="ro-RO" altLang="sr-Latn-RS" dirty="0" err="1"/>
              <a:t>slide</a:t>
            </a:r>
            <a:r>
              <a:rPr lang="en-GB" altLang="sr-Latn-RS" dirty="0"/>
              <a:t> </a:t>
            </a:r>
            <a:r>
              <a:rPr lang="en-GB" altLang="sr-Latn-RS" dirty="0" err="1"/>
              <a:t>enumeră</a:t>
            </a:r>
            <a:r>
              <a:rPr lang="en-GB" altLang="sr-Latn-RS" dirty="0"/>
              <a:t> </a:t>
            </a:r>
            <a:r>
              <a:rPr lang="en-GB" altLang="sr-Latn-RS" dirty="0" err="1"/>
              <a:t>câteva</a:t>
            </a:r>
            <a:r>
              <a:rPr lang="en-GB" altLang="sr-Latn-RS" dirty="0"/>
              <a:t> </a:t>
            </a:r>
            <a:r>
              <a:rPr lang="en-GB" altLang="sr-Latn-RS" dirty="0" err="1"/>
              <a:t>exemple</a:t>
            </a:r>
            <a:r>
              <a:rPr lang="en-GB" altLang="sr-Latn-RS" dirty="0"/>
              <a:t> de </a:t>
            </a:r>
            <a:r>
              <a:rPr lang="en-GB" altLang="sr-Latn-RS" dirty="0" err="1"/>
              <a:t>forme</a:t>
            </a:r>
            <a:r>
              <a:rPr lang="en-GB" altLang="sr-Latn-RS" dirty="0"/>
              <a:t> de </a:t>
            </a:r>
            <a:r>
              <a:rPr lang="en-GB" altLang="sr-Latn-RS" dirty="0" err="1"/>
              <a:t>interceptare</a:t>
            </a:r>
            <a:r>
              <a:rPr lang="en-GB" altLang="sr-Latn-RS" dirty="0"/>
              <a:t> care </a:t>
            </a:r>
            <a:r>
              <a:rPr lang="en-GB" altLang="sr-Latn-RS" dirty="0" err="1"/>
              <a:t>ar</a:t>
            </a:r>
            <a:r>
              <a:rPr lang="en-GB" altLang="sr-Latn-RS" dirty="0"/>
              <a:t> fi </a:t>
            </a:r>
            <a:r>
              <a:rPr lang="en-GB" altLang="sr-Latn-RS" dirty="0" err="1"/>
              <a:t>acoperite</a:t>
            </a:r>
            <a:r>
              <a:rPr lang="en-GB" altLang="sr-Latn-RS" dirty="0"/>
              <a:t> de "</a:t>
            </a:r>
            <a:r>
              <a:rPr lang="en-GB" altLang="sr-Latn-RS" dirty="0" err="1"/>
              <a:t>mijloace</a:t>
            </a:r>
            <a:r>
              <a:rPr lang="en-GB" altLang="sr-Latn-RS" dirty="0"/>
              <a:t> </a:t>
            </a:r>
            <a:r>
              <a:rPr lang="en-GB" altLang="sr-Latn-RS" dirty="0" err="1"/>
              <a:t>tehnice</a:t>
            </a:r>
            <a:r>
              <a:rPr lang="en-GB" altLang="sr-Latn-RS" dirty="0"/>
              <a:t>".</a:t>
            </a:r>
            <a:endParaRPr lang="ro-RO" altLang="sr-Latn-RS"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60558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3600" dirty="0" err="1"/>
              <a:t>Scopul</a:t>
            </a:r>
            <a:r>
              <a:rPr lang="en-GB" sz="3600" dirty="0"/>
              <a:t> </a:t>
            </a:r>
            <a:r>
              <a:rPr lang="en-GB" sz="3600" dirty="0" err="1"/>
              <a:t>sesiunii</a:t>
            </a:r>
            <a:r>
              <a:rPr lang="en-GB" sz="3600" dirty="0"/>
              <a:t> </a:t>
            </a:r>
            <a:r>
              <a:rPr lang="en-GB" sz="3600" dirty="0" err="1"/>
              <a:t>este</a:t>
            </a:r>
            <a:r>
              <a:rPr lang="en-GB" sz="3600" dirty="0"/>
              <a:t> de a </a:t>
            </a:r>
            <a:r>
              <a:rPr lang="en-GB" sz="3600" dirty="0" err="1"/>
              <a:t>oferi</a:t>
            </a:r>
            <a:r>
              <a:rPr lang="en-GB" sz="3600" dirty="0"/>
              <a:t> </a:t>
            </a:r>
            <a:r>
              <a:rPr lang="en-GB" sz="3600" dirty="0" err="1"/>
              <a:t>participanților</a:t>
            </a:r>
            <a:r>
              <a:rPr lang="en-GB" sz="3600" dirty="0"/>
              <a:t> o </a:t>
            </a:r>
            <a:r>
              <a:rPr lang="en-GB" sz="3600" dirty="0" err="1"/>
              <a:t>înțelegere</a:t>
            </a:r>
            <a:r>
              <a:rPr lang="en-GB" sz="3600" dirty="0"/>
              <a:t> </a:t>
            </a:r>
            <a:r>
              <a:rPr lang="en-GB" sz="3600" dirty="0" err="1"/>
              <a:t>cuprinzătoare</a:t>
            </a:r>
            <a:r>
              <a:rPr lang="en-GB" sz="3600" dirty="0"/>
              <a:t> a </a:t>
            </a:r>
            <a:r>
              <a:rPr lang="en-GB" sz="3600" dirty="0" err="1"/>
              <a:t>definițiilor</a:t>
            </a:r>
            <a:r>
              <a:rPr lang="en-GB" sz="3600" dirty="0"/>
              <a:t> </a:t>
            </a:r>
            <a:r>
              <a:rPr lang="en-GB" sz="3600" dirty="0" err="1"/>
              <a:t>și</a:t>
            </a:r>
            <a:r>
              <a:rPr lang="en-GB" sz="3600" dirty="0"/>
              <a:t> </a:t>
            </a:r>
            <a:r>
              <a:rPr lang="en-GB" sz="3600" dirty="0" err="1"/>
              <a:t>infracțiunilor</a:t>
            </a:r>
            <a:r>
              <a:rPr lang="en-GB" sz="3600" dirty="0"/>
              <a:t> </a:t>
            </a:r>
            <a:r>
              <a:rPr lang="en-GB" sz="3600" dirty="0" err="1"/>
              <a:t>împotriva</a:t>
            </a:r>
            <a:r>
              <a:rPr lang="en-GB" sz="3600" dirty="0"/>
              <a:t> </a:t>
            </a:r>
            <a:r>
              <a:rPr lang="en-GB" sz="3600" dirty="0" err="1"/>
              <a:t>confidențialității</a:t>
            </a:r>
            <a:r>
              <a:rPr lang="en-GB" sz="3600" dirty="0"/>
              <a:t>, </a:t>
            </a:r>
            <a:r>
              <a:rPr lang="en-GB" sz="3600" dirty="0" err="1"/>
              <a:t>disponibilității</a:t>
            </a:r>
            <a:r>
              <a:rPr lang="en-GB" sz="3600" dirty="0"/>
              <a:t> </a:t>
            </a:r>
            <a:r>
              <a:rPr lang="en-GB" sz="3600" dirty="0" err="1"/>
              <a:t>și</a:t>
            </a:r>
            <a:r>
              <a:rPr lang="en-GB" sz="3600" dirty="0"/>
              <a:t> </a:t>
            </a:r>
            <a:r>
              <a:rPr lang="en-GB" sz="3600" dirty="0" err="1"/>
              <a:t>integrității</a:t>
            </a:r>
            <a:r>
              <a:rPr lang="en-GB" sz="3600" dirty="0"/>
              <a:t> </a:t>
            </a:r>
            <a:r>
              <a:rPr lang="en-GB" sz="3600" dirty="0" err="1"/>
              <a:t>sistemelor</a:t>
            </a:r>
            <a:r>
              <a:rPr lang="en-GB" sz="3600" dirty="0"/>
              <a:t> </a:t>
            </a:r>
            <a:r>
              <a:rPr lang="en-GB" sz="3600" dirty="0" err="1"/>
              <a:t>informatice</a:t>
            </a:r>
            <a:r>
              <a:rPr lang="en-GB" sz="3600" dirty="0"/>
              <a:t> </a:t>
            </a:r>
            <a:r>
              <a:rPr lang="en-GB" sz="3600" dirty="0" err="1"/>
              <a:t>și</a:t>
            </a:r>
            <a:r>
              <a:rPr lang="en-GB" sz="3600" dirty="0"/>
              <a:t> a </a:t>
            </a:r>
            <a:r>
              <a:rPr lang="en-GB" sz="3600" dirty="0" err="1"/>
              <a:t>datelor</a:t>
            </a:r>
            <a:r>
              <a:rPr lang="en-GB" sz="3600" dirty="0"/>
              <a:t> </a:t>
            </a:r>
            <a:r>
              <a:rPr lang="en-GB" sz="3600" dirty="0" err="1"/>
              <a:t>informatice</a:t>
            </a:r>
            <a:r>
              <a:rPr lang="en-GB" sz="3600" dirty="0"/>
              <a:t>, </a:t>
            </a:r>
            <a:r>
              <a:rPr lang="en-GB" sz="3600" dirty="0" err="1"/>
              <a:t>prev</a:t>
            </a:r>
            <a:r>
              <a:rPr lang="ro-RO" sz="3600" dirty="0" err="1"/>
              <a:t>ăzut</a:t>
            </a:r>
            <a:r>
              <a:rPr lang="en-GB" sz="3600" dirty="0"/>
              <a:t>e </a:t>
            </a:r>
            <a:r>
              <a:rPr lang="en-GB" sz="3600" dirty="0" err="1"/>
              <a:t>în</a:t>
            </a:r>
            <a:r>
              <a:rPr lang="en-GB" sz="3600" dirty="0"/>
              <a:t> </a:t>
            </a:r>
            <a:r>
              <a:rPr lang="en-GB" sz="3600" dirty="0" err="1"/>
              <a:t>Convenția</a:t>
            </a:r>
            <a:r>
              <a:rPr lang="en-GB" sz="3600" dirty="0"/>
              <a:t> de la </a:t>
            </a:r>
            <a:r>
              <a:rPr lang="en-GB" sz="3600" dirty="0" err="1"/>
              <a:t>Budapesta</a:t>
            </a:r>
            <a:r>
              <a:rPr lang="en-GB" sz="3600" dirty="0"/>
              <a:t>.</a:t>
            </a:r>
            <a:endParaRPr lang="ro-RO" sz="36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3600" dirty="0"/>
              <a:t>.</a:t>
            </a:r>
          </a:p>
        </p:txBody>
      </p:sp>
    </p:spTree>
    <p:extLst>
      <p:ext uri="{BB962C8B-B14F-4D97-AF65-F5344CB8AC3E}">
        <p14:creationId xmlns:p14="http://schemas.microsoft.com/office/powerpoint/2010/main" val="2157838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partea stângă, </a:t>
            </a:r>
            <a:r>
              <a:rPr lang="ro-RO" dirty="0" err="1"/>
              <a:t>slide-ul</a:t>
            </a:r>
            <a:r>
              <a:rPr lang="ro-RO" dirty="0"/>
              <a:t> arată textul Articolului </a:t>
            </a:r>
            <a:r>
              <a:rPr lang="en-US" dirty="0"/>
              <a:t>3 </a:t>
            </a:r>
            <a:r>
              <a:rPr lang="ro-RO" dirty="0"/>
              <a:t>al Convenției de la </a:t>
            </a:r>
            <a:r>
              <a:rPr lang="en-US" dirty="0"/>
              <a:t>Budapest</a:t>
            </a:r>
            <a:r>
              <a:rPr lang="ro-RO" dirty="0"/>
              <a:t>a cu un element </a:t>
            </a:r>
            <a:r>
              <a:rPr lang="en-US" dirty="0"/>
              <a:t>(“</a:t>
            </a:r>
            <a:r>
              <a:rPr lang="ro-RO" dirty="0"/>
              <a:t>transmisii non-publice</a:t>
            </a:r>
            <a:r>
              <a:rPr lang="en-US"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asigură explicarea elementului 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r-Latn-RS" dirty="0" err="1"/>
              <a:t>Interceptarea</a:t>
            </a:r>
            <a:r>
              <a:rPr lang="en-GB" altLang="sr-Latn-RS" dirty="0"/>
              <a:t> </a:t>
            </a:r>
            <a:r>
              <a:rPr lang="en-GB" altLang="sr-Latn-RS" dirty="0" err="1"/>
              <a:t>transmisiilor</a:t>
            </a:r>
            <a:r>
              <a:rPr lang="en-GB" altLang="sr-Latn-RS" dirty="0"/>
              <a:t> </a:t>
            </a:r>
            <a:r>
              <a:rPr lang="en-GB" altLang="sr-Latn-RS" dirty="0" err="1"/>
              <a:t>publice</a:t>
            </a:r>
            <a:r>
              <a:rPr lang="en-GB" altLang="sr-Latn-RS" dirty="0"/>
              <a:t> nu </a:t>
            </a:r>
            <a:r>
              <a:rPr lang="en-GB" altLang="sr-Latn-RS" dirty="0" err="1"/>
              <a:t>este</a:t>
            </a:r>
            <a:r>
              <a:rPr lang="en-GB" altLang="sr-Latn-RS" dirty="0"/>
              <a:t> o </a:t>
            </a:r>
            <a:r>
              <a:rPr lang="en-GB" altLang="sr-Latn-RS" dirty="0" err="1"/>
              <a:t>infracțiune</a:t>
            </a:r>
            <a:r>
              <a:rPr lang="en-GB" altLang="sr-Latn-RS" dirty="0"/>
              <a:t> </a:t>
            </a:r>
            <a:r>
              <a:rPr lang="en-GB" altLang="sr-Latn-RS" dirty="0" err="1"/>
              <a:t>în</a:t>
            </a:r>
            <a:r>
              <a:rPr lang="en-GB" altLang="sr-Latn-RS" dirty="0"/>
              <a:t> </a:t>
            </a:r>
            <a:r>
              <a:rPr lang="en-GB" altLang="sr-Latn-RS" dirty="0" err="1"/>
              <a:t>temeiul</a:t>
            </a:r>
            <a:r>
              <a:rPr lang="en-GB" altLang="sr-Latn-RS" dirty="0"/>
              <a:t> </a:t>
            </a:r>
            <a:r>
              <a:rPr lang="ro-RO" altLang="sr-Latn-RS" dirty="0"/>
              <a:t>A</a:t>
            </a:r>
            <a:r>
              <a:rPr lang="en-GB" altLang="sr-Latn-RS" dirty="0" err="1"/>
              <a:t>rticolului</a:t>
            </a:r>
            <a:r>
              <a:rPr lang="en-GB" altLang="sr-Latn-RS" dirty="0"/>
              <a:t> 3, care </a:t>
            </a:r>
            <a:r>
              <a:rPr lang="en-GB" altLang="sr-Latn-RS" dirty="0" err="1"/>
              <a:t>specifică</a:t>
            </a:r>
            <a:r>
              <a:rPr lang="en-GB" altLang="sr-Latn-RS" dirty="0"/>
              <a:t> </a:t>
            </a:r>
            <a:r>
              <a:rPr lang="en-GB" altLang="sr-Latn-RS" dirty="0" err="1"/>
              <a:t>faptul</a:t>
            </a:r>
            <a:r>
              <a:rPr lang="en-GB" altLang="sr-Latn-RS" dirty="0"/>
              <a:t> </a:t>
            </a:r>
            <a:r>
              <a:rPr lang="en-GB" altLang="sr-Latn-RS" dirty="0" err="1"/>
              <a:t>că</a:t>
            </a:r>
            <a:r>
              <a:rPr lang="en-GB" altLang="sr-Latn-RS" dirty="0"/>
              <a:t> </a:t>
            </a:r>
            <a:r>
              <a:rPr lang="en-GB" altLang="sr-Latn-RS" dirty="0" err="1"/>
              <a:t>domeniul</a:t>
            </a:r>
            <a:r>
              <a:rPr lang="en-GB" altLang="sr-Latn-RS" dirty="0"/>
              <a:t> de </a:t>
            </a:r>
            <a:r>
              <a:rPr lang="en-GB" altLang="sr-Latn-RS" dirty="0" err="1"/>
              <a:t>aplicare</a:t>
            </a:r>
            <a:r>
              <a:rPr lang="en-GB" altLang="sr-Latn-RS" dirty="0"/>
              <a:t> al </a:t>
            </a:r>
            <a:r>
              <a:rPr lang="en-GB" altLang="sr-Latn-RS" dirty="0" err="1"/>
              <a:t>articolului</a:t>
            </a:r>
            <a:r>
              <a:rPr lang="en-GB" altLang="sr-Latn-RS" dirty="0"/>
              <a:t> se </a:t>
            </a:r>
            <a:r>
              <a:rPr lang="en-GB" altLang="sr-Latn-RS" dirty="0" err="1"/>
              <a:t>referă</a:t>
            </a:r>
            <a:r>
              <a:rPr lang="en-GB" altLang="sr-Latn-RS" dirty="0"/>
              <a:t> </a:t>
            </a:r>
            <a:r>
              <a:rPr lang="en-GB" altLang="sr-Latn-RS" dirty="0" err="1"/>
              <a:t>numai</a:t>
            </a:r>
            <a:r>
              <a:rPr lang="en-GB" altLang="sr-Latn-RS" dirty="0"/>
              <a:t> la </a:t>
            </a:r>
            <a:r>
              <a:rPr lang="en-GB" altLang="sr-Latn-RS" dirty="0" err="1"/>
              <a:t>transmisiile</a:t>
            </a:r>
            <a:r>
              <a:rPr lang="en-GB" altLang="sr-Latn-RS" dirty="0"/>
              <a:t> care nu sunt </a:t>
            </a:r>
            <a:r>
              <a:rPr lang="en-GB" altLang="sr-Latn-RS" dirty="0" err="1"/>
              <a:t>publice</a:t>
            </a:r>
            <a:r>
              <a:rPr lang="en-GB" altLang="sr-Latn-RS" dirty="0"/>
              <a:t>. Este important </a:t>
            </a:r>
            <a:r>
              <a:rPr lang="en-GB" altLang="sr-Latn-RS" dirty="0" err="1"/>
              <a:t>să</a:t>
            </a:r>
            <a:r>
              <a:rPr lang="en-GB" altLang="sr-Latn-RS" dirty="0"/>
              <a:t> se </a:t>
            </a:r>
            <a:r>
              <a:rPr lang="en-GB" altLang="sr-Latn-RS" dirty="0" err="1"/>
              <a:t>facă</a:t>
            </a:r>
            <a:r>
              <a:rPr lang="en-GB" altLang="sr-Latn-RS" dirty="0"/>
              <a:t> </a:t>
            </a:r>
            <a:r>
              <a:rPr lang="en-GB" altLang="sr-Latn-RS" dirty="0" err="1"/>
              <a:t>distincția</a:t>
            </a:r>
            <a:r>
              <a:rPr lang="en-GB" altLang="sr-Latn-RS" dirty="0"/>
              <a:t> </a:t>
            </a:r>
            <a:r>
              <a:rPr lang="en-GB" altLang="sr-Latn-RS" dirty="0" err="1"/>
              <a:t>între</a:t>
            </a:r>
            <a:r>
              <a:rPr lang="en-GB" altLang="sr-Latn-RS" dirty="0"/>
              <a:t> </a:t>
            </a:r>
            <a:r>
              <a:rPr lang="en-GB" altLang="sr-Latn-RS" dirty="0" err="1"/>
              <a:t>transmisiile</a:t>
            </a:r>
            <a:r>
              <a:rPr lang="en-GB" altLang="sr-Latn-RS" dirty="0"/>
              <a:t> non-</a:t>
            </a:r>
            <a:r>
              <a:rPr lang="en-GB" altLang="sr-Latn-RS" dirty="0" err="1"/>
              <a:t>publice</a:t>
            </a:r>
            <a:r>
              <a:rPr lang="en-GB" altLang="sr-Latn-RS" dirty="0"/>
              <a:t> </a:t>
            </a:r>
            <a:r>
              <a:rPr lang="en-GB" altLang="sr-Latn-RS" dirty="0" err="1"/>
              <a:t>și</a:t>
            </a:r>
            <a:r>
              <a:rPr lang="en-GB" altLang="sr-Latn-RS" dirty="0"/>
              <a:t> </a:t>
            </a:r>
            <a:r>
              <a:rPr lang="en-GB" altLang="sr-Latn-RS" dirty="0" err="1"/>
              <a:t>datele</a:t>
            </a:r>
            <a:r>
              <a:rPr lang="en-GB" altLang="sr-Latn-RS" dirty="0"/>
              <a:t> non-</a:t>
            </a:r>
            <a:r>
              <a:rPr lang="en-GB" altLang="sr-Latn-RS" dirty="0" err="1"/>
              <a:t>publice</a:t>
            </a:r>
            <a:r>
              <a:rPr lang="en-GB" altLang="sr-Latn-RS" dirty="0"/>
              <a:t>, </a:t>
            </a:r>
            <a:r>
              <a:rPr lang="en-GB" altLang="sr-Latn-RS" dirty="0" err="1"/>
              <a:t>deoarece</a:t>
            </a:r>
            <a:r>
              <a:rPr lang="en-GB" altLang="sr-Latn-RS" dirty="0"/>
              <a:t> </a:t>
            </a:r>
            <a:r>
              <a:rPr lang="ro-RO" altLang="sr-Latn-RS" dirty="0"/>
              <a:t>A</a:t>
            </a:r>
            <a:r>
              <a:rPr lang="en-GB" altLang="sr-Latn-RS" dirty="0" err="1"/>
              <a:t>rticolul</a:t>
            </a:r>
            <a:r>
              <a:rPr lang="en-GB" altLang="sr-Latn-RS" dirty="0"/>
              <a:t> 3 nu </a:t>
            </a:r>
            <a:r>
              <a:rPr lang="en-GB" altLang="sr-Latn-RS" dirty="0" err="1"/>
              <a:t>ia</a:t>
            </a:r>
            <a:r>
              <a:rPr lang="en-GB" altLang="sr-Latn-RS" dirty="0"/>
              <a:t> </a:t>
            </a:r>
            <a:r>
              <a:rPr lang="en-GB" altLang="sr-Latn-RS" dirty="0" err="1"/>
              <a:t>în</a:t>
            </a:r>
            <a:r>
              <a:rPr lang="en-GB" altLang="sr-Latn-RS" dirty="0"/>
              <a:t> </a:t>
            </a:r>
            <a:r>
              <a:rPr lang="en-GB" altLang="sr-Latn-RS" dirty="0" err="1"/>
              <a:t>considerare</a:t>
            </a:r>
            <a:r>
              <a:rPr lang="en-GB" altLang="sr-Latn-RS" dirty="0"/>
              <a:t> natura </a:t>
            </a:r>
            <a:r>
              <a:rPr lang="en-GB" altLang="sr-Latn-RS" dirty="0" err="1"/>
              <a:t>datelor</a:t>
            </a:r>
            <a:r>
              <a:rPr lang="en-GB" altLang="sr-Latn-RS" dirty="0"/>
              <a:t>; ci </a:t>
            </a:r>
            <a:r>
              <a:rPr lang="en-GB" altLang="sr-Latn-RS" dirty="0" err="1"/>
              <a:t>mai</a:t>
            </a:r>
            <a:r>
              <a:rPr lang="en-GB" altLang="sr-Latn-RS" dirty="0"/>
              <a:t> </a:t>
            </a:r>
            <a:r>
              <a:rPr lang="en-GB" altLang="sr-Latn-RS" dirty="0" err="1"/>
              <a:t>degrabă</a:t>
            </a:r>
            <a:r>
              <a:rPr lang="en-GB" altLang="sr-Latn-RS" dirty="0"/>
              <a:t> </a:t>
            </a:r>
            <a:r>
              <a:rPr lang="ro-RO" altLang="sr-Latn-RS" dirty="0"/>
              <a:t>cea a </a:t>
            </a:r>
            <a:r>
              <a:rPr lang="en-GB" altLang="sr-Latn-RS" dirty="0" err="1"/>
              <a:t>transmisi</a:t>
            </a:r>
            <a:r>
              <a:rPr lang="ro-RO" altLang="sr-Latn-RS" dirty="0"/>
              <a:t>ei</a:t>
            </a:r>
            <a:r>
              <a:rPr lang="en-GB" altLang="sr-Latn-RS" dirty="0"/>
              <a:t>. </a:t>
            </a:r>
            <a:r>
              <a:rPr lang="en-GB" altLang="sr-Latn-RS" dirty="0" err="1"/>
              <a:t>Prin</a:t>
            </a:r>
            <a:r>
              <a:rPr lang="en-GB" altLang="sr-Latn-RS" dirty="0"/>
              <a:t> </a:t>
            </a:r>
            <a:r>
              <a:rPr lang="en-GB" altLang="sr-Latn-RS" dirty="0" err="1"/>
              <a:t>urmare</a:t>
            </a:r>
            <a:r>
              <a:rPr lang="en-GB" altLang="sr-Latn-RS" dirty="0"/>
              <a:t>, </a:t>
            </a:r>
            <a:r>
              <a:rPr lang="en-GB" altLang="sr-Latn-RS" dirty="0" err="1"/>
              <a:t>interceptarea</a:t>
            </a:r>
            <a:r>
              <a:rPr lang="en-GB" altLang="sr-Latn-RS" dirty="0"/>
              <a:t> </a:t>
            </a:r>
            <a:r>
              <a:rPr lang="en-GB" altLang="sr-Latn-RS" dirty="0" err="1"/>
              <a:t>informațiilor</a:t>
            </a:r>
            <a:r>
              <a:rPr lang="en-GB" altLang="sr-Latn-RS" dirty="0"/>
              <a:t> </a:t>
            </a:r>
            <a:r>
              <a:rPr lang="en-GB" altLang="sr-Latn-RS" dirty="0" err="1"/>
              <a:t>confidențiale</a:t>
            </a:r>
            <a:r>
              <a:rPr lang="en-GB" altLang="sr-Latn-RS" dirty="0"/>
              <a:t> </a:t>
            </a:r>
            <a:r>
              <a:rPr lang="en-GB" altLang="sr-Latn-RS" dirty="0" err="1"/>
              <a:t>comunicate</a:t>
            </a:r>
            <a:r>
              <a:rPr lang="en-GB" altLang="sr-Latn-RS" dirty="0"/>
              <a:t> </a:t>
            </a:r>
            <a:r>
              <a:rPr lang="en-GB" altLang="sr-Latn-RS" dirty="0" err="1"/>
              <a:t>printr</a:t>
            </a:r>
            <a:r>
              <a:rPr lang="en-GB" altLang="sr-Latn-RS" dirty="0"/>
              <a:t>-o </a:t>
            </a:r>
            <a:r>
              <a:rPr lang="en-GB" altLang="sr-Latn-RS" dirty="0" err="1"/>
              <a:t>transmitere</a:t>
            </a:r>
            <a:r>
              <a:rPr lang="en-GB" altLang="sr-Latn-RS" dirty="0"/>
              <a:t> </a:t>
            </a:r>
            <a:r>
              <a:rPr lang="en-GB" altLang="sr-Latn-RS" dirty="0" err="1"/>
              <a:t>publică</a:t>
            </a:r>
            <a:r>
              <a:rPr lang="en-GB" altLang="sr-Latn-RS" dirty="0"/>
              <a:t> a </a:t>
            </a:r>
            <a:r>
              <a:rPr lang="en-GB" altLang="sr-Latn-RS" dirty="0" err="1"/>
              <a:t>datelor</a:t>
            </a:r>
            <a:r>
              <a:rPr lang="en-GB" altLang="sr-Latn-RS" dirty="0"/>
              <a:t> nu </a:t>
            </a:r>
            <a:r>
              <a:rPr lang="en-GB" altLang="sr-Latn-RS" dirty="0" err="1"/>
              <a:t>ar</a:t>
            </a:r>
            <a:r>
              <a:rPr lang="en-GB" altLang="sr-Latn-RS" dirty="0"/>
              <a:t> </a:t>
            </a:r>
            <a:r>
              <a:rPr lang="en-GB" altLang="sr-Latn-RS" dirty="0" err="1"/>
              <a:t>constitui</a:t>
            </a:r>
            <a:r>
              <a:rPr lang="en-GB" altLang="sr-Latn-RS" dirty="0"/>
              <a:t> o </a:t>
            </a:r>
            <a:r>
              <a:rPr lang="en-GB" altLang="sr-Latn-RS" dirty="0" err="1"/>
              <a:t>infracțiune</a:t>
            </a:r>
            <a:r>
              <a:rPr lang="en-GB" altLang="sr-Latn-RS" dirty="0"/>
              <a:t>; </a:t>
            </a:r>
            <a:r>
              <a:rPr lang="en-GB" altLang="sr-Latn-RS" dirty="0" err="1"/>
              <a:t>În</a:t>
            </a:r>
            <a:r>
              <a:rPr lang="en-GB" altLang="sr-Latn-RS" dirty="0"/>
              <a:t> </a:t>
            </a:r>
            <a:r>
              <a:rPr lang="en-GB" altLang="sr-Latn-RS" dirty="0" err="1"/>
              <a:t>timp</a:t>
            </a:r>
            <a:r>
              <a:rPr lang="en-GB" altLang="sr-Latn-RS" dirty="0"/>
              <a:t> </a:t>
            </a:r>
            <a:r>
              <a:rPr lang="en-GB" altLang="sr-Latn-RS" dirty="0" err="1"/>
              <a:t>ce</a:t>
            </a:r>
            <a:r>
              <a:rPr lang="en-GB" altLang="sr-Latn-RS" dirty="0"/>
              <a:t> </a:t>
            </a:r>
            <a:r>
              <a:rPr lang="en-GB" altLang="sr-Latn-RS" dirty="0" err="1"/>
              <a:t>interceptarea</a:t>
            </a:r>
            <a:r>
              <a:rPr lang="en-GB" altLang="sr-Latn-RS" dirty="0"/>
              <a:t> </a:t>
            </a:r>
            <a:r>
              <a:rPr lang="en-GB" altLang="sr-Latn-RS" dirty="0" err="1"/>
              <a:t>informațiilor</a:t>
            </a:r>
            <a:r>
              <a:rPr lang="en-GB" altLang="sr-Latn-RS" dirty="0"/>
              <a:t> </a:t>
            </a:r>
            <a:r>
              <a:rPr lang="en-GB" altLang="sr-Latn-RS" dirty="0" err="1"/>
              <a:t>disponibile</a:t>
            </a:r>
            <a:r>
              <a:rPr lang="en-GB" altLang="sr-Latn-RS" dirty="0"/>
              <a:t> </a:t>
            </a:r>
            <a:r>
              <a:rPr lang="en-GB" altLang="sr-Latn-RS" dirty="0" err="1"/>
              <a:t>publicului</a:t>
            </a:r>
            <a:r>
              <a:rPr lang="en-GB" altLang="sr-Latn-RS" dirty="0"/>
              <a:t> </a:t>
            </a:r>
            <a:r>
              <a:rPr lang="en-GB" altLang="sr-Latn-RS" dirty="0" err="1"/>
              <a:t>comunicate</a:t>
            </a:r>
            <a:r>
              <a:rPr lang="en-GB" altLang="sr-Latn-RS" dirty="0"/>
              <a:t> </a:t>
            </a:r>
            <a:r>
              <a:rPr lang="en-GB" altLang="sr-Latn-RS" dirty="0" err="1"/>
              <a:t>printr</a:t>
            </a:r>
            <a:r>
              <a:rPr lang="en-GB" altLang="sr-Latn-RS" dirty="0"/>
              <a:t>-o </a:t>
            </a:r>
            <a:r>
              <a:rPr lang="en-GB" altLang="sr-Latn-RS" dirty="0" err="1"/>
              <a:t>transmitere</a:t>
            </a:r>
            <a:r>
              <a:rPr lang="en-GB" altLang="sr-Latn-RS" dirty="0"/>
              <a:t> non-</a:t>
            </a:r>
            <a:r>
              <a:rPr lang="en-GB" altLang="sr-Latn-RS" dirty="0" err="1"/>
              <a:t>publică</a:t>
            </a:r>
            <a:r>
              <a:rPr lang="en-GB" altLang="sr-Latn-RS" dirty="0"/>
              <a:t> a </a:t>
            </a:r>
            <a:r>
              <a:rPr lang="en-GB" altLang="sr-Latn-RS" dirty="0" err="1"/>
              <a:t>datelor</a:t>
            </a:r>
            <a:r>
              <a:rPr lang="en-GB" altLang="sr-Latn-RS" dirty="0"/>
              <a:t> </a:t>
            </a:r>
            <a:r>
              <a:rPr lang="en-GB" altLang="sr-Latn-RS" dirty="0" err="1"/>
              <a:t>ar</a:t>
            </a:r>
            <a:r>
              <a:rPr lang="en-GB" altLang="sr-Latn-RS" dirty="0"/>
              <a:t> </a:t>
            </a:r>
            <a:r>
              <a:rPr lang="en-GB" altLang="sr-Latn-RS" dirty="0" err="1"/>
              <a:t>constitui</a:t>
            </a:r>
            <a:r>
              <a:rPr lang="en-GB" altLang="sr-Latn-RS" dirty="0"/>
              <a:t> o </a:t>
            </a:r>
            <a:r>
              <a:rPr lang="en-GB" altLang="sr-Latn-RS" dirty="0" err="1"/>
              <a:t>infracțiune</a:t>
            </a:r>
            <a:r>
              <a:rPr lang="en-GB" altLang="sr-Latn-RS" dirty="0"/>
              <a:t> </a:t>
            </a:r>
            <a:r>
              <a:rPr lang="en-GB" altLang="sr-Latn-RS" dirty="0" err="1"/>
              <a:t>în</a:t>
            </a:r>
            <a:r>
              <a:rPr lang="en-GB" altLang="sr-Latn-RS" dirty="0"/>
              <a:t> </a:t>
            </a:r>
            <a:r>
              <a:rPr lang="en-GB" altLang="sr-Latn-RS" dirty="0" err="1"/>
              <a:t>temeiul</a:t>
            </a:r>
            <a:r>
              <a:rPr lang="en-GB" altLang="sr-Latn-RS" dirty="0"/>
              <a:t> </a:t>
            </a:r>
            <a:r>
              <a:rPr lang="ro-RO" altLang="sr-Latn-RS" dirty="0"/>
              <a:t>A</a:t>
            </a:r>
            <a:r>
              <a:rPr lang="en-GB" altLang="sr-Latn-RS" dirty="0" err="1"/>
              <a:t>rticolului</a:t>
            </a:r>
            <a:r>
              <a:rPr lang="en-GB" altLang="sr-Latn-RS" dirty="0"/>
              <a:t> 3.</a:t>
            </a:r>
            <a:endParaRPr lang="ro-RO" altLang="sr-Latn-RS"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3649982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partea stângă, </a:t>
            </a:r>
            <a:r>
              <a:rPr lang="ro-RO" dirty="0" err="1"/>
              <a:t>slide-ul</a:t>
            </a:r>
            <a:r>
              <a:rPr lang="ro-RO" dirty="0"/>
              <a:t> arată textul Articolului </a:t>
            </a:r>
            <a:r>
              <a:rPr lang="en-US" dirty="0"/>
              <a:t>3 </a:t>
            </a:r>
            <a:r>
              <a:rPr lang="ro-RO" dirty="0"/>
              <a:t>al Convenției de la </a:t>
            </a:r>
            <a:r>
              <a:rPr lang="en-US" dirty="0"/>
              <a:t>Budapest</a:t>
            </a:r>
            <a:r>
              <a:rPr lang="ro-RO" dirty="0"/>
              <a:t>a cu un element </a:t>
            </a:r>
            <a:r>
              <a:rPr lang="en-US" dirty="0"/>
              <a:t>(“</a:t>
            </a:r>
            <a:r>
              <a:rPr lang="ro-RO" dirty="0"/>
              <a:t>către, de la sau în interiorul uni sistem informatic</a:t>
            </a:r>
            <a:r>
              <a:rPr lang="en-US"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asigură explicarea elementului 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r-Latn-RS" dirty="0" err="1"/>
              <a:t>Interceptarea</a:t>
            </a:r>
            <a:r>
              <a:rPr lang="en-GB" altLang="sr-Latn-RS" dirty="0"/>
              <a:t> </a:t>
            </a:r>
            <a:r>
              <a:rPr lang="en-GB" altLang="sr-Latn-RS" dirty="0" err="1"/>
              <a:t>transmisiilor</a:t>
            </a:r>
            <a:r>
              <a:rPr lang="en-GB" altLang="sr-Latn-RS" dirty="0"/>
              <a:t> </a:t>
            </a:r>
            <a:r>
              <a:rPr lang="ro-RO" altLang="sr-Latn-RS" dirty="0" smtClean="0"/>
              <a:t>către</a:t>
            </a:r>
            <a:r>
              <a:rPr lang="en-GB" altLang="sr-Latn-RS" dirty="0"/>
              <a:t>, de la </a:t>
            </a:r>
            <a:r>
              <a:rPr lang="en-GB" altLang="sr-Latn-RS" dirty="0" err="1"/>
              <a:t>sau</a:t>
            </a:r>
            <a:r>
              <a:rPr lang="en-GB" altLang="sr-Latn-RS" dirty="0"/>
              <a:t> </a:t>
            </a:r>
            <a:r>
              <a:rPr lang="en-GB" altLang="sr-Latn-RS" dirty="0" err="1"/>
              <a:t>într</a:t>
            </a:r>
            <a:r>
              <a:rPr lang="en-GB" altLang="sr-Latn-RS" dirty="0"/>
              <a:t>-un </a:t>
            </a:r>
            <a:r>
              <a:rPr lang="en-GB" altLang="sr-Latn-RS" dirty="0" err="1"/>
              <a:t>sistem</a:t>
            </a:r>
            <a:r>
              <a:rPr lang="en-GB" altLang="sr-Latn-RS" dirty="0"/>
              <a:t> informatic sunt </a:t>
            </a:r>
            <a:r>
              <a:rPr lang="ro-RO" altLang="sr-Latn-RS" dirty="0"/>
              <a:t>in</a:t>
            </a:r>
            <a:r>
              <a:rPr lang="en-GB" altLang="sr-Latn-RS" dirty="0"/>
              <a:t>criminate. </a:t>
            </a:r>
            <a:r>
              <a:rPr lang="en-GB" altLang="sr-Latn-RS" dirty="0" err="1"/>
              <a:t>Acest</a:t>
            </a:r>
            <a:r>
              <a:rPr lang="en-GB" altLang="sr-Latn-RS" dirty="0"/>
              <a:t> </a:t>
            </a:r>
            <a:r>
              <a:rPr lang="ro-RO" altLang="sr-Latn-RS" dirty="0" err="1"/>
              <a:t>slide</a:t>
            </a:r>
            <a:r>
              <a:rPr lang="en-GB" altLang="sr-Latn-RS" dirty="0"/>
              <a:t> </a:t>
            </a:r>
            <a:r>
              <a:rPr lang="en-GB" altLang="sr-Latn-RS" dirty="0" err="1"/>
              <a:t>oferă</a:t>
            </a:r>
            <a:r>
              <a:rPr lang="en-GB" altLang="sr-Latn-RS" dirty="0"/>
              <a:t> </a:t>
            </a:r>
            <a:r>
              <a:rPr lang="en-GB" altLang="sr-Latn-RS" dirty="0" err="1"/>
              <a:t>exemple</a:t>
            </a:r>
            <a:r>
              <a:rPr lang="en-GB" altLang="sr-Latn-RS" dirty="0"/>
              <a:t> care </a:t>
            </a:r>
            <a:r>
              <a:rPr lang="en-GB" altLang="sr-Latn-RS" dirty="0" err="1"/>
              <a:t>explică</a:t>
            </a:r>
            <a:r>
              <a:rPr lang="en-GB" altLang="sr-Latn-RS" dirty="0"/>
              <a:t> </a:t>
            </a:r>
            <a:r>
              <a:rPr lang="en-GB" altLang="sr-Latn-RS" dirty="0" err="1"/>
              <a:t>domeniul</a:t>
            </a:r>
            <a:r>
              <a:rPr lang="en-GB" altLang="sr-Latn-RS" dirty="0"/>
              <a:t> de </a:t>
            </a:r>
            <a:r>
              <a:rPr lang="en-GB" altLang="sr-Latn-RS" dirty="0" err="1"/>
              <a:t>aplicare</a:t>
            </a:r>
            <a:r>
              <a:rPr lang="en-GB" altLang="sr-Latn-RS" dirty="0"/>
              <a:t> al </a:t>
            </a:r>
            <a:r>
              <a:rPr lang="ro-RO" altLang="sr-Latn-RS" dirty="0"/>
              <a:t>A</a:t>
            </a:r>
            <a:r>
              <a:rPr lang="en-GB" altLang="sr-Latn-RS" dirty="0" err="1"/>
              <a:t>rticolului</a:t>
            </a:r>
            <a:r>
              <a:rPr lang="en-GB" altLang="sr-Latn-RS" dirty="0"/>
              <a:t> 3 </a:t>
            </a:r>
            <a:r>
              <a:rPr lang="en-GB" altLang="sr-Latn-RS" dirty="0" err="1"/>
              <a:t>în</a:t>
            </a:r>
            <a:r>
              <a:rPr lang="en-GB" altLang="sr-Latn-RS" dirty="0"/>
              <a:t> </a:t>
            </a:r>
            <a:r>
              <a:rPr lang="en-GB" altLang="sr-Latn-RS" dirty="0" err="1"/>
              <a:t>acest</a:t>
            </a:r>
            <a:r>
              <a:rPr lang="en-GB" altLang="sr-Latn-RS" dirty="0"/>
              <a:t> </a:t>
            </a:r>
            <a:r>
              <a:rPr lang="en-GB" altLang="sr-Latn-RS" dirty="0" err="1"/>
              <a:t>sens</a:t>
            </a:r>
            <a:r>
              <a:rPr lang="en-GB" altLang="sr-Latn-RS" dirty="0"/>
              <a:t> </a:t>
            </a:r>
            <a:r>
              <a:rPr lang="en-GB" altLang="sr-Latn-RS" dirty="0" err="1"/>
              <a:t>și</a:t>
            </a:r>
            <a:r>
              <a:rPr lang="en-GB" altLang="sr-Latn-RS" dirty="0"/>
              <a:t> </a:t>
            </a:r>
            <a:r>
              <a:rPr lang="en-GB" altLang="sr-Latn-RS" dirty="0" err="1"/>
              <a:t>diferența</a:t>
            </a:r>
            <a:r>
              <a:rPr lang="en-GB" altLang="sr-Latn-RS" dirty="0"/>
              <a:t> </a:t>
            </a:r>
            <a:r>
              <a:rPr lang="en-GB" altLang="sr-Latn-RS" dirty="0" err="1"/>
              <a:t>dintre</a:t>
            </a:r>
            <a:r>
              <a:rPr lang="en-GB" altLang="sr-Latn-RS" dirty="0"/>
              <a:t> </a:t>
            </a:r>
            <a:r>
              <a:rPr lang="en-GB" altLang="sr-Latn-RS" dirty="0" err="1"/>
              <a:t>aceste</a:t>
            </a:r>
            <a:r>
              <a:rPr lang="en-GB" altLang="sr-Latn-RS" dirty="0"/>
              <a:t> </a:t>
            </a:r>
            <a:r>
              <a:rPr lang="en-GB" altLang="sr-Latn-RS" dirty="0" err="1"/>
              <a:t>trei</a:t>
            </a:r>
            <a:r>
              <a:rPr lang="en-GB" altLang="sr-Latn-RS" dirty="0"/>
              <a:t> </a:t>
            </a:r>
            <a:r>
              <a:rPr lang="en-GB" altLang="sr-Latn-RS" dirty="0" err="1"/>
              <a:t>elemente</a:t>
            </a:r>
            <a:r>
              <a:rPr lang="en-GB" altLang="sr-Latn-RS" dirty="0"/>
              <a:t>.</a:t>
            </a:r>
            <a:endParaRPr lang="ro-RO" altLang="sr-Latn-RS" dirty="0"/>
          </a:p>
          <a:p>
            <a:endParaRPr lang="x-es-XL"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3883534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partea stângă, </a:t>
            </a:r>
            <a:r>
              <a:rPr lang="ro-RO" dirty="0" err="1"/>
              <a:t>slide-ul</a:t>
            </a:r>
            <a:r>
              <a:rPr lang="ro-RO" dirty="0"/>
              <a:t> arată textul Articolului </a:t>
            </a:r>
            <a:r>
              <a:rPr lang="en-US" dirty="0"/>
              <a:t>3 </a:t>
            </a:r>
            <a:r>
              <a:rPr lang="ro-RO" dirty="0"/>
              <a:t>al Convenției de la </a:t>
            </a:r>
            <a:r>
              <a:rPr lang="en-US" dirty="0"/>
              <a:t>Budapest</a:t>
            </a:r>
            <a:r>
              <a:rPr lang="ro-RO" dirty="0"/>
              <a:t>a cu un element </a:t>
            </a:r>
            <a:r>
              <a:rPr lang="en-US" dirty="0"/>
              <a:t>(“</a:t>
            </a:r>
            <a:r>
              <a:rPr lang="ro-RO" dirty="0"/>
              <a:t>emisii electromagnetice</a:t>
            </a:r>
            <a:r>
              <a:rPr lang="en-US" dirty="0"/>
              <a:t>”) </a:t>
            </a:r>
            <a:r>
              <a:rPr lang="ro-RO" dirty="0"/>
              <a:t>evidențiat</a:t>
            </a:r>
          </a:p>
          <a:p>
            <a:endParaRPr lang="ro-RO" dirty="0"/>
          </a:p>
          <a:p>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asigură explicarea elementului 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en-GB" altLang="sr-Latn-RS" dirty="0" err="1"/>
              <a:t>În</a:t>
            </a:r>
            <a:r>
              <a:rPr lang="en-GB" altLang="sr-Latn-RS" dirty="0"/>
              <a:t> </a:t>
            </a:r>
            <a:r>
              <a:rPr lang="en-GB" altLang="sr-Latn-RS" dirty="0" err="1"/>
              <a:t>afară</a:t>
            </a:r>
            <a:r>
              <a:rPr lang="en-GB" altLang="sr-Latn-RS" dirty="0"/>
              <a:t> de </a:t>
            </a:r>
            <a:r>
              <a:rPr lang="en-GB" altLang="sr-Latn-RS" dirty="0" err="1"/>
              <a:t>interceptarea</a:t>
            </a:r>
            <a:r>
              <a:rPr lang="en-GB" altLang="sr-Latn-RS" dirty="0"/>
              <a:t> </a:t>
            </a:r>
            <a:r>
              <a:rPr lang="en-GB" altLang="sr-Latn-RS" dirty="0" err="1"/>
              <a:t>datelor</a:t>
            </a:r>
            <a:r>
              <a:rPr lang="en-GB" altLang="sr-Latn-RS" dirty="0"/>
              <a:t> </a:t>
            </a:r>
            <a:r>
              <a:rPr lang="ro-RO" altLang="sr-Latn-RS" dirty="0"/>
              <a:t>informatice</a:t>
            </a:r>
            <a:r>
              <a:rPr lang="en-GB" altLang="sr-Latn-RS" dirty="0"/>
              <a:t>, </a:t>
            </a:r>
            <a:r>
              <a:rPr lang="en-GB" altLang="sr-Latn-RS" dirty="0" err="1"/>
              <a:t>Convenția</a:t>
            </a:r>
            <a:r>
              <a:rPr lang="en-GB" altLang="sr-Latn-RS" dirty="0"/>
              <a:t> de la </a:t>
            </a:r>
            <a:r>
              <a:rPr lang="en-GB" altLang="sr-Latn-RS" dirty="0" err="1"/>
              <a:t>Budapesta</a:t>
            </a:r>
            <a:r>
              <a:rPr lang="en-GB" altLang="sr-Latn-RS" dirty="0"/>
              <a:t> </a:t>
            </a:r>
            <a:r>
              <a:rPr lang="ro-RO" altLang="sr-Latn-RS" dirty="0"/>
              <a:t>in</a:t>
            </a:r>
            <a:r>
              <a:rPr lang="en-GB" altLang="sr-Latn-RS" dirty="0" err="1"/>
              <a:t>criminează</a:t>
            </a:r>
            <a:r>
              <a:rPr lang="en-GB" altLang="sr-Latn-RS" dirty="0"/>
              <a:t>, de </a:t>
            </a:r>
            <a:r>
              <a:rPr lang="en-GB" altLang="sr-Latn-RS" dirty="0" err="1"/>
              <a:t>asemenea</a:t>
            </a:r>
            <a:r>
              <a:rPr lang="en-GB" altLang="sr-Latn-RS" dirty="0"/>
              <a:t>, </a:t>
            </a:r>
            <a:r>
              <a:rPr lang="en-GB" altLang="sr-Latn-RS" dirty="0" err="1"/>
              <a:t>interceptarea</a:t>
            </a:r>
            <a:r>
              <a:rPr lang="en-GB" altLang="sr-Latn-RS" dirty="0"/>
              <a:t> </a:t>
            </a:r>
            <a:r>
              <a:rPr lang="en-GB" altLang="sr-Latn-RS" dirty="0" err="1"/>
              <a:t>transmisiilor</a:t>
            </a:r>
            <a:r>
              <a:rPr lang="en-GB" altLang="sr-Latn-RS" dirty="0"/>
              <a:t> </a:t>
            </a:r>
            <a:r>
              <a:rPr lang="en-GB" altLang="sr-Latn-RS" dirty="0" err="1"/>
              <a:t>emisiilor</a:t>
            </a:r>
            <a:r>
              <a:rPr lang="en-GB" altLang="sr-Latn-RS" dirty="0"/>
              <a:t> </a:t>
            </a:r>
            <a:r>
              <a:rPr lang="en-GB" altLang="sr-Latn-RS" dirty="0" err="1"/>
              <a:t>electromagnetice</a:t>
            </a:r>
            <a:r>
              <a:rPr lang="en-GB" altLang="sr-Latn-RS" dirty="0"/>
              <a:t>, care nu se </a:t>
            </a:r>
            <a:r>
              <a:rPr lang="en-GB" altLang="sr-Latn-RS" dirty="0" err="1"/>
              <a:t>încadrează</a:t>
            </a:r>
            <a:r>
              <a:rPr lang="en-GB" altLang="sr-Latn-RS" dirty="0"/>
              <a:t> </a:t>
            </a:r>
            <a:r>
              <a:rPr lang="en-GB" altLang="sr-Latn-RS" dirty="0" err="1"/>
              <a:t>în</a:t>
            </a:r>
            <a:r>
              <a:rPr lang="en-GB" altLang="sr-Latn-RS" dirty="0"/>
              <a:t> </a:t>
            </a:r>
            <a:r>
              <a:rPr lang="en-GB" altLang="sr-Latn-RS" dirty="0" err="1"/>
              <a:t>baza</a:t>
            </a:r>
            <a:r>
              <a:rPr lang="en-GB" altLang="sr-Latn-RS" dirty="0"/>
              <a:t> </a:t>
            </a:r>
            <a:r>
              <a:rPr lang="en-GB" altLang="sr-Latn-RS" dirty="0" err="1"/>
              <a:t>Definiției</a:t>
            </a:r>
            <a:r>
              <a:rPr lang="en-GB" altLang="sr-Latn-RS" dirty="0"/>
              <a:t> </a:t>
            </a:r>
            <a:r>
              <a:rPr lang="en-GB" altLang="sr-Latn-RS" dirty="0" err="1"/>
              <a:t>Convenției</a:t>
            </a:r>
            <a:r>
              <a:rPr lang="en-GB" altLang="sr-Latn-RS" dirty="0"/>
              <a:t> de la </a:t>
            </a:r>
            <a:r>
              <a:rPr lang="en-GB" altLang="sr-Latn-RS" dirty="0" err="1"/>
              <a:t>Budapesta</a:t>
            </a:r>
            <a:r>
              <a:rPr lang="en-GB" altLang="sr-Latn-RS" dirty="0"/>
              <a:t> a "</a:t>
            </a:r>
            <a:r>
              <a:rPr lang="en-GB" altLang="sr-Latn-RS" dirty="0" err="1"/>
              <a:t>datelor</a:t>
            </a:r>
            <a:r>
              <a:rPr lang="en-GB" altLang="sr-Latn-RS" dirty="0"/>
              <a:t> </a:t>
            </a:r>
            <a:r>
              <a:rPr lang="ro-RO" altLang="sr-Latn-RS" dirty="0"/>
              <a:t>informatice</a:t>
            </a:r>
            <a:r>
              <a:rPr lang="en-GB" altLang="sr-Latn-RS" dirty="0"/>
              <a:t>" </a:t>
            </a:r>
            <a:r>
              <a:rPr lang="en-GB" altLang="sr-Latn-RS" dirty="0" err="1"/>
              <a:t>în</a:t>
            </a:r>
            <a:r>
              <a:rPr lang="en-GB" altLang="sr-Latn-RS" dirty="0"/>
              <a:t> </a:t>
            </a:r>
            <a:r>
              <a:rPr lang="en-GB" altLang="sr-Latn-RS" dirty="0" err="1"/>
              <a:t>conformitate</a:t>
            </a:r>
            <a:r>
              <a:rPr lang="en-GB" altLang="sr-Latn-RS" dirty="0"/>
              <a:t> cu </a:t>
            </a:r>
            <a:r>
              <a:rPr lang="ro-RO" altLang="sr-Latn-RS" dirty="0"/>
              <a:t>A</a:t>
            </a:r>
            <a:r>
              <a:rPr lang="en-GB" altLang="sr-Latn-RS" dirty="0" err="1"/>
              <a:t>rticolul</a:t>
            </a:r>
            <a:r>
              <a:rPr lang="en-GB" altLang="sr-Latn-RS" dirty="0"/>
              <a:t> 1. </a:t>
            </a:r>
            <a:r>
              <a:rPr lang="en-GB" altLang="sr-Latn-RS" dirty="0" err="1"/>
              <a:t>Sistemele</a:t>
            </a:r>
            <a:r>
              <a:rPr lang="en-GB" altLang="sr-Latn-RS" dirty="0"/>
              <a:t> </a:t>
            </a:r>
            <a:r>
              <a:rPr lang="en-GB" altLang="sr-Latn-RS" dirty="0" err="1"/>
              <a:t>informatice</a:t>
            </a:r>
            <a:r>
              <a:rPr lang="en-GB" altLang="sr-Latn-RS" dirty="0"/>
              <a:t> emit </a:t>
            </a:r>
            <a:r>
              <a:rPr lang="en-GB" altLang="sr-Latn-RS" dirty="0" err="1"/>
              <a:t>adesea</a:t>
            </a:r>
            <a:r>
              <a:rPr lang="en-GB" altLang="sr-Latn-RS" dirty="0"/>
              <a:t> </a:t>
            </a:r>
            <a:r>
              <a:rPr lang="ro-RO" altLang="sr-Latn-RS" dirty="0"/>
              <a:t>unde </a:t>
            </a:r>
            <a:r>
              <a:rPr lang="en-GB" altLang="sr-Latn-RS" dirty="0" err="1"/>
              <a:t>electromagnetice</a:t>
            </a:r>
            <a:r>
              <a:rPr lang="en-GB" altLang="sr-Latn-RS" dirty="0"/>
              <a:t> care </a:t>
            </a:r>
            <a:r>
              <a:rPr lang="en-GB" altLang="sr-Latn-RS" dirty="0" err="1"/>
              <a:t>conțin</a:t>
            </a:r>
            <a:r>
              <a:rPr lang="en-GB" altLang="sr-Latn-RS" dirty="0"/>
              <a:t> date. </a:t>
            </a:r>
            <a:r>
              <a:rPr lang="en-GB" altLang="sr-Latn-RS" dirty="0" err="1"/>
              <a:t>Interceptarea</a:t>
            </a:r>
            <a:r>
              <a:rPr lang="en-GB" altLang="sr-Latn-RS" dirty="0"/>
              <a:t> </a:t>
            </a:r>
            <a:r>
              <a:rPr lang="en-GB" altLang="sr-Latn-RS" dirty="0" err="1"/>
              <a:t>emisiilor</a:t>
            </a:r>
            <a:r>
              <a:rPr lang="en-GB" altLang="sr-Latn-RS" dirty="0"/>
              <a:t> </a:t>
            </a:r>
            <a:r>
              <a:rPr lang="en-GB" altLang="sr-Latn-RS" dirty="0" err="1"/>
              <a:t>electromagnetice</a:t>
            </a:r>
            <a:r>
              <a:rPr lang="en-GB" altLang="sr-Latn-RS" dirty="0"/>
              <a:t> a </a:t>
            </a:r>
            <a:r>
              <a:rPr lang="en-GB" altLang="sr-Latn-RS" dirty="0" err="1"/>
              <a:t>fost</a:t>
            </a:r>
            <a:r>
              <a:rPr lang="en-GB" altLang="sr-Latn-RS" dirty="0"/>
              <a:t> </a:t>
            </a:r>
            <a:r>
              <a:rPr lang="ro-RO" altLang="sr-Latn-RS" dirty="0"/>
              <a:t>in</a:t>
            </a:r>
            <a:r>
              <a:rPr lang="en-GB" altLang="sr-Latn-RS" dirty="0" err="1"/>
              <a:t>crimina</a:t>
            </a:r>
            <a:r>
              <a:rPr lang="ro-RO" altLang="sr-Latn-RS" dirty="0"/>
              <a:t>t</a:t>
            </a:r>
            <a:r>
              <a:rPr lang="en-GB" altLang="sr-Latn-RS" dirty="0"/>
              <a:t>ă, </a:t>
            </a:r>
            <a:r>
              <a:rPr lang="en-GB" altLang="sr-Latn-RS" dirty="0" err="1"/>
              <a:t>deoarece</a:t>
            </a:r>
            <a:r>
              <a:rPr lang="en-GB" altLang="sr-Latn-RS" dirty="0"/>
              <a:t> </a:t>
            </a:r>
            <a:r>
              <a:rPr lang="en-GB" altLang="sr-Latn-RS" dirty="0" err="1"/>
              <a:t>este</a:t>
            </a:r>
            <a:r>
              <a:rPr lang="en-GB" altLang="sr-Latn-RS" dirty="0"/>
              <a:t> </a:t>
            </a:r>
            <a:r>
              <a:rPr lang="en-GB" altLang="sr-Latn-RS" dirty="0" err="1"/>
              <a:t>posibilă</a:t>
            </a:r>
            <a:r>
              <a:rPr lang="en-GB" altLang="sr-Latn-RS" dirty="0"/>
              <a:t> </a:t>
            </a:r>
            <a:r>
              <a:rPr lang="en-GB" altLang="sr-Latn-RS" dirty="0" err="1"/>
              <a:t>reconstruirea</a:t>
            </a:r>
            <a:r>
              <a:rPr lang="en-GB" altLang="sr-Latn-RS" dirty="0"/>
              <a:t> </a:t>
            </a:r>
            <a:r>
              <a:rPr lang="en-GB" altLang="sr-Latn-RS" dirty="0" err="1"/>
              <a:t>datelor</a:t>
            </a:r>
            <a:r>
              <a:rPr lang="en-GB" altLang="sr-Latn-RS" dirty="0"/>
              <a:t> </a:t>
            </a:r>
            <a:r>
              <a:rPr lang="ro-RO" altLang="sr-Latn-RS" dirty="0"/>
              <a:t>informatice</a:t>
            </a:r>
            <a:r>
              <a:rPr lang="en-GB" altLang="sr-Latn-RS" dirty="0"/>
              <a:t> d</a:t>
            </a:r>
            <a:r>
              <a:rPr lang="ro-RO" altLang="sr-Latn-RS" dirty="0"/>
              <a:t>in </a:t>
            </a:r>
            <a:r>
              <a:rPr lang="en-GB" altLang="sr-Latn-RS" dirty="0" err="1"/>
              <a:t>emisiile</a:t>
            </a:r>
            <a:r>
              <a:rPr lang="en-GB" altLang="sr-Latn-RS" dirty="0"/>
              <a:t> </a:t>
            </a:r>
            <a:r>
              <a:rPr lang="en-GB" altLang="sr-Latn-RS" dirty="0" err="1"/>
              <a:t>electromagnetice</a:t>
            </a:r>
            <a:r>
              <a:rPr lang="en-GB" altLang="sr-Latn-RS" dirty="0"/>
              <a:t>; </a:t>
            </a:r>
            <a:r>
              <a:rPr lang="ro-RO" altLang="sr-Latn-RS" dirty="0"/>
              <a:t>ș</a:t>
            </a:r>
            <a:r>
              <a:rPr lang="en-GB" altLang="sr-Latn-RS" dirty="0" err="1"/>
              <a:t>i</a:t>
            </a:r>
            <a:r>
              <a:rPr lang="en-GB" altLang="sr-Latn-RS" dirty="0"/>
              <a:t>, </a:t>
            </a:r>
            <a:r>
              <a:rPr lang="en-GB" altLang="sr-Latn-RS" dirty="0" err="1"/>
              <a:t>astfel</a:t>
            </a:r>
            <a:r>
              <a:rPr lang="en-GB" altLang="sr-Latn-RS" dirty="0"/>
              <a:t>, </a:t>
            </a:r>
            <a:r>
              <a:rPr lang="en-GB" altLang="sr-Latn-RS" dirty="0" err="1"/>
              <a:t>lăsând</a:t>
            </a:r>
            <a:r>
              <a:rPr lang="en-GB" altLang="sr-Latn-RS" dirty="0"/>
              <a:t> </a:t>
            </a:r>
            <a:r>
              <a:rPr lang="en-GB" altLang="sr-Latn-RS" dirty="0" err="1"/>
              <a:t>acest</a:t>
            </a:r>
            <a:r>
              <a:rPr lang="en-GB" altLang="sr-Latn-RS" dirty="0"/>
              <a:t> element ne</a:t>
            </a:r>
            <a:r>
              <a:rPr lang="ro-RO" altLang="sr-Latn-RS" dirty="0"/>
              <a:t>incriminat</a:t>
            </a:r>
            <a:r>
              <a:rPr lang="en-GB" altLang="sr-Latn-RS" dirty="0"/>
              <a:t>, </a:t>
            </a:r>
            <a:r>
              <a:rPr lang="en-GB" altLang="sr-Latn-RS" dirty="0" err="1"/>
              <a:t>ar</a:t>
            </a:r>
            <a:r>
              <a:rPr lang="en-GB" altLang="sr-Latn-RS" dirty="0"/>
              <a:t> </a:t>
            </a:r>
            <a:r>
              <a:rPr lang="en-GB" altLang="sr-Latn-RS" dirty="0" err="1"/>
              <a:t>lăsa</a:t>
            </a:r>
            <a:r>
              <a:rPr lang="en-GB" altLang="sr-Latn-RS" dirty="0"/>
              <a:t> o </a:t>
            </a:r>
            <a:r>
              <a:rPr lang="en-GB" altLang="sr-Latn-RS" dirty="0" err="1"/>
              <a:t>lacună</a:t>
            </a:r>
            <a:r>
              <a:rPr lang="en-GB" altLang="sr-Latn-RS" dirty="0"/>
              <a:t> </a:t>
            </a:r>
            <a:r>
              <a:rPr lang="en-GB" altLang="sr-Latn-RS" dirty="0" err="1"/>
              <a:t>în</a:t>
            </a:r>
            <a:r>
              <a:rPr lang="en-GB" altLang="sr-Latn-RS" dirty="0"/>
              <a:t> </a:t>
            </a:r>
            <a:r>
              <a:rPr lang="en-GB" altLang="sr-Latn-RS" dirty="0" err="1"/>
              <a:t>lege</a:t>
            </a:r>
            <a:r>
              <a:rPr lang="en-GB" altLang="sr-Latn-RS" dirty="0"/>
              <a:t>.</a:t>
            </a:r>
            <a:endParaRPr lang="ro-RO" altLang="sr-Latn-RS" dirty="0"/>
          </a:p>
          <a:p>
            <a:pPr eaLnBrk="1" hangingPunct="1"/>
            <a:endParaRPr lang="en-GB"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1934010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partea stângă, </a:t>
            </a:r>
            <a:r>
              <a:rPr lang="ro-RO" dirty="0" err="1"/>
              <a:t>slide-ul</a:t>
            </a:r>
            <a:r>
              <a:rPr lang="ro-RO" dirty="0"/>
              <a:t> arată textul Articolului </a:t>
            </a:r>
            <a:r>
              <a:rPr lang="en-US" dirty="0"/>
              <a:t>3 </a:t>
            </a:r>
            <a:r>
              <a:rPr lang="ro-RO" dirty="0"/>
              <a:t>al Convenției de la </a:t>
            </a:r>
            <a:r>
              <a:rPr lang="en-US" dirty="0"/>
              <a:t>Budapest</a:t>
            </a:r>
            <a:r>
              <a:rPr lang="ro-RO" dirty="0"/>
              <a:t>a cu un element </a:t>
            </a:r>
            <a:r>
              <a:rPr lang="en-US" dirty="0"/>
              <a:t>(“</a:t>
            </a:r>
            <a:r>
              <a:rPr lang="ro-RO" dirty="0"/>
              <a:t>cu </a:t>
            </a:r>
            <a:r>
              <a:rPr lang="ro-RO" sz="1200" b="0" dirty="0">
                <a:solidFill>
                  <a:srgbClr val="C00000"/>
                </a:solidFill>
              </a:rPr>
              <a:t>intenție necinstită sau în legătură cu un sistem informatic care este conectat la alt sistem informatic</a:t>
            </a:r>
            <a:r>
              <a:rPr lang="en-US"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dreaptă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asigură explicarea elementului 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en-GB" altLang="sr-Latn-RS" dirty="0" err="1"/>
              <a:t>Articolul</a:t>
            </a:r>
            <a:r>
              <a:rPr lang="en-GB" altLang="sr-Latn-RS" dirty="0"/>
              <a:t> 3 </a:t>
            </a:r>
            <a:r>
              <a:rPr lang="en-GB" altLang="sr-Latn-RS" dirty="0" err="1"/>
              <a:t>prevede</a:t>
            </a:r>
            <a:r>
              <a:rPr lang="en-GB" altLang="sr-Latn-RS" dirty="0"/>
              <a:t> </a:t>
            </a:r>
            <a:r>
              <a:rPr lang="ro-RO" altLang="sr-Latn-RS" dirty="0"/>
              <a:t>in</a:t>
            </a:r>
            <a:r>
              <a:rPr lang="en-GB" altLang="sr-Latn-RS" dirty="0" err="1"/>
              <a:t>criminarea</a:t>
            </a:r>
            <a:r>
              <a:rPr lang="en-GB" altLang="sr-Latn-RS" dirty="0"/>
              <a:t> </a:t>
            </a:r>
            <a:r>
              <a:rPr lang="en-GB" altLang="sr-Latn-RS" dirty="0" err="1"/>
              <a:t>generală</a:t>
            </a:r>
            <a:r>
              <a:rPr lang="en-GB" altLang="sr-Latn-RS" dirty="0"/>
              <a:t> a </a:t>
            </a:r>
            <a:r>
              <a:rPr lang="en-GB" altLang="sr-Latn-RS" dirty="0" err="1"/>
              <a:t>intercepției</a:t>
            </a:r>
            <a:r>
              <a:rPr lang="en-GB" altLang="sr-Latn-RS" dirty="0"/>
              <a:t> </a:t>
            </a:r>
            <a:r>
              <a:rPr lang="en-GB" altLang="sr-Latn-RS" dirty="0" err="1"/>
              <a:t>intenționate</a:t>
            </a:r>
            <a:r>
              <a:rPr lang="en-GB" altLang="sr-Latn-RS" dirty="0"/>
              <a:t> </a:t>
            </a:r>
            <a:r>
              <a:rPr lang="en-GB" altLang="sr-Latn-RS" dirty="0" err="1"/>
              <a:t>fără</a:t>
            </a:r>
            <a:r>
              <a:rPr lang="en-GB" altLang="sr-Latn-RS" dirty="0"/>
              <a:t> </a:t>
            </a:r>
            <a:r>
              <a:rPr lang="en-GB" altLang="sr-Latn-RS" dirty="0" err="1"/>
              <a:t>drept</a:t>
            </a:r>
            <a:r>
              <a:rPr lang="en-GB" altLang="sr-Latn-RS" dirty="0"/>
              <a:t>, </a:t>
            </a:r>
            <a:r>
              <a:rPr lang="en-GB" altLang="sr-Latn-RS" dirty="0" err="1"/>
              <a:t>realizată</a:t>
            </a:r>
            <a:r>
              <a:rPr lang="en-GB" altLang="sr-Latn-RS" dirty="0"/>
              <a:t> </a:t>
            </a:r>
            <a:r>
              <a:rPr lang="en-GB" altLang="sr-Latn-RS" dirty="0" err="1"/>
              <a:t>prin</a:t>
            </a:r>
            <a:r>
              <a:rPr lang="en-GB" altLang="sr-Latn-RS" dirty="0"/>
              <a:t> </a:t>
            </a:r>
            <a:r>
              <a:rPr lang="en-GB" altLang="sr-Latn-RS" dirty="0" err="1"/>
              <a:t>mijloace</a:t>
            </a:r>
            <a:r>
              <a:rPr lang="en-GB" altLang="sr-Latn-RS" dirty="0"/>
              <a:t> </a:t>
            </a:r>
            <a:r>
              <a:rPr lang="en-GB" altLang="sr-Latn-RS" dirty="0" err="1"/>
              <a:t>tehnice</a:t>
            </a:r>
            <a:r>
              <a:rPr lang="en-GB" altLang="sr-Latn-RS" dirty="0"/>
              <a:t>, a </a:t>
            </a:r>
            <a:r>
              <a:rPr lang="en-GB" altLang="sr-Latn-RS" dirty="0" err="1"/>
              <a:t>transmisiilor</a:t>
            </a:r>
            <a:r>
              <a:rPr lang="en-GB" altLang="sr-Latn-RS" dirty="0"/>
              <a:t> non-</a:t>
            </a:r>
            <a:r>
              <a:rPr lang="en-GB" altLang="sr-Latn-RS" dirty="0" err="1"/>
              <a:t>publice</a:t>
            </a:r>
            <a:r>
              <a:rPr lang="en-GB" altLang="sr-Latn-RS" dirty="0"/>
              <a:t> ale </a:t>
            </a:r>
            <a:r>
              <a:rPr lang="en-GB" altLang="sr-Latn-RS" dirty="0" err="1"/>
              <a:t>datelor</a:t>
            </a:r>
            <a:r>
              <a:rPr lang="en-GB" altLang="sr-Latn-RS" dirty="0"/>
              <a:t> </a:t>
            </a:r>
            <a:r>
              <a:rPr lang="en-GB" altLang="sr-Latn-RS" dirty="0" err="1"/>
              <a:t>informatice</a:t>
            </a:r>
            <a:r>
              <a:rPr lang="en-GB" altLang="sr-Latn-RS" dirty="0"/>
              <a:t>. </a:t>
            </a:r>
            <a:r>
              <a:rPr lang="en-GB" altLang="sr-Latn-RS" dirty="0" err="1"/>
              <a:t>Părțile</a:t>
            </a:r>
            <a:r>
              <a:rPr lang="en-GB" altLang="sr-Latn-RS" dirty="0"/>
              <a:t> pot </a:t>
            </a:r>
            <a:r>
              <a:rPr lang="en-GB" altLang="sr-Latn-RS" dirty="0" err="1"/>
              <a:t>limita</a:t>
            </a:r>
            <a:r>
              <a:rPr lang="en-GB" altLang="sr-Latn-RS" dirty="0"/>
              <a:t> </a:t>
            </a:r>
            <a:r>
              <a:rPr lang="en-GB" altLang="sr-Latn-RS" dirty="0" err="1"/>
              <a:t>domeniul</a:t>
            </a:r>
            <a:r>
              <a:rPr lang="en-GB" altLang="sr-Latn-RS" dirty="0"/>
              <a:t> de </a:t>
            </a:r>
            <a:r>
              <a:rPr lang="en-GB" altLang="sr-Latn-RS" dirty="0" err="1"/>
              <a:t>aplicare</a:t>
            </a:r>
            <a:r>
              <a:rPr lang="en-GB" altLang="sr-Latn-RS" dirty="0"/>
              <a:t> al </a:t>
            </a:r>
            <a:r>
              <a:rPr lang="ro-RO" altLang="sr-Latn-RS" dirty="0"/>
              <a:t>A</a:t>
            </a:r>
            <a:r>
              <a:rPr lang="en-GB" altLang="sr-Latn-RS" dirty="0" err="1"/>
              <a:t>rticolului</a:t>
            </a:r>
            <a:r>
              <a:rPr lang="en-GB" altLang="sr-Latn-RS" dirty="0"/>
              <a:t> 3 </a:t>
            </a:r>
            <a:r>
              <a:rPr lang="en-GB" altLang="sr-Latn-RS" dirty="0" err="1"/>
              <a:t>prin</a:t>
            </a:r>
            <a:r>
              <a:rPr lang="en-GB" altLang="sr-Latn-RS" dirty="0"/>
              <a:t> </a:t>
            </a:r>
            <a:r>
              <a:rPr lang="en-GB" altLang="sr-Latn-RS" dirty="0" err="1"/>
              <a:t>necesitatea</a:t>
            </a:r>
            <a:r>
              <a:rPr lang="en-GB" altLang="sr-Latn-RS" dirty="0"/>
              <a:t> </a:t>
            </a:r>
            <a:r>
              <a:rPr lang="ro-RO" altLang="sr-Latn-RS" dirty="0"/>
              <a:t>de a fi </a:t>
            </a:r>
            <a:r>
              <a:rPr lang="en-GB" altLang="sr-Latn-RS" dirty="0" err="1"/>
              <a:t>îndeplinit</a:t>
            </a:r>
            <a:r>
              <a:rPr lang="ro-RO" altLang="sr-Latn-RS" dirty="0"/>
              <a:t>e</a:t>
            </a:r>
            <a:r>
              <a:rPr lang="en-GB" altLang="sr-Latn-RS" dirty="0"/>
              <a:t> </a:t>
            </a:r>
            <a:r>
              <a:rPr lang="en-GB" altLang="sr-Latn-RS" dirty="0" err="1"/>
              <a:t>anumite</a:t>
            </a:r>
            <a:r>
              <a:rPr lang="en-GB" altLang="sr-Latn-RS" dirty="0"/>
              <a:t> </a:t>
            </a:r>
            <a:r>
              <a:rPr lang="en-GB" altLang="sr-Latn-RS" dirty="0" err="1"/>
              <a:t>elemente</a:t>
            </a:r>
            <a:r>
              <a:rPr lang="en-GB" altLang="sr-Latn-RS" dirty="0"/>
              <a:t> de </a:t>
            </a:r>
            <a:r>
              <a:rPr lang="en-GB" altLang="sr-Latn-RS" dirty="0" err="1"/>
              <a:t>calificare</a:t>
            </a:r>
            <a:r>
              <a:rPr lang="en-GB" altLang="sr-Latn-RS" dirty="0"/>
              <a:t>. </a:t>
            </a:r>
            <a:r>
              <a:rPr lang="en-GB" altLang="sr-Latn-RS" dirty="0" err="1"/>
              <a:t>Elementele</a:t>
            </a:r>
            <a:r>
              <a:rPr lang="en-GB" altLang="sr-Latn-RS" dirty="0"/>
              <a:t> de </a:t>
            </a:r>
            <a:r>
              <a:rPr lang="en-GB" altLang="sr-Latn-RS" dirty="0" err="1"/>
              <a:t>calificare</a:t>
            </a:r>
            <a:r>
              <a:rPr lang="en-GB" altLang="sr-Latn-RS" dirty="0"/>
              <a:t> pe care </a:t>
            </a:r>
            <a:r>
              <a:rPr lang="en-GB" altLang="sr-Latn-RS" dirty="0" err="1"/>
              <a:t>părțile</a:t>
            </a:r>
            <a:r>
              <a:rPr lang="en-GB" altLang="sr-Latn-RS" dirty="0"/>
              <a:t> le pot </a:t>
            </a:r>
            <a:r>
              <a:rPr lang="en-GB" altLang="sr-Latn-RS" dirty="0" err="1"/>
              <a:t>adopta</a:t>
            </a:r>
            <a:r>
              <a:rPr lang="en-GB" altLang="sr-Latn-RS" dirty="0"/>
              <a:t> sunt </a:t>
            </a:r>
            <a:r>
              <a:rPr lang="en-GB" altLang="sr-Latn-RS" dirty="0" err="1"/>
              <a:t>listate</a:t>
            </a:r>
            <a:r>
              <a:rPr lang="en-GB" altLang="sr-Latn-RS" dirty="0"/>
              <a:t> </a:t>
            </a:r>
            <a:r>
              <a:rPr lang="en-GB" altLang="sr-Latn-RS" dirty="0" err="1"/>
              <a:t>aici</a:t>
            </a:r>
            <a:endParaRPr lang="ro-RO" altLang="sr-Latn-RS" dirty="0"/>
          </a:p>
          <a:p>
            <a:pPr eaLnBrk="1" hangingPunct="1"/>
            <a:r>
              <a:rPr lang="en-GB" altLang="sr-Latn-RS" dirty="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3558064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err="1"/>
              <a:t>Conduita</a:t>
            </a:r>
            <a:r>
              <a:rPr lang="ro-RO" altLang="en-US" dirty="0"/>
              <a:t>  de afect</a:t>
            </a:r>
            <a:r>
              <a:rPr lang="en-US" altLang="en-US" dirty="0"/>
              <a:t>are</a:t>
            </a:r>
            <a:r>
              <a:rPr lang="ro-RO" altLang="en-US" dirty="0"/>
              <a:t>,</a:t>
            </a:r>
            <a:r>
              <a:rPr lang="en-US" altLang="en-US" dirty="0"/>
              <a:t> </a:t>
            </a:r>
            <a:r>
              <a:rPr lang="en-US" altLang="en-US" dirty="0" err="1"/>
              <a:t>ștergere</a:t>
            </a:r>
            <a:r>
              <a:rPr lang="en-US" altLang="en-US" dirty="0"/>
              <a:t>, </a:t>
            </a:r>
            <a:r>
              <a:rPr lang="en-US" altLang="en-US" dirty="0" err="1"/>
              <a:t>deteriorare</a:t>
            </a:r>
            <a:r>
              <a:rPr lang="en-US" altLang="en-US" dirty="0"/>
              <a:t>, </a:t>
            </a:r>
            <a:r>
              <a:rPr lang="ro-RO" altLang="en-US" dirty="0"/>
              <a:t>suprim</a:t>
            </a:r>
            <a:r>
              <a:rPr lang="en-US" altLang="en-US" dirty="0"/>
              <a:t>are </a:t>
            </a:r>
            <a:r>
              <a:rPr lang="en-US" altLang="en-US" dirty="0" err="1"/>
              <a:t>intenționată</a:t>
            </a:r>
            <a:r>
              <a:rPr lang="en-US" altLang="en-US" dirty="0"/>
              <a:t> </a:t>
            </a:r>
            <a:r>
              <a:rPr lang="en-US" altLang="en-US" dirty="0" err="1"/>
              <a:t>și</a:t>
            </a:r>
            <a:r>
              <a:rPr lang="en-US" altLang="en-US" dirty="0"/>
              <a:t> </a:t>
            </a:r>
            <a:r>
              <a:rPr lang="en-US" altLang="en-US" dirty="0" err="1"/>
              <a:t>fără</a:t>
            </a:r>
            <a:r>
              <a:rPr lang="en-US" altLang="en-US" dirty="0"/>
              <a:t> </a:t>
            </a:r>
            <a:r>
              <a:rPr lang="en-US" altLang="en-US" dirty="0" err="1"/>
              <a:t>drept</a:t>
            </a:r>
            <a:r>
              <a:rPr lang="ro-RO" altLang="en-US" dirty="0"/>
              <a:t> a </a:t>
            </a:r>
            <a:r>
              <a:rPr lang="en-US" altLang="en-US" dirty="0" err="1"/>
              <a:t>datelor</a:t>
            </a:r>
            <a:r>
              <a:rPr lang="en-US" altLang="en-US" dirty="0"/>
              <a:t> </a:t>
            </a:r>
            <a:r>
              <a:rPr lang="en-US" altLang="en-US" dirty="0" err="1"/>
              <a:t>informatice</a:t>
            </a:r>
            <a:r>
              <a:rPr lang="en-US" altLang="en-US" dirty="0"/>
              <a:t> </a:t>
            </a:r>
            <a:r>
              <a:rPr lang="en-US" altLang="en-US" dirty="0" err="1"/>
              <a:t>constitui</a:t>
            </a:r>
            <a:r>
              <a:rPr lang="ro-RO" altLang="en-US" dirty="0"/>
              <a:t>e</a:t>
            </a:r>
            <a:r>
              <a:rPr lang="en-US" altLang="en-US" dirty="0"/>
              <a:t> </a:t>
            </a:r>
            <a:r>
              <a:rPr lang="en-US" altLang="en-US" dirty="0" err="1"/>
              <a:t>infracțiunea</a:t>
            </a:r>
            <a:r>
              <a:rPr lang="en-US" altLang="en-US" dirty="0"/>
              <a:t> de </a:t>
            </a:r>
            <a:r>
              <a:rPr lang="en-US" altLang="en-US" dirty="0" err="1"/>
              <a:t>interferenț</a:t>
            </a:r>
            <a:r>
              <a:rPr lang="ro-RO" altLang="en-US" dirty="0"/>
              <a:t>ă</a:t>
            </a:r>
            <a:r>
              <a:rPr lang="en-US" altLang="en-US" dirty="0"/>
              <a:t> </a:t>
            </a:r>
            <a:r>
              <a:rPr lang="ro-RO" altLang="en-US" dirty="0"/>
              <a:t>în</a:t>
            </a:r>
            <a:r>
              <a:rPr lang="en-US" altLang="en-US" dirty="0"/>
              <a:t> date </a:t>
            </a:r>
            <a:r>
              <a:rPr lang="en-US" altLang="en-US" dirty="0" err="1"/>
              <a:t>prevăzut</a:t>
            </a:r>
            <a:r>
              <a:rPr lang="ro-RO" altLang="en-US" dirty="0"/>
              <a:t>ă</a:t>
            </a:r>
            <a:r>
              <a:rPr lang="en-US" altLang="en-US" dirty="0"/>
              <a:t> la </a:t>
            </a:r>
            <a:r>
              <a:rPr lang="ro-RO" altLang="en-US" dirty="0"/>
              <a:t>A</a:t>
            </a:r>
            <a:r>
              <a:rPr lang="en-US" altLang="en-US" dirty="0" err="1"/>
              <a:t>rticolul</a:t>
            </a:r>
            <a:r>
              <a:rPr lang="en-US" altLang="en-US" dirty="0"/>
              <a:t> 4 din </a:t>
            </a:r>
            <a:r>
              <a:rPr lang="en-US" altLang="en-US" dirty="0" err="1"/>
              <a:t>Convenția</a:t>
            </a:r>
            <a:r>
              <a:rPr lang="en-US" altLang="en-US" dirty="0"/>
              <a:t> de la </a:t>
            </a:r>
            <a:r>
              <a:rPr lang="en-US" altLang="en-US" dirty="0" err="1"/>
              <a:t>Budapesta</a:t>
            </a:r>
            <a:r>
              <a:rPr lang="en-US" altLang="en-US" dirty="0"/>
              <a:t>.</a:t>
            </a:r>
          </a:p>
          <a:p>
            <a:pPr eaLnBrk="1" hangingPunct="1"/>
            <a:endParaRPr lang="en-US" altLang="en-US" dirty="0"/>
          </a:p>
          <a:p>
            <a:pPr eaLnBrk="1" hangingPunct="1"/>
            <a:r>
              <a:rPr lang="en-US" altLang="en-US" dirty="0" err="1"/>
              <a:t>Interferențele</a:t>
            </a:r>
            <a:r>
              <a:rPr lang="en-US" altLang="en-US" dirty="0"/>
              <a:t> </a:t>
            </a:r>
            <a:r>
              <a:rPr lang="ro-RO" altLang="en-US" dirty="0"/>
              <a:t>în</a:t>
            </a:r>
            <a:r>
              <a:rPr lang="en-US" altLang="en-US" dirty="0"/>
              <a:t> date </a:t>
            </a:r>
            <a:r>
              <a:rPr lang="en-US" altLang="en-US" dirty="0" err="1"/>
              <a:t>protejează</a:t>
            </a:r>
            <a:r>
              <a:rPr lang="en-US" altLang="en-US" dirty="0"/>
              <a:t> </a:t>
            </a:r>
            <a:r>
              <a:rPr lang="en-US" altLang="en-US" dirty="0" err="1"/>
              <a:t>integritatea</a:t>
            </a:r>
            <a:r>
              <a:rPr lang="en-US" altLang="en-US" dirty="0"/>
              <a:t> </a:t>
            </a:r>
            <a:r>
              <a:rPr lang="en-US" altLang="en-US" dirty="0" err="1"/>
              <a:t>datelor</a:t>
            </a:r>
            <a:r>
              <a:rPr lang="en-US" altLang="en-US" dirty="0"/>
              <a:t> </a:t>
            </a:r>
            <a:r>
              <a:rPr lang="en-US" altLang="en-US" dirty="0" err="1"/>
              <a:t>împotriva</a:t>
            </a:r>
            <a:r>
              <a:rPr lang="en-US" altLang="en-US" dirty="0"/>
              <a:t> </a:t>
            </a:r>
            <a:r>
              <a:rPr lang="en-US" altLang="en-US" dirty="0" err="1"/>
              <a:t>interferențelor</a:t>
            </a:r>
            <a:r>
              <a:rPr lang="en-US" altLang="en-US" dirty="0"/>
              <a:t> </a:t>
            </a:r>
            <a:r>
              <a:rPr lang="en-US" altLang="en-US" dirty="0" err="1"/>
              <a:t>neautorizate</a:t>
            </a:r>
            <a:r>
              <a:rPr lang="en-US" altLang="en-US" dirty="0"/>
              <a:t>. </a:t>
            </a:r>
            <a:r>
              <a:rPr lang="en-US" altLang="en-US" dirty="0" err="1"/>
              <a:t>Proprietarul</a:t>
            </a:r>
            <a:r>
              <a:rPr lang="en-US" altLang="en-US" dirty="0"/>
              <a:t> </a:t>
            </a:r>
            <a:r>
              <a:rPr lang="en-US" altLang="en-US" dirty="0" err="1"/>
              <a:t>datelor</a:t>
            </a:r>
            <a:r>
              <a:rPr lang="en-US" altLang="en-US" dirty="0"/>
              <a:t> are </a:t>
            </a:r>
            <a:r>
              <a:rPr lang="en-US" altLang="en-US" dirty="0" err="1"/>
              <a:t>dreptul</a:t>
            </a:r>
            <a:r>
              <a:rPr lang="en-US" altLang="en-US" dirty="0"/>
              <a:t> </a:t>
            </a:r>
            <a:r>
              <a:rPr lang="en-US" altLang="en-US" dirty="0" err="1"/>
              <a:t>să</a:t>
            </a:r>
            <a:r>
              <a:rPr lang="en-US" altLang="en-US" dirty="0"/>
              <a:t> le </a:t>
            </a:r>
            <a:r>
              <a:rPr lang="en-US" altLang="en-US" dirty="0" err="1"/>
              <a:t>păstreze</a:t>
            </a:r>
            <a:r>
              <a:rPr lang="en-US" altLang="en-US" dirty="0"/>
              <a:t> </a:t>
            </a:r>
            <a:r>
              <a:rPr lang="en-US" altLang="en-US" dirty="0" err="1"/>
              <a:t>așa</a:t>
            </a:r>
            <a:r>
              <a:rPr lang="en-US" altLang="en-US" dirty="0"/>
              <a:t> cum sunt, </a:t>
            </a:r>
            <a:r>
              <a:rPr lang="en-US" altLang="en-US" dirty="0" err="1"/>
              <a:t>în</a:t>
            </a:r>
            <a:r>
              <a:rPr lang="en-US" altLang="en-US" dirty="0"/>
              <a:t> </a:t>
            </a:r>
            <a:r>
              <a:rPr lang="en-US" altLang="en-US" dirty="0" err="1"/>
              <a:t>calitate</a:t>
            </a:r>
            <a:r>
              <a:rPr lang="en-US" altLang="en-US" dirty="0"/>
              <a:t> de </a:t>
            </a:r>
            <a:r>
              <a:rPr lang="en-US" altLang="en-US" dirty="0" err="1"/>
              <a:t>proprietar</a:t>
            </a:r>
            <a:r>
              <a:rPr lang="en-US" altLang="en-US" dirty="0"/>
              <a:t> al </a:t>
            </a:r>
            <a:r>
              <a:rPr lang="en-US" altLang="en-US" dirty="0" err="1"/>
              <a:t>unui</a:t>
            </a:r>
            <a:r>
              <a:rPr lang="en-US" altLang="en-US" dirty="0"/>
              <a:t> bun, </a:t>
            </a:r>
            <a:r>
              <a:rPr lang="ro-RO" altLang="en-US" dirty="0"/>
              <a:t>la fel cum </a:t>
            </a:r>
            <a:r>
              <a:rPr lang="en-US" altLang="en-US" dirty="0" err="1"/>
              <a:t>în</a:t>
            </a:r>
            <a:r>
              <a:rPr lang="en-US" altLang="en-US" dirty="0"/>
              <a:t> </a:t>
            </a:r>
            <a:r>
              <a:rPr lang="en-US" altLang="en-US" dirty="0" err="1"/>
              <a:t>viața</a:t>
            </a:r>
            <a:r>
              <a:rPr lang="en-US" altLang="en-US" dirty="0"/>
              <a:t> </a:t>
            </a:r>
            <a:r>
              <a:rPr lang="en-US" altLang="en-US" dirty="0" err="1"/>
              <a:t>reală</a:t>
            </a:r>
            <a:r>
              <a:rPr lang="en-US" altLang="en-US" dirty="0"/>
              <a:t>, are </a:t>
            </a:r>
            <a:r>
              <a:rPr lang="en-US" altLang="en-US" dirty="0" err="1"/>
              <a:t>dreptul</a:t>
            </a:r>
            <a:r>
              <a:rPr lang="en-US" altLang="en-US" dirty="0"/>
              <a:t> </a:t>
            </a:r>
            <a:r>
              <a:rPr lang="en-US" altLang="en-US" dirty="0" err="1"/>
              <a:t>să-și</a:t>
            </a:r>
            <a:r>
              <a:rPr lang="en-US" altLang="en-US" dirty="0"/>
              <a:t> </a:t>
            </a:r>
            <a:r>
              <a:rPr lang="en-US" altLang="en-US" dirty="0" err="1"/>
              <a:t>păstreze</a:t>
            </a:r>
            <a:r>
              <a:rPr lang="en-US" altLang="en-US" dirty="0"/>
              <a:t> </a:t>
            </a:r>
            <a:r>
              <a:rPr lang="en-US" altLang="en-US" dirty="0" err="1"/>
              <a:t>proprietatea</a:t>
            </a:r>
            <a:r>
              <a:rPr lang="en-US" altLang="en-US" dirty="0"/>
              <a:t> </a:t>
            </a:r>
            <a:r>
              <a:rPr lang="en-US" altLang="en-US" dirty="0" err="1"/>
              <a:t>în</a:t>
            </a:r>
            <a:r>
              <a:rPr lang="en-US" altLang="en-US" dirty="0"/>
              <a:t> </a:t>
            </a:r>
            <a:r>
              <a:rPr lang="en-US" altLang="en-US" dirty="0" err="1"/>
              <a:t>siguranță</a:t>
            </a:r>
            <a:r>
              <a:rPr lang="en-US" altLang="en-US" dirty="0"/>
              <a:t> </a:t>
            </a:r>
            <a:r>
              <a:rPr lang="ro-RO" altLang="en-US" dirty="0"/>
              <a:t>față </a:t>
            </a:r>
            <a:r>
              <a:rPr lang="en-US" altLang="en-US" dirty="0"/>
              <a:t>de </a:t>
            </a:r>
            <a:r>
              <a:rPr lang="en-US" altLang="en-US" dirty="0" err="1"/>
              <a:t>interferențe</a:t>
            </a:r>
            <a:r>
              <a:rPr lang="en-US" altLang="en-US" dirty="0"/>
              <a:t> de la </a:t>
            </a:r>
            <a:r>
              <a:rPr lang="en-US" altLang="en-US" dirty="0" err="1"/>
              <a:t>alții</a:t>
            </a:r>
            <a:r>
              <a:rPr lang="en-US" altLang="en-US" dirty="0"/>
              <a:t>. </a:t>
            </a:r>
            <a:r>
              <a:rPr lang="en-US" altLang="en-US" dirty="0" err="1"/>
              <a:t>În</a:t>
            </a:r>
            <a:r>
              <a:rPr lang="en-US" altLang="en-US" dirty="0"/>
              <a:t> </a:t>
            </a:r>
            <a:r>
              <a:rPr lang="en-US" altLang="en-US" dirty="0" err="1"/>
              <a:t>unele</a:t>
            </a:r>
            <a:r>
              <a:rPr lang="en-US" altLang="en-US" dirty="0"/>
              <a:t> </a:t>
            </a:r>
            <a:r>
              <a:rPr lang="en-US" altLang="en-US" dirty="0" err="1"/>
              <a:t>jurisdicții</a:t>
            </a:r>
            <a:r>
              <a:rPr lang="en-US" altLang="en-US" dirty="0"/>
              <a:t>, </a:t>
            </a:r>
            <a:r>
              <a:rPr lang="en-US" altLang="en-US" dirty="0" err="1"/>
              <a:t>daunele</a:t>
            </a:r>
            <a:r>
              <a:rPr lang="en-US" altLang="en-US" dirty="0"/>
              <a:t> regulate </a:t>
            </a:r>
            <a:r>
              <a:rPr lang="en-US" altLang="en-US" dirty="0" err="1"/>
              <a:t>și</a:t>
            </a:r>
            <a:r>
              <a:rPr lang="en-US" altLang="en-US" dirty="0"/>
              <a:t> </a:t>
            </a:r>
            <a:r>
              <a:rPr lang="en-US" altLang="en-US" dirty="0" err="1"/>
              <a:t>clasice</a:t>
            </a:r>
            <a:r>
              <a:rPr lang="en-US" altLang="en-US" dirty="0"/>
              <a:t> </a:t>
            </a:r>
            <a:r>
              <a:rPr lang="en-US" altLang="en-US" dirty="0" err="1"/>
              <a:t>acoperă</a:t>
            </a:r>
            <a:r>
              <a:rPr lang="en-US" altLang="en-US" dirty="0"/>
              <a:t>, de </a:t>
            </a:r>
            <a:r>
              <a:rPr lang="en-US" altLang="en-US" dirty="0" err="1"/>
              <a:t>asemenea</a:t>
            </a:r>
            <a:r>
              <a:rPr lang="en-US" altLang="en-US" dirty="0"/>
              <a:t>, </a:t>
            </a:r>
            <a:r>
              <a:rPr lang="en-US" altLang="en-US" dirty="0" err="1"/>
              <a:t>interferența</a:t>
            </a:r>
            <a:r>
              <a:rPr lang="en-US" altLang="en-US" dirty="0"/>
              <a:t> </a:t>
            </a:r>
            <a:r>
              <a:rPr lang="ro-RO" altLang="en-US" dirty="0"/>
              <a:t>în </a:t>
            </a:r>
            <a:r>
              <a:rPr lang="en-US" altLang="en-US" dirty="0"/>
              <a:t>date; </a:t>
            </a:r>
            <a:r>
              <a:rPr lang="ro-RO" altLang="en-US" dirty="0"/>
              <a:t>în</a:t>
            </a:r>
            <a:r>
              <a:rPr lang="en-US" altLang="en-US" dirty="0"/>
              <a:t> </a:t>
            </a:r>
            <a:r>
              <a:rPr lang="en-US" altLang="en-US" dirty="0" err="1"/>
              <a:t>altele</a:t>
            </a:r>
            <a:r>
              <a:rPr lang="en-US" altLang="en-US" dirty="0"/>
              <a:t>, </a:t>
            </a:r>
            <a:r>
              <a:rPr lang="en-US" altLang="en-US" dirty="0" err="1"/>
              <a:t>este</a:t>
            </a:r>
            <a:r>
              <a:rPr lang="en-US" altLang="en-US" dirty="0"/>
              <a:t> </a:t>
            </a:r>
            <a:r>
              <a:rPr lang="en-US" altLang="en-US" dirty="0" err="1"/>
              <a:t>necesar</a:t>
            </a:r>
            <a:r>
              <a:rPr lang="en-US" altLang="en-US" dirty="0"/>
              <a:t> </a:t>
            </a:r>
            <a:r>
              <a:rPr lang="en-US" altLang="en-US" dirty="0" err="1"/>
              <a:t>să</a:t>
            </a:r>
            <a:r>
              <a:rPr lang="en-US" altLang="en-US" dirty="0"/>
              <a:t> se </a:t>
            </a:r>
            <a:r>
              <a:rPr lang="en-US" altLang="en-US" dirty="0" err="1"/>
              <a:t>descrie</a:t>
            </a:r>
            <a:r>
              <a:rPr lang="en-US" altLang="en-US" dirty="0"/>
              <a:t> </a:t>
            </a:r>
            <a:r>
              <a:rPr lang="en-US" altLang="en-US" dirty="0" err="1"/>
              <a:t>separat</a:t>
            </a:r>
            <a:r>
              <a:rPr lang="en-US" altLang="en-US" dirty="0"/>
              <a:t> </a:t>
            </a:r>
            <a:r>
              <a:rPr lang="en-US" altLang="en-US" dirty="0" err="1"/>
              <a:t>daunele</a:t>
            </a:r>
            <a:r>
              <a:rPr lang="en-US" altLang="en-US" dirty="0"/>
              <a:t> </a:t>
            </a:r>
            <a:r>
              <a:rPr lang="ro-RO" altLang="en-US" dirty="0"/>
              <a:t>produse</a:t>
            </a:r>
            <a:r>
              <a:rPr lang="en-US" altLang="en-US" dirty="0"/>
              <a:t> </a:t>
            </a:r>
            <a:r>
              <a:rPr lang="en-US" altLang="en-US" dirty="0" err="1"/>
              <a:t>datel</a:t>
            </a:r>
            <a:r>
              <a:rPr lang="ro-RO" altLang="en-US" dirty="0"/>
              <a:t>or</a:t>
            </a:r>
            <a:r>
              <a:rPr lang="en-US" altLang="en-US" dirty="0"/>
              <a:t> </a:t>
            </a:r>
            <a:r>
              <a:rPr lang="en-US" altLang="en-US" dirty="0" err="1"/>
              <a:t>informatice</a:t>
            </a:r>
            <a:r>
              <a:rPr lang="en-US" altLang="en-US" dirty="0"/>
              <a:t> </a:t>
            </a:r>
            <a:r>
              <a:rPr lang="en-US" altLang="en-US" dirty="0" err="1"/>
              <a:t>sau</a:t>
            </a:r>
            <a:r>
              <a:rPr lang="en-US" altLang="en-US" dirty="0"/>
              <a:t> </a:t>
            </a:r>
            <a:r>
              <a:rPr lang="en-US" altLang="en-US" dirty="0" err="1"/>
              <a:t>interferențele</a:t>
            </a:r>
            <a:r>
              <a:rPr lang="en-US" altLang="en-US" dirty="0"/>
              <a:t> </a:t>
            </a:r>
            <a:r>
              <a:rPr lang="ro-RO" altLang="en-US" dirty="0"/>
              <a:t>în</a:t>
            </a:r>
            <a:r>
              <a:rPr lang="en-US" altLang="en-US" dirty="0"/>
              <a:t> date.</a:t>
            </a:r>
          </a:p>
          <a:p>
            <a:pPr eaLnBrk="1" hangingPunct="1"/>
            <a:endParaRPr lang="en-US" altLang="en-US" dirty="0"/>
          </a:p>
          <a:p>
            <a:pPr eaLnBrk="1" hangingPunct="1"/>
            <a:r>
              <a:rPr lang="en-US" altLang="en-US" dirty="0" err="1"/>
              <a:t>Această</a:t>
            </a:r>
            <a:r>
              <a:rPr lang="en-US" altLang="en-US" dirty="0"/>
              <a:t> </a:t>
            </a:r>
            <a:r>
              <a:rPr lang="ro-RO" altLang="en-US" dirty="0"/>
              <a:t>infracțiune</a:t>
            </a:r>
            <a:r>
              <a:rPr lang="en-US" altLang="en-US" dirty="0"/>
              <a:t> </a:t>
            </a:r>
            <a:r>
              <a:rPr lang="ro-RO" altLang="en-US" dirty="0"/>
              <a:t>decurge din</a:t>
            </a:r>
            <a:r>
              <a:rPr lang="en-US" altLang="en-US" dirty="0"/>
              <a:t> </a:t>
            </a:r>
            <a:r>
              <a:rPr lang="en-US" altLang="en-US" dirty="0" err="1"/>
              <a:t>creșter</a:t>
            </a:r>
            <a:r>
              <a:rPr lang="ro-RO" altLang="en-US" dirty="0"/>
              <a:t>e</a:t>
            </a:r>
            <a:r>
              <a:rPr lang="en-US" altLang="en-US" dirty="0"/>
              <a:t>a </a:t>
            </a:r>
            <a:r>
              <a:rPr lang="en-US" altLang="en-US" dirty="0" err="1"/>
              <a:t>datelor</a:t>
            </a:r>
            <a:r>
              <a:rPr lang="en-US" altLang="en-US" dirty="0"/>
              <a:t> </a:t>
            </a:r>
            <a:r>
              <a:rPr lang="en-US" altLang="en-US" dirty="0" err="1"/>
              <a:t>relevante</a:t>
            </a:r>
            <a:r>
              <a:rPr lang="en-US" altLang="en-US" dirty="0"/>
              <a:t> (date </a:t>
            </a:r>
            <a:r>
              <a:rPr lang="ro-RO" altLang="en-US" dirty="0"/>
              <a:t>informatice)</a:t>
            </a:r>
            <a:r>
              <a:rPr lang="en-US" altLang="en-US" dirty="0"/>
              <a:t> </a:t>
            </a:r>
            <a:r>
              <a:rPr lang="ro-RO" altLang="en-US" dirty="0"/>
              <a:t>din</a:t>
            </a:r>
            <a:r>
              <a:rPr lang="en-US" altLang="en-US" dirty="0"/>
              <a:t> </a:t>
            </a:r>
            <a:r>
              <a:rPr lang="en-US" altLang="en-US" dirty="0" err="1"/>
              <a:t>viața</a:t>
            </a:r>
            <a:r>
              <a:rPr lang="en-US" altLang="en-US" dirty="0"/>
              <a:t> </a:t>
            </a:r>
            <a:r>
              <a:rPr lang="en-US" altLang="en-US" dirty="0" err="1"/>
              <a:t>modernă</a:t>
            </a:r>
            <a:r>
              <a:rPr lang="en-US" altLang="en-US" dirty="0"/>
              <a:t>. </a:t>
            </a:r>
            <a:r>
              <a:rPr lang="en-US" altLang="en-US" dirty="0" err="1"/>
              <a:t>Datele</a:t>
            </a:r>
            <a:r>
              <a:rPr lang="en-US" altLang="en-US" dirty="0"/>
              <a:t> </a:t>
            </a:r>
            <a:r>
              <a:rPr lang="en-US" altLang="en-US" dirty="0" err="1"/>
              <a:t>informatice</a:t>
            </a:r>
            <a:r>
              <a:rPr lang="en-US" altLang="en-US" dirty="0"/>
              <a:t> sunt </a:t>
            </a:r>
            <a:r>
              <a:rPr lang="en-US" altLang="en-US" dirty="0" err="1"/>
              <a:t>foarte</a:t>
            </a:r>
            <a:r>
              <a:rPr lang="en-US" altLang="en-US" dirty="0"/>
              <a:t> </a:t>
            </a:r>
            <a:r>
              <a:rPr lang="en-US" altLang="en-US" dirty="0" err="1"/>
              <a:t>vulnerabile</a:t>
            </a:r>
            <a:r>
              <a:rPr lang="en-US" altLang="en-US" dirty="0"/>
              <a:t> </a:t>
            </a:r>
            <a:r>
              <a:rPr lang="en-US" altLang="en-US" dirty="0" err="1"/>
              <a:t>și</a:t>
            </a:r>
            <a:r>
              <a:rPr lang="en-US" altLang="en-US" dirty="0"/>
              <a:t> pot fi </a:t>
            </a:r>
            <a:r>
              <a:rPr lang="en-US" altLang="en-US" dirty="0" err="1"/>
              <a:t>foarte</a:t>
            </a:r>
            <a:r>
              <a:rPr lang="en-US" altLang="en-US" dirty="0"/>
              <a:t> </a:t>
            </a:r>
            <a:r>
              <a:rPr lang="en-US" altLang="en-US" dirty="0" err="1"/>
              <a:t>ușor</a:t>
            </a:r>
            <a:r>
              <a:rPr lang="en-US" altLang="en-US" dirty="0"/>
              <a:t> </a:t>
            </a:r>
            <a:r>
              <a:rPr lang="en-US" altLang="en-US" dirty="0" err="1"/>
              <a:t>distruse</a:t>
            </a:r>
            <a:r>
              <a:rPr lang="en-US" altLang="en-US" dirty="0"/>
              <a:t> </a:t>
            </a:r>
            <a:r>
              <a:rPr lang="en-US" altLang="en-US" dirty="0" err="1"/>
              <a:t>sau</a:t>
            </a:r>
            <a:r>
              <a:rPr lang="en-US" altLang="en-US" dirty="0"/>
              <a:t> manipulate. </a:t>
            </a:r>
            <a:r>
              <a:rPr lang="en-US" altLang="en-US" dirty="0" err="1"/>
              <a:t>Această</a:t>
            </a:r>
            <a:r>
              <a:rPr lang="en-US" altLang="en-US" dirty="0"/>
              <a:t> </a:t>
            </a:r>
            <a:r>
              <a:rPr lang="en-US" altLang="en-US" dirty="0" err="1"/>
              <a:t>regulă</a:t>
            </a:r>
            <a:r>
              <a:rPr lang="en-US" altLang="en-US" dirty="0"/>
              <a:t> </a:t>
            </a:r>
            <a:r>
              <a:rPr lang="en-US" altLang="en-US" dirty="0" err="1"/>
              <a:t>penală</a:t>
            </a:r>
            <a:r>
              <a:rPr lang="en-US" altLang="en-US" dirty="0"/>
              <a:t> </a:t>
            </a:r>
            <a:r>
              <a:rPr lang="ro-RO" altLang="en-US" dirty="0"/>
              <a:t>le </a:t>
            </a:r>
            <a:r>
              <a:rPr lang="en-US" altLang="en-US" dirty="0" err="1"/>
              <a:t>protejează</a:t>
            </a:r>
            <a:r>
              <a:rPr lang="en-US" altLang="en-US" dirty="0"/>
              <a:t> </a:t>
            </a:r>
            <a:r>
              <a:rPr lang="en-US" altLang="en-US" dirty="0" err="1"/>
              <a:t>integritatea</a:t>
            </a:r>
            <a:r>
              <a:rPr lang="en-US" altLang="en-US" dirty="0"/>
              <a:t> </a:t>
            </a:r>
            <a:r>
              <a:rPr lang="en-US" altLang="en-US" dirty="0" err="1"/>
              <a:t>și</a:t>
            </a:r>
            <a:r>
              <a:rPr lang="en-US" altLang="en-US" dirty="0"/>
              <a:t> </a:t>
            </a:r>
            <a:r>
              <a:rPr lang="en-US" altLang="en-US" dirty="0" err="1"/>
              <a:t>disponibilitatea</a:t>
            </a:r>
            <a:r>
              <a:rPr lang="en-US" altLang="en-US" dirty="0"/>
              <a:t>.</a:t>
            </a:r>
          </a:p>
          <a:p>
            <a:pPr eaLnBrk="1" hangingPunct="1"/>
            <a:endParaRPr lang="en-US" altLang="en-US" dirty="0"/>
          </a:p>
          <a:p>
            <a:pPr eaLnBrk="1" hangingPunct="1"/>
            <a:r>
              <a:rPr lang="en-US" altLang="en-US" dirty="0" err="1"/>
              <a:t>Unul</a:t>
            </a:r>
            <a:r>
              <a:rPr lang="en-US" altLang="en-US" dirty="0"/>
              <a:t> </a:t>
            </a:r>
            <a:r>
              <a:rPr lang="en-US" altLang="en-US" dirty="0" err="1"/>
              <a:t>dintre</a:t>
            </a:r>
            <a:r>
              <a:rPr lang="en-US" altLang="en-US" dirty="0"/>
              <a:t> </a:t>
            </a:r>
            <a:r>
              <a:rPr lang="en-US" altLang="en-US" dirty="0" err="1"/>
              <a:t>cele</a:t>
            </a:r>
            <a:r>
              <a:rPr lang="en-US" altLang="en-US" dirty="0"/>
              <a:t> </a:t>
            </a:r>
            <a:r>
              <a:rPr lang="en-US" altLang="en-US" dirty="0" err="1"/>
              <a:t>mai</a:t>
            </a:r>
            <a:r>
              <a:rPr lang="en-US" altLang="en-US" dirty="0"/>
              <a:t> </a:t>
            </a:r>
            <a:r>
              <a:rPr lang="en-US" altLang="en-US" dirty="0" err="1"/>
              <a:t>frecvente</a:t>
            </a:r>
            <a:r>
              <a:rPr lang="en-US" altLang="en-US" dirty="0"/>
              <a:t> </a:t>
            </a:r>
            <a:r>
              <a:rPr lang="en-US" altLang="en-US" dirty="0" err="1"/>
              <a:t>cazuri</a:t>
            </a:r>
            <a:r>
              <a:rPr lang="en-US" altLang="en-US" dirty="0"/>
              <a:t> de </a:t>
            </a:r>
            <a:r>
              <a:rPr lang="en-US" altLang="en-US" dirty="0" err="1"/>
              <a:t>interferență</a:t>
            </a:r>
            <a:r>
              <a:rPr lang="en-US" altLang="en-US" dirty="0"/>
              <a:t> </a:t>
            </a:r>
            <a:r>
              <a:rPr lang="ro-RO" altLang="en-US" dirty="0"/>
              <a:t>în</a:t>
            </a:r>
            <a:r>
              <a:rPr lang="en-US" altLang="en-US" dirty="0"/>
              <a:t> date </a:t>
            </a:r>
            <a:r>
              <a:rPr lang="en-US" altLang="en-US" dirty="0" err="1"/>
              <a:t>este</a:t>
            </a:r>
            <a:r>
              <a:rPr lang="en-US" altLang="en-US" dirty="0"/>
              <a:t> </a:t>
            </a:r>
            <a:r>
              <a:rPr lang="en-US" altLang="en-US" dirty="0" err="1"/>
              <a:t>rezultatul</a:t>
            </a:r>
            <a:r>
              <a:rPr lang="en-US" altLang="en-US" dirty="0"/>
              <a:t> </a:t>
            </a:r>
            <a:r>
              <a:rPr lang="en-US" altLang="en-US" dirty="0" err="1"/>
              <a:t>acțiunii</a:t>
            </a:r>
            <a:r>
              <a:rPr lang="en-US" altLang="en-US" dirty="0"/>
              <a:t> </a:t>
            </a:r>
            <a:r>
              <a:rPr lang="en-US" altLang="en-US" dirty="0" err="1"/>
              <a:t>virușilor</a:t>
            </a:r>
            <a:r>
              <a:rPr lang="en-US" altLang="en-US" dirty="0"/>
              <a:t> – c</a:t>
            </a:r>
            <a:r>
              <a:rPr lang="ro-RO" altLang="en-US" dirty="0"/>
              <a:t>are,</a:t>
            </a:r>
            <a:r>
              <a:rPr lang="en-US" altLang="en-US" dirty="0"/>
              <a:t> </a:t>
            </a:r>
            <a:r>
              <a:rPr lang="en-US" altLang="en-US" dirty="0" err="1"/>
              <a:t>fără</a:t>
            </a:r>
            <a:r>
              <a:rPr lang="en-US" altLang="en-US" dirty="0"/>
              <a:t> </a:t>
            </a:r>
            <a:r>
              <a:rPr lang="ro-RO" altLang="en-US" dirty="0"/>
              <a:t>drept,</a:t>
            </a:r>
            <a:r>
              <a:rPr lang="en-US" altLang="en-US" dirty="0"/>
              <a:t> se </a:t>
            </a:r>
            <a:r>
              <a:rPr lang="en-US" altLang="en-US" dirty="0" err="1"/>
              <a:t>instalează</a:t>
            </a:r>
            <a:r>
              <a:rPr lang="en-US" altLang="en-US" dirty="0"/>
              <a:t> pe </a:t>
            </a:r>
            <a:r>
              <a:rPr lang="en-US" altLang="en-US" dirty="0" err="1"/>
              <a:t>computerul</a:t>
            </a:r>
            <a:r>
              <a:rPr lang="en-US" altLang="en-US" dirty="0"/>
              <a:t> </a:t>
            </a:r>
            <a:r>
              <a:rPr lang="en-US" altLang="en-US" dirty="0" err="1"/>
              <a:t>victimei</a:t>
            </a:r>
            <a:r>
              <a:rPr lang="en-US" altLang="en-US" dirty="0"/>
              <a:t> </a:t>
            </a:r>
            <a:r>
              <a:rPr lang="en-US" altLang="en-US" dirty="0" err="1"/>
              <a:t>și</a:t>
            </a:r>
            <a:r>
              <a:rPr lang="en-US" altLang="en-US" dirty="0"/>
              <a:t>, de </a:t>
            </a:r>
            <a:r>
              <a:rPr lang="en-US" altLang="en-US" dirty="0" err="1"/>
              <a:t>exemplu</a:t>
            </a:r>
            <a:r>
              <a:rPr lang="en-US" altLang="en-US" dirty="0"/>
              <a:t>, </a:t>
            </a:r>
            <a:r>
              <a:rPr lang="en-US" altLang="en-US" dirty="0" err="1"/>
              <a:t>șterge</a:t>
            </a:r>
            <a:r>
              <a:rPr lang="en-US" altLang="en-US" dirty="0"/>
              <a:t> date.</a:t>
            </a:r>
            <a:endParaRPr lang="ro-RO" alt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3393898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Slide-ul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prezintă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captură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ecran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articol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știri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despre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judecarea, în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1991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om care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acuzat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că a accesat de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47 de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ori sisteme informatice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australiene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din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modifica</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șter</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date. El a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mai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acuzat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modificări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nespecificate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date la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unitate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cercetare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nucleară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din California,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după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obținut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acces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neautorizat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sisteme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informatice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Formatorul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folosi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lucru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 un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exemplu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interferență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date,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subliniază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faptul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omul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acuz</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și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obține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rea unui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acces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neautorizat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că 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interfer</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at cu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sistemul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informatic al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NASA,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folosind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lucru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 un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exemplu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arăta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modul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care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infractorii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cibernetici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comit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multe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mult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decât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infracțiune</a:t>
            </a:r>
            <a:endPar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71E24"/>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71E24"/>
                </a:solidFill>
                <a:effectLst/>
                <a:uLnTx/>
                <a:uFillTx/>
                <a:latin typeface="Georgia" panose="02040502050405020303" pitchFamily="18" charset="0"/>
                <a:ea typeface="+mn-ea"/>
                <a:cs typeface="+mn-cs"/>
              </a:rPr>
              <a:t>Link </a:t>
            </a:r>
            <a:r>
              <a:rPr kumimoji="0" lang="ro-RO" sz="1200" b="0" i="0" u="none" strike="noStrike" kern="1200" cap="none" spc="0" normalizeH="0" baseline="0" noProof="0" dirty="0">
                <a:ln>
                  <a:noFill/>
                </a:ln>
                <a:solidFill>
                  <a:srgbClr val="171E24"/>
                </a:solidFill>
                <a:effectLst/>
                <a:uLnTx/>
                <a:uFillTx/>
                <a:latin typeface="Georgia" panose="02040502050405020303" pitchFamily="18" charset="0"/>
                <a:ea typeface="+mn-ea"/>
                <a:cs typeface="+mn-cs"/>
              </a:rPr>
              <a:t>către articol </a:t>
            </a:r>
            <a:r>
              <a:rPr kumimoji="0" lang="en-US" sz="1200" b="0" i="0" u="none" strike="noStrike" kern="1200" cap="none" spc="0" normalizeH="0" baseline="0" noProof="0" dirty="0">
                <a:ln>
                  <a:noFill/>
                </a:ln>
                <a:solidFill>
                  <a:srgbClr val="171E24"/>
                </a:solidFill>
                <a:effectLst/>
                <a:uLnTx/>
                <a:uFillTx/>
                <a:latin typeface="Georgia" panose="02040502050405020303" pitchFamily="18" charset="0"/>
                <a:ea typeface="+mn-ea"/>
                <a:cs typeface="+mn-cs"/>
              </a:rPr>
              <a:t>: https://www.washingtonpost.com/archive/politics/1991/08/15/australia-to-try-computer-hacker-accused-of-damaging-nasa-network/b24d3189-7631-4648-839d-0fe6b121537b/</a:t>
            </a:r>
          </a:p>
          <a:p>
            <a:endParaRPr lang="en-US" dirty="0"/>
          </a:p>
        </p:txBody>
      </p:sp>
      <p:sp>
        <p:nvSpPr>
          <p:cNvPr id="4" name="Substituent număr diapozitiv 3"/>
          <p:cNvSpPr>
            <a:spLocks noGrp="1"/>
          </p:cNvSpPr>
          <p:nvPr>
            <p:ph type="sldNum" sz="quarter" idx="5"/>
          </p:nvPr>
        </p:nvSpPr>
        <p:spPr/>
        <p:txBody>
          <a:bodyPr/>
          <a:lstStyle/>
          <a:p>
            <a:fld id="{09ADFBB1-7B02-4717-AEA4-A0D2A92F6065}" type="slidenum">
              <a:rPr lang="en-GB" smtClean="0"/>
              <a:t>40</a:t>
            </a:fld>
            <a:endParaRPr lang="en-GB"/>
          </a:p>
        </p:txBody>
      </p:sp>
    </p:spTree>
    <p:extLst>
      <p:ext uri="{BB962C8B-B14F-4D97-AF65-F5344CB8AC3E}">
        <p14:creationId xmlns:p14="http://schemas.microsoft.com/office/powerpoint/2010/main" val="3549219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Acest</a:t>
            </a:r>
            <a:r>
              <a:rPr lang="en-US" dirty="0"/>
              <a:t> </a:t>
            </a:r>
            <a:r>
              <a:rPr lang="ro-RO" dirty="0" err="1"/>
              <a:t>slide</a:t>
            </a:r>
            <a:r>
              <a:rPr lang="en-US" dirty="0"/>
              <a:t> </a:t>
            </a:r>
            <a:r>
              <a:rPr lang="en-US" dirty="0" err="1"/>
              <a:t>arată</a:t>
            </a:r>
            <a:r>
              <a:rPr lang="en-US" dirty="0"/>
              <a:t> o imagine a c</a:t>
            </a:r>
            <a:r>
              <a:rPr lang="ro-RO" dirty="0" err="1"/>
              <a:t>alului</a:t>
            </a:r>
            <a:r>
              <a:rPr lang="ro-RO" dirty="0"/>
              <a:t> </a:t>
            </a:r>
            <a:r>
              <a:rPr lang="en-US" dirty="0" err="1"/>
              <a:t>troi</a:t>
            </a:r>
            <a:r>
              <a:rPr lang="ro-RO" dirty="0"/>
              <a:t>an</a:t>
            </a:r>
            <a:r>
              <a:rPr lang="en-US"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Formatorul</a:t>
            </a:r>
            <a:r>
              <a:rPr lang="en-US" dirty="0"/>
              <a:t> </a:t>
            </a:r>
            <a:r>
              <a:rPr lang="en-US" dirty="0" err="1"/>
              <a:t>poate</a:t>
            </a:r>
            <a:r>
              <a:rPr lang="en-US" dirty="0"/>
              <a:t> </a:t>
            </a:r>
            <a:r>
              <a:rPr lang="en-US" dirty="0" err="1"/>
              <a:t>explica</a:t>
            </a:r>
            <a:r>
              <a:rPr lang="en-US" dirty="0"/>
              <a:t> c</a:t>
            </a:r>
            <a:r>
              <a:rPr lang="ro-RO" dirty="0"/>
              <a:t>ă un</a:t>
            </a:r>
            <a:r>
              <a:rPr lang="en-US" dirty="0"/>
              <a:t> </a:t>
            </a:r>
            <a:r>
              <a:rPr lang="en-US" dirty="0" err="1"/>
              <a:t>troian</a:t>
            </a:r>
            <a:r>
              <a:rPr lang="en-US" dirty="0"/>
              <a:t> </a:t>
            </a:r>
            <a:r>
              <a:rPr lang="en-US" dirty="0" err="1"/>
              <a:t>este</a:t>
            </a:r>
            <a:r>
              <a:rPr lang="en-US" dirty="0"/>
              <a:t>,</a:t>
            </a:r>
            <a:r>
              <a:rPr lang="ro-RO" dirty="0"/>
              <a:t> și </a:t>
            </a:r>
            <a:r>
              <a:rPr lang="en-US" dirty="0"/>
              <a:t>o </a:t>
            </a:r>
            <a:r>
              <a:rPr lang="en-US" dirty="0" err="1"/>
              <a:t>formă</a:t>
            </a:r>
            <a:r>
              <a:rPr lang="en-US" dirty="0"/>
              <a:t> de malware care induce </a:t>
            </a:r>
            <a:r>
              <a:rPr lang="en-US" dirty="0" err="1"/>
              <a:t>în</a:t>
            </a:r>
            <a:r>
              <a:rPr lang="en-US" dirty="0"/>
              <a:t> </a:t>
            </a:r>
            <a:r>
              <a:rPr lang="en-US" dirty="0" err="1"/>
              <a:t>eroare</a:t>
            </a:r>
            <a:r>
              <a:rPr lang="en-US" dirty="0"/>
              <a:t> </a:t>
            </a:r>
            <a:r>
              <a:rPr lang="en-US" dirty="0" err="1"/>
              <a:t>utilizatorii</a:t>
            </a:r>
            <a:r>
              <a:rPr lang="en-US" dirty="0"/>
              <a:t> </a:t>
            </a:r>
            <a:r>
              <a:rPr lang="ro-RO" dirty="0"/>
              <a:t>de </a:t>
            </a:r>
            <a:r>
              <a:rPr lang="en-US" dirty="0" err="1"/>
              <a:t>adevărata</a:t>
            </a:r>
            <a:r>
              <a:rPr lang="en-US" dirty="0"/>
              <a:t> </a:t>
            </a:r>
            <a:r>
              <a:rPr lang="en-US" dirty="0" err="1"/>
              <a:t>sa</a:t>
            </a:r>
            <a:r>
              <a:rPr lang="en-US" dirty="0"/>
              <a:t> </a:t>
            </a:r>
            <a:r>
              <a:rPr lang="en-US" dirty="0" err="1"/>
              <a:t>intenție</a:t>
            </a:r>
            <a:r>
              <a:rPr lang="en-US" dirty="0"/>
              <a:t> - </a:t>
            </a:r>
            <a:r>
              <a:rPr lang="en-US" dirty="0" err="1"/>
              <a:t>și</a:t>
            </a:r>
            <a:r>
              <a:rPr lang="en-US" dirty="0"/>
              <a:t> cum </a:t>
            </a:r>
            <a:r>
              <a:rPr lang="en-US" dirty="0" err="1"/>
              <a:t>funcționează</a:t>
            </a:r>
            <a:r>
              <a:rPr lang="en-US" dirty="0"/>
              <a:t> </a:t>
            </a:r>
            <a:r>
              <a:rPr lang="en-US" dirty="0" err="1"/>
              <a:t>în</a:t>
            </a:r>
            <a:r>
              <a:rPr lang="en-US" dirty="0"/>
              <a:t> mod similar </a:t>
            </a:r>
            <a:r>
              <a:rPr lang="en-US" dirty="0" err="1"/>
              <a:t>calului</a:t>
            </a:r>
            <a:r>
              <a:rPr lang="en-US" dirty="0"/>
              <a:t> </a:t>
            </a:r>
            <a:r>
              <a:rPr lang="en-US" dirty="0" err="1"/>
              <a:t>troian</a:t>
            </a:r>
            <a:r>
              <a:rPr lang="en-US" dirty="0"/>
              <a:t> </a:t>
            </a:r>
            <a:r>
              <a:rPr lang="en-US" dirty="0" err="1"/>
              <a:t>înșelător</a:t>
            </a:r>
            <a:r>
              <a:rPr lang="en-US" dirty="0"/>
              <a:t> care a </a:t>
            </a:r>
            <a:r>
              <a:rPr lang="en-US" dirty="0" err="1"/>
              <a:t>dus</a:t>
            </a:r>
            <a:r>
              <a:rPr lang="en-US" dirty="0"/>
              <a:t> la </a:t>
            </a:r>
            <a:r>
              <a:rPr lang="en-US" dirty="0" err="1"/>
              <a:t>căderea</a:t>
            </a:r>
            <a:r>
              <a:rPr lang="en-US" dirty="0"/>
              <a:t> </a:t>
            </a:r>
            <a:r>
              <a:rPr lang="en-US" dirty="0" err="1"/>
              <a:t>Troiei</a:t>
            </a:r>
            <a:r>
              <a:rPr lang="en-US" dirty="0"/>
              <a:t> </a:t>
            </a:r>
            <a:r>
              <a:rPr lang="en-US" dirty="0" err="1"/>
              <a:t>în</a:t>
            </a:r>
            <a:r>
              <a:rPr lang="en-US" dirty="0"/>
              <a:t> </a:t>
            </a:r>
            <a:r>
              <a:rPr lang="en-US" dirty="0" err="1"/>
              <a:t>povestea</a:t>
            </a:r>
            <a:r>
              <a:rPr lang="en-US" dirty="0"/>
              <a:t> </a:t>
            </a:r>
            <a:r>
              <a:rPr lang="en-US" dirty="0" err="1"/>
              <a:t>veche</a:t>
            </a:r>
            <a:r>
              <a:rPr lang="en-US" dirty="0"/>
              <a:t> </a:t>
            </a:r>
            <a:r>
              <a:rPr lang="en-US" dirty="0" err="1"/>
              <a:t>grecească</a:t>
            </a:r>
            <a:r>
              <a:rPr lang="en-US"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Un </a:t>
            </a:r>
            <a:r>
              <a:rPr lang="en-US" dirty="0" err="1"/>
              <a:t>troian</a:t>
            </a:r>
            <a:r>
              <a:rPr lang="en-US" dirty="0"/>
              <a:t> </a:t>
            </a:r>
            <a:r>
              <a:rPr lang="en-US" dirty="0" err="1"/>
              <a:t>este</a:t>
            </a:r>
            <a:r>
              <a:rPr lang="en-US" dirty="0"/>
              <a:t> un cod </a:t>
            </a:r>
            <a:r>
              <a:rPr lang="en-US" dirty="0" err="1"/>
              <a:t>sau</a:t>
            </a:r>
            <a:r>
              <a:rPr lang="en-US" dirty="0"/>
              <a:t> un software </a:t>
            </a:r>
            <a:r>
              <a:rPr lang="en-US" dirty="0" err="1"/>
              <a:t>rău</a:t>
            </a:r>
            <a:r>
              <a:rPr lang="en-US" dirty="0"/>
              <a:t> </a:t>
            </a:r>
            <a:r>
              <a:rPr lang="en-US" dirty="0" err="1"/>
              <a:t>intenționat</a:t>
            </a:r>
            <a:r>
              <a:rPr lang="en-US" dirty="0"/>
              <a:t> care </a:t>
            </a:r>
            <a:r>
              <a:rPr lang="en-US" dirty="0" err="1"/>
              <a:t>poate</a:t>
            </a:r>
            <a:r>
              <a:rPr lang="en-US" dirty="0"/>
              <a:t> fi </a:t>
            </a:r>
            <a:r>
              <a:rPr lang="en-US" dirty="0" err="1"/>
              <a:t>deghizat</a:t>
            </a:r>
            <a:r>
              <a:rPr lang="en-US" dirty="0"/>
              <a:t> ca </a:t>
            </a:r>
            <a:r>
              <a:rPr lang="en-US" dirty="0" err="1"/>
              <a:t>fiind</a:t>
            </a:r>
            <a:r>
              <a:rPr lang="en-US" dirty="0"/>
              <a:t> legitim, </a:t>
            </a:r>
            <a:r>
              <a:rPr lang="en-US" dirty="0" err="1"/>
              <a:t>dar</a:t>
            </a:r>
            <a:r>
              <a:rPr lang="en-US" dirty="0"/>
              <a:t> care </a:t>
            </a:r>
            <a:r>
              <a:rPr lang="en-US" dirty="0" err="1"/>
              <a:t>permite</a:t>
            </a:r>
            <a:r>
              <a:rPr lang="en-US" dirty="0"/>
              <a:t> </a:t>
            </a:r>
            <a:r>
              <a:rPr lang="en-US" dirty="0" err="1"/>
              <a:t>accesul</a:t>
            </a:r>
            <a:r>
              <a:rPr lang="en-US" dirty="0"/>
              <a:t> </a:t>
            </a:r>
            <a:r>
              <a:rPr lang="en-US" dirty="0" err="1"/>
              <a:t>cibernetic</a:t>
            </a:r>
            <a:r>
              <a:rPr lang="en-US" dirty="0"/>
              <a:t> la un computer </a:t>
            </a:r>
            <a:r>
              <a:rPr lang="en-US" dirty="0" err="1"/>
              <a:t>și</a:t>
            </a:r>
            <a:r>
              <a:rPr lang="en-US" dirty="0"/>
              <a:t> </a:t>
            </a:r>
            <a:r>
              <a:rPr lang="ro-RO" dirty="0"/>
              <a:t>produce</a:t>
            </a:r>
            <a:r>
              <a:rPr lang="en-US" dirty="0"/>
              <a:t> </a:t>
            </a:r>
            <a:r>
              <a:rPr lang="en-US" dirty="0" err="1"/>
              <a:t>interferențe</a:t>
            </a:r>
            <a:r>
              <a:rPr lang="en-US" dirty="0"/>
              <a:t> </a:t>
            </a:r>
            <a:r>
              <a:rPr lang="ro-RO" dirty="0"/>
              <a:t>în</a:t>
            </a:r>
            <a:r>
              <a:rPr lang="en-US" dirty="0"/>
              <a:t> date. </a:t>
            </a:r>
            <a:r>
              <a:rPr lang="en-US" dirty="0" err="1"/>
              <a:t>Utilizarea</a:t>
            </a:r>
            <a:r>
              <a:rPr lang="en-US" dirty="0"/>
              <a:t> </a:t>
            </a:r>
            <a:r>
              <a:rPr lang="en-US" dirty="0" err="1"/>
              <a:t>troienilor</a:t>
            </a:r>
            <a:r>
              <a:rPr lang="en-US" dirty="0"/>
              <a:t> </a:t>
            </a:r>
            <a:r>
              <a:rPr lang="en-US" dirty="0" err="1"/>
              <a:t>ar</a:t>
            </a:r>
            <a:r>
              <a:rPr lang="en-US" dirty="0"/>
              <a:t> fi un </a:t>
            </a:r>
            <a:r>
              <a:rPr lang="en-US" dirty="0" err="1"/>
              <a:t>exemplu</a:t>
            </a:r>
            <a:r>
              <a:rPr lang="en-US" dirty="0"/>
              <a:t> de </a:t>
            </a:r>
            <a:r>
              <a:rPr lang="en-US" dirty="0" err="1"/>
              <a:t>comportament</a:t>
            </a:r>
            <a:r>
              <a:rPr lang="en-US" dirty="0"/>
              <a:t> care </a:t>
            </a:r>
            <a:r>
              <a:rPr lang="en-US" dirty="0" err="1"/>
              <a:t>ar</a:t>
            </a:r>
            <a:r>
              <a:rPr lang="en-US" dirty="0"/>
              <a:t> fi </a:t>
            </a:r>
            <a:r>
              <a:rPr lang="ro-RO" dirty="0"/>
              <a:t>in</a:t>
            </a:r>
            <a:r>
              <a:rPr lang="en-US" dirty="0" err="1"/>
              <a:t>criminat</a:t>
            </a:r>
            <a:r>
              <a:rPr lang="en-US" dirty="0"/>
              <a:t> </a:t>
            </a:r>
            <a:r>
              <a:rPr lang="ro-RO" dirty="0"/>
              <a:t>de</a:t>
            </a:r>
            <a:r>
              <a:rPr lang="en-US" dirty="0"/>
              <a:t> </a:t>
            </a:r>
            <a:r>
              <a:rPr lang="ro-RO" dirty="0"/>
              <a:t>A</a:t>
            </a:r>
            <a:r>
              <a:rPr lang="en-US" dirty="0" err="1"/>
              <a:t>rticolul</a:t>
            </a:r>
            <a:r>
              <a:rPr lang="en-US" dirty="0"/>
              <a:t> 4 din </a:t>
            </a:r>
            <a:r>
              <a:rPr lang="en-US" dirty="0" err="1"/>
              <a:t>Convenția</a:t>
            </a:r>
            <a:r>
              <a:rPr lang="en-US" dirty="0"/>
              <a:t> de la </a:t>
            </a:r>
            <a:r>
              <a:rPr lang="en-US" dirty="0" err="1"/>
              <a:t>Budapesta</a:t>
            </a:r>
            <a:r>
              <a:rPr lang="en-US" dirty="0"/>
              <a:t>.</a:t>
            </a:r>
            <a:endParaRPr lang="ro-RO"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endParaRPr lang="x-es-XL"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41</a:t>
            </a:fld>
            <a:endParaRPr lang="en-US" altLang="en-US"/>
          </a:p>
        </p:txBody>
      </p:sp>
    </p:spTree>
    <p:extLst>
      <p:ext uri="{BB962C8B-B14F-4D97-AF65-F5344CB8AC3E}">
        <p14:creationId xmlns:p14="http://schemas.microsoft.com/office/powerpoint/2010/main" val="4078472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partea stângă, acest </a:t>
            </a:r>
            <a:r>
              <a:rPr lang="ro-RO" dirty="0" err="1"/>
              <a:t>slide</a:t>
            </a:r>
            <a:r>
              <a:rPr lang="ro-RO" dirty="0"/>
              <a:t> arată textul </a:t>
            </a:r>
            <a:r>
              <a:rPr lang="en-US" b="0" dirty="0"/>
              <a:t>Artic</a:t>
            </a:r>
            <a:r>
              <a:rPr lang="ro-RO" b="0" dirty="0"/>
              <a:t>olului</a:t>
            </a:r>
            <a:r>
              <a:rPr lang="en-US" b="0" dirty="0"/>
              <a:t> 4 </a:t>
            </a:r>
            <a:r>
              <a:rPr lang="ro-RO" b="0" dirty="0"/>
              <a:t>al Convenției de la </a:t>
            </a:r>
            <a:r>
              <a:rPr lang="en-US" b="0" dirty="0"/>
              <a:t>Budapest</a:t>
            </a:r>
            <a:r>
              <a:rPr lang="ro-RO" b="0" dirty="0"/>
              <a:t>a cu un element </a:t>
            </a:r>
            <a:r>
              <a:rPr lang="en-US" b="0" dirty="0"/>
              <a:t>(“</a:t>
            </a:r>
            <a:r>
              <a:rPr lang="en-US" sz="1200" b="0" dirty="0">
                <a:solidFill>
                  <a:srgbClr val="FF0000"/>
                </a:solidFill>
                <a:latin typeface="+mj-lt"/>
              </a:rPr>
              <a:t>d</a:t>
            </a:r>
            <a:r>
              <a:rPr lang="ro-RO" sz="1200" b="0" dirty="0" err="1">
                <a:solidFill>
                  <a:srgbClr val="FF0000"/>
                </a:solidFill>
                <a:latin typeface="+mj-lt"/>
              </a:rPr>
              <a:t>ăunător</a:t>
            </a:r>
            <a:r>
              <a:rPr lang="ro-RO" sz="1200" b="0" dirty="0">
                <a:solidFill>
                  <a:srgbClr val="FF0000"/>
                </a:solidFill>
                <a:latin typeface="+mj-lt"/>
              </a:rPr>
              <a:t> </a:t>
            </a:r>
            <a:r>
              <a:rPr lang="en-US" sz="1200" b="0" dirty="0">
                <a:solidFill>
                  <a:srgbClr val="FF0000"/>
                </a:solidFill>
                <a:latin typeface="+mj-lt"/>
              </a:rPr>
              <a:t>… </a:t>
            </a:r>
            <a:r>
              <a:rPr lang="ro-RO" sz="1200" b="0" dirty="0">
                <a:solidFill>
                  <a:srgbClr val="FF0000"/>
                </a:solidFill>
                <a:latin typeface="+mj-lt"/>
              </a:rPr>
              <a:t>care </a:t>
            </a:r>
            <a:r>
              <a:rPr lang="ro-RO" sz="1200" b="0" dirty="0" err="1">
                <a:solidFill>
                  <a:srgbClr val="FF0000"/>
                </a:solidFill>
                <a:latin typeface="+mj-lt"/>
              </a:rPr>
              <a:t>deterriorează</a:t>
            </a:r>
            <a:r>
              <a:rPr lang="en-US"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ro-RO" dirty="0" err="1"/>
              <a:t>slide-ul</a:t>
            </a:r>
            <a:r>
              <a:rPr lang="ro-RO"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o-RO" altLang="sr-Latn-RS" dirty="0"/>
              <a:t>Afect</a:t>
            </a:r>
            <a:r>
              <a:rPr lang="en-GB" altLang="sr-Latn-RS" dirty="0"/>
              <a:t>area </a:t>
            </a:r>
            <a:r>
              <a:rPr lang="en-GB" altLang="sr-Latn-RS" dirty="0" err="1"/>
              <a:t>și</a:t>
            </a:r>
            <a:r>
              <a:rPr lang="en-GB" altLang="sr-Latn-RS" dirty="0"/>
              <a:t> </a:t>
            </a:r>
            <a:r>
              <a:rPr lang="en-GB" altLang="sr-Latn-RS" dirty="0" err="1"/>
              <a:t>deteriorarea</a:t>
            </a:r>
            <a:r>
              <a:rPr lang="en-GB" altLang="sr-Latn-RS" dirty="0"/>
              <a:t> </a:t>
            </a:r>
            <a:r>
              <a:rPr lang="en-GB" altLang="sr-Latn-RS" dirty="0" err="1"/>
              <a:t>datelor</a:t>
            </a:r>
            <a:r>
              <a:rPr lang="en-GB" altLang="sr-Latn-RS" dirty="0"/>
              <a:t> </a:t>
            </a:r>
            <a:r>
              <a:rPr lang="en-GB" altLang="sr-Latn-RS" dirty="0" err="1"/>
              <a:t>informatice</a:t>
            </a:r>
            <a:r>
              <a:rPr lang="en-GB" altLang="sr-Latn-RS" dirty="0"/>
              <a:t> </a:t>
            </a:r>
            <a:r>
              <a:rPr lang="en-GB" altLang="sr-Latn-RS" dirty="0" err="1"/>
              <a:t>fără</a:t>
            </a:r>
            <a:r>
              <a:rPr lang="en-GB" altLang="sr-Latn-RS" dirty="0"/>
              <a:t> </a:t>
            </a:r>
            <a:r>
              <a:rPr lang="en-GB" altLang="sr-Latn-RS" dirty="0" err="1"/>
              <a:t>drept</a:t>
            </a:r>
            <a:r>
              <a:rPr lang="en-GB" altLang="sr-Latn-RS" dirty="0"/>
              <a:t> se </a:t>
            </a:r>
            <a:r>
              <a:rPr lang="en-GB" altLang="sr-Latn-RS" dirty="0" err="1"/>
              <a:t>referă</a:t>
            </a:r>
            <a:r>
              <a:rPr lang="en-GB" altLang="sr-Latn-RS" dirty="0"/>
              <a:t> la </a:t>
            </a:r>
            <a:r>
              <a:rPr lang="en-GB" altLang="sr-Latn-RS" dirty="0" err="1"/>
              <a:t>modificarea</a:t>
            </a:r>
            <a:r>
              <a:rPr lang="en-GB" altLang="sr-Latn-RS" dirty="0"/>
              <a:t> </a:t>
            </a:r>
            <a:r>
              <a:rPr lang="en-GB" altLang="sr-Latn-RS" dirty="0" err="1"/>
              <a:t>negativă</a:t>
            </a:r>
            <a:r>
              <a:rPr lang="en-GB" altLang="sr-Latn-RS" dirty="0"/>
              <a:t> a </a:t>
            </a:r>
            <a:r>
              <a:rPr lang="ro-RO" altLang="sr-Latn-RS" dirty="0"/>
              <a:t>integrității sau informației </a:t>
            </a:r>
            <a:r>
              <a:rPr lang="en-GB" altLang="sr-Latn-RS" dirty="0" err="1"/>
              <a:t>conținut</a:t>
            </a:r>
            <a:r>
              <a:rPr lang="ro-RO" altLang="sr-Latn-RS" dirty="0"/>
              <a:t>e</a:t>
            </a:r>
            <a:r>
              <a:rPr lang="en-GB" altLang="sr-Latn-RS" dirty="0" err="1"/>
              <a:t>i</a:t>
            </a:r>
            <a:r>
              <a:rPr lang="ro-RO" altLang="sr-Latn-RS" dirty="0"/>
              <a:t> de</a:t>
            </a:r>
            <a:r>
              <a:rPr lang="en-GB" altLang="sr-Latn-RS" dirty="0"/>
              <a:t> date </a:t>
            </a:r>
            <a:r>
              <a:rPr lang="en-GB" altLang="sr-Latn-RS" dirty="0" err="1"/>
              <a:t>și</a:t>
            </a:r>
            <a:r>
              <a:rPr lang="en-GB" altLang="sr-Latn-RS" dirty="0"/>
              <a:t> </a:t>
            </a:r>
            <a:r>
              <a:rPr lang="en-GB" altLang="sr-Latn-RS" dirty="0" err="1"/>
              <a:t>programe</a:t>
            </a:r>
            <a:r>
              <a:rPr lang="en-GB" altLang="sr-Latn-RS" dirty="0"/>
              <a:t>. </a:t>
            </a:r>
            <a:r>
              <a:rPr lang="en-GB" altLang="sr-Latn-RS" dirty="0" err="1"/>
              <a:t>Ambii</a:t>
            </a:r>
            <a:r>
              <a:rPr lang="en-GB" altLang="sr-Latn-RS" dirty="0"/>
              <a:t> </a:t>
            </a:r>
            <a:r>
              <a:rPr lang="en-GB" altLang="sr-Latn-RS" dirty="0" err="1"/>
              <a:t>termeni</a:t>
            </a:r>
            <a:r>
              <a:rPr lang="en-GB" altLang="sr-Latn-RS" dirty="0"/>
              <a:t> </a:t>
            </a:r>
            <a:r>
              <a:rPr lang="ro-RO" altLang="sr-Latn-RS" dirty="0"/>
              <a:t>se</a:t>
            </a:r>
            <a:r>
              <a:rPr lang="en-GB" altLang="sr-Latn-RS" dirty="0"/>
              <a:t> </a:t>
            </a:r>
            <a:r>
              <a:rPr lang="en-GB" altLang="sr-Latn-RS" dirty="0" err="1"/>
              <a:t>suprapun</a:t>
            </a:r>
            <a:r>
              <a:rPr lang="en-GB" altLang="sr-Latn-RS" dirty="0"/>
              <a:t>.</a:t>
            </a:r>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710289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stângă, acest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arată textul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Artic</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olului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4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al Convenției de la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Budapest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 cu un element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o-RO" sz="1200" b="0" i="0" u="none" strike="noStrike" kern="1200" cap="none" spc="0" normalizeH="0" baseline="0" noProof="0" dirty="0">
                <a:ln>
                  <a:noFill/>
                </a:ln>
                <a:solidFill>
                  <a:srgbClr val="FF0000"/>
                </a:solidFill>
                <a:effectLst/>
                <a:uLnTx/>
                <a:uFillTx/>
                <a:latin typeface="Calibri Light" panose="020F0302020204030204"/>
                <a:ea typeface="+mn-ea"/>
                <a:cs typeface="+mn-cs"/>
              </a:rPr>
              <a:t>ștergere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ro-RO" dirty="0" err="1"/>
              <a:t>slide-ul</a:t>
            </a:r>
            <a:r>
              <a:rPr lang="ro-RO"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en-GB" altLang="sr-Latn-RS" dirty="0" err="1"/>
              <a:t>Ștergerea</a:t>
            </a:r>
            <a:r>
              <a:rPr lang="en-GB" altLang="sr-Latn-RS" dirty="0"/>
              <a:t> se </a:t>
            </a:r>
            <a:r>
              <a:rPr lang="en-GB" altLang="sr-Latn-RS" dirty="0" err="1"/>
              <a:t>referă</a:t>
            </a:r>
            <a:r>
              <a:rPr lang="en-GB" altLang="sr-Latn-RS" dirty="0"/>
              <a:t> la </a:t>
            </a:r>
            <a:r>
              <a:rPr lang="en-GB" altLang="sr-Latn-RS" dirty="0" err="1"/>
              <a:t>distrugerea</a:t>
            </a:r>
            <a:r>
              <a:rPr lang="en-GB" altLang="sr-Latn-RS" dirty="0"/>
              <a:t> </a:t>
            </a:r>
            <a:r>
              <a:rPr lang="en-GB" altLang="sr-Latn-RS" dirty="0" err="1"/>
              <a:t>datelor</a:t>
            </a:r>
            <a:r>
              <a:rPr lang="en-GB" altLang="sr-Latn-RS" dirty="0"/>
              <a:t>; </a:t>
            </a:r>
            <a:r>
              <a:rPr lang="en-GB" altLang="sr-Latn-RS" dirty="0" err="1"/>
              <a:t>și</a:t>
            </a:r>
            <a:r>
              <a:rPr lang="en-GB" altLang="sr-Latn-RS" dirty="0"/>
              <a:t> are ca </a:t>
            </a:r>
            <a:r>
              <a:rPr lang="en-GB" altLang="sr-Latn-RS" dirty="0" err="1"/>
              <a:t>rezultat</a:t>
            </a:r>
            <a:r>
              <a:rPr lang="en-GB" altLang="sr-Latn-RS" dirty="0"/>
              <a:t> </a:t>
            </a:r>
            <a:r>
              <a:rPr lang="en-GB" altLang="sr-Latn-RS" dirty="0" err="1"/>
              <a:t>că</a:t>
            </a:r>
            <a:r>
              <a:rPr lang="en-GB" altLang="sr-Latn-RS" dirty="0"/>
              <a:t> </a:t>
            </a:r>
            <a:r>
              <a:rPr lang="en-GB" altLang="sr-Latn-RS" dirty="0" err="1"/>
              <a:t>datele</a:t>
            </a:r>
            <a:r>
              <a:rPr lang="en-GB" altLang="sr-Latn-RS" dirty="0"/>
              <a:t> </a:t>
            </a:r>
            <a:r>
              <a:rPr lang="en-GB" altLang="sr-Latn-RS" dirty="0" err="1"/>
              <a:t>șterse</a:t>
            </a:r>
            <a:r>
              <a:rPr lang="en-GB" altLang="sr-Latn-RS" dirty="0"/>
              <a:t> </a:t>
            </a:r>
            <a:r>
              <a:rPr lang="ro-RO" altLang="sr-Latn-RS" dirty="0"/>
              <a:t>nu mai sunt recognoscibile. </a:t>
            </a:r>
            <a:endParaRPr lang="en-GB" altLang="sr-Latn-RS" dirty="0"/>
          </a:p>
          <a:p>
            <a:endParaRPr lang="x-es-XL"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871244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partea stângă, acest </a:t>
            </a:r>
            <a:r>
              <a:rPr lang="ro-RO" dirty="0" err="1"/>
              <a:t>slide</a:t>
            </a:r>
            <a:r>
              <a:rPr lang="ro-RO" dirty="0"/>
              <a:t> arată textul </a:t>
            </a:r>
            <a:r>
              <a:rPr lang="en-US" b="0" dirty="0"/>
              <a:t>Artic</a:t>
            </a:r>
            <a:r>
              <a:rPr lang="ro-RO" b="0" dirty="0"/>
              <a:t>olului</a:t>
            </a:r>
            <a:r>
              <a:rPr lang="en-US" b="0" dirty="0"/>
              <a:t> 4 </a:t>
            </a:r>
            <a:r>
              <a:rPr lang="ro-RO" b="0" dirty="0"/>
              <a:t>al Convenției de la </a:t>
            </a:r>
            <a:r>
              <a:rPr lang="en-US" b="0" dirty="0"/>
              <a:t>Budapest</a:t>
            </a:r>
            <a:r>
              <a:rPr lang="ro-RO" b="0" dirty="0"/>
              <a:t>a cu un element </a:t>
            </a:r>
            <a:r>
              <a:rPr lang="en-US" b="0" dirty="0"/>
              <a:t>(“</a:t>
            </a:r>
            <a:r>
              <a:rPr lang="ro-RO" sz="1200" b="0" dirty="0">
                <a:solidFill>
                  <a:srgbClr val="FF0000"/>
                </a:solidFill>
                <a:latin typeface="+mj-lt"/>
              </a:rPr>
              <a:t>fără drept</a:t>
            </a:r>
            <a:r>
              <a:rPr lang="en-US"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ro-RO" dirty="0" err="1"/>
              <a:t>slide-ul</a:t>
            </a:r>
            <a:r>
              <a:rPr lang="ro-RO"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en-GB" altLang="sr-Latn-RS" dirty="0" err="1"/>
              <a:t>Alterarea</a:t>
            </a:r>
            <a:r>
              <a:rPr lang="en-GB" altLang="sr-Latn-RS" dirty="0"/>
              <a:t> se </a:t>
            </a:r>
            <a:r>
              <a:rPr lang="en-GB" altLang="sr-Latn-RS" dirty="0" err="1"/>
              <a:t>referă</a:t>
            </a:r>
            <a:r>
              <a:rPr lang="en-GB" altLang="sr-Latn-RS" dirty="0"/>
              <a:t> la </a:t>
            </a:r>
            <a:r>
              <a:rPr lang="en-GB" altLang="sr-Latn-RS" dirty="0" err="1"/>
              <a:t>modificarea</a:t>
            </a:r>
            <a:r>
              <a:rPr lang="en-GB" altLang="sr-Latn-RS" dirty="0"/>
              <a:t> </a:t>
            </a:r>
            <a:r>
              <a:rPr lang="en-GB" altLang="sr-Latn-RS" dirty="0" err="1"/>
              <a:t>datelor</a:t>
            </a:r>
            <a:r>
              <a:rPr lang="en-GB" altLang="sr-Latn-RS" dirty="0"/>
              <a:t> </a:t>
            </a:r>
            <a:r>
              <a:rPr lang="en-GB" altLang="sr-Latn-RS" dirty="0" err="1"/>
              <a:t>existente</a:t>
            </a:r>
            <a:r>
              <a:rPr lang="en-GB" altLang="sr-Latn-RS" dirty="0"/>
              <a:t> (</a:t>
            </a:r>
            <a:r>
              <a:rPr lang="en-GB" altLang="sr-Latn-RS" dirty="0" err="1"/>
              <a:t>dar</a:t>
            </a:r>
            <a:r>
              <a:rPr lang="en-GB" altLang="sr-Latn-RS" dirty="0"/>
              <a:t> nu </a:t>
            </a:r>
            <a:r>
              <a:rPr lang="ro-RO" altLang="sr-Latn-RS" dirty="0"/>
              <a:t>ștergerea lor)</a:t>
            </a:r>
            <a:r>
              <a:rPr lang="en-GB" altLang="sr-Latn-RS" dirty="0"/>
              <a:t>. </a:t>
            </a:r>
            <a:r>
              <a:rPr lang="en-GB" altLang="sr-Latn-RS" dirty="0" err="1"/>
              <a:t>Datele</a:t>
            </a:r>
            <a:r>
              <a:rPr lang="en-GB" altLang="sr-Latn-RS" dirty="0"/>
              <a:t> pot fi </a:t>
            </a:r>
            <a:r>
              <a:rPr lang="en-GB" altLang="sr-Latn-RS" dirty="0" err="1"/>
              <a:t>modificate</a:t>
            </a:r>
            <a:r>
              <a:rPr lang="en-GB" altLang="sr-Latn-RS" dirty="0"/>
              <a:t> </a:t>
            </a:r>
            <a:r>
              <a:rPr lang="en-GB" altLang="sr-Latn-RS" dirty="0" err="1"/>
              <a:t>în</a:t>
            </a:r>
            <a:r>
              <a:rPr lang="en-GB" altLang="sr-Latn-RS" dirty="0"/>
              <a:t> </a:t>
            </a:r>
            <a:r>
              <a:rPr lang="en-GB" altLang="sr-Latn-RS" dirty="0" err="1"/>
              <a:t>mai</a:t>
            </a:r>
            <a:r>
              <a:rPr lang="en-GB" altLang="sr-Latn-RS" dirty="0"/>
              <a:t> </a:t>
            </a:r>
            <a:r>
              <a:rPr lang="en-GB" altLang="sr-Latn-RS" dirty="0" err="1"/>
              <a:t>multe</a:t>
            </a:r>
            <a:r>
              <a:rPr lang="en-GB" altLang="sr-Latn-RS" dirty="0"/>
              <a:t> </a:t>
            </a:r>
            <a:r>
              <a:rPr lang="en-GB" altLang="sr-Latn-RS" dirty="0" err="1"/>
              <a:t>moduri</a:t>
            </a:r>
            <a:r>
              <a:rPr lang="en-GB" altLang="sr-Latn-RS" dirty="0"/>
              <a:t>; </a:t>
            </a:r>
            <a:r>
              <a:rPr lang="en-GB" altLang="sr-Latn-RS" dirty="0" err="1"/>
              <a:t>inclusiv</a:t>
            </a:r>
            <a:r>
              <a:rPr lang="en-GB" altLang="sr-Latn-RS" dirty="0"/>
              <a:t> </a:t>
            </a:r>
            <a:r>
              <a:rPr lang="ro-RO" altLang="sr-Latn-RS" dirty="0"/>
              <a:t>cu </a:t>
            </a:r>
            <a:r>
              <a:rPr lang="en-GB" altLang="sr-Latn-RS" dirty="0" err="1"/>
              <a:t>contribuția</a:t>
            </a:r>
            <a:r>
              <a:rPr lang="en-GB" altLang="sr-Latn-RS" dirty="0"/>
              <a:t> </a:t>
            </a:r>
            <a:r>
              <a:rPr lang="en-GB" altLang="sr-Latn-RS" dirty="0" err="1"/>
              <a:t>codurilor</a:t>
            </a:r>
            <a:r>
              <a:rPr lang="en-GB" altLang="sr-Latn-RS" dirty="0"/>
              <a:t> </a:t>
            </a:r>
            <a:r>
              <a:rPr lang="en-GB" altLang="sr-Latn-RS" dirty="0" err="1"/>
              <a:t>rău</a:t>
            </a:r>
            <a:r>
              <a:rPr lang="en-GB" altLang="sr-Latn-RS" dirty="0"/>
              <a:t> </a:t>
            </a:r>
            <a:r>
              <a:rPr lang="en-GB" altLang="sr-Latn-RS" dirty="0" err="1"/>
              <a:t>intenționate</a:t>
            </a:r>
            <a:r>
              <a:rPr lang="en-GB" altLang="sr-Latn-RS" dirty="0"/>
              <a:t>, cum </a:t>
            </a:r>
            <a:r>
              <a:rPr lang="en-GB" altLang="sr-Latn-RS" dirty="0" err="1"/>
              <a:t>ar</a:t>
            </a:r>
            <a:r>
              <a:rPr lang="en-GB" altLang="sr-Latn-RS" dirty="0"/>
              <a:t> fi </a:t>
            </a:r>
            <a:r>
              <a:rPr lang="en-GB" altLang="sr-Latn-RS" dirty="0" err="1"/>
              <a:t>viruși</a:t>
            </a:r>
            <a:r>
              <a:rPr lang="en-GB" altLang="sr-Latn-RS" dirty="0"/>
              <a:t> </a:t>
            </a:r>
            <a:r>
              <a:rPr lang="en-GB" altLang="sr-Latn-RS" dirty="0" err="1"/>
              <a:t>și</a:t>
            </a:r>
            <a:r>
              <a:rPr lang="en-GB" altLang="sr-Latn-RS" dirty="0"/>
              <a:t> </a:t>
            </a:r>
            <a:r>
              <a:rPr lang="en-GB" altLang="sr-Latn-RS" dirty="0" err="1"/>
              <a:t>cai</a:t>
            </a:r>
            <a:r>
              <a:rPr lang="en-GB" altLang="sr-Latn-RS" dirty="0"/>
              <a:t> </a:t>
            </a:r>
            <a:r>
              <a:rPr lang="en-GB" altLang="sr-Latn-RS" dirty="0" err="1"/>
              <a:t>troieni</a:t>
            </a:r>
            <a:endParaRPr lang="ro-RO" altLang="sr-Latn-RS" dirty="0"/>
          </a:p>
          <a:p>
            <a:pPr eaLnBrk="1" hangingPunct="1"/>
            <a:r>
              <a:rPr lang="en-GB" altLang="sr-Latn-RS" dirty="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140258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3600" dirty="0" err="1"/>
              <a:t>Acest</a:t>
            </a:r>
            <a:r>
              <a:rPr lang="en-GB" sz="3600" dirty="0"/>
              <a:t> </a:t>
            </a:r>
            <a:r>
              <a:rPr lang="ro-RO" sz="3600" dirty="0" err="1"/>
              <a:t>slide</a:t>
            </a:r>
            <a:r>
              <a:rPr lang="en-GB" sz="3600" dirty="0"/>
              <a:t> </a:t>
            </a:r>
            <a:r>
              <a:rPr lang="en-GB" sz="3600" dirty="0" err="1"/>
              <a:t>prezintă</a:t>
            </a:r>
            <a:r>
              <a:rPr lang="en-GB" sz="3600" dirty="0"/>
              <a:t> </a:t>
            </a:r>
            <a:r>
              <a:rPr lang="en-GB" sz="3600" dirty="0" err="1"/>
              <a:t>obiectivele</a:t>
            </a:r>
            <a:r>
              <a:rPr lang="en-GB" sz="3600" dirty="0"/>
              <a:t> </a:t>
            </a:r>
            <a:r>
              <a:rPr lang="en-GB" sz="3600" dirty="0" err="1"/>
              <a:t>acestei</a:t>
            </a:r>
            <a:r>
              <a:rPr lang="en-GB" sz="3600" dirty="0"/>
              <a:t> </a:t>
            </a:r>
            <a:r>
              <a:rPr lang="en-GB" sz="3600" dirty="0" err="1"/>
              <a:t>sesiuni</a:t>
            </a:r>
            <a:r>
              <a:rPr lang="en-GB" sz="3600" dirty="0"/>
              <a:t>. </a:t>
            </a:r>
            <a:r>
              <a:rPr lang="en-GB" sz="3600" dirty="0" err="1"/>
              <a:t>Subliniază</a:t>
            </a:r>
            <a:r>
              <a:rPr lang="en-GB" sz="3600" dirty="0"/>
              <a:t> </a:t>
            </a:r>
            <a:r>
              <a:rPr lang="ro-RO" sz="3600" dirty="0"/>
              <a:t>la </a:t>
            </a:r>
            <a:r>
              <a:rPr lang="en-GB" sz="3600" dirty="0" err="1"/>
              <a:t>ce</a:t>
            </a:r>
            <a:r>
              <a:rPr lang="ro-RO" sz="3600" dirty="0"/>
              <a:t> </a:t>
            </a:r>
            <a:r>
              <a:rPr lang="en-GB" sz="3600" dirty="0" err="1"/>
              <a:t>ar</a:t>
            </a:r>
            <a:r>
              <a:rPr lang="en-GB" sz="3600" dirty="0"/>
              <a:t> </a:t>
            </a:r>
            <a:r>
              <a:rPr lang="en-GB" sz="3600" dirty="0" err="1"/>
              <a:t>trebui</a:t>
            </a:r>
            <a:r>
              <a:rPr lang="en-GB" sz="3600" dirty="0"/>
              <a:t> </a:t>
            </a:r>
            <a:r>
              <a:rPr lang="en-GB" sz="3600" dirty="0" err="1"/>
              <a:t>să</a:t>
            </a:r>
            <a:r>
              <a:rPr lang="en-GB" sz="3600" dirty="0"/>
              <a:t> se </a:t>
            </a:r>
            <a:r>
              <a:rPr lang="en-GB" sz="3600" dirty="0" err="1"/>
              <a:t>aștepte</a:t>
            </a:r>
            <a:r>
              <a:rPr lang="en-GB" sz="3600" dirty="0"/>
              <a:t>  </a:t>
            </a:r>
            <a:r>
              <a:rPr lang="en-GB" sz="3600" dirty="0" err="1"/>
              <a:t>participanții</a:t>
            </a:r>
            <a:r>
              <a:rPr lang="en-GB" sz="3600" dirty="0"/>
              <a:t> </a:t>
            </a:r>
            <a:r>
              <a:rPr lang="en-GB" sz="3600" dirty="0" err="1"/>
              <a:t>să</a:t>
            </a:r>
            <a:r>
              <a:rPr lang="en-GB" sz="3600" dirty="0"/>
              <a:t> </a:t>
            </a:r>
            <a:r>
              <a:rPr lang="en-GB" sz="3600" dirty="0" err="1"/>
              <a:t>învețe</a:t>
            </a:r>
            <a:r>
              <a:rPr lang="en-GB" sz="3600" dirty="0"/>
              <a:t> din </a:t>
            </a:r>
            <a:r>
              <a:rPr lang="ro-RO" sz="3600" dirty="0" err="1"/>
              <a:t>slide</a:t>
            </a:r>
            <a:r>
              <a:rPr lang="ro-RO" sz="3600" dirty="0"/>
              <a:t>-uri</a:t>
            </a:r>
            <a:r>
              <a:rPr lang="en-GB" sz="3600" dirty="0"/>
              <a:t>. </a:t>
            </a:r>
            <a:r>
              <a:rPr lang="en-GB" sz="3600" dirty="0" err="1"/>
              <a:t>Participanții</a:t>
            </a:r>
            <a:r>
              <a:rPr lang="en-GB" sz="3600" dirty="0"/>
              <a:t> pot fi </a:t>
            </a:r>
            <a:r>
              <a:rPr lang="en-GB" sz="3600" dirty="0" err="1"/>
              <a:t>informați</a:t>
            </a:r>
            <a:r>
              <a:rPr lang="en-GB" sz="3600" dirty="0"/>
              <a:t> </a:t>
            </a:r>
            <a:r>
              <a:rPr lang="en-GB" sz="3600" dirty="0" err="1"/>
              <a:t>că</a:t>
            </a:r>
            <a:r>
              <a:rPr lang="en-GB" sz="3600" dirty="0"/>
              <a:t> </a:t>
            </a:r>
            <a:r>
              <a:rPr lang="en-GB" sz="3600" dirty="0" err="1"/>
              <a:t>acest</a:t>
            </a:r>
            <a:r>
              <a:rPr lang="en-GB" sz="3600" dirty="0"/>
              <a:t> </a:t>
            </a:r>
            <a:r>
              <a:rPr lang="ro-RO" sz="3600" dirty="0" err="1"/>
              <a:t>slide</a:t>
            </a:r>
            <a:r>
              <a:rPr lang="en-GB" sz="3600" dirty="0"/>
              <a:t> </a:t>
            </a:r>
            <a:r>
              <a:rPr lang="en-GB" sz="3600" dirty="0" err="1"/>
              <a:t>va</a:t>
            </a:r>
            <a:r>
              <a:rPr lang="en-GB" sz="3600" dirty="0"/>
              <a:t> fi </a:t>
            </a:r>
            <a:r>
              <a:rPr lang="ro-RO" sz="3600" dirty="0"/>
              <a:t>afișat din nou </a:t>
            </a:r>
            <a:r>
              <a:rPr lang="en-GB" sz="3600" dirty="0"/>
              <a:t>la </a:t>
            </a:r>
            <a:r>
              <a:rPr lang="en-GB" sz="3600" dirty="0" err="1"/>
              <a:t>sfârșitul</a:t>
            </a:r>
            <a:r>
              <a:rPr lang="en-GB" sz="3600" dirty="0"/>
              <a:t> </a:t>
            </a:r>
            <a:r>
              <a:rPr lang="en-GB" sz="3600" dirty="0" err="1"/>
              <a:t>sesiunii</a:t>
            </a:r>
            <a:r>
              <a:rPr lang="en-GB" sz="3600" dirty="0"/>
              <a:t> </a:t>
            </a:r>
            <a:r>
              <a:rPr lang="en-GB" sz="3600" dirty="0" err="1"/>
              <a:t>pentru</a:t>
            </a:r>
            <a:r>
              <a:rPr lang="en-GB" sz="3600" dirty="0"/>
              <a:t> a </a:t>
            </a:r>
            <a:r>
              <a:rPr lang="en-GB" sz="3600" dirty="0" err="1"/>
              <a:t>evalua</a:t>
            </a:r>
            <a:r>
              <a:rPr lang="en-GB" sz="3600" dirty="0"/>
              <a:t> </a:t>
            </a:r>
            <a:r>
              <a:rPr lang="en-GB" sz="3600" dirty="0" err="1"/>
              <a:t>dacă</a:t>
            </a:r>
            <a:r>
              <a:rPr lang="en-GB" sz="3600" dirty="0"/>
              <a:t> </a:t>
            </a:r>
            <a:r>
              <a:rPr lang="en-GB" sz="3600" dirty="0" err="1"/>
              <a:t>obiectivele</a:t>
            </a:r>
            <a:r>
              <a:rPr lang="en-GB" sz="3600" dirty="0"/>
              <a:t> au </a:t>
            </a:r>
            <a:r>
              <a:rPr lang="en-GB" sz="3600" dirty="0" err="1"/>
              <a:t>fost</a:t>
            </a:r>
            <a:r>
              <a:rPr lang="en-GB" sz="3600" dirty="0"/>
              <a:t> </a:t>
            </a:r>
            <a:r>
              <a:rPr lang="en-GB" sz="3600" dirty="0" err="1"/>
              <a:t>îndeplinite</a:t>
            </a:r>
            <a:r>
              <a:rPr lang="en-GB" sz="3600" dirty="0"/>
              <a:t>.</a:t>
            </a:r>
            <a:endParaRPr lang="ro-RO" sz="3600" dirty="0"/>
          </a:p>
        </p:txBody>
      </p:sp>
    </p:spTree>
    <p:extLst>
      <p:ext uri="{BB962C8B-B14F-4D97-AF65-F5344CB8AC3E}">
        <p14:creationId xmlns:p14="http://schemas.microsoft.com/office/powerpoint/2010/main" val="3423989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stângă, acest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arată textul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Artic</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olului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4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al Convenției de la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Budapest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 cu un element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o-RO" sz="1200" b="0" i="0" u="none" strike="noStrike" kern="1200" cap="none" spc="0" normalizeH="0" baseline="0" noProof="0" dirty="0">
                <a:ln>
                  <a:noFill/>
                </a:ln>
                <a:solidFill>
                  <a:srgbClr val="FF0000"/>
                </a:solidFill>
                <a:effectLst/>
                <a:uLnTx/>
                <a:uFillTx/>
                <a:latin typeface="Calibri Light" panose="020F0302020204030204"/>
                <a:ea typeface="+mn-ea"/>
                <a:cs typeface="+mn-cs"/>
              </a:rPr>
              <a:t>suprimare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ro-RO" dirty="0" err="1"/>
              <a:t>slide-ul</a:t>
            </a:r>
            <a:r>
              <a:rPr lang="ro-RO"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en-GB" altLang="sr-Latn-RS" dirty="0" err="1"/>
              <a:t>Suprimarea</a:t>
            </a:r>
            <a:r>
              <a:rPr lang="en-GB" altLang="sr-Latn-RS" dirty="0"/>
              <a:t> </a:t>
            </a:r>
            <a:r>
              <a:rPr lang="en-GB" altLang="sr-Latn-RS" dirty="0" err="1"/>
              <a:t>datelor</a:t>
            </a:r>
            <a:r>
              <a:rPr lang="en-GB" altLang="sr-Latn-RS" dirty="0"/>
              <a:t> se </a:t>
            </a:r>
            <a:r>
              <a:rPr lang="en-GB" altLang="sr-Latn-RS" dirty="0" err="1"/>
              <a:t>referă</a:t>
            </a:r>
            <a:r>
              <a:rPr lang="en-GB" altLang="sr-Latn-RS" dirty="0"/>
              <a:t> la </a:t>
            </a:r>
            <a:r>
              <a:rPr lang="en-GB" altLang="sr-Latn-RS" dirty="0" err="1"/>
              <a:t>orice</a:t>
            </a:r>
            <a:r>
              <a:rPr lang="en-GB" altLang="sr-Latn-RS" dirty="0"/>
              <a:t> </a:t>
            </a:r>
            <a:r>
              <a:rPr lang="en-GB" altLang="sr-Latn-RS" dirty="0" err="1"/>
              <a:t>acțiune</a:t>
            </a:r>
            <a:r>
              <a:rPr lang="en-GB" altLang="sr-Latn-RS" dirty="0"/>
              <a:t> care </a:t>
            </a:r>
            <a:r>
              <a:rPr lang="en-GB" altLang="sr-Latn-RS" dirty="0" err="1"/>
              <a:t>împiedică</a:t>
            </a:r>
            <a:r>
              <a:rPr lang="en-GB" altLang="sr-Latn-RS" dirty="0"/>
              <a:t> </a:t>
            </a:r>
            <a:r>
              <a:rPr lang="en-GB" altLang="sr-Latn-RS" dirty="0" err="1"/>
              <a:t>sau</a:t>
            </a:r>
            <a:r>
              <a:rPr lang="en-GB" altLang="sr-Latn-RS" dirty="0"/>
              <a:t> </a:t>
            </a:r>
            <a:r>
              <a:rPr lang="en-GB" altLang="sr-Latn-RS" dirty="0" err="1"/>
              <a:t>încetează</a:t>
            </a:r>
            <a:r>
              <a:rPr lang="en-GB" altLang="sr-Latn-RS" dirty="0"/>
              <a:t> </a:t>
            </a:r>
            <a:r>
              <a:rPr lang="en-GB" altLang="sr-Latn-RS" dirty="0" err="1"/>
              <a:t>disponibilitatea</a:t>
            </a:r>
            <a:r>
              <a:rPr lang="en-GB" altLang="sr-Latn-RS" dirty="0"/>
              <a:t> </a:t>
            </a:r>
            <a:r>
              <a:rPr lang="en-GB" altLang="sr-Latn-RS" dirty="0" err="1"/>
              <a:t>datelor</a:t>
            </a:r>
            <a:r>
              <a:rPr lang="en-GB" altLang="sr-Latn-RS" dirty="0"/>
              <a:t> </a:t>
            </a:r>
            <a:r>
              <a:rPr lang="ro-RO" altLang="sr-Latn-RS" dirty="0"/>
              <a:t>pentru </a:t>
            </a:r>
            <a:r>
              <a:rPr lang="en-GB" altLang="sr-Latn-RS" dirty="0" err="1"/>
              <a:t>persoan</a:t>
            </a:r>
            <a:r>
              <a:rPr lang="ro-RO" altLang="sr-Latn-RS" dirty="0"/>
              <a:t>a</a:t>
            </a:r>
            <a:r>
              <a:rPr lang="en-GB" altLang="sr-Latn-RS" dirty="0"/>
              <a:t> care are </a:t>
            </a:r>
            <a:r>
              <a:rPr lang="en-GB" altLang="sr-Latn-RS" dirty="0" err="1"/>
              <a:t>acces</a:t>
            </a:r>
            <a:r>
              <a:rPr lang="en-GB" altLang="sr-Latn-RS" dirty="0"/>
              <a:t> la date </a:t>
            </a:r>
            <a:r>
              <a:rPr lang="en-GB" altLang="sr-Latn-RS" dirty="0" err="1"/>
              <a:t>sau</a:t>
            </a:r>
            <a:r>
              <a:rPr lang="en-GB" altLang="sr-Latn-RS" dirty="0"/>
              <a:t> la </a:t>
            </a:r>
            <a:r>
              <a:rPr lang="en-GB" altLang="sr-Latn-RS" dirty="0" err="1"/>
              <a:t>mediul</a:t>
            </a:r>
            <a:r>
              <a:rPr lang="en-GB" altLang="sr-Latn-RS" dirty="0"/>
              <a:t> de </a:t>
            </a:r>
            <a:r>
              <a:rPr lang="ro-RO" altLang="sr-Latn-RS" dirty="0"/>
              <a:t>stoc</a:t>
            </a:r>
            <a:r>
              <a:rPr lang="en-GB" altLang="sr-Latn-RS" dirty="0"/>
              <a:t>are </a:t>
            </a:r>
            <a:r>
              <a:rPr lang="en-GB" altLang="sr-Latn-RS" dirty="0" err="1"/>
              <a:t>în</a:t>
            </a:r>
            <a:r>
              <a:rPr lang="en-GB" altLang="sr-Latn-RS" dirty="0"/>
              <a:t> care </a:t>
            </a:r>
            <a:r>
              <a:rPr lang="ro-RO" altLang="sr-Latn-RS" dirty="0"/>
              <a:t>sunt </a:t>
            </a:r>
            <a:r>
              <a:rPr lang="en-GB" altLang="sr-Latn-RS" dirty="0" err="1"/>
              <a:t>stocat</a:t>
            </a:r>
            <a:r>
              <a:rPr lang="ro-RO" altLang="sr-Latn-RS" dirty="0"/>
              <a:t>e</a:t>
            </a:r>
            <a:r>
              <a:rPr lang="en-GB" altLang="sr-Latn-RS" dirty="0"/>
              <a:t>. </a:t>
            </a:r>
            <a:r>
              <a:rPr lang="en-GB" altLang="sr-Latn-RS" dirty="0" err="1"/>
              <a:t>Spre</a:t>
            </a:r>
            <a:r>
              <a:rPr lang="en-GB" altLang="sr-Latn-RS" dirty="0"/>
              <a:t> </a:t>
            </a:r>
            <a:r>
              <a:rPr lang="en-GB" altLang="sr-Latn-RS" dirty="0" err="1"/>
              <a:t>deosebire</a:t>
            </a:r>
            <a:r>
              <a:rPr lang="en-GB" altLang="sr-Latn-RS" dirty="0"/>
              <a:t> de </a:t>
            </a:r>
            <a:r>
              <a:rPr lang="en-GB" altLang="sr-Latn-RS" dirty="0" err="1"/>
              <a:t>ștergerea</a:t>
            </a:r>
            <a:r>
              <a:rPr lang="en-GB" altLang="sr-Latn-RS" dirty="0"/>
              <a:t> </a:t>
            </a:r>
            <a:r>
              <a:rPr lang="en-GB" altLang="sr-Latn-RS" dirty="0" err="1"/>
              <a:t>datelor</a:t>
            </a:r>
            <a:r>
              <a:rPr lang="en-GB" altLang="sr-Latn-RS" dirty="0"/>
              <a:t>, </a:t>
            </a:r>
            <a:r>
              <a:rPr lang="en-GB" altLang="sr-Latn-RS" dirty="0" err="1"/>
              <a:t>suprimarea</a:t>
            </a:r>
            <a:r>
              <a:rPr lang="en-GB" altLang="sr-Latn-RS" dirty="0"/>
              <a:t> </a:t>
            </a:r>
            <a:r>
              <a:rPr lang="en-GB" altLang="sr-Latn-RS" dirty="0" err="1"/>
              <a:t>datelor</a:t>
            </a:r>
            <a:r>
              <a:rPr lang="en-GB" altLang="sr-Latn-RS" dirty="0"/>
              <a:t> nu </a:t>
            </a:r>
            <a:r>
              <a:rPr lang="en-GB" altLang="sr-Latn-RS" dirty="0" err="1"/>
              <a:t>implică</a:t>
            </a:r>
            <a:r>
              <a:rPr lang="en-GB" altLang="sr-Latn-RS" dirty="0"/>
              <a:t> </a:t>
            </a:r>
            <a:r>
              <a:rPr lang="en-GB" altLang="sr-Latn-RS" dirty="0" err="1"/>
              <a:t>distrugerea</a:t>
            </a:r>
            <a:r>
              <a:rPr lang="en-GB" altLang="sr-Latn-RS" dirty="0"/>
              <a:t> </a:t>
            </a:r>
            <a:r>
              <a:rPr lang="en-GB" altLang="sr-Latn-RS" dirty="0" err="1"/>
              <a:t>datelor</a:t>
            </a:r>
            <a:r>
              <a:rPr lang="en-GB" altLang="sr-Latn-RS" dirty="0"/>
              <a:t>, ci </a:t>
            </a:r>
            <a:r>
              <a:rPr lang="en-GB" altLang="sr-Latn-RS" dirty="0" err="1"/>
              <a:t>mai</a:t>
            </a:r>
            <a:r>
              <a:rPr lang="en-GB" altLang="sr-Latn-RS" dirty="0"/>
              <a:t> </a:t>
            </a:r>
            <a:r>
              <a:rPr lang="en-GB" altLang="sr-Latn-RS" dirty="0" err="1"/>
              <a:t>degrabă</a:t>
            </a:r>
            <a:r>
              <a:rPr lang="en-GB" altLang="sr-Latn-RS" dirty="0"/>
              <a:t> </a:t>
            </a:r>
            <a:r>
              <a:rPr lang="ro-RO" altLang="sr-Latn-RS" dirty="0"/>
              <a:t>in</a:t>
            </a:r>
            <a:r>
              <a:rPr lang="en-GB" altLang="sr-Latn-RS" dirty="0" err="1"/>
              <a:t>disponibilitatea</a:t>
            </a:r>
            <a:r>
              <a:rPr lang="en-GB" altLang="sr-Latn-RS" dirty="0"/>
              <a:t> </a:t>
            </a:r>
            <a:r>
              <a:rPr lang="en-GB" altLang="sr-Latn-RS" dirty="0" err="1"/>
              <a:t>datelor</a:t>
            </a:r>
            <a:endParaRPr lang="ro-RO" altLang="sr-Latn-RS" dirty="0"/>
          </a:p>
          <a:p>
            <a:endParaRPr lang="x-es-XL"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2001987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stângă, acest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arată textul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Artic</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olului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4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al Convenției de la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Budapest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 cu un element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o-RO" sz="1200" b="0" i="0" u="none" strike="noStrike" kern="1200" cap="none" spc="0" normalizeH="0" baseline="0" noProof="0" dirty="0">
                <a:ln>
                  <a:noFill/>
                </a:ln>
                <a:solidFill>
                  <a:srgbClr val="FF0000"/>
                </a:solidFill>
                <a:effectLst/>
                <a:uLnTx/>
                <a:uFillTx/>
                <a:latin typeface="Calibri Light" panose="020F0302020204030204"/>
                <a:ea typeface="+mn-ea"/>
                <a:cs typeface="+mn-cs"/>
              </a:rPr>
              <a:t>cu drept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ro-RO" dirty="0" err="1"/>
              <a:t>slide-ul</a:t>
            </a:r>
            <a:r>
              <a:rPr lang="ro-RO"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en-US" altLang="en-US" dirty="0" err="1"/>
              <a:t>Multe</a:t>
            </a:r>
            <a:r>
              <a:rPr lang="en-US" altLang="en-US" dirty="0"/>
              <a:t> </a:t>
            </a:r>
            <a:r>
              <a:rPr lang="en-US" altLang="en-US" dirty="0" err="1"/>
              <a:t>dintre</a:t>
            </a:r>
            <a:r>
              <a:rPr lang="en-US" altLang="en-US" dirty="0"/>
              <a:t> </a:t>
            </a:r>
            <a:r>
              <a:rPr lang="en-US" altLang="en-US" dirty="0" err="1"/>
              <a:t>infracțiunile</a:t>
            </a:r>
            <a:r>
              <a:rPr lang="en-US" altLang="en-US" dirty="0"/>
              <a:t> din </a:t>
            </a:r>
            <a:r>
              <a:rPr lang="en-US" altLang="en-US" dirty="0" err="1"/>
              <a:t>Convenție</a:t>
            </a:r>
            <a:r>
              <a:rPr lang="en-US" altLang="en-US" dirty="0"/>
              <a:t> </a:t>
            </a:r>
            <a:r>
              <a:rPr lang="en-US" altLang="en-US" dirty="0" err="1"/>
              <a:t>trebuie</a:t>
            </a:r>
            <a:r>
              <a:rPr lang="en-US" altLang="en-US" dirty="0"/>
              <a:t> </a:t>
            </a:r>
            <a:r>
              <a:rPr lang="en-US" altLang="en-US" dirty="0" err="1"/>
              <a:t>să</a:t>
            </a:r>
            <a:r>
              <a:rPr lang="en-US" altLang="en-US" dirty="0"/>
              <a:t> fie </a:t>
            </a:r>
            <a:r>
              <a:rPr lang="ro-RO" altLang="en-US" dirty="0"/>
              <a:t>comise</a:t>
            </a:r>
            <a:r>
              <a:rPr lang="en-US" altLang="en-US" dirty="0"/>
              <a:t> "</a:t>
            </a:r>
            <a:r>
              <a:rPr lang="en-US" altLang="en-US" dirty="0" err="1"/>
              <a:t>fără</a:t>
            </a:r>
            <a:r>
              <a:rPr lang="en-US" altLang="en-US" dirty="0"/>
              <a:t> </a:t>
            </a:r>
            <a:r>
              <a:rPr lang="en-US" altLang="en-US" dirty="0" err="1"/>
              <a:t>drept</a:t>
            </a:r>
            <a:r>
              <a:rPr lang="en-US" altLang="en-US" dirty="0"/>
              <a:t>", </a:t>
            </a:r>
            <a:r>
              <a:rPr lang="en-US" altLang="en-US" dirty="0" err="1"/>
              <a:t>sau</a:t>
            </a:r>
            <a:r>
              <a:rPr lang="en-US" altLang="en-US" dirty="0"/>
              <a:t> </a:t>
            </a:r>
            <a:r>
              <a:rPr lang="en-US" altLang="en-US" dirty="0" err="1"/>
              <a:t>fără</a:t>
            </a:r>
            <a:r>
              <a:rPr lang="en-US" altLang="en-US" dirty="0"/>
              <a:t> </a:t>
            </a:r>
            <a:r>
              <a:rPr lang="en-US" altLang="en-US" dirty="0" err="1"/>
              <a:t>autorizație</a:t>
            </a:r>
            <a:r>
              <a:rPr lang="en-US" altLang="en-US" dirty="0"/>
              <a:t> de la </a:t>
            </a:r>
            <a:r>
              <a:rPr lang="en-US" altLang="en-US" dirty="0" err="1"/>
              <a:t>persoana</a:t>
            </a:r>
            <a:r>
              <a:rPr lang="en-US" altLang="en-US" dirty="0"/>
              <a:t> </a:t>
            </a:r>
            <a:r>
              <a:rPr lang="en-US" altLang="en-US" dirty="0" err="1"/>
              <a:t>sau</a:t>
            </a:r>
            <a:r>
              <a:rPr lang="en-US" altLang="en-US" dirty="0"/>
              <a:t> </a:t>
            </a:r>
            <a:r>
              <a:rPr lang="en-US" altLang="en-US" dirty="0" err="1"/>
              <a:t>entitatea</a:t>
            </a:r>
            <a:r>
              <a:rPr lang="en-US" altLang="en-US" dirty="0"/>
              <a:t> </a:t>
            </a:r>
            <a:r>
              <a:rPr lang="en-US" altLang="en-US" dirty="0" err="1"/>
              <a:t>relevantă</a:t>
            </a:r>
            <a:r>
              <a:rPr lang="en-US" altLang="en-US" dirty="0"/>
              <a:t>. </a:t>
            </a:r>
            <a:r>
              <a:rPr lang="en-US" altLang="en-US" dirty="0" err="1"/>
              <a:t>În</a:t>
            </a:r>
            <a:r>
              <a:rPr lang="en-US" altLang="en-US" dirty="0"/>
              <a:t> </a:t>
            </a:r>
            <a:r>
              <a:rPr lang="en-US" altLang="en-US" dirty="0" err="1"/>
              <a:t>multe</a:t>
            </a:r>
            <a:r>
              <a:rPr lang="en-US" altLang="en-US" dirty="0"/>
              <a:t> </a:t>
            </a:r>
            <a:r>
              <a:rPr lang="en-US" altLang="en-US" dirty="0" err="1"/>
              <a:t>cazuri</a:t>
            </a:r>
            <a:r>
              <a:rPr lang="en-US" altLang="en-US" dirty="0"/>
              <a:t>, </a:t>
            </a:r>
            <a:r>
              <a:rPr lang="en-US" altLang="en-US" dirty="0" err="1"/>
              <a:t>este</a:t>
            </a:r>
            <a:r>
              <a:rPr lang="en-US" altLang="en-US" dirty="0"/>
              <a:t> </a:t>
            </a:r>
            <a:r>
              <a:rPr lang="en-US" altLang="en-US" dirty="0" err="1"/>
              <a:t>posibil</a:t>
            </a:r>
            <a:r>
              <a:rPr lang="en-US" altLang="en-US" dirty="0"/>
              <a:t> ca o </a:t>
            </a:r>
            <a:r>
              <a:rPr lang="en-US" altLang="en-US" dirty="0" err="1"/>
              <a:t>persoană</a:t>
            </a:r>
            <a:r>
              <a:rPr lang="en-US" altLang="en-US" dirty="0"/>
              <a:t> care </a:t>
            </a:r>
            <a:r>
              <a:rPr lang="en-US" altLang="en-US" dirty="0" err="1"/>
              <a:t>interferează</a:t>
            </a:r>
            <a:r>
              <a:rPr lang="en-US" altLang="en-US" dirty="0"/>
              <a:t> cu </a:t>
            </a:r>
            <a:r>
              <a:rPr lang="en-US" altLang="en-US" dirty="0" err="1"/>
              <a:t>datele</a:t>
            </a:r>
            <a:r>
              <a:rPr lang="en-US" altLang="en-US" dirty="0"/>
              <a:t> </a:t>
            </a:r>
            <a:r>
              <a:rPr lang="ro-RO" altLang="en-US" dirty="0"/>
              <a:t>să </a:t>
            </a:r>
            <a:r>
              <a:rPr lang="en-US" altLang="en-US" dirty="0"/>
              <a:t>fac</a:t>
            </a:r>
            <a:r>
              <a:rPr lang="ro-RO" altLang="en-US" dirty="0"/>
              <a:t>ă</a:t>
            </a:r>
            <a:r>
              <a:rPr lang="en-US" altLang="en-US" dirty="0"/>
              <a:t> </a:t>
            </a:r>
            <a:r>
              <a:rPr lang="en-US" altLang="en-US" dirty="0" err="1"/>
              <a:t>acest</a:t>
            </a:r>
            <a:r>
              <a:rPr lang="en-US" altLang="en-US" dirty="0"/>
              <a:t> </a:t>
            </a:r>
            <a:r>
              <a:rPr lang="en-US" altLang="en-US" dirty="0" err="1"/>
              <a:t>lucru</a:t>
            </a:r>
            <a:r>
              <a:rPr lang="en-US" altLang="en-US" dirty="0"/>
              <a:t> "cu </a:t>
            </a:r>
            <a:r>
              <a:rPr lang="en-US" altLang="en-US" dirty="0" err="1"/>
              <a:t>drept</a:t>
            </a:r>
            <a:r>
              <a:rPr lang="en-US" altLang="en-US" dirty="0"/>
              <a:t>". </a:t>
            </a:r>
            <a:r>
              <a:rPr lang="en-US" altLang="en-US" dirty="0" err="1"/>
              <a:t>Acest</a:t>
            </a:r>
            <a:r>
              <a:rPr lang="en-US" altLang="en-US" dirty="0"/>
              <a:t> </a:t>
            </a:r>
            <a:r>
              <a:rPr lang="ro-RO" altLang="en-US" dirty="0" err="1"/>
              <a:t>slide</a:t>
            </a:r>
            <a:r>
              <a:rPr lang="ro-RO" altLang="en-US" dirty="0"/>
              <a:t> </a:t>
            </a:r>
            <a:r>
              <a:rPr lang="en-US" altLang="en-US" dirty="0"/>
              <a:t> </a:t>
            </a:r>
            <a:r>
              <a:rPr lang="en-US" altLang="en-US" dirty="0" err="1"/>
              <a:t>enumeră</a:t>
            </a:r>
            <a:r>
              <a:rPr lang="en-US" altLang="en-US" dirty="0"/>
              <a:t> </a:t>
            </a:r>
            <a:r>
              <a:rPr lang="en-US" altLang="en-US" dirty="0" err="1"/>
              <a:t>anumite</a:t>
            </a:r>
            <a:r>
              <a:rPr lang="en-US" altLang="en-US" dirty="0"/>
              <a:t> </a:t>
            </a:r>
            <a:r>
              <a:rPr lang="en-US" altLang="en-US" dirty="0" err="1"/>
              <a:t>exemple</a:t>
            </a:r>
            <a:r>
              <a:rPr lang="en-US" altLang="en-US" dirty="0"/>
              <a:t> </a:t>
            </a:r>
            <a:r>
              <a:rPr lang="en-US" altLang="en-US" dirty="0" err="1"/>
              <a:t>în</a:t>
            </a:r>
            <a:r>
              <a:rPr lang="en-US" altLang="en-US" dirty="0"/>
              <a:t> care o </a:t>
            </a:r>
            <a:r>
              <a:rPr lang="en-US" altLang="en-US" dirty="0" err="1"/>
              <a:t>persoană</a:t>
            </a:r>
            <a:r>
              <a:rPr lang="en-US" altLang="en-US" dirty="0"/>
              <a:t> </a:t>
            </a:r>
            <a:r>
              <a:rPr lang="en-US" altLang="en-US" dirty="0" err="1"/>
              <a:t>poate</a:t>
            </a:r>
            <a:r>
              <a:rPr lang="en-US" altLang="en-US" dirty="0"/>
              <a:t> </a:t>
            </a:r>
            <a:r>
              <a:rPr lang="en-US" altLang="en-US" dirty="0" err="1"/>
              <a:t>interfera</a:t>
            </a:r>
            <a:r>
              <a:rPr lang="en-US" altLang="en-US" dirty="0"/>
              <a:t> </a:t>
            </a:r>
            <a:r>
              <a:rPr lang="en-US" altLang="en-US" dirty="0" err="1"/>
              <a:t>în</a:t>
            </a:r>
            <a:r>
              <a:rPr lang="en-US" altLang="en-US" dirty="0"/>
              <a:t> mod legitim cu </a:t>
            </a:r>
            <a:r>
              <a:rPr lang="en-US" altLang="en-US" dirty="0" err="1"/>
              <a:t>datele</a:t>
            </a:r>
            <a:r>
              <a:rPr lang="en-US" altLang="en-US" dirty="0"/>
              <a:t> </a:t>
            </a:r>
            <a:r>
              <a:rPr lang="en-US" altLang="en-US" dirty="0" err="1"/>
              <a:t>fără</a:t>
            </a:r>
            <a:r>
              <a:rPr lang="en-US" altLang="en-US" dirty="0"/>
              <a:t> a </a:t>
            </a:r>
            <a:r>
              <a:rPr lang="en-US" altLang="en-US" dirty="0" err="1"/>
              <a:t>atrage</a:t>
            </a:r>
            <a:r>
              <a:rPr lang="en-US" altLang="en-US" dirty="0"/>
              <a:t> </a:t>
            </a:r>
            <a:r>
              <a:rPr lang="en-US" altLang="en-US" dirty="0" err="1"/>
              <a:t>răspunderea</a:t>
            </a:r>
            <a:r>
              <a:rPr lang="en-US" altLang="en-US" dirty="0"/>
              <a:t> </a:t>
            </a:r>
            <a:r>
              <a:rPr lang="en-US" altLang="en-US" dirty="0" err="1"/>
              <a:t>penală</a:t>
            </a:r>
            <a:r>
              <a:rPr lang="en-US" altLang="en-US" dirty="0"/>
              <a:t> </a:t>
            </a:r>
            <a:r>
              <a:rPr lang="en-US" altLang="en-US" dirty="0" err="1"/>
              <a:t>în</a:t>
            </a:r>
            <a:r>
              <a:rPr lang="en-US" altLang="en-US" dirty="0"/>
              <a:t> </a:t>
            </a:r>
            <a:r>
              <a:rPr lang="en-US" altLang="en-US" dirty="0" err="1"/>
              <a:t>temeiul</a:t>
            </a:r>
            <a:r>
              <a:rPr lang="en-US" altLang="en-US" dirty="0"/>
              <a:t> </a:t>
            </a:r>
            <a:r>
              <a:rPr lang="ro-RO" altLang="en-US" dirty="0"/>
              <a:t>A</a:t>
            </a:r>
            <a:r>
              <a:rPr lang="en-US" altLang="en-US" dirty="0" err="1"/>
              <a:t>rticolului</a:t>
            </a:r>
            <a:r>
              <a:rPr lang="en-US" altLang="en-US" dirty="0"/>
              <a:t> 4.</a:t>
            </a:r>
            <a:endParaRPr lang="ro-RO" altLang="en-US"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1286202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stângă, acest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arată textul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Artic</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olului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4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al Convenției de la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Budapest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 cu un element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srgbClr val="FF0000"/>
                </a:solidFill>
                <a:effectLst/>
                <a:uLnTx/>
                <a:uFillTx/>
                <a:latin typeface="Calibri Light" panose="020F0302020204030204"/>
                <a:ea typeface="+mn-ea"/>
                <a:cs typeface="+mn-cs"/>
              </a:rPr>
              <a:t>d</a:t>
            </a:r>
            <a:r>
              <a:rPr kumimoji="0" lang="ro-RO" sz="1200" b="0" i="0" u="none" strike="noStrike" kern="1200" cap="none" spc="0" normalizeH="0" baseline="0" noProof="0" dirty="0" err="1">
                <a:ln>
                  <a:noFill/>
                </a:ln>
                <a:solidFill>
                  <a:srgbClr val="FF0000"/>
                </a:solidFill>
                <a:effectLst/>
                <a:uLnTx/>
                <a:uFillTx/>
                <a:latin typeface="Calibri Light" panose="020F0302020204030204"/>
                <a:ea typeface="+mn-ea"/>
                <a:cs typeface="+mn-cs"/>
              </a:rPr>
              <a:t>ăunător</a:t>
            </a:r>
            <a:r>
              <a:rPr kumimoji="0" lang="ro-RO" sz="1200" b="0" i="0" u="none" strike="noStrike" kern="1200" cap="none" spc="0" normalizeH="0" baseline="0" noProof="0" dirty="0">
                <a:ln>
                  <a:noFill/>
                </a:ln>
                <a:solidFill>
                  <a:srgbClr val="FF0000"/>
                </a:solidFill>
                <a:effectLst/>
                <a:uLnTx/>
                <a:uFillTx/>
                <a:latin typeface="Calibri Light" panose="020F0302020204030204"/>
                <a:ea typeface="+mn-ea"/>
                <a:cs typeface="+mn-cs"/>
              </a:rPr>
              <a:t> </a:t>
            </a:r>
            <a:r>
              <a:rPr kumimoji="0" lang="en-US" sz="1200" b="0" i="0" u="none" strike="noStrike" kern="1200" cap="none" spc="0" normalizeH="0" baseline="0" noProof="0" dirty="0">
                <a:ln>
                  <a:noFill/>
                </a:ln>
                <a:solidFill>
                  <a:srgbClr val="FF0000"/>
                </a:solidFill>
                <a:effectLst/>
                <a:uLnTx/>
                <a:uFillTx/>
                <a:latin typeface="Calibri Light" panose="020F0302020204030204"/>
                <a:ea typeface="+mn-ea"/>
                <a:cs typeface="+mn-cs"/>
              </a:rPr>
              <a:t>… </a:t>
            </a:r>
            <a:r>
              <a:rPr kumimoji="0" lang="ro-RO" sz="1200" b="0" i="0" u="none" strike="noStrike" kern="1200" cap="none" spc="0" normalizeH="0" baseline="0" noProof="0" dirty="0">
                <a:ln>
                  <a:noFill/>
                </a:ln>
                <a:solidFill>
                  <a:srgbClr val="FF0000"/>
                </a:solidFill>
                <a:effectLst/>
                <a:uLnTx/>
                <a:uFillTx/>
                <a:latin typeface="Calibri Light" panose="020F0302020204030204"/>
                <a:ea typeface="+mn-ea"/>
                <a:cs typeface="+mn-cs"/>
              </a:rPr>
              <a:t>care </a:t>
            </a:r>
            <a:r>
              <a:rPr kumimoji="0" lang="ro-RO" sz="1200" b="0" i="0" u="none" strike="noStrike" kern="1200" cap="none" spc="0" normalizeH="0" baseline="0" noProof="0" dirty="0" err="1">
                <a:ln>
                  <a:noFill/>
                </a:ln>
                <a:solidFill>
                  <a:srgbClr val="FF0000"/>
                </a:solidFill>
                <a:effectLst/>
                <a:uLnTx/>
                <a:uFillTx/>
                <a:latin typeface="Calibri Light" panose="020F0302020204030204"/>
                <a:ea typeface="+mn-ea"/>
                <a:cs typeface="+mn-cs"/>
              </a:rPr>
              <a:t>deterriorează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În</a:t>
            </a:r>
            <a:r>
              <a:rPr lang="en-US" dirty="0"/>
              <a:t> </a:t>
            </a:r>
            <a:r>
              <a:rPr lang="en-US" dirty="0" err="1"/>
              <a:t>partea</a:t>
            </a:r>
            <a:r>
              <a:rPr lang="en-US" dirty="0"/>
              <a:t> </a:t>
            </a:r>
            <a:r>
              <a:rPr lang="en-US" dirty="0" err="1"/>
              <a:t>dreaptă</a:t>
            </a:r>
            <a:r>
              <a:rPr lang="en-US" dirty="0"/>
              <a:t>, </a:t>
            </a:r>
            <a:r>
              <a:rPr lang="ro-RO" dirty="0" err="1"/>
              <a:t>slide-ul</a:t>
            </a:r>
            <a:r>
              <a:rPr lang="ro-RO" dirty="0"/>
              <a:t> </a:t>
            </a:r>
            <a:r>
              <a:rPr lang="en-US" dirty="0" err="1"/>
              <a:t>oferă</a:t>
            </a:r>
            <a:r>
              <a:rPr lang="en-US" dirty="0"/>
              <a:t> o </a:t>
            </a:r>
            <a:r>
              <a:rPr lang="en-US" dirty="0" err="1"/>
              <a:t>explicație</a:t>
            </a:r>
            <a:r>
              <a:rPr lang="en-US" dirty="0"/>
              <a:t> a </a:t>
            </a:r>
            <a:r>
              <a:rPr lang="en-US" dirty="0" err="1"/>
              <a:t>elementului</a:t>
            </a:r>
            <a:r>
              <a:rPr lang="en-US" dirty="0"/>
              <a:t> </a:t>
            </a:r>
            <a:r>
              <a:rPr lang="en-US" dirty="0" err="1"/>
              <a:t>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en-GB" altLang="sr-Latn-RS" dirty="0" err="1"/>
              <a:t>Având</a:t>
            </a:r>
            <a:r>
              <a:rPr lang="en-GB" altLang="sr-Latn-RS" dirty="0"/>
              <a:t> </a:t>
            </a:r>
            <a:r>
              <a:rPr lang="en-GB" altLang="sr-Latn-RS" dirty="0" err="1"/>
              <a:t>în</a:t>
            </a:r>
            <a:r>
              <a:rPr lang="en-GB" altLang="sr-Latn-RS" dirty="0"/>
              <a:t> </a:t>
            </a:r>
            <a:r>
              <a:rPr lang="en-GB" altLang="sr-Latn-RS" dirty="0" err="1"/>
              <a:t>vedere</a:t>
            </a:r>
            <a:r>
              <a:rPr lang="en-GB" altLang="sr-Latn-RS" dirty="0"/>
              <a:t> </a:t>
            </a:r>
            <a:r>
              <a:rPr lang="en-GB" altLang="sr-Latn-RS" dirty="0" err="1"/>
              <a:t>că</a:t>
            </a:r>
            <a:r>
              <a:rPr lang="en-GB" altLang="sr-Latn-RS" dirty="0"/>
              <a:t> </a:t>
            </a:r>
            <a:r>
              <a:rPr lang="en-GB" altLang="sr-Latn-RS" dirty="0" err="1"/>
              <a:t>infracțiunea</a:t>
            </a:r>
            <a:r>
              <a:rPr lang="en-GB" altLang="sr-Latn-RS" dirty="0"/>
              <a:t> de </a:t>
            </a:r>
            <a:r>
              <a:rPr lang="en-GB" altLang="sr-Latn-RS" dirty="0" err="1"/>
              <a:t>interferență</a:t>
            </a:r>
            <a:r>
              <a:rPr lang="en-GB" altLang="sr-Latn-RS" dirty="0"/>
              <a:t> </a:t>
            </a:r>
            <a:r>
              <a:rPr lang="ro-RO" altLang="sr-Latn-RS" dirty="0"/>
              <a:t>în</a:t>
            </a:r>
            <a:r>
              <a:rPr lang="en-GB" altLang="sr-Latn-RS" dirty="0"/>
              <a:t> date are un </a:t>
            </a:r>
            <a:r>
              <a:rPr lang="en-GB" altLang="sr-Latn-RS" dirty="0" err="1"/>
              <a:t>domeniu</a:t>
            </a:r>
            <a:r>
              <a:rPr lang="en-GB" altLang="sr-Latn-RS" dirty="0"/>
              <a:t> </a:t>
            </a:r>
            <a:r>
              <a:rPr lang="en-GB" altLang="sr-Latn-RS" dirty="0" err="1"/>
              <a:t>larg</a:t>
            </a:r>
            <a:r>
              <a:rPr lang="en-GB" altLang="sr-Latn-RS" dirty="0"/>
              <a:t>, </a:t>
            </a:r>
            <a:r>
              <a:rPr lang="en-GB" altLang="sr-Latn-RS" dirty="0" err="1"/>
              <a:t>părțile</a:t>
            </a:r>
            <a:r>
              <a:rPr lang="en-GB" altLang="sr-Latn-RS" dirty="0"/>
              <a:t> pot </a:t>
            </a:r>
            <a:r>
              <a:rPr lang="en-GB" altLang="sr-Latn-RS" dirty="0" err="1"/>
              <a:t>alege</a:t>
            </a:r>
            <a:r>
              <a:rPr lang="en-GB" altLang="sr-Latn-RS" dirty="0"/>
              <a:t> </a:t>
            </a:r>
            <a:r>
              <a:rPr lang="en-GB" altLang="sr-Latn-RS" dirty="0" err="1"/>
              <a:t>să</a:t>
            </a:r>
            <a:r>
              <a:rPr lang="en-GB" altLang="sr-Latn-RS" dirty="0"/>
              <a:t> </a:t>
            </a:r>
            <a:r>
              <a:rPr lang="en-GB" altLang="sr-Latn-RS" dirty="0" err="1"/>
              <a:t>limiteze</a:t>
            </a:r>
            <a:r>
              <a:rPr lang="en-GB" altLang="sr-Latn-RS" dirty="0"/>
              <a:t> </a:t>
            </a:r>
            <a:r>
              <a:rPr lang="en-GB" altLang="sr-Latn-RS" dirty="0" err="1"/>
              <a:t>această</a:t>
            </a:r>
            <a:r>
              <a:rPr lang="en-GB" altLang="sr-Latn-RS" dirty="0"/>
              <a:t> </a:t>
            </a:r>
            <a:r>
              <a:rPr lang="en-GB" altLang="sr-Latn-RS" dirty="0" err="1"/>
              <a:t>infracțiune</a:t>
            </a:r>
            <a:r>
              <a:rPr lang="en-GB" altLang="sr-Latn-RS" dirty="0"/>
              <a:t>, </a:t>
            </a:r>
            <a:r>
              <a:rPr lang="en-GB" altLang="sr-Latn-RS" dirty="0" err="1"/>
              <a:t>cerând</a:t>
            </a:r>
            <a:r>
              <a:rPr lang="en-GB" altLang="sr-Latn-RS" dirty="0"/>
              <a:t> ca </a:t>
            </a:r>
            <a:r>
              <a:rPr lang="en-GB" altLang="sr-Latn-RS" dirty="0" err="1"/>
              <a:t>desfășurarea</a:t>
            </a:r>
            <a:r>
              <a:rPr lang="en-GB" altLang="sr-Latn-RS" dirty="0"/>
              <a:t> </a:t>
            </a:r>
            <a:r>
              <a:rPr lang="en-GB" altLang="sr-Latn-RS" dirty="0" err="1"/>
              <a:t>să</a:t>
            </a:r>
            <a:r>
              <a:rPr lang="en-GB" altLang="sr-Latn-RS" dirty="0"/>
              <a:t> </a:t>
            </a:r>
            <a:r>
              <a:rPr lang="en-GB" altLang="sr-Latn-RS" dirty="0" err="1"/>
              <a:t>ducă</a:t>
            </a:r>
            <a:r>
              <a:rPr lang="en-GB" altLang="sr-Latn-RS" dirty="0"/>
              <a:t> la </a:t>
            </a:r>
            <a:r>
              <a:rPr lang="ro-RO" altLang="sr-Latn-RS" dirty="0"/>
              <a:t>daune</a:t>
            </a:r>
            <a:r>
              <a:rPr lang="en-GB" altLang="sr-Latn-RS" dirty="0"/>
              <a:t> grave. </a:t>
            </a:r>
            <a:r>
              <a:rPr lang="en-GB" altLang="sr-Latn-RS" dirty="0" err="1"/>
              <a:t>În</a:t>
            </a:r>
            <a:r>
              <a:rPr lang="en-GB" altLang="sr-Latn-RS" dirty="0"/>
              <a:t> </a:t>
            </a:r>
            <a:r>
              <a:rPr lang="en-GB" altLang="sr-Latn-RS" dirty="0" err="1"/>
              <a:t>conformitate</a:t>
            </a:r>
            <a:r>
              <a:rPr lang="en-GB" altLang="sr-Latn-RS" dirty="0"/>
              <a:t> cu </a:t>
            </a:r>
            <a:r>
              <a:rPr lang="ro-RO" altLang="sr-Latn-RS" dirty="0"/>
              <a:t>A</a:t>
            </a:r>
            <a:r>
              <a:rPr lang="en-GB" altLang="sr-Latn-RS" dirty="0" err="1"/>
              <a:t>rticolul</a:t>
            </a:r>
            <a:r>
              <a:rPr lang="en-GB" altLang="sr-Latn-RS" dirty="0"/>
              <a:t> 4, nu </a:t>
            </a:r>
            <a:r>
              <a:rPr lang="en-GB" altLang="sr-Latn-RS" dirty="0" err="1"/>
              <a:t>există</a:t>
            </a:r>
            <a:r>
              <a:rPr lang="en-GB" altLang="sr-Latn-RS" dirty="0"/>
              <a:t> o </a:t>
            </a:r>
            <a:r>
              <a:rPr lang="en-GB" altLang="sr-Latn-RS" dirty="0" err="1"/>
              <a:t>definiție</a:t>
            </a:r>
            <a:r>
              <a:rPr lang="en-GB" altLang="sr-Latn-RS" dirty="0"/>
              <a:t> </a:t>
            </a:r>
            <a:r>
              <a:rPr lang="en-GB" altLang="sr-Latn-RS" dirty="0" err="1"/>
              <a:t>specifică</a:t>
            </a:r>
            <a:r>
              <a:rPr lang="en-GB" altLang="sr-Latn-RS" dirty="0"/>
              <a:t> a </a:t>
            </a:r>
            <a:r>
              <a:rPr lang="ro-RO" altLang="sr-Latn-RS" dirty="0"/>
              <a:t>daunelor</a:t>
            </a:r>
            <a:r>
              <a:rPr lang="en-GB" altLang="sr-Latn-RS" dirty="0"/>
              <a:t> grave, </a:t>
            </a:r>
            <a:r>
              <a:rPr lang="en-GB" altLang="sr-Latn-RS" dirty="0" err="1"/>
              <a:t>iar</a:t>
            </a:r>
            <a:r>
              <a:rPr lang="en-GB" altLang="sr-Latn-RS" dirty="0"/>
              <a:t> </a:t>
            </a:r>
            <a:r>
              <a:rPr lang="en-GB" altLang="sr-Latn-RS" dirty="0" err="1"/>
              <a:t>criteriile</a:t>
            </a:r>
            <a:r>
              <a:rPr lang="en-GB" altLang="sr-Latn-RS" dirty="0"/>
              <a:t> pot fi </a:t>
            </a:r>
            <a:r>
              <a:rPr lang="en-GB" altLang="sr-Latn-RS" dirty="0" err="1"/>
              <a:t>stabilite</a:t>
            </a:r>
            <a:r>
              <a:rPr lang="en-GB" altLang="sr-Latn-RS" dirty="0"/>
              <a:t> </a:t>
            </a:r>
            <a:r>
              <a:rPr lang="en-GB" altLang="sr-Latn-RS" dirty="0" err="1"/>
              <a:t>în</a:t>
            </a:r>
            <a:r>
              <a:rPr lang="en-GB" altLang="sr-Latn-RS" dirty="0"/>
              <a:t> </a:t>
            </a:r>
            <a:r>
              <a:rPr lang="en-GB" altLang="sr-Latn-RS" dirty="0" err="1"/>
              <a:t>temeiul</a:t>
            </a:r>
            <a:r>
              <a:rPr lang="en-GB" altLang="sr-Latn-RS" dirty="0"/>
              <a:t> </a:t>
            </a:r>
            <a:r>
              <a:rPr lang="en-GB" altLang="sr-Latn-RS" dirty="0" err="1"/>
              <a:t>dreptului</a:t>
            </a:r>
            <a:r>
              <a:rPr lang="en-GB" altLang="sr-Latn-RS" dirty="0"/>
              <a:t> intern.</a:t>
            </a:r>
            <a:endParaRPr lang="ro-RO" altLang="sr-Latn-RS"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4007534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Răspunsul</a:t>
            </a:r>
            <a:r>
              <a:rPr lang="en-US" dirty="0"/>
              <a:t> </a:t>
            </a:r>
            <a:r>
              <a:rPr lang="en-US" dirty="0" err="1"/>
              <a:t>corect</a:t>
            </a:r>
            <a:r>
              <a:rPr lang="en-US" dirty="0"/>
              <a:t> </a:t>
            </a:r>
            <a:r>
              <a:rPr lang="en-US" dirty="0" err="1"/>
              <a:t>este</a:t>
            </a:r>
            <a:r>
              <a:rPr lang="en-US" dirty="0"/>
              <a:t>: a) </a:t>
            </a:r>
            <a:r>
              <a:rPr lang="en-US" dirty="0" err="1"/>
              <a:t>accesul</a:t>
            </a:r>
            <a:r>
              <a:rPr lang="en-US" dirty="0"/>
              <a:t> </a:t>
            </a:r>
            <a:r>
              <a:rPr lang="en-US" dirty="0" err="1"/>
              <a:t>ilegal</a:t>
            </a:r>
            <a:r>
              <a:rPr lang="en-US" dirty="0"/>
              <a:t> </a:t>
            </a:r>
            <a:r>
              <a:rPr lang="en-US" dirty="0" err="1"/>
              <a:t>și</a:t>
            </a:r>
            <a:r>
              <a:rPr lang="en-US" dirty="0"/>
              <a:t> c) </a:t>
            </a:r>
            <a:r>
              <a:rPr lang="en-US" dirty="0" err="1"/>
              <a:t>interferenț</a:t>
            </a:r>
            <a:r>
              <a:rPr lang="ro-RO" dirty="0"/>
              <a:t>ă în</a:t>
            </a:r>
            <a:r>
              <a:rPr lang="en-US" dirty="0"/>
              <a:t> date. </a:t>
            </a:r>
            <a:r>
              <a:rPr lang="en-US" dirty="0" err="1"/>
              <a:t>Acest</a:t>
            </a:r>
            <a:r>
              <a:rPr lang="en-US" dirty="0"/>
              <a:t> </a:t>
            </a:r>
            <a:r>
              <a:rPr lang="en-US" dirty="0" err="1"/>
              <a:t>lucru</a:t>
            </a:r>
            <a:r>
              <a:rPr lang="en-US" dirty="0"/>
              <a:t> se </a:t>
            </a:r>
            <a:r>
              <a:rPr lang="en-US" dirty="0" err="1"/>
              <a:t>datorează</a:t>
            </a:r>
            <a:r>
              <a:rPr lang="en-US" dirty="0"/>
              <a:t> </a:t>
            </a:r>
            <a:r>
              <a:rPr lang="en-US" dirty="0" err="1"/>
              <a:t>faptului</a:t>
            </a:r>
            <a:r>
              <a:rPr lang="en-US" dirty="0"/>
              <a:t> </a:t>
            </a:r>
            <a:r>
              <a:rPr lang="en-US" dirty="0" err="1"/>
              <a:t>că</a:t>
            </a:r>
            <a:r>
              <a:rPr lang="en-US" dirty="0"/>
              <a:t> </a:t>
            </a:r>
            <a:r>
              <a:rPr lang="en-US" dirty="0" err="1"/>
              <a:t>angajatul</a:t>
            </a:r>
            <a:r>
              <a:rPr lang="en-US" dirty="0"/>
              <a:t> </a:t>
            </a:r>
            <a:r>
              <a:rPr lang="en-US" dirty="0" err="1"/>
              <a:t>trebuie</a:t>
            </a:r>
            <a:r>
              <a:rPr lang="en-US" dirty="0"/>
              <a:t> </a:t>
            </a:r>
            <a:r>
              <a:rPr lang="en-US" dirty="0" err="1"/>
              <a:t>să</a:t>
            </a:r>
            <a:r>
              <a:rPr lang="en-US" dirty="0"/>
              <a:t> </a:t>
            </a:r>
            <a:r>
              <a:rPr lang="en-US" dirty="0" err="1"/>
              <a:t>acceseze</a:t>
            </a:r>
            <a:r>
              <a:rPr lang="en-US" dirty="0"/>
              <a:t> date care </a:t>
            </a:r>
            <a:r>
              <a:rPr lang="en-US" dirty="0" err="1"/>
              <a:t>depășesc</a:t>
            </a:r>
            <a:r>
              <a:rPr lang="en-US" dirty="0"/>
              <a:t> </a:t>
            </a:r>
            <a:r>
              <a:rPr lang="en-US" dirty="0" err="1"/>
              <a:t>autorizarea</a:t>
            </a:r>
            <a:r>
              <a:rPr lang="en-US" dirty="0"/>
              <a:t> – </a:t>
            </a:r>
            <a:r>
              <a:rPr lang="ro-RO" dirty="0"/>
              <a:t>ceea ce</a:t>
            </a:r>
            <a:r>
              <a:rPr lang="en-US" dirty="0"/>
              <a:t> </a:t>
            </a:r>
            <a:r>
              <a:rPr lang="en-US" dirty="0" err="1"/>
              <a:t>constitui</a:t>
            </a:r>
            <a:r>
              <a:rPr lang="en-US" dirty="0"/>
              <a:t> </a:t>
            </a:r>
            <a:r>
              <a:rPr lang="en-US" dirty="0" err="1"/>
              <a:t>infracțiunea</a:t>
            </a:r>
            <a:r>
              <a:rPr lang="en-US" dirty="0"/>
              <a:t> de </a:t>
            </a:r>
            <a:r>
              <a:rPr lang="en-US" dirty="0" err="1"/>
              <a:t>acces</a:t>
            </a:r>
            <a:r>
              <a:rPr lang="en-US" dirty="0"/>
              <a:t> </a:t>
            </a:r>
            <a:r>
              <a:rPr lang="en-US" dirty="0" err="1"/>
              <a:t>ilegal</a:t>
            </a:r>
            <a:r>
              <a:rPr lang="en-US" dirty="0"/>
              <a:t>, </a:t>
            </a:r>
            <a:r>
              <a:rPr lang="en-US" dirty="0" err="1"/>
              <a:t>și</a:t>
            </a:r>
            <a:r>
              <a:rPr lang="en-US" dirty="0"/>
              <a:t> </a:t>
            </a:r>
            <a:r>
              <a:rPr lang="en-US" dirty="0" err="1"/>
              <a:t>apoi</a:t>
            </a:r>
            <a:r>
              <a:rPr lang="en-US" dirty="0"/>
              <a:t> </a:t>
            </a:r>
            <a:r>
              <a:rPr lang="en-US" dirty="0" err="1"/>
              <a:t>va</a:t>
            </a:r>
            <a:r>
              <a:rPr lang="en-US" dirty="0"/>
              <a:t> introduce </a:t>
            </a:r>
            <a:r>
              <a:rPr lang="en-US" dirty="0" err="1"/>
              <a:t>datele</a:t>
            </a:r>
            <a:r>
              <a:rPr lang="en-US" dirty="0"/>
              <a:t> </a:t>
            </a:r>
            <a:r>
              <a:rPr lang="en-US" dirty="0" err="1"/>
              <a:t>în</a:t>
            </a:r>
            <a:r>
              <a:rPr lang="en-US" dirty="0"/>
              <a:t> </a:t>
            </a:r>
            <a:r>
              <a:rPr lang="en-US" dirty="0" err="1"/>
              <a:t>sistemul</a:t>
            </a:r>
            <a:r>
              <a:rPr lang="en-US" dirty="0"/>
              <a:t> informatic al </a:t>
            </a:r>
            <a:r>
              <a:rPr lang="en-US" dirty="0" err="1"/>
              <a:t>Coconspiratorului</a:t>
            </a:r>
            <a:r>
              <a:rPr lang="en-US" dirty="0"/>
              <a:t> </a:t>
            </a:r>
            <a:r>
              <a:rPr lang="en-US" dirty="0" err="1"/>
              <a:t>fără</a:t>
            </a:r>
            <a:r>
              <a:rPr lang="en-US" dirty="0"/>
              <a:t> </a:t>
            </a:r>
            <a:r>
              <a:rPr lang="en-US" dirty="0" err="1"/>
              <a:t>autorizație</a:t>
            </a:r>
            <a:r>
              <a:rPr lang="en-US" dirty="0"/>
              <a:t> - care </a:t>
            </a:r>
            <a:r>
              <a:rPr lang="en-US" dirty="0" err="1"/>
              <a:t>va</a:t>
            </a:r>
            <a:r>
              <a:rPr lang="en-US" dirty="0"/>
              <a:t> </a:t>
            </a:r>
            <a:r>
              <a:rPr lang="en-US" dirty="0" err="1"/>
              <a:t>constitui</a:t>
            </a:r>
            <a:r>
              <a:rPr lang="en-US" dirty="0"/>
              <a:t> </a:t>
            </a:r>
            <a:r>
              <a:rPr lang="en-US" dirty="0" err="1"/>
              <a:t>infracțiunea</a:t>
            </a:r>
            <a:r>
              <a:rPr lang="en-US" dirty="0"/>
              <a:t> de </a:t>
            </a:r>
            <a:r>
              <a:rPr lang="en-US" dirty="0" err="1"/>
              <a:t>interferenț</a:t>
            </a:r>
            <a:r>
              <a:rPr lang="ro-RO" dirty="0"/>
              <a:t>ă</a:t>
            </a:r>
            <a:r>
              <a:rPr lang="en-US" dirty="0"/>
              <a:t> </a:t>
            </a:r>
            <a:r>
              <a:rPr lang="ro-RO" dirty="0"/>
              <a:t>în</a:t>
            </a:r>
            <a:r>
              <a:rPr lang="en-US" dirty="0"/>
              <a:t> date.</a:t>
            </a:r>
            <a:endParaRPr lang="ro-RO" dirty="0"/>
          </a:p>
          <a:p>
            <a:endParaRPr lang="en-US"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2653542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50</a:t>
            </a:fld>
            <a:endParaRPr lang="en-US" altLang="en-US"/>
          </a:p>
        </p:txBody>
      </p:sp>
    </p:spTree>
    <p:extLst>
      <p:ext uri="{BB962C8B-B14F-4D97-AF65-F5344CB8AC3E}">
        <p14:creationId xmlns:p14="http://schemas.microsoft.com/office/powerpoint/2010/main" val="2804134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ro-RO" altLang="sr-Latn-RS" dirty="0" smtClean="0">
                <a:ea typeface="ＭＳ Ｐゴシック" panose="020B0600070205080204" pitchFamily="34" charset="-128"/>
              </a:rPr>
              <a:t>Interferența sistemului reprezintă</a:t>
            </a:r>
            <a:r>
              <a:rPr lang="ro-RO" altLang="sr-Latn-RS" baseline="0" dirty="0" smtClean="0">
                <a:ea typeface="ＭＳ Ｐゴシック" panose="020B0600070205080204" pitchFamily="34" charset="-128"/>
              </a:rPr>
              <a:t> un obstacol în calea funcționării unui sistem informatic- obstrucționare gravă: Articolul 5 din Convenția de la Budapesta nu vizează obstrucționările mai puțin grave. </a:t>
            </a:r>
            <a:r>
              <a:rPr lang="ro-RO" altLang="sr-Latn-RS" baseline="0" dirty="0" smtClean="0">
                <a:ea typeface="ＭＳ Ｐゴシック" panose="020B0600070205080204" pitchFamily="34" charset="-128"/>
              </a:rPr>
              <a:t>Această consecință poate fi rezultatul introducerii, transmiterii, afectării, ștergerii, deteriorării, alterării sau suprimării datelor informatice, dacă toate acestea sunt comise în mod intenționat sau fără drept.</a:t>
            </a:r>
          </a:p>
          <a:p>
            <a:pPr eaLnBrk="1" hangingPunct="1">
              <a:defRPr/>
            </a:pPr>
            <a:endParaRPr lang="ro-RO" altLang="sr-Latn-RS" baseline="0" dirty="0" smtClean="0">
              <a:ea typeface="ＭＳ Ｐゴシック" panose="020B0600070205080204" pitchFamily="34" charset="-128"/>
            </a:endParaRPr>
          </a:p>
          <a:p>
            <a:pPr eaLnBrk="1" hangingPunct="1">
              <a:defRPr/>
            </a:pPr>
            <a:r>
              <a:rPr lang="ro-RO" altLang="sr-Latn-RS" baseline="0" dirty="0" smtClean="0">
                <a:ea typeface="ＭＳ Ｐゴシック" panose="020B0600070205080204" pitchFamily="34" charset="-128"/>
              </a:rPr>
              <a:t>Acest aspect deosebit exclude, în general, de exemplu, testele de securitate efectuate de administratorul rețelei. Această încășcare acoperă o varietate largă de acte, capabile să interfereze funționarea normală și corectă a unei rețele. </a:t>
            </a:r>
            <a:r>
              <a:rPr lang="ro-RO" sz="1200" b="0" i="0" kern="1200" dirty="0" smtClean="0">
                <a:solidFill>
                  <a:schemeClr val="tx1"/>
                </a:solidFill>
                <a:effectLst/>
                <a:latin typeface="+mn-lt"/>
                <a:ea typeface="+mn-ea"/>
                <a:cs typeface="+mn-cs"/>
              </a:rPr>
              <a:t>De fapt, Convenția de la Budapesta recunoaște importanța sistemelor de comunicații și a tehnologiei informatice în viața de zi cu zi - disponibilitatea acestor sisteme este crucială pentru funcționarea regulată a activităților publice, economice și sociale. Dar acest tip de infracțiune nu include doar interferențele la scară largă, cum ar fi atacurile prin blocarea</a:t>
            </a:r>
            <a:r>
              <a:rPr lang="ro-RO" sz="1200" b="0" i="0" kern="1200" baseline="0" dirty="0" smtClean="0">
                <a:solidFill>
                  <a:schemeClr val="tx1"/>
                </a:solidFill>
                <a:effectLst/>
                <a:latin typeface="+mn-lt"/>
                <a:ea typeface="+mn-ea"/>
                <a:cs typeface="+mn-cs"/>
              </a:rPr>
              <a:t> serviciului.</a:t>
            </a:r>
            <a:endParaRPr lang="ro-RO" sz="1200" b="0" i="0" kern="1200" dirty="0" smtClean="0">
              <a:solidFill>
                <a:schemeClr val="tx1"/>
              </a:solidFill>
              <a:effectLst/>
              <a:latin typeface="+mn-lt"/>
              <a:ea typeface="+mn-ea"/>
              <a:cs typeface="+mn-cs"/>
            </a:endParaRPr>
          </a:p>
          <a:p>
            <a:pPr eaLnBrk="1" hangingPunct="1">
              <a:defRPr/>
            </a:pPr>
            <a:endParaRPr lang="ro-RO" altLang="sr-Latn-RS" dirty="0" smtClean="0">
              <a:ea typeface="ＭＳ Ｐゴシック" panose="020B0600070205080204" pitchFamily="34" charset="-128"/>
            </a:endParaRPr>
          </a:p>
          <a:p>
            <a:pPr eaLnBrk="1" hangingPunct="1">
              <a:defRPr/>
            </a:pPr>
            <a:r>
              <a:rPr lang="ro-RO" sz="1200" b="0" i="0" kern="1200" dirty="0" smtClean="0">
                <a:solidFill>
                  <a:schemeClr val="tx1"/>
                </a:solidFill>
                <a:effectLst/>
                <a:latin typeface="+mn-lt"/>
                <a:ea typeface="+mn-ea"/>
                <a:cs typeface="+mn-cs"/>
              </a:rPr>
              <a:t>Chiar și acțiunile mici, care vizează doar un computer, pot fi o interferență a sistemului - va fi cazul bombardării prin e-mail vizând o singură adresă de e-mail. De fapt, va avea întotdeauna o infracțiune de interferență a sistemului atunci când un făptuitor vizează un sistem informatic cu mai multe cereri decât poate gestiona sistemul respectiv.</a:t>
            </a:r>
          </a:p>
          <a:p>
            <a:pPr eaLnBrk="1" hangingPunct="1">
              <a:defRPr/>
            </a:pPr>
            <a:endParaRPr lang="ro-RO" altLang="sr-Latn-RS" sz="1200" b="0" i="0" kern="1200" dirty="0" smtClean="0">
              <a:solidFill>
                <a:schemeClr val="tx1"/>
              </a:solidFill>
              <a:effectLst/>
              <a:latin typeface="+mn-lt"/>
              <a:ea typeface="+mn-ea"/>
              <a:cs typeface="+mn-cs"/>
            </a:endParaRPr>
          </a:p>
          <a:p>
            <a:pPr eaLnBrk="1" hangingPunct="1">
              <a:defRPr/>
            </a:pPr>
            <a:r>
              <a:rPr lang="ro-RO" sz="1200" b="0" i="0" kern="1200" dirty="0" smtClean="0">
                <a:solidFill>
                  <a:schemeClr val="tx1"/>
                </a:solidFill>
                <a:effectLst/>
                <a:latin typeface="+mn-lt"/>
                <a:ea typeface="+mn-ea"/>
                <a:cs typeface="+mn-cs"/>
              </a:rPr>
              <a:t>Această infracțiune are în vedere protejarea accesului la rețelele de comunicații, atât protejarea operatorilor sistemului, cât și a utilizatorului final.</a:t>
            </a:r>
          </a:p>
          <a:p>
            <a:pPr eaLnBrk="1" hangingPunct="1">
              <a:defRPr/>
            </a:pPr>
            <a:endParaRPr lang="ro-RO" sz="1200" b="0" i="0" kern="1200" dirty="0" smtClean="0">
              <a:solidFill>
                <a:schemeClr val="tx1"/>
              </a:solidFill>
              <a:effectLst/>
              <a:latin typeface="+mn-lt"/>
              <a:ea typeface="+mn-ea"/>
              <a:cs typeface="+mn-cs"/>
            </a:endParaRPr>
          </a:p>
          <a:p>
            <a:pPr eaLnBrk="1" hangingPunct="1">
              <a:defRPr/>
            </a:pPr>
            <a:r>
              <a:rPr lang="ro-RO" sz="1200" b="0" i="0" kern="1200" dirty="0" smtClean="0">
                <a:solidFill>
                  <a:schemeClr val="tx1"/>
                </a:solidFill>
                <a:effectLst/>
                <a:latin typeface="+mn-lt"/>
                <a:ea typeface="+mn-ea"/>
                <a:cs typeface="+mn-cs"/>
              </a:rPr>
              <a:t>Formatorul ar trebui să sublinieze că scopul acestei infracțiuni este diferit de cel al accesului ilegal în conformitate cu articolul 2. Pot exista cazuri în care un computer poate fi interferat fără a fi accesat, de exemplu, în cazul unui atac prin</a:t>
            </a:r>
            <a:r>
              <a:rPr lang="ro-RO" sz="1200" b="0" i="0" kern="1200" baseline="0" dirty="0" smtClean="0">
                <a:solidFill>
                  <a:schemeClr val="tx1"/>
                </a:solidFill>
                <a:effectLst/>
                <a:latin typeface="+mn-lt"/>
                <a:ea typeface="+mn-ea"/>
                <a:cs typeface="+mn-cs"/>
              </a:rPr>
              <a:t> blocarea distribuită a serviciului</a:t>
            </a:r>
            <a:r>
              <a:rPr lang="ro-RO" sz="1200" b="0" i="0" kern="1200" dirty="0" smtClean="0">
                <a:solidFill>
                  <a:schemeClr val="tx1"/>
                </a:solidFill>
                <a:effectLst/>
                <a:latin typeface="+mn-lt"/>
                <a:ea typeface="+mn-ea"/>
                <a:cs typeface="+mn-cs"/>
              </a:rPr>
              <a:t>. Mai mult, ar putea exista și cazuri în care accesul a fost „cu drept”, dar acțiunea ulterioară de interferență a fost „fără drept”. </a:t>
            </a:r>
          </a:p>
          <a:p>
            <a:pPr eaLnBrk="1" hangingPunct="1">
              <a:defRPr/>
            </a:pPr>
            <a:endParaRPr lang="ro-RO" altLang="sr-Latn-RS" sz="1200" b="0" i="0" kern="1200" dirty="0" smtClean="0">
              <a:solidFill>
                <a:schemeClr val="tx1"/>
              </a:solidFill>
              <a:effectLst/>
              <a:latin typeface="+mn-lt"/>
              <a:ea typeface="+mn-ea"/>
              <a:cs typeface="+mn-cs"/>
            </a:endParaRPr>
          </a:p>
          <a:p>
            <a:pPr eaLnBrk="1" hangingPunct="1">
              <a:defRPr/>
            </a:pPr>
            <a:endParaRPr lang="en-GB" altLang="sr-Latn-R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1219687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Scopul</a:t>
            </a:r>
            <a:r>
              <a:rPr lang="en-US" dirty="0"/>
              <a:t> </a:t>
            </a:r>
            <a:r>
              <a:rPr lang="en-US" dirty="0" err="1"/>
              <a:t>acestui</a:t>
            </a:r>
            <a:r>
              <a:rPr lang="en-US" dirty="0"/>
              <a:t> </a:t>
            </a:r>
            <a:r>
              <a:rPr lang="ro-RO" dirty="0" err="1"/>
              <a:t>slide</a:t>
            </a:r>
            <a:r>
              <a:rPr lang="ro-RO" dirty="0"/>
              <a:t> </a:t>
            </a:r>
            <a:r>
              <a:rPr lang="en-US" dirty="0" err="1"/>
              <a:t>este</a:t>
            </a:r>
            <a:r>
              <a:rPr lang="en-US" dirty="0"/>
              <a:t> de a </a:t>
            </a:r>
            <a:r>
              <a:rPr lang="en-US" dirty="0" err="1"/>
              <a:t>capta</a:t>
            </a:r>
            <a:r>
              <a:rPr lang="en-US" dirty="0"/>
              <a:t> </a:t>
            </a:r>
            <a:r>
              <a:rPr lang="en-US" dirty="0" err="1"/>
              <a:t>interesul</a:t>
            </a:r>
            <a:r>
              <a:rPr lang="en-US" dirty="0"/>
              <a:t> </a:t>
            </a:r>
            <a:r>
              <a:rPr lang="ro-RO" dirty="0"/>
              <a:t>cursanților</a:t>
            </a:r>
            <a:r>
              <a:rPr lang="en-US" dirty="0"/>
              <a:t>. </a:t>
            </a:r>
            <a:r>
              <a:rPr lang="en-US" dirty="0" err="1"/>
              <a:t>Acest</a:t>
            </a:r>
            <a:r>
              <a:rPr lang="ro-RO" dirty="0"/>
              <a:t> </a:t>
            </a:r>
            <a:r>
              <a:rPr lang="ro-RO" dirty="0" err="1"/>
              <a:t>slide</a:t>
            </a:r>
            <a:r>
              <a:rPr lang="ro-RO" dirty="0"/>
              <a:t> și cele </a:t>
            </a:r>
            <a:r>
              <a:rPr lang="en-US" dirty="0" err="1"/>
              <a:t>ulterioare</a:t>
            </a:r>
            <a:r>
              <a:rPr lang="en-US" dirty="0"/>
              <a:t> </a:t>
            </a:r>
            <a:r>
              <a:rPr lang="en-US" dirty="0" err="1"/>
              <a:t>încearcă</a:t>
            </a:r>
            <a:r>
              <a:rPr lang="en-US" dirty="0"/>
              <a:t> </a:t>
            </a:r>
            <a:r>
              <a:rPr lang="en-US" dirty="0" err="1"/>
              <a:t>să</a:t>
            </a:r>
            <a:r>
              <a:rPr lang="en-US" dirty="0"/>
              <a:t> </a:t>
            </a:r>
            <a:r>
              <a:rPr lang="en-US" dirty="0" err="1"/>
              <a:t>analizeze</a:t>
            </a:r>
            <a:r>
              <a:rPr lang="en-US" dirty="0"/>
              <a:t> </a:t>
            </a:r>
            <a:r>
              <a:rPr lang="en-US" dirty="0" err="1"/>
              <a:t>conceptul</a:t>
            </a:r>
            <a:r>
              <a:rPr lang="en-US" dirty="0"/>
              <a:t> de </a:t>
            </a:r>
            <a:r>
              <a:rPr lang="en-US" dirty="0" err="1"/>
              <a:t>interferenț</a:t>
            </a:r>
            <a:r>
              <a:rPr lang="ro-RO" dirty="0"/>
              <a:t>a în</a:t>
            </a:r>
            <a:r>
              <a:rPr lang="en-US" dirty="0"/>
              <a:t> </a:t>
            </a:r>
            <a:r>
              <a:rPr lang="en-US" dirty="0" err="1"/>
              <a:t>telefoni</a:t>
            </a:r>
            <a:r>
              <a:rPr lang="ro-RO" dirty="0"/>
              <a:t>e</a:t>
            </a:r>
            <a:r>
              <a:rPr lang="en-US" dirty="0"/>
              <a:t> cu </a:t>
            </a:r>
            <a:r>
              <a:rPr lang="en-US" dirty="0" err="1"/>
              <a:t>interferența</a:t>
            </a:r>
            <a:r>
              <a:rPr lang="en-US" dirty="0"/>
              <a:t> </a:t>
            </a:r>
            <a:r>
              <a:rPr lang="ro-RO" dirty="0"/>
              <a:t>în </a:t>
            </a:r>
            <a:r>
              <a:rPr lang="en-US" dirty="0" err="1"/>
              <a:t>sistem</a:t>
            </a:r>
            <a:r>
              <a:rPr lang="en-US" dirty="0"/>
              <a:t>.</a:t>
            </a:r>
          </a:p>
          <a:p>
            <a:endParaRPr lang="en-US" dirty="0"/>
          </a:p>
          <a:p>
            <a:r>
              <a:rPr lang="en-US" dirty="0" err="1"/>
              <a:t>Imaginile</a:t>
            </a:r>
            <a:r>
              <a:rPr lang="en-US" dirty="0"/>
              <a:t> din </a:t>
            </a:r>
            <a:r>
              <a:rPr lang="en-US" dirty="0" err="1"/>
              <a:t>stânga</a:t>
            </a:r>
            <a:r>
              <a:rPr lang="en-US" dirty="0"/>
              <a:t> pot fi </a:t>
            </a:r>
            <a:r>
              <a:rPr lang="en-US" dirty="0" err="1"/>
              <a:t>utilizate</a:t>
            </a:r>
            <a:r>
              <a:rPr lang="en-US" dirty="0"/>
              <a:t> </a:t>
            </a:r>
            <a:r>
              <a:rPr lang="en-US" dirty="0" err="1"/>
              <a:t>pentru</a:t>
            </a:r>
            <a:r>
              <a:rPr lang="en-US" dirty="0"/>
              <a:t> a </a:t>
            </a:r>
            <a:r>
              <a:rPr lang="en-US" dirty="0" err="1"/>
              <a:t>reaminti</a:t>
            </a:r>
            <a:r>
              <a:rPr lang="en-US" dirty="0"/>
              <a:t> </a:t>
            </a:r>
            <a:r>
              <a:rPr lang="en-US" dirty="0" err="1"/>
              <a:t>delegațiilor</a:t>
            </a:r>
            <a:r>
              <a:rPr lang="en-US" dirty="0"/>
              <a:t> </a:t>
            </a:r>
            <a:r>
              <a:rPr lang="en-US" dirty="0" err="1"/>
              <a:t>că</a:t>
            </a:r>
            <a:r>
              <a:rPr lang="en-US" dirty="0"/>
              <a:t> </a:t>
            </a:r>
            <a:r>
              <a:rPr lang="en-US" dirty="0" err="1"/>
              <a:t>secțiunea</a:t>
            </a:r>
            <a:r>
              <a:rPr lang="en-US" dirty="0"/>
              <a:t> de </a:t>
            </a:r>
            <a:r>
              <a:rPr lang="en-US" dirty="0" err="1"/>
              <a:t>adâncime</a:t>
            </a:r>
            <a:r>
              <a:rPr lang="en-US" dirty="0"/>
              <a:t> a </a:t>
            </a:r>
            <a:r>
              <a:rPr lang="en-US" dirty="0" err="1"/>
              <a:t>primului</a:t>
            </a:r>
            <a:r>
              <a:rPr lang="en-US" dirty="0"/>
              <a:t> </a:t>
            </a:r>
            <a:r>
              <a:rPr lang="en-US" dirty="0" err="1"/>
              <a:t>cablu</a:t>
            </a:r>
            <a:r>
              <a:rPr lang="en-US" dirty="0"/>
              <a:t> </a:t>
            </a:r>
            <a:r>
              <a:rPr lang="en-US" dirty="0" err="1"/>
              <a:t>submarin</a:t>
            </a:r>
            <a:r>
              <a:rPr lang="en-US" dirty="0"/>
              <a:t> trans-</a:t>
            </a:r>
            <a:r>
              <a:rPr lang="en-US" dirty="0" err="1"/>
              <a:t>atlantic</a:t>
            </a:r>
            <a:r>
              <a:rPr lang="en-US" dirty="0"/>
              <a:t> a </a:t>
            </a:r>
            <a:r>
              <a:rPr lang="en-US" dirty="0" err="1"/>
              <a:t>fost</a:t>
            </a:r>
            <a:r>
              <a:rPr lang="en-US" dirty="0"/>
              <a:t> </a:t>
            </a:r>
            <a:r>
              <a:rPr lang="en-US" dirty="0" err="1"/>
              <a:t>făcută</a:t>
            </a:r>
            <a:r>
              <a:rPr lang="en-US" dirty="0"/>
              <a:t> ca 1858, care a </a:t>
            </a:r>
            <a:r>
              <a:rPr lang="en-US" dirty="0" err="1"/>
              <a:t>deschis</a:t>
            </a:r>
            <a:r>
              <a:rPr lang="en-US" dirty="0"/>
              <a:t> </a:t>
            </a:r>
            <a:r>
              <a:rPr lang="en-US" dirty="0" err="1"/>
              <a:t>calea</a:t>
            </a:r>
            <a:r>
              <a:rPr lang="en-US" dirty="0"/>
              <a:t> </a:t>
            </a:r>
            <a:r>
              <a:rPr lang="en-US" dirty="0" err="1"/>
              <a:t>pentru</a:t>
            </a:r>
            <a:r>
              <a:rPr lang="en-US" dirty="0"/>
              <a:t> </a:t>
            </a:r>
            <a:r>
              <a:rPr lang="en-US" dirty="0" err="1"/>
              <a:t>telecomunicațiile</a:t>
            </a:r>
            <a:r>
              <a:rPr lang="en-US" dirty="0"/>
              <a:t> </a:t>
            </a:r>
            <a:r>
              <a:rPr lang="en-US" dirty="0" err="1"/>
              <a:t>internaționale</a:t>
            </a:r>
            <a:r>
              <a:rPr lang="en-US" dirty="0"/>
              <a:t>. </a:t>
            </a:r>
            <a:r>
              <a:rPr lang="en-US" dirty="0" err="1"/>
              <a:t>Imaginea</a:t>
            </a:r>
            <a:r>
              <a:rPr lang="en-US" dirty="0"/>
              <a:t> din </a:t>
            </a:r>
            <a:r>
              <a:rPr lang="en-US" dirty="0" err="1"/>
              <a:t>dreapta</a:t>
            </a:r>
            <a:r>
              <a:rPr lang="en-US" dirty="0"/>
              <a:t> </a:t>
            </a:r>
            <a:r>
              <a:rPr lang="en-US" dirty="0" err="1"/>
              <a:t>arată</a:t>
            </a:r>
            <a:r>
              <a:rPr lang="en-US" dirty="0"/>
              <a:t> cum au </a:t>
            </a:r>
            <a:r>
              <a:rPr lang="en-US" dirty="0" err="1"/>
              <a:t>fost</a:t>
            </a:r>
            <a:r>
              <a:rPr lang="en-US" dirty="0"/>
              <a:t> </a:t>
            </a:r>
            <a:r>
              <a:rPr lang="en-US" dirty="0" err="1"/>
              <a:t>așezate</a:t>
            </a:r>
            <a:r>
              <a:rPr lang="en-US" dirty="0"/>
              <a:t> </a:t>
            </a:r>
            <a:r>
              <a:rPr lang="en-US" dirty="0" err="1"/>
              <a:t>cablurile</a:t>
            </a:r>
            <a:r>
              <a:rPr lang="en-US" dirty="0"/>
              <a:t>.</a:t>
            </a:r>
          </a:p>
          <a:p>
            <a:endParaRPr lang="en-US" dirty="0"/>
          </a:p>
          <a:p>
            <a:r>
              <a:rPr lang="en-US" dirty="0" err="1"/>
              <a:t>Formatorul</a:t>
            </a:r>
            <a:r>
              <a:rPr lang="en-US" dirty="0"/>
              <a:t> </a:t>
            </a:r>
            <a:r>
              <a:rPr lang="en-US" dirty="0" err="1"/>
              <a:t>poate</a:t>
            </a:r>
            <a:r>
              <a:rPr lang="en-US" dirty="0"/>
              <a:t> </a:t>
            </a:r>
            <a:r>
              <a:rPr lang="en-US" dirty="0" err="1"/>
              <a:t>explica</a:t>
            </a:r>
            <a:r>
              <a:rPr lang="en-US" dirty="0"/>
              <a:t> </a:t>
            </a:r>
            <a:r>
              <a:rPr lang="en-US" dirty="0" err="1"/>
              <a:t>că</a:t>
            </a:r>
            <a:r>
              <a:rPr lang="en-US" dirty="0"/>
              <a:t>, anterior, </a:t>
            </a:r>
            <a:r>
              <a:rPr lang="en-US" dirty="0" err="1"/>
              <a:t>schimburile</a:t>
            </a:r>
            <a:r>
              <a:rPr lang="en-US" dirty="0"/>
              <a:t> </a:t>
            </a:r>
            <a:r>
              <a:rPr lang="en-US" dirty="0" err="1"/>
              <a:t>telefonice</a:t>
            </a:r>
            <a:r>
              <a:rPr lang="en-US" dirty="0"/>
              <a:t> au </a:t>
            </a:r>
            <a:r>
              <a:rPr lang="en-US" dirty="0" err="1"/>
              <a:t>fost</a:t>
            </a:r>
            <a:r>
              <a:rPr lang="en-US" dirty="0"/>
              <a:t> </a:t>
            </a:r>
            <a:r>
              <a:rPr lang="en-US" dirty="0" err="1"/>
              <a:t>efectuate</a:t>
            </a:r>
            <a:r>
              <a:rPr lang="en-US" dirty="0"/>
              <a:t> manual </a:t>
            </a:r>
            <a:r>
              <a:rPr lang="en-US" dirty="0" err="1"/>
              <a:t>prin</a:t>
            </a:r>
            <a:r>
              <a:rPr lang="en-US" dirty="0"/>
              <a:t> </a:t>
            </a:r>
            <a:r>
              <a:rPr lang="en-US" dirty="0" err="1"/>
              <a:t>tablouri</a:t>
            </a:r>
            <a:r>
              <a:rPr lang="en-US" dirty="0"/>
              <a:t> de </a:t>
            </a:r>
            <a:r>
              <a:rPr lang="en-US" dirty="0" err="1"/>
              <a:t>comutare</a:t>
            </a:r>
            <a:r>
              <a:rPr lang="en-US" dirty="0"/>
              <a:t>. </a:t>
            </a:r>
            <a:r>
              <a:rPr lang="en-US" dirty="0" err="1"/>
              <a:t>Când</a:t>
            </a:r>
            <a:r>
              <a:rPr lang="en-US" dirty="0"/>
              <a:t> a </a:t>
            </a:r>
            <a:r>
              <a:rPr lang="en-US" dirty="0" err="1"/>
              <a:t>apărut</a:t>
            </a:r>
            <a:r>
              <a:rPr lang="en-US" dirty="0"/>
              <a:t> </a:t>
            </a:r>
            <a:r>
              <a:rPr lang="en-US" dirty="0" err="1"/>
              <a:t>acest</a:t>
            </a:r>
            <a:r>
              <a:rPr lang="en-US" dirty="0"/>
              <a:t> </a:t>
            </a:r>
            <a:r>
              <a:rPr lang="en-US" dirty="0" err="1"/>
              <a:t>lucru</a:t>
            </a:r>
            <a:r>
              <a:rPr lang="en-US" dirty="0"/>
              <a:t>, </a:t>
            </a:r>
            <a:r>
              <a:rPr lang="ro-RO" dirty="0"/>
              <a:t>se auzea </a:t>
            </a:r>
            <a:r>
              <a:rPr lang="en-US" dirty="0" err="1"/>
              <a:t>foarte</a:t>
            </a:r>
            <a:r>
              <a:rPr lang="en-US" dirty="0"/>
              <a:t> </a:t>
            </a:r>
            <a:r>
              <a:rPr lang="en-US" dirty="0" err="1"/>
              <a:t>frecvent</a:t>
            </a:r>
            <a:r>
              <a:rPr lang="en-US" dirty="0"/>
              <a:t> un "ton </a:t>
            </a:r>
            <a:r>
              <a:rPr lang="en-US" dirty="0" err="1"/>
              <a:t>ocupat</a:t>
            </a:r>
            <a:r>
              <a:rPr lang="en-US" dirty="0"/>
              <a:t>" </a:t>
            </a:r>
            <a:r>
              <a:rPr lang="en-US" dirty="0" err="1"/>
              <a:t>când</a:t>
            </a:r>
            <a:r>
              <a:rPr lang="en-US" dirty="0"/>
              <a:t> </a:t>
            </a:r>
            <a:r>
              <a:rPr lang="en-US" dirty="0" err="1"/>
              <a:t>tabloul</a:t>
            </a:r>
            <a:r>
              <a:rPr lang="en-US" dirty="0"/>
              <a:t> de </a:t>
            </a:r>
            <a:r>
              <a:rPr lang="en-US" dirty="0" err="1"/>
              <a:t>distribuție</a:t>
            </a:r>
            <a:r>
              <a:rPr lang="en-US" dirty="0"/>
              <a:t> </a:t>
            </a:r>
            <a:r>
              <a:rPr lang="ro-RO" dirty="0" err="1"/>
              <a:t>er</a:t>
            </a:r>
            <a:r>
              <a:rPr lang="en-US" dirty="0"/>
              <a:t>a </a:t>
            </a:r>
            <a:r>
              <a:rPr lang="en-US" dirty="0" err="1"/>
              <a:t>copleșit</a:t>
            </a:r>
            <a:r>
              <a:rPr lang="en-US" dirty="0"/>
              <a:t> de </a:t>
            </a:r>
            <a:r>
              <a:rPr lang="en-US" dirty="0" err="1"/>
              <a:t>prea</a:t>
            </a:r>
            <a:r>
              <a:rPr lang="en-US" dirty="0"/>
              <a:t> </a:t>
            </a:r>
            <a:r>
              <a:rPr lang="en-US" dirty="0" err="1"/>
              <a:t>multe</a:t>
            </a:r>
            <a:r>
              <a:rPr lang="en-US" dirty="0"/>
              <a:t> </a:t>
            </a:r>
            <a:r>
              <a:rPr lang="en-US" dirty="0" err="1"/>
              <a:t>apeluri</a:t>
            </a:r>
            <a:r>
              <a:rPr lang="en-US" dirty="0"/>
              <a:t>.</a:t>
            </a:r>
            <a:r>
              <a:rPr lang="ro-RO" dirty="0"/>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x-es-XL"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52</a:t>
            </a:fld>
            <a:endParaRPr lang="en-US" altLang="en-US"/>
          </a:p>
        </p:txBody>
      </p:sp>
    </p:spTree>
    <p:extLst>
      <p:ext uri="{BB962C8B-B14F-4D97-AF65-F5344CB8AC3E}">
        <p14:creationId xmlns:p14="http://schemas.microsoft.com/office/powerpoint/2010/main" val="34495637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Scopul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capta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interesul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cursanților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și cele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ulterioare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încearcă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analizeze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conceptul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interferenț</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 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telefoni</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cu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interferența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sistem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a:p>
            <a:r>
              <a:rPr lang="en-US" dirty="0" err="1"/>
              <a:t>Imaginea</a:t>
            </a:r>
            <a:r>
              <a:rPr lang="en-US" dirty="0"/>
              <a:t> din </a:t>
            </a:r>
            <a:r>
              <a:rPr lang="en-US" dirty="0" err="1"/>
              <a:t>stânga</a:t>
            </a:r>
            <a:r>
              <a:rPr lang="en-US" dirty="0"/>
              <a:t> </a:t>
            </a:r>
            <a:r>
              <a:rPr lang="en-US" dirty="0" err="1"/>
              <a:t>și</a:t>
            </a:r>
            <a:r>
              <a:rPr lang="en-US" dirty="0"/>
              <a:t> </a:t>
            </a:r>
            <a:r>
              <a:rPr lang="en-US" dirty="0" err="1"/>
              <a:t>imaginea</a:t>
            </a:r>
            <a:r>
              <a:rPr lang="en-US" dirty="0"/>
              <a:t> din </a:t>
            </a:r>
            <a:r>
              <a:rPr lang="en-US" dirty="0" err="1"/>
              <a:t>partea</a:t>
            </a:r>
            <a:r>
              <a:rPr lang="en-US" dirty="0"/>
              <a:t> </a:t>
            </a:r>
            <a:r>
              <a:rPr lang="en-US" dirty="0" err="1"/>
              <a:t>dreaptă</a:t>
            </a:r>
            <a:r>
              <a:rPr lang="en-US" dirty="0"/>
              <a:t> sus </a:t>
            </a:r>
            <a:r>
              <a:rPr lang="en-US" dirty="0" err="1"/>
              <a:t>arată</a:t>
            </a:r>
            <a:r>
              <a:rPr lang="en-US" dirty="0"/>
              <a:t> </a:t>
            </a:r>
            <a:r>
              <a:rPr lang="ro-RO" dirty="0"/>
              <a:t>centrale telefonice </a:t>
            </a:r>
            <a:r>
              <a:rPr lang="en-US" dirty="0"/>
              <a:t>care </a:t>
            </a:r>
            <a:r>
              <a:rPr lang="ro-RO" dirty="0" err="1"/>
              <a:t>er</a:t>
            </a:r>
            <a:r>
              <a:rPr lang="en-US" dirty="0"/>
              <a:t>au </a:t>
            </a:r>
            <a:r>
              <a:rPr lang="en-US" dirty="0" err="1"/>
              <a:t>utilizate</a:t>
            </a:r>
            <a:r>
              <a:rPr lang="en-US" dirty="0"/>
              <a:t> anterior </a:t>
            </a:r>
            <a:r>
              <a:rPr lang="en-US" dirty="0" err="1"/>
              <a:t>pentru</a:t>
            </a:r>
            <a:r>
              <a:rPr lang="en-US" dirty="0"/>
              <a:t> a </a:t>
            </a:r>
            <a:r>
              <a:rPr lang="en-US" dirty="0" err="1"/>
              <a:t>conecta</a:t>
            </a:r>
            <a:r>
              <a:rPr lang="en-US" dirty="0"/>
              <a:t> </a:t>
            </a:r>
            <a:r>
              <a:rPr lang="en-US" dirty="0" err="1"/>
              <a:t>persoanele</a:t>
            </a:r>
            <a:r>
              <a:rPr lang="en-US" dirty="0"/>
              <a:t> </a:t>
            </a:r>
            <a:r>
              <a:rPr lang="en-US" dirty="0" err="1"/>
              <a:t>fizice</a:t>
            </a:r>
            <a:r>
              <a:rPr lang="en-US" dirty="0"/>
              <a:t>. </a:t>
            </a:r>
            <a:r>
              <a:rPr lang="en-US" dirty="0" err="1"/>
              <a:t>Imaginea</a:t>
            </a:r>
            <a:r>
              <a:rPr lang="en-US" dirty="0"/>
              <a:t> din </a:t>
            </a:r>
            <a:r>
              <a:rPr lang="en-US" dirty="0" err="1"/>
              <a:t>dreapta</a:t>
            </a:r>
            <a:r>
              <a:rPr lang="en-US" dirty="0"/>
              <a:t> </a:t>
            </a:r>
            <a:r>
              <a:rPr lang="en-US" dirty="0" err="1"/>
              <a:t>jos</a:t>
            </a:r>
            <a:r>
              <a:rPr lang="en-US" dirty="0"/>
              <a:t> </a:t>
            </a:r>
            <a:r>
              <a:rPr lang="en-US" dirty="0" err="1"/>
              <a:t>arată</a:t>
            </a:r>
            <a:r>
              <a:rPr lang="en-US" dirty="0"/>
              <a:t> </a:t>
            </a:r>
            <a:r>
              <a:rPr lang="en-US" dirty="0" err="1"/>
              <a:t>rezultatul</a:t>
            </a:r>
            <a:r>
              <a:rPr lang="en-US" dirty="0"/>
              <a:t> final – </a:t>
            </a:r>
            <a:r>
              <a:rPr lang="ro-RO" dirty="0"/>
              <a:t>în care</a:t>
            </a:r>
            <a:r>
              <a:rPr lang="en-US" dirty="0"/>
              <a:t> </a:t>
            </a:r>
            <a:r>
              <a:rPr lang="en-US" dirty="0" err="1"/>
              <a:t>apelul</a:t>
            </a:r>
            <a:r>
              <a:rPr lang="en-US" dirty="0"/>
              <a:t> </a:t>
            </a:r>
            <a:r>
              <a:rPr lang="en-US" dirty="0" err="1"/>
              <a:t>telefonic</a:t>
            </a:r>
            <a:r>
              <a:rPr lang="en-US" dirty="0"/>
              <a:t> </a:t>
            </a:r>
            <a:r>
              <a:rPr lang="en-US" dirty="0" err="1"/>
              <a:t>este</a:t>
            </a:r>
            <a:r>
              <a:rPr lang="en-US" dirty="0"/>
              <a:t> </a:t>
            </a:r>
            <a:r>
              <a:rPr lang="en-US" dirty="0" err="1"/>
              <a:t>conectat</a:t>
            </a:r>
            <a:r>
              <a:rPr lang="en-US" dirty="0"/>
              <a:t> </a:t>
            </a:r>
            <a:r>
              <a:rPr lang="en-US" dirty="0" err="1"/>
              <a:t>corect</a:t>
            </a:r>
            <a:r>
              <a:rPr lang="en-US" dirty="0"/>
              <a:t>.</a:t>
            </a:r>
          </a:p>
          <a:p>
            <a:endParaRPr lang="ro-RO" dirty="0" smtClean="0"/>
          </a:p>
          <a:p>
            <a:r>
              <a:rPr lang="ro-RO" sz="1200" b="0" i="0" kern="1200" dirty="0" smtClean="0">
                <a:solidFill>
                  <a:schemeClr val="tx1"/>
                </a:solidFill>
                <a:effectLst/>
                <a:latin typeface="+mn-lt"/>
                <a:ea typeface="+mn-ea"/>
                <a:cs typeface="+mn-cs"/>
              </a:rPr>
              <a:t>Formatorul poate explica faptul că anterior, centralele telefonice erau efectuate manual prin intermediul tablourilor. La</a:t>
            </a:r>
            <a:r>
              <a:rPr lang="ro-RO" sz="1200" b="0" i="0" kern="1200" baseline="0" dirty="0" smtClean="0">
                <a:solidFill>
                  <a:schemeClr val="tx1"/>
                </a:solidFill>
                <a:effectLst/>
                <a:latin typeface="+mn-lt"/>
                <a:ea typeface="+mn-ea"/>
                <a:cs typeface="+mn-cs"/>
              </a:rPr>
              <a:t> acel moment</a:t>
            </a:r>
            <a:r>
              <a:rPr lang="ro-RO" sz="1200" b="0" i="0" kern="1200" dirty="0" smtClean="0">
                <a:solidFill>
                  <a:schemeClr val="tx1"/>
                </a:solidFill>
                <a:effectLst/>
                <a:latin typeface="+mn-lt"/>
                <a:ea typeface="+mn-ea"/>
                <a:cs typeface="+mn-cs"/>
              </a:rPr>
              <a:t>, era foarte obișnuit să auziți un „ton ocupat” când tabloul de distribuție era copleșit de prea multe apeluri. </a:t>
            </a:r>
            <a:endParaRPr lang="en-US"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53</a:t>
            </a:fld>
            <a:endParaRPr lang="en-US" altLang="en-US"/>
          </a:p>
        </p:txBody>
      </p:sp>
    </p:spTree>
    <p:extLst>
      <p:ext uri="{BB962C8B-B14F-4D97-AF65-F5344CB8AC3E}">
        <p14:creationId xmlns:p14="http://schemas.microsoft.com/office/powerpoint/2010/main" val="17965371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Acest</a:t>
            </a:r>
            <a:r>
              <a:rPr lang="en-US" dirty="0"/>
              <a:t> </a:t>
            </a:r>
            <a:r>
              <a:rPr lang="en-US" dirty="0" err="1"/>
              <a:t>diapozitiv</a:t>
            </a:r>
            <a:r>
              <a:rPr lang="en-US" dirty="0"/>
              <a:t> </a:t>
            </a:r>
            <a:r>
              <a:rPr lang="en-US" dirty="0" err="1"/>
              <a:t>prezintă</a:t>
            </a:r>
            <a:r>
              <a:rPr lang="en-US" dirty="0"/>
              <a:t> un </a:t>
            </a:r>
            <a:r>
              <a:rPr lang="ro-RO" dirty="0"/>
              <a:t>telefon de </a:t>
            </a:r>
            <a:r>
              <a:rPr lang="en-US" dirty="0" err="1"/>
              <a:t>birou</a:t>
            </a:r>
            <a:r>
              <a:rPr lang="en-US" dirty="0"/>
              <a:t> care permit</a:t>
            </a:r>
            <a:r>
              <a:rPr lang="ro-RO" dirty="0"/>
              <a:t>e</a:t>
            </a:r>
            <a:r>
              <a:rPr lang="en-US" dirty="0"/>
              <a:t> </a:t>
            </a:r>
            <a:r>
              <a:rPr lang="en-US" dirty="0" err="1"/>
              <a:t>apeluri</a:t>
            </a:r>
            <a:r>
              <a:rPr lang="en-US" dirty="0"/>
              <a:t> </a:t>
            </a:r>
            <a:r>
              <a:rPr lang="en-US" dirty="0" err="1"/>
              <a:t>comutate</a:t>
            </a:r>
            <a:r>
              <a:rPr lang="en-US" dirty="0"/>
              <a:t> </a:t>
            </a:r>
            <a:r>
              <a:rPr lang="en-US" dirty="0" err="1"/>
              <a:t>în</a:t>
            </a:r>
            <a:r>
              <a:rPr lang="en-US" dirty="0"/>
              <a:t> circuit. </a:t>
            </a:r>
          </a:p>
          <a:p>
            <a:endParaRPr lang="en-US" dirty="0"/>
          </a:p>
          <a:p>
            <a:r>
              <a:rPr lang="en-US" dirty="0" err="1"/>
              <a:t>Scopul</a:t>
            </a:r>
            <a:r>
              <a:rPr lang="en-US" dirty="0"/>
              <a:t> </a:t>
            </a:r>
            <a:r>
              <a:rPr lang="en-US" dirty="0" err="1"/>
              <a:t>acestui</a:t>
            </a:r>
            <a:r>
              <a:rPr lang="en-US" dirty="0"/>
              <a:t> </a:t>
            </a:r>
            <a:r>
              <a:rPr lang="ro-RO" dirty="0" err="1"/>
              <a:t>slide</a:t>
            </a:r>
            <a:r>
              <a:rPr lang="ro-RO" dirty="0"/>
              <a:t> </a:t>
            </a:r>
            <a:r>
              <a:rPr lang="en-US" dirty="0" err="1"/>
              <a:t>este</a:t>
            </a:r>
            <a:r>
              <a:rPr lang="en-US" dirty="0"/>
              <a:t> de a </a:t>
            </a:r>
            <a:r>
              <a:rPr lang="en-US" dirty="0" err="1"/>
              <a:t>arăta</a:t>
            </a:r>
            <a:r>
              <a:rPr lang="en-US" dirty="0"/>
              <a:t> </a:t>
            </a:r>
            <a:r>
              <a:rPr lang="en-US" dirty="0" err="1"/>
              <a:t>că</a:t>
            </a:r>
            <a:r>
              <a:rPr lang="en-US" dirty="0"/>
              <a:t> </a:t>
            </a:r>
            <a:r>
              <a:rPr lang="en-US" dirty="0" err="1"/>
              <a:t>sistemele</a:t>
            </a:r>
            <a:r>
              <a:rPr lang="en-US" dirty="0"/>
              <a:t> de </a:t>
            </a:r>
            <a:r>
              <a:rPr lang="en-US" dirty="0" err="1"/>
              <a:t>telecomunicații</a:t>
            </a:r>
            <a:r>
              <a:rPr lang="en-US" dirty="0"/>
              <a:t> sunt de </a:t>
            </a:r>
            <a:r>
              <a:rPr lang="en-US" dirty="0" err="1"/>
              <a:t>obicei</a:t>
            </a:r>
            <a:r>
              <a:rPr lang="en-US" dirty="0"/>
              <a:t> </a:t>
            </a:r>
            <a:r>
              <a:rPr lang="en-US" dirty="0" err="1"/>
              <a:t>centralizate</a:t>
            </a:r>
            <a:r>
              <a:rPr lang="en-US" dirty="0"/>
              <a:t>, </a:t>
            </a:r>
            <a:r>
              <a:rPr lang="en-US" dirty="0" err="1"/>
              <a:t>ceea</a:t>
            </a:r>
            <a:r>
              <a:rPr lang="en-US" dirty="0"/>
              <a:t> </a:t>
            </a:r>
            <a:r>
              <a:rPr lang="en-US" dirty="0" err="1"/>
              <a:t>ce</a:t>
            </a:r>
            <a:r>
              <a:rPr lang="en-US" dirty="0"/>
              <a:t> </a:t>
            </a:r>
            <a:r>
              <a:rPr lang="en-US" dirty="0" err="1"/>
              <a:t>înseamnă</a:t>
            </a:r>
            <a:r>
              <a:rPr lang="en-US" dirty="0"/>
              <a:t> </a:t>
            </a:r>
            <a:r>
              <a:rPr lang="en-US" dirty="0" err="1"/>
              <a:t>că</a:t>
            </a:r>
            <a:r>
              <a:rPr lang="en-US" dirty="0"/>
              <a:t> </a:t>
            </a:r>
            <a:r>
              <a:rPr lang="en-US" dirty="0" err="1"/>
              <a:t>există</a:t>
            </a:r>
            <a:r>
              <a:rPr lang="en-US" dirty="0"/>
              <a:t> </a:t>
            </a:r>
            <a:r>
              <a:rPr lang="en-US" dirty="0" err="1"/>
              <a:t>anumite</a:t>
            </a:r>
            <a:r>
              <a:rPr lang="en-US" dirty="0"/>
              <a:t> </a:t>
            </a:r>
            <a:r>
              <a:rPr lang="en-US" dirty="0" err="1"/>
              <a:t>puncte</a:t>
            </a:r>
            <a:r>
              <a:rPr lang="en-US" dirty="0"/>
              <a:t> de </a:t>
            </a:r>
            <a:r>
              <a:rPr lang="ro-RO" dirty="0"/>
              <a:t>defectare</a:t>
            </a:r>
            <a:r>
              <a:rPr lang="en-US" dirty="0"/>
              <a:t> </a:t>
            </a:r>
            <a:r>
              <a:rPr lang="en-US" dirty="0" err="1"/>
              <a:t>identifica</a:t>
            </a:r>
            <a:r>
              <a:rPr lang="ro-RO" dirty="0"/>
              <a:t>bil</a:t>
            </a:r>
            <a:r>
              <a:rPr lang="en-US" dirty="0"/>
              <a:t>e. </a:t>
            </a:r>
            <a:r>
              <a:rPr lang="ro-RO" dirty="0"/>
              <a:t>Infractorii</a:t>
            </a:r>
            <a:r>
              <a:rPr lang="en-US" dirty="0"/>
              <a:t> care </a:t>
            </a:r>
            <a:r>
              <a:rPr lang="en-US" dirty="0" err="1"/>
              <a:t>doresc</a:t>
            </a:r>
            <a:r>
              <a:rPr lang="en-US" dirty="0"/>
              <a:t> </a:t>
            </a:r>
            <a:r>
              <a:rPr lang="en-US" dirty="0" err="1"/>
              <a:t>să</a:t>
            </a:r>
            <a:r>
              <a:rPr lang="en-US" dirty="0"/>
              <a:t> </a:t>
            </a:r>
            <a:r>
              <a:rPr lang="en-US" dirty="0" err="1"/>
              <a:t>obstrucționeze</a:t>
            </a:r>
            <a:r>
              <a:rPr lang="en-US" dirty="0"/>
              <a:t> </a:t>
            </a:r>
            <a:r>
              <a:rPr lang="en-US" dirty="0" err="1"/>
              <a:t>utilizarea</a:t>
            </a:r>
            <a:r>
              <a:rPr lang="en-US" dirty="0"/>
              <a:t> </a:t>
            </a:r>
            <a:r>
              <a:rPr lang="en-US" dirty="0" err="1"/>
              <a:t>unui</a:t>
            </a:r>
            <a:r>
              <a:rPr lang="en-US" dirty="0"/>
              <a:t> </a:t>
            </a:r>
            <a:r>
              <a:rPr lang="en-US" dirty="0" err="1"/>
              <a:t>sistem</a:t>
            </a:r>
            <a:r>
              <a:rPr lang="en-US" dirty="0"/>
              <a:t> de </a:t>
            </a:r>
            <a:r>
              <a:rPr lang="en-US" dirty="0" err="1"/>
              <a:t>telecomunicații</a:t>
            </a:r>
            <a:r>
              <a:rPr lang="en-US" dirty="0"/>
              <a:t> pot </a:t>
            </a:r>
            <a:r>
              <a:rPr lang="en-US" dirty="0" err="1"/>
              <a:t>interfera</a:t>
            </a:r>
            <a:r>
              <a:rPr lang="en-US" dirty="0"/>
              <a:t> cu </a:t>
            </a:r>
            <a:r>
              <a:rPr lang="en-US" dirty="0" err="1"/>
              <a:t>acest</a:t>
            </a:r>
            <a:r>
              <a:rPr lang="en-US" dirty="0"/>
              <a:t> </a:t>
            </a:r>
            <a:r>
              <a:rPr lang="en-US" dirty="0" err="1"/>
              <a:t>punct</a:t>
            </a:r>
            <a:r>
              <a:rPr lang="en-US" dirty="0"/>
              <a:t> </a:t>
            </a:r>
            <a:r>
              <a:rPr lang="ro-RO" dirty="0"/>
              <a:t>și pot </a:t>
            </a:r>
            <a:r>
              <a:rPr lang="en-US" dirty="0" err="1"/>
              <a:t>influența</a:t>
            </a:r>
            <a:r>
              <a:rPr lang="en-US" dirty="0"/>
              <a:t> o </a:t>
            </a:r>
            <a:r>
              <a:rPr lang="en-US" dirty="0" err="1"/>
              <a:t>întreagă</a:t>
            </a:r>
            <a:r>
              <a:rPr lang="en-US" dirty="0"/>
              <a:t> </a:t>
            </a:r>
            <a:r>
              <a:rPr lang="en-US" dirty="0" err="1"/>
              <a:t>rețea</a:t>
            </a:r>
            <a:r>
              <a:rPr lang="en-US" dirty="0"/>
              <a:t> de </a:t>
            </a:r>
            <a:r>
              <a:rPr lang="en-US" dirty="0" err="1"/>
              <a:t>telecomunicații</a:t>
            </a:r>
            <a:r>
              <a:rPr lang="en-US" dirty="0"/>
              <a:t>.</a:t>
            </a:r>
          </a:p>
          <a:p>
            <a:endParaRPr lang="en-US" dirty="0"/>
          </a:p>
          <a:p>
            <a:r>
              <a:rPr lang="en-US" dirty="0" err="1"/>
              <a:t>Următorul</a:t>
            </a:r>
            <a:r>
              <a:rPr lang="en-US" dirty="0"/>
              <a:t> </a:t>
            </a:r>
            <a:r>
              <a:rPr lang="en-US" dirty="0" err="1"/>
              <a:t>diapozitiv</a:t>
            </a:r>
            <a:r>
              <a:rPr lang="en-US" dirty="0"/>
              <a:t> </a:t>
            </a:r>
            <a:r>
              <a:rPr lang="en-US" dirty="0" err="1"/>
              <a:t>prezintă</a:t>
            </a:r>
            <a:r>
              <a:rPr lang="en-US" dirty="0"/>
              <a:t> un </a:t>
            </a:r>
            <a:r>
              <a:rPr lang="en-US" dirty="0" err="1"/>
              <a:t>sistem</a:t>
            </a:r>
            <a:r>
              <a:rPr lang="en-US" dirty="0"/>
              <a:t> de </a:t>
            </a:r>
            <a:r>
              <a:rPr lang="en-US" dirty="0" err="1"/>
              <a:t>telecomunicații</a:t>
            </a:r>
            <a:r>
              <a:rPr lang="en-US" dirty="0"/>
              <a:t> </a:t>
            </a:r>
            <a:r>
              <a:rPr lang="en-US" dirty="0" err="1"/>
              <a:t>în</a:t>
            </a:r>
            <a:r>
              <a:rPr lang="en-US" dirty="0"/>
              <a:t> </a:t>
            </a:r>
            <a:r>
              <a:rPr lang="en-US" dirty="0" err="1"/>
              <a:t>patru</a:t>
            </a:r>
            <a:r>
              <a:rPr lang="en-US" dirty="0"/>
              <a:t> </a:t>
            </a:r>
            <a:r>
              <a:rPr lang="en-US" dirty="0" err="1"/>
              <a:t>clădiri</a:t>
            </a:r>
            <a:r>
              <a:rPr lang="en-US" dirty="0"/>
              <a:t>.</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54</a:t>
            </a:fld>
            <a:endParaRPr lang="en-US" altLang="en-US"/>
          </a:p>
        </p:txBody>
      </p:sp>
    </p:spTree>
    <p:extLst>
      <p:ext uri="{BB962C8B-B14F-4D97-AF65-F5344CB8AC3E}">
        <p14:creationId xmlns:p14="http://schemas.microsoft.com/office/powerpoint/2010/main" val="646504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Acest</a:t>
            </a:r>
            <a:r>
              <a:rPr lang="en-US" dirty="0"/>
              <a:t> </a:t>
            </a:r>
            <a:r>
              <a:rPr lang="ro-RO" dirty="0" err="1"/>
              <a:t>slide</a:t>
            </a:r>
            <a:r>
              <a:rPr lang="ro-RO" dirty="0"/>
              <a:t> </a:t>
            </a:r>
            <a:r>
              <a:rPr lang="en-US" dirty="0" err="1"/>
              <a:t>arată</a:t>
            </a:r>
            <a:r>
              <a:rPr lang="en-US" dirty="0"/>
              <a:t> </a:t>
            </a:r>
            <a:r>
              <a:rPr lang="en-US" dirty="0" err="1"/>
              <a:t>modul</a:t>
            </a:r>
            <a:r>
              <a:rPr lang="en-US" dirty="0"/>
              <a:t> </a:t>
            </a:r>
            <a:r>
              <a:rPr lang="en-US" dirty="0" err="1"/>
              <a:t>în</a:t>
            </a:r>
            <a:r>
              <a:rPr lang="en-US" dirty="0"/>
              <a:t> care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funcționează</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dirty="0"/>
              <a:t>un </a:t>
            </a:r>
            <a:r>
              <a:rPr lang="en-US" dirty="0" err="1"/>
              <a:t>atac</a:t>
            </a:r>
            <a:r>
              <a:rPr lang="ro-RO" dirty="0"/>
              <a:t> </a:t>
            </a:r>
            <a:r>
              <a:rPr lang="en-US" dirty="0" err="1"/>
              <a:t>distribui</a:t>
            </a:r>
            <a:r>
              <a:rPr lang="ro-RO" dirty="0"/>
              <a:t>t</a:t>
            </a:r>
            <a:r>
              <a:rPr lang="en-US" dirty="0"/>
              <a:t> </a:t>
            </a:r>
            <a:r>
              <a:rPr lang="en-US" dirty="0" err="1"/>
              <a:t>tipic</a:t>
            </a:r>
            <a:r>
              <a:rPr lang="ro-RO" dirty="0"/>
              <a:t> de întrerupere </a:t>
            </a:r>
            <a:r>
              <a:rPr lang="en-US" dirty="0" err="1"/>
              <a:t>alserviciului</a:t>
            </a:r>
            <a:r>
              <a:rPr lang="en-US" dirty="0"/>
              <a:t> (DDOS), un </a:t>
            </a:r>
            <a:r>
              <a:rPr lang="en-US" dirty="0" err="1"/>
              <a:t>fel</a:t>
            </a:r>
            <a:r>
              <a:rPr lang="en-US" dirty="0"/>
              <a:t> de </a:t>
            </a:r>
            <a:r>
              <a:rPr lang="en-US" dirty="0" err="1"/>
              <a:t>interferență</a:t>
            </a:r>
            <a:r>
              <a:rPr lang="en-US" dirty="0"/>
              <a:t> de </a:t>
            </a:r>
            <a:r>
              <a:rPr lang="en-US" dirty="0" err="1"/>
              <a:t>sistem</a:t>
            </a:r>
            <a:r>
              <a:rPr lang="en-US" dirty="0"/>
              <a:t>,.</a:t>
            </a:r>
          </a:p>
          <a:p>
            <a:endParaRPr lang="en-US" dirty="0"/>
          </a:p>
          <a:p>
            <a:r>
              <a:rPr lang="en-US" dirty="0" err="1"/>
              <a:t>Formatorul</a:t>
            </a:r>
            <a:r>
              <a:rPr lang="en-US" dirty="0"/>
              <a:t> </a:t>
            </a:r>
            <a:r>
              <a:rPr lang="en-US" dirty="0" err="1"/>
              <a:t>poate</a:t>
            </a:r>
            <a:r>
              <a:rPr lang="en-US" dirty="0"/>
              <a:t> </a:t>
            </a:r>
            <a:r>
              <a:rPr lang="en-US" dirty="0" err="1"/>
              <a:t>folosi</a:t>
            </a:r>
            <a:r>
              <a:rPr lang="en-US" dirty="0"/>
              <a:t> </a:t>
            </a:r>
            <a:r>
              <a:rPr lang="en-US" dirty="0" err="1"/>
              <a:t>acest</a:t>
            </a:r>
            <a:r>
              <a:rPr lang="en-US" dirty="0"/>
              <a:t> </a:t>
            </a:r>
            <a:r>
              <a:rPr lang="ro-RO" dirty="0" err="1"/>
              <a:t>slide</a:t>
            </a:r>
            <a:r>
              <a:rPr lang="ro-RO" dirty="0"/>
              <a:t> în continuarea </a:t>
            </a:r>
            <a:r>
              <a:rPr lang="en-US" dirty="0" err="1"/>
              <a:t>setului</a:t>
            </a:r>
            <a:r>
              <a:rPr lang="en-US" dirty="0"/>
              <a:t> anterior de </a:t>
            </a:r>
            <a:r>
              <a:rPr lang="ro-RO" dirty="0" err="1"/>
              <a:t>slide</a:t>
            </a:r>
            <a:r>
              <a:rPr lang="ro-RO" dirty="0"/>
              <a:t>-uri</a:t>
            </a:r>
            <a:r>
              <a:rPr lang="en-US" dirty="0"/>
              <a:t>, </a:t>
            </a:r>
            <a:r>
              <a:rPr lang="en-US" dirty="0" err="1"/>
              <a:t>solicitând</a:t>
            </a:r>
            <a:r>
              <a:rPr lang="en-US" dirty="0"/>
              <a:t> </a:t>
            </a:r>
            <a:r>
              <a:rPr lang="ro-RO" dirty="0"/>
              <a:t>să se facă </a:t>
            </a:r>
            <a:r>
              <a:rPr lang="en-US" dirty="0"/>
              <a:t>analogia </a:t>
            </a:r>
            <a:r>
              <a:rPr lang="ro-RO" dirty="0"/>
              <a:t>între </a:t>
            </a:r>
            <a:r>
              <a:rPr lang="en-US" dirty="0"/>
              <a:t>"</a:t>
            </a:r>
            <a:r>
              <a:rPr lang="en-US" dirty="0" err="1"/>
              <a:t>tonul</a:t>
            </a:r>
            <a:r>
              <a:rPr lang="en-US" dirty="0"/>
              <a:t> </a:t>
            </a:r>
            <a:r>
              <a:rPr lang="en-US" dirty="0" err="1"/>
              <a:t>ocupat</a:t>
            </a:r>
            <a:r>
              <a:rPr lang="en-US" dirty="0"/>
              <a:t>" </a:t>
            </a:r>
            <a:r>
              <a:rPr lang="ro-RO" dirty="0"/>
              <a:t>de </a:t>
            </a:r>
            <a:r>
              <a:rPr lang="en-US" dirty="0"/>
              <a:t>la </a:t>
            </a:r>
            <a:r>
              <a:rPr lang="en-US" dirty="0" err="1"/>
              <a:t>telefon</a:t>
            </a:r>
            <a:r>
              <a:rPr lang="en-US" dirty="0"/>
              <a:t> cu </a:t>
            </a:r>
            <a:r>
              <a:rPr lang="en-US" dirty="0" err="1"/>
              <a:t>infracțiunea</a:t>
            </a:r>
            <a:r>
              <a:rPr lang="en-US" dirty="0"/>
              <a:t> de </a:t>
            </a:r>
            <a:r>
              <a:rPr lang="en-US" dirty="0" err="1"/>
              <a:t>interferență</a:t>
            </a:r>
            <a:r>
              <a:rPr lang="en-US" dirty="0"/>
              <a:t> </a:t>
            </a:r>
            <a:r>
              <a:rPr lang="ro-RO" dirty="0"/>
              <a:t>în</a:t>
            </a:r>
            <a:r>
              <a:rPr lang="en-US" dirty="0"/>
              <a:t> </a:t>
            </a:r>
            <a:r>
              <a:rPr lang="en-US" dirty="0" err="1"/>
              <a:t>sistem</a:t>
            </a:r>
            <a:r>
              <a:rPr lang="en-US" dirty="0"/>
              <a:t>.</a:t>
            </a:r>
          </a:p>
          <a:p>
            <a:endParaRPr lang="en-US" dirty="0"/>
          </a:p>
          <a:p>
            <a:r>
              <a:rPr lang="en-US" dirty="0" err="1"/>
              <a:t>Atacurile</a:t>
            </a:r>
            <a:r>
              <a:rPr lang="en-US" dirty="0"/>
              <a:t> DDOS au </a:t>
            </a:r>
            <a:r>
              <a:rPr lang="en-US" dirty="0" err="1"/>
              <a:t>același</a:t>
            </a:r>
            <a:r>
              <a:rPr lang="en-US" dirty="0"/>
              <a:t> </a:t>
            </a:r>
            <a:r>
              <a:rPr lang="en-US" dirty="0" err="1"/>
              <a:t>efect</a:t>
            </a:r>
            <a:r>
              <a:rPr lang="en-US" dirty="0"/>
              <a:t> ca </a:t>
            </a:r>
            <a:r>
              <a:rPr lang="ro-RO" dirty="0"/>
              <a:t>apariția unui</a:t>
            </a:r>
            <a:r>
              <a:rPr lang="en-US" dirty="0"/>
              <a:t> "ton </a:t>
            </a:r>
            <a:r>
              <a:rPr lang="en-US" dirty="0" err="1"/>
              <a:t>ocupat</a:t>
            </a:r>
            <a:r>
              <a:rPr lang="en-US" dirty="0"/>
              <a:t>" pe un </a:t>
            </a:r>
            <a:r>
              <a:rPr lang="en-US" dirty="0" err="1"/>
              <a:t>telefon</a:t>
            </a:r>
            <a:r>
              <a:rPr lang="en-US" dirty="0"/>
              <a:t>.</a:t>
            </a:r>
          </a:p>
          <a:p>
            <a:endParaRPr lang="en-US" dirty="0"/>
          </a:p>
          <a:p>
            <a:r>
              <a:rPr lang="en-US" dirty="0"/>
              <a:t>Cu </a:t>
            </a:r>
            <a:r>
              <a:rPr lang="en-US" dirty="0" err="1"/>
              <a:t>toate</a:t>
            </a:r>
            <a:r>
              <a:rPr lang="en-US" dirty="0"/>
              <a:t> </a:t>
            </a:r>
            <a:r>
              <a:rPr lang="en-US" dirty="0" err="1"/>
              <a:t>acestea</a:t>
            </a:r>
            <a:r>
              <a:rPr lang="ro-RO" dirty="0"/>
              <a:t>, </a:t>
            </a:r>
            <a:r>
              <a:rPr lang="en-US" dirty="0" err="1"/>
              <a:t>spre</a:t>
            </a:r>
            <a:r>
              <a:rPr lang="en-US" dirty="0"/>
              <a:t> </a:t>
            </a:r>
            <a:r>
              <a:rPr lang="en-US" dirty="0" err="1"/>
              <a:t>deosebire</a:t>
            </a:r>
            <a:r>
              <a:rPr lang="en-US" dirty="0"/>
              <a:t> de </a:t>
            </a:r>
            <a:r>
              <a:rPr lang="en-US" dirty="0" err="1"/>
              <a:t>rețelele</a:t>
            </a:r>
            <a:r>
              <a:rPr lang="en-US" dirty="0"/>
              <a:t> de </a:t>
            </a:r>
            <a:r>
              <a:rPr lang="en-US" dirty="0" err="1"/>
              <a:t>telecomunicații</a:t>
            </a:r>
            <a:r>
              <a:rPr lang="en-US" dirty="0"/>
              <a:t>, </a:t>
            </a:r>
            <a:r>
              <a:rPr lang="en-US" dirty="0" err="1"/>
              <a:t>Internetul</a:t>
            </a:r>
            <a:r>
              <a:rPr lang="en-US" dirty="0"/>
              <a:t> nu are un "un </a:t>
            </a:r>
            <a:r>
              <a:rPr lang="en-US" dirty="0" err="1"/>
              <a:t>singur</a:t>
            </a:r>
            <a:r>
              <a:rPr lang="en-US" dirty="0"/>
              <a:t> </a:t>
            </a:r>
            <a:r>
              <a:rPr lang="en-US" dirty="0" err="1"/>
              <a:t>punct</a:t>
            </a:r>
            <a:r>
              <a:rPr lang="en-US" dirty="0"/>
              <a:t> de </a:t>
            </a:r>
            <a:r>
              <a:rPr lang="ro-RO" dirty="0"/>
              <a:t>defectare</a:t>
            </a:r>
            <a:r>
              <a:rPr lang="en-US" dirty="0"/>
              <a:t>". </a:t>
            </a:r>
            <a:r>
              <a:rPr lang="en-US" dirty="0" err="1"/>
              <a:t>Acesta</a:t>
            </a:r>
            <a:r>
              <a:rPr lang="en-US" dirty="0"/>
              <a:t> a </a:t>
            </a:r>
            <a:r>
              <a:rPr lang="en-US" dirty="0" err="1"/>
              <a:t>fost</a:t>
            </a:r>
            <a:r>
              <a:rPr lang="en-US" dirty="0"/>
              <a:t> </a:t>
            </a:r>
            <a:r>
              <a:rPr lang="en-US" dirty="0" err="1"/>
              <a:t>modul</a:t>
            </a:r>
            <a:r>
              <a:rPr lang="en-US" dirty="0"/>
              <a:t> </a:t>
            </a:r>
            <a:r>
              <a:rPr lang="en-US" dirty="0" err="1"/>
              <a:t>în</a:t>
            </a:r>
            <a:r>
              <a:rPr lang="en-US" dirty="0"/>
              <a:t> care APRANET, </a:t>
            </a:r>
            <a:r>
              <a:rPr lang="en-US" dirty="0" err="1"/>
              <a:t>predecesorul</a:t>
            </a:r>
            <a:r>
              <a:rPr lang="en-US" dirty="0"/>
              <a:t> </a:t>
            </a:r>
            <a:r>
              <a:rPr lang="en-US" dirty="0" err="1"/>
              <a:t>internetului</a:t>
            </a:r>
            <a:r>
              <a:rPr lang="en-US" dirty="0"/>
              <a:t>, a </a:t>
            </a:r>
            <a:r>
              <a:rPr lang="en-US" dirty="0" err="1"/>
              <a:t>fost</a:t>
            </a:r>
            <a:r>
              <a:rPr lang="en-US" dirty="0"/>
              <a:t> </a:t>
            </a:r>
            <a:r>
              <a:rPr lang="en-US" dirty="0" err="1"/>
              <a:t>conceput</a:t>
            </a:r>
            <a:r>
              <a:rPr lang="en-US" dirty="0"/>
              <a:t> - </a:t>
            </a:r>
            <a:r>
              <a:rPr lang="en-US" dirty="0" err="1"/>
              <a:t>în</a:t>
            </a:r>
            <a:r>
              <a:rPr lang="en-US" dirty="0"/>
              <a:t> special de </a:t>
            </a:r>
            <a:r>
              <a:rPr lang="en-US" dirty="0" err="1"/>
              <a:t>către</a:t>
            </a:r>
            <a:r>
              <a:rPr lang="en-US" dirty="0"/>
              <a:t> </a:t>
            </a:r>
            <a:r>
              <a:rPr lang="en-US" dirty="0" err="1"/>
              <a:t>Statele</a:t>
            </a:r>
            <a:r>
              <a:rPr lang="en-US" dirty="0"/>
              <a:t> Unite </a:t>
            </a:r>
            <a:r>
              <a:rPr lang="en-US" dirty="0" err="1"/>
              <a:t>pentru</a:t>
            </a:r>
            <a:r>
              <a:rPr lang="en-US" dirty="0"/>
              <a:t> a se </a:t>
            </a:r>
            <a:r>
              <a:rPr lang="en-US" dirty="0" err="1"/>
              <a:t>asigura</a:t>
            </a:r>
            <a:r>
              <a:rPr lang="en-US" dirty="0"/>
              <a:t> </a:t>
            </a:r>
            <a:r>
              <a:rPr lang="en-US" dirty="0" err="1"/>
              <a:t>că</a:t>
            </a:r>
            <a:r>
              <a:rPr lang="en-US" dirty="0"/>
              <a:t> </a:t>
            </a:r>
            <a:r>
              <a:rPr lang="en-US" dirty="0" err="1"/>
              <a:t>vulnerabilitățile</a:t>
            </a:r>
            <a:r>
              <a:rPr lang="en-US" dirty="0"/>
              <a:t> </a:t>
            </a:r>
            <a:r>
              <a:rPr lang="en-US" dirty="0" err="1"/>
              <a:t>rețelelor</a:t>
            </a:r>
            <a:r>
              <a:rPr lang="en-US" dirty="0"/>
              <a:t> de </a:t>
            </a:r>
            <a:r>
              <a:rPr lang="en-US" dirty="0" err="1"/>
              <a:t>telefonie</a:t>
            </a:r>
            <a:r>
              <a:rPr lang="en-US" dirty="0"/>
              <a:t> nu </a:t>
            </a:r>
            <a:r>
              <a:rPr lang="en-US" dirty="0" err="1"/>
              <a:t>împiedică</a:t>
            </a:r>
            <a:r>
              <a:rPr lang="en-US" dirty="0"/>
              <a:t> </a:t>
            </a:r>
            <a:r>
              <a:rPr lang="en-US" dirty="0" err="1"/>
              <a:t>comunicările</a:t>
            </a:r>
            <a:r>
              <a:rPr lang="en-US" dirty="0"/>
              <a:t> </a:t>
            </a:r>
            <a:r>
              <a:rPr lang="en-US" dirty="0" err="1"/>
              <a:t>esențiale</a:t>
            </a:r>
            <a:r>
              <a:rPr lang="en-US" dirty="0"/>
              <a:t>.</a:t>
            </a:r>
          </a:p>
          <a:p>
            <a:endParaRPr lang="en-US" dirty="0"/>
          </a:p>
          <a:p>
            <a:r>
              <a:rPr lang="en-US" dirty="0" err="1"/>
              <a:t>Formatorul</a:t>
            </a:r>
            <a:r>
              <a:rPr lang="en-US" dirty="0"/>
              <a:t> se </a:t>
            </a:r>
            <a:r>
              <a:rPr lang="en-US" dirty="0" err="1"/>
              <a:t>poate</a:t>
            </a:r>
            <a:r>
              <a:rPr lang="en-US" dirty="0"/>
              <a:t> </a:t>
            </a:r>
            <a:r>
              <a:rPr lang="en-US" dirty="0" err="1"/>
              <a:t>referi</a:t>
            </a:r>
            <a:r>
              <a:rPr lang="en-US" dirty="0"/>
              <a:t> la </a:t>
            </a:r>
            <a:r>
              <a:rPr lang="en-US" dirty="0" err="1"/>
              <a:t>următorul</a:t>
            </a:r>
            <a:r>
              <a:rPr lang="en-US" dirty="0"/>
              <a:t> </a:t>
            </a:r>
            <a:r>
              <a:rPr lang="en-US" dirty="0" err="1"/>
              <a:t>ghid</a:t>
            </a:r>
            <a:r>
              <a:rPr lang="en-US" dirty="0"/>
              <a:t>: https://www.history.com/topics/inventions/invention-of-the-internet</a:t>
            </a:r>
          </a:p>
          <a:p>
            <a:endParaRPr lang="en-US" dirty="0"/>
          </a:p>
          <a:p>
            <a:r>
              <a:rPr lang="en-US" dirty="0" err="1"/>
              <a:t>Într</a:t>
            </a:r>
            <a:r>
              <a:rPr lang="en-US" dirty="0"/>
              <a:t>-un </a:t>
            </a:r>
            <a:r>
              <a:rPr lang="en-US" dirty="0" err="1"/>
              <a:t>atac</a:t>
            </a:r>
            <a:r>
              <a:rPr lang="en-US" dirty="0"/>
              <a:t> DDOS, </a:t>
            </a:r>
            <a:r>
              <a:rPr lang="en-US" dirty="0" err="1"/>
              <a:t>atacatorul</a:t>
            </a:r>
            <a:r>
              <a:rPr lang="en-US" dirty="0"/>
              <a:t> </a:t>
            </a:r>
            <a:r>
              <a:rPr lang="en-US" dirty="0" err="1"/>
              <a:t>folosește</a:t>
            </a:r>
            <a:r>
              <a:rPr lang="en-US" dirty="0"/>
              <a:t> un "computer </a:t>
            </a:r>
            <a:r>
              <a:rPr lang="en-US" dirty="0" err="1"/>
              <a:t>controler</a:t>
            </a:r>
            <a:r>
              <a:rPr lang="en-US" dirty="0"/>
              <a:t>" </a:t>
            </a:r>
            <a:r>
              <a:rPr lang="en-US" dirty="0" err="1"/>
              <a:t>pentru</a:t>
            </a:r>
            <a:r>
              <a:rPr lang="en-US" dirty="0"/>
              <a:t> a </a:t>
            </a:r>
            <a:r>
              <a:rPr lang="en-US" dirty="0" err="1"/>
              <a:t>controla</a:t>
            </a:r>
            <a:r>
              <a:rPr lang="en-US" dirty="0"/>
              <a:t> o </a:t>
            </a:r>
            <a:r>
              <a:rPr lang="en-US" dirty="0" err="1"/>
              <a:t>rețea</a:t>
            </a:r>
            <a:r>
              <a:rPr lang="en-US" dirty="0"/>
              <a:t> de </a:t>
            </a:r>
            <a:r>
              <a:rPr lang="en-US" dirty="0" err="1"/>
              <a:t>computere</a:t>
            </a:r>
            <a:r>
              <a:rPr lang="en-US" dirty="0"/>
              <a:t> "zombie" </a:t>
            </a:r>
            <a:r>
              <a:rPr lang="en-US" dirty="0" err="1"/>
              <a:t>pentru</a:t>
            </a:r>
            <a:r>
              <a:rPr lang="en-US" dirty="0"/>
              <a:t> a </a:t>
            </a:r>
            <a:r>
              <a:rPr lang="en-US" dirty="0" err="1"/>
              <a:t>sabota</a:t>
            </a:r>
            <a:r>
              <a:rPr lang="en-US" dirty="0"/>
              <a:t> un site web </a:t>
            </a:r>
            <a:r>
              <a:rPr lang="en-US" dirty="0" err="1"/>
              <a:t>sau</a:t>
            </a:r>
            <a:r>
              <a:rPr lang="en-US" dirty="0"/>
              <a:t> un server. </a:t>
            </a:r>
            <a:r>
              <a:rPr lang="en-US" dirty="0" err="1"/>
              <a:t>Acest</a:t>
            </a:r>
            <a:r>
              <a:rPr lang="en-US" dirty="0"/>
              <a:t> </a:t>
            </a:r>
            <a:r>
              <a:rPr lang="en-US" dirty="0" err="1"/>
              <a:t>lucru</a:t>
            </a:r>
            <a:r>
              <a:rPr lang="en-US" dirty="0"/>
              <a:t> se face </a:t>
            </a:r>
            <a:r>
              <a:rPr lang="en-US" dirty="0" err="1"/>
              <a:t>prin</a:t>
            </a:r>
            <a:r>
              <a:rPr lang="en-US" dirty="0"/>
              <a:t> </a:t>
            </a:r>
            <a:r>
              <a:rPr lang="en-US" dirty="0" err="1"/>
              <a:t>infectarea</a:t>
            </a:r>
            <a:r>
              <a:rPr lang="en-US" dirty="0"/>
              <a:t> </a:t>
            </a:r>
            <a:r>
              <a:rPr lang="en-US" dirty="0" err="1"/>
              <a:t>computerelor</a:t>
            </a:r>
            <a:r>
              <a:rPr lang="en-US" dirty="0"/>
              <a:t> "zombie" cu un malware care le </a:t>
            </a:r>
            <a:r>
              <a:rPr lang="en-US" dirty="0" err="1"/>
              <a:t>determină</a:t>
            </a:r>
            <a:r>
              <a:rPr lang="en-US" dirty="0"/>
              <a:t> </a:t>
            </a:r>
            <a:r>
              <a:rPr lang="en-US" dirty="0" err="1"/>
              <a:t>să</a:t>
            </a:r>
            <a:r>
              <a:rPr lang="en-US" dirty="0"/>
              <a:t> </a:t>
            </a:r>
            <a:r>
              <a:rPr lang="en-US" dirty="0" err="1"/>
              <a:t>contacteze</a:t>
            </a:r>
            <a:r>
              <a:rPr lang="en-US" dirty="0"/>
              <a:t> </a:t>
            </a:r>
            <a:r>
              <a:rPr lang="en-US" dirty="0" err="1"/>
              <a:t>în</a:t>
            </a:r>
            <a:r>
              <a:rPr lang="en-US" dirty="0"/>
              <a:t> mod </a:t>
            </a:r>
            <a:r>
              <a:rPr lang="en-US" dirty="0" err="1"/>
              <a:t>repetat</a:t>
            </a:r>
            <a:r>
              <a:rPr lang="en-US" dirty="0"/>
              <a:t> </a:t>
            </a:r>
            <a:r>
              <a:rPr lang="en-US" dirty="0" err="1"/>
              <a:t>serverul</a:t>
            </a:r>
            <a:r>
              <a:rPr lang="en-US" dirty="0"/>
              <a:t> </a:t>
            </a:r>
            <a:r>
              <a:rPr lang="en-US" dirty="0" err="1"/>
              <a:t>sau</a:t>
            </a:r>
            <a:r>
              <a:rPr lang="en-US" dirty="0"/>
              <a:t> site-ul Web al </a:t>
            </a:r>
            <a:r>
              <a:rPr lang="en-US" dirty="0" err="1"/>
              <a:t>victimelor</a:t>
            </a:r>
            <a:r>
              <a:rPr lang="en-US" dirty="0"/>
              <a:t>. </a:t>
            </a:r>
            <a:r>
              <a:rPr lang="en-US" dirty="0" err="1"/>
              <a:t>Acest</a:t>
            </a:r>
            <a:r>
              <a:rPr lang="en-US" dirty="0"/>
              <a:t> </a:t>
            </a:r>
            <a:r>
              <a:rPr lang="en-US" dirty="0" err="1"/>
              <a:t>trafic</a:t>
            </a:r>
            <a:r>
              <a:rPr lang="en-US" dirty="0"/>
              <a:t> </a:t>
            </a:r>
            <a:r>
              <a:rPr lang="en-US" dirty="0" err="1"/>
              <a:t>crescut</a:t>
            </a:r>
            <a:r>
              <a:rPr lang="en-US" dirty="0"/>
              <a:t> </a:t>
            </a:r>
            <a:r>
              <a:rPr lang="en-US" dirty="0" err="1"/>
              <a:t>poate</a:t>
            </a:r>
            <a:r>
              <a:rPr lang="en-US" dirty="0"/>
              <a:t> </a:t>
            </a:r>
            <a:r>
              <a:rPr lang="en-US" dirty="0" err="1"/>
              <a:t>încetini</a:t>
            </a:r>
            <a:r>
              <a:rPr lang="en-US" dirty="0"/>
              <a:t> </a:t>
            </a:r>
            <a:r>
              <a:rPr lang="en-US" dirty="0" err="1"/>
              <a:t>sau</a:t>
            </a:r>
            <a:r>
              <a:rPr lang="en-US" dirty="0"/>
              <a:t> </a:t>
            </a:r>
            <a:r>
              <a:rPr lang="en-US" dirty="0" err="1"/>
              <a:t>închide</a:t>
            </a:r>
            <a:r>
              <a:rPr lang="en-US" dirty="0"/>
              <a:t> </a:t>
            </a:r>
            <a:r>
              <a:rPr lang="en-US" dirty="0" err="1"/>
              <a:t>accesul</a:t>
            </a:r>
            <a:r>
              <a:rPr lang="en-US" dirty="0"/>
              <a:t> la server </a:t>
            </a:r>
            <a:r>
              <a:rPr lang="en-US" dirty="0" err="1"/>
              <a:t>sau</a:t>
            </a:r>
            <a:r>
              <a:rPr lang="en-US" dirty="0"/>
              <a:t> pe site. </a:t>
            </a:r>
            <a:r>
              <a:rPr lang="en-US" dirty="0" err="1"/>
              <a:t>Atacurile</a:t>
            </a:r>
            <a:r>
              <a:rPr lang="en-US" dirty="0"/>
              <a:t> DDOS sunt </a:t>
            </a:r>
            <a:r>
              <a:rPr lang="en-US" dirty="0" err="1"/>
              <a:t>doar</a:t>
            </a:r>
            <a:r>
              <a:rPr lang="en-US" dirty="0"/>
              <a:t> un </a:t>
            </a:r>
            <a:r>
              <a:rPr lang="en-US" dirty="0" err="1"/>
              <a:t>exemplu</a:t>
            </a:r>
            <a:r>
              <a:rPr lang="en-US" dirty="0"/>
              <a:t> al </a:t>
            </a:r>
            <a:r>
              <a:rPr lang="en-US" dirty="0" err="1"/>
              <a:t>infracțiunii</a:t>
            </a:r>
            <a:r>
              <a:rPr lang="en-US" dirty="0"/>
              <a:t> de </a:t>
            </a:r>
            <a:r>
              <a:rPr lang="en-US" dirty="0" err="1"/>
              <a:t>interferență</a:t>
            </a:r>
            <a:r>
              <a:rPr lang="en-US" dirty="0"/>
              <a:t> </a:t>
            </a:r>
            <a:r>
              <a:rPr lang="ro-RO" dirty="0"/>
              <a:t>de</a:t>
            </a:r>
            <a:r>
              <a:rPr lang="en-US" dirty="0"/>
              <a:t> </a:t>
            </a:r>
            <a:r>
              <a:rPr lang="en-US" dirty="0" err="1"/>
              <a:t>sistem</a:t>
            </a:r>
            <a:r>
              <a:rPr lang="en-US" dirty="0"/>
              <a:t>.</a:t>
            </a:r>
            <a:endParaRPr lang="ro-RO" dirty="0"/>
          </a:p>
          <a:p>
            <a:endParaRPr lang="en-US"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55</a:t>
            </a:fld>
            <a:endParaRPr lang="en-US" altLang="en-US"/>
          </a:p>
        </p:txBody>
      </p:sp>
    </p:spTree>
    <p:extLst>
      <p:ext uri="{BB962C8B-B14F-4D97-AF65-F5344CB8AC3E}">
        <p14:creationId xmlns:p14="http://schemas.microsoft.com/office/powerpoint/2010/main" val="64693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a:t>
            </a:fld>
            <a:endParaRPr lang="en-US" altLang="en-US"/>
          </a:p>
        </p:txBody>
      </p:sp>
    </p:spTree>
    <p:extLst>
      <p:ext uri="{BB962C8B-B14F-4D97-AF65-F5344CB8AC3E}">
        <p14:creationId xmlns:p14="http://schemas.microsoft.com/office/powerpoint/2010/main" val="444726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Slide-ul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prezintă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captură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ecran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articol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știri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despre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dintre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atacuri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DDOS din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istorie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atacul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asupra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Dyn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companie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care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controlează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mare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parte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din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infrastructura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sistemului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nume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domeniu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(DNS) pe Internet. La data de 21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octombrie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2016, un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atac</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coordonat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asupra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Dyn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făcut ca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platforme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servicii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importante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Internet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nu fie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disponibil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mulți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utilizatori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din Europa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America de Nord.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Atacul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un botnet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coordonat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prin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intermediul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numeroaselor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dispozitive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activate (IOT),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inclusiv</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camere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porți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rezidențiale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monitoare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copii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care au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infectate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cu malware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Mirai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dintre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renumite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exemple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interferențe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sistem</a:t>
            </a:r>
            <a:endPar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200" b="0" i="0" u="none" strike="noStrike" kern="1200" cap="none" spc="0" normalizeH="0" baseline="0" noProof="0" dirty="0">
              <a:ln>
                <a:noFill/>
              </a:ln>
              <a:solidFill>
                <a:srgbClr val="171E24"/>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71E24"/>
                </a:solidFill>
                <a:effectLst/>
                <a:uLnTx/>
                <a:uFillTx/>
                <a:latin typeface="Georgia" panose="02040502050405020303" pitchFamily="18" charset="0"/>
                <a:ea typeface="+mn-ea"/>
                <a:cs typeface="+mn-cs"/>
              </a:rPr>
              <a:t>Link </a:t>
            </a:r>
            <a:r>
              <a:rPr kumimoji="0" lang="ro-RO" sz="1200" b="0" i="0" u="none" strike="noStrike" kern="1200" cap="none" spc="0" normalizeH="0" baseline="0" noProof="0" dirty="0">
                <a:ln>
                  <a:noFill/>
                </a:ln>
                <a:solidFill>
                  <a:srgbClr val="171E24"/>
                </a:solidFill>
                <a:effectLst/>
                <a:uLnTx/>
                <a:uFillTx/>
                <a:latin typeface="Georgia" panose="02040502050405020303" pitchFamily="18" charset="0"/>
                <a:ea typeface="+mn-ea"/>
                <a:cs typeface="+mn-cs"/>
              </a:rPr>
              <a:t>la articol</a:t>
            </a:r>
            <a:r>
              <a:rPr kumimoji="0" lang="en-US" sz="1200" b="0" i="0" u="none" strike="noStrike" kern="1200" cap="none" spc="0" normalizeH="0" baseline="0" noProof="0" dirty="0">
                <a:ln>
                  <a:noFill/>
                </a:ln>
                <a:solidFill>
                  <a:srgbClr val="171E24"/>
                </a:solidFill>
                <a:effectLst/>
                <a:uLnTx/>
                <a:uFillTx/>
                <a:latin typeface="Georgia" panose="02040502050405020303" pitchFamily="18" charset="0"/>
                <a:ea typeface="+mn-ea"/>
                <a:cs typeface="+mn-cs"/>
              </a:rPr>
              <a:t>: https://www.theguardian.com/technology/2016/oct/26/ddos-attack-dyn-mirai-botnet</a:t>
            </a:r>
          </a:p>
          <a:p>
            <a:endParaRPr lang="en-US" dirty="0"/>
          </a:p>
        </p:txBody>
      </p:sp>
      <p:sp>
        <p:nvSpPr>
          <p:cNvPr id="4" name="Substituent număr diapozitiv 3"/>
          <p:cNvSpPr>
            <a:spLocks noGrp="1"/>
          </p:cNvSpPr>
          <p:nvPr>
            <p:ph type="sldNum" sz="quarter" idx="5"/>
          </p:nvPr>
        </p:nvSpPr>
        <p:spPr/>
        <p:txBody>
          <a:bodyPr/>
          <a:lstStyle/>
          <a:p>
            <a:fld id="{09ADFBB1-7B02-4717-AEA4-A0D2A92F6065}" type="slidenum">
              <a:rPr lang="en-GB" smtClean="0"/>
              <a:t>56</a:t>
            </a:fld>
            <a:endParaRPr lang="en-GB"/>
          </a:p>
        </p:txBody>
      </p:sp>
    </p:spTree>
    <p:extLst>
      <p:ext uri="{BB962C8B-B14F-4D97-AF65-F5344CB8AC3E}">
        <p14:creationId xmlns:p14="http://schemas.microsoft.com/office/powerpoint/2010/main" val="10767790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partea stângă, </a:t>
            </a:r>
            <a:r>
              <a:rPr lang="ro-RO" dirty="0" err="1"/>
              <a:t>slide-ul</a:t>
            </a:r>
            <a:r>
              <a:rPr lang="ro-RO" dirty="0"/>
              <a:t> arată textul Articolului </a:t>
            </a:r>
            <a:r>
              <a:rPr lang="en-US" b="0" dirty="0"/>
              <a:t>5 </a:t>
            </a:r>
            <a:r>
              <a:rPr lang="ro-RO" b="0" dirty="0"/>
              <a:t>al Convenției de la </a:t>
            </a:r>
            <a:r>
              <a:rPr lang="en-US" b="0" dirty="0"/>
              <a:t>Budapest</a:t>
            </a:r>
            <a:r>
              <a:rPr lang="ro-RO" b="0" dirty="0"/>
              <a:t>a cu un </a:t>
            </a:r>
            <a:r>
              <a:rPr lang="en-US" b="0" dirty="0"/>
              <a:t>(“</a:t>
            </a:r>
            <a:r>
              <a:rPr lang="ro-RO" sz="1200" b="0" dirty="0">
                <a:solidFill>
                  <a:srgbClr val="FF0000"/>
                </a:solidFill>
                <a:latin typeface="+mj-lt"/>
              </a:rPr>
              <a:t>gravă</a:t>
            </a:r>
            <a:r>
              <a:rPr lang="en-US"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o-RO" dirty="0"/>
              <a:t>În partea dreaptă, </a:t>
            </a:r>
            <a:r>
              <a:rPr lang="ro-RO" dirty="0" err="1"/>
              <a:t>slide-ul</a:t>
            </a:r>
            <a:r>
              <a:rPr lang="ro-RO" dirty="0"/>
              <a:t> asigură explicarea elementului evidențiat.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en-GB" altLang="sr-Latn-RS" dirty="0" err="1"/>
              <a:t>Acest</a:t>
            </a:r>
            <a:r>
              <a:rPr lang="en-GB" altLang="sr-Latn-RS" dirty="0"/>
              <a:t> element a </a:t>
            </a:r>
            <a:r>
              <a:rPr lang="en-GB" altLang="sr-Latn-RS" dirty="0" err="1"/>
              <a:t>fost</a:t>
            </a:r>
            <a:r>
              <a:rPr lang="en-GB" altLang="sr-Latn-RS" dirty="0"/>
              <a:t> </a:t>
            </a:r>
            <a:r>
              <a:rPr lang="en-GB" altLang="sr-Latn-RS" dirty="0" err="1"/>
              <a:t>inclus</a:t>
            </a:r>
            <a:r>
              <a:rPr lang="en-GB" altLang="sr-Latn-RS" dirty="0"/>
              <a:t> </a:t>
            </a:r>
            <a:r>
              <a:rPr lang="en-GB" altLang="sr-Latn-RS" dirty="0" err="1"/>
              <a:t>pentru</a:t>
            </a:r>
            <a:r>
              <a:rPr lang="en-GB" altLang="sr-Latn-RS" dirty="0"/>
              <a:t> a </a:t>
            </a:r>
            <a:r>
              <a:rPr lang="en-GB" altLang="sr-Latn-RS" dirty="0" err="1"/>
              <a:t>restrânge</a:t>
            </a:r>
            <a:r>
              <a:rPr lang="en-GB" altLang="sr-Latn-RS" dirty="0"/>
              <a:t> </a:t>
            </a:r>
            <a:r>
              <a:rPr lang="en-GB" altLang="sr-Latn-RS" dirty="0" err="1"/>
              <a:t>domeniul</a:t>
            </a:r>
            <a:r>
              <a:rPr lang="en-GB" altLang="sr-Latn-RS" dirty="0"/>
              <a:t> de </a:t>
            </a:r>
            <a:r>
              <a:rPr lang="en-GB" altLang="sr-Latn-RS" dirty="0" err="1"/>
              <a:t>aplicare</a:t>
            </a:r>
            <a:r>
              <a:rPr lang="en-GB" altLang="sr-Latn-RS" dirty="0"/>
              <a:t> al </a:t>
            </a:r>
            <a:r>
              <a:rPr lang="en-GB" altLang="sr-Latn-RS" dirty="0" err="1"/>
              <a:t>infracțiunii</a:t>
            </a:r>
            <a:r>
              <a:rPr lang="en-GB" altLang="sr-Latn-RS" dirty="0"/>
              <a:t> </a:t>
            </a:r>
            <a:r>
              <a:rPr lang="en-GB" altLang="sr-Latn-RS" dirty="0" err="1"/>
              <a:t>și</a:t>
            </a:r>
            <a:r>
              <a:rPr lang="en-GB" altLang="sr-Latn-RS" dirty="0"/>
              <a:t> </a:t>
            </a:r>
            <a:r>
              <a:rPr lang="en-GB" altLang="sr-Latn-RS" dirty="0" err="1"/>
              <a:t>pentru</a:t>
            </a:r>
            <a:r>
              <a:rPr lang="en-GB" altLang="sr-Latn-RS" dirty="0"/>
              <a:t> a </a:t>
            </a:r>
            <a:r>
              <a:rPr lang="en-GB" altLang="sr-Latn-RS" dirty="0" err="1"/>
              <a:t>preveni</a:t>
            </a:r>
            <a:r>
              <a:rPr lang="en-GB" altLang="sr-Latn-RS" dirty="0"/>
              <a:t> </a:t>
            </a:r>
            <a:r>
              <a:rPr lang="ro-RO" altLang="sr-Latn-RS" dirty="0"/>
              <a:t>in</a:t>
            </a:r>
            <a:r>
              <a:rPr lang="en-GB" altLang="sr-Latn-RS" dirty="0" err="1"/>
              <a:t>criminarea</a:t>
            </a:r>
            <a:r>
              <a:rPr lang="en-GB" altLang="sr-Latn-RS" dirty="0"/>
              <a:t> </a:t>
            </a:r>
            <a:r>
              <a:rPr lang="en-GB" altLang="sr-Latn-RS" dirty="0" err="1"/>
              <a:t>obstacolelor</a:t>
            </a:r>
            <a:r>
              <a:rPr lang="en-GB" altLang="sr-Latn-RS" dirty="0"/>
              <a:t> care nu sunt grave </a:t>
            </a:r>
            <a:r>
              <a:rPr lang="en-GB" altLang="sr-Latn-RS" dirty="0" err="1"/>
              <a:t>în</a:t>
            </a:r>
            <a:r>
              <a:rPr lang="en-GB" altLang="sr-Latn-RS" dirty="0"/>
              <a:t> </a:t>
            </a:r>
            <a:r>
              <a:rPr lang="en-GB" altLang="sr-Latn-RS" dirty="0" err="1"/>
              <a:t>natură</a:t>
            </a:r>
            <a:r>
              <a:rPr lang="en-GB" altLang="sr-Latn-RS" dirty="0"/>
              <a:t>. </a:t>
            </a:r>
            <a:r>
              <a:rPr lang="ro-RO" altLang="sr-Latn-RS" dirty="0"/>
              <a:t>Grav</a:t>
            </a:r>
            <a:r>
              <a:rPr lang="en-GB" altLang="sr-Latn-RS" dirty="0" err="1"/>
              <a:t>tatea</a:t>
            </a:r>
            <a:r>
              <a:rPr lang="en-GB" altLang="sr-Latn-RS" dirty="0"/>
              <a:t> un</a:t>
            </a:r>
            <a:r>
              <a:rPr lang="ro-RO" altLang="sr-Latn-RS" dirty="0"/>
              <a:t>u</a:t>
            </a:r>
            <a:r>
              <a:rPr lang="en-GB" altLang="sr-Latn-RS" dirty="0" err="1"/>
              <a:t>i</a:t>
            </a:r>
            <a:r>
              <a:rPr lang="en-GB" altLang="sr-Latn-RS" dirty="0"/>
              <a:t> </a:t>
            </a:r>
            <a:r>
              <a:rPr lang="en-GB" altLang="sr-Latn-RS" dirty="0" err="1"/>
              <a:t>obstacol</a:t>
            </a:r>
            <a:r>
              <a:rPr lang="en-GB" altLang="sr-Latn-RS" dirty="0"/>
              <a:t> </a:t>
            </a:r>
            <a:r>
              <a:rPr lang="en-GB" altLang="sr-Latn-RS" dirty="0" err="1"/>
              <a:t>trebuie</a:t>
            </a:r>
            <a:r>
              <a:rPr lang="en-GB" altLang="sr-Latn-RS" dirty="0"/>
              <a:t> </a:t>
            </a:r>
            <a:r>
              <a:rPr lang="en-GB" altLang="sr-Latn-RS" dirty="0" err="1"/>
              <a:t>determinată</a:t>
            </a:r>
            <a:r>
              <a:rPr lang="en-GB" altLang="sr-Latn-RS" dirty="0"/>
              <a:t> </a:t>
            </a:r>
            <a:r>
              <a:rPr lang="ro-RO" altLang="sr-Latn-RS" dirty="0"/>
              <a:t>de</a:t>
            </a:r>
            <a:r>
              <a:rPr lang="en-GB" altLang="sr-Latn-RS" dirty="0" err="1"/>
              <a:t>legislația</a:t>
            </a:r>
            <a:r>
              <a:rPr lang="en-GB" altLang="sr-Latn-RS" dirty="0"/>
              <a:t> </a:t>
            </a:r>
            <a:r>
              <a:rPr lang="en-GB" altLang="sr-Latn-RS" dirty="0" err="1"/>
              <a:t>internă</a:t>
            </a:r>
            <a:r>
              <a:rPr lang="en-GB" altLang="sr-Latn-RS" dirty="0"/>
              <a:t> </a:t>
            </a:r>
            <a:r>
              <a:rPr lang="en-GB" altLang="sr-Latn-RS" dirty="0" err="1"/>
              <a:t>și</a:t>
            </a:r>
            <a:r>
              <a:rPr lang="en-GB" altLang="sr-Latn-RS" dirty="0"/>
              <a:t> </a:t>
            </a:r>
            <a:r>
              <a:rPr lang="en-GB" altLang="sr-Latn-RS" dirty="0" err="1"/>
              <a:t>poate</a:t>
            </a:r>
            <a:r>
              <a:rPr lang="en-GB" altLang="sr-Latn-RS" dirty="0"/>
              <a:t> </a:t>
            </a:r>
            <a:r>
              <a:rPr lang="en-GB" altLang="sr-Latn-RS" dirty="0" err="1"/>
              <a:t>depinde</a:t>
            </a:r>
            <a:r>
              <a:rPr lang="en-GB" altLang="sr-Latn-RS" dirty="0"/>
              <a:t> de forma, </a:t>
            </a:r>
            <a:r>
              <a:rPr lang="en-GB" altLang="sr-Latn-RS" dirty="0" err="1"/>
              <a:t>mărimea</a:t>
            </a:r>
            <a:r>
              <a:rPr lang="en-GB" altLang="sr-Latn-RS" dirty="0"/>
              <a:t>, </a:t>
            </a:r>
            <a:r>
              <a:rPr lang="en-GB" altLang="sr-Latn-RS" dirty="0" err="1"/>
              <a:t>frecvența</a:t>
            </a:r>
            <a:r>
              <a:rPr lang="en-GB" altLang="sr-Latn-RS" dirty="0"/>
              <a:t> </a:t>
            </a:r>
            <a:r>
              <a:rPr lang="en-GB" altLang="sr-Latn-RS" dirty="0" err="1"/>
              <a:t>împiedicării</a:t>
            </a:r>
            <a:r>
              <a:rPr lang="en-GB" altLang="sr-Latn-RS" dirty="0"/>
              <a:t> </a:t>
            </a:r>
            <a:r>
              <a:rPr lang="en-GB" altLang="sr-Latn-RS" dirty="0" err="1"/>
              <a:t>sau</a:t>
            </a:r>
            <a:r>
              <a:rPr lang="en-GB" altLang="sr-Latn-RS" dirty="0"/>
              <a:t> </a:t>
            </a:r>
            <a:r>
              <a:rPr lang="en-GB" altLang="sr-Latn-RS" dirty="0" err="1"/>
              <a:t>impactului</a:t>
            </a:r>
            <a:r>
              <a:rPr lang="en-GB" altLang="sr-Latn-RS" dirty="0"/>
              <a:t> </a:t>
            </a:r>
            <a:r>
              <a:rPr lang="en-GB" altLang="sr-Latn-RS" dirty="0" err="1"/>
              <a:t>împiedicării</a:t>
            </a:r>
            <a:r>
              <a:rPr lang="en-GB" altLang="sr-Latn-RS" dirty="0"/>
              <a:t> </a:t>
            </a:r>
            <a:r>
              <a:rPr lang="en-GB" altLang="sr-Latn-RS" dirty="0" err="1"/>
              <a:t>capacității</a:t>
            </a:r>
            <a:r>
              <a:rPr lang="en-GB" altLang="sr-Latn-RS" dirty="0"/>
              <a:t> de </a:t>
            </a:r>
            <a:r>
              <a:rPr lang="en-GB" altLang="sr-Latn-RS" dirty="0" err="1"/>
              <a:t>utilizare</a:t>
            </a:r>
            <a:r>
              <a:rPr lang="en-GB" altLang="sr-Latn-RS" dirty="0"/>
              <a:t> </a:t>
            </a:r>
            <a:r>
              <a:rPr lang="en-GB" altLang="sr-Latn-RS" dirty="0" err="1"/>
              <a:t>continuă</a:t>
            </a:r>
            <a:r>
              <a:rPr lang="en-GB" altLang="sr-Latn-RS" dirty="0"/>
              <a:t> a </a:t>
            </a:r>
            <a:r>
              <a:rPr lang="ro-RO" altLang="sr-Latn-RS" dirty="0"/>
              <a:t>sistemului </a:t>
            </a:r>
            <a:r>
              <a:rPr lang="ro-RO" altLang="sr-Latn-RS" dirty="0" err="1"/>
              <a:t>infromatic</a:t>
            </a:r>
            <a:r>
              <a:rPr lang="en-GB" altLang="sr-Latn-RS" dirty="0"/>
              <a:t>.</a:t>
            </a:r>
            <a:endParaRPr lang="ro-RO"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19758577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stângă,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arată textul Articolului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al Convenției de la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Budapest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 cu un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o-RO" sz="1200" b="0" i="0" u="none" strike="noStrike" kern="1200" cap="none" spc="0" normalizeH="0" baseline="0" noProof="0" dirty="0">
                <a:ln>
                  <a:noFill/>
                </a:ln>
                <a:solidFill>
                  <a:srgbClr val="FF0000"/>
                </a:solidFill>
                <a:effectLst/>
                <a:uLnTx/>
                <a:uFillTx/>
                <a:latin typeface="Calibri Light" panose="020F0302020204030204"/>
                <a:ea typeface="+mn-ea"/>
                <a:cs typeface="+mn-cs"/>
              </a:rPr>
              <a:t>împiedicare...prin introducerea, </a:t>
            </a:r>
            <a:r>
              <a:rPr kumimoji="0" lang="ro-RO" sz="1200" b="0" i="0" u="none" strike="noStrike" kern="1200" cap="none" spc="0" normalizeH="0" baseline="0" noProof="0" dirty="0" err="1">
                <a:ln>
                  <a:noFill/>
                </a:ln>
                <a:solidFill>
                  <a:srgbClr val="FF0000"/>
                </a:solidFill>
                <a:effectLst/>
                <a:uLnTx/>
                <a:uFillTx/>
                <a:latin typeface="Calibri Light" panose="020F0302020204030204"/>
                <a:ea typeface="+mn-ea"/>
                <a:cs typeface="+mn-cs"/>
              </a:rPr>
              <a:t>tansmiterea</a:t>
            </a:r>
            <a:r>
              <a:rPr kumimoji="0" lang="ro-RO" sz="1200" b="0" i="0" u="none" strike="noStrike" kern="1200" cap="none" spc="0" normalizeH="0" baseline="0" noProof="0" dirty="0">
                <a:ln>
                  <a:noFill/>
                </a:ln>
                <a:solidFill>
                  <a:srgbClr val="FF0000"/>
                </a:solidFill>
                <a:effectLst/>
                <a:uLnTx/>
                <a:uFillTx/>
                <a:latin typeface="Calibri Light" panose="020F0302020204030204"/>
                <a:ea typeface="+mn-ea"/>
                <a:cs typeface="+mn-cs"/>
              </a:rPr>
              <a:t>, afectarea, ștergerea, </a:t>
            </a:r>
            <a:r>
              <a:rPr kumimoji="0" lang="ro-RO" sz="1200" b="0" i="0" u="none" strike="noStrike" kern="1200" cap="none" spc="0" normalizeH="0" baseline="0" noProof="0" dirty="0" err="1">
                <a:ln>
                  <a:noFill/>
                </a:ln>
                <a:solidFill>
                  <a:srgbClr val="FF0000"/>
                </a:solidFill>
                <a:effectLst/>
                <a:uLnTx/>
                <a:uFillTx/>
                <a:latin typeface="Calibri Light" panose="020F0302020204030204"/>
                <a:ea typeface="+mn-ea"/>
                <a:cs typeface="+mn-cs"/>
              </a:rPr>
              <a:t>detriorarea</a:t>
            </a:r>
            <a:r>
              <a:rPr kumimoji="0" lang="ro-RO" sz="1200" b="0" i="0" u="none" strike="noStrike" kern="1200" cap="none" spc="0" normalizeH="0" baseline="0" noProof="0" dirty="0">
                <a:ln>
                  <a:noFill/>
                </a:ln>
                <a:solidFill>
                  <a:srgbClr val="FF0000"/>
                </a:solidFill>
                <a:effectLst/>
                <a:uLnTx/>
                <a:uFillTx/>
                <a:latin typeface="Calibri Light" panose="020F0302020204030204"/>
                <a:ea typeface="+mn-ea"/>
                <a:cs typeface="+mn-cs"/>
              </a:rPr>
              <a:t>, alterarea sau suprimarea datelor informatice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dreaptă,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asigură explicarea elementului 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GB" altLang="sr-Latn-RS" dirty="0" err="1"/>
              <a:t>Infracțiunea</a:t>
            </a:r>
            <a:r>
              <a:rPr lang="en-GB" altLang="sr-Latn-RS" dirty="0"/>
              <a:t> de </a:t>
            </a:r>
            <a:r>
              <a:rPr lang="en-GB" altLang="sr-Latn-RS" dirty="0" err="1"/>
              <a:t>interferență</a:t>
            </a:r>
            <a:r>
              <a:rPr lang="en-GB" altLang="sr-Latn-RS" dirty="0"/>
              <a:t> </a:t>
            </a:r>
            <a:r>
              <a:rPr lang="ro-RO" altLang="sr-Latn-RS" dirty="0"/>
              <a:t>în</a:t>
            </a:r>
            <a:r>
              <a:rPr lang="en-GB" altLang="sr-Latn-RS" dirty="0"/>
              <a:t> </a:t>
            </a:r>
            <a:r>
              <a:rPr lang="en-GB" altLang="sr-Latn-RS" dirty="0" err="1"/>
              <a:t>sistem</a:t>
            </a:r>
            <a:r>
              <a:rPr lang="en-GB" altLang="sr-Latn-RS" dirty="0"/>
              <a:t> </a:t>
            </a:r>
            <a:r>
              <a:rPr lang="en-GB" altLang="sr-Latn-RS" dirty="0" err="1"/>
              <a:t>necesită</a:t>
            </a:r>
            <a:r>
              <a:rPr lang="en-GB" altLang="sr-Latn-RS" dirty="0"/>
              <a:t> un </a:t>
            </a:r>
            <a:r>
              <a:rPr lang="en-GB" altLang="sr-Latn-RS" dirty="0" err="1"/>
              <a:t>comportament</a:t>
            </a:r>
            <a:r>
              <a:rPr lang="en-GB" altLang="sr-Latn-RS" dirty="0"/>
              <a:t> care </a:t>
            </a:r>
            <a:r>
              <a:rPr lang="ro-RO" altLang="sr-Latn-RS" dirty="0"/>
              <a:t>să </a:t>
            </a:r>
            <a:r>
              <a:rPr lang="en-GB" altLang="sr-Latn-RS" dirty="0" err="1"/>
              <a:t>duc</a:t>
            </a:r>
            <a:r>
              <a:rPr lang="ro-RO" altLang="sr-Latn-RS" dirty="0"/>
              <a:t>ă</a:t>
            </a:r>
            <a:r>
              <a:rPr lang="en-GB" altLang="sr-Latn-RS" dirty="0"/>
              <a:t> la </a:t>
            </a:r>
            <a:r>
              <a:rPr lang="en-GB" altLang="sr-Latn-RS" dirty="0" err="1"/>
              <a:t>împiedicarea</a:t>
            </a:r>
            <a:r>
              <a:rPr lang="en-GB" altLang="sr-Latn-RS" dirty="0"/>
              <a:t> </a:t>
            </a:r>
            <a:r>
              <a:rPr lang="en-GB" altLang="sr-Latn-RS" dirty="0" err="1"/>
              <a:t>unei</a:t>
            </a:r>
            <a:r>
              <a:rPr lang="en-GB" altLang="sr-Latn-RS" dirty="0"/>
              <a:t> </a:t>
            </a:r>
            <a:r>
              <a:rPr lang="en-GB" altLang="sr-Latn-RS" dirty="0" err="1"/>
              <a:t>bune</a:t>
            </a:r>
            <a:r>
              <a:rPr lang="en-GB" altLang="sr-Latn-RS" dirty="0"/>
              <a:t> </a:t>
            </a:r>
            <a:r>
              <a:rPr lang="en-GB" altLang="sr-Latn-RS" dirty="0" err="1"/>
              <a:t>funcționări</a:t>
            </a:r>
            <a:r>
              <a:rPr lang="en-GB" altLang="sr-Latn-RS" dirty="0"/>
              <a:t> a </a:t>
            </a:r>
            <a:r>
              <a:rPr lang="en-GB" altLang="sr-Latn-RS" dirty="0" err="1"/>
              <a:t>unui</a:t>
            </a:r>
            <a:r>
              <a:rPr lang="en-GB" altLang="sr-Latn-RS" dirty="0"/>
              <a:t> </a:t>
            </a:r>
            <a:r>
              <a:rPr lang="en-GB" altLang="sr-Latn-RS" dirty="0" err="1"/>
              <a:t>sistem</a:t>
            </a:r>
            <a:r>
              <a:rPr lang="en-GB" altLang="sr-Latn-RS" dirty="0"/>
              <a:t> informatic. </a:t>
            </a:r>
            <a:r>
              <a:rPr lang="en-GB" altLang="sr-Latn-RS" dirty="0" err="1"/>
              <a:t>Articolul</a:t>
            </a:r>
            <a:r>
              <a:rPr lang="en-GB" altLang="sr-Latn-RS" dirty="0"/>
              <a:t> 4 </a:t>
            </a:r>
            <a:r>
              <a:rPr lang="ro-RO" altLang="sr-Latn-RS" dirty="0"/>
              <a:t>s</a:t>
            </a:r>
            <a:r>
              <a:rPr lang="en-GB" altLang="sr-Latn-RS" dirty="0" err="1"/>
              <a:t>pecifică</a:t>
            </a:r>
            <a:r>
              <a:rPr lang="en-GB" altLang="sr-Latn-RS" dirty="0"/>
              <a:t> </a:t>
            </a:r>
            <a:r>
              <a:rPr lang="en-GB" altLang="sr-Latn-RS" dirty="0" err="1"/>
              <a:t>faptul</a:t>
            </a:r>
            <a:r>
              <a:rPr lang="en-GB" altLang="sr-Latn-RS" dirty="0"/>
              <a:t> </a:t>
            </a:r>
            <a:r>
              <a:rPr lang="en-GB" altLang="sr-Latn-RS" dirty="0" err="1"/>
              <a:t>că</a:t>
            </a:r>
            <a:r>
              <a:rPr lang="en-GB" altLang="sr-Latn-RS" dirty="0"/>
              <a:t> o </a:t>
            </a:r>
            <a:r>
              <a:rPr lang="en-GB" altLang="sr-Latn-RS" dirty="0" err="1"/>
              <a:t>astfel</a:t>
            </a:r>
            <a:r>
              <a:rPr lang="en-GB" altLang="sr-Latn-RS" dirty="0"/>
              <a:t> de </a:t>
            </a:r>
            <a:r>
              <a:rPr lang="en-GB" altLang="sr-Latn-RS" dirty="0" err="1"/>
              <a:t>împiedicare</a:t>
            </a:r>
            <a:r>
              <a:rPr lang="en-GB" altLang="sr-Latn-RS" dirty="0"/>
              <a:t> </a:t>
            </a:r>
            <a:r>
              <a:rPr lang="en-GB" altLang="sr-Latn-RS" dirty="0" err="1"/>
              <a:t>trebuie</a:t>
            </a:r>
            <a:r>
              <a:rPr lang="en-GB" altLang="sr-Latn-RS" dirty="0"/>
              <a:t> </a:t>
            </a:r>
            <a:r>
              <a:rPr lang="en-GB" altLang="sr-Latn-RS" dirty="0" err="1"/>
              <a:t>să</a:t>
            </a:r>
            <a:r>
              <a:rPr lang="en-GB" altLang="sr-Latn-RS" dirty="0"/>
              <a:t> </a:t>
            </a:r>
            <a:r>
              <a:rPr lang="en-GB" altLang="sr-Latn-RS" dirty="0" err="1"/>
              <a:t>aibă</a:t>
            </a:r>
            <a:r>
              <a:rPr lang="en-GB" altLang="sr-Latn-RS" dirty="0"/>
              <a:t> </a:t>
            </a:r>
            <a:r>
              <a:rPr lang="en-GB" altLang="sr-Latn-RS" dirty="0" err="1"/>
              <a:t>loc</a:t>
            </a:r>
            <a:r>
              <a:rPr lang="en-GB" altLang="sr-Latn-RS" dirty="0"/>
              <a:t> </a:t>
            </a:r>
            <a:r>
              <a:rPr lang="en-GB" altLang="sr-Latn-RS" dirty="0" err="1"/>
              <a:t>prin</a:t>
            </a:r>
            <a:r>
              <a:rPr lang="en-GB" altLang="sr-Latn-RS" dirty="0"/>
              <a:t> (</a:t>
            </a:r>
            <a:r>
              <a:rPr lang="en-GB" altLang="sr-Latn-RS" dirty="0" err="1"/>
              <a:t>i</a:t>
            </a:r>
            <a:r>
              <a:rPr lang="en-GB" altLang="sr-Latn-RS" dirty="0"/>
              <a:t>) </a:t>
            </a:r>
            <a:r>
              <a:rPr lang="en-GB" altLang="sr-Latn-RS" dirty="0" err="1"/>
              <a:t>introducerea</a:t>
            </a:r>
            <a:r>
              <a:rPr lang="en-GB" altLang="sr-Latn-RS" dirty="0"/>
              <a:t> (II) </a:t>
            </a:r>
            <a:r>
              <a:rPr lang="en-GB" altLang="sr-Latn-RS" dirty="0" err="1"/>
              <a:t>transmiterea</a:t>
            </a:r>
            <a:r>
              <a:rPr lang="en-GB" altLang="sr-Latn-RS" dirty="0"/>
              <a:t> (IV) </a:t>
            </a:r>
            <a:r>
              <a:rPr lang="en-GB" altLang="sr-Latn-RS" dirty="0" err="1"/>
              <a:t>deteriorarea</a:t>
            </a:r>
            <a:r>
              <a:rPr lang="en-GB" altLang="sr-Latn-RS" dirty="0"/>
              <a:t> (IV) </a:t>
            </a:r>
            <a:r>
              <a:rPr lang="en-GB" altLang="sr-Latn-RS" dirty="0" err="1"/>
              <a:t>și</a:t>
            </a:r>
            <a:r>
              <a:rPr lang="en-GB" altLang="sr-Latn-RS" dirty="0"/>
              <a:t> (V) </a:t>
            </a:r>
            <a:r>
              <a:rPr lang="en-GB" altLang="sr-Latn-RS" dirty="0" err="1"/>
              <a:t>suprimarea</a:t>
            </a:r>
            <a:r>
              <a:rPr lang="en-GB" altLang="sr-Latn-RS" dirty="0"/>
              <a:t> </a:t>
            </a:r>
            <a:r>
              <a:rPr lang="en-GB" altLang="sr-Latn-RS" dirty="0" err="1"/>
              <a:t>datelor</a:t>
            </a:r>
            <a:r>
              <a:rPr lang="en-GB" altLang="sr-Latn-RS" dirty="0"/>
              <a:t> </a:t>
            </a:r>
            <a:r>
              <a:rPr lang="en-GB" altLang="sr-Latn-RS" dirty="0" err="1"/>
              <a:t>computerului</a:t>
            </a:r>
            <a:r>
              <a:rPr lang="en-GB" altLang="sr-Latn-RS" dirty="0"/>
              <a:t>. </a:t>
            </a:r>
            <a:r>
              <a:rPr lang="en-GB" altLang="sr-Latn-RS" dirty="0" err="1"/>
              <a:t>Explicațiile</a:t>
            </a:r>
            <a:r>
              <a:rPr lang="en-GB" altLang="sr-Latn-RS" dirty="0"/>
              <a:t> </a:t>
            </a:r>
            <a:r>
              <a:rPr lang="en-GB" altLang="sr-Latn-RS" dirty="0" err="1"/>
              <a:t>fiecăruia</a:t>
            </a:r>
            <a:r>
              <a:rPr lang="en-GB" altLang="sr-Latn-RS" dirty="0"/>
              <a:t> </a:t>
            </a:r>
            <a:r>
              <a:rPr lang="en-GB" altLang="sr-Latn-RS" dirty="0" err="1"/>
              <a:t>dintre</a:t>
            </a:r>
            <a:r>
              <a:rPr lang="en-GB" altLang="sr-Latn-RS" dirty="0"/>
              <a:t> </a:t>
            </a:r>
            <a:r>
              <a:rPr lang="en-GB" altLang="sr-Latn-RS" dirty="0" err="1"/>
              <a:t>acești</a:t>
            </a:r>
            <a:r>
              <a:rPr lang="en-GB" altLang="sr-Latn-RS" dirty="0"/>
              <a:t> </a:t>
            </a:r>
            <a:r>
              <a:rPr lang="en-GB" altLang="sr-Latn-RS" dirty="0" err="1"/>
              <a:t>termeni</a:t>
            </a:r>
            <a:r>
              <a:rPr lang="en-GB" altLang="sr-Latn-RS" dirty="0"/>
              <a:t> au </a:t>
            </a:r>
            <a:r>
              <a:rPr lang="en-GB" altLang="sr-Latn-RS" dirty="0" err="1"/>
              <a:t>fost</a:t>
            </a:r>
            <a:r>
              <a:rPr lang="en-GB" altLang="sr-Latn-RS" dirty="0"/>
              <a:t> </a:t>
            </a:r>
            <a:r>
              <a:rPr lang="en-GB" altLang="sr-Latn-RS" dirty="0" err="1"/>
              <a:t>deja</a:t>
            </a:r>
            <a:r>
              <a:rPr lang="en-GB" altLang="sr-Latn-RS" dirty="0"/>
              <a:t> </a:t>
            </a:r>
            <a:r>
              <a:rPr lang="en-GB" altLang="sr-Latn-RS" dirty="0" err="1"/>
              <a:t>discutate</a:t>
            </a:r>
            <a:r>
              <a:rPr lang="en-GB" altLang="sr-Latn-RS" dirty="0"/>
              <a:t> </a:t>
            </a:r>
            <a:r>
              <a:rPr lang="ro-RO" altLang="sr-Latn-RS" dirty="0"/>
              <a:t>la</a:t>
            </a:r>
            <a:r>
              <a:rPr lang="en-GB" altLang="sr-Latn-RS" dirty="0"/>
              <a:t> </a:t>
            </a:r>
            <a:r>
              <a:rPr lang="en-GB" altLang="sr-Latn-RS" dirty="0" err="1"/>
              <a:t>infracțiunea</a:t>
            </a:r>
            <a:r>
              <a:rPr lang="en-GB" altLang="sr-Latn-RS" dirty="0"/>
              <a:t> de </a:t>
            </a:r>
            <a:r>
              <a:rPr lang="en-GB" altLang="sr-Latn-RS" dirty="0" err="1"/>
              <a:t>interferenț</a:t>
            </a:r>
            <a:r>
              <a:rPr lang="ro-RO" altLang="sr-Latn-RS" dirty="0"/>
              <a:t>ă în</a:t>
            </a:r>
            <a:r>
              <a:rPr lang="en-GB" altLang="sr-Latn-RS" dirty="0"/>
              <a:t> date (</a:t>
            </a:r>
            <a:r>
              <a:rPr lang="ro-RO" altLang="sr-Latn-RS" dirty="0"/>
              <a:t>A</a:t>
            </a:r>
            <a:r>
              <a:rPr lang="en-GB" altLang="sr-Latn-RS" dirty="0" err="1"/>
              <a:t>rticolul</a:t>
            </a:r>
            <a:r>
              <a:rPr lang="en-GB" altLang="sr-Latn-RS" dirty="0"/>
              <a:t> 4), </a:t>
            </a:r>
            <a:r>
              <a:rPr lang="en-GB" altLang="sr-Latn-RS" dirty="0" err="1"/>
              <a:t>iar</a:t>
            </a:r>
            <a:r>
              <a:rPr lang="en-GB" altLang="sr-Latn-RS" dirty="0"/>
              <a:t> </a:t>
            </a:r>
            <a:r>
              <a:rPr lang="en-GB" altLang="sr-Latn-RS" dirty="0" err="1"/>
              <a:t>aceleași</a:t>
            </a:r>
            <a:r>
              <a:rPr lang="en-GB" altLang="sr-Latn-RS" dirty="0"/>
              <a:t> </a:t>
            </a:r>
            <a:r>
              <a:rPr lang="en-GB" altLang="sr-Latn-RS" dirty="0" err="1"/>
              <a:t>explicații</a:t>
            </a:r>
            <a:r>
              <a:rPr lang="en-GB" altLang="sr-Latn-RS" dirty="0"/>
              <a:t> se </a:t>
            </a:r>
            <a:r>
              <a:rPr lang="en-GB" altLang="sr-Latn-RS" dirty="0" err="1"/>
              <a:t>vor</a:t>
            </a:r>
            <a:r>
              <a:rPr lang="en-GB" altLang="sr-Latn-RS" dirty="0"/>
              <a:t> </a:t>
            </a:r>
            <a:r>
              <a:rPr lang="en-GB" altLang="sr-Latn-RS" dirty="0" err="1"/>
              <a:t>aplica</a:t>
            </a:r>
            <a:r>
              <a:rPr lang="en-GB" altLang="sr-Latn-RS" dirty="0"/>
              <a:t> la </a:t>
            </a:r>
            <a:r>
              <a:rPr lang="en-GB" altLang="sr-Latn-RS" dirty="0" err="1"/>
              <a:t>interferențele</a:t>
            </a:r>
            <a:r>
              <a:rPr lang="en-GB" altLang="sr-Latn-RS" dirty="0"/>
              <a:t> </a:t>
            </a:r>
            <a:r>
              <a:rPr lang="ro-RO" altLang="sr-Latn-RS" dirty="0"/>
              <a:t>în </a:t>
            </a:r>
            <a:r>
              <a:rPr lang="en-GB" altLang="sr-Latn-RS" dirty="0" err="1"/>
              <a:t>sistem</a:t>
            </a:r>
            <a:endParaRPr lang="ro-RO"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GB" altLang="sr-Latn-RS" dirty="0"/>
              <a:t>.</a:t>
            </a:r>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val="6412723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stângă,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arată textul Articolului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al Convenției de la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Budapest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 cu un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o-RO" sz="1200" b="0" i="0" u="none" strike="noStrike" kern="1200" cap="none" spc="0" normalizeH="0" baseline="0" noProof="0" dirty="0">
                <a:ln>
                  <a:noFill/>
                </a:ln>
                <a:solidFill>
                  <a:srgbClr val="FF0000"/>
                </a:solidFill>
                <a:effectLst/>
                <a:uLnTx/>
                <a:uFillTx/>
                <a:latin typeface="Calibri Light" panose="020F0302020204030204"/>
                <a:ea typeface="+mn-ea"/>
                <a:cs typeface="+mn-cs"/>
              </a:rPr>
              <a:t>fără drept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dreaptă,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asigură explicarea elementului 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en-US" altLang="en-US" dirty="0" err="1"/>
              <a:t>Multe</a:t>
            </a:r>
            <a:r>
              <a:rPr lang="en-US" altLang="en-US" dirty="0"/>
              <a:t> </a:t>
            </a:r>
            <a:r>
              <a:rPr lang="en-US" altLang="en-US" dirty="0" err="1"/>
              <a:t>dintre</a:t>
            </a:r>
            <a:r>
              <a:rPr lang="en-US" altLang="en-US" dirty="0"/>
              <a:t> </a:t>
            </a:r>
            <a:r>
              <a:rPr lang="en-US" altLang="en-US" dirty="0" err="1"/>
              <a:t>infracțiunile</a:t>
            </a:r>
            <a:r>
              <a:rPr lang="en-US" altLang="en-US" dirty="0"/>
              <a:t> din </a:t>
            </a:r>
            <a:r>
              <a:rPr lang="en-US" altLang="en-US" dirty="0" err="1"/>
              <a:t>Convenție</a:t>
            </a:r>
            <a:r>
              <a:rPr lang="en-US" altLang="en-US" dirty="0"/>
              <a:t> </a:t>
            </a:r>
            <a:r>
              <a:rPr lang="en-US" altLang="en-US" dirty="0" err="1"/>
              <a:t>trebuie</a:t>
            </a:r>
            <a:r>
              <a:rPr lang="en-US" altLang="en-US" dirty="0"/>
              <a:t> </a:t>
            </a:r>
            <a:r>
              <a:rPr lang="en-US" altLang="en-US" dirty="0" err="1"/>
              <a:t>să</a:t>
            </a:r>
            <a:r>
              <a:rPr lang="en-US" altLang="en-US" dirty="0"/>
              <a:t> fie </a:t>
            </a:r>
            <a:r>
              <a:rPr lang="en-US" altLang="en-US" dirty="0" err="1"/>
              <a:t>angajate</a:t>
            </a:r>
            <a:r>
              <a:rPr lang="en-US" altLang="en-US" dirty="0"/>
              <a:t> "</a:t>
            </a:r>
            <a:r>
              <a:rPr lang="en-US" altLang="en-US" dirty="0" err="1"/>
              <a:t>fără</a:t>
            </a:r>
            <a:r>
              <a:rPr lang="en-US" altLang="en-US" dirty="0"/>
              <a:t> </a:t>
            </a:r>
            <a:r>
              <a:rPr lang="en-US" altLang="en-US" dirty="0" err="1"/>
              <a:t>drept</a:t>
            </a:r>
            <a:r>
              <a:rPr lang="en-US" altLang="en-US" dirty="0"/>
              <a:t>", </a:t>
            </a:r>
            <a:r>
              <a:rPr lang="en-US" altLang="en-US" dirty="0" err="1"/>
              <a:t>sau</a:t>
            </a:r>
            <a:r>
              <a:rPr lang="en-US" altLang="en-US" dirty="0"/>
              <a:t> </a:t>
            </a:r>
            <a:r>
              <a:rPr lang="en-US" altLang="en-US" dirty="0" err="1"/>
              <a:t>fără</a:t>
            </a:r>
            <a:r>
              <a:rPr lang="en-US" altLang="en-US" dirty="0"/>
              <a:t> </a:t>
            </a:r>
            <a:r>
              <a:rPr lang="en-US" altLang="en-US" dirty="0" err="1"/>
              <a:t>autorizație</a:t>
            </a:r>
            <a:r>
              <a:rPr lang="en-US" altLang="en-US" dirty="0"/>
              <a:t> de la </a:t>
            </a:r>
            <a:r>
              <a:rPr lang="en-US" altLang="en-US" dirty="0" err="1"/>
              <a:t>persoana</a:t>
            </a:r>
            <a:r>
              <a:rPr lang="en-US" altLang="en-US" dirty="0"/>
              <a:t> </a:t>
            </a:r>
            <a:r>
              <a:rPr lang="en-US" altLang="en-US" dirty="0" err="1"/>
              <a:t>sau</a:t>
            </a:r>
            <a:r>
              <a:rPr lang="en-US" altLang="en-US" dirty="0"/>
              <a:t> </a:t>
            </a:r>
            <a:r>
              <a:rPr lang="en-US" altLang="en-US" dirty="0" err="1"/>
              <a:t>entitatea</a:t>
            </a:r>
            <a:r>
              <a:rPr lang="en-US" altLang="en-US" dirty="0"/>
              <a:t> </a:t>
            </a:r>
            <a:r>
              <a:rPr lang="en-US" altLang="en-US" dirty="0" err="1"/>
              <a:t>relevantă</a:t>
            </a:r>
            <a:r>
              <a:rPr lang="en-US" altLang="en-US" dirty="0"/>
              <a:t>. </a:t>
            </a:r>
            <a:r>
              <a:rPr lang="en-US" altLang="en-US" dirty="0" err="1"/>
              <a:t>În</a:t>
            </a:r>
            <a:r>
              <a:rPr lang="en-US" altLang="en-US" dirty="0"/>
              <a:t> </a:t>
            </a:r>
            <a:r>
              <a:rPr lang="en-US" altLang="en-US" dirty="0" err="1"/>
              <a:t>multe</a:t>
            </a:r>
            <a:r>
              <a:rPr lang="en-US" altLang="en-US" dirty="0"/>
              <a:t> </a:t>
            </a:r>
            <a:r>
              <a:rPr lang="en-US" altLang="en-US" dirty="0" err="1"/>
              <a:t>cazuri</a:t>
            </a:r>
            <a:r>
              <a:rPr lang="en-US" altLang="en-US" dirty="0"/>
              <a:t>, </a:t>
            </a:r>
            <a:r>
              <a:rPr lang="en-US" altLang="en-US" dirty="0" err="1"/>
              <a:t>este</a:t>
            </a:r>
            <a:r>
              <a:rPr lang="en-US" altLang="en-US" dirty="0"/>
              <a:t> </a:t>
            </a:r>
            <a:r>
              <a:rPr lang="en-US" altLang="en-US" dirty="0" err="1"/>
              <a:t>posibil</a:t>
            </a:r>
            <a:r>
              <a:rPr lang="en-US" altLang="en-US" dirty="0"/>
              <a:t> ca o </a:t>
            </a:r>
            <a:r>
              <a:rPr lang="en-US" altLang="en-US" dirty="0" err="1"/>
              <a:t>persoană</a:t>
            </a:r>
            <a:r>
              <a:rPr lang="en-US" altLang="en-US" dirty="0"/>
              <a:t> </a:t>
            </a:r>
            <a:r>
              <a:rPr lang="en-US" altLang="en-US" dirty="0" err="1"/>
              <a:t>să</a:t>
            </a:r>
            <a:r>
              <a:rPr lang="en-US" altLang="en-US" dirty="0"/>
              <a:t> </a:t>
            </a:r>
            <a:r>
              <a:rPr lang="en-US" altLang="en-US" dirty="0" err="1"/>
              <a:t>interfereze</a:t>
            </a:r>
            <a:r>
              <a:rPr lang="en-US" altLang="en-US" dirty="0"/>
              <a:t> cu un </a:t>
            </a:r>
            <a:r>
              <a:rPr lang="en-US" altLang="en-US" dirty="0" err="1"/>
              <a:t>sistem</a:t>
            </a:r>
            <a:r>
              <a:rPr lang="en-US" altLang="en-US" dirty="0"/>
              <a:t> informatic "cu </a:t>
            </a:r>
            <a:r>
              <a:rPr lang="en-US" altLang="en-US" dirty="0" err="1"/>
              <a:t>drept</a:t>
            </a:r>
            <a:r>
              <a:rPr lang="en-US" altLang="en-US" dirty="0"/>
              <a:t>". </a:t>
            </a:r>
            <a:r>
              <a:rPr lang="en-US" altLang="en-US" dirty="0" err="1"/>
              <a:t>Acest</a:t>
            </a:r>
            <a:r>
              <a:rPr lang="ro-RO" altLang="en-US" dirty="0"/>
              <a:t> </a:t>
            </a:r>
            <a:r>
              <a:rPr lang="ro-RO" altLang="en-US" dirty="0" err="1"/>
              <a:t>slide</a:t>
            </a:r>
            <a:r>
              <a:rPr lang="en-US" altLang="en-US" dirty="0"/>
              <a:t> </a:t>
            </a:r>
            <a:r>
              <a:rPr lang="en-US" altLang="en-US" dirty="0" err="1"/>
              <a:t>enumeră</a:t>
            </a:r>
            <a:r>
              <a:rPr lang="en-US" altLang="en-US" dirty="0"/>
              <a:t> </a:t>
            </a:r>
            <a:r>
              <a:rPr lang="en-US" altLang="en-US" dirty="0" err="1"/>
              <a:t>anumite</a:t>
            </a:r>
            <a:r>
              <a:rPr lang="en-US" altLang="en-US" dirty="0"/>
              <a:t> </a:t>
            </a:r>
            <a:r>
              <a:rPr lang="en-US" altLang="en-US" dirty="0" err="1"/>
              <a:t>exemple</a:t>
            </a:r>
            <a:r>
              <a:rPr lang="en-US" altLang="en-US" dirty="0"/>
              <a:t> </a:t>
            </a:r>
            <a:r>
              <a:rPr lang="en-US" altLang="en-US" dirty="0" err="1"/>
              <a:t>în</a:t>
            </a:r>
            <a:r>
              <a:rPr lang="en-US" altLang="en-US" dirty="0"/>
              <a:t> care o </a:t>
            </a:r>
            <a:r>
              <a:rPr lang="en-US" altLang="en-US" dirty="0" err="1"/>
              <a:t>persoană</a:t>
            </a:r>
            <a:r>
              <a:rPr lang="en-US" altLang="en-US" dirty="0"/>
              <a:t> </a:t>
            </a:r>
            <a:r>
              <a:rPr lang="en-US" altLang="en-US" dirty="0" err="1"/>
              <a:t>poate</a:t>
            </a:r>
            <a:r>
              <a:rPr lang="en-US" altLang="en-US" dirty="0"/>
              <a:t> </a:t>
            </a:r>
            <a:r>
              <a:rPr lang="en-US" altLang="en-US" dirty="0" err="1"/>
              <a:t>interfera</a:t>
            </a:r>
            <a:r>
              <a:rPr lang="en-US" altLang="en-US" dirty="0"/>
              <a:t> </a:t>
            </a:r>
            <a:r>
              <a:rPr lang="en-US" altLang="en-US" dirty="0" err="1"/>
              <a:t>în</a:t>
            </a:r>
            <a:r>
              <a:rPr lang="en-US" altLang="en-US" dirty="0"/>
              <a:t> mod legitim cu un </a:t>
            </a:r>
            <a:r>
              <a:rPr lang="en-US" altLang="en-US" dirty="0" err="1"/>
              <a:t>sistem</a:t>
            </a:r>
            <a:r>
              <a:rPr lang="en-US" altLang="en-US" dirty="0"/>
              <a:t> informatic </a:t>
            </a:r>
            <a:r>
              <a:rPr lang="en-US" altLang="en-US" dirty="0" err="1"/>
              <a:t>fără</a:t>
            </a:r>
            <a:r>
              <a:rPr lang="en-US" altLang="en-US" dirty="0"/>
              <a:t> a </a:t>
            </a:r>
            <a:r>
              <a:rPr lang="en-US" altLang="en-US" dirty="0" err="1"/>
              <a:t>atrage</a:t>
            </a:r>
            <a:r>
              <a:rPr lang="en-US" altLang="en-US" dirty="0"/>
              <a:t> </a:t>
            </a:r>
            <a:r>
              <a:rPr lang="en-US" altLang="en-US" dirty="0" err="1"/>
              <a:t>răspunderea</a:t>
            </a:r>
            <a:r>
              <a:rPr lang="en-US" altLang="en-US" dirty="0"/>
              <a:t> </a:t>
            </a:r>
            <a:r>
              <a:rPr lang="en-US" altLang="en-US" dirty="0" err="1"/>
              <a:t>penală</a:t>
            </a:r>
            <a:r>
              <a:rPr lang="en-US" altLang="en-US" dirty="0"/>
              <a:t> </a:t>
            </a:r>
            <a:r>
              <a:rPr lang="en-US" altLang="en-US" dirty="0" err="1"/>
              <a:t>în</a:t>
            </a:r>
            <a:r>
              <a:rPr lang="en-US" altLang="en-US" dirty="0"/>
              <a:t> </a:t>
            </a:r>
            <a:r>
              <a:rPr lang="en-US" altLang="en-US" dirty="0" err="1"/>
              <a:t>temeiul</a:t>
            </a:r>
            <a:r>
              <a:rPr lang="en-US" altLang="en-US" dirty="0"/>
              <a:t> </a:t>
            </a:r>
            <a:r>
              <a:rPr lang="ro-RO" altLang="en-US" dirty="0"/>
              <a:t>A</a:t>
            </a:r>
            <a:r>
              <a:rPr lang="en-US" altLang="en-US" dirty="0" err="1"/>
              <a:t>rticolului</a:t>
            </a:r>
            <a:r>
              <a:rPr lang="en-US" altLang="en-US" dirty="0"/>
              <a:t> 5.</a:t>
            </a:r>
            <a:endParaRPr lang="ro-RO" alt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59</a:t>
            </a:fld>
            <a:endParaRPr lang="en-US"/>
          </a:p>
        </p:txBody>
      </p:sp>
    </p:spTree>
    <p:extLst>
      <p:ext uri="{BB962C8B-B14F-4D97-AF65-F5344CB8AC3E}">
        <p14:creationId xmlns:p14="http://schemas.microsoft.com/office/powerpoint/2010/main" val="1327689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61</a:t>
            </a:fld>
            <a:endParaRPr lang="en-US" altLang="en-US"/>
          </a:p>
        </p:txBody>
      </p:sp>
    </p:spTree>
    <p:extLst>
      <p:ext uri="{BB962C8B-B14F-4D97-AF65-F5344CB8AC3E}">
        <p14:creationId xmlns:p14="http://schemas.microsoft.com/office/powerpoint/2010/main" val="20371162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ro-RO" sz="1200" b="0" i="0" kern="1200" dirty="0" smtClean="0">
                <a:solidFill>
                  <a:schemeClr val="tx1"/>
                </a:solidFill>
                <a:effectLst/>
                <a:latin typeface="+mn-lt"/>
                <a:ea typeface="+mn-ea"/>
                <a:cs typeface="+mn-cs"/>
              </a:rPr>
              <a:t>Una dintre cele mai importante infracțiuni din Convenția de la Budapesta este infracțiunea de utilizare abuzivă a dispozitivelor - articolul 6.</a:t>
            </a:r>
          </a:p>
          <a:p>
            <a:pPr eaLnBrk="1" hangingPunct="1">
              <a:defRPr/>
            </a:pPr>
            <a:endParaRPr lang="ro-RO" altLang="sr-Latn-RS" sz="1200" b="0" i="0" kern="1200" dirty="0" smtClean="0">
              <a:solidFill>
                <a:schemeClr val="tx1"/>
              </a:solidFill>
              <a:effectLst/>
              <a:latin typeface="+mn-lt"/>
              <a:ea typeface="+mn-ea"/>
              <a:cs typeface="+mn-cs"/>
            </a:endParaRPr>
          </a:p>
          <a:p>
            <a:pPr eaLnBrk="1" hangingPunct="1">
              <a:defRPr/>
            </a:pPr>
            <a:r>
              <a:rPr lang="ro-RO" sz="1200" b="0" i="0" kern="1200" dirty="0" smtClean="0">
                <a:solidFill>
                  <a:schemeClr val="tx1"/>
                </a:solidFill>
                <a:effectLst/>
                <a:latin typeface="+mn-lt"/>
                <a:ea typeface="+mn-ea"/>
                <a:cs typeface="+mn-cs"/>
              </a:rPr>
              <a:t>Ca și în cazul altor infracțiuni, acțiunea făptuitorului trebuie să fie intenționată și fără drept. Această infracțiune acoperă o gamă largă de activități, toate legate de utilizarea abuzivă a dispozitivelor.</a:t>
            </a:r>
          </a:p>
          <a:p>
            <a:pPr eaLnBrk="1" hangingPunct="1">
              <a:defRPr/>
            </a:pPr>
            <a:endParaRPr lang="ro-RO" altLang="sr-Latn-RS" sz="1200" b="0" i="0" kern="1200" dirty="0" smtClean="0">
              <a:solidFill>
                <a:schemeClr val="tx1"/>
              </a:solidFill>
              <a:effectLst/>
              <a:latin typeface="+mn-lt"/>
              <a:ea typeface="+mn-ea"/>
              <a:cs typeface="+mn-cs"/>
            </a:endParaRPr>
          </a:p>
          <a:p>
            <a:pPr eaLnBrk="1" hangingPunct="1">
              <a:defRPr/>
            </a:pPr>
            <a:r>
              <a:rPr lang="ro-RO" sz="1200" b="0" i="0" kern="1200" dirty="0" smtClean="0">
                <a:solidFill>
                  <a:schemeClr val="tx1"/>
                </a:solidFill>
                <a:effectLst/>
                <a:latin typeface="+mn-lt"/>
                <a:ea typeface="+mn-ea"/>
                <a:cs typeface="+mn-cs"/>
              </a:rPr>
              <a:t>Aceasta este o infracțiune foarte „nouă”, neinclusă în Recomandarea din 1989. Este, de asemenea, foarte inedită - faptele descrise acolo nu au fost recunoscute anterior ca infracțiune în multe dintre legislațiile naționale.</a:t>
            </a:r>
          </a:p>
          <a:p>
            <a:pPr eaLnBrk="1" hangingPunct="1">
              <a:defRPr/>
            </a:pPr>
            <a:endParaRPr lang="ro-RO" altLang="sr-Latn-RS" sz="1200" b="0" i="0" kern="1200" dirty="0" smtClean="0">
              <a:solidFill>
                <a:schemeClr val="tx1"/>
              </a:solidFill>
              <a:effectLst/>
              <a:latin typeface="+mn-lt"/>
              <a:ea typeface="+mn-ea"/>
              <a:cs typeface="+mn-cs"/>
            </a:endParaRPr>
          </a:p>
          <a:p>
            <a:pPr eaLnBrk="1" hangingPunct="1">
              <a:defRPr/>
            </a:pPr>
            <a:r>
              <a:rPr lang="ro-RO" sz="1200" b="0" i="0" kern="1200" dirty="0" smtClean="0">
                <a:solidFill>
                  <a:schemeClr val="tx1"/>
                </a:solidFill>
                <a:effectLst/>
                <a:latin typeface="+mn-lt"/>
                <a:ea typeface="+mn-ea"/>
                <a:cs typeface="+mn-cs"/>
              </a:rPr>
              <a:t>În esență, interzice producerea, vânzarea, achiziționarea pentru utilizare, importul, distribuția sau punerea la dispoziție în alt mod a dispozitivelor, inclusiv un program de computer care sunt proiectate sau adaptate în principal în scopul comiterii oricăreia dintre celelalte infracțiuni substanțiale menționate în Convenția de la Budapesta.</a:t>
            </a:r>
          </a:p>
          <a:p>
            <a:pPr eaLnBrk="1" hangingPunct="1">
              <a:defRPr/>
            </a:pPr>
            <a:endParaRPr lang="ro-RO" altLang="sr-Latn-RS" sz="1200" b="0" i="0" kern="1200" dirty="0" smtClean="0">
              <a:solidFill>
                <a:schemeClr val="tx1"/>
              </a:solidFill>
              <a:effectLst/>
              <a:latin typeface="+mn-lt"/>
              <a:ea typeface="+mn-ea"/>
              <a:cs typeface="+mn-cs"/>
            </a:endParaRPr>
          </a:p>
          <a:p>
            <a:pPr eaLnBrk="1" hangingPunct="1">
              <a:defRPr/>
            </a:pPr>
            <a:r>
              <a:rPr lang="ro-RO" sz="1200" b="0" i="0" kern="1200" dirty="0" smtClean="0">
                <a:solidFill>
                  <a:schemeClr val="tx1"/>
                </a:solidFill>
                <a:effectLst/>
                <a:latin typeface="+mn-lt"/>
                <a:ea typeface="+mn-ea"/>
                <a:cs typeface="+mn-cs"/>
              </a:rPr>
              <a:t>În același timp, criminalizează vânzarea parolelor computerului, a codului de acces sau a unor date similare prin care poate fi accesat întregul sistem sau orice parte a acestuia.</a:t>
            </a:r>
          </a:p>
          <a:p>
            <a:pPr eaLnBrk="1" hangingPunct="1">
              <a:defRPr/>
            </a:pPr>
            <a:endParaRPr lang="ro-RO" altLang="sr-Latn-RS" sz="1200" b="0" i="0" kern="1200" dirty="0" smtClean="0">
              <a:solidFill>
                <a:schemeClr val="tx1"/>
              </a:solidFill>
              <a:effectLst/>
              <a:latin typeface="+mn-lt"/>
              <a:ea typeface="+mn-ea"/>
              <a:cs typeface="+mn-cs"/>
            </a:endParaRPr>
          </a:p>
          <a:p>
            <a:pPr eaLnBrk="1" hangingPunct="1">
              <a:defRPr/>
            </a:pPr>
            <a:r>
              <a:rPr lang="ro-RO" sz="1200" b="0" i="0" kern="1200" dirty="0" smtClean="0">
                <a:solidFill>
                  <a:schemeClr val="tx1"/>
                </a:solidFill>
                <a:effectLst/>
                <a:latin typeface="+mn-lt"/>
                <a:ea typeface="+mn-ea"/>
                <a:cs typeface="+mn-cs"/>
              </a:rPr>
              <a:t>Cu această prevedere, Convenția recunoaște necesitatea incriminării „pieței secundare” înfloritoare și din ce în ce mai importantă din punct de vedere economic în „echipamentele care permit infracțiuni”: hackerii care vând online instrumentele lor comerciale, truse de virusuri auto-fabricate disponibile la scară largă online și eliminarea vânzării</a:t>
            </a:r>
            <a:r>
              <a:rPr lang="ro-RO" sz="1200" b="0" i="0" kern="1200" baseline="0" dirty="0" smtClean="0">
                <a:solidFill>
                  <a:schemeClr val="tx1"/>
                </a:solidFill>
                <a:effectLst/>
                <a:latin typeface="+mn-lt"/>
                <a:ea typeface="+mn-ea"/>
                <a:cs typeface="+mn-cs"/>
              </a:rPr>
              <a:t> angro</a:t>
            </a:r>
            <a:r>
              <a:rPr lang="ro-RO" sz="1200" b="0" i="0" kern="1200" dirty="0" smtClean="0">
                <a:solidFill>
                  <a:schemeClr val="tx1"/>
                </a:solidFill>
                <a:effectLst/>
                <a:latin typeface="+mn-lt"/>
                <a:ea typeface="+mn-ea"/>
                <a:cs typeface="+mn-cs"/>
              </a:rPr>
              <a:t> a parolelor care au fost furate folosind troieni și alte dispozitive. Acest lucru înseamnă că hacking-ul într-un sistem informatic nu mai este rezerva programatorilor cu înaltă calificare. Fiecare infractor „obișnuit” poate cumpăra cu ușurință instrumentele necesare sau direct parolele furate - de foarte multe ori vânzătorul criminal va oferi și un „serviciu pentru clienți” și îl va ajuta pe clientul său să își configureze computerul pentru comiterea unei infracțiuni. </a:t>
            </a:r>
            <a:endParaRPr lang="en-GB" altLang="sr-Latn-RS" dirty="0">
              <a:ea typeface="ＭＳ Ｐゴシック" panose="020B0600070205080204" pitchFamily="34" charset="-128"/>
            </a:endParaRPr>
          </a:p>
          <a:p>
            <a:pPr>
              <a:defRPr/>
            </a:pPr>
            <a:endParaRPr lang="en-GB" altLang="en-US" dirty="0">
              <a:ea typeface="ＭＳ Ｐゴシック" panose="020B0600070205080204" pitchFamily="34" charset="-128"/>
            </a:endParaRPr>
          </a:p>
          <a:p>
            <a:pPr>
              <a:defRPr/>
            </a:pPr>
            <a:endParaRPr lang="en-GB" altLang="sr-Latn-RS" dirty="0">
              <a:ea typeface="ＭＳ Ｐゴシック" panose="020B0600070205080204" pitchFamily="34" charset="-128"/>
            </a:endParaRPr>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62</a:t>
            </a:fld>
            <a:endParaRPr lang="en-US"/>
          </a:p>
        </p:txBody>
      </p:sp>
    </p:spTree>
    <p:extLst>
      <p:ext uri="{BB962C8B-B14F-4D97-AF65-F5344CB8AC3E}">
        <p14:creationId xmlns:p14="http://schemas.microsoft.com/office/powerpoint/2010/main" val="16199170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Acest</a:t>
            </a:r>
            <a:r>
              <a:rPr lang="en-US" dirty="0"/>
              <a:t> set de </a:t>
            </a:r>
            <a:r>
              <a:rPr lang="ro-RO" dirty="0" err="1"/>
              <a:t>slide</a:t>
            </a:r>
            <a:r>
              <a:rPr lang="ro-RO" dirty="0"/>
              <a:t>-uri</a:t>
            </a:r>
            <a:r>
              <a:rPr lang="en-US" dirty="0"/>
              <a:t> </a:t>
            </a:r>
            <a:r>
              <a:rPr lang="en-US" dirty="0" err="1"/>
              <a:t>conține</a:t>
            </a:r>
            <a:r>
              <a:rPr lang="en-US" dirty="0"/>
              <a:t> </a:t>
            </a:r>
            <a:r>
              <a:rPr lang="en-US" dirty="0" err="1"/>
              <a:t>imagini</a:t>
            </a:r>
            <a:r>
              <a:rPr lang="en-US" dirty="0"/>
              <a:t> care </a:t>
            </a:r>
            <a:r>
              <a:rPr lang="en-US" dirty="0" err="1"/>
              <a:t>prezintă</a:t>
            </a:r>
            <a:r>
              <a:rPr lang="en-US" dirty="0"/>
              <a:t> </a:t>
            </a:r>
            <a:r>
              <a:rPr lang="en-US" dirty="0" err="1"/>
              <a:t>unul</a:t>
            </a:r>
            <a:r>
              <a:rPr lang="en-US" dirty="0"/>
              <a:t> </a:t>
            </a:r>
            <a:r>
              <a:rPr lang="en-US" dirty="0" err="1"/>
              <a:t>dintre</a:t>
            </a:r>
            <a:r>
              <a:rPr lang="en-US" dirty="0"/>
              <a:t> </a:t>
            </a:r>
            <a:r>
              <a:rPr lang="en-US" dirty="0" err="1"/>
              <a:t>cele</a:t>
            </a:r>
            <a:r>
              <a:rPr lang="en-US" dirty="0"/>
              <a:t> </a:t>
            </a:r>
            <a:r>
              <a:rPr lang="en-US" dirty="0" err="1"/>
              <a:t>mai</a:t>
            </a:r>
            <a:r>
              <a:rPr lang="en-US" dirty="0"/>
              <a:t> </a:t>
            </a:r>
            <a:r>
              <a:rPr lang="en-US" dirty="0" err="1"/>
              <a:t>cunoscute</a:t>
            </a:r>
            <a:r>
              <a:rPr lang="en-US" dirty="0"/>
              <a:t> </a:t>
            </a:r>
            <a:r>
              <a:rPr lang="en-US" dirty="0" err="1"/>
              <a:t>exemple</a:t>
            </a:r>
            <a:r>
              <a:rPr lang="en-US" dirty="0"/>
              <a:t> ale </a:t>
            </a:r>
            <a:r>
              <a:rPr lang="en-US" dirty="0" err="1"/>
              <a:t>infracțiunii</a:t>
            </a:r>
            <a:r>
              <a:rPr lang="en-US" dirty="0"/>
              <a:t> de </a:t>
            </a:r>
            <a:r>
              <a:rPr lang="en-US" dirty="0" err="1"/>
              <a:t>utilizare</a:t>
            </a:r>
            <a:r>
              <a:rPr lang="en-US" dirty="0"/>
              <a:t> </a:t>
            </a:r>
            <a:r>
              <a:rPr lang="ro-RO" dirty="0"/>
              <a:t>abuzivă</a:t>
            </a:r>
            <a:r>
              <a:rPr lang="en-US" dirty="0"/>
              <a:t> a </a:t>
            </a:r>
            <a:r>
              <a:rPr lang="en-US" dirty="0" err="1"/>
              <a:t>dispozitivelor</a:t>
            </a:r>
            <a:r>
              <a:rPr lang="en-US" dirty="0"/>
              <a:t> - </a:t>
            </a:r>
            <a:r>
              <a:rPr lang="en-US" dirty="0" err="1"/>
              <a:t>introducerea</a:t>
            </a:r>
            <a:r>
              <a:rPr lang="en-US" dirty="0"/>
              <a:t> </a:t>
            </a:r>
            <a:r>
              <a:rPr lang="en-US" dirty="0" err="1"/>
              <a:t>dispozitivelor</a:t>
            </a:r>
            <a:r>
              <a:rPr lang="en-US" dirty="0"/>
              <a:t> de </a:t>
            </a:r>
            <a:r>
              <a:rPr lang="ro-RO" dirty="0" err="1"/>
              <a:t>skimming</a:t>
            </a:r>
            <a:r>
              <a:rPr lang="en-US" dirty="0"/>
              <a:t> pe ATM / </a:t>
            </a:r>
            <a:r>
              <a:rPr lang="en-US" dirty="0" err="1"/>
              <a:t>bancomate</a:t>
            </a:r>
            <a:endParaRPr lang="ro-RO" dirty="0"/>
          </a:p>
          <a:p>
            <a:r>
              <a:rPr lang="en-US" dirty="0"/>
              <a:t>. </a:t>
            </a:r>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63</a:t>
            </a:fld>
            <a:endParaRPr lang="en-US"/>
          </a:p>
        </p:txBody>
      </p:sp>
    </p:spTree>
    <p:extLst>
      <p:ext uri="{BB962C8B-B14F-4D97-AF65-F5344CB8AC3E}">
        <p14:creationId xmlns:p14="http://schemas.microsoft.com/office/powerpoint/2010/main" val="31259641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set de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-uri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conține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imagini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care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prezintă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dintre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cunoscute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exemple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infracțiunii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utilizare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abuzivă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dispozitivelor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introducerea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dispozitivelor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skimming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pe ATM /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bancomate</a:t>
            </a:r>
            <a:endPar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64</a:t>
            </a:fld>
            <a:endParaRPr lang="en-US"/>
          </a:p>
        </p:txBody>
      </p:sp>
    </p:spTree>
    <p:extLst>
      <p:ext uri="{BB962C8B-B14F-4D97-AF65-F5344CB8AC3E}">
        <p14:creationId xmlns:p14="http://schemas.microsoft.com/office/powerpoint/2010/main" val="4112327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set de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-uri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conține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imagini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care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prezintă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dintre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cunoscute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exemple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infracțiunii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utilizare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abuzivă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dispozitivelor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introducerea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dispozitivelor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skimming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pe ATM /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bancomate</a:t>
            </a:r>
            <a:endPar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endParaRPr lang="x-es-XL"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65</a:t>
            </a:fld>
            <a:endParaRPr lang="en-US"/>
          </a:p>
        </p:txBody>
      </p:sp>
    </p:spTree>
    <p:extLst>
      <p:ext uri="{BB962C8B-B14F-4D97-AF65-F5344CB8AC3E}">
        <p14:creationId xmlns:p14="http://schemas.microsoft.com/office/powerpoint/2010/main" val="26422666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set de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-uri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conține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imagini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care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prezintă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dintre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cunoscute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exemple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infracțiunii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utilizare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abuzivă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dispozitivelor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introducerea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dispozitivelor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skimming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pe ATM /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bancomate</a:t>
            </a:r>
            <a:endPar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endParaRPr lang="x-es-XL"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66</a:t>
            </a:fld>
            <a:endParaRPr lang="en-US"/>
          </a:p>
        </p:txBody>
      </p:sp>
    </p:spTree>
    <p:extLst>
      <p:ext uri="{BB962C8B-B14F-4D97-AF65-F5344CB8AC3E}">
        <p14:creationId xmlns:p14="http://schemas.microsoft.com/office/powerpoint/2010/main" val="339744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partea stângă </a:t>
            </a:r>
            <a:r>
              <a:rPr lang="ro-RO" dirty="0" err="1"/>
              <a:t>slide-ul</a:t>
            </a:r>
            <a:r>
              <a:rPr lang="ro-RO" dirty="0"/>
              <a:t> afișează textul Articolului 1 al Convenției de la Budapesta, care este definiția ”sistemului informatic”</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o-RO" dirty="0"/>
              <a:t>În partea dreaptă, </a:t>
            </a:r>
            <a:r>
              <a:rPr lang="ro-RO" dirty="0" err="1"/>
              <a:t>slide-ul</a:t>
            </a:r>
            <a:r>
              <a:rPr lang="ro-RO" dirty="0"/>
              <a:t> prezintă explicarea definiției.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en-US" altLang="sr-Latn-RS" dirty="0"/>
              <a:t>Un </a:t>
            </a:r>
            <a:r>
              <a:rPr lang="en-US" altLang="sr-Latn-RS" dirty="0" err="1"/>
              <a:t>sistem</a:t>
            </a:r>
            <a:r>
              <a:rPr lang="en-US" altLang="sr-Latn-RS" dirty="0"/>
              <a:t> informatic </a:t>
            </a:r>
            <a:r>
              <a:rPr lang="ro-RO" altLang="sr-Latn-RS" dirty="0"/>
              <a:t>conform</a:t>
            </a:r>
            <a:r>
              <a:rPr lang="en-US" altLang="sr-Latn-RS" dirty="0"/>
              <a:t> </a:t>
            </a:r>
            <a:r>
              <a:rPr lang="en-US" altLang="sr-Latn-RS" dirty="0" err="1"/>
              <a:t>Convenți</a:t>
            </a:r>
            <a:r>
              <a:rPr lang="ro-RO" altLang="sr-Latn-RS" dirty="0"/>
              <a:t>ei </a:t>
            </a:r>
            <a:r>
              <a:rPr lang="en-US" altLang="sr-Latn-RS" dirty="0"/>
              <a:t>de la </a:t>
            </a:r>
            <a:r>
              <a:rPr lang="en-US" altLang="sr-Latn-RS" dirty="0" err="1"/>
              <a:t>Budapesta</a:t>
            </a:r>
            <a:r>
              <a:rPr lang="en-US" altLang="sr-Latn-RS" dirty="0"/>
              <a:t> </a:t>
            </a:r>
            <a:r>
              <a:rPr lang="en-US" altLang="sr-Latn-RS" dirty="0" err="1"/>
              <a:t>este</a:t>
            </a:r>
            <a:r>
              <a:rPr lang="en-US" altLang="sr-Latn-RS" dirty="0"/>
              <a:t> un </a:t>
            </a:r>
            <a:r>
              <a:rPr lang="en-US" altLang="sr-Latn-RS" dirty="0" err="1" smtClean="0"/>
              <a:t>dispozitiv</a:t>
            </a:r>
            <a:r>
              <a:rPr lang="ro-RO" altLang="sr-Latn-RS" dirty="0" smtClean="0"/>
              <a:t> format</a:t>
            </a:r>
            <a:r>
              <a:rPr lang="en-US" altLang="sr-Latn-RS" dirty="0" smtClean="0"/>
              <a:t> </a:t>
            </a:r>
            <a:r>
              <a:rPr lang="en-US" altLang="sr-Latn-RS" dirty="0"/>
              <a:t>din hardware </a:t>
            </a:r>
            <a:r>
              <a:rPr lang="en-US" altLang="sr-Latn-RS" dirty="0" err="1"/>
              <a:t>și</a:t>
            </a:r>
            <a:r>
              <a:rPr lang="en-US" altLang="sr-Latn-RS" dirty="0"/>
              <a:t> software </a:t>
            </a:r>
            <a:r>
              <a:rPr lang="en-US" altLang="sr-Latn-RS" dirty="0" err="1"/>
              <a:t>dezvoltat</a:t>
            </a:r>
            <a:r>
              <a:rPr lang="en-US" altLang="sr-Latn-RS" dirty="0"/>
              <a:t> </a:t>
            </a:r>
            <a:r>
              <a:rPr lang="en-US" altLang="sr-Latn-RS" dirty="0" err="1"/>
              <a:t>pentru</a:t>
            </a:r>
            <a:r>
              <a:rPr lang="en-US" altLang="sr-Latn-RS" dirty="0"/>
              <a:t> </a:t>
            </a:r>
            <a:r>
              <a:rPr lang="en-US" altLang="sr-Latn-RS" dirty="0" err="1"/>
              <a:t>procesarea</a:t>
            </a:r>
            <a:r>
              <a:rPr lang="en-US" altLang="sr-Latn-RS" dirty="0"/>
              <a:t> </a:t>
            </a:r>
            <a:r>
              <a:rPr lang="en-US" altLang="sr-Latn-RS" dirty="0" err="1"/>
              <a:t>automată</a:t>
            </a:r>
            <a:r>
              <a:rPr lang="en-US" altLang="sr-Latn-RS" dirty="0"/>
              <a:t> a </a:t>
            </a:r>
            <a:r>
              <a:rPr lang="en-US" altLang="sr-Latn-RS" dirty="0" err="1"/>
              <a:t>datelor</a:t>
            </a:r>
            <a:r>
              <a:rPr lang="en-US" altLang="sr-Latn-RS" dirty="0"/>
              <a:t> </a:t>
            </a:r>
            <a:r>
              <a:rPr lang="en-US" altLang="sr-Latn-RS" dirty="0" err="1"/>
              <a:t>digitale</a:t>
            </a:r>
            <a:r>
              <a:rPr lang="en-US" altLang="sr-Latn-RS" dirty="0"/>
              <a:t>. </a:t>
            </a:r>
            <a:r>
              <a:rPr lang="en-US" altLang="sr-Latn-RS" dirty="0" err="1"/>
              <a:t>Poate</a:t>
            </a:r>
            <a:r>
              <a:rPr lang="en-US" altLang="sr-Latn-RS" dirty="0"/>
              <a:t> include </a:t>
            </a:r>
            <a:r>
              <a:rPr lang="ro-RO" altLang="sr-Latn-RS" dirty="0"/>
              <a:t>facilități</a:t>
            </a:r>
            <a:r>
              <a:rPr lang="en-US" altLang="sr-Latn-RS" dirty="0"/>
              <a:t> de </a:t>
            </a:r>
            <a:r>
              <a:rPr lang="en-US" altLang="sr-Latn-RS" dirty="0" err="1"/>
              <a:t>intrare</a:t>
            </a:r>
            <a:r>
              <a:rPr lang="en-US" altLang="sr-Latn-RS" dirty="0"/>
              <a:t>, </a:t>
            </a:r>
            <a:r>
              <a:rPr lang="en-US" altLang="sr-Latn-RS" dirty="0" err="1"/>
              <a:t>ieșire</a:t>
            </a:r>
            <a:r>
              <a:rPr lang="en-US" altLang="sr-Latn-RS" dirty="0"/>
              <a:t> </a:t>
            </a:r>
            <a:r>
              <a:rPr lang="en-US" altLang="sr-Latn-RS" dirty="0" err="1"/>
              <a:t>și</a:t>
            </a:r>
            <a:r>
              <a:rPr lang="en-US" altLang="sr-Latn-RS" dirty="0"/>
              <a:t> </a:t>
            </a:r>
            <a:r>
              <a:rPr lang="en-US" altLang="sr-Latn-RS" dirty="0" err="1"/>
              <a:t>depozitare</a:t>
            </a:r>
            <a:r>
              <a:rPr lang="en-US" altLang="sr-Latn-RS" dirty="0"/>
              <a:t>. </a:t>
            </a:r>
            <a:r>
              <a:rPr lang="en-US" altLang="sr-Latn-RS" dirty="0" err="1"/>
              <a:t>Acesta</a:t>
            </a:r>
            <a:r>
              <a:rPr lang="en-US" altLang="sr-Latn-RS" dirty="0"/>
              <a:t> </a:t>
            </a:r>
            <a:r>
              <a:rPr lang="en-US" altLang="sr-Latn-RS" dirty="0" err="1"/>
              <a:t>poate</a:t>
            </a:r>
            <a:r>
              <a:rPr lang="en-US" altLang="sr-Latn-RS" dirty="0"/>
              <a:t> </a:t>
            </a:r>
            <a:r>
              <a:rPr lang="ro-RO" altLang="sr-Latn-RS" dirty="0"/>
              <a:t>fi independent </a:t>
            </a:r>
            <a:r>
              <a:rPr lang="en-US" altLang="sr-Latn-RS" dirty="0" err="1"/>
              <a:t>sau</a:t>
            </a:r>
            <a:r>
              <a:rPr lang="en-US" altLang="sr-Latn-RS" dirty="0"/>
              <a:t> </a:t>
            </a:r>
            <a:r>
              <a:rPr lang="en-US" altLang="sr-Latn-RS" dirty="0" err="1"/>
              <a:t>poate</a:t>
            </a:r>
            <a:r>
              <a:rPr lang="en-US" altLang="sr-Latn-RS" dirty="0"/>
              <a:t> fi </a:t>
            </a:r>
            <a:r>
              <a:rPr lang="en-US" altLang="sr-Latn-RS" dirty="0" err="1"/>
              <a:t>conectat</a:t>
            </a:r>
            <a:r>
              <a:rPr lang="en-US" altLang="sr-Latn-RS" dirty="0"/>
              <a:t> </a:t>
            </a:r>
            <a:r>
              <a:rPr lang="en-US" altLang="sr-Latn-RS" dirty="0" err="1"/>
              <a:t>într</a:t>
            </a:r>
            <a:r>
              <a:rPr lang="en-US" altLang="sr-Latn-RS" dirty="0"/>
              <a:t>-o </a:t>
            </a:r>
            <a:r>
              <a:rPr lang="en-US" altLang="sr-Latn-RS" dirty="0" err="1"/>
              <a:t>rețea</a:t>
            </a:r>
            <a:r>
              <a:rPr lang="en-US" altLang="sr-Latn-RS" dirty="0"/>
              <a:t> cu </a:t>
            </a:r>
            <a:r>
              <a:rPr lang="en-US" altLang="sr-Latn-RS" dirty="0" err="1"/>
              <a:t>alte</a:t>
            </a:r>
            <a:r>
              <a:rPr lang="en-US" altLang="sr-Latn-RS" dirty="0"/>
              <a:t> </a:t>
            </a:r>
            <a:r>
              <a:rPr lang="en-US" altLang="sr-Latn-RS" dirty="0" err="1"/>
              <a:t>dispozitive</a:t>
            </a:r>
            <a:r>
              <a:rPr lang="en-US" altLang="sr-Latn-RS" dirty="0"/>
              <a:t> </a:t>
            </a:r>
            <a:r>
              <a:rPr lang="en-US" altLang="sr-Latn-RS" dirty="0" err="1"/>
              <a:t>similare</a:t>
            </a:r>
            <a:endParaRPr lang="en-US" altLang="sr-Latn-RS" dirty="0"/>
          </a:p>
          <a:p>
            <a:pPr eaLnBrk="1" hangingPunct="1"/>
            <a:endParaRPr lang="en-US" sz="1200" kern="1200" dirty="0">
              <a:solidFill>
                <a:schemeClr val="tx1"/>
              </a:solidFill>
              <a:latin typeface="+mn-lt"/>
              <a:ea typeface="MS PGothic" pitchFamily="34" charset="-128"/>
              <a:cs typeface="ＭＳ Ｐゴシック" charset="0"/>
            </a:endParaRPr>
          </a:p>
          <a:p>
            <a:pPr eaLnBrk="1" hangingPunct="1"/>
            <a:r>
              <a:rPr lang="en-US" sz="1200" kern="1200" dirty="0">
                <a:solidFill>
                  <a:schemeClr val="tx1"/>
                </a:solidFill>
                <a:latin typeface="+mn-lt"/>
                <a:ea typeface="MS PGothic" pitchFamily="34" charset="-128"/>
                <a:cs typeface="ＭＳ Ｐゴシック" charset="0"/>
              </a:rPr>
              <a:t>Un </a:t>
            </a:r>
            <a:r>
              <a:rPr lang="en-US" sz="1200" kern="1200" dirty="0" err="1">
                <a:solidFill>
                  <a:schemeClr val="tx1"/>
                </a:solidFill>
                <a:latin typeface="+mn-lt"/>
                <a:ea typeface="MS PGothic" pitchFamily="34" charset="-128"/>
                <a:cs typeface="ＭＳ Ｐゴシック" charset="0"/>
              </a:rPr>
              <a:t>sistem</a:t>
            </a:r>
            <a:r>
              <a:rPr lang="en-US" sz="1200" kern="1200" dirty="0">
                <a:solidFill>
                  <a:schemeClr val="tx1"/>
                </a:solidFill>
                <a:latin typeface="+mn-lt"/>
                <a:ea typeface="MS PGothic" pitchFamily="34" charset="-128"/>
                <a:cs typeface="ＭＳ Ｐゴシック" charset="0"/>
              </a:rPr>
              <a:t> informatic </a:t>
            </a:r>
            <a:r>
              <a:rPr lang="en-US" sz="1200" kern="1200" dirty="0" err="1">
                <a:solidFill>
                  <a:schemeClr val="tx1"/>
                </a:solidFill>
                <a:latin typeface="+mn-lt"/>
                <a:ea typeface="MS PGothic" pitchFamily="34" charset="-128"/>
                <a:cs typeface="ＭＳ Ｐゴシック" charset="0"/>
              </a:rPr>
              <a:t>constă</a:t>
            </a:r>
            <a:r>
              <a:rPr lang="en-US" sz="1200" kern="1200" dirty="0">
                <a:solidFill>
                  <a:schemeClr val="tx1"/>
                </a:solidFill>
                <a:latin typeface="+mn-lt"/>
                <a:ea typeface="MS PGothic" pitchFamily="34" charset="-128"/>
                <a:cs typeface="ＭＳ Ｐゴシック" charset="0"/>
              </a:rPr>
              <a:t>, de </a:t>
            </a:r>
            <a:r>
              <a:rPr lang="en-US" sz="1200" kern="1200" dirty="0" err="1">
                <a:solidFill>
                  <a:schemeClr val="tx1"/>
                </a:solidFill>
                <a:latin typeface="+mn-lt"/>
                <a:ea typeface="MS PGothic" pitchFamily="34" charset="-128"/>
                <a:cs typeface="ＭＳ Ｐゴシック" charset="0"/>
              </a:rPr>
              <a:t>obicei</a:t>
            </a:r>
            <a:r>
              <a:rPr lang="en-US" sz="1200" kern="1200" dirty="0">
                <a:solidFill>
                  <a:schemeClr val="tx1"/>
                </a:solidFill>
                <a:latin typeface="+mn-lt"/>
                <a:ea typeface="MS PGothic" pitchFamily="34" charset="-128"/>
                <a:cs typeface="ＭＳ Ｐゴシック" charset="0"/>
              </a:rPr>
              <a:t>, din </a:t>
            </a:r>
            <a:r>
              <a:rPr lang="en-US" sz="1200" kern="1200" dirty="0" err="1">
                <a:solidFill>
                  <a:schemeClr val="tx1"/>
                </a:solidFill>
                <a:latin typeface="+mn-lt"/>
                <a:ea typeface="MS PGothic" pitchFamily="34" charset="-128"/>
                <a:cs typeface="ＭＳ Ｐゴシック" charset="0"/>
              </a:rPr>
              <a:t>dispozitive</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diferite</a:t>
            </a:r>
            <a:r>
              <a:rPr lang="en-US" sz="1200" kern="1200" dirty="0">
                <a:solidFill>
                  <a:schemeClr val="tx1"/>
                </a:solidFill>
                <a:latin typeface="+mn-lt"/>
                <a:ea typeface="MS PGothic" pitchFamily="34" charset="-128"/>
                <a:cs typeface="ＭＳ Ｐゴシック" charset="0"/>
              </a:rPr>
              <a:t>, c</a:t>
            </a:r>
            <a:r>
              <a:rPr lang="ro-RO" sz="1200" kern="1200" dirty="0">
                <a:solidFill>
                  <a:schemeClr val="tx1"/>
                </a:solidFill>
                <a:latin typeface="+mn-lt"/>
                <a:ea typeface="MS PGothic" pitchFamily="34" charset="-128"/>
                <a:cs typeface="ＭＳ Ｐゴシック" charset="0"/>
              </a:rPr>
              <a:t>um sunt </a:t>
            </a:r>
            <a:r>
              <a:rPr lang="en-US" sz="1200" kern="1200" dirty="0" err="1" smtClean="0">
                <a:solidFill>
                  <a:schemeClr val="tx1"/>
                </a:solidFill>
                <a:latin typeface="+mn-lt"/>
                <a:ea typeface="MS PGothic" pitchFamily="34" charset="-128"/>
                <a:cs typeface="ＭＳ Ｐゴシック" charset="0"/>
              </a:rPr>
              <a:t>procesor</a:t>
            </a:r>
            <a:r>
              <a:rPr lang="ro-RO" sz="1200" kern="1200" dirty="0" smtClean="0">
                <a:solidFill>
                  <a:schemeClr val="tx1"/>
                </a:solidFill>
                <a:latin typeface="+mn-lt"/>
                <a:ea typeface="MS PGothic" pitchFamily="34" charset="-128"/>
                <a:cs typeface="ＭＳ Ｐゴシック" charset="0"/>
              </a:rPr>
              <a:t>ul</a:t>
            </a:r>
            <a:r>
              <a:rPr lang="en-US" sz="1200" kern="1200" dirty="0" smtClean="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sau</a:t>
            </a:r>
            <a:r>
              <a:rPr lang="en-US" sz="1200" kern="1200" dirty="0">
                <a:solidFill>
                  <a:schemeClr val="tx1"/>
                </a:solidFill>
                <a:latin typeface="+mn-lt"/>
                <a:ea typeface="MS PGothic" pitchFamily="34" charset="-128"/>
                <a:cs typeface="ＭＳ Ｐゴシック" charset="0"/>
              </a:rPr>
              <a:t> </a:t>
            </a:r>
            <a:r>
              <a:rPr lang="en-US" sz="1200" kern="1200" dirty="0" err="1" smtClean="0">
                <a:solidFill>
                  <a:schemeClr val="tx1"/>
                </a:solidFill>
                <a:latin typeface="+mn-lt"/>
                <a:ea typeface="MS PGothic" pitchFamily="34" charset="-128"/>
                <a:cs typeface="ＭＳ Ｐゴシック" charset="0"/>
              </a:rPr>
              <a:t>unitate</a:t>
            </a:r>
            <a:r>
              <a:rPr lang="ro-RO" sz="1200" kern="1200" dirty="0" smtClean="0">
                <a:solidFill>
                  <a:schemeClr val="tx1"/>
                </a:solidFill>
                <a:latin typeface="+mn-lt"/>
                <a:ea typeface="MS PGothic" pitchFamily="34" charset="-128"/>
                <a:cs typeface="ＭＳ Ｐゴシック" charset="0"/>
              </a:rPr>
              <a:t>a</a:t>
            </a:r>
            <a:r>
              <a:rPr lang="en-US" sz="1200" kern="1200" dirty="0" smtClean="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centrală</a:t>
            </a:r>
            <a:r>
              <a:rPr lang="en-US" sz="1200" kern="1200" dirty="0">
                <a:solidFill>
                  <a:schemeClr val="tx1"/>
                </a:solidFill>
                <a:latin typeface="+mn-lt"/>
                <a:ea typeface="MS PGothic" pitchFamily="34" charset="-128"/>
                <a:cs typeface="ＭＳ Ｐゴシック" charset="0"/>
              </a:rPr>
              <a:t> de </a:t>
            </a:r>
            <a:r>
              <a:rPr lang="en-US" sz="1200" kern="1200" dirty="0" err="1">
                <a:solidFill>
                  <a:schemeClr val="tx1"/>
                </a:solidFill>
                <a:latin typeface="+mn-lt"/>
                <a:ea typeface="MS PGothic" pitchFamily="34" charset="-128"/>
                <a:cs typeface="ＭＳ Ｐゴシック" charset="0"/>
              </a:rPr>
              <a:t>procesare</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și</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periferice</a:t>
            </a:r>
            <a:r>
              <a:rPr lang="en-US" sz="1200" kern="1200" dirty="0">
                <a:solidFill>
                  <a:schemeClr val="tx1"/>
                </a:solidFill>
                <a:latin typeface="+mn-lt"/>
                <a:ea typeface="MS PGothic" pitchFamily="34" charset="-128"/>
                <a:cs typeface="ＭＳ Ｐゴシック" charset="0"/>
              </a:rPr>
              <a:t>. Un "</a:t>
            </a:r>
            <a:r>
              <a:rPr lang="en-US" sz="1200" kern="1200" dirty="0" err="1">
                <a:solidFill>
                  <a:schemeClr val="tx1"/>
                </a:solidFill>
                <a:latin typeface="+mn-lt"/>
                <a:ea typeface="MS PGothic" pitchFamily="34" charset="-128"/>
                <a:cs typeface="ＭＳ Ｐゴシック" charset="0"/>
              </a:rPr>
              <a:t>periferic</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este</a:t>
            </a:r>
            <a:r>
              <a:rPr lang="en-US" sz="1200" kern="1200" dirty="0">
                <a:solidFill>
                  <a:schemeClr val="tx1"/>
                </a:solidFill>
                <a:latin typeface="+mn-lt"/>
                <a:ea typeface="MS PGothic" pitchFamily="34" charset="-128"/>
                <a:cs typeface="ＭＳ Ｐゴシック" charset="0"/>
              </a:rPr>
              <a:t> un </a:t>
            </a:r>
            <a:r>
              <a:rPr lang="en-US" sz="1200" kern="1200" dirty="0" err="1">
                <a:solidFill>
                  <a:schemeClr val="tx1"/>
                </a:solidFill>
                <a:latin typeface="+mn-lt"/>
                <a:ea typeface="MS PGothic" pitchFamily="34" charset="-128"/>
                <a:cs typeface="ＭＳ Ｐゴシック" charset="0"/>
              </a:rPr>
              <a:t>dispozitiv</a:t>
            </a:r>
            <a:r>
              <a:rPr lang="en-US" sz="1200" kern="1200" dirty="0">
                <a:solidFill>
                  <a:schemeClr val="tx1"/>
                </a:solidFill>
                <a:latin typeface="+mn-lt"/>
                <a:ea typeface="MS PGothic" pitchFamily="34" charset="-128"/>
                <a:cs typeface="ＭＳ Ｐゴシック" charset="0"/>
              </a:rPr>
              <a:t> care </a:t>
            </a:r>
            <a:r>
              <a:rPr lang="en-US" sz="1200" kern="1200" dirty="0" err="1">
                <a:solidFill>
                  <a:schemeClr val="tx1"/>
                </a:solidFill>
                <a:latin typeface="+mn-lt"/>
                <a:ea typeface="MS PGothic" pitchFamily="34" charset="-128"/>
                <a:cs typeface="ＭＳ Ｐゴシック" charset="0"/>
              </a:rPr>
              <a:t>efectuează</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anumite</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funcții</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specifice</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în</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interacțiunea</a:t>
            </a:r>
            <a:r>
              <a:rPr lang="en-US" sz="1200" kern="1200" dirty="0">
                <a:solidFill>
                  <a:schemeClr val="tx1"/>
                </a:solidFill>
                <a:latin typeface="+mn-lt"/>
                <a:ea typeface="MS PGothic" pitchFamily="34" charset="-128"/>
                <a:cs typeface="ＭＳ Ｐゴシック" charset="0"/>
              </a:rPr>
              <a:t> cu </a:t>
            </a:r>
            <a:r>
              <a:rPr lang="en-US" sz="1200" kern="1200" dirty="0" err="1">
                <a:solidFill>
                  <a:schemeClr val="tx1"/>
                </a:solidFill>
                <a:latin typeface="+mn-lt"/>
                <a:ea typeface="MS PGothic" pitchFamily="34" charset="-128"/>
                <a:cs typeface="ＭＳ Ｐゴシック" charset="0"/>
              </a:rPr>
              <a:t>unitatea</a:t>
            </a:r>
            <a:r>
              <a:rPr lang="en-US" sz="1200" kern="1200" dirty="0">
                <a:solidFill>
                  <a:schemeClr val="tx1"/>
                </a:solidFill>
                <a:latin typeface="+mn-lt"/>
                <a:ea typeface="MS PGothic" pitchFamily="34" charset="-128"/>
                <a:cs typeface="ＭＳ Ｐゴシック" charset="0"/>
              </a:rPr>
              <a:t> de </a:t>
            </a:r>
            <a:r>
              <a:rPr lang="en-US" sz="1200" kern="1200" dirty="0" err="1">
                <a:solidFill>
                  <a:schemeClr val="tx1"/>
                </a:solidFill>
                <a:latin typeface="+mn-lt"/>
                <a:ea typeface="MS PGothic" pitchFamily="34" charset="-128"/>
                <a:cs typeface="ＭＳ Ｐゴシック" charset="0"/>
              </a:rPr>
              <a:t>procesare</a:t>
            </a:r>
            <a:r>
              <a:rPr lang="en-US" sz="1200" kern="1200" dirty="0">
                <a:solidFill>
                  <a:schemeClr val="tx1"/>
                </a:solidFill>
                <a:latin typeface="+mn-lt"/>
                <a:ea typeface="MS PGothic" pitchFamily="34" charset="-128"/>
                <a:cs typeface="ＭＳ Ｐゴシック" charset="0"/>
              </a:rPr>
              <a:t>, cum </a:t>
            </a:r>
            <a:r>
              <a:rPr lang="en-US" sz="1200" kern="1200" dirty="0" err="1">
                <a:solidFill>
                  <a:schemeClr val="tx1"/>
                </a:solidFill>
                <a:latin typeface="+mn-lt"/>
                <a:ea typeface="MS PGothic" pitchFamily="34" charset="-128"/>
                <a:cs typeface="ＭＳ Ｐゴシック" charset="0"/>
              </a:rPr>
              <a:t>ar</a:t>
            </a:r>
            <a:r>
              <a:rPr lang="en-US" sz="1200" kern="1200" dirty="0">
                <a:solidFill>
                  <a:schemeClr val="tx1"/>
                </a:solidFill>
                <a:latin typeface="+mn-lt"/>
                <a:ea typeface="MS PGothic" pitchFamily="34" charset="-128"/>
                <a:cs typeface="ＭＳ Ｐゴシック" charset="0"/>
              </a:rPr>
              <a:t> fi o </a:t>
            </a:r>
            <a:r>
              <a:rPr lang="en-US" sz="1200" kern="1200" dirty="0" err="1">
                <a:solidFill>
                  <a:schemeClr val="tx1"/>
                </a:solidFill>
                <a:latin typeface="+mn-lt"/>
                <a:ea typeface="MS PGothic" pitchFamily="34" charset="-128"/>
                <a:cs typeface="ＭＳ Ｐゴシック" charset="0"/>
              </a:rPr>
              <a:t>imprimantă</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ecran</a:t>
            </a:r>
            <a:r>
              <a:rPr lang="en-US" sz="1200" kern="1200" dirty="0">
                <a:solidFill>
                  <a:schemeClr val="tx1"/>
                </a:solidFill>
                <a:latin typeface="+mn-lt"/>
                <a:ea typeface="MS PGothic" pitchFamily="34" charset="-128"/>
                <a:cs typeface="ＭＳ Ｐゴシック" charset="0"/>
              </a:rPr>
              <a:t> video, </a:t>
            </a:r>
            <a:r>
              <a:rPr lang="en-US" sz="1200" kern="1200" dirty="0" err="1">
                <a:solidFill>
                  <a:schemeClr val="tx1"/>
                </a:solidFill>
                <a:latin typeface="+mn-lt"/>
                <a:ea typeface="MS PGothic" pitchFamily="34" charset="-128"/>
                <a:cs typeface="ＭＳ Ｐゴシック" charset="0"/>
              </a:rPr>
              <a:t>cititor</a:t>
            </a:r>
            <a:r>
              <a:rPr lang="en-US" sz="1200" kern="1200" dirty="0">
                <a:solidFill>
                  <a:schemeClr val="tx1"/>
                </a:solidFill>
                <a:latin typeface="+mn-lt"/>
                <a:ea typeface="MS PGothic" pitchFamily="34" charset="-128"/>
                <a:cs typeface="ＭＳ Ｐゴシック" charset="0"/>
              </a:rPr>
              <a:t>/</a:t>
            </a:r>
            <a:r>
              <a:rPr lang="ro-RO" sz="1200" kern="1200" dirty="0">
                <a:solidFill>
                  <a:schemeClr val="tx1"/>
                </a:solidFill>
                <a:latin typeface="+mn-lt"/>
                <a:ea typeface="MS PGothic" pitchFamily="34" charset="-128"/>
                <a:cs typeface="ＭＳ Ｐゴシック" charset="0"/>
              </a:rPr>
              <a:t>s</a:t>
            </a:r>
            <a:r>
              <a:rPr lang="en-US" sz="1200" kern="1200" dirty="0" err="1">
                <a:solidFill>
                  <a:schemeClr val="tx1"/>
                </a:solidFill>
                <a:latin typeface="+mn-lt"/>
                <a:ea typeface="MS PGothic" pitchFamily="34" charset="-128"/>
                <a:cs typeface="ＭＳ Ｐゴシック" charset="0"/>
              </a:rPr>
              <a:t>criitor</a:t>
            </a:r>
            <a:r>
              <a:rPr lang="en-US" sz="1200" kern="1200" dirty="0">
                <a:solidFill>
                  <a:schemeClr val="tx1"/>
                </a:solidFill>
                <a:latin typeface="+mn-lt"/>
                <a:ea typeface="MS PGothic" pitchFamily="34" charset="-128"/>
                <a:cs typeface="ＭＳ Ｐゴシック" charset="0"/>
              </a:rPr>
              <a:t>  de cd </a:t>
            </a:r>
            <a:r>
              <a:rPr lang="en-US" sz="1200" kern="1200" dirty="0" err="1">
                <a:solidFill>
                  <a:schemeClr val="tx1"/>
                </a:solidFill>
                <a:latin typeface="+mn-lt"/>
                <a:ea typeface="MS PGothic" pitchFamily="34" charset="-128"/>
                <a:cs typeface="ＭＳ Ｐゴシック" charset="0"/>
              </a:rPr>
              <a:t>sau</a:t>
            </a:r>
            <a:r>
              <a:rPr lang="en-US" sz="1200" kern="1200" dirty="0">
                <a:solidFill>
                  <a:schemeClr val="tx1"/>
                </a:solidFill>
                <a:latin typeface="+mn-lt"/>
                <a:ea typeface="MS PGothic" pitchFamily="34" charset="-128"/>
                <a:cs typeface="ＭＳ Ｐゴシック" charset="0"/>
              </a:rPr>
              <a:t> alt </a:t>
            </a:r>
            <a:r>
              <a:rPr lang="en-US" sz="1200" kern="1200" dirty="0" err="1">
                <a:solidFill>
                  <a:schemeClr val="tx1"/>
                </a:solidFill>
                <a:latin typeface="+mn-lt"/>
                <a:ea typeface="MS PGothic" pitchFamily="34" charset="-128"/>
                <a:cs typeface="ＭＳ Ｐゴシック" charset="0"/>
              </a:rPr>
              <a:t>dispozitiv</a:t>
            </a:r>
            <a:r>
              <a:rPr lang="en-US" sz="1200" kern="1200" dirty="0">
                <a:solidFill>
                  <a:schemeClr val="tx1"/>
                </a:solidFill>
                <a:latin typeface="+mn-lt"/>
                <a:ea typeface="MS PGothic" pitchFamily="34" charset="-128"/>
                <a:cs typeface="ＭＳ Ｐゴシック" charset="0"/>
              </a:rPr>
              <a:t> de </a:t>
            </a:r>
            <a:r>
              <a:rPr lang="en-US" sz="1200" kern="1200" dirty="0" err="1">
                <a:solidFill>
                  <a:schemeClr val="tx1"/>
                </a:solidFill>
                <a:latin typeface="+mn-lt"/>
                <a:ea typeface="MS PGothic" pitchFamily="34" charset="-128"/>
                <a:cs typeface="ＭＳ Ｐゴシック" charset="0"/>
              </a:rPr>
              <a:t>stocare</a:t>
            </a:r>
            <a:r>
              <a:rPr lang="en-US" sz="1200" kern="1200" dirty="0">
                <a:solidFill>
                  <a:schemeClr val="tx1"/>
                </a:solidFill>
                <a:latin typeface="+mn-lt"/>
                <a:ea typeface="MS PGothic" pitchFamily="34" charset="-128"/>
                <a:cs typeface="ＭＳ Ｐゴシック" charset="0"/>
              </a:rPr>
              <a:t>.</a:t>
            </a:r>
          </a:p>
          <a:p>
            <a:pPr eaLnBrk="1" hangingPunct="1"/>
            <a:endParaRPr lang="en-US" sz="1200" kern="1200" dirty="0">
              <a:solidFill>
                <a:schemeClr val="tx1"/>
              </a:solidFill>
              <a:latin typeface="+mn-lt"/>
              <a:ea typeface="MS PGothic" pitchFamily="34" charset="-128"/>
              <a:cs typeface="ＭＳ Ｐゴシック" charset="0"/>
            </a:endParaRPr>
          </a:p>
          <a:p>
            <a:pPr eaLnBrk="1" hangingPunct="1"/>
            <a:r>
              <a:rPr lang="en-US" sz="1200" kern="1200" dirty="0" err="1">
                <a:solidFill>
                  <a:schemeClr val="tx1"/>
                </a:solidFill>
                <a:latin typeface="+mn-lt"/>
                <a:ea typeface="MS PGothic" pitchFamily="34" charset="-128"/>
                <a:cs typeface="ＭＳ Ｐゴシック" charset="0"/>
              </a:rPr>
              <a:t>Sistemele</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informatice</a:t>
            </a:r>
            <a:r>
              <a:rPr lang="en-US" sz="1200" kern="1200" dirty="0">
                <a:solidFill>
                  <a:schemeClr val="tx1"/>
                </a:solidFill>
                <a:latin typeface="+mn-lt"/>
                <a:ea typeface="MS PGothic" pitchFamily="34" charset="-128"/>
                <a:cs typeface="ＭＳ Ｐゴシック" charset="0"/>
              </a:rPr>
              <a:t> pot fi </a:t>
            </a:r>
            <a:r>
              <a:rPr lang="en-US" sz="1200" kern="1200" dirty="0" err="1">
                <a:solidFill>
                  <a:schemeClr val="tx1"/>
                </a:solidFill>
                <a:latin typeface="+mn-lt"/>
                <a:ea typeface="MS PGothic" pitchFamily="34" charset="-128"/>
                <a:cs typeface="ＭＳ Ｐゴシック" charset="0"/>
              </a:rPr>
              <a:t>conectate</a:t>
            </a:r>
            <a:r>
              <a:rPr lang="en-US" sz="1200" kern="1200" dirty="0">
                <a:solidFill>
                  <a:schemeClr val="tx1"/>
                </a:solidFill>
                <a:latin typeface="+mn-lt"/>
                <a:ea typeface="MS PGothic" pitchFamily="34" charset="-128"/>
                <a:cs typeface="ＭＳ Ｐゴシック" charset="0"/>
              </a:rPr>
              <a:t> la </a:t>
            </a:r>
            <a:r>
              <a:rPr lang="en-US" sz="1200" kern="1200" dirty="0" err="1">
                <a:solidFill>
                  <a:schemeClr val="tx1"/>
                </a:solidFill>
                <a:latin typeface="+mn-lt"/>
                <a:ea typeface="MS PGothic" pitchFamily="34" charset="-128"/>
                <a:cs typeface="ＭＳ Ｐゴシック" charset="0"/>
              </a:rPr>
              <a:t>rețea</a:t>
            </a:r>
            <a:r>
              <a:rPr lang="en-US" sz="1200" kern="1200" dirty="0">
                <a:solidFill>
                  <a:schemeClr val="tx1"/>
                </a:solidFill>
                <a:latin typeface="+mn-lt"/>
                <a:ea typeface="MS PGothic" pitchFamily="34" charset="-128"/>
                <a:cs typeface="ＭＳ Ｐゴシック" charset="0"/>
              </a:rPr>
              <a:t> ca </a:t>
            </a:r>
            <a:r>
              <a:rPr lang="en-US" sz="1200" kern="1200" dirty="0" err="1">
                <a:solidFill>
                  <a:schemeClr val="tx1"/>
                </a:solidFill>
                <a:latin typeface="+mn-lt"/>
                <a:ea typeface="MS PGothic" pitchFamily="34" charset="-128"/>
                <a:cs typeface="ＭＳ Ｐゴシック" charset="0"/>
              </a:rPr>
              <a:t>puncte</a:t>
            </a:r>
            <a:r>
              <a:rPr lang="en-US" sz="1200" kern="1200" dirty="0">
                <a:solidFill>
                  <a:schemeClr val="tx1"/>
                </a:solidFill>
                <a:latin typeface="+mn-lt"/>
                <a:ea typeface="MS PGothic" pitchFamily="34" charset="-128"/>
                <a:cs typeface="ＭＳ Ｐゴシック" charset="0"/>
              </a:rPr>
              <a:t> finale </a:t>
            </a:r>
            <a:r>
              <a:rPr lang="en-US" sz="1200" kern="1200" dirty="0" err="1">
                <a:solidFill>
                  <a:schemeClr val="tx1"/>
                </a:solidFill>
                <a:latin typeface="+mn-lt"/>
                <a:ea typeface="MS PGothic" pitchFamily="34" charset="-128"/>
                <a:cs typeface="ＭＳ Ｐゴシック" charset="0"/>
              </a:rPr>
              <a:t>sau</a:t>
            </a:r>
            <a:r>
              <a:rPr lang="en-US" sz="1200" kern="1200" dirty="0">
                <a:solidFill>
                  <a:schemeClr val="tx1"/>
                </a:solidFill>
                <a:latin typeface="+mn-lt"/>
                <a:ea typeface="MS PGothic" pitchFamily="34" charset="-128"/>
                <a:cs typeface="ＭＳ Ｐゴシック" charset="0"/>
              </a:rPr>
              <a:t> ca </a:t>
            </a:r>
            <a:r>
              <a:rPr lang="en-US" sz="1200" kern="1200" dirty="0" err="1">
                <a:solidFill>
                  <a:schemeClr val="tx1"/>
                </a:solidFill>
                <a:latin typeface="+mn-lt"/>
                <a:ea typeface="MS PGothic" pitchFamily="34" charset="-128"/>
                <a:cs typeface="ＭＳ Ｐゴシック" charset="0"/>
              </a:rPr>
              <a:t>mijloc</a:t>
            </a:r>
            <a:r>
              <a:rPr lang="en-US" sz="1200" kern="1200" dirty="0">
                <a:solidFill>
                  <a:schemeClr val="tx1"/>
                </a:solidFill>
                <a:latin typeface="+mn-lt"/>
                <a:ea typeface="MS PGothic" pitchFamily="34" charset="-128"/>
                <a:cs typeface="ＭＳ Ｐゴシック" charset="0"/>
              </a:rPr>
              <a:t> de </a:t>
            </a:r>
            <a:r>
              <a:rPr lang="en-US" sz="1200" kern="1200" dirty="0" err="1">
                <a:solidFill>
                  <a:schemeClr val="tx1"/>
                </a:solidFill>
                <a:latin typeface="+mn-lt"/>
                <a:ea typeface="MS PGothic" pitchFamily="34" charset="-128"/>
                <a:cs typeface="ＭＳ Ｐゴシック" charset="0"/>
              </a:rPr>
              <a:t>asistență</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în</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comunicarea</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în</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rețea</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Ceea</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ce</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este</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esențial</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este</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că</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datele</a:t>
            </a:r>
            <a:r>
              <a:rPr lang="en-US" sz="1200" kern="1200" dirty="0">
                <a:solidFill>
                  <a:schemeClr val="tx1"/>
                </a:solidFill>
                <a:latin typeface="+mn-lt"/>
                <a:ea typeface="MS PGothic" pitchFamily="34" charset="-128"/>
                <a:cs typeface="ＭＳ Ｐゴシック" charset="0"/>
              </a:rPr>
              <a:t> sunt </a:t>
            </a:r>
            <a:r>
              <a:rPr lang="en-US" sz="1200" kern="1200" dirty="0" err="1">
                <a:solidFill>
                  <a:schemeClr val="tx1"/>
                </a:solidFill>
                <a:latin typeface="+mn-lt"/>
                <a:ea typeface="MS PGothic" pitchFamily="34" charset="-128"/>
                <a:cs typeface="ＭＳ Ｐゴシック" charset="0"/>
              </a:rPr>
              <a:t>schimbate</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în</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rețea</a:t>
            </a:r>
            <a:r>
              <a:rPr lang="en-US" sz="1200" kern="1200" dirty="0">
                <a:solidFill>
                  <a:schemeClr val="tx1"/>
                </a:solidFill>
                <a:latin typeface="+mn-lt"/>
                <a:ea typeface="MS PGothic" pitchFamily="34" charset="-128"/>
                <a:cs typeface="ＭＳ Ｐゴシック" charset="0"/>
              </a:rPr>
              <a:t>.</a:t>
            </a:r>
          </a:p>
          <a:p>
            <a:pPr eaLnBrk="1" hangingPunct="1"/>
            <a:endParaRPr lang="en-US" sz="1200" kern="1200" dirty="0">
              <a:solidFill>
                <a:schemeClr val="tx1"/>
              </a:solidFill>
              <a:latin typeface="+mn-lt"/>
              <a:ea typeface="MS PGothic" pitchFamily="34" charset="-128"/>
              <a:cs typeface="ＭＳ Ｐゴシック" charset="0"/>
            </a:endParaRPr>
          </a:p>
          <a:p>
            <a:pPr eaLnBrk="1" hangingPunct="1"/>
            <a:r>
              <a:rPr lang="en-US" sz="1200" kern="1200" dirty="0" err="1">
                <a:solidFill>
                  <a:schemeClr val="tx1"/>
                </a:solidFill>
                <a:latin typeface="+mn-lt"/>
                <a:ea typeface="MS PGothic" pitchFamily="34" charset="-128"/>
                <a:cs typeface="ＭＳ Ｐゴシック" charset="0"/>
              </a:rPr>
              <a:t>Formatorul</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poate</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împărtăși</a:t>
            </a:r>
            <a:r>
              <a:rPr lang="en-US" sz="1200" kern="1200" dirty="0">
                <a:solidFill>
                  <a:schemeClr val="tx1"/>
                </a:solidFill>
                <a:latin typeface="+mn-lt"/>
                <a:ea typeface="MS PGothic" pitchFamily="34" charset="-128"/>
                <a:cs typeface="ＭＳ Ｐゴシック" charset="0"/>
              </a:rPr>
              <a:t> o </a:t>
            </a:r>
            <a:r>
              <a:rPr lang="en-US" sz="1200" kern="1200" dirty="0" err="1">
                <a:solidFill>
                  <a:schemeClr val="tx1"/>
                </a:solidFill>
                <a:latin typeface="+mn-lt"/>
                <a:ea typeface="MS PGothic" pitchFamily="34" charset="-128"/>
                <a:cs typeface="ＭＳ Ｐゴシック" charset="0"/>
              </a:rPr>
              <a:t>resursă</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suplimentară</a:t>
            </a:r>
            <a:r>
              <a:rPr lang="en-US" sz="1200" kern="1200" dirty="0">
                <a:solidFill>
                  <a:schemeClr val="tx1"/>
                </a:solidFill>
                <a:latin typeface="+mn-lt"/>
                <a:ea typeface="MS PGothic" pitchFamily="34" charset="-128"/>
                <a:cs typeface="ＭＳ Ｐゴシック" charset="0"/>
              </a:rPr>
              <a:t> a </a:t>
            </a:r>
            <a:r>
              <a:rPr lang="en-US" sz="1200" kern="1200" dirty="0" err="1">
                <a:solidFill>
                  <a:schemeClr val="tx1"/>
                </a:solidFill>
                <a:latin typeface="+mn-lt"/>
                <a:ea typeface="MS PGothic" pitchFamily="34" charset="-128"/>
                <a:cs typeface="ＭＳ Ｐゴシック" charset="0"/>
              </a:rPr>
              <a:t>notei</a:t>
            </a:r>
            <a:r>
              <a:rPr lang="en-US" sz="1200" kern="1200" dirty="0">
                <a:solidFill>
                  <a:schemeClr val="tx1"/>
                </a:solidFill>
                <a:latin typeface="+mn-lt"/>
                <a:ea typeface="MS PGothic" pitchFamily="34" charset="-128"/>
                <a:cs typeface="ＭＳ Ｐゴシック" charset="0"/>
              </a:rPr>
              <a:t> de </a:t>
            </a:r>
            <a:r>
              <a:rPr lang="en-US" sz="1200" kern="1200" dirty="0" err="1">
                <a:solidFill>
                  <a:schemeClr val="tx1"/>
                </a:solidFill>
                <a:latin typeface="+mn-lt"/>
                <a:ea typeface="MS PGothic" pitchFamily="34" charset="-128"/>
                <a:cs typeface="ＭＳ Ｐゴシック" charset="0"/>
              </a:rPr>
              <a:t>orientare</a:t>
            </a:r>
            <a:r>
              <a:rPr lang="en-US" sz="1200" kern="1200" dirty="0">
                <a:solidFill>
                  <a:schemeClr val="tx1"/>
                </a:solidFill>
                <a:latin typeface="+mn-lt"/>
                <a:ea typeface="MS PGothic" pitchFamily="34" charset="-128"/>
                <a:cs typeface="ＭＳ Ｐゴシック" charset="0"/>
              </a:rPr>
              <a:t> # 1</a:t>
            </a:r>
            <a:endParaRPr lang="ro-RO" sz="1200" kern="1200" dirty="0">
              <a:solidFill>
                <a:schemeClr val="tx1"/>
              </a:solidFill>
              <a:latin typeface="+mn-lt"/>
              <a:ea typeface="MS PGothic" pitchFamily="34" charset="-128"/>
              <a:cs typeface="ＭＳ Ｐゴシック" charset="0"/>
            </a:endParaRPr>
          </a:p>
          <a:p>
            <a:pPr eaLnBrk="1" hangingPunct="1"/>
            <a:r>
              <a:rPr lang="en-US" sz="1200" kern="1200" dirty="0">
                <a:solidFill>
                  <a:schemeClr val="tx1"/>
                </a:solidFill>
                <a:latin typeface="+mn-lt"/>
                <a:ea typeface="MS PGothic" pitchFamily="34" charset="-128"/>
                <a:cs typeface="ＭＳ Ｐゴシック" charset="0"/>
              </a:rPr>
              <a:t>http://rm.coe.int/CoERMPublicCommonSearchServices/DisplayDCTMContent?documentId=09000016802e79e6</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a:t>
            </a:fld>
            <a:endParaRPr lang="en-US" altLang="en-US"/>
          </a:p>
        </p:txBody>
      </p:sp>
    </p:spTree>
    <p:extLst>
      <p:ext uri="{BB962C8B-B14F-4D97-AF65-F5344CB8AC3E}">
        <p14:creationId xmlns:p14="http://schemas.microsoft.com/office/powerpoint/2010/main" val="31821814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Imaginea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un articol de știri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despre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un om care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condamnat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că 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utilizat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un software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testare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malware pe care 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vândut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infractorilor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cibernetic</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le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permite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testeze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să-și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perfecționeze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malware-ul cu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intenția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accesa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ilegal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computerele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interfereze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cu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datele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sisteme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Serviciul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numit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"Scan4You",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permis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infractorilor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cibernetici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comită</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pierderi de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sute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milioane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dolari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exemplu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un client care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folosit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Scan4you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testa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malware-ul,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furat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ulterior 40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milioane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carduri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plată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timp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altul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dezvoltat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tulpină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malware care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infectat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11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milioane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computere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Formatorul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folosi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lucru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 un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exemplu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caz</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conformitate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cu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rticolul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6.1.a.i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cazul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care un program de calculator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vândut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cu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intenția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 fi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utilizat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comite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alte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infracțiuni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cibernetice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Link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ticol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https://www.pcmag.com/news/man-convicted-for-helping-hackers-beat-antivirus-products</a:t>
            </a:r>
            <a:endPar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ubstituent număr diapozitiv 3"/>
          <p:cNvSpPr>
            <a:spLocks noGrp="1"/>
          </p:cNvSpPr>
          <p:nvPr>
            <p:ph type="sldNum" sz="quarter" idx="5"/>
          </p:nvPr>
        </p:nvSpPr>
        <p:spPr/>
        <p:txBody>
          <a:bodyPr/>
          <a:lstStyle/>
          <a:p>
            <a:fld id="{09ADFBB1-7B02-4717-AEA4-A0D2A92F6065}" type="slidenum">
              <a:rPr lang="en-GB" smtClean="0"/>
              <a:t>67</a:t>
            </a:fld>
            <a:endParaRPr lang="en-GB"/>
          </a:p>
        </p:txBody>
      </p:sp>
    </p:spTree>
    <p:extLst>
      <p:ext uri="{BB962C8B-B14F-4D97-AF65-F5344CB8AC3E}">
        <p14:creationId xmlns:p14="http://schemas.microsoft.com/office/powerpoint/2010/main" val="39490405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Imaginea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captură</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ecran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unui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articol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știri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despre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bărbat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australian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care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arestat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vânzarea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parole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servicii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inclusiv</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Netflix, Spotify, Hulu, PSN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rigin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cu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intenția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per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mite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accesul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neautorizat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Omul a</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cățtigat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187.000 de euro,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vânzând parole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 site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Wheetgen.com.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Formatorul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poate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folosi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acest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lucru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ca un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exemplu</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caz</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conformitate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cu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rticolul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6.1.</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a.ii</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Link la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rticol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https://www.broadbandtvnews.com/2019/03/14/australian-man-arrested-for-selling-one-million-netflix-spotify-hulu-passwords</a:t>
            </a:r>
            <a:endParaRPr lang="en-US" dirty="0"/>
          </a:p>
        </p:txBody>
      </p:sp>
      <p:sp>
        <p:nvSpPr>
          <p:cNvPr id="4" name="Substituent număr diapozitiv 3"/>
          <p:cNvSpPr>
            <a:spLocks noGrp="1"/>
          </p:cNvSpPr>
          <p:nvPr>
            <p:ph type="sldNum" sz="quarter" idx="5"/>
          </p:nvPr>
        </p:nvSpPr>
        <p:spPr/>
        <p:txBody>
          <a:bodyPr/>
          <a:lstStyle/>
          <a:p>
            <a:fld id="{09ADFBB1-7B02-4717-AEA4-A0D2A92F6065}" type="slidenum">
              <a:rPr lang="en-GB" smtClean="0"/>
              <a:t>68</a:t>
            </a:fld>
            <a:endParaRPr lang="en-GB"/>
          </a:p>
        </p:txBody>
      </p:sp>
    </p:spTree>
    <p:extLst>
      <p:ext uri="{BB962C8B-B14F-4D97-AF65-F5344CB8AC3E}">
        <p14:creationId xmlns:p14="http://schemas.microsoft.com/office/powerpoint/2010/main" val="30229937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partea stângă, </a:t>
            </a:r>
            <a:r>
              <a:rPr lang="ro-RO" dirty="0" err="1"/>
              <a:t>slide-ul</a:t>
            </a:r>
            <a:r>
              <a:rPr lang="ro-RO" dirty="0"/>
              <a:t> arată text din Articolul </a:t>
            </a:r>
            <a:r>
              <a:rPr lang="en-US" b="0" dirty="0"/>
              <a:t>6 </a:t>
            </a:r>
            <a:r>
              <a:rPr lang="ro-RO" b="0" dirty="0"/>
              <a:t>al Convenției de la </a:t>
            </a:r>
            <a:r>
              <a:rPr lang="en-US" b="0" dirty="0"/>
              <a:t>Budapest</a:t>
            </a:r>
            <a:r>
              <a:rPr lang="ro-RO" b="0" dirty="0"/>
              <a:t>a</a:t>
            </a:r>
            <a:r>
              <a:rPr lang="en-US" b="0" dirty="0"/>
              <a:t> </a:t>
            </a:r>
            <a:r>
              <a:rPr lang="ro-RO" b="0" dirty="0"/>
              <a:t>cu un</a:t>
            </a:r>
            <a:r>
              <a:rPr lang="en-US" b="0" dirty="0"/>
              <a:t> element (“</a:t>
            </a:r>
            <a:r>
              <a:rPr lang="en-US" sz="1200" b="0" dirty="0" err="1">
                <a:solidFill>
                  <a:srgbClr val="FF0000"/>
                </a:solidFill>
                <a:latin typeface="+mj-lt"/>
              </a:rPr>
              <a:t>produc</a:t>
            </a:r>
            <a:r>
              <a:rPr lang="ro-RO" sz="1200" b="0" dirty="0" err="1">
                <a:solidFill>
                  <a:srgbClr val="FF0000"/>
                </a:solidFill>
                <a:latin typeface="+mj-lt"/>
              </a:rPr>
              <a:t>erea</a:t>
            </a:r>
            <a:r>
              <a:rPr lang="ro-RO" sz="1200" b="0" dirty="0">
                <a:solidFill>
                  <a:srgbClr val="FF0000"/>
                </a:solidFill>
                <a:latin typeface="+mj-lt"/>
              </a:rPr>
              <a:t>, comercializarea, procurarea în vederea utilizării, importul, </a:t>
            </a:r>
            <a:r>
              <a:rPr lang="en-US" sz="1200" b="0" dirty="0" err="1">
                <a:solidFill>
                  <a:srgbClr val="FF0000"/>
                </a:solidFill>
                <a:latin typeface="+mj-lt"/>
              </a:rPr>
              <a:t>distribu</a:t>
            </a:r>
            <a:r>
              <a:rPr lang="ro-RO" sz="1200" b="0" dirty="0" err="1">
                <a:solidFill>
                  <a:srgbClr val="FF0000"/>
                </a:solidFill>
                <a:latin typeface="+mj-lt"/>
              </a:rPr>
              <a:t>ția</a:t>
            </a:r>
            <a:r>
              <a:rPr lang="en-US" sz="1200" b="0" dirty="0">
                <a:solidFill>
                  <a:srgbClr val="FF0000"/>
                </a:solidFill>
                <a:latin typeface="+mj-lt"/>
              </a:rPr>
              <a:t>…</a:t>
            </a:r>
            <a:r>
              <a:rPr lang="ro-RO" sz="1200" b="0" dirty="0">
                <a:solidFill>
                  <a:srgbClr val="FF0000"/>
                </a:solidFill>
                <a:latin typeface="+mj-lt"/>
              </a:rPr>
              <a:t>punerea la dispoziție</a:t>
            </a:r>
            <a:r>
              <a:rPr lang="en-US" dirty="0"/>
              <a:t>”) </a:t>
            </a:r>
            <a:r>
              <a:rPr lang="ro-RO" dirty="0"/>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o-RO" dirty="0"/>
              <a:t>În partea dreaptă, </a:t>
            </a:r>
            <a:r>
              <a:rPr lang="ro-RO" dirty="0" err="1"/>
              <a:t>slide-ul</a:t>
            </a:r>
            <a:r>
              <a:rPr lang="ro-RO" dirty="0"/>
              <a:t> explică termenul evidențiat.</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r-Latn-RS" dirty="0" err="1"/>
              <a:t>Articolul</a:t>
            </a:r>
            <a:r>
              <a:rPr lang="en-GB" altLang="sr-Latn-RS" dirty="0"/>
              <a:t> 6 </a:t>
            </a:r>
            <a:r>
              <a:rPr lang="ro-RO" altLang="sr-Latn-RS" dirty="0"/>
              <a:t>definește ca </a:t>
            </a:r>
            <a:r>
              <a:rPr lang="en-GB" altLang="sr-Latn-RS" dirty="0" err="1"/>
              <a:t>infracțiune</a:t>
            </a:r>
            <a:r>
              <a:rPr lang="en-GB" altLang="sr-Latn-RS" dirty="0"/>
              <a:t> a produce, </a:t>
            </a:r>
            <a:r>
              <a:rPr lang="en-GB" altLang="sr-Latn-RS" dirty="0" err="1"/>
              <a:t>vinde</a:t>
            </a:r>
            <a:r>
              <a:rPr lang="en-GB" altLang="sr-Latn-RS" dirty="0"/>
              <a:t>, </a:t>
            </a:r>
            <a:r>
              <a:rPr lang="en-GB" altLang="sr-Latn-RS" dirty="0" err="1"/>
              <a:t>procura</a:t>
            </a:r>
            <a:r>
              <a:rPr lang="en-GB" altLang="sr-Latn-RS" dirty="0"/>
              <a:t> </a:t>
            </a:r>
            <a:r>
              <a:rPr lang="en-GB" altLang="sr-Latn-RS" dirty="0" err="1"/>
              <a:t>pentru</a:t>
            </a:r>
            <a:r>
              <a:rPr lang="en-GB" altLang="sr-Latn-RS" dirty="0"/>
              <a:t> </a:t>
            </a:r>
            <a:r>
              <a:rPr lang="en-GB" altLang="sr-Latn-RS" dirty="0" err="1"/>
              <a:t>utilizare</a:t>
            </a:r>
            <a:r>
              <a:rPr lang="en-GB" altLang="sr-Latn-RS" dirty="0"/>
              <a:t>, import, </a:t>
            </a:r>
            <a:r>
              <a:rPr lang="en-GB" altLang="sr-Latn-RS" dirty="0" err="1"/>
              <a:t>distribuirea</a:t>
            </a:r>
            <a:r>
              <a:rPr lang="en-GB" altLang="sr-Latn-RS" dirty="0"/>
              <a:t> </a:t>
            </a:r>
            <a:r>
              <a:rPr lang="en-GB" altLang="sr-Latn-RS" dirty="0" err="1"/>
              <a:t>sau</a:t>
            </a:r>
            <a:r>
              <a:rPr lang="en-GB" altLang="sr-Latn-RS" dirty="0"/>
              <a:t> </a:t>
            </a:r>
            <a:r>
              <a:rPr lang="en-GB" altLang="sr-Latn-RS" dirty="0" err="1"/>
              <a:t>punerea</a:t>
            </a:r>
            <a:r>
              <a:rPr lang="en-GB" altLang="sr-Latn-RS" dirty="0"/>
              <a:t> </a:t>
            </a:r>
            <a:r>
              <a:rPr lang="ro-RO" altLang="sr-Latn-RS" dirty="0"/>
              <a:t>la dispoziție a </a:t>
            </a:r>
            <a:r>
              <a:rPr lang="en-GB" altLang="sr-Latn-RS" dirty="0" err="1"/>
              <a:t>dispozitivelor</a:t>
            </a:r>
            <a:r>
              <a:rPr lang="en-GB" altLang="sr-Latn-RS" dirty="0"/>
              <a:t> </a:t>
            </a:r>
            <a:r>
              <a:rPr lang="en-GB" altLang="sr-Latn-RS" dirty="0" err="1"/>
              <a:t>proiectate</a:t>
            </a:r>
            <a:r>
              <a:rPr lang="en-GB" altLang="sr-Latn-RS" dirty="0"/>
              <a:t> </a:t>
            </a:r>
            <a:r>
              <a:rPr lang="en-GB" altLang="sr-Latn-RS" dirty="0" err="1"/>
              <a:t>sau</a:t>
            </a:r>
            <a:r>
              <a:rPr lang="en-GB" altLang="sr-Latn-RS" dirty="0"/>
              <a:t> </a:t>
            </a:r>
            <a:r>
              <a:rPr lang="en-GB" altLang="sr-Latn-RS" dirty="0" err="1"/>
              <a:t>adaptate</a:t>
            </a:r>
            <a:r>
              <a:rPr lang="en-GB" altLang="sr-Latn-RS" dirty="0"/>
              <a:t> </a:t>
            </a:r>
            <a:r>
              <a:rPr lang="en-GB" altLang="sr-Latn-RS" dirty="0" err="1"/>
              <a:t>în</a:t>
            </a:r>
            <a:r>
              <a:rPr lang="en-GB" altLang="sr-Latn-RS" dirty="0"/>
              <a:t> </a:t>
            </a:r>
            <a:r>
              <a:rPr lang="en-GB" altLang="sr-Latn-RS" dirty="0" err="1"/>
              <a:t>primul</a:t>
            </a:r>
            <a:r>
              <a:rPr lang="en-GB" altLang="sr-Latn-RS" dirty="0"/>
              <a:t> </a:t>
            </a:r>
            <a:r>
              <a:rPr lang="en-GB" altLang="sr-Latn-RS" dirty="0" err="1"/>
              <a:t>rând</a:t>
            </a:r>
            <a:r>
              <a:rPr lang="en-GB" altLang="sr-Latn-RS" dirty="0"/>
              <a:t> </a:t>
            </a:r>
            <a:r>
              <a:rPr lang="en-GB" altLang="sr-Latn-RS" dirty="0" err="1"/>
              <a:t>în</a:t>
            </a:r>
            <a:r>
              <a:rPr lang="en-GB" altLang="sr-Latn-RS" dirty="0"/>
              <a:t> </a:t>
            </a:r>
            <a:r>
              <a:rPr lang="en-GB" altLang="sr-Latn-RS" dirty="0" err="1"/>
              <a:t>scopul</a:t>
            </a:r>
            <a:r>
              <a:rPr lang="en-GB" altLang="sr-Latn-RS" dirty="0"/>
              <a:t> </a:t>
            </a:r>
            <a:r>
              <a:rPr lang="en-GB" altLang="sr-Latn-RS" dirty="0" err="1"/>
              <a:t>comiterii</a:t>
            </a:r>
            <a:r>
              <a:rPr lang="en-GB" altLang="sr-Latn-RS" dirty="0"/>
              <a:t> </a:t>
            </a:r>
            <a:r>
              <a:rPr lang="en-GB" altLang="sr-Latn-RS" dirty="0" err="1"/>
              <a:t>criminalității</a:t>
            </a:r>
            <a:r>
              <a:rPr lang="en-GB" altLang="sr-Latn-RS" dirty="0"/>
              <a:t> </a:t>
            </a:r>
            <a:r>
              <a:rPr lang="en-GB" altLang="sr-Latn-RS" dirty="0" err="1"/>
              <a:t>cibernetice</a:t>
            </a:r>
            <a:r>
              <a:rPr lang="en-GB" altLang="sr-Latn-RS" dirty="0"/>
              <a:t>. </a:t>
            </a:r>
          </a:p>
          <a:p>
            <a:endParaRPr lang="x-es-XL"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69</a:t>
            </a:fld>
            <a:endParaRPr lang="en-US"/>
          </a:p>
        </p:txBody>
      </p:sp>
    </p:spTree>
    <p:extLst>
      <p:ext uri="{BB962C8B-B14F-4D97-AF65-F5344CB8AC3E}">
        <p14:creationId xmlns:p14="http://schemas.microsoft.com/office/powerpoint/2010/main" val="8994020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stângă,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arată text din Articolul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al Convenției de la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Budapest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cu un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element (“</a:t>
            </a:r>
            <a:r>
              <a:rPr kumimoji="0" lang="ro-RO" sz="1200" b="0" i="0" u="none" strike="noStrike" kern="1200" cap="none" spc="0" normalizeH="0" baseline="0" noProof="0" dirty="0">
                <a:ln>
                  <a:noFill/>
                </a:ln>
                <a:solidFill>
                  <a:srgbClr val="FF0000"/>
                </a:solidFill>
                <a:effectLst/>
                <a:uLnTx/>
                <a:uFillTx/>
                <a:latin typeface="Calibri Light" panose="020F0302020204030204"/>
                <a:ea typeface="+mn-ea"/>
                <a:cs typeface="+mn-cs"/>
              </a:rPr>
              <a:t>dispozitiv</a:t>
            </a:r>
            <a:r>
              <a:rPr kumimoji="0" lang="en-US" sz="1200" b="0" i="0" u="none" strike="noStrike" kern="1200" cap="none" spc="0" normalizeH="0" baseline="0" noProof="0" dirty="0">
                <a:ln>
                  <a:noFill/>
                </a:ln>
                <a:solidFill>
                  <a:srgbClr val="FF0000"/>
                </a:solidFill>
                <a:effectLst/>
                <a:uLnTx/>
                <a:uFillTx/>
                <a:latin typeface="Calibri Light" panose="020F0302020204030204"/>
                <a:ea typeface="+mn-ea"/>
                <a:cs typeface="+mn-cs"/>
              </a:rPr>
              <a:t>…</a:t>
            </a:r>
            <a:r>
              <a:rPr kumimoji="0" lang="ro-RO" sz="1200" b="0" i="0" u="none" strike="noStrike" kern="1200" cap="none" spc="0" normalizeH="0" baseline="0" noProof="0" dirty="0">
                <a:ln>
                  <a:noFill/>
                </a:ln>
                <a:solidFill>
                  <a:srgbClr val="FF0000"/>
                </a:solidFill>
                <a:effectLst/>
                <a:uLnTx/>
                <a:uFillTx/>
                <a:latin typeface="Calibri Light" panose="020F0302020204030204"/>
                <a:ea typeface="+mn-ea"/>
                <a:cs typeface="+mn-cs"/>
              </a:rPr>
              <a:t>program informatic</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dreaptă,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explică termenul 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en-GB" altLang="sr-Latn-RS" dirty="0" err="1"/>
              <a:t>Articolul</a:t>
            </a:r>
            <a:r>
              <a:rPr lang="en-GB" altLang="sr-Latn-RS" dirty="0"/>
              <a:t> 6 se </a:t>
            </a:r>
            <a:r>
              <a:rPr lang="en-GB" altLang="sr-Latn-RS" dirty="0" err="1"/>
              <a:t>extinde</a:t>
            </a:r>
            <a:r>
              <a:rPr lang="en-GB" altLang="sr-Latn-RS" dirty="0"/>
              <a:t> </a:t>
            </a:r>
            <a:r>
              <a:rPr lang="en-GB" altLang="sr-Latn-RS" dirty="0" err="1"/>
              <a:t>atât</a:t>
            </a:r>
            <a:r>
              <a:rPr lang="en-GB" altLang="sr-Latn-RS" dirty="0"/>
              <a:t> la </a:t>
            </a:r>
            <a:r>
              <a:rPr lang="en-GB" altLang="sr-Latn-RS" dirty="0" err="1"/>
              <a:t>utilizarea</a:t>
            </a:r>
            <a:r>
              <a:rPr lang="en-GB" altLang="sr-Latn-RS" dirty="0"/>
              <a:t> </a:t>
            </a:r>
            <a:r>
              <a:rPr lang="en-GB" altLang="sr-Latn-RS" dirty="0" err="1"/>
              <a:t>abuzivă</a:t>
            </a:r>
            <a:r>
              <a:rPr lang="en-GB" altLang="sr-Latn-RS" dirty="0"/>
              <a:t> a </a:t>
            </a:r>
            <a:r>
              <a:rPr lang="en-GB" altLang="sr-Latn-RS" dirty="0" err="1"/>
              <a:t>dispozitivelor</a:t>
            </a:r>
            <a:r>
              <a:rPr lang="en-GB" altLang="sr-Latn-RS" dirty="0"/>
              <a:t>, </a:t>
            </a:r>
            <a:r>
              <a:rPr lang="en-GB" altLang="sr-Latn-RS" dirty="0" err="1"/>
              <a:t>cât</a:t>
            </a:r>
            <a:r>
              <a:rPr lang="en-GB" altLang="sr-Latn-RS" dirty="0"/>
              <a:t> </a:t>
            </a:r>
            <a:r>
              <a:rPr lang="en-GB" altLang="sr-Latn-RS" dirty="0" err="1"/>
              <a:t>și</a:t>
            </a:r>
            <a:r>
              <a:rPr lang="en-GB" altLang="sr-Latn-RS" dirty="0"/>
              <a:t> la </a:t>
            </a:r>
            <a:r>
              <a:rPr lang="en-GB" altLang="sr-Latn-RS" dirty="0" err="1"/>
              <a:t>programele</a:t>
            </a:r>
            <a:r>
              <a:rPr lang="en-GB" altLang="sr-Latn-RS" dirty="0"/>
              <a:t> de calculator. </a:t>
            </a:r>
            <a:r>
              <a:rPr lang="en-GB" altLang="sr-Latn-RS" dirty="0" err="1"/>
              <a:t>Aceasta</a:t>
            </a:r>
            <a:r>
              <a:rPr lang="en-GB" altLang="sr-Latn-RS" dirty="0"/>
              <a:t> </a:t>
            </a:r>
            <a:r>
              <a:rPr lang="en-GB" altLang="sr-Latn-RS" dirty="0" err="1"/>
              <a:t>înseamnă</a:t>
            </a:r>
            <a:r>
              <a:rPr lang="en-GB" altLang="sr-Latn-RS" dirty="0"/>
              <a:t> </a:t>
            </a:r>
            <a:r>
              <a:rPr lang="en-GB" altLang="sr-Latn-RS" dirty="0" err="1"/>
              <a:t>că</a:t>
            </a:r>
            <a:r>
              <a:rPr lang="en-GB" altLang="sr-Latn-RS" dirty="0"/>
              <a:t> </a:t>
            </a:r>
            <a:r>
              <a:rPr lang="ro-RO" altLang="sr-Latn-RS" dirty="0"/>
              <a:t>A</a:t>
            </a:r>
            <a:r>
              <a:rPr lang="en-GB" altLang="sr-Latn-RS" dirty="0" err="1"/>
              <a:t>rticolul</a:t>
            </a:r>
            <a:r>
              <a:rPr lang="en-GB" altLang="sr-Latn-RS" dirty="0"/>
              <a:t> 6 include </a:t>
            </a:r>
            <a:r>
              <a:rPr lang="en-GB" altLang="sr-Latn-RS" dirty="0" err="1"/>
              <a:t>producția</a:t>
            </a:r>
            <a:r>
              <a:rPr lang="en-GB" altLang="sr-Latn-RS" dirty="0"/>
              <a:t>, </a:t>
            </a:r>
            <a:r>
              <a:rPr lang="en-GB" altLang="sr-Latn-RS" dirty="0" err="1"/>
              <a:t>vânzarea</a:t>
            </a:r>
            <a:r>
              <a:rPr lang="en-GB" altLang="sr-Latn-RS" dirty="0"/>
              <a:t> etc. a </a:t>
            </a:r>
            <a:r>
              <a:rPr lang="en-GB" altLang="sr-Latn-RS" dirty="0" err="1"/>
              <a:t>programelor</a:t>
            </a:r>
            <a:r>
              <a:rPr lang="en-GB" altLang="sr-Latn-RS" dirty="0"/>
              <a:t> care sunt </a:t>
            </a:r>
            <a:r>
              <a:rPr lang="en-GB" altLang="sr-Latn-RS" dirty="0" err="1"/>
              <a:t>proiectate</a:t>
            </a:r>
            <a:r>
              <a:rPr lang="en-GB" altLang="sr-Latn-RS" dirty="0"/>
              <a:t> </a:t>
            </a:r>
            <a:r>
              <a:rPr lang="en-GB" altLang="sr-Latn-RS" dirty="0" err="1"/>
              <a:t>să</a:t>
            </a:r>
            <a:r>
              <a:rPr lang="en-GB" altLang="sr-Latn-RS" dirty="0"/>
              <a:t> </a:t>
            </a:r>
            <a:r>
              <a:rPr lang="en-GB" altLang="sr-Latn-RS" dirty="0" err="1"/>
              <a:t>modifice</a:t>
            </a:r>
            <a:r>
              <a:rPr lang="en-GB" altLang="sr-Latn-RS" dirty="0"/>
              <a:t> </a:t>
            </a:r>
            <a:r>
              <a:rPr lang="en-GB" altLang="sr-Latn-RS" dirty="0" err="1"/>
              <a:t>sau</a:t>
            </a:r>
            <a:r>
              <a:rPr lang="en-GB" altLang="sr-Latn-RS" dirty="0"/>
              <a:t> </a:t>
            </a:r>
            <a:r>
              <a:rPr lang="en-GB" altLang="sr-Latn-RS" dirty="0" err="1"/>
              <a:t>să</a:t>
            </a:r>
            <a:r>
              <a:rPr lang="en-GB" altLang="sr-Latn-RS" dirty="0"/>
              <a:t> </a:t>
            </a:r>
            <a:r>
              <a:rPr lang="en-GB" altLang="sr-Latn-RS" dirty="0" err="1"/>
              <a:t>distrugă</a:t>
            </a:r>
            <a:r>
              <a:rPr lang="en-GB" altLang="sr-Latn-RS" dirty="0"/>
              <a:t> </a:t>
            </a:r>
            <a:r>
              <a:rPr lang="en-GB" altLang="sr-Latn-RS" dirty="0" err="1"/>
              <a:t>datele</a:t>
            </a:r>
            <a:r>
              <a:rPr lang="en-GB" altLang="sr-Latn-RS" dirty="0"/>
              <a:t> </a:t>
            </a:r>
            <a:r>
              <a:rPr lang="en-GB" altLang="sr-Latn-RS" dirty="0" err="1"/>
              <a:t>sau</a:t>
            </a:r>
            <a:r>
              <a:rPr lang="en-GB" altLang="sr-Latn-RS" dirty="0"/>
              <a:t> </a:t>
            </a:r>
            <a:r>
              <a:rPr lang="en-GB" altLang="sr-Latn-RS" dirty="0" err="1"/>
              <a:t>să</a:t>
            </a:r>
            <a:r>
              <a:rPr lang="en-GB" altLang="sr-Latn-RS" dirty="0"/>
              <a:t> </a:t>
            </a:r>
            <a:r>
              <a:rPr lang="en-GB" altLang="sr-Latn-RS" dirty="0" err="1"/>
              <a:t>interfereze</a:t>
            </a:r>
            <a:r>
              <a:rPr lang="en-GB" altLang="sr-Latn-RS" dirty="0"/>
              <a:t> cu </a:t>
            </a:r>
            <a:r>
              <a:rPr lang="en-GB" altLang="sr-Latn-RS" dirty="0" err="1"/>
              <a:t>funcționarea</a:t>
            </a:r>
            <a:r>
              <a:rPr lang="en-GB" altLang="sr-Latn-RS" dirty="0"/>
              <a:t> </a:t>
            </a:r>
            <a:r>
              <a:rPr lang="en-GB" altLang="sr-Latn-RS" dirty="0" err="1"/>
              <a:t>sistemelor</a:t>
            </a:r>
            <a:r>
              <a:rPr lang="en-GB" altLang="sr-Latn-RS" dirty="0"/>
              <a:t> </a:t>
            </a:r>
            <a:r>
              <a:rPr lang="en-GB" altLang="sr-Latn-RS" dirty="0" err="1"/>
              <a:t>informatice</a:t>
            </a:r>
            <a:r>
              <a:rPr lang="en-GB" altLang="sr-Latn-RS" dirty="0"/>
              <a:t>. </a:t>
            </a:r>
            <a:r>
              <a:rPr lang="en-GB" altLang="sr-Latn-RS" dirty="0" err="1"/>
              <a:t>Aceasta</a:t>
            </a:r>
            <a:r>
              <a:rPr lang="en-GB" altLang="sr-Latn-RS" dirty="0"/>
              <a:t> </a:t>
            </a:r>
            <a:r>
              <a:rPr lang="en-GB" altLang="sr-Latn-RS" dirty="0" err="1"/>
              <a:t>înseamnă</a:t>
            </a:r>
            <a:r>
              <a:rPr lang="en-GB" altLang="sr-Latn-RS" dirty="0"/>
              <a:t> </a:t>
            </a:r>
            <a:r>
              <a:rPr lang="en-GB" altLang="sr-Latn-RS" dirty="0" err="1"/>
              <a:t>că</a:t>
            </a:r>
            <a:r>
              <a:rPr lang="en-GB" altLang="sr-Latn-RS" dirty="0"/>
              <a:t> </a:t>
            </a:r>
            <a:r>
              <a:rPr lang="en-GB" altLang="sr-Latn-RS" dirty="0" err="1"/>
              <a:t>programele</a:t>
            </a:r>
            <a:r>
              <a:rPr lang="en-GB" altLang="sr-Latn-RS" dirty="0"/>
              <a:t> de virus care nu sunt </a:t>
            </a:r>
            <a:r>
              <a:rPr lang="en-GB" altLang="sr-Latn-RS" dirty="0" err="1"/>
              <a:t>conținute</a:t>
            </a:r>
            <a:r>
              <a:rPr lang="en-GB" altLang="sr-Latn-RS" dirty="0"/>
              <a:t> </a:t>
            </a:r>
            <a:r>
              <a:rPr lang="en-GB" altLang="sr-Latn-RS" dirty="0" err="1"/>
              <a:t>în</a:t>
            </a:r>
            <a:r>
              <a:rPr lang="en-GB" altLang="sr-Latn-RS" dirty="0"/>
              <a:t> </a:t>
            </a:r>
            <a:r>
              <a:rPr lang="en-GB" altLang="sr-Latn-RS" dirty="0" err="1"/>
              <a:t>dispozitive</a:t>
            </a:r>
            <a:r>
              <a:rPr lang="en-GB" altLang="sr-Latn-RS" dirty="0"/>
              <a:t> se </a:t>
            </a:r>
            <a:r>
              <a:rPr lang="en-GB" altLang="sr-Latn-RS" dirty="0" err="1"/>
              <a:t>încadrează</a:t>
            </a:r>
            <a:r>
              <a:rPr lang="en-GB" altLang="sr-Latn-RS" dirty="0"/>
              <a:t>, de </a:t>
            </a:r>
            <a:r>
              <a:rPr lang="en-GB" altLang="sr-Latn-RS" dirty="0" err="1"/>
              <a:t>asemenea</a:t>
            </a:r>
            <a:r>
              <a:rPr lang="en-GB" altLang="sr-Latn-RS" dirty="0"/>
              <a:t>, </a:t>
            </a:r>
            <a:r>
              <a:rPr lang="en-GB" altLang="sr-Latn-RS" dirty="0" err="1"/>
              <a:t>în</a:t>
            </a:r>
            <a:r>
              <a:rPr lang="en-GB" altLang="sr-Latn-RS" dirty="0"/>
              <a:t> </a:t>
            </a:r>
            <a:r>
              <a:rPr lang="en-GB" altLang="sr-Latn-RS" dirty="0" err="1"/>
              <a:t>domeniul</a:t>
            </a:r>
            <a:r>
              <a:rPr lang="en-GB" altLang="sr-Latn-RS" dirty="0"/>
              <a:t> de </a:t>
            </a:r>
            <a:r>
              <a:rPr lang="en-GB" altLang="sr-Latn-RS" dirty="0" err="1"/>
              <a:t>aplicare</a:t>
            </a:r>
            <a:r>
              <a:rPr lang="en-GB" altLang="sr-Latn-RS" dirty="0"/>
              <a:t> al </a:t>
            </a:r>
            <a:r>
              <a:rPr lang="ro-RO" altLang="sr-Latn-RS" dirty="0"/>
              <a:t>A</a:t>
            </a:r>
            <a:r>
              <a:rPr lang="en-GB" altLang="sr-Latn-RS" dirty="0" err="1"/>
              <a:t>rticolului</a:t>
            </a:r>
            <a:r>
              <a:rPr lang="en-GB" altLang="sr-Latn-RS" dirty="0"/>
              <a:t> 6, </a:t>
            </a:r>
            <a:r>
              <a:rPr lang="en-GB" altLang="sr-Latn-RS" dirty="0" err="1"/>
              <a:t>chiar</a:t>
            </a:r>
            <a:r>
              <a:rPr lang="en-GB" altLang="sr-Latn-RS" dirty="0"/>
              <a:t> </a:t>
            </a:r>
            <a:r>
              <a:rPr lang="en-GB" altLang="sr-Latn-RS" dirty="0" err="1"/>
              <a:t>dacă</a:t>
            </a:r>
            <a:r>
              <a:rPr lang="en-GB" altLang="sr-Latn-RS" dirty="0"/>
              <a:t> nu </a:t>
            </a:r>
            <a:r>
              <a:rPr lang="en-GB" altLang="sr-Latn-RS" dirty="0" err="1"/>
              <a:t>este</a:t>
            </a:r>
            <a:r>
              <a:rPr lang="en-GB" altLang="sr-Latn-RS" dirty="0"/>
              <a:t> </a:t>
            </a:r>
            <a:r>
              <a:rPr lang="en-GB" altLang="sr-Latn-RS" dirty="0" err="1"/>
              <a:t>implicată</a:t>
            </a:r>
            <a:r>
              <a:rPr lang="en-GB" altLang="sr-Latn-RS" dirty="0"/>
              <a:t> </a:t>
            </a:r>
            <a:r>
              <a:rPr lang="en-GB" altLang="sr-Latn-RS" dirty="0" err="1"/>
              <a:t>utilizarea</a:t>
            </a:r>
            <a:r>
              <a:rPr lang="en-GB" altLang="sr-Latn-RS" dirty="0"/>
              <a:t> </a:t>
            </a:r>
            <a:r>
              <a:rPr lang="en-GB" altLang="sr-Latn-RS" dirty="0" err="1"/>
              <a:t>abuzivă</a:t>
            </a:r>
            <a:r>
              <a:rPr lang="en-GB" altLang="sr-Latn-RS" dirty="0"/>
              <a:t> a </a:t>
            </a:r>
            <a:r>
              <a:rPr lang="en-GB" altLang="sr-Latn-RS" dirty="0" err="1"/>
              <a:t>unui</a:t>
            </a:r>
            <a:r>
              <a:rPr lang="en-GB" altLang="sr-Latn-RS" dirty="0"/>
              <a:t> </a:t>
            </a:r>
            <a:r>
              <a:rPr lang="en-GB" altLang="sr-Latn-RS" dirty="0" err="1"/>
              <a:t>dispozitiv</a:t>
            </a:r>
            <a:r>
              <a:rPr lang="en-GB" altLang="sr-Latn-RS" dirty="0"/>
              <a:t> </a:t>
            </a:r>
            <a:r>
              <a:rPr lang="en-GB" altLang="sr-Latn-RS" dirty="0" err="1"/>
              <a:t>fizic</a:t>
            </a:r>
            <a:r>
              <a:rPr lang="en-GB" altLang="sr-Latn-RS" dirty="0"/>
              <a:t>.</a:t>
            </a:r>
            <a:endParaRPr lang="ro-RO" altLang="sr-Latn-RS"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70</a:t>
            </a:fld>
            <a:endParaRPr lang="en-US"/>
          </a:p>
        </p:txBody>
      </p:sp>
    </p:spTree>
    <p:extLst>
      <p:ext uri="{BB962C8B-B14F-4D97-AF65-F5344CB8AC3E}">
        <p14:creationId xmlns:p14="http://schemas.microsoft.com/office/powerpoint/2010/main" val="3732816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stângă,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arată text din Articolul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al Convenției de la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Budapest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cu un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element (“</a:t>
            </a:r>
            <a:r>
              <a:rPr kumimoji="0" lang="en-US" sz="1200" b="0" i="0" u="none" strike="noStrike" kern="1200" cap="none" spc="0" normalizeH="0" baseline="0" noProof="0" dirty="0">
                <a:ln>
                  <a:noFill/>
                </a:ln>
                <a:solidFill>
                  <a:srgbClr val="FF0000"/>
                </a:solidFill>
                <a:effectLst/>
                <a:uLnTx/>
                <a:uFillTx/>
                <a:latin typeface="Calibri Light" panose="020F0302020204030204"/>
                <a:ea typeface="+mn-ea"/>
                <a:cs typeface="+mn-cs"/>
              </a:rPr>
              <a:t>pro</a:t>
            </a:r>
            <a:r>
              <a:rPr kumimoji="0" lang="ro-RO" sz="1200" b="0" i="0" u="none" strike="noStrike" kern="1200" cap="none" spc="0" normalizeH="0" baseline="0" noProof="0" dirty="0" err="1">
                <a:ln>
                  <a:noFill/>
                </a:ln>
                <a:solidFill>
                  <a:srgbClr val="FF0000"/>
                </a:solidFill>
                <a:effectLst/>
                <a:uLnTx/>
                <a:uFillTx/>
                <a:latin typeface="Calibri Light" panose="020F0302020204030204"/>
                <a:ea typeface="+mn-ea"/>
                <a:cs typeface="+mn-cs"/>
              </a:rPr>
              <a:t>iectat</a:t>
            </a:r>
            <a:r>
              <a:rPr kumimoji="0" lang="ro-RO" sz="1200" b="0" i="0" u="none" strike="noStrike" kern="1200" cap="none" spc="0" normalizeH="0" baseline="0" noProof="0" dirty="0">
                <a:ln>
                  <a:noFill/>
                </a:ln>
                <a:solidFill>
                  <a:srgbClr val="FF0000"/>
                </a:solidFill>
                <a:effectLst/>
                <a:uLnTx/>
                <a:uFillTx/>
                <a:latin typeface="Calibri Light" panose="020F0302020204030204"/>
                <a:ea typeface="+mn-ea"/>
                <a:cs typeface="+mn-cs"/>
              </a:rPr>
              <a:t> sau adaptat în principal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dreaptă,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explică termenul 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ro-RO" altLang="sr-Latn-RS" dirty="0"/>
              <a:t>Elaboratorii</a:t>
            </a:r>
            <a:r>
              <a:rPr lang="en-GB" altLang="sr-Latn-RS" dirty="0"/>
              <a:t> </a:t>
            </a:r>
            <a:r>
              <a:rPr lang="en-GB" altLang="sr-Latn-RS" dirty="0" err="1"/>
              <a:t>Convenției</a:t>
            </a:r>
            <a:r>
              <a:rPr lang="en-GB" altLang="sr-Latn-RS" dirty="0"/>
              <a:t> de la </a:t>
            </a:r>
            <a:r>
              <a:rPr lang="en-GB" altLang="sr-Latn-RS" dirty="0" err="1"/>
              <a:t>Budapeste</a:t>
            </a:r>
            <a:r>
              <a:rPr lang="en-GB" altLang="sr-Latn-RS" dirty="0"/>
              <a:t> au </a:t>
            </a:r>
            <a:r>
              <a:rPr lang="en-GB" altLang="sr-Latn-RS" dirty="0" err="1"/>
              <a:t>trebuit</a:t>
            </a:r>
            <a:r>
              <a:rPr lang="en-GB" altLang="sr-Latn-RS" dirty="0"/>
              <a:t> </a:t>
            </a:r>
            <a:r>
              <a:rPr lang="en-GB" altLang="sr-Latn-RS" dirty="0" err="1"/>
              <a:t>să</a:t>
            </a:r>
            <a:r>
              <a:rPr lang="en-GB" altLang="sr-Latn-RS" dirty="0"/>
              <a:t> </a:t>
            </a:r>
            <a:r>
              <a:rPr lang="en-GB" altLang="sr-Latn-RS" dirty="0" err="1"/>
              <a:t>decidă</a:t>
            </a:r>
            <a:r>
              <a:rPr lang="en-GB" altLang="sr-Latn-RS" dirty="0"/>
              <a:t> </a:t>
            </a:r>
            <a:r>
              <a:rPr lang="en-GB" altLang="sr-Latn-RS" dirty="0" err="1"/>
              <a:t>dacă</a:t>
            </a:r>
            <a:r>
              <a:rPr lang="en-GB" altLang="sr-Latn-RS" dirty="0"/>
              <a:t> </a:t>
            </a:r>
            <a:r>
              <a:rPr lang="en-GB" altLang="sr-Latn-RS" dirty="0" err="1"/>
              <a:t>să</a:t>
            </a:r>
            <a:r>
              <a:rPr lang="en-GB" altLang="sr-Latn-RS" dirty="0"/>
              <a:t> </a:t>
            </a:r>
            <a:r>
              <a:rPr lang="en-GB" altLang="sr-Latn-RS" dirty="0" err="1"/>
              <a:t>includă</a:t>
            </a:r>
            <a:r>
              <a:rPr lang="en-GB" altLang="sr-Latn-RS" dirty="0"/>
              <a:t> </a:t>
            </a:r>
            <a:r>
              <a:rPr lang="en-GB" altLang="sr-Latn-RS" dirty="0" err="1"/>
              <a:t>sau</a:t>
            </a:r>
            <a:r>
              <a:rPr lang="en-GB" altLang="sr-Latn-RS" dirty="0"/>
              <a:t> </a:t>
            </a:r>
            <a:r>
              <a:rPr lang="en-GB" altLang="sr-Latn-RS" dirty="0" err="1"/>
              <a:t>să</a:t>
            </a:r>
            <a:r>
              <a:rPr lang="en-GB" altLang="sr-Latn-RS" dirty="0"/>
              <a:t> </a:t>
            </a:r>
            <a:r>
              <a:rPr lang="en-GB" altLang="sr-Latn-RS" dirty="0" err="1"/>
              <a:t>excludă</a:t>
            </a:r>
            <a:r>
              <a:rPr lang="en-GB" altLang="sr-Latn-RS" dirty="0"/>
              <a:t> </a:t>
            </a:r>
            <a:r>
              <a:rPr lang="en-GB" altLang="sr-Latn-RS" dirty="0" err="1"/>
              <a:t>dispozitive</a:t>
            </a:r>
            <a:r>
              <a:rPr lang="en-GB" altLang="sr-Latn-RS" dirty="0"/>
              <a:t> cu </a:t>
            </a:r>
            <a:r>
              <a:rPr lang="en-GB" altLang="sr-Latn-RS" dirty="0" err="1"/>
              <a:t>dublă</a:t>
            </a:r>
            <a:r>
              <a:rPr lang="en-GB" altLang="sr-Latn-RS" dirty="0"/>
              <a:t> </a:t>
            </a:r>
            <a:r>
              <a:rPr lang="en-GB" altLang="sr-Latn-RS" dirty="0" err="1"/>
              <a:t>utilizare</a:t>
            </a:r>
            <a:r>
              <a:rPr lang="en-GB" altLang="sr-Latn-RS" dirty="0"/>
              <a:t> din </a:t>
            </a:r>
            <a:r>
              <a:rPr lang="en-GB" altLang="sr-Latn-RS" dirty="0" err="1"/>
              <a:t>domeniul</a:t>
            </a:r>
            <a:r>
              <a:rPr lang="en-GB" altLang="sr-Latn-RS" dirty="0"/>
              <a:t> </a:t>
            </a:r>
            <a:r>
              <a:rPr lang="ro-RO" altLang="sr-Latn-RS" dirty="0"/>
              <a:t>A</a:t>
            </a:r>
            <a:r>
              <a:rPr lang="en-GB" altLang="sr-Latn-RS" dirty="0" err="1"/>
              <a:t>rticolului</a:t>
            </a:r>
            <a:r>
              <a:rPr lang="en-GB" altLang="sr-Latn-RS" dirty="0"/>
              <a:t> 6. </a:t>
            </a:r>
            <a:r>
              <a:rPr lang="en-GB" altLang="sr-Latn-RS" dirty="0" err="1"/>
              <a:t>Includerea</a:t>
            </a:r>
            <a:r>
              <a:rPr lang="en-GB" altLang="sr-Latn-RS" dirty="0"/>
              <a:t> </a:t>
            </a:r>
            <a:r>
              <a:rPr lang="en-GB" altLang="sr-Latn-RS" dirty="0" err="1"/>
              <a:t>dispozitivelor</a:t>
            </a:r>
            <a:r>
              <a:rPr lang="en-GB" altLang="sr-Latn-RS" dirty="0"/>
              <a:t> cu </a:t>
            </a:r>
            <a:r>
              <a:rPr lang="en-GB" altLang="sr-Latn-RS" dirty="0" err="1"/>
              <a:t>dublă</a:t>
            </a:r>
            <a:r>
              <a:rPr lang="en-GB" altLang="sr-Latn-RS" dirty="0"/>
              <a:t> </a:t>
            </a:r>
            <a:r>
              <a:rPr lang="en-GB" altLang="sr-Latn-RS" dirty="0" err="1"/>
              <a:t>utilizare</a:t>
            </a:r>
            <a:r>
              <a:rPr lang="en-GB" altLang="sr-Latn-RS" dirty="0"/>
              <a:t> </a:t>
            </a:r>
            <a:r>
              <a:rPr lang="en-GB" altLang="sr-Latn-RS" dirty="0" err="1"/>
              <a:t>poate</a:t>
            </a:r>
            <a:r>
              <a:rPr lang="en-GB" altLang="sr-Latn-RS" dirty="0"/>
              <a:t> </a:t>
            </a:r>
            <a:r>
              <a:rPr lang="en-GB" altLang="sr-Latn-RS" dirty="0" err="1"/>
              <a:t>avea</a:t>
            </a:r>
            <a:r>
              <a:rPr lang="en-GB" altLang="sr-Latn-RS" dirty="0"/>
              <a:t> ca </a:t>
            </a:r>
            <a:r>
              <a:rPr lang="en-GB" altLang="sr-Latn-RS" dirty="0" err="1"/>
              <a:t>rezultat</a:t>
            </a:r>
            <a:r>
              <a:rPr lang="en-GB" altLang="sr-Latn-RS" dirty="0"/>
              <a:t> o supra-</a:t>
            </a:r>
            <a:r>
              <a:rPr lang="en-GB" altLang="sr-Latn-RS" dirty="0" err="1"/>
              <a:t>criminalizare</a:t>
            </a:r>
            <a:r>
              <a:rPr lang="ro-RO" altLang="sr-Latn-RS" dirty="0"/>
              <a:t> </a:t>
            </a:r>
            <a:r>
              <a:rPr lang="en-GB" altLang="sr-Latn-RS" dirty="0"/>
              <a:t>a </a:t>
            </a:r>
            <a:r>
              <a:rPr lang="en-GB" altLang="sr-Latn-RS" dirty="0" err="1"/>
              <a:t>producției</a:t>
            </a:r>
            <a:r>
              <a:rPr lang="en-GB" altLang="sr-Latn-RS" dirty="0"/>
              <a:t> </a:t>
            </a:r>
            <a:r>
              <a:rPr lang="en-GB" altLang="sr-Latn-RS" dirty="0" err="1"/>
              <a:t>și</a:t>
            </a:r>
            <a:r>
              <a:rPr lang="en-GB" altLang="sr-Latn-RS" dirty="0"/>
              <a:t> </a:t>
            </a:r>
            <a:r>
              <a:rPr lang="en-GB" altLang="sr-Latn-RS" dirty="0" err="1"/>
              <a:t>distribuției</a:t>
            </a:r>
            <a:r>
              <a:rPr lang="en-GB" altLang="sr-Latn-RS" dirty="0"/>
              <a:t> </a:t>
            </a:r>
            <a:r>
              <a:rPr lang="en-GB" altLang="sr-Latn-RS" dirty="0" err="1"/>
              <a:t>dispozitivelor</a:t>
            </a:r>
            <a:r>
              <a:rPr lang="en-GB" altLang="sr-Latn-RS" dirty="0"/>
              <a:t>, </a:t>
            </a:r>
            <a:r>
              <a:rPr lang="en-GB" altLang="sr-Latn-RS" dirty="0" err="1"/>
              <a:t>chiar</a:t>
            </a:r>
            <a:r>
              <a:rPr lang="en-GB" altLang="sr-Latn-RS" dirty="0"/>
              <a:t> </a:t>
            </a:r>
            <a:r>
              <a:rPr lang="en-GB" altLang="sr-Latn-RS" dirty="0" err="1"/>
              <a:t>dacă</a:t>
            </a:r>
            <a:r>
              <a:rPr lang="en-GB" altLang="sr-Latn-RS" dirty="0"/>
              <a:t> </a:t>
            </a:r>
            <a:r>
              <a:rPr lang="en-GB" altLang="sr-Latn-RS" dirty="0" err="1"/>
              <a:t>aceleași</a:t>
            </a:r>
            <a:r>
              <a:rPr lang="en-GB" altLang="sr-Latn-RS" dirty="0"/>
              <a:t> </a:t>
            </a:r>
            <a:r>
              <a:rPr lang="en-GB" altLang="sr-Latn-RS" dirty="0" err="1"/>
              <a:t>lucruri</a:t>
            </a:r>
            <a:r>
              <a:rPr lang="en-GB" altLang="sr-Latn-RS" dirty="0"/>
              <a:t> au </a:t>
            </a:r>
            <a:r>
              <a:rPr lang="en-GB" altLang="sr-Latn-RS" dirty="0" err="1"/>
              <a:t>fost</a:t>
            </a:r>
            <a:r>
              <a:rPr lang="en-GB" altLang="sr-Latn-RS" dirty="0"/>
              <a:t> </a:t>
            </a:r>
            <a:r>
              <a:rPr lang="en-GB" altLang="sr-Latn-RS" dirty="0" err="1"/>
              <a:t>produse</a:t>
            </a:r>
            <a:r>
              <a:rPr lang="en-GB" altLang="sr-Latn-RS" dirty="0"/>
              <a:t> </a:t>
            </a:r>
            <a:r>
              <a:rPr lang="en-GB" altLang="sr-Latn-RS" dirty="0" err="1"/>
              <a:t>și</a:t>
            </a:r>
            <a:r>
              <a:rPr lang="en-GB" altLang="sr-Latn-RS" dirty="0"/>
              <a:t> </a:t>
            </a:r>
            <a:r>
              <a:rPr lang="en-GB" altLang="sr-Latn-RS" dirty="0" err="1"/>
              <a:t>distribuite</a:t>
            </a:r>
            <a:r>
              <a:rPr lang="en-GB" altLang="sr-Latn-RS" dirty="0"/>
              <a:t> </a:t>
            </a:r>
            <a:r>
              <a:rPr lang="en-GB" altLang="sr-Latn-RS" dirty="0" err="1"/>
              <a:t>în</a:t>
            </a:r>
            <a:r>
              <a:rPr lang="en-GB" altLang="sr-Latn-RS" dirty="0"/>
              <a:t> </a:t>
            </a:r>
            <a:r>
              <a:rPr lang="en-GB" altLang="sr-Latn-RS" dirty="0" err="1"/>
              <a:t>scopuri</a:t>
            </a:r>
            <a:r>
              <a:rPr lang="en-GB" altLang="sr-Latn-RS" dirty="0"/>
              <a:t> non-</a:t>
            </a:r>
            <a:r>
              <a:rPr lang="en-GB" altLang="sr-Latn-RS" dirty="0" err="1"/>
              <a:t>criminale</a:t>
            </a:r>
            <a:r>
              <a:rPr lang="en-GB" altLang="sr-Latn-RS" dirty="0"/>
              <a:t>. </a:t>
            </a:r>
            <a:r>
              <a:rPr lang="en-GB" altLang="sr-Latn-RS" dirty="0" err="1"/>
              <a:t>Excluderea</a:t>
            </a:r>
            <a:r>
              <a:rPr lang="en-GB" altLang="sr-Latn-RS" dirty="0"/>
              <a:t> </a:t>
            </a:r>
            <a:r>
              <a:rPr lang="en-GB" altLang="sr-Latn-RS" dirty="0" err="1"/>
              <a:t>dispozitivelor</a:t>
            </a:r>
            <a:r>
              <a:rPr lang="en-GB" altLang="sr-Latn-RS" dirty="0"/>
              <a:t> cu </a:t>
            </a:r>
            <a:r>
              <a:rPr lang="en-GB" altLang="sr-Latn-RS" dirty="0" err="1"/>
              <a:t>dublă</a:t>
            </a:r>
            <a:r>
              <a:rPr lang="en-GB" altLang="sr-Latn-RS" dirty="0"/>
              <a:t> </a:t>
            </a:r>
            <a:r>
              <a:rPr lang="en-GB" altLang="sr-Latn-RS" dirty="0" err="1"/>
              <a:t>utilizare</a:t>
            </a:r>
            <a:r>
              <a:rPr lang="en-GB" altLang="sr-Latn-RS" dirty="0"/>
              <a:t> </a:t>
            </a:r>
            <a:r>
              <a:rPr lang="en-GB" altLang="sr-Latn-RS" dirty="0" err="1"/>
              <a:t>ar</a:t>
            </a:r>
            <a:r>
              <a:rPr lang="en-GB" altLang="sr-Latn-RS" dirty="0"/>
              <a:t> fi </a:t>
            </a:r>
            <a:r>
              <a:rPr lang="en-GB" altLang="sr-Latn-RS" dirty="0" err="1"/>
              <a:t>prea</a:t>
            </a:r>
            <a:r>
              <a:rPr lang="en-GB" altLang="sr-Latn-RS" dirty="0"/>
              <a:t> </a:t>
            </a:r>
            <a:r>
              <a:rPr lang="en-GB" altLang="sr-Latn-RS" dirty="0" err="1"/>
              <a:t>îngustă</a:t>
            </a:r>
            <a:r>
              <a:rPr lang="en-GB" altLang="sr-Latn-RS" dirty="0"/>
              <a:t>, </a:t>
            </a:r>
            <a:r>
              <a:rPr lang="en-GB" altLang="sr-Latn-RS" dirty="0" err="1"/>
              <a:t>deoarece</a:t>
            </a:r>
            <a:r>
              <a:rPr lang="en-GB" altLang="sr-Latn-RS" dirty="0"/>
              <a:t> </a:t>
            </a:r>
            <a:r>
              <a:rPr lang="en-GB" altLang="sr-Latn-RS" dirty="0" err="1"/>
              <a:t>ar</a:t>
            </a:r>
            <a:r>
              <a:rPr lang="en-GB" altLang="sr-Latn-RS" dirty="0"/>
              <a:t> </a:t>
            </a:r>
            <a:r>
              <a:rPr lang="en-GB" altLang="sr-Latn-RS" dirty="0" err="1"/>
              <a:t>necesita</a:t>
            </a:r>
            <a:r>
              <a:rPr lang="en-GB" altLang="sr-Latn-RS" dirty="0"/>
              <a:t> ca </a:t>
            </a:r>
            <a:r>
              <a:rPr lang="en-GB" altLang="sr-Latn-RS" dirty="0" err="1"/>
              <a:t>dispozitivele</a:t>
            </a:r>
            <a:r>
              <a:rPr lang="en-GB" altLang="sr-Latn-RS" dirty="0"/>
              <a:t> </a:t>
            </a:r>
            <a:r>
              <a:rPr lang="en-GB" altLang="sr-Latn-RS" dirty="0" err="1"/>
              <a:t>să</a:t>
            </a:r>
            <a:r>
              <a:rPr lang="en-GB" altLang="sr-Latn-RS" dirty="0"/>
              <a:t> fie </a:t>
            </a:r>
            <a:r>
              <a:rPr lang="en-GB" altLang="sr-Latn-RS" dirty="0" err="1"/>
              <a:t>produse</a:t>
            </a:r>
            <a:r>
              <a:rPr lang="en-GB" altLang="sr-Latn-RS" dirty="0"/>
              <a:t> </a:t>
            </a:r>
            <a:r>
              <a:rPr lang="en-GB" altLang="sr-Latn-RS" dirty="0" err="1"/>
              <a:t>în</a:t>
            </a:r>
            <a:r>
              <a:rPr lang="en-GB" altLang="sr-Latn-RS" dirty="0"/>
              <a:t> mod specific </a:t>
            </a:r>
            <a:r>
              <a:rPr lang="ro-RO" altLang="sr-Latn-RS" dirty="0"/>
              <a:t>în</a:t>
            </a:r>
            <a:r>
              <a:rPr lang="en-GB" altLang="sr-Latn-RS" dirty="0"/>
              <a:t> </a:t>
            </a:r>
            <a:r>
              <a:rPr lang="en-GB" altLang="sr-Latn-RS" dirty="0" err="1"/>
              <a:t>scopul</a:t>
            </a:r>
            <a:r>
              <a:rPr lang="en-GB" altLang="sr-Latn-RS" dirty="0"/>
              <a:t> </a:t>
            </a:r>
            <a:r>
              <a:rPr lang="en-GB" altLang="sr-Latn-RS" dirty="0" err="1"/>
              <a:t>comiterii</a:t>
            </a:r>
            <a:r>
              <a:rPr lang="en-GB" altLang="sr-Latn-RS" dirty="0"/>
              <a:t> </a:t>
            </a:r>
            <a:r>
              <a:rPr lang="en-GB" altLang="sr-Latn-RS" dirty="0" err="1"/>
              <a:t>criminalității</a:t>
            </a:r>
            <a:r>
              <a:rPr lang="en-GB" altLang="sr-Latn-RS" dirty="0"/>
              <a:t> </a:t>
            </a:r>
            <a:r>
              <a:rPr lang="en-GB" altLang="sr-Latn-RS" dirty="0" err="1"/>
              <a:t>informatice</a:t>
            </a:r>
            <a:r>
              <a:rPr lang="en-GB" altLang="sr-Latn-RS" dirty="0"/>
              <a:t>. </a:t>
            </a:r>
            <a:r>
              <a:rPr lang="en-GB" altLang="sr-Latn-RS" dirty="0" err="1"/>
              <a:t>Convenția</a:t>
            </a:r>
            <a:r>
              <a:rPr lang="en-GB" altLang="sr-Latn-RS" dirty="0"/>
              <a:t> de la </a:t>
            </a:r>
            <a:r>
              <a:rPr lang="en-GB" altLang="sr-Latn-RS" dirty="0" err="1"/>
              <a:t>Budapesta</a:t>
            </a:r>
            <a:r>
              <a:rPr lang="en-GB" altLang="sr-Latn-RS" dirty="0"/>
              <a:t> a </a:t>
            </a:r>
            <a:r>
              <a:rPr lang="en-GB" altLang="sr-Latn-RS" dirty="0" err="1"/>
              <a:t>adoptat</a:t>
            </a:r>
            <a:r>
              <a:rPr lang="en-GB" altLang="sr-Latn-RS" dirty="0"/>
              <a:t> o </a:t>
            </a:r>
            <a:r>
              <a:rPr lang="en-GB" altLang="sr-Latn-RS" dirty="0" err="1"/>
              <a:t>abordare</a:t>
            </a:r>
            <a:r>
              <a:rPr lang="en-GB" altLang="sr-Latn-RS" dirty="0"/>
              <a:t> </a:t>
            </a:r>
            <a:r>
              <a:rPr lang="en-GB" altLang="sr-Latn-RS" dirty="0" err="1"/>
              <a:t>echilibrată</a:t>
            </a:r>
            <a:r>
              <a:rPr lang="en-GB" altLang="sr-Latn-RS" dirty="0"/>
              <a:t> </a:t>
            </a:r>
            <a:r>
              <a:rPr lang="en-GB" altLang="sr-Latn-RS" dirty="0" err="1"/>
              <a:t>prin</a:t>
            </a:r>
            <a:r>
              <a:rPr lang="en-GB" altLang="sr-Latn-RS" dirty="0"/>
              <a:t> care </a:t>
            </a:r>
            <a:r>
              <a:rPr lang="en-GB" altLang="sr-Latn-RS" dirty="0" err="1"/>
              <a:t>dispozitive</a:t>
            </a:r>
            <a:r>
              <a:rPr lang="en-GB" altLang="sr-Latn-RS" dirty="0"/>
              <a:t> care sunt </a:t>
            </a:r>
            <a:r>
              <a:rPr lang="en-GB" altLang="sr-Latn-RS" dirty="0" err="1"/>
              <a:t>proiectate</a:t>
            </a:r>
            <a:r>
              <a:rPr lang="en-GB" altLang="sr-Latn-RS" dirty="0"/>
              <a:t> </a:t>
            </a:r>
            <a:r>
              <a:rPr lang="en-GB" altLang="sr-Latn-RS" dirty="0" err="1"/>
              <a:t>sau</a:t>
            </a:r>
            <a:r>
              <a:rPr lang="en-GB" altLang="sr-Latn-RS" dirty="0"/>
              <a:t> </a:t>
            </a:r>
            <a:r>
              <a:rPr lang="en-GB" altLang="sr-Latn-RS" dirty="0" err="1"/>
              <a:t>adaptate</a:t>
            </a:r>
            <a:r>
              <a:rPr lang="en-GB" altLang="sr-Latn-RS" dirty="0"/>
              <a:t> </a:t>
            </a:r>
            <a:r>
              <a:rPr lang="en-GB" altLang="sr-Latn-RS" dirty="0" err="1"/>
              <a:t>în</a:t>
            </a:r>
            <a:r>
              <a:rPr lang="en-GB" altLang="sr-Latn-RS" dirty="0"/>
              <a:t> </a:t>
            </a:r>
            <a:r>
              <a:rPr lang="en-GB" altLang="sr-Latn-RS" dirty="0" err="1"/>
              <a:t>primul</a:t>
            </a:r>
            <a:r>
              <a:rPr lang="en-GB" altLang="sr-Latn-RS" dirty="0"/>
              <a:t> </a:t>
            </a:r>
            <a:r>
              <a:rPr lang="en-GB" altLang="sr-Latn-RS" dirty="0" err="1"/>
              <a:t>rând</a:t>
            </a:r>
            <a:r>
              <a:rPr lang="en-GB" altLang="sr-Latn-RS" dirty="0"/>
              <a:t>, </a:t>
            </a:r>
            <a:r>
              <a:rPr lang="en-GB" altLang="sr-Latn-RS" dirty="0" err="1"/>
              <a:t>dar</a:t>
            </a:r>
            <a:r>
              <a:rPr lang="en-GB" altLang="sr-Latn-RS" dirty="0"/>
              <a:t> nu </a:t>
            </a:r>
            <a:r>
              <a:rPr lang="en-GB" altLang="sr-Latn-RS" dirty="0" err="1"/>
              <a:t>numai</a:t>
            </a:r>
            <a:r>
              <a:rPr lang="en-GB" altLang="sr-Latn-RS" dirty="0"/>
              <a:t>, </a:t>
            </a:r>
            <a:r>
              <a:rPr lang="en-GB" altLang="sr-Latn-RS" dirty="0" err="1"/>
              <a:t>pentru</a:t>
            </a:r>
            <a:r>
              <a:rPr lang="en-GB" altLang="sr-Latn-RS" dirty="0"/>
              <a:t> </a:t>
            </a:r>
            <a:r>
              <a:rPr lang="en-GB" altLang="sr-Latn-RS" dirty="0" err="1"/>
              <a:t>comiterea</a:t>
            </a:r>
            <a:r>
              <a:rPr lang="en-GB" altLang="sr-Latn-RS" dirty="0"/>
              <a:t> un</a:t>
            </a:r>
            <a:r>
              <a:rPr lang="ro-RO" altLang="sr-Latn-RS" dirty="0"/>
              <a:t>e</a:t>
            </a:r>
            <a:r>
              <a:rPr lang="en-GB" altLang="sr-Latn-RS" dirty="0" err="1"/>
              <a:t>i</a:t>
            </a:r>
            <a:r>
              <a:rPr lang="en-GB" altLang="sr-Latn-RS" dirty="0"/>
              <a:t> </a:t>
            </a:r>
            <a:r>
              <a:rPr lang="ro-RO" altLang="sr-Latn-RS" dirty="0"/>
              <a:t>infracțiuni </a:t>
            </a:r>
            <a:r>
              <a:rPr lang="en-GB" altLang="sr-Latn-RS" dirty="0"/>
              <a:t>informatic</a:t>
            </a:r>
            <a:r>
              <a:rPr lang="ro-RO" altLang="sr-Latn-RS" dirty="0"/>
              <a:t>e</a:t>
            </a:r>
            <a:r>
              <a:rPr lang="en-GB" altLang="sr-Latn-RS" dirty="0"/>
              <a:t> </a:t>
            </a:r>
            <a:r>
              <a:rPr lang="en-GB" altLang="sr-Latn-RS" dirty="0" err="1"/>
              <a:t>stabilit</a:t>
            </a:r>
            <a:r>
              <a:rPr lang="ro-RO" altLang="sr-Latn-RS" dirty="0"/>
              <a:t>e</a:t>
            </a:r>
            <a:r>
              <a:rPr lang="en-GB" altLang="sr-Latn-RS" dirty="0"/>
              <a:t> </a:t>
            </a:r>
            <a:r>
              <a:rPr lang="en-GB" altLang="sr-Latn-RS" dirty="0" err="1"/>
              <a:t>în</a:t>
            </a:r>
            <a:r>
              <a:rPr lang="en-GB" altLang="sr-Latn-RS" dirty="0"/>
              <a:t> </a:t>
            </a:r>
            <a:r>
              <a:rPr lang="en-GB" altLang="sr-Latn-RS" dirty="0" err="1"/>
              <a:t>conformitate</a:t>
            </a:r>
            <a:r>
              <a:rPr lang="en-GB" altLang="sr-Latn-RS" dirty="0"/>
              <a:t> cu </a:t>
            </a:r>
            <a:r>
              <a:rPr lang="ro-RO" altLang="sr-Latn-RS" dirty="0"/>
              <a:t>A</a:t>
            </a:r>
            <a:r>
              <a:rPr lang="en-GB" altLang="sr-Latn-RS" dirty="0" err="1"/>
              <a:t>rticolele</a:t>
            </a:r>
            <a:r>
              <a:rPr lang="en-GB" altLang="sr-Latn-RS" dirty="0"/>
              <a:t> 2-5 din </a:t>
            </a:r>
            <a:r>
              <a:rPr lang="en-GB" altLang="sr-Latn-RS" dirty="0" err="1"/>
              <a:t>Convenția</a:t>
            </a:r>
            <a:r>
              <a:rPr lang="en-GB" altLang="sr-Latn-RS" dirty="0"/>
              <a:t> de la </a:t>
            </a:r>
            <a:r>
              <a:rPr lang="en-GB" altLang="sr-Latn-RS" dirty="0" err="1"/>
              <a:t>Budapesta</a:t>
            </a:r>
            <a:r>
              <a:rPr lang="en-GB" altLang="sr-Latn-RS" dirty="0"/>
              <a:t> (</a:t>
            </a:r>
            <a:r>
              <a:rPr lang="en-GB" altLang="sr-Latn-RS" dirty="0" err="1"/>
              <a:t>acces</a:t>
            </a:r>
            <a:r>
              <a:rPr lang="en-GB" altLang="sr-Latn-RS" dirty="0"/>
              <a:t> </a:t>
            </a:r>
            <a:r>
              <a:rPr lang="en-GB" altLang="sr-Latn-RS" dirty="0" err="1"/>
              <a:t>ilegal</a:t>
            </a:r>
            <a:r>
              <a:rPr lang="en-GB" altLang="sr-Latn-RS" dirty="0"/>
              <a:t>, </a:t>
            </a:r>
            <a:r>
              <a:rPr lang="en-GB" altLang="sr-Latn-RS" dirty="0" err="1"/>
              <a:t>interceptarea</a:t>
            </a:r>
            <a:r>
              <a:rPr lang="en-GB" altLang="sr-Latn-RS" dirty="0"/>
              <a:t> </a:t>
            </a:r>
            <a:r>
              <a:rPr lang="en-GB" altLang="sr-Latn-RS" dirty="0" err="1"/>
              <a:t>ilegală</a:t>
            </a:r>
            <a:r>
              <a:rPr lang="en-GB" altLang="sr-Latn-RS" dirty="0"/>
              <a:t>, </a:t>
            </a:r>
            <a:r>
              <a:rPr lang="en-GB" altLang="sr-Latn-RS" dirty="0" err="1"/>
              <a:t>interferențele</a:t>
            </a:r>
            <a:r>
              <a:rPr lang="en-GB" altLang="sr-Latn-RS" dirty="0"/>
              <a:t> </a:t>
            </a:r>
            <a:r>
              <a:rPr lang="ro-RO" altLang="sr-Latn-RS" dirty="0"/>
              <a:t>în</a:t>
            </a:r>
            <a:r>
              <a:rPr lang="en-GB" altLang="sr-Latn-RS" dirty="0"/>
              <a:t> </a:t>
            </a:r>
            <a:r>
              <a:rPr lang="en-GB" altLang="sr-Latn-RS" dirty="0" err="1"/>
              <a:t>sistemul</a:t>
            </a:r>
            <a:r>
              <a:rPr lang="en-GB" altLang="sr-Latn-RS" dirty="0"/>
              <a:t> de date </a:t>
            </a:r>
            <a:r>
              <a:rPr lang="ro-RO" altLang="sr-Latn-RS" dirty="0"/>
              <a:t>și informatic</a:t>
            </a:r>
            <a:r>
              <a:rPr lang="en-GB" altLang="sr-Latn-RS" dirty="0"/>
              <a:t>) sunt </a:t>
            </a:r>
            <a:r>
              <a:rPr lang="en-GB" altLang="sr-Latn-RS" dirty="0" err="1"/>
              <a:t>reglementate</a:t>
            </a:r>
            <a:r>
              <a:rPr lang="en-GB" altLang="sr-Latn-RS" dirty="0"/>
              <a:t> de </a:t>
            </a:r>
            <a:r>
              <a:rPr lang="ro-RO" altLang="sr-Latn-RS" dirty="0"/>
              <a:t>A</a:t>
            </a:r>
            <a:r>
              <a:rPr lang="en-GB" altLang="sr-Latn-RS" dirty="0" err="1"/>
              <a:t>rticolul</a:t>
            </a:r>
            <a:r>
              <a:rPr lang="en-GB" altLang="sr-Latn-RS" dirty="0"/>
              <a:t> 6.</a:t>
            </a:r>
            <a:endParaRPr lang="ro-RO" altLang="sr-Latn-RS"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71</a:t>
            </a:fld>
            <a:endParaRPr lang="en-US"/>
          </a:p>
        </p:txBody>
      </p:sp>
    </p:spTree>
    <p:extLst>
      <p:ext uri="{BB962C8B-B14F-4D97-AF65-F5344CB8AC3E}">
        <p14:creationId xmlns:p14="http://schemas.microsoft.com/office/powerpoint/2010/main" val="41411326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stângă,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arată text din Articolul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al Convenției de la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Budapest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cu un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element (“</a:t>
            </a:r>
            <a:r>
              <a:rPr kumimoji="0" lang="en-US" sz="1200" b="0" i="0" u="none" strike="noStrike" kern="1200" cap="none" spc="0" normalizeH="0" baseline="0" noProof="0" dirty="0">
                <a:ln>
                  <a:noFill/>
                </a:ln>
                <a:solidFill>
                  <a:srgbClr val="FF0000"/>
                </a:solidFill>
                <a:effectLst/>
                <a:uLnTx/>
                <a:uFillTx/>
                <a:latin typeface="Calibri Light" panose="020F0302020204030204"/>
                <a:ea typeface="+mn-ea"/>
                <a:cs typeface="+mn-cs"/>
              </a:rPr>
              <a:t>p</a:t>
            </a:r>
            <a:r>
              <a:rPr kumimoji="0" lang="ro-RO" sz="1200" b="0" i="0" u="none" strike="noStrike" kern="1200" cap="none" spc="0" normalizeH="0" baseline="0" noProof="0" dirty="0" err="1">
                <a:ln>
                  <a:noFill/>
                </a:ln>
                <a:solidFill>
                  <a:srgbClr val="FF0000"/>
                </a:solidFill>
                <a:effectLst/>
                <a:uLnTx/>
                <a:uFillTx/>
                <a:latin typeface="Calibri Light" panose="020F0302020204030204"/>
                <a:ea typeface="+mn-ea"/>
                <a:cs typeface="+mn-cs"/>
              </a:rPr>
              <a:t>arole</a:t>
            </a:r>
            <a:r>
              <a:rPr kumimoji="0" lang="ro-RO" sz="1200" b="0" i="0" u="none" strike="noStrike" kern="1200" cap="none" spc="0" normalizeH="0" baseline="0" noProof="0" dirty="0">
                <a:ln>
                  <a:noFill/>
                </a:ln>
                <a:solidFill>
                  <a:srgbClr val="FF0000"/>
                </a:solidFill>
                <a:effectLst/>
                <a:uLnTx/>
                <a:uFillTx/>
                <a:latin typeface="Calibri Light" panose="020F0302020204030204"/>
                <a:ea typeface="+mn-ea"/>
                <a:cs typeface="+mn-cs"/>
              </a:rPr>
              <a:t> de calculator, cod de acces sau date similare ...utilizate în scopul comiterii oricăror dintre infracțiunile stabilite în Articolele 2 la 5</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p>
          <a:p>
            <a:endParaRPr lang="ro-RO"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dreaptă,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explică termenul 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ro-RO" sz="1200" b="0" i="0" kern="1200" dirty="0" smtClean="0">
                <a:solidFill>
                  <a:schemeClr val="tx1"/>
                </a:solidFill>
                <a:effectLst/>
                <a:latin typeface="+mn-lt"/>
                <a:ea typeface="+mn-ea"/>
                <a:cs typeface="+mn-cs"/>
              </a:rPr>
              <a:t>În plus față de utilizarea necorespunzătoare a dispozitivelor și a programelor informatice, articolul 6 incriminează, de asemenea, producția, vânzarea etc. de coduri de acces, parole de calculator și alte date similare, care permite accesul la întregul sistem sau la orice parte a acestuia. </a:t>
            </a:r>
            <a:endParaRPr lang="x-es-XL" dirty="0"/>
          </a:p>
          <a:p>
            <a:endParaRPr lang="x-es-XL"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72</a:t>
            </a:fld>
            <a:endParaRPr lang="en-US"/>
          </a:p>
        </p:txBody>
      </p:sp>
    </p:spTree>
    <p:extLst>
      <p:ext uri="{BB962C8B-B14F-4D97-AF65-F5344CB8AC3E}">
        <p14:creationId xmlns:p14="http://schemas.microsoft.com/office/powerpoint/2010/main" val="6998888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stângă,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arată text din Articolul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al Convenției de la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Budapest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cu un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element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cu intenția de a-l utiliza în scopul comiterii oricărei infracțiuni stabilite la Articolele 2 la 5...</a:t>
            </a:r>
            <a:r>
              <a:rPr kumimoji="0" lang="ro-RO" sz="1200" b="0" i="0" u="none" strike="noStrike" kern="1200" cap="none" spc="0" normalizeH="0" baseline="0" noProof="0" dirty="0">
                <a:ln>
                  <a:noFill/>
                </a:ln>
                <a:solidFill>
                  <a:srgbClr val="FF0000"/>
                </a:solidFill>
                <a:effectLst/>
                <a:uLnTx/>
                <a:uFillTx/>
                <a:latin typeface="Calibri Light" panose="020F0302020204030204"/>
                <a:ea typeface="+mn-ea"/>
                <a:cs typeface="+mn-cs"/>
              </a:rPr>
              <a:t>un număr de astfel de articole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dreaptă,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explică termenul 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en-GB" altLang="sr-Latn-RS" dirty="0" err="1"/>
              <a:t>În</a:t>
            </a:r>
            <a:r>
              <a:rPr lang="en-GB" altLang="sr-Latn-RS" dirty="0"/>
              <a:t> plus </a:t>
            </a:r>
            <a:r>
              <a:rPr lang="en-GB" altLang="sr-Latn-RS" dirty="0" err="1"/>
              <a:t>față</a:t>
            </a:r>
            <a:r>
              <a:rPr lang="en-GB" altLang="sr-Latn-RS" dirty="0"/>
              <a:t> de </a:t>
            </a:r>
            <a:r>
              <a:rPr lang="en-GB" altLang="sr-Latn-RS" dirty="0" err="1"/>
              <a:t>producția</a:t>
            </a:r>
            <a:r>
              <a:rPr lang="en-GB" altLang="sr-Latn-RS" dirty="0"/>
              <a:t> </a:t>
            </a:r>
            <a:r>
              <a:rPr lang="en-GB" altLang="sr-Latn-RS" dirty="0" err="1"/>
              <a:t>sau</a:t>
            </a:r>
            <a:r>
              <a:rPr lang="en-GB" altLang="sr-Latn-RS" dirty="0"/>
              <a:t> </a:t>
            </a:r>
            <a:r>
              <a:rPr lang="en-GB" altLang="sr-Latn-RS" dirty="0" err="1"/>
              <a:t>distribuirea</a:t>
            </a:r>
            <a:r>
              <a:rPr lang="en-GB" altLang="sr-Latn-RS" dirty="0"/>
              <a:t> </a:t>
            </a:r>
            <a:r>
              <a:rPr lang="en-GB" altLang="sr-Latn-RS" dirty="0" err="1"/>
              <a:t>dispozitivelor</a:t>
            </a:r>
            <a:r>
              <a:rPr lang="en-GB" altLang="sr-Latn-RS" dirty="0"/>
              <a:t>, </a:t>
            </a:r>
            <a:r>
              <a:rPr lang="en-GB" altLang="sr-Latn-RS" dirty="0" err="1"/>
              <a:t>programe</a:t>
            </a:r>
            <a:r>
              <a:rPr lang="ro-RO" altLang="sr-Latn-RS" dirty="0"/>
              <a:t>lor</a:t>
            </a:r>
            <a:r>
              <a:rPr lang="en-GB" altLang="sr-Latn-RS" dirty="0"/>
              <a:t> de calculator, parole</a:t>
            </a:r>
            <a:r>
              <a:rPr lang="ro-RO" altLang="sr-Latn-RS" dirty="0"/>
              <a:t>lor</a:t>
            </a:r>
            <a:r>
              <a:rPr lang="en-GB" altLang="sr-Latn-RS" dirty="0"/>
              <a:t>, </a:t>
            </a:r>
            <a:r>
              <a:rPr lang="en-GB" altLang="sr-Latn-RS" dirty="0" err="1"/>
              <a:t>coduri</a:t>
            </a:r>
            <a:r>
              <a:rPr lang="ro-RO" altLang="sr-Latn-RS" dirty="0"/>
              <a:t>lor</a:t>
            </a:r>
            <a:r>
              <a:rPr lang="en-GB" altLang="sr-Latn-RS" dirty="0"/>
              <a:t> de </a:t>
            </a:r>
            <a:r>
              <a:rPr lang="en-GB" altLang="sr-Latn-RS" dirty="0" err="1"/>
              <a:t>acces</a:t>
            </a:r>
            <a:r>
              <a:rPr lang="en-GB" altLang="sr-Latn-RS" dirty="0"/>
              <a:t> etc. </a:t>
            </a:r>
            <a:r>
              <a:rPr lang="en-GB" altLang="sr-Latn-RS" dirty="0" err="1"/>
              <a:t>Permite</a:t>
            </a:r>
            <a:r>
              <a:rPr lang="en-GB" altLang="sr-Latn-RS" dirty="0"/>
              <a:t> </a:t>
            </a:r>
            <a:r>
              <a:rPr lang="en-GB" altLang="sr-Latn-RS" dirty="0" err="1"/>
              <a:t>părților</a:t>
            </a:r>
            <a:r>
              <a:rPr lang="en-GB" altLang="sr-Latn-RS" dirty="0"/>
              <a:t> </a:t>
            </a:r>
            <a:r>
              <a:rPr lang="en-GB" altLang="sr-Latn-RS" dirty="0" err="1"/>
              <a:t>să</a:t>
            </a:r>
            <a:r>
              <a:rPr lang="en-GB" altLang="sr-Latn-RS" dirty="0"/>
              <a:t> </a:t>
            </a:r>
            <a:r>
              <a:rPr lang="ro-RO" altLang="sr-Latn-RS" dirty="0"/>
              <a:t>in</a:t>
            </a:r>
            <a:r>
              <a:rPr lang="en-GB" altLang="sr-Latn-RS" dirty="0" err="1"/>
              <a:t>crimineze</a:t>
            </a:r>
            <a:r>
              <a:rPr lang="en-GB" altLang="sr-Latn-RS" dirty="0"/>
              <a:t> </a:t>
            </a:r>
            <a:r>
              <a:rPr lang="en-GB" altLang="sr-Latn-RS" dirty="0" err="1"/>
              <a:t>doar</a:t>
            </a:r>
            <a:r>
              <a:rPr lang="en-GB" altLang="sr-Latn-RS" dirty="0"/>
              <a:t> </a:t>
            </a:r>
            <a:r>
              <a:rPr lang="en-GB" altLang="sr-Latn-RS" dirty="0" err="1"/>
              <a:t>deținerea</a:t>
            </a:r>
            <a:r>
              <a:rPr lang="en-GB" altLang="sr-Latn-RS" dirty="0"/>
              <a:t> </a:t>
            </a:r>
            <a:r>
              <a:rPr lang="en-GB" altLang="sr-Latn-RS" dirty="0" err="1"/>
              <a:t>unui</a:t>
            </a:r>
            <a:r>
              <a:rPr lang="en-GB" altLang="sr-Latn-RS" dirty="0"/>
              <a:t> </a:t>
            </a:r>
            <a:r>
              <a:rPr lang="en-GB" altLang="sr-Latn-RS" dirty="0" err="1"/>
              <a:t>anumit</a:t>
            </a:r>
            <a:r>
              <a:rPr lang="en-GB" altLang="sr-Latn-RS" dirty="0"/>
              <a:t> </a:t>
            </a:r>
            <a:r>
              <a:rPr lang="en-GB" altLang="sr-Latn-RS" dirty="0" err="1"/>
              <a:t>număr</a:t>
            </a:r>
            <a:r>
              <a:rPr lang="en-GB" altLang="sr-Latn-RS" dirty="0"/>
              <a:t> de </a:t>
            </a:r>
            <a:r>
              <a:rPr lang="en-GB" altLang="sr-Latn-RS" dirty="0" err="1"/>
              <a:t>ori</a:t>
            </a:r>
            <a:r>
              <a:rPr lang="en-GB" altLang="sr-Latn-RS" dirty="0"/>
              <a:t> (care </a:t>
            </a:r>
            <a:r>
              <a:rPr lang="en-GB" altLang="sr-Latn-RS" dirty="0" err="1"/>
              <a:t>ar</a:t>
            </a:r>
            <a:r>
              <a:rPr lang="en-GB" altLang="sr-Latn-RS" dirty="0"/>
              <a:t> </a:t>
            </a:r>
            <a:r>
              <a:rPr lang="en-GB" altLang="sr-Latn-RS" dirty="0" err="1"/>
              <a:t>putea</a:t>
            </a:r>
            <a:r>
              <a:rPr lang="en-GB" altLang="sr-Latn-RS" dirty="0"/>
              <a:t> fi </a:t>
            </a:r>
            <a:r>
              <a:rPr lang="en-GB" altLang="sr-Latn-RS" dirty="0" err="1"/>
              <a:t>folosite</a:t>
            </a:r>
            <a:r>
              <a:rPr lang="en-GB" altLang="sr-Latn-RS" dirty="0"/>
              <a:t> </a:t>
            </a:r>
            <a:r>
              <a:rPr lang="en-GB" altLang="sr-Latn-RS" dirty="0" err="1"/>
              <a:t>numai</a:t>
            </a:r>
            <a:r>
              <a:rPr lang="en-GB" altLang="sr-Latn-RS" dirty="0"/>
              <a:t> </a:t>
            </a:r>
            <a:r>
              <a:rPr lang="en-GB" altLang="sr-Latn-RS" dirty="0" err="1"/>
              <a:t>pentru</a:t>
            </a:r>
            <a:r>
              <a:rPr lang="en-GB" altLang="sr-Latn-RS" dirty="0"/>
              <a:t> a </a:t>
            </a:r>
            <a:r>
              <a:rPr lang="en-GB" altLang="sr-Latn-RS" dirty="0" err="1"/>
              <a:t>incrimina</a:t>
            </a:r>
            <a:r>
              <a:rPr lang="en-GB" altLang="sr-Latn-RS" dirty="0"/>
              <a:t> </a:t>
            </a:r>
            <a:r>
              <a:rPr lang="en-GB" altLang="sr-Latn-RS" dirty="0" err="1"/>
              <a:t>posesia</a:t>
            </a:r>
            <a:r>
              <a:rPr lang="en-GB" altLang="sr-Latn-RS" dirty="0"/>
              <a:t> </a:t>
            </a:r>
            <a:r>
              <a:rPr lang="en-GB" altLang="sr-Latn-RS" dirty="0" err="1"/>
              <a:t>în</a:t>
            </a:r>
            <a:r>
              <a:rPr lang="en-GB" altLang="sr-Latn-RS" dirty="0"/>
              <a:t> </a:t>
            </a:r>
            <a:r>
              <a:rPr lang="en-GB" altLang="sr-Latn-RS" dirty="0" err="1"/>
              <a:t>scopuri</a:t>
            </a:r>
            <a:r>
              <a:rPr lang="en-GB" altLang="sr-Latn-RS" dirty="0"/>
              <a:t> </a:t>
            </a:r>
            <a:r>
              <a:rPr lang="en-GB" altLang="sr-Latn-RS" dirty="0" err="1"/>
              <a:t>comerciale</a:t>
            </a:r>
            <a:r>
              <a:rPr lang="en-GB" altLang="sr-Latn-RS" dirty="0"/>
              <a:t>).</a:t>
            </a:r>
            <a:endParaRPr lang="ro-RO"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73</a:t>
            </a:fld>
            <a:endParaRPr lang="en-US"/>
          </a:p>
        </p:txBody>
      </p:sp>
    </p:spTree>
    <p:extLst>
      <p:ext uri="{BB962C8B-B14F-4D97-AF65-F5344CB8AC3E}">
        <p14:creationId xmlns:p14="http://schemas.microsoft.com/office/powerpoint/2010/main" val="18813298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stângă,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arată text din Articolul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al Convenției de la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Budapest</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cu un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element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nu sunt în scopul de a comite o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infracșțiune</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srgbClr val="FF0000"/>
                </a:solidFill>
                <a:effectLst/>
                <a:uLnTx/>
                <a:uFillTx/>
                <a:latin typeface="Calibri Light" panose="020F0302020204030204"/>
                <a:ea typeface="+mn-ea"/>
                <a:cs typeface="+mn-cs"/>
              </a:rPr>
              <a:t>testarea automată sau protecția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evidențiat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dreaptă,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explică termenul evidențiat.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en-US" dirty="0" err="1"/>
              <a:t>Acest</a:t>
            </a:r>
            <a:r>
              <a:rPr lang="en-US" dirty="0"/>
              <a:t> </a:t>
            </a:r>
            <a:r>
              <a:rPr lang="en-US" dirty="0" err="1"/>
              <a:t>comportament</a:t>
            </a:r>
            <a:r>
              <a:rPr lang="en-US" dirty="0"/>
              <a:t> </a:t>
            </a:r>
            <a:r>
              <a:rPr lang="en-US" dirty="0" err="1"/>
              <a:t>explică</a:t>
            </a:r>
            <a:r>
              <a:rPr lang="en-US" dirty="0"/>
              <a:t> </a:t>
            </a:r>
            <a:r>
              <a:rPr lang="en-US" dirty="0" err="1"/>
              <a:t>anumite</a:t>
            </a:r>
            <a:r>
              <a:rPr lang="en-US" dirty="0"/>
              <a:t> </a:t>
            </a:r>
            <a:r>
              <a:rPr lang="en-US" dirty="0" err="1"/>
              <a:t>excepții</a:t>
            </a:r>
            <a:r>
              <a:rPr lang="en-US" dirty="0"/>
              <a:t> de la </a:t>
            </a:r>
            <a:r>
              <a:rPr lang="en-US" dirty="0" err="1"/>
              <a:t>sfera</a:t>
            </a:r>
            <a:r>
              <a:rPr lang="en-US" dirty="0"/>
              <a:t> </a:t>
            </a:r>
            <a:r>
              <a:rPr lang="en-US" dirty="0" err="1"/>
              <a:t>acestei</a:t>
            </a:r>
            <a:r>
              <a:rPr lang="en-US" dirty="0"/>
              <a:t> </a:t>
            </a:r>
            <a:r>
              <a:rPr lang="en-US" dirty="0" err="1"/>
              <a:t>infracțiuni</a:t>
            </a:r>
            <a:r>
              <a:rPr lang="en-US" dirty="0"/>
              <a:t>. Ca </a:t>
            </a:r>
            <a:r>
              <a:rPr lang="en-US" dirty="0" err="1"/>
              <a:t>și</a:t>
            </a:r>
            <a:r>
              <a:rPr lang="en-US" dirty="0"/>
              <a:t> </a:t>
            </a:r>
            <a:r>
              <a:rPr lang="en-US" dirty="0" err="1"/>
              <a:t>alte</a:t>
            </a:r>
            <a:r>
              <a:rPr lang="en-US" dirty="0"/>
              <a:t> </a:t>
            </a:r>
            <a:r>
              <a:rPr lang="en-US" dirty="0" err="1"/>
              <a:t>infracțiuni</a:t>
            </a:r>
            <a:r>
              <a:rPr lang="en-US" dirty="0"/>
              <a:t> din </a:t>
            </a:r>
            <a:r>
              <a:rPr lang="en-US" dirty="0" err="1"/>
              <a:t>Convenția</a:t>
            </a:r>
            <a:r>
              <a:rPr lang="en-US" dirty="0"/>
              <a:t> de la </a:t>
            </a:r>
            <a:r>
              <a:rPr lang="en-US" dirty="0" err="1"/>
              <a:t>Budapesta</a:t>
            </a:r>
            <a:r>
              <a:rPr lang="en-US" dirty="0"/>
              <a:t>, </a:t>
            </a:r>
            <a:r>
              <a:rPr lang="ro-RO" dirty="0"/>
              <a:t>A</a:t>
            </a:r>
            <a:r>
              <a:rPr lang="en-US" dirty="0" err="1"/>
              <a:t>rticolul</a:t>
            </a:r>
            <a:r>
              <a:rPr lang="en-US" dirty="0"/>
              <a:t> 6 nu se </a:t>
            </a:r>
            <a:r>
              <a:rPr lang="en-US" dirty="0" err="1"/>
              <a:t>extinde</a:t>
            </a:r>
            <a:r>
              <a:rPr lang="en-US" dirty="0"/>
              <a:t> la </a:t>
            </a:r>
            <a:r>
              <a:rPr lang="ro-RO" dirty="0"/>
              <a:t>o </a:t>
            </a:r>
            <a:r>
              <a:rPr lang="en-US" dirty="0" err="1"/>
              <a:t>conduită</a:t>
            </a:r>
            <a:r>
              <a:rPr lang="en-US" dirty="0"/>
              <a:t> "cu </a:t>
            </a:r>
            <a:r>
              <a:rPr lang="en-US" dirty="0" err="1"/>
              <a:t>drept</a:t>
            </a:r>
            <a:r>
              <a:rPr lang="en-US" dirty="0"/>
              <a:t>". </a:t>
            </a:r>
            <a:r>
              <a:rPr lang="en-US" dirty="0" err="1"/>
              <a:t>Aceasta</a:t>
            </a:r>
            <a:r>
              <a:rPr lang="en-US" dirty="0"/>
              <a:t> </a:t>
            </a:r>
            <a:r>
              <a:rPr lang="en-US" dirty="0" err="1"/>
              <a:t>ar</a:t>
            </a:r>
            <a:r>
              <a:rPr lang="en-US" dirty="0"/>
              <a:t> include, ca </a:t>
            </a:r>
            <a:r>
              <a:rPr lang="en-US" dirty="0" err="1"/>
              <a:t>exemple</a:t>
            </a:r>
            <a:r>
              <a:rPr lang="en-US" dirty="0"/>
              <a:t>, </a:t>
            </a:r>
            <a:r>
              <a:rPr lang="en-US" dirty="0" err="1"/>
              <a:t>comportamente</a:t>
            </a:r>
            <a:r>
              <a:rPr lang="en-US" dirty="0"/>
              <a:t> </a:t>
            </a:r>
            <a:r>
              <a:rPr lang="en-US" dirty="0" err="1"/>
              <a:t>întreprinse</a:t>
            </a:r>
            <a:r>
              <a:rPr lang="en-US" dirty="0"/>
              <a:t> </a:t>
            </a:r>
            <a:r>
              <a:rPr lang="en-US" dirty="0" err="1"/>
              <a:t>pentru</a:t>
            </a:r>
            <a:r>
              <a:rPr lang="en-US" dirty="0"/>
              <a:t> </a:t>
            </a:r>
            <a:r>
              <a:rPr lang="en-US" dirty="0" err="1"/>
              <a:t>testarea</a:t>
            </a:r>
            <a:r>
              <a:rPr lang="en-US" dirty="0"/>
              <a:t> </a:t>
            </a:r>
            <a:r>
              <a:rPr lang="en-US" dirty="0" err="1"/>
              <a:t>autorizată</a:t>
            </a:r>
            <a:r>
              <a:rPr lang="en-US" dirty="0"/>
              <a:t> a </a:t>
            </a:r>
            <a:r>
              <a:rPr lang="en-US" dirty="0" err="1"/>
              <a:t>unui</a:t>
            </a:r>
            <a:r>
              <a:rPr lang="en-US" dirty="0"/>
              <a:t> </a:t>
            </a:r>
            <a:r>
              <a:rPr lang="en-US" dirty="0" err="1"/>
              <a:t>sistem</a:t>
            </a:r>
            <a:r>
              <a:rPr lang="en-US" dirty="0"/>
              <a:t> informatic.</a:t>
            </a:r>
            <a:endParaRPr lang="ro-RO"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74</a:t>
            </a:fld>
            <a:endParaRPr lang="en-US"/>
          </a:p>
        </p:txBody>
      </p:sp>
    </p:spTree>
    <p:extLst>
      <p:ext uri="{BB962C8B-B14F-4D97-AF65-F5344CB8AC3E}">
        <p14:creationId xmlns:p14="http://schemas.microsoft.com/office/powerpoint/2010/main" val="16689455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Răspunsul</a:t>
            </a:r>
            <a:r>
              <a:rPr lang="en-US" dirty="0"/>
              <a:t> </a:t>
            </a:r>
            <a:r>
              <a:rPr lang="en-US" dirty="0" err="1"/>
              <a:t>corect</a:t>
            </a:r>
            <a:r>
              <a:rPr lang="en-US" dirty="0"/>
              <a:t> </a:t>
            </a:r>
            <a:r>
              <a:rPr lang="en-US" dirty="0" err="1"/>
              <a:t>este</a:t>
            </a:r>
            <a:r>
              <a:rPr lang="en-US" dirty="0"/>
              <a:t>: b) Nu. </a:t>
            </a:r>
            <a:r>
              <a:rPr lang="en-US" dirty="0" err="1"/>
              <a:t>Achiziția</a:t>
            </a:r>
            <a:r>
              <a:rPr lang="en-US" dirty="0"/>
              <a:t> </a:t>
            </a:r>
            <a:r>
              <a:rPr lang="en-US" dirty="0" err="1"/>
              <a:t>unui</a:t>
            </a:r>
            <a:r>
              <a:rPr lang="en-US" dirty="0"/>
              <a:t> </a:t>
            </a:r>
            <a:r>
              <a:rPr lang="en-US" dirty="0" err="1"/>
              <a:t>dispozitiv</a:t>
            </a:r>
            <a:r>
              <a:rPr lang="en-US" dirty="0"/>
              <a:t> care </a:t>
            </a:r>
            <a:r>
              <a:rPr lang="en-US" dirty="0" err="1"/>
              <a:t>este</a:t>
            </a:r>
            <a:r>
              <a:rPr lang="en-US" dirty="0"/>
              <a:t> </a:t>
            </a:r>
            <a:r>
              <a:rPr lang="en-US" dirty="0" err="1"/>
              <a:t>conceput</a:t>
            </a:r>
            <a:r>
              <a:rPr lang="en-US" dirty="0"/>
              <a:t> </a:t>
            </a:r>
            <a:r>
              <a:rPr lang="en-US" dirty="0" err="1"/>
              <a:t>pentru</a:t>
            </a:r>
            <a:r>
              <a:rPr lang="en-US" dirty="0"/>
              <a:t> a </a:t>
            </a:r>
            <a:r>
              <a:rPr lang="en-US" dirty="0" err="1"/>
              <a:t>permite</a:t>
            </a:r>
            <a:r>
              <a:rPr lang="en-US" dirty="0"/>
              <a:t> </a:t>
            </a:r>
            <a:r>
              <a:rPr lang="en-US" dirty="0" err="1"/>
              <a:t>accesul</a:t>
            </a:r>
            <a:r>
              <a:rPr lang="en-US" dirty="0"/>
              <a:t> la un computer </a:t>
            </a:r>
            <a:r>
              <a:rPr lang="en-US" dirty="0" err="1"/>
              <a:t>fără</a:t>
            </a:r>
            <a:r>
              <a:rPr lang="en-US" dirty="0"/>
              <a:t> </a:t>
            </a:r>
            <a:r>
              <a:rPr lang="en-US" dirty="0" err="1"/>
              <a:t>autorizație</a:t>
            </a:r>
            <a:r>
              <a:rPr lang="en-US" dirty="0"/>
              <a:t> </a:t>
            </a:r>
            <a:r>
              <a:rPr lang="en-US" dirty="0" err="1"/>
              <a:t>este</a:t>
            </a:r>
            <a:r>
              <a:rPr lang="en-US" dirty="0"/>
              <a:t> </a:t>
            </a:r>
            <a:r>
              <a:rPr lang="en-US" dirty="0" err="1"/>
              <a:t>infracțiune</a:t>
            </a:r>
            <a:r>
              <a:rPr lang="en-US" dirty="0"/>
              <a:t> </a:t>
            </a:r>
            <a:r>
              <a:rPr lang="ro-RO" dirty="0"/>
              <a:t>doar </a:t>
            </a:r>
            <a:r>
              <a:rPr lang="en-US" dirty="0" err="1"/>
              <a:t>dacă</a:t>
            </a:r>
            <a:r>
              <a:rPr lang="en-US" dirty="0"/>
              <a:t> </a:t>
            </a:r>
            <a:r>
              <a:rPr lang="en-US" dirty="0" err="1"/>
              <a:t>este</a:t>
            </a:r>
            <a:r>
              <a:rPr lang="en-US" dirty="0"/>
              <a:t> </a:t>
            </a:r>
            <a:r>
              <a:rPr lang="en-US" dirty="0" err="1"/>
              <a:t>achiziționată</a:t>
            </a:r>
            <a:r>
              <a:rPr lang="en-US" dirty="0"/>
              <a:t> cu </a:t>
            </a:r>
            <a:r>
              <a:rPr lang="en-US" dirty="0" err="1"/>
              <a:t>intenția</a:t>
            </a:r>
            <a:r>
              <a:rPr lang="en-US" dirty="0"/>
              <a:t> de a </a:t>
            </a:r>
            <a:r>
              <a:rPr lang="en-US" dirty="0" err="1"/>
              <a:t>comite</a:t>
            </a:r>
            <a:r>
              <a:rPr lang="en-US" dirty="0"/>
              <a:t> o </a:t>
            </a:r>
            <a:r>
              <a:rPr lang="en-US" dirty="0" err="1"/>
              <a:t>infracțiune</a:t>
            </a:r>
            <a:r>
              <a:rPr lang="en-US" dirty="0"/>
              <a:t> </a:t>
            </a:r>
            <a:r>
              <a:rPr lang="en-US" dirty="0" err="1"/>
              <a:t>în</a:t>
            </a:r>
            <a:r>
              <a:rPr lang="en-US" dirty="0"/>
              <a:t> </a:t>
            </a:r>
            <a:r>
              <a:rPr lang="en-US" dirty="0" err="1"/>
              <a:t>cadrul</a:t>
            </a:r>
            <a:r>
              <a:rPr lang="en-US" dirty="0"/>
              <a:t> </a:t>
            </a:r>
            <a:r>
              <a:rPr lang="en-US" dirty="0" err="1"/>
              <a:t>Convenției</a:t>
            </a:r>
            <a:r>
              <a:rPr lang="en-US" dirty="0"/>
              <a:t> de la </a:t>
            </a:r>
            <a:r>
              <a:rPr lang="en-US" dirty="0" err="1"/>
              <a:t>Budapesta</a:t>
            </a:r>
            <a:r>
              <a:rPr lang="en-US" dirty="0"/>
              <a:t>. </a:t>
            </a:r>
            <a:r>
              <a:rPr lang="en-US" dirty="0" err="1"/>
              <a:t>În</a:t>
            </a:r>
            <a:r>
              <a:rPr lang="en-US" dirty="0"/>
              <a:t> </a:t>
            </a:r>
            <a:r>
              <a:rPr lang="en-US" dirty="0" err="1"/>
              <a:t>acest</a:t>
            </a:r>
            <a:r>
              <a:rPr lang="en-US" dirty="0"/>
              <a:t> </a:t>
            </a:r>
            <a:r>
              <a:rPr lang="en-US" dirty="0" err="1"/>
              <a:t>caz</a:t>
            </a:r>
            <a:r>
              <a:rPr lang="en-US" dirty="0"/>
              <a:t>, </a:t>
            </a:r>
            <a:r>
              <a:rPr lang="en-US" dirty="0" err="1"/>
              <a:t>individul</a:t>
            </a:r>
            <a:r>
              <a:rPr lang="en-US" dirty="0"/>
              <a:t> </a:t>
            </a:r>
            <a:r>
              <a:rPr lang="en-US" dirty="0" err="1"/>
              <a:t>achiziționează</a:t>
            </a:r>
            <a:r>
              <a:rPr lang="en-US" dirty="0"/>
              <a:t> </a:t>
            </a:r>
            <a:r>
              <a:rPr lang="en-US" dirty="0" err="1"/>
              <a:t>dispozitivul</a:t>
            </a:r>
            <a:r>
              <a:rPr lang="en-US" dirty="0"/>
              <a:t> </a:t>
            </a:r>
            <a:r>
              <a:rPr lang="en-US" dirty="0" err="1"/>
              <a:t>în</a:t>
            </a:r>
            <a:r>
              <a:rPr lang="en-US" dirty="0"/>
              <a:t> </a:t>
            </a:r>
            <a:r>
              <a:rPr lang="en-US" dirty="0" err="1"/>
              <a:t>scopul</a:t>
            </a:r>
            <a:r>
              <a:rPr lang="en-US" dirty="0"/>
              <a:t> </a:t>
            </a:r>
            <a:r>
              <a:rPr lang="en-US" dirty="0" err="1"/>
              <a:t>testării</a:t>
            </a:r>
            <a:r>
              <a:rPr lang="en-US" dirty="0"/>
              <a:t> </a:t>
            </a:r>
            <a:r>
              <a:rPr lang="en-US" dirty="0" err="1"/>
              <a:t>autorizate</a:t>
            </a:r>
            <a:r>
              <a:rPr lang="en-US" dirty="0"/>
              <a:t> a </a:t>
            </a:r>
            <a:r>
              <a:rPr lang="en-US" dirty="0" err="1"/>
              <a:t>unui</a:t>
            </a:r>
            <a:r>
              <a:rPr lang="en-US" dirty="0"/>
              <a:t> </a:t>
            </a:r>
            <a:r>
              <a:rPr lang="en-US" dirty="0" err="1"/>
              <a:t>sistem</a:t>
            </a:r>
            <a:r>
              <a:rPr lang="en-US" dirty="0"/>
              <a:t> informatic </a:t>
            </a:r>
            <a:r>
              <a:rPr lang="en-US" dirty="0" err="1"/>
              <a:t>și</a:t>
            </a:r>
            <a:r>
              <a:rPr lang="en-US" dirty="0"/>
              <a:t> nu cu </a:t>
            </a:r>
            <a:r>
              <a:rPr lang="en-US" dirty="0" err="1"/>
              <a:t>intenția</a:t>
            </a:r>
            <a:r>
              <a:rPr lang="en-US" dirty="0"/>
              <a:t> de a fi </a:t>
            </a:r>
            <a:r>
              <a:rPr lang="en-US" dirty="0" err="1"/>
              <a:t>utilizat</a:t>
            </a:r>
            <a:r>
              <a:rPr lang="en-US" dirty="0"/>
              <a:t> </a:t>
            </a:r>
            <a:r>
              <a:rPr lang="en-US" dirty="0" err="1"/>
              <a:t>pentru</a:t>
            </a:r>
            <a:r>
              <a:rPr lang="en-US" dirty="0"/>
              <a:t> </a:t>
            </a:r>
            <a:r>
              <a:rPr lang="en-US" dirty="0" err="1"/>
              <a:t>comiterea</a:t>
            </a:r>
            <a:r>
              <a:rPr lang="en-US" dirty="0"/>
              <a:t> </a:t>
            </a:r>
            <a:r>
              <a:rPr lang="en-US" dirty="0" err="1"/>
              <a:t>unei</a:t>
            </a:r>
            <a:r>
              <a:rPr lang="en-US" dirty="0"/>
              <a:t> </a:t>
            </a:r>
            <a:r>
              <a:rPr lang="en-US" dirty="0" err="1"/>
              <a:t>infracțiuni</a:t>
            </a:r>
            <a:r>
              <a:rPr lang="en-US" dirty="0"/>
              <a:t>. </a:t>
            </a:r>
            <a:r>
              <a:rPr lang="en-US" dirty="0" err="1"/>
              <a:t>Prin</a:t>
            </a:r>
            <a:r>
              <a:rPr lang="en-US" dirty="0"/>
              <a:t> </a:t>
            </a:r>
            <a:r>
              <a:rPr lang="en-US" dirty="0" err="1"/>
              <a:t>urmare</a:t>
            </a:r>
            <a:r>
              <a:rPr lang="en-US" dirty="0"/>
              <a:t>, nu </a:t>
            </a:r>
            <a:r>
              <a:rPr lang="en-US" dirty="0" err="1"/>
              <a:t>este</a:t>
            </a:r>
            <a:r>
              <a:rPr lang="en-US" dirty="0"/>
              <a:t> o </a:t>
            </a:r>
            <a:r>
              <a:rPr lang="en-US" dirty="0" err="1"/>
              <a:t>infracțiune</a:t>
            </a:r>
            <a:r>
              <a:rPr lang="en-US" dirty="0"/>
              <a:t> </a:t>
            </a:r>
            <a:r>
              <a:rPr lang="en-US" dirty="0" err="1"/>
              <a:t>în</a:t>
            </a:r>
            <a:r>
              <a:rPr lang="en-US" dirty="0"/>
              <a:t> </a:t>
            </a:r>
            <a:r>
              <a:rPr lang="en-US" dirty="0" err="1"/>
              <a:t>temeiul</a:t>
            </a:r>
            <a:r>
              <a:rPr lang="en-US" dirty="0"/>
              <a:t> </a:t>
            </a:r>
            <a:r>
              <a:rPr lang="ro-RO" dirty="0"/>
              <a:t>A</a:t>
            </a:r>
            <a:r>
              <a:rPr lang="en-US" dirty="0" err="1"/>
              <a:t>rticolului</a:t>
            </a:r>
            <a:r>
              <a:rPr lang="en-US" dirty="0"/>
              <a:t> 6 din </a:t>
            </a:r>
            <a:r>
              <a:rPr lang="en-US" dirty="0" err="1"/>
              <a:t>Convenția</a:t>
            </a:r>
            <a:r>
              <a:rPr lang="en-US" dirty="0"/>
              <a:t> de la </a:t>
            </a:r>
            <a:r>
              <a:rPr lang="en-US" dirty="0" err="1"/>
              <a:t>Budapesta</a:t>
            </a:r>
            <a:endParaRPr lang="ro-RO" dirty="0"/>
          </a:p>
          <a:p>
            <a:endParaRPr lang="en-US"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75</a:t>
            </a:fld>
            <a:endParaRPr lang="en-US"/>
          </a:p>
        </p:txBody>
      </p:sp>
    </p:spTree>
    <p:extLst>
      <p:ext uri="{BB962C8B-B14F-4D97-AF65-F5344CB8AC3E}">
        <p14:creationId xmlns:p14="http://schemas.microsoft.com/office/powerpoint/2010/main" val="25000084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3600" dirty="0" err="1"/>
              <a:t>Acest</a:t>
            </a:r>
            <a:r>
              <a:rPr lang="en-GB" sz="3600" dirty="0"/>
              <a:t> </a:t>
            </a:r>
            <a:r>
              <a:rPr lang="ro-RO" sz="3600" dirty="0" err="1"/>
              <a:t>slide</a:t>
            </a:r>
            <a:r>
              <a:rPr lang="ro-RO" sz="3600" dirty="0"/>
              <a:t> r</a:t>
            </a:r>
            <a:r>
              <a:rPr lang="en-GB" sz="3600" dirty="0" err="1"/>
              <a:t>epetă</a:t>
            </a:r>
            <a:r>
              <a:rPr lang="en-GB" sz="3600" dirty="0"/>
              <a:t> </a:t>
            </a:r>
            <a:r>
              <a:rPr lang="en-GB" sz="3600" dirty="0" err="1"/>
              <a:t>obiectivele</a:t>
            </a:r>
            <a:r>
              <a:rPr lang="en-GB" sz="3600" dirty="0"/>
              <a:t> </a:t>
            </a:r>
            <a:r>
              <a:rPr lang="en-GB" sz="3600" dirty="0" err="1"/>
              <a:t>acestei</a:t>
            </a:r>
            <a:r>
              <a:rPr lang="en-GB" sz="3600" dirty="0"/>
              <a:t> </a:t>
            </a:r>
            <a:r>
              <a:rPr lang="en-GB" sz="3600" dirty="0" err="1"/>
              <a:t>sesiuni</a:t>
            </a:r>
            <a:r>
              <a:rPr lang="en-GB" sz="3600" dirty="0"/>
              <a:t>. </a:t>
            </a:r>
            <a:r>
              <a:rPr lang="en-GB" sz="3600" dirty="0" err="1"/>
              <a:t>Formatorul</a:t>
            </a:r>
            <a:r>
              <a:rPr lang="en-GB" sz="3600" dirty="0"/>
              <a:t> </a:t>
            </a:r>
            <a:r>
              <a:rPr lang="en-GB" sz="3600" dirty="0" err="1"/>
              <a:t>poate</a:t>
            </a:r>
            <a:r>
              <a:rPr lang="en-GB" sz="3600" dirty="0"/>
              <a:t> </a:t>
            </a:r>
            <a:r>
              <a:rPr lang="en-GB" sz="3600" dirty="0" err="1"/>
              <a:t>trece</a:t>
            </a:r>
            <a:r>
              <a:rPr lang="en-GB" sz="3600" dirty="0"/>
              <a:t> </a:t>
            </a:r>
            <a:r>
              <a:rPr lang="en-GB" sz="3600" dirty="0" err="1"/>
              <a:t>prin</a:t>
            </a:r>
            <a:r>
              <a:rPr lang="en-GB" sz="3600" dirty="0"/>
              <a:t> </a:t>
            </a:r>
            <a:r>
              <a:rPr lang="en-GB" sz="3600" dirty="0" err="1"/>
              <a:t>aceste</a:t>
            </a:r>
            <a:r>
              <a:rPr lang="en-GB" sz="3600" dirty="0"/>
              <a:t> </a:t>
            </a:r>
            <a:r>
              <a:rPr lang="en-GB" sz="3600" dirty="0" err="1"/>
              <a:t>obiective</a:t>
            </a:r>
            <a:r>
              <a:rPr lang="en-GB" sz="3600" dirty="0"/>
              <a:t> </a:t>
            </a:r>
            <a:r>
              <a:rPr lang="en-GB" sz="3600" dirty="0" err="1"/>
              <a:t>pentru</a:t>
            </a:r>
            <a:r>
              <a:rPr lang="en-GB" sz="3600" dirty="0"/>
              <a:t> a se </a:t>
            </a:r>
            <a:r>
              <a:rPr lang="en-GB" sz="3600" dirty="0" err="1"/>
              <a:t>asigura</a:t>
            </a:r>
            <a:r>
              <a:rPr lang="en-GB" sz="3600" dirty="0"/>
              <a:t> </a:t>
            </a:r>
            <a:r>
              <a:rPr lang="en-GB" sz="3600" dirty="0" err="1"/>
              <a:t>că</a:t>
            </a:r>
            <a:r>
              <a:rPr lang="en-GB" sz="3600" dirty="0"/>
              <a:t> </a:t>
            </a:r>
            <a:r>
              <a:rPr lang="en-GB" sz="3600" dirty="0" err="1"/>
              <a:t>aceste</a:t>
            </a:r>
            <a:r>
              <a:rPr lang="en-GB" sz="3600" dirty="0"/>
              <a:t> </a:t>
            </a:r>
            <a:r>
              <a:rPr lang="en-GB" sz="3600" dirty="0" err="1"/>
              <a:t>aspecte</a:t>
            </a:r>
            <a:r>
              <a:rPr lang="en-GB" sz="3600" dirty="0"/>
              <a:t> au </a:t>
            </a:r>
            <a:r>
              <a:rPr lang="en-GB" sz="3600" dirty="0" err="1"/>
              <a:t>fost</a:t>
            </a:r>
            <a:r>
              <a:rPr lang="en-GB" sz="3600" dirty="0"/>
              <a:t> </a:t>
            </a:r>
            <a:r>
              <a:rPr lang="en-GB" sz="3600" dirty="0" err="1"/>
              <a:t>acoperite</a:t>
            </a:r>
            <a:r>
              <a:rPr lang="en-GB" sz="3600" dirty="0"/>
              <a:t> </a:t>
            </a:r>
            <a:r>
              <a:rPr lang="en-GB" sz="3600" dirty="0" err="1"/>
              <a:t>în</a:t>
            </a:r>
            <a:r>
              <a:rPr lang="en-GB" sz="3600" dirty="0"/>
              <a:t> </a:t>
            </a:r>
            <a:r>
              <a:rPr lang="en-GB" sz="3600" dirty="0" err="1"/>
              <a:t>acest</a:t>
            </a:r>
            <a:r>
              <a:rPr lang="en-GB" sz="3600" dirty="0"/>
              <a:t> </a:t>
            </a:r>
            <a:r>
              <a:rPr lang="en-GB" sz="3600" dirty="0" err="1"/>
              <a:t>modul</a:t>
            </a:r>
            <a:r>
              <a:rPr lang="en-GB" sz="3600" dirty="0"/>
              <a:t>.</a:t>
            </a:r>
          </a:p>
        </p:txBody>
      </p:sp>
    </p:spTree>
    <p:extLst>
      <p:ext uri="{BB962C8B-B14F-4D97-AF65-F5344CB8AC3E}">
        <p14:creationId xmlns:p14="http://schemas.microsoft.com/office/powerpoint/2010/main" val="136028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stângă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afișează textul Articolului 1 al Convenției de la Budapesta, care este definiția  </a:t>
            </a:r>
            <a:r>
              <a:rPr lang="en-US" dirty="0"/>
              <a:t>“</a:t>
            </a:r>
            <a:r>
              <a:rPr lang="ro-RO" dirty="0"/>
              <a:t>datelor informatice</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dreaptă,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prezintă explicarea definiției</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en-US" altLang="sr-Latn-RS" dirty="0" err="1"/>
              <a:t>Definiția</a:t>
            </a:r>
            <a:r>
              <a:rPr lang="en-US" altLang="sr-Latn-RS" dirty="0"/>
              <a:t> </a:t>
            </a:r>
            <a:r>
              <a:rPr lang="en-US" altLang="sr-Latn-RS" dirty="0" err="1"/>
              <a:t>datelor</a:t>
            </a:r>
            <a:r>
              <a:rPr lang="en-US" altLang="sr-Latn-RS" dirty="0"/>
              <a:t> </a:t>
            </a:r>
            <a:r>
              <a:rPr lang="ro-RO" altLang="sr-Latn-RS" dirty="0"/>
              <a:t>informatice </a:t>
            </a:r>
            <a:r>
              <a:rPr lang="en-US" altLang="sr-Latn-RS" dirty="0"/>
              <a:t>se </a:t>
            </a:r>
            <a:r>
              <a:rPr lang="en-US" altLang="sr-Latn-RS" dirty="0" err="1"/>
              <a:t>bazează</a:t>
            </a:r>
            <a:r>
              <a:rPr lang="en-US" altLang="sr-Latn-RS" dirty="0"/>
              <a:t> pe </a:t>
            </a:r>
            <a:r>
              <a:rPr lang="ro-RO" altLang="sr-Latn-RS" dirty="0"/>
              <a:t>d</a:t>
            </a:r>
            <a:r>
              <a:rPr lang="en-US" altLang="sr-Latn-RS" dirty="0" err="1"/>
              <a:t>efiniția</a:t>
            </a:r>
            <a:r>
              <a:rPr lang="en-US" altLang="sr-Latn-RS" dirty="0"/>
              <a:t> </a:t>
            </a:r>
            <a:r>
              <a:rPr lang="ro-RO" altLang="sr-Latn-RS" dirty="0"/>
              <a:t>ISO</a:t>
            </a:r>
            <a:r>
              <a:rPr lang="en-US" altLang="sr-Latn-RS" dirty="0"/>
              <a:t>. </a:t>
            </a:r>
            <a:r>
              <a:rPr lang="en-US" altLang="sr-Latn-RS" dirty="0" err="1"/>
              <a:t>Această</a:t>
            </a:r>
            <a:r>
              <a:rPr lang="en-US" altLang="sr-Latn-RS" dirty="0"/>
              <a:t> </a:t>
            </a:r>
            <a:r>
              <a:rPr lang="en-US" altLang="sr-Latn-RS" dirty="0" err="1"/>
              <a:t>definiție</a:t>
            </a:r>
            <a:r>
              <a:rPr lang="en-US" altLang="sr-Latn-RS" dirty="0"/>
              <a:t> </a:t>
            </a:r>
            <a:r>
              <a:rPr lang="en-US" altLang="sr-Latn-RS" dirty="0" err="1"/>
              <a:t>conține</a:t>
            </a:r>
            <a:r>
              <a:rPr lang="en-US" altLang="sr-Latn-RS" dirty="0"/>
              <a:t> </a:t>
            </a:r>
            <a:r>
              <a:rPr lang="en-US" altLang="sr-Latn-RS" dirty="0" err="1"/>
              <a:t>termenii</a:t>
            </a:r>
            <a:r>
              <a:rPr lang="en-US" altLang="sr-Latn-RS" dirty="0"/>
              <a:t> "</a:t>
            </a:r>
            <a:r>
              <a:rPr lang="en-US" altLang="sr-Latn-RS" dirty="0" err="1"/>
              <a:t>potrivi</a:t>
            </a:r>
            <a:r>
              <a:rPr lang="ro-RO" altLang="sr-Latn-RS" dirty="0"/>
              <a:t>te</a:t>
            </a:r>
            <a:r>
              <a:rPr lang="en-US" altLang="sr-Latn-RS" dirty="0"/>
              <a:t> </a:t>
            </a:r>
            <a:r>
              <a:rPr lang="en-US" altLang="sr-Latn-RS" dirty="0" err="1"/>
              <a:t>pentru</a:t>
            </a:r>
            <a:r>
              <a:rPr lang="en-US" altLang="sr-Latn-RS" dirty="0"/>
              <a:t> </a:t>
            </a:r>
            <a:r>
              <a:rPr lang="en-US" altLang="sr-Latn-RS" dirty="0" err="1"/>
              <a:t>procesare</a:t>
            </a:r>
            <a:r>
              <a:rPr lang="en-US" altLang="sr-Latn-RS" dirty="0"/>
              <a:t>". </a:t>
            </a:r>
            <a:r>
              <a:rPr lang="en-US" altLang="sr-Latn-RS" dirty="0" err="1"/>
              <a:t>Aceasta</a:t>
            </a:r>
            <a:r>
              <a:rPr lang="en-US" altLang="sr-Latn-RS" dirty="0"/>
              <a:t> </a:t>
            </a:r>
            <a:r>
              <a:rPr lang="en-US" altLang="sr-Latn-RS" dirty="0" err="1"/>
              <a:t>înseamnă</a:t>
            </a:r>
            <a:r>
              <a:rPr lang="en-US" altLang="sr-Latn-RS" dirty="0"/>
              <a:t> </a:t>
            </a:r>
            <a:r>
              <a:rPr lang="en-US" altLang="sr-Latn-RS" dirty="0" err="1"/>
              <a:t>că</a:t>
            </a:r>
            <a:r>
              <a:rPr lang="en-US" altLang="sr-Latn-RS" dirty="0"/>
              <a:t> </a:t>
            </a:r>
            <a:r>
              <a:rPr lang="en-US" altLang="sr-Latn-RS" dirty="0" err="1"/>
              <a:t>datele</a:t>
            </a:r>
            <a:r>
              <a:rPr lang="en-US" altLang="sr-Latn-RS" dirty="0"/>
              <a:t> sunt </a:t>
            </a:r>
            <a:r>
              <a:rPr lang="en-US" altLang="sr-Latn-RS" dirty="0" err="1"/>
              <a:t>puse</a:t>
            </a:r>
            <a:r>
              <a:rPr lang="en-US" altLang="sr-Latn-RS" dirty="0"/>
              <a:t> </a:t>
            </a:r>
            <a:r>
              <a:rPr lang="en-US" altLang="sr-Latn-RS" dirty="0" err="1"/>
              <a:t>într</a:t>
            </a:r>
            <a:r>
              <a:rPr lang="en-US" altLang="sr-Latn-RS" dirty="0"/>
              <a:t>-o </a:t>
            </a:r>
            <a:r>
              <a:rPr lang="en-US" altLang="sr-Latn-RS" dirty="0" err="1"/>
              <a:t>formă</a:t>
            </a:r>
            <a:r>
              <a:rPr lang="en-US" altLang="sr-Latn-RS" dirty="0"/>
              <a:t> care </a:t>
            </a:r>
            <a:r>
              <a:rPr lang="en-US" altLang="sr-Latn-RS" dirty="0" err="1"/>
              <a:t>poate</a:t>
            </a:r>
            <a:r>
              <a:rPr lang="en-US" altLang="sr-Latn-RS" dirty="0"/>
              <a:t> fi </a:t>
            </a:r>
            <a:r>
              <a:rPr lang="en-US" altLang="sr-Latn-RS" dirty="0" err="1"/>
              <a:t>procesată</a:t>
            </a:r>
            <a:r>
              <a:rPr lang="en-US" altLang="sr-Latn-RS" dirty="0"/>
              <a:t> direct de </a:t>
            </a:r>
            <a:r>
              <a:rPr lang="en-US" altLang="sr-Latn-RS" dirty="0" err="1"/>
              <a:t>sistemul</a:t>
            </a:r>
            <a:r>
              <a:rPr lang="en-US" altLang="sr-Latn-RS" dirty="0"/>
              <a:t> informatic. </a:t>
            </a:r>
            <a:r>
              <a:rPr lang="en-US" altLang="sr-Latn-RS" dirty="0" err="1"/>
              <a:t>Pentru</a:t>
            </a:r>
            <a:r>
              <a:rPr lang="en-US" altLang="sr-Latn-RS" dirty="0"/>
              <a:t> a </a:t>
            </a:r>
            <a:r>
              <a:rPr lang="en-US" altLang="sr-Latn-RS" dirty="0" err="1"/>
              <a:t>clarifica</a:t>
            </a:r>
            <a:r>
              <a:rPr lang="en-US" altLang="sr-Latn-RS" dirty="0"/>
              <a:t> </a:t>
            </a:r>
            <a:r>
              <a:rPr lang="en-US" altLang="sr-Latn-RS" dirty="0" err="1"/>
              <a:t>faptul</a:t>
            </a:r>
            <a:r>
              <a:rPr lang="en-US" altLang="sr-Latn-RS" dirty="0"/>
              <a:t> </a:t>
            </a:r>
            <a:r>
              <a:rPr lang="en-US" altLang="sr-Latn-RS" dirty="0" err="1"/>
              <a:t>că</a:t>
            </a:r>
            <a:r>
              <a:rPr lang="en-US" altLang="sr-Latn-RS" dirty="0"/>
              <a:t> </a:t>
            </a:r>
            <a:r>
              <a:rPr lang="en-US" altLang="sr-Latn-RS" dirty="0" err="1"/>
              <a:t>datele</a:t>
            </a:r>
            <a:r>
              <a:rPr lang="en-US" altLang="sr-Latn-RS" dirty="0"/>
              <a:t> din </a:t>
            </a:r>
            <a:r>
              <a:rPr lang="ro-RO" altLang="sr-Latn-RS" dirty="0"/>
              <a:t>C</a:t>
            </a:r>
            <a:r>
              <a:rPr lang="en-US" altLang="sr-Latn-RS" dirty="0" err="1"/>
              <a:t>onvenți</a:t>
            </a:r>
            <a:r>
              <a:rPr lang="ro-RO" altLang="sr-Latn-RS" dirty="0"/>
              <a:t>a</a:t>
            </a:r>
            <a:r>
              <a:rPr lang="en-US" altLang="sr-Latn-RS" dirty="0"/>
              <a:t> din </a:t>
            </a:r>
            <a:r>
              <a:rPr lang="en-US" altLang="sr-Latn-RS" dirty="0" err="1"/>
              <a:t>Budapesta</a:t>
            </a:r>
            <a:r>
              <a:rPr lang="en-US" altLang="sr-Latn-RS" dirty="0"/>
              <a:t> </a:t>
            </a:r>
            <a:r>
              <a:rPr lang="en-US" altLang="sr-Latn-RS" dirty="0" err="1"/>
              <a:t>trebuie</a:t>
            </a:r>
            <a:r>
              <a:rPr lang="en-US" altLang="sr-Latn-RS" dirty="0"/>
              <a:t> </a:t>
            </a:r>
            <a:r>
              <a:rPr lang="en-US" altLang="sr-Latn-RS" dirty="0" err="1"/>
              <a:t>să</a:t>
            </a:r>
            <a:r>
              <a:rPr lang="en-US" altLang="sr-Latn-RS" dirty="0"/>
              <a:t> fie </a:t>
            </a:r>
            <a:r>
              <a:rPr lang="en-US" altLang="sr-Latn-RS" dirty="0" err="1"/>
              <a:t>înțelese</a:t>
            </a:r>
            <a:r>
              <a:rPr lang="en-US" altLang="sr-Latn-RS" dirty="0"/>
              <a:t> ca date </a:t>
            </a:r>
            <a:r>
              <a:rPr lang="en-US" altLang="sr-Latn-RS" dirty="0" err="1"/>
              <a:t>în</a:t>
            </a:r>
            <a:r>
              <a:rPr lang="en-US" altLang="sr-Latn-RS" dirty="0"/>
              <a:t> </a:t>
            </a:r>
            <a:r>
              <a:rPr lang="en-US" altLang="sr-Latn-RS" dirty="0" err="1"/>
              <a:t>formă</a:t>
            </a:r>
            <a:r>
              <a:rPr lang="en-US" altLang="sr-Latn-RS" dirty="0"/>
              <a:t> </a:t>
            </a:r>
            <a:r>
              <a:rPr lang="en-US" altLang="sr-Latn-RS" dirty="0" err="1"/>
              <a:t>electronică</a:t>
            </a:r>
            <a:r>
              <a:rPr lang="en-US" altLang="sr-Latn-RS" dirty="0"/>
              <a:t> </a:t>
            </a:r>
            <a:r>
              <a:rPr lang="en-US" altLang="sr-Latn-RS" dirty="0" err="1"/>
              <a:t>sau</a:t>
            </a:r>
            <a:r>
              <a:rPr lang="en-US" altLang="sr-Latn-RS" dirty="0"/>
              <a:t> </a:t>
            </a:r>
            <a:r>
              <a:rPr lang="en-US" altLang="sr-Latn-RS" dirty="0" err="1"/>
              <a:t>în</a:t>
            </a:r>
            <a:r>
              <a:rPr lang="en-US" altLang="sr-Latn-RS" dirty="0"/>
              <a:t> </a:t>
            </a:r>
            <a:r>
              <a:rPr lang="en-US" altLang="sr-Latn-RS" dirty="0" err="1"/>
              <a:t>altă</a:t>
            </a:r>
            <a:r>
              <a:rPr lang="en-US" altLang="sr-Latn-RS" dirty="0"/>
              <a:t> </a:t>
            </a:r>
            <a:r>
              <a:rPr lang="en-US" altLang="sr-Latn-RS" dirty="0" err="1"/>
              <a:t>formă</a:t>
            </a:r>
            <a:r>
              <a:rPr lang="en-US" altLang="sr-Latn-RS" dirty="0"/>
              <a:t> care </a:t>
            </a:r>
            <a:r>
              <a:rPr lang="en-US" altLang="sr-Latn-RS" dirty="0" err="1"/>
              <a:t>poate</a:t>
            </a:r>
            <a:r>
              <a:rPr lang="en-US" altLang="sr-Latn-RS" dirty="0"/>
              <a:t> fi </a:t>
            </a:r>
            <a:r>
              <a:rPr lang="en-US" altLang="sr-Latn-RS" dirty="0" err="1"/>
              <a:t>procesabilă</a:t>
            </a:r>
            <a:r>
              <a:rPr lang="en-US" altLang="sr-Latn-RS" dirty="0"/>
              <a:t> direct, </a:t>
            </a:r>
            <a:r>
              <a:rPr lang="en-US" altLang="sr-Latn-RS" dirty="0" err="1"/>
              <a:t>este</a:t>
            </a:r>
            <a:r>
              <a:rPr lang="en-US" altLang="sr-Latn-RS" dirty="0"/>
              <a:t> </a:t>
            </a:r>
            <a:r>
              <a:rPr lang="en-US" altLang="sr-Latn-RS" dirty="0" err="1"/>
              <a:t>introdusă</a:t>
            </a:r>
            <a:r>
              <a:rPr lang="en-US" altLang="sr-Latn-RS" dirty="0"/>
              <a:t> </a:t>
            </a:r>
            <a:r>
              <a:rPr lang="en-US" altLang="sr-Latn-RS" dirty="0" err="1"/>
              <a:t>noțiunea</a:t>
            </a:r>
            <a:r>
              <a:rPr lang="en-US" altLang="sr-Latn-RS" dirty="0"/>
              <a:t> "Date </a:t>
            </a:r>
            <a:r>
              <a:rPr lang="en-US" altLang="sr-Latn-RS" dirty="0" err="1"/>
              <a:t>informatice</a:t>
            </a:r>
            <a:r>
              <a:rPr lang="en-US" altLang="sr-Latn-RS" dirty="0"/>
              <a:t>".</a:t>
            </a:r>
            <a:endParaRPr lang="ro-RO" altLang="sr-Latn-RS" dirty="0"/>
          </a:p>
          <a:p>
            <a:pPr eaLnBrk="1" hangingPunct="1"/>
            <a:endParaRPr lang="en-US" altLang="sr-Latn-RS" dirty="0"/>
          </a:p>
          <a:p>
            <a:pPr eaLnBrk="1" hangingPunct="1"/>
            <a:r>
              <a:rPr lang="en-US" altLang="sr-Latn-RS" dirty="0" err="1"/>
              <a:t>Datele</a:t>
            </a:r>
            <a:r>
              <a:rPr lang="en-US" altLang="sr-Latn-RS" dirty="0"/>
              <a:t> </a:t>
            </a:r>
            <a:r>
              <a:rPr lang="en-US" altLang="sr-Latn-RS" dirty="0" err="1"/>
              <a:t>informatice</a:t>
            </a:r>
            <a:r>
              <a:rPr lang="en-US" altLang="sr-Latn-RS" dirty="0"/>
              <a:t>, </a:t>
            </a:r>
            <a:r>
              <a:rPr lang="ro-RO" altLang="sr-Latn-RS" dirty="0"/>
              <a:t>așa</a:t>
            </a:r>
            <a:r>
              <a:rPr lang="en-US" altLang="sr-Latn-RS" dirty="0"/>
              <a:t> cum sunt definite pot fi </a:t>
            </a:r>
            <a:r>
              <a:rPr lang="en-US" altLang="sr-Latn-RS" dirty="0" err="1"/>
              <a:t>obiectivul</a:t>
            </a:r>
            <a:r>
              <a:rPr lang="en-US" altLang="sr-Latn-RS" dirty="0"/>
              <a:t> </a:t>
            </a:r>
            <a:r>
              <a:rPr lang="en-US" altLang="sr-Latn-RS" dirty="0" err="1"/>
              <a:t>uneia</a:t>
            </a:r>
            <a:r>
              <a:rPr lang="en-US" altLang="sr-Latn-RS" dirty="0"/>
              <a:t> </a:t>
            </a:r>
            <a:r>
              <a:rPr lang="en-US" altLang="sr-Latn-RS" dirty="0" err="1"/>
              <a:t>dintre</a:t>
            </a:r>
            <a:r>
              <a:rPr lang="en-US" altLang="sr-Latn-RS" dirty="0"/>
              <a:t> </a:t>
            </a:r>
            <a:r>
              <a:rPr lang="en-US" altLang="sr-Latn-RS" dirty="0" err="1"/>
              <a:t>infracțiunile</a:t>
            </a:r>
            <a:r>
              <a:rPr lang="en-US" altLang="sr-Latn-RS" dirty="0"/>
              <a:t> definite </a:t>
            </a:r>
            <a:r>
              <a:rPr lang="en-US" altLang="sr-Latn-RS" dirty="0" err="1"/>
              <a:t>în</a:t>
            </a:r>
            <a:r>
              <a:rPr lang="en-US" altLang="sr-Latn-RS" dirty="0"/>
              <a:t> </a:t>
            </a:r>
            <a:r>
              <a:rPr lang="en-US" altLang="sr-Latn-RS" dirty="0" err="1"/>
              <a:t>Convenția</a:t>
            </a:r>
            <a:r>
              <a:rPr lang="en-US" altLang="sr-Latn-RS" dirty="0"/>
              <a:t> de la </a:t>
            </a:r>
            <a:r>
              <a:rPr lang="en-US" altLang="sr-Latn-RS" dirty="0" err="1"/>
              <a:t>Budapesta</a:t>
            </a:r>
            <a:r>
              <a:rPr lang="en-US" altLang="sr-Latn-RS" dirty="0"/>
              <a:t> (</a:t>
            </a:r>
            <a:r>
              <a:rPr lang="en-US" altLang="sr-Latn-RS" dirty="0" err="1"/>
              <a:t>în</a:t>
            </a:r>
            <a:r>
              <a:rPr lang="en-US" altLang="sr-Latn-RS" dirty="0"/>
              <a:t> </a:t>
            </a:r>
            <a:r>
              <a:rPr lang="en-US" altLang="sr-Latn-RS" dirty="0" err="1"/>
              <a:t>capitolul</a:t>
            </a:r>
            <a:r>
              <a:rPr lang="en-US" altLang="sr-Latn-RS" dirty="0"/>
              <a:t> 2 </a:t>
            </a:r>
            <a:r>
              <a:rPr lang="en-US" altLang="sr-Latn-RS" dirty="0" err="1"/>
              <a:t>secțiunea</a:t>
            </a:r>
            <a:r>
              <a:rPr lang="en-US" altLang="sr-Latn-RS" dirty="0"/>
              <a:t> 1), precum </a:t>
            </a:r>
            <a:r>
              <a:rPr lang="en-US" altLang="sr-Latn-RS" dirty="0" err="1"/>
              <a:t>și</a:t>
            </a:r>
            <a:r>
              <a:rPr lang="en-US" altLang="sr-Latn-RS" dirty="0"/>
              <a:t> </a:t>
            </a:r>
            <a:r>
              <a:rPr lang="en-US" altLang="sr-Latn-RS" dirty="0" err="1"/>
              <a:t>obiectul</a:t>
            </a:r>
            <a:r>
              <a:rPr lang="en-US" altLang="sr-Latn-RS" dirty="0"/>
              <a:t> </a:t>
            </a:r>
            <a:r>
              <a:rPr lang="en-US" altLang="sr-Latn-RS" dirty="0" err="1"/>
              <a:t>aplicării</a:t>
            </a:r>
            <a:r>
              <a:rPr lang="en-US" altLang="sr-Latn-RS" dirty="0"/>
              <a:t> </a:t>
            </a:r>
            <a:r>
              <a:rPr lang="en-US" altLang="sr-Latn-RS" dirty="0" err="1"/>
              <a:t>uneia</a:t>
            </a:r>
            <a:r>
              <a:rPr lang="en-US" altLang="sr-Latn-RS" dirty="0"/>
              <a:t> </a:t>
            </a:r>
            <a:r>
              <a:rPr lang="en-US" altLang="sr-Latn-RS" dirty="0" err="1"/>
              <a:t>dintre</a:t>
            </a:r>
            <a:r>
              <a:rPr lang="en-US" altLang="sr-Latn-RS" dirty="0"/>
              <a:t> </a:t>
            </a:r>
            <a:r>
              <a:rPr lang="en-US" altLang="sr-Latn-RS" dirty="0" err="1"/>
              <a:t>măsurile</a:t>
            </a:r>
            <a:r>
              <a:rPr lang="en-US" altLang="sr-Latn-RS" dirty="0"/>
              <a:t> de </a:t>
            </a:r>
            <a:r>
              <a:rPr lang="en-US" altLang="sr-Latn-RS" dirty="0" err="1"/>
              <a:t>investigare</a:t>
            </a:r>
            <a:r>
              <a:rPr lang="en-US" altLang="sr-Latn-RS" dirty="0"/>
              <a:t> definite de </a:t>
            </a:r>
            <a:r>
              <a:rPr lang="ro-RO" altLang="sr-Latn-RS" dirty="0"/>
              <a:t>C</a:t>
            </a:r>
            <a:r>
              <a:rPr lang="en-US" altLang="sr-Latn-RS" dirty="0" err="1"/>
              <a:t>onvenți</a:t>
            </a:r>
            <a:r>
              <a:rPr lang="ro-RO" altLang="sr-Latn-RS" dirty="0"/>
              <a:t>a</a:t>
            </a:r>
            <a:r>
              <a:rPr lang="en-US" altLang="sr-Latn-RS" dirty="0"/>
              <a:t> de la </a:t>
            </a:r>
            <a:r>
              <a:rPr lang="en-US" altLang="sr-Latn-RS" dirty="0" err="1"/>
              <a:t>Budapesta</a:t>
            </a:r>
            <a:r>
              <a:rPr lang="en-US" altLang="sr-Latn-RS" dirty="0"/>
              <a:t> (</a:t>
            </a:r>
            <a:r>
              <a:rPr lang="en-US" altLang="sr-Latn-RS" dirty="0" err="1"/>
              <a:t>în</a:t>
            </a:r>
            <a:r>
              <a:rPr lang="en-US" altLang="sr-Latn-RS" dirty="0"/>
              <a:t> </a:t>
            </a:r>
            <a:r>
              <a:rPr lang="en-US" altLang="sr-Latn-RS" dirty="0" err="1"/>
              <a:t>capitolul</a:t>
            </a:r>
            <a:r>
              <a:rPr lang="en-US" altLang="sr-Latn-RS" dirty="0"/>
              <a:t> 2 , </a:t>
            </a:r>
            <a:r>
              <a:rPr lang="en-US" altLang="sr-Latn-RS" dirty="0" err="1"/>
              <a:t>Sectiunea</a:t>
            </a:r>
            <a:r>
              <a:rPr lang="en-US" altLang="sr-Latn-RS" dirty="0"/>
              <a:t> 2).</a:t>
            </a:r>
            <a:endParaRPr lang="ro-RO" altLang="sr-Latn-RS"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a:t>
            </a:fld>
            <a:endParaRPr lang="en-US" altLang="en-US"/>
          </a:p>
        </p:txBody>
      </p:sp>
    </p:spTree>
    <p:extLst>
      <p:ext uri="{BB962C8B-B14F-4D97-AF65-F5344CB8AC3E}">
        <p14:creationId xmlns:p14="http://schemas.microsoft.com/office/powerpoint/2010/main" val="189568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stângă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afișează textul Articolului 1 al Convenției de la Budapesta, care este definiția </a:t>
            </a:r>
            <a:r>
              <a:rPr lang="en-US" dirty="0"/>
              <a:t>“</a:t>
            </a:r>
            <a:r>
              <a:rPr lang="ro-RO" dirty="0"/>
              <a:t>furnizor de servicii</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o-RO" dirty="0"/>
              <a:t>În partea dreaptă, </a:t>
            </a:r>
            <a:r>
              <a:rPr lang="ro-RO" dirty="0" err="1"/>
              <a:t>slide-ul</a:t>
            </a:r>
            <a:r>
              <a:rPr lang="ro-RO" dirty="0"/>
              <a:t> prezintă explicarea definiției</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err="1"/>
              <a:t>Termenul</a:t>
            </a:r>
            <a:r>
              <a:rPr lang="en-US" altLang="sr-Latn-RS" dirty="0"/>
              <a:t> </a:t>
            </a:r>
            <a:r>
              <a:rPr lang="en-US" altLang="sr-Latn-RS" dirty="0" err="1"/>
              <a:t>furnizor</a:t>
            </a:r>
            <a:r>
              <a:rPr lang="en-US" altLang="sr-Latn-RS" dirty="0"/>
              <a:t> de </a:t>
            </a:r>
            <a:r>
              <a:rPr lang="en-US" altLang="sr-Latn-RS" dirty="0" err="1"/>
              <a:t>servicii</a:t>
            </a:r>
            <a:r>
              <a:rPr lang="en-US" altLang="sr-Latn-RS" dirty="0"/>
              <a:t>, </a:t>
            </a:r>
            <a:r>
              <a:rPr lang="en-US" altLang="sr-Latn-RS" dirty="0" err="1"/>
              <a:t>astfel</a:t>
            </a:r>
            <a:r>
              <a:rPr lang="en-US" altLang="sr-Latn-RS" dirty="0"/>
              <a:t> cum </a:t>
            </a:r>
            <a:r>
              <a:rPr lang="en-US" altLang="sr-Latn-RS" dirty="0" err="1"/>
              <a:t>este</a:t>
            </a:r>
            <a:r>
              <a:rPr lang="en-US" altLang="sr-Latn-RS" dirty="0"/>
              <a:t> </a:t>
            </a:r>
            <a:r>
              <a:rPr lang="en-US" altLang="sr-Latn-RS" dirty="0" err="1"/>
              <a:t>definit</a:t>
            </a:r>
            <a:r>
              <a:rPr lang="en-US" altLang="sr-Latn-RS" dirty="0"/>
              <a:t> </a:t>
            </a:r>
            <a:r>
              <a:rPr lang="en-US" altLang="sr-Latn-RS" dirty="0" err="1"/>
              <a:t>în</a:t>
            </a:r>
            <a:r>
              <a:rPr lang="en-US" altLang="sr-Latn-RS" dirty="0"/>
              <a:t> </a:t>
            </a:r>
            <a:r>
              <a:rPr lang="en-US" altLang="sr-Latn-RS" dirty="0" err="1"/>
              <a:t>Convenția</a:t>
            </a:r>
            <a:r>
              <a:rPr lang="en-US" altLang="sr-Latn-RS" dirty="0"/>
              <a:t> de la </a:t>
            </a:r>
            <a:r>
              <a:rPr lang="en-US" altLang="sr-Latn-RS" dirty="0" err="1"/>
              <a:t>Budapesta</a:t>
            </a:r>
            <a:r>
              <a:rPr lang="en-US" altLang="sr-Latn-RS" dirty="0"/>
              <a:t> </a:t>
            </a:r>
            <a:r>
              <a:rPr lang="en-US" altLang="sr-Latn-RS" dirty="0" err="1"/>
              <a:t>cuprinde</a:t>
            </a:r>
            <a:r>
              <a:rPr lang="en-US" altLang="sr-Latn-RS" dirty="0"/>
              <a:t> o </a:t>
            </a:r>
            <a:r>
              <a:rPr lang="en-US" altLang="sr-Latn-RS" dirty="0" err="1"/>
              <a:t>categorie</a:t>
            </a:r>
            <a:r>
              <a:rPr lang="en-US" altLang="sr-Latn-RS" dirty="0"/>
              <a:t> </a:t>
            </a:r>
            <a:r>
              <a:rPr lang="en-US" altLang="sr-Latn-RS" dirty="0" err="1"/>
              <a:t>largă</a:t>
            </a:r>
            <a:r>
              <a:rPr lang="en-US" altLang="sr-Latn-RS" dirty="0"/>
              <a:t> de </a:t>
            </a:r>
            <a:r>
              <a:rPr lang="en-US" altLang="sr-Latn-RS" dirty="0" err="1"/>
              <a:t>persoane</a:t>
            </a:r>
            <a:r>
              <a:rPr lang="en-US" altLang="sr-Latn-RS" dirty="0"/>
              <a:t> care </a:t>
            </a:r>
            <a:r>
              <a:rPr lang="en-US" altLang="sr-Latn-RS" dirty="0" err="1"/>
              <a:t>joacă</a:t>
            </a:r>
            <a:r>
              <a:rPr lang="en-US" altLang="sr-Latn-RS" dirty="0"/>
              <a:t> un </a:t>
            </a:r>
            <a:r>
              <a:rPr lang="en-US" altLang="sr-Latn-RS" dirty="0" err="1"/>
              <a:t>rol</a:t>
            </a:r>
            <a:r>
              <a:rPr lang="en-US" altLang="sr-Latn-RS" dirty="0"/>
              <a:t> </a:t>
            </a:r>
            <a:r>
              <a:rPr lang="en-US" altLang="sr-Latn-RS" dirty="0" err="1"/>
              <a:t>deosebit</a:t>
            </a:r>
            <a:r>
              <a:rPr lang="en-US" altLang="sr-Latn-RS" dirty="0"/>
              <a:t> </a:t>
            </a:r>
            <a:r>
              <a:rPr lang="en-US" altLang="sr-Latn-RS" dirty="0" err="1"/>
              <a:t>în</a:t>
            </a:r>
            <a:r>
              <a:rPr lang="en-US" altLang="sr-Latn-RS" dirty="0"/>
              <a:t> </a:t>
            </a:r>
            <a:r>
              <a:rPr lang="en-US" altLang="sr-Latn-RS" dirty="0" err="1"/>
              <a:t>ceea</a:t>
            </a:r>
            <a:r>
              <a:rPr lang="en-US" altLang="sr-Latn-RS" dirty="0"/>
              <a:t> </a:t>
            </a:r>
            <a:r>
              <a:rPr lang="en-US" altLang="sr-Latn-RS" dirty="0" err="1"/>
              <a:t>ce</a:t>
            </a:r>
            <a:r>
              <a:rPr lang="en-US" altLang="sr-Latn-RS" dirty="0"/>
              <a:t> </a:t>
            </a:r>
            <a:r>
              <a:rPr lang="en-US" altLang="sr-Latn-RS" dirty="0" err="1"/>
              <a:t>privește</a:t>
            </a:r>
            <a:r>
              <a:rPr lang="en-US" altLang="sr-Latn-RS" dirty="0"/>
              <a:t> </a:t>
            </a:r>
            <a:r>
              <a:rPr lang="en-US" altLang="sr-Latn-RS" dirty="0" err="1"/>
              <a:t>comunicarea</a:t>
            </a:r>
            <a:r>
              <a:rPr lang="en-US" altLang="sr-Latn-RS" dirty="0"/>
              <a:t> </a:t>
            </a:r>
            <a:r>
              <a:rPr lang="en-US" altLang="sr-Latn-RS" dirty="0" err="1"/>
              <a:t>sau</a:t>
            </a:r>
            <a:r>
              <a:rPr lang="en-US" altLang="sr-Latn-RS" dirty="0"/>
              <a:t> </a:t>
            </a:r>
            <a:r>
              <a:rPr lang="en-US" altLang="sr-Latn-RS" dirty="0" err="1"/>
              <a:t>prelucrarea</a:t>
            </a:r>
            <a:r>
              <a:rPr lang="en-US" altLang="sr-Latn-RS" dirty="0"/>
              <a:t> </a:t>
            </a:r>
            <a:r>
              <a:rPr lang="en-US" altLang="sr-Latn-RS" dirty="0" err="1"/>
              <a:t>datelor</a:t>
            </a:r>
            <a:r>
              <a:rPr lang="en-US" altLang="sr-Latn-RS" dirty="0"/>
              <a:t> </a:t>
            </a:r>
            <a:r>
              <a:rPr lang="en-US" altLang="sr-Latn-RS" dirty="0" err="1"/>
              <a:t>sistemel</a:t>
            </a:r>
            <a:r>
              <a:rPr lang="ro-RO" altLang="sr-Latn-RS" dirty="0"/>
              <a:t>or</a:t>
            </a:r>
            <a:r>
              <a:rPr lang="en-US" altLang="sr-Latn-RS" dirty="0"/>
              <a:t> </a:t>
            </a:r>
            <a:r>
              <a:rPr lang="en-US" altLang="sr-Latn-RS" dirty="0" err="1"/>
              <a:t>informatice</a:t>
            </a:r>
            <a:r>
              <a:rPr lang="en-US" altLang="sr-Latn-RS" dirty="0"/>
              <a:t>. </a:t>
            </a:r>
            <a:r>
              <a:rPr lang="en-US" altLang="sr-Latn-RS" dirty="0" err="1"/>
              <a:t>Acesta</a:t>
            </a:r>
            <a:r>
              <a:rPr lang="en-US" altLang="sr-Latn-RS" dirty="0"/>
              <a:t> include </a:t>
            </a:r>
            <a:r>
              <a:rPr lang="en-US" altLang="sr-Latn-RS" dirty="0" err="1"/>
              <a:t>atât</a:t>
            </a:r>
            <a:r>
              <a:rPr lang="en-US" altLang="sr-Latn-RS" dirty="0"/>
              <a:t> </a:t>
            </a:r>
            <a:r>
              <a:rPr lang="en-US" altLang="sr-Latn-RS" dirty="0" err="1"/>
              <a:t>entități</a:t>
            </a:r>
            <a:r>
              <a:rPr lang="en-US" altLang="sr-Latn-RS" dirty="0"/>
              <a:t> private, </a:t>
            </a:r>
            <a:r>
              <a:rPr lang="en-US" altLang="sr-Latn-RS" dirty="0" err="1"/>
              <a:t>cât</a:t>
            </a:r>
            <a:r>
              <a:rPr lang="en-US" altLang="sr-Latn-RS" dirty="0"/>
              <a:t> </a:t>
            </a:r>
            <a:r>
              <a:rPr lang="en-US" altLang="sr-Latn-RS" dirty="0" err="1"/>
              <a:t>și</a:t>
            </a:r>
            <a:r>
              <a:rPr lang="en-US" altLang="sr-Latn-RS" dirty="0"/>
              <a:t> </a:t>
            </a:r>
            <a:r>
              <a:rPr lang="en-US" altLang="sr-Latn-RS" dirty="0" err="1"/>
              <a:t>publice</a:t>
            </a:r>
            <a:r>
              <a:rPr lang="en-US" altLang="sr-Latn-RS" dirty="0"/>
              <a:t>, </a:t>
            </a:r>
            <a:r>
              <a:rPr lang="en-US" altLang="sr-Latn-RS" dirty="0" err="1"/>
              <a:t>acoperă</a:t>
            </a:r>
            <a:r>
              <a:rPr lang="en-US" altLang="sr-Latn-RS" dirty="0"/>
              <a:t> </a:t>
            </a:r>
            <a:r>
              <a:rPr lang="en-US" altLang="sr-Latn-RS" dirty="0" err="1"/>
              <a:t>furnizarea</a:t>
            </a:r>
            <a:r>
              <a:rPr lang="en-US" altLang="sr-Latn-RS" dirty="0"/>
              <a:t> de </a:t>
            </a:r>
            <a:r>
              <a:rPr lang="en-US" altLang="sr-Latn-RS" dirty="0" err="1"/>
              <a:t>servicii</a:t>
            </a:r>
            <a:r>
              <a:rPr lang="en-US" altLang="sr-Latn-RS" dirty="0"/>
              <a:t> </a:t>
            </a:r>
            <a:r>
              <a:rPr lang="en-US" altLang="sr-Latn-RS" dirty="0" err="1"/>
              <a:t>unui</a:t>
            </a:r>
            <a:r>
              <a:rPr lang="en-US" altLang="sr-Latn-RS" dirty="0"/>
              <a:t> </a:t>
            </a:r>
            <a:r>
              <a:rPr lang="en-US" altLang="sr-Latn-RS" dirty="0" err="1"/>
              <a:t>grup</a:t>
            </a:r>
            <a:r>
              <a:rPr lang="en-US" altLang="sr-Latn-RS" dirty="0"/>
              <a:t> </a:t>
            </a:r>
            <a:r>
              <a:rPr lang="en-US" altLang="sr-Latn-RS" dirty="0" err="1"/>
              <a:t>închis</a:t>
            </a:r>
            <a:r>
              <a:rPr lang="en-US" altLang="sr-Latn-RS" dirty="0"/>
              <a:t> </a:t>
            </a:r>
            <a:r>
              <a:rPr lang="en-US" altLang="sr-Latn-RS" dirty="0" err="1"/>
              <a:t>sau</a:t>
            </a:r>
            <a:r>
              <a:rPr lang="en-US" altLang="sr-Latn-RS" dirty="0"/>
              <a:t> </a:t>
            </a:r>
            <a:r>
              <a:rPr lang="en-US" altLang="sr-Latn-RS" dirty="0" err="1" smtClean="0"/>
              <a:t>serviciil</a:t>
            </a:r>
            <a:r>
              <a:rPr lang="ro-RO" altLang="sr-Latn-RS" dirty="0" smtClean="0"/>
              <a:t>e</a:t>
            </a:r>
            <a:r>
              <a:rPr lang="en-US" altLang="sr-Latn-RS" dirty="0" smtClean="0"/>
              <a:t> </a:t>
            </a:r>
            <a:r>
              <a:rPr lang="en-US" altLang="sr-Latn-RS" dirty="0" err="1"/>
              <a:t>publice</a:t>
            </a:r>
            <a:r>
              <a:rPr lang="en-US" altLang="sr-Latn-RS" dirty="0"/>
              <a:t>, </a:t>
            </a:r>
            <a:r>
              <a:rPr lang="en-US" altLang="sr-Latn-RS" dirty="0" err="1"/>
              <a:t>gratuite</a:t>
            </a:r>
            <a:r>
              <a:rPr lang="en-US" altLang="sr-Latn-RS" dirty="0"/>
              <a:t> </a:t>
            </a:r>
            <a:r>
              <a:rPr lang="en-US" altLang="sr-Latn-RS" dirty="0" err="1"/>
              <a:t>sau</a:t>
            </a:r>
            <a:r>
              <a:rPr lang="en-US" altLang="sr-Latn-RS" dirty="0"/>
              <a:t> </a:t>
            </a:r>
            <a:r>
              <a:rPr lang="en-US" altLang="sr-Latn-RS" dirty="0" err="1"/>
              <a:t>plătite</a:t>
            </a:r>
            <a:endParaRPr lang="ro-RO"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a:t>
            </a:fld>
            <a:endParaRPr lang="en-US" altLang="en-US"/>
          </a:p>
        </p:txBody>
      </p:sp>
    </p:spTree>
    <p:extLst>
      <p:ext uri="{BB962C8B-B14F-4D97-AF65-F5344CB8AC3E}">
        <p14:creationId xmlns:p14="http://schemas.microsoft.com/office/powerpoint/2010/main" val="390309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În partea stângă </a:t>
            </a:r>
            <a:r>
              <a:rPr lang="ro-RO" dirty="0" err="1"/>
              <a:t>slide-ul</a:t>
            </a:r>
            <a:r>
              <a:rPr lang="ro-RO" dirty="0"/>
              <a:t> afișează textul Articolului 1 al Convenției de la Budapesta, care este definiția </a:t>
            </a:r>
            <a:r>
              <a:rPr lang="en-US" dirty="0"/>
              <a:t>“traffic data”.</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În partea dreaptă, </a:t>
            </a:r>
            <a:r>
              <a:rPr kumimoji="0" lang="ro-RO" sz="1200" b="0" i="0" u="none" strike="noStrike" kern="1200" cap="none" spc="0" normalizeH="0" baseline="0" noProof="0" dirty="0" err="1">
                <a:ln>
                  <a:noFill/>
                </a:ln>
                <a:solidFill>
                  <a:prstClr val="black"/>
                </a:solidFill>
                <a:effectLst/>
                <a:uLnTx/>
                <a:uFillTx/>
                <a:latin typeface="Calibri" panose="020F0502020204030204"/>
                <a:ea typeface="+mn-ea"/>
                <a:cs typeface="+mn-cs"/>
              </a:rPr>
              <a:t>slide-ul</a:t>
            </a: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 prezintă explicarea definiției</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ro-RO" sz="1200" kern="1200" dirty="0" smtClean="0">
                <a:solidFill>
                  <a:schemeClr val="tx1"/>
                </a:solidFill>
                <a:latin typeface="+mn-lt"/>
                <a:ea typeface="MS PGothic" pitchFamily="34" charset="-128"/>
                <a:cs typeface="ＭＳ Ｐゴシック" charset="0"/>
              </a:rPr>
              <a:t>Datele</a:t>
            </a:r>
            <a:r>
              <a:rPr lang="ro-RO" sz="1200" kern="1200" baseline="0" dirty="0" smtClean="0">
                <a:solidFill>
                  <a:schemeClr val="tx1"/>
                </a:solidFill>
                <a:latin typeface="+mn-lt"/>
                <a:ea typeface="MS PGothic" pitchFamily="34" charset="-128"/>
                <a:cs typeface="ＭＳ Ｐゴシック" charset="0"/>
              </a:rPr>
              <a:t> de trafic, așa cum sunt definite în Convenția de la Budapesta, reprezintă o categorie de date informatice care fac obiectul unui regim juridic specific. Aceste date sunt generate de computerele din lanțul de comunicații pentru a direcționa o comunicație din punctul său de origine până la destinația sa. Prin urmare, este un sistem auxiliar comunicației propriu-zise. Acest slide descrie câteva caracteristici esențiale ale datelor de trafic.</a:t>
            </a:r>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9</a:t>
            </a:fld>
            <a:endParaRPr lang="en-US" altLang="en-US"/>
          </a:p>
        </p:txBody>
      </p:sp>
    </p:spTree>
    <p:extLst>
      <p:ext uri="{BB962C8B-B14F-4D97-AF65-F5344CB8AC3E}">
        <p14:creationId xmlns:p14="http://schemas.microsoft.com/office/powerpoint/2010/main" val="4221252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79DE959-8F66-48C8-9B75-7129AEC57E19}"/>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pic>
        <p:nvPicPr>
          <p:cNvPr id="6" name="Picture 5">
            <a:extLst>
              <a:ext uri="{FF2B5EF4-FFF2-40B4-BE49-F238E27FC236}">
                <a16:creationId xmlns=""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27/03/2021</a:t>
            </a:fld>
            <a:endParaRPr lang="en-GB"/>
          </a:p>
        </p:txBody>
      </p:sp>
      <p:sp>
        <p:nvSpPr>
          <p:cNvPr id="5" name="Footer Placeholder 4">
            <a:extLst>
              <a:ext uri="{FF2B5EF4-FFF2-40B4-BE49-F238E27FC236}">
                <a16:creationId xmlns=""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EC23F55A-8CF0-4C9C-A0A6-604CE946188C}"/>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365638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27/03/2021</a:t>
            </a:fld>
            <a:endParaRPr lang="en-GB"/>
          </a:p>
        </p:txBody>
      </p:sp>
      <p:sp>
        <p:nvSpPr>
          <p:cNvPr id="5" name="Footer Placeholder 4">
            <a:extLst>
              <a:ext uri="{FF2B5EF4-FFF2-40B4-BE49-F238E27FC236}">
                <a16:creationId xmlns=""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E36EC1A9-0935-48AF-98AC-717D1CEB4CF4}"/>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A4A5ECFF-5C9A-42B4-A985-E4790B0921A2}" type="slidenum">
              <a:rPr lang="en-GB" altLang="en-US"/>
              <a:pPr/>
              <a:t>‹#›</a:t>
            </a:fld>
            <a:endParaRPr lang="en-GB" altLang="en-US" dirty="0"/>
          </a:p>
        </p:txBody>
      </p:sp>
    </p:spTree>
    <p:extLst>
      <p:ext uri="{BB962C8B-B14F-4D97-AF65-F5344CB8AC3E}">
        <p14:creationId xmlns:p14="http://schemas.microsoft.com/office/powerpoint/2010/main" val="156882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5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27/03/2021</a:t>
            </a:fld>
            <a:endParaRPr lang="en-GB"/>
          </a:p>
        </p:txBody>
      </p:sp>
      <p:sp>
        <p:nvSpPr>
          <p:cNvPr id="5" name="Footer Placeholder 4">
            <a:extLst>
              <a:ext uri="{FF2B5EF4-FFF2-40B4-BE49-F238E27FC236}">
                <a16:creationId xmlns=""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Tree>
    <p:extLst>
      <p:ext uri="{BB962C8B-B14F-4D97-AF65-F5344CB8AC3E}">
        <p14:creationId xmlns:p14="http://schemas.microsoft.com/office/powerpoint/2010/main" val="403991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Slide Number Placeholder 4">
            <a:extLst>
              <a:ext uri="{FF2B5EF4-FFF2-40B4-BE49-F238E27FC236}">
                <a16:creationId xmlns=""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 xmlns:a16="http://schemas.microsoft.com/office/drawing/2014/main" id="{20A8AF00-8302-4EB6-B590-39BD369534E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 xmlns:a16="http://schemas.microsoft.com/office/drawing/2014/main" id="{9F79EE9D-52D5-4B6B-99C5-F7B7EF500FF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D8D75C77-33AE-4D9D-81BB-E8443987728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8F3D9741-60F0-480D-8B47-D9BDE25B27A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1" name="Picture 2" descr="Asking questions | TeachingEnglish | British Council | BBC">
            <a:extLst>
              <a:ext uri="{FF2B5EF4-FFF2-40B4-BE49-F238E27FC236}">
                <a16:creationId xmlns=""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B9F9D650-1009-46ED-8222-4EE43ED1429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 xmlns:a16="http://schemas.microsoft.com/office/drawing/2014/main" id="{4840FB52-8F74-4C62-BC14-146E3735258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dirty="0"/>
          </a:p>
        </p:txBody>
      </p:sp>
      <p:sp>
        <p:nvSpPr>
          <p:cNvPr id="11" name="Rectangle 11">
            <a:extLst>
              <a:ext uri="{FF2B5EF4-FFF2-40B4-BE49-F238E27FC236}">
                <a16:creationId xmlns="" xmlns:a16="http://schemas.microsoft.com/office/drawing/2014/main" id="{C0713AAC-84AF-4971-8FCB-8CABFE853DD0}"/>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i="0" baseline="0" dirty="0">
                <a:solidFill>
                  <a:srgbClr val="FFFFFF"/>
                </a:solidFill>
                <a:latin typeface="Verdana" panose="020B0604030504040204" pitchFamily="34" charset="0"/>
                <a:ea typeface="Verdana" panose="020B0604030504040204" pitchFamily="34" charset="0"/>
              </a:rPr>
              <a:t>www.coe.int/cybercrime			</a:t>
            </a:r>
          </a:p>
        </p:txBody>
      </p:sp>
      <p:sp>
        <p:nvSpPr>
          <p:cNvPr id="14" name="Slide Number Placeholder 4">
            <a:extLst>
              <a:ext uri="{FF2B5EF4-FFF2-40B4-BE49-F238E27FC236}">
                <a16:creationId xmlns="" xmlns:a16="http://schemas.microsoft.com/office/drawing/2014/main" id="{307588A1-E747-44DA-B866-F09C9C76894B}"/>
              </a:ext>
            </a:extLst>
          </p:cNvPr>
          <p:cNvSpPr txBox="1">
            <a:spLocks/>
          </p:cNvSpPr>
          <p:nvPr userDrawn="1"/>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7954049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2" r:id="rId3"/>
    <p:sldLayoutId id="2147483663" r:id="rId4"/>
    <p:sldLayoutId id="2147483664" r:id="rId5"/>
    <p:sldLayoutId id="2147483665" r:id="rId6"/>
    <p:sldLayoutId id="2147483666" r:id="rId7"/>
    <p:sldLayoutId id="2147483677" r:id="rId8"/>
    <p:sldLayoutId id="2147483671" r:id="rId9"/>
    <p:sldLayoutId id="2147483678" r:id="rId10"/>
    <p:sldLayoutId id="2147483680" r:id="rId11"/>
    <p:sldLayoutId id="2147483681" r:id="rId12"/>
    <p:sldLayoutId id="214748368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mailto:matteo.lucchetti@coe.in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17.gif"/><Relationship Id="rId4" Type="http://schemas.openxmlformats.org/officeDocument/2006/relationships/image" Target="../media/image16.jpeg"/></Relationships>
</file>

<file path=ppt/slides/_rels/slide5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6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57.xml"/><Relationship Id="rId7"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4.jpeg"/><Relationship Id="rId11" Type="http://schemas.openxmlformats.org/officeDocument/2006/relationships/oleObject" Target="../embeddings/oleObject2.bin"/><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oleObject" Target="../embeddings/oleObject1.bin"/><Relationship Id="rId9" Type="http://schemas.openxmlformats.org/officeDocument/2006/relationships/image" Target="../media/image27.jpeg"/></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6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9.xml"/><Relationship Id="rId1" Type="http://schemas.openxmlformats.org/officeDocument/2006/relationships/slideLayout" Target="../slideLayouts/slideLayout12.xml"/><Relationship Id="rId5" Type="http://schemas.openxmlformats.org/officeDocument/2006/relationships/image" Target="../media/image33.jpeg"/><Relationship Id="rId4" Type="http://schemas.openxmlformats.org/officeDocument/2006/relationships/image" Target="../media/image32.jpeg"/></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pic>
        <p:nvPicPr>
          <p:cNvPr id="2054" name="Picture 8">
            <a:extLst>
              <a:ext uri="{FF2B5EF4-FFF2-40B4-BE49-F238E27FC236}">
                <a16:creationId xmlns="" xmlns:a16="http://schemas.microsoft.com/office/drawing/2014/main"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 xmlns:a16="http://schemas.microsoft.com/office/drawing/2014/main" id="{D192EA30-54CE-4062-B518-E86D1D7BEC69}"/>
              </a:ext>
            </a:extLst>
          </p:cNvPr>
          <p:cNvSpPr>
            <a:spLocks noChangeArrowheads="1"/>
          </p:cNvSpPr>
          <p:nvPr/>
        </p:nvSpPr>
        <p:spPr bwMode="auto">
          <a:xfrm>
            <a:off x="290513" y="2352650"/>
            <a:ext cx="859948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ro-RO" sz="3600" b="1">
                <a:latin typeface="+mn-lt"/>
              </a:rPr>
              <a:t>Sesiunea 2.2</a:t>
            </a:r>
          </a:p>
          <a:p>
            <a:pPr algn="ctr">
              <a:spcBef>
                <a:spcPct val="0"/>
              </a:spcBef>
              <a:buNone/>
            </a:pPr>
            <a:r>
              <a:rPr lang="ro-RO" sz="3600" b="1">
                <a:latin typeface="+mn-lt"/>
              </a:rPr>
              <a:t>Dispozițiile de fond ale Convenției de la Budapesta - Partea 1</a:t>
            </a:r>
          </a:p>
          <a:p>
            <a:pPr algn="ctr" eaLnBrk="1" hangingPunct="1">
              <a:spcBef>
                <a:spcPct val="0"/>
              </a:spcBef>
              <a:buFontTx/>
              <a:buNone/>
            </a:pPr>
            <a:endParaRPr lang="en-GB" altLang="en-US" sz="1200" b="1" dirty="0">
              <a:latin typeface="+mn-lt"/>
            </a:endParaRPr>
          </a:p>
          <a:p>
            <a:pPr algn="ctr" eaLnBrk="1" hangingPunct="1">
              <a:spcBef>
                <a:spcPct val="0"/>
              </a:spcBef>
              <a:buFontTx/>
              <a:buNone/>
            </a:pPr>
            <a:endParaRPr lang="en-GB" altLang="en-US" sz="1200" b="1" dirty="0">
              <a:latin typeface="+mn-lt"/>
            </a:endParaRPr>
          </a:p>
          <a:p>
            <a:pPr algn="ctr" eaLnBrk="1" hangingPunct="1">
              <a:spcBef>
                <a:spcPct val="0"/>
              </a:spcBef>
              <a:buFontTx/>
              <a:buNone/>
            </a:pPr>
            <a:endParaRPr lang="en-GB" altLang="en-US" sz="1200" b="1" dirty="0">
              <a:latin typeface="+mn-lt"/>
            </a:endParaRPr>
          </a:p>
          <a:p>
            <a:pPr algn="ctr" eaLnBrk="1" hangingPunct="1">
              <a:spcBef>
                <a:spcPct val="0"/>
              </a:spcBef>
              <a:buFontTx/>
              <a:buNone/>
            </a:pPr>
            <a:endParaRPr lang="en-GB" altLang="en-US" sz="1600" b="1" dirty="0">
              <a:latin typeface="+mn-lt"/>
            </a:endParaRPr>
          </a:p>
          <a:p>
            <a:pPr algn="ctr" eaLnBrk="1" hangingPunct="1">
              <a:spcBef>
                <a:spcPct val="0"/>
              </a:spcBef>
              <a:buFontTx/>
              <a:buNone/>
            </a:pPr>
            <a:r>
              <a:rPr lang="ro-RO" sz="1800" b="1">
                <a:latin typeface="+mn-lt"/>
              </a:rPr>
              <a:t>Xxxxx XXXXXXXX</a:t>
            </a:r>
          </a:p>
          <a:p>
            <a:pPr algn="ctr" eaLnBrk="1" hangingPunct="1">
              <a:spcBef>
                <a:spcPct val="0"/>
              </a:spcBef>
              <a:buFontTx/>
              <a:buNone/>
            </a:pPr>
            <a:endParaRPr lang="en-GB" altLang="en-US" sz="600" dirty="0">
              <a:latin typeface="+mn-lt"/>
            </a:endParaRPr>
          </a:p>
          <a:p>
            <a:pPr algn="ctr" eaLnBrk="1" hangingPunct="1">
              <a:spcBef>
                <a:spcPct val="0"/>
              </a:spcBef>
              <a:buFontTx/>
              <a:buNone/>
            </a:pPr>
            <a:r>
              <a:rPr lang="ro-RO" sz="1400" i="1">
                <a:latin typeface="+mn-lt"/>
              </a:rPr>
              <a:t>Consiliul Europei</a:t>
            </a:r>
          </a:p>
          <a:p>
            <a:pPr algn="ctr" eaLnBrk="1" hangingPunct="1">
              <a:spcBef>
                <a:spcPct val="0"/>
              </a:spcBef>
              <a:buFontTx/>
              <a:buNone/>
            </a:pPr>
            <a:endParaRPr lang="en-GB" altLang="en-US" sz="1400" b="1" dirty="0">
              <a:solidFill>
                <a:srgbClr val="2F618F"/>
              </a:solidFill>
              <a:latin typeface="+mn-lt"/>
              <a:hlinkClick r:id="rId4"/>
            </a:endParaRPr>
          </a:p>
          <a:p>
            <a:pPr algn="ctr" eaLnBrk="1" hangingPunct="1">
              <a:spcBef>
                <a:spcPct val="0"/>
              </a:spcBef>
              <a:buFontTx/>
              <a:buNone/>
            </a:pPr>
            <a:r>
              <a:rPr lang="ro-RO" sz="1200" b="1">
                <a:solidFill>
                  <a:srgbClr val="2F618F"/>
                </a:solidFill>
                <a:latin typeface="+mn-lt"/>
              </a:rPr>
              <a:t>Email:</a:t>
            </a:r>
          </a:p>
          <a:p>
            <a:pPr algn="ctr" eaLnBrk="1" hangingPunct="1">
              <a:spcBef>
                <a:spcPct val="0"/>
              </a:spcBef>
              <a:buFontTx/>
              <a:buNone/>
            </a:pPr>
            <a:endParaRPr lang="en-GB" altLang="en-US" sz="1600" b="1" dirty="0">
              <a:latin typeface="+mn-lt"/>
            </a:endParaRPr>
          </a:p>
          <a:p>
            <a:pPr algn="ctr" eaLnBrk="1" hangingPunct="1">
              <a:spcBef>
                <a:spcPct val="0"/>
              </a:spcBef>
              <a:buFontTx/>
              <a:buNone/>
            </a:pPr>
            <a:endParaRPr lang="en-GB" altLang="en-US" sz="1400" b="1" dirty="0">
              <a:latin typeface="+mn-lt"/>
            </a:endParaRPr>
          </a:p>
          <a:p>
            <a:pPr algn="ctr" eaLnBrk="1" hangingPunct="1">
              <a:spcBef>
                <a:spcPct val="0"/>
              </a:spcBef>
              <a:buFontTx/>
              <a:buNone/>
            </a:pPr>
            <a:r>
              <a:rPr lang="ro-RO" sz="1600" b="1">
                <a:latin typeface="+mn-lt"/>
              </a:rPr>
              <a:t>ZZ Luna AAAA</a:t>
            </a:r>
          </a:p>
        </p:txBody>
      </p:sp>
      <p:sp>
        <p:nvSpPr>
          <p:cNvPr id="10" name="Rectangle 2">
            <a:extLst>
              <a:ext uri="{FF2B5EF4-FFF2-40B4-BE49-F238E27FC236}">
                <a16:creationId xmlns="" xmlns:a16="http://schemas.microsoft.com/office/drawing/2014/main" id="{DF1503B2-B0B3-4330-9439-3D5954CA1625}"/>
              </a:ext>
            </a:extLst>
          </p:cNvPr>
          <p:cNvSpPr>
            <a:spLocks noChangeArrowheads="1"/>
          </p:cNvSpPr>
          <p:nvPr/>
        </p:nvSpPr>
        <p:spPr bwMode="auto">
          <a:xfrm>
            <a:off x="365125" y="1177588"/>
            <a:ext cx="8599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ro-RO" sz="1600" b="1">
                <a:latin typeface="+mn-lt"/>
              </a:rPr>
              <a:t>Curs judiciar introductiv privind infracțiunile cibernetice și probele electronice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Întrebare de sondaj</a:t>
            </a:r>
          </a:p>
        </p:txBody>
      </p:sp>
      <p:sp>
        <p:nvSpPr>
          <p:cNvPr id="8" name="TextBox 7">
            <a:extLst>
              <a:ext uri="{FF2B5EF4-FFF2-40B4-BE49-F238E27FC236}">
                <a16:creationId xmlns="" xmlns:a16="http://schemas.microsoft.com/office/drawing/2014/main" id="{CF4A5A40-4F3B-49B6-9081-1646BBF20341}"/>
              </a:ext>
            </a:extLst>
          </p:cNvPr>
          <p:cNvSpPr txBox="1"/>
          <p:nvPr/>
        </p:nvSpPr>
        <p:spPr>
          <a:xfrm>
            <a:off x="588962" y="1281981"/>
            <a:ext cx="8030033" cy="461665"/>
          </a:xfrm>
          <a:prstGeom prst="rect">
            <a:avLst/>
          </a:prstGeom>
          <a:solidFill>
            <a:srgbClr val="BDD8F3"/>
          </a:solidFill>
        </p:spPr>
        <p:txBody>
          <a:bodyPr wrap="square" rtlCol="0">
            <a:spAutoFit/>
          </a:bodyPr>
          <a:lstStyle/>
          <a:p>
            <a:pPr algn="ctr"/>
            <a:r>
              <a:rPr lang="ro-RO" sz="2400">
                <a:solidFill>
                  <a:schemeClr val="tx1">
                    <a:lumMod val="65000"/>
                    <a:lumOff val="35000"/>
                  </a:schemeClr>
                </a:solidFill>
                <a:latin typeface="+mj-lt"/>
              </a:rPr>
              <a:t>Care dintre următoarele NU sunt incluse în datele de trafic:</a:t>
            </a:r>
          </a:p>
        </p:txBody>
      </p:sp>
      <p:sp>
        <p:nvSpPr>
          <p:cNvPr id="9" name="TextBox 8">
            <a:extLst>
              <a:ext uri="{FF2B5EF4-FFF2-40B4-BE49-F238E27FC236}">
                <a16:creationId xmlns=""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ro-RO" sz="2400" dirty="0">
                <a:solidFill>
                  <a:schemeClr val="bg1"/>
                </a:solidFill>
                <a:latin typeface="+mj-lt"/>
              </a:rPr>
              <a:t>Răspunsurile corecte sunt C și D</a:t>
            </a:r>
          </a:p>
        </p:txBody>
      </p:sp>
      <p:sp>
        <p:nvSpPr>
          <p:cNvPr id="10" name="TextBox 9">
            <a:extLst>
              <a:ext uri="{FF2B5EF4-FFF2-40B4-BE49-F238E27FC236}">
                <a16:creationId xmlns="" xmlns:a16="http://schemas.microsoft.com/office/drawing/2014/main" id="{A5BF146C-DBC3-44BF-AA98-DDEC334987B8}"/>
              </a:ext>
            </a:extLst>
          </p:cNvPr>
          <p:cNvSpPr txBox="1"/>
          <p:nvPr/>
        </p:nvSpPr>
        <p:spPr>
          <a:xfrm>
            <a:off x="556984" y="2828835"/>
            <a:ext cx="8030032" cy="1938992"/>
          </a:xfrm>
          <a:prstGeom prst="rect">
            <a:avLst/>
          </a:prstGeom>
          <a:solidFill>
            <a:srgbClr val="F08A34"/>
          </a:solidFill>
        </p:spPr>
        <p:txBody>
          <a:bodyPr wrap="square" rtlCol="0">
            <a:spAutoFit/>
          </a:bodyPr>
          <a:lstStyle/>
          <a:p>
            <a:pPr marL="1828800" lvl="3" indent="-457200">
              <a:buAutoNum type="alphaUcPeriod"/>
            </a:pPr>
            <a:r>
              <a:rPr lang="ro-RO" sz="2400" dirty="0">
                <a:solidFill>
                  <a:schemeClr val="bg1"/>
                </a:solidFill>
                <a:latin typeface="+mj-lt"/>
              </a:rPr>
              <a:t>Ora;</a:t>
            </a:r>
          </a:p>
          <a:p>
            <a:pPr marL="1828800" lvl="3" indent="-457200">
              <a:buAutoNum type="alphaUcPeriod"/>
            </a:pPr>
            <a:r>
              <a:rPr lang="ro-RO" sz="2400" dirty="0">
                <a:solidFill>
                  <a:schemeClr val="bg1"/>
                </a:solidFill>
                <a:latin typeface="+mj-lt"/>
              </a:rPr>
              <a:t>Durata</a:t>
            </a:r>
          </a:p>
          <a:p>
            <a:pPr marL="1828800" lvl="3" indent="-457200">
              <a:buAutoNum type="alphaUcPeriod"/>
            </a:pPr>
            <a:r>
              <a:rPr lang="ro-RO" sz="2400" dirty="0">
                <a:solidFill>
                  <a:schemeClr val="bg1"/>
                </a:solidFill>
                <a:latin typeface="+mj-lt"/>
              </a:rPr>
              <a:t>Conținutul</a:t>
            </a:r>
          </a:p>
          <a:p>
            <a:pPr marL="1828800" lvl="3" indent="-457200">
              <a:buAutoNum type="alphaUcPeriod"/>
            </a:pPr>
            <a:r>
              <a:rPr lang="ro-RO" sz="2400" dirty="0">
                <a:solidFill>
                  <a:schemeClr val="bg1"/>
                </a:solidFill>
                <a:latin typeface="+mj-lt"/>
              </a:rPr>
              <a:t>Titlul;</a:t>
            </a:r>
          </a:p>
          <a:p>
            <a:pPr marL="1828800" lvl="3" indent="-457200">
              <a:buAutoNum type="alphaUcPeriod"/>
            </a:pPr>
            <a:r>
              <a:rPr lang="ro-RO" sz="2400" dirty="0">
                <a:solidFill>
                  <a:schemeClr val="bg1"/>
                </a:solidFill>
                <a:latin typeface="+mj-lt"/>
              </a:rPr>
              <a:t>Dimensiunea unei comunicări</a:t>
            </a:r>
          </a:p>
        </p:txBody>
      </p:sp>
    </p:spTree>
    <p:extLst>
      <p:ext uri="{BB962C8B-B14F-4D97-AF65-F5344CB8AC3E}">
        <p14:creationId xmlns:p14="http://schemas.microsoft.com/office/powerpoint/2010/main" val="102496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 xmlns:a16="http://schemas.microsoft.com/office/drawing/2014/main" id="{CF4A5A40-4F3B-49B6-9081-1646BBF20341}"/>
              </a:ext>
            </a:extLst>
          </p:cNvPr>
          <p:cNvSpPr txBox="1"/>
          <p:nvPr/>
        </p:nvSpPr>
        <p:spPr>
          <a:xfrm>
            <a:off x="588962" y="1281981"/>
            <a:ext cx="8030033" cy="830997"/>
          </a:xfrm>
          <a:prstGeom prst="rect">
            <a:avLst/>
          </a:prstGeom>
          <a:solidFill>
            <a:srgbClr val="BDD8F3"/>
          </a:solidFill>
        </p:spPr>
        <p:txBody>
          <a:bodyPr wrap="square" rtlCol="0">
            <a:spAutoFit/>
          </a:bodyPr>
          <a:lstStyle/>
          <a:p>
            <a:pPr algn="ctr"/>
            <a:r>
              <a:rPr lang="ro-RO" sz="2400">
                <a:solidFill>
                  <a:schemeClr val="tx1">
                    <a:lumMod val="65000"/>
                    <a:lumOff val="35000"/>
                  </a:schemeClr>
                </a:solidFill>
                <a:latin typeface="+mj-lt"/>
              </a:rPr>
              <a:t>Care dintre următoarele NU sunt incluse în datele abonatului:</a:t>
            </a:r>
          </a:p>
        </p:txBody>
      </p:sp>
      <p:sp>
        <p:nvSpPr>
          <p:cNvPr id="9" name="TextBox 8">
            <a:extLst>
              <a:ext uri="{FF2B5EF4-FFF2-40B4-BE49-F238E27FC236}">
                <a16:creationId xmlns=""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ro-RO" sz="2400" dirty="0">
                <a:solidFill>
                  <a:schemeClr val="bg1"/>
                </a:solidFill>
                <a:latin typeface="+mj-lt"/>
              </a:rPr>
              <a:t>Răspunsul corect este B</a:t>
            </a:r>
          </a:p>
        </p:txBody>
      </p:sp>
      <p:sp>
        <p:nvSpPr>
          <p:cNvPr id="10" name="TextBox 9">
            <a:extLst>
              <a:ext uri="{FF2B5EF4-FFF2-40B4-BE49-F238E27FC236}">
                <a16:creationId xmlns="" xmlns:a16="http://schemas.microsoft.com/office/drawing/2014/main" id="{A5BF146C-DBC3-44BF-AA98-DDEC334987B8}"/>
              </a:ext>
            </a:extLst>
          </p:cNvPr>
          <p:cNvSpPr txBox="1"/>
          <p:nvPr/>
        </p:nvSpPr>
        <p:spPr>
          <a:xfrm>
            <a:off x="556984" y="2828835"/>
            <a:ext cx="8030032" cy="1938992"/>
          </a:xfrm>
          <a:prstGeom prst="rect">
            <a:avLst/>
          </a:prstGeom>
          <a:solidFill>
            <a:srgbClr val="F08A34"/>
          </a:solidFill>
        </p:spPr>
        <p:txBody>
          <a:bodyPr wrap="square" rtlCol="0">
            <a:spAutoFit/>
          </a:bodyPr>
          <a:lstStyle/>
          <a:p>
            <a:pPr marL="1828800" lvl="3" indent="-457200">
              <a:buAutoNum type="alphaUcPeriod"/>
            </a:pPr>
            <a:r>
              <a:rPr lang="ro-RO" sz="2400">
                <a:solidFill>
                  <a:schemeClr val="bg1"/>
                </a:solidFill>
                <a:latin typeface="+mj-lt"/>
              </a:rPr>
              <a:t>Adresa:</a:t>
            </a:r>
          </a:p>
          <a:p>
            <a:pPr marL="1828800" lvl="3" indent="-457200">
              <a:buAutoNum type="alphaUcPeriod"/>
            </a:pPr>
            <a:r>
              <a:rPr lang="ro-RO" sz="2400">
                <a:solidFill>
                  <a:schemeClr val="bg1"/>
                </a:solidFill>
                <a:latin typeface="+mj-lt"/>
              </a:rPr>
              <a:t>Conținutul</a:t>
            </a:r>
          </a:p>
          <a:p>
            <a:pPr marL="1828800" lvl="3" indent="-457200">
              <a:buAutoNum type="alphaUcPeriod"/>
            </a:pPr>
            <a:r>
              <a:rPr lang="ro-RO" sz="2400">
                <a:solidFill>
                  <a:schemeClr val="bg1"/>
                </a:solidFill>
                <a:latin typeface="+mj-lt"/>
              </a:rPr>
              <a:t>Adresa de email</a:t>
            </a:r>
          </a:p>
          <a:p>
            <a:pPr marL="1828800" lvl="3" indent="-457200">
              <a:buAutoNum type="alphaUcPeriod"/>
            </a:pPr>
            <a:r>
              <a:rPr lang="ro-RO" sz="2400">
                <a:solidFill>
                  <a:schemeClr val="bg1"/>
                </a:solidFill>
                <a:latin typeface="+mj-lt"/>
              </a:rPr>
              <a:t>Informații despre cardul de credit </a:t>
            </a:r>
          </a:p>
          <a:p>
            <a:pPr marL="1828800" lvl="3" indent="-457200">
              <a:buAutoNum type="alphaUcPeriod"/>
            </a:pPr>
            <a:r>
              <a:rPr lang="ro-RO" sz="2400">
                <a:solidFill>
                  <a:schemeClr val="bg1"/>
                </a:solidFill>
                <a:latin typeface="+mj-lt"/>
              </a:rPr>
              <a:t>Număr de telefon celular</a:t>
            </a:r>
          </a:p>
        </p:txBody>
      </p:sp>
      <p:sp>
        <p:nvSpPr>
          <p:cNvPr id="11" name="Rectangle 10">
            <a:extLst>
              <a:ext uri="{FF2B5EF4-FFF2-40B4-BE49-F238E27FC236}">
                <a16:creationId xmlns=""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Întrebare de sondaj</a:t>
            </a:r>
          </a:p>
        </p:txBody>
      </p:sp>
    </p:spTree>
    <p:extLst>
      <p:ext uri="{BB962C8B-B14F-4D97-AF65-F5344CB8AC3E}">
        <p14:creationId xmlns:p14="http://schemas.microsoft.com/office/powerpoint/2010/main" val="280675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81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BA244C-489D-417D-B8AB-CB954192CB36}"/>
              </a:ext>
            </a:extLst>
          </p:cNvPr>
          <p:cNvSpPr>
            <a:spLocks noGrp="1"/>
          </p:cNvSpPr>
          <p:nvPr>
            <p:ph type="title"/>
          </p:nvPr>
        </p:nvSpPr>
        <p:spPr/>
        <p:txBody>
          <a:bodyPr/>
          <a:lstStyle/>
          <a:p>
            <a:r>
              <a:rPr lang="ro-RO">
                <a:latin typeface="+mn-lt"/>
              </a:rPr>
              <a:t>ACCES ILEGAL</a:t>
            </a:r>
          </a:p>
        </p:txBody>
      </p:sp>
      <p:sp>
        <p:nvSpPr>
          <p:cNvPr id="3" name="Text Placeholder 2">
            <a:extLst>
              <a:ext uri="{FF2B5EF4-FFF2-40B4-BE49-F238E27FC236}">
                <a16:creationId xmlns="" xmlns:a16="http://schemas.microsoft.com/office/drawing/2014/main" id="{E380FE40-902C-48A0-8E4E-962AA387FB67}"/>
              </a:ext>
            </a:extLst>
          </p:cNvPr>
          <p:cNvSpPr>
            <a:spLocks noGrp="1"/>
          </p:cNvSpPr>
          <p:nvPr>
            <p:ph type="body" idx="1"/>
          </p:nvPr>
        </p:nvSpPr>
        <p:spPr/>
        <p:txBody>
          <a:bodyPr/>
          <a:lstStyle/>
          <a:p>
            <a:r>
              <a:rPr lang="ro-RO"/>
              <a:t>Dispozițiile de fond ale Convenției de la Budapesta - Partea 1</a:t>
            </a:r>
          </a:p>
        </p:txBody>
      </p:sp>
      <p:sp>
        <p:nvSpPr>
          <p:cNvPr id="6" name="TextBox 7">
            <a:extLst>
              <a:ext uri="{FF2B5EF4-FFF2-40B4-BE49-F238E27FC236}">
                <a16:creationId xmlns="" xmlns:a16="http://schemas.microsoft.com/office/drawing/2014/main" id="{EE44B28D-96A4-4B71-A353-916AB5467157}"/>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Secțiunea 2</a:t>
            </a:r>
          </a:p>
        </p:txBody>
      </p:sp>
    </p:spTree>
    <p:extLst>
      <p:ext uri="{BB962C8B-B14F-4D97-AF65-F5344CB8AC3E}">
        <p14:creationId xmlns:p14="http://schemas.microsoft.com/office/powerpoint/2010/main" val="337276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 xmlns:a16="http://schemas.microsoft.com/office/drawing/2014/main" id="{901B2789-EF2E-4BD2-B40F-2EDEBF060E14}"/>
              </a:ext>
            </a:extLst>
          </p:cNvPr>
          <p:cNvSpPr>
            <a:spLocks noGrp="1"/>
          </p:cNvSpPr>
          <p:nvPr>
            <p:ph type="body" idx="4294967295"/>
          </p:nvPr>
        </p:nvSpPr>
        <p:spPr>
          <a:xfrm>
            <a:off x="461169" y="1423193"/>
            <a:ext cx="8229600" cy="4525963"/>
          </a:xfrm>
          <a:ln w="38100">
            <a:solidFill>
              <a:srgbClr val="FF0000"/>
            </a:solidFill>
            <a:miter lim="800000"/>
            <a:headEnd/>
            <a:tailEnd/>
          </a:ln>
        </p:spPr>
        <p:txBody>
          <a:bodyPr/>
          <a:lstStyle/>
          <a:p>
            <a:pPr algn="ctr" eaLnBrk="1" hangingPunct="1">
              <a:lnSpc>
                <a:spcPct val="80000"/>
              </a:lnSpc>
              <a:buFont typeface="Arial" panose="020B0604020202020204" pitchFamily="34" charset="0"/>
              <a:buNone/>
            </a:pPr>
            <a:endParaRPr lang="en-GB" altLang="sr-Latn-RS" sz="2800" dirty="0">
              <a:cs typeface="Times New Roman" panose="02020603050405020304" pitchFamily="18" charset="0"/>
            </a:endParaRPr>
          </a:p>
          <a:p>
            <a:pPr algn="ctr" eaLnBrk="1" hangingPunct="1">
              <a:lnSpc>
                <a:spcPct val="80000"/>
              </a:lnSpc>
              <a:buFont typeface="Arial" panose="020B0604020202020204" pitchFamily="34" charset="0"/>
              <a:buNone/>
            </a:pPr>
            <a:r>
              <a:rPr lang="ro-RO" b="1" i="1">
                <a:cs typeface="Times New Roman" panose="02020603050405020304" pitchFamily="18" charset="0"/>
              </a:rPr>
              <a:t>Acces ilegal</a:t>
            </a:r>
          </a:p>
          <a:p>
            <a:pPr algn="ctr" eaLnBrk="1" hangingPunct="1">
              <a:lnSpc>
                <a:spcPct val="80000"/>
              </a:lnSpc>
              <a:buFont typeface="Arial" panose="020B0604020202020204" pitchFamily="34" charset="0"/>
              <a:buNone/>
            </a:pPr>
            <a:r>
              <a:rPr lang="ro-RO" b="1" i="1">
                <a:cs typeface="Times New Roman" panose="02020603050405020304" pitchFamily="18" charset="0"/>
              </a:rPr>
              <a:t>(Articolul 2– Convenția de la Budapesta)</a:t>
            </a:r>
          </a:p>
          <a:p>
            <a:pPr eaLnBrk="1" hangingPunct="1">
              <a:lnSpc>
                <a:spcPct val="80000"/>
              </a:lnSpc>
              <a:buFont typeface="Arial" panose="020B0604020202020204" pitchFamily="34" charset="0"/>
              <a:buNone/>
            </a:pPr>
            <a:endParaRPr lang="en-GB" altLang="sr-Latn-RS" dirty="0">
              <a:cs typeface="Times New Roman" panose="02020603050405020304" pitchFamily="18" charset="0"/>
            </a:endParaRPr>
          </a:p>
          <a:p>
            <a:pPr eaLnBrk="1" hangingPunct="1">
              <a:lnSpc>
                <a:spcPct val="80000"/>
              </a:lnSpc>
              <a:buFont typeface="Arial" panose="020B0604020202020204" pitchFamily="34" charset="0"/>
              <a:buNone/>
            </a:pPr>
            <a:endParaRPr lang="en-GB" altLang="sr-Latn-RS" dirty="0">
              <a:cs typeface="Times New Roman" panose="02020603050405020304" pitchFamily="18" charset="0"/>
            </a:endParaRPr>
          </a:p>
          <a:p>
            <a:pPr algn="ctr" eaLnBrk="1" hangingPunct="1">
              <a:lnSpc>
                <a:spcPct val="80000"/>
              </a:lnSpc>
            </a:pPr>
            <a:r>
              <a:rPr lang="ro-RO" i="1">
                <a:cs typeface="Times New Roman" panose="02020603050405020304" pitchFamily="18" charset="0"/>
              </a:rPr>
              <a:t>Accesarea fără drept, în întregime sau a oricărei părți a unui sistem informatic  </a:t>
            </a:r>
          </a:p>
          <a:p>
            <a:pPr algn="ctr" eaLnBrk="1" hangingPunct="1">
              <a:lnSpc>
                <a:spcPct val="80000"/>
              </a:lnSpc>
            </a:pPr>
            <a:endParaRPr lang="en-GB" altLang="sr-Latn-RS" i="1" dirty="0">
              <a:cs typeface="Times New Roman" panose="02020603050405020304" pitchFamily="18" charset="0"/>
            </a:endParaRPr>
          </a:p>
          <a:p>
            <a:pPr algn="ctr" eaLnBrk="1" hangingPunct="1">
              <a:lnSpc>
                <a:spcPct val="80000"/>
              </a:lnSpc>
            </a:pPr>
            <a:r>
              <a:rPr lang="ro-RO" i="1">
                <a:cs typeface="Times New Roman" panose="02020603050405020304" pitchFamily="18" charset="0"/>
              </a:rPr>
              <a:t>Intenționat</a:t>
            </a:r>
          </a:p>
          <a:p>
            <a:pPr algn="ctr" eaLnBrk="1" hangingPunct="1">
              <a:lnSpc>
                <a:spcPct val="80000"/>
              </a:lnSpc>
              <a:buFont typeface="Arial" panose="020B0604020202020204" pitchFamily="34" charset="0"/>
              <a:buNone/>
            </a:pPr>
            <a:endParaRPr lang="en-GB" altLang="sr-Latn-RS" dirty="0">
              <a:cs typeface="Times New Roman" panose="02020603050405020304" pitchFamily="18" charset="0"/>
            </a:endParaRPr>
          </a:p>
        </p:txBody>
      </p:sp>
      <p:sp>
        <p:nvSpPr>
          <p:cNvPr id="15" name="TextBox 7">
            <a:extLst>
              <a:ext uri="{FF2B5EF4-FFF2-40B4-BE49-F238E27FC236}">
                <a16:creationId xmlns="" xmlns:a16="http://schemas.microsoft.com/office/drawing/2014/main" id="{C4E7D0AE-F5E2-48F0-87FE-9287F73A74D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Acces ilegal</a:t>
            </a:r>
          </a:p>
        </p:txBody>
      </p:sp>
    </p:spTree>
    <p:extLst>
      <p:ext uri="{BB962C8B-B14F-4D97-AF65-F5344CB8AC3E}">
        <p14:creationId xmlns:p14="http://schemas.microsoft.com/office/powerpoint/2010/main" val="349910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 xmlns:a16="http://schemas.microsoft.com/office/drawing/2014/main" id="{E832B8FA-3D48-499C-A1D8-F981718803EB}"/>
              </a:ext>
            </a:extLst>
          </p:cNvPr>
          <p:cNvSpPr>
            <a:spLocks noGrp="1"/>
          </p:cNvSpPr>
          <p:nvPr>
            <p:ph sz="quarter" idx="11"/>
          </p:nvPr>
        </p:nvSpPr>
        <p:spPr>
          <a:xfrm>
            <a:off x="448274" y="1251040"/>
            <a:ext cx="8074025" cy="604837"/>
          </a:xfrm>
          <a:solidFill>
            <a:schemeClr val="accent1"/>
          </a:solidFill>
        </p:spPr>
        <p:txBody>
          <a:bodyPr>
            <a:noAutofit/>
          </a:bodyPr>
          <a:lstStyle/>
          <a:p>
            <a:pPr algn="l"/>
            <a:r>
              <a:rPr lang="ro-RO" sz="2000" dirty="0">
                <a:solidFill>
                  <a:schemeClr val="bg1"/>
                </a:solidFill>
              </a:rPr>
              <a:t>Tentativă de fraudă informatică de 130 milioane </a:t>
            </a:r>
            <a:r>
              <a:rPr lang="ro-RO" sz="2000" dirty="0" err="1">
                <a:solidFill>
                  <a:schemeClr val="bg1"/>
                </a:solidFill>
              </a:rPr>
              <a:t>Rs</a:t>
            </a:r>
            <a:r>
              <a:rPr lang="ro-RO" sz="2000" dirty="0">
                <a:solidFill>
                  <a:schemeClr val="bg1"/>
                </a:solidFill>
              </a:rPr>
              <a:t> dejucată –suspecții sunt arestați </a:t>
            </a:r>
            <a:endParaRPr lang="en-US" sz="2000" dirty="0">
              <a:solidFill>
                <a:schemeClr val="bg1"/>
              </a:solidFill>
            </a:endParaRPr>
          </a:p>
        </p:txBody>
      </p:sp>
      <p:sp>
        <p:nvSpPr>
          <p:cNvPr id="3" name="Substituent text 2">
            <a:extLst>
              <a:ext uri="{FF2B5EF4-FFF2-40B4-BE49-F238E27FC236}">
                <a16:creationId xmlns="" xmlns:a16="http://schemas.microsoft.com/office/drawing/2014/main" id="{47518563-5F8A-4BEE-94BE-0DFE31D4825A}"/>
              </a:ext>
            </a:extLst>
          </p:cNvPr>
          <p:cNvSpPr>
            <a:spLocks noGrp="1"/>
          </p:cNvSpPr>
          <p:nvPr>
            <p:ph type="body" sz="quarter" idx="12"/>
          </p:nvPr>
        </p:nvSpPr>
        <p:spPr>
          <a:xfrm>
            <a:off x="393657" y="2050846"/>
            <a:ext cx="8074024" cy="3264103"/>
          </a:xfrm>
        </p:spPr>
        <p:txBody>
          <a:bodyPr>
            <a:normAutofit/>
          </a:bodyPr>
          <a:lstStyle/>
          <a:p>
            <a:pPr algn="l">
              <a:lnSpc>
                <a:spcPct val="100000"/>
              </a:lnSpc>
            </a:pPr>
            <a:r>
              <a:rPr lang="ro-RO" sz="1200" b="0" dirty="0"/>
              <a:t>de </a:t>
            </a:r>
            <a:r>
              <a:rPr lang="ro-RO" sz="1200" b="0" dirty="0" err="1"/>
              <a:t>Zulfik</a:t>
            </a:r>
            <a:r>
              <a:rPr lang="ro-RO" sz="1200" b="0" dirty="0"/>
              <a:t> </a:t>
            </a:r>
            <a:r>
              <a:rPr lang="ro-RO" sz="1200" b="0" dirty="0" err="1"/>
              <a:t>Farzan</a:t>
            </a:r>
            <a:endParaRPr lang="ro-RO" sz="1200" b="0" dirty="0"/>
          </a:p>
          <a:p>
            <a:pPr algn="l">
              <a:lnSpc>
                <a:spcPct val="100000"/>
              </a:lnSpc>
              <a:spcBef>
                <a:spcPts val="0"/>
              </a:spcBef>
            </a:pPr>
            <a:r>
              <a:rPr lang="ro-RO" sz="1200" b="0" dirty="0"/>
              <a:t>5 febr 2020</a:t>
            </a:r>
            <a:r>
              <a:rPr lang="en-US" sz="1200" b="0" dirty="0"/>
              <a:t>| 6:37 PM</a:t>
            </a:r>
          </a:p>
          <a:p>
            <a:pPr algn="l">
              <a:lnSpc>
                <a:spcPct val="100000"/>
              </a:lnSpc>
              <a:spcBef>
                <a:spcPts val="0"/>
              </a:spcBef>
            </a:pPr>
            <a:endParaRPr lang="en-US" sz="1200" b="0" dirty="0"/>
          </a:p>
          <a:p>
            <a:pPr algn="l">
              <a:lnSpc>
                <a:spcPct val="100000"/>
              </a:lnSpc>
              <a:spcBef>
                <a:spcPts val="0"/>
              </a:spcBef>
            </a:pPr>
            <a:r>
              <a:rPr lang="en-US" sz="1400" b="0" dirty="0"/>
              <a:t>Colombo (</a:t>
            </a:r>
            <a:r>
              <a:rPr lang="ro-RO" sz="1400" b="0" dirty="0" err="1"/>
              <a:t>News</a:t>
            </a:r>
            <a:r>
              <a:rPr lang="ro-RO" sz="1400" b="0" dirty="0"/>
              <a:t> 1st) Două persona de altă naționalitate arestate pentru transferul ilegal al sumei de 130 milioane </a:t>
            </a:r>
            <a:r>
              <a:rPr lang="ro-RO" sz="1400" b="0" dirty="0" err="1"/>
              <a:t>Rs</a:t>
            </a:r>
            <a:r>
              <a:rPr lang="ro-RO" sz="1400" b="0" dirty="0"/>
              <a:t> prin </a:t>
            </a:r>
            <a:r>
              <a:rPr lang="ro-RO" sz="1400" b="0" dirty="0" err="1"/>
              <a:t>hacking</a:t>
            </a:r>
            <a:r>
              <a:rPr lang="ro-RO" sz="1400" b="0" dirty="0"/>
              <a:t> în sistemul unei universități private din </a:t>
            </a:r>
            <a:r>
              <a:rPr lang="ro-RO" sz="1400" b="0" dirty="0" err="1"/>
              <a:t>Homagama</a:t>
            </a:r>
            <a:r>
              <a:rPr lang="ro-RO" sz="1400" b="0" dirty="0"/>
              <a:t>, au fost reținute până mâine de Magistratul Șef </a:t>
            </a:r>
            <a:r>
              <a:rPr lang="ro-RO" sz="1400" b="0" dirty="0" err="1"/>
              <a:t>all</a:t>
            </a:r>
            <a:r>
              <a:rPr lang="ro-RO" sz="1400" b="0" dirty="0"/>
              <a:t> Colombo</a:t>
            </a:r>
          </a:p>
          <a:p>
            <a:pPr algn="l">
              <a:lnSpc>
                <a:spcPct val="100000"/>
              </a:lnSpc>
              <a:spcBef>
                <a:spcPts val="0"/>
              </a:spcBef>
            </a:pPr>
            <a:endParaRPr lang="ro-RO" sz="1400" b="0" dirty="0"/>
          </a:p>
          <a:p>
            <a:pPr algn="l">
              <a:lnSpc>
                <a:spcPct val="100000"/>
              </a:lnSpc>
              <a:spcBef>
                <a:spcPts val="0"/>
              </a:spcBef>
            </a:pPr>
            <a:r>
              <a:rPr lang="ro-RO" sz="1400" b="0" dirty="0"/>
              <a:t>Conform Poliției din Sri Lanka, un suspect a pătruns în sistemul unei universități private și a transferat 30 milioane </a:t>
            </a:r>
            <a:r>
              <a:rPr lang="ro-RO" sz="1400" b="0" dirty="0" err="1"/>
              <a:t>Rs</a:t>
            </a:r>
            <a:r>
              <a:rPr lang="ro-RO" sz="1400" b="0" dirty="0"/>
              <a:t> din contul bancar al Universității private în </a:t>
            </a:r>
            <a:r>
              <a:rPr lang="ro-RO" sz="1400" b="0" dirty="0" err="1"/>
              <a:t>Kirulapoma</a:t>
            </a:r>
            <a:r>
              <a:rPr lang="ro-RO" sz="1400" b="0" dirty="0"/>
              <a:t>, în alt cont bancar.</a:t>
            </a:r>
          </a:p>
          <a:p>
            <a:pPr algn="l">
              <a:lnSpc>
                <a:spcPct val="100000"/>
              </a:lnSpc>
              <a:spcBef>
                <a:spcPts val="0"/>
              </a:spcBef>
            </a:pPr>
            <a:endParaRPr lang="ro-RO" sz="1400" b="0" dirty="0"/>
          </a:p>
          <a:p>
            <a:pPr algn="l">
              <a:lnSpc>
                <a:spcPct val="100000"/>
              </a:lnSpc>
              <a:spcBef>
                <a:spcPts val="0"/>
              </a:spcBef>
            </a:pPr>
            <a:r>
              <a:rPr lang="ro-RO" sz="1400" b="0" dirty="0"/>
              <a:t>Apoi, suspectul a încercat să transfere o sumă mamut de 100 milioane </a:t>
            </a:r>
            <a:r>
              <a:rPr lang="ro-RO" sz="1400" b="0" dirty="0" err="1"/>
              <a:t>Rs</a:t>
            </a:r>
            <a:r>
              <a:rPr lang="ro-RO" sz="1400" b="0" dirty="0"/>
              <a:t> din contul universității în contul unei societăți private deținute de doi străini.</a:t>
            </a:r>
          </a:p>
          <a:p>
            <a:pPr algn="l">
              <a:lnSpc>
                <a:spcPct val="100000"/>
              </a:lnSpc>
              <a:spcBef>
                <a:spcPts val="0"/>
              </a:spcBef>
            </a:pPr>
            <a:endParaRPr lang="ro-RO" sz="1400" b="0" dirty="0"/>
          </a:p>
          <a:p>
            <a:pPr algn="l">
              <a:lnSpc>
                <a:spcPct val="100000"/>
              </a:lnSpc>
              <a:spcBef>
                <a:spcPts val="0"/>
              </a:spcBef>
            </a:pPr>
            <a:r>
              <a:rPr lang="ro-RO" sz="1400" b="0" dirty="0"/>
              <a:t>În timpul tentativei a doua de transfer,  Departamentul de Investigații Penale a dat de urma suspectului și l-a arestat în 24 ianuarie.</a:t>
            </a:r>
            <a:endParaRPr lang="en-US" sz="1400" b="0" dirty="0"/>
          </a:p>
          <a:p>
            <a:pPr algn="l">
              <a:lnSpc>
                <a:spcPct val="100000"/>
              </a:lnSpc>
              <a:spcBef>
                <a:spcPts val="0"/>
              </a:spcBef>
            </a:pPr>
            <a:endParaRPr lang="en-US" sz="1200" b="0" dirty="0"/>
          </a:p>
          <a:p>
            <a:pPr algn="l">
              <a:lnSpc>
                <a:spcPct val="100000"/>
              </a:lnSpc>
              <a:spcBef>
                <a:spcPts val="0"/>
              </a:spcBef>
            </a:pPr>
            <a:endParaRPr lang="ro-RO" sz="1200" b="0" dirty="0"/>
          </a:p>
          <a:p>
            <a:pPr algn="l">
              <a:lnSpc>
                <a:spcPct val="100000"/>
              </a:lnSpc>
            </a:pPr>
            <a:endParaRPr lang="ro-RO" sz="1200" b="0" dirty="0"/>
          </a:p>
          <a:p>
            <a:pPr algn="l"/>
            <a:endParaRPr lang="en-US" sz="1200" b="0" dirty="0"/>
          </a:p>
        </p:txBody>
      </p:sp>
      <p:sp>
        <p:nvSpPr>
          <p:cNvPr id="4" name="Substituent text 3">
            <a:extLst>
              <a:ext uri="{FF2B5EF4-FFF2-40B4-BE49-F238E27FC236}">
                <a16:creationId xmlns="" xmlns:a16="http://schemas.microsoft.com/office/drawing/2014/main" id="{641B5DA6-D6DF-4764-99F8-67B65CD611F4}"/>
              </a:ext>
            </a:extLst>
          </p:cNvPr>
          <p:cNvSpPr>
            <a:spLocks noGrp="1"/>
          </p:cNvSpPr>
          <p:nvPr>
            <p:ph type="body" sz="quarter" idx="13"/>
          </p:nvPr>
        </p:nvSpPr>
        <p:spPr/>
        <p:txBody>
          <a:bodyPr/>
          <a:lstStyle/>
          <a:p>
            <a:endParaRPr lang="en-US"/>
          </a:p>
        </p:txBody>
      </p:sp>
      <p:sp>
        <p:nvSpPr>
          <p:cNvPr id="6" name="CasetăText 5">
            <a:extLst>
              <a:ext uri="{FF2B5EF4-FFF2-40B4-BE49-F238E27FC236}">
                <a16:creationId xmlns="" xmlns:a16="http://schemas.microsoft.com/office/drawing/2014/main" id="{73F27B47-E2EC-4053-B0D5-3C499C30BCE8}"/>
              </a:ext>
            </a:extLst>
          </p:cNvPr>
          <p:cNvSpPr txBox="1"/>
          <p:nvPr/>
        </p:nvSpPr>
        <p:spPr>
          <a:xfrm>
            <a:off x="2857500" y="134362"/>
            <a:ext cx="6286500" cy="707886"/>
          </a:xfrm>
          <a:prstGeom prst="rect">
            <a:avLst/>
          </a:prstGeom>
          <a:solidFill>
            <a:schemeClr val="accent1">
              <a:lumMod val="75000"/>
            </a:schemeClr>
          </a:solidFill>
        </p:spPr>
        <p:txBody>
          <a:bodyPr wrap="square" rtlCol="0">
            <a:spAutoFit/>
          </a:bodyPr>
          <a:lstStyle/>
          <a:p>
            <a:pPr algn="r">
              <a:spcAft>
                <a:spcPts val="1200"/>
              </a:spcAft>
            </a:pPr>
            <a:r>
              <a:rPr lang="ro-RO" sz="4000" dirty="0">
                <a:solidFill>
                  <a:schemeClr val="bg1"/>
                </a:solidFill>
              </a:rPr>
              <a:t>Acces ilegal: Exemplu</a:t>
            </a:r>
          </a:p>
        </p:txBody>
      </p:sp>
    </p:spTree>
    <p:extLst>
      <p:ext uri="{BB962C8B-B14F-4D97-AF65-F5344CB8AC3E}">
        <p14:creationId xmlns:p14="http://schemas.microsoft.com/office/powerpoint/2010/main" val="310545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 xmlns:a16="http://schemas.microsoft.com/office/drawing/2014/main" id="{38025A54-679A-4709-AB51-ABCFFEDDC9BA}"/>
              </a:ext>
            </a:extLst>
          </p:cNvPr>
          <p:cNvSpPr>
            <a:spLocks noGrp="1"/>
          </p:cNvSpPr>
          <p:nvPr>
            <p:ph sz="quarter" idx="11"/>
          </p:nvPr>
        </p:nvSpPr>
        <p:spPr>
          <a:xfrm>
            <a:off x="448274" y="1251041"/>
            <a:ext cx="8074025" cy="425360"/>
          </a:xfrm>
        </p:spPr>
        <p:txBody>
          <a:bodyPr/>
          <a:lstStyle/>
          <a:p>
            <a:r>
              <a:rPr lang="ro-RO" dirty="0"/>
              <a:t>Hacker găsit vinovat de spargerea site-ului AT&amp;T pentru a obține date ale clienților cu </a:t>
            </a:r>
            <a:r>
              <a:rPr lang="ro-RO" dirty="0" err="1"/>
              <a:t>iPad</a:t>
            </a:r>
            <a:endParaRPr lang="en-US" dirty="0"/>
          </a:p>
        </p:txBody>
      </p:sp>
      <p:sp>
        <p:nvSpPr>
          <p:cNvPr id="3" name="Substituent text 2">
            <a:extLst>
              <a:ext uri="{FF2B5EF4-FFF2-40B4-BE49-F238E27FC236}">
                <a16:creationId xmlns="" xmlns:a16="http://schemas.microsoft.com/office/drawing/2014/main" id="{6BFFE21A-EA45-4F72-9F37-ABD837F8FDC3}"/>
              </a:ext>
            </a:extLst>
          </p:cNvPr>
          <p:cNvSpPr>
            <a:spLocks noGrp="1"/>
          </p:cNvSpPr>
          <p:nvPr>
            <p:ph type="body" sz="quarter" idx="12"/>
          </p:nvPr>
        </p:nvSpPr>
        <p:spPr>
          <a:xfrm>
            <a:off x="447676" y="1676401"/>
            <a:ext cx="8074024" cy="2673350"/>
          </a:xfrm>
        </p:spPr>
        <p:txBody>
          <a:bodyPr/>
          <a:lstStyle/>
          <a:p>
            <a:endParaRPr lang="en-US" dirty="0"/>
          </a:p>
        </p:txBody>
      </p:sp>
      <p:sp>
        <p:nvSpPr>
          <p:cNvPr id="5" name="TextBox 7">
            <a:extLst>
              <a:ext uri="{FF2B5EF4-FFF2-40B4-BE49-F238E27FC236}">
                <a16:creationId xmlns="" xmlns:a16="http://schemas.microsoft.com/office/drawing/2014/main" id="{99830715-BF0A-4851-82C7-3C5CCC984222}"/>
              </a:ext>
            </a:extLst>
          </p:cNvPr>
          <p:cNvSpPr txBox="1">
            <a:spLocks noChangeArrowheads="1"/>
          </p:cNvSpPr>
          <p:nvPr/>
        </p:nvSpPr>
        <p:spPr bwMode="auto">
          <a:xfrm>
            <a:off x="1403350" y="190500"/>
            <a:ext cx="7632700" cy="707886"/>
          </a:xfrm>
          <a:prstGeom prst="rect">
            <a:avLst/>
          </a:prstGeom>
          <a:solidFill>
            <a:schemeClr val="accent1">
              <a:lumMod val="75000"/>
            </a:schemeClr>
          </a:solidFill>
          <a:ln>
            <a:noFill/>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4000" dirty="0">
                <a:solidFill>
                  <a:schemeClr val="bg1"/>
                </a:solidFill>
                <a:latin typeface="Verdana" panose="020B0604030504040204" pitchFamily="34" charset="0"/>
                <a:ea typeface="Verdana" panose="020B0604030504040204" pitchFamily="34" charset="0"/>
                <a:cs typeface="Verdana" charset="0"/>
              </a:rPr>
              <a:t>Acces ilegal: Exemplu</a:t>
            </a:r>
          </a:p>
        </p:txBody>
      </p:sp>
      <p:graphicFrame>
        <p:nvGraphicFramePr>
          <p:cNvPr id="6" name="Tabel 6">
            <a:extLst>
              <a:ext uri="{FF2B5EF4-FFF2-40B4-BE49-F238E27FC236}">
                <a16:creationId xmlns="" xmlns:a16="http://schemas.microsoft.com/office/drawing/2014/main" id="{96256C4F-B13F-47F2-A97F-D2C226690B9F}"/>
              </a:ext>
            </a:extLst>
          </p:cNvPr>
          <p:cNvGraphicFramePr>
            <a:graphicFrameLocks noGrp="1"/>
          </p:cNvGraphicFramePr>
          <p:nvPr>
            <p:extLst>
              <p:ext uri="{D42A27DB-BD31-4B8C-83A1-F6EECF244321}">
                <p14:modId xmlns:p14="http://schemas.microsoft.com/office/powerpoint/2010/main" val="1938056175"/>
              </p:ext>
            </p:extLst>
          </p:nvPr>
        </p:nvGraphicFramePr>
        <p:xfrm>
          <a:off x="466725" y="1678801"/>
          <a:ext cx="8054975" cy="4876800"/>
        </p:xfrm>
        <a:graphic>
          <a:graphicData uri="http://schemas.openxmlformats.org/drawingml/2006/table">
            <a:tbl>
              <a:tblPr firstRow="1" bandRow="1">
                <a:tableStyleId>{5C22544A-7EE6-4342-B048-85BDC9FD1C3A}</a:tableStyleId>
              </a:tblPr>
              <a:tblGrid>
                <a:gridCol w="4017963">
                  <a:extLst>
                    <a:ext uri="{9D8B030D-6E8A-4147-A177-3AD203B41FA5}">
                      <a16:colId xmlns="" xmlns:a16="http://schemas.microsoft.com/office/drawing/2014/main" val="772133141"/>
                    </a:ext>
                  </a:extLst>
                </a:gridCol>
                <a:gridCol w="4037012">
                  <a:extLst>
                    <a:ext uri="{9D8B030D-6E8A-4147-A177-3AD203B41FA5}">
                      <a16:colId xmlns="" xmlns:a16="http://schemas.microsoft.com/office/drawing/2014/main" val="1983125404"/>
                    </a:ext>
                  </a:extLst>
                </a:gridCol>
              </a:tblGrid>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o-RO"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Hacker găsit vinovat de spargerea site-ului AT&amp;T pentru a obține date ale clienților cu </a:t>
                      </a:r>
                      <a:r>
                        <a:rPr kumimoji="0" lang="ro-RO" sz="1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iPad</a:t>
                      </a: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ro-RO" dirty="0"/>
                    </a:p>
                    <a:p>
                      <a:pPr>
                        <a:spcAft>
                          <a:spcPts val="600"/>
                        </a:spcAft>
                      </a:pPr>
                      <a:r>
                        <a:rPr lang="ro-RO" sz="1200" dirty="0">
                          <a:solidFill>
                            <a:schemeClr val="tx1"/>
                          </a:solidFill>
                        </a:rPr>
                        <a:t>UN HACKER ACUZAT </a:t>
                      </a:r>
                      <a:r>
                        <a:rPr lang="en-US" sz="1200" b="0" dirty="0">
                          <a:solidFill>
                            <a:schemeClr val="tx1"/>
                          </a:solidFill>
                        </a:rPr>
                        <a:t>de </a:t>
                      </a:r>
                      <a:r>
                        <a:rPr lang="en-US" sz="1200" b="0" dirty="0" err="1">
                          <a:solidFill>
                            <a:schemeClr val="tx1"/>
                          </a:solidFill>
                        </a:rPr>
                        <a:t>infrac</a:t>
                      </a:r>
                      <a:r>
                        <a:rPr lang="ro-RO" sz="1200" b="0" dirty="0">
                          <a:solidFill>
                            <a:schemeClr val="tx1"/>
                          </a:solidFill>
                        </a:rPr>
                        <a:t>ț</a:t>
                      </a:r>
                      <a:r>
                        <a:rPr lang="en-US" sz="1200" b="0" dirty="0" err="1">
                          <a:solidFill>
                            <a:schemeClr val="tx1"/>
                          </a:solidFill>
                        </a:rPr>
                        <a:t>iuni</a:t>
                      </a:r>
                      <a:r>
                        <a:rPr lang="en-US" sz="1200" b="0" dirty="0">
                          <a:solidFill>
                            <a:schemeClr val="tx1"/>
                          </a:solidFill>
                        </a:rPr>
                        <a:t> </a:t>
                      </a:r>
                      <a:r>
                        <a:rPr lang="en-US" sz="1200" b="0" dirty="0" err="1">
                          <a:solidFill>
                            <a:schemeClr val="tx1"/>
                          </a:solidFill>
                        </a:rPr>
                        <a:t>federale</a:t>
                      </a:r>
                      <a:r>
                        <a:rPr lang="ro-RO" sz="1200" b="0" dirty="0">
                          <a:solidFill>
                            <a:schemeClr val="tx1"/>
                          </a:solidFill>
                        </a:rPr>
                        <a:t> pentru obținerea datelor personale a peste 100.000 de deținători de </a:t>
                      </a:r>
                      <a:r>
                        <a:rPr lang="ro-RO" sz="1200" b="0" dirty="0" err="1">
                          <a:solidFill>
                            <a:schemeClr val="tx1"/>
                          </a:solidFill>
                        </a:rPr>
                        <a:t>iPad</a:t>
                      </a:r>
                      <a:r>
                        <a:rPr lang="en-US" sz="1200" b="0" dirty="0">
                          <a:solidFill>
                            <a:schemeClr val="tx1"/>
                          </a:solidFill>
                        </a:rPr>
                        <a:t> </a:t>
                      </a:r>
                      <a:r>
                        <a:rPr lang="ro-RO" sz="1200" b="0" dirty="0">
                          <a:solidFill>
                            <a:schemeClr val="tx1"/>
                          </a:solidFill>
                        </a:rPr>
                        <a:t>de pe site-ul AT&amp;T a fost găsit vinovat marți.</a:t>
                      </a:r>
                    </a:p>
                    <a:p>
                      <a:pPr>
                        <a:spcAft>
                          <a:spcPts val="600"/>
                        </a:spcAft>
                      </a:pPr>
                      <a:r>
                        <a:rPr lang="ro-RO" sz="1200" b="0" dirty="0">
                          <a:solidFill>
                            <a:schemeClr val="tx1"/>
                          </a:solidFill>
                        </a:rPr>
                        <a:t>Andrew </a:t>
                      </a:r>
                      <a:r>
                        <a:rPr lang="ro-RO" sz="1200" b="0" dirty="0" err="1">
                          <a:solidFill>
                            <a:schemeClr val="tx1"/>
                          </a:solidFill>
                        </a:rPr>
                        <a:t>Auernheimer</a:t>
                      </a:r>
                      <a:r>
                        <a:rPr lang="ro-RO" sz="1200" b="0" dirty="0">
                          <a:solidFill>
                            <a:schemeClr val="tx1"/>
                          </a:solidFill>
                        </a:rPr>
                        <a:t>, 26 de ani din </a:t>
                      </a:r>
                      <a:r>
                        <a:rPr lang="ro-RO" sz="1200" b="0" dirty="0" err="1">
                          <a:solidFill>
                            <a:schemeClr val="tx1"/>
                          </a:solidFill>
                        </a:rPr>
                        <a:t>Fayetteville</a:t>
                      </a:r>
                      <a:r>
                        <a:rPr lang="ro-RO" sz="1200" b="0" dirty="0">
                          <a:solidFill>
                            <a:schemeClr val="tx1"/>
                          </a:solidFill>
                        </a:rPr>
                        <a:t>, Arkansas, a fost găsit vinovat de o instanță federală din New Jersey fiind învinui de fraudă de identitate și de conspirare de accesa un sistem informatic fără autorizare.</a:t>
                      </a:r>
                    </a:p>
                    <a:p>
                      <a:pPr>
                        <a:spcAft>
                          <a:spcPts val="600"/>
                        </a:spcAft>
                      </a:pPr>
                      <a:r>
                        <a:rPr lang="ro-RO" sz="1200" b="0" dirty="0">
                          <a:solidFill>
                            <a:schemeClr val="tx1"/>
                          </a:solidFill>
                        </a:rPr>
                        <a:t>Juriul a dat verdictul la câteva ore de la prinderea acestuia.</a:t>
                      </a:r>
                    </a:p>
                    <a:p>
                      <a:pPr>
                        <a:spcAft>
                          <a:spcPts val="600"/>
                        </a:spcAft>
                      </a:pPr>
                      <a:r>
                        <a:rPr lang="ro-RO" sz="1200" b="0" dirty="0" err="1">
                          <a:solidFill>
                            <a:schemeClr val="tx1"/>
                          </a:solidFill>
                        </a:rPr>
                        <a:t>Auernheimer</a:t>
                      </a:r>
                      <a:r>
                        <a:rPr lang="ro-RO" sz="1200" b="0" dirty="0">
                          <a:solidFill>
                            <a:schemeClr val="tx1"/>
                          </a:solidFill>
                        </a:rPr>
                        <a:t> a </a:t>
                      </a:r>
                      <a:r>
                        <a:rPr lang="ro-RO" sz="1200" b="0" dirty="0" err="1">
                          <a:solidFill>
                            <a:schemeClr val="tx1"/>
                          </a:solidFill>
                        </a:rPr>
                        <a:t>trasmis</a:t>
                      </a:r>
                      <a:r>
                        <a:rPr lang="ro-RO" sz="1200" b="0" dirty="0">
                          <a:solidFill>
                            <a:schemeClr val="tx1"/>
                          </a:solidFill>
                        </a:rPr>
                        <a:t> pe Tweeter susținătorilor săi că se aștepta la acest verdict și că va face apel.</a:t>
                      </a:r>
                    </a:p>
                    <a:p>
                      <a:pPr>
                        <a:spcAft>
                          <a:spcPts val="600"/>
                        </a:spcAft>
                      </a:pPr>
                      <a:r>
                        <a:rPr lang="ro-RO" sz="1200" b="0" dirty="0" err="1">
                          <a:solidFill>
                            <a:schemeClr val="tx1"/>
                          </a:solidFill>
                        </a:rPr>
                        <a:t>Auernheimer</a:t>
                      </a:r>
                      <a:r>
                        <a:rPr lang="ro-RO" sz="1200" b="0" dirty="0">
                          <a:solidFill>
                            <a:schemeClr val="tx1"/>
                          </a:solidFill>
                        </a:rPr>
                        <a:t> și Daniel </a:t>
                      </a:r>
                      <a:r>
                        <a:rPr lang="ro-RO" sz="1200" b="0" dirty="0" err="1">
                          <a:solidFill>
                            <a:schemeClr val="tx1"/>
                          </a:solidFill>
                        </a:rPr>
                        <a:t>Spiller</a:t>
                      </a:r>
                      <a:r>
                        <a:rPr lang="ro-RO" sz="1200" b="0" dirty="0">
                          <a:solidFill>
                            <a:schemeClr val="tx1"/>
                          </a:solidFill>
                        </a:rPr>
                        <a:t>, 26 ani din San </a:t>
                      </a:r>
                      <a:r>
                        <a:rPr lang="ro-RO" sz="1200" b="0" dirty="0" err="1">
                          <a:solidFill>
                            <a:schemeClr val="tx1"/>
                          </a:solidFill>
                        </a:rPr>
                        <a:t>Francisco</a:t>
                      </a:r>
                      <a:r>
                        <a:rPr lang="ro-RO" sz="1200" b="0" dirty="0">
                          <a:solidFill>
                            <a:schemeClr val="tx1"/>
                          </a:solidFill>
                        </a:rPr>
                        <a:t>, California,  au fost puși sub acuzare anul trecut după ce cei doi au găsit o breșă în website-</a:t>
                      </a:r>
                      <a:r>
                        <a:rPr lang="ro-RO" sz="1200" b="0" dirty="0" err="1">
                          <a:solidFill>
                            <a:schemeClr val="tx1"/>
                          </a:solidFill>
                        </a:rPr>
                        <a:t>ul</a:t>
                      </a:r>
                      <a:r>
                        <a:rPr lang="ro-RO" sz="1200" b="0" dirty="0">
                          <a:solidFill>
                            <a:schemeClr val="tx1"/>
                          </a:solidFill>
                        </a:rPr>
                        <a:t> AT&amp;T în 2010 care permitea oricui să obțină </a:t>
                      </a:r>
                      <a:r>
                        <a:rPr lang="ro-RO" sz="1200" b="0" dirty="0" err="1">
                          <a:solidFill>
                            <a:schemeClr val="tx1"/>
                          </a:solidFill>
                        </a:rPr>
                        <a:t>adresle</a:t>
                      </a:r>
                      <a:r>
                        <a:rPr lang="ro-RO" sz="1200" b="0" dirty="0">
                          <a:solidFill>
                            <a:schemeClr val="tx1"/>
                          </a:solidFill>
                        </a:rPr>
                        <a:t> de email și ID ICC ale utilizatorilor de </a:t>
                      </a:r>
                      <a:r>
                        <a:rPr lang="ro-RO" sz="1200" b="0" dirty="0" err="1">
                          <a:solidFill>
                            <a:schemeClr val="tx1"/>
                          </a:solidFill>
                        </a:rPr>
                        <a:t>iPad</a:t>
                      </a:r>
                      <a:r>
                        <a:rPr lang="ro-RO" sz="1200" b="0" dirty="0">
                          <a:solidFill>
                            <a:schemeClr val="tx1"/>
                          </a:solidFill>
                        </a:rPr>
                        <a:t>. ID ICC este un identificator unic utilizat pentru autentificarea cardului SIM într-o rețea  de clienți </a:t>
                      </a:r>
                      <a:r>
                        <a:rPr lang="ro-RO" sz="1200" b="0" dirty="0" err="1">
                          <a:solidFill>
                            <a:schemeClr val="tx1"/>
                          </a:solidFill>
                        </a:rPr>
                        <a:t>iPad</a:t>
                      </a:r>
                      <a:r>
                        <a:rPr lang="ro-RO" sz="1200" b="0" dirty="0">
                          <a:solidFill>
                            <a:schemeClr val="tx1"/>
                          </a:solidFill>
                        </a:rPr>
                        <a:t> ai AT&amp;T. </a:t>
                      </a:r>
                    </a:p>
                    <a:p>
                      <a:pPr>
                        <a:spcAft>
                          <a:spcPts val="600"/>
                        </a:spcAft>
                      </a:pPr>
                      <a:endParaRPr lang="en-US" sz="1200" dirty="0">
                        <a:solidFill>
                          <a:schemeClr val="tx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ro-RO" sz="1200" b="0" i="0" u="none" strike="noStrike" kern="1200" cap="none" spc="0" normalizeH="0" baseline="0" noProof="0" dirty="0" err="1">
                          <a:ln>
                            <a:noFill/>
                          </a:ln>
                          <a:solidFill>
                            <a:prstClr val="black"/>
                          </a:solidFill>
                          <a:effectLst/>
                          <a:uLnTx/>
                          <a:uFillTx/>
                          <a:latin typeface="+mn-lt"/>
                          <a:ea typeface="+mn-ea"/>
                          <a:cs typeface="+mn-cs"/>
                        </a:rPr>
                        <a:t>IPad</a:t>
                      </a:r>
                      <a:r>
                        <a:rPr kumimoji="0" lang="ro-RO" sz="1200" b="0" i="0" u="none" strike="noStrike" kern="1200" cap="none" spc="0" normalizeH="0" baseline="0" noProof="0" dirty="0">
                          <a:ln>
                            <a:noFill/>
                          </a:ln>
                          <a:solidFill>
                            <a:prstClr val="black"/>
                          </a:solidFill>
                          <a:effectLst/>
                          <a:uLnTx/>
                          <a:uFillTx/>
                          <a:latin typeface="+mn-lt"/>
                          <a:ea typeface="+mn-ea"/>
                          <a:cs typeface="+mn-cs"/>
                        </a:rPr>
                        <a:t> a fost scos pe piață de Apple in aprilie 2010. AT&amp;T a asigurat acces internet unor deținători de </a:t>
                      </a:r>
                      <a:r>
                        <a:rPr kumimoji="0" lang="ro-RO" sz="1200" b="0" i="0" u="none" strike="noStrike" kern="1200" cap="none" spc="0" normalizeH="0" baseline="0" noProof="0" dirty="0" err="1">
                          <a:ln>
                            <a:noFill/>
                          </a:ln>
                          <a:solidFill>
                            <a:prstClr val="black"/>
                          </a:solidFill>
                          <a:effectLst/>
                          <a:uLnTx/>
                          <a:uFillTx/>
                          <a:latin typeface="+mn-lt"/>
                          <a:ea typeface="+mn-ea"/>
                          <a:cs typeface="+mn-cs"/>
                        </a:rPr>
                        <a:t>iPad</a:t>
                      </a:r>
                      <a:r>
                        <a:rPr kumimoji="0" lang="ro-RO" sz="1200" b="0" i="0" u="none" strike="noStrike" kern="1200" cap="none" spc="0" normalizeH="0" baseline="0" noProof="0" dirty="0">
                          <a:ln>
                            <a:noFill/>
                          </a:ln>
                          <a:solidFill>
                            <a:prstClr val="black"/>
                          </a:solidFill>
                          <a:effectLst/>
                          <a:uLnTx/>
                          <a:uFillTx/>
                          <a:latin typeface="+mn-lt"/>
                          <a:ea typeface="+mn-ea"/>
                          <a:cs typeface="+mn-cs"/>
                        </a:rPr>
                        <a:t> în rețeaua sa 3G fără fir., dar clienții trebuiau să dea AT&amp;T datele lor personale atunci când își accesau contul, incluzând adresa lor de email. AT&amp;T a legat adresa de email a utilizatorilor cu ID ICC și, de fiecare dată când utilizatorul accesa website-</a:t>
                      </a:r>
                      <a:r>
                        <a:rPr kumimoji="0" lang="ro-RO" sz="1200" b="0" i="0" u="none" strike="noStrike" kern="1200" cap="none" spc="0" normalizeH="0" baseline="0" noProof="0" dirty="0" err="1">
                          <a:ln>
                            <a:noFill/>
                          </a:ln>
                          <a:solidFill>
                            <a:prstClr val="black"/>
                          </a:solidFill>
                          <a:effectLst/>
                          <a:uLnTx/>
                          <a:uFillTx/>
                          <a:latin typeface="+mn-lt"/>
                          <a:ea typeface="+mn-ea"/>
                          <a:cs typeface="+mn-cs"/>
                        </a:rPr>
                        <a:t>ul</a:t>
                      </a:r>
                      <a:r>
                        <a:rPr kumimoji="0" lang="ro-RO" sz="1200" b="0" i="0" u="none" strike="noStrike" kern="1200" cap="none" spc="0" normalizeH="0" baseline="0" noProof="0" dirty="0">
                          <a:ln>
                            <a:noFill/>
                          </a:ln>
                          <a:solidFill>
                            <a:prstClr val="black"/>
                          </a:solidFill>
                          <a:effectLst/>
                          <a:uLnTx/>
                          <a:uFillTx/>
                          <a:latin typeface="+mn-lt"/>
                          <a:ea typeface="+mn-ea"/>
                          <a:cs typeface="+mn-cs"/>
                        </a:rPr>
                        <a:t> AT&amp;T, site-ul recunoștea ID ICC și afișa adresa de email a utilizatorului.</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ro-RO" sz="1200" b="0" i="0" u="none" strike="noStrike" kern="1200" cap="none" spc="0" normalizeH="0" baseline="0" noProof="0" dirty="0" err="1">
                          <a:ln>
                            <a:noFill/>
                          </a:ln>
                          <a:solidFill>
                            <a:prstClr val="black"/>
                          </a:solidFill>
                          <a:effectLst/>
                          <a:uLnTx/>
                          <a:uFillTx/>
                          <a:latin typeface="+mn-lt"/>
                          <a:ea typeface="+mn-ea"/>
                          <a:cs typeface="+mn-cs"/>
                        </a:rPr>
                        <a:t>Auernheimer</a:t>
                      </a:r>
                      <a:r>
                        <a:rPr kumimoji="0" lang="ro-RO" sz="1200" b="0" i="0" u="none" strike="noStrike" kern="1200" cap="none" spc="0" normalizeH="0" baseline="0" noProof="0" dirty="0">
                          <a:ln>
                            <a:noFill/>
                          </a:ln>
                          <a:solidFill>
                            <a:prstClr val="black"/>
                          </a:solidFill>
                          <a:effectLst/>
                          <a:uLnTx/>
                          <a:uFillTx/>
                          <a:latin typeface="+mn-lt"/>
                          <a:ea typeface="+mn-ea"/>
                          <a:cs typeface="+mn-cs"/>
                        </a:rPr>
                        <a:t> și </a:t>
                      </a:r>
                      <a:r>
                        <a:rPr kumimoji="0" lang="ro-RO" sz="1200" b="0" i="0" u="none" strike="noStrike" kern="1200" cap="none" spc="0" normalizeH="0" baseline="0" noProof="0" dirty="0" err="1">
                          <a:ln>
                            <a:noFill/>
                          </a:ln>
                          <a:solidFill>
                            <a:prstClr val="black"/>
                          </a:solidFill>
                          <a:effectLst/>
                          <a:uLnTx/>
                          <a:uFillTx/>
                          <a:latin typeface="+mn-lt"/>
                          <a:ea typeface="+mn-ea"/>
                          <a:cs typeface="+mn-cs"/>
                        </a:rPr>
                        <a:t>Spiller</a:t>
                      </a:r>
                      <a:r>
                        <a:rPr kumimoji="0" lang="ro-RO" sz="1200" b="0" i="0" u="none" strike="noStrike" kern="1200" cap="none" spc="0" normalizeH="0" baseline="0" noProof="0" dirty="0">
                          <a:ln>
                            <a:noFill/>
                          </a:ln>
                          <a:solidFill>
                            <a:prstClr val="black"/>
                          </a:solidFill>
                          <a:effectLst/>
                          <a:uLnTx/>
                          <a:uFillTx/>
                          <a:latin typeface="+mn-lt"/>
                          <a:ea typeface="+mn-ea"/>
                          <a:cs typeface="+mn-cs"/>
                        </a:rPr>
                        <a:t> au descoperit că site-ul scăpa adresa de email către oricine dădea un ID ICC. Așa că cei doi au scris un script – pe care l-au denumit ”</a:t>
                      </a:r>
                      <a:r>
                        <a:rPr kumimoji="0" lang="ro-RO" sz="1200" b="0" i="0" u="none" strike="noStrike" kern="1200" cap="none" spc="0" normalizeH="0" baseline="0" noProof="0" dirty="0" err="1">
                          <a:ln>
                            <a:noFill/>
                          </a:ln>
                          <a:solidFill>
                            <a:prstClr val="black"/>
                          </a:solidFill>
                          <a:effectLst/>
                          <a:uLnTx/>
                          <a:uFillTx/>
                          <a:latin typeface="+mn-lt"/>
                          <a:ea typeface="+mn-ea"/>
                          <a:cs typeface="+mn-cs"/>
                        </a:rPr>
                        <a:t>iPad</a:t>
                      </a:r>
                      <a:r>
                        <a:rPr kumimoji="0" lang="ro-RO" sz="1200" b="0" i="0" u="none" strike="noStrike" kern="1200" cap="none" spc="0" normalizeH="0" baseline="0" noProof="0" dirty="0">
                          <a:ln>
                            <a:noFill/>
                          </a:ln>
                          <a:solidFill>
                            <a:prstClr val="black"/>
                          </a:solidFill>
                          <a:effectLst/>
                          <a:uLnTx/>
                          <a:uFillTx/>
                          <a:latin typeface="+mn-lt"/>
                          <a:ea typeface="+mn-ea"/>
                          <a:cs typeface="+mn-cs"/>
                        </a:rPr>
                        <a:t> 3G </a:t>
                      </a:r>
                      <a:r>
                        <a:rPr kumimoji="0" lang="ro-RO" sz="1200" b="0" i="0" u="none" strike="noStrike" kern="1200" cap="none" spc="0" normalizeH="0" baseline="0" noProof="0" dirty="0" err="1">
                          <a:ln>
                            <a:noFill/>
                          </a:ln>
                          <a:solidFill>
                            <a:prstClr val="black"/>
                          </a:solidFill>
                          <a:effectLst/>
                          <a:uLnTx/>
                          <a:uFillTx/>
                          <a:latin typeface="+mn-lt"/>
                          <a:ea typeface="+mn-ea"/>
                          <a:cs typeface="+mn-cs"/>
                        </a:rPr>
                        <a:t>Account</a:t>
                      </a:r>
                      <a:r>
                        <a:rPr kumimoji="0" lang="ro-RO" sz="1200" b="0" i="0" u="none" strike="noStrike" kern="1200" cap="none" spc="0" normalizeH="0" baseline="0" noProof="0" dirty="0">
                          <a:ln>
                            <a:noFill/>
                          </a:ln>
                          <a:solidFill>
                            <a:prstClr val="black"/>
                          </a:solidFill>
                          <a:effectLst/>
                          <a:uLnTx/>
                          <a:uFillTx/>
                          <a:latin typeface="+mn-lt"/>
                          <a:ea typeface="+mn-ea"/>
                          <a:cs typeface="+mn-cs"/>
                        </a:rPr>
                        <a:t> </a:t>
                      </a:r>
                      <a:r>
                        <a:rPr kumimoji="0" lang="ro-RO" sz="1200" b="0" i="0" u="none" strike="noStrike" kern="1200" cap="none" spc="0" normalizeH="0" baseline="0" noProof="0" dirty="0" err="1">
                          <a:ln>
                            <a:noFill/>
                          </a:ln>
                          <a:solidFill>
                            <a:prstClr val="black"/>
                          </a:solidFill>
                          <a:effectLst/>
                          <a:uLnTx/>
                          <a:uFillTx/>
                          <a:latin typeface="+mn-lt"/>
                          <a:ea typeface="+mn-ea"/>
                          <a:cs typeface="+mn-cs"/>
                        </a:rPr>
                        <a:t>Slurper</a:t>
                      </a:r>
                      <a:r>
                        <a:rPr kumimoji="0" lang="ro-RO" sz="1200" b="0" i="0" u="none" strike="noStrike" kern="1200" cap="none" spc="0" normalizeH="0" baseline="0" noProof="0" dirty="0">
                          <a:ln>
                            <a:noFill/>
                          </a:ln>
                          <a:solidFill>
                            <a:prstClr val="black"/>
                          </a:solidFill>
                          <a:effectLst/>
                          <a:uLnTx/>
                          <a:uFillTx/>
                          <a:latin typeface="+mn-lt"/>
                          <a:ea typeface="+mn-ea"/>
                          <a:cs typeface="+mn-cs"/>
                        </a:rPr>
                        <a:t>” – pentru a mima comportamentul a numeroase </a:t>
                      </a:r>
                      <a:r>
                        <a:rPr kumimoji="0" lang="ro-RO" sz="1200" b="0" i="0" u="none" strike="noStrike" kern="1200" cap="none" spc="0" normalizeH="0" baseline="0" noProof="0" dirty="0" err="1">
                          <a:ln>
                            <a:noFill/>
                          </a:ln>
                          <a:solidFill>
                            <a:prstClr val="black"/>
                          </a:solidFill>
                          <a:effectLst/>
                          <a:uLnTx/>
                          <a:uFillTx/>
                          <a:latin typeface="+mn-lt"/>
                          <a:ea typeface="+mn-ea"/>
                          <a:cs typeface="+mn-cs"/>
                        </a:rPr>
                        <a:t>iPad</a:t>
                      </a:r>
                      <a:r>
                        <a:rPr kumimoji="0" lang="ro-RO" sz="1200" b="0" i="0" u="none" strike="noStrike" kern="1200" cap="none" spc="0" normalizeH="0" baseline="0" noProof="0" dirty="0">
                          <a:ln>
                            <a:noFill/>
                          </a:ln>
                          <a:solidFill>
                            <a:prstClr val="black"/>
                          </a:solidFill>
                          <a:effectLst/>
                          <a:uLnTx/>
                          <a:uFillTx/>
                          <a:latin typeface="+mn-lt"/>
                          <a:ea typeface="+mn-ea"/>
                          <a:cs typeface="+mn-cs"/>
                        </a:rPr>
                        <a:t>-uri care contactau website-</a:t>
                      </a:r>
                      <a:r>
                        <a:rPr kumimoji="0" lang="ro-RO" sz="1200" b="0" i="0" u="none" strike="noStrike" kern="1200" cap="none" spc="0" normalizeH="0" baseline="0" noProof="0" dirty="0" err="1">
                          <a:ln>
                            <a:noFill/>
                          </a:ln>
                          <a:solidFill>
                            <a:prstClr val="black"/>
                          </a:solidFill>
                          <a:effectLst/>
                          <a:uLnTx/>
                          <a:uFillTx/>
                          <a:latin typeface="+mn-lt"/>
                          <a:ea typeface="+mn-ea"/>
                          <a:cs typeface="+mn-cs"/>
                        </a:rPr>
                        <a:t>ul</a:t>
                      </a:r>
                      <a:r>
                        <a:rPr kumimoji="0" lang="ro-RO" sz="1200" b="0" i="0" u="none" strike="noStrike" kern="1200" cap="none" spc="0" normalizeH="0" baseline="0" noProof="0" dirty="0">
                          <a:ln>
                            <a:noFill/>
                          </a:ln>
                          <a:solidFill>
                            <a:prstClr val="black"/>
                          </a:solidFill>
                          <a:effectLst/>
                          <a:uLnTx/>
                          <a:uFillTx/>
                          <a:latin typeface="+mn-lt"/>
                          <a:ea typeface="+mn-ea"/>
                          <a:cs typeface="+mn-cs"/>
                        </a:rPr>
                        <a:t> pentru a recolta adresele de email ale utilizatorilor de </a:t>
                      </a:r>
                      <a:r>
                        <a:rPr kumimoji="0" lang="ro-RO" sz="1200" b="0" i="0" u="none" strike="noStrike" kern="1200" cap="none" spc="0" normalizeH="0" baseline="0" noProof="0" dirty="0" err="1">
                          <a:ln>
                            <a:noFill/>
                          </a:ln>
                          <a:solidFill>
                            <a:prstClr val="black"/>
                          </a:solidFill>
                          <a:effectLst/>
                          <a:uLnTx/>
                          <a:uFillTx/>
                          <a:latin typeface="+mn-lt"/>
                          <a:ea typeface="+mn-ea"/>
                          <a:cs typeface="+mn-cs"/>
                        </a:rPr>
                        <a:t>iPad</a:t>
                      </a:r>
                      <a:r>
                        <a:rPr kumimoji="0" lang="ro-RO"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mn-lt"/>
                          <a:ea typeface="+mn-ea"/>
                          <a:cs typeface="+mn-cs"/>
                        </a:rPr>
                        <a:t>Conform </a:t>
                      </a:r>
                      <a:r>
                        <a:rPr kumimoji="0" lang="ro-RO" sz="1200" b="0" i="0" u="none" strike="noStrike" kern="1200" cap="none" spc="0" normalizeH="0" baseline="0" noProof="0" dirty="0" err="1">
                          <a:ln>
                            <a:noFill/>
                          </a:ln>
                          <a:solidFill>
                            <a:prstClr val="black"/>
                          </a:solidFill>
                          <a:effectLst/>
                          <a:uLnTx/>
                          <a:uFillTx/>
                          <a:latin typeface="+mn-lt"/>
                          <a:ea typeface="+mn-ea"/>
                          <a:cs typeface="+mn-cs"/>
                        </a:rPr>
                        <a:t>autoriăților</a:t>
                      </a:r>
                      <a:r>
                        <a:rPr kumimoji="0" lang="ro-RO" sz="1200" b="0" i="0" u="none" strike="noStrike" kern="1200" cap="none" spc="0" normalizeH="0" baseline="0" noProof="0" dirty="0">
                          <a:ln>
                            <a:noFill/>
                          </a:ln>
                          <a:solidFill>
                            <a:prstClr val="black"/>
                          </a:solidFill>
                          <a:effectLst/>
                          <a:uLnTx/>
                          <a:uFillTx/>
                          <a:latin typeface="+mn-lt"/>
                          <a:ea typeface="+mn-ea"/>
                          <a:cs typeface="+mn-cs"/>
                        </a:rPr>
                        <a:t>, aceștia au obținut ID ICC și adresele de email ale aproximativ 120.000 utilizatori de </a:t>
                      </a:r>
                      <a:r>
                        <a:rPr kumimoji="0" lang="ro-RO" sz="1200" b="0" i="0" u="none" strike="noStrike" kern="1200" cap="none" spc="0" normalizeH="0" baseline="0" noProof="0" dirty="0" err="1">
                          <a:ln>
                            <a:noFill/>
                          </a:ln>
                          <a:solidFill>
                            <a:prstClr val="black"/>
                          </a:solidFill>
                          <a:effectLst/>
                          <a:uLnTx/>
                          <a:uFillTx/>
                          <a:latin typeface="+mn-lt"/>
                          <a:ea typeface="+mn-ea"/>
                          <a:cs typeface="+mn-cs"/>
                        </a:rPr>
                        <a:t>iPad</a:t>
                      </a:r>
                      <a:r>
                        <a:rPr kumimoji="0" lang="ro-RO" sz="1200" b="0" i="0" u="none" strike="noStrike" kern="1200" cap="none" spc="0" normalizeH="0" baseline="0" noProof="0" dirty="0">
                          <a:ln>
                            <a:noFill/>
                          </a:ln>
                          <a:solidFill>
                            <a:prstClr val="black"/>
                          </a:solidFill>
                          <a:effectLst/>
                          <a:uLnTx/>
                          <a:uFillTx/>
                          <a:latin typeface="+mn-lt"/>
                          <a:ea typeface="+mn-ea"/>
                          <a:cs typeface="+mn-cs"/>
                        </a:rPr>
                        <a:t>, inclusiv ale unora dintre persoanele din elită care au adoptat devreme </a:t>
                      </a:r>
                      <a:r>
                        <a:rPr kumimoji="0" lang="ro-RO" sz="1200" b="0" i="0" u="none" strike="noStrike" kern="1200" cap="none" spc="0" normalizeH="0" baseline="0" noProof="0" dirty="0" err="1">
                          <a:ln>
                            <a:noFill/>
                          </a:ln>
                          <a:solidFill>
                            <a:prstClr val="black"/>
                          </a:solidFill>
                          <a:effectLst/>
                          <a:uLnTx/>
                          <a:uFillTx/>
                          <a:latin typeface="+mn-lt"/>
                          <a:ea typeface="+mn-ea"/>
                          <a:cs typeface="+mn-cs"/>
                        </a:rPr>
                        <a:t>iPad</a:t>
                      </a:r>
                      <a:r>
                        <a:rPr kumimoji="0" lang="ro-RO" sz="1200" b="0" i="0" u="none" strike="noStrike" kern="1200" cap="none" spc="0" normalizeH="0" baseline="0" noProof="0" dirty="0">
                          <a:ln>
                            <a:noFill/>
                          </a:ln>
                          <a:solidFill>
                            <a:prstClr val="black"/>
                          </a:solidFill>
                          <a:effectLst/>
                          <a:uLnTx/>
                          <a:uFillTx/>
                          <a:latin typeface="+mn-lt"/>
                          <a:ea typeface="+mn-ea"/>
                          <a:cs typeface="+mn-cs"/>
                        </a:rPr>
                        <a:t>, cum sunt primarul orașului New York, Michael </a:t>
                      </a:r>
                      <a:r>
                        <a:rPr kumimoji="0" lang="ro-RO" sz="1200" b="0" i="0" u="none" strike="noStrike" kern="1200" cap="none" spc="0" normalizeH="0" baseline="0" noProof="0" dirty="0" err="1">
                          <a:ln>
                            <a:noFill/>
                          </a:ln>
                          <a:solidFill>
                            <a:prstClr val="black"/>
                          </a:solidFill>
                          <a:effectLst/>
                          <a:uLnTx/>
                          <a:uFillTx/>
                          <a:latin typeface="+mn-lt"/>
                          <a:ea typeface="+mn-ea"/>
                          <a:cs typeface="+mn-cs"/>
                        </a:rPr>
                        <a:t>Bloomberg</a:t>
                      </a:r>
                      <a:r>
                        <a:rPr kumimoji="0" lang="ro-RO" sz="1200" b="0" i="0" u="none" strike="noStrike" kern="1200" cap="none" spc="0" normalizeH="0" baseline="0" noProof="0" dirty="0">
                          <a:ln>
                            <a:noFill/>
                          </a:ln>
                          <a:solidFill>
                            <a:prstClr val="black"/>
                          </a:solidFill>
                          <a:effectLst/>
                          <a:uLnTx/>
                          <a:uFillTx/>
                          <a:latin typeface="+mn-lt"/>
                          <a:ea typeface="+mn-ea"/>
                          <a:cs typeface="+mn-cs"/>
                        </a:rPr>
                        <a:t>, șefului personalului Casei Albe de atunci </a:t>
                      </a:r>
                      <a:r>
                        <a:rPr kumimoji="0" lang="ro-RO" sz="1200" b="0" i="0" u="none" strike="noStrike" kern="1200" cap="none" spc="0" normalizeH="0" baseline="0" noProof="0" dirty="0" err="1">
                          <a:ln>
                            <a:noFill/>
                          </a:ln>
                          <a:solidFill>
                            <a:prstClr val="black"/>
                          </a:solidFill>
                          <a:effectLst/>
                          <a:uLnTx/>
                          <a:uFillTx/>
                          <a:latin typeface="+mn-lt"/>
                          <a:ea typeface="+mn-ea"/>
                          <a:cs typeface="+mn-cs"/>
                        </a:rPr>
                        <a:t>Rahm</a:t>
                      </a:r>
                      <a:r>
                        <a:rPr kumimoji="0" lang="ro-RO" sz="1200" b="0" i="0" u="none" strike="noStrike" kern="1200" cap="none" spc="0" normalizeH="0" baseline="0" noProof="0" dirty="0">
                          <a:ln>
                            <a:noFill/>
                          </a:ln>
                          <a:solidFill>
                            <a:prstClr val="black"/>
                          </a:solidFill>
                          <a:effectLst/>
                          <a:uLnTx/>
                          <a:uFillTx/>
                          <a:latin typeface="+mn-lt"/>
                          <a:ea typeface="+mn-ea"/>
                          <a:cs typeface="+mn-cs"/>
                        </a:rPr>
                        <a:t> Emanuel, jurnalistei Diane </a:t>
                      </a:r>
                      <a:r>
                        <a:rPr kumimoji="0" lang="ro-RO" sz="1200" b="0" i="0" u="none" strike="noStrike" kern="1200" cap="none" spc="0" normalizeH="0" baseline="0" noProof="0" dirty="0" err="1">
                          <a:ln>
                            <a:noFill/>
                          </a:ln>
                          <a:solidFill>
                            <a:prstClr val="black"/>
                          </a:solidFill>
                          <a:effectLst/>
                          <a:uLnTx/>
                          <a:uFillTx/>
                          <a:latin typeface="+mn-lt"/>
                          <a:ea typeface="+mn-ea"/>
                          <a:cs typeface="+mn-cs"/>
                        </a:rPr>
                        <a:t>Sawyer</a:t>
                      </a:r>
                      <a:r>
                        <a:rPr kumimoji="0" lang="ro-RO" sz="1200" b="0" i="0" u="none" strike="noStrike" kern="1200" cap="none" spc="0" normalizeH="0" baseline="0" noProof="0" dirty="0">
                          <a:ln>
                            <a:noFill/>
                          </a:ln>
                          <a:solidFill>
                            <a:prstClr val="black"/>
                          </a:solidFill>
                          <a:effectLst/>
                          <a:uLnTx/>
                          <a:uFillTx/>
                          <a:latin typeface="+mn-lt"/>
                          <a:ea typeface="+mn-ea"/>
                          <a:cs typeface="+mn-cs"/>
                        </a:rPr>
                        <a:t> de la ABC </a:t>
                      </a:r>
                      <a:r>
                        <a:rPr kumimoji="0" lang="ro-RO" sz="1200" b="0" i="0" u="none" strike="noStrike" kern="1200" cap="none" spc="0" normalizeH="0" baseline="0" noProof="0" dirty="0" err="1">
                          <a:ln>
                            <a:noFill/>
                          </a:ln>
                          <a:solidFill>
                            <a:prstClr val="black"/>
                          </a:solidFill>
                          <a:effectLst/>
                          <a:uLnTx/>
                          <a:uFillTx/>
                          <a:latin typeface="+mn-lt"/>
                          <a:ea typeface="+mn-ea"/>
                          <a:cs typeface="+mn-cs"/>
                        </a:rPr>
                        <a:t>News</a:t>
                      </a:r>
                      <a:r>
                        <a:rPr kumimoji="0" lang="ro-RO" sz="1200" b="0" i="0" u="none" strike="noStrike" kern="1200" cap="none" spc="0" normalizeH="0" baseline="0" noProof="0" dirty="0">
                          <a:ln>
                            <a:noFill/>
                          </a:ln>
                          <a:solidFill>
                            <a:prstClr val="black"/>
                          </a:solidFill>
                          <a:effectLst/>
                          <a:uLnTx/>
                          <a:uFillTx/>
                          <a:latin typeface="+mn-lt"/>
                          <a:ea typeface="+mn-ea"/>
                          <a:cs typeface="+mn-cs"/>
                        </a:rPr>
                        <a:t>, CEO al New </a:t>
                      </a:r>
                      <a:r>
                        <a:rPr kumimoji="0" lang="ro-RO" sz="1200" b="0" i="0" u="none" strike="noStrike" kern="1200" cap="none" spc="0" normalizeH="0" baseline="0" noProof="0" dirty="0" err="1">
                          <a:ln>
                            <a:noFill/>
                          </a:ln>
                          <a:solidFill>
                            <a:prstClr val="black"/>
                          </a:solidFill>
                          <a:effectLst/>
                          <a:uLnTx/>
                          <a:uFillTx/>
                          <a:latin typeface="+mn-lt"/>
                          <a:ea typeface="+mn-ea"/>
                          <a:cs typeface="+mn-cs"/>
                        </a:rPr>
                        <a:t>Yor</a:t>
                      </a:r>
                      <a:r>
                        <a:rPr kumimoji="0" lang="ro-RO" sz="1200" b="0" i="0" u="none" strike="noStrike" kern="1200" cap="none" spc="0" normalizeH="0" baseline="0" noProof="0" dirty="0">
                          <a:ln>
                            <a:noFill/>
                          </a:ln>
                          <a:solidFill>
                            <a:prstClr val="black"/>
                          </a:solidFill>
                          <a:effectLst/>
                          <a:uLnTx/>
                          <a:uFillTx/>
                          <a:latin typeface="+mn-lt"/>
                          <a:ea typeface="+mn-ea"/>
                          <a:cs typeface="+mn-cs"/>
                        </a:rPr>
                        <a:t> Times </a:t>
                      </a:r>
                      <a:r>
                        <a:rPr kumimoji="0" lang="ro-RO" sz="1200" b="0" i="0" u="none" strike="noStrike" kern="1200" cap="none" spc="0" normalizeH="0" baseline="0" noProof="0" dirty="0" err="1">
                          <a:ln>
                            <a:noFill/>
                          </a:ln>
                          <a:solidFill>
                            <a:prstClr val="black"/>
                          </a:solidFill>
                          <a:effectLst/>
                          <a:uLnTx/>
                          <a:uFillTx/>
                          <a:latin typeface="+mn-lt"/>
                          <a:ea typeface="+mn-ea"/>
                          <a:cs typeface="+mn-cs"/>
                        </a:rPr>
                        <a:t>Janet</a:t>
                      </a:r>
                      <a:r>
                        <a:rPr kumimoji="0" lang="ro-RO" sz="1200" b="0" i="0" u="none" strike="noStrike" kern="1200" cap="none" spc="0" normalizeH="0" baseline="0" noProof="0" dirty="0">
                          <a:ln>
                            <a:noFill/>
                          </a:ln>
                          <a:solidFill>
                            <a:prstClr val="black"/>
                          </a:solidFill>
                          <a:effectLst/>
                          <a:uLnTx/>
                          <a:uFillTx/>
                          <a:latin typeface="+mn-lt"/>
                          <a:ea typeface="+mn-ea"/>
                          <a:cs typeface="+mn-cs"/>
                        </a:rPr>
                        <a:t> Robinson și col. </a:t>
                      </a:r>
                      <a:r>
                        <a:rPr kumimoji="0" lang="ro-RO" sz="1200" b="0" i="0" u="none" strike="noStrike" kern="1200" cap="none" spc="0" normalizeH="0" baseline="0" noProof="0" dirty="0" err="1">
                          <a:ln>
                            <a:noFill/>
                          </a:ln>
                          <a:solidFill>
                            <a:prstClr val="black"/>
                          </a:solidFill>
                          <a:effectLst/>
                          <a:uLnTx/>
                          <a:uFillTx/>
                          <a:latin typeface="+mn-lt"/>
                          <a:ea typeface="+mn-ea"/>
                          <a:cs typeface="+mn-cs"/>
                        </a:rPr>
                        <a:t>Willam</a:t>
                      </a:r>
                      <a:r>
                        <a:rPr kumimoji="0" lang="ro-RO" sz="1200" b="0" i="0" u="none" strike="noStrike" kern="1200" cap="none" spc="0" normalizeH="0" baseline="0" noProof="0" dirty="0">
                          <a:ln>
                            <a:noFill/>
                          </a:ln>
                          <a:solidFill>
                            <a:prstClr val="black"/>
                          </a:solidFill>
                          <a:effectLst/>
                          <a:uLnTx/>
                          <a:uFillTx/>
                          <a:latin typeface="+mn-lt"/>
                          <a:ea typeface="+mn-ea"/>
                          <a:cs typeface="+mn-cs"/>
                        </a:rPr>
                        <a:t> </a:t>
                      </a:r>
                      <a:r>
                        <a:rPr kumimoji="0" lang="ro-RO" sz="1200" b="0" i="0" u="none" strike="noStrike" kern="1200" cap="none" spc="0" normalizeH="0" baseline="0" noProof="0" dirty="0" err="1">
                          <a:ln>
                            <a:noFill/>
                          </a:ln>
                          <a:solidFill>
                            <a:prstClr val="black"/>
                          </a:solidFill>
                          <a:effectLst/>
                          <a:uLnTx/>
                          <a:uFillTx/>
                          <a:latin typeface="+mn-lt"/>
                          <a:ea typeface="+mn-ea"/>
                          <a:cs typeface="+mn-cs"/>
                        </a:rPr>
                        <a:t>Eldredre</a:t>
                      </a:r>
                      <a:r>
                        <a:rPr kumimoji="0" lang="ro-RO" sz="1200" b="0" i="0" u="none" strike="noStrike" kern="1200" cap="none" spc="0" normalizeH="0" baseline="0" noProof="0" dirty="0">
                          <a:ln>
                            <a:noFill/>
                          </a:ln>
                          <a:solidFill>
                            <a:prstClr val="black"/>
                          </a:solidFill>
                          <a:effectLst/>
                          <a:uLnTx/>
                          <a:uFillTx/>
                          <a:latin typeface="+mn-lt"/>
                          <a:ea typeface="+mn-ea"/>
                          <a:cs typeface="+mn-cs"/>
                        </a:rPr>
                        <a:t>, comandantul Grupului operațional 28.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ro-RO"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solidFill>
                      <a:schemeClr val="bg1"/>
                    </a:solidFill>
                  </a:tcPr>
                </a:tc>
                <a:extLst>
                  <a:ext uri="{0D108BD9-81ED-4DB2-BD59-A6C34878D82A}">
                    <a16:rowId xmlns="" xmlns:a16="http://schemas.microsoft.com/office/drawing/2014/main" val="3449116198"/>
                  </a:ext>
                </a:extLst>
              </a:tr>
            </a:tbl>
          </a:graphicData>
        </a:graphic>
      </p:graphicFrame>
    </p:spTree>
    <p:extLst>
      <p:ext uri="{BB962C8B-B14F-4D97-AF65-F5344CB8AC3E}">
        <p14:creationId xmlns:p14="http://schemas.microsoft.com/office/powerpoint/2010/main" val="1696928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43252" y="1124744"/>
            <a:ext cx="3889351" cy="4708981"/>
          </a:xfrm>
          <a:prstGeom prst="rect">
            <a:avLst/>
          </a:prstGeom>
        </p:spPr>
        <p:txBody>
          <a:bodyPr wrap="square">
            <a:spAutoFit/>
          </a:bodyPr>
          <a:lstStyle/>
          <a:p>
            <a:pPr algn="just"/>
            <a:r>
              <a:rPr lang="ro-RO" sz="2000"/>
              <a:t>Fiecare parte va adopta măsuri legislative și alte măsuri necesare, după caz, pentru stabilirea ca încălcări penale în temeiul dreptului său intern, atunci când este comis intenționat, </a:t>
            </a:r>
            <a:r>
              <a:rPr lang="ro-RO" sz="2000" b="1">
                <a:solidFill>
                  <a:srgbClr val="C00000"/>
                </a:solidFill>
              </a:rPr>
              <a:t>accesul </a:t>
            </a:r>
            <a:r>
              <a:rPr lang="ro-RO" sz="2000"/>
              <a:t>fără drept</a:t>
            </a:r>
            <a:r>
              <a:rPr lang="ro-RO" sz="2000" b="1">
                <a:solidFill>
                  <a:srgbClr val="C00000"/>
                </a:solidFill>
              </a:rPr>
              <a:t> </a:t>
            </a:r>
            <a:r>
              <a:rPr lang="ro-RO" sz="2000"/>
              <a:t>la tot sistemul informatic</a:t>
            </a:r>
            <a:r>
              <a:rPr lang="ro-RO" sz="2000" b="1">
                <a:solidFill>
                  <a:srgbClr val="FF0000"/>
                </a:solidFill>
              </a:rPr>
              <a:t> </a:t>
            </a:r>
            <a:r>
              <a:rPr lang="ro-RO" sz="2000"/>
              <a:t>sau la o parte din acesta. O Parte poate prevede ca infracțiunea să fie comisă prin încălcarea măsurilor de securitate, cu intenția de a obține date informatice sau altă intenție necinstită sau în legătură cu un sistem informatic care este conectat la alt sistem informatic.</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74833" y="1151172"/>
            <a:ext cx="4747018" cy="5016758"/>
          </a:xfrm>
          <a:prstGeom prst="rect">
            <a:avLst/>
          </a:prstGeom>
        </p:spPr>
        <p:txBody>
          <a:bodyPr wrap="square">
            <a:spAutoFit/>
          </a:bodyPr>
          <a:lstStyle/>
          <a:p>
            <a:pPr marL="342900" indent="-342900" algn="just">
              <a:buFont typeface="Arial" panose="020B0604020202020204" pitchFamily="34" charset="0"/>
              <a:buChar char="•"/>
            </a:pPr>
            <a:r>
              <a:rPr lang="ro-RO" sz="2000"/>
              <a:t>Accesul include introducerea unui alt sistem informatic:</a:t>
            </a:r>
          </a:p>
          <a:p>
            <a:pPr marL="800100" lvl="1" indent="-342900" algn="just">
              <a:buFont typeface="Calibri Light" panose="020F0302020204030204" pitchFamily="34" charset="0"/>
              <a:buChar char="‐"/>
            </a:pPr>
            <a:r>
              <a:rPr lang="ro-RO" sz="2000"/>
              <a:t>Când este conectat prin intermediul rețelei publice de telecomunicații; </a:t>
            </a:r>
          </a:p>
          <a:p>
            <a:pPr marL="800100" lvl="1" indent="-342900" algn="just">
              <a:buFont typeface="Calibri Light" panose="020F0302020204030204" pitchFamily="34" charset="0"/>
              <a:buChar char="‐"/>
            </a:pPr>
            <a:r>
              <a:rPr lang="ro-RO" sz="2000"/>
              <a:t>La un sistem informatic din aceeași rețea (LAN sau Intranet în cadrul unei organizații)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Accesul nu include doar simpla trimitere a unui mesaj de e-mail sau a unui fișier la sistemul informatic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Metoda de comunicare cu sistemul informatic nu contează (fie de la distanță prin link-uri fără fir; sau într-un domeniu apropiat)</a:t>
            </a:r>
          </a:p>
        </p:txBody>
      </p:sp>
      <p:sp>
        <p:nvSpPr>
          <p:cNvPr id="10"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Acces ilegal ("acces")</a:t>
            </a:r>
          </a:p>
        </p:txBody>
      </p:sp>
    </p:spTree>
    <p:extLst>
      <p:ext uri="{BB962C8B-B14F-4D97-AF65-F5344CB8AC3E}">
        <p14:creationId xmlns:p14="http://schemas.microsoft.com/office/powerpoint/2010/main" val="171939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43252" y="1124744"/>
            <a:ext cx="3889351" cy="4708981"/>
          </a:xfrm>
          <a:prstGeom prst="rect">
            <a:avLst/>
          </a:prstGeom>
        </p:spPr>
        <p:txBody>
          <a:bodyPr wrap="square">
            <a:spAutoFit/>
          </a:bodyPr>
          <a:lstStyle/>
          <a:p>
            <a:pPr algn="just"/>
            <a:r>
              <a:rPr lang="ro-RO" sz="2000" dirty="0"/>
              <a:t>Fiecare Parte va adopta măsuri legislative și alte măsuri necesare, după caz, pentru stabilirea ca încălcări penale în temeiul dreptului său intern, atunci când este comis intenționat, </a:t>
            </a:r>
            <a:r>
              <a:rPr lang="ro-RO" sz="2000" b="1" dirty="0">
                <a:solidFill>
                  <a:srgbClr val="C00000"/>
                </a:solidFill>
              </a:rPr>
              <a:t>accesul </a:t>
            </a:r>
            <a:r>
              <a:rPr lang="ro-RO" sz="2000" dirty="0"/>
              <a:t>fără drept</a:t>
            </a:r>
            <a:r>
              <a:rPr lang="ro-RO" sz="2000" b="1" dirty="0">
                <a:solidFill>
                  <a:srgbClr val="C00000"/>
                </a:solidFill>
              </a:rPr>
              <a:t> </a:t>
            </a:r>
            <a:r>
              <a:rPr lang="ro-RO" sz="2000" dirty="0"/>
              <a:t>la </a:t>
            </a:r>
            <a:r>
              <a:rPr lang="ro-RO" sz="2000" b="1" dirty="0">
                <a:solidFill>
                  <a:srgbClr val="C00000"/>
                </a:solidFill>
              </a:rPr>
              <a:t>tot sistemul informatic sau la o parte din acesta</a:t>
            </a:r>
            <a:r>
              <a:rPr lang="ro-RO" sz="2000" dirty="0"/>
              <a:t>. O Parte poate prevede ca infracțiunea să fie comisă prin încălcarea măsurilor de securitate, cu intenția de a obține date informatice sau altă intenție necinstită sau în legătură cu un sistem informatic care este conectat la alt sistem informatic.</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74833" y="1151172"/>
            <a:ext cx="4747018" cy="3139321"/>
          </a:xfrm>
          <a:prstGeom prst="rect">
            <a:avLst/>
          </a:prstGeom>
        </p:spPr>
        <p:txBody>
          <a:bodyPr wrap="square">
            <a:spAutoFit/>
          </a:bodyPr>
          <a:lstStyle/>
          <a:p>
            <a:pPr algn="just"/>
            <a:r>
              <a:rPr lang="ro-RO" sz="2200" dirty="0"/>
              <a:t>O parte a unui sistem informatic include:</a:t>
            </a:r>
          </a:p>
          <a:p>
            <a:pPr marL="800100" lvl="1" indent="-342900" algn="just">
              <a:buFont typeface="Arial" panose="020B0604020202020204" pitchFamily="34" charset="0"/>
              <a:buChar char="•"/>
            </a:pPr>
            <a:r>
              <a:rPr lang="ro-RO" sz="2200" dirty="0"/>
              <a:t>Hardware </a:t>
            </a:r>
          </a:p>
          <a:p>
            <a:pPr marL="800100" lvl="1" indent="-342900" algn="just">
              <a:buFont typeface="Arial" panose="020B0604020202020204" pitchFamily="34" charset="0"/>
              <a:buChar char="•"/>
            </a:pPr>
            <a:r>
              <a:rPr lang="ro-RO" sz="2200" dirty="0"/>
              <a:t>Componente </a:t>
            </a:r>
          </a:p>
          <a:p>
            <a:pPr marL="800100" lvl="1" indent="-342900" algn="just">
              <a:buFont typeface="Arial" panose="020B0604020202020204" pitchFamily="34" charset="0"/>
              <a:buChar char="•"/>
            </a:pPr>
            <a:r>
              <a:rPr lang="ro-RO" sz="2200" dirty="0"/>
              <a:t>Datele stocate ale sistemului instalat </a:t>
            </a:r>
          </a:p>
          <a:p>
            <a:pPr marL="800100" lvl="1" indent="-342900" algn="just">
              <a:buFont typeface="Arial" panose="020B0604020202020204" pitchFamily="34" charset="0"/>
              <a:buChar char="•"/>
            </a:pPr>
            <a:r>
              <a:rPr lang="ro-RO" sz="2200" dirty="0"/>
              <a:t>Directori </a:t>
            </a:r>
          </a:p>
          <a:p>
            <a:pPr marL="800100" lvl="1" indent="-342900" algn="just">
              <a:buFont typeface="Arial" panose="020B0604020202020204" pitchFamily="34" charset="0"/>
              <a:buChar char="•"/>
            </a:pPr>
            <a:r>
              <a:rPr lang="ro-RO" sz="2200" dirty="0"/>
              <a:t>Date de trafic </a:t>
            </a:r>
          </a:p>
          <a:p>
            <a:pPr marL="800100" lvl="1" indent="-342900" algn="just">
              <a:buFont typeface="Arial" panose="020B0604020202020204" pitchFamily="34" charset="0"/>
              <a:buChar char="•"/>
            </a:pPr>
            <a:r>
              <a:rPr lang="ro-RO" sz="2200" dirty="0"/>
              <a:t>Date referitoare la conținut</a:t>
            </a:r>
          </a:p>
        </p:txBody>
      </p:sp>
      <p:sp>
        <p:nvSpPr>
          <p:cNvPr id="10"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Accesul ilegal ("întreg sau în parte")</a:t>
            </a:r>
          </a:p>
        </p:txBody>
      </p:sp>
    </p:spTree>
    <p:extLst>
      <p:ext uri="{BB962C8B-B14F-4D97-AF65-F5344CB8AC3E}">
        <p14:creationId xmlns:p14="http://schemas.microsoft.com/office/powerpoint/2010/main" val="2403909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43252" y="1124744"/>
            <a:ext cx="3889351" cy="5509200"/>
          </a:xfrm>
          <a:prstGeom prst="rect">
            <a:avLst/>
          </a:prstGeom>
        </p:spPr>
        <p:txBody>
          <a:bodyPr wrap="square">
            <a:spAutoFit/>
          </a:bodyPr>
          <a:lstStyle/>
          <a:p>
            <a:pPr algn="just"/>
            <a:r>
              <a:rPr lang="ro-RO" sz="2200"/>
              <a:t>Fiecare Parte va adopta măsuri legislative și alte măsuri necesare, după caz, pentru stabilirea ca încălcări penale în temeiul dreptului său intern, atunci când este comis intenționat, accesul</a:t>
            </a:r>
            <a:r>
              <a:rPr lang="ro-RO" sz="2200" b="1">
                <a:solidFill>
                  <a:srgbClr val="C00000"/>
                </a:solidFill>
              </a:rPr>
              <a:t> fără drept </a:t>
            </a:r>
            <a:r>
              <a:rPr lang="ro-RO" sz="2200"/>
              <a:t>la tot sistemul informatic sau la o parte din acesta. O Parte poate prevede ca infracțiunea să fie comisă prin încălcarea măsurilor de securitate, cu intenția de a obține date informatice sau altă intenție necinstită sau în legătură cu un sistem informatic care este conectat la alt sistem informatic.</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74833" y="1151172"/>
            <a:ext cx="4747018" cy="3816429"/>
          </a:xfrm>
          <a:prstGeom prst="rect">
            <a:avLst/>
          </a:prstGeom>
        </p:spPr>
        <p:txBody>
          <a:bodyPr wrap="square">
            <a:spAutoFit/>
          </a:bodyPr>
          <a:lstStyle/>
          <a:p>
            <a:pPr marL="342900" indent="-342900" algn="just">
              <a:buFont typeface="Arial" panose="020B0604020202020204" pitchFamily="34" charset="0"/>
              <a:buChar char="•"/>
            </a:pPr>
            <a:r>
              <a:rPr lang="ro-RO" sz="2200"/>
              <a:t>Accesul trebuie să fie neautorizat pentru a constitui o infracțiune</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ro-RO" sz="2200"/>
              <a:t>Autorizația poate fi legislativă, executivă, administrativă, judiciară, contractuală sau de alt fel</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ro-RO" sz="2200"/>
              <a:t>Accesarea unui sistem informatic care permite accesul liber și deschis al publicului nu trebuie incriminată </a:t>
            </a:r>
          </a:p>
          <a:p>
            <a:pPr marL="342900" indent="-342900" algn="just">
              <a:buFont typeface="Wingdings" pitchFamily="2" charset="2"/>
              <a:buChar char="ü"/>
            </a:pPr>
            <a:endParaRPr lang="en-US" sz="2200" dirty="0"/>
          </a:p>
        </p:txBody>
      </p:sp>
      <p:sp>
        <p:nvSpPr>
          <p:cNvPr id="10"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Accesul ilegal ("fără drept")</a:t>
            </a:r>
          </a:p>
        </p:txBody>
      </p:sp>
    </p:spTree>
    <p:extLst>
      <p:ext uri="{BB962C8B-B14F-4D97-AF65-F5344CB8AC3E}">
        <p14:creationId xmlns:p14="http://schemas.microsoft.com/office/powerpoint/2010/main" val="1743183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Cuprinsul sesiunii</a:t>
            </a:r>
          </a:p>
        </p:txBody>
      </p:sp>
      <p:sp>
        <p:nvSpPr>
          <p:cNvPr id="3" name="Content Placeholder 2">
            <a:extLst>
              <a:ext uri="{FF2B5EF4-FFF2-40B4-BE49-F238E27FC236}">
                <a16:creationId xmlns="" xmlns:a16="http://schemas.microsoft.com/office/drawing/2014/main" id="{77B18497-BF37-4A20-ABA6-353886C26CA1}"/>
              </a:ext>
            </a:extLst>
          </p:cNvPr>
          <p:cNvSpPr>
            <a:spLocks noGrp="1"/>
          </p:cNvSpPr>
          <p:nvPr>
            <p:ph idx="4294967295"/>
          </p:nvPr>
        </p:nvSpPr>
        <p:spPr>
          <a:xfrm>
            <a:off x="287337" y="1266024"/>
            <a:ext cx="8569325" cy="5240337"/>
          </a:xfrm>
        </p:spPr>
        <p:txBody>
          <a:bodyPr>
            <a:normAutofit/>
          </a:bodyPr>
          <a:lstStyle/>
          <a:p>
            <a:pPr marL="514350" indent="-514350">
              <a:lnSpc>
                <a:spcPct val="150000"/>
              </a:lnSpc>
              <a:buFont typeface="+mj-lt"/>
              <a:buAutoNum type="arabicPeriod"/>
            </a:pPr>
            <a:r>
              <a:rPr lang="ro-RO"/>
              <a:t>Definiții</a:t>
            </a:r>
          </a:p>
          <a:p>
            <a:pPr marL="514350" indent="-514350">
              <a:lnSpc>
                <a:spcPct val="150000"/>
              </a:lnSpc>
              <a:buFont typeface="+mj-lt"/>
              <a:buAutoNum type="arabicPeriod"/>
            </a:pPr>
            <a:r>
              <a:rPr lang="ro-RO"/>
              <a:t>Accesul ilegal</a:t>
            </a:r>
          </a:p>
          <a:p>
            <a:pPr marL="514350" indent="-514350">
              <a:lnSpc>
                <a:spcPct val="150000"/>
              </a:lnSpc>
              <a:buFont typeface="+mj-lt"/>
              <a:buAutoNum type="arabicPeriod"/>
            </a:pPr>
            <a:r>
              <a:rPr lang="ro-RO"/>
              <a:t>Interceptarea ilegală </a:t>
            </a:r>
          </a:p>
          <a:p>
            <a:pPr marL="514350" indent="-514350">
              <a:lnSpc>
                <a:spcPct val="150000"/>
              </a:lnSpc>
              <a:buFont typeface="+mj-lt"/>
              <a:buAutoNum type="arabicPeriod"/>
            </a:pPr>
            <a:r>
              <a:rPr lang="ro-RO"/>
              <a:t>Interferența în date </a:t>
            </a:r>
          </a:p>
          <a:p>
            <a:pPr marL="514350" indent="-514350">
              <a:lnSpc>
                <a:spcPct val="150000"/>
              </a:lnSpc>
              <a:buFont typeface="+mj-lt"/>
              <a:buAutoNum type="arabicPeriod"/>
            </a:pPr>
            <a:r>
              <a:rPr lang="ro-RO"/>
              <a:t>Interferențe de sistem </a:t>
            </a:r>
          </a:p>
          <a:p>
            <a:pPr marL="514350" indent="-514350">
              <a:lnSpc>
                <a:spcPct val="150000"/>
              </a:lnSpc>
              <a:buFont typeface="+mj-lt"/>
              <a:buAutoNum type="arabicPeriod"/>
            </a:pPr>
            <a:r>
              <a:rPr lang="ro-RO"/>
              <a:t>Utilizarea abuzivă a dispozitivelor </a:t>
            </a:r>
          </a:p>
        </p:txBody>
      </p:sp>
    </p:spTree>
    <p:extLst>
      <p:ext uri="{BB962C8B-B14F-4D97-AF65-F5344CB8AC3E}">
        <p14:creationId xmlns:p14="http://schemas.microsoft.com/office/powerpoint/2010/main" val="273572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755576" y="1556792"/>
            <a:ext cx="7704856" cy="4770537"/>
          </a:xfrm>
          <a:prstGeom prst="rect">
            <a:avLst/>
          </a:prstGeom>
        </p:spPr>
        <p:txBody>
          <a:bodyPr wrap="square">
            <a:spAutoFit/>
          </a:bodyPr>
          <a:lstStyle/>
          <a:p>
            <a:pPr algn="just"/>
            <a:r>
              <a:rPr lang="ro-RO" sz="2400"/>
              <a:t>Nu există definiție pentru "fără autorizație" în Convenția de la Budapesta</a:t>
            </a:r>
          </a:p>
          <a:p>
            <a:pPr marL="342900" indent="-342900" algn="just">
              <a:buFont typeface="Wingdings" pitchFamily="2" charset="2"/>
              <a:buChar char="Ø"/>
            </a:pPr>
            <a:endParaRPr lang="en-US" sz="2400" dirty="0"/>
          </a:p>
          <a:p>
            <a:pPr algn="just"/>
            <a:r>
              <a:rPr lang="ro-RO" sz="2400"/>
              <a:t>Țări care au adoptat definiții:</a:t>
            </a:r>
          </a:p>
          <a:p>
            <a:pPr marL="342900" indent="-342900" algn="just">
              <a:buFont typeface="Wingdings" pitchFamily="2" charset="2"/>
              <a:buChar char="Ø"/>
            </a:pPr>
            <a:endParaRPr lang="en-US" sz="2400" i="1" dirty="0">
              <a:ea typeface="Verdana" panose="020B0604030504040204" pitchFamily="34" charset="0"/>
            </a:endParaRPr>
          </a:p>
          <a:p>
            <a:pPr marL="342900" indent="-342900" algn="just">
              <a:buFont typeface="Wingdings" pitchFamily="2" charset="2"/>
              <a:buChar char="Ø"/>
            </a:pPr>
            <a:endParaRPr lang="en-US" sz="2400" i="1" dirty="0">
              <a:ea typeface="Verdana" panose="020B0604030504040204" pitchFamily="34" charset="0"/>
            </a:endParaRPr>
          </a:p>
          <a:p>
            <a:pPr marL="342900" indent="-342900" algn="just">
              <a:buFont typeface="Wingdings" pitchFamily="2" charset="2"/>
              <a:buChar char="Ø"/>
            </a:pPr>
            <a:endParaRPr lang="en-US" sz="2400" i="1" dirty="0">
              <a:ea typeface="Verdana" panose="020B0604030504040204" pitchFamily="34" charset="0"/>
            </a:endParaRPr>
          </a:p>
          <a:p>
            <a:pPr marL="342900" indent="-342900" algn="just">
              <a:buFont typeface="Wingdings" pitchFamily="2" charset="2"/>
              <a:buChar char="Ø"/>
            </a:pPr>
            <a:endParaRPr lang="en-US" sz="2400" i="1" dirty="0">
              <a:ea typeface="Verdana" panose="020B0604030504040204" pitchFamily="34" charset="0"/>
            </a:endParaRPr>
          </a:p>
          <a:p>
            <a:pPr marL="342900" indent="-342900" algn="just">
              <a:buFont typeface="Wingdings" pitchFamily="2" charset="2"/>
              <a:buChar char="Ø"/>
            </a:pPr>
            <a:endParaRPr lang="en-US" sz="2400" i="1" dirty="0">
              <a:ea typeface="Verdana" panose="020B0604030504040204" pitchFamily="34" charset="0"/>
            </a:endParaRPr>
          </a:p>
          <a:p>
            <a:pPr marL="342900" indent="-342900" algn="just">
              <a:buFont typeface="Wingdings" pitchFamily="2" charset="2"/>
              <a:buChar char="Ø"/>
            </a:pPr>
            <a:endParaRPr lang="en-US" sz="2400" i="1" dirty="0">
              <a:ea typeface="Verdana" panose="020B0604030504040204" pitchFamily="34" charset="0"/>
            </a:endParaRPr>
          </a:p>
          <a:p>
            <a:pPr algn="just"/>
            <a:r>
              <a:rPr lang="ro-RO" sz="2400">
                <a:ea typeface="Verdana" panose="020B0604030504040204" pitchFamily="34" charset="0"/>
              </a:rPr>
              <a:t>Elemente: </a:t>
            </a:r>
          </a:p>
          <a:p>
            <a:pPr marL="800100" lvl="1" indent="-342900" algn="just">
              <a:buFont typeface="Arial" panose="020B0604020202020204" pitchFamily="34" charset="0"/>
              <a:buChar char="•"/>
            </a:pPr>
            <a:r>
              <a:rPr lang="ro-RO" sz="2000">
                <a:ea typeface="Verdana" panose="020B0604030504040204" pitchFamily="34" charset="0"/>
              </a:rPr>
              <a:t>Dreptul de a controla accesul de tipul în cauză</a:t>
            </a:r>
          </a:p>
          <a:p>
            <a:pPr marL="800100" lvl="1" indent="-342900" algn="just">
              <a:buFont typeface="Arial" panose="020B0604020202020204" pitchFamily="34" charset="0"/>
              <a:buChar char="•"/>
            </a:pPr>
            <a:r>
              <a:rPr lang="ro-RO" sz="2000">
                <a:ea typeface="Verdana" panose="020B0604030504040204" pitchFamily="34" charset="0"/>
              </a:rPr>
              <a:t>Consimțământul persoanei care are acest drept </a:t>
            </a:r>
          </a:p>
        </p:txBody>
      </p:sp>
      <p:sp>
        <p:nvSpPr>
          <p:cNvPr id="10"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Accesul ilegal ("fără drept")</a:t>
            </a:r>
          </a:p>
        </p:txBody>
      </p:sp>
      <p:pic>
        <p:nvPicPr>
          <p:cNvPr id="2" name="Picture 2" descr="Flag of Singapore - Wikipedia">
            <a:extLst>
              <a:ext uri="{FF2B5EF4-FFF2-40B4-BE49-F238E27FC236}">
                <a16:creationId xmlns="" xmlns:a16="http://schemas.microsoft.com/office/drawing/2014/main" id="{3909F095-956F-4593-9F60-8CD852F4E5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7820" y="3265025"/>
            <a:ext cx="1522335" cy="6760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Flag of Ghana - Wikipedia">
            <a:extLst>
              <a:ext uri="{FF2B5EF4-FFF2-40B4-BE49-F238E27FC236}">
                <a16:creationId xmlns="" xmlns:a16="http://schemas.microsoft.com/office/drawing/2014/main" id="{2F850EBC-8C27-46B9-B5D6-3677E10DB1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8317" y="4233041"/>
            <a:ext cx="1504825" cy="6676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a:extLst>
              <a:ext uri="{FF2B5EF4-FFF2-40B4-BE49-F238E27FC236}">
                <a16:creationId xmlns="" xmlns:a16="http://schemas.microsoft.com/office/drawing/2014/main" id="{6216078A-5407-42DF-9DD6-8244BADABC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715" y="4221089"/>
            <a:ext cx="1504824" cy="6676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 xmlns:a16="http://schemas.microsoft.com/office/drawing/2014/main" id="{CFF5B4D4-9CE0-4378-B87F-06236455F15B}"/>
              </a:ext>
            </a:extLst>
          </p:cNvPr>
          <p:cNvPicPr>
            <a:picLocks noChangeAspect="1"/>
          </p:cNvPicPr>
          <p:nvPr/>
        </p:nvPicPr>
        <p:blipFill>
          <a:blip r:embed="rId6"/>
          <a:stretch>
            <a:fillRect/>
          </a:stretch>
        </p:blipFill>
        <p:spPr>
          <a:xfrm>
            <a:off x="3097820" y="4221088"/>
            <a:ext cx="1490019" cy="667615"/>
          </a:xfrm>
          <a:prstGeom prst="rect">
            <a:avLst/>
          </a:prstGeom>
        </p:spPr>
      </p:pic>
      <p:pic>
        <p:nvPicPr>
          <p:cNvPr id="20" name="Picture 19">
            <a:extLst>
              <a:ext uri="{FF2B5EF4-FFF2-40B4-BE49-F238E27FC236}">
                <a16:creationId xmlns="" xmlns:a16="http://schemas.microsoft.com/office/drawing/2014/main" id="{44D4336C-F224-4D4C-8F9A-0C061F1D9850}"/>
              </a:ext>
            </a:extLst>
          </p:cNvPr>
          <p:cNvPicPr>
            <a:picLocks noChangeAspect="1"/>
          </p:cNvPicPr>
          <p:nvPr/>
        </p:nvPicPr>
        <p:blipFill>
          <a:blip r:embed="rId7"/>
          <a:stretch>
            <a:fillRect/>
          </a:stretch>
        </p:blipFill>
        <p:spPr>
          <a:xfrm>
            <a:off x="6028317" y="3245482"/>
            <a:ext cx="1494886" cy="676068"/>
          </a:xfrm>
          <a:prstGeom prst="rect">
            <a:avLst/>
          </a:prstGeom>
        </p:spPr>
      </p:pic>
      <p:pic>
        <p:nvPicPr>
          <p:cNvPr id="2050" name="Picture 2" descr="Flag of the United Kingdom - Wikipedia">
            <a:extLst>
              <a:ext uri="{FF2B5EF4-FFF2-40B4-BE49-F238E27FC236}">
                <a16:creationId xmlns="" xmlns:a16="http://schemas.microsoft.com/office/drawing/2014/main" id="{198069C3-345D-402B-9E1A-15A5D36267C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418" y="3265025"/>
            <a:ext cx="1504824" cy="67606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 xmlns:a16="http://schemas.microsoft.com/office/drawing/2014/main" id="{19404B7E-160C-4D4D-AAB7-440B57B98925}"/>
              </a:ext>
            </a:extLst>
          </p:cNvPr>
          <p:cNvSpPr/>
          <p:nvPr/>
        </p:nvSpPr>
        <p:spPr>
          <a:xfrm>
            <a:off x="1535555" y="3290257"/>
            <a:ext cx="1680354" cy="707886"/>
          </a:xfrm>
          <a:prstGeom prst="rect">
            <a:avLst/>
          </a:prstGeom>
        </p:spPr>
        <p:txBody>
          <a:bodyPr wrap="square">
            <a:spAutoFit/>
          </a:bodyPr>
          <a:lstStyle/>
          <a:p>
            <a:pPr algn="ctr"/>
            <a:r>
              <a:rPr lang="ro-RO" sz="2000"/>
              <a:t>Regatul Unit</a:t>
            </a:r>
          </a:p>
        </p:txBody>
      </p:sp>
      <p:sp>
        <p:nvSpPr>
          <p:cNvPr id="23" name="Rectangle 22">
            <a:extLst>
              <a:ext uri="{FF2B5EF4-FFF2-40B4-BE49-F238E27FC236}">
                <a16:creationId xmlns="" xmlns:a16="http://schemas.microsoft.com/office/drawing/2014/main" id="{132F466B-2E68-4023-80CD-1145A53840B2}"/>
              </a:ext>
            </a:extLst>
          </p:cNvPr>
          <p:cNvSpPr/>
          <p:nvPr/>
        </p:nvSpPr>
        <p:spPr>
          <a:xfrm>
            <a:off x="4484059" y="3388930"/>
            <a:ext cx="1680354" cy="400110"/>
          </a:xfrm>
          <a:prstGeom prst="rect">
            <a:avLst/>
          </a:prstGeom>
        </p:spPr>
        <p:txBody>
          <a:bodyPr wrap="square">
            <a:spAutoFit/>
          </a:bodyPr>
          <a:lstStyle/>
          <a:p>
            <a:pPr algn="ctr"/>
            <a:r>
              <a:rPr lang="ro-RO" sz="2000"/>
              <a:t>Singapore</a:t>
            </a:r>
          </a:p>
        </p:txBody>
      </p:sp>
      <p:sp>
        <p:nvSpPr>
          <p:cNvPr id="25" name="Rectangle 24">
            <a:extLst>
              <a:ext uri="{FF2B5EF4-FFF2-40B4-BE49-F238E27FC236}">
                <a16:creationId xmlns="" xmlns:a16="http://schemas.microsoft.com/office/drawing/2014/main" id="{033F5B77-6E9A-43E3-BA81-DD775C9FA74D}"/>
              </a:ext>
            </a:extLst>
          </p:cNvPr>
          <p:cNvSpPr/>
          <p:nvPr/>
        </p:nvSpPr>
        <p:spPr>
          <a:xfrm>
            <a:off x="7571267" y="3371579"/>
            <a:ext cx="1680354" cy="707886"/>
          </a:xfrm>
          <a:prstGeom prst="rect">
            <a:avLst/>
          </a:prstGeom>
        </p:spPr>
        <p:txBody>
          <a:bodyPr wrap="square">
            <a:spAutoFit/>
          </a:bodyPr>
          <a:lstStyle/>
          <a:p>
            <a:pPr algn="ctr"/>
            <a:r>
              <a:rPr lang="ro-RO" sz="2000"/>
              <a:t>Antigua &amp; Barbuda</a:t>
            </a:r>
          </a:p>
        </p:txBody>
      </p:sp>
      <p:sp>
        <p:nvSpPr>
          <p:cNvPr id="37" name="Rectangle 36">
            <a:extLst>
              <a:ext uri="{FF2B5EF4-FFF2-40B4-BE49-F238E27FC236}">
                <a16:creationId xmlns="" xmlns:a16="http://schemas.microsoft.com/office/drawing/2014/main" id="{B94E2B14-0E95-4D84-B2AE-4607B8B7AC9C}"/>
              </a:ext>
            </a:extLst>
          </p:cNvPr>
          <p:cNvSpPr/>
          <p:nvPr/>
        </p:nvSpPr>
        <p:spPr>
          <a:xfrm>
            <a:off x="1497430" y="4396600"/>
            <a:ext cx="1680354" cy="400110"/>
          </a:xfrm>
          <a:prstGeom prst="rect">
            <a:avLst/>
          </a:prstGeom>
        </p:spPr>
        <p:txBody>
          <a:bodyPr wrap="square">
            <a:spAutoFit/>
          </a:bodyPr>
          <a:lstStyle/>
          <a:p>
            <a:pPr algn="ctr"/>
            <a:r>
              <a:rPr lang="ro-RO" sz="2000"/>
              <a:t>Mauritius</a:t>
            </a:r>
          </a:p>
        </p:txBody>
      </p:sp>
      <p:sp>
        <p:nvSpPr>
          <p:cNvPr id="39" name="Rectangle 38">
            <a:extLst>
              <a:ext uri="{FF2B5EF4-FFF2-40B4-BE49-F238E27FC236}">
                <a16:creationId xmlns="" xmlns:a16="http://schemas.microsoft.com/office/drawing/2014/main" id="{1C403F4D-FE74-44D5-980B-74E165E19353}"/>
              </a:ext>
            </a:extLst>
          </p:cNvPr>
          <p:cNvSpPr/>
          <p:nvPr/>
        </p:nvSpPr>
        <p:spPr>
          <a:xfrm>
            <a:off x="4445934" y="4361799"/>
            <a:ext cx="1680354" cy="400110"/>
          </a:xfrm>
          <a:prstGeom prst="rect">
            <a:avLst/>
          </a:prstGeom>
        </p:spPr>
        <p:txBody>
          <a:bodyPr wrap="square">
            <a:spAutoFit/>
          </a:bodyPr>
          <a:lstStyle/>
          <a:p>
            <a:pPr algn="ctr"/>
            <a:r>
              <a:rPr lang="ro-RO" sz="2000"/>
              <a:t>Bermuda</a:t>
            </a:r>
          </a:p>
        </p:txBody>
      </p:sp>
      <p:sp>
        <p:nvSpPr>
          <p:cNvPr id="41" name="Rectangle 40">
            <a:extLst>
              <a:ext uri="{FF2B5EF4-FFF2-40B4-BE49-F238E27FC236}">
                <a16:creationId xmlns="" xmlns:a16="http://schemas.microsoft.com/office/drawing/2014/main" id="{FD6BEAC9-6039-4156-85B3-148CA3924465}"/>
              </a:ext>
            </a:extLst>
          </p:cNvPr>
          <p:cNvSpPr/>
          <p:nvPr/>
        </p:nvSpPr>
        <p:spPr>
          <a:xfrm>
            <a:off x="7533142" y="4396600"/>
            <a:ext cx="1680354" cy="400110"/>
          </a:xfrm>
          <a:prstGeom prst="rect">
            <a:avLst/>
          </a:prstGeom>
        </p:spPr>
        <p:txBody>
          <a:bodyPr wrap="square">
            <a:spAutoFit/>
          </a:bodyPr>
          <a:lstStyle/>
          <a:p>
            <a:pPr algn="ctr"/>
            <a:r>
              <a:rPr lang="ro-RO" sz="2000"/>
              <a:t>Ghana</a:t>
            </a:r>
          </a:p>
        </p:txBody>
      </p:sp>
    </p:spTree>
    <p:extLst>
      <p:ext uri="{BB962C8B-B14F-4D97-AF65-F5344CB8AC3E}">
        <p14:creationId xmlns:p14="http://schemas.microsoft.com/office/powerpoint/2010/main" val="73219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C52B17A-14C8-4A54-A0DE-FFB2521D3FE2}"/>
              </a:ext>
            </a:extLst>
          </p:cNvPr>
          <p:cNvSpPr/>
          <p:nvPr/>
        </p:nvSpPr>
        <p:spPr>
          <a:xfrm>
            <a:off x="4663440" y="1261488"/>
            <a:ext cx="4267496" cy="3785652"/>
          </a:xfrm>
          <a:prstGeom prst="rect">
            <a:avLst/>
          </a:prstGeom>
        </p:spPr>
        <p:txBody>
          <a:bodyPr wrap="square">
            <a:spAutoFit/>
          </a:bodyPr>
          <a:lstStyle/>
          <a:p>
            <a:pPr marL="342900" indent="-342900" algn="just">
              <a:buFont typeface="Arial" panose="020B0604020202020204" pitchFamily="34" charset="0"/>
              <a:buChar char="•"/>
            </a:pPr>
            <a:r>
              <a:rPr lang="ro-RO" sz="2000" dirty="0">
                <a:ea typeface="Verdana" panose="020B0604030504040204" pitchFamily="34" charset="0"/>
              </a:rPr>
              <a:t>Persoana care accesează trebuie să nu aibă dreptul de a controla accesul de tipul în cauză</a:t>
            </a:r>
          </a:p>
          <a:p>
            <a:pPr marL="342900" indent="-342900" algn="just">
              <a:buFont typeface="Wingdings" pitchFamily="2" charset="2"/>
              <a:buChar char="Ø"/>
            </a:pPr>
            <a:endParaRPr lang="en-US" sz="2000" dirty="0">
              <a:ea typeface="Verdana" panose="020B0604030504040204" pitchFamily="34" charset="0"/>
            </a:endParaRPr>
          </a:p>
          <a:p>
            <a:pPr marL="342900" indent="-342900" algn="just">
              <a:buFont typeface="Arial" panose="020B0604020202020204" pitchFamily="34" charset="0"/>
              <a:buChar char="•"/>
            </a:pPr>
            <a:r>
              <a:rPr lang="ro-RO" sz="2000" dirty="0">
                <a:ea typeface="Verdana" panose="020B0604030504040204" pitchFamily="34" charset="0"/>
              </a:rPr>
              <a:t>Dreptul poate fi:</a:t>
            </a:r>
          </a:p>
          <a:p>
            <a:pPr marL="800100" lvl="1" indent="-342900" algn="just">
              <a:buFont typeface="Calibri Light" panose="020F0302020204030204" pitchFamily="34" charset="0"/>
              <a:buChar char="‐"/>
            </a:pPr>
            <a:r>
              <a:rPr lang="ro-RO" sz="2000" dirty="0">
                <a:ea typeface="Verdana" panose="020B0604030504040204" pitchFamily="34" charset="0"/>
              </a:rPr>
              <a:t>legislativ </a:t>
            </a:r>
          </a:p>
          <a:p>
            <a:pPr marL="800100" lvl="1" indent="-342900" algn="just">
              <a:buFont typeface="Calibri Light" panose="020F0302020204030204" pitchFamily="34" charset="0"/>
              <a:buChar char="‐"/>
            </a:pPr>
            <a:r>
              <a:rPr lang="ro-RO" sz="2000" dirty="0">
                <a:ea typeface="Verdana" panose="020B0604030504040204" pitchFamily="34" charset="0"/>
              </a:rPr>
              <a:t>executiv</a:t>
            </a:r>
          </a:p>
          <a:p>
            <a:pPr marL="800100" lvl="1" indent="-342900" algn="just">
              <a:buFont typeface="Calibri Light" panose="020F0302020204030204" pitchFamily="34" charset="0"/>
              <a:buChar char="‐"/>
            </a:pPr>
            <a:r>
              <a:rPr lang="ro-RO" sz="2000" dirty="0">
                <a:ea typeface="Verdana" panose="020B0604030504040204" pitchFamily="34" charset="0"/>
              </a:rPr>
              <a:t>administrativ</a:t>
            </a:r>
          </a:p>
          <a:p>
            <a:pPr marL="800100" lvl="1" indent="-342900" algn="just">
              <a:buFont typeface="Calibri Light" panose="020F0302020204030204" pitchFamily="34" charset="0"/>
              <a:buChar char="‐"/>
            </a:pPr>
            <a:r>
              <a:rPr lang="ro-RO" sz="2000" dirty="0">
                <a:ea typeface="Verdana" panose="020B0604030504040204" pitchFamily="34" charset="0"/>
              </a:rPr>
              <a:t>judiciar </a:t>
            </a:r>
          </a:p>
          <a:p>
            <a:pPr marL="800100" lvl="1" indent="-342900" algn="just">
              <a:buFont typeface="Calibri Light" panose="020F0302020204030204" pitchFamily="34" charset="0"/>
              <a:buChar char="‐"/>
            </a:pPr>
            <a:r>
              <a:rPr lang="ro-RO" sz="2000" dirty="0">
                <a:ea typeface="Verdana" panose="020B0604030504040204" pitchFamily="34" charset="0"/>
              </a:rPr>
              <a:t>contractual</a:t>
            </a:r>
          </a:p>
          <a:p>
            <a:pPr marL="800100" lvl="1" indent="-342900" algn="just">
              <a:buFont typeface="Calibri Light" panose="020F0302020204030204" pitchFamily="34" charset="0"/>
              <a:buChar char="‐"/>
            </a:pPr>
            <a:r>
              <a:rPr lang="ro-RO" sz="2000" dirty="0">
                <a:ea typeface="Verdana" panose="020B0604030504040204" pitchFamily="34" charset="0"/>
              </a:rPr>
              <a:t>pe baza unei apărări, motivații sau justificări juridice stabilite </a:t>
            </a:r>
          </a:p>
        </p:txBody>
      </p:sp>
      <p:sp>
        <p:nvSpPr>
          <p:cNvPr id="8" name="Rectangle 7">
            <a:extLst>
              <a:ext uri="{FF2B5EF4-FFF2-40B4-BE49-F238E27FC236}">
                <a16:creationId xmlns="" xmlns:a16="http://schemas.microsoft.com/office/drawing/2014/main" id="{687B7C23-9E4D-47A3-872A-857DE10440B9}"/>
              </a:ext>
            </a:extLst>
          </p:cNvPr>
          <p:cNvSpPr/>
          <p:nvPr/>
        </p:nvSpPr>
        <p:spPr>
          <a:xfrm>
            <a:off x="107503" y="1217429"/>
            <a:ext cx="4401974" cy="5309146"/>
          </a:xfrm>
          <a:prstGeom prst="rect">
            <a:avLst/>
          </a:prstGeom>
        </p:spPr>
        <p:txBody>
          <a:bodyPr wrap="square">
            <a:spAutoFit/>
          </a:bodyPr>
          <a:lstStyle/>
          <a:p>
            <a:pPr algn="just"/>
            <a:r>
              <a:rPr lang="ro-RO" sz="2000" b="1" u="sng" dirty="0">
                <a:ea typeface="Verdana" panose="020B0604030504040204" pitchFamily="34" charset="0"/>
              </a:rPr>
              <a:t>Ex.  Legea privind utilizarea abuzivă a calculatorului din Marea Britanie</a:t>
            </a:r>
          </a:p>
          <a:p>
            <a:pPr marL="342900" indent="-342900" algn="just">
              <a:buFont typeface="Wingdings" pitchFamily="2" charset="2"/>
              <a:buChar char="Ø"/>
            </a:pPr>
            <a:endParaRPr lang="en-US" sz="1900" dirty="0">
              <a:ea typeface="Verdana" panose="020B0604030504040204" pitchFamily="34" charset="0"/>
            </a:endParaRPr>
          </a:p>
          <a:p>
            <a:pPr marL="342900" indent="-342900" algn="just">
              <a:buFont typeface="Arial" panose="020B0604020202020204" pitchFamily="34" charset="0"/>
              <a:buChar char="•"/>
            </a:pPr>
            <a:r>
              <a:rPr lang="ro-RO" sz="2000" dirty="0">
                <a:ea typeface="Verdana" panose="020B0604030504040204" pitchFamily="34" charset="0"/>
              </a:rPr>
              <a:t>Accesul de orice fel al oricărei persoane la orice program sau date deținute într-un computer este neautorizat dacă— </a:t>
            </a:r>
          </a:p>
          <a:p>
            <a:pPr marL="457200" indent="-457200" algn="just">
              <a:buFont typeface="+mj-lt"/>
              <a:buAutoNum type="alphaLcParenR"/>
            </a:pPr>
            <a:r>
              <a:rPr lang="ro-RO" sz="2000" dirty="0">
                <a:ea typeface="Verdana" panose="020B0604030504040204" pitchFamily="34" charset="0"/>
              </a:rPr>
              <a:t>acesta/aceasta  </a:t>
            </a:r>
            <a:r>
              <a:rPr lang="ro-RO" sz="2000" b="1" dirty="0">
                <a:solidFill>
                  <a:srgbClr val="C00000"/>
                </a:solidFill>
                <a:ea typeface="Verdana" panose="020B0604030504040204" pitchFamily="34" charset="0"/>
              </a:rPr>
              <a:t>în sine nu este persoana care are dreptul să controleze  accesul de tipul în cauză</a:t>
            </a:r>
            <a:r>
              <a:rPr lang="ro-RO" sz="2000" dirty="0">
                <a:ea typeface="Verdana" panose="020B0604030504040204" pitchFamily="34" charset="0"/>
              </a:rPr>
              <a:t> la program sau date; și </a:t>
            </a:r>
          </a:p>
          <a:p>
            <a:pPr marL="457200" indent="-457200" algn="just">
              <a:buFont typeface="+mj-lt"/>
              <a:buAutoNum type="alphaLcParenR"/>
            </a:pPr>
            <a:r>
              <a:rPr lang="ro-RO" sz="2000" dirty="0">
                <a:ea typeface="Verdana" panose="020B0604030504040204" pitchFamily="34" charset="0"/>
              </a:rPr>
              <a:t>acesta/aceasta nu are consimțământul să acceseze singur, în modul în cauză programul sau datele oricărei persoane care are acest drept, dar această subsecțiune face obiectul secțiunii 10. </a:t>
            </a:r>
          </a:p>
        </p:txBody>
      </p:sp>
      <p:sp>
        <p:nvSpPr>
          <p:cNvPr id="2" name="TextBox 7">
            <a:extLst>
              <a:ext uri="{FF2B5EF4-FFF2-40B4-BE49-F238E27FC236}">
                <a16:creationId xmlns="" xmlns:a16="http://schemas.microsoft.com/office/drawing/2014/main" id="{E02ADDF0-4C8F-4EBA-A446-C1BF4AD3F3D9}"/>
              </a:ext>
            </a:extLst>
          </p:cNvPr>
          <p:cNvSpPr txBox="1">
            <a:spLocks noChangeArrowheads="1"/>
          </p:cNvSpPr>
          <p:nvPr/>
        </p:nvSpPr>
        <p:spPr bwMode="auto">
          <a:xfrm>
            <a:off x="1371872" y="-1367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Exemple de aplicare a "fără drept"</a:t>
            </a:r>
          </a:p>
        </p:txBody>
      </p:sp>
    </p:spTree>
    <p:extLst>
      <p:ext uri="{BB962C8B-B14F-4D97-AF65-F5344CB8AC3E}">
        <p14:creationId xmlns:p14="http://schemas.microsoft.com/office/powerpoint/2010/main" val="1266618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C52B17A-14C8-4A54-A0DE-FFB2521D3FE2}"/>
              </a:ext>
            </a:extLst>
          </p:cNvPr>
          <p:cNvSpPr/>
          <p:nvPr/>
        </p:nvSpPr>
        <p:spPr>
          <a:xfrm>
            <a:off x="4473977" y="1880369"/>
            <a:ext cx="4224697" cy="2246769"/>
          </a:xfrm>
          <a:prstGeom prst="rect">
            <a:avLst/>
          </a:prstGeom>
        </p:spPr>
        <p:txBody>
          <a:bodyPr wrap="square">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ro-RO" sz="2000" b="0" i="0" u="none" strike="noStrike" cap="none" normalizeH="0" baseline="0" noProof="0">
                <a:ln>
                  <a:noFill/>
                </a:ln>
                <a:solidFill>
                  <a:prstClr val="black"/>
                </a:solidFill>
                <a:uLnTx/>
                <a:uFillTx/>
                <a:ea typeface="Verdana" panose="020B0604030504040204" pitchFamily="34" charset="0"/>
              </a:rPr>
              <a:t>Persoana care accesează nu trebuie să aibă consimțământul nici unei persoane de a controla accesul de tipul în cauză</a:t>
            </a: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defRPr/>
            </a:pPr>
            <a:endParaRPr kumimoji="0" lang="en-US" sz="2000" b="0" i="0" u="none" strike="noStrike" kern="120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ro-RO" sz="2000" b="0" i="0" u="none" strike="noStrike" cap="none" normalizeH="0" baseline="0" noProof="0">
                <a:ln>
                  <a:noFill/>
                </a:ln>
                <a:solidFill>
                  <a:prstClr val="black"/>
                </a:solidFill>
                <a:uLnTx/>
                <a:uFillTx/>
                <a:ea typeface="Verdana" panose="020B0604030504040204" pitchFamily="34" charset="0"/>
              </a:rPr>
              <a:t>Consimțământul unei astfel de persoane poate fi exprimat sau implicit</a:t>
            </a:r>
          </a:p>
        </p:txBody>
      </p:sp>
      <p:sp>
        <p:nvSpPr>
          <p:cNvPr id="8" name="Rectangle 7">
            <a:extLst>
              <a:ext uri="{FF2B5EF4-FFF2-40B4-BE49-F238E27FC236}">
                <a16:creationId xmlns="" xmlns:a16="http://schemas.microsoft.com/office/drawing/2014/main" id="{687B7C23-9E4D-47A3-872A-857DE10440B9}"/>
              </a:ext>
            </a:extLst>
          </p:cNvPr>
          <p:cNvSpPr/>
          <p:nvPr/>
        </p:nvSpPr>
        <p:spPr>
          <a:xfrm>
            <a:off x="319596" y="1217429"/>
            <a:ext cx="3986074" cy="5632311"/>
          </a:xfrm>
          <a:prstGeom prst="rect">
            <a:avLst/>
          </a:prstGeom>
        </p:spPr>
        <p:txBody>
          <a:bodyPr wrap="square">
            <a:spAutoFit/>
          </a:bodyPr>
          <a:lstStyle/>
          <a:p>
            <a:pPr algn="just"/>
            <a:r>
              <a:rPr lang="ro-RO" sz="2000" b="1" u="sng" dirty="0">
                <a:ea typeface="Verdana" panose="020B0604030504040204" pitchFamily="34" charset="0"/>
              </a:rPr>
              <a:t>Ex.  Legea privind utilizarea abuzivă a calculatorului din Marea Britanie</a:t>
            </a:r>
          </a:p>
          <a:p>
            <a:pPr marL="342900" indent="-342900" algn="just">
              <a:buFont typeface="Wingdings" pitchFamily="2" charset="2"/>
              <a:buChar char="Ø"/>
            </a:pPr>
            <a:endParaRPr lang="en-US" sz="2000" dirty="0">
              <a:ea typeface="Verdana" panose="020B0604030504040204" pitchFamily="34" charset="0"/>
            </a:endParaRPr>
          </a:p>
          <a:p>
            <a:pPr marL="342900" indent="-342900" algn="just">
              <a:buFont typeface="Arial" panose="020B0604020202020204" pitchFamily="34" charset="0"/>
              <a:buChar char="•"/>
            </a:pPr>
            <a:r>
              <a:rPr lang="ro-RO" sz="2000" dirty="0">
                <a:ea typeface="Verdana" panose="020B0604030504040204" pitchFamily="34" charset="0"/>
              </a:rPr>
              <a:t>Accesul de orice fel al oricărei persoane la orice program sau date deținute într-un computer este neautorizat dacă— </a:t>
            </a:r>
          </a:p>
          <a:p>
            <a:pPr marL="457200" indent="-457200" algn="just">
              <a:buFont typeface="+mj-lt"/>
              <a:buAutoNum type="alphaLcParenR"/>
            </a:pPr>
            <a:r>
              <a:rPr lang="ro-RO" sz="2000" dirty="0">
                <a:ea typeface="Verdana" panose="020B0604030504040204" pitchFamily="34" charset="0"/>
              </a:rPr>
              <a:t>acesta/aceasta  în sine nu este persoana care are dreptul să controleze  accesul de tipul în cauză la program sau date; și </a:t>
            </a:r>
          </a:p>
          <a:p>
            <a:pPr marL="342900" indent="-342900" algn="just">
              <a:buAutoNum type="alphaLcParenR"/>
            </a:pPr>
            <a:r>
              <a:rPr lang="ro-RO" sz="2000" dirty="0">
                <a:ea typeface="Verdana" panose="020B0604030504040204" pitchFamily="34" charset="0"/>
              </a:rPr>
              <a:t>acesta/aceasta </a:t>
            </a:r>
            <a:r>
              <a:rPr lang="ro-RO" sz="2000" b="1" dirty="0">
                <a:solidFill>
                  <a:srgbClr val="C00000"/>
                </a:solidFill>
                <a:ea typeface="Verdana" panose="020B0604030504040204" pitchFamily="34" charset="0"/>
              </a:rPr>
              <a:t>nu are consimțământul să acceseze singur, în modul în cauză </a:t>
            </a:r>
            <a:r>
              <a:rPr lang="ro-RO" sz="2000" dirty="0">
                <a:ea typeface="Verdana" panose="020B0604030504040204" pitchFamily="34" charset="0"/>
              </a:rPr>
              <a:t>programul sau datele </a:t>
            </a:r>
            <a:r>
              <a:rPr lang="ro-RO" sz="2000" b="1" dirty="0">
                <a:solidFill>
                  <a:srgbClr val="C00000"/>
                </a:solidFill>
                <a:ea typeface="Verdana" panose="020B0604030504040204" pitchFamily="34" charset="0"/>
              </a:rPr>
              <a:t>oricărei persoane care are acest drept</a:t>
            </a:r>
            <a:r>
              <a:rPr lang="ro-RO" sz="2000" dirty="0">
                <a:ea typeface="Verdana" panose="020B0604030504040204" pitchFamily="34" charset="0"/>
              </a:rPr>
              <a:t>, dar această subsecțiune face obiectul secțiunii 10. </a:t>
            </a:r>
          </a:p>
        </p:txBody>
      </p:sp>
      <p:sp>
        <p:nvSpPr>
          <p:cNvPr id="2" name="TextBox 7">
            <a:extLst>
              <a:ext uri="{FF2B5EF4-FFF2-40B4-BE49-F238E27FC236}">
                <a16:creationId xmlns="" xmlns:a16="http://schemas.microsoft.com/office/drawing/2014/main" id="{2EA969E1-6433-434E-BBE7-AA8FA790DA46}"/>
              </a:ext>
            </a:extLst>
          </p:cNvPr>
          <p:cNvSpPr txBox="1">
            <a:spLocks noChangeArrowheads="1"/>
          </p:cNvSpPr>
          <p:nvPr/>
        </p:nvSpPr>
        <p:spPr bwMode="auto">
          <a:xfrm>
            <a:off x="1371872" y="-1367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Exemple de aplicare a "fără drept"</a:t>
            </a:r>
          </a:p>
        </p:txBody>
      </p:sp>
    </p:spTree>
    <p:extLst>
      <p:ext uri="{BB962C8B-B14F-4D97-AF65-F5344CB8AC3E}">
        <p14:creationId xmlns:p14="http://schemas.microsoft.com/office/powerpoint/2010/main" val="1336653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43252" y="1124744"/>
            <a:ext cx="3889351" cy="4708981"/>
          </a:xfrm>
          <a:prstGeom prst="rect">
            <a:avLst/>
          </a:prstGeom>
        </p:spPr>
        <p:txBody>
          <a:bodyPr wrap="square">
            <a:spAutoFit/>
          </a:bodyPr>
          <a:lstStyle/>
          <a:p>
            <a:pPr algn="just"/>
            <a:r>
              <a:rPr lang="ro-RO" sz="2000"/>
              <a:t>Fiecare Parte va adopta măsuri legislative și alte măsuri necesare, după caz, pentru stabilirea ca încălcări penale în temeiul dreptului său intern, atunci când este comis intenționat, accesul fără drept la tot sistemul informatic sau la o parte din acesta. O Parte poate prevede ca infracțiunea să fie comisă prin </a:t>
            </a:r>
            <a:r>
              <a:rPr lang="ro-RO" sz="2000" b="1"/>
              <a:t>încălcarea măsurilor de securitate</a:t>
            </a:r>
            <a:r>
              <a:rPr lang="ro-RO" sz="2000"/>
              <a:t>, cu </a:t>
            </a:r>
            <a:r>
              <a:rPr lang="ro-RO" sz="2000" b="1"/>
              <a:t>intenția de a obține date informatice</a:t>
            </a:r>
            <a:r>
              <a:rPr lang="ro-RO" sz="2000"/>
              <a:t> sau </a:t>
            </a:r>
            <a:r>
              <a:rPr lang="ro-RO" sz="2000" b="1"/>
              <a:t>altă intenție necinstită</a:t>
            </a:r>
            <a:r>
              <a:rPr lang="ro-RO" sz="2000"/>
              <a:t> sau în legătură cu un </a:t>
            </a:r>
            <a:r>
              <a:rPr lang="ro-RO" sz="2000" b="1"/>
              <a:t>sistem informatic care este conectat la alt sistem informatic</a:t>
            </a:r>
            <a:r>
              <a:rPr lang="ro-RO" sz="2000"/>
              <a:t>.</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50317" y="1158300"/>
            <a:ext cx="4638750" cy="3477875"/>
          </a:xfrm>
          <a:prstGeom prst="rect">
            <a:avLst/>
          </a:prstGeom>
        </p:spPr>
        <p:txBody>
          <a:bodyPr wrap="square">
            <a:spAutoFit/>
          </a:bodyPr>
          <a:lstStyle/>
          <a:p>
            <a:pPr algn="just"/>
            <a:r>
              <a:rPr lang="ro-RO" sz="2000"/>
              <a:t>Părțile pot limita incriminarea accesului la următoarele elemente de calificare:</a:t>
            </a:r>
          </a:p>
          <a:p>
            <a:pPr marL="800100" lvl="1" indent="-342900" algn="just">
              <a:buFont typeface="Arial" panose="020B0604020202020204" pitchFamily="34" charset="0"/>
              <a:buChar char="•"/>
            </a:pPr>
            <a:r>
              <a:rPr lang="ro-RO" sz="2000"/>
              <a:t>Încălcarea măsurilor de securitate</a:t>
            </a:r>
          </a:p>
          <a:p>
            <a:pPr marL="800100" lvl="1" indent="-342900" algn="just">
              <a:buFont typeface="Arial" panose="020B0604020202020204" pitchFamily="34" charset="0"/>
              <a:buChar char="•"/>
            </a:pPr>
            <a:r>
              <a:rPr lang="ro-RO" sz="2000"/>
              <a:t>Intenția de a obține date informatice</a:t>
            </a:r>
          </a:p>
          <a:p>
            <a:pPr marL="800100" lvl="1" indent="-342900" algn="just">
              <a:buFont typeface="Arial" panose="020B0604020202020204" pitchFamily="34" charset="0"/>
              <a:buChar char="•"/>
            </a:pPr>
            <a:r>
              <a:rPr lang="ro-RO" sz="2000"/>
              <a:t>Intenția necinstită </a:t>
            </a:r>
          </a:p>
          <a:p>
            <a:pPr marL="800100" lvl="1" indent="-342900" algn="just">
              <a:buFont typeface="Arial" panose="020B0604020202020204" pitchFamily="34" charset="0"/>
              <a:buChar char="•"/>
            </a:pPr>
            <a:r>
              <a:rPr lang="ro-RO" sz="2000"/>
              <a:t>Acces al unui sistem informatic care este conectat la un alt sistem informatic (excluzând accesul la sistemele informatice independente)</a:t>
            </a:r>
          </a:p>
        </p:txBody>
      </p:sp>
      <p:sp>
        <p:nvSpPr>
          <p:cNvPr id="10" name="TextBox 7">
            <a:extLst>
              <a:ext uri="{FF2B5EF4-FFF2-40B4-BE49-F238E27FC236}">
                <a16:creationId xmlns="" xmlns:a16="http://schemas.microsoft.com/office/drawing/2014/main" id="{6AA5BF5E-B46D-4B19-A63B-6B1FE8043F14}"/>
              </a:ext>
            </a:extLst>
          </p:cNvPr>
          <p:cNvSpPr txBox="1">
            <a:spLocks noChangeArrowheads="1"/>
          </p:cNvSpPr>
          <p:nvPr/>
        </p:nvSpPr>
        <p:spPr bwMode="auto">
          <a:xfrm>
            <a:off x="1475804" y="-24482"/>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Accesul ilegal ("încălcând măsuri de securitate ...”</a:t>
            </a:r>
          </a:p>
        </p:txBody>
      </p:sp>
    </p:spTree>
    <p:extLst>
      <p:ext uri="{BB962C8B-B14F-4D97-AF65-F5344CB8AC3E}">
        <p14:creationId xmlns:p14="http://schemas.microsoft.com/office/powerpoint/2010/main" val="2262518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 xmlns:a16="http://schemas.microsoft.com/office/drawing/2014/main" id="{CF4A5A40-4F3B-49B6-9081-1646BBF20341}"/>
              </a:ext>
            </a:extLst>
          </p:cNvPr>
          <p:cNvSpPr txBox="1"/>
          <p:nvPr/>
        </p:nvSpPr>
        <p:spPr>
          <a:xfrm>
            <a:off x="588962" y="1281981"/>
            <a:ext cx="8030033" cy="1200329"/>
          </a:xfrm>
          <a:prstGeom prst="rect">
            <a:avLst/>
          </a:prstGeom>
          <a:solidFill>
            <a:srgbClr val="BDD8F3"/>
          </a:solidFill>
        </p:spPr>
        <p:txBody>
          <a:bodyPr wrap="square" rtlCol="0">
            <a:spAutoFit/>
          </a:bodyPr>
          <a:lstStyle/>
          <a:p>
            <a:pPr algn="ctr"/>
            <a:r>
              <a:rPr lang="ro-RO" sz="2400">
                <a:solidFill>
                  <a:schemeClr val="tx1">
                    <a:lumMod val="65000"/>
                    <a:lumOff val="35000"/>
                  </a:schemeClr>
                </a:solidFill>
                <a:latin typeface="+mj-lt"/>
              </a:rPr>
              <a:t>Dacă un angajat este autorizat să acceseze datele bancare, poate fi acuzat de acces ilegal dacă salariatul accesează datele pentru a ajuta la comiterea unei infracțiuni?</a:t>
            </a:r>
          </a:p>
        </p:txBody>
      </p:sp>
      <p:sp>
        <p:nvSpPr>
          <p:cNvPr id="9" name="TextBox 8">
            <a:extLst>
              <a:ext uri="{FF2B5EF4-FFF2-40B4-BE49-F238E27FC236}">
                <a16:creationId xmlns=""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ro-RO" sz="2400">
                <a:solidFill>
                  <a:schemeClr val="bg1"/>
                </a:solidFill>
                <a:latin typeface="+mj-lt"/>
              </a:rPr>
              <a:t>Răspunsul corect este A</a:t>
            </a:r>
          </a:p>
        </p:txBody>
      </p:sp>
      <p:sp>
        <p:nvSpPr>
          <p:cNvPr id="10" name="TextBox 9">
            <a:extLst>
              <a:ext uri="{FF2B5EF4-FFF2-40B4-BE49-F238E27FC236}">
                <a16:creationId xmlns="" xmlns:a16="http://schemas.microsoft.com/office/drawing/2014/main" id="{A5BF146C-DBC3-44BF-AA98-DDEC334987B8}"/>
              </a:ext>
            </a:extLst>
          </p:cNvPr>
          <p:cNvSpPr txBox="1"/>
          <p:nvPr/>
        </p:nvSpPr>
        <p:spPr>
          <a:xfrm>
            <a:off x="556984" y="3471831"/>
            <a:ext cx="8030032" cy="830997"/>
          </a:xfrm>
          <a:prstGeom prst="rect">
            <a:avLst/>
          </a:prstGeom>
          <a:solidFill>
            <a:srgbClr val="F08A34"/>
          </a:solidFill>
        </p:spPr>
        <p:txBody>
          <a:bodyPr wrap="square" rtlCol="0">
            <a:spAutoFit/>
          </a:bodyPr>
          <a:lstStyle/>
          <a:p>
            <a:pPr marL="1828800" lvl="3" indent="-457200">
              <a:buAutoNum type="alphaUcPeriod"/>
            </a:pPr>
            <a:r>
              <a:rPr lang="ro-RO" sz="2400">
                <a:solidFill>
                  <a:schemeClr val="bg1"/>
                </a:solidFill>
                <a:latin typeface="+mj-lt"/>
              </a:rPr>
              <a:t>DA.</a:t>
            </a:r>
          </a:p>
          <a:p>
            <a:pPr marL="1828800" lvl="3" indent="-457200">
              <a:buAutoNum type="alphaUcPeriod"/>
            </a:pPr>
            <a:r>
              <a:rPr lang="ro-RO" sz="2400">
                <a:solidFill>
                  <a:schemeClr val="bg1"/>
                </a:solidFill>
                <a:latin typeface="+mj-lt"/>
              </a:rPr>
              <a:t>NU</a:t>
            </a:r>
          </a:p>
        </p:txBody>
      </p:sp>
      <p:sp>
        <p:nvSpPr>
          <p:cNvPr id="11" name="Rectangle 10">
            <a:extLst>
              <a:ext uri="{FF2B5EF4-FFF2-40B4-BE49-F238E27FC236}">
                <a16:creationId xmlns=""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Întrebare de sondaj</a:t>
            </a:r>
          </a:p>
        </p:txBody>
      </p:sp>
    </p:spTree>
    <p:extLst>
      <p:ext uri="{BB962C8B-B14F-4D97-AF65-F5344CB8AC3E}">
        <p14:creationId xmlns:p14="http://schemas.microsoft.com/office/powerpoint/2010/main" val="2815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022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BA244C-489D-417D-B8AB-CB954192CB36}"/>
              </a:ext>
            </a:extLst>
          </p:cNvPr>
          <p:cNvSpPr>
            <a:spLocks noGrp="1"/>
          </p:cNvSpPr>
          <p:nvPr>
            <p:ph type="title"/>
          </p:nvPr>
        </p:nvSpPr>
        <p:spPr/>
        <p:txBody>
          <a:bodyPr/>
          <a:lstStyle/>
          <a:p>
            <a:r>
              <a:rPr lang="ro-RO">
                <a:latin typeface="+mn-lt"/>
              </a:rPr>
              <a:t>Interceptare ilegală</a:t>
            </a:r>
          </a:p>
        </p:txBody>
      </p:sp>
      <p:sp>
        <p:nvSpPr>
          <p:cNvPr id="3" name="Text Placeholder 2">
            <a:extLst>
              <a:ext uri="{FF2B5EF4-FFF2-40B4-BE49-F238E27FC236}">
                <a16:creationId xmlns="" xmlns:a16="http://schemas.microsoft.com/office/drawing/2014/main" id="{E380FE40-902C-48A0-8E4E-962AA387FB67}"/>
              </a:ext>
            </a:extLst>
          </p:cNvPr>
          <p:cNvSpPr>
            <a:spLocks noGrp="1"/>
          </p:cNvSpPr>
          <p:nvPr>
            <p:ph type="body" idx="1"/>
          </p:nvPr>
        </p:nvSpPr>
        <p:spPr/>
        <p:txBody>
          <a:bodyPr/>
          <a:lstStyle/>
          <a:p>
            <a:r>
              <a:rPr lang="ro-RO"/>
              <a:t>Dispozițiile de fond ale Convenției de la Budapesta - Partea 1</a:t>
            </a:r>
          </a:p>
        </p:txBody>
      </p:sp>
      <p:sp>
        <p:nvSpPr>
          <p:cNvPr id="6" name="TextBox 7">
            <a:extLst>
              <a:ext uri="{FF2B5EF4-FFF2-40B4-BE49-F238E27FC236}">
                <a16:creationId xmlns="" xmlns:a16="http://schemas.microsoft.com/office/drawing/2014/main" id="{B56E239A-32FB-4A4C-8FCA-79491A7D860B}"/>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Secțiunea 3</a:t>
            </a:r>
          </a:p>
        </p:txBody>
      </p:sp>
    </p:spTree>
    <p:extLst>
      <p:ext uri="{BB962C8B-B14F-4D97-AF65-F5344CB8AC3E}">
        <p14:creationId xmlns:p14="http://schemas.microsoft.com/office/powerpoint/2010/main" val="1084515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Interceptare ilegală </a:t>
            </a:r>
          </a:p>
        </p:txBody>
      </p:sp>
      <p:sp>
        <p:nvSpPr>
          <p:cNvPr id="2" name="Rectangle 2">
            <a:extLst>
              <a:ext uri="{FF2B5EF4-FFF2-40B4-BE49-F238E27FC236}">
                <a16:creationId xmlns="" xmlns:a16="http://schemas.microsoft.com/office/drawing/2014/main" id="{9D5A03CE-8228-488C-B870-1AE3D665E3CC}"/>
              </a:ext>
            </a:extLst>
          </p:cNvPr>
          <p:cNvSpPr txBox="1">
            <a:spLocks/>
          </p:cNvSpPr>
          <p:nvPr/>
        </p:nvSpPr>
        <p:spPr>
          <a:xfrm>
            <a:off x="457200" y="1270001"/>
            <a:ext cx="8229600" cy="5106987"/>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sz="3000" b="1" i="1" dirty="0">
              <a:cs typeface="Times New Roman" panose="02020603050405020304" pitchFamily="18" charset="0"/>
            </a:endParaRPr>
          </a:p>
          <a:p>
            <a:pPr algn="ctr" eaLnBrk="1" hangingPunct="1">
              <a:lnSpc>
                <a:spcPct val="80000"/>
              </a:lnSpc>
              <a:buFont typeface="Arial" panose="020B0604020202020204" pitchFamily="34" charset="0"/>
              <a:buNone/>
            </a:pPr>
            <a:r>
              <a:rPr lang="ro-RO" sz="3000" b="1" i="1" dirty="0">
                <a:cs typeface="Times New Roman" panose="02020603050405020304" pitchFamily="18" charset="0"/>
              </a:rPr>
              <a:t>Interceptare ilegală</a:t>
            </a:r>
          </a:p>
          <a:p>
            <a:pPr algn="ctr" eaLnBrk="1" hangingPunct="1">
              <a:lnSpc>
                <a:spcPct val="80000"/>
              </a:lnSpc>
              <a:buFont typeface="Arial" panose="020B0604020202020204" pitchFamily="34" charset="0"/>
              <a:buNone/>
            </a:pPr>
            <a:r>
              <a:rPr lang="ro-RO" sz="3000" b="1" i="1" dirty="0">
                <a:cs typeface="Times New Roman" panose="02020603050405020304" pitchFamily="18" charset="0"/>
              </a:rPr>
              <a:t>(Articolul 3– Convenția de la Budapesta)</a:t>
            </a:r>
          </a:p>
          <a:p>
            <a:pPr eaLnBrk="1" hangingPunct="1">
              <a:lnSpc>
                <a:spcPct val="80000"/>
              </a:lnSpc>
              <a:buFont typeface="Arial" pitchFamily="34" charset="0"/>
              <a:buNone/>
            </a:pPr>
            <a:endParaRPr lang="en-GB" altLang="sr-Latn-RS" sz="3000" dirty="0">
              <a:cs typeface="Times New Roman" panose="02020603050405020304" pitchFamily="18" charset="0"/>
            </a:endParaRPr>
          </a:p>
          <a:p>
            <a:pPr algn="ctr" eaLnBrk="1" hangingPunct="1">
              <a:lnSpc>
                <a:spcPct val="80000"/>
              </a:lnSpc>
            </a:pPr>
            <a:r>
              <a:rPr lang="ro-RO" sz="3000" i="1" dirty="0">
                <a:cs typeface="Times New Roman" panose="02020603050405020304" pitchFamily="18" charset="0"/>
              </a:rPr>
              <a:t>Intenționat și fără drept</a:t>
            </a:r>
          </a:p>
          <a:p>
            <a:pPr algn="ctr" eaLnBrk="1" hangingPunct="1">
              <a:lnSpc>
                <a:spcPct val="80000"/>
              </a:lnSpc>
            </a:pPr>
            <a:endParaRPr lang="en-GB" altLang="sr-Latn-RS" sz="3000" i="1" dirty="0">
              <a:cs typeface="Times New Roman" panose="02020603050405020304" pitchFamily="18" charset="0"/>
            </a:endParaRPr>
          </a:p>
          <a:p>
            <a:pPr algn="ctr" eaLnBrk="1" hangingPunct="1">
              <a:lnSpc>
                <a:spcPct val="80000"/>
              </a:lnSpc>
            </a:pPr>
            <a:r>
              <a:rPr lang="ro-RO" sz="3000" i="1" dirty="0">
                <a:cs typeface="Times New Roman" panose="02020603050405020304" pitchFamily="18" charset="0"/>
              </a:rPr>
              <a:t>Interceptarea, prin mijloace tehnice, a unor transmisii non-publice ale datelor informatice </a:t>
            </a:r>
          </a:p>
          <a:p>
            <a:pPr algn="ctr" eaLnBrk="1" hangingPunct="1">
              <a:lnSpc>
                <a:spcPct val="80000"/>
              </a:lnSpc>
            </a:pPr>
            <a:endParaRPr lang="en-GB" altLang="sr-Latn-RS" sz="3000" i="1" dirty="0">
              <a:cs typeface="Times New Roman" panose="02020603050405020304" pitchFamily="18" charset="0"/>
            </a:endParaRPr>
          </a:p>
          <a:p>
            <a:pPr algn="ctr" eaLnBrk="1" hangingPunct="1">
              <a:lnSpc>
                <a:spcPct val="80000"/>
              </a:lnSpc>
            </a:pPr>
            <a:r>
              <a:rPr lang="ro-RO" sz="3000" i="1" dirty="0">
                <a:cs typeface="Times New Roman" panose="02020603050405020304" pitchFamily="18" charset="0"/>
              </a:rPr>
              <a:t>Către, de la sau în interiorul unui sistem informatic</a:t>
            </a:r>
          </a:p>
        </p:txBody>
      </p:sp>
    </p:spTree>
    <p:extLst>
      <p:ext uri="{BB962C8B-B14F-4D97-AF65-F5344CB8AC3E}">
        <p14:creationId xmlns:p14="http://schemas.microsoft.com/office/powerpoint/2010/main" val="2453419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 xmlns:a16="http://schemas.microsoft.com/office/drawing/2014/main" id="{D5BB2308-14E0-435F-9CED-29F6C74136BD}"/>
              </a:ext>
            </a:extLst>
          </p:cNvPr>
          <p:cNvSpPr>
            <a:spLocks noGrp="1"/>
          </p:cNvSpPr>
          <p:nvPr>
            <p:ph sz="quarter" idx="11"/>
          </p:nvPr>
        </p:nvSpPr>
        <p:spPr>
          <a:xfrm>
            <a:off x="448274" y="1251040"/>
            <a:ext cx="8074025" cy="731520"/>
          </a:xfrm>
        </p:spPr>
        <p:txBody>
          <a:bodyPr>
            <a:noAutofit/>
          </a:bodyPr>
          <a:lstStyle/>
          <a:p>
            <a:r>
              <a:rPr lang="ro-RO" sz="2400" dirty="0"/>
              <a:t>OPERAȚIUNE INTERNAȚIONALĂ DESTRUCTUREAZĂ UN GRUP INFRACȚIONAL DE FRAUDĂ CIBERNETICĂ</a:t>
            </a:r>
            <a:endParaRPr lang="en-US" sz="2400" dirty="0"/>
          </a:p>
          <a:p>
            <a:endParaRPr lang="en-US" sz="2400" dirty="0"/>
          </a:p>
        </p:txBody>
      </p:sp>
      <p:sp>
        <p:nvSpPr>
          <p:cNvPr id="3" name="Substituent text 2">
            <a:extLst>
              <a:ext uri="{FF2B5EF4-FFF2-40B4-BE49-F238E27FC236}">
                <a16:creationId xmlns="" xmlns:a16="http://schemas.microsoft.com/office/drawing/2014/main" id="{2D278596-0DA0-45DD-9B7B-721A9BC11236}"/>
              </a:ext>
            </a:extLst>
          </p:cNvPr>
          <p:cNvSpPr>
            <a:spLocks noGrp="1"/>
          </p:cNvSpPr>
          <p:nvPr>
            <p:ph type="body" sz="quarter" idx="12"/>
          </p:nvPr>
        </p:nvSpPr>
        <p:spPr>
          <a:xfrm>
            <a:off x="448274" y="1982560"/>
            <a:ext cx="8074024" cy="2673350"/>
          </a:xfrm>
        </p:spPr>
        <p:txBody>
          <a:bodyPr>
            <a:normAutofit fontScale="25000" lnSpcReduction="20000"/>
          </a:bodyPr>
          <a:lstStyle/>
          <a:p>
            <a:pPr algn="l">
              <a:spcBef>
                <a:spcPts val="0"/>
              </a:spcBef>
            </a:pPr>
            <a:r>
              <a:rPr lang="en-US" sz="4800" b="0" i="1" dirty="0"/>
              <a:t>1</a:t>
            </a:r>
            <a:r>
              <a:rPr lang="en-US" sz="4400" b="0" i="1" dirty="0"/>
              <a:t>0 </a:t>
            </a:r>
            <a:r>
              <a:rPr lang="en-US" sz="4400" b="0" i="1" dirty="0" err="1"/>
              <a:t>iunie</a:t>
            </a:r>
            <a:r>
              <a:rPr lang="en-US" sz="4400" b="0" i="1" dirty="0"/>
              <a:t> 201</a:t>
            </a:r>
            <a:r>
              <a:rPr lang="ro-RO" sz="4800" b="0" i="1" dirty="0"/>
              <a:t>5</a:t>
            </a:r>
            <a:endParaRPr lang="en-US" sz="4800" b="0" i="1" dirty="0"/>
          </a:p>
          <a:p>
            <a:pPr algn="l">
              <a:spcBef>
                <a:spcPts val="0"/>
              </a:spcBef>
            </a:pPr>
            <a:r>
              <a:rPr lang="en-US" sz="4400" b="0" i="1" dirty="0" err="1"/>
              <a:t>Comunicat</a:t>
            </a:r>
            <a:r>
              <a:rPr lang="en-US" sz="4400" b="0" i="1" dirty="0"/>
              <a:t> de </a:t>
            </a:r>
            <a:r>
              <a:rPr lang="en-US" sz="4400" b="0" i="1" dirty="0" err="1"/>
              <a:t>pres</a:t>
            </a:r>
            <a:r>
              <a:rPr lang="ro-RO" sz="4400" b="0" i="1" dirty="0"/>
              <a:t>ă</a:t>
            </a:r>
          </a:p>
          <a:p>
            <a:pPr algn="l">
              <a:spcBef>
                <a:spcPts val="0"/>
              </a:spcBef>
            </a:pPr>
            <a:endParaRPr lang="ro-RO" sz="1200" b="0" i="1" dirty="0"/>
          </a:p>
          <a:p>
            <a:pPr algn="l">
              <a:lnSpc>
                <a:spcPct val="120000"/>
              </a:lnSpc>
              <a:spcBef>
                <a:spcPts val="0"/>
              </a:spcBef>
              <a:spcAft>
                <a:spcPts val="600"/>
              </a:spcAft>
            </a:pPr>
            <a:r>
              <a:rPr lang="ro-RO" sz="5600" b="0" dirty="0"/>
              <a:t>Ieri, o operațiune internațională comună a destructurat un grup de infractori cibernetici activ în Italia, Spania, Polonia, Regatul Unit, Belgia și Georgia, suspectat de comiterea unor fraude financiare implicând intrarea în conturi de email.</a:t>
            </a:r>
          </a:p>
          <a:p>
            <a:pPr algn="l">
              <a:lnSpc>
                <a:spcPct val="120000"/>
              </a:lnSpc>
              <a:spcBef>
                <a:spcPts val="0"/>
              </a:spcBef>
              <a:spcAft>
                <a:spcPts val="600"/>
              </a:spcAft>
            </a:pPr>
            <a:r>
              <a:rPr lang="ro-RO" sz="5600" b="0" dirty="0"/>
              <a:t>În urma operațiunii au fost arestați 49 de suspecți, membrii ai grupului infracțional. Au fost percheziționate 58 de proprietăți și autoritățile au sechestrat laptop-uri, hard disk-uri telefoane, tablete, cărți de credit și numerar, carduri SIM, </a:t>
            </a:r>
            <a:r>
              <a:rPr lang="ro-RO" sz="5600" b="0" dirty="0" err="1"/>
              <a:t>stick</a:t>
            </a:r>
            <a:r>
              <a:rPr lang="ro-RO" sz="5600" b="0" dirty="0"/>
              <a:t>-uri de memorie, documente falsificate și documente bancare. Aceasta a fost coordonată de Centrul European pentru Infracțiuni Cibernetice al Europol (EC3) și </a:t>
            </a:r>
            <a:r>
              <a:rPr lang="ro-RO" sz="5600" b="0" dirty="0" err="1"/>
              <a:t>Eurojust</a:t>
            </a:r>
            <a:r>
              <a:rPr lang="ro-RO" sz="5600" b="0" dirty="0"/>
              <a:t>, condusă de </a:t>
            </a:r>
            <a:r>
              <a:rPr lang="ro-RO" sz="5600" b="0" dirty="0" err="1"/>
              <a:t>Polizia</a:t>
            </a:r>
            <a:r>
              <a:rPr lang="ro-RO" sz="5600" b="0" dirty="0"/>
              <a:t> di </a:t>
            </a:r>
            <a:r>
              <a:rPr lang="ro-RO" sz="5600" b="0" dirty="0" err="1"/>
              <a:t>Stato</a:t>
            </a:r>
            <a:r>
              <a:rPr lang="ro-RO" sz="5600" b="0" dirty="0"/>
              <a:t> din Italia (Poliția poștală și de comunicații), Poliția Națională din Spania, Biroul Central de Investigații al Poliției din Polonia și susținută de organele de aplicare a legii din UK. Investigații paralele au relevat  fraude internaționale în valoare totală de Euro 6 milioane, acumulate într-un timp foarte scurt.</a:t>
            </a:r>
          </a:p>
          <a:p>
            <a:pPr algn="l">
              <a:lnSpc>
                <a:spcPct val="120000"/>
              </a:lnSpc>
              <a:spcBef>
                <a:spcPts val="0"/>
              </a:spcBef>
              <a:spcAft>
                <a:spcPts val="600"/>
              </a:spcAft>
            </a:pPr>
            <a:r>
              <a:rPr lang="ro-RO" sz="5600" b="0" dirty="0"/>
              <a:t>Modul de operare al grupării criminale este cel numit ”intermediarul” și implica intruziuni repetate în </a:t>
            </a:r>
            <a:r>
              <a:rPr lang="ro-RO" sz="5600" b="0" dirty="0" err="1"/>
              <a:t>sitemele</a:t>
            </a:r>
            <a:r>
              <a:rPr lang="ro-RO" sz="5600" b="0" dirty="0"/>
              <a:t> informatice ale unor companii mijlocii și mari din Europa, prin </a:t>
            </a:r>
            <a:r>
              <a:rPr lang="ro-RO" sz="5600" b="0" dirty="0" err="1"/>
              <a:t>hacking</a:t>
            </a:r>
            <a:r>
              <a:rPr lang="ro-RO" sz="5600" b="0" dirty="0"/>
              <a:t> (malware) și tehnici de inginerie socială. După ce obțineau accesul la conturile corporative de email ale companiilor,  infractorii monitorizau comunicațiile pentru a detecta cereri de plată. Clienții companiilor erau apoi solicitați de infractori să trimită plățile în conturi bancare controlate de grupul criminal. Aceste plăți erau imediat extrase din bancă prin diferite mijloace. Suspecții, în principal din </a:t>
            </a:r>
            <a:r>
              <a:rPr lang="ro-RO" sz="5600" b="0" dirty="0" err="1"/>
              <a:t>Nigerie</a:t>
            </a:r>
            <a:r>
              <a:rPr lang="ro-RO" sz="5600" b="0" dirty="0"/>
              <a:t>, Camerun și Spania, transferau profiturile ilicite în afara Uniunii Europene printr-o rețea sofisticată de tranzacții de spălare a banilo</a:t>
            </a:r>
            <a:r>
              <a:rPr lang="ro-RO" sz="6000" b="0" dirty="0"/>
              <a:t>r. </a:t>
            </a:r>
            <a:endParaRPr lang="en-US" sz="6000" b="0" dirty="0"/>
          </a:p>
        </p:txBody>
      </p:sp>
      <p:sp>
        <p:nvSpPr>
          <p:cNvPr id="8" name="CasetăText 7">
            <a:extLst>
              <a:ext uri="{FF2B5EF4-FFF2-40B4-BE49-F238E27FC236}">
                <a16:creationId xmlns="" xmlns:a16="http://schemas.microsoft.com/office/drawing/2014/main" id="{3FE5A1A8-B9A3-4564-9E62-EBAA48C3DDA8}"/>
              </a:ext>
            </a:extLst>
          </p:cNvPr>
          <p:cNvSpPr txBox="1"/>
          <p:nvPr/>
        </p:nvSpPr>
        <p:spPr>
          <a:xfrm>
            <a:off x="2468880" y="91439"/>
            <a:ext cx="6675120" cy="731520"/>
          </a:xfrm>
          <a:prstGeom prst="rect">
            <a:avLst/>
          </a:prstGeom>
          <a:solidFill>
            <a:schemeClr val="tx2">
              <a:lumMod val="75000"/>
            </a:schemeClr>
          </a:solidFill>
        </p:spPr>
        <p:txBody>
          <a:bodyPr wrap="square" rtlCol="0">
            <a:spAutoFit/>
          </a:bodyPr>
          <a:lstStyle/>
          <a:p>
            <a:pPr algn="r">
              <a:spcBef>
                <a:spcPts val="1200"/>
              </a:spcBef>
            </a:pPr>
            <a:r>
              <a:rPr lang="ro-RO" sz="3600" dirty="0">
                <a:solidFill>
                  <a:schemeClr val="bg1"/>
                </a:solidFill>
              </a:rPr>
              <a:t>Interceptare ilegală: Exemplu</a:t>
            </a:r>
            <a:endParaRPr lang="en-US" sz="3600" dirty="0">
              <a:solidFill>
                <a:schemeClr val="bg1"/>
              </a:solidFill>
            </a:endParaRPr>
          </a:p>
        </p:txBody>
      </p:sp>
    </p:spTree>
    <p:extLst>
      <p:ext uri="{BB962C8B-B14F-4D97-AF65-F5344CB8AC3E}">
        <p14:creationId xmlns:p14="http://schemas.microsoft.com/office/powerpoint/2010/main" val="2765918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a:extLst>
              <a:ext uri="{FF2B5EF4-FFF2-40B4-BE49-F238E27FC236}">
                <a16:creationId xmlns="" xmlns:a16="http://schemas.microsoft.com/office/drawing/2014/main" id="{BD3343B8-F841-484E-930E-90A7EC4DD02E}"/>
              </a:ext>
            </a:extLst>
          </p:cNvPr>
          <p:cNvSpPr>
            <a:spLocks noGrp="1"/>
          </p:cNvSpPr>
          <p:nvPr>
            <p:ph type="body" sz="quarter" idx="12"/>
          </p:nvPr>
        </p:nvSpPr>
        <p:spPr>
          <a:xfrm>
            <a:off x="285752" y="1246188"/>
            <a:ext cx="8074024" cy="2673350"/>
          </a:xfrm>
        </p:spPr>
        <p:txBody>
          <a:bodyPr/>
          <a:lstStyle/>
          <a:p>
            <a:endParaRPr lang="en-US" dirty="0"/>
          </a:p>
        </p:txBody>
      </p:sp>
      <p:sp>
        <p:nvSpPr>
          <p:cNvPr id="5" name="CasetăText 4">
            <a:extLst>
              <a:ext uri="{FF2B5EF4-FFF2-40B4-BE49-F238E27FC236}">
                <a16:creationId xmlns="" xmlns:a16="http://schemas.microsoft.com/office/drawing/2014/main" id="{A06131CF-8BF8-4214-9C35-810681F15769}"/>
              </a:ext>
            </a:extLst>
          </p:cNvPr>
          <p:cNvSpPr txBox="1"/>
          <p:nvPr/>
        </p:nvSpPr>
        <p:spPr>
          <a:xfrm>
            <a:off x="2638425" y="161925"/>
            <a:ext cx="6505575" cy="752565"/>
          </a:xfrm>
          <a:prstGeom prst="rect">
            <a:avLst/>
          </a:prstGeom>
          <a:noFill/>
        </p:spPr>
        <p:txBody>
          <a:bodyPr wrap="square" rtlCol="0">
            <a:spAutoFit/>
          </a:bodyPr>
          <a:lstStyle/>
          <a:p>
            <a:endParaRPr lang="en-US" dirty="0"/>
          </a:p>
        </p:txBody>
      </p:sp>
      <p:sp>
        <p:nvSpPr>
          <p:cNvPr id="6" name="CasetăText 5">
            <a:extLst>
              <a:ext uri="{FF2B5EF4-FFF2-40B4-BE49-F238E27FC236}">
                <a16:creationId xmlns="" xmlns:a16="http://schemas.microsoft.com/office/drawing/2014/main" id="{18C610B0-DD22-49DB-AB35-65BC4FD578DA}"/>
              </a:ext>
            </a:extLst>
          </p:cNvPr>
          <p:cNvSpPr txBox="1"/>
          <p:nvPr/>
        </p:nvSpPr>
        <p:spPr>
          <a:xfrm>
            <a:off x="2352675" y="91440"/>
            <a:ext cx="6791325" cy="731520"/>
          </a:xfrm>
          <a:prstGeom prst="rect">
            <a:avLst/>
          </a:prstGeom>
          <a:solidFill>
            <a:schemeClr val="tx2">
              <a:lumMod val="75000"/>
            </a:schemeClr>
          </a:solid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ro-RO" sz="3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charset="0"/>
              </a:rPr>
              <a:t>Interceptare ilegală: Exemplu</a:t>
            </a:r>
            <a:endParaRPr kumimoji="0" lang="ro-RO" sz="3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charset="0"/>
            </a:endParaRPr>
          </a:p>
        </p:txBody>
      </p:sp>
      <p:graphicFrame>
        <p:nvGraphicFramePr>
          <p:cNvPr id="7" name="Tabel 7">
            <a:extLst>
              <a:ext uri="{FF2B5EF4-FFF2-40B4-BE49-F238E27FC236}">
                <a16:creationId xmlns="" xmlns:a16="http://schemas.microsoft.com/office/drawing/2014/main" id="{A24C1106-DF64-4B72-8AA8-0B39EA193FE6}"/>
              </a:ext>
            </a:extLst>
          </p:cNvPr>
          <p:cNvGraphicFramePr>
            <a:graphicFrameLocks noGrp="1"/>
          </p:cNvGraphicFramePr>
          <p:nvPr>
            <p:extLst>
              <p:ext uri="{D42A27DB-BD31-4B8C-83A1-F6EECF244321}">
                <p14:modId xmlns:p14="http://schemas.microsoft.com/office/powerpoint/2010/main" val="861823910"/>
              </p:ext>
            </p:extLst>
          </p:nvPr>
        </p:nvGraphicFramePr>
        <p:xfrm>
          <a:off x="285752" y="1246188"/>
          <a:ext cx="8074024" cy="5120640"/>
        </p:xfrm>
        <a:graphic>
          <a:graphicData uri="http://schemas.openxmlformats.org/drawingml/2006/table">
            <a:tbl>
              <a:tblPr firstRow="1" bandRow="1">
                <a:tableStyleId>{5C22544A-7EE6-4342-B048-85BDC9FD1C3A}</a:tableStyleId>
              </a:tblPr>
              <a:tblGrid>
                <a:gridCol w="4037012">
                  <a:extLst>
                    <a:ext uri="{9D8B030D-6E8A-4147-A177-3AD203B41FA5}">
                      <a16:colId xmlns="" xmlns:a16="http://schemas.microsoft.com/office/drawing/2014/main" val="2378024619"/>
                    </a:ext>
                  </a:extLst>
                </a:gridCol>
                <a:gridCol w="4037012">
                  <a:extLst>
                    <a:ext uri="{9D8B030D-6E8A-4147-A177-3AD203B41FA5}">
                      <a16:colId xmlns="" xmlns:a16="http://schemas.microsoft.com/office/drawing/2014/main" val="41157156"/>
                    </a:ext>
                  </a:extLst>
                </a:gridCol>
              </a:tblGrid>
              <a:tr h="754062">
                <a:tc>
                  <a:txBody>
                    <a:bodyPr/>
                    <a:lstStyle/>
                    <a:p>
                      <a:pPr algn="ctr"/>
                      <a:r>
                        <a:rPr lang="ro-RO" sz="1200" dirty="0">
                          <a:solidFill>
                            <a:schemeClr val="tx1"/>
                          </a:solidFill>
                        </a:rPr>
                        <a:t>Departamentul de Justiție</a:t>
                      </a:r>
                    </a:p>
                    <a:p>
                      <a:pPr algn="ctr"/>
                      <a:r>
                        <a:rPr lang="ro-RO" sz="1200" b="0" dirty="0">
                          <a:solidFill>
                            <a:schemeClr val="tx1"/>
                          </a:solidFill>
                        </a:rPr>
                        <a:t>Biroul Procurorului General al SUA</a:t>
                      </a:r>
                    </a:p>
                    <a:p>
                      <a:pPr algn="ctr"/>
                      <a:r>
                        <a:rPr lang="ro-RO" sz="1200" b="0" dirty="0">
                          <a:solidFill>
                            <a:schemeClr val="tx1"/>
                          </a:solidFill>
                        </a:rPr>
                        <a:t>Districtul Indiana de Sud</a:t>
                      </a: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ro-RO" sz="1100" b="0" dirty="0">
                          <a:solidFill>
                            <a:schemeClr val="tx1"/>
                          </a:solidFill>
                        </a:rPr>
                        <a:t>Benjamin Levi Cox, 34 de ani, din </a:t>
                      </a:r>
                      <a:r>
                        <a:rPr lang="ro-RO" sz="1100" b="0" dirty="0" err="1">
                          <a:solidFill>
                            <a:schemeClr val="tx1"/>
                          </a:solidFill>
                        </a:rPr>
                        <a:t>Nineveh</a:t>
                      </a:r>
                      <a:r>
                        <a:rPr lang="ro-RO" sz="1100" b="0" dirty="0">
                          <a:solidFill>
                            <a:schemeClr val="tx1"/>
                          </a:solidFill>
                        </a:rPr>
                        <a:t>, Indiana, și-a recunoscut vina la acuzația de fraudă de comunicație și acuzația de interceptare a comunicațiilor electronice și a fost condamnat </a:t>
                      </a:r>
                      <a:r>
                        <a:rPr lang="ro-RO" sz="1100" b="0" dirty="0" err="1">
                          <a:solidFill>
                            <a:schemeClr val="tx1"/>
                          </a:solidFill>
                        </a:rPr>
                        <a:t>lde</a:t>
                      </a:r>
                      <a:r>
                        <a:rPr lang="ro-RO" sz="1100" b="0" dirty="0">
                          <a:solidFill>
                            <a:schemeClr val="tx1"/>
                          </a:solidFill>
                        </a:rPr>
                        <a:t> judecătoarea districtuală SUA Sarah Evans Baker. Pe lângă condamnarea la închisoare, Cox a fost consemnat la domiciliu timp de șase luni, doi ani de eliberare supravegheată și la plata unei despăgubiri de USD 27.400.  A mai fost condamnat la șase luni muncă voluntară în folosul comunității.</a:t>
                      </a:r>
                    </a:p>
                    <a:p>
                      <a:pPr>
                        <a:spcAft>
                          <a:spcPts val="0"/>
                        </a:spcAft>
                      </a:pPr>
                      <a:r>
                        <a:rPr lang="ro-RO" sz="1100" b="0" dirty="0">
                          <a:solidFill>
                            <a:schemeClr val="tx1"/>
                          </a:solidFill>
                        </a:rPr>
                        <a:t>Conform celor declarate Cox a fost </a:t>
                      </a:r>
                      <a:r>
                        <a:rPr lang="ro-RO" sz="1100" b="0" dirty="0" err="1">
                          <a:solidFill>
                            <a:schemeClr val="tx1"/>
                          </a:solidFill>
                        </a:rPr>
                        <a:t>anagajatul</a:t>
                      </a:r>
                      <a:r>
                        <a:rPr lang="ro-RO" sz="1100" b="0" dirty="0">
                          <a:solidFill>
                            <a:schemeClr val="tx1"/>
                          </a:solidFill>
                        </a:rPr>
                        <a:t> Electric Metal </a:t>
                      </a:r>
                      <a:r>
                        <a:rPr lang="ro-RO" sz="1100" b="0" dirty="0" err="1">
                          <a:solidFill>
                            <a:schemeClr val="tx1"/>
                          </a:solidFill>
                        </a:rPr>
                        <a:t>Fab</a:t>
                      </a:r>
                      <a:r>
                        <a:rPr lang="ro-RO" sz="1100" b="0" dirty="0">
                          <a:solidFill>
                            <a:schemeClr val="tx1"/>
                          </a:solidFill>
                        </a:rPr>
                        <a:t>., Inc. (EMF) o companie care fabrică produse din oțel inoxidabil, din </a:t>
                      </a:r>
                      <a:r>
                        <a:rPr lang="ro-RO" sz="1100" b="0" dirty="0" err="1">
                          <a:solidFill>
                            <a:schemeClr val="tx1"/>
                          </a:solidFill>
                        </a:rPr>
                        <a:t>Nashville</a:t>
                      </a:r>
                      <a:r>
                        <a:rPr lang="ro-RO" sz="1100" b="0" dirty="0">
                          <a:solidFill>
                            <a:schemeClr val="tx1"/>
                          </a:solidFill>
                        </a:rPr>
                        <a:t>, Indiana. Cox a lucrat ca administrator al sistemului IT al EMF și ca proiectant în sistemul de proiectare asistat de calculator (CAD) al acesteia, pe care EMF îl utiliza pentru a proiecta personalizat fiecare produs. Aproximativ în martie 2013, folosindu-se de privilegiile sale de administrator, Cox a copiat pe ascuns întregul sistem al calculatorului pe un hard disk extern. Într-o perioadă de trei luni, Cox a descărcat toate informațiile în proprietatea EMF – incluzând mii de fișiere conținând proiecte CAD, date financiare, înregistrări sensibile de personal și documente tehnice pe discul extern.  </a:t>
                      </a:r>
                    </a:p>
                    <a:p>
                      <a:r>
                        <a:rPr lang="ro-RO" sz="1100" b="0" dirty="0">
                          <a:solidFill>
                            <a:schemeClr val="tx1"/>
                          </a:solidFill>
                        </a:rPr>
                        <a:t>Cox a mai recunoscut că, înainte de a părăsi EMF, și-a utilizat privilegiile de administrator de sistem pentru a configura, în secret, setările contului de email al EMF pentru transmiterea automată a tuturor comunicațiilor prin email ale acesteia către două adrese exterioare de email, pe care le-a înregistrat. Emailurile interceptate includeau corespondența personală, date private financiare și legale și negocieri de afaceri ale EMF cu clienții acesteia. După interogarea de către anchetatori, Cox a șters, în secret, conținutul conturilor de email pentru a îngreuna ancheta. Aceste eforturi nu au avut succes, până la urmă.</a:t>
                      </a:r>
                      <a:endParaRPr lang="en-US" sz="1100" b="0" dirty="0">
                        <a:solidFill>
                          <a:schemeClr val="tx1"/>
                        </a:solidFill>
                      </a:endParaRPr>
                    </a:p>
                  </a:txBody>
                  <a:tcPr>
                    <a:lnL w="12700" cap="flat" cmpd="sng" algn="ctr">
                      <a:noFill/>
                      <a:prstDash val="solid"/>
                      <a:round/>
                      <a:headEnd type="none" w="med" len="med"/>
                      <a:tailEnd type="none" w="med" len="med"/>
                    </a:lnL>
                    <a:solidFill>
                      <a:schemeClr val="bg1"/>
                    </a:solidFill>
                  </a:tcPr>
                </a:tc>
                <a:extLst>
                  <a:ext uri="{0D108BD9-81ED-4DB2-BD59-A6C34878D82A}">
                    <a16:rowId xmlns="" xmlns:a16="http://schemas.microsoft.com/office/drawing/2014/main" val="321996672"/>
                  </a:ext>
                </a:extLst>
              </a:tr>
              <a:tr h="1336675">
                <a:tc>
                  <a:txBody>
                    <a:bodyPr/>
                    <a:lstStyle/>
                    <a:p>
                      <a:r>
                        <a:rPr lang="ro-RO" sz="1200" dirty="0"/>
                        <a:t>SE COMUNICĂ IMEDIAT	Miercuri, 14 iunie 2017</a:t>
                      </a:r>
                    </a:p>
                    <a:p>
                      <a:endParaRPr lang="ro-RO" sz="1200" dirty="0"/>
                    </a:p>
                    <a:p>
                      <a:pPr algn="ctr"/>
                      <a:r>
                        <a:rPr lang="ro-RO" sz="1600" b="1" dirty="0"/>
                        <a:t>Administratorul unui sistem I.T. condamnat pentru furtul de informații nedestinate publicității și înregistrare ilegală</a:t>
                      </a:r>
                    </a:p>
                    <a:p>
                      <a:pPr algn="ctr"/>
                      <a:endParaRPr lang="ro-RO" sz="1600" b="1" dirty="0"/>
                    </a:p>
                    <a:p>
                      <a:pPr algn="ctr"/>
                      <a:r>
                        <a:rPr lang="ro-RO" sz="1200" b="0" dirty="0"/>
                        <a:t>A furat produse proiectate personalizat când și-a dat demisia și a plecat cu datele la noul loc de muncă la un competitor</a:t>
                      </a:r>
                    </a:p>
                    <a:p>
                      <a:pPr algn="ctr"/>
                      <a:endParaRPr lang="ro-RO" sz="1400" b="0" dirty="0"/>
                    </a:p>
                    <a:p>
                      <a:pPr algn="ctr"/>
                      <a:r>
                        <a:rPr lang="ro-RO" sz="1400" b="0" dirty="0"/>
                        <a:t>COMUNICAT DE PRESĂ</a:t>
                      </a:r>
                    </a:p>
                    <a:p>
                      <a:pPr algn="ctr"/>
                      <a:endParaRPr lang="ro-RO" sz="1400" b="0" dirty="0"/>
                    </a:p>
                    <a:p>
                      <a:pPr algn="l"/>
                      <a:r>
                        <a:rPr lang="ro-RO" sz="1400" b="0" dirty="0"/>
                        <a:t>I</a:t>
                      </a:r>
                      <a:r>
                        <a:rPr lang="ro-RO" sz="1200" b="0" dirty="0"/>
                        <a:t>NDIANAPOLIS- Fostul administrator al sistemului de tehnologia informației (IT) al unei companii fabricante de produse din oțel inoxidabil din Indiana și-a recunoscut vina și a fost condamnat astăzi la opt luni de închisoare pentru furtul de la fostul  angajator a unor informații din proprietatea acestuia și înregistrarea comunicațiilor email ale acestuia. </a:t>
                      </a:r>
                    </a:p>
                    <a:p>
                      <a:pPr algn="l"/>
                      <a:endParaRPr lang="ro-RO" sz="1200" b="0" dirty="0"/>
                    </a:p>
                    <a:p>
                      <a:pPr algn="l"/>
                      <a:endParaRPr lang="ro-RO" sz="1400" b="0" dirty="0"/>
                    </a:p>
                    <a:p>
                      <a:pPr algn="l"/>
                      <a:endParaRPr lang="en-US" sz="1400" b="0" dirty="0"/>
                    </a:p>
                  </a:txBody>
                  <a:tcPr>
                    <a:lnT w="12700" cap="flat" cmpd="sng" algn="ctr">
                      <a:noFill/>
                      <a:prstDash val="solid"/>
                      <a:round/>
                      <a:headEnd type="none" w="med" len="med"/>
                      <a:tailEnd type="none" w="med" len="med"/>
                    </a:lnT>
                    <a:solidFill>
                      <a:schemeClr val="bg1"/>
                    </a:solidFill>
                  </a:tcPr>
                </a:tc>
                <a:tc vMerge="1">
                  <a:txBody>
                    <a:bodyPr/>
                    <a:lstStyle/>
                    <a:p>
                      <a:endParaRPr lang="en-US" dirty="0"/>
                    </a:p>
                  </a:txBody>
                  <a:tcPr>
                    <a:solidFill>
                      <a:schemeClr val="bg1"/>
                    </a:solidFill>
                  </a:tcPr>
                </a:tc>
                <a:extLst>
                  <a:ext uri="{0D108BD9-81ED-4DB2-BD59-A6C34878D82A}">
                    <a16:rowId xmlns="" xmlns:a16="http://schemas.microsoft.com/office/drawing/2014/main" val="3847449372"/>
                  </a:ext>
                </a:extLst>
              </a:tr>
            </a:tbl>
          </a:graphicData>
        </a:graphic>
      </p:graphicFrame>
    </p:spTree>
    <p:extLst>
      <p:ext uri="{BB962C8B-B14F-4D97-AF65-F5344CB8AC3E}">
        <p14:creationId xmlns:p14="http://schemas.microsoft.com/office/powerpoint/2010/main" val="194299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Scopul sesiunii</a:t>
            </a:r>
          </a:p>
        </p:txBody>
      </p:sp>
      <p:sp>
        <p:nvSpPr>
          <p:cNvPr id="3" name="Content Placeholder 2">
            <a:extLst>
              <a:ext uri="{FF2B5EF4-FFF2-40B4-BE49-F238E27FC236}">
                <a16:creationId xmlns="" xmlns:a16="http://schemas.microsoft.com/office/drawing/2014/main" id="{77B18497-BF37-4A20-ABA6-353886C26CA1}"/>
              </a:ext>
            </a:extLst>
          </p:cNvPr>
          <p:cNvSpPr>
            <a:spLocks noGrp="1"/>
          </p:cNvSpPr>
          <p:nvPr>
            <p:ph idx="4294967295"/>
          </p:nvPr>
        </p:nvSpPr>
        <p:spPr>
          <a:xfrm>
            <a:off x="215900" y="2413327"/>
            <a:ext cx="8712200" cy="2031346"/>
          </a:xfrm>
        </p:spPr>
        <p:txBody>
          <a:bodyPr>
            <a:normAutofit/>
          </a:bodyPr>
          <a:lstStyle/>
          <a:p>
            <a:pPr marL="0" indent="0" algn="just">
              <a:buNone/>
            </a:pPr>
            <a:r>
              <a:rPr lang="ro-RO"/>
              <a:t>De a oferi participanților o înțelegere cuprinzătoare a elementelor infracțiunilor împotriva confidențialității, integrității și disponibilității sistemelor și a datelor informatice, stabilite în conformitate cu Convenția de la Budapesta.</a:t>
            </a:r>
          </a:p>
        </p:txBody>
      </p:sp>
    </p:spTree>
    <p:extLst>
      <p:ext uri="{BB962C8B-B14F-4D97-AF65-F5344CB8AC3E}">
        <p14:creationId xmlns:p14="http://schemas.microsoft.com/office/powerpoint/2010/main" val="1786502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51977" y="1215397"/>
            <a:ext cx="3889351" cy="4801314"/>
          </a:xfrm>
          <a:prstGeom prst="rect">
            <a:avLst/>
          </a:prstGeom>
        </p:spPr>
        <p:txBody>
          <a:bodyPr wrap="square">
            <a:spAutoFit/>
          </a:bodyPr>
          <a:lstStyle/>
          <a:p>
            <a:pPr algn="just"/>
            <a:r>
              <a:rPr lang="ro-RO" dirty="0"/>
              <a:t>Fiecare Parte adoptă măsuri legislative și alte măsuri necesare, după caz, pentru a stabili ca încălcare penală în conformitate cu legislația sa internă, atunci când este comisă în mod intenționat, </a:t>
            </a:r>
            <a:r>
              <a:rPr lang="ro-RO" b="1" dirty="0">
                <a:solidFill>
                  <a:srgbClr val="C00000"/>
                </a:solidFill>
              </a:rPr>
              <a:t>interceptarea</a:t>
            </a:r>
            <a:r>
              <a:rPr lang="ro-RO" dirty="0">
                <a:solidFill>
                  <a:srgbClr val="C00000"/>
                </a:solidFill>
              </a:rPr>
              <a:t> </a:t>
            </a:r>
            <a:r>
              <a:rPr lang="ro-RO" dirty="0"/>
              <a:t>fără drept, făcută prin mijloace tehnice, a unor transmisii non-publice de date informatice către, de la sau din interiorul un sistem informatic, incluzând emisiile electromagnetice de la un sistem informatic care transportă astfel de date informatice. O Parte poate prevede ca infracțiunea să fie comisă cu intenție </a:t>
            </a:r>
            <a:r>
              <a:rPr lang="ro-RO" sz="1900" dirty="0"/>
              <a:t>necinstită</a:t>
            </a:r>
            <a:r>
              <a:rPr lang="ro-RO" dirty="0"/>
              <a:t> sau în legătură cu un sistem informatic care este conectat la alt sistem informatic.</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75438" y="1287212"/>
            <a:ext cx="4747018" cy="3477875"/>
          </a:xfrm>
          <a:prstGeom prst="rect">
            <a:avLst/>
          </a:prstGeom>
        </p:spPr>
        <p:txBody>
          <a:bodyPr wrap="square">
            <a:spAutoFit/>
          </a:bodyPr>
          <a:lstStyle/>
          <a:p>
            <a:pPr marL="342900" indent="-342900" algn="just">
              <a:buFont typeface="Arial" panose="020B0604020202020204" pitchFamily="34" charset="0"/>
              <a:buChar char="•"/>
            </a:pPr>
            <a:r>
              <a:rPr lang="ro-RO" sz="2000"/>
              <a:t>Interceptarea înseamnă ascultarea, monitorizarea sau supravegherea comunicațiilor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Dispozițiile vizează protejarea confidențialității comunicațiilor de date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Abordează echivalentele accesării și înregistrării tradiționale a convorbirilor telefonice orale, aplicate la transmisii de date informatice</a:t>
            </a:r>
          </a:p>
        </p:txBody>
      </p:sp>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511300" y="155496"/>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Interceptarea ilegală ("Interceptare")</a:t>
            </a:r>
          </a:p>
        </p:txBody>
      </p:sp>
    </p:spTree>
    <p:extLst>
      <p:ext uri="{BB962C8B-B14F-4D97-AF65-F5344CB8AC3E}">
        <p14:creationId xmlns:p14="http://schemas.microsoft.com/office/powerpoint/2010/main" val="218732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245639" y="1212743"/>
            <a:ext cx="3889351" cy="5355312"/>
          </a:xfrm>
          <a:prstGeom prst="rect">
            <a:avLst/>
          </a:prstGeom>
        </p:spPr>
        <p:txBody>
          <a:bodyPr wrap="square">
            <a:spAutoFit/>
          </a:bodyPr>
          <a:lstStyle/>
          <a:p>
            <a:pPr algn="just"/>
            <a:r>
              <a:rPr lang="ro-RO" sz="1900" dirty="0"/>
              <a:t>Fiecare Parte adoptă măsuri legislative și alte măsuri necesare, după caz, pentru a stabili ca încălcare penală în conformitate cu legislația sa internă, atunci când este comisă în mod intenționat, </a:t>
            </a:r>
            <a:r>
              <a:rPr lang="ro-RO" sz="1900" b="1" dirty="0">
                <a:solidFill>
                  <a:srgbClr val="C00000"/>
                </a:solidFill>
              </a:rPr>
              <a:t>interceptarea fără drept</a:t>
            </a:r>
            <a:r>
              <a:rPr lang="ro-RO" sz="1900" dirty="0"/>
              <a:t>, făcută prin mijloace tehnice, a unor transmisii non-publice de date informatice către, de la sau din interiorul un sistem informatic, incluzând emisiile electromagnetice de la un sistem informatic care transportă astfel de date informatice. O Parte poate prevede ca infracțiunea să fie comisă cu intenție necinstită sau în legătură cu un sistem informatic care este conectat la alt sistem informatic.</a:t>
            </a:r>
          </a:p>
        </p:txBody>
      </p:sp>
      <p:sp>
        <p:nvSpPr>
          <p:cNvPr id="6" name="Rectangle 5">
            <a:extLst>
              <a:ext uri="{FF2B5EF4-FFF2-40B4-BE49-F238E27FC236}">
                <a16:creationId xmlns="" xmlns:a16="http://schemas.microsoft.com/office/drawing/2014/main" id="{524B6456-681F-2F44-A01A-AD3514E81BD2}"/>
              </a:ext>
            </a:extLst>
          </p:cNvPr>
          <p:cNvSpPr/>
          <p:nvPr/>
        </p:nvSpPr>
        <p:spPr>
          <a:xfrm>
            <a:off x="4311950" y="1287212"/>
            <a:ext cx="4747018" cy="4247317"/>
          </a:xfrm>
          <a:prstGeom prst="rect">
            <a:avLst/>
          </a:prstGeom>
        </p:spPr>
        <p:txBody>
          <a:bodyPr wrap="square">
            <a:spAutoFit/>
          </a:bodyPr>
          <a:lstStyle/>
          <a:p>
            <a:pPr algn="just"/>
            <a:r>
              <a:rPr lang="ro-RO" sz="2000"/>
              <a:t>Exemple de posibilă interceptare cu drept:</a:t>
            </a:r>
          </a:p>
          <a:p>
            <a:pPr marL="800100" lvl="1" indent="-342900" algn="just">
              <a:buFont typeface="Arial" panose="020B0604020202020204" pitchFamily="34" charset="0"/>
              <a:buChar char="•"/>
            </a:pPr>
            <a:r>
              <a:rPr lang="ro-RO" sz="2000"/>
              <a:t>Persoană instruită sau autorizată de participanții la transmisie, inclusiv pentru: </a:t>
            </a:r>
          </a:p>
          <a:p>
            <a:pPr marL="1257300" lvl="2" indent="-342900" algn="just">
              <a:buFont typeface="Calibri Light" panose="020F0302020204030204" pitchFamily="34" charset="0"/>
              <a:buChar char="‐"/>
            </a:pPr>
            <a:r>
              <a:rPr lang="ro-RO"/>
              <a:t>Testarea autorizată convenită de participanți </a:t>
            </a:r>
          </a:p>
          <a:p>
            <a:pPr marL="1257300" lvl="2" indent="-342900" algn="just">
              <a:buFont typeface="Calibri Light" panose="020F0302020204030204" pitchFamily="34" charset="0"/>
              <a:buChar char="‐"/>
            </a:pPr>
            <a:r>
              <a:rPr lang="ro-RO"/>
              <a:t>Activități de protecție convenite de participanți </a:t>
            </a:r>
          </a:p>
          <a:p>
            <a:pPr lvl="2" algn="just"/>
            <a:endParaRPr lang="en-US" dirty="0"/>
          </a:p>
          <a:p>
            <a:pPr marL="800100" lvl="1" indent="-342900" algn="just">
              <a:buFont typeface="Arial" panose="020B0604020202020204" pitchFamily="34" charset="0"/>
              <a:buChar char="•"/>
            </a:pPr>
            <a:r>
              <a:rPr lang="ro-RO" sz="2000"/>
              <a:t>Utilizarea de cookie-uri pe site-uri web </a:t>
            </a:r>
          </a:p>
          <a:p>
            <a:pPr lvl="1" algn="just"/>
            <a:endParaRPr lang="en-US" sz="2000" dirty="0"/>
          </a:p>
          <a:p>
            <a:pPr marL="800100" lvl="1" indent="-342900" algn="just">
              <a:buFont typeface="Arial" panose="020B0604020202020204" pitchFamily="34" charset="0"/>
              <a:buChar char="•"/>
            </a:pPr>
            <a:r>
              <a:rPr lang="ro-RO" sz="2000"/>
              <a:t>Supravegherea autorizată în mod legal de către autoritățile de aplicare a legii</a:t>
            </a:r>
          </a:p>
        </p:txBody>
      </p:sp>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39862" y="4462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Accesul ilegal ("fără drept")</a:t>
            </a:r>
          </a:p>
        </p:txBody>
      </p:sp>
    </p:spTree>
    <p:extLst>
      <p:ext uri="{BB962C8B-B14F-4D97-AF65-F5344CB8AC3E}">
        <p14:creationId xmlns:p14="http://schemas.microsoft.com/office/powerpoint/2010/main" val="2408647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93044" y="1192537"/>
            <a:ext cx="3889351" cy="5355312"/>
          </a:xfrm>
          <a:prstGeom prst="rect">
            <a:avLst/>
          </a:prstGeom>
        </p:spPr>
        <p:txBody>
          <a:bodyPr wrap="square">
            <a:spAutoFit/>
          </a:bodyPr>
          <a:lstStyle/>
          <a:p>
            <a:pPr algn="just"/>
            <a:r>
              <a:rPr lang="ro-RO" sz="1900" dirty="0"/>
              <a:t>Fiecare Parte adoptă măsuri legislative și alte măsuri necesare, după caz, pentru a stabili ca încălcare penală în conformitate cu legislația sa internă, atunci când este comisă în mod intenționat, interceptarea </a:t>
            </a:r>
            <a:r>
              <a:rPr lang="ro-RO" sz="1900" b="1" dirty="0">
                <a:solidFill>
                  <a:srgbClr val="C00000"/>
                </a:solidFill>
              </a:rPr>
              <a:t>fără drept făcută prin mijloace tehnice</a:t>
            </a:r>
            <a:r>
              <a:rPr lang="ro-RO" sz="1900" dirty="0"/>
              <a:t>, a unor transmisii non-publice de date informatice către, de la sau din interiorul un sistem informatic, incluzând emisiile electromagnetice de la un sistem informatic care transportă astfel de date informatice. O Parte poate prevede ca infracțiunea să fie comisă cu intenție necinstită sau în legătură cu un sistem informatic care este conectat la alt sistem informatic.</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75438" y="1287212"/>
            <a:ext cx="4747018" cy="3908762"/>
          </a:xfrm>
          <a:prstGeom prst="rect">
            <a:avLst/>
          </a:prstGeom>
        </p:spPr>
        <p:txBody>
          <a:bodyPr wrap="square">
            <a:spAutoFit/>
          </a:bodyPr>
          <a:lstStyle/>
          <a:p>
            <a:pPr marL="342900" indent="-342900" algn="just">
              <a:buFont typeface="Arial" panose="020B0604020202020204" pitchFamily="34" charset="0"/>
              <a:buChar char="•"/>
            </a:pPr>
            <a:r>
              <a:rPr lang="ro-RO" sz="2000"/>
              <a:t>Mijloacele tehnice acoperă interceptarea prin: </a:t>
            </a:r>
          </a:p>
          <a:p>
            <a:pPr marL="800100" lvl="1" indent="-342900" algn="just">
              <a:buFont typeface="Calibri Light" panose="020F0302020204030204" pitchFamily="34" charset="0"/>
              <a:buChar char="‐"/>
            </a:pPr>
            <a:r>
              <a:rPr lang="ro-RO"/>
              <a:t>Accesul și utilizarea sistemului informatic; </a:t>
            </a:r>
          </a:p>
          <a:p>
            <a:pPr marL="800100" lvl="1" indent="-342900" algn="just">
              <a:buFont typeface="Calibri Light" panose="020F0302020204030204" pitchFamily="34" charset="0"/>
              <a:buChar char="‐"/>
            </a:pPr>
            <a:r>
              <a:rPr lang="ro-RO"/>
              <a:t>Utilizarea unor dispozitivelor electronice de ascultare sau de interceptare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Aceasta poate include:</a:t>
            </a:r>
          </a:p>
          <a:p>
            <a:pPr marL="800100" lvl="1" indent="-342900" algn="just">
              <a:buFont typeface="Calibri Light" panose="020F0302020204030204" pitchFamily="34" charset="0"/>
              <a:buChar char="‐"/>
            </a:pPr>
            <a:r>
              <a:rPr lang="ro-RO"/>
              <a:t>Înregistrare </a:t>
            </a:r>
          </a:p>
          <a:p>
            <a:pPr marL="800100" lvl="1" indent="-342900" algn="just">
              <a:buFont typeface="Calibri Light" panose="020F0302020204030204" pitchFamily="34" charset="0"/>
              <a:buChar char="‐"/>
            </a:pPr>
            <a:r>
              <a:rPr lang="ro-RO"/>
              <a:t>Utilizarea dispozitivelor tehnice fixate la liniile de transmisie </a:t>
            </a:r>
          </a:p>
          <a:p>
            <a:pPr marL="800100" lvl="1" indent="-342900" algn="just">
              <a:buFont typeface="Calibri Light" panose="020F0302020204030204" pitchFamily="34" charset="0"/>
              <a:buChar char="‐"/>
            </a:pPr>
            <a:r>
              <a:rPr lang="ro-RO"/>
              <a:t>Utilizarea dispozitivelor pentru colectarea și înregistrarea comunicațiilor fără fir </a:t>
            </a:r>
          </a:p>
          <a:p>
            <a:pPr marL="800100" lvl="1" indent="-342900" algn="just">
              <a:buFont typeface="Calibri Light" panose="020F0302020204030204" pitchFamily="34" charset="0"/>
              <a:buChar char="‐"/>
            </a:pPr>
            <a:r>
              <a:rPr lang="ro-RO"/>
              <a:t>Utilizarea de software, parole și coduri</a:t>
            </a:r>
          </a:p>
        </p:txBody>
      </p:sp>
      <p:sp>
        <p:nvSpPr>
          <p:cNvPr id="7" name="Rectangle 11">
            <a:extLst>
              <a:ext uri="{FF2B5EF4-FFF2-40B4-BE49-F238E27FC236}">
                <a16:creationId xmlns="" xmlns:a16="http://schemas.microsoft.com/office/drawing/2014/main" id="{1621E760-16B0-4963-BE6C-AB71FCD22778}"/>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o-RO"/>
              <a:t>www.coe.int/cybercrime</a:t>
            </a:r>
          </a:p>
        </p:txBody>
      </p:sp>
      <p:sp>
        <p:nvSpPr>
          <p:cNvPr id="8" name="Rectangle 7">
            <a:extLst>
              <a:ext uri="{FF2B5EF4-FFF2-40B4-BE49-F238E27FC236}">
                <a16:creationId xmlns="" xmlns:a16="http://schemas.microsoft.com/office/drawing/2014/main" id="{B54C04C7-F9C7-4DFE-B684-E4FB0F9E984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o-RO"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2" name="TextBox 7">
            <a:extLst>
              <a:ext uri="{FF2B5EF4-FFF2-40B4-BE49-F238E27FC236}">
                <a16:creationId xmlns="" xmlns:a16="http://schemas.microsoft.com/office/drawing/2014/main" id="{7B42FE2B-4ED4-40A8-AC9F-DF13D8B6DD6C}"/>
              </a:ext>
            </a:extLst>
          </p:cNvPr>
          <p:cNvSpPr txBox="1">
            <a:spLocks noChangeArrowheads="1"/>
          </p:cNvSpPr>
          <p:nvPr/>
        </p:nvSpPr>
        <p:spPr bwMode="auto">
          <a:xfrm>
            <a:off x="1439862" y="4462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Interceptarea ilegală ("realizată prin mijloace tehnice")</a:t>
            </a:r>
          </a:p>
        </p:txBody>
      </p:sp>
    </p:spTree>
    <p:extLst>
      <p:ext uri="{BB962C8B-B14F-4D97-AF65-F5344CB8AC3E}">
        <p14:creationId xmlns:p14="http://schemas.microsoft.com/office/powerpoint/2010/main" val="1254171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40547" y="1158051"/>
            <a:ext cx="3889351" cy="5355312"/>
          </a:xfrm>
          <a:prstGeom prst="rect">
            <a:avLst/>
          </a:prstGeom>
        </p:spPr>
        <p:txBody>
          <a:bodyPr wrap="square">
            <a:spAutoFit/>
          </a:bodyPr>
          <a:lstStyle/>
          <a:p>
            <a:pPr algn="just"/>
            <a:r>
              <a:rPr lang="ro-RO" sz="1900" dirty="0"/>
              <a:t>Fiecare Parte adoptă măsuri legislative și alte măsuri necesare, după caz, pentru a stabili ca încălcare penală în conformitate cu legislația sa internă, atunci când este comisă în mod intenționat, interceptarea fără drept făcută prin mijloace tehnice, a unor </a:t>
            </a:r>
            <a:r>
              <a:rPr lang="ro-RO" sz="1900" b="1" dirty="0">
                <a:solidFill>
                  <a:srgbClr val="C00000"/>
                </a:solidFill>
              </a:rPr>
              <a:t>transmisii non-publice</a:t>
            </a:r>
            <a:r>
              <a:rPr lang="ro-RO" sz="1900" dirty="0"/>
              <a:t> de date informatice către, de la sau din interiorul un sistem informatic, incluzând emisiile electromagnetice de la un sistem informatic care transportă astfel de date informatice. O Parte poate prevede ca infracțiunea să fie comisă cu intenție necinstită sau în legătură cu un sistem informatic care este conectat la alt sistem informatic.</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75438" y="1287212"/>
            <a:ext cx="4747018" cy="3477875"/>
          </a:xfrm>
          <a:prstGeom prst="rect">
            <a:avLst/>
          </a:prstGeom>
        </p:spPr>
        <p:txBody>
          <a:bodyPr wrap="square">
            <a:spAutoFit/>
          </a:bodyPr>
          <a:lstStyle/>
          <a:p>
            <a:pPr marL="342900" indent="-342900" algn="just">
              <a:buFont typeface="Arial" panose="020B0604020202020204" pitchFamily="34" charset="0"/>
              <a:buChar char="•"/>
            </a:pPr>
            <a:r>
              <a:rPr lang="ro-RO" sz="2000"/>
              <a:t>Infracțiune limitată la interceptarea transmisiilor de date non-publice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Este irelevant pentru această infracțiune dacă datele sunt sau nu sunt disponibile public - ceea ce contează este dacă transmisia este non-publică</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Infracțiunea poate incrimina informațiile disponibile publicului comunicate prin transmisii non-publice</a:t>
            </a:r>
          </a:p>
        </p:txBody>
      </p:sp>
      <p:sp>
        <p:nvSpPr>
          <p:cNvPr id="2" name="TextBox 7">
            <a:extLst>
              <a:ext uri="{FF2B5EF4-FFF2-40B4-BE49-F238E27FC236}">
                <a16:creationId xmlns="" xmlns:a16="http://schemas.microsoft.com/office/drawing/2014/main" id="{2CF507C5-CF30-4464-8FB4-D08CE8A7A03B}"/>
              </a:ext>
            </a:extLst>
          </p:cNvPr>
          <p:cNvSpPr txBox="1">
            <a:spLocks noChangeArrowheads="1"/>
          </p:cNvSpPr>
          <p:nvPr/>
        </p:nvSpPr>
        <p:spPr bwMode="auto">
          <a:xfrm>
            <a:off x="1439862" y="4462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Interceptare ilegală ("transmisii non-publice")</a:t>
            </a:r>
          </a:p>
        </p:txBody>
      </p:sp>
    </p:spTree>
    <p:extLst>
      <p:ext uri="{BB962C8B-B14F-4D97-AF65-F5344CB8AC3E}">
        <p14:creationId xmlns:p14="http://schemas.microsoft.com/office/powerpoint/2010/main" val="2363026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277707" y="1287212"/>
            <a:ext cx="3889351" cy="4801314"/>
          </a:xfrm>
          <a:prstGeom prst="rect">
            <a:avLst/>
          </a:prstGeom>
        </p:spPr>
        <p:txBody>
          <a:bodyPr wrap="square">
            <a:spAutoFit/>
          </a:bodyPr>
          <a:lstStyle/>
          <a:p>
            <a:pPr algn="just"/>
            <a:r>
              <a:rPr lang="ro-RO" dirty="0"/>
              <a:t>Fiecare Parte adoptă măsuri legislative și alte măsuri necesare, după caz, pentru a stabili ca încălcare penală în conformitate cu legislația sa internă, atunci când este comisă în mod intenționat, interceptarea fără drept</a:t>
            </a:r>
            <a:r>
              <a:rPr lang="ro-RO" b="1" dirty="0">
                <a:solidFill>
                  <a:srgbClr val="C00000"/>
                </a:solidFill>
              </a:rPr>
              <a:t> </a:t>
            </a:r>
            <a:r>
              <a:rPr lang="ro-RO" dirty="0"/>
              <a:t>făcută prin mijloace tehnice</a:t>
            </a:r>
            <a:r>
              <a:rPr lang="ro-RO" b="1" dirty="0">
                <a:solidFill>
                  <a:srgbClr val="C00000"/>
                </a:solidFill>
              </a:rPr>
              <a:t> </a:t>
            </a:r>
            <a:r>
              <a:rPr lang="ro-RO" dirty="0"/>
              <a:t>a unor transmisii non-publice de date informatice</a:t>
            </a:r>
            <a:r>
              <a:rPr lang="ro-RO" b="1" dirty="0">
                <a:solidFill>
                  <a:srgbClr val="C00000"/>
                </a:solidFill>
              </a:rPr>
              <a:t>  către, de la sau din interiorul un sistem informatic</a:t>
            </a:r>
            <a:r>
              <a:rPr lang="ro-RO" dirty="0"/>
              <a:t>, incluzând emisiile electromagnetice de la un sistem informatic care transportă astfel de date informatice. O Parte poate prevede ca infracțiunea să fie comisă cu intenție necinstită sau în legătură cu un sistem informatic care este conectat la alt sistem informatic.</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75438" y="1287212"/>
            <a:ext cx="4747018" cy="3170099"/>
          </a:xfrm>
          <a:prstGeom prst="rect">
            <a:avLst/>
          </a:prstGeom>
        </p:spPr>
        <p:txBody>
          <a:bodyPr wrap="square">
            <a:spAutoFit/>
          </a:bodyPr>
          <a:lstStyle/>
          <a:p>
            <a:pPr marL="342900" indent="-342900" algn="just">
              <a:buFont typeface="Arial" panose="020B0604020202020204" pitchFamily="34" charset="0"/>
              <a:buChar char="•"/>
            </a:pPr>
            <a:r>
              <a:rPr lang="ro-RO" sz="2000"/>
              <a:t>Interceptarea se referă la transmisii:</a:t>
            </a:r>
          </a:p>
          <a:p>
            <a:pPr marL="800100" lvl="1" indent="-342900" algn="just">
              <a:buFont typeface="Calibri Light" panose="020F0302020204030204" pitchFamily="34" charset="0"/>
              <a:buChar char="‐"/>
            </a:pPr>
            <a:r>
              <a:rPr lang="ro-RO"/>
              <a:t>Către un sistem informatic (de exemplu, transmisia care curge de la o persoană la un calculator prin acționarea tastaturii)</a:t>
            </a:r>
          </a:p>
          <a:p>
            <a:pPr marL="800100" lvl="1" indent="-342900" algn="just">
              <a:buFont typeface="Calibri Light" panose="020F0302020204030204" pitchFamily="34" charset="0"/>
              <a:buChar char="‐"/>
            </a:pPr>
            <a:r>
              <a:rPr lang="ro-RO"/>
              <a:t>De la un sistem informatic (de exemplu, transmisia care curge de la un sistem informatic la alt sistem informatic)</a:t>
            </a:r>
          </a:p>
          <a:p>
            <a:pPr marL="800100" lvl="1" indent="-342900" algn="just">
              <a:buFont typeface="Calibri Light" panose="020F0302020204030204" pitchFamily="34" charset="0"/>
              <a:buChar char="‐"/>
            </a:pPr>
            <a:r>
              <a:rPr lang="ro-RO"/>
              <a:t>În interiorul unui sistem informatic (de exemplu, transmisiile care circulă de la o unitate centrală de procesare la o imprimantă conectată</a:t>
            </a:r>
          </a:p>
        </p:txBody>
      </p:sp>
      <p:sp>
        <p:nvSpPr>
          <p:cNvPr id="2" name="TextBox 7">
            <a:extLst>
              <a:ext uri="{FF2B5EF4-FFF2-40B4-BE49-F238E27FC236}">
                <a16:creationId xmlns="" xmlns:a16="http://schemas.microsoft.com/office/drawing/2014/main" id="{BF6425BE-BF09-4B4D-8E80-631789160731}"/>
              </a:ext>
            </a:extLst>
          </p:cNvPr>
          <p:cNvSpPr txBox="1">
            <a:spLocks noChangeArrowheads="1"/>
          </p:cNvSpPr>
          <p:nvPr/>
        </p:nvSpPr>
        <p:spPr bwMode="auto">
          <a:xfrm>
            <a:off x="1439862" y="4462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Interceptare ilegală (”către, de la sau în interiorul unui sistem informatic”)</a:t>
            </a:r>
          </a:p>
        </p:txBody>
      </p:sp>
    </p:spTree>
    <p:extLst>
      <p:ext uri="{BB962C8B-B14F-4D97-AF65-F5344CB8AC3E}">
        <p14:creationId xmlns:p14="http://schemas.microsoft.com/office/powerpoint/2010/main" val="3779312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86267" y="1192537"/>
            <a:ext cx="3889351" cy="5355312"/>
          </a:xfrm>
          <a:prstGeom prst="rect">
            <a:avLst/>
          </a:prstGeom>
        </p:spPr>
        <p:txBody>
          <a:bodyPr wrap="square">
            <a:spAutoFit/>
          </a:bodyPr>
          <a:lstStyle/>
          <a:p>
            <a:pPr algn="just"/>
            <a:r>
              <a:rPr lang="ro-RO" sz="1900" dirty="0"/>
              <a:t>Fiecare Parte adoptă măsuri legislative și alte măsuri necesare, după caz, pentru a stabili ca încălcare penală în conformitate cu legislația sa internă, atunci când este comisă în mod intenționat, interceptarea fără drept</a:t>
            </a:r>
            <a:r>
              <a:rPr lang="ro-RO" sz="1900" b="1" dirty="0">
                <a:solidFill>
                  <a:srgbClr val="C00000"/>
                </a:solidFill>
              </a:rPr>
              <a:t> </a:t>
            </a:r>
            <a:r>
              <a:rPr lang="ro-RO" sz="1900" dirty="0"/>
              <a:t>făcută prin mijloace tehnice</a:t>
            </a:r>
            <a:r>
              <a:rPr lang="ro-RO" sz="1900" b="1" dirty="0">
                <a:solidFill>
                  <a:srgbClr val="C00000"/>
                </a:solidFill>
              </a:rPr>
              <a:t> </a:t>
            </a:r>
            <a:r>
              <a:rPr lang="ro-RO" sz="1900" dirty="0"/>
              <a:t>a unor transmisii non-publice de date informatice</a:t>
            </a:r>
            <a:r>
              <a:rPr lang="ro-RO" sz="1900" b="1" dirty="0">
                <a:solidFill>
                  <a:srgbClr val="C00000"/>
                </a:solidFill>
              </a:rPr>
              <a:t>  </a:t>
            </a:r>
            <a:r>
              <a:rPr lang="ro-RO" sz="1900" dirty="0"/>
              <a:t>către, de la sau din interiorul un sistem informatic, incluzând </a:t>
            </a:r>
            <a:r>
              <a:rPr lang="ro-RO" sz="1900" b="1" dirty="0">
                <a:solidFill>
                  <a:srgbClr val="C00000"/>
                </a:solidFill>
              </a:rPr>
              <a:t>emisiile electromagnetice</a:t>
            </a:r>
            <a:r>
              <a:rPr lang="ro-RO" sz="1900" dirty="0"/>
              <a:t> de la un sistem informatic care transportă astfel de date informatice. O Parte poate prevede ca infracțiunea să fie comisă cu intenție necinstită sau în legătură cu un sistem informatic care este conectat la alt sistem informatic.</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75438" y="1287212"/>
            <a:ext cx="4747018" cy="2862322"/>
          </a:xfrm>
          <a:prstGeom prst="rect">
            <a:avLst/>
          </a:prstGeom>
        </p:spPr>
        <p:txBody>
          <a:bodyPr wrap="square">
            <a:spAutoFit/>
          </a:bodyPr>
          <a:lstStyle/>
          <a:p>
            <a:pPr marL="342900" indent="-342900" algn="just">
              <a:buFont typeface="Arial" panose="020B0604020202020204" pitchFamily="34" charset="0"/>
              <a:buChar char="•"/>
            </a:pPr>
            <a:r>
              <a:rPr lang="ro-RO" sz="2000"/>
              <a:t>Sistemele informatice pot emite emisii electromagnetice care transportă date informatice</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Datele informatice pot fi reconstruite din astfel de emisii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Astfel, interceptarea emisiilor electromagnetice este incriminată </a:t>
            </a:r>
          </a:p>
        </p:txBody>
      </p:sp>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4462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Interceptare ilegală ("emisii electromagnetice")</a:t>
            </a:r>
          </a:p>
        </p:txBody>
      </p:sp>
    </p:spTree>
    <p:extLst>
      <p:ext uri="{BB962C8B-B14F-4D97-AF65-F5344CB8AC3E}">
        <p14:creationId xmlns:p14="http://schemas.microsoft.com/office/powerpoint/2010/main" val="3856806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209127" y="1192537"/>
            <a:ext cx="3889351" cy="5324535"/>
          </a:xfrm>
          <a:prstGeom prst="rect">
            <a:avLst/>
          </a:prstGeom>
        </p:spPr>
        <p:txBody>
          <a:bodyPr wrap="square">
            <a:spAutoFit/>
          </a:bodyPr>
          <a:lstStyle/>
          <a:p>
            <a:pPr algn="just"/>
            <a:r>
              <a:rPr lang="ro-RO" sz="1900" dirty="0"/>
              <a:t>Fiecare Parte adoptă măsuri legislative și alte măsuri necesare, după caz, pentru a stabili ca încălcare penală în conformitate cu legislația sa internă, atunci când este comisă în mod intenționat, interceptarea fără drept făcută prin mijloace tehnice a unor transmisii non-publice de date informatice  către, de la sau din interiorul un sistem informatic, incluzând emisiile electromagnetice de la un sistem informatic care transportă astfel de date informatice. O Parte poate prevede ca infracțiunea să fie comisă cu </a:t>
            </a:r>
            <a:r>
              <a:rPr lang="ro-RO" sz="1900" b="1" dirty="0">
                <a:solidFill>
                  <a:srgbClr val="C00000"/>
                </a:solidFill>
              </a:rPr>
              <a:t>intenție necinstită sau în legătură cu un sistem informatic care este conectat la alt sistem informatic</a:t>
            </a:r>
            <a:r>
              <a:rPr lang="ro-RO" sz="1900" dirty="0"/>
              <a:t>.</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75438" y="1287212"/>
            <a:ext cx="4747018" cy="2862322"/>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ro-RO" sz="2000" b="0" i="0" u="none" strike="noStrike" cap="none" normalizeH="0" baseline="0" noProof="0">
                <a:ln>
                  <a:noFill/>
                </a:ln>
                <a:solidFill>
                  <a:prstClr val="black"/>
                </a:solidFill>
                <a:uLnTx/>
                <a:uFillTx/>
                <a:ea typeface="ＭＳ Ｐゴシック" pitchFamily="34" charset="-128"/>
                <a:cs typeface="+mn-cs"/>
              </a:rPr>
              <a:t>Părțile pot limita incriminarea interceptării la următoarele elemente de calificare:</a:t>
            </a:r>
          </a:p>
          <a:p>
            <a:pPr marL="800100" marR="0" lvl="1" indent="-342900" algn="just" defTabSz="457200" rtl="0" eaLnBrk="1" fontAlgn="base" latinLnBrk="0" hangingPunct="1">
              <a:lnSpc>
                <a:spcPct val="100000"/>
              </a:lnSpc>
              <a:spcBef>
                <a:spcPct val="0"/>
              </a:spcBef>
              <a:spcAft>
                <a:spcPct val="0"/>
              </a:spcAft>
              <a:buClrTx/>
              <a:buSzTx/>
              <a:buFont typeface="Calibri Light" panose="020F0302020204030204" pitchFamily="34" charset="0"/>
              <a:buChar char="‐"/>
              <a:tabLst/>
              <a:defRPr/>
            </a:pPr>
            <a:r>
              <a:rPr kumimoji="0" lang="ro-RO" sz="2000" b="0" i="0" u="none" strike="noStrike" cap="none" normalizeH="0" baseline="0" noProof="0">
                <a:ln>
                  <a:noFill/>
                </a:ln>
                <a:solidFill>
                  <a:prstClr val="black"/>
                </a:solidFill>
                <a:uLnTx/>
                <a:uFillTx/>
                <a:ea typeface="ＭＳ Ｐゴシック" pitchFamily="34" charset="-128"/>
                <a:cs typeface="+mn-cs"/>
              </a:rPr>
              <a:t>Intenția necinstită </a:t>
            </a:r>
          </a:p>
          <a:p>
            <a:pPr marL="800100" marR="0" lvl="1" indent="-342900" algn="just" defTabSz="457200" rtl="0" eaLnBrk="1" fontAlgn="base" latinLnBrk="0" hangingPunct="1">
              <a:lnSpc>
                <a:spcPct val="100000"/>
              </a:lnSpc>
              <a:spcBef>
                <a:spcPct val="0"/>
              </a:spcBef>
              <a:spcAft>
                <a:spcPct val="0"/>
              </a:spcAft>
              <a:buClrTx/>
              <a:buSzTx/>
              <a:buFont typeface="Calibri Light" panose="020F0302020204030204" pitchFamily="34" charset="0"/>
              <a:buChar char="‐"/>
              <a:tabLst/>
              <a:defRPr/>
            </a:pPr>
            <a:r>
              <a:rPr kumimoji="0" lang="ro-RO" sz="2000" b="0" i="0" u="none" strike="noStrike" cap="none" normalizeH="0" baseline="0" noProof="0">
                <a:ln>
                  <a:noFill/>
                </a:ln>
                <a:solidFill>
                  <a:prstClr val="black"/>
                </a:solidFill>
                <a:uLnTx/>
                <a:uFillTx/>
                <a:ea typeface="ＭＳ Ｐゴシック" pitchFamily="34" charset="-128"/>
                <a:cs typeface="+mn-cs"/>
              </a:rPr>
              <a:t>Interceptarea în legătură cu un sistem informatic care este conectat la un alt sistem informatic (excluzând accesul la sistemele informatice independente)</a:t>
            </a:r>
          </a:p>
        </p:txBody>
      </p:sp>
      <p:sp>
        <p:nvSpPr>
          <p:cNvPr id="3" name="TextBox 7">
            <a:extLst>
              <a:ext uri="{FF2B5EF4-FFF2-40B4-BE49-F238E27FC236}">
                <a16:creationId xmlns="" xmlns:a16="http://schemas.microsoft.com/office/drawing/2014/main" id="{FAAF469C-020A-4376-AE52-086AFE35F090}"/>
              </a:ext>
            </a:extLst>
          </p:cNvPr>
          <p:cNvSpPr txBox="1">
            <a:spLocks noChangeArrowheads="1"/>
          </p:cNvSpPr>
          <p:nvPr/>
        </p:nvSpPr>
        <p:spPr bwMode="auto">
          <a:xfrm>
            <a:off x="1439862" y="4462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Interceptarea ilegală ("Intenția necinstită ...")</a:t>
            </a:r>
          </a:p>
        </p:txBody>
      </p:sp>
    </p:spTree>
    <p:extLst>
      <p:ext uri="{BB962C8B-B14F-4D97-AF65-F5344CB8AC3E}">
        <p14:creationId xmlns:p14="http://schemas.microsoft.com/office/powerpoint/2010/main" val="3873657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758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BA244C-489D-417D-B8AB-CB954192CB36}"/>
              </a:ext>
            </a:extLst>
          </p:cNvPr>
          <p:cNvSpPr>
            <a:spLocks noGrp="1"/>
          </p:cNvSpPr>
          <p:nvPr>
            <p:ph type="title"/>
          </p:nvPr>
        </p:nvSpPr>
        <p:spPr/>
        <p:txBody>
          <a:bodyPr/>
          <a:lstStyle/>
          <a:p>
            <a:r>
              <a:rPr lang="ro-RO">
                <a:latin typeface="+mn-lt"/>
              </a:rPr>
              <a:t>Interferența în date</a:t>
            </a:r>
          </a:p>
        </p:txBody>
      </p:sp>
      <p:sp>
        <p:nvSpPr>
          <p:cNvPr id="3" name="Text Placeholder 2">
            <a:extLst>
              <a:ext uri="{FF2B5EF4-FFF2-40B4-BE49-F238E27FC236}">
                <a16:creationId xmlns="" xmlns:a16="http://schemas.microsoft.com/office/drawing/2014/main" id="{E380FE40-902C-48A0-8E4E-962AA387FB67}"/>
              </a:ext>
            </a:extLst>
          </p:cNvPr>
          <p:cNvSpPr>
            <a:spLocks noGrp="1"/>
          </p:cNvSpPr>
          <p:nvPr>
            <p:ph type="body" idx="1"/>
          </p:nvPr>
        </p:nvSpPr>
        <p:spPr/>
        <p:txBody>
          <a:bodyPr/>
          <a:lstStyle/>
          <a:p>
            <a:r>
              <a:rPr lang="ro-RO"/>
              <a:t>Dispozițiile de fond ale Convenției de la Budapesta - Partea 1</a:t>
            </a:r>
          </a:p>
        </p:txBody>
      </p:sp>
      <p:sp>
        <p:nvSpPr>
          <p:cNvPr id="6" name="TextBox 7">
            <a:extLst>
              <a:ext uri="{FF2B5EF4-FFF2-40B4-BE49-F238E27FC236}">
                <a16:creationId xmlns="" xmlns:a16="http://schemas.microsoft.com/office/drawing/2014/main" id="{D3FF185F-D1F2-46C0-8941-FE80F33430C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Secțiunea 4</a:t>
            </a:r>
          </a:p>
        </p:txBody>
      </p:sp>
    </p:spTree>
    <p:extLst>
      <p:ext uri="{BB962C8B-B14F-4D97-AF65-F5344CB8AC3E}">
        <p14:creationId xmlns:p14="http://schemas.microsoft.com/office/powerpoint/2010/main" val="3342579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Interferența în date </a:t>
            </a:r>
          </a:p>
        </p:txBody>
      </p:sp>
      <p:sp>
        <p:nvSpPr>
          <p:cNvPr id="2" name="Rectangle 2">
            <a:extLst>
              <a:ext uri="{FF2B5EF4-FFF2-40B4-BE49-F238E27FC236}">
                <a16:creationId xmlns="" xmlns:a16="http://schemas.microsoft.com/office/drawing/2014/main" id="{BE82E4D4-2F31-400F-9A04-5104905AC2B7}"/>
              </a:ext>
            </a:extLst>
          </p:cNvPr>
          <p:cNvSpPr txBox="1">
            <a:spLocks/>
          </p:cNvSpPr>
          <p:nvPr/>
        </p:nvSpPr>
        <p:spPr>
          <a:xfrm>
            <a:off x="457200" y="1460721"/>
            <a:ext cx="8229600" cy="4525962"/>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b="1" i="1" dirty="0">
              <a:cs typeface="Times New Roman" panose="02020603050405020304" pitchFamily="18" charset="0"/>
            </a:endParaRPr>
          </a:p>
          <a:p>
            <a:pPr algn="ctr" eaLnBrk="1" hangingPunct="1">
              <a:lnSpc>
                <a:spcPct val="80000"/>
              </a:lnSpc>
              <a:buFont typeface="Arial" panose="020B0604020202020204" pitchFamily="34" charset="0"/>
              <a:buNone/>
            </a:pPr>
            <a:r>
              <a:rPr lang="ro-RO" b="1" i="1" dirty="0">
                <a:cs typeface="Times New Roman" panose="02020603050405020304" pitchFamily="18" charset="0"/>
              </a:rPr>
              <a:t>Interferența în date</a:t>
            </a:r>
          </a:p>
          <a:p>
            <a:pPr algn="ctr" eaLnBrk="1" hangingPunct="1">
              <a:lnSpc>
                <a:spcPct val="80000"/>
              </a:lnSpc>
              <a:buFont typeface="Arial" panose="020B0604020202020204" pitchFamily="34" charset="0"/>
              <a:buNone/>
            </a:pPr>
            <a:r>
              <a:rPr lang="ro-RO" b="1" i="1" dirty="0">
                <a:cs typeface="Times New Roman" panose="02020603050405020304" pitchFamily="18" charset="0"/>
              </a:rPr>
              <a:t>(Articolul 4– Convenția de la Budapesta)</a:t>
            </a:r>
          </a:p>
          <a:p>
            <a:pPr eaLnBrk="1" hangingPunct="1">
              <a:lnSpc>
                <a:spcPct val="80000"/>
              </a:lnSpc>
              <a:buFont typeface="Arial" pitchFamily="34" charset="0"/>
              <a:buNone/>
            </a:pPr>
            <a:endParaRPr lang="en-GB" altLang="sr-Latn-RS" dirty="0">
              <a:cs typeface="Times New Roman" panose="02020603050405020304" pitchFamily="18" charset="0"/>
            </a:endParaRPr>
          </a:p>
          <a:p>
            <a:pPr algn="ctr" eaLnBrk="1" hangingPunct="1">
              <a:lnSpc>
                <a:spcPct val="80000"/>
              </a:lnSpc>
            </a:pPr>
            <a:r>
              <a:rPr lang="ro-RO" i="1" dirty="0">
                <a:cs typeface="Times New Roman" panose="02020603050405020304" pitchFamily="18" charset="0"/>
              </a:rPr>
              <a:t>Afectarea, ștergerea, deteriorarea, suprimarea datelor informatice</a:t>
            </a:r>
          </a:p>
          <a:p>
            <a:pPr algn="ctr" eaLnBrk="1" hangingPunct="1">
              <a:lnSpc>
                <a:spcPct val="80000"/>
              </a:lnSpc>
            </a:pPr>
            <a:endParaRPr lang="en-GB" altLang="sr-Latn-RS" i="1" dirty="0">
              <a:cs typeface="Times New Roman" panose="02020603050405020304" pitchFamily="18" charset="0"/>
            </a:endParaRPr>
          </a:p>
          <a:p>
            <a:pPr algn="ctr" eaLnBrk="1" hangingPunct="1">
              <a:lnSpc>
                <a:spcPct val="80000"/>
              </a:lnSpc>
            </a:pPr>
            <a:r>
              <a:rPr lang="ro-RO" i="1" dirty="0">
                <a:cs typeface="Times New Roman" panose="02020603050405020304" pitchFamily="18" charset="0"/>
              </a:rPr>
              <a:t>Intenționat, fără drept</a:t>
            </a:r>
          </a:p>
          <a:p>
            <a:pPr algn="ctr" eaLnBrk="1" hangingPunct="1">
              <a:lnSpc>
                <a:spcPct val="80000"/>
              </a:lnSpc>
              <a:buFont typeface="Arial" pitchFamily="34" charset="0"/>
              <a:buNone/>
            </a:pPr>
            <a:endParaRPr lang="en-GB" altLang="sr-Latn-RS" dirty="0">
              <a:cs typeface="Times New Roman" panose="02020603050405020304" pitchFamily="18" charset="0"/>
            </a:endParaRPr>
          </a:p>
          <a:p>
            <a:pPr algn="ctr" eaLnBrk="1" hangingPunct="1">
              <a:lnSpc>
                <a:spcPct val="80000"/>
              </a:lnSpc>
              <a:buFont typeface="Arial" pitchFamily="34" charset="0"/>
              <a:buNone/>
            </a:pPr>
            <a:endParaRPr lang="en-GB" altLang="sr-Latn-RS" dirty="0">
              <a:cs typeface="Times New Roman" panose="02020603050405020304" pitchFamily="18" charset="0"/>
            </a:endParaRPr>
          </a:p>
        </p:txBody>
      </p:sp>
    </p:spTree>
    <p:extLst>
      <p:ext uri="{BB962C8B-B14F-4D97-AF65-F5344CB8AC3E}">
        <p14:creationId xmlns:p14="http://schemas.microsoft.com/office/powerpoint/2010/main" val="3805407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Obiectivele sesiunii</a:t>
            </a:r>
          </a:p>
        </p:txBody>
      </p:sp>
      <p:sp>
        <p:nvSpPr>
          <p:cNvPr id="3" name="Content Placeholder 2">
            <a:extLst>
              <a:ext uri="{FF2B5EF4-FFF2-40B4-BE49-F238E27FC236}">
                <a16:creationId xmlns="" xmlns:a16="http://schemas.microsoft.com/office/drawing/2014/main" id="{77B18497-BF37-4A20-ABA6-353886C26CA1}"/>
              </a:ext>
            </a:extLst>
          </p:cNvPr>
          <p:cNvSpPr>
            <a:spLocks noGrp="1"/>
          </p:cNvSpPr>
          <p:nvPr>
            <p:ph idx="4294967295"/>
          </p:nvPr>
        </p:nvSpPr>
        <p:spPr>
          <a:xfrm>
            <a:off x="215900" y="1139704"/>
            <a:ext cx="8712200" cy="5240337"/>
          </a:xfrm>
        </p:spPr>
        <p:txBody>
          <a:bodyPr>
            <a:normAutofit fontScale="85000" lnSpcReduction="20000"/>
          </a:bodyPr>
          <a:lstStyle/>
          <a:p>
            <a:pPr marL="0" indent="0" algn="just">
              <a:lnSpc>
                <a:spcPct val="150000"/>
              </a:lnSpc>
              <a:buNone/>
            </a:pPr>
            <a:r>
              <a:rPr lang="ro-RO"/>
              <a:t>Până la sfârșitul sesiunii, delegații vor putea:</a:t>
            </a:r>
          </a:p>
          <a:p>
            <a:pPr lvl="1" algn="just">
              <a:lnSpc>
                <a:spcPct val="150000"/>
              </a:lnSpc>
            </a:pPr>
            <a:r>
              <a:rPr lang="ro-RO"/>
              <a:t>Să înțeleagă semnificația termenilor fundamentali, cum ar fi:</a:t>
            </a:r>
          </a:p>
          <a:p>
            <a:pPr lvl="2" algn="just">
              <a:lnSpc>
                <a:spcPct val="150000"/>
              </a:lnSpc>
            </a:pPr>
            <a:r>
              <a:rPr lang="ro-RO"/>
              <a:t>date informatice</a:t>
            </a:r>
          </a:p>
          <a:p>
            <a:pPr lvl="2" algn="just">
              <a:lnSpc>
                <a:spcPct val="150000"/>
              </a:lnSpc>
            </a:pPr>
            <a:r>
              <a:rPr lang="ro-RO"/>
              <a:t>sistem informatic</a:t>
            </a:r>
          </a:p>
          <a:p>
            <a:pPr lvl="2" algn="just">
              <a:lnSpc>
                <a:spcPct val="150000"/>
              </a:lnSpc>
            </a:pPr>
            <a:r>
              <a:rPr lang="ro-RO"/>
              <a:t>date de trafic </a:t>
            </a:r>
          </a:p>
          <a:p>
            <a:pPr lvl="2" algn="just">
              <a:lnSpc>
                <a:spcPct val="150000"/>
              </a:lnSpc>
            </a:pPr>
            <a:r>
              <a:rPr lang="ro-RO"/>
              <a:t>furnizor de servicii</a:t>
            </a:r>
          </a:p>
          <a:p>
            <a:pPr lvl="1" algn="just">
              <a:lnSpc>
                <a:spcPct val="150000"/>
              </a:lnSpc>
            </a:pPr>
            <a:r>
              <a:rPr lang="ro-RO"/>
              <a:t>Să identifice elementele care constituie infracțiunea de:</a:t>
            </a:r>
          </a:p>
          <a:p>
            <a:pPr lvl="2" algn="just">
              <a:lnSpc>
                <a:spcPct val="150000"/>
              </a:lnSpc>
            </a:pPr>
            <a:r>
              <a:rPr lang="ro-RO"/>
              <a:t>Acces ilegal</a:t>
            </a:r>
          </a:p>
          <a:p>
            <a:pPr lvl="2" algn="just">
              <a:lnSpc>
                <a:spcPct val="150000"/>
              </a:lnSpc>
            </a:pPr>
            <a:r>
              <a:rPr lang="ro-RO"/>
              <a:t>Interceptare ilegală</a:t>
            </a:r>
          </a:p>
          <a:p>
            <a:pPr lvl="2" algn="just">
              <a:lnSpc>
                <a:spcPct val="150000"/>
              </a:lnSpc>
            </a:pPr>
            <a:r>
              <a:rPr lang="ro-RO"/>
              <a:t>Interferența în date </a:t>
            </a:r>
          </a:p>
          <a:p>
            <a:pPr lvl="2" algn="just">
              <a:lnSpc>
                <a:spcPct val="150000"/>
              </a:lnSpc>
            </a:pPr>
            <a:r>
              <a:rPr lang="ro-RO"/>
              <a:t>Interferențe de sistem </a:t>
            </a:r>
          </a:p>
          <a:p>
            <a:pPr lvl="2" algn="just">
              <a:lnSpc>
                <a:spcPct val="150000"/>
              </a:lnSpc>
            </a:pPr>
            <a:r>
              <a:rPr lang="ro-RO"/>
              <a:t>Utilizarea abuzivă a dispozitivelor </a:t>
            </a:r>
          </a:p>
          <a:p>
            <a:pPr algn="just">
              <a:lnSpc>
                <a:spcPct val="150000"/>
              </a:lnSpc>
            </a:pPr>
            <a:endParaRPr lang="en-GB" dirty="0">
              <a:ea typeface="Verdana" panose="020B0604030504040204" pitchFamily="34" charset="0"/>
            </a:endParaRPr>
          </a:p>
        </p:txBody>
      </p:sp>
    </p:spTree>
    <p:extLst>
      <p:ext uri="{BB962C8B-B14F-4D97-AF65-F5344CB8AC3E}">
        <p14:creationId xmlns:p14="http://schemas.microsoft.com/office/powerpoint/2010/main" val="543462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 xmlns:a16="http://schemas.microsoft.com/office/drawing/2014/main" id="{AC3025F2-AEA2-402E-9DB1-510714AC89F5}"/>
              </a:ext>
            </a:extLst>
          </p:cNvPr>
          <p:cNvSpPr>
            <a:spLocks noGrp="1"/>
          </p:cNvSpPr>
          <p:nvPr>
            <p:ph sz="quarter" idx="11"/>
          </p:nvPr>
        </p:nvSpPr>
        <p:spPr>
          <a:xfrm>
            <a:off x="448274" y="1251040"/>
            <a:ext cx="8074025" cy="844460"/>
          </a:xfrm>
        </p:spPr>
        <p:txBody>
          <a:bodyPr>
            <a:noAutofit/>
          </a:bodyPr>
          <a:lstStyle/>
          <a:p>
            <a:r>
              <a:rPr lang="ro-RO" sz="2800" dirty="0"/>
              <a:t>AUSTRALIA VA JUDECA UN HACKER ACUZAT CĂ A DETERIORAT REȚEAUA NASA</a:t>
            </a:r>
            <a:endParaRPr lang="en-US" sz="2800" dirty="0"/>
          </a:p>
        </p:txBody>
      </p:sp>
      <p:sp>
        <p:nvSpPr>
          <p:cNvPr id="3" name="Substituent text 2">
            <a:extLst>
              <a:ext uri="{FF2B5EF4-FFF2-40B4-BE49-F238E27FC236}">
                <a16:creationId xmlns="" xmlns:a16="http://schemas.microsoft.com/office/drawing/2014/main" id="{D157A8D5-2FDA-48CD-9D67-55B6992D4647}"/>
              </a:ext>
            </a:extLst>
          </p:cNvPr>
          <p:cNvSpPr>
            <a:spLocks noGrp="1"/>
          </p:cNvSpPr>
          <p:nvPr>
            <p:ph type="body" sz="quarter" idx="12"/>
          </p:nvPr>
        </p:nvSpPr>
        <p:spPr>
          <a:xfrm>
            <a:off x="447677" y="2579688"/>
            <a:ext cx="8074024" cy="3478212"/>
          </a:xfrm>
        </p:spPr>
        <p:txBody>
          <a:bodyPr>
            <a:normAutofit fontScale="25000" lnSpcReduction="20000"/>
          </a:bodyPr>
          <a:lstStyle/>
          <a:p>
            <a:pPr algn="l">
              <a:lnSpc>
                <a:spcPct val="100000"/>
              </a:lnSpc>
              <a:spcBef>
                <a:spcPts val="0"/>
              </a:spcBef>
            </a:pPr>
            <a:r>
              <a:rPr lang="ro-RO" sz="1500" b="0" dirty="0"/>
              <a:t>de </a:t>
            </a:r>
            <a:r>
              <a:rPr lang="ro-RO" sz="1500" dirty="0">
                <a:solidFill>
                  <a:schemeClr val="tx2">
                    <a:lumMod val="60000"/>
                    <a:lumOff val="40000"/>
                  </a:schemeClr>
                </a:solidFill>
              </a:rPr>
              <a:t>William </a:t>
            </a:r>
            <a:r>
              <a:rPr lang="ro-RO" sz="1500" dirty="0" err="1">
                <a:solidFill>
                  <a:schemeClr val="tx2">
                    <a:lumMod val="60000"/>
                    <a:lumOff val="40000"/>
                  </a:schemeClr>
                </a:solidFill>
              </a:rPr>
              <a:t>Branigh</a:t>
            </a:r>
            <a:endParaRPr lang="ro-RO" sz="1500" dirty="0">
              <a:solidFill>
                <a:schemeClr val="tx2">
                  <a:lumMod val="60000"/>
                  <a:lumOff val="40000"/>
                </a:schemeClr>
              </a:solidFill>
            </a:endParaRPr>
          </a:p>
          <a:p>
            <a:pPr algn="l">
              <a:lnSpc>
                <a:spcPct val="100000"/>
              </a:lnSpc>
              <a:spcBef>
                <a:spcPts val="0"/>
              </a:spcBef>
            </a:pPr>
            <a:r>
              <a:rPr lang="ro-RO" sz="1500" b="0" dirty="0"/>
              <a:t>15 august 1991</a:t>
            </a:r>
          </a:p>
          <a:p>
            <a:pPr algn="l">
              <a:lnSpc>
                <a:spcPct val="100000"/>
              </a:lnSpc>
              <a:spcBef>
                <a:spcPts val="0"/>
              </a:spcBef>
            </a:pPr>
            <a:endParaRPr lang="ro-RO" sz="1200" b="0" dirty="0"/>
          </a:p>
          <a:p>
            <a:pPr algn="l">
              <a:lnSpc>
                <a:spcPct val="128000"/>
              </a:lnSpc>
              <a:spcBef>
                <a:spcPts val="0"/>
              </a:spcBef>
            </a:pPr>
            <a:r>
              <a:rPr lang="ro-RO" sz="6400" b="0" dirty="0"/>
              <a:t>MANILA, 14 AUG. – O instanță din Australia a trimis azi în judecată un hacker în vârstă de 20 de ani din Melbourne, pentru a fi judecat că ar fi pătruns, prin telefon,  în sistemul informatic al agenției spațiale și de cercetare nucleară a SUA  și a întrerupt o rețea NASA din Norfolk, Virginia, timp de 24 de ore.</a:t>
            </a:r>
          </a:p>
          <a:p>
            <a:pPr algn="l">
              <a:lnSpc>
                <a:spcPct val="128000"/>
              </a:lnSpc>
              <a:spcBef>
                <a:spcPts val="0"/>
              </a:spcBef>
            </a:pPr>
            <a:r>
              <a:rPr lang="ro-RO" sz="6400" b="0" dirty="0" err="1"/>
              <a:t>Nashon</a:t>
            </a:r>
            <a:r>
              <a:rPr lang="ro-RO" sz="6400" b="0" dirty="0"/>
              <a:t> </a:t>
            </a:r>
            <a:r>
              <a:rPr lang="ro-RO" sz="6400" b="0" dirty="0" err="1"/>
              <a:t>Even</a:t>
            </a:r>
            <a:r>
              <a:rPr lang="ro-RO" sz="6400" b="0" dirty="0"/>
              <a:t> </a:t>
            </a:r>
            <a:r>
              <a:rPr lang="ro-RO" sz="6400" b="0" dirty="0" err="1"/>
              <a:t>Chaim</a:t>
            </a:r>
            <a:r>
              <a:rPr lang="ro-RO" sz="6400" b="0" dirty="0"/>
              <a:t> , student în informatică la Royal Melbourne Institute of Technology (RMT), care își spune Phoenix, a fost acuzat de penetrarea de 47 de ori a unor sisteme informatice din Australia și SUA și a alterat sau a șters date, a declarat Lisa West de la Departamentul Procuraturii Publice din Melbourne. </a:t>
            </a:r>
          </a:p>
          <a:p>
            <a:pPr algn="l">
              <a:lnSpc>
                <a:spcPct val="128000"/>
              </a:lnSpc>
              <a:spcBef>
                <a:spcPts val="0"/>
              </a:spcBef>
            </a:pPr>
            <a:r>
              <a:rPr lang="ro-RO" sz="6400" b="0" dirty="0"/>
              <a:t>Pe lângă oprirea unui sistem informatic al National </a:t>
            </a:r>
            <a:r>
              <a:rPr lang="ro-RO" sz="6400" b="0" dirty="0" err="1"/>
              <a:t>Aeronautical</a:t>
            </a:r>
            <a:r>
              <a:rPr lang="ro-RO" sz="6400" b="0" dirty="0"/>
              <a:t> </a:t>
            </a:r>
            <a:r>
              <a:rPr lang="ro-RO" sz="6400" b="0" dirty="0" err="1"/>
              <a:t>and</a:t>
            </a:r>
            <a:r>
              <a:rPr lang="ro-RO" sz="6400" b="0" dirty="0"/>
              <a:t> </a:t>
            </a:r>
            <a:r>
              <a:rPr lang="ro-RO" sz="6400" b="0" dirty="0" err="1"/>
              <a:t>Space</a:t>
            </a:r>
            <a:r>
              <a:rPr lang="ro-RO" sz="6400" b="0" dirty="0"/>
              <a:t> Agency din Norfolk, la 22 februarie 1990, a declarat West într-un interviu telefonic, </a:t>
            </a:r>
            <a:r>
              <a:rPr lang="ro-RO" sz="6400" b="0" dirty="0" err="1"/>
              <a:t>Even-Chaim</a:t>
            </a:r>
            <a:r>
              <a:rPr lang="ro-RO" sz="6400" b="0" dirty="0"/>
              <a:t> este acuzat că a accesat neautorizat sistemul informatic al Lawrence </a:t>
            </a:r>
            <a:r>
              <a:rPr lang="ro-RO" sz="6400" b="0" dirty="0" err="1"/>
              <a:t>Livermore</a:t>
            </a:r>
            <a:r>
              <a:rPr lang="ro-RO" sz="6400" b="0" dirty="0"/>
              <a:t> National </a:t>
            </a:r>
            <a:r>
              <a:rPr lang="ro-RO" sz="6400" b="0" dirty="0" err="1"/>
              <a:t>Laboratory</a:t>
            </a:r>
            <a:r>
              <a:rPr lang="ro-RO" sz="6400" b="0" dirty="0"/>
              <a:t> din California și a ”alterat date” în mod nespecificat la unitatea de cercetare nucleară. </a:t>
            </a:r>
          </a:p>
          <a:p>
            <a:pPr algn="l">
              <a:lnSpc>
                <a:spcPct val="100000"/>
              </a:lnSpc>
              <a:spcBef>
                <a:spcPts val="0"/>
              </a:spcBef>
            </a:pPr>
            <a:endParaRPr lang="ro-RO" sz="1600" b="0" dirty="0"/>
          </a:p>
          <a:p>
            <a:pPr algn="l"/>
            <a:endParaRPr lang="en-US" sz="1200" dirty="0">
              <a:solidFill>
                <a:schemeClr val="tx2">
                  <a:lumMod val="75000"/>
                </a:schemeClr>
              </a:solidFill>
            </a:endParaRPr>
          </a:p>
        </p:txBody>
      </p:sp>
      <p:sp>
        <p:nvSpPr>
          <p:cNvPr id="5" name="CasetăText 4">
            <a:extLst>
              <a:ext uri="{FF2B5EF4-FFF2-40B4-BE49-F238E27FC236}">
                <a16:creationId xmlns="" xmlns:a16="http://schemas.microsoft.com/office/drawing/2014/main" id="{115DAE76-C9A6-473F-B70F-437027A64863}"/>
              </a:ext>
            </a:extLst>
          </p:cNvPr>
          <p:cNvSpPr txBox="1"/>
          <p:nvPr/>
        </p:nvSpPr>
        <p:spPr>
          <a:xfrm>
            <a:off x="2095500" y="91439"/>
            <a:ext cx="7048500" cy="731520"/>
          </a:xfrm>
          <a:prstGeom prst="rect">
            <a:avLst/>
          </a:prstGeom>
          <a:solidFill>
            <a:schemeClr val="tx2">
              <a:lumMod val="75000"/>
            </a:schemeClr>
          </a:solidFill>
        </p:spPr>
        <p:txBody>
          <a:bodyPr wrap="square" rtlCol="0">
            <a:spAutoFit/>
          </a:bodyPr>
          <a:lstStyle/>
          <a:p>
            <a:pPr algn="r"/>
            <a:r>
              <a:rPr lang="ro-RO" sz="3200" dirty="0" err="1">
                <a:solidFill>
                  <a:schemeClr val="bg1"/>
                </a:solidFill>
              </a:rPr>
              <a:t>Interfernța</a:t>
            </a:r>
            <a:r>
              <a:rPr lang="ro-RO" sz="3200" dirty="0">
                <a:solidFill>
                  <a:schemeClr val="bg1"/>
                </a:solidFill>
              </a:rPr>
              <a:t> în date: Exemplu</a:t>
            </a:r>
            <a:endParaRPr lang="en-US" sz="3200" dirty="0">
              <a:solidFill>
                <a:schemeClr val="bg1"/>
              </a:solidFill>
            </a:endParaRPr>
          </a:p>
        </p:txBody>
      </p:sp>
    </p:spTree>
    <p:extLst>
      <p:ext uri="{BB962C8B-B14F-4D97-AF65-F5344CB8AC3E}">
        <p14:creationId xmlns:p14="http://schemas.microsoft.com/office/powerpoint/2010/main" val="4073222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Interferența în date </a:t>
            </a:r>
          </a:p>
        </p:txBody>
      </p:sp>
      <p:pic>
        <p:nvPicPr>
          <p:cNvPr id="4" name="Picture 4" descr="http://joymachine.typepad.com/.a/6a00d83451bf9f69e201bb07b6728f970d-pi">
            <a:extLst>
              <a:ext uri="{FF2B5EF4-FFF2-40B4-BE49-F238E27FC236}">
                <a16:creationId xmlns="" xmlns:a16="http://schemas.microsoft.com/office/drawing/2014/main" id="{B6592FDB-CB67-4733-A70E-85F58BAC1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 y="1004926"/>
            <a:ext cx="9128125" cy="563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365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29117" y="1336957"/>
            <a:ext cx="3889351" cy="4401205"/>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r>
              <a:rPr kumimoji="0" lang="ro-RO" sz="2000" i="0" u="none" strike="noStrike" cap="none" normalizeH="0" baseline="0" noProof="0">
                <a:ln>
                  <a:noFill/>
                </a:ln>
                <a:uLnTx/>
                <a:uFillTx/>
                <a:ea typeface="ＭＳ Ｐゴシック" pitchFamily="34" charset="-128"/>
                <a:cs typeface="+mn-cs"/>
              </a:rPr>
              <a:t>Fiecare Parte va adopta măsuri legislative și alte măsuri necesare, după caz, pentru stabilirea ca încălcări penale în temeiul dreptului său intern, atunci când sunt comise intenționat, </a:t>
            </a:r>
            <a:r>
              <a:rPr kumimoji="0" lang="ro-RO" sz="2000" b="1" i="0" u="none" strike="noStrike" cap="none" normalizeH="0" baseline="0" noProof="0">
                <a:ln>
                  <a:noFill/>
                </a:ln>
                <a:solidFill>
                  <a:srgbClr val="C00000"/>
                </a:solidFill>
                <a:uLnTx/>
                <a:uFillTx/>
                <a:ea typeface="ＭＳ Ｐゴシック" pitchFamily="34" charset="-128"/>
                <a:cs typeface="+mn-cs"/>
              </a:rPr>
              <a:t>afectarea</a:t>
            </a:r>
            <a:r>
              <a:rPr kumimoji="0" lang="ro-RO" sz="2000" b="0" i="0" u="none" strike="noStrike" cap="none" normalizeH="0" baseline="0" noProof="0">
                <a:ln>
                  <a:noFill/>
                </a:ln>
                <a:solidFill>
                  <a:prstClr val="black"/>
                </a:solidFill>
                <a:uLnTx/>
                <a:uFillTx/>
                <a:ea typeface="ＭＳ Ｐゴシック" pitchFamily="34" charset="-128"/>
                <a:cs typeface="+mn-cs"/>
              </a:rPr>
              <a:t>, ștergerea, </a:t>
            </a:r>
            <a:r>
              <a:rPr kumimoji="0" lang="ro-RO" sz="2000" b="1" i="0" u="none" strike="noStrike" cap="none" normalizeH="0" baseline="0" noProof="0">
                <a:ln>
                  <a:noFill/>
                </a:ln>
                <a:solidFill>
                  <a:srgbClr val="C00000"/>
                </a:solidFill>
                <a:uLnTx/>
                <a:uFillTx/>
                <a:ea typeface="ＭＳ Ｐゴシック" pitchFamily="34" charset="-128"/>
                <a:cs typeface="+mn-cs"/>
              </a:rPr>
              <a:t>deteriorarea</a:t>
            </a:r>
            <a:r>
              <a:rPr kumimoji="0" lang="ro-RO" sz="2000" b="0" i="0" u="none" strike="noStrike" cap="none" normalizeH="0" baseline="0" noProof="0">
                <a:ln>
                  <a:noFill/>
                </a:ln>
                <a:solidFill>
                  <a:prstClr val="black"/>
                </a:solidFill>
                <a:uLnTx/>
                <a:uFillTx/>
                <a:ea typeface="ＭＳ Ｐゴシック" pitchFamily="34" charset="-128"/>
                <a:cs typeface="+mn-cs"/>
              </a:rPr>
              <a:t>, alterarea sau suprimarea datelor informatice, fără drept </a:t>
            </a:r>
          </a:p>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r>
              <a:rPr kumimoji="0" lang="ro-RO" sz="2000" b="0" i="0" u="none" strike="noStrike" cap="none" normalizeH="0" baseline="0" noProof="0">
                <a:ln>
                  <a:noFill/>
                </a:ln>
                <a:solidFill>
                  <a:prstClr val="black"/>
                </a:solidFill>
                <a:uLnTx/>
                <a:uFillTx/>
                <a:ea typeface="ＭＳ Ｐゴシック" pitchFamily="34" charset="-128"/>
                <a:cs typeface="+mn-cs"/>
              </a:rPr>
              <a:t>O Parte își poate rezerva dreptul să prevadă condiția ca un comportament descris la alineatul (1) să aibă ca rezultat un prejudiciu grav.</a:t>
            </a:r>
          </a:p>
        </p:txBody>
      </p:sp>
      <p:sp>
        <p:nvSpPr>
          <p:cNvPr id="6" name="Rectangle 5">
            <a:extLst>
              <a:ext uri="{FF2B5EF4-FFF2-40B4-BE49-F238E27FC236}">
                <a16:creationId xmlns="" xmlns:a16="http://schemas.microsoft.com/office/drawing/2014/main" id="{524B6456-681F-2F44-A01A-AD3514E81BD2}"/>
              </a:ext>
            </a:extLst>
          </p:cNvPr>
          <p:cNvSpPr/>
          <p:nvPr/>
        </p:nvSpPr>
        <p:spPr>
          <a:xfrm>
            <a:off x="4491016" y="1336957"/>
            <a:ext cx="4545034" cy="1938992"/>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ro-RO" sz="2000" b="0" i="0" u="none" strike="noStrike" cap="none" normalizeH="0" baseline="0" noProof="0">
                <a:ln>
                  <a:noFill/>
                </a:ln>
                <a:solidFill>
                  <a:prstClr val="black"/>
                </a:solidFill>
                <a:uLnTx/>
                <a:uFillTx/>
                <a:ea typeface="ＭＳ Ｐゴシック" pitchFamily="34" charset="-128"/>
                <a:cs typeface="+mn-cs"/>
              </a:rPr>
              <a:t>Afectarea și deteriorarea sunt acte care se suprapun </a:t>
            </a: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ro-RO" sz="2000" b="0" i="0" u="none" strike="noStrike" cap="none" normalizeH="0" baseline="0" noProof="0">
                <a:ln>
                  <a:noFill/>
                </a:ln>
                <a:solidFill>
                  <a:prstClr val="black"/>
                </a:solidFill>
                <a:uLnTx/>
                <a:uFillTx/>
                <a:ea typeface="ＭＳ Ｐゴシック" pitchFamily="34" charset="-128"/>
                <a:cs typeface="+mn-cs"/>
              </a:rPr>
              <a:t>Acestea se referă la alterarea în sens negativ a integrității sau a conținutului informațiilor aferente datelor și programelor</a:t>
            </a:r>
          </a:p>
        </p:txBody>
      </p:sp>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4462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Interferența în date ("afectare, deteriorare”</a:t>
            </a:r>
          </a:p>
        </p:txBody>
      </p:sp>
    </p:spTree>
    <p:extLst>
      <p:ext uri="{BB962C8B-B14F-4D97-AF65-F5344CB8AC3E}">
        <p14:creationId xmlns:p14="http://schemas.microsoft.com/office/powerpoint/2010/main" val="3095385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29117" y="1336957"/>
            <a:ext cx="3889351" cy="4401205"/>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r>
              <a:rPr kumimoji="0" lang="ro-RO" sz="2000" i="0" u="none" strike="noStrike" cap="none" normalizeH="0" baseline="0" noProof="0">
                <a:ln>
                  <a:noFill/>
                </a:ln>
                <a:uLnTx/>
                <a:uFillTx/>
                <a:ea typeface="ＭＳ Ｐゴシック" pitchFamily="34" charset="-128"/>
                <a:cs typeface="+mn-cs"/>
              </a:rPr>
              <a:t>Fiecare Parte va adopta măsuri legislative și alte măsuri necesare, după caz, pentru stabilirea ca încălcări penale în temeiul dreptului său intern, atunci când sunt comise intenționat, afectarea, </a:t>
            </a:r>
            <a:r>
              <a:rPr kumimoji="0" lang="ro-RO" sz="2000" b="1" i="0" u="none" strike="noStrike" cap="none" normalizeH="0" baseline="0" noProof="0">
                <a:ln>
                  <a:noFill/>
                </a:ln>
                <a:solidFill>
                  <a:srgbClr val="C00000"/>
                </a:solidFill>
                <a:uLnTx/>
                <a:uFillTx/>
                <a:ea typeface="ＭＳ Ｐゴシック" pitchFamily="34" charset="-128"/>
                <a:cs typeface="+mn-cs"/>
              </a:rPr>
              <a:t>ștergerea</a:t>
            </a:r>
            <a:r>
              <a:rPr kumimoji="0" lang="ro-RO" sz="2000" i="0" u="none" strike="noStrike" cap="none" normalizeH="0" baseline="0" noProof="0">
                <a:ln>
                  <a:noFill/>
                </a:ln>
                <a:uLnTx/>
                <a:uFillTx/>
                <a:ea typeface="ＭＳ Ｐゴシック" pitchFamily="34" charset="-128"/>
                <a:cs typeface="+mn-cs"/>
              </a:rPr>
              <a:t>, deteriorarea, alterarea sau suprimarea datelor informatice, fără drept </a:t>
            </a:r>
          </a:p>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endParaRPr kumimoji="0" lang="en-US" sz="2000" i="0" u="none" strike="noStrike" kern="1200" cap="none" spc="0" normalizeH="0" baseline="0" noProof="0" dirty="0">
              <a:ln>
                <a:noFill/>
              </a:ln>
              <a:effectLst/>
              <a:uLnTx/>
              <a:uFillTx/>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r>
              <a:rPr kumimoji="0" lang="ro-RO" sz="2000" i="0" u="none" strike="noStrike" cap="none" normalizeH="0" baseline="0" noProof="0">
                <a:ln>
                  <a:noFill/>
                </a:ln>
                <a:uLnTx/>
                <a:uFillTx/>
                <a:ea typeface="ＭＳ Ｐゴシック" pitchFamily="34" charset="-128"/>
                <a:cs typeface="+mn-cs"/>
              </a:rPr>
              <a:t>O Parte își poate rezerva dreptul să prevadă condiția ca un comportament descris la alineatul (1) să aibă ca rezultat un prejudiciu grav.</a:t>
            </a:r>
          </a:p>
        </p:txBody>
      </p:sp>
      <p:sp>
        <p:nvSpPr>
          <p:cNvPr id="6" name="Rectangle 5">
            <a:extLst>
              <a:ext uri="{FF2B5EF4-FFF2-40B4-BE49-F238E27FC236}">
                <a16:creationId xmlns="" xmlns:a16="http://schemas.microsoft.com/office/drawing/2014/main" id="{524B6456-681F-2F44-A01A-AD3514E81BD2}"/>
              </a:ext>
            </a:extLst>
          </p:cNvPr>
          <p:cNvSpPr/>
          <p:nvPr/>
        </p:nvSpPr>
        <p:spPr>
          <a:xfrm>
            <a:off x="4491016" y="1336957"/>
            <a:ext cx="4545034" cy="1969770"/>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ro-RO" sz="2000" b="0" i="0" u="none" strike="noStrike" cap="none" normalizeH="0" baseline="0" noProof="0">
                <a:ln>
                  <a:noFill/>
                </a:ln>
                <a:solidFill>
                  <a:prstClr val="black"/>
                </a:solidFill>
                <a:uLnTx/>
                <a:uFillTx/>
                <a:ea typeface="ＭＳ Ｐゴシック" pitchFamily="34" charset="-128"/>
                <a:cs typeface="+mn-cs"/>
              </a:rPr>
              <a:t>Ștergerea datelor este echivalentă cu distrugerea unui activ tangibil </a:t>
            </a: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ro-RO" sz="2000" b="0" i="0" u="none" strike="noStrike" cap="none" normalizeH="0" baseline="0" noProof="0">
                <a:ln>
                  <a:noFill/>
                </a:ln>
                <a:solidFill>
                  <a:prstClr val="black"/>
                </a:solidFill>
                <a:uLnTx/>
                <a:uFillTx/>
                <a:ea typeface="ＭＳ Ｐゴシック" pitchFamily="34" charset="-128"/>
                <a:cs typeface="+mn-cs"/>
              </a:rPr>
              <a:t>Ștergerea are ca efect distrugerea datelor sau de a face datele de nerecunoscut </a:t>
            </a:r>
          </a:p>
          <a:p>
            <a:pPr marL="342900" marR="0" lvl="0" indent="-342900" algn="just" defTabSz="457200" rtl="0" eaLnBrk="1" fontAlgn="base" latinLnBrk="0" hangingPunct="1">
              <a:lnSpc>
                <a:spcPct val="100000"/>
              </a:lnSpc>
              <a:spcBef>
                <a:spcPct val="0"/>
              </a:spcBef>
              <a:spcAft>
                <a:spcPct val="0"/>
              </a:spcAft>
              <a:buClrTx/>
              <a:buSzTx/>
              <a:buFont typeface="Wingdings" pitchFamily="2" charset="2"/>
              <a:buChar char="ü"/>
              <a:tabLst/>
              <a:defRPr/>
            </a:pPr>
            <a:endParaRPr kumimoji="0" lang="en-US" sz="2200" b="0" i="0" u="none" strike="noStrike" kern="1200" cap="none" spc="0" normalizeH="0" baseline="0" noProof="0" dirty="0">
              <a:ln>
                <a:noFill/>
              </a:ln>
              <a:solidFill>
                <a:prstClr val="black"/>
              </a:solidFill>
              <a:effectLst/>
              <a:uLnTx/>
              <a:uFillTx/>
              <a:latin typeface="+mj-lt"/>
              <a:ea typeface="ＭＳ Ｐゴシック" pitchFamily="34" charset="-128"/>
              <a:cs typeface="+mn-cs"/>
            </a:endParaRPr>
          </a:p>
        </p:txBody>
      </p:sp>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Interferența în date ("ștergere")</a:t>
            </a:r>
          </a:p>
        </p:txBody>
      </p:sp>
    </p:spTree>
    <p:extLst>
      <p:ext uri="{BB962C8B-B14F-4D97-AF65-F5344CB8AC3E}">
        <p14:creationId xmlns:p14="http://schemas.microsoft.com/office/powerpoint/2010/main" val="3719668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29117" y="1336957"/>
            <a:ext cx="3889351" cy="5016758"/>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r>
              <a:rPr kumimoji="0" lang="ro-RO" sz="2000" i="0" u="none" strike="noStrike" cap="none" normalizeH="0" baseline="0" noProof="0" dirty="0">
                <a:ln>
                  <a:noFill/>
                </a:ln>
                <a:uLnTx/>
                <a:uFillTx/>
                <a:ea typeface="ＭＳ Ｐゴシック" pitchFamily="34" charset="-128"/>
                <a:cs typeface="+mn-cs"/>
              </a:rPr>
              <a:t>Fiecare Parte va adopta măsuri legislative și alte măsuri necesare, după caz, pentru stabilirea ca încălcări penale în temeiul dreptului său intern, atunci când sunt comise intenționat, afectarea, ștergerea , deteriorarea, alterarea sau suprimarea datelor informatice, </a:t>
            </a:r>
            <a:r>
              <a:rPr kumimoji="0" lang="ro-RO" sz="2000" b="1" i="0" u="none" strike="noStrike" cap="none" normalizeH="0" baseline="0" noProof="0" dirty="0">
                <a:ln>
                  <a:noFill/>
                </a:ln>
                <a:solidFill>
                  <a:srgbClr val="C00000"/>
                </a:solidFill>
                <a:uLnTx/>
                <a:uFillTx/>
                <a:ea typeface="ＭＳ Ｐゴシック" pitchFamily="34" charset="-128"/>
                <a:cs typeface="+mn-cs"/>
              </a:rPr>
              <a:t>fără drept </a:t>
            </a:r>
          </a:p>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endParaRPr kumimoji="0" lang="en-US" sz="2000" i="0" u="none" strike="noStrike" kern="1200" cap="none" spc="0" normalizeH="0" baseline="0" noProof="0" dirty="0">
              <a:ln>
                <a:noFill/>
              </a:ln>
              <a:effectLst/>
              <a:uLnTx/>
              <a:uFillTx/>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r>
              <a:rPr kumimoji="0" lang="ro-RO" sz="2000" i="0" u="none" strike="noStrike" cap="none" normalizeH="0" baseline="0" noProof="0" dirty="0">
                <a:ln>
                  <a:noFill/>
                </a:ln>
                <a:uLnTx/>
                <a:uFillTx/>
                <a:ea typeface="ＭＳ Ｐゴシック" pitchFamily="34" charset="-128"/>
                <a:cs typeface="+mn-cs"/>
              </a:rPr>
              <a:t>O Parte își poate rezerva dreptul să prevadă condiția ca un comportament descris la alineatul (1) să aibă ca rezultat un prejudiciu grav.</a:t>
            </a:r>
          </a:p>
        </p:txBody>
      </p:sp>
      <p:sp>
        <p:nvSpPr>
          <p:cNvPr id="6" name="Rectangle 5">
            <a:extLst>
              <a:ext uri="{FF2B5EF4-FFF2-40B4-BE49-F238E27FC236}">
                <a16:creationId xmlns="" xmlns:a16="http://schemas.microsoft.com/office/drawing/2014/main" id="{524B6456-681F-2F44-A01A-AD3514E81BD2}"/>
              </a:ext>
            </a:extLst>
          </p:cNvPr>
          <p:cNvSpPr/>
          <p:nvPr/>
        </p:nvSpPr>
        <p:spPr>
          <a:xfrm>
            <a:off x="4491016" y="1336957"/>
            <a:ext cx="4545034" cy="1938992"/>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ro-RO" sz="2000" b="0" i="0" u="none" strike="noStrike" cap="none" normalizeH="0" baseline="0" noProof="0">
                <a:ln>
                  <a:noFill/>
                </a:ln>
                <a:solidFill>
                  <a:prstClr val="black"/>
                </a:solidFill>
                <a:uLnTx/>
                <a:uFillTx/>
                <a:ea typeface="ＭＳ Ｐゴシック" pitchFamily="34" charset="-128"/>
                <a:cs typeface="+mn-cs"/>
              </a:rPr>
              <a:t>Alterarea se  referă la modificarea datelor existente </a:t>
            </a: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ro-RO" sz="2000" b="0" i="0" u="none" strike="noStrike" cap="none" normalizeH="0" baseline="0" noProof="0">
                <a:ln>
                  <a:noFill/>
                </a:ln>
                <a:solidFill>
                  <a:prstClr val="black"/>
                </a:solidFill>
                <a:uLnTx/>
                <a:uFillTx/>
                <a:ea typeface="ＭＳ Ｐゴシック" pitchFamily="34" charset="-128"/>
                <a:cs typeface="+mn-cs"/>
              </a:rPr>
              <a:t>Include introducerea de coduri rău intenționate, cum ar fi virușii și cai troieni și modificarea de aceștia a datelor</a:t>
            </a:r>
          </a:p>
        </p:txBody>
      </p:sp>
      <p:sp>
        <p:nvSpPr>
          <p:cNvPr id="3" name="TextBox 7">
            <a:extLst>
              <a:ext uri="{FF2B5EF4-FFF2-40B4-BE49-F238E27FC236}">
                <a16:creationId xmlns="" xmlns:a16="http://schemas.microsoft.com/office/drawing/2014/main" id="{D876ED17-771B-4B20-9BB8-ECDB54FC7B12}"/>
              </a:ext>
            </a:extLst>
          </p:cNvPr>
          <p:cNvSpPr txBox="1">
            <a:spLocks noChangeArrowheads="1"/>
          </p:cNvSpPr>
          <p:nvPr/>
        </p:nvSpPr>
        <p:spPr bwMode="auto">
          <a:xfrm>
            <a:off x="1403350" y="18864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Interferența în date ("alterare")</a:t>
            </a:r>
          </a:p>
        </p:txBody>
      </p:sp>
    </p:spTree>
    <p:extLst>
      <p:ext uri="{BB962C8B-B14F-4D97-AF65-F5344CB8AC3E}">
        <p14:creationId xmlns:p14="http://schemas.microsoft.com/office/powerpoint/2010/main" val="3209049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29117" y="1336957"/>
            <a:ext cx="3889351" cy="4401205"/>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r>
              <a:rPr kumimoji="0" lang="ro-RO" sz="2000" i="0" u="none" strike="noStrike" cap="none" normalizeH="0" baseline="0" noProof="0">
                <a:ln>
                  <a:noFill/>
                </a:ln>
                <a:uLnTx/>
                <a:uFillTx/>
                <a:ea typeface="ＭＳ Ｐゴシック" pitchFamily="34" charset="-128"/>
                <a:cs typeface="+mn-cs"/>
              </a:rPr>
              <a:t>Fiecare Parte va adopta măsuri legislative și alte măsuri necesare, după caz, pentru stabilirea ca încălcări penale în temeiul dreptului său intern, atunci când sunt comise intenționat, afectarea, ștergerea , deteriorarea, alterarea sau </a:t>
            </a:r>
            <a:r>
              <a:rPr kumimoji="0" lang="ro-RO" sz="2000" b="1" i="0" u="none" strike="noStrike" cap="none" normalizeH="0" baseline="0" noProof="0">
                <a:ln>
                  <a:noFill/>
                </a:ln>
                <a:solidFill>
                  <a:srgbClr val="C00000"/>
                </a:solidFill>
                <a:uLnTx/>
                <a:uFillTx/>
                <a:ea typeface="ＭＳ Ｐゴシック" pitchFamily="34" charset="-128"/>
                <a:cs typeface="+mn-cs"/>
              </a:rPr>
              <a:t>suprimarea</a:t>
            </a:r>
            <a:r>
              <a:rPr kumimoji="0" lang="ro-RO" sz="2000" i="0" u="none" strike="noStrike" cap="none" normalizeH="0" baseline="0" noProof="0">
                <a:ln>
                  <a:noFill/>
                </a:ln>
                <a:uLnTx/>
                <a:uFillTx/>
                <a:ea typeface="ＭＳ Ｐゴシック" pitchFamily="34" charset="-128"/>
                <a:cs typeface="+mn-cs"/>
              </a:rPr>
              <a:t> datelor informatice, fără drept </a:t>
            </a:r>
          </a:p>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endParaRPr kumimoji="0" lang="en-US" sz="2000" i="0" u="none" strike="noStrike" kern="1200" cap="none" spc="0" normalizeH="0" baseline="0" noProof="0" dirty="0">
              <a:ln>
                <a:noFill/>
              </a:ln>
              <a:effectLst/>
              <a:uLnTx/>
              <a:uFillTx/>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r>
              <a:rPr kumimoji="0" lang="ro-RO" sz="2000" i="0" u="none" strike="noStrike" cap="none" normalizeH="0" baseline="0" noProof="0">
                <a:ln>
                  <a:noFill/>
                </a:ln>
                <a:uLnTx/>
                <a:uFillTx/>
                <a:ea typeface="ＭＳ Ｐゴシック" pitchFamily="34" charset="-128"/>
                <a:cs typeface="+mn-cs"/>
              </a:rPr>
              <a:t>O Parte își poate rezerva dreptul să prevadă condiția ca un comportament descris la alineatul (1) să aibă ca rezultat un prejudiciu grav.</a:t>
            </a:r>
          </a:p>
        </p:txBody>
      </p:sp>
      <p:sp>
        <p:nvSpPr>
          <p:cNvPr id="6" name="Rectangle 5">
            <a:extLst>
              <a:ext uri="{FF2B5EF4-FFF2-40B4-BE49-F238E27FC236}">
                <a16:creationId xmlns="" xmlns:a16="http://schemas.microsoft.com/office/drawing/2014/main" id="{524B6456-681F-2F44-A01A-AD3514E81BD2}"/>
              </a:ext>
            </a:extLst>
          </p:cNvPr>
          <p:cNvSpPr/>
          <p:nvPr/>
        </p:nvSpPr>
        <p:spPr>
          <a:xfrm>
            <a:off x="4451121" y="1336957"/>
            <a:ext cx="4545034" cy="2862322"/>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ro-RO" sz="2000" b="0" i="0" u="none" strike="noStrike" cap="none" normalizeH="0" baseline="0" noProof="0">
                <a:ln>
                  <a:noFill/>
                </a:ln>
                <a:solidFill>
                  <a:prstClr val="black"/>
                </a:solidFill>
                <a:uLnTx/>
                <a:uFillTx/>
                <a:ea typeface="ＭＳ Ｐゴシック" pitchFamily="34" charset="-128"/>
                <a:cs typeface="+mn-cs"/>
              </a:rPr>
              <a:t>Suprimarea se referă la orice acțiune care împiedică sau termină disponibilitatea datelor pentru persoana care are acces la sistemul informatic sau la mediul de depozitare în care a fost stocată </a:t>
            </a: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ro-RO" sz="2000" b="0" i="0" u="none" strike="noStrike" cap="none" normalizeH="0" baseline="0" noProof="0">
                <a:ln>
                  <a:noFill/>
                </a:ln>
                <a:solidFill>
                  <a:prstClr val="black"/>
                </a:solidFill>
                <a:uLnTx/>
                <a:uFillTx/>
                <a:ea typeface="ＭＳ Ｐゴシック" pitchFamily="34" charset="-128"/>
                <a:cs typeface="+mn-cs"/>
              </a:rPr>
              <a:t>Suprimarea datelor nu afectează conținutul datelor în sine, ci disponibilitatea acestora</a:t>
            </a:r>
          </a:p>
        </p:txBody>
      </p:sp>
      <p:sp>
        <p:nvSpPr>
          <p:cNvPr id="2" name="TextBox 7">
            <a:extLst>
              <a:ext uri="{FF2B5EF4-FFF2-40B4-BE49-F238E27FC236}">
                <a16:creationId xmlns="" xmlns:a16="http://schemas.microsoft.com/office/drawing/2014/main" id="{158708DA-3AE8-473A-B408-9AA95893C4AC}"/>
              </a:ext>
            </a:extLst>
          </p:cNvPr>
          <p:cNvSpPr txBox="1">
            <a:spLocks noChangeArrowheads="1"/>
          </p:cNvSpPr>
          <p:nvPr/>
        </p:nvSpPr>
        <p:spPr bwMode="auto">
          <a:xfrm>
            <a:off x="1616710" y="235372"/>
            <a:ext cx="75272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Interferența în date ("anulare")</a:t>
            </a:r>
          </a:p>
        </p:txBody>
      </p:sp>
    </p:spTree>
    <p:extLst>
      <p:ext uri="{BB962C8B-B14F-4D97-AF65-F5344CB8AC3E}">
        <p14:creationId xmlns:p14="http://schemas.microsoft.com/office/powerpoint/2010/main" val="2267550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29117" y="1336957"/>
            <a:ext cx="3889351" cy="5016758"/>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r>
              <a:rPr kumimoji="0" lang="ro-RO" sz="2000" i="0" u="none" strike="noStrike" cap="none" normalizeH="0" baseline="0" noProof="0" dirty="0">
                <a:ln>
                  <a:noFill/>
                </a:ln>
                <a:uLnTx/>
                <a:uFillTx/>
                <a:ea typeface="ＭＳ Ｐゴシック" pitchFamily="34" charset="-128"/>
                <a:cs typeface="+mn-cs"/>
              </a:rPr>
              <a:t>Fiecare Parte va adopta măsuri legislative și alte măsuri necesare, după caz, pentru stabilirea ca încălcări penale în temeiul dreptului său intern, atunci când sunt comise intenționat, afectarea, ștergerea , deteriorarea, alterarea sau suprimarea datelor informatice, </a:t>
            </a:r>
            <a:r>
              <a:rPr kumimoji="0" lang="ro-RO" sz="2000" b="1" i="0" u="none" strike="noStrike" cap="none" normalizeH="0" baseline="0" noProof="0" dirty="0">
                <a:ln>
                  <a:noFill/>
                </a:ln>
                <a:solidFill>
                  <a:srgbClr val="C00000"/>
                </a:solidFill>
                <a:uLnTx/>
                <a:uFillTx/>
                <a:ea typeface="ＭＳ Ｐゴシック" pitchFamily="34" charset="-128"/>
                <a:cs typeface="+mn-cs"/>
              </a:rPr>
              <a:t>cu drept </a:t>
            </a:r>
          </a:p>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endParaRPr kumimoji="0" lang="en-US" sz="2000" i="0" u="none" strike="noStrike" kern="1200" cap="none" spc="0" normalizeH="0" baseline="0" noProof="0" dirty="0">
              <a:ln>
                <a:noFill/>
              </a:ln>
              <a:effectLst/>
              <a:uLnTx/>
              <a:uFillTx/>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r>
              <a:rPr kumimoji="0" lang="ro-RO" sz="2000" i="0" u="none" strike="noStrike" cap="none" normalizeH="0" baseline="0" noProof="0" dirty="0">
                <a:ln>
                  <a:noFill/>
                </a:ln>
                <a:uLnTx/>
                <a:uFillTx/>
                <a:ea typeface="ＭＳ Ｐゴシック" pitchFamily="34" charset="-128"/>
                <a:cs typeface="+mn-cs"/>
              </a:rPr>
              <a:t>O Parte își poate rezerva dreptul să prevadă condiția ca un comportament descris la alineatul (1) să aibă ca rezultat un prejudiciu grav.</a:t>
            </a:r>
          </a:p>
        </p:txBody>
      </p:sp>
      <p:sp>
        <p:nvSpPr>
          <p:cNvPr id="6" name="Rectangle 5">
            <a:extLst>
              <a:ext uri="{FF2B5EF4-FFF2-40B4-BE49-F238E27FC236}">
                <a16:creationId xmlns="" xmlns:a16="http://schemas.microsoft.com/office/drawing/2014/main" id="{524B6456-681F-2F44-A01A-AD3514E81BD2}"/>
              </a:ext>
            </a:extLst>
          </p:cNvPr>
          <p:cNvSpPr/>
          <p:nvPr/>
        </p:nvSpPr>
        <p:spPr>
          <a:xfrm>
            <a:off x="4428261" y="1336957"/>
            <a:ext cx="4545034" cy="5139869"/>
          </a:xfrm>
          <a:prstGeom prst="rect">
            <a:avLst/>
          </a:prstGeom>
        </p:spPr>
        <p:txBody>
          <a:bodyPr wrap="square">
            <a:spAutoFit/>
          </a:bodyPr>
          <a:lstStyle/>
          <a:p>
            <a:pPr marL="285750" indent="-285750" algn="just">
              <a:buFont typeface="Arial" panose="020B0604020202020204" pitchFamily="34" charset="0"/>
              <a:buChar char="•"/>
            </a:pPr>
            <a:r>
              <a:rPr lang="ro-RO" sz="2000"/>
              <a:t>Exemple de interferențe în date fără drept</a:t>
            </a:r>
          </a:p>
          <a:p>
            <a:pPr marL="742950" lvl="1" indent="-285750" algn="just">
              <a:buFont typeface="Calibri Light" panose="020F0302020204030204" pitchFamily="34" charset="0"/>
              <a:buChar char="‐"/>
            </a:pPr>
            <a:r>
              <a:rPr lang="ro-RO"/>
              <a:t>Activități inerente în proiectarea rețelelor sau practici comune de operare sau practici comerciale </a:t>
            </a:r>
          </a:p>
          <a:p>
            <a:pPr marL="742950" lvl="1" indent="-285750" algn="just">
              <a:buFont typeface="Calibri Light" panose="020F0302020204030204" pitchFamily="34" charset="0"/>
              <a:buChar char="‐"/>
            </a:pPr>
            <a:r>
              <a:rPr lang="ro-RO"/>
              <a:t>Testarea sau protecția sistemului de securitate al unui sistem informatic autorizat de proprietar sau operator </a:t>
            </a:r>
          </a:p>
          <a:p>
            <a:pPr marL="742950" lvl="1" indent="-285750" algn="just">
              <a:buFont typeface="Calibri Light" panose="020F0302020204030204" pitchFamily="34" charset="0"/>
              <a:buChar char="‐"/>
            </a:pPr>
            <a:r>
              <a:rPr lang="ro-RO"/>
              <a:t>Reconfigurarea sistemului de operare al calculatorului la instalarea unui software nou  </a:t>
            </a:r>
          </a:p>
          <a:p>
            <a:pPr marL="742950" lvl="1" indent="-285750" algn="just">
              <a:buFont typeface="Calibri Light" panose="020F0302020204030204" pitchFamily="34" charset="0"/>
              <a:buChar char="‐"/>
            </a:pPr>
            <a:r>
              <a:rPr lang="ro-RO"/>
              <a:t>Modificarea datelor de trafic în scopul facilitării comunicațiilor anonime (de exemplu, sisteme de retransmitere mesaje anonime) </a:t>
            </a:r>
          </a:p>
          <a:p>
            <a:pPr marL="742950" lvl="1" indent="-285750" algn="just">
              <a:buFont typeface="Calibri Light" panose="020F0302020204030204" pitchFamily="34" charset="0"/>
              <a:buChar char="‐"/>
            </a:pPr>
            <a:r>
              <a:rPr lang="ro-RO"/>
              <a:t>Modificarea datelor în scopul  securizării comunicațiilor (de exemplu, criptarea)</a:t>
            </a:r>
          </a:p>
        </p:txBody>
      </p:sp>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856740" y="235372"/>
            <a:ext cx="72872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Interferența în date ("fără drept")</a:t>
            </a:r>
          </a:p>
        </p:txBody>
      </p:sp>
    </p:spTree>
    <p:extLst>
      <p:ext uri="{BB962C8B-B14F-4D97-AF65-F5344CB8AC3E}">
        <p14:creationId xmlns:p14="http://schemas.microsoft.com/office/powerpoint/2010/main" val="153292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29117" y="1336957"/>
            <a:ext cx="3889351" cy="4401205"/>
          </a:xfrm>
          <a:prstGeom prst="rect">
            <a:avLst/>
          </a:prstGeom>
        </p:spPr>
        <p:txBody>
          <a:bodyPr wrap="square">
            <a:spAutoFit/>
          </a:bodyPr>
          <a:lstStyle/>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r>
              <a:rPr kumimoji="0" lang="ro-RO" sz="2000" i="0" u="none" strike="noStrike" cap="none" normalizeH="0" baseline="0" noProof="0">
                <a:ln>
                  <a:noFill/>
                </a:ln>
                <a:uLnTx/>
                <a:uFillTx/>
                <a:ea typeface="ＭＳ Ｐゴシック" pitchFamily="34" charset="-128"/>
                <a:cs typeface="+mn-cs"/>
              </a:rPr>
              <a:t>1 Fiecare Parte va adopta măsuri legislative și alte măsuri necesare, după caz, pentru stabilirea ca încălcări penale în temeiul dreptului său intern, atunci când sunt comise intenționat, afectarea, ștergerea , deteriorarea, alterarea sau suprimarea datelor informatice, fără drept. </a:t>
            </a:r>
          </a:p>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endParaRPr kumimoji="0" lang="en-US" sz="2000" i="0" u="none" strike="noStrike" kern="1200" cap="none" spc="0" normalizeH="0" baseline="0" noProof="0" dirty="0">
              <a:ln>
                <a:noFill/>
              </a:ln>
              <a:effectLst/>
              <a:uLnTx/>
              <a:uFillTx/>
              <a:ea typeface="ＭＳ Ｐゴシック"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mj-lt"/>
              <a:buAutoNum type="arabicPeriod"/>
              <a:tabLst/>
              <a:defRPr/>
            </a:pPr>
            <a:r>
              <a:rPr kumimoji="0" lang="ro-RO" sz="2000" i="0" u="none" strike="noStrike" cap="none" normalizeH="0" baseline="0" noProof="0">
                <a:ln>
                  <a:noFill/>
                </a:ln>
                <a:uLnTx/>
                <a:uFillTx/>
                <a:ea typeface="ＭＳ Ｐゴシック" pitchFamily="34" charset="-128"/>
                <a:cs typeface="+mn-cs"/>
              </a:rPr>
              <a:t>O Parte își poate rezerva dreptul să prevadă condiția ca un comportament descris la alineatul (1) să aibă ca rezultat un </a:t>
            </a:r>
            <a:r>
              <a:rPr kumimoji="0" lang="ro-RO" sz="2000" b="1" i="0" u="none" strike="noStrike" cap="none" normalizeH="0" baseline="0" noProof="0">
                <a:ln>
                  <a:noFill/>
                </a:ln>
                <a:solidFill>
                  <a:srgbClr val="C00000"/>
                </a:solidFill>
                <a:uLnTx/>
                <a:uFillTx/>
                <a:ea typeface="ＭＳ Ｐゴシック" pitchFamily="34" charset="-128"/>
                <a:cs typeface="+mn-cs"/>
              </a:rPr>
              <a:t>prejudiciu grav</a:t>
            </a:r>
            <a:r>
              <a:rPr kumimoji="0" lang="ro-RO" sz="2000" i="0" u="none" strike="noStrike" cap="none" normalizeH="0" baseline="0" noProof="0">
                <a:ln>
                  <a:noFill/>
                </a:ln>
                <a:uLnTx/>
                <a:uFillTx/>
                <a:ea typeface="ＭＳ Ｐゴシック" pitchFamily="34" charset="-128"/>
                <a:cs typeface="+mn-cs"/>
              </a:rPr>
              <a:t>.</a:t>
            </a:r>
          </a:p>
        </p:txBody>
      </p:sp>
      <p:sp>
        <p:nvSpPr>
          <p:cNvPr id="6" name="Rectangle 5">
            <a:extLst>
              <a:ext uri="{FF2B5EF4-FFF2-40B4-BE49-F238E27FC236}">
                <a16:creationId xmlns="" xmlns:a16="http://schemas.microsoft.com/office/drawing/2014/main" id="{524B6456-681F-2F44-A01A-AD3514E81BD2}"/>
              </a:ext>
            </a:extLst>
          </p:cNvPr>
          <p:cNvSpPr/>
          <p:nvPr/>
        </p:nvSpPr>
        <p:spPr>
          <a:xfrm>
            <a:off x="4405401" y="1336957"/>
            <a:ext cx="4545034" cy="3170099"/>
          </a:xfrm>
          <a:prstGeom prst="rect">
            <a:avLst/>
          </a:prstGeom>
        </p:spPr>
        <p:txBody>
          <a:bodyPr wrap="square">
            <a:spAutoFit/>
          </a:bodyPr>
          <a:lstStyle/>
          <a:p>
            <a:pPr marL="342900" indent="-342900" algn="just">
              <a:buFont typeface="Arial" panose="020B0604020202020204" pitchFamily="34" charset="0"/>
              <a:buChar char="•"/>
            </a:pPr>
            <a:r>
              <a:rPr lang="ro-RO" sz="2000"/>
              <a:t>Părțile pot limita incriminarea interferențelor în date la comportamentul care produce un prejudiciu grav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Definiția prejudiciului  grav trebuie prevăzută în legislația internă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Acesta poate fi calificat pe baza dimensiunii prejudiciului monetar care rezultă din comportament</a:t>
            </a:r>
          </a:p>
        </p:txBody>
      </p:sp>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891030" y="0"/>
            <a:ext cx="72529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Interferența în date ("prejudiciu grav")</a:t>
            </a:r>
          </a:p>
        </p:txBody>
      </p:sp>
    </p:spTree>
    <p:extLst>
      <p:ext uri="{BB962C8B-B14F-4D97-AF65-F5344CB8AC3E}">
        <p14:creationId xmlns:p14="http://schemas.microsoft.com/office/powerpoint/2010/main" val="958481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 xmlns:a16="http://schemas.microsoft.com/office/drawing/2014/main" id="{CF4A5A40-4F3B-49B6-9081-1646BBF20341}"/>
              </a:ext>
            </a:extLst>
          </p:cNvPr>
          <p:cNvSpPr txBox="1"/>
          <p:nvPr/>
        </p:nvSpPr>
        <p:spPr>
          <a:xfrm>
            <a:off x="588962" y="1281981"/>
            <a:ext cx="8030033" cy="1569660"/>
          </a:xfrm>
          <a:prstGeom prst="rect">
            <a:avLst/>
          </a:prstGeom>
          <a:solidFill>
            <a:srgbClr val="BDD8F3"/>
          </a:solidFill>
        </p:spPr>
        <p:txBody>
          <a:bodyPr wrap="square" rtlCol="0">
            <a:spAutoFit/>
          </a:bodyPr>
          <a:lstStyle/>
          <a:p>
            <a:pPr algn="ctr"/>
            <a:r>
              <a:rPr lang="ro-RO" sz="2400">
                <a:solidFill>
                  <a:schemeClr val="tx1">
                    <a:lumMod val="65000"/>
                    <a:lumOff val="35000"/>
                  </a:schemeClr>
                </a:solidFill>
                <a:latin typeface="+mj-lt"/>
              </a:rPr>
              <a:t>În cazul în care un angajat este autorizat să acceseze datele bancare și dacă angajatul accesează datele pentru a ajuta la comiterea unei infracțiuni prin transferarea datelor către coconspirator, de ce infracțiune(i) ați acuza angajatul?</a:t>
            </a:r>
          </a:p>
        </p:txBody>
      </p:sp>
      <p:sp>
        <p:nvSpPr>
          <p:cNvPr id="9" name="TextBox 8">
            <a:extLst>
              <a:ext uri="{FF2B5EF4-FFF2-40B4-BE49-F238E27FC236}">
                <a16:creationId xmlns=""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ro-RO" sz="2400">
                <a:solidFill>
                  <a:schemeClr val="bg1"/>
                </a:solidFill>
                <a:latin typeface="+mj-lt"/>
              </a:rPr>
              <a:t>Răspunsurile corecte sunt A și C</a:t>
            </a:r>
          </a:p>
        </p:txBody>
      </p:sp>
      <p:sp>
        <p:nvSpPr>
          <p:cNvPr id="10" name="TextBox 9">
            <a:extLst>
              <a:ext uri="{FF2B5EF4-FFF2-40B4-BE49-F238E27FC236}">
                <a16:creationId xmlns="" xmlns:a16="http://schemas.microsoft.com/office/drawing/2014/main" id="{A5BF146C-DBC3-44BF-AA98-DDEC334987B8}"/>
              </a:ext>
            </a:extLst>
          </p:cNvPr>
          <p:cNvSpPr txBox="1"/>
          <p:nvPr/>
        </p:nvSpPr>
        <p:spPr>
          <a:xfrm>
            <a:off x="556984" y="3471831"/>
            <a:ext cx="8030032" cy="1200329"/>
          </a:xfrm>
          <a:prstGeom prst="rect">
            <a:avLst/>
          </a:prstGeom>
          <a:solidFill>
            <a:srgbClr val="F08A34"/>
          </a:solidFill>
        </p:spPr>
        <p:txBody>
          <a:bodyPr wrap="square" rtlCol="0">
            <a:spAutoFit/>
          </a:bodyPr>
          <a:lstStyle/>
          <a:p>
            <a:pPr marL="1828800" lvl="3" indent="-457200">
              <a:buAutoNum type="alphaUcPeriod"/>
            </a:pPr>
            <a:r>
              <a:rPr lang="ro-RO" sz="2400">
                <a:solidFill>
                  <a:schemeClr val="bg1"/>
                </a:solidFill>
                <a:latin typeface="+mj-lt"/>
              </a:rPr>
              <a:t>Acces ilegal </a:t>
            </a:r>
          </a:p>
          <a:p>
            <a:pPr marL="1828800" lvl="3" indent="-457200">
              <a:buAutoNum type="alphaUcPeriod"/>
            </a:pPr>
            <a:r>
              <a:rPr lang="ro-RO" sz="2400">
                <a:solidFill>
                  <a:schemeClr val="bg1"/>
                </a:solidFill>
                <a:latin typeface="+mj-lt"/>
              </a:rPr>
              <a:t>Interceptare ilegală</a:t>
            </a:r>
          </a:p>
          <a:p>
            <a:pPr marL="1828800" lvl="3" indent="-457200">
              <a:buAutoNum type="alphaUcPeriod"/>
            </a:pPr>
            <a:r>
              <a:rPr lang="ro-RO" sz="2400">
                <a:solidFill>
                  <a:schemeClr val="bg1"/>
                </a:solidFill>
                <a:latin typeface="+mj-lt"/>
              </a:rPr>
              <a:t>Interferența în date </a:t>
            </a:r>
          </a:p>
        </p:txBody>
      </p:sp>
      <p:sp>
        <p:nvSpPr>
          <p:cNvPr id="11" name="Rectangle 10">
            <a:extLst>
              <a:ext uri="{FF2B5EF4-FFF2-40B4-BE49-F238E27FC236}">
                <a16:creationId xmlns=""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Întrebare de sondaj</a:t>
            </a:r>
          </a:p>
        </p:txBody>
      </p:sp>
    </p:spTree>
    <p:extLst>
      <p:ext uri="{BB962C8B-B14F-4D97-AF65-F5344CB8AC3E}">
        <p14:creationId xmlns:p14="http://schemas.microsoft.com/office/powerpoint/2010/main" val="144374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33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BA244C-489D-417D-B8AB-CB954192CB36}"/>
              </a:ext>
            </a:extLst>
          </p:cNvPr>
          <p:cNvSpPr>
            <a:spLocks noGrp="1"/>
          </p:cNvSpPr>
          <p:nvPr>
            <p:ph type="title"/>
          </p:nvPr>
        </p:nvSpPr>
        <p:spPr/>
        <p:txBody>
          <a:bodyPr/>
          <a:lstStyle/>
          <a:p>
            <a:r>
              <a:rPr lang="ro-RO">
                <a:latin typeface="+mn-lt"/>
              </a:rPr>
              <a:t>Definiții</a:t>
            </a:r>
          </a:p>
        </p:txBody>
      </p:sp>
      <p:sp>
        <p:nvSpPr>
          <p:cNvPr id="3" name="Text Placeholder 2">
            <a:extLst>
              <a:ext uri="{FF2B5EF4-FFF2-40B4-BE49-F238E27FC236}">
                <a16:creationId xmlns="" xmlns:a16="http://schemas.microsoft.com/office/drawing/2014/main" id="{E380FE40-902C-48A0-8E4E-962AA387FB67}"/>
              </a:ext>
            </a:extLst>
          </p:cNvPr>
          <p:cNvSpPr>
            <a:spLocks noGrp="1"/>
          </p:cNvSpPr>
          <p:nvPr>
            <p:ph type="body" idx="1"/>
          </p:nvPr>
        </p:nvSpPr>
        <p:spPr/>
        <p:txBody>
          <a:bodyPr/>
          <a:lstStyle/>
          <a:p>
            <a:r>
              <a:rPr lang="ro-RO">
                <a:latin typeface="Verdana" panose="020B0604030504040204" pitchFamily="34" charset="0"/>
                <a:ea typeface="Verdana" panose="020B0604030504040204" pitchFamily="34" charset="0"/>
              </a:rPr>
              <a:t>Dispozițiile de fond ale Convenției de la Budapesta - Partea 1</a:t>
            </a:r>
          </a:p>
        </p:txBody>
      </p:sp>
      <p:sp>
        <p:nvSpPr>
          <p:cNvPr id="9" name="TextBox 7">
            <a:extLst>
              <a:ext uri="{FF2B5EF4-FFF2-40B4-BE49-F238E27FC236}">
                <a16:creationId xmlns=""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Secțiunea 1</a:t>
            </a:r>
          </a:p>
        </p:txBody>
      </p:sp>
      <p:sp>
        <p:nvSpPr>
          <p:cNvPr id="12" name="Slide Number Placeholder 4">
            <a:extLst>
              <a:ext uri="{FF2B5EF4-FFF2-40B4-BE49-F238E27FC236}">
                <a16:creationId xmlns="" xmlns:a16="http://schemas.microsoft.com/office/drawing/2014/main" id="{4120CC53-4CBC-4E13-B00B-B6842626CCD1}"/>
              </a:ext>
            </a:extLst>
          </p:cNvPr>
          <p:cNvSpPr txBox="1">
            <a:spLocks/>
          </p:cNvSpPr>
          <p:nvPr/>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5</a:t>
            </a:fld>
            <a:endParaRPr lang="en-GB" sz="900" b="1">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04817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BA244C-489D-417D-B8AB-CB954192CB36}"/>
              </a:ext>
            </a:extLst>
          </p:cNvPr>
          <p:cNvSpPr>
            <a:spLocks noGrp="1"/>
          </p:cNvSpPr>
          <p:nvPr>
            <p:ph type="title"/>
          </p:nvPr>
        </p:nvSpPr>
        <p:spPr/>
        <p:txBody>
          <a:bodyPr/>
          <a:lstStyle/>
          <a:p>
            <a:r>
              <a:rPr lang="ro-RO">
                <a:latin typeface="+mn-lt"/>
              </a:rPr>
              <a:t>Interferențe de sistem</a:t>
            </a:r>
          </a:p>
        </p:txBody>
      </p:sp>
      <p:sp>
        <p:nvSpPr>
          <p:cNvPr id="3" name="Text Placeholder 2">
            <a:extLst>
              <a:ext uri="{FF2B5EF4-FFF2-40B4-BE49-F238E27FC236}">
                <a16:creationId xmlns="" xmlns:a16="http://schemas.microsoft.com/office/drawing/2014/main" id="{E380FE40-902C-48A0-8E4E-962AA387FB67}"/>
              </a:ext>
            </a:extLst>
          </p:cNvPr>
          <p:cNvSpPr>
            <a:spLocks noGrp="1"/>
          </p:cNvSpPr>
          <p:nvPr>
            <p:ph type="body" idx="1"/>
          </p:nvPr>
        </p:nvSpPr>
        <p:spPr/>
        <p:txBody>
          <a:bodyPr/>
          <a:lstStyle/>
          <a:p>
            <a:r>
              <a:rPr lang="ro-RO"/>
              <a:t>Dispozițiile de fond ale Convenției de la Budapesta - Partea 1</a:t>
            </a:r>
          </a:p>
        </p:txBody>
      </p:sp>
      <p:sp>
        <p:nvSpPr>
          <p:cNvPr id="9" name="TextBox 7">
            <a:extLst>
              <a:ext uri="{FF2B5EF4-FFF2-40B4-BE49-F238E27FC236}">
                <a16:creationId xmlns=""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Secțiunea 5</a:t>
            </a:r>
          </a:p>
        </p:txBody>
      </p:sp>
    </p:spTree>
    <p:extLst>
      <p:ext uri="{BB962C8B-B14F-4D97-AF65-F5344CB8AC3E}">
        <p14:creationId xmlns:p14="http://schemas.microsoft.com/office/powerpoint/2010/main" val="129192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Interferențe de sistem </a:t>
            </a:r>
          </a:p>
        </p:txBody>
      </p:sp>
      <p:sp>
        <p:nvSpPr>
          <p:cNvPr id="3" name="Rectangle 2">
            <a:extLst>
              <a:ext uri="{FF2B5EF4-FFF2-40B4-BE49-F238E27FC236}">
                <a16:creationId xmlns="" xmlns:a16="http://schemas.microsoft.com/office/drawing/2014/main" id="{6117A471-3378-4AD4-B029-5022DBBCF53C}"/>
              </a:ext>
            </a:extLst>
          </p:cNvPr>
          <p:cNvSpPr txBox="1">
            <a:spLocks/>
          </p:cNvSpPr>
          <p:nvPr/>
        </p:nvSpPr>
        <p:spPr>
          <a:xfrm>
            <a:off x="534380" y="1270001"/>
            <a:ext cx="8075240" cy="5095247"/>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sz="2800" b="1" i="1" dirty="0">
              <a:cs typeface="Times New Roman" panose="02020603050405020304" pitchFamily="18" charset="0"/>
            </a:endParaRPr>
          </a:p>
          <a:p>
            <a:pPr algn="ctr" eaLnBrk="1" hangingPunct="1">
              <a:lnSpc>
                <a:spcPct val="80000"/>
              </a:lnSpc>
              <a:buFont typeface="Arial" panose="020B0604020202020204" pitchFamily="34" charset="0"/>
              <a:buNone/>
            </a:pPr>
            <a:r>
              <a:rPr lang="ro-RO" sz="2800" b="1" i="1">
                <a:cs typeface="Times New Roman" panose="02020603050405020304" pitchFamily="18" charset="0"/>
              </a:rPr>
              <a:t>Interferențe de sistem</a:t>
            </a:r>
          </a:p>
          <a:p>
            <a:pPr algn="ctr" eaLnBrk="1" hangingPunct="1">
              <a:lnSpc>
                <a:spcPct val="80000"/>
              </a:lnSpc>
              <a:buFont typeface="Arial" panose="020B0604020202020204" pitchFamily="34" charset="0"/>
              <a:buNone/>
            </a:pPr>
            <a:r>
              <a:rPr lang="ro-RO" sz="2800" b="1" i="1">
                <a:cs typeface="Times New Roman" panose="02020603050405020304" pitchFamily="18" charset="0"/>
              </a:rPr>
              <a:t>(Articolul 5– Convenția de la Budapesta)</a:t>
            </a:r>
          </a:p>
          <a:p>
            <a:pPr algn="ctr" eaLnBrk="1" hangingPunct="1">
              <a:lnSpc>
                <a:spcPct val="80000"/>
              </a:lnSpc>
              <a:buFont typeface="Arial" panose="020B0604020202020204" pitchFamily="34" charset="0"/>
              <a:buNone/>
            </a:pPr>
            <a:endParaRPr lang="en-GB" altLang="sr-Latn-RS" sz="2800" i="1" dirty="0">
              <a:cs typeface="Times New Roman" panose="02020603050405020304" pitchFamily="18" charset="0"/>
            </a:endParaRPr>
          </a:p>
          <a:p>
            <a:pPr algn="ctr" eaLnBrk="1" hangingPunct="1">
              <a:lnSpc>
                <a:spcPct val="80000"/>
              </a:lnSpc>
            </a:pPr>
            <a:r>
              <a:rPr lang="ro-RO" sz="2800" i="1">
                <a:cs typeface="Times New Roman" panose="02020603050405020304" pitchFamily="18" charset="0"/>
              </a:rPr>
              <a:t>Împiedicarea gravă a funcționării unui sistem informatic</a:t>
            </a:r>
          </a:p>
          <a:p>
            <a:pPr algn="ctr" eaLnBrk="1" hangingPunct="1">
              <a:lnSpc>
                <a:spcPct val="80000"/>
              </a:lnSpc>
              <a:buFont typeface="Arial" panose="020B0604020202020204" pitchFamily="34" charset="0"/>
              <a:buNone/>
            </a:pPr>
            <a:endParaRPr lang="en-GB" altLang="sr-Latn-RS" sz="2800" i="1" dirty="0">
              <a:cs typeface="Times New Roman" panose="02020603050405020304" pitchFamily="18" charset="0"/>
            </a:endParaRPr>
          </a:p>
          <a:p>
            <a:pPr algn="ctr" eaLnBrk="1" hangingPunct="1">
              <a:lnSpc>
                <a:spcPct val="80000"/>
              </a:lnSpc>
            </a:pPr>
            <a:r>
              <a:rPr lang="ro-RO" sz="2800" i="1">
                <a:cs typeface="Times New Roman" panose="02020603050405020304" pitchFamily="18" charset="0"/>
              </a:rPr>
              <a:t>Prin introducerea, transmiterea, afectarea, ștergerea, deteriorarea, alterarea sau suprimarea datelor informatice</a:t>
            </a:r>
          </a:p>
          <a:p>
            <a:pPr algn="ctr" eaLnBrk="1" hangingPunct="1">
              <a:lnSpc>
                <a:spcPct val="80000"/>
              </a:lnSpc>
            </a:pPr>
            <a:endParaRPr lang="en-GB" altLang="sr-Latn-RS" sz="2800" i="1" dirty="0">
              <a:cs typeface="Times New Roman" panose="02020603050405020304" pitchFamily="18" charset="0"/>
            </a:endParaRPr>
          </a:p>
          <a:p>
            <a:pPr algn="ctr" eaLnBrk="1" hangingPunct="1">
              <a:lnSpc>
                <a:spcPct val="80000"/>
              </a:lnSpc>
            </a:pPr>
            <a:r>
              <a:rPr lang="ro-RO" sz="2800" i="1">
                <a:cs typeface="Times New Roman" panose="02020603050405020304" pitchFamily="18" charset="0"/>
              </a:rPr>
              <a:t>Intenționat, fără drept </a:t>
            </a:r>
          </a:p>
        </p:txBody>
      </p:sp>
    </p:spTree>
    <p:extLst>
      <p:ext uri="{BB962C8B-B14F-4D97-AF65-F5344CB8AC3E}">
        <p14:creationId xmlns:p14="http://schemas.microsoft.com/office/powerpoint/2010/main" val="2770273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Interferența în sistem </a:t>
            </a:r>
          </a:p>
        </p:txBody>
      </p:sp>
      <p:pic>
        <p:nvPicPr>
          <p:cNvPr id="2" name="Picture 1">
            <a:extLst>
              <a:ext uri="{FF2B5EF4-FFF2-40B4-BE49-F238E27FC236}">
                <a16:creationId xmlns="" xmlns:a16="http://schemas.microsoft.com/office/drawing/2014/main" id="{3F50C3F1-7205-4EFB-B3F0-7BAE05A35570}"/>
              </a:ext>
            </a:extLst>
          </p:cNvPr>
          <p:cNvPicPr>
            <a:picLocks noChangeAspect="1"/>
          </p:cNvPicPr>
          <p:nvPr/>
        </p:nvPicPr>
        <p:blipFill>
          <a:blip r:embed="rId3"/>
          <a:stretch>
            <a:fillRect/>
          </a:stretch>
        </p:blipFill>
        <p:spPr>
          <a:xfrm>
            <a:off x="283132" y="1155131"/>
            <a:ext cx="3937698" cy="3328352"/>
          </a:xfrm>
          <a:prstGeom prst="rect">
            <a:avLst/>
          </a:prstGeom>
        </p:spPr>
      </p:pic>
      <p:pic>
        <p:nvPicPr>
          <p:cNvPr id="3" name="Picture 2">
            <a:extLst>
              <a:ext uri="{FF2B5EF4-FFF2-40B4-BE49-F238E27FC236}">
                <a16:creationId xmlns="" xmlns:a16="http://schemas.microsoft.com/office/drawing/2014/main" id="{19FC85D8-5229-4BBA-BDEE-43FAEB11E2D1}"/>
              </a:ext>
            </a:extLst>
          </p:cNvPr>
          <p:cNvPicPr>
            <a:picLocks noChangeAspect="1"/>
          </p:cNvPicPr>
          <p:nvPr/>
        </p:nvPicPr>
        <p:blipFill>
          <a:blip r:embed="rId4"/>
          <a:stretch>
            <a:fillRect/>
          </a:stretch>
        </p:blipFill>
        <p:spPr>
          <a:xfrm>
            <a:off x="418278" y="4674780"/>
            <a:ext cx="3802552" cy="1864543"/>
          </a:xfrm>
          <a:prstGeom prst="rect">
            <a:avLst/>
          </a:prstGeom>
        </p:spPr>
      </p:pic>
      <p:pic>
        <p:nvPicPr>
          <p:cNvPr id="4" name="Picture 3">
            <a:extLst>
              <a:ext uri="{FF2B5EF4-FFF2-40B4-BE49-F238E27FC236}">
                <a16:creationId xmlns="" xmlns:a16="http://schemas.microsoft.com/office/drawing/2014/main" id="{6115BFC6-7E24-43F3-8230-01C75A58E94C}"/>
              </a:ext>
            </a:extLst>
          </p:cNvPr>
          <p:cNvPicPr>
            <a:picLocks noChangeAspect="1"/>
          </p:cNvPicPr>
          <p:nvPr/>
        </p:nvPicPr>
        <p:blipFill>
          <a:blip r:embed="rId5"/>
          <a:stretch>
            <a:fillRect/>
          </a:stretch>
        </p:blipFill>
        <p:spPr>
          <a:xfrm>
            <a:off x="4526600" y="1069406"/>
            <a:ext cx="4509450" cy="5501825"/>
          </a:xfrm>
          <a:prstGeom prst="rect">
            <a:avLst/>
          </a:prstGeom>
        </p:spPr>
      </p:pic>
      <p:sp>
        <p:nvSpPr>
          <p:cNvPr id="5" name="CasetăText 4">
            <a:extLst>
              <a:ext uri="{FF2B5EF4-FFF2-40B4-BE49-F238E27FC236}">
                <a16:creationId xmlns="" xmlns:a16="http://schemas.microsoft.com/office/drawing/2014/main" id="{0F0F2C42-086B-495D-A0DC-C28E60B7736B}"/>
              </a:ext>
            </a:extLst>
          </p:cNvPr>
          <p:cNvSpPr txBox="1"/>
          <p:nvPr/>
        </p:nvSpPr>
        <p:spPr>
          <a:xfrm>
            <a:off x="1033679" y="2549908"/>
            <a:ext cx="2571750" cy="954107"/>
          </a:xfrm>
          <a:prstGeom prst="rect">
            <a:avLst/>
          </a:prstGeom>
          <a:solidFill>
            <a:schemeClr val="bg1"/>
          </a:solidFill>
        </p:spPr>
        <p:txBody>
          <a:bodyPr wrap="square" rtlCol="0">
            <a:spAutoFit/>
          </a:bodyPr>
          <a:lstStyle/>
          <a:p>
            <a:pPr algn="ctr"/>
            <a:r>
              <a:rPr lang="ro-RO" sz="1400" dirty="0"/>
              <a:t>SECȚIUNE DE ADÂNCIME A PRIMULUI CABLU SUBMARIN TRANSATLANTIC</a:t>
            </a:r>
          </a:p>
          <a:p>
            <a:pPr algn="ctr"/>
            <a:r>
              <a:rPr lang="ro-RO" sz="1400" dirty="0"/>
              <a:t>FABRICAT ÎN 1858</a:t>
            </a:r>
            <a:endParaRPr lang="en-US" sz="1400" dirty="0"/>
          </a:p>
        </p:txBody>
      </p:sp>
    </p:spTree>
    <p:extLst>
      <p:ext uri="{BB962C8B-B14F-4D97-AF65-F5344CB8AC3E}">
        <p14:creationId xmlns:p14="http://schemas.microsoft.com/office/powerpoint/2010/main" val="2674411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C9087AD-FD86-4082-9A0A-434796B1D7E4}"/>
              </a:ext>
            </a:extLst>
          </p:cNvPr>
          <p:cNvPicPr>
            <a:picLocks noChangeAspect="1"/>
          </p:cNvPicPr>
          <p:nvPr/>
        </p:nvPicPr>
        <p:blipFill>
          <a:blip r:embed="rId3"/>
          <a:stretch>
            <a:fillRect/>
          </a:stretch>
        </p:blipFill>
        <p:spPr>
          <a:xfrm>
            <a:off x="413784" y="1162017"/>
            <a:ext cx="5096649" cy="5250496"/>
          </a:xfrm>
          <a:prstGeom prst="rect">
            <a:avLst/>
          </a:prstGeom>
        </p:spPr>
      </p:pic>
      <p:pic>
        <p:nvPicPr>
          <p:cNvPr id="2" name="Picture 1">
            <a:extLst>
              <a:ext uri="{FF2B5EF4-FFF2-40B4-BE49-F238E27FC236}">
                <a16:creationId xmlns="" xmlns:a16="http://schemas.microsoft.com/office/drawing/2014/main" id="{2BC34F0B-A53B-495F-84B0-CC6F98AD7378}"/>
              </a:ext>
            </a:extLst>
          </p:cNvPr>
          <p:cNvPicPr>
            <a:picLocks noChangeAspect="1"/>
          </p:cNvPicPr>
          <p:nvPr/>
        </p:nvPicPr>
        <p:blipFill>
          <a:blip r:embed="rId4"/>
          <a:stretch>
            <a:fillRect/>
          </a:stretch>
        </p:blipFill>
        <p:spPr>
          <a:xfrm>
            <a:off x="5922627" y="1182836"/>
            <a:ext cx="2685303" cy="2421776"/>
          </a:xfrm>
          <a:prstGeom prst="rect">
            <a:avLst/>
          </a:prstGeom>
        </p:spPr>
      </p:pic>
      <p:pic>
        <p:nvPicPr>
          <p:cNvPr id="3" name="Content Placeholder 6">
            <a:extLst>
              <a:ext uri="{FF2B5EF4-FFF2-40B4-BE49-F238E27FC236}">
                <a16:creationId xmlns="" xmlns:a16="http://schemas.microsoft.com/office/drawing/2014/main" id="{DD4784CD-6C58-45CE-9D72-599FB8EC0846}"/>
              </a:ext>
            </a:extLst>
          </p:cNvPr>
          <p:cNvPicPr>
            <a:picLocks noChangeAspect="1"/>
          </p:cNvPicPr>
          <p:nvPr/>
        </p:nvPicPr>
        <p:blipFill>
          <a:blip r:embed="rId5"/>
          <a:stretch>
            <a:fillRect/>
          </a:stretch>
        </p:blipFill>
        <p:spPr>
          <a:xfrm>
            <a:off x="5647831" y="3604612"/>
            <a:ext cx="3234897" cy="2807901"/>
          </a:xfrm>
          <a:prstGeom prst="rect">
            <a:avLst/>
          </a:prstGeom>
        </p:spPr>
      </p:pic>
      <p:sp>
        <p:nvSpPr>
          <p:cNvPr id="10" name="TextBox 7">
            <a:extLst>
              <a:ext uri="{FF2B5EF4-FFF2-40B4-BE49-F238E27FC236}">
                <a16:creationId xmlns=""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Interferența în sistem </a:t>
            </a:r>
          </a:p>
        </p:txBody>
      </p:sp>
    </p:spTree>
    <p:extLst>
      <p:ext uri="{BB962C8B-B14F-4D97-AF65-F5344CB8AC3E}">
        <p14:creationId xmlns:p14="http://schemas.microsoft.com/office/powerpoint/2010/main" val="3185592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BB24602-3597-469D-9B74-9CF60E29B55D}"/>
              </a:ext>
            </a:extLst>
          </p:cNvPr>
          <p:cNvPicPr>
            <a:picLocks noChangeAspect="1"/>
          </p:cNvPicPr>
          <p:nvPr/>
        </p:nvPicPr>
        <p:blipFill>
          <a:blip r:embed="rId3"/>
          <a:stretch>
            <a:fillRect/>
          </a:stretch>
        </p:blipFill>
        <p:spPr>
          <a:xfrm>
            <a:off x="1200150" y="1052734"/>
            <a:ext cx="7065784" cy="5400599"/>
          </a:xfrm>
          <a:prstGeom prst="rect">
            <a:avLst/>
          </a:prstGeom>
        </p:spPr>
      </p:pic>
      <p:sp>
        <p:nvSpPr>
          <p:cNvPr id="10" name="Frame 9">
            <a:extLst>
              <a:ext uri="{FF2B5EF4-FFF2-40B4-BE49-F238E27FC236}">
                <a16:creationId xmlns="" xmlns:a16="http://schemas.microsoft.com/office/drawing/2014/main" id="{812C14FE-BDB5-483A-9C76-66D662A39CFF}"/>
              </a:ext>
            </a:extLst>
          </p:cNvPr>
          <p:cNvSpPr/>
          <p:nvPr/>
        </p:nvSpPr>
        <p:spPr>
          <a:xfrm>
            <a:off x="3490754" y="2822683"/>
            <a:ext cx="1861038" cy="1860699"/>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TextBox 7">
            <a:extLst>
              <a:ext uri="{FF2B5EF4-FFF2-40B4-BE49-F238E27FC236}">
                <a16:creationId xmlns=""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Interferența în sistem </a:t>
            </a:r>
          </a:p>
        </p:txBody>
      </p:sp>
      <p:sp>
        <p:nvSpPr>
          <p:cNvPr id="2" name="CasetăText 1">
            <a:extLst>
              <a:ext uri="{FF2B5EF4-FFF2-40B4-BE49-F238E27FC236}">
                <a16:creationId xmlns="" xmlns:a16="http://schemas.microsoft.com/office/drawing/2014/main" id="{D069DFF7-04BB-4314-B21B-541487E0406E}"/>
              </a:ext>
            </a:extLst>
          </p:cNvPr>
          <p:cNvSpPr txBox="1"/>
          <p:nvPr/>
        </p:nvSpPr>
        <p:spPr>
          <a:xfrm>
            <a:off x="4810125" y="4931732"/>
            <a:ext cx="2447925" cy="369332"/>
          </a:xfrm>
          <a:prstGeom prst="rect">
            <a:avLst/>
          </a:prstGeom>
          <a:solidFill>
            <a:schemeClr val="bg1"/>
          </a:solidFill>
        </p:spPr>
        <p:txBody>
          <a:bodyPr wrap="square" rtlCol="0">
            <a:spAutoFit/>
          </a:bodyPr>
          <a:lstStyle/>
          <a:p>
            <a:r>
              <a:rPr lang="ro-RO" dirty="0"/>
              <a:t>Conexiune comutată</a:t>
            </a:r>
            <a:endParaRPr lang="en-US" dirty="0"/>
          </a:p>
        </p:txBody>
      </p:sp>
      <p:sp>
        <p:nvSpPr>
          <p:cNvPr id="3" name="CasetăText 2">
            <a:extLst>
              <a:ext uri="{FF2B5EF4-FFF2-40B4-BE49-F238E27FC236}">
                <a16:creationId xmlns="" xmlns:a16="http://schemas.microsoft.com/office/drawing/2014/main" id="{18ACE986-6348-4367-909C-90CF901B419F}"/>
              </a:ext>
            </a:extLst>
          </p:cNvPr>
          <p:cNvSpPr txBox="1"/>
          <p:nvPr/>
        </p:nvSpPr>
        <p:spPr>
          <a:xfrm>
            <a:off x="4900612" y="5255932"/>
            <a:ext cx="2076450" cy="646331"/>
          </a:xfrm>
          <a:prstGeom prst="rect">
            <a:avLst/>
          </a:prstGeom>
          <a:solidFill>
            <a:schemeClr val="bg1"/>
          </a:solidFill>
        </p:spPr>
        <p:txBody>
          <a:bodyPr wrap="square" rtlCol="0">
            <a:spAutoFit/>
          </a:bodyPr>
          <a:lstStyle/>
          <a:p>
            <a:r>
              <a:rPr lang="ro-RO" sz="1200" dirty="0"/>
              <a:t>Fiecare birou poate avea un număr de 3 digiți coduri de centrală xxx-1234</a:t>
            </a:r>
            <a:endParaRPr lang="en-US" sz="1200" dirty="0"/>
          </a:p>
        </p:txBody>
      </p:sp>
    </p:spTree>
    <p:extLst>
      <p:ext uri="{BB962C8B-B14F-4D97-AF65-F5344CB8AC3E}">
        <p14:creationId xmlns:p14="http://schemas.microsoft.com/office/powerpoint/2010/main" val="4254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 xmlns:a16="http://schemas.microsoft.com/office/drawing/2014/main" id="{5B071952-B314-456A-8B5E-515A1D53432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Interferența în sistem </a:t>
            </a:r>
          </a:p>
        </p:txBody>
      </p:sp>
      <p:pic>
        <p:nvPicPr>
          <p:cNvPr id="2" name="Picture 2" descr="http://www.datasoft.ws/images/ddos-attacks1.png">
            <a:extLst>
              <a:ext uri="{FF2B5EF4-FFF2-40B4-BE49-F238E27FC236}">
                <a16:creationId xmlns="" xmlns:a16="http://schemas.microsoft.com/office/drawing/2014/main" id="{D7EC47FF-1FA7-4444-BDB3-DF0540098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 y="1052513"/>
            <a:ext cx="9127672" cy="55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726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 xmlns:a16="http://schemas.microsoft.com/office/drawing/2014/main" id="{0D687BD8-E3CD-43CD-BFB9-07A04E4E8916}"/>
              </a:ext>
            </a:extLst>
          </p:cNvPr>
          <p:cNvSpPr>
            <a:spLocks noGrp="1"/>
          </p:cNvSpPr>
          <p:nvPr>
            <p:ph sz="quarter" idx="11"/>
          </p:nvPr>
        </p:nvSpPr>
        <p:spPr>
          <a:xfrm>
            <a:off x="448274" y="1251040"/>
            <a:ext cx="8074025" cy="731520"/>
          </a:xfrm>
        </p:spPr>
        <p:txBody>
          <a:bodyPr>
            <a:noAutofit/>
          </a:bodyPr>
          <a:lstStyle/>
          <a:p>
            <a:r>
              <a:rPr lang="ro-RO" sz="2400" dirty="0"/>
              <a:t>Aracul </a:t>
            </a:r>
            <a:r>
              <a:rPr lang="ro-RO" sz="2400" dirty="0" err="1"/>
              <a:t>DDoS</a:t>
            </a:r>
            <a:r>
              <a:rPr lang="ro-RO" sz="2400" dirty="0"/>
              <a:t> care a perturbat internetul a fost cel mai mare de acest gen din istorie, spun experții</a:t>
            </a:r>
            <a:endParaRPr lang="en-US" sz="2400" dirty="0"/>
          </a:p>
        </p:txBody>
      </p:sp>
      <p:sp>
        <p:nvSpPr>
          <p:cNvPr id="3" name="Substituent text 2">
            <a:extLst>
              <a:ext uri="{FF2B5EF4-FFF2-40B4-BE49-F238E27FC236}">
                <a16:creationId xmlns="" xmlns:a16="http://schemas.microsoft.com/office/drawing/2014/main" id="{A8DFFFDA-10EC-4186-9DC2-F25A7BA3B1D2}"/>
              </a:ext>
            </a:extLst>
          </p:cNvPr>
          <p:cNvSpPr>
            <a:spLocks noGrp="1"/>
          </p:cNvSpPr>
          <p:nvPr>
            <p:ph type="body" sz="quarter" idx="12"/>
          </p:nvPr>
        </p:nvSpPr>
        <p:spPr>
          <a:xfrm>
            <a:off x="447677" y="2305049"/>
            <a:ext cx="8074024" cy="3762375"/>
          </a:xfrm>
        </p:spPr>
        <p:txBody>
          <a:bodyPr>
            <a:normAutofit fontScale="92500" lnSpcReduction="20000"/>
          </a:bodyPr>
          <a:lstStyle/>
          <a:p>
            <a:pPr algn="l"/>
            <a:r>
              <a:rPr lang="ro-RO" sz="2000" dirty="0"/>
              <a:t>Dyn, victima atacului de interzicere a serviciului de săptămâna trecută, a spus că a fost orchestrat utilizând o armă denumită </a:t>
            </a:r>
            <a:r>
              <a:rPr lang="ro-RO" sz="2000" dirty="0" err="1"/>
              <a:t>Miral</a:t>
            </a:r>
            <a:r>
              <a:rPr lang="ro-RO" sz="2000" dirty="0"/>
              <a:t> </a:t>
            </a:r>
            <a:r>
              <a:rPr lang="ro-RO" sz="2000" dirty="0" err="1"/>
              <a:t>botnet</a:t>
            </a:r>
            <a:r>
              <a:rPr lang="ro-RO" sz="2000" dirty="0"/>
              <a:t>, ca ”sursă principală a atacului rău intenționat”.</a:t>
            </a:r>
          </a:p>
          <a:p>
            <a:pPr algn="l"/>
            <a:r>
              <a:rPr lang="ro-RO" sz="1600" b="0" dirty="0">
                <a:solidFill>
                  <a:srgbClr val="C00000"/>
                </a:solidFill>
              </a:rPr>
              <a:t>Atacul cibernetic </a:t>
            </a:r>
            <a:r>
              <a:rPr lang="ro-RO" sz="1600" b="0" dirty="0"/>
              <a:t>care a defectat mare parte din internetul din America săptămâna trecută a fost produs de o armă nouă, denumită </a:t>
            </a:r>
            <a:r>
              <a:rPr lang="ro-RO" sz="1600" b="0" dirty="0" err="1"/>
              <a:t>Miral</a:t>
            </a:r>
            <a:r>
              <a:rPr lang="ro-RO" sz="1600" b="0" dirty="0"/>
              <a:t> </a:t>
            </a:r>
            <a:r>
              <a:rPr lang="ro-RO" sz="1600" b="0" dirty="0" err="1"/>
              <a:t>botnet</a:t>
            </a:r>
            <a:r>
              <a:rPr lang="ro-RO" sz="1600" b="0" dirty="0"/>
              <a:t> și este posibil să fi fost cel mai mare atac de acest tip din istorie, spun experții.</a:t>
            </a:r>
          </a:p>
          <a:p>
            <a:pPr algn="l"/>
            <a:r>
              <a:rPr lang="ro-RO" sz="1600" b="0" dirty="0"/>
              <a:t>Victimele au fost serverele Dyn, o companie care controlează mare parte din infrastructura sistemului de denumiri ale domeniilor (DNS). Lovitura a fost dată la 21 octombrie și a rămas sub un asalt susținut cea mai mare parte a zilei, întrerupând site-uri incluzând </a:t>
            </a:r>
            <a:r>
              <a:rPr lang="ro-RO" sz="1600" b="0" dirty="0" err="1"/>
              <a:t>Twitter</a:t>
            </a:r>
            <a:r>
              <a:rPr lang="ro-RO" sz="1600" b="0" dirty="0"/>
              <a:t>,  </a:t>
            </a:r>
            <a:r>
              <a:rPr lang="ro-RO" sz="1600" b="0" dirty="0" err="1"/>
              <a:t>the</a:t>
            </a:r>
            <a:r>
              <a:rPr lang="ro-RO" sz="1600" b="0" dirty="0"/>
              <a:t> Guardian, </a:t>
            </a:r>
            <a:r>
              <a:rPr lang="ro-RO" sz="1600" b="0" dirty="0" err="1"/>
              <a:t>Netflix</a:t>
            </a:r>
            <a:r>
              <a:rPr lang="ro-RO" sz="1600" b="0" dirty="0"/>
              <a:t>, </a:t>
            </a:r>
            <a:r>
              <a:rPr lang="ro-RO" sz="1600" b="0" dirty="0" err="1"/>
              <a:t>Reddit</a:t>
            </a:r>
            <a:r>
              <a:rPr lang="ro-RO" sz="1600" b="0" dirty="0"/>
              <a:t>, CNN și multe altele din Europa și din SUA. </a:t>
            </a:r>
          </a:p>
          <a:p>
            <a:pPr algn="l"/>
            <a:r>
              <a:rPr lang="ro-RO" sz="1600" b="0" dirty="0"/>
              <a:t>Cauza întreruperii a fost un atac distribuit de interzicere a serviciului (</a:t>
            </a:r>
            <a:r>
              <a:rPr lang="ro-RO" sz="1600" b="0" dirty="0" err="1"/>
              <a:t>DDoS</a:t>
            </a:r>
            <a:r>
              <a:rPr lang="ro-RO" sz="1600" b="0" dirty="0"/>
              <a:t>), în care o rețea de calculatoare infectate cu un malware special, cunoscut ca ”</a:t>
            </a:r>
            <a:r>
              <a:rPr lang="ro-RO" sz="1600" b="0" dirty="0" err="1"/>
              <a:t>botnet</a:t>
            </a:r>
            <a:r>
              <a:rPr lang="ro-RO" sz="1600" b="0" dirty="0"/>
              <a:t>” , sunt coordonate pentru a bombarda un server cu trafic până când acesta cedează sub stres.</a:t>
            </a:r>
          </a:p>
          <a:p>
            <a:pPr algn="l"/>
            <a:r>
              <a:rPr lang="ro-RO" sz="1600" b="0" dirty="0"/>
              <a:t>Interesant a fost că atacul a fost orchestrat folosind o armă denumită </a:t>
            </a:r>
            <a:r>
              <a:rPr lang="ro-RO" sz="1600" b="0" dirty="0" err="1"/>
              <a:t>Miral</a:t>
            </a:r>
            <a:r>
              <a:rPr lang="ro-RO" sz="1600" b="0" dirty="0"/>
              <a:t> </a:t>
            </a:r>
            <a:r>
              <a:rPr lang="ro-RO" sz="1600" b="0" dirty="0" err="1"/>
              <a:t>botnet</a:t>
            </a:r>
            <a:r>
              <a:rPr lang="ro-RO" sz="1600" b="0" dirty="0"/>
              <a:t>. Conform unu </a:t>
            </a:r>
            <a:r>
              <a:rPr lang="ro-RO" sz="1600" b="0" dirty="0" err="1"/>
              <a:t>blogpost</a:t>
            </a:r>
            <a:r>
              <a:rPr lang="ro-RO" sz="1600" b="0" dirty="0"/>
              <a:t> al Dyn, publicat miercuri, </a:t>
            </a:r>
            <a:r>
              <a:rPr lang="ro-RO" sz="1600" b="0" dirty="0" err="1"/>
              <a:t>Miral</a:t>
            </a:r>
            <a:r>
              <a:rPr lang="ro-RO" sz="1600" b="0" dirty="0"/>
              <a:t> a fost ”sursa principală a atacului de trafic rău intenționat”.</a:t>
            </a:r>
          </a:p>
          <a:p>
            <a:pPr algn="l"/>
            <a:r>
              <a:rPr lang="ro-RO" sz="1600" b="0" dirty="0"/>
              <a:t>Spre deosebire de alți </a:t>
            </a:r>
            <a:r>
              <a:rPr lang="ro-RO" sz="1600" b="0" dirty="0" err="1"/>
              <a:t>botnet</a:t>
            </a:r>
            <a:r>
              <a:rPr lang="ro-RO" sz="1600" b="0" dirty="0"/>
              <a:t>, care de obicei sunt formați din calculatoare, </a:t>
            </a:r>
            <a:r>
              <a:rPr lang="ro-RO" sz="1600" b="0" dirty="0" err="1"/>
              <a:t>Miral</a:t>
            </a:r>
            <a:r>
              <a:rPr lang="ro-RO" sz="1600" b="0" dirty="0"/>
              <a:t> </a:t>
            </a:r>
            <a:r>
              <a:rPr lang="ro-RO" sz="1600" b="0" dirty="0" err="1"/>
              <a:t>botnet</a:t>
            </a:r>
            <a:r>
              <a:rPr lang="ro-RO" sz="1600" b="0" dirty="0"/>
              <a:t> este format în mare din dispozitive de Internet al lucrurilor (</a:t>
            </a:r>
            <a:r>
              <a:rPr lang="ro-RO" sz="1600" b="0" dirty="0" err="1"/>
              <a:t>IoT</a:t>
            </a:r>
            <a:r>
              <a:rPr lang="ro-RO" sz="1600" b="0" dirty="0"/>
              <a:t>) cum sunt camere digitale și dispozitive de redare DVR. </a:t>
            </a:r>
          </a:p>
          <a:p>
            <a:pPr algn="l"/>
            <a:endParaRPr lang="en-US" sz="2000" dirty="0"/>
          </a:p>
        </p:txBody>
      </p:sp>
      <p:sp>
        <p:nvSpPr>
          <p:cNvPr id="5" name="CasetăText 4">
            <a:extLst>
              <a:ext uri="{FF2B5EF4-FFF2-40B4-BE49-F238E27FC236}">
                <a16:creationId xmlns="" xmlns:a16="http://schemas.microsoft.com/office/drawing/2014/main" id="{C2EC7CE7-1AB0-4AA4-8699-F99D42152613}"/>
              </a:ext>
            </a:extLst>
          </p:cNvPr>
          <p:cNvSpPr txBox="1"/>
          <p:nvPr/>
        </p:nvSpPr>
        <p:spPr>
          <a:xfrm>
            <a:off x="2667000" y="85725"/>
            <a:ext cx="6477000" cy="731520"/>
          </a:xfrm>
          <a:prstGeom prst="rect">
            <a:avLst/>
          </a:prstGeom>
          <a:solidFill>
            <a:schemeClr val="accent1">
              <a:lumMod val="75000"/>
            </a:schemeClr>
          </a:solid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ro-RO" sz="3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charset="0"/>
              </a:rPr>
              <a:t>Interferența în sistem </a:t>
            </a:r>
            <a:endParaRPr kumimoji="0" lang="ro-RO" sz="3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3423007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29117" y="1336957"/>
            <a:ext cx="3889351" cy="4154984"/>
          </a:xfrm>
          <a:prstGeom prst="rect">
            <a:avLst/>
          </a:prstGeom>
        </p:spPr>
        <p:txBody>
          <a:bodyPr wrap="square">
            <a:spAutoFit/>
          </a:bodyPr>
          <a:lstStyle/>
          <a:p>
            <a:pPr algn="just"/>
            <a:r>
              <a:rPr lang="ro-RO" sz="2200" dirty="0"/>
              <a:t>Fiecare Parte va adopta măsuri legislative și alte măsuri necesare, după caz, pentru stabilirea </a:t>
            </a:r>
            <a:r>
              <a:rPr lang="ro-RO" sz="2200"/>
              <a:t>ca încălcare penală </a:t>
            </a:r>
            <a:r>
              <a:rPr lang="ro-RO" sz="2200" dirty="0"/>
              <a:t>în temeiul dreptului său intern, împiedicarea </a:t>
            </a:r>
            <a:r>
              <a:rPr lang="ro-RO" sz="2200" b="1" dirty="0">
                <a:solidFill>
                  <a:srgbClr val="C00000"/>
                </a:solidFill>
              </a:rPr>
              <a:t>gravă </a:t>
            </a:r>
            <a:r>
              <a:rPr lang="ro-RO" sz="2200" dirty="0"/>
              <a:t>fără drept</a:t>
            </a:r>
            <a:r>
              <a:rPr lang="ro-RO" sz="2200" b="1" dirty="0">
                <a:solidFill>
                  <a:srgbClr val="C00000"/>
                </a:solidFill>
              </a:rPr>
              <a:t> </a:t>
            </a:r>
            <a:r>
              <a:rPr lang="ro-RO" sz="2200" dirty="0"/>
              <a:t>a funcționării unui sistem informatic prin introducerea, transmiterea, afectarea, ștergerea, deteriorarea, alterarea sau suprimarea datelor informatice</a:t>
            </a:r>
          </a:p>
        </p:txBody>
      </p:sp>
      <p:sp>
        <p:nvSpPr>
          <p:cNvPr id="6" name="Rectangle 5">
            <a:extLst>
              <a:ext uri="{FF2B5EF4-FFF2-40B4-BE49-F238E27FC236}">
                <a16:creationId xmlns="" xmlns:a16="http://schemas.microsoft.com/office/drawing/2014/main" id="{524B6456-681F-2F44-A01A-AD3514E81BD2}"/>
              </a:ext>
            </a:extLst>
          </p:cNvPr>
          <p:cNvSpPr/>
          <p:nvPr/>
        </p:nvSpPr>
        <p:spPr>
          <a:xfrm>
            <a:off x="4382541" y="1336957"/>
            <a:ext cx="4545034" cy="4493538"/>
          </a:xfrm>
          <a:prstGeom prst="rect">
            <a:avLst/>
          </a:prstGeom>
        </p:spPr>
        <p:txBody>
          <a:bodyPr wrap="square">
            <a:spAutoFit/>
          </a:bodyPr>
          <a:lstStyle/>
          <a:p>
            <a:pPr marL="342900" indent="-342900" algn="just">
              <a:buFont typeface="Arial" panose="020B0604020202020204" pitchFamily="34" charset="0"/>
              <a:buChar char="•"/>
            </a:pPr>
            <a:r>
              <a:rPr lang="ro-RO" sz="2200"/>
              <a:t>Termenul "grav" este de așteptat să acopere trimiterea datelor către un anumit sistem într-o astfel de formă, mărime sau frecvență încât acestea să aibă un efect negativ semnificativ asupra capacității proprietarului sau operatorului de a utiliza sistemul sau de a comunica cu alte sisteme</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ro-RO" sz="2200"/>
              <a:t>Definiția a ceea ce constituie o împiedicare gravă trebuie prevăzută în legislația internă</a:t>
            </a:r>
          </a:p>
        </p:txBody>
      </p:sp>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dirty="0">
                <a:solidFill>
                  <a:schemeClr val="bg1"/>
                </a:solidFill>
                <a:latin typeface="Verdana" panose="020B0604030504040204" pitchFamily="34" charset="0"/>
                <a:ea typeface="Verdana" panose="020B0604030504040204" pitchFamily="34" charset="0"/>
                <a:cs typeface="Verdana" charset="0"/>
              </a:rPr>
              <a:t>Interferența de sistem </a:t>
            </a:r>
          </a:p>
        </p:txBody>
      </p:sp>
    </p:spTree>
    <p:extLst>
      <p:ext uri="{BB962C8B-B14F-4D97-AF65-F5344CB8AC3E}">
        <p14:creationId xmlns:p14="http://schemas.microsoft.com/office/powerpoint/2010/main" val="407812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29117" y="1336957"/>
            <a:ext cx="3889351" cy="4154984"/>
          </a:xfrm>
          <a:prstGeom prst="rect">
            <a:avLst/>
          </a:prstGeom>
        </p:spPr>
        <p:txBody>
          <a:bodyPr wrap="square">
            <a:spAutoFit/>
          </a:bodyPr>
          <a:lstStyle/>
          <a:p>
            <a:pPr algn="just"/>
            <a:r>
              <a:rPr lang="ro-RO" sz="2200"/>
              <a:t>Fiecare Parte va adopta măsuri legislative și alte măsuri necesare, după caz, pentru stabilirea ca încălcări penale în temeiul dreptului său intern, </a:t>
            </a:r>
            <a:r>
              <a:rPr lang="ro-RO" sz="2200" b="1">
                <a:solidFill>
                  <a:srgbClr val="C00000"/>
                </a:solidFill>
              </a:rPr>
              <a:t>împiedicarea </a:t>
            </a:r>
            <a:r>
              <a:rPr lang="ro-RO" sz="2200"/>
              <a:t>gravă fără drept</a:t>
            </a:r>
            <a:r>
              <a:rPr lang="ro-RO" sz="2200" b="1">
                <a:solidFill>
                  <a:srgbClr val="C00000"/>
                </a:solidFill>
              </a:rPr>
              <a:t> </a:t>
            </a:r>
            <a:r>
              <a:rPr lang="ro-RO" sz="2200"/>
              <a:t>a funcționării unui sistem informatic </a:t>
            </a:r>
            <a:r>
              <a:rPr lang="ro-RO" sz="2200" b="1">
                <a:solidFill>
                  <a:srgbClr val="C00000"/>
                </a:solidFill>
              </a:rPr>
              <a:t>prin introducerea, transmiterea, afectarea, ștergerea, deteriorarea, alterarea sau suprimarea datelor informatice</a:t>
            </a:r>
          </a:p>
        </p:txBody>
      </p:sp>
      <p:sp>
        <p:nvSpPr>
          <p:cNvPr id="6" name="Rectangle 5">
            <a:extLst>
              <a:ext uri="{FF2B5EF4-FFF2-40B4-BE49-F238E27FC236}">
                <a16:creationId xmlns="" xmlns:a16="http://schemas.microsoft.com/office/drawing/2014/main" id="{524B6456-681F-2F44-A01A-AD3514E81BD2}"/>
              </a:ext>
            </a:extLst>
          </p:cNvPr>
          <p:cNvSpPr/>
          <p:nvPr/>
        </p:nvSpPr>
        <p:spPr>
          <a:xfrm>
            <a:off x="4336821" y="1336957"/>
            <a:ext cx="4545034" cy="3939540"/>
          </a:xfrm>
          <a:prstGeom prst="rect">
            <a:avLst/>
          </a:prstGeom>
        </p:spPr>
        <p:txBody>
          <a:bodyPr wrap="square">
            <a:spAutoFit/>
          </a:bodyPr>
          <a:lstStyle/>
          <a:p>
            <a:pPr marL="342900" indent="-342900" algn="just">
              <a:buFont typeface="Arial" panose="020B0604020202020204" pitchFamily="34" charset="0"/>
              <a:buChar char="•"/>
            </a:pPr>
            <a:r>
              <a:rPr lang="ro-RO" sz="2200"/>
              <a:t>Împiedicarea este o acțiune care interferează cu buna funcționare a sistemului informatic </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ro-RO" sz="2200"/>
              <a:t>Împiedicarea trebuie să aibă loc prin: </a:t>
            </a:r>
          </a:p>
          <a:p>
            <a:pPr marL="800100" lvl="1" indent="-342900" algn="just">
              <a:buFont typeface="Calibri Light" panose="020F0302020204030204" pitchFamily="34" charset="0"/>
              <a:buChar char="‐"/>
            </a:pPr>
            <a:r>
              <a:rPr lang="ro-RO" sz="2000"/>
              <a:t>Introducere</a:t>
            </a:r>
          </a:p>
          <a:p>
            <a:pPr marL="800100" lvl="1" indent="-342900" algn="just">
              <a:buFont typeface="Calibri Light" panose="020F0302020204030204" pitchFamily="34" charset="0"/>
              <a:buChar char="‐"/>
            </a:pPr>
            <a:r>
              <a:rPr lang="ro-RO" sz="2000"/>
              <a:t>Transmitere</a:t>
            </a:r>
          </a:p>
          <a:p>
            <a:pPr marL="800100" lvl="1" indent="-342900" algn="just">
              <a:buFont typeface="Calibri Light" panose="020F0302020204030204" pitchFamily="34" charset="0"/>
              <a:buChar char="‐"/>
            </a:pPr>
            <a:r>
              <a:rPr lang="ro-RO" sz="2000"/>
              <a:t>Afectare</a:t>
            </a:r>
          </a:p>
          <a:p>
            <a:pPr marL="800100" lvl="1" indent="-342900" algn="just">
              <a:buFont typeface="Calibri Light" panose="020F0302020204030204" pitchFamily="34" charset="0"/>
              <a:buChar char="‐"/>
            </a:pPr>
            <a:r>
              <a:rPr lang="ro-RO" sz="2000"/>
              <a:t>Ștergere</a:t>
            </a:r>
          </a:p>
          <a:p>
            <a:pPr marL="800100" lvl="1" indent="-342900" algn="just">
              <a:buFont typeface="Calibri Light" panose="020F0302020204030204" pitchFamily="34" charset="0"/>
              <a:buChar char="‐"/>
            </a:pPr>
            <a:r>
              <a:rPr lang="ro-RO" sz="2000"/>
              <a:t>Alterare</a:t>
            </a:r>
          </a:p>
          <a:p>
            <a:pPr marL="800100" lvl="1" indent="-342900" algn="just">
              <a:buFont typeface="Calibri Light" panose="020F0302020204030204" pitchFamily="34" charset="0"/>
              <a:buChar char="‐"/>
            </a:pPr>
            <a:r>
              <a:rPr lang="ro-RO" sz="2000"/>
              <a:t>Suprimare</a:t>
            </a:r>
          </a:p>
          <a:p>
            <a:pPr marL="800100" lvl="1" indent="-342900" algn="just">
              <a:buFont typeface="Calibri Light" panose="020F0302020204030204" pitchFamily="34" charset="0"/>
              <a:buChar char="‐"/>
            </a:pPr>
            <a:r>
              <a:rPr lang="ro-RO" sz="2000"/>
              <a:t>date informatice  </a:t>
            </a:r>
          </a:p>
        </p:txBody>
      </p:sp>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Interferența în sistem </a:t>
            </a:r>
          </a:p>
        </p:txBody>
      </p:sp>
    </p:spTree>
    <p:extLst>
      <p:ext uri="{BB962C8B-B14F-4D97-AF65-F5344CB8AC3E}">
        <p14:creationId xmlns:p14="http://schemas.microsoft.com/office/powerpoint/2010/main" val="2183441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29117" y="1336957"/>
            <a:ext cx="3889351" cy="4154984"/>
          </a:xfrm>
          <a:prstGeom prst="rect">
            <a:avLst/>
          </a:prstGeom>
        </p:spPr>
        <p:txBody>
          <a:bodyPr wrap="square">
            <a:spAutoFit/>
          </a:bodyPr>
          <a:lstStyle/>
          <a:p>
            <a:pPr algn="just"/>
            <a:r>
              <a:rPr lang="ro-RO" sz="2200"/>
              <a:t>Fiecare Parte va adopta măsuri legislative și alte măsuri necesare, după caz, pentru stabilirea ca încălcări penale în temeiul dreptului său intern, împiedicarea gravă</a:t>
            </a:r>
            <a:r>
              <a:rPr lang="ro-RO" sz="2200" b="1">
                <a:solidFill>
                  <a:srgbClr val="C00000"/>
                </a:solidFill>
              </a:rPr>
              <a:t> fără drept </a:t>
            </a:r>
            <a:r>
              <a:rPr lang="ro-RO" sz="2200"/>
              <a:t>a funcționării unui sistem informatic prin introducerea, transmiterea, afectarea, ștergerea, deteriorarea, alterarea sau suprimarea datelor informatice</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22521" y="1336957"/>
            <a:ext cx="4545034" cy="4770537"/>
          </a:xfrm>
          <a:prstGeom prst="rect">
            <a:avLst/>
          </a:prstGeom>
        </p:spPr>
        <p:txBody>
          <a:bodyPr wrap="square">
            <a:spAutoFit/>
          </a:bodyPr>
          <a:lstStyle/>
          <a:p>
            <a:pPr marL="342900" indent="-342900" algn="just">
              <a:buFont typeface="Arial" panose="020B0604020202020204" pitchFamily="34" charset="0"/>
              <a:buChar char="•"/>
            </a:pPr>
            <a:r>
              <a:rPr lang="ro-RO" sz="2200"/>
              <a:t>Exemple de interferențe în sistem fără drept</a:t>
            </a:r>
          </a:p>
          <a:p>
            <a:pPr marL="800100" lvl="1" indent="-342900" algn="just">
              <a:buFont typeface="Calibri Light" panose="020F0302020204030204" pitchFamily="34" charset="0"/>
              <a:buChar char="‐"/>
            </a:pPr>
            <a:r>
              <a:rPr lang="ro-RO" sz="2000"/>
              <a:t>Activități inerente în proiectarea rețelelor sau practici comune de operare sau practici comerciale </a:t>
            </a:r>
          </a:p>
          <a:p>
            <a:pPr marL="800100" lvl="1" indent="-342900" algn="just">
              <a:buFont typeface="Calibri Light" panose="020F0302020204030204" pitchFamily="34" charset="0"/>
              <a:buChar char="‐"/>
            </a:pPr>
            <a:r>
              <a:rPr lang="ro-RO" sz="2000"/>
              <a:t>Testarea sistemului de securitate al unui sistem informatic autorizat de proprietar sau operator</a:t>
            </a:r>
          </a:p>
          <a:p>
            <a:pPr marL="800100" lvl="1" indent="-342900" algn="just">
              <a:buFont typeface="Calibri Light" panose="020F0302020204030204" pitchFamily="34" charset="0"/>
              <a:buChar char="‐"/>
            </a:pPr>
            <a:r>
              <a:rPr lang="ro-RO" sz="2000"/>
              <a:t>Protejarea unui sistem informatic de către proprietar sau operator</a:t>
            </a:r>
          </a:p>
          <a:p>
            <a:pPr marL="800100" lvl="1" indent="-342900" algn="just">
              <a:buFont typeface="Calibri Light" panose="020F0302020204030204" pitchFamily="34" charset="0"/>
              <a:buChar char="‐"/>
            </a:pPr>
            <a:r>
              <a:rPr lang="ro-RO" sz="2000"/>
              <a:t>Reconfigurarea sistemului de operare al sistemului informatic în care operatorul de sistem instalează un nou software care dezactivează programele instalate anterior</a:t>
            </a:r>
          </a:p>
        </p:txBody>
      </p:sp>
      <p:sp>
        <p:nvSpPr>
          <p:cNvPr id="12"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Interferența în sistem </a:t>
            </a:r>
          </a:p>
        </p:txBody>
      </p:sp>
    </p:spTree>
    <p:extLst>
      <p:ext uri="{BB962C8B-B14F-4D97-AF65-F5344CB8AC3E}">
        <p14:creationId xmlns:p14="http://schemas.microsoft.com/office/powerpoint/2010/main" val="170044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Sistem informatic</a:t>
            </a:r>
          </a:p>
        </p:txBody>
      </p:sp>
      <p:sp>
        <p:nvSpPr>
          <p:cNvPr id="5" name="Rectangle 4">
            <a:extLst>
              <a:ext uri="{FF2B5EF4-FFF2-40B4-BE49-F238E27FC236}">
                <a16:creationId xmlns="" xmlns:a16="http://schemas.microsoft.com/office/drawing/2014/main" id="{34F24D1B-9D55-4FA7-A726-9D120B9F6797}"/>
              </a:ext>
            </a:extLst>
          </p:cNvPr>
          <p:cNvSpPr/>
          <p:nvPr/>
        </p:nvSpPr>
        <p:spPr>
          <a:xfrm>
            <a:off x="4412201" y="1720146"/>
            <a:ext cx="4518735" cy="4154984"/>
          </a:xfrm>
          <a:prstGeom prst="rect">
            <a:avLst/>
          </a:prstGeom>
        </p:spPr>
        <p:txBody>
          <a:bodyPr wrap="square">
            <a:spAutoFit/>
          </a:bodyPr>
          <a:lstStyle/>
          <a:p>
            <a:pPr algn="just"/>
            <a:r>
              <a:rPr lang="ro-RO" sz="2400" dirty="0" smtClean="0">
                <a:ea typeface="Verdana" panose="020B0604030504040204" pitchFamily="34" charset="0"/>
              </a:rPr>
              <a:t>Dispozitiv format </a:t>
            </a:r>
            <a:r>
              <a:rPr lang="ro-RO" sz="2400" dirty="0">
                <a:ea typeface="Verdana" panose="020B0604030504040204" pitchFamily="34" charset="0"/>
              </a:rPr>
              <a:t>din hardware și software care procesează automat datele informatice</a:t>
            </a:r>
          </a:p>
          <a:p>
            <a:pPr marL="342900" indent="-342900" algn="just">
              <a:buFont typeface="Wingdings" pitchFamily="2" charset="2"/>
              <a:buChar char="Ø"/>
            </a:pPr>
            <a:endParaRPr lang="en-US" sz="2400" dirty="0">
              <a:ea typeface="Verdana" panose="020B0604030504040204" pitchFamily="34" charset="0"/>
            </a:endParaRPr>
          </a:p>
          <a:p>
            <a:pPr algn="just"/>
            <a:r>
              <a:rPr lang="ro-RO" sz="2400" dirty="0">
                <a:ea typeface="Verdana" panose="020B0604030504040204" pitchFamily="34" charset="0"/>
              </a:rPr>
              <a:t>Dispozitivul poate fi independent sau conectat într-o rețea </a:t>
            </a:r>
          </a:p>
          <a:p>
            <a:pPr algn="just"/>
            <a:endParaRPr lang="en-US" sz="2400" dirty="0">
              <a:ea typeface="Verdana" panose="020B0604030504040204" pitchFamily="34" charset="0"/>
            </a:endParaRPr>
          </a:p>
          <a:p>
            <a:pPr algn="just"/>
            <a:r>
              <a:rPr lang="ro-RO" sz="2400" dirty="0">
                <a:ea typeface="Verdana" panose="020B0604030504040204" pitchFamily="34" charset="0"/>
              </a:rPr>
              <a:t>Include:</a:t>
            </a:r>
          </a:p>
          <a:p>
            <a:pPr marL="800100" lvl="1" indent="-342900" algn="just">
              <a:buFont typeface="Arial" panose="020B0604020202020204" pitchFamily="34" charset="0"/>
              <a:buChar char="•"/>
            </a:pPr>
            <a:r>
              <a:rPr lang="ro-RO" sz="2400" dirty="0">
                <a:ea typeface="Verdana" panose="020B0604030504040204" pitchFamily="34" charset="0"/>
              </a:rPr>
              <a:t>Dispozitive de intrare</a:t>
            </a:r>
          </a:p>
          <a:p>
            <a:pPr marL="800100" lvl="1" indent="-342900" algn="just">
              <a:buFont typeface="Arial" panose="020B0604020202020204" pitchFamily="34" charset="0"/>
              <a:buChar char="•"/>
            </a:pPr>
            <a:r>
              <a:rPr lang="ro-RO" sz="2400" dirty="0">
                <a:ea typeface="Verdana" panose="020B0604030504040204" pitchFamily="34" charset="0"/>
              </a:rPr>
              <a:t>Dispozitive de ieșire </a:t>
            </a:r>
          </a:p>
          <a:p>
            <a:pPr marL="800100" lvl="1" indent="-342900" algn="just">
              <a:buFont typeface="Arial" panose="020B0604020202020204" pitchFamily="34" charset="0"/>
              <a:buChar char="•"/>
            </a:pPr>
            <a:r>
              <a:rPr lang="ro-RO" sz="2400" dirty="0">
                <a:ea typeface="Verdana" panose="020B0604030504040204" pitchFamily="34" charset="0"/>
              </a:rPr>
              <a:t>Unități de stocare </a:t>
            </a:r>
          </a:p>
        </p:txBody>
      </p:sp>
      <p:sp>
        <p:nvSpPr>
          <p:cNvPr id="6" name="Rectangle 5">
            <a:extLst>
              <a:ext uri="{FF2B5EF4-FFF2-40B4-BE49-F238E27FC236}">
                <a16:creationId xmlns="" xmlns:a16="http://schemas.microsoft.com/office/drawing/2014/main" id="{FDBCF031-306C-4475-A8B4-DF3F8352ECB8}"/>
              </a:ext>
            </a:extLst>
          </p:cNvPr>
          <p:cNvSpPr/>
          <p:nvPr/>
        </p:nvSpPr>
        <p:spPr>
          <a:xfrm>
            <a:off x="200872" y="1720146"/>
            <a:ext cx="3986074" cy="2677656"/>
          </a:xfrm>
          <a:prstGeom prst="rect">
            <a:avLst/>
          </a:prstGeom>
        </p:spPr>
        <p:txBody>
          <a:bodyPr wrap="square">
            <a:spAutoFit/>
          </a:bodyPr>
          <a:lstStyle/>
          <a:p>
            <a:pPr algn="just"/>
            <a:r>
              <a:rPr lang="ro-RO" sz="2400">
                <a:ea typeface="Verdana" panose="020B0604030504040204" pitchFamily="34" charset="0"/>
              </a:rPr>
              <a:t>"</a:t>
            </a:r>
            <a:r>
              <a:rPr lang="ro-RO" sz="2400" b="1">
                <a:ea typeface="Verdana" panose="020B0604030504040204" pitchFamily="34" charset="0"/>
              </a:rPr>
              <a:t>sistem informatic</a:t>
            </a:r>
            <a:r>
              <a:rPr lang="ro-RO" sz="2400">
                <a:ea typeface="Verdana" panose="020B0604030504040204" pitchFamily="34" charset="0"/>
              </a:rPr>
              <a:t>" înseamnă orice dispozitiv sau grup de dispozitive interconectate sau conexe, dintre care unul sau mai multe, în conformitate cu un program, efectuează prelucrarea automată a datelor;</a:t>
            </a:r>
          </a:p>
        </p:txBody>
      </p:sp>
    </p:spTree>
    <p:extLst>
      <p:ext uri="{BB962C8B-B14F-4D97-AF65-F5344CB8AC3E}">
        <p14:creationId xmlns:p14="http://schemas.microsoft.com/office/powerpoint/2010/main" val="610275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6364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BA244C-489D-417D-B8AB-CB954192CB36}"/>
              </a:ext>
            </a:extLst>
          </p:cNvPr>
          <p:cNvSpPr>
            <a:spLocks noGrp="1"/>
          </p:cNvSpPr>
          <p:nvPr>
            <p:ph type="title"/>
          </p:nvPr>
        </p:nvSpPr>
        <p:spPr/>
        <p:txBody>
          <a:bodyPr/>
          <a:lstStyle/>
          <a:p>
            <a:r>
              <a:rPr lang="ro-RO">
                <a:latin typeface="+mn-lt"/>
              </a:rPr>
              <a:t>Utilizarea abuzivă a dispozitivelor</a:t>
            </a:r>
          </a:p>
        </p:txBody>
      </p:sp>
      <p:sp>
        <p:nvSpPr>
          <p:cNvPr id="3" name="Text Placeholder 2">
            <a:extLst>
              <a:ext uri="{FF2B5EF4-FFF2-40B4-BE49-F238E27FC236}">
                <a16:creationId xmlns="" xmlns:a16="http://schemas.microsoft.com/office/drawing/2014/main" id="{E380FE40-902C-48A0-8E4E-962AA387FB67}"/>
              </a:ext>
            </a:extLst>
          </p:cNvPr>
          <p:cNvSpPr>
            <a:spLocks noGrp="1"/>
          </p:cNvSpPr>
          <p:nvPr>
            <p:ph type="body" idx="1"/>
          </p:nvPr>
        </p:nvSpPr>
        <p:spPr/>
        <p:txBody>
          <a:bodyPr/>
          <a:lstStyle/>
          <a:p>
            <a:r>
              <a:rPr lang="ro-RO"/>
              <a:t>Dispozițiile de fond ale Convenției de la Budapesta - Partea 1</a:t>
            </a:r>
          </a:p>
        </p:txBody>
      </p:sp>
      <p:sp>
        <p:nvSpPr>
          <p:cNvPr id="9" name="TextBox 7">
            <a:extLst>
              <a:ext uri="{FF2B5EF4-FFF2-40B4-BE49-F238E27FC236}">
                <a16:creationId xmlns=""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Secțiunea 6</a:t>
            </a:r>
          </a:p>
        </p:txBody>
      </p:sp>
    </p:spTree>
    <p:extLst>
      <p:ext uri="{BB962C8B-B14F-4D97-AF65-F5344CB8AC3E}">
        <p14:creationId xmlns:p14="http://schemas.microsoft.com/office/powerpoint/2010/main" val="2656338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b="1">
                <a:solidFill>
                  <a:schemeClr val="bg1"/>
                </a:solidFill>
                <a:latin typeface="Verdana" panose="020B0604030504040204" pitchFamily="34" charset="0"/>
                <a:ea typeface="Verdana" panose="020B0604030504040204" pitchFamily="34" charset="0"/>
                <a:cs typeface="Verdana" charset="0"/>
              </a:rPr>
              <a:t>Utilizarea abuzivă a dispozitivelor</a:t>
            </a:r>
          </a:p>
        </p:txBody>
      </p:sp>
      <p:sp>
        <p:nvSpPr>
          <p:cNvPr id="2" name="Rectangle 2">
            <a:extLst>
              <a:ext uri="{FF2B5EF4-FFF2-40B4-BE49-F238E27FC236}">
                <a16:creationId xmlns="" xmlns:a16="http://schemas.microsoft.com/office/drawing/2014/main" id="{161E7CC5-C316-460E-9693-99EEBE53B6BA}"/>
              </a:ext>
            </a:extLst>
          </p:cNvPr>
          <p:cNvSpPr txBox="1">
            <a:spLocks/>
          </p:cNvSpPr>
          <p:nvPr/>
        </p:nvSpPr>
        <p:spPr>
          <a:xfrm>
            <a:off x="457200" y="1216922"/>
            <a:ext cx="8229600" cy="5253852"/>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buFont typeface="Arial" panose="020B0604020202020204" pitchFamily="34" charset="0"/>
              <a:buNone/>
            </a:pPr>
            <a:endParaRPr lang="en-GB" altLang="sr-Latn-RS" sz="300" b="1" i="1" dirty="0">
              <a:cs typeface="Times New Roman" panose="02020603050405020304" pitchFamily="18" charset="0"/>
            </a:endParaRPr>
          </a:p>
          <a:p>
            <a:pPr algn="ctr" eaLnBrk="1" hangingPunct="1">
              <a:buFont typeface="Arial" panose="020B0604020202020204" pitchFamily="34" charset="0"/>
              <a:buNone/>
            </a:pPr>
            <a:r>
              <a:rPr lang="ro-RO" b="1" i="1" dirty="0">
                <a:cs typeface="Times New Roman" panose="02020603050405020304" pitchFamily="18" charset="0"/>
              </a:rPr>
              <a:t>Utilizarea abuzivă a dispozitivelor</a:t>
            </a:r>
          </a:p>
          <a:p>
            <a:pPr algn="ctr" eaLnBrk="1" hangingPunct="1">
              <a:buFont typeface="Arial" panose="020B0604020202020204" pitchFamily="34" charset="0"/>
              <a:buNone/>
            </a:pPr>
            <a:r>
              <a:rPr lang="ro-RO" b="1" i="1" dirty="0">
                <a:cs typeface="Times New Roman" panose="02020603050405020304" pitchFamily="18" charset="0"/>
              </a:rPr>
              <a:t>(Articolul 6– Convenția de la Budapesta)</a:t>
            </a:r>
          </a:p>
          <a:p>
            <a:pPr algn="ctr" eaLnBrk="1" hangingPunct="1">
              <a:buFont typeface="Arial" panose="020B0604020202020204" pitchFamily="34" charset="0"/>
              <a:buNone/>
            </a:pPr>
            <a:endParaRPr lang="en-GB" altLang="sr-Latn-RS" i="1" dirty="0">
              <a:cs typeface="Times New Roman" panose="02020603050405020304" pitchFamily="18" charset="0"/>
            </a:endParaRPr>
          </a:p>
          <a:p>
            <a:pPr algn="ctr" eaLnBrk="1" hangingPunct="1"/>
            <a:r>
              <a:rPr lang="ro-RO" sz="2800" i="1" dirty="0">
                <a:cs typeface="Times New Roman" panose="02020603050405020304" pitchFamily="18" charset="0"/>
              </a:rPr>
              <a:t>Intenționat și fără drept</a:t>
            </a:r>
          </a:p>
          <a:p>
            <a:pPr algn="ctr" eaLnBrk="1" hangingPunct="1"/>
            <a:endParaRPr lang="en-GB" altLang="sr-Latn-RS" sz="2800" i="1" dirty="0">
              <a:cs typeface="Times New Roman" panose="02020603050405020304" pitchFamily="18" charset="0"/>
            </a:endParaRPr>
          </a:p>
          <a:p>
            <a:pPr algn="ctr" eaLnBrk="1" hangingPunct="1"/>
            <a:r>
              <a:rPr lang="ro-RO" sz="2800" i="1" dirty="0">
                <a:cs typeface="Times New Roman" panose="02020603050405020304" pitchFamily="18" charset="0"/>
              </a:rPr>
              <a:t>Posesia unui articol menționat la paragrafele (1) sau (2) de mai sus, cu intenția de a-l utiliza în scopul comiterii oricărei infracțiuni stabilite la </a:t>
            </a:r>
          </a:p>
          <a:p>
            <a:pPr marL="0" indent="0" algn="ctr" eaLnBrk="1" hangingPunct="1">
              <a:buNone/>
            </a:pPr>
            <a:r>
              <a:rPr lang="ro-RO" sz="2800" i="1" dirty="0">
                <a:cs typeface="Times New Roman" panose="02020603050405020304" pitchFamily="18" charset="0"/>
              </a:rPr>
              <a:t>Articolele 2 - 5.</a:t>
            </a:r>
          </a:p>
        </p:txBody>
      </p:sp>
    </p:spTree>
    <p:extLst>
      <p:ext uri="{BB962C8B-B14F-4D97-AF65-F5344CB8AC3E}">
        <p14:creationId xmlns:p14="http://schemas.microsoft.com/office/powerpoint/2010/main" val="373354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Utilizarea abuzivă a dispozitivelor</a:t>
            </a:r>
          </a:p>
        </p:txBody>
      </p:sp>
      <p:grpSp>
        <p:nvGrpSpPr>
          <p:cNvPr id="19" name="Group 18">
            <a:extLst>
              <a:ext uri="{FF2B5EF4-FFF2-40B4-BE49-F238E27FC236}">
                <a16:creationId xmlns="" xmlns:a16="http://schemas.microsoft.com/office/drawing/2014/main" id="{15650F3D-1B98-488B-8151-313DB25F5AB1}"/>
              </a:ext>
            </a:extLst>
          </p:cNvPr>
          <p:cNvGrpSpPr/>
          <p:nvPr/>
        </p:nvGrpSpPr>
        <p:grpSpPr>
          <a:xfrm>
            <a:off x="537210" y="1070836"/>
            <a:ext cx="8236443" cy="5323098"/>
            <a:chOff x="827095" y="0"/>
            <a:chExt cx="8316905" cy="5734058"/>
          </a:xfrm>
        </p:grpSpPr>
        <p:pic>
          <p:nvPicPr>
            <p:cNvPr id="20" name="Picture 4" descr="P0000959">
              <a:extLst>
                <a:ext uri="{FF2B5EF4-FFF2-40B4-BE49-F238E27FC236}">
                  <a16:creationId xmlns="" xmlns:a16="http://schemas.microsoft.com/office/drawing/2014/main" id="{B2F68D72-02E6-48B0-AED4-EF985785AB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95" y="188919"/>
              <a:ext cx="2828925" cy="333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P0000963">
              <a:extLst>
                <a:ext uri="{FF2B5EF4-FFF2-40B4-BE49-F238E27FC236}">
                  <a16:creationId xmlns="" xmlns:a16="http://schemas.microsoft.com/office/drawing/2014/main" id="{46BFDEDC-9231-4162-ABB2-C5F9FAD2DB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070233"/>
              <a:ext cx="4038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P0000964">
              <a:extLst>
                <a:ext uri="{FF2B5EF4-FFF2-40B4-BE49-F238E27FC236}">
                  <a16:creationId xmlns="" xmlns:a16="http://schemas.microsoft.com/office/drawing/2014/main" id="{1490C841-7007-459E-B0FA-1500FE3EE7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3488" y="0"/>
              <a:ext cx="4100512"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2">
              <a:extLst>
                <a:ext uri="{FF2B5EF4-FFF2-40B4-BE49-F238E27FC236}">
                  <a16:creationId xmlns="" xmlns:a16="http://schemas.microsoft.com/office/drawing/2014/main" id="{A6786DAA-00C1-4F7E-80FD-E9FE27416C71}"/>
                </a:ext>
              </a:extLst>
            </p:cNvPr>
            <p:cNvSpPr>
              <a:spLocks noChangeShapeType="1"/>
            </p:cNvSpPr>
            <p:nvPr/>
          </p:nvSpPr>
          <p:spPr bwMode="auto">
            <a:xfrm>
              <a:off x="1547819" y="1557343"/>
              <a:ext cx="4679951" cy="31670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4" name="Line 13">
              <a:extLst>
                <a:ext uri="{FF2B5EF4-FFF2-40B4-BE49-F238E27FC236}">
                  <a16:creationId xmlns="" xmlns:a16="http://schemas.microsoft.com/office/drawing/2014/main" id="{A7B83F3D-048B-486C-BF6F-21F8E812366D}"/>
                </a:ext>
              </a:extLst>
            </p:cNvPr>
            <p:cNvSpPr>
              <a:spLocks noChangeShapeType="1"/>
            </p:cNvSpPr>
            <p:nvPr/>
          </p:nvSpPr>
          <p:spPr bwMode="auto">
            <a:xfrm>
              <a:off x="2268543" y="836620"/>
              <a:ext cx="4513263" cy="12207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5" name="Oval 14">
              <a:extLst>
                <a:ext uri="{FF2B5EF4-FFF2-40B4-BE49-F238E27FC236}">
                  <a16:creationId xmlns="" xmlns:a16="http://schemas.microsoft.com/office/drawing/2014/main" id="{A0C2E50F-CAA5-4433-AC7C-CE612C7FA651}"/>
                </a:ext>
              </a:extLst>
            </p:cNvPr>
            <p:cNvSpPr>
              <a:spLocks noChangeArrowheads="1"/>
            </p:cNvSpPr>
            <p:nvPr/>
          </p:nvSpPr>
          <p:spPr bwMode="auto">
            <a:xfrm>
              <a:off x="6477000" y="1676400"/>
              <a:ext cx="914400" cy="838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grpSp>
    </p:spTree>
    <p:extLst>
      <p:ext uri="{BB962C8B-B14F-4D97-AF65-F5344CB8AC3E}">
        <p14:creationId xmlns:p14="http://schemas.microsoft.com/office/powerpoint/2010/main" val="7348652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29234B7C-4772-4934-A7B8-CF377C394806}"/>
              </a:ext>
            </a:extLst>
          </p:cNvPr>
          <p:cNvGrpSpPr/>
          <p:nvPr/>
        </p:nvGrpSpPr>
        <p:grpSpPr>
          <a:xfrm>
            <a:off x="323528" y="1268760"/>
            <a:ext cx="12774614" cy="4939328"/>
            <a:chOff x="250825" y="61298"/>
            <a:chExt cx="12774614" cy="4939328"/>
          </a:xfrm>
        </p:grpSpPr>
        <p:graphicFrame>
          <p:nvGraphicFramePr>
            <p:cNvPr id="15" name="Object 2">
              <a:extLst>
                <a:ext uri="{FF2B5EF4-FFF2-40B4-BE49-F238E27FC236}">
                  <a16:creationId xmlns="" xmlns:a16="http://schemas.microsoft.com/office/drawing/2014/main" id="{72314CE8-39B4-4EC1-A47C-4B29628D3945}"/>
                </a:ext>
              </a:extLst>
            </p:cNvPr>
            <p:cNvGraphicFramePr>
              <a:graphicFrameLocks noChangeAspect="1"/>
            </p:cNvGraphicFramePr>
            <p:nvPr/>
          </p:nvGraphicFramePr>
          <p:xfrm>
            <a:off x="250825" y="107951"/>
            <a:ext cx="4343400" cy="2628900"/>
          </p:xfrm>
          <a:graphic>
            <a:graphicData uri="http://schemas.openxmlformats.org/presentationml/2006/ole">
              <mc:AlternateContent xmlns:mc="http://schemas.openxmlformats.org/markup-compatibility/2006">
                <mc:Choice xmlns:v="urn:schemas-microsoft-com:vml" Requires="v">
                  <p:oleObj spid="_x0000_s1032" r:id="rId4" imgW="2077239" imgH="1257858" progId="Word.Picture.8">
                    <p:embed/>
                  </p:oleObj>
                </mc:Choice>
                <mc:Fallback>
                  <p:oleObj r:id="rId4" imgW="2077239" imgH="1257858" progId="Word.Picture.8">
                    <p:embed/>
                    <p:pic>
                      <p:nvPicPr>
                        <p:cNvPr id="15" name="Object 2">
                          <a:extLst>
                            <a:ext uri="{FF2B5EF4-FFF2-40B4-BE49-F238E27FC236}">
                              <a16:creationId xmlns="" xmlns:a16="http://schemas.microsoft.com/office/drawing/2014/main" id="{72314CE8-39B4-4EC1-A47C-4B29628D39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07951"/>
                          <a:ext cx="4343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3">
              <a:extLst>
                <a:ext uri="{FF2B5EF4-FFF2-40B4-BE49-F238E27FC236}">
                  <a16:creationId xmlns="" xmlns:a16="http://schemas.microsoft.com/office/drawing/2014/main" id="{00498185-0DE7-4258-A868-56E3599792C5}"/>
                </a:ext>
              </a:extLst>
            </p:cNvPr>
            <p:cNvSpPr>
              <a:spLocks noChangeArrowheads="1"/>
            </p:cNvSpPr>
            <p:nvPr/>
          </p:nvSpPr>
          <p:spPr bwMode="auto">
            <a:xfrm>
              <a:off x="3748088" y="285750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pic>
          <p:nvPicPr>
            <p:cNvPr id="17" name="Picture 4" descr="P0000951">
              <a:extLst>
                <a:ext uri="{FF2B5EF4-FFF2-40B4-BE49-F238E27FC236}">
                  <a16:creationId xmlns="" xmlns:a16="http://schemas.microsoft.com/office/drawing/2014/main" id="{8480B34E-D04F-4BD1-B3F9-340A84F70D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9182" y="1485900"/>
              <a:ext cx="1647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5">
              <a:extLst>
                <a:ext uri="{FF2B5EF4-FFF2-40B4-BE49-F238E27FC236}">
                  <a16:creationId xmlns="" xmlns:a16="http://schemas.microsoft.com/office/drawing/2014/main" id="{E0533C89-1DB6-42A5-A971-9218C06D19D6}"/>
                </a:ext>
              </a:extLst>
            </p:cNvPr>
            <p:cNvSpPr>
              <a:spLocks noChangeArrowheads="1"/>
            </p:cNvSpPr>
            <p:nvPr/>
          </p:nvSpPr>
          <p:spPr bwMode="auto">
            <a:xfrm>
              <a:off x="3752851" y="284798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pic>
          <p:nvPicPr>
            <p:cNvPr id="26" name="Picture 6" descr="P0000957">
              <a:extLst>
                <a:ext uri="{FF2B5EF4-FFF2-40B4-BE49-F238E27FC236}">
                  <a16:creationId xmlns="" xmlns:a16="http://schemas.microsoft.com/office/drawing/2014/main" id="{B6AF8B6D-1542-44A8-9F51-F0B8D4CE94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8701" y="107954"/>
              <a:ext cx="1638300"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7">
              <a:extLst>
                <a:ext uri="{FF2B5EF4-FFF2-40B4-BE49-F238E27FC236}">
                  <a16:creationId xmlns="" xmlns:a16="http://schemas.microsoft.com/office/drawing/2014/main" id="{68B15E5B-4783-4E38-BF36-094E34C0BF85}"/>
                </a:ext>
              </a:extLst>
            </p:cNvPr>
            <p:cNvSpPr>
              <a:spLocks noChangeArrowheads="1"/>
            </p:cNvSpPr>
            <p:nvPr/>
          </p:nvSpPr>
          <p:spPr bwMode="auto">
            <a:xfrm>
              <a:off x="685800" y="220980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sp>
          <p:nvSpPr>
            <p:cNvPr id="28" name="Rectangle 8">
              <a:extLst>
                <a:ext uri="{FF2B5EF4-FFF2-40B4-BE49-F238E27FC236}">
                  <a16:creationId xmlns="" xmlns:a16="http://schemas.microsoft.com/office/drawing/2014/main" id="{9EF31ACB-689D-404B-BE2D-C55DFC7A901C}"/>
                </a:ext>
              </a:extLst>
            </p:cNvPr>
            <p:cNvSpPr>
              <a:spLocks noChangeArrowheads="1"/>
            </p:cNvSpPr>
            <p:nvPr/>
          </p:nvSpPr>
          <p:spPr bwMode="auto">
            <a:xfrm>
              <a:off x="3319463" y="277178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pic>
          <p:nvPicPr>
            <p:cNvPr id="29" name="Picture 9" descr="P0000966">
              <a:extLst>
                <a:ext uri="{FF2B5EF4-FFF2-40B4-BE49-F238E27FC236}">
                  <a16:creationId xmlns="" xmlns:a16="http://schemas.microsoft.com/office/drawing/2014/main" id="{A7F42DA5-FAC1-48A8-8996-2757FDB2C1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6" y="2847975"/>
              <a:ext cx="28575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0">
              <a:extLst>
                <a:ext uri="{FF2B5EF4-FFF2-40B4-BE49-F238E27FC236}">
                  <a16:creationId xmlns="" xmlns:a16="http://schemas.microsoft.com/office/drawing/2014/main" id="{2DDF2484-A5B6-40D0-8642-1D82D762B73A}"/>
                </a:ext>
              </a:extLst>
            </p:cNvPr>
            <p:cNvSpPr>
              <a:spLocks noChangeArrowheads="1"/>
            </p:cNvSpPr>
            <p:nvPr/>
          </p:nvSpPr>
          <p:spPr bwMode="auto">
            <a:xfrm>
              <a:off x="3338513" y="290513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pic>
          <p:nvPicPr>
            <p:cNvPr id="31" name="Picture 11" descr="P0000956">
              <a:extLst>
                <a:ext uri="{FF2B5EF4-FFF2-40B4-BE49-F238E27FC236}">
                  <a16:creationId xmlns="" xmlns:a16="http://schemas.microsoft.com/office/drawing/2014/main" id="{DC05720C-E993-4902-AFEB-20F2B8CC39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0643" y="2905126"/>
              <a:ext cx="4933951"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12">
              <a:extLst>
                <a:ext uri="{FF2B5EF4-FFF2-40B4-BE49-F238E27FC236}">
                  <a16:creationId xmlns="" xmlns:a16="http://schemas.microsoft.com/office/drawing/2014/main" id="{9753EDD0-9D30-4FBB-B8AB-09F10A678F92}"/>
                </a:ext>
              </a:extLst>
            </p:cNvPr>
            <p:cNvSpPr>
              <a:spLocks noChangeArrowheads="1"/>
            </p:cNvSpPr>
            <p:nvPr/>
          </p:nvSpPr>
          <p:spPr bwMode="auto">
            <a:xfrm>
              <a:off x="3881439" y="262890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latin typeface="Trebuchet MS" panose="020B0603020202020204" pitchFamily="34" charset="0"/>
              </a:endParaRPr>
            </a:p>
          </p:txBody>
        </p:sp>
        <p:pic>
          <p:nvPicPr>
            <p:cNvPr id="33" name="Picture 13" descr="P0000945">
              <a:extLst>
                <a:ext uri="{FF2B5EF4-FFF2-40B4-BE49-F238E27FC236}">
                  <a16:creationId xmlns="" xmlns:a16="http://schemas.microsoft.com/office/drawing/2014/main" id="{2E2A16B2-D130-4094-9D80-4EA421F9F13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9570" y="107951"/>
              <a:ext cx="2105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14">
              <a:extLst>
                <a:ext uri="{FF2B5EF4-FFF2-40B4-BE49-F238E27FC236}">
                  <a16:creationId xmlns="" xmlns:a16="http://schemas.microsoft.com/office/drawing/2014/main" id="{495F9791-D9B4-41E4-B5DE-2DBE0B7F1E09}"/>
                </a:ext>
              </a:extLst>
            </p:cNvPr>
            <p:cNvSpPr>
              <a:spLocks noChangeArrowheads="1"/>
            </p:cNvSpPr>
            <p:nvPr/>
          </p:nvSpPr>
          <p:spPr bwMode="auto">
            <a:xfrm>
              <a:off x="5076825" y="4043363"/>
              <a:ext cx="4572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endParaRPr lang="nl-BE" altLang="nl-BE" sz="2400">
                <a:solidFill>
                  <a:srgbClr val="FF0000"/>
                </a:solidFill>
                <a:latin typeface="Trebuchet MS" panose="020B0603020202020204" pitchFamily="34" charset="0"/>
              </a:endParaRPr>
            </a:p>
          </p:txBody>
        </p:sp>
        <p:graphicFrame>
          <p:nvGraphicFramePr>
            <p:cNvPr id="35" name="Object 2">
              <a:extLst>
                <a:ext uri="{FF2B5EF4-FFF2-40B4-BE49-F238E27FC236}">
                  <a16:creationId xmlns="" xmlns:a16="http://schemas.microsoft.com/office/drawing/2014/main" id="{B5B3ED8E-B337-4E44-B421-8B62150340CD}"/>
                </a:ext>
              </a:extLst>
            </p:cNvPr>
            <p:cNvGraphicFramePr>
              <a:graphicFrameLocks noChangeAspect="1"/>
            </p:cNvGraphicFramePr>
            <p:nvPr/>
          </p:nvGraphicFramePr>
          <p:xfrm>
            <a:off x="250825" y="61298"/>
            <a:ext cx="4343400" cy="2628900"/>
          </p:xfrm>
          <a:graphic>
            <a:graphicData uri="http://schemas.openxmlformats.org/presentationml/2006/ole">
              <mc:AlternateContent xmlns:mc="http://schemas.openxmlformats.org/markup-compatibility/2006">
                <mc:Choice xmlns:v="urn:schemas-microsoft-com:vml" Requires="v">
                  <p:oleObj spid="_x0000_s1033" r:id="rId11" imgW="2077239" imgH="1257858" progId="Word.Picture.8">
                    <p:embed/>
                  </p:oleObj>
                </mc:Choice>
                <mc:Fallback>
                  <p:oleObj r:id="rId11" imgW="2077239" imgH="1257858" progId="Word.Picture.8">
                    <p:embed/>
                    <p:pic>
                      <p:nvPicPr>
                        <p:cNvPr id="35" name="Object 2">
                          <a:extLst>
                            <a:ext uri="{FF2B5EF4-FFF2-40B4-BE49-F238E27FC236}">
                              <a16:creationId xmlns="" xmlns:a16="http://schemas.microsoft.com/office/drawing/2014/main" id="{B5B3ED8E-B337-4E44-B421-8B6215034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61298"/>
                          <a:ext cx="4343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6" name="Picture 6" descr="P0000957">
              <a:extLst>
                <a:ext uri="{FF2B5EF4-FFF2-40B4-BE49-F238E27FC236}">
                  <a16:creationId xmlns="" xmlns:a16="http://schemas.microsoft.com/office/drawing/2014/main" id="{3C1315CA-39D6-42CD-A53F-A88FB6A5E3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8701" y="61301"/>
              <a:ext cx="1638300"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Utilizarea abuzivă a dispozitivelor</a:t>
            </a:r>
          </a:p>
        </p:txBody>
      </p:sp>
    </p:spTree>
    <p:extLst>
      <p:ext uri="{BB962C8B-B14F-4D97-AF65-F5344CB8AC3E}">
        <p14:creationId xmlns:p14="http://schemas.microsoft.com/office/powerpoint/2010/main" val="14225990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Picture 029.jpg">
            <a:extLst>
              <a:ext uri="{FF2B5EF4-FFF2-40B4-BE49-F238E27FC236}">
                <a16:creationId xmlns="" xmlns:a16="http://schemas.microsoft.com/office/drawing/2014/main" id="{3AEA52F6-E489-44A0-A171-F24D8B260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04059"/>
            <a:ext cx="3615865" cy="543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 descr="Picture 015.jpg">
            <a:extLst>
              <a:ext uri="{FF2B5EF4-FFF2-40B4-BE49-F238E27FC236}">
                <a16:creationId xmlns="" xmlns:a16="http://schemas.microsoft.com/office/drawing/2014/main" id="{F57C528F-CB25-488F-8B6C-B493E5969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04059"/>
            <a:ext cx="3598108" cy="540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Utilizarea abuzivă a dispozitivelor</a:t>
            </a:r>
          </a:p>
        </p:txBody>
      </p:sp>
    </p:spTree>
    <p:extLst>
      <p:ext uri="{BB962C8B-B14F-4D97-AF65-F5344CB8AC3E}">
        <p14:creationId xmlns:p14="http://schemas.microsoft.com/office/powerpoint/2010/main" val="30579861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2" descr="Picture 007.jpg">
            <a:extLst>
              <a:ext uri="{FF2B5EF4-FFF2-40B4-BE49-F238E27FC236}">
                <a16:creationId xmlns="" xmlns:a16="http://schemas.microsoft.com/office/drawing/2014/main" id="{33C80F4D-8B0D-4469-99F2-383FF75A1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291" y="1145405"/>
            <a:ext cx="4180205" cy="278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3" descr="Picture 013.jpg">
            <a:extLst>
              <a:ext uri="{FF2B5EF4-FFF2-40B4-BE49-F238E27FC236}">
                <a16:creationId xmlns="" xmlns:a16="http://schemas.microsoft.com/office/drawing/2014/main" id="{A8D4BE42-62BE-49F4-A2D6-0B0DEED1F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272" y="4056670"/>
            <a:ext cx="3718242" cy="247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 descr="Picture 028.jpg">
            <a:extLst>
              <a:ext uri="{FF2B5EF4-FFF2-40B4-BE49-F238E27FC236}">
                <a16:creationId xmlns="" xmlns:a16="http://schemas.microsoft.com/office/drawing/2014/main" id="{C500E79E-B57C-4C71-9AF0-AE00468B5D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473" y="1117313"/>
            <a:ext cx="3600742" cy="541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Utilizarea abuzivă a dispozitivelor</a:t>
            </a:r>
          </a:p>
        </p:txBody>
      </p:sp>
    </p:spTree>
    <p:extLst>
      <p:ext uri="{BB962C8B-B14F-4D97-AF65-F5344CB8AC3E}">
        <p14:creationId xmlns:p14="http://schemas.microsoft.com/office/powerpoint/2010/main" val="25704397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 xmlns:a16="http://schemas.microsoft.com/office/drawing/2014/main" id="{FF19C45A-DEE3-41E7-9906-B37FDE8ABAB0}"/>
              </a:ext>
            </a:extLst>
          </p:cNvPr>
          <p:cNvSpPr>
            <a:spLocks noGrp="1"/>
          </p:cNvSpPr>
          <p:nvPr>
            <p:ph sz="half" idx="1"/>
          </p:nvPr>
        </p:nvSpPr>
        <p:spPr>
          <a:xfrm>
            <a:off x="635474" y="1253331"/>
            <a:ext cx="3886200" cy="4351338"/>
          </a:xfrm>
        </p:spPr>
        <p:txBody>
          <a:bodyPr>
            <a:normAutofit/>
          </a:bodyPr>
          <a:lstStyle/>
          <a:p>
            <a:pPr marL="0" indent="0">
              <a:lnSpc>
                <a:spcPct val="100000"/>
              </a:lnSpc>
              <a:buNone/>
            </a:pPr>
            <a:r>
              <a:rPr lang="ro-RO" sz="1800" b="1" dirty="0"/>
              <a:t>Bărbat condamnat pentru că a ajutat hackerii să învingă un produs antivirus</a:t>
            </a:r>
          </a:p>
          <a:p>
            <a:pPr marL="0" indent="0" algn="ctr">
              <a:spcBef>
                <a:spcPts val="600"/>
              </a:spcBef>
              <a:buNone/>
            </a:pPr>
            <a:r>
              <a:rPr lang="ro-RO" sz="1100" dirty="0"/>
              <a:t>Ruslan </a:t>
            </a:r>
            <a:r>
              <a:rPr lang="ro-RO" sz="1100" dirty="0" err="1"/>
              <a:t>Bondars</a:t>
            </a:r>
            <a:r>
              <a:rPr lang="ro-RO" sz="1100" dirty="0"/>
              <a:t> a rulat Scan4you, un serviciu subteran care permite infractorilor cibernetici de plăți să-și testeze malware față de 35 motoare antivirus</a:t>
            </a:r>
          </a:p>
          <a:p>
            <a:pPr marL="0" indent="0" algn="ctr">
              <a:spcBef>
                <a:spcPts val="600"/>
              </a:spcBef>
              <a:buNone/>
            </a:pPr>
            <a:r>
              <a:rPr lang="ro-RO" sz="1100" dirty="0"/>
              <a:t>de Michael </a:t>
            </a:r>
            <a:r>
              <a:rPr lang="ro-RO" sz="1100" dirty="0" err="1"/>
              <a:t>Kan</a:t>
            </a:r>
            <a:r>
              <a:rPr lang="ro-RO" sz="1100" dirty="0"/>
              <a:t>, 17 mai 2018</a:t>
            </a:r>
          </a:p>
          <a:p>
            <a:pPr marL="0" indent="0">
              <a:spcBef>
                <a:spcPts val="600"/>
              </a:spcBef>
              <a:buNone/>
            </a:pPr>
            <a:r>
              <a:rPr lang="ro-RO" sz="1100" dirty="0"/>
              <a:t>Un juriu federal l-a condamnat pe hackerul lituanian acuzat de conducerea unui serviciu de testare malware care a ajutat numeroase tulpini să învingă produse antivirus pentru PC.</a:t>
            </a:r>
          </a:p>
          <a:p>
            <a:pPr marL="0" indent="0">
              <a:spcBef>
                <a:spcPts val="600"/>
              </a:spcBef>
              <a:buNone/>
            </a:pPr>
            <a:r>
              <a:rPr lang="ro-RO" sz="1100" dirty="0"/>
              <a:t>Ruslan </a:t>
            </a:r>
            <a:r>
              <a:rPr lang="ro-RO" sz="1100" dirty="0" err="1"/>
              <a:t>Bondars</a:t>
            </a:r>
            <a:r>
              <a:rPr lang="ro-RO" sz="1100" dirty="0"/>
              <a:t> a fost condamnat pentru că a proiectat și operat un serviciu faimos antivirus denumit Scan4you. Serviciul subteran permitea infractorilor cibernetici de plăți să-și testeze malware contra a 35 motoare antivirus, pe care să le manipuleze pentru a evita detectarea.</a:t>
            </a:r>
          </a:p>
          <a:p>
            <a:pPr marL="0" indent="0">
              <a:spcBef>
                <a:spcPts val="600"/>
              </a:spcBef>
              <a:buNone/>
            </a:pPr>
            <a:r>
              <a:rPr lang="ro-RO" sz="1100" dirty="0"/>
              <a:t>Scan4you a funcționat cel puțin din 2009 la 17 mai 2017, când FBI în final l-a închis și l-a arestat pe </a:t>
            </a:r>
            <a:r>
              <a:rPr lang="ro-RO" sz="1100" dirty="0" err="1"/>
              <a:t>Bondars</a:t>
            </a:r>
            <a:r>
              <a:rPr lang="ro-RO" sz="1100" dirty="0"/>
              <a:t> (37 de ani) și un alt suspect </a:t>
            </a:r>
            <a:r>
              <a:rPr lang="ro-RO" sz="1100" dirty="0" err="1"/>
              <a:t>Juris</a:t>
            </a:r>
            <a:r>
              <a:rPr lang="ro-RO" sz="1100" dirty="0"/>
              <a:t> </a:t>
            </a:r>
            <a:r>
              <a:rPr lang="ro-RO" sz="1100" dirty="0" err="1"/>
              <a:t>Martiservs</a:t>
            </a:r>
            <a:r>
              <a:rPr lang="ro-RO" sz="1100" dirty="0"/>
              <a:t>, care au fost extrădați în SUA.</a:t>
            </a:r>
            <a:endParaRPr lang="en-US" sz="1100" dirty="0"/>
          </a:p>
        </p:txBody>
      </p:sp>
      <p:sp>
        <p:nvSpPr>
          <p:cNvPr id="4" name="Substituent număr diapozitiv 3">
            <a:extLst>
              <a:ext uri="{FF2B5EF4-FFF2-40B4-BE49-F238E27FC236}">
                <a16:creationId xmlns="" xmlns:a16="http://schemas.microsoft.com/office/drawing/2014/main" id="{EB2B78AA-B382-4FA2-A025-4B8CD5218E77}"/>
              </a:ext>
            </a:extLst>
          </p:cNvPr>
          <p:cNvSpPr>
            <a:spLocks noGrp="1"/>
          </p:cNvSpPr>
          <p:nvPr>
            <p:ph type="sldNum" sz="quarter" idx="10"/>
          </p:nvPr>
        </p:nvSpPr>
        <p:spPr/>
        <p:txBody>
          <a:bodyPr/>
          <a:lstStyle/>
          <a:p>
            <a:fld id="{49C04F3A-82BD-4011-AADB-1F79FD7DF4BC}" type="slidenum">
              <a:rPr lang="en-GB" smtClean="0"/>
              <a:pPr/>
              <a:t>67</a:t>
            </a:fld>
            <a:endParaRPr lang="en-GB" dirty="0"/>
          </a:p>
        </p:txBody>
      </p:sp>
      <p:sp>
        <p:nvSpPr>
          <p:cNvPr id="5" name="Substituent text 4">
            <a:extLst>
              <a:ext uri="{FF2B5EF4-FFF2-40B4-BE49-F238E27FC236}">
                <a16:creationId xmlns="" xmlns:a16="http://schemas.microsoft.com/office/drawing/2014/main" id="{5526B127-128A-4A41-858C-ECB46186391A}"/>
              </a:ext>
            </a:extLst>
          </p:cNvPr>
          <p:cNvSpPr>
            <a:spLocks noGrp="1"/>
          </p:cNvSpPr>
          <p:nvPr>
            <p:ph type="body" sz="quarter" idx="11"/>
          </p:nvPr>
        </p:nvSpPr>
        <p:spPr>
          <a:xfrm>
            <a:off x="1718441" y="0"/>
            <a:ext cx="7425559" cy="1035050"/>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o-RO" sz="3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charset="0"/>
              </a:rPr>
              <a:t>Utilizarea abuzivă a dispozitivelor</a:t>
            </a:r>
          </a:p>
          <a:p>
            <a:pPr algn="l"/>
            <a:endParaRPr lang="en-US" dirty="0"/>
          </a:p>
        </p:txBody>
      </p:sp>
      <p:graphicFrame>
        <p:nvGraphicFramePr>
          <p:cNvPr id="18" name="Tabel 18">
            <a:extLst>
              <a:ext uri="{FF2B5EF4-FFF2-40B4-BE49-F238E27FC236}">
                <a16:creationId xmlns="" xmlns:a16="http://schemas.microsoft.com/office/drawing/2014/main" id="{6A29434F-CA9F-4777-86A4-AFC3D1D80A03}"/>
              </a:ext>
            </a:extLst>
          </p:cNvPr>
          <p:cNvGraphicFramePr>
            <a:graphicFrameLocks noGrp="1"/>
          </p:cNvGraphicFramePr>
          <p:nvPr>
            <p:ph sz="half" idx="2"/>
            <p:extLst>
              <p:ext uri="{D42A27DB-BD31-4B8C-83A1-F6EECF244321}">
                <p14:modId xmlns:p14="http://schemas.microsoft.com/office/powerpoint/2010/main" val="560249195"/>
              </p:ext>
            </p:extLst>
          </p:nvPr>
        </p:nvGraphicFramePr>
        <p:xfrm>
          <a:off x="4674358" y="1825625"/>
          <a:ext cx="3840990" cy="4759198"/>
        </p:xfrm>
        <a:graphic>
          <a:graphicData uri="http://schemas.openxmlformats.org/drawingml/2006/table">
            <a:tbl>
              <a:tblPr firstRow="1" bandRow="1">
                <a:tableStyleId>{5C22544A-7EE6-4342-B048-85BDC9FD1C3A}</a:tableStyleId>
              </a:tblPr>
              <a:tblGrid>
                <a:gridCol w="1897891">
                  <a:extLst>
                    <a:ext uri="{9D8B030D-6E8A-4147-A177-3AD203B41FA5}">
                      <a16:colId xmlns="" xmlns:a16="http://schemas.microsoft.com/office/drawing/2014/main" val="31724948"/>
                    </a:ext>
                  </a:extLst>
                </a:gridCol>
                <a:gridCol w="1943099">
                  <a:extLst>
                    <a:ext uri="{9D8B030D-6E8A-4147-A177-3AD203B41FA5}">
                      <a16:colId xmlns="" xmlns:a16="http://schemas.microsoft.com/office/drawing/2014/main" val="2110709020"/>
                    </a:ext>
                  </a:extLst>
                </a:gridCol>
              </a:tblGrid>
              <a:tr h="370840">
                <a:tc gridSpan="2">
                  <a:txBody>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ro-RO"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Procurorii afirmă că, la momentul culminant, Scan4you a fost cel mai răspândit serviciu de acest fel și a ajutat infractorii cibernetici să producă ”pierderi de milioane de dolari” pentru </a:t>
                      </a:r>
                      <a:r>
                        <a:rPr kumimoji="0" lang="ro-RO"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fimele</a:t>
                      </a:r>
                      <a:r>
                        <a:rPr kumimoji="0" lang="ro-RO"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și consumatorii din SUA. </a:t>
                      </a:r>
                    </a:p>
                    <a:p>
                      <a:pPr marL="0" marR="0" lvl="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r>
                        <a:rPr kumimoji="0" lang="ro-RO"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 exemplu, un consumator a utilizat</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serviciul</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pentru</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testa</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malware cu care</a:t>
                      </a:r>
                    </a:p>
                    <a:p>
                      <a:pPr marL="0" marR="0" lvl="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furat</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peste</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40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milioane</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numere</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de </a:t>
                      </a:r>
                    </a:p>
                    <a:p>
                      <a:pPr marL="0" marR="0" lvl="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Carduride</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plat</a:t>
                      </a:r>
                      <a:r>
                        <a:rPr kumimoji="0" lang="ro-RO"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ă. Un alt client a utilizat</a:t>
                      </a:r>
                    </a:p>
                    <a:p>
                      <a:pPr marL="0" marR="0" lvl="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r>
                        <a:rPr kumimoji="0" lang="ro-RO"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Scan4you</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ro-RO"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pentru a dezvolta malware-</a:t>
                      </a:r>
                      <a:r>
                        <a:rPr kumimoji="0" lang="ro-RO"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ul</a:t>
                      </a:r>
                      <a:endParaRPr kumimoji="0" lang="ro-RO"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r>
                        <a:rPr kumimoji="0" lang="ro-RO"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kumimoji="0" lang="ro-RO"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Citadel”care</a:t>
                      </a:r>
                      <a:r>
                        <a:rPr kumimoji="0" lang="ro-RO"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 infectat 11 milioane de </a:t>
                      </a:r>
                    </a:p>
                    <a:p>
                      <a:pPr marL="0" marR="0" lvl="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r>
                        <a:rPr kumimoji="0" lang="ro-RO"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sisteme informatice și a produs pierderi</a:t>
                      </a:r>
                    </a:p>
                    <a:p>
                      <a:pPr marL="0" marR="0" lvl="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r>
                        <a:rPr kumimoji="0" lang="ro-RO"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 500  milioane dolari din cauza fraudelor.</a:t>
                      </a:r>
                    </a:p>
                    <a:p>
                      <a:pPr marL="0" marR="0" lvl="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r>
                        <a:rPr kumimoji="0" lang="ro-RO"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Scan4you a fost concurent unor servicii  ca Virus Total,  care permitea testarea malware contra unor motoare antivirus. Diferența față de Virus Total era că datele făcute disponibile pentru serviciu erau împărtășite cu restul comunității de securitate IT, care putea alerta publicul la alerte de securitate.</a:t>
                      </a:r>
                    </a:p>
                    <a:p>
                      <a:pPr marL="0" marR="0" lvl="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r>
                        <a:rPr kumimoji="0" lang="ro-RO"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”Astfel, infractorii cibernetici se țin departe de aceste servicii și optează să utilizeze servicii ale unor terți care nu dau datele companiilor AV (antivirus)” a declarat Trend Micro o firmă de securitate care a ajutat FBI să închidă Scan4you.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a:lnSpc>
                          <a:spcPct val="108000"/>
                        </a:lnSpc>
                      </a:pP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noFill/>
                  </a:tcPr>
                </a:tc>
                <a:extLst>
                  <a:ext uri="{0D108BD9-81ED-4DB2-BD59-A6C34878D82A}">
                    <a16:rowId xmlns="" xmlns:a16="http://schemas.microsoft.com/office/drawing/2014/main" val="1222630866"/>
                  </a:ext>
                </a:extLst>
              </a:tr>
              <a:tr h="370840">
                <a:tc>
                  <a:txBody>
                    <a:bodyPr/>
                    <a:lstStyle/>
                    <a:p>
                      <a:endParaRPr lang="en-US" dirty="0"/>
                    </a:p>
                  </a:txBody>
                  <a:tcPr>
                    <a:lnT w="38100" cmpd="sng">
                      <a:noFill/>
                    </a:lnT>
                    <a:noFill/>
                  </a:tcPr>
                </a:tc>
                <a:tc>
                  <a:txBody>
                    <a:bodyPr/>
                    <a:lstStyle/>
                    <a:p>
                      <a:endParaRPr lang="en-US"/>
                    </a:p>
                  </a:txBody>
                  <a:tcPr>
                    <a:lnT w="38100" cmpd="sng">
                      <a:noFill/>
                    </a:lnT>
                    <a:noFill/>
                  </a:tcPr>
                </a:tc>
                <a:extLst>
                  <a:ext uri="{0D108BD9-81ED-4DB2-BD59-A6C34878D82A}">
                    <a16:rowId xmlns="" xmlns:a16="http://schemas.microsoft.com/office/drawing/2014/main" val="1640498093"/>
                  </a:ext>
                </a:extLst>
              </a:tr>
              <a:tr h="370840">
                <a:tc>
                  <a:txBody>
                    <a:bodyPr/>
                    <a:lstStyle/>
                    <a:p>
                      <a:endParaRPr lang="en-US" dirty="0"/>
                    </a:p>
                  </a:txBody>
                  <a:tcPr>
                    <a:noFill/>
                  </a:tcPr>
                </a:tc>
                <a:tc>
                  <a:txBody>
                    <a:bodyPr/>
                    <a:lstStyle/>
                    <a:p>
                      <a:endParaRPr lang="en-US" dirty="0"/>
                    </a:p>
                  </a:txBody>
                  <a:tcPr>
                    <a:noFill/>
                  </a:tcPr>
                </a:tc>
                <a:extLst>
                  <a:ext uri="{0D108BD9-81ED-4DB2-BD59-A6C34878D82A}">
                    <a16:rowId xmlns="" xmlns:a16="http://schemas.microsoft.com/office/drawing/2014/main" val="1601546323"/>
                  </a:ext>
                </a:extLst>
              </a:tr>
            </a:tbl>
          </a:graphicData>
        </a:graphic>
      </p:graphicFrame>
      <p:pic>
        <p:nvPicPr>
          <p:cNvPr id="20" name="Imagine 19">
            <a:extLst>
              <a:ext uri="{FF2B5EF4-FFF2-40B4-BE49-F238E27FC236}">
                <a16:creationId xmlns="" xmlns:a16="http://schemas.microsoft.com/office/drawing/2014/main" id="{B2D3064D-D82B-4220-B565-7988CBBD92E0}"/>
              </a:ext>
            </a:extLst>
          </p:cNvPr>
          <p:cNvPicPr>
            <a:picLocks noChangeAspect="1"/>
          </p:cNvPicPr>
          <p:nvPr/>
        </p:nvPicPr>
        <p:blipFill>
          <a:blip r:embed="rId3"/>
          <a:stretch>
            <a:fillRect/>
          </a:stretch>
        </p:blipFill>
        <p:spPr>
          <a:xfrm>
            <a:off x="6974006" y="2338981"/>
            <a:ext cx="1648818" cy="1184436"/>
          </a:xfrm>
          <a:prstGeom prst="rect">
            <a:avLst/>
          </a:prstGeom>
        </p:spPr>
      </p:pic>
    </p:spTree>
    <p:extLst>
      <p:ext uri="{BB962C8B-B14F-4D97-AF65-F5344CB8AC3E}">
        <p14:creationId xmlns:p14="http://schemas.microsoft.com/office/powerpoint/2010/main" val="189608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 xmlns:a16="http://schemas.microsoft.com/office/drawing/2014/main" id="{28AD9252-3293-421C-8451-5FF57FB89C36}"/>
              </a:ext>
            </a:extLst>
          </p:cNvPr>
          <p:cNvSpPr>
            <a:spLocks noGrp="1"/>
          </p:cNvSpPr>
          <p:nvPr>
            <p:ph sz="quarter" idx="11"/>
          </p:nvPr>
        </p:nvSpPr>
        <p:spPr>
          <a:xfrm>
            <a:off x="448274" y="1251039"/>
            <a:ext cx="8074025" cy="1520736"/>
          </a:xfrm>
        </p:spPr>
        <p:txBody>
          <a:bodyPr>
            <a:noAutofit/>
          </a:bodyPr>
          <a:lstStyle/>
          <a:p>
            <a:r>
              <a:rPr lang="ro-RO" sz="2400" dirty="0"/>
              <a:t>Australian arestat pentru că a vândut un milion de parole </a:t>
            </a:r>
            <a:r>
              <a:rPr lang="ro-RO" sz="2400" dirty="0" err="1"/>
              <a:t>Netflix</a:t>
            </a:r>
            <a:r>
              <a:rPr lang="ro-RO" sz="2400" dirty="0"/>
              <a:t>, </a:t>
            </a:r>
            <a:r>
              <a:rPr lang="ro-RO" sz="2400" dirty="0" err="1"/>
              <a:t>Spotify</a:t>
            </a:r>
            <a:r>
              <a:rPr lang="ro-RO" sz="2400" dirty="0"/>
              <a:t>, </a:t>
            </a:r>
            <a:r>
              <a:rPr lang="ro-RO" sz="2400" dirty="0" err="1"/>
              <a:t>Hulu</a:t>
            </a:r>
            <a:endParaRPr lang="ro-RO" sz="2400" dirty="0"/>
          </a:p>
          <a:p>
            <a:endParaRPr lang="en-US" sz="2400" dirty="0"/>
          </a:p>
        </p:txBody>
      </p:sp>
      <p:sp>
        <p:nvSpPr>
          <p:cNvPr id="3" name="Substituent text 2">
            <a:extLst>
              <a:ext uri="{FF2B5EF4-FFF2-40B4-BE49-F238E27FC236}">
                <a16:creationId xmlns="" xmlns:a16="http://schemas.microsoft.com/office/drawing/2014/main" id="{A90A9C33-E148-44FE-AC7B-762831DC8E4C}"/>
              </a:ext>
            </a:extLst>
          </p:cNvPr>
          <p:cNvSpPr>
            <a:spLocks noGrp="1"/>
          </p:cNvSpPr>
          <p:nvPr>
            <p:ph type="body" sz="quarter" idx="12"/>
          </p:nvPr>
        </p:nvSpPr>
        <p:spPr>
          <a:xfrm>
            <a:off x="622301" y="3855757"/>
            <a:ext cx="8074024" cy="2673350"/>
          </a:xfrm>
        </p:spPr>
        <p:txBody>
          <a:bodyPr>
            <a:normAutofit/>
          </a:bodyPr>
          <a:lstStyle/>
          <a:p>
            <a:pPr algn="l"/>
            <a:r>
              <a:rPr lang="ro-RO" sz="1400" b="0" dirty="0"/>
              <a:t>Poliția australiană a arestat un bărbat de 21 de ani din Sydney care ar fi câștigat 300.000 dolari australieni (187.000 Euro)  din vânzarea de parole pentru servicii incluzând </a:t>
            </a:r>
            <a:r>
              <a:rPr lang="ro-RO" sz="1400" b="0" dirty="0" err="1"/>
              <a:t>Netflix</a:t>
            </a:r>
            <a:r>
              <a:rPr lang="ro-RO" sz="1400" b="0" dirty="0"/>
              <a:t>, </a:t>
            </a:r>
            <a:r>
              <a:rPr lang="ro-RO" sz="1400" b="0" dirty="0" err="1"/>
              <a:t>Spotify</a:t>
            </a:r>
            <a:r>
              <a:rPr lang="ro-RO" sz="1400" b="0" dirty="0"/>
              <a:t>, </a:t>
            </a:r>
            <a:r>
              <a:rPr lang="ro-RO" sz="1400" b="0" dirty="0" err="1"/>
              <a:t>Hulu</a:t>
            </a:r>
            <a:r>
              <a:rPr lang="ro-RO" sz="1400" b="0" dirty="0"/>
              <a:t>, PSN și </a:t>
            </a:r>
            <a:r>
              <a:rPr lang="ro-RO" sz="1400" b="0" dirty="0" err="1"/>
              <a:t>Origin</a:t>
            </a:r>
            <a:r>
              <a:rPr lang="ro-RO" sz="1400" b="0" dirty="0"/>
              <a:t>.</a:t>
            </a:r>
          </a:p>
          <a:p>
            <a:pPr algn="l"/>
            <a:r>
              <a:rPr lang="ro-RO" sz="1400" b="0" dirty="0"/>
              <a:t>Arestul a fost rezultatul unei investigații cibernetice internaționale ale Poliției Federale Australiene (AFP) și FBI, privind furtul drepturilor de acces la abonamente online de la clienți australieni și din alte țări din lume. </a:t>
            </a:r>
          </a:p>
          <a:p>
            <a:pPr algn="l"/>
            <a:r>
              <a:rPr lang="ro-RO" sz="1400" b="0" dirty="0"/>
              <a:t>Investigația a pornit după ce FBI a transmis AFP informații, în mai 2018 privind un website generator de conturi denumit WickdedGen.com. </a:t>
            </a:r>
          </a:p>
          <a:p>
            <a:pPr algn="l"/>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WickdedGen.com funcționa de aproximativ doi ani vânzând detalii de cont furate pentru servicii de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abi</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onament</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online incluzând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Netflix</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Spotify</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și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Hulu</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Detaliile contului au fost obținute prin studierea conturilor, care vede o listă a </a:t>
            </a:r>
            <a:r>
              <a:rPr kumimoji="0" lang="ro-RO"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numeor</a:t>
            </a:r>
            <a:r>
              <a:rPr kumimoji="0" lang="ro-R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de utilizatori furate sau scăpate , adrese de email și parolele corespunzătoare reutilizate și vândute pentru acces neautorizat. Detaliile conturilor erau ale unor victime care nu aveau cunoștință din Australia și internaționale, inclusiv din SUA</a:t>
            </a:r>
            <a:r>
              <a:rPr kumimoji="0" lang="ro-RO"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endParaRPr lang="en-US" sz="1200" b="0" dirty="0"/>
          </a:p>
        </p:txBody>
      </p:sp>
      <p:sp>
        <p:nvSpPr>
          <p:cNvPr id="6" name="CasetăText 5">
            <a:extLst>
              <a:ext uri="{FF2B5EF4-FFF2-40B4-BE49-F238E27FC236}">
                <a16:creationId xmlns="" xmlns:a16="http://schemas.microsoft.com/office/drawing/2014/main" id="{456F8B22-0802-4BEE-A8ED-796B2EA0A611}"/>
              </a:ext>
            </a:extLst>
          </p:cNvPr>
          <p:cNvSpPr txBox="1"/>
          <p:nvPr/>
        </p:nvSpPr>
        <p:spPr>
          <a:xfrm>
            <a:off x="1978925" y="109182"/>
            <a:ext cx="7165075" cy="584775"/>
          </a:xfrm>
          <a:prstGeom prst="rect">
            <a:avLst/>
          </a:prstGeom>
          <a:solidFill>
            <a:schemeClr val="accent1">
              <a:lumMod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o-RO" sz="3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charset="0"/>
              </a:rPr>
              <a:t>Utilizarea abuzivă a dispozitivelor</a:t>
            </a:r>
            <a:endParaRPr kumimoji="0" lang="ro-RO" sz="3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charset="0"/>
            </a:endParaRPr>
          </a:p>
        </p:txBody>
      </p:sp>
      <p:pic>
        <p:nvPicPr>
          <p:cNvPr id="8" name="Imagine 7">
            <a:extLst>
              <a:ext uri="{FF2B5EF4-FFF2-40B4-BE49-F238E27FC236}">
                <a16:creationId xmlns="" xmlns:a16="http://schemas.microsoft.com/office/drawing/2014/main" id="{C95BFB99-4850-4C49-B9A3-321D86E44437}"/>
              </a:ext>
            </a:extLst>
          </p:cNvPr>
          <p:cNvPicPr>
            <a:picLocks noChangeAspect="1"/>
          </p:cNvPicPr>
          <p:nvPr/>
        </p:nvPicPr>
        <p:blipFill>
          <a:blip r:embed="rId3"/>
          <a:stretch>
            <a:fillRect/>
          </a:stretch>
        </p:blipFill>
        <p:spPr>
          <a:xfrm>
            <a:off x="904938" y="3002243"/>
            <a:ext cx="7334124" cy="853514"/>
          </a:xfrm>
          <a:prstGeom prst="rect">
            <a:avLst/>
          </a:prstGeom>
        </p:spPr>
      </p:pic>
      <p:pic>
        <p:nvPicPr>
          <p:cNvPr id="15" name="Imagine 14">
            <a:extLst>
              <a:ext uri="{FF2B5EF4-FFF2-40B4-BE49-F238E27FC236}">
                <a16:creationId xmlns="" xmlns:a16="http://schemas.microsoft.com/office/drawing/2014/main" id="{7FAC6B7F-BCB3-4D88-979D-7798BF1CAB7A}"/>
              </a:ext>
            </a:extLst>
          </p:cNvPr>
          <p:cNvPicPr>
            <a:picLocks noChangeAspect="1"/>
          </p:cNvPicPr>
          <p:nvPr/>
        </p:nvPicPr>
        <p:blipFill>
          <a:blip r:embed="rId4"/>
          <a:stretch>
            <a:fillRect/>
          </a:stretch>
        </p:blipFill>
        <p:spPr>
          <a:xfrm>
            <a:off x="1512887" y="1965325"/>
            <a:ext cx="4897438" cy="1883630"/>
          </a:xfrm>
          <a:prstGeom prst="rect">
            <a:avLst/>
          </a:prstGeom>
        </p:spPr>
      </p:pic>
    </p:spTree>
    <p:extLst>
      <p:ext uri="{BB962C8B-B14F-4D97-AF65-F5344CB8AC3E}">
        <p14:creationId xmlns:p14="http://schemas.microsoft.com/office/powerpoint/2010/main" val="1245040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5577" y="1270001"/>
            <a:ext cx="4435544" cy="4770537"/>
          </a:xfrm>
          <a:prstGeom prst="rect">
            <a:avLst/>
          </a:prstGeom>
        </p:spPr>
        <p:txBody>
          <a:bodyPr wrap="square">
            <a:spAutoFit/>
          </a:bodyPr>
          <a:lstStyle/>
          <a:p>
            <a:pPr algn="just"/>
            <a:r>
              <a:rPr lang="ro-RO" sz="1600"/>
              <a:t>Fiecare Parte va adopta măsuri legislative și alte măsuri necesare, după caz, pentru stabilirea ca încălcări penale în temeiul dreptului său intern, atunci când sunt comise intenționat și  fără drept. </a:t>
            </a:r>
          </a:p>
          <a:p>
            <a:pPr marL="342900" indent="-342900" algn="just">
              <a:buFont typeface="+mj-lt"/>
              <a:buAutoNum type="alphaLcPeriod"/>
            </a:pPr>
            <a:r>
              <a:rPr lang="ro-RO" sz="1600" b="1">
                <a:solidFill>
                  <a:srgbClr val="C00000"/>
                </a:solidFill>
              </a:rPr>
              <a:t>producerea, comercializarea</a:t>
            </a:r>
            <a:r>
              <a:rPr lang="ro-RO" sz="1600"/>
              <a:t>, </a:t>
            </a:r>
            <a:r>
              <a:rPr lang="ro-RO" sz="1600" b="1">
                <a:solidFill>
                  <a:srgbClr val="C00000"/>
                </a:solidFill>
              </a:rPr>
              <a:t>procurarea în vederea utilizării, </a:t>
            </a:r>
            <a:r>
              <a:rPr lang="ro-RO" sz="1600"/>
              <a:t> </a:t>
            </a:r>
            <a:r>
              <a:rPr lang="ro-RO" sz="1600" b="1">
                <a:solidFill>
                  <a:srgbClr val="C00000"/>
                </a:solidFill>
              </a:rPr>
              <a:t>importul</a:t>
            </a:r>
            <a:r>
              <a:rPr lang="ro-RO" sz="1600"/>
              <a:t>, </a:t>
            </a:r>
            <a:r>
              <a:rPr lang="ro-RO" sz="1600" b="1">
                <a:solidFill>
                  <a:srgbClr val="C00000"/>
                </a:solidFill>
              </a:rPr>
              <a:t>distribuția </a:t>
            </a:r>
            <a:r>
              <a:rPr lang="ro-RO" sz="1600"/>
              <a:t>sau</a:t>
            </a:r>
            <a:r>
              <a:rPr lang="ro-RO" sz="1600" b="1">
                <a:solidFill>
                  <a:srgbClr val="C00000"/>
                </a:solidFill>
              </a:rPr>
              <a:t> punerea la dispoziție </a:t>
            </a:r>
            <a:r>
              <a:rPr lang="ro-RO" sz="1600"/>
              <a:t>în alt mod</a:t>
            </a:r>
            <a:r>
              <a:rPr lang="ro-RO" sz="1600" b="1">
                <a:solidFill>
                  <a:srgbClr val="C00000"/>
                </a:solidFill>
              </a:rPr>
              <a:t> a</a:t>
            </a:r>
            <a:r>
              <a:rPr lang="ro-RO" sz="1600"/>
              <a:t>: </a:t>
            </a:r>
          </a:p>
          <a:p>
            <a:pPr marL="857250" lvl="1" indent="-400050" algn="just">
              <a:buFont typeface="+mj-lt"/>
              <a:buAutoNum type="romanLcPeriod"/>
            </a:pPr>
            <a:r>
              <a:rPr lang="ro-RO" sz="1600"/>
              <a:t>unui dispozitiv, inclusiv a unui program informatic, conceput sau adaptat în principal în scopul comiterii oricărei dintre infracțiunile stabilite în conformitate cu Articolele 2 la 5; </a:t>
            </a:r>
          </a:p>
          <a:p>
            <a:pPr marL="857250" lvl="1" indent="-400050" algn="just">
              <a:buFont typeface="+mj-lt"/>
              <a:buAutoNum type="romanLcPeriod"/>
            </a:pPr>
            <a:r>
              <a:rPr lang="ro-RO" sz="1600"/>
              <a:t>unei parole de calculator, unui cod de acces sau unor date similare prin care poate fi accesat un sistem informatic, în întregime sau parțial, cu intenția de a le utiliza în scopul comiterii oricăror dintre infracțiunile stabilite în Articolele 2 la 5; și </a:t>
            </a:r>
          </a:p>
        </p:txBody>
      </p:sp>
      <p:sp>
        <p:nvSpPr>
          <p:cNvPr id="6" name="Rectangle 5">
            <a:extLst>
              <a:ext uri="{FF2B5EF4-FFF2-40B4-BE49-F238E27FC236}">
                <a16:creationId xmlns="" xmlns:a16="http://schemas.microsoft.com/office/drawing/2014/main" id="{524B6456-681F-2F44-A01A-AD3514E81BD2}"/>
              </a:ext>
            </a:extLst>
          </p:cNvPr>
          <p:cNvSpPr/>
          <p:nvPr/>
        </p:nvSpPr>
        <p:spPr>
          <a:xfrm>
            <a:off x="4451121" y="1270001"/>
            <a:ext cx="4545034" cy="4124206"/>
          </a:xfrm>
          <a:prstGeom prst="rect">
            <a:avLst/>
          </a:prstGeom>
        </p:spPr>
        <p:txBody>
          <a:bodyPr wrap="square">
            <a:spAutoFit/>
          </a:bodyPr>
          <a:lstStyle/>
          <a:p>
            <a:pPr marL="342900" indent="-342900" algn="just">
              <a:buFont typeface="Arial" panose="020B0604020202020204" pitchFamily="34" charset="0"/>
              <a:buChar char="•"/>
            </a:pPr>
            <a:r>
              <a:rPr lang="ro-RO" sz="2200"/>
              <a:t>Încriminarea: </a:t>
            </a:r>
          </a:p>
          <a:p>
            <a:pPr marL="800100" lvl="1" indent="-342900" algn="just">
              <a:buFont typeface="Calibri Light" panose="020F0302020204030204" pitchFamily="34" charset="0"/>
              <a:buChar char="‐"/>
            </a:pPr>
            <a:r>
              <a:rPr lang="ro-RO" sz="2000"/>
              <a:t>Producției</a:t>
            </a:r>
          </a:p>
          <a:p>
            <a:pPr marL="800100" lvl="1" indent="-342900" algn="just">
              <a:buFont typeface="Calibri Light" panose="020F0302020204030204" pitchFamily="34" charset="0"/>
              <a:buChar char="‐"/>
            </a:pPr>
            <a:r>
              <a:rPr lang="ro-RO" sz="2000"/>
              <a:t>Comercializării</a:t>
            </a:r>
          </a:p>
          <a:p>
            <a:pPr marL="800100" lvl="1" indent="-342900" algn="just">
              <a:buFont typeface="Calibri Light" panose="020F0302020204030204" pitchFamily="34" charset="0"/>
              <a:buChar char="‐"/>
            </a:pPr>
            <a:r>
              <a:rPr lang="ro-RO" sz="2000"/>
              <a:t>Procurării în vederea utilizării</a:t>
            </a:r>
          </a:p>
          <a:p>
            <a:pPr marL="800100" lvl="1" indent="-342900" algn="just">
              <a:buFont typeface="Calibri Light" panose="020F0302020204030204" pitchFamily="34" charset="0"/>
              <a:buChar char="‐"/>
            </a:pPr>
            <a:r>
              <a:rPr lang="ro-RO" sz="2000"/>
              <a:t>Importul</a:t>
            </a:r>
          </a:p>
          <a:p>
            <a:pPr marL="800100" lvl="1" indent="-342900" algn="just">
              <a:buFont typeface="Calibri Light" panose="020F0302020204030204" pitchFamily="34" charset="0"/>
              <a:buChar char="‐"/>
            </a:pPr>
            <a:r>
              <a:rPr lang="ro-RO" sz="2000"/>
              <a:t>Distribuția (actul activ de expediere către alții)</a:t>
            </a:r>
          </a:p>
          <a:p>
            <a:pPr marL="800100" lvl="1" indent="-342900" algn="just">
              <a:buFont typeface="Calibri Light" panose="020F0302020204030204" pitchFamily="34" charset="0"/>
              <a:buChar char="‐"/>
            </a:pPr>
            <a:r>
              <a:rPr lang="ro-RO" sz="2000"/>
              <a:t>Punerea la dispoziție (plasarea pentru uzul de către alții și include crearea sau compilarea unor hiperlinkuri online pentru a facilita accesul la asemenea dispozitive/parole)</a:t>
            </a:r>
          </a:p>
        </p:txBody>
      </p:sp>
      <p:sp>
        <p:nvSpPr>
          <p:cNvPr id="12"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Utilizarea abuzivă a dispozitivelor</a:t>
            </a:r>
          </a:p>
        </p:txBody>
      </p:sp>
    </p:spTree>
    <p:extLst>
      <p:ext uri="{BB962C8B-B14F-4D97-AF65-F5344CB8AC3E}">
        <p14:creationId xmlns:p14="http://schemas.microsoft.com/office/powerpoint/2010/main" val="358110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Date informatice</a:t>
            </a:r>
          </a:p>
        </p:txBody>
      </p:sp>
      <p:sp>
        <p:nvSpPr>
          <p:cNvPr id="2" name="Rectangle 1">
            <a:extLst>
              <a:ext uri="{FF2B5EF4-FFF2-40B4-BE49-F238E27FC236}">
                <a16:creationId xmlns="" xmlns:a16="http://schemas.microsoft.com/office/drawing/2014/main" id="{0F998D42-3E41-48B1-892B-F108108468D9}"/>
              </a:ext>
            </a:extLst>
          </p:cNvPr>
          <p:cNvSpPr/>
          <p:nvPr/>
        </p:nvSpPr>
        <p:spPr>
          <a:xfrm>
            <a:off x="4410308" y="1463277"/>
            <a:ext cx="4518735" cy="4524315"/>
          </a:xfrm>
          <a:prstGeom prst="rect">
            <a:avLst/>
          </a:prstGeom>
        </p:spPr>
        <p:txBody>
          <a:bodyPr wrap="square">
            <a:spAutoFit/>
          </a:bodyPr>
          <a:lstStyle/>
          <a:p>
            <a:pPr algn="just"/>
            <a:r>
              <a:rPr lang="ro-RO" sz="2400">
                <a:ea typeface="Verdana" panose="020B0604030504040204" pitchFamily="34" charset="0"/>
              </a:rPr>
              <a:t>Datele informatice sunt orice date care se află într-o formă în care pot fi procesate direct de un sistem informatic</a:t>
            </a:r>
          </a:p>
          <a:p>
            <a:pPr marL="342900" indent="-342900" algn="just">
              <a:buFont typeface="Wingdings" pitchFamily="2" charset="2"/>
              <a:buChar char="Ø"/>
            </a:pPr>
            <a:endParaRPr lang="en-US" sz="2400" dirty="0">
              <a:ea typeface="Verdana" panose="020B0604030504040204" pitchFamily="34" charset="0"/>
            </a:endParaRPr>
          </a:p>
          <a:p>
            <a:pPr algn="just"/>
            <a:r>
              <a:rPr lang="ro-RO" sz="2400">
                <a:ea typeface="Verdana" panose="020B0604030504040204" pitchFamily="34" charset="0"/>
              </a:rPr>
              <a:t>Datele informatice care pot fi prelucrate automat pot face obiectul infracțiunilor definite în Convenția de la Budapesta sau obiectul aplicării măsurilor de investigare definite de Convenția de la Budapesta </a:t>
            </a:r>
          </a:p>
        </p:txBody>
      </p:sp>
      <p:sp>
        <p:nvSpPr>
          <p:cNvPr id="3" name="Rectangle 2">
            <a:extLst>
              <a:ext uri="{FF2B5EF4-FFF2-40B4-BE49-F238E27FC236}">
                <a16:creationId xmlns="" xmlns:a16="http://schemas.microsoft.com/office/drawing/2014/main" id="{22B23B8C-EBB4-4825-AB22-2544600253B2}"/>
              </a:ext>
            </a:extLst>
          </p:cNvPr>
          <p:cNvSpPr/>
          <p:nvPr/>
        </p:nvSpPr>
        <p:spPr>
          <a:xfrm>
            <a:off x="214957" y="1463499"/>
            <a:ext cx="3986074" cy="3046988"/>
          </a:xfrm>
          <a:prstGeom prst="rect">
            <a:avLst/>
          </a:prstGeom>
        </p:spPr>
        <p:txBody>
          <a:bodyPr wrap="square">
            <a:spAutoFit/>
          </a:bodyPr>
          <a:lstStyle/>
          <a:p>
            <a:pPr algn="just"/>
            <a:r>
              <a:rPr lang="ro-RO" sz="2400">
                <a:ea typeface="Verdana" panose="020B0604030504040204" pitchFamily="34" charset="0"/>
              </a:rPr>
              <a:t>"</a:t>
            </a:r>
            <a:r>
              <a:rPr lang="ro-RO" sz="2400" b="1">
                <a:ea typeface="Verdana" panose="020B0604030504040204" pitchFamily="34" charset="0"/>
              </a:rPr>
              <a:t>Date informatice"</a:t>
            </a:r>
            <a:r>
              <a:rPr lang="ro-RO" sz="2400">
                <a:ea typeface="Verdana" panose="020B0604030504040204" pitchFamily="34" charset="0"/>
              </a:rPr>
              <a:t> înseamnă orice reprezentare a faptelor, informațiilor sau a conceptelor într-o formă adecvată pentru prelucrarea într-un sistem informatic, incluzând un program adecvat pentru a determina executarea unei funcții de către un sistem informatic;</a:t>
            </a:r>
          </a:p>
        </p:txBody>
      </p:sp>
    </p:spTree>
    <p:extLst>
      <p:ext uri="{BB962C8B-B14F-4D97-AF65-F5344CB8AC3E}">
        <p14:creationId xmlns:p14="http://schemas.microsoft.com/office/powerpoint/2010/main" val="34737925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5577" y="1163678"/>
            <a:ext cx="4082843" cy="5509200"/>
          </a:xfrm>
          <a:prstGeom prst="rect">
            <a:avLst/>
          </a:prstGeom>
        </p:spPr>
        <p:txBody>
          <a:bodyPr wrap="square">
            <a:spAutoFit/>
          </a:bodyPr>
          <a:lstStyle/>
          <a:p>
            <a:pPr algn="just"/>
            <a:r>
              <a:rPr lang="ro-RO" sz="1600"/>
              <a:t>Fiecare Parte va adopta măsuri legislative și alte măsuri necesare, după caz, pentru stabilirea ca încălcări penale în temeiul dreptului său intern, atunci când sunt comise intenționat și  fără drept. </a:t>
            </a:r>
          </a:p>
          <a:p>
            <a:pPr marL="342900" indent="-342900" algn="just">
              <a:buFont typeface="+mj-lt"/>
              <a:buAutoNum type="alphaLcPeriod"/>
            </a:pPr>
            <a:r>
              <a:rPr lang="ro-RO" sz="1600"/>
              <a:t>producerea, comercializarea, procurarea în vederea utilizării,  importul, distribuția sau punerea la dispoziție în alt mod a: </a:t>
            </a:r>
          </a:p>
          <a:p>
            <a:pPr marL="857250" lvl="1" indent="-400050" algn="just">
              <a:buFont typeface="+mj-lt"/>
              <a:buAutoNum type="romanLcPeriod"/>
            </a:pPr>
            <a:r>
              <a:rPr lang="ro-RO" sz="1600"/>
              <a:t>unui </a:t>
            </a:r>
            <a:r>
              <a:rPr lang="ro-RO" sz="1600" b="1">
                <a:solidFill>
                  <a:srgbClr val="C00000"/>
                </a:solidFill>
              </a:rPr>
              <a:t>dispozitiv</a:t>
            </a:r>
            <a:r>
              <a:rPr lang="ro-RO" sz="1600"/>
              <a:t>, inclusiv a unui </a:t>
            </a:r>
            <a:r>
              <a:rPr lang="ro-RO" sz="1600" b="1">
                <a:solidFill>
                  <a:srgbClr val="C00000"/>
                </a:solidFill>
              </a:rPr>
              <a:t>program informatic</a:t>
            </a:r>
            <a:r>
              <a:rPr lang="ro-RO" sz="1600"/>
              <a:t>, conceput sau adaptat în principal în scopul comiterii oricărei dintre infracțiunile stabilite în conformitate cu Articolele 2 la 5; </a:t>
            </a:r>
          </a:p>
          <a:p>
            <a:pPr marL="857250" lvl="1" indent="-400050" algn="just">
              <a:buFont typeface="+mj-lt"/>
              <a:buAutoNum type="romanLcPeriod"/>
            </a:pPr>
            <a:r>
              <a:rPr lang="ro-RO" sz="1600"/>
              <a:t>unei parole de calculator, unui cod de acces sau unor date similare prin care poate fi accesat un sistem informatic, în întregime sau parțial, cu intenția de a le utiliza în scopul comiterii oricăror dintre infracțiunile stabilite în Articolele 2 la 5; și </a:t>
            </a:r>
          </a:p>
        </p:txBody>
      </p:sp>
      <p:sp>
        <p:nvSpPr>
          <p:cNvPr id="6" name="Rectangle 5">
            <a:extLst>
              <a:ext uri="{FF2B5EF4-FFF2-40B4-BE49-F238E27FC236}">
                <a16:creationId xmlns="" xmlns:a16="http://schemas.microsoft.com/office/drawing/2014/main" id="{524B6456-681F-2F44-A01A-AD3514E81BD2}"/>
              </a:ext>
            </a:extLst>
          </p:cNvPr>
          <p:cNvSpPr/>
          <p:nvPr/>
        </p:nvSpPr>
        <p:spPr>
          <a:xfrm>
            <a:off x="4377969" y="1163678"/>
            <a:ext cx="4545034" cy="1938992"/>
          </a:xfrm>
          <a:prstGeom prst="rect">
            <a:avLst/>
          </a:prstGeom>
        </p:spPr>
        <p:txBody>
          <a:bodyPr wrap="square">
            <a:spAutoFit/>
          </a:bodyPr>
          <a:lstStyle/>
          <a:p>
            <a:pPr marL="342900" indent="-342900" algn="just">
              <a:buFont typeface="Arial" panose="020B0604020202020204" pitchFamily="34" charset="0"/>
              <a:buChar char="•"/>
            </a:pPr>
            <a:r>
              <a:rPr lang="ro-RO" sz="2000"/>
              <a:t>Domeniul de aplicare al acestei infracțiuni se referă la dispozitive și programe informatice</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Acesta include programe de virus și programe concepute sau adaptate pentru a obține acces la sisteme informatice</a:t>
            </a:r>
          </a:p>
        </p:txBody>
      </p:sp>
      <p:sp>
        <p:nvSpPr>
          <p:cNvPr id="12"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Utilizarea abuzivă a dispozitivelor</a:t>
            </a:r>
          </a:p>
        </p:txBody>
      </p:sp>
    </p:spTree>
    <p:extLst>
      <p:ext uri="{BB962C8B-B14F-4D97-AF65-F5344CB8AC3E}">
        <p14:creationId xmlns:p14="http://schemas.microsoft.com/office/powerpoint/2010/main" val="3699813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5577" y="1163678"/>
            <a:ext cx="4082843" cy="5509200"/>
          </a:xfrm>
          <a:prstGeom prst="rect">
            <a:avLst/>
          </a:prstGeom>
        </p:spPr>
        <p:txBody>
          <a:bodyPr wrap="square">
            <a:spAutoFit/>
          </a:bodyPr>
          <a:lstStyle/>
          <a:p>
            <a:pPr algn="just"/>
            <a:r>
              <a:rPr lang="ro-RO" sz="1600"/>
              <a:t>Fiecare Parte va adopta măsuri legislative și alte măsuri necesare, după caz, pentru stabilirea ca încălcări penale în temeiul dreptului său intern, atunci când sunt comise intenționat și  fără drept. </a:t>
            </a:r>
          </a:p>
          <a:p>
            <a:pPr marL="342900" indent="-342900" algn="just">
              <a:buFont typeface="+mj-lt"/>
              <a:buAutoNum type="alphaLcPeriod"/>
            </a:pPr>
            <a:r>
              <a:rPr lang="ro-RO" sz="1600"/>
              <a:t>producerea, comercializarea, procurarea în vederea utilizării,  importul, distribuția sau punerea la dispoziție în alt mod a: </a:t>
            </a:r>
          </a:p>
          <a:p>
            <a:pPr marL="857250" lvl="1" indent="-400050" algn="just">
              <a:buFont typeface="+mj-lt"/>
              <a:buAutoNum type="romanLcPeriod"/>
            </a:pPr>
            <a:r>
              <a:rPr lang="ro-RO" sz="1600"/>
              <a:t>unui dispozitiv, inclusiv a unui program informatic, </a:t>
            </a:r>
            <a:r>
              <a:rPr lang="ro-RO" sz="1600" b="1">
                <a:solidFill>
                  <a:srgbClr val="C00000"/>
                </a:solidFill>
              </a:rPr>
              <a:t>conceput sau adaptat în principal</a:t>
            </a:r>
            <a:r>
              <a:rPr lang="ro-RO" sz="1600"/>
              <a:t> în scopul comiterii oricărei dintre infracțiunile stabilite în conformitate cu Articolele 2 la 5; </a:t>
            </a:r>
          </a:p>
          <a:p>
            <a:pPr marL="857250" lvl="1" indent="-400050" algn="just">
              <a:buFont typeface="+mj-lt"/>
              <a:buAutoNum type="romanLcPeriod"/>
            </a:pPr>
            <a:r>
              <a:rPr lang="ro-RO" sz="1600"/>
              <a:t>unei parole de calculator, unui cod de acces sau unor date similare prin care poate fi accesat un sistem informatic, în întregime sau parțial, cu intenția de a le utiliza în scopul comiterii oricăror dintre infracțiunile stabilite în Articolele 2 la 5; și </a:t>
            </a:r>
          </a:p>
        </p:txBody>
      </p:sp>
      <p:sp>
        <p:nvSpPr>
          <p:cNvPr id="6" name="Rectangle 5">
            <a:extLst>
              <a:ext uri="{FF2B5EF4-FFF2-40B4-BE49-F238E27FC236}">
                <a16:creationId xmlns="" xmlns:a16="http://schemas.microsoft.com/office/drawing/2014/main" id="{524B6456-681F-2F44-A01A-AD3514E81BD2}"/>
              </a:ext>
            </a:extLst>
          </p:cNvPr>
          <p:cNvSpPr/>
          <p:nvPr/>
        </p:nvSpPr>
        <p:spPr>
          <a:xfrm>
            <a:off x="4451121" y="1270001"/>
            <a:ext cx="4545034" cy="5078313"/>
          </a:xfrm>
          <a:prstGeom prst="rect">
            <a:avLst/>
          </a:prstGeom>
        </p:spPr>
        <p:txBody>
          <a:bodyPr wrap="square">
            <a:spAutoFit/>
          </a:bodyPr>
          <a:lstStyle/>
          <a:p>
            <a:pPr marL="285750" indent="-285750" algn="just">
              <a:buFont typeface="Arial" panose="020B0604020202020204" pitchFamily="34" charset="0"/>
              <a:buChar char="•"/>
            </a:pPr>
            <a:r>
              <a:rPr lang="ro-RO" sz="2000"/>
              <a:t>Convenția de la Budapesta impune ca dispozitivul să fie proiectat sau adaptat în principal (dar nu exclusiv) pentru comiterea unei infracțiuni corespunzătoare unei infracțiuni în temeiul Articolului 2-5 </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ro-RO" sz="2000"/>
              <a:t>Această dispoziție încearcă să găsească un echilibru între: </a:t>
            </a:r>
          </a:p>
          <a:p>
            <a:pPr marL="742950" lvl="1" indent="-285750" algn="just">
              <a:buFont typeface="Calibri Light" panose="020F0302020204030204" pitchFamily="34" charset="0"/>
              <a:buChar char="‐"/>
            </a:pPr>
            <a:r>
              <a:rPr lang="ro-RO"/>
              <a:t>Excluderea dispozitivelor cu dublă utilizare (care ar fi fost prea îngustă și dificil de dovedit) și</a:t>
            </a:r>
          </a:p>
          <a:p>
            <a:pPr marL="742950" lvl="1" indent="-285750" algn="just">
              <a:buFont typeface="Calibri Light" panose="020F0302020204030204" pitchFamily="34" charset="0"/>
              <a:buChar char="‐"/>
            </a:pPr>
            <a:r>
              <a:rPr lang="ro-RO"/>
              <a:t>Includerea dispozitivelor cu dublă utilizare (care ar fi dus la supra-încriminarea prin includerea tuturor dispozitivelor, chiar dacă sunt produse și distribuite în mod legal)</a:t>
            </a:r>
          </a:p>
        </p:txBody>
      </p:sp>
      <p:sp>
        <p:nvSpPr>
          <p:cNvPr id="12"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Utilizarea abuzivă a dispozitivelor</a:t>
            </a:r>
          </a:p>
        </p:txBody>
      </p:sp>
    </p:spTree>
    <p:extLst>
      <p:ext uri="{BB962C8B-B14F-4D97-AF65-F5344CB8AC3E}">
        <p14:creationId xmlns:p14="http://schemas.microsoft.com/office/powerpoint/2010/main" val="901683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5577" y="1163678"/>
            <a:ext cx="4082843" cy="5509200"/>
          </a:xfrm>
          <a:prstGeom prst="rect">
            <a:avLst/>
          </a:prstGeom>
        </p:spPr>
        <p:txBody>
          <a:bodyPr wrap="square">
            <a:spAutoFit/>
          </a:bodyPr>
          <a:lstStyle/>
          <a:p>
            <a:pPr algn="just"/>
            <a:r>
              <a:rPr lang="ro-RO" sz="1600"/>
              <a:t>Fiecare Parte va adopta măsuri legislative și alte măsuri necesare, după caz, pentru stabilirea ca încălcări penale în temeiul dreptului său intern, atunci când sunt comise intenționat și  fără drept. </a:t>
            </a:r>
          </a:p>
          <a:p>
            <a:pPr marL="342900" indent="-342900" algn="just">
              <a:buFont typeface="+mj-lt"/>
              <a:buAutoNum type="alphaLcPeriod"/>
            </a:pPr>
            <a:r>
              <a:rPr lang="ro-RO" sz="1600"/>
              <a:t>producerea, comercializarea, procurarea în vederea utilizării,  importul, distribuția sau punerea la dispoziție în alt mod a: </a:t>
            </a:r>
          </a:p>
          <a:p>
            <a:pPr marL="857250" lvl="1" indent="-400050" algn="just">
              <a:buFont typeface="+mj-lt"/>
              <a:buAutoNum type="romanLcPeriod"/>
            </a:pPr>
            <a:r>
              <a:rPr lang="ro-RO" sz="1600"/>
              <a:t>i unui dispozitiv, inclusiv a unui program informatic, conceput sau adaptat în principal în scopul comiterii oricărei dintre infracțiunile stabilite în conformitate cu Articolele 2 la 5; </a:t>
            </a:r>
          </a:p>
          <a:p>
            <a:pPr marL="857250" lvl="1" indent="-400050" algn="just">
              <a:buFont typeface="+mj-lt"/>
              <a:buAutoNum type="romanLcPeriod"/>
            </a:pPr>
            <a:r>
              <a:rPr lang="ro-RO" sz="1600"/>
              <a:t>ii unei </a:t>
            </a:r>
            <a:r>
              <a:rPr lang="ro-RO" sz="1600" b="1">
                <a:solidFill>
                  <a:srgbClr val="C00000"/>
                </a:solidFill>
              </a:rPr>
              <a:t>parole de calculator, unui cod de acces sau unor date similare </a:t>
            </a:r>
            <a:r>
              <a:rPr lang="ro-RO" sz="1600"/>
              <a:t>prin care poate fi accesat un sistem informatic, în întregime sau parțial, cu intenția de a </a:t>
            </a:r>
            <a:r>
              <a:rPr lang="ro-RO" sz="1600" b="1">
                <a:solidFill>
                  <a:srgbClr val="C00000"/>
                </a:solidFill>
              </a:rPr>
              <a:t>le utiliza în scopul comiterii oricăror dintre infracțiunile stabilite în Articolele 2 la 5</a:t>
            </a:r>
            <a:r>
              <a:rPr lang="ro-RO" sz="1600"/>
              <a:t>; și </a:t>
            </a:r>
          </a:p>
        </p:txBody>
      </p:sp>
      <p:sp>
        <p:nvSpPr>
          <p:cNvPr id="6" name="Rectangle 5">
            <a:extLst>
              <a:ext uri="{FF2B5EF4-FFF2-40B4-BE49-F238E27FC236}">
                <a16:creationId xmlns="" xmlns:a16="http://schemas.microsoft.com/office/drawing/2014/main" id="{524B6456-681F-2F44-A01A-AD3514E81BD2}"/>
              </a:ext>
            </a:extLst>
          </p:cNvPr>
          <p:cNvSpPr/>
          <p:nvPr/>
        </p:nvSpPr>
        <p:spPr>
          <a:xfrm>
            <a:off x="4393971" y="1163678"/>
            <a:ext cx="4545034" cy="3508653"/>
          </a:xfrm>
          <a:prstGeom prst="rect">
            <a:avLst/>
          </a:prstGeom>
        </p:spPr>
        <p:txBody>
          <a:bodyPr wrap="square">
            <a:spAutoFit/>
          </a:bodyPr>
          <a:lstStyle/>
          <a:p>
            <a:pPr marL="342900" indent="-342900" algn="just">
              <a:buFont typeface="Arial" panose="020B0604020202020204" pitchFamily="34" charset="0"/>
              <a:buChar char="•"/>
            </a:pPr>
            <a:r>
              <a:rPr lang="ro-RO" sz="2200">
                <a:latin typeface="+mj-lt"/>
              </a:rPr>
              <a:t>Încriminarea: </a:t>
            </a:r>
          </a:p>
          <a:p>
            <a:pPr marL="800100" lvl="1" indent="-342900" algn="just">
              <a:buFont typeface="Calibri Light" panose="020F0302020204030204" pitchFamily="34" charset="0"/>
              <a:buChar char="‐"/>
            </a:pPr>
            <a:r>
              <a:rPr lang="ro-RO" sz="2000">
                <a:latin typeface="+mj-lt"/>
              </a:rPr>
              <a:t>Producției</a:t>
            </a:r>
          </a:p>
          <a:p>
            <a:pPr marL="800100" lvl="1" indent="-342900" algn="just">
              <a:buFont typeface="Calibri Light" panose="020F0302020204030204" pitchFamily="34" charset="0"/>
              <a:buChar char="‐"/>
            </a:pPr>
            <a:r>
              <a:rPr lang="ro-RO" sz="2000">
                <a:latin typeface="+mj-lt"/>
              </a:rPr>
              <a:t>Comercializării</a:t>
            </a:r>
          </a:p>
          <a:p>
            <a:pPr marL="800100" lvl="1" indent="-342900" algn="just">
              <a:buFont typeface="Calibri Light" panose="020F0302020204030204" pitchFamily="34" charset="0"/>
              <a:buChar char="‐"/>
            </a:pPr>
            <a:r>
              <a:rPr lang="ro-RO" sz="2000">
                <a:latin typeface="+mj-lt"/>
              </a:rPr>
              <a:t>Procurării în vederea utilizării</a:t>
            </a:r>
          </a:p>
          <a:p>
            <a:pPr marL="800100" lvl="1" indent="-342900" algn="just">
              <a:buFont typeface="Calibri Light" panose="020F0302020204030204" pitchFamily="34" charset="0"/>
              <a:buChar char="‐"/>
            </a:pPr>
            <a:r>
              <a:rPr lang="ro-RO" sz="2000">
                <a:latin typeface="+mj-lt"/>
              </a:rPr>
              <a:t>Importul</a:t>
            </a:r>
          </a:p>
          <a:p>
            <a:pPr marL="800100" lvl="1" indent="-342900" algn="just">
              <a:buFont typeface="Calibri Light" panose="020F0302020204030204" pitchFamily="34" charset="0"/>
              <a:buChar char="‐"/>
            </a:pPr>
            <a:r>
              <a:rPr lang="ro-RO" sz="2000">
                <a:latin typeface="+mj-lt"/>
              </a:rPr>
              <a:t>Distribuția</a:t>
            </a:r>
          </a:p>
          <a:p>
            <a:pPr marL="800100" lvl="1" indent="-342900" algn="just">
              <a:buFont typeface="Calibri Light" panose="020F0302020204030204" pitchFamily="34" charset="0"/>
              <a:buChar char="‐"/>
            </a:pPr>
            <a:r>
              <a:rPr lang="ro-RO" sz="2000">
                <a:latin typeface="+mj-lt"/>
              </a:rPr>
              <a:t>Punerea la dispoziție a</a:t>
            </a:r>
          </a:p>
          <a:p>
            <a:pPr marL="800100" lvl="1" indent="-342900" algn="just">
              <a:buFont typeface="Calibri Light" panose="020F0302020204030204" pitchFamily="34" charset="0"/>
              <a:buChar char="‐"/>
            </a:pPr>
            <a:r>
              <a:rPr lang="ro-RO" sz="2000">
                <a:latin typeface="+mj-lt"/>
              </a:rPr>
              <a:t>unei parole de calculator, unui cod de acces sau a unor date similare prin care poate fi accesat un sistem informatic, în întregime sau parțial.</a:t>
            </a:r>
          </a:p>
        </p:txBody>
      </p:sp>
      <p:sp>
        <p:nvSpPr>
          <p:cNvPr id="12"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Utilizarea abuzivă a dispozitivelor</a:t>
            </a:r>
          </a:p>
        </p:txBody>
      </p:sp>
    </p:spTree>
    <p:extLst>
      <p:ext uri="{BB962C8B-B14F-4D97-AF65-F5344CB8AC3E}">
        <p14:creationId xmlns:p14="http://schemas.microsoft.com/office/powerpoint/2010/main" val="18876638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5577" y="1163678"/>
            <a:ext cx="4224953" cy="4832092"/>
          </a:xfrm>
          <a:prstGeom prst="rect">
            <a:avLst/>
          </a:prstGeom>
        </p:spPr>
        <p:txBody>
          <a:bodyPr wrap="square">
            <a:spAutoFit/>
          </a:bodyPr>
          <a:lstStyle/>
          <a:p>
            <a:pPr marL="800100" lvl="1" indent="-342900" algn="just">
              <a:buFont typeface="+mj-lt"/>
              <a:buAutoNum type="alphaLcPeriod" startAt="2"/>
            </a:pPr>
            <a:r>
              <a:rPr lang="ro-RO" sz="1400" b="1">
                <a:solidFill>
                  <a:srgbClr val="C00000"/>
                </a:solidFill>
              </a:rPr>
              <a:t>posesia</a:t>
            </a:r>
            <a:r>
              <a:rPr lang="ro-RO" sz="1400"/>
              <a:t> unui articol menționat la paragrafele a.i sau ii de mai sus, </a:t>
            </a:r>
            <a:r>
              <a:rPr lang="ro-RO" sz="1400" b="1">
                <a:solidFill>
                  <a:srgbClr val="C00000"/>
                </a:solidFill>
              </a:rPr>
              <a:t>cu intenția de a-l utiliza în scopul comiterii oricărei infracțiuni stabilite la Articolele 2 - 5</a:t>
            </a:r>
            <a:r>
              <a:rPr lang="ro-RO" sz="1400"/>
              <a:t>. O Parte poate prevede prin lege că este necesară posesia uni </a:t>
            </a:r>
            <a:r>
              <a:rPr lang="ro-RO" sz="1400" b="1">
                <a:solidFill>
                  <a:srgbClr val="C00000"/>
                </a:solidFill>
              </a:rPr>
              <a:t>număr de astfel de articole </a:t>
            </a:r>
            <a:r>
              <a:rPr lang="ro-RO" sz="1400"/>
              <a:t>pentru a antrena răspunderea penală. </a:t>
            </a:r>
          </a:p>
          <a:p>
            <a:pPr marL="800100" lvl="1" indent="-342900" algn="just">
              <a:buFont typeface="+mj-lt"/>
              <a:buAutoNum type="alphaLcPeriod" startAt="2"/>
            </a:pPr>
            <a:endParaRPr lang="en-US" sz="1400" dirty="0"/>
          </a:p>
          <a:p>
            <a:pPr algn="just"/>
            <a:r>
              <a:rPr lang="ro-RO" sz="1400"/>
              <a:t>Prezentul articol nu va fi interpretat ca impunând răspunderea penală în cazul în care producția, vânzarea, achiziția în vederea utilizării, importul, distribuția sau punerea la dispoziție sau posesia menționată la alineatul (1) din prezentul articol nu sunt în scopul de a comite o infracțiune stabilită în conformitate cu Articolele 2-5 ale prezentei convenții, cum ar fi pentru testarea autorizată sau protecția unui sistem informatic. </a:t>
            </a:r>
          </a:p>
          <a:p>
            <a:pPr algn="just"/>
            <a:endParaRPr lang="en-US" sz="1400" dirty="0"/>
          </a:p>
          <a:p>
            <a:pPr algn="just"/>
            <a:r>
              <a:rPr lang="ro-RO" sz="1400"/>
              <a:t>Fiecare Parte își poate rezerva dreptul de a nu aplica alineatul (1) din prezentul articol, cu condiția ca rezerva să nu vizeze comercializarea, distribuția sau punerea la dispoziție în alt mod a articolelor menționate la alineatul (1) a.ii din prezentul articol.</a:t>
            </a:r>
          </a:p>
        </p:txBody>
      </p:sp>
      <p:sp>
        <p:nvSpPr>
          <p:cNvPr id="6" name="Rectangle 5">
            <a:extLst>
              <a:ext uri="{FF2B5EF4-FFF2-40B4-BE49-F238E27FC236}">
                <a16:creationId xmlns="" xmlns:a16="http://schemas.microsoft.com/office/drawing/2014/main" id="{524B6456-681F-2F44-A01A-AD3514E81BD2}"/>
              </a:ext>
            </a:extLst>
          </p:cNvPr>
          <p:cNvSpPr/>
          <p:nvPr/>
        </p:nvSpPr>
        <p:spPr>
          <a:xfrm>
            <a:off x="4240530" y="1163678"/>
            <a:ext cx="4755625" cy="2246769"/>
          </a:xfrm>
          <a:prstGeom prst="rect">
            <a:avLst/>
          </a:prstGeom>
        </p:spPr>
        <p:txBody>
          <a:bodyPr wrap="square">
            <a:spAutoFit/>
          </a:bodyPr>
          <a:lstStyle/>
          <a:p>
            <a:pPr marL="342900" indent="-342900" algn="just">
              <a:buFont typeface="Arial" panose="020B0604020202020204" pitchFamily="34" charset="0"/>
              <a:buChar char="•"/>
            </a:pPr>
            <a:r>
              <a:rPr lang="ro-RO" sz="2000"/>
              <a:t>Posesia dispozitivelor sau a parolelor cu intenția de a comite o infracțiune corespunzătoare articolului 2-5 din Convenția de la Budapesta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Aceasta se poate aplica la posesia unui anumit număr minim</a:t>
            </a:r>
          </a:p>
        </p:txBody>
      </p:sp>
      <p:sp>
        <p:nvSpPr>
          <p:cNvPr id="10"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b="1">
                <a:solidFill>
                  <a:schemeClr val="bg1"/>
                </a:solidFill>
                <a:latin typeface="+mj-lt"/>
                <a:ea typeface="Verdana" panose="020B0604030504040204" pitchFamily="34" charset="0"/>
                <a:cs typeface="Verdana" charset="0"/>
              </a:rPr>
              <a:t>Utilizarea abuzivă a dispozitivelor</a:t>
            </a:r>
          </a:p>
        </p:txBody>
      </p:sp>
    </p:spTree>
    <p:extLst>
      <p:ext uri="{BB962C8B-B14F-4D97-AF65-F5344CB8AC3E}">
        <p14:creationId xmlns:p14="http://schemas.microsoft.com/office/powerpoint/2010/main" val="41088191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FA81925-418B-D44C-9255-2AEBBFBC0ADA}"/>
              </a:ext>
            </a:extLst>
          </p:cNvPr>
          <p:cNvSpPr/>
          <p:nvPr/>
        </p:nvSpPr>
        <p:spPr>
          <a:xfrm>
            <a:off x="15577" y="1270001"/>
            <a:ext cx="4435544" cy="4832092"/>
          </a:xfrm>
          <a:prstGeom prst="rect">
            <a:avLst/>
          </a:prstGeom>
        </p:spPr>
        <p:txBody>
          <a:bodyPr wrap="square">
            <a:spAutoFit/>
          </a:bodyPr>
          <a:lstStyle/>
          <a:p>
            <a:pPr marL="800100" lvl="1" indent="-342900" algn="just">
              <a:buFont typeface="+mj-lt"/>
              <a:buAutoNum type="alphaLcPeriod" startAt="2"/>
            </a:pPr>
            <a:r>
              <a:rPr lang="ro-RO" sz="1400" dirty="0"/>
              <a:t>posesia unui articol menționat la paragrafele </a:t>
            </a:r>
            <a:r>
              <a:rPr lang="ro-RO" sz="1400" dirty="0" err="1"/>
              <a:t>a.i</a:t>
            </a:r>
            <a:r>
              <a:rPr lang="ro-RO" sz="1400" dirty="0"/>
              <a:t> sau ii de mai sus, cu intenția de a-l utiliza în scopul comiterii oricărei infracțiuni stabilite la Articolele 2 la 5. O Parte poate prevede prin lege că este necesară posesia uni număr de astfel de articole pentru a antrena răspunderea penală. </a:t>
            </a:r>
          </a:p>
          <a:p>
            <a:pPr lvl="1" algn="just"/>
            <a:endParaRPr lang="en-US" sz="1400" dirty="0"/>
          </a:p>
          <a:p>
            <a:pPr algn="just"/>
            <a:r>
              <a:rPr lang="ro-RO" sz="1400" dirty="0"/>
              <a:t>Prezentul articol nu va fi interpretat ca impunând răspunderea penală în cazul în care producția, vânzarea, achiziția în vederea utilizării, importul, distribuția sau punerea la dispoziție sau posesia menționată la alineatul (1) din prezentul articol </a:t>
            </a:r>
            <a:r>
              <a:rPr lang="ro-RO" sz="1400" b="1" dirty="0">
                <a:solidFill>
                  <a:srgbClr val="FF0000"/>
                </a:solidFill>
              </a:rPr>
              <a:t>nu sunt în scopul de a comite o infracțiune stabilită </a:t>
            </a:r>
            <a:r>
              <a:rPr lang="ro-RO" sz="1400" dirty="0"/>
              <a:t>în conformitate cu Articolele 2-5 ale prezentei convenții, cum ar fi pentru </a:t>
            </a:r>
            <a:r>
              <a:rPr lang="ro-RO" sz="1400" b="1" dirty="0">
                <a:solidFill>
                  <a:srgbClr val="FF0000"/>
                </a:solidFill>
              </a:rPr>
              <a:t>testarea autorizată sau protecția</a:t>
            </a:r>
            <a:r>
              <a:rPr lang="ro-RO" sz="1400" dirty="0"/>
              <a:t> unui sistem informatic. </a:t>
            </a:r>
          </a:p>
          <a:p>
            <a:pPr algn="just"/>
            <a:endParaRPr lang="en-US" sz="1400" dirty="0"/>
          </a:p>
          <a:p>
            <a:pPr algn="just"/>
            <a:r>
              <a:rPr lang="ro-RO" sz="1400" dirty="0"/>
              <a:t>Fiecare Parte își poate rezerva dreptul de a nu aplica alineatul (1) din prezentul articol, cu condiția ca rezerva să nu vizeze comercializarea, distribuția sau punerea la dispoziție în alt mod a articolelor menționate la alineatul (1) </a:t>
            </a:r>
            <a:r>
              <a:rPr lang="ro-RO" sz="1400" dirty="0" err="1"/>
              <a:t>a.ii</a:t>
            </a:r>
            <a:r>
              <a:rPr lang="ro-RO" sz="1400" dirty="0"/>
              <a:t> din prezentul articol.</a:t>
            </a:r>
          </a:p>
        </p:txBody>
      </p:sp>
      <p:sp>
        <p:nvSpPr>
          <p:cNvPr id="6" name="Rectangle 5">
            <a:extLst>
              <a:ext uri="{FF2B5EF4-FFF2-40B4-BE49-F238E27FC236}">
                <a16:creationId xmlns="" xmlns:a16="http://schemas.microsoft.com/office/drawing/2014/main" id="{524B6456-681F-2F44-A01A-AD3514E81BD2}"/>
              </a:ext>
            </a:extLst>
          </p:cNvPr>
          <p:cNvSpPr/>
          <p:nvPr/>
        </p:nvSpPr>
        <p:spPr>
          <a:xfrm>
            <a:off x="4451121" y="1270001"/>
            <a:ext cx="4545034" cy="2862322"/>
          </a:xfrm>
          <a:prstGeom prst="rect">
            <a:avLst/>
          </a:prstGeom>
        </p:spPr>
        <p:txBody>
          <a:bodyPr wrap="square">
            <a:spAutoFit/>
          </a:bodyPr>
          <a:lstStyle/>
          <a:p>
            <a:pPr marL="342900" indent="-342900" algn="just">
              <a:buFont typeface="Arial" panose="020B0604020202020204" pitchFamily="34" charset="0"/>
              <a:buChar char="•"/>
            </a:pPr>
            <a:r>
              <a:rPr lang="ro-RO" sz="2000"/>
              <a:t>Comportamentul constituie o infracțiune doar dacă are ca scop comiterea unei infracțiuni stabilite în conformitate cu Articolul 2-5 din Convenția de la Budapesta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ro-RO" sz="2000"/>
              <a:t>Conduită întreprinsă pentru testarea autorizată sau protecția unui sistem informatic</a:t>
            </a:r>
          </a:p>
        </p:txBody>
      </p:sp>
      <p:sp>
        <p:nvSpPr>
          <p:cNvPr id="12" name="TextBox 7">
            <a:extLst>
              <a:ext uri="{FF2B5EF4-FFF2-40B4-BE49-F238E27FC236}">
                <a16:creationId xmlns=""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Utilizarea abuzivă a dispozitivelor</a:t>
            </a:r>
          </a:p>
        </p:txBody>
      </p:sp>
    </p:spTree>
    <p:extLst>
      <p:ext uri="{BB962C8B-B14F-4D97-AF65-F5344CB8AC3E}">
        <p14:creationId xmlns:p14="http://schemas.microsoft.com/office/powerpoint/2010/main" val="34248511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 xmlns:a16="http://schemas.microsoft.com/office/drawing/2014/main" id="{CF4A5A40-4F3B-49B6-9081-1646BBF20341}"/>
              </a:ext>
            </a:extLst>
          </p:cNvPr>
          <p:cNvSpPr txBox="1"/>
          <p:nvPr/>
        </p:nvSpPr>
        <p:spPr>
          <a:xfrm>
            <a:off x="556984" y="1388839"/>
            <a:ext cx="8030033" cy="2677656"/>
          </a:xfrm>
          <a:prstGeom prst="rect">
            <a:avLst/>
          </a:prstGeom>
          <a:solidFill>
            <a:srgbClr val="BDD8F3"/>
          </a:solidFill>
        </p:spPr>
        <p:txBody>
          <a:bodyPr wrap="square" rtlCol="0">
            <a:spAutoFit/>
          </a:bodyPr>
          <a:lstStyle/>
          <a:p>
            <a:pPr algn="just"/>
            <a:r>
              <a:rPr lang="ro-RO" sz="2400" dirty="0">
                <a:solidFill>
                  <a:schemeClr val="tx1">
                    <a:lumMod val="65000"/>
                    <a:lumOff val="35000"/>
                  </a:schemeClr>
                </a:solidFill>
                <a:latin typeface="+mj-lt"/>
              </a:rPr>
              <a:t>O persoană fizică achiziționează  pentru utilizare un dispozitiv de testare de penetrare care este proiectat pentru a permite accesarea unui computer fără autorizație. Persoana fizică intenționează să-l folosească pentru a efectua testarea autorizată a unui sistem informatic. </a:t>
            </a:r>
          </a:p>
          <a:p>
            <a:pPr algn="ctr"/>
            <a:r>
              <a:rPr lang="ro-RO" sz="2400" dirty="0">
                <a:solidFill>
                  <a:schemeClr val="tx1">
                    <a:lumMod val="65000"/>
                    <a:lumOff val="35000"/>
                  </a:schemeClr>
                </a:solidFill>
                <a:latin typeface="+mj-lt"/>
              </a:rPr>
              <a:t>Constituie aceasta o infracțiune în temeiul Articolului 6 din Convenția de la Budapesta?</a:t>
            </a:r>
          </a:p>
        </p:txBody>
      </p:sp>
      <p:sp>
        <p:nvSpPr>
          <p:cNvPr id="9" name="TextBox 8">
            <a:extLst>
              <a:ext uri="{FF2B5EF4-FFF2-40B4-BE49-F238E27FC236}">
                <a16:creationId xmlns="" xmlns:a16="http://schemas.microsoft.com/office/drawing/2014/main"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ro-RO" sz="2400">
                <a:solidFill>
                  <a:schemeClr val="bg1"/>
                </a:solidFill>
                <a:latin typeface="+mj-lt"/>
              </a:rPr>
              <a:t>Răspunsul corect este B</a:t>
            </a:r>
          </a:p>
        </p:txBody>
      </p:sp>
      <p:sp>
        <p:nvSpPr>
          <p:cNvPr id="10" name="TextBox 9">
            <a:extLst>
              <a:ext uri="{FF2B5EF4-FFF2-40B4-BE49-F238E27FC236}">
                <a16:creationId xmlns="" xmlns:a16="http://schemas.microsoft.com/office/drawing/2014/main" id="{A5BF146C-DBC3-44BF-AA98-DDEC334987B8}"/>
              </a:ext>
            </a:extLst>
          </p:cNvPr>
          <p:cNvSpPr txBox="1"/>
          <p:nvPr/>
        </p:nvSpPr>
        <p:spPr>
          <a:xfrm>
            <a:off x="588963" y="4107321"/>
            <a:ext cx="8030032" cy="830997"/>
          </a:xfrm>
          <a:prstGeom prst="rect">
            <a:avLst/>
          </a:prstGeom>
          <a:solidFill>
            <a:srgbClr val="F08A34"/>
          </a:solidFill>
        </p:spPr>
        <p:txBody>
          <a:bodyPr wrap="square" rtlCol="0">
            <a:spAutoFit/>
          </a:bodyPr>
          <a:lstStyle/>
          <a:p>
            <a:pPr marL="1828800" lvl="3" indent="-457200">
              <a:buAutoNum type="alphaUcPeriod"/>
            </a:pPr>
            <a:r>
              <a:rPr lang="ro-RO" sz="2400">
                <a:solidFill>
                  <a:schemeClr val="bg1"/>
                </a:solidFill>
                <a:latin typeface="+mj-lt"/>
              </a:rPr>
              <a:t>DA.</a:t>
            </a:r>
          </a:p>
          <a:p>
            <a:pPr marL="1828800" lvl="3" indent="-457200">
              <a:buAutoNum type="alphaUcPeriod"/>
            </a:pPr>
            <a:r>
              <a:rPr lang="ro-RO" sz="2400">
                <a:solidFill>
                  <a:schemeClr val="bg1"/>
                </a:solidFill>
                <a:latin typeface="+mj-lt"/>
              </a:rPr>
              <a:t>Nu</a:t>
            </a:r>
          </a:p>
        </p:txBody>
      </p:sp>
      <p:sp>
        <p:nvSpPr>
          <p:cNvPr id="11" name="Rectangle 10">
            <a:extLst>
              <a:ext uri="{FF2B5EF4-FFF2-40B4-BE49-F238E27FC236}">
                <a16:creationId xmlns="" xmlns:a16="http://schemas.microsoft.com/office/drawing/2014/main"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3200">
                <a:latin typeface="Verdana" panose="020B0604030504040204" pitchFamily="34" charset="0"/>
                <a:ea typeface="Verdana" panose="020B0604030504040204" pitchFamily="34" charset="0"/>
                <a:cs typeface="ＭＳ Ｐゴシック" charset="0"/>
              </a:rPr>
              <a:t>Întrebare de sondaj</a:t>
            </a:r>
          </a:p>
        </p:txBody>
      </p:sp>
    </p:spTree>
    <p:extLst>
      <p:ext uri="{BB962C8B-B14F-4D97-AF65-F5344CB8AC3E}">
        <p14:creationId xmlns:p14="http://schemas.microsoft.com/office/powerpoint/2010/main" val="339916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7517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charset="0"/>
                <a:cs typeface="Verdana" charset="0"/>
              </a:rPr>
              <a:t>Obiectivele sesiunii</a:t>
            </a:r>
          </a:p>
        </p:txBody>
      </p:sp>
      <p:sp>
        <p:nvSpPr>
          <p:cNvPr id="3" name="Content Placeholder 2">
            <a:extLst>
              <a:ext uri="{FF2B5EF4-FFF2-40B4-BE49-F238E27FC236}">
                <a16:creationId xmlns="" xmlns:a16="http://schemas.microsoft.com/office/drawing/2014/main" id="{77B18497-BF37-4A20-ABA6-353886C26CA1}"/>
              </a:ext>
            </a:extLst>
          </p:cNvPr>
          <p:cNvSpPr>
            <a:spLocks noGrp="1"/>
          </p:cNvSpPr>
          <p:nvPr>
            <p:ph idx="1"/>
          </p:nvPr>
        </p:nvSpPr>
        <p:spPr>
          <a:xfrm>
            <a:off x="323528" y="1340767"/>
            <a:ext cx="8712522" cy="5240233"/>
          </a:xfrm>
        </p:spPr>
        <p:txBody>
          <a:bodyPr>
            <a:normAutofit/>
          </a:bodyPr>
          <a:lstStyle/>
          <a:p>
            <a:pPr marL="0" indent="0" algn="just">
              <a:buNone/>
            </a:pPr>
            <a:r>
              <a:rPr lang="ro-RO">
                <a:latin typeface="+mn-lt"/>
                <a:ea typeface="Verdana" panose="020B0604030504040204" pitchFamily="34" charset="0"/>
              </a:rPr>
              <a:t>Până la sfârșitul sesiunii, delegații vor putea:</a:t>
            </a:r>
          </a:p>
          <a:p>
            <a:pPr algn="just"/>
            <a:r>
              <a:rPr lang="ro-RO">
                <a:latin typeface="+mn-lt"/>
                <a:ea typeface="Verdana" panose="020B0604030504040204" pitchFamily="34" charset="0"/>
              </a:rPr>
              <a:t>Să înțeleagă sensul unor termeni de bază, cum ar fi date informatice, sistem informatic, datele de trafic și furnizor de servicii</a:t>
            </a:r>
          </a:p>
          <a:p>
            <a:pPr algn="just"/>
            <a:r>
              <a:rPr lang="ro-RO">
                <a:latin typeface="+mn-lt"/>
                <a:ea typeface="Verdana" panose="020B0604030504040204" pitchFamily="34" charset="0"/>
              </a:rPr>
              <a:t>Să identifice elementele care constituie infracțiunea de:</a:t>
            </a:r>
          </a:p>
          <a:p>
            <a:pPr lvl="1" algn="just"/>
            <a:r>
              <a:rPr lang="ro-RO" sz="2800">
                <a:latin typeface="+mn-lt"/>
                <a:ea typeface="Verdana" panose="020B0604030504040204" pitchFamily="34" charset="0"/>
              </a:rPr>
              <a:t>Acces ilegal</a:t>
            </a:r>
          </a:p>
          <a:p>
            <a:pPr lvl="1" algn="just"/>
            <a:r>
              <a:rPr lang="ro-RO" sz="2800">
                <a:latin typeface="+mn-lt"/>
                <a:ea typeface="Verdana" panose="020B0604030504040204" pitchFamily="34" charset="0"/>
              </a:rPr>
              <a:t>Interceptare ilegală</a:t>
            </a:r>
          </a:p>
          <a:p>
            <a:pPr lvl="1" algn="just"/>
            <a:r>
              <a:rPr lang="ro-RO" sz="2800">
                <a:latin typeface="+mn-lt"/>
                <a:ea typeface="Verdana" panose="020B0604030504040204" pitchFamily="34" charset="0"/>
              </a:rPr>
              <a:t>Interferența în date </a:t>
            </a:r>
          </a:p>
          <a:p>
            <a:pPr lvl="1" algn="just"/>
            <a:r>
              <a:rPr lang="ro-RO" sz="2800">
                <a:latin typeface="+mn-lt"/>
                <a:ea typeface="Verdana" panose="020B0604030504040204" pitchFamily="34" charset="0"/>
              </a:rPr>
              <a:t>Interferența în sistem </a:t>
            </a:r>
          </a:p>
          <a:p>
            <a:pPr lvl="1" algn="just"/>
            <a:r>
              <a:rPr lang="ro-RO" sz="2800">
                <a:latin typeface="+mn-lt"/>
                <a:ea typeface="Verdana" panose="020B0604030504040204" pitchFamily="34" charset="0"/>
              </a:rPr>
              <a:t>Utilizarea abuzivă a dispozitivelor </a:t>
            </a:r>
          </a:p>
        </p:txBody>
      </p:sp>
    </p:spTree>
    <p:extLst>
      <p:ext uri="{BB962C8B-B14F-4D97-AF65-F5344CB8AC3E}">
        <p14:creationId xmlns:p14="http://schemas.microsoft.com/office/powerpoint/2010/main" val="280871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pic>
        <p:nvPicPr>
          <p:cNvPr id="2054" name="Picture 8">
            <a:extLst>
              <a:ext uri="{FF2B5EF4-FFF2-40B4-BE49-F238E27FC236}">
                <a16:creationId xmlns="" xmlns:a16="http://schemas.microsoft.com/office/drawing/2014/main" id="{B2A2B581-F8BC-48D4-AF7E-AAF0CE808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ro-RO" sz="3600" b="1">
                <a:latin typeface="Verdana" panose="020B0604030504040204" pitchFamily="34" charset="0"/>
              </a:rPr>
              <a:t>Vă mulțumesc</a:t>
            </a: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ro-RO" sz="1800" b="1">
                <a:latin typeface="Verdana" panose="020B0604030504040204" pitchFamily="34" charset="0"/>
              </a:rPr>
              <a:t>Xxxxx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ro-RO" sz="1400" i="1">
                <a:latin typeface="Verdana" panose="020B0604030504040204" pitchFamily="34" charset="0"/>
              </a:rPr>
              <a:t>Consiliul Europei</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3"/>
            </a:endParaRPr>
          </a:p>
          <a:p>
            <a:pPr algn="ctr" eaLnBrk="1" hangingPunct="1">
              <a:spcBef>
                <a:spcPct val="0"/>
              </a:spcBef>
              <a:buFontTx/>
              <a:buNone/>
            </a:pPr>
            <a:r>
              <a:rPr lang="ro-RO" sz="1200" b="1">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ro-RO" sz="1600" b="1">
                <a:latin typeface="Verdana" panose="020B0604030504040204" pitchFamily="34" charset="0"/>
              </a:rPr>
              <a:t>ZZ Luna AAAA</a:t>
            </a:r>
          </a:p>
        </p:txBody>
      </p:sp>
      <p:sp>
        <p:nvSpPr>
          <p:cNvPr id="10" name="Rectangle 2">
            <a:extLst>
              <a:ext uri="{FF2B5EF4-FFF2-40B4-BE49-F238E27FC236}">
                <a16:creationId xmlns="" xmlns:a16="http://schemas.microsoft.com/office/drawing/2014/main" id="{DF1503B2-B0B3-4330-9439-3D5954CA1625}"/>
              </a:ext>
            </a:extLst>
          </p:cNvPr>
          <p:cNvSpPr>
            <a:spLocks noChangeArrowheads="1"/>
          </p:cNvSpPr>
          <p:nvPr/>
        </p:nvSpPr>
        <p:spPr bwMode="auto">
          <a:xfrm>
            <a:off x="365125" y="1177588"/>
            <a:ext cx="8599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ro-RO" sz="1400" b="1">
                <a:latin typeface="Verdana" panose="020B0604030504040204" pitchFamily="34" charset="0"/>
              </a:rPr>
              <a:t>Curs judiciar introductiv privind infracțiunile cibernetice și probele electronice</a:t>
            </a:r>
          </a:p>
        </p:txBody>
      </p:sp>
    </p:spTree>
    <p:extLst>
      <p:ext uri="{BB962C8B-B14F-4D97-AF65-F5344CB8AC3E}">
        <p14:creationId xmlns:p14="http://schemas.microsoft.com/office/powerpoint/2010/main" val="106430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a:solidFill>
                  <a:schemeClr val="bg1"/>
                </a:solidFill>
                <a:latin typeface="Verdana" panose="020B0604030504040204" pitchFamily="34" charset="0"/>
                <a:ea typeface="Verdana" panose="020B0604030504040204" pitchFamily="34" charset="0"/>
                <a:cs typeface="Verdana" charset="0"/>
              </a:rPr>
              <a:t>Furnizor de servicii</a:t>
            </a:r>
          </a:p>
        </p:txBody>
      </p:sp>
      <p:pic>
        <p:nvPicPr>
          <p:cNvPr id="12" name="Picture 4">
            <a:extLst>
              <a:ext uri="{FF2B5EF4-FFF2-40B4-BE49-F238E27FC236}">
                <a16:creationId xmlns=""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 xmlns:a16="http://schemas.microsoft.com/office/drawing/2014/main" id="{EC2C0B75-C285-4AA8-826D-DF71D718E6A3}"/>
              </a:ext>
            </a:extLst>
          </p:cNvPr>
          <p:cNvSpPr/>
          <p:nvPr/>
        </p:nvSpPr>
        <p:spPr>
          <a:xfrm>
            <a:off x="4378649" y="1314066"/>
            <a:ext cx="4518735" cy="4893647"/>
          </a:xfrm>
          <a:prstGeom prst="rect">
            <a:avLst/>
          </a:prstGeom>
        </p:spPr>
        <p:txBody>
          <a:bodyPr wrap="square">
            <a:spAutoFit/>
          </a:bodyPr>
          <a:lstStyle/>
          <a:p>
            <a:r>
              <a:rPr lang="ro-RO" sz="2400" dirty="0" smtClean="0">
                <a:ea typeface="Verdana" panose="020B0604030504040204" pitchFamily="34" charset="0"/>
              </a:rPr>
              <a:t>Da.</a:t>
            </a:r>
            <a:endParaRPr lang="ro-RO" sz="2400" dirty="0">
              <a:ea typeface="Verdana" panose="020B0604030504040204" pitchFamily="34" charset="0"/>
            </a:endParaRPr>
          </a:p>
          <a:p>
            <a:pPr marL="800100" lvl="1" indent="-342900" algn="just">
              <a:buFont typeface="Arial" panose="020B0604020202020204" pitchFamily="34" charset="0"/>
              <a:buChar char="•"/>
            </a:pPr>
            <a:r>
              <a:rPr lang="ro-RO" sz="2400" dirty="0">
                <a:ea typeface="Verdana" panose="020B0604030504040204" pitchFamily="34" charset="0"/>
              </a:rPr>
              <a:t>servicii de procesare a datelor de comunicații sau a datelor conexe (de exemplu, furnizori de găzduire și cache)</a:t>
            </a:r>
          </a:p>
          <a:p>
            <a:pPr marL="800100" lvl="1" indent="-342900">
              <a:buFont typeface="Arial" panose="020B0604020202020204" pitchFamily="34" charset="0"/>
              <a:buChar char="•"/>
            </a:pPr>
            <a:r>
              <a:rPr lang="ro-RO" sz="2400" dirty="0">
                <a:ea typeface="Verdana" panose="020B0604030504040204" pitchFamily="34" charset="0"/>
              </a:rPr>
              <a:t>entități private și publice</a:t>
            </a:r>
          </a:p>
          <a:p>
            <a:pPr marL="800100" lvl="1" indent="-342900">
              <a:buFont typeface="Arial" panose="020B0604020202020204" pitchFamily="34" charset="0"/>
              <a:buChar char="•"/>
            </a:pPr>
            <a:r>
              <a:rPr lang="ro-RO" sz="2400" dirty="0">
                <a:ea typeface="Verdana" panose="020B0604030504040204" pitchFamily="34" charset="0"/>
              </a:rPr>
              <a:t>servicii gratuite sau plătite</a:t>
            </a:r>
          </a:p>
          <a:p>
            <a:pPr marL="800100" lvl="1" indent="-342900">
              <a:buFont typeface="Arial" panose="020B0604020202020204" pitchFamily="34" charset="0"/>
              <a:buChar char="•"/>
            </a:pPr>
            <a:r>
              <a:rPr lang="ro-RO" sz="2400" dirty="0">
                <a:ea typeface="Verdana" panose="020B0604030504040204" pitchFamily="34" charset="0"/>
              </a:rPr>
              <a:t>furnizarea către un grup închis sau către public</a:t>
            </a:r>
          </a:p>
          <a:p>
            <a:pPr marL="342900" indent="-342900">
              <a:buFont typeface="Wingdings" pitchFamily="2" charset="2"/>
              <a:buChar char="Ø"/>
            </a:pPr>
            <a:endParaRPr lang="en-US" sz="2400" dirty="0">
              <a:ea typeface="Verdana" panose="020B0604030504040204" pitchFamily="34" charset="0"/>
            </a:endParaRPr>
          </a:p>
          <a:p>
            <a:r>
              <a:rPr lang="ro-RO" sz="2400" dirty="0">
                <a:ea typeface="Verdana" panose="020B0604030504040204" pitchFamily="34" charset="0"/>
              </a:rPr>
              <a:t>Nu:</a:t>
            </a:r>
          </a:p>
          <a:p>
            <a:pPr marL="800100" lvl="1" indent="-342900">
              <a:buFont typeface="Arial" panose="020B0604020202020204" pitchFamily="34" charset="0"/>
              <a:buChar char="•"/>
            </a:pPr>
            <a:r>
              <a:rPr lang="ro-RO" sz="2400" dirty="0">
                <a:ea typeface="Verdana" panose="020B0604030504040204" pitchFamily="34" charset="0"/>
              </a:rPr>
              <a:t>furnizori de conținut</a:t>
            </a:r>
          </a:p>
        </p:txBody>
      </p:sp>
      <p:sp>
        <p:nvSpPr>
          <p:cNvPr id="5" name="Rectangle 4">
            <a:extLst>
              <a:ext uri="{FF2B5EF4-FFF2-40B4-BE49-F238E27FC236}">
                <a16:creationId xmlns="" xmlns:a16="http://schemas.microsoft.com/office/drawing/2014/main" id="{D7DC6796-0E1A-4774-ADD1-478910A31206}"/>
              </a:ext>
            </a:extLst>
          </p:cNvPr>
          <p:cNvSpPr/>
          <p:nvPr/>
        </p:nvSpPr>
        <p:spPr>
          <a:xfrm>
            <a:off x="246616" y="1314066"/>
            <a:ext cx="3986074" cy="4893647"/>
          </a:xfrm>
          <a:prstGeom prst="rect">
            <a:avLst/>
          </a:prstGeom>
        </p:spPr>
        <p:txBody>
          <a:bodyPr wrap="square">
            <a:spAutoFit/>
          </a:bodyPr>
          <a:lstStyle/>
          <a:p>
            <a:pPr algn="just"/>
            <a:r>
              <a:rPr lang="ro-RO" sz="2400">
                <a:ea typeface="Verdana" panose="020B0604030504040204" pitchFamily="34" charset="0"/>
              </a:rPr>
              <a:t>"</a:t>
            </a:r>
            <a:r>
              <a:rPr lang="ro-RO" sz="2400" b="1">
                <a:ea typeface="Verdana" panose="020B0604030504040204" pitchFamily="34" charset="0"/>
              </a:rPr>
              <a:t>furnizor de servicii</a:t>
            </a:r>
            <a:r>
              <a:rPr lang="ro-RO" sz="2400">
                <a:ea typeface="Verdana" panose="020B0604030504040204" pitchFamily="34" charset="0"/>
              </a:rPr>
              <a:t> "înseamnă: </a:t>
            </a:r>
          </a:p>
          <a:p>
            <a:pPr lvl="1" algn="just"/>
            <a:r>
              <a:rPr lang="ro-RO" sz="2400">
                <a:ea typeface="Verdana" panose="020B0604030504040204" pitchFamily="34" charset="0"/>
              </a:rPr>
              <a:t>i. orice entitate publică sau privată care oferă utilizatorilor serviciului său capacitatea de a comunica prin intermediul unui sistem informatic și </a:t>
            </a:r>
          </a:p>
          <a:p>
            <a:pPr lvl="1" algn="just"/>
            <a:r>
              <a:rPr lang="ro-RO" sz="2400">
                <a:ea typeface="Verdana" panose="020B0604030504040204" pitchFamily="34" charset="0"/>
              </a:rPr>
              <a:t>ii. orice altă entitate care procesează sau stochează date de calculator în numele unui astfel de serviciu de comunicare sau a utilizatorilor unui astfel de serviciu.</a:t>
            </a:r>
          </a:p>
        </p:txBody>
      </p:sp>
    </p:spTree>
    <p:extLst>
      <p:ext uri="{BB962C8B-B14F-4D97-AF65-F5344CB8AC3E}">
        <p14:creationId xmlns:p14="http://schemas.microsoft.com/office/powerpoint/2010/main" val="229786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 xmlns:a16="http://schemas.microsoft.com/office/drawing/2014/main" id="{1424B29E-7F3A-4F27-BF43-CB0589A5871C}"/>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ro-RO" sz="3200" b="1">
                <a:solidFill>
                  <a:schemeClr val="bg1"/>
                </a:solidFill>
                <a:latin typeface="Verdana" panose="020B0604030504040204" pitchFamily="34" charset="0"/>
                <a:ea typeface="Verdana" panose="020B0604030504040204" pitchFamily="34" charset="0"/>
                <a:cs typeface="Verdana" charset="0"/>
              </a:rPr>
              <a:t>Date de trafic</a:t>
            </a:r>
          </a:p>
        </p:txBody>
      </p:sp>
      <p:pic>
        <p:nvPicPr>
          <p:cNvPr id="12" name="Picture 4">
            <a:extLst>
              <a:ext uri="{FF2B5EF4-FFF2-40B4-BE49-F238E27FC236}">
                <a16:creationId xmlns=""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 xmlns:a16="http://schemas.microsoft.com/office/drawing/2014/main" id="{C3AD9E37-2C54-40B6-B211-90159F05A43B}"/>
              </a:ext>
            </a:extLst>
          </p:cNvPr>
          <p:cNvSpPr/>
          <p:nvPr/>
        </p:nvSpPr>
        <p:spPr>
          <a:xfrm>
            <a:off x="4410784" y="1158300"/>
            <a:ext cx="4625266" cy="5509200"/>
          </a:xfrm>
          <a:prstGeom prst="rect">
            <a:avLst/>
          </a:prstGeom>
        </p:spPr>
        <p:txBody>
          <a:bodyPr wrap="square">
            <a:spAutoFit/>
          </a:bodyPr>
          <a:lstStyle/>
          <a:p>
            <a:r>
              <a:rPr lang="ro-RO" sz="2200" dirty="0" smtClean="0">
                <a:ea typeface="Verdana" panose="020B0604030504040204" pitchFamily="34" charset="0"/>
              </a:rPr>
              <a:t>Da:</a:t>
            </a:r>
            <a:endParaRPr lang="ro-RO" sz="2200" dirty="0">
              <a:ea typeface="Verdana" panose="020B0604030504040204" pitchFamily="34" charset="0"/>
            </a:endParaRPr>
          </a:p>
          <a:p>
            <a:pPr marL="800100" lvl="1" indent="-342900" algn="just">
              <a:buFont typeface="Arial" panose="020B0604020202020204" pitchFamily="34" charset="0"/>
              <a:buChar char="•"/>
            </a:pPr>
            <a:r>
              <a:rPr lang="ro-RO" sz="2200" dirty="0">
                <a:ea typeface="Verdana" panose="020B0604030504040204" pitchFamily="34" charset="0"/>
              </a:rPr>
              <a:t>categoria de date informatice</a:t>
            </a:r>
          </a:p>
          <a:p>
            <a:pPr marL="800100" lvl="1" indent="-342900" algn="just">
              <a:buFont typeface="Arial" panose="020B0604020202020204" pitchFamily="34" charset="0"/>
              <a:buChar char="•"/>
            </a:pPr>
            <a:r>
              <a:rPr lang="ro-RO" sz="2200" dirty="0">
                <a:ea typeface="Verdana" panose="020B0604030504040204" pitchFamily="34" charset="0"/>
              </a:rPr>
              <a:t>generate de un sistem informatic care a făcut parte din lanțul de comunicații</a:t>
            </a:r>
          </a:p>
          <a:p>
            <a:pPr marL="800100" lvl="1" indent="-342900" algn="just">
              <a:buFont typeface="Arial" panose="020B0604020202020204" pitchFamily="34" charset="0"/>
              <a:buChar char="•"/>
            </a:pPr>
            <a:r>
              <a:rPr lang="ro-RO" sz="2200" dirty="0">
                <a:ea typeface="Verdana" panose="020B0604030504040204" pitchFamily="34" charset="0"/>
              </a:rPr>
              <a:t>Indică, pentru comunicații:</a:t>
            </a:r>
          </a:p>
          <a:p>
            <a:pPr marL="1257300" lvl="2" indent="-342900" algn="just">
              <a:buFont typeface="Calibri" panose="020F0502020204030204" pitchFamily="34" charset="0"/>
              <a:buChar char="‐"/>
            </a:pPr>
            <a:r>
              <a:rPr lang="ro-RO" sz="2200" dirty="0">
                <a:ea typeface="Verdana" panose="020B0604030504040204" pitchFamily="34" charset="0"/>
              </a:rPr>
              <a:t>originea; </a:t>
            </a:r>
          </a:p>
          <a:p>
            <a:pPr marL="1257300" lvl="2" indent="-342900" algn="just">
              <a:buFont typeface="Calibri" panose="020F0502020204030204" pitchFamily="34" charset="0"/>
              <a:buChar char="‐"/>
            </a:pPr>
            <a:r>
              <a:rPr lang="ro-RO" sz="2200" dirty="0">
                <a:ea typeface="Verdana" panose="020B0604030504040204" pitchFamily="34" charset="0"/>
              </a:rPr>
              <a:t>destinația;</a:t>
            </a:r>
          </a:p>
          <a:p>
            <a:pPr marL="1257300" lvl="2" indent="-342900" algn="just">
              <a:buFont typeface="Calibri" panose="020F0502020204030204" pitchFamily="34" charset="0"/>
              <a:buChar char="‐"/>
            </a:pPr>
            <a:r>
              <a:rPr lang="ro-RO" sz="2200" dirty="0">
                <a:ea typeface="Verdana" panose="020B0604030504040204" pitchFamily="34" charset="0"/>
              </a:rPr>
              <a:t>ruta;</a:t>
            </a:r>
          </a:p>
          <a:p>
            <a:pPr marL="1257300" lvl="2" indent="-342900" algn="just">
              <a:buFont typeface="Calibri" panose="020F0502020204030204" pitchFamily="34" charset="0"/>
              <a:buChar char="‐"/>
            </a:pPr>
            <a:r>
              <a:rPr lang="ro-RO" sz="2200" dirty="0">
                <a:ea typeface="Verdana" panose="020B0604030504040204" pitchFamily="34" charset="0"/>
              </a:rPr>
              <a:t>ora;</a:t>
            </a:r>
          </a:p>
          <a:p>
            <a:pPr marL="1257300" lvl="2" indent="-342900" algn="just">
              <a:buFont typeface="Calibri" panose="020F0502020204030204" pitchFamily="34" charset="0"/>
              <a:buChar char="‐"/>
            </a:pPr>
            <a:r>
              <a:rPr lang="ro-RO" sz="2200" dirty="0">
                <a:ea typeface="Verdana" panose="020B0604030504040204" pitchFamily="34" charset="0"/>
              </a:rPr>
              <a:t>data;</a:t>
            </a:r>
          </a:p>
          <a:p>
            <a:pPr marL="1257300" lvl="2" indent="-342900" algn="just">
              <a:buFont typeface="Calibri" panose="020F0502020204030204" pitchFamily="34" charset="0"/>
              <a:buChar char="‐"/>
            </a:pPr>
            <a:r>
              <a:rPr lang="ro-RO" sz="2200" dirty="0">
                <a:ea typeface="Verdana" panose="020B0604030504040204" pitchFamily="34" charset="0"/>
              </a:rPr>
              <a:t>mărimea;</a:t>
            </a:r>
          </a:p>
          <a:p>
            <a:pPr marL="1257300" lvl="2" indent="-342900" algn="just">
              <a:buFont typeface="Calibri" panose="020F0502020204030204" pitchFamily="34" charset="0"/>
              <a:buChar char="‐"/>
            </a:pPr>
            <a:r>
              <a:rPr lang="ro-RO" sz="2200" dirty="0">
                <a:ea typeface="Verdana" panose="020B0604030504040204" pitchFamily="34" charset="0"/>
              </a:rPr>
              <a:t>durata</a:t>
            </a:r>
          </a:p>
          <a:p>
            <a:pPr marL="1257300" lvl="2" indent="-342900" algn="just">
              <a:buFont typeface="Calibri" panose="020F0502020204030204" pitchFamily="34" charset="0"/>
              <a:buChar char="‐"/>
            </a:pPr>
            <a:r>
              <a:rPr lang="ro-RO" sz="2200" dirty="0">
                <a:ea typeface="Verdana" panose="020B0604030504040204" pitchFamily="34" charset="0"/>
              </a:rPr>
              <a:t>tipul serviciului subiacent</a:t>
            </a:r>
          </a:p>
          <a:p>
            <a:r>
              <a:rPr lang="ro-RO" sz="2200" dirty="0">
                <a:ea typeface="Verdana" panose="020B0604030504040204" pitchFamily="34" charset="0"/>
              </a:rPr>
              <a:t>Nu:</a:t>
            </a:r>
          </a:p>
          <a:p>
            <a:pPr marL="800100" lvl="1" indent="-342900">
              <a:buFont typeface="Arial" panose="020B0604020202020204" pitchFamily="34" charset="0"/>
              <a:buChar char="•"/>
            </a:pPr>
            <a:r>
              <a:rPr lang="ro-RO" sz="2200" dirty="0">
                <a:ea typeface="Verdana" panose="020B0604030504040204" pitchFamily="34" charset="0"/>
              </a:rPr>
              <a:t>conținutul comunicației</a:t>
            </a:r>
          </a:p>
        </p:txBody>
      </p:sp>
      <p:sp>
        <p:nvSpPr>
          <p:cNvPr id="3" name="Rectangle 2">
            <a:extLst>
              <a:ext uri="{FF2B5EF4-FFF2-40B4-BE49-F238E27FC236}">
                <a16:creationId xmlns="" xmlns:a16="http://schemas.microsoft.com/office/drawing/2014/main" id="{BB01725E-78F8-40B1-B3A6-D94B18471C00}"/>
              </a:ext>
            </a:extLst>
          </p:cNvPr>
          <p:cNvSpPr/>
          <p:nvPr/>
        </p:nvSpPr>
        <p:spPr>
          <a:xfrm>
            <a:off x="213064" y="1780284"/>
            <a:ext cx="3986074" cy="3816429"/>
          </a:xfrm>
          <a:prstGeom prst="rect">
            <a:avLst/>
          </a:prstGeom>
        </p:spPr>
        <p:txBody>
          <a:bodyPr wrap="square">
            <a:spAutoFit/>
          </a:bodyPr>
          <a:lstStyle/>
          <a:p>
            <a:pPr algn="just"/>
            <a:r>
              <a:rPr lang="ro-RO" sz="2200">
                <a:ea typeface="Verdana" panose="020B0604030504040204" pitchFamily="34" charset="0"/>
              </a:rPr>
              <a:t>"</a:t>
            </a:r>
            <a:r>
              <a:rPr lang="ro-RO" sz="2200" b="1">
                <a:ea typeface="Verdana" panose="020B0604030504040204" pitchFamily="34" charset="0"/>
              </a:rPr>
              <a:t>date de trafic</a:t>
            </a:r>
            <a:r>
              <a:rPr lang="ro-RO" sz="2200">
                <a:ea typeface="Verdana" panose="020B0604030504040204" pitchFamily="34" charset="0"/>
              </a:rPr>
              <a:t>" înseamnă orice date informatice referitoare la o comunicare prin intermediul unui sistem informatic, generate de un sistem informatic care a format o parte din lanțul de comunicații, indicând originea, destinația, ruta, ora, data, dimensiunea, durata , sau tipul serviciului subiacent.</a:t>
            </a:r>
          </a:p>
        </p:txBody>
      </p:sp>
    </p:spTree>
    <p:extLst>
      <p:ext uri="{BB962C8B-B14F-4D97-AF65-F5344CB8AC3E}">
        <p14:creationId xmlns:p14="http://schemas.microsoft.com/office/powerpoint/2010/main" val="14676656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2371</TotalTime>
  <Words>14630</Words>
  <Application>Microsoft Office PowerPoint</Application>
  <PresentationFormat>On-screen Show (4:3)</PresentationFormat>
  <Paragraphs>942</Paragraphs>
  <Slides>78</Slides>
  <Notes>69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91" baseType="lpstr">
      <vt:lpstr>ＭＳ Ｐゴシック</vt:lpstr>
      <vt:lpstr>ＭＳ Ｐゴシック</vt:lpstr>
      <vt:lpstr>Arial</vt:lpstr>
      <vt:lpstr>Calibri</vt:lpstr>
      <vt:lpstr>Calibri (heading)</vt:lpstr>
      <vt:lpstr>Calibri Light</vt:lpstr>
      <vt:lpstr>Georgia</vt:lpstr>
      <vt:lpstr>Times New Roman</vt:lpstr>
      <vt:lpstr>Trebuchet MS</vt:lpstr>
      <vt:lpstr>Verdana</vt:lpstr>
      <vt:lpstr>Wingdings</vt:lpstr>
      <vt:lpstr>Office Theme</vt:lpstr>
      <vt:lpstr>Microsoft Word Picture</vt:lpstr>
      <vt:lpstr>PowerPoint Presentation</vt:lpstr>
      <vt:lpstr>PowerPoint Presentation</vt:lpstr>
      <vt:lpstr>PowerPoint Presentation</vt:lpstr>
      <vt:lpstr>PowerPoint Presentation</vt:lpstr>
      <vt:lpstr>Definiții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 ILEGAL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Interceptare ilegală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Interferența în 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Interferențe de sistem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Utilizarea abuzivă a dispozitivelor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Geea Dascaloiu</cp:lastModifiedBy>
  <cp:revision>238</cp:revision>
  <dcterms:created xsi:type="dcterms:W3CDTF">2020-10-07T11:36:01Z</dcterms:created>
  <dcterms:modified xsi:type="dcterms:W3CDTF">2021-03-27T19:53:39Z</dcterms:modified>
</cp:coreProperties>
</file>