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theme/themeOverride1.xml" ContentType="application/vnd.openxmlformats-officedocument.themeOverride+xml"/>
  <Override PartName="/ppt/notesSlides/notesSlide25.xml" ContentType="application/vnd.openxmlformats-officedocument.presentationml.notesSlide+xml"/>
  <Override PartName="/ppt/theme/themeOverride2.xml" ContentType="application/vnd.openxmlformats-officedocument.themeOverr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36"/>
  </p:notesMasterIdLst>
  <p:sldIdLst>
    <p:sldId id="355" r:id="rId2"/>
    <p:sldId id="567" r:id="rId3"/>
    <p:sldId id="568" r:id="rId4"/>
    <p:sldId id="569" r:id="rId5"/>
    <p:sldId id="570" r:id="rId6"/>
    <p:sldId id="747" r:id="rId7"/>
    <p:sldId id="748" r:id="rId8"/>
    <p:sldId id="749" r:id="rId9"/>
    <p:sldId id="750" r:id="rId10"/>
    <p:sldId id="788" r:id="rId11"/>
    <p:sldId id="789" r:id="rId12"/>
    <p:sldId id="790" r:id="rId13"/>
    <p:sldId id="791" r:id="rId14"/>
    <p:sldId id="792" r:id="rId15"/>
    <p:sldId id="793" r:id="rId16"/>
    <p:sldId id="794" r:id="rId17"/>
    <p:sldId id="795" r:id="rId18"/>
    <p:sldId id="796" r:id="rId19"/>
    <p:sldId id="812" r:id="rId20"/>
    <p:sldId id="751" r:id="rId21"/>
    <p:sldId id="797" r:id="rId22"/>
    <p:sldId id="798" r:id="rId23"/>
    <p:sldId id="799" r:id="rId24"/>
    <p:sldId id="800" r:id="rId25"/>
    <p:sldId id="801" r:id="rId26"/>
    <p:sldId id="802" r:id="rId27"/>
    <p:sldId id="804" r:id="rId28"/>
    <p:sldId id="805" r:id="rId29"/>
    <p:sldId id="806" r:id="rId30"/>
    <p:sldId id="807" r:id="rId31"/>
    <p:sldId id="808" r:id="rId32"/>
    <p:sldId id="809" r:id="rId33"/>
    <p:sldId id="810" r:id="rId34"/>
    <p:sldId id="811" r:id="rId3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itle" id="{2CD8423E-0CCD-48E0-A715-3EC094151D76}">
          <p14:sldIdLst>
            <p14:sldId id="355"/>
          </p14:sldIdLst>
        </p14:section>
        <p14:section name="Introduction" id="{DEED0A68-EF9C-4733-ADAA-766A859E58BB}">
          <p14:sldIdLst>
            <p14:sldId id="567"/>
            <p14:sldId id="568"/>
          </p14:sldIdLst>
        </p14:section>
        <p14:section name="Section 1" id="{1F767E79-2A4A-4837-8114-C2475E36F49A}">
          <p14:sldIdLst>
            <p14:sldId id="569"/>
            <p14:sldId id="570"/>
            <p14:sldId id="747"/>
            <p14:sldId id="748"/>
          </p14:sldIdLst>
        </p14:section>
        <p14:section name="Section 2" id="{BD5EC4CA-CD48-49B6-88C4-D6600C17346B}">
          <p14:sldIdLst>
            <p14:sldId id="749"/>
            <p14:sldId id="750"/>
            <p14:sldId id="788"/>
            <p14:sldId id="789"/>
            <p14:sldId id="790"/>
            <p14:sldId id="791"/>
            <p14:sldId id="792"/>
            <p14:sldId id="793"/>
            <p14:sldId id="794"/>
            <p14:sldId id="795"/>
            <p14:sldId id="796"/>
          </p14:sldIdLst>
        </p14:section>
        <p14:section name="Section 3" id="{CF38BB39-4BC8-4F8B-A63B-4935EC255CA2}">
          <p14:sldIdLst>
            <p14:sldId id="812"/>
            <p14:sldId id="751"/>
            <p14:sldId id="797"/>
            <p14:sldId id="798"/>
            <p14:sldId id="799"/>
            <p14:sldId id="800"/>
            <p14:sldId id="801"/>
            <p14:sldId id="802"/>
            <p14:sldId id="804"/>
            <p14:sldId id="805"/>
          </p14:sldIdLst>
        </p14:section>
        <p14:section name="Section 4" id="{CDB77A57-E109-4FE7-B6FB-C5D48371E968}">
          <p14:sldIdLst>
            <p14:sldId id="806"/>
            <p14:sldId id="807"/>
            <p14:sldId id="808"/>
          </p14:sldIdLst>
        </p14:section>
        <p14:section name="Section 5" id="{E9822AB8-3008-4E5A-9FC0-397C6C814D67}">
          <p14:sldIdLst>
            <p14:sldId id="809"/>
            <p14:sldId id="810"/>
            <p14:sldId id="811"/>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NDREA Andrei-Stefan" initials="CA" lastIdx="14" clrIdx="0">
    <p:extLst>
      <p:ext uri="{19B8F6BF-5375-455C-9EA6-DF929625EA0E}">
        <p15:presenceInfo xmlns:p15="http://schemas.microsoft.com/office/powerpoint/2012/main" userId="S::Andrei-Stefan.CANDREA@coe.int::076b47cf-5c95-4213-8990-00bd8775d9c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1A6B8"/>
    <a:srgbClr val="2F618F"/>
    <a:srgbClr val="4B6A90"/>
    <a:srgbClr val="91BE9E"/>
    <a:srgbClr val="0E3D8A"/>
    <a:srgbClr val="0E419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54557" autoAdjust="0"/>
  </p:normalViewPr>
  <p:slideViewPr>
    <p:cSldViewPr snapToGrid="0">
      <p:cViewPr varScale="1">
        <p:scale>
          <a:sx n="47" d="100"/>
          <a:sy n="47" d="100"/>
        </p:scale>
        <p:origin x="2467" y="48"/>
      </p:cViewPr>
      <p:guideLst/>
    </p:cSldViewPr>
  </p:slideViewPr>
  <p:notesTextViewPr>
    <p:cViewPr>
      <p:scale>
        <a:sx n="1" d="1"/>
        <a:sy n="1" d="1"/>
      </p:scale>
      <p:origin x="0" y="0"/>
    </p:cViewPr>
  </p:notesTextViewPr>
  <p:notesViewPr>
    <p:cSldViewPr snapToGrid="0">
      <p:cViewPr varScale="1">
        <p:scale>
          <a:sx n="65" d="100"/>
          <a:sy n="65" d="100"/>
        </p:scale>
        <p:origin x="3154" y="67"/>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B38DFBC-BFF3-42BF-B8C1-E31DDD0A44C8}" type="doc">
      <dgm:prSet loTypeId="urn:microsoft.com/office/officeart/2005/8/layout/process2" loCatId="process" qsTypeId="urn:microsoft.com/office/officeart/2005/8/quickstyle/simple1" qsCatId="simple" csTypeId="urn:microsoft.com/office/officeart/2005/8/colors/accent1_2" csCatId="accent1" phldr="1"/>
      <dgm:spPr/>
    </dgm:pt>
    <dgm:pt modelId="{C3CD0C15-0BC7-4A9F-9FBB-4B8A38F83FD8}">
      <dgm:prSet phldrT="[Text]" custT="1"/>
      <dgm:spPr>
        <a:solidFill>
          <a:srgbClr val="002060"/>
        </a:solidFill>
      </dgm:spPr>
      <dgm:t>
        <a:bodyPr/>
        <a:lstStyle/>
        <a:p>
          <a:r>
            <a:rPr lang="en-US" sz="3600" b="1" dirty="0"/>
            <a:t>Informe de grupo 1</a:t>
          </a:r>
          <a:endParaRPr lang="es-ES" sz="3600" b="1" dirty="0"/>
        </a:p>
      </dgm:t>
    </dgm:pt>
    <dgm:pt modelId="{4452A92E-6A87-425F-B517-AB9CE957A365}" type="parTrans" cxnId="{ED9EC729-F374-4C49-95CC-427A18286CC7}">
      <dgm:prSet/>
      <dgm:spPr/>
      <dgm:t>
        <a:bodyPr/>
        <a:lstStyle/>
        <a:p>
          <a:endParaRPr lang="en-GB"/>
        </a:p>
      </dgm:t>
    </dgm:pt>
    <dgm:pt modelId="{2C6CE583-76B3-410C-BBF1-3D2E817AEF00}" type="sibTrans" cxnId="{ED9EC729-F374-4C49-95CC-427A18286CC7}">
      <dgm:prSet custT="1"/>
      <dgm:spPr/>
      <dgm:t>
        <a:bodyPr/>
        <a:lstStyle/>
        <a:p>
          <a:endParaRPr lang="en-GB" sz="3600" b="1"/>
        </a:p>
      </dgm:t>
    </dgm:pt>
    <dgm:pt modelId="{63228A14-9361-4C45-8F39-7A7B35276540}">
      <dgm:prSet phldrT="[Text]" custT="1"/>
      <dgm:spPr>
        <a:solidFill>
          <a:srgbClr val="00B0F0"/>
        </a:solidFill>
      </dgm:spPr>
      <dgm:t>
        <a:bodyPr/>
        <a:lstStyle/>
        <a:p>
          <a:r>
            <a:rPr lang="en-US" sz="3600" b="1" dirty="0"/>
            <a:t>Informe de grupo 2</a:t>
          </a:r>
          <a:endParaRPr lang="es-ES" sz="3600" b="1" dirty="0"/>
        </a:p>
      </dgm:t>
    </dgm:pt>
    <dgm:pt modelId="{9AD9BBAE-F1A9-49CF-ABA2-18C4FDDFF950}" type="parTrans" cxnId="{4A8FBA1D-FC63-4483-85EC-901231FFBA41}">
      <dgm:prSet/>
      <dgm:spPr/>
      <dgm:t>
        <a:bodyPr/>
        <a:lstStyle/>
        <a:p>
          <a:endParaRPr lang="en-GB"/>
        </a:p>
      </dgm:t>
    </dgm:pt>
    <dgm:pt modelId="{B3F4F4F1-FD14-481E-8496-740D81DEB69A}" type="sibTrans" cxnId="{4A8FBA1D-FC63-4483-85EC-901231FFBA41}">
      <dgm:prSet custT="1"/>
      <dgm:spPr/>
      <dgm:t>
        <a:bodyPr/>
        <a:lstStyle/>
        <a:p>
          <a:endParaRPr lang="en-GB" sz="3600" b="1"/>
        </a:p>
      </dgm:t>
    </dgm:pt>
    <dgm:pt modelId="{5F139E6C-D43C-419A-8148-295DA8EA8193}">
      <dgm:prSet phldrT="[Text]" custT="1"/>
      <dgm:spPr>
        <a:solidFill>
          <a:srgbClr val="FFC000"/>
        </a:solidFill>
      </dgm:spPr>
      <dgm:t>
        <a:bodyPr/>
        <a:lstStyle/>
        <a:p>
          <a:r>
            <a:rPr lang="en-US" sz="3600" b="1" dirty="0"/>
            <a:t>Informe de grupo 3</a:t>
          </a:r>
          <a:endParaRPr lang="es-ES" sz="3600" b="1" dirty="0"/>
        </a:p>
      </dgm:t>
    </dgm:pt>
    <dgm:pt modelId="{8F94D6B5-A31C-44A7-8B8A-BEDC4E8D589B}" type="parTrans" cxnId="{301265F1-23FF-47FC-BD75-F1D876100607}">
      <dgm:prSet/>
      <dgm:spPr/>
      <dgm:t>
        <a:bodyPr/>
        <a:lstStyle/>
        <a:p>
          <a:endParaRPr lang="en-GB"/>
        </a:p>
      </dgm:t>
    </dgm:pt>
    <dgm:pt modelId="{B26C842E-46CC-4C93-AABF-5B1A56411510}" type="sibTrans" cxnId="{301265F1-23FF-47FC-BD75-F1D876100607}">
      <dgm:prSet custT="1"/>
      <dgm:spPr/>
      <dgm:t>
        <a:bodyPr/>
        <a:lstStyle/>
        <a:p>
          <a:endParaRPr lang="en-GB" sz="3600" b="1"/>
        </a:p>
      </dgm:t>
    </dgm:pt>
    <dgm:pt modelId="{F0D29273-5B66-4419-8524-DBC370D94DDF}">
      <dgm:prSet phldrT="[Text]" custT="1"/>
      <dgm:spPr>
        <a:solidFill>
          <a:srgbClr val="FF0000"/>
        </a:solidFill>
      </dgm:spPr>
      <dgm:t>
        <a:bodyPr/>
        <a:lstStyle/>
        <a:p>
          <a:r>
            <a:rPr lang="en-US" sz="3600" b="1" dirty="0"/>
            <a:t>Informe de grupo 4</a:t>
          </a:r>
          <a:endParaRPr lang="es-ES" sz="3600" b="1" dirty="0"/>
        </a:p>
      </dgm:t>
    </dgm:pt>
    <dgm:pt modelId="{F7FAEE7F-0FC8-44BB-A550-396A4E4F637F}" type="parTrans" cxnId="{083B3940-8ED4-4934-8075-E85E5D83DDF5}">
      <dgm:prSet/>
      <dgm:spPr/>
      <dgm:t>
        <a:bodyPr/>
        <a:lstStyle/>
        <a:p>
          <a:endParaRPr lang="en-GB"/>
        </a:p>
      </dgm:t>
    </dgm:pt>
    <dgm:pt modelId="{43BFC229-B56F-462E-9AC7-7D26FBDF2A65}" type="sibTrans" cxnId="{083B3940-8ED4-4934-8075-E85E5D83DDF5}">
      <dgm:prSet/>
      <dgm:spPr/>
      <dgm:t>
        <a:bodyPr/>
        <a:lstStyle/>
        <a:p>
          <a:endParaRPr lang="en-GB"/>
        </a:p>
      </dgm:t>
    </dgm:pt>
    <dgm:pt modelId="{BD9319EC-C6D0-4671-8775-87AFACA6A516}" type="pres">
      <dgm:prSet presAssocID="{1B38DFBC-BFF3-42BF-B8C1-E31DDD0A44C8}" presName="linearFlow" presStyleCnt="0">
        <dgm:presLayoutVars>
          <dgm:resizeHandles val="exact"/>
        </dgm:presLayoutVars>
      </dgm:prSet>
      <dgm:spPr/>
    </dgm:pt>
    <dgm:pt modelId="{25FF0AF6-0F9B-4564-8F59-531EF8B4C838}" type="pres">
      <dgm:prSet presAssocID="{C3CD0C15-0BC7-4A9F-9FBB-4B8A38F83FD8}" presName="node" presStyleLbl="node1" presStyleIdx="0" presStyleCnt="4">
        <dgm:presLayoutVars>
          <dgm:bulletEnabled val="1"/>
        </dgm:presLayoutVars>
      </dgm:prSet>
      <dgm:spPr/>
    </dgm:pt>
    <dgm:pt modelId="{7E3EBF11-45EA-455A-A4AB-6FD193E2F19E}" type="pres">
      <dgm:prSet presAssocID="{2C6CE583-76B3-410C-BBF1-3D2E817AEF00}" presName="sibTrans" presStyleLbl="sibTrans2D1" presStyleIdx="0" presStyleCnt="3"/>
      <dgm:spPr/>
    </dgm:pt>
    <dgm:pt modelId="{9B0DE74E-5C59-48C0-810A-B02D690AC5F5}" type="pres">
      <dgm:prSet presAssocID="{2C6CE583-76B3-410C-BBF1-3D2E817AEF00}" presName="connectorText" presStyleLbl="sibTrans2D1" presStyleIdx="0" presStyleCnt="3"/>
      <dgm:spPr/>
    </dgm:pt>
    <dgm:pt modelId="{2EB2D00E-EF3D-4380-852E-C53664D906D5}" type="pres">
      <dgm:prSet presAssocID="{63228A14-9361-4C45-8F39-7A7B35276540}" presName="node" presStyleLbl="node1" presStyleIdx="1" presStyleCnt="4">
        <dgm:presLayoutVars>
          <dgm:bulletEnabled val="1"/>
        </dgm:presLayoutVars>
      </dgm:prSet>
      <dgm:spPr/>
    </dgm:pt>
    <dgm:pt modelId="{FC7770C3-5526-458A-BC2A-94CDDCCA40D9}" type="pres">
      <dgm:prSet presAssocID="{B3F4F4F1-FD14-481E-8496-740D81DEB69A}" presName="sibTrans" presStyleLbl="sibTrans2D1" presStyleIdx="1" presStyleCnt="3"/>
      <dgm:spPr/>
    </dgm:pt>
    <dgm:pt modelId="{772DF557-36CF-40E0-A18C-16756BDB9D4D}" type="pres">
      <dgm:prSet presAssocID="{B3F4F4F1-FD14-481E-8496-740D81DEB69A}" presName="connectorText" presStyleLbl="sibTrans2D1" presStyleIdx="1" presStyleCnt="3"/>
      <dgm:spPr/>
    </dgm:pt>
    <dgm:pt modelId="{4876D40E-5D08-40AA-9799-D741009083C6}" type="pres">
      <dgm:prSet presAssocID="{5F139E6C-D43C-419A-8148-295DA8EA8193}" presName="node" presStyleLbl="node1" presStyleIdx="2" presStyleCnt="4">
        <dgm:presLayoutVars>
          <dgm:bulletEnabled val="1"/>
        </dgm:presLayoutVars>
      </dgm:prSet>
      <dgm:spPr/>
    </dgm:pt>
    <dgm:pt modelId="{71815630-E4B9-4B38-9C0D-BA9E18304406}" type="pres">
      <dgm:prSet presAssocID="{B26C842E-46CC-4C93-AABF-5B1A56411510}" presName="sibTrans" presStyleLbl="sibTrans2D1" presStyleIdx="2" presStyleCnt="3"/>
      <dgm:spPr/>
    </dgm:pt>
    <dgm:pt modelId="{5186ACE6-5414-4C8C-82BE-8EEBBA0098A9}" type="pres">
      <dgm:prSet presAssocID="{B26C842E-46CC-4C93-AABF-5B1A56411510}" presName="connectorText" presStyleLbl="sibTrans2D1" presStyleIdx="2" presStyleCnt="3"/>
      <dgm:spPr/>
    </dgm:pt>
    <dgm:pt modelId="{3D5F3141-0B64-40AD-8ED1-62F8414D55B7}" type="pres">
      <dgm:prSet presAssocID="{F0D29273-5B66-4419-8524-DBC370D94DDF}" presName="node" presStyleLbl="node1" presStyleIdx="3" presStyleCnt="4">
        <dgm:presLayoutVars>
          <dgm:bulletEnabled val="1"/>
        </dgm:presLayoutVars>
      </dgm:prSet>
      <dgm:spPr/>
    </dgm:pt>
  </dgm:ptLst>
  <dgm:cxnLst>
    <dgm:cxn modelId="{0EB91C15-863C-47CC-83BF-5CA2EAC38597}" type="presOf" srcId="{2C6CE583-76B3-410C-BBF1-3D2E817AEF00}" destId="{9B0DE74E-5C59-48C0-810A-B02D690AC5F5}" srcOrd="1" destOrd="0" presId="urn:microsoft.com/office/officeart/2005/8/layout/process2"/>
    <dgm:cxn modelId="{4A8FBA1D-FC63-4483-85EC-901231FFBA41}" srcId="{1B38DFBC-BFF3-42BF-B8C1-E31DDD0A44C8}" destId="{63228A14-9361-4C45-8F39-7A7B35276540}" srcOrd="1" destOrd="0" parTransId="{9AD9BBAE-F1A9-49CF-ABA2-18C4FDDFF950}" sibTransId="{B3F4F4F1-FD14-481E-8496-740D81DEB69A}"/>
    <dgm:cxn modelId="{ED9EC729-F374-4C49-95CC-427A18286CC7}" srcId="{1B38DFBC-BFF3-42BF-B8C1-E31DDD0A44C8}" destId="{C3CD0C15-0BC7-4A9F-9FBB-4B8A38F83FD8}" srcOrd="0" destOrd="0" parTransId="{4452A92E-6A87-425F-B517-AB9CE957A365}" sibTransId="{2C6CE583-76B3-410C-BBF1-3D2E817AEF00}"/>
    <dgm:cxn modelId="{C83F6D2D-C60D-4384-AF9E-E383BCE1C081}" type="presOf" srcId="{B26C842E-46CC-4C93-AABF-5B1A56411510}" destId="{5186ACE6-5414-4C8C-82BE-8EEBBA0098A9}" srcOrd="1" destOrd="0" presId="urn:microsoft.com/office/officeart/2005/8/layout/process2"/>
    <dgm:cxn modelId="{38A6A03C-0974-471E-AB6F-B31597069A40}" type="presOf" srcId="{5F139E6C-D43C-419A-8148-295DA8EA8193}" destId="{4876D40E-5D08-40AA-9799-D741009083C6}" srcOrd="0" destOrd="0" presId="urn:microsoft.com/office/officeart/2005/8/layout/process2"/>
    <dgm:cxn modelId="{083B3940-8ED4-4934-8075-E85E5D83DDF5}" srcId="{1B38DFBC-BFF3-42BF-B8C1-E31DDD0A44C8}" destId="{F0D29273-5B66-4419-8524-DBC370D94DDF}" srcOrd="3" destOrd="0" parTransId="{F7FAEE7F-0FC8-44BB-A550-396A4E4F637F}" sibTransId="{43BFC229-B56F-462E-9AC7-7D26FBDF2A65}"/>
    <dgm:cxn modelId="{BF1F5E7A-ED6C-4873-80DA-7B87CDE797C4}" type="presOf" srcId="{B3F4F4F1-FD14-481E-8496-740D81DEB69A}" destId="{772DF557-36CF-40E0-A18C-16756BDB9D4D}" srcOrd="1" destOrd="0" presId="urn:microsoft.com/office/officeart/2005/8/layout/process2"/>
    <dgm:cxn modelId="{EDFAD27A-8716-4755-A0DD-2B93DCCD213C}" type="presOf" srcId="{1B38DFBC-BFF3-42BF-B8C1-E31DDD0A44C8}" destId="{BD9319EC-C6D0-4671-8775-87AFACA6A516}" srcOrd="0" destOrd="0" presId="urn:microsoft.com/office/officeart/2005/8/layout/process2"/>
    <dgm:cxn modelId="{5828DE7B-11BF-46A9-8D97-9E5B4151D05E}" type="presOf" srcId="{B3F4F4F1-FD14-481E-8496-740D81DEB69A}" destId="{FC7770C3-5526-458A-BC2A-94CDDCCA40D9}" srcOrd="0" destOrd="0" presId="urn:microsoft.com/office/officeart/2005/8/layout/process2"/>
    <dgm:cxn modelId="{B4ACFD8E-DD12-4E3F-8E6C-06ACD9830549}" type="presOf" srcId="{F0D29273-5B66-4419-8524-DBC370D94DDF}" destId="{3D5F3141-0B64-40AD-8ED1-62F8414D55B7}" srcOrd="0" destOrd="0" presId="urn:microsoft.com/office/officeart/2005/8/layout/process2"/>
    <dgm:cxn modelId="{27C91ECB-760B-4B57-8A59-216AE06998A7}" type="presOf" srcId="{63228A14-9361-4C45-8F39-7A7B35276540}" destId="{2EB2D00E-EF3D-4380-852E-C53664D906D5}" srcOrd="0" destOrd="0" presId="urn:microsoft.com/office/officeart/2005/8/layout/process2"/>
    <dgm:cxn modelId="{7C2D49CF-6C91-4C91-BFBE-C24B50052F7C}" type="presOf" srcId="{2C6CE583-76B3-410C-BBF1-3D2E817AEF00}" destId="{7E3EBF11-45EA-455A-A4AB-6FD193E2F19E}" srcOrd="0" destOrd="0" presId="urn:microsoft.com/office/officeart/2005/8/layout/process2"/>
    <dgm:cxn modelId="{301265F1-23FF-47FC-BD75-F1D876100607}" srcId="{1B38DFBC-BFF3-42BF-B8C1-E31DDD0A44C8}" destId="{5F139E6C-D43C-419A-8148-295DA8EA8193}" srcOrd="2" destOrd="0" parTransId="{8F94D6B5-A31C-44A7-8B8A-BEDC4E8D589B}" sibTransId="{B26C842E-46CC-4C93-AABF-5B1A56411510}"/>
    <dgm:cxn modelId="{7D5992F5-C155-4B9F-A30D-703F3E1A92F0}" type="presOf" srcId="{C3CD0C15-0BC7-4A9F-9FBB-4B8A38F83FD8}" destId="{25FF0AF6-0F9B-4564-8F59-531EF8B4C838}" srcOrd="0" destOrd="0" presId="urn:microsoft.com/office/officeart/2005/8/layout/process2"/>
    <dgm:cxn modelId="{E1DF14F9-80C4-47FA-847A-9D94976366EA}" type="presOf" srcId="{B26C842E-46CC-4C93-AABF-5B1A56411510}" destId="{71815630-E4B9-4B38-9C0D-BA9E18304406}" srcOrd="0" destOrd="0" presId="urn:microsoft.com/office/officeart/2005/8/layout/process2"/>
    <dgm:cxn modelId="{CEF83BE6-AF4C-426B-9A43-E32C5DE25CFA}" type="presParOf" srcId="{BD9319EC-C6D0-4671-8775-87AFACA6A516}" destId="{25FF0AF6-0F9B-4564-8F59-531EF8B4C838}" srcOrd="0" destOrd="0" presId="urn:microsoft.com/office/officeart/2005/8/layout/process2"/>
    <dgm:cxn modelId="{27A81330-3EF2-4372-9AAD-0D1CA1ACA73C}" type="presParOf" srcId="{BD9319EC-C6D0-4671-8775-87AFACA6A516}" destId="{7E3EBF11-45EA-455A-A4AB-6FD193E2F19E}" srcOrd="1" destOrd="0" presId="urn:microsoft.com/office/officeart/2005/8/layout/process2"/>
    <dgm:cxn modelId="{43361438-4CD1-4727-B6D1-8607C5B8E63D}" type="presParOf" srcId="{7E3EBF11-45EA-455A-A4AB-6FD193E2F19E}" destId="{9B0DE74E-5C59-48C0-810A-B02D690AC5F5}" srcOrd="0" destOrd="0" presId="urn:microsoft.com/office/officeart/2005/8/layout/process2"/>
    <dgm:cxn modelId="{3B0120B2-15D7-49D5-A83F-397BCABCBD92}" type="presParOf" srcId="{BD9319EC-C6D0-4671-8775-87AFACA6A516}" destId="{2EB2D00E-EF3D-4380-852E-C53664D906D5}" srcOrd="2" destOrd="0" presId="urn:microsoft.com/office/officeart/2005/8/layout/process2"/>
    <dgm:cxn modelId="{4EEE7A2D-6B22-4681-BBDB-E1689C314CAB}" type="presParOf" srcId="{BD9319EC-C6D0-4671-8775-87AFACA6A516}" destId="{FC7770C3-5526-458A-BC2A-94CDDCCA40D9}" srcOrd="3" destOrd="0" presId="urn:microsoft.com/office/officeart/2005/8/layout/process2"/>
    <dgm:cxn modelId="{B4DE594B-262C-4A72-B631-244E0B808BB2}" type="presParOf" srcId="{FC7770C3-5526-458A-BC2A-94CDDCCA40D9}" destId="{772DF557-36CF-40E0-A18C-16756BDB9D4D}" srcOrd="0" destOrd="0" presId="urn:microsoft.com/office/officeart/2005/8/layout/process2"/>
    <dgm:cxn modelId="{9F99344C-4BD4-4BC6-AAE1-88DEE323CD3A}" type="presParOf" srcId="{BD9319EC-C6D0-4671-8775-87AFACA6A516}" destId="{4876D40E-5D08-40AA-9799-D741009083C6}" srcOrd="4" destOrd="0" presId="urn:microsoft.com/office/officeart/2005/8/layout/process2"/>
    <dgm:cxn modelId="{7B7EAAD5-C28A-4FF4-884A-3CBCB6C30EB1}" type="presParOf" srcId="{BD9319EC-C6D0-4671-8775-87AFACA6A516}" destId="{71815630-E4B9-4B38-9C0D-BA9E18304406}" srcOrd="5" destOrd="0" presId="urn:microsoft.com/office/officeart/2005/8/layout/process2"/>
    <dgm:cxn modelId="{D6F46C82-8FCA-4891-92E4-887456C20BF8}" type="presParOf" srcId="{71815630-E4B9-4B38-9C0D-BA9E18304406}" destId="{5186ACE6-5414-4C8C-82BE-8EEBBA0098A9}" srcOrd="0" destOrd="0" presId="urn:microsoft.com/office/officeart/2005/8/layout/process2"/>
    <dgm:cxn modelId="{245CFCB1-84D8-495F-8818-6C82279BEFB6}" type="presParOf" srcId="{BD9319EC-C6D0-4671-8775-87AFACA6A516}" destId="{3D5F3141-0B64-40AD-8ED1-62F8414D55B7}" srcOrd="6" destOrd="0" presId="urn:microsoft.com/office/officeart/2005/8/layout/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5FF0AF6-0F9B-4564-8F59-531EF8B4C838}">
      <dsp:nvSpPr>
        <dsp:cNvPr id="0" name=""/>
        <dsp:cNvSpPr/>
      </dsp:nvSpPr>
      <dsp:spPr>
        <a:xfrm>
          <a:off x="1669067" y="4924"/>
          <a:ext cx="3661902" cy="915475"/>
        </a:xfrm>
        <a:prstGeom prst="roundRect">
          <a:avLst>
            <a:gd name="adj" fmla="val 10000"/>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ctr" defTabSz="1600200">
            <a:lnSpc>
              <a:spcPct val="90000"/>
            </a:lnSpc>
            <a:spcBef>
              <a:spcPct val="0"/>
            </a:spcBef>
            <a:spcAft>
              <a:spcPct val="35000"/>
            </a:spcAft>
            <a:buNone/>
          </a:pPr>
          <a:r>
            <a:rPr lang="en-US" sz="3600" b="1" kern="1200" dirty="0"/>
            <a:t>Informe de grupo 1</a:t>
          </a:r>
          <a:endParaRPr lang="es-ES" sz="3600" b="1" kern="1200" dirty="0"/>
        </a:p>
      </dsp:txBody>
      <dsp:txXfrm>
        <a:off x="1695880" y="31737"/>
        <a:ext cx="3608276" cy="861849"/>
      </dsp:txXfrm>
    </dsp:sp>
    <dsp:sp modelId="{7E3EBF11-45EA-455A-A4AB-6FD193E2F19E}">
      <dsp:nvSpPr>
        <dsp:cNvPr id="0" name=""/>
        <dsp:cNvSpPr/>
      </dsp:nvSpPr>
      <dsp:spPr>
        <a:xfrm rot="5400000">
          <a:off x="3328366" y="943286"/>
          <a:ext cx="343303" cy="41196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600200">
            <a:lnSpc>
              <a:spcPct val="90000"/>
            </a:lnSpc>
            <a:spcBef>
              <a:spcPct val="0"/>
            </a:spcBef>
            <a:spcAft>
              <a:spcPct val="35000"/>
            </a:spcAft>
            <a:buNone/>
          </a:pPr>
          <a:endParaRPr lang="en-GB" sz="3600" b="1" kern="1200"/>
        </a:p>
      </dsp:txBody>
      <dsp:txXfrm rot="-5400000">
        <a:off x="3376429" y="977617"/>
        <a:ext cx="247178" cy="240312"/>
      </dsp:txXfrm>
    </dsp:sp>
    <dsp:sp modelId="{2EB2D00E-EF3D-4380-852E-C53664D906D5}">
      <dsp:nvSpPr>
        <dsp:cNvPr id="0" name=""/>
        <dsp:cNvSpPr/>
      </dsp:nvSpPr>
      <dsp:spPr>
        <a:xfrm>
          <a:off x="1669067" y="1378137"/>
          <a:ext cx="3661902" cy="915475"/>
        </a:xfrm>
        <a:prstGeom prst="roundRect">
          <a:avLst>
            <a:gd name="adj" fmla="val 10000"/>
          </a:avLst>
        </a:prstGeom>
        <a:solidFill>
          <a:srgbClr val="00B0F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ctr" defTabSz="1600200">
            <a:lnSpc>
              <a:spcPct val="90000"/>
            </a:lnSpc>
            <a:spcBef>
              <a:spcPct val="0"/>
            </a:spcBef>
            <a:spcAft>
              <a:spcPct val="35000"/>
            </a:spcAft>
            <a:buNone/>
          </a:pPr>
          <a:r>
            <a:rPr lang="en-US" sz="3600" b="1" kern="1200" dirty="0"/>
            <a:t>Informe de grupo 2</a:t>
          </a:r>
          <a:endParaRPr lang="es-ES" sz="3600" b="1" kern="1200" dirty="0"/>
        </a:p>
      </dsp:txBody>
      <dsp:txXfrm>
        <a:off x="1695880" y="1404950"/>
        <a:ext cx="3608276" cy="861849"/>
      </dsp:txXfrm>
    </dsp:sp>
    <dsp:sp modelId="{FC7770C3-5526-458A-BC2A-94CDDCCA40D9}">
      <dsp:nvSpPr>
        <dsp:cNvPr id="0" name=""/>
        <dsp:cNvSpPr/>
      </dsp:nvSpPr>
      <dsp:spPr>
        <a:xfrm rot="5400000">
          <a:off x="3328366" y="2316500"/>
          <a:ext cx="343303" cy="41196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600200">
            <a:lnSpc>
              <a:spcPct val="90000"/>
            </a:lnSpc>
            <a:spcBef>
              <a:spcPct val="0"/>
            </a:spcBef>
            <a:spcAft>
              <a:spcPct val="35000"/>
            </a:spcAft>
            <a:buNone/>
          </a:pPr>
          <a:endParaRPr lang="en-GB" sz="3600" b="1" kern="1200"/>
        </a:p>
      </dsp:txBody>
      <dsp:txXfrm rot="-5400000">
        <a:off x="3376429" y="2350831"/>
        <a:ext cx="247178" cy="240312"/>
      </dsp:txXfrm>
    </dsp:sp>
    <dsp:sp modelId="{4876D40E-5D08-40AA-9799-D741009083C6}">
      <dsp:nvSpPr>
        <dsp:cNvPr id="0" name=""/>
        <dsp:cNvSpPr/>
      </dsp:nvSpPr>
      <dsp:spPr>
        <a:xfrm>
          <a:off x="1669067" y="2751351"/>
          <a:ext cx="3661902" cy="915475"/>
        </a:xfrm>
        <a:prstGeom prst="roundRect">
          <a:avLst>
            <a:gd name="adj" fmla="val 10000"/>
          </a:avLst>
        </a:prstGeom>
        <a:solidFill>
          <a:srgbClr val="FFC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ctr" defTabSz="1600200">
            <a:lnSpc>
              <a:spcPct val="90000"/>
            </a:lnSpc>
            <a:spcBef>
              <a:spcPct val="0"/>
            </a:spcBef>
            <a:spcAft>
              <a:spcPct val="35000"/>
            </a:spcAft>
            <a:buNone/>
          </a:pPr>
          <a:r>
            <a:rPr lang="en-US" sz="3600" b="1" kern="1200" dirty="0"/>
            <a:t>Informe de grupo 3</a:t>
          </a:r>
          <a:endParaRPr lang="es-ES" sz="3600" b="1" kern="1200" dirty="0"/>
        </a:p>
      </dsp:txBody>
      <dsp:txXfrm>
        <a:off x="1695880" y="2778164"/>
        <a:ext cx="3608276" cy="861849"/>
      </dsp:txXfrm>
    </dsp:sp>
    <dsp:sp modelId="{71815630-E4B9-4B38-9C0D-BA9E18304406}">
      <dsp:nvSpPr>
        <dsp:cNvPr id="0" name=""/>
        <dsp:cNvSpPr/>
      </dsp:nvSpPr>
      <dsp:spPr>
        <a:xfrm rot="5400000">
          <a:off x="3328366" y="3689714"/>
          <a:ext cx="343303" cy="41196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600200">
            <a:lnSpc>
              <a:spcPct val="90000"/>
            </a:lnSpc>
            <a:spcBef>
              <a:spcPct val="0"/>
            </a:spcBef>
            <a:spcAft>
              <a:spcPct val="35000"/>
            </a:spcAft>
            <a:buNone/>
          </a:pPr>
          <a:endParaRPr lang="en-GB" sz="3600" b="1" kern="1200"/>
        </a:p>
      </dsp:txBody>
      <dsp:txXfrm rot="-5400000">
        <a:off x="3376429" y="3724045"/>
        <a:ext cx="247178" cy="240312"/>
      </dsp:txXfrm>
    </dsp:sp>
    <dsp:sp modelId="{3D5F3141-0B64-40AD-8ED1-62F8414D55B7}">
      <dsp:nvSpPr>
        <dsp:cNvPr id="0" name=""/>
        <dsp:cNvSpPr/>
      </dsp:nvSpPr>
      <dsp:spPr>
        <a:xfrm>
          <a:off x="1669067" y="4124564"/>
          <a:ext cx="3661902" cy="915475"/>
        </a:xfrm>
        <a:prstGeom prst="roundRect">
          <a:avLst>
            <a:gd name="adj" fmla="val 10000"/>
          </a:avLst>
        </a:prstGeom>
        <a:solidFill>
          <a:srgbClr val="FF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ctr" defTabSz="1600200">
            <a:lnSpc>
              <a:spcPct val="90000"/>
            </a:lnSpc>
            <a:spcBef>
              <a:spcPct val="0"/>
            </a:spcBef>
            <a:spcAft>
              <a:spcPct val="35000"/>
            </a:spcAft>
            <a:buNone/>
          </a:pPr>
          <a:r>
            <a:rPr lang="en-US" sz="3600" b="1" kern="1200" dirty="0"/>
            <a:t>Informe de grupo 4</a:t>
          </a:r>
          <a:endParaRPr lang="es-ES" sz="3600" b="1" kern="1200" dirty="0"/>
        </a:p>
      </dsp:txBody>
      <dsp:txXfrm>
        <a:off x="1695880" y="4151377"/>
        <a:ext cx="3608276" cy="861849"/>
      </dsp:txXfrm>
    </dsp:sp>
  </dsp:spTree>
</dsp:drawing>
</file>

<file path=ppt/diagrams/layout1.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CC48BC7-8A05-4CF5-B7E9-1CE8C11A5071}" type="datetimeFigureOut">
              <a:rPr lang="en-GB" smtClean="0"/>
              <a:t>14/07/2021</a:t>
            </a:fld>
            <a:endParaRPr lang="es-E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9ADFBB1-7B02-4717-AEA4-A0D2A92F6065}" type="slidenum">
              <a:rPr lang="en-GB" smtClean="0"/>
              <a:t>‹Nº›</a:t>
            </a:fld>
            <a:endParaRPr lang="es-ES"/>
          </a:p>
        </p:txBody>
      </p:sp>
    </p:spTree>
    <p:extLst>
      <p:ext uri="{BB962C8B-B14F-4D97-AF65-F5344CB8AC3E}">
        <p14:creationId xmlns:p14="http://schemas.microsoft.com/office/powerpoint/2010/main" val="23775969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5"/>
          </p:nvPr>
        </p:nvSpPr>
        <p:spPr/>
        <p:txBody>
          <a:bodyPr/>
          <a:lstStyle/>
          <a:p>
            <a:fld id="{09ADFBB1-7B02-4717-AEA4-A0D2A92F6065}" type="slidenum">
              <a:rPr lang="en-GB" smtClean="0"/>
              <a:t>1</a:t>
            </a:fld>
            <a:endParaRPr lang="es-ES"/>
          </a:p>
        </p:txBody>
      </p:sp>
    </p:spTree>
    <p:extLst>
      <p:ext uri="{BB962C8B-B14F-4D97-AF65-F5344CB8AC3E}">
        <p14:creationId xmlns:p14="http://schemas.microsoft.com/office/powerpoint/2010/main" val="29297479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dirty="0"/>
              <a:t>El grupo 1 debe trabajar en las diapositivas con el tema “¿Qué soy?”</a:t>
            </a:r>
          </a:p>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10</a:t>
            </a:fld>
            <a:endParaRPr lang="es-ES"/>
          </a:p>
        </p:txBody>
      </p:sp>
    </p:spTree>
    <p:extLst>
      <p:ext uri="{BB962C8B-B14F-4D97-AF65-F5344CB8AC3E}">
        <p14:creationId xmlns:p14="http://schemas.microsoft.com/office/powerpoint/2010/main" val="31755586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11</a:t>
            </a:fld>
            <a:endParaRPr lang="es-ES"/>
          </a:p>
        </p:txBody>
      </p:sp>
    </p:spTree>
    <p:extLst>
      <p:ext uri="{BB962C8B-B14F-4D97-AF65-F5344CB8AC3E}">
        <p14:creationId xmlns:p14="http://schemas.microsoft.com/office/powerpoint/2010/main" val="23074978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12</a:t>
            </a:fld>
            <a:endParaRPr lang="es-ES"/>
          </a:p>
        </p:txBody>
      </p:sp>
    </p:spTree>
    <p:extLst>
      <p:ext uri="{BB962C8B-B14F-4D97-AF65-F5344CB8AC3E}">
        <p14:creationId xmlns:p14="http://schemas.microsoft.com/office/powerpoint/2010/main" val="312573915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dirty="0"/>
              <a:t>El grupo 2 debe trabajar en las diapositivas con el tema “Sigue los datos”</a:t>
            </a:r>
          </a:p>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13</a:t>
            </a:fld>
            <a:endParaRPr lang="es-ES"/>
          </a:p>
        </p:txBody>
      </p:sp>
    </p:spTree>
    <p:extLst>
      <p:ext uri="{BB962C8B-B14F-4D97-AF65-F5344CB8AC3E}">
        <p14:creationId xmlns:p14="http://schemas.microsoft.com/office/powerpoint/2010/main" val="387312470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14</a:t>
            </a:fld>
            <a:endParaRPr lang="es-ES"/>
          </a:p>
        </p:txBody>
      </p:sp>
    </p:spTree>
    <p:extLst>
      <p:ext uri="{BB962C8B-B14F-4D97-AF65-F5344CB8AC3E}">
        <p14:creationId xmlns:p14="http://schemas.microsoft.com/office/powerpoint/2010/main" val="244607806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dirty="0"/>
              <a:t>El grupo 3 debe trabajar en las diapositivas con el tema “Sigue el dinero”</a:t>
            </a:r>
          </a:p>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15</a:t>
            </a:fld>
            <a:endParaRPr lang="es-ES"/>
          </a:p>
        </p:txBody>
      </p:sp>
    </p:spTree>
    <p:extLst>
      <p:ext uri="{BB962C8B-B14F-4D97-AF65-F5344CB8AC3E}">
        <p14:creationId xmlns:p14="http://schemas.microsoft.com/office/powerpoint/2010/main" val="250601975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16</a:t>
            </a:fld>
            <a:endParaRPr lang="es-ES"/>
          </a:p>
        </p:txBody>
      </p:sp>
    </p:spTree>
    <p:extLst>
      <p:ext uri="{BB962C8B-B14F-4D97-AF65-F5344CB8AC3E}">
        <p14:creationId xmlns:p14="http://schemas.microsoft.com/office/powerpoint/2010/main" val="348911585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dirty="0"/>
              <a:t>El grupo 4 debe trabajar en las diapositivas con el tema “Sigue al líder”</a:t>
            </a:r>
          </a:p>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17</a:t>
            </a:fld>
            <a:endParaRPr lang="es-ES"/>
          </a:p>
        </p:txBody>
      </p:sp>
    </p:spTree>
    <p:extLst>
      <p:ext uri="{BB962C8B-B14F-4D97-AF65-F5344CB8AC3E}">
        <p14:creationId xmlns:p14="http://schemas.microsoft.com/office/powerpoint/2010/main" val="327646572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18</a:t>
            </a:fld>
            <a:endParaRPr lang="es-ES"/>
          </a:p>
        </p:txBody>
      </p:sp>
    </p:spTree>
    <p:extLst>
      <p:ext uri="{BB962C8B-B14F-4D97-AF65-F5344CB8AC3E}">
        <p14:creationId xmlns:p14="http://schemas.microsoft.com/office/powerpoint/2010/main" val="240509300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19</a:t>
            </a:fld>
            <a:endParaRPr lang="es-ES"/>
          </a:p>
        </p:txBody>
      </p:sp>
    </p:spTree>
    <p:extLst>
      <p:ext uri="{BB962C8B-B14F-4D97-AF65-F5344CB8AC3E}">
        <p14:creationId xmlns:p14="http://schemas.microsoft.com/office/powerpoint/2010/main" val="40300455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es-ES" dirty="0"/>
              <a:t>Programa de la sesión. Los delegados deben tener una copia del programa en su poder.</a:t>
            </a:r>
          </a:p>
          <a:p>
            <a:pPr marL="0" marR="0" lvl="0" indent="0" algn="l" defTabSz="457200" rtl="0" eaLnBrk="0" fontAlgn="base" latinLnBrk="0" hangingPunct="0">
              <a:lnSpc>
                <a:spcPct val="100000"/>
              </a:lnSpc>
              <a:spcBef>
                <a:spcPct val="30000"/>
              </a:spcBef>
              <a:spcAft>
                <a:spcPct val="0"/>
              </a:spcAft>
              <a:buClrTx/>
              <a:buSzTx/>
              <a:buFontTx/>
              <a:buNone/>
              <a:tabLst/>
              <a:defRPr/>
            </a:pPr>
            <a:endParaRPr lang="en-GB"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2</a:t>
            </a:fld>
            <a:endParaRPr lang="es-ES"/>
          </a:p>
        </p:txBody>
      </p:sp>
    </p:spTree>
    <p:extLst>
      <p:ext uri="{BB962C8B-B14F-4D97-AF65-F5344CB8AC3E}">
        <p14:creationId xmlns:p14="http://schemas.microsoft.com/office/powerpoint/2010/main" val="103898926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dirty="0"/>
              <a:t>En esta diapositiva se explica la división del trabajo real. Si es posible, se puede establecer una división física entre los grupos, aunque no es necesario.</a:t>
            </a:r>
          </a:p>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20</a:t>
            </a:fld>
            <a:endParaRPr lang="es-ES"/>
          </a:p>
        </p:txBody>
      </p:sp>
    </p:spTree>
    <p:extLst>
      <p:ext uri="{BB962C8B-B14F-4D97-AF65-F5344CB8AC3E}">
        <p14:creationId xmlns:p14="http://schemas.microsoft.com/office/powerpoint/2010/main" val="113996263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dirty="0"/>
              <a:t>El experto debe presentar los temas principales que representan básicamente las ideas principales sobre el caso que se deben explorar durante el tiempo de trabajo en grupo.</a:t>
            </a:r>
          </a:p>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21</a:t>
            </a:fld>
            <a:endParaRPr lang="es-ES"/>
          </a:p>
        </p:txBody>
      </p:sp>
    </p:spTree>
    <p:extLst>
      <p:ext uri="{BB962C8B-B14F-4D97-AF65-F5344CB8AC3E}">
        <p14:creationId xmlns:p14="http://schemas.microsoft.com/office/powerpoint/2010/main" val="206937379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ES" dirty="0"/>
              <a:t>Las principales preguntas abarcan todos los capítulos del Convenio sobre la Ciberdelincuencia. Las conclusiones se deben centrar en los actos delictivos y en las disposiciones procesales y de asistencia jurídica utilizadas para el análisis del caso.</a:t>
            </a:r>
          </a:p>
          <a:p>
            <a:endParaRPr lang="es-ES" dirty="0"/>
          </a:p>
          <a:p>
            <a:r>
              <a:rPr lang="es-ES" dirty="0"/>
              <a:t>El caso no está listo para presentarse ante los tribunales.</a:t>
            </a:r>
          </a:p>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22</a:t>
            </a:fld>
            <a:endParaRPr lang="es-ES"/>
          </a:p>
        </p:txBody>
      </p:sp>
    </p:spTree>
    <p:extLst>
      <p:ext uri="{BB962C8B-B14F-4D97-AF65-F5344CB8AC3E}">
        <p14:creationId xmlns:p14="http://schemas.microsoft.com/office/powerpoint/2010/main" val="89335353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ES" dirty="0"/>
              <a:t>Respuestas:</a:t>
            </a:r>
          </a:p>
          <a:p>
            <a:pPr marL="171450" indent="-171450">
              <a:buFontTx/>
              <a:buChar char="-"/>
            </a:pPr>
            <a:r>
              <a:rPr lang="es-ES" dirty="0"/>
              <a:t>si no existe ningún régimen de retención, el artículo 16 seguido del artículo 18. Si se aplica la retención, el artículo 18 con respecto a los datos relativos al contenido de los medios sociales. Ponerse en contacto con la sede de Brand en relación con el juego;</a:t>
            </a:r>
          </a:p>
          <a:p>
            <a:pPr marL="171450" indent="-171450">
              <a:buFontTx/>
              <a:buChar char="-"/>
            </a:pPr>
            <a:r>
              <a:rPr lang="es-ES" dirty="0"/>
              <a:t>si no existe ningún régimen de retención, el artículo 16 seguido del artículo 18. Si se aplica la retención, el artículo 18 con respecto a los datos básicos relativos a los abonados;</a:t>
            </a:r>
          </a:p>
          <a:p>
            <a:pPr marL="171450" indent="-171450">
              <a:buFontTx/>
              <a:buChar char="-"/>
            </a:pPr>
            <a:r>
              <a:rPr lang="es-ES" dirty="0"/>
              <a:t>declaración de testigos y comprobaciones de cuentas bancarias;</a:t>
            </a:r>
          </a:p>
          <a:p>
            <a:pPr marL="171450" indent="-171450">
              <a:buFontTx/>
              <a:buChar char="-"/>
            </a:pPr>
            <a:r>
              <a:rPr lang="es-ES" dirty="0"/>
              <a:t>el artículo 8;</a:t>
            </a:r>
          </a:p>
          <a:p>
            <a:pPr marL="171450" indent="-171450">
              <a:buFontTx/>
              <a:buChar char="-"/>
            </a:pPr>
            <a:r>
              <a:rPr lang="es-ES" dirty="0"/>
              <a:t>identificación de las personas que administran las páginas con premios y su interrogatorio.</a:t>
            </a:r>
          </a:p>
          <a:p>
            <a:pPr marL="0" indent="0">
              <a:buFontTx/>
              <a:buNone/>
            </a:pPr>
            <a:endParaRPr lang="es-ES" dirty="0"/>
          </a:p>
          <a:p>
            <a:pPr marL="0" indent="0">
              <a:buFontTx/>
              <a:buNone/>
            </a:pPr>
            <a:endParaRPr lang="en-US" dirty="0"/>
          </a:p>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23</a:t>
            </a:fld>
            <a:endParaRPr lang="es-ES"/>
          </a:p>
        </p:txBody>
      </p:sp>
    </p:spTree>
    <p:extLst>
      <p:ext uri="{BB962C8B-B14F-4D97-AF65-F5344CB8AC3E}">
        <p14:creationId xmlns:p14="http://schemas.microsoft.com/office/powerpoint/2010/main" val="409292272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ES" dirty="0"/>
              <a:t>Respuestas:</a:t>
            </a:r>
          </a:p>
          <a:p>
            <a:pPr marL="171450" marR="0" lvl="0" indent="-171450" algn="l" defTabSz="457200" rtl="0" eaLnBrk="0" fontAlgn="base" latinLnBrk="0" hangingPunct="0">
              <a:lnSpc>
                <a:spcPct val="100000"/>
              </a:lnSpc>
              <a:spcBef>
                <a:spcPct val="30000"/>
              </a:spcBef>
              <a:spcAft>
                <a:spcPct val="0"/>
              </a:spcAft>
              <a:buClrTx/>
              <a:buSzTx/>
              <a:buFontTx/>
              <a:buChar char="-"/>
              <a:tabLst/>
              <a:defRPr/>
            </a:pPr>
            <a:r>
              <a:rPr lang="es-ES" dirty="0"/>
              <a:t>si no existe ningún régimen de retención, el artículo 16 seguido del artículo 18. Si existe, el artículo 18 para el ISP en relación con los datos básicos relativos a los abonados, los datos relativos al contenido y al tráfico;</a:t>
            </a:r>
          </a:p>
          <a:p>
            <a:pPr marL="171450" marR="0" lvl="0" indent="-171450" algn="l" defTabSz="457200" rtl="0" eaLnBrk="0" fontAlgn="base" latinLnBrk="0" hangingPunct="0">
              <a:lnSpc>
                <a:spcPct val="100000"/>
              </a:lnSpc>
              <a:spcBef>
                <a:spcPct val="30000"/>
              </a:spcBef>
              <a:spcAft>
                <a:spcPct val="0"/>
              </a:spcAft>
              <a:buClrTx/>
              <a:buSzTx/>
              <a:buFontTx/>
              <a:buChar char="-"/>
              <a:tabLst/>
              <a:defRPr/>
            </a:pPr>
            <a:r>
              <a:rPr lang="es-ES" dirty="0"/>
              <a:t>Direcciones IP utilizadas por el administrador de los canales, registros de actividad de la administración, registros de actividad de los usuarios en relación con el intercambio de datos personales, otras pruebas relativas al flujo de dinero y la comunicación;</a:t>
            </a:r>
          </a:p>
          <a:p>
            <a:pPr marL="171450" marR="0" lvl="0" indent="-171450" algn="l" defTabSz="457200" rtl="0" eaLnBrk="0" fontAlgn="base" latinLnBrk="0" hangingPunct="0">
              <a:lnSpc>
                <a:spcPct val="100000"/>
              </a:lnSpc>
              <a:spcBef>
                <a:spcPct val="30000"/>
              </a:spcBef>
              <a:spcAft>
                <a:spcPct val="0"/>
              </a:spcAft>
              <a:buClrTx/>
              <a:buSzTx/>
              <a:buFontTx/>
              <a:buChar char="-"/>
              <a:tabLst/>
              <a:defRPr/>
            </a:pPr>
            <a:r>
              <a:rPr lang="es-ES" dirty="0"/>
              <a:t>Las direcciones IP obtenidas en virtud de los artículos 16 y 18 se relacionarán con los abonados del ISP y sus contratos como abonados;</a:t>
            </a:r>
          </a:p>
          <a:p>
            <a:pPr marL="171450" marR="0" lvl="0" indent="-171450" algn="l" defTabSz="457200" rtl="0" eaLnBrk="0" fontAlgn="base" latinLnBrk="0" hangingPunct="0">
              <a:lnSpc>
                <a:spcPct val="100000"/>
              </a:lnSpc>
              <a:spcBef>
                <a:spcPct val="30000"/>
              </a:spcBef>
              <a:spcAft>
                <a:spcPct val="0"/>
              </a:spcAft>
              <a:buClrTx/>
              <a:buSzTx/>
              <a:buFontTx/>
              <a:buChar char="-"/>
              <a:tabLst/>
              <a:defRPr/>
            </a:pPr>
            <a:r>
              <a:rPr lang="es-ES" dirty="0"/>
              <a:t>Artículo 19 sobre los ordenadores en posesión de los sospechosos, interrogatorio de los sospechosos, Brand, banco, medios sociales, declaraciones de los representantes de los ISP y obtención de datos adicionales relacionados con los anteriores, identificación del proveedor de servicios de alojamiento para el mercado oscuro en el país A, según cómo actúen los delegados en relación con el proveedor del mercado oscuro (si el proveedor sabe de su existencia o no), artículos 16, 18 y 19, análisis del registro del intercambio entre vendedores y compradores de los datos personales y pruebas adicionales al respecto. Los artículos 20 y 21 se pueden utilizar para la obtención e interceptación de datos entre vendedores y compradores de datos privados siempre que se identifiquen sus direcciones IP;</a:t>
            </a:r>
          </a:p>
          <a:p>
            <a:pPr marL="171450" marR="0" lvl="0" indent="-171450" algn="l" defTabSz="457200" rtl="0" eaLnBrk="0" fontAlgn="base" latinLnBrk="0" hangingPunct="0">
              <a:lnSpc>
                <a:spcPct val="100000"/>
              </a:lnSpc>
              <a:spcBef>
                <a:spcPct val="30000"/>
              </a:spcBef>
              <a:spcAft>
                <a:spcPct val="0"/>
              </a:spcAft>
              <a:buClrTx/>
              <a:buSzTx/>
              <a:buFontTx/>
              <a:buChar char="-"/>
              <a:tabLst/>
              <a:defRPr/>
            </a:pPr>
            <a:r>
              <a:rPr lang="es-ES" dirty="0"/>
              <a:t>Al aplicar el artículo 19 en relación con los ordenadores sospechosos se puso de manifiesto que había un controlador del malware troyano instalado en algunos ordenadores de Brand que permitía acceder a los canales originales;</a:t>
            </a:r>
          </a:p>
          <a:p>
            <a:pPr marL="171450" marR="0" lvl="0" indent="-171450" algn="l" defTabSz="457200" rtl="0" eaLnBrk="0" fontAlgn="base" latinLnBrk="0" hangingPunct="0">
              <a:lnSpc>
                <a:spcPct val="100000"/>
              </a:lnSpc>
              <a:spcBef>
                <a:spcPct val="30000"/>
              </a:spcBef>
              <a:spcAft>
                <a:spcPct val="0"/>
              </a:spcAft>
              <a:buClrTx/>
              <a:buSzTx/>
              <a:buFontTx/>
              <a:buChar char="-"/>
              <a:tabLst/>
              <a:defRPr/>
            </a:pPr>
            <a:r>
              <a:rPr lang="es-ES" dirty="0"/>
              <a:t>por las pruebas electrónicas obtenidas mediante el uso del artículo 19 en los ordenadores de los vendedores y compradores de datos privados que mostrarán los registros bancarios y la cartera de criptomonedas;</a:t>
            </a:r>
          </a:p>
          <a:p>
            <a:pPr marL="171450" marR="0" lvl="0" indent="-171450" algn="l" defTabSz="457200" rtl="0" eaLnBrk="0" fontAlgn="base" latinLnBrk="0" hangingPunct="0">
              <a:lnSpc>
                <a:spcPct val="100000"/>
              </a:lnSpc>
              <a:spcBef>
                <a:spcPct val="30000"/>
              </a:spcBef>
              <a:spcAft>
                <a:spcPct val="0"/>
              </a:spcAft>
              <a:buClrTx/>
              <a:buSzTx/>
              <a:buFontTx/>
              <a:buChar char="-"/>
              <a:tabLst/>
              <a:defRPr/>
            </a:pPr>
            <a:r>
              <a:rPr lang="es-ES" dirty="0"/>
              <a:t>Los artículos 2 y 4 para acceder y alterar los canales de medios sociales originales de Brand, los artículos 7 y 10 sobre el abuso del juego con premios en nombre de Brand y el uso del logotipo de Brand y otros elementos de DPI.</a:t>
            </a:r>
          </a:p>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24</a:t>
            </a:fld>
            <a:endParaRPr lang="es-ES"/>
          </a:p>
        </p:txBody>
      </p:sp>
    </p:spTree>
    <p:extLst>
      <p:ext uri="{BB962C8B-B14F-4D97-AF65-F5344CB8AC3E}">
        <p14:creationId xmlns:p14="http://schemas.microsoft.com/office/powerpoint/2010/main" val="243290841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ES" dirty="0"/>
              <a:t>Respuestas:</a:t>
            </a:r>
          </a:p>
          <a:p>
            <a:pPr marL="171450" indent="-171450">
              <a:buFontTx/>
              <a:buChar char="-"/>
            </a:pPr>
            <a:r>
              <a:rPr lang="es-ES" dirty="0"/>
              <a:t>credenciales de acceso y transacciones monetarias;</a:t>
            </a:r>
          </a:p>
          <a:p>
            <a:pPr marL="171450" indent="-171450">
              <a:buFontTx/>
              <a:buChar char="-"/>
            </a:pPr>
            <a:r>
              <a:rPr lang="es-ES" dirty="0"/>
              <a:t>sí, la empresa de pagos en línea (OLPC) del país B aprueba la cooperación voluntaria, por lo que las autoridades del país A deben enviar la solicitud de acuerdo con las normas de la empresa;</a:t>
            </a:r>
          </a:p>
          <a:p>
            <a:pPr marL="171450" indent="-171450">
              <a:buFontTx/>
              <a:buChar char="-"/>
            </a:pPr>
            <a:r>
              <a:rPr lang="es-ES" dirty="0"/>
              <a:t>Artículos 29 y 31 para OLPC en relación con las cuentas de usuario, artículo 30 en relación con los datos sobre la comunicación con la empresa de apuestas en línea del país C (OLBC)</a:t>
            </a:r>
          </a:p>
          <a:p>
            <a:pPr marL="171450" indent="-171450">
              <a:buFontTx/>
              <a:buChar char="-"/>
            </a:pPr>
            <a:r>
              <a:rPr lang="es-ES" dirty="0"/>
              <a:t>Los artículos 29 y 31 deberían prepararse también para el país C, ya que no aprueba la cooperación voluntaria, mientras que el artículo 26 se puede utilizar para el intercambio rápido de información entre las fuerzas del orden.</a:t>
            </a:r>
          </a:p>
          <a:p>
            <a:pPr marL="171450" indent="-171450">
              <a:buFontTx/>
              <a:buChar char="-"/>
            </a:pPr>
            <a:r>
              <a:rPr lang="es-ES" dirty="0"/>
              <a:t>Los países A, B y C pueden organizar conjuntamente la aplicación de los artículos 33 y 34 entre los usuarios del país A de las cuentas de OLPC del país B y OLBC del país C</a:t>
            </a:r>
          </a:p>
          <a:p>
            <a:pPr marL="171450" indent="-171450">
              <a:buFontTx/>
              <a:buChar char="-"/>
            </a:pPr>
            <a:endParaRPr lang="es-ES" dirty="0"/>
          </a:p>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25</a:t>
            </a:fld>
            <a:endParaRPr lang="es-ES"/>
          </a:p>
        </p:txBody>
      </p:sp>
    </p:spTree>
    <p:extLst>
      <p:ext uri="{BB962C8B-B14F-4D97-AF65-F5344CB8AC3E}">
        <p14:creationId xmlns:p14="http://schemas.microsoft.com/office/powerpoint/2010/main" val="198638634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ES" dirty="0"/>
              <a:t>Respuestas:</a:t>
            </a:r>
          </a:p>
          <a:p>
            <a:pPr marL="171450" indent="-171450">
              <a:buFontTx/>
              <a:buChar char="-"/>
            </a:pPr>
            <a:r>
              <a:rPr lang="es-ES" dirty="0"/>
              <a:t>Propietario y uso de la cuenta de OLPC, registros de transacciones, registros IP sobre la comunicación con las cuentas de OLBC, registros IP sobre la comunicación con los bancos del país A, artículos 29, 30 y 31 sobre el flujo e intercambio de datos anteriores;</a:t>
            </a:r>
          </a:p>
          <a:p>
            <a:pPr marL="171450" indent="-171450">
              <a:buFontTx/>
              <a:buChar char="-"/>
            </a:pPr>
            <a:r>
              <a:rPr lang="es-ES" dirty="0"/>
              <a:t>sí, ya que OLPC apoya la cooperación voluntaria, por lo que antes de la aplicación de los artículos se puede buscar información básica de los abonados y algunos datos relativos al tráfico;</a:t>
            </a:r>
          </a:p>
          <a:p>
            <a:pPr marL="171450" indent="-171450">
              <a:buFontTx/>
              <a:buChar char="-"/>
            </a:pPr>
            <a:r>
              <a:rPr lang="es-ES" dirty="0"/>
              <a:t>El país A se centrará ahora en las personas que reciben pagos en sus cuentas bancarias;</a:t>
            </a:r>
          </a:p>
          <a:p>
            <a:pPr marL="171450" indent="-171450">
              <a:buFontTx/>
              <a:buChar char="-"/>
            </a:pPr>
            <a:r>
              <a:rPr lang="es-ES" dirty="0"/>
              <a:t>El país A vuelve ahora a los artículos 16, 18 y 19 en lo que respecta a solicitar que se realicen transferencias de dinero desde OLPC a los bancos locales, y si es necesario se pueden utilizar los artículos 20 y 21 para los datos relativos al tráfico y al contenido entre los principales responsables y las mulas;</a:t>
            </a:r>
          </a:p>
          <a:p>
            <a:pPr marL="171450" indent="-171450">
              <a:buFontTx/>
              <a:buChar char="-"/>
            </a:pPr>
            <a:r>
              <a:rPr lang="es-ES" dirty="0"/>
              <a:t>en relación con los medios sociales, los artículos 16 y 18 para volver a comprobar los datos anteriores relativos a los abonados, y en relación con el VoIP, los artículos 20 y 21;</a:t>
            </a:r>
          </a:p>
          <a:p>
            <a:pPr marL="171450" indent="-171450">
              <a:buFontTx/>
              <a:buChar char="-"/>
            </a:pPr>
            <a:r>
              <a:rPr lang="es-ES" dirty="0"/>
              <a:t>El estudio del caso tiene un final abierto, se debe utilizar el artículo 26 y si los delegados quieren pedir la detención del principal sospechoso en el país E y la extradición se puede utilizar el artículo 24.</a:t>
            </a:r>
          </a:p>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26</a:t>
            </a:fld>
            <a:endParaRPr lang="es-ES"/>
          </a:p>
        </p:txBody>
      </p:sp>
    </p:spTree>
    <p:extLst>
      <p:ext uri="{BB962C8B-B14F-4D97-AF65-F5344CB8AC3E}">
        <p14:creationId xmlns:p14="http://schemas.microsoft.com/office/powerpoint/2010/main" val="61292959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dirty="0"/>
              <a:t>Tiempo asignado a las preguntas de los delegados.</a:t>
            </a:r>
          </a:p>
          <a:p>
            <a:endParaRPr lang="en-US" dirty="0"/>
          </a:p>
        </p:txBody>
      </p:sp>
      <p:sp>
        <p:nvSpPr>
          <p:cNvPr id="4" name="Slide Number Placeholder 3"/>
          <p:cNvSpPr>
            <a:spLocks noGrp="1"/>
          </p:cNvSpPr>
          <p:nvPr>
            <p:ph type="sldNum" sz="quarter" idx="10"/>
          </p:nvPr>
        </p:nvSpPr>
        <p:spPr/>
        <p:txBody>
          <a:bodyPr/>
          <a:lstStyle/>
          <a:p>
            <a:fld id="{09ADFBB1-7B02-4717-AEA4-A0D2A92F6065}" type="slidenum">
              <a:rPr lang="en-GB" smtClean="0"/>
              <a:t>27</a:t>
            </a:fld>
            <a:endParaRPr lang="es-ES"/>
          </a:p>
        </p:txBody>
      </p:sp>
    </p:spTree>
    <p:extLst>
      <p:ext uri="{BB962C8B-B14F-4D97-AF65-F5344CB8AC3E}">
        <p14:creationId xmlns:p14="http://schemas.microsoft.com/office/powerpoint/2010/main" val="11963686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5"/>
          </p:nvPr>
        </p:nvSpPr>
        <p:spPr/>
        <p:txBody>
          <a:bodyPr/>
          <a:lstStyle/>
          <a:p>
            <a:fld id="{09ADFBB1-7B02-4717-AEA4-A0D2A92F6065}" type="slidenum">
              <a:rPr lang="en-GB" smtClean="0"/>
              <a:t>28</a:t>
            </a:fld>
            <a:endParaRPr lang="es-ES"/>
          </a:p>
        </p:txBody>
      </p:sp>
    </p:spTree>
    <p:extLst>
      <p:ext uri="{BB962C8B-B14F-4D97-AF65-F5344CB8AC3E}">
        <p14:creationId xmlns:p14="http://schemas.microsoft.com/office/powerpoint/2010/main" val="424098593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5"/>
          </p:nvPr>
        </p:nvSpPr>
        <p:spPr/>
        <p:txBody>
          <a:bodyPr/>
          <a:lstStyle/>
          <a:p>
            <a:fld id="{09ADFBB1-7B02-4717-AEA4-A0D2A92F6065}" type="slidenum">
              <a:rPr lang="en-GB" smtClean="0"/>
              <a:t>29</a:t>
            </a:fld>
            <a:endParaRPr lang="es-ES"/>
          </a:p>
        </p:txBody>
      </p:sp>
    </p:spTree>
    <p:extLst>
      <p:ext uri="{BB962C8B-B14F-4D97-AF65-F5344CB8AC3E}">
        <p14:creationId xmlns:p14="http://schemas.microsoft.com/office/powerpoint/2010/main" val="18400273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just" defTabSz="457200" rtl="0" eaLnBrk="0" fontAlgn="base" latinLnBrk="0" hangingPunct="0">
              <a:lnSpc>
                <a:spcPct val="100000"/>
              </a:lnSpc>
              <a:spcBef>
                <a:spcPct val="30000"/>
              </a:spcBef>
              <a:spcAft>
                <a:spcPct val="0"/>
              </a:spcAft>
              <a:buClrTx/>
              <a:buSzTx/>
              <a:buFontTx/>
              <a:buNone/>
              <a:tabLst/>
              <a:defRPr/>
            </a:pPr>
            <a:endParaRPr lang="en-US" dirty="0"/>
          </a:p>
          <a:p>
            <a:pPr marL="0" marR="0" lvl="0" indent="0" algn="l" defTabSz="457200" rtl="0" eaLnBrk="0" fontAlgn="base" latinLnBrk="0" hangingPunct="0">
              <a:lnSpc>
                <a:spcPct val="100000"/>
              </a:lnSpc>
              <a:spcBef>
                <a:spcPct val="30000"/>
              </a:spcBef>
              <a:spcAft>
                <a:spcPct val="0"/>
              </a:spcAft>
              <a:buClrTx/>
              <a:buSzTx/>
              <a:buFontTx/>
              <a:buNone/>
              <a:tabLst/>
              <a:defRPr/>
            </a:pPr>
            <a:r>
              <a:rPr lang="es-ES" dirty="0"/>
              <a:t>Objetivos de la sesión. Se debe presentar a los delegados lo que se espera conseguir al final de la sesión.</a:t>
            </a:r>
          </a:p>
          <a:p>
            <a:pPr marL="0" marR="0" lvl="0" indent="0" algn="just" defTabSz="457200" rtl="0" eaLnBrk="0" fontAlgn="base" latinLnBrk="0" hangingPunct="0">
              <a:lnSpc>
                <a:spcPct val="100000"/>
              </a:lnSpc>
              <a:spcBef>
                <a:spcPct val="30000"/>
              </a:spcBef>
              <a:spcAft>
                <a:spcPct val="0"/>
              </a:spcAft>
              <a:buClrTx/>
              <a:buSzTx/>
              <a:buFontTx/>
              <a:buNone/>
              <a:tabLst/>
              <a:defRPr/>
            </a:pPr>
            <a:endParaRPr lang="es-ES" dirty="0"/>
          </a:p>
          <a:p>
            <a:pPr algn="just"/>
            <a:endParaRPr lang="en-GB"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3</a:t>
            </a:fld>
            <a:endParaRPr lang="es-ES"/>
          </a:p>
        </p:txBody>
      </p:sp>
    </p:spTree>
    <p:extLst>
      <p:ext uri="{BB962C8B-B14F-4D97-AF65-F5344CB8AC3E}">
        <p14:creationId xmlns:p14="http://schemas.microsoft.com/office/powerpoint/2010/main" val="151168163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dirty="0"/>
              <a:t>Los grupos presentan sus conclusiones. Esto puede hacerlo el portavoz del grupo o todos los miembros a la vez. </a:t>
            </a:r>
          </a:p>
          <a:p>
            <a:endParaRPr lang="en-US" dirty="0"/>
          </a:p>
        </p:txBody>
      </p:sp>
      <p:sp>
        <p:nvSpPr>
          <p:cNvPr id="4" name="Slide Number Placeholder 3"/>
          <p:cNvSpPr>
            <a:spLocks noGrp="1"/>
          </p:cNvSpPr>
          <p:nvPr>
            <p:ph type="sldNum" sz="quarter" idx="10"/>
          </p:nvPr>
        </p:nvSpPr>
        <p:spPr/>
        <p:txBody>
          <a:bodyPr/>
          <a:lstStyle/>
          <a:p>
            <a:fld id="{09ADFBB1-7B02-4717-AEA4-A0D2A92F6065}" type="slidenum">
              <a:rPr lang="en-GB" smtClean="0"/>
              <a:t>30</a:t>
            </a:fld>
            <a:endParaRPr lang="es-ES"/>
          </a:p>
        </p:txBody>
      </p:sp>
    </p:spTree>
    <p:extLst>
      <p:ext uri="{BB962C8B-B14F-4D97-AF65-F5344CB8AC3E}">
        <p14:creationId xmlns:p14="http://schemas.microsoft.com/office/powerpoint/2010/main" val="162236096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dirty="0"/>
              <a:t>.</a:t>
            </a:r>
          </a:p>
          <a:p>
            <a:pPr marL="0" marR="0" lvl="0" indent="0" algn="l" defTabSz="914400" rtl="0" eaLnBrk="1" fontAlgn="auto" latinLnBrk="0" hangingPunct="1">
              <a:lnSpc>
                <a:spcPct val="100000"/>
              </a:lnSpc>
              <a:spcBef>
                <a:spcPts val="0"/>
              </a:spcBef>
              <a:spcAft>
                <a:spcPts val="0"/>
              </a:spcAft>
              <a:buClrTx/>
              <a:buSzTx/>
              <a:buFontTx/>
              <a:buNone/>
              <a:tabLst/>
              <a:defRPr/>
            </a:pPr>
            <a:r>
              <a:rPr lang="es-ES" dirty="0"/>
              <a:t>Tiempo asignado a las preguntas de los delegados.</a:t>
            </a:r>
          </a:p>
          <a:p>
            <a:endParaRPr lang="es-ES" dirty="0"/>
          </a:p>
        </p:txBody>
      </p:sp>
      <p:sp>
        <p:nvSpPr>
          <p:cNvPr id="4" name="Slide Number Placeholder 3"/>
          <p:cNvSpPr>
            <a:spLocks noGrp="1"/>
          </p:cNvSpPr>
          <p:nvPr>
            <p:ph type="sldNum" sz="quarter" idx="10"/>
          </p:nvPr>
        </p:nvSpPr>
        <p:spPr/>
        <p:txBody>
          <a:bodyPr/>
          <a:lstStyle/>
          <a:p>
            <a:fld id="{09ADFBB1-7B02-4717-AEA4-A0D2A92F6065}" type="slidenum">
              <a:rPr lang="en-GB" smtClean="0"/>
              <a:t>31</a:t>
            </a:fld>
            <a:endParaRPr lang="es-ES"/>
          </a:p>
        </p:txBody>
      </p:sp>
    </p:spTree>
    <p:extLst>
      <p:ext uri="{BB962C8B-B14F-4D97-AF65-F5344CB8AC3E}">
        <p14:creationId xmlns:p14="http://schemas.microsoft.com/office/powerpoint/2010/main" val="233482605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5"/>
          </p:nvPr>
        </p:nvSpPr>
        <p:spPr/>
        <p:txBody>
          <a:bodyPr/>
          <a:lstStyle/>
          <a:p>
            <a:fld id="{09ADFBB1-7B02-4717-AEA4-A0D2A92F6065}" type="slidenum">
              <a:rPr lang="en-GB" smtClean="0"/>
              <a:t>32</a:t>
            </a:fld>
            <a:endParaRPr lang="es-ES"/>
          </a:p>
        </p:txBody>
      </p:sp>
    </p:spTree>
    <p:extLst>
      <p:ext uri="{BB962C8B-B14F-4D97-AF65-F5344CB8AC3E}">
        <p14:creationId xmlns:p14="http://schemas.microsoft.com/office/powerpoint/2010/main" val="211874397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dirty="0"/>
              <a:t>Objetivos de la sesión. Los delegados deberían estar ahora preparados para adoptar y aplicar lo presentado.</a:t>
            </a:r>
          </a:p>
          <a:p>
            <a:endParaRPr lang="en-US" dirty="0"/>
          </a:p>
        </p:txBody>
      </p:sp>
      <p:sp>
        <p:nvSpPr>
          <p:cNvPr id="4" name="Slide Number Placeholder 3"/>
          <p:cNvSpPr>
            <a:spLocks noGrp="1"/>
          </p:cNvSpPr>
          <p:nvPr>
            <p:ph type="sldNum" sz="quarter" idx="10"/>
          </p:nvPr>
        </p:nvSpPr>
        <p:spPr/>
        <p:txBody>
          <a:bodyPr/>
          <a:lstStyle/>
          <a:p>
            <a:fld id="{09ADFBB1-7B02-4717-AEA4-A0D2A92F6065}" type="slidenum">
              <a:rPr lang="en-GB" smtClean="0"/>
              <a:t>33</a:t>
            </a:fld>
            <a:endParaRPr lang="es-ES"/>
          </a:p>
        </p:txBody>
      </p:sp>
    </p:spTree>
    <p:extLst>
      <p:ext uri="{BB962C8B-B14F-4D97-AF65-F5344CB8AC3E}">
        <p14:creationId xmlns:p14="http://schemas.microsoft.com/office/powerpoint/2010/main" val="70700397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dirty="0"/>
              <a:t>. </a:t>
            </a:r>
            <a:r>
              <a:rPr lang="es-ES"/>
              <a:t>Tiempo asignado a las preguntas de los delegados.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s-ES" dirty="0"/>
          </a:p>
          <a:p>
            <a:endParaRPr lang="es-ES" dirty="0"/>
          </a:p>
        </p:txBody>
      </p:sp>
      <p:sp>
        <p:nvSpPr>
          <p:cNvPr id="4" name="Slide Number Placeholder 3"/>
          <p:cNvSpPr>
            <a:spLocks noGrp="1"/>
          </p:cNvSpPr>
          <p:nvPr>
            <p:ph type="sldNum" sz="quarter" idx="10"/>
          </p:nvPr>
        </p:nvSpPr>
        <p:spPr/>
        <p:txBody>
          <a:bodyPr/>
          <a:lstStyle/>
          <a:p>
            <a:fld id="{09ADFBB1-7B02-4717-AEA4-A0D2A92F6065}" type="slidenum">
              <a:rPr lang="en-GB" smtClean="0"/>
              <a:t>34</a:t>
            </a:fld>
            <a:endParaRPr lang="es-ES"/>
          </a:p>
        </p:txBody>
      </p:sp>
    </p:spTree>
    <p:extLst>
      <p:ext uri="{BB962C8B-B14F-4D97-AF65-F5344CB8AC3E}">
        <p14:creationId xmlns:p14="http://schemas.microsoft.com/office/powerpoint/2010/main" val="14838551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5"/>
          </p:nvPr>
        </p:nvSpPr>
        <p:spPr/>
        <p:txBody>
          <a:bodyPr/>
          <a:lstStyle/>
          <a:p>
            <a:fld id="{09ADFBB1-7B02-4717-AEA4-A0D2A92F6065}" type="slidenum">
              <a:rPr lang="en-GB" smtClean="0"/>
              <a:t>4</a:t>
            </a:fld>
            <a:endParaRPr lang="es-ES"/>
          </a:p>
        </p:txBody>
      </p:sp>
    </p:spTree>
    <p:extLst>
      <p:ext uri="{BB962C8B-B14F-4D97-AF65-F5344CB8AC3E}">
        <p14:creationId xmlns:p14="http://schemas.microsoft.com/office/powerpoint/2010/main" val="17676019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dirty="0"/>
              <a:t>. Esta diapositiva se debe utilizar como un breve recordatorio de los temas tratados hasta el momento.</a:t>
            </a:r>
          </a:p>
          <a:p>
            <a:pPr marL="0" marR="0" lvl="0" indent="0" algn="l" defTabSz="914400" rtl="0" eaLnBrk="1" fontAlgn="auto" latinLnBrk="0" hangingPunct="1">
              <a:lnSpc>
                <a:spcPct val="100000"/>
              </a:lnSpc>
              <a:spcBef>
                <a:spcPts val="0"/>
              </a:spcBef>
              <a:spcAft>
                <a:spcPts val="0"/>
              </a:spcAft>
              <a:buClrTx/>
              <a:buSzTx/>
              <a:buFontTx/>
              <a:buNone/>
              <a:tabLst/>
              <a:defRPr/>
            </a:pPr>
            <a:endParaRPr lang="es-ES" dirty="0"/>
          </a:p>
          <a:p>
            <a:endParaRPr lang="es-E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5</a:t>
            </a:fld>
            <a:endParaRPr lang="es-ES"/>
          </a:p>
        </p:txBody>
      </p:sp>
    </p:spTree>
    <p:extLst>
      <p:ext uri="{BB962C8B-B14F-4D97-AF65-F5344CB8AC3E}">
        <p14:creationId xmlns:p14="http://schemas.microsoft.com/office/powerpoint/2010/main" val="27228725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r>
              <a:rPr lang="es-ES" dirty="0"/>
              <a:t>Esta diapositiva se debe utilizar para la explicación técnica y la preparación del ejercicio.</a:t>
            </a:r>
          </a:p>
          <a:p>
            <a:pPr algn="just"/>
            <a:endParaRPr lang="es-ES" dirty="0"/>
          </a:p>
          <a:p>
            <a:pPr algn="just"/>
            <a:r>
              <a:rPr lang="es-ES" dirty="0"/>
              <a:t>El estudio de caso está concebido de forma modular, lo que significa que el ejercicio puede organizarse de distintas formas. El estudio de caso se organiza de forma modular, de modo que pueden trabajar en él uno, dos, cuatro o distintos grupos, según las condiciones. Cada grupo, cuando sea más de uno, recibirá su parte de la historia del caso y preparará su parte del informe correspondiente. </a:t>
            </a:r>
          </a:p>
          <a:p>
            <a:pPr algn="just"/>
            <a:endParaRPr lang="es-ES" dirty="0"/>
          </a:p>
          <a:p>
            <a:pPr algn="just"/>
            <a:r>
              <a:rPr lang="es-ES" dirty="0"/>
              <a:t>Lo ideal es que se formen cuatro grupos y que a cada uno se le asigne su parte del estudio. El grupo 1 debe trabajar en las diapositivas "¿Qué soy?", el grupo 2 debe trabajar en las diapositivas "Sigue los datos", el grupo 3 debe trabajar en las diapositivas "Sigue el dinero", mientras que el grupo 4 debe trabajar en las diapositivas "Sigue al líder". Si el número de delegados fuera diferente, los expertos deberán adaptar esta división en consecuencia.</a:t>
            </a:r>
          </a:p>
          <a:p>
            <a:pPr algn="just"/>
            <a:endParaRPr lang="es-ES" dirty="0"/>
          </a:p>
          <a:p>
            <a:pPr algn="just"/>
            <a:r>
              <a:rPr lang="es-ES" dirty="0"/>
              <a:t>Al final, todos los grupos reunirán los informes parciales en uno general y final, y se darán cuenta de que todos han trabajado en un mismo caso y han participado en la elaboración de un único </a:t>
            </a:r>
            <a:r>
              <a:rPr lang="es-ES" dirty="0" err="1"/>
              <a:t>guión</a:t>
            </a:r>
            <a:r>
              <a:rPr lang="es-ES" dirty="0"/>
              <a:t> gráfico mientras resolvían el caso con conclusiones conjuntas.</a:t>
            </a:r>
          </a:p>
          <a:p>
            <a:pPr algn="just"/>
            <a:endParaRPr lang="es-ES" dirty="0"/>
          </a:p>
          <a:p>
            <a:pPr algn="just"/>
            <a:r>
              <a:rPr lang="es-ES" dirty="0"/>
              <a:t>En función de las condiciones locales en que se lleve a cabo la formación, el experto deberá realizar los ajustes necesarios con los delegados. La sinopsis detallada del estudio de caso está disponible como material de formación complementario.</a:t>
            </a:r>
          </a:p>
          <a:p>
            <a:pPr algn="just"/>
            <a:endParaRPr lang="es-ES" dirty="0"/>
          </a:p>
          <a:p>
            <a:pPr algn="just"/>
            <a:r>
              <a:rPr lang="es-ES" dirty="0"/>
              <a:t>Para la versión en línea de la formación, el estudio de caso se puede organizar de manera que los delegados formen parte de un grupo mientras el experto les guía a través de los hechos, las preguntas y las soluciones, al tiempo que participa activamente con ellos.</a:t>
            </a:r>
          </a:p>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6</a:t>
            </a:fld>
            <a:endParaRPr lang="es-ES"/>
          </a:p>
        </p:txBody>
      </p:sp>
    </p:spTree>
    <p:extLst>
      <p:ext uri="{BB962C8B-B14F-4D97-AF65-F5344CB8AC3E}">
        <p14:creationId xmlns:p14="http://schemas.microsoft.com/office/powerpoint/2010/main" val="38080752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7</a:t>
            </a:fld>
            <a:endParaRPr lang="es-ES"/>
          </a:p>
        </p:txBody>
      </p:sp>
    </p:spTree>
    <p:extLst>
      <p:ext uri="{BB962C8B-B14F-4D97-AF65-F5344CB8AC3E}">
        <p14:creationId xmlns:p14="http://schemas.microsoft.com/office/powerpoint/2010/main" val="38316811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8</a:t>
            </a:fld>
            <a:endParaRPr lang="es-ES"/>
          </a:p>
        </p:txBody>
      </p:sp>
    </p:spTree>
    <p:extLst>
      <p:ext uri="{BB962C8B-B14F-4D97-AF65-F5344CB8AC3E}">
        <p14:creationId xmlns:p14="http://schemas.microsoft.com/office/powerpoint/2010/main" val="11592326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r>
              <a:rPr lang="es-ES" dirty="0"/>
              <a:t>El estudio de caso se deriva de uno de los casos reales y aún en curso en una de las Partes en el Convenio sobre la Ciberdelincuencia. Representa el estudio de las nuevas formas de organizar el blanqueo de capitales mediante el abuso de los medios sociales, los sistemas de pago en línea y los sistemas de apuestas en línea.</a:t>
            </a:r>
          </a:p>
          <a:p>
            <a:pPr algn="just"/>
            <a:endParaRPr lang="es-ES" dirty="0"/>
          </a:p>
          <a:p>
            <a:pPr algn="just"/>
            <a:r>
              <a:rPr lang="es-ES" dirty="0"/>
              <a:t>Sin embargo, en su núcleo este caso incluye definiciones y términos ya conocidos de acceso ilícito, ataques a la integridad de los datos, falsificación informática, fraude informático y delitos relacionados con infracciones de la propiedad intelectual y de los derechos afines en lo que respecta al derecho sustantivo. </a:t>
            </a:r>
          </a:p>
          <a:p>
            <a:pPr algn="just"/>
            <a:endParaRPr lang="es-ES" dirty="0"/>
          </a:p>
          <a:p>
            <a:pPr algn="just"/>
            <a:r>
              <a:rPr lang="es-ES" dirty="0"/>
              <a:t>En cuanto al derecho procesal, se utilizan herramientas como la </a:t>
            </a:r>
            <a:r>
              <a:rPr lang="es-ES" sz="1200" b="0" dirty="0">
                <a:effectLst/>
                <a:latin typeface="+mn-lt"/>
              </a:rPr>
              <a:t>conservación rápida y la revelación parcial de los datos relativos al tráfico, las órdenes de presentación, el registro y la confiscación de los datos informáticos almacenados, la obtención en tiempo real de los datos relativos al tráfico y la interceptación de los datos relativos al contenido.</a:t>
            </a:r>
          </a:p>
          <a:p>
            <a:pPr algn="just"/>
            <a:endParaRPr lang="es-ES" sz="1200" b="0" dirty="0">
              <a:effectLst/>
              <a:latin typeface="+mn-lt"/>
            </a:endParaRPr>
          </a:p>
          <a:p>
            <a:pPr algn="just"/>
            <a:r>
              <a:rPr lang="es-ES" sz="1200" b="0" dirty="0">
                <a:effectLst/>
                <a:latin typeface="+mn-lt"/>
              </a:rPr>
              <a:t>La parte de la asistencia jurídica mutua utiliza la extradición, la conservación rápida y la revelación parcial de los datos relativos al tráfico, la revelación rápida de los datos relativos al tráfico conservados, la asistencia mutua relativa al acceso a los datos informáticos almacenados, la asistencia mutua relativa a la obtención en tiempo real de los datos relativos al tráfico, la asistencia mutua relativa a la interceptación de los datos relativos al contenido y los artículos relativos a la red 24/7 del Convenio de Budapest.</a:t>
            </a:r>
          </a:p>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9</a:t>
            </a:fld>
            <a:endParaRPr lang="es-ES"/>
          </a:p>
        </p:txBody>
      </p:sp>
    </p:spTree>
    <p:extLst>
      <p:ext uri="{BB962C8B-B14F-4D97-AF65-F5344CB8AC3E}">
        <p14:creationId xmlns:p14="http://schemas.microsoft.com/office/powerpoint/2010/main" val="170264945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979DE959-8F66-48C8-9B75-7129AEC57E19}"/>
              </a:ext>
            </a:extLst>
          </p:cNvPr>
          <p:cNvSpPr>
            <a:spLocks noGrp="1"/>
          </p:cNvSpPr>
          <p:nvPr>
            <p:ph type="sldNum" sz="quarter" idx="10"/>
          </p:nvPr>
        </p:nvSpPr>
        <p:spPr/>
        <p:txBody>
          <a:bodyPr/>
          <a:lstStyle/>
          <a:p>
            <a:fld id="{49C04F3A-82BD-4011-AADB-1F79FD7DF4BC}" type="slidenum">
              <a:rPr lang="en-GB" smtClean="0"/>
              <a:pPr/>
              <a:t>‹Nº›</a:t>
            </a:fld>
            <a:endParaRPr lang="en-GB" dirty="0"/>
          </a:p>
        </p:txBody>
      </p:sp>
      <p:pic>
        <p:nvPicPr>
          <p:cNvPr id="6" name="Picture 5">
            <a:extLst>
              <a:ext uri="{FF2B5EF4-FFF2-40B4-BE49-F238E27FC236}">
                <a16:creationId xmlns:a16="http://schemas.microsoft.com/office/drawing/2014/main" id="{090E9091-F932-449D-A1EF-35B8A21AFB4E}"/>
              </a:ext>
            </a:extLst>
          </p:cNvPr>
          <p:cNvPicPr>
            <a:picLocks noChangeAspect="1"/>
          </p:cNvPicPr>
          <p:nvPr userDrawn="1"/>
        </p:nvPicPr>
        <p:blipFill>
          <a:blip r:embed="rId2"/>
          <a:stretch>
            <a:fillRect/>
          </a:stretch>
        </p:blipFill>
        <p:spPr>
          <a:xfrm>
            <a:off x="5041214" y="101678"/>
            <a:ext cx="4090771" cy="713294"/>
          </a:xfrm>
          <a:prstGeom prst="rect">
            <a:avLst/>
          </a:prstGeom>
        </p:spPr>
      </p:pic>
      <p:sp>
        <p:nvSpPr>
          <p:cNvPr id="11" name="Content Placeholder 10">
            <a:extLst>
              <a:ext uri="{FF2B5EF4-FFF2-40B4-BE49-F238E27FC236}">
                <a16:creationId xmlns:a16="http://schemas.microsoft.com/office/drawing/2014/main" id="{6FC767A1-DF76-4191-99F0-1311E413B2AA}"/>
              </a:ext>
            </a:extLst>
          </p:cNvPr>
          <p:cNvSpPr>
            <a:spLocks noGrp="1"/>
          </p:cNvSpPr>
          <p:nvPr>
            <p:ph sz="quarter" idx="11"/>
          </p:nvPr>
        </p:nvSpPr>
        <p:spPr>
          <a:xfrm>
            <a:off x="448274" y="1251040"/>
            <a:ext cx="8074025" cy="517525"/>
          </a:xfrm>
        </p:spPr>
        <p:txBody>
          <a:bodyPr>
            <a:normAutofit/>
          </a:bodyPr>
          <a:lstStyle>
            <a:lvl1pPr marL="0" indent="0" algn="ctr">
              <a:buNone/>
              <a:defRPr sz="1600" b="1" baseline="0">
                <a:latin typeface="Calibri" panose="020F0502020204030204" pitchFamily="34" charset="0"/>
              </a:defRPr>
            </a:lvl1pPr>
          </a:lstStyle>
          <a:p>
            <a:pPr lvl="0"/>
            <a:r>
              <a:rPr lang="en-US" dirty="0"/>
              <a:t>Click to edit Master text styles</a:t>
            </a:r>
          </a:p>
        </p:txBody>
      </p:sp>
      <p:sp>
        <p:nvSpPr>
          <p:cNvPr id="13" name="Text Placeholder 12">
            <a:extLst>
              <a:ext uri="{FF2B5EF4-FFF2-40B4-BE49-F238E27FC236}">
                <a16:creationId xmlns:a16="http://schemas.microsoft.com/office/drawing/2014/main" id="{DBE4024A-0EF9-41A2-B175-DDA4AA7DE116}"/>
              </a:ext>
            </a:extLst>
          </p:cNvPr>
          <p:cNvSpPr>
            <a:spLocks noGrp="1"/>
          </p:cNvSpPr>
          <p:nvPr>
            <p:ph type="body" sz="quarter" idx="12"/>
          </p:nvPr>
        </p:nvSpPr>
        <p:spPr>
          <a:xfrm>
            <a:off x="447677" y="2579688"/>
            <a:ext cx="8074024" cy="2673350"/>
          </a:xfrm>
        </p:spPr>
        <p:txBody>
          <a:bodyPr>
            <a:normAutofit/>
          </a:bodyPr>
          <a:lstStyle>
            <a:lvl1pPr marL="0" indent="0" algn="ctr">
              <a:buNone/>
              <a:defRPr sz="3400" b="1" i="0" baseline="0">
                <a:latin typeface="Calibri" panose="020F0502020204030204" pitchFamily="34" charset="0"/>
              </a:defRPr>
            </a:lvl1pPr>
          </a:lstStyle>
          <a:p>
            <a:pPr lvl="0"/>
            <a:endParaRPr lang="en-US" dirty="0"/>
          </a:p>
          <a:p>
            <a:pPr lvl="0"/>
            <a:endParaRPr lang="en-GB" dirty="0"/>
          </a:p>
          <a:p>
            <a:pPr lvl="0"/>
            <a:endParaRPr lang="en-GB" dirty="0"/>
          </a:p>
        </p:txBody>
      </p:sp>
      <p:sp>
        <p:nvSpPr>
          <p:cNvPr id="15" name="Text Placeholder 14">
            <a:extLst>
              <a:ext uri="{FF2B5EF4-FFF2-40B4-BE49-F238E27FC236}">
                <a16:creationId xmlns:a16="http://schemas.microsoft.com/office/drawing/2014/main" id="{7A2FE8F4-0B2F-4B6E-B4B0-927F13D7F719}"/>
              </a:ext>
            </a:extLst>
          </p:cNvPr>
          <p:cNvSpPr>
            <a:spLocks noGrp="1"/>
          </p:cNvSpPr>
          <p:nvPr>
            <p:ph type="body" sz="quarter" idx="13"/>
          </p:nvPr>
        </p:nvSpPr>
        <p:spPr>
          <a:xfrm>
            <a:off x="447675" y="5589588"/>
            <a:ext cx="8074025" cy="604837"/>
          </a:xfrm>
        </p:spPr>
        <p:txBody>
          <a:bodyPr>
            <a:normAutofit/>
          </a:bodyPr>
          <a:lstStyle>
            <a:lvl1pPr marL="0" indent="0" algn="ctr">
              <a:buNone/>
              <a:defRPr sz="1400" baseline="0">
                <a:latin typeface="Calibri" panose="020F0502020204030204" pitchFamily="34" charset="0"/>
              </a:defRPr>
            </a:lvl1pPr>
          </a:lstStyle>
          <a:p>
            <a:pPr lvl="0"/>
            <a:endParaRPr lang="en-GB" dirty="0"/>
          </a:p>
        </p:txBody>
      </p:sp>
    </p:spTree>
    <p:extLst>
      <p:ext uri="{BB962C8B-B14F-4D97-AF65-F5344CB8AC3E}">
        <p14:creationId xmlns:p14="http://schemas.microsoft.com/office/powerpoint/2010/main" val="41345303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7F985A80-396C-432A-AED1-BB91A46A9726}" type="datetime1">
              <a:rPr lang="en-US" smtClean="0"/>
              <a:t>7/14/2021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BAC3DF9-EB27-4BC5-A9AA-9B5C3DCB30A7}" type="slidenum">
              <a:rPr lang="en-US"/>
              <a:pPr>
                <a:defRPr/>
              </a:pPr>
              <a:t>‹Nº›</a:t>
            </a:fld>
            <a:endParaRPr lang="en-US"/>
          </a:p>
        </p:txBody>
      </p:sp>
    </p:spTree>
    <p:extLst>
      <p:ext uri="{BB962C8B-B14F-4D97-AF65-F5344CB8AC3E}">
        <p14:creationId xmlns:p14="http://schemas.microsoft.com/office/powerpoint/2010/main" val="25864423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BF79A50-A670-4F3D-AEBB-FB493323224A}" type="datetime1">
              <a:rPr lang="en-US" smtClean="0"/>
              <a:t>7/14/2021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0E1F2CE5-82EE-4D86-A1BA-A62E2F853B8E}" type="slidenum">
              <a:rPr lang="en-US"/>
              <a:pPr>
                <a:defRPr/>
              </a:pPr>
              <a:t>‹Nº›</a:t>
            </a:fld>
            <a:endParaRPr lang="en-US"/>
          </a:p>
        </p:txBody>
      </p:sp>
    </p:spTree>
    <p:extLst>
      <p:ext uri="{BB962C8B-B14F-4D97-AF65-F5344CB8AC3E}">
        <p14:creationId xmlns:p14="http://schemas.microsoft.com/office/powerpoint/2010/main" val="29616957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baseline="0">
                <a:latin typeface="Calibri" panose="020F0502020204030204" pitchFamily="34" charset="0"/>
              </a:defRPr>
            </a:lvl1pPr>
            <a:lvl2pPr>
              <a:defRPr baseline="0">
                <a:latin typeface="Calibri" panose="020F0502020204030204" pitchFamily="34" charset="0"/>
              </a:defRPr>
            </a:lvl2pPr>
            <a:lvl3pPr>
              <a:defRPr baseline="0">
                <a:latin typeface="Calibri" panose="020F0502020204030204" pitchFamily="34" charset="0"/>
              </a:defRPr>
            </a:lvl3pPr>
            <a:lvl4pPr>
              <a:defRPr baseline="0">
                <a:latin typeface="Calibri" panose="020F0502020204030204" pitchFamily="34" charset="0"/>
              </a:defRPr>
            </a:lvl4pPr>
            <a:lvl5pPr>
              <a:defRPr baseline="0">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a:extLst>
              <a:ext uri="{FF2B5EF4-FFF2-40B4-BE49-F238E27FC236}">
                <a16:creationId xmlns:a16="http://schemas.microsoft.com/office/drawing/2014/main" id="{0D344A87-61DB-4835-BEB0-346EDFB422AE}"/>
              </a:ext>
            </a:extLst>
          </p:cNvPr>
          <p:cNvSpPr>
            <a:spLocks noGrp="1"/>
          </p:cNvSpPr>
          <p:nvPr>
            <p:ph type="sldNum" sz="quarter" idx="10"/>
          </p:nvPr>
        </p:nvSpPr>
        <p:spPr/>
        <p:txBody>
          <a:bodyPr/>
          <a:lstStyle/>
          <a:p>
            <a:fld id="{49C04F3A-82BD-4011-AADB-1F79FD7DF4BC}" type="slidenum">
              <a:rPr lang="en-GB" smtClean="0"/>
              <a:pPr/>
              <a:t>‹Nº›</a:t>
            </a:fld>
            <a:endParaRPr lang="en-GB" dirty="0"/>
          </a:p>
        </p:txBody>
      </p:sp>
      <p:sp>
        <p:nvSpPr>
          <p:cNvPr id="10" name="Text Placeholder 9">
            <a:extLst>
              <a:ext uri="{FF2B5EF4-FFF2-40B4-BE49-F238E27FC236}">
                <a16:creationId xmlns:a16="http://schemas.microsoft.com/office/drawing/2014/main" id="{EF509BE8-7E65-45EB-BBBD-AD3388FF69B8}"/>
              </a:ext>
            </a:extLst>
          </p:cNvPr>
          <p:cNvSpPr>
            <a:spLocks noGrp="1"/>
          </p:cNvSpPr>
          <p:nvPr>
            <p:ph type="body" sz="quarter" idx="11"/>
          </p:nvPr>
        </p:nvSpPr>
        <p:spPr>
          <a:xfrm>
            <a:off x="2570163" y="0"/>
            <a:ext cx="6573837" cy="1043796"/>
          </a:xfrm>
        </p:spPr>
        <p:txBody>
          <a:bodyPr anchor="ctr" anchorCtr="0">
            <a:noAutofit/>
          </a:bodyPr>
          <a:lstStyle>
            <a:lvl1pPr marL="0" indent="0" algn="r">
              <a:buNone/>
              <a:defRPr sz="3200" baseline="0">
                <a:solidFill>
                  <a:schemeClr val="bg1"/>
                </a:solidFill>
              </a:defRPr>
            </a:lvl1pPr>
          </a:lstStyle>
          <a:p>
            <a:pPr lvl="0"/>
            <a:endParaRPr lang="en-GB" dirty="0"/>
          </a:p>
        </p:txBody>
      </p:sp>
    </p:spTree>
    <p:extLst>
      <p:ext uri="{BB962C8B-B14F-4D97-AF65-F5344CB8AC3E}">
        <p14:creationId xmlns:p14="http://schemas.microsoft.com/office/powerpoint/2010/main" val="21173030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568F01E-E28F-48CF-A919-4F87EC7314AB}"/>
              </a:ext>
            </a:extLst>
          </p:cNvPr>
          <p:cNvSpPr/>
          <p:nvPr userDrawn="1"/>
        </p:nvSpPr>
        <p:spPr>
          <a:xfrm>
            <a:off x="0" y="6588125"/>
            <a:ext cx="9144000" cy="296863"/>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5" name="Slide Number Placeholder 4">
            <a:extLst>
              <a:ext uri="{FF2B5EF4-FFF2-40B4-BE49-F238E27FC236}">
                <a16:creationId xmlns:a16="http://schemas.microsoft.com/office/drawing/2014/main" id="{38142138-4AA3-4144-B07B-05168E07F5FA}"/>
              </a:ext>
            </a:extLst>
          </p:cNvPr>
          <p:cNvSpPr>
            <a:spLocks noGrp="1"/>
          </p:cNvSpPr>
          <p:nvPr>
            <p:ph type="sldNum" sz="quarter" idx="12"/>
          </p:nvPr>
        </p:nvSpPr>
        <p:spPr>
          <a:xfrm>
            <a:off x="7086600" y="6588125"/>
            <a:ext cx="2057400" cy="285810"/>
          </a:xfrm>
          <a:prstGeom prst="rect">
            <a:avLst/>
          </a:prstGeom>
        </p:spPr>
        <p:txBody>
          <a:bodyPr/>
          <a:lstStyle>
            <a:lvl1pPr>
              <a:defRPr sz="900" baseline="0">
                <a:latin typeface="Verdana" panose="020B0604030504040204" pitchFamily="34" charset="0"/>
              </a:defRPr>
            </a:lvl1pPr>
          </a:lstStyle>
          <a:p>
            <a:fld id="{49C04F3A-82BD-4011-AADB-1F79FD7DF4BC}" type="slidenum">
              <a:rPr lang="en-GB" smtClean="0"/>
              <a:pPr/>
              <a:t>‹Nº›</a:t>
            </a:fld>
            <a:endParaRPr lang="en-GB" dirty="0"/>
          </a:p>
        </p:txBody>
      </p:sp>
      <p:sp>
        <p:nvSpPr>
          <p:cNvPr id="11" name="Rectangle 11">
            <a:extLst>
              <a:ext uri="{FF2B5EF4-FFF2-40B4-BE49-F238E27FC236}">
                <a16:creationId xmlns:a16="http://schemas.microsoft.com/office/drawing/2014/main" id="{4E9086BA-5439-49E6-9E91-FC32A560FF1E}"/>
              </a:ext>
            </a:extLst>
          </p:cNvPr>
          <p:cNvSpPr>
            <a:spLocks noChangeArrowheads="1"/>
          </p:cNvSpPr>
          <p:nvPr userDrawn="1"/>
        </p:nvSpPr>
        <p:spPr bwMode="auto">
          <a:xfrm>
            <a:off x="0" y="6622629"/>
            <a:ext cx="3960440"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r>
              <a:rPr lang="es-ES" altLang="en-US" sz="900" b="1" baseline="0" dirty="0">
                <a:solidFill>
                  <a:srgbClr val="FFFFFF"/>
                </a:solidFill>
                <a:latin typeface="Verdana" panose="020B0604030504040204" pitchFamily="34" charset="0"/>
              </a:rPr>
              <a:t>www.coe.int/cybercrime</a:t>
            </a:r>
            <a:r>
              <a:rPr lang="en-US" altLang="en-US" sz="900" b="1" baseline="0" dirty="0">
                <a:solidFill>
                  <a:srgbClr val="FFFFFF"/>
                </a:solidFill>
                <a:latin typeface="Verdana" panose="020B0604030504040204" pitchFamily="34" charset="0"/>
              </a:rPr>
              <a:t>			</a:t>
            </a:r>
          </a:p>
        </p:txBody>
      </p:sp>
      <p:sp>
        <p:nvSpPr>
          <p:cNvPr id="15" name="Text Placeholder 11">
            <a:extLst>
              <a:ext uri="{FF2B5EF4-FFF2-40B4-BE49-F238E27FC236}">
                <a16:creationId xmlns:a16="http://schemas.microsoft.com/office/drawing/2014/main" id="{65D2B4B2-A487-46F2-91AA-C4BF2735A54B}"/>
              </a:ext>
            </a:extLst>
          </p:cNvPr>
          <p:cNvSpPr>
            <a:spLocks noGrp="1"/>
          </p:cNvSpPr>
          <p:nvPr>
            <p:ph type="body" sz="quarter" idx="11"/>
          </p:nvPr>
        </p:nvSpPr>
        <p:spPr>
          <a:xfrm>
            <a:off x="2811463" y="0"/>
            <a:ext cx="6332537" cy="1035050"/>
          </a:xfrm>
        </p:spPr>
        <p:txBody>
          <a:bodyPr anchor="ctr" anchorCtr="0">
            <a:normAutofit/>
          </a:bodyPr>
          <a:lstStyle>
            <a:lvl1pPr marL="0" indent="0" algn="r">
              <a:buNone/>
              <a:defRPr sz="3200" baseline="0">
                <a:solidFill>
                  <a:schemeClr val="bg1"/>
                </a:solidFill>
              </a:defRPr>
            </a:lvl1pPr>
          </a:lstStyle>
          <a:p>
            <a:pPr lvl="0"/>
            <a:endParaRPr lang="en-GB" dirty="0"/>
          </a:p>
        </p:txBody>
      </p:sp>
    </p:spTree>
    <p:extLst>
      <p:ext uri="{BB962C8B-B14F-4D97-AF65-F5344CB8AC3E}">
        <p14:creationId xmlns:p14="http://schemas.microsoft.com/office/powerpoint/2010/main" val="20474157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50562" y="4106085"/>
            <a:ext cx="7886700" cy="1500187"/>
          </a:xfrm>
          <a:prstGeom prst="rect">
            <a:avLst/>
          </a:prstGeom>
        </p:spPr>
        <p:txBody>
          <a:bodyPr anchor="t" anchorCtr="0"/>
          <a:lstStyle>
            <a:lvl1pPr>
              <a:defRPr sz="4000" b="1" i="0" cap="all" baseline="0">
                <a:latin typeface="Calibri (heading)"/>
              </a:defRPr>
            </a:lvl1pPr>
          </a:lstStyle>
          <a:p>
            <a:r>
              <a:rPr lang="en-US" dirty="0"/>
              <a:t>Click to edit Master title style</a:t>
            </a:r>
          </a:p>
        </p:txBody>
      </p:sp>
      <p:sp>
        <p:nvSpPr>
          <p:cNvPr id="3" name="Text Placeholder 2"/>
          <p:cNvSpPr>
            <a:spLocks noGrp="1"/>
          </p:cNvSpPr>
          <p:nvPr>
            <p:ph type="body" idx="1"/>
          </p:nvPr>
        </p:nvSpPr>
        <p:spPr>
          <a:xfrm>
            <a:off x="550562" y="3666226"/>
            <a:ext cx="7886700" cy="439859"/>
          </a:xfrm>
        </p:spPr>
        <p:txBody>
          <a:bodyPr>
            <a:normAutofit/>
          </a:bodyPr>
          <a:lstStyle>
            <a:lvl1pPr marL="0" indent="0">
              <a:buNone/>
              <a:defRPr sz="2000" baseline="0">
                <a:solidFill>
                  <a:schemeClr val="tx1">
                    <a:lumMod val="50000"/>
                    <a:lumOff val="50000"/>
                  </a:schemeClr>
                </a:solidFill>
                <a:latin typeface="Calibri" panose="020F050202020403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7" name="Slide Number Placeholder 6">
            <a:extLst>
              <a:ext uri="{FF2B5EF4-FFF2-40B4-BE49-F238E27FC236}">
                <a16:creationId xmlns:a16="http://schemas.microsoft.com/office/drawing/2014/main" id="{20A8AF00-8302-4EB6-B590-39BD369534EC}"/>
              </a:ext>
            </a:extLst>
          </p:cNvPr>
          <p:cNvSpPr>
            <a:spLocks noGrp="1"/>
          </p:cNvSpPr>
          <p:nvPr>
            <p:ph type="sldNum" sz="quarter" idx="10"/>
          </p:nvPr>
        </p:nvSpPr>
        <p:spPr/>
        <p:txBody>
          <a:bodyPr/>
          <a:lstStyle/>
          <a:p>
            <a:fld id="{49C04F3A-82BD-4011-AADB-1F79FD7DF4BC}" type="slidenum">
              <a:rPr lang="en-GB" smtClean="0"/>
              <a:pPr/>
              <a:t>‹Nº›</a:t>
            </a:fld>
            <a:endParaRPr lang="en-GB" dirty="0"/>
          </a:p>
        </p:txBody>
      </p:sp>
      <p:sp>
        <p:nvSpPr>
          <p:cNvPr id="12" name="Text Placeholder 11">
            <a:extLst>
              <a:ext uri="{FF2B5EF4-FFF2-40B4-BE49-F238E27FC236}">
                <a16:creationId xmlns:a16="http://schemas.microsoft.com/office/drawing/2014/main" id="{D233DBE3-4DCE-45EA-88E9-4DFE54A70D1C}"/>
              </a:ext>
            </a:extLst>
          </p:cNvPr>
          <p:cNvSpPr>
            <a:spLocks noGrp="1"/>
          </p:cNvSpPr>
          <p:nvPr>
            <p:ph type="body" sz="quarter" idx="11"/>
          </p:nvPr>
        </p:nvSpPr>
        <p:spPr>
          <a:xfrm>
            <a:off x="2811463" y="0"/>
            <a:ext cx="6332537" cy="1035050"/>
          </a:xfrm>
        </p:spPr>
        <p:txBody>
          <a:bodyPr anchor="ctr" anchorCtr="0">
            <a:normAutofit/>
          </a:bodyPr>
          <a:lstStyle>
            <a:lvl1pPr marL="0" indent="0" algn="r">
              <a:buNone/>
              <a:defRPr sz="3200" baseline="0">
                <a:solidFill>
                  <a:schemeClr val="bg1"/>
                </a:solidFill>
              </a:defRPr>
            </a:lvl1pPr>
          </a:lstStyle>
          <a:p>
            <a:pPr lvl="0"/>
            <a:endParaRPr lang="en-GB" dirty="0"/>
          </a:p>
        </p:txBody>
      </p:sp>
    </p:spTree>
    <p:extLst>
      <p:ext uri="{BB962C8B-B14F-4D97-AF65-F5344CB8AC3E}">
        <p14:creationId xmlns:p14="http://schemas.microsoft.com/office/powerpoint/2010/main" val="19520013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28650" y="1825625"/>
            <a:ext cx="3886200" cy="4351338"/>
          </a:xfrm>
        </p:spPr>
        <p:txBody>
          <a:bodyPr/>
          <a:lstStyle>
            <a:lvl1pPr>
              <a:defRPr baseline="0">
                <a:latin typeface="Calibri" panose="020F0502020204030204" pitchFamily="34" charset="0"/>
              </a:defRPr>
            </a:lvl1pPr>
            <a:lvl2pPr>
              <a:defRPr baseline="0">
                <a:latin typeface="Calibri" panose="020F0502020204030204" pitchFamily="34" charset="0"/>
              </a:defRPr>
            </a:lvl2pPr>
            <a:lvl3pPr>
              <a:defRPr baseline="0">
                <a:latin typeface="Calibri" panose="020F0502020204030204" pitchFamily="34" charset="0"/>
              </a:defRPr>
            </a:lvl3pPr>
            <a:lvl4pPr>
              <a:defRPr baseline="0">
                <a:latin typeface="Calibri" panose="020F0502020204030204" pitchFamily="34" charset="0"/>
              </a:defRPr>
            </a:lvl4pPr>
            <a:lvl5pPr>
              <a:defRPr baseline="0">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29150" y="1825625"/>
            <a:ext cx="3886200" cy="4351338"/>
          </a:xfrm>
        </p:spPr>
        <p:txBody>
          <a:bodyPr/>
          <a:lstStyle>
            <a:lvl1pPr>
              <a:defRPr baseline="0">
                <a:latin typeface="Calibri" panose="020F0502020204030204" pitchFamily="34" charset="0"/>
              </a:defRPr>
            </a:lvl1pPr>
            <a:lvl2pPr>
              <a:defRPr baseline="0">
                <a:latin typeface="Calibri" panose="020F0502020204030204" pitchFamily="34" charset="0"/>
              </a:defRPr>
            </a:lvl2pPr>
            <a:lvl3pPr>
              <a:defRPr baseline="0">
                <a:latin typeface="Calibri" panose="020F0502020204030204" pitchFamily="34" charset="0"/>
              </a:defRPr>
            </a:lvl3pPr>
            <a:lvl4pPr>
              <a:defRPr baseline="0">
                <a:latin typeface="Calibri" panose="020F0502020204030204" pitchFamily="34" charset="0"/>
              </a:defRPr>
            </a:lvl4pPr>
            <a:lvl5pPr>
              <a:defRPr baseline="0">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Slide Number Placeholder 7">
            <a:extLst>
              <a:ext uri="{FF2B5EF4-FFF2-40B4-BE49-F238E27FC236}">
                <a16:creationId xmlns:a16="http://schemas.microsoft.com/office/drawing/2014/main" id="{9F79EE9D-52D5-4B6B-99C5-F7B7EF500FFC}"/>
              </a:ext>
            </a:extLst>
          </p:cNvPr>
          <p:cNvSpPr>
            <a:spLocks noGrp="1"/>
          </p:cNvSpPr>
          <p:nvPr>
            <p:ph type="sldNum" sz="quarter" idx="10"/>
          </p:nvPr>
        </p:nvSpPr>
        <p:spPr/>
        <p:txBody>
          <a:bodyPr/>
          <a:lstStyle/>
          <a:p>
            <a:fld id="{49C04F3A-82BD-4011-AADB-1F79FD7DF4BC}" type="slidenum">
              <a:rPr lang="en-GB" smtClean="0"/>
              <a:pPr/>
              <a:t>‹Nº›</a:t>
            </a:fld>
            <a:endParaRPr lang="en-GB" dirty="0"/>
          </a:p>
        </p:txBody>
      </p:sp>
      <p:sp>
        <p:nvSpPr>
          <p:cNvPr id="12" name="Text Placeholder 11">
            <a:extLst>
              <a:ext uri="{FF2B5EF4-FFF2-40B4-BE49-F238E27FC236}">
                <a16:creationId xmlns:a16="http://schemas.microsoft.com/office/drawing/2014/main" id="{CCA4FC42-7865-44A1-A558-6DAB208B7BBA}"/>
              </a:ext>
            </a:extLst>
          </p:cNvPr>
          <p:cNvSpPr>
            <a:spLocks noGrp="1"/>
          </p:cNvSpPr>
          <p:nvPr>
            <p:ph type="body" sz="quarter" idx="11"/>
          </p:nvPr>
        </p:nvSpPr>
        <p:spPr>
          <a:xfrm>
            <a:off x="2811463" y="0"/>
            <a:ext cx="6332537" cy="1035050"/>
          </a:xfrm>
        </p:spPr>
        <p:txBody>
          <a:bodyPr anchor="ctr" anchorCtr="0">
            <a:normAutofit/>
          </a:bodyPr>
          <a:lstStyle>
            <a:lvl1pPr marL="0" indent="0" algn="r">
              <a:buNone/>
              <a:defRPr sz="3200" baseline="0">
                <a:solidFill>
                  <a:schemeClr val="bg1"/>
                </a:solidFill>
              </a:defRPr>
            </a:lvl1pPr>
          </a:lstStyle>
          <a:p>
            <a:pPr lvl="0"/>
            <a:endParaRPr lang="en-GB" dirty="0"/>
          </a:p>
        </p:txBody>
      </p:sp>
    </p:spTree>
    <p:extLst>
      <p:ext uri="{BB962C8B-B14F-4D97-AF65-F5344CB8AC3E}">
        <p14:creationId xmlns:p14="http://schemas.microsoft.com/office/powerpoint/2010/main" val="10558424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29842" y="1681163"/>
            <a:ext cx="3868340" cy="823912"/>
          </a:xfrm>
        </p:spPr>
        <p:txBody>
          <a:bodyPr anchor="b">
            <a:noAutofit/>
          </a:bodyPr>
          <a:lstStyle>
            <a:lvl1pPr marL="0" indent="0">
              <a:buNone/>
              <a:defRPr sz="2800" b="1" baseline="0">
                <a:latin typeface="Calibri" panose="020F050202020403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629842" y="2617213"/>
            <a:ext cx="3868340" cy="3684588"/>
          </a:xfrm>
        </p:spPr>
        <p:txBody>
          <a:bodyPr/>
          <a:lstStyle>
            <a:lvl1pPr>
              <a:defRPr baseline="0">
                <a:latin typeface="Calibri" panose="020F0502020204030204" pitchFamily="34" charset="0"/>
              </a:defRPr>
            </a:lvl1pPr>
            <a:lvl2pPr>
              <a:defRPr baseline="0">
                <a:latin typeface="Calibri" panose="020F0502020204030204" pitchFamily="34" charset="0"/>
              </a:defRPr>
            </a:lvl2pPr>
            <a:lvl3pPr>
              <a:defRPr baseline="0">
                <a:latin typeface="Calibri" panose="020F0502020204030204" pitchFamily="34" charset="0"/>
              </a:defRPr>
            </a:lvl3pPr>
            <a:lvl4pPr>
              <a:defRPr baseline="0">
                <a:latin typeface="Calibri" panose="020F0502020204030204" pitchFamily="34" charset="0"/>
              </a:defRPr>
            </a:lvl4pPr>
            <a:lvl5pPr>
              <a:defRPr baseline="0">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29150" y="1681163"/>
            <a:ext cx="3887391" cy="823912"/>
          </a:xfrm>
        </p:spPr>
        <p:txBody>
          <a:bodyPr anchor="b">
            <a:noAutofit/>
          </a:bodyPr>
          <a:lstStyle>
            <a:lvl1pPr marL="0" indent="0">
              <a:buNone/>
              <a:defRPr sz="2800" b="1" baseline="0">
                <a:latin typeface="Calibri" panose="020F050202020403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629150" y="2617213"/>
            <a:ext cx="3887391" cy="3684588"/>
          </a:xfrm>
        </p:spPr>
        <p:txBody>
          <a:bodyPr/>
          <a:lstStyle>
            <a:lvl1pPr>
              <a:defRPr baseline="0">
                <a:latin typeface="Calibri" panose="020F0502020204030204" pitchFamily="34" charset="0"/>
              </a:defRPr>
            </a:lvl1pPr>
            <a:lvl2pPr>
              <a:defRPr baseline="0">
                <a:latin typeface="Calibri" panose="020F0502020204030204" pitchFamily="34" charset="0"/>
              </a:defRPr>
            </a:lvl2pPr>
            <a:lvl3pPr>
              <a:defRPr baseline="0">
                <a:latin typeface="Calibri" panose="020F0502020204030204" pitchFamily="34" charset="0"/>
              </a:defRPr>
            </a:lvl3pPr>
            <a:lvl4pPr>
              <a:defRPr baseline="0">
                <a:latin typeface="Calibri" panose="020F0502020204030204" pitchFamily="34" charset="0"/>
              </a:defRPr>
            </a:lvl4pPr>
            <a:lvl5pPr>
              <a:defRPr baseline="0">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Slide Number Placeholder 9">
            <a:extLst>
              <a:ext uri="{FF2B5EF4-FFF2-40B4-BE49-F238E27FC236}">
                <a16:creationId xmlns:a16="http://schemas.microsoft.com/office/drawing/2014/main" id="{D8D75C77-33AE-4D9D-81BB-E84439877287}"/>
              </a:ext>
            </a:extLst>
          </p:cNvPr>
          <p:cNvSpPr>
            <a:spLocks noGrp="1"/>
          </p:cNvSpPr>
          <p:nvPr>
            <p:ph type="sldNum" sz="quarter" idx="10"/>
          </p:nvPr>
        </p:nvSpPr>
        <p:spPr/>
        <p:txBody>
          <a:bodyPr/>
          <a:lstStyle/>
          <a:p>
            <a:fld id="{49C04F3A-82BD-4011-AADB-1F79FD7DF4BC}" type="slidenum">
              <a:rPr lang="en-GB" smtClean="0"/>
              <a:pPr/>
              <a:t>‹Nº›</a:t>
            </a:fld>
            <a:endParaRPr lang="en-GB" dirty="0"/>
          </a:p>
        </p:txBody>
      </p:sp>
      <p:sp>
        <p:nvSpPr>
          <p:cNvPr id="13" name="Text Placeholder 11">
            <a:extLst>
              <a:ext uri="{FF2B5EF4-FFF2-40B4-BE49-F238E27FC236}">
                <a16:creationId xmlns:a16="http://schemas.microsoft.com/office/drawing/2014/main" id="{E8360835-D07D-47DB-8A8D-6D70C8BFA691}"/>
              </a:ext>
            </a:extLst>
          </p:cNvPr>
          <p:cNvSpPr>
            <a:spLocks noGrp="1"/>
          </p:cNvSpPr>
          <p:nvPr>
            <p:ph type="body" sz="quarter" idx="11"/>
          </p:nvPr>
        </p:nvSpPr>
        <p:spPr>
          <a:xfrm>
            <a:off x="2811463" y="0"/>
            <a:ext cx="6332537" cy="1035050"/>
          </a:xfrm>
        </p:spPr>
        <p:txBody>
          <a:bodyPr anchor="ctr" anchorCtr="0">
            <a:normAutofit/>
          </a:bodyPr>
          <a:lstStyle>
            <a:lvl1pPr marL="0" indent="0" algn="r">
              <a:buNone/>
              <a:defRPr sz="3200" baseline="0">
                <a:solidFill>
                  <a:schemeClr val="bg1"/>
                </a:solidFill>
              </a:defRPr>
            </a:lvl1pPr>
          </a:lstStyle>
          <a:p>
            <a:pPr lvl="0"/>
            <a:endParaRPr lang="en-GB" dirty="0"/>
          </a:p>
        </p:txBody>
      </p:sp>
    </p:spTree>
    <p:extLst>
      <p:ext uri="{BB962C8B-B14F-4D97-AF65-F5344CB8AC3E}">
        <p14:creationId xmlns:p14="http://schemas.microsoft.com/office/powerpoint/2010/main" val="33993366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8F3D9741-60F0-480D-8B47-D9BDE25B27A7}"/>
              </a:ext>
            </a:extLst>
          </p:cNvPr>
          <p:cNvSpPr>
            <a:spLocks noGrp="1"/>
          </p:cNvSpPr>
          <p:nvPr>
            <p:ph type="sldNum" sz="quarter" idx="10"/>
          </p:nvPr>
        </p:nvSpPr>
        <p:spPr/>
        <p:txBody>
          <a:bodyPr/>
          <a:lstStyle/>
          <a:p>
            <a:fld id="{49C04F3A-82BD-4011-AADB-1F79FD7DF4BC}" type="slidenum">
              <a:rPr lang="en-GB" smtClean="0"/>
              <a:pPr/>
              <a:t>‹Nº›</a:t>
            </a:fld>
            <a:endParaRPr lang="en-GB" dirty="0"/>
          </a:p>
        </p:txBody>
      </p:sp>
      <p:sp>
        <p:nvSpPr>
          <p:cNvPr id="9" name="Text Placeholder 11">
            <a:extLst>
              <a:ext uri="{FF2B5EF4-FFF2-40B4-BE49-F238E27FC236}">
                <a16:creationId xmlns:a16="http://schemas.microsoft.com/office/drawing/2014/main" id="{A0DF66FC-D0BD-42D5-88C2-0C899A2415A4}"/>
              </a:ext>
            </a:extLst>
          </p:cNvPr>
          <p:cNvSpPr>
            <a:spLocks noGrp="1"/>
          </p:cNvSpPr>
          <p:nvPr>
            <p:ph type="body" sz="quarter" idx="11"/>
          </p:nvPr>
        </p:nvSpPr>
        <p:spPr>
          <a:xfrm>
            <a:off x="2811463" y="0"/>
            <a:ext cx="6332537" cy="1035050"/>
          </a:xfrm>
        </p:spPr>
        <p:txBody>
          <a:bodyPr anchor="ctr" anchorCtr="0">
            <a:normAutofit/>
          </a:bodyPr>
          <a:lstStyle>
            <a:lvl1pPr marL="0" indent="0" algn="r">
              <a:buNone/>
              <a:defRPr sz="3200" baseline="0">
                <a:solidFill>
                  <a:schemeClr val="bg1"/>
                </a:solidFill>
              </a:defRPr>
            </a:lvl1pPr>
          </a:lstStyle>
          <a:p>
            <a:pPr lvl="0"/>
            <a:endParaRPr lang="en-GB" dirty="0"/>
          </a:p>
        </p:txBody>
      </p:sp>
    </p:spTree>
    <p:extLst>
      <p:ext uri="{BB962C8B-B14F-4D97-AF65-F5344CB8AC3E}">
        <p14:creationId xmlns:p14="http://schemas.microsoft.com/office/powerpoint/2010/main" val="29454627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8F3D9741-60F0-480D-8B47-D9BDE25B27A7}"/>
              </a:ext>
            </a:extLst>
          </p:cNvPr>
          <p:cNvSpPr>
            <a:spLocks noGrp="1"/>
          </p:cNvSpPr>
          <p:nvPr>
            <p:ph type="sldNum" sz="quarter" idx="10"/>
          </p:nvPr>
        </p:nvSpPr>
        <p:spPr/>
        <p:txBody>
          <a:bodyPr/>
          <a:lstStyle/>
          <a:p>
            <a:fld id="{49C04F3A-82BD-4011-AADB-1F79FD7DF4BC}" type="slidenum">
              <a:rPr lang="en-GB" smtClean="0"/>
              <a:pPr/>
              <a:t>‹Nº›</a:t>
            </a:fld>
            <a:endParaRPr lang="en-GB" dirty="0"/>
          </a:p>
        </p:txBody>
      </p:sp>
      <p:pic>
        <p:nvPicPr>
          <p:cNvPr id="11" name="Picture 2" descr="Asking questions | TeachingEnglish | British Council | BBC">
            <a:extLst>
              <a:ext uri="{FF2B5EF4-FFF2-40B4-BE49-F238E27FC236}">
                <a16:creationId xmlns:a16="http://schemas.microsoft.com/office/drawing/2014/main" id="{4847C7E7-B06A-4BDA-9B87-24735A9E213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286000" y="2225616"/>
            <a:ext cx="4572000" cy="27949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673487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1319841"/>
            <a:ext cx="1971675" cy="4857122"/>
          </a:xfrm>
          <a:prstGeom prst="rect">
            <a:avLst/>
          </a:prstGeom>
        </p:spPr>
        <p:txBody>
          <a:bodyPr vert="eaVert"/>
          <a:lstStyle>
            <a:lvl1pPr>
              <a:defRPr baseline="0">
                <a:latin typeface="Calibri" panose="020F0502020204030204" pitchFamily="34" charset="0"/>
              </a:defRPr>
            </a:lvl1pPr>
          </a:lstStyle>
          <a:p>
            <a:r>
              <a:rPr lang="en-US" dirty="0"/>
              <a:t>Click to edit Master title style</a:t>
            </a:r>
          </a:p>
        </p:txBody>
      </p:sp>
      <p:sp>
        <p:nvSpPr>
          <p:cNvPr id="3" name="Vertical Text Placeholder 2"/>
          <p:cNvSpPr>
            <a:spLocks noGrp="1"/>
          </p:cNvSpPr>
          <p:nvPr>
            <p:ph type="body" orient="vert" idx="1"/>
          </p:nvPr>
        </p:nvSpPr>
        <p:spPr>
          <a:xfrm>
            <a:off x="628650" y="1319841"/>
            <a:ext cx="5800725" cy="4857121"/>
          </a:xfrm>
        </p:spPr>
        <p:txBody>
          <a:bodyPr vert="eaVert"/>
          <a:lstStyle>
            <a:lvl1pPr>
              <a:defRPr baseline="0">
                <a:latin typeface="Calibri" panose="020F0502020204030204" pitchFamily="34" charset="0"/>
              </a:defRPr>
            </a:lvl1pPr>
            <a:lvl2pPr>
              <a:defRPr baseline="0">
                <a:latin typeface="Calibri" panose="020F0502020204030204" pitchFamily="34" charset="0"/>
              </a:defRPr>
            </a:lvl2pPr>
            <a:lvl3pPr>
              <a:defRPr baseline="0">
                <a:latin typeface="Calibri" panose="020F0502020204030204" pitchFamily="34" charset="0"/>
              </a:defRPr>
            </a:lvl3pPr>
            <a:lvl4pPr>
              <a:defRPr baseline="0">
                <a:latin typeface="Calibri" panose="020F0502020204030204" pitchFamily="34" charset="0"/>
              </a:defRPr>
            </a:lvl4pPr>
            <a:lvl5pPr>
              <a:defRPr baseline="0">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a:extLst>
              <a:ext uri="{FF2B5EF4-FFF2-40B4-BE49-F238E27FC236}">
                <a16:creationId xmlns:a16="http://schemas.microsoft.com/office/drawing/2014/main" id="{B9F9D650-1009-46ED-8222-4EE43ED14297}"/>
              </a:ext>
            </a:extLst>
          </p:cNvPr>
          <p:cNvSpPr>
            <a:spLocks noGrp="1"/>
          </p:cNvSpPr>
          <p:nvPr>
            <p:ph type="sldNum" sz="quarter" idx="10"/>
          </p:nvPr>
        </p:nvSpPr>
        <p:spPr/>
        <p:txBody>
          <a:bodyPr/>
          <a:lstStyle/>
          <a:p>
            <a:fld id="{49C04F3A-82BD-4011-AADB-1F79FD7DF4BC}" type="slidenum">
              <a:rPr lang="en-GB" smtClean="0"/>
              <a:pPr/>
              <a:t>‹Nº›</a:t>
            </a:fld>
            <a:endParaRPr lang="en-GB" dirty="0"/>
          </a:p>
        </p:txBody>
      </p:sp>
      <p:sp>
        <p:nvSpPr>
          <p:cNvPr id="10" name="Text Placeholder 11">
            <a:extLst>
              <a:ext uri="{FF2B5EF4-FFF2-40B4-BE49-F238E27FC236}">
                <a16:creationId xmlns:a16="http://schemas.microsoft.com/office/drawing/2014/main" id="{5C16D1AC-E422-4575-9A0B-452840BC04CB}"/>
              </a:ext>
            </a:extLst>
          </p:cNvPr>
          <p:cNvSpPr>
            <a:spLocks noGrp="1"/>
          </p:cNvSpPr>
          <p:nvPr>
            <p:ph type="body" sz="quarter" idx="11"/>
          </p:nvPr>
        </p:nvSpPr>
        <p:spPr>
          <a:xfrm>
            <a:off x="2811463" y="0"/>
            <a:ext cx="6332537" cy="1035050"/>
          </a:xfrm>
        </p:spPr>
        <p:txBody>
          <a:bodyPr anchor="ctr" anchorCtr="0">
            <a:normAutofit/>
          </a:bodyPr>
          <a:lstStyle>
            <a:lvl1pPr marL="0" indent="0" algn="r">
              <a:buNone/>
              <a:defRPr sz="3200" baseline="0">
                <a:solidFill>
                  <a:schemeClr val="bg1"/>
                </a:solidFill>
              </a:defRPr>
            </a:lvl1pPr>
          </a:lstStyle>
          <a:p>
            <a:pPr lvl="0"/>
            <a:endParaRPr lang="en-GB" dirty="0"/>
          </a:p>
        </p:txBody>
      </p:sp>
    </p:spTree>
    <p:extLst>
      <p:ext uri="{BB962C8B-B14F-4D97-AF65-F5344CB8AC3E}">
        <p14:creationId xmlns:p14="http://schemas.microsoft.com/office/powerpoint/2010/main" val="42725250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a:extLst>
              <a:ext uri="{FF2B5EF4-FFF2-40B4-BE49-F238E27FC236}">
                <a16:creationId xmlns:a16="http://schemas.microsoft.com/office/drawing/2014/main" id="{D9BE315B-93AB-4182-A682-D2D6C37D4D23}"/>
              </a:ext>
            </a:extLst>
          </p:cNvPr>
          <p:cNvSpPr/>
          <p:nvPr userDrawn="1"/>
        </p:nvSpPr>
        <p:spPr>
          <a:xfrm>
            <a:off x="0" y="-26988"/>
            <a:ext cx="9144000" cy="1079501"/>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dirty="0"/>
          </a:p>
        </p:txBody>
      </p:sp>
      <p:pic>
        <p:nvPicPr>
          <p:cNvPr id="8" name="Picture 4">
            <a:extLst>
              <a:ext uri="{FF2B5EF4-FFF2-40B4-BE49-F238E27FC236}">
                <a16:creationId xmlns:a16="http://schemas.microsoft.com/office/drawing/2014/main" id="{4840FB52-8F74-4C62-BC14-146E37352582}"/>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899" y="-22225"/>
            <a:ext cx="1322388" cy="1074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Rectangle 8">
            <a:extLst>
              <a:ext uri="{FF2B5EF4-FFF2-40B4-BE49-F238E27FC236}">
                <a16:creationId xmlns:a16="http://schemas.microsoft.com/office/drawing/2014/main" id="{AD8571B3-F2B3-4C41-8AB6-8D4158A1697F}"/>
              </a:ext>
            </a:extLst>
          </p:cNvPr>
          <p:cNvSpPr/>
          <p:nvPr userDrawn="1"/>
        </p:nvSpPr>
        <p:spPr>
          <a:xfrm>
            <a:off x="0" y="6588125"/>
            <a:ext cx="9144000" cy="296863"/>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1"/>
          <a:lstStyle/>
          <a:p>
            <a:pPr algn="ctr">
              <a:defRPr/>
            </a:pPr>
            <a:endParaRPr lang="en-GB"/>
          </a:p>
        </p:txBody>
      </p:sp>
      <p:sp>
        <p:nvSpPr>
          <p:cNvPr id="10" name="Slide Number Placeholder 4">
            <a:extLst>
              <a:ext uri="{FF2B5EF4-FFF2-40B4-BE49-F238E27FC236}">
                <a16:creationId xmlns:a16="http://schemas.microsoft.com/office/drawing/2014/main" id="{EBA4F7ED-64F8-4CD2-BB1C-C9028DADE63E}"/>
              </a:ext>
            </a:extLst>
          </p:cNvPr>
          <p:cNvSpPr>
            <a:spLocks noGrp="1"/>
          </p:cNvSpPr>
          <p:nvPr>
            <p:ph type="sldNum" sz="quarter" idx="4"/>
          </p:nvPr>
        </p:nvSpPr>
        <p:spPr>
          <a:xfrm>
            <a:off x="7086600" y="6588125"/>
            <a:ext cx="2057400" cy="285810"/>
          </a:xfrm>
          <a:prstGeom prst="rect">
            <a:avLst/>
          </a:prstGeom>
        </p:spPr>
        <p:txBody>
          <a:bodyPr/>
          <a:lstStyle>
            <a:lvl1pPr algn="r">
              <a:defRPr sz="900" b="1" baseline="0">
                <a:solidFill>
                  <a:schemeClr val="bg1"/>
                </a:solidFill>
                <a:latin typeface="Verdana" panose="020B0604030504040204" pitchFamily="34" charset="0"/>
                <a:ea typeface="Verdana" panose="020B0604030504040204" pitchFamily="34" charset="0"/>
              </a:defRPr>
            </a:lvl1pPr>
          </a:lstStyle>
          <a:p>
            <a:fld id="{49C04F3A-82BD-4011-AADB-1F79FD7DF4BC}" type="slidenum">
              <a:rPr lang="en-GB" smtClean="0"/>
              <a:pPr/>
              <a:t>‹Nº›</a:t>
            </a:fld>
            <a:endParaRPr lang="en-GB" dirty="0"/>
          </a:p>
        </p:txBody>
      </p:sp>
      <p:sp>
        <p:nvSpPr>
          <p:cNvPr id="11" name="Rectangle 11">
            <a:extLst>
              <a:ext uri="{FF2B5EF4-FFF2-40B4-BE49-F238E27FC236}">
                <a16:creationId xmlns:a16="http://schemas.microsoft.com/office/drawing/2014/main" id="{C0713AAC-84AF-4971-8FCB-8CABFE853DD0}"/>
              </a:ext>
            </a:extLst>
          </p:cNvPr>
          <p:cNvSpPr>
            <a:spLocks noChangeArrowheads="1"/>
          </p:cNvSpPr>
          <p:nvPr userDrawn="1"/>
        </p:nvSpPr>
        <p:spPr bwMode="auto">
          <a:xfrm>
            <a:off x="-60382" y="6596936"/>
            <a:ext cx="3217653"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r>
              <a:rPr lang="es-ES" altLang="en-US" sz="900" b="1" i="0" baseline="0" dirty="0">
                <a:solidFill>
                  <a:srgbClr val="FFFFFF"/>
                </a:solidFill>
                <a:latin typeface="Verdana" panose="020B0604030504040204" pitchFamily="34" charset="0"/>
              </a:rPr>
              <a:t>www.coe.int/cybercrime</a:t>
            </a:r>
            <a:r>
              <a:rPr lang="en-US" altLang="en-US" sz="900" b="1" i="0" baseline="0" dirty="0">
                <a:solidFill>
                  <a:srgbClr val="FFFFFF"/>
                </a:solidFill>
                <a:latin typeface="Verdana" panose="020B0604030504040204" pitchFamily="34" charset="0"/>
              </a:rPr>
              <a:t>			</a:t>
            </a:r>
          </a:p>
        </p:txBody>
      </p:sp>
    </p:spTree>
    <p:extLst>
      <p:ext uri="{BB962C8B-B14F-4D97-AF65-F5344CB8AC3E}">
        <p14:creationId xmlns:p14="http://schemas.microsoft.com/office/powerpoint/2010/main" val="2679540493"/>
      </p:ext>
    </p:extLst>
  </p:cSld>
  <p:clrMap bg1="lt1" tx1="dk1" bg2="lt2" tx2="dk2" accent1="accent1" accent2="accent2" accent3="accent3" accent4="accent4" accent5="accent5" accent6="accent6" hlink="hlink" folHlink="folHlink"/>
  <p:sldLayoutIdLst>
    <p:sldLayoutId id="2147483676" r:id="rId1"/>
    <p:sldLayoutId id="2147483662" r:id="rId2"/>
    <p:sldLayoutId id="2147483672" r:id="rId3"/>
    <p:sldLayoutId id="2147483663" r:id="rId4"/>
    <p:sldLayoutId id="2147483664" r:id="rId5"/>
    <p:sldLayoutId id="2147483665" r:id="rId6"/>
    <p:sldLayoutId id="2147483666" r:id="rId7"/>
    <p:sldLayoutId id="2147483677" r:id="rId8"/>
    <p:sldLayoutId id="2147483671" r:id="rId9"/>
    <p:sldLayoutId id="2147483678" r:id="rId10"/>
    <p:sldLayoutId id="214748367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baseline="0">
          <a:solidFill>
            <a:schemeClr val="tx1"/>
          </a:solidFill>
          <a:latin typeface="Calibri" panose="020F050202020403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baseline="0">
          <a:solidFill>
            <a:schemeClr val="tx1"/>
          </a:solidFill>
          <a:latin typeface="Calibri" panose="020F050202020403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baseline="0">
          <a:solidFill>
            <a:schemeClr val="tx1"/>
          </a:solidFill>
          <a:latin typeface="Calibri" panose="020F050202020403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baseline="0">
          <a:solidFill>
            <a:schemeClr val="tx1"/>
          </a:solidFill>
          <a:latin typeface="Calibri" panose="020F050202020403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baseline="0">
          <a:solidFill>
            <a:schemeClr val="tx1"/>
          </a:solidFill>
          <a:latin typeface="Calibri" panose="020F050202020403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0.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2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0.xml"/><Relationship Id="rId1" Type="http://schemas.openxmlformats.org/officeDocument/2006/relationships/slideLayout" Target="../slideLayouts/slideLayout11.xml"/></Relationships>
</file>

<file path=ppt/slides/_rels/slide2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1.xml"/><Relationship Id="rId1" Type="http://schemas.openxmlformats.org/officeDocument/2006/relationships/slideLayout" Target="../slideLayouts/slideLayout11.xml"/></Relationships>
</file>

<file path=ppt/slides/_rels/slide2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2.xml"/><Relationship Id="rId1" Type="http://schemas.openxmlformats.org/officeDocument/2006/relationships/slideLayout" Target="../slideLayouts/slideLayout11.xml"/></Relationships>
</file>

<file path=ppt/slides/_rels/slide2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3.xml"/><Relationship Id="rId1" Type="http://schemas.openxmlformats.org/officeDocument/2006/relationships/slideLayout" Target="../slideLayouts/slideLayout11.xml"/></Relationships>
</file>

<file path=ppt/slides/_rels/slide2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4.xml"/><Relationship Id="rId1" Type="http://schemas.openxmlformats.org/officeDocument/2006/relationships/slideLayout" Target="../slideLayouts/slideLayout11.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11.xml"/><Relationship Id="rId1" Type="http://schemas.openxmlformats.org/officeDocument/2006/relationships/themeOverride" Target="../theme/themeOverride1.xml"/><Relationship Id="rId4" Type="http://schemas.openxmlformats.org/officeDocument/2006/relationships/image" Target="../media/image8.jpeg"/></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11.xml"/><Relationship Id="rId1" Type="http://schemas.openxmlformats.org/officeDocument/2006/relationships/themeOverride" Target="../theme/themeOverride2.xml"/><Relationship Id="rId4" Type="http://schemas.openxmlformats.org/officeDocument/2006/relationships/image" Target="../media/image8.jpeg"/></Relationships>
</file>

<file path=ppt/slides/_rels/slide2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30.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0.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3.xml"/><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34.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234355" y="2228592"/>
            <a:ext cx="8750206" cy="3662541"/>
          </a:xfrm>
          <a:prstGeom prst="rect">
            <a:avLst/>
          </a:prstGeom>
          <a:ln>
            <a:noFill/>
          </a:ln>
        </p:spPr>
        <p:txBody>
          <a:bodyPr wrap="square">
            <a:spAutoFit/>
          </a:bodyPr>
          <a:lstStyle/>
          <a:p>
            <a:pPr algn="ctr">
              <a:defRPr/>
            </a:pPr>
            <a:r>
              <a:rPr lang="es-ES" sz="3600" b="1" dirty="0"/>
              <a:t>Sesión 3.x </a:t>
            </a:r>
          </a:p>
          <a:p>
            <a:pPr algn="ctr">
              <a:defRPr/>
            </a:pPr>
            <a:r>
              <a:rPr lang="es-ES" sz="3600" b="1" dirty="0"/>
              <a:t>Capacitación en materia de ciberdelincuencia</a:t>
            </a:r>
          </a:p>
          <a:p>
            <a:pPr marL="0" indent="0" algn="ctr">
              <a:buFont typeface="Arial" charset="0"/>
              <a:buNone/>
              <a:defRPr/>
            </a:pPr>
            <a:endParaRPr lang="es-ES" sz="1200" b="1" dirty="0">
              <a:ea typeface="MS PGothic" panose="020B0600070205080204" pitchFamily="34" charset="-128"/>
            </a:endParaRPr>
          </a:p>
          <a:p>
            <a:pPr marL="0" indent="0" algn="ctr">
              <a:buFont typeface="Arial" charset="0"/>
              <a:buNone/>
              <a:defRPr/>
            </a:pPr>
            <a:endParaRPr lang="es-ES" sz="1200" b="1" dirty="0">
              <a:ea typeface="MS PGothic" panose="020B0600070205080204" pitchFamily="34" charset="-128"/>
            </a:endParaRPr>
          </a:p>
          <a:p>
            <a:pPr marL="0" indent="0" algn="ctr">
              <a:buFont typeface="Arial" charset="0"/>
              <a:buNone/>
              <a:defRPr/>
            </a:pPr>
            <a:endParaRPr lang="es-ES" sz="1200" b="1" dirty="0">
              <a:ea typeface="MS PGothic" panose="020B0600070205080204" pitchFamily="34" charset="-128"/>
            </a:endParaRPr>
          </a:p>
          <a:p>
            <a:pPr algn="ctr">
              <a:spcBef>
                <a:spcPct val="0"/>
              </a:spcBef>
            </a:pPr>
            <a:r>
              <a:rPr lang="es-ES" altLang="en-US" b="1" dirty="0"/>
              <a:t>Xxxxx XXXXXXXX</a:t>
            </a:r>
          </a:p>
          <a:p>
            <a:pPr algn="ctr">
              <a:spcBef>
                <a:spcPct val="0"/>
              </a:spcBef>
            </a:pPr>
            <a:endParaRPr lang="es-ES" altLang="en-US" sz="800" dirty="0"/>
          </a:p>
          <a:p>
            <a:pPr algn="ctr">
              <a:spcBef>
                <a:spcPct val="0"/>
              </a:spcBef>
            </a:pPr>
            <a:r>
              <a:rPr lang="es-ES" altLang="en-US" sz="1400" i="1" dirty="0"/>
              <a:t>Consejo de Europa</a:t>
            </a:r>
          </a:p>
          <a:p>
            <a:pPr algn="ctr">
              <a:spcBef>
                <a:spcPct val="0"/>
              </a:spcBef>
            </a:pPr>
            <a:endParaRPr lang="es-ES" altLang="en-US" sz="1400" b="1" dirty="0">
              <a:solidFill>
                <a:srgbClr val="2F618F"/>
              </a:solidFill>
            </a:endParaRPr>
          </a:p>
          <a:p>
            <a:pPr algn="ctr">
              <a:spcBef>
                <a:spcPct val="0"/>
              </a:spcBef>
            </a:pPr>
            <a:r>
              <a:rPr lang="es-ES" altLang="en-US" sz="1200" b="1" dirty="0">
                <a:solidFill>
                  <a:srgbClr val="2F618F"/>
                </a:solidFill>
              </a:rPr>
              <a:t>correo electrónico</a:t>
            </a:r>
          </a:p>
          <a:p>
            <a:pPr algn="ctr">
              <a:spcBef>
                <a:spcPct val="0"/>
              </a:spcBef>
            </a:pPr>
            <a:endParaRPr lang="es-ES" altLang="en-US" sz="1400" b="1" dirty="0"/>
          </a:p>
          <a:p>
            <a:pPr algn="ctr">
              <a:spcBef>
                <a:spcPct val="0"/>
              </a:spcBef>
            </a:pPr>
            <a:endParaRPr lang="es-ES" altLang="en-US" sz="1400" b="1" dirty="0"/>
          </a:p>
          <a:p>
            <a:pPr algn="ctr">
              <a:spcBef>
                <a:spcPct val="0"/>
              </a:spcBef>
            </a:pPr>
            <a:endParaRPr lang="es-ES" altLang="en-US" sz="1400" b="1" dirty="0"/>
          </a:p>
          <a:p>
            <a:pPr algn="ctr">
              <a:spcBef>
                <a:spcPct val="0"/>
              </a:spcBef>
            </a:pPr>
            <a:r>
              <a:rPr lang="es-ES" altLang="en-US" sz="1600" b="1" dirty="0"/>
              <a:t>DD Mes AAAA</a:t>
            </a:r>
          </a:p>
        </p:txBody>
      </p:sp>
      <p:sp>
        <p:nvSpPr>
          <p:cNvPr id="20" name="TextBox 13">
            <a:extLst>
              <a:ext uri="{FF2B5EF4-FFF2-40B4-BE49-F238E27FC236}">
                <a16:creationId xmlns:a16="http://schemas.microsoft.com/office/drawing/2014/main" id="{E9D04F56-8666-F64D-B157-6DE9DDF12FF0}"/>
              </a:ext>
            </a:extLst>
          </p:cNvPr>
          <p:cNvSpPr txBox="1">
            <a:spLocks noChangeArrowheads="1"/>
          </p:cNvSpPr>
          <p:nvPr/>
        </p:nvSpPr>
        <p:spPr bwMode="auto">
          <a:xfrm>
            <a:off x="1278836" y="-11113"/>
            <a:ext cx="3817937"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sr-Latn-CS" altLang="en-US" sz="1400" dirty="0">
              <a:solidFill>
                <a:schemeClr val="bg1"/>
              </a:solidFill>
              <a:ea typeface="MS PGothic" panose="020B0600070205080204" pitchFamily="34" charset="-128"/>
            </a:endParaRPr>
          </a:p>
          <a:p>
            <a:pPr eaLnBrk="1" hangingPunct="1">
              <a:spcBef>
                <a:spcPct val="0"/>
              </a:spcBef>
              <a:buFontTx/>
              <a:buNone/>
            </a:pPr>
            <a:endParaRPr lang="sr-Latn-CS" altLang="en-US" sz="1600" b="1" dirty="0">
              <a:solidFill>
                <a:schemeClr val="bg1"/>
              </a:solidFill>
              <a:latin typeface="Arial Narrow" panose="020B0604020202020204" pitchFamily="34" charset="0"/>
              <a:ea typeface="MS PGothic" panose="020B0600070205080204" pitchFamily="34" charset="-128"/>
            </a:endParaRPr>
          </a:p>
        </p:txBody>
      </p:sp>
      <p:pic>
        <p:nvPicPr>
          <p:cNvPr id="21" name="Picture 8" descr="http://www.coe.int/documents/16695/995226/Funded+EU%2BCOE+-+Implemented+COE+dark+background.png/643b8f9d-517b-4fad-82f4-488bde2625b0?t=1375371137000?t=1375371137000">
            <a:extLst>
              <a:ext uri="{FF2B5EF4-FFF2-40B4-BE49-F238E27FC236}">
                <a16:creationId xmlns:a16="http://schemas.microsoft.com/office/drawing/2014/main" id="{5F39A16C-F9D3-2A4D-98FE-6E0DFED1E2A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96748" y="211138"/>
            <a:ext cx="4087813" cy="71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2">
            <a:extLst>
              <a:ext uri="{FF2B5EF4-FFF2-40B4-BE49-F238E27FC236}">
                <a16:creationId xmlns:a16="http://schemas.microsoft.com/office/drawing/2014/main" id="{29075054-C764-4888-9887-6C6C44EF71CA}"/>
              </a:ext>
            </a:extLst>
          </p:cNvPr>
          <p:cNvSpPr>
            <a:spLocks noChangeArrowheads="1"/>
          </p:cNvSpPr>
          <p:nvPr/>
        </p:nvSpPr>
        <p:spPr bwMode="auto">
          <a:xfrm>
            <a:off x="365125" y="1177588"/>
            <a:ext cx="859948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tabLst>
                <a:tab pos="2066925" algn="l"/>
              </a:tabLst>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tabLst>
                <a:tab pos="2066925" algn="l"/>
              </a:tabLst>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tabLst>
                <a:tab pos="2066925" algn="l"/>
              </a:tabLst>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tabLst>
                <a:tab pos="2066925" algn="l"/>
              </a:tabLst>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tabLst>
                <a:tab pos="2066925" algn="l"/>
              </a:tabLst>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tabLst>
                <a:tab pos="2066925" algn="l"/>
              </a:tabLst>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tabLst>
                <a:tab pos="2066925" algn="l"/>
              </a:tabLst>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tabLst>
                <a:tab pos="2066925" algn="l"/>
              </a:tabLst>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tabLst>
                <a:tab pos="2066925" algn="l"/>
              </a:tabLst>
              <a:defRPr sz="2000">
                <a:solidFill>
                  <a:schemeClr val="tx1"/>
                </a:solidFill>
                <a:latin typeface="Calibri" panose="020F0502020204030204" pitchFamily="34" charset="0"/>
                <a:ea typeface="MS PGothic" panose="020B0600070205080204" pitchFamily="34" charset="-128"/>
              </a:defRPr>
            </a:lvl9pPr>
          </a:lstStyle>
          <a:p>
            <a:pPr algn="ctr">
              <a:spcBef>
                <a:spcPct val="0"/>
              </a:spcBef>
              <a:buNone/>
            </a:pPr>
            <a:r>
              <a:rPr lang="es-ES" altLang="en-US" sz="2400" b="1" dirty="0">
                <a:latin typeface="+mn-lt"/>
              </a:rPr>
              <a:t>Formación introductoria en ciberdelincuencia para jueces y fiscales</a:t>
            </a:r>
          </a:p>
        </p:txBody>
      </p:sp>
      <p:sp>
        <p:nvSpPr>
          <p:cNvPr id="17" name="Slide Number Placeholder 1">
            <a:extLst>
              <a:ext uri="{FF2B5EF4-FFF2-40B4-BE49-F238E27FC236}">
                <a16:creationId xmlns:a16="http://schemas.microsoft.com/office/drawing/2014/main" id="{6D84966C-22BC-4590-97F4-6937886B25E6}"/>
              </a:ext>
            </a:extLst>
          </p:cNvPr>
          <p:cNvSpPr>
            <a:spLocks noGrp="1"/>
          </p:cNvSpPr>
          <p:nvPr>
            <p:ph type="sldNum" sz="quarter" idx="12"/>
          </p:nvPr>
        </p:nvSpPr>
        <p:spPr>
          <a:xfrm>
            <a:off x="7086600" y="6588125"/>
            <a:ext cx="2057400" cy="285810"/>
          </a:xfrm>
        </p:spPr>
        <p:txBody>
          <a:bodyPr/>
          <a:lstStyle/>
          <a:p>
            <a:fld id="{B517EF97-6CC0-48A9-BC0E-433EC7B55211}" type="slidenum">
              <a:rPr lang="en-GB" smtClean="0"/>
              <a:pPr/>
              <a:t>1</a:t>
            </a:fld>
            <a:endParaRPr lang="es-ES" dirty="0"/>
          </a:p>
        </p:txBody>
      </p:sp>
    </p:spTree>
    <p:extLst>
      <p:ext uri="{BB962C8B-B14F-4D97-AF65-F5344CB8AC3E}">
        <p14:creationId xmlns:p14="http://schemas.microsoft.com/office/powerpoint/2010/main" val="6423288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6" name="Rectangle 15">
            <a:extLst>
              <a:ext uri="{FF2B5EF4-FFF2-40B4-BE49-F238E27FC236}">
                <a16:creationId xmlns:a16="http://schemas.microsoft.com/office/drawing/2014/main" id="{1AB647F1-1DB2-4F02-8864-DC4AD13AD00C}"/>
              </a:ext>
            </a:extLst>
          </p:cNvPr>
          <p:cNvSpPr/>
          <p:nvPr/>
        </p:nvSpPr>
        <p:spPr>
          <a:xfrm>
            <a:off x="2279904" y="67958"/>
            <a:ext cx="6864096"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s-ES" sz="3200" dirty="0">
                <a:latin typeface="Verdana" panose="020B0604030504040204" pitchFamily="34" charset="0"/>
              </a:rPr>
              <a:t>¿Qué soy?</a:t>
            </a:r>
          </a:p>
        </p:txBody>
      </p:sp>
      <p:sp>
        <p:nvSpPr>
          <p:cNvPr id="2" name="Content Placeholder 1"/>
          <p:cNvSpPr>
            <a:spLocks noGrp="1"/>
          </p:cNvSpPr>
          <p:nvPr>
            <p:ph idx="1"/>
          </p:nvPr>
        </p:nvSpPr>
        <p:spPr>
          <a:xfrm>
            <a:off x="370114" y="1057503"/>
            <a:ext cx="8145236" cy="5343297"/>
          </a:xfrm>
        </p:spPr>
        <p:txBody>
          <a:bodyPr>
            <a:normAutofit fontScale="77500" lnSpcReduction="20000"/>
          </a:bodyPr>
          <a:lstStyle/>
          <a:p>
            <a:pPr algn="just">
              <a:buFont typeface="Wingdings" panose="05000000000000000000" pitchFamily="2" charset="2"/>
              <a:buChar char="Ø"/>
            </a:pPr>
            <a:r>
              <a:rPr lang="es-ES" altLang="ja-JP" i="1" dirty="0"/>
              <a:t>Después de algunas preguntas más o menos habituales que se presentan como un breve cuestionario en el canal del juego, junto con el pago de una pequeña cuota de participación, las personas que aspiran al premio reciben la información de que han ganado el premio y que para solicitarlo deben proporcionar sus datos personales. </a:t>
            </a:r>
          </a:p>
          <a:p>
            <a:pPr algn="just">
              <a:buFont typeface="Wingdings" panose="05000000000000000000" pitchFamily="2" charset="2"/>
              <a:buChar char="Ø"/>
            </a:pPr>
            <a:endParaRPr lang="es-ES" altLang="ja-JP" i="1" dirty="0"/>
          </a:p>
          <a:p>
            <a:pPr algn="just">
              <a:buFont typeface="Wingdings" panose="05000000000000000000" pitchFamily="2" charset="2"/>
              <a:buChar char="Ø"/>
            </a:pPr>
            <a:r>
              <a:rPr lang="es-ES" altLang="ja-JP" i="1" dirty="0"/>
              <a:t>En lugar de llamar por teléfono o enviar un correo electrónico al Departamento de Premios de Brand, el procedimiento se simplifica de manera que para identificar correctamente al ganador y para que este pueda reclamar el premio, solo bastará con que presente una fotografía en la que se le vea claramente la cara sosteniendo su documento de identificación personal o pasaporte mostrando el anverso y el reverso de forma que se puedan ver claramente los datos y que se trata de la misma persona.</a:t>
            </a:r>
          </a:p>
          <a:p>
            <a:pPr algn="just">
              <a:buFont typeface="Wingdings" panose="05000000000000000000" pitchFamily="2" charset="2"/>
              <a:buChar char="Ø"/>
            </a:pPr>
            <a:endParaRPr lang="es-ES" altLang="ja-JP" i="1" dirty="0"/>
          </a:p>
          <a:p>
            <a:pPr algn="just">
              <a:buFont typeface="Wingdings" panose="05000000000000000000" pitchFamily="2" charset="2"/>
              <a:buChar char="Ø"/>
            </a:pPr>
            <a:r>
              <a:rPr lang="es-ES" altLang="ja-JP" i="1" dirty="0"/>
              <a:t>Los premios son elevados, las preguntas son fáciles, todo el mundo gana, cientos y miles de personas envían alegremente fotografías en las que se les ve sosteniendo sus documentos de identidad personales sin una pregunta.</a:t>
            </a:r>
          </a:p>
          <a:p>
            <a:endParaRPr lang="es-ES" dirty="0"/>
          </a:p>
        </p:txBody>
      </p:sp>
      <p:sp>
        <p:nvSpPr>
          <p:cNvPr id="19" name="Slide Number Placeholder 1">
            <a:extLst>
              <a:ext uri="{FF2B5EF4-FFF2-40B4-BE49-F238E27FC236}">
                <a16:creationId xmlns:a16="http://schemas.microsoft.com/office/drawing/2014/main" id="{93F621E1-9ACD-4124-9918-27EDD9426654}"/>
              </a:ext>
            </a:extLst>
          </p:cNvPr>
          <p:cNvSpPr>
            <a:spLocks noGrp="1"/>
          </p:cNvSpPr>
          <p:nvPr>
            <p:ph type="sldNum" sz="quarter" idx="10"/>
          </p:nvPr>
        </p:nvSpPr>
        <p:spPr/>
        <p:txBody>
          <a:bodyPr/>
          <a:lstStyle/>
          <a:p>
            <a:fld id="{B517EF97-6CC0-48A9-BC0E-433EC7B55211}" type="slidenum">
              <a:rPr lang="en-GB" smtClean="0"/>
              <a:pPr/>
              <a:t>10</a:t>
            </a:fld>
            <a:endParaRPr lang="es-ES" dirty="0"/>
          </a:p>
        </p:txBody>
      </p:sp>
    </p:spTree>
    <p:extLst>
      <p:ext uri="{BB962C8B-B14F-4D97-AF65-F5344CB8AC3E}">
        <p14:creationId xmlns:p14="http://schemas.microsoft.com/office/powerpoint/2010/main" val="37534064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6" name="Rectangle 15">
            <a:extLst>
              <a:ext uri="{FF2B5EF4-FFF2-40B4-BE49-F238E27FC236}">
                <a16:creationId xmlns:a16="http://schemas.microsoft.com/office/drawing/2014/main" id="{1AB647F1-1DB2-4F02-8864-DC4AD13AD00C}"/>
              </a:ext>
            </a:extLst>
          </p:cNvPr>
          <p:cNvSpPr/>
          <p:nvPr/>
        </p:nvSpPr>
        <p:spPr>
          <a:xfrm>
            <a:off x="2279904" y="67958"/>
            <a:ext cx="6864096"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s-ES" sz="3200" dirty="0">
                <a:latin typeface="Verdana" panose="020B0604030504040204" pitchFamily="34" charset="0"/>
              </a:rPr>
              <a:t>¿Qué soy?</a:t>
            </a:r>
          </a:p>
        </p:txBody>
      </p:sp>
      <p:sp>
        <p:nvSpPr>
          <p:cNvPr id="2" name="Content Placeholder 1"/>
          <p:cNvSpPr>
            <a:spLocks noGrp="1"/>
          </p:cNvSpPr>
          <p:nvPr>
            <p:ph idx="1"/>
          </p:nvPr>
        </p:nvSpPr>
        <p:spPr>
          <a:xfrm>
            <a:off x="628650" y="1247242"/>
            <a:ext cx="7886700" cy="5153558"/>
          </a:xfrm>
        </p:spPr>
        <p:txBody>
          <a:bodyPr>
            <a:normAutofit fontScale="77500" lnSpcReduction="20000"/>
          </a:bodyPr>
          <a:lstStyle/>
          <a:p>
            <a:pPr algn="just">
              <a:buFont typeface="Wingdings" panose="05000000000000000000" pitchFamily="2" charset="2"/>
              <a:buChar char="Ø"/>
            </a:pPr>
            <a:r>
              <a:rPr lang="es-ES" altLang="ja-JP" i="1" dirty="0"/>
              <a:t>Sin embargo, hay algo que no cuadra. Los felices ganadores de los premios, a pesar de haber hecho todo según las instrucciones, no reciben noticias del Departamento de Premios de Brand ni tampoco los premios por correo ordinario. Los días pasan y cada vez hay más preguntas. </a:t>
            </a:r>
          </a:p>
          <a:p>
            <a:pPr algn="just">
              <a:buFont typeface="Wingdings" panose="05000000000000000000" pitchFamily="2" charset="2"/>
              <a:buChar char="Ø"/>
            </a:pPr>
            <a:endParaRPr lang="es-ES" altLang="ja-JP" i="1" dirty="0"/>
          </a:p>
          <a:p>
            <a:pPr algn="just">
              <a:buFont typeface="Wingdings" panose="05000000000000000000" pitchFamily="2" charset="2"/>
              <a:buChar char="Ø"/>
            </a:pPr>
            <a:r>
              <a:rPr lang="es-ES" altLang="ja-JP" i="1" dirty="0"/>
              <a:t>Algunos de los premiados empiezan a preocuparse por compartir sus datos personales y comienzan a revisar sus cuentas bancarias y otras financieras. Sin embargo, parece que todo está en orden: no se ha robado ni un céntimo ni se ha realizado ninguna transferencia indebida. Empiezan a comprobar otros servicios que utilizan y todo parece estar bien.  Nada ha cambiado. </a:t>
            </a:r>
          </a:p>
          <a:p>
            <a:pPr algn="just">
              <a:buFont typeface="Wingdings" panose="05000000000000000000" pitchFamily="2" charset="2"/>
              <a:buChar char="Ø"/>
            </a:pPr>
            <a:endParaRPr lang="es-ES" altLang="ja-JP" i="1" dirty="0"/>
          </a:p>
          <a:p>
            <a:pPr algn="just">
              <a:buFont typeface="Wingdings" panose="05000000000000000000" pitchFamily="2" charset="2"/>
              <a:buChar char="Ø"/>
            </a:pPr>
            <a:r>
              <a:rPr lang="es-ES" altLang="ja-JP" i="1" dirty="0"/>
              <a:t>La situación empieza a ser frustrante.  No les han robado ni quitado nada y los premios no se entregan.  ¿Qué puede estar fallando?  Para averiguarlo, los ganadores de los premios empiezan a llamar a las sedes de Brand, que son todas de ámbito nacional, para preguntar qué está pasando.</a:t>
            </a:r>
          </a:p>
          <a:p>
            <a:pPr marL="0" indent="0">
              <a:buNone/>
            </a:pPr>
            <a:endParaRPr lang="es-ES" dirty="0"/>
          </a:p>
        </p:txBody>
      </p:sp>
      <p:sp>
        <p:nvSpPr>
          <p:cNvPr id="19" name="Slide Number Placeholder 1">
            <a:extLst>
              <a:ext uri="{FF2B5EF4-FFF2-40B4-BE49-F238E27FC236}">
                <a16:creationId xmlns:a16="http://schemas.microsoft.com/office/drawing/2014/main" id="{93F621E1-9ACD-4124-9918-27EDD9426654}"/>
              </a:ext>
            </a:extLst>
          </p:cNvPr>
          <p:cNvSpPr>
            <a:spLocks noGrp="1"/>
          </p:cNvSpPr>
          <p:nvPr>
            <p:ph type="sldNum" sz="quarter" idx="10"/>
          </p:nvPr>
        </p:nvSpPr>
        <p:spPr/>
        <p:txBody>
          <a:bodyPr/>
          <a:lstStyle/>
          <a:p>
            <a:fld id="{B517EF97-6CC0-48A9-BC0E-433EC7B55211}" type="slidenum">
              <a:rPr lang="en-GB" smtClean="0"/>
              <a:pPr/>
              <a:t>11</a:t>
            </a:fld>
            <a:endParaRPr lang="es-ES" dirty="0"/>
          </a:p>
        </p:txBody>
      </p:sp>
    </p:spTree>
    <p:extLst>
      <p:ext uri="{BB962C8B-B14F-4D97-AF65-F5344CB8AC3E}">
        <p14:creationId xmlns:p14="http://schemas.microsoft.com/office/powerpoint/2010/main" val="26358563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6" name="Rectangle 15">
            <a:extLst>
              <a:ext uri="{FF2B5EF4-FFF2-40B4-BE49-F238E27FC236}">
                <a16:creationId xmlns:a16="http://schemas.microsoft.com/office/drawing/2014/main" id="{1AB647F1-1DB2-4F02-8864-DC4AD13AD00C}"/>
              </a:ext>
            </a:extLst>
          </p:cNvPr>
          <p:cNvSpPr/>
          <p:nvPr/>
        </p:nvSpPr>
        <p:spPr>
          <a:xfrm>
            <a:off x="2279904" y="67958"/>
            <a:ext cx="6864096"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s-ES" sz="3200" dirty="0">
                <a:latin typeface="Verdana" panose="020B0604030504040204" pitchFamily="34" charset="0"/>
              </a:rPr>
              <a:t>¿Qué soy?</a:t>
            </a:r>
          </a:p>
        </p:txBody>
      </p:sp>
      <p:sp>
        <p:nvSpPr>
          <p:cNvPr id="2" name="Content Placeholder 1"/>
          <p:cNvSpPr>
            <a:spLocks noGrp="1"/>
          </p:cNvSpPr>
          <p:nvPr>
            <p:ph idx="1"/>
          </p:nvPr>
        </p:nvSpPr>
        <p:spPr>
          <a:xfrm>
            <a:off x="239486" y="1057503"/>
            <a:ext cx="8275864" cy="5343297"/>
          </a:xfrm>
        </p:spPr>
        <p:txBody>
          <a:bodyPr>
            <a:normAutofit fontScale="77500" lnSpcReduction="20000"/>
          </a:bodyPr>
          <a:lstStyle/>
          <a:p>
            <a:pPr algn="just">
              <a:buFont typeface="Wingdings" panose="05000000000000000000" pitchFamily="2" charset="2"/>
              <a:buChar char="Ø"/>
            </a:pPr>
            <a:r>
              <a:rPr lang="es-ES" altLang="ja-JP" i="1" dirty="0"/>
              <a:t>Los servicios de relaciones con los clientes de Brand atienden las llamadas y responden inmediatamente a los premiados: lo sentimos, actualmente no tenemos ningún juego con premios. Además, cuando se organiza este tipo de juegos, se hace de acuerdo con la respectiva ley del País A que regula los juegos de azar y que garantiza la protección de los datos personales, lo que significa que Brand nunca pedirá a los ganadores ninguna autorización para mostrar públicamente información de identificación personal.</a:t>
            </a:r>
          </a:p>
          <a:p>
            <a:pPr algn="just">
              <a:buFont typeface="Wingdings" panose="05000000000000000000" pitchFamily="2" charset="2"/>
              <a:buChar char="Ø"/>
            </a:pPr>
            <a:endParaRPr lang="es-ES" altLang="ja-JP" i="1" dirty="0"/>
          </a:p>
          <a:p>
            <a:pPr algn="just">
              <a:buFont typeface="Wingdings" panose="05000000000000000000" pitchFamily="2" charset="2"/>
              <a:buChar char="Ø"/>
            </a:pPr>
            <a:r>
              <a:rPr lang="es-ES" altLang="ja-JP" i="1" dirty="0"/>
              <a:t>Los ganadores de los premios empiezan a darse cuenta de que han sido víctimas de algún tipo de fraude, pero no está claro cómo ni por qué. Todas las cuentas bancarias y de otro tipo no han cambiado y no falta nada. Hasta ahora, parece que solo se han recopilado datos personales y nada más. Aun así, los "premiados" se enfadan porque no han recibido premios y alguien tiene sus datos personales, o peor aún, fotografías de sus documentos personales. Quieren respuestas y los medios de comunicación empiezan a prestarles atención.</a:t>
            </a:r>
          </a:p>
          <a:p>
            <a:pPr algn="just">
              <a:buFont typeface="Wingdings" panose="05000000000000000000" pitchFamily="2" charset="2"/>
              <a:buChar char="Ø"/>
            </a:pPr>
            <a:endParaRPr lang="es-ES" altLang="ja-JP" i="1" dirty="0"/>
          </a:p>
          <a:p>
            <a:pPr algn="just">
              <a:buFont typeface="Wingdings" panose="05000000000000000000" pitchFamily="2" charset="2"/>
              <a:buChar char="Ø"/>
            </a:pPr>
            <a:r>
              <a:rPr lang="es-ES" altLang="ja-JP" i="1" dirty="0"/>
              <a:t>La policía comienza su investigación preliminar.</a:t>
            </a:r>
          </a:p>
          <a:p>
            <a:endParaRPr lang="es-ES" dirty="0"/>
          </a:p>
        </p:txBody>
      </p:sp>
      <p:sp>
        <p:nvSpPr>
          <p:cNvPr id="19" name="Slide Number Placeholder 1">
            <a:extLst>
              <a:ext uri="{FF2B5EF4-FFF2-40B4-BE49-F238E27FC236}">
                <a16:creationId xmlns:a16="http://schemas.microsoft.com/office/drawing/2014/main" id="{93F621E1-9ACD-4124-9918-27EDD9426654}"/>
              </a:ext>
            </a:extLst>
          </p:cNvPr>
          <p:cNvSpPr>
            <a:spLocks noGrp="1"/>
          </p:cNvSpPr>
          <p:nvPr>
            <p:ph type="sldNum" sz="quarter" idx="10"/>
          </p:nvPr>
        </p:nvSpPr>
        <p:spPr/>
        <p:txBody>
          <a:bodyPr/>
          <a:lstStyle/>
          <a:p>
            <a:fld id="{B517EF97-6CC0-48A9-BC0E-433EC7B55211}" type="slidenum">
              <a:rPr lang="en-GB" smtClean="0"/>
              <a:pPr/>
              <a:t>12</a:t>
            </a:fld>
            <a:endParaRPr lang="es-ES" dirty="0"/>
          </a:p>
        </p:txBody>
      </p:sp>
    </p:spTree>
    <p:extLst>
      <p:ext uri="{BB962C8B-B14F-4D97-AF65-F5344CB8AC3E}">
        <p14:creationId xmlns:p14="http://schemas.microsoft.com/office/powerpoint/2010/main" val="30189763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6" name="Rectangle 15">
            <a:extLst>
              <a:ext uri="{FF2B5EF4-FFF2-40B4-BE49-F238E27FC236}">
                <a16:creationId xmlns:a16="http://schemas.microsoft.com/office/drawing/2014/main" id="{1AB647F1-1DB2-4F02-8864-DC4AD13AD00C}"/>
              </a:ext>
            </a:extLst>
          </p:cNvPr>
          <p:cNvSpPr/>
          <p:nvPr/>
        </p:nvSpPr>
        <p:spPr>
          <a:xfrm>
            <a:off x="2279904" y="67958"/>
            <a:ext cx="6864096"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s-ES" sz="3200" dirty="0">
                <a:latin typeface="Verdana" panose="020B0604030504040204" pitchFamily="34" charset="0"/>
              </a:rPr>
              <a:t>Sigue los datos</a:t>
            </a:r>
          </a:p>
        </p:txBody>
      </p:sp>
      <p:sp>
        <p:nvSpPr>
          <p:cNvPr id="2" name="Content Placeholder 1"/>
          <p:cNvSpPr>
            <a:spLocks noGrp="1"/>
          </p:cNvSpPr>
          <p:nvPr>
            <p:ph idx="1"/>
          </p:nvPr>
        </p:nvSpPr>
        <p:spPr>
          <a:xfrm>
            <a:off x="628650" y="1247242"/>
            <a:ext cx="7886700" cy="5153558"/>
          </a:xfrm>
        </p:spPr>
        <p:txBody>
          <a:bodyPr>
            <a:normAutofit fontScale="77500" lnSpcReduction="20000"/>
          </a:bodyPr>
          <a:lstStyle/>
          <a:p>
            <a:pPr algn="just">
              <a:buFont typeface="Wingdings" panose="05000000000000000000" pitchFamily="2" charset="2"/>
              <a:buChar char="Ø"/>
            </a:pPr>
            <a:r>
              <a:rPr lang="es-ES" altLang="ja-JP" i="1" dirty="0"/>
              <a:t>La policía se da cuenta de que ahora miles de ciudadanos del país A han participado en alguna versión del juego con premios. Las marcas son diferentes, nacionales o extranjeras, pero todas tienen su origen en el país A de alguna manera. Se comprueban las cuentas bancarias y otras cuentas financieras o patrimoniales y, efectivamente, no falta nada.</a:t>
            </a:r>
          </a:p>
          <a:p>
            <a:pPr algn="just">
              <a:buFont typeface="Wingdings" panose="05000000000000000000" pitchFamily="2" charset="2"/>
              <a:buChar char="Ø"/>
            </a:pPr>
            <a:endParaRPr lang="es-ES" altLang="ja-JP" i="1" dirty="0"/>
          </a:p>
          <a:p>
            <a:pPr algn="just">
              <a:buFont typeface="Wingdings" panose="05000000000000000000" pitchFamily="2" charset="2"/>
              <a:buChar char="Ø"/>
            </a:pPr>
            <a:r>
              <a:rPr lang="es-ES" altLang="ja-JP" i="1" dirty="0"/>
              <a:t>Las redes de medios sociales están alojadas tanto en el ámbito nacional como en el internacional. Parece que no hay ninguna regla al respecto, excepto que tienen que ser populares.</a:t>
            </a:r>
          </a:p>
          <a:p>
            <a:pPr algn="just">
              <a:buFont typeface="Wingdings" panose="05000000000000000000" pitchFamily="2" charset="2"/>
              <a:buChar char="Ø"/>
            </a:pPr>
            <a:endParaRPr lang="es-ES" altLang="ja-JP" i="1" dirty="0"/>
          </a:p>
          <a:p>
            <a:pPr algn="just">
              <a:buFont typeface="Wingdings" panose="05000000000000000000" pitchFamily="2" charset="2"/>
              <a:buChar char="Ø"/>
            </a:pPr>
            <a:r>
              <a:rPr lang="es-ES" altLang="ja-JP" i="1" dirty="0"/>
              <a:t>Se ha enviado una solicitud a las redes con ciertas preguntas y demandas de acción. La policía empieza a recibir los resultados y surgen las primeras pistas. </a:t>
            </a:r>
          </a:p>
          <a:p>
            <a:pPr algn="just">
              <a:buFont typeface="Wingdings" panose="05000000000000000000" pitchFamily="2" charset="2"/>
              <a:buChar char="Ø"/>
            </a:pPr>
            <a:endParaRPr lang="es-ES" altLang="ja-JP" i="1" dirty="0"/>
          </a:p>
          <a:p>
            <a:pPr algn="just">
              <a:buFont typeface="Wingdings" panose="05000000000000000000" pitchFamily="2" charset="2"/>
              <a:buChar char="Ø"/>
            </a:pPr>
            <a:r>
              <a:rPr lang="es-ES" altLang="ja-JP" i="1" dirty="0"/>
              <a:t>Los proveedores de servicios de Internet están ahora incluidos en la investigación y algunas acciones policiales están dando resultados. Se identifican a los primeros sospechosos.</a:t>
            </a:r>
          </a:p>
          <a:p>
            <a:endParaRPr lang="es-ES" dirty="0"/>
          </a:p>
        </p:txBody>
      </p:sp>
      <p:sp>
        <p:nvSpPr>
          <p:cNvPr id="19" name="Slide Number Placeholder 1">
            <a:extLst>
              <a:ext uri="{FF2B5EF4-FFF2-40B4-BE49-F238E27FC236}">
                <a16:creationId xmlns:a16="http://schemas.microsoft.com/office/drawing/2014/main" id="{93F621E1-9ACD-4124-9918-27EDD9426654}"/>
              </a:ext>
            </a:extLst>
          </p:cNvPr>
          <p:cNvSpPr>
            <a:spLocks noGrp="1"/>
          </p:cNvSpPr>
          <p:nvPr>
            <p:ph type="sldNum" sz="quarter" idx="10"/>
          </p:nvPr>
        </p:nvSpPr>
        <p:spPr/>
        <p:txBody>
          <a:bodyPr/>
          <a:lstStyle/>
          <a:p>
            <a:fld id="{B517EF97-6CC0-48A9-BC0E-433EC7B55211}" type="slidenum">
              <a:rPr lang="en-GB" smtClean="0"/>
              <a:pPr/>
              <a:t>13</a:t>
            </a:fld>
            <a:endParaRPr lang="es-ES" dirty="0"/>
          </a:p>
        </p:txBody>
      </p:sp>
    </p:spTree>
    <p:extLst>
      <p:ext uri="{BB962C8B-B14F-4D97-AF65-F5344CB8AC3E}">
        <p14:creationId xmlns:p14="http://schemas.microsoft.com/office/powerpoint/2010/main" val="18036799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6" name="Rectangle 15">
            <a:extLst>
              <a:ext uri="{FF2B5EF4-FFF2-40B4-BE49-F238E27FC236}">
                <a16:creationId xmlns:a16="http://schemas.microsoft.com/office/drawing/2014/main" id="{1AB647F1-1DB2-4F02-8864-DC4AD13AD00C}"/>
              </a:ext>
            </a:extLst>
          </p:cNvPr>
          <p:cNvSpPr/>
          <p:nvPr/>
        </p:nvSpPr>
        <p:spPr>
          <a:xfrm>
            <a:off x="2279904" y="67958"/>
            <a:ext cx="6864096"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s-ES" sz="3200" dirty="0">
                <a:latin typeface="Verdana" panose="020B0604030504040204" pitchFamily="34" charset="0"/>
              </a:rPr>
              <a:t>Sigue los datos</a:t>
            </a:r>
          </a:p>
        </p:txBody>
      </p:sp>
      <p:sp>
        <p:nvSpPr>
          <p:cNvPr id="2" name="Content Placeholder 1"/>
          <p:cNvSpPr>
            <a:spLocks noGrp="1"/>
          </p:cNvSpPr>
          <p:nvPr>
            <p:ph idx="1"/>
          </p:nvPr>
        </p:nvSpPr>
        <p:spPr>
          <a:xfrm>
            <a:off x="628650" y="1247242"/>
            <a:ext cx="7886700" cy="5153558"/>
          </a:xfrm>
        </p:spPr>
        <p:txBody>
          <a:bodyPr>
            <a:normAutofit fontScale="77500" lnSpcReduction="20000"/>
          </a:bodyPr>
          <a:lstStyle/>
          <a:p>
            <a:pPr algn="just">
              <a:buFont typeface="Wingdings" panose="05000000000000000000" pitchFamily="2" charset="2"/>
              <a:buChar char="Ø"/>
            </a:pPr>
            <a:r>
              <a:rPr lang="es-ES" altLang="ja-JP" i="1" dirty="0"/>
              <a:t>La Fiscalía y el Tribunal adoptan y ponen en marcha determinadas medidas y órdenes procesales. Se están empezando a obtener pruebas en formato normal o electrónico. Se establece la duda razonable de que se ha perpetrado un delito.</a:t>
            </a:r>
          </a:p>
          <a:p>
            <a:pPr algn="just">
              <a:buFont typeface="Wingdings" panose="05000000000000000000" pitchFamily="2" charset="2"/>
              <a:buChar char="Ø"/>
            </a:pPr>
            <a:endParaRPr lang="es-ES" altLang="ja-JP" i="1" dirty="0"/>
          </a:p>
          <a:p>
            <a:pPr algn="just">
              <a:buFont typeface="Wingdings" panose="05000000000000000000" pitchFamily="2" charset="2"/>
              <a:buChar char="Ø"/>
            </a:pPr>
            <a:r>
              <a:rPr lang="es-ES" altLang="ja-JP" i="1" dirty="0"/>
              <a:t>Las pruebas y los interrogatorios están demostrando que un grupo de personas que no están necesariamente conectadas está publicando información sobre los juegos con premios en los canales originales o falsos de los medios sociales de la marca Brand. Se puede acceder a los canales originales mediante la obtención ilegal de las credenciales de registro. Cuando se falsifican canales, se utilizan copias del etiquetado original de Brand.</a:t>
            </a:r>
          </a:p>
          <a:p>
            <a:pPr algn="just">
              <a:buFont typeface="Wingdings" panose="05000000000000000000" pitchFamily="2" charset="2"/>
              <a:buChar char="Ø"/>
            </a:pPr>
            <a:endParaRPr lang="es-ES" altLang="ja-JP" i="1" dirty="0"/>
          </a:p>
          <a:p>
            <a:pPr algn="just">
              <a:buFont typeface="Wingdings" panose="05000000000000000000" pitchFamily="2" charset="2"/>
              <a:buChar char="Ø"/>
            </a:pPr>
            <a:r>
              <a:rPr lang="es-ES" altLang="ja-JP" i="1" dirty="0"/>
              <a:t>Los datos personales adquiridos fraudulentamente son, de hecho, una mercancía. Se venden a personas en el mercado oscuro alojado en el país A que pagan entre 15 y 50 euros por fotografía, dependiendo de la calidad. El dinero se transfiere a veces en cuentas bancarias, a veces en criptodivisas.</a:t>
            </a:r>
          </a:p>
          <a:p>
            <a:pPr marL="0" indent="0">
              <a:buNone/>
            </a:pPr>
            <a:endParaRPr lang="es-ES" dirty="0"/>
          </a:p>
        </p:txBody>
      </p:sp>
      <p:sp>
        <p:nvSpPr>
          <p:cNvPr id="19" name="Slide Number Placeholder 1">
            <a:extLst>
              <a:ext uri="{FF2B5EF4-FFF2-40B4-BE49-F238E27FC236}">
                <a16:creationId xmlns:a16="http://schemas.microsoft.com/office/drawing/2014/main" id="{93F621E1-9ACD-4124-9918-27EDD9426654}"/>
              </a:ext>
            </a:extLst>
          </p:cNvPr>
          <p:cNvSpPr>
            <a:spLocks noGrp="1"/>
          </p:cNvSpPr>
          <p:nvPr>
            <p:ph type="sldNum" sz="quarter" idx="10"/>
          </p:nvPr>
        </p:nvSpPr>
        <p:spPr/>
        <p:txBody>
          <a:bodyPr/>
          <a:lstStyle/>
          <a:p>
            <a:fld id="{B517EF97-6CC0-48A9-BC0E-433EC7B55211}" type="slidenum">
              <a:rPr lang="en-GB" smtClean="0"/>
              <a:pPr/>
              <a:t>14</a:t>
            </a:fld>
            <a:endParaRPr lang="es-ES" dirty="0"/>
          </a:p>
        </p:txBody>
      </p:sp>
    </p:spTree>
    <p:extLst>
      <p:ext uri="{BB962C8B-B14F-4D97-AF65-F5344CB8AC3E}">
        <p14:creationId xmlns:p14="http://schemas.microsoft.com/office/powerpoint/2010/main" val="9954520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6" name="Rectangle 15">
            <a:extLst>
              <a:ext uri="{FF2B5EF4-FFF2-40B4-BE49-F238E27FC236}">
                <a16:creationId xmlns:a16="http://schemas.microsoft.com/office/drawing/2014/main" id="{1AB647F1-1DB2-4F02-8864-DC4AD13AD00C}"/>
              </a:ext>
            </a:extLst>
          </p:cNvPr>
          <p:cNvSpPr/>
          <p:nvPr/>
        </p:nvSpPr>
        <p:spPr>
          <a:xfrm>
            <a:off x="2279904" y="67958"/>
            <a:ext cx="6864096"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s-ES" sz="3200" dirty="0">
                <a:latin typeface="Verdana" panose="020B0604030504040204" pitchFamily="34" charset="0"/>
              </a:rPr>
              <a:t>Sigue el dinero</a:t>
            </a:r>
          </a:p>
        </p:txBody>
      </p:sp>
      <p:sp>
        <p:nvSpPr>
          <p:cNvPr id="2" name="Content Placeholder 1"/>
          <p:cNvSpPr>
            <a:spLocks noGrp="1"/>
          </p:cNvSpPr>
          <p:nvPr>
            <p:ph idx="1"/>
          </p:nvPr>
        </p:nvSpPr>
        <p:spPr>
          <a:xfrm>
            <a:off x="628650" y="1247242"/>
            <a:ext cx="7886700" cy="5153558"/>
          </a:xfrm>
        </p:spPr>
        <p:txBody>
          <a:bodyPr>
            <a:normAutofit fontScale="77500" lnSpcReduction="20000"/>
          </a:bodyPr>
          <a:lstStyle/>
          <a:p>
            <a:pPr algn="just">
              <a:buFont typeface="Wingdings" panose="05000000000000000000" pitchFamily="2" charset="2"/>
              <a:buChar char="Ø"/>
            </a:pPr>
            <a:r>
              <a:rPr lang="es-ES" altLang="ja-JP" i="1" dirty="0"/>
              <a:t>Aparece nueva información. Se identifican los siguientes sospechosos en la cadena y se emprenden medidas y acciones adicionales por orden de la Fiscalía o del Tribunal. </a:t>
            </a:r>
          </a:p>
          <a:p>
            <a:pPr algn="just">
              <a:buFont typeface="Wingdings" panose="05000000000000000000" pitchFamily="2" charset="2"/>
              <a:buChar char="Ø"/>
            </a:pPr>
            <a:endParaRPr lang="es-ES" altLang="ja-JP" i="1" dirty="0"/>
          </a:p>
          <a:p>
            <a:pPr algn="just">
              <a:buFont typeface="Wingdings" panose="05000000000000000000" pitchFamily="2" charset="2"/>
              <a:buChar char="Ø"/>
            </a:pPr>
            <a:r>
              <a:rPr lang="es-ES" altLang="ja-JP" i="1" dirty="0"/>
              <a:t>Las acciones y medidas probatorias están dando resultados.  Las pruebas electrónicas y los interrogatorios demuestran que la información de los datos personales adquirida en el mercado negro se utiliza realmente para abrir cuentas de pago en empresas de pago en línea que residen en el país B y que apoyan la cooperación voluntaria.  Las cuentas de pago se abren a nombre de la persona cuyo documento de identidad y fotografía se han utilizado.  La fotografía es una de las condiciones para la apertura de la cuenta.  </a:t>
            </a:r>
          </a:p>
          <a:p>
            <a:pPr algn="just">
              <a:buFont typeface="Wingdings" panose="05000000000000000000" pitchFamily="2" charset="2"/>
              <a:buChar char="Ø"/>
            </a:pPr>
            <a:endParaRPr lang="es-ES" altLang="ja-JP" i="1" dirty="0"/>
          </a:p>
          <a:p>
            <a:pPr algn="just">
              <a:buFont typeface="Wingdings" panose="05000000000000000000" pitchFamily="2" charset="2"/>
              <a:buChar char="Ø"/>
            </a:pPr>
            <a:r>
              <a:rPr lang="es-ES" altLang="ja-JP" i="1" dirty="0"/>
              <a:t>La investigación posterior está mostrando que en las cuentas recién abiertas se realizan, en un plazo de 24/48 horas, depósitos de 1.000 euros, pagados en criptomoneda.  Dado que se utilizan cientos o miles de cuentas, empieza a estar claro que se está moviendo mucho dinero. </a:t>
            </a:r>
          </a:p>
          <a:p>
            <a:pPr marL="0" indent="0">
              <a:buNone/>
            </a:pPr>
            <a:endParaRPr lang="es-ES" dirty="0"/>
          </a:p>
        </p:txBody>
      </p:sp>
      <p:sp>
        <p:nvSpPr>
          <p:cNvPr id="19" name="Slide Number Placeholder 1">
            <a:extLst>
              <a:ext uri="{FF2B5EF4-FFF2-40B4-BE49-F238E27FC236}">
                <a16:creationId xmlns:a16="http://schemas.microsoft.com/office/drawing/2014/main" id="{93F621E1-9ACD-4124-9918-27EDD9426654}"/>
              </a:ext>
            </a:extLst>
          </p:cNvPr>
          <p:cNvSpPr>
            <a:spLocks noGrp="1"/>
          </p:cNvSpPr>
          <p:nvPr>
            <p:ph type="sldNum" sz="quarter" idx="10"/>
          </p:nvPr>
        </p:nvSpPr>
        <p:spPr/>
        <p:txBody>
          <a:bodyPr/>
          <a:lstStyle/>
          <a:p>
            <a:fld id="{B517EF97-6CC0-48A9-BC0E-433EC7B55211}" type="slidenum">
              <a:rPr lang="en-GB" smtClean="0"/>
              <a:pPr/>
              <a:t>15</a:t>
            </a:fld>
            <a:endParaRPr lang="es-ES" dirty="0"/>
          </a:p>
        </p:txBody>
      </p:sp>
    </p:spTree>
    <p:extLst>
      <p:ext uri="{BB962C8B-B14F-4D97-AF65-F5344CB8AC3E}">
        <p14:creationId xmlns:p14="http://schemas.microsoft.com/office/powerpoint/2010/main" val="37763938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6" name="Rectangle 15">
            <a:extLst>
              <a:ext uri="{FF2B5EF4-FFF2-40B4-BE49-F238E27FC236}">
                <a16:creationId xmlns:a16="http://schemas.microsoft.com/office/drawing/2014/main" id="{1AB647F1-1DB2-4F02-8864-DC4AD13AD00C}"/>
              </a:ext>
            </a:extLst>
          </p:cNvPr>
          <p:cNvSpPr/>
          <p:nvPr/>
        </p:nvSpPr>
        <p:spPr>
          <a:xfrm>
            <a:off x="2279904" y="67958"/>
            <a:ext cx="6864096"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s-ES" sz="3200" dirty="0">
                <a:latin typeface="Verdana" panose="020B0604030504040204" pitchFamily="34" charset="0"/>
              </a:rPr>
              <a:t>Sigue el dinero</a:t>
            </a:r>
          </a:p>
        </p:txBody>
      </p:sp>
      <p:sp>
        <p:nvSpPr>
          <p:cNvPr id="2" name="Content Placeholder 1"/>
          <p:cNvSpPr>
            <a:spLocks noGrp="1"/>
          </p:cNvSpPr>
          <p:nvPr>
            <p:ph idx="1"/>
          </p:nvPr>
        </p:nvSpPr>
        <p:spPr>
          <a:xfrm>
            <a:off x="628650" y="1247242"/>
            <a:ext cx="7886700" cy="5153558"/>
          </a:xfrm>
        </p:spPr>
        <p:txBody>
          <a:bodyPr>
            <a:normAutofit fontScale="92500" lnSpcReduction="10000"/>
          </a:bodyPr>
          <a:lstStyle/>
          <a:p>
            <a:pPr algn="just">
              <a:buFont typeface="Wingdings" panose="05000000000000000000" pitchFamily="2" charset="2"/>
              <a:buChar char="Ø"/>
            </a:pPr>
            <a:r>
              <a:rPr lang="es-ES" altLang="ja-JP" sz="2200" i="1" dirty="0"/>
              <a:t>Una investigación más exhaustiva muestra que las cuentas de pago en línea en el país B tienen conexión con las cuentas del país C con la empresa de apuestas en línea, que no respalda la cooperación voluntaria.  Al parecer, se utilizan los mismos nombres y las mismas identificaciones personales para abrir las cuentas de apuestas en línea en el país C. </a:t>
            </a:r>
          </a:p>
          <a:p>
            <a:pPr algn="just">
              <a:buFont typeface="Wingdings" panose="05000000000000000000" pitchFamily="2" charset="2"/>
              <a:buChar char="Ø"/>
            </a:pPr>
            <a:endParaRPr lang="es-ES" altLang="ja-JP" sz="2200" i="1" dirty="0"/>
          </a:p>
          <a:p>
            <a:pPr algn="just">
              <a:buFont typeface="Wingdings" panose="05000000000000000000" pitchFamily="2" charset="2"/>
              <a:buChar char="Ø"/>
            </a:pPr>
            <a:r>
              <a:rPr lang="es-ES" altLang="ja-JP" sz="2200" i="1" dirty="0"/>
              <a:t>Las investigaciones adicionales muestran que poco después de que se realice el pago inicial de 1.000 euros a la cuenta en el país B, dicha cantidad se transfiere a la cuenta de apuestas en el país C. El flujo de caja neto es total, lo que significa que no queda nada en el país B y todo el dinero se transfiere al país C. </a:t>
            </a:r>
          </a:p>
          <a:p>
            <a:pPr algn="just">
              <a:buFont typeface="Wingdings" panose="05000000000000000000" pitchFamily="2" charset="2"/>
              <a:buChar char="Ø"/>
            </a:pPr>
            <a:endParaRPr lang="es-ES" altLang="ja-JP" sz="2200" i="1" dirty="0"/>
          </a:p>
          <a:p>
            <a:pPr algn="just">
              <a:buFont typeface="Wingdings" panose="05000000000000000000" pitchFamily="2" charset="2"/>
              <a:buChar char="Ø"/>
            </a:pPr>
            <a:r>
              <a:rPr lang="es-ES" altLang="ja-JP" sz="2200" i="1" dirty="0"/>
              <a:t>Se lleva a cabo la siguiente serie investigaciones y los resultados muestran que, efectivamente, el dinero se ingresa en las cuentas del país C, pero no permanece ahí por mucho tiempo.  En un plazo de 24 a 48 horas el dinero se transfiere de nuevo a las cuentas desde las que se realizó el pago inicial.  Después de la transferencia, se cierran las cuentas en la empresa de apuestas en línea y se borran definitivamente.</a:t>
            </a:r>
          </a:p>
          <a:p>
            <a:endParaRPr lang="es-ES" dirty="0"/>
          </a:p>
        </p:txBody>
      </p:sp>
      <p:sp>
        <p:nvSpPr>
          <p:cNvPr id="19" name="Slide Number Placeholder 1">
            <a:extLst>
              <a:ext uri="{FF2B5EF4-FFF2-40B4-BE49-F238E27FC236}">
                <a16:creationId xmlns:a16="http://schemas.microsoft.com/office/drawing/2014/main" id="{93F621E1-9ACD-4124-9918-27EDD9426654}"/>
              </a:ext>
            </a:extLst>
          </p:cNvPr>
          <p:cNvSpPr>
            <a:spLocks noGrp="1"/>
          </p:cNvSpPr>
          <p:nvPr>
            <p:ph type="sldNum" sz="quarter" idx="10"/>
          </p:nvPr>
        </p:nvSpPr>
        <p:spPr/>
        <p:txBody>
          <a:bodyPr/>
          <a:lstStyle/>
          <a:p>
            <a:fld id="{B517EF97-6CC0-48A9-BC0E-433EC7B55211}" type="slidenum">
              <a:rPr lang="en-GB" smtClean="0"/>
              <a:pPr/>
              <a:t>16</a:t>
            </a:fld>
            <a:endParaRPr lang="es-ES" dirty="0"/>
          </a:p>
        </p:txBody>
      </p:sp>
    </p:spTree>
    <p:extLst>
      <p:ext uri="{BB962C8B-B14F-4D97-AF65-F5344CB8AC3E}">
        <p14:creationId xmlns:p14="http://schemas.microsoft.com/office/powerpoint/2010/main" val="15172396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6" name="Rectangle 15">
            <a:extLst>
              <a:ext uri="{FF2B5EF4-FFF2-40B4-BE49-F238E27FC236}">
                <a16:creationId xmlns:a16="http://schemas.microsoft.com/office/drawing/2014/main" id="{1AB647F1-1DB2-4F02-8864-DC4AD13AD00C}"/>
              </a:ext>
            </a:extLst>
          </p:cNvPr>
          <p:cNvSpPr/>
          <p:nvPr/>
        </p:nvSpPr>
        <p:spPr>
          <a:xfrm>
            <a:off x="2279904" y="67958"/>
            <a:ext cx="6864096"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s-ES" sz="3200" dirty="0">
                <a:latin typeface="Verdana" panose="020B0604030504040204" pitchFamily="34" charset="0"/>
              </a:rPr>
              <a:t>Sigue al líder</a:t>
            </a:r>
          </a:p>
        </p:txBody>
      </p:sp>
      <p:sp>
        <p:nvSpPr>
          <p:cNvPr id="2" name="Content Placeholder 1"/>
          <p:cNvSpPr>
            <a:spLocks noGrp="1"/>
          </p:cNvSpPr>
          <p:nvPr>
            <p:ph idx="1"/>
          </p:nvPr>
        </p:nvSpPr>
        <p:spPr>
          <a:xfrm>
            <a:off x="628650" y="1247242"/>
            <a:ext cx="7886700" cy="5153558"/>
          </a:xfrm>
        </p:spPr>
        <p:txBody>
          <a:bodyPr>
            <a:normAutofit fontScale="70000" lnSpcReduction="20000"/>
          </a:bodyPr>
          <a:lstStyle/>
          <a:p>
            <a:pPr algn="just">
              <a:buFont typeface="Wingdings" panose="05000000000000000000" pitchFamily="2" charset="2"/>
              <a:buChar char="Ø"/>
            </a:pPr>
            <a:r>
              <a:rPr lang="es-ES" altLang="ja-JP" i="1" dirty="0"/>
              <a:t>La investigación vuelve ahora al país B y a las cuentas con la empresa de pagos en línea. Todas las cuentas desde las que se hicieron los pagos iniciales y que estaban vacías ahora vuelven a tener 1000 euros a nombre de los "premiados" del país A.</a:t>
            </a:r>
          </a:p>
          <a:p>
            <a:pPr algn="just">
              <a:buFont typeface="Wingdings" panose="05000000000000000000" pitchFamily="2" charset="2"/>
              <a:buChar char="Ø"/>
            </a:pPr>
            <a:endParaRPr lang="es-ES" altLang="ja-JP" i="1" dirty="0"/>
          </a:p>
          <a:p>
            <a:pPr algn="just">
              <a:buFont typeface="Wingdings" panose="05000000000000000000" pitchFamily="2" charset="2"/>
              <a:buChar char="Ø"/>
            </a:pPr>
            <a:r>
              <a:rPr lang="es-ES" altLang="ja-JP" i="1" dirty="0"/>
              <a:t>El análisis de otras pruebas muestra que en un corto período de tiempo se realizan transacciones entre las cuentas de pago en línea y, esta vez, las cuentas bancarias de los individuos en el país A. La transferencia es completa y se transfieren los 1000 euros. Una vez realizada la transferencia, las cuentas se cierran y se eliminan en la plataforma del país B. </a:t>
            </a:r>
          </a:p>
          <a:p>
            <a:pPr algn="just">
              <a:buFont typeface="Wingdings" panose="05000000000000000000" pitchFamily="2" charset="2"/>
              <a:buChar char="Ø"/>
            </a:pPr>
            <a:endParaRPr lang="es-ES" altLang="ja-JP" i="1" dirty="0"/>
          </a:p>
          <a:p>
            <a:pPr algn="just">
              <a:buFont typeface="Wingdings" panose="05000000000000000000" pitchFamily="2" charset="2"/>
              <a:buChar char="Ø"/>
            </a:pPr>
            <a:r>
              <a:rPr lang="es-ES" altLang="ja-JP" i="1" dirty="0"/>
              <a:t>La policía del país A continúa la investigación. Se recopila información y pruebas adicionales que demuestran que un determinado número de personas del país A reciben pagos del país B. Parece que existe cierto nivel de coordinación entre ellos, ya que acuden a los bancos o utilizan los cajeros automáticos para retirar sumas casi idénticas en un mismo día.</a:t>
            </a:r>
          </a:p>
          <a:p>
            <a:endParaRPr lang="es-ES" dirty="0"/>
          </a:p>
        </p:txBody>
      </p:sp>
      <p:sp>
        <p:nvSpPr>
          <p:cNvPr id="19" name="Slide Number Placeholder 1">
            <a:extLst>
              <a:ext uri="{FF2B5EF4-FFF2-40B4-BE49-F238E27FC236}">
                <a16:creationId xmlns:a16="http://schemas.microsoft.com/office/drawing/2014/main" id="{93F621E1-9ACD-4124-9918-27EDD9426654}"/>
              </a:ext>
            </a:extLst>
          </p:cNvPr>
          <p:cNvSpPr>
            <a:spLocks noGrp="1"/>
          </p:cNvSpPr>
          <p:nvPr>
            <p:ph type="sldNum" sz="quarter" idx="10"/>
          </p:nvPr>
        </p:nvSpPr>
        <p:spPr/>
        <p:txBody>
          <a:bodyPr/>
          <a:lstStyle/>
          <a:p>
            <a:fld id="{B517EF97-6CC0-48A9-BC0E-433EC7B55211}" type="slidenum">
              <a:rPr lang="en-GB" smtClean="0"/>
              <a:pPr/>
              <a:t>17</a:t>
            </a:fld>
            <a:endParaRPr lang="es-ES" dirty="0"/>
          </a:p>
        </p:txBody>
      </p:sp>
    </p:spTree>
    <p:extLst>
      <p:ext uri="{BB962C8B-B14F-4D97-AF65-F5344CB8AC3E}">
        <p14:creationId xmlns:p14="http://schemas.microsoft.com/office/powerpoint/2010/main" val="23334758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6" name="Rectangle 15">
            <a:extLst>
              <a:ext uri="{FF2B5EF4-FFF2-40B4-BE49-F238E27FC236}">
                <a16:creationId xmlns:a16="http://schemas.microsoft.com/office/drawing/2014/main" id="{1AB647F1-1DB2-4F02-8864-DC4AD13AD00C}"/>
              </a:ext>
            </a:extLst>
          </p:cNvPr>
          <p:cNvSpPr/>
          <p:nvPr/>
        </p:nvSpPr>
        <p:spPr>
          <a:xfrm>
            <a:off x="2279904" y="67958"/>
            <a:ext cx="6864096"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s-ES" sz="3200" dirty="0">
                <a:latin typeface="Verdana" panose="020B0604030504040204" pitchFamily="34" charset="0"/>
              </a:rPr>
              <a:t>Sigue al líder</a:t>
            </a:r>
          </a:p>
        </p:txBody>
      </p:sp>
      <p:sp>
        <p:nvSpPr>
          <p:cNvPr id="2" name="Content Placeholder 1"/>
          <p:cNvSpPr>
            <a:spLocks noGrp="1"/>
          </p:cNvSpPr>
          <p:nvPr>
            <p:ph idx="1"/>
          </p:nvPr>
        </p:nvSpPr>
        <p:spPr>
          <a:xfrm>
            <a:off x="628650" y="1247242"/>
            <a:ext cx="7886700" cy="5153558"/>
          </a:xfrm>
        </p:spPr>
        <p:txBody>
          <a:bodyPr>
            <a:normAutofit fontScale="92500" lnSpcReduction="10000"/>
          </a:bodyPr>
          <a:lstStyle/>
          <a:p>
            <a:pPr algn="just">
              <a:buFont typeface="Wingdings" panose="05000000000000000000" pitchFamily="2" charset="2"/>
              <a:buChar char="Ø"/>
            </a:pPr>
            <a:r>
              <a:rPr lang="es-ES" altLang="ja-JP" sz="2200" i="1" dirty="0"/>
              <a:t>Lo que parece interesante es que en algunas cuentas no se ha retirado todo el dinero y que se conserva entre un 5 y un 10%. Sin embargo, la comunicación entre los individuos continúa de alguna manera, ya que este tipo de acción se produce hasta que se retira todo el dinero o se deja cierto porcentaje.</a:t>
            </a:r>
          </a:p>
          <a:p>
            <a:pPr algn="just">
              <a:buFont typeface="Wingdings" panose="05000000000000000000" pitchFamily="2" charset="2"/>
              <a:buChar char="Ø"/>
            </a:pPr>
            <a:endParaRPr lang="es-ES" altLang="ja-JP" sz="2200" i="1" dirty="0"/>
          </a:p>
          <a:p>
            <a:pPr algn="just">
              <a:buFont typeface="Wingdings" panose="05000000000000000000" pitchFamily="2" charset="2"/>
              <a:buChar char="Ø"/>
            </a:pPr>
            <a:r>
              <a:rPr lang="es-ES" altLang="ja-JP" sz="2200" i="1" dirty="0"/>
              <a:t>La policía continúa con la investigación. Se obtienen más órdenes de la Fiscalía y del Tribunal y se fija el día de actuar. Durante la actuación sobre el terreno se detiene a varias personas y se obtienen pruebas electrónicas y ordinarias. Parece que no se ha confiscado mucho dinero. Los registros de los interrogatorios muestran que los sospechosos utilizan los medios sociales y los servicios VoIP para ponerse en contacto con una persona del país E, que parece ser ciudadano del país A. </a:t>
            </a:r>
          </a:p>
          <a:p>
            <a:pPr algn="just">
              <a:buFont typeface="Wingdings" panose="05000000000000000000" pitchFamily="2" charset="2"/>
              <a:buChar char="Ø"/>
            </a:pPr>
            <a:endParaRPr lang="es-ES" altLang="ja-JP" sz="2200" i="1" dirty="0"/>
          </a:p>
          <a:p>
            <a:pPr algn="just">
              <a:buFont typeface="Wingdings" panose="05000000000000000000" pitchFamily="2" charset="2"/>
              <a:buChar char="Ø"/>
            </a:pPr>
            <a:r>
              <a:rPr lang="es-ES" altLang="ja-JP" sz="2200" i="1" dirty="0"/>
              <a:t>Algunos de los mensajes muestran que los sospechosos esperan entregar el dinero en efectivo a esa persona, ya sea cuando llegue al país A o cuando viajen al país E, que es vecino, y la red 24/7 está comprometida.</a:t>
            </a:r>
          </a:p>
          <a:p>
            <a:endParaRPr lang="es-ES" dirty="0"/>
          </a:p>
        </p:txBody>
      </p:sp>
      <p:sp>
        <p:nvSpPr>
          <p:cNvPr id="19" name="Slide Number Placeholder 1">
            <a:extLst>
              <a:ext uri="{FF2B5EF4-FFF2-40B4-BE49-F238E27FC236}">
                <a16:creationId xmlns:a16="http://schemas.microsoft.com/office/drawing/2014/main" id="{93F621E1-9ACD-4124-9918-27EDD9426654}"/>
              </a:ext>
            </a:extLst>
          </p:cNvPr>
          <p:cNvSpPr>
            <a:spLocks noGrp="1"/>
          </p:cNvSpPr>
          <p:nvPr>
            <p:ph type="sldNum" sz="quarter" idx="10"/>
          </p:nvPr>
        </p:nvSpPr>
        <p:spPr/>
        <p:txBody>
          <a:bodyPr/>
          <a:lstStyle/>
          <a:p>
            <a:fld id="{B517EF97-6CC0-48A9-BC0E-433EC7B55211}" type="slidenum">
              <a:rPr lang="en-GB" smtClean="0"/>
              <a:pPr/>
              <a:t>18</a:t>
            </a:fld>
            <a:endParaRPr lang="es-ES" dirty="0"/>
          </a:p>
        </p:txBody>
      </p:sp>
    </p:spTree>
    <p:extLst>
      <p:ext uri="{BB962C8B-B14F-4D97-AF65-F5344CB8AC3E}">
        <p14:creationId xmlns:p14="http://schemas.microsoft.com/office/powerpoint/2010/main" val="5102610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2279904" y="67958"/>
            <a:ext cx="6864096"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s-ES" sz="3200" dirty="0">
                <a:latin typeface="Verdana" panose="020B0604030504040204" pitchFamily="34" charset="0"/>
              </a:rPr>
              <a:t>Capacitación en materia de ciberdelincuencia</a:t>
            </a:r>
          </a:p>
        </p:txBody>
      </p:sp>
      <p:sp>
        <p:nvSpPr>
          <p:cNvPr id="12" name="Slide Number Placeholder 1">
            <a:extLst>
              <a:ext uri="{FF2B5EF4-FFF2-40B4-BE49-F238E27FC236}">
                <a16:creationId xmlns:a16="http://schemas.microsoft.com/office/drawing/2014/main" id="{5845ED87-4604-4B0E-B2FC-DA8406E3AE47}"/>
              </a:ext>
            </a:extLst>
          </p:cNvPr>
          <p:cNvSpPr>
            <a:spLocks noGrp="1"/>
          </p:cNvSpPr>
          <p:nvPr>
            <p:ph type="sldNum" sz="quarter" idx="12"/>
          </p:nvPr>
        </p:nvSpPr>
        <p:spPr>
          <a:xfrm>
            <a:off x="7010400" y="6590093"/>
            <a:ext cx="2133600" cy="267907"/>
          </a:xfrm>
        </p:spPr>
        <p:txBody>
          <a:bodyPr/>
          <a:lstStyle/>
          <a:p>
            <a:fld id="{B517EF97-6CC0-48A9-BC0E-433EC7B55211}" type="slidenum">
              <a:rPr lang="en-GB" smtClean="0"/>
              <a:pPr/>
              <a:t>19</a:t>
            </a:fld>
            <a:endParaRPr lang="es-ES" dirty="0"/>
          </a:p>
        </p:txBody>
      </p:sp>
      <p:sp>
        <p:nvSpPr>
          <p:cNvPr id="3" name="Rectangle 2"/>
          <p:cNvSpPr/>
          <p:nvPr/>
        </p:nvSpPr>
        <p:spPr>
          <a:xfrm>
            <a:off x="595423" y="3913633"/>
            <a:ext cx="4572000" cy="1323439"/>
          </a:xfrm>
          <a:prstGeom prst="rect">
            <a:avLst/>
          </a:prstGeom>
        </p:spPr>
        <p:txBody>
          <a:bodyPr>
            <a:spAutoFit/>
          </a:bodyPr>
          <a:lstStyle/>
          <a:p>
            <a:r>
              <a:rPr lang="es-ES" sz="4000" b="1" dirty="0">
                <a:latin typeface="+mj-lt"/>
              </a:rPr>
              <a:t>Parte 3</a:t>
            </a:r>
            <a:br/>
            <a:r>
              <a:rPr lang="es-ES" sz="4000" b="1" dirty="0">
                <a:latin typeface="+mj-lt"/>
              </a:rPr>
              <a:t>Trabajo en grupo</a:t>
            </a:r>
          </a:p>
        </p:txBody>
      </p:sp>
    </p:spTree>
    <p:extLst>
      <p:ext uri="{BB962C8B-B14F-4D97-AF65-F5344CB8AC3E}">
        <p14:creationId xmlns:p14="http://schemas.microsoft.com/office/powerpoint/2010/main" val="23205005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517EF97-6CC0-48A9-BC0E-433EC7B55211}" type="slidenum">
              <a:rPr lang="en-GB" smtClean="0"/>
              <a:pPr/>
              <a:t>2</a:t>
            </a:fld>
            <a:endParaRPr lang="es-ES" dirty="0"/>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1409350" y="106467"/>
            <a:ext cx="773465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s-ES" sz="3200" dirty="0">
                <a:solidFill>
                  <a:schemeClr val="bg1"/>
                </a:solidFill>
                <a:latin typeface="Verdana" charset="0"/>
              </a:rPr>
              <a:t>Programa</a:t>
            </a:r>
            <a:endParaRPr lang="es-ES" sz="2000" dirty="0">
              <a:solidFill>
                <a:schemeClr val="bg1"/>
              </a:solidFill>
              <a:latin typeface="Verdana" charset="0"/>
              <a:cs typeface="Verdana" charset="0"/>
            </a:endParaRPr>
          </a:p>
        </p:txBody>
      </p:sp>
      <p:sp>
        <p:nvSpPr>
          <p:cNvPr id="6" name="Rectangle 5">
            <a:extLst>
              <a:ext uri="{FF2B5EF4-FFF2-40B4-BE49-F238E27FC236}">
                <a16:creationId xmlns:a16="http://schemas.microsoft.com/office/drawing/2014/main" id="{EA3FFC4F-A0C7-6241-A6A3-D4D1CB58E595}"/>
              </a:ext>
            </a:extLst>
          </p:cNvPr>
          <p:cNvSpPr/>
          <p:nvPr/>
        </p:nvSpPr>
        <p:spPr>
          <a:xfrm>
            <a:off x="4450456" y="1043731"/>
            <a:ext cx="4572000" cy="584775"/>
          </a:xfrm>
          <a:prstGeom prst="rect">
            <a:avLst/>
          </a:prstGeom>
        </p:spPr>
        <p:txBody>
          <a:bodyPr>
            <a:spAutoFit/>
          </a:bodyPr>
          <a:lstStyle/>
          <a:p>
            <a:pPr marL="0" indent="0" eaLnBrk="1" hangingPunct="1">
              <a:lnSpc>
                <a:spcPct val="80000"/>
              </a:lnSpc>
              <a:buNone/>
            </a:pPr>
            <a:endParaRPr lang="en-GB" sz="2000" dirty="0"/>
          </a:p>
          <a:p>
            <a:pPr marL="342900" indent="-342900" eaLnBrk="1" hangingPunct="1">
              <a:lnSpc>
                <a:spcPct val="80000"/>
              </a:lnSpc>
              <a:buFont typeface="Wingdings" pitchFamily="2" charset="2"/>
              <a:buChar char="Ø"/>
            </a:pPr>
            <a:endParaRPr lang="en-US" sz="2000" i="1" dirty="0"/>
          </a:p>
        </p:txBody>
      </p:sp>
      <p:sp>
        <p:nvSpPr>
          <p:cNvPr id="7" name="Rectangle 6">
            <a:extLst>
              <a:ext uri="{FF2B5EF4-FFF2-40B4-BE49-F238E27FC236}">
                <a16:creationId xmlns:a16="http://schemas.microsoft.com/office/drawing/2014/main" id="{7FA81925-418B-D44C-9255-2AEBBFBC0ADA}"/>
              </a:ext>
            </a:extLst>
          </p:cNvPr>
          <p:cNvSpPr/>
          <p:nvPr/>
        </p:nvSpPr>
        <p:spPr>
          <a:xfrm>
            <a:off x="336287" y="1781632"/>
            <a:ext cx="3791244" cy="3884140"/>
          </a:xfrm>
          <a:prstGeom prst="rect">
            <a:avLst/>
          </a:prstGeom>
        </p:spPr>
        <p:txBody>
          <a:bodyPr wrap="square">
            <a:spAutoFit/>
          </a:bodyPr>
          <a:lstStyle/>
          <a:p>
            <a:pPr marL="342900" indent="-342900" eaLnBrk="1" hangingPunct="1">
              <a:lnSpc>
                <a:spcPct val="80000"/>
              </a:lnSpc>
              <a:buFont typeface="Wingdings" pitchFamily="2" charset="2"/>
              <a:buChar char="Ø"/>
            </a:pPr>
            <a:r>
              <a:rPr lang="es-ES" sz="2200" b="1" dirty="0"/>
              <a:t>Parte 1</a:t>
            </a:r>
          </a:p>
          <a:p>
            <a:pPr marL="342900" indent="-342900" eaLnBrk="1" hangingPunct="1">
              <a:lnSpc>
                <a:spcPct val="80000"/>
              </a:lnSpc>
              <a:buFont typeface="Wingdings" pitchFamily="2" charset="2"/>
              <a:buChar char="ü"/>
            </a:pPr>
            <a:r>
              <a:rPr lang="es-ES" sz="2200" i="1" dirty="0"/>
              <a:t>Introducción</a:t>
            </a:r>
          </a:p>
          <a:p>
            <a:pPr marL="0" indent="0" eaLnBrk="1" hangingPunct="1">
              <a:lnSpc>
                <a:spcPct val="80000"/>
              </a:lnSpc>
              <a:buNone/>
            </a:pPr>
            <a:endParaRPr lang="es-ES" sz="2200" dirty="0"/>
          </a:p>
          <a:p>
            <a:pPr marL="342900" indent="-342900" eaLnBrk="1" hangingPunct="1">
              <a:lnSpc>
                <a:spcPct val="80000"/>
              </a:lnSpc>
              <a:buFont typeface="Wingdings" pitchFamily="2" charset="2"/>
              <a:buChar char="Ø"/>
            </a:pPr>
            <a:r>
              <a:rPr lang="es-ES" sz="2200" b="1" dirty="0"/>
              <a:t>Parte 2</a:t>
            </a:r>
          </a:p>
          <a:p>
            <a:pPr marL="342900" indent="-342900" eaLnBrk="1" hangingPunct="1">
              <a:lnSpc>
                <a:spcPct val="80000"/>
              </a:lnSpc>
              <a:buFont typeface="Wingdings" pitchFamily="2" charset="2"/>
              <a:buChar char="ü"/>
            </a:pPr>
            <a:r>
              <a:rPr lang="es-ES" sz="2200" i="1" dirty="0"/>
              <a:t>Sinopsis de un estudio de caso</a:t>
            </a:r>
          </a:p>
          <a:p>
            <a:pPr marL="0" indent="0" eaLnBrk="1" hangingPunct="1">
              <a:lnSpc>
                <a:spcPct val="80000"/>
              </a:lnSpc>
              <a:buNone/>
            </a:pPr>
            <a:endParaRPr lang="es-ES" sz="2200" dirty="0"/>
          </a:p>
          <a:p>
            <a:pPr marL="342900" indent="-342900" eaLnBrk="1" hangingPunct="1">
              <a:lnSpc>
                <a:spcPct val="80000"/>
              </a:lnSpc>
              <a:buFont typeface="Wingdings" pitchFamily="2" charset="2"/>
              <a:buChar char="Ø"/>
            </a:pPr>
            <a:r>
              <a:rPr lang="es-ES" sz="2200" b="1" dirty="0"/>
              <a:t>Parte 3</a:t>
            </a:r>
          </a:p>
          <a:p>
            <a:pPr marL="342900" indent="-342900">
              <a:lnSpc>
                <a:spcPct val="80000"/>
              </a:lnSpc>
              <a:buFont typeface="Wingdings" pitchFamily="2" charset="2"/>
              <a:buChar char="ü"/>
            </a:pPr>
            <a:r>
              <a:rPr lang="es-ES" sz="2200" i="1" dirty="0"/>
              <a:t>Trabajo en grupo</a:t>
            </a:r>
          </a:p>
          <a:p>
            <a:pPr marL="342900" indent="-342900">
              <a:lnSpc>
                <a:spcPct val="80000"/>
              </a:lnSpc>
              <a:buFont typeface="Wingdings" pitchFamily="2" charset="2"/>
              <a:buChar char="ü"/>
            </a:pPr>
            <a:endParaRPr lang="es-ES" sz="2200" i="1" dirty="0">
              <a:ea typeface="ＭＳ Ｐゴシック" charset="0"/>
            </a:endParaRPr>
          </a:p>
          <a:p>
            <a:pPr marL="342900" indent="-342900" eaLnBrk="1" hangingPunct="1">
              <a:lnSpc>
                <a:spcPct val="80000"/>
              </a:lnSpc>
              <a:buFont typeface="Wingdings" pitchFamily="2" charset="2"/>
              <a:buChar char="Ø"/>
            </a:pPr>
            <a:r>
              <a:rPr lang="es-ES" sz="2200" b="1" dirty="0"/>
              <a:t>Parte 4</a:t>
            </a:r>
          </a:p>
          <a:p>
            <a:pPr marL="342900" indent="-342900">
              <a:lnSpc>
                <a:spcPct val="80000"/>
              </a:lnSpc>
              <a:buFont typeface="Wingdings" pitchFamily="2" charset="2"/>
              <a:buChar char="ü"/>
            </a:pPr>
            <a:r>
              <a:rPr lang="es-ES" sz="2200" i="1" dirty="0"/>
              <a:t>Informe de grupo</a:t>
            </a:r>
          </a:p>
          <a:p>
            <a:pPr marL="342900" indent="-342900">
              <a:lnSpc>
                <a:spcPct val="80000"/>
              </a:lnSpc>
              <a:buFont typeface="Wingdings" pitchFamily="2" charset="2"/>
              <a:buChar char="ü"/>
            </a:pPr>
            <a:endParaRPr lang="es-ES" sz="2200" i="1" dirty="0"/>
          </a:p>
          <a:p>
            <a:pPr marL="342900" indent="-342900">
              <a:lnSpc>
                <a:spcPct val="80000"/>
              </a:lnSpc>
              <a:buFont typeface="Wingdings" pitchFamily="2" charset="2"/>
              <a:buChar char="Ø"/>
            </a:pPr>
            <a:r>
              <a:rPr lang="es-ES" sz="2200" b="1" dirty="0"/>
              <a:t>Parte 5</a:t>
            </a:r>
            <a:endParaRPr lang="es-ES" sz="2200" dirty="0"/>
          </a:p>
          <a:p>
            <a:pPr marL="342900" indent="-342900">
              <a:lnSpc>
                <a:spcPct val="80000"/>
              </a:lnSpc>
              <a:buFont typeface="Wingdings" pitchFamily="2" charset="2"/>
              <a:buChar char="ü"/>
            </a:pPr>
            <a:r>
              <a:rPr lang="es-ES" sz="2200" i="1" dirty="0"/>
              <a:t>Conclusiones</a:t>
            </a:r>
          </a:p>
        </p:txBody>
      </p:sp>
      <p:pic>
        <p:nvPicPr>
          <p:cNvPr id="8" name="Picture 7">
            <a:extLst>
              <a:ext uri="{FF2B5EF4-FFF2-40B4-BE49-F238E27FC236}">
                <a16:creationId xmlns:a16="http://schemas.microsoft.com/office/drawing/2014/main" id="{F1C6340C-3120-7B4F-8C6E-D20141E89477}"/>
              </a:ext>
            </a:extLst>
          </p:cNvPr>
          <p:cNvPicPr>
            <a:picLocks noChangeAspect="1"/>
          </p:cNvPicPr>
          <p:nvPr/>
        </p:nvPicPr>
        <p:blipFill>
          <a:blip r:embed="rId3"/>
          <a:stretch>
            <a:fillRect/>
          </a:stretch>
        </p:blipFill>
        <p:spPr>
          <a:xfrm>
            <a:off x="5063857" y="2607361"/>
            <a:ext cx="3345197" cy="2221992"/>
          </a:xfrm>
          <a:prstGeom prst="rect">
            <a:avLst/>
          </a:prstGeom>
        </p:spPr>
      </p:pic>
    </p:spTree>
    <p:extLst>
      <p:ext uri="{BB962C8B-B14F-4D97-AF65-F5344CB8AC3E}">
        <p14:creationId xmlns:p14="http://schemas.microsoft.com/office/powerpoint/2010/main" val="22972558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2" name="Rectangle 11">
            <a:extLst>
              <a:ext uri="{FF2B5EF4-FFF2-40B4-BE49-F238E27FC236}">
                <a16:creationId xmlns:a16="http://schemas.microsoft.com/office/drawing/2014/main" id="{28B79ACE-7D7E-4245-98AF-4CC314A291FB}"/>
              </a:ext>
            </a:extLst>
          </p:cNvPr>
          <p:cNvSpPr/>
          <p:nvPr/>
        </p:nvSpPr>
        <p:spPr>
          <a:xfrm>
            <a:off x="2279904" y="67958"/>
            <a:ext cx="6864096"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s-ES" sz="3200" dirty="0">
                <a:latin typeface="Verdana" panose="020B0604030504040204" pitchFamily="34" charset="0"/>
              </a:rPr>
              <a:t>Estudio de caso</a:t>
            </a:r>
          </a:p>
        </p:txBody>
      </p:sp>
      <p:sp>
        <p:nvSpPr>
          <p:cNvPr id="16" name="Slide Number Placeholder 1">
            <a:extLst>
              <a:ext uri="{FF2B5EF4-FFF2-40B4-BE49-F238E27FC236}">
                <a16:creationId xmlns:a16="http://schemas.microsoft.com/office/drawing/2014/main" id="{A07D3C2B-9334-476F-B338-FF871817B691}"/>
              </a:ext>
            </a:extLst>
          </p:cNvPr>
          <p:cNvSpPr>
            <a:spLocks noGrp="1"/>
          </p:cNvSpPr>
          <p:nvPr>
            <p:ph type="sldNum" sz="quarter" idx="12"/>
          </p:nvPr>
        </p:nvSpPr>
        <p:spPr>
          <a:xfrm>
            <a:off x="7010400" y="6590093"/>
            <a:ext cx="2133600" cy="267907"/>
          </a:xfrm>
        </p:spPr>
        <p:txBody>
          <a:bodyPr/>
          <a:lstStyle/>
          <a:p>
            <a:fld id="{B517EF97-6CC0-48A9-BC0E-433EC7B55211}" type="slidenum">
              <a:rPr lang="en-GB" smtClean="0"/>
              <a:pPr/>
              <a:t>20</a:t>
            </a:fld>
            <a:endParaRPr lang="es-ES" dirty="0"/>
          </a:p>
        </p:txBody>
      </p:sp>
      <p:sp>
        <p:nvSpPr>
          <p:cNvPr id="8" name="Rectangle 7">
            <a:extLst>
              <a:ext uri="{FF2B5EF4-FFF2-40B4-BE49-F238E27FC236}">
                <a16:creationId xmlns:a16="http://schemas.microsoft.com/office/drawing/2014/main" id="{7FA81925-418B-D44C-9255-2AEBBFBC0ADA}"/>
              </a:ext>
            </a:extLst>
          </p:cNvPr>
          <p:cNvSpPr/>
          <p:nvPr/>
        </p:nvSpPr>
        <p:spPr>
          <a:xfrm>
            <a:off x="255210" y="1260380"/>
            <a:ext cx="5231190" cy="4939814"/>
          </a:xfrm>
          <a:prstGeom prst="rect">
            <a:avLst/>
          </a:prstGeom>
        </p:spPr>
        <p:txBody>
          <a:bodyPr wrap="square">
            <a:spAutoFit/>
          </a:bodyPr>
          <a:lstStyle/>
          <a:p>
            <a:pPr marL="342900" indent="-342900" algn="just">
              <a:buFont typeface="Wingdings" pitchFamily="2" charset="2"/>
              <a:buChar char="Ø"/>
            </a:pPr>
            <a:r>
              <a:rPr lang="es-ES" sz="2800" b="1" dirty="0">
                <a:solidFill>
                  <a:srgbClr val="FF0000"/>
                </a:solidFill>
              </a:rPr>
              <a:t>División de las tareas:</a:t>
            </a:r>
          </a:p>
          <a:p>
            <a:pPr marL="342900" indent="-342900" algn="just">
              <a:buFont typeface="Wingdings" pitchFamily="2" charset="2"/>
              <a:buChar char="Ø"/>
            </a:pPr>
            <a:endParaRPr lang="es-ES" sz="2050" b="1" dirty="0"/>
          </a:p>
          <a:p>
            <a:pPr marL="342900" indent="-342900" algn="just">
              <a:buFont typeface="Wingdings" pitchFamily="2" charset="2"/>
              <a:buChar char="Ø"/>
            </a:pPr>
            <a:r>
              <a:rPr lang="es-ES" dirty="0"/>
              <a:t>El </a:t>
            </a:r>
            <a:r>
              <a:rPr lang="es-ES" sz="2050" b="1" dirty="0"/>
              <a:t>grupo 1 </a:t>
            </a:r>
            <a:r>
              <a:rPr lang="es-ES" sz="2050" dirty="0"/>
              <a:t>examinará las diapositivas correspondientes a </a:t>
            </a:r>
            <a:r>
              <a:rPr lang="es-ES" sz="2050" b="1" dirty="0">
                <a:solidFill>
                  <a:srgbClr val="FF0000"/>
                </a:solidFill>
              </a:rPr>
              <a:t>“¿Qué soy?”</a:t>
            </a:r>
            <a:r>
              <a:rPr lang="es-ES" dirty="0"/>
              <a:t> </a:t>
            </a:r>
            <a:r>
              <a:rPr lang="es-ES" sz="2050" dirty="0"/>
              <a:t>.</a:t>
            </a:r>
          </a:p>
          <a:p>
            <a:pPr marL="342900" indent="-342900" algn="just">
              <a:buFont typeface="Wingdings" pitchFamily="2" charset="2"/>
              <a:buChar char="Ø"/>
            </a:pPr>
            <a:r>
              <a:rPr lang="es-ES" dirty="0"/>
              <a:t>El </a:t>
            </a:r>
            <a:r>
              <a:rPr lang="es-ES" sz="2050" b="1" dirty="0"/>
              <a:t>grupo 2 </a:t>
            </a:r>
            <a:r>
              <a:rPr lang="es-ES" sz="2050" dirty="0"/>
              <a:t>examinará las diapositivas correspondientes a </a:t>
            </a:r>
            <a:r>
              <a:rPr lang="es-ES" sz="2050" b="1" dirty="0">
                <a:solidFill>
                  <a:srgbClr val="FF0000"/>
                </a:solidFill>
              </a:rPr>
              <a:t>“Sigue los datos”</a:t>
            </a:r>
          </a:p>
          <a:p>
            <a:pPr marL="342900" indent="-342900" algn="just">
              <a:buFont typeface="Wingdings" pitchFamily="2" charset="2"/>
              <a:buChar char="Ø"/>
            </a:pPr>
            <a:r>
              <a:rPr lang="es-ES" dirty="0"/>
              <a:t>El </a:t>
            </a:r>
            <a:r>
              <a:rPr lang="es-ES" sz="2050" b="1" dirty="0"/>
              <a:t>grupo 3 </a:t>
            </a:r>
            <a:r>
              <a:rPr lang="es-ES" sz="2050" dirty="0"/>
              <a:t>examinará las diapositivas correspondientes a </a:t>
            </a:r>
            <a:r>
              <a:rPr lang="es-ES" sz="2050" b="1" dirty="0">
                <a:solidFill>
                  <a:srgbClr val="FF0000"/>
                </a:solidFill>
              </a:rPr>
              <a:t>“Sigue el dinero”</a:t>
            </a:r>
          </a:p>
          <a:p>
            <a:pPr marL="342900" indent="-342900" algn="just">
              <a:buFont typeface="Wingdings" pitchFamily="2" charset="2"/>
              <a:buChar char="Ø"/>
            </a:pPr>
            <a:r>
              <a:rPr lang="es-ES" dirty="0"/>
              <a:t>El </a:t>
            </a:r>
            <a:r>
              <a:rPr lang="es-ES" sz="2050" b="1" dirty="0"/>
              <a:t>grupo 4 </a:t>
            </a:r>
            <a:r>
              <a:rPr lang="es-ES" sz="2050" dirty="0"/>
              <a:t>examinará las diapositivas correspondientes a </a:t>
            </a:r>
            <a:r>
              <a:rPr lang="es-ES" sz="2050" b="1" dirty="0">
                <a:solidFill>
                  <a:srgbClr val="FF0000"/>
                </a:solidFill>
              </a:rPr>
              <a:t>“Sigue al líder”</a:t>
            </a:r>
          </a:p>
          <a:p>
            <a:pPr marL="342900" indent="-342900" algn="just">
              <a:buFont typeface="Wingdings" pitchFamily="2" charset="2"/>
              <a:buChar char="Ø"/>
            </a:pPr>
            <a:r>
              <a:rPr lang="es-ES" sz="2050" dirty="0"/>
              <a:t>Se dedicarán más de 40 minutos para analizar y preparar el informe sobre el caso</a:t>
            </a:r>
          </a:p>
          <a:p>
            <a:pPr marL="342900" indent="-342900" algn="just">
              <a:buFont typeface="Wingdings" pitchFamily="2" charset="2"/>
              <a:buChar char="Ø"/>
            </a:pPr>
            <a:r>
              <a:rPr lang="es-ES" sz="2050" dirty="0"/>
              <a:t>Entre 10 y 15 minutos para la presentación de las conclusiones del grupo por parte del portavoz del grupo o de todo el grupo</a:t>
            </a:r>
          </a:p>
        </p:txBody>
      </p:sp>
      <p:pic>
        <p:nvPicPr>
          <p:cNvPr id="9" name="Picture 8">
            <a:extLst>
              <a:ext uri="{FF2B5EF4-FFF2-40B4-BE49-F238E27FC236}">
                <a16:creationId xmlns:a16="http://schemas.microsoft.com/office/drawing/2014/main" id="{1039E094-4EB0-B34C-AC8A-850BF9448A2D}"/>
              </a:ext>
            </a:extLst>
          </p:cNvPr>
          <p:cNvPicPr>
            <a:picLocks noChangeAspect="1"/>
          </p:cNvPicPr>
          <p:nvPr/>
        </p:nvPicPr>
        <p:blipFill>
          <a:blip r:embed="rId3"/>
          <a:stretch>
            <a:fillRect/>
          </a:stretch>
        </p:blipFill>
        <p:spPr>
          <a:xfrm>
            <a:off x="5769428" y="2877133"/>
            <a:ext cx="3374571" cy="1598043"/>
          </a:xfrm>
          <a:prstGeom prst="rect">
            <a:avLst/>
          </a:prstGeom>
        </p:spPr>
      </p:pic>
    </p:spTree>
    <p:extLst>
      <p:ext uri="{BB962C8B-B14F-4D97-AF65-F5344CB8AC3E}">
        <p14:creationId xmlns:p14="http://schemas.microsoft.com/office/powerpoint/2010/main" val="22130946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2" name="Rectangle 11">
            <a:extLst>
              <a:ext uri="{FF2B5EF4-FFF2-40B4-BE49-F238E27FC236}">
                <a16:creationId xmlns:a16="http://schemas.microsoft.com/office/drawing/2014/main" id="{28B79ACE-7D7E-4245-98AF-4CC314A291FB}"/>
              </a:ext>
            </a:extLst>
          </p:cNvPr>
          <p:cNvSpPr/>
          <p:nvPr/>
        </p:nvSpPr>
        <p:spPr>
          <a:xfrm>
            <a:off x="2279904" y="67958"/>
            <a:ext cx="6864096"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s-ES" sz="3200" dirty="0">
              <a:latin typeface="Verdana" panose="020B0604030504040204" pitchFamily="34" charset="0"/>
              <a:ea typeface="Verdana" panose="020B0604030504040204" pitchFamily="34" charset="0"/>
            </a:endParaRPr>
          </a:p>
          <a:p>
            <a:pPr algn="r"/>
            <a:r>
              <a:rPr lang="es-ES" sz="3200" dirty="0">
                <a:latin typeface="Verdana" panose="020B0604030504040204" pitchFamily="34" charset="0"/>
              </a:rPr>
              <a:t>Estudio de caso</a:t>
            </a:r>
          </a:p>
          <a:p>
            <a:pPr algn="r"/>
            <a:endParaRPr lang="es-ES" sz="3200" dirty="0">
              <a:latin typeface="Verdana" panose="020B0604030504040204" pitchFamily="34" charset="0"/>
              <a:ea typeface="Verdana" panose="020B0604030504040204" pitchFamily="34" charset="0"/>
            </a:endParaRPr>
          </a:p>
        </p:txBody>
      </p:sp>
      <p:sp>
        <p:nvSpPr>
          <p:cNvPr id="16" name="Slide Number Placeholder 1">
            <a:extLst>
              <a:ext uri="{FF2B5EF4-FFF2-40B4-BE49-F238E27FC236}">
                <a16:creationId xmlns:a16="http://schemas.microsoft.com/office/drawing/2014/main" id="{A07D3C2B-9334-476F-B338-FF871817B691}"/>
              </a:ext>
            </a:extLst>
          </p:cNvPr>
          <p:cNvSpPr>
            <a:spLocks noGrp="1"/>
          </p:cNvSpPr>
          <p:nvPr>
            <p:ph type="sldNum" sz="quarter" idx="12"/>
          </p:nvPr>
        </p:nvSpPr>
        <p:spPr>
          <a:xfrm>
            <a:off x="7010400" y="6590093"/>
            <a:ext cx="2133600" cy="267907"/>
          </a:xfrm>
        </p:spPr>
        <p:txBody>
          <a:bodyPr/>
          <a:lstStyle/>
          <a:p>
            <a:fld id="{B517EF97-6CC0-48A9-BC0E-433EC7B55211}" type="slidenum">
              <a:rPr lang="en-GB" smtClean="0"/>
              <a:pPr/>
              <a:t>21</a:t>
            </a:fld>
            <a:endParaRPr lang="es-ES" dirty="0"/>
          </a:p>
        </p:txBody>
      </p:sp>
      <p:sp>
        <p:nvSpPr>
          <p:cNvPr id="7" name="Rectangle 6">
            <a:extLst>
              <a:ext uri="{FF2B5EF4-FFF2-40B4-BE49-F238E27FC236}">
                <a16:creationId xmlns:a16="http://schemas.microsoft.com/office/drawing/2014/main" id="{7FA81925-418B-D44C-9255-2AEBBFBC0ADA}"/>
              </a:ext>
            </a:extLst>
          </p:cNvPr>
          <p:cNvSpPr/>
          <p:nvPr/>
        </p:nvSpPr>
        <p:spPr>
          <a:xfrm>
            <a:off x="297412" y="1309818"/>
            <a:ext cx="5125193" cy="4708981"/>
          </a:xfrm>
          <a:prstGeom prst="rect">
            <a:avLst/>
          </a:prstGeom>
        </p:spPr>
        <p:txBody>
          <a:bodyPr wrap="square">
            <a:spAutoFit/>
          </a:bodyPr>
          <a:lstStyle/>
          <a:p>
            <a:pPr marL="342900" indent="-342900" algn="just">
              <a:buFont typeface="Wingdings" pitchFamily="2" charset="2"/>
              <a:buChar char="Ø"/>
            </a:pPr>
            <a:r>
              <a:rPr lang="es-ES" sz="2800" b="1" dirty="0">
                <a:solidFill>
                  <a:srgbClr val="FF0000"/>
                </a:solidFill>
              </a:rPr>
              <a:t>Cuestiones principales:</a:t>
            </a:r>
          </a:p>
          <a:p>
            <a:pPr marL="342900" indent="-342900" algn="just">
              <a:buFont typeface="Wingdings" pitchFamily="2" charset="2"/>
              <a:buChar char="Ø"/>
            </a:pPr>
            <a:endParaRPr lang="es-ES" sz="2050" b="1" dirty="0"/>
          </a:p>
          <a:p>
            <a:pPr marL="342900" indent="-342900">
              <a:buFont typeface="Arial" panose="020B0604020202020204" pitchFamily="34" charset="0"/>
              <a:buChar char="•"/>
            </a:pPr>
            <a:r>
              <a:rPr lang="es-ES" sz="2000" i="1" dirty="0"/>
              <a:t>inicio y configuración del sistema</a:t>
            </a:r>
          </a:p>
          <a:p>
            <a:pPr marL="342900" indent="-342900">
              <a:buFont typeface="Arial" panose="020B0604020202020204" pitchFamily="34" charset="0"/>
              <a:buChar char="•"/>
            </a:pPr>
            <a:r>
              <a:rPr lang="es-ES" sz="2000" i="1" dirty="0"/>
              <a:t>pruebas electrónicas</a:t>
            </a:r>
          </a:p>
          <a:p>
            <a:pPr marL="342900" indent="-342900">
              <a:buFont typeface="Arial" panose="020B0604020202020204" pitchFamily="34" charset="0"/>
              <a:buChar char="•"/>
            </a:pPr>
            <a:r>
              <a:rPr lang="es-ES" sz="2000" i="1" dirty="0"/>
              <a:t>cooperación público-privada</a:t>
            </a:r>
          </a:p>
          <a:p>
            <a:pPr marL="342900" indent="-342900">
              <a:buFont typeface="Arial" panose="020B0604020202020204" pitchFamily="34" charset="0"/>
              <a:buChar char="•"/>
            </a:pPr>
            <a:r>
              <a:rPr lang="es-ES" sz="2000" i="1" dirty="0"/>
              <a:t>empresas de pago y apuestas</a:t>
            </a:r>
          </a:p>
          <a:p>
            <a:pPr marL="342900" indent="-342900">
              <a:buFont typeface="Arial" panose="020B0604020202020204" pitchFamily="34" charset="0"/>
              <a:buChar char="•"/>
            </a:pPr>
            <a:r>
              <a:rPr lang="es-ES" sz="2000" i="1" dirty="0"/>
              <a:t>Proveedores de servicios de Internet</a:t>
            </a:r>
          </a:p>
          <a:p>
            <a:pPr marL="342900" indent="-342900">
              <a:buFont typeface="Arial" panose="020B0604020202020204" pitchFamily="34" charset="0"/>
              <a:buChar char="•"/>
            </a:pPr>
            <a:r>
              <a:rPr lang="es-ES" sz="2000" i="1" dirty="0"/>
              <a:t>cuentas de dinero</a:t>
            </a:r>
          </a:p>
          <a:p>
            <a:pPr marL="342900" indent="-342900">
              <a:buFont typeface="Arial" panose="020B0604020202020204" pitchFamily="34" charset="0"/>
              <a:buChar char="•"/>
            </a:pPr>
            <a:r>
              <a:rPr lang="es-ES" sz="2000" i="1" dirty="0"/>
              <a:t>flujo de dinero</a:t>
            </a:r>
          </a:p>
          <a:p>
            <a:pPr marL="342900" indent="-342900">
              <a:buFont typeface="Arial" panose="020B0604020202020204" pitchFamily="34" charset="0"/>
              <a:buChar char="•"/>
            </a:pPr>
            <a:r>
              <a:rPr lang="es-ES" sz="2000" i="1" dirty="0"/>
              <a:t>comunicación entre los autores</a:t>
            </a:r>
          </a:p>
          <a:p>
            <a:pPr marL="342900" indent="-342900">
              <a:buFont typeface="Arial" panose="020B0604020202020204" pitchFamily="34" charset="0"/>
              <a:buChar char="•"/>
            </a:pPr>
            <a:r>
              <a:rPr lang="es-ES" sz="2000" i="1" dirty="0"/>
              <a:t>marco jurídico</a:t>
            </a:r>
          </a:p>
          <a:p>
            <a:pPr marL="342900" indent="-342900">
              <a:buFont typeface="Arial" panose="020B0604020202020204" pitchFamily="34" charset="0"/>
              <a:buChar char="•"/>
            </a:pPr>
            <a:r>
              <a:rPr lang="es-ES" sz="2000" i="1" dirty="0"/>
              <a:t>jurisdicción</a:t>
            </a:r>
          </a:p>
          <a:p>
            <a:pPr marL="342900" indent="-342900">
              <a:buFont typeface="Arial" panose="020B0604020202020204" pitchFamily="34" charset="0"/>
              <a:buChar char="•"/>
            </a:pPr>
            <a:r>
              <a:rPr lang="es-ES" sz="2000" i="1" dirty="0"/>
              <a:t>cooperación nacional e internacional</a:t>
            </a:r>
          </a:p>
          <a:p>
            <a:pPr marL="342900" indent="-342900" algn="just">
              <a:buFont typeface="Wingdings" pitchFamily="2" charset="2"/>
              <a:buChar char="Ø"/>
            </a:pPr>
            <a:endParaRPr lang="es-ES" sz="2050" b="1" dirty="0"/>
          </a:p>
        </p:txBody>
      </p:sp>
      <p:pic>
        <p:nvPicPr>
          <p:cNvPr id="10" name="Picture 9">
            <a:extLst>
              <a:ext uri="{FF2B5EF4-FFF2-40B4-BE49-F238E27FC236}">
                <a16:creationId xmlns:a16="http://schemas.microsoft.com/office/drawing/2014/main" id="{1039E094-4EB0-B34C-AC8A-850BF9448A2D}"/>
              </a:ext>
            </a:extLst>
          </p:cNvPr>
          <p:cNvPicPr>
            <a:picLocks noChangeAspect="1"/>
          </p:cNvPicPr>
          <p:nvPr/>
        </p:nvPicPr>
        <p:blipFill>
          <a:blip r:embed="rId3"/>
          <a:stretch>
            <a:fillRect/>
          </a:stretch>
        </p:blipFill>
        <p:spPr>
          <a:xfrm>
            <a:off x="5518298" y="2877133"/>
            <a:ext cx="3625702" cy="1598043"/>
          </a:xfrm>
          <a:prstGeom prst="rect">
            <a:avLst/>
          </a:prstGeom>
        </p:spPr>
      </p:pic>
    </p:spTree>
    <p:extLst>
      <p:ext uri="{BB962C8B-B14F-4D97-AF65-F5344CB8AC3E}">
        <p14:creationId xmlns:p14="http://schemas.microsoft.com/office/powerpoint/2010/main" val="36025969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2" name="Rectangle 11">
            <a:extLst>
              <a:ext uri="{FF2B5EF4-FFF2-40B4-BE49-F238E27FC236}">
                <a16:creationId xmlns:a16="http://schemas.microsoft.com/office/drawing/2014/main" id="{28B79ACE-7D7E-4245-98AF-4CC314A291FB}"/>
              </a:ext>
            </a:extLst>
          </p:cNvPr>
          <p:cNvSpPr/>
          <p:nvPr/>
        </p:nvSpPr>
        <p:spPr>
          <a:xfrm>
            <a:off x="2279904" y="67958"/>
            <a:ext cx="6864096"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s-ES" sz="3200" dirty="0">
              <a:latin typeface="Verdana" panose="020B0604030504040204" pitchFamily="34" charset="0"/>
              <a:ea typeface="Verdana" panose="020B0604030504040204" pitchFamily="34" charset="0"/>
            </a:endParaRPr>
          </a:p>
          <a:p>
            <a:pPr algn="r"/>
            <a:r>
              <a:rPr lang="es-ES" sz="3200" dirty="0">
                <a:latin typeface="Verdana" panose="020B0604030504040204" pitchFamily="34" charset="0"/>
              </a:rPr>
              <a:t>Estudio de caso</a:t>
            </a:r>
          </a:p>
          <a:p>
            <a:pPr algn="r"/>
            <a:endParaRPr lang="es-ES" sz="3200" dirty="0">
              <a:latin typeface="Verdana" panose="020B0604030504040204" pitchFamily="34" charset="0"/>
              <a:ea typeface="Verdana" panose="020B0604030504040204" pitchFamily="34" charset="0"/>
            </a:endParaRPr>
          </a:p>
        </p:txBody>
      </p:sp>
      <p:sp>
        <p:nvSpPr>
          <p:cNvPr id="16" name="Slide Number Placeholder 1">
            <a:extLst>
              <a:ext uri="{FF2B5EF4-FFF2-40B4-BE49-F238E27FC236}">
                <a16:creationId xmlns:a16="http://schemas.microsoft.com/office/drawing/2014/main" id="{A07D3C2B-9334-476F-B338-FF871817B691}"/>
              </a:ext>
            </a:extLst>
          </p:cNvPr>
          <p:cNvSpPr>
            <a:spLocks noGrp="1"/>
          </p:cNvSpPr>
          <p:nvPr>
            <p:ph type="sldNum" sz="quarter" idx="12"/>
          </p:nvPr>
        </p:nvSpPr>
        <p:spPr>
          <a:xfrm>
            <a:off x="7010400" y="6590093"/>
            <a:ext cx="2133600" cy="267907"/>
          </a:xfrm>
        </p:spPr>
        <p:txBody>
          <a:bodyPr/>
          <a:lstStyle/>
          <a:p>
            <a:fld id="{B517EF97-6CC0-48A9-BC0E-433EC7B55211}" type="slidenum">
              <a:rPr lang="en-GB" smtClean="0"/>
              <a:pPr/>
              <a:t>22</a:t>
            </a:fld>
            <a:endParaRPr lang="es-ES" dirty="0"/>
          </a:p>
        </p:txBody>
      </p:sp>
      <p:sp>
        <p:nvSpPr>
          <p:cNvPr id="9" name="Rectangle 8">
            <a:extLst>
              <a:ext uri="{FF2B5EF4-FFF2-40B4-BE49-F238E27FC236}">
                <a16:creationId xmlns:a16="http://schemas.microsoft.com/office/drawing/2014/main" id="{7FA81925-418B-D44C-9255-2AEBBFBC0ADA}"/>
              </a:ext>
            </a:extLst>
          </p:cNvPr>
          <p:cNvSpPr/>
          <p:nvPr/>
        </p:nvSpPr>
        <p:spPr>
          <a:xfrm>
            <a:off x="253712" y="1428689"/>
            <a:ext cx="5317748" cy="4308872"/>
          </a:xfrm>
          <a:prstGeom prst="rect">
            <a:avLst/>
          </a:prstGeom>
        </p:spPr>
        <p:txBody>
          <a:bodyPr wrap="square">
            <a:spAutoFit/>
          </a:bodyPr>
          <a:lstStyle/>
          <a:p>
            <a:pPr marL="342900" indent="-342900" algn="just">
              <a:buFont typeface="Wingdings" pitchFamily="2" charset="2"/>
              <a:buChar char="Ø"/>
            </a:pPr>
            <a:r>
              <a:rPr lang="es-ES" sz="2800" b="1" dirty="0">
                <a:solidFill>
                  <a:srgbClr val="FF0000"/>
                </a:solidFill>
              </a:rPr>
              <a:t>Preguntas principales:</a:t>
            </a:r>
          </a:p>
          <a:p>
            <a:pPr marL="342900" indent="-342900" algn="just">
              <a:buFont typeface="Wingdings" pitchFamily="2" charset="2"/>
              <a:buChar char="Ø"/>
            </a:pPr>
            <a:endParaRPr lang="es-ES" sz="2050" b="1" dirty="0"/>
          </a:p>
          <a:p>
            <a:pPr marL="342900" indent="-342900">
              <a:buFont typeface="Arial" panose="020B0604020202020204" pitchFamily="34" charset="0"/>
              <a:buChar char="•"/>
            </a:pPr>
            <a:r>
              <a:rPr lang="es-ES" sz="2000" i="1" dirty="0"/>
              <a:t>¿Qué artículos de derecho penal sustantivo del Convenio sobre la Ciberdelincuencia pueden aplicarse y por qué?</a:t>
            </a:r>
          </a:p>
          <a:p>
            <a:pPr marL="342900" indent="-342900">
              <a:buFont typeface="Arial" panose="020B0604020202020204" pitchFamily="34" charset="0"/>
              <a:buChar char="•"/>
            </a:pPr>
            <a:r>
              <a:rPr lang="es-ES" sz="2000" i="1" dirty="0"/>
              <a:t>¿Qué artículos de derecho penal procesal del Convenio sobre la Ciberdelincuencia pueden aplicarse y por qué?</a:t>
            </a:r>
          </a:p>
          <a:p>
            <a:pPr marL="342900" indent="-342900">
              <a:buFont typeface="Arial" panose="020B0604020202020204" pitchFamily="34" charset="0"/>
              <a:buChar char="•"/>
            </a:pPr>
            <a:r>
              <a:rPr lang="es-ES" sz="2000" i="1" dirty="0"/>
              <a:t>¿Qué artículos de cooperación internacional del Convenio sobre la Ciberdelincuencia pueden aplicarse y por qué?</a:t>
            </a:r>
          </a:p>
          <a:p>
            <a:pPr marL="342900" indent="-342900">
              <a:buFont typeface="Arial" panose="020B0604020202020204" pitchFamily="34" charset="0"/>
              <a:buChar char="•"/>
            </a:pPr>
            <a:r>
              <a:rPr lang="es-ES" sz="2000" i="1" dirty="0"/>
              <a:t>¿Cuáles son las principales conclusiones del caso?</a:t>
            </a:r>
          </a:p>
          <a:p>
            <a:pPr marL="342900" indent="-342900">
              <a:buFont typeface="Arial" panose="020B0604020202020204" pitchFamily="34" charset="0"/>
              <a:buChar char="•"/>
            </a:pPr>
            <a:r>
              <a:rPr lang="es-ES" sz="2000" i="1" dirty="0"/>
              <a:t>¿Está listo para ser presentado al Tribunal?</a:t>
            </a:r>
          </a:p>
        </p:txBody>
      </p:sp>
      <p:pic>
        <p:nvPicPr>
          <p:cNvPr id="11" name="Picture 10">
            <a:extLst>
              <a:ext uri="{FF2B5EF4-FFF2-40B4-BE49-F238E27FC236}">
                <a16:creationId xmlns:a16="http://schemas.microsoft.com/office/drawing/2014/main" id="{1039E094-4EB0-B34C-AC8A-850BF9448A2D}"/>
              </a:ext>
            </a:extLst>
          </p:cNvPr>
          <p:cNvPicPr>
            <a:picLocks noChangeAspect="1"/>
          </p:cNvPicPr>
          <p:nvPr/>
        </p:nvPicPr>
        <p:blipFill>
          <a:blip r:embed="rId3"/>
          <a:stretch>
            <a:fillRect/>
          </a:stretch>
        </p:blipFill>
        <p:spPr>
          <a:xfrm>
            <a:off x="5571460" y="2877133"/>
            <a:ext cx="3572540" cy="1598043"/>
          </a:xfrm>
          <a:prstGeom prst="rect">
            <a:avLst/>
          </a:prstGeom>
        </p:spPr>
      </p:pic>
    </p:spTree>
    <p:extLst>
      <p:ext uri="{BB962C8B-B14F-4D97-AF65-F5344CB8AC3E}">
        <p14:creationId xmlns:p14="http://schemas.microsoft.com/office/powerpoint/2010/main" val="402753268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2" name="Rectangle 11">
            <a:extLst>
              <a:ext uri="{FF2B5EF4-FFF2-40B4-BE49-F238E27FC236}">
                <a16:creationId xmlns:a16="http://schemas.microsoft.com/office/drawing/2014/main" id="{28B79ACE-7D7E-4245-98AF-4CC314A291FB}"/>
              </a:ext>
            </a:extLst>
          </p:cNvPr>
          <p:cNvSpPr/>
          <p:nvPr/>
        </p:nvSpPr>
        <p:spPr>
          <a:xfrm>
            <a:off x="2279904" y="67958"/>
            <a:ext cx="6864096"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s-ES" sz="3200" dirty="0">
              <a:latin typeface="Verdana" panose="020B0604030504040204" pitchFamily="34" charset="0"/>
              <a:ea typeface="Verdana" panose="020B0604030504040204" pitchFamily="34" charset="0"/>
            </a:endParaRPr>
          </a:p>
          <a:p>
            <a:pPr algn="r"/>
            <a:r>
              <a:rPr lang="es-ES" sz="3200" dirty="0">
                <a:latin typeface="Verdana" panose="020B0604030504040204" pitchFamily="34" charset="0"/>
              </a:rPr>
              <a:t>Estudio de caso</a:t>
            </a:r>
          </a:p>
          <a:p>
            <a:pPr algn="r"/>
            <a:endParaRPr lang="es-ES" sz="3200" dirty="0">
              <a:latin typeface="Verdana" panose="020B0604030504040204" pitchFamily="34" charset="0"/>
              <a:ea typeface="Verdana" panose="020B0604030504040204" pitchFamily="34" charset="0"/>
            </a:endParaRPr>
          </a:p>
        </p:txBody>
      </p:sp>
      <p:sp>
        <p:nvSpPr>
          <p:cNvPr id="16" name="Slide Number Placeholder 1">
            <a:extLst>
              <a:ext uri="{FF2B5EF4-FFF2-40B4-BE49-F238E27FC236}">
                <a16:creationId xmlns:a16="http://schemas.microsoft.com/office/drawing/2014/main" id="{A07D3C2B-9334-476F-B338-FF871817B691}"/>
              </a:ext>
            </a:extLst>
          </p:cNvPr>
          <p:cNvSpPr>
            <a:spLocks noGrp="1"/>
          </p:cNvSpPr>
          <p:nvPr>
            <p:ph type="sldNum" sz="quarter" idx="12"/>
          </p:nvPr>
        </p:nvSpPr>
        <p:spPr>
          <a:xfrm>
            <a:off x="7010400" y="6590093"/>
            <a:ext cx="2133600" cy="267907"/>
          </a:xfrm>
        </p:spPr>
        <p:txBody>
          <a:bodyPr/>
          <a:lstStyle/>
          <a:p>
            <a:fld id="{B517EF97-6CC0-48A9-BC0E-433EC7B55211}" type="slidenum">
              <a:rPr lang="en-GB" smtClean="0"/>
              <a:pPr/>
              <a:t>23</a:t>
            </a:fld>
            <a:endParaRPr lang="es-ES" dirty="0"/>
          </a:p>
        </p:txBody>
      </p:sp>
      <p:pic>
        <p:nvPicPr>
          <p:cNvPr id="11" name="Picture 10">
            <a:extLst>
              <a:ext uri="{FF2B5EF4-FFF2-40B4-BE49-F238E27FC236}">
                <a16:creationId xmlns:a16="http://schemas.microsoft.com/office/drawing/2014/main" id="{1039E094-4EB0-B34C-AC8A-850BF9448A2D}"/>
              </a:ext>
            </a:extLst>
          </p:cNvPr>
          <p:cNvPicPr>
            <a:picLocks noChangeAspect="1"/>
          </p:cNvPicPr>
          <p:nvPr/>
        </p:nvPicPr>
        <p:blipFill>
          <a:blip r:embed="rId3"/>
          <a:stretch>
            <a:fillRect/>
          </a:stretch>
        </p:blipFill>
        <p:spPr>
          <a:xfrm>
            <a:off x="5603358" y="2877133"/>
            <a:ext cx="3540642" cy="1598043"/>
          </a:xfrm>
          <a:prstGeom prst="rect">
            <a:avLst/>
          </a:prstGeom>
        </p:spPr>
      </p:pic>
      <p:sp>
        <p:nvSpPr>
          <p:cNvPr id="7" name="Rectangle 6">
            <a:extLst>
              <a:ext uri="{FF2B5EF4-FFF2-40B4-BE49-F238E27FC236}">
                <a16:creationId xmlns:a16="http://schemas.microsoft.com/office/drawing/2014/main" id="{7FA81925-418B-D44C-9255-2AEBBFBC0ADA}"/>
              </a:ext>
            </a:extLst>
          </p:cNvPr>
          <p:cNvSpPr/>
          <p:nvPr/>
        </p:nvSpPr>
        <p:spPr>
          <a:xfrm>
            <a:off x="317508" y="1170300"/>
            <a:ext cx="5285850" cy="5193729"/>
          </a:xfrm>
          <a:prstGeom prst="rect">
            <a:avLst/>
          </a:prstGeom>
        </p:spPr>
        <p:txBody>
          <a:bodyPr wrap="square">
            <a:spAutoFit/>
          </a:bodyPr>
          <a:lstStyle/>
          <a:p>
            <a:pPr marL="342900" indent="-342900" algn="just">
              <a:buFont typeface="Wingdings" pitchFamily="2" charset="2"/>
              <a:buChar char="Ø"/>
            </a:pPr>
            <a:r>
              <a:rPr lang="es-ES" sz="2400" b="1" dirty="0">
                <a:solidFill>
                  <a:srgbClr val="FF0000"/>
                </a:solidFill>
              </a:rPr>
              <a:t>Preguntas específicas del grupo 1:</a:t>
            </a:r>
          </a:p>
          <a:p>
            <a:pPr marL="342900" indent="-342900" algn="just">
              <a:buFont typeface="Wingdings" pitchFamily="2" charset="2"/>
              <a:buChar char="Ø"/>
            </a:pPr>
            <a:endParaRPr lang="es-ES" sz="2050" b="1" dirty="0"/>
          </a:p>
          <a:p>
            <a:pPr marL="342900" indent="-342900">
              <a:buFont typeface="Arial" panose="020B0604020202020204" pitchFamily="34" charset="0"/>
              <a:buChar char="•"/>
            </a:pPr>
            <a:r>
              <a:rPr lang="es-ES" sz="2000" i="1" dirty="0"/>
              <a:t>¿cómo obtener información/pruebas sobre el contenido y la autenticidad del juego con premios?</a:t>
            </a:r>
          </a:p>
          <a:p>
            <a:pPr marL="342900" indent="-342900">
              <a:buFont typeface="Arial" panose="020B0604020202020204" pitchFamily="34" charset="0"/>
              <a:buChar char="•"/>
            </a:pPr>
            <a:endParaRPr lang="es-ES" sz="2000" i="1" dirty="0"/>
          </a:p>
          <a:p>
            <a:pPr marL="342900" indent="-342900">
              <a:buFont typeface="Arial" panose="020B0604020202020204" pitchFamily="34" charset="0"/>
              <a:buChar char="•"/>
            </a:pPr>
            <a:r>
              <a:rPr lang="es-ES" sz="2000" i="1" dirty="0"/>
              <a:t>¿cómo obtener información/pruebas sobre la administración del juego?</a:t>
            </a:r>
          </a:p>
          <a:p>
            <a:pPr marL="342900" indent="-342900">
              <a:buFont typeface="Arial" panose="020B0604020202020204" pitchFamily="34" charset="0"/>
              <a:buChar char="•"/>
            </a:pPr>
            <a:endParaRPr lang="es-ES" sz="2000" i="1" dirty="0"/>
          </a:p>
          <a:p>
            <a:pPr marL="342900" indent="-342900">
              <a:buFont typeface="Arial" panose="020B0604020202020204" pitchFamily="34" charset="0"/>
              <a:buChar char="•"/>
            </a:pPr>
            <a:r>
              <a:rPr lang="es-ES" sz="2000" i="1" dirty="0"/>
              <a:t>¿cómo comprobar si se han producido daños en las víctimas o no?</a:t>
            </a:r>
          </a:p>
          <a:p>
            <a:pPr marL="342900" indent="-342900">
              <a:buFont typeface="Arial" panose="020B0604020202020204" pitchFamily="34" charset="0"/>
              <a:buChar char="•"/>
            </a:pPr>
            <a:endParaRPr lang="es-ES" sz="2000" i="1" dirty="0"/>
          </a:p>
          <a:p>
            <a:pPr marL="342900" indent="-342900">
              <a:buFont typeface="Arial" panose="020B0604020202020204" pitchFamily="34" charset="0"/>
              <a:buChar char="•"/>
            </a:pPr>
            <a:r>
              <a:rPr lang="es-ES" sz="2000" i="1" dirty="0"/>
              <a:t>¿cuál puede ser la posible calificación inicial del acto delictivo?</a:t>
            </a:r>
          </a:p>
          <a:p>
            <a:pPr marL="342900" indent="-342900">
              <a:buFont typeface="Arial" panose="020B0604020202020204" pitchFamily="34" charset="0"/>
              <a:buChar char="•"/>
            </a:pPr>
            <a:endParaRPr lang="es-ES" sz="2000" i="1" dirty="0"/>
          </a:p>
          <a:p>
            <a:pPr marL="342900" indent="-342900">
              <a:buFont typeface="Arial" panose="020B0604020202020204" pitchFamily="34" charset="0"/>
              <a:buChar char="•"/>
            </a:pPr>
            <a:r>
              <a:rPr lang="es-ES" sz="2000" i="1" dirty="0"/>
              <a:t>¿cuáles deben ser los siguientes pasos?</a:t>
            </a:r>
          </a:p>
        </p:txBody>
      </p:sp>
    </p:spTree>
    <p:extLst>
      <p:ext uri="{BB962C8B-B14F-4D97-AF65-F5344CB8AC3E}">
        <p14:creationId xmlns:p14="http://schemas.microsoft.com/office/powerpoint/2010/main" val="2119139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2" name="Rectangle 11">
            <a:extLst>
              <a:ext uri="{FF2B5EF4-FFF2-40B4-BE49-F238E27FC236}">
                <a16:creationId xmlns:a16="http://schemas.microsoft.com/office/drawing/2014/main" id="{28B79ACE-7D7E-4245-98AF-4CC314A291FB}"/>
              </a:ext>
            </a:extLst>
          </p:cNvPr>
          <p:cNvSpPr/>
          <p:nvPr/>
        </p:nvSpPr>
        <p:spPr>
          <a:xfrm>
            <a:off x="2279904" y="67958"/>
            <a:ext cx="6864096"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s-ES" sz="3200" dirty="0">
              <a:latin typeface="Verdana" panose="020B0604030504040204" pitchFamily="34" charset="0"/>
              <a:ea typeface="Verdana" panose="020B0604030504040204" pitchFamily="34" charset="0"/>
            </a:endParaRPr>
          </a:p>
          <a:p>
            <a:pPr algn="r"/>
            <a:r>
              <a:rPr lang="es-ES" sz="3200" dirty="0">
                <a:latin typeface="Verdana" panose="020B0604030504040204" pitchFamily="34" charset="0"/>
              </a:rPr>
              <a:t>Estudio de caso</a:t>
            </a:r>
          </a:p>
          <a:p>
            <a:pPr algn="r"/>
            <a:endParaRPr lang="es-ES" sz="3200" dirty="0">
              <a:latin typeface="Verdana" panose="020B0604030504040204" pitchFamily="34" charset="0"/>
              <a:ea typeface="Verdana" panose="020B0604030504040204" pitchFamily="34" charset="0"/>
            </a:endParaRPr>
          </a:p>
        </p:txBody>
      </p:sp>
      <p:sp>
        <p:nvSpPr>
          <p:cNvPr id="16" name="Slide Number Placeholder 1">
            <a:extLst>
              <a:ext uri="{FF2B5EF4-FFF2-40B4-BE49-F238E27FC236}">
                <a16:creationId xmlns:a16="http://schemas.microsoft.com/office/drawing/2014/main" id="{A07D3C2B-9334-476F-B338-FF871817B691}"/>
              </a:ext>
            </a:extLst>
          </p:cNvPr>
          <p:cNvSpPr>
            <a:spLocks noGrp="1"/>
          </p:cNvSpPr>
          <p:nvPr>
            <p:ph type="sldNum" sz="quarter" idx="12"/>
          </p:nvPr>
        </p:nvSpPr>
        <p:spPr>
          <a:xfrm>
            <a:off x="7010400" y="6590093"/>
            <a:ext cx="2133600" cy="267907"/>
          </a:xfrm>
        </p:spPr>
        <p:txBody>
          <a:bodyPr/>
          <a:lstStyle/>
          <a:p>
            <a:fld id="{B517EF97-6CC0-48A9-BC0E-433EC7B55211}" type="slidenum">
              <a:rPr lang="en-GB" smtClean="0"/>
              <a:pPr/>
              <a:t>24</a:t>
            </a:fld>
            <a:endParaRPr lang="es-ES" dirty="0"/>
          </a:p>
        </p:txBody>
      </p:sp>
      <p:pic>
        <p:nvPicPr>
          <p:cNvPr id="11" name="Picture 10">
            <a:extLst>
              <a:ext uri="{FF2B5EF4-FFF2-40B4-BE49-F238E27FC236}">
                <a16:creationId xmlns:a16="http://schemas.microsoft.com/office/drawing/2014/main" id="{1039E094-4EB0-B34C-AC8A-850BF9448A2D}"/>
              </a:ext>
            </a:extLst>
          </p:cNvPr>
          <p:cNvPicPr>
            <a:picLocks noChangeAspect="1"/>
          </p:cNvPicPr>
          <p:nvPr/>
        </p:nvPicPr>
        <p:blipFill>
          <a:blip r:embed="rId3"/>
          <a:stretch>
            <a:fillRect/>
          </a:stretch>
        </p:blipFill>
        <p:spPr>
          <a:xfrm>
            <a:off x="6651171" y="2887766"/>
            <a:ext cx="2492828" cy="1598043"/>
          </a:xfrm>
          <a:prstGeom prst="rect">
            <a:avLst/>
          </a:prstGeom>
        </p:spPr>
      </p:pic>
      <p:sp>
        <p:nvSpPr>
          <p:cNvPr id="8" name="Rectangle 7">
            <a:extLst>
              <a:ext uri="{FF2B5EF4-FFF2-40B4-BE49-F238E27FC236}">
                <a16:creationId xmlns:a16="http://schemas.microsoft.com/office/drawing/2014/main" id="{7FA81925-418B-D44C-9255-2AEBBFBC0ADA}"/>
              </a:ext>
            </a:extLst>
          </p:cNvPr>
          <p:cNvSpPr/>
          <p:nvPr/>
        </p:nvSpPr>
        <p:spPr>
          <a:xfrm>
            <a:off x="130981" y="748769"/>
            <a:ext cx="6389561" cy="5724644"/>
          </a:xfrm>
          <a:prstGeom prst="rect">
            <a:avLst/>
          </a:prstGeom>
        </p:spPr>
        <p:txBody>
          <a:bodyPr wrap="square">
            <a:spAutoFit/>
          </a:bodyPr>
          <a:lstStyle/>
          <a:p>
            <a:pPr marL="342900" indent="-342900" algn="just">
              <a:buFont typeface="Wingdings" pitchFamily="2" charset="2"/>
              <a:buChar char="Ø"/>
            </a:pPr>
            <a:endParaRPr lang="es-ES" sz="2400" b="1" dirty="0">
              <a:solidFill>
                <a:srgbClr val="FF0000"/>
              </a:solidFill>
            </a:endParaRPr>
          </a:p>
          <a:p>
            <a:pPr marL="342900" indent="-342900" algn="just">
              <a:buFont typeface="Wingdings" pitchFamily="2" charset="2"/>
              <a:buChar char="Ø"/>
            </a:pPr>
            <a:r>
              <a:rPr lang="es-ES" sz="2400" b="1" dirty="0">
                <a:solidFill>
                  <a:srgbClr val="FF0000"/>
                </a:solidFill>
              </a:rPr>
              <a:t>Preguntas específicas del grupo 2:</a:t>
            </a:r>
          </a:p>
          <a:p>
            <a:pPr marL="342900" indent="-342900" algn="just">
              <a:buFont typeface="Wingdings" pitchFamily="2" charset="2"/>
              <a:buChar char="Ø"/>
            </a:pPr>
            <a:endParaRPr lang="es-ES" b="1" dirty="0"/>
          </a:p>
          <a:p>
            <a:pPr marL="342900" indent="-342900">
              <a:buFont typeface="Arial" panose="020B0604020202020204" pitchFamily="34" charset="0"/>
              <a:buChar char="•"/>
            </a:pPr>
            <a:r>
              <a:rPr lang="es-ES" sz="2000" i="1" dirty="0"/>
              <a:t>¿qué tipo de solicitudes deben enviarse a los PSI?</a:t>
            </a:r>
          </a:p>
          <a:p>
            <a:pPr marL="342900" indent="-342900">
              <a:buFont typeface="Arial" panose="020B0604020202020204" pitchFamily="34" charset="0"/>
              <a:buChar char="•"/>
            </a:pPr>
            <a:endParaRPr lang="es-ES" sz="2000" i="1" dirty="0"/>
          </a:p>
          <a:p>
            <a:pPr marL="342900" indent="-342900">
              <a:buFont typeface="Arial" panose="020B0604020202020204" pitchFamily="34" charset="0"/>
              <a:buChar char="•"/>
            </a:pPr>
            <a:r>
              <a:rPr lang="es-ES" sz="2000" i="1" dirty="0"/>
              <a:t>¿qué tipo de pruebas electrónicas se van a buscar?</a:t>
            </a:r>
          </a:p>
          <a:p>
            <a:pPr marL="342900" indent="-342900">
              <a:buFont typeface="Arial" panose="020B0604020202020204" pitchFamily="34" charset="0"/>
              <a:buChar char="•"/>
            </a:pPr>
            <a:endParaRPr lang="es-ES" sz="2000" i="1" dirty="0"/>
          </a:p>
          <a:p>
            <a:pPr marL="342900" indent="-342900">
              <a:buFont typeface="Arial" panose="020B0604020202020204" pitchFamily="34" charset="0"/>
              <a:buChar char="•"/>
            </a:pPr>
            <a:r>
              <a:rPr lang="es-ES" sz="2000" i="1" dirty="0"/>
              <a:t>¿cómo se identificarán a los primeros sospechosos?</a:t>
            </a:r>
          </a:p>
          <a:p>
            <a:pPr marL="342900" indent="-342900">
              <a:buFont typeface="Arial" panose="020B0604020202020204" pitchFamily="34" charset="0"/>
              <a:buChar char="•"/>
            </a:pPr>
            <a:endParaRPr lang="es-ES" sz="2000" i="1" dirty="0"/>
          </a:p>
          <a:p>
            <a:pPr marL="342900" indent="-342900">
              <a:buFont typeface="Arial" panose="020B0604020202020204" pitchFamily="34" charset="0"/>
              <a:buChar char="•"/>
            </a:pPr>
            <a:r>
              <a:rPr lang="es-ES" sz="2000" i="1" dirty="0"/>
              <a:t>¿qué actuaciones adicionales de investigación se van a llevar a cabo?</a:t>
            </a:r>
          </a:p>
          <a:p>
            <a:pPr marL="342900" indent="-342900">
              <a:buFont typeface="Arial" panose="020B0604020202020204" pitchFamily="34" charset="0"/>
              <a:buChar char="•"/>
            </a:pPr>
            <a:endParaRPr lang="es-ES" sz="2000" i="1" dirty="0"/>
          </a:p>
          <a:p>
            <a:pPr marL="342900" indent="-342900">
              <a:buFont typeface="Arial" panose="020B0604020202020204" pitchFamily="34" charset="0"/>
              <a:buChar char="•"/>
            </a:pPr>
            <a:r>
              <a:rPr lang="es-ES" sz="2000" i="1" dirty="0"/>
              <a:t>¿obtención de credenciales de registro?</a:t>
            </a:r>
          </a:p>
          <a:p>
            <a:pPr marL="342900" indent="-342900">
              <a:buFont typeface="Arial" panose="020B0604020202020204" pitchFamily="34" charset="0"/>
              <a:buChar char="•"/>
            </a:pPr>
            <a:endParaRPr lang="es-ES" sz="2000" i="1" dirty="0"/>
          </a:p>
          <a:p>
            <a:pPr marL="342900" indent="-342900">
              <a:buFont typeface="Arial" panose="020B0604020202020204" pitchFamily="34" charset="0"/>
              <a:buChar char="•"/>
            </a:pPr>
            <a:r>
              <a:rPr lang="es-ES" sz="2000" i="1" dirty="0"/>
              <a:t>¿cómo se van a confirmar las transacciones financieras?</a:t>
            </a:r>
          </a:p>
          <a:p>
            <a:pPr marL="342900" indent="-342900">
              <a:buFont typeface="Arial" panose="020B0604020202020204" pitchFamily="34" charset="0"/>
              <a:buChar char="•"/>
            </a:pPr>
            <a:endParaRPr lang="es-ES" sz="2000" i="1" dirty="0"/>
          </a:p>
          <a:p>
            <a:pPr marL="342900" indent="-342900">
              <a:buFont typeface="Arial" panose="020B0604020202020204" pitchFamily="34" charset="0"/>
              <a:buChar char="•"/>
            </a:pPr>
            <a:r>
              <a:rPr lang="es-ES" sz="2000" i="1" dirty="0"/>
              <a:t>¿qué debería constituir una calificación de acto delictivo adicional?</a:t>
            </a:r>
          </a:p>
        </p:txBody>
      </p:sp>
    </p:spTree>
    <p:extLst>
      <p:ext uri="{BB962C8B-B14F-4D97-AF65-F5344CB8AC3E}">
        <p14:creationId xmlns:p14="http://schemas.microsoft.com/office/powerpoint/2010/main" val="228251542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2" name="Rectangle 11">
            <a:extLst>
              <a:ext uri="{FF2B5EF4-FFF2-40B4-BE49-F238E27FC236}">
                <a16:creationId xmlns:a16="http://schemas.microsoft.com/office/drawing/2014/main" id="{28B79ACE-7D7E-4245-98AF-4CC314A291FB}"/>
              </a:ext>
            </a:extLst>
          </p:cNvPr>
          <p:cNvSpPr/>
          <p:nvPr/>
        </p:nvSpPr>
        <p:spPr>
          <a:xfrm>
            <a:off x="2279904" y="67958"/>
            <a:ext cx="6864096"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s-ES" sz="3200" dirty="0">
              <a:latin typeface="Verdana" panose="020B0604030504040204" pitchFamily="34" charset="0"/>
              <a:ea typeface="Verdana" panose="020B0604030504040204" pitchFamily="34" charset="0"/>
            </a:endParaRPr>
          </a:p>
          <a:p>
            <a:pPr algn="r"/>
            <a:r>
              <a:rPr lang="es-ES" sz="3200" dirty="0">
                <a:latin typeface="Verdana" panose="020B0604030504040204" pitchFamily="34" charset="0"/>
              </a:rPr>
              <a:t>Estudio de caso</a:t>
            </a:r>
          </a:p>
          <a:p>
            <a:pPr algn="r"/>
            <a:endParaRPr lang="es-ES" sz="3200" dirty="0">
              <a:latin typeface="Verdana" panose="020B0604030504040204" pitchFamily="34" charset="0"/>
              <a:ea typeface="Verdana" panose="020B0604030504040204" pitchFamily="34" charset="0"/>
            </a:endParaRPr>
          </a:p>
        </p:txBody>
      </p:sp>
      <p:sp>
        <p:nvSpPr>
          <p:cNvPr id="16" name="Slide Number Placeholder 1">
            <a:extLst>
              <a:ext uri="{FF2B5EF4-FFF2-40B4-BE49-F238E27FC236}">
                <a16:creationId xmlns:a16="http://schemas.microsoft.com/office/drawing/2014/main" id="{A07D3C2B-9334-476F-B338-FF871817B691}"/>
              </a:ext>
            </a:extLst>
          </p:cNvPr>
          <p:cNvSpPr>
            <a:spLocks noGrp="1"/>
          </p:cNvSpPr>
          <p:nvPr>
            <p:ph type="sldNum" sz="quarter" idx="12"/>
          </p:nvPr>
        </p:nvSpPr>
        <p:spPr>
          <a:xfrm>
            <a:off x="7010400" y="6590093"/>
            <a:ext cx="2133600" cy="267907"/>
          </a:xfrm>
        </p:spPr>
        <p:txBody>
          <a:bodyPr/>
          <a:lstStyle/>
          <a:p>
            <a:fld id="{B517EF97-6CC0-48A9-BC0E-433EC7B55211}" type="slidenum">
              <a:rPr lang="en-GB" smtClean="0"/>
              <a:pPr/>
              <a:t>25</a:t>
            </a:fld>
            <a:endParaRPr lang="es-ES" dirty="0"/>
          </a:p>
        </p:txBody>
      </p:sp>
      <p:pic>
        <p:nvPicPr>
          <p:cNvPr id="11" name="Picture 10">
            <a:extLst>
              <a:ext uri="{FF2B5EF4-FFF2-40B4-BE49-F238E27FC236}">
                <a16:creationId xmlns:a16="http://schemas.microsoft.com/office/drawing/2014/main" id="{1039E094-4EB0-B34C-AC8A-850BF9448A2D}"/>
              </a:ext>
            </a:extLst>
          </p:cNvPr>
          <p:cNvPicPr>
            <a:picLocks noChangeAspect="1"/>
          </p:cNvPicPr>
          <p:nvPr/>
        </p:nvPicPr>
        <p:blipFill>
          <a:blip r:embed="rId4"/>
          <a:stretch>
            <a:fillRect/>
          </a:stretch>
        </p:blipFill>
        <p:spPr>
          <a:xfrm>
            <a:off x="5879804" y="2887766"/>
            <a:ext cx="3264195" cy="1598043"/>
          </a:xfrm>
          <a:prstGeom prst="rect">
            <a:avLst/>
          </a:prstGeom>
        </p:spPr>
      </p:pic>
      <p:sp>
        <p:nvSpPr>
          <p:cNvPr id="8" name="Rectangle 7">
            <a:extLst>
              <a:ext uri="{FF2B5EF4-FFF2-40B4-BE49-F238E27FC236}">
                <a16:creationId xmlns:a16="http://schemas.microsoft.com/office/drawing/2014/main" id="{7FA81925-418B-D44C-9255-2AEBBFBC0ADA}"/>
              </a:ext>
            </a:extLst>
          </p:cNvPr>
          <p:cNvSpPr/>
          <p:nvPr/>
        </p:nvSpPr>
        <p:spPr>
          <a:xfrm>
            <a:off x="103620" y="937235"/>
            <a:ext cx="6052630" cy="5632311"/>
          </a:xfrm>
          <a:prstGeom prst="rect">
            <a:avLst/>
          </a:prstGeom>
        </p:spPr>
        <p:txBody>
          <a:bodyPr wrap="square">
            <a:spAutoFit/>
          </a:bodyPr>
          <a:lstStyle/>
          <a:p>
            <a:pPr algn="just"/>
            <a:endParaRPr lang="es-ES" b="1" dirty="0"/>
          </a:p>
          <a:p>
            <a:pPr marL="342900" indent="-342900" algn="just">
              <a:buFont typeface="Wingdings" pitchFamily="2" charset="2"/>
              <a:buChar char="Ø"/>
            </a:pPr>
            <a:r>
              <a:rPr lang="es-ES" sz="2400" b="1" dirty="0">
                <a:solidFill>
                  <a:srgbClr val="FF0000"/>
                </a:solidFill>
              </a:rPr>
              <a:t>Preguntas específicas del grupo 3:</a:t>
            </a:r>
          </a:p>
          <a:p>
            <a:pPr marL="342900" indent="-342900" algn="just">
              <a:buFont typeface="Wingdings" pitchFamily="2" charset="2"/>
              <a:buChar char="Ø"/>
            </a:pPr>
            <a:endParaRPr lang="es-ES" b="1" dirty="0"/>
          </a:p>
          <a:p>
            <a:pPr marL="342900" lvl="0" indent="-342900" fontAlgn="base">
              <a:spcBef>
                <a:spcPct val="0"/>
              </a:spcBef>
              <a:spcAft>
                <a:spcPct val="0"/>
              </a:spcAft>
              <a:buFont typeface="Arial" panose="020B0604020202020204" pitchFamily="34" charset="0"/>
              <a:buChar char="•"/>
            </a:pPr>
            <a:r>
              <a:rPr lang="es-ES" sz="2000" i="1" dirty="0">
                <a:solidFill>
                  <a:prstClr val="black"/>
                </a:solidFill>
              </a:rPr>
              <a:t>¿qué tipo de prueba electrónica demostrará la existencia de las cuentas en el país B?</a:t>
            </a:r>
          </a:p>
          <a:p>
            <a:pPr lvl="0" fontAlgn="base">
              <a:spcBef>
                <a:spcPct val="0"/>
              </a:spcBef>
              <a:spcAft>
                <a:spcPct val="0"/>
              </a:spcAft>
            </a:pPr>
            <a:endParaRPr lang="es-ES" sz="2000" i="1" dirty="0">
              <a:solidFill>
                <a:prstClr val="black"/>
              </a:solidFill>
              <a:ea typeface="ＭＳ Ｐゴシック" pitchFamily="34" charset="-128"/>
            </a:endParaRPr>
          </a:p>
          <a:p>
            <a:pPr marL="342900" lvl="0" indent="-342900" fontAlgn="base">
              <a:spcBef>
                <a:spcPct val="0"/>
              </a:spcBef>
              <a:spcAft>
                <a:spcPct val="0"/>
              </a:spcAft>
              <a:buFont typeface="Arial" panose="020B0604020202020204" pitchFamily="34" charset="0"/>
              <a:buChar char="•"/>
            </a:pPr>
            <a:r>
              <a:rPr lang="es-ES" sz="2000" i="1" dirty="0">
                <a:solidFill>
                  <a:prstClr val="black"/>
                </a:solidFill>
              </a:rPr>
              <a:t>¿hay margen para la cooperación público-privada y cómo?</a:t>
            </a:r>
          </a:p>
          <a:p>
            <a:pPr marL="342900" lvl="0" indent="-342900" fontAlgn="base">
              <a:spcBef>
                <a:spcPct val="0"/>
              </a:spcBef>
              <a:spcAft>
                <a:spcPct val="0"/>
              </a:spcAft>
              <a:buFont typeface="Arial" panose="020B0604020202020204" pitchFamily="34" charset="0"/>
              <a:buChar char="•"/>
            </a:pPr>
            <a:endParaRPr lang="es-ES" sz="2000" i="1" dirty="0">
              <a:solidFill>
                <a:prstClr val="black"/>
              </a:solidFill>
              <a:ea typeface="ＭＳ Ｐゴシック" pitchFamily="34" charset="-128"/>
            </a:endParaRPr>
          </a:p>
          <a:p>
            <a:pPr marL="342900" lvl="0" indent="-342900" fontAlgn="base">
              <a:spcBef>
                <a:spcPct val="0"/>
              </a:spcBef>
              <a:spcAft>
                <a:spcPct val="0"/>
              </a:spcAft>
              <a:buFont typeface="Arial" panose="020B0604020202020204" pitchFamily="34" charset="0"/>
              <a:buChar char="•"/>
            </a:pPr>
            <a:r>
              <a:rPr lang="es-ES" sz="2000" i="1" dirty="0">
                <a:solidFill>
                  <a:prstClr val="black"/>
                </a:solidFill>
              </a:rPr>
              <a:t>¿qué medidas se solicitarán al país B y cómo?</a:t>
            </a:r>
          </a:p>
          <a:p>
            <a:pPr marL="342900" lvl="0" indent="-342900" fontAlgn="base">
              <a:spcBef>
                <a:spcPct val="0"/>
              </a:spcBef>
              <a:spcAft>
                <a:spcPct val="0"/>
              </a:spcAft>
              <a:buFont typeface="Arial" panose="020B0604020202020204" pitchFamily="34" charset="0"/>
              <a:buChar char="•"/>
            </a:pPr>
            <a:endParaRPr lang="es-ES" sz="2000" i="1" dirty="0">
              <a:solidFill>
                <a:prstClr val="black"/>
              </a:solidFill>
              <a:ea typeface="ＭＳ Ｐゴシック" pitchFamily="34" charset="-128"/>
            </a:endParaRPr>
          </a:p>
          <a:p>
            <a:pPr marL="342900" lvl="0" indent="-342900" fontAlgn="base">
              <a:spcBef>
                <a:spcPct val="0"/>
              </a:spcBef>
              <a:spcAft>
                <a:spcPct val="0"/>
              </a:spcAft>
              <a:buFont typeface="Arial" panose="020B0604020202020204" pitchFamily="34" charset="0"/>
              <a:buChar char="•"/>
            </a:pPr>
            <a:r>
              <a:rPr lang="es-ES" sz="2000" i="1" dirty="0">
                <a:solidFill>
                  <a:prstClr val="black"/>
                </a:solidFill>
              </a:rPr>
              <a:t>¿qué se debe hacer con la información sobre las cuentas del país C?</a:t>
            </a:r>
          </a:p>
          <a:p>
            <a:pPr marL="342900" lvl="0" indent="-342900" fontAlgn="base">
              <a:spcBef>
                <a:spcPct val="0"/>
              </a:spcBef>
              <a:spcAft>
                <a:spcPct val="0"/>
              </a:spcAft>
              <a:buFont typeface="Arial" panose="020B0604020202020204" pitchFamily="34" charset="0"/>
              <a:buChar char="•"/>
            </a:pPr>
            <a:endParaRPr lang="es-ES" sz="2000" i="1" dirty="0">
              <a:solidFill>
                <a:prstClr val="black"/>
              </a:solidFill>
              <a:ea typeface="ＭＳ Ｐゴシック" pitchFamily="34" charset="-128"/>
            </a:endParaRPr>
          </a:p>
          <a:p>
            <a:pPr marL="342900" lvl="0" indent="-342900" fontAlgn="base">
              <a:spcBef>
                <a:spcPct val="0"/>
              </a:spcBef>
              <a:spcAft>
                <a:spcPct val="0"/>
              </a:spcAft>
              <a:buFont typeface="Arial" panose="020B0604020202020204" pitchFamily="34" charset="0"/>
              <a:buChar char="•"/>
            </a:pPr>
            <a:r>
              <a:rPr lang="es-ES" sz="2000" i="1" dirty="0">
                <a:solidFill>
                  <a:prstClr val="black"/>
                </a:solidFill>
              </a:rPr>
              <a:t>¿qué medidas se van a solicitar al país C y cómo?</a:t>
            </a:r>
          </a:p>
          <a:p>
            <a:pPr marL="342900" lvl="0" indent="-342900" fontAlgn="base">
              <a:spcBef>
                <a:spcPct val="0"/>
              </a:spcBef>
              <a:spcAft>
                <a:spcPct val="0"/>
              </a:spcAft>
              <a:buFont typeface="Arial" panose="020B0604020202020204" pitchFamily="34" charset="0"/>
              <a:buChar char="•"/>
            </a:pPr>
            <a:endParaRPr lang="es-ES" sz="2000" i="1" dirty="0">
              <a:solidFill>
                <a:prstClr val="black"/>
              </a:solidFill>
              <a:ea typeface="ＭＳ Ｐゴシック" pitchFamily="34" charset="-128"/>
            </a:endParaRPr>
          </a:p>
          <a:p>
            <a:pPr marL="342900" lvl="0" indent="-342900" fontAlgn="base">
              <a:spcBef>
                <a:spcPct val="0"/>
              </a:spcBef>
              <a:spcAft>
                <a:spcPct val="0"/>
              </a:spcAft>
              <a:buFont typeface="Arial" panose="020B0604020202020204" pitchFamily="34" charset="0"/>
              <a:buChar char="•"/>
            </a:pPr>
            <a:r>
              <a:rPr lang="es-ES" sz="2000" i="1" dirty="0">
                <a:solidFill>
                  <a:prstClr val="black"/>
                </a:solidFill>
              </a:rPr>
              <a:t>¿qué medidas se deben solicitar al país A?</a:t>
            </a:r>
          </a:p>
        </p:txBody>
      </p:sp>
    </p:spTree>
    <p:extLst>
      <p:ext uri="{BB962C8B-B14F-4D97-AF65-F5344CB8AC3E}">
        <p14:creationId xmlns:p14="http://schemas.microsoft.com/office/powerpoint/2010/main" val="2950240672"/>
      </p:ext>
    </p:extLst>
  </p:cSld>
  <p:clrMapOvr>
    <a:overrideClrMapping bg1="lt1" tx1="dk1" bg2="lt2" tx2="dk2" accent1="accent1" accent2="accent2" accent3="accent3" accent4="accent4" accent5="accent5" accent6="accent6" hlink="hlink" folHlink="folHlink"/>
  </p:clrMapOvr>
</p:sld>
</file>

<file path=ppt/slides/slide2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2" name="Rectangle 11">
            <a:extLst>
              <a:ext uri="{FF2B5EF4-FFF2-40B4-BE49-F238E27FC236}">
                <a16:creationId xmlns:a16="http://schemas.microsoft.com/office/drawing/2014/main" id="{28B79ACE-7D7E-4245-98AF-4CC314A291FB}"/>
              </a:ext>
            </a:extLst>
          </p:cNvPr>
          <p:cNvSpPr/>
          <p:nvPr/>
        </p:nvSpPr>
        <p:spPr>
          <a:xfrm>
            <a:off x="2279904" y="67958"/>
            <a:ext cx="6864096"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s-ES" sz="3200" dirty="0">
              <a:latin typeface="Verdana" panose="020B0604030504040204" pitchFamily="34" charset="0"/>
              <a:ea typeface="Verdana" panose="020B0604030504040204" pitchFamily="34" charset="0"/>
            </a:endParaRPr>
          </a:p>
          <a:p>
            <a:pPr algn="r"/>
            <a:r>
              <a:rPr lang="es-ES" sz="3200" dirty="0">
                <a:latin typeface="Verdana" panose="020B0604030504040204" pitchFamily="34" charset="0"/>
              </a:rPr>
              <a:t>Estudio de caso</a:t>
            </a:r>
          </a:p>
          <a:p>
            <a:pPr algn="r"/>
            <a:endParaRPr lang="es-ES" sz="3200" dirty="0">
              <a:latin typeface="Verdana" panose="020B0604030504040204" pitchFamily="34" charset="0"/>
              <a:ea typeface="Verdana" panose="020B0604030504040204" pitchFamily="34" charset="0"/>
            </a:endParaRPr>
          </a:p>
        </p:txBody>
      </p:sp>
      <p:sp>
        <p:nvSpPr>
          <p:cNvPr id="16" name="Slide Number Placeholder 1">
            <a:extLst>
              <a:ext uri="{FF2B5EF4-FFF2-40B4-BE49-F238E27FC236}">
                <a16:creationId xmlns:a16="http://schemas.microsoft.com/office/drawing/2014/main" id="{A07D3C2B-9334-476F-B338-FF871817B691}"/>
              </a:ext>
            </a:extLst>
          </p:cNvPr>
          <p:cNvSpPr>
            <a:spLocks noGrp="1"/>
          </p:cNvSpPr>
          <p:nvPr>
            <p:ph type="sldNum" sz="quarter" idx="12"/>
          </p:nvPr>
        </p:nvSpPr>
        <p:spPr>
          <a:xfrm>
            <a:off x="7010400" y="6590093"/>
            <a:ext cx="2133600" cy="267907"/>
          </a:xfrm>
        </p:spPr>
        <p:txBody>
          <a:bodyPr/>
          <a:lstStyle/>
          <a:p>
            <a:fld id="{B517EF97-6CC0-48A9-BC0E-433EC7B55211}" type="slidenum">
              <a:rPr lang="en-GB" smtClean="0"/>
              <a:pPr/>
              <a:t>26</a:t>
            </a:fld>
            <a:endParaRPr lang="es-ES" dirty="0"/>
          </a:p>
        </p:txBody>
      </p:sp>
      <p:pic>
        <p:nvPicPr>
          <p:cNvPr id="11" name="Picture 10">
            <a:extLst>
              <a:ext uri="{FF2B5EF4-FFF2-40B4-BE49-F238E27FC236}">
                <a16:creationId xmlns:a16="http://schemas.microsoft.com/office/drawing/2014/main" id="{1039E094-4EB0-B34C-AC8A-850BF9448A2D}"/>
              </a:ext>
            </a:extLst>
          </p:cNvPr>
          <p:cNvPicPr>
            <a:picLocks noChangeAspect="1"/>
          </p:cNvPicPr>
          <p:nvPr/>
        </p:nvPicPr>
        <p:blipFill>
          <a:blip r:embed="rId4"/>
          <a:stretch>
            <a:fillRect/>
          </a:stretch>
        </p:blipFill>
        <p:spPr>
          <a:xfrm>
            <a:off x="5677786" y="2887766"/>
            <a:ext cx="3466214" cy="1598043"/>
          </a:xfrm>
          <a:prstGeom prst="rect">
            <a:avLst/>
          </a:prstGeom>
        </p:spPr>
      </p:pic>
      <p:sp>
        <p:nvSpPr>
          <p:cNvPr id="8" name="Rectangle 7">
            <a:extLst>
              <a:ext uri="{FF2B5EF4-FFF2-40B4-BE49-F238E27FC236}">
                <a16:creationId xmlns:a16="http://schemas.microsoft.com/office/drawing/2014/main" id="{7FA81925-418B-D44C-9255-2AEBBFBC0ADA}"/>
              </a:ext>
            </a:extLst>
          </p:cNvPr>
          <p:cNvSpPr/>
          <p:nvPr/>
        </p:nvSpPr>
        <p:spPr>
          <a:xfrm>
            <a:off x="130982" y="855242"/>
            <a:ext cx="5546804" cy="5663089"/>
          </a:xfrm>
          <a:prstGeom prst="rect">
            <a:avLst/>
          </a:prstGeom>
        </p:spPr>
        <p:txBody>
          <a:bodyPr wrap="square">
            <a:spAutoFit/>
          </a:bodyPr>
          <a:lstStyle/>
          <a:p>
            <a:pPr algn="just"/>
            <a:endParaRPr lang="es-ES" b="1" dirty="0"/>
          </a:p>
          <a:p>
            <a:pPr marL="342900" lvl="0" indent="-342900" algn="just" fontAlgn="base">
              <a:spcBef>
                <a:spcPct val="0"/>
              </a:spcBef>
              <a:spcAft>
                <a:spcPct val="0"/>
              </a:spcAft>
              <a:buFont typeface="Wingdings" pitchFamily="2" charset="2"/>
              <a:buChar char="Ø"/>
            </a:pPr>
            <a:r>
              <a:rPr lang="es-ES" sz="2400" b="1" dirty="0">
                <a:solidFill>
                  <a:srgbClr val="FF0000"/>
                </a:solidFill>
              </a:rPr>
              <a:t>Preguntas específicas del grupo 4:</a:t>
            </a:r>
          </a:p>
          <a:p>
            <a:pPr marL="342900" lvl="0" indent="-342900" algn="just" fontAlgn="base">
              <a:spcBef>
                <a:spcPct val="0"/>
              </a:spcBef>
              <a:spcAft>
                <a:spcPct val="0"/>
              </a:spcAft>
              <a:buFont typeface="Wingdings" pitchFamily="2" charset="2"/>
              <a:buChar char="Ø"/>
            </a:pPr>
            <a:endParaRPr lang="es-ES" sz="2000" b="1" dirty="0">
              <a:solidFill>
                <a:prstClr val="black"/>
              </a:solidFill>
              <a:ea typeface="ＭＳ Ｐゴシック" pitchFamily="34" charset="-128"/>
            </a:endParaRPr>
          </a:p>
          <a:p>
            <a:pPr marL="342900" lvl="0" indent="-342900" fontAlgn="base">
              <a:spcBef>
                <a:spcPct val="0"/>
              </a:spcBef>
              <a:spcAft>
                <a:spcPct val="0"/>
              </a:spcAft>
              <a:buFont typeface="Arial" panose="020B0604020202020204" pitchFamily="34" charset="0"/>
              <a:buChar char="•"/>
            </a:pPr>
            <a:r>
              <a:rPr lang="es-ES" sz="2000" i="1" dirty="0">
                <a:solidFill>
                  <a:prstClr val="black"/>
                </a:solidFill>
              </a:rPr>
              <a:t>¿qué tipo de pruebas electrónicas se buscarán ahora en el país B?</a:t>
            </a:r>
          </a:p>
          <a:p>
            <a:pPr marL="342900" lvl="0" indent="-342900" fontAlgn="base">
              <a:spcBef>
                <a:spcPct val="0"/>
              </a:spcBef>
              <a:spcAft>
                <a:spcPct val="0"/>
              </a:spcAft>
              <a:buFont typeface="Arial" panose="020B0604020202020204" pitchFamily="34" charset="0"/>
              <a:buChar char="•"/>
            </a:pPr>
            <a:endParaRPr lang="es-ES" sz="2000" i="1" dirty="0">
              <a:solidFill>
                <a:prstClr val="black"/>
              </a:solidFill>
              <a:ea typeface="ＭＳ Ｐゴシック" pitchFamily="34" charset="-128"/>
            </a:endParaRPr>
          </a:p>
          <a:p>
            <a:pPr marL="342900" lvl="0" indent="-342900" fontAlgn="base">
              <a:spcBef>
                <a:spcPct val="0"/>
              </a:spcBef>
              <a:spcAft>
                <a:spcPct val="0"/>
              </a:spcAft>
              <a:buFont typeface="Arial" panose="020B0604020202020204" pitchFamily="34" charset="0"/>
              <a:buChar char="•"/>
            </a:pPr>
            <a:r>
              <a:rPr lang="es-ES" sz="2000" i="1" dirty="0">
                <a:solidFill>
                  <a:prstClr val="black"/>
                </a:solidFill>
              </a:rPr>
              <a:t>¿vuelve a haber margen para la cooperación público-privada y cómo?</a:t>
            </a:r>
          </a:p>
          <a:p>
            <a:pPr marL="342900" lvl="0" indent="-342900" fontAlgn="base">
              <a:spcBef>
                <a:spcPct val="0"/>
              </a:spcBef>
              <a:spcAft>
                <a:spcPct val="0"/>
              </a:spcAft>
              <a:buFont typeface="Arial" panose="020B0604020202020204" pitchFamily="34" charset="0"/>
              <a:buChar char="•"/>
            </a:pPr>
            <a:endParaRPr lang="es-ES" sz="2000" i="1" dirty="0">
              <a:solidFill>
                <a:prstClr val="black"/>
              </a:solidFill>
              <a:ea typeface="ＭＳ Ｐゴシック" pitchFamily="34" charset="-128"/>
            </a:endParaRPr>
          </a:p>
          <a:p>
            <a:pPr marL="342900" lvl="0" indent="-342900" fontAlgn="base">
              <a:spcBef>
                <a:spcPct val="0"/>
              </a:spcBef>
              <a:spcAft>
                <a:spcPct val="0"/>
              </a:spcAft>
              <a:buFont typeface="Arial" panose="020B0604020202020204" pitchFamily="34" charset="0"/>
              <a:buChar char="•"/>
            </a:pPr>
            <a:r>
              <a:rPr lang="es-ES" sz="2000" i="1" dirty="0">
                <a:solidFill>
                  <a:prstClr val="black"/>
                </a:solidFill>
              </a:rPr>
              <a:t>¿qué dirección tomará ahora la investigación en el país A?</a:t>
            </a:r>
          </a:p>
          <a:p>
            <a:pPr marL="342900" lvl="0" indent="-342900" fontAlgn="base">
              <a:spcBef>
                <a:spcPct val="0"/>
              </a:spcBef>
              <a:spcAft>
                <a:spcPct val="0"/>
              </a:spcAft>
              <a:buFont typeface="Arial" panose="020B0604020202020204" pitchFamily="34" charset="0"/>
              <a:buChar char="•"/>
            </a:pPr>
            <a:endParaRPr lang="es-ES" sz="2000" i="1" dirty="0">
              <a:solidFill>
                <a:prstClr val="black"/>
              </a:solidFill>
              <a:ea typeface="ＭＳ Ｐゴシック" pitchFamily="34" charset="-128"/>
            </a:endParaRPr>
          </a:p>
          <a:p>
            <a:pPr marL="342900" lvl="0" indent="-342900" fontAlgn="base">
              <a:spcBef>
                <a:spcPct val="0"/>
              </a:spcBef>
              <a:spcAft>
                <a:spcPct val="0"/>
              </a:spcAft>
              <a:buFont typeface="Arial" panose="020B0604020202020204" pitchFamily="34" charset="0"/>
              <a:buChar char="•"/>
            </a:pPr>
            <a:r>
              <a:rPr lang="es-ES" sz="2000" i="1" dirty="0">
                <a:solidFill>
                  <a:prstClr val="black"/>
                </a:solidFill>
              </a:rPr>
              <a:t>¿Qué medidas se adoptarán en el país A y cómo?</a:t>
            </a:r>
          </a:p>
          <a:p>
            <a:pPr marL="342900" lvl="0" indent="-342900" fontAlgn="base">
              <a:spcBef>
                <a:spcPct val="0"/>
              </a:spcBef>
              <a:spcAft>
                <a:spcPct val="0"/>
              </a:spcAft>
              <a:buFont typeface="Arial" panose="020B0604020202020204" pitchFamily="34" charset="0"/>
              <a:buChar char="•"/>
            </a:pPr>
            <a:endParaRPr lang="es-ES" sz="2000" i="1" dirty="0">
              <a:solidFill>
                <a:prstClr val="black"/>
              </a:solidFill>
              <a:ea typeface="ＭＳ Ｐゴシック" pitchFamily="34" charset="-128"/>
            </a:endParaRPr>
          </a:p>
          <a:p>
            <a:pPr marL="342900" lvl="0" indent="-342900" fontAlgn="base">
              <a:spcBef>
                <a:spcPct val="0"/>
              </a:spcBef>
              <a:spcAft>
                <a:spcPct val="0"/>
              </a:spcAft>
              <a:buFont typeface="Arial" panose="020B0604020202020204" pitchFamily="34" charset="0"/>
              <a:buChar char="•"/>
            </a:pPr>
            <a:r>
              <a:rPr lang="es-ES" sz="2000" i="1" dirty="0">
                <a:solidFill>
                  <a:prstClr val="black"/>
                </a:solidFill>
              </a:rPr>
              <a:t>¿medios sociales y VoIP como pruebas?</a:t>
            </a:r>
          </a:p>
          <a:p>
            <a:pPr marL="342900" lvl="0" indent="-342900" fontAlgn="base">
              <a:spcBef>
                <a:spcPct val="0"/>
              </a:spcBef>
              <a:spcAft>
                <a:spcPct val="0"/>
              </a:spcAft>
              <a:buFont typeface="Arial" panose="020B0604020202020204" pitchFamily="34" charset="0"/>
              <a:buChar char="•"/>
            </a:pPr>
            <a:endParaRPr lang="es-ES" sz="2000" i="1" dirty="0">
              <a:solidFill>
                <a:prstClr val="black"/>
              </a:solidFill>
              <a:ea typeface="ＭＳ Ｐゴシック" pitchFamily="34" charset="-128"/>
            </a:endParaRPr>
          </a:p>
          <a:p>
            <a:pPr marL="342900" lvl="0" indent="-342900" fontAlgn="base">
              <a:spcBef>
                <a:spcPct val="0"/>
              </a:spcBef>
              <a:spcAft>
                <a:spcPct val="0"/>
              </a:spcAft>
              <a:buFont typeface="Arial" panose="020B0604020202020204" pitchFamily="34" charset="0"/>
              <a:buChar char="•"/>
            </a:pPr>
            <a:r>
              <a:rPr lang="es-ES" sz="2000" i="1" dirty="0">
                <a:solidFill>
                  <a:prstClr val="black"/>
                </a:solidFill>
              </a:rPr>
              <a:t>¿qué medidas se deben solicitar al país E?</a:t>
            </a:r>
          </a:p>
        </p:txBody>
      </p:sp>
    </p:spTree>
    <p:extLst>
      <p:ext uri="{BB962C8B-B14F-4D97-AF65-F5344CB8AC3E}">
        <p14:creationId xmlns:p14="http://schemas.microsoft.com/office/powerpoint/2010/main" val="2922759849"/>
      </p:ext>
    </p:extLst>
  </p:cSld>
  <p:clrMapOvr>
    <a:overrideClrMapping bg1="lt1" tx1="dk1" bg2="lt2" tx2="dk2" accent1="accent1" accent2="accent2" accent3="accent3" accent4="accent4" accent5="accent5" accent6="accent6" hlink="hlink" folHlink="folHlink"/>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0E1F2CE5-82EE-4D86-A1BA-A62E2F853B8E}" type="slidenum">
              <a:rPr lang="en-US" smtClean="0"/>
              <a:pPr>
                <a:defRPr/>
              </a:pPr>
              <a:t>27</a:t>
            </a:fld>
            <a:endParaRPr lang="es-ES"/>
          </a:p>
        </p:txBody>
      </p:sp>
      <p:sp>
        <p:nvSpPr>
          <p:cNvPr id="4" name="Text Placeholder 3"/>
          <p:cNvSpPr>
            <a:spLocks noGrp="1"/>
          </p:cNvSpPr>
          <p:nvPr>
            <p:ph type="body" sz="quarter" idx="11"/>
          </p:nvPr>
        </p:nvSpPr>
        <p:spPr/>
        <p:txBody>
          <a:bodyPr/>
          <a:lstStyle/>
          <a:p>
            <a:r>
              <a:rPr lang="es-ES" dirty="0">
                <a:latin typeface="Verdana" panose="020B0604030504040204" pitchFamily="34" charset="0"/>
              </a:rPr>
              <a:t>Estudio de caso</a:t>
            </a:r>
          </a:p>
        </p:txBody>
      </p:sp>
      <p:pic>
        <p:nvPicPr>
          <p:cNvPr id="3" name="Picture 2">
            <a:extLst>
              <a:ext uri="{FF2B5EF4-FFF2-40B4-BE49-F238E27FC236}">
                <a16:creationId xmlns:a16="http://schemas.microsoft.com/office/drawing/2014/main" id="{6C59456A-02DA-0F46-BF32-314184E697A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06029" y="2029522"/>
            <a:ext cx="3731941" cy="2798956"/>
          </a:xfrm>
          <a:prstGeom prst="rect">
            <a:avLst/>
          </a:prstGeom>
        </p:spPr>
      </p:pic>
    </p:spTree>
    <p:extLst>
      <p:ext uri="{BB962C8B-B14F-4D97-AF65-F5344CB8AC3E}">
        <p14:creationId xmlns:p14="http://schemas.microsoft.com/office/powerpoint/2010/main" val="22396838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0E1F2CE5-82EE-4D86-A1BA-A62E2F853B8E}" type="slidenum">
              <a:rPr lang="en-US" smtClean="0"/>
              <a:pPr>
                <a:defRPr/>
              </a:pPr>
              <a:t>28</a:t>
            </a:fld>
            <a:endParaRPr lang="es-ES"/>
          </a:p>
        </p:txBody>
      </p:sp>
      <p:sp>
        <p:nvSpPr>
          <p:cNvPr id="4" name="Text Placeholder 3"/>
          <p:cNvSpPr>
            <a:spLocks noGrp="1"/>
          </p:cNvSpPr>
          <p:nvPr>
            <p:ph type="body" sz="quarter" idx="11"/>
          </p:nvPr>
        </p:nvSpPr>
        <p:spPr/>
        <p:txBody>
          <a:bodyPr/>
          <a:lstStyle/>
          <a:p>
            <a:r>
              <a:rPr lang="es-ES" dirty="0">
                <a:latin typeface="Verdana" panose="020B0604030504040204" pitchFamily="34" charset="0"/>
              </a:rPr>
              <a:t>Estudio de caso</a:t>
            </a:r>
          </a:p>
        </p:txBody>
      </p:sp>
      <p:pic>
        <p:nvPicPr>
          <p:cNvPr id="5" name="Picture 4">
            <a:extLst>
              <a:ext uri="{FF2B5EF4-FFF2-40B4-BE49-F238E27FC236}">
                <a16:creationId xmlns:a16="http://schemas.microsoft.com/office/drawing/2014/main" id="{0F1DC6F3-4C07-9848-B296-763385A163DE}"/>
              </a:ext>
            </a:extLst>
          </p:cNvPr>
          <p:cNvPicPr>
            <a:picLocks noChangeAspect="1"/>
          </p:cNvPicPr>
          <p:nvPr/>
        </p:nvPicPr>
        <p:blipFill>
          <a:blip r:embed="rId3"/>
          <a:stretch>
            <a:fillRect/>
          </a:stretch>
        </p:blipFill>
        <p:spPr>
          <a:xfrm>
            <a:off x="2160563" y="2424234"/>
            <a:ext cx="4822874" cy="2009531"/>
          </a:xfrm>
          <a:prstGeom prst="rect">
            <a:avLst/>
          </a:prstGeom>
        </p:spPr>
      </p:pic>
    </p:spTree>
    <p:extLst>
      <p:ext uri="{BB962C8B-B14F-4D97-AF65-F5344CB8AC3E}">
        <p14:creationId xmlns:p14="http://schemas.microsoft.com/office/powerpoint/2010/main" val="317063554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defRPr/>
            </a:pPr>
            <a:fld id="{0E1F2CE5-82EE-4D86-A1BA-A62E2F853B8E}" type="slidenum">
              <a:rPr lang="en-US" smtClean="0"/>
              <a:pPr>
                <a:defRPr/>
              </a:pPr>
              <a:t>29</a:t>
            </a:fld>
            <a:endParaRPr lang="es-ES"/>
          </a:p>
        </p:txBody>
      </p:sp>
      <p:sp>
        <p:nvSpPr>
          <p:cNvPr id="11" name="Text Placeholder 3"/>
          <p:cNvSpPr>
            <a:spLocks noGrp="1"/>
          </p:cNvSpPr>
          <p:nvPr>
            <p:ph type="body" sz="quarter" idx="11"/>
          </p:nvPr>
        </p:nvSpPr>
        <p:spPr>
          <a:xfrm>
            <a:off x="2811463" y="0"/>
            <a:ext cx="6332537" cy="1035050"/>
          </a:xfrm>
        </p:spPr>
        <p:txBody>
          <a:bodyPr/>
          <a:lstStyle/>
          <a:p>
            <a:r>
              <a:rPr lang="es-ES" dirty="0">
                <a:latin typeface="Verdana" panose="020B0604030504040204" pitchFamily="34" charset="0"/>
              </a:rPr>
              <a:t>Estudio de caso</a:t>
            </a:r>
          </a:p>
        </p:txBody>
      </p:sp>
      <p:sp>
        <p:nvSpPr>
          <p:cNvPr id="13" name="Rectangle 12"/>
          <p:cNvSpPr/>
          <p:nvPr/>
        </p:nvSpPr>
        <p:spPr>
          <a:xfrm>
            <a:off x="595423" y="3913633"/>
            <a:ext cx="4572000" cy="1323439"/>
          </a:xfrm>
          <a:prstGeom prst="rect">
            <a:avLst/>
          </a:prstGeom>
        </p:spPr>
        <p:txBody>
          <a:bodyPr>
            <a:spAutoFit/>
          </a:bodyPr>
          <a:lstStyle/>
          <a:p>
            <a:r>
              <a:rPr lang="es-ES" sz="4000" b="1" dirty="0">
                <a:latin typeface="+mj-lt"/>
              </a:rPr>
              <a:t>Parte 4</a:t>
            </a:r>
            <a:br/>
            <a:r>
              <a:rPr lang="es-ES" sz="4000" b="1" dirty="0">
                <a:latin typeface="+mj-lt"/>
              </a:rPr>
              <a:t>Informe en grupo</a:t>
            </a:r>
          </a:p>
        </p:txBody>
      </p:sp>
    </p:spTree>
    <p:extLst>
      <p:ext uri="{BB962C8B-B14F-4D97-AF65-F5344CB8AC3E}">
        <p14:creationId xmlns:p14="http://schemas.microsoft.com/office/powerpoint/2010/main" val="11464458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517EF97-6CC0-48A9-BC0E-433EC7B55211}" type="slidenum">
              <a:rPr lang="en-GB" smtClean="0"/>
              <a:pPr/>
              <a:t>3</a:t>
            </a:fld>
            <a:endParaRPr lang="es-ES" dirty="0"/>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1402080" y="82052"/>
            <a:ext cx="774192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s-ES" sz="3200" dirty="0">
                <a:latin typeface="Verdana" panose="020B0604030504040204" pitchFamily="34" charset="0"/>
              </a:rPr>
              <a:t>Objetivos de la sesión</a:t>
            </a:r>
          </a:p>
        </p:txBody>
      </p:sp>
      <p:sp>
        <p:nvSpPr>
          <p:cNvPr id="5" name="Rectangle 4">
            <a:extLst>
              <a:ext uri="{FF2B5EF4-FFF2-40B4-BE49-F238E27FC236}">
                <a16:creationId xmlns:a16="http://schemas.microsoft.com/office/drawing/2014/main" id="{7FA81925-418B-D44C-9255-2AEBBFBC0ADA}"/>
              </a:ext>
            </a:extLst>
          </p:cNvPr>
          <p:cNvSpPr/>
          <p:nvPr/>
        </p:nvSpPr>
        <p:spPr>
          <a:xfrm>
            <a:off x="106706" y="1327587"/>
            <a:ext cx="5842990" cy="3637919"/>
          </a:xfrm>
          <a:prstGeom prst="rect">
            <a:avLst/>
          </a:prstGeom>
        </p:spPr>
        <p:txBody>
          <a:bodyPr wrap="square">
            <a:spAutoFit/>
          </a:bodyPr>
          <a:lstStyle/>
          <a:p>
            <a:pPr marL="342900" indent="-342900">
              <a:lnSpc>
                <a:spcPct val="80000"/>
              </a:lnSpc>
              <a:buFont typeface="Arial" panose="020B0604020202020204" pitchFamily="34" charset="0"/>
              <a:buChar char="•"/>
            </a:pPr>
            <a:endParaRPr lang="es-ES" sz="2400" dirty="0"/>
          </a:p>
          <a:p>
            <a:pPr marL="342900" indent="-342900">
              <a:lnSpc>
                <a:spcPct val="80000"/>
              </a:lnSpc>
              <a:buFont typeface="Arial" panose="020B0604020202020204" pitchFamily="34" charset="0"/>
              <a:buChar char="•"/>
            </a:pPr>
            <a:r>
              <a:rPr lang="es-ES" sz="2400" dirty="0"/>
              <a:t>Analizar la sinopsis del estudio de un caso en un entorno de trabajo en grupo</a:t>
            </a:r>
          </a:p>
          <a:p>
            <a:pPr marL="342900" indent="-342900">
              <a:lnSpc>
                <a:spcPct val="80000"/>
              </a:lnSpc>
              <a:buFont typeface="Arial" panose="020B0604020202020204" pitchFamily="34" charset="0"/>
              <a:buChar char="•"/>
            </a:pPr>
            <a:endParaRPr lang="es-ES" sz="2400" dirty="0"/>
          </a:p>
          <a:p>
            <a:pPr marL="342900" indent="-342900">
              <a:lnSpc>
                <a:spcPct val="80000"/>
              </a:lnSpc>
              <a:buFont typeface="Arial" panose="020B0604020202020204" pitchFamily="34" charset="0"/>
              <a:buChar char="•"/>
            </a:pPr>
            <a:r>
              <a:rPr lang="es-ES" sz="2400" dirty="0"/>
              <a:t>Aplicar los conocimientos adquiridos durante la formación judicial básica sobre ciberdelincuencia en el estudio del caso</a:t>
            </a:r>
          </a:p>
          <a:p>
            <a:pPr marL="342900" indent="-342900">
              <a:lnSpc>
                <a:spcPct val="80000"/>
              </a:lnSpc>
              <a:buFont typeface="Arial" panose="020B0604020202020204" pitchFamily="34" charset="0"/>
              <a:buChar char="•"/>
            </a:pPr>
            <a:endParaRPr lang="es-ES" sz="2400" dirty="0"/>
          </a:p>
          <a:p>
            <a:pPr marL="342900" indent="-342900">
              <a:lnSpc>
                <a:spcPct val="80000"/>
              </a:lnSpc>
              <a:buFont typeface="Arial" panose="020B0604020202020204" pitchFamily="34" charset="0"/>
              <a:buChar char="•"/>
            </a:pPr>
            <a:r>
              <a:rPr lang="es-ES" sz="2400" dirty="0"/>
              <a:t>Informar sobre las conclusiones del estudio de caso</a:t>
            </a:r>
          </a:p>
          <a:p>
            <a:pPr marL="342900" indent="-342900">
              <a:lnSpc>
                <a:spcPct val="80000"/>
              </a:lnSpc>
              <a:buFont typeface="Arial" panose="020B0604020202020204" pitchFamily="34" charset="0"/>
              <a:buChar char="•"/>
            </a:pPr>
            <a:endParaRPr lang="es-ES" sz="2400" dirty="0"/>
          </a:p>
          <a:p>
            <a:pPr marL="342900" indent="-342900">
              <a:lnSpc>
                <a:spcPct val="80000"/>
              </a:lnSpc>
              <a:buFont typeface="Arial" panose="020B0604020202020204" pitchFamily="34" charset="0"/>
              <a:buChar char="•"/>
            </a:pPr>
            <a:r>
              <a:rPr lang="es-ES" sz="2400" dirty="0"/>
              <a:t>Entender cuáles deberían ser los siguientes pasos en términos de desarrollo de competencias</a:t>
            </a:r>
          </a:p>
        </p:txBody>
      </p:sp>
      <p:pic>
        <p:nvPicPr>
          <p:cNvPr id="7" name="Picture 6">
            <a:extLst>
              <a:ext uri="{FF2B5EF4-FFF2-40B4-BE49-F238E27FC236}">
                <a16:creationId xmlns:a16="http://schemas.microsoft.com/office/drawing/2014/main" id="{EF3A38F1-629E-D64F-8FB1-A26347BAB099}"/>
              </a:ext>
            </a:extLst>
          </p:cNvPr>
          <p:cNvPicPr>
            <a:picLocks noChangeAspect="1"/>
          </p:cNvPicPr>
          <p:nvPr/>
        </p:nvPicPr>
        <p:blipFill>
          <a:blip r:embed="rId3"/>
          <a:stretch>
            <a:fillRect/>
          </a:stretch>
        </p:blipFill>
        <p:spPr>
          <a:xfrm>
            <a:off x="6228977" y="2430730"/>
            <a:ext cx="2808317" cy="2150117"/>
          </a:xfrm>
          <a:prstGeom prst="rect">
            <a:avLst/>
          </a:prstGeom>
        </p:spPr>
      </p:pic>
    </p:spTree>
    <p:extLst>
      <p:ext uri="{BB962C8B-B14F-4D97-AF65-F5344CB8AC3E}">
        <p14:creationId xmlns:p14="http://schemas.microsoft.com/office/powerpoint/2010/main" val="130140962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593093" y="2893974"/>
            <a:ext cx="7886700" cy="1500187"/>
          </a:xfrm>
        </p:spPr>
        <p:txBody>
          <a:bodyPr/>
          <a:lstStyle/>
          <a:p>
            <a:pPr lvl="0" algn="ctr" defTabSz="457200" fontAlgn="base">
              <a:lnSpc>
                <a:spcPct val="80000"/>
              </a:lnSpc>
              <a:spcAft>
                <a:spcPct val="0"/>
              </a:spcAft>
            </a:pPr>
            <a:br>
              <a:rPr lang="en-GB" sz="3200" cap="none" dirty="0">
                <a:solidFill>
                  <a:prstClr val="black"/>
                </a:solidFill>
                <a:latin typeface="Arial" pitchFamily="34" charset="0"/>
                <a:ea typeface="ＭＳ Ｐゴシック" pitchFamily="34" charset="-128"/>
                <a:cs typeface="+mn-cs"/>
              </a:rPr>
            </a:br>
            <a:endParaRPr lang="en-US" dirty="0"/>
          </a:p>
        </p:txBody>
      </p:sp>
      <p:sp>
        <p:nvSpPr>
          <p:cNvPr id="2" name="Slide Number Placeholder 1"/>
          <p:cNvSpPr>
            <a:spLocks noGrp="1"/>
          </p:cNvSpPr>
          <p:nvPr>
            <p:ph type="sldNum" sz="quarter" idx="10"/>
          </p:nvPr>
        </p:nvSpPr>
        <p:spPr/>
        <p:txBody>
          <a:bodyPr/>
          <a:lstStyle/>
          <a:p>
            <a:pPr>
              <a:defRPr/>
            </a:pPr>
            <a:fld id="{0E1F2CE5-82EE-4D86-A1BA-A62E2F853B8E}" type="slidenum">
              <a:rPr lang="en-US" smtClean="0"/>
              <a:pPr>
                <a:defRPr/>
              </a:pPr>
              <a:t>30</a:t>
            </a:fld>
            <a:endParaRPr lang="es-ES"/>
          </a:p>
        </p:txBody>
      </p:sp>
      <p:sp>
        <p:nvSpPr>
          <p:cNvPr id="11" name="Text Placeholder 3"/>
          <p:cNvSpPr>
            <a:spLocks noGrp="1"/>
          </p:cNvSpPr>
          <p:nvPr>
            <p:ph type="body" sz="quarter" idx="11"/>
          </p:nvPr>
        </p:nvSpPr>
        <p:spPr>
          <a:xfrm>
            <a:off x="2811463" y="0"/>
            <a:ext cx="6332537" cy="1035050"/>
          </a:xfrm>
        </p:spPr>
        <p:txBody>
          <a:bodyPr/>
          <a:lstStyle/>
          <a:p>
            <a:r>
              <a:rPr lang="es-ES" dirty="0">
                <a:latin typeface="Verdana" panose="020B0604030504040204" pitchFamily="34" charset="0"/>
              </a:rPr>
              <a:t>Estudio de caso</a:t>
            </a:r>
          </a:p>
        </p:txBody>
      </p:sp>
      <p:graphicFrame>
        <p:nvGraphicFramePr>
          <p:cNvPr id="5" name="Diagram 4">
            <a:extLst>
              <a:ext uri="{FF2B5EF4-FFF2-40B4-BE49-F238E27FC236}">
                <a16:creationId xmlns:a16="http://schemas.microsoft.com/office/drawing/2014/main" id="{8DC8448A-50C6-47D4-949D-D903CF333351}"/>
              </a:ext>
            </a:extLst>
          </p:cNvPr>
          <p:cNvGraphicFramePr/>
          <p:nvPr>
            <p:extLst>
              <p:ext uri="{D42A27DB-BD31-4B8C-83A1-F6EECF244321}">
                <p14:modId xmlns:p14="http://schemas.microsoft.com/office/powerpoint/2010/main" val="2624858654"/>
              </p:ext>
            </p:extLst>
          </p:nvPr>
        </p:nvGraphicFramePr>
        <p:xfrm>
          <a:off x="1071981" y="1208690"/>
          <a:ext cx="7000037" cy="504496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305127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5">
                                            <p:graphicEl>
                                              <a:dgm id="{25FF0AF6-0F9B-4564-8F59-531EF8B4C838}"/>
                                            </p:graphicEl>
                                          </p:spTgt>
                                        </p:tgtEl>
                                        <p:attrNameLst>
                                          <p:attrName>style.visibility</p:attrName>
                                        </p:attrNameLst>
                                      </p:cBhvr>
                                      <p:to>
                                        <p:strVal val="visible"/>
                                      </p:to>
                                    </p:set>
                                    <p:anim calcmode="lin" valueType="num">
                                      <p:cBhvr additive="base">
                                        <p:cTn id="7" dur="500" fill="hold"/>
                                        <p:tgtEl>
                                          <p:spTgt spid="5">
                                            <p:graphicEl>
                                              <a:dgm id="{25FF0AF6-0F9B-4564-8F59-531EF8B4C838}"/>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graphicEl>
                                              <a:dgm id="{25FF0AF6-0F9B-4564-8F59-531EF8B4C838}"/>
                                            </p:graphicEl>
                                          </p:spTgt>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1" fill="hold" grpId="0" nodeType="clickEffect">
                                  <p:stCondLst>
                                    <p:cond delay="0"/>
                                  </p:stCondLst>
                                  <p:childTnLst>
                                    <p:set>
                                      <p:cBhvr>
                                        <p:cTn id="12" dur="1" fill="hold">
                                          <p:stCondLst>
                                            <p:cond delay="0"/>
                                          </p:stCondLst>
                                        </p:cTn>
                                        <p:tgtEl>
                                          <p:spTgt spid="5">
                                            <p:graphicEl>
                                              <a:dgm id="{7E3EBF11-45EA-455A-A4AB-6FD193E2F19E}"/>
                                            </p:graphicEl>
                                          </p:spTgt>
                                        </p:tgtEl>
                                        <p:attrNameLst>
                                          <p:attrName>style.visibility</p:attrName>
                                        </p:attrNameLst>
                                      </p:cBhvr>
                                      <p:to>
                                        <p:strVal val="visible"/>
                                      </p:to>
                                    </p:set>
                                    <p:anim calcmode="lin" valueType="num">
                                      <p:cBhvr additive="base">
                                        <p:cTn id="13" dur="500" fill="hold"/>
                                        <p:tgtEl>
                                          <p:spTgt spid="5">
                                            <p:graphicEl>
                                              <a:dgm id="{7E3EBF11-45EA-455A-A4AB-6FD193E2F19E}"/>
                                            </p:graphic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graphicEl>
                                              <a:dgm id="{7E3EBF11-45EA-455A-A4AB-6FD193E2F19E}"/>
                                            </p:graphicEl>
                                          </p:spTgt>
                                        </p:tgtEl>
                                        <p:attrNameLst>
                                          <p:attrName>ppt_y</p:attrName>
                                        </p:attrNameLst>
                                      </p:cBhvr>
                                      <p:tavLst>
                                        <p:tav tm="0">
                                          <p:val>
                                            <p:strVal val="0-#ppt_h/2"/>
                                          </p:val>
                                        </p:tav>
                                        <p:tav tm="100000">
                                          <p:val>
                                            <p:strVal val="#ppt_y"/>
                                          </p:val>
                                        </p:tav>
                                      </p:tavLst>
                                    </p:anim>
                                  </p:childTnLst>
                                </p:cTn>
                              </p:par>
                              <p:par>
                                <p:cTn id="15" presetID="2" presetClass="entr" presetSubtype="1" fill="hold" grpId="0" nodeType="withEffect">
                                  <p:stCondLst>
                                    <p:cond delay="0"/>
                                  </p:stCondLst>
                                  <p:childTnLst>
                                    <p:set>
                                      <p:cBhvr>
                                        <p:cTn id="16" dur="1" fill="hold">
                                          <p:stCondLst>
                                            <p:cond delay="0"/>
                                          </p:stCondLst>
                                        </p:cTn>
                                        <p:tgtEl>
                                          <p:spTgt spid="5">
                                            <p:graphicEl>
                                              <a:dgm id="{2EB2D00E-EF3D-4380-852E-C53664D906D5}"/>
                                            </p:graphicEl>
                                          </p:spTgt>
                                        </p:tgtEl>
                                        <p:attrNameLst>
                                          <p:attrName>style.visibility</p:attrName>
                                        </p:attrNameLst>
                                      </p:cBhvr>
                                      <p:to>
                                        <p:strVal val="visible"/>
                                      </p:to>
                                    </p:set>
                                    <p:anim calcmode="lin" valueType="num">
                                      <p:cBhvr additive="base">
                                        <p:cTn id="17" dur="500" fill="hold"/>
                                        <p:tgtEl>
                                          <p:spTgt spid="5">
                                            <p:graphicEl>
                                              <a:dgm id="{2EB2D00E-EF3D-4380-852E-C53664D906D5}"/>
                                            </p:graphicEl>
                                          </p:spTgt>
                                        </p:tgtEl>
                                        <p:attrNameLst>
                                          <p:attrName>ppt_x</p:attrName>
                                        </p:attrNameLst>
                                      </p:cBhvr>
                                      <p:tavLst>
                                        <p:tav tm="0">
                                          <p:val>
                                            <p:strVal val="#ppt_x"/>
                                          </p:val>
                                        </p:tav>
                                        <p:tav tm="100000">
                                          <p:val>
                                            <p:strVal val="#ppt_x"/>
                                          </p:val>
                                        </p:tav>
                                      </p:tavLst>
                                    </p:anim>
                                    <p:anim calcmode="lin" valueType="num">
                                      <p:cBhvr additive="base">
                                        <p:cTn id="18" dur="500" fill="hold"/>
                                        <p:tgtEl>
                                          <p:spTgt spid="5">
                                            <p:graphicEl>
                                              <a:dgm id="{2EB2D00E-EF3D-4380-852E-C53664D906D5}"/>
                                            </p:graphicEl>
                                          </p:spTgt>
                                        </p:tgtEl>
                                        <p:attrNameLst>
                                          <p:attrName>ppt_y</p:attrName>
                                        </p:attrNameLst>
                                      </p:cBhvr>
                                      <p:tavLst>
                                        <p:tav tm="0">
                                          <p:val>
                                            <p:strVal val="0-#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1" fill="hold" grpId="0" nodeType="clickEffect">
                                  <p:stCondLst>
                                    <p:cond delay="0"/>
                                  </p:stCondLst>
                                  <p:childTnLst>
                                    <p:set>
                                      <p:cBhvr>
                                        <p:cTn id="22" dur="1" fill="hold">
                                          <p:stCondLst>
                                            <p:cond delay="0"/>
                                          </p:stCondLst>
                                        </p:cTn>
                                        <p:tgtEl>
                                          <p:spTgt spid="5">
                                            <p:graphicEl>
                                              <a:dgm id="{FC7770C3-5526-458A-BC2A-94CDDCCA40D9}"/>
                                            </p:graphicEl>
                                          </p:spTgt>
                                        </p:tgtEl>
                                        <p:attrNameLst>
                                          <p:attrName>style.visibility</p:attrName>
                                        </p:attrNameLst>
                                      </p:cBhvr>
                                      <p:to>
                                        <p:strVal val="visible"/>
                                      </p:to>
                                    </p:set>
                                    <p:anim calcmode="lin" valueType="num">
                                      <p:cBhvr additive="base">
                                        <p:cTn id="23" dur="500" fill="hold"/>
                                        <p:tgtEl>
                                          <p:spTgt spid="5">
                                            <p:graphicEl>
                                              <a:dgm id="{FC7770C3-5526-458A-BC2A-94CDDCCA40D9}"/>
                                            </p:graphicEl>
                                          </p:spTgt>
                                        </p:tgtEl>
                                        <p:attrNameLst>
                                          <p:attrName>ppt_x</p:attrName>
                                        </p:attrNameLst>
                                      </p:cBhvr>
                                      <p:tavLst>
                                        <p:tav tm="0">
                                          <p:val>
                                            <p:strVal val="#ppt_x"/>
                                          </p:val>
                                        </p:tav>
                                        <p:tav tm="100000">
                                          <p:val>
                                            <p:strVal val="#ppt_x"/>
                                          </p:val>
                                        </p:tav>
                                      </p:tavLst>
                                    </p:anim>
                                    <p:anim calcmode="lin" valueType="num">
                                      <p:cBhvr additive="base">
                                        <p:cTn id="24" dur="500" fill="hold"/>
                                        <p:tgtEl>
                                          <p:spTgt spid="5">
                                            <p:graphicEl>
                                              <a:dgm id="{FC7770C3-5526-458A-BC2A-94CDDCCA40D9}"/>
                                            </p:graphicEl>
                                          </p:spTgt>
                                        </p:tgtEl>
                                        <p:attrNameLst>
                                          <p:attrName>ppt_y</p:attrName>
                                        </p:attrNameLst>
                                      </p:cBhvr>
                                      <p:tavLst>
                                        <p:tav tm="0">
                                          <p:val>
                                            <p:strVal val="0-#ppt_h/2"/>
                                          </p:val>
                                        </p:tav>
                                        <p:tav tm="100000">
                                          <p:val>
                                            <p:strVal val="#ppt_y"/>
                                          </p:val>
                                        </p:tav>
                                      </p:tavLst>
                                    </p:anim>
                                  </p:childTnLst>
                                </p:cTn>
                              </p:par>
                              <p:par>
                                <p:cTn id="25" presetID="2" presetClass="entr" presetSubtype="1" fill="hold" grpId="0" nodeType="withEffect">
                                  <p:stCondLst>
                                    <p:cond delay="0"/>
                                  </p:stCondLst>
                                  <p:childTnLst>
                                    <p:set>
                                      <p:cBhvr>
                                        <p:cTn id="26" dur="1" fill="hold">
                                          <p:stCondLst>
                                            <p:cond delay="0"/>
                                          </p:stCondLst>
                                        </p:cTn>
                                        <p:tgtEl>
                                          <p:spTgt spid="5">
                                            <p:graphicEl>
                                              <a:dgm id="{4876D40E-5D08-40AA-9799-D741009083C6}"/>
                                            </p:graphicEl>
                                          </p:spTgt>
                                        </p:tgtEl>
                                        <p:attrNameLst>
                                          <p:attrName>style.visibility</p:attrName>
                                        </p:attrNameLst>
                                      </p:cBhvr>
                                      <p:to>
                                        <p:strVal val="visible"/>
                                      </p:to>
                                    </p:set>
                                    <p:anim calcmode="lin" valueType="num">
                                      <p:cBhvr additive="base">
                                        <p:cTn id="27" dur="500" fill="hold"/>
                                        <p:tgtEl>
                                          <p:spTgt spid="5">
                                            <p:graphicEl>
                                              <a:dgm id="{4876D40E-5D08-40AA-9799-D741009083C6}"/>
                                            </p:graphicEl>
                                          </p:spTgt>
                                        </p:tgtEl>
                                        <p:attrNameLst>
                                          <p:attrName>ppt_x</p:attrName>
                                        </p:attrNameLst>
                                      </p:cBhvr>
                                      <p:tavLst>
                                        <p:tav tm="0">
                                          <p:val>
                                            <p:strVal val="#ppt_x"/>
                                          </p:val>
                                        </p:tav>
                                        <p:tav tm="100000">
                                          <p:val>
                                            <p:strVal val="#ppt_x"/>
                                          </p:val>
                                        </p:tav>
                                      </p:tavLst>
                                    </p:anim>
                                    <p:anim calcmode="lin" valueType="num">
                                      <p:cBhvr additive="base">
                                        <p:cTn id="28" dur="500" fill="hold"/>
                                        <p:tgtEl>
                                          <p:spTgt spid="5">
                                            <p:graphicEl>
                                              <a:dgm id="{4876D40E-5D08-40AA-9799-D741009083C6}"/>
                                            </p:graphicEl>
                                          </p:spTgt>
                                        </p:tgtEl>
                                        <p:attrNameLst>
                                          <p:attrName>ppt_y</p:attrName>
                                        </p:attrNameLst>
                                      </p:cBhvr>
                                      <p:tavLst>
                                        <p:tav tm="0">
                                          <p:val>
                                            <p:strVal val="0-#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1" fill="hold" grpId="0" nodeType="clickEffect">
                                  <p:stCondLst>
                                    <p:cond delay="0"/>
                                  </p:stCondLst>
                                  <p:childTnLst>
                                    <p:set>
                                      <p:cBhvr>
                                        <p:cTn id="32" dur="1" fill="hold">
                                          <p:stCondLst>
                                            <p:cond delay="0"/>
                                          </p:stCondLst>
                                        </p:cTn>
                                        <p:tgtEl>
                                          <p:spTgt spid="5">
                                            <p:graphicEl>
                                              <a:dgm id="{71815630-E4B9-4B38-9C0D-BA9E18304406}"/>
                                            </p:graphicEl>
                                          </p:spTgt>
                                        </p:tgtEl>
                                        <p:attrNameLst>
                                          <p:attrName>style.visibility</p:attrName>
                                        </p:attrNameLst>
                                      </p:cBhvr>
                                      <p:to>
                                        <p:strVal val="visible"/>
                                      </p:to>
                                    </p:set>
                                    <p:anim calcmode="lin" valueType="num">
                                      <p:cBhvr additive="base">
                                        <p:cTn id="33" dur="500" fill="hold"/>
                                        <p:tgtEl>
                                          <p:spTgt spid="5">
                                            <p:graphicEl>
                                              <a:dgm id="{71815630-E4B9-4B38-9C0D-BA9E18304406}"/>
                                            </p:graphicEl>
                                          </p:spTgt>
                                        </p:tgtEl>
                                        <p:attrNameLst>
                                          <p:attrName>ppt_x</p:attrName>
                                        </p:attrNameLst>
                                      </p:cBhvr>
                                      <p:tavLst>
                                        <p:tav tm="0">
                                          <p:val>
                                            <p:strVal val="#ppt_x"/>
                                          </p:val>
                                        </p:tav>
                                        <p:tav tm="100000">
                                          <p:val>
                                            <p:strVal val="#ppt_x"/>
                                          </p:val>
                                        </p:tav>
                                      </p:tavLst>
                                    </p:anim>
                                    <p:anim calcmode="lin" valueType="num">
                                      <p:cBhvr additive="base">
                                        <p:cTn id="34" dur="500" fill="hold"/>
                                        <p:tgtEl>
                                          <p:spTgt spid="5">
                                            <p:graphicEl>
                                              <a:dgm id="{71815630-E4B9-4B38-9C0D-BA9E18304406}"/>
                                            </p:graphicEl>
                                          </p:spTgt>
                                        </p:tgtEl>
                                        <p:attrNameLst>
                                          <p:attrName>ppt_y</p:attrName>
                                        </p:attrNameLst>
                                      </p:cBhvr>
                                      <p:tavLst>
                                        <p:tav tm="0">
                                          <p:val>
                                            <p:strVal val="0-#ppt_h/2"/>
                                          </p:val>
                                        </p:tav>
                                        <p:tav tm="100000">
                                          <p:val>
                                            <p:strVal val="#ppt_y"/>
                                          </p:val>
                                        </p:tav>
                                      </p:tavLst>
                                    </p:anim>
                                  </p:childTnLst>
                                </p:cTn>
                              </p:par>
                              <p:par>
                                <p:cTn id="35" presetID="2" presetClass="entr" presetSubtype="1" fill="hold" grpId="0" nodeType="withEffect">
                                  <p:stCondLst>
                                    <p:cond delay="0"/>
                                  </p:stCondLst>
                                  <p:childTnLst>
                                    <p:set>
                                      <p:cBhvr>
                                        <p:cTn id="36" dur="1" fill="hold">
                                          <p:stCondLst>
                                            <p:cond delay="0"/>
                                          </p:stCondLst>
                                        </p:cTn>
                                        <p:tgtEl>
                                          <p:spTgt spid="5">
                                            <p:graphicEl>
                                              <a:dgm id="{3D5F3141-0B64-40AD-8ED1-62F8414D55B7}"/>
                                            </p:graphicEl>
                                          </p:spTgt>
                                        </p:tgtEl>
                                        <p:attrNameLst>
                                          <p:attrName>style.visibility</p:attrName>
                                        </p:attrNameLst>
                                      </p:cBhvr>
                                      <p:to>
                                        <p:strVal val="visible"/>
                                      </p:to>
                                    </p:set>
                                    <p:anim calcmode="lin" valueType="num">
                                      <p:cBhvr additive="base">
                                        <p:cTn id="37" dur="500" fill="hold"/>
                                        <p:tgtEl>
                                          <p:spTgt spid="5">
                                            <p:graphicEl>
                                              <a:dgm id="{3D5F3141-0B64-40AD-8ED1-62F8414D55B7}"/>
                                            </p:graphic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graphicEl>
                                              <a:dgm id="{3D5F3141-0B64-40AD-8ED1-62F8414D55B7}"/>
                                            </p:graphic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one"/>
        </p:bldSub>
      </p:bldGraphic>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0E1F2CE5-82EE-4D86-A1BA-A62E2F853B8E}" type="slidenum">
              <a:rPr lang="en-US" smtClean="0"/>
              <a:pPr>
                <a:defRPr/>
              </a:pPr>
              <a:t>31</a:t>
            </a:fld>
            <a:endParaRPr lang="es-ES"/>
          </a:p>
        </p:txBody>
      </p:sp>
      <p:sp>
        <p:nvSpPr>
          <p:cNvPr id="4" name="Text Placeholder 3"/>
          <p:cNvSpPr>
            <a:spLocks noGrp="1"/>
          </p:cNvSpPr>
          <p:nvPr>
            <p:ph type="body" sz="quarter" idx="11"/>
          </p:nvPr>
        </p:nvSpPr>
        <p:spPr/>
        <p:txBody>
          <a:bodyPr/>
          <a:lstStyle/>
          <a:p>
            <a:r>
              <a:rPr lang="es-ES" dirty="0">
                <a:latin typeface="Verdana" panose="020B0604030504040204" pitchFamily="34" charset="0"/>
              </a:rPr>
              <a:t>Estudio de caso</a:t>
            </a:r>
          </a:p>
        </p:txBody>
      </p:sp>
      <p:pic>
        <p:nvPicPr>
          <p:cNvPr id="3" name="Picture 2">
            <a:extLst>
              <a:ext uri="{FF2B5EF4-FFF2-40B4-BE49-F238E27FC236}">
                <a16:creationId xmlns:a16="http://schemas.microsoft.com/office/drawing/2014/main" id="{6C59456A-02DA-0F46-BF32-314184E697A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06029" y="2029522"/>
            <a:ext cx="3731941" cy="2798956"/>
          </a:xfrm>
          <a:prstGeom prst="rect">
            <a:avLst/>
          </a:prstGeom>
        </p:spPr>
      </p:pic>
    </p:spTree>
    <p:extLst>
      <p:ext uri="{BB962C8B-B14F-4D97-AF65-F5344CB8AC3E}">
        <p14:creationId xmlns:p14="http://schemas.microsoft.com/office/powerpoint/2010/main" val="288532124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49C04F3A-82BD-4011-AADB-1F79FD7DF4BC}" type="slidenum">
              <a:rPr lang="en-GB" smtClean="0"/>
              <a:pPr/>
              <a:t>32</a:t>
            </a:fld>
            <a:endParaRPr lang="es-ES" dirty="0"/>
          </a:p>
        </p:txBody>
      </p:sp>
      <p:sp>
        <p:nvSpPr>
          <p:cNvPr id="6" name="Text Placeholder 5"/>
          <p:cNvSpPr>
            <a:spLocks noGrp="1"/>
          </p:cNvSpPr>
          <p:nvPr>
            <p:ph type="body" sz="quarter" idx="11"/>
          </p:nvPr>
        </p:nvSpPr>
        <p:spPr/>
        <p:txBody>
          <a:bodyPr>
            <a:normAutofit lnSpcReduction="10000"/>
          </a:bodyPr>
          <a:lstStyle/>
          <a:p>
            <a:endParaRPr lang="es-ES" dirty="0"/>
          </a:p>
          <a:p>
            <a:r>
              <a:rPr lang="es-ES" dirty="0">
                <a:latin typeface="Verdana" panose="020B0604030504040204" pitchFamily="34" charset="0"/>
              </a:rPr>
              <a:t>Capacitación en materia de ciberdelincuencia</a:t>
            </a:r>
          </a:p>
          <a:p>
            <a:endParaRPr lang="es-ES" dirty="0"/>
          </a:p>
        </p:txBody>
      </p:sp>
      <p:sp>
        <p:nvSpPr>
          <p:cNvPr id="9" name="Rectangle 8"/>
          <p:cNvSpPr/>
          <p:nvPr/>
        </p:nvSpPr>
        <p:spPr>
          <a:xfrm>
            <a:off x="595423" y="3913633"/>
            <a:ext cx="4572000" cy="1323439"/>
          </a:xfrm>
          <a:prstGeom prst="rect">
            <a:avLst/>
          </a:prstGeom>
        </p:spPr>
        <p:txBody>
          <a:bodyPr>
            <a:spAutoFit/>
          </a:bodyPr>
          <a:lstStyle/>
          <a:p>
            <a:r>
              <a:rPr lang="es-ES" sz="4000" b="1" dirty="0">
                <a:latin typeface="+mj-lt"/>
              </a:rPr>
              <a:t>Parte 5</a:t>
            </a:r>
            <a:br/>
            <a:r>
              <a:rPr lang="es-ES" sz="4000" b="1" dirty="0">
                <a:latin typeface="+mj-lt"/>
              </a:rPr>
              <a:t>Conclusiones</a:t>
            </a:r>
          </a:p>
        </p:txBody>
      </p:sp>
    </p:spTree>
    <p:extLst>
      <p:ext uri="{BB962C8B-B14F-4D97-AF65-F5344CB8AC3E}">
        <p14:creationId xmlns:p14="http://schemas.microsoft.com/office/powerpoint/2010/main" val="7898125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49C04F3A-82BD-4011-AADB-1F79FD7DF4BC}" type="slidenum">
              <a:rPr lang="en-GB" smtClean="0"/>
              <a:pPr/>
              <a:t>33</a:t>
            </a:fld>
            <a:endParaRPr lang="es-ES" dirty="0"/>
          </a:p>
        </p:txBody>
      </p:sp>
      <p:sp>
        <p:nvSpPr>
          <p:cNvPr id="5" name="Text Placeholder 4"/>
          <p:cNvSpPr>
            <a:spLocks noGrp="1"/>
          </p:cNvSpPr>
          <p:nvPr>
            <p:ph type="body" sz="quarter" idx="11"/>
          </p:nvPr>
        </p:nvSpPr>
        <p:spPr/>
        <p:txBody>
          <a:bodyPr>
            <a:normAutofit lnSpcReduction="10000"/>
          </a:bodyPr>
          <a:lstStyle/>
          <a:p>
            <a:endParaRPr lang="es-ES" b="1" dirty="0">
              <a:ea typeface="ＭＳ Ｐゴシック" pitchFamily="34" charset="-128"/>
            </a:endParaRPr>
          </a:p>
          <a:p>
            <a:r>
              <a:rPr lang="es-ES" dirty="0">
                <a:latin typeface="Verdana" panose="020B0604030504040204" pitchFamily="34" charset="0"/>
              </a:rPr>
              <a:t>Objetivos de la sesión</a:t>
            </a:r>
          </a:p>
          <a:p>
            <a:endParaRPr lang="es-ES" dirty="0"/>
          </a:p>
        </p:txBody>
      </p:sp>
      <p:sp>
        <p:nvSpPr>
          <p:cNvPr id="6" name="Rectangle 5">
            <a:extLst>
              <a:ext uri="{FF2B5EF4-FFF2-40B4-BE49-F238E27FC236}">
                <a16:creationId xmlns:a16="http://schemas.microsoft.com/office/drawing/2014/main" id="{7FA81925-418B-D44C-9255-2AEBBFBC0ADA}"/>
              </a:ext>
            </a:extLst>
          </p:cNvPr>
          <p:cNvSpPr/>
          <p:nvPr/>
        </p:nvSpPr>
        <p:spPr>
          <a:xfrm>
            <a:off x="253218" y="1781632"/>
            <a:ext cx="4677508" cy="3613297"/>
          </a:xfrm>
          <a:prstGeom prst="rect">
            <a:avLst/>
          </a:prstGeom>
        </p:spPr>
        <p:txBody>
          <a:bodyPr wrap="square">
            <a:spAutoFit/>
          </a:bodyPr>
          <a:lstStyle/>
          <a:p>
            <a:pPr marL="342900" indent="-342900">
              <a:lnSpc>
                <a:spcPct val="80000"/>
              </a:lnSpc>
              <a:buFont typeface="Wingdings" pitchFamily="2" charset="2"/>
              <a:buChar char="ü"/>
            </a:pPr>
            <a:r>
              <a:rPr lang="es-ES" sz="2200" i="1" dirty="0"/>
              <a:t>Analizar la sinopsis del estudio de un caso en un entorno de trabajo en grupo</a:t>
            </a:r>
          </a:p>
          <a:p>
            <a:pPr marL="342900" indent="-342900">
              <a:lnSpc>
                <a:spcPct val="80000"/>
              </a:lnSpc>
              <a:buFont typeface="Wingdings" pitchFamily="2" charset="2"/>
              <a:buChar char="ü"/>
            </a:pPr>
            <a:endParaRPr lang="es-ES" sz="2200" i="1" dirty="0"/>
          </a:p>
          <a:p>
            <a:pPr marL="342900" indent="-342900">
              <a:lnSpc>
                <a:spcPct val="80000"/>
              </a:lnSpc>
              <a:buFont typeface="Wingdings" pitchFamily="2" charset="2"/>
              <a:buChar char="ü"/>
            </a:pPr>
            <a:r>
              <a:rPr lang="es-ES" sz="2200" i="1" dirty="0"/>
              <a:t>Aplicar los conocimientos adquiridos durante la formación judicial básica sobre ciberdelincuencia en el estudio del caso</a:t>
            </a:r>
          </a:p>
          <a:p>
            <a:pPr marL="342900" indent="-342900">
              <a:lnSpc>
                <a:spcPct val="80000"/>
              </a:lnSpc>
              <a:buFont typeface="Wingdings" pitchFamily="2" charset="2"/>
              <a:buChar char="ü"/>
            </a:pPr>
            <a:endParaRPr lang="es-ES" sz="2200" i="1" dirty="0"/>
          </a:p>
          <a:p>
            <a:pPr marL="342900" indent="-342900">
              <a:lnSpc>
                <a:spcPct val="80000"/>
              </a:lnSpc>
              <a:buFont typeface="Wingdings" pitchFamily="2" charset="2"/>
              <a:buChar char="ü"/>
            </a:pPr>
            <a:r>
              <a:rPr lang="es-ES" sz="2200" i="1" dirty="0"/>
              <a:t>Informar sobre las conclusiones del estudio de caso</a:t>
            </a:r>
          </a:p>
          <a:p>
            <a:pPr marL="342900" indent="-342900">
              <a:lnSpc>
                <a:spcPct val="80000"/>
              </a:lnSpc>
              <a:buFont typeface="Wingdings" pitchFamily="2" charset="2"/>
              <a:buChar char="ü"/>
            </a:pPr>
            <a:endParaRPr lang="es-ES" sz="2200" i="1" dirty="0"/>
          </a:p>
          <a:p>
            <a:pPr marL="342900" indent="-342900">
              <a:lnSpc>
                <a:spcPct val="80000"/>
              </a:lnSpc>
              <a:buFont typeface="Wingdings" pitchFamily="2" charset="2"/>
              <a:buChar char="ü"/>
            </a:pPr>
            <a:r>
              <a:rPr lang="es-ES" sz="2200" i="1" dirty="0"/>
              <a:t>Entender cuáles son las lagunas que aún existen y qué hay que hacer al respecto</a:t>
            </a:r>
          </a:p>
        </p:txBody>
      </p:sp>
      <p:pic>
        <p:nvPicPr>
          <p:cNvPr id="7" name="Picture 6">
            <a:extLst>
              <a:ext uri="{FF2B5EF4-FFF2-40B4-BE49-F238E27FC236}">
                <a16:creationId xmlns:a16="http://schemas.microsoft.com/office/drawing/2014/main" id="{51CBA50E-27D5-5243-9A0C-152F38DBF9E2}"/>
              </a:ext>
            </a:extLst>
          </p:cNvPr>
          <p:cNvPicPr>
            <a:picLocks noChangeAspect="1"/>
          </p:cNvPicPr>
          <p:nvPr/>
        </p:nvPicPr>
        <p:blipFill>
          <a:blip r:embed="rId3"/>
          <a:stretch>
            <a:fillRect/>
          </a:stretch>
        </p:blipFill>
        <p:spPr>
          <a:xfrm>
            <a:off x="5969131" y="2600972"/>
            <a:ext cx="2808317" cy="2150117"/>
          </a:xfrm>
          <a:prstGeom prst="rect">
            <a:avLst/>
          </a:prstGeom>
        </p:spPr>
      </p:pic>
    </p:spTree>
    <p:extLst>
      <p:ext uri="{BB962C8B-B14F-4D97-AF65-F5344CB8AC3E}">
        <p14:creationId xmlns:p14="http://schemas.microsoft.com/office/powerpoint/2010/main" val="238716231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0E1F2CE5-82EE-4D86-A1BA-A62E2F853B8E}" type="slidenum">
              <a:rPr lang="en-US" smtClean="0"/>
              <a:pPr>
                <a:defRPr/>
              </a:pPr>
              <a:t>34</a:t>
            </a:fld>
            <a:endParaRPr lang="es-ES"/>
          </a:p>
        </p:txBody>
      </p:sp>
      <p:sp>
        <p:nvSpPr>
          <p:cNvPr id="4" name="Text Placeholder 3"/>
          <p:cNvSpPr>
            <a:spLocks noGrp="1"/>
          </p:cNvSpPr>
          <p:nvPr>
            <p:ph type="body" sz="quarter" idx="11"/>
          </p:nvPr>
        </p:nvSpPr>
        <p:spPr/>
        <p:txBody>
          <a:bodyPr/>
          <a:lstStyle/>
          <a:p>
            <a:r>
              <a:rPr lang="es-ES" dirty="0">
                <a:latin typeface="Verdana" panose="020B0604030504040204" pitchFamily="34" charset="0"/>
              </a:rPr>
              <a:t>Capacitación en materia de ciberdelincuencia</a:t>
            </a:r>
          </a:p>
        </p:txBody>
      </p:sp>
      <p:pic>
        <p:nvPicPr>
          <p:cNvPr id="3" name="Picture 2">
            <a:extLst>
              <a:ext uri="{FF2B5EF4-FFF2-40B4-BE49-F238E27FC236}">
                <a16:creationId xmlns:a16="http://schemas.microsoft.com/office/drawing/2014/main" id="{6C59456A-02DA-0F46-BF32-314184E697A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06029" y="2029522"/>
            <a:ext cx="3731941" cy="2798956"/>
          </a:xfrm>
          <a:prstGeom prst="rect">
            <a:avLst/>
          </a:prstGeom>
        </p:spPr>
      </p:pic>
    </p:spTree>
    <p:extLst>
      <p:ext uri="{BB962C8B-B14F-4D97-AF65-F5344CB8AC3E}">
        <p14:creationId xmlns:p14="http://schemas.microsoft.com/office/powerpoint/2010/main" val="37333899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7010400" y="6590093"/>
            <a:ext cx="2133600" cy="267907"/>
          </a:xfrm>
        </p:spPr>
        <p:txBody>
          <a:bodyPr/>
          <a:lstStyle/>
          <a:p>
            <a:fld id="{B517EF97-6CC0-48A9-BC0E-433EC7B55211}" type="slidenum">
              <a:rPr lang="en-GB" smtClean="0"/>
              <a:pPr/>
              <a:t>4</a:t>
            </a:fld>
            <a:endParaRPr lang="es-ES" dirty="0"/>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1889760" y="114659"/>
            <a:ext cx="725424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defRPr/>
            </a:pPr>
            <a:r>
              <a:rPr lang="es-ES" sz="3200" dirty="0">
                <a:latin typeface="Verdana" panose="020B0604030504040204" pitchFamily="34" charset="0"/>
              </a:rPr>
              <a:t>Capacitación en materia de ciberdelincuencia</a:t>
            </a:r>
          </a:p>
        </p:txBody>
      </p:sp>
      <p:sp>
        <p:nvSpPr>
          <p:cNvPr id="5" name="Rectangle 4">
            <a:extLst>
              <a:ext uri="{FF2B5EF4-FFF2-40B4-BE49-F238E27FC236}">
                <a16:creationId xmlns:a16="http://schemas.microsoft.com/office/drawing/2014/main" id="{7FA81925-418B-D44C-9255-2AEBBFBC0ADA}"/>
              </a:ext>
            </a:extLst>
          </p:cNvPr>
          <p:cNvSpPr/>
          <p:nvPr/>
        </p:nvSpPr>
        <p:spPr>
          <a:xfrm>
            <a:off x="469146" y="4115732"/>
            <a:ext cx="8933934" cy="1089529"/>
          </a:xfrm>
          <a:prstGeom prst="rect">
            <a:avLst/>
          </a:prstGeom>
        </p:spPr>
        <p:txBody>
          <a:bodyPr wrap="square">
            <a:spAutoFit/>
          </a:bodyPr>
          <a:lstStyle/>
          <a:p>
            <a:pPr>
              <a:lnSpc>
                <a:spcPct val="80000"/>
              </a:lnSpc>
            </a:pPr>
            <a:r>
              <a:rPr lang="es-ES" sz="4000" b="1" dirty="0">
                <a:latin typeface="+mj-lt"/>
              </a:rPr>
              <a:t>Primera parte</a:t>
            </a:r>
            <a:br/>
            <a:r>
              <a:rPr lang="es-ES" sz="4000" b="1" dirty="0">
                <a:latin typeface="+mj-lt"/>
              </a:rPr>
              <a:t>Introducción</a:t>
            </a:r>
          </a:p>
        </p:txBody>
      </p:sp>
    </p:spTree>
    <p:extLst>
      <p:ext uri="{BB962C8B-B14F-4D97-AF65-F5344CB8AC3E}">
        <p14:creationId xmlns:p14="http://schemas.microsoft.com/office/powerpoint/2010/main" val="27455300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1987296" y="95343"/>
            <a:ext cx="7156704"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s-ES" sz="3200" dirty="0">
                <a:latin typeface="Verdana" panose="020B0604030504040204" pitchFamily="34" charset="0"/>
              </a:rPr>
              <a:t>Introducción</a:t>
            </a:r>
          </a:p>
        </p:txBody>
      </p:sp>
      <p:sp>
        <p:nvSpPr>
          <p:cNvPr id="12" name="Slide Number Placeholder 1">
            <a:extLst>
              <a:ext uri="{FF2B5EF4-FFF2-40B4-BE49-F238E27FC236}">
                <a16:creationId xmlns:a16="http://schemas.microsoft.com/office/drawing/2014/main" id="{1E04AAF5-6949-481F-9B8D-6413519025D3}"/>
              </a:ext>
            </a:extLst>
          </p:cNvPr>
          <p:cNvSpPr>
            <a:spLocks noGrp="1"/>
          </p:cNvSpPr>
          <p:nvPr>
            <p:ph type="sldNum" sz="quarter" idx="12"/>
          </p:nvPr>
        </p:nvSpPr>
        <p:spPr>
          <a:xfrm>
            <a:off x="7010400" y="6590093"/>
            <a:ext cx="2133600" cy="267907"/>
          </a:xfrm>
        </p:spPr>
        <p:txBody>
          <a:bodyPr/>
          <a:lstStyle/>
          <a:p>
            <a:fld id="{B517EF97-6CC0-48A9-BC0E-433EC7B55211}" type="slidenum">
              <a:rPr lang="en-GB" smtClean="0"/>
              <a:pPr/>
              <a:t>5</a:t>
            </a:fld>
            <a:endParaRPr lang="es-ES" dirty="0"/>
          </a:p>
        </p:txBody>
      </p:sp>
      <p:sp>
        <p:nvSpPr>
          <p:cNvPr id="7" name="Rectangle 6">
            <a:extLst>
              <a:ext uri="{FF2B5EF4-FFF2-40B4-BE49-F238E27FC236}">
                <a16:creationId xmlns:a16="http://schemas.microsoft.com/office/drawing/2014/main" id="{7FA81925-418B-D44C-9255-2AEBBFBC0ADA}"/>
              </a:ext>
            </a:extLst>
          </p:cNvPr>
          <p:cNvSpPr/>
          <p:nvPr/>
        </p:nvSpPr>
        <p:spPr>
          <a:xfrm>
            <a:off x="110912" y="1419447"/>
            <a:ext cx="6126602" cy="5170646"/>
          </a:xfrm>
          <a:prstGeom prst="rect">
            <a:avLst/>
          </a:prstGeom>
        </p:spPr>
        <p:txBody>
          <a:bodyPr wrap="square">
            <a:spAutoFit/>
          </a:bodyPr>
          <a:lstStyle/>
          <a:p>
            <a:pPr marL="342900" indent="-342900">
              <a:buFont typeface="Wingdings" pitchFamily="2" charset="2"/>
              <a:buChar char="Ø"/>
            </a:pPr>
            <a:r>
              <a:rPr lang="es-ES" sz="2200" b="1" dirty="0"/>
              <a:t>Hasta ahora nos hemos familiarizado con:</a:t>
            </a:r>
          </a:p>
          <a:p>
            <a:pPr marL="342900" indent="-342900">
              <a:buFont typeface="Wingdings" pitchFamily="2" charset="2"/>
              <a:buChar char="ü"/>
            </a:pPr>
            <a:r>
              <a:rPr lang="es-ES" sz="2200" i="1" dirty="0"/>
              <a:t>Conceptos básicos sobre Internet</a:t>
            </a:r>
          </a:p>
          <a:p>
            <a:pPr marL="342900" indent="-342900">
              <a:buFont typeface="Wingdings" pitchFamily="2" charset="2"/>
              <a:buChar char="ü"/>
            </a:pPr>
            <a:r>
              <a:rPr lang="es-ES" sz="2200" i="1" dirty="0"/>
              <a:t>Conceptos básicos de la ciberdelincuencia</a:t>
            </a:r>
          </a:p>
          <a:p>
            <a:pPr marL="342900" indent="-342900">
              <a:buFont typeface="Wingdings" pitchFamily="2" charset="2"/>
              <a:buChar char="ü"/>
            </a:pPr>
            <a:r>
              <a:rPr lang="es-ES" sz="2200" i="1" dirty="0"/>
              <a:t>Conceptos básicos de las pruebas electrónicas</a:t>
            </a:r>
          </a:p>
          <a:p>
            <a:endParaRPr lang="es-ES" sz="2200" b="1" dirty="0"/>
          </a:p>
          <a:p>
            <a:pPr marL="342900" indent="-342900">
              <a:buFont typeface="Wingdings" pitchFamily="2" charset="2"/>
              <a:buChar char="Ø"/>
            </a:pPr>
            <a:r>
              <a:rPr lang="es-ES" sz="2200" b="1" dirty="0"/>
              <a:t>Hemos aprendido sobre la ciberdelincuencia:</a:t>
            </a:r>
          </a:p>
          <a:p>
            <a:pPr marL="342900" indent="-342900">
              <a:buFont typeface="Wingdings" pitchFamily="2" charset="2"/>
              <a:buChar char="ü"/>
            </a:pPr>
            <a:r>
              <a:rPr lang="es-ES" sz="2200" i="1" dirty="0"/>
              <a:t>Derecho sustantivo</a:t>
            </a:r>
          </a:p>
          <a:p>
            <a:pPr marL="342900" indent="-342900">
              <a:buFont typeface="Wingdings" pitchFamily="2" charset="2"/>
              <a:buChar char="ü"/>
            </a:pPr>
            <a:r>
              <a:rPr lang="es-ES" sz="2200" i="1" dirty="0"/>
              <a:t>Derecho procesal</a:t>
            </a:r>
          </a:p>
          <a:p>
            <a:pPr marL="342900" indent="-342900">
              <a:buFont typeface="Wingdings" pitchFamily="2" charset="2"/>
              <a:buChar char="ü"/>
            </a:pPr>
            <a:r>
              <a:rPr lang="es-ES" sz="2200" i="1" dirty="0"/>
              <a:t>Fundamentos de derecho y práctica en materia de asistencia jurídica mutua</a:t>
            </a:r>
          </a:p>
          <a:p>
            <a:pPr marL="342900" indent="-342900">
              <a:buFont typeface="Wingdings" pitchFamily="2" charset="2"/>
              <a:buChar char="ü"/>
            </a:pPr>
            <a:endParaRPr lang="es-ES" sz="2200" i="1" dirty="0"/>
          </a:p>
          <a:p>
            <a:pPr marL="342900" indent="-342900">
              <a:buFont typeface="Wingdings" pitchFamily="2" charset="2"/>
              <a:buChar char="Ø"/>
            </a:pPr>
            <a:r>
              <a:rPr lang="es-ES" sz="2200" b="1" dirty="0"/>
              <a:t>Hemos comprendido</a:t>
            </a:r>
            <a:r>
              <a:rPr lang="es-ES" sz="2200" dirty="0"/>
              <a:t>:</a:t>
            </a:r>
          </a:p>
          <a:p>
            <a:pPr marL="342900" indent="-342900">
              <a:buFont typeface="Wingdings" pitchFamily="2" charset="2"/>
              <a:buChar char="Ø"/>
            </a:pPr>
            <a:r>
              <a:rPr lang="es-ES" sz="2200" i="1" dirty="0"/>
              <a:t>Los principios de investigación de la ciberdelincuencia</a:t>
            </a:r>
          </a:p>
          <a:p>
            <a:pPr marL="342900" indent="-342900">
              <a:buFont typeface="Wingdings" pitchFamily="2" charset="2"/>
              <a:buChar char="Ø"/>
            </a:pPr>
            <a:r>
              <a:rPr lang="es-ES" sz="2200" i="1" dirty="0"/>
              <a:t>Las posibilidades del derecho interno</a:t>
            </a:r>
          </a:p>
        </p:txBody>
      </p:sp>
      <p:pic>
        <p:nvPicPr>
          <p:cNvPr id="9" name="Picture 8">
            <a:extLst>
              <a:ext uri="{FF2B5EF4-FFF2-40B4-BE49-F238E27FC236}">
                <a16:creationId xmlns:a16="http://schemas.microsoft.com/office/drawing/2014/main" id="{0335DF00-542D-424E-9B11-3FE1D686EC66}"/>
              </a:ext>
            </a:extLst>
          </p:cNvPr>
          <p:cNvPicPr>
            <a:picLocks noChangeAspect="1"/>
          </p:cNvPicPr>
          <p:nvPr/>
        </p:nvPicPr>
        <p:blipFill>
          <a:blip r:embed="rId3"/>
          <a:stretch>
            <a:fillRect/>
          </a:stretch>
        </p:blipFill>
        <p:spPr>
          <a:xfrm>
            <a:off x="6237513" y="2725995"/>
            <a:ext cx="2748339" cy="1900071"/>
          </a:xfrm>
          <a:prstGeom prst="rect">
            <a:avLst/>
          </a:prstGeom>
        </p:spPr>
      </p:pic>
    </p:spTree>
    <p:extLst>
      <p:ext uri="{BB962C8B-B14F-4D97-AF65-F5344CB8AC3E}">
        <p14:creationId xmlns:p14="http://schemas.microsoft.com/office/powerpoint/2010/main" val="4066928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1633728" y="25932"/>
            <a:ext cx="7510272"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s-ES" sz="3200" dirty="0">
                <a:latin typeface="Verdana" panose="020B0604030504040204" pitchFamily="34" charset="0"/>
              </a:rPr>
              <a:t>Autoridades en materia de ciberdelincuencia</a:t>
            </a:r>
          </a:p>
        </p:txBody>
      </p:sp>
      <p:sp>
        <p:nvSpPr>
          <p:cNvPr id="12" name="Slide Number Placeholder 1">
            <a:extLst>
              <a:ext uri="{FF2B5EF4-FFF2-40B4-BE49-F238E27FC236}">
                <a16:creationId xmlns:a16="http://schemas.microsoft.com/office/drawing/2014/main" id="{AAAF0C46-B4B2-49D7-9529-AD237A6BD290}"/>
              </a:ext>
            </a:extLst>
          </p:cNvPr>
          <p:cNvSpPr>
            <a:spLocks noGrp="1"/>
          </p:cNvSpPr>
          <p:nvPr>
            <p:ph type="sldNum" sz="quarter" idx="12"/>
          </p:nvPr>
        </p:nvSpPr>
        <p:spPr>
          <a:xfrm>
            <a:off x="7010400" y="6590093"/>
            <a:ext cx="2133600" cy="267907"/>
          </a:xfrm>
        </p:spPr>
        <p:txBody>
          <a:bodyPr/>
          <a:lstStyle/>
          <a:p>
            <a:fld id="{B517EF97-6CC0-48A9-BC0E-433EC7B55211}" type="slidenum">
              <a:rPr lang="en-GB" smtClean="0"/>
              <a:pPr/>
              <a:t>6</a:t>
            </a:fld>
            <a:endParaRPr lang="es-ES" dirty="0"/>
          </a:p>
        </p:txBody>
      </p:sp>
      <p:sp>
        <p:nvSpPr>
          <p:cNvPr id="7" name="Rectangle 6">
            <a:extLst>
              <a:ext uri="{FF2B5EF4-FFF2-40B4-BE49-F238E27FC236}">
                <a16:creationId xmlns:a16="http://schemas.microsoft.com/office/drawing/2014/main" id="{7FA81925-418B-D44C-9255-2AEBBFBC0ADA}"/>
              </a:ext>
            </a:extLst>
          </p:cNvPr>
          <p:cNvSpPr/>
          <p:nvPr/>
        </p:nvSpPr>
        <p:spPr>
          <a:xfrm>
            <a:off x="176500" y="1559558"/>
            <a:ext cx="5396986" cy="4193456"/>
          </a:xfrm>
          <a:prstGeom prst="rect">
            <a:avLst/>
          </a:prstGeom>
        </p:spPr>
        <p:txBody>
          <a:bodyPr wrap="square">
            <a:spAutoFit/>
          </a:bodyPr>
          <a:lstStyle/>
          <a:p>
            <a:pPr algn="just"/>
            <a:r>
              <a:rPr lang="es-ES" sz="2050" dirty="0">
                <a:solidFill>
                  <a:srgbClr val="FF0000"/>
                </a:solidFill>
              </a:rPr>
              <a:t>Ahora vamos a poner en práctica todos esos nuevos y maravillosos conocimientos.</a:t>
            </a:r>
          </a:p>
          <a:p>
            <a:pPr algn="just"/>
            <a:endParaRPr lang="es-ES" sz="2050" dirty="0">
              <a:solidFill>
                <a:srgbClr val="FF0000"/>
              </a:solidFill>
            </a:endParaRPr>
          </a:p>
          <a:p>
            <a:pPr marL="342900" indent="-342900" algn="just">
              <a:buFont typeface="Wingdings" pitchFamily="2" charset="2"/>
              <a:buChar char="Ø"/>
            </a:pPr>
            <a:r>
              <a:rPr lang="es-ES" sz="2050" dirty="0"/>
              <a:t>Tenemos que dividirnos en grupos de trabajo de cuatro o cinco delegados</a:t>
            </a:r>
          </a:p>
          <a:p>
            <a:pPr marL="342900" indent="-342900" algn="just">
              <a:buFont typeface="Wingdings" pitchFamily="2" charset="2"/>
              <a:buChar char="Ø"/>
            </a:pPr>
            <a:r>
              <a:rPr lang="es-ES" sz="2050" dirty="0"/>
              <a:t>Los delegados deben unirse a sus grupos</a:t>
            </a:r>
          </a:p>
          <a:p>
            <a:pPr marL="342900" indent="-342900" algn="just">
              <a:buFont typeface="Wingdings" pitchFamily="2" charset="2"/>
              <a:buChar char="Ø"/>
            </a:pPr>
            <a:r>
              <a:rPr lang="es-ES" sz="2050" dirty="0"/>
              <a:t>A cada grupo se le presentará un estudio de caso en su totalidad o por partes</a:t>
            </a:r>
          </a:p>
          <a:p>
            <a:pPr marL="342900" indent="-342900" algn="just">
              <a:buFont typeface="Wingdings" pitchFamily="2" charset="2"/>
              <a:buChar char="Ø"/>
            </a:pPr>
            <a:r>
              <a:rPr lang="es-ES" sz="2050" dirty="0"/>
              <a:t>Más de 40 minutos para el análisis y la preparación del informe sobre el caso</a:t>
            </a:r>
          </a:p>
          <a:p>
            <a:pPr marL="342900" indent="-342900" algn="just">
              <a:buFont typeface="Wingdings" pitchFamily="2" charset="2"/>
              <a:buChar char="Ø"/>
            </a:pPr>
            <a:r>
              <a:rPr lang="es-ES" sz="2050" dirty="0"/>
              <a:t>Entre 10 y 15 minutos para la presentación de las conclusiones del grupo por parte del portavoz del grupo o de todo el grupo</a:t>
            </a:r>
          </a:p>
        </p:txBody>
      </p:sp>
      <p:pic>
        <p:nvPicPr>
          <p:cNvPr id="8" name="Picture 7">
            <a:extLst>
              <a:ext uri="{FF2B5EF4-FFF2-40B4-BE49-F238E27FC236}">
                <a16:creationId xmlns:a16="http://schemas.microsoft.com/office/drawing/2014/main" id="{1039E094-4EB0-B34C-AC8A-850BF9448A2D}"/>
              </a:ext>
            </a:extLst>
          </p:cNvPr>
          <p:cNvPicPr>
            <a:picLocks noChangeAspect="1"/>
          </p:cNvPicPr>
          <p:nvPr/>
        </p:nvPicPr>
        <p:blipFill>
          <a:blip r:embed="rId3"/>
          <a:stretch>
            <a:fillRect/>
          </a:stretch>
        </p:blipFill>
        <p:spPr>
          <a:xfrm>
            <a:off x="6161314" y="2877133"/>
            <a:ext cx="2759402" cy="1598043"/>
          </a:xfrm>
          <a:prstGeom prst="rect">
            <a:avLst/>
          </a:prstGeom>
        </p:spPr>
      </p:pic>
    </p:spTree>
    <p:extLst>
      <p:ext uri="{BB962C8B-B14F-4D97-AF65-F5344CB8AC3E}">
        <p14:creationId xmlns:p14="http://schemas.microsoft.com/office/powerpoint/2010/main" val="26111322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1804416" y="79626"/>
            <a:ext cx="7339584"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s-ES" sz="3200" dirty="0">
                <a:latin typeface="Verdana" panose="020B0604030504040204" pitchFamily="34" charset="0"/>
              </a:rPr>
              <a:t>Introducción</a:t>
            </a:r>
          </a:p>
        </p:txBody>
      </p:sp>
      <p:sp>
        <p:nvSpPr>
          <p:cNvPr id="12" name="Slide Number Placeholder 1">
            <a:extLst>
              <a:ext uri="{FF2B5EF4-FFF2-40B4-BE49-F238E27FC236}">
                <a16:creationId xmlns:a16="http://schemas.microsoft.com/office/drawing/2014/main" id="{E49A8BC6-ED03-446D-B47E-70B3DC2694C7}"/>
              </a:ext>
            </a:extLst>
          </p:cNvPr>
          <p:cNvSpPr>
            <a:spLocks noGrp="1"/>
          </p:cNvSpPr>
          <p:nvPr>
            <p:ph type="sldNum" sz="quarter" idx="12"/>
          </p:nvPr>
        </p:nvSpPr>
        <p:spPr>
          <a:xfrm>
            <a:off x="7010400" y="6590093"/>
            <a:ext cx="2133600" cy="267907"/>
          </a:xfrm>
        </p:spPr>
        <p:txBody>
          <a:bodyPr/>
          <a:lstStyle/>
          <a:p>
            <a:fld id="{B517EF97-6CC0-48A9-BC0E-433EC7B55211}" type="slidenum">
              <a:rPr lang="en-GB" smtClean="0"/>
              <a:pPr/>
              <a:t>7</a:t>
            </a:fld>
            <a:endParaRPr lang="es-ES" dirty="0"/>
          </a:p>
        </p:txBody>
      </p:sp>
      <p:pic>
        <p:nvPicPr>
          <p:cNvPr id="7" name="Picture 6">
            <a:extLst>
              <a:ext uri="{FF2B5EF4-FFF2-40B4-BE49-F238E27FC236}">
                <a16:creationId xmlns:a16="http://schemas.microsoft.com/office/drawing/2014/main" id="{9BD740DA-813B-CE40-8F0D-DCE7A7E8F321}"/>
              </a:ext>
            </a:extLst>
          </p:cNvPr>
          <p:cNvPicPr>
            <a:picLocks noChangeAspect="1"/>
          </p:cNvPicPr>
          <p:nvPr/>
        </p:nvPicPr>
        <p:blipFill>
          <a:blip r:embed="rId3"/>
          <a:stretch>
            <a:fillRect/>
          </a:stretch>
        </p:blipFill>
        <p:spPr>
          <a:xfrm>
            <a:off x="1325960" y="1968698"/>
            <a:ext cx="6492079" cy="3414665"/>
          </a:xfrm>
          <a:prstGeom prst="rect">
            <a:avLst/>
          </a:prstGeom>
        </p:spPr>
      </p:pic>
    </p:spTree>
    <p:extLst>
      <p:ext uri="{BB962C8B-B14F-4D97-AF65-F5344CB8AC3E}">
        <p14:creationId xmlns:p14="http://schemas.microsoft.com/office/powerpoint/2010/main" val="23160264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2279904" y="67958"/>
            <a:ext cx="6864096"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s-ES" sz="3200" dirty="0">
                <a:latin typeface="Verdana" panose="020B0604030504040204" pitchFamily="34" charset="0"/>
              </a:rPr>
              <a:t>Capacitación en materia de ciberdelincuencia</a:t>
            </a:r>
          </a:p>
        </p:txBody>
      </p:sp>
      <p:sp>
        <p:nvSpPr>
          <p:cNvPr id="12" name="Slide Number Placeholder 1">
            <a:extLst>
              <a:ext uri="{FF2B5EF4-FFF2-40B4-BE49-F238E27FC236}">
                <a16:creationId xmlns:a16="http://schemas.microsoft.com/office/drawing/2014/main" id="{5845ED87-4604-4B0E-B2FC-DA8406E3AE47}"/>
              </a:ext>
            </a:extLst>
          </p:cNvPr>
          <p:cNvSpPr>
            <a:spLocks noGrp="1"/>
          </p:cNvSpPr>
          <p:nvPr>
            <p:ph type="sldNum" sz="quarter" idx="12"/>
          </p:nvPr>
        </p:nvSpPr>
        <p:spPr>
          <a:xfrm>
            <a:off x="7010400" y="6590093"/>
            <a:ext cx="2133600" cy="267907"/>
          </a:xfrm>
        </p:spPr>
        <p:txBody>
          <a:bodyPr/>
          <a:lstStyle/>
          <a:p>
            <a:fld id="{B517EF97-6CC0-48A9-BC0E-433EC7B55211}" type="slidenum">
              <a:rPr lang="en-GB" smtClean="0"/>
              <a:pPr/>
              <a:t>8</a:t>
            </a:fld>
            <a:endParaRPr lang="es-ES" dirty="0"/>
          </a:p>
        </p:txBody>
      </p:sp>
      <p:sp>
        <p:nvSpPr>
          <p:cNvPr id="3" name="Rectangle 2"/>
          <p:cNvSpPr/>
          <p:nvPr/>
        </p:nvSpPr>
        <p:spPr>
          <a:xfrm>
            <a:off x="595423" y="3913633"/>
            <a:ext cx="4572000" cy="1323439"/>
          </a:xfrm>
          <a:prstGeom prst="rect">
            <a:avLst/>
          </a:prstGeom>
        </p:spPr>
        <p:txBody>
          <a:bodyPr>
            <a:spAutoFit/>
          </a:bodyPr>
          <a:lstStyle/>
          <a:p>
            <a:r>
              <a:rPr lang="es-ES" sz="4000" b="1" dirty="0">
                <a:latin typeface="+mj-lt"/>
              </a:rPr>
              <a:t>Parte 2</a:t>
            </a:r>
            <a:br/>
            <a:r>
              <a:rPr lang="es-ES" sz="4000" b="1" dirty="0">
                <a:latin typeface="+mj-lt"/>
              </a:rPr>
              <a:t>Estudio de caso</a:t>
            </a:r>
          </a:p>
        </p:txBody>
      </p:sp>
    </p:spTree>
    <p:extLst>
      <p:ext uri="{BB962C8B-B14F-4D97-AF65-F5344CB8AC3E}">
        <p14:creationId xmlns:p14="http://schemas.microsoft.com/office/powerpoint/2010/main" val="17449785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6" name="Rectangle 15">
            <a:extLst>
              <a:ext uri="{FF2B5EF4-FFF2-40B4-BE49-F238E27FC236}">
                <a16:creationId xmlns:a16="http://schemas.microsoft.com/office/drawing/2014/main" id="{1AB647F1-1DB2-4F02-8864-DC4AD13AD00C}"/>
              </a:ext>
            </a:extLst>
          </p:cNvPr>
          <p:cNvSpPr/>
          <p:nvPr/>
        </p:nvSpPr>
        <p:spPr>
          <a:xfrm>
            <a:off x="2279904" y="67958"/>
            <a:ext cx="6864096"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s-ES" sz="3200" dirty="0">
                <a:latin typeface="Verdana" panose="020B0604030504040204" pitchFamily="34" charset="0"/>
              </a:rPr>
              <a:t>¿Qué soy?</a:t>
            </a:r>
          </a:p>
        </p:txBody>
      </p:sp>
      <p:sp>
        <p:nvSpPr>
          <p:cNvPr id="2" name="Content Placeholder 1"/>
          <p:cNvSpPr>
            <a:spLocks noGrp="1"/>
          </p:cNvSpPr>
          <p:nvPr>
            <p:ph idx="1"/>
          </p:nvPr>
        </p:nvSpPr>
        <p:spPr>
          <a:xfrm>
            <a:off x="628650" y="1247242"/>
            <a:ext cx="7886700" cy="5153558"/>
          </a:xfrm>
        </p:spPr>
        <p:txBody>
          <a:bodyPr>
            <a:normAutofit fontScale="77500" lnSpcReduction="20000"/>
          </a:bodyPr>
          <a:lstStyle/>
          <a:p>
            <a:pPr algn="just">
              <a:buFont typeface="Wingdings" panose="05000000000000000000" pitchFamily="2" charset="2"/>
              <a:buChar char="Ø"/>
            </a:pPr>
            <a:r>
              <a:rPr lang="es-ES" i="1" dirty="0"/>
              <a:t>El servicio de policía del país A comenzó a recibir numerosas quejas de los ciudadanos sobre extraños casos de juegos con premios organizados a través de las redes de medios sociales por la conocida marca Brand de diferentes ámbitos comerciales.</a:t>
            </a:r>
          </a:p>
          <a:p>
            <a:pPr algn="just">
              <a:buFont typeface="Wingdings" panose="05000000000000000000" pitchFamily="2" charset="2"/>
              <a:buChar char="Ø"/>
            </a:pPr>
            <a:endParaRPr lang="es-ES" i="1" dirty="0"/>
          </a:p>
          <a:p>
            <a:pPr algn="just">
              <a:buFont typeface="Wingdings" panose="05000000000000000000" pitchFamily="2" charset="2"/>
              <a:buChar char="Ø"/>
            </a:pPr>
            <a:r>
              <a:rPr lang="es-ES" i="1" dirty="0"/>
              <a:t>Los premios son diferentes y tentadores, y van desde cupones de descuento comercial hasta teléfonos móviles de alta gama u ordenadores portátiles caros. </a:t>
            </a:r>
          </a:p>
          <a:p>
            <a:pPr algn="just">
              <a:buFont typeface="Wingdings" panose="05000000000000000000" pitchFamily="2" charset="2"/>
              <a:buChar char="Ø"/>
            </a:pPr>
            <a:endParaRPr lang="es-ES" i="1" dirty="0"/>
          </a:p>
          <a:p>
            <a:pPr algn="just">
              <a:buFont typeface="Wingdings" panose="05000000000000000000" pitchFamily="2" charset="2"/>
              <a:buChar char="Ø"/>
            </a:pPr>
            <a:r>
              <a:rPr lang="es-ES" i="1" dirty="0"/>
              <a:t>Los juegos se organizan en las redes de medios sociales de manera que en los canales de comunicación generales más populares los equipos de marketing de Brand publican anuncios de los juegos y de los premios invitando a todas las personas que estén interesadas en participar a que se unan haciendo clic en el enlace que abre el canal de los medios sociales dedicado al juego. </a:t>
            </a:r>
          </a:p>
          <a:p>
            <a:pPr algn="just">
              <a:buFont typeface="Wingdings" panose="05000000000000000000" pitchFamily="2" charset="2"/>
              <a:buChar char="Ø"/>
            </a:pPr>
            <a:endParaRPr lang="es-ES" i="1" dirty="0"/>
          </a:p>
          <a:p>
            <a:pPr algn="just">
              <a:buFont typeface="Wingdings" panose="05000000000000000000" pitchFamily="2" charset="2"/>
              <a:buChar char="Ø"/>
            </a:pPr>
            <a:r>
              <a:rPr lang="es-ES" i="1" dirty="0"/>
              <a:t>Cientos e incluso miles de personas se sienten atraídas y siguen el enlace y comienzan a participar en el juego.</a:t>
            </a:r>
          </a:p>
          <a:p>
            <a:endParaRPr lang="es-ES" dirty="0"/>
          </a:p>
        </p:txBody>
      </p:sp>
      <p:sp>
        <p:nvSpPr>
          <p:cNvPr id="19" name="Slide Number Placeholder 1">
            <a:extLst>
              <a:ext uri="{FF2B5EF4-FFF2-40B4-BE49-F238E27FC236}">
                <a16:creationId xmlns:a16="http://schemas.microsoft.com/office/drawing/2014/main" id="{93F621E1-9ACD-4124-9918-27EDD9426654}"/>
              </a:ext>
            </a:extLst>
          </p:cNvPr>
          <p:cNvSpPr>
            <a:spLocks noGrp="1"/>
          </p:cNvSpPr>
          <p:nvPr>
            <p:ph type="sldNum" sz="quarter" idx="10"/>
          </p:nvPr>
        </p:nvSpPr>
        <p:spPr/>
        <p:txBody>
          <a:bodyPr/>
          <a:lstStyle/>
          <a:p>
            <a:fld id="{B517EF97-6CC0-48A9-BC0E-433EC7B55211}" type="slidenum">
              <a:rPr lang="en-GB" smtClean="0"/>
              <a:pPr/>
              <a:t>9</a:t>
            </a:fld>
            <a:endParaRPr lang="es-ES" dirty="0"/>
          </a:p>
        </p:txBody>
      </p:sp>
    </p:spTree>
    <p:extLst>
      <p:ext uri="{BB962C8B-B14F-4D97-AF65-F5344CB8AC3E}">
        <p14:creationId xmlns:p14="http://schemas.microsoft.com/office/powerpoint/2010/main" val="326709124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1145</TotalTime>
  <Words>4605</Words>
  <Application>Microsoft Office PowerPoint</Application>
  <PresentationFormat>Presentación en pantalla (4:3)</PresentationFormat>
  <Paragraphs>385</Paragraphs>
  <Slides>34</Slides>
  <Notes>34</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34</vt:i4>
      </vt:variant>
    </vt:vector>
  </HeadingPairs>
  <TitlesOfParts>
    <vt:vector size="42" baseType="lpstr">
      <vt:lpstr>Arial</vt:lpstr>
      <vt:lpstr>Arial Narrow</vt:lpstr>
      <vt:lpstr>Calibri</vt:lpstr>
      <vt:lpstr>Calibri (heading)</vt:lpstr>
      <vt:lpstr>Calibri Light</vt:lpstr>
      <vt:lpstr>Verdana</vt:lpstr>
      <vt:lpstr>Wingdings</vt:lpstr>
      <vt:lpstr>Office Theme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 </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Catalina</dc:creator>
  <cp:lastModifiedBy>Javier Torres</cp:lastModifiedBy>
  <cp:revision>179</cp:revision>
  <dcterms:created xsi:type="dcterms:W3CDTF">2020-10-07T11:36:01Z</dcterms:created>
  <dcterms:modified xsi:type="dcterms:W3CDTF">2021-07-14T16:36:17Z</dcterms:modified>
</cp:coreProperties>
</file>