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comments/comment2.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3.xml" ContentType="application/vnd.openxmlformats-officedocument.presentationml.comments+xml"/>
  <Override PartName="/ppt/notesSlides/notesSlide9.xml" ContentType="application/vnd.openxmlformats-officedocument.presentationml.notesSlide+xml"/>
  <Override PartName="/ppt/comments/comment4.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5.xml" ContentType="application/vnd.openxmlformats-officedocument.presentationml.comments+xml"/>
  <Override PartName="/ppt/notesSlides/notesSlide12.xml" ContentType="application/vnd.openxmlformats-officedocument.presentationml.notesSlide+xml"/>
  <Override PartName="/ppt/comments/comment6.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7"/>
  </p:notesMasterIdLst>
  <p:sldIdLst>
    <p:sldId id="355" r:id="rId2"/>
    <p:sldId id="567" r:id="rId3"/>
    <p:sldId id="568" r:id="rId4"/>
    <p:sldId id="569" r:id="rId5"/>
    <p:sldId id="570" r:id="rId6"/>
    <p:sldId id="747" r:id="rId7"/>
    <p:sldId id="748" r:id="rId8"/>
    <p:sldId id="749" r:id="rId9"/>
    <p:sldId id="750" r:id="rId10"/>
    <p:sldId id="791" r:id="rId11"/>
    <p:sldId id="751" r:id="rId12"/>
    <p:sldId id="263" r:id="rId13"/>
    <p:sldId id="587" r:id="rId14"/>
    <p:sldId id="787" r:id="rId15"/>
    <p:sldId id="588" r:id="rId16"/>
    <p:sldId id="766" r:id="rId17"/>
    <p:sldId id="753" r:id="rId18"/>
    <p:sldId id="754" r:id="rId19"/>
    <p:sldId id="767" r:id="rId20"/>
    <p:sldId id="792" r:id="rId21"/>
    <p:sldId id="782" r:id="rId22"/>
    <p:sldId id="590" r:id="rId23"/>
    <p:sldId id="757" r:id="rId24"/>
    <p:sldId id="758" r:id="rId25"/>
    <p:sldId id="759" r:id="rId26"/>
    <p:sldId id="760" r:id="rId27"/>
    <p:sldId id="761" r:id="rId28"/>
    <p:sldId id="783" r:id="rId29"/>
    <p:sldId id="752" r:id="rId30"/>
    <p:sldId id="788" r:id="rId31"/>
    <p:sldId id="793" r:id="rId32"/>
    <p:sldId id="789" r:id="rId33"/>
    <p:sldId id="616" r:id="rId34"/>
    <p:sldId id="790" r:id="rId35"/>
    <p:sldId id="786"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2CD8423E-0CCD-48E0-A715-3EC094151D76}">
          <p14:sldIdLst>
            <p14:sldId id="355"/>
          </p14:sldIdLst>
        </p14:section>
        <p14:section name="Introduction" id="{DEED0A68-EF9C-4733-ADAA-766A859E58BB}">
          <p14:sldIdLst>
            <p14:sldId id="567"/>
            <p14:sldId id="568"/>
          </p14:sldIdLst>
        </p14:section>
        <p14:section name="Section 1" id="{1F767E79-2A4A-4837-8114-C2475E36F49A}">
          <p14:sldIdLst>
            <p14:sldId id="569"/>
            <p14:sldId id="570"/>
            <p14:sldId id="747"/>
            <p14:sldId id="748"/>
            <p14:sldId id="749"/>
            <p14:sldId id="750"/>
            <p14:sldId id="791"/>
            <p14:sldId id="751"/>
            <p14:sldId id="263"/>
          </p14:sldIdLst>
        </p14:section>
        <p14:section name="Section 2" id="{892BF753-DF49-4689-9CE1-D4C545F1375F}">
          <p14:sldIdLst>
            <p14:sldId id="587"/>
            <p14:sldId id="787"/>
            <p14:sldId id="588"/>
            <p14:sldId id="766"/>
            <p14:sldId id="753"/>
            <p14:sldId id="754"/>
            <p14:sldId id="767"/>
            <p14:sldId id="792"/>
            <p14:sldId id="782"/>
          </p14:sldIdLst>
        </p14:section>
        <p14:section name="Section 3" id="{5AFCBE4C-7AC2-4AB5-A2A2-EA953BE29FEB}">
          <p14:sldIdLst>
            <p14:sldId id="590"/>
            <p14:sldId id="757"/>
            <p14:sldId id="758"/>
            <p14:sldId id="759"/>
            <p14:sldId id="760"/>
            <p14:sldId id="761"/>
            <p14:sldId id="783"/>
          </p14:sldIdLst>
        </p14:section>
        <p14:section name="Section 4" id="{42AB9B2C-602D-4C4D-9B15-02487831F694}">
          <p14:sldIdLst>
            <p14:sldId id="752"/>
            <p14:sldId id="788"/>
            <p14:sldId id="793"/>
            <p14:sldId id="789"/>
          </p14:sldIdLst>
        </p14:section>
        <p14:section name="Section 5" id="{67F623D0-C5EF-430D-958D-01C4D44E7904}">
          <p14:sldIdLst>
            <p14:sldId id="616"/>
            <p14:sldId id="790"/>
            <p14:sldId id="786"/>
          </p14:sldIdLst>
        </p14:section>
        <p14:section name="Conclusions" id="{AD901706-933A-4282-831D-2F305081F9D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NDREA Andrei-Stefan" initials="CA" lastIdx="15" clrIdx="0">
    <p:extLst>
      <p:ext uri="{19B8F6BF-5375-455C-9EA6-DF929625EA0E}">
        <p15:presenceInfo xmlns:p15="http://schemas.microsoft.com/office/powerpoint/2012/main" userId="S::Andrei-Stefan.CANDREA@coe.int::076b47cf-5c95-4213-8990-00bd8775d9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A6B8"/>
    <a:srgbClr val="2F618F"/>
    <a:srgbClr val="4B6A90"/>
    <a:srgbClr val="91BE9E"/>
    <a:srgbClr val="0E3D8A"/>
    <a:srgbClr val="0E41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94" autoAdjust="0"/>
    <p:restoredTop sz="71851" autoAdjust="0"/>
  </p:normalViewPr>
  <p:slideViewPr>
    <p:cSldViewPr snapToGrid="0">
      <p:cViewPr>
        <p:scale>
          <a:sx n="75" d="100"/>
          <a:sy n="75" d="100"/>
        </p:scale>
        <p:origin x="1452" y="66"/>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0-12T18:28:31.043" idx="9">
    <p:pos x="2242" y="851"/>
    <p:text>Inititally: 'do we have them?' a bit too rough to my opinion</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0-12T18:30:24.153" idx="10">
    <p:pos x="3840" y="-8"/>
    <p:text>Initially: do we have them?</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10-12T18:49:35.821" idx="11">
    <p:pos x="4892" y="330"/>
    <p:text>Initially: Competencies?</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10-12T18:49:51.730" idx="12">
    <p:pos x="4570" y="330"/>
    <p:text>Initially: Capacities?</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0-10-12T18:52:12.988" idx="13">
    <p:pos x="4004" y="-5"/>
    <p:text>Initially: Cooperation?</p:text>
    <p:extLst>
      <p:ext uri="{C676402C-5697-4E1C-873F-D02D1690AC5C}">
        <p15:threadingInfo xmlns:p15="http://schemas.microsoft.com/office/powerpoint/2012/main" timeZoneBias="-1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0-10-13T11:16:20.039" idx="14">
    <p:pos x="2746" y="1555"/>
    <p:text>Too much text, I would make 2 slides</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23/03/2021</a:t>
            </a:fld>
            <a:endParaRPr lang="ka-G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a:t>
            </a:fld>
            <a:endParaRPr lang="ka-GE"/>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1</a:t>
            </a:fld>
            <a:endParaRPr lang="ka-GE"/>
          </a:p>
        </p:txBody>
      </p:sp>
    </p:spTree>
    <p:extLst>
      <p:ext uri="{BB962C8B-B14F-4D97-AF65-F5344CB8AC3E}">
        <p14:creationId xmlns:p14="http://schemas.microsoft.com/office/powerpoint/2010/main" val="2365103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ka-GE"/>
          </a:p>
        </p:txBody>
      </p:sp>
    </p:spTree>
    <p:extLst>
      <p:ext uri="{BB962C8B-B14F-4D97-AF65-F5344CB8AC3E}">
        <p14:creationId xmlns:p14="http://schemas.microsoft.com/office/powerpoint/2010/main" val="2549062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კითხვების სახით აღწერს თანამშრომლობის არხების აუცილებელ ნაწილებს როგორც ჰორიზონტალურად, ისე ვერტიკალურად. კიბერდანაშაულთან ბრძოლა უფრო მეტად იღწვის სწრაფი და ნაყოფიერი თანამშრომლობისკენ, ვიდრე ბრძოლა სხვა დანაშაულების წინააღმდეგ. ექსპერტმა ხაზი უნდა გაუსვას ამ ფაქტს.</a:t>
            </a:r>
          </a:p>
          <a:p>
            <a:endParaRPr lang="ka-GE" dirty="0"/>
          </a:p>
          <a:p>
            <a:pPr marL="0" marR="0" indent="0" algn="l" defTabSz="914400" rtl="0" eaLnBrk="1" fontAlgn="auto" latinLnBrk="0" hangingPunct="1">
              <a:lnSpc>
                <a:spcPct val="100000"/>
              </a:lnSpc>
              <a:spcBef>
                <a:spcPts val="0"/>
              </a:spcBef>
              <a:spcAft>
                <a:spcPts val="0"/>
              </a:spcAft>
              <a:buClrTx/>
              <a:buSzTx/>
              <a:buFontTx/>
              <a:buNone/>
              <a:tabLst/>
              <a:defRPr/>
            </a:pPr>
            <a:r>
              <a:rPr lang="ka-GE" dirty="0" smtClean="0"/>
              <a:t>ექსპერტი უნდა ჩაერთოს დელეგატების</a:t>
            </a:r>
            <a:r>
              <a:rPr lang="ka-GE" baseline="0" dirty="0" smtClean="0"/>
              <a:t> დისკუსიაში</a:t>
            </a:r>
            <a:r>
              <a:rPr lang="ka-GE" dirty="0" smtClean="0"/>
              <a:t>, რომლებმაც ასევე</a:t>
            </a:r>
            <a:r>
              <a:rPr lang="ka-GE" baseline="0" dirty="0" smtClean="0"/>
              <a:t> </a:t>
            </a:r>
            <a:r>
              <a:rPr lang="ka-GE" dirty="0" smtClean="0"/>
              <a:t>პასუხები უნდა გასცენ კითხვებს</a:t>
            </a:r>
            <a:r>
              <a:rPr lang="ka-GE" baseline="0" dirty="0" smtClean="0"/>
              <a:t> ქვეყანაში</a:t>
            </a:r>
            <a:r>
              <a:rPr lang="ka-GE" dirty="0" smtClean="0"/>
              <a:t> ვითარებასთან დაკავშირებით.</a:t>
            </a:r>
          </a:p>
          <a:p>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ka-GE"/>
          </a:p>
        </p:txBody>
      </p:sp>
    </p:spTree>
    <p:extLst>
      <p:ext uri="{BB962C8B-B14F-4D97-AF65-F5344CB8AC3E}">
        <p14:creationId xmlns:p14="http://schemas.microsoft.com/office/powerpoint/2010/main" val="1139962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აღწერს კიბერდანაშაულის გამოძიებასთან დაკავშირებული კონცეფციების „წესებს“. წესები ოფიციალური არაა, მაგრამ ისინი წარმოადგენს კიბერდანაშაულის გამოძიების პრაქტიკოსის გამოცდილებას.</a:t>
            </a:r>
          </a:p>
          <a:p>
            <a:endParaRPr lang="ka-GE" dirty="0"/>
          </a:p>
          <a:p>
            <a:r>
              <a:rPr lang="ka-GE" dirty="0" smtClean="0"/>
              <a:t>თუმცა, შეიძლება აღმოჩნდეს, რომ ზოგი „წესი“ აშკარაა და აღწერს უკვე არსებულ პროცედურას, მაგრამ საქმე ასე მარტივად არაა. სახელდობრ, მიუხედავად იმისა, რომ ბევრ ქვეყანაში არსებობს სამართლებრივი ჩარჩო, არ არსებობს შეთანხმებები უფრო დაბალ დონეზე, რომლებიც უფრო ზუსტად უნდა განსაზღვრავდეს თანამშრომლობის პროცედურებსა და თავად თანამშრომლობას.</a:t>
            </a:r>
          </a:p>
          <a:p>
            <a:endParaRPr lang="ka-GE" dirty="0"/>
          </a:p>
          <a:p>
            <a:r>
              <a:rPr lang="ka-GE" dirty="0" smtClean="0"/>
              <a:t>ხშირად, ორგანოები რჩებიან თავიანთი იურისდიქციის ფარგლებში და არ ახორციელებენ პირდაპირ ან სწრაფ კომუნიკაციას სხვებთან. ამ სახის ქმედებას მივყავართ ნელ კომუნიკაციამდე და მტკიცებულებებისა და ფაქტების ნელ გაცვლამდე, ასევე საქმის მასალების დაკარგვამდე.</a:t>
            </a:r>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ka-GE"/>
          </a:p>
        </p:txBody>
      </p:sp>
    </p:spTree>
    <p:extLst>
      <p:ext uri="{BB962C8B-B14F-4D97-AF65-F5344CB8AC3E}">
        <p14:creationId xmlns:p14="http://schemas.microsoft.com/office/powerpoint/2010/main" val="1348260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წარადგენს მოქმედებების ძირითად სიას, რომლებიც უნდა განახორციელოს სამართალდამცავმა ორგანომ კიბერდანაშაულის გამოძიების დროს. </a:t>
            </a:r>
          </a:p>
          <a:p>
            <a:endParaRPr lang="ka-GE" dirty="0"/>
          </a:p>
          <a:p>
            <a:r>
              <a:rPr lang="ka-GE" dirty="0" smtClean="0"/>
              <a:t>უკვე ყურადღება უნდა მიექცეს გარკვეულ საპროცესო და ლოგიკურ განსხვავებებს საერთო სამართლისა და სამოქალაქო სამართლის ქვეყნებს შორის.</a:t>
            </a:r>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ka-GE"/>
          </a:p>
        </p:txBody>
      </p:sp>
    </p:spTree>
    <p:extLst>
      <p:ext uri="{BB962C8B-B14F-4D97-AF65-F5344CB8AC3E}">
        <p14:creationId xmlns:p14="http://schemas.microsoft.com/office/powerpoint/2010/main" val="3294698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წინა სლაიდის გაგრძელება.</a:t>
            </a:r>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ka-GE"/>
          </a:p>
        </p:txBody>
      </p:sp>
    </p:spTree>
    <p:extLst>
      <p:ext uri="{BB962C8B-B14F-4D97-AF65-F5344CB8AC3E}">
        <p14:creationId xmlns:p14="http://schemas.microsoft.com/office/powerpoint/2010/main" val="2372407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წარადგენს ძირითად პროცესებს, რომლებიც უნდა განახორციელოს პროკურატურამ. სისტემის მიუხედავად, პროკურატურა წარმოადგენს ორგანოს, რომელიც, ასე თუ ისე, დაკავშირებულია სისხლის სამართლის გამოძიების ყველა მონაწილესთან, დაწყებული სამართალდამცავი ორგანოებიდან დამთავრებული სასამართლოთი.</a:t>
            </a:r>
          </a:p>
          <a:p>
            <a:endParaRPr lang="ka-GE" dirty="0"/>
          </a:p>
          <a:p>
            <a:r>
              <a:rPr lang="ka-GE" dirty="0" smtClean="0"/>
              <a:t>უფრო და უფრო ხშირად არიან პროკურორები ის პირები, ვინც </a:t>
            </a:r>
            <a:r>
              <a:rPr lang="ka-GE" dirty="0" smtClean="0"/>
              <a:t>ხელმძღვანელობს </a:t>
            </a:r>
            <a:r>
              <a:rPr lang="ka-GE" dirty="0" smtClean="0"/>
              <a:t>გამოძიებას </a:t>
            </a:r>
            <a:r>
              <a:rPr lang="ka-GE" dirty="0" smtClean="0"/>
              <a:t>და, </a:t>
            </a:r>
            <a:r>
              <a:rPr lang="ka-GE" dirty="0" smtClean="0"/>
              <a:t>ამდენად, ისინი უფრო ხშირად ჩნდებიან კიბერდანაშაულთან ბრძოლის 24-საათიან რეჟიმში მომუშავე საკონტაქტო პუნქტების სისტემაში.</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ka-GE"/>
          </a:p>
        </p:txBody>
      </p:sp>
    </p:spTree>
    <p:extLst>
      <p:ext uri="{BB962C8B-B14F-4D97-AF65-F5344CB8AC3E}">
        <p14:creationId xmlns:p14="http://schemas.microsoft.com/office/powerpoint/2010/main" val="1930083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გამომძიებელი მოსამართლე არის მოსამართლე სამოქალაქო სამართლის სისტემაში, ვინც, ფაქტობრივად, ახორციელებს გამოძიებას. პოლიციის ან პროკურატურის ყველა მანამდელი მოქმედება მიჩნეულია მტკიცებულებით საქმისწარმოებად, რომელსაც მივყავართ პროკურორის მიერ სასამართლოში წარდგენილ მოთხოვნამდე, გამოძიების ჩატარების შესახებ. პრინციპში, მტკიცებულებად ითვლება მხოლოდ გამომძიებელი მოსამართლის მიერ შეგროვებული და დადგენილი მტკიცებულებები.</a:t>
            </a:r>
          </a:p>
          <a:p>
            <a:endParaRPr lang="ka-GE" dirty="0"/>
          </a:p>
          <a:p>
            <a:r>
              <a:rPr lang="ka-GE" dirty="0" smtClean="0"/>
              <a:t>საერთო სამართლის სისტემაში გამომძიებელი მოსამართლის ფუნქცია არ არსებობს. ამიტომ ყველა წარდგენა ხორციელდება </a:t>
            </a:r>
            <a:r>
              <a:rPr lang="ka-GE" dirty="0" smtClean="0"/>
              <a:t>საქმის განმხილველ მოსამართლესთან</a:t>
            </a:r>
            <a:r>
              <a:rPr lang="ka-GE" dirty="0" smtClean="0"/>
              <a:t>.</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ka-GE"/>
          </a:p>
        </p:txBody>
      </p:sp>
    </p:spTree>
    <p:extLst>
      <p:ext uri="{BB962C8B-B14F-4D97-AF65-F5344CB8AC3E}">
        <p14:creationId xmlns:p14="http://schemas.microsoft.com/office/powerpoint/2010/main" val="31838918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lgn="just"/>
            <a:r>
              <a:rPr lang="ka-GE" b="0" dirty="0"/>
              <a:t>ორ სისტემას შორის მთავარი განსხვავებაა, რომ საერთო სამართლის ქვეყნებში პრეცედენტული სამართალი – გამოქვეყნებული სასამართლო მოსაზრებების სახით – უპირატესი მნიშვნელობისაა, ხოლო სამოქალაქო სამართლის </a:t>
            </a:r>
            <a:r>
              <a:rPr lang="ka-GE" b="0" dirty="0" smtClean="0"/>
              <a:t>სისტემებში </a:t>
            </a:r>
            <a:r>
              <a:rPr lang="ka-GE" b="0" dirty="0"/>
              <a:t>კოდიფიცირებული კანონები დომინირებს.</a:t>
            </a:r>
          </a:p>
          <a:p>
            <a:pPr algn="just"/>
            <a:endParaRPr lang="ka-GE" b="0" dirty="0"/>
          </a:p>
          <a:p>
            <a:pPr algn="just"/>
            <a:r>
              <a:rPr lang="ka-GE" dirty="0" smtClean="0"/>
              <a:t>ზოგადი თვალსაზრისით, საერთო სამართლის სისტემა ეფუძნება სასამართლო პრეცედენტების კონცეფციას. მოსამართლეები აქ აქტიურად მონაწილეობენ კანონის ფორმირებაში, ვინაიდან მათი მიღებული გადაწყვეტილებები შემდეგ გამოიყენება მომავალი საქმეების პრეცედენტად. მიუხედავად იმისა, რომ საერთო სამართლის სისტემებში კანონები შექმნილია კანონმდებლების მიერ, მოსამართლეებზეა </a:t>
            </a:r>
            <a:r>
              <a:rPr lang="ka-GE" dirty="0" smtClean="0"/>
              <a:t>დამოკიდებული</a:t>
            </a:r>
            <a:r>
              <a:rPr lang="en-US" dirty="0" smtClean="0"/>
              <a:t>,</a:t>
            </a:r>
            <a:r>
              <a:rPr lang="ka-GE" dirty="0" smtClean="0"/>
              <a:t> </a:t>
            </a:r>
            <a:r>
              <a:rPr lang="ka-GE" dirty="0" smtClean="0"/>
              <a:t>დაეყრდნობიან ისინი თუ არა მანამდელ სასამართლო პრეცედენტებს ამ კანონების ინტერპრეტაციისთვისა და </a:t>
            </a:r>
            <a:r>
              <a:rPr lang="ka-GE" dirty="0" smtClean="0"/>
              <a:t>ცალკეულ </a:t>
            </a:r>
            <a:r>
              <a:rPr lang="ka-GE" dirty="0" smtClean="0"/>
              <a:t>საქმეებში მათ გამოსაყენებლად.</a:t>
            </a:r>
            <a:endParaRPr lang="ka-GE" b="0" dirty="0"/>
          </a:p>
          <a:p>
            <a:pPr algn="just"/>
            <a:endParaRPr lang="ka-GE" b="0" dirty="0"/>
          </a:p>
          <a:p>
            <a:pPr algn="just"/>
            <a:r>
              <a:rPr lang="ka-GE" dirty="0" smtClean="0"/>
              <a:t>სამოქალაქო სამართლის სისტემები, მეორე მხრივ, ბევრად ნაკლებ ყურადღებას აქცევს პრეცედენტს, ვიდრე კანონის კოდიფიცირებას. </a:t>
            </a:r>
            <a:r>
              <a:rPr lang="ka-GE" dirty="0" smtClean="0"/>
              <a:t>სამოქალაქო </a:t>
            </a:r>
            <a:r>
              <a:rPr lang="ka-GE" dirty="0" smtClean="0"/>
              <a:t>სამართლის სისტემები ეყრდნობა წერილობით კანონებსა და სხვა სამართლებრივ კოდექსებს, რომლებიც </a:t>
            </a:r>
            <a:r>
              <a:rPr lang="ka-GE" dirty="0" smtClean="0"/>
              <a:t>მუდმივად </a:t>
            </a:r>
            <a:r>
              <a:rPr lang="ka-GE" dirty="0" smtClean="0"/>
              <a:t>ახლდება და რომლებიც ადგენს სამართლებრივ პროცედურებს, სასჯელებს და იმას, თუ რა შეიძლება წარდგენილი იქნეს სასამართლოში და რა არა.</a:t>
            </a:r>
          </a:p>
          <a:p>
            <a:pPr algn="just"/>
            <a:endParaRPr lang="ka-GE" dirty="0"/>
          </a:p>
          <a:p>
            <a:pPr algn="just"/>
            <a:r>
              <a:rPr lang="ka-GE" dirty="0" smtClean="0"/>
              <a:t>სამოქალაქო სამართლის სისტემაში მოსამართლე მხოლოდ ადგენს საქმის ფაქტებს და იყენებს კოდიფიცირებული კანონით გათვალისწინებულ სამართლებრივი დაცვის საშუალებებს. შედეგად, კანონშემოქმედებს, მეცნიერებსა და იურიდიულ ექსპერტებს ბევრად უფრო დიდი გავლენა აქვთ იმაზე, თუ </a:t>
            </a:r>
            <a:r>
              <a:rPr lang="ka-GE" dirty="0" smtClean="0"/>
              <a:t>როგორ </a:t>
            </a:r>
            <a:r>
              <a:rPr lang="ka-GE" dirty="0" smtClean="0"/>
              <a:t>ხდება </a:t>
            </a:r>
            <a:r>
              <a:rPr lang="ka-GE" dirty="0" smtClean="0"/>
              <a:t>სამართლებრივი სისტემის </a:t>
            </a:r>
            <a:r>
              <a:rPr lang="ka-GE" dirty="0" smtClean="0"/>
              <a:t>ადმინისტრირება, ვიდრე მოსამართლეებსა და სხვა სამართლებრივ კოდექსებს, რომლებიც მუდმივად ახლდება და რომლებიც ადგენს სამართლებრივ პროცედურებს, სასჯელებს და იმას, თუ რა შეიძლება წარდგენილი იქნეს სასამართლოს წინაშე და რა არა.</a:t>
            </a:r>
          </a:p>
          <a:p>
            <a:pPr algn="just"/>
            <a:endParaRPr lang="en-GB" dirty="0" smtClean="0"/>
          </a:p>
          <a:p>
            <a:pPr algn="just"/>
            <a:endParaRPr lang="ka-GE" dirty="0"/>
          </a:p>
          <a:p>
            <a:pPr algn="just"/>
            <a:endParaRPr lang="ka-GE" b="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ka-GE"/>
          </a:p>
        </p:txBody>
      </p:sp>
    </p:spTree>
    <p:extLst>
      <p:ext uri="{BB962C8B-B14F-4D97-AF65-F5344CB8AC3E}">
        <p14:creationId xmlns:p14="http://schemas.microsoft.com/office/powerpoint/2010/main" val="3143517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ka-GE"/>
          </a:p>
        </p:txBody>
      </p:sp>
    </p:spTree>
    <p:extLst>
      <p:ext uri="{BB962C8B-B14F-4D97-AF65-F5344CB8AC3E}">
        <p14:creationId xmlns:p14="http://schemas.microsoft.com/office/powerpoint/2010/main" val="862159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სამართლებრივი ჩარჩო მოიცავს მთელ რიგ კანონებს, რომლებიც შესაბამისობაშია საერთაშორისო ხელშეკრულებებთან და სტანდარტებთან.</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ka-GE"/>
          </a:p>
        </p:txBody>
      </p:sp>
    </p:spTree>
    <p:extLst>
      <p:ext uri="{BB962C8B-B14F-4D97-AF65-F5344CB8AC3E}">
        <p14:creationId xmlns:p14="http://schemas.microsoft.com/office/powerpoint/2010/main" val="1374992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ka-GE" smtClean="0"/>
              <a:t>სესიის დღის წესრიგი. დელეგატებს უნდა ჰქონდეთ საკუთარი ასლი.</a:t>
            </a:r>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ka-GE"/>
          </a:p>
        </p:txBody>
      </p:sp>
    </p:spTree>
    <p:extLst>
      <p:ext uri="{BB962C8B-B14F-4D97-AF65-F5344CB8AC3E}">
        <p14:creationId xmlns:p14="http://schemas.microsoft.com/office/powerpoint/2010/main" val="1038989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ამ სლაიდში წარმოდგენილია ყველაზე მნიშვნელოვანი კანონი. ის ადგენს </a:t>
            </a:r>
            <a:r>
              <a:rPr lang="ka-GE" dirty="0" smtClean="0"/>
              <a:t>სპეციალიზებული </a:t>
            </a:r>
            <a:r>
              <a:rPr lang="ka-GE" dirty="0" smtClean="0"/>
              <a:t>კიბერდანაშაულთან ბრძოლის ორგანოების კომპეტენციებსა და ორგანიზაციას.</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ka-GE"/>
          </a:p>
        </p:txBody>
      </p:sp>
    </p:spTree>
    <p:extLst>
      <p:ext uri="{BB962C8B-B14F-4D97-AF65-F5344CB8AC3E}">
        <p14:creationId xmlns:p14="http://schemas.microsoft.com/office/powerpoint/2010/main" val="38639544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mtClean="0"/>
              <a:t>მაგალითისთვის, სერბეთის მაღალტექნოლოგიური დანაშაულის წინააღმდეგ ბრძოლის სახელმწიფო ორგანოების ორგანიზაციისა და იურისდიქციის შესახებ კანონის მე-3 მუხლი.</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ka-GE"/>
          </a:p>
        </p:txBody>
      </p:sp>
    </p:spTree>
    <p:extLst>
      <p:ext uri="{BB962C8B-B14F-4D97-AF65-F5344CB8AC3E}">
        <p14:creationId xmlns:p14="http://schemas.microsoft.com/office/powerpoint/2010/main" val="24092204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mtClean="0"/>
              <a:t>სერბეთის მაღალტექნოლოგიური დანაშაულის წინააღმდეგ ბრძოლის სპეციალური პროკურატურის სტატისტიკა. ეს არ შეიცავს რიცხვებს მისი იურისდიქციის მიღმა, მაგ., საქმეები, რომლებიც ჩვეულებრივი სისტემის საქმისწარმოებაშია.</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ka-GE"/>
          </a:p>
        </p:txBody>
      </p:sp>
    </p:spTree>
    <p:extLst>
      <p:ext uri="{BB962C8B-B14F-4D97-AF65-F5344CB8AC3E}">
        <p14:creationId xmlns:p14="http://schemas.microsoft.com/office/powerpoint/2010/main" val="7279114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ძირითადი სტატისტიკური მონაცემები და ინფორმაცია დანაშაულებრივი ქმედებების შესახებ.</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27</a:t>
            </a:fld>
            <a:endParaRPr lang="ka-GE"/>
          </a:p>
        </p:txBody>
      </p:sp>
    </p:spTree>
    <p:extLst>
      <p:ext uri="{BB962C8B-B14F-4D97-AF65-F5344CB8AC3E}">
        <p14:creationId xmlns:p14="http://schemas.microsoft.com/office/powerpoint/2010/main" val="16595304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u="none"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31</a:t>
            </a:fld>
            <a:endParaRPr lang="ka-GE"/>
          </a:p>
        </p:txBody>
      </p:sp>
    </p:spTree>
    <p:extLst>
      <p:ext uri="{BB962C8B-B14F-4D97-AF65-F5344CB8AC3E}">
        <p14:creationId xmlns:p14="http://schemas.microsoft.com/office/powerpoint/2010/main" val="26294564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ka-GE" dirty="0" smtClean="0"/>
              <a:t>სესიის ამოცანები. დელეგატებს უნდა ეცნობოს, თუ რა უნდა იქნეს მიღწეული სესიის ბოლოს</a:t>
            </a:r>
            <a:r>
              <a:rPr lang="ka-GE" dirty="0" smtClean="0"/>
              <a:t>.</a:t>
            </a:r>
            <a:endParaRPr lang="ka-GE" dirty="0" smtClean="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34</a:t>
            </a:fld>
            <a:endParaRPr lang="ka-GE"/>
          </a:p>
        </p:txBody>
      </p:sp>
    </p:spTree>
    <p:extLst>
      <p:ext uri="{BB962C8B-B14F-4D97-AF65-F5344CB8AC3E}">
        <p14:creationId xmlns:p14="http://schemas.microsoft.com/office/powerpoint/2010/main" val="11414814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35</a:t>
            </a:fld>
            <a:endParaRPr lang="ka-GE"/>
          </a:p>
        </p:txBody>
      </p:sp>
    </p:spTree>
    <p:extLst>
      <p:ext uri="{BB962C8B-B14F-4D97-AF65-F5344CB8AC3E}">
        <p14:creationId xmlns:p14="http://schemas.microsoft.com/office/powerpoint/2010/main" val="3153971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ka-GE" dirty="0" smtClean="0"/>
              <a:t>სესიის ამოცანები. დელეგატებს უნდა ეცნობოს, თუ რა უნდა იქნეს მიღწეული სესიის ბოლოს.</a:t>
            </a: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ka-GE" dirty="0"/>
          </a:p>
          <a:p>
            <a:pPr algn="just"/>
            <a:endParaRPr lang="ka-G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ka-GE"/>
          </a:p>
        </p:txBody>
      </p:sp>
    </p:spTree>
    <p:extLst>
      <p:ext uri="{BB962C8B-B14F-4D97-AF65-F5344CB8AC3E}">
        <p14:creationId xmlns:p14="http://schemas.microsoft.com/office/powerpoint/2010/main" val="1511681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4</a:t>
            </a:fld>
            <a:endParaRPr lang="ka-GE"/>
          </a:p>
        </p:txBody>
      </p:sp>
    </p:spTree>
    <p:extLst>
      <p:ext uri="{BB962C8B-B14F-4D97-AF65-F5344CB8AC3E}">
        <p14:creationId xmlns:p14="http://schemas.microsoft.com/office/powerpoint/2010/main" val="353013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წარმოადგენს არსებითი კითხვების სიას, რომლებიც უკავშირდება თქვენს ქვეყანაში არსებულ კიბერდანაშაულთან ბრძოლის კომპეტენტურ ორგანოებს. ექსპერტმა შეიძლება მიიწვიოს დელეგატები, რომ მასთან ერთად მიიღონ მონაწილეობა კითხვებზე პასუხების გაცემაში.</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ka-GE"/>
          </a:p>
        </p:txBody>
      </p:sp>
    </p:spTree>
    <p:extLst>
      <p:ext uri="{BB962C8B-B14F-4D97-AF65-F5344CB8AC3E}">
        <p14:creationId xmlns:p14="http://schemas.microsoft.com/office/powerpoint/2010/main" val="2722872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წარადგენს უფრო ფოკუსირებულ კვლევასა და თვითდაკვირვებას სპეციალიზებული ორგანოების სამართლებრივი და პრაქტიკული გავლენის სფეროზე. ექსპერტმა უნდა ჩაატაროს</a:t>
            </a:r>
            <a:r>
              <a:rPr lang="de-DE" dirty="0" smtClean="0"/>
              <a:t>, </a:t>
            </a:r>
            <a:r>
              <a:rPr lang="ka-GE" dirty="0" smtClean="0"/>
              <a:t>სასურველია, დელეგატებთან ერთად, საქმის მდგომარეობის მოკლე ანალიზი.</a:t>
            </a:r>
          </a:p>
          <a:p>
            <a:endParaRPr lang="ka-GE" dirty="0"/>
          </a:p>
          <a:p>
            <a:r>
              <a:rPr lang="ka-GE" dirty="0" smtClean="0"/>
              <a:t>ნორმატიული დონე ნიშნავს კანონებთან, კანონქვემდებარე აქტებთან ან შიდა რეგულაციებთან დაკავშირებულ</a:t>
            </a:r>
            <a:r>
              <a:rPr lang="ka-GE" baseline="0" dirty="0" smtClean="0"/>
              <a:t> ვითარებას</a:t>
            </a:r>
            <a:r>
              <a:rPr lang="ka-GE" dirty="0" smtClean="0"/>
              <a:t>. სხვა კითხვები არ</a:t>
            </a:r>
            <a:r>
              <a:rPr lang="ka-GE" baseline="0" dirty="0" smtClean="0"/>
              <a:t> საჭიროებს განმარტებას</a:t>
            </a:r>
            <a:r>
              <a:rPr lang="ka-GE" dirty="0" smtClean="0"/>
              <a:t>.</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ka-GE"/>
          </a:p>
        </p:txBody>
      </p:sp>
    </p:spTree>
    <p:extLst>
      <p:ext uri="{BB962C8B-B14F-4D97-AF65-F5344CB8AC3E}">
        <p14:creationId xmlns:p14="http://schemas.microsoft.com/office/powerpoint/2010/main" val="3808075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სლაიდით უფრო ღრმად უნდა იქნეს</a:t>
            </a:r>
            <a:r>
              <a:rPr lang="ka-GE" baseline="0" dirty="0" smtClean="0"/>
              <a:t> განხილული</a:t>
            </a:r>
            <a:r>
              <a:rPr lang="ka-GE" dirty="0" smtClean="0"/>
              <a:t> კიბერდანაშაულთან ბრძოლის სპეციალიზებული ორგანოების სტრუქტურის დეტალები, რა სახის რეგულაცია არეგულირებს მათ სამუშაოს, როგორია მათი იურისდიქცია, რამდენად კარგად არიან ისინი დაკომპლექტებული თანამშრომლებით და აღჭურვილი, არსებობს თუ არა კავშირი მათ და სისტემის სხვა ორგანოებს</a:t>
            </a:r>
            <a:r>
              <a:rPr lang="ka-GE" baseline="0" dirty="0" smtClean="0"/>
              <a:t> შორის</a:t>
            </a:r>
            <a:r>
              <a:rPr lang="ka-GE" dirty="0" smtClean="0"/>
              <a:t> და ა.შ.?</a:t>
            </a:r>
          </a:p>
          <a:p>
            <a:endParaRPr lang="ka-GE" dirty="0"/>
          </a:p>
          <a:p>
            <a:r>
              <a:rPr lang="ka-GE" dirty="0" smtClean="0"/>
              <a:t>ექსპერტმა შეიძლება მიიწვიოს დელეგატები, რომ მიიღონ მონაწილეობა კითხვებზე პასუხების გაცემაში.</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ka-GE"/>
          </a:p>
        </p:txBody>
      </p:sp>
    </p:spTree>
    <p:extLst>
      <p:ext uri="{BB962C8B-B14F-4D97-AF65-F5344CB8AC3E}">
        <p14:creationId xmlns:p14="http://schemas.microsoft.com/office/powerpoint/2010/main" val="3831681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წარადგენს სპეციალიზებული საკანონმდებლო ჩარჩოსა და ორგანოების სტრუქტურის კომპეტენციების/იურისდიქციის</a:t>
            </a:r>
            <a:r>
              <a:rPr lang="ka-GE" baseline="0" dirty="0" smtClean="0"/>
              <a:t> ნაწილის </a:t>
            </a:r>
            <a:r>
              <a:rPr lang="ka-GE" dirty="0" smtClean="0"/>
              <a:t>უფრო დეტალურ თვითანალიზს. კითხვები ძირითადად წარმოადგენს უფლებამოსილებების ჩამონათვალს, რომლებიც უნდა არსებობდეს კიბერდანაშაულთან ბრძოლის ორგანოების ეფექტური სპეციალიზაციისთვის. მის გარეშე შეუძლებელია ითქვას, რომ ქვეყანაში არსებობს ეფექტური სამართლებრივი ჩარჩო და დიდი შანსია იმისა, რომ სისტემამ, რომელიც რომელიმე ნაწილის დანაკლისს განიცდის, სწორად იფუნქციონიროს.</a:t>
            </a:r>
          </a:p>
          <a:p>
            <a:endParaRPr lang="ka-GE" dirty="0"/>
          </a:p>
          <a:p>
            <a:r>
              <a:rPr lang="ka-GE" dirty="0" smtClean="0"/>
              <a:t>ექსპერტი ისევ უნდა ჩაერთოს დელეგატების დისკუსიაში, რომლებმაც ასევე</a:t>
            </a:r>
            <a:r>
              <a:rPr lang="ka-GE" baseline="0" dirty="0" smtClean="0"/>
              <a:t> </a:t>
            </a:r>
            <a:r>
              <a:rPr lang="ka-GE" dirty="0" smtClean="0"/>
              <a:t>პასუხები უნდა გასცენ კითხვებს</a:t>
            </a:r>
            <a:r>
              <a:rPr lang="ka-GE" baseline="0" dirty="0" smtClean="0"/>
              <a:t> ქვეყანაში</a:t>
            </a:r>
            <a:r>
              <a:rPr lang="ka-GE" dirty="0" smtClean="0"/>
              <a:t> ვითარებასთან დაკავშირებით.</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ka-GE"/>
          </a:p>
        </p:txBody>
      </p:sp>
    </p:spTree>
    <p:extLst>
      <p:ext uri="{BB962C8B-B14F-4D97-AF65-F5344CB8AC3E}">
        <p14:creationId xmlns:p14="http://schemas.microsoft.com/office/powerpoint/2010/main" val="1159232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ეს სლაიდი კითხვების სახით აღწერს კიბერდანაშაულთან ბრძოლის ორგანოების შესაძლებლობების ზრდის აუცილებელ ნაწილებს. ის მოიცავს დანაშაულთან ბრძოლის სისტემის ყველა ნაწილს.</a:t>
            </a:r>
          </a:p>
          <a:p>
            <a:endParaRPr lang="ka-GE" dirty="0"/>
          </a:p>
          <a:p>
            <a:pPr marL="0" marR="0" indent="0" algn="l" defTabSz="914400" rtl="0" eaLnBrk="1" fontAlgn="auto" latinLnBrk="0" hangingPunct="1">
              <a:lnSpc>
                <a:spcPct val="100000"/>
              </a:lnSpc>
              <a:spcBef>
                <a:spcPts val="0"/>
              </a:spcBef>
              <a:spcAft>
                <a:spcPts val="0"/>
              </a:spcAft>
              <a:buClrTx/>
              <a:buSzTx/>
              <a:buFontTx/>
              <a:buNone/>
              <a:tabLst/>
              <a:defRPr/>
            </a:pPr>
            <a:r>
              <a:rPr lang="ka-GE" dirty="0" smtClean="0"/>
              <a:t>ექსპერტი უნდა ჩაერთოს დელეგატების</a:t>
            </a:r>
            <a:r>
              <a:rPr lang="ka-GE" baseline="0" dirty="0" smtClean="0"/>
              <a:t> დისკუსიაში</a:t>
            </a:r>
            <a:r>
              <a:rPr lang="ka-GE" dirty="0" smtClean="0"/>
              <a:t>, რომლებმაც ასევე</a:t>
            </a:r>
            <a:r>
              <a:rPr lang="ka-GE" baseline="0" dirty="0" smtClean="0"/>
              <a:t> </a:t>
            </a:r>
            <a:r>
              <a:rPr lang="ka-GE" dirty="0" smtClean="0"/>
              <a:t>პასუხები უნდა გასცენ კითხვებს</a:t>
            </a:r>
            <a:r>
              <a:rPr lang="ka-GE" baseline="0" dirty="0" smtClean="0"/>
              <a:t> ქვეყანაში</a:t>
            </a:r>
            <a:r>
              <a:rPr lang="ka-GE" dirty="0" smtClean="0"/>
              <a:t> ვითარებასთან დაკავშირებით.</a:t>
            </a:r>
          </a:p>
          <a:p>
            <a:pPr marL="0" marR="0" indent="0" algn="l" defTabSz="914400" rtl="0" eaLnBrk="1" fontAlgn="auto" latinLnBrk="0" hangingPunct="1">
              <a:lnSpc>
                <a:spcPct val="100000"/>
              </a:lnSpc>
              <a:spcBef>
                <a:spcPts val="0"/>
              </a:spcBef>
              <a:spcAft>
                <a:spcPts val="0"/>
              </a:spcAft>
              <a:buClrTx/>
              <a:buSzTx/>
              <a:buFontTx/>
              <a:buNone/>
              <a:tabLst/>
              <a:defRPr/>
            </a:pPr>
            <a:endParaRPr lang="ka-GE" dirty="0" smtClean="0"/>
          </a:p>
          <a:p>
            <a:endParaRPr lang="ka-GE" dirty="0" smtClean="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ka-GE"/>
          </a:p>
        </p:txBody>
      </p:sp>
    </p:spTree>
    <p:extLst>
      <p:ext uri="{BB962C8B-B14F-4D97-AF65-F5344CB8AC3E}">
        <p14:creationId xmlns:p14="http://schemas.microsoft.com/office/powerpoint/2010/main" val="17026494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 xmlns:a16="http://schemas.microsoft.com/office/drawing/2014/main" id="{979DE959-8F66-48C8-9B75-7129AEC57E19}"/>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6" name="Picture 5">
            <a:extLst>
              <a:ext uri="{FF2B5EF4-FFF2-40B4-BE49-F238E27FC236}">
                <a16:creationId xmlns="" xmlns:a16="http://schemas.microsoft.com/office/drawing/2014/main"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 xmlns:a16="http://schemas.microsoft.com/office/drawing/2014/main"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 xmlns:a16="http://schemas.microsoft.com/office/drawing/2014/main"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 xmlns:a16="http://schemas.microsoft.com/office/drawing/2014/main"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413453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23.03.2021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25864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23.03.2021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29616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11730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ka-GE" altLang="en-US" sz="900" b="1" baseline="0" dirty="0">
                <a:solidFill>
                  <a:srgbClr val="FFFFFF"/>
                </a:solidFill>
                <a:latin typeface="Verdana" panose="020B0604030504040204" pitchFamily="34" charset="0"/>
              </a:rPr>
              <a:t>www.coe.int/cybercrime</a:t>
            </a:r>
            <a:r>
              <a:rPr lang="en-US" altLang="en-US" sz="900" b="1" baseline="0" dirty="0">
                <a:solidFill>
                  <a:srgbClr val="FFFFFF"/>
                </a:solidFill>
                <a:latin typeface="Verdana" panose="020B0604030504040204" pitchFamily="34" charset="0"/>
              </a:rPr>
              <a:t>			</a:t>
            </a:r>
          </a:p>
        </p:txBody>
      </p:sp>
      <p:sp>
        <p:nvSpPr>
          <p:cNvPr id="15" name="Text Placeholder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 xmlns:a16="http://schemas.microsoft.com/office/drawing/2014/main" id="{20A8AF00-8302-4EB6-B590-39BD369534E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 xmlns:a16="http://schemas.microsoft.com/office/drawing/2014/main"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95200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 xmlns:a16="http://schemas.microsoft.com/office/drawing/2014/main" id="{9F79EE9D-52D5-4B6B-99C5-F7B7EF500FF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 xmlns:a16="http://schemas.microsoft.com/office/drawing/2014/main"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 xmlns:a16="http://schemas.microsoft.com/office/drawing/2014/main" id="{D8D75C77-33AE-4D9D-81BB-E8443987728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3" name="Text Placeholder 11">
            <a:extLst>
              <a:ext uri="{FF2B5EF4-FFF2-40B4-BE49-F238E27FC236}">
                <a16:creationId xmlns="" xmlns:a16="http://schemas.microsoft.com/office/drawing/2014/main"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9" name="Text Placeholder 11">
            <a:extLst>
              <a:ext uri="{FF2B5EF4-FFF2-40B4-BE49-F238E27FC236}">
                <a16:creationId xmlns="" xmlns:a16="http://schemas.microsoft.com/office/drawing/2014/main"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11" name="Picture 2" descr="Asking questions | TeachingEnglish | British Council | BBC">
            <a:extLst>
              <a:ext uri="{FF2B5EF4-FFF2-40B4-BE49-F238E27FC236}">
                <a16:creationId xmlns="" xmlns:a16="http://schemas.microsoft.com/office/drawing/2014/main" id="{4847C7E7-B06A-4BDA-9B87-24735A9E21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0" y="2225616"/>
            <a:ext cx="4572000" cy="279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34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 xmlns:a16="http://schemas.microsoft.com/office/drawing/2014/main" id="{B9F9D650-1009-46ED-8222-4EE43ED1429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11">
            <a:extLst>
              <a:ext uri="{FF2B5EF4-FFF2-40B4-BE49-F238E27FC236}">
                <a16:creationId xmlns="" xmlns:a16="http://schemas.microsoft.com/office/drawing/2014/main"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4840FB52-8F74-4C62-BC14-146E3735258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Slide Number Placeholder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BA4F7ED-64F8-4CD2-BB1C-C9028DADE63E}"/>
              </a:ext>
            </a:extLst>
          </p:cNvPr>
          <p:cNvSpPr>
            <a:spLocks noGrp="1"/>
          </p:cNvSpPr>
          <p:nvPr>
            <p:ph type="sldNum" sz="quarter" idx="4"/>
          </p:nvPr>
        </p:nvSpPr>
        <p:spPr>
          <a:xfrm>
            <a:off x="7086600" y="6588125"/>
            <a:ext cx="2057400" cy="285810"/>
          </a:xfrm>
          <a:prstGeom prst="rect">
            <a:avLst/>
          </a:prstGeom>
        </p:spPr>
        <p:txBody>
          <a:bodyPr/>
          <a:lstStyle>
            <a:lvl1pPr algn="r">
              <a:defRPr sz="900" b="1" baseline="0">
                <a:solidFill>
                  <a:schemeClr val="bg1"/>
                </a:solidFill>
                <a:latin typeface="Verdana" panose="020B0604030504040204" pitchFamily="34" charset="0"/>
                <a:ea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0713AAC-84AF-4971-8FCB-8CABFE853DD0}"/>
              </a:ext>
            </a:extLst>
          </p:cNvPr>
          <p:cNvSpPr>
            <a:spLocks noChangeArrowheads="1"/>
          </p:cNvSpPr>
          <p:nvPr userDrawn="1"/>
        </p:nvSpPr>
        <p:spPr bwMode="auto">
          <a:xfrm>
            <a:off x="-60382" y="6596936"/>
            <a:ext cx="321765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ka-GE" altLang="en-US" sz="900" b="1" i="0" baseline="0" dirty="0">
                <a:solidFill>
                  <a:srgbClr val="FFFFFF"/>
                </a:solidFill>
                <a:latin typeface="Verdana" panose="020B0604030504040204" pitchFamily="34" charset="0"/>
              </a:rPr>
              <a:t>www.coe.int/cybercrime</a:t>
            </a:r>
            <a:r>
              <a:rPr lang="en-US" altLang="en-US" sz="900" b="1" i="0" baseline="0" dirty="0">
                <a:solidFill>
                  <a:srgbClr val="FFFFFF"/>
                </a:solidFill>
                <a:latin typeface="Verdana" panose="020B0604030504040204" pitchFamily="34" charset="0"/>
              </a:rPr>
              <a:t>			</a:t>
            </a:r>
          </a:p>
        </p:txBody>
      </p:sp>
    </p:spTree>
    <p:extLst>
      <p:ext uri="{BB962C8B-B14F-4D97-AF65-F5344CB8AC3E}">
        <p14:creationId xmlns:p14="http://schemas.microsoft.com/office/powerpoint/2010/main" val="2679540493"/>
      </p:ext>
    </p:extLst>
  </p:cSld>
  <p:clrMap bg1="lt1" tx1="dk1" bg2="lt2" tx2="dk2" accent1="accent1" accent2="accent2" accent3="accent3" accent4="accent4" accent5="accent5" accent6="accent6" hlink="hlink" folHlink="folHlink"/>
  <p:sldLayoutIdLst>
    <p:sldLayoutId id="2147483676" r:id="rId1"/>
    <p:sldLayoutId id="2147483662" r:id="rId2"/>
    <p:sldLayoutId id="2147483672" r:id="rId3"/>
    <p:sldLayoutId id="2147483663" r:id="rId4"/>
    <p:sldLayoutId id="2147483664" r:id="rId5"/>
    <p:sldLayoutId id="2147483665" r:id="rId6"/>
    <p:sldLayoutId id="2147483666" r:id="rId7"/>
    <p:sldLayoutId id="2147483677" r:id="rId8"/>
    <p:sldLayoutId id="2147483671" r:id="rId9"/>
    <p:sldLayoutId id="2147483678" r:id="rId10"/>
    <p:sldLayoutId id="21474836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11.xml"/><Relationship Id="rId4" Type="http://schemas.openxmlformats.org/officeDocument/2006/relationships/comments" Target="../comments/commen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comments" Target="../comments/commen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comments" Target="../comments/commen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34355" y="2228592"/>
            <a:ext cx="8750206" cy="3862596"/>
          </a:xfrm>
          <a:prstGeom prst="rect">
            <a:avLst/>
          </a:prstGeom>
          <a:ln>
            <a:noFill/>
          </a:ln>
        </p:spPr>
        <p:txBody>
          <a:bodyPr wrap="square">
            <a:spAutoFit/>
          </a:bodyPr>
          <a:lstStyle/>
          <a:p>
            <a:pPr marL="0" indent="0" algn="ctr">
              <a:buFont typeface="Arial" charset="0"/>
              <a:buNone/>
              <a:defRPr/>
            </a:pPr>
            <a:r>
              <a:rPr lang="ka-GE" sz="3200" b="1" dirty="0"/>
              <a:t>სესია 3.x </a:t>
            </a:r>
          </a:p>
          <a:p>
            <a:pPr algn="ctr">
              <a:defRPr/>
            </a:pPr>
            <a:r>
              <a:rPr lang="ka-GE" sz="3200" b="1" dirty="0"/>
              <a:t>კიბერდანაშაულის გამოძიების მიმოხილვა:</a:t>
            </a:r>
          </a:p>
          <a:p>
            <a:pPr algn="ctr">
              <a:defRPr/>
            </a:pPr>
            <a:r>
              <a:rPr lang="ka-GE" sz="3200" b="1" dirty="0"/>
              <a:t>ქვეყნისა და საერთაშორისო გამოცდილება</a:t>
            </a:r>
          </a:p>
          <a:p>
            <a:pPr marL="0" indent="0" algn="ctr">
              <a:buFont typeface="Arial" charset="0"/>
              <a:buNone/>
              <a:defRPr/>
            </a:pPr>
            <a:endParaRPr lang="ka-GE" sz="1100" b="1" dirty="0">
              <a:ea typeface="MS PGothic" panose="020B0600070205080204" pitchFamily="34" charset="-128"/>
            </a:endParaRPr>
          </a:p>
          <a:p>
            <a:pPr marL="0" indent="0" algn="ctr">
              <a:buFont typeface="Arial" charset="0"/>
              <a:buNone/>
              <a:defRPr/>
            </a:pPr>
            <a:endParaRPr lang="ka-GE" sz="1100" b="1" dirty="0">
              <a:ea typeface="MS PGothic" panose="020B0600070205080204" pitchFamily="34" charset="-128"/>
            </a:endParaRPr>
          </a:p>
          <a:p>
            <a:pPr marL="0" indent="0" algn="ctr">
              <a:buFont typeface="Arial" charset="0"/>
              <a:buNone/>
              <a:defRPr/>
            </a:pPr>
            <a:endParaRPr lang="ka-GE" sz="1100" b="1" dirty="0">
              <a:ea typeface="MS PGothic" panose="020B0600070205080204" pitchFamily="34" charset="-128"/>
            </a:endParaRPr>
          </a:p>
          <a:p>
            <a:pPr algn="ctr">
              <a:spcBef>
                <a:spcPct val="0"/>
              </a:spcBef>
            </a:pPr>
            <a:r>
              <a:rPr lang="ka-GE" altLang="en-US" sz="1600" b="1" dirty="0"/>
              <a:t>Xxxxx XXXXXXXX</a:t>
            </a:r>
          </a:p>
          <a:p>
            <a:pPr algn="ctr">
              <a:spcBef>
                <a:spcPct val="0"/>
              </a:spcBef>
            </a:pPr>
            <a:endParaRPr lang="ka-GE" altLang="en-US" sz="700" dirty="0"/>
          </a:p>
          <a:p>
            <a:pPr algn="ctr">
              <a:spcBef>
                <a:spcPct val="0"/>
              </a:spcBef>
            </a:pPr>
            <a:r>
              <a:rPr lang="ka-GE" altLang="en-US" sz="1200" i="1" dirty="0"/>
              <a:t>ევროპის საბჭო</a:t>
            </a:r>
          </a:p>
          <a:p>
            <a:pPr algn="ctr">
              <a:spcBef>
                <a:spcPct val="0"/>
              </a:spcBef>
            </a:pPr>
            <a:endParaRPr lang="ka-GE" altLang="en-US" sz="1200" b="1" dirty="0">
              <a:solidFill>
                <a:srgbClr val="2F618F"/>
              </a:solidFill>
            </a:endParaRPr>
          </a:p>
          <a:p>
            <a:pPr algn="ctr">
              <a:spcBef>
                <a:spcPct val="0"/>
              </a:spcBef>
            </a:pPr>
            <a:r>
              <a:rPr lang="ka-GE" altLang="en-US" sz="1100" b="1" dirty="0">
                <a:solidFill>
                  <a:srgbClr val="2F618F"/>
                </a:solidFill>
              </a:rPr>
              <a:t>ელ. ფოსტა</a:t>
            </a:r>
          </a:p>
          <a:p>
            <a:pPr algn="ctr">
              <a:spcBef>
                <a:spcPct val="0"/>
              </a:spcBef>
            </a:pPr>
            <a:endParaRPr lang="ka-GE" altLang="en-US" sz="1200" b="1" dirty="0"/>
          </a:p>
          <a:p>
            <a:pPr algn="ctr">
              <a:spcBef>
                <a:spcPct val="0"/>
              </a:spcBef>
            </a:pPr>
            <a:endParaRPr lang="ka-GE" altLang="en-US" sz="1200" b="1" dirty="0"/>
          </a:p>
          <a:p>
            <a:pPr algn="ctr">
              <a:spcBef>
                <a:spcPct val="0"/>
              </a:spcBef>
            </a:pPr>
            <a:endParaRPr lang="ka-GE" altLang="en-US" sz="1200" b="1" dirty="0"/>
          </a:p>
          <a:p>
            <a:pPr algn="ctr">
              <a:spcBef>
                <a:spcPct val="0"/>
              </a:spcBef>
            </a:pPr>
            <a:r>
              <a:rPr lang="ka-GE" altLang="en-US" sz="1400" b="1" dirty="0"/>
              <a:t>დდ თვე წწწწ</a:t>
            </a:r>
          </a:p>
        </p:txBody>
      </p:sp>
      <p:sp>
        <p:nvSpPr>
          <p:cNvPr id="20" name="TextBox 13">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9075054-C764-4888-9887-6C6C44EF71CA}"/>
              </a:ext>
            </a:extLst>
          </p:cNvPr>
          <p:cNvSpPr>
            <a:spLocks noChangeArrowheads="1"/>
          </p:cNvSpPr>
          <p:nvPr/>
        </p:nvSpPr>
        <p:spPr bwMode="auto">
          <a:xfrm>
            <a:off x="365125" y="1177588"/>
            <a:ext cx="85994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ka-GE" altLang="en-US" sz="1600" b="1" dirty="0">
                <a:latin typeface="+mn-lt"/>
              </a:rPr>
              <a:t>გაცნობითი სასწავლო კურსი მოსამართლეებისთვის კიბერდანაშაულისა და ელექტრონული მტკიცებულებების თემაზე</a:t>
            </a:r>
            <a:endParaRPr lang="ka-GE" altLang="en-US" sz="1600" i="1" dirty="0">
              <a:latin typeface="+mn-lt"/>
            </a:endParaRPr>
          </a:p>
        </p:txBody>
      </p:sp>
      <p:sp>
        <p:nvSpPr>
          <p:cNvPr id="17"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6D84966C-22BC-4590-97F4-6937886B25E6}"/>
              </a:ext>
            </a:extLst>
          </p:cNvPr>
          <p:cNvSpPr>
            <a:spLocks noGrp="1"/>
          </p:cNvSpPr>
          <p:nvPr>
            <p:ph type="sldNum" sz="quarter" idx="12"/>
          </p:nvPr>
        </p:nvSpPr>
        <p:spPr>
          <a:xfrm>
            <a:off x="7086600" y="6588125"/>
            <a:ext cx="2057400" cy="285810"/>
          </a:xfrm>
        </p:spPr>
        <p:txBody>
          <a:bodyPr/>
          <a:lstStyle/>
          <a:p>
            <a:fld id="{B517EF97-6CC0-48A9-BC0E-433EC7B55211}" type="slidenum">
              <a:rPr lang="en-GB" smtClean="0"/>
              <a:pPr/>
              <a:t>1</a:t>
            </a:fld>
            <a:endParaRPr lang="ka-GE" dirty="0"/>
          </a:p>
        </p:txBody>
      </p:sp>
    </p:spTree>
    <p:extLst>
      <p:ext uri="{BB962C8B-B14F-4D97-AF65-F5344CB8AC3E}">
        <p14:creationId xmlns:p14="http://schemas.microsoft.com/office/powerpoint/2010/main" val="642328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FCCF9CF1-5DED-49B5-B1AB-9E4EC6A17C69}"/>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10</a:t>
            </a:fld>
            <a:endParaRPr lang="ka-GE" dirty="0"/>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4F24AB61-97C5-42B0-A182-0BEC9F6E843D}"/>
              </a:ext>
            </a:extLst>
          </p:cNvPr>
          <p:cNvSpPr/>
          <p:nvPr/>
        </p:nvSpPr>
        <p:spPr>
          <a:xfrm>
            <a:off x="2011680" y="62977"/>
            <a:ext cx="71323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კიბერდანაშაულის საერთაშორისო </a:t>
            </a:r>
          </a:p>
          <a:p>
            <a:pPr algn="r"/>
            <a:r>
              <a:rPr lang="ka-GE" sz="3200" dirty="0">
                <a:latin typeface="Verdana" panose="020B0604030504040204" pitchFamily="34" charset="0"/>
              </a:rPr>
              <a:t>განზომილება</a:t>
            </a:r>
            <a:endParaRPr lang="ka-GE" sz="3200" dirty="0">
              <a:latin typeface="Verdana" panose="020B0604030504040204" pitchFamily="34" charset="0"/>
              <a:ea typeface="Verdana" panose="020B0604030504040204" pitchFamily="34" charset="0"/>
            </a:endParaRPr>
          </a:p>
        </p:txBody>
      </p:sp>
      <p:sp>
        <p:nvSpPr>
          <p:cNvPr id="8" name="TextBox 7">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F4A5A40-4F3B-49B6-9081-1646BBF20341}"/>
              </a:ext>
            </a:extLst>
          </p:cNvPr>
          <p:cNvSpPr txBox="1"/>
          <p:nvPr/>
        </p:nvSpPr>
        <p:spPr>
          <a:xfrm>
            <a:off x="588962" y="1281981"/>
            <a:ext cx="8030033" cy="707886"/>
          </a:xfrm>
          <a:prstGeom prst="rect">
            <a:avLst/>
          </a:prstGeom>
          <a:solidFill>
            <a:srgbClr val="BDD8F3"/>
          </a:solidFill>
        </p:spPr>
        <p:txBody>
          <a:bodyPr wrap="square" rtlCol="0">
            <a:spAutoFit/>
          </a:bodyPr>
          <a:lstStyle/>
          <a:p>
            <a:pPr algn="ctr"/>
            <a:r>
              <a:rPr lang="ka-GE" sz="2000" dirty="0">
                <a:solidFill>
                  <a:schemeClr val="tx1">
                    <a:lumMod val="65000"/>
                    <a:lumOff val="35000"/>
                  </a:schemeClr>
                </a:solidFill>
                <a:latin typeface="+mj-lt"/>
              </a:rPr>
              <a:t>არის თუ არა თქვენს </a:t>
            </a:r>
            <a:r>
              <a:rPr lang="ka-GE" sz="2000" dirty="0" smtClean="0">
                <a:solidFill>
                  <a:schemeClr val="tx1">
                    <a:lumMod val="65000"/>
                    <a:lumOff val="35000"/>
                  </a:schemeClr>
                </a:solidFill>
                <a:latin typeface="+mj-lt"/>
              </a:rPr>
              <a:t>ქვეყანაში კიბერდანაშაულთან </a:t>
            </a:r>
            <a:r>
              <a:rPr lang="ka-GE" sz="2000" dirty="0">
                <a:solidFill>
                  <a:schemeClr val="tx1">
                    <a:lumMod val="65000"/>
                    <a:lumOff val="35000"/>
                  </a:schemeClr>
                </a:solidFill>
                <a:latin typeface="+mj-lt"/>
              </a:rPr>
              <a:t>ყველა დონეზე ბრძოლის </a:t>
            </a:r>
            <a:r>
              <a:rPr lang="ka-GE" sz="2000" dirty="0" smtClean="0">
                <a:solidFill>
                  <a:schemeClr val="tx1">
                    <a:lumMod val="65000"/>
                    <a:lumOff val="35000"/>
                  </a:schemeClr>
                </a:solidFill>
                <a:latin typeface="+mj-lt"/>
              </a:rPr>
              <a:t>სპეციალიზებული ორგანოები</a:t>
            </a:r>
            <a:r>
              <a:rPr lang="ka-GE" sz="2000" dirty="0">
                <a:solidFill>
                  <a:schemeClr val="tx1">
                    <a:lumMod val="65000"/>
                    <a:lumOff val="35000"/>
                  </a:schemeClr>
                </a:solidFill>
                <a:latin typeface="+mj-lt"/>
              </a:rPr>
              <a:t>?</a:t>
            </a:r>
          </a:p>
        </p:txBody>
      </p:sp>
      <p:sp>
        <p:nvSpPr>
          <p:cNvPr id="10" name="TextBox 9">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5BF146C-DBC3-44BF-AA98-DDEC334987B8}"/>
              </a:ext>
            </a:extLst>
          </p:cNvPr>
          <p:cNvSpPr txBox="1"/>
          <p:nvPr/>
        </p:nvSpPr>
        <p:spPr>
          <a:xfrm>
            <a:off x="556984" y="3013501"/>
            <a:ext cx="8030032" cy="830997"/>
          </a:xfrm>
          <a:prstGeom prst="rect">
            <a:avLst/>
          </a:prstGeom>
          <a:solidFill>
            <a:srgbClr val="F08A34"/>
          </a:solidFill>
        </p:spPr>
        <p:txBody>
          <a:bodyPr wrap="square" rtlCol="0">
            <a:spAutoFit/>
          </a:bodyPr>
          <a:lstStyle/>
          <a:p>
            <a:pPr marL="1828800" lvl="3" indent="-457200">
              <a:buAutoNum type="alphaUcPeriod"/>
            </a:pPr>
            <a:r>
              <a:rPr lang="ka-GE" sz="2400" dirty="0">
                <a:solidFill>
                  <a:schemeClr val="bg1"/>
                </a:solidFill>
                <a:latin typeface="+mj-lt"/>
              </a:rPr>
              <a:t>დიახ</a:t>
            </a:r>
          </a:p>
          <a:p>
            <a:pPr marL="1828800" lvl="3" indent="-457200">
              <a:buAutoNum type="alphaUcPeriod"/>
            </a:pPr>
            <a:r>
              <a:rPr lang="ka-GE" sz="2400" dirty="0">
                <a:solidFill>
                  <a:schemeClr val="bg1"/>
                </a:solidFill>
                <a:latin typeface="+mj-lt"/>
              </a:rPr>
              <a:t>არა</a:t>
            </a:r>
          </a:p>
        </p:txBody>
      </p:sp>
    </p:spTree>
    <p:extLst>
      <p:ext uri="{BB962C8B-B14F-4D97-AF65-F5344CB8AC3E}">
        <p14:creationId xmlns:p14="http://schemas.microsoft.com/office/powerpoint/2010/main" val="369822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0" y="1166842"/>
            <a:ext cx="4916658" cy="5324535"/>
          </a:xfrm>
          <a:prstGeom prst="rect">
            <a:avLst/>
          </a:prstGeom>
        </p:spPr>
        <p:txBody>
          <a:bodyPr wrap="square">
            <a:spAutoFit/>
          </a:bodyPr>
          <a:lstStyle/>
          <a:p>
            <a:pPr marL="342900" indent="-342900">
              <a:buFont typeface="Arial" panose="020B0604020202020204" pitchFamily="34" charset="0"/>
              <a:buChar char="•"/>
            </a:pPr>
            <a:r>
              <a:rPr lang="ka-GE" sz="2000" b="1" dirty="0"/>
              <a:t>სამართლებრივი ჩარჩო და იერარქია აძლევს მათ უფლებას, რომ: </a:t>
            </a:r>
          </a:p>
          <a:p>
            <a:pPr marL="342900" indent="-342900">
              <a:buFont typeface="Wingdings" pitchFamily="2" charset="2"/>
              <a:buChar char="Ø"/>
            </a:pPr>
            <a:endParaRPr lang="ka-GE" sz="2000" b="1" dirty="0"/>
          </a:p>
          <a:p>
            <a:pPr marL="342900" indent="-342900" algn="just">
              <a:buFont typeface="Calibri" panose="020F0502020204030204" pitchFamily="34" charset="0"/>
              <a:buChar char="‐"/>
            </a:pPr>
            <a:r>
              <a:rPr lang="ka-GE" sz="2000" dirty="0"/>
              <a:t>ეფექტურად განახორციელონ კომუნიკაცია და თანამშრომლობა შიდა </a:t>
            </a:r>
            <a:r>
              <a:rPr lang="ka-GE" sz="2000" dirty="0" smtClean="0"/>
              <a:t>დონეზე</a:t>
            </a:r>
            <a:r>
              <a:rPr lang="ka-GE" sz="2000" dirty="0"/>
              <a:t>?</a:t>
            </a:r>
          </a:p>
          <a:p>
            <a:pPr marL="342900" indent="-342900" algn="just">
              <a:buFont typeface="Calibri" panose="020F0502020204030204" pitchFamily="34" charset="0"/>
              <a:buChar char="‐"/>
            </a:pPr>
            <a:r>
              <a:rPr lang="ka-GE" sz="2000" dirty="0"/>
              <a:t>ეფექტურად განახორციელონ კომუნიკაცია და თანამშრომლობა გარე </a:t>
            </a:r>
            <a:r>
              <a:rPr lang="ka-GE" sz="2000" dirty="0" smtClean="0"/>
              <a:t>დონეზე</a:t>
            </a:r>
            <a:r>
              <a:rPr lang="ka-GE" sz="2000" dirty="0"/>
              <a:t>?</a:t>
            </a:r>
          </a:p>
          <a:p>
            <a:pPr marL="342900" indent="-342900" algn="just">
              <a:buFont typeface="Calibri" panose="020F0502020204030204" pitchFamily="34" charset="0"/>
              <a:buChar char="‐"/>
            </a:pPr>
            <a:r>
              <a:rPr lang="ka-GE" sz="2000" dirty="0"/>
              <a:t>განახორციელონ კომუნიკაცია და თანამშრომლობა საერთაშორისო </a:t>
            </a:r>
            <a:r>
              <a:rPr lang="ka-GE" sz="2000" dirty="0" smtClean="0"/>
              <a:t>ფორუმებთან</a:t>
            </a:r>
            <a:r>
              <a:rPr lang="ka-GE" sz="2000" dirty="0"/>
              <a:t>?</a:t>
            </a:r>
          </a:p>
          <a:p>
            <a:pPr marL="342900" indent="-342900" algn="just">
              <a:buFont typeface="Calibri" panose="020F0502020204030204" pitchFamily="34" charset="0"/>
              <a:buChar char="‐"/>
            </a:pPr>
            <a:r>
              <a:rPr lang="ka-GE" sz="2000" dirty="0"/>
              <a:t>ჰქონდეთ საკმარისი რესურსები, რომ ეფექტურად მიიღონ მონაწილეობა ერთობლივ საერთაშორისო კიბერდანაშაულთან დაკავშირებულ ოპერაციებსა და საქმეებში?</a:t>
            </a:r>
          </a:p>
        </p:txBody>
      </p:sp>
      <p:pic>
        <p:nvPicPr>
          <p:cNvPr id="7" name="Pictur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8F10898-D63B-6842-B8C1-D88044CAD714}"/>
              </a:ext>
            </a:extLst>
          </p:cNvPr>
          <p:cNvPicPr>
            <a:picLocks noChangeAspect="1"/>
          </p:cNvPicPr>
          <p:nvPr/>
        </p:nvPicPr>
        <p:blipFill>
          <a:blip r:embed="rId3"/>
          <a:stretch>
            <a:fillRect/>
          </a:stretch>
        </p:blipFill>
        <p:spPr>
          <a:xfrm>
            <a:off x="5168588" y="2782027"/>
            <a:ext cx="3729699" cy="1707573"/>
          </a:xfrm>
          <a:prstGeom prst="rect">
            <a:avLst/>
          </a:prstGeom>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თანამშრომლობა</a:t>
            </a: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11</a:t>
            </a:fld>
            <a:endParaRPr lang="ka-GE" dirty="0"/>
          </a:p>
        </p:txBody>
      </p:sp>
    </p:spTree>
    <p:extLst>
      <p:ext uri="{BB962C8B-B14F-4D97-AF65-F5344CB8AC3E}">
        <p14:creationId xmlns:p14="http://schemas.microsoft.com/office/powerpoint/2010/main" val="22130946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848AB73-6CF7-4B50-ACEB-48BD4182E7C5}"/>
              </a:ext>
            </a:extLst>
          </p:cNvPr>
          <p:cNvSpPr>
            <a:spLocks noGrp="1"/>
          </p:cNvSpPr>
          <p:nvPr>
            <p:ph type="sldNum" sz="quarter" idx="10"/>
          </p:nvPr>
        </p:nvSpPr>
        <p:spPr/>
        <p:txBody>
          <a:bodyPr/>
          <a:lstStyle/>
          <a:p>
            <a:fld id="{49C04F3A-82BD-4011-AADB-1F79FD7DF4BC}" type="slidenum">
              <a:rPr lang="en-GB" smtClean="0"/>
              <a:pPr/>
              <a:t>12</a:t>
            </a:fld>
            <a:endParaRPr lang="ka-GE" dirty="0"/>
          </a:p>
        </p:txBody>
      </p:sp>
    </p:spTree>
    <p:extLst>
      <p:ext uri="{BB962C8B-B14F-4D97-AF65-F5344CB8AC3E}">
        <p14:creationId xmlns:p14="http://schemas.microsoft.com/office/powerpoint/2010/main" val="13348152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309489" y="4116222"/>
            <a:ext cx="8525021" cy="496161"/>
          </a:xfrm>
          <a:prstGeom prst="rect">
            <a:avLst/>
          </a:prstGeom>
        </p:spPr>
        <p:txBody>
          <a:bodyPr wrap="square">
            <a:spAutoFit/>
          </a:bodyPr>
          <a:lstStyle/>
          <a:p>
            <a:pPr>
              <a:lnSpc>
                <a:spcPct val="80000"/>
              </a:lnSpc>
            </a:pPr>
            <a:r>
              <a:rPr lang="ka-GE" sz="3200" b="1" dirty="0"/>
              <a:t>კიბერდანაშაულის გამოძიების ძირითადი კონცეფციები</a:t>
            </a:r>
          </a:p>
        </p:txBody>
      </p:sp>
      <p:sp>
        <p:nvSpPr>
          <p:cNvPr id="11" name="Text Placeholder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0C9F440E-2696-4F5C-AE32-3ADBCBC53F9D}"/>
              </a:ext>
            </a:extLst>
          </p:cNvPr>
          <p:cNvSpPr txBox="1">
            <a:spLocks/>
          </p:cNvSpPr>
          <p:nvPr/>
        </p:nvSpPr>
        <p:spPr>
          <a:xfrm>
            <a:off x="309489" y="3766294"/>
            <a:ext cx="7772400"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ka-GE" sz="2000" dirty="0">
                <a:solidFill>
                  <a:schemeClr val="tx1">
                    <a:tint val="75000"/>
                  </a:schemeClr>
                </a:solidFill>
                <a:latin typeface="+mn-lt"/>
              </a:rPr>
              <a:t>კიბერდანაშაულის გამოძიების მიმოხილვა</a:t>
            </a: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2AB7F6E-25AD-4FA2-A70B-6EF98C3FB0FB}"/>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13</a:t>
            </a:fld>
            <a:endParaRPr lang="ka-GE" dirty="0"/>
          </a:p>
        </p:txBody>
      </p:sp>
      <p:sp>
        <p:nvSpPr>
          <p:cNvPr id="19" name="Rectangle 18">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7C2BF37-A48F-4EB2-97FF-059F74D9A439}"/>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ნაწილი ორი</a:t>
            </a:r>
          </a:p>
        </p:txBody>
      </p:sp>
    </p:spTree>
    <p:extLst>
      <p:ext uri="{BB962C8B-B14F-4D97-AF65-F5344CB8AC3E}">
        <p14:creationId xmlns:p14="http://schemas.microsoft.com/office/powerpoint/2010/main" val="3903092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0" y="1170352"/>
            <a:ext cx="4572000" cy="5047536"/>
          </a:xfrm>
          <a:prstGeom prst="rect">
            <a:avLst/>
          </a:prstGeom>
        </p:spPr>
        <p:txBody>
          <a:bodyPr>
            <a:spAutoFit/>
          </a:bodyPr>
          <a:lstStyle/>
          <a:p>
            <a:pPr>
              <a:defRPr/>
            </a:pPr>
            <a:r>
              <a:rPr lang="ka-GE" b="1" dirty="0"/>
              <a:t>წესი ნომერი 1:  </a:t>
            </a:r>
          </a:p>
          <a:p>
            <a:pPr marL="342900" indent="-342900" algn="just">
              <a:buFont typeface="Arial" panose="020B0604020202020204" pitchFamily="34" charset="0"/>
              <a:buChar char="•"/>
              <a:defRPr/>
            </a:pPr>
            <a:r>
              <a:rPr lang="ka-GE" b="1" dirty="0">
                <a:solidFill>
                  <a:srgbClr val="C00000"/>
                </a:solidFill>
              </a:rPr>
              <a:t>სწრაფი რეაგირება</a:t>
            </a:r>
          </a:p>
          <a:p>
            <a:pPr lvl="1" algn="just">
              <a:defRPr/>
            </a:pPr>
            <a:r>
              <a:rPr lang="ka-GE" sz="1600" dirty="0" smtClean="0"/>
              <a:t>კომპეტენტური ორგანოები მზად არიან რეაგირებისთვის ნებისმიერ დროს</a:t>
            </a:r>
          </a:p>
          <a:p>
            <a:pPr marL="342900" indent="-342900" algn="just">
              <a:buFont typeface="Arial" panose="020B0604020202020204" pitchFamily="34" charset="0"/>
              <a:buChar char="•"/>
              <a:defRPr/>
            </a:pPr>
            <a:endParaRPr lang="ka-GE" b="1" dirty="0"/>
          </a:p>
          <a:p>
            <a:pPr algn="just">
              <a:defRPr/>
            </a:pPr>
            <a:r>
              <a:rPr lang="ka-GE" b="1" dirty="0"/>
              <a:t>წესი ნომერი 2:</a:t>
            </a:r>
          </a:p>
          <a:p>
            <a:pPr marL="342900" indent="-342900" algn="just">
              <a:buFont typeface="Arial" panose="020B0604020202020204" pitchFamily="34" charset="0"/>
              <a:buChar char="•"/>
              <a:defRPr/>
            </a:pPr>
            <a:r>
              <a:rPr lang="ka-GE" b="1" dirty="0">
                <a:solidFill>
                  <a:srgbClr val="C00000"/>
                </a:solidFill>
              </a:rPr>
              <a:t>მუდმივი კომუნიკაცია</a:t>
            </a:r>
          </a:p>
          <a:p>
            <a:pPr lvl="1" algn="just">
              <a:defRPr/>
            </a:pPr>
            <a:r>
              <a:rPr lang="ka-GE" sz="1600" dirty="0" smtClean="0"/>
              <a:t>სამართალდამცავი ორგანოები, პროკურატურა, სასამართლო და სხვა ორგანოები ან მონაწილეები მუდმივად ახორციელებენ კომუნიკაციასა და კოორდინაციას</a:t>
            </a:r>
          </a:p>
          <a:p>
            <a:pPr marL="342900" indent="-342900" algn="just">
              <a:buFont typeface="Arial" panose="020B0604020202020204" pitchFamily="34" charset="0"/>
              <a:buChar char="•"/>
              <a:defRPr/>
            </a:pPr>
            <a:endParaRPr lang="ka-GE" b="1" dirty="0"/>
          </a:p>
          <a:p>
            <a:pPr algn="just">
              <a:defRPr/>
            </a:pPr>
            <a:r>
              <a:rPr lang="ka-GE" b="1" dirty="0"/>
              <a:t>წესი ნომერი 3:</a:t>
            </a:r>
          </a:p>
          <a:p>
            <a:pPr marL="342900" indent="-342900" algn="just">
              <a:buFont typeface="Arial" panose="020B0604020202020204" pitchFamily="34" charset="0"/>
              <a:buChar char="•"/>
              <a:defRPr/>
            </a:pPr>
            <a:r>
              <a:rPr lang="ka-GE" b="1" dirty="0">
                <a:solidFill>
                  <a:srgbClr val="C00000"/>
                </a:solidFill>
              </a:rPr>
              <a:t>მტკიცებულებები კარგადაა დაცული და შეგროვებული</a:t>
            </a:r>
          </a:p>
          <a:p>
            <a:pPr lvl="1" algn="just">
              <a:defRPr/>
            </a:pPr>
            <a:r>
              <a:rPr lang="ka-GE" sz="1600" dirty="0" smtClean="0"/>
              <a:t>ხდება ყველა ელექტრონული თუ სხვა მტკიცებულების აღმოჩენა და შესაბამისი სახით შეგროვება</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BF6D94C-E963-2548-B312-315B2A8ACCD5}"/>
              </a:ext>
            </a:extLst>
          </p:cNvPr>
          <p:cNvSpPr/>
          <p:nvPr/>
        </p:nvSpPr>
        <p:spPr>
          <a:xfrm>
            <a:off x="4572000" y="1259975"/>
            <a:ext cx="4572000" cy="4370427"/>
          </a:xfrm>
          <a:prstGeom prst="rect">
            <a:avLst/>
          </a:prstGeom>
        </p:spPr>
        <p:txBody>
          <a:bodyPr>
            <a:spAutoFit/>
          </a:bodyPr>
          <a:lstStyle/>
          <a:p>
            <a:pPr>
              <a:defRPr/>
            </a:pPr>
            <a:r>
              <a:rPr lang="ka-GE" b="1" dirty="0"/>
              <a:t>წესი ნომერი 4:</a:t>
            </a:r>
          </a:p>
          <a:p>
            <a:pPr marL="342900" indent="-342900" algn="just">
              <a:buFont typeface="Arial" pitchFamily="34" charset="0"/>
              <a:buChar char="•"/>
              <a:defRPr/>
            </a:pPr>
            <a:r>
              <a:rPr lang="ka-GE" b="1" dirty="0">
                <a:solidFill>
                  <a:srgbClr val="C00000"/>
                </a:solidFill>
              </a:rPr>
              <a:t>ხელმისაწვდომია ციფრული ექსპერტიზის დაწესებულებები და ექსპერტები</a:t>
            </a:r>
          </a:p>
          <a:p>
            <a:pPr lvl="1" algn="just">
              <a:defRPr/>
            </a:pPr>
            <a:r>
              <a:rPr lang="ka-GE" sz="1600" dirty="0" smtClean="0"/>
              <a:t>შეგროვებული მტკიცებულებების სწრაფი ანალიზია შესაძლებელი</a:t>
            </a:r>
          </a:p>
          <a:p>
            <a:pPr marL="342900" indent="-342900" algn="just">
              <a:buFont typeface="Arial" pitchFamily="34" charset="0"/>
              <a:buChar char="•"/>
              <a:defRPr/>
            </a:pPr>
            <a:endParaRPr lang="ka-GE" b="1" dirty="0"/>
          </a:p>
          <a:p>
            <a:pPr algn="just">
              <a:defRPr/>
            </a:pPr>
            <a:r>
              <a:rPr lang="ka-GE" b="1" dirty="0"/>
              <a:t>წესი ნომერი 5:</a:t>
            </a:r>
          </a:p>
          <a:p>
            <a:pPr marL="342900" indent="-342900" algn="just">
              <a:buFont typeface="Arial" pitchFamily="34" charset="0"/>
              <a:buChar char="•"/>
              <a:defRPr/>
            </a:pPr>
            <a:r>
              <a:rPr lang="ka-GE" b="1" dirty="0" smtClean="0">
                <a:solidFill>
                  <a:srgbClr val="C00000"/>
                </a:solidFill>
              </a:rPr>
              <a:t>ხდება მოწმეების </a:t>
            </a:r>
            <a:r>
              <a:rPr lang="ka-GE" b="1" dirty="0">
                <a:solidFill>
                  <a:srgbClr val="C00000"/>
                </a:solidFill>
              </a:rPr>
              <a:t>დაუყოვნებლივ </a:t>
            </a:r>
            <a:r>
              <a:rPr lang="ka-GE" b="1" dirty="0" smtClean="0">
                <a:solidFill>
                  <a:srgbClr val="C00000"/>
                </a:solidFill>
              </a:rPr>
              <a:t>დაკითხვა</a:t>
            </a:r>
            <a:endParaRPr lang="ka-GE" b="1" dirty="0">
              <a:solidFill>
                <a:srgbClr val="C00000"/>
              </a:solidFill>
            </a:endParaRPr>
          </a:p>
          <a:p>
            <a:pPr lvl="1" algn="just">
              <a:defRPr/>
            </a:pPr>
            <a:r>
              <a:rPr lang="ka-GE" sz="1600" dirty="0" smtClean="0"/>
              <a:t>კომპეტენტური ორგანოები შეძლებისდაგვარად სწრაფად კითხავენ/გამოკითხავენ მოწმეებს</a:t>
            </a:r>
          </a:p>
          <a:p>
            <a:pPr marL="342900" indent="-342900" algn="just">
              <a:buFont typeface="Arial" pitchFamily="34" charset="0"/>
              <a:buChar char="•"/>
              <a:defRPr/>
            </a:pPr>
            <a:endParaRPr lang="ka-GE" b="1" dirty="0"/>
          </a:p>
          <a:p>
            <a:pPr algn="just">
              <a:defRPr/>
            </a:pPr>
            <a:r>
              <a:rPr lang="ka-GE" b="1" dirty="0"/>
              <a:t>წესი ნომერი 6:</a:t>
            </a:r>
          </a:p>
          <a:p>
            <a:pPr marL="342900" indent="-342900" algn="just">
              <a:buFont typeface="Arial" panose="020B0604020202020204" pitchFamily="34" charset="0"/>
              <a:buChar char="•"/>
              <a:defRPr/>
            </a:pPr>
            <a:r>
              <a:rPr lang="ka-GE" b="1" dirty="0">
                <a:solidFill>
                  <a:srgbClr val="C00000"/>
                </a:solidFill>
              </a:rPr>
              <a:t>ყველა მოქმედება გადაუდებელია</a:t>
            </a:r>
          </a:p>
        </p:txBody>
      </p:sp>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F9AC3AA1-C70D-44F9-A442-BF2317E18ABC}"/>
              </a:ext>
            </a:extLst>
          </p:cNvPr>
          <p:cNvSpPr/>
          <p:nvPr/>
        </p:nvSpPr>
        <p:spPr>
          <a:xfrm>
            <a:off x="2197009" y="105903"/>
            <a:ext cx="69494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კიბერდანაშაულის გამოძიების </a:t>
            </a:r>
          </a:p>
          <a:p>
            <a:pPr algn="r">
              <a:lnSpc>
                <a:spcPct val="80000"/>
              </a:lnSpc>
            </a:pPr>
            <a:r>
              <a:rPr lang="ka-GE" sz="3200" dirty="0">
                <a:latin typeface="Verdana" panose="020B0604030504040204" pitchFamily="34" charset="0"/>
              </a:rPr>
              <a:t>ძირითადი კონცეფციები</a:t>
            </a:r>
            <a:endParaRPr lang="ka-GE" sz="3200" dirty="0">
              <a:latin typeface="Verdana" panose="020B0604030504040204" pitchFamily="34" charset="0"/>
              <a:ea typeface="Verdana" panose="020B0604030504040204" pitchFamily="34" charset="0"/>
            </a:endParaRPr>
          </a:p>
        </p:txBody>
      </p:sp>
      <p:sp>
        <p:nvSpPr>
          <p:cNvPr id="19"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5279D68-C23D-4A79-911D-5DB2F3003CEE}"/>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14</a:t>
            </a:fld>
            <a:endParaRPr lang="ka-GE" dirty="0"/>
          </a:p>
        </p:txBody>
      </p:sp>
    </p:spTree>
    <p:extLst>
      <p:ext uri="{BB962C8B-B14F-4D97-AF65-F5344CB8AC3E}">
        <p14:creationId xmlns:p14="http://schemas.microsoft.com/office/powerpoint/2010/main" val="1290972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0" y="1133393"/>
            <a:ext cx="4849091" cy="5570756"/>
          </a:xfrm>
          <a:prstGeom prst="rect">
            <a:avLst/>
          </a:prstGeom>
        </p:spPr>
        <p:txBody>
          <a:bodyPr wrap="square">
            <a:spAutoFit/>
          </a:bodyPr>
          <a:lstStyle/>
          <a:p>
            <a:pPr marL="342900" indent="-342900">
              <a:buFont typeface="Arial" panose="020B0604020202020204" pitchFamily="34" charset="0"/>
              <a:buChar char="•"/>
              <a:defRPr/>
            </a:pPr>
            <a:r>
              <a:rPr lang="ka-GE" b="1" dirty="0">
                <a:solidFill>
                  <a:srgbClr val="C00000"/>
                </a:solidFill>
              </a:rPr>
              <a:t>სამართალდამცავი ორგანოები:</a:t>
            </a:r>
          </a:p>
          <a:p>
            <a:pPr>
              <a:defRPr/>
            </a:pPr>
            <a:endParaRPr lang="ka-GE" b="1" dirty="0">
              <a:solidFill>
                <a:srgbClr val="FF0000"/>
              </a:solidFill>
            </a:endParaRPr>
          </a:p>
          <a:p>
            <a:pPr lvl="1" algn="just">
              <a:defRPr/>
            </a:pPr>
            <a:r>
              <a:rPr lang="ka-GE" sz="1600" b="1" dirty="0" smtClean="0"/>
              <a:t>შეიმუშავებენ გეგმებს</a:t>
            </a:r>
            <a:r>
              <a:rPr lang="ka-GE" sz="1600" dirty="0" smtClean="0"/>
              <a:t> ადგილზე ჩანერგვის შესახებ, მათ შორის, აუცილებელი ტექნიკური და ციფრული ექსპერტიზის კვლევებისა და მოსამზადებელი სამუშაოების შესახებ;</a:t>
            </a:r>
          </a:p>
          <a:p>
            <a:pPr marL="800100" lvl="1" indent="-342900" algn="just">
              <a:buFont typeface="Arial" panose="020B0604020202020204" pitchFamily="34" charset="0"/>
              <a:buChar char="•"/>
              <a:defRPr/>
            </a:pPr>
            <a:endParaRPr lang="ka-GE" sz="1600" dirty="0"/>
          </a:p>
          <a:p>
            <a:pPr lvl="1" algn="just">
              <a:defRPr/>
            </a:pPr>
            <a:r>
              <a:rPr lang="ka-GE" sz="1600" b="1" dirty="0" smtClean="0"/>
              <a:t>ატყობინებენ კომპეტენტურ ორგანოებს</a:t>
            </a:r>
            <a:r>
              <a:rPr lang="ka-GE" sz="1600" dirty="0" smtClean="0"/>
              <a:t> (ბრძანებების გამცემი თანამშრომელი, პროკურორი, გამომძიებელი მოსამართლე) მისაღები ზომებისა და მათი სამართლებრივი საფუძვლების შესახებ;</a:t>
            </a:r>
          </a:p>
          <a:p>
            <a:pPr marL="800100" lvl="1" indent="-342900" algn="just">
              <a:buFont typeface="Arial" panose="020B0604020202020204" pitchFamily="34" charset="0"/>
              <a:buChar char="•"/>
              <a:defRPr/>
            </a:pPr>
            <a:endParaRPr lang="ka-GE" sz="1600" dirty="0"/>
          </a:p>
          <a:p>
            <a:pPr lvl="1" algn="just">
              <a:defRPr/>
            </a:pPr>
            <a:r>
              <a:rPr lang="ka-GE" sz="1600" b="1" dirty="0" smtClean="0"/>
              <a:t>სამართლებრივი სისტემიდან გამომდინარე, წარადგენს ინიციატივის/შეთავაზების/მოთხოვნის ეკვივალენტს პროკურატურასა თუ სასამართლოში, აუცილებელი საპროცესო ინსტრუმენტების გასაცემად</a:t>
            </a:r>
            <a:r>
              <a:rPr lang="ka-GE" sz="1600" dirty="0" smtClean="0"/>
              <a:t>, რომ განახორციელოს დაუბრკოლებელი </a:t>
            </a:r>
            <a:r>
              <a:rPr lang="ka-GE" sz="1600" dirty="0" smtClean="0"/>
              <a:t>დევნა</a:t>
            </a:r>
            <a:r>
              <a:rPr lang="ka-GE" sz="1600" dirty="0" smtClean="0"/>
              <a:t> </a:t>
            </a:r>
            <a:r>
              <a:rPr lang="ka-GE" sz="1600" dirty="0" smtClean="0"/>
              <a:t>ან გამოძიება.</a:t>
            </a:r>
          </a:p>
        </p:txBody>
      </p:sp>
      <p:pic>
        <p:nvPicPr>
          <p:cNvPr id="6" name="Pictur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B152C8B-C576-ED43-BFC7-733BBFEAE53C}"/>
              </a:ext>
            </a:extLst>
          </p:cNvPr>
          <p:cNvPicPr>
            <a:picLocks noChangeAspect="1"/>
          </p:cNvPicPr>
          <p:nvPr/>
        </p:nvPicPr>
        <p:blipFill>
          <a:blip r:embed="rId3"/>
          <a:stretch>
            <a:fillRect/>
          </a:stretch>
        </p:blipFill>
        <p:spPr>
          <a:xfrm>
            <a:off x="5248704" y="2504076"/>
            <a:ext cx="3528744" cy="2343910"/>
          </a:xfrm>
          <a:prstGeom prst="rect">
            <a:avLst/>
          </a:prstGeom>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6C947D0C-1F7B-4FB9-97BA-D771DF20F58E}"/>
              </a:ext>
            </a:extLst>
          </p:cNvPr>
          <p:cNvSpPr/>
          <p:nvPr/>
        </p:nvSpPr>
        <p:spPr>
          <a:xfrm>
            <a:off x="2197009" y="105903"/>
            <a:ext cx="69494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კიბერდანაშაულის გამოძიების </a:t>
            </a:r>
          </a:p>
          <a:p>
            <a:pPr algn="r">
              <a:lnSpc>
                <a:spcPct val="80000"/>
              </a:lnSpc>
            </a:pPr>
            <a:r>
              <a:rPr lang="ka-GE" sz="3200" dirty="0">
                <a:latin typeface="Verdana" panose="020B0604030504040204" pitchFamily="34" charset="0"/>
              </a:rPr>
              <a:t>ძირითადი კონცეფციები</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C0D14AF-428C-4F23-9B54-8CFF3C59CDD2}"/>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15</a:t>
            </a:fld>
            <a:endParaRPr lang="ka-GE" dirty="0"/>
          </a:p>
        </p:txBody>
      </p:sp>
    </p:spTree>
    <p:extLst>
      <p:ext uri="{BB962C8B-B14F-4D97-AF65-F5344CB8AC3E}">
        <p14:creationId xmlns:p14="http://schemas.microsoft.com/office/powerpoint/2010/main" val="7096573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93518" y="1133393"/>
            <a:ext cx="4572000" cy="4555093"/>
          </a:xfrm>
          <a:prstGeom prst="rect">
            <a:avLst/>
          </a:prstGeom>
        </p:spPr>
        <p:txBody>
          <a:bodyPr>
            <a:spAutoFit/>
          </a:bodyPr>
          <a:lstStyle/>
          <a:p>
            <a:pPr marL="342900" indent="-342900">
              <a:buFont typeface="Arial" panose="020B0604020202020204" pitchFamily="34" charset="0"/>
              <a:buChar char="•"/>
              <a:defRPr/>
            </a:pPr>
            <a:r>
              <a:rPr lang="ka-GE" b="1" dirty="0">
                <a:solidFill>
                  <a:srgbClr val="C00000"/>
                </a:solidFill>
              </a:rPr>
              <a:t>სამართალდამცავი ორგანოები:</a:t>
            </a:r>
          </a:p>
          <a:p>
            <a:pPr lvl="1" algn="just">
              <a:defRPr/>
            </a:pPr>
            <a:r>
              <a:rPr lang="ka-GE" sz="1600" b="1" dirty="0" smtClean="0"/>
              <a:t>ბრძანებები/ორდერები, </a:t>
            </a:r>
            <a:r>
              <a:rPr lang="ka-GE" sz="1600" b="1" dirty="0" smtClean="0"/>
              <a:t>საქმიდან გამომდინარე, უნდა შეიცავდეს ყველა აუცილებელ მტკიცებულებით მოქმედებას</a:t>
            </a:r>
            <a:r>
              <a:rPr lang="ka-GE" sz="1600" dirty="0" smtClean="0"/>
              <a:t> (მაგ., მონაცემთა დაცვა, მონაცემთა გაცემა, ჩხრეკა და ამოღება, დაკავება, გამოკითხვა, მოსმენა, საექსპერტო ჩართულობა და ა.შ.);</a:t>
            </a:r>
          </a:p>
          <a:p>
            <a:pPr lvl="1" algn="just">
              <a:defRPr/>
            </a:pPr>
            <a:endParaRPr lang="ka-GE" sz="1600" b="1" dirty="0"/>
          </a:p>
          <a:p>
            <a:pPr lvl="1" algn="just">
              <a:defRPr/>
            </a:pPr>
            <a:r>
              <a:rPr lang="ka-GE" sz="1600" b="1" dirty="0" smtClean="0"/>
              <a:t>ბრძანებების/ორდერების </a:t>
            </a:r>
            <a:r>
              <a:rPr lang="ka-GE" sz="1600" b="1" dirty="0" smtClean="0"/>
              <a:t>მიღებისთანავე იწყებს სწრაფ მუშაობას</a:t>
            </a:r>
            <a:r>
              <a:rPr lang="ka-GE" sz="1600" dirty="0" smtClean="0"/>
              <a:t> კანონისა და სამუშაო პროცედურების შესაბამისად;</a:t>
            </a:r>
          </a:p>
          <a:p>
            <a:pPr lvl="1" algn="just">
              <a:defRPr/>
            </a:pPr>
            <a:endParaRPr lang="ka-GE" sz="1600" dirty="0"/>
          </a:p>
          <a:p>
            <a:pPr lvl="1" algn="just">
              <a:defRPr/>
            </a:pPr>
            <a:r>
              <a:rPr lang="ka-GE" sz="1600" b="1" dirty="0" smtClean="0"/>
              <a:t>ბრძანებების/ორდერების </a:t>
            </a:r>
            <a:r>
              <a:rPr lang="ka-GE" sz="1600" b="1" dirty="0"/>
              <a:t>შესაბამისად იცავს პირებს, საგნებსა და ელექტრონულ მტკიცებულებებს;</a:t>
            </a:r>
          </a:p>
          <a:p>
            <a:pPr lvl="1" algn="just">
              <a:defRPr/>
            </a:pPr>
            <a:endParaRPr lang="ka-GE" sz="1600" b="1" dirty="0"/>
          </a:p>
          <a:p>
            <a:pPr lvl="1" algn="just">
              <a:defRPr/>
            </a:pPr>
            <a:r>
              <a:rPr lang="ka-GE" sz="1600" dirty="0" smtClean="0"/>
              <a:t>შედეგების შესახებ </a:t>
            </a:r>
            <a:r>
              <a:rPr lang="ka-GE" sz="1600" b="1" dirty="0" smtClean="0"/>
              <a:t>ატყობინებს კომპეტენტურ ორგანოს</a:t>
            </a:r>
            <a:r>
              <a:rPr lang="ka-GE" sz="1600" dirty="0" smtClean="0"/>
              <a:t>.</a:t>
            </a:r>
          </a:p>
        </p:txBody>
      </p:sp>
      <p:pic>
        <p:nvPicPr>
          <p:cNvPr id="6" name="Pictur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B152C8B-C576-ED43-BFC7-733BBFEAE53C}"/>
              </a:ext>
            </a:extLst>
          </p:cNvPr>
          <p:cNvPicPr>
            <a:picLocks noChangeAspect="1"/>
          </p:cNvPicPr>
          <p:nvPr/>
        </p:nvPicPr>
        <p:blipFill>
          <a:blip r:embed="rId3"/>
          <a:stretch>
            <a:fillRect/>
          </a:stretch>
        </p:blipFill>
        <p:spPr>
          <a:xfrm>
            <a:off x="5248704" y="2504076"/>
            <a:ext cx="3528744" cy="2343910"/>
          </a:xfrm>
          <a:prstGeom prst="rect">
            <a:avLst/>
          </a:prstGeom>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0F490F2-216D-4B52-9C31-450F52FAA3FB}"/>
              </a:ext>
            </a:extLst>
          </p:cNvPr>
          <p:cNvSpPr/>
          <p:nvPr/>
        </p:nvSpPr>
        <p:spPr>
          <a:xfrm>
            <a:off x="2197009" y="105903"/>
            <a:ext cx="69494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კიბერდანაშაულის გამოძიების </a:t>
            </a:r>
          </a:p>
          <a:p>
            <a:pPr algn="r">
              <a:lnSpc>
                <a:spcPct val="80000"/>
              </a:lnSpc>
            </a:pPr>
            <a:r>
              <a:rPr lang="ka-GE" sz="3200" dirty="0">
                <a:latin typeface="Verdana" panose="020B0604030504040204" pitchFamily="34" charset="0"/>
              </a:rPr>
              <a:t>ძირითადი კონცეფციები</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39DDF39-C87B-4C05-8030-B29D1383B1CC}"/>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16</a:t>
            </a:fld>
            <a:endParaRPr lang="ka-GE" dirty="0"/>
          </a:p>
        </p:txBody>
      </p:sp>
    </p:spTree>
    <p:extLst>
      <p:ext uri="{BB962C8B-B14F-4D97-AF65-F5344CB8AC3E}">
        <p14:creationId xmlns:p14="http://schemas.microsoft.com/office/powerpoint/2010/main" val="12914888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135082" y="1133393"/>
            <a:ext cx="4949536" cy="5324535"/>
          </a:xfrm>
          <a:prstGeom prst="rect">
            <a:avLst/>
          </a:prstGeom>
        </p:spPr>
        <p:txBody>
          <a:bodyPr wrap="square">
            <a:spAutoFit/>
          </a:bodyPr>
          <a:lstStyle/>
          <a:p>
            <a:pPr marL="342900" indent="-342900">
              <a:buFont typeface="Arial" panose="020B0604020202020204" pitchFamily="34" charset="0"/>
              <a:buChar char="•"/>
              <a:defRPr/>
            </a:pPr>
            <a:r>
              <a:rPr lang="ka-GE" b="1" dirty="0">
                <a:solidFill>
                  <a:srgbClr val="C00000"/>
                </a:solidFill>
              </a:rPr>
              <a:t>პროკურატურა:</a:t>
            </a:r>
          </a:p>
          <a:p>
            <a:pPr marL="342900" indent="-342900">
              <a:buFont typeface="Arial" panose="020B0604020202020204" pitchFamily="34" charset="0"/>
              <a:buChar char="•"/>
              <a:defRPr/>
            </a:pPr>
            <a:endParaRPr lang="ka-GE" b="1" dirty="0">
              <a:solidFill>
                <a:srgbClr val="C00000"/>
              </a:solidFill>
            </a:endParaRPr>
          </a:p>
          <a:p>
            <a:pPr lvl="1" algn="just">
              <a:defRPr/>
            </a:pPr>
            <a:r>
              <a:rPr lang="ka-GE" sz="1600" b="1" dirty="0" smtClean="0"/>
              <a:t>იღებს შეტყობინებას</a:t>
            </a:r>
            <a:r>
              <a:rPr lang="ka-GE" sz="1600" dirty="0" smtClean="0"/>
              <a:t> (ან სამართლებრივ ეკვივალენტს) სამართალდამცავი </a:t>
            </a:r>
            <a:r>
              <a:rPr lang="ka-GE" sz="1600" dirty="0" smtClean="0"/>
              <a:t>ორგანოებისგან </a:t>
            </a:r>
            <a:r>
              <a:rPr lang="ka-GE" sz="1600" dirty="0" smtClean="0"/>
              <a:t>გონივრული ეჭვის შესახებ, რომ ჩადენილი იქნა კიბერდანაშაული;</a:t>
            </a:r>
          </a:p>
          <a:p>
            <a:pPr lvl="1" algn="just">
              <a:defRPr/>
            </a:pPr>
            <a:r>
              <a:rPr lang="ka-GE" sz="1600" b="1" dirty="0" smtClean="0"/>
              <a:t>დაუყოვნებლივ ანაწილებს საქმეებს</a:t>
            </a:r>
            <a:r>
              <a:rPr lang="ka-GE" sz="1600" dirty="0" smtClean="0"/>
              <a:t> და პროკურორებს </a:t>
            </a:r>
            <a:r>
              <a:rPr lang="ka-GE" sz="1600" dirty="0" smtClean="0"/>
              <a:t>კოორდინაციისთვის </a:t>
            </a:r>
            <a:r>
              <a:rPr lang="ka-GE" sz="1600" dirty="0" smtClean="0"/>
              <a:t>და გამოძიებისთვის მიმართულების მისაცემად;</a:t>
            </a:r>
          </a:p>
          <a:p>
            <a:pPr lvl="1" algn="just">
              <a:defRPr/>
            </a:pPr>
            <a:r>
              <a:rPr lang="ka-GE" sz="1600" b="1" dirty="0" smtClean="0"/>
              <a:t>გასცემს მოთხოვნილ </a:t>
            </a:r>
            <a:r>
              <a:rPr lang="ka-GE" sz="1600" b="1" dirty="0" smtClean="0"/>
              <a:t>ბრძანებებს/ორდერებს</a:t>
            </a:r>
            <a:r>
              <a:rPr lang="ka-GE" sz="1600" dirty="0" smtClean="0"/>
              <a:t> </a:t>
            </a:r>
            <a:r>
              <a:rPr lang="ka-GE" sz="1600" dirty="0" smtClean="0"/>
              <a:t>სხვადასხვა საქმისწარმოებისთვის;</a:t>
            </a:r>
          </a:p>
          <a:p>
            <a:pPr lvl="1" algn="just">
              <a:defRPr/>
            </a:pPr>
            <a:r>
              <a:rPr lang="ka-GE" sz="1600" b="1" dirty="0" smtClean="0"/>
              <a:t>მზადაა, რომ დაუყოვნებლივ მოახდინოს რეაგირება</a:t>
            </a:r>
            <a:r>
              <a:rPr lang="ka-GE" sz="1600" dirty="0" smtClean="0"/>
              <a:t> პოლიციის მიერ განხორციელებული მოქმედებების განვითარებაზე;</a:t>
            </a:r>
          </a:p>
          <a:p>
            <a:pPr lvl="1" algn="just">
              <a:defRPr/>
            </a:pPr>
            <a:r>
              <a:rPr lang="ka-GE" sz="1600" b="1" dirty="0" smtClean="0"/>
              <a:t>მზადაა მიიღოს გადაწყვეტილებები</a:t>
            </a:r>
            <a:r>
              <a:rPr lang="ka-GE" sz="1600" dirty="0" smtClean="0"/>
              <a:t> აუცილებელ საპროცესო მოქმედებებზე </a:t>
            </a:r>
            <a:r>
              <a:rPr lang="ka-GE" sz="1600" dirty="0" smtClean="0"/>
              <a:t>და, </a:t>
            </a:r>
            <a:r>
              <a:rPr lang="ka-GE" sz="1600" dirty="0" smtClean="0"/>
              <a:t>საჭიროების შემთხვევაში, ახორციელებს კომუნიკაციას სასამართლოსთან;</a:t>
            </a:r>
          </a:p>
          <a:p>
            <a:pPr lvl="1" algn="just">
              <a:defRPr/>
            </a:pPr>
            <a:r>
              <a:rPr lang="ka-GE" sz="1600" b="1" dirty="0" smtClean="0"/>
              <a:t>მზადაა ჩართოს დამატებითი რესურსები</a:t>
            </a:r>
            <a:r>
              <a:rPr lang="ka-GE" sz="1600" dirty="0" smtClean="0"/>
              <a:t>, </a:t>
            </a:r>
            <a:r>
              <a:rPr lang="ka-GE" sz="1600" dirty="0" smtClean="0"/>
              <a:t>როგორიცაა </a:t>
            </a:r>
            <a:r>
              <a:rPr lang="ka-GE" sz="1600" dirty="0" smtClean="0"/>
              <a:t>ციფრული ექსპერტები. </a:t>
            </a:r>
          </a:p>
        </p:txBody>
      </p:sp>
      <p:pic>
        <p:nvPicPr>
          <p:cNvPr id="5" name="Pictur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09DC859-B616-D84E-850D-C521BEFF310A}"/>
              </a:ext>
            </a:extLst>
          </p:cNvPr>
          <p:cNvPicPr>
            <a:picLocks noChangeAspect="1"/>
          </p:cNvPicPr>
          <p:nvPr/>
        </p:nvPicPr>
        <p:blipFill>
          <a:blip r:embed="rId3"/>
          <a:stretch>
            <a:fillRect/>
          </a:stretch>
        </p:blipFill>
        <p:spPr>
          <a:xfrm>
            <a:off x="5364365" y="2628913"/>
            <a:ext cx="3178419" cy="2189578"/>
          </a:xfrm>
          <a:prstGeom prst="rect">
            <a:avLst/>
          </a:prstGeom>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98C559A-333E-4ABB-9509-A615A019DD72}"/>
              </a:ext>
            </a:extLst>
          </p:cNvPr>
          <p:cNvSpPr/>
          <p:nvPr/>
        </p:nvSpPr>
        <p:spPr>
          <a:xfrm>
            <a:off x="2197009" y="105903"/>
            <a:ext cx="69494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კიბერდანაშაულის გამოძიების </a:t>
            </a:r>
          </a:p>
          <a:p>
            <a:pPr algn="r">
              <a:lnSpc>
                <a:spcPct val="80000"/>
              </a:lnSpc>
            </a:pPr>
            <a:r>
              <a:rPr lang="ka-GE" sz="3200" dirty="0">
                <a:latin typeface="Verdana" panose="020B0604030504040204" pitchFamily="34" charset="0"/>
              </a:rPr>
              <a:t>ძირითადი კონცეფციები</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2AF0CA7-4AF2-41E6-9BF1-70F6E115B657}"/>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17</a:t>
            </a:fld>
            <a:endParaRPr lang="ka-GE" dirty="0"/>
          </a:p>
        </p:txBody>
      </p:sp>
    </p:spTree>
    <p:extLst>
      <p:ext uri="{BB962C8B-B14F-4D97-AF65-F5344CB8AC3E}">
        <p14:creationId xmlns:p14="http://schemas.microsoft.com/office/powerpoint/2010/main" val="3346089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1" y="1133393"/>
            <a:ext cx="5140035" cy="5570756"/>
          </a:xfrm>
          <a:prstGeom prst="rect">
            <a:avLst/>
          </a:prstGeom>
        </p:spPr>
        <p:txBody>
          <a:bodyPr wrap="square">
            <a:spAutoFit/>
          </a:bodyPr>
          <a:lstStyle/>
          <a:p>
            <a:pPr marL="342900" indent="-342900">
              <a:buFont typeface="Arial" panose="020B0604020202020204" pitchFamily="34" charset="0"/>
              <a:buChar char="•"/>
              <a:defRPr/>
            </a:pPr>
            <a:r>
              <a:rPr lang="ka-GE" b="1" dirty="0">
                <a:solidFill>
                  <a:srgbClr val="C00000"/>
                </a:solidFill>
              </a:rPr>
              <a:t>სასამართლო/გამომძიებელი მოსამართლე:</a:t>
            </a:r>
          </a:p>
          <a:p>
            <a:pPr marL="342900" indent="-342900">
              <a:buFont typeface="Wingdings" pitchFamily="2" charset="2"/>
              <a:buChar char="Ø"/>
              <a:defRPr/>
            </a:pPr>
            <a:endParaRPr lang="ka-GE" b="1" dirty="0">
              <a:solidFill>
                <a:srgbClr val="FF0000"/>
              </a:solidFill>
            </a:endParaRPr>
          </a:p>
          <a:p>
            <a:pPr lvl="1" algn="just">
              <a:defRPr/>
            </a:pPr>
            <a:r>
              <a:rPr lang="ka-GE" sz="1600" b="1" dirty="0" smtClean="0"/>
              <a:t>მზად არის კონტაქტი დაამყაროს</a:t>
            </a:r>
            <a:r>
              <a:rPr lang="ka-GE" sz="1600" dirty="0" smtClean="0"/>
              <a:t> კომპეტენტურ სამართალდამცავ ორგანოებთან ან პროკურატურასთან კიბერდანაშაულის საქმისწარმოებასთან დაკავშირებით;</a:t>
            </a:r>
          </a:p>
          <a:p>
            <a:pPr lvl="1" algn="just">
              <a:defRPr/>
            </a:pPr>
            <a:r>
              <a:rPr lang="ka-GE" sz="1600" b="1" dirty="0" smtClean="0"/>
              <a:t>მზად არის სწრაფად მოახდინოს რეაგირება</a:t>
            </a:r>
            <a:r>
              <a:rPr lang="ka-GE" sz="1600" dirty="0" smtClean="0"/>
              <a:t> კომპეტენტური ორგანოების მიერ წარდგენილ სამართლებრივ ინსტრუმენტებზე;</a:t>
            </a:r>
          </a:p>
          <a:p>
            <a:pPr lvl="1" algn="just">
              <a:defRPr/>
            </a:pPr>
            <a:r>
              <a:rPr lang="ka-GE" sz="1600" b="1" dirty="0" smtClean="0"/>
              <a:t>მზად არის სწრაფად ჩართოს დამატებითი ადამიანური და ტექნიკური რესურსები</a:t>
            </a:r>
            <a:r>
              <a:rPr lang="ka-GE" sz="1600" dirty="0" smtClean="0"/>
              <a:t>, რათა დაადგინოს საპროცესო მოქმედებების მიმდინარეობა;</a:t>
            </a:r>
          </a:p>
          <a:p>
            <a:pPr lvl="1" algn="just">
              <a:defRPr/>
            </a:pPr>
            <a:r>
              <a:rPr lang="ka-GE" sz="1600" b="1" dirty="0" smtClean="0"/>
              <a:t>მზად არის სწრაფად მიიღოს გადაწყვეტილებები</a:t>
            </a:r>
            <a:r>
              <a:rPr lang="ka-GE" sz="1600" dirty="0" smtClean="0"/>
              <a:t> სამართალდამცავი ორგანოების/პროკურატურის/დაცვის მხარის მიერ წარდგენილი </a:t>
            </a:r>
            <a:r>
              <a:rPr lang="ka-GE" sz="1600" b="1" dirty="0" smtClean="0"/>
              <a:t>სამართლებრივი ინსტრუმენტების საფუძველზე</a:t>
            </a:r>
            <a:r>
              <a:rPr lang="ka-GE" sz="1600" dirty="0" smtClean="0"/>
              <a:t>;</a:t>
            </a:r>
          </a:p>
          <a:p>
            <a:pPr lvl="1" algn="just">
              <a:defRPr/>
            </a:pPr>
            <a:r>
              <a:rPr lang="ka-GE" sz="1600" b="1" dirty="0" smtClean="0"/>
              <a:t>მზად არის განახორციელოს დამატებითი სამართლებრივი ღონისძიებები კიბერდანაშაულის საქმისწარმოების დაცვისა და გარანტიის მიზნით.</a:t>
            </a:r>
            <a:r>
              <a:rPr lang="ka-GE" sz="1600" dirty="0" smtClean="0"/>
              <a:t> </a:t>
            </a:r>
          </a:p>
        </p:txBody>
      </p:sp>
      <p:pic>
        <p:nvPicPr>
          <p:cNvPr id="6" name="Pictur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B7D84001-3B67-8F45-805B-54023F809BC4}"/>
              </a:ext>
            </a:extLst>
          </p:cNvPr>
          <p:cNvPicPr>
            <a:picLocks noChangeAspect="1"/>
          </p:cNvPicPr>
          <p:nvPr/>
        </p:nvPicPr>
        <p:blipFill>
          <a:blip r:embed="rId3"/>
          <a:stretch>
            <a:fillRect/>
          </a:stretch>
        </p:blipFill>
        <p:spPr>
          <a:xfrm>
            <a:off x="5253191" y="2583502"/>
            <a:ext cx="3289593" cy="2185058"/>
          </a:xfrm>
          <a:prstGeom prst="rect">
            <a:avLst/>
          </a:prstGeom>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30E2428D-D627-49F3-9D25-A7558BBC90C0}"/>
              </a:ext>
            </a:extLst>
          </p:cNvPr>
          <p:cNvSpPr/>
          <p:nvPr/>
        </p:nvSpPr>
        <p:spPr>
          <a:xfrm>
            <a:off x="2197009" y="105903"/>
            <a:ext cx="69494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კიბერდანაშაულის გამოძიების </a:t>
            </a:r>
          </a:p>
          <a:p>
            <a:pPr algn="r">
              <a:lnSpc>
                <a:spcPct val="80000"/>
              </a:lnSpc>
            </a:pPr>
            <a:r>
              <a:rPr lang="ka-GE" sz="3200" dirty="0">
                <a:latin typeface="Verdana" panose="020B0604030504040204" pitchFamily="34" charset="0"/>
              </a:rPr>
              <a:t>ძირითადი კონცეფციები</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3372974E-0051-4660-8523-54B7D8DFF9C2}"/>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18</a:t>
            </a:fld>
            <a:endParaRPr lang="ka-GE" dirty="0"/>
          </a:p>
        </p:txBody>
      </p:sp>
    </p:spTree>
    <p:extLst>
      <p:ext uri="{BB962C8B-B14F-4D97-AF65-F5344CB8AC3E}">
        <p14:creationId xmlns:p14="http://schemas.microsoft.com/office/powerpoint/2010/main" val="42273506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88521" y="1138373"/>
            <a:ext cx="4968387" cy="5324535"/>
          </a:xfrm>
          <a:prstGeom prst="rect">
            <a:avLst/>
          </a:prstGeom>
        </p:spPr>
        <p:txBody>
          <a:bodyPr wrap="square">
            <a:spAutoFit/>
          </a:bodyPr>
          <a:lstStyle/>
          <a:p>
            <a:pPr marL="342900" indent="-342900">
              <a:buFont typeface="Arial" panose="020B0604020202020204" pitchFamily="34" charset="0"/>
              <a:buChar char="•"/>
              <a:defRPr/>
            </a:pPr>
            <a:r>
              <a:rPr lang="ka-GE" b="1" dirty="0">
                <a:solidFill>
                  <a:srgbClr val="C00000"/>
                </a:solidFill>
              </a:rPr>
              <a:t>საერთო სამართლისა და სამოქალაქო სამართლის განსხვავებები:</a:t>
            </a:r>
          </a:p>
          <a:p>
            <a:pPr lvl="1" algn="just">
              <a:defRPr/>
            </a:pPr>
            <a:r>
              <a:rPr lang="ka-GE" sz="1600" b="1" dirty="0" smtClean="0"/>
              <a:t>უმეტესობა საერთო სამართლის ქვეყნებისა უფლებამოსილებას აძლევს სამართალდამცავ </a:t>
            </a:r>
            <a:r>
              <a:rPr lang="ka-GE" sz="1600" b="1" dirty="0" smtClean="0"/>
              <a:t>ორგანოებს, </a:t>
            </a:r>
            <a:r>
              <a:rPr lang="ka-GE" sz="1600" b="1" dirty="0" smtClean="0"/>
              <a:t>დამოუკიდებლად ჩაატარონ გამოძიება</a:t>
            </a:r>
            <a:r>
              <a:rPr lang="ka-GE" sz="1600" dirty="0" smtClean="0"/>
              <a:t> – პროკურატურა და სასამართლო პირდაპირ ჩართული არ არის;</a:t>
            </a:r>
          </a:p>
          <a:p>
            <a:pPr lvl="1" algn="just">
              <a:defRPr/>
            </a:pPr>
            <a:r>
              <a:rPr lang="ka-GE" sz="1600" b="1" dirty="0" smtClean="0"/>
              <a:t>უმეტესობა სამოქალაქო სამართლის ქვეყნებისა არ აძლევს სამართალდამცავ ორგანოებს გამოძიების ჩატარების უფლებამოსილებას</a:t>
            </a:r>
            <a:r>
              <a:rPr lang="ka-GE" sz="1600" dirty="0" smtClean="0"/>
              <a:t> – ისინი საქმისწარმოებას ახორციელებენ პროკურატურისა და სასამართლო ბრძანებების შესაბამისად;</a:t>
            </a:r>
          </a:p>
          <a:p>
            <a:pPr lvl="1" algn="just">
              <a:defRPr/>
            </a:pPr>
            <a:r>
              <a:rPr lang="ka-GE" sz="1600" b="1" dirty="0" smtClean="0"/>
              <a:t>ჰიბრიდული სისტემა </a:t>
            </a:r>
            <a:r>
              <a:rPr lang="ka-GE" sz="1600" dirty="0" smtClean="0"/>
              <a:t>– სამართალდამცავი ორგანოების, პროკურატურისა და სასამართლოს ინტერაქციის სხვადასხვა ადგილობრივი </a:t>
            </a:r>
            <a:r>
              <a:rPr lang="ka-GE" sz="1600" dirty="0" smtClean="0"/>
              <a:t>კომბინაცია;</a:t>
            </a:r>
            <a:endParaRPr lang="ka-GE" sz="1600" dirty="0" smtClean="0"/>
          </a:p>
          <a:p>
            <a:pPr lvl="1" algn="just">
              <a:defRPr/>
            </a:pPr>
            <a:r>
              <a:rPr lang="ka-GE" sz="1600" b="1" dirty="0"/>
              <a:t>თუმცა, დასაშვებობა უცვლელი რჩება და საქმე სასამართლოში წარსადგენად მზადაა, როცა დაცულია საბრალდებო დასკვნის წარდგენის სამართლებრივი ზღვარი!</a:t>
            </a:r>
          </a:p>
        </p:txBody>
      </p:sp>
      <p:pic>
        <p:nvPicPr>
          <p:cNvPr id="6" name="Pictur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B7D84001-3B67-8F45-805B-54023F809BC4}"/>
              </a:ext>
            </a:extLst>
          </p:cNvPr>
          <p:cNvPicPr>
            <a:picLocks noChangeAspect="1"/>
          </p:cNvPicPr>
          <p:nvPr/>
        </p:nvPicPr>
        <p:blipFill>
          <a:blip r:embed="rId3"/>
          <a:stretch>
            <a:fillRect/>
          </a:stretch>
        </p:blipFill>
        <p:spPr>
          <a:xfrm>
            <a:off x="5253191" y="2583502"/>
            <a:ext cx="3289593" cy="2185058"/>
          </a:xfrm>
          <a:prstGeom prst="rect">
            <a:avLst/>
          </a:prstGeom>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3996AE5-CB57-4CBD-A903-CCF6BE4B1FF4}"/>
              </a:ext>
            </a:extLst>
          </p:cNvPr>
          <p:cNvSpPr/>
          <p:nvPr/>
        </p:nvSpPr>
        <p:spPr>
          <a:xfrm>
            <a:off x="2197009" y="105903"/>
            <a:ext cx="69494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კიბერდანაშაულის გამოძიების </a:t>
            </a:r>
          </a:p>
          <a:p>
            <a:pPr algn="r">
              <a:lnSpc>
                <a:spcPct val="80000"/>
              </a:lnSpc>
            </a:pPr>
            <a:r>
              <a:rPr lang="ka-GE" sz="3200" dirty="0">
                <a:latin typeface="Verdana" panose="020B0604030504040204" pitchFamily="34" charset="0"/>
              </a:rPr>
              <a:t>ძირითადი კონცეფციები</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435A30A7-50B3-4075-8DD4-AB01E2A0C35D}"/>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19</a:t>
            </a:fld>
            <a:endParaRPr lang="ka-GE" dirty="0"/>
          </a:p>
        </p:txBody>
      </p:sp>
    </p:spTree>
    <p:extLst>
      <p:ext uri="{BB962C8B-B14F-4D97-AF65-F5344CB8AC3E}">
        <p14:creationId xmlns:p14="http://schemas.microsoft.com/office/powerpoint/2010/main" val="1615611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2</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9350" y="106467"/>
            <a:ext cx="773465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solidFill>
                  <a:schemeClr val="bg1"/>
                </a:solidFill>
                <a:latin typeface="Verdana" charset="0"/>
              </a:rPr>
              <a:t>სესიის შინაარსი</a:t>
            </a:r>
            <a:endParaRPr lang="ka-GE" sz="2000" dirty="0">
              <a:solidFill>
                <a:schemeClr val="bg1"/>
              </a:solidFill>
              <a:latin typeface="Verdana" charset="0"/>
              <a:cs typeface="Verdana" charset="0"/>
            </a:endParaRP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518376" y="1413419"/>
            <a:ext cx="8369591" cy="3203313"/>
          </a:xfrm>
          <a:prstGeom prst="rect">
            <a:avLst/>
          </a:prstGeom>
        </p:spPr>
        <p:txBody>
          <a:bodyPr wrap="square">
            <a:spAutoFit/>
          </a:bodyPr>
          <a:lstStyle/>
          <a:p>
            <a:pPr marL="457200" indent="-457200">
              <a:lnSpc>
                <a:spcPct val="80000"/>
              </a:lnSpc>
              <a:buFont typeface="+mj-lt"/>
              <a:buAutoNum type="arabicPeriod"/>
            </a:pPr>
            <a:r>
              <a:rPr lang="ka-GE" sz="2800" dirty="0"/>
              <a:t>კიბერდანაშაულთან ბრძოლის კომპეტენტური ორგანოები</a:t>
            </a:r>
          </a:p>
          <a:p>
            <a:pPr marL="457200" indent="-457200" eaLnBrk="1" hangingPunct="1">
              <a:lnSpc>
                <a:spcPct val="80000"/>
              </a:lnSpc>
              <a:buFont typeface="+mj-lt"/>
              <a:buAutoNum type="arabicPeriod"/>
            </a:pPr>
            <a:endParaRPr lang="ka-GE" sz="2800" dirty="0"/>
          </a:p>
          <a:p>
            <a:pPr marL="457200" indent="-457200">
              <a:lnSpc>
                <a:spcPct val="80000"/>
              </a:lnSpc>
              <a:buFont typeface="+mj-lt"/>
              <a:buAutoNum type="arabicPeriod"/>
            </a:pPr>
            <a:r>
              <a:rPr lang="ka-GE" sz="2800" dirty="0"/>
              <a:t>კიბერდანაშაულის გამოძიების ძირითადი კონცეფციები</a:t>
            </a:r>
          </a:p>
          <a:p>
            <a:pPr marL="457200" indent="-457200" eaLnBrk="1" hangingPunct="1">
              <a:lnSpc>
                <a:spcPct val="80000"/>
              </a:lnSpc>
              <a:buFont typeface="+mj-lt"/>
              <a:buAutoNum type="arabicPeriod"/>
            </a:pPr>
            <a:endParaRPr lang="ka-GE" sz="2800" dirty="0"/>
          </a:p>
          <a:p>
            <a:pPr marL="457200" indent="-457200">
              <a:lnSpc>
                <a:spcPct val="80000"/>
              </a:lnSpc>
              <a:buFont typeface="+mj-lt"/>
              <a:buAutoNum type="arabicPeriod"/>
            </a:pPr>
            <a:r>
              <a:rPr lang="ka-GE" sz="2800" dirty="0"/>
              <a:t>გარკვეული საერთაშორისო </a:t>
            </a:r>
            <a:r>
              <a:rPr lang="ka-GE" sz="2800" dirty="0" smtClean="0"/>
              <a:t>გამოცდილება</a:t>
            </a:r>
            <a:endParaRPr lang="ka-GE" sz="2800" dirty="0"/>
          </a:p>
          <a:p>
            <a:pPr marL="457200" indent="-457200">
              <a:lnSpc>
                <a:spcPct val="80000"/>
              </a:lnSpc>
              <a:buFont typeface="+mj-lt"/>
              <a:buAutoNum type="arabicPeriod"/>
            </a:pPr>
            <a:endParaRPr lang="ka-GE" sz="2800" dirty="0">
              <a:ea typeface="ＭＳ Ｐゴシック" charset="0"/>
            </a:endParaRPr>
          </a:p>
          <a:p>
            <a:pPr marL="457200" indent="-457200">
              <a:lnSpc>
                <a:spcPct val="80000"/>
              </a:lnSpc>
              <a:buFont typeface="+mj-lt"/>
              <a:buAutoNum type="arabicPeriod"/>
            </a:pPr>
            <a:r>
              <a:rPr lang="ka-GE" sz="2800" dirty="0"/>
              <a:t>შიდასახელმწიფოებრივი გამოცდილება</a:t>
            </a:r>
          </a:p>
          <a:p>
            <a:pPr marL="457200" indent="-457200">
              <a:lnSpc>
                <a:spcPct val="80000"/>
              </a:lnSpc>
              <a:buFont typeface="+mj-lt"/>
              <a:buAutoNum type="arabicPeriod"/>
            </a:pPr>
            <a:endParaRPr lang="ka-GE" sz="2800" dirty="0"/>
          </a:p>
          <a:p>
            <a:pPr marL="457200" indent="-457200">
              <a:lnSpc>
                <a:spcPct val="80000"/>
              </a:lnSpc>
              <a:buFont typeface="+mj-lt"/>
              <a:buAutoNum type="arabicPeriod"/>
            </a:pPr>
            <a:r>
              <a:rPr lang="ka-GE" sz="2800" dirty="0"/>
              <a:t>შეჯამება</a:t>
            </a:r>
            <a:endParaRPr lang="ka-GE" sz="2800" b="1" dirty="0">
              <a:ea typeface="ＭＳ Ｐゴシック" charset="0"/>
              <a:cs typeface="ＭＳ Ｐゴシック" charset="0"/>
            </a:endParaRPr>
          </a:p>
        </p:txBody>
      </p:sp>
      <p:sp>
        <p:nvSpPr>
          <p:cNvPr id="6" name="Rectangl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spTree>
    <p:extLst>
      <p:ext uri="{BB962C8B-B14F-4D97-AF65-F5344CB8AC3E}">
        <p14:creationId xmlns:p14="http://schemas.microsoft.com/office/powerpoint/2010/main" val="22972558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FCCF9CF1-5DED-49B5-B1AB-9E4EC6A17C69}"/>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20</a:t>
            </a:fld>
            <a:endParaRPr lang="ka-GE" dirty="0"/>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4F24AB61-97C5-42B0-A182-0BEC9F6E843D}"/>
              </a:ext>
            </a:extLst>
          </p:cNvPr>
          <p:cNvSpPr/>
          <p:nvPr/>
        </p:nvSpPr>
        <p:spPr>
          <a:xfrm>
            <a:off x="2011680" y="62977"/>
            <a:ext cx="71323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კიბერდანაშაულის საერთაშორისო </a:t>
            </a:r>
          </a:p>
          <a:p>
            <a:pPr algn="r"/>
            <a:r>
              <a:rPr lang="ka-GE" sz="3200" dirty="0">
                <a:latin typeface="Verdana" panose="020B0604030504040204" pitchFamily="34" charset="0"/>
              </a:rPr>
              <a:t>განზომილება</a:t>
            </a:r>
            <a:endParaRPr lang="ka-GE" sz="3200" dirty="0">
              <a:latin typeface="Verdana" panose="020B0604030504040204" pitchFamily="34" charset="0"/>
              <a:ea typeface="Verdana" panose="020B0604030504040204" pitchFamily="34" charset="0"/>
            </a:endParaRPr>
          </a:p>
        </p:txBody>
      </p:sp>
      <p:sp>
        <p:nvSpPr>
          <p:cNvPr id="8" name="TextBox 7">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F4A5A40-4F3B-49B6-9081-1646BBF20341}"/>
              </a:ext>
            </a:extLst>
          </p:cNvPr>
          <p:cNvSpPr txBox="1"/>
          <p:nvPr/>
        </p:nvSpPr>
        <p:spPr>
          <a:xfrm>
            <a:off x="588962" y="1281981"/>
            <a:ext cx="8030033" cy="707886"/>
          </a:xfrm>
          <a:prstGeom prst="rect">
            <a:avLst/>
          </a:prstGeom>
          <a:solidFill>
            <a:srgbClr val="BDD8F3"/>
          </a:solidFill>
        </p:spPr>
        <p:txBody>
          <a:bodyPr wrap="square" rtlCol="0">
            <a:spAutoFit/>
          </a:bodyPr>
          <a:lstStyle/>
          <a:p>
            <a:pPr algn="ctr"/>
            <a:r>
              <a:rPr lang="ka-GE" sz="2000" dirty="0">
                <a:solidFill>
                  <a:schemeClr val="tx1">
                    <a:lumMod val="65000"/>
                    <a:lumOff val="35000"/>
                  </a:schemeClr>
                </a:solidFill>
                <a:latin typeface="+mj-lt"/>
              </a:rPr>
              <a:t>კიბერდანაშაულის გამოძიებაში საქმისწარმოება შეიძლება განხორციელდეს დადგენილ დროში, გადაუდებლობის გარეშე.</a:t>
            </a:r>
          </a:p>
        </p:txBody>
      </p:sp>
      <p:sp>
        <p:nvSpPr>
          <p:cNvPr id="9" name="TextBox 8">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08ECDF7C-815B-41D8-B138-D5734008F203}"/>
              </a:ext>
            </a:extLst>
          </p:cNvPr>
          <p:cNvSpPr txBox="1"/>
          <p:nvPr/>
        </p:nvSpPr>
        <p:spPr>
          <a:xfrm>
            <a:off x="556984" y="5657669"/>
            <a:ext cx="8030032" cy="461665"/>
          </a:xfrm>
          <a:prstGeom prst="rect">
            <a:avLst/>
          </a:prstGeom>
          <a:solidFill>
            <a:schemeClr val="tx1">
              <a:lumMod val="65000"/>
              <a:lumOff val="35000"/>
            </a:schemeClr>
          </a:solidFill>
        </p:spPr>
        <p:txBody>
          <a:bodyPr wrap="square" rtlCol="0">
            <a:spAutoFit/>
          </a:bodyPr>
          <a:lstStyle/>
          <a:p>
            <a:pPr algn="ctr"/>
            <a:r>
              <a:rPr lang="ka-GE" sz="2400" dirty="0">
                <a:solidFill>
                  <a:schemeClr val="bg1"/>
                </a:solidFill>
                <a:latin typeface="+mj-lt"/>
              </a:rPr>
              <a:t>სწორი პასუხია B</a:t>
            </a:r>
          </a:p>
        </p:txBody>
      </p:sp>
      <p:sp>
        <p:nvSpPr>
          <p:cNvPr id="10" name="TextBox 9">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5BF146C-DBC3-44BF-AA98-DDEC334987B8}"/>
              </a:ext>
            </a:extLst>
          </p:cNvPr>
          <p:cNvSpPr txBox="1"/>
          <p:nvPr/>
        </p:nvSpPr>
        <p:spPr>
          <a:xfrm>
            <a:off x="556984" y="3013501"/>
            <a:ext cx="8030032" cy="830997"/>
          </a:xfrm>
          <a:prstGeom prst="rect">
            <a:avLst/>
          </a:prstGeom>
          <a:solidFill>
            <a:srgbClr val="F08A34"/>
          </a:solidFill>
        </p:spPr>
        <p:txBody>
          <a:bodyPr wrap="square" rtlCol="0">
            <a:spAutoFit/>
          </a:bodyPr>
          <a:lstStyle/>
          <a:p>
            <a:pPr marL="1828800" lvl="3" indent="-457200">
              <a:buAutoNum type="alphaUcPeriod"/>
            </a:pPr>
            <a:r>
              <a:rPr lang="ka-GE" sz="2400" dirty="0">
                <a:solidFill>
                  <a:schemeClr val="bg1"/>
                </a:solidFill>
                <a:latin typeface="+mj-lt"/>
              </a:rPr>
              <a:t>სწორია</a:t>
            </a:r>
          </a:p>
          <a:p>
            <a:pPr marL="1828800" lvl="3" indent="-457200">
              <a:buAutoNum type="alphaUcPeriod"/>
            </a:pPr>
            <a:r>
              <a:rPr lang="ka-GE" sz="2400" dirty="0">
                <a:solidFill>
                  <a:schemeClr val="bg1"/>
                </a:solidFill>
                <a:latin typeface="+mj-lt"/>
              </a:rPr>
              <a:t>მცდარია</a:t>
            </a:r>
          </a:p>
        </p:txBody>
      </p:sp>
    </p:spTree>
    <p:extLst>
      <p:ext uri="{BB962C8B-B14F-4D97-AF65-F5344CB8AC3E}">
        <p14:creationId xmlns:p14="http://schemas.microsoft.com/office/powerpoint/2010/main" val="197992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848AB73-6CF7-4B50-ACEB-48BD4182E7C5}"/>
              </a:ext>
            </a:extLst>
          </p:cNvPr>
          <p:cNvSpPr>
            <a:spLocks noGrp="1"/>
          </p:cNvSpPr>
          <p:nvPr>
            <p:ph type="sldNum" sz="quarter" idx="10"/>
          </p:nvPr>
        </p:nvSpPr>
        <p:spPr/>
        <p:txBody>
          <a:bodyPr/>
          <a:lstStyle/>
          <a:p>
            <a:fld id="{49C04F3A-82BD-4011-AADB-1F79FD7DF4BC}" type="slidenum">
              <a:rPr lang="en-GB" smtClean="0"/>
              <a:pPr/>
              <a:t>21</a:t>
            </a:fld>
            <a:endParaRPr lang="ka-GE" dirty="0"/>
          </a:p>
        </p:txBody>
      </p:sp>
    </p:spTree>
    <p:extLst>
      <p:ext uri="{BB962C8B-B14F-4D97-AF65-F5344CB8AC3E}">
        <p14:creationId xmlns:p14="http://schemas.microsoft.com/office/powerpoint/2010/main" val="20797870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309489" y="4124926"/>
            <a:ext cx="8525021" cy="890115"/>
          </a:xfrm>
          <a:prstGeom prst="rect">
            <a:avLst/>
          </a:prstGeom>
        </p:spPr>
        <p:txBody>
          <a:bodyPr wrap="square">
            <a:spAutoFit/>
          </a:bodyPr>
          <a:lstStyle/>
          <a:p>
            <a:pPr>
              <a:lnSpc>
                <a:spcPct val="80000"/>
              </a:lnSpc>
            </a:pPr>
            <a:r>
              <a:rPr lang="ka-GE" sz="3200" b="1" dirty="0"/>
              <a:t>გარკვეული საერთაშორისო გამოცდილება: სერბეთი (კონვენციის ხელმომწერი მხარე)</a:t>
            </a:r>
          </a:p>
        </p:txBody>
      </p:sp>
      <p:sp>
        <p:nvSpPr>
          <p:cNvPr id="11" name="Text Placeholder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D7ABE127-4C17-4CB2-85A7-DC9633FA0EAE}"/>
              </a:ext>
            </a:extLst>
          </p:cNvPr>
          <p:cNvSpPr txBox="1">
            <a:spLocks/>
          </p:cNvSpPr>
          <p:nvPr/>
        </p:nvSpPr>
        <p:spPr>
          <a:xfrm>
            <a:off x="304800" y="3754399"/>
            <a:ext cx="7772400"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ka-GE" sz="2000" dirty="0">
                <a:solidFill>
                  <a:schemeClr val="tx1">
                    <a:tint val="75000"/>
                  </a:schemeClr>
                </a:solidFill>
                <a:latin typeface="+mn-lt"/>
              </a:rPr>
              <a:t>კიბერდანაშაულის გამოძიების მიმოხილვა</a:t>
            </a:r>
          </a:p>
        </p:txBody>
      </p:sp>
      <p:sp>
        <p:nvSpPr>
          <p:cNvPr id="19"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00C5E45B-7371-422B-BD7B-D2C32A485BD2}"/>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22</a:t>
            </a:fld>
            <a:endParaRPr lang="ka-GE" dirty="0"/>
          </a:p>
        </p:txBody>
      </p:sp>
      <p:sp>
        <p:nvSpPr>
          <p:cNvPr id="20" name="Rectangle 19">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D2642C6-F595-4A8F-8FFF-B8FEB6714A53}"/>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ნაწილი სამი</a:t>
            </a:r>
          </a:p>
        </p:txBody>
      </p:sp>
    </p:spTree>
    <p:extLst>
      <p:ext uri="{BB962C8B-B14F-4D97-AF65-F5344CB8AC3E}">
        <p14:creationId xmlns:p14="http://schemas.microsoft.com/office/powerpoint/2010/main" val="10563844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88522" y="1115294"/>
            <a:ext cx="4572000" cy="5103769"/>
          </a:xfrm>
          <a:prstGeom prst="rect">
            <a:avLst/>
          </a:prstGeom>
        </p:spPr>
        <p:txBody>
          <a:bodyPr>
            <a:spAutoFit/>
          </a:bodyPr>
          <a:lstStyle/>
          <a:p>
            <a:pPr marL="342900" indent="-342900">
              <a:buFont typeface="Arial" panose="020B0604020202020204" pitchFamily="34" charset="0"/>
              <a:buChar char="•"/>
            </a:pPr>
            <a:r>
              <a:rPr lang="ka-GE" sz="1500" b="1" dirty="0" smtClean="0"/>
              <a:t>სერბეთის კიბერდანაშაულთან ბრძოლის სამართლებრივი ჩარჩო:</a:t>
            </a:r>
          </a:p>
          <a:p>
            <a:pPr marL="285750" lvl="0" indent="-285750">
              <a:buFont typeface="Calibri" panose="020F0502020204030204" pitchFamily="34" charset="0"/>
              <a:buChar char="‐"/>
            </a:pPr>
            <a:r>
              <a:rPr lang="ka-GE" sz="1500" dirty="0" smtClean="0"/>
              <a:t>კანონი კიბერდანაშაულის წინააღმდეგ ბრძოლის სამთავრობო ორგანოების ორგანიზაციისა და კომპეტენციების შესახებ;</a:t>
            </a:r>
            <a:endParaRPr lang="ka-GE" sz="1500" dirty="0"/>
          </a:p>
          <a:p>
            <a:pPr marL="285750" lvl="0" indent="-285750">
              <a:buFont typeface="Calibri" panose="020F0502020204030204" pitchFamily="34" charset="0"/>
              <a:buChar char="‐"/>
            </a:pPr>
            <a:r>
              <a:rPr lang="ka-GE" sz="1500" dirty="0" smtClean="0"/>
              <a:t>კანონი კიბერდანაშაულის შესახებ კონვენციის დამტკიცების შესახებ;</a:t>
            </a:r>
            <a:endParaRPr lang="ka-GE" sz="1500" dirty="0"/>
          </a:p>
          <a:p>
            <a:pPr marL="285750" lvl="0" indent="-285750">
              <a:buFont typeface="Calibri" panose="020F0502020204030204" pitchFamily="34" charset="0"/>
              <a:buChar char="‐"/>
            </a:pPr>
            <a:r>
              <a:rPr lang="ka-GE" sz="1500" dirty="0" smtClean="0"/>
              <a:t>კანონი კიბერდანაშაულის შესახებ კონვენციის დამატებითი ოქმის </a:t>
            </a:r>
            <a:r>
              <a:rPr lang="ka-GE" sz="1500" dirty="0"/>
              <a:t>დამტკიცების შესახებ</a:t>
            </a:r>
            <a:r>
              <a:rPr lang="ka-GE" sz="1500" dirty="0" smtClean="0"/>
              <a:t>, რომელიც ეხება კომპიუტერული სისტემების მეშვეობით ჩადენილი რასისტული და ქსენოფობიური ხასიათის ქმედებების კრიმინალიზაციას;</a:t>
            </a:r>
            <a:endParaRPr lang="ka-GE" sz="1500" dirty="0"/>
          </a:p>
          <a:p>
            <a:pPr marL="285750" lvl="0" indent="-285750">
              <a:buFont typeface="Calibri" panose="020F0502020204030204" pitchFamily="34" charset="0"/>
              <a:buChar char="‐"/>
            </a:pPr>
            <a:r>
              <a:rPr lang="ka-GE" sz="1500" dirty="0" smtClean="0"/>
              <a:t>კანონი ბავშვთა სექსუალური ექსპლუატაციისა და სექსუალური ძალადობისგან დაცვის ევროპის საბჭოს კონვენციის რატიფიკაციის შესახებ;</a:t>
            </a:r>
            <a:endParaRPr lang="ka-GE" sz="1500" dirty="0"/>
          </a:p>
          <a:p>
            <a:pPr marL="285750" lvl="0" indent="-285750">
              <a:buFont typeface="Calibri" panose="020F0502020204030204" pitchFamily="34" charset="0"/>
              <a:buChar char="‐"/>
            </a:pPr>
            <a:r>
              <a:rPr lang="ka-GE" sz="1500" dirty="0" smtClean="0"/>
              <a:t>სისხლის სამართლის კოდექსი;</a:t>
            </a:r>
            <a:endParaRPr lang="ka-GE" sz="1500" dirty="0"/>
          </a:p>
          <a:p>
            <a:pPr marL="285750" lvl="0" indent="-285750">
              <a:buFont typeface="Calibri" panose="020F0502020204030204" pitchFamily="34" charset="0"/>
              <a:buChar char="‐"/>
            </a:pPr>
            <a:r>
              <a:rPr lang="ka-GE" sz="1500" dirty="0" smtClean="0"/>
              <a:t>სისხლის სამართლის საპროცესო კოდექსი;</a:t>
            </a:r>
          </a:p>
          <a:p>
            <a:pPr marL="285750" indent="-285750">
              <a:lnSpc>
                <a:spcPct val="90000"/>
              </a:lnSpc>
              <a:buFont typeface="Calibri" panose="020F0502020204030204" pitchFamily="34" charset="0"/>
              <a:buChar char="‐"/>
            </a:pPr>
            <a:r>
              <a:rPr lang="ka-GE" sz="1500" dirty="0" smtClean="0"/>
              <a:t>კანონი სისხლის სამართლის </a:t>
            </a:r>
            <a:r>
              <a:rPr lang="ka-GE" sz="1500" dirty="0" smtClean="0"/>
              <a:t>საქმეებში </a:t>
            </a:r>
            <a:r>
              <a:rPr lang="ka-GE" sz="1500" dirty="0" smtClean="0"/>
              <a:t>სამართლებრივი ურთიერთდახმარების შესახებ;</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BB1715F-37D8-114B-8A1C-06F403579EED}"/>
              </a:ext>
            </a:extLst>
          </p:cNvPr>
          <p:cNvSpPr/>
          <p:nvPr/>
        </p:nvSpPr>
        <p:spPr>
          <a:xfrm>
            <a:off x="4660522" y="1222333"/>
            <a:ext cx="4572000" cy="5470728"/>
          </a:xfrm>
          <a:prstGeom prst="rect">
            <a:avLst/>
          </a:prstGeom>
        </p:spPr>
        <p:txBody>
          <a:bodyPr>
            <a:spAutoFit/>
          </a:bodyPr>
          <a:lstStyle/>
          <a:p>
            <a:pPr marL="285750" indent="-285750">
              <a:lnSpc>
                <a:spcPct val="90000"/>
              </a:lnSpc>
              <a:buFont typeface="Calibri" panose="020F0502020204030204" pitchFamily="34" charset="0"/>
              <a:buChar char="‐"/>
            </a:pPr>
            <a:r>
              <a:rPr lang="ka-GE" sz="1500" dirty="0" smtClean="0"/>
              <a:t>კანონი ელექტრონული კომუნიკაციის შესახებ;</a:t>
            </a:r>
          </a:p>
          <a:p>
            <a:pPr marL="285750" indent="-285750">
              <a:lnSpc>
                <a:spcPct val="90000"/>
              </a:lnSpc>
              <a:buFont typeface="Calibri" panose="020F0502020204030204" pitchFamily="34" charset="0"/>
              <a:buChar char="‐"/>
            </a:pPr>
            <a:r>
              <a:rPr lang="ka-GE" sz="1500" dirty="0" smtClean="0"/>
              <a:t>კანონი სისხლის სამართლის დანაშაულებზე იურიდიული პირების პასუხისმგებლობის შესახებ;</a:t>
            </a:r>
          </a:p>
          <a:p>
            <a:pPr marL="285750" indent="-285750">
              <a:lnSpc>
                <a:spcPct val="90000"/>
              </a:lnSpc>
              <a:buFont typeface="Calibri" panose="020F0502020204030204" pitchFamily="34" charset="0"/>
              <a:buChar char="‐"/>
            </a:pPr>
            <a:r>
              <a:rPr lang="ka-GE" sz="1500" dirty="0" smtClean="0"/>
              <a:t>კანონი ინტელექტუალური საკუთრების უფლებების ეფექტიანი დაცვის სპეციალური კომპეტენციების შესახებ;</a:t>
            </a:r>
          </a:p>
          <a:p>
            <a:pPr marL="285750" lvl="0" indent="-285750">
              <a:buFont typeface="Calibri" panose="020F0502020204030204" pitchFamily="34" charset="0"/>
              <a:buChar char="‐"/>
            </a:pPr>
            <a:r>
              <a:rPr lang="ka-GE" sz="1500" dirty="0" smtClean="0"/>
              <a:t>კანონი საინფორმაციო უსაფრთხოების შესახებ;</a:t>
            </a:r>
            <a:endParaRPr lang="ka-GE" sz="1500" dirty="0"/>
          </a:p>
          <a:p>
            <a:pPr marL="285750" lvl="0" indent="-285750">
              <a:buFont typeface="Calibri" panose="020F0502020204030204" pitchFamily="34" charset="0"/>
              <a:buChar char="‐"/>
            </a:pPr>
            <a:r>
              <a:rPr lang="ka-GE" sz="1500" dirty="0" smtClean="0"/>
              <a:t>მაღალტექნოლოგიური დანაშაულის წინააღმდეგ ბრძოლის 2019-2023 წლების სტრატეგია; </a:t>
            </a:r>
            <a:endParaRPr lang="ka-GE" sz="1500" dirty="0"/>
          </a:p>
          <a:p>
            <a:pPr marL="285750" lvl="0" indent="-285750">
              <a:buFont typeface="Calibri" panose="020F0502020204030204" pitchFamily="34" charset="0"/>
              <a:buChar char="‐"/>
            </a:pPr>
            <a:r>
              <a:rPr lang="ka-GE" sz="1500" dirty="0" smtClean="0"/>
              <a:t>2020 წლამდე სერბეთის რესპუბლიკაში საინფორმაციო საზოგადოების განვითარების სტრატეგია;</a:t>
            </a:r>
            <a:endParaRPr lang="ka-GE" sz="1500" dirty="0"/>
          </a:p>
          <a:p>
            <a:pPr marL="285750" lvl="0" indent="-285750">
              <a:buFont typeface="Calibri" panose="020F0502020204030204" pitchFamily="34" charset="0"/>
              <a:buChar char="‐"/>
            </a:pPr>
            <a:r>
              <a:rPr lang="ka-GE" sz="1500" dirty="0" smtClean="0"/>
              <a:t>სერბეთის რესპუბლიკაში საზოგადოებრივი უსაფრთხოების შეფასების სტრატეგია;</a:t>
            </a:r>
          </a:p>
          <a:p>
            <a:pPr marL="285750" lvl="0" indent="-285750">
              <a:buFont typeface="Calibri" panose="020F0502020204030204" pitchFamily="34" charset="0"/>
              <a:buChar char="‐"/>
            </a:pPr>
            <a:r>
              <a:rPr lang="ka-GE" sz="1500" dirty="0" smtClean="0"/>
              <a:t>რეგულაცია ინტერნეტმომსახურებების და სხვა ტრაფიკის მონაცემების მიწოდების პირობებისა და </a:t>
            </a:r>
            <a:r>
              <a:rPr lang="ka-GE" sz="1500" dirty="0"/>
              <a:t>შინაარსის დამტკიცების </a:t>
            </a:r>
            <a:r>
              <a:rPr lang="ka-GE" sz="1500" dirty="0" smtClean="0"/>
              <a:t>შესახებ;</a:t>
            </a:r>
            <a:endParaRPr lang="ka-GE" sz="1500" dirty="0"/>
          </a:p>
          <a:p>
            <a:pPr marL="285750" lvl="0" indent="-285750">
              <a:buFont typeface="Calibri" panose="020F0502020204030204" pitchFamily="34" charset="0"/>
              <a:buChar char="‐"/>
            </a:pPr>
            <a:r>
              <a:rPr lang="ka-GE" sz="1500" dirty="0" smtClean="0"/>
              <a:t>რეგულაცია ინტერნეტით ხმის გადაცემის მომსახურების მიწოდების პირობებისა და </a:t>
            </a:r>
            <a:r>
              <a:rPr lang="ka-GE" sz="1500" dirty="0"/>
              <a:t>შინაარსის დამტკიცების შესახებ</a:t>
            </a:r>
            <a:r>
              <a:rPr lang="ka-GE" sz="1500" dirty="0" smtClean="0"/>
              <a:t>.</a:t>
            </a:r>
            <a:endParaRPr lang="ka-GE" sz="1500" dirty="0"/>
          </a:p>
        </p:txBody>
      </p:sp>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FE61B065-4480-46D3-83C4-C9A2DF99BC54}"/>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გარკვეული საერთაშორისო </a:t>
            </a:r>
          </a:p>
          <a:p>
            <a:pPr algn="r">
              <a:lnSpc>
                <a:spcPct val="80000"/>
              </a:lnSpc>
            </a:pPr>
            <a:r>
              <a:rPr lang="ka-GE" sz="3200" dirty="0">
                <a:latin typeface="Verdana" panose="020B0604030504040204" pitchFamily="34" charset="0"/>
              </a:rPr>
              <a:t>გამოცდილება</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5D5C3919-4B1C-453B-A40C-1DA6BBB8F528}"/>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23</a:t>
            </a:fld>
            <a:endParaRPr lang="ka-GE" dirty="0"/>
          </a:p>
        </p:txBody>
      </p:sp>
    </p:spTree>
    <p:extLst>
      <p:ext uri="{BB962C8B-B14F-4D97-AF65-F5344CB8AC3E}">
        <p14:creationId xmlns:p14="http://schemas.microsoft.com/office/powerpoint/2010/main" val="32726617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247018" y="1080713"/>
            <a:ext cx="5143075" cy="5570756"/>
          </a:xfrm>
          <a:prstGeom prst="rect">
            <a:avLst/>
          </a:prstGeom>
        </p:spPr>
        <p:txBody>
          <a:bodyPr wrap="square">
            <a:spAutoFit/>
          </a:bodyPr>
          <a:lstStyle/>
          <a:p>
            <a:pPr marL="342900" indent="-342900">
              <a:buFont typeface="Arial" panose="020B0604020202020204" pitchFamily="34" charset="0"/>
              <a:buChar char="•"/>
            </a:pPr>
            <a:r>
              <a:rPr lang="ka-GE" sz="1600" b="1" dirty="0" smtClean="0"/>
              <a:t>სერბეთის </a:t>
            </a:r>
            <a:r>
              <a:rPr lang="ka-GE" sz="1600" b="1" dirty="0" smtClean="0"/>
              <a:t>სპეციალიზებული </a:t>
            </a:r>
            <a:r>
              <a:rPr lang="ka-GE" sz="1600" b="1" dirty="0" smtClean="0"/>
              <a:t>კიბერდანაშაულთან ბრძოლის ორგანოები:</a:t>
            </a:r>
          </a:p>
          <a:p>
            <a:pPr>
              <a:lnSpc>
                <a:spcPct val="90000"/>
              </a:lnSpc>
            </a:pPr>
            <a:endParaRPr lang="ka-GE" sz="1600" b="1" i="1" dirty="0">
              <a:solidFill>
                <a:srgbClr val="FF0000"/>
              </a:solidFill>
            </a:endParaRPr>
          </a:p>
          <a:p>
            <a:pPr lvl="1">
              <a:lnSpc>
                <a:spcPct val="90000"/>
              </a:lnSpc>
            </a:pPr>
            <a:r>
              <a:rPr lang="ka-GE" dirty="0"/>
              <a:t>კანონი მაღალტექნოლოგიური დანაშაულების წინააღმდეგ ბრძოლის სამთავრობო ორგანოების კომპეტენციების ორგანიზაციის შესახებ:</a:t>
            </a:r>
          </a:p>
          <a:p>
            <a:pPr>
              <a:lnSpc>
                <a:spcPct val="90000"/>
              </a:lnSpc>
            </a:pPr>
            <a:endParaRPr lang="ka-GE" b="1" i="1" dirty="0">
              <a:solidFill>
                <a:srgbClr val="FF0000"/>
              </a:solidFill>
            </a:endParaRPr>
          </a:p>
          <a:p>
            <a:pPr marL="342900" indent="-342900">
              <a:lnSpc>
                <a:spcPct val="90000"/>
              </a:lnSpc>
              <a:buFont typeface="Calibri" panose="020F0502020204030204" pitchFamily="34" charset="0"/>
              <a:buChar char="‐"/>
            </a:pPr>
            <a:r>
              <a:rPr lang="ka-GE" sz="1600" b="1" dirty="0"/>
              <a:t>სერბეთის მაღალტექნოლოგიური დანაშაულის წინააღმდეგ ბრძოლის სპეციალური პროკურატურა</a:t>
            </a:r>
          </a:p>
          <a:p>
            <a:pPr marL="342900" indent="-342900">
              <a:lnSpc>
                <a:spcPct val="90000"/>
              </a:lnSpc>
              <a:buFont typeface="Calibri" panose="020F0502020204030204" pitchFamily="34" charset="0"/>
              <a:buChar char="‐"/>
            </a:pPr>
            <a:endParaRPr lang="ka-GE" sz="1600" b="1" dirty="0"/>
          </a:p>
          <a:p>
            <a:pPr marL="342900" indent="-342900">
              <a:lnSpc>
                <a:spcPct val="90000"/>
              </a:lnSpc>
              <a:buFont typeface="Calibri" panose="020F0502020204030204" pitchFamily="34" charset="0"/>
              <a:buChar char="‐"/>
            </a:pPr>
            <a:r>
              <a:rPr lang="ka-GE" sz="1600" b="1" dirty="0"/>
              <a:t>შინაგან საქმეთა სამინისტრო – მაღალტექნოლოგიურ დანაშაულთან ბრძოლის განყოფილება</a:t>
            </a:r>
          </a:p>
          <a:p>
            <a:pPr marL="342900" indent="-342900">
              <a:lnSpc>
                <a:spcPct val="90000"/>
              </a:lnSpc>
              <a:buFont typeface="Calibri" panose="020F0502020204030204" pitchFamily="34" charset="0"/>
              <a:buChar char="‐"/>
            </a:pPr>
            <a:endParaRPr lang="ka-GE" sz="1600" b="1" dirty="0"/>
          </a:p>
          <a:p>
            <a:pPr marL="342900" indent="-342900">
              <a:lnSpc>
                <a:spcPct val="90000"/>
              </a:lnSpc>
              <a:buFont typeface="Calibri" panose="020F0502020204030204" pitchFamily="34" charset="0"/>
              <a:buChar char="‐"/>
            </a:pPr>
            <a:r>
              <a:rPr lang="ka-GE" sz="1600" b="1" dirty="0"/>
              <a:t>ბელგრადის უმაღლესი სასამართლო – მაღალტექნოლოგიურ დანაშაულთან ბრძოლის სპეციალური განყოფილება</a:t>
            </a:r>
          </a:p>
          <a:p>
            <a:pPr marL="342900" indent="-342900">
              <a:lnSpc>
                <a:spcPct val="90000"/>
              </a:lnSpc>
              <a:buFont typeface="Wingdings" pitchFamily="2" charset="2"/>
              <a:buChar char="v"/>
            </a:pPr>
            <a:endParaRPr lang="ka-GE" b="1" dirty="0">
              <a:solidFill>
                <a:srgbClr val="C00000"/>
              </a:solidFill>
            </a:endParaRPr>
          </a:p>
          <a:p>
            <a:pPr marL="342900" indent="-342900">
              <a:lnSpc>
                <a:spcPct val="90000"/>
              </a:lnSpc>
              <a:buFont typeface="Arial" panose="020B0604020202020204" pitchFamily="34" charset="0"/>
              <a:buChar char="•"/>
            </a:pPr>
            <a:r>
              <a:rPr lang="ka-GE" sz="2000" b="1" dirty="0">
                <a:solidFill>
                  <a:srgbClr val="C00000"/>
                </a:solidFill>
              </a:rPr>
              <a:t>ეროვნული კანონმდებლობა</a:t>
            </a:r>
          </a:p>
          <a:p>
            <a:pPr marL="342900" indent="-342900">
              <a:lnSpc>
                <a:spcPct val="90000"/>
              </a:lnSpc>
              <a:buFont typeface="Arial" panose="020B0604020202020204" pitchFamily="34" charset="0"/>
              <a:buChar char="•"/>
            </a:pPr>
            <a:r>
              <a:rPr lang="ka-GE" sz="2000" b="1" dirty="0">
                <a:solidFill>
                  <a:srgbClr val="C00000"/>
                </a:solidFill>
              </a:rPr>
              <a:t>24-საათიან რეჟიმში მომუშავე საკონტაქტო პუნქტი</a:t>
            </a:r>
          </a:p>
        </p:txBody>
      </p:sp>
      <p:pic>
        <p:nvPicPr>
          <p:cNvPr id="16" name="Picture 9">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BC739C73-B47D-6E40-BCEF-2ED6B34534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0093" y="2659537"/>
            <a:ext cx="3024336" cy="214779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5C016E3-F709-4F24-B6BC-6233B551D78C}"/>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გარკვეული საერთაშორისო </a:t>
            </a:r>
          </a:p>
          <a:p>
            <a:pPr algn="r">
              <a:lnSpc>
                <a:spcPct val="80000"/>
              </a:lnSpc>
            </a:pPr>
            <a:r>
              <a:rPr lang="ka-GE" sz="3200" dirty="0">
                <a:latin typeface="Verdana" panose="020B0604030504040204" pitchFamily="34" charset="0"/>
              </a:rPr>
              <a:t>გამოცდილება</a:t>
            </a:r>
            <a:endParaRPr lang="ka-GE" sz="3200" dirty="0">
              <a:latin typeface="Verdana" panose="020B0604030504040204" pitchFamily="34" charset="0"/>
              <a:ea typeface="Verdana" panose="020B0604030504040204" pitchFamily="34" charset="0"/>
            </a:endParaRPr>
          </a:p>
        </p:txBody>
      </p:sp>
      <p:sp>
        <p:nvSpPr>
          <p:cNvPr id="19"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5669B7C1-DDFC-443C-97AD-B20715C8A6E0}"/>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24</a:t>
            </a:fld>
            <a:endParaRPr lang="ka-GE" dirty="0"/>
          </a:p>
        </p:txBody>
      </p:sp>
    </p:spTree>
    <p:extLst>
      <p:ext uri="{BB962C8B-B14F-4D97-AF65-F5344CB8AC3E}">
        <p14:creationId xmlns:p14="http://schemas.microsoft.com/office/powerpoint/2010/main" val="6279288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138545" y="1094569"/>
            <a:ext cx="4799067" cy="5909310"/>
          </a:xfrm>
          <a:prstGeom prst="rect">
            <a:avLst/>
          </a:prstGeom>
        </p:spPr>
        <p:txBody>
          <a:bodyPr wrap="square">
            <a:spAutoFit/>
          </a:bodyPr>
          <a:lstStyle/>
          <a:p>
            <a:pPr marL="342900" indent="-342900">
              <a:buFont typeface="Arial" panose="020B0604020202020204" pitchFamily="34" charset="0"/>
              <a:buChar char="•"/>
            </a:pPr>
            <a:r>
              <a:rPr lang="ka-GE" sz="1600" b="1" dirty="0" smtClean="0"/>
              <a:t>მატერიალური სამართლის იურისდიქცია:</a:t>
            </a:r>
          </a:p>
          <a:p>
            <a:pPr marL="342900" indent="-342900">
              <a:buFont typeface="Wingdings" pitchFamily="2" charset="2"/>
              <a:buChar char="Ø"/>
            </a:pPr>
            <a:endParaRPr lang="ka-GE" dirty="0"/>
          </a:p>
          <a:p>
            <a:pPr lvl="1" algn="just"/>
            <a:r>
              <a:rPr lang="ka-GE" sz="1600" dirty="0" smtClean="0"/>
              <a:t>სერბეთის სისხლის სამართლის კოდექსით განსაზღვრული </a:t>
            </a:r>
            <a:r>
              <a:rPr lang="ka-GE" sz="1600" b="1" dirty="0" smtClean="0"/>
              <a:t>კომპიუტერული მონაცემების უსაფრთხოების წინააღმდეგ მიმართული სისხლის სამართლის დანაშაულები</a:t>
            </a:r>
            <a:r>
              <a:rPr lang="ka-GE" sz="1600" dirty="0" smtClean="0"/>
              <a:t>;</a:t>
            </a:r>
          </a:p>
          <a:p>
            <a:pPr lvl="1" algn="just"/>
            <a:endParaRPr lang="ka-GE" dirty="0"/>
          </a:p>
          <a:p>
            <a:pPr lvl="1" algn="just"/>
            <a:r>
              <a:rPr lang="ka-GE" sz="1600" b="1" dirty="0" smtClean="0"/>
              <a:t>სისხლის სამართლის დანაშაულები ინტელექტუალური საკუთრების</a:t>
            </a:r>
            <a:r>
              <a:rPr lang="ka-GE" sz="1600" dirty="0" smtClean="0"/>
              <a:t>, ქონების, ვაჭრობის, მრეწველობისა და სამართლებრივი ბრუნვის წინააღმდეგ, ჩადენილი კომპიუტერების, კომპიუტერული ქსელების, კომპიუტერული მონაცემების, მათ შორის, მათი მატერიალური ან ელექტრონული სახით დანაშაულის ობიექტად ან ინსტრუმენტად გამოყენებით. საავტორო უფლებებით დაცული ნამუშევრების რაოდენობა 2000-ზე მეტია, ხოლო ფაქტობრივი ზარალი – </a:t>
            </a:r>
            <a:r>
              <a:rPr lang="ka-GE" dirty="0">
                <a:solidFill>
                  <a:srgbClr val="C00000"/>
                </a:solidFill>
              </a:rPr>
              <a:t>1.000.000,00</a:t>
            </a:r>
            <a:r>
              <a:rPr lang="ka-GE" sz="1600" dirty="0" smtClean="0"/>
              <a:t> დინარზე მეტი (დაახლ.</a:t>
            </a:r>
            <a:r>
              <a:rPr lang="ka-GE" dirty="0"/>
              <a:t> 10.000 ევრო ან 14.000 აშშ დოლარი);</a:t>
            </a:r>
          </a:p>
          <a:p>
            <a:pPr lvl="0"/>
            <a:endParaRPr lang="ka-GE" dirty="0"/>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BB1715F-37D8-114B-8A1C-06F403579EED}"/>
              </a:ext>
            </a:extLst>
          </p:cNvPr>
          <p:cNvSpPr/>
          <p:nvPr/>
        </p:nvSpPr>
        <p:spPr>
          <a:xfrm>
            <a:off x="4572000" y="1718120"/>
            <a:ext cx="4572000" cy="2308324"/>
          </a:xfrm>
          <a:prstGeom prst="rect">
            <a:avLst/>
          </a:prstGeom>
        </p:spPr>
        <p:txBody>
          <a:bodyPr>
            <a:spAutoFit/>
          </a:bodyPr>
          <a:lstStyle/>
          <a:p>
            <a:pPr lvl="1" algn="just"/>
            <a:r>
              <a:rPr lang="ka-GE" sz="1600" dirty="0" smtClean="0"/>
              <a:t>სისხლის სამართლის დანაშაულები ადამიანისა და მოქალაქის, სქესობრივი თავისუფლების, საზოგადოებრივი წესრიგისა და მშვიდობის, კონსტიტუციური სისტემისა და უსაფრთხოების წინააღმდეგ, რომლებიც შეიძლება მიჩნეული იქნეს კიბერდანაშაულად, ჩადენის გზის ან გამოყენებული ინსტრუმენტების გამო.</a:t>
            </a:r>
            <a:endParaRPr lang="ka-GE" sz="1600" dirty="0"/>
          </a:p>
        </p:txBody>
      </p:sp>
      <p:sp>
        <p:nvSpPr>
          <p:cNvPr id="12" name="Rectang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40DB3E5-7DC9-4D20-8BEA-A6AE50E0CA90}"/>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გარკვეული საერთაშორისო </a:t>
            </a:r>
          </a:p>
          <a:p>
            <a:pPr algn="r">
              <a:lnSpc>
                <a:spcPct val="80000"/>
              </a:lnSpc>
            </a:pPr>
            <a:r>
              <a:rPr lang="ka-GE" sz="3200" dirty="0">
                <a:latin typeface="Verdana" panose="020B0604030504040204" pitchFamily="34" charset="0"/>
              </a:rPr>
              <a:t>გამოცდილება</a:t>
            </a:r>
            <a:endParaRPr lang="ka-GE"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4F045DA-01A2-44B1-89AD-7D69CB224E50}"/>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25</a:t>
            </a:fld>
            <a:endParaRPr lang="ka-GE" dirty="0"/>
          </a:p>
        </p:txBody>
      </p:sp>
    </p:spTree>
    <p:extLst>
      <p:ext uri="{BB962C8B-B14F-4D97-AF65-F5344CB8AC3E}">
        <p14:creationId xmlns:p14="http://schemas.microsoft.com/office/powerpoint/2010/main" val="11362727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57CE092-810E-F442-BEE8-9F447233709C}"/>
              </a:ext>
            </a:extLst>
          </p:cNvPr>
          <p:cNvGraphicFramePr>
            <a:graphicFrameLocks noGrp="1"/>
          </p:cNvGraphicFramePr>
          <p:nvPr>
            <p:extLst>
              <p:ext uri="{D42A27DB-BD31-4B8C-83A1-F6EECF244321}">
                <p14:modId xmlns:p14="http://schemas.microsoft.com/office/powerpoint/2010/main" val="3347107679"/>
              </p:ext>
            </p:extLst>
          </p:nvPr>
        </p:nvGraphicFramePr>
        <p:xfrm>
          <a:off x="350440" y="1528018"/>
          <a:ext cx="8573223" cy="5026995"/>
        </p:xfrm>
        <a:graphic>
          <a:graphicData uri="http://schemas.openxmlformats.org/drawingml/2006/table">
            <a:tbl>
              <a:tblPr>
                <a:tableStyleId>{5C22544A-7EE6-4342-B048-85BDC9FD1C3A}</a:tableStyleId>
              </a:tblPr>
              <a:tblGrid>
                <a:gridCol w="99418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521900256"/>
                    </a:ext>
                  </a:extLst>
                </a:gridCol>
                <a:gridCol w="143817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932740328"/>
                    </a:ext>
                  </a:extLst>
                </a:gridCol>
                <a:gridCol w="1438774">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130989019"/>
                    </a:ext>
                  </a:extLst>
                </a:gridCol>
                <a:gridCol w="1078780">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3155338217"/>
                    </a:ext>
                  </a:extLst>
                </a:gridCol>
                <a:gridCol w="1976363">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851680803"/>
                    </a:ext>
                  </a:extLst>
                </a:gridCol>
                <a:gridCol w="164695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428747307"/>
                    </a:ext>
                  </a:extLst>
                </a:gridCol>
              </a:tblGrid>
              <a:tr h="230615">
                <a:tc>
                  <a:txBody>
                    <a:bodyPr/>
                    <a:lstStyle/>
                    <a:p>
                      <a:pPr marL="0" marR="0">
                        <a:spcBef>
                          <a:spcPts val="0"/>
                        </a:spcBef>
                        <a:spcAft>
                          <a:spcPts val="0"/>
                        </a:spcAft>
                      </a:pPr>
                      <a:r>
                        <a:rPr lang="en-GB" sz="1500" dirty="0">
                          <a:effectLst/>
                        </a:rPr>
                        <a:t> </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a:txBody>
                    <a:bodyPr/>
                    <a:lstStyle/>
                    <a:p>
                      <a:pPr marL="0" marR="0">
                        <a:spcBef>
                          <a:spcPts val="0"/>
                        </a:spcBef>
                        <a:spcAft>
                          <a:spcPts val="0"/>
                        </a:spcAft>
                      </a:pPr>
                      <a:r>
                        <a:rPr lang="en-GB" sz="1500" dirty="0">
                          <a:effectLst/>
                        </a:rPr>
                        <a:t> </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nchor="ctr"/>
                </a:tc>
                <a:tc rowSpan="3">
                  <a:txBody>
                    <a:bodyPr/>
                    <a:lstStyle/>
                    <a:p>
                      <a:pPr marL="0" marR="0">
                        <a:spcBef>
                          <a:spcPts val="0"/>
                        </a:spcBef>
                        <a:spcAft>
                          <a:spcPts val="0"/>
                        </a:spcAft>
                      </a:pPr>
                      <a:r>
                        <a:rPr lang="en-GB" sz="1500" b="1" dirty="0">
                          <a:effectLst/>
                          <a:latin typeface="Sylfaen" panose="010A0502050306030303" pitchFamily="18" charset="0"/>
                        </a:rPr>
                        <a:t>პროცენტული ცვლილება</a:t>
                      </a:r>
                      <a:endParaRPr lang="ka-GE" sz="1500" b="1" dirty="0">
                        <a:effectLst/>
                        <a:latin typeface="Sylfaen" panose="010A0502050306030303" pitchFamily="18" charset="0"/>
                        <a:ea typeface="Calibri" panose="020F0502020204030204" pitchFamily="34" charset="0"/>
                        <a:cs typeface="Times New Roman" panose="02020603050405020304" pitchFamily="18" charset="0"/>
                      </a:endParaRPr>
                    </a:p>
                  </a:txBody>
                  <a:tcPr marL="56990" marR="56990" marT="7915" marB="0" anchor="ct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686915019"/>
                  </a:ext>
                </a:extLst>
              </a:tr>
              <a:tr h="676409">
                <a:tc>
                  <a:txBody>
                    <a:bodyPr/>
                    <a:lstStyle/>
                    <a:p>
                      <a:pPr marL="0" marR="0">
                        <a:spcBef>
                          <a:spcPts val="0"/>
                        </a:spcBef>
                        <a:spcAft>
                          <a:spcPts val="0"/>
                        </a:spcAft>
                      </a:pPr>
                      <a:r>
                        <a:rPr lang="en-GB" sz="1500" dirty="0">
                          <a:effectLst/>
                        </a:rPr>
                        <a:t> </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err="1">
                          <a:effectLst/>
                          <a:latin typeface="Sylfaen" panose="010A0502050306030303" pitchFamily="18" charset="0"/>
                        </a:rPr>
                        <a:t>ცნობილი</a:t>
                      </a:r>
                      <a:r>
                        <a:rPr lang="en-GB" sz="1500" b="1" dirty="0">
                          <a:effectLst/>
                          <a:latin typeface="Sylfaen" panose="010A0502050306030303" pitchFamily="18" charset="0"/>
                        </a:rPr>
                        <a:t> </a:t>
                      </a:r>
                      <a:r>
                        <a:rPr lang="en-GB" sz="1500" b="1" dirty="0" err="1">
                          <a:effectLst/>
                          <a:latin typeface="Sylfaen" panose="010A0502050306030303" pitchFamily="18" charset="0"/>
                        </a:rPr>
                        <a:t>დამნაშავეები</a:t>
                      </a:r>
                      <a:endParaRPr lang="ka-GE" sz="1500" b="1" dirty="0">
                        <a:effectLst/>
                        <a:latin typeface="Sylfaen" panose="010A0502050306030303" pitchFamily="18"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err="1">
                          <a:effectLst/>
                          <a:latin typeface="Sylfaen" panose="010A0502050306030303" pitchFamily="18" charset="0"/>
                        </a:rPr>
                        <a:t>უცნობი</a:t>
                      </a:r>
                      <a:r>
                        <a:rPr lang="en-GB" sz="1500" b="1" dirty="0">
                          <a:effectLst/>
                          <a:latin typeface="Sylfaen" panose="010A0502050306030303" pitchFamily="18" charset="0"/>
                        </a:rPr>
                        <a:t> </a:t>
                      </a:r>
                      <a:r>
                        <a:rPr lang="en-GB" sz="1500" b="1" dirty="0" err="1">
                          <a:effectLst/>
                          <a:latin typeface="Sylfaen" panose="010A0502050306030303" pitchFamily="18" charset="0"/>
                        </a:rPr>
                        <a:t>დამნაშავეები</a:t>
                      </a:r>
                      <a:endParaRPr lang="ka-GE" sz="1500" b="1" dirty="0">
                        <a:effectLst/>
                        <a:latin typeface="Sylfaen" panose="010A0502050306030303" pitchFamily="18"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endParaRPr lang="ka-GE" sz="1500" b="1" dirty="0">
                        <a:effectLst/>
                        <a:latin typeface="Sylfaen" panose="010A0502050306030303" pitchFamily="18" charset="0"/>
                      </a:endParaRPr>
                    </a:p>
                    <a:p>
                      <a:pPr marL="0" marR="0" algn="ctr">
                        <a:spcBef>
                          <a:spcPts val="0"/>
                        </a:spcBef>
                        <a:spcAft>
                          <a:spcPts val="0"/>
                        </a:spcAft>
                      </a:pPr>
                      <a:r>
                        <a:rPr lang="en-GB" sz="1500" b="1" dirty="0" err="1">
                          <a:effectLst/>
                          <a:latin typeface="Sylfaen" panose="010A0502050306030303" pitchFamily="18" charset="0"/>
                        </a:rPr>
                        <a:t>ღონისძიებები</a:t>
                      </a:r>
                      <a:endParaRPr lang="ka-GE" sz="1500" b="1" dirty="0">
                        <a:effectLst/>
                        <a:latin typeface="Sylfaen" panose="010A0502050306030303" pitchFamily="18"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endParaRPr lang="ka-GE" sz="1500" b="1" dirty="0">
                        <a:effectLst/>
                        <a:latin typeface="Sylfaen" panose="010A0502050306030303" pitchFamily="18" charset="0"/>
                      </a:endParaRPr>
                    </a:p>
                    <a:p>
                      <a:pPr marL="0" marR="0" algn="ctr">
                        <a:spcBef>
                          <a:spcPts val="0"/>
                        </a:spcBef>
                        <a:spcAft>
                          <a:spcPts val="0"/>
                        </a:spcAft>
                      </a:pPr>
                      <a:r>
                        <a:rPr lang="en-GB" sz="1500" b="1" dirty="0" err="1">
                          <a:effectLst/>
                          <a:latin typeface="Sylfaen" panose="010A0502050306030303" pitchFamily="18" charset="0"/>
                        </a:rPr>
                        <a:t>საქმეების</a:t>
                      </a:r>
                      <a:r>
                        <a:rPr lang="en-GB" sz="1500" b="1" dirty="0">
                          <a:effectLst/>
                          <a:latin typeface="Sylfaen" panose="010A0502050306030303" pitchFamily="18" charset="0"/>
                        </a:rPr>
                        <a:t> </a:t>
                      </a:r>
                      <a:r>
                        <a:rPr lang="en-GB" sz="1500" b="1" dirty="0" err="1">
                          <a:effectLst/>
                          <a:latin typeface="Sylfaen" panose="010A0502050306030303" pitchFamily="18" charset="0"/>
                        </a:rPr>
                        <a:t>საერთო</a:t>
                      </a:r>
                      <a:r>
                        <a:rPr lang="en-GB" sz="1500" b="1" dirty="0">
                          <a:effectLst/>
                          <a:latin typeface="Sylfaen" panose="010A0502050306030303" pitchFamily="18" charset="0"/>
                        </a:rPr>
                        <a:t> </a:t>
                      </a:r>
                      <a:r>
                        <a:rPr lang="en-GB" sz="1500" b="1" dirty="0" err="1">
                          <a:effectLst/>
                          <a:latin typeface="Sylfaen" panose="010A0502050306030303" pitchFamily="18" charset="0"/>
                        </a:rPr>
                        <a:t>რაოდენობა</a:t>
                      </a:r>
                      <a:endParaRPr lang="ka-GE" sz="1500" b="1" dirty="0">
                        <a:effectLst/>
                        <a:latin typeface="Sylfaen" panose="010A0502050306030303" pitchFamily="18" charset="0"/>
                        <a:ea typeface="Calibri" panose="020F0502020204030204" pitchFamily="34" charset="0"/>
                        <a:cs typeface="Times New Roman" panose="02020603050405020304" pitchFamily="18" charset="0"/>
                      </a:endParaRPr>
                    </a:p>
                  </a:txBody>
                  <a:tcPr marL="56990" marR="56990" marT="7915" marB="0"/>
                </a:tc>
                <a:tc vMerge="1">
                  <a:txBody>
                    <a:bodyPr/>
                    <a:lstStyle/>
                    <a:p>
                      <a:endParaRPr lang="en-US"/>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646027251"/>
                  </a:ext>
                </a:extLst>
              </a:tr>
              <a:tr h="230615">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a:effectLst/>
                        </a:rPr>
                        <a:t> </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vMerge="1">
                  <a:txBody>
                    <a:bodyPr/>
                    <a:lstStyle/>
                    <a:p>
                      <a:endParaRPr lang="en-US"/>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888555996"/>
                  </a:ext>
                </a:extLst>
              </a:tr>
              <a:tr h="230615">
                <a:tc>
                  <a:txBody>
                    <a:bodyPr/>
                    <a:lstStyle/>
                    <a:p>
                      <a:pPr marL="0" marR="0" algn="ctr">
                        <a:spcBef>
                          <a:spcPts val="0"/>
                        </a:spcBef>
                        <a:spcAft>
                          <a:spcPts val="0"/>
                        </a:spcAft>
                      </a:pPr>
                      <a:r>
                        <a:rPr lang="en-GB" sz="1500" b="1">
                          <a:effectLst/>
                        </a:rPr>
                        <a:t>2006</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19</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19</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spcBef>
                          <a:spcPts val="0"/>
                        </a:spcBef>
                        <a:spcAft>
                          <a:spcPts val="0"/>
                        </a:spcAft>
                      </a:pPr>
                      <a:r>
                        <a:rPr lang="en-GB" sz="1500" dirty="0">
                          <a:effectLst/>
                        </a:rPr>
                        <a:t> </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929646753"/>
                  </a:ext>
                </a:extLst>
              </a:tr>
              <a:tr h="230615">
                <a:tc>
                  <a:txBody>
                    <a:bodyPr/>
                    <a:lstStyle/>
                    <a:p>
                      <a:pPr marL="0" marR="0" algn="ctr">
                        <a:spcBef>
                          <a:spcPts val="0"/>
                        </a:spcBef>
                        <a:spcAft>
                          <a:spcPts val="0"/>
                        </a:spcAft>
                      </a:pPr>
                      <a:r>
                        <a:rPr lang="en-GB" sz="1500" b="1">
                          <a:effectLst/>
                        </a:rPr>
                        <a:t>2007</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75</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68</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154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+710,53%</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79711"/>
                  </a:ext>
                </a:extLst>
              </a:tr>
              <a:tr h="230615">
                <a:tc>
                  <a:txBody>
                    <a:bodyPr/>
                    <a:lstStyle/>
                    <a:p>
                      <a:pPr marL="0" marR="0" algn="ctr">
                        <a:spcBef>
                          <a:spcPts val="0"/>
                        </a:spcBef>
                        <a:spcAft>
                          <a:spcPts val="0"/>
                        </a:spcAft>
                      </a:pPr>
                      <a:r>
                        <a:rPr lang="en-GB" sz="1500" b="1">
                          <a:effectLst/>
                        </a:rPr>
                        <a:t>2008</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184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+19,48%</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369200216"/>
                  </a:ext>
                </a:extLst>
              </a:tr>
              <a:tr h="230615">
                <a:tc>
                  <a:txBody>
                    <a:bodyPr/>
                    <a:lstStyle/>
                    <a:p>
                      <a:pPr marL="0" marR="0" algn="ctr">
                        <a:spcBef>
                          <a:spcPts val="0"/>
                        </a:spcBef>
                        <a:spcAft>
                          <a:spcPts val="0"/>
                        </a:spcAft>
                      </a:pPr>
                      <a:r>
                        <a:rPr lang="en-GB" sz="1500" b="1">
                          <a:effectLst/>
                        </a:rPr>
                        <a:t>2009</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dirty="0">
                          <a:effectLst/>
                        </a:rPr>
                        <a:t>91</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42</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247</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+34,24%</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395899619"/>
                  </a:ext>
                </a:extLst>
              </a:tr>
              <a:tr h="230615">
                <a:tc>
                  <a:txBody>
                    <a:bodyPr/>
                    <a:lstStyle/>
                    <a:p>
                      <a:pPr marL="0" marR="0" algn="ctr">
                        <a:spcBef>
                          <a:spcPts val="0"/>
                        </a:spcBef>
                        <a:spcAft>
                          <a:spcPts val="0"/>
                        </a:spcAft>
                      </a:pPr>
                      <a:r>
                        <a:rPr lang="en-GB" sz="1500" b="1">
                          <a:effectLst/>
                        </a:rPr>
                        <a:t>2010</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116</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dirty="0">
                          <a:effectLst/>
                        </a:rPr>
                        <a:t>13</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443</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572</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+131,58%</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3605786941"/>
                  </a:ext>
                </a:extLst>
              </a:tr>
              <a:tr h="230615">
                <a:tc>
                  <a:txBody>
                    <a:bodyPr/>
                    <a:lstStyle/>
                    <a:p>
                      <a:pPr marL="0" marR="0" algn="ctr">
                        <a:spcBef>
                          <a:spcPts val="0"/>
                        </a:spcBef>
                        <a:spcAft>
                          <a:spcPts val="0"/>
                        </a:spcAft>
                      </a:pPr>
                      <a:r>
                        <a:rPr lang="en-GB" sz="1500" b="1">
                          <a:effectLst/>
                        </a:rPr>
                        <a:t>2011</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28</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502</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660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+15,38%</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856193860"/>
                  </a:ext>
                </a:extLst>
              </a:tr>
              <a:tr h="230615">
                <a:tc>
                  <a:txBody>
                    <a:bodyPr/>
                    <a:lstStyle/>
                    <a:p>
                      <a:pPr marL="0" marR="0" algn="ctr">
                        <a:spcBef>
                          <a:spcPts val="0"/>
                        </a:spcBef>
                        <a:spcAft>
                          <a:spcPts val="0"/>
                        </a:spcAft>
                      </a:pPr>
                      <a:r>
                        <a:rPr lang="en-GB" sz="1500" b="1" dirty="0">
                          <a:effectLst/>
                        </a:rPr>
                        <a:t>2012</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dirty="0">
                          <a:effectLst/>
                        </a:rPr>
                        <a:t>114</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65</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609</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788</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+19,39%</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97533818"/>
                  </a:ext>
                </a:extLst>
              </a:tr>
              <a:tr h="230615">
                <a:tc>
                  <a:txBody>
                    <a:bodyPr/>
                    <a:lstStyle/>
                    <a:p>
                      <a:pPr marL="0" marR="0" algn="ctr">
                        <a:spcBef>
                          <a:spcPts val="0"/>
                        </a:spcBef>
                        <a:spcAft>
                          <a:spcPts val="0"/>
                        </a:spcAft>
                      </a:pPr>
                      <a:r>
                        <a:rPr lang="en-GB" sz="1500" b="1">
                          <a:effectLst/>
                        </a:rPr>
                        <a:t>2013</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160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243</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558</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961</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+21,95%</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572343064"/>
                  </a:ext>
                </a:extLst>
              </a:tr>
              <a:tr h="230615">
                <a:tc>
                  <a:txBody>
                    <a:bodyPr/>
                    <a:lstStyle/>
                    <a:p>
                      <a:pPr marL="0" marR="0" algn="ctr">
                        <a:spcBef>
                          <a:spcPts val="0"/>
                        </a:spcBef>
                        <a:spcAft>
                          <a:spcPts val="0"/>
                        </a:spcAft>
                      </a:pPr>
                      <a:r>
                        <a:rPr lang="en-GB" sz="1500" b="1">
                          <a:effectLst/>
                        </a:rPr>
                        <a:t>2014</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294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352</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770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1416</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+48,07%</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3179969046"/>
                  </a:ext>
                </a:extLst>
              </a:tr>
              <a:tr h="230615">
                <a:tc>
                  <a:txBody>
                    <a:bodyPr/>
                    <a:lstStyle/>
                    <a:p>
                      <a:pPr marL="0" marR="0" algn="ctr">
                        <a:spcBef>
                          <a:spcPts val="0"/>
                        </a:spcBef>
                        <a:spcAft>
                          <a:spcPts val="0"/>
                        </a:spcAft>
                      </a:pPr>
                      <a:r>
                        <a:rPr lang="en-GB" sz="1500" b="1">
                          <a:effectLst/>
                        </a:rPr>
                        <a:t>2015</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198</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570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1306</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2074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+45,74%</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96356066"/>
                  </a:ext>
                </a:extLst>
              </a:tr>
              <a:tr h="299020">
                <a:tc>
                  <a:txBody>
                    <a:bodyPr/>
                    <a:lstStyle/>
                    <a:p>
                      <a:pPr marL="0" marR="0" algn="ctr">
                        <a:spcBef>
                          <a:spcPts val="0"/>
                        </a:spcBef>
                        <a:spcAft>
                          <a:spcPts val="0"/>
                        </a:spcAft>
                      </a:pPr>
                      <a:r>
                        <a:rPr lang="en-GB" sz="1500" b="1">
                          <a:effectLst/>
                        </a:rPr>
                        <a:t>2016</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240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580</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1237</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2057</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-0,82%</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775860703"/>
                  </a:ext>
                </a:extLst>
              </a:tr>
              <a:tr h="299020">
                <a:tc>
                  <a:txBody>
                    <a:bodyPr/>
                    <a:lstStyle/>
                    <a:p>
                      <a:pPr marL="0" marR="0" algn="ctr">
                        <a:spcBef>
                          <a:spcPts val="0"/>
                        </a:spcBef>
                        <a:spcAft>
                          <a:spcPts val="0"/>
                        </a:spcAft>
                      </a:pPr>
                      <a:r>
                        <a:rPr lang="en-GB" sz="1500" b="1">
                          <a:effectLst/>
                        </a:rPr>
                        <a:t>2017</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213</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945</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1213</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dirty="0">
                          <a:effectLst/>
                        </a:rPr>
                        <a:t>2371</a:t>
                      </a:r>
                      <a:endParaRPr lang="ka-GE"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+15,26%</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921055562"/>
                  </a:ext>
                </a:extLst>
              </a:tr>
              <a:tr h="299020">
                <a:tc>
                  <a:txBody>
                    <a:bodyPr/>
                    <a:lstStyle/>
                    <a:p>
                      <a:pPr marL="0" marR="0" algn="ctr">
                        <a:spcBef>
                          <a:spcPts val="0"/>
                        </a:spcBef>
                        <a:spcAft>
                          <a:spcPts val="0"/>
                        </a:spcAft>
                      </a:pPr>
                      <a:r>
                        <a:rPr lang="en-GB" sz="1500" b="1">
                          <a:effectLst/>
                        </a:rPr>
                        <a:t>2018</a:t>
                      </a:r>
                      <a:endParaRPr lang="ka-GE" sz="1500" b="1">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322</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1306</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1394</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effectLst/>
                        </a:rPr>
                        <a:t>3022</a:t>
                      </a:r>
                      <a:endParaRPr lang="ka-GE" sz="150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effectLst/>
                        </a:rPr>
                        <a:t>+27,46%</a:t>
                      </a:r>
                      <a:endParaRPr lang="ka-GE"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714234863"/>
                  </a:ext>
                </a:extLst>
              </a:tr>
              <a:tr h="299020">
                <a:tc>
                  <a:txBody>
                    <a:bodyPr/>
                    <a:lstStyle/>
                    <a:p>
                      <a:pPr marL="0" marR="0" algn="ctr">
                        <a:spcBef>
                          <a:spcPts val="0"/>
                        </a:spcBef>
                        <a:spcAft>
                          <a:spcPts val="0"/>
                        </a:spcAft>
                      </a:pPr>
                      <a:r>
                        <a:rPr lang="en-GB" sz="1500" b="1">
                          <a:solidFill>
                            <a:schemeClr val="tx1"/>
                          </a:solidFill>
                          <a:effectLst/>
                        </a:rPr>
                        <a:t>2019</a:t>
                      </a:r>
                      <a:endParaRPr lang="ka-GE" sz="15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320</a:t>
                      </a:r>
                      <a:endParaRPr lang="ka-GE"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1409</a:t>
                      </a:r>
                      <a:endParaRPr lang="ka-GE"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2079</a:t>
                      </a:r>
                      <a:endParaRPr lang="ka-GE"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a:solidFill>
                            <a:schemeClr val="tx1"/>
                          </a:solidFill>
                          <a:effectLst/>
                        </a:rPr>
                        <a:t>3808</a:t>
                      </a:r>
                      <a:endParaRPr lang="ka-GE"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solidFill>
                            <a:schemeClr val="tx1"/>
                          </a:solidFill>
                          <a:effectLst/>
                        </a:rPr>
                        <a:t>+23,42%</a:t>
                      </a:r>
                      <a:endParaRPr lang="ka-GE" sz="15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406338166"/>
                  </a:ext>
                </a:extLst>
              </a:tr>
              <a:tr h="299020">
                <a:tc>
                  <a:txBody>
                    <a:bodyPr/>
                    <a:lstStyle/>
                    <a:p>
                      <a:pPr marL="0" marR="0" algn="ctr">
                        <a:spcBef>
                          <a:spcPts val="0"/>
                        </a:spcBef>
                        <a:spcAft>
                          <a:spcPts val="0"/>
                        </a:spcAft>
                      </a:pPr>
                      <a:r>
                        <a:rPr lang="en-GB" sz="1500" b="1">
                          <a:solidFill>
                            <a:srgbClr val="FF0000"/>
                          </a:solidFill>
                          <a:effectLst/>
                        </a:rPr>
                        <a:t>სულ</a:t>
                      </a:r>
                      <a:endParaRPr lang="ka-GE"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solidFill>
                            <a:srgbClr val="FF0000"/>
                          </a:solidFill>
                          <a:effectLst/>
                        </a:rPr>
                        <a:t>2402</a:t>
                      </a:r>
                      <a:endParaRPr lang="ka-GE"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solidFill>
                            <a:srgbClr val="FF0000"/>
                          </a:solidFill>
                          <a:effectLst/>
                        </a:rPr>
                        <a:t>5578</a:t>
                      </a:r>
                      <a:endParaRPr lang="ka-GE"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US" sz="1500" b="1">
                          <a:solidFill>
                            <a:srgbClr val="FF0000"/>
                          </a:solidFill>
                          <a:effectLst/>
                        </a:rPr>
                        <a:t>10353</a:t>
                      </a:r>
                      <a:endParaRPr lang="ka-GE"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a:solidFill>
                            <a:srgbClr val="FF0000"/>
                          </a:solidFill>
                          <a:effectLst/>
                        </a:rPr>
                        <a:t>18303</a:t>
                      </a:r>
                      <a:endParaRPr lang="ka-GE" sz="15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tc>
                  <a:txBody>
                    <a:bodyPr/>
                    <a:lstStyle/>
                    <a:p>
                      <a:pPr marL="0" marR="0" algn="ctr">
                        <a:spcBef>
                          <a:spcPts val="0"/>
                        </a:spcBef>
                        <a:spcAft>
                          <a:spcPts val="0"/>
                        </a:spcAft>
                      </a:pPr>
                      <a:r>
                        <a:rPr lang="en-GB" sz="1500" b="1" dirty="0">
                          <a:solidFill>
                            <a:srgbClr val="FF0000"/>
                          </a:solidFill>
                          <a:effectLst/>
                        </a:rPr>
                        <a:t>+ 1111,68%</a:t>
                      </a:r>
                      <a:endParaRPr lang="ka-GE" sz="15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990" marR="56990" marT="7915" marB="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767984445"/>
                  </a:ext>
                </a:extLst>
              </a:tr>
            </a:tbl>
          </a:graphicData>
        </a:graphic>
      </p:graphicFrame>
      <p:sp>
        <p:nvSpPr>
          <p:cNvPr id="16" name="Title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8C9B4F2-5ECC-744F-B5CF-CACB59199E76}"/>
              </a:ext>
            </a:extLst>
          </p:cNvPr>
          <p:cNvSpPr txBox="1">
            <a:spLocks/>
          </p:cNvSpPr>
          <p:nvPr/>
        </p:nvSpPr>
        <p:spPr>
          <a:xfrm>
            <a:off x="1924726" y="1027493"/>
            <a:ext cx="5478779" cy="377617"/>
          </a:xfrm>
          <a:prstGeom prst="rect">
            <a:avLst/>
          </a:prstGeom>
        </p:spPr>
        <p:txBody>
          <a:bodyPr>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ka-GE" sz="2000" dirty="0" smtClean="0"/>
              <a:t>სპეციალური დევნის წლიური სტატისტიკა</a:t>
            </a:r>
            <a:endParaRPr lang="ka-GE" sz="1050" b="1"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F8AC3B46-040C-43AB-B4CA-ADBDB5EBFD2D}"/>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გარკვეული საერთაშორისო </a:t>
            </a:r>
          </a:p>
          <a:p>
            <a:pPr algn="r">
              <a:lnSpc>
                <a:spcPct val="80000"/>
              </a:lnSpc>
            </a:pPr>
            <a:r>
              <a:rPr lang="ka-GE" sz="3200" dirty="0">
                <a:latin typeface="Verdana" panose="020B0604030504040204" pitchFamily="34" charset="0"/>
              </a:rPr>
              <a:t>გამოცდილება</a:t>
            </a:r>
            <a:endParaRPr lang="ka-GE" sz="3200" dirty="0">
              <a:latin typeface="Verdana" panose="020B0604030504040204" pitchFamily="34" charset="0"/>
              <a:ea typeface="Verdana" panose="020B0604030504040204" pitchFamily="34" charset="0"/>
            </a:endParaRPr>
          </a:p>
        </p:txBody>
      </p:sp>
      <p:sp>
        <p:nvSpPr>
          <p:cNvPr id="20"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93966FB-F426-43B7-A443-65BABF4E1C37}"/>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26</a:t>
            </a:fld>
            <a:endParaRPr lang="ka-GE" dirty="0"/>
          </a:p>
        </p:txBody>
      </p:sp>
    </p:spTree>
    <p:extLst>
      <p:ext uri="{BB962C8B-B14F-4D97-AF65-F5344CB8AC3E}">
        <p14:creationId xmlns:p14="http://schemas.microsoft.com/office/powerpoint/2010/main" val="19334381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FCE5F71-B62F-4840-AD46-7690CB1F70D4}"/>
              </a:ext>
            </a:extLst>
          </p:cNvPr>
          <p:cNvSpPr/>
          <p:nvPr/>
        </p:nvSpPr>
        <p:spPr>
          <a:xfrm>
            <a:off x="88522" y="1094569"/>
            <a:ext cx="4572000" cy="4524315"/>
          </a:xfrm>
          <a:prstGeom prst="rect">
            <a:avLst/>
          </a:prstGeom>
        </p:spPr>
        <p:txBody>
          <a:bodyPr>
            <a:spAutoFit/>
          </a:bodyPr>
          <a:lstStyle/>
          <a:p>
            <a:pPr marL="342900" indent="-342900">
              <a:buFont typeface="Arial" panose="020B0604020202020204" pitchFamily="34" charset="0"/>
              <a:buChar char="•"/>
            </a:pPr>
            <a:r>
              <a:rPr lang="ka-GE" sz="1600" b="1" dirty="0" smtClean="0"/>
              <a:t>კიბერდანაშაულის უპირატესი ფორმები:</a:t>
            </a:r>
          </a:p>
          <a:p>
            <a:pPr marL="342900" indent="-342900">
              <a:buFont typeface="Wingdings" pitchFamily="2" charset="2"/>
              <a:buChar char="Ø"/>
            </a:pPr>
            <a:endParaRPr lang="ka-GE" dirty="0"/>
          </a:p>
          <a:p>
            <a:pPr lvl="1"/>
            <a:r>
              <a:rPr lang="ka-GE" dirty="0"/>
              <a:t>რეგისტრირებული ცნობილი დამნაშავეების რაოდენობის მიხედვით </a:t>
            </a:r>
            <a:r>
              <a:rPr lang="ka-GE" dirty="0" smtClean="0"/>
              <a:t>2014-2018 </a:t>
            </a:r>
            <a:r>
              <a:rPr lang="ka-GE" dirty="0"/>
              <a:t>წლებში ჩადენილი </a:t>
            </a:r>
            <a:r>
              <a:rPr lang="ka-GE" b="1" dirty="0"/>
              <a:t>ყველაზე გავრცელებული მაღალტექნოლოგიური დანაშაულებია</a:t>
            </a:r>
            <a:r>
              <a:rPr lang="ka-GE" dirty="0"/>
              <a:t>:</a:t>
            </a:r>
          </a:p>
          <a:p>
            <a:pPr marL="342900" indent="-342900">
              <a:buFont typeface="Wingdings" pitchFamily="2" charset="2"/>
              <a:buChar char="ü"/>
            </a:pPr>
            <a:endParaRPr lang="ka-GE" b="1" dirty="0"/>
          </a:p>
          <a:p>
            <a:pPr marL="800100" lvl="1" indent="-342900">
              <a:buFont typeface="Calibri" panose="020F0502020204030204" pitchFamily="34" charset="0"/>
              <a:buChar char="‐"/>
            </a:pPr>
            <a:r>
              <a:rPr lang="ka-GE" sz="1600" b="1" dirty="0"/>
              <a:t>უსაფრთხოებისთვის საფრთხის </a:t>
            </a:r>
            <a:r>
              <a:rPr lang="ka-GE" sz="1600" b="1" dirty="0" smtClean="0"/>
              <a:t>შექმნა, </a:t>
            </a:r>
            <a:r>
              <a:rPr lang="ka-GE" sz="1600" b="1" dirty="0" smtClean="0"/>
              <a:t>სსკ-ის </a:t>
            </a:r>
            <a:r>
              <a:rPr lang="ka-GE" sz="1600" b="1" dirty="0" smtClean="0"/>
              <a:t>138-ე მუხლი; </a:t>
            </a:r>
            <a:endParaRPr lang="ka-GE" sz="1600" b="1" dirty="0"/>
          </a:p>
          <a:p>
            <a:pPr lvl="1"/>
            <a:endParaRPr lang="ka-GE" sz="1600" b="1" dirty="0"/>
          </a:p>
          <a:p>
            <a:pPr marL="800100" lvl="1" indent="-342900">
              <a:buFont typeface="Calibri" panose="020F0502020204030204" pitchFamily="34" charset="0"/>
              <a:buChar char="‐"/>
            </a:pPr>
            <a:r>
              <a:rPr lang="ka-GE" sz="1600" b="1" dirty="0"/>
              <a:t>პორნოგრაფიული მასალებისა და ბავშვთა პორნოგრაფიის ჩვენება, შეძენა და </a:t>
            </a:r>
            <a:r>
              <a:rPr lang="ka-GE" sz="1600" b="1" dirty="0" smtClean="0"/>
              <a:t>ფლობა, </a:t>
            </a:r>
            <a:r>
              <a:rPr lang="ka-GE" sz="1600" b="1" dirty="0"/>
              <a:t>სსკ-ის 185-ე </a:t>
            </a:r>
            <a:r>
              <a:rPr lang="ka-GE" sz="1600" b="1" dirty="0" smtClean="0"/>
              <a:t>მუხლი</a:t>
            </a:r>
            <a:r>
              <a:rPr lang="ka-GE" sz="1600" b="1" dirty="0" smtClean="0"/>
              <a:t>;</a:t>
            </a:r>
            <a:endParaRPr lang="ka-GE" sz="1600" b="1" dirty="0"/>
          </a:p>
          <a:p>
            <a:pPr lvl="1"/>
            <a:endParaRPr lang="ka-GE" sz="1600" b="1" dirty="0"/>
          </a:p>
          <a:p>
            <a:pPr marL="800100" lvl="1" indent="-342900">
              <a:buFont typeface="Calibri" panose="020F0502020204030204" pitchFamily="34" charset="0"/>
              <a:buChar char="‐"/>
            </a:pPr>
            <a:r>
              <a:rPr lang="ka-GE" sz="1600" b="1" dirty="0" smtClean="0"/>
              <a:t>თაღლითობა,</a:t>
            </a:r>
            <a:r>
              <a:rPr lang="en-US" sz="1600" b="1" dirty="0" smtClean="0"/>
              <a:t> </a:t>
            </a:r>
            <a:r>
              <a:rPr lang="ka-GE" sz="1600" b="1" dirty="0"/>
              <a:t>სსკ-ის 208-ე </a:t>
            </a:r>
            <a:r>
              <a:rPr lang="ka-GE" sz="1600" b="1" dirty="0" smtClean="0"/>
              <a:t>მუხლი.</a:t>
            </a:r>
            <a:endParaRPr lang="ka-GE" sz="1600" b="1" dirty="0"/>
          </a:p>
        </p:txBody>
      </p:sp>
      <p:sp>
        <p:nvSpPr>
          <p:cNvPr id="16" name="Rectangle 1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2301448-7728-4BB4-8521-8C4FB5809C84}"/>
              </a:ext>
            </a:extLst>
          </p:cNvPr>
          <p:cNvSpPr/>
          <p:nvPr/>
        </p:nvSpPr>
        <p:spPr>
          <a:xfrm>
            <a:off x="2145792" y="86491"/>
            <a:ext cx="699820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ka-GE" sz="3200" dirty="0">
                <a:latin typeface="Verdana" panose="020B0604030504040204" pitchFamily="34" charset="0"/>
              </a:rPr>
              <a:t>გარკვეული საერთაშორისო </a:t>
            </a:r>
          </a:p>
          <a:p>
            <a:pPr algn="r">
              <a:lnSpc>
                <a:spcPct val="80000"/>
              </a:lnSpc>
            </a:pPr>
            <a:r>
              <a:rPr lang="ka-GE" sz="3200" dirty="0">
                <a:latin typeface="Verdana" panose="020B0604030504040204" pitchFamily="34" charset="0"/>
              </a:rPr>
              <a:t>გამოცდილება</a:t>
            </a:r>
            <a:endParaRPr lang="ka-GE" sz="3200" dirty="0">
              <a:latin typeface="Verdana" panose="020B0604030504040204" pitchFamily="34" charset="0"/>
              <a:ea typeface="Verdana" panose="020B0604030504040204" pitchFamily="34" charset="0"/>
            </a:endParaRPr>
          </a:p>
        </p:txBody>
      </p:sp>
      <p:sp>
        <p:nvSpPr>
          <p:cNvPr id="19"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0CD22BA-465D-4D83-A1AE-0D350E40CC88}"/>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27</a:t>
            </a:fld>
            <a:endParaRPr lang="ka-GE"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0522" y="1222592"/>
            <a:ext cx="4470636" cy="4044246"/>
          </a:xfrm>
          <a:prstGeom prst="rect">
            <a:avLst/>
          </a:prstGeom>
        </p:spPr>
      </p:pic>
    </p:spTree>
    <p:extLst>
      <p:ext uri="{BB962C8B-B14F-4D97-AF65-F5344CB8AC3E}">
        <p14:creationId xmlns:p14="http://schemas.microsoft.com/office/powerpoint/2010/main" val="31795225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848AB73-6CF7-4B50-ACEB-48BD4182E7C5}"/>
              </a:ext>
            </a:extLst>
          </p:cNvPr>
          <p:cNvSpPr>
            <a:spLocks noGrp="1"/>
          </p:cNvSpPr>
          <p:nvPr>
            <p:ph type="sldNum" sz="quarter" idx="10"/>
          </p:nvPr>
        </p:nvSpPr>
        <p:spPr/>
        <p:txBody>
          <a:bodyPr/>
          <a:lstStyle/>
          <a:p>
            <a:fld id="{49C04F3A-82BD-4011-AADB-1F79FD7DF4BC}" type="slidenum">
              <a:rPr lang="en-GB" smtClean="0"/>
              <a:pPr/>
              <a:t>28</a:t>
            </a:fld>
            <a:endParaRPr lang="ka-GE" dirty="0"/>
          </a:p>
        </p:txBody>
      </p:sp>
    </p:spTree>
    <p:extLst>
      <p:ext uri="{BB962C8B-B14F-4D97-AF65-F5344CB8AC3E}">
        <p14:creationId xmlns:p14="http://schemas.microsoft.com/office/powerpoint/2010/main" val="29370719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309489" y="4156754"/>
            <a:ext cx="8525021" cy="496161"/>
          </a:xfrm>
          <a:prstGeom prst="rect">
            <a:avLst/>
          </a:prstGeom>
        </p:spPr>
        <p:txBody>
          <a:bodyPr wrap="square">
            <a:spAutoFit/>
          </a:bodyPr>
          <a:lstStyle/>
          <a:p>
            <a:pPr>
              <a:lnSpc>
                <a:spcPct val="80000"/>
              </a:lnSpc>
            </a:pPr>
            <a:r>
              <a:rPr lang="ka-GE" sz="3200" b="1" dirty="0"/>
              <a:t>შიდასახელმწიფოებრივი გამოცდილება</a:t>
            </a:r>
          </a:p>
        </p:txBody>
      </p:sp>
      <p:sp>
        <p:nvSpPr>
          <p:cNvPr id="11" name="Text Placeholder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0E8DC93E-3AF5-48B0-A439-9C9523ABE00C}"/>
              </a:ext>
            </a:extLst>
          </p:cNvPr>
          <p:cNvSpPr txBox="1">
            <a:spLocks/>
          </p:cNvSpPr>
          <p:nvPr/>
        </p:nvSpPr>
        <p:spPr>
          <a:xfrm>
            <a:off x="309489" y="3806826"/>
            <a:ext cx="7772400"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ka-GE" sz="2000" dirty="0">
                <a:solidFill>
                  <a:schemeClr val="tx1">
                    <a:tint val="75000"/>
                  </a:schemeClr>
                </a:solidFill>
                <a:latin typeface="+mn-lt"/>
              </a:rPr>
              <a:t>კიბერდანაშაულის გამოძიების მიმოხილვა</a:t>
            </a:r>
          </a:p>
        </p:txBody>
      </p:sp>
      <p:sp>
        <p:nvSpPr>
          <p:cNvPr id="1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A271922-A3BA-4963-9FBD-AA7A36BC801E}"/>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29</a:t>
            </a:fld>
            <a:endParaRPr lang="ka-GE" dirty="0"/>
          </a:p>
        </p:txBody>
      </p:sp>
      <p:sp>
        <p:nvSpPr>
          <p:cNvPr id="16" name="Rectangle 1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5C55953-C1D9-41D8-83CC-88FE952062F2}"/>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ნაწილი ოთხი</a:t>
            </a:r>
          </a:p>
        </p:txBody>
      </p:sp>
    </p:spTree>
    <p:extLst>
      <p:ext uri="{BB962C8B-B14F-4D97-AF65-F5344CB8AC3E}">
        <p14:creationId xmlns:p14="http://schemas.microsoft.com/office/powerpoint/2010/main" val="731303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სესიის ამოცანები</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106706" y="1327587"/>
            <a:ext cx="5842990" cy="4708661"/>
          </a:xfrm>
          <a:prstGeom prst="rect">
            <a:avLst/>
          </a:prstGeom>
        </p:spPr>
        <p:txBody>
          <a:bodyPr wrap="square">
            <a:spAutoFit/>
          </a:bodyPr>
          <a:lstStyle/>
          <a:p>
            <a:pPr marL="342900" indent="-342900">
              <a:lnSpc>
                <a:spcPct val="80000"/>
              </a:lnSpc>
              <a:buFont typeface="Arial" panose="020B0604020202020204" pitchFamily="34" charset="0"/>
              <a:buChar char="•"/>
            </a:pPr>
            <a:r>
              <a:rPr lang="ka-GE" sz="2200" dirty="0"/>
              <a:t>კიბერდანაშაულთან ბრძოლის კომპეტენტური და სასამართლო ორგანოების სამართლებრივი ჩარჩოსა და პრაქტიკული ორგანიზაციის </a:t>
            </a:r>
            <a:r>
              <a:rPr lang="ka-GE" sz="2200" dirty="0" smtClean="0"/>
              <a:t>გააზრება</a:t>
            </a:r>
            <a:r>
              <a:rPr lang="ka-GE" sz="2200" dirty="0" smtClean="0"/>
              <a:t> </a:t>
            </a:r>
            <a:endParaRPr lang="ka-GE" sz="2200" dirty="0"/>
          </a:p>
          <a:p>
            <a:pPr marL="342900" indent="-342900">
              <a:lnSpc>
                <a:spcPct val="80000"/>
              </a:lnSpc>
              <a:buFont typeface="Arial" panose="020B0604020202020204" pitchFamily="34" charset="0"/>
              <a:buChar char="•"/>
            </a:pPr>
            <a:endParaRPr lang="ka-GE" sz="2200" dirty="0"/>
          </a:p>
          <a:p>
            <a:pPr marL="342900" indent="-342900">
              <a:lnSpc>
                <a:spcPct val="80000"/>
              </a:lnSpc>
              <a:buFont typeface="Arial" panose="020B0604020202020204" pitchFamily="34" charset="0"/>
              <a:buChar char="•"/>
            </a:pPr>
            <a:r>
              <a:rPr lang="ka-GE" sz="2200" dirty="0"/>
              <a:t>კიბერდანაშაულის გამოძიებისა და მასში ჩართული ორგანოების ძირითადი კონცეფციების მიმოხილვა და </a:t>
            </a:r>
            <a:r>
              <a:rPr lang="ka-GE" sz="2200" dirty="0" smtClean="0"/>
              <a:t>გააზრება</a:t>
            </a:r>
            <a:endParaRPr lang="ka-GE" sz="2200" dirty="0"/>
          </a:p>
          <a:p>
            <a:pPr marL="342900" indent="-342900">
              <a:lnSpc>
                <a:spcPct val="80000"/>
              </a:lnSpc>
              <a:buFont typeface="Arial" panose="020B0604020202020204" pitchFamily="34" charset="0"/>
              <a:buChar char="•"/>
            </a:pPr>
            <a:endParaRPr lang="ka-GE" sz="2200" dirty="0"/>
          </a:p>
          <a:p>
            <a:pPr marL="342900" indent="-342900">
              <a:lnSpc>
                <a:spcPct val="80000"/>
              </a:lnSpc>
              <a:buFont typeface="Arial" panose="020B0604020202020204" pitchFamily="34" charset="0"/>
              <a:buChar char="•"/>
            </a:pPr>
            <a:r>
              <a:rPr lang="ka-GE" sz="2200" dirty="0" smtClean="0"/>
              <a:t>სპეციალიზებული </a:t>
            </a:r>
            <a:r>
              <a:rPr lang="ka-GE" sz="2200" dirty="0"/>
              <a:t>ორგანოების ორგანიზაციისა და კიბერდანაშაულის გამოძიების საერთაშორისო გამოცდილების გაცნობა</a:t>
            </a:r>
          </a:p>
          <a:p>
            <a:pPr marL="342900" indent="-342900">
              <a:lnSpc>
                <a:spcPct val="80000"/>
              </a:lnSpc>
              <a:buFont typeface="Arial" panose="020B0604020202020204" pitchFamily="34" charset="0"/>
              <a:buChar char="•"/>
            </a:pPr>
            <a:endParaRPr lang="ka-GE" sz="2200" dirty="0"/>
          </a:p>
          <a:p>
            <a:pPr marL="342900" indent="-342900">
              <a:lnSpc>
                <a:spcPct val="80000"/>
              </a:lnSpc>
              <a:buFont typeface="Arial" panose="020B0604020202020204" pitchFamily="34" charset="0"/>
              <a:buChar char="•"/>
            </a:pPr>
            <a:r>
              <a:rPr lang="ka-GE" sz="2200" dirty="0"/>
              <a:t>ამასთან დაკავშირებული შიდასახელმწიფოებრივი გამოცდილების გაცნობა</a:t>
            </a:r>
          </a:p>
        </p:txBody>
      </p:sp>
      <p:pic>
        <p:nvPicPr>
          <p:cNvPr id="7" name="Pictur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13014096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6B62CBDF-0503-4B6A-AB47-E429D51FAE37}"/>
              </a:ext>
            </a:extLst>
          </p:cNvPr>
          <p:cNvSpPr>
            <a:spLocks noGrp="1"/>
          </p:cNvSpPr>
          <p:nvPr>
            <p:ph type="sldNum" sz="quarter" idx="12"/>
          </p:nvPr>
        </p:nvSpPr>
        <p:spPr/>
        <p:txBody>
          <a:bodyPr/>
          <a:lstStyle/>
          <a:p>
            <a:pPr>
              <a:defRPr/>
            </a:pPr>
            <a:fld id="{0E1F2CE5-82EE-4D86-A1BA-A62E2F853B8E}" type="slidenum">
              <a:rPr lang="en-US" smtClean="0"/>
              <a:pPr>
                <a:defRPr/>
              </a:pPr>
              <a:t>30</a:t>
            </a:fld>
            <a:endParaRPr lang="ka-GE"/>
          </a:p>
        </p:txBody>
      </p:sp>
      <p:sp>
        <p:nvSpPr>
          <p:cNvPr id="3" name="Rectangle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7C84118-0E87-4799-BF3D-9AF135590FCE}"/>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შიდასახელმწიფოებრივი გამოცდილება</a:t>
            </a:r>
          </a:p>
        </p:txBody>
      </p:sp>
    </p:spTree>
    <p:extLst>
      <p:ext uri="{BB962C8B-B14F-4D97-AF65-F5344CB8AC3E}">
        <p14:creationId xmlns:p14="http://schemas.microsoft.com/office/powerpoint/2010/main" val="26456587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FCCF9CF1-5DED-49B5-B1AB-9E4EC6A17C69}"/>
              </a:ext>
            </a:extLst>
          </p:cNvPr>
          <p:cNvSpPr>
            <a:spLocks noGrp="1"/>
          </p:cNvSpPr>
          <p:nvPr>
            <p:ph type="sldNum" sz="quarter" idx="12"/>
          </p:nvPr>
        </p:nvSpPr>
        <p:spPr>
          <a:xfrm>
            <a:off x="7010400" y="6583365"/>
            <a:ext cx="2133600" cy="274635"/>
          </a:xfrm>
        </p:spPr>
        <p:txBody>
          <a:bodyPr/>
          <a:lstStyle/>
          <a:p>
            <a:fld id="{B517EF97-6CC0-48A9-BC0E-433EC7B55211}" type="slidenum">
              <a:rPr lang="en-GB" smtClean="0"/>
              <a:pPr/>
              <a:t>31</a:t>
            </a:fld>
            <a:endParaRPr lang="ka-GE" dirty="0"/>
          </a:p>
        </p:txBody>
      </p:sp>
      <p:sp>
        <p:nvSpPr>
          <p:cNvPr id="7" name="Rectangl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4F24AB61-97C5-42B0-A182-0BEC9F6E843D}"/>
              </a:ext>
            </a:extLst>
          </p:cNvPr>
          <p:cNvSpPr/>
          <p:nvPr/>
        </p:nvSpPr>
        <p:spPr>
          <a:xfrm>
            <a:off x="2011680" y="62977"/>
            <a:ext cx="71323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კიბერდანაშაულის საერთაშორისო </a:t>
            </a:r>
          </a:p>
          <a:p>
            <a:pPr algn="r"/>
            <a:r>
              <a:rPr lang="ka-GE" sz="3200" dirty="0">
                <a:latin typeface="Verdana" panose="020B0604030504040204" pitchFamily="34" charset="0"/>
              </a:rPr>
              <a:t>განზომილება</a:t>
            </a:r>
            <a:endParaRPr lang="ka-GE" sz="3200" dirty="0">
              <a:latin typeface="Verdana" panose="020B0604030504040204" pitchFamily="34" charset="0"/>
              <a:ea typeface="Verdana" panose="020B0604030504040204" pitchFamily="34" charset="0"/>
            </a:endParaRPr>
          </a:p>
        </p:txBody>
      </p:sp>
      <p:sp>
        <p:nvSpPr>
          <p:cNvPr id="8" name="TextBox 7">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CF4A5A40-4F3B-49B6-9081-1646BBF20341}"/>
              </a:ext>
            </a:extLst>
          </p:cNvPr>
          <p:cNvSpPr txBox="1"/>
          <p:nvPr/>
        </p:nvSpPr>
        <p:spPr>
          <a:xfrm>
            <a:off x="588962" y="1281981"/>
            <a:ext cx="8030033" cy="461665"/>
          </a:xfrm>
          <a:prstGeom prst="rect">
            <a:avLst/>
          </a:prstGeom>
          <a:solidFill>
            <a:srgbClr val="BDD8F3"/>
          </a:solidFill>
        </p:spPr>
        <p:txBody>
          <a:bodyPr wrap="square" rtlCol="0">
            <a:spAutoFit/>
          </a:bodyPr>
          <a:lstStyle/>
          <a:p>
            <a:pPr algn="ctr"/>
            <a:r>
              <a:rPr lang="ka-GE" sz="2400" dirty="0">
                <a:solidFill>
                  <a:schemeClr val="tx1">
                    <a:lumMod val="65000"/>
                    <a:lumOff val="35000"/>
                  </a:schemeClr>
                </a:solidFill>
                <a:latin typeface="+mj-lt"/>
              </a:rPr>
              <a:t>ჩასვით გამოკითხვის კითხვები აქ:</a:t>
            </a:r>
          </a:p>
        </p:txBody>
      </p:sp>
      <p:sp>
        <p:nvSpPr>
          <p:cNvPr id="9" name="TextBox 8">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08ECDF7C-815B-41D8-B138-D5734008F203}"/>
              </a:ext>
            </a:extLst>
          </p:cNvPr>
          <p:cNvSpPr txBox="1"/>
          <p:nvPr/>
        </p:nvSpPr>
        <p:spPr>
          <a:xfrm>
            <a:off x="588963" y="5644130"/>
            <a:ext cx="8030032" cy="461665"/>
          </a:xfrm>
          <a:prstGeom prst="rect">
            <a:avLst/>
          </a:prstGeom>
          <a:solidFill>
            <a:schemeClr val="tx1">
              <a:lumMod val="65000"/>
              <a:lumOff val="35000"/>
            </a:schemeClr>
          </a:solidFill>
        </p:spPr>
        <p:txBody>
          <a:bodyPr wrap="square" rtlCol="0">
            <a:spAutoFit/>
          </a:bodyPr>
          <a:lstStyle/>
          <a:p>
            <a:pPr algn="ctr"/>
            <a:r>
              <a:rPr lang="ka-GE" sz="2400" dirty="0">
                <a:solidFill>
                  <a:schemeClr val="bg1"/>
                </a:solidFill>
                <a:latin typeface="+mj-lt"/>
              </a:rPr>
              <a:t>ჩასვით სწორი პასუხი</a:t>
            </a:r>
          </a:p>
        </p:txBody>
      </p:sp>
      <p:sp>
        <p:nvSpPr>
          <p:cNvPr id="10" name="TextBox 9">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5BF146C-DBC3-44BF-AA98-DDEC334987B8}"/>
              </a:ext>
            </a:extLst>
          </p:cNvPr>
          <p:cNvSpPr txBox="1"/>
          <p:nvPr/>
        </p:nvSpPr>
        <p:spPr>
          <a:xfrm>
            <a:off x="556984" y="2828835"/>
            <a:ext cx="8030032" cy="1200329"/>
          </a:xfrm>
          <a:prstGeom prst="rect">
            <a:avLst/>
          </a:prstGeom>
          <a:solidFill>
            <a:srgbClr val="F08A34"/>
          </a:solidFill>
        </p:spPr>
        <p:txBody>
          <a:bodyPr wrap="square" rtlCol="0">
            <a:spAutoFit/>
          </a:bodyPr>
          <a:lstStyle/>
          <a:p>
            <a:pPr marL="1828800" lvl="3" indent="-457200">
              <a:buFontTx/>
              <a:buAutoNum type="alphaUcPeriod"/>
            </a:pPr>
            <a:r>
              <a:rPr lang="ka-GE" sz="2400" dirty="0" smtClean="0">
                <a:solidFill>
                  <a:schemeClr val="bg1"/>
                </a:solidFill>
                <a:latin typeface="+mj-lt"/>
              </a:rPr>
              <a:t>ჩასვით ვარიანტი</a:t>
            </a:r>
            <a:endParaRPr lang="ka-GE" sz="2400" dirty="0">
              <a:solidFill>
                <a:schemeClr val="bg1"/>
              </a:solidFill>
              <a:latin typeface="+mj-lt"/>
            </a:endParaRPr>
          </a:p>
          <a:p>
            <a:pPr marL="1828800" lvl="3" indent="-457200">
              <a:buFontTx/>
              <a:buAutoNum type="alphaUcPeriod"/>
            </a:pPr>
            <a:r>
              <a:rPr lang="ka-GE" sz="2400" dirty="0">
                <a:solidFill>
                  <a:schemeClr val="bg1"/>
                </a:solidFill>
              </a:rPr>
              <a:t>ჩასვით ვარიანტი</a:t>
            </a:r>
          </a:p>
          <a:p>
            <a:pPr marL="1828800" lvl="3" indent="-457200">
              <a:buFontTx/>
              <a:buAutoNum type="alphaUcPeriod"/>
            </a:pPr>
            <a:r>
              <a:rPr lang="ka-GE" sz="2400" dirty="0">
                <a:solidFill>
                  <a:schemeClr val="bg1"/>
                </a:solidFill>
              </a:rPr>
              <a:t>ჩასვით ვარიანტი</a:t>
            </a:r>
          </a:p>
        </p:txBody>
      </p:sp>
    </p:spTree>
    <p:extLst>
      <p:ext uri="{BB962C8B-B14F-4D97-AF65-F5344CB8AC3E}">
        <p14:creationId xmlns:p14="http://schemas.microsoft.com/office/powerpoint/2010/main" val="376589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848AB73-6CF7-4B50-ACEB-48BD4182E7C5}"/>
              </a:ext>
            </a:extLst>
          </p:cNvPr>
          <p:cNvSpPr>
            <a:spLocks noGrp="1"/>
          </p:cNvSpPr>
          <p:nvPr>
            <p:ph type="sldNum" sz="quarter" idx="10"/>
          </p:nvPr>
        </p:nvSpPr>
        <p:spPr/>
        <p:txBody>
          <a:bodyPr/>
          <a:lstStyle/>
          <a:p>
            <a:fld id="{49C04F3A-82BD-4011-AADB-1F79FD7DF4BC}" type="slidenum">
              <a:rPr lang="en-GB" smtClean="0"/>
              <a:pPr/>
              <a:t>32</a:t>
            </a:fld>
            <a:endParaRPr lang="ka-GE" dirty="0"/>
          </a:p>
        </p:txBody>
      </p:sp>
    </p:spTree>
    <p:extLst>
      <p:ext uri="{BB962C8B-B14F-4D97-AF65-F5344CB8AC3E}">
        <p14:creationId xmlns:p14="http://schemas.microsoft.com/office/powerpoint/2010/main" val="38050370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309490" y="4156754"/>
            <a:ext cx="8525021" cy="496161"/>
          </a:xfrm>
          <a:prstGeom prst="rect">
            <a:avLst/>
          </a:prstGeom>
        </p:spPr>
        <p:txBody>
          <a:bodyPr wrap="square">
            <a:spAutoFit/>
          </a:bodyPr>
          <a:lstStyle/>
          <a:p>
            <a:pPr eaLnBrk="1" hangingPunct="1">
              <a:lnSpc>
                <a:spcPct val="80000"/>
              </a:lnSpc>
            </a:pPr>
            <a:r>
              <a:rPr lang="ka-GE" sz="3200" b="1" dirty="0"/>
              <a:t>შეჯამება</a:t>
            </a:r>
          </a:p>
        </p:txBody>
      </p:sp>
      <p:sp>
        <p:nvSpPr>
          <p:cNvPr id="11" name="Text Placeholder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E62ED27-6515-43BC-964E-5A11EEDF3631}"/>
              </a:ext>
            </a:extLst>
          </p:cNvPr>
          <p:cNvSpPr txBox="1">
            <a:spLocks/>
          </p:cNvSpPr>
          <p:nvPr/>
        </p:nvSpPr>
        <p:spPr>
          <a:xfrm>
            <a:off x="309489" y="3806826"/>
            <a:ext cx="7772400"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ka-GE" sz="2000" dirty="0">
                <a:solidFill>
                  <a:schemeClr val="tx1">
                    <a:tint val="75000"/>
                  </a:schemeClr>
                </a:solidFill>
                <a:latin typeface="+mn-lt"/>
              </a:rPr>
              <a:t>კიბერდანაშაულის გამოძიების მიმოხილვა</a:t>
            </a:r>
          </a:p>
        </p:txBody>
      </p:sp>
      <p:sp>
        <p:nvSpPr>
          <p:cNvPr id="16" name="Rectangle 1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298D1100-463D-47ED-9471-5769898F0B9B}"/>
              </a:ext>
            </a:extLst>
          </p:cNvPr>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ნაწილი ხუთი</a:t>
            </a:r>
          </a:p>
        </p:txBody>
      </p:sp>
      <p:sp>
        <p:nvSpPr>
          <p:cNvPr id="15"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E295D31-09B2-4DA4-BE7C-7577B0AF6951}"/>
              </a:ext>
            </a:extLst>
          </p:cNvPr>
          <p:cNvSpPr>
            <a:spLocks noGrp="1"/>
          </p:cNvSpPr>
          <p:nvPr>
            <p:ph type="sldNum" sz="quarter" idx="12"/>
          </p:nvPr>
        </p:nvSpPr>
        <p:spPr>
          <a:xfrm>
            <a:off x="7086600" y="6588125"/>
            <a:ext cx="2057400" cy="285810"/>
          </a:xfrm>
        </p:spPr>
        <p:txBody>
          <a:bodyPr/>
          <a:lstStyle/>
          <a:p>
            <a:pPr>
              <a:defRPr/>
            </a:pPr>
            <a:fld id="{0E1F2CE5-82EE-4D86-A1BA-A62E2F853B8E}" type="slidenum">
              <a:rPr lang="en-US" smtClean="0"/>
              <a:pPr>
                <a:defRPr/>
              </a:pPr>
              <a:t>33</a:t>
            </a:fld>
            <a:endParaRPr lang="ka-GE"/>
          </a:p>
        </p:txBody>
      </p:sp>
    </p:spTree>
    <p:extLst>
      <p:ext uri="{BB962C8B-B14F-4D97-AF65-F5344CB8AC3E}">
        <p14:creationId xmlns:p14="http://schemas.microsoft.com/office/powerpoint/2010/main" val="41676915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34</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3200" dirty="0">
                <a:latin typeface="Verdana" panose="020B0604030504040204" pitchFamily="34" charset="0"/>
              </a:rPr>
              <a:t>სესიის ამოცანები</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106706" y="1327587"/>
            <a:ext cx="5842990" cy="4278094"/>
          </a:xfrm>
          <a:prstGeom prst="rect">
            <a:avLst/>
          </a:prstGeom>
        </p:spPr>
        <p:txBody>
          <a:bodyPr wrap="square">
            <a:spAutoFit/>
          </a:bodyPr>
          <a:lstStyle/>
          <a:p>
            <a:pPr marL="342900" indent="-342900">
              <a:lnSpc>
                <a:spcPct val="80000"/>
              </a:lnSpc>
              <a:buFont typeface="Arial" panose="020B0604020202020204" pitchFamily="34" charset="0"/>
              <a:buChar char="•"/>
            </a:pPr>
            <a:r>
              <a:rPr lang="ka-GE" sz="2000" dirty="0"/>
              <a:t>კიბერდანაშაულთან ბრძოლის კომპეტენტური და სასამართლო ორგანოების სამართლებრივი ჩარჩოსა და პრაქტიკული ორგანიზაციის </a:t>
            </a:r>
            <a:r>
              <a:rPr lang="ka-GE" sz="2000" dirty="0" smtClean="0"/>
              <a:t>გააზრება</a:t>
            </a:r>
            <a:endParaRPr lang="ka-GE" sz="2000" dirty="0"/>
          </a:p>
          <a:p>
            <a:pPr marL="342900" indent="-342900">
              <a:lnSpc>
                <a:spcPct val="80000"/>
              </a:lnSpc>
              <a:buFont typeface="Arial" panose="020B0604020202020204" pitchFamily="34" charset="0"/>
              <a:buChar char="•"/>
            </a:pPr>
            <a:endParaRPr lang="ka-GE" sz="2000" dirty="0"/>
          </a:p>
          <a:p>
            <a:pPr marL="342900" indent="-342900">
              <a:lnSpc>
                <a:spcPct val="80000"/>
              </a:lnSpc>
              <a:buFont typeface="Arial" panose="020B0604020202020204" pitchFamily="34" charset="0"/>
              <a:buChar char="•"/>
            </a:pPr>
            <a:r>
              <a:rPr lang="ka-GE" sz="2000" dirty="0"/>
              <a:t>კიბერდანაშაულის გამოძიებისა და მასში ჩართული ორგანოების ძირითადი კონცეფციების მიმოხილვა და </a:t>
            </a:r>
            <a:r>
              <a:rPr lang="ka-GE" sz="2000" dirty="0" smtClean="0"/>
              <a:t>გააზრება</a:t>
            </a:r>
            <a:endParaRPr lang="ka-GE" sz="2000" dirty="0"/>
          </a:p>
          <a:p>
            <a:pPr marL="342900" indent="-342900">
              <a:lnSpc>
                <a:spcPct val="80000"/>
              </a:lnSpc>
              <a:buFont typeface="Arial" panose="020B0604020202020204" pitchFamily="34" charset="0"/>
              <a:buChar char="•"/>
            </a:pPr>
            <a:endParaRPr lang="ka-GE" sz="2000" dirty="0"/>
          </a:p>
          <a:p>
            <a:pPr marL="342900" indent="-342900">
              <a:lnSpc>
                <a:spcPct val="80000"/>
              </a:lnSpc>
              <a:buFont typeface="Arial" panose="020B0604020202020204" pitchFamily="34" charset="0"/>
              <a:buChar char="•"/>
            </a:pPr>
            <a:r>
              <a:rPr lang="ka-GE" sz="2000" dirty="0" smtClean="0"/>
              <a:t>სპეციალიზებული </a:t>
            </a:r>
            <a:r>
              <a:rPr lang="ka-GE" sz="2000" dirty="0"/>
              <a:t>ორგანოების ორგანიზაციისა და კიბერდანაშაულის გამოძიების საერთაშორისო გამოცდილების გაცნობა</a:t>
            </a:r>
          </a:p>
          <a:p>
            <a:pPr marL="342900" indent="-342900">
              <a:lnSpc>
                <a:spcPct val="80000"/>
              </a:lnSpc>
              <a:buFont typeface="Arial" panose="020B0604020202020204" pitchFamily="34" charset="0"/>
              <a:buChar char="•"/>
            </a:pPr>
            <a:endParaRPr lang="ka-GE" sz="2000" dirty="0"/>
          </a:p>
          <a:p>
            <a:pPr marL="342900" indent="-342900">
              <a:lnSpc>
                <a:spcPct val="80000"/>
              </a:lnSpc>
              <a:buFont typeface="Arial" panose="020B0604020202020204" pitchFamily="34" charset="0"/>
              <a:buChar char="•"/>
            </a:pPr>
            <a:r>
              <a:rPr lang="ka-GE" sz="2000" dirty="0"/>
              <a:t>ამასთან დაკავშირებული შიდასახელმწიფოებრივი გამოცდილების გაცნობა</a:t>
            </a:r>
          </a:p>
        </p:txBody>
      </p:sp>
      <p:pic>
        <p:nvPicPr>
          <p:cNvPr id="7" name="Pictur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29946920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848AB73-6CF7-4B50-ACEB-48BD4182E7C5}"/>
              </a:ext>
            </a:extLst>
          </p:cNvPr>
          <p:cNvSpPr>
            <a:spLocks noGrp="1"/>
          </p:cNvSpPr>
          <p:nvPr>
            <p:ph type="sldNum" sz="quarter" idx="10"/>
          </p:nvPr>
        </p:nvSpPr>
        <p:spPr/>
        <p:txBody>
          <a:bodyPr/>
          <a:lstStyle/>
          <a:p>
            <a:fld id="{49C04F3A-82BD-4011-AADB-1F79FD7DF4BC}" type="slidenum">
              <a:rPr lang="en-GB" smtClean="0"/>
              <a:pPr/>
              <a:t>35</a:t>
            </a:fld>
            <a:endParaRPr lang="ka-GE" dirty="0"/>
          </a:p>
        </p:txBody>
      </p:sp>
    </p:spTree>
    <p:extLst>
      <p:ext uri="{BB962C8B-B14F-4D97-AF65-F5344CB8AC3E}">
        <p14:creationId xmlns:p14="http://schemas.microsoft.com/office/powerpoint/2010/main" val="3732646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590093"/>
            <a:ext cx="2133600" cy="267907"/>
          </a:xfrm>
        </p:spPr>
        <p:txBody>
          <a:bodyPr/>
          <a:lstStyle/>
          <a:p>
            <a:fld id="{B517EF97-6CC0-48A9-BC0E-433EC7B55211}" type="slidenum">
              <a:rPr lang="en-GB" smtClean="0"/>
              <a:pPr/>
              <a:t>4</a:t>
            </a:fld>
            <a:endParaRPr lang="ka-GE"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ka-GE" sz="3200" dirty="0">
                <a:latin typeface="Verdana" panose="020B0604030504040204" pitchFamily="34" charset="0"/>
              </a:rPr>
              <a:t>ნაწილი ერთი</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469146" y="4115732"/>
            <a:ext cx="8933934" cy="597087"/>
          </a:xfrm>
          <a:prstGeom prst="rect">
            <a:avLst/>
          </a:prstGeom>
        </p:spPr>
        <p:txBody>
          <a:bodyPr wrap="square">
            <a:spAutoFit/>
          </a:bodyPr>
          <a:lstStyle/>
          <a:p>
            <a:pPr>
              <a:lnSpc>
                <a:spcPct val="80000"/>
              </a:lnSpc>
            </a:pPr>
            <a:r>
              <a:rPr lang="ka-GE" sz="4000" b="1" dirty="0">
                <a:latin typeface="+mj-lt"/>
              </a:rPr>
              <a:t>კიბერდანაშაულთან ბრძოლის კომპეტენტური ორგანოები</a:t>
            </a:r>
          </a:p>
        </p:txBody>
      </p:sp>
      <p:sp>
        <p:nvSpPr>
          <p:cNvPr id="16" name="Text Placeholder 2">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52496FD-2590-461B-B606-089876CCC4C3}"/>
              </a:ext>
            </a:extLst>
          </p:cNvPr>
          <p:cNvSpPr txBox="1">
            <a:spLocks/>
          </p:cNvSpPr>
          <p:nvPr/>
        </p:nvSpPr>
        <p:spPr>
          <a:xfrm>
            <a:off x="469146" y="3765804"/>
            <a:ext cx="7772400" cy="3499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ka-GE" sz="2000" dirty="0">
                <a:solidFill>
                  <a:schemeClr val="tx1">
                    <a:tint val="75000"/>
                  </a:schemeClr>
                </a:solidFill>
                <a:latin typeface="+mn-lt"/>
              </a:rPr>
              <a:t>კიბერდანაშაულის გამოძიების მიმოხილვა</a:t>
            </a:r>
          </a:p>
        </p:txBody>
      </p:sp>
    </p:spTree>
    <p:extLst>
      <p:ext uri="{BB962C8B-B14F-4D97-AF65-F5344CB8AC3E}">
        <p14:creationId xmlns:p14="http://schemas.microsoft.com/office/powerpoint/2010/main" val="2745530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987296" y="95343"/>
            <a:ext cx="715670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2400" dirty="0">
                <a:latin typeface="Verdana" panose="020B0604030504040204" pitchFamily="34" charset="0"/>
              </a:rPr>
              <a:t>კიბერდანაშაულთან ბრძოლის კომპეტენტური </a:t>
            </a:r>
          </a:p>
          <a:p>
            <a:pPr algn="r"/>
            <a:r>
              <a:rPr lang="ka-GE" sz="2400" dirty="0">
                <a:latin typeface="Verdana" panose="020B0604030504040204" pitchFamily="34" charset="0"/>
              </a:rPr>
              <a:t>ორგანოები</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238724" y="1258779"/>
            <a:ext cx="4572000" cy="4832092"/>
          </a:xfrm>
          <a:prstGeom prst="rect">
            <a:avLst/>
          </a:prstGeom>
        </p:spPr>
        <p:txBody>
          <a:bodyPr>
            <a:spAutoFit/>
          </a:bodyPr>
          <a:lstStyle/>
          <a:p>
            <a:pPr marL="342900" indent="-342900">
              <a:buFont typeface="Arial" panose="020B0604020202020204" pitchFamily="34" charset="0"/>
              <a:buChar char="•"/>
            </a:pPr>
            <a:r>
              <a:rPr lang="ka-GE" sz="2000" b="1" dirty="0">
                <a:solidFill>
                  <a:srgbClr val="C00000"/>
                </a:solidFill>
              </a:rPr>
              <a:t>კითხვა 1</a:t>
            </a:r>
            <a:r>
              <a:rPr lang="ka-GE" sz="2000" b="1" dirty="0"/>
              <a:t>: არის თუ არა თქვენს ქვეყანაში კიბერდანაშაულთან ბრძოლის ორგანოები?</a:t>
            </a:r>
          </a:p>
          <a:p>
            <a:pPr marL="342900" indent="-342900">
              <a:buFont typeface="Arial" panose="020B0604020202020204" pitchFamily="34" charset="0"/>
              <a:buChar char="•"/>
            </a:pPr>
            <a:endParaRPr lang="ka-GE" sz="2000" b="1" dirty="0"/>
          </a:p>
          <a:p>
            <a:pPr marL="342900" indent="-342900">
              <a:buFont typeface="Arial" panose="020B0604020202020204" pitchFamily="34" charset="0"/>
              <a:buChar char="•"/>
            </a:pPr>
            <a:r>
              <a:rPr lang="ka-GE" sz="2000" b="1" dirty="0">
                <a:solidFill>
                  <a:srgbClr val="C00000"/>
                </a:solidFill>
              </a:rPr>
              <a:t>კითხვა 2</a:t>
            </a:r>
            <a:r>
              <a:rPr lang="ka-GE" sz="2000" b="1" dirty="0"/>
              <a:t>: </a:t>
            </a:r>
            <a:r>
              <a:rPr lang="ka-GE" sz="2000" b="1" dirty="0" smtClean="0"/>
              <a:t>სპეციალიზებულია </a:t>
            </a:r>
            <a:r>
              <a:rPr lang="ka-GE" sz="2000" b="1" dirty="0"/>
              <a:t>ისინი თუ ჩვეულებრივი?</a:t>
            </a:r>
          </a:p>
          <a:p>
            <a:pPr marL="342900" indent="-342900">
              <a:buFont typeface="Arial" panose="020B0604020202020204" pitchFamily="34" charset="0"/>
              <a:buChar char="•"/>
            </a:pPr>
            <a:endParaRPr lang="ka-GE" sz="2000" b="1" dirty="0"/>
          </a:p>
          <a:p>
            <a:pPr marL="342900" indent="-342900">
              <a:buFont typeface="Arial" panose="020B0604020202020204" pitchFamily="34" charset="0"/>
              <a:buChar char="•"/>
            </a:pPr>
            <a:r>
              <a:rPr lang="ka-GE" sz="2000" b="1" dirty="0">
                <a:solidFill>
                  <a:srgbClr val="C00000"/>
                </a:solidFill>
              </a:rPr>
              <a:t>კითხვა 3</a:t>
            </a:r>
            <a:r>
              <a:rPr lang="ka-GE" sz="2000" b="1" dirty="0"/>
              <a:t>: როგორია მათი კომპეტენცია?</a:t>
            </a:r>
          </a:p>
          <a:p>
            <a:pPr marL="342900" indent="-342900">
              <a:buFont typeface="Arial" panose="020B0604020202020204" pitchFamily="34" charset="0"/>
              <a:buChar char="•"/>
            </a:pPr>
            <a:endParaRPr lang="ka-GE" sz="2000" b="1" dirty="0"/>
          </a:p>
          <a:p>
            <a:pPr marL="342900" indent="-342900">
              <a:buFont typeface="Arial" panose="020B0604020202020204" pitchFamily="34" charset="0"/>
              <a:buChar char="•"/>
            </a:pPr>
            <a:r>
              <a:rPr lang="ka-GE" sz="2000" b="1" dirty="0">
                <a:solidFill>
                  <a:srgbClr val="C00000"/>
                </a:solidFill>
              </a:rPr>
              <a:t>კითხვა 4</a:t>
            </a:r>
            <a:r>
              <a:rPr lang="ka-GE" sz="2000" b="1" dirty="0"/>
              <a:t>: როგორია მათი შესაძლებლობები?</a:t>
            </a:r>
          </a:p>
          <a:p>
            <a:pPr marL="342900" indent="-342900">
              <a:buFont typeface="Arial" panose="020B0604020202020204" pitchFamily="34" charset="0"/>
              <a:buChar char="•"/>
            </a:pPr>
            <a:endParaRPr lang="ka-GE" sz="2000" b="1" dirty="0"/>
          </a:p>
          <a:p>
            <a:pPr marL="342900" indent="-342900">
              <a:buFont typeface="Arial" panose="020B0604020202020204" pitchFamily="34" charset="0"/>
              <a:buChar char="•"/>
            </a:pPr>
            <a:r>
              <a:rPr lang="ka-GE" sz="2000" b="1" dirty="0">
                <a:solidFill>
                  <a:srgbClr val="C00000"/>
                </a:solidFill>
              </a:rPr>
              <a:t>კითხვა 5</a:t>
            </a:r>
            <a:r>
              <a:rPr lang="ka-GE" sz="2000" b="1" dirty="0"/>
              <a:t>: როგორ თანამშრომლობენ ისინი?</a:t>
            </a:r>
            <a:endParaRPr lang="ka-GE" sz="2000" dirty="0"/>
          </a:p>
        </p:txBody>
      </p:sp>
      <p:pic>
        <p:nvPicPr>
          <p:cNvPr id="8" name="Picture 7">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B6ED6E4-F5CE-A74A-B50F-CFB3B9C6028F}"/>
              </a:ext>
            </a:extLst>
          </p:cNvPr>
          <p:cNvPicPr>
            <a:picLocks noChangeAspect="1"/>
          </p:cNvPicPr>
          <p:nvPr/>
        </p:nvPicPr>
        <p:blipFill>
          <a:blip r:embed="rId3"/>
          <a:stretch>
            <a:fillRect/>
          </a:stretch>
        </p:blipFill>
        <p:spPr>
          <a:xfrm>
            <a:off x="5264931" y="2496296"/>
            <a:ext cx="3640345" cy="2357058"/>
          </a:xfrm>
          <a:prstGeom prst="rect">
            <a:avLst/>
          </a:prstGeom>
        </p:spPr>
      </p:pic>
      <p:sp>
        <p:nvSpPr>
          <p:cNvPr id="1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E04AAF5-6949-481F-9B8D-6413519025D3}"/>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5</a:t>
            </a:fld>
            <a:endParaRPr lang="ka-GE" dirty="0"/>
          </a:p>
        </p:txBody>
      </p:sp>
    </p:spTree>
    <p:extLst>
      <p:ext uri="{BB962C8B-B14F-4D97-AF65-F5344CB8AC3E}">
        <p14:creationId xmlns:p14="http://schemas.microsoft.com/office/powerpoint/2010/main" val="406692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633728" y="129674"/>
            <a:ext cx="751027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2800" dirty="0">
                <a:latin typeface="Verdana" panose="020B0604030504040204" pitchFamily="34" charset="0"/>
              </a:rPr>
              <a:t>კიბერდანაშაულთან ბრძოლის ორგანოები</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236211" y="1021117"/>
            <a:ext cx="4641870" cy="5632311"/>
          </a:xfrm>
          <a:prstGeom prst="rect">
            <a:avLst/>
          </a:prstGeom>
        </p:spPr>
        <p:txBody>
          <a:bodyPr wrap="square">
            <a:spAutoFit/>
          </a:bodyPr>
          <a:lstStyle/>
          <a:p>
            <a:pPr marL="342900" indent="-342900">
              <a:buFont typeface="Arial" panose="020B0604020202020204" pitchFamily="34" charset="0"/>
              <a:buChar char="•"/>
            </a:pPr>
            <a:r>
              <a:rPr lang="ka-GE" sz="2000" b="1" dirty="0"/>
              <a:t>თანამედროვე სამართლებრივი ჩარჩო: </a:t>
            </a:r>
          </a:p>
          <a:p>
            <a:pPr marL="342900" indent="-342900">
              <a:buFont typeface="Arial" panose="020B0604020202020204" pitchFamily="34" charset="0"/>
              <a:buChar char="•"/>
            </a:pPr>
            <a:endParaRPr lang="ka-GE" sz="2000" b="1" dirty="0"/>
          </a:p>
          <a:p>
            <a:pPr marL="342900" indent="-342900">
              <a:buFont typeface="Calibri" panose="020F0502020204030204" pitchFamily="34" charset="0"/>
              <a:buChar char="‐"/>
            </a:pPr>
            <a:r>
              <a:rPr lang="ka-GE" sz="2000" dirty="0"/>
              <a:t>თუ აღიარებს და იძლევა ის კიბერდანაშაულთან ბრძოლის ორგანოების არსებობის უფლებას?</a:t>
            </a:r>
          </a:p>
          <a:p>
            <a:pPr marL="342900" indent="-342900">
              <a:buFont typeface="Calibri" panose="020F0502020204030204" pitchFamily="34" charset="0"/>
              <a:buChar char="‐"/>
            </a:pPr>
            <a:r>
              <a:rPr lang="ka-GE" sz="2000" dirty="0"/>
              <a:t>როგორია რეგულირების ნორმატიული დონე?</a:t>
            </a:r>
          </a:p>
          <a:p>
            <a:pPr marL="342900" indent="-342900">
              <a:buFont typeface="Calibri" panose="020F0502020204030204" pitchFamily="34" charset="0"/>
              <a:buChar char="‐"/>
            </a:pPr>
            <a:r>
              <a:rPr lang="ka-GE" sz="2000" dirty="0"/>
              <a:t>რამდენად კარგად </a:t>
            </a:r>
            <a:r>
              <a:rPr lang="ka-GE" sz="2000" dirty="0" smtClean="0"/>
              <a:t>იცნობენ ისინი სამართალდამცავ ორგანოებს, პროკურატურას, სასამართლოებს, </a:t>
            </a:r>
            <a:r>
              <a:rPr lang="ka-GE" sz="2000" dirty="0"/>
              <a:t>დაცვის </a:t>
            </a:r>
            <a:r>
              <a:rPr lang="ka-GE" sz="2000" dirty="0" smtClean="0"/>
              <a:t>მხარესა </a:t>
            </a:r>
            <a:r>
              <a:rPr lang="ka-GE" sz="2000" dirty="0"/>
              <a:t>და სისხლის სამართლის </a:t>
            </a:r>
            <a:r>
              <a:rPr lang="ka-GE" sz="2000" dirty="0" smtClean="0"/>
              <a:t>პროცესის </a:t>
            </a:r>
            <a:r>
              <a:rPr lang="ka-GE" sz="2000" dirty="0"/>
              <a:t>სხვა </a:t>
            </a:r>
            <a:r>
              <a:rPr lang="ka-GE" sz="2000" dirty="0" smtClean="0"/>
              <a:t>მონაწილეებს?</a:t>
            </a:r>
            <a:endParaRPr lang="ka-GE" sz="2000" dirty="0"/>
          </a:p>
          <a:p>
            <a:pPr marL="342900" indent="-342900">
              <a:buFont typeface="Calibri" panose="020F0502020204030204" pitchFamily="34" charset="0"/>
              <a:buChar char="‐"/>
            </a:pPr>
            <a:r>
              <a:rPr lang="ka-GE" sz="2000" dirty="0"/>
              <a:t>როგორია მათი სამართლებრივი </a:t>
            </a:r>
            <a:r>
              <a:rPr lang="ka-GE" sz="2000" dirty="0" smtClean="0"/>
              <a:t>კომპეტენციები?</a:t>
            </a:r>
            <a:endParaRPr lang="ka-GE" sz="2000" dirty="0"/>
          </a:p>
          <a:p>
            <a:pPr marL="342900" indent="-342900">
              <a:buFont typeface="Calibri" panose="020F0502020204030204" pitchFamily="34" charset="0"/>
              <a:buChar char="‐"/>
            </a:pPr>
            <a:r>
              <a:rPr lang="ka-GE" sz="2000" dirty="0"/>
              <a:t>როგორია მათი რეალური </a:t>
            </a:r>
            <a:r>
              <a:rPr lang="ka-GE" sz="2000" dirty="0" smtClean="0"/>
              <a:t>გავლენის </a:t>
            </a:r>
            <a:r>
              <a:rPr lang="ka-GE" sz="2000" dirty="0"/>
              <a:t>სფერო?</a:t>
            </a:r>
          </a:p>
        </p:txBody>
      </p:sp>
      <p:pic>
        <p:nvPicPr>
          <p:cNvPr id="6" name="Pictur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7C5E393-1615-8B4E-B367-E167BE5E4087}"/>
              </a:ext>
            </a:extLst>
          </p:cNvPr>
          <p:cNvPicPr>
            <a:picLocks noChangeAspect="1"/>
          </p:cNvPicPr>
          <p:nvPr/>
        </p:nvPicPr>
        <p:blipFill>
          <a:blip r:embed="rId3"/>
          <a:stretch>
            <a:fillRect/>
          </a:stretch>
        </p:blipFill>
        <p:spPr>
          <a:xfrm>
            <a:off x="4623445" y="2719540"/>
            <a:ext cx="4520555" cy="2190083"/>
          </a:xfrm>
          <a:prstGeom prst="rect">
            <a:avLst/>
          </a:prstGeom>
        </p:spPr>
      </p:pic>
      <p:sp>
        <p:nvSpPr>
          <p:cNvPr id="1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AAAF0C46-B4B2-49D7-9529-AD237A6BD290}"/>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6</a:t>
            </a:fld>
            <a:endParaRPr lang="ka-GE" dirty="0"/>
          </a:p>
        </p:txBody>
      </p:sp>
    </p:spTree>
    <p:extLst>
      <p:ext uri="{BB962C8B-B14F-4D97-AF65-F5344CB8AC3E}">
        <p14:creationId xmlns:p14="http://schemas.microsoft.com/office/powerpoint/2010/main" val="2611132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04416" y="117482"/>
            <a:ext cx="733958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2800" dirty="0" smtClean="0">
                <a:latin typeface="Verdana" panose="020B0604030504040204" pitchFamily="34" charset="0"/>
              </a:rPr>
              <a:t>სპეციალიზებული </a:t>
            </a:r>
            <a:r>
              <a:rPr lang="ka-GE" sz="2800" dirty="0">
                <a:latin typeface="Verdana" panose="020B0604030504040204" pitchFamily="34" charset="0"/>
              </a:rPr>
              <a:t>ან ჩვეულებრივი</a:t>
            </a: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238448" y="1229258"/>
            <a:ext cx="4384997" cy="5078313"/>
          </a:xfrm>
          <a:prstGeom prst="rect">
            <a:avLst/>
          </a:prstGeom>
        </p:spPr>
        <p:txBody>
          <a:bodyPr wrap="square">
            <a:spAutoFit/>
          </a:bodyPr>
          <a:lstStyle/>
          <a:p>
            <a:pPr marL="342900" indent="-342900">
              <a:buFont typeface="Arial" panose="020B0604020202020204" pitchFamily="34" charset="0"/>
              <a:buChar char="•"/>
            </a:pPr>
            <a:r>
              <a:rPr lang="ka-GE" b="1" dirty="0"/>
              <a:t>თანამედროვე სამართლებრივი ჩარჩო: </a:t>
            </a:r>
          </a:p>
          <a:p>
            <a:endParaRPr lang="ka-GE" b="1" dirty="0"/>
          </a:p>
          <a:p>
            <a:pPr marL="342900" indent="-342900" algn="just">
              <a:buFont typeface="Calibri" panose="020F0502020204030204" pitchFamily="34" charset="0"/>
              <a:buChar char="‐"/>
            </a:pPr>
            <a:r>
              <a:rPr lang="ka-GE" dirty="0"/>
              <a:t>თუ </a:t>
            </a:r>
            <a:r>
              <a:rPr lang="ka-GE" dirty="0" smtClean="0"/>
              <a:t>სპეციალიზებულია</a:t>
            </a:r>
            <a:r>
              <a:rPr lang="ka-GE" dirty="0"/>
              <a:t>, როგორია სამართლებრივი ჩარჩო?</a:t>
            </a:r>
          </a:p>
          <a:p>
            <a:pPr marL="342900" indent="-342900" algn="just">
              <a:buFont typeface="Calibri" panose="020F0502020204030204" pitchFamily="34" charset="0"/>
              <a:buChar char="‐"/>
            </a:pPr>
            <a:r>
              <a:rPr lang="ka-GE" dirty="0"/>
              <a:t>როგორია რეგულირების ნორმატიული დონე?</a:t>
            </a:r>
          </a:p>
          <a:p>
            <a:pPr marL="342900" indent="-342900" algn="just">
              <a:buFont typeface="Calibri" panose="020F0502020204030204" pitchFamily="34" charset="0"/>
              <a:buChar char="‐"/>
            </a:pPr>
            <a:r>
              <a:rPr lang="ka-GE" dirty="0"/>
              <a:t>როგორია მათი კომპეტენცია?</a:t>
            </a:r>
          </a:p>
          <a:p>
            <a:pPr marL="342900" indent="-342900" algn="just">
              <a:buFont typeface="Calibri" panose="020F0502020204030204" pitchFamily="34" charset="0"/>
              <a:buChar char="‐"/>
            </a:pPr>
            <a:r>
              <a:rPr lang="ka-GE" dirty="0"/>
              <a:t>როგორაა ისინი ორგანიზებული?</a:t>
            </a:r>
          </a:p>
          <a:p>
            <a:pPr marL="342900" indent="-342900" algn="just">
              <a:buFont typeface="Calibri" panose="020F0502020204030204" pitchFamily="34" charset="0"/>
              <a:buChar char="‐"/>
            </a:pPr>
            <a:r>
              <a:rPr lang="ka-GE" dirty="0"/>
              <a:t>რამდენად კარგად იცნობენ ისინი სხვა სამართალდამცავ ორგანოებს, პროკურატურას, სასამართლოებს და ა.შ.?</a:t>
            </a:r>
          </a:p>
          <a:p>
            <a:pPr marL="342900" indent="-342900" algn="just">
              <a:buFont typeface="Calibri" panose="020F0502020204030204" pitchFamily="34" charset="0"/>
              <a:buChar char="‐"/>
            </a:pPr>
            <a:r>
              <a:rPr lang="ka-GE" dirty="0"/>
              <a:t>როგორ შეიძლება მათთან დაკავშირება?</a:t>
            </a:r>
          </a:p>
          <a:p>
            <a:pPr marL="342900" indent="-342900" algn="just">
              <a:buFont typeface="Calibri" panose="020F0502020204030204" pitchFamily="34" charset="0"/>
              <a:buChar char="‐"/>
            </a:pPr>
            <a:r>
              <a:rPr lang="ka-GE" dirty="0"/>
              <a:t>რამდენად კარგად არიან ისინი </a:t>
            </a:r>
            <a:r>
              <a:rPr lang="ka-GE" dirty="0" smtClean="0"/>
              <a:t>მომზადებული?</a:t>
            </a:r>
            <a:endParaRPr lang="ka-GE" dirty="0"/>
          </a:p>
          <a:p>
            <a:pPr marL="342900" indent="-342900" algn="just">
              <a:buFont typeface="Calibri" panose="020F0502020204030204" pitchFamily="34" charset="0"/>
              <a:buChar char="‐"/>
            </a:pPr>
            <a:r>
              <a:rPr lang="ka-GE" dirty="0"/>
              <a:t>რა დონის გამოცდილება აქვთ მათ?</a:t>
            </a:r>
          </a:p>
        </p:txBody>
      </p:sp>
      <p:pic>
        <p:nvPicPr>
          <p:cNvPr id="6" name="Picture 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87C5E393-1615-8B4E-B367-E167BE5E4087}"/>
              </a:ext>
            </a:extLst>
          </p:cNvPr>
          <p:cNvPicPr>
            <a:picLocks noChangeAspect="1"/>
          </p:cNvPicPr>
          <p:nvPr/>
        </p:nvPicPr>
        <p:blipFill>
          <a:blip r:embed="rId3"/>
          <a:stretch>
            <a:fillRect/>
          </a:stretch>
        </p:blipFill>
        <p:spPr>
          <a:xfrm>
            <a:off x="4623445" y="2719540"/>
            <a:ext cx="4520555" cy="2190083"/>
          </a:xfrm>
          <a:prstGeom prst="rect">
            <a:avLst/>
          </a:prstGeom>
        </p:spPr>
      </p:pic>
      <p:sp>
        <p:nvSpPr>
          <p:cNvPr id="1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E49A8BC6-ED03-446D-B47E-70B3DC2694C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7</a:t>
            </a:fld>
            <a:endParaRPr lang="ka-GE" dirty="0"/>
          </a:p>
        </p:txBody>
      </p:sp>
    </p:spTree>
    <p:extLst>
      <p:ext uri="{BB962C8B-B14F-4D97-AF65-F5344CB8AC3E}">
        <p14:creationId xmlns:p14="http://schemas.microsoft.com/office/powerpoint/2010/main" val="231602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2400" dirty="0">
                <a:latin typeface="Verdana" panose="020B0604030504040204" pitchFamily="34" charset="0"/>
              </a:rPr>
              <a:t>კიბერდანაშაულთან ბრძოლის ორგანოების</a:t>
            </a:r>
          </a:p>
          <a:p>
            <a:pPr algn="r"/>
            <a:r>
              <a:rPr lang="ka-GE" sz="2400" dirty="0" smtClean="0">
                <a:latin typeface="Verdana" panose="020B0604030504040204" pitchFamily="34" charset="0"/>
              </a:rPr>
              <a:t>კომპეტენციები</a:t>
            </a:r>
            <a:endParaRPr lang="ka-GE" sz="2400" dirty="0">
              <a:latin typeface="Verdana" panose="020B0604030504040204" pitchFamily="34" charset="0"/>
            </a:endParaRPr>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0" y="1044000"/>
            <a:ext cx="4908274" cy="5078313"/>
          </a:xfrm>
          <a:prstGeom prst="rect">
            <a:avLst/>
          </a:prstGeom>
        </p:spPr>
        <p:txBody>
          <a:bodyPr wrap="square">
            <a:spAutoFit/>
          </a:bodyPr>
          <a:lstStyle/>
          <a:p>
            <a:pPr marL="342900" indent="-342900">
              <a:buFont typeface="Arial" panose="020B0604020202020204" pitchFamily="34" charset="0"/>
              <a:buChar char="•"/>
            </a:pPr>
            <a:r>
              <a:rPr lang="ka-GE" b="1" dirty="0"/>
              <a:t>კანონშემოქმედებმა/მთავრობამ მისცა მათ უფლებამოსილება, რომ: </a:t>
            </a:r>
          </a:p>
          <a:p>
            <a:pPr marL="342900" indent="-342900" algn="just">
              <a:buFont typeface="Calibri" panose="020F0502020204030204" pitchFamily="34" charset="0"/>
              <a:buChar char="‐"/>
            </a:pPr>
            <a:r>
              <a:rPr lang="ka-GE" dirty="0"/>
              <a:t>ჰქონდეთ კონკრეტული </a:t>
            </a:r>
            <a:r>
              <a:rPr lang="ka-GE" dirty="0" smtClean="0"/>
              <a:t>მატერიალურ-სამართლებრივი </a:t>
            </a:r>
            <a:r>
              <a:rPr lang="ka-GE" dirty="0"/>
              <a:t>იურისდიქცია?</a:t>
            </a:r>
          </a:p>
          <a:p>
            <a:pPr marL="342900" indent="-342900" algn="just">
              <a:buFont typeface="Calibri" panose="020F0502020204030204" pitchFamily="34" charset="0"/>
              <a:buChar char="‐"/>
            </a:pPr>
            <a:r>
              <a:rPr lang="ka-GE" dirty="0"/>
              <a:t>ჰქონდეთ კონკრეტული საპროცესო </a:t>
            </a:r>
            <a:r>
              <a:rPr lang="ka-GE" dirty="0" smtClean="0"/>
              <a:t>სამართლებრივი </a:t>
            </a:r>
            <a:r>
              <a:rPr lang="ka-GE" dirty="0"/>
              <a:t>მოქმედებები და შესაძლებლობები?</a:t>
            </a:r>
          </a:p>
          <a:p>
            <a:pPr marL="342900" indent="-342900" algn="just">
              <a:buFont typeface="Calibri" panose="020F0502020204030204" pitchFamily="34" charset="0"/>
              <a:buChar char="‐"/>
            </a:pPr>
            <a:r>
              <a:rPr lang="ka-GE" dirty="0"/>
              <a:t>ჰქონდეთ კონკრეტული სამართლებრივი ურთიერთდახმარების შესაძლებლობები?</a:t>
            </a:r>
          </a:p>
          <a:p>
            <a:pPr marL="342900" indent="-342900" algn="just">
              <a:buFont typeface="Calibri" panose="020F0502020204030204" pitchFamily="34" charset="0"/>
              <a:buChar char="‐"/>
            </a:pPr>
            <a:r>
              <a:rPr lang="ka-GE" dirty="0"/>
              <a:t>ჰქონდეთ კონკრეტული ორგანიზაციული სტრუქტურა (განყოფილებები) და ბრძანებების/პასუხისმგებლობების ჯაჭვი?</a:t>
            </a:r>
          </a:p>
          <a:p>
            <a:pPr marL="342900" indent="-342900" algn="just">
              <a:buFont typeface="Calibri" panose="020F0502020204030204" pitchFamily="34" charset="0"/>
              <a:buChar char="‐"/>
            </a:pPr>
            <a:r>
              <a:rPr lang="ka-GE" dirty="0"/>
              <a:t>ჰქონდეთ კონკრეტული აღჭურვილობა და </a:t>
            </a:r>
            <a:r>
              <a:rPr lang="ka-GE" dirty="0" smtClean="0"/>
              <a:t>შენობა?</a:t>
            </a:r>
            <a:endParaRPr lang="ka-GE" dirty="0"/>
          </a:p>
          <a:p>
            <a:pPr marL="342900" indent="-342900" algn="just">
              <a:buFont typeface="Calibri" panose="020F0502020204030204" pitchFamily="34" charset="0"/>
              <a:buChar char="‐"/>
            </a:pPr>
            <a:r>
              <a:rPr lang="ka-GE" dirty="0"/>
              <a:t>ჰქონდეთ </a:t>
            </a:r>
            <a:r>
              <a:rPr lang="ka-GE" dirty="0" smtClean="0"/>
              <a:t>სპეციალიზებული მომზადება?</a:t>
            </a:r>
            <a:endParaRPr lang="ka-GE" dirty="0"/>
          </a:p>
          <a:p>
            <a:pPr marL="342900" indent="-342900" algn="just">
              <a:buFont typeface="Calibri" panose="020F0502020204030204" pitchFamily="34" charset="0"/>
              <a:buChar char="‐"/>
            </a:pPr>
            <a:r>
              <a:rPr lang="ka-GE" dirty="0"/>
              <a:t>ჰქონდეთ საკმარისი ბიუჯეტი თავიანთი მოქმედებებისთვის?</a:t>
            </a:r>
          </a:p>
        </p:txBody>
      </p:sp>
      <p:pic>
        <p:nvPicPr>
          <p:cNvPr id="7" name="Picture 6">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7B39A65-15A5-884C-8138-1382F4E07198}"/>
              </a:ext>
            </a:extLst>
          </p:cNvPr>
          <p:cNvPicPr>
            <a:picLocks noChangeAspect="1"/>
          </p:cNvPicPr>
          <p:nvPr/>
        </p:nvPicPr>
        <p:blipFill>
          <a:blip r:embed="rId3"/>
          <a:stretch>
            <a:fillRect/>
          </a:stretch>
        </p:blipFill>
        <p:spPr>
          <a:xfrm>
            <a:off x="5010287" y="2660419"/>
            <a:ext cx="3797439" cy="2126566"/>
          </a:xfrm>
          <a:prstGeom prst="rect">
            <a:avLst/>
          </a:prstGeom>
        </p:spPr>
      </p:pic>
      <p:sp>
        <p:nvSpPr>
          <p:cNvPr id="12"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8</a:t>
            </a:fld>
            <a:endParaRPr lang="ka-GE" dirty="0"/>
          </a:p>
        </p:txBody>
      </p:sp>
    </p:spTree>
    <p:extLst>
      <p:ext uri="{BB962C8B-B14F-4D97-AF65-F5344CB8AC3E}">
        <p14:creationId xmlns:p14="http://schemas.microsoft.com/office/powerpoint/2010/main" val="1744978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7FA81925-418B-D44C-9255-2AEBBFBC0ADA}"/>
              </a:ext>
            </a:extLst>
          </p:cNvPr>
          <p:cNvSpPr/>
          <p:nvPr/>
        </p:nvSpPr>
        <p:spPr>
          <a:xfrm>
            <a:off x="0" y="1046041"/>
            <a:ext cx="5168900" cy="5632311"/>
          </a:xfrm>
          <a:prstGeom prst="rect">
            <a:avLst/>
          </a:prstGeom>
        </p:spPr>
        <p:txBody>
          <a:bodyPr wrap="square">
            <a:spAutoFit/>
          </a:bodyPr>
          <a:lstStyle/>
          <a:p>
            <a:pPr marL="342900" indent="-342900">
              <a:buFont typeface="Arial" panose="020B0604020202020204" pitchFamily="34" charset="0"/>
              <a:buChar char="•"/>
            </a:pPr>
            <a:r>
              <a:rPr lang="ka-GE" b="1" dirty="0"/>
              <a:t>ორგანიზაციულად გონივრული: </a:t>
            </a:r>
          </a:p>
          <a:p>
            <a:pPr marL="342900" indent="-342900">
              <a:buFont typeface="Arial" panose="020B0604020202020204" pitchFamily="34" charset="0"/>
              <a:buChar char="•"/>
            </a:pPr>
            <a:endParaRPr lang="ka-GE" b="1" dirty="0"/>
          </a:p>
          <a:p>
            <a:pPr marL="342900" indent="-342900" algn="just">
              <a:buFont typeface="Calibri" panose="020F0502020204030204" pitchFamily="34" charset="0"/>
              <a:buChar char="‐"/>
            </a:pPr>
            <a:r>
              <a:rPr lang="ka-GE" dirty="0" smtClean="0"/>
              <a:t>ჰყავთ</a:t>
            </a:r>
            <a:r>
              <a:rPr lang="en-US" dirty="0" smtClean="0"/>
              <a:t> </a:t>
            </a:r>
            <a:r>
              <a:rPr lang="ka-GE" dirty="0" smtClean="0"/>
              <a:t>თუ არა სამართალდამცავ </a:t>
            </a:r>
            <a:r>
              <a:rPr lang="ka-GE" dirty="0"/>
              <a:t>ორგანოებს </a:t>
            </a:r>
            <a:r>
              <a:rPr lang="ka-GE" dirty="0" smtClean="0"/>
              <a:t>თავიანთ განკარგულებაში საკმარისი </a:t>
            </a:r>
            <a:r>
              <a:rPr lang="ka-GE" dirty="0"/>
              <a:t>თანამშრომლები, დამხმარე თანამშრომლები და სხვა ადამიანური თუ ტექნიკური </a:t>
            </a:r>
            <a:r>
              <a:rPr lang="ka-GE" dirty="0" smtClean="0"/>
              <a:t>რესურსები?</a:t>
            </a:r>
            <a:endParaRPr lang="ka-GE" dirty="0"/>
          </a:p>
          <a:p>
            <a:pPr marL="342900" indent="-342900" algn="just">
              <a:buFont typeface="Calibri" panose="020F0502020204030204" pitchFamily="34" charset="0"/>
              <a:buChar char="‐"/>
            </a:pPr>
            <a:r>
              <a:rPr lang="ka-GE" dirty="0" smtClean="0"/>
              <a:t>ჰყავს თუ არა პროკურატურას თავის </a:t>
            </a:r>
            <a:r>
              <a:rPr lang="ka-GE" dirty="0"/>
              <a:t>განკარგულებაში </a:t>
            </a:r>
            <a:r>
              <a:rPr lang="ka-GE" dirty="0" smtClean="0"/>
              <a:t>საკმარისი </a:t>
            </a:r>
            <a:r>
              <a:rPr lang="ka-GE" dirty="0"/>
              <a:t>პროკურორები, მრჩევლები და დამხმარეები და </a:t>
            </a:r>
            <a:r>
              <a:rPr lang="ka-GE" dirty="0" smtClean="0"/>
              <a:t>აქვს თუ არა სხვა რესურსები?</a:t>
            </a:r>
            <a:endParaRPr lang="ka-GE" dirty="0"/>
          </a:p>
          <a:p>
            <a:pPr marL="342900" indent="-342900" algn="just">
              <a:buFont typeface="Calibri" panose="020F0502020204030204" pitchFamily="34" charset="0"/>
              <a:buChar char="‐"/>
            </a:pPr>
            <a:r>
              <a:rPr lang="ka-GE" dirty="0" smtClean="0"/>
              <a:t>ჰყავს თუ არა სასამართლო </a:t>
            </a:r>
            <a:r>
              <a:rPr lang="ka-GE" dirty="0"/>
              <a:t>პალატას/განყოფილებას თავის განკარგულებაში </a:t>
            </a:r>
            <a:r>
              <a:rPr lang="ka-GE" dirty="0" smtClean="0"/>
              <a:t>საკმარისი </a:t>
            </a:r>
            <a:r>
              <a:rPr lang="ka-GE" dirty="0"/>
              <a:t>მოსამართლეები, დამხმარეები და </a:t>
            </a:r>
            <a:r>
              <a:rPr lang="ka-GE" dirty="0" smtClean="0"/>
              <a:t>აქვს თუ არა სხვა რესურსები?</a:t>
            </a:r>
            <a:endParaRPr lang="ka-GE" dirty="0"/>
          </a:p>
          <a:p>
            <a:pPr marL="342900" indent="-342900" algn="just">
              <a:buFont typeface="Calibri" panose="020F0502020204030204" pitchFamily="34" charset="0"/>
              <a:buChar char="‐"/>
            </a:pPr>
            <a:r>
              <a:rPr lang="ka-GE" dirty="0"/>
              <a:t>არის თუ არა კომპეტენტური სახელმწიფო/სამთავრობო/სასამართლო ზედამხედველი ორგანო მზად მათ დასახმარებლად?</a:t>
            </a:r>
          </a:p>
        </p:txBody>
      </p:sp>
      <p:pic>
        <p:nvPicPr>
          <p:cNvPr id="12" name="Picture 1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6DC88ADE-144A-BF42-8C7B-E4CC0F23EFBB}"/>
              </a:ext>
            </a:extLst>
          </p:cNvPr>
          <p:cNvPicPr>
            <a:picLocks noChangeAspect="1"/>
          </p:cNvPicPr>
          <p:nvPr/>
        </p:nvPicPr>
        <p:blipFill>
          <a:blip r:embed="rId3"/>
          <a:stretch>
            <a:fillRect/>
          </a:stretch>
        </p:blipFill>
        <p:spPr>
          <a:xfrm>
            <a:off x="5346561" y="2726536"/>
            <a:ext cx="3797439" cy="2126566"/>
          </a:xfrm>
          <a:prstGeom prst="rect">
            <a:avLst/>
          </a:prstGeom>
        </p:spPr>
      </p:pic>
      <p:sp>
        <p:nvSpPr>
          <p:cNvPr id="16" name="Rectangle 15">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ka-GE" sz="2800" dirty="0">
                <a:latin typeface="Verdana" panose="020B0604030504040204" pitchFamily="34" charset="0"/>
              </a:rPr>
              <a:t>კიბერდანაშაულთან ბრძოლის ორგანოების შესაძლებლობები</a:t>
            </a:r>
          </a:p>
        </p:txBody>
      </p:sp>
      <p:sp>
        <p:nvSpPr>
          <p:cNvPr id="19" name="Slide Number Placeholder 1">
            <a:extLst>
              <a:ext uri="{FF2B5EF4-FFF2-40B4-BE49-F238E27FC236}">
                <a16:creation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id="{93F621E1-9ACD-4124-9918-27EDD9426654}"/>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9</a:t>
            </a:fld>
            <a:endParaRPr lang="ka-GE" dirty="0"/>
          </a:p>
        </p:txBody>
      </p:sp>
    </p:spTree>
    <p:extLst>
      <p:ext uri="{BB962C8B-B14F-4D97-AF65-F5344CB8AC3E}">
        <p14:creationId xmlns:p14="http://schemas.microsoft.com/office/powerpoint/2010/main" val="3267091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258</TotalTime>
  <Words>2482</Words>
  <Application>Microsoft Office PowerPoint</Application>
  <PresentationFormat>On-screen Show (4:3)</PresentationFormat>
  <Paragraphs>469</Paragraphs>
  <Slides>35</Slides>
  <Notes>26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35</vt:i4>
      </vt:variant>
    </vt:vector>
  </HeadingPairs>
  <TitlesOfParts>
    <vt:vector size="47" baseType="lpstr">
      <vt:lpstr>ＭＳ Ｐゴシック</vt:lpstr>
      <vt:lpstr>ＭＳ Ｐゴシック</vt:lpstr>
      <vt:lpstr>Arial</vt:lpstr>
      <vt:lpstr>Arial Narrow</vt:lpstr>
      <vt:lpstr>Calibri</vt:lpstr>
      <vt:lpstr>Calibri (heading)</vt:lpstr>
      <vt:lpstr>Calibri Light</vt:lpstr>
      <vt:lpstr>Sylfaen</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Nino Ali</cp:lastModifiedBy>
  <cp:revision>120</cp:revision>
  <dcterms:created xsi:type="dcterms:W3CDTF">2020-10-07T11:36:01Z</dcterms:created>
  <dcterms:modified xsi:type="dcterms:W3CDTF">2021-03-22T21:39:39Z</dcterms:modified>
</cp:coreProperties>
</file>