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355" r:id="rId2"/>
    <p:sldId id="567" r:id="rId3"/>
    <p:sldId id="568" r:id="rId4"/>
    <p:sldId id="569" r:id="rId5"/>
    <p:sldId id="1013" r:id="rId6"/>
    <p:sldId id="1014" r:id="rId7"/>
    <p:sldId id="1015" r:id="rId8"/>
    <p:sldId id="1016" r:id="rId9"/>
    <p:sldId id="1018" r:id="rId10"/>
    <p:sldId id="1019" r:id="rId11"/>
    <p:sldId id="1011" r:id="rId12"/>
    <p:sldId id="1038" r:id="rId13"/>
    <p:sldId id="1022" r:id="rId14"/>
    <p:sldId id="1024" r:id="rId15"/>
    <p:sldId id="1025" r:id="rId16"/>
    <p:sldId id="1026" r:id="rId17"/>
    <p:sldId id="1027" r:id="rId18"/>
    <p:sldId id="1023" r:id="rId19"/>
    <p:sldId id="1028" r:id="rId20"/>
    <p:sldId id="1029" r:id="rId21"/>
    <p:sldId id="1030" r:id="rId22"/>
    <p:sldId id="1031" r:id="rId23"/>
    <p:sldId id="1032" r:id="rId24"/>
    <p:sldId id="1033" r:id="rId25"/>
    <p:sldId id="1035" r:id="rId26"/>
    <p:sldId id="1034" r:id="rId27"/>
    <p:sldId id="1036" r:id="rId28"/>
    <p:sldId id="616" r:id="rId29"/>
    <p:sldId id="1000" r:id="rId30"/>
    <p:sldId id="619" r:id="rId31"/>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009" autoAdjust="0"/>
    <p:restoredTop sz="73492" autoAdjust="0"/>
  </p:normalViewPr>
  <p:slideViewPr>
    <p:cSldViewPr snapToGrid="0" snapToObjects="1">
      <p:cViewPr varScale="1">
        <p:scale>
          <a:sx n="84" d="100"/>
          <a:sy n="84" d="100"/>
        </p:scale>
        <p:origin x="34" y="394"/>
      </p:cViewPr>
      <p:guideLst>
        <p:guide orient="horz" pos="2160"/>
        <p:guide pos="2880"/>
      </p:guideLst>
    </p:cSldViewPr>
  </p:slideViewPr>
  <p:outlineViewPr>
    <p:cViewPr>
      <p:scale>
        <a:sx n="33" d="100"/>
        <a:sy n="33" d="100"/>
      </p:scale>
      <p:origin x="0" y="39756"/>
    </p:cViewPr>
  </p:outlineViewPr>
  <p:notesTextViewPr>
    <p:cViewPr>
      <p:scale>
        <a:sx n="125" d="100"/>
        <a:sy n="125"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pitchFamily="34" charset="0"/>
              </a:defRPr>
            </a:lvl1pPr>
          </a:lstStyle>
          <a:p>
            <a:pPr>
              <a:defRPr/>
            </a:pPr>
            <a:fld id="{C1B3EDF1-F18A-45C1-B6F1-897AB80CF26C}" type="datetime1">
              <a:rPr lang="en-US"/>
              <a:pPr>
                <a:defRPr/>
              </a:pPr>
              <a:t>4/2/2021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pitchFamily="34" charset="0"/>
              </a:defRPr>
            </a:lvl1pPr>
          </a:lstStyle>
          <a:p>
            <a:pPr>
              <a:defRPr/>
            </a:pPr>
            <a:fld id="{26CF4C01-59D1-40AC-ABAA-0AE036E9F18B}" type="slidenum">
              <a:rPr lang="en-US"/>
              <a:pPr>
                <a:defRPr/>
              </a:pPr>
              <a:t>‹#›</a:t>
            </a:fld>
            <a:endParaRPr lang="en-US"/>
          </a:p>
        </p:txBody>
      </p:sp>
    </p:spTree>
    <p:extLst>
      <p:ext uri="{BB962C8B-B14F-4D97-AF65-F5344CB8AC3E}">
        <p14:creationId xmlns:p14="http://schemas.microsoft.com/office/powerpoint/2010/main" val="102870491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www.coe.int/en/web/cybercrime-staging/glacy"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r-Latn-RS" sz="1200" noProof="0" dirty="0" smtClean="0"/>
              <a:t>Ova sesija je podeljena na četiri</a:t>
            </a:r>
            <a:r>
              <a:rPr lang="sr-Latn-RS" sz="1200" baseline="0" noProof="0" dirty="0" smtClean="0"/>
              <a:t> dela</a:t>
            </a:r>
            <a:r>
              <a:rPr lang="sr-Latn-RS" sz="1200" noProof="0" dirty="0" smtClean="0"/>
              <a:t>.</a:t>
            </a:r>
          </a:p>
          <a:p>
            <a:r>
              <a:rPr lang="sr-Latn-RS" sz="1200" baseline="0" noProof="0" dirty="0" smtClean="0"/>
              <a:t>Prvi deo daje kratak prikaz Programske kancelarije i rada koji sprovodi. </a:t>
            </a:r>
            <a:endParaRPr lang="sr-Latn-RS" sz="1200" noProof="0" dirty="0" smtClean="0"/>
          </a:p>
          <a:p>
            <a:r>
              <a:rPr lang="sr-Latn-RS" sz="1200" noProof="0" dirty="0" smtClean="0"/>
              <a:t>U drugom delu sesije razmatra se struktura Specijalizovanog pravosudnog</a:t>
            </a:r>
            <a:r>
              <a:rPr lang="sr-Latn-RS" sz="1200" baseline="0" noProof="0" dirty="0" smtClean="0"/>
              <a:t> kursa o međunarodnoj saradnji</a:t>
            </a:r>
            <a:r>
              <a:rPr lang="sr-Latn-RS" sz="1200" noProof="0" dirty="0" smtClean="0"/>
              <a:t>.</a:t>
            </a:r>
          </a:p>
          <a:p>
            <a:r>
              <a:rPr lang="sr-Latn-RS" sz="1200" noProof="0" dirty="0" smtClean="0"/>
              <a:t>U trećem</a:t>
            </a:r>
            <a:r>
              <a:rPr lang="sr-Latn-RS" sz="1200" baseline="0" noProof="0" dirty="0" smtClean="0"/>
              <a:t> delu će učesnici biti u prilici da se predstave i upoznaju. </a:t>
            </a:r>
            <a:r>
              <a:rPr lang="sr-Latn-RS" sz="1200" noProof="0" dirty="0" smtClean="0"/>
              <a:t> </a:t>
            </a:r>
          </a:p>
          <a:p>
            <a:pPr marL="0" marR="0" lvl="0" indent="0" algn="l" defTabSz="457200" rtl="0" eaLnBrk="0" fontAlgn="base" latinLnBrk="0" hangingPunct="0">
              <a:lnSpc>
                <a:spcPct val="100000"/>
              </a:lnSpc>
              <a:spcBef>
                <a:spcPct val="30000"/>
              </a:spcBef>
              <a:spcAft>
                <a:spcPct val="0"/>
              </a:spcAft>
              <a:buClrTx/>
              <a:buSzTx/>
              <a:buFontTx/>
              <a:buNone/>
              <a:tabLst/>
              <a:defRPr/>
            </a:pPr>
            <a:r>
              <a:rPr lang="sr-Latn-RS" sz="1200" noProof="0" dirty="0" smtClean="0"/>
              <a:t>U četvrtom će biti</a:t>
            </a:r>
            <a:r>
              <a:rPr lang="sr-Latn-RS" sz="1200" baseline="0" noProof="0" dirty="0" smtClean="0"/>
              <a:t> dat kratak pregled ciljeva sesije. </a:t>
            </a:r>
            <a:endParaRPr lang="sr-Latn-RS" noProof="0"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a:t>
            </a:fld>
            <a:endParaRPr lang="en-US"/>
          </a:p>
        </p:txBody>
      </p:sp>
    </p:spTree>
    <p:extLst>
      <p:ext uri="{BB962C8B-B14F-4D97-AF65-F5344CB8AC3E}">
        <p14:creationId xmlns:p14="http://schemas.microsoft.com/office/powerpoint/2010/main" val="14179926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457200" rtl="0" eaLnBrk="0" fontAlgn="base" latinLnBrk="0" hangingPunct="0">
              <a:lnSpc>
                <a:spcPct val="100000"/>
              </a:lnSpc>
              <a:spcBef>
                <a:spcPct val="30000"/>
              </a:spcBef>
              <a:spcAft>
                <a:spcPct val="0"/>
              </a:spcAft>
              <a:buClrTx/>
              <a:buSzTx/>
              <a:buFontTx/>
              <a:buNone/>
              <a:tabLst/>
              <a:defRPr/>
            </a:pPr>
            <a:r>
              <a:rPr lang="sr-Latn-RS" sz="1200" kern="1200" dirty="0" smtClean="0">
                <a:solidFill>
                  <a:schemeClr val="tx1"/>
                </a:solidFill>
                <a:latin typeface="+mn-lt"/>
                <a:ea typeface="MS PGothic" pitchFamily="34" charset="-128"/>
                <a:cs typeface="ＭＳ Ｐゴシック" charset="0"/>
              </a:rPr>
              <a:t>Ovaj</a:t>
            </a:r>
            <a:r>
              <a:rPr lang="sr-Latn-RS" sz="1200" kern="1200" baseline="0" dirty="0" smtClean="0">
                <a:solidFill>
                  <a:schemeClr val="tx1"/>
                </a:solidFill>
                <a:latin typeface="+mn-lt"/>
                <a:ea typeface="MS PGothic" pitchFamily="34" charset="-128"/>
                <a:cs typeface="ＭＳ Ｐゴシック" charset="0"/>
              </a:rPr>
              <a:t> slajd sadrži informacije o Programskoj kancelariji Saveta Evrope za visokotehnološki kriminal </a:t>
            </a:r>
            <a:r>
              <a:rPr lang="en-GB" sz="1200" kern="1200" dirty="0" smtClean="0">
                <a:solidFill>
                  <a:schemeClr val="tx1"/>
                </a:solidFill>
                <a:latin typeface="+mn-lt"/>
                <a:ea typeface="MS PGothic" pitchFamily="34" charset="-128"/>
                <a:cs typeface="ＭＳ Ｐゴシック" charset="0"/>
              </a:rPr>
              <a:t>(</a:t>
            </a:r>
            <a:r>
              <a:rPr lang="en-GB" sz="1200" kern="1200" dirty="0">
                <a:solidFill>
                  <a:schemeClr val="tx1"/>
                </a:solidFill>
                <a:latin typeface="+mn-lt"/>
                <a:ea typeface="MS PGothic" pitchFamily="34" charset="-128"/>
                <a:cs typeface="ＭＳ Ｐゴシック" charset="0"/>
              </a:rPr>
              <a:t>C-PROC). </a:t>
            </a:r>
            <a:r>
              <a:rPr lang="sr-Latn-RS" sz="1200" kern="1200" dirty="0" smtClean="0">
                <a:solidFill>
                  <a:schemeClr val="tx1"/>
                </a:solidFill>
                <a:latin typeface="+mn-lt"/>
                <a:ea typeface="MS PGothic" pitchFamily="34" charset="-128"/>
                <a:cs typeface="ＭＳ Ｐゴシック" charset="0"/>
              </a:rPr>
              <a:t>U pitanju je glavno telo</a:t>
            </a:r>
            <a:r>
              <a:rPr lang="sr-Latn-RS" sz="1200" kern="1200" baseline="0" dirty="0" smtClean="0">
                <a:solidFill>
                  <a:schemeClr val="tx1"/>
                </a:solidFill>
                <a:latin typeface="+mn-lt"/>
                <a:ea typeface="MS PGothic" pitchFamily="34" charset="-128"/>
                <a:cs typeface="ＭＳ Ｐゴシック" charset="0"/>
              </a:rPr>
              <a:t> za promovisanje podrške koju Savet Evrope pruža jačanju kapaciteta krivičnopravnih sistema u pogledu visokotehnološkog kriminala i dokaza u elektronskom obliku.</a:t>
            </a:r>
            <a:r>
              <a:rPr lang="en-GB" sz="1200" kern="1200" dirty="0" smtClean="0">
                <a:solidFill>
                  <a:schemeClr val="tx1"/>
                </a:solidFill>
                <a:latin typeface="+mn-lt"/>
                <a:ea typeface="MS PGothic" pitchFamily="34" charset="-128"/>
                <a:cs typeface="ＭＳ Ｐゴシック" charset="0"/>
              </a:rPr>
              <a:t> </a:t>
            </a:r>
            <a:endParaRPr lang="en-GB" sz="1200" kern="1200" dirty="0">
              <a:solidFill>
                <a:schemeClr val="tx1"/>
              </a:solidFill>
              <a:latin typeface="+mn-lt"/>
              <a:ea typeface="MS PGothic" pitchFamily="34" charset="-128"/>
              <a:cs typeface="ＭＳ Ｐゴシック" charset="0"/>
            </a:endParaRPr>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11</a:t>
            </a:fld>
            <a:endParaRPr lang="en-US"/>
          </a:p>
        </p:txBody>
      </p:sp>
    </p:spTree>
    <p:extLst>
      <p:ext uri="{BB962C8B-B14F-4D97-AF65-F5344CB8AC3E}">
        <p14:creationId xmlns:p14="http://schemas.microsoft.com/office/powerpoint/2010/main" val="23185027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32500" lnSpcReduction="20000"/>
          </a:bodyPr>
          <a:lstStyle/>
          <a:p>
            <a:pPr algn="just"/>
            <a:r>
              <a:rPr lang="sr-Latn-RS" sz="1200" kern="1200" dirty="0" smtClean="0">
                <a:solidFill>
                  <a:schemeClr val="tx1"/>
                </a:solidFill>
                <a:latin typeface="+mn-lt"/>
                <a:ea typeface="MS PGothic" pitchFamily="34" charset="-128"/>
                <a:cs typeface="ＭＳ Ｐゴシック" charset="0"/>
              </a:rPr>
              <a:t>Na slajdu se navode različiti tekući projekti koje vodi Programska kancelarija za visokotehnološki kriminal </a:t>
            </a:r>
            <a:r>
              <a:rPr lang="en-GB" sz="1200" kern="1200" dirty="0" smtClean="0">
                <a:solidFill>
                  <a:schemeClr val="tx1"/>
                </a:solidFill>
                <a:latin typeface="+mn-lt"/>
                <a:ea typeface="MS PGothic" pitchFamily="34" charset="-128"/>
                <a:cs typeface="ＭＳ Ｐゴシック" charset="0"/>
              </a:rPr>
              <a:t>(</a:t>
            </a:r>
            <a:r>
              <a:rPr lang="en-GB" sz="1200" kern="1200" dirty="0">
                <a:solidFill>
                  <a:schemeClr val="tx1"/>
                </a:solidFill>
                <a:latin typeface="+mn-lt"/>
                <a:ea typeface="MS PGothic" pitchFamily="34" charset="-128"/>
                <a:cs typeface="ＭＳ Ｐゴシック" charset="0"/>
              </a:rPr>
              <a:t>C-PROC). </a:t>
            </a:r>
            <a:r>
              <a:rPr lang="sr-Latn-RS" sz="1200" kern="1200" dirty="0" smtClean="0">
                <a:solidFill>
                  <a:schemeClr val="tx1"/>
                </a:solidFill>
                <a:latin typeface="+mn-lt"/>
                <a:ea typeface="MS PGothic" pitchFamily="34" charset="-128"/>
                <a:cs typeface="ＭＳ Ｐゴシック" charset="0"/>
              </a:rPr>
              <a:t>Trener može da objasni da je organizacija</a:t>
            </a:r>
            <a:r>
              <a:rPr lang="sr-Latn-RS" sz="1200" kern="1200" baseline="0" dirty="0" smtClean="0">
                <a:solidFill>
                  <a:schemeClr val="tx1"/>
                </a:solidFill>
                <a:latin typeface="+mn-lt"/>
                <a:ea typeface="MS PGothic" pitchFamily="34" charset="-128"/>
                <a:cs typeface="ＭＳ Ｐゴシック" charset="0"/>
              </a:rPr>
              <a:t>, od početka svog operativnog rada aprila 2014, inicirala niz projekata, od kojih su mnogi okončani. Trener, isto tako, može da govori o tekućim projektima, uz detaljnija objašnjenja programa nabrojanih na slajdu:</a:t>
            </a:r>
            <a:endParaRPr lang="en-GB" sz="1200" kern="1200" dirty="0">
              <a:solidFill>
                <a:schemeClr val="tx1"/>
              </a:solidFill>
              <a:latin typeface="+mn-lt"/>
              <a:ea typeface="MS PGothic" pitchFamily="34" charset="-128"/>
              <a:cs typeface="ＭＳ Ｐゴシック" charset="0"/>
            </a:endParaRPr>
          </a:p>
          <a:p>
            <a:pPr algn="just"/>
            <a:endParaRPr lang="en-GB" sz="1200" kern="1200" dirty="0">
              <a:solidFill>
                <a:schemeClr val="tx1"/>
              </a:solidFill>
              <a:latin typeface="+mn-lt"/>
              <a:ea typeface="MS PGothic" pitchFamily="34" charset="-128"/>
              <a:cs typeface="ＭＳ Ｐゴシック" charset="0"/>
            </a:endParaRPr>
          </a:p>
          <a:p>
            <a:pPr algn="just"/>
            <a:r>
              <a:rPr lang="en-US" b="1" dirty="0">
                <a:effectLst/>
                <a:latin typeface="Open Sans"/>
              </a:rPr>
              <a:t>GLACY+ </a:t>
            </a:r>
            <a:r>
              <a:rPr lang="sr-Latn-RS" b="0" dirty="0" smtClean="0">
                <a:effectLst/>
                <a:latin typeface="Open Sans"/>
              </a:rPr>
              <a:t>j</a:t>
            </a:r>
            <a:r>
              <a:rPr lang="sr-Latn-RS" b="0" baseline="0" dirty="0" smtClean="0">
                <a:effectLst/>
                <a:latin typeface="Open Sans"/>
              </a:rPr>
              <a:t>e zajednički program EU </a:t>
            </a:r>
            <a:r>
              <a:rPr lang="en-US" dirty="0" smtClean="0">
                <a:effectLst/>
                <a:latin typeface="Open Sans"/>
              </a:rPr>
              <a:t>(</a:t>
            </a:r>
            <a:r>
              <a:rPr lang="sr-Latn-RS" dirty="0" smtClean="0">
                <a:effectLst/>
                <a:latin typeface="Open Sans"/>
              </a:rPr>
              <a:t>Instrument za doprinos stabilnosti i miru</a:t>
            </a:r>
            <a:r>
              <a:rPr lang="en-US" dirty="0" smtClean="0">
                <a:effectLst/>
                <a:latin typeface="Open Sans"/>
              </a:rPr>
              <a:t>) </a:t>
            </a:r>
            <a:r>
              <a:rPr lang="sr-Latn-RS" dirty="0" smtClean="0">
                <a:effectLst/>
                <a:latin typeface="Open Sans"/>
              </a:rPr>
              <a:t>i Saveta Evrope</a:t>
            </a:r>
            <a:r>
              <a:rPr lang="en-US" dirty="0" smtClean="0">
                <a:effectLst/>
                <a:latin typeface="Open Sans"/>
              </a:rPr>
              <a:t>.</a:t>
            </a:r>
            <a:endParaRPr lang="en-US" dirty="0">
              <a:effectLst/>
              <a:latin typeface="Open Sans"/>
            </a:endParaRPr>
          </a:p>
          <a:p>
            <a:pPr algn="just"/>
            <a:r>
              <a:rPr lang="en-US" dirty="0">
                <a:effectLst/>
                <a:latin typeface="Open Sans"/>
              </a:rPr>
              <a:t>GLACY+ </a:t>
            </a:r>
            <a:r>
              <a:rPr lang="sr-Latn-RS" dirty="0" smtClean="0">
                <a:effectLst/>
                <a:latin typeface="Open Sans"/>
              </a:rPr>
              <a:t>proširuje</a:t>
            </a:r>
            <a:r>
              <a:rPr lang="sr-Latn-RS" baseline="0" dirty="0" smtClean="0">
                <a:effectLst/>
                <a:latin typeface="Open Sans"/>
              </a:rPr>
              <a:t> iskustvo prethodnog projekta, </a:t>
            </a:r>
            <a:r>
              <a:rPr lang="en-US" u="none" strike="noStrike" dirty="0" smtClean="0">
                <a:solidFill>
                  <a:srgbClr val="007BC8"/>
                </a:solidFill>
                <a:effectLst/>
                <a:latin typeface="Open Sans"/>
                <a:hlinkClick r:id="rId3"/>
              </a:rPr>
              <a:t>GLACY </a:t>
            </a:r>
            <a:r>
              <a:rPr lang="en-US" u="none" strike="noStrike" dirty="0">
                <a:solidFill>
                  <a:srgbClr val="007BC8"/>
                </a:solidFill>
                <a:effectLst/>
                <a:latin typeface="Open Sans"/>
                <a:hlinkClick r:id="rId3"/>
              </a:rPr>
              <a:t>project</a:t>
            </a:r>
            <a:r>
              <a:rPr lang="en-US" dirty="0">
                <a:effectLst/>
                <a:latin typeface="Open Sans"/>
              </a:rPr>
              <a:t> (2013 – 2016</a:t>
            </a:r>
            <a:r>
              <a:rPr lang="en-US" dirty="0" smtClean="0">
                <a:effectLst/>
                <a:latin typeface="Open Sans"/>
              </a:rPr>
              <a:t>)</a:t>
            </a:r>
            <a:r>
              <a:rPr lang="sr-Latn-RS" dirty="0" smtClean="0">
                <a:effectLst/>
                <a:latin typeface="Open Sans"/>
              </a:rPr>
              <a:t>, obezbeđujući</a:t>
            </a:r>
            <a:r>
              <a:rPr lang="sr-Latn-RS" baseline="0" dirty="0" smtClean="0">
                <a:effectLst/>
                <a:latin typeface="Open Sans"/>
              </a:rPr>
              <a:t> podršku u 15 prioritetnih i čvornih država u Africi, azijskopacifičkom, latinoameričkom i karipskom regionu -</a:t>
            </a:r>
            <a:r>
              <a:rPr lang="en-US" dirty="0" smtClean="0">
                <a:effectLst/>
                <a:latin typeface="Open Sans"/>
              </a:rPr>
              <a:t> </a:t>
            </a:r>
            <a:r>
              <a:rPr lang="en-US" dirty="0">
                <a:effectLst/>
                <a:latin typeface="Open Sans"/>
              </a:rPr>
              <a:t>Benin, Burkina Faso, </a:t>
            </a:r>
            <a:r>
              <a:rPr lang="sr-Latn-RS" dirty="0" smtClean="0">
                <a:effectLst/>
                <a:latin typeface="Open Sans"/>
              </a:rPr>
              <a:t>Zelenortska</a:t>
            </a:r>
            <a:r>
              <a:rPr lang="sr-Latn-RS" baseline="0" dirty="0" smtClean="0">
                <a:effectLst/>
                <a:latin typeface="Open Sans"/>
              </a:rPr>
              <a:t> ostrva, Čile, Kostarika, Dominikanska Republika, Gana, Mauricijus, Maroko, Nigerija, Paragvaj, Filipini, Senegal, Šri Lanka i Tonga. Te zemlje mogu poslužiti kao čvorišta za razmenu iskustava u datom regionu.</a:t>
            </a:r>
            <a:endParaRPr lang="en-US" dirty="0">
              <a:effectLst/>
              <a:latin typeface="Open Sans"/>
            </a:endParaRPr>
          </a:p>
          <a:p>
            <a:pPr algn="just"/>
            <a:r>
              <a:rPr lang="sr-Latn-RS" b="0" dirty="0" smtClean="0">
                <a:effectLst/>
                <a:latin typeface="Open Sans"/>
              </a:rPr>
              <a:t>Ciljevi</a:t>
            </a:r>
            <a:r>
              <a:rPr lang="en-US" b="0" dirty="0" smtClean="0">
                <a:effectLst/>
                <a:latin typeface="Open Sans"/>
              </a:rPr>
              <a:t>:</a:t>
            </a:r>
            <a:endParaRPr lang="en-US" b="0" dirty="0">
              <a:effectLst/>
              <a:latin typeface="Open Sans"/>
            </a:endParaRPr>
          </a:p>
          <a:p>
            <a:pPr algn="just"/>
            <a:r>
              <a:rPr lang="sr-Latn-RS" dirty="0" smtClean="0">
                <a:effectLst/>
                <a:latin typeface="Open Sans"/>
              </a:rPr>
              <a:t>Jačanje kapaciteta država</a:t>
            </a:r>
            <a:r>
              <a:rPr lang="sr-Latn-RS" baseline="0" dirty="0" smtClean="0">
                <a:effectLst/>
                <a:latin typeface="Open Sans"/>
              </a:rPr>
              <a:t> širom sveta za primenu propisa o visokotehnološkom kriminalu i dokazima u elektronskom obliku, kao i jačanje njihove sposobnosti za delotvornu međunarodnu saradnju u toj oblasti.</a:t>
            </a:r>
            <a:endParaRPr lang="en-US" dirty="0">
              <a:effectLst/>
              <a:latin typeface="Open Sans"/>
            </a:endParaRPr>
          </a:p>
          <a:p>
            <a:pPr algn="just">
              <a:buFont typeface="+mj-lt"/>
              <a:buAutoNum type="arabicPeriod"/>
            </a:pPr>
            <a:r>
              <a:rPr lang="sr-Latn-RS" dirty="0" smtClean="0">
                <a:effectLst/>
              </a:rPr>
              <a:t>Promovisati</a:t>
            </a:r>
            <a:r>
              <a:rPr lang="sr-Latn-RS" baseline="0" dirty="0" smtClean="0">
                <a:effectLst/>
              </a:rPr>
              <a:t> usklađene propise o visokotehnološkom kriminalu, politike i strategije</a:t>
            </a:r>
            <a:r>
              <a:rPr lang="en-US" dirty="0" smtClean="0">
                <a:effectLst/>
              </a:rPr>
              <a:t>;</a:t>
            </a:r>
            <a:endParaRPr lang="en-US" dirty="0">
              <a:effectLst/>
            </a:endParaRPr>
          </a:p>
          <a:p>
            <a:pPr algn="just">
              <a:buFont typeface="+mj-lt"/>
              <a:buAutoNum type="arabicPeriod"/>
            </a:pPr>
            <a:r>
              <a:rPr lang="sr-Latn-RS" dirty="0" smtClean="0">
                <a:effectLst/>
              </a:rPr>
              <a:t>Jačati kapacitet organa</a:t>
            </a:r>
            <a:r>
              <a:rPr lang="sr-Latn-RS" baseline="0" dirty="0" smtClean="0">
                <a:effectLst/>
              </a:rPr>
              <a:t> policije za istrage u oblasti visokotehnološkog kriminala i za angažovanje u delotvornoj međusobnoj policijskoj saradnji, kao i saradnji sa jedinicama za visokotehnološki kriminal u Evropi i drugim regionima</a:t>
            </a:r>
            <a:r>
              <a:rPr lang="en-US" dirty="0" smtClean="0">
                <a:effectLst/>
              </a:rPr>
              <a:t>;</a:t>
            </a:r>
            <a:endParaRPr lang="en-US" dirty="0">
              <a:effectLst/>
            </a:endParaRPr>
          </a:p>
          <a:p>
            <a:pPr algn="just">
              <a:buFont typeface="+mj-lt"/>
              <a:buAutoNum type="arabicPeriod"/>
            </a:pPr>
            <a:r>
              <a:rPr lang="sr-Latn-RS" dirty="0" smtClean="0">
                <a:effectLst/>
              </a:rPr>
              <a:t>Omogućiti </a:t>
            </a:r>
            <a:r>
              <a:rPr lang="sr-Latn-RS" b="1" i="1" u="sng" dirty="0" smtClean="0">
                <a:effectLst/>
              </a:rPr>
              <a:t>organima</a:t>
            </a:r>
            <a:r>
              <a:rPr lang="sr-Latn-RS" b="1" i="1" u="sng" baseline="0" dirty="0" smtClean="0">
                <a:effectLst/>
              </a:rPr>
              <a:t> krivičnopravnog sistema </a:t>
            </a:r>
            <a:r>
              <a:rPr lang="sr-Latn-RS" baseline="0" dirty="0" smtClean="0">
                <a:effectLst/>
              </a:rPr>
              <a:t>da primene propise, krivično gone i presuđuju u predmetima u oblasti visokotehnološkog kriminala i elektronskih dokaza, i da se angažuju u međunarodnoj saradnji. </a:t>
            </a:r>
            <a:endParaRPr lang="en-US" dirty="0">
              <a:effectLst/>
            </a:endParaRPr>
          </a:p>
          <a:p>
            <a:pPr algn="just"/>
            <a:r>
              <a:rPr lang="en-US" b="0" i="0" dirty="0">
                <a:solidFill>
                  <a:srgbClr val="161616"/>
                </a:solidFill>
                <a:effectLst/>
                <a:latin typeface="Open Sans"/>
              </a:rPr>
              <a:t/>
            </a:r>
            <a:br>
              <a:rPr lang="en-US" b="0" i="0" dirty="0">
                <a:solidFill>
                  <a:srgbClr val="161616"/>
                </a:solidFill>
                <a:effectLst/>
                <a:latin typeface="Open Sans"/>
              </a:rPr>
            </a:br>
            <a:r>
              <a:rPr lang="sr-Latn-RS" sz="1200" b="1" kern="1200" noProof="0" dirty="0" smtClean="0">
                <a:solidFill>
                  <a:schemeClr val="tx1"/>
                </a:solidFill>
                <a:latin typeface="+mn-lt"/>
                <a:ea typeface="MS PGothic" pitchFamily="34" charset="-128"/>
                <a:cs typeface="ＭＳ Ｐゴシック" charset="0"/>
              </a:rPr>
              <a:t>CyberEast</a:t>
            </a:r>
            <a:r>
              <a:rPr lang="en-US" sz="1200" b="1" kern="1200" dirty="0" smtClean="0">
                <a:solidFill>
                  <a:schemeClr val="tx1"/>
                </a:solidFill>
                <a:latin typeface="+mn-lt"/>
                <a:ea typeface="MS PGothic" pitchFamily="34" charset="-128"/>
                <a:cs typeface="ＭＳ Ｐゴシック" charset="0"/>
              </a:rPr>
              <a:t> </a:t>
            </a:r>
            <a:r>
              <a:rPr lang="sr-Latn-RS" sz="1200" kern="1200" dirty="0" smtClean="0">
                <a:solidFill>
                  <a:schemeClr val="tx1"/>
                </a:solidFill>
                <a:latin typeface="+mn-lt"/>
                <a:ea typeface="MS PGothic" pitchFamily="34" charset="-128"/>
                <a:cs typeface="ＭＳ Ｐゴシック" charset="0"/>
              </a:rPr>
              <a:t>je zajednički projekat EU i SE,</a:t>
            </a:r>
            <a:r>
              <a:rPr lang="sr-Latn-RS" sz="1200" kern="1200" baseline="0" dirty="0" smtClean="0">
                <a:solidFill>
                  <a:schemeClr val="tx1"/>
                </a:solidFill>
                <a:latin typeface="+mn-lt"/>
                <a:ea typeface="MS PGothic" pitchFamily="34" charset="-128"/>
                <a:cs typeface="ＭＳ Ｐゴシック" charset="0"/>
              </a:rPr>
              <a:t> koji Savet sprovodi u regionu Istočnog partnerstva, u okviru Evropskog instrumenta za sused</a:t>
            </a:r>
            <a:r>
              <a:rPr lang="en-US" sz="1200" kern="1200" dirty="0" smtClean="0">
                <a:solidFill>
                  <a:schemeClr val="tx1"/>
                </a:solidFill>
                <a:latin typeface="+mn-lt"/>
                <a:ea typeface="MS PGothic" pitchFamily="34" charset="-128"/>
                <a:cs typeface="ＭＳ Ｐゴシック" charset="0"/>
              </a:rPr>
              <a:t>s</a:t>
            </a:r>
            <a:r>
              <a:rPr lang="sr-Latn-RS" sz="1200" kern="1200" dirty="0" smtClean="0">
                <a:solidFill>
                  <a:schemeClr val="tx1"/>
                </a:solidFill>
                <a:latin typeface="+mn-lt"/>
                <a:ea typeface="MS PGothic" pitchFamily="34" charset="-128"/>
                <a:cs typeface="ＭＳ Ｐゴシック" charset="0"/>
              </a:rPr>
              <a:t>tvo (ENI)</a:t>
            </a:r>
            <a:r>
              <a:rPr lang="en-US" sz="1200" kern="1200" dirty="0" smtClean="0">
                <a:solidFill>
                  <a:schemeClr val="tx1"/>
                </a:solidFill>
                <a:latin typeface="+mn-lt"/>
                <a:ea typeface="MS PGothic" pitchFamily="34" charset="-128"/>
                <a:cs typeface="ＭＳ Ｐゴシック" charset="0"/>
              </a:rPr>
              <a:t>. </a:t>
            </a:r>
            <a:endParaRPr lang="en-US" sz="1200" kern="1200" dirty="0">
              <a:solidFill>
                <a:schemeClr val="tx1"/>
              </a:solidFill>
              <a:latin typeface="+mn-lt"/>
              <a:ea typeface="MS PGothic" pitchFamily="34" charset="-128"/>
              <a:cs typeface="ＭＳ Ｐゴシック" charset="0"/>
            </a:endParaRPr>
          </a:p>
          <a:p>
            <a:pPr algn="just"/>
            <a:r>
              <a:rPr lang="sr-Latn-RS" sz="1200" kern="1200" dirty="0" smtClean="0">
                <a:solidFill>
                  <a:schemeClr val="tx1"/>
                </a:solidFill>
                <a:latin typeface="+mn-lt"/>
                <a:ea typeface="MS PGothic" pitchFamily="34" charset="-128"/>
                <a:cs typeface="ＭＳ Ｐゴシック" charset="0"/>
              </a:rPr>
              <a:t>Države učesnice su Jermenija, Azerbejdžan, Belorusija, Gruzija, Moldavija i Ukrajina.</a:t>
            </a:r>
            <a:r>
              <a:rPr lang="en-US" sz="1200" kern="1200" dirty="0" smtClean="0">
                <a:solidFill>
                  <a:schemeClr val="tx1"/>
                </a:solidFill>
                <a:latin typeface="+mn-lt"/>
                <a:ea typeface="MS PGothic" pitchFamily="34" charset="-128"/>
                <a:cs typeface="ＭＳ Ｐゴシック" charset="0"/>
              </a:rPr>
              <a:t> </a:t>
            </a:r>
            <a:endParaRPr lang="en-US" sz="1200" kern="1200" dirty="0">
              <a:solidFill>
                <a:schemeClr val="tx1"/>
              </a:solidFill>
              <a:latin typeface="+mn-lt"/>
              <a:ea typeface="MS PGothic" pitchFamily="34" charset="-128"/>
              <a:cs typeface="ＭＳ Ｐゴシック" charset="0"/>
            </a:endParaRPr>
          </a:p>
          <a:p>
            <a:pPr algn="just"/>
            <a:r>
              <a:rPr lang="sr-Latn-RS" sz="1200" kern="1200" dirty="0" smtClean="0">
                <a:solidFill>
                  <a:schemeClr val="tx1"/>
                </a:solidFill>
                <a:latin typeface="+mn-lt"/>
                <a:ea typeface="MS PGothic" pitchFamily="34" charset="-128"/>
                <a:cs typeface="ＭＳ Ｐゴシック" charset="0"/>
              </a:rPr>
              <a:t>Projekat</a:t>
            </a:r>
            <a:r>
              <a:rPr lang="sr-Latn-RS" sz="1200" kern="1200" baseline="0" dirty="0" smtClean="0">
                <a:solidFill>
                  <a:schemeClr val="tx1"/>
                </a:solidFill>
                <a:latin typeface="+mn-lt"/>
                <a:ea typeface="MS PGothic" pitchFamily="34" charset="-128"/>
                <a:cs typeface="ＭＳ Ｐゴシック" charset="0"/>
              </a:rPr>
              <a:t> ima za cilj usvajanje zakonodavnih i strateških okvira u skladu sa Budimpeštanskom konvencijom o visokotehnološkom kriminalu i srodnim instrumentima, jačajući kapacitete pravosudnih i organa zaštite pravnog poretka, kao i međuagencijsku saradnju, ali i međunarodnu saradnju i poverenje u krivičnom pravosuđu, stvarima visokotehnološkog kriminala i dokaza u elektronskom obliku, koja obuhvata i saradnju između pružaoca usluga i gorenavedenih organa.</a:t>
            </a:r>
            <a:endParaRPr lang="en-US" sz="1200" kern="1200" dirty="0">
              <a:solidFill>
                <a:schemeClr val="tx1"/>
              </a:solidFill>
              <a:latin typeface="+mn-lt"/>
              <a:ea typeface="MS PGothic" pitchFamily="34" charset="-128"/>
              <a:cs typeface="ＭＳ Ｐゴシック" charset="0"/>
            </a:endParaRPr>
          </a:p>
          <a:p>
            <a:pPr algn="just"/>
            <a:endParaRPr lang="en-US" sz="1200" kern="1200" dirty="0">
              <a:solidFill>
                <a:schemeClr val="tx1"/>
              </a:solidFill>
              <a:latin typeface="+mn-lt"/>
              <a:ea typeface="MS PGothic" pitchFamily="34" charset="-128"/>
              <a:cs typeface="ＭＳ Ｐゴシック" charset="0"/>
            </a:endParaRPr>
          </a:p>
          <a:p>
            <a:pPr algn="just"/>
            <a:r>
              <a:rPr lang="sr-Latn-RS" sz="1200" b="1" kern="1200" noProof="0" dirty="0" smtClean="0">
                <a:solidFill>
                  <a:schemeClr val="tx1"/>
                </a:solidFill>
                <a:latin typeface="+mn-lt"/>
                <a:ea typeface="MS PGothic" pitchFamily="34" charset="-128"/>
                <a:cs typeface="ＭＳ Ｐゴシック" charset="0"/>
              </a:rPr>
              <a:t>iPROCEEDS</a:t>
            </a:r>
            <a:r>
              <a:rPr lang="en-US" sz="1200" b="1" kern="1200" dirty="0" smtClean="0">
                <a:solidFill>
                  <a:schemeClr val="tx1"/>
                </a:solidFill>
                <a:latin typeface="+mn-lt"/>
                <a:ea typeface="MS PGothic" pitchFamily="34" charset="-128"/>
                <a:cs typeface="ＭＳ Ｐゴシック" charset="0"/>
              </a:rPr>
              <a:t> </a:t>
            </a:r>
            <a:r>
              <a:rPr lang="en-US" sz="1200" b="1" kern="1200" dirty="0">
                <a:solidFill>
                  <a:schemeClr val="tx1"/>
                </a:solidFill>
                <a:latin typeface="+mn-lt"/>
                <a:ea typeface="MS PGothic" pitchFamily="34" charset="-128"/>
                <a:cs typeface="ＭＳ Ｐゴシック" charset="0"/>
              </a:rPr>
              <a:t>– 2: </a:t>
            </a:r>
            <a:r>
              <a:rPr lang="sr-Latn-RS" sz="1200" b="0" kern="1200" dirty="0" smtClean="0">
                <a:solidFill>
                  <a:schemeClr val="tx1"/>
                </a:solidFill>
                <a:latin typeface="+mn-lt"/>
                <a:ea typeface="MS PGothic" pitchFamily="34" charset="-128"/>
                <a:cs typeface="ＭＳ Ｐゴシック" charset="0"/>
              </a:rPr>
              <a:t>Saradnja</a:t>
            </a:r>
            <a:r>
              <a:rPr lang="sr-Latn-RS" sz="1200" b="0" kern="1200" baseline="0" dirty="0" smtClean="0">
                <a:solidFill>
                  <a:schemeClr val="tx1"/>
                </a:solidFill>
                <a:latin typeface="+mn-lt"/>
                <a:ea typeface="MS PGothic" pitchFamily="34" charset="-128"/>
                <a:cs typeface="ＭＳ Ｐゴシック" charset="0"/>
              </a:rPr>
              <a:t> u oblasti visokotehnološkog kriminala u okviru Instrumenta za pretpristupnu pomoć (IPA), zajednički projekat EU i SE. Zemlje/oblasti obuhvaćene ovim projektom su Albanija, Bosna i Hercegovina, Crna Gora, Severna Makedonija, Srbija, Turska i Kosovo</a:t>
            </a:r>
            <a:r>
              <a:rPr lang="en-US" sz="1200" kern="1200" dirty="0" smtClean="0">
                <a:solidFill>
                  <a:schemeClr val="tx1"/>
                </a:solidFill>
                <a:latin typeface="+mn-lt"/>
                <a:ea typeface="MS PGothic" pitchFamily="34" charset="-128"/>
                <a:cs typeface="ＭＳ Ｐゴシック" charset="0"/>
              </a:rPr>
              <a:t>* </a:t>
            </a:r>
            <a:r>
              <a:rPr lang="sr-Latn-RS" sz="1200" kern="1200" dirty="0" smtClean="0">
                <a:solidFill>
                  <a:schemeClr val="tx1"/>
                </a:solidFill>
                <a:latin typeface="+mn-lt"/>
                <a:ea typeface="MS PGothic" pitchFamily="34" charset="-128"/>
                <a:cs typeface="ＭＳ Ｐゴシック" charset="0"/>
              </a:rPr>
              <a:t>Cilj</a:t>
            </a:r>
            <a:r>
              <a:rPr lang="en-US" sz="1200" kern="1200" dirty="0" smtClean="0">
                <a:solidFill>
                  <a:schemeClr val="tx1"/>
                </a:solidFill>
                <a:latin typeface="+mn-lt"/>
                <a:ea typeface="MS PGothic" pitchFamily="34" charset="-128"/>
                <a:cs typeface="ＭＳ Ｐゴシック" charset="0"/>
              </a:rPr>
              <a:t>: </a:t>
            </a:r>
            <a:r>
              <a:rPr lang="sr-Latn-RS" sz="1200" kern="1200" dirty="0" smtClean="0">
                <a:solidFill>
                  <a:schemeClr val="tx1"/>
                </a:solidFill>
                <a:latin typeface="+mn-lt"/>
                <a:ea typeface="MS PGothic" pitchFamily="34" charset="-128"/>
                <a:cs typeface="ＭＳ Ｐゴシック" charset="0"/>
              </a:rPr>
              <a:t>Dodatno jačanje kapaciteta vlasti u zemljama</a:t>
            </a:r>
            <a:r>
              <a:rPr lang="sr-Latn-RS" sz="1200" kern="1200" baseline="0" dirty="0" smtClean="0">
                <a:solidFill>
                  <a:schemeClr val="tx1"/>
                </a:solidFill>
                <a:latin typeface="+mn-lt"/>
                <a:ea typeface="MS PGothic" pitchFamily="34" charset="-128"/>
                <a:cs typeface="ＭＳ Ｐゴシック" charset="0"/>
              </a:rPr>
              <a:t> i oblastima obuhvaćenim projektom za potragu, zaplenu i oduzimanje prihoda stečenih visokotehnološkim kriminalom, kao i za sprečavanje pranja novca na internetu i za obezbeđivanje dokaza u elektronskom obliku. </a:t>
            </a:r>
            <a:r>
              <a:rPr lang="en-US" sz="1200" kern="1200" dirty="0" smtClean="0">
                <a:solidFill>
                  <a:schemeClr val="tx1"/>
                </a:solidFill>
                <a:latin typeface="+mn-lt"/>
                <a:ea typeface="MS PGothic" pitchFamily="34" charset="-128"/>
                <a:cs typeface="ＭＳ Ｐゴシック" charset="0"/>
              </a:rPr>
              <a:t>*</a:t>
            </a:r>
            <a:r>
              <a:rPr lang="sr-Latn-RS" sz="1200" kern="1200" dirty="0" smtClean="0">
                <a:solidFill>
                  <a:schemeClr val="tx1"/>
                </a:solidFill>
                <a:latin typeface="+mn-lt"/>
                <a:ea typeface="MS PGothic" pitchFamily="34" charset="-128"/>
                <a:cs typeface="ＭＳ Ｐゴシック" charset="0"/>
              </a:rPr>
              <a:t>Ovaj naziv ne dovodi u pitanje stavove o statusu i u skladu je sa Rezolucijom Saveta</a:t>
            </a:r>
            <a:r>
              <a:rPr lang="sr-Latn-RS" sz="1200" kern="1200" baseline="0" dirty="0" smtClean="0">
                <a:solidFill>
                  <a:schemeClr val="tx1"/>
                </a:solidFill>
                <a:latin typeface="+mn-lt"/>
                <a:ea typeface="MS PGothic" pitchFamily="34" charset="-128"/>
                <a:cs typeface="ＭＳ Ｐゴシック" charset="0"/>
              </a:rPr>
              <a:t> bezbednosti UN 1244 i Mišljenjem Međunarodnog suda pravde o deklaraciji o nezavisnosti Kosova.</a:t>
            </a:r>
            <a:r>
              <a:rPr lang="en-US" sz="1200" kern="1200" dirty="0" smtClean="0">
                <a:solidFill>
                  <a:schemeClr val="tx1"/>
                </a:solidFill>
                <a:latin typeface="+mn-lt"/>
                <a:ea typeface="MS PGothic" pitchFamily="34" charset="-128"/>
                <a:cs typeface="ＭＳ Ｐゴシック" charset="0"/>
              </a:rPr>
              <a:t> </a:t>
            </a:r>
            <a:endParaRPr lang="en-US" sz="1200" kern="1200" dirty="0">
              <a:solidFill>
                <a:schemeClr val="tx1"/>
              </a:solidFill>
              <a:latin typeface="+mn-lt"/>
              <a:ea typeface="MS PGothic" pitchFamily="34" charset="-128"/>
              <a:cs typeface="ＭＳ Ｐゴシック" charset="0"/>
            </a:endParaRPr>
          </a:p>
          <a:p>
            <a:pPr algn="just"/>
            <a:endParaRPr lang="en-US" sz="1200" kern="1200" dirty="0">
              <a:solidFill>
                <a:schemeClr val="tx1"/>
              </a:solidFill>
              <a:latin typeface="+mn-lt"/>
              <a:ea typeface="MS PGothic" pitchFamily="34" charset="-128"/>
              <a:cs typeface="ＭＳ Ｐゴシック" charset="0"/>
            </a:endParaRPr>
          </a:p>
          <a:p>
            <a:pPr algn="just"/>
            <a:r>
              <a:rPr lang="sr-Latn-RS" sz="1200" b="1" kern="1200" noProof="0" dirty="0" smtClean="0">
                <a:solidFill>
                  <a:schemeClr val="tx1"/>
                </a:solidFill>
                <a:latin typeface="+mn-lt"/>
                <a:ea typeface="MS PGothic" pitchFamily="34" charset="-128"/>
                <a:cs typeface="ＭＳ Ｐゴシック" charset="0"/>
              </a:rPr>
              <a:t>CyberSouth</a:t>
            </a:r>
            <a:r>
              <a:rPr lang="en-US" sz="1200" b="1" kern="1200" dirty="0" smtClean="0">
                <a:solidFill>
                  <a:schemeClr val="tx1"/>
                </a:solidFill>
                <a:latin typeface="+mn-lt"/>
                <a:ea typeface="MS PGothic" pitchFamily="34" charset="-128"/>
                <a:cs typeface="ＭＳ Ｐゴシック" charset="0"/>
              </a:rPr>
              <a:t> </a:t>
            </a:r>
            <a:r>
              <a:rPr lang="sr-Latn-RS" sz="1200" b="0" kern="1200" dirty="0" smtClean="0">
                <a:solidFill>
                  <a:schemeClr val="tx1"/>
                </a:solidFill>
                <a:latin typeface="+mn-lt"/>
                <a:ea typeface="MS PGothic" pitchFamily="34" charset="-128"/>
                <a:cs typeface="ＭＳ Ｐゴシック" charset="0"/>
              </a:rPr>
              <a:t>je</a:t>
            </a:r>
            <a:r>
              <a:rPr lang="sr-Latn-RS" sz="1200" b="0" kern="1200" baseline="0" dirty="0" smtClean="0">
                <a:solidFill>
                  <a:schemeClr val="tx1"/>
                </a:solidFill>
                <a:latin typeface="+mn-lt"/>
                <a:ea typeface="MS PGothic" pitchFamily="34" charset="-128"/>
                <a:cs typeface="ＭＳ Ｐゴシック" charset="0"/>
              </a:rPr>
              <a:t> zajednički projekat EU (Evropski instrument za susedstvo) i SE.</a:t>
            </a:r>
            <a:r>
              <a:rPr lang="en-US" sz="1200" kern="1200" dirty="0" smtClean="0">
                <a:solidFill>
                  <a:schemeClr val="tx1"/>
                </a:solidFill>
                <a:latin typeface="+mn-lt"/>
                <a:ea typeface="MS PGothic" pitchFamily="34" charset="-128"/>
                <a:cs typeface="ＭＳ Ｐゴシック" charset="0"/>
              </a:rPr>
              <a:t> </a:t>
            </a:r>
            <a:r>
              <a:rPr lang="sr-Latn-RS" sz="1200" kern="1200" noProof="0" dirty="0" smtClean="0">
                <a:solidFill>
                  <a:schemeClr val="tx1"/>
                </a:solidFill>
                <a:latin typeface="+mn-lt"/>
                <a:ea typeface="MS PGothic" pitchFamily="34" charset="-128"/>
                <a:cs typeface="ＭＳ Ｐゴシック" charset="0"/>
              </a:rPr>
              <a:t>CyberSouth</a:t>
            </a:r>
            <a:r>
              <a:rPr lang="en-US" sz="1200" kern="1200" dirty="0" smtClean="0">
                <a:solidFill>
                  <a:schemeClr val="tx1"/>
                </a:solidFill>
                <a:latin typeface="+mn-lt"/>
                <a:ea typeface="MS PGothic" pitchFamily="34" charset="-128"/>
                <a:cs typeface="ＭＳ Ｐゴシック" charset="0"/>
              </a:rPr>
              <a:t> </a:t>
            </a:r>
            <a:r>
              <a:rPr lang="sr-Latn-RS" sz="1200" kern="1200" dirty="0" smtClean="0">
                <a:solidFill>
                  <a:schemeClr val="tx1"/>
                </a:solidFill>
                <a:latin typeface="+mn-lt"/>
                <a:ea typeface="MS PGothic" pitchFamily="34" charset="-128"/>
                <a:cs typeface="ＭＳ Ｐゴシック" charset="0"/>
              </a:rPr>
              <a:t>nastoji da ojača</a:t>
            </a:r>
            <a:r>
              <a:rPr lang="sr-Latn-RS" sz="1200" kern="1200" baseline="0" dirty="0" smtClean="0">
                <a:solidFill>
                  <a:schemeClr val="tx1"/>
                </a:solidFill>
                <a:latin typeface="+mn-lt"/>
                <a:ea typeface="MS PGothic" pitchFamily="34" charset="-128"/>
                <a:cs typeface="ＭＳ Ｐゴシック" charset="0"/>
              </a:rPr>
              <a:t> zakonodavstvo i institucionalne kapacitete u oblasti visokotehnološkog kriminala i dokaza u elektronskom obliku uoblasti Južnog susedstva, a u skladu sa zahtevima ljudskih prava i vladavine prava.</a:t>
            </a:r>
            <a:r>
              <a:rPr lang="en-US" sz="1200" kern="1200" dirty="0" smtClean="0">
                <a:solidFill>
                  <a:schemeClr val="tx1"/>
                </a:solidFill>
                <a:latin typeface="+mn-lt"/>
                <a:ea typeface="MS PGothic" pitchFamily="34" charset="-128"/>
                <a:cs typeface="ＭＳ Ｐゴシック" charset="0"/>
              </a:rPr>
              <a:t> </a:t>
            </a:r>
            <a:endParaRPr lang="en-US" sz="1200" kern="1200" dirty="0">
              <a:solidFill>
                <a:schemeClr val="tx1"/>
              </a:solidFill>
              <a:latin typeface="+mn-lt"/>
              <a:ea typeface="MS PGothic" pitchFamily="34" charset="-128"/>
              <a:cs typeface="ＭＳ Ｐゴシック" charset="0"/>
            </a:endParaRPr>
          </a:p>
          <a:p>
            <a:pPr algn="just"/>
            <a:r>
              <a:rPr lang="sr-Latn-RS" sz="1200" kern="1200" dirty="0" smtClean="0">
                <a:solidFill>
                  <a:schemeClr val="tx1"/>
                </a:solidFill>
                <a:latin typeface="+mn-lt"/>
                <a:ea typeface="MS PGothic" pitchFamily="34" charset="-128"/>
                <a:cs typeface="ＭＳ Ｐゴシック" charset="0"/>
              </a:rPr>
              <a:t>Oblast projekta</a:t>
            </a:r>
            <a:r>
              <a:rPr lang="en-US" sz="1200" kern="1200" dirty="0" smtClean="0">
                <a:solidFill>
                  <a:schemeClr val="tx1"/>
                </a:solidFill>
                <a:latin typeface="+mn-lt"/>
                <a:ea typeface="MS PGothic" pitchFamily="34" charset="-128"/>
                <a:cs typeface="ＭＳ Ｐゴシック" charset="0"/>
              </a:rPr>
              <a:t>: </a:t>
            </a:r>
            <a:r>
              <a:rPr lang="sr-Latn-RS" sz="1200" kern="1200" dirty="0" smtClean="0">
                <a:solidFill>
                  <a:schemeClr val="tx1"/>
                </a:solidFill>
                <a:latin typeface="+mn-lt"/>
                <a:ea typeface="MS PGothic" pitchFamily="34" charset="-128"/>
                <a:cs typeface="ＭＳ Ｐゴシック" charset="0"/>
              </a:rPr>
              <a:t>region Južnog susedstva</a:t>
            </a:r>
            <a:r>
              <a:rPr lang="en-US" sz="1200" kern="1200" dirty="0" smtClean="0">
                <a:solidFill>
                  <a:schemeClr val="tx1"/>
                </a:solidFill>
                <a:latin typeface="+mn-lt"/>
                <a:ea typeface="MS PGothic" pitchFamily="34" charset="-128"/>
                <a:cs typeface="ＭＳ Ｐゴシック" charset="0"/>
              </a:rPr>
              <a:t> </a:t>
            </a:r>
            <a:endParaRPr lang="en-US" sz="1200" kern="1200" dirty="0">
              <a:solidFill>
                <a:schemeClr val="tx1"/>
              </a:solidFill>
              <a:latin typeface="+mn-lt"/>
              <a:ea typeface="MS PGothic" pitchFamily="34" charset="-128"/>
              <a:cs typeface="ＭＳ Ｐゴシック" charset="0"/>
            </a:endParaRPr>
          </a:p>
          <a:p>
            <a:pPr algn="just"/>
            <a:r>
              <a:rPr lang="sr-Latn-RS" sz="1200" kern="1200" dirty="0" smtClean="0">
                <a:solidFill>
                  <a:schemeClr val="tx1"/>
                </a:solidFill>
                <a:latin typeface="+mn-lt"/>
                <a:ea typeface="MS PGothic" pitchFamily="34" charset="-128"/>
                <a:cs typeface="ＭＳ Ｐゴシック" charset="0"/>
              </a:rPr>
              <a:t>Inicijalne prioritetne oblasti</a:t>
            </a:r>
            <a:r>
              <a:rPr lang="en-US" sz="1200" kern="1200" dirty="0" smtClean="0">
                <a:solidFill>
                  <a:schemeClr val="tx1"/>
                </a:solidFill>
                <a:latin typeface="+mn-lt"/>
                <a:ea typeface="MS PGothic" pitchFamily="34" charset="-128"/>
                <a:cs typeface="ＭＳ Ｐゴシック" charset="0"/>
              </a:rPr>
              <a:t>: Al</a:t>
            </a:r>
            <a:r>
              <a:rPr lang="sr-Latn-RS" sz="1200" kern="1200" dirty="0" smtClean="0">
                <a:solidFill>
                  <a:schemeClr val="tx1"/>
                </a:solidFill>
                <a:latin typeface="+mn-lt"/>
                <a:ea typeface="MS PGothic" pitchFamily="34" charset="-128"/>
                <a:cs typeface="ＭＳ Ｐゴシック" charset="0"/>
              </a:rPr>
              <a:t>žir, Jordan, Liban, Maroko i Tunis</a:t>
            </a:r>
            <a:r>
              <a:rPr lang="en-US" sz="1200" kern="1200" dirty="0" smtClean="0">
                <a:solidFill>
                  <a:schemeClr val="tx1"/>
                </a:solidFill>
                <a:latin typeface="+mn-lt"/>
                <a:ea typeface="MS PGothic" pitchFamily="34" charset="-128"/>
                <a:cs typeface="ＭＳ Ｐゴシック" charset="0"/>
              </a:rPr>
              <a:t> </a:t>
            </a:r>
            <a:endParaRPr lang="en-US" sz="1200" kern="1200" dirty="0">
              <a:solidFill>
                <a:schemeClr val="tx1"/>
              </a:solidFill>
              <a:latin typeface="+mn-lt"/>
              <a:ea typeface="MS PGothic" pitchFamily="34" charset="-128"/>
              <a:cs typeface="ＭＳ Ｐゴシック" charset="0"/>
            </a:endParaRPr>
          </a:p>
          <a:p>
            <a:pPr algn="just"/>
            <a:r>
              <a:rPr lang="sr-Latn-RS" sz="1200" kern="1200" dirty="0" smtClean="0">
                <a:solidFill>
                  <a:schemeClr val="tx1"/>
                </a:solidFill>
                <a:latin typeface="+mn-lt"/>
                <a:ea typeface="MS PGothic" pitchFamily="34" charset="-128"/>
                <a:cs typeface="ＭＳ Ｐゴシック" charset="0"/>
              </a:rPr>
              <a:t>Ciljevi</a:t>
            </a:r>
            <a:r>
              <a:rPr lang="en-US" sz="1200" kern="1200" dirty="0" smtClean="0">
                <a:solidFill>
                  <a:schemeClr val="tx1"/>
                </a:solidFill>
                <a:latin typeface="+mn-lt"/>
                <a:ea typeface="MS PGothic" pitchFamily="34" charset="-128"/>
                <a:cs typeface="ＭＳ Ｐゴシック" charset="0"/>
              </a:rPr>
              <a:t>: </a:t>
            </a:r>
            <a:endParaRPr lang="en-US" sz="1200" kern="1200" dirty="0">
              <a:solidFill>
                <a:schemeClr val="tx1"/>
              </a:solidFill>
              <a:latin typeface="+mn-lt"/>
              <a:ea typeface="MS PGothic" pitchFamily="34" charset="-128"/>
              <a:cs typeface="ＭＳ Ｐゴシック" charset="0"/>
            </a:endParaRPr>
          </a:p>
          <a:p>
            <a:pPr marL="228600" indent="-228600" algn="just">
              <a:buAutoNum type="arabicPeriod"/>
            </a:pPr>
            <a:r>
              <a:rPr lang="sr-Latn-RS" sz="1200" kern="1200" dirty="0" smtClean="0">
                <a:solidFill>
                  <a:schemeClr val="tx1"/>
                </a:solidFill>
                <a:latin typeface="+mn-lt"/>
                <a:ea typeface="MS PGothic" pitchFamily="34" charset="-128"/>
                <a:cs typeface="ＭＳ Ｐゴシック" charset="0"/>
              </a:rPr>
              <a:t>Zakonodavstvo</a:t>
            </a:r>
            <a:r>
              <a:rPr lang="en-US" sz="1200" kern="1200" dirty="0" smtClean="0">
                <a:solidFill>
                  <a:schemeClr val="tx1"/>
                </a:solidFill>
                <a:latin typeface="+mn-lt"/>
                <a:ea typeface="MS PGothic" pitchFamily="34" charset="-128"/>
                <a:cs typeface="ＭＳ Ｐゴシック" charset="0"/>
              </a:rPr>
              <a:t> </a:t>
            </a:r>
            <a:endParaRPr lang="en-US" sz="1200" kern="1200" dirty="0">
              <a:solidFill>
                <a:schemeClr val="tx1"/>
              </a:solidFill>
              <a:latin typeface="+mn-lt"/>
              <a:ea typeface="MS PGothic" pitchFamily="34" charset="-128"/>
              <a:cs typeface="ＭＳ Ｐゴシック" charset="0"/>
            </a:endParaRPr>
          </a:p>
          <a:p>
            <a:pPr marL="228600" indent="-228600" algn="just">
              <a:buAutoNum type="arabicPeriod"/>
            </a:pPr>
            <a:r>
              <a:rPr lang="sr-Latn-RS" sz="1200" kern="1200" dirty="0" smtClean="0">
                <a:solidFill>
                  <a:schemeClr val="tx1"/>
                </a:solidFill>
                <a:latin typeface="+mn-lt"/>
                <a:ea typeface="MS PGothic" pitchFamily="34" charset="-128"/>
                <a:cs typeface="ＭＳ Ｐゴシック" charset="0"/>
              </a:rPr>
              <a:t>Specijalizovane usluge, međuagencijska</a:t>
            </a:r>
            <a:r>
              <a:rPr lang="sr-Latn-RS" sz="1200" kern="1200" baseline="0" dirty="0" smtClean="0">
                <a:solidFill>
                  <a:schemeClr val="tx1"/>
                </a:solidFill>
                <a:latin typeface="+mn-lt"/>
                <a:ea typeface="MS PGothic" pitchFamily="34" charset="-128"/>
                <a:cs typeface="ＭＳ Ｐゴシック" charset="0"/>
              </a:rPr>
              <a:t> i saradnja između javnog i privatnog sektora</a:t>
            </a:r>
            <a:r>
              <a:rPr lang="en-US" sz="1200" kern="1200" dirty="0" smtClean="0">
                <a:solidFill>
                  <a:schemeClr val="tx1"/>
                </a:solidFill>
                <a:latin typeface="+mn-lt"/>
                <a:ea typeface="MS PGothic" pitchFamily="34" charset="-128"/>
                <a:cs typeface="ＭＳ Ｐゴシック" charset="0"/>
              </a:rPr>
              <a:t> </a:t>
            </a:r>
            <a:endParaRPr lang="en-US" sz="1200" kern="1200" dirty="0">
              <a:solidFill>
                <a:schemeClr val="tx1"/>
              </a:solidFill>
              <a:latin typeface="+mn-lt"/>
              <a:ea typeface="MS PGothic" pitchFamily="34" charset="-128"/>
              <a:cs typeface="ＭＳ Ｐゴシック" charset="0"/>
            </a:endParaRPr>
          </a:p>
          <a:p>
            <a:pPr marL="228600" indent="-228600" algn="just">
              <a:buAutoNum type="arabicPeriod"/>
            </a:pPr>
            <a:r>
              <a:rPr lang="sr-Latn-RS" sz="1200" b="1" i="1" u="sng" kern="1200" dirty="0" smtClean="0">
                <a:solidFill>
                  <a:schemeClr val="tx1"/>
                </a:solidFill>
                <a:latin typeface="+mn-lt"/>
                <a:ea typeface="MS PGothic" pitchFamily="34" charset="-128"/>
                <a:cs typeface="ＭＳ Ｐゴシック" charset="0"/>
              </a:rPr>
              <a:t>Pravosudna obuka</a:t>
            </a:r>
            <a:r>
              <a:rPr lang="en-US" sz="1200" kern="1200" dirty="0" smtClean="0">
                <a:solidFill>
                  <a:schemeClr val="tx1"/>
                </a:solidFill>
                <a:latin typeface="+mn-lt"/>
                <a:ea typeface="MS PGothic" pitchFamily="34" charset="-128"/>
                <a:cs typeface="ＭＳ Ｐゴシック" charset="0"/>
              </a:rPr>
              <a:t> </a:t>
            </a:r>
            <a:endParaRPr lang="en-US" sz="1200" kern="1200" dirty="0">
              <a:solidFill>
                <a:schemeClr val="tx1"/>
              </a:solidFill>
              <a:latin typeface="+mn-lt"/>
              <a:ea typeface="MS PGothic" pitchFamily="34" charset="-128"/>
              <a:cs typeface="ＭＳ Ｐゴシック" charset="0"/>
            </a:endParaRPr>
          </a:p>
          <a:p>
            <a:pPr marL="228600" indent="-228600" algn="just">
              <a:buAutoNum type="arabicPeriod"/>
            </a:pPr>
            <a:r>
              <a:rPr lang="sr-Latn-RS" sz="1200" kern="1200" dirty="0" smtClean="0">
                <a:solidFill>
                  <a:schemeClr val="tx1"/>
                </a:solidFill>
                <a:latin typeface="+mn-lt"/>
                <a:ea typeface="MS PGothic" pitchFamily="34" charset="-128"/>
                <a:cs typeface="ＭＳ Ｐゴシック" charset="0"/>
              </a:rPr>
              <a:t>Međunarodna</a:t>
            </a:r>
            <a:r>
              <a:rPr lang="sr-Latn-RS" sz="1200" kern="1200" baseline="0" dirty="0" smtClean="0">
                <a:solidFill>
                  <a:schemeClr val="tx1"/>
                </a:solidFill>
                <a:latin typeface="+mn-lt"/>
                <a:ea typeface="MS PGothic" pitchFamily="34" charset="-128"/>
                <a:cs typeface="ＭＳ Ｐゴシック" charset="0"/>
              </a:rPr>
              <a:t> saradnja</a:t>
            </a:r>
            <a:r>
              <a:rPr lang="en-US" sz="1200" kern="1200" dirty="0" smtClean="0">
                <a:solidFill>
                  <a:schemeClr val="tx1"/>
                </a:solidFill>
                <a:latin typeface="+mn-lt"/>
                <a:ea typeface="MS PGothic" pitchFamily="34" charset="-128"/>
                <a:cs typeface="ＭＳ Ｐゴシック" charset="0"/>
              </a:rPr>
              <a:t> </a:t>
            </a:r>
            <a:endParaRPr lang="en-US" sz="1200" kern="1200" dirty="0">
              <a:solidFill>
                <a:schemeClr val="tx1"/>
              </a:solidFill>
              <a:latin typeface="+mn-lt"/>
              <a:ea typeface="MS PGothic" pitchFamily="34" charset="-128"/>
              <a:cs typeface="ＭＳ Ｐゴシック" charset="0"/>
            </a:endParaRPr>
          </a:p>
          <a:p>
            <a:pPr marL="228600" indent="-228600" algn="just">
              <a:buAutoNum type="arabicPeriod"/>
            </a:pPr>
            <a:r>
              <a:rPr lang="sr-Latn-RS" sz="1200" kern="1200" dirty="0" smtClean="0">
                <a:solidFill>
                  <a:schemeClr val="tx1"/>
                </a:solidFill>
                <a:latin typeface="+mn-lt"/>
                <a:ea typeface="MS PGothic" pitchFamily="34" charset="-128"/>
                <a:cs typeface="ＭＳ Ｐゴシック" charset="0"/>
              </a:rPr>
              <a:t>Strateški prioriteti u oblasti visokotehnološkog kriminala i dokaza</a:t>
            </a:r>
            <a:r>
              <a:rPr lang="sr-Latn-RS" sz="1200" kern="1200" baseline="0" dirty="0" smtClean="0">
                <a:solidFill>
                  <a:schemeClr val="tx1"/>
                </a:solidFill>
                <a:latin typeface="+mn-lt"/>
                <a:ea typeface="MS PGothic" pitchFamily="34" charset="-128"/>
                <a:cs typeface="ＭＳ Ｐゴシック" charset="0"/>
              </a:rPr>
              <a:t> u elektronskom obliku</a:t>
            </a:r>
            <a:endParaRPr lang="en-US" sz="1200" kern="1200" dirty="0">
              <a:solidFill>
                <a:schemeClr val="tx1"/>
              </a:solidFill>
              <a:latin typeface="+mn-lt"/>
              <a:ea typeface="MS PGothic" pitchFamily="34" charset="-128"/>
              <a:cs typeface="ＭＳ Ｐゴシック" charset="0"/>
            </a:endParaRPr>
          </a:p>
          <a:p>
            <a:pPr marL="228600" indent="-228600" algn="just">
              <a:buAutoNum type="arabicPeriod"/>
            </a:pPr>
            <a:endParaRPr lang="en-US" sz="1200" kern="1200" dirty="0">
              <a:solidFill>
                <a:schemeClr val="tx1"/>
              </a:solidFill>
              <a:latin typeface="+mn-lt"/>
              <a:ea typeface="MS PGothic" pitchFamily="34" charset="-128"/>
              <a:cs typeface="ＭＳ Ｐゴシック" charset="0"/>
            </a:endParaRPr>
          </a:p>
          <a:p>
            <a:pPr marL="0" indent="0" algn="just">
              <a:buNone/>
            </a:pPr>
            <a:r>
              <a:rPr lang="en-US" sz="1200" b="1" kern="1200" dirty="0">
                <a:solidFill>
                  <a:schemeClr val="tx1"/>
                </a:solidFill>
                <a:latin typeface="+mn-lt"/>
                <a:ea typeface="MS PGothic" pitchFamily="34" charset="-128"/>
                <a:cs typeface="ＭＳ Ｐゴシック" charset="0"/>
              </a:rPr>
              <a:t>End Online Child Sexual Exploitation and </a:t>
            </a:r>
            <a:r>
              <a:rPr lang="sr-Latn-RS" sz="1200" b="1" kern="1200" noProof="0" dirty="0" smtClean="0">
                <a:solidFill>
                  <a:schemeClr val="tx1"/>
                </a:solidFill>
                <a:latin typeface="+mn-lt"/>
                <a:ea typeface="MS PGothic" pitchFamily="34" charset="-128"/>
                <a:cs typeface="ＭＳ Ｐゴシック" charset="0"/>
              </a:rPr>
              <a:t>Abuse@Europe</a:t>
            </a:r>
            <a:r>
              <a:rPr lang="en-US" sz="1200" b="1" kern="1200" dirty="0" smtClean="0">
                <a:solidFill>
                  <a:schemeClr val="tx1"/>
                </a:solidFill>
                <a:latin typeface="+mn-lt"/>
                <a:ea typeface="MS PGothic" pitchFamily="34" charset="-128"/>
                <a:cs typeface="ＭＳ Ｐゴシック" charset="0"/>
              </a:rPr>
              <a:t> (</a:t>
            </a:r>
            <a:r>
              <a:rPr lang="sr-Latn-RS" sz="1200" b="1" kern="1200" noProof="0" dirty="0" smtClean="0">
                <a:solidFill>
                  <a:schemeClr val="tx1"/>
                </a:solidFill>
                <a:latin typeface="+mn-lt"/>
                <a:ea typeface="MS PGothic" pitchFamily="34" charset="-128"/>
                <a:cs typeface="ＭＳ Ｐゴシック" charset="0"/>
              </a:rPr>
              <a:t>EndOCSEA@Europe</a:t>
            </a:r>
            <a:r>
              <a:rPr lang="en-US" sz="1200" b="1" kern="1200" dirty="0" smtClean="0">
                <a:solidFill>
                  <a:schemeClr val="tx1"/>
                </a:solidFill>
                <a:latin typeface="+mn-lt"/>
                <a:ea typeface="MS PGothic" pitchFamily="34" charset="-128"/>
                <a:cs typeface="ＭＳ Ｐゴシック" charset="0"/>
              </a:rPr>
              <a:t>) </a:t>
            </a:r>
            <a:r>
              <a:rPr lang="sr-Latn-RS" sz="1200" b="0" kern="1200" dirty="0" smtClean="0">
                <a:solidFill>
                  <a:schemeClr val="tx1"/>
                </a:solidFill>
                <a:latin typeface="+mn-lt"/>
                <a:ea typeface="MS PGothic" pitchFamily="34" charset="-128"/>
                <a:cs typeface="ＭＳ Ｐゴシック" charset="0"/>
              </a:rPr>
              <a:t>je</a:t>
            </a:r>
            <a:r>
              <a:rPr lang="sr-Latn-RS" sz="1200" b="0" kern="1200" baseline="0" dirty="0" smtClean="0">
                <a:solidFill>
                  <a:schemeClr val="tx1"/>
                </a:solidFill>
                <a:latin typeface="+mn-lt"/>
                <a:ea typeface="MS PGothic" pitchFamily="34" charset="-128"/>
                <a:cs typeface="ＭＳ Ｐゴシック" charset="0"/>
              </a:rPr>
              <a:t> projekat koji sprovodi Odeljenje za dečija prava SE, u saradnji sa Kancelarijom za visokotehnološki kriminal</a:t>
            </a:r>
            <a:r>
              <a:rPr lang="en-US" sz="1200" b="0" kern="1200" dirty="0" smtClean="0">
                <a:solidFill>
                  <a:schemeClr val="tx1"/>
                </a:solidFill>
                <a:latin typeface="+mn-lt"/>
                <a:ea typeface="MS PGothic" pitchFamily="34" charset="-128"/>
                <a:cs typeface="ＭＳ Ｐゴシック" charset="0"/>
              </a:rPr>
              <a:t> </a:t>
            </a:r>
            <a:r>
              <a:rPr lang="en-US" sz="1200" b="0" kern="1200" dirty="0">
                <a:solidFill>
                  <a:schemeClr val="tx1"/>
                </a:solidFill>
                <a:latin typeface="+mn-lt"/>
                <a:ea typeface="MS PGothic" pitchFamily="34" charset="-128"/>
                <a:cs typeface="ＭＳ Ｐゴシック" charset="0"/>
              </a:rPr>
              <a:t>(C-PROC) </a:t>
            </a:r>
            <a:r>
              <a:rPr lang="sr-Latn-RS" sz="1200" b="0" kern="1200" dirty="0" smtClean="0">
                <a:solidFill>
                  <a:schemeClr val="tx1"/>
                </a:solidFill>
                <a:latin typeface="+mn-lt"/>
                <a:ea typeface="MS PGothic" pitchFamily="34" charset="-128"/>
                <a:cs typeface="ＭＳ Ｐゴシック" charset="0"/>
              </a:rPr>
              <a:t>u Bukureštu, u Rumuniji.</a:t>
            </a:r>
            <a:r>
              <a:rPr lang="en-US" sz="1200" b="0" kern="1200" dirty="0" smtClean="0">
                <a:solidFill>
                  <a:schemeClr val="tx1"/>
                </a:solidFill>
                <a:latin typeface="+mn-lt"/>
                <a:ea typeface="MS PGothic" pitchFamily="34" charset="-128"/>
                <a:cs typeface="ＭＳ Ｐゴシック" charset="0"/>
              </a:rPr>
              <a:t>  </a:t>
            </a:r>
            <a:endParaRPr lang="en-US" sz="1200" b="0" kern="1200" dirty="0">
              <a:solidFill>
                <a:schemeClr val="tx1"/>
              </a:solidFill>
              <a:latin typeface="+mn-lt"/>
              <a:ea typeface="MS PGothic" pitchFamily="34" charset="-128"/>
              <a:cs typeface="ＭＳ Ｐゴシック" charset="0"/>
            </a:endParaRPr>
          </a:p>
          <a:p>
            <a:pPr marL="0" indent="0" algn="just">
              <a:buNone/>
            </a:pPr>
            <a:r>
              <a:rPr lang="sr-Latn-RS" sz="1200" b="0" kern="1200" dirty="0" smtClean="0">
                <a:solidFill>
                  <a:schemeClr val="tx1"/>
                </a:solidFill>
                <a:latin typeface="+mn-lt"/>
                <a:ea typeface="MS PGothic" pitchFamily="34" charset="-128"/>
                <a:cs typeface="ＭＳ Ｐゴシック" charset="0"/>
              </a:rPr>
              <a:t>Cilj</a:t>
            </a:r>
            <a:r>
              <a:rPr lang="en-US" sz="1200" b="0" kern="1200" dirty="0" smtClean="0">
                <a:solidFill>
                  <a:schemeClr val="tx1"/>
                </a:solidFill>
                <a:latin typeface="+mn-lt"/>
                <a:ea typeface="MS PGothic" pitchFamily="34" charset="-128"/>
                <a:cs typeface="ＭＳ Ｐゴシック" charset="0"/>
              </a:rPr>
              <a:t>: </a:t>
            </a:r>
            <a:endParaRPr lang="en-US" sz="1200" b="0" kern="1200" dirty="0">
              <a:solidFill>
                <a:schemeClr val="tx1"/>
              </a:solidFill>
              <a:latin typeface="+mn-lt"/>
              <a:ea typeface="MS PGothic" pitchFamily="34" charset="-128"/>
              <a:cs typeface="ＭＳ Ｐゴシック" charset="0"/>
            </a:endParaRPr>
          </a:p>
          <a:p>
            <a:pPr marL="0" indent="0" algn="just">
              <a:buNone/>
            </a:pPr>
            <a:r>
              <a:rPr lang="sr-Latn-RS" sz="1200" b="0" kern="1200" dirty="0" smtClean="0">
                <a:solidFill>
                  <a:schemeClr val="tx1"/>
                </a:solidFill>
                <a:latin typeface="+mn-lt"/>
                <a:ea typeface="MS PGothic" pitchFamily="34" charset="-128"/>
                <a:cs typeface="ＭＳ Ｐゴシック" charset="0"/>
              </a:rPr>
              <a:t>Primarni cilj ovog projekta je da obezbedi da se prava deteta štite putem delotvorne, multinacionalne,</a:t>
            </a:r>
            <a:r>
              <a:rPr lang="sr-Latn-RS" sz="1200" b="0" kern="1200" baseline="0" dirty="0" smtClean="0">
                <a:solidFill>
                  <a:schemeClr val="tx1"/>
                </a:solidFill>
                <a:latin typeface="+mn-lt"/>
                <a:ea typeface="MS PGothic" pitchFamily="34" charset="-128"/>
                <a:cs typeface="ＭＳ Ｐゴシック" charset="0"/>
              </a:rPr>
              <a:t> interdisciplinarne i međusektorske saradnje, kao i merama prilagođenim detetu, u cilju sprečavanja i borbe protiv seksualne eksploatacije i zlostavljanje dece, što na panevropskom nivou olakšava </a:t>
            </a:r>
            <a:r>
              <a:rPr lang="sr-Latn-RS" sz="1200" b="1" i="1" u="sng" kern="1200" baseline="0" dirty="0" smtClean="0">
                <a:solidFill>
                  <a:schemeClr val="tx1"/>
                </a:solidFill>
                <a:latin typeface="+mn-lt"/>
                <a:ea typeface="MS PGothic" pitchFamily="34" charset="-128"/>
                <a:cs typeface="ＭＳ Ｐゴシック" charset="0"/>
              </a:rPr>
              <a:t>ICT (OSCEA)</a:t>
            </a:r>
            <a:r>
              <a:rPr lang="en-US" sz="1200" b="0" kern="1200" dirty="0" smtClean="0">
                <a:solidFill>
                  <a:schemeClr val="tx1"/>
                </a:solidFill>
                <a:latin typeface="+mn-lt"/>
                <a:ea typeface="MS PGothic" pitchFamily="34" charset="-128"/>
                <a:cs typeface="ＭＳ Ｐゴシック" charset="0"/>
              </a:rPr>
              <a:t>. </a:t>
            </a:r>
            <a:endParaRPr lang="en-US" sz="1200" b="0" kern="1200" dirty="0">
              <a:solidFill>
                <a:schemeClr val="tx1"/>
              </a:solidFill>
              <a:latin typeface="+mn-lt"/>
              <a:ea typeface="MS PGothic" pitchFamily="34" charset="-128"/>
              <a:cs typeface="ＭＳ Ｐゴシック" charset="0"/>
            </a:endParaRPr>
          </a:p>
          <a:p>
            <a:pPr marL="0" indent="0" algn="just">
              <a:buNone/>
            </a:pPr>
            <a:r>
              <a:rPr lang="sr-Latn-RS" sz="1200" b="0" kern="1200" dirty="0" smtClean="0">
                <a:solidFill>
                  <a:schemeClr val="tx1"/>
                </a:solidFill>
                <a:latin typeface="+mn-lt"/>
                <a:ea typeface="MS PGothic" pitchFamily="34" charset="-128"/>
                <a:cs typeface="ＭＳ Ｐゴシック" charset="0"/>
              </a:rPr>
              <a:t>Projekat</a:t>
            </a:r>
            <a:r>
              <a:rPr lang="sr-Latn-RS" sz="1200" b="0" kern="1200" baseline="0" dirty="0" smtClean="0">
                <a:solidFill>
                  <a:schemeClr val="tx1"/>
                </a:solidFill>
                <a:latin typeface="+mn-lt"/>
                <a:ea typeface="MS PGothic" pitchFamily="34" charset="-128"/>
                <a:cs typeface="ＭＳ Ｐゴシック" charset="0"/>
              </a:rPr>
              <a:t> obuhvata tri kompenente koje se uzajamno osnažuju, pri čemu je svaka od njih usmerena na</a:t>
            </a:r>
            <a:r>
              <a:rPr lang="en-US" sz="1200" b="0" kern="1200" dirty="0" smtClean="0">
                <a:solidFill>
                  <a:schemeClr val="tx1"/>
                </a:solidFill>
                <a:latin typeface="+mn-lt"/>
                <a:ea typeface="MS PGothic" pitchFamily="34" charset="-128"/>
                <a:cs typeface="ＭＳ Ｐゴシック" charset="0"/>
              </a:rPr>
              <a:t>: </a:t>
            </a:r>
            <a:endParaRPr lang="en-US" sz="1200" b="0" kern="1200" dirty="0">
              <a:solidFill>
                <a:schemeClr val="tx1"/>
              </a:solidFill>
              <a:latin typeface="+mn-lt"/>
              <a:ea typeface="MS PGothic" pitchFamily="34" charset="-128"/>
              <a:cs typeface="ＭＳ Ｐゴシック" charset="0"/>
            </a:endParaRPr>
          </a:p>
          <a:p>
            <a:pPr marL="228600" indent="-228600" algn="just">
              <a:buAutoNum type="arabicPeriod"/>
            </a:pPr>
            <a:r>
              <a:rPr lang="sr-Latn-RS" sz="1200" b="0" kern="1200" dirty="0" smtClean="0">
                <a:solidFill>
                  <a:schemeClr val="tx1"/>
                </a:solidFill>
                <a:latin typeface="+mn-lt"/>
                <a:ea typeface="MS PGothic" pitchFamily="34" charset="-128"/>
                <a:cs typeface="ＭＳ Ｐゴシック" charset="0"/>
              </a:rPr>
              <a:t>uspostavljanje podržajnog okruženja za međusektorsku, multidisciplinarnu saradnju na nacionalnom i regionalnom nivou, jačanjem</a:t>
            </a:r>
            <a:r>
              <a:rPr lang="sr-Latn-RS" sz="1200" b="0" kern="1200" baseline="0" dirty="0" smtClean="0">
                <a:solidFill>
                  <a:schemeClr val="tx1"/>
                </a:solidFill>
                <a:latin typeface="+mn-lt"/>
                <a:ea typeface="MS PGothic" pitchFamily="34" charset="-128"/>
                <a:cs typeface="ＭＳ Ｐゴシック" charset="0"/>
              </a:rPr>
              <a:t> nacionalnih struktura upravljanja i sprovođenjem situacionih analiza rizika u pogledu OCSEA i odgovora u nacionalnom i panevropskom kontekstu</a:t>
            </a:r>
            <a:r>
              <a:rPr lang="en-US" sz="1200" b="0" kern="1200" dirty="0" smtClean="0">
                <a:solidFill>
                  <a:schemeClr val="tx1"/>
                </a:solidFill>
                <a:latin typeface="+mn-lt"/>
                <a:ea typeface="MS PGothic" pitchFamily="34" charset="-128"/>
                <a:cs typeface="ＭＳ Ｐゴシック" charset="0"/>
              </a:rPr>
              <a:t>;</a:t>
            </a:r>
            <a:endParaRPr lang="en-US" sz="1200" b="0" kern="1200" dirty="0">
              <a:solidFill>
                <a:schemeClr val="tx1"/>
              </a:solidFill>
              <a:latin typeface="+mn-lt"/>
              <a:ea typeface="MS PGothic" pitchFamily="34" charset="-128"/>
              <a:cs typeface="ＭＳ Ｐゴシック" charset="0"/>
            </a:endParaRPr>
          </a:p>
          <a:p>
            <a:pPr marL="228600" indent="-228600" algn="just">
              <a:buAutoNum type="arabicPeriod"/>
            </a:pPr>
            <a:r>
              <a:rPr lang="sr-Latn-RS" sz="1200" b="0" kern="1200" dirty="0" smtClean="0">
                <a:solidFill>
                  <a:schemeClr val="tx1"/>
                </a:solidFill>
                <a:latin typeface="+mn-lt"/>
                <a:ea typeface="MS PGothic" pitchFamily="34" charset="-128"/>
                <a:cs typeface="ＭＳ Ｐゴシック" charset="0"/>
              </a:rPr>
              <a:t>podršku</a:t>
            </a:r>
            <a:r>
              <a:rPr lang="sr-Latn-RS" sz="1200" b="0" kern="1200" baseline="0" dirty="0" smtClean="0">
                <a:solidFill>
                  <a:schemeClr val="tx1"/>
                </a:solidFill>
                <a:latin typeface="+mn-lt"/>
                <a:ea typeface="MS PGothic" pitchFamily="34" charset="-128"/>
                <a:cs typeface="ＭＳ Ｐゴシック" charset="0"/>
              </a:rPr>
              <a:t> zakonodavnim i procesnim reformama, obuci i jačanju kapaciteta službenika organa za zaštitu pravnog poretka i pravosuđa, kao i tužilaca, uz unapređivanje multidisciplinarne i međuagencijske saradnje u pružanju sveobuhvatne podrške žrtvama</a:t>
            </a:r>
            <a:r>
              <a:rPr lang="en-US" sz="1200" b="0" kern="1200" dirty="0" smtClean="0">
                <a:solidFill>
                  <a:schemeClr val="tx1"/>
                </a:solidFill>
                <a:latin typeface="+mn-lt"/>
                <a:ea typeface="MS PGothic" pitchFamily="34" charset="-128"/>
                <a:cs typeface="ＭＳ Ｐゴシック" charset="0"/>
              </a:rPr>
              <a:t>; </a:t>
            </a:r>
            <a:endParaRPr lang="en-US" sz="1200" b="0" kern="1200" dirty="0">
              <a:solidFill>
                <a:schemeClr val="tx1"/>
              </a:solidFill>
              <a:latin typeface="+mn-lt"/>
              <a:ea typeface="MS PGothic" pitchFamily="34" charset="-128"/>
              <a:cs typeface="ＭＳ Ｐゴシック" charset="0"/>
            </a:endParaRPr>
          </a:p>
          <a:p>
            <a:pPr marL="228600" indent="-228600" algn="just">
              <a:buAutoNum type="arabicPeriod"/>
            </a:pPr>
            <a:r>
              <a:rPr lang="sr-Latn-RS" sz="1200" b="0" kern="1200" dirty="0" smtClean="0">
                <a:solidFill>
                  <a:schemeClr val="tx1"/>
                </a:solidFill>
                <a:latin typeface="+mn-lt"/>
                <a:ea typeface="MS PGothic" pitchFamily="34" charset="-128"/>
                <a:cs typeface="ＭＳ Ｐゴシック" charset="0"/>
              </a:rPr>
              <a:t>korišćenje</a:t>
            </a:r>
            <a:r>
              <a:rPr lang="sr-Latn-RS" sz="1200" b="0" kern="1200" baseline="0" dirty="0" smtClean="0">
                <a:solidFill>
                  <a:schemeClr val="tx1"/>
                </a:solidFill>
                <a:latin typeface="+mn-lt"/>
                <a:ea typeface="MS PGothic" pitchFamily="34" charset="-128"/>
                <a:cs typeface="ＭＳ Ｐゴシック" charset="0"/>
              </a:rPr>
              <a:t> sposobnosti društva s naglaskom na jačanju svesti, obrazovanju ključnih ciljnih grupa i osnaživanju dece.</a:t>
            </a:r>
            <a:endParaRPr lang="en-US" sz="1200" b="0" kern="1200" dirty="0">
              <a:solidFill>
                <a:schemeClr val="tx1"/>
              </a:solidFill>
              <a:latin typeface="+mn-lt"/>
              <a:ea typeface="MS PGothic" pitchFamily="34" charset="-128"/>
              <a:cs typeface="ＭＳ Ｐゴシック" charset="0"/>
            </a:endParaRPr>
          </a:p>
          <a:p>
            <a:pPr marL="0" indent="0" algn="just">
              <a:buNone/>
            </a:pPr>
            <a:r>
              <a:rPr lang="sr-Latn-RS" sz="1200" b="0" kern="1200" dirty="0" smtClean="0">
                <a:solidFill>
                  <a:schemeClr val="tx1"/>
                </a:solidFill>
                <a:latin typeface="+mn-lt"/>
                <a:ea typeface="MS PGothic" pitchFamily="34" charset="-128"/>
                <a:cs typeface="ＭＳ Ｐゴシック" charset="0"/>
              </a:rPr>
              <a:t>Ovaj projekat, koji se sprovodi</a:t>
            </a:r>
            <a:r>
              <a:rPr lang="sr-Latn-RS" sz="1200" b="0" kern="1200" baseline="0" dirty="0" smtClean="0">
                <a:solidFill>
                  <a:schemeClr val="tx1"/>
                </a:solidFill>
                <a:latin typeface="+mn-lt"/>
                <a:ea typeface="MS PGothic" pitchFamily="34" charset="-128"/>
                <a:cs typeface="ＭＳ Ｐゴシック" charset="0"/>
              </a:rPr>
              <a:t> u okviru Strategije SE za prava deteta</a:t>
            </a:r>
            <a:r>
              <a:rPr lang="en-US" sz="1200" b="0" kern="1200" dirty="0" smtClean="0">
                <a:solidFill>
                  <a:schemeClr val="tx1"/>
                </a:solidFill>
                <a:latin typeface="+mn-lt"/>
                <a:ea typeface="MS PGothic" pitchFamily="34" charset="-128"/>
                <a:cs typeface="ＭＳ Ｐゴシック" charset="0"/>
              </a:rPr>
              <a:t> </a:t>
            </a:r>
            <a:r>
              <a:rPr lang="en-US" sz="1200" b="0" kern="1200" dirty="0">
                <a:solidFill>
                  <a:schemeClr val="tx1"/>
                </a:solidFill>
                <a:latin typeface="+mn-lt"/>
                <a:ea typeface="MS PGothic" pitchFamily="34" charset="-128"/>
                <a:cs typeface="ＭＳ Ｐゴシック" charset="0"/>
              </a:rPr>
              <a:t>(2016-2021), </a:t>
            </a:r>
            <a:r>
              <a:rPr lang="sr-Latn-RS" sz="1200" b="0" kern="1200" dirty="0" smtClean="0">
                <a:solidFill>
                  <a:schemeClr val="tx1"/>
                </a:solidFill>
                <a:latin typeface="+mn-lt"/>
                <a:ea typeface="MS PGothic" pitchFamily="34" charset="-128"/>
                <a:cs typeface="ＭＳ Ｐゴシック" charset="0"/>
              </a:rPr>
              <a:t>podržava i sprovođenje odgovarajućih međunarodnih i evropskih standarda, posebno Konvencije SE o zaštiti dece od seksualnog iskorišćavanja</a:t>
            </a:r>
            <a:r>
              <a:rPr lang="sr-Latn-RS" sz="1200" b="0" kern="1200" baseline="0" dirty="0" smtClean="0">
                <a:solidFill>
                  <a:schemeClr val="tx1"/>
                </a:solidFill>
                <a:latin typeface="+mn-lt"/>
                <a:ea typeface="MS PGothic" pitchFamily="34" charset="-128"/>
                <a:cs typeface="ＭＳ Ｐゴシック" charset="0"/>
              </a:rPr>
              <a:t> i seksualnog zlostavljanja (Konvencija </a:t>
            </a:r>
            <a:r>
              <a:rPr lang="sr-Latn-RS" sz="1200" b="1" i="1" u="sng" kern="1200" baseline="0" dirty="0" smtClean="0">
                <a:solidFill>
                  <a:schemeClr val="tx1"/>
                </a:solidFill>
                <a:latin typeface="+mn-lt"/>
                <a:ea typeface="MS PGothic" pitchFamily="34" charset="-128"/>
                <a:cs typeface="ＭＳ Ｐゴシック" charset="0"/>
              </a:rPr>
              <a:t>Lanzarot) </a:t>
            </a:r>
            <a:r>
              <a:rPr lang="sr-Latn-RS" sz="1200" b="0" i="0" u="none" kern="1200" baseline="0" dirty="0" smtClean="0">
                <a:solidFill>
                  <a:schemeClr val="tx1"/>
                </a:solidFill>
                <a:latin typeface="+mn-lt"/>
                <a:ea typeface="MS PGothic" pitchFamily="34" charset="-128"/>
                <a:cs typeface="ＭＳ Ｐゴシック" charset="0"/>
              </a:rPr>
              <a:t>i osam sposobnosti predviđenih </a:t>
            </a:r>
            <a:r>
              <a:rPr lang="sr-Latn-RS" sz="1200" b="1" i="1" u="sng" kern="1200" baseline="0" dirty="0" smtClean="0">
                <a:solidFill>
                  <a:schemeClr val="tx1"/>
                </a:solidFill>
                <a:latin typeface="+mn-lt"/>
                <a:ea typeface="MS PGothic" pitchFamily="34" charset="-128"/>
                <a:cs typeface="ＭＳ Ｐゴシック" charset="0"/>
              </a:rPr>
              <a:t>Modelom nacionalnog odgovora </a:t>
            </a:r>
            <a:r>
              <a:rPr lang="sr-Latn-RS" sz="1200" b="1" i="1" u="sng" kern="1200" noProof="0" dirty="0" smtClean="0">
                <a:solidFill>
                  <a:schemeClr val="tx1"/>
                </a:solidFill>
                <a:latin typeface="+mn-lt"/>
                <a:ea typeface="MS PGothic" pitchFamily="34" charset="-128"/>
                <a:cs typeface="ＭＳ Ｐゴシック" charset="0"/>
              </a:rPr>
              <a:t>WePROTECT</a:t>
            </a:r>
            <a:r>
              <a:rPr lang="en-US" sz="1200" b="0" kern="1200" dirty="0" smtClean="0">
                <a:solidFill>
                  <a:schemeClr val="tx1"/>
                </a:solidFill>
                <a:latin typeface="+mn-lt"/>
                <a:ea typeface="MS PGothic" pitchFamily="34" charset="-128"/>
                <a:cs typeface="ＭＳ Ｐゴシック" charset="0"/>
              </a:rPr>
              <a:t> </a:t>
            </a:r>
            <a:endParaRPr lang="sr-Latn-RS" sz="1200" b="0" kern="1200" dirty="0" smtClean="0">
              <a:solidFill>
                <a:schemeClr val="tx1"/>
              </a:solidFill>
              <a:latin typeface="+mn-lt"/>
              <a:ea typeface="MS PGothic" pitchFamily="34" charset="-128"/>
              <a:cs typeface="ＭＳ Ｐゴシック" charset="0"/>
            </a:endParaRPr>
          </a:p>
          <a:p>
            <a:pPr marL="0" indent="0" algn="just">
              <a:buNone/>
            </a:pPr>
            <a:r>
              <a:rPr lang="sr-Latn-RS" sz="1200" b="0" kern="1200" dirty="0" smtClean="0">
                <a:solidFill>
                  <a:schemeClr val="tx1"/>
                </a:solidFill>
                <a:latin typeface="+mn-lt"/>
                <a:ea typeface="MS PGothic" pitchFamily="34" charset="-128"/>
                <a:cs typeface="ＭＳ Ｐゴシック" charset="0"/>
              </a:rPr>
              <a:t>Korisnici</a:t>
            </a:r>
            <a:r>
              <a:rPr lang="en-US" sz="1200" b="0" kern="1200" dirty="0" smtClean="0">
                <a:solidFill>
                  <a:schemeClr val="tx1"/>
                </a:solidFill>
                <a:latin typeface="+mn-lt"/>
                <a:ea typeface="MS PGothic" pitchFamily="34" charset="-128"/>
                <a:cs typeface="ＭＳ Ｐゴシック" charset="0"/>
              </a:rPr>
              <a:t>: </a:t>
            </a:r>
            <a:endParaRPr lang="en-US" sz="1200" b="0" kern="1200" dirty="0">
              <a:solidFill>
                <a:schemeClr val="tx1"/>
              </a:solidFill>
              <a:latin typeface="+mn-lt"/>
              <a:ea typeface="MS PGothic" pitchFamily="34" charset="-128"/>
              <a:cs typeface="ＭＳ Ｐゴシック" charset="0"/>
            </a:endParaRPr>
          </a:p>
          <a:p>
            <a:pPr marL="0" indent="0" algn="just">
              <a:buNone/>
            </a:pPr>
            <a:r>
              <a:rPr lang="sr-Latn-RS" sz="1200" b="0" kern="1200" dirty="0" smtClean="0">
                <a:solidFill>
                  <a:schemeClr val="tx1"/>
                </a:solidFill>
                <a:latin typeface="+mn-lt"/>
                <a:ea typeface="MS PGothic" pitchFamily="34" charset="-128"/>
                <a:cs typeface="ＭＳ Ｐゴシック" charset="0"/>
              </a:rPr>
              <a:t>Svih </a:t>
            </a:r>
            <a:r>
              <a:rPr lang="en-US" sz="1200" b="0" kern="1200" dirty="0" smtClean="0">
                <a:solidFill>
                  <a:schemeClr val="tx1"/>
                </a:solidFill>
                <a:latin typeface="+mn-lt"/>
                <a:ea typeface="MS PGothic" pitchFamily="34" charset="-128"/>
                <a:cs typeface="ＭＳ Ｐゴシック" charset="0"/>
              </a:rPr>
              <a:t>47 </a:t>
            </a:r>
            <a:r>
              <a:rPr lang="sr-Latn-RS" sz="1200" b="0" kern="1200" dirty="0" smtClean="0">
                <a:solidFill>
                  <a:schemeClr val="tx1"/>
                </a:solidFill>
                <a:latin typeface="+mn-lt"/>
                <a:ea typeface="MS PGothic" pitchFamily="34" charset="-128"/>
                <a:cs typeface="ＭＳ Ｐゴシック" charset="0"/>
              </a:rPr>
              <a:t>država članica Saveta Evrope, posebno Albanija, Jermenija, Azerbejdžan, Bosna i Hercegovina, Gruzija, Moldavija, Crna Gora, Srbija, Turska i Ukrajina. </a:t>
            </a:r>
            <a:endParaRPr lang="en-US" sz="1200" b="0" kern="1200" dirty="0">
              <a:solidFill>
                <a:schemeClr val="tx1"/>
              </a:solidFill>
              <a:latin typeface="+mn-lt"/>
              <a:ea typeface="MS PGothic" pitchFamily="34" charset="-128"/>
              <a:cs typeface="ＭＳ Ｐゴシック" charset="0"/>
            </a:endParaRPr>
          </a:p>
          <a:p>
            <a:pPr marL="0" indent="0" algn="just">
              <a:buNone/>
            </a:pPr>
            <a:endParaRPr lang="en-US" sz="1200" b="1" kern="1200" dirty="0">
              <a:solidFill>
                <a:schemeClr val="tx1"/>
              </a:solidFill>
              <a:latin typeface="+mn-lt"/>
              <a:ea typeface="MS PGothic" pitchFamily="34" charset="-128"/>
              <a:cs typeface="ＭＳ Ｐゴシック" charset="0"/>
            </a:endParaRPr>
          </a:p>
          <a:p>
            <a:pPr marL="0" indent="0" algn="just">
              <a:buNone/>
            </a:pPr>
            <a:endParaRPr lang="en-US" sz="1200" b="1" kern="1200" dirty="0">
              <a:solidFill>
                <a:schemeClr val="tx1"/>
              </a:solidFill>
              <a:latin typeface="+mn-lt"/>
              <a:ea typeface="MS PGothic" pitchFamily="34" charset="-128"/>
              <a:cs typeface="ＭＳ Ｐゴシック" charset="0"/>
            </a:endParaRPr>
          </a:p>
          <a:p>
            <a:pPr marL="0" indent="0" algn="just">
              <a:buNone/>
            </a:pPr>
            <a:r>
              <a:rPr lang="sr-Latn-RS" sz="1200" b="1" kern="1200" noProof="0" dirty="0" smtClean="0">
                <a:solidFill>
                  <a:schemeClr val="tx1"/>
                </a:solidFill>
                <a:latin typeface="+mn-lt"/>
                <a:ea typeface="MS PGothic" pitchFamily="34" charset="-128"/>
                <a:cs typeface="ＭＳ Ｐゴシック" charset="0"/>
              </a:rPr>
              <a:t>Cybercrime@Octopus</a:t>
            </a:r>
            <a:r>
              <a:rPr lang="en-US" sz="1200" b="1" kern="1200" dirty="0" smtClean="0">
                <a:solidFill>
                  <a:schemeClr val="tx1"/>
                </a:solidFill>
                <a:latin typeface="+mn-lt"/>
                <a:ea typeface="MS PGothic" pitchFamily="34" charset="-128"/>
                <a:cs typeface="ＭＳ Ｐゴシック" charset="0"/>
              </a:rPr>
              <a:t> </a:t>
            </a:r>
            <a:r>
              <a:rPr lang="sr-Latn-RS" sz="1200" b="0" kern="1200" dirty="0" smtClean="0">
                <a:solidFill>
                  <a:schemeClr val="tx1"/>
                </a:solidFill>
                <a:latin typeface="+mn-lt"/>
                <a:ea typeface="MS PGothic" pitchFamily="34" charset="-128"/>
                <a:cs typeface="ＭＳ Ｐゴシック" charset="0"/>
              </a:rPr>
              <a:t>je</a:t>
            </a:r>
            <a:r>
              <a:rPr lang="sr-Latn-RS" sz="1200" b="0" kern="1200" baseline="0" dirty="0" smtClean="0">
                <a:solidFill>
                  <a:schemeClr val="tx1"/>
                </a:solidFill>
                <a:latin typeface="+mn-lt"/>
                <a:ea typeface="MS PGothic" pitchFamily="34" charset="-128"/>
                <a:cs typeface="ＭＳ Ｐゴシック" charset="0"/>
              </a:rPr>
              <a:t> projekat Saveta Evrope koji se temelji na dobrovoljnim prilozima, čiji je cilj da se zemljama širom sveta pomogne u sprovođenju Budimpeštanske konvencije o visokotehnološkom kriminalu, ojača zaštita podataka i mehanizmi zaštite vladavine prava.</a:t>
            </a:r>
            <a:r>
              <a:rPr lang="en-US" sz="1200" kern="1200" dirty="0" smtClean="0">
                <a:solidFill>
                  <a:schemeClr val="tx1"/>
                </a:solidFill>
                <a:latin typeface="+mn-lt"/>
                <a:ea typeface="MS PGothic" pitchFamily="34" charset="-128"/>
                <a:cs typeface="ＭＳ Ｐゴシック" charset="0"/>
              </a:rPr>
              <a:t> </a:t>
            </a:r>
            <a:endParaRPr lang="en-US" sz="1200" kern="1200" dirty="0">
              <a:solidFill>
                <a:schemeClr val="tx1"/>
              </a:solidFill>
              <a:latin typeface="+mn-lt"/>
              <a:ea typeface="MS PGothic" pitchFamily="34" charset="-128"/>
              <a:cs typeface="ＭＳ Ｐゴシック" charset="0"/>
            </a:endParaRPr>
          </a:p>
          <a:p>
            <a:pPr marL="0" indent="0" algn="just">
              <a:buNone/>
            </a:pPr>
            <a:r>
              <a:rPr lang="en-US" sz="1200" kern="1200" dirty="0" smtClean="0">
                <a:solidFill>
                  <a:schemeClr val="tx1"/>
                </a:solidFill>
                <a:latin typeface="+mn-lt"/>
                <a:ea typeface="MS PGothic" pitchFamily="34" charset="-128"/>
                <a:cs typeface="ＭＳ Ｐゴシック" charset="0"/>
              </a:rPr>
              <a:t>Re</a:t>
            </a:r>
            <a:r>
              <a:rPr lang="sr-Latn-RS" sz="1200" kern="1200" dirty="0" smtClean="0">
                <a:solidFill>
                  <a:schemeClr val="tx1"/>
                </a:solidFill>
                <a:latin typeface="+mn-lt"/>
                <a:ea typeface="MS PGothic" pitchFamily="34" charset="-128"/>
                <a:cs typeface="ＭＳ Ｐゴシック" charset="0"/>
              </a:rPr>
              <a:t>zultati se očekuju u sledećim</a:t>
            </a:r>
            <a:r>
              <a:rPr lang="sr-Latn-RS" sz="1200" kern="1200" baseline="0" dirty="0" smtClean="0">
                <a:solidFill>
                  <a:schemeClr val="tx1"/>
                </a:solidFill>
                <a:latin typeface="+mn-lt"/>
                <a:ea typeface="MS PGothic" pitchFamily="34" charset="-128"/>
                <a:cs typeface="ＭＳ Ｐゴシック" charset="0"/>
              </a:rPr>
              <a:t> oblastima</a:t>
            </a:r>
            <a:r>
              <a:rPr lang="en-US" sz="1200" kern="1200" dirty="0" smtClean="0">
                <a:solidFill>
                  <a:schemeClr val="tx1"/>
                </a:solidFill>
                <a:latin typeface="+mn-lt"/>
                <a:ea typeface="MS PGothic" pitchFamily="34" charset="-128"/>
                <a:cs typeface="ＭＳ Ｐゴシック" charset="0"/>
              </a:rPr>
              <a:t>: </a:t>
            </a:r>
            <a:endParaRPr lang="en-US" sz="1200" kern="1200" dirty="0">
              <a:solidFill>
                <a:schemeClr val="tx1"/>
              </a:solidFill>
              <a:latin typeface="+mn-lt"/>
              <a:ea typeface="MS PGothic" pitchFamily="34" charset="-128"/>
              <a:cs typeface="ＭＳ Ｐゴシック" charset="0"/>
            </a:endParaRPr>
          </a:p>
          <a:p>
            <a:pPr marL="228600" indent="-228600" algn="just">
              <a:buAutoNum type="arabicPeriod"/>
            </a:pPr>
            <a:r>
              <a:rPr lang="sr-Latn-RS" sz="1200" kern="1200" dirty="0" smtClean="0">
                <a:solidFill>
                  <a:schemeClr val="tx1"/>
                </a:solidFill>
                <a:latin typeface="+mn-lt"/>
                <a:ea typeface="MS PGothic" pitchFamily="34" charset="-128"/>
                <a:cs typeface="ＭＳ Ｐゴシック" charset="0"/>
              </a:rPr>
              <a:t>Da se obezbedi organizacija godišnji</a:t>
            </a:r>
            <a:r>
              <a:rPr lang="sr-Latn-RS" sz="1200" kern="1200" baseline="0" dirty="0" smtClean="0">
                <a:solidFill>
                  <a:schemeClr val="tx1"/>
                </a:solidFill>
                <a:latin typeface="+mn-lt"/>
                <a:ea typeface="MS PGothic" pitchFamily="34" charset="-128"/>
                <a:cs typeface="ＭＳ Ｐゴシック" charset="0"/>
              </a:rPr>
              <a:t>h konferencija Octopus-a; </a:t>
            </a:r>
            <a:endParaRPr lang="en-US" sz="1200" kern="1200" dirty="0">
              <a:solidFill>
                <a:schemeClr val="tx1"/>
              </a:solidFill>
              <a:latin typeface="+mn-lt"/>
              <a:ea typeface="MS PGothic" pitchFamily="34" charset="-128"/>
              <a:cs typeface="ＭＳ Ｐゴシック" charset="0"/>
            </a:endParaRPr>
          </a:p>
          <a:p>
            <a:pPr marL="228600" indent="-228600" algn="just">
              <a:buAutoNum type="arabicPeriod"/>
            </a:pPr>
            <a:r>
              <a:rPr lang="sr-Latn-RS" sz="1200" kern="1200" dirty="0" smtClean="0">
                <a:solidFill>
                  <a:schemeClr val="tx1"/>
                </a:solidFill>
                <a:latin typeface="+mn-lt"/>
                <a:ea typeface="MS PGothic" pitchFamily="34" charset="-128"/>
                <a:cs typeface="ＭＳ Ｐゴシック" charset="0"/>
              </a:rPr>
              <a:t>Da se sufinansira i podrži funckonisanje Komiteta za Konvenciju o visokotehnološkom kriminalu proširivanjem</a:t>
            </a:r>
            <a:r>
              <a:rPr lang="sr-Latn-RS" sz="1200" kern="1200" baseline="0" dirty="0" smtClean="0">
                <a:solidFill>
                  <a:schemeClr val="tx1"/>
                </a:solidFill>
                <a:latin typeface="+mn-lt"/>
                <a:ea typeface="MS PGothic" pitchFamily="34" charset="-128"/>
                <a:cs typeface="ＭＳ Ｐゴシック" charset="0"/>
              </a:rPr>
              <a:t> članstva i funkcija, kao i većim brojem sastanaka; </a:t>
            </a:r>
            <a:endParaRPr lang="en-US" sz="1200" kern="1200" dirty="0">
              <a:solidFill>
                <a:schemeClr val="tx1"/>
              </a:solidFill>
              <a:latin typeface="+mn-lt"/>
              <a:ea typeface="MS PGothic" pitchFamily="34" charset="-128"/>
              <a:cs typeface="ＭＳ Ｐゴシック" charset="0"/>
            </a:endParaRPr>
          </a:p>
          <a:p>
            <a:pPr marL="228600" indent="-228600" algn="just">
              <a:buAutoNum type="arabicPeriod"/>
            </a:pPr>
            <a:r>
              <a:rPr lang="sr-Latn-RS" sz="1200" kern="1200" dirty="0" smtClean="0">
                <a:solidFill>
                  <a:schemeClr val="tx1"/>
                </a:solidFill>
                <a:latin typeface="+mn-lt"/>
                <a:ea typeface="MS PGothic" pitchFamily="34" charset="-128"/>
                <a:cs typeface="ＭＳ Ｐゴシック" charset="0"/>
              </a:rPr>
              <a:t>Da se obezbedi savetodavna i druga</a:t>
            </a:r>
            <a:r>
              <a:rPr lang="sr-Latn-RS" sz="1200" kern="1200" baseline="0" dirty="0" smtClean="0">
                <a:solidFill>
                  <a:schemeClr val="tx1"/>
                </a:solidFill>
                <a:latin typeface="+mn-lt"/>
                <a:ea typeface="MS PGothic" pitchFamily="34" charset="-128"/>
                <a:cs typeface="ＭＳ Ｐゴシック" charset="0"/>
              </a:rPr>
              <a:t> vrsta pomoći zemljama koje su spremne da sprovedu Budimpeštansku konvenciju i srodne instrumente u oblasti zaštite podataka i zaštite dece.</a:t>
            </a:r>
            <a:r>
              <a:rPr lang="en-US" sz="1200" kern="1200" dirty="0" smtClean="0">
                <a:solidFill>
                  <a:schemeClr val="tx1"/>
                </a:solidFill>
                <a:latin typeface="+mn-lt"/>
                <a:ea typeface="MS PGothic" pitchFamily="34" charset="-128"/>
                <a:cs typeface="ＭＳ Ｐゴシック" charset="0"/>
              </a:rPr>
              <a:t> </a:t>
            </a:r>
            <a:endParaRPr lang="en-US" sz="1200" kern="1200" dirty="0">
              <a:solidFill>
                <a:schemeClr val="tx1"/>
              </a:solidFill>
              <a:latin typeface="+mn-lt"/>
              <a:ea typeface="MS PGothic" pitchFamily="34" charset="-128"/>
              <a:cs typeface="ＭＳ Ｐゴシック" charset="0"/>
            </a:endParaRPr>
          </a:p>
          <a:p>
            <a:pPr marL="0" indent="0" algn="just">
              <a:buNone/>
            </a:pPr>
            <a:r>
              <a:rPr lang="sr-Latn-RS" sz="1200" kern="1200" dirty="0" smtClean="0">
                <a:solidFill>
                  <a:schemeClr val="tx1"/>
                </a:solidFill>
                <a:latin typeface="+mn-lt"/>
                <a:ea typeface="MS PGothic" pitchFamily="34" charset="-128"/>
                <a:cs typeface="ＭＳ Ｐゴシック" charset="0"/>
              </a:rPr>
              <a:t>Trajanje projekta</a:t>
            </a:r>
            <a:r>
              <a:rPr lang="en-US" sz="1200" kern="1200" dirty="0" smtClean="0">
                <a:solidFill>
                  <a:schemeClr val="tx1"/>
                </a:solidFill>
                <a:latin typeface="+mn-lt"/>
                <a:ea typeface="MS PGothic" pitchFamily="34" charset="-128"/>
                <a:cs typeface="ＭＳ Ｐゴシック" charset="0"/>
              </a:rPr>
              <a:t>: </a:t>
            </a:r>
            <a:r>
              <a:rPr lang="sr-Latn-RS" sz="1200" kern="1200" dirty="0" smtClean="0">
                <a:solidFill>
                  <a:schemeClr val="tx1"/>
                </a:solidFill>
                <a:latin typeface="+mn-lt"/>
                <a:ea typeface="MS PGothic" pitchFamily="34" charset="-128"/>
                <a:cs typeface="ＭＳ Ｐゴシック" charset="0"/>
              </a:rPr>
              <a:t>od 1.</a:t>
            </a:r>
            <a:r>
              <a:rPr lang="sr-Latn-RS" sz="1200" kern="1200" baseline="0" dirty="0" smtClean="0">
                <a:solidFill>
                  <a:schemeClr val="tx1"/>
                </a:solidFill>
                <a:latin typeface="+mn-lt"/>
                <a:ea typeface="MS PGothic" pitchFamily="34" charset="-128"/>
                <a:cs typeface="ＭＳ Ｐゴシック" charset="0"/>
              </a:rPr>
              <a:t> januara </a:t>
            </a:r>
            <a:r>
              <a:rPr lang="en-US" sz="1200" kern="1200" dirty="0" smtClean="0">
                <a:solidFill>
                  <a:schemeClr val="tx1"/>
                </a:solidFill>
                <a:latin typeface="+mn-lt"/>
                <a:ea typeface="MS PGothic" pitchFamily="34" charset="-128"/>
                <a:cs typeface="ＭＳ Ｐゴシック" charset="0"/>
              </a:rPr>
              <a:t>2014</a:t>
            </a:r>
            <a:r>
              <a:rPr lang="sr-Latn-RS" sz="1200" kern="1200" dirty="0" smtClean="0">
                <a:solidFill>
                  <a:schemeClr val="tx1"/>
                </a:solidFill>
                <a:latin typeface="+mn-lt"/>
                <a:ea typeface="MS PGothic" pitchFamily="34" charset="-128"/>
                <a:cs typeface="ＭＳ Ｐゴシック" charset="0"/>
              </a:rPr>
              <a:t>. do </a:t>
            </a:r>
            <a:r>
              <a:rPr lang="en-US" sz="1200" kern="1200" dirty="0" smtClean="0">
                <a:solidFill>
                  <a:schemeClr val="tx1"/>
                </a:solidFill>
                <a:latin typeface="+mn-lt"/>
                <a:ea typeface="MS PGothic" pitchFamily="34" charset="-128"/>
                <a:cs typeface="ＭＳ Ｐゴシック" charset="0"/>
              </a:rPr>
              <a:t>31</a:t>
            </a:r>
            <a:r>
              <a:rPr lang="sr-Latn-RS" sz="1200" kern="1200" dirty="0" smtClean="0">
                <a:solidFill>
                  <a:schemeClr val="tx1"/>
                </a:solidFill>
                <a:latin typeface="+mn-lt"/>
                <a:ea typeface="MS PGothic" pitchFamily="34" charset="-128"/>
                <a:cs typeface="ＭＳ Ｐゴシック" charset="0"/>
              </a:rPr>
              <a:t>. decembra </a:t>
            </a:r>
            <a:r>
              <a:rPr lang="en-US" sz="1200" kern="1200" dirty="0" smtClean="0">
                <a:solidFill>
                  <a:schemeClr val="tx1"/>
                </a:solidFill>
                <a:latin typeface="+mn-lt"/>
                <a:ea typeface="MS PGothic" pitchFamily="34" charset="-128"/>
                <a:cs typeface="ＭＳ Ｐゴシック" charset="0"/>
              </a:rPr>
              <a:t>2020</a:t>
            </a:r>
            <a:r>
              <a:rPr lang="en-US" sz="1200" kern="1200" dirty="0">
                <a:solidFill>
                  <a:schemeClr val="tx1"/>
                </a:solidFill>
                <a:latin typeface="+mn-lt"/>
                <a:ea typeface="MS PGothic" pitchFamily="34" charset="-128"/>
                <a:cs typeface="ＭＳ Ｐゴシック" charset="0"/>
              </a:rPr>
              <a:t>.</a:t>
            </a:r>
          </a:p>
          <a:p>
            <a:pPr algn="just"/>
            <a:endParaRPr lang="en-US" dirty="0"/>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12</a:t>
            </a:fld>
            <a:endParaRPr lang="en-US"/>
          </a:p>
        </p:txBody>
      </p:sp>
    </p:spTree>
    <p:extLst>
      <p:ext uri="{BB962C8B-B14F-4D97-AF65-F5344CB8AC3E}">
        <p14:creationId xmlns:p14="http://schemas.microsoft.com/office/powerpoint/2010/main" val="6268805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u="sng" dirty="0" smtClean="0"/>
              <a:t>PREVOD</a:t>
            </a:r>
            <a:r>
              <a:rPr lang="en-US" b="1" i="1" u="sng" baseline="0" dirty="0" smtClean="0"/>
              <a:t> TEKSTA NA SLICI: PITANJA</a:t>
            </a:r>
            <a:endParaRPr lang="en-US" b="1" i="1" u="sng" dirty="0"/>
          </a:p>
        </p:txBody>
      </p:sp>
      <p:sp>
        <p:nvSpPr>
          <p:cNvPr id="4" name="Slide Number Placeholder 3"/>
          <p:cNvSpPr>
            <a:spLocks noGrp="1"/>
          </p:cNvSpPr>
          <p:nvPr>
            <p:ph type="sldNum" sz="quarter" idx="10"/>
          </p:nvPr>
        </p:nvSpPr>
        <p:spPr/>
        <p:txBody>
          <a:bodyPr/>
          <a:lstStyle/>
          <a:p>
            <a:pPr>
              <a:defRPr/>
            </a:pPr>
            <a:fld id="{26CF4C01-59D1-40AC-ABAA-0AE036E9F18B}" type="slidenum">
              <a:rPr lang="en-US" smtClean="0"/>
              <a:pPr>
                <a:defRPr/>
              </a:pPr>
              <a:t>13</a:t>
            </a:fld>
            <a:endParaRPr lang="en-US"/>
          </a:p>
        </p:txBody>
      </p:sp>
    </p:spTree>
    <p:extLst>
      <p:ext uri="{BB962C8B-B14F-4D97-AF65-F5344CB8AC3E}">
        <p14:creationId xmlns:p14="http://schemas.microsoft.com/office/powerpoint/2010/main" val="12355198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r-Latn-RS" dirty="0" smtClean="0"/>
              <a:t>U drugom</a:t>
            </a:r>
            <a:r>
              <a:rPr lang="sr-Latn-RS" baseline="0" dirty="0" smtClean="0"/>
              <a:t> delu je dat prikaz strukture kursa.</a:t>
            </a:r>
            <a:endParaRPr lang="en-PK" dirty="0"/>
          </a:p>
          <a:p>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14</a:t>
            </a:fld>
            <a:endParaRPr lang="en-US"/>
          </a:p>
        </p:txBody>
      </p:sp>
    </p:spTree>
    <p:extLst>
      <p:ext uri="{BB962C8B-B14F-4D97-AF65-F5344CB8AC3E}">
        <p14:creationId xmlns:p14="http://schemas.microsoft.com/office/powerpoint/2010/main" val="29416135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r-Latn-RS" dirty="0" smtClean="0"/>
              <a:t>Trener treba da prođe kroz strukturu kursa. Na slajdu su sesije koje će se održati prvog dana kursa.</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15</a:t>
            </a:fld>
            <a:endParaRPr lang="en-US"/>
          </a:p>
        </p:txBody>
      </p:sp>
    </p:spTree>
    <p:extLst>
      <p:ext uri="{BB962C8B-B14F-4D97-AF65-F5344CB8AC3E}">
        <p14:creationId xmlns:p14="http://schemas.microsoft.com/office/powerpoint/2010/main" val="21767971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r-Latn-RS" dirty="0" smtClean="0"/>
              <a:t>Trener treba da prođe kroz strukturu kursa. Na slajdu su sesije koje će se održati drugog dana kursa</a:t>
            </a:r>
            <a:r>
              <a:rPr lang="en-US" dirty="0" smtClean="0"/>
              <a:t>.</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16</a:t>
            </a:fld>
            <a:endParaRPr lang="en-US"/>
          </a:p>
        </p:txBody>
      </p:sp>
    </p:spTree>
    <p:extLst>
      <p:ext uri="{BB962C8B-B14F-4D97-AF65-F5344CB8AC3E}">
        <p14:creationId xmlns:p14="http://schemas.microsoft.com/office/powerpoint/2010/main" val="8684928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r-Latn-RS" dirty="0" smtClean="0"/>
              <a:t>Trener treba da prođe kroz strukturu kursa. Na slajdu su sesije koje će se održati trećeg dana kursa</a:t>
            </a:r>
            <a:r>
              <a:rPr lang="en-US" dirty="0" smtClean="0"/>
              <a:t>.</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17</a:t>
            </a:fld>
            <a:endParaRPr lang="en-US"/>
          </a:p>
        </p:txBody>
      </p:sp>
    </p:spTree>
    <p:extLst>
      <p:ext uri="{BB962C8B-B14F-4D97-AF65-F5344CB8AC3E}">
        <p14:creationId xmlns:p14="http://schemas.microsoft.com/office/powerpoint/2010/main" val="40960047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b="1" i="1" u="sng" dirty="0" smtClean="0"/>
              <a:t>PREVOD</a:t>
            </a:r>
            <a:r>
              <a:rPr lang="en-US" b="1" i="1" u="sng" baseline="0" dirty="0" smtClean="0"/>
              <a:t> TEKSTA NA SLICI: PITANJA</a:t>
            </a:r>
            <a:endParaRPr lang="en-US" b="1" i="1" u="sng" dirty="0" smtClean="0"/>
          </a:p>
          <a:p>
            <a:endParaRPr lang="en-US" dirty="0"/>
          </a:p>
        </p:txBody>
      </p:sp>
      <p:sp>
        <p:nvSpPr>
          <p:cNvPr id="4" name="Slide Number Placeholder 3"/>
          <p:cNvSpPr>
            <a:spLocks noGrp="1"/>
          </p:cNvSpPr>
          <p:nvPr>
            <p:ph type="sldNum" sz="quarter" idx="10"/>
          </p:nvPr>
        </p:nvSpPr>
        <p:spPr/>
        <p:txBody>
          <a:bodyPr/>
          <a:lstStyle/>
          <a:p>
            <a:pPr>
              <a:defRPr/>
            </a:pPr>
            <a:fld id="{26CF4C01-59D1-40AC-ABAA-0AE036E9F18B}" type="slidenum">
              <a:rPr lang="en-US" smtClean="0"/>
              <a:pPr>
                <a:defRPr/>
              </a:pPr>
              <a:t>18</a:t>
            </a:fld>
            <a:endParaRPr lang="en-US"/>
          </a:p>
        </p:txBody>
      </p:sp>
    </p:spTree>
    <p:extLst>
      <p:ext uri="{BB962C8B-B14F-4D97-AF65-F5344CB8AC3E}">
        <p14:creationId xmlns:p14="http://schemas.microsoft.com/office/powerpoint/2010/main" val="21207011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r-Latn-RS" dirty="0" smtClean="0"/>
              <a:t>Treći</a:t>
            </a:r>
            <a:r>
              <a:rPr lang="sr-Latn-RS" baseline="0" dirty="0" smtClean="0"/>
              <a:t> deo će biti prilika za učesnike da se predstave, a za trenera da proceni nivo znanja učesnika, kao i da utvrdi njihova posebna interesovanja.</a:t>
            </a:r>
            <a:endParaRPr lang="en-PK" dirty="0"/>
          </a:p>
          <a:p>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19</a:t>
            </a:fld>
            <a:endParaRPr lang="en-US"/>
          </a:p>
        </p:txBody>
      </p:sp>
    </p:spTree>
    <p:extLst>
      <p:ext uri="{BB962C8B-B14F-4D97-AF65-F5344CB8AC3E}">
        <p14:creationId xmlns:p14="http://schemas.microsoft.com/office/powerpoint/2010/main" val="7254410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r-Latn-RS" dirty="0" smtClean="0"/>
              <a:t>Trener</a:t>
            </a:r>
            <a:r>
              <a:rPr lang="sr-Latn-RS" baseline="0" dirty="0" smtClean="0"/>
              <a:t> treba svakog učesnika da zamoli da se posebno predstavi. </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20</a:t>
            </a:fld>
            <a:endParaRPr lang="en-US"/>
          </a:p>
        </p:txBody>
      </p:sp>
    </p:spTree>
    <p:extLst>
      <p:ext uri="{BB962C8B-B14F-4D97-AF65-F5344CB8AC3E}">
        <p14:creationId xmlns:p14="http://schemas.microsoft.com/office/powerpoint/2010/main" val="15250685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r-Latn-RS" sz="1200" dirty="0" smtClean="0"/>
              <a:t>Na ovom slajdu navedeni su</a:t>
            </a:r>
            <a:r>
              <a:rPr lang="sr-Latn-RS" sz="1200" baseline="0" dirty="0" smtClean="0"/>
              <a:t> ciljevi sesije. Naglašava se šta učesnici mogu da očekuju da će iz slajdova naučiti. Treba im reći i da će se na ovaj slajd vratiti na kraju sesije, kako bi procenili da li su ciljevi sesije ostvareni.</a:t>
            </a:r>
            <a:r>
              <a:rPr lang="en-GB" sz="1200" dirty="0" smtClean="0"/>
              <a:t> </a:t>
            </a:r>
            <a:endParaRPr lang="en-GB" sz="1200" dirty="0"/>
          </a:p>
          <a:p>
            <a:endParaRPr lang="en-GB" sz="1200" dirty="0"/>
          </a:p>
          <a:p>
            <a:endParaRPr lang="en-PK" dirty="0"/>
          </a:p>
          <a:p>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a:t>
            </a:fld>
            <a:endParaRPr lang="en-US"/>
          </a:p>
        </p:txBody>
      </p:sp>
    </p:spTree>
    <p:extLst>
      <p:ext uri="{BB962C8B-B14F-4D97-AF65-F5344CB8AC3E}">
        <p14:creationId xmlns:p14="http://schemas.microsoft.com/office/powerpoint/2010/main" val="9499854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r-Latn-RS" dirty="0" smtClean="0"/>
              <a:t>Trener može</a:t>
            </a:r>
            <a:r>
              <a:rPr lang="sr-Latn-RS" baseline="0" dirty="0" smtClean="0"/>
              <a:t> pitati tri ili četiri učesnika šta očekuju od kursa</a:t>
            </a:r>
            <a:r>
              <a:rPr lang="en-US" dirty="0" smtClean="0"/>
              <a:t>. </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21</a:t>
            </a:fld>
            <a:endParaRPr lang="en-US"/>
          </a:p>
        </p:txBody>
      </p:sp>
    </p:spTree>
    <p:extLst>
      <p:ext uri="{BB962C8B-B14F-4D97-AF65-F5344CB8AC3E}">
        <p14:creationId xmlns:p14="http://schemas.microsoft.com/office/powerpoint/2010/main" val="27733671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r-Latn-RS" dirty="0" smtClean="0"/>
              <a:t>Trener</a:t>
            </a:r>
            <a:r>
              <a:rPr lang="sr-Latn-RS" baseline="0" dirty="0" smtClean="0"/>
              <a:t> može pitati jednog ili dvoje učesnika koji su im ugovori poznati</a:t>
            </a:r>
            <a:r>
              <a:rPr lang="en-US" dirty="0" smtClean="0"/>
              <a:t>.</a:t>
            </a:r>
            <a:endParaRPr lang="en-PK" dirty="0"/>
          </a:p>
          <a:p>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22</a:t>
            </a:fld>
            <a:endParaRPr lang="en-US"/>
          </a:p>
        </p:txBody>
      </p:sp>
    </p:spTree>
    <p:extLst>
      <p:ext uri="{BB962C8B-B14F-4D97-AF65-F5344CB8AC3E}">
        <p14:creationId xmlns:p14="http://schemas.microsoft.com/office/powerpoint/2010/main" val="42179659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r-Latn-RS" dirty="0" smtClean="0"/>
              <a:t>Trener može pitati jednog ili dvoje učesnika da li su ikada iskoristili</a:t>
            </a:r>
            <a:r>
              <a:rPr lang="sr-Latn-RS" baseline="0" dirty="0" smtClean="0"/>
              <a:t> ugovor o uzajamnoj pravnoj pomoći kako bi dobili elektronske dokaze od druge jurisdikcije</a:t>
            </a:r>
            <a:r>
              <a:rPr lang="en-US" dirty="0" smtClean="0"/>
              <a:t>.</a:t>
            </a:r>
            <a:endParaRPr lang="en-PK" dirty="0"/>
          </a:p>
          <a:p>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23</a:t>
            </a:fld>
            <a:endParaRPr lang="en-US"/>
          </a:p>
        </p:txBody>
      </p:sp>
    </p:spTree>
    <p:extLst>
      <p:ext uri="{BB962C8B-B14F-4D97-AF65-F5344CB8AC3E}">
        <p14:creationId xmlns:p14="http://schemas.microsoft.com/office/powerpoint/2010/main" val="38893763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r-Latn-RS" dirty="0" smtClean="0"/>
              <a:t>Trener</a:t>
            </a:r>
            <a:r>
              <a:rPr lang="sr-Latn-RS" baseline="0" dirty="0" smtClean="0"/>
              <a:t> može odabrati jednog ili dvoje učesnika i postaviti im pitanja sa slajda</a:t>
            </a:r>
            <a:r>
              <a:rPr lang="en-US" dirty="0" smtClean="0"/>
              <a:t>.</a:t>
            </a:r>
            <a:endParaRPr lang="en-PK" dirty="0"/>
          </a:p>
          <a:p>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24</a:t>
            </a:fld>
            <a:endParaRPr lang="en-US"/>
          </a:p>
        </p:txBody>
      </p:sp>
    </p:spTree>
    <p:extLst>
      <p:ext uri="{BB962C8B-B14F-4D97-AF65-F5344CB8AC3E}">
        <p14:creationId xmlns:p14="http://schemas.microsoft.com/office/powerpoint/2010/main" val="22856667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r-Latn-RS" dirty="0" smtClean="0"/>
              <a:t>Trener</a:t>
            </a:r>
            <a:r>
              <a:rPr lang="sr-Latn-RS" baseline="0" dirty="0" smtClean="0"/>
              <a:t> može odabrati jednog ili dvoje učesnika i postaviti im pitanja sa slajda</a:t>
            </a:r>
            <a:r>
              <a:rPr lang="en-US" dirty="0" smtClean="0"/>
              <a:t>.</a:t>
            </a:r>
            <a:endParaRPr lang="en-PK" dirty="0" smtClean="0"/>
          </a:p>
          <a:p>
            <a:endParaRPr lang="en-PK" dirty="0" smtClean="0"/>
          </a:p>
          <a:p>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25</a:t>
            </a:fld>
            <a:endParaRPr lang="en-US"/>
          </a:p>
        </p:txBody>
      </p:sp>
    </p:spTree>
    <p:extLst>
      <p:ext uri="{BB962C8B-B14F-4D97-AF65-F5344CB8AC3E}">
        <p14:creationId xmlns:p14="http://schemas.microsoft.com/office/powerpoint/2010/main" val="16683061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r-Latn-RS" dirty="0" smtClean="0"/>
              <a:t>Trener</a:t>
            </a:r>
            <a:r>
              <a:rPr lang="sr-Latn-RS" baseline="0" dirty="0" smtClean="0"/>
              <a:t> može odabrati jednog ili dvoje učesnika i postaviti im pitanja sa slajda</a:t>
            </a:r>
            <a:r>
              <a:rPr lang="en-US" dirty="0" smtClean="0"/>
              <a:t>.</a:t>
            </a:r>
            <a:endParaRPr lang="en-PK" dirty="0"/>
          </a:p>
          <a:p>
            <a:endParaRPr lang="en-PK" dirty="0"/>
          </a:p>
          <a:p>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26</a:t>
            </a:fld>
            <a:endParaRPr lang="en-US"/>
          </a:p>
        </p:txBody>
      </p:sp>
    </p:spTree>
    <p:extLst>
      <p:ext uri="{BB962C8B-B14F-4D97-AF65-F5344CB8AC3E}">
        <p14:creationId xmlns:p14="http://schemas.microsoft.com/office/powerpoint/2010/main" val="429166171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b="1" i="1" u="sng" dirty="0" smtClean="0"/>
              <a:t>PREVOD</a:t>
            </a:r>
            <a:r>
              <a:rPr lang="en-US" b="1" i="1" u="sng" baseline="0" dirty="0" smtClean="0"/>
              <a:t> TEKSTA NA SLICI: PITANJA</a:t>
            </a:r>
            <a:endParaRPr lang="en-US" b="1" i="1" u="sng" dirty="0" smtClean="0"/>
          </a:p>
          <a:p>
            <a:endParaRPr lang="en-US" dirty="0"/>
          </a:p>
        </p:txBody>
      </p:sp>
      <p:sp>
        <p:nvSpPr>
          <p:cNvPr id="4" name="Slide Number Placeholder 3"/>
          <p:cNvSpPr>
            <a:spLocks noGrp="1"/>
          </p:cNvSpPr>
          <p:nvPr>
            <p:ph type="sldNum" sz="quarter" idx="10"/>
          </p:nvPr>
        </p:nvSpPr>
        <p:spPr/>
        <p:txBody>
          <a:bodyPr/>
          <a:lstStyle/>
          <a:p>
            <a:pPr>
              <a:defRPr/>
            </a:pPr>
            <a:fld id="{26CF4C01-59D1-40AC-ABAA-0AE036E9F18B}" type="slidenum">
              <a:rPr lang="en-US" smtClean="0"/>
              <a:pPr>
                <a:defRPr/>
              </a:pPr>
              <a:t>27</a:t>
            </a:fld>
            <a:endParaRPr lang="en-US"/>
          </a:p>
        </p:txBody>
      </p:sp>
    </p:spTree>
    <p:extLst>
      <p:ext uri="{BB962C8B-B14F-4D97-AF65-F5344CB8AC3E}">
        <p14:creationId xmlns:p14="http://schemas.microsoft.com/office/powerpoint/2010/main" val="18824211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r-Latn-RS" sz="1200" dirty="0" smtClean="0"/>
              <a:t>Na ovom slajdu se</a:t>
            </a:r>
            <a:r>
              <a:rPr lang="sr-Latn-RS" sz="1200" baseline="0" dirty="0" smtClean="0"/>
              <a:t> ponavljaju ciljevi sesije. Trener može proći kroz te ciljeve, </a:t>
            </a:r>
            <a:r>
              <a:rPr lang="sr-Latn-RS" sz="1200" baseline="0" dirty="0" smtClean="0"/>
              <a:t>ka</a:t>
            </a:r>
            <a:r>
              <a:rPr lang="en-US" sz="1200" baseline="0" dirty="0" smtClean="0"/>
              <a:t>k</a:t>
            </a:r>
            <a:r>
              <a:rPr lang="sr-Latn-RS" sz="1200" baseline="0" dirty="0" smtClean="0"/>
              <a:t>o </a:t>
            </a:r>
            <a:r>
              <a:rPr lang="sr-Latn-RS" sz="1200" baseline="0" dirty="0" smtClean="0"/>
              <a:t>bi bio siguran da su ti aspekti obuhvaćeni ovim modulom.</a:t>
            </a:r>
            <a:r>
              <a:rPr lang="en-GB" sz="1200" dirty="0" smtClean="0"/>
              <a:t> </a:t>
            </a:r>
            <a:endParaRPr lang="en-GB" sz="1200" dirty="0"/>
          </a:p>
          <a:p>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29</a:t>
            </a:fld>
            <a:endParaRPr lang="en-US"/>
          </a:p>
        </p:txBody>
      </p:sp>
    </p:spTree>
    <p:extLst>
      <p:ext uri="{BB962C8B-B14F-4D97-AF65-F5344CB8AC3E}">
        <p14:creationId xmlns:p14="http://schemas.microsoft.com/office/powerpoint/2010/main" val="20253725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b="1" i="1" u="sng" dirty="0" smtClean="0"/>
              <a:t>PREVOD</a:t>
            </a:r>
            <a:r>
              <a:rPr lang="en-US" b="1" i="1" u="sng" baseline="0" dirty="0" smtClean="0"/>
              <a:t> TEKSTA NA SLICI: PITANJA</a:t>
            </a:r>
            <a:endParaRPr lang="en-US" b="1" i="1" u="sng" dirty="0" smtClean="0"/>
          </a:p>
          <a:p>
            <a:endParaRPr lang="en-US" dirty="0"/>
          </a:p>
        </p:txBody>
      </p:sp>
      <p:sp>
        <p:nvSpPr>
          <p:cNvPr id="4" name="Slide Number Placeholder 3"/>
          <p:cNvSpPr>
            <a:spLocks noGrp="1"/>
          </p:cNvSpPr>
          <p:nvPr>
            <p:ph type="sldNum" sz="quarter" idx="10"/>
          </p:nvPr>
        </p:nvSpPr>
        <p:spPr/>
        <p:txBody>
          <a:bodyPr/>
          <a:lstStyle/>
          <a:p>
            <a:pPr>
              <a:defRPr/>
            </a:pPr>
            <a:fld id="{26CF4C01-59D1-40AC-ABAA-0AE036E9F18B}" type="slidenum">
              <a:rPr lang="en-US" smtClean="0"/>
              <a:pPr>
                <a:defRPr/>
              </a:pPr>
              <a:t>30</a:t>
            </a:fld>
            <a:endParaRPr lang="en-US"/>
          </a:p>
        </p:txBody>
      </p:sp>
    </p:spTree>
    <p:extLst>
      <p:ext uri="{BB962C8B-B14F-4D97-AF65-F5344CB8AC3E}">
        <p14:creationId xmlns:p14="http://schemas.microsoft.com/office/powerpoint/2010/main" val="42718711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r-Latn-RS" dirty="0" smtClean="0"/>
              <a:t>U prvom</a:t>
            </a:r>
            <a:r>
              <a:rPr lang="sr-Latn-RS" baseline="0" dirty="0" smtClean="0"/>
              <a:t> delu će se učesnici upoznati sa organizacijom i aktivnostima koje </a:t>
            </a:r>
            <a:r>
              <a:rPr lang="en-GB" sz="1200" dirty="0" smtClean="0"/>
              <a:t>C-PROC </a:t>
            </a:r>
            <a:r>
              <a:rPr lang="sr-Latn-RS" sz="1200" dirty="0" smtClean="0"/>
              <a:t>sprovodi</a:t>
            </a:r>
            <a:r>
              <a:rPr lang="sr-Latn-RS" sz="1200" baseline="0" dirty="0" smtClean="0"/>
              <a:t> u okviru različitih projekata, kao i sa </a:t>
            </a:r>
            <a:r>
              <a:rPr lang="sr-Latn-RS" sz="5400" b="0" i="0" u="none" baseline="0" dirty="0" smtClean="0">
                <a:solidFill>
                  <a:srgbClr val="FF0000"/>
                </a:solidFill>
              </a:rPr>
              <a:t>dosegom</a:t>
            </a:r>
            <a:r>
              <a:rPr lang="sr-Latn-RS" sz="1200" baseline="0" dirty="0" smtClean="0">
                <a:solidFill>
                  <a:srgbClr val="FFFF00"/>
                </a:solidFill>
              </a:rPr>
              <a:t> </a:t>
            </a:r>
            <a:r>
              <a:rPr lang="sr-Latn-RS" sz="1200" baseline="0" dirty="0" smtClean="0"/>
              <a:t>i delokrugom Budimpeštanske konvencije. </a:t>
            </a:r>
            <a:r>
              <a:rPr lang="en-GB" sz="1200" dirty="0" smtClean="0"/>
              <a:t> </a:t>
            </a:r>
            <a:endParaRPr lang="en-PK" sz="1400" b="1" kern="1200" baseline="0" dirty="0">
              <a:solidFill>
                <a:srgbClr val="FF0000"/>
              </a:solidFill>
              <a:latin typeface="+mn-lt"/>
              <a:ea typeface="ＭＳ Ｐゴシック" pitchFamily="-65" charset="-128"/>
              <a:cs typeface="ＭＳ Ｐゴシック" pitchFamily="-65" charset="-128"/>
            </a:endParaRP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4</a:t>
            </a:fld>
            <a:endParaRPr lang="en-US"/>
          </a:p>
        </p:txBody>
      </p:sp>
    </p:spTree>
    <p:extLst>
      <p:ext uri="{BB962C8B-B14F-4D97-AF65-F5344CB8AC3E}">
        <p14:creationId xmlns:p14="http://schemas.microsoft.com/office/powerpoint/2010/main" val="23608952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r-Latn-RS" dirty="0" smtClean="0"/>
              <a:t>Na</a:t>
            </a:r>
            <a:r>
              <a:rPr lang="sr-Latn-RS" baseline="0" dirty="0" smtClean="0"/>
              <a:t> slajdu se navode neki od ključnih izazova koje visokotehnološki kriminal postavlja pred krivičnopravni sistem. </a:t>
            </a:r>
            <a:r>
              <a:rPr lang="en-US" dirty="0" smtClean="0"/>
              <a:t> </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5</a:t>
            </a:fld>
            <a:endParaRPr lang="en-US"/>
          </a:p>
        </p:txBody>
      </p:sp>
    </p:spTree>
    <p:extLst>
      <p:ext uri="{BB962C8B-B14F-4D97-AF65-F5344CB8AC3E}">
        <p14:creationId xmlns:p14="http://schemas.microsoft.com/office/powerpoint/2010/main" val="2318410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r-Latn-RS" dirty="0" smtClean="0"/>
              <a:t>Na</a:t>
            </a:r>
            <a:r>
              <a:rPr lang="sr-Latn-RS" baseline="0" dirty="0" smtClean="0"/>
              <a:t> slajdu se navode neki od ključnih izazova koje visokotehnološki kriminal postavlja pred krivičnopravni sistem</a:t>
            </a:r>
            <a:r>
              <a:rPr lang="en-US" dirty="0" smtClean="0"/>
              <a:t>. </a:t>
            </a:r>
            <a:endParaRPr lang="en-PK" dirty="0"/>
          </a:p>
          <a:p>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6</a:t>
            </a:fld>
            <a:endParaRPr lang="en-US"/>
          </a:p>
        </p:txBody>
      </p:sp>
    </p:spTree>
    <p:extLst>
      <p:ext uri="{BB962C8B-B14F-4D97-AF65-F5344CB8AC3E}">
        <p14:creationId xmlns:p14="http://schemas.microsoft.com/office/powerpoint/2010/main" val="14459836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r-Latn-RS" dirty="0" smtClean="0"/>
              <a:t>Na</a:t>
            </a:r>
            <a:r>
              <a:rPr lang="sr-Latn-RS" baseline="0" dirty="0" smtClean="0"/>
              <a:t> ovom slajdu se nudi opšti pregled Budimpeštanske konvencije. Trener treba da naglasi da će se ove odredbe, posebno one koje se odnose na međunarodnu saradnju, vrlo detaljno obrađivati tokom kursa.</a:t>
            </a:r>
            <a:r>
              <a:rPr lang="en-US" dirty="0" smtClean="0"/>
              <a:t> </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7</a:t>
            </a:fld>
            <a:endParaRPr lang="en-US"/>
          </a:p>
        </p:txBody>
      </p:sp>
    </p:spTree>
    <p:extLst>
      <p:ext uri="{BB962C8B-B14F-4D97-AF65-F5344CB8AC3E}">
        <p14:creationId xmlns:p14="http://schemas.microsoft.com/office/powerpoint/2010/main" val="23381229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457200" rtl="0" eaLnBrk="0" fontAlgn="base" latinLnBrk="0" hangingPunct="0">
              <a:lnSpc>
                <a:spcPct val="100000"/>
              </a:lnSpc>
              <a:spcBef>
                <a:spcPct val="30000"/>
              </a:spcBef>
              <a:spcAft>
                <a:spcPct val="0"/>
              </a:spcAft>
              <a:buClrTx/>
              <a:buSzTx/>
              <a:buFontTx/>
              <a:buNone/>
              <a:tabLst/>
              <a:defRPr/>
            </a:pPr>
            <a:r>
              <a:rPr lang="sr-Latn-RS" dirty="0" smtClean="0"/>
              <a:t>Na ovom slajdu su prikazane</a:t>
            </a:r>
            <a:r>
              <a:rPr lang="sr-Latn-RS" baseline="0" dirty="0" smtClean="0"/>
              <a:t> države koje su ratifikovale Budimpeštansku konvenciju, one koje su je potpisale, zatim države koje su pozvane da Konvenciji pristupe i zemlje koje su se Budimpeštanskom konvencijom rukovodile u sopstvenom zakonodavstvu. Trener može iskoristiti ovaj slajd da pokaže kako je ona istinski globalni ugovor.</a:t>
            </a:r>
            <a:r>
              <a:rPr lang="en-US" dirty="0" smtClean="0"/>
              <a:t> </a:t>
            </a:r>
            <a:endParaRPr lang="en-PK" dirty="0"/>
          </a:p>
          <a:p>
            <a:pPr algn="just"/>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8</a:t>
            </a:fld>
            <a:endParaRPr lang="en-US"/>
          </a:p>
        </p:txBody>
      </p:sp>
    </p:spTree>
    <p:extLst>
      <p:ext uri="{BB962C8B-B14F-4D97-AF65-F5344CB8AC3E}">
        <p14:creationId xmlns:p14="http://schemas.microsoft.com/office/powerpoint/2010/main" val="32340818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lvl="0" indent="0" algn="just" defTabSz="457200" rtl="0" eaLnBrk="0" fontAlgn="base" latinLnBrk="0" hangingPunct="0">
              <a:lnSpc>
                <a:spcPct val="100000"/>
              </a:lnSpc>
              <a:spcBef>
                <a:spcPct val="30000"/>
              </a:spcBef>
              <a:spcAft>
                <a:spcPct val="0"/>
              </a:spcAft>
              <a:buClrTx/>
              <a:buSzTx/>
              <a:buFontTx/>
              <a:buNone/>
              <a:tabLst/>
              <a:defRPr/>
            </a:pPr>
            <a:r>
              <a:rPr lang="sr-Latn-RS" dirty="0" smtClean="0"/>
              <a:t>Član</a:t>
            </a:r>
            <a:r>
              <a:rPr lang="sr-Latn-RS" baseline="0" dirty="0" smtClean="0"/>
              <a:t> </a:t>
            </a:r>
            <a:r>
              <a:rPr lang="en-US" dirty="0" smtClean="0"/>
              <a:t>37</a:t>
            </a:r>
            <a:r>
              <a:rPr lang="sr-Latn-RS" dirty="0" smtClean="0"/>
              <a:t>, stav</a:t>
            </a:r>
            <a:r>
              <a:rPr lang="en-US" dirty="0" smtClean="0"/>
              <a:t> 1</a:t>
            </a:r>
            <a:r>
              <a:rPr lang="sr-Latn-RS" dirty="0" smtClean="0"/>
              <a:t>.</a:t>
            </a:r>
            <a:r>
              <a:rPr lang="en-US" dirty="0" smtClean="0"/>
              <a:t> </a:t>
            </a:r>
            <a:r>
              <a:rPr lang="sr-Latn-RS" dirty="0" smtClean="0"/>
              <a:t>Budimpeštanske konvencije dopušta državama koje nisu</a:t>
            </a:r>
            <a:r>
              <a:rPr lang="sr-Latn-RS" baseline="0" dirty="0" smtClean="0"/>
              <a:t> članice Saveta Evrope da pristupe Konvenciji.</a:t>
            </a:r>
            <a:r>
              <a:rPr lang="en-US" dirty="0" smtClean="0"/>
              <a:t> </a:t>
            </a:r>
            <a:r>
              <a:rPr lang="sr-Latn-RS" i="1" noProof="0" dirty="0" smtClean="0"/>
              <a:t>“</a:t>
            </a:r>
            <a:r>
              <a:rPr lang="sr-Latn-RS" sz="1200" i="1" kern="1200" noProof="0" dirty="0" smtClean="0">
                <a:solidFill>
                  <a:schemeClr val="tx1"/>
                </a:solidFill>
                <a:latin typeface="+mn-lt"/>
                <a:ea typeface="ＭＳ Ｐゴシック" pitchFamily="-65" charset="-128"/>
                <a:cs typeface="ＭＳ Ｐゴシック" pitchFamily="-65" charset="-128"/>
              </a:rPr>
              <a:t>Nakon stupanja na snagu ove konvencije, Komitet ministara Saveta Evrope, po obavljenim konsultacijama sa državama ugovornicama Konvencije i nakon dobijanja njihove jednoglasne saglasnosti, može da pozove bilo koju državu koja nije članica Saveta Evrope, a koja nije učestvovala u njenoj izradi, da pristupi ovoj konvenciji. Odluka o tome donosi se većinom predviđenom članom 20d. Statuta Saveta Evrope i jednoglasno od strane predstavnika država ugovornica koje imaju pravo da sede u Komitetu ministara</a:t>
            </a:r>
            <a:r>
              <a:rPr lang="en-US" i="1" dirty="0" smtClean="0"/>
              <a:t>.”</a:t>
            </a:r>
            <a:endParaRPr lang="en-US" i="1" dirty="0"/>
          </a:p>
          <a:p>
            <a:pPr algn="just"/>
            <a:endParaRPr lang="en-US" dirty="0"/>
          </a:p>
          <a:p>
            <a:pPr algn="just"/>
            <a:r>
              <a:rPr lang="sr-Latn-RS" dirty="0" smtClean="0"/>
              <a:t>Slajd prikazuje proces koji</a:t>
            </a:r>
            <a:r>
              <a:rPr lang="sr-Latn-RS" baseline="0" dirty="0" smtClean="0"/>
              <a:t> takve države slede u pristupanju Budimpeštanskoj konvenciji.</a:t>
            </a:r>
            <a:r>
              <a:rPr lang="en-US" dirty="0" smtClean="0"/>
              <a:t> </a:t>
            </a:r>
            <a:endParaRPr lang="en-US" dirty="0"/>
          </a:p>
          <a:p>
            <a:pPr algn="just"/>
            <a:endParaRPr lang="en-US" dirty="0"/>
          </a:p>
          <a:p>
            <a:pPr algn="just"/>
            <a:r>
              <a:rPr lang="sr-Latn-RS" dirty="0" smtClean="0"/>
              <a:t>1.</a:t>
            </a:r>
            <a:r>
              <a:rPr lang="sr-Latn-RS" baseline="0" dirty="0" smtClean="0"/>
              <a:t> korak</a:t>
            </a:r>
            <a:r>
              <a:rPr lang="en-US" dirty="0" smtClean="0"/>
              <a:t>: </a:t>
            </a:r>
            <a:r>
              <a:rPr lang="sr-Latn-RS" dirty="0" smtClean="0"/>
              <a:t>Država Savetu Evrope mora izraziti interesovanje</a:t>
            </a:r>
            <a:r>
              <a:rPr lang="sr-Latn-RS" baseline="0" dirty="0" smtClean="0"/>
              <a:t> za pristupanje Konvenciji.</a:t>
            </a:r>
            <a:endParaRPr lang="en-US" dirty="0"/>
          </a:p>
          <a:p>
            <a:pPr algn="just"/>
            <a:r>
              <a:rPr lang="sr-Latn-RS" dirty="0" smtClean="0"/>
              <a:t>2. korak</a:t>
            </a:r>
            <a:r>
              <a:rPr lang="en-US" dirty="0" smtClean="0"/>
              <a:t>: </a:t>
            </a:r>
            <a:r>
              <a:rPr lang="sr-Latn-RS" dirty="0" smtClean="0"/>
              <a:t>Savet Evrope</a:t>
            </a:r>
            <a:r>
              <a:rPr lang="sr-Latn-RS" baseline="0" dirty="0" smtClean="0"/>
              <a:t> sprovodi analizu propisa date države, kao i odgovarajućeg konteksta.</a:t>
            </a:r>
            <a:endParaRPr lang="en-US" dirty="0"/>
          </a:p>
          <a:p>
            <a:pPr algn="just"/>
            <a:r>
              <a:rPr lang="en-US" dirty="0" smtClean="0"/>
              <a:t>3</a:t>
            </a:r>
            <a:r>
              <a:rPr lang="sr-Latn-RS" dirty="0" smtClean="0"/>
              <a:t>.</a:t>
            </a:r>
            <a:r>
              <a:rPr lang="sr-Latn-RS" baseline="0" dirty="0" smtClean="0"/>
              <a:t> korak</a:t>
            </a:r>
            <a:r>
              <a:rPr lang="en-US" dirty="0" smtClean="0"/>
              <a:t>: </a:t>
            </a:r>
            <a:r>
              <a:rPr lang="sr-Latn-RS" dirty="0" smtClean="0"/>
              <a:t>Savet Evrope sprovodi savetodavnu misiju o regulativi u</a:t>
            </a:r>
            <a:r>
              <a:rPr lang="sr-Latn-RS" baseline="0" dirty="0" smtClean="0"/>
              <a:t> oblasti visokotehnološkog kriminala, kako bi državi pomogla da svoje propise uskladi sa zahtevima Budimpeštanske konvencije</a:t>
            </a:r>
            <a:r>
              <a:rPr lang="en-US" dirty="0" smtClean="0"/>
              <a:t>.</a:t>
            </a:r>
            <a:endParaRPr lang="en-US" dirty="0"/>
          </a:p>
          <a:p>
            <a:pPr algn="just"/>
            <a:r>
              <a:rPr lang="en-US" dirty="0" smtClean="0"/>
              <a:t>4</a:t>
            </a:r>
            <a:r>
              <a:rPr lang="sr-Latn-RS" dirty="0" smtClean="0"/>
              <a:t>.</a:t>
            </a:r>
            <a:r>
              <a:rPr lang="sr-Latn-RS" baseline="0" dirty="0" smtClean="0"/>
              <a:t> korak</a:t>
            </a:r>
            <a:r>
              <a:rPr lang="en-US" dirty="0" smtClean="0"/>
              <a:t>: </a:t>
            </a:r>
            <a:r>
              <a:rPr lang="sr-Latn-RS" dirty="0" smtClean="0"/>
              <a:t>Država</a:t>
            </a:r>
            <a:r>
              <a:rPr lang="sr-Latn-RS" baseline="0" dirty="0" smtClean="0"/>
              <a:t> onda mora da uskladi svoje zakone sa odredbama Konvencije. </a:t>
            </a:r>
            <a:r>
              <a:rPr lang="en-US" dirty="0" smtClean="0"/>
              <a:t> </a:t>
            </a:r>
            <a:endParaRPr lang="en-US" dirty="0"/>
          </a:p>
          <a:p>
            <a:pPr algn="just"/>
            <a:r>
              <a:rPr lang="en-US" dirty="0" smtClean="0"/>
              <a:t>5</a:t>
            </a:r>
            <a:r>
              <a:rPr lang="sr-Latn-RS" dirty="0" smtClean="0"/>
              <a:t>. korak</a:t>
            </a:r>
            <a:r>
              <a:rPr lang="en-US" dirty="0" smtClean="0"/>
              <a:t>: </a:t>
            </a:r>
            <a:r>
              <a:rPr lang="sr-Latn-RS" dirty="0" smtClean="0"/>
              <a:t>Država mora podneti zvaničan zahtev Savetu Evrope za pristupanje Konvenciji.</a:t>
            </a:r>
            <a:endParaRPr lang="en-US" dirty="0"/>
          </a:p>
          <a:p>
            <a:pPr algn="just"/>
            <a:r>
              <a:rPr lang="en-US" dirty="0" smtClean="0"/>
              <a:t>6</a:t>
            </a:r>
            <a:r>
              <a:rPr lang="sr-Latn-RS" dirty="0" smtClean="0"/>
              <a:t>. korak</a:t>
            </a:r>
            <a:r>
              <a:rPr lang="en-US" dirty="0" smtClean="0"/>
              <a:t>: </a:t>
            </a:r>
            <a:r>
              <a:rPr lang="sr-Latn-RS" dirty="0" smtClean="0"/>
              <a:t>Kancelarija za ugovore sprovodi analizu zahteva i</a:t>
            </a:r>
            <a:r>
              <a:rPr lang="sr-Latn-RS" baseline="0" dirty="0" smtClean="0"/>
              <a:t> Komitet za Konvenciju o visokotehnološkom kriminalu (</a:t>
            </a:r>
            <a:r>
              <a:rPr lang="en-US" dirty="0" smtClean="0"/>
              <a:t>T-CY</a:t>
            </a:r>
            <a:r>
              <a:rPr lang="en-US" dirty="0"/>
              <a:t>) </a:t>
            </a:r>
            <a:r>
              <a:rPr lang="sr-Latn-RS" b="0" i="0" u="none" dirty="0" smtClean="0">
                <a:solidFill>
                  <a:srgbClr val="FF0000"/>
                </a:solidFill>
              </a:rPr>
              <a:t>donosi</a:t>
            </a:r>
            <a:r>
              <a:rPr lang="sr-Latn-RS" b="0" i="0" u="none" baseline="0" dirty="0" smtClean="0">
                <a:solidFill>
                  <a:srgbClr val="FF0000"/>
                </a:solidFill>
              </a:rPr>
              <a:t> odluku.</a:t>
            </a:r>
            <a:endParaRPr lang="en-US" b="0" i="0" u="none" dirty="0">
              <a:solidFill>
                <a:srgbClr val="FF0000"/>
              </a:solidFill>
            </a:endParaRPr>
          </a:p>
          <a:p>
            <a:pPr algn="just"/>
            <a:r>
              <a:rPr lang="sr-Latn-RS" dirty="0" smtClean="0"/>
              <a:t>7.</a:t>
            </a:r>
            <a:r>
              <a:rPr lang="sr-Latn-RS" baseline="0" dirty="0" smtClean="0"/>
              <a:t> korak: Država dobija poziv da pristupi Budimpeštanskoj konvenciji.</a:t>
            </a:r>
            <a:r>
              <a:rPr lang="en-US" dirty="0" smtClean="0"/>
              <a:t> </a:t>
            </a:r>
            <a:endParaRPr lang="en-US" dirty="0"/>
          </a:p>
          <a:p>
            <a:pPr algn="just"/>
            <a:r>
              <a:rPr lang="en-US" dirty="0" smtClean="0"/>
              <a:t>8</a:t>
            </a:r>
            <a:r>
              <a:rPr lang="sr-Latn-RS" dirty="0" smtClean="0"/>
              <a:t> korak</a:t>
            </a:r>
            <a:r>
              <a:rPr lang="en-US" dirty="0" smtClean="0"/>
              <a:t>: </a:t>
            </a:r>
            <a:r>
              <a:rPr lang="sr-Latn-RS" dirty="0" smtClean="0"/>
              <a:t>Država deponuje </a:t>
            </a:r>
            <a:r>
              <a:rPr lang="sr-Latn-RS" b="0" i="0" u="none" dirty="0" smtClean="0"/>
              <a:t>instrumente ratifikacije </a:t>
            </a:r>
            <a:r>
              <a:rPr lang="sr-Latn-RS" dirty="0" smtClean="0"/>
              <a:t>i pristupanja u Strazburu.</a:t>
            </a:r>
            <a:r>
              <a:rPr lang="en-US" dirty="0" smtClean="0"/>
              <a:t> </a:t>
            </a:r>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9</a:t>
            </a:fld>
            <a:endParaRPr lang="en-US"/>
          </a:p>
        </p:txBody>
      </p:sp>
    </p:spTree>
    <p:extLst>
      <p:ext uri="{BB962C8B-B14F-4D97-AF65-F5344CB8AC3E}">
        <p14:creationId xmlns:p14="http://schemas.microsoft.com/office/powerpoint/2010/main" val="55870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algn="just"/>
            <a:r>
              <a:rPr lang="sr-Latn-RS" sz="1200" kern="1200" dirty="0" smtClean="0">
                <a:solidFill>
                  <a:schemeClr val="tx1"/>
                </a:solidFill>
                <a:latin typeface="+mn-lt"/>
                <a:ea typeface="MS PGothic" pitchFamily="34" charset="-128"/>
                <a:cs typeface="ＭＳ Ｐゴシック" charset="0"/>
              </a:rPr>
              <a:t>Ovaj slajd prikazuje trostrani</a:t>
            </a:r>
            <a:r>
              <a:rPr lang="sr-Latn-RS" sz="1200" kern="1200" baseline="0" dirty="0" smtClean="0">
                <a:solidFill>
                  <a:schemeClr val="tx1"/>
                </a:solidFill>
                <a:latin typeface="+mn-lt"/>
                <a:ea typeface="MS PGothic" pitchFamily="34" charset="-128"/>
                <a:cs typeface="ＭＳ Ｐゴシック" charset="0"/>
              </a:rPr>
              <a:t> pristup za koji se Savet Evrope opredelio u ostvarenju svog cilja i koji glasi: „Da zaštiti vas i vaša prava u sajber prostoru</a:t>
            </a:r>
            <a:r>
              <a:rPr lang="en-GB" sz="1200" kern="1200" dirty="0" smtClean="0">
                <a:solidFill>
                  <a:schemeClr val="tx1"/>
                </a:solidFill>
                <a:latin typeface="+mn-lt"/>
                <a:ea typeface="MS PGothic" pitchFamily="34" charset="-128"/>
                <a:cs typeface="ＭＳ Ｐゴシック" charset="0"/>
              </a:rPr>
              <a:t>”. </a:t>
            </a:r>
            <a:r>
              <a:rPr lang="sr-Latn-RS" sz="1200" kern="1200" dirty="0" smtClean="0">
                <a:solidFill>
                  <a:schemeClr val="tx1"/>
                </a:solidFill>
                <a:latin typeface="+mn-lt"/>
                <a:ea typeface="MS PGothic" pitchFamily="34" charset="-128"/>
                <a:cs typeface="ＭＳ Ｐゴシック" charset="0"/>
              </a:rPr>
              <a:t>Trener treba da objasni svaki</a:t>
            </a:r>
            <a:r>
              <a:rPr lang="sr-Latn-RS" sz="1200" kern="1200" baseline="0" dirty="0" smtClean="0">
                <a:solidFill>
                  <a:schemeClr val="tx1"/>
                </a:solidFill>
                <a:latin typeface="+mn-lt"/>
                <a:ea typeface="MS PGothic" pitchFamily="34" charset="-128"/>
                <a:cs typeface="ＭＳ Ｐゴシック" charset="0"/>
              </a:rPr>
              <a:t> od ta tri pravca delovanja: </a:t>
            </a:r>
            <a:endParaRPr lang="en-GB" sz="1200" kern="1200" dirty="0">
              <a:solidFill>
                <a:schemeClr val="tx1"/>
              </a:solidFill>
              <a:latin typeface="+mn-lt"/>
              <a:ea typeface="MS PGothic" pitchFamily="34" charset="-128"/>
              <a:cs typeface="ＭＳ Ｐゴシック" charset="0"/>
            </a:endParaRPr>
          </a:p>
          <a:p>
            <a:pPr marL="228600" indent="-228600" algn="just">
              <a:buAutoNum type="arabicPeriod"/>
            </a:pPr>
            <a:r>
              <a:rPr lang="sr-Latn-RS" sz="1200" kern="1200" dirty="0" smtClean="0">
                <a:solidFill>
                  <a:schemeClr val="tx1"/>
                </a:solidFill>
                <a:latin typeface="+mn-lt"/>
                <a:ea typeface="MS PGothic" pitchFamily="34" charset="-128"/>
                <a:cs typeface="ＭＳ Ｐゴシック" charset="0"/>
              </a:rPr>
              <a:t>Prvi pristup odnosi se na unapređenje zajedničkih</a:t>
            </a:r>
            <a:r>
              <a:rPr lang="sr-Latn-RS" sz="1200" kern="1200" baseline="0" dirty="0" smtClean="0">
                <a:solidFill>
                  <a:schemeClr val="tx1"/>
                </a:solidFill>
                <a:latin typeface="+mn-lt"/>
                <a:ea typeface="MS PGothic" pitchFamily="34" charset="-128"/>
                <a:cs typeface="ＭＳ Ｐゴシック" charset="0"/>
              </a:rPr>
              <a:t> standarda u zakonodavstvu koje se odnosi na visokotehnološki kriminal na globalnom nivou. Trener može objasniti da se to čini putem Budimpeštanske konvencije, koja uspostavlja minimum standarda koji služe kao usmerenje na koje se države mogu osloniti u pripremi usklađene regulative koja je i u saglasju sa najboljom međunarodnom praksom. Zbog transnacionalne prirode visokotehnološkog kriminala, veoma je važno da sve </a:t>
            </a:r>
            <a:r>
              <a:rPr lang="sr-Latn-RS" sz="1200" b="0" i="0" u="none" kern="1200" baseline="0" dirty="0" smtClean="0">
                <a:solidFill>
                  <a:schemeClr val="tx1"/>
                </a:solidFill>
                <a:latin typeface="+mn-lt"/>
                <a:ea typeface="MS PGothic" pitchFamily="34" charset="-128"/>
                <a:cs typeface="ＭＳ Ｐゴシック" charset="0"/>
              </a:rPr>
              <a:t>jurisdikcije</a:t>
            </a:r>
            <a:r>
              <a:rPr lang="sr-Latn-RS" sz="1200" kern="1200" baseline="0" dirty="0" smtClean="0">
                <a:solidFill>
                  <a:schemeClr val="tx1"/>
                </a:solidFill>
                <a:latin typeface="+mn-lt"/>
                <a:ea typeface="MS PGothic" pitchFamily="34" charset="-128"/>
                <a:cs typeface="ＭＳ Ｐゴシック" charset="0"/>
              </a:rPr>
              <a:t> usvoje zajedničke standarde, kako bi se omogućio jedinstven pristup u borbi protiv njega.</a:t>
            </a:r>
            <a:endParaRPr lang="en-GB" sz="1200" kern="1200" dirty="0">
              <a:solidFill>
                <a:schemeClr val="tx1"/>
              </a:solidFill>
              <a:latin typeface="+mn-lt"/>
              <a:ea typeface="MS PGothic" pitchFamily="34" charset="-128"/>
              <a:cs typeface="ＭＳ Ｐゴシック" charset="0"/>
            </a:endParaRPr>
          </a:p>
          <a:p>
            <a:pPr marL="228600" indent="-228600" algn="just">
              <a:buAutoNum type="arabicPeriod"/>
            </a:pPr>
            <a:endParaRPr lang="en-GB" sz="1200" kern="1200" dirty="0">
              <a:solidFill>
                <a:schemeClr val="tx1"/>
              </a:solidFill>
              <a:latin typeface="+mn-lt"/>
              <a:ea typeface="MS PGothic" pitchFamily="34" charset="-128"/>
              <a:cs typeface="ＭＳ Ｐゴシック" charset="0"/>
            </a:endParaRPr>
          </a:p>
          <a:p>
            <a:pPr marL="228600" indent="-228600" algn="just">
              <a:buAutoNum type="arabicPeriod"/>
            </a:pPr>
            <a:r>
              <a:rPr lang="sr-Latn-RS" sz="1200" kern="1200" dirty="0" smtClean="0">
                <a:solidFill>
                  <a:schemeClr val="tx1"/>
                </a:solidFill>
                <a:latin typeface="+mn-lt"/>
                <a:ea typeface="MS PGothic" pitchFamily="34" charset="-128"/>
                <a:cs typeface="ＭＳ Ｐゴシック" charset="0"/>
              </a:rPr>
              <a:t>Drugi pristup odnosi se na praćenje</a:t>
            </a:r>
            <a:r>
              <a:rPr lang="sr-Latn-RS" sz="1200" kern="1200" baseline="0" dirty="0" smtClean="0">
                <a:solidFill>
                  <a:schemeClr val="tx1"/>
                </a:solidFill>
                <a:latin typeface="+mn-lt"/>
                <a:ea typeface="MS PGothic" pitchFamily="34" charset="-128"/>
                <a:cs typeface="ＭＳ Ｐゴシック" charset="0"/>
              </a:rPr>
              <a:t> i procene. Tim procesom rukovodi Komitet za Konvenciju o visokotehnološkom kriminalu (T-CY), koji ima važnu ulogu u proceni delotvornosti odredbi Budimpeštanske konvencije i, isto tako, radi na njenom poboljšanju. Kao primer, trener može navesti rad T-CY na formulisanju Dodatnog protokola uz Konvenciju o visokotehnološkom kriminalu koji se odnosi na inkriminaciju dela rasističke i ksenofobične prirode izvršenih putem računarskih sistema, kao i tekući angažman na Drugom dodatnom protokolu o međunarodnoj saradnji. Trener, takođe, može kao primer navesti i različite Smerenice koje je izdao Komitet, kao što su:</a:t>
            </a:r>
            <a:r>
              <a:rPr lang="en-GB" sz="1200" kern="1200" dirty="0" smtClean="0">
                <a:solidFill>
                  <a:schemeClr val="tx1"/>
                </a:solidFill>
                <a:latin typeface="+mn-lt"/>
                <a:ea typeface="MS PGothic" pitchFamily="34" charset="-128"/>
                <a:cs typeface="ＭＳ Ｐゴシック" charset="0"/>
              </a:rPr>
              <a:t> </a:t>
            </a:r>
            <a:endParaRPr lang="en-GB" sz="1200" kern="1200" dirty="0">
              <a:solidFill>
                <a:schemeClr val="tx1"/>
              </a:solidFill>
              <a:latin typeface="+mn-lt"/>
              <a:ea typeface="MS PGothic" pitchFamily="34" charset="-128"/>
              <a:cs typeface="ＭＳ Ｐゴシック" charset="0"/>
            </a:endParaRPr>
          </a:p>
          <a:p>
            <a:pPr marL="1200150" lvl="1" indent="-457200" algn="just" eaLnBrk="1" hangingPunct="1">
              <a:buFont typeface="+mj-lt"/>
              <a:buAutoNum type="arabicPeriod"/>
              <a:defRPr/>
            </a:pPr>
            <a:r>
              <a:rPr lang="sr-Latn-RS" sz="1200" dirty="0" smtClean="0">
                <a:latin typeface="Verdana" panose="020B0604030504040204" pitchFamily="34" charset="0"/>
                <a:ea typeface="Verdana" panose="020B0604030504040204" pitchFamily="34" charset="0"/>
                <a:cs typeface="Verdana" panose="020B0604030504040204" pitchFamily="34" charset="0"/>
              </a:rPr>
              <a:t>Smernica </a:t>
            </a:r>
            <a:r>
              <a:rPr lang="en-US" sz="1200" dirty="0" smtClean="0">
                <a:latin typeface="Verdana" panose="020B0604030504040204" pitchFamily="34" charset="0"/>
                <a:ea typeface="Verdana" panose="020B0604030504040204" pitchFamily="34" charset="0"/>
                <a:cs typeface="Verdana" panose="020B0604030504040204" pitchFamily="34" charset="0"/>
              </a:rPr>
              <a:t># </a:t>
            </a:r>
            <a:r>
              <a:rPr lang="en-US" sz="1200" dirty="0">
                <a:latin typeface="Verdana" panose="020B0604030504040204" pitchFamily="34" charset="0"/>
                <a:ea typeface="Verdana" panose="020B0604030504040204" pitchFamily="34" charset="0"/>
                <a:cs typeface="Verdana" panose="020B0604030504040204" pitchFamily="34" charset="0"/>
              </a:rPr>
              <a:t>1 </a:t>
            </a:r>
            <a:r>
              <a:rPr lang="sr-Latn-RS" sz="1200" dirty="0" smtClean="0">
                <a:latin typeface="Verdana" panose="020B0604030504040204" pitchFamily="34" charset="0"/>
                <a:ea typeface="Verdana" panose="020B0604030504040204" pitchFamily="34" charset="0"/>
                <a:cs typeface="Verdana" panose="020B0604030504040204" pitchFamily="34" charset="0"/>
              </a:rPr>
              <a:t>o računarskom sistemu</a:t>
            </a:r>
            <a:endParaRPr lang="en-US" sz="1200" dirty="0">
              <a:latin typeface="Verdana" panose="020B0604030504040204" pitchFamily="34" charset="0"/>
              <a:ea typeface="Verdana" panose="020B0604030504040204" pitchFamily="34" charset="0"/>
              <a:cs typeface="Verdana" panose="020B0604030504040204" pitchFamily="34" charset="0"/>
            </a:endParaRPr>
          </a:p>
          <a:p>
            <a:pPr marL="1200150" lvl="1" indent="-457200" algn="just" eaLnBrk="1" hangingPunct="1">
              <a:buFont typeface="+mj-lt"/>
              <a:buAutoNum type="arabicPeriod"/>
              <a:defRPr/>
            </a:pPr>
            <a:r>
              <a:rPr lang="sr-Latn-RS" sz="1200" dirty="0" smtClean="0">
                <a:latin typeface="Verdana" panose="020B0604030504040204" pitchFamily="34" charset="0"/>
                <a:ea typeface="Verdana" panose="020B0604030504040204" pitchFamily="34" charset="0"/>
                <a:cs typeface="Verdana" panose="020B0604030504040204" pitchFamily="34" charset="0"/>
              </a:rPr>
              <a:t>S</a:t>
            </a:r>
            <a:r>
              <a:rPr lang="sr-Latn-RS" sz="1200" noProof="0" dirty="0" smtClean="0">
                <a:latin typeface="Verdana" panose="020B0604030504040204" pitchFamily="34" charset="0"/>
                <a:ea typeface="Verdana" panose="020B0604030504040204" pitchFamily="34" charset="0"/>
                <a:cs typeface="Verdana" panose="020B0604030504040204" pitchFamily="34" charset="0"/>
              </a:rPr>
              <a:t>mernica # 2 o botnetovima</a:t>
            </a:r>
          </a:p>
          <a:p>
            <a:pPr marL="1200150" lvl="1" indent="-457200" algn="just" eaLnBrk="1" hangingPunct="1">
              <a:buFont typeface="+mj-lt"/>
              <a:buAutoNum type="arabicPeriod"/>
              <a:defRPr/>
            </a:pPr>
            <a:r>
              <a:rPr lang="sr-Latn-RS" sz="1200" noProof="0" dirty="0" smtClean="0">
                <a:latin typeface="Verdana" panose="020B0604030504040204" pitchFamily="34" charset="0"/>
                <a:ea typeface="Verdana" panose="020B0604030504040204" pitchFamily="34" charset="0"/>
                <a:cs typeface="Verdana" panose="020B0604030504040204" pitchFamily="34" charset="0"/>
              </a:rPr>
              <a:t>Smernica # 3 o prekograničnom</a:t>
            </a:r>
            <a:r>
              <a:rPr lang="sr-Latn-RS" sz="1200" baseline="0" noProof="0" dirty="0" smtClean="0">
                <a:latin typeface="Verdana" panose="020B0604030504040204" pitchFamily="34" charset="0"/>
                <a:ea typeface="Verdana" panose="020B0604030504040204" pitchFamily="34" charset="0"/>
                <a:cs typeface="Verdana" panose="020B0604030504040204" pitchFamily="34" charset="0"/>
              </a:rPr>
              <a:t> pristupu</a:t>
            </a:r>
            <a:endParaRPr lang="sr-Latn-RS" sz="1200" noProof="0" dirty="0" smtClean="0">
              <a:latin typeface="Verdana" panose="020B0604030504040204" pitchFamily="34" charset="0"/>
              <a:ea typeface="Verdana" panose="020B0604030504040204" pitchFamily="34" charset="0"/>
              <a:cs typeface="Verdana" panose="020B0604030504040204" pitchFamily="34" charset="0"/>
            </a:endParaRPr>
          </a:p>
          <a:p>
            <a:pPr marL="1200150" lvl="1" indent="-457200" algn="just" eaLnBrk="1" hangingPunct="1">
              <a:buFont typeface="+mj-lt"/>
              <a:buAutoNum type="arabicPeriod"/>
              <a:defRPr/>
            </a:pPr>
            <a:r>
              <a:rPr lang="sr-Latn-RS" sz="1200" noProof="0" dirty="0" smtClean="0">
                <a:latin typeface="Verdana" panose="020B0604030504040204" pitchFamily="34" charset="0"/>
                <a:ea typeface="Verdana" panose="020B0604030504040204" pitchFamily="34" charset="0"/>
                <a:cs typeface="Verdana" panose="020B0604030504040204" pitchFamily="34" charset="0"/>
              </a:rPr>
              <a:t>Smernica # 4 o krađi identiteta </a:t>
            </a:r>
          </a:p>
          <a:p>
            <a:pPr marL="1200150" lvl="1" indent="-457200" algn="just" eaLnBrk="1" hangingPunct="1">
              <a:buFont typeface="+mj-lt"/>
              <a:buAutoNum type="arabicPeriod"/>
              <a:defRPr/>
            </a:pPr>
            <a:r>
              <a:rPr lang="sr-Latn-RS" sz="1200" noProof="0" dirty="0" smtClean="0">
                <a:latin typeface="Verdana" panose="020B0604030504040204" pitchFamily="34" charset="0"/>
                <a:ea typeface="Verdana" panose="020B0604030504040204" pitchFamily="34" charset="0"/>
                <a:cs typeface="Verdana" panose="020B0604030504040204" pitchFamily="34" charset="0"/>
              </a:rPr>
              <a:t>Smernica # 5 o DDOS napadima (engl.</a:t>
            </a:r>
            <a:r>
              <a:rPr lang="sr-Latn-RS" sz="1200" baseline="0" noProof="0" dirty="0" smtClean="0">
                <a:latin typeface="Verdana" panose="020B0604030504040204" pitchFamily="34" charset="0"/>
                <a:ea typeface="Verdana" panose="020B0604030504040204" pitchFamily="34" charset="0"/>
                <a:cs typeface="Verdana" panose="020B0604030504040204" pitchFamily="34" charset="0"/>
              </a:rPr>
              <a:t> Distributed Denial of Service)</a:t>
            </a:r>
            <a:endParaRPr lang="sr-Latn-RS" sz="1200" noProof="0" dirty="0" smtClean="0">
              <a:latin typeface="Verdana" panose="020B0604030504040204" pitchFamily="34" charset="0"/>
              <a:ea typeface="Verdana" panose="020B0604030504040204" pitchFamily="34" charset="0"/>
              <a:cs typeface="Verdana" panose="020B0604030504040204" pitchFamily="34" charset="0"/>
            </a:endParaRPr>
          </a:p>
          <a:p>
            <a:pPr marL="1200150" lvl="1" indent="-457200" algn="just" eaLnBrk="1" hangingPunct="1">
              <a:buFont typeface="+mj-lt"/>
              <a:buAutoNum type="arabicPeriod"/>
              <a:defRPr/>
            </a:pPr>
            <a:r>
              <a:rPr lang="sr-Latn-RS" sz="1200" noProof="0" dirty="0" smtClean="0">
                <a:latin typeface="Verdana" panose="020B0604030504040204" pitchFamily="34" charset="0"/>
                <a:ea typeface="Verdana" panose="020B0604030504040204" pitchFamily="34" charset="0"/>
                <a:cs typeface="Verdana" panose="020B0604030504040204" pitchFamily="34" charset="0"/>
              </a:rPr>
              <a:t>Smernica # 6 o napadima na kritičnu infrastrukturu</a:t>
            </a:r>
          </a:p>
          <a:p>
            <a:pPr marL="1200150" lvl="1" indent="-457200" algn="just" eaLnBrk="1" hangingPunct="1">
              <a:buFont typeface="+mj-lt"/>
              <a:buAutoNum type="arabicPeriod"/>
              <a:defRPr/>
            </a:pPr>
            <a:r>
              <a:rPr lang="sr-Latn-RS" sz="1200" noProof="0" dirty="0" smtClean="0">
                <a:latin typeface="Verdana" panose="020B0604030504040204" pitchFamily="34" charset="0"/>
                <a:ea typeface="Verdana" panose="020B0604030504040204" pitchFamily="34" charset="0"/>
                <a:cs typeface="Verdana" panose="020B0604030504040204" pitchFamily="34" charset="0"/>
              </a:rPr>
              <a:t>Smernica # 7 o malveru </a:t>
            </a:r>
          </a:p>
          <a:p>
            <a:pPr marL="1200150" lvl="1" indent="-457200" algn="just" eaLnBrk="1" hangingPunct="1">
              <a:buFont typeface="+mj-lt"/>
              <a:buAutoNum type="arabicPeriod"/>
              <a:defRPr/>
            </a:pPr>
            <a:r>
              <a:rPr lang="sr-Latn-RS" sz="1200" noProof="0" dirty="0" smtClean="0">
                <a:latin typeface="Verdana" panose="020B0604030504040204" pitchFamily="34" charset="0"/>
                <a:ea typeface="Verdana" panose="020B0604030504040204" pitchFamily="34" charset="0"/>
                <a:cs typeface="Verdana" panose="020B0604030504040204" pitchFamily="34" charset="0"/>
              </a:rPr>
              <a:t>Smernica # 8 o spamu</a:t>
            </a:r>
          </a:p>
          <a:p>
            <a:pPr marL="1200150" lvl="1" indent="-457200" algn="just" eaLnBrk="1" hangingPunct="1">
              <a:buFont typeface="+mj-lt"/>
              <a:buAutoNum type="arabicPeriod"/>
              <a:defRPr/>
            </a:pPr>
            <a:r>
              <a:rPr lang="sr-Latn-RS" sz="1200" noProof="0" dirty="0" smtClean="0">
                <a:latin typeface="Verdana" panose="020B0604030504040204" pitchFamily="34" charset="0"/>
                <a:ea typeface="Verdana" panose="020B0604030504040204" pitchFamily="34" charset="0"/>
                <a:cs typeface="Verdana" panose="020B0604030504040204" pitchFamily="34" charset="0"/>
              </a:rPr>
              <a:t>Smernica # 9 o ometanju izbora </a:t>
            </a:r>
          </a:p>
          <a:p>
            <a:pPr marL="1200150" lvl="1" indent="-457200" algn="just" eaLnBrk="1" hangingPunct="1">
              <a:buFont typeface="+mj-lt"/>
              <a:buAutoNum type="arabicPeriod"/>
              <a:defRPr/>
            </a:pPr>
            <a:r>
              <a:rPr lang="sr-Latn-RS" sz="1200" noProof="0" dirty="0" smtClean="0">
                <a:latin typeface="Verdana" panose="020B0604030504040204" pitchFamily="34" charset="0"/>
                <a:ea typeface="Verdana" panose="020B0604030504040204" pitchFamily="34" charset="0"/>
                <a:cs typeface="Verdana" panose="020B0604030504040204" pitchFamily="34" charset="0"/>
              </a:rPr>
              <a:t>Smernica # 10 o</a:t>
            </a:r>
            <a:r>
              <a:rPr lang="sr-Latn-RS" sz="1200" baseline="0" noProof="0" dirty="0" smtClean="0">
                <a:latin typeface="Verdana" panose="020B0604030504040204" pitchFamily="34" charset="0"/>
                <a:ea typeface="Verdana" panose="020B0604030504040204" pitchFamily="34" charset="0"/>
                <a:cs typeface="Verdana" panose="020B0604030504040204" pitchFamily="34" charset="0"/>
              </a:rPr>
              <a:t> izdavanju naredbe u odnosu na podatke o pretplatniku</a:t>
            </a:r>
            <a:endParaRPr lang="sr-Latn-RS" sz="1200" noProof="0" dirty="0" smtClean="0">
              <a:latin typeface="Verdana" panose="020B0604030504040204" pitchFamily="34" charset="0"/>
              <a:ea typeface="Verdana" panose="020B0604030504040204" pitchFamily="34" charset="0"/>
              <a:cs typeface="Verdana" panose="020B0604030504040204" pitchFamily="34" charset="0"/>
            </a:endParaRPr>
          </a:p>
          <a:p>
            <a:pPr marL="1200150" lvl="1" indent="-457200" algn="just" eaLnBrk="1" hangingPunct="1">
              <a:buFont typeface="+mj-lt"/>
              <a:buAutoNum type="arabicPeriod"/>
              <a:defRPr/>
            </a:pPr>
            <a:r>
              <a:rPr lang="sr-Latn-RS" sz="1200" noProof="0" dirty="0" smtClean="0">
                <a:latin typeface="Verdana" panose="020B0604030504040204" pitchFamily="34" charset="0"/>
                <a:ea typeface="Verdana" panose="020B0604030504040204" pitchFamily="34" charset="0"/>
                <a:cs typeface="Verdana" panose="020B0604030504040204" pitchFamily="34" charset="0"/>
              </a:rPr>
              <a:t>Smernica # </a:t>
            </a:r>
            <a:r>
              <a:rPr lang="en-US" sz="1200" dirty="0" smtClean="0">
                <a:latin typeface="Verdana" panose="020B0604030504040204" pitchFamily="34" charset="0"/>
                <a:ea typeface="Verdana" panose="020B0604030504040204" pitchFamily="34" charset="0"/>
                <a:cs typeface="Verdana" panose="020B0604030504040204" pitchFamily="34" charset="0"/>
              </a:rPr>
              <a:t>11 o</a:t>
            </a:r>
            <a:r>
              <a:rPr lang="sr-Latn-RS" sz="1200" dirty="0" smtClean="0">
                <a:latin typeface="Verdana" panose="020B0604030504040204" pitchFamily="34" charset="0"/>
                <a:ea typeface="Verdana" panose="020B0604030504040204" pitchFamily="34" charset="0"/>
                <a:cs typeface="Verdana" panose="020B0604030504040204" pitchFamily="34" charset="0"/>
              </a:rPr>
              <a:t> terorizmu</a:t>
            </a:r>
            <a:r>
              <a:rPr lang="en-US" sz="1200" dirty="0" smtClean="0">
                <a:latin typeface="Verdana" panose="020B0604030504040204" pitchFamily="34" charset="0"/>
                <a:ea typeface="Verdana" panose="020B0604030504040204" pitchFamily="34" charset="0"/>
                <a:cs typeface="Verdana" panose="020B0604030504040204" pitchFamily="34" charset="0"/>
              </a:rPr>
              <a:t> </a:t>
            </a:r>
            <a:endParaRPr lang="en-GB" sz="1200" kern="1200" dirty="0">
              <a:solidFill>
                <a:schemeClr val="tx1"/>
              </a:solidFill>
              <a:latin typeface="+mn-lt"/>
              <a:ea typeface="MS PGothic" pitchFamily="34" charset="-128"/>
              <a:cs typeface="Verdana" panose="020B0604030504040204" pitchFamily="34" charset="0"/>
            </a:endParaRPr>
          </a:p>
          <a:p>
            <a:pPr marL="1200150" lvl="1" indent="-457200" algn="just" eaLnBrk="1" hangingPunct="1">
              <a:buFont typeface="+mj-lt"/>
              <a:buAutoNum type="arabicPeriod"/>
              <a:defRPr/>
            </a:pPr>
            <a:endParaRPr lang="en-GB" sz="1200" kern="1200" dirty="0">
              <a:solidFill>
                <a:schemeClr val="tx1"/>
              </a:solidFill>
              <a:latin typeface="+mn-lt"/>
              <a:ea typeface="MS PGothic" pitchFamily="34" charset="-128"/>
              <a:cs typeface="Verdana" panose="020B0604030504040204" pitchFamily="34" charset="0"/>
            </a:endParaRPr>
          </a:p>
          <a:p>
            <a:pPr marL="742950" lvl="0" indent="-457200" algn="just" eaLnBrk="1" hangingPunct="1">
              <a:buFont typeface="+mj-lt"/>
              <a:buAutoNum type="arabicPeriod"/>
              <a:defRPr/>
            </a:pPr>
            <a:r>
              <a:rPr lang="en-GB" sz="1200" kern="1200" dirty="0" smtClean="0">
                <a:solidFill>
                  <a:schemeClr val="tx1"/>
                </a:solidFill>
                <a:latin typeface="+mn-lt"/>
                <a:ea typeface="MS PGothic" pitchFamily="34" charset="-128"/>
                <a:cs typeface="ＭＳ Ｐゴシック" charset="0"/>
              </a:rPr>
              <a:t>T</a:t>
            </a:r>
            <a:r>
              <a:rPr lang="sr-Latn-RS" sz="1200" kern="1200" dirty="0" smtClean="0">
                <a:solidFill>
                  <a:schemeClr val="tx1"/>
                </a:solidFill>
                <a:latin typeface="+mn-lt"/>
                <a:ea typeface="MS PGothic" pitchFamily="34" charset="-128"/>
                <a:cs typeface="ＭＳ Ｐゴシック" charset="0"/>
              </a:rPr>
              <a:t>reći</a:t>
            </a:r>
            <a:r>
              <a:rPr lang="sr-Latn-RS" sz="1200" kern="1200" baseline="0" dirty="0" smtClean="0">
                <a:solidFill>
                  <a:schemeClr val="tx1"/>
                </a:solidFill>
                <a:latin typeface="+mn-lt"/>
                <a:ea typeface="MS PGothic" pitchFamily="34" charset="-128"/>
                <a:cs typeface="ＭＳ Ｐゴシック" charset="0"/>
              </a:rPr>
              <a:t> pristup se odnosi na jačanje kapaciteta. Tim procesom upravlja Programska kancelarija za visokotehnološki kriminal </a:t>
            </a:r>
            <a:r>
              <a:rPr lang="en-GB" sz="1200" kern="1200" dirty="0" smtClean="0">
                <a:solidFill>
                  <a:schemeClr val="tx1"/>
                </a:solidFill>
                <a:latin typeface="+mn-lt"/>
                <a:ea typeface="MS PGothic" pitchFamily="34" charset="-128"/>
                <a:cs typeface="ＭＳ Ｐゴシック" charset="0"/>
              </a:rPr>
              <a:t>(</a:t>
            </a:r>
            <a:r>
              <a:rPr lang="en-GB" sz="1200" kern="1200" dirty="0">
                <a:solidFill>
                  <a:schemeClr val="tx1"/>
                </a:solidFill>
                <a:latin typeface="+mn-lt"/>
                <a:ea typeface="MS PGothic" pitchFamily="34" charset="-128"/>
                <a:cs typeface="ＭＳ Ｐゴシック" charset="0"/>
              </a:rPr>
              <a:t>C-PROC</a:t>
            </a:r>
            <a:r>
              <a:rPr lang="en-GB" sz="1200" kern="1200" dirty="0" smtClean="0">
                <a:solidFill>
                  <a:schemeClr val="tx1"/>
                </a:solidFill>
                <a:latin typeface="+mn-lt"/>
                <a:ea typeface="MS PGothic" pitchFamily="34" charset="-128"/>
                <a:cs typeface="ＭＳ Ｐゴシック" charset="0"/>
              </a:rPr>
              <a:t>)</a:t>
            </a:r>
            <a:r>
              <a:rPr lang="sr-Latn-RS" sz="1200" kern="1200" dirty="0" smtClean="0">
                <a:solidFill>
                  <a:schemeClr val="tx1"/>
                </a:solidFill>
                <a:latin typeface="+mn-lt"/>
                <a:ea typeface="MS PGothic" pitchFamily="34" charset="-128"/>
                <a:cs typeface="ＭＳ Ｐゴシック" charset="0"/>
              </a:rPr>
              <a:t> i on se sprovodi</a:t>
            </a:r>
            <a:r>
              <a:rPr lang="sr-Latn-RS" sz="1200" kern="1200" baseline="0" dirty="0" smtClean="0">
                <a:solidFill>
                  <a:schemeClr val="tx1"/>
                </a:solidFill>
                <a:latin typeface="+mn-lt"/>
                <a:ea typeface="MS PGothic" pitchFamily="34" charset="-128"/>
                <a:cs typeface="ＭＳ Ｐゴシック" charset="0"/>
              </a:rPr>
              <a:t> putem programa tehničke saradnje. Trener može da pređe na sledeće slajdove, koji prikazuju rad te organizacije i različite programe koje sprovodi.</a:t>
            </a:r>
            <a:r>
              <a:rPr lang="en-US" sz="1200" kern="1200" dirty="0" smtClean="0">
                <a:solidFill>
                  <a:schemeClr val="tx1"/>
                </a:solidFill>
                <a:latin typeface="+mn-lt"/>
                <a:ea typeface="MS PGothic" pitchFamily="34" charset="-128"/>
                <a:cs typeface="ＭＳ Ｐゴシック" charset="0"/>
              </a:rPr>
              <a:t> </a:t>
            </a:r>
            <a:endParaRPr lang="en-GB" sz="1200" kern="1200" dirty="0" smtClean="0">
              <a:solidFill>
                <a:schemeClr val="tx1"/>
              </a:solidFill>
              <a:latin typeface="+mn-lt"/>
              <a:ea typeface="MS PGothic" pitchFamily="34" charset="-128"/>
              <a:cs typeface="Verdana" panose="020B0604030504040204" pitchFamily="34" charset="0"/>
            </a:endParaRPr>
          </a:p>
          <a:p>
            <a:pPr algn="just"/>
            <a:endParaRPr lang="en-PK"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10</a:t>
            </a:fld>
            <a:endParaRPr lang="en-US"/>
          </a:p>
        </p:txBody>
      </p:sp>
    </p:spTree>
    <p:extLst>
      <p:ext uri="{BB962C8B-B14F-4D97-AF65-F5344CB8AC3E}">
        <p14:creationId xmlns:p14="http://schemas.microsoft.com/office/powerpoint/2010/main" val="1729552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F985A80-396C-432A-AED1-BB91A46A9726}" type="datetime1">
              <a:rPr lang="en-US" smtClean="0"/>
              <a:t>4/2/2021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AC3DF9-EB27-4BC5-A9AA-9B5C3DCB30A7}" type="slidenum">
              <a:rPr lang="en-US"/>
              <a:pPr>
                <a:defRPr/>
              </a:pPr>
              <a:t>‹#›</a:t>
            </a:fld>
            <a:endParaRPr lang="en-US"/>
          </a:p>
        </p:txBody>
      </p:sp>
    </p:spTree>
    <p:extLst>
      <p:ext uri="{BB962C8B-B14F-4D97-AF65-F5344CB8AC3E}">
        <p14:creationId xmlns:p14="http://schemas.microsoft.com/office/powerpoint/2010/main" val="3041356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65D87E4E-3D49-4E25-B91F-1AF555572B9A}" type="datetime1">
              <a:rPr lang="en-US" smtClean="0"/>
              <a:t>4/2/2021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8759AC-EF4E-4891-8C4E-2B6B0574FFCB}" type="slidenum">
              <a:rPr lang="en-US"/>
              <a:pPr>
                <a:defRPr/>
              </a:pPr>
              <a:t>‹#›</a:t>
            </a:fld>
            <a:endParaRPr lang="en-US"/>
          </a:p>
        </p:txBody>
      </p:sp>
    </p:spTree>
    <p:extLst>
      <p:ext uri="{BB962C8B-B14F-4D97-AF65-F5344CB8AC3E}">
        <p14:creationId xmlns:p14="http://schemas.microsoft.com/office/powerpoint/2010/main" val="3127994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1FA30660-A67E-4513-A4DA-263C7D4FFDA1}" type="datetime1">
              <a:rPr lang="en-US" smtClean="0"/>
              <a:t>4/2/2021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1468EF-0C7D-4815-977B-643162CBB358}" type="slidenum">
              <a:rPr lang="en-US"/>
              <a:pPr>
                <a:defRPr/>
              </a:pPr>
              <a:t>‹#›</a:t>
            </a:fld>
            <a:endParaRPr lang="en-US"/>
          </a:p>
        </p:txBody>
      </p:sp>
    </p:spTree>
    <p:extLst>
      <p:ext uri="{BB962C8B-B14F-4D97-AF65-F5344CB8AC3E}">
        <p14:creationId xmlns:p14="http://schemas.microsoft.com/office/powerpoint/2010/main" val="952416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02A1A101-F5D9-4E0F-A2E3-31653A394A9B}" type="datetime1">
              <a:rPr lang="en-US" smtClean="0"/>
              <a:t>4/2/2021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E62E50F-F83A-42AC-8BE7-462956D58F63}" type="slidenum">
              <a:rPr lang="en-US"/>
              <a:pPr>
                <a:defRPr/>
              </a:pPr>
              <a:t>‹#›</a:t>
            </a:fld>
            <a:endParaRPr lang="en-US"/>
          </a:p>
        </p:txBody>
      </p:sp>
    </p:spTree>
    <p:extLst>
      <p:ext uri="{BB962C8B-B14F-4D97-AF65-F5344CB8AC3E}">
        <p14:creationId xmlns:p14="http://schemas.microsoft.com/office/powerpoint/2010/main" val="2345580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lvl1pPr>
              <a:defRPr/>
            </a:lvl1pPr>
          </a:lstStyle>
          <a:p>
            <a:pPr>
              <a:defRPr/>
            </a:pPr>
            <a:fld id="{F237E559-1D42-4C9E-AF2B-8C267B8483A3}" type="datetime1">
              <a:rPr lang="en-US" smtClean="0"/>
              <a:t>4/2/2021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EAF6ED3-4F23-422B-A4EE-4F2AB80A7581}" type="slidenum">
              <a:rPr lang="en-US"/>
              <a:pPr>
                <a:defRPr/>
              </a:pPr>
              <a:t>‹#›</a:t>
            </a:fld>
            <a:endParaRPr lang="en-US"/>
          </a:p>
        </p:txBody>
      </p:sp>
    </p:spTree>
    <p:extLst>
      <p:ext uri="{BB962C8B-B14F-4D97-AF65-F5344CB8AC3E}">
        <p14:creationId xmlns:p14="http://schemas.microsoft.com/office/powerpoint/2010/main" val="1030461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3"/>
          <p:cNvSpPr>
            <a:spLocks noGrp="1"/>
          </p:cNvSpPr>
          <p:nvPr>
            <p:ph type="dt" sz="half" idx="10"/>
          </p:nvPr>
        </p:nvSpPr>
        <p:spPr/>
        <p:txBody>
          <a:bodyPr/>
          <a:lstStyle>
            <a:lvl1pPr>
              <a:defRPr/>
            </a:lvl1pPr>
          </a:lstStyle>
          <a:p>
            <a:pPr>
              <a:defRPr/>
            </a:pPr>
            <a:fld id="{1D44EE50-C615-4D24-A3C7-A3917EF0D195}" type="datetime1">
              <a:rPr lang="en-US" smtClean="0"/>
              <a:t>4/2/2021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1016F37-E157-4A71-B74F-13F2098F89EA}" type="slidenum">
              <a:rPr lang="en-US"/>
              <a:pPr>
                <a:defRPr/>
              </a:pPr>
              <a:t>‹#›</a:t>
            </a:fld>
            <a:endParaRPr lang="en-US"/>
          </a:p>
        </p:txBody>
      </p:sp>
    </p:spTree>
    <p:extLst>
      <p:ext uri="{BB962C8B-B14F-4D97-AF65-F5344CB8AC3E}">
        <p14:creationId xmlns:p14="http://schemas.microsoft.com/office/powerpoint/2010/main" val="2411197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3"/>
          <p:cNvSpPr>
            <a:spLocks noGrp="1"/>
          </p:cNvSpPr>
          <p:nvPr>
            <p:ph type="dt" sz="half" idx="10"/>
          </p:nvPr>
        </p:nvSpPr>
        <p:spPr/>
        <p:txBody>
          <a:bodyPr/>
          <a:lstStyle>
            <a:lvl1pPr>
              <a:defRPr/>
            </a:lvl1pPr>
          </a:lstStyle>
          <a:p>
            <a:pPr>
              <a:defRPr/>
            </a:pPr>
            <a:fld id="{73BDF75B-5A96-4B4E-909F-7188D5946C4A}" type="datetime1">
              <a:rPr lang="en-US" smtClean="0"/>
              <a:t>4/2/2021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6CED92E-D081-4650-BDA2-FDC72F732BC2}" type="slidenum">
              <a:rPr lang="en-US"/>
              <a:pPr>
                <a:defRPr/>
              </a:pPr>
              <a:t>‹#›</a:t>
            </a:fld>
            <a:endParaRPr lang="en-US"/>
          </a:p>
        </p:txBody>
      </p:sp>
    </p:spTree>
    <p:extLst>
      <p:ext uri="{BB962C8B-B14F-4D97-AF65-F5344CB8AC3E}">
        <p14:creationId xmlns:p14="http://schemas.microsoft.com/office/powerpoint/2010/main" val="2968236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C745634-5B54-4CAE-83D1-A8AF6AAE209A}" type="datetime1">
              <a:rPr lang="en-US" smtClean="0"/>
              <a:t>4/2/2021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1119672-D0A0-4718-8BBB-2A72124EA1FA}" type="slidenum">
              <a:rPr lang="en-US"/>
              <a:pPr>
                <a:defRPr/>
              </a:pPr>
              <a:t>‹#›</a:t>
            </a:fld>
            <a:endParaRPr lang="en-US"/>
          </a:p>
        </p:txBody>
      </p:sp>
    </p:spTree>
    <p:extLst>
      <p:ext uri="{BB962C8B-B14F-4D97-AF65-F5344CB8AC3E}">
        <p14:creationId xmlns:p14="http://schemas.microsoft.com/office/powerpoint/2010/main" val="442105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BF79A50-A670-4F3D-AEBB-FB493323224A}" type="datetime1">
              <a:rPr lang="en-US" smtClean="0"/>
              <a:t>4/2/2021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1F2CE5-82EE-4D86-A1BA-A62E2F853B8E}" type="slidenum">
              <a:rPr lang="en-US"/>
              <a:pPr>
                <a:defRPr/>
              </a:pPr>
              <a:t>‹#›</a:t>
            </a:fld>
            <a:endParaRPr lang="en-US"/>
          </a:p>
        </p:txBody>
      </p:sp>
    </p:spTree>
    <p:extLst>
      <p:ext uri="{BB962C8B-B14F-4D97-AF65-F5344CB8AC3E}">
        <p14:creationId xmlns:p14="http://schemas.microsoft.com/office/powerpoint/2010/main" val="1194574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4292BC24-DDCD-4AF4-94D4-31CBBA7DC30E}" type="datetime1">
              <a:rPr lang="en-US" smtClean="0"/>
              <a:t>4/2/2021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60783FF-B27A-4DA4-8DF3-25C8A2D9A4EA}" type="slidenum">
              <a:rPr lang="en-US"/>
              <a:pPr>
                <a:defRPr/>
              </a:pPr>
              <a:t>‹#›</a:t>
            </a:fld>
            <a:endParaRPr lang="en-US"/>
          </a:p>
        </p:txBody>
      </p:sp>
    </p:spTree>
    <p:extLst>
      <p:ext uri="{BB962C8B-B14F-4D97-AF65-F5344CB8AC3E}">
        <p14:creationId xmlns:p14="http://schemas.microsoft.com/office/powerpoint/2010/main" val="1259578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99F740F2-BF0B-43DC-8CFA-2E210D9DDBF7}" type="datetime1">
              <a:rPr lang="en-US" smtClean="0"/>
              <a:t>4/2/2021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A79B6B6-9482-44D1-B9B3-C0B6ADDE66E2}" type="slidenum">
              <a:rPr lang="en-US"/>
              <a:pPr>
                <a:defRPr/>
              </a:pPr>
              <a:t>‹#›</a:t>
            </a:fld>
            <a:endParaRPr lang="en-US"/>
          </a:p>
        </p:txBody>
      </p:sp>
    </p:spTree>
    <p:extLst>
      <p:ext uri="{BB962C8B-B14F-4D97-AF65-F5344CB8AC3E}">
        <p14:creationId xmlns:p14="http://schemas.microsoft.com/office/powerpoint/2010/main" val="3314257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t>Click to edit Master title style</a:t>
            </a:r>
            <a:endParaRPr 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898989"/>
                </a:solidFill>
                <a:latin typeface="Calibri" pitchFamily="34" charset="0"/>
              </a:defRPr>
            </a:lvl1pPr>
          </a:lstStyle>
          <a:p>
            <a:pPr>
              <a:defRPr/>
            </a:pPr>
            <a:fld id="{3D6731DF-1C75-45F0-AD20-F5D76F80E562}" type="datetime1">
              <a:rPr lang="en-US" smtClean="0"/>
              <a:t>4/2/2021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latin typeface="Calibri" pitchFamily="34" charset="0"/>
              </a:defRPr>
            </a:lvl1pPr>
          </a:lstStyle>
          <a:p>
            <a:pPr>
              <a:defRPr/>
            </a:pPr>
            <a:fld id="{33356E94-CB88-43B7-8FBD-51FAC28F17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65" charset="-128"/>
          <a:cs typeface="ＭＳ Ｐゴシック" pitchFamily="-65" charset="-128"/>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pitchFamily="-65" charset="-128"/>
          <a:cs typeface="ＭＳ Ｐゴシック" pitchFamily="-65"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pitchFamily="-65"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928926" y="6279703"/>
            <a:ext cx="307212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2400" b="1" i="0" u="none" strike="noStrike" cap="none" normalizeH="0" baseline="0" dirty="0">
                <a:ln>
                  <a:noFill/>
                </a:ln>
                <a:solidFill>
                  <a:srgbClr val="2F618F"/>
                </a:solidFill>
                <a:effectLst/>
                <a:latin typeface="Arial Narrow" panose="020B0606020202030204" pitchFamily="34" charset="0"/>
                <a:ea typeface="Calibri" pitchFamily="34" charset="0"/>
                <a:cs typeface="Times New Roman" pitchFamily="18" charset="0"/>
              </a:rPr>
              <a:t>www.coe.int/cybercrime</a:t>
            </a:r>
            <a:endParaRPr kumimoji="0" lang="en-GB" altLang="en-US" sz="2400" b="0" i="0" u="none" strike="noStrike" cap="none" normalizeH="0" baseline="0" dirty="0">
              <a:ln>
                <a:noFill/>
              </a:ln>
              <a:solidFill>
                <a:schemeClr val="tx1"/>
              </a:solidFill>
              <a:effectLst/>
              <a:latin typeface="Arial Narrow" panose="020B0606020202030204" pitchFamily="34" charset="0"/>
              <a:cs typeface="Arial" pitchFamily="34" charset="0"/>
            </a:endParaRPr>
          </a:p>
        </p:txBody>
      </p:sp>
      <p:sp>
        <p:nvSpPr>
          <p:cNvPr id="10" name="Rectangle 9"/>
          <p:cNvSpPr/>
          <p:nvPr/>
        </p:nvSpPr>
        <p:spPr>
          <a:xfrm>
            <a:off x="179512" y="1727299"/>
            <a:ext cx="8750206" cy="2677656"/>
          </a:xfrm>
          <a:prstGeom prst="rect">
            <a:avLst/>
          </a:prstGeom>
          <a:ln>
            <a:noFill/>
          </a:ln>
        </p:spPr>
        <p:txBody>
          <a:bodyPr wrap="square">
            <a:spAutoFit/>
          </a:bodyPr>
          <a:lstStyle/>
          <a:p>
            <a:pPr algn="ctr"/>
            <a:r>
              <a:rPr lang="sr-Latn-RS" sz="3600" b="1" i="1" dirty="0" smtClean="0">
                <a:solidFill>
                  <a:schemeClr val="tx2"/>
                </a:solidFill>
              </a:rPr>
              <a:t>Specijalizovani pravosudni kurs o međunarodnoj saradnji </a:t>
            </a:r>
            <a:endParaRPr lang="sr-Latn-RS" b="1" dirty="0" smtClean="0"/>
          </a:p>
          <a:p>
            <a:pPr marL="0" indent="0" algn="ctr">
              <a:buFont typeface="Arial" charset="0"/>
              <a:buNone/>
              <a:defRPr/>
            </a:pPr>
            <a:r>
              <a:rPr lang="sr-Latn-RS" b="1" dirty="0" smtClean="0"/>
              <a:t> </a:t>
            </a:r>
            <a:endParaRPr lang="sr-Latn-RS" sz="3200" b="1" dirty="0" smtClean="0">
              <a:solidFill>
                <a:schemeClr val="tx2"/>
              </a:solidFill>
            </a:endParaRPr>
          </a:p>
          <a:p>
            <a:pPr marL="0" indent="0" algn="ctr">
              <a:buFont typeface="Arial" charset="0"/>
              <a:buNone/>
              <a:defRPr/>
            </a:pPr>
            <a:r>
              <a:rPr lang="sr-Latn-RS" sz="3200" b="1" dirty="0" smtClean="0">
                <a:solidFill>
                  <a:schemeClr val="tx2"/>
                </a:solidFill>
              </a:rPr>
              <a:t>Sersija 1.1</a:t>
            </a:r>
          </a:p>
          <a:p>
            <a:pPr marL="0" indent="0" algn="ctr">
              <a:buFont typeface="Arial" charset="0"/>
              <a:buNone/>
              <a:defRPr/>
            </a:pPr>
            <a:r>
              <a:rPr lang="sr-Latn-RS" sz="3200" b="1" dirty="0" smtClean="0">
                <a:solidFill>
                  <a:schemeClr val="tx2"/>
                </a:solidFill>
              </a:rPr>
              <a:t>Uvod u kurs </a:t>
            </a:r>
            <a:endParaRPr lang="sr-Latn-RS" sz="3200" b="1" dirty="0">
              <a:solidFill>
                <a:schemeClr val="tx2"/>
              </a:solidFill>
            </a:endParaRPr>
          </a:p>
        </p:txBody>
      </p:sp>
      <p:sp>
        <p:nvSpPr>
          <p:cNvPr id="11" name="Rectangle 10">
            <a:extLst>
              <a:ext uri="{FF2B5EF4-FFF2-40B4-BE49-F238E27FC236}">
                <a16:creationId xmlns:a16="http://schemas.microsoft.com/office/drawing/2014/main" id="{28D03BE2-FB8E-7347-AE47-AF895B0A6135}"/>
              </a:ext>
            </a:extLst>
          </p:cNvPr>
          <p:cNvSpPr/>
          <p:nvPr/>
        </p:nvSpPr>
        <p:spPr>
          <a:xfrm>
            <a:off x="-16565" y="-4763"/>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pic>
        <p:nvPicPr>
          <p:cNvPr id="19" name="Picture 4">
            <a:extLst>
              <a:ext uri="{FF2B5EF4-FFF2-40B4-BE49-F238E27FC236}">
                <a16:creationId xmlns:a16="http://schemas.microsoft.com/office/drawing/2014/main" id="{753D533C-3528-6B42-B05B-8356FF76FC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65" y="-4254"/>
            <a:ext cx="1321766" cy="107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Box 13">
            <a:extLst>
              <a:ext uri="{FF2B5EF4-FFF2-40B4-BE49-F238E27FC236}">
                <a16:creationId xmlns:a16="http://schemas.microsoft.com/office/drawing/2014/main" id="{E9D04F56-8666-F64D-B157-6DE9DDF12FF0}"/>
              </a:ext>
            </a:extLst>
          </p:cNvPr>
          <p:cNvSpPr txBox="1">
            <a:spLocks noChangeArrowheads="1"/>
          </p:cNvSpPr>
          <p:nvPr/>
        </p:nvSpPr>
        <p:spPr bwMode="auto">
          <a:xfrm>
            <a:off x="1278836" y="-11113"/>
            <a:ext cx="3817937"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sr-Latn-CS" altLang="en-US" sz="1400" dirty="0">
              <a:solidFill>
                <a:schemeClr val="bg1"/>
              </a:solidFill>
              <a:ea typeface="MS PGothic" panose="020B0600070205080204" pitchFamily="34" charset="-128"/>
            </a:endParaRPr>
          </a:p>
          <a:p>
            <a:pPr eaLnBrk="1" hangingPunct="1">
              <a:spcBef>
                <a:spcPct val="0"/>
              </a:spcBef>
              <a:buFontTx/>
              <a:buNone/>
            </a:pPr>
            <a:endParaRPr lang="sr-Latn-CS" altLang="en-US" sz="1600" b="1" dirty="0">
              <a:solidFill>
                <a:schemeClr val="bg1"/>
              </a:solidFill>
              <a:latin typeface="Arial Narrow" panose="020B0604020202020204" pitchFamily="34" charset="0"/>
              <a:ea typeface="MS PGothic" panose="020B0600070205080204" pitchFamily="34" charset="-128"/>
            </a:endParaRPr>
          </a:p>
        </p:txBody>
      </p:sp>
      <p:pic>
        <p:nvPicPr>
          <p:cNvPr id="21" name="Picture 8" descr="http://www.coe.int/documents/16695/995226/Funded+EU%2BCOE+-+Implemented+COE+dark+background.png/643b8f9d-517b-4fad-82f4-488bde2625b0?t=1375371137000?t=1375371137000">
            <a:extLst>
              <a:ext uri="{FF2B5EF4-FFF2-40B4-BE49-F238E27FC236}">
                <a16:creationId xmlns:a16="http://schemas.microsoft.com/office/drawing/2014/main" id="{5F39A16C-F9D3-2A4D-98FE-6E0DFED1E2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6748" y="211138"/>
            <a:ext cx="4087813"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2328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10</a:t>
            </a:fld>
            <a:endParaRPr lang="en-GB" dirty="0">
              <a:latin typeface="Arial" panose="020B0604020202020204" pitchFamily="34" charset="0"/>
              <a:cs typeface="Arial" panose="020B0604020202020204" pitchFamily="34" charset="0"/>
            </a:endParaRPr>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10</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smtClean="0">
                <a:solidFill>
                  <a:schemeClr val="bg1"/>
                </a:solidFill>
                <a:latin typeface="Arial" panose="020B0604020202020204" pitchFamily="34" charset="0"/>
                <a:cs typeface="Arial" panose="020B0604020202020204" pitchFamily="34" charset="0"/>
              </a:rPr>
              <a:t>Pristup Saveta Evrope</a:t>
            </a:r>
            <a:endParaRPr lang="en-US" sz="3200" b="1" dirty="0">
              <a:solidFill>
                <a:schemeClr val="bg1"/>
              </a:solidFill>
              <a:latin typeface="Arial" panose="020B0604020202020204" pitchFamily="34" charset="0"/>
              <a:cs typeface="Arial" panose="020B0604020202020204" pitchFamily="34" charset="0"/>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Isosceles Triangle 15">
            <a:extLst>
              <a:ext uri="{FF2B5EF4-FFF2-40B4-BE49-F238E27FC236}">
                <a16:creationId xmlns:a16="http://schemas.microsoft.com/office/drawing/2014/main" id="{E58818D9-E243-4E48-AEAB-F3B6BD13F567}"/>
              </a:ext>
            </a:extLst>
          </p:cNvPr>
          <p:cNvSpPr/>
          <p:nvPr/>
        </p:nvSpPr>
        <p:spPr>
          <a:xfrm>
            <a:off x="2484438" y="2017713"/>
            <a:ext cx="3948112" cy="3095625"/>
          </a:xfrm>
          <a:prstGeom prst="triangle">
            <a:avLst/>
          </a:prstGeom>
          <a:solidFill>
            <a:srgbClr val="2F618F"/>
          </a:solidFill>
          <a:ln>
            <a:solidFill>
              <a:srgbClr val="2F618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400">
              <a:latin typeface="Arial" panose="020B0604020202020204" pitchFamily="34" charset="0"/>
              <a:cs typeface="Arial" panose="020B0604020202020204" pitchFamily="34" charset="0"/>
            </a:endParaRPr>
          </a:p>
        </p:txBody>
      </p:sp>
      <p:sp>
        <p:nvSpPr>
          <p:cNvPr id="19" name="TextBox 12">
            <a:extLst>
              <a:ext uri="{FF2B5EF4-FFF2-40B4-BE49-F238E27FC236}">
                <a16:creationId xmlns:a16="http://schemas.microsoft.com/office/drawing/2014/main" id="{999EA554-4E3F-4FB2-9CD8-4EF6BA7CCFBB}"/>
              </a:ext>
            </a:extLst>
          </p:cNvPr>
          <p:cNvSpPr txBox="1">
            <a:spLocks noChangeArrowheads="1"/>
          </p:cNvSpPr>
          <p:nvPr/>
        </p:nvSpPr>
        <p:spPr bwMode="auto">
          <a:xfrm>
            <a:off x="3317875" y="3544888"/>
            <a:ext cx="2262188"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ctr"/>
            <a:r>
              <a:rPr lang="en-GB" sz="1800" b="1" dirty="0" smtClean="0">
                <a:solidFill>
                  <a:schemeClr val="bg1"/>
                </a:solidFill>
                <a:latin typeface="Arial" panose="020B0604020202020204" pitchFamily="34" charset="0"/>
                <a:cs typeface="Arial" panose="020B0604020202020204" pitchFamily="34" charset="0"/>
              </a:rPr>
              <a:t>“</a:t>
            </a:r>
            <a:r>
              <a:rPr lang="sr-Latn-RS" sz="1800" b="1" dirty="0" smtClean="0">
                <a:solidFill>
                  <a:schemeClr val="bg1"/>
                </a:solidFill>
                <a:latin typeface="Arial" panose="020B0604020202020204" pitchFamily="34" charset="0"/>
                <a:cs typeface="Arial" panose="020B0604020202020204" pitchFamily="34" charset="0"/>
              </a:rPr>
              <a:t>Da </a:t>
            </a:r>
            <a:r>
              <a:rPr lang="sr-Latn-RS" sz="1800" b="1" dirty="0" smtClean="0">
                <a:solidFill>
                  <a:schemeClr val="bg1"/>
                </a:solidFill>
                <a:latin typeface="Arial" panose="020B0604020202020204" pitchFamily="34" charset="0"/>
                <a:cs typeface="Arial" panose="020B0604020202020204" pitchFamily="34" charset="0"/>
              </a:rPr>
              <a:t>zaštiti </a:t>
            </a:r>
            <a:r>
              <a:rPr lang="sr-Latn-RS" sz="1800" b="1" dirty="0" smtClean="0">
                <a:solidFill>
                  <a:schemeClr val="bg1"/>
                </a:solidFill>
                <a:latin typeface="Arial" panose="020B0604020202020204" pitchFamily="34" charset="0"/>
                <a:cs typeface="Arial" panose="020B0604020202020204" pitchFamily="34" charset="0"/>
              </a:rPr>
              <a:t>vas i vaša prava u sajber prostoru</a:t>
            </a:r>
            <a:r>
              <a:rPr lang="en-GB" sz="1800" b="1" dirty="0" smtClean="0">
                <a:solidFill>
                  <a:schemeClr val="bg1"/>
                </a:solidFill>
                <a:latin typeface="Arial" panose="020B0604020202020204" pitchFamily="34" charset="0"/>
                <a:cs typeface="Arial" panose="020B0604020202020204" pitchFamily="34" charset="0"/>
              </a:rPr>
              <a:t>”</a:t>
            </a:r>
            <a:endParaRPr lang="en-GB" sz="1800" b="1" dirty="0">
              <a:solidFill>
                <a:schemeClr val="bg1"/>
              </a:solidFill>
              <a:latin typeface="Arial" panose="020B0604020202020204" pitchFamily="34" charset="0"/>
              <a:cs typeface="Arial" panose="020B0604020202020204" pitchFamily="34" charset="0"/>
            </a:endParaRPr>
          </a:p>
        </p:txBody>
      </p:sp>
      <p:sp>
        <p:nvSpPr>
          <p:cNvPr id="20" name="TextBox 13">
            <a:extLst>
              <a:ext uri="{FF2B5EF4-FFF2-40B4-BE49-F238E27FC236}">
                <a16:creationId xmlns:a16="http://schemas.microsoft.com/office/drawing/2014/main" id="{8124BEA4-2864-4287-8544-2561552B6E50}"/>
              </a:ext>
            </a:extLst>
          </p:cNvPr>
          <p:cNvSpPr txBox="1">
            <a:spLocks noChangeArrowheads="1"/>
          </p:cNvSpPr>
          <p:nvPr/>
        </p:nvSpPr>
        <p:spPr bwMode="auto">
          <a:xfrm>
            <a:off x="1547813" y="1144588"/>
            <a:ext cx="583247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ctr"/>
            <a:r>
              <a:rPr lang="en-GB" sz="1800" b="1" dirty="0">
                <a:latin typeface="Arial" panose="020B0604020202020204" pitchFamily="34" charset="0"/>
                <a:cs typeface="Arial" panose="020B0604020202020204" pitchFamily="34" charset="0"/>
              </a:rPr>
              <a:t>1 </a:t>
            </a:r>
            <a:r>
              <a:rPr lang="sr-Latn-RS" sz="1800" b="1" dirty="0" smtClean="0">
                <a:latin typeface="Arial" panose="020B0604020202020204" pitchFamily="34" charset="0"/>
                <a:cs typeface="Arial" panose="020B0604020202020204" pitchFamily="34" charset="0"/>
              </a:rPr>
              <a:t>Zajednički standardi</a:t>
            </a:r>
            <a:r>
              <a:rPr lang="en-GB" sz="1800" b="1" dirty="0" smtClean="0">
                <a:latin typeface="Arial" panose="020B0604020202020204" pitchFamily="34" charset="0"/>
                <a:cs typeface="Arial" panose="020B0604020202020204" pitchFamily="34" charset="0"/>
              </a:rPr>
              <a:t>: </a:t>
            </a:r>
            <a:r>
              <a:rPr lang="sr-Latn-RS" sz="1800" b="1" dirty="0" smtClean="0">
                <a:latin typeface="Arial" panose="020B0604020202020204" pitchFamily="34" charset="0"/>
                <a:cs typeface="Arial" panose="020B0604020202020204" pitchFamily="34" charset="0"/>
              </a:rPr>
              <a:t>Budimpeštanska konvencija i srodni standardi</a:t>
            </a:r>
            <a:endParaRPr lang="en-GB" sz="1800" b="1" dirty="0">
              <a:latin typeface="Arial" panose="020B0604020202020204" pitchFamily="34" charset="0"/>
              <a:cs typeface="Arial" panose="020B0604020202020204" pitchFamily="34" charset="0"/>
            </a:endParaRPr>
          </a:p>
        </p:txBody>
      </p:sp>
      <p:sp>
        <p:nvSpPr>
          <p:cNvPr id="21" name="TextBox 15">
            <a:extLst>
              <a:ext uri="{FF2B5EF4-FFF2-40B4-BE49-F238E27FC236}">
                <a16:creationId xmlns:a16="http://schemas.microsoft.com/office/drawing/2014/main" id="{A9A5CF14-C84B-4A45-85E4-9E25158628D5}"/>
              </a:ext>
            </a:extLst>
          </p:cNvPr>
          <p:cNvSpPr txBox="1">
            <a:spLocks noChangeArrowheads="1"/>
          </p:cNvSpPr>
          <p:nvPr/>
        </p:nvSpPr>
        <p:spPr bwMode="auto">
          <a:xfrm>
            <a:off x="107950" y="4184873"/>
            <a:ext cx="299085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r>
              <a:rPr lang="en-GB" sz="1800" b="1" dirty="0">
                <a:latin typeface="Arial" panose="020B0604020202020204" pitchFamily="34" charset="0"/>
                <a:cs typeface="Arial" panose="020B0604020202020204" pitchFamily="34" charset="0"/>
              </a:rPr>
              <a:t>2 </a:t>
            </a:r>
            <a:r>
              <a:rPr lang="sr-Latn-RS" sz="1800" b="1" dirty="0" smtClean="0">
                <a:latin typeface="Arial" panose="020B0604020202020204" pitchFamily="34" charset="0"/>
                <a:cs typeface="Arial" panose="020B0604020202020204" pitchFamily="34" charset="0"/>
              </a:rPr>
              <a:t>Praćenje i procene</a:t>
            </a:r>
            <a:r>
              <a:rPr lang="en-GB" sz="1800" b="1" dirty="0" smtClean="0">
                <a:latin typeface="Arial" panose="020B0604020202020204" pitchFamily="34" charset="0"/>
                <a:cs typeface="Arial" panose="020B0604020202020204" pitchFamily="34" charset="0"/>
              </a:rPr>
              <a:t>:</a:t>
            </a:r>
            <a:endParaRPr lang="en-GB" sz="1800" b="1" dirty="0">
              <a:latin typeface="Arial" panose="020B0604020202020204" pitchFamily="34" charset="0"/>
              <a:cs typeface="Arial" panose="020B0604020202020204" pitchFamily="34" charset="0"/>
            </a:endParaRPr>
          </a:p>
          <a:p>
            <a:r>
              <a:rPr lang="sr-Latn-RS" sz="1800" b="1" dirty="0" smtClean="0">
                <a:latin typeface="Arial" panose="020B0604020202020204" pitchFamily="34" charset="0"/>
                <a:cs typeface="Arial" panose="020B0604020202020204" pitchFamily="34" charset="0"/>
              </a:rPr>
              <a:t>Komitet za Konvenciju o visokotehnološkom kriminalu </a:t>
            </a:r>
            <a:r>
              <a:rPr lang="en-GB" sz="1800" b="1" dirty="0" smtClean="0">
                <a:latin typeface="Arial" panose="020B0604020202020204" pitchFamily="34" charset="0"/>
                <a:cs typeface="Arial" panose="020B0604020202020204" pitchFamily="34" charset="0"/>
              </a:rPr>
              <a:t>(</a:t>
            </a:r>
            <a:r>
              <a:rPr lang="en-GB" sz="1800" b="1" dirty="0">
                <a:latin typeface="Arial" panose="020B0604020202020204" pitchFamily="34" charset="0"/>
                <a:cs typeface="Arial" panose="020B0604020202020204" pitchFamily="34" charset="0"/>
              </a:rPr>
              <a:t>T-CY)</a:t>
            </a:r>
          </a:p>
        </p:txBody>
      </p:sp>
      <p:cxnSp>
        <p:nvCxnSpPr>
          <p:cNvPr id="22" name="Straight Arrow Connector 21">
            <a:extLst>
              <a:ext uri="{FF2B5EF4-FFF2-40B4-BE49-F238E27FC236}">
                <a16:creationId xmlns:a16="http://schemas.microsoft.com/office/drawing/2014/main" id="{A0AB8322-D4CC-44DB-8C9D-8D94DF7FC787}"/>
              </a:ext>
            </a:extLst>
          </p:cNvPr>
          <p:cNvCxnSpPr/>
          <p:nvPr/>
        </p:nvCxnSpPr>
        <p:spPr>
          <a:xfrm flipH="1">
            <a:off x="2268538" y="2076450"/>
            <a:ext cx="1871662" cy="2892425"/>
          </a:xfrm>
          <a:prstGeom prst="straightConnector1">
            <a:avLst/>
          </a:prstGeom>
          <a:ln w="76200">
            <a:solidFill>
              <a:schemeClr val="tx1">
                <a:lumMod val="50000"/>
                <a:lumOff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CB255B26-CDAC-4A5C-9C1B-406506019FCD}"/>
              </a:ext>
            </a:extLst>
          </p:cNvPr>
          <p:cNvCxnSpPr/>
          <p:nvPr/>
        </p:nvCxnSpPr>
        <p:spPr>
          <a:xfrm flipH="1">
            <a:off x="2771775" y="5387975"/>
            <a:ext cx="3384550" cy="0"/>
          </a:xfrm>
          <a:prstGeom prst="straightConnector1">
            <a:avLst/>
          </a:prstGeom>
          <a:ln w="76200">
            <a:solidFill>
              <a:schemeClr val="tx1">
                <a:lumMod val="50000"/>
                <a:lumOff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57D7F9B-0DC1-4EAB-889B-224945161722}"/>
              </a:ext>
            </a:extLst>
          </p:cNvPr>
          <p:cNvCxnSpPr/>
          <p:nvPr/>
        </p:nvCxnSpPr>
        <p:spPr>
          <a:xfrm>
            <a:off x="4799013" y="2068513"/>
            <a:ext cx="1860550" cy="2892425"/>
          </a:xfrm>
          <a:prstGeom prst="straightConnector1">
            <a:avLst/>
          </a:prstGeom>
          <a:ln w="76200">
            <a:solidFill>
              <a:schemeClr val="tx1">
                <a:lumMod val="50000"/>
                <a:lumOff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5" name="TextBox 19">
            <a:extLst>
              <a:ext uri="{FF2B5EF4-FFF2-40B4-BE49-F238E27FC236}">
                <a16:creationId xmlns:a16="http://schemas.microsoft.com/office/drawing/2014/main" id="{97D3F667-6A24-4DB2-9BDC-B6DAB12B94D4}"/>
              </a:ext>
            </a:extLst>
          </p:cNvPr>
          <p:cNvSpPr txBox="1">
            <a:spLocks noChangeArrowheads="1"/>
          </p:cNvSpPr>
          <p:nvPr/>
        </p:nvSpPr>
        <p:spPr bwMode="auto">
          <a:xfrm>
            <a:off x="6227763" y="5119688"/>
            <a:ext cx="295275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r>
              <a:rPr lang="en-GB" sz="1800" b="1" dirty="0">
                <a:latin typeface="Arial" panose="020B0604020202020204" pitchFamily="34" charset="0"/>
                <a:cs typeface="Arial" panose="020B0604020202020204" pitchFamily="34" charset="0"/>
              </a:rPr>
              <a:t>3 </a:t>
            </a:r>
            <a:r>
              <a:rPr lang="sr-Latn-RS" sz="1800" b="1" dirty="0" smtClean="0">
                <a:latin typeface="Arial" panose="020B0604020202020204" pitchFamily="34" charset="0"/>
                <a:cs typeface="Arial" panose="020B0604020202020204" pitchFamily="34" charset="0"/>
              </a:rPr>
              <a:t>Izgradnja kapaciteta</a:t>
            </a:r>
            <a:r>
              <a:rPr lang="en-GB" sz="1800" b="1" dirty="0" smtClean="0">
                <a:latin typeface="Arial" panose="020B0604020202020204" pitchFamily="34" charset="0"/>
                <a:cs typeface="Arial" panose="020B0604020202020204" pitchFamily="34" charset="0"/>
              </a:rPr>
              <a:t>:</a:t>
            </a:r>
            <a:endParaRPr lang="en-GB" sz="1800" b="1" dirty="0">
              <a:latin typeface="Arial" panose="020B0604020202020204" pitchFamily="34" charset="0"/>
              <a:cs typeface="Arial" panose="020B0604020202020204" pitchFamily="34" charset="0"/>
            </a:endParaRPr>
          </a:p>
          <a:p>
            <a:r>
              <a:rPr lang="en-GB" sz="1800" b="1" dirty="0">
                <a:latin typeface="Arial" panose="020B0604020202020204" pitchFamily="34" charset="0"/>
                <a:cs typeface="Arial" panose="020B0604020202020204" pitchFamily="34" charset="0"/>
              </a:rPr>
              <a:t>C-PROC </a:t>
            </a:r>
            <a:r>
              <a:rPr lang="en-GB" sz="1800" b="1" dirty="0">
                <a:latin typeface="Arial" panose="020B0604020202020204" pitchFamily="34" charset="0"/>
                <a:cs typeface="Arial" panose="020B0604020202020204" pitchFamily="34" charset="0"/>
                <a:sym typeface="Wingdings 3" charset="0"/>
              </a:rPr>
              <a:t></a:t>
            </a:r>
            <a:endParaRPr lang="en-GB" sz="1800" b="1" dirty="0">
              <a:latin typeface="Arial" panose="020B0604020202020204" pitchFamily="34" charset="0"/>
              <a:cs typeface="Arial" panose="020B0604020202020204" pitchFamily="34" charset="0"/>
            </a:endParaRPr>
          </a:p>
          <a:p>
            <a:r>
              <a:rPr lang="sr-Latn-RS" sz="1800" b="1" dirty="0" smtClean="0">
                <a:latin typeface="Arial" panose="020B0604020202020204" pitchFamily="34" charset="0"/>
                <a:cs typeface="Arial" panose="020B0604020202020204" pitchFamily="34" charset="0"/>
              </a:rPr>
              <a:t>Programi tehničke saradnje</a:t>
            </a:r>
            <a:endParaRPr lang="en-GB" sz="1800"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040B7A39-FD1B-4FD1-BABE-A14A095A848C}"/>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Tree>
    <p:extLst>
      <p:ext uri="{BB962C8B-B14F-4D97-AF65-F5344CB8AC3E}">
        <p14:creationId xmlns:p14="http://schemas.microsoft.com/office/powerpoint/2010/main" val="23139002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9" name="TextBox 13"/>
          <p:cNvSpPr txBox="1">
            <a:spLocks noChangeArrowheads="1"/>
          </p:cNvSpPr>
          <p:nvPr/>
        </p:nvSpPr>
        <p:spPr bwMode="auto">
          <a:xfrm>
            <a:off x="250825" y="1874812"/>
            <a:ext cx="8720138" cy="2862322"/>
          </a:xfrm>
          <a:prstGeom prst="rect">
            <a:avLst/>
          </a:prstGeom>
          <a:noFill/>
          <a:ln w="9525">
            <a:solidFill>
              <a:srgbClr val="2F618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spcAft>
                <a:spcPts val="1200"/>
              </a:spcAft>
              <a:buFont typeface="Wingdings" charset="0"/>
              <a:buChar char="§"/>
            </a:pPr>
            <a:r>
              <a:rPr lang="sr-Latn-RS" sz="2000" b="1" dirty="0" smtClean="0">
                <a:latin typeface="Arial" panose="020B0604020202020204" pitchFamily="34" charset="0"/>
                <a:cs typeface="Arial" panose="020B0604020202020204" pitchFamily="34" charset="0"/>
              </a:rPr>
              <a:t>Odluka Komiteta ministara iz oktobra 2013. godine</a:t>
            </a:r>
            <a:endParaRPr lang="en-US" sz="2000" b="1" dirty="0">
              <a:latin typeface="Arial" panose="020B0604020202020204" pitchFamily="34" charset="0"/>
              <a:cs typeface="Arial" panose="020B0604020202020204" pitchFamily="34" charset="0"/>
            </a:endParaRPr>
          </a:p>
          <a:p>
            <a:pPr>
              <a:spcAft>
                <a:spcPts val="1200"/>
              </a:spcAft>
              <a:buFont typeface="Wingdings" charset="0"/>
              <a:buChar char="§"/>
            </a:pPr>
            <a:r>
              <a:rPr lang="sr-Latn-RS" sz="2000" b="1" dirty="0" smtClean="0">
                <a:latin typeface="Arial" panose="020B0604020202020204" pitchFamily="34" charset="0"/>
                <a:cs typeface="Arial" panose="020B0604020202020204" pitchFamily="34" charset="0"/>
              </a:rPr>
              <a:t>Funkcionalna od aprila </a:t>
            </a:r>
            <a:r>
              <a:rPr lang="en-US" sz="2000" b="1" dirty="0" smtClean="0">
                <a:latin typeface="Arial" panose="020B0604020202020204" pitchFamily="34" charset="0"/>
                <a:cs typeface="Arial" panose="020B0604020202020204" pitchFamily="34" charset="0"/>
              </a:rPr>
              <a:t>2014</a:t>
            </a:r>
            <a:r>
              <a:rPr lang="sr-Latn-RS" sz="2000" b="1" dirty="0" smtClean="0">
                <a:latin typeface="Arial" panose="020B0604020202020204" pitchFamily="34" charset="0"/>
                <a:cs typeface="Arial" panose="020B0604020202020204" pitchFamily="34" charset="0"/>
              </a:rPr>
              <a:t>. godine</a:t>
            </a:r>
            <a:endParaRPr lang="en-US" sz="2000" b="1" dirty="0">
              <a:latin typeface="Arial" panose="020B0604020202020204" pitchFamily="34" charset="0"/>
              <a:cs typeface="Arial" panose="020B0604020202020204" pitchFamily="34" charset="0"/>
            </a:endParaRPr>
          </a:p>
          <a:p>
            <a:pPr>
              <a:spcAft>
                <a:spcPts val="1200"/>
              </a:spcAft>
              <a:buFont typeface="Wingdings" charset="0"/>
              <a:buChar char="§"/>
            </a:pPr>
            <a:r>
              <a:rPr lang="sr-Latn-RS" sz="2000" b="1" dirty="0" smtClean="0">
                <a:latin typeface="Arial" panose="020B0604020202020204" pitchFamily="34" charset="0"/>
                <a:cs typeface="Arial" panose="020B0604020202020204" pitchFamily="34" charset="0"/>
              </a:rPr>
              <a:t>Šest (</a:t>
            </a:r>
            <a:r>
              <a:rPr lang="en-US" sz="2000" b="1" dirty="0" smtClean="0">
                <a:latin typeface="Arial" panose="020B0604020202020204" pitchFamily="34" charset="0"/>
                <a:cs typeface="Arial" panose="020B0604020202020204" pitchFamily="34" charset="0"/>
              </a:rPr>
              <a:t>6</a:t>
            </a:r>
            <a:r>
              <a:rPr lang="sr-Latn-RS" sz="2000" b="1" dirty="0" smtClean="0">
                <a:latin typeface="Arial" panose="020B0604020202020204" pitchFamily="34" charset="0"/>
                <a:cs typeface="Arial" panose="020B0604020202020204" pitchFamily="34" charset="0"/>
              </a:rPr>
              <a:t>) tekućih projekata</a:t>
            </a:r>
            <a:endParaRPr lang="en-US" sz="2000" b="1" dirty="0">
              <a:latin typeface="Arial" panose="020B0604020202020204" pitchFamily="34" charset="0"/>
              <a:cs typeface="Arial" panose="020B0604020202020204" pitchFamily="34" charset="0"/>
            </a:endParaRPr>
          </a:p>
          <a:p>
            <a:pPr>
              <a:spcAft>
                <a:spcPts val="1200"/>
              </a:spcAft>
              <a:buFont typeface="Wingdings" charset="0"/>
              <a:buChar char="§"/>
            </a:pPr>
            <a:endParaRPr lang="en-US" sz="2000" b="1" dirty="0">
              <a:latin typeface="Arial" panose="020B0604020202020204" pitchFamily="34" charset="0"/>
              <a:cs typeface="Arial" panose="020B0604020202020204" pitchFamily="34" charset="0"/>
            </a:endParaRPr>
          </a:p>
          <a:p>
            <a:pPr algn="just">
              <a:spcAft>
                <a:spcPts val="1200"/>
              </a:spcAft>
              <a:buFont typeface="Wingdings" charset="0"/>
              <a:buChar char="§"/>
            </a:pPr>
            <a:r>
              <a:rPr lang="sr-Latn-RS" sz="2000" b="1" dirty="0" smtClean="0">
                <a:latin typeface="Arial" panose="020B0604020202020204" pitchFamily="34" charset="0"/>
                <a:cs typeface="Arial" panose="020B0604020202020204" pitchFamily="34" charset="0"/>
              </a:rPr>
              <a:t>Zadatak</a:t>
            </a:r>
            <a:r>
              <a:rPr lang="en-US" sz="2000" b="1" dirty="0" smtClean="0">
                <a:latin typeface="Arial" panose="020B0604020202020204" pitchFamily="34" charset="0"/>
                <a:cs typeface="Arial" panose="020B0604020202020204" pitchFamily="34" charset="0"/>
              </a:rPr>
              <a:t>: </a:t>
            </a:r>
            <a:r>
              <a:rPr lang="sr-Latn-RS" sz="2000" b="1" dirty="0" smtClean="0">
                <a:latin typeface="Arial" panose="020B0604020202020204" pitchFamily="34" charset="0"/>
                <a:cs typeface="Arial" panose="020B0604020202020204" pitchFamily="34" charset="0"/>
              </a:rPr>
              <a:t>Podrška državama širom sveta u jačanju krivičnopravnih kapaciteta u pogledu visokotehnološkog kriminala i dokaza u elektronskom obliku</a:t>
            </a:r>
            <a:endParaRPr lang="en-US" sz="2000" b="1" dirty="0">
              <a:latin typeface="Arial" panose="020B0604020202020204" pitchFamily="34" charset="0"/>
              <a:cs typeface="Arial" panose="020B0604020202020204" pitchFamily="34" charset="0"/>
            </a:endParaRPr>
          </a:p>
        </p:txBody>
      </p:sp>
      <p:sp>
        <p:nvSpPr>
          <p:cNvPr id="9" name="Slide Number Placeholder 1">
            <a:extLst>
              <a:ext uri="{FF2B5EF4-FFF2-40B4-BE49-F238E27FC236}">
                <a16:creationId xmlns:a16="http://schemas.microsoft.com/office/drawing/2014/main" id="{59A8AF8E-6E9E-4FF2-B413-54E502C7D6A9}"/>
              </a:ext>
            </a:extLst>
          </p:cNvPr>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11</a:t>
            </a:fld>
            <a:endParaRPr lang="en-GB"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AB98A80D-570E-454C-BB19-0353CAE37496}"/>
              </a:ext>
            </a:extLst>
          </p:cNvPr>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12" name="Slide Number Placeholder 4">
            <a:extLst>
              <a:ext uri="{FF2B5EF4-FFF2-40B4-BE49-F238E27FC236}">
                <a16:creationId xmlns:a16="http://schemas.microsoft.com/office/drawing/2014/main" id="{43C142B2-7307-49DB-A37A-6489B79D65B1}"/>
              </a:ext>
            </a:extLst>
          </p:cNvPr>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11</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60007D24-972D-4ABA-AB9C-323F33A04264}"/>
              </a:ext>
            </a:extLst>
          </p:cNvPr>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a:extLst>
              <a:ext uri="{FF2B5EF4-FFF2-40B4-BE49-F238E27FC236}">
                <a16:creationId xmlns:a16="http://schemas.microsoft.com/office/drawing/2014/main" id="{F6E4E475-B2E3-4777-8E46-2874C09A644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15" name="Rectangle 14">
            <a:extLst>
              <a:ext uri="{FF2B5EF4-FFF2-40B4-BE49-F238E27FC236}">
                <a16:creationId xmlns:a16="http://schemas.microsoft.com/office/drawing/2014/main" id="{41F11137-4F91-4AF2-9B75-9FD73CED5F54}"/>
              </a:ext>
            </a:extLst>
          </p:cNvPr>
          <p:cNvSpPr/>
          <p:nvPr/>
        </p:nvSpPr>
        <p:spPr>
          <a:xfrm>
            <a:off x="0" y="-27384"/>
            <a:ext cx="9144000" cy="119265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2400" b="1" dirty="0" smtClean="0">
                <a:solidFill>
                  <a:schemeClr val="bg1"/>
                </a:solidFill>
                <a:latin typeface="Arial" panose="020B0604020202020204" pitchFamily="34" charset="0"/>
                <a:cs typeface="Arial" panose="020B0604020202020204" pitchFamily="34" charset="0"/>
              </a:rPr>
              <a:t>Programska kancelarija Saveta Evrope za </a:t>
            </a:r>
          </a:p>
          <a:p>
            <a:pPr algn="r"/>
            <a:r>
              <a:rPr lang="sr-Latn-RS" sz="2400" b="1" dirty="0" smtClean="0">
                <a:solidFill>
                  <a:schemeClr val="bg1"/>
                </a:solidFill>
                <a:latin typeface="Arial" panose="020B0604020202020204" pitchFamily="34" charset="0"/>
                <a:cs typeface="Arial" panose="020B0604020202020204" pitchFamily="34" charset="0"/>
              </a:rPr>
              <a:t>visokotehnološki kriminal </a:t>
            </a:r>
            <a:r>
              <a:rPr lang="en-GB" sz="2400" b="1" dirty="0" smtClean="0">
                <a:solidFill>
                  <a:schemeClr val="bg1"/>
                </a:solidFill>
                <a:latin typeface="Arial" panose="020B0604020202020204" pitchFamily="34" charset="0"/>
                <a:cs typeface="Arial" panose="020B0604020202020204" pitchFamily="34" charset="0"/>
              </a:rPr>
              <a:t>(</a:t>
            </a:r>
            <a:r>
              <a:rPr lang="en-GB" sz="2400" b="1" dirty="0">
                <a:solidFill>
                  <a:schemeClr val="bg1"/>
                </a:solidFill>
                <a:latin typeface="Arial" panose="020B0604020202020204" pitchFamily="34" charset="0"/>
                <a:cs typeface="Arial" panose="020B0604020202020204" pitchFamily="34" charset="0"/>
              </a:rPr>
              <a:t>C-PROC</a:t>
            </a:r>
            <a:r>
              <a:rPr lang="en-GB" sz="2400" b="1" dirty="0" smtClean="0">
                <a:solidFill>
                  <a:schemeClr val="bg1"/>
                </a:solidFill>
                <a:latin typeface="Arial" panose="020B0604020202020204" pitchFamily="34" charset="0"/>
                <a:cs typeface="Arial" panose="020B0604020202020204" pitchFamily="34" charset="0"/>
              </a:rPr>
              <a:t>)</a:t>
            </a:r>
            <a:r>
              <a:rPr lang="sr-Latn-RS" sz="2400" b="1" dirty="0" smtClean="0">
                <a:solidFill>
                  <a:schemeClr val="bg1"/>
                </a:solidFill>
                <a:latin typeface="Arial" panose="020B0604020202020204" pitchFamily="34" charset="0"/>
                <a:cs typeface="Arial" panose="020B0604020202020204" pitchFamily="34" charset="0"/>
              </a:rPr>
              <a:t>,</a:t>
            </a:r>
          </a:p>
          <a:p>
            <a:pPr algn="r"/>
            <a:r>
              <a:rPr lang="sr-Latn-RS" sz="2400" b="1" dirty="0" smtClean="0">
                <a:solidFill>
                  <a:schemeClr val="bg1"/>
                </a:solidFill>
                <a:latin typeface="Arial" panose="020B0604020202020204" pitchFamily="34" charset="0"/>
                <a:cs typeface="Arial" panose="020B0604020202020204" pitchFamily="34" charset="0"/>
              </a:rPr>
              <a:t>Bukurešt</a:t>
            </a:r>
            <a:endParaRPr lang="en-GB" sz="2400" b="1" dirty="0">
              <a:solidFill>
                <a:schemeClr val="bg1"/>
              </a:solidFill>
              <a:latin typeface="Arial" panose="020B0604020202020204" pitchFamily="34" charset="0"/>
              <a:cs typeface="Arial" panose="020B0604020202020204" pitchFamily="34" charset="0"/>
            </a:endParaRPr>
          </a:p>
        </p:txBody>
      </p:sp>
      <p:pic>
        <p:nvPicPr>
          <p:cNvPr id="16" name="Picture 4">
            <a:extLst>
              <a:ext uri="{FF2B5EF4-FFF2-40B4-BE49-F238E27FC236}">
                <a16:creationId xmlns:a16="http://schemas.microsoft.com/office/drawing/2014/main" id="{A7E41809-D68A-453E-9F98-0131A819EA5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201" y="-27384"/>
            <a:ext cx="971386" cy="11926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TextBox 16">
            <a:extLst>
              <a:ext uri="{FF2B5EF4-FFF2-40B4-BE49-F238E27FC236}">
                <a16:creationId xmlns:a16="http://schemas.microsoft.com/office/drawing/2014/main" id="{D9E94DDF-2A25-49D6-830C-09E0DB8DD2CA}"/>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Tree>
    <p:extLst>
      <p:ext uri="{BB962C8B-B14F-4D97-AF65-F5344CB8AC3E}">
        <p14:creationId xmlns:p14="http://schemas.microsoft.com/office/powerpoint/2010/main" val="34425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302" name="Picture 12"/>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7360096" y="5059454"/>
            <a:ext cx="1182688" cy="101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13"/>
          <p:cNvSpPr/>
          <p:nvPr/>
        </p:nvSpPr>
        <p:spPr>
          <a:xfrm>
            <a:off x="323850" y="1181100"/>
            <a:ext cx="8461375" cy="50332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latin typeface="Arial" panose="020B0604020202020204" pitchFamily="34" charset="0"/>
              <a:cs typeface="Arial" panose="020B0604020202020204" pitchFamily="34" charset="0"/>
            </a:endParaRPr>
          </a:p>
        </p:txBody>
      </p:sp>
      <p:sp>
        <p:nvSpPr>
          <p:cNvPr id="55304" name="TextBox 14"/>
          <p:cNvSpPr txBox="1">
            <a:spLocks noChangeArrowheads="1"/>
          </p:cNvSpPr>
          <p:nvPr/>
        </p:nvSpPr>
        <p:spPr bwMode="auto">
          <a:xfrm>
            <a:off x="303212" y="3002312"/>
            <a:ext cx="7874000" cy="602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08000" bIns="108000">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ts val="3000"/>
              </a:lnSpc>
            </a:pPr>
            <a:r>
              <a:rPr lang="en-GB" dirty="0">
                <a:latin typeface="Arial" panose="020B0604020202020204" pitchFamily="34" charset="0"/>
                <a:cs typeface="Arial" panose="020B0604020202020204" pitchFamily="34" charset="0"/>
              </a:rPr>
              <a:t>GLACY+ </a:t>
            </a:r>
            <a:r>
              <a:rPr lang="sr-Latn-RS" sz="1400" dirty="0" smtClean="0">
                <a:latin typeface="Arial" panose="020B0604020202020204" pitchFamily="34" charset="0"/>
                <a:cs typeface="Arial" panose="020B0604020202020204" pitchFamily="34" charset="0"/>
              </a:rPr>
              <a:t>Zajednički </a:t>
            </a:r>
            <a:r>
              <a:rPr lang="sr-Latn-RS" sz="1400" dirty="0">
                <a:latin typeface="Arial" panose="020B0604020202020204" pitchFamily="34" charset="0"/>
                <a:cs typeface="Arial" panose="020B0604020202020204" pitchFamily="34" charset="0"/>
              </a:rPr>
              <a:t>projekat EU</a:t>
            </a:r>
            <a:r>
              <a:rPr lang="en-GB" sz="1400" dirty="0">
                <a:latin typeface="Arial" panose="020B0604020202020204" pitchFamily="34" charset="0"/>
                <a:cs typeface="Arial" panose="020B0604020202020204" pitchFamily="34" charset="0"/>
              </a:rPr>
              <a:t>/</a:t>
            </a:r>
            <a:r>
              <a:rPr lang="sr-Latn-RS" sz="1400" dirty="0">
                <a:latin typeface="Arial" panose="020B0604020202020204" pitchFamily="34" charset="0"/>
                <a:cs typeface="Arial" panose="020B0604020202020204" pitchFamily="34" charset="0"/>
              </a:rPr>
              <a:t>SE za </a:t>
            </a:r>
            <a:r>
              <a:rPr lang="sr-Latn-RS" sz="1400" dirty="0" smtClean="0">
                <a:latin typeface="Arial" panose="020B0604020202020204" pitchFamily="34" charset="0"/>
                <a:cs typeface="Arial" panose="020B0604020202020204" pitchFamily="34" charset="0"/>
              </a:rPr>
              <a:t>globalnu akciju protiv visokotehnološkog kriminala</a:t>
            </a:r>
            <a:endParaRPr lang="en-GB" sz="1400" dirty="0">
              <a:latin typeface="Arial" panose="020B0604020202020204" pitchFamily="34" charset="0"/>
              <a:cs typeface="Arial" panose="020B0604020202020204" pitchFamily="34" charset="0"/>
            </a:endParaRPr>
          </a:p>
        </p:txBody>
      </p:sp>
      <p:sp>
        <p:nvSpPr>
          <p:cNvPr id="55305" name="TextBox 15"/>
          <p:cNvSpPr txBox="1">
            <a:spLocks noChangeArrowheads="1"/>
          </p:cNvSpPr>
          <p:nvPr/>
        </p:nvSpPr>
        <p:spPr bwMode="auto">
          <a:xfrm>
            <a:off x="323850" y="2425643"/>
            <a:ext cx="7789863" cy="602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108000" rIns="90000" bIns="108000">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ts val="3000"/>
              </a:lnSpc>
            </a:pPr>
            <a:r>
              <a:rPr lang="sr-Latn-RS" dirty="0" smtClean="0">
                <a:latin typeface="Arial" panose="020B0604020202020204" pitchFamily="34" charset="0"/>
                <a:cs typeface="Arial" panose="020B0604020202020204" pitchFamily="34" charset="0"/>
              </a:rPr>
              <a:t>CyberEast </a:t>
            </a:r>
            <a:r>
              <a:rPr lang="sr-Latn-RS" sz="1400" dirty="0" smtClean="0">
                <a:latin typeface="Arial" panose="020B0604020202020204" pitchFamily="34" charset="0"/>
                <a:cs typeface="Arial" panose="020B0604020202020204" pitchFamily="34" charset="0"/>
              </a:rPr>
              <a:t>Istočno partnerstvo Evropske unije (EU) i Saveta Evrope (SE)</a:t>
            </a:r>
            <a:r>
              <a:rPr lang="en-GB" sz="1400" dirty="0" smtClean="0">
                <a:latin typeface="Arial" panose="020B0604020202020204" pitchFamily="34" charset="0"/>
                <a:cs typeface="Arial" panose="020B0604020202020204" pitchFamily="34" charset="0"/>
              </a:rPr>
              <a:t>  </a:t>
            </a:r>
            <a:endParaRPr lang="en-GB" sz="1400" dirty="0">
              <a:latin typeface="Arial" panose="020B0604020202020204" pitchFamily="34" charset="0"/>
              <a:cs typeface="Arial" panose="020B0604020202020204" pitchFamily="34" charset="0"/>
            </a:endParaRPr>
          </a:p>
        </p:txBody>
      </p:sp>
      <p:sp>
        <p:nvSpPr>
          <p:cNvPr id="55307" name="TextBox 17"/>
          <p:cNvSpPr txBox="1">
            <a:spLocks noChangeArrowheads="1"/>
          </p:cNvSpPr>
          <p:nvPr/>
        </p:nvSpPr>
        <p:spPr bwMode="auto">
          <a:xfrm>
            <a:off x="323850" y="3558555"/>
            <a:ext cx="8482013" cy="602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08000" bIns="108000">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ts val="3000"/>
              </a:lnSpc>
            </a:pPr>
            <a:r>
              <a:rPr lang="en-GB" dirty="0">
                <a:latin typeface="Arial" panose="020B0604020202020204" pitchFamily="34" charset="0"/>
                <a:cs typeface="Arial" panose="020B0604020202020204" pitchFamily="34" charset="0"/>
              </a:rPr>
              <a:t>iPROCEEDS-2 </a:t>
            </a:r>
            <a:r>
              <a:rPr lang="sr-Latn-RS" sz="1400" dirty="0" smtClean="0">
                <a:latin typeface="Arial" panose="020B0604020202020204" pitchFamily="34" charset="0"/>
                <a:cs typeface="Arial" panose="020B0604020202020204" pitchFamily="34" charset="0"/>
              </a:rPr>
              <a:t>Projekat </a:t>
            </a:r>
            <a:r>
              <a:rPr lang="sr-Latn-RS" sz="1400" dirty="0">
                <a:latin typeface="Arial" panose="020B0604020202020204" pitchFamily="34" charset="0"/>
                <a:cs typeface="Arial" panose="020B0604020202020204" pitchFamily="34" charset="0"/>
              </a:rPr>
              <a:t>EU</a:t>
            </a:r>
            <a:r>
              <a:rPr lang="en-GB" sz="1400" dirty="0">
                <a:latin typeface="Arial" panose="020B0604020202020204" pitchFamily="34" charset="0"/>
                <a:cs typeface="Arial" panose="020B0604020202020204" pitchFamily="34" charset="0"/>
              </a:rPr>
              <a:t>/</a:t>
            </a:r>
            <a:r>
              <a:rPr lang="sr-Latn-RS" sz="1400" dirty="0">
                <a:latin typeface="Arial" panose="020B0604020202020204" pitchFamily="34" charset="0"/>
                <a:cs typeface="Arial" panose="020B0604020202020204" pitchFamily="34" charset="0"/>
              </a:rPr>
              <a:t>SE </a:t>
            </a:r>
            <a:r>
              <a:rPr lang="sr-Latn-RS" sz="1400" dirty="0" smtClean="0">
                <a:latin typeface="Arial" panose="020B0604020202020204" pitchFamily="34" charset="0"/>
                <a:cs typeface="Arial" panose="020B0604020202020204" pitchFamily="34" charset="0"/>
              </a:rPr>
              <a:t>usmeren na otkrivanje prihoda od kriminala na internetu</a:t>
            </a:r>
            <a:r>
              <a:rPr lang="en-GB" sz="1400" dirty="0" smtClean="0">
                <a:latin typeface="Arial" panose="020B0604020202020204" pitchFamily="34" charset="0"/>
                <a:cs typeface="Arial" panose="020B0604020202020204" pitchFamily="34" charset="0"/>
              </a:rPr>
              <a:t> </a:t>
            </a:r>
            <a:endParaRPr lang="en-GB" sz="1400" dirty="0">
              <a:latin typeface="Arial" panose="020B0604020202020204" pitchFamily="34" charset="0"/>
              <a:cs typeface="Arial" panose="020B0604020202020204" pitchFamily="34" charset="0"/>
            </a:endParaRPr>
          </a:p>
        </p:txBody>
      </p:sp>
      <p:sp>
        <p:nvSpPr>
          <p:cNvPr id="55308" name="TextBox 18"/>
          <p:cNvSpPr txBox="1">
            <a:spLocks noChangeArrowheads="1"/>
          </p:cNvSpPr>
          <p:nvPr/>
        </p:nvSpPr>
        <p:spPr bwMode="auto">
          <a:xfrm>
            <a:off x="323850" y="5501904"/>
            <a:ext cx="7762875" cy="628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08000" bIns="108000">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ts val="3200"/>
              </a:lnSpc>
            </a:pPr>
            <a:r>
              <a:rPr lang="sr-Latn-RS" dirty="0" smtClean="0">
                <a:latin typeface="Arial" panose="020B0604020202020204" pitchFamily="34" charset="0"/>
                <a:cs typeface="Arial" panose="020B0604020202020204" pitchFamily="34" charset="0"/>
              </a:rPr>
              <a:t>CyberCrime@Octopus</a:t>
            </a:r>
            <a:r>
              <a:rPr lang="en-GB" sz="1800" dirty="0" smtClean="0">
                <a:latin typeface="Arial" panose="020B0604020202020204" pitchFamily="34" charset="0"/>
                <a:cs typeface="Arial" panose="020B0604020202020204" pitchFamily="34" charset="0"/>
              </a:rPr>
              <a:t> </a:t>
            </a:r>
            <a:r>
              <a:rPr lang="en-GB" sz="1400" dirty="0" smtClean="0">
                <a:latin typeface="Arial" panose="020B0604020202020204" pitchFamily="34" charset="0"/>
                <a:cs typeface="Arial" panose="020B0604020202020204" pitchFamily="34" charset="0"/>
              </a:rPr>
              <a:t>(</a:t>
            </a:r>
            <a:r>
              <a:rPr lang="sr-Latn-RS" sz="1400" dirty="0" smtClean="0">
                <a:latin typeface="Arial" panose="020B0604020202020204" pitchFamily="34" charset="0"/>
                <a:cs typeface="Arial" panose="020B0604020202020204" pitchFamily="34" charset="0"/>
              </a:rPr>
              <a:t>finansira se dobrovoljnim prilozima</a:t>
            </a:r>
            <a:r>
              <a:rPr lang="en-GB" sz="1400" dirty="0" smtClean="0">
                <a:latin typeface="Arial" panose="020B0604020202020204" pitchFamily="34" charset="0"/>
                <a:cs typeface="Arial" panose="020B0604020202020204" pitchFamily="34" charset="0"/>
              </a:rPr>
              <a:t>) </a:t>
            </a:r>
            <a:endParaRPr lang="en-GB" sz="1400" dirty="0">
              <a:latin typeface="Arial" panose="020B0604020202020204" pitchFamily="34" charset="0"/>
              <a:cs typeface="Arial" panose="020B0604020202020204" pitchFamily="34" charset="0"/>
            </a:endParaRPr>
          </a:p>
        </p:txBody>
      </p:sp>
      <p:pic>
        <p:nvPicPr>
          <p:cNvPr id="55309" name="Picture 19"/>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388169" y="1357685"/>
            <a:ext cx="4687887" cy="81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Box 17"/>
          <p:cNvSpPr txBox="1">
            <a:spLocks noChangeArrowheads="1"/>
          </p:cNvSpPr>
          <p:nvPr/>
        </p:nvSpPr>
        <p:spPr bwMode="auto">
          <a:xfrm>
            <a:off x="323528" y="4077181"/>
            <a:ext cx="8482013" cy="602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108000" bIns="108000">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ts val="3000"/>
              </a:lnSpc>
            </a:pPr>
            <a:r>
              <a:rPr lang="sr-Latn-RS" dirty="0" smtClean="0">
                <a:latin typeface="Arial" panose="020B0604020202020204" pitchFamily="34" charset="0"/>
                <a:cs typeface="Arial" panose="020B0604020202020204" pitchFamily="34" charset="0"/>
              </a:rPr>
              <a:t>CyberSouth</a:t>
            </a:r>
            <a:r>
              <a:rPr lang="en-GB" dirty="0" smtClean="0">
                <a:latin typeface="Arial" panose="020B0604020202020204" pitchFamily="34" charset="0"/>
                <a:cs typeface="Arial" panose="020B0604020202020204" pitchFamily="34" charset="0"/>
              </a:rPr>
              <a:t> </a:t>
            </a:r>
            <a:r>
              <a:rPr lang="sr-Latn-RS" sz="1400" dirty="0">
                <a:latin typeface="Arial" panose="020B0604020202020204" pitchFamily="34" charset="0"/>
                <a:cs typeface="Arial" panose="020B0604020202020204" pitchFamily="34" charset="0"/>
              </a:rPr>
              <a:t>P</a:t>
            </a:r>
            <a:r>
              <a:rPr lang="sr-Latn-RS" sz="1400" dirty="0" smtClean="0">
                <a:latin typeface="Arial" panose="020B0604020202020204" pitchFamily="34" charset="0"/>
                <a:cs typeface="Arial" panose="020B0604020202020204" pitchFamily="34" charset="0"/>
              </a:rPr>
              <a:t>rojekat </a:t>
            </a:r>
            <a:r>
              <a:rPr lang="sr-Latn-RS" sz="1400" dirty="0">
                <a:latin typeface="Arial" panose="020B0604020202020204" pitchFamily="34" charset="0"/>
                <a:cs typeface="Arial" panose="020B0604020202020204" pitchFamily="34" charset="0"/>
              </a:rPr>
              <a:t>EU</a:t>
            </a:r>
            <a:r>
              <a:rPr lang="en-GB" sz="1400" dirty="0">
                <a:latin typeface="Arial" panose="020B0604020202020204" pitchFamily="34" charset="0"/>
                <a:cs typeface="Arial" panose="020B0604020202020204" pitchFamily="34" charset="0"/>
              </a:rPr>
              <a:t>/</a:t>
            </a:r>
            <a:r>
              <a:rPr lang="sr-Latn-RS" sz="1400" dirty="0">
                <a:latin typeface="Arial" panose="020B0604020202020204" pitchFamily="34" charset="0"/>
                <a:cs typeface="Arial" panose="020B0604020202020204" pitchFamily="34" charset="0"/>
              </a:rPr>
              <a:t>SE </a:t>
            </a:r>
            <a:r>
              <a:rPr lang="sr-Latn-RS" sz="1400" dirty="0" smtClean="0">
                <a:latin typeface="Arial" panose="020B0604020202020204" pitchFamily="34" charset="0"/>
                <a:cs typeface="Arial" panose="020B0604020202020204" pitchFamily="34" charset="0"/>
              </a:rPr>
              <a:t>koji se bavi visokotehnološkim kriminalom i el. dokazima</a:t>
            </a:r>
            <a:endParaRPr lang="en-GB" sz="1400" dirty="0">
              <a:latin typeface="Arial" panose="020B0604020202020204" pitchFamily="34" charset="0"/>
              <a:cs typeface="Arial" panose="020B0604020202020204" pitchFamily="34" charset="0"/>
            </a:endParaRPr>
          </a:p>
        </p:txBody>
      </p:sp>
      <p:sp>
        <p:nvSpPr>
          <p:cNvPr id="16" name="Slide Number Placeholder 1">
            <a:extLst>
              <a:ext uri="{FF2B5EF4-FFF2-40B4-BE49-F238E27FC236}">
                <a16:creationId xmlns:a16="http://schemas.microsoft.com/office/drawing/2014/main" id="{7F10AA3D-7A56-4B1F-BA80-631032029E7A}"/>
              </a:ext>
            </a:extLst>
          </p:cNvPr>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12</a:t>
            </a:fld>
            <a:endParaRPr lang="en-GB" dirty="0">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9B32B1DA-3931-4280-B0F7-64DEDC27227D}"/>
              </a:ext>
            </a:extLst>
          </p:cNvPr>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19" name="Slide Number Placeholder 4">
            <a:extLst>
              <a:ext uri="{FF2B5EF4-FFF2-40B4-BE49-F238E27FC236}">
                <a16:creationId xmlns:a16="http://schemas.microsoft.com/office/drawing/2014/main" id="{BDF7F0E1-5449-47A4-9380-FBCCF178EC22}"/>
              </a:ext>
            </a:extLst>
          </p:cNvPr>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12</a:t>
            </a:fld>
            <a:endParaRPr lang="en-GB" dirty="0">
              <a:solidFill>
                <a:schemeClr val="tx1"/>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C2BE4651-A8FB-44A2-A4FC-1C4C099C135F}"/>
              </a:ext>
            </a:extLst>
          </p:cNvPr>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2" name="Rectangle 4">
            <a:extLst>
              <a:ext uri="{FF2B5EF4-FFF2-40B4-BE49-F238E27FC236}">
                <a16:creationId xmlns:a16="http://schemas.microsoft.com/office/drawing/2014/main" id="{182FB8F0-18B7-4E07-A897-D820D65F380C}"/>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23" name="Rectangle 22">
            <a:extLst>
              <a:ext uri="{FF2B5EF4-FFF2-40B4-BE49-F238E27FC236}">
                <a16:creationId xmlns:a16="http://schemas.microsoft.com/office/drawing/2014/main" id="{9669AB9D-540C-4FA4-B301-7F61956A80F0}"/>
              </a:ext>
            </a:extLst>
          </p:cNvPr>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smtClean="0">
                <a:solidFill>
                  <a:schemeClr val="bg1"/>
                </a:solidFill>
                <a:latin typeface="Arial" panose="020B0604020202020204" pitchFamily="34" charset="0"/>
                <a:cs typeface="Arial" panose="020B0604020202020204" pitchFamily="34" charset="0"/>
              </a:rPr>
              <a:t>Tekući programi za jačanje kapaciteta</a:t>
            </a:r>
            <a:endParaRPr lang="en-GB" sz="3200" b="1" dirty="0">
              <a:solidFill>
                <a:schemeClr val="bg1"/>
              </a:solidFill>
              <a:latin typeface="Arial" panose="020B0604020202020204" pitchFamily="34" charset="0"/>
              <a:cs typeface="Arial" panose="020B0604020202020204" pitchFamily="34" charset="0"/>
            </a:endParaRPr>
          </a:p>
        </p:txBody>
      </p:sp>
      <p:pic>
        <p:nvPicPr>
          <p:cNvPr id="24" name="Picture 4">
            <a:extLst>
              <a:ext uri="{FF2B5EF4-FFF2-40B4-BE49-F238E27FC236}">
                <a16:creationId xmlns:a16="http://schemas.microsoft.com/office/drawing/2014/main" id="{80D0A419-A036-4F76-BAEC-DB3BBC27BAE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5" name="TextBox 24">
            <a:extLst>
              <a:ext uri="{FF2B5EF4-FFF2-40B4-BE49-F238E27FC236}">
                <a16:creationId xmlns:a16="http://schemas.microsoft.com/office/drawing/2014/main" id="{2EB3FB8C-8BFC-44EF-9AE3-92FB7E34C867}"/>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2" name="TextBox 18">
            <a:extLst>
              <a:ext uri="{FF2B5EF4-FFF2-40B4-BE49-F238E27FC236}">
                <a16:creationId xmlns:a16="http://schemas.microsoft.com/office/drawing/2014/main" id="{CB4EFE07-E816-4514-A17F-CCDE597BBFBF}"/>
              </a:ext>
            </a:extLst>
          </p:cNvPr>
          <p:cNvSpPr txBox="1">
            <a:spLocks noChangeArrowheads="1"/>
          </p:cNvSpPr>
          <p:nvPr/>
        </p:nvSpPr>
        <p:spPr bwMode="auto">
          <a:xfrm>
            <a:off x="323528" y="4594191"/>
            <a:ext cx="8057048" cy="1038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tIns="108000" bIns="108000">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ts val="3200"/>
              </a:lnSpc>
            </a:pPr>
            <a:r>
              <a:rPr lang="en-US" dirty="0">
                <a:latin typeface="Arial" panose="020B0604020202020204" pitchFamily="34" charset="0"/>
                <a:cs typeface="Arial" panose="020B0604020202020204" pitchFamily="34" charset="0"/>
              </a:rPr>
              <a:t>End Online Child Sexual Exploitation and </a:t>
            </a:r>
            <a:r>
              <a:rPr lang="sr-Latn-RS" dirty="0" smtClean="0">
                <a:latin typeface="Arial" panose="020B0604020202020204" pitchFamily="34" charset="0"/>
                <a:cs typeface="Arial" panose="020B0604020202020204" pitchFamily="34" charset="0"/>
              </a:rPr>
              <a:t>Abuse@Europe </a:t>
            </a:r>
            <a:r>
              <a:rPr lang="en-US" dirty="0" smtClean="0">
                <a:latin typeface="Arial" panose="020B0604020202020204" pitchFamily="34" charset="0"/>
                <a:cs typeface="Arial" panose="020B0604020202020204" pitchFamily="34" charset="0"/>
              </a:rPr>
              <a:t>(</a:t>
            </a:r>
            <a:r>
              <a:rPr lang="sr-Latn-RS" dirty="0" smtClean="0">
                <a:latin typeface="Arial" panose="020B0604020202020204" pitchFamily="34" charset="0"/>
                <a:cs typeface="Arial" panose="020B0604020202020204" pitchFamily="34" charset="0"/>
              </a:rPr>
              <a:t>EndOCSEA@Europe)</a:t>
            </a:r>
            <a:r>
              <a:rPr lang="sr-Latn-RS" sz="1800" dirty="0" smtClean="0">
                <a:latin typeface="Arial" panose="020B0604020202020204" pitchFamily="34" charset="0"/>
                <a:cs typeface="Arial" panose="020B0604020202020204" pitchFamily="34" charset="0"/>
              </a:rPr>
              <a:t> </a:t>
            </a:r>
            <a:r>
              <a:rPr lang="en-GB" sz="1400" dirty="0" smtClean="0">
                <a:latin typeface="Arial" panose="020B0604020202020204" pitchFamily="34" charset="0"/>
                <a:cs typeface="Arial" panose="020B0604020202020204" pitchFamily="34" charset="0"/>
              </a:rPr>
              <a:t>(</a:t>
            </a:r>
            <a:r>
              <a:rPr lang="en-US" sz="1400" dirty="0" smtClean="0">
                <a:latin typeface="Arial" panose="020B0604020202020204" pitchFamily="34" charset="0"/>
                <a:cs typeface="Arial" panose="020B0604020202020204" pitchFamily="34" charset="0"/>
              </a:rPr>
              <a:t>F</a:t>
            </a:r>
            <a:r>
              <a:rPr lang="sr-Latn-RS" sz="1400" dirty="0" smtClean="0">
                <a:latin typeface="Arial" panose="020B0604020202020204" pitchFamily="34" charset="0"/>
                <a:cs typeface="Arial" panose="020B0604020202020204" pitchFamily="34" charset="0"/>
              </a:rPr>
              <a:t>ond za prestanak nasilja nad decom</a:t>
            </a:r>
            <a:r>
              <a:rPr lang="en-GB" sz="1400" dirty="0" smtClean="0">
                <a:latin typeface="Arial" panose="020B0604020202020204" pitchFamily="34" charset="0"/>
                <a:cs typeface="Arial" panose="020B0604020202020204" pitchFamily="34" charset="0"/>
              </a:rPr>
              <a:t>) </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8820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13</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13</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eaLnBrk="1" hangingPunct="1">
              <a:lnSpc>
                <a:spcPct val="80000"/>
              </a:lnSpc>
            </a:pPr>
            <a:r>
              <a:rPr lang="sr-Latn-RS" sz="3200" b="1" dirty="0" smtClean="0">
                <a:ea typeface="ＭＳ Ｐゴシック" charset="0"/>
                <a:cs typeface="ＭＳ Ｐゴシック" charset="0"/>
              </a:rPr>
              <a:t>Savet Evrope i Programska kancelarija za visokotehnološki kriminal </a:t>
            </a:r>
            <a:r>
              <a:rPr lang="en-GB" sz="3200" b="1" dirty="0" smtClean="0">
                <a:ea typeface="ＭＳ Ｐゴシック" charset="0"/>
                <a:cs typeface="ＭＳ Ｐゴシック" charset="0"/>
              </a:rPr>
              <a:t>(</a:t>
            </a:r>
            <a:r>
              <a:rPr lang="en-GB" sz="3200" b="1" dirty="0">
                <a:ea typeface="ＭＳ Ｐゴシック" charset="0"/>
                <a:cs typeface="ＭＳ Ｐゴシック" charset="0"/>
              </a:rPr>
              <a:t>C-PROC)</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70880" y="2074918"/>
            <a:ext cx="3731941" cy="2798956"/>
          </a:xfrm>
          <a:prstGeom prst="rect">
            <a:avLst/>
          </a:prstGeom>
        </p:spPr>
      </p:pic>
    </p:spTree>
    <p:extLst>
      <p:ext uri="{BB962C8B-B14F-4D97-AF65-F5344CB8AC3E}">
        <p14:creationId xmlns:p14="http://schemas.microsoft.com/office/powerpoint/2010/main" val="2694875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14</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14</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sz="3200" b="1" dirty="0" smtClean="0">
                <a:solidFill>
                  <a:schemeClr val="bg1"/>
                </a:solidFill>
              </a:rPr>
              <a:t>S</a:t>
            </a:r>
            <a:r>
              <a:rPr lang="sr-Latn-RS" sz="3200" b="1" dirty="0" smtClean="0">
                <a:solidFill>
                  <a:schemeClr val="bg1"/>
                </a:solidFill>
              </a:rPr>
              <a:t>pecijalizovani pravosudni kurs o međunarodnoj saradnji </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856034"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594925"/>
            <a:ext cx="8525021" cy="1274195"/>
          </a:xfrm>
          <a:prstGeom prst="rect">
            <a:avLst/>
          </a:prstGeom>
        </p:spPr>
        <p:txBody>
          <a:bodyPr wrap="square">
            <a:spAutoFit/>
          </a:bodyPr>
          <a:lstStyle/>
          <a:p>
            <a:pPr algn="ctr" eaLnBrk="1" hangingPunct="1">
              <a:lnSpc>
                <a:spcPct val="80000"/>
              </a:lnSpc>
            </a:pPr>
            <a:r>
              <a:rPr lang="sr-Latn-RS" sz="3200" b="1" dirty="0" smtClean="0">
                <a:ea typeface="ＭＳ Ｐゴシック" charset="0"/>
                <a:cs typeface="ＭＳ Ｐゴシック" charset="0"/>
              </a:rPr>
              <a:t>Deo II </a:t>
            </a:r>
          </a:p>
          <a:p>
            <a:pPr algn="ctr" eaLnBrk="1" hangingPunct="1">
              <a:lnSpc>
                <a:spcPct val="80000"/>
              </a:lnSpc>
            </a:pPr>
            <a:r>
              <a:rPr lang="en-GB" sz="3200" b="1" dirty="0">
                <a:ea typeface="ＭＳ Ｐゴシック" charset="0"/>
                <a:cs typeface="ＭＳ Ｐゴシック" charset="0"/>
              </a:rPr>
              <a:t/>
            </a:r>
            <a:br>
              <a:rPr lang="en-GB" sz="3200" b="1" dirty="0">
                <a:ea typeface="ＭＳ Ｐゴシック" charset="0"/>
                <a:cs typeface="ＭＳ Ｐゴシック" charset="0"/>
              </a:rPr>
            </a:br>
            <a:r>
              <a:rPr lang="sr-Latn-RS" sz="3200" b="1" dirty="0">
                <a:ea typeface="ＭＳ Ｐゴシック" charset="0"/>
                <a:cs typeface="ＭＳ Ｐゴシック" charset="0"/>
              </a:rPr>
              <a:t>S</a:t>
            </a:r>
            <a:r>
              <a:rPr lang="sr-Latn-RS" sz="3200" b="1" dirty="0" smtClean="0">
                <a:ea typeface="ＭＳ Ｐゴシック" charset="0"/>
                <a:cs typeface="ＭＳ Ｐゴシック" charset="0"/>
              </a:rPr>
              <a:t>truktura kursa</a:t>
            </a:r>
            <a:r>
              <a:rPr lang="en-GB" sz="3200" b="1" dirty="0" smtClean="0">
                <a:ea typeface="ＭＳ Ｐゴシック" charset="0"/>
                <a:cs typeface="ＭＳ Ｐゴシック" charset="0"/>
              </a:rPr>
              <a:t> </a:t>
            </a:r>
            <a:endParaRPr lang="en-GB" sz="3200" dirty="0"/>
          </a:p>
        </p:txBody>
      </p:sp>
    </p:spTree>
    <p:extLst>
      <p:ext uri="{BB962C8B-B14F-4D97-AF65-F5344CB8AC3E}">
        <p14:creationId xmlns:p14="http://schemas.microsoft.com/office/powerpoint/2010/main" val="3124559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15</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15</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smtClean="0">
                <a:ea typeface="ＭＳ Ｐゴシック" pitchFamily="34" charset="-128"/>
              </a:rPr>
              <a:t>Struktura kursa</a:t>
            </a:r>
            <a:r>
              <a:rPr lang="en-GB" sz="3200" b="1" dirty="0" smtClean="0">
                <a:ea typeface="ＭＳ Ｐゴシック" pitchFamily="34" charset="-128"/>
              </a:rPr>
              <a:t> </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200967" y="1166842"/>
            <a:ext cx="3992210" cy="4832092"/>
          </a:xfrm>
          <a:prstGeom prst="rect">
            <a:avLst/>
          </a:prstGeom>
        </p:spPr>
        <p:txBody>
          <a:bodyPr wrap="square">
            <a:spAutoFit/>
          </a:bodyPr>
          <a:lstStyle/>
          <a:p>
            <a:pPr algn="just"/>
            <a:r>
              <a:rPr lang="sr-Latn-RS" sz="2200" b="1" dirty="0" smtClean="0">
                <a:ea typeface="Verdana" panose="020B0604030504040204" pitchFamily="34" charset="0"/>
                <a:cs typeface="Arial" panose="020B0604020202020204" pitchFamily="34" charset="0"/>
              </a:rPr>
              <a:t>1. dan</a:t>
            </a:r>
            <a:r>
              <a:rPr lang="en-US" sz="2200" b="1" dirty="0" smtClean="0">
                <a:ea typeface="Verdana" panose="020B0604030504040204" pitchFamily="34" charset="0"/>
                <a:cs typeface="Arial" panose="020B0604020202020204" pitchFamily="34" charset="0"/>
              </a:rPr>
              <a:t>:</a:t>
            </a:r>
            <a:endParaRPr lang="en-US" sz="2200" b="1"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en-US" sz="2200" dirty="0" smtClean="0">
                <a:ea typeface="Verdana" panose="020B0604030504040204" pitchFamily="34" charset="0"/>
                <a:cs typeface="Arial" panose="020B0604020202020204" pitchFamily="34" charset="0"/>
              </a:rPr>
              <a:t>Se</a:t>
            </a:r>
            <a:r>
              <a:rPr lang="sr-Latn-RS" sz="2200" dirty="0" smtClean="0">
                <a:ea typeface="Verdana" panose="020B0604030504040204" pitchFamily="34" charset="0"/>
                <a:cs typeface="Arial" panose="020B0604020202020204" pitchFamily="34" charset="0"/>
              </a:rPr>
              <a:t>sija</a:t>
            </a:r>
            <a:r>
              <a:rPr lang="en-US" sz="2200" dirty="0" smtClean="0">
                <a:ea typeface="Verdana" panose="020B0604030504040204" pitchFamily="34" charset="0"/>
                <a:cs typeface="Arial" panose="020B0604020202020204" pitchFamily="34" charset="0"/>
              </a:rPr>
              <a:t> </a:t>
            </a:r>
            <a:r>
              <a:rPr lang="en-US" sz="2200" dirty="0">
                <a:ea typeface="Verdana" panose="020B0604030504040204" pitchFamily="34" charset="0"/>
                <a:cs typeface="Arial" panose="020B0604020202020204" pitchFamily="34" charset="0"/>
              </a:rPr>
              <a:t>1.1 – </a:t>
            </a:r>
            <a:r>
              <a:rPr lang="sr-Latn-RS" sz="2200" dirty="0" smtClean="0">
                <a:ea typeface="Verdana" panose="020B0604030504040204" pitchFamily="34" charset="0"/>
                <a:cs typeface="Arial" panose="020B0604020202020204" pitchFamily="34" charset="0"/>
              </a:rPr>
              <a:t>Uvod u kurs</a:t>
            </a: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en-US" sz="2200" dirty="0" smtClean="0">
                <a:ea typeface="Verdana" panose="020B0604030504040204" pitchFamily="34" charset="0"/>
                <a:cs typeface="Arial" panose="020B0604020202020204" pitchFamily="34" charset="0"/>
              </a:rPr>
              <a:t>Se</a:t>
            </a:r>
            <a:r>
              <a:rPr lang="sr-Latn-RS" sz="2200" dirty="0" smtClean="0">
                <a:ea typeface="Verdana" panose="020B0604030504040204" pitchFamily="34" charset="0"/>
                <a:cs typeface="Arial" panose="020B0604020202020204" pitchFamily="34" charset="0"/>
              </a:rPr>
              <a:t>sija</a:t>
            </a:r>
            <a:r>
              <a:rPr lang="en-US" sz="2200" dirty="0" smtClean="0">
                <a:ea typeface="Verdana" panose="020B0604030504040204" pitchFamily="34" charset="0"/>
                <a:cs typeface="Arial" panose="020B0604020202020204" pitchFamily="34" charset="0"/>
              </a:rPr>
              <a:t> </a:t>
            </a:r>
            <a:r>
              <a:rPr lang="en-US" sz="2200" dirty="0">
                <a:ea typeface="Verdana" panose="020B0604030504040204" pitchFamily="34" charset="0"/>
                <a:cs typeface="Arial" panose="020B0604020202020204" pitchFamily="34" charset="0"/>
              </a:rPr>
              <a:t>1.2 – </a:t>
            </a:r>
            <a:r>
              <a:rPr lang="sr-Latn-RS" sz="2200" dirty="0" smtClean="0">
                <a:ea typeface="Verdana" panose="020B0604030504040204" pitchFamily="34" charset="0"/>
                <a:cs typeface="Arial" panose="020B0604020202020204" pitchFamily="34" charset="0"/>
              </a:rPr>
              <a:t>Međunarodna saradnja u globalnoj ekonomiji </a:t>
            </a: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sr-Latn-RS" sz="2200" dirty="0" smtClean="0">
                <a:ea typeface="Verdana" panose="020B0604030504040204" pitchFamily="34" charset="0"/>
                <a:cs typeface="Arial" panose="020B0604020202020204" pitchFamily="34" charset="0"/>
              </a:rPr>
              <a:t>Sesija </a:t>
            </a:r>
            <a:r>
              <a:rPr lang="en-US" sz="2200" dirty="0" smtClean="0">
                <a:ea typeface="Verdana" panose="020B0604030504040204" pitchFamily="34" charset="0"/>
                <a:cs typeface="Arial" panose="020B0604020202020204" pitchFamily="34" charset="0"/>
              </a:rPr>
              <a:t>1.3 </a:t>
            </a:r>
            <a:r>
              <a:rPr lang="en-US" sz="2200" dirty="0">
                <a:ea typeface="Verdana" panose="020B0604030504040204" pitchFamily="34" charset="0"/>
                <a:cs typeface="Arial" panose="020B0604020202020204" pitchFamily="34" charset="0"/>
              </a:rPr>
              <a:t>– </a:t>
            </a:r>
            <a:r>
              <a:rPr lang="sr-Latn-RS" sz="2200" dirty="0" smtClean="0">
                <a:ea typeface="Verdana" panose="020B0604030504040204" pitchFamily="34" charset="0"/>
                <a:cs typeface="Arial" panose="020B0604020202020204" pitchFamily="34" charset="0"/>
              </a:rPr>
              <a:t>Pregled pravnih osnova međunarodne saradnje u oblasti visokotehnološkog kriminala i dokaza u elektronskom obliku</a:t>
            </a:r>
            <a:r>
              <a:rPr lang="en-US" sz="2200" dirty="0" smtClean="0">
                <a:ea typeface="Verdana" panose="020B0604030504040204" pitchFamily="34" charset="0"/>
                <a:cs typeface="Arial" panose="020B0604020202020204" pitchFamily="34" charset="0"/>
              </a:rPr>
              <a:t> </a:t>
            </a:r>
            <a:endParaRPr lang="en-GB" sz="2200" dirty="0">
              <a:ea typeface="Verdana" panose="020B060403050404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D62D7128-E40C-4C0F-AF2F-0C3C520279BC}"/>
              </a:ext>
            </a:extLst>
          </p:cNvPr>
          <p:cNvSpPr/>
          <p:nvPr/>
        </p:nvSpPr>
        <p:spPr>
          <a:xfrm>
            <a:off x="4572000" y="1166842"/>
            <a:ext cx="4307170" cy="1446550"/>
          </a:xfrm>
          <a:prstGeom prst="rect">
            <a:avLst/>
          </a:prstGeom>
        </p:spPr>
        <p:txBody>
          <a:bodyPr wrap="square">
            <a:spAutoFit/>
          </a:bodyPr>
          <a:lstStyle/>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sr-Latn-RS" sz="2200" dirty="0" smtClean="0">
                <a:ea typeface="Verdana" panose="020B0604030504040204" pitchFamily="34" charset="0"/>
                <a:cs typeface="Arial" panose="020B0604020202020204" pitchFamily="34" charset="0"/>
              </a:rPr>
              <a:t>Sesija </a:t>
            </a:r>
            <a:r>
              <a:rPr lang="en-US" sz="2200" dirty="0" smtClean="0">
                <a:ea typeface="Verdana" panose="020B0604030504040204" pitchFamily="34" charset="0"/>
                <a:cs typeface="Arial" panose="020B0604020202020204" pitchFamily="34" charset="0"/>
              </a:rPr>
              <a:t>1.4 </a:t>
            </a:r>
            <a:r>
              <a:rPr lang="en-US" sz="2200" dirty="0">
                <a:ea typeface="Verdana" panose="020B0604030504040204" pitchFamily="34" charset="0"/>
                <a:cs typeface="Arial" panose="020B0604020202020204" pitchFamily="34" charset="0"/>
              </a:rPr>
              <a:t>– </a:t>
            </a:r>
            <a:r>
              <a:rPr lang="sr-Latn-RS" sz="2200" dirty="0" smtClean="0">
                <a:ea typeface="Verdana" panose="020B0604030504040204" pitchFamily="34" charset="0"/>
                <a:cs typeface="Arial" panose="020B0604020202020204" pitchFamily="34" charset="0"/>
              </a:rPr>
              <a:t>Uzajamna pravna pomoć, praksa i postupak</a:t>
            </a:r>
            <a:r>
              <a:rPr lang="en-US" sz="2200" dirty="0" smtClean="0">
                <a:ea typeface="Verdana" panose="020B0604030504040204" pitchFamily="34" charset="0"/>
                <a:cs typeface="Arial" panose="020B0604020202020204" pitchFamily="34" charset="0"/>
              </a:rPr>
              <a:t> </a:t>
            </a:r>
            <a:endParaRPr lang="en-US" sz="2200" dirty="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2709617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16</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16</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smtClean="0">
                <a:ea typeface="ＭＳ Ｐゴシック" pitchFamily="34" charset="-128"/>
              </a:rPr>
              <a:t>Struktura kursa</a:t>
            </a:r>
            <a:r>
              <a:rPr lang="en-GB" sz="3200" b="1" dirty="0" smtClean="0">
                <a:ea typeface="ＭＳ Ｐゴシック" pitchFamily="34" charset="-128"/>
              </a:rPr>
              <a:t> </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200967" y="1166842"/>
            <a:ext cx="3992210" cy="5016758"/>
          </a:xfrm>
          <a:prstGeom prst="rect">
            <a:avLst/>
          </a:prstGeom>
        </p:spPr>
        <p:txBody>
          <a:bodyPr wrap="square">
            <a:spAutoFit/>
          </a:bodyPr>
          <a:lstStyle/>
          <a:p>
            <a:pPr algn="just"/>
            <a:r>
              <a:rPr lang="sr-Latn-RS" sz="2000" b="1" dirty="0" smtClean="0">
                <a:ea typeface="Verdana" panose="020B0604030504040204" pitchFamily="34" charset="0"/>
                <a:cs typeface="Arial" panose="020B0604020202020204" pitchFamily="34" charset="0"/>
              </a:rPr>
              <a:t>2. dan</a:t>
            </a:r>
            <a:r>
              <a:rPr lang="en-US" sz="2000" b="1" dirty="0" smtClean="0">
                <a:ea typeface="Verdana" panose="020B0604030504040204" pitchFamily="34" charset="0"/>
                <a:cs typeface="Arial" panose="020B0604020202020204" pitchFamily="34" charset="0"/>
              </a:rPr>
              <a:t>:</a:t>
            </a:r>
            <a:endParaRPr lang="en-US" sz="2000" b="1"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0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en-US" sz="2000" dirty="0" smtClean="0">
                <a:ea typeface="Verdana" panose="020B0604030504040204" pitchFamily="34" charset="0"/>
                <a:cs typeface="Arial" panose="020B0604020202020204" pitchFamily="34" charset="0"/>
              </a:rPr>
              <a:t>S</a:t>
            </a:r>
            <a:r>
              <a:rPr lang="sr-Latn-RS" sz="2000" dirty="0" smtClean="0">
                <a:ea typeface="Verdana" panose="020B0604030504040204" pitchFamily="34" charset="0"/>
                <a:cs typeface="Arial" panose="020B0604020202020204" pitchFamily="34" charset="0"/>
              </a:rPr>
              <a:t>esija </a:t>
            </a:r>
            <a:r>
              <a:rPr lang="en-US" sz="2000" dirty="0" smtClean="0">
                <a:ea typeface="Verdana" panose="020B0604030504040204" pitchFamily="34" charset="0"/>
                <a:cs typeface="Arial" panose="020B0604020202020204" pitchFamily="34" charset="0"/>
              </a:rPr>
              <a:t>2.1 </a:t>
            </a:r>
            <a:r>
              <a:rPr lang="en-US" sz="2000" dirty="0">
                <a:ea typeface="Verdana" panose="020B0604030504040204" pitchFamily="34" charset="0"/>
                <a:cs typeface="Arial" panose="020B0604020202020204" pitchFamily="34" charset="0"/>
              </a:rPr>
              <a:t>– </a:t>
            </a:r>
            <a:r>
              <a:rPr lang="en-US" sz="2000" dirty="0" smtClean="0">
                <a:ea typeface="Verdana" panose="020B0604030504040204" pitchFamily="34" charset="0"/>
                <a:cs typeface="Arial" panose="020B0604020202020204" pitchFamily="34" charset="0"/>
              </a:rPr>
              <a:t>Me</a:t>
            </a:r>
            <a:r>
              <a:rPr lang="sr-Latn-RS" sz="2000" dirty="0" smtClean="0">
                <a:ea typeface="Verdana" panose="020B0604030504040204" pitchFamily="34" charset="0"/>
                <a:cs typeface="Arial" panose="020B0604020202020204" pitchFamily="34" charset="0"/>
              </a:rPr>
              <a:t>hanizmi međunarodne saradnje predviđeni Budimpeštanskom konvencijom</a:t>
            </a:r>
            <a:r>
              <a:rPr lang="en-US" sz="2000" dirty="0" smtClean="0">
                <a:ea typeface="Verdana" panose="020B0604030504040204" pitchFamily="34" charset="0"/>
                <a:cs typeface="Arial" panose="020B0604020202020204" pitchFamily="34" charset="0"/>
              </a:rPr>
              <a:t> </a:t>
            </a:r>
            <a:endParaRPr lang="en-US" sz="20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0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en-US" sz="2000" dirty="0" smtClean="0">
                <a:ea typeface="Verdana" panose="020B0604030504040204" pitchFamily="34" charset="0"/>
                <a:cs typeface="Arial" panose="020B0604020202020204" pitchFamily="34" charset="0"/>
              </a:rPr>
              <a:t>Se</a:t>
            </a:r>
            <a:r>
              <a:rPr lang="sr-Latn-RS" sz="2000" dirty="0" smtClean="0">
                <a:ea typeface="Verdana" panose="020B0604030504040204" pitchFamily="34" charset="0"/>
                <a:cs typeface="Arial" panose="020B0604020202020204" pitchFamily="34" charset="0"/>
              </a:rPr>
              <a:t>sija</a:t>
            </a:r>
            <a:r>
              <a:rPr lang="en-US" sz="2000" dirty="0" smtClean="0">
                <a:ea typeface="Verdana" panose="020B0604030504040204" pitchFamily="34" charset="0"/>
                <a:cs typeface="Arial" panose="020B0604020202020204" pitchFamily="34" charset="0"/>
              </a:rPr>
              <a:t> </a:t>
            </a:r>
            <a:r>
              <a:rPr lang="en-US" sz="2000" dirty="0">
                <a:ea typeface="Verdana" panose="020B0604030504040204" pitchFamily="34" charset="0"/>
                <a:cs typeface="Arial" panose="020B0604020202020204" pitchFamily="34" charset="0"/>
              </a:rPr>
              <a:t>2.2 – </a:t>
            </a:r>
            <a:r>
              <a:rPr lang="sr-Latn-RS" sz="2000" dirty="0" smtClean="0">
                <a:ea typeface="Verdana" panose="020B0604030504040204" pitchFamily="34" charset="0"/>
                <a:cs typeface="Arial" panose="020B0604020202020204" pitchFamily="34" charset="0"/>
              </a:rPr>
              <a:t>Neformalne metode međunarodne saradnje</a:t>
            </a:r>
            <a:r>
              <a:rPr lang="en-US" sz="2000" dirty="0" smtClean="0">
                <a:ea typeface="Verdana" panose="020B0604030504040204" pitchFamily="34" charset="0"/>
                <a:cs typeface="Arial" panose="020B0604020202020204" pitchFamily="34" charset="0"/>
              </a:rPr>
              <a:t> </a:t>
            </a:r>
            <a:endParaRPr lang="en-US" sz="20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0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en-US" sz="2000" dirty="0" smtClean="0">
                <a:ea typeface="Verdana" panose="020B0604030504040204" pitchFamily="34" charset="0"/>
                <a:cs typeface="Arial" panose="020B0604020202020204" pitchFamily="34" charset="0"/>
              </a:rPr>
              <a:t>Se</a:t>
            </a:r>
            <a:r>
              <a:rPr lang="sr-Latn-RS" sz="2000" dirty="0" smtClean="0">
                <a:ea typeface="Verdana" panose="020B0604030504040204" pitchFamily="34" charset="0"/>
                <a:cs typeface="Arial" panose="020B0604020202020204" pitchFamily="34" charset="0"/>
              </a:rPr>
              <a:t>sija </a:t>
            </a:r>
            <a:r>
              <a:rPr lang="en-US" sz="2000" dirty="0" smtClean="0">
                <a:ea typeface="Verdana" panose="020B0604030504040204" pitchFamily="34" charset="0"/>
                <a:cs typeface="Arial" panose="020B0604020202020204" pitchFamily="34" charset="0"/>
              </a:rPr>
              <a:t>2.3 </a:t>
            </a:r>
            <a:r>
              <a:rPr lang="en-US" sz="2000" dirty="0">
                <a:ea typeface="Verdana" panose="020B0604030504040204" pitchFamily="34" charset="0"/>
                <a:cs typeface="Arial" panose="020B0604020202020204" pitchFamily="34" charset="0"/>
              </a:rPr>
              <a:t>– </a:t>
            </a:r>
            <a:r>
              <a:rPr lang="sr-Latn-RS" sz="2000" dirty="0" smtClean="0">
                <a:ea typeface="Verdana" panose="020B0604030504040204" pitchFamily="34" charset="0"/>
                <a:cs typeface="Arial" panose="020B0604020202020204" pitchFamily="34" charset="0"/>
              </a:rPr>
              <a:t>Korišćenje pribavljanja dokaza u elektronskom obliku putem mehanizama međunarodne saradnje</a:t>
            </a:r>
            <a:endParaRPr lang="en-GB" sz="2000" dirty="0">
              <a:ea typeface="Verdana" panose="020B060403050404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D62D7128-E40C-4C0F-AF2F-0C3C520279BC}"/>
              </a:ext>
            </a:extLst>
          </p:cNvPr>
          <p:cNvSpPr/>
          <p:nvPr/>
        </p:nvSpPr>
        <p:spPr>
          <a:xfrm>
            <a:off x="4572000" y="1166842"/>
            <a:ext cx="4307170" cy="1107996"/>
          </a:xfrm>
          <a:prstGeom prst="rect">
            <a:avLst/>
          </a:prstGeom>
        </p:spPr>
        <p:txBody>
          <a:bodyPr wrap="square">
            <a:spAutoFit/>
          </a:bodyPr>
          <a:lstStyle/>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en-US" sz="2000" dirty="0" smtClean="0">
                <a:ea typeface="Verdana" panose="020B0604030504040204" pitchFamily="34" charset="0"/>
                <a:cs typeface="Arial" panose="020B0604020202020204" pitchFamily="34" charset="0"/>
              </a:rPr>
              <a:t>Se</a:t>
            </a:r>
            <a:r>
              <a:rPr lang="sr-Latn-RS" sz="2000" dirty="0" smtClean="0">
                <a:ea typeface="Verdana" panose="020B0604030504040204" pitchFamily="34" charset="0"/>
                <a:cs typeface="Arial" panose="020B0604020202020204" pitchFamily="34" charset="0"/>
              </a:rPr>
              <a:t>sija </a:t>
            </a:r>
            <a:r>
              <a:rPr lang="en-US" sz="2000" dirty="0" smtClean="0">
                <a:ea typeface="Verdana" panose="020B0604030504040204" pitchFamily="34" charset="0"/>
                <a:cs typeface="Arial" panose="020B0604020202020204" pitchFamily="34" charset="0"/>
              </a:rPr>
              <a:t>2.4 </a:t>
            </a:r>
            <a:r>
              <a:rPr lang="en-US" sz="2000" dirty="0">
                <a:ea typeface="Verdana" panose="020B0604030504040204" pitchFamily="34" charset="0"/>
                <a:cs typeface="Arial" panose="020B0604020202020204" pitchFamily="34" charset="0"/>
              </a:rPr>
              <a:t>– </a:t>
            </a:r>
            <a:r>
              <a:rPr lang="sr-Latn-RS" sz="2000" dirty="0" smtClean="0">
                <a:ea typeface="Verdana" panose="020B0604030504040204" pitchFamily="34" charset="0"/>
                <a:cs typeface="Arial" panose="020B0604020202020204" pitchFamily="34" charset="0"/>
              </a:rPr>
              <a:t>Izazovi</a:t>
            </a:r>
            <a:endParaRPr lang="en-US" sz="2000" dirty="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20286494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17</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17</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smtClean="0">
                <a:ea typeface="ＭＳ Ｐゴシック" pitchFamily="34" charset="-128"/>
              </a:rPr>
              <a:t>Struktura kursa</a:t>
            </a:r>
            <a:r>
              <a:rPr lang="en-GB" sz="3200" b="1" dirty="0" smtClean="0">
                <a:ea typeface="ＭＳ Ｐゴシック" pitchFamily="34" charset="-128"/>
              </a:rPr>
              <a:t> </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200967" y="1166842"/>
            <a:ext cx="3992210" cy="4493538"/>
          </a:xfrm>
          <a:prstGeom prst="rect">
            <a:avLst/>
          </a:prstGeom>
        </p:spPr>
        <p:txBody>
          <a:bodyPr wrap="square">
            <a:spAutoFit/>
          </a:bodyPr>
          <a:lstStyle/>
          <a:p>
            <a:pPr algn="just"/>
            <a:r>
              <a:rPr lang="sr-Latn-RS" sz="2200" b="1" dirty="0" smtClean="0">
                <a:ea typeface="Verdana" panose="020B0604030504040204" pitchFamily="34" charset="0"/>
                <a:cs typeface="Arial" panose="020B0604020202020204" pitchFamily="34" charset="0"/>
              </a:rPr>
              <a:t>3. dan</a:t>
            </a:r>
            <a:r>
              <a:rPr lang="en-US" sz="2200" b="1" dirty="0" smtClean="0">
                <a:ea typeface="Verdana" panose="020B0604030504040204" pitchFamily="34" charset="0"/>
                <a:cs typeface="Arial" panose="020B0604020202020204" pitchFamily="34" charset="0"/>
              </a:rPr>
              <a:t>:</a:t>
            </a:r>
            <a:endParaRPr lang="en-US" sz="2200" b="1"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sr-Latn-RS" sz="2200" dirty="0" smtClean="0">
                <a:ea typeface="Verdana" panose="020B0604030504040204" pitchFamily="34" charset="0"/>
                <a:cs typeface="Arial" panose="020B0604020202020204" pitchFamily="34" charset="0"/>
              </a:rPr>
              <a:t>Sesija </a:t>
            </a:r>
            <a:r>
              <a:rPr lang="en-US" sz="2200" dirty="0" smtClean="0">
                <a:ea typeface="Verdana" panose="020B0604030504040204" pitchFamily="34" charset="0"/>
                <a:cs typeface="Arial" panose="020B0604020202020204" pitchFamily="34" charset="0"/>
              </a:rPr>
              <a:t>3.1 </a:t>
            </a:r>
            <a:r>
              <a:rPr lang="en-US" sz="2200" dirty="0">
                <a:ea typeface="Verdana" panose="020B0604030504040204" pitchFamily="34" charset="0"/>
                <a:cs typeface="Arial" panose="020B0604020202020204" pitchFamily="34" charset="0"/>
              </a:rPr>
              <a:t>– </a:t>
            </a:r>
            <a:r>
              <a:rPr lang="sr-Latn-RS" sz="2200" dirty="0" smtClean="0">
                <a:ea typeface="Verdana" panose="020B0604030504040204" pitchFamily="34" charset="0"/>
                <a:cs typeface="Arial" panose="020B0604020202020204" pitchFamily="34" charset="0"/>
              </a:rPr>
              <a:t>Javno-privatno partnerstvo</a:t>
            </a:r>
            <a:r>
              <a:rPr lang="en-US" sz="2200" dirty="0" smtClean="0">
                <a:ea typeface="Verdana" panose="020B0604030504040204" pitchFamily="34" charset="0"/>
                <a:cs typeface="Arial" panose="020B0604020202020204" pitchFamily="34" charset="0"/>
              </a:rPr>
              <a:t>/ </a:t>
            </a:r>
            <a:r>
              <a:rPr lang="sr-Latn-RS" sz="2200" dirty="0" smtClean="0">
                <a:ea typeface="Verdana" panose="020B0604030504040204" pitchFamily="34" charset="0"/>
                <a:cs typeface="Arial" panose="020B0604020202020204" pitchFamily="34" charset="0"/>
              </a:rPr>
              <a:t>saradnja</a:t>
            </a:r>
            <a:r>
              <a:rPr lang="en-US" sz="2200" dirty="0" smtClean="0">
                <a:ea typeface="Verdana" panose="020B0604030504040204" pitchFamily="34" charset="0"/>
                <a:cs typeface="Arial" panose="020B0604020202020204" pitchFamily="34" charset="0"/>
              </a:rPr>
              <a:t> </a:t>
            </a: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en-US" sz="2200" dirty="0" smtClean="0">
                <a:ea typeface="Verdana" panose="020B0604030504040204" pitchFamily="34" charset="0"/>
                <a:cs typeface="Arial" panose="020B0604020202020204" pitchFamily="34" charset="0"/>
              </a:rPr>
              <a:t>S</a:t>
            </a:r>
            <a:r>
              <a:rPr lang="sr-Latn-RS" sz="2200" dirty="0" smtClean="0">
                <a:ea typeface="Verdana" panose="020B0604030504040204" pitchFamily="34" charset="0"/>
                <a:cs typeface="Arial" panose="020B0604020202020204" pitchFamily="34" charset="0"/>
              </a:rPr>
              <a:t>esija</a:t>
            </a:r>
            <a:r>
              <a:rPr lang="en-US" sz="2200" dirty="0" smtClean="0">
                <a:ea typeface="Verdana" panose="020B0604030504040204" pitchFamily="34" charset="0"/>
                <a:cs typeface="Arial" panose="020B0604020202020204" pitchFamily="34" charset="0"/>
              </a:rPr>
              <a:t> </a:t>
            </a:r>
            <a:r>
              <a:rPr lang="en-US" sz="2200" dirty="0">
                <a:ea typeface="Verdana" panose="020B0604030504040204" pitchFamily="34" charset="0"/>
                <a:cs typeface="Arial" panose="020B0604020202020204" pitchFamily="34" charset="0"/>
              </a:rPr>
              <a:t>3.2 – </a:t>
            </a:r>
            <a:r>
              <a:rPr lang="sr-Latn-RS" sz="2200" dirty="0" smtClean="0">
                <a:ea typeface="Verdana" panose="020B0604030504040204" pitchFamily="34" charset="0"/>
                <a:cs typeface="Arial" panose="020B0604020202020204" pitchFamily="34" charset="0"/>
              </a:rPr>
              <a:t>Jačanje veština u oblasti visokotehnološkog kriminala</a:t>
            </a: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en-US" sz="2200" dirty="0" smtClean="0">
                <a:ea typeface="Verdana" panose="020B0604030504040204" pitchFamily="34" charset="0"/>
                <a:cs typeface="Arial" panose="020B0604020202020204" pitchFamily="34" charset="0"/>
              </a:rPr>
              <a:t>Se</a:t>
            </a:r>
            <a:r>
              <a:rPr lang="sr-Latn-RS" sz="2200" dirty="0" smtClean="0">
                <a:ea typeface="Verdana" panose="020B0604030504040204" pitchFamily="34" charset="0"/>
                <a:cs typeface="Arial" panose="020B0604020202020204" pitchFamily="34" charset="0"/>
              </a:rPr>
              <a:t>sija</a:t>
            </a:r>
            <a:r>
              <a:rPr lang="en-US" sz="2200" dirty="0" smtClean="0">
                <a:ea typeface="Verdana" panose="020B0604030504040204" pitchFamily="34" charset="0"/>
                <a:cs typeface="Arial" panose="020B0604020202020204" pitchFamily="34" charset="0"/>
              </a:rPr>
              <a:t> </a:t>
            </a:r>
            <a:r>
              <a:rPr lang="en-US" sz="2200" dirty="0">
                <a:ea typeface="Verdana" panose="020B0604030504040204" pitchFamily="34" charset="0"/>
                <a:cs typeface="Arial" panose="020B0604020202020204" pitchFamily="34" charset="0"/>
              </a:rPr>
              <a:t>3.3 – </a:t>
            </a:r>
            <a:r>
              <a:rPr lang="sr-Latn-RS" sz="2200" dirty="0">
                <a:ea typeface="Verdana" panose="020B0604030504040204" pitchFamily="34" charset="0"/>
                <a:cs typeface="Arial" panose="020B0604020202020204" pitchFamily="34" charset="0"/>
              </a:rPr>
              <a:t>Jačanje veština u oblasti visokotehnološkog </a:t>
            </a:r>
            <a:r>
              <a:rPr lang="sr-Latn-RS" sz="2200" dirty="0" smtClean="0">
                <a:ea typeface="Verdana" panose="020B0604030504040204" pitchFamily="34" charset="0"/>
                <a:cs typeface="Arial" panose="020B0604020202020204" pitchFamily="34" charset="0"/>
              </a:rPr>
              <a:t>kriminala</a:t>
            </a:r>
            <a:r>
              <a:rPr lang="en-US" sz="2200" dirty="0" smtClean="0">
                <a:ea typeface="Verdana" panose="020B0604030504040204" pitchFamily="34" charset="0"/>
                <a:cs typeface="Arial" panose="020B0604020202020204" pitchFamily="34" charset="0"/>
              </a:rPr>
              <a:t> (</a:t>
            </a:r>
            <a:r>
              <a:rPr lang="sr-Latn-RS" sz="2200" dirty="0" smtClean="0">
                <a:ea typeface="Verdana" panose="020B0604030504040204" pitchFamily="34" charset="0"/>
                <a:cs typeface="Arial" panose="020B0604020202020204" pitchFamily="34" charset="0"/>
              </a:rPr>
              <a:t>grupni izveštaj</a:t>
            </a:r>
            <a:r>
              <a:rPr lang="en-US" sz="2200" dirty="0" smtClean="0">
                <a:ea typeface="Verdana" panose="020B0604030504040204" pitchFamily="34" charset="0"/>
                <a:cs typeface="Arial" panose="020B0604020202020204" pitchFamily="34" charset="0"/>
              </a:rPr>
              <a:t>)</a:t>
            </a:r>
            <a:endParaRPr lang="en-GB"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GB" sz="2200" dirty="0">
              <a:ea typeface="Verdana" panose="020B060403050404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D62D7128-E40C-4C0F-AF2F-0C3C520279BC}"/>
              </a:ext>
            </a:extLst>
          </p:cNvPr>
          <p:cNvSpPr/>
          <p:nvPr/>
        </p:nvSpPr>
        <p:spPr>
          <a:xfrm>
            <a:off x="4572000" y="1166842"/>
            <a:ext cx="4307170" cy="1785104"/>
          </a:xfrm>
          <a:prstGeom prst="rect">
            <a:avLst/>
          </a:prstGeom>
        </p:spPr>
        <p:txBody>
          <a:bodyPr wrap="square">
            <a:spAutoFit/>
          </a:bodyPr>
          <a:lstStyle/>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en-US" sz="2200" dirty="0" smtClean="0">
                <a:ea typeface="Verdana" panose="020B0604030504040204" pitchFamily="34" charset="0"/>
                <a:cs typeface="Arial" panose="020B0604020202020204" pitchFamily="34" charset="0"/>
              </a:rPr>
              <a:t>Se</a:t>
            </a:r>
            <a:r>
              <a:rPr lang="sr-Latn-RS" sz="2200" dirty="0" smtClean="0">
                <a:ea typeface="Verdana" panose="020B0604030504040204" pitchFamily="34" charset="0"/>
                <a:cs typeface="Arial" panose="020B0604020202020204" pitchFamily="34" charset="0"/>
              </a:rPr>
              <a:t>sija </a:t>
            </a:r>
            <a:r>
              <a:rPr lang="en-US" sz="2200" dirty="0" smtClean="0">
                <a:ea typeface="Verdana" panose="020B0604030504040204" pitchFamily="34" charset="0"/>
                <a:cs typeface="Arial" panose="020B0604020202020204" pitchFamily="34" charset="0"/>
              </a:rPr>
              <a:t>3.4 </a:t>
            </a:r>
            <a:r>
              <a:rPr lang="en-US" sz="2200" dirty="0">
                <a:ea typeface="Verdana" panose="020B0604030504040204" pitchFamily="34" charset="0"/>
                <a:cs typeface="Arial" panose="020B0604020202020204" pitchFamily="34" charset="0"/>
              </a:rPr>
              <a:t>– </a:t>
            </a:r>
            <a:r>
              <a:rPr lang="en-US" sz="2200" dirty="0" smtClean="0">
                <a:ea typeface="Verdana" panose="020B0604030504040204" pitchFamily="34" charset="0"/>
                <a:cs typeface="Arial" panose="020B0604020202020204" pitchFamily="34" charset="0"/>
              </a:rPr>
              <a:t>O</a:t>
            </a:r>
            <a:r>
              <a:rPr lang="sr-Latn-RS" sz="2200" dirty="0" smtClean="0">
                <a:ea typeface="Verdana" panose="020B0604030504040204" pitchFamily="34" charset="0"/>
                <a:cs typeface="Arial" panose="020B0604020202020204" pitchFamily="34" charset="0"/>
              </a:rPr>
              <a:t>tvoreni forum </a:t>
            </a: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26462914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18</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18</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smtClean="0">
                <a:solidFill>
                  <a:schemeClr val="bg1"/>
                </a:solidFill>
              </a:rPr>
              <a:t>Struktura kursa</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13862779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19</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19</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smtClean="0">
                <a:solidFill>
                  <a:schemeClr val="bg1"/>
                </a:solidFill>
              </a:rPr>
              <a:t>Specijalizovani pravosudni kurs </a:t>
            </a:r>
          </a:p>
          <a:p>
            <a:pPr algn="r"/>
            <a:r>
              <a:rPr lang="sr-Latn-RS" sz="3200" b="1" dirty="0" smtClean="0">
                <a:solidFill>
                  <a:schemeClr val="bg1"/>
                </a:solidFill>
              </a:rPr>
              <a:t>o međunarodnoj saradnji </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875489"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594925"/>
            <a:ext cx="8525021" cy="1274195"/>
          </a:xfrm>
          <a:prstGeom prst="rect">
            <a:avLst/>
          </a:prstGeom>
        </p:spPr>
        <p:txBody>
          <a:bodyPr wrap="square">
            <a:spAutoFit/>
          </a:bodyPr>
          <a:lstStyle/>
          <a:p>
            <a:pPr algn="ctr" eaLnBrk="1" hangingPunct="1">
              <a:lnSpc>
                <a:spcPct val="80000"/>
              </a:lnSpc>
            </a:pPr>
            <a:r>
              <a:rPr lang="sr-Latn-RS" sz="3200" b="1" dirty="0" smtClean="0">
                <a:ea typeface="ＭＳ Ｐゴシック" charset="0"/>
                <a:cs typeface="ＭＳ Ｐゴシック" charset="0"/>
              </a:rPr>
              <a:t>Deo III</a:t>
            </a:r>
            <a:endParaRPr lang="en-GB" sz="3200" b="1" dirty="0">
              <a:ea typeface="ＭＳ Ｐゴシック" charset="0"/>
              <a:cs typeface="ＭＳ Ｐゴシック" charset="0"/>
            </a:endParaRPr>
          </a:p>
          <a:p>
            <a:pPr algn="ctr" eaLnBrk="1" hangingPunct="1">
              <a:lnSpc>
                <a:spcPct val="80000"/>
              </a:lnSpc>
            </a:pPr>
            <a:r>
              <a:rPr lang="en-GB" sz="3200" b="1" dirty="0">
                <a:ea typeface="ＭＳ Ｐゴシック" charset="0"/>
                <a:cs typeface="ＭＳ Ｐゴシック" charset="0"/>
              </a:rPr>
              <a:t/>
            </a:r>
            <a:br>
              <a:rPr lang="en-GB" sz="3200" b="1" dirty="0">
                <a:ea typeface="ＭＳ Ｐゴシック" charset="0"/>
                <a:cs typeface="ＭＳ Ｐゴシック" charset="0"/>
              </a:rPr>
            </a:br>
            <a:r>
              <a:rPr lang="sr-Latn-RS" sz="3200" b="1" dirty="0" smtClean="0">
                <a:ea typeface="ＭＳ Ｐゴシック" charset="0"/>
                <a:cs typeface="ＭＳ Ｐゴシック" charset="0"/>
              </a:rPr>
              <a:t>Predstavljanje </a:t>
            </a:r>
            <a:endParaRPr lang="en-GB" sz="3200" dirty="0"/>
          </a:p>
        </p:txBody>
      </p:sp>
    </p:spTree>
    <p:extLst>
      <p:ext uri="{BB962C8B-B14F-4D97-AF65-F5344CB8AC3E}">
        <p14:creationId xmlns:p14="http://schemas.microsoft.com/office/powerpoint/2010/main" val="1397693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smtClean="0">
                <a:ea typeface="ＭＳ Ｐゴシック" pitchFamily="34" charset="-128"/>
              </a:rPr>
              <a:t>Program</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36290" y="1213548"/>
            <a:ext cx="3791244" cy="5201424"/>
          </a:xfrm>
          <a:prstGeom prst="rect">
            <a:avLst/>
          </a:prstGeom>
        </p:spPr>
        <p:txBody>
          <a:bodyPr wrap="square">
            <a:spAutoFit/>
          </a:bodyPr>
          <a:lstStyle/>
          <a:p>
            <a:pPr marL="342900" indent="-342900" algn="just" eaLnBrk="1" hangingPunct="1">
              <a:buFont typeface="Wingdings" pitchFamily="2" charset="2"/>
              <a:buChar char="Ø"/>
            </a:pPr>
            <a:r>
              <a:rPr lang="sr-Latn-RS" sz="2000" b="1" dirty="0" smtClean="0"/>
              <a:t>Deo I</a:t>
            </a:r>
          </a:p>
          <a:p>
            <a:pPr marL="342900" indent="-342900" algn="just" eaLnBrk="1" hangingPunct="1">
              <a:buFont typeface="Wingdings" pitchFamily="2" charset="2"/>
              <a:buChar char="ü"/>
            </a:pPr>
            <a:r>
              <a:rPr lang="sr-Latn-RS" sz="2000" i="1" dirty="0" smtClean="0"/>
              <a:t>Programska kancelarija Saveta Evrope za visokotehnološki kriminal (The Council of Europe and Cybercrime Programme Office - C-PROC)</a:t>
            </a:r>
          </a:p>
          <a:p>
            <a:pPr marL="0" indent="0" algn="just" eaLnBrk="1" hangingPunct="1">
              <a:buNone/>
            </a:pPr>
            <a:endParaRPr lang="sr-Latn-RS" sz="2000" dirty="0" smtClean="0"/>
          </a:p>
          <a:p>
            <a:pPr marL="342900" indent="-342900" algn="just" eaLnBrk="1" hangingPunct="1">
              <a:buFont typeface="Wingdings" pitchFamily="2" charset="2"/>
              <a:buChar char="Ø"/>
            </a:pPr>
            <a:r>
              <a:rPr lang="sr-Latn-RS" sz="2000" b="1" dirty="0" smtClean="0"/>
              <a:t>Deo II </a:t>
            </a:r>
          </a:p>
          <a:p>
            <a:pPr marL="342900" indent="-342900" algn="just" eaLnBrk="1" hangingPunct="1">
              <a:buFont typeface="Wingdings" pitchFamily="2" charset="2"/>
              <a:buChar char="ü"/>
            </a:pPr>
            <a:r>
              <a:rPr lang="sr-Latn-RS" sz="2000" i="1" dirty="0" smtClean="0"/>
              <a:t>Struktura kursa </a:t>
            </a:r>
          </a:p>
          <a:p>
            <a:pPr marL="0" indent="0" algn="just" eaLnBrk="1" hangingPunct="1">
              <a:buNone/>
            </a:pPr>
            <a:endParaRPr lang="sr-Latn-RS" sz="2000" dirty="0" smtClean="0"/>
          </a:p>
          <a:p>
            <a:pPr marL="342900" indent="-342900" algn="just" eaLnBrk="1" hangingPunct="1">
              <a:buFont typeface="Wingdings" pitchFamily="2" charset="2"/>
              <a:buChar char="Ø"/>
            </a:pPr>
            <a:r>
              <a:rPr lang="sr-Latn-RS" sz="2000" b="1" dirty="0" smtClean="0"/>
              <a:t>Deo III </a:t>
            </a:r>
          </a:p>
          <a:p>
            <a:pPr marL="342900" indent="-342900" algn="just">
              <a:buFont typeface="Wingdings" pitchFamily="2" charset="2"/>
              <a:buChar char="ü"/>
            </a:pPr>
            <a:r>
              <a:rPr lang="sr-Latn-RS" sz="2000" i="1" dirty="0" smtClean="0"/>
              <a:t>Uvodi</a:t>
            </a:r>
          </a:p>
          <a:p>
            <a:pPr marL="342900" indent="-342900" algn="just">
              <a:buFont typeface="Wingdings" pitchFamily="2" charset="2"/>
              <a:buChar char="ü"/>
            </a:pPr>
            <a:endParaRPr lang="sr-Latn-RS" sz="2000" i="1" dirty="0" smtClean="0"/>
          </a:p>
          <a:p>
            <a:pPr marL="342900" indent="-342900" algn="just" eaLnBrk="1" hangingPunct="1">
              <a:lnSpc>
                <a:spcPct val="80000"/>
              </a:lnSpc>
              <a:buFont typeface="Wingdings" pitchFamily="2" charset="2"/>
              <a:buChar char="Ø"/>
            </a:pPr>
            <a:r>
              <a:rPr lang="sr-Latn-RS" sz="2000" b="1" dirty="0" smtClean="0"/>
              <a:t>Deo IV </a:t>
            </a:r>
          </a:p>
          <a:p>
            <a:pPr marL="342900" indent="-342900" algn="just">
              <a:lnSpc>
                <a:spcPct val="80000"/>
              </a:lnSpc>
              <a:buFont typeface="Wingdings" pitchFamily="2" charset="2"/>
              <a:buChar char="ü"/>
            </a:pPr>
            <a:r>
              <a:rPr lang="sr-Latn-RS" sz="2000" i="1" dirty="0" smtClean="0"/>
              <a:t>Rezime</a:t>
            </a:r>
          </a:p>
          <a:p>
            <a:pPr marL="342900" indent="-342900" algn="just">
              <a:buFont typeface="Wingdings" pitchFamily="2" charset="2"/>
              <a:buChar char="ü"/>
            </a:pPr>
            <a:endParaRPr lang="sr-Latn-RS" sz="2000" i="1" dirty="0"/>
          </a:p>
        </p:txBody>
      </p:sp>
    </p:spTree>
    <p:extLst>
      <p:ext uri="{BB962C8B-B14F-4D97-AF65-F5344CB8AC3E}">
        <p14:creationId xmlns:p14="http://schemas.microsoft.com/office/powerpoint/2010/main" val="22972558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20</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20</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smtClean="0">
                <a:solidFill>
                  <a:schemeClr val="bg1"/>
                </a:solidFill>
              </a:rPr>
              <a:t>Pitanja</a:t>
            </a:r>
            <a:r>
              <a:rPr lang="en-GB" sz="3200" b="1" dirty="0" smtClean="0">
                <a:solidFill>
                  <a:schemeClr val="bg1"/>
                </a:solidFill>
              </a:rPr>
              <a:t> </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3205427"/>
            <a:ext cx="8525021" cy="486287"/>
          </a:xfrm>
          <a:prstGeom prst="rect">
            <a:avLst/>
          </a:prstGeom>
        </p:spPr>
        <p:txBody>
          <a:bodyPr wrap="square">
            <a:spAutoFit/>
          </a:bodyPr>
          <a:lstStyle/>
          <a:p>
            <a:pPr algn="ctr" eaLnBrk="1" hangingPunct="1">
              <a:lnSpc>
                <a:spcPct val="80000"/>
              </a:lnSpc>
            </a:pPr>
            <a:r>
              <a:rPr lang="sr-Latn-RS" sz="3200" b="1" dirty="0" smtClean="0">
                <a:ea typeface="ＭＳ Ｐゴシック" charset="0"/>
                <a:cs typeface="ＭＳ Ｐゴシック" charset="0"/>
              </a:rPr>
              <a:t>Molim vas, predstavite se</a:t>
            </a:r>
            <a:endParaRPr lang="en-GB" sz="3200" dirty="0"/>
          </a:p>
        </p:txBody>
      </p:sp>
    </p:spTree>
    <p:extLst>
      <p:ext uri="{BB962C8B-B14F-4D97-AF65-F5344CB8AC3E}">
        <p14:creationId xmlns:p14="http://schemas.microsoft.com/office/powerpoint/2010/main" val="23616905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21</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21</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smtClean="0">
                <a:solidFill>
                  <a:schemeClr val="bg1"/>
                </a:solidFill>
              </a:rPr>
              <a:t>Pitanja</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3205427"/>
            <a:ext cx="8525021" cy="486287"/>
          </a:xfrm>
          <a:prstGeom prst="rect">
            <a:avLst/>
          </a:prstGeom>
        </p:spPr>
        <p:txBody>
          <a:bodyPr wrap="square">
            <a:spAutoFit/>
          </a:bodyPr>
          <a:lstStyle/>
          <a:p>
            <a:pPr algn="ctr" eaLnBrk="1" hangingPunct="1">
              <a:lnSpc>
                <a:spcPct val="80000"/>
              </a:lnSpc>
            </a:pPr>
            <a:r>
              <a:rPr lang="sr-Latn-RS" sz="3200" b="1" dirty="0" smtClean="0">
                <a:ea typeface="ＭＳ Ｐゴシック" charset="0"/>
                <a:cs typeface="ＭＳ Ｐゴシック" charset="0"/>
              </a:rPr>
              <a:t>Šta očekujete od ovog kursa?</a:t>
            </a:r>
            <a:endParaRPr lang="en-GB" sz="3200" dirty="0"/>
          </a:p>
        </p:txBody>
      </p:sp>
    </p:spTree>
    <p:extLst>
      <p:ext uri="{BB962C8B-B14F-4D97-AF65-F5344CB8AC3E}">
        <p14:creationId xmlns:p14="http://schemas.microsoft.com/office/powerpoint/2010/main" val="21411943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22</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22</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88522" y="-27384"/>
            <a:ext cx="9055478"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smtClean="0">
                <a:solidFill>
                  <a:schemeClr val="bg1"/>
                </a:solidFill>
              </a:rPr>
              <a:t>Pitanja</a:t>
            </a:r>
            <a:r>
              <a:rPr lang="en-GB" sz="3200" b="1" dirty="0" smtClean="0">
                <a:solidFill>
                  <a:schemeClr val="bg1"/>
                </a:solidFill>
              </a:rPr>
              <a:t> </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3205427"/>
            <a:ext cx="8525021" cy="880241"/>
          </a:xfrm>
          <a:prstGeom prst="rect">
            <a:avLst/>
          </a:prstGeom>
        </p:spPr>
        <p:txBody>
          <a:bodyPr wrap="square">
            <a:spAutoFit/>
          </a:bodyPr>
          <a:lstStyle/>
          <a:p>
            <a:pPr algn="ctr" eaLnBrk="1" hangingPunct="1">
              <a:lnSpc>
                <a:spcPct val="80000"/>
              </a:lnSpc>
            </a:pPr>
            <a:r>
              <a:rPr lang="sr-Latn-RS" sz="3200" b="1" dirty="0" smtClean="0">
                <a:ea typeface="ＭＳ Ｐゴシック" charset="0"/>
                <a:cs typeface="ＭＳ Ｐゴシック" charset="0"/>
              </a:rPr>
              <a:t>Da li ste upoznati s nekim ugovorima o uzajamnoj pravnoj pomoći</a:t>
            </a:r>
            <a:r>
              <a:rPr lang="en-GB" sz="3200" b="1" dirty="0" smtClean="0">
                <a:ea typeface="ＭＳ Ｐゴシック" charset="0"/>
                <a:cs typeface="ＭＳ Ｐゴシック" charset="0"/>
              </a:rPr>
              <a:t>?</a:t>
            </a:r>
            <a:endParaRPr lang="en-GB" sz="3200" dirty="0"/>
          </a:p>
        </p:txBody>
      </p:sp>
    </p:spTree>
    <p:extLst>
      <p:ext uri="{BB962C8B-B14F-4D97-AF65-F5344CB8AC3E}">
        <p14:creationId xmlns:p14="http://schemas.microsoft.com/office/powerpoint/2010/main" val="42933061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23</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23</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smtClean="0">
                <a:solidFill>
                  <a:schemeClr val="bg1"/>
                </a:solidFill>
              </a:rPr>
              <a:t>Pitanja</a:t>
            </a:r>
            <a:r>
              <a:rPr lang="en-GB" sz="3200" b="1" dirty="0" smtClean="0">
                <a:solidFill>
                  <a:schemeClr val="bg1"/>
                </a:solidFill>
              </a:rPr>
              <a:t> </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791902"/>
            <a:ext cx="8525021" cy="1668149"/>
          </a:xfrm>
          <a:prstGeom prst="rect">
            <a:avLst/>
          </a:prstGeom>
        </p:spPr>
        <p:txBody>
          <a:bodyPr wrap="square">
            <a:spAutoFit/>
          </a:bodyPr>
          <a:lstStyle/>
          <a:p>
            <a:pPr algn="ctr" eaLnBrk="1" hangingPunct="1">
              <a:lnSpc>
                <a:spcPct val="80000"/>
              </a:lnSpc>
            </a:pPr>
            <a:r>
              <a:rPr lang="sr-Latn-RS" sz="3200" b="1" dirty="0" smtClean="0">
                <a:ea typeface="ＭＳ Ｐゴシック" charset="0"/>
                <a:cs typeface="ＭＳ Ｐゴシック" charset="0"/>
              </a:rPr>
              <a:t>Da li ste nekada koristili ugovor o uzajamnoj pravnoj pomoći kako biste dobili elektronske dokaze iz druge jurisdikcije</a:t>
            </a:r>
            <a:r>
              <a:rPr lang="en-GB" sz="3200" b="1" dirty="0" smtClean="0">
                <a:ea typeface="ＭＳ Ｐゴシック" charset="0"/>
                <a:cs typeface="ＭＳ Ｐゴシック" charset="0"/>
              </a:rPr>
              <a:t>?  </a:t>
            </a:r>
            <a:endParaRPr lang="en-GB" sz="3200" dirty="0"/>
          </a:p>
        </p:txBody>
      </p:sp>
    </p:spTree>
    <p:extLst>
      <p:ext uri="{BB962C8B-B14F-4D97-AF65-F5344CB8AC3E}">
        <p14:creationId xmlns:p14="http://schemas.microsoft.com/office/powerpoint/2010/main" val="19052390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24</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24</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smtClean="0">
                <a:solidFill>
                  <a:schemeClr val="bg1"/>
                </a:solidFill>
              </a:rPr>
              <a:t>Pitanja</a:t>
            </a:r>
            <a:r>
              <a:rPr lang="en-GB" sz="3200" b="1" dirty="0" smtClean="0">
                <a:solidFill>
                  <a:schemeClr val="bg1"/>
                </a:solidFill>
              </a:rPr>
              <a:t> </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1894530"/>
            <a:ext cx="8525021" cy="3637919"/>
          </a:xfrm>
          <a:prstGeom prst="rect">
            <a:avLst/>
          </a:prstGeom>
        </p:spPr>
        <p:txBody>
          <a:bodyPr wrap="square">
            <a:spAutoFit/>
          </a:bodyPr>
          <a:lstStyle/>
          <a:p>
            <a:pPr algn="ctr" eaLnBrk="1" hangingPunct="1">
              <a:lnSpc>
                <a:spcPct val="80000"/>
              </a:lnSpc>
            </a:pPr>
            <a:r>
              <a:rPr lang="sr-Latn-RS" sz="3200" b="1" dirty="0" smtClean="0">
                <a:ea typeface="ＭＳ Ｐゴシック" charset="0"/>
                <a:cs typeface="ＭＳ Ｐゴシック" charset="0"/>
              </a:rPr>
              <a:t>Na koji način sarađujete i razmenjujete dokaze ukoliko ugovor o međunarodnoj pravnoj pomoći ne postoji</a:t>
            </a:r>
            <a:r>
              <a:rPr lang="en-GB" sz="3200" b="1" dirty="0" smtClean="0">
                <a:ea typeface="ＭＳ Ｐゴシック" charset="0"/>
                <a:cs typeface="ＭＳ Ｐゴシック" charset="0"/>
              </a:rPr>
              <a:t>?</a:t>
            </a:r>
            <a:endParaRPr lang="en-GB" sz="3200" b="1" dirty="0">
              <a:ea typeface="ＭＳ Ｐゴシック" charset="0"/>
              <a:cs typeface="ＭＳ Ｐゴシック" charset="0"/>
            </a:endParaRPr>
          </a:p>
          <a:p>
            <a:pPr algn="ctr" eaLnBrk="1" hangingPunct="1">
              <a:lnSpc>
                <a:spcPct val="80000"/>
              </a:lnSpc>
            </a:pPr>
            <a:endParaRPr lang="en-GB" sz="3200" b="1" dirty="0">
              <a:ea typeface="ＭＳ Ｐゴシック" charset="0"/>
            </a:endParaRPr>
          </a:p>
          <a:p>
            <a:pPr algn="ctr" eaLnBrk="1" hangingPunct="1">
              <a:lnSpc>
                <a:spcPct val="80000"/>
              </a:lnSpc>
            </a:pPr>
            <a:endParaRPr lang="en-GB" sz="3200" b="1" dirty="0">
              <a:ea typeface="ＭＳ Ｐゴシック" charset="0"/>
            </a:endParaRPr>
          </a:p>
          <a:p>
            <a:pPr algn="ctr" eaLnBrk="1" hangingPunct="1">
              <a:lnSpc>
                <a:spcPct val="80000"/>
              </a:lnSpc>
            </a:pPr>
            <a:r>
              <a:rPr lang="sr-Latn-RS" sz="3200" b="1" dirty="0" smtClean="0">
                <a:ea typeface="ＭＳ Ｐゴシック" charset="0"/>
              </a:rPr>
              <a:t>Da li ste ikada to radili</a:t>
            </a:r>
            <a:r>
              <a:rPr lang="en-GB" sz="3200" b="1" dirty="0" smtClean="0">
                <a:ea typeface="ＭＳ Ｐゴシック" charset="0"/>
              </a:rPr>
              <a:t>?</a:t>
            </a:r>
            <a:endParaRPr lang="en-GB" sz="3200" b="1" dirty="0">
              <a:ea typeface="ＭＳ Ｐゴシック" charset="0"/>
            </a:endParaRPr>
          </a:p>
          <a:p>
            <a:pPr algn="ctr" eaLnBrk="1" hangingPunct="1">
              <a:lnSpc>
                <a:spcPct val="80000"/>
              </a:lnSpc>
            </a:pPr>
            <a:r>
              <a:rPr lang="en-GB" sz="3200" b="1" dirty="0">
                <a:ea typeface="ＭＳ Ｐゴシック" charset="0"/>
              </a:rPr>
              <a:t> </a:t>
            </a:r>
          </a:p>
          <a:p>
            <a:pPr algn="ctr" eaLnBrk="1" hangingPunct="1">
              <a:lnSpc>
                <a:spcPct val="80000"/>
              </a:lnSpc>
            </a:pPr>
            <a:endParaRPr lang="en-GB" sz="3200" b="1" dirty="0">
              <a:ea typeface="ＭＳ Ｐゴシック" charset="0"/>
            </a:endParaRPr>
          </a:p>
          <a:p>
            <a:pPr algn="ctr" eaLnBrk="1" hangingPunct="1">
              <a:lnSpc>
                <a:spcPct val="80000"/>
              </a:lnSpc>
            </a:pPr>
            <a:r>
              <a:rPr lang="sr-Latn-RS" sz="3200" b="1" dirty="0" smtClean="0">
                <a:ea typeface="ＭＳ Ｐゴシック" charset="0"/>
              </a:rPr>
              <a:t>S </a:t>
            </a:r>
            <a:r>
              <a:rPr lang="sr-Latn-RS" sz="3200" b="1" dirty="0" smtClean="0">
                <a:ea typeface="ＭＳ Ｐゴシック" charset="0"/>
              </a:rPr>
              <a:t>kojim izazovima ste se susreli</a:t>
            </a:r>
            <a:r>
              <a:rPr lang="en-GB" sz="3200" b="1" dirty="0" smtClean="0">
                <a:ea typeface="ＭＳ Ｐゴシック" charset="0"/>
              </a:rPr>
              <a:t>?</a:t>
            </a:r>
            <a:endParaRPr lang="en-GB" sz="3200" b="1" dirty="0">
              <a:ea typeface="ＭＳ Ｐゴシック" charset="0"/>
            </a:endParaRPr>
          </a:p>
        </p:txBody>
      </p:sp>
    </p:spTree>
    <p:extLst>
      <p:ext uri="{BB962C8B-B14F-4D97-AF65-F5344CB8AC3E}">
        <p14:creationId xmlns:p14="http://schemas.microsoft.com/office/powerpoint/2010/main" val="29726988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25</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25</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smtClean="0">
                <a:solidFill>
                  <a:schemeClr val="bg1"/>
                </a:solidFill>
              </a:rPr>
              <a:t>Pitanja</a:t>
            </a:r>
            <a:r>
              <a:rPr lang="en-GB" sz="3200" b="1" dirty="0" smtClean="0">
                <a:solidFill>
                  <a:schemeClr val="bg1"/>
                </a:solidFill>
              </a:rPr>
              <a:t> </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1627431"/>
            <a:ext cx="8525021" cy="4031873"/>
          </a:xfrm>
          <a:prstGeom prst="rect">
            <a:avLst/>
          </a:prstGeom>
        </p:spPr>
        <p:txBody>
          <a:bodyPr wrap="square">
            <a:spAutoFit/>
          </a:bodyPr>
          <a:lstStyle/>
          <a:p>
            <a:pPr algn="ctr" eaLnBrk="1" hangingPunct="1">
              <a:lnSpc>
                <a:spcPct val="80000"/>
              </a:lnSpc>
            </a:pPr>
            <a:r>
              <a:rPr lang="sr-Latn-RS" sz="3200" b="1" dirty="0" smtClean="0">
                <a:ea typeface="ＭＳ Ｐゴシック" charset="0"/>
              </a:rPr>
              <a:t>Da li ste ikada na sudu dokazivali valjanost dokaza u elektronskom obliku</a:t>
            </a:r>
            <a:r>
              <a:rPr lang="en-US" sz="3200" b="1" dirty="0" smtClean="0">
                <a:ea typeface="ＭＳ Ｐゴシック" charset="0"/>
              </a:rPr>
              <a:t>? </a:t>
            </a:r>
            <a:endParaRPr lang="en-US" sz="3200" b="1" dirty="0">
              <a:ea typeface="ＭＳ Ｐゴシック" charset="0"/>
            </a:endParaRPr>
          </a:p>
          <a:p>
            <a:pPr algn="ctr" eaLnBrk="1" hangingPunct="1">
              <a:lnSpc>
                <a:spcPct val="80000"/>
              </a:lnSpc>
            </a:pPr>
            <a:endParaRPr lang="en-US" sz="3200" b="1" dirty="0">
              <a:ea typeface="ＭＳ Ｐゴシック" charset="0"/>
            </a:endParaRPr>
          </a:p>
          <a:p>
            <a:pPr algn="ctr" eaLnBrk="1" hangingPunct="1">
              <a:lnSpc>
                <a:spcPct val="80000"/>
              </a:lnSpc>
            </a:pPr>
            <a:endParaRPr lang="en-US" sz="3200" b="1" dirty="0">
              <a:ea typeface="ＭＳ Ｐゴシック" charset="0"/>
            </a:endParaRPr>
          </a:p>
          <a:p>
            <a:pPr algn="ctr" eaLnBrk="1" hangingPunct="1">
              <a:lnSpc>
                <a:spcPct val="80000"/>
              </a:lnSpc>
            </a:pPr>
            <a:r>
              <a:rPr lang="sr-Latn-RS" sz="3200" b="1" dirty="0" smtClean="0">
                <a:ea typeface="ＭＳ Ｐゴシック" charset="0"/>
              </a:rPr>
              <a:t>Šta se dešava ukoliko su ti dokazi dobijeni iz druge jurisdikcije</a:t>
            </a:r>
            <a:r>
              <a:rPr lang="en-US" sz="3200" b="1" dirty="0" smtClean="0">
                <a:ea typeface="ＭＳ Ｐゴシック" charset="0"/>
              </a:rPr>
              <a:t>? </a:t>
            </a:r>
            <a:endParaRPr lang="en-US" sz="3200" b="1" dirty="0">
              <a:ea typeface="ＭＳ Ｐゴシック" charset="0"/>
            </a:endParaRPr>
          </a:p>
          <a:p>
            <a:pPr algn="ctr" eaLnBrk="1" hangingPunct="1">
              <a:lnSpc>
                <a:spcPct val="80000"/>
              </a:lnSpc>
            </a:pPr>
            <a:endParaRPr lang="en-US" sz="3200" b="1" dirty="0">
              <a:ea typeface="ＭＳ Ｐゴシック" charset="0"/>
            </a:endParaRPr>
          </a:p>
          <a:p>
            <a:pPr algn="ctr" eaLnBrk="1" hangingPunct="1">
              <a:lnSpc>
                <a:spcPct val="80000"/>
              </a:lnSpc>
            </a:pPr>
            <a:endParaRPr lang="en-US" sz="3200" b="1" dirty="0">
              <a:ea typeface="ＭＳ Ｐゴシック" charset="0"/>
            </a:endParaRPr>
          </a:p>
          <a:p>
            <a:pPr algn="ctr" eaLnBrk="1" hangingPunct="1">
              <a:lnSpc>
                <a:spcPct val="80000"/>
              </a:lnSpc>
            </a:pPr>
            <a:r>
              <a:rPr lang="sr-Latn-RS" sz="3200" b="1" dirty="0" smtClean="0">
                <a:ea typeface="ＭＳ Ｐゴシック" charset="0"/>
              </a:rPr>
              <a:t>Koje formalnosti morate obaviti i kakav dokaz validnosti vam je potrebani</a:t>
            </a:r>
            <a:r>
              <a:rPr lang="en-US" sz="3200" b="1" dirty="0" smtClean="0">
                <a:ea typeface="ＭＳ Ｐゴシック" charset="0"/>
              </a:rPr>
              <a:t>?</a:t>
            </a:r>
            <a:endParaRPr lang="en-GB" sz="3200" b="1" dirty="0">
              <a:ea typeface="ＭＳ Ｐゴシック" charset="0"/>
            </a:endParaRPr>
          </a:p>
        </p:txBody>
      </p:sp>
    </p:spTree>
    <p:extLst>
      <p:ext uri="{BB962C8B-B14F-4D97-AF65-F5344CB8AC3E}">
        <p14:creationId xmlns:p14="http://schemas.microsoft.com/office/powerpoint/2010/main" val="10625328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26</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26</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smtClean="0">
                <a:solidFill>
                  <a:schemeClr val="bg1"/>
                </a:solidFill>
              </a:rPr>
              <a:t>Pitanja</a:t>
            </a:r>
            <a:r>
              <a:rPr lang="en-GB" sz="3200" b="1" dirty="0" smtClean="0">
                <a:solidFill>
                  <a:schemeClr val="bg1"/>
                </a:solidFill>
              </a:rPr>
              <a:t> </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594925"/>
            <a:ext cx="8525021" cy="2062103"/>
          </a:xfrm>
          <a:prstGeom prst="rect">
            <a:avLst/>
          </a:prstGeom>
        </p:spPr>
        <p:txBody>
          <a:bodyPr wrap="square">
            <a:spAutoFit/>
          </a:bodyPr>
          <a:lstStyle/>
          <a:p>
            <a:pPr algn="ctr" eaLnBrk="1" hangingPunct="1">
              <a:lnSpc>
                <a:spcPct val="80000"/>
              </a:lnSpc>
            </a:pPr>
            <a:r>
              <a:rPr lang="sr-Latn-RS" sz="3200" b="1" dirty="0" smtClean="0">
                <a:ea typeface="ＭＳ Ｐゴシック" charset="0"/>
              </a:rPr>
              <a:t>Da li ste čuli za</a:t>
            </a:r>
            <a:r>
              <a:rPr lang="en-GB" sz="3200" b="1" dirty="0" smtClean="0">
                <a:ea typeface="ＭＳ Ｐゴシック" charset="0"/>
              </a:rPr>
              <a:t> EGMONT</a:t>
            </a:r>
            <a:r>
              <a:rPr lang="sr-Latn-RS" sz="3200" b="1" dirty="0" smtClean="0">
                <a:ea typeface="ＭＳ Ｐゴシック" charset="0"/>
              </a:rPr>
              <a:t> grupu</a:t>
            </a:r>
            <a:r>
              <a:rPr lang="en-GB" sz="3200" b="1" dirty="0" smtClean="0">
                <a:ea typeface="ＭＳ Ｐゴシック" charset="0"/>
              </a:rPr>
              <a:t>?</a:t>
            </a:r>
            <a:endParaRPr lang="en-GB" sz="3200" b="1" dirty="0">
              <a:ea typeface="ＭＳ Ｐゴシック" charset="0"/>
            </a:endParaRPr>
          </a:p>
          <a:p>
            <a:pPr algn="ctr" eaLnBrk="1" hangingPunct="1">
              <a:lnSpc>
                <a:spcPct val="80000"/>
              </a:lnSpc>
            </a:pPr>
            <a:endParaRPr lang="en-GB" sz="3200" b="1" dirty="0">
              <a:ea typeface="ＭＳ Ｐゴシック" charset="0"/>
            </a:endParaRPr>
          </a:p>
          <a:p>
            <a:pPr algn="ctr" eaLnBrk="1" hangingPunct="1">
              <a:lnSpc>
                <a:spcPct val="80000"/>
              </a:lnSpc>
            </a:pPr>
            <a:endParaRPr lang="en-GB" sz="3200" b="1" dirty="0">
              <a:ea typeface="ＭＳ Ｐゴシック" charset="0"/>
            </a:endParaRPr>
          </a:p>
          <a:p>
            <a:pPr algn="ctr" eaLnBrk="1" hangingPunct="1">
              <a:lnSpc>
                <a:spcPct val="80000"/>
              </a:lnSpc>
            </a:pPr>
            <a:r>
              <a:rPr lang="sr-Latn-RS" sz="3200" b="1" dirty="0" smtClean="0">
                <a:ea typeface="ＭＳ Ｐゴシック" charset="0"/>
              </a:rPr>
              <a:t>Da li ste ikada razmenjivali informacije putem te mreže</a:t>
            </a:r>
            <a:r>
              <a:rPr lang="en-GB" sz="3200" b="1" dirty="0" smtClean="0">
                <a:ea typeface="ＭＳ Ｐゴシック" charset="0"/>
              </a:rPr>
              <a:t>?</a:t>
            </a:r>
            <a:endParaRPr lang="en-GB" sz="3200" b="1" dirty="0">
              <a:ea typeface="ＭＳ Ｐゴシック" charset="0"/>
            </a:endParaRPr>
          </a:p>
        </p:txBody>
      </p:sp>
    </p:spTree>
    <p:extLst>
      <p:ext uri="{BB962C8B-B14F-4D97-AF65-F5344CB8AC3E}">
        <p14:creationId xmlns:p14="http://schemas.microsoft.com/office/powerpoint/2010/main" val="18840635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27</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27</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a:solidFill>
                  <a:schemeClr val="bg1"/>
                </a:solidFill>
              </a:rPr>
              <a:t>Specijalizovani pravosudni kurs </a:t>
            </a:r>
            <a:endParaRPr lang="sr-Latn-RS" sz="3200" b="1" dirty="0" smtClean="0">
              <a:solidFill>
                <a:schemeClr val="bg1"/>
              </a:solidFill>
            </a:endParaRPr>
          </a:p>
          <a:p>
            <a:pPr algn="r"/>
            <a:r>
              <a:rPr lang="sr-Latn-RS" sz="3200" b="1" dirty="0" smtClean="0">
                <a:solidFill>
                  <a:schemeClr val="bg1"/>
                </a:solidFill>
              </a:rPr>
              <a:t>o </a:t>
            </a:r>
            <a:r>
              <a:rPr lang="sr-Latn-RS" sz="3200" b="1" dirty="0">
                <a:solidFill>
                  <a:schemeClr val="bg1"/>
                </a:solidFill>
              </a:rPr>
              <a:t>međunarodnoj saradnji </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817123"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34638576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28</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28</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a:solidFill>
                  <a:schemeClr val="bg1"/>
                </a:solidFill>
              </a:rPr>
              <a:t>Specijalizovani pravosudni kurs </a:t>
            </a:r>
            <a:endParaRPr lang="sr-Latn-RS" sz="3200" b="1" dirty="0" smtClean="0">
              <a:solidFill>
                <a:schemeClr val="bg1"/>
              </a:solidFill>
            </a:endParaRPr>
          </a:p>
          <a:p>
            <a:pPr algn="r"/>
            <a:r>
              <a:rPr lang="sr-Latn-RS" sz="3200" b="1" dirty="0" smtClean="0">
                <a:solidFill>
                  <a:schemeClr val="bg1"/>
                </a:solidFill>
              </a:rPr>
              <a:t>o </a:t>
            </a:r>
            <a:r>
              <a:rPr lang="sr-Latn-RS" sz="3200" b="1" dirty="0">
                <a:solidFill>
                  <a:schemeClr val="bg1"/>
                </a:solidFill>
              </a:rPr>
              <a:t>međunarodnoj saradnji </a:t>
            </a:r>
            <a:endParaRPr lang="fr-FR" sz="3200" b="1" dirty="0">
              <a:solidFill>
                <a:schemeClr val="bg1"/>
              </a:solidFill>
            </a:endParaRPr>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6590"/>
            <a:ext cx="836579"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41689" y="2692650"/>
            <a:ext cx="8525021" cy="1668149"/>
          </a:xfrm>
          <a:prstGeom prst="rect">
            <a:avLst/>
          </a:prstGeom>
        </p:spPr>
        <p:txBody>
          <a:bodyPr wrap="square">
            <a:spAutoFit/>
          </a:bodyPr>
          <a:lstStyle/>
          <a:p>
            <a:pPr algn="ctr" eaLnBrk="1" hangingPunct="1">
              <a:lnSpc>
                <a:spcPct val="80000"/>
              </a:lnSpc>
            </a:pPr>
            <a:r>
              <a:rPr lang="sr-Latn-RS" sz="3200" b="1" dirty="0" smtClean="0">
                <a:ea typeface="ＭＳ Ｐゴシック" charset="0"/>
                <a:cs typeface="ＭＳ Ｐゴシック" charset="0"/>
              </a:rPr>
              <a:t>Deo IV</a:t>
            </a:r>
            <a:endParaRPr lang="en-GB" sz="3200" b="1" dirty="0">
              <a:ea typeface="ＭＳ Ｐゴシック" charset="0"/>
              <a:cs typeface="ＭＳ Ｐゴシック" charset="0"/>
            </a:endParaRPr>
          </a:p>
          <a:p>
            <a:pPr algn="ctr" eaLnBrk="1" hangingPunct="1">
              <a:lnSpc>
                <a:spcPct val="80000"/>
              </a:lnSpc>
            </a:pPr>
            <a:endParaRPr lang="en-GB" sz="3200" b="1" dirty="0">
              <a:ea typeface="ＭＳ Ｐゴシック" charset="0"/>
            </a:endParaRPr>
          </a:p>
          <a:p>
            <a:pPr algn="ctr" eaLnBrk="1" hangingPunct="1">
              <a:lnSpc>
                <a:spcPct val="80000"/>
              </a:lnSpc>
            </a:pPr>
            <a:r>
              <a:rPr lang="sr-Latn-RS" sz="3200" b="1" dirty="0" smtClean="0">
                <a:ea typeface="ＭＳ Ｐゴシック" charset="0"/>
              </a:rPr>
              <a:t>Rezime</a:t>
            </a:r>
            <a:endParaRPr lang="en-GB" sz="3200" b="1" dirty="0"/>
          </a:p>
          <a:p>
            <a:pPr algn="ctr">
              <a:lnSpc>
                <a:spcPct val="80000"/>
              </a:lnSpc>
            </a:pPr>
            <a:endParaRPr lang="en-GB" sz="3200" b="1" dirty="0"/>
          </a:p>
        </p:txBody>
      </p:sp>
    </p:spTree>
    <p:extLst>
      <p:ext uri="{BB962C8B-B14F-4D97-AF65-F5344CB8AC3E}">
        <p14:creationId xmlns:p14="http://schemas.microsoft.com/office/powerpoint/2010/main" val="41676915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29</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29</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smtClean="0">
                <a:ea typeface="ＭＳ Ｐゴシック" pitchFamily="34" charset="-128"/>
              </a:rPr>
              <a:t>Rezime</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10" name="Rectangle 9">
            <a:extLst>
              <a:ext uri="{FF2B5EF4-FFF2-40B4-BE49-F238E27FC236}">
                <a16:creationId xmlns:a16="http://schemas.microsoft.com/office/drawing/2014/main" id="{6073A521-F9C6-4E31-AEB1-7A413E034870}"/>
              </a:ext>
            </a:extLst>
          </p:cNvPr>
          <p:cNvSpPr/>
          <p:nvPr/>
        </p:nvSpPr>
        <p:spPr>
          <a:xfrm>
            <a:off x="513601" y="1463117"/>
            <a:ext cx="4138917" cy="4154984"/>
          </a:xfrm>
          <a:prstGeom prst="rect">
            <a:avLst/>
          </a:prstGeom>
        </p:spPr>
        <p:txBody>
          <a:bodyPr wrap="square">
            <a:spAutoFit/>
          </a:bodyPr>
          <a:lstStyle/>
          <a:p>
            <a:pPr marL="342900" indent="-342900" algn="just">
              <a:lnSpc>
                <a:spcPct val="80000"/>
              </a:lnSpc>
              <a:buFont typeface="Wingdings" pitchFamily="2" charset="2"/>
              <a:buChar char="ü"/>
            </a:pPr>
            <a:r>
              <a:rPr lang="sr-Latn-RS" sz="2200" i="1" dirty="0"/>
              <a:t>Razumeti delokrug rada i delovanje Programske kancelarije Saveta Evrope za visokotehnološki kriminal </a:t>
            </a:r>
            <a:r>
              <a:rPr lang="en-GB" sz="2200" i="1" dirty="0"/>
              <a:t>(C-PROC)</a:t>
            </a:r>
          </a:p>
          <a:p>
            <a:pPr marL="342900" indent="-342900" algn="just">
              <a:lnSpc>
                <a:spcPct val="80000"/>
              </a:lnSpc>
              <a:buFont typeface="Wingdings" pitchFamily="2" charset="2"/>
              <a:buChar char="ü"/>
            </a:pPr>
            <a:endParaRPr lang="en-GB" sz="2200" i="1" dirty="0"/>
          </a:p>
          <a:p>
            <a:pPr marL="342900" indent="-342900" algn="just">
              <a:lnSpc>
                <a:spcPct val="80000"/>
              </a:lnSpc>
              <a:buFont typeface="Wingdings" pitchFamily="2" charset="2"/>
              <a:buChar char="ü"/>
            </a:pPr>
            <a:r>
              <a:rPr lang="sr-Latn-RS" sz="2200" i="1" dirty="0"/>
              <a:t>Sagledati strukturu, ciljeve i zadatke kursa</a:t>
            </a:r>
            <a:endParaRPr lang="en-GB" sz="2200" i="1" dirty="0"/>
          </a:p>
          <a:p>
            <a:pPr marL="342900" indent="-342900" algn="just">
              <a:lnSpc>
                <a:spcPct val="80000"/>
              </a:lnSpc>
              <a:buFont typeface="Wingdings" pitchFamily="2" charset="2"/>
              <a:buChar char="ü"/>
            </a:pPr>
            <a:endParaRPr lang="en-GB" sz="2200" i="1" dirty="0"/>
          </a:p>
          <a:p>
            <a:pPr marL="342900" indent="-342900" algn="just">
              <a:lnSpc>
                <a:spcPct val="80000"/>
              </a:lnSpc>
              <a:buFont typeface="Wingdings" pitchFamily="2" charset="2"/>
              <a:buChar char="ü"/>
            </a:pPr>
            <a:r>
              <a:rPr lang="sr-Latn-RS" sz="2200" i="1" dirty="0"/>
              <a:t>Izneti pitanja i očekivane ishode kursa</a:t>
            </a:r>
            <a:endParaRPr lang="en-GB" sz="2200" i="1" dirty="0"/>
          </a:p>
          <a:p>
            <a:pPr marL="342900" indent="-342900" algn="just">
              <a:lnSpc>
                <a:spcPct val="80000"/>
              </a:lnSpc>
              <a:buFont typeface="Wingdings" pitchFamily="2" charset="2"/>
              <a:buChar char="ü"/>
            </a:pPr>
            <a:endParaRPr lang="en-GB" sz="2200" i="1" dirty="0"/>
          </a:p>
          <a:p>
            <a:pPr marL="342900" indent="-342900" algn="just">
              <a:lnSpc>
                <a:spcPct val="80000"/>
              </a:lnSpc>
              <a:buFont typeface="Wingdings" pitchFamily="2" charset="2"/>
              <a:buChar char="ü"/>
            </a:pPr>
            <a:r>
              <a:rPr lang="sr-Latn-RS" sz="2200" i="1" dirty="0" smtClean="0"/>
              <a:t>Razmotriti osnovne koncepte  </a:t>
            </a:r>
            <a:r>
              <a:rPr lang="sr-Latn-RS" sz="2200" i="1" dirty="0"/>
              <a:t>koje kurs obuhvata</a:t>
            </a:r>
            <a:endParaRPr lang="en-GB" sz="2200" i="1" dirty="0"/>
          </a:p>
          <a:p>
            <a:pPr algn="just">
              <a:lnSpc>
                <a:spcPct val="80000"/>
              </a:lnSpc>
            </a:pPr>
            <a:endParaRPr lang="en-GB" sz="2200" i="1" dirty="0"/>
          </a:p>
        </p:txBody>
      </p:sp>
    </p:spTree>
    <p:extLst>
      <p:ext uri="{BB962C8B-B14F-4D97-AF65-F5344CB8AC3E}">
        <p14:creationId xmlns:p14="http://schemas.microsoft.com/office/powerpoint/2010/main" val="124746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smtClean="0">
                <a:ea typeface="ＭＳ Ｐゴシック" pitchFamily="34" charset="-128"/>
              </a:rPr>
              <a:t>Ciljevi sesije</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211015" y="1463117"/>
            <a:ext cx="4138917" cy="3884140"/>
          </a:xfrm>
          <a:prstGeom prst="rect">
            <a:avLst/>
          </a:prstGeom>
        </p:spPr>
        <p:txBody>
          <a:bodyPr wrap="square">
            <a:spAutoFit/>
          </a:bodyPr>
          <a:lstStyle/>
          <a:p>
            <a:pPr marL="342900" indent="-342900" algn="just">
              <a:lnSpc>
                <a:spcPct val="80000"/>
              </a:lnSpc>
              <a:buFont typeface="Wingdings" pitchFamily="2" charset="2"/>
              <a:buChar char="ü"/>
            </a:pPr>
            <a:r>
              <a:rPr lang="sr-Latn-RS" sz="2200" i="1" dirty="0" smtClean="0"/>
              <a:t>Razumeti delokrug rada i delovanje Programske kancelarije Saveta Evrope za visokotehnološki kriminal </a:t>
            </a:r>
            <a:r>
              <a:rPr lang="en-GB" sz="2200" i="1" dirty="0" smtClean="0"/>
              <a:t>(</a:t>
            </a:r>
            <a:r>
              <a:rPr lang="en-GB" sz="2200" i="1" dirty="0"/>
              <a:t>C-PROC</a:t>
            </a:r>
            <a:r>
              <a:rPr lang="en-GB" sz="2200" i="1" dirty="0" smtClean="0"/>
              <a:t>)</a:t>
            </a:r>
            <a:r>
              <a:rPr lang="sr-Latn-RS" sz="2200" i="1" dirty="0"/>
              <a:t>;</a:t>
            </a:r>
            <a:endParaRPr lang="en-GB" sz="2200" i="1" dirty="0"/>
          </a:p>
          <a:p>
            <a:pPr marL="342900" indent="-342900" algn="just">
              <a:lnSpc>
                <a:spcPct val="80000"/>
              </a:lnSpc>
              <a:buFont typeface="Wingdings" pitchFamily="2" charset="2"/>
              <a:buChar char="ü"/>
            </a:pPr>
            <a:endParaRPr lang="en-GB" sz="2200" i="1" dirty="0"/>
          </a:p>
          <a:p>
            <a:pPr marL="342900" indent="-342900" algn="just">
              <a:lnSpc>
                <a:spcPct val="80000"/>
              </a:lnSpc>
              <a:buFont typeface="Wingdings" pitchFamily="2" charset="2"/>
              <a:buChar char="ü"/>
            </a:pPr>
            <a:r>
              <a:rPr lang="sr-Latn-RS" sz="2200" i="1" dirty="0" smtClean="0"/>
              <a:t>Sagledati strukturu, ciljeve i zadatke kursa;</a:t>
            </a:r>
            <a:endParaRPr lang="en-GB" sz="2200" i="1" dirty="0"/>
          </a:p>
          <a:p>
            <a:pPr marL="342900" indent="-342900" algn="just">
              <a:lnSpc>
                <a:spcPct val="80000"/>
              </a:lnSpc>
              <a:buFont typeface="Wingdings" pitchFamily="2" charset="2"/>
              <a:buChar char="ü"/>
            </a:pPr>
            <a:endParaRPr lang="en-GB" sz="2200" i="1" dirty="0"/>
          </a:p>
          <a:p>
            <a:pPr marL="342900" indent="-342900" algn="just">
              <a:lnSpc>
                <a:spcPct val="80000"/>
              </a:lnSpc>
              <a:buFont typeface="Wingdings" pitchFamily="2" charset="2"/>
              <a:buChar char="ü"/>
            </a:pPr>
            <a:r>
              <a:rPr lang="sr-Latn-RS" sz="2200" i="1" dirty="0" smtClean="0"/>
              <a:t>Izneti pitanja i očekivane ishode kursa;</a:t>
            </a:r>
            <a:endParaRPr lang="en-GB" sz="2200" i="1" dirty="0"/>
          </a:p>
          <a:p>
            <a:pPr marL="342900" indent="-342900" algn="just">
              <a:lnSpc>
                <a:spcPct val="80000"/>
              </a:lnSpc>
              <a:buFont typeface="Wingdings" pitchFamily="2" charset="2"/>
              <a:buChar char="ü"/>
            </a:pPr>
            <a:endParaRPr lang="en-GB" sz="2200" i="1" dirty="0"/>
          </a:p>
          <a:p>
            <a:pPr marL="342900" indent="-342900" algn="just">
              <a:lnSpc>
                <a:spcPct val="80000"/>
              </a:lnSpc>
              <a:buFont typeface="Wingdings" pitchFamily="2" charset="2"/>
              <a:buChar char="ü"/>
            </a:pPr>
            <a:r>
              <a:rPr lang="sr-Latn-RS" sz="2200" i="1" dirty="0" smtClean="0"/>
              <a:t>Razmotriti osnovne koncepte koje kurs obuhvata; </a:t>
            </a:r>
            <a:endParaRPr lang="en-GB" sz="2200" i="1" dirty="0"/>
          </a:p>
        </p:txBody>
      </p:sp>
    </p:spTree>
    <p:extLst>
      <p:ext uri="{BB962C8B-B14F-4D97-AF65-F5344CB8AC3E}">
        <p14:creationId xmlns:p14="http://schemas.microsoft.com/office/powerpoint/2010/main" val="13014096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30</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30</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a:solidFill>
                  <a:schemeClr val="bg1"/>
                </a:solidFill>
              </a:rPr>
              <a:t>Specijalizovani pravosudni kurs </a:t>
            </a:r>
            <a:endParaRPr lang="sr-Latn-RS" sz="3200" b="1" dirty="0" smtClean="0">
              <a:solidFill>
                <a:schemeClr val="bg1"/>
              </a:solidFill>
            </a:endParaRPr>
          </a:p>
          <a:p>
            <a:pPr algn="r"/>
            <a:r>
              <a:rPr lang="sr-Latn-RS" sz="3200" b="1" dirty="0" smtClean="0">
                <a:solidFill>
                  <a:schemeClr val="bg1"/>
                </a:solidFill>
              </a:rPr>
              <a:t>o </a:t>
            </a:r>
            <a:r>
              <a:rPr lang="sr-Latn-RS" sz="3200" b="1" dirty="0">
                <a:solidFill>
                  <a:schemeClr val="bg1"/>
                </a:solidFill>
              </a:rPr>
              <a:t>međunarodnoj saradnji </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888460"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683915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4</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4</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smtClean="0">
                <a:solidFill>
                  <a:schemeClr val="bg1"/>
                </a:solidFill>
              </a:rPr>
              <a:t>Specijalizovani pravosudni kurs </a:t>
            </a:r>
          </a:p>
          <a:p>
            <a:pPr algn="r"/>
            <a:r>
              <a:rPr lang="sr-Latn-RS" sz="3200" b="1" dirty="0" smtClean="0">
                <a:solidFill>
                  <a:schemeClr val="bg1"/>
                </a:solidFill>
              </a:rPr>
              <a:t>o međunarodnoj saradnji </a:t>
            </a:r>
            <a:endParaRPr lang="fr-FR" sz="3200" b="1" dirty="0">
              <a:solidFill>
                <a:schemeClr val="bg1"/>
              </a:solidFill>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856034"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594925"/>
            <a:ext cx="8525021" cy="1668149"/>
          </a:xfrm>
          <a:prstGeom prst="rect">
            <a:avLst/>
          </a:prstGeom>
        </p:spPr>
        <p:txBody>
          <a:bodyPr wrap="square">
            <a:spAutoFit/>
          </a:bodyPr>
          <a:lstStyle/>
          <a:p>
            <a:pPr algn="ctr" eaLnBrk="1" hangingPunct="1">
              <a:lnSpc>
                <a:spcPct val="80000"/>
              </a:lnSpc>
            </a:pPr>
            <a:r>
              <a:rPr lang="sr-Latn-RS" sz="3200" b="1" dirty="0" smtClean="0">
                <a:ea typeface="ＭＳ Ｐゴシック" charset="0"/>
                <a:cs typeface="ＭＳ Ｐゴシック" charset="0"/>
              </a:rPr>
              <a:t>Deo I </a:t>
            </a:r>
          </a:p>
          <a:p>
            <a:pPr algn="ctr" eaLnBrk="1" hangingPunct="1">
              <a:lnSpc>
                <a:spcPct val="80000"/>
              </a:lnSpc>
            </a:pPr>
            <a:r>
              <a:rPr lang="en-GB" sz="3200" b="1" dirty="0">
                <a:ea typeface="ＭＳ Ｐゴシック" charset="0"/>
                <a:cs typeface="ＭＳ Ｐゴシック" charset="0"/>
              </a:rPr>
              <a:t/>
            </a:r>
            <a:br>
              <a:rPr lang="en-GB" sz="3200" b="1" dirty="0">
                <a:ea typeface="ＭＳ Ｐゴシック" charset="0"/>
                <a:cs typeface="ＭＳ Ｐゴシック" charset="0"/>
              </a:rPr>
            </a:br>
            <a:r>
              <a:rPr lang="sr-Latn-RS" sz="3200" b="1" dirty="0" smtClean="0">
                <a:ea typeface="ＭＳ Ｐゴシック" charset="0"/>
                <a:cs typeface="ＭＳ Ｐゴシック" charset="0"/>
              </a:rPr>
              <a:t>Savet Evrope i Programska kancelarija za visokotehnološki kriminal</a:t>
            </a:r>
            <a:r>
              <a:rPr lang="en-GB" sz="3200" b="1" dirty="0" smtClean="0">
                <a:ea typeface="ＭＳ Ｐゴシック" charset="0"/>
                <a:cs typeface="ＭＳ Ｐゴシック" charset="0"/>
              </a:rPr>
              <a:t> </a:t>
            </a:r>
            <a:r>
              <a:rPr lang="en-GB" sz="3200" b="1" dirty="0">
                <a:ea typeface="ＭＳ Ｐゴシック" charset="0"/>
                <a:cs typeface="ＭＳ Ｐゴシック" charset="0"/>
              </a:rPr>
              <a:t>(C-PROC)</a:t>
            </a:r>
            <a:endParaRPr lang="en-GB" sz="3200" dirty="0"/>
          </a:p>
        </p:txBody>
      </p:sp>
    </p:spTree>
    <p:extLst>
      <p:ext uri="{BB962C8B-B14F-4D97-AF65-F5344CB8AC3E}">
        <p14:creationId xmlns:p14="http://schemas.microsoft.com/office/powerpoint/2010/main" val="2745530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5</a:t>
            </a:fld>
            <a:endParaRPr lang="en-GB" dirty="0">
              <a:latin typeface="Arial" panose="020B0604020202020204" pitchFamily="34" charset="0"/>
              <a:cs typeface="Arial" panose="020B0604020202020204" pitchFamily="34" charset="0"/>
            </a:endParaRPr>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5</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sz="3000" b="1" dirty="0">
                <a:solidFill>
                  <a:schemeClr val="bg1"/>
                </a:solidFill>
                <a:latin typeface="Arial" panose="020B0604020202020204" pitchFamily="34" charset="0"/>
                <a:cs typeface="Arial" panose="020B0604020202020204" pitchFamily="34" charset="0"/>
              </a:rPr>
              <a:t> </a:t>
            </a:r>
            <a:r>
              <a:rPr lang="sr-Latn-RS" sz="3000" b="1" dirty="0" smtClean="0">
                <a:solidFill>
                  <a:schemeClr val="bg1"/>
                </a:solidFill>
                <a:latin typeface="Arial" panose="020B0604020202020204" pitchFamily="34" charset="0"/>
                <a:cs typeface="Arial" panose="020B0604020202020204" pitchFamily="34" charset="0"/>
              </a:rPr>
              <a:t>Visokotehnološki kriminal kao krivičnopravna stvar </a:t>
            </a:r>
            <a:r>
              <a:rPr lang="en-150" sz="3000" b="1" dirty="0" smtClean="0">
                <a:solidFill>
                  <a:schemeClr val="bg1"/>
                </a:solidFill>
                <a:latin typeface="Arial" panose="020B0604020202020204" pitchFamily="34" charset="0"/>
                <a:cs typeface="Arial" panose="020B0604020202020204" pitchFamily="34" charset="0"/>
              </a:rPr>
              <a:t>–</a:t>
            </a:r>
            <a:r>
              <a:rPr lang="sr-Latn-RS" sz="3000" b="1" dirty="0" smtClean="0">
                <a:solidFill>
                  <a:schemeClr val="bg1"/>
                </a:solidFill>
                <a:latin typeface="Arial" panose="020B0604020202020204" pitchFamily="34" charset="0"/>
                <a:cs typeface="Arial" panose="020B0604020202020204" pitchFamily="34" charset="0"/>
              </a:rPr>
              <a:t> najveći izazovi</a:t>
            </a:r>
            <a:endParaRPr lang="en-GB" sz="3000" b="1" dirty="0">
              <a:solidFill>
                <a:schemeClr val="bg1"/>
              </a:solidFill>
              <a:latin typeface="Arial" panose="020B0604020202020204" pitchFamily="34" charset="0"/>
              <a:cs typeface="Arial" panose="020B0604020202020204" pitchFamily="34" charset="0"/>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706877"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Content Placeholder 2">
            <a:extLst>
              <a:ext uri="{FF2B5EF4-FFF2-40B4-BE49-F238E27FC236}">
                <a16:creationId xmlns:a16="http://schemas.microsoft.com/office/drawing/2014/main" id="{AAA86FD6-2D9F-462F-A3CA-0DF322E36466}"/>
              </a:ext>
            </a:extLst>
          </p:cNvPr>
          <p:cNvSpPr txBox="1">
            <a:spLocks/>
          </p:cNvSpPr>
          <p:nvPr/>
        </p:nvSpPr>
        <p:spPr>
          <a:xfrm>
            <a:off x="532469" y="1099426"/>
            <a:ext cx="8352928" cy="5184576"/>
          </a:xfrm>
          <a:prstGeom prst="rect">
            <a:avLst/>
          </a:prstGeom>
        </p:spPr>
        <p:txBody>
          <a:bodyPr>
            <a:normAutofit fontScale="40000" lnSpcReduction="20000"/>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pitchFamily="-65" charset="-128"/>
                <a:cs typeface="ＭＳ Ｐゴシック" pitchFamily="-65"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pitchFamily="-65"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20000"/>
              </a:lnSpc>
              <a:defRPr/>
            </a:pPr>
            <a:r>
              <a:rPr lang="sr-Latn-RS" sz="3800" b="1" dirty="0" smtClean="0">
                <a:latin typeface="Arial" panose="020B0604020202020204" pitchFamily="34" charset="0"/>
                <a:cs typeface="Arial" panose="020B0604020202020204" pitchFamily="34" charset="0"/>
              </a:rPr>
              <a:t>Nedostatak zajedničkog poimanja </a:t>
            </a:r>
            <a:r>
              <a:rPr lang="sr-Latn-RS" sz="3800" dirty="0" smtClean="0">
                <a:latin typeface="Arial" panose="020B0604020202020204" pitchFamily="34" charset="0"/>
                <a:cs typeface="Arial" panose="020B0604020202020204" pitchFamily="34" charset="0"/>
              </a:rPr>
              <a:t>visokotehnološkog kriminala među organima krivičnopravnog </a:t>
            </a:r>
            <a:r>
              <a:rPr lang="sr-Latn-RS" sz="3800" dirty="0" smtClean="0">
                <a:latin typeface="Arial" panose="020B0604020202020204" pitchFamily="34" charset="0"/>
                <a:cs typeface="Arial" panose="020B0604020202020204" pitchFamily="34" charset="0"/>
              </a:rPr>
              <a:t>sistema;</a:t>
            </a:r>
            <a:endParaRPr lang="sr-Latn-RS" sz="3800" dirty="0" smtClean="0">
              <a:latin typeface="Arial" panose="020B0604020202020204" pitchFamily="34" charset="0"/>
              <a:cs typeface="Arial" panose="020B0604020202020204" pitchFamily="34" charset="0"/>
            </a:endParaRPr>
          </a:p>
          <a:p>
            <a:pPr>
              <a:lnSpc>
                <a:spcPct val="120000"/>
              </a:lnSpc>
              <a:defRPr/>
            </a:pPr>
            <a:endParaRPr lang="sr-Latn-RS" sz="3800" dirty="0" smtClean="0">
              <a:latin typeface="Arial" panose="020B0604020202020204" pitchFamily="34" charset="0"/>
              <a:cs typeface="Arial" panose="020B0604020202020204" pitchFamily="34" charset="0"/>
            </a:endParaRPr>
          </a:p>
          <a:p>
            <a:pPr>
              <a:lnSpc>
                <a:spcPct val="120000"/>
              </a:lnSpc>
              <a:defRPr/>
            </a:pPr>
            <a:r>
              <a:rPr lang="sr-Latn-RS" sz="3800" b="1" dirty="0" smtClean="0">
                <a:latin typeface="Arial" panose="020B0604020202020204" pitchFamily="34" charset="0"/>
                <a:ea typeface="Verdana" panose="020B0604030504040204" pitchFamily="34" charset="0"/>
                <a:cs typeface="Arial" panose="020B0604020202020204" pitchFamily="34" charset="0"/>
              </a:rPr>
              <a:t>Zakonska regulativa koja se odnosi na visokotehnološki kriminal – usklađivanje:</a:t>
            </a:r>
          </a:p>
          <a:p>
            <a:pPr lvl="1">
              <a:lnSpc>
                <a:spcPct val="120000"/>
              </a:lnSpc>
              <a:defRPr/>
            </a:pPr>
            <a:r>
              <a:rPr lang="sr-Latn-RS" sz="3800" dirty="0" smtClean="0">
                <a:latin typeface="Arial" panose="020B0604020202020204" pitchFamily="34" charset="0"/>
                <a:ea typeface="Verdana" panose="020B0604030504040204" pitchFamily="34" charset="0"/>
                <a:cs typeface="Arial" panose="020B0604020202020204" pitchFamily="34" charset="0"/>
              </a:rPr>
              <a:t>Definicija dela iz oblasti visokotehnološkog kriminala;</a:t>
            </a:r>
          </a:p>
          <a:p>
            <a:pPr lvl="1">
              <a:lnSpc>
                <a:spcPct val="120000"/>
              </a:lnSpc>
              <a:defRPr/>
            </a:pPr>
            <a:r>
              <a:rPr lang="sr-Latn-RS" sz="3800" dirty="0" smtClean="0">
                <a:latin typeface="Arial" panose="020B0604020202020204" pitchFamily="34" charset="0"/>
                <a:ea typeface="Verdana" panose="020B0604030504040204" pitchFamily="34" charset="0"/>
                <a:cs typeface="Arial" panose="020B0604020202020204" pitchFamily="34" charset="0"/>
              </a:rPr>
              <a:t>Gde je Delo Počinjeno? Koja Država je nadležna</a:t>
            </a:r>
            <a:r>
              <a:rPr lang="sr-Latn-RS" altLang="en-US" sz="3800" dirty="0" smtClean="0">
                <a:latin typeface="Arial" panose="020B0604020202020204" pitchFamily="34" charset="0"/>
                <a:ea typeface="Verdana" panose="020B0604030504040204" pitchFamily="34" charset="0"/>
                <a:cs typeface="Arial" panose="020B0604020202020204" pitchFamily="34" charset="0"/>
              </a:rPr>
              <a:t>?</a:t>
            </a:r>
            <a:endParaRPr lang="sr-Latn-RS" sz="3800" dirty="0" smtClean="0">
              <a:latin typeface="Arial" panose="020B0604020202020204" pitchFamily="34" charset="0"/>
              <a:ea typeface="Verdana" panose="020B0604030504040204" pitchFamily="34" charset="0"/>
              <a:cs typeface="Arial" panose="020B0604020202020204" pitchFamily="34" charset="0"/>
            </a:endParaRPr>
          </a:p>
          <a:p>
            <a:pPr lvl="1">
              <a:lnSpc>
                <a:spcPct val="120000"/>
              </a:lnSpc>
              <a:defRPr/>
            </a:pPr>
            <a:r>
              <a:rPr lang="sr-Latn-RS" sz="3800" dirty="0" smtClean="0">
                <a:latin typeface="Arial" panose="020B0604020202020204" pitchFamily="34" charset="0"/>
                <a:ea typeface="Verdana" panose="020B0604030504040204" pitchFamily="34" charset="0"/>
                <a:cs typeface="Arial" panose="020B0604020202020204" pitchFamily="34" charset="0"/>
              </a:rPr>
              <a:t>Potreba za usvajanjem globalnih standarda, međunarodni ugovori – ugovor UN – status?</a:t>
            </a:r>
          </a:p>
          <a:p>
            <a:pPr>
              <a:lnSpc>
                <a:spcPct val="120000"/>
              </a:lnSpc>
              <a:defRPr/>
            </a:pPr>
            <a:endParaRPr lang="sr-Latn-RS" sz="3800" dirty="0" smtClean="0">
              <a:latin typeface="Arial" panose="020B0604020202020204" pitchFamily="34" charset="0"/>
              <a:ea typeface="Verdana" panose="020B0604030504040204" pitchFamily="34" charset="0"/>
              <a:cs typeface="Arial" panose="020B0604020202020204" pitchFamily="34" charset="0"/>
            </a:endParaRPr>
          </a:p>
          <a:p>
            <a:pPr>
              <a:lnSpc>
                <a:spcPct val="120000"/>
              </a:lnSpc>
              <a:defRPr/>
            </a:pPr>
            <a:r>
              <a:rPr lang="sr-Latn-RS" sz="3800" dirty="0" smtClean="0">
                <a:latin typeface="Arial" panose="020B0604020202020204" pitchFamily="34" charset="0"/>
                <a:cs typeface="Arial" panose="020B0604020202020204" pitchFamily="34" charset="0"/>
              </a:rPr>
              <a:t>Kako se nositi sa </a:t>
            </a:r>
            <a:r>
              <a:rPr lang="sr-Latn-RS" sz="3800" b="1" dirty="0" smtClean="0">
                <a:latin typeface="Arial" panose="020B0604020202020204" pitchFamily="34" charset="0"/>
                <a:cs typeface="Arial" panose="020B0604020202020204" pitchFamily="34" charset="0"/>
              </a:rPr>
              <a:t>novim tehnološkim paradigmama</a:t>
            </a:r>
            <a:r>
              <a:rPr lang="sr-Latn-RS" sz="3800" dirty="0" smtClean="0">
                <a:latin typeface="Arial" panose="020B0604020202020204" pitchFamily="34" charset="0"/>
                <a:cs typeface="Arial" panose="020B0604020202020204" pitchFamily="34" charset="0"/>
              </a:rPr>
              <a:t>:</a:t>
            </a:r>
            <a:endParaRPr lang="sr-Latn-RS" sz="3800" b="1" dirty="0" smtClean="0">
              <a:latin typeface="Arial" panose="020B0604020202020204" pitchFamily="34" charset="0"/>
              <a:cs typeface="Arial" panose="020B0604020202020204" pitchFamily="34" charset="0"/>
            </a:endParaRPr>
          </a:p>
          <a:p>
            <a:pPr lvl="1">
              <a:lnSpc>
                <a:spcPct val="120000"/>
              </a:lnSpc>
              <a:defRPr/>
            </a:pPr>
            <a:r>
              <a:rPr lang="sr-Latn-RS" sz="3800" dirty="0" smtClean="0">
                <a:latin typeface="Arial" panose="020B0604020202020204" pitchFamily="34" charset="0"/>
                <a:cs typeface="Arial" panose="020B0604020202020204" pitchFamily="34" charset="0"/>
              </a:rPr>
              <a:t>Računarstvo u oblaku (engl. cloud computing) – “Dokazi u oblaku”</a:t>
            </a:r>
          </a:p>
          <a:p>
            <a:pPr lvl="1">
              <a:lnSpc>
                <a:spcPct val="120000"/>
              </a:lnSpc>
              <a:defRPr/>
            </a:pPr>
            <a:r>
              <a:rPr lang="sr-Latn-RS" sz="3800" dirty="0" smtClean="0">
                <a:latin typeface="Arial" panose="020B0604020202020204" pitchFamily="34" charset="0"/>
                <a:cs typeface="Arial" panose="020B0604020202020204" pitchFamily="34" charset="0"/>
              </a:rPr>
              <a:t>Darknet i virtuelne valute</a:t>
            </a:r>
          </a:p>
          <a:p>
            <a:pPr lvl="1">
              <a:lnSpc>
                <a:spcPct val="120000"/>
              </a:lnSpc>
              <a:defRPr/>
            </a:pPr>
            <a:r>
              <a:rPr lang="sr-Latn-RS" sz="3800" dirty="0" smtClean="0">
                <a:latin typeface="Arial" panose="020B0604020202020204" pitchFamily="34" charset="0"/>
                <a:cs typeface="Arial" panose="020B0604020202020204" pitchFamily="34" charset="0"/>
              </a:rPr>
              <a:t>Internet inteligentnih uređaja (engl. Internet of Things – IoT)</a:t>
            </a:r>
          </a:p>
          <a:p>
            <a:pPr>
              <a:lnSpc>
                <a:spcPct val="120000"/>
              </a:lnSpc>
              <a:defRPr/>
            </a:pPr>
            <a:endParaRPr lang="sr-Latn-RS" sz="3800" b="1" dirty="0" smtClean="0">
              <a:latin typeface="Arial" panose="020B0604020202020204" pitchFamily="34" charset="0"/>
              <a:cs typeface="Arial" panose="020B0604020202020204" pitchFamily="34" charset="0"/>
            </a:endParaRPr>
          </a:p>
          <a:p>
            <a:pPr>
              <a:lnSpc>
                <a:spcPct val="120000"/>
              </a:lnSpc>
              <a:defRPr/>
            </a:pPr>
            <a:r>
              <a:rPr lang="sr-Latn-RS" sz="3800" b="1" dirty="0" smtClean="0">
                <a:latin typeface="Arial" panose="020B0604020202020204" pitchFamily="34" charset="0"/>
                <a:cs typeface="Arial" panose="020B0604020202020204" pitchFamily="34" charset="0"/>
              </a:rPr>
              <a:t>Dimenzije fenomena ne mogu se utvrditi </a:t>
            </a:r>
            <a:r>
              <a:rPr lang="sr-Latn-RS" sz="3800" dirty="0" smtClean="0">
                <a:latin typeface="Arial" panose="020B0604020202020204" pitchFamily="34" charset="0"/>
                <a:cs typeface="Arial" panose="020B0604020202020204" pitchFamily="34" charset="0"/>
              </a:rPr>
              <a:t>jer nema pouzdanih statističkih podataka:</a:t>
            </a:r>
          </a:p>
          <a:p>
            <a:pPr lvl="1">
              <a:lnSpc>
                <a:spcPct val="120000"/>
              </a:lnSpc>
              <a:defRPr/>
            </a:pPr>
            <a:r>
              <a:rPr lang="sr-Latn-RS" sz="3800" dirty="0" smtClean="0">
                <a:latin typeface="Arial" panose="020B0604020202020204" pitchFamily="34" charset="0"/>
                <a:cs typeface="Arial" panose="020B0604020202020204" pitchFamily="34" charset="0"/>
              </a:rPr>
              <a:t>Slučajevi koji su prijavljeni i istraženi, krivični postupak sproveden i doneta </a:t>
            </a:r>
            <a:r>
              <a:rPr lang="sr-Latn-RS" sz="3800" dirty="0" smtClean="0">
                <a:latin typeface="Arial" panose="020B0604020202020204" pitchFamily="34" charset="0"/>
                <a:cs typeface="Arial" panose="020B0604020202020204" pitchFamily="34" charset="0"/>
              </a:rPr>
              <a:t>presuda; </a:t>
            </a:r>
            <a:endParaRPr lang="sr-Latn-RS" sz="3800" dirty="0" smtClean="0">
              <a:latin typeface="Arial" panose="020B0604020202020204" pitchFamily="34" charset="0"/>
              <a:cs typeface="Arial" panose="020B0604020202020204" pitchFamily="34" charset="0"/>
            </a:endParaRPr>
          </a:p>
          <a:p>
            <a:pPr lvl="1">
              <a:lnSpc>
                <a:spcPct val="120000"/>
              </a:lnSpc>
              <a:defRPr/>
            </a:pPr>
            <a:r>
              <a:rPr lang="sr-Latn-RS" sz="3800" dirty="0" smtClean="0">
                <a:latin typeface="Arial" panose="020B0604020202020204" pitchFamily="34" charset="0"/>
                <a:cs typeface="Arial" panose="020B0604020202020204" pitchFamily="34" charset="0"/>
              </a:rPr>
              <a:t>Broj i vrsta pribavljenih dokaza u elektronskom obliku, analizirani </a:t>
            </a:r>
            <a:r>
              <a:rPr lang="sr-Latn-RS" sz="3800" dirty="0" smtClean="0">
                <a:latin typeface="Arial" panose="020B0604020202020204" pitchFamily="34" charset="0"/>
                <a:cs typeface="Arial" panose="020B0604020202020204" pitchFamily="34" charset="0"/>
              </a:rPr>
              <a:t>uređaji</a:t>
            </a:r>
            <a:r>
              <a:rPr lang="sr-Latn-RS" dirty="0" smtClean="0">
                <a:latin typeface="Arial" panose="020B0604020202020204" pitchFamily="34" charset="0"/>
                <a:cs typeface="Arial" panose="020B0604020202020204" pitchFamily="34" charset="0"/>
              </a:rPr>
              <a:t>.</a:t>
            </a:r>
            <a:endParaRPr lang="sr-Latn-RS"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C0EF1910-49B1-4CAB-9FBD-479E45A28C10}"/>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Tree>
    <p:extLst>
      <p:ext uri="{BB962C8B-B14F-4D97-AF65-F5344CB8AC3E}">
        <p14:creationId xmlns:p14="http://schemas.microsoft.com/office/powerpoint/2010/main" val="3370540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6</a:t>
            </a:fld>
            <a:endParaRPr lang="en-GB" dirty="0">
              <a:latin typeface="Arial" panose="020B0604020202020204" pitchFamily="34" charset="0"/>
              <a:cs typeface="Arial" panose="020B0604020202020204" pitchFamily="34" charset="0"/>
            </a:endParaRPr>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6</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sz="3000" b="1" dirty="0">
                <a:solidFill>
                  <a:schemeClr val="bg1"/>
                </a:solidFill>
                <a:latin typeface="Arial" panose="020B0604020202020204" pitchFamily="34" charset="0"/>
                <a:cs typeface="Arial" panose="020B0604020202020204" pitchFamily="34" charset="0"/>
              </a:rPr>
              <a:t> </a:t>
            </a:r>
            <a:r>
              <a:rPr lang="sr-Latn-RS" sz="3000" b="1" dirty="0">
                <a:solidFill>
                  <a:schemeClr val="bg1"/>
                </a:solidFill>
                <a:latin typeface="Arial" panose="020B0604020202020204" pitchFamily="34" charset="0"/>
                <a:cs typeface="Arial" panose="020B0604020202020204" pitchFamily="34" charset="0"/>
              </a:rPr>
              <a:t>Visokotehnološki kriminal kao krivičnopravna stvar </a:t>
            </a:r>
            <a:r>
              <a:rPr lang="en-150" sz="3000" b="1" dirty="0">
                <a:solidFill>
                  <a:schemeClr val="bg1"/>
                </a:solidFill>
                <a:latin typeface="Arial" panose="020B0604020202020204" pitchFamily="34" charset="0"/>
                <a:cs typeface="Arial" panose="020B0604020202020204" pitchFamily="34" charset="0"/>
              </a:rPr>
              <a:t>–</a:t>
            </a:r>
            <a:r>
              <a:rPr lang="sr-Latn-RS" sz="3000" b="1" dirty="0">
                <a:solidFill>
                  <a:schemeClr val="bg1"/>
                </a:solidFill>
                <a:latin typeface="Arial" panose="020B0604020202020204" pitchFamily="34" charset="0"/>
                <a:cs typeface="Arial" panose="020B0604020202020204" pitchFamily="34" charset="0"/>
              </a:rPr>
              <a:t> najveći izazovi </a:t>
            </a:r>
            <a:endParaRPr lang="en-GB" sz="3000" b="1" dirty="0">
              <a:solidFill>
                <a:schemeClr val="bg1"/>
              </a:solidFill>
              <a:latin typeface="Arial" panose="020B0604020202020204" pitchFamily="34" charset="0"/>
              <a:cs typeface="Arial" panose="020B0604020202020204" pitchFamily="34" charset="0"/>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745299"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a:extLst>
              <a:ext uri="{FF2B5EF4-FFF2-40B4-BE49-F238E27FC236}">
                <a16:creationId xmlns:a16="http://schemas.microsoft.com/office/drawing/2014/main" id="{CF5246E5-C2E1-45A7-A318-037541CE9643}"/>
              </a:ext>
            </a:extLst>
          </p:cNvPr>
          <p:cNvSpPr txBox="1">
            <a:spLocks/>
          </p:cNvSpPr>
          <p:nvPr/>
        </p:nvSpPr>
        <p:spPr>
          <a:xfrm>
            <a:off x="395536" y="1484784"/>
            <a:ext cx="8363272" cy="4824536"/>
          </a:xfrm>
          <a:prstGeom prst="rect">
            <a:avLst/>
          </a:prstGeom>
        </p:spPr>
        <p:txBody>
          <a:bodyPr>
            <a:normAutofit fontScale="47500" lnSpcReduction="20000"/>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pitchFamily="-65" charset="-128"/>
                <a:cs typeface="ＭＳ Ｐゴシック" pitchFamily="-65"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pitchFamily="-65"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20000"/>
              </a:lnSpc>
              <a:defRPr/>
            </a:pPr>
            <a:r>
              <a:rPr lang="sr-Latn-RS" dirty="0" smtClean="0">
                <a:latin typeface="Arial" panose="020B0604020202020204" pitchFamily="34" charset="0"/>
                <a:cs typeface="Arial" panose="020B0604020202020204" pitchFamily="34" charset="0"/>
              </a:rPr>
              <a:t>Jedinice zadužene za istragu u oblasti visokotehnološkog kriminala obično nemaju dovoljno osoblja, a osoblje je </a:t>
            </a:r>
            <a:r>
              <a:rPr lang="sr-Latn-RS" b="1" dirty="0" smtClean="0">
                <a:latin typeface="Arial" panose="020B0604020202020204" pitchFamily="34" charset="0"/>
                <a:cs typeface="Arial" panose="020B0604020202020204" pitchFamily="34" charset="0"/>
              </a:rPr>
              <a:t>nedovoljno obučeno i ne poseduje adekvatne veštine</a:t>
            </a:r>
            <a:r>
              <a:rPr lang="sr-Latn-RS" dirty="0" smtClean="0">
                <a:latin typeface="Arial" panose="020B0604020202020204" pitchFamily="34" charset="0"/>
                <a:cs typeface="Arial" panose="020B0604020202020204" pitchFamily="34" charset="0"/>
              </a:rPr>
              <a:t>.  </a:t>
            </a:r>
            <a:endParaRPr lang="sr-Latn-RS" b="1" dirty="0" smtClean="0">
              <a:latin typeface="Arial" panose="020B0604020202020204" pitchFamily="34" charset="0"/>
              <a:cs typeface="Arial" panose="020B0604020202020204" pitchFamily="34" charset="0"/>
            </a:endParaRPr>
          </a:p>
          <a:p>
            <a:pPr lvl="1">
              <a:lnSpc>
                <a:spcPct val="120000"/>
              </a:lnSpc>
              <a:defRPr/>
            </a:pPr>
            <a:r>
              <a:rPr lang="sr-Latn-RS" dirty="0" smtClean="0">
                <a:latin typeface="Arial" panose="020B0604020202020204" pitchFamily="34" charset="0"/>
                <a:cs typeface="Arial" panose="020B0604020202020204" pitchFamily="34" charset="0"/>
              </a:rPr>
              <a:t>Korišćenje virtualnih privatnih mreža ( engl. Virtual Private Network – VPN) / logičkih tunela (engl. tunneling) i proksi servera/ Korišćenje Darkneta i virtuelnih valuta;</a:t>
            </a:r>
          </a:p>
          <a:p>
            <a:pPr lvl="1">
              <a:lnSpc>
                <a:spcPct val="120000"/>
              </a:lnSpc>
              <a:defRPr/>
            </a:pPr>
            <a:r>
              <a:rPr lang="sr-Latn-RS" dirty="0" smtClean="0">
                <a:latin typeface="Arial" panose="020B0604020202020204" pitchFamily="34" charset="0"/>
                <a:cs typeface="Arial" panose="020B0604020202020204" pitchFamily="34" charset="0"/>
              </a:rPr>
              <a:t>Poznavanje načina izvršenja/dokaza koje je potrebno prikupiti;</a:t>
            </a:r>
          </a:p>
          <a:p>
            <a:pPr lvl="1">
              <a:lnSpc>
                <a:spcPct val="120000"/>
              </a:lnSpc>
              <a:defRPr/>
            </a:pPr>
            <a:r>
              <a:rPr lang="sr-Latn-RS" dirty="0" smtClean="0">
                <a:latin typeface="Arial" panose="020B0604020202020204" pitchFamily="34" charset="0"/>
                <a:cs typeface="Arial" panose="020B0604020202020204" pitchFamily="34" charset="0"/>
              </a:rPr>
              <a:t>Istraživanje mogućih oblika organizovanog kriminala naspram pojedinačnog krivičnog dela.</a:t>
            </a:r>
          </a:p>
          <a:p>
            <a:pPr>
              <a:lnSpc>
                <a:spcPct val="120000"/>
              </a:lnSpc>
              <a:defRPr/>
            </a:pPr>
            <a:endParaRPr lang="sr-Latn-RS" dirty="0" smtClean="0">
              <a:latin typeface="Arial" panose="020B0604020202020204" pitchFamily="34" charset="0"/>
              <a:cs typeface="Arial" panose="020B0604020202020204" pitchFamily="34" charset="0"/>
            </a:endParaRPr>
          </a:p>
          <a:p>
            <a:pPr>
              <a:lnSpc>
                <a:spcPct val="120000"/>
              </a:lnSpc>
              <a:defRPr/>
            </a:pPr>
            <a:r>
              <a:rPr lang="sr-Latn-RS" b="1" dirty="0" smtClean="0">
                <a:latin typeface="Arial" panose="020B0604020202020204" pitchFamily="34" charset="0"/>
                <a:cs typeface="Arial" panose="020B0604020202020204" pitchFamily="34" charset="0"/>
              </a:rPr>
              <a:t>Ograničene tehničke mogućnosti </a:t>
            </a:r>
            <a:r>
              <a:rPr lang="sr-Latn-RS" dirty="0" smtClean="0">
                <a:latin typeface="Arial" panose="020B0604020202020204" pitchFamily="34" charset="0"/>
                <a:cs typeface="Arial" panose="020B0604020202020204" pitchFamily="34" charset="0"/>
              </a:rPr>
              <a:t>za podršku istrazi kako bi ona bila uspešna:</a:t>
            </a:r>
          </a:p>
          <a:p>
            <a:pPr lvl="1">
              <a:lnSpc>
                <a:spcPct val="120000"/>
              </a:lnSpc>
              <a:defRPr/>
            </a:pPr>
            <a:r>
              <a:rPr lang="sr-Latn-RS" dirty="0" smtClean="0">
                <a:latin typeface="Arial" panose="020B0604020202020204" pitchFamily="34" charset="0"/>
                <a:cs typeface="Arial" panose="020B0604020202020204" pitchFamily="34" charset="0"/>
              </a:rPr>
              <a:t>Zastarele forenzičke laboratorije za obradu podataka, mobilne forenzičke laboratorije; </a:t>
            </a:r>
          </a:p>
          <a:p>
            <a:pPr lvl="1">
              <a:lnSpc>
                <a:spcPct val="120000"/>
              </a:lnSpc>
              <a:defRPr/>
            </a:pPr>
            <a:r>
              <a:rPr lang="sr-Latn-RS" dirty="0" smtClean="0">
                <a:latin typeface="Arial" panose="020B0604020202020204" pitchFamily="34" charset="0"/>
                <a:cs typeface="Arial" panose="020B0604020202020204" pitchFamily="34" charset="0"/>
              </a:rPr>
              <a:t>Forenzika malvera (engl. malware – zloćudni softver) i kapaciteti obrnutog inženjerstva;</a:t>
            </a:r>
          </a:p>
          <a:p>
            <a:pPr lvl="1">
              <a:lnSpc>
                <a:spcPct val="120000"/>
              </a:lnSpc>
              <a:defRPr/>
            </a:pPr>
            <a:r>
              <a:rPr lang="sr-Latn-RS" dirty="0" smtClean="0">
                <a:latin typeface="Arial" panose="020B0604020202020204" pitchFamily="34" charset="0"/>
                <a:cs typeface="Arial" panose="020B0604020202020204" pitchFamily="34" charset="0"/>
              </a:rPr>
              <a:t>Saradnja sa lokalnim davaocima telekomunikacionih usluga. </a:t>
            </a:r>
          </a:p>
          <a:p>
            <a:pPr marL="457200" lvl="1" indent="0">
              <a:lnSpc>
                <a:spcPct val="120000"/>
              </a:lnSpc>
              <a:buNone/>
              <a:defRPr/>
            </a:pPr>
            <a:endParaRPr lang="sr-Latn-RS" dirty="0" smtClean="0">
              <a:latin typeface="Arial" panose="020B0604020202020204" pitchFamily="34" charset="0"/>
              <a:cs typeface="Arial" panose="020B0604020202020204" pitchFamily="34" charset="0"/>
            </a:endParaRPr>
          </a:p>
          <a:p>
            <a:pPr>
              <a:lnSpc>
                <a:spcPct val="120000"/>
              </a:lnSpc>
              <a:defRPr/>
            </a:pPr>
            <a:r>
              <a:rPr lang="sr-Latn-RS" b="1" dirty="0" smtClean="0">
                <a:latin typeface="Arial" panose="020B0604020202020204" pitchFamily="34" charset="0"/>
                <a:cs typeface="Arial" panose="020B0604020202020204" pitchFamily="34" charset="0"/>
              </a:rPr>
              <a:t>Međunarodna saradnja </a:t>
            </a:r>
          </a:p>
          <a:p>
            <a:pPr lvl="1">
              <a:lnSpc>
                <a:spcPct val="120000"/>
              </a:lnSpc>
              <a:defRPr/>
            </a:pPr>
            <a:r>
              <a:rPr lang="sr-Latn-RS" dirty="0" smtClean="0">
                <a:latin typeface="Arial" panose="020B0604020202020204" pitchFamily="34" charset="0"/>
                <a:cs typeface="Arial" panose="020B0604020202020204" pitchFamily="34" charset="0"/>
              </a:rPr>
              <a:t>Između policijskih snaga:</a:t>
            </a:r>
          </a:p>
          <a:p>
            <a:pPr lvl="1">
              <a:lnSpc>
                <a:spcPct val="120000"/>
              </a:lnSpc>
              <a:defRPr/>
            </a:pPr>
            <a:r>
              <a:rPr lang="sr-Latn-RS" dirty="0" smtClean="0">
                <a:latin typeface="Arial" panose="020B0604020202020204" pitchFamily="34" charset="0"/>
                <a:cs typeface="Arial" panose="020B0604020202020204" pitchFamily="34" charset="0"/>
              </a:rPr>
              <a:t>Međunarodna saradnja u oblasti pravosuđa:</a:t>
            </a:r>
          </a:p>
          <a:p>
            <a:pPr lvl="1">
              <a:lnSpc>
                <a:spcPct val="120000"/>
              </a:lnSpc>
              <a:defRPr/>
            </a:pPr>
            <a:r>
              <a:rPr lang="sr-Latn-RS" dirty="0" smtClean="0">
                <a:latin typeface="Arial" panose="020B0604020202020204" pitchFamily="34" charset="0"/>
                <a:cs typeface="Arial" panose="020B0604020202020204" pitchFamily="34" charset="0"/>
              </a:rPr>
              <a:t>Interaktivno delovanje sa velikim međunarodnim davaocima usluga (društvene mreže, itd.).</a:t>
            </a:r>
          </a:p>
          <a:p>
            <a:pPr lvl="1">
              <a:lnSpc>
                <a:spcPct val="120000"/>
              </a:lnSpc>
              <a:defRPr/>
            </a:pPr>
            <a:endParaRPr lang="sr-Latn-RS"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5102A458-CA1A-4B20-8381-FFC894FC070B}"/>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Tree>
    <p:extLst>
      <p:ext uri="{BB962C8B-B14F-4D97-AF65-F5344CB8AC3E}">
        <p14:creationId xmlns:p14="http://schemas.microsoft.com/office/powerpoint/2010/main" val="3341126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7</a:t>
            </a:fld>
            <a:endParaRPr lang="en-GB" dirty="0">
              <a:latin typeface="Arial" panose="020B0604020202020204" pitchFamily="34" charset="0"/>
              <a:cs typeface="Arial" panose="020B0604020202020204" pitchFamily="34" charset="0"/>
            </a:endParaRPr>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7</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2000" b="1" dirty="0" smtClean="0">
                <a:solidFill>
                  <a:schemeClr val="bg1"/>
                </a:solidFill>
                <a:latin typeface="Arial" panose="020B0604020202020204" pitchFamily="34" charset="0"/>
                <a:cs typeface="Arial" panose="020B0604020202020204" pitchFamily="34" charset="0"/>
              </a:rPr>
              <a:t>Konvencija Saveta Evrope o visokotehnološkom kriminalu </a:t>
            </a:r>
            <a:endParaRPr lang="en-US" sz="2000" b="1" dirty="0">
              <a:solidFill>
                <a:schemeClr val="bg1"/>
              </a:solidFill>
              <a:latin typeface="Arial" panose="020B0604020202020204" pitchFamily="34" charset="0"/>
              <a:cs typeface="Arial" panose="020B0604020202020204" pitchFamily="34" charset="0"/>
            </a:endParaRPr>
          </a:p>
          <a:p>
            <a:pPr algn="r"/>
            <a:r>
              <a:rPr lang="sr-Latn-RS" sz="2000" b="1" dirty="0" smtClean="0">
                <a:solidFill>
                  <a:schemeClr val="bg1"/>
                </a:solidFill>
                <a:latin typeface="Arial" panose="020B0604020202020204" pitchFamily="34" charset="0"/>
                <a:cs typeface="Arial" panose="020B0604020202020204" pitchFamily="34" charset="0"/>
              </a:rPr>
              <a:t>Budimpeštanska konvencija</a:t>
            </a:r>
            <a:endParaRPr lang="en-US" sz="2000" b="1" dirty="0">
              <a:solidFill>
                <a:schemeClr val="bg1"/>
              </a:solidFill>
              <a:latin typeface="Arial" panose="020B0604020202020204" pitchFamily="34" charset="0"/>
              <a:cs typeface="Arial" panose="020B0604020202020204" pitchFamily="34" charset="0"/>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Content Placeholder 2">
            <a:extLst>
              <a:ext uri="{FF2B5EF4-FFF2-40B4-BE49-F238E27FC236}">
                <a16:creationId xmlns:a16="http://schemas.microsoft.com/office/drawing/2014/main" id="{5AC8533C-0FEE-4437-BD19-21B88068C45C}"/>
              </a:ext>
            </a:extLst>
          </p:cNvPr>
          <p:cNvSpPr txBox="1">
            <a:spLocks/>
          </p:cNvSpPr>
          <p:nvPr/>
        </p:nvSpPr>
        <p:spPr>
          <a:xfrm>
            <a:off x="323528" y="1340768"/>
            <a:ext cx="8435280" cy="4968552"/>
          </a:xfrm>
          <a:prstGeom prst="rect">
            <a:avLst/>
          </a:prstGeom>
        </p:spPr>
        <p:txBody>
          <a:bodyPr>
            <a:normAutofit fontScale="85000" lnSpcReduction="20000"/>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20000"/>
              </a:lnSpc>
              <a:spcBef>
                <a:spcPts val="600"/>
              </a:spcBef>
              <a:spcAft>
                <a:spcPts val="600"/>
              </a:spcAft>
              <a:defRPr/>
            </a:pPr>
            <a:r>
              <a:rPr lang="sr-Latn-RS" sz="1800" dirty="0" smtClean="0">
                <a:latin typeface="Arial" panose="020B0604020202020204" pitchFamily="34" charset="0"/>
                <a:cs typeface="Arial" panose="020B0604020202020204" pitchFamily="34" charset="0"/>
              </a:rPr>
              <a:t>Otvorena za potpisivanje novembra 2001. godine, u Budimpešti; </a:t>
            </a:r>
            <a:endParaRPr lang="en-US" sz="1800" dirty="0">
              <a:latin typeface="Arial" panose="020B0604020202020204" pitchFamily="34" charset="0"/>
              <a:cs typeface="Arial" panose="020B0604020202020204" pitchFamily="34" charset="0"/>
            </a:endParaRPr>
          </a:p>
          <a:p>
            <a:pPr>
              <a:lnSpc>
                <a:spcPct val="120000"/>
              </a:lnSpc>
              <a:spcBef>
                <a:spcPts val="600"/>
              </a:spcBef>
              <a:spcAft>
                <a:spcPts val="600"/>
              </a:spcAft>
              <a:defRPr/>
            </a:pPr>
            <a:r>
              <a:rPr lang="sr-Latn-RS" sz="1800" dirty="0" smtClean="0">
                <a:latin typeface="Arial" panose="020B0604020202020204" pitchFamily="34" charset="0"/>
                <a:cs typeface="Arial" panose="020B0604020202020204" pitchFamily="34" charset="0"/>
              </a:rPr>
              <a:t>Njenu primenu prati Komitet Saveta Evrope za Konvenciju o visokotehnološkom kriminalu </a:t>
            </a:r>
            <a:r>
              <a:rPr lang="en-US" sz="1800" dirty="0" smtClean="0">
                <a:latin typeface="Arial" panose="020B0604020202020204" pitchFamily="34" charset="0"/>
                <a:cs typeface="Arial" panose="020B0604020202020204" pitchFamily="34" charset="0"/>
              </a:rPr>
              <a:t>(</a:t>
            </a:r>
            <a:r>
              <a:rPr lang="en-US" sz="1800" dirty="0">
                <a:latin typeface="Arial" panose="020B0604020202020204" pitchFamily="34" charset="0"/>
                <a:cs typeface="Arial" panose="020B0604020202020204" pitchFamily="34" charset="0"/>
              </a:rPr>
              <a:t>T-CY</a:t>
            </a:r>
            <a:r>
              <a:rPr lang="en-US" sz="1800" dirty="0" smtClean="0">
                <a:latin typeface="Arial" panose="020B0604020202020204" pitchFamily="34" charset="0"/>
                <a:cs typeface="Arial" panose="020B0604020202020204" pitchFamily="34" charset="0"/>
              </a:rPr>
              <a:t>)</a:t>
            </a:r>
            <a:r>
              <a:rPr lang="sr-Latn-RS" sz="1800" dirty="0" smtClean="0">
                <a:latin typeface="Arial" panose="020B0604020202020204" pitchFamily="34" charset="0"/>
                <a:cs typeface="Arial" panose="020B0604020202020204" pitchFamily="34" charset="0"/>
              </a:rPr>
              <a:t>; </a:t>
            </a:r>
            <a:endParaRPr lang="en-US" sz="1800" dirty="0">
              <a:latin typeface="Arial" panose="020B0604020202020204" pitchFamily="34" charset="0"/>
              <a:cs typeface="Arial" panose="020B0604020202020204" pitchFamily="34" charset="0"/>
            </a:endParaRPr>
          </a:p>
          <a:p>
            <a:pPr>
              <a:lnSpc>
                <a:spcPct val="120000"/>
              </a:lnSpc>
              <a:spcBef>
                <a:spcPts val="600"/>
              </a:spcBef>
              <a:spcAft>
                <a:spcPts val="600"/>
              </a:spcAft>
              <a:defRPr/>
            </a:pPr>
            <a:r>
              <a:rPr lang="sr-Latn-RS" sz="1800" dirty="0" smtClean="0">
                <a:latin typeface="Arial" panose="020B0604020202020204" pitchFamily="34" charset="0"/>
                <a:cs typeface="Arial" panose="020B0604020202020204" pitchFamily="34" charset="0"/>
              </a:rPr>
              <a:t>Otvoren</a:t>
            </a:r>
            <a:r>
              <a:rPr lang="en-US" sz="1800" dirty="0" smtClean="0">
                <a:latin typeface="Arial" panose="020B0604020202020204" pitchFamily="34" charset="0"/>
                <a:cs typeface="Arial" panose="020B0604020202020204" pitchFamily="34" charset="0"/>
              </a:rPr>
              <a:t>a</a:t>
            </a:r>
            <a:r>
              <a:rPr lang="sr-Latn-RS" sz="1800" dirty="0" smtClean="0">
                <a:latin typeface="Arial" panose="020B0604020202020204" pitchFamily="34" charset="0"/>
                <a:cs typeface="Arial" panose="020B0604020202020204" pitchFamily="34" charset="0"/>
              </a:rPr>
              <a:t> za pristup svim državama; </a:t>
            </a:r>
            <a:endParaRPr lang="en-US" sz="1800" dirty="0">
              <a:latin typeface="Arial" panose="020B0604020202020204" pitchFamily="34" charset="0"/>
              <a:cs typeface="Arial" panose="020B0604020202020204" pitchFamily="34" charset="0"/>
            </a:endParaRPr>
          </a:p>
          <a:p>
            <a:pPr>
              <a:lnSpc>
                <a:spcPct val="120000"/>
              </a:lnSpc>
              <a:spcBef>
                <a:spcPts val="600"/>
              </a:spcBef>
              <a:spcAft>
                <a:spcPts val="600"/>
              </a:spcAft>
              <a:defRPr/>
            </a:pPr>
            <a:r>
              <a:rPr lang="sr-Latn-RS" sz="1800" dirty="0" smtClean="0">
                <a:latin typeface="Arial" panose="020B0604020202020204" pitchFamily="34" charset="0"/>
                <a:cs typeface="Arial" panose="020B0604020202020204" pitchFamily="34" charset="0"/>
              </a:rPr>
              <a:t>Do danas jedini </a:t>
            </a:r>
            <a:r>
              <a:rPr lang="sr-Latn-RS" sz="1800" b="1" dirty="0" smtClean="0">
                <a:latin typeface="Arial" panose="020B0604020202020204" pitchFamily="34" charset="0"/>
                <a:cs typeface="Arial" panose="020B0604020202020204" pitchFamily="34" charset="0"/>
              </a:rPr>
              <a:t>međunarodni ugovor o visokotehnološkom kriminalu i dokazima u elektronskom obliku; </a:t>
            </a:r>
            <a:endParaRPr lang="en-US" sz="1800" b="1" dirty="0">
              <a:latin typeface="Arial" panose="020B0604020202020204" pitchFamily="34" charset="0"/>
              <a:cs typeface="Arial" panose="020B0604020202020204" pitchFamily="34" charset="0"/>
            </a:endParaRPr>
          </a:p>
          <a:p>
            <a:pPr>
              <a:lnSpc>
                <a:spcPct val="120000"/>
              </a:lnSpc>
              <a:spcBef>
                <a:spcPts val="600"/>
              </a:spcBef>
              <a:spcAft>
                <a:spcPts val="600"/>
              </a:spcAft>
              <a:defRPr/>
            </a:pPr>
            <a:r>
              <a:rPr lang="sr-Latn-RS" sz="1800" dirty="0" smtClean="0">
                <a:latin typeface="Arial" panose="020B0604020202020204" pitchFamily="34" charset="0"/>
                <a:cs typeface="Arial" panose="020B0604020202020204" pitchFamily="34" charset="0"/>
              </a:rPr>
              <a:t>Pruža tehnološki neutralne, opšte definicije krivičnih dela u oblasti visokotehnološkog kriminala; </a:t>
            </a:r>
            <a:endParaRPr lang="en-US" sz="1800" dirty="0">
              <a:latin typeface="Arial" panose="020B0604020202020204" pitchFamily="34" charset="0"/>
              <a:cs typeface="Arial" panose="020B0604020202020204" pitchFamily="34" charset="0"/>
            </a:endParaRPr>
          </a:p>
          <a:p>
            <a:pPr>
              <a:lnSpc>
                <a:spcPct val="120000"/>
              </a:lnSpc>
              <a:spcBef>
                <a:spcPts val="600"/>
              </a:spcBef>
              <a:spcAft>
                <a:spcPts val="600"/>
              </a:spcAft>
              <a:defRPr/>
            </a:pPr>
            <a:r>
              <a:rPr lang="sr-Latn-RS" sz="1800" dirty="0" smtClean="0">
                <a:latin typeface="Arial" panose="020B0604020202020204" pitchFamily="34" charset="0"/>
                <a:cs typeface="Arial" panose="020B0604020202020204" pitchFamily="34" charset="0"/>
              </a:rPr>
              <a:t>Uspostavlja standardni postupak istrage i krivičnog gonjenja na nacionalnom nivou i definiše odgovarajuće obaveze za uključene strane; </a:t>
            </a:r>
            <a:endParaRPr lang="en-US" sz="1800" dirty="0">
              <a:latin typeface="Arial" panose="020B0604020202020204" pitchFamily="34" charset="0"/>
              <a:cs typeface="Arial" panose="020B0604020202020204" pitchFamily="34" charset="0"/>
            </a:endParaRPr>
          </a:p>
          <a:p>
            <a:pPr>
              <a:lnSpc>
                <a:spcPct val="120000"/>
              </a:lnSpc>
              <a:spcBef>
                <a:spcPts val="600"/>
              </a:spcBef>
              <a:spcAft>
                <a:spcPts val="600"/>
              </a:spcAft>
              <a:defRPr/>
            </a:pPr>
            <a:r>
              <a:rPr lang="sr-Latn-RS" sz="1800" dirty="0" smtClean="0">
                <a:latin typeface="Arial" panose="020B0604020202020204" pitchFamily="34" charset="0"/>
                <a:cs typeface="Arial" panose="020B0604020202020204" pitchFamily="34" charset="0"/>
              </a:rPr>
              <a:t>Definiše procesne odredbe za međunarodnu saradnju, saradnju između policijskih snaga i pravosudnu; </a:t>
            </a:r>
            <a:endParaRPr lang="en-US" sz="1800" dirty="0">
              <a:latin typeface="Arial" panose="020B0604020202020204" pitchFamily="34" charset="0"/>
              <a:cs typeface="Arial" panose="020B0604020202020204" pitchFamily="34" charset="0"/>
            </a:endParaRPr>
          </a:p>
          <a:p>
            <a:pPr>
              <a:lnSpc>
                <a:spcPct val="120000"/>
              </a:lnSpc>
              <a:spcBef>
                <a:spcPts val="600"/>
              </a:spcBef>
              <a:spcAft>
                <a:spcPts val="600"/>
              </a:spcAft>
              <a:defRPr/>
            </a:pPr>
            <a:r>
              <a:rPr lang="sr-Latn-RS" sz="1800" dirty="0" smtClean="0">
                <a:latin typeface="Arial" panose="020B0604020202020204" pitchFamily="34" charset="0"/>
                <a:cs typeface="Arial" panose="020B0604020202020204" pitchFamily="34" charset="0"/>
              </a:rPr>
              <a:t>Obezbeđuje uslove i garancije za poštovanje vladavine prava; </a:t>
            </a:r>
            <a:endParaRPr lang="en-US" sz="1800" dirty="0">
              <a:latin typeface="Arial" panose="020B0604020202020204" pitchFamily="34" charset="0"/>
              <a:cs typeface="Arial" panose="020B0604020202020204" pitchFamily="34" charset="0"/>
            </a:endParaRPr>
          </a:p>
          <a:p>
            <a:pPr>
              <a:lnSpc>
                <a:spcPct val="120000"/>
              </a:lnSpc>
              <a:spcBef>
                <a:spcPts val="600"/>
              </a:spcBef>
              <a:spcAft>
                <a:spcPts val="600"/>
              </a:spcAft>
              <a:defRPr/>
            </a:pPr>
            <a:r>
              <a:rPr lang="sr-Latn-RS" sz="1800" dirty="0" smtClean="0">
                <a:latin typeface="Arial" panose="020B0604020202020204" pitchFamily="34" charset="0"/>
                <a:cs typeface="Arial" panose="020B0604020202020204" pitchFamily="34" charset="0"/>
              </a:rPr>
              <a:t>T-CY objavljuje </a:t>
            </a:r>
            <a:r>
              <a:rPr lang="sr-Latn-RS" sz="1800" b="1" dirty="0" smtClean="0">
                <a:latin typeface="Arial" panose="020B0604020202020204" pitchFamily="34" charset="0"/>
                <a:cs typeface="Arial" panose="020B0604020202020204" pitchFamily="34" charset="0"/>
              </a:rPr>
              <a:t>Smernice </a:t>
            </a:r>
            <a:r>
              <a:rPr lang="sr-Latn-RS" sz="1800" dirty="0" smtClean="0">
                <a:latin typeface="Arial" panose="020B0604020202020204" pitchFamily="34" charset="0"/>
                <a:cs typeface="Arial" panose="020B0604020202020204" pitchFamily="34" charset="0"/>
              </a:rPr>
              <a:t>za tumačenje odredbi Konvencije u svetlu novih pretnji i novih tehnoloških paradigmi.</a:t>
            </a:r>
            <a:endParaRPr lang="en-US" sz="18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7D1578F7-23B3-4DBF-9300-A54FEA4651C1}"/>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Tree>
    <p:extLst>
      <p:ext uri="{BB962C8B-B14F-4D97-AF65-F5344CB8AC3E}">
        <p14:creationId xmlns:p14="http://schemas.microsoft.com/office/powerpoint/2010/main" val="3519789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8</a:t>
            </a:fld>
            <a:endParaRPr lang="en-GB" dirty="0">
              <a:latin typeface="Arial" panose="020B0604020202020204" pitchFamily="34" charset="0"/>
              <a:cs typeface="Arial" panose="020B0604020202020204" pitchFamily="34" charset="0"/>
            </a:endParaRPr>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8</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smtClean="0">
                <a:solidFill>
                  <a:schemeClr val="bg1"/>
                </a:solidFill>
                <a:latin typeface="Arial" panose="020B0604020202020204" pitchFamily="34" charset="0"/>
                <a:cs typeface="Arial" panose="020B0604020202020204" pitchFamily="34" charset="0"/>
              </a:rPr>
              <a:t>Doseg Budimpeštanske konvencije</a:t>
            </a:r>
            <a:endParaRPr lang="en-US" sz="3200" b="1" dirty="0">
              <a:solidFill>
                <a:schemeClr val="bg1"/>
              </a:solidFill>
              <a:latin typeface="Arial" panose="020B0604020202020204" pitchFamily="34" charset="0"/>
              <a:cs typeface="Arial" panose="020B0604020202020204" pitchFamily="34" charset="0"/>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65507052-E3E9-4B96-AA52-2E8414B2C194}"/>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156" name="TextBox 143">
            <a:extLst>
              <a:ext uri="{FF2B5EF4-FFF2-40B4-BE49-F238E27FC236}">
                <a16:creationId xmlns:a16="http://schemas.microsoft.com/office/drawing/2014/main" id="{A5535D03-9713-4021-9030-D1C1FD4C4F57}"/>
              </a:ext>
            </a:extLst>
          </p:cNvPr>
          <p:cNvSpPr txBox="1">
            <a:spLocks noChangeArrowheads="1"/>
          </p:cNvSpPr>
          <p:nvPr/>
        </p:nvSpPr>
        <p:spPr bwMode="auto">
          <a:xfrm>
            <a:off x="288131" y="3622221"/>
            <a:ext cx="219551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a:lstStyle>
          <a:p>
            <a:r>
              <a:rPr lang="en-GB" sz="4800" b="1" dirty="0">
                <a:latin typeface="Verdana" charset="0"/>
                <a:cs typeface="Verdana" charset="0"/>
              </a:rPr>
              <a:t>130</a:t>
            </a:r>
            <a:r>
              <a:rPr lang="en-GB" sz="4000" b="1" dirty="0">
                <a:latin typeface="Verdana" charset="0"/>
                <a:cs typeface="Verdana" charset="0"/>
              </a:rPr>
              <a:t>+</a:t>
            </a:r>
          </a:p>
        </p:txBody>
      </p:sp>
      <p:grpSp>
        <p:nvGrpSpPr>
          <p:cNvPr id="157" name="Group 156">
            <a:extLst>
              <a:ext uri="{FF2B5EF4-FFF2-40B4-BE49-F238E27FC236}">
                <a16:creationId xmlns:a16="http://schemas.microsoft.com/office/drawing/2014/main" id="{7043C83C-872A-4F02-96A3-FB00C5BE0ADB}"/>
              </a:ext>
            </a:extLst>
          </p:cNvPr>
          <p:cNvGrpSpPr>
            <a:grpSpLocks/>
          </p:cNvGrpSpPr>
          <p:nvPr/>
        </p:nvGrpSpPr>
        <p:grpSpPr bwMode="auto">
          <a:xfrm>
            <a:off x="359569" y="1180646"/>
            <a:ext cx="8424862" cy="3757613"/>
            <a:chOff x="-30650" y="0"/>
            <a:chExt cx="9372924" cy="4653136"/>
          </a:xfrm>
        </p:grpSpPr>
        <p:pic>
          <p:nvPicPr>
            <p:cNvPr id="158" name="Picture 157">
              <a:extLst>
                <a:ext uri="{FF2B5EF4-FFF2-40B4-BE49-F238E27FC236}">
                  <a16:creationId xmlns:a16="http://schemas.microsoft.com/office/drawing/2014/main" id="{11027F92-9876-4FBD-8219-33B781259BA1}"/>
                </a:ext>
              </a:extLst>
            </p:cNvPr>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30650" y="0"/>
              <a:ext cx="9372924" cy="4653136"/>
            </a:xfrm>
            <a:prstGeom prst="rect">
              <a:avLst/>
            </a:prstGeom>
            <a:solidFill>
              <a:srgbClr val="FFFFFF"/>
            </a:solidFill>
            <a:ln w="3175">
              <a:solidFill>
                <a:schemeClr val="tx1"/>
              </a:solidFill>
              <a:miter lim="800000"/>
              <a:headEnd/>
              <a:tailEnd/>
            </a:ln>
          </p:spPr>
        </p:pic>
        <p:sp>
          <p:nvSpPr>
            <p:cNvPr id="159" name="Oval 158">
              <a:extLst>
                <a:ext uri="{FF2B5EF4-FFF2-40B4-BE49-F238E27FC236}">
                  <a16:creationId xmlns:a16="http://schemas.microsoft.com/office/drawing/2014/main" id="{C2F5ED15-F71B-42C0-822A-78F3D5924E2E}"/>
                </a:ext>
              </a:extLst>
            </p:cNvPr>
            <p:cNvSpPr/>
            <p:nvPr/>
          </p:nvSpPr>
          <p:spPr>
            <a:xfrm>
              <a:off x="3741833" y="1262067"/>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0" name="Oval 159">
              <a:extLst>
                <a:ext uri="{FF2B5EF4-FFF2-40B4-BE49-F238E27FC236}">
                  <a16:creationId xmlns:a16="http://schemas.microsoft.com/office/drawing/2014/main" id="{D36570DD-D6AE-4E5B-8312-AEB4FACC358F}"/>
                </a:ext>
              </a:extLst>
            </p:cNvPr>
            <p:cNvSpPr/>
            <p:nvPr/>
          </p:nvSpPr>
          <p:spPr>
            <a:xfrm>
              <a:off x="3563452" y="1299419"/>
              <a:ext cx="72412"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1" name="Oval 160">
              <a:extLst>
                <a:ext uri="{FF2B5EF4-FFF2-40B4-BE49-F238E27FC236}">
                  <a16:creationId xmlns:a16="http://schemas.microsoft.com/office/drawing/2014/main" id="{65D89256-677E-427A-9B8C-2B2C1D952EE7}"/>
                </a:ext>
              </a:extLst>
            </p:cNvPr>
            <p:cNvSpPr/>
            <p:nvPr/>
          </p:nvSpPr>
          <p:spPr>
            <a:xfrm>
              <a:off x="3860164" y="1053688"/>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2" name="Oval 161">
              <a:extLst>
                <a:ext uri="{FF2B5EF4-FFF2-40B4-BE49-F238E27FC236}">
                  <a16:creationId xmlns:a16="http://schemas.microsoft.com/office/drawing/2014/main" id="{452BFF0E-B8D5-4B41-8ABC-7A662B9BA1F6}"/>
                </a:ext>
              </a:extLst>
            </p:cNvPr>
            <p:cNvSpPr/>
            <p:nvPr/>
          </p:nvSpPr>
          <p:spPr>
            <a:xfrm>
              <a:off x="4087997" y="1171639"/>
              <a:ext cx="72411"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3" name="Oval 162">
              <a:extLst>
                <a:ext uri="{FF2B5EF4-FFF2-40B4-BE49-F238E27FC236}">
                  <a16:creationId xmlns:a16="http://schemas.microsoft.com/office/drawing/2014/main" id="{4E9CE6FA-12B8-4553-BDE2-CBE3B0DFAFFE}"/>
                </a:ext>
              </a:extLst>
            </p:cNvPr>
            <p:cNvSpPr/>
            <p:nvPr/>
          </p:nvSpPr>
          <p:spPr>
            <a:xfrm>
              <a:off x="3743599" y="837446"/>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4" name="Oval 163">
              <a:extLst>
                <a:ext uri="{FF2B5EF4-FFF2-40B4-BE49-F238E27FC236}">
                  <a16:creationId xmlns:a16="http://schemas.microsoft.com/office/drawing/2014/main" id="{5249D32B-5A60-436A-AE92-FE42CD89934C}"/>
                </a:ext>
              </a:extLst>
            </p:cNvPr>
            <p:cNvSpPr/>
            <p:nvPr/>
          </p:nvSpPr>
          <p:spPr>
            <a:xfrm>
              <a:off x="3420395" y="548469"/>
              <a:ext cx="70646"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5" name="Oval 164">
              <a:extLst>
                <a:ext uri="{FF2B5EF4-FFF2-40B4-BE49-F238E27FC236}">
                  <a16:creationId xmlns:a16="http://schemas.microsoft.com/office/drawing/2014/main" id="{05F839AB-D44E-49B6-A781-A2F8723F36E5}"/>
                </a:ext>
              </a:extLst>
            </p:cNvPr>
            <p:cNvSpPr/>
            <p:nvPr/>
          </p:nvSpPr>
          <p:spPr>
            <a:xfrm>
              <a:off x="3923745" y="908217"/>
              <a:ext cx="72412"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6" name="Oval 165">
              <a:extLst>
                <a:ext uri="{FF2B5EF4-FFF2-40B4-BE49-F238E27FC236}">
                  <a16:creationId xmlns:a16="http://schemas.microsoft.com/office/drawing/2014/main" id="{00BAD024-8482-4A55-A269-F463A1CC0870}"/>
                </a:ext>
              </a:extLst>
            </p:cNvPr>
            <p:cNvSpPr/>
            <p:nvPr/>
          </p:nvSpPr>
          <p:spPr>
            <a:xfrm>
              <a:off x="3895487" y="945568"/>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7" name="Oval 166">
              <a:extLst>
                <a:ext uri="{FF2B5EF4-FFF2-40B4-BE49-F238E27FC236}">
                  <a16:creationId xmlns:a16="http://schemas.microsoft.com/office/drawing/2014/main" id="{3FE8050C-D7E7-4AE3-8777-F654A480DD33}"/>
                </a:ext>
              </a:extLst>
            </p:cNvPr>
            <p:cNvSpPr/>
            <p:nvPr/>
          </p:nvSpPr>
          <p:spPr>
            <a:xfrm>
              <a:off x="4042077" y="908217"/>
              <a:ext cx="72411"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8" name="Oval 167">
              <a:extLst>
                <a:ext uri="{FF2B5EF4-FFF2-40B4-BE49-F238E27FC236}">
                  <a16:creationId xmlns:a16="http://schemas.microsoft.com/office/drawing/2014/main" id="{242904D1-A265-4403-9270-70CAF535952A}"/>
                </a:ext>
              </a:extLst>
            </p:cNvPr>
            <p:cNvSpPr/>
            <p:nvPr/>
          </p:nvSpPr>
          <p:spPr>
            <a:xfrm>
              <a:off x="3996158" y="1057620"/>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9" name="Oval 168">
              <a:extLst>
                <a:ext uri="{FF2B5EF4-FFF2-40B4-BE49-F238E27FC236}">
                  <a16:creationId xmlns:a16="http://schemas.microsoft.com/office/drawing/2014/main" id="{19628BD1-A68E-4421-BAD0-2248EC6A8CFF}"/>
                </a:ext>
              </a:extLst>
            </p:cNvPr>
            <p:cNvSpPr/>
            <p:nvPr/>
          </p:nvSpPr>
          <p:spPr>
            <a:xfrm>
              <a:off x="4619606" y="1016338"/>
              <a:ext cx="72412"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0" name="Oval 169">
              <a:extLst>
                <a:ext uri="{FF2B5EF4-FFF2-40B4-BE49-F238E27FC236}">
                  <a16:creationId xmlns:a16="http://schemas.microsoft.com/office/drawing/2014/main" id="{F173A920-8C4B-4F83-95F1-C17EC6A93014}"/>
                </a:ext>
              </a:extLst>
            </p:cNvPr>
            <p:cNvSpPr/>
            <p:nvPr/>
          </p:nvSpPr>
          <p:spPr>
            <a:xfrm>
              <a:off x="5004625" y="1267965"/>
              <a:ext cx="70646"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1" name="Oval 170">
              <a:extLst>
                <a:ext uri="{FF2B5EF4-FFF2-40B4-BE49-F238E27FC236}">
                  <a16:creationId xmlns:a16="http://schemas.microsoft.com/office/drawing/2014/main" id="{2E7F794E-3AE4-4F5D-A6EB-3956BA73C203}"/>
                </a:ext>
              </a:extLst>
            </p:cNvPr>
            <p:cNvSpPr/>
            <p:nvPr/>
          </p:nvSpPr>
          <p:spPr>
            <a:xfrm>
              <a:off x="4859801" y="1197195"/>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2" name="Oval 171">
              <a:extLst>
                <a:ext uri="{FF2B5EF4-FFF2-40B4-BE49-F238E27FC236}">
                  <a16:creationId xmlns:a16="http://schemas.microsoft.com/office/drawing/2014/main" id="{593FB721-CA4F-43AF-9577-DA9375A622B5}"/>
                </a:ext>
              </a:extLst>
            </p:cNvPr>
            <p:cNvSpPr/>
            <p:nvPr/>
          </p:nvSpPr>
          <p:spPr>
            <a:xfrm>
              <a:off x="4932214" y="1244375"/>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3" name="Oval 172">
              <a:extLst>
                <a:ext uri="{FF2B5EF4-FFF2-40B4-BE49-F238E27FC236}">
                  <a16:creationId xmlns:a16="http://schemas.microsoft.com/office/drawing/2014/main" id="{780D759C-52C6-496F-9AF5-19DEAFAAB1D8}"/>
                </a:ext>
              </a:extLst>
            </p:cNvPr>
            <p:cNvSpPr/>
            <p:nvPr/>
          </p:nvSpPr>
          <p:spPr>
            <a:xfrm>
              <a:off x="4428862" y="1100869"/>
              <a:ext cx="70646"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4" name="Oval 173">
              <a:extLst>
                <a:ext uri="{FF2B5EF4-FFF2-40B4-BE49-F238E27FC236}">
                  <a16:creationId xmlns:a16="http://schemas.microsoft.com/office/drawing/2014/main" id="{74F0134B-4CA7-4392-853C-BDD9AD10DF59}"/>
                </a:ext>
              </a:extLst>
            </p:cNvPr>
            <p:cNvSpPr/>
            <p:nvPr/>
          </p:nvSpPr>
          <p:spPr>
            <a:xfrm>
              <a:off x="4497742" y="1059587"/>
              <a:ext cx="70646"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5" name="Oval 174">
              <a:extLst>
                <a:ext uri="{FF2B5EF4-FFF2-40B4-BE49-F238E27FC236}">
                  <a16:creationId xmlns:a16="http://schemas.microsoft.com/office/drawing/2014/main" id="{DC04ACF4-5592-4959-ABCB-376280A5A21A}"/>
                </a:ext>
              </a:extLst>
            </p:cNvPr>
            <p:cNvSpPr/>
            <p:nvPr/>
          </p:nvSpPr>
          <p:spPr>
            <a:xfrm>
              <a:off x="4421798" y="1195229"/>
              <a:ext cx="72412"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6" name="Oval 175">
              <a:extLst>
                <a:ext uri="{FF2B5EF4-FFF2-40B4-BE49-F238E27FC236}">
                  <a16:creationId xmlns:a16="http://schemas.microsoft.com/office/drawing/2014/main" id="{FCE994D3-7F9F-4562-86F6-260E807F9E45}"/>
                </a:ext>
              </a:extLst>
            </p:cNvPr>
            <p:cNvSpPr/>
            <p:nvPr/>
          </p:nvSpPr>
          <p:spPr>
            <a:xfrm>
              <a:off x="4349386" y="1224717"/>
              <a:ext cx="72411"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7" name="Oval 176">
              <a:extLst>
                <a:ext uri="{FF2B5EF4-FFF2-40B4-BE49-F238E27FC236}">
                  <a16:creationId xmlns:a16="http://schemas.microsoft.com/office/drawing/2014/main" id="{352B21C2-93D4-48D3-87BA-77CC793ED829}"/>
                </a:ext>
              </a:extLst>
            </p:cNvPr>
            <p:cNvSpPr/>
            <p:nvPr/>
          </p:nvSpPr>
          <p:spPr>
            <a:xfrm>
              <a:off x="4211627" y="1136254"/>
              <a:ext cx="72411"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8" name="Oval 177">
              <a:extLst>
                <a:ext uri="{FF2B5EF4-FFF2-40B4-BE49-F238E27FC236}">
                  <a16:creationId xmlns:a16="http://schemas.microsoft.com/office/drawing/2014/main" id="{067B3CE4-2737-4878-800D-62E1B5FD8A91}"/>
                </a:ext>
              </a:extLst>
            </p:cNvPr>
            <p:cNvSpPr/>
            <p:nvPr/>
          </p:nvSpPr>
          <p:spPr>
            <a:xfrm>
              <a:off x="4148046" y="1093005"/>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9" name="Oval 178">
              <a:extLst>
                <a:ext uri="{FF2B5EF4-FFF2-40B4-BE49-F238E27FC236}">
                  <a16:creationId xmlns:a16="http://schemas.microsoft.com/office/drawing/2014/main" id="{0081E758-3FC5-4875-BCAC-DE9412B9CD40}"/>
                </a:ext>
              </a:extLst>
            </p:cNvPr>
            <p:cNvSpPr/>
            <p:nvPr/>
          </p:nvSpPr>
          <p:spPr>
            <a:xfrm>
              <a:off x="4314063" y="1144117"/>
              <a:ext cx="72411"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0" name="Oval 179">
              <a:extLst>
                <a:ext uri="{FF2B5EF4-FFF2-40B4-BE49-F238E27FC236}">
                  <a16:creationId xmlns:a16="http://schemas.microsoft.com/office/drawing/2014/main" id="{5279ACDB-35B6-440B-80A7-CCABD651C0BC}"/>
                </a:ext>
              </a:extLst>
            </p:cNvPr>
            <p:cNvSpPr/>
            <p:nvPr/>
          </p:nvSpPr>
          <p:spPr>
            <a:xfrm>
              <a:off x="4125086" y="1051723"/>
              <a:ext cx="72412"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1" name="Oval 180">
              <a:extLst>
                <a:ext uri="{FF2B5EF4-FFF2-40B4-BE49-F238E27FC236}">
                  <a16:creationId xmlns:a16="http://schemas.microsoft.com/office/drawing/2014/main" id="{34486118-0FAE-4D31-84DE-2C89AF205569}"/>
                </a:ext>
              </a:extLst>
            </p:cNvPr>
            <p:cNvSpPr/>
            <p:nvPr/>
          </p:nvSpPr>
          <p:spPr>
            <a:xfrm>
              <a:off x="4276974" y="992748"/>
              <a:ext cx="72412"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2" name="Oval 181">
              <a:extLst>
                <a:ext uri="{FF2B5EF4-FFF2-40B4-BE49-F238E27FC236}">
                  <a16:creationId xmlns:a16="http://schemas.microsoft.com/office/drawing/2014/main" id="{4B845411-5474-4EF1-A60F-DF4EC802FAD3}"/>
                </a:ext>
              </a:extLst>
            </p:cNvPr>
            <p:cNvSpPr/>
            <p:nvPr/>
          </p:nvSpPr>
          <p:spPr>
            <a:xfrm>
              <a:off x="4276974" y="1053688"/>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3" name="Oval 182">
              <a:extLst>
                <a:ext uri="{FF2B5EF4-FFF2-40B4-BE49-F238E27FC236}">
                  <a16:creationId xmlns:a16="http://schemas.microsoft.com/office/drawing/2014/main" id="{C570A16D-AEFF-441C-9205-2238004B7BA4}"/>
                </a:ext>
              </a:extLst>
            </p:cNvPr>
            <p:cNvSpPr/>
            <p:nvPr/>
          </p:nvSpPr>
          <p:spPr>
            <a:xfrm>
              <a:off x="4268144" y="1189332"/>
              <a:ext cx="72411"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4" name="Oval 183">
              <a:extLst>
                <a:ext uri="{FF2B5EF4-FFF2-40B4-BE49-F238E27FC236}">
                  <a16:creationId xmlns:a16="http://schemas.microsoft.com/office/drawing/2014/main" id="{5BFEA4C7-67D0-4081-8B83-35C54FC03EC7}"/>
                </a:ext>
              </a:extLst>
            </p:cNvPr>
            <p:cNvSpPr/>
            <p:nvPr/>
          </p:nvSpPr>
          <p:spPr>
            <a:xfrm>
              <a:off x="4308764" y="1244375"/>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5" name="Oval 184">
              <a:extLst>
                <a:ext uri="{FF2B5EF4-FFF2-40B4-BE49-F238E27FC236}">
                  <a16:creationId xmlns:a16="http://schemas.microsoft.com/office/drawing/2014/main" id="{F2339610-1A1E-40EC-841B-DB483466A58D}"/>
                </a:ext>
              </a:extLst>
            </p:cNvPr>
            <p:cNvSpPr/>
            <p:nvPr/>
          </p:nvSpPr>
          <p:spPr>
            <a:xfrm>
              <a:off x="4020884" y="621204"/>
              <a:ext cx="70646"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6" name="Oval 185">
              <a:extLst>
                <a:ext uri="{FF2B5EF4-FFF2-40B4-BE49-F238E27FC236}">
                  <a16:creationId xmlns:a16="http://schemas.microsoft.com/office/drawing/2014/main" id="{6D577286-A7EC-450E-B284-690D1888E1DB}"/>
                </a:ext>
              </a:extLst>
            </p:cNvPr>
            <p:cNvSpPr/>
            <p:nvPr/>
          </p:nvSpPr>
          <p:spPr>
            <a:xfrm>
              <a:off x="4386475" y="613341"/>
              <a:ext cx="70646"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7" name="Oval 186">
              <a:extLst>
                <a:ext uri="{FF2B5EF4-FFF2-40B4-BE49-F238E27FC236}">
                  <a16:creationId xmlns:a16="http://schemas.microsoft.com/office/drawing/2014/main" id="{801D04DA-9B60-418B-841B-9E617CC0A1F3}"/>
                </a:ext>
              </a:extLst>
            </p:cNvPr>
            <p:cNvSpPr/>
            <p:nvPr/>
          </p:nvSpPr>
          <p:spPr>
            <a:xfrm>
              <a:off x="4391774" y="699838"/>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8" name="Oval 187">
              <a:extLst>
                <a:ext uri="{FF2B5EF4-FFF2-40B4-BE49-F238E27FC236}">
                  <a16:creationId xmlns:a16="http://schemas.microsoft.com/office/drawing/2014/main" id="{A50D4ADD-62F4-46DE-B04A-4606EB08E150}"/>
                </a:ext>
              </a:extLst>
            </p:cNvPr>
            <p:cNvSpPr/>
            <p:nvPr/>
          </p:nvSpPr>
          <p:spPr>
            <a:xfrm>
              <a:off x="4388242" y="760779"/>
              <a:ext cx="70646"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9" name="Oval 188">
              <a:extLst>
                <a:ext uri="{FF2B5EF4-FFF2-40B4-BE49-F238E27FC236}">
                  <a16:creationId xmlns:a16="http://schemas.microsoft.com/office/drawing/2014/main" id="{78758E1A-5BA1-4663-8A1A-4FEE89815763}"/>
                </a:ext>
              </a:extLst>
            </p:cNvPr>
            <p:cNvSpPr/>
            <p:nvPr/>
          </p:nvSpPr>
          <p:spPr>
            <a:xfrm>
              <a:off x="4342322" y="780438"/>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0" name="Oval 189">
              <a:extLst>
                <a:ext uri="{FF2B5EF4-FFF2-40B4-BE49-F238E27FC236}">
                  <a16:creationId xmlns:a16="http://schemas.microsoft.com/office/drawing/2014/main" id="{E8942A67-DA12-4581-A0B3-2FA6FDB7CB3F}"/>
                </a:ext>
              </a:extLst>
            </p:cNvPr>
            <p:cNvSpPr/>
            <p:nvPr/>
          </p:nvSpPr>
          <p:spPr>
            <a:xfrm>
              <a:off x="4020884" y="770608"/>
              <a:ext cx="70646"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1" name="Oval 190">
              <a:extLst>
                <a:ext uri="{FF2B5EF4-FFF2-40B4-BE49-F238E27FC236}">
                  <a16:creationId xmlns:a16="http://schemas.microsoft.com/office/drawing/2014/main" id="{51AA2C41-9A09-4697-AF84-0554C481D576}"/>
                </a:ext>
              </a:extLst>
            </p:cNvPr>
            <p:cNvSpPr/>
            <p:nvPr/>
          </p:nvSpPr>
          <p:spPr>
            <a:xfrm>
              <a:off x="4254015" y="872831"/>
              <a:ext cx="70646"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2" name="Oval 191">
              <a:extLst>
                <a:ext uri="{FF2B5EF4-FFF2-40B4-BE49-F238E27FC236}">
                  <a16:creationId xmlns:a16="http://schemas.microsoft.com/office/drawing/2014/main" id="{2B5A8CE7-9E8A-408A-9AF0-E9B480D5262C}"/>
                </a:ext>
              </a:extLst>
            </p:cNvPr>
            <p:cNvSpPr/>
            <p:nvPr/>
          </p:nvSpPr>
          <p:spPr>
            <a:xfrm>
              <a:off x="4163941" y="957363"/>
              <a:ext cx="72412"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3" name="Oval 192">
              <a:extLst>
                <a:ext uri="{FF2B5EF4-FFF2-40B4-BE49-F238E27FC236}">
                  <a16:creationId xmlns:a16="http://schemas.microsoft.com/office/drawing/2014/main" id="{F1D749C4-79C1-431B-9075-110CFB7EC734}"/>
                </a:ext>
              </a:extLst>
            </p:cNvPr>
            <p:cNvSpPr/>
            <p:nvPr/>
          </p:nvSpPr>
          <p:spPr>
            <a:xfrm>
              <a:off x="4148046" y="648726"/>
              <a:ext cx="72411" cy="72737"/>
            </a:xfrm>
            <a:prstGeom prst="ellipse">
              <a:avLst/>
            </a:prstGeom>
            <a:solidFill>
              <a:srgbClr val="6699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4" name="Oval 193">
              <a:extLst>
                <a:ext uri="{FF2B5EF4-FFF2-40B4-BE49-F238E27FC236}">
                  <a16:creationId xmlns:a16="http://schemas.microsoft.com/office/drawing/2014/main" id="{E74515D5-B53D-4B1A-8462-F60D4D9E26EC}"/>
                </a:ext>
              </a:extLst>
            </p:cNvPr>
            <p:cNvSpPr/>
            <p:nvPr/>
          </p:nvSpPr>
          <p:spPr>
            <a:xfrm>
              <a:off x="3600541" y="870866"/>
              <a:ext cx="70646" cy="72735"/>
            </a:xfrm>
            <a:prstGeom prst="ellipse">
              <a:avLst/>
            </a:prstGeom>
            <a:solidFill>
              <a:srgbClr val="6699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5" name="Oval 194">
              <a:extLst>
                <a:ext uri="{FF2B5EF4-FFF2-40B4-BE49-F238E27FC236}">
                  <a16:creationId xmlns:a16="http://schemas.microsoft.com/office/drawing/2014/main" id="{DEDA2E91-F147-4F07-9850-EA5F5ACC56D1}"/>
                </a:ext>
              </a:extLst>
            </p:cNvPr>
            <p:cNvSpPr/>
            <p:nvPr/>
          </p:nvSpPr>
          <p:spPr>
            <a:xfrm>
              <a:off x="4658461" y="1317111"/>
              <a:ext cx="70646" cy="70770"/>
            </a:xfrm>
            <a:prstGeom prst="ellipse">
              <a:avLst/>
            </a:prstGeom>
            <a:solidFill>
              <a:srgbClr val="0000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6" name="Oval 195">
              <a:extLst>
                <a:ext uri="{FF2B5EF4-FFF2-40B4-BE49-F238E27FC236}">
                  <a16:creationId xmlns:a16="http://schemas.microsoft.com/office/drawing/2014/main" id="{DA8CC775-95E3-4B5E-AA82-5B14E763D4D6}"/>
                </a:ext>
              </a:extLst>
            </p:cNvPr>
            <p:cNvSpPr/>
            <p:nvPr/>
          </p:nvSpPr>
          <p:spPr>
            <a:xfrm>
              <a:off x="1115577" y="1317111"/>
              <a:ext cx="72412" cy="70770"/>
            </a:xfrm>
            <a:prstGeom prst="ellipse">
              <a:avLst/>
            </a:prstGeom>
            <a:solidFill>
              <a:srgbClr val="000099"/>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7" name="Oval 196">
              <a:extLst>
                <a:ext uri="{FF2B5EF4-FFF2-40B4-BE49-F238E27FC236}">
                  <a16:creationId xmlns:a16="http://schemas.microsoft.com/office/drawing/2014/main" id="{56C9C345-C095-47A9-8A50-A7A146FC9B18}"/>
                </a:ext>
              </a:extLst>
            </p:cNvPr>
            <p:cNvSpPr/>
            <p:nvPr/>
          </p:nvSpPr>
          <p:spPr>
            <a:xfrm>
              <a:off x="1763752" y="1989427"/>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8" name="Oval 197">
              <a:extLst>
                <a:ext uri="{FF2B5EF4-FFF2-40B4-BE49-F238E27FC236}">
                  <a16:creationId xmlns:a16="http://schemas.microsoft.com/office/drawing/2014/main" id="{43D861C6-CA75-4711-A5C0-2330F682FFDA}"/>
                </a:ext>
              </a:extLst>
            </p:cNvPr>
            <p:cNvSpPr/>
            <p:nvPr/>
          </p:nvSpPr>
          <p:spPr>
            <a:xfrm>
              <a:off x="7452500" y="1413437"/>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9" name="Oval 198">
              <a:extLst>
                <a:ext uri="{FF2B5EF4-FFF2-40B4-BE49-F238E27FC236}">
                  <a16:creationId xmlns:a16="http://schemas.microsoft.com/office/drawing/2014/main" id="{947AC189-0954-4535-A736-7868DAD0AAA0}"/>
                </a:ext>
              </a:extLst>
            </p:cNvPr>
            <p:cNvSpPr/>
            <p:nvPr/>
          </p:nvSpPr>
          <p:spPr>
            <a:xfrm>
              <a:off x="7480759" y="3357649"/>
              <a:ext cx="70646"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0" name="Oval 199">
              <a:extLst>
                <a:ext uri="{FF2B5EF4-FFF2-40B4-BE49-F238E27FC236}">
                  <a16:creationId xmlns:a16="http://schemas.microsoft.com/office/drawing/2014/main" id="{357F1B48-A5E0-44C8-855F-332A8C4D0F3C}"/>
                </a:ext>
              </a:extLst>
            </p:cNvPr>
            <p:cNvSpPr/>
            <p:nvPr/>
          </p:nvSpPr>
          <p:spPr>
            <a:xfrm>
              <a:off x="4428862" y="3501156"/>
              <a:ext cx="70646" cy="72735"/>
            </a:xfrm>
            <a:prstGeom prst="ellipse">
              <a:avLst/>
            </a:prstGeom>
            <a:solidFill>
              <a:srgbClr val="6699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1" name="Oval 200">
              <a:extLst>
                <a:ext uri="{FF2B5EF4-FFF2-40B4-BE49-F238E27FC236}">
                  <a16:creationId xmlns:a16="http://schemas.microsoft.com/office/drawing/2014/main" id="{E3EB9187-1E46-4444-86D2-93BA2246E610}"/>
                </a:ext>
              </a:extLst>
            </p:cNvPr>
            <p:cNvSpPr/>
            <p:nvPr/>
          </p:nvSpPr>
          <p:spPr>
            <a:xfrm>
              <a:off x="1260400" y="796164"/>
              <a:ext cx="70646" cy="72735"/>
            </a:xfrm>
            <a:prstGeom prst="ellipse">
              <a:avLst/>
            </a:prstGeom>
            <a:solidFill>
              <a:srgbClr val="000099"/>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2" name="Oval 201">
              <a:extLst>
                <a:ext uri="{FF2B5EF4-FFF2-40B4-BE49-F238E27FC236}">
                  <a16:creationId xmlns:a16="http://schemas.microsoft.com/office/drawing/2014/main" id="{AC651C7F-C9D3-4469-8363-0CE5A9CFF701}"/>
                </a:ext>
              </a:extLst>
            </p:cNvPr>
            <p:cNvSpPr/>
            <p:nvPr/>
          </p:nvSpPr>
          <p:spPr>
            <a:xfrm>
              <a:off x="3932576" y="980953"/>
              <a:ext cx="72411" cy="72735"/>
            </a:xfrm>
            <a:prstGeom prst="ellipse">
              <a:avLst/>
            </a:prstGeom>
            <a:solidFill>
              <a:srgbClr val="0000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3" name="Oval 202">
              <a:extLst>
                <a:ext uri="{FF2B5EF4-FFF2-40B4-BE49-F238E27FC236}">
                  <a16:creationId xmlns:a16="http://schemas.microsoft.com/office/drawing/2014/main" id="{843A1379-FF79-4F80-9008-FBBF44C04860}"/>
                </a:ext>
              </a:extLst>
            </p:cNvPr>
            <p:cNvSpPr/>
            <p:nvPr/>
          </p:nvSpPr>
          <p:spPr>
            <a:xfrm>
              <a:off x="4359983" y="1317111"/>
              <a:ext cx="72411"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4" name="Oval 203">
              <a:extLst>
                <a:ext uri="{FF2B5EF4-FFF2-40B4-BE49-F238E27FC236}">
                  <a16:creationId xmlns:a16="http://schemas.microsoft.com/office/drawing/2014/main" id="{14D25A9F-0BD4-4C5E-8048-C9D89B57D6E2}"/>
                </a:ext>
              </a:extLst>
            </p:cNvPr>
            <p:cNvSpPr/>
            <p:nvPr/>
          </p:nvSpPr>
          <p:spPr>
            <a:xfrm>
              <a:off x="970753" y="1952076"/>
              <a:ext cx="72412" cy="72735"/>
            </a:xfrm>
            <a:prstGeom prst="ellipse">
              <a:avLst/>
            </a:prstGeom>
            <a:solidFill>
              <a:srgbClr val="00B0F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5" name="Oval 204">
              <a:extLst>
                <a:ext uri="{FF2B5EF4-FFF2-40B4-BE49-F238E27FC236}">
                  <a16:creationId xmlns:a16="http://schemas.microsoft.com/office/drawing/2014/main" id="{99917810-548C-452F-AB73-964064F84F13}"/>
                </a:ext>
              </a:extLst>
            </p:cNvPr>
            <p:cNvSpPr/>
            <p:nvPr/>
          </p:nvSpPr>
          <p:spPr>
            <a:xfrm>
              <a:off x="1475870" y="2290200"/>
              <a:ext cx="72412" cy="72735"/>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6" name="Oval 205">
              <a:extLst>
                <a:ext uri="{FF2B5EF4-FFF2-40B4-BE49-F238E27FC236}">
                  <a16:creationId xmlns:a16="http://schemas.microsoft.com/office/drawing/2014/main" id="{0F6006B4-A551-4EC2-9D00-6F361FCA739D}"/>
                </a:ext>
              </a:extLst>
            </p:cNvPr>
            <p:cNvSpPr/>
            <p:nvPr/>
          </p:nvSpPr>
          <p:spPr>
            <a:xfrm>
              <a:off x="1339878" y="2254815"/>
              <a:ext cx="72411" cy="72735"/>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7" name="Oval 206">
              <a:extLst>
                <a:ext uri="{FF2B5EF4-FFF2-40B4-BE49-F238E27FC236}">
                  <a16:creationId xmlns:a16="http://schemas.microsoft.com/office/drawing/2014/main" id="{EE8DA2C6-9383-4FF6-AC45-0A49F23585AF}"/>
                </a:ext>
              </a:extLst>
            </p:cNvPr>
            <p:cNvSpPr/>
            <p:nvPr/>
          </p:nvSpPr>
          <p:spPr>
            <a:xfrm>
              <a:off x="2051633" y="3788168"/>
              <a:ext cx="72412" cy="72735"/>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8" name="Oval 207">
              <a:extLst>
                <a:ext uri="{FF2B5EF4-FFF2-40B4-BE49-F238E27FC236}">
                  <a16:creationId xmlns:a16="http://schemas.microsoft.com/office/drawing/2014/main" id="{97AA50C7-4B65-43FB-8CC7-4C3A9A3DC2D5}"/>
                </a:ext>
              </a:extLst>
            </p:cNvPr>
            <p:cNvSpPr/>
            <p:nvPr/>
          </p:nvSpPr>
          <p:spPr>
            <a:xfrm>
              <a:off x="1836163" y="3829450"/>
              <a:ext cx="72412" cy="72737"/>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9" name="Oval 208">
              <a:extLst>
                <a:ext uri="{FF2B5EF4-FFF2-40B4-BE49-F238E27FC236}">
                  <a16:creationId xmlns:a16="http://schemas.microsoft.com/office/drawing/2014/main" id="{68E99C77-0C0F-47A3-9CB2-84FFFE7ABCC1}"/>
                </a:ext>
              </a:extLst>
            </p:cNvPr>
            <p:cNvSpPr/>
            <p:nvPr/>
          </p:nvSpPr>
          <p:spPr>
            <a:xfrm>
              <a:off x="3563452" y="1556943"/>
              <a:ext cx="72412" cy="72737"/>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0" name="Oval 209">
              <a:extLst>
                <a:ext uri="{FF2B5EF4-FFF2-40B4-BE49-F238E27FC236}">
                  <a16:creationId xmlns:a16="http://schemas.microsoft.com/office/drawing/2014/main" id="{B123E2A7-7C1C-4579-88B3-CB3086597B4D}"/>
                </a:ext>
              </a:extLst>
            </p:cNvPr>
            <p:cNvSpPr/>
            <p:nvPr/>
          </p:nvSpPr>
          <p:spPr>
            <a:xfrm>
              <a:off x="3275571" y="2132933"/>
              <a:ext cx="72411" cy="72735"/>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1" name="Oval 210">
              <a:extLst>
                <a:ext uri="{FF2B5EF4-FFF2-40B4-BE49-F238E27FC236}">
                  <a16:creationId xmlns:a16="http://schemas.microsoft.com/office/drawing/2014/main" id="{46B8D3AA-4EAE-492D-8FC1-4942BA0CC992}"/>
                </a:ext>
              </a:extLst>
            </p:cNvPr>
            <p:cNvSpPr/>
            <p:nvPr/>
          </p:nvSpPr>
          <p:spPr>
            <a:xfrm>
              <a:off x="7164619" y="2097548"/>
              <a:ext cx="72411"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2" name="Oval 211">
              <a:extLst>
                <a:ext uri="{FF2B5EF4-FFF2-40B4-BE49-F238E27FC236}">
                  <a16:creationId xmlns:a16="http://schemas.microsoft.com/office/drawing/2014/main" id="{418B8038-6961-455A-9F82-3A145AE1AD19}"/>
                </a:ext>
              </a:extLst>
            </p:cNvPr>
            <p:cNvSpPr/>
            <p:nvPr/>
          </p:nvSpPr>
          <p:spPr>
            <a:xfrm>
              <a:off x="1982754" y="2058232"/>
              <a:ext cx="72411"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3" name="Oval 212">
              <a:extLst>
                <a:ext uri="{FF2B5EF4-FFF2-40B4-BE49-F238E27FC236}">
                  <a16:creationId xmlns:a16="http://schemas.microsoft.com/office/drawing/2014/main" id="{F6799559-D65C-4BC0-ADC9-09C61EFAE0CE}"/>
                </a:ext>
              </a:extLst>
            </p:cNvPr>
            <p:cNvSpPr/>
            <p:nvPr/>
          </p:nvSpPr>
          <p:spPr>
            <a:xfrm>
              <a:off x="1912108" y="1987461"/>
              <a:ext cx="70646"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4" name="Oval 213">
              <a:extLst>
                <a:ext uri="{FF2B5EF4-FFF2-40B4-BE49-F238E27FC236}">
                  <a16:creationId xmlns:a16="http://schemas.microsoft.com/office/drawing/2014/main" id="{9EC7DDA9-A76F-4C2B-A9D2-91A7A4AD32B8}"/>
                </a:ext>
              </a:extLst>
            </p:cNvPr>
            <p:cNvSpPr/>
            <p:nvPr/>
          </p:nvSpPr>
          <p:spPr>
            <a:xfrm>
              <a:off x="1979222" y="2014983"/>
              <a:ext cx="72411"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5" name="Oval 214">
              <a:extLst>
                <a:ext uri="{FF2B5EF4-FFF2-40B4-BE49-F238E27FC236}">
                  <a16:creationId xmlns:a16="http://schemas.microsoft.com/office/drawing/2014/main" id="{67BC6C70-9C16-4026-84F4-F5A012A928BB}"/>
                </a:ext>
              </a:extLst>
            </p:cNvPr>
            <p:cNvSpPr/>
            <p:nvPr/>
          </p:nvSpPr>
          <p:spPr>
            <a:xfrm>
              <a:off x="5940681" y="1843955"/>
              <a:ext cx="70646" cy="72737"/>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6" name="Oval 215">
              <a:extLst>
                <a:ext uri="{FF2B5EF4-FFF2-40B4-BE49-F238E27FC236}">
                  <a16:creationId xmlns:a16="http://schemas.microsoft.com/office/drawing/2014/main" id="{B1099DB9-E335-4ED3-AAEE-16CEDDD0889C}"/>
                </a:ext>
              </a:extLst>
            </p:cNvPr>
            <p:cNvSpPr/>
            <p:nvPr/>
          </p:nvSpPr>
          <p:spPr>
            <a:xfrm>
              <a:off x="1982754" y="2138830"/>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7" name="Oval 216">
              <a:extLst>
                <a:ext uri="{FF2B5EF4-FFF2-40B4-BE49-F238E27FC236}">
                  <a16:creationId xmlns:a16="http://schemas.microsoft.com/office/drawing/2014/main" id="{40937832-7F0E-4102-8798-2A4F78A6D1A8}"/>
                </a:ext>
              </a:extLst>
            </p:cNvPr>
            <p:cNvSpPr/>
            <p:nvPr/>
          </p:nvSpPr>
          <p:spPr>
            <a:xfrm>
              <a:off x="1551815" y="2022847"/>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8" name="Oval 217">
              <a:extLst>
                <a:ext uri="{FF2B5EF4-FFF2-40B4-BE49-F238E27FC236}">
                  <a16:creationId xmlns:a16="http://schemas.microsoft.com/office/drawing/2014/main" id="{8DEF2324-A0F4-45DA-95CA-ADDF96FAA7CE}"/>
                </a:ext>
              </a:extLst>
            </p:cNvPr>
            <p:cNvSpPr/>
            <p:nvPr/>
          </p:nvSpPr>
          <p:spPr>
            <a:xfrm>
              <a:off x="5652800" y="1627713"/>
              <a:ext cx="70646"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9" name="Oval 218">
              <a:extLst>
                <a:ext uri="{FF2B5EF4-FFF2-40B4-BE49-F238E27FC236}">
                  <a16:creationId xmlns:a16="http://schemas.microsoft.com/office/drawing/2014/main" id="{004A041E-42E9-4143-9F28-9F2A646407F6}"/>
                </a:ext>
              </a:extLst>
            </p:cNvPr>
            <p:cNvSpPr/>
            <p:nvPr/>
          </p:nvSpPr>
          <p:spPr>
            <a:xfrm>
              <a:off x="7019796" y="2419946"/>
              <a:ext cx="72411"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0" name="Oval 219">
              <a:extLst>
                <a:ext uri="{FF2B5EF4-FFF2-40B4-BE49-F238E27FC236}">
                  <a16:creationId xmlns:a16="http://schemas.microsoft.com/office/drawing/2014/main" id="{FB6A55B0-FFD5-4C60-96DE-6E689104AB98}"/>
                </a:ext>
              </a:extLst>
            </p:cNvPr>
            <p:cNvSpPr/>
            <p:nvPr/>
          </p:nvSpPr>
          <p:spPr>
            <a:xfrm>
              <a:off x="2124045" y="3345854"/>
              <a:ext cx="72411"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1" name="Oval 220">
              <a:extLst>
                <a:ext uri="{FF2B5EF4-FFF2-40B4-BE49-F238E27FC236}">
                  <a16:creationId xmlns:a16="http://schemas.microsoft.com/office/drawing/2014/main" id="{D8A433E2-C5D4-4FF5-9D04-658F53992F21}"/>
                </a:ext>
              </a:extLst>
            </p:cNvPr>
            <p:cNvSpPr/>
            <p:nvPr/>
          </p:nvSpPr>
          <p:spPr>
            <a:xfrm>
              <a:off x="6731914" y="2708923"/>
              <a:ext cx="72412" cy="72737"/>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2" name="Oval 221">
              <a:extLst>
                <a:ext uri="{FF2B5EF4-FFF2-40B4-BE49-F238E27FC236}">
                  <a16:creationId xmlns:a16="http://schemas.microsoft.com/office/drawing/2014/main" id="{006BB177-8E82-4684-A6FA-AACDD43908EA}"/>
                </a:ext>
              </a:extLst>
            </p:cNvPr>
            <p:cNvSpPr/>
            <p:nvPr/>
          </p:nvSpPr>
          <p:spPr>
            <a:xfrm>
              <a:off x="4425330" y="3282947"/>
              <a:ext cx="72412"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3" name="Oval 222">
              <a:extLst>
                <a:ext uri="{FF2B5EF4-FFF2-40B4-BE49-F238E27FC236}">
                  <a16:creationId xmlns:a16="http://schemas.microsoft.com/office/drawing/2014/main" id="{22B804ED-8182-47C9-803A-078913A17AD2}"/>
                </a:ext>
              </a:extLst>
            </p:cNvPr>
            <p:cNvSpPr/>
            <p:nvPr/>
          </p:nvSpPr>
          <p:spPr>
            <a:xfrm>
              <a:off x="6083739" y="2341312"/>
              <a:ext cx="72411" cy="72735"/>
            </a:xfrm>
            <a:prstGeom prst="ellipse">
              <a:avLst/>
            </a:prstGeom>
            <a:solidFill>
              <a:srgbClr val="000099"/>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4" name="Oval 223">
              <a:extLst>
                <a:ext uri="{FF2B5EF4-FFF2-40B4-BE49-F238E27FC236}">
                  <a16:creationId xmlns:a16="http://schemas.microsoft.com/office/drawing/2014/main" id="{FBB0C07B-36D8-4D13-9E36-F7B812675B33}"/>
                </a:ext>
              </a:extLst>
            </p:cNvPr>
            <p:cNvSpPr/>
            <p:nvPr/>
          </p:nvSpPr>
          <p:spPr>
            <a:xfrm>
              <a:off x="6588857" y="2130967"/>
              <a:ext cx="70646"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5" name="Oval 224">
              <a:extLst>
                <a:ext uri="{FF2B5EF4-FFF2-40B4-BE49-F238E27FC236}">
                  <a16:creationId xmlns:a16="http://schemas.microsoft.com/office/drawing/2014/main" id="{09EA2047-D2D7-406D-8268-E5CBCE90D2AD}"/>
                </a:ext>
              </a:extLst>
            </p:cNvPr>
            <p:cNvSpPr/>
            <p:nvPr/>
          </p:nvSpPr>
          <p:spPr>
            <a:xfrm>
              <a:off x="6696591" y="2482852"/>
              <a:ext cx="72412"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6" name="Oval 225">
              <a:extLst>
                <a:ext uri="{FF2B5EF4-FFF2-40B4-BE49-F238E27FC236}">
                  <a16:creationId xmlns:a16="http://schemas.microsoft.com/office/drawing/2014/main" id="{F7F904B4-5770-4CE7-8667-E039B18DAFA1}"/>
                </a:ext>
              </a:extLst>
            </p:cNvPr>
            <p:cNvSpPr/>
            <p:nvPr/>
          </p:nvSpPr>
          <p:spPr>
            <a:xfrm>
              <a:off x="6659502" y="2394389"/>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7" name="Oval 226">
              <a:extLst>
                <a:ext uri="{FF2B5EF4-FFF2-40B4-BE49-F238E27FC236}">
                  <a16:creationId xmlns:a16="http://schemas.microsoft.com/office/drawing/2014/main" id="{7F35954E-F044-416C-95D3-9D60DEAB3FB4}"/>
                </a:ext>
              </a:extLst>
            </p:cNvPr>
            <p:cNvSpPr/>
            <p:nvPr/>
          </p:nvSpPr>
          <p:spPr>
            <a:xfrm>
              <a:off x="3729469" y="2321654"/>
              <a:ext cx="70646" cy="72735"/>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8" name="Oval 227">
              <a:extLst>
                <a:ext uri="{FF2B5EF4-FFF2-40B4-BE49-F238E27FC236}">
                  <a16:creationId xmlns:a16="http://schemas.microsoft.com/office/drawing/2014/main" id="{A5EC08C7-FC2E-4082-B7A1-3CF75D309FF3}"/>
                </a:ext>
              </a:extLst>
            </p:cNvPr>
            <p:cNvSpPr/>
            <p:nvPr/>
          </p:nvSpPr>
          <p:spPr>
            <a:xfrm>
              <a:off x="8316145" y="3919878"/>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9" name="Oval 228">
              <a:extLst>
                <a:ext uri="{FF2B5EF4-FFF2-40B4-BE49-F238E27FC236}">
                  <a16:creationId xmlns:a16="http://schemas.microsoft.com/office/drawing/2014/main" id="{BF08B9AD-5044-4E1E-80F3-D4619CBEAD62}"/>
                </a:ext>
              </a:extLst>
            </p:cNvPr>
            <p:cNvSpPr/>
            <p:nvPr/>
          </p:nvSpPr>
          <p:spPr>
            <a:xfrm>
              <a:off x="4084465" y="2447467"/>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0" name="Oval 229">
              <a:extLst>
                <a:ext uri="{FF2B5EF4-FFF2-40B4-BE49-F238E27FC236}">
                  <a16:creationId xmlns:a16="http://schemas.microsoft.com/office/drawing/2014/main" id="{4CA09E23-390D-4A39-96A4-C9578872D803}"/>
                </a:ext>
              </a:extLst>
            </p:cNvPr>
            <p:cNvSpPr/>
            <p:nvPr/>
          </p:nvSpPr>
          <p:spPr>
            <a:xfrm>
              <a:off x="3948471" y="2087719"/>
              <a:ext cx="72412" cy="72737"/>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1" name="Oval 230">
              <a:extLst>
                <a:ext uri="{FF2B5EF4-FFF2-40B4-BE49-F238E27FC236}">
                  <a16:creationId xmlns:a16="http://schemas.microsoft.com/office/drawing/2014/main" id="{65B76F48-0260-48B5-A59F-9C100C60D41F}"/>
                </a:ext>
              </a:extLst>
            </p:cNvPr>
            <p:cNvSpPr/>
            <p:nvPr/>
          </p:nvSpPr>
          <p:spPr>
            <a:xfrm>
              <a:off x="3842503" y="1594294"/>
              <a:ext cx="70646"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2" name="Oval 231">
              <a:extLst>
                <a:ext uri="{FF2B5EF4-FFF2-40B4-BE49-F238E27FC236}">
                  <a16:creationId xmlns:a16="http://schemas.microsoft.com/office/drawing/2014/main" id="{5B470EA3-F786-486F-A8BC-F6223C185BBE}"/>
                </a:ext>
              </a:extLst>
            </p:cNvPr>
            <p:cNvSpPr/>
            <p:nvPr/>
          </p:nvSpPr>
          <p:spPr>
            <a:xfrm>
              <a:off x="6625945" y="1963871"/>
              <a:ext cx="70646"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3" name="Oval 232">
              <a:extLst>
                <a:ext uri="{FF2B5EF4-FFF2-40B4-BE49-F238E27FC236}">
                  <a16:creationId xmlns:a16="http://schemas.microsoft.com/office/drawing/2014/main" id="{C6AC99CC-AFFA-4FDB-BD6C-7F59B00CD5B1}"/>
                </a:ext>
              </a:extLst>
            </p:cNvPr>
            <p:cNvSpPr/>
            <p:nvPr/>
          </p:nvSpPr>
          <p:spPr>
            <a:xfrm>
              <a:off x="1703703" y="1963871"/>
              <a:ext cx="72411"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4" name="Oval 233">
              <a:extLst>
                <a:ext uri="{FF2B5EF4-FFF2-40B4-BE49-F238E27FC236}">
                  <a16:creationId xmlns:a16="http://schemas.microsoft.com/office/drawing/2014/main" id="{43FD2EDF-FC66-4417-B9E5-B7824DFB64DC}"/>
                </a:ext>
              </a:extLst>
            </p:cNvPr>
            <p:cNvSpPr/>
            <p:nvPr/>
          </p:nvSpPr>
          <p:spPr>
            <a:xfrm>
              <a:off x="8173087" y="2744308"/>
              <a:ext cx="70646"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5" name="Oval 234">
              <a:extLst>
                <a:ext uri="{FF2B5EF4-FFF2-40B4-BE49-F238E27FC236}">
                  <a16:creationId xmlns:a16="http://schemas.microsoft.com/office/drawing/2014/main" id="{F5A2A25F-210A-4A4F-9EE5-BAB53A5143C9}"/>
                </a:ext>
              </a:extLst>
            </p:cNvPr>
            <p:cNvSpPr/>
            <p:nvPr/>
          </p:nvSpPr>
          <p:spPr>
            <a:xfrm>
              <a:off x="4580751" y="1698483"/>
              <a:ext cx="70646"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6" name="Oval 235">
              <a:extLst>
                <a:ext uri="{FF2B5EF4-FFF2-40B4-BE49-F238E27FC236}">
                  <a16:creationId xmlns:a16="http://schemas.microsoft.com/office/drawing/2014/main" id="{F09C3E5C-AC5D-4F29-9C68-48C8099622F0}"/>
                </a:ext>
              </a:extLst>
            </p:cNvPr>
            <p:cNvSpPr/>
            <p:nvPr/>
          </p:nvSpPr>
          <p:spPr>
            <a:xfrm>
              <a:off x="1260400" y="2146694"/>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7" name="Oval 236">
              <a:extLst>
                <a:ext uri="{FF2B5EF4-FFF2-40B4-BE49-F238E27FC236}">
                  <a16:creationId xmlns:a16="http://schemas.microsoft.com/office/drawing/2014/main" id="{C57C79F8-42CA-42AB-93A9-6119D924B020}"/>
                </a:ext>
              </a:extLst>
            </p:cNvPr>
            <p:cNvSpPr/>
            <p:nvPr/>
          </p:nvSpPr>
          <p:spPr>
            <a:xfrm>
              <a:off x="1346942" y="2166352"/>
              <a:ext cx="70646"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8" name="Oval 237">
              <a:extLst>
                <a:ext uri="{FF2B5EF4-FFF2-40B4-BE49-F238E27FC236}">
                  <a16:creationId xmlns:a16="http://schemas.microsoft.com/office/drawing/2014/main" id="{ADCDF7C2-67BE-4DEE-B22F-46E7EE7DBD5B}"/>
                </a:ext>
              </a:extLst>
            </p:cNvPr>
            <p:cNvSpPr/>
            <p:nvPr/>
          </p:nvSpPr>
          <p:spPr>
            <a:xfrm>
              <a:off x="2267102" y="3644661"/>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9" name="Oval 238">
              <a:extLst>
                <a:ext uri="{FF2B5EF4-FFF2-40B4-BE49-F238E27FC236}">
                  <a16:creationId xmlns:a16="http://schemas.microsoft.com/office/drawing/2014/main" id="{74DF6394-37A5-4A36-A7EB-98498FF1A966}"/>
                </a:ext>
              </a:extLst>
            </p:cNvPr>
            <p:cNvSpPr/>
            <p:nvPr/>
          </p:nvSpPr>
          <p:spPr>
            <a:xfrm>
              <a:off x="6371620" y="1089074"/>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0" name="Oval 239">
              <a:extLst>
                <a:ext uri="{FF2B5EF4-FFF2-40B4-BE49-F238E27FC236}">
                  <a16:creationId xmlns:a16="http://schemas.microsoft.com/office/drawing/2014/main" id="{D7EBC812-BBE7-4F03-93D0-B21959DB0920}"/>
                </a:ext>
              </a:extLst>
            </p:cNvPr>
            <p:cNvSpPr/>
            <p:nvPr/>
          </p:nvSpPr>
          <p:spPr>
            <a:xfrm>
              <a:off x="3588178" y="2341312"/>
              <a:ext cx="72412"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1" name="Oval 240">
              <a:extLst>
                <a:ext uri="{FF2B5EF4-FFF2-40B4-BE49-F238E27FC236}">
                  <a16:creationId xmlns:a16="http://schemas.microsoft.com/office/drawing/2014/main" id="{E2AEF502-D2B2-4024-A8EA-890B3C0C782D}"/>
                </a:ext>
              </a:extLst>
            </p:cNvPr>
            <p:cNvSpPr/>
            <p:nvPr/>
          </p:nvSpPr>
          <p:spPr>
            <a:xfrm>
              <a:off x="6094336" y="1663098"/>
              <a:ext cx="72411"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2" name="Oval 241">
              <a:extLst>
                <a:ext uri="{FF2B5EF4-FFF2-40B4-BE49-F238E27FC236}">
                  <a16:creationId xmlns:a16="http://schemas.microsoft.com/office/drawing/2014/main" id="{7EB53800-0F46-43D7-817F-2746F9432AA7}"/>
                </a:ext>
              </a:extLst>
            </p:cNvPr>
            <p:cNvSpPr/>
            <p:nvPr/>
          </p:nvSpPr>
          <p:spPr>
            <a:xfrm>
              <a:off x="5239523" y="1800706"/>
              <a:ext cx="70646"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3" name="Oval 242">
              <a:extLst>
                <a:ext uri="{FF2B5EF4-FFF2-40B4-BE49-F238E27FC236}">
                  <a16:creationId xmlns:a16="http://schemas.microsoft.com/office/drawing/2014/main" id="{15C148C4-DF7E-439B-9C1E-DB1DD4867650}"/>
                </a:ext>
              </a:extLst>
            </p:cNvPr>
            <p:cNvSpPr/>
            <p:nvPr/>
          </p:nvSpPr>
          <p:spPr>
            <a:xfrm>
              <a:off x="4967537" y="1529421"/>
              <a:ext cx="72411"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4" name="Oval 243">
              <a:extLst>
                <a:ext uri="{FF2B5EF4-FFF2-40B4-BE49-F238E27FC236}">
                  <a16:creationId xmlns:a16="http://schemas.microsoft.com/office/drawing/2014/main" id="{BA30FF41-9DAB-4752-9BF3-C24FEB33C7A5}"/>
                </a:ext>
              </a:extLst>
            </p:cNvPr>
            <p:cNvSpPr/>
            <p:nvPr/>
          </p:nvSpPr>
          <p:spPr>
            <a:xfrm>
              <a:off x="8243733" y="2862258"/>
              <a:ext cx="72412"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5" name="Oval 244">
              <a:extLst>
                <a:ext uri="{FF2B5EF4-FFF2-40B4-BE49-F238E27FC236}">
                  <a16:creationId xmlns:a16="http://schemas.microsoft.com/office/drawing/2014/main" id="{A8B7C1AB-4413-4CD9-B0A8-61D76EEEF919}"/>
                </a:ext>
              </a:extLst>
            </p:cNvPr>
            <p:cNvSpPr/>
            <p:nvPr/>
          </p:nvSpPr>
          <p:spPr>
            <a:xfrm>
              <a:off x="8388556" y="2925165"/>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6" name="Oval 245">
              <a:extLst>
                <a:ext uri="{FF2B5EF4-FFF2-40B4-BE49-F238E27FC236}">
                  <a16:creationId xmlns:a16="http://schemas.microsoft.com/office/drawing/2014/main" id="{07FB796C-C634-419A-8CA4-C1B89CA5E9A0}"/>
                </a:ext>
              </a:extLst>
            </p:cNvPr>
            <p:cNvSpPr/>
            <p:nvPr/>
          </p:nvSpPr>
          <p:spPr>
            <a:xfrm>
              <a:off x="4693784" y="2555588"/>
              <a:ext cx="72412"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7" name="Oval 246">
              <a:extLst>
                <a:ext uri="{FF2B5EF4-FFF2-40B4-BE49-F238E27FC236}">
                  <a16:creationId xmlns:a16="http://schemas.microsoft.com/office/drawing/2014/main" id="{04D322D1-80F6-4E4B-A1C9-660ED63D28B7}"/>
                </a:ext>
              </a:extLst>
            </p:cNvPr>
            <p:cNvSpPr/>
            <p:nvPr/>
          </p:nvSpPr>
          <p:spPr>
            <a:xfrm>
              <a:off x="3397434" y="2231225"/>
              <a:ext cx="72412"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8" name="Oval 247">
              <a:extLst>
                <a:ext uri="{FF2B5EF4-FFF2-40B4-BE49-F238E27FC236}">
                  <a16:creationId xmlns:a16="http://schemas.microsoft.com/office/drawing/2014/main" id="{F53F274D-F848-4477-B152-5C094C6C4796}"/>
                </a:ext>
              </a:extLst>
            </p:cNvPr>
            <p:cNvSpPr/>
            <p:nvPr/>
          </p:nvSpPr>
          <p:spPr>
            <a:xfrm>
              <a:off x="8280822" y="2744308"/>
              <a:ext cx="72411"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9" name="Oval 248">
              <a:extLst>
                <a:ext uri="{FF2B5EF4-FFF2-40B4-BE49-F238E27FC236}">
                  <a16:creationId xmlns:a16="http://schemas.microsoft.com/office/drawing/2014/main" id="{A2F460F8-6401-442D-8F72-7EBB49F43699}"/>
                </a:ext>
              </a:extLst>
            </p:cNvPr>
            <p:cNvSpPr/>
            <p:nvPr/>
          </p:nvSpPr>
          <p:spPr>
            <a:xfrm>
              <a:off x="4199264" y="3273119"/>
              <a:ext cx="70646"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0" name="Oval 249">
              <a:extLst>
                <a:ext uri="{FF2B5EF4-FFF2-40B4-BE49-F238E27FC236}">
                  <a16:creationId xmlns:a16="http://schemas.microsoft.com/office/drawing/2014/main" id="{35EB19B4-317C-4D56-953F-F4B692A7C602}"/>
                </a:ext>
              </a:extLst>
            </p:cNvPr>
            <p:cNvSpPr/>
            <p:nvPr/>
          </p:nvSpPr>
          <p:spPr>
            <a:xfrm>
              <a:off x="7878141" y="2791488"/>
              <a:ext cx="72411"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1" name="Oval 250">
              <a:extLst>
                <a:ext uri="{FF2B5EF4-FFF2-40B4-BE49-F238E27FC236}">
                  <a16:creationId xmlns:a16="http://schemas.microsoft.com/office/drawing/2014/main" id="{3C21C4E8-FE60-4389-B3DF-2871E10E0852}"/>
                </a:ext>
              </a:extLst>
            </p:cNvPr>
            <p:cNvSpPr/>
            <p:nvPr/>
          </p:nvSpPr>
          <p:spPr>
            <a:xfrm>
              <a:off x="6809624" y="2101480"/>
              <a:ext cx="72412"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2" name="Oval 251">
              <a:extLst>
                <a:ext uri="{FF2B5EF4-FFF2-40B4-BE49-F238E27FC236}">
                  <a16:creationId xmlns:a16="http://schemas.microsoft.com/office/drawing/2014/main" id="{6BD6CF37-DEB2-4660-A324-656B7D55FB12}"/>
                </a:ext>
              </a:extLst>
            </p:cNvPr>
            <p:cNvSpPr/>
            <p:nvPr/>
          </p:nvSpPr>
          <p:spPr>
            <a:xfrm>
              <a:off x="4838608" y="2590973"/>
              <a:ext cx="70646"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3" name="Oval 252">
              <a:extLst>
                <a:ext uri="{FF2B5EF4-FFF2-40B4-BE49-F238E27FC236}">
                  <a16:creationId xmlns:a16="http://schemas.microsoft.com/office/drawing/2014/main" id="{29B94810-41A4-49D1-A4A0-8FAAF1E8D43E}"/>
                </a:ext>
              </a:extLst>
            </p:cNvPr>
            <p:cNvSpPr/>
            <p:nvPr/>
          </p:nvSpPr>
          <p:spPr>
            <a:xfrm>
              <a:off x="7812794" y="2172250"/>
              <a:ext cx="72412"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4" name="Oval 253">
              <a:extLst>
                <a:ext uri="{FF2B5EF4-FFF2-40B4-BE49-F238E27FC236}">
                  <a16:creationId xmlns:a16="http://schemas.microsoft.com/office/drawing/2014/main" id="{F52E403F-13F1-4AE2-94C7-FDA309984EB2}"/>
                </a:ext>
              </a:extLst>
            </p:cNvPr>
            <p:cNvSpPr/>
            <p:nvPr/>
          </p:nvSpPr>
          <p:spPr>
            <a:xfrm>
              <a:off x="4211627" y="1663098"/>
              <a:ext cx="72411"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5" name="Oval 254">
              <a:extLst>
                <a:ext uri="{FF2B5EF4-FFF2-40B4-BE49-F238E27FC236}">
                  <a16:creationId xmlns:a16="http://schemas.microsoft.com/office/drawing/2014/main" id="{0F32E47F-A870-4F36-B49C-DD699A47606B}"/>
                </a:ext>
              </a:extLst>
            </p:cNvPr>
            <p:cNvSpPr/>
            <p:nvPr/>
          </p:nvSpPr>
          <p:spPr>
            <a:xfrm>
              <a:off x="4766196" y="1492071"/>
              <a:ext cx="72411" cy="72735"/>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6" name="Oval 255">
              <a:extLst>
                <a:ext uri="{FF2B5EF4-FFF2-40B4-BE49-F238E27FC236}">
                  <a16:creationId xmlns:a16="http://schemas.microsoft.com/office/drawing/2014/main" id="{DA8E6E2E-6FD4-4B42-B652-5391D818B03C}"/>
                </a:ext>
              </a:extLst>
            </p:cNvPr>
            <p:cNvSpPr/>
            <p:nvPr/>
          </p:nvSpPr>
          <p:spPr>
            <a:xfrm>
              <a:off x="5940681" y="2465159"/>
              <a:ext cx="70646"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7" name="Oval 256">
              <a:extLst>
                <a:ext uri="{FF2B5EF4-FFF2-40B4-BE49-F238E27FC236}">
                  <a16:creationId xmlns:a16="http://schemas.microsoft.com/office/drawing/2014/main" id="{B16FF088-DA92-4EC8-A7A0-CDF2A2A08CCA}"/>
                </a:ext>
              </a:extLst>
            </p:cNvPr>
            <p:cNvSpPr/>
            <p:nvPr/>
          </p:nvSpPr>
          <p:spPr>
            <a:xfrm>
              <a:off x="7380089" y="2852430"/>
              <a:ext cx="72411"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8" name="Oval 257">
              <a:extLst>
                <a:ext uri="{FF2B5EF4-FFF2-40B4-BE49-F238E27FC236}">
                  <a16:creationId xmlns:a16="http://schemas.microsoft.com/office/drawing/2014/main" id="{7F01D978-8A8D-48BF-9EE1-7961997399F4}"/>
                </a:ext>
              </a:extLst>
            </p:cNvPr>
            <p:cNvSpPr/>
            <p:nvPr/>
          </p:nvSpPr>
          <p:spPr>
            <a:xfrm>
              <a:off x="4766196" y="1440959"/>
              <a:ext cx="72411"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9" name="Oval 258">
              <a:extLst>
                <a:ext uri="{FF2B5EF4-FFF2-40B4-BE49-F238E27FC236}">
                  <a16:creationId xmlns:a16="http://schemas.microsoft.com/office/drawing/2014/main" id="{E19CFDAA-8EA9-4B92-BFCF-0E084226F624}"/>
                </a:ext>
              </a:extLst>
            </p:cNvPr>
            <p:cNvSpPr/>
            <p:nvPr/>
          </p:nvSpPr>
          <p:spPr>
            <a:xfrm>
              <a:off x="9107377" y="3033287"/>
              <a:ext cx="72411"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0" name="Oval 259">
              <a:extLst>
                <a:ext uri="{FF2B5EF4-FFF2-40B4-BE49-F238E27FC236}">
                  <a16:creationId xmlns:a16="http://schemas.microsoft.com/office/drawing/2014/main" id="{75562719-217D-4B10-94F9-E1EA66B07981}"/>
                </a:ext>
              </a:extLst>
            </p:cNvPr>
            <p:cNvSpPr/>
            <p:nvPr/>
          </p:nvSpPr>
          <p:spPr>
            <a:xfrm>
              <a:off x="3805414" y="2317722"/>
              <a:ext cx="72411" cy="72735"/>
            </a:xfrm>
            <a:prstGeom prst="ellipse">
              <a:avLst/>
            </a:prstGeom>
            <a:solidFill>
              <a:srgbClr val="00B0F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1" name="Oval 260">
              <a:extLst>
                <a:ext uri="{FF2B5EF4-FFF2-40B4-BE49-F238E27FC236}">
                  <a16:creationId xmlns:a16="http://schemas.microsoft.com/office/drawing/2014/main" id="{79544C62-A309-474B-811F-52AE1F0E21D6}"/>
                </a:ext>
              </a:extLst>
            </p:cNvPr>
            <p:cNvSpPr/>
            <p:nvPr/>
          </p:nvSpPr>
          <p:spPr>
            <a:xfrm>
              <a:off x="3959068" y="2296097"/>
              <a:ext cx="72412" cy="72737"/>
            </a:xfrm>
            <a:prstGeom prst="ellipse">
              <a:avLst/>
            </a:prstGeom>
            <a:solidFill>
              <a:srgbClr val="00B0F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2" name="Oval 261">
              <a:extLst>
                <a:ext uri="{FF2B5EF4-FFF2-40B4-BE49-F238E27FC236}">
                  <a16:creationId xmlns:a16="http://schemas.microsoft.com/office/drawing/2014/main" id="{D49EE9D9-A776-415C-8C49-B6ECFC92178C}"/>
                </a:ext>
              </a:extLst>
            </p:cNvPr>
            <p:cNvSpPr/>
            <p:nvPr/>
          </p:nvSpPr>
          <p:spPr>
            <a:xfrm>
              <a:off x="1548282" y="2781659"/>
              <a:ext cx="70646"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3" name="Oval 262">
              <a:extLst>
                <a:ext uri="{FF2B5EF4-FFF2-40B4-BE49-F238E27FC236}">
                  <a16:creationId xmlns:a16="http://schemas.microsoft.com/office/drawing/2014/main" id="{5A888D46-3943-47B5-B147-68CAE9170200}"/>
                </a:ext>
              </a:extLst>
            </p:cNvPr>
            <p:cNvSpPr/>
            <p:nvPr/>
          </p:nvSpPr>
          <p:spPr>
            <a:xfrm>
              <a:off x="5274846" y="1521558"/>
              <a:ext cx="72411"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4" name="Oval 263">
              <a:extLst>
                <a:ext uri="{FF2B5EF4-FFF2-40B4-BE49-F238E27FC236}">
                  <a16:creationId xmlns:a16="http://schemas.microsoft.com/office/drawing/2014/main" id="{FB1E1049-D3C5-491B-96C3-C78151F49886}"/>
                </a:ext>
              </a:extLst>
            </p:cNvPr>
            <p:cNvSpPr/>
            <p:nvPr/>
          </p:nvSpPr>
          <p:spPr>
            <a:xfrm>
              <a:off x="1276296" y="2073958"/>
              <a:ext cx="72411" cy="70770"/>
            </a:xfrm>
            <a:prstGeom prst="ellipse">
              <a:avLst/>
            </a:prstGeom>
            <a:solidFill>
              <a:srgbClr val="0000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5" name="Oval 264">
              <a:extLst>
                <a:ext uri="{FF2B5EF4-FFF2-40B4-BE49-F238E27FC236}">
                  <a16:creationId xmlns:a16="http://schemas.microsoft.com/office/drawing/2014/main" id="{5A1375B8-9CD1-4CB0-A04C-803254E26F75}"/>
                </a:ext>
              </a:extLst>
            </p:cNvPr>
            <p:cNvSpPr/>
            <p:nvPr/>
          </p:nvSpPr>
          <p:spPr>
            <a:xfrm>
              <a:off x="4464185" y="884626"/>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6" name="Oval 265">
              <a:extLst>
                <a:ext uri="{FF2B5EF4-FFF2-40B4-BE49-F238E27FC236}">
                  <a16:creationId xmlns:a16="http://schemas.microsoft.com/office/drawing/2014/main" id="{42950462-D9A1-4696-B1EB-3E2F098973CF}"/>
                </a:ext>
              </a:extLst>
            </p:cNvPr>
            <p:cNvSpPr/>
            <p:nvPr/>
          </p:nvSpPr>
          <p:spPr>
            <a:xfrm>
              <a:off x="2411926" y="2997902"/>
              <a:ext cx="72412"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7" name="Oval 266">
              <a:extLst>
                <a:ext uri="{FF2B5EF4-FFF2-40B4-BE49-F238E27FC236}">
                  <a16:creationId xmlns:a16="http://schemas.microsoft.com/office/drawing/2014/main" id="{E4D7FACC-2E48-4494-978F-CB98B5D3E8DD}"/>
                </a:ext>
              </a:extLst>
            </p:cNvPr>
            <p:cNvSpPr/>
            <p:nvPr/>
          </p:nvSpPr>
          <p:spPr>
            <a:xfrm>
              <a:off x="4591347" y="3237734"/>
              <a:ext cx="72412"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8" name="Oval 267">
              <a:extLst>
                <a:ext uri="{FF2B5EF4-FFF2-40B4-BE49-F238E27FC236}">
                  <a16:creationId xmlns:a16="http://schemas.microsoft.com/office/drawing/2014/main" id="{91D9C619-E394-4F58-9866-F96B2D7AC977}"/>
                </a:ext>
              </a:extLst>
            </p:cNvPr>
            <p:cNvSpPr/>
            <p:nvPr/>
          </p:nvSpPr>
          <p:spPr>
            <a:xfrm>
              <a:off x="3717107" y="2184045"/>
              <a:ext cx="70646"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9" name="Oval 268">
              <a:extLst>
                <a:ext uri="{FF2B5EF4-FFF2-40B4-BE49-F238E27FC236}">
                  <a16:creationId xmlns:a16="http://schemas.microsoft.com/office/drawing/2014/main" id="{4E4AA0C0-D537-4921-926F-F65895CAEAEB}"/>
                </a:ext>
              </a:extLst>
            </p:cNvPr>
            <p:cNvSpPr/>
            <p:nvPr/>
          </p:nvSpPr>
          <p:spPr>
            <a:xfrm>
              <a:off x="4015585" y="1446856"/>
              <a:ext cx="72412" cy="72737"/>
            </a:xfrm>
            <a:prstGeom prst="ellipse">
              <a:avLst/>
            </a:prstGeom>
            <a:solidFill>
              <a:srgbClr val="00B0F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0" name="Oval 269">
              <a:extLst>
                <a:ext uri="{FF2B5EF4-FFF2-40B4-BE49-F238E27FC236}">
                  <a16:creationId xmlns:a16="http://schemas.microsoft.com/office/drawing/2014/main" id="{9A4F83E5-2BB9-477A-977F-091B0777FAAC}"/>
                </a:ext>
              </a:extLst>
            </p:cNvPr>
            <p:cNvSpPr/>
            <p:nvPr/>
          </p:nvSpPr>
          <p:spPr>
            <a:xfrm>
              <a:off x="3907850" y="2561486"/>
              <a:ext cx="72411"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1" name="Oval 270">
              <a:extLst>
                <a:ext uri="{FF2B5EF4-FFF2-40B4-BE49-F238E27FC236}">
                  <a16:creationId xmlns:a16="http://schemas.microsoft.com/office/drawing/2014/main" id="{D3552CE4-E0D8-4B46-B676-E34BDAD51B00}"/>
                </a:ext>
              </a:extLst>
            </p:cNvPr>
            <p:cNvSpPr/>
            <p:nvPr/>
          </p:nvSpPr>
          <p:spPr>
            <a:xfrm>
              <a:off x="7199942" y="1413437"/>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2" name="Oval 271">
              <a:extLst>
                <a:ext uri="{FF2B5EF4-FFF2-40B4-BE49-F238E27FC236}">
                  <a16:creationId xmlns:a16="http://schemas.microsoft.com/office/drawing/2014/main" id="{DFDE22DA-C295-4F8E-B16A-5AC350DC337D}"/>
                </a:ext>
              </a:extLst>
            </p:cNvPr>
            <p:cNvSpPr/>
            <p:nvPr/>
          </p:nvSpPr>
          <p:spPr>
            <a:xfrm>
              <a:off x="8748850" y="3172860"/>
              <a:ext cx="72412"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3" name="Oval 272">
              <a:extLst>
                <a:ext uri="{FF2B5EF4-FFF2-40B4-BE49-F238E27FC236}">
                  <a16:creationId xmlns:a16="http://schemas.microsoft.com/office/drawing/2014/main" id="{7EC8D846-0BC3-4FF4-96D2-5B1AD6F123C1}"/>
                </a:ext>
              </a:extLst>
            </p:cNvPr>
            <p:cNvSpPr/>
            <p:nvPr/>
          </p:nvSpPr>
          <p:spPr>
            <a:xfrm>
              <a:off x="4218692" y="1444891"/>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4" name="Oval 273">
              <a:extLst>
                <a:ext uri="{FF2B5EF4-FFF2-40B4-BE49-F238E27FC236}">
                  <a16:creationId xmlns:a16="http://schemas.microsoft.com/office/drawing/2014/main" id="{A8911ED3-E9F9-4DA1-A506-42D8FF7AA6ED}"/>
                </a:ext>
              </a:extLst>
            </p:cNvPr>
            <p:cNvSpPr/>
            <p:nvPr/>
          </p:nvSpPr>
          <p:spPr>
            <a:xfrm>
              <a:off x="4651396" y="1458651"/>
              <a:ext cx="72412"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5" name="Oval 274">
              <a:extLst>
                <a:ext uri="{FF2B5EF4-FFF2-40B4-BE49-F238E27FC236}">
                  <a16:creationId xmlns:a16="http://schemas.microsoft.com/office/drawing/2014/main" id="{18685FD3-EAE2-49E8-AA9F-E660EE533A3A}"/>
                </a:ext>
              </a:extLst>
            </p:cNvPr>
            <p:cNvSpPr/>
            <p:nvPr/>
          </p:nvSpPr>
          <p:spPr>
            <a:xfrm>
              <a:off x="3943173" y="1167707"/>
              <a:ext cx="72411" cy="72737"/>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6" name="Oval 275">
              <a:extLst>
                <a:ext uri="{FF2B5EF4-FFF2-40B4-BE49-F238E27FC236}">
                  <a16:creationId xmlns:a16="http://schemas.microsoft.com/office/drawing/2014/main" id="{AF896776-A827-4CE6-A5BA-EF58D70D8024}"/>
                </a:ext>
              </a:extLst>
            </p:cNvPr>
            <p:cNvSpPr/>
            <p:nvPr/>
          </p:nvSpPr>
          <p:spPr>
            <a:xfrm>
              <a:off x="3805414" y="1193263"/>
              <a:ext cx="72411"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grpSp>
      <p:sp>
        <p:nvSpPr>
          <p:cNvPr id="277" name="TextBox 134">
            <a:extLst>
              <a:ext uri="{FF2B5EF4-FFF2-40B4-BE49-F238E27FC236}">
                <a16:creationId xmlns:a16="http://schemas.microsoft.com/office/drawing/2014/main" id="{007A98AF-2096-43E6-9C12-9914C4EC1198}"/>
              </a:ext>
            </a:extLst>
          </p:cNvPr>
          <p:cNvSpPr txBox="1">
            <a:spLocks noChangeArrowheads="1"/>
          </p:cNvSpPr>
          <p:nvPr/>
        </p:nvSpPr>
        <p:spPr bwMode="auto">
          <a:xfrm>
            <a:off x="179388" y="5084848"/>
            <a:ext cx="237569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a:lstStyle>
          <a:p>
            <a:r>
              <a:rPr lang="sr-Latn-RS" sz="1200" b="1" dirty="0" smtClean="0">
                <a:latin typeface="Verdana" charset="0"/>
                <a:cs typeface="Verdana" charset="0"/>
              </a:rPr>
              <a:t>Budimpeštanska konvencija</a:t>
            </a:r>
            <a:endParaRPr lang="en-GB" sz="1200" b="1" dirty="0" smtClean="0">
              <a:latin typeface="Verdana" charset="0"/>
              <a:cs typeface="Verdana" charset="0"/>
            </a:endParaRPr>
          </a:p>
          <a:p>
            <a:r>
              <a:rPr lang="sr-Latn-RS" sz="1200" b="1" dirty="0" smtClean="0">
                <a:latin typeface="Verdana" charset="0"/>
                <a:cs typeface="Verdana" charset="0"/>
              </a:rPr>
              <a:t>Ratifikovalo</a:t>
            </a:r>
            <a:r>
              <a:rPr lang="en-GB" sz="1200" b="1" dirty="0" smtClean="0">
                <a:latin typeface="Verdana" charset="0"/>
                <a:cs typeface="Verdana" charset="0"/>
              </a:rPr>
              <a:t>/</a:t>
            </a:r>
            <a:r>
              <a:rPr lang="sr-Latn-RS" sz="1200" b="1" dirty="0" smtClean="0">
                <a:latin typeface="Verdana" charset="0"/>
                <a:cs typeface="Verdana" charset="0"/>
              </a:rPr>
              <a:t>pristupilo</a:t>
            </a:r>
            <a:endParaRPr lang="en-GB" sz="1200" b="1" dirty="0">
              <a:solidFill>
                <a:srgbClr val="FF0000"/>
              </a:solidFill>
              <a:latin typeface="Verdana" charset="0"/>
              <a:cs typeface="Verdana" charset="0"/>
            </a:endParaRPr>
          </a:p>
        </p:txBody>
      </p:sp>
      <p:sp>
        <p:nvSpPr>
          <p:cNvPr id="278" name="TextBox 135">
            <a:extLst>
              <a:ext uri="{FF2B5EF4-FFF2-40B4-BE49-F238E27FC236}">
                <a16:creationId xmlns:a16="http://schemas.microsoft.com/office/drawing/2014/main" id="{AAE0504E-B95A-4588-B262-710CE58472E8}"/>
              </a:ext>
            </a:extLst>
          </p:cNvPr>
          <p:cNvSpPr txBox="1">
            <a:spLocks noChangeArrowheads="1"/>
          </p:cNvSpPr>
          <p:nvPr/>
        </p:nvSpPr>
        <p:spPr bwMode="auto">
          <a:xfrm>
            <a:off x="154781" y="5801859"/>
            <a:ext cx="275907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a:lstStyle>
          <a:p>
            <a:r>
              <a:rPr lang="sr-Latn-RS" sz="1200" b="1" dirty="0" smtClean="0">
                <a:latin typeface="Verdana" charset="0"/>
                <a:cs typeface="Verdana" charset="0"/>
              </a:rPr>
              <a:t>Potpisalo: 3</a:t>
            </a:r>
            <a:endParaRPr lang="en-GB" sz="1200" b="1" dirty="0">
              <a:latin typeface="Verdana" charset="0"/>
              <a:cs typeface="Verdana" charset="0"/>
            </a:endParaRPr>
          </a:p>
        </p:txBody>
      </p:sp>
      <p:sp>
        <p:nvSpPr>
          <p:cNvPr id="279" name="TextBox 136">
            <a:extLst>
              <a:ext uri="{FF2B5EF4-FFF2-40B4-BE49-F238E27FC236}">
                <a16:creationId xmlns:a16="http://schemas.microsoft.com/office/drawing/2014/main" id="{B064B17D-C0A7-4157-95EA-C11CC3B1E897}"/>
              </a:ext>
            </a:extLst>
          </p:cNvPr>
          <p:cNvSpPr txBox="1">
            <a:spLocks noChangeArrowheads="1"/>
          </p:cNvSpPr>
          <p:nvPr/>
        </p:nvSpPr>
        <p:spPr bwMode="auto">
          <a:xfrm>
            <a:off x="143669" y="6213938"/>
            <a:ext cx="275907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a:lstStyle>
          <a:p>
            <a:r>
              <a:rPr lang="sr-Latn-RS" sz="1200" b="1" dirty="0" smtClean="0">
                <a:latin typeface="Verdana" charset="0"/>
                <a:cs typeface="Verdana" charset="0"/>
              </a:rPr>
              <a:t>Pozvano da pristupi</a:t>
            </a:r>
            <a:r>
              <a:rPr lang="en-GB" sz="1200" b="1" dirty="0" smtClean="0">
                <a:latin typeface="Verdana" charset="0"/>
                <a:cs typeface="Verdana" charset="0"/>
              </a:rPr>
              <a:t>:  </a:t>
            </a:r>
            <a:r>
              <a:rPr lang="en-GB" sz="1200" b="1" dirty="0">
                <a:latin typeface="Verdana" charset="0"/>
                <a:cs typeface="Verdana" charset="0"/>
              </a:rPr>
              <a:t>9</a:t>
            </a:r>
          </a:p>
        </p:txBody>
      </p:sp>
      <p:sp>
        <p:nvSpPr>
          <p:cNvPr id="280" name="TextBox 137">
            <a:extLst>
              <a:ext uri="{FF2B5EF4-FFF2-40B4-BE49-F238E27FC236}">
                <a16:creationId xmlns:a16="http://schemas.microsoft.com/office/drawing/2014/main" id="{28DF8872-DF93-465C-AFF6-2774EE9AE504}"/>
              </a:ext>
            </a:extLst>
          </p:cNvPr>
          <p:cNvSpPr txBox="1">
            <a:spLocks noChangeArrowheads="1"/>
          </p:cNvSpPr>
          <p:nvPr/>
        </p:nvSpPr>
        <p:spPr bwMode="auto">
          <a:xfrm>
            <a:off x="3730017" y="5070475"/>
            <a:ext cx="498157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a:lstStyle>
          <a:p>
            <a:r>
              <a:rPr lang="sr-Latn-RS" sz="1200" b="1" dirty="0" smtClean="0">
                <a:latin typeface="Verdana" charset="0"/>
                <a:cs typeface="Verdana" charset="0"/>
              </a:rPr>
              <a:t>Države koje imaju </a:t>
            </a:r>
            <a:r>
              <a:rPr lang="sr-Latn-RS" sz="1200" b="1" smtClean="0">
                <a:latin typeface="Verdana" charset="0"/>
                <a:cs typeface="Verdana" charset="0"/>
              </a:rPr>
              <a:t>zakone/nacrte zakoni </a:t>
            </a:r>
            <a:r>
              <a:rPr lang="sr-Latn-RS" sz="1200" b="1" dirty="0" smtClean="0">
                <a:latin typeface="Verdana" charset="0"/>
                <a:cs typeface="Verdana" charset="0"/>
              </a:rPr>
              <a:t>koje su </a:t>
            </a:r>
            <a:r>
              <a:rPr lang="sr-Latn-RS" sz="1200" b="1" smtClean="0">
                <a:latin typeface="Verdana" charset="0"/>
                <a:cs typeface="Verdana" charset="0"/>
              </a:rPr>
              <a:t>pretežno usklađeni </a:t>
            </a:r>
            <a:r>
              <a:rPr lang="sr-Latn-RS" sz="1200" b="1" dirty="0" smtClean="0">
                <a:latin typeface="Verdana" charset="0"/>
                <a:cs typeface="Verdana" charset="0"/>
              </a:rPr>
              <a:t>sa Budimpeštanskom konvencijom</a:t>
            </a:r>
            <a:r>
              <a:rPr lang="en-GB" sz="1200" b="1" dirty="0" smtClean="0">
                <a:latin typeface="Verdana" charset="0"/>
                <a:cs typeface="Verdana" charset="0"/>
              </a:rPr>
              <a:t> </a:t>
            </a:r>
            <a:r>
              <a:rPr lang="en-GB" sz="1200" b="1" dirty="0">
                <a:latin typeface="Verdana" charset="0"/>
                <a:cs typeface="Verdana" charset="0"/>
              </a:rPr>
              <a:t>= 20</a:t>
            </a:r>
          </a:p>
        </p:txBody>
      </p:sp>
      <p:sp>
        <p:nvSpPr>
          <p:cNvPr id="281" name="Oval 280">
            <a:extLst>
              <a:ext uri="{FF2B5EF4-FFF2-40B4-BE49-F238E27FC236}">
                <a16:creationId xmlns:a16="http://schemas.microsoft.com/office/drawing/2014/main" id="{F38AAE3A-A171-46A6-AFE0-39A16F72AA54}"/>
              </a:ext>
            </a:extLst>
          </p:cNvPr>
          <p:cNvSpPr/>
          <p:nvPr/>
        </p:nvSpPr>
        <p:spPr>
          <a:xfrm>
            <a:off x="2807494" y="5729627"/>
            <a:ext cx="360362" cy="360362"/>
          </a:xfrm>
          <a:prstGeom prst="ellipse">
            <a:avLst/>
          </a:prstGeom>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2" name="Oval 281">
            <a:extLst>
              <a:ext uri="{FF2B5EF4-FFF2-40B4-BE49-F238E27FC236}">
                <a16:creationId xmlns:a16="http://schemas.microsoft.com/office/drawing/2014/main" id="{2E4F6651-E8BF-483C-9DDD-FFCF9754A257}"/>
              </a:ext>
            </a:extLst>
          </p:cNvPr>
          <p:cNvSpPr/>
          <p:nvPr/>
        </p:nvSpPr>
        <p:spPr>
          <a:xfrm>
            <a:off x="2807494" y="5276619"/>
            <a:ext cx="360362" cy="381000"/>
          </a:xfrm>
          <a:prstGeom prst="ellips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3" name="Oval 282">
            <a:extLst>
              <a:ext uri="{FF2B5EF4-FFF2-40B4-BE49-F238E27FC236}">
                <a16:creationId xmlns:a16="http://schemas.microsoft.com/office/drawing/2014/main" id="{90BF7D76-FF65-4CDE-8141-BF6DC50860D3}"/>
              </a:ext>
            </a:extLst>
          </p:cNvPr>
          <p:cNvSpPr/>
          <p:nvPr/>
        </p:nvSpPr>
        <p:spPr>
          <a:xfrm>
            <a:off x="2807494" y="6161353"/>
            <a:ext cx="366712" cy="360362"/>
          </a:xfrm>
          <a:prstGeom prst="ellipse">
            <a:avLst/>
          </a:prstGeom>
          <a:solidFill>
            <a:srgbClr val="00B0F0"/>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4" name="Oval 283">
            <a:extLst>
              <a:ext uri="{FF2B5EF4-FFF2-40B4-BE49-F238E27FC236}">
                <a16:creationId xmlns:a16="http://schemas.microsoft.com/office/drawing/2014/main" id="{393E2274-386F-450D-9FF8-580DABC34300}"/>
              </a:ext>
            </a:extLst>
          </p:cNvPr>
          <p:cNvSpPr/>
          <p:nvPr/>
        </p:nvSpPr>
        <p:spPr>
          <a:xfrm>
            <a:off x="8352631" y="5314496"/>
            <a:ext cx="354013" cy="384175"/>
          </a:xfrm>
          <a:prstGeom prst="ellipse">
            <a:avLst/>
          </a:prstGeom>
          <a:solidFill>
            <a:srgbClr val="00B050"/>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5" name="TextBox 142">
            <a:extLst>
              <a:ext uri="{FF2B5EF4-FFF2-40B4-BE49-F238E27FC236}">
                <a16:creationId xmlns:a16="http://schemas.microsoft.com/office/drawing/2014/main" id="{407E8751-FB1B-4A8D-AC5F-4BD75DE8516A}"/>
              </a:ext>
            </a:extLst>
          </p:cNvPr>
          <p:cNvSpPr txBox="1">
            <a:spLocks noChangeArrowheads="1"/>
          </p:cNvSpPr>
          <p:nvPr/>
        </p:nvSpPr>
        <p:spPr bwMode="auto">
          <a:xfrm>
            <a:off x="3831785" y="5808823"/>
            <a:ext cx="49815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a:lstStyle>
          <a:p>
            <a:r>
              <a:rPr lang="sr-Latn-RS" sz="1200" b="1" dirty="0" smtClean="0">
                <a:latin typeface="Verdana" charset="0"/>
                <a:cs typeface="Verdana" charset="0"/>
              </a:rPr>
              <a:t>Još država čije se zakonodavsto oslanja na Budimpeštansku konvenciju</a:t>
            </a:r>
            <a:r>
              <a:rPr lang="en-GB" sz="1200" b="1" dirty="0" smtClean="0">
                <a:latin typeface="Verdana" charset="0"/>
                <a:cs typeface="Verdana" charset="0"/>
              </a:rPr>
              <a:t> = </a:t>
            </a:r>
            <a:r>
              <a:rPr lang="en-GB" sz="1200" b="1" dirty="0">
                <a:latin typeface="Verdana" charset="0"/>
                <a:cs typeface="Verdana" charset="0"/>
              </a:rPr>
              <a:t>50+</a:t>
            </a:r>
          </a:p>
        </p:txBody>
      </p:sp>
      <p:sp>
        <p:nvSpPr>
          <p:cNvPr id="286" name="Oval 285">
            <a:extLst>
              <a:ext uri="{FF2B5EF4-FFF2-40B4-BE49-F238E27FC236}">
                <a16:creationId xmlns:a16="http://schemas.microsoft.com/office/drawing/2014/main" id="{430BEF88-8793-48F2-A373-ED69B32F3D28}"/>
              </a:ext>
            </a:extLst>
          </p:cNvPr>
          <p:cNvSpPr/>
          <p:nvPr/>
        </p:nvSpPr>
        <p:spPr>
          <a:xfrm>
            <a:off x="8352631" y="5882821"/>
            <a:ext cx="354013" cy="358775"/>
          </a:xfrm>
          <a:prstGeom prst="ellipse">
            <a:avLst/>
          </a:prstGeom>
          <a:solidFill>
            <a:srgbClr val="FFFF00"/>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7" name="Oval 286">
            <a:extLst>
              <a:ext uri="{FF2B5EF4-FFF2-40B4-BE49-F238E27FC236}">
                <a16:creationId xmlns:a16="http://schemas.microsoft.com/office/drawing/2014/main" id="{6C875117-E6BD-4139-A58B-DDDB7B9DC5F3}"/>
              </a:ext>
            </a:extLst>
          </p:cNvPr>
          <p:cNvSpPr/>
          <p:nvPr/>
        </p:nvSpPr>
        <p:spPr>
          <a:xfrm>
            <a:off x="1866106" y="2864984"/>
            <a:ext cx="65088" cy="57150"/>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8" name="Oval 287">
            <a:extLst>
              <a:ext uri="{FF2B5EF4-FFF2-40B4-BE49-F238E27FC236}">
                <a16:creationId xmlns:a16="http://schemas.microsoft.com/office/drawing/2014/main" id="{541A807B-8922-40C7-90B5-370A2A87077F}"/>
              </a:ext>
            </a:extLst>
          </p:cNvPr>
          <p:cNvSpPr/>
          <p:nvPr/>
        </p:nvSpPr>
        <p:spPr>
          <a:xfrm>
            <a:off x="5199856" y="3488871"/>
            <a:ext cx="63500" cy="57150"/>
          </a:xfrm>
          <a:prstGeom prst="ellipse">
            <a:avLst/>
          </a:prstGeom>
          <a:solidFill>
            <a:srgbClr val="000099"/>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9" name="Oval 288">
            <a:extLst>
              <a:ext uri="{FF2B5EF4-FFF2-40B4-BE49-F238E27FC236}">
                <a16:creationId xmlns:a16="http://schemas.microsoft.com/office/drawing/2014/main" id="{E3B2F6EB-2CC0-4D7D-9E45-0AF8FFB28758}"/>
              </a:ext>
            </a:extLst>
          </p:cNvPr>
          <p:cNvSpPr/>
          <p:nvPr/>
        </p:nvSpPr>
        <p:spPr>
          <a:xfrm>
            <a:off x="4034631" y="1715634"/>
            <a:ext cx="63500" cy="5715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0" name="Oval 289">
            <a:extLst>
              <a:ext uri="{FF2B5EF4-FFF2-40B4-BE49-F238E27FC236}">
                <a16:creationId xmlns:a16="http://schemas.microsoft.com/office/drawing/2014/main" id="{C8127321-509D-4B8F-9530-DC0CD734072B}"/>
              </a:ext>
            </a:extLst>
          </p:cNvPr>
          <p:cNvSpPr/>
          <p:nvPr/>
        </p:nvSpPr>
        <p:spPr>
          <a:xfrm>
            <a:off x="4639469" y="2041071"/>
            <a:ext cx="63500" cy="57150"/>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1" name="Oval 290">
            <a:extLst>
              <a:ext uri="{FF2B5EF4-FFF2-40B4-BE49-F238E27FC236}">
                <a16:creationId xmlns:a16="http://schemas.microsoft.com/office/drawing/2014/main" id="{EF4679F0-531B-401B-BEEC-5C4C77ECF784}"/>
              </a:ext>
            </a:extLst>
          </p:cNvPr>
          <p:cNvSpPr/>
          <p:nvPr/>
        </p:nvSpPr>
        <p:spPr>
          <a:xfrm>
            <a:off x="4831233" y="3088821"/>
            <a:ext cx="65088" cy="5715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2" name="Oval 291">
            <a:extLst>
              <a:ext uri="{FF2B5EF4-FFF2-40B4-BE49-F238E27FC236}">
                <a16:creationId xmlns:a16="http://schemas.microsoft.com/office/drawing/2014/main" id="{39EE60B3-6120-462C-8BD2-03A11B6AF992}"/>
              </a:ext>
            </a:extLst>
          </p:cNvPr>
          <p:cNvSpPr/>
          <p:nvPr/>
        </p:nvSpPr>
        <p:spPr>
          <a:xfrm>
            <a:off x="6430169" y="2631621"/>
            <a:ext cx="65087" cy="5715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3" name="Oval 292">
            <a:extLst>
              <a:ext uri="{FF2B5EF4-FFF2-40B4-BE49-F238E27FC236}">
                <a16:creationId xmlns:a16="http://schemas.microsoft.com/office/drawing/2014/main" id="{F9398CEF-5430-467D-BCF9-5AC20DBF3C64}"/>
              </a:ext>
            </a:extLst>
          </p:cNvPr>
          <p:cNvSpPr/>
          <p:nvPr/>
        </p:nvSpPr>
        <p:spPr>
          <a:xfrm>
            <a:off x="5399881" y="2071234"/>
            <a:ext cx="65088" cy="58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4" name="Oval 293">
            <a:extLst>
              <a:ext uri="{FF2B5EF4-FFF2-40B4-BE49-F238E27FC236}">
                <a16:creationId xmlns:a16="http://schemas.microsoft.com/office/drawing/2014/main" id="{B179BBD7-DB28-43C2-AA69-B289267D7886}"/>
              </a:ext>
            </a:extLst>
          </p:cNvPr>
          <p:cNvSpPr/>
          <p:nvPr/>
        </p:nvSpPr>
        <p:spPr bwMode="auto">
          <a:xfrm>
            <a:off x="3168129" y="2777299"/>
            <a:ext cx="65087" cy="58737"/>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5" name="Oval 294">
            <a:extLst>
              <a:ext uri="{FF2B5EF4-FFF2-40B4-BE49-F238E27FC236}">
                <a16:creationId xmlns:a16="http://schemas.microsoft.com/office/drawing/2014/main" id="{3F5B3EBC-D101-48A8-9011-245B1227BF97}"/>
              </a:ext>
            </a:extLst>
          </p:cNvPr>
          <p:cNvSpPr/>
          <p:nvPr/>
        </p:nvSpPr>
        <p:spPr bwMode="auto">
          <a:xfrm>
            <a:off x="1878905" y="3137339"/>
            <a:ext cx="65088" cy="58737"/>
          </a:xfrm>
          <a:prstGeom prst="ellipse">
            <a:avLst/>
          </a:prstGeom>
          <a:solidFill>
            <a:srgbClr val="00B0F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6" name="Oval 295">
            <a:extLst>
              <a:ext uri="{FF2B5EF4-FFF2-40B4-BE49-F238E27FC236}">
                <a16:creationId xmlns:a16="http://schemas.microsoft.com/office/drawing/2014/main" id="{582EEB7B-3869-4933-BFC6-74DB7C2379A6}"/>
              </a:ext>
            </a:extLst>
          </p:cNvPr>
          <p:cNvSpPr/>
          <p:nvPr/>
        </p:nvSpPr>
        <p:spPr bwMode="auto">
          <a:xfrm>
            <a:off x="4255170" y="3582658"/>
            <a:ext cx="65087" cy="58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7" name="TextBox 282">
            <a:extLst>
              <a:ext uri="{FF2B5EF4-FFF2-40B4-BE49-F238E27FC236}">
                <a16:creationId xmlns:a16="http://schemas.microsoft.com/office/drawing/2014/main" id="{634636A8-EAC3-4402-8950-6CEBA6D96B85}"/>
              </a:ext>
            </a:extLst>
          </p:cNvPr>
          <p:cNvSpPr txBox="1"/>
          <p:nvPr/>
        </p:nvSpPr>
        <p:spPr>
          <a:xfrm>
            <a:off x="291640" y="4233282"/>
            <a:ext cx="2328529" cy="7078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4000" b="1" dirty="0">
                <a:solidFill>
                  <a:schemeClr val="accent1">
                    <a:lumMod val="50000"/>
                  </a:schemeClr>
                </a:solidFill>
                <a:latin typeface="Verdana" panose="020B0604030504040204" pitchFamily="34" charset="0"/>
                <a:ea typeface="Verdana" panose="020B0604030504040204" pitchFamily="34" charset="0"/>
              </a:rPr>
              <a:t>150+</a:t>
            </a:r>
          </a:p>
        </p:txBody>
      </p:sp>
      <p:sp>
        <p:nvSpPr>
          <p:cNvPr id="6" name="TextBox 5"/>
          <p:cNvSpPr txBox="1"/>
          <p:nvPr/>
        </p:nvSpPr>
        <p:spPr>
          <a:xfrm>
            <a:off x="2212130" y="5334527"/>
            <a:ext cx="585417" cy="523220"/>
          </a:xfrm>
          <a:prstGeom prst="rect">
            <a:avLst/>
          </a:prstGeom>
          <a:noFill/>
        </p:spPr>
        <p:txBody>
          <a:bodyPr wrap="none" rtlCol="0">
            <a:spAutoFit/>
          </a:bodyPr>
          <a:lstStyle/>
          <a:p>
            <a:r>
              <a:rPr lang="sr-Latn-RS" sz="2800" b="1" dirty="0" smtClean="0">
                <a:solidFill>
                  <a:srgbClr val="FF0000"/>
                </a:solidFill>
              </a:rPr>
              <a:t>65</a:t>
            </a:r>
            <a:endParaRPr lang="en-US" sz="2800" b="1" dirty="0">
              <a:solidFill>
                <a:srgbClr val="FF0000"/>
              </a:solidFill>
            </a:endParaRPr>
          </a:p>
        </p:txBody>
      </p:sp>
    </p:spTree>
    <p:extLst>
      <p:ext uri="{BB962C8B-B14F-4D97-AF65-F5344CB8AC3E}">
        <p14:creationId xmlns:p14="http://schemas.microsoft.com/office/powerpoint/2010/main" val="1991183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9</a:t>
            </a:fld>
            <a:endParaRPr lang="en-GB" dirty="0">
              <a:latin typeface="Arial" panose="020B0604020202020204" pitchFamily="34" charset="0"/>
              <a:cs typeface="Arial" panose="020B0604020202020204" pitchFamily="34" charset="0"/>
            </a:endParaRPr>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9</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r-Latn-RS" sz="3200" b="1" dirty="0" smtClean="0">
                <a:solidFill>
                  <a:schemeClr val="bg1"/>
                </a:solidFill>
                <a:latin typeface="Arial" panose="020B0604020202020204" pitchFamily="34" charset="0"/>
                <a:cs typeface="Arial" panose="020B0604020202020204" pitchFamily="34" charset="0"/>
              </a:rPr>
              <a:t>Proces pristupanja</a:t>
            </a:r>
            <a:endParaRPr lang="en-US" sz="3200" b="1" dirty="0">
              <a:solidFill>
                <a:schemeClr val="bg1"/>
              </a:solidFill>
              <a:latin typeface="Arial" panose="020B0604020202020204" pitchFamily="34" charset="0"/>
              <a:cs typeface="Arial" panose="020B0604020202020204" pitchFamily="34" charset="0"/>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Content Placeholder 2">
            <a:extLst>
              <a:ext uri="{FF2B5EF4-FFF2-40B4-BE49-F238E27FC236}">
                <a16:creationId xmlns:a16="http://schemas.microsoft.com/office/drawing/2014/main" id="{07DD1915-02FE-4841-97F9-5C35390869CD}"/>
              </a:ext>
            </a:extLst>
          </p:cNvPr>
          <p:cNvSpPr txBox="1">
            <a:spLocks/>
          </p:cNvSpPr>
          <p:nvPr/>
        </p:nvSpPr>
        <p:spPr>
          <a:xfrm>
            <a:off x="323528" y="1268760"/>
            <a:ext cx="8435280" cy="5112568"/>
          </a:xfrm>
          <a:prstGeom prst="rect">
            <a:avLst/>
          </a:prstGeom>
        </p:spPr>
        <p:txBody>
          <a:bodyPr>
            <a:normAutofit fontScale="77500" lnSpcReduction="20000"/>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lnSpc>
                <a:spcPct val="120000"/>
              </a:lnSpc>
              <a:spcBef>
                <a:spcPts val="600"/>
              </a:spcBef>
              <a:spcAft>
                <a:spcPts val="600"/>
              </a:spcAft>
              <a:buFont typeface="+mj-lt"/>
              <a:buAutoNum type="arabicPeriod"/>
              <a:defRPr/>
            </a:pPr>
            <a:r>
              <a:rPr lang="sr-Latn-RS" sz="2600" b="1" dirty="0" smtClean="0">
                <a:latin typeface="Arial" panose="020B0604020202020204" pitchFamily="34" charset="0"/>
                <a:cs typeface="Arial" panose="020B0604020202020204" pitchFamily="34" charset="0"/>
              </a:rPr>
              <a:t>Izražavanje interesovanja</a:t>
            </a:r>
            <a:endParaRPr lang="en-US" sz="2600" b="1" dirty="0">
              <a:latin typeface="Arial" panose="020B0604020202020204" pitchFamily="34" charset="0"/>
              <a:cs typeface="Arial" panose="020B0604020202020204" pitchFamily="34" charset="0"/>
            </a:endParaRPr>
          </a:p>
          <a:p>
            <a:pPr marL="514350" indent="-514350">
              <a:lnSpc>
                <a:spcPct val="120000"/>
              </a:lnSpc>
              <a:spcBef>
                <a:spcPts val="600"/>
              </a:spcBef>
              <a:spcAft>
                <a:spcPts val="600"/>
              </a:spcAft>
              <a:buFont typeface="+mj-lt"/>
              <a:buAutoNum type="arabicPeriod"/>
              <a:defRPr/>
            </a:pPr>
            <a:r>
              <a:rPr lang="en-US" sz="2300" b="1" dirty="0" smtClean="0">
                <a:latin typeface="Arial" panose="020B0604020202020204" pitchFamily="34" charset="0"/>
                <a:cs typeface="Arial" panose="020B0604020202020204" pitchFamily="34" charset="0"/>
              </a:rPr>
              <a:t>Anal</a:t>
            </a:r>
            <a:r>
              <a:rPr lang="sr-Latn-RS" sz="2300" b="1" dirty="0" smtClean="0">
                <a:latin typeface="Arial" panose="020B0604020202020204" pitchFamily="34" charset="0"/>
                <a:cs typeface="Arial" panose="020B0604020202020204" pitchFamily="34" charset="0"/>
              </a:rPr>
              <a:t>iza propisa date države i konteksta </a:t>
            </a:r>
            <a:endParaRPr lang="en-US" sz="2300" b="1" dirty="0">
              <a:latin typeface="Arial" panose="020B0604020202020204" pitchFamily="34" charset="0"/>
              <a:cs typeface="Arial" panose="020B0604020202020204" pitchFamily="34" charset="0"/>
            </a:endParaRPr>
          </a:p>
          <a:p>
            <a:pPr marL="514350" indent="-514350">
              <a:lnSpc>
                <a:spcPct val="120000"/>
              </a:lnSpc>
              <a:spcBef>
                <a:spcPts val="600"/>
              </a:spcBef>
              <a:spcAft>
                <a:spcPts val="600"/>
              </a:spcAft>
              <a:buFont typeface="+mj-lt"/>
              <a:buAutoNum type="arabicPeriod"/>
              <a:defRPr/>
            </a:pPr>
            <a:r>
              <a:rPr lang="sr-Latn-RS" sz="2600" b="1" dirty="0" smtClean="0">
                <a:latin typeface="Arial" panose="020B0604020202020204" pitchFamily="34" charset="0"/>
                <a:cs typeface="Arial" panose="020B0604020202020204" pitchFamily="34" charset="0"/>
              </a:rPr>
              <a:t>Savetodavna misija o propisima u oblasti visokotehnološkog kriminala</a:t>
            </a:r>
            <a:endParaRPr lang="en-US" sz="2600" b="1" dirty="0" smtClean="0">
              <a:latin typeface="Arial" panose="020B0604020202020204" pitchFamily="34" charset="0"/>
              <a:cs typeface="Arial" panose="020B0604020202020204" pitchFamily="34" charset="0"/>
            </a:endParaRPr>
          </a:p>
          <a:p>
            <a:pPr marL="514350" indent="-514350">
              <a:lnSpc>
                <a:spcPct val="120000"/>
              </a:lnSpc>
              <a:spcBef>
                <a:spcPts val="600"/>
              </a:spcBef>
              <a:spcAft>
                <a:spcPts val="600"/>
              </a:spcAft>
              <a:buFont typeface="+mj-lt"/>
              <a:buAutoNum type="arabicPeriod"/>
              <a:defRPr/>
            </a:pPr>
            <a:r>
              <a:rPr lang="sr-Latn-RS" sz="2600" b="1" dirty="0" smtClean="0">
                <a:latin typeface="Arial" panose="020B0604020202020204" pitchFamily="34" charset="0"/>
                <a:cs typeface="Arial" panose="020B0604020202020204" pitchFamily="34" charset="0"/>
              </a:rPr>
              <a:t>Propisi u skladu sa odredbama </a:t>
            </a:r>
            <a:r>
              <a:rPr lang="en-US" sz="2600" b="1" dirty="0" smtClean="0">
                <a:latin typeface="Arial" panose="020B0604020202020204" pitchFamily="34" charset="0"/>
                <a:cs typeface="Arial" panose="020B0604020202020204" pitchFamily="34" charset="0"/>
              </a:rPr>
              <a:t>Bud</a:t>
            </a:r>
            <a:r>
              <a:rPr lang="sr-Latn-RS" sz="2600" b="1" dirty="0" smtClean="0">
                <a:latin typeface="Arial" panose="020B0604020202020204" pitchFamily="34" charset="0"/>
                <a:cs typeface="Arial" panose="020B0604020202020204" pitchFamily="34" charset="0"/>
              </a:rPr>
              <a:t>impeštanske konvencije</a:t>
            </a:r>
            <a:endParaRPr lang="en-US" sz="2600" b="1" dirty="0" smtClean="0">
              <a:latin typeface="Arial" panose="020B0604020202020204" pitchFamily="34" charset="0"/>
              <a:cs typeface="Arial" panose="020B0604020202020204" pitchFamily="34" charset="0"/>
            </a:endParaRPr>
          </a:p>
          <a:p>
            <a:pPr marL="514350" indent="-514350">
              <a:lnSpc>
                <a:spcPct val="120000"/>
              </a:lnSpc>
              <a:spcBef>
                <a:spcPts val="600"/>
              </a:spcBef>
              <a:spcAft>
                <a:spcPts val="600"/>
              </a:spcAft>
              <a:buFont typeface="+mj-lt"/>
              <a:buAutoNum type="arabicPeriod"/>
              <a:defRPr/>
            </a:pPr>
            <a:r>
              <a:rPr lang="sr-Latn-RS" sz="2600" b="1" dirty="0" smtClean="0">
                <a:latin typeface="Arial" panose="020B0604020202020204" pitchFamily="34" charset="0"/>
                <a:cs typeface="Arial" panose="020B0604020202020204" pitchFamily="34" charset="0"/>
              </a:rPr>
              <a:t>Zahtev za pristup Konvenciji</a:t>
            </a:r>
            <a:r>
              <a:rPr lang="en-US" sz="2600" b="1" dirty="0" smtClean="0">
                <a:latin typeface="Arial" panose="020B0604020202020204" pitchFamily="34" charset="0"/>
                <a:cs typeface="Arial" panose="020B0604020202020204" pitchFamily="34" charset="0"/>
              </a:rPr>
              <a:t>, </a:t>
            </a:r>
            <a:r>
              <a:rPr lang="sr-Latn-RS" sz="2600" b="1" dirty="0" smtClean="0">
                <a:latin typeface="Arial" panose="020B0604020202020204" pitchFamily="34" charset="0"/>
                <a:cs typeface="Arial" panose="020B0604020202020204" pitchFamily="34" charset="0"/>
              </a:rPr>
              <a:t>koji odobrava Vlada i koji se šalje Savetu Ev</a:t>
            </a:r>
            <a:r>
              <a:rPr lang="en-US" sz="2600" b="1" dirty="0" smtClean="0">
                <a:latin typeface="Arial" panose="020B0604020202020204" pitchFamily="34" charset="0"/>
                <a:cs typeface="Arial" panose="020B0604020202020204" pitchFamily="34" charset="0"/>
              </a:rPr>
              <a:t>rope</a:t>
            </a:r>
            <a:endParaRPr lang="en-US" sz="2600" b="1" dirty="0">
              <a:latin typeface="Arial" panose="020B0604020202020204" pitchFamily="34" charset="0"/>
              <a:cs typeface="Arial" panose="020B0604020202020204" pitchFamily="34" charset="0"/>
            </a:endParaRPr>
          </a:p>
          <a:p>
            <a:pPr marL="514350" indent="-514350">
              <a:lnSpc>
                <a:spcPct val="120000"/>
              </a:lnSpc>
              <a:spcBef>
                <a:spcPts val="600"/>
              </a:spcBef>
              <a:spcAft>
                <a:spcPts val="600"/>
              </a:spcAft>
              <a:buFont typeface="+mj-lt"/>
              <a:buAutoNum type="arabicPeriod"/>
              <a:defRPr/>
            </a:pPr>
            <a:r>
              <a:rPr lang="en-US" sz="2600" b="1" dirty="0" smtClean="0">
                <a:latin typeface="Arial" panose="020B0604020202020204" pitchFamily="34" charset="0"/>
                <a:cs typeface="Arial" panose="020B0604020202020204" pitchFamily="34" charset="0"/>
              </a:rPr>
              <a:t>Anal</a:t>
            </a:r>
            <a:r>
              <a:rPr lang="sr-Latn-RS" sz="2600" b="1" dirty="0" smtClean="0">
                <a:latin typeface="Arial" panose="020B0604020202020204" pitchFamily="34" charset="0"/>
                <a:cs typeface="Arial" panose="020B0604020202020204" pitchFamily="34" charset="0"/>
              </a:rPr>
              <a:t>iza zahteva koju sprovodi Kancelarija za ugovore i odluka Komiteta za Konvenciju o visokotehnološkom kriminalu</a:t>
            </a:r>
            <a:endParaRPr lang="en-US" sz="2600" b="1" dirty="0">
              <a:latin typeface="Arial" panose="020B0604020202020204" pitchFamily="34" charset="0"/>
              <a:cs typeface="Arial" panose="020B0604020202020204" pitchFamily="34" charset="0"/>
            </a:endParaRPr>
          </a:p>
          <a:p>
            <a:pPr marL="514350" indent="-514350">
              <a:lnSpc>
                <a:spcPct val="120000"/>
              </a:lnSpc>
              <a:spcBef>
                <a:spcPts val="600"/>
              </a:spcBef>
              <a:spcAft>
                <a:spcPts val="600"/>
              </a:spcAft>
              <a:buFont typeface="+mj-lt"/>
              <a:buAutoNum type="arabicPeriod"/>
              <a:defRPr/>
            </a:pPr>
            <a:r>
              <a:rPr lang="sr-Latn-RS" sz="2600" b="1" dirty="0" smtClean="0">
                <a:latin typeface="Arial" panose="020B0604020202020204" pitchFamily="34" charset="0"/>
                <a:cs typeface="Arial" panose="020B0604020202020204" pitchFamily="34" charset="0"/>
              </a:rPr>
              <a:t>Poziv državi da pristupi Konvenciji </a:t>
            </a:r>
            <a:endParaRPr lang="en-US" sz="2600" b="1" dirty="0">
              <a:latin typeface="Arial" panose="020B0604020202020204" pitchFamily="34" charset="0"/>
              <a:cs typeface="Arial" panose="020B0604020202020204" pitchFamily="34" charset="0"/>
            </a:endParaRPr>
          </a:p>
          <a:p>
            <a:pPr marL="514350" indent="-514350">
              <a:lnSpc>
                <a:spcPct val="120000"/>
              </a:lnSpc>
              <a:spcBef>
                <a:spcPts val="600"/>
              </a:spcBef>
              <a:spcAft>
                <a:spcPts val="600"/>
              </a:spcAft>
              <a:buFont typeface="+mj-lt"/>
              <a:buAutoNum type="arabicPeriod"/>
              <a:defRPr/>
            </a:pPr>
            <a:r>
              <a:rPr lang="sr-Latn-RS" sz="2600" b="1" dirty="0" smtClean="0">
                <a:latin typeface="Arial" panose="020B0604020202020204" pitchFamily="34" charset="0"/>
                <a:cs typeface="Arial" panose="020B0604020202020204" pitchFamily="34" charset="0"/>
              </a:rPr>
              <a:t>Ratifikacija, instrumenti pristupanja deponuju se u Strazburu </a:t>
            </a:r>
            <a:endParaRPr lang="en-US" sz="2600" b="1" dirty="0">
              <a:latin typeface="Arial" panose="020B0604020202020204" pitchFamily="34" charset="0"/>
              <a:cs typeface="Arial" panose="020B0604020202020204" pitchFamily="34" charset="0"/>
            </a:endParaRPr>
          </a:p>
        </p:txBody>
      </p:sp>
      <p:sp>
        <p:nvSpPr>
          <p:cNvPr id="7" name="Rounded Rectangle 1">
            <a:extLst>
              <a:ext uri="{FF2B5EF4-FFF2-40B4-BE49-F238E27FC236}">
                <a16:creationId xmlns:a16="http://schemas.microsoft.com/office/drawing/2014/main" id="{9DC4FF4E-1B71-4657-AA41-52944EAE3822}"/>
              </a:ext>
            </a:extLst>
          </p:cNvPr>
          <p:cNvSpPr/>
          <p:nvPr/>
        </p:nvSpPr>
        <p:spPr>
          <a:xfrm>
            <a:off x="196884" y="2778866"/>
            <a:ext cx="8928546" cy="60613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 name="Rounded Rectangle 10">
            <a:extLst>
              <a:ext uri="{FF2B5EF4-FFF2-40B4-BE49-F238E27FC236}">
                <a16:creationId xmlns:a16="http://schemas.microsoft.com/office/drawing/2014/main" id="{2C857D2B-5A3C-4597-8539-B3BBFD7C0BD0}"/>
              </a:ext>
            </a:extLst>
          </p:cNvPr>
          <p:cNvSpPr/>
          <p:nvPr/>
        </p:nvSpPr>
        <p:spPr>
          <a:xfrm>
            <a:off x="184731" y="3385004"/>
            <a:ext cx="8928546" cy="79208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9" name="Rounded Rectangle 11">
            <a:extLst>
              <a:ext uri="{FF2B5EF4-FFF2-40B4-BE49-F238E27FC236}">
                <a16:creationId xmlns:a16="http://schemas.microsoft.com/office/drawing/2014/main" id="{29151DA5-5ABE-4ABA-A8B4-10B45D26E159}"/>
              </a:ext>
            </a:extLst>
          </p:cNvPr>
          <p:cNvSpPr/>
          <p:nvPr/>
        </p:nvSpPr>
        <p:spPr>
          <a:xfrm>
            <a:off x="107504" y="4869160"/>
            <a:ext cx="8928546" cy="5434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0" name="Rounded Rectangle 12">
            <a:extLst>
              <a:ext uri="{FF2B5EF4-FFF2-40B4-BE49-F238E27FC236}">
                <a16:creationId xmlns:a16="http://schemas.microsoft.com/office/drawing/2014/main" id="{AA07272E-4439-46E9-B529-AC893B205E40}"/>
              </a:ext>
            </a:extLst>
          </p:cNvPr>
          <p:cNvSpPr/>
          <p:nvPr/>
        </p:nvSpPr>
        <p:spPr>
          <a:xfrm>
            <a:off x="76895" y="5412560"/>
            <a:ext cx="8928546" cy="79208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6AB50EC-3009-43FA-932C-F58109F5943A}"/>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Tree>
    <p:extLst>
      <p:ext uri="{BB962C8B-B14F-4D97-AF65-F5344CB8AC3E}">
        <p14:creationId xmlns:p14="http://schemas.microsoft.com/office/powerpoint/2010/main" val="20341411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15598</TotalTime>
  <Words>2528</Words>
  <Application>Microsoft Office PowerPoint</Application>
  <PresentationFormat>On-screen Show (4:3)</PresentationFormat>
  <Paragraphs>447</Paragraphs>
  <Slides>30</Slides>
  <Notes>28</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30</vt:i4>
      </vt:variant>
    </vt:vector>
  </HeadingPairs>
  <TitlesOfParts>
    <vt:vector size="42" baseType="lpstr">
      <vt:lpstr>MS PGothic</vt:lpstr>
      <vt:lpstr>MS PGothic</vt:lpstr>
      <vt:lpstr>Arial</vt:lpstr>
      <vt:lpstr>Arial Narrow</vt:lpstr>
      <vt:lpstr>Calibri</vt:lpstr>
      <vt:lpstr>Open Sans</vt:lpstr>
      <vt:lpstr>Segoe UI</vt:lpstr>
      <vt:lpstr>Times New Roman</vt:lpstr>
      <vt:lpstr>Verdana</vt:lpstr>
      <vt:lpstr>Wingdings</vt:lpstr>
      <vt:lpstr>Wingdings 3</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Technology Risk Limited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Cybercrime Training for Judges and Prosecutors</dc:title>
  <dc:creator>Nigel Jones</dc:creator>
  <cp:lastModifiedBy>user</cp:lastModifiedBy>
  <cp:revision>435</cp:revision>
  <dcterms:created xsi:type="dcterms:W3CDTF">2012-01-25T15:22:10Z</dcterms:created>
  <dcterms:modified xsi:type="dcterms:W3CDTF">2021-04-02T14:11:42Z</dcterms:modified>
</cp:coreProperties>
</file>