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3.xml" ContentType="application/vnd.openxmlformats-officedocument.presentationml.comments+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5.xml" ContentType="application/vnd.openxmlformats-officedocument.presentationml.comments+xml"/>
  <Override PartName="/ppt/notesSlides/notesSlide10.xml" ContentType="application/vnd.openxmlformats-officedocument.presentationml.notesSlide+xml"/>
  <Override PartName="/ppt/comments/comment6.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7"/>
  </p:notesMasterIdLst>
  <p:sldIdLst>
    <p:sldId id="355" r:id="rId2"/>
    <p:sldId id="567" r:id="rId3"/>
    <p:sldId id="568" r:id="rId4"/>
    <p:sldId id="569" r:id="rId5"/>
    <p:sldId id="570" r:id="rId6"/>
    <p:sldId id="747" r:id="rId7"/>
    <p:sldId id="748" r:id="rId8"/>
    <p:sldId id="749" r:id="rId9"/>
    <p:sldId id="750" r:id="rId10"/>
    <p:sldId id="791" r:id="rId11"/>
    <p:sldId id="751" r:id="rId12"/>
    <p:sldId id="263" r:id="rId13"/>
    <p:sldId id="587" r:id="rId14"/>
    <p:sldId id="787" r:id="rId15"/>
    <p:sldId id="588" r:id="rId16"/>
    <p:sldId id="766" r:id="rId17"/>
    <p:sldId id="753" r:id="rId18"/>
    <p:sldId id="754" r:id="rId19"/>
    <p:sldId id="767" r:id="rId20"/>
    <p:sldId id="792" r:id="rId21"/>
    <p:sldId id="782" r:id="rId22"/>
    <p:sldId id="590" r:id="rId23"/>
    <p:sldId id="757" r:id="rId24"/>
    <p:sldId id="758" r:id="rId25"/>
    <p:sldId id="759" r:id="rId26"/>
    <p:sldId id="760" r:id="rId27"/>
    <p:sldId id="761" r:id="rId28"/>
    <p:sldId id="783" r:id="rId29"/>
    <p:sldId id="752" r:id="rId30"/>
    <p:sldId id="788" r:id="rId31"/>
    <p:sldId id="793" r:id="rId32"/>
    <p:sldId id="789" r:id="rId33"/>
    <p:sldId id="616" r:id="rId34"/>
    <p:sldId id="790" r:id="rId35"/>
    <p:sldId id="786"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u" id="{2CD8423E-0CCD-48E0-A715-3EC094151D76}">
          <p14:sldIdLst>
            <p14:sldId id="355"/>
          </p14:sldIdLst>
        </p14:section>
        <p14:section name="Introducere" id="{DEED0A68-EF9C-4733-ADAA-766A859E58BB}">
          <p14:sldIdLst>
            <p14:sldId id="567"/>
            <p14:sldId id="568"/>
          </p14:sldIdLst>
        </p14:section>
        <p14:section name="Secțiunea 1" id="{1F767E79-2A4A-4837-8114-C2475E36F49A}">
          <p14:sldIdLst>
            <p14:sldId id="569"/>
            <p14:sldId id="570"/>
            <p14:sldId id="747"/>
            <p14:sldId id="748"/>
            <p14:sldId id="749"/>
            <p14:sldId id="750"/>
            <p14:sldId id="791"/>
            <p14:sldId id="751"/>
            <p14:sldId id="263"/>
          </p14:sldIdLst>
        </p14:section>
        <p14:section name="Secțiunea 2" id="{892BF753-DF49-4689-9CE1-D4C545F1375F}">
          <p14:sldIdLst>
            <p14:sldId id="587"/>
            <p14:sldId id="787"/>
            <p14:sldId id="588"/>
            <p14:sldId id="766"/>
            <p14:sldId id="753"/>
            <p14:sldId id="754"/>
            <p14:sldId id="767"/>
            <p14:sldId id="792"/>
            <p14:sldId id="782"/>
          </p14:sldIdLst>
        </p14:section>
        <p14:section name="Secțiunea 3" id="{5AFCBE4C-7AC2-4AB5-A2A2-EA953BE29FEB}">
          <p14:sldIdLst>
            <p14:sldId id="590"/>
            <p14:sldId id="757"/>
            <p14:sldId id="758"/>
            <p14:sldId id="759"/>
            <p14:sldId id="760"/>
            <p14:sldId id="761"/>
            <p14:sldId id="783"/>
          </p14:sldIdLst>
        </p14:section>
        <p14:section name="Secțiunea 4" id="{42AB9B2C-602D-4C4D-9B15-02487831F694}">
          <p14:sldIdLst>
            <p14:sldId id="752"/>
            <p14:sldId id="788"/>
            <p14:sldId id="793"/>
            <p14:sldId id="789"/>
          </p14:sldIdLst>
        </p14:section>
        <p14:section name="Secțiunea 5" id="{67F623D0-C5EF-430D-958D-01C4D44E7904}">
          <p14:sldIdLst>
            <p14:sldId id="616"/>
            <p14:sldId id="790"/>
            <p14:sldId id="786"/>
          </p14:sldIdLst>
        </p14:section>
        <p14:section name="Concluzii" id="{AD901706-933A-4282-831D-2F305081F9D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5"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037" autoAdjust="0"/>
  </p:normalViewPr>
  <p:slideViewPr>
    <p:cSldViewPr snapToGrid="0">
      <p:cViewPr varScale="1">
        <p:scale>
          <a:sx n="48" d="100"/>
          <a:sy n="48" d="100"/>
        </p:scale>
        <p:origin x="17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12T18:28:31.043" idx="9">
    <p:pos x="2242" y="851"/>
    <p:text>Inițial: 'le avem?'puțin cam aspru în opinia mea</p:text>
    <p:extLst mod="1">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0-12T18:30:24.153" idx="10">
    <p:pos x="3840" y="-8"/>
    <p:text>Inițial: le avem?</p:text>
    <p:extLst mod="1">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10-12T18:49:35.821" idx="11">
    <p:pos x="4892" y="330"/>
    <p:text>Inițial: Competențe?</p:text>
    <p:extLst mod="1">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10-12T18:49:51.730" idx="12">
    <p:pos x="4570" y="330"/>
    <p:text>Inițial: Capacități?</p:text>
    <p:extLst mod="1">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0-10-12T18:52:12.988" idx="13">
    <p:pos x="4004" y="-5"/>
    <p:text>Inițial: Cooperare?</p:text>
    <p:extLst mod="1">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0-10-13T11:16:20.039" idx="14">
    <p:pos x="2746" y="1555"/>
    <p:text>Prea mult text, aș face 2 diapozitive</p:text>
    <p:extLst mod="1">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17/03/2021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en-GB"/>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smtClean="0"/>
              <a:t>Ordinea</a:t>
            </a:r>
            <a:r>
              <a:rPr lang="en-US" dirty="0" smtClean="0"/>
              <a:t> de </a:t>
            </a:r>
            <a:r>
              <a:rPr lang="en-US" dirty="0" err="1" smtClean="0"/>
              <a:t>zi</a:t>
            </a:r>
            <a:r>
              <a:rPr lang="en-US" dirty="0" smtClean="0"/>
              <a:t> a </a:t>
            </a:r>
            <a:r>
              <a:rPr lang="en-US" dirty="0" err="1" smtClean="0"/>
              <a:t>sesiunii</a:t>
            </a:r>
            <a:r>
              <a:rPr lang="en-US" dirty="0" smtClean="0"/>
              <a:t>. </a:t>
            </a:r>
            <a:r>
              <a:rPr lang="en-US" dirty="0" err="1" smtClean="0"/>
              <a:t>Delegații</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aibă</a:t>
            </a:r>
            <a:r>
              <a:rPr lang="en-US" dirty="0" smtClean="0"/>
              <a:t> o </a:t>
            </a:r>
            <a:r>
              <a:rPr lang="en-US" dirty="0" err="1" smtClean="0"/>
              <a:t>copie</a:t>
            </a:r>
            <a:r>
              <a:rPr lang="en-US" dirty="0" smtClean="0"/>
              <a:t> a </a:t>
            </a:r>
            <a:r>
              <a:rPr lang="en-US" dirty="0" err="1" smtClean="0"/>
              <a:t>acesteia</a:t>
            </a:r>
            <a:r>
              <a:rPr lang="en-US" dirty="0" smtClean="0"/>
              <a:t> în </a:t>
            </a:r>
            <a:r>
              <a:rPr lang="en-US" dirty="0" err="1" smtClean="0"/>
              <a:t>posesia</a:t>
            </a:r>
            <a:r>
              <a:rPr lang="en-US" dirty="0" smtClean="0"/>
              <a:t> </a:t>
            </a:r>
            <a:r>
              <a:rPr lang="en-US" dirty="0" err="1" smtClean="0"/>
              <a:t>lor</a:t>
            </a:r>
            <a:r>
              <a:rPr lang="en-US" dirty="0" smtClean="0"/>
              <a:t>.</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n-US"/>
          </a:p>
        </p:txBody>
      </p:sp>
    </p:spTree>
    <p:extLst>
      <p:ext uri="{BB962C8B-B14F-4D97-AF65-F5344CB8AC3E}">
        <p14:creationId xmlns:p14="http://schemas.microsoft.com/office/powerpoint/2010/main" val="1038989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descrie</a:t>
            </a:r>
            <a:r>
              <a:rPr lang="en-US" dirty="0" smtClean="0"/>
              <a:t> </a:t>
            </a:r>
            <a:r>
              <a:rPr lang="en-US" dirty="0" err="1" smtClean="0"/>
              <a:t>câteva</a:t>
            </a:r>
            <a:r>
              <a:rPr lang="en-US" dirty="0" smtClean="0"/>
              <a:t> „</a:t>
            </a:r>
            <a:r>
              <a:rPr lang="en-US" dirty="0" err="1" smtClean="0"/>
              <a:t>reguli</a:t>
            </a:r>
            <a:r>
              <a:rPr lang="en-US" dirty="0" smtClean="0"/>
              <a:t>” cu </a:t>
            </a:r>
            <a:r>
              <a:rPr lang="en-US" dirty="0" err="1" smtClean="0"/>
              <a:t>privire</a:t>
            </a:r>
            <a:r>
              <a:rPr lang="en-US" dirty="0" smtClean="0"/>
              <a:t> la </a:t>
            </a:r>
            <a:r>
              <a:rPr lang="en-US" dirty="0" err="1" smtClean="0"/>
              <a:t>conceptele</a:t>
            </a:r>
            <a:r>
              <a:rPr lang="en-US" dirty="0" smtClean="0"/>
              <a:t> </a:t>
            </a:r>
            <a:r>
              <a:rPr lang="en-US" dirty="0" err="1" smtClean="0"/>
              <a:t>cercetării</a:t>
            </a:r>
            <a:r>
              <a:rPr lang="en-US" dirty="0" smtClean="0"/>
              <a:t> în </a:t>
            </a:r>
            <a:r>
              <a:rPr lang="en-US" dirty="0" err="1" smtClean="0"/>
              <a:t>materie</a:t>
            </a:r>
            <a:r>
              <a:rPr lang="en-US" dirty="0" smtClean="0"/>
              <a:t> de </a:t>
            </a:r>
            <a:r>
              <a:rPr lang="en-US" dirty="0" err="1" smtClean="0"/>
              <a:t>criminalitate</a:t>
            </a:r>
            <a:r>
              <a:rPr lang="en-US" dirty="0" smtClean="0"/>
              <a:t> </a:t>
            </a:r>
            <a:r>
              <a:rPr lang="en-US" dirty="0" err="1" smtClean="0"/>
              <a:t>informatică</a:t>
            </a:r>
            <a:r>
              <a:rPr lang="en-US" dirty="0" smtClean="0"/>
              <a:t>. </a:t>
            </a:r>
            <a:r>
              <a:rPr lang="en-US" dirty="0" err="1" smtClean="0"/>
              <a:t>Regulile</a:t>
            </a:r>
            <a:r>
              <a:rPr lang="en-US" dirty="0" smtClean="0"/>
              <a:t> nu </a:t>
            </a:r>
            <a:r>
              <a:rPr lang="en-US" dirty="0" err="1" smtClean="0"/>
              <a:t>sunt</a:t>
            </a:r>
            <a:r>
              <a:rPr lang="en-US" dirty="0" smtClean="0"/>
              <a:t> </a:t>
            </a:r>
            <a:r>
              <a:rPr lang="en-US" dirty="0" err="1" smtClean="0"/>
              <a:t>formale</a:t>
            </a:r>
            <a:r>
              <a:rPr lang="en-US" dirty="0" smtClean="0"/>
              <a:t>, ci </a:t>
            </a:r>
            <a:r>
              <a:rPr lang="en-US" dirty="0" err="1" smtClean="0"/>
              <a:t>mai</a:t>
            </a:r>
            <a:r>
              <a:rPr lang="en-US" dirty="0" smtClean="0"/>
              <a:t> </a:t>
            </a:r>
            <a:r>
              <a:rPr lang="en-US" dirty="0" err="1" smtClean="0"/>
              <a:t>degrabă</a:t>
            </a:r>
            <a:r>
              <a:rPr lang="en-US" dirty="0" smtClean="0"/>
              <a:t> un </a:t>
            </a:r>
            <a:r>
              <a:rPr lang="en-US" dirty="0" err="1" smtClean="0"/>
              <a:t>rezultat</a:t>
            </a:r>
            <a:r>
              <a:rPr lang="en-US" dirty="0" smtClean="0"/>
              <a:t> al </a:t>
            </a:r>
            <a:r>
              <a:rPr lang="en-US" dirty="0" err="1" smtClean="0"/>
              <a:t>experienței</a:t>
            </a:r>
            <a:r>
              <a:rPr lang="en-US" dirty="0" smtClean="0"/>
              <a:t> </a:t>
            </a:r>
            <a:r>
              <a:rPr lang="en-US" dirty="0" err="1" smtClean="0"/>
              <a:t>practicianului</a:t>
            </a:r>
            <a:r>
              <a:rPr lang="en-US" dirty="0" smtClean="0"/>
              <a:t> din </a:t>
            </a:r>
            <a:r>
              <a:rPr lang="en-US" dirty="0" err="1" smtClean="0"/>
              <a:t>cadrul</a:t>
            </a:r>
            <a:r>
              <a:rPr lang="en-US" dirty="0" smtClean="0"/>
              <a:t> </a:t>
            </a:r>
            <a:r>
              <a:rPr lang="en-US" dirty="0" err="1" smtClean="0"/>
              <a:t>cercetărilor</a:t>
            </a:r>
            <a:r>
              <a:rPr lang="en-US" dirty="0" smtClean="0"/>
              <a:t> în </a:t>
            </a:r>
            <a:r>
              <a:rPr lang="en-US" dirty="0" err="1" smtClean="0"/>
              <a:t>domeniul</a:t>
            </a:r>
            <a:r>
              <a:rPr lang="en-US" dirty="0" smtClean="0"/>
              <a:t> </a:t>
            </a:r>
            <a:r>
              <a:rPr lang="en-US" dirty="0" err="1" smtClean="0"/>
              <a:t>criminalității</a:t>
            </a:r>
            <a:r>
              <a:rPr lang="en-US" dirty="0" smtClean="0"/>
              <a:t> </a:t>
            </a:r>
            <a:r>
              <a:rPr lang="en-US" dirty="0" err="1" smtClean="0"/>
              <a:t>informatice</a:t>
            </a:r>
            <a:r>
              <a:rPr lang="en-US" dirty="0" smtClean="0"/>
              <a:t>.</a:t>
            </a:r>
            <a:endParaRPr lang="en-US" dirty="0"/>
          </a:p>
          <a:p>
            <a:endParaRPr lang="en-US" dirty="0"/>
          </a:p>
          <a:p>
            <a:r>
              <a:rPr lang="en-US" dirty="0" err="1" smtClean="0"/>
              <a:t>Deși</a:t>
            </a:r>
            <a:r>
              <a:rPr lang="en-US" dirty="0" smtClean="0"/>
              <a:t> </a:t>
            </a:r>
            <a:r>
              <a:rPr lang="en-US" dirty="0" err="1" smtClean="0"/>
              <a:t>poate</a:t>
            </a:r>
            <a:r>
              <a:rPr lang="en-US" dirty="0" smtClean="0"/>
              <a:t> </a:t>
            </a:r>
            <a:r>
              <a:rPr lang="en-US" dirty="0" err="1" smtClean="0"/>
              <a:t>părea</a:t>
            </a:r>
            <a:r>
              <a:rPr lang="en-US" dirty="0" smtClean="0"/>
              <a:t> </a:t>
            </a:r>
            <a:r>
              <a:rPr lang="en-US" dirty="0" err="1" smtClean="0"/>
              <a:t>că</a:t>
            </a:r>
            <a:r>
              <a:rPr lang="en-US" dirty="0" smtClean="0"/>
              <a:t> </a:t>
            </a:r>
            <a:r>
              <a:rPr lang="en-US" dirty="0" err="1" smtClean="0"/>
              <a:t>unele</a:t>
            </a:r>
            <a:r>
              <a:rPr lang="en-US" dirty="0" smtClean="0"/>
              <a:t> </a:t>
            </a:r>
            <a:r>
              <a:rPr lang="en-US" dirty="0" err="1" smtClean="0"/>
              <a:t>dintre</a:t>
            </a:r>
            <a:r>
              <a:rPr lang="en-US" dirty="0" smtClean="0"/>
              <a:t> „</a:t>
            </a:r>
            <a:r>
              <a:rPr lang="en-US" dirty="0" err="1" smtClean="0"/>
              <a:t>reguli</a:t>
            </a:r>
            <a:r>
              <a:rPr lang="en-US" dirty="0" smtClean="0"/>
              <a:t>” </a:t>
            </a:r>
            <a:r>
              <a:rPr lang="en-US" dirty="0" err="1" smtClean="0"/>
              <a:t>sunt</a:t>
            </a:r>
            <a:r>
              <a:rPr lang="en-US" dirty="0" smtClean="0"/>
              <a:t> </a:t>
            </a:r>
            <a:r>
              <a:rPr lang="en-US" dirty="0" err="1" smtClean="0"/>
              <a:t>evidente</a:t>
            </a:r>
            <a:r>
              <a:rPr lang="en-US" dirty="0" smtClean="0"/>
              <a:t> </a:t>
            </a:r>
            <a:r>
              <a:rPr lang="en-US" dirty="0" err="1" smtClean="0"/>
              <a:t>și</a:t>
            </a:r>
            <a:r>
              <a:rPr lang="en-US" dirty="0" smtClean="0"/>
              <a:t> </a:t>
            </a:r>
            <a:r>
              <a:rPr lang="en-US" dirty="0" err="1" smtClean="0"/>
              <a:t>descriu</a:t>
            </a:r>
            <a:r>
              <a:rPr lang="en-US" dirty="0" smtClean="0"/>
              <a:t> </a:t>
            </a:r>
            <a:r>
              <a:rPr lang="en-US" dirty="0" err="1" smtClean="0"/>
              <a:t>procedura</a:t>
            </a:r>
            <a:r>
              <a:rPr lang="en-US" dirty="0" smtClean="0"/>
              <a:t> </a:t>
            </a:r>
            <a:r>
              <a:rPr lang="en-US" dirty="0" err="1" smtClean="0"/>
              <a:t>deja</a:t>
            </a:r>
            <a:r>
              <a:rPr lang="en-US" dirty="0" smtClean="0"/>
              <a:t> în </a:t>
            </a:r>
            <a:r>
              <a:rPr lang="en-US" dirty="0" err="1" smtClean="0"/>
              <a:t>vigoare</a:t>
            </a:r>
            <a:r>
              <a:rPr lang="en-US" dirty="0" smtClean="0"/>
              <a:t>, nu </a:t>
            </a:r>
            <a:r>
              <a:rPr lang="en-US" dirty="0" err="1" smtClean="0"/>
              <a:t>este</a:t>
            </a:r>
            <a:r>
              <a:rPr lang="en-US" dirty="0" smtClean="0"/>
              <a:t> </a:t>
            </a:r>
            <a:r>
              <a:rPr lang="en-US" dirty="0" err="1" smtClean="0"/>
              <a:t>atât</a:t>
            </a:r>
            <a:r>
              <a:rPr lang="en-US" dirty="0" smtClean="0"/>
              <a:t> de </a:t>
            </a:r>
            <a:r>
              <a:rPr lang="en-US" dirty="0" err="1" smtClean="0"/>
              <a:t>simplu</a:t>
            </a:r>
            <a:r>
              <a:rPr lang="en-US" dirty="0" smtClean="0"/>
              <a:t>. </a:t>
            </a:r>
            <a:r>
              <a:rPr lang="en-US" dirty="0" err="1" smtClean="0"/>
              <a:t>Și</a:t>
            </a:r>
            <a:r>
              <a:rPr lang="en-US" dirty="0" smtClean="0"/>
              <a:t> </a:t>
            </a:r>
            <a:r>
              <a:rPr lang="en-US" dirty="0" err="1" smtClean="0"/>
              <a:t>anume</a:t>
            </a:r>
            <a:r>
              <a:rPr lang="en-US" dirty="0" smtClean="0"/>
              <a:t>, în </a:t>
            </a:r>
            <a:r>
              <a:rPr lang="en-US" dirty="0" err="1" smtClean="0"/>
              <a:t>mai</a:t>
            </a:r>
            <a:r>
              <a:rPr lang="en-US" dirty="0" smtClean="0"/>
              <a:t> </a:t>
            </a:r>
            <a:r>
              <a:rPr lang="en-US" dirty="0" err="1" smtClean="0"/>
              <a:t>multe</a:t>
            </a:r>
            <a:r>
              <a:rPr lang="en-US" dirty="0" smtClean="0"/>
              <a:t> </a:t>
            </a:r>
            <a:r>
              <a:rPr lang="en-US" dirty="0" err="1" smtClean="0"/>
              <a:t>țări</a:t>
            </a:r>
            <a:r>
              <a:rPr lang="en-US" dirty="0" smtClean="0"/>
              <a:t>, </a:t>
            </a:r>
            <a:r>
              <a:rPr lang="en-US" dirty="0" err="1" smtClean="0"/>
              <a:t>deși</a:t>
            </a:r>
            <a:r>
              <a:rPr lang="en-US" dirty="0" smtClean="0"/>
              <a:t> </a:t>
            </a:r>
            <a:r>
              <a:rPr lang="en-US" dirty="0" err="1" smtClean="0"/>
              <a:t>există</a:t>
            </a:r>
            <a:r>
              <a:rPr lang="en-US" dirty="0" smtClean="0"/>
              <a:t> un </a:t>
            </a:r>
            <a:r>
              <a:rPr lang="en-US" dirty="0" err="1" smtClean="0"/>
              <a:t>cadru</a:t>
            </a:r>
            <a:r>
              <a:rPr lang="en-US" dirty="0" smtClean="0"/>
              <a:t> </a:t>
            </a:r>
            <a:r>
              <a:rPr lang="en-US" dirty="0" err="1" smtClean="0"/>
              <a:t>juridic</a:t>
            </a:r>
            <a:r>
              <a:rPr lang="en-US" dirty="0" smtClean="0"/>
              <a:t> la </a:t>
            </a:r>
            <a:r>
              <a:rPr lang="en-US" dirty="0" err="1" smtClean="0"/>
              <a:t>nivel</a:t>
            </a:r>
            <a:r>
              <a:rPr lang="en-US" dirty="0" smtClean="0"/>
              <a:t> general, </a:t>
            </a:r>
            <a:r>
              <a:rPr lang="en-US" dirty="0" err="1" smtClean="0"/>
              <a:t>acordurile</a:t>
            </a:r>
            <a:r>
              <a:rPr lang="en-US" dirty="0" smtClean="0"/>
              <a:t> la </a:t>
            </a:r>
            <a:r>
              <a:rPr lang="en-US" dirty="0" err="1" smtClean="0"/>
              <a:t>nivel</a:t>
            </a:r>
            <a:r>
              <a:rPr lang="en-US" dirty="0" smtClean="0"/>
              <a:t> inferior, care </a:t>
            </a:r>
            <a:r>
              <a:rPr lang="en-US" dirty="0" err="1" smtClean="0"/>
              <a:t>ar</a:t>
            </a:r>
            <a:r>
              <a:rPr lang="en-US" dirty="0" smtClean="0"/>
              <a:t> </a:t>
            </a:r>
            <a:r>
              <a:rPr lang="en-US" dirty="0" err="1" smtClean="0"/>
              <a:t>trebui</a:t>
            </a:r>
            <a:r>
              <a:rPr lang="en-US" dirty="0" smtClean="0"/>
              <a:t> </a:t>
            </a:r>
            <a:r>
              <a:rPr lang="en-US" dirty="0" err="1" smtClean="0"/>
              <a:t>să</a:t>
            </a:r>
            <a:r>
              <a:rPr lang="en-US" dirty="0" smtClean="0"/>
              <a:t> </a:t>
            </a:r>
            <a:r>
              <a:rPr lang="en-US" dirty="0" err="1" smtClean="0"/>
              <a:t>definească</a:t>
            </a:r>
            <a:r>
              <a:rPr lang="en-US" dirty="0" smtClean="0"/>
              <a:t> </a:t>
            </a:r>
            <a:r>
              <a:rPr lang="en-US" dirty="0" err="1" smtClean="0"/>
              <a:t>mai</a:t>
            </a:r>
            <a:r>
              <a:rPr lang="en-US" dirty="0" smtClean="0"/>
              <a:t> </a:t>
            </a:r>
            <a:r>
              <a:rPr lang="en-US" dirty="0" err="1" smtClean="0"/>
              <a:t>precis</a:t>
            </a:r>
            <a:r>
              <a:rPr lang="en-US" dirty="0" smtClean="0"/>
              <a:t> </a:t>
            </a:r>
            <a:r>
              <a:rPr lang="en-US" dirty="0" err="1" smtClean="0"/>
              <a:t>procedurile</a:t>
            </a:r>
            <a:r>
              <a:rPr lang="en-US" dirty="0" smtClean="0"/>
              <a:t> de </a:t>
            </a:r>
            <a:r>
              <a:rPr lang="en-US" dirty="0" err="1" smtClean="0"/>
              <a:t>cooperare</a:t>
            </a:r>
            <a:r>
              <a:rPr lang="en-US" dirty="0" smtClean="0"/>
              <a:t> </a:t>
            </a:r>
            <a:r>
              <a:rPr lang="en-US" dirty="0" err="1" smtClean="0"/>
              <a:t>și</a:t>
            </a:r>
            <a:r>
              <a:rPr lang="en-US" dirty="0" smtClean="0"/>
              <a:t> </a:t>
            </a:r>
            <a:r>
              <a:rPr lang="en-US" dirty="0" err="1" smtClean="0"/>
              <a:t>cooperarea</a:t>
            </a:r>
            <a:r>
              <a:rPr lang="en-US" dirty="0" smtClean="0"/>
              <a:t> în sine, </a:t>
            </a:r>
            <a:r>
              <a:rPr lang="en-US" dirty="0" err="1" smtClean="0"/>
              <a:t>sunt</a:t>
            </a:r>
            <a:r>
              <a:rPr lang="en-US" dirty="0" smtClean="0"/>
              <a:t> </a:t>
            </a:r>
            <a:r>
              <a:rPr lang="en-US" dirty="0" err="1" smtClean="0"/>
              <a:t>inexistente</a:t>
            </a:r>
            <a:r>
              <a:rPr lang="en-US" dirty="0" smtClean="0"/>
              <a:t>.</a:t>
            </a:r>
            <a:endParaRPr lang="en-US" dirty="0"/>
          </a:p>
          <a:p>
            <a:endParaRPr lang="en-US" dirty="0"/>
          </a:p>
          <a:p>
            <a:r>
              <a:rPr lang="en-US" dirty="0" err="1" smtClean="0"/>
              <a:t>Adesea</a:t>
            </a:r>
            <a:r>
              <a:rPr lang="en-US" dirty="0" smtClean="0"/>
              <a:t>, </a:t>
            </a:r>
            <a:r>
              <a:rPr lang="en-US" dirty="0" err="1" smtClean="0"/>
              <a:t>autoritățile</a:t>
            </a:r>
            <a:r>
              <a:rPr lang="en-US" dirty="0" smtClean="0"/>
              <a:t> </a:t>
            </a:r>
            <a:r>
              <a:rPr lang="ro-RO" dirty="0" smtClean="0"/>
              <a:t>se încadrează </a:t>
            </a:r>
            <a:r>
              <a:rPr lang="en-US" dirty="0" smtClean="0"/>
              <a:t>în </a:t>
            </a:r>
            <a:r>
              <a:rPr lang="en-US" dirty="0" err="1" smtClean="0"/>
              <a:t>limitele</a:t>
            </a:r>
            <a:r>
              <a:rPr lang="en-US" dirty="0" smtClean="0"/>
              <a:t> </a:t>
            </a:r>
            <a:r>
              <a:rPr lang="en-US" dirty="0" err="1" smtClean="0"/>
              <a:t>competențelor</a:t>
            </a:r>
            <a:r>
              <a:rPr lang="en-US" dirty="0" smtClean="0"/>
              <a:t> </a:t>
            </a:r>
            <a:r>
              <a:rPr lang="en-US" dirty="0" err="1" smtClean="0"/>
              <a:t>ce</a:t>
            </a:r>
            <a:r>
              <a:rPr lang="en-US" dirty="0" smtClean="0"/>
              <a:t> le </a:t>
            </a:r>
            <a:r>
              <a:rPr lang="en-US" dirty="0" err="1" smtClean="0"/>
              <a:t>revin</a:t>
            </a:r>
            <a:r>
              <a:rPr lang="en-US" dirty="0" smtClean="0"/>
              <a:t> </a:t>
            </a:r>
            <a:r>
              <a:rPr lang="en-US" dirty="0" err="1" smtClean="0"/>
              <a:t>și</a:t>
            </a:r>
            <a:r>
              <a:rPr lang="en-US" dirty="0" smtClean="0"/>
              <a:t> nu </a:t>
            </a:r>
            <a:r>
              <a:rPr lang="en-US" dirty="0" err="1" smtClean="0"/>
              <a:t>comunică</a:t>
            </a:r>
            <a:r>
              <a:rPr lang="en-US" dirty="0" smtClean="0"/>
              <a:t> direct </a:t>
            </a:r>
            <a:r>
              <a:rPr lang="en-US" dirty="0" err="1" smtClean="0"/>
              <a:t>sau</a:t>
            </a:r>
            <a:r>
              <a:rPr lang="en-US" dirty="0" smtClean="0"/>
              <a:t> rapid cu </a:t>
            </a:r>
            <a:r>
              <a:rPr lang="en-US" dirty="0" err="1" smtClean="0"/>
              <a:t>ceilalți</a:t>
            </a:r>
            <a:r>
              <a:rPr lang="en-US" dirty="0" smtClean="0"/>
              <a:t>. </a:t>
            </a:r>
            <a:r>
              <a:rPr lang="en-US" dirty="0" err="1" smtClean="0"/>
              <a:t>Acest</a:t>
            </a:r>
            <a:r>
              <a:rPr lang="en-US" dirty="0" smtClean="0"/>
              <a:t> tip de </a:t>
            </a:r>
            <a:r>
              <a:rPr lang="en-US" dirty="0" err="1" smtClean="0"/>
              <a:t>comportament</a:t>
            </a:r>
            <a:r>
              <a:rPr lang="en-US" dirty="0" smtClean="0"/>
              <a:t> duce la o </a:t>
            </a:r>
            <a:r>
              <a:rPr lang="en-US" dirty="0" err="1" smtClean="0"/>
              <a:t>comunicare</a:t>
            </a:r>
            <a:r>
              <a:rPr lang="en-US" dirty="0" smtClean="0"/>
              <a:t> </a:t>
            </a:r>
            <a:r>
              <a:rPr lang="en-US" dirty="0" err="1" smtClean="0"/>
              <a:t>și</a:t>
            </a:r>
            <a:r>
              <a:rPr lang="en-US" dirty="0" smtClean="0"/>
              <a:t> un </a:t>
            </a:r>
            <a:r>
              <a:rPr lang="en-US" dirty="0" err="1" smtClean="0"/>
              <a:t>schimb</a:t>
            </a:r>
            <a:r>
              <a:rPr lang="en-US" dirty="0" smtClean="0"/>
              <a:t> de probe </a:t>
            </a:r>
            <a:r>
              <a:rPr lang="en-US" dirty="0" err="1" smtClean="0"/>
              <a:t>și</a:t>
            </a:r>
            <a:r>
              <a:rPr lang="en-US" dirty="0" smtClean="0"/>
              <a:t> </a:t>
            </a:r>
            <a:r>
              <a:rPr lang="en-US" dirty="0" err="1" smtClean="0"/>
              <a:t>fapte</a:t>
            </a:r>
            <a:r>
              <a:rPr lang="en-US" dirty="0" smtClean="0"/>
              <a:t> </a:t>
            </a:r>
            <a:r>
              <a:rPr lang="en-US" dirty="0" err="1" smtClean="0"/>
              <a:t>lente</a:t>
            </a:r>
            <a:r>
              <a:rPr lang="en-US" dirty="0" smtClean="0"/>
              <a:t>, </a:t>
            </a:r>
            <a:r>
              <a:rPr lang="en-US" dirty="0" err="1" smtClean="0"/>
              <a:t>precum</a:t>
            </a:r>
            <a:r>
              <a:rPr lang="en-US" dirty="0" smtClean="0"/>
              <a:t> </a:t>
            </a:r>
            <a:r>
              <a:rPr lang="en-US" dirty="0" err="1" smtClean="0"/>
              <a:t>și</a:t>
            </a:r>
            <a:r>
              <a:rPr lang="en-US" dirty="0" smtClean="0"/>
              <a:t> la </a:t>
            </a:r>
            <a:r>
              <a:rPr lang="en-US" dirty="0" err="1" smtClean="0"/>
              <a:t>posibila</a:t>
            </a:r>
            <a:r>
              <a:rPr lang="en-US" dirty="0" smtClean="0"/>
              <a:t> </a:t>
            </a:r>
            <a:r>
              <a:rPr lang="en-US" dirty="0" err="1" smtClean="0"/>
              <a:t>pierdere</a:t>
            </a:r>
            <a:r>
              <a:rPr lang="en-US" dirty="0" smtClean="0"/>
              <a:t> a </a:t>
            </a:r>
            <a:r>
              <a:rPr lang="en-US" dirty="0" err="1" smtClean="0"/>
              <a:t>materialului</a:t>
            </a:r>
            <a:r>
              <a:rPr lang="en-US" dirty="0" smtClean="0"/>
              <a:t> </a:t>
            </a:r>
            <a:r>
              <a:rPr lang="en-US" dirty="0" err="1" smtClean="0"/>
              <a:t>probator</a:t>
            </a:r>
            <a:r>
              <a:rPr lang="en-US" dirty="0" smtClean="0"/>
              <a:t>.</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a:p>
        </p:txBody>
      </p:sp>
    </p:spTree>
    <p:extLst>
      <p:ext uri="{BB962C8B-B14F-4D97-AF65-F5344CB8AC3E}">
        <p14:creationId xmlns:p14="http://schemas.microsoft.com/office/powerpoint/2010/main" val="1348260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reprezintă</a:t>
            </a:r>
            <a:r>
              <a:rPr lang="en-US" dirty="0" smtClean="0"/>
              <a:t> o </a:t>
            </a:r>
            <a:r>
              <a:rPr lang="en-US" dirty="0" err="1" smtClean="0"/>
              <a:t>listă</a:t>
            </a:r>
            <a:r>
              <a:rPr lang="en-US" dirty="0" smtClean="0"/>
              <a:t> de </a:t>
            </a:r>
            <a:r>
              <a:rPr lang="en-US" dirty="0" err="1" smtClean="0"/>
              <a:t>bază</a:t>
            </a:r>
            <a:r>
              <a:rPr lang="en-US" dirty="0" smtClean="0"/>
              <a:t> a </a:t>
            </a:r>
            <a:r>
              <a:rPr lang="en-US" dirty="0" err="1" smtClean="0"/>
              <a:t>acțiunilor</a:t>
            </a:r>
            <a:r>
              <a:rPr lang="en-US" dirty="0" smtClean="0"/>
              <a:t> </a:t>
            </a:r>
            <a:r>
              <a:rPr lang="en-US" dirty="0" err="1" smtClean="0"/>
              <a:t>pe</a:t>
            </a:r>
            <a:r>
              <a:rPr lang="en-US" dirty="0" smtClean="0"/>
              <a:t> care </a:t>
            </a:r>
            <a:r>
              <a:rPr lang="en-US" dirty="0" err="1" smtClean="0"/>
              <a:t>autoritățile</a:t>
            </a:r>
            <a:r>
              <a:rPr lang="en-US" dirty="0" smtClean="0"/>
              <a:t> de </a:t>
            </a:r>
            <a:r>
              <a:rPr lang="en-US" dirty="0" err="1" smtClean="0"/>
              <a:t>aplicare</a:t>
            </a:r>
            <a:r>
              <a:rPr lang="en-US" dirty="0" smtClean="0"/>
              <a:t> a </a:t>
            </a:r>
            <a:r>
              <a:rPr lang="en-US" dirty="0" err="1" smtClean="0"/>
              <a:t>legii</a:t>
            </a:r>
            <a:r>
              <a:rPr lang="en-US" dirty="0" smtClean="0"/>
              <a:t> le </a:t>
            </a:r>
            <a:r>
              <a:rPr lang="en-US" dirty="0" err="1" smtClean="0"/>
              <a:t>vor</a:t>
            </a:r>
            <a:r>
              <a:rPr lang="en-US" dirty="0" smtClean="0"/>
              <a:t> </a:t>
            </a:r>
            <a:r>
              <a:rPr lang="en-US" dirty="0" err="1" smtClean="0"/>
              <a:t>întreprinde</a:t>
            </a:r>
            <a:r>
              <a:rPr lang="en-US" dirty="0" smtClean="0"/>
              <a:t> </a:t>
            </a:r>
            <a:r>
              <a:rPr lang="en-US" dirty="0" err="1" smtClean="0"/>
              <a:t>și</a:t>
            </a:r>
            <a:r>
              <a:rPr lang="en-US" dirty="0" smtClean="0"/>
              <a:t> </a:t>
            </a:r>
            <a:r>
              <a:rPr lang="en-US" dirty="0" err="1" smtClean="0"/>
              <a:t>trebuie</a:t>
            </a:r>
            <a:r>
              <a:rPr lang="en-US" dirty="0" smtClean="0"/>
              <a:t> </a:t>
            </a:r>
            <a:r>
              <a:rPr lang="en-US" dirty="0" err="1" smtClean="0"/>
              <a:t>să</a:t>
            </a:r>
            <a:r>
              <a:rPr lang="en-US" dirty="0" smtClean="0"/>
              <a:t> le </a:t>
            </a:r>
            <a:r>
              <a:rPr lang="en-US" dirty="0" err="1" smtClean="0"/>
              <a:t>întreprindă</a:t>
            </a:r>
            <a:r>
              <a:rPr lang="en-US" dirty="0" smtClean="0"/>
              <a:t> </a:t>
            </a:r>
            <a:r>
              <a:rPr lang="en-US" dirty="0" err="1" smtClean="0"/>
              <a:t>pe</a:t>
            </a:r>
            <a:r>
              <a:rPr lang="en-US" dirty="0" smtClean="0"/>
              <a:t> </a:t>
            </a:r>
            <a:r>
              <a:rPr lang="en-US" dirty="0" err="1" smtClean="0"/>
              <a:t>durata</a:t>
            </a:r>
            <a:r>
              <a:rPr lang="en-US" dirty="0" smtClean="0"/>
              <a:t> </a:t>
            </a:r>
            <a:r>
              <a:rPr lang="en-US" dirty="0" err="1" smtClean="0"/>
              <a:t>cercetării</a:t>
            </a:r>
            <a:r>
              <a:rPr lang="en-US" dirty="0" smtClean="0"/>
              <a:t> în </a:t>
            </a:r>
            <a:r>
              <a:rPr lang="en-US" dirty="0" err="1" smtClean="0"/>
              <a:t>materie</a:t>
            </a:r>
            <a:r>
              <a:rPr lang="en-US" dirty="0" smtClean="0"/>
              <a:t> de </a:t>
            </a:r>
            <a:r>
              <a:rPr lang="en-US" dirty="0" err="1" smtClean="0"/>
              <a:t>criminalitatea</a:t>
            </a:r>
            <a:r>
              <a:rPr lang="en-US" dirty="0" smtClean="0"/>
              <a:t> </a:t>
            </a:r>
            <a:r>
              <a:rPr lang="en-US" dirty="0" err="1" smtClean="0"/>
              <a:t>informatică</a:t>
            </a:r>
            <a:r>
              <a:rPr lang="en-US" dirty="0" smtClean="0"/>
              <a:t>.</a:t>
            </a:r>
          </a:p>
          <a:p>
            <a:endParaRPr lang="en-US" dirty="0" smtClean="0"/>
          </a:p>
          <a:p>
            <a:r>
              <a:rPr lang="en-US" dirty="0" err="1" smtClean="0"/>
              <a:t>Trebuie</a:t>
            </a:r>
            <a:r>
              <a:rPr lang="en-US" dirty="0" smtClean="0"/>
              <a:t> </a:t>
            </a:r>
            <a:r>
              <a:rPr lang="en-US" dirty="0" err="1" smtClean="0"/>
              <a:t>luate</a:t>
            </a:r>
            <a:r>
              <a:rPr lang="en-US" dirty="0" smtClean="0"/>
              <a:t> </a:t>
            </a:r>
            <a:r>
              <a:rPr lang="en-US" dirty="0" err="1" smtClean="0"/>
              <a:t>deja</a:t>
            </a:r>
            <a:r>
              <a:rPr lang="en-US" dirty="0" smtClean="0"/>
              <a:t> în </a:t>
            </a:r>
            <a:r>
              <a:rPr lang="en-US" dirty="0" err="1" smtClean="0"/>
              <a:t>considerare</a:t>
            </a:r>
            <a:r>
              <a:rPr lang="en-US" dirty="0" smtClean="0"/>
              <a:t> </a:t>
            </a:r>
            <a:r>
              <a:rPr lang="en-US" dirty="0" err="1" smtClean="0"/>
              <a:t>anumite</a:t>
            </a:r>
            <a:r>
              <a:rPr lang="en-US" dirty="0" smtClean="0"/>
              <a:t> </a:t>
            </a:r>
            <a:r>
              <a:rPr lang="en-US" dirty="0" err="1" smtClean="0"/>
              <a:t>diferențe</a:t>
            </a:r>
            <a:r>
              <a:rPr lang="en-US" dirty="0" smtClean="0"/>
              <a:t> </a:t>
            </a:r>
            <a:r>
              <a:rPr lang="en-US" dirty="0" err="1" smtClean="0"/>
              <a:t>procedurale</a:t>
            </a:r>
            <a:r>
              <a:rPr lang="en-US" dirty="0" smtClean="0"/>
              <a:t> </a:t>
            </a:r>
            <a:r>
              <a:rPr lang="en-US" dirty="0" err="1" smtClean="0"/>
              <a:t>și</a:t>
            </a:r>
            <a:r>
              <a:rPr lang="en-US" dirty="0" smtClean="0"/>
              <a:t> </a:t>
            </a:r>
            <a:r>
              <a:rPr lang="en-US" dirty="0" err="1" smtClean="0"/>
              <a:t>logistice</a:t>
            </a:r>
            <a:r>
              <a:rPr lang="en-US" dirty="0" smtClean="0"/>
              <a:t> </a:t>
            </a:r>
            <a:r>
              <a:rPr lang="en-US" dirty="0" err="1" smtClean="0"/>
              <a:t>între</a:t>
            </a:r>
            <a:r>
              <a:rPr lang="en-US" dirty="0" smtClean="0"/>
              <a:t> </a:t>
            </a:r>
            <a:r>
              <a:rPr lang="en-US" dirty="0" err="1" smtClean="0"/>
              <a:t>țările</a:t>
            </a:r>
            <a:r>
              <a:rPr lang="en-US" dirty="0" smtClean="0"/>
              <a:t> de </a:t>
            </a:r>
            <a:r>
              <a:rPr lang="en-US" dirty="0" err="1" smtClean="0"/>
              <a:t>drept</a:t>
            </a:r>
            <a:r>
              <a:rPr lang="en-US" dirty="0" smtClean="0"/>
              <a:t> </a:t>
            </a:r>
            <a:r>
              <a:rPr lang="en-US" dirty="0" err="1" smtClean="0"/>
              <a:t>comun</a:t>
            </a:r>
            <a:r>
              <a:rPr lang="en-US" dirty="0" smtClean="0"/>
              <a:t> </a:t>
            </a:r>
            <a:r>
              <a:rPr lang="en-US" dirty="0" err="1" smtClean="0"/>
              <a:t>și</a:t>
            </a:r>
            <a:r>
              <a:rPr lang="en-US" dirty="0" smtClean="0"/>
              <a:t> de </a:t>
            </a:r>
            <a:r>
              <a:rPr lang="en-US" dirty="0" err="1" smtClean="0"/>
              <a:t>drept</a:t>
            </a:r>
            <a:r>
              <a:rPr lang="en-US" dirty="0" smtClean="0"/>
              <a:t> civil.</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a:p>
        </p:txBody>
      </p:sp>
    </p:spTree>
    <p:extLst>
      <p:ext uri="{BB962C8B-B14F-4D97-AF65-F5344CB8AC3E}">
        <p14:creationId xmlns:p14="http://schemas.microsoft.com/office/powerpoint/2010/main" val="3294698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Continua</a:t>
            </a:r>
            <a:r>
              <a:rPr lang="ro-RO" smtClean="0"/>
              <a:t>rea diapozitivului </a:t>
            </a:r>
            <a:r>
              <a:rPr lang="ro-RO" dirty="0" smtClean="0"/>
              <a:t>precedent</a:t>
            </a:r>
            <a:r>
              <a:rPr lang="en-US" dirty="0" smtClean="0"/>
              <a:t>.</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237240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reprezintă</a:t>
            </a:r>
            <a:r>
              <a:rPr lang="en-US" dirty="0" smtClean="0"/>
              <a:t> </a:t>
            </a:r>
            <a:r>
              <a:rPr lang="en-US" dirty="0" err="1" smtClean="0"/>
              <a:t>procedurile</a:t>
            </a:r>
            <a:r>
              <a:rPr lang="en-US" dirty="0" smtClean="0"/>
              <a:t> de </a:t>
            </a:r>
            <a:r>
              <a:rPr lang="en-US" dirty="0" err="1" smtClean="0"/>
              <a:t>bază</a:t>
            </a:r>
            <a:r>
              <a:rPr lang="en-US" dirty="0" smtClean="0"/>
              <a:t> care </a:t>
            </a:r>
            <a:r>
              <a:rPr lang="en-US" dirty="0" err="1" smtClean="0"/>
              <a:t>trebuie</a:t>
            </a:r>
            <a:r>
              <a:rPr lang="en-US" dirty="0" smtClean="0"/>
              <a:t> </a:t>
            </a:r>
            <a:r>
              <a:rPr lang="en-US" dirty="0" err="1" smtClean="0"/>
              <a:t>întreprinse</a:t>
            </a:r>
            <a:r>
              <a:rPr lang="en-US" dirty="0" smtClean="0"/>
              <a:t> de </a:t>
            </a:r>
            <a:r>
              <a:rPr lang="en-US" dirty="0" err="1" smtClean="0"/>
              <a:t>Procuratură</a:t>
            </a:r>
            <a:r>
              <a:rPr lang="en-US" dirty="0" smtClean="0"/>
              <a:t>. </a:t>
            </a:r>
            <a:r>
              <a:rPr lang="en-US" dirty="0" err="1" smtClean="0"/>
              <a:t>Indiferent</a:t>
            </a:r>
            <a:r>
              <a:rPr lang="en-US" dirty="0" smtClean="0"/>
              <a:t> de </a:t>
            </a:r>
            <a:r>
              <a:rPr lang="en-US" dirty="0" err="1" smtClean="0"/>
              <a:t>sistem</a:t>
            </a:r>
            <a:r>
              <a:rPr lang="en-US" dirty="0" smtClean="0"/>
              <a:t>, </a:t>
            </a:r>
            <a:r>
              <a:rPr lang="en-US" dirty="0" err="1" smtClean="0"/>
              <a:t>Procuratura</a:t>
            </a:r>
            <a:r>
              <a:rPr lang="en-US" dirty="0" smtClean="0"/>
              <a:t> </a:t>
            </a:r>
            <a:r>
              <a:rPr lang="en-US" dirty="0" err="1" smtClean="0"/>
              <a:t>reprezintă</a:t>
            </a:r>
            <a:r>
              <a:rPr lang="en-US" dirty="0" smtClean="0"/>
              <a:t> o </a:t>
            </a:r>
            <a:r>
              <a:rPr lang="en-US" dirty="0" err="1" smtClean="0"/>
              <a:t>autoritate</a:t>
            </a:r>
            <a:r>
              <a:rPr lang="en-US" dirty="0" smtClean="0"/>
              <a:t>, care </a:t>
            </a:r>
            <a:r>
              <a:rPr lang="en-US" dirty="0" err="1" smtClean="0"/>
              <a:t>interacționează</a:t>
            </a:r>
            <a:r>
              <a:rPr lang="en-US" dirty="0" smtClean="0"/>
              <a:t>, într-un </a:t>
            </a:r>
            <a:r>
              <a:rPr lang="en-US" dirty="0" err="1" smtClean="0"/>
              <a:t>fel</a:t>
            </a:r>
            <a:r>
              <a:rPr lang="en-US" dirty="0" smtClean="0"/>
              <a:t> </a:t>
            </a:r>
            <a:r>
              <a:rPr lang="en-US" dirty="0" err="1" smtClean="0"/>
              <a:t>sau</a:t>
            </a:r>
            <a:r>
              <a:rPr lang="en-US" dirty="0" smtClean="0"/>
              <a:t> </a:t>
            </a:r>
            <a:r>
              <a:rPr lang="en-US" dirty="0" err="1" smtClean="0"/>
              <a:t>altul</a:t>
            </a:r>
            <a:r>
              <a:rPr lang="en-US" dirty="0" smtClean="0"/>
              <a:t>, cu </a:t>
            </a:r>
            <a:r>
              <a:rPr lang="en-US" dirty="0" err="1" smtClean="0"/>
              <a:t>toți</a:t>
            </a:r>
            <a:r>
              <a:rPr lang="en-US" dirty="0" smtClean="0"/>
              <a:t> </a:t>
            </a:r>
            <a:r>
              <a:rPr lang="en-US" dirty="0" err="1" smtClean="0"/>
              <a:t>participanții</a:t>
            </a:r>
            <a:r>
              <a:rPr lang="en-US" dirty="0" smtClean="0"/>
              <a:t> la </a:t>
            </a:r>
            <a:r>
              <a:rPr lang="en-US" dirty="0" err="1" smtClean="0"/>
              <a:t>cauzele</a:t>
            </a:r>
            <a:r>
              <a:rPr lang="en-US" dirty="0" smtClean="0"/>
              <a:t> </a:t>
            </a:r>
            <a:r>
              <a:rPr lang="en-US" dirty="0" err="1" smtClean="0"/>
              <a:t>penale</a:t>
            </a:r>
            <a:r>
              <a:rPr lang="en-US" dirty="0" smtClean="0"/>
              <a:t>, de la </a:t>
            </a:r>
            <a:r>
              <a:rPr lang="en-US" dirty="0" err="1" smtClean="0"/>
              <a:t>AAL</a:t>
            </a:r>
            <a:r>
              <a:rPr lang="en-US" dirty="0" smtClean="0"/>
              <a:t> (</a:t>
            </a:r>
            <a:r>
              <a:rPr lang="en-US" dirty="0" err="1" smtClean="0"/>
              <a:t>Agenția</a:t>
            </a:r>
            <a:r>
              <a:rPr lang="en-US" dirty="0" smtClean="0"/>
              <a:t> de </a:t>
            </a:r>
            <a:r>
              <a:rPr lang="en-US" dirty="0" err="1" smtClean="0"/>
              <a:t>Aplicare</a:t>
            </a:r>
            <a:r>
              <a:rPr lang="en-US" dirty="0" smtClean="0"/>
              <a:t> a </a:t>
            </a:r>
            <a:r>
              <a:rPr lang="en-US" dirty="0" err="1" smtClean="0"/>
              <a:t>Legii</a:t>
            </a:r>
            <a:r>
              <a:rPr lang="en-US" dirty="0" smtClean="0"/>
              <a:t>), la </a:t>
            </a:r>
            <a:r>
              <a:rPr lang="en-US" dirty="0" err="1" smtClean="0"/>
              <a:t>instanțele</a:t>
            </a:r>
            <a:r>
              <a:rPr lang="en-US" dirty="0" smtClean="0"/>
              <a:t> </a:t>
            </a:r>
            <a:r>
              <a:rPr lang="en-US" dirty="0" err="1" smtClean="0"/>
              <a:t>judiciare</a:t>
            </a:r>
            <a:r>
              <a:rPr lang="en-US" dirty="0" smtClean="0"/>
              <a:t>.</a:t>
            </a:r>
          </a:p>
          <a:p>
            <a:endParaRPr lang="en-US" dirty="0" smtClean="0"/>
          </a:p>
          <a:p>
            <a:r>
              <a:rPr lang="en-US" dirty="0" smtClean="0"/>
              <a:t>Din </a:t>
            </a:r>
            <a:r>
              <a:rPr lang="en-US" dirty="0" err="1" smtClean="0"/>
              <a:t>ce</a:t>
            </a:r>
            <a:r>
              <a:rPr lang="en-US" dirty="0" smtClean="0"/>
              <a:t> în </a:t>
            </a:r>
            <a:r>
              <a:rPr lang="en-US" dirty="0" err="1" smtClean="0"/>
              <a:t>ce</a:t>
            </a:r>
            <a:r>
              <a:rPr lang="en-US" dirty="0" smtClean="0"/>
              <a:t> </a:t>
            </a:r>
            <a:r>
              <a:rPr lang="en-US" dirty="0" err="1" smtClean="0"/>
              <a:t>mai</a:t>
            </a:r>
            <a:r>
              <a:rPr lang="en-US" dirty="0" smtClean="0"/>
              <a:t> </a:t>
            </a:r>
            <a:r>
              <a:rPr lang="en-US" dirty="0" err="1" smtClean="0"/>
              <a:t>mult</a:t>
            </a:r>
            <a:r>
              <a:rPr lang="en-US" dirty="0" smtClean="0"/>
              <a:t>, </a:t>
            </a:r>
            <a:r>
              <a:rPr lang="en-US" dirty="0" err="1" smtClean="0"/>
              <a:t>procurorii</a:t>
            </a:r>
            <a:r>
              <a:rPr lang="en-US" dirty="0" smtClean="0"/>
              <a:t> </a:t>
            </a:r>
            <a:r>
              <a:rPr lang="en-US" dirty="0" err="1" smtClean="0"/>
              <a:t>sunt</a:t>
            </a:r>
            <a:r>
              <a:rPr lang="en-US" dirty="0" smtClean="0"/>
              <a:t> </a:t>
            </a:r>
            <a:r>
              <a:rPr lang="en-US" dirty="0" err="1" smtClean="0"/>
              <a:t>cei</a:t>
            </a:r>
            <a:r>
              <a:rPr lang="en-US" dirty="0" smtClean="0"/>
              <a:t> care </a:t>
            </a:r>
            <a:r>
              <a:rPr lang="en-US" dirty="0" err="1" smtClean="0"/>
              <a:t>conduc</a:t>
            </a:r>
            <a:r>
              <a:rPr lang="en-US" dirty="0" smtClean="0"/>
              <a:t> </a:t>
            </a:r>
            <a:r>
              <a:rPr lang="en-US" dirty="0" err="1" smtClean="0"/>
              <a:t>și</a:t>
            </a:r>
            <a:r>
              <a:rPr lang="en-US" dirty="0" smtClean="0"/>
              <a:t> </a:t>
            </a:r>
            <a:r>
              <a:rPr lang="en-US" dirty="0" err="1" smtClean="0"/>
              <a:t>efectuează</a:t>
            </a:r>
            <a:r>
              <a:rPr lang="en-US" dirty="0" smtClean="0"/>
              <a:t> </a:t>
            </a:r>
            <a:r>
              <a:rPr lang="en-US" dirty="0" err="1" smtClean="0"/>
              <a:t>cercetările</a:t>
            </a:r>
            <a:r>
              <a:rPr lang="en-US" dirty="0" smtClean="0"/>
              <a:t> </a:t>
            </a:r>
            <a:r>
              <a:rPr lang="en-US" dirty="0" err="1" smtClean="0"/>
              <a:t>și</a:t>
            </a:r>
            <a:r>
              <a:rPr lang="en-US" dirty="0" smtClean="0"/>
              <a:t>, </a:t>
            </a:r>
            <a:r>
              <a:rPr lang="en-US" dirty="0" err="1" smtClean="0"/>
              <a:t>astfel</a:t>
            </a:r>
            <a:r>
              <a:rPr lang="en-US" dirty="0" smtClean="0"/>
              <a:t>, </a:t>
            </a:r>
            <a:r>
              <a:rPr lang="en-US" dirty="0" err="1" smtClean="0"/>
              <a:t>aceștia</a:t>
            </a:r>
            <a:r>
              <a:rPr lang="en-US" dirty="0" smtClean="0"/>
              <a:t> </a:t>
            </a:r>
            <a:r>
              <a:rPr lang="en-US" dirty="0" err="1" smtClean="0"/>
              <a:t>apar</a:t>
            </a:r>
            <a:r>
              <a:rPr lang="en-US" dirty="0" smtClean="0"/>
              <a:t> </a:t>
            </a:r>
            <a:r>
              <a:rPr lang="en-US" dirty="0" err="1" smtClean="0"/>
              <a:t>mai</a:t>
            </a:r>
            <a:r>
              <a:rPr lang="en-US" dirty="0" smtClean="0"/>
              <a:t> </a:t>
            </a:r>
            <a:r>
              <a:rPr lang="en-US" dirty="0" err="1" smtClean="0"/>
              <a:t>mult</a:t>
            </a:r>
            <a:r>
              <a:rPr lang="en-US" dirty="0" smtClean="0"/>
              <a:t> în </a:t>
            </a:r>
            <a:r>
              <a:rPr lang="en-US" dirty="0" err="1" smtClean="0"/>
              <a:t>sistemul</a:t>
            </a:r>
            <a:r>
              <a:rPr lang="en-US" dirty="0" smtClean="0"/>
              <a:t> </a:t>
            </a:r>
            <a:r>
              <a:rPr lang="en-US" dirty="0" err="1" smtClean="0"/>
              <a:t>Punctelor</a:t>
            </a:r>
            <a:r>
              <a:rPr lang="en-US" dirty="0" smtClean="0"/>
              <a:t> de contact 24/7 în </a:t>
            </a:r>
            <a:r>
              <a:rPr lang="en-US" dirty="0" err="1" smtClean="0"/>
              <a:t>materie</a:t>
            </a:r>
            <a:r>
              <a:rPr lang="en-US" dirty="0" smtClean="0"/>
              <a:t> de </a:t>
            </a:r>
            <a:r>
              <a:rPr lang="en-US" dirty="0" err="1" smtClean="0"/>
              <a:t>criminalitate</a:t>
            </a:r>
            <a:r>
              <a:rPr lang="en-US" dirty="0" smtClean="0"/>
              <a:t> </a:t>
            </a:r>
            <a:r>
              <a:rPr lang="en-US" dirty="0" err="1" smtClean="0"/>
              <a:t>informatică</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1930083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Judecătorul</a:t>
            </a:r>
            <a:r>
              <a:rPr lang="en-US" dirty="0" smtClean="0"/>
              <a:t> de </a:t>
            </a:r>
            <a:r>
              <a:rPr lang="en-US" dirty="0" err="1" smtClean="0"/>
              <a:t>instrucție</a:t>
            </a:r>
            <a:r>
              <a:rPr lang="en-US" dirty="0" smtClean="0"/>
              <a:t> </a:t>
            </a:r>
            <a:r>
              <a:rPr lang="en-US" dirty="0" err="1" smtClean="0"/>
              <a:t>este</a:t>
            </a:r>
            <a:r>
              <a:rPr lang="en-US" dirty="0" smtClean="0"/>
              <a:t> </a:t>
            </a:r>
            <a:r>
              <a:rPr lang="en-US" dirty="0" err="1" smtClean="0"/>
              <a:t>judecătorul</a:t>
            </a:r>
            <a:r>
              <a:rPr lang="en-US" dirty="0" smtClean="0"/>
              <a:t> din </a:t>
            </a:r>
            <a:r>
              <a:rPr lang="en-US" dirty="0" err="1" smtClean="0"/>
              <a:t>sistemele</a:t>
            </a:r>
            <a:r>
              <a:rPr lang="en-US" dirty="0" smtClean="0"/>
              <a:t> de </a:t>
            </a:r>
            <a:r>
              <a:rPr lang="en-US" dirty="0" err="1" smtClean="0"/>
              <a:t>drept</a:t>
            </a:r>
            <a:r>
              <a:rPr lang="en-US" dirty="0" smtClean="0"/>
              <a:t> civil care </a:t>
            </a:r>
            <a:r>
              <a:rPr lang="en-US" dirty="0" err="1" smtClean="0"/>
              <a:t>efectuează</a:t>
            </a:r>
            <a:r>
              <a:rPr lang="en-US" dirty="0" smtClean="0"/>
              <a:t> </a:t>
            </a:r>
            <a:r>
              <a:rPr lang="en-US" dirty="0" err="1" smtClean="0"/>
              <a:t>efectiv</a:t>
            </a:r>
            <a:r>
              <a:rPr lang="en-US" dirty="0" smtClean="0"/>
              <a:t> </a:t>
            </a:r>
            <a:r>
              <a:rPr lang="en-US" dirty="0" err="1" smtClean="0"/>
              <a:t>ancheta</a:t>
            </a:r>
            <a:r>
              <a:rPr lang="en-US" dirty="0" smtClean="0"/>
              <a:t>. </a:t>
            </a:r>
            <a:r>
              <a:rPr lang="en-US" dirty="0" err="1" smtClean="0"/>
              <a:t>Toate</a:t>
            </a:r>
            <a:r>
              <a:rPr lang="en-US" dirty="0" smtClean="0"/>
              <a:t> </a:t>
            </a:r>
            <a:r>
              <a:rPr lang="en-US" dirty="0" err="1" smtClean="0"/>
              <a:t>acțiunile</a:t>
            </a:r>
            <a:r>
              <a:rPr lang="en-US" dirty="0" smtClean="0"/>
              <a:t> </a:t>
            </a:r>
            <a:r>
              <a:rPr lang="en-US" dirty="0" err="1" smtClean="0"/>
              <a:t>anterioare</a:t>
            </a:r>
            <a:r>
              <a:rPr lang="en-US" dirty="0" smtClean="0"/>
              <a:t> ale </a:t>
            </a:r>
            <a:r>
              <a:rPr lang="en-US" dirty="0" err="1" smtClean="0"/>
              <a:t>poliției</a:t>
            </a:r>
            <a:r>
              <a:rPr lang="en-US" dirty="0" smtClean="0"/>
              <a:t> </a:t>
            </a:r>
            <a:r>
              <a:rPr lang="en-US" dirty="0" err="1" smtClean="0"/>
              <a:t>sau</a:t>
            </a:r>
            <a:r>
              <a:rPr lang="en-US" dirty="0" smtClean="0"/>
              <a:t> ale </a:t>
            </a:r>
            <a:r>
              <a:rPr lang="en-US" dirty="0" err="1" smtClean="0"/>
              <a:t>Procuraturii</a:t>
            </a:r>
            <a:r>
              <a:rPr lang="en-US" dirty="0" smtClean="0"/>
              <a:t> </a:t>
            </a:r>
            <a:r>
              <a:rPr lang="en-US" dirty="0" err="1" smtClean="0"/>
              <a:t>sunt</a:t>
            </a:r>
            <a:r>
              <a:rPr lang="en-US" dirty="0" smtClean="0"/>
              <a:t> considerate </a:t>
            </a:r>
            <a:r>
              <a:rPr lang="en-US" dirty="0" err="1" smtClean="0"/>
              <a:t>ca</a:t>
            </a:r>
            <a:r>
              <a:rPr lang="en-US" dirty="0" smtClean="0"/>
              <a:t> </a:t>
            </a:r>
            <a:r>
              <a:rPr lang="en-US" dirty="0" err="1" smtClean="0"/>
              <a:t>fiind</a:t>
            </a:r>
            <a:r>
              <a:rPr lang="en-US" dirty="0" smtClean="0"/>
              <a:t> </a:t>
            </a:r>
            <a:r>
              <a:rPr lang="en-US" dirty="0" err="1" smtClean="0"/>
              <a:t>proceduri</a:t>
            </a:r>
            <a:r>
              <a:rPr lang="en-US" dirty="0" smtClean="0"/>
              <a:t> </a:t>
            </a:r>
            <a:r>
              <a:rPr lang="en-US" dirty="0" err="1" smtClean="0"/>
              <a:t>probatorii</a:t>
            </a:r>
            <a:r>
              <a:rPr lang="en-US" dirty="0" smtClean="0"/>
              <a:t>, care </a:t>
            </a:r>
            <a:r>
              <a:rPr lang="en-US" dirty="0" err="1" smtClean="0"/>
              <a:t>conduc</a:t>
            </a:r>
            <a:r>
              <a:rPr lang="en-US" dirty="0" smtClean="0"/>
              <a:t> la </a:t>
            </a:r>
            <a:r>
              <a:rPr lang="en-US" dirty="0" err="1" smtClean="0"/>
              <a:t>Cererea</a:t>
            </a:r>
            <a:r>
              <a:rPr lang="en-US" dirty="0" smtClean="0"/>
              <a:t> de </a:t>
            </a:r>
            <a:r>
              <a:rPr lang="en-US" dirty="0" err="1" smtClean="0"/>
              <a:t>inițiere</a:t>
            </a:r>
            <a:r>
              <a:rPr lang="en-US" dirty="0" smtClean="0"/>
              <a:t> a </a:t>
            </a:r>
            <a:r>
              <a:rPr lang="en-US" dirty="0" err="1" smtClean="0"/>
              <a:t>cercetării</a:t>
            </a:r>
            <a:r>
              <a:rPr lang="en-US" dirty="0" smtClean="0"/>
              <a:t>, </a:t>
            </a:r>
            <a:r>
              <a:rPr lang="en-US" dirty="0" err="1" smtClean="0"/>
              <a:t>formulată</a:t>
            </a:r>
            <a:r>
              <a:rPr lang="en-US" dirty="0" smtClean="0"/>
              <a:t> de </a:t>
            </a:r>
            <a:r>
              <a:rPr lang="en-US" dirty="0" err="1" smtClean="0"/>
              <a:t>Procuratură</a:t>
            </a:r>
            <a:r>
              <a:rPr lang="en-US" dirty="0" smtClean="0"/>
              <a:t> </a:t>
            </a:r>
            <a:r>
              <a:rPr lang="en-US" dirty="0" err="1" smtClean="0"/>
              <a:t>către</a:t>
            </a:r>
            <a:r>
              <a:rPr lang="en-US" dirty="0" smtClean="0"/>
              <a:t> </a:t>
            </a:r>
            <a:r>
              <a:rPr lang="en-US" dirty="0" err="1" smtClean="0"/>
              <a:t>instanța</a:t>
            </a:r>
            <a:r>
              <a:rPr lang="en-US" dirty="0" smtClean="0"/>
              <a:t> de </a:t>
            </a:r>
            <a:r>
              <a:rPr lang="en-US" dirty="0" err="1" smtClean="0"/>
              <a:t>judecată</a:t>
            </a:r>
            <a:r>
              <a:rPr lang="en-US" dirty="0" smtClean="0"/>
              <a:t>. </a:t>
            </a:r>
            <a:r>
              <a:rPr lang="en-US" dirty="0" err="1" smtClean="0"/>
              <a:t>Practic</a:t>
            </a:r>
            <a:r>
              <a:rPr lang="en-US" dirty="0" smtClean="0"/>
              <a:t>, </a:t>
            </a:r>
            <a:r>
              <a:rPr lang="en-US" dirty="0" err="1" smtClean="0"/>
              <a:t>numai</a:t>
            </a:r>
            <a:r>
              <a:rPr lang="en-US" dirty="0" smtClean="0"/>
              <a:t> </a:t>
            </a:r>
            <a:r>
              <a:rPr lang="en-US" dirty="0" err="1" smtClean="0"/>
              <a:t>probele</a:t>
            </a:r>
            <a:r>
              <a:rPr lang="en-US" dirty="0" smtClean="0"/>
              <a:t> </a:t>
            </a:r>
            <a:r>
              <a:rPr lang="en-US" dirty="0" err="1" smtClean="0"/>
              <a:t>colectate</a:t>
            </a:r>
            <a:r>
              <a:rPr lang="en-US" dirty="0" smtClean="0"/>
              <a:t> </a:t>
            </a:r>
            <a:r>
              <a:rPr lang="en-US" dirty="0" err="1" smtClean="0"/>
              <a:t>și</a:t>
            </a:r>
            <a:r>
              <a:rPr lang="en-US" dirty="0" smtClean="0"/>
              <a:t> </a:t>
            </a:r>
            <a:r>
              <a:rPr lang="en-US" dirty="0" err="1" smtClean="0"/>
              <a:t>stabilite</a:t>
            </a:r>
            <a:r>
              <a:rPr lang="en-US" dirty="0" smtClean="0"/>
              <a:t> de </a:t>
            </a:r>
            <a:r>
              <a:rPr lang="en-US" dirty="0" err="1" smtClean="0"/>
              <a:t>Judecătorul</a:t>
            </a:r>
            <a:r>
              <a:rPr lang="en-US" dirty="0" smtClean="0"/>
              <a:t> de </a:t>
            </a:r>
            <a:r>
              <a:rPr lang="en-US" dirty="0" err="1" smtClean="0"/>
              <a:t>instrucție</a:t>
            </a:r>
            <a:r>
              <a:rPr lang="en-US" dirty="0" smtClean="0"/>
              <a:t> </a:t>
            </a:r>
            <a:r>
              <a:rPr lang="en-US" dirty="0" err="1" smtClean="0"/>
              <a:t>sunt</a:t>
            </a:r>
            <a:r>
              <a:rPr lang="en-US" dirty="0" smtClean="0"/>
              <a:t> considerate </a:t>
            </a:r>
            <a:r>
              <a:rPr lang="en-US" dirty="0" err="1" smtClean="0"/>
              <a:t>ca</a:t>
            </a:r>
            <a:r>
              <a:rPr lang="en-US" dirty="0" smtClean="0"/>
              <a:t> </a:t>
            </a:r>
            <a:r>
              <a:rPr lang="en-US" dirty="0" err="1" smtClean="0"/>
              <a:t>fiind</a:t>
            </a:r>
            <a:r>
              <a:rPr lang="en-US" dirty="0" smtClean="0"/>
              <a:t> probe.</a:t>
            </a:r>
          </a:p>
          <a:p>
            <a:endParaRPr lang="en-US" dirty="0" smtClean="0"/>
          </a:p>
          <a:p>
            <a:r>
              <a:rPr lang="en-US" dirty="0" smtClean="0"/>
              <a:t>În </a:t>
            </a:r>
            <a:r>
              <a:rPr lang="en-US" dirty="0" err="1" smtClean="0"/>
              <a:t>sistemul</a:t>
            </a:r>
            <a:r>
              <a:rPr lang="en-US" dirty="0" smtClean="0"/>
              <a:t> de </a:t>
            </a:r>
            <a:r>
              <a:rPr lang="en-US" dirty="0" err="1" smtClean="0"/>
              <a:t>drept</a:t>
            </a:r>
            <a:r>
              <a:rPr lang="en-US" dirty="0" smtClean="0"/>
              <a:t> </a:t>
            </a:r>
            <a:r>
              <a:rPr lang="en-US" dirty="0" err="1" smtClean="0"/>
              <a:t>comun</a:t>
            </a:r>
            <a:r>
              <a:rPr lang="en-US" dirty="0" smtClean="0"/>
              <a:t> </a:t>
            </a:r>
            <a:r>
              <a:rPr lang="en-US" dirty="0" err="1" smtClean="0"/>
              <a:t>rolul</a:t>
            </a:r>
            <a:r>
              <a:rPr lang="en-US" dirty="0" smtClean="0"/>
              <a:t> </a:t>
            </a:r>
            <a:r>
              <a:rPr lang="en-US" dirty="0" err="1" smtClean="0"/>
              <a:t>Judecătorului</a:t>
            </a:r>
            <a:r>
              <a:rPr lang="en-US" dirty="0" smtClean="0"/>
              <a:t> de </a:t>
            </a:r>
            <a:r>
              <a:rPr lang="en-US" dirty="0" err="1" smtClean="0"/>
              <a:t>instrucție</a:t>
            </a:r>
            <a:r>
              <a:rPr lang="en-US" dirty="0" smtClean="0"/>
              <a:t> nu </a:t>
            </a:r>
            <a:r>
              <a:rPr lang="en-US" dirty="0" err="1" smtClean="0"/>
              <a:t>există</a:t>
            </a:r>
            <a:r>
              <a:rPr lang="en-US" dirty="0" smtClean="0"/>
              <a:t>. În </a:t>
            </a:r>
            <a:r>
              <a:rPr lang="en-US" dirty="0" err="1" smtClean="0"/>
              <a:t>schimb</a:t>
            </a:r>
            <a:r>
              <a:rPr lang="en-US" dirty="0" smtClean="0"/>
              <a:t>, </a:t>
            </a:r>
            <a:r>
              <a:rPr lang="en-US" dirty="0" err="1" smtClean="0"/>
              <a:t>toate</a:t>
            </a:r>
            <a:r>
              <a:rPr lang="en-US" dirty="0" smtClean="0"/>
              <a:t> </a:t>
            </a:r>
            <a:r>
              <a:rPr lang="en-US" dirty="0" err="1" smtClean="0"/>
              <a:t>documentele</a:t>
            </a:r>
            <a:r>
              <a:rPr lang="en-US" dirty="0" smtClean="0"/>
              <a:t> </a:t>
            </a:r>
            <a:r>
              <a:rPr lang="en-US" dirty="0" err="1" smtClean="0"/>
              <a:t>sunt</a:t>
            </a:r>
            <a:r>
              <a:rPr lang="en-US" dirty="0" smtClean="0"/>
              <a:t> formulate </a:t>
            </a:r>
            <a:r>
              <a:rPr lang="en-US" dirty="0" err="1" smtClean="0"/>
              <a:t>către</a:t>
            </a:r>
            <a:r>
              <a:rPr lang="en-US" dirty="0" smtClean="0"/>
              <a:t> </a:t>
            </a:r>
            <a:r>
              <a:rPr lang="en-US" dirty="0" err="1" smtClean="0"/>
              <a:t>judecătorul</a:t>
            </a:r>
            <a:r>
              <a:rPr lang="en-US" dirty="0" smtClean="0"/>
              <a:t> de </a:t>
            </a:r>
            <a:r>
              <a:rPr lang="en-US" dirty="0" err="1" smtClean="0"/>
              <a:t>serviciu</a:t>
            </a:r>
            <a:r>
              <a:rPr lang="en-US" dirty="0" smtClean="0"/>
              <a:t> </a:t>
            </a:r>
            <a:r>
              <a:rPr lang="en-US" dirty="0" err="1" smtClean="0"/>
              <a:t>sau</a:t>
            </a:r>
            <a:r>
              <a:rPr lang="en-US" dirty="0" smtClean="0"/>
              <a:t> de </a:t>
            </a:r>
            <a:r>
              <a:rPr lang="en-US" dirty="0" err="1" smtClean="0"/>
              <a:t>ședință</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n-US"/>
          </a:p>
        </p:txBody>
      </p:sp>
    </p:spTree>
    <p:extLst>
      <p:ext uri="{BB962C8B-B14F-4D97-AF65-F5344CB8AC3E}">
        <p14:creationId xmlns:p14="http://schemas.microsoft.com/office/powerpoint/2010/main" val="3183891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lgn="just"/>
            <a:r>
              <a:rPr lang="en-GB" b="0" dirty="0" err="1" smtClean="0"/>
              <a:t>Principala</a:t>
            </a:r>
            <a:r>
              <a:rPr lang="en-GB" b="0" dirty="0" smtClean="0"/>
              <a:t> </a:t>
            </a:r>
            <a:r>
              <a:rPr lang="en-GB" b="0" dirty="0" err="1" smtClean="0"/>
              <a:t>diferență</a:t>
            </a:r>
            <a:r>
              <a:rPr lang="en-GB" b="0" dirty="0" smtClean="0"/>
              <a:t> </a:t>
            </a:r>
            <a:r>
              <a:rPr lang="en-GB" b="0" dirty="0" err="1" smtClean="0"/>
              <a:t>dintre</a:t>
            </a:r>
            <a:r>
              <a:rPr lang="en-GB" b="0" dirty="0" smtClean="0"/>
              <a:t> </a:t>
            </a:r>
            <a:r>
              <a:rPr lang="en-GB" b="0" dirty="0" err="1" smtClean="0"/>
              <a:t>cele</a:t>
            </a:r>
            <a:r>
              <a:rPr lang="en-GB" b="0" dirty="0" smtClean="0"/>
              <a:t> </a:t>
            </a:r>
            <a:r>
              <a:rPr lang="en-GB" b="0" dirty="0" err="1" smtClean="0"/>
              <a:t>două</a:t>
            </a:r>
            <a:r>
              <a:rPr lang="en-GB" b="0" dirty="0" smtClean="0"/>
              <a:t> </a:t>
            </a:r>
            <a:r>
              <a:rPr lang="en-GB" b="0" dirty="0" err="1" smtClean="0"/>
              <a:t>sisteme</a:t>
            </a:r>
            <a:r>
              <a:rPr lang="en-GB" b="0" dirty="0" smtClean="0"/>
              <a:t> </a:t>
            </a:r>
            <a:r>
              <a:rPr lang="en-GB" b="0" dirty="0" err="1" smtClean="0"/>
              <a:t>este</a:t>
            </a:r>
            <a:r>
              <a:rPr lang="en-GB" b="0" dirty="0" smtClean="0"/>
              <a:t> </a:t>
            </a:r>
            <a:r>
              <a:rPr lang="en-GB" b="0" dirty="0" err="1" smtClean="0"/>
              <a:t>că</a:t>
            </a:r>
            <a:r>
              <a:rPr lang="en-GB" b="0" dirty="0" smtClean="0"/>
              <a:t>, în </a:t>
            </a:r>
            <a:r>
              <a:rPr lang="en-GB" b="0" dirty="0" err="1" smtClean="0"/>
              <a:t>țările</a:t>
            </a:r>
            <a:r>
              <a:rPr lang="en-GB" b="0" dirty="0" smtClean="0"/>
              <a:t> de </a:t>
            </a:r>
            <a:r>
              <a:rPr lang="en-GB" b="0" dirty="0" err="1" smtClean="0"/>
              <a:t>drept</a:t>
            </a:r>
            <a:r>
              <a:rPr lang="en-GB" b="0" dirty="0" smtClean="0"/>
              <a:t> </a:t>
            </a:r>
            <a:r>
              <a:rPr lang="en-GB" b="0" dirty="0" err="1" smtClean="0"/>
              <a:t>comun</a:t>
            </a:r>
            <a:r>
              <a:rPr lang="en-GB" b="0" dirty="0" smtClean="0"/>
              <a:t>, </a:t>
            </a:r>
            <a:r>
              <a:rPr lang="en-GB" b="0" dirty="0" err="1" smtClean="0"/>
              <a:t>jurisprudența</a:t>
            </a:r>
            <a:r>
              <a:rPr lang="en-GB" b="0" dirty="0" smtClean="0"/>
              <a:t> - sub forma </a:t>
            </a:r>
            <a:r>
              <a:rPr lang="en-GB" b="0" dirty="0" err="1" smtClean="0"/>
              <a:t>avizelor</a:t>
            </a:r>
            <a:r>
              <a:rPr lang="en-GB" b="0" dirty="0" smtClean="0"/>
              <a:t> </a:t>
            </a:r>
            <a:r>
              <a:rPr lang="en-GB" b="0" dirty="0" err="1" smtClean="0"/>
              <a:t>judiciare</a:t>
            </a:r>
            <a:r>
              <a:rPr lang="en-GB" b="0" dirty="0" smtClean="0"/>
              <a:t> </a:t>
            </a:r>
            <a:r>
              <a:rPr lang="en-GB" b="0" dirty="0" err="1" smtClean="0"/>
              <a:t>publicate</a:t>
            </a:r>
            <a:r>
              <a:rPr lang="en-GB" b="0" dirty="0" smtClean="0"/>
              <a:t> - are o </a:t>
            </a:r>
            <a:r>
              <a:rPr lang="en-GB" b="0" dirty="0" err="1" smtClean="0"/>
              <a:t>importanță</a:t>
            </a:r>
            <a:r>
              <a:rPr lang="en-GB" b="0" dirty="0" smtClean="0"/>
              <a:t> </a:t>
            </a:r>
            <a:r>
              <a:rPr lang="en-GB" b="0" dirty="0" err="1" smtClean="0"/>
              <a:t>primordială</a:t>
            </a:r>
            <a:r>
              <a:rPr lang="en-GB" b="0" dirty="0" smtClean="0"/>
              <a:t>, în </a:t>
            </a:r>
            <a:r>
              <a:rPr lang="en-GB" b="0" dirty="0" err="1" smtClean="0"/>
              <a:t>timp</a:t>
            </a:r>
            <a:r>
              <a:rPr lang="en-GB" b="0" dirty="0" smtClean="0"/>
              <a:t> </a:t>
            </a:r>
            <a:r>
              <a:rPr lang="en-GB" b="0" dirty="0" err="1" smtClean="0"/>
              <a:t>ce</a:t>
            </a:r>
            <a:r>
              <a:rPr lang="en-GB" b="0" dirty="0" smtClean="0"/>
              <a:t> în </a:t>
            </a:r>
            <a:r>
              <a:rPr lang="en-GB" b="0" dirty="0" err="1" smtClean="0"/>
              <a:t>sistemele</a:t>
            </a:r>
            <a:r>
              <a:rPr lang="en-GB" b="0" dirty="0" smtClean="0"/>
              <a:t> de </a:t>
            </a:r>
            <a:r>
              <a:rPr lang="en-GB" b="0" dirty="0" err="1" smtClean="0"/>
              <a:t>drept</a:t>
            </a:r>
            <a:r>
              <a:rPr lang="en-GB" b="0" dirty="0" smtClean="0"/>
              <a:t> civil, </a:t>
            </a:r>
            <a:r>
              <a:rPr lang="en-GB" b="0" dirty="0" err="1" smtClean="0"/>
              <a:t>predomină</a:t>
            </a:r>
            <a:r>
              <a:rPr lang="en-GB" b="0" dirty="0" smtClean="0"/>
              <a:t> </a:t>
            </a:r>
            <a:r>
              <a:rPr lang="en-GB" b="0" dirty="0" err="1" smtClean="0"/>
              <a:t>statutele</a:t>
            </a:r>
            <a:r>
              <a:rPr lang="en-GB" b="0" dirty="0" smtClean="0"/>
              <a:t> </a:t>
            </a:r>
            <a:r>
              <a:rPr lang="en-GB" b="0" dirty="0" err="1" smtClean="0"/>
              <a:t>codificate</a:t>
            </a:r>
            <a:r>
              <a:rPr lang="en-GB" b="0" dirty="0" smtClean="0"/>
              <a:t>.</a:t>
            </a:r>
            <a:endParaRPr lang="en-GB" b="0" dirty="0"/>
          </a:p>
          <a:p>
            <a:pPr algn="just"/>
            <a:endParaRPr lang="en-GB" b="0" dirty="0"/>
          </a:p>
          <a:p>
            <a:pPr algn="just"/>
            <a:r>
              <a:rPr lang="en-GB" dirty="0" smtClean="0"/>
              <a:t>În </a:t>
            </a:r>
            <a:r>
              <a:rPr lang="en-GB" dirty="0" err="1" smtClean="0"/>
              <a:t>linii</a:t>
            </a:r>
            <a:r>
              <a:rPr lang="en-GB" dirty="0" smtClean="0"/>
              <a:t> </a:t>
            </a:r>
            <a:r>
              <a:rPr lang="en-GB" dirty="0" err="1" smtClean="0"/>
              <a:t>mari</a:t>
            </a:r>
            <a:r>
              <a:rPr lang="en-GB" dirty="0" smtClean="0"/>
              <a:t>, </a:t>
            </a:r>
            <a:r>
              <a:rPr lang="en-GB" dirty="0" err="1" smtClean="0"/>
              <a:t>sistemul</a:t>
            </a:r>
            <a:r>
              <a:rPr lang="en-GB" dirty="0" smtClean="0"/>
              <a:t> de </a:t>
            </a:r>
            <a:r>
              <a:rPr lang="en-GB" dirty="0" err="1" smtClean="0"/>
              <a:t>drept</a:t>
            </a:r>
            <a:r>
              <a:rPr lang="en-GB" dirty="0" smtClean="0"/>
              <a:t> </a:t>
            </a:r>
            <a:r>
              <a:rPr lang="en-GB" dirty="0" err="1" smtClean="0"/>
              <a:t>comun</a:t>
            </a:r>
            <a:r>
              <a:rPr lang="en-GB" dirty="0" smtClean="0"/>
              <a:t> se </a:t>
            </a:r>
            <a:r>
              <a:rPr lang="en-GB" dirty="0" err="1" smtClean="0"/>
              <a:t>bazează</a:t>
            </a:r>
            <a:r>
              <a:rPr lang="en-GB" dirty="0" smtClean="0"/>
              <a:t> </a:t>
            </a:r>
            <a:r>
              <a:rPr lang="en-GB" dirty="0" err="1" smtClean="0"/>
              <a:t>pe</a:t>
            </a:r>
            <a:r>
              <a:rPr lang="en-GB" dirty="0" smtClean="0"/>
              <a:t> </a:t>
            </a:r>
            <a:r>
              <a:rPr lang="en-GB" dirty="0" err="1" smtClean="0"/>
              <a:t>conceptul</a:t>
            </a:r>
            <a:r>
              <a:rPr lang="en-GB" dirty="0" smtClean="0"/>
              <a:t> de precedent </a:t>
            </a:r>
            <a:r>
              <a:rPr lang="en-GB" dirty="0" err="1" smtClean="0"/>
              <a:t>judiciar</a:t>
            </a:r>
            <a:r>
              <a:rPr lang="en-GB" dirty="0" smtClean="0"/>
              <a:t>. </a:t>
            </a:r>
            <a:r>
              <a:rPr lang="en-GB" dirty="0" err="1" smtClean="0"/>
              <a:t>Aici</a:t>
            </a:r>
            <a:r>
              <a:rPr lang="en-GB" dirty="0" smtClean="0"/>
              <a:t>, </a:t>
            </a:r>
            <a:r>
              <a:rPr lang="en-GB" dirty="0" err="1" smtClean="0"/>
              <a:t>judecătorii</a:t>
            </a:r>
            <a:r>
              <a:rPr lang="en-GB" dirty="0" smtClean="0"/>
              <a:t> </a:t>
            </a:r>
            <a:r>
              <a:rPr lang="en-GB" dirty="0" err="1" smtClean="0"/>
              <a:t>își</a:t>
            </a:r>
            <a:r>
              <a:rPr lang="en-GB" dirty="0" smtClean="0"/>
              <a:t> </a:t>
            </a:r>
            <a:r>
              <a:rPr lang="en-GB" dirty="0" err="1" smtClean="0"/>
              <a:t>asumă</a:t>
            </a:r>
            <a:r>
              <a:rPr lang="en-GB" dirty="0" smtClean="0"/>
              <a:t> un </a:t>
            </a:r>
            <a:r>
              <a:rPr lang="en-GB" dirty="0" err="1" smtClean="0"/>
              <a:t>rol</a:t>
            </a:r>
            <a:r>
              <a:rPr lang="en-GB" dirty="0" smtClean="0"/>
              <a:t> </a:t>
            </a:r>
            <a:r>
              <a:rPr lang="en-GB" dirty="0" err="1" smtClean="0"/>
              <a:t>activ</a:t>
            </a:r>
            <a:r>
              <a:rPr lang="en-GB" dirty="0" smtClean="0"/>
              <a:t> în </a:t>
            </a:r>
            <a:r>
              <a:rPr lang="en-GB" dirty="0" err="1" smtClean="0"/>
              <a:t>modelarea</a:t>
            </a:r>
            <a:r>
              <a:rPr lang="en-GB" dirty="0" smtClean="0"/>
              <a:t> </a:t>
            </a:r>
            <a:r>
              <a:rPr lang="en-GB" dirty="0" err="1" smtClean="0"/>
              <a:t>legii</a:t>
            </a:r>
            <a:r>
              <a:rPr lang="en-GB" dirty="0" smtClean="0"/>
              <a:t>, </a:t>
            </a:r>
            <a:r>
              <a:rPr lang="en-GB" dirty="0" err="1" smtClean="0"/>
              <a:t>deoarece</a:t>
            </a:r>
            <a:r>
              <a:rPr lang="en-GB" dirty="0" smtClean="0"/>
              <a:t> </a:t>
            </a:r>
            <a:r>
              <a:rPr lang="en-GB" dirty="0" err="1" smtClean="0"/>
              <a:t>deciziile</a:t>
            </a:r>
            <a:r>
              <a:rPr lang="en-GB" dirty="0" smtClean="0"/>
              <a:t> </a:t>
            </a:r>
            <a:r>
              <a:rPr lang="en-GB" dirty="0" err="1" smtClean="0"/>
              <a:t>adoptate</a:t>
            </a:r>
            <a:r>
              <a:rPr lang="en-GB" dirty="0" smtClean="0"/>
              <a:t> de o </a:t>
            </a:r>
            <a:r>
              <a:rPr lang="en-GB" dirty="0" err="1" smtClean="0"/>
              <a:t>instanță</a:t>
            </a:r>
            <a:r>
              <a:rPr lang="en-GB" dirty="0" smtClean="0"/>
              <a:t> </a:t>
            </a:r>
            <a:r>
              <a:rPr lang="en-GB" dirty="0" err="1" smtClean="0"/>
              <a:t>sunt</a:t>
            </a:r>
            <a:r>
              <a:rPr lang="en-GB" dirty="0" smtClean="0"/>
              <a:t> ulterior </a:t>
            </a:r>
            <a:r>
              <a:rPr lang="en-GB" dirty="0" err="1" smtClean="0"/>
              <a:t>utilizate</a:t>
            </a:r>
            <a:r>
              <a:rPr lang="en-GB" dirty="0" smtClean="0"/>
              <a:t> </a:t>
            </a:r>
            <a:r>
              <a:rPr lang="en-GB" dirty="0" err="1" smtClean="0"/>
              <a:t>ca</a:t>
            </a:r>
            <a:r>
              <a:rPr lang="en-GB" dirty="0" smtClean="0"/>
              <a:t> precedent </a:t>
            </a:r>
            <a:r>
              <a:rPr lang="en-GB" dirty="0" err="1" smtClean="0"/>
              <a:t>pentru</a:t>
            </a:r>
            <a:r>
              <a:rPr lang="en-GB" dirty="0" smtClean="0"/>
              <a:t> </a:t>
            </a:r>
            <a:r>
              <a:rPr lang="en-GB" dirty="0" err="1" smtClean="0"/>
              <a:t>cauzele</a:t>
            </a:r>
            <a:r>
              <a:rPr lang="en-GB" dirty="0" smtClean="0"/>
              <a:t> </a:t>
            </a:r>
            <a:r>
              <a:rPr lang="en-GB" dirty="0" err="1" smtClean="0"/>
              <a:t>viitoare</a:t>
            </a:r>
            <a:r>
              <a:rPr lang="en-GB" dirty="0" smtClean="0"/>
              <a:t>. În </a:t>
            </a:r>
            <a:r>
              <a:rPr lang="en-GB" dirty="0" err="1" smtClean="0"/>
              <a:t>timp</a:t>
            </a:r>
            <a:r>
              <a:rPr lang="en-GB" dirty="0" smtClean="0"/>
              <a:t> </a:t>
            </a:r>
            <a:r>
              <a:rPr lang="en-GB" dirty="0" err="1" smtClean="0"/>
              <a:t>ce</a:t>
            </a:r>
            <a:r>
              <a:rPr lang="en-GB" dirty="0" smtClean="0"/>
              <a:t> </a:t>
            </a:r>
            <a:r>
              <a:rPr lang="en-GB" dirty="0" err="1" smtClean="0"/>
              <a:t>sistemele</a:t>
            </a:r>
            <a:r>
              <a:rPr lang="en-GB" dirty="0" smtClean="0"/>
              <a:t> de </a:t>
            </a:r>
            <a:r>
              <a:rPr lang="en-GB" dirty="0" err="1" smtClean="0"/>
              <a:t>drept</a:t>
            </a:r>
            <a:r>
              <a:rPr lang="en-GB" dirty="0" smtClean="0"/>
              <a:t> </a:t>
            </a:r>
            <a:r>
              <a:rPr lang="en-GB" dirty="0" err="1" smtClean="0"/>
              <a:t>comun</a:t>
            </a:r>
            <a:r>
              <a:rPr lang="en-GB" dirty="0" smtClean="0"/>
              <a:t> au </a:t>
            </a:r>
            <a:r>
              <a:rPr lang="en-GB" dirty="0" err="1" smtClean="0"/>
              <a:t>legi</a:t>
            </a:r>
            <a:r>
              <a:rPr lang="en-GB" dirty="0" smtClean="0"/>
              <a:t> create de </a:t>
            </a:r>
            <a:r>
              <a:rPr lang="en-GB" dirty="0" err="1" smtClean="0"/>
              <a:t>legiuitori</a:t>
            </a:r>
            <a:r>
              <a:rPr lang="en-GB" dirty="0" smtClean="0"/>
              <a:t>, </a:t>
            </a:r>
            <a:r>
              <a:rPr lang="en-GB" dirty="0" err="1" smtClean="0"/>
              <a:t>este</a:t>
            </a:r>
            <a:r>
              <a:rPr lang="en-GB" dirty="0" smtClean="0"/>
              <a:t> la </a:t>
            </a:r>
            <a:r>
              <a:rPr lang="en-GB" dirty="0" err="1" smtClean="0"/>
              <a:t>latitudinea</a:t>
            </a:r>
            <a:r>
              <a:rPr lang="en-GB" dirty="0" smtClean="0"/>
              <a:t> </a:t>
            </a:r>
            <a:r>
              <a:rPr lang="en-GB" dirty="0" err="1" smtClean="0"/>
              <a:t>judecătorilor</a:t>
            </a:r>
            <a:r>
              <a:rPr lang="en-GB" dirty="0" smtClean="0"/>
              <a:t> </a:t>
            </a:r>
            <a:r>
              <a:rPr lang="en-GB" dirty="0" err="1" smtClean="0"/>
              <a:t>dacă</a:t>
            </a:r>
            <a:r>
              <a:rPr lang="en-GB" dirty="0" smtClean="0"/>
              <a:t> se </a:t>
            </a:r>
            <a:r>
              <a:rPr lang="en-GB" dirty="0" err="1" smtClean="0"/>
              <a:t>bazează</a:t>
            </a:r>
            <a:r>
              <a:rPr lang="en-GB" dirty="0" smtClean="0"/>
              <a:t> </a:t>
            </a:r>
            <a:r>
              <a:rPr lang="en-GB" dirty="0" err="1" smtClean="0"/>
              <a:t>pe</a:t>
            </a:r>
            <a:r>
              <a:rPr lang="en-GB" dirty="0" smtClean="0"/>
              <a:t> </a:t>
            </a:r>
            <a:r>
              <a:rPr lang="en-GB" dirty="0" err="1" smtClean="0"/>
              <a:t>precedentele</a:t>
            </a:r>
            <a:r>
              <a:rPr lang="en-GB" dirty="0" smtClean="0"/>
              <a:t> </a:t>
            </a:r>
            <a:r>
              <a:rPr lang="en-GB" dirty="0" err="1" smtClean="0"/>
              <a:t>stabilite</a:t>
            </a:r>
            <a:r>
              <a:rPr lang="en-GB" dirty="0" smtClean="0"/>
              <a:t> de </a:t>
            </a:r>
            <a:r>
              <a:rPr lang="en-GB" dirty="0" err="1" smtClean="0"/>
              <a:t>instanțele</a:t>
            </a:r>
            <a:r>
              <a:rPr lang="en-GB" dirty="0" smtClean="0"/>
              <a:t> </a:t>
            </a:r>
            <a:r>
              <a:rPr lang="en-GB" dirty="0" err="1" smtClean="0"/>
              <a:t>anterioare</a:t>
            </a:r>
            <a:r>
              <a:rPr lang="en-GB" dirty="0" smtClean="0"/>
              <a:t> </a:t>
            </a:r>
            <a:r>
              <a:rPr lang="en-GB" dirty="0" err="1" smtClean="0"/>
              <a:t>pentru</a:t>
            </a:r>
            <a:r>
              <a:rPr lang="en-GB" dirty="0" smtClean="0"/>
              <a:t> a </a:t>
            </a:r>
            <a:r>
              <a:rPr lang="en-GB" dirty="0" err="1" smtClean="0"/>
              <a:t>interpreta</a:t>
            </a:r>
            <a:r>
              <a:rPr lang="en-GB" dirty="0" smtClean="0"/>
              <a:t> </a:t>
            </a:r>
            <a:r>
              <a:rPr lang="en-GB" dirty="0" err="1" smtClean="0"/>
              <a:t>respectivele</a:t>
            </a:r>
            <a:r>
              <a:rPr lang="en-GB" dirty="0" smtClean="0"/>
              <a:t> </a:t>
            </a:r>
            <a:r>
              <a:rPr lang="en-GB" dirty="0" err="1" smtClean="0"/>
              <a:t>legi</a:t>
            </a:r>
            <a:r>
              <a:rPr lang="en-GB" dirty="0" smtClean="0"/>
              <a:t> </a:t>
            </a:r>
            <a:r>
              <a:rPr lang="en-GB" dirty="0" err="1" smtClean="0"/>
              <a:t>și</a:t>
            </a:r>
            <a:r>
              <a:rPr lang="en-GB" dirty="0" smtClean="0"/>
              <a:t> a le </a:t>
            </a:r>
            <a:r>
              <a:rPr lang="en-GB" dirty="0" err="1" smtClean="0"/>
              <a:t>aplica</a:t>
            </a:r>
            <a:r>
              <a:rPr lang="en-GB" dirty="0" smtClean="0"/>
              <a:t> în </a:t>
            </a:r>
            <a:r>
              <a:rPr lang="en-GB" dirty="0" err="1" smtClean="0"/>
              <a:t>cauze</a:t>
            </a:r>
            <a:r>
              <a:rPr lang="en-GB" dirty="0" smtClean="0"/>
              <a:t> </a:t>
            </a:r>
            <a:r>
              <a:rPr lang="en-GB" dirty="0" err="1" smtClean="0"/>
              <a:t>individuale</a:t>
            </a:r>
            <a:r>
              <a:rPr lang="en-GB" dirty="0" smtClean="0"/>
              <a:t>.</a:t>
            </a:r>
            <a:endParaRPr lang="en-GB" b="0" dirty="0"/>
          </a:p>
          <a:p>
            <a:pPr algn="just"/>
            <a:endParaRPr lang="en-GB" b="0" dirty="0"/>
          </a:p>
          <a:p>
            <a:pPr algn="just"/>
            <a:r>
              <a:rPr lang="en-GB" dirty="0" err="1" smtClean="0"/>
              <a:t>Pe</a:t>
            </a:r>
            <a:r>
              <a:rPr lang="en-GB" dirty="0" smtClean="0"/>
              <a:t> de </a:t>
            </a:r>
            <a:r>
              <a:rPr lang="en-GB" dirty="0" err="1" smtClean="0"/>
              <a:t>altă</a:t>
            </a:r>
            <a:r>
              <a:rPr lang="en-GB" dirty="0" smtClean="0"/>
              <a:t> parte, </a:t>
            </a:r>
            <a:r>
              <a:rPr lang="en-GB" dirty="0" err="1" smtClean="0"/>
              <a:t>sistemele</a:t>
            </a:r>
            <a:r>
              <a:rPr lang="en-GB" dirty="0" smtClean="0"/>
              <a:t> de </a:t>
            </a:r>
            <a:r>
              <a:rPr lang="en-GB" dirty="0" err="1" smtClean="0"/>
              <a:t>drept</a:t>
            </a:r>
            <a:r>
              <a:rPr lang="en-GB" dirty="0" smtClean="0"/>
              <a:t> civil pun </a:t>
            </a:r>
            <a:r>
              <a:rPr lang="en-GB" dirty="0" err="1" smtClean="0"/>
              <a:t>mult</a:t>
            </a:r>
            <a:r>
              <a:rPr lang="en-GB" dirty="0" smtClean="0"/>
              <a:t> </a:t>
            </a:r>
            <a:r>
              <a:rPr lang="en-GB" dirty="0" err="1" smtClean="0"/>
              <a:t>mai</a:t>
            </a:r>
            <a:r>
              <a:rPr lang="en-GB" dirty="0" smtClean="0"/>
              <a:t> </a:t>
            </a:r>
            <a:r>
              <a:rPr lang="en-GB" dirty="0" err="1" smtClean="0"/>
              <a:t>puțin</a:t>
            </a:r>
            <a:r>
              <a:rPr lang="en-GB" dirty="0" smtClean="0"/>
              <a:t> accent </a:t>
            </a:r>
            <a:r>
              <a:rPr lang="en-GB" dirty="0" err="1" smtClean="0"/>
              <a:t>pe</a:t>
            </a:r>
            <a:r>
              <a:rPr lang="en-GB" dirty="0" smtClean="0"/>
              <a:t> precedent </a:t>
            </a:r>
            <a:r>
              <a:rPr lang="en-GB" dirty="0" err="1" smtClean="0"/>
              <a:t>decât</a:t>
            </a:r>
            <a:r>
              <a:rPr lang="en-GB" dirty="0" smtClean="0"/>
              <a:t> </a:t>
            </a:r>
            <a:r>
              <a:rPr lang="en-GB" dirty="0" err="1" smtClean="0"/>
              <a:t>pe</a:t>
            </a:r>
            <a:r>
              <a:rPr lang="en-GB" dirty="0" smtClean="0"/>
              <a:t> </a:t>
            </a:r>
            <a:r>
              <a:rPr lang="en-GB" dirty="0" err="1" smtClean="0"/>
              <a:t>codificarea</a:t>
            </a:r>
            <a:r>
              <a:rPr lang="en-GB" dirty="0" smtClean="0"/>
              <a:t> </a:t>
            </a:r>
            <a:r>
              <a:rPr lang="ro-RO" dirty="0" smtClean="0"/>
              <a:t>dreptului</a:t>
            </a:r>
            <a:r>
              <a:rPr lang="en-GB" dirty="0" smtClean="0"/>
              <a:t>. </a:t>
            </a:r>
            <a:r>
              <a:rPr lang="en-GB" dirty="0" err="1" smtClean="0"/>
              <a:t>Sistemele</a:t>
            </a:r>
            <a:r>
              <a:rPr lang="en-GB" dirty="0" smtClean="0"/>
              <a:t> de </a:t>
            </a:r>
            <a:r>
              <a:rPr lang="en-GB" dirty="0" err="1" smtClean="0"/>
              <a:t>drept</a:t>
            </a:r>
            <a:r>
              <a:rPr lang="en-GB" dirty="0" smtClean="0"/>
              <a:t> civil se </a:t>
            </a:r>
            <a:r>
              <a:rPr lang="en-GB" dirty="0" err="1" smtClean="0"/>
              <a:t>bazează</a:t>
            </a:r>
            <a:r>
              <a:rPr lang="en-GB" dirty="0" smtClean="0"/>
              <a:t> </a:t>
            </a:r>
            <a:r>
              <a:rPr lang="en-GB" dirty="0" err="1" smtClean="0"/>
              <a:t>pe</a:t>
            </a:r>
            <a:r>
              <a:rPr lang="en-GB" dirty="0" smtClean="0"/>
              <a:t> </a:t>
            </a:r>
            <a:r>
              <a:rPr lang="en-GB" dirty="0" err="1" smtClean="0"/>
              <a:t>statutele</a:t>
            </a:r>
            <a:r>
              <a:rPr lang="en-GB" dirty="0" smtClean="0"/>
              <a:t> </a:t>
            </a:r>
            <a:r>
              <a:rPr lang="en-GB" dirty="0" err="1" smtClean="0"/>
              <a:t>scrise</a:t>
            </a:r>
            <a:r>
              <a:rPr lang="en-GB" dirty="0" smtClean="0"/>
              <a:t> </a:t>
            </a:r>
            <a:r>
              <a:rPr lang="en-GB" dirty="0" err="1" smtClean="0"/>
              <a:t>și</a:t>
            </a:r>
            <a:r>
              <a:rPr lang="en-GB" dirty="0" smtClean="0"/>
              <a:t> </a:t>
            </a:r>
            <a:r>
              <a:rPr lang="en-GB" dirty="0" err="1" smtClean="0"/>
              <a:t>alte</a:t>
            </a:r>
            <a:r>
              <a:rPr lang="en-GB" dirty="0" smtClean="0"/>
              <a:t> </a:t>
            </a:r>
            <a:r>
              <a:rPr lang="en-GB" dirty="0" err="1" smtClean="0"/>
              <a:t>coduri</a:t>
            </a:r>
            <a:r>
              <a:rPr lang="en-GB" dirty="0" smtClean="0"/>
              <a:t> </a:t>
            </a:r>
            <a:r>
              <a:rPr lang="en-GB" dirty="0" err="1" smtClean="0"/>
              <a:t>juridice</a:t>
            </a:r>
            <a:r>
              <a:rPr lang="en-GB" dirty="0" smtClean="0"/>
              <a:t>, care </a:t>
            </a:r>
            <a:r>
              <a:rPr lang="en-GB" dirty="0" err="1" smtClean="0"/>
              <a:t>sunt</a:t>
            </a:r>
            <a:r>
              <a:rPr lang="en-GB" dirty="0" smtClean="0"/>
              <a:t> </a:t>
            </a:r>
            <a:r>
              <a:rPr lang="en-GB" dirty="0" err="1" smtClean="0"/>
              <a:t>actualizate</a:t>
            </a:r>
            <a:r>
              <a:rPr lang="en-GB" dirty="0" smtClean="0"/>
              <a:t> în mod constant </a:t>
            </a:r>
            <a:r>
              <a:rPr lang="en-GB" dirty="0" err="1" smtClean="0"/>
              <a:t>și</a:t>
            </a:r>
            <a:r>
              <a:rPr lang="en-GB" dirty="0" smtClean="0"/>
              <a:t> care </a:t>
            </a:r>
            <a:r>
              <a:rPr lang="en-GB" dirty="0" err="1" smtClean="0"/>
              <a:t>stabilesc</a:t>
            </a:r>
            <a:r>
              <a:rPr lang="en-GB" dirty="0" smtClean="0"/>
              <a:t> </a:t>
            </a:r>
            <a:r>
              <a:rPr lang="en-GB" dirty="0" err="1" smtClean="0"/>
              <a:t>proceduri</a:t>
            </a:r>
            <a:r>
              <a:rPr lang="ro-RO" dirty="0" smtClean="0"/>
              <a:t>le</a:t>
            </a:r>
            <a:r>
              <a:rPr lang="en-GB" dirty="0" smtClean="0"/>
              <a:t> </a:t>
            </a:r>
            <a:r>
              <a:rPr lang="en-GB" dirty="0" err="1" smtClean="0"/>
              <a:t>juridice</a:t>
            </a:r>
            <a:r>
              <a:rPr lang="en-GB" dirty="0" smtClean="0"/>
              <a:t>, </a:t>
            </a:r>
            <a:r>
              <a:rPr lang="en-GB" dirty="0" err="1" smtClean="0"/>
              <a:t>pedepse</a:t>
            </a:r>
            <a:r>
              <a:rPr lang="ro-RO" dirty="0" smtClean="0"/>
              <a:t>le</a:t>
            </a:r>
            <a:r>
              <a:rPr lang="en-GB" dirty="0" smtClean="0"/>
              <a:t> </a:t>
            </a:r>
            <a:r>
              <a:rPr lang="en-GB" dirty="0" err="1" smtClean="0"/>
              <a:t>și</a:t>
            </a:r>
            <a:r>
              <a:rPr lang="en-GB" dirty="0" smtClean="0"/>
              <a:t> </a:t>
            </a:r>
            <a:r>
              <a:rPr lang="en-GB" dirty="0" err="1" smtClean="0"/>
              <a:t>ceea</a:t>
            </a:r>
            <a:r>
              <a:rPr lang="en-GB" dirty="0" smtClean="0"/>
              <a:t> </a:t>
            </a:r>
            <a:r>
              <a:rPr lang="en-GB" dirty="0" err="1" smtClean="0"/>
              <a:t>ce</a:t>
            </a:r>
            <a:r>
              <a:rPr lang="en-GB" dirty="0" smtClean="0"/>
              <a:t> </a:t>
            </a:r>
            <a:r>
              <a:rPr lang="en-GB" dirty="0" err="1" smtClean="0"/>
              <a:t>poate</a:t>
            </a:r>
            <a:r>
              <a:rPr lang="en-GB" dirty="0" smtClean="0"/>
              <a:t> </a:t>
            </a:r>
            <a:r>
              <a:rPr lang="en-GB" dirty="0" err="1" smtClean="0"/>
              <a:t>și</a:t>
            </a:r>
            <a:r>
              <a:rPr lang="en-GB" dirty="0" smtClean="0"/>
              <a:t> nu </a:t>
            </a:r>
            <a:r>
              <a:rPr lang="en-GB" dirty="0" err="1" smtClean="0"/>
              <a:t>poate</a:t>
            </a:r>
            <a:r>
              <a:rPr lang="en-GB" dirty="0" smtClean="0"/>
              <a:t> fi </a:t>
            </a:r>
            <a:r>
              <a:rPr lang="en-GB" dirty="0" err="1" smtClean="0"/>
              <a:t>adus</a:t>
            </a:r>
            <a:r>
              <a:rPr lang="en-GB" dirty="0" smtClean="0"/>
              <a:t> în </a:t>
            </a:r>
            <a:r>
              <a:rPr lang="en-GB" dirty="0" err="1" smtClean="0"/>
              <a:t>fața</a:t>
            </a:r>
            <a:r>
              <a:rPr lang="en-GB" dirty="0" smtClean="0"/>
              <a:t> </a:t>
            </a:r>
            <a:r>
              <a:rPr lang="en-GB" dirty="0" err="1" smtClean="0"/>
              <a:t>unei</a:t>
            </a:r>
            <a:r>
              <a:rPr lang="en-GB" dirty="0" smtClean="0"/>
              <a:t> </a:t>
            </a:r>
            <a:r>
              <a:rPr lang="en-GB" dirty="0" err="1" smtClean="0"/>
              <a:t>instanțe</a:t>
            </a:r>
            <a:r>
              <a:rPr lang="en-GB" dirty="0" smtClean="0"/>
              <a:t>.</a:t>
            </a:r>
            <a:endParaRPr lang="en-GB" dirty="0"/>
          </a:p>
          <a:p>
            <a:pPr algn="just"/>
            <a:endParaRPr lang="en-GB" dirty="0"/>
          </a:p>
          <a:p>
            <a:pPr algn="just"/>
            <a:r>
              <a:rPr lang="en-GB" dirty="0" smtClean="0"/>
              <a:t>Într-un </a:t>
            </a:r>
            <a:r>
              <a:rPr lang="en-GB" dirty="0" err="1" smtClean="0"/>
              <a:t>sistem</a:t>
            </a:r>
            <a:r>
              <a:rPr lang="en-GB" dirty="0" smtClean="0"/>
              <a:t> de </a:t>
            </a:r>
            <a:r>
              <a:rPr lang="en-GB" dirty="0" err="1" smtClean="0"/>
              <a:t>drept</a:t>
            </a:r>
            <a:r>
              <a:rPr lang="en-GB" dirty="0" smtClean="0"/>
              <a:t> civil, </a:t>
            </a:r>
            <a:r>
              <a:rPr lang="en-GB" dirty="0" err="1" smtClean="0"/>
              <a:t>judecătorul</a:t>
            </a:r>
            <a:r>
              <a:rPr lang="en-GB" dirty="0" smtClean="0"/>
              <a:t> </a:t>
            </a:r>
            <a:r>
              <a:rPr lang="en-GB" dirty="0" err="1" smtClean="0"/>
              <a:t>stabilește</a:t>
            </a:r>
            <a:r>
              <a:rPr lang="en-GB" dirty="0" smtClean="0"/>
              <a:t> </a:t>
            </a:r>
            <a:r>
              <a:rPr lang="en-GB" dirty="0" err="1" smtClean="0"/>
              <a:t>pur</a:t>
            </a:r>
            <a:r>
              <a:rPr lang="en-GB" dirty="0" smtClean="0"/>
              <a:t> </a:t>
            </a:r>
            <a:r>
              <a:rPr lang="en-GB" dirty="0" err="1" smtClean="0"/>
              <a:t>și</a:t>
            </a:r>
            <a:r>
              <a:rPr lang="en-GB" dirty="0" smtClean="0"/>
              <a:t> </a:t>
            </a:r>
            <a:r>
              <a:rPr lang="en-GB" dirty="0" err="1" smtClean="0"/>
              <a:t>simplu</a:t>
            </a:r>
            <a:r>
              <a:rPr lang="en-GB" dirty="0" smtClean="0"/>
              <a:t> </a:t>
            </a:r>
            <a:r>
              <a:rPr lang="en-GB" dirty="0" err="1" smtClean="0"/>
              <a:t>faptele</a:t>
            </a:r>
            <a:r>
              <a:rPr lang="en-GB" dirty="0" smtClean="0"/>
              <a:t> </a:t>
            </a:r>
            <a:r>
              <a:rPr lang="en-GB" dirty="0" err="1" smtClean="0"/>
              <a:t>unui</a:t>
            </a:r>
            <a:r>
              <a:rPr lang="en-GB" dirty="0" smtClean="0"/>
              <a:t> </a:t>
            </a:r>
            <a:r>
              <a:rPr lang="en-GB" dirty="0" err="1" smtClean="0"/>
              <a:t>caz</a:t>
            </a:r>
            <a:r>
              <a:rPr lang="en-GB" dirty="0" smtClean="0"/>
              <a:t> </a:t>
            </a:r>
            <a:r>
              <a:rPr lang="en-GB" dirty="0" err="1" smtClean="0"/>
              <a:t>și</a:t>
            </a:r>
            <a:r>
              <a:rPr lang="en-GB" dirty="0" smtClean="0"/>
              <a:t> </a:t>
            </a:r>
            <a:r>
              <a:rPr lang="en-GB" dirty="0" err="1" smtClean="0"/>
              <a:t>aplică</a:t>
            </a:r>
            <a:r>
              <a:rPr lang="en-GB" dirty="0" smtClean="0"/>
              <a:t> </a:t>
            </a:r>
            <a:r>
              <a:rPr lang="en-GB" dirty="0" err="1" smtClean="0"/>
              <a:t>modalitățile</a:t>
            </a:r>
            <a:r>
              <a:rPr lang="en-GB" dirty="0" smtClean="0"/>
              <a:t> de </a:t>
            </a:r>
            <a:r>
              <a:rPr lang="en-GB" dirty="0" err="1" smtClean="0"/>
              <a:t>reparare</a:t>
            </a:r>
            <a:r>
              <a:rPr lang="en-GB" dirty="0" smtClean="0"/>
              <a:t> </a:t>
            </a:r>
            <a:r>
              <a:rPr lang="en-GB" dirty="0" err="1" smtClean="0"/>
              <a:t>găsite</a:t>
            </a:r>
            <a:r>
              <a:rPr lang="en-GB" dirty="0" smtClean="0"/>
              <a:t> în </a:t>
            </a:r>
            <a:r>
              <a:rPr lang="en-GB" dirty="0" err="1" smtClean="0"/>
              <a:t>dreptul</a:t>
            </a:r>
            <a:r>
              <a:rPr lang="en-GB" dirty="0" smtClean="0"/>
              <a:t> </a:t>
            </a:r>
            <a:r>
              <a:rPr lang="en-GB" dirty="0" err="1" smtClean="0"/>
              <a:t>codificat</a:t>
            </a:r>
            <a:r>
              <a:rPr lang="en-GB" dirty="0" smtClean="0"/>
              <a:t>. </a:t>
            </a:r>
            <a:r>
              <a:rPr lang="en-GB" dirty="0" err="1" smtClean="0"/>
              <a:t>Drept</a:t>
            </a:r>
            <a:r>
              <a:rPr lang="en-GB" dirty="0" smtClean="0"/>
              <a:t> </a:t>
            </a:r>
            <a:r>
              <a:rPr lang="en-GB" dirty="0" err="1" smtClean="0"/>
              <a:t>urmare</a:t>
            </a:r>
            <a:r>
              <a:rPr lang="en-GB" dirty="0" smtClean="0"/>
              <a:t>, </a:t>
            </a:r>
            <a:r>
              <a:rPr lang="en-GB" dirty="0" err="1" smtClean="0"/>
              <a:t>legislatorii</a:t>
            </a:r>
            <a:r>
              <a:rPr lang="en-GB" dirty="0" smtClean="0"/>
              <a:t>, </a:t>
            </a:r>
            <a:r>
              <a:rPr lang="en-GB" dirty="0" err="1" smtClean="0"/>
              <a:t>oamenii</a:t>
            </a:r>
            <a:r>
              <a:rPr lang="en-GB" dirty="0" smtClean="0"/>
              <a:t> de </a:t>
            </a:r>
            <a:r>
              <a:rPr lang="en-GB" dirty="0" err="1" smtClean="0"/>
              <a:t>știință</a:t>
            </a:r>
            <a:r>
              <a:rPr lang="en-GB" dirty="0" smtClean="0"/>
              <a:t> </a:t>
            </a:r>
            <a:r>
              <a:rPr lang="en-GB" dirty="0" err="1" smtClean="0"/>
              <a:t>și</a:t>
            </a:r>
            <a:r>
              <a:rPr lang="en-GB" dirty="0" smtClean="0"/>
              <a:t> </a:t>
            </a:r>
            <a:r>
              <a:rPr lang="en-GB" dirty="0" err="1" smtClean="0"/>
              <a:t>experții</a:t>
            </a:r>
            <a:r>
              <a:rPr lang="en-GB" dirty="0" smtClean="0"/>
              <a:t> </a:t>
            </a:r>
            <a:r>
              <a:rPr lang="en-GB" dirty="0" err="1" smtClean="0"/>
              <a:t>juridici</a:t>
            </a:r>
            <a:r>
              <a:rPr lang="en-GB" dirty="0" smtClean="0"/>
              <a:t> au o </a:t>
            </a:r>
            <a:r>
              <a:rPr lang="en-GB" dirty="0" err="1" smtClean="0"/>
              <a:t>influență</a:t>
            </a:r>
            <a:r>
              <a:rPr lang="en-GB" dirty="0" smtClean="0"/>
              <a:t> </a:t>
            </a:r>
            <a:r>
              <a:rPr lang="en-GB" dirty="0" err="1" smtClean="0"/>
              <a:t>mult</a:t>
            </a:r>
            <a:r>
              <a:rPr lang="en-GB" dirty="0" smtClean="0"/>
              <a:t> </a:t>
            </a:r>
            <a:r>
              <a:rPr lang="en-GB" dirty="0" err="1" smtClean="0"/>
              <a:t>mai</a:t>
            </a:r>
            <a:r>
              <a:rPr lang="en-GB" dirty="0" smtClean="0"/>
              <a:t> mare </a:t>
            </a:r>
            <a:r>
              <a:rPr lang="en-GB" dirty="0" err="1" smtClean="0"/>
              <a:t>asupra</a:t>
            </a:r>
            <a:r>
              <a:rPr lang="en-GB" dirty="0" smtClean="0"/>
              <a:t> </a:t>
            </a:r>
            <a:r>
              <a:rPr lang="en-GB" dirty="0" err="1" smtClean="0"/>
              <a:t>modului</a:t>
            </a:r>
            <a:r>
              <a:rPr lang="en-GB" dirty="0" smtClean="0"/>
              <a:t> în care </a:t>
            </a:r>
            <a:r>
              <a:rPr lang="en-GB" dirty="0" err="1" smtClean="0"/>
              <a:t>este</a:t>
            </a:r>
            <a:r>
              <a:rPr lang="en-GB" dirty="0" smtClean="0"/>
              <a:t> </a:t>
            </a:r>
            <a:r>
              <a:rPr lang="en-GB" dirty="0" err="1" smtClean="0"/>
              <a:t>administrat</a:t>
            </a:r>
            <a:r>
              <a:rPr lang="en-GB" dirty="0" smtClean="0"/>
              <a:t> </a:t>
            </a:r>
            <a:r>
              <a:rPr lang="en-GB" dirty="0" err="1" smtClean="0"/>
              <a:t>sistemul</a:t>
            </a:r>
            <a:r>
              <a:rPr lang="en-GB" dirty="0" smtClean="0"/>
              <a:t> </a:t>
            </a:r>
            <a:r>
              <a:rPr lang="en-GB" dirty="0" err="1" smtClean="0"/>
              <a:t>juridic</a:t>
            </a:r>
            <a:r>
              <a:rPr lang="en-GB" dirty="0" smtClean="0"/>
              <a:t>, </a:t>
            </a:r>
            <a:r>
              <a:rPr lang="en-GB" dirty="0" err="1" smtClean="0"/>
              <a:t>decât</a:t>
            </a:r>
            <a:r>
              <a:rPr lang="en-GB" dirty="0" smtClean="0"/>
              <a:t> </a:t>
            </a:r>
            <a:r>
              <a:rPr lang="en-GB" dirty="0" err="1" smtClean="0"/>
              <a:t>judecătorii</a:t>
            </a:r>
            <a:r>
              <a:rPr lang="en-GB" dirty="0" smtClean="0"/>
              <a:t> </a:t>
            </a:r>
            <a:r>
              <a:rPr lang="en-GB" dirty="0" err="1" smtClean="0"/>
              <a:t>și</a:t>
            </a:r>
            <a:r>
              <a:rPr lang="en-GB" dirty="0" smtClean="0"/>
              <a:t> </a:t>
            </a:r>
            <a:r>
              <a:rPr lang="en-GB" dirty="0" err="1" smtClean="0"/>
              <a:t>alte</a:t>
            </a:r>
            <a:r>
              <a:rPr lang="en-GB" dirty="0" smtClean="0"/>
              <a:t> </a:t>
            </a:r>
            <a:r>
              <a:rPr lang="en-GB" dirty="0" err="1" smtClean="0"/>
              <a:t>coduri</a:t>
            </a:r>
            <a:r>
              <a:rPr lang="en-GB" dirty="0" smtClean="0"/>
              <a:t> </a:t>
            </a:r>
            <a:r>
              <a:rPr lang="en-GB" dirty="0" err="1" smtClean="0"/>
              <a:t>juridice</a:t>
            </a:r>
            <a:r>
              <a:rPr lang="en-GB" dirty="0" smtClean="0"/>
              <a:t>, care </a:t>
            </a:r>
            <a:r>
              <a:rPr lang="en-GB" dirty="0" err="1" smtClean="0"/>
              <a:t>sunt</a:t>
            </a:r>
            <a:r>
              <a:rPr lang="en-GB" dirty="0" smtClean="0"/>
              <a:t> </a:t>
            </a:r>
            <a:r>
              <a:rPr lang="en-GB" dirty="0" err="1" smtClean="0"/>
              <a:t>actualizate</a:t>
            </a:r>
            <a:r>
              <a:rPr lang="en-GB" dirty="0" smtClean="0"/>
              <a:t> în mod constant </a:t>
            </a:r>
            <a:r>
              <a:rPr lang="en-GB" dirty="0" err="1" smtClean="0"/>
              <a:t>și</a:t>
            </a:r>
            <a:r>
              <a:rPr lang="en-GB" dirty="0" smtClean="0"/>
              <a:t> care </a:t>
            </a:r>
            <a:r>
              <a:rPr lang="en-GB" dirty="0" err="1" smtClean="0"/>
              <a:t>stabilesc</a:t>
            </a:r>
            <a:r>
              <a:rPr lang="en-GB" dirty="0" smtClean="0"/>
              <a:t> </a:t>
            </a:r>
            <a:r>
              <a:rPr lang="en-GB" dirty="0" err="1" smtClean="0"/>
              <a:t>procedurile</a:t>
            </a:r>
            <a:r>
              <a:rPr lang="en-GB" dirty="0" smtClean="0"/>
              <a:t> </a:t>
            </a:r>
            <a:r>
              <a:rPr lang="en-GB" dirty="0" err="1" smtClean="0"/>
              <a:t>juridice</a:t>
            </a:r>
            <a:r>
              <a:rPr lang="en-GB" dirty="0" smtClean="0"/>
              <a:t>, </a:t>
            </a:r>
            <a:r>
              <a:rPr lang="en-GB" dirty="0" err="1" smtClean="0"/>
              <a:t>pedepsele</a:t>
            </a:r>
            <a:r>
              <a:rPr lang="en-GB" dirty="0" smtClean="0"/>
              <a:t> </a:t>
            </a:r>
            <a:r>
              <a:rPr lang="en-GB" dirty="0" err="1" smtClean="0"/>
              <a:t>și</a:t>
            </a:r>
            <a:r>
              <a:rPr lang="en-GB" dirty="0" smtClean="0"/>
              <a:t> </a:t>
            </a:r>
            <a:r>
              <a:rPr lang="en-GB" dirty="0" err="1" smtClean="0"/>
              <a:t>ceea</a:t>
            </a:r>
            <a:r>
              <a:rPr lang="en-GB" dirty="0" smtClean="0"/>
              <a:t> </a:t>
            </a:r>
            <a:r>
              <a:rPr lang="en-GB" dirty="0" err="1" smtClean="0"/>
              <a:t>ce</a:t>
            </a:r>
            <a:r>
              <a:rPr lang="en-GB" dirty="0" smtClean="0"/>
              <a:t> </a:t>
            </a:r>
            <a:r>
              <a:rPr lang="en-GB" dirty="0" err="1" smtClean="0"/>
              <a:t>poate</a:t>
            </a:r>
            <a:r>
              <a:rPr lang="en-GB" dirty="0" smtClean="0"/>
              <a:t> </a:t>
            </a:r>
            <a:r>
              <a:rPr lang="en-GB" dirty="0" err="1" smtClean="0"/>
              <a:t>și</a:t>
            </a:r>
            <a:r>
              <a:rPr lang="en-GB" dirty="0" smtClean="0"/>
              <a:t> nu </a:t>
            </a:r>
            <a:r>
              <a:rPr lang="en-GB" dirty="0" err="1" smtClean="0"/>
              <a:t>poate</a:t>
            </a:r>
            <a:r>
              <a:rPr lang="en-GB" dirty="0" smtClean="0"/>
              <a:t> fi </a:t>
            </a:r>
            <a:r>
              <a:rPr lang="en-GB" dirty="0" err="1" smtClean="0"/>
              <a:t>adus</a:t>
            </a:r>
            <a:r>
              <a:rPr lang="en-GB" dirty="0" smtClean="0"/>
              <a:t> în </a:t>
            </a:r>
            <a:r>
              <a:rPr lang="en-GB" dirty="0" err="1" smtClean="0"/>
              <a:t>fața</a:t>
            </a:r>
            <a:r>
              <a:rPr lang="en-GB" dirty="0" smtClean="0"/>
              <a:t> </a:t>
            </a:r>
            <a:r>
              <a:rPr lang="en-GB" dirty="0" err="1" smtClean="0"/>
              <a:t>unei</a:t>
            </a:r>
            <a:r>
              <a:rPr lang="en-GB" dirty="0" smtClean="0"/>
              <a:t> </a:t>
            </a:r>
            <a:r>
              <a:rPr lang="en-GB" dirty="0" err="1" smtClean="0"/>
              <a:t>instanțe</a:t>
            </a:r>
            <a:r>
              <a:rPr lang="en-GB" dirty="0" smtClean="0"/>
              <a:t>.</a:t>
            </a:r>
            <a:endParaRPr lang="en-GB" dirty="0"/>
          </a:p>
          <a:p>
            <a:pPr algn="just"/>
            <a:endParaRPr lang="en-GB" dirty="0"/>
          </a:p>
          <a:p>
            <a:pPr algn="just"/>
            <a:endParaRPr lang="en-US" b="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n-US"/>
          </a:p>
        </p:txBody>
      </p:sp>
    </p:spTree>
    <p:extLst>
      <p:ext uri="{BB962C8B-B14F-4D97-AF65-F5344CB8AC3E}">
        <p14:creationId xmlns:p14="http://schemas.microsoft.com/office/powerpoint/2010/main" val="3143517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n-US"/>
          </a:p>
        </p:txBody>
      </p:sp>
    </p:spTree>
    <p:extLst>
      <p:ext uri="{BB962C8B-B14F-4D97-AF65-F5344CB8AC3E}">
        <p14:creationId xmlns:p14="http://schemas.microsoft.com/office/powerpoint/2010/main" val="862159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Cadrul</a:t>
            </a:r>
            <a:r>
              <a:rPr lang="en-US" dirty="0" smtClean="0"/>
              <a:t> </a:t>
            </a:r>
            <a:r>
              <a:rPr lang="en-US" dirty="0" err="1" smtClean="0"/>
              <a:t>juridic</a:t>
            </a:r>
            <a:r>
              <a:rPr lang="en-US" dirty="0" smtClean="0"/>
              <a:t> include un </a:t>
            </a:r>
            <a:r>
              <a:rPr lang="en-US" dirty="0" err="1" smtClean="0"/>
              <a:t>număr</a:t>
            </a:r>
            <a:r>
              <a:rPr lang="en-US" dirty="0" smtClean="0"/>
              <a:t> de </a:t>
            </a:r>
            <a:r>
              <a:rPr lang="en-US" dirty="0" err="1" smtClean="0"/>
              <a:t>legi</a:t>
            </a:r>
            <a:r>
              <a:rPr lang="en-US" dirty="0" smtClean="0"/>
              <a:t> care </a:t>
            </a:r>
            <a:r>
              <a:rPr lang="en-US" dirty="0" err="1" smtClean="0"/>
              <a:t>sunt</a:t>
            </a:r>
            <a:r>
              <a:rPr lang="en-US" dirty="0" smtClean="0"/>
              <a:t> în </a:t>
            </a:r>
            <a:r>
              <a:rPr lang="en-US" dirty="0" err="1" smtClean="0"/>
              <a:t>conformitate</a:t>
            </a:r>
            <a:r>
              <a:rPr lang="en-US" dirty="0" smtClean="0"/>
              <a:t> cu </a:t>
            </a:r>
            <a:r>
              <a:rPr lang="en-US" dirty="0" err="1" smtClean="0"/>
              <a:t>tratatele</a:t>
            </a:r>
            <a:r>
              <a:rPr lang="en-US" dirty="0" smtClean="0"/>
              <a:t> </a:t>
            </a:r>
            <a:r>
              <a:rPr lang="en-US" dirty="0" err="1" smtClean="0"/>
              <a:t>și</a:t>
            </a:r>
            <a:r>
              <a:rPr lang="en-US" dirty="0" smtClean="0"/>
              <a:t> </a:t>
            </a:r>
            <a:r>
              <a:rPr lang="en-US" dirty="0" err="1" smtClean="0"/>
              <a:t>standardele</a:t>
            </a:r>
            <a:r>
              <a:rPr lang="en-US" dirty="0" smtClean="0"/>
              <a:t> </a:t>
            </a:r>
            <a:r>
              <a:rPr lang="en-US" dirty="0" err="1" smtClean="0"/>
              <a:t>internaționale</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a:p>
        </p:txBody>
      </p:sp>
    </p:spTree>
    <p:extLst>
      <p:ext uri="{BB962C8B-B14F-4D97-AF65-F5344CB8AC3E}">
        <p14:creationId xmlns:p14="http://schemas.microsoft.com/office/powerpoint/2010/main" val="1374992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Cea</a:t>
            </a:r>
            <a:r>
              <a:rPr lang="en-US" dirty="0" smtClean="0"/>
              <a:t> </a:t>
            </a:r>
            <a:r>
              <a:rPr lang="en-US" dirty="0" err="1" smtClean="0"/>
              <a:t>mai</a:t>
            </a:r>
            <a:r>
              <a:rPr lang="en-US" dirty="0" smtClean="0"/>
              <a:t> </a:t>
            </a:r>
            <a:r>
              <a:rPr lang="en-US" dirty="0" err="1" smtClean="0"/>
              <a:t>importantă</a:t>
            </a:r>
            <a:r>
              <a:rPr lang="en-US" dirty="0" smtClean="0"/>
              <a:t> </a:t>
            </a:r>
            <a:r>
              <a:rPr lang="en-US" dirty="0" err="1" smtClean="0"/>
              <a:t>lege</a:t>
            </a:r>
            <a:r>
              <a:rPr lang="en-US" dirty="0" smtClean="0"/>
              <a:t> </a:t>
            </a:r>
            <a:r>
              <a:rPr lang="en-US" dirty="0" err="1" smtClean="0"/>
              <a:t>este</a:t>
            </a:r>
            <a:r>
              <a:rPr lang="en-US" dirty="0" smtClean="0"/>
              <a:t> </a:t>
            </a:r>
            <a:r>
              <a:rPr lang="en-US" dirty="0" err="1" smtClean="0"/>
              <a:t>cea</a:t>
            </a:r>
            <a:r>
              <a:rPr lang="en-US" dirty="0" smtClean="0"/>
              <a:t> </a:t>
            </a:r>
            <a:r>
              <a:rPr lang="en-US" dirty="0" err="1" smtClean="0"/>
              <a:t>prezentată</a:t>
            </a:r>
            <a:r>
              <a:rPr lang="en-US" dirty="0" smtClean="0"/>
              <a:t> în </a:t>
            </a:r>
            <a:r>
              <a:rPr lang="en-US" dirty="0" err="1" smtClean="0"/>
              <a:t>acest</a:t>
            </a:r>
            <a:r>
              <a:rPr lang="en-US" dirty="0" smtClean="0"/>
              <a:t> </a:t>
            </a:r>
            <a:r>
              <a:rPr lang="en-US" dirty="0" err="1" smtClean="0"/>
              <a:t>diapozitiv</a:t>
            </a:r>
            <a:r>
              <a:rPr lang="en-US" dirty="0" smtClean="0"/>
              <a:t>. </a:t>
            </a:r>
            <a:r>
              <a:rPr lang="en-US" dirty="0" err="1" smtClean="0"/>
              <a:t>Aceasta</a:t>
            </a:r>
            <a:r>
              <a:rPr lang="en-US" dirty="0" smtClean="0"/>
              <a:t> </a:t>
            </a:r>
            <a:r>
              <a:rPr lang="en-US" dirty="0" err="1" smtClean="0"/>
              <a:t>stabilește</a:t>
            </a:r>
            <a:r>
              <a:rPr lang="en-US" dirty="0" smtClean="0"/>
              <a:t> </a:t>
            </a:r>
            <a:r>
              <a:rPr lang="en-US" dirty="0" err="1" smtClean="0"/>
              <a:t>competențele</a:t>
            </a:r>
            <a:r>
              <a:rPr lang="en-US" dirty="0" smtClean="0"/>
              <a:t> </a:t>
            </a:r>
            <a:r>
              <a:rPr lang="en-US" dirty="0" err="1" smtClean="0"/>
              <a:t>și</a:t>
            </a:r>
            <a:r>
              <a:rPr lang="en-US" dirty="0" smtClean="0"/>
              <a:t> </a:t>
            </a:r>
            <a:r>
              <a:rPr lang="en-US" dirty="0" err="1" smtClean="0"/>
              <a:t>organizarea</a:t>
            </a:r>
            <a:r>
              <a:rPr lang="en-US" dirty="0" smtClean="0"/>
              <a:t> </a:t>
            </a:r>
            <a:r>
              <a:rPr lang="en-US" dirty="0" err="1" smtClean="0"/>
              <a:t>autorităților</a:t>
            </a:r>
            <a:r>
              <a:rPr lang="en-US" dirty="0" smtClean="0"/>
              <a:t> </a:t>
            </a:r>
            <a:r>
              <a:rPr lang="en-US" dirty="0" err="1" smtClean="0"/>
              <a:t>specializate</a:t>
            </a:r>
            <a:r>
              <a:rPr lang="en-US" dirty="0" smtClean="0"/>
              <a:t> în </a:t>
            </a:r>
            <a:r>
              <a:rPr lang="en-US" dirty="0" err="1" smtClean="0"/>
              <a:t>domeniul</a:t>
            </a:r>
            <a:r>
              <a:rPr lang="en-US" dirty="0" smtClean="0"/>
              <a:t> </a:t>
            </a:r>
            <a:r>
              <a:rPr lang="en-US" dirty="0" err="1" smtClean="0"/>
              <a:t>criminalității</a:t>
            </a:r>
            <a:r>
              <a:rPr lang="en-US" dirty="0" smtClean="0"/>
              <a:t> </a:t>
            </a:r>
            <a:r>
              <a:rPr lang="en-US" dirty="0" err="1" smtClean="0"/>
              <a:t>informatice</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a:p>
        </p:txBody>
      </p:sp>
    </p:spTree>
    <p:extLst>
      <p:ext uri="{BB962C8B-B14F-4D97-AF65-F5344CB8AC3E}">
        <p14:creationId xmlns:p14="http://schemas.microsoft.com/office/powerpoint/2010/main" val="38639544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Articolul</a:t>
            </a:r>
            <a:r>
              <a:rPr lang="en-US" dirty="0" smtClean="0"/>
              <a:t> 3 din </a:t>
            </a:r>
            <a:r>
              <a:rPr lang="en-US" dirty="0" err="1" smtClean="0"/>
              <a:t>Legea</a:t>
            </a:r>
            <a:r>
              <a:rPr lang="en-US" dirty="0" smtClean="0"/>
              <a:t> </a:t>
            </a:r>
            <a:r>
              <a:rPr lang="en-US" dirty="0" err="1" smtClean="0"/>
              <a:t>privind</a:t>
            </a:r>
            <a:r>
              <a:rPr lang="en-US" dirty="0" smtClean="0"/>
              <a:t> </a:t>
            </a:r>
            <a:r>
              <a:rPr lang="en-US" dirty="0" err="1" smtClean="0"/>
              <a:t>organizarea</a:t>
            </a:r>
            <a:r>
              <a:rPr lang="en-US" dirty="0" smtClean="0"/>
              <a:t> </a:t>
            </a:r>
            <a:r>
              <a:rPr lang="en-US" dirty="0" err="1" smtClean="0"/>
              <a:t>și</a:t>
            </a:r>
            <a:r>
              <a:rPr lang="en-US" dirty="0" smtClean="0"/>
              <a:t> </a:t>
            </a:r>
            <a:r>
              <a:rPr lang="en-US" dirty="0" err="1" smtClean="0"/>
              <a:t>competențele</a:t>
            </a:r>
            <a:r>
              <a:rPr lang="en-US" dirty="0" smtClean="0"/>
              <a:t> </a:t>
            </a:r>
            <a:r>
              <a:rPr lang="en-US" dirty="0" err="1" smtClean="0"/>
              <a:t>autorităților</a:t>
            </a:r>
            <a:r>
              <a:rPr lang="en-US" dirty="0" smtClean="0"/>
              <a:t> de stat </a:t>
            </a:r>
            <a:r>
              <a:rPr lang="en-US" dirty="0" err="1" smtClean="0"/>
              <a:t>pentru</a:t>
            </a:r>
            <a:r>
              <a:rPr lang="en-US" dirty="0" smtClean="0"/>
              <a:t> </a:t>
            </a:r>
            <a:r>
              <a:rPr lang="en-US" dirty="0" err="1" smtClean="0"/>
              <a:t>combaterea</a:t>
            </a:r>
            <a:r>
              <a:rPr lang="en-US" dirty="0" smtClean="0"/>
              <a:t> </a:t>
            </a:r>
            <a:r>
              <a:rPr lang="ro-RO" dirty="0" smtClean="0"/>
              <a:t>criminalității bazate pe tehnologii avansate </a:t>
            </a:r>
            <a:r>
              <a:rPr lang="en-US" dirty="0" smtClean="0"/>
              <a:t>din Serbia, </a:t>
            </a:r>
            <a:r>
              <a:rPr lang="en-US" dirty="0" err="1" smtClean="0"/>
              <a:t>ca</a:t>
            </a:r>
            <a:r>
              <a:rPr lang="en-US" dirty="0" smtClean="0"/>
              <a:t> un </a:t>
            </a:r>
            <a:r>
              <a:rPr lang="en-US" dirty="0" err="1" smtClean="0"/>
              <a:t>exemplu</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a:p>
        </p:txBody>
      </p:sp>
    </p:spTree>
    <p:extLst>
      <p:ext uri="{BB962C8B-B14F-4D97-AF65-F5344CB8AC3E}">
        <p14:creationId xmlns:p14="http://schemas.microsoft.com/office/powerpoint/2010/main" val="240922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dirty="0" err="1" smtClean="0"/>
              <a:t>Obiectivele</a:t>
            </a:r>
            <a:r>
              <a:rPr lang="en-GB" dirty="0" smtClean="0"/>
              <a:t> </a:t>
            </a:r>
            <a:r>
              <a:rPr lang="en-GB" dirty="0" err="1" smtClean="0"/>
              <a:t>sesiunii</a:t>
            </a:r>
            <a:r>
              <a:rPr lang="en-GB" dirty="0" smtClean="0"/>
              <a:t>. </a:t>
            </a:r>
            <a:r>
              <a:rPr lang="en-GB" dirty="0" err="1" smtClean="0"/>
              <a:t>Delegaților</a:t>
            </a:r>
            <a:r>
              <a:rPr lang="en-GB" dirty="0" smtClean="0"/>
              <a:t> </a:t>
            </a:r>
            <a:r>
              <a:rPr lang="en-GB" dirty="0" err="1" smtClean="0"/>
              <a:t>trebuie</a:t>
            </a:r>
            <a:r>
              <a:rPr lang="en-GB" dirty="0" smtClean="0"/>
              <a:t> </a:t>
            </a:r>
            <a:r>
              <a:rPr lang="en-GB" dirty="0" err="1" smtClean="0"/>
              <a:t>să</a:t>
            </a:r>
            <a:r>
              <a:rPr lang="en-GB" dirty="0" smtClean="0"/>
              <a:t> li se </a:t>
            </a:r>
            <a:r>
              <a:rPr lang="en-GB" dirty="0" err="1" smtClean="0"/>
              <a:t>prezinte</a:t>
            </a:r>
            <a:r>
              <a:rPr lang="en-GB" dirty="0" smtClean="0"/>
              <a:t> </a:t>
            </a:r>
            <a:r>
              <a:rPr lang="en-GB" dirty="0" err="1" smtClean="0"/>
              <a:t>ceea</a:t>
            </a:r>
            <a:r>
              <a:rPr lang="en-GB" dirty="0" smtClean="0"/>
              <a:t> </a:t>
            </a:r>
            <a:r>
              <a:rPr lang="en-GB" dirty="0" err="1" smtClean="0"/>
              <a:t>ce</a:t>
            </a:r>
            <a:r>
              <a:rPr lang="en-GB" dirty="0" smtClean="0"/>
              <a:t> se </a:t>
            </a:r>
            <a:r>
              <a:rPr lang="en-GB" dirty="0" err="1" smtClean="0"/>
              <a:t>preconizează</a:t>
            </a:r>
            <a:r>
              <a:rPr lang="en-GB" dirty="0" smtClean="0"/>
              <a:t> a se </a:t>
            </a:r>
            <a:r>
              <a:rPr lang="en-GB" dirty="0" err="1" smtClean="0"/>
              <a:t>realiza</a:t>
            </a:r>
            <a:r>
              <a:rPr lang="en-GB" dirty="0" smtClean="0"/>
              <a:t> </a:t>
            </a:r>
            <a:r>
              <a:rPr lang="en-GB" dirty="0" err="1" smtClean="0"/>
              <a:t>până</a:t>
            </a:r>
            <a:r>
              <a:rPr lang="en-GB" dirty="0" smtClean="0"/>
              <a:t> la </a:t>
            </a:r>
            <a:r>
              <a:rPr lang="en-GB" dirty="0" err="1" smtClean="0"/>
              <a:t>sfârșitul</a:t>
            </a:r>
            <a:r>
              <a:rPr lang="en-GB" dirty="0" smtClean="0"/>
              <a:t> </a:t>
            </a:r>
            <a:r>
              <a:rPr lang="en-GB" dirty="0" err="1" smtClean="0"/>
              <a:t>sesiunii</a:t>
            </a:r>
            <a:r>
              <a:rPr lang="en-GB" dirty="0" smtClean="0"/>
              <a:t>. </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n-US"/>
          </a:p>
        </p:txBody>
      </p:sp>
    </p:spTree>
    <p:extLst>
      <p:ext uri="{BB962C8B-B14F-4D97-AF65-F5344CB8AC3E}">
        <p14:creationId xmlns:p14="http://schemas.microsoft.com/office/powerpoint/2010/main" val="1511681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Statistici</a:t>
            </a:r>
            <a:r>
              <a:rPr lang="en-US" dirty="0" smtClean="0"/>
              <a:t> ale </a:t>
            </a:r>
            <a:r>
              <a:rPr lang="en-US" dirty="0" err="1" smtClean="0"/>
              <a:t>Parchetului</a:t>
            </a:r>
            <a:r>
              <a:rPr lang="en-US" dirty="0" smtClean="0"/>
              <a:t> Special </a:t>
            </a:r>
            <a:r>
              <a:rPr lang="en-US" dirty="0" err="1" smtClean="0"/>
              <a:t>pentru</a:t>
            </a:r>
            <a:r>
              <a:rPr lang="en-US" dirty="0" smtClean="0"/>
              <a:t> </a:t>
            </a:r>
            <a:r>
              <a:rPr lang="en-US" dirty="0" err="1" smtClean="0"/>
              <a:t>Criminalitatea</a:t>
            </a:r>
            <a:r>
              <a:rPr lang="en-US" dirty="0" smtClean="0"/>
              <a:t> </a:t>
            </a:r>
            <a:r>
              <a:rPr lang="en-US" dirty="0" err="1" smtClean="0"/>
              <a:t>bazată</a:t>
            </a:r>
            <a:r>
              <a:rPr lang="en-US" dirty="0" smtClean="0"/>
              <a:t> </a:t>
            </a:r>
            <a:r>
              <a:rPr lang="en-US" dirty="0" err="1" smtClean="0"/>
              <a:t>pe</a:t>
            </a:r>
            <a:r>
              <a:rPr lang="en-US" dirty="0" smtClean="0"/>
              <a:t> </a:t>
            </a:r>
            <a:r>
              <a:rPr lang="en-US" dirty="0" err="1" smtClean="0"/>
              <a:t>Tehnologii</a:t>
            </a:r>
            <a:r>
              <a:rPr lang="en-US" dirty="0" smtClean="0"/>
              <a:t> </a:t>
            </a:r>
            <a:r>
              <a:rPr lang="en-US" dirty="0" err="1" smtClean="0"/>
              <a:t>Avansate</a:t>
            </a:r>
            <a:r>
              <a:rPr lang="en-US" dirty="0" smtClean="0"/>
              <a:t> din Serbia. Nu </a:t>
            </a:r>
            <a:r>
              <a:rPr lang="en-US" dirty="0" err="1" smtClean="0"/>
              <a:t>includ</a:t>
            </a:r>
            <a:r>
              <a:rPr lang="en-US" dirty="0" smtClean="0"/>
              <a:t> </a:t>
            </a:r>
            <a:r>
              <a:rPr lang="en-US" dirty="0" err="1" smtClean="0"/>
              <a:t>cifrele</a:t>
            </a:r>
            <a:r>
              <a:rPr lang="en-US" dirty="0" smtClean="0"/>
              <a:t> din </a:t>
            </a:r>
            <a:r>
              <a:rPr lang="en-US" dirty="0" err="1" smtClean="0"/>
              <a:t>afara</a:t>
            </a:r>
            <a:r>
              <a:rPr lang="en-US" dirty="0" smtClean="0"/>
              <a:t> </a:t>
            </a:r>
            <a:r>
              <a:rPr lang="en-US" dirty="0" err="1" smtClean="0"/>
              <a:t>jurisdicției</a:t>
            </a:r>
            <a:r>
              <a:rPr lang="en-US" dirty="0" smtClean="0"/>
              <a:t> </a:t>
            </a:r>
            <a:r>
              <a:rPr lang="en-US" dirty="0" err="1" smtClean="0"/>
              <a:t>acestuia</a:t>
            </a:r>
            <a:r>
              <a:rPr lang="en-US" dirty="0" smtClean="0"/>
              <a:t>, de ex. </a:t>
            </a:r>
            <a:r>
              <a:rPr lang="en-US" dirty="0" err="1" smtClean="0"/>
              <a:t>cauze</a:t>
            </a:r>
            <a:r>
              <a:rPr lang="en-US" dirty="0" smtClean="0"/>
              <a:t> </a:t>
            </a:r>
            <a:r>
              <a:rPr lang="en-US" dirty="0" err="1" smtClean="0"/>
              <a:t>aduse</a:t>
            </a:r>
            <a:r>
              <a:rPr lang="en-US" dirty="0" smtClean="0"/>
              <a:t> în </a:t>
            </a:r>
            <a:r>
              <a:rPr lang="en-US" dirty="0" err="1" smtClean="0"/>
              <a:t>fața</a:t>
            </a:r>
            <a:r>
              <a:rPr lang="en-US" dirty="0" smtClean="0"/>
              <a:t> </a:t>
            </a:r>
            <a:r>
              <a:rPr lang="en-US" dirty="0" err="1" smtClean="0"/>
              <a:t>instanțelor</a:t>
            </a:r>
            <a:r>
              <a:rPr lang="en-US" dirty="0" smtClean="0"/>
              <a:t> </a:t>
            </a:r>
            <a:r>
              <a:rPr lang="en-US" dirty="0" err="1" smtClean="0"/>
              <a:t>obișnuite</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a:p>
        </p:txBody>
      </p:sp>
    </p:spTree>
    <p:extLst>
      <p:ext uri="{BB962C8B-B14F-4D97-AF65-F5344CB8AC3E}">
        <p14:creationId xmlns:p14="http://schemas.microsoft.com/office/powerpoint/2010/main" val="727911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smtClean="0"/>
              <a:t>Elementele principale ale statisticilor și ale faptelor penale.</a:t>
            </a:r>
            <a:endParaRPr lang="ro-RO" dirty="0" smtClean="0"/>
          </a:p>
          <a:p>
            <a:endParaRPr lang="ro-RO" b="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ro-RO" b="0" i="1" dirty="0" smtClean="0"/>
              <a:t>- </a:t>
            </a:r>
            <a:r>
              <a:rPr lang="en-GB" b="0" i="1" dirty="0" smtClean="0"/>
              <a:t>Endangerment of safety under Art. 138 CC</a:t>
            </a:r>
            <a:r>
              <a:rPr lang="ro-RO" b="0" baseline="0" dirty="0" smtClean="0"/>
              <a:t> = </a:t>
            </a:r>
            <a:r>
              <a:rPr lang="ro-RO" b="0" i="0" dirty="0" smtClean="0"/>
              <a:t>Periclitarea siguranței în temeiul art. 138 CP</a:t>
            </a:r>
          </a:p>
          <a:p>
            <a:r>
              <a:rPr lang="ro-RO" b="0" i="1" dirty="0" smtClean="0"/>
              <a:t>- </a:t>
            </a:r>
            <a:r>
              <a:rPr lang="en-GB" b="0" i="1" dirty="0" smtClean="0"/>
              <a:t>Showing, procuring and possession of Pornographic Material and Juvenile Pornography under Art. 185 CC</a:t>
            </a:r>
            <a:r>
              <a:rPr lang="ro-RO" b="0" baseline="0" dirty="0" smtClean="0"/>
              <a:t> = </a:t>
            </a:r>
            <a:r>
              <a:rPr lang="ro-RO" b="0" dirty="0" smtClean="0"/>
              <a:t>Prezentarea, procurarea și deținerea de materiale pornografice și pornografie juvenilă în temeiul art. 185 CP</a:t>
            </a:r>
          </a:p>
          <a:p>
            <a:pPr marL="171450" indent="-171450">
              <a:buFontTx/>
              <a:buChar char="-"/>
            </a:pPr>
            <a:r>
              <a:rPr lang="en-GB" b="0" i="1" dirty="0" smtClean="0"/>
              <a:t>Fraud Art. 208 CC</a:t>
            </a:r>
            <a:r>
              <a:rPr lang="ro-RO" b="0" dirty="0" smtClean="0"/>
              <a:t> = Frauda în temeiul art. 208 CP</a:t>
            </a:r>
          </a:p>
          <a:p>
            <a:pPr marL="171450" indent="-171450">
              <a:buFontTx/>
              <a:buChar char="-"/>
            </a:pPr>
            <a:r>
              <a:rPr lang="ro-RO" b="0" i="1" dirty="0" smtClean="0"/>
              <a:t>Computer </a:t>
            </a:r>
            <a:r>
              <a:rPr lang="ro-RO" b="0" i="1" dirty="0" err="1" smtClean="0"/>
              <a:t>Fraud</a:t>
            </a:r>
            <a:r>
              <a:rPr lang="ro-RO" b="0" i="1" dirty="0" smtClean="0"/>
              <a:t>, Art. 301 CC = </a:t>
            </a:r>
            <a:r>
              <a:rPr lang="ro-RO" b="0" i="0" dirty="0" smtClean="0"/>
              <a:t>Fraude</a:t>
            </a:r>
            <a:r>
              <a:rPr lang="ro-RO" b="0" i="0" baseline="0" dirty="0" smtClean="0"/>
              <a:t> informatice, art. 301 CP</a:t>
            </a:r>
          </a:p>
          <a:p>
            <a:pPr marL="171450" indent="-171450">
              <a:buFontTx/>
              <a:buChar char="-"/>
            </a:pPr>
            <a:r>
              <a:rPr lang="ro-RO" b="0" i="1" dirty="0" err="1" smtClean="0"/>
              <a:t>Unauthorised</a:t>
            </a:r>
            <a:r>
              <a:rPr lang="ro-RO" b="0" i="1" dirty="0" smtClean="0"/>
              <a:t> Access </a:t>
            </a:r>
            <a:r>
              <a:rPr lang="ro-RO" b="0" i="1" dirty="0" err="1" smtClean="0"/>
              <a:t>to</a:t>
            </a:r>
            <a:r>
              <a:rPr lang="ro-RO" b="0" i="1" dirty="0" smtClean="0"/>
              <a:t> Computer,</a:t>
            </a:r>
            <a:r>
              <a:rPr lang="ro-RO" b="0" i="1" baseline="0" dirty="0" smtClean="0"/>
              <a:t> Computer </a:t>
            </a:r>
            <a:r>
              <a:rPr lang="ro-RO" b="0" i="1" baseline="0" dirty="0" err="1" smtClean="0"/>
              <a:t>Network</a:t>
            </a:r>
            <a:r>
              <a:rPr lang="ro-RO" b="0" i="1" baseline="0" dirty="0" smtClean="0"/>
              <a:t> or Electronic Data </a:t>
            </a:r>
            <a:r>
              <a:rPr lang="ro-RO" b="0" i="1" baseline="0" dirty="0" err="1" smtClean="0"/>
              <a:t>Processing</a:t>
            </a:r>
            <a:r>
              <a:rPr lang="ro-RO" b="0" i="1" baseline="0" dirty="0" smtClean="0"/>
              <a:t> = Acces neautorizat la calculator, rețeaua de calculatoare sau prelucrarea electronică a datelor</a:t>
            </a:r>
            <a:endParaRPr lang="en-GB" b="0" i="1"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27</a:t>
            </a:fld>
            <a:endParaRPr lang="en-US"/>
          </a:p>
        </p:txBody>
      </p:sp>
    </p:spTree>
    <p:extLst>
      <p:ext uri="{BB962C8B-B14F-4D97-AF65-F5344CB8AC3E}">
        <p14:creationId xmlns:p14="http://schemas.microsoft.com/office/powerpoint/2010/main" val="1659530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31</a:t>
            </a:fld>
            <a:endParaRPr lang="en-US"/>
          </a:p>
        </p:txBody>
      </p:sp>
    </p:spTree>
    <p:extLst>
      <p:ext uri="{BB962C8B-B14F-4D97-AF65-F5344CB8AC3E}">
        <p14:creationId xmlns:p14="http://schemas.microsoft.com/office/powerpoint/2010/main" val="2629456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smtClean="0"/>
              <a:t>Obiectivele</a:t>
            </a:r>
            <a:r>
              <a:rPr lang="en-US" dirty="0" smtClean="0"/>
              <a:t> </a:t>
            </a:r>
            <a:r>
              <a:rPr lang="en-US" dirty="0" err="1" smtClean="0"/>
              <a:t>sesiunii</a:t>
            </a:r>
            <a:r>
              <a:rPr lang="en-US" dirty="0" smtClean="0"/>
              <a:t>. </a:t>
            </a:r>
            <a:r>
              <a:rPr lang="en-US" dirty="0" err="1" smtClean="0"/>
              <a:t>Delegaților</a:t>
            </a:r>
            <a:r>
              <a:rPr lang="en-US" dirty="0" smtClean="0"/>
              <a:t> </a:t>
            </a:r>
            <a:r>
              <a:rPr lang="en-US" dirty="0" err="1" smtClean="0"/>
              <a:t>trebuie</a:t>
            </a:r>
            <a:r>
              <a:rPr lang="en-US" dirty="0" smtClean="0"/>
              <a:t> </a:t>
            </a:r>
            <a:r>
              <a:rPr lang="en-US" dirty="0" err="1" smtClean="0"/>
              <a:t>să</a:t>
            </a:r>
            <a:r>
              <a:rPr lang="en-US" dirty="0" smtClean="0"/>
              <a:t> li se </a:t>
            </a:r>
            <a:r>
              <a:rPr lang="en-US" dirty="0" err="1" smtClean="0"/>
              <a:t>prezinte</a:t>
            </a:r>
            <a:r>
              <a:rPr lang="en-US" dirty="0" smtClean="0"/>
              <a:t> </a:t>
            </a:r>
            <a:r>
              <a:rPr lang="en-US" dirty="0" err="1" smtClean="0"/>
              <a:t>ceea</a:t>
            </a:r>
            <a:r>
              <a:rPr lang="en-US" dirty="0" smtClean="0"/>
              <a:t> </a:t>
            </a:r>
            <a:r>
              <a:rPr lang="en-US" dirty="0" err="1" smtClean="0"/>
              <a:t>ce</a:t>
            </a:r>
            <a:r>
              <a:rPr lang="en-US" dirty="0" smtClean="0"/>
              <a:t> se </a:t>
            </a:r>
            <a:r>
              <a:rPr lang="en-US" dirty="0" err="1" smtClean="0"/>
              <a:t>preconizează</a:t>
            </a:r>
            <a:r>
              <a:rPr lang="en-US" dirty="0" smtClean="0"/>
              <a:t> </a:t>
            </a:r>
            <a:r>
              <a:rPr lang="en-US" dirty="0" err="1" smtClean="0"/>
              <a:t>să</a:t>
            </a:r>
            <a:r>
              <a:rPr lang="en-US" dirty="0" smtClean="0"/>
              <a:t> se </a:t>
            </a:r>
            <a:r>
              <a:rPr lang="en-US" dirty="0" err="1" smtClean="0"/>
              <a:t>realizeze</a:t>
            </a:r>
            <a:r>
              <a:rPr lang="en-US" dirty="0" smtClean="0"/>
              <a:t> </a:t>
            </a:r>
            <a:r>
              <a:rPr lang="en-US" dirty="0" err="1" smtClean="0"/>
              <a:t>până</a:t>
            </a:r>
            <a:r>
              <a:rPr lang="en-US" dirty="0" smtClean="0"/>
              <a:t> la </a:t>
            </a:r>
            <a:r>
              <a:rPr lang="en-US" dirty="0" err="1" smtClean="0"/>
              <a:t>sfârșitul</a:t>
            </a:r>
            <a:r>
              <a:rPr lang="en-US" dirty="0" smtClean="0"/>
              <a:t> </a:t>
            </a:r>
            <a:r>
              <a:rPr lang="en-US" dirty="0" err="1" smtClean="0"/>
              <a:t>sesiunii</a:t>
            </a:r>
            <a:r>
              <a:rPr lang="en-US" dirty="0" smtClean="0"/>
              <a:t>.</a:t>
            </a:r>
            <a:endParaRPr lang="en-US"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dirty="0"/>
          </a:p>
          <a:p>
            <a:pPr algn="just"/>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34</a:t>
            </a:fld>
            <a:endParaRPr lang="en-US"/>
          </a:p>
        </p:txBody>
      </p:sp>
    </p:spTree>
    <p:extLst>
      <p:ext uri="{BB962C8B-B14F-4D97-AF65-F5344CB8AC3E}">
        <p14:creationId xmlns:p14="http://schemas.microsoft.com/office/powerpoint/2010/main" val="1141481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ro-RO" dirty="0" smtClean="0"/>
              <a:t>diapozitiv </a:t>
            </a:r>
            <a:r>
              <a:rPr lang="en-US" dirty="0" err="1" smtClean="0"/>
              <a:t>reprezintă</a:t>
            </a:r>
            <a:r>
              <a:rPr lang="en-US" dirty="0" smtClean="0"/>
              <a:t> </a:t>
            </a:r>
            <a:r>
              <a:rPr lang="en-US" dirty="0" err="1" smtClean="0"/>
              <a:t>lista</a:t>
            </a:r>
            <a:r>
              <a:rPr lang="en-US" dirty="0" smtClean="0"/>
              <a:t> </a:t>
            </a:r>
            <a:r>
              <a:rPr lang="en-US" dirty="0" err="1" smtClean="0"/>
              <a:t>întrebărilor</a:t>
            </a:r>
            <a:r>
              <a:rPr lang="en-US" dirty="0" smtClean="0"/>
              <a:t> de fond </a:t>
            </a:r>
            <a:r>
              <a:rPr lang="en-US" dirty="0" err="1" smtClean="0"/>
              <a:t>privind</a:t>
            </a:r>
            <a:r>
              <a:rPr lang="en-US" dirty="0" smtClean="0"/>
              <a:t> </a:t>
            </a:r>
            <a:r>
              <a:rPr lang="en-US" dirty="0" err="1" smtClean="0"/>
              <a:t>autoritățile</a:t>
            </a:r>
            <a:r>
              <a:rPr lang="en-US" dirty="0" smtClean="0"/>
              <a:t> </a:t>
            </a:r>
            <a:r>
              <a:rPr lang="en-US" dirty="0" err="1" smtClean="0"/>
              <a:t>competente</a:t>
            </a:r>
            <a:r>
              <a:rPr lang="en-US" dirty="0" smtClean="0"/>
              <a:t> în </a:t>
            </a:r>
            <a:r>
              <a:rPr lang="en-US" dirty="0" err="1" smtClean="0"/>
              <a:t>domeniul</a:t>
            </a:r>
            <a:r>
              <a:rPr lang="en-US" dirty="0" smtClean="0"/>
              <a:t> </a:t>
            </a:r>
            <a:r>
              <a:rPr lang="en-US" dirty="0" err="1" smtClean="0"/>
              <a:t>criminalității</a:t>
            </a:r>
            <a:r>
              <a:rPr lang="en-US" dirty="0" smtClean="0"/>
              <a:t> </a:t>
            </a:r>
            <a:r>
              <a:rPr lang="en-US" dirty="0" err="1" smtClean="0"/>
              <a:t>informatice</a:t>
            </a:r>
            <a:r>
              <a:rPr lang="en-US" dirty="0" smtClean="0"/>
              <a:t> din </a:t>
            </a:r>
            <a:r>
              <a:rPr lang="en-US" dirty="0" err="1" smtClean="0"/>
              <a:t>orice</a:t>
            </a:r>
            <a:r>
              <a:rPr lang="en-US" dirty="0" smtClean="0"/>
              <a:t> </a:t>
            </a:r>
            <a:r>
              <a:rPr lang="en-US" dirty="0" err="1" smtClean="0"/>
              <a:t>țară</a:t>
            </a:r>
            <a:r>
              <a:rPr lang="en-US" dirty="0" smtClean="0"/>
              <a:t>. </a:t>
            </a:r>
            <a:r>
              <a:rPr lang="en-US" dirty="0" err="1" smtClean="0"/>
              <a:t>Expertul</a:t>
            </a:r>
            <a:r>
              <a:rPr lang="en-US" dirty="0" smtClean="0"/>
              <a:t> </a:t>
            </a:r>
            <a:r>
              <a:rPr lang="en-US" dirty="0" err="1" smtClean="0"/>
              <a:t>poate</a:t>
            </a:r>
            <a:r>
              <a:rPr lang="en-US" dirty="0" smtClean="0"/>
              <a:t> </a:t>
            </a:r>
            <a:r>
              <a:rPr lang="en-US" dirty="0" err="1" smtClean="0"/>
              <a:t>invita</a:t>
            </a:r>
            <a:r>
              <a:rPr lang="en-US" dirty="0" smtClean="0"/>
              <a:t> </a:t>
            </a:r>
            <a:r>
              <a:rPr lang="en-US" dirty="0" err="1" smtClean="0"/>
              <a:t>delegații</a:t>
            </a:r>
            <a:r>
              <a:rPr lang="en-US" dirty="0" smtClean="0"/>
              <a:t> </a:t>
            </a:r>
            <a:r>
              <a:rPr lang="en-US" dirty="0" err="1" smtClean="0"/>
              <a:t>să</a:t>
            </a:r>
            <a:r>
              <a:rPr lang="en-US" dirty="0" smtClean="0"/>
              <a:t> </a:t>
            </a:r>
            <a:r>
              <a:rPr lang="en-US" dirty="0" err="1" smtClean="0"/>
              <a:t>participe</a:t>
            </a:r>
            <a:r>
              <a:rPr lang="en-US" dirty="0" smtClean="0"/>
              <a:t> </a:t>
            </a:r>
            <a:r>
              <a:rPr lang="en-US" dirty="0" err="1" smtClean="0"/>
              <a:t>împreună</a:t>
            </a:r>
            <a:r>
              <a:rPr lang="en-US" dirty="0" smtClean="0"/>
              <a:t> cu el/</a:t>
            </a:r>
            <a:r>
              <a:rPr lang="en-US" dirty="0" err="1" smtClean="0"/>
              <a:t>ea</a:t>
            </a:r>
            <a:r>
              <a:rPr lang="en-US" dirty="0" smtClean="0"/>
              <a:t> la </a:t>
            </a:r>
            <a:r>
              <a:rPr lang="en-US" dirty="0" err="1" smtClean="0"/>
              <a:t>oferirea</a:t>
            </a:r>
            <a:r>
              <a:rPr lang="en-US" dirty="0" smtClean="0"/>
              <a:t> de </a:t>
            </a:r>
            <a:r>
              <a:rPr lang="en-US" dirty="0" err="1" smtClean="0"/>
              <a:t>răspunsuri</a:t>
            </a:r>
            <a:r>
              <a:rPr lang="en-US" dirty="0" smtClean="0"/>
              <a:t>.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a:p>
        </p:txBody>
      </p:sp>
    </p:spTree>
    <p:extLst>
      <p:ext uri="{BB962C8B-B14F-4D97-AF65-F5344CB8AC3E}">
        <p14:creationId xmlns:p14="http://schemas.microsoft.com/office/powerpoint/2010/main" val="2722872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err="1" smtClean="0"/>
              <a:t>Acest</a:t>
            </a:r>
            <a:r>
              <a:rPr lang="en-US" dirty="0" smtClean="0"/>
              <a:t> </a:t>
            </a:r>
            <a:r>
              <a:rPr lang="ro-RO" dirty="0" smtClean="0"/>
              <a:t>diapozitiv </a:t>
            </a:r>
            <a:r>
              <a:rPr lang="en-US" dirty="0" err="1" smtClean="0"/>
              <a:t>reprezintă</a:t>
            </a:r>
            <a:r>
              <a:rPr lang="en-US" dirty="0" smtClean="0"/>
              <a:t> o </a:t>
            </a:r>
            <a:r>
              <a:rPr lang="en-US" dirty="0" err="1" smtClean="0"/>
              <a:t>cercetare</a:t>
            </a:r>
            <a:r>
              <a:rPr lang="en-US" dirty="0" smtClean="0"/>
              <a:t> </a:t>
            </a:r>
            <a:r>
              <a:rPr lang="en-US" dirty="0" err="1" smtClean="0"/>
              <a:t>mai</a:t>
            </a:r>
            <a:r>
              <a:rPr lang="en-US" dirty="0" smtClean="0"/>
              <a:t> </a:t>
            </a:r>
            <a:r>
              <a:rPr lang="en-US" dirty="0" err="1" smtClean="0"/>
              <a:t>concentrată</a:t>
            </a:r>
            <a:r>
              <a:rPr lang="en-US" dirty="0" smtClean="0"/>
              <a:t> </a:t>
            </a:r>
            <a:r>
              <a:rPr lang="en-US" dirty="0" err="1" smtClean="0"/>
              <a:t>și</a:t>
            </a:r>
            <a:r>
              <a:rPr lang="en-US" dirty="0" smtClean="0"/>
              <a:t> </a:t>
            </a:r>
            <a:r>
              <a:rPr lang="en-US" dirty="0" err="1" smtClean="0"/>
              <a:t>autoexaminarea</a:t>
            </a:r>
            <a:r>
              <a:rPr lang="en-US" dirty="0" smtClean="0"/>
              <a:t> </a:t>
            </a:r>
            <a:r>
              <a:rPr lang="en-US" dirty="0" err="1" smtClean="0"/>
              <a:t>anvergurii</a:t>
            </a:r>
            <a:r>
              <a:rPr lang="en-US" dirty="0" smtClean="0"/>
              <a:t> </a:t>
            </a:r>
            <a:r>
              <a:rPr lang="en-US" dirty="0" err="1" smtClean="0"/>
              <a:t>juridice</a:t>
            </a:r>
            <a:r>
              <a:rPr lang="en-US" dirty="0" smtClean="0"/>
              <a:t> </a:t>
            </a:r>
            <a:r>
              <a:rPr lang="en-US" dirty="0" err="1" smtClean="0"/>
              <a:t>și</a:t>
            </a:r>
            <a:r>
              <a:rPr lang="en-US" dirty="0" smtClean="0"/>
              <a:t> practice a </a:t>
            </a:r>
            <a:r>
              <a:rPr lang="en-US" dirty="0" err="1" smtClean="0"/>
              <a:t>autorităților</a:t>
            </a:r>
            <a:r>
              <a:rPr lang="en-US" dirty="0" smtClean="0"/>
              <a:t> </a:t>
            </a:r>
            <a:r>
              <a:rPr lang="en-US" dirty="0" err="1" smtClean="0"/>
              <a:t>specializate</a:t>
            </a:r>
            <a:r>
              <a:rPr lang="en-US" dirty="0" smtClean="0"/>
              <a:t>. </a:t>
            </a:r>
            <a:r>
              <a:rPr lang="en-US" dirty="0" err="1" smtClean="0"/>
              <a:t>Expertul</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efectueze</a:t>
            </a:r>
            <a:r>
              <a:rPr lang="en-US" dirty="0" smtClean="0"/>
              <a:t>, </a:t>
            </a:r>
            <a:r>
              <a:rPr lang="en-US" dirty="0" err="1" smtClean="0"/>
              <a:t>sperăm</a:t>
            </a:r>
            <a:r>
              <a:rPr lang="en-US" dirty="0" smtClean="0"/>
              <a:t>, </a:t>
            </a:r>
            <a:r>
              <a:rPr lang="en-US" dirty="0" err="1" smtClean="0"/>
              <a:t>împreună</a:t>
            </a:r>
            <a:r>
              <a:rPr lang="en-US" dirty="0" smtClean="0"/>
              <a:t> cu </a:t>
            </a:r>
            <a:r>
              <a:rPr lang="en-US" dirty="0" err="1" smtClean="0"/>
              <a:t>delegații</a:t>
            </a:r>
            <a:r>
              <a:rPr lang="en-US" dirty="0" smtClean="0"/>
              <a:t>, o </a:t>
            </a:r>
            <a:r>
              <a:rPr lang="en-US" dirty="0" err="1" smtClean="0"/>
              <a:t>scurtă</a:t>
            </a:r>
            <a:r>
              <a:rPr lang="en-US" dirty="0" smtClean="0"/>
              <a:t> </a:t>
            </a:r>
            <a:r>
              <a:rPr lang="en-US" dirty="0" err="1" smtClean="0"/>
              <a:t>analiză</a:t>
            </a:r>
            <a:r>
              <a:rPr lang="en-US" dirty="0" smtClean="0"/>
              <a:t> a </a:t>
            </a:r>
            <a:r>
              <a:rPr lang="en-US" dirty="0" err="1" smtClean="0"/>
              <a:t>stării</a:t>
            </a:r>
            <a:r>
              <a:rPr lang="en-US" dirty="0" smtClean="0"/>
              <a:t> de </a:t>
            </a:r>
            <a:r>
              <a:rPr lang="en-US" dirty="0" err="1" smtClean="0"/>
              <a:t>fapt</a:t>
            </a:r>
            <a:r>
              <a:rPr lang="en-US" dirty="0" smtClean="0"/>
              <a:t>.</a:t>
            </a:r>
          </a:p>
          <a:p>
            <a:endParaRPr lang="en-US" dirty="0" smtClean="0"/>
          </a:p>
          <a:p>
            <a:r>
              <a:rPr lang="en-US" dirty="0" err="1" smtClean="0"/>
              <a:t>Nivelul</a:t>
            </a:r>
            <a:r>
              <a:rPr lang="en-US" dirty="0" smtClean="0"/>
              <a:t> </a:t>
            </a:r>
            <a:r>
              <a:rPr lang="en-US" dirty="0" err="1" smtClean="0"/>
              <a:t>normativ</a:t>
            </a:r>
            <a:r>
              <a:rPr lang="en-US" dirty="0" smtClean="0"/>
              <a:t> </a:t>
            </a:r>
            <a:r>
              <a:rPr lang="en-US" dirty="0" err="1" smtClean="0"/>
              <a:t>înseamnă</a:t>
            </a:r>
            <a:r>
              <a:rPr lang="en-US" dirty="0" smtClean="0"/>
              <a:t> </a:t>
            </a:r>
            <a:r>
              <a:rPr lang="ro-RO" dirty="0" smtClean="0"/>
              <a:t>contextul </a:t>
            </a:r>
            <a:r>
              <a:rPr lang="en-US" dirty="0" smtClean="0"/>
              <a:t>leg</a:t>
            </a:r>
            <a:r>
              <a:rPr lang="ro-RO" dirty="0" err="1" smtClean="0"/>
              <a:t>islativ</a:t>
            </a:r>
            <a:r>
              <a:rPr lang="ro-RO" dirty="0" smtClean="0"/>
              <a:t>, statutar sau de r</a:t>
            </a:r>
            <a:r>
              <a:rPr lang="en-US" dirty="0" err="1" smtClean="0"/>
              <a:t>eglementare</a:t>
            </a:r>
            <a:r>
              <a:rPr lang="en-US" dirty="0" smtClean="0"/>
              <a:t> inter</a:t>
            </a:r>
            <a:r>
              <a:rPr lang="ro-RO" dirty="0" smtClean="0"/>
              <a:t>n</a:t>
            </a:r>
            <a:r>
              <a:rPr lang="en-US" dirty="0" smtClean="0"/>
              <a:t>. </a:t>
            </a:r>
            <a:r>
              <a:rPr lang="en-US" dirty="0" err="1" smtClean="0"/>
              <a:t>Alte</a:t>
            </a:r>
            <a:r>
              <a:rPr lang="en-US" dirty="0" smtClean="0"/>
              <a:t> </a:t>
            </a:r>
            <a:r>
              <a:rPr lang="en-US" dirty="0" err="1" smtClean="0"/>
              <a:t>întrebări</a:t>
            </a:r>
            <a:r>
              <a:rPr lang="en-US" dirty="0" smtClean="0"/>
              <a:t> </a:t>
            </a:r>
            <a:r>
              <a:rPr lang="ro-RO" dirty="0" smtClean="0"/>
              <a:t>nu au nevoie de explicații</a:t>
            </a:r>
            <a:r>
              <a:rPr lang="en-US" dirty="0" smtClean="0"/>
              <a:t>.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3808075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examineze</a:t>
            </a:r>
            <a:r>
              <a:rPr lang="en-US" dirty="0" smtClean="0"/>
              <a:t> </a:t>
            </a:r>
            <a:r>
              <a:rPr lang="en-US" dirty="0" err="1" smtClean="0"/>
              <a:t>mai</a:t>
            </a:r>
            <a:r>
              <a:rPr lang="en-US" dirty="0" smtClean="0"/>
              <a:t> </a:t>
            </a:r>
            <a:r>
              <a:rPr lang="en-US" dirty="0" err="1" smtClean="0"/>
              <a:t>atent</a:t>
            </a:r>
            <a:r>
              <a:rPr lang="en-US" dirty="0" smtClean="0"/>
              <a:t> </a:t>
            </a:r>
            <a:r>
              <a:rPr lang="en-US" dirty="0" err="1" smtClean="0"/>
              <a:t>detaliile</a:t>
            </a:r>
            <a:r>
              <a:rPr lang="en-US" dirty="0" smtClean="0"/>
              <a:t> </a:t>
            </a:r>
            <a:r>
              <a:rPr lang="en-US" dirty="0" err="1" smtClean="0"/>
              <a:t>configurării</a:t>
            </a:r>
            <a:r>
              <a:rPr lang="en-US" dirty="0" smtClean="0"/>
              <a:t> </a:t>
            </a:r>
            <a:r>
              <a:rPr lang="en-US" dirty="0" err="1" smtClean="0"/>
              <a:t>autorităților</a:t>
            </a:r>
            <a:r>
              <a:rPr lang="en-US" dirty="0" smtClean="0"/>
              <a:t> </a:t>
            </a:r>
            <a:r>
              <a:rPr lang="en-US" dirty="0" err="1" smtClean="0"/>
              <a:t>specializate</a:t>
            </a:r>
            <a:r>
              <a:rPr lang="en-US" dirty="0" smtClean="0"/>
              <a:t> în </a:t>
            </a:r>
            <a:r>
              <a:rPr lang="en-US" dirty="0" err="1" smtClean="0"/>
              <a:t>materie</a:t>
            </a:r>
            <a:r>
              <a:rPr lang="en-US" dirty="0" smtClean="0"/>
              <a:t> de </a:t>
            </a:r>
            <a:r>
              <a:rPr lang="en-US" dirty="0" err="1" smtClean="0"/>
              <a:t>criminalitate</a:t>
            </a:r>
            <a:r>
              <a:rPr lang="en-US" dirty="0" smtClean="0"/>
              <a:t> </a:t>
            </a:r>
            <a:r>
              <a:rPr lang="en-US" dirty="0" err="1" smtClean="0"/>
              <a:t>informatică</a:t>
            </a:r>
            <a:r>
              <a:rPr lang="en-US" dirty="0" smtClean="0"/>
              <a:t>. </a:t>
            </a:r>
            <a:r>
              <a:rPr lang="en-US" dirty="0" err="1" smtClean="0"/>
              <a:t>Ce</a:t>
            </a:r>
            <a:r>
              <a:rPr lang="en-US" dirty="0" smtClean="0"/>
              <a:t> </a:t>
            </a:r>
            <a:r>
              <a:rPr lang="en-US" dirty="0" err="1" smtClean="0"/>
              <a:t>fel</a:t>
            </a:r>
            <a:r>
              <a:rPr lang="en-US" dirty="0" smtClean="0"/>
              <a:t> de </a:t>
            </a:r>
            <a:r>
              <a:rPr lang="en-US" dirty="0" err="1" smtClean="0"/>
              <a:t>regulament</a:t>
            </a:r>
            <a:r>
              <a:rPr lang="en-US" dirty="0" smtClean="0"/>
              <a:t> </a:t>
            </a:r>
            <a:r>
              <a:rPr lang="en-US" dirty="0" err="1" smtClean="0"/>
              <a:t>reglementează</a:t>
            </a:r>
            <a:r>
              <a:rPr lang="en-US" dirty="0" smtClean="0"/>
              <a:t> </a:t>
            </a:r>
            <a:r>
              <a:rPr lang="en-US" dirty="0" err="1" smtClean="0"/>
              <a:t>activitatea</a:t>
            </a:r>
            <a:r>
              <a:rPr lang="en-US" dirty="0" smtClean="0"/>
              <a:t> </a:t>
            </a:r>
            <a:r>
              <a:rPr lang="en-US" dirty="0" err="1" smtClean="0"/>
              <a:t>acestora</a:t>
            </a:r>
            <a:r>
              <a:rPr lang="en-US" dirty="0" smtClean="0"/>
              <a:t>, care </a:t>
            </a:r>
            <a:r>
              <a:rPr lang="en-US" dirty="0" err="1" smtClean="0"/>
              <a:t>este</a:t>
            </a:r>
            <a:r>
              <a:rPr lang="en-US" dirty="0" smtClean="0"/>
              <a:t> </a:t>
            </a:r>
            <a:r>
              <a:rPr lang="en-US" dirty="0" err="1" smtClean="0"/>
              <a:t>jurisdicția</a:t>
            </a:r>
            <a:r>
              <a:rPr lang="en-US" dirty="0" smtClean="0"/>
              <a:t> </a:t>
            </a:r>
            <a:r>
              <a:rPr lang="en-US" dirty="0" err="1" smtClean="0"/>
              <a:t>lor</a:t>
            </a:r>
            <a:r>
              <a:rPr lang="en-US" dirty="0" smtClean="0"/>
              <a:t>, </a:t>
            </a:r>
            <a:r>
              <a:rPr lang="en-US" dirty="0" err="1" smtClean="0"/>
              <a:t>cât</a:t>
            </a:r>
            <a:r>
              <a:rPr lang="en-US" dirty="0" smtClean="0"/>
              <a:t> de bine </a:t>
            </a:r>
            <a:r>
              <a:rPr lang="en-US" dirty="0" err="1" smtClean="0"/>
              <a:t>sunt</a:t>
            </a:r>
            <a:r>
              <a:rPr lang="en-US" dirty="0" smtClean="0"/>
              <a:t> </a:t>
            </a:r>
            <a:r>
              <a:rPr lang="en-US" dirty="0" err="1" smtClean="0"/>
              <a:t>acestea</a:t>
            </a:r>
            <a:r>
              <a:rPr lang="en-US" dirty="0" smtClean="0"/>
              <a:t> </a:t>
            </a:r>
            <a:r>
              <a:rPr lang="en-US" dirty="0" err="1" smtClean="0"/>
              <a:t>dotate</a:t>
            </a:r>
            <a:r>
              <a:rPr lang="en-US" dirty="0" smtClean="0"/>
              <a:t> cu </a:t>
            </a:r>
            <a:r>
              <a:rPr lang="en-US" dirty="0" err="1" smtClean="0"/>
              <a:t>angajați</a:t>
            </a:r>
            <a:r>
              <a:rPr lang="en-US" dirty="0" smtClean="0"/>
              <a:t> </a:t>
            </a:r>
            <a:r>
              <a:rPr lang="en-US" dirty="0" err="1" smtClean="0"/>
              <a:t>și</a:t>
            </a:r>
            <a:r>
              <a:rPr lang="en-US" dirty="0" smtClean="0"/>
              <a:t> </a:t>
            </a:r>
            <a:r>
              <a:rPr lang="en-US" dirty="0" err="1" smtClean="0"/>
              <a:t>echipați</a:t>
            </a:r>
            <a:r>
              <a:rPr lang="en-US" dirty="0" smtClean="0"/>
              <a:t>, </a:t>
            </a:r>
            <a:r>
              <a:rPr lang="en-US" dirty="0" err="1" smtClean="0"/>
              <a:t>există</a:t>
            </a:r>
            <a:r>
              <a:rPr lang="en-US" dirty="0" smtClean="0"/>
              <a:t> </a:t>
            </a:r>
            <a:r>
              <a:rPr lang="en-US" dirty="0" err="1" smtClean="0"/>
              <a:t>conexiuni</a:t>
            </a:r>
            <a:r>
              <a:rPr lang="en-US" dirty="0" smtClean="0"/>
              <a:t> </a:t>
            </a:r>
            <a:r>
              <a:rPr lang="en-US" dirty="0" err="1" smtClean="0"/>
              <a:t>între</a:t>
            </a:r>
            <a:r>
              <a:rPr lang="en-US" dirty="0" smtClean="0"/>
              <a:t> </a:t>
            </a:r>
            <a:r>
              <a:rPr lang="en-US" dirty="0" err="1" smtClean="0"/>
              <a:t>acestea</a:t>
            </a:r>
            <a:r>
              <a:rPr lang="en-US" dirty="0" smtClean="0"/>
              <a:t> </a:t>
            </a:r>
            <a:r>
              <a:rPr lang="en-US" dirty="0" err="1" smtClean="0"/>
              <a:t>și</a:t>
            </a:r>
            <a:r>
              <a:rPr lang="en-US" dirty="0" smtClean="0"/>
              <a:t> </a:t>
            </a:r>
            <a:r>
              <a:rPr lang="en-US" dirty="0" err="1" smtClean="0"/>
              <a:t>alte</a:t>
            </a:r>
            <a:r>
              <a:rPr lang="en-US" dirty="0" smtClean="0"/>
              <a:t> </a:t>
            </a:r>
            <a:r>
              <a:rPr lang="en-US" dirty="0" err="1" smtClean="0"/>
              <a:t>autorități</a:t>
            </a:r>
            <a:r>
              <a:rPr lang="en-US" dirty="0" smtClean="0"/>
              <a:t> din </a:t>
            </a:r>
            <a:r>
              <a:rPr lang="en-US" dirty="0" err="1" smtClean="0"/>
              <a:t>sistem</a:t>
            </a:r>
            <a:r>
              <a:rPr lang="en-US" dirty="0" smtClean="0"/>
              <a:t> etc.?</a:t>
            </a:r>
          </a:p>
          <a:p>
            <a:endParaRPr lang="en-US" dirty="0" smtClean="0"/>
          </a:p>
          <a:p>
            <a:r>
              <a:rPr lang="en-US" dirty="0" err="1" smtClean="0"/>
              <a:t>Expertul</a:t>
            </a:r>
            <a:r>
              <a:rPr lang="en-US" dirty="0" smtClean="0"/>
              <a:t> </a:t>
            </a:r>
            <a:r>
              <a:rPr lang="en-US" dirty="0" err="1" smtClean="0"/>
              <a:t>poate</a:t>
            </a:r>
            <a:r>
              <a:rPr lang="en-US" dirty="0" smtClean="0"/>
              <a:t> </a:t>
            </a:r>
            <a:r>
              <a:rPr lang="en-US" dirty="0" err="1" smtClean="0"/>
              <a:t>invita</a:t>
            </a:r>
            <a:r>
              <a:rPr lang="en-US" dirty="0" smtClean="0"/>
              <a:t> </a:t>
            </a:r>
            <a:r>
              <a:rPr lang="en-US" dirty="0" err="1" smtClean="0"/>
              <a:t>delegații</a:t>
            </a:r>
            <a:r>
              <a:rPr lang="en-US" dirty="0" smtClean="0"/>
              <a:t> </a:t>
            </a:r>
            <a:r>
              <a:rPr lang="en-US" dirty="0" err="1" smtClean="0"/>
              <a:t>să</a:t>
            </a:r>
            <a:r>
              <a:rPr lang="en-US" dirty="0" smtClean="0"/>
              <a:t> </a:t>
            </a:r>
            <a:r>
              <a:rPr lang="en-US" dirty="0" err="1" smtClean="0"/>
              <a:t>participe</a:t>
            </a:r>
            <a:r>
              <a:rPr lang="en-US" dirty="0" smtClean="0"/>
              <a:t> la </a:t>
            </a:r>
            <a:r>
              <a:rPr lang="en-US" dirty="0" err="1" smtClean="0"/>
              <a:t>oferirea</a:t>
            </a:r>
            <a:r>
              <a:rPr lang="en-US" dirty="0" smtClean="0"/>
              <a:t> de </a:t>
            </a:r>
            <a:r>
              <a:rPr lang="en-US" dirty="0" err="1" smtClean="0"/>
              <a:t>răspunsuri</a:t>
            </a:r>
            <a:r>
              <a:rPr lang="en-US" dirty="0" smtClean="0"/>
              <a:t>.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3831681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reprezintă</a:t>
            </a:r>
            <a:r>
              <a:rPr lang="en-US" dirty="0" smtClean="0"/>
              <a:t> o </a:t>
            </a:r>
            <a:r>
              <a:rPr lang="en-US" dirty="0" err="1" smtClean="0"/>
              <a:t>introspectivă</a:t>
            </a:r>
            <a:r>
              <a:rPr lang="en-US" dirty="0" smtClean="0"/>
              <a:t> </a:t>
            </a:r>
            <a:r>
              <a:rPr lang="en-US" dirty="0" err="1" smtClean="0"/>
              <a:t>mai</a:t>
            </a:r>
            <a:r>
              <a:rPr lang="en-US" dirty="0" smtClean="0"/>
              <a:t> </a:t>
            </a:r>
            <a:r>
              <a:rPr lang="en-US" dirty="0" err="1" smtClean="0"/>
              <a:t>detaliată</a:t>
            </a:r>
            <a:r>
              <a:rPr lang="en-US" dirty="0" smtClean="0"/>
              <a:t> în </a:t>
            </a:r>
            <a:r>
              <a:rPr lang="en-US" dirty="0" err="1" smtClean="0"/>
              <a:t>partea</a:t>
            </a:r>
            <a:r>
              <a:rPr lang="en-US" dirty="0" smtClean="0"/>
              <a:t> de </a:t>
            </a:r>
            <a:r>
              <a:rPr lang="en-US" dirty="0" err="1" smtClean="0"/>
              <a:t>competențe</a:t>
            </a:r>
            <a:r>
              <a:rPr lang="en-US" dirty="0" smtClean="0"/>
              <a:t>/</a:t>
            </a:r>
            <a:r>
              <a:rPr lang="en-US" dirty="0" err="1" smtClean="0"/>
              <a:t>jurisdicție</a:t>
            </a:r>
            <a:r>
              <a:rPr lang="en-US" dirty="0" smtClean="0"/>
              <a:t> a </a:t>
            </a:r>
            <a:r>
              <a:rPr lang="en-US" dirty="0" err="1" smtClean="0"/>
              <a:t>configurării</a:t>
            </a:r>
            <a:r>
              <a:rPr lang="en-US" dirty="0" smtClean="0"/>
              <a:t> </a:t>
            </a:r>
            <a:r>
              <a:rPr lang="en-US" dirty="0" err="1" smtClean="0"/>
              <a:t>cadrului</a:t>
            </a:r>
            <a:r>
              <a:rPr lang="en-US" dirty="0" smtClean="0"/>
              <a:t> </a:t>
            </a:r>
            <a:r>
              <a:rPr lang="en-US" dirty="0" err="1" smtClean="0"/>
              <a:t>specializat</a:t>
            </a:r>
            <a:r>
              <a:rPr lang="en-US" dirty="0" smtClean="0"/>
              <a:t> </a:t>
            </a:r>
            <a:r>
              <a:rPr lang="en-US" dirty="0" err="1" smtClean="0"/>
              <a:t>și</a:t>
            </a:r>
            <a:r>
              <a:rPr lang="en-US" dirty="0" smtClean="0"/>
              <a:t> a </a:t>
            </a:r>
            <a:r>
              <a:rPr lang="en-US" dirty="0" err="1" smtClean="0"/>
              <a:t>autorităților</a:t>
            </a:r>
            <a:r>
              <a:rPr lang="en-US" dirty="0" smtClean="0"/>
              <a:t>. </a:t>
            </a:r>
            <a:r>
              <a:rPr lang="en-US" dirty="0" err="1" smtClean="0"/>
              <a:t>Întrebările</a:t>
            </a:r>
            <a:r>
              <a:rPr lang="en-US" dirty="0" smtClean="0"/>
              <a:t> </a:t>
            </a:r>
            <a:r>
              <a:rPr lang="en-US" dirty="0" err="1" smtClean="0"/>
              <a:t>reprezintă</a:t>
            </a:r>
            <a:r>
              <a:rPr lang="en-US" dirty="0" smtClean="0"/>
              <a:t>, în </a:t>
            </a:r>
            <a:r>
              <a:rPr lang="en-US" dirty="0" err="1" smtClean="0"/>
              <a:t>principiu</a:t>
            </a:r>
            <a:r>
              <a:rPr lang="en-US" dirty="0" smtClean="0"/>
              <a:t>, </a:t>
            </a:r>
            <a:r>
              <a:rPr lang="en-US" dirty="0" err="1" smtClean="0"/>
              <a:t>lista</a:t>
            </a:r>
            <a:r>
              <a:rPr lang="en-US" dirty="0" smtClean="0"/>
              <a:t> </a:t>
            </a:r>
            <a:r>
              <a:rPr lang="en-US" dirty="0" err="1" smtClean="0"/>
              <a:t>competențelor</a:t>
            </a:r>
            <a:r>
              <a:rPr lang="en-US" dirty="0" smtClean="0"/>
              <a:t> care </a:t>
            </a:r>
            <a:r>
              <a:rPr lang="en-US" dirty="0" err="1" smtClean="0"/>
              <a:t>trebuie</a:t>
            </a:r>
            <a:r>
              <a:rPr lang="en-US" dirty="0" smtClean="0"/>
              <a:t> </a:t>
            </a:r>
            <a:r>
              <a:rPr lang="en-US" dirty="0" err="1" smtClean="0"/>
              <a:t>să</a:t>
            </a:r>
            <a:r>
              <a:rPr lang="en-US" dirty="0" smtClean="0"/>
              <a:t> </a:t>
            </a:r>
            <a:r>
              <a:rPr lang="en-US" dirty="0" err="1" smtClean="0"/>
              <a:t>existe</a:t>
            </a:r>
            <a:r>
              <a:rPr lang="en-US" dirty="0" smtClean="0"/>
              <a:t> </a:t>
            </a:r>
            <a:r>
              <a:rPr lang="en-US" dirty="0" err="1" smtClean="0"/>
              <a:t>pentru</a:t>
            </a:r>
            <a:r>
              <a:rPr lang="en-US" dirty="0" smtClean="0"/>
              <a:t> </a:t>
            </a:r>
            <a:r>
              <a:rPr lang="en-US" dirty="0" err="1" smtClean="0"/>
              <a:t>specializarea</a:t>
            </a:r>
            <a:r>
              <a:rPr lang="en-US" dirty="0" smtClean="0"/>
              <a:t> </a:t>
            </a:r>
            <a:r>
              <a:rPr lang="en-US" dirty="0" err="1" smtClean="0"/>
              <a:t>efectivă</a:t>
            </a:r>
            <a:r>
              <a:rPr lang="en-US" dirty="0" smtClean="0"/>
              <a:t> a </a:t>
            </a:r>
            <a:r>
              <a:rPr lang="en-US" dirty="0" err="1" smtClean="0"/>
              <a:t>autorităților</a:t>
            </a:r>
            <a:r>
              <a:rPr lang="en-US" dirty="0" smtClean="0"/>
              <a:t> din </a:t>
            </a:r>
            <a:r>
              <a:rPr lang="en-US" dirty="0" err="1" smtClean="0"/>
              <a:t>domeniul</a:t>
            </a:r>
            <a:r>
              <a:rPr lang="en-US" dirty="0" smtClean="0"/>
              <a:t> </a:t>
            </a:r>
            <a:r>
              <a:rPr lang="en-US" dirty="0" err="1" smtClean="0"/>
              <a:t>criminalității</a:t>
            </a:r>
            <a:r>
              <a:rPr lang="en-US" dirty="0" smtClean="0"/>
              <a:t> </a:t>
            </a:r>
            <a:r>
              <a:rPr lang="en-US" dirty="0" err="1" smtClean="0"/>
              <a:t>informatice</a:t>
            </a:r>
            <a:r>
              <a:rPr lang="en-US" dirty="0" smtClean="0"/>
              <a:t>. </a:t>
            </a:r>
            <a:r>
              <a:rPr lang="en-US" dirty="0" err="1" smtClean="0"/>
              <a:t>Fără</a:t>
            </a:r>
            <a:r>
              <a:rPr lang="en-US" dirty="0" smtClean="0"/>
              <a:t> </a:t>
            </a:r>
            <a:r>
              <a:rPr lang="en-US" dirty="0" err="1" smtClean="0"/>
              <a:t>aceasta</a:t>
            </a:r>
            <a:r>
              <a:rPr lang="en-US" dirty="0" smtClean="0"/>
              <a:t>, cu </a:t>
            </a:r>
            <a:r>
              <a:rPr lang="en-US" dirty="0" err="1" smtClean="0"/>
              <a:t>greu</a:t>
            </a:r>
            <a:r>
              <a:rPr lang="en-US" dirty="0" smtClean="0"/>
              <a:t> se </a:t>
            </a:r>
            <a:r>
              <a:rPr lang="en-US" dirty="0" err="1" smtClean="0"/>
              <a:t>poate</a:t>
            </a:r>
            <a:r>
              <a:rPr lang="en-US" dirty="0" smtClean="0"/>
              <a:t> </a:t>
            </a:r>
            <a:r>
              <a:rPr lang="en-US" dirty="0" err="1" smtClean="0"/>
              <a:t>spune</a:t>
            </a:r>
            <a:r>
              <a:rPr lang="en-US" dirty="0" smtClean="0"/>
              <a:t> </a:t>
            </a:r>
            <a:r>
              <a:rPr lang="en-US" dirty="0" err="1" smtClean="0"/>
              <a:t>că</a:t>
            </a:r>
            <a:r>
              <a:rPr lang="en-US" dirty="0" smtClean="0"/>
              <a:t> o </a:t>
            </a:r>
            <a:r>
              <a:rPr lang="en-US" dirty="0" err="1" smtClean="0"/>
              <a:t>țară</a:t>
            </a:r>
            <a:r>
              <a:rPr lang="en-US" dirty="0" smtClean="0"/>
              <a:t> are în </a:t>
            </a:r>
            <a:r>
              <a:rPr lang="en-US" dirty="0" err="1" smtClean="0"/>
              <a:t>vigoare</a:t>
            </a:r>
            <a:r>
              <a:rPr lang="en-US" dirty="0" smtClean="0"/>
              <a:t> un </a:t>
            </a:r>
            <a:r>
              <a:rPr lang="en-US" dirty="0" err="1" smtClean="0"/>
              <a:t>cadru</a:t>
            </a:r>
            <a:r>
              <a:rPr lang="en-US" dirty="0" smtClean="0"/>
              <a:t> </a:t>
            </a:r>
            <a:r>
              <a:rPr lang="en-US" dirty="0" err="1" smtClean="0"/>
              <a:t>eficient</a:t>
            </a:r>
            <a:r>
              <a:rPr lang="en-US" dirty="0" smtClean="0"/>
              <a:t> </a:t>
            </a:r>
            <a:r>
              <a:rPr lang="en-US" dirty="0" err="1" smtClean="0"/>
              <a:t>și</a:t>
            </a:r>
            <a:r>
              <a:rPr lang="en-US" dirty="0" smtClean="0"/>
              <a:t> </a:t>
            </a:r>
            <a:r>
              <a:rPr lang="en-US" dirty="0" err="1" smtClean="0"/>
              <a:t>există</a:t>
            </a:r>
            <a:r>
              <a:rPr lang="en-US" dirty="0" smtClean="0"/>
              <a:t> </a:t>
            </a:r>
            <a:r>
              <a:rPr lang="en-US" dirty="0" err="1" smtClean="0"/>
              <a:t>mari</a:t>
            </a:r>
            <a:r>
              <a:rPr lang="en-US" dirty="0" smtClean="0"/>
              <a:t> </a:t>
            </a:r>
            <a:r>
              <a:rPr lang="en-US" dirty="0" err="1" smtClean="0"/>
              <a:t>șanse</a:t>
            </a:r>
            <a:r>
              <a:rPr lang="en-US" dirty="0" smtClean="0"/>
              <a:t> </a:t>
            </a:r>
            <a:r>
              <a:rPr lang="en-US" dirty="0" err="1" smtClean="0"/>
              <a:t>ca</a:t>
            </a:r>
            <a:r>
              <a:rPr lang="en-US" dirty="0" smtClean="0"/>
              <a:t> </a:t>
            </a:r>
            <a:r>
              <a:rPr lang="en-US" dirty="0" err="1" smtClean="0"/>
              <a:t>sistemul</a:t>
            </a:r>
            <a:r>
              <a:rPr lang="en-US" dirty="0" smtClean="0"/>
              <a:t> </a:t>
            </a:r>
            <a:r>
              <a:rPr lang="en-US" dirty="0" err="1" smtClean="0"/>
              <a:t>căruia</a:t>
            </a:r>
            <a:r>
              <a:rPr lang="en-US" dirty="0" smtClean="0"/>
              <a:t> </a:t>
            </a:r>
            <a:r>
              <a:rPr lang="en-US" dirty="0" err="1" smtClean="0"/>
              <a:t>îi</a:t>
            </a:r>
            <a:r>
              <a:rPr lang="en-US" dirty="0" smtClean="0"/>
              <a:t> </a:t>
            </a:r>
            <a:r>
              <a:rPr lang="en-US" dirty="0" err="1" smtClean="0"/>
              <a:t>lipsesc</a:t>
            </a:r>
            <a:r>
              <a:rPr lang="en-US" dirty="0" smtClean="0"/>
              <a:t> </a:t>
            </a:r>
            <a:r>
              <a:rPr lang="en-US" dirty="0" err="1" smtClean="0"/>
              <a:t>unele</a:t>
            </a:r>
            <a:r>
              <a:rPr lang="en-US" dirty="0" smtClean="0"/>
              <a:t> </a:t>
            </a:r>
            <a:r>
              <a:rPr lang="en-US" dirty="0" err="1" smtClean="0"/>
              <a:t>părți</a:t>
            </a:r>
            <a:r>
              <a:rPr lang="en-US" dirty="0" smtClean="0"/>
              <a:t> </a:t>
            </a:r>
            <a:r>
              <a:rPr lang="en-US" dirty="0" err="1" smtClean="0"/>
              <a:t>să</a:t>
            </a:r>
            <a:r>
              <a:rPr lang="en-US" dirty="0" smtClean="0"/>
              <a:t> </a:t>
            </a:r>
            <a:r>
              <a:rPr lang="en-US" dirty="0" err="1" smtClean="0"/>
              <a:t>funcționeze</a:t>
            </a:r>
            <a:r>
              <a:rPr lang="en-US" dirty="0" smtClean="0"/>
              <a:t> </a:t>
            </a:r>
            <a:r>
              <a:rPr lang="en-US" dirty="0" err="1" smtClean="0"/>
              <a:t>corespunzător</a:t>
            </a:r>
            <a:r>
              <a:rPr lang="en-US" dirty="0" smtClean="0"/>
              <a:t>.</a:t>
            </a:r>
          </a:p>
          <a:p>
            <a:endParaRPr lang="en-US" dirty="0" smtClean="0"/>
          </a:p>
          <a:p>
            <a:r>
              <a:rPr lang="en-US" dirty="0" smtClean="0"/>
              <a:t>Din </a:t>
            </a:r>
            <a:r>
              <a:rPr lang="en-US" dirty="0" err="1" smtClean="0"/>
              <a:t>nou</a:t>
            </a:r>
            <a:r>
              <a:rPr lang="en-US" dirty="0" smtClean="0"/>
              <a:t>, </a:t>
            </a:r>
            <a:r>
              <a:rPr lang="en-US" dirty="0" err="1" smtClean="0"/>
              <a:t>expertul</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interacționeze</a:t>
            </a:r>
            <a:r>
              <a:rPr lang="en-US" dirty="0" smtClean="0"/>
              <a:t> cu </a:t>
            </a:r>
            <a:r>
              <a:rPr lang="en-US" dirty="0" err="1" smtClean="0"/>
              <a:t>delegații</a:t>
            </a:r>
            <a:r>
              <a:rPr lang="en-US" dirty="0" smtClean="0"/>
              <a:t> care </a:t>
            </a:r>
            <a:r>
              <a:rPr lang="en-US" dirty="0" err="1" smtClean="0"/>
              <a:t>trebuie</a:t>
            </a:r>
            <a:r>
              <a:rPr lang="en-US" dirty="0" smtClean="0"/>
              <a:t> </a:t>
            </a:r>
            <a:r>
              <a:rPr lang="en-US" dirty="0" err="1" smtClean="0"/>
              <a:t>să</a:t>
            </a:r>
            <a:r>
              <a:rPr lang="en-US" dirty="0" smtClean="0"/>
              <a:t> </a:t>
            </a:r>
            <a:r>
              <a:rPr lang="en-US" dirty="0" err="1" smtClean="0"/>
              <a:t>ofere</a:t>
            </a:r>
            <a:r>
              <a:rPr lang="en-US" dirty="0" smtClean="0"/>
              <a:t>, de </a:t>
            </a:r>
            <a:r>
              <a:rPr lang="en-US" dirty="0" err="1" smtClean="0"/>
              <a:t>asemenea</a:t>
            </a:r>
            <a:r>
              <a:rPr lang="en-US" dirty="0" smtClean="0"/>
              <a:t>, </a:t>
            </a:r>
            <a:r>
              <a:rPr lang="en-US" dirty="0" err="1" smtClean="0"/>
              <a:t>răspunsuri</a:t>
            </a:r>
            <a:r>
              <a:rPr lang="en-US" dirty="0" smtClean="0"/>
              <a:t> la </a:t>
            </a:r>
            <a:r>
              <a:rPr lang="en-US" dirty="0" err="1" smtClean="0"/>
              <a:t>întrebări</a:t>
            </a:r>
            <a:r>
              <a:rPr lang="en-US" dirty="0" smtClean="0"/>
              <a:t> cu </a:t>
            </a:r>
            <a:r>
              <a:rPr lang="en-US" dirty="0" err="1" smtClean="0"/>
              <a:t>privire</a:t>
            </a:r>
            <a:r>
              <a:rPr lang="en-US" dirty="0" smtClean="0"/>
              <a:t> la </a:t>
            </a:r>
            <a:r>
              <a:rPr lang="en-US" dirty="0" err="1" smtClean="0"/>
              <a:t>situația</a:t>
            </a:r>
            <a:r>
              <a:rPr lang="en-US" dirty="0" smtClean="0"/>
              <a:t> </a:t>
            </a:r>
            <a:r>
              <a:rPr lang="en-US" dirty="0" err="1" smtClean="0"/>
              <a:t>internă</a:t>
            </a:r>
            <a:r>
              <a:rPr lang="en-US" dirty="0" smtClean="0"/>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n-US"/>
          </a:p>
        </p:txBody>
      </p:sp>
    </p:spTree>
    <p:extLst>
      <p:ext uri="{BB962C8B-B14F-4D97-AF65-F5344CB8AC3E}">
        <p14:creationId xmlns:p14="http://schemas.microsoft.com/office/powerpoint/2010/main" val="1159232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descrie</a:t>
            </a:r>
            <a:r>
              <a:rPr lang="en-US" dirty="0" smtClean="0"/>
              <a:t> sub </a:t>
            </a:r>
            <a:r>
              <a:rPr lang="en-US" dirty="0" err="1" smtClean="0"/>
              <a:t>formă</a:t>
            </a:r>
            <a:r>
              <a:rPr lang="en-US" dirty="0" smtClean="0"/>
              <a:t> de </a:t>
            </a:r>
            <a:r>
              <a:rPr lang="en-US" dirty="0" err="1" smtClean="0"/>
              <a:t>întrebări</a:t>
            </a:r>
            <a:r>
              <a:rPr lang="en-US" dirty="0" smtClean="0"/>
              <a:t>, </a:t>
            </a:r>
            <a:r>
              <a:rPr lang="en-US" dirty="0" err="1" smtClean="0"/>
              <a:t>părțile</a:t>
            </a:r>
            <a:r>
              <a:rPr lang="en-US" dirty="0" smtClean="0"/>
              <a:t> </a:t>
            </a:r>
            <a:r>
              <a:rPr lang="en-US" dirty="0" err="1" smtClean="0"/>
              <a:t>necesare</a:t>
            </a:r>
            <a:r>
              <a:rPr lang="en-US" dirty="0" smtClean="0"/>
              <a:t> </a:t>
            </a:r>
            <a:r>
              <a:rPr lang="en-US" dirty="0" err="1" smtClean="0"/>
              <a:t>pentru</a:t>
            </a:r>
            <a:r>
              <a:rPr lang="en-US" dirty="0" smtClean="0"/>
              <a:t> </a:t>
            </a:r>
            <a:r>
              <a:rPr lang="en-US" dirty="0" err="1" smtClean="0"/>
              <a:t>consolidarea</a:t>
            </a:r>
            <a:r>
              <a:rPr lang="en-US" dirty="0" smtClean="0"/>
              <a:t> </a:t>
            </a:r>
            <a:r>
              <a:rPr lang="en-US" dirty="0" err="1" smtClean="0"/>
              <a:t>capacităților</a:t>
            </a:r>
            <a:r>
              <a:rPr lang="en-US" dirty="0" smtClean="0"/>
              <a:t> </a:t>
            </a:r>
            <a:r>
              <a:rPr lang="en-US" dirty="0" err="1" smtClean="0"/>
              <a:t>autorităților</a:t>
            </a:r>
            <a:r>
              <a:rPr lang="en-US" dirty="0" smtClean="0"/>
              <a:t> de </a:t>
            </a:r>
            <a:r>
              <a:rPr lang="en-US" dirty="0" err="1" smtClean="0"/>
              <a:t>criminalitate</a:t>
            </a:r>
            <a:r>
              <a:rPr lang="en-US" dirty="0" smtClean="0"/>
              <a:t> </a:t>
            </a:r>
            <a:r>
              <a:rPr lang="en-US" dirty="0" err="1" smtClean="0"/>
              <a:t>informatică</a:t>
            </a:r>
            <a:r>
              <a:rPr lang="en-US" dirty="0" smtClean="0"/>
              <a:t>. </a:t>
            </a:r>
            <a:r>
              <a:rPr lang="en-US" dirty="0" err="1" smtClean="0"/>
              <a:t>Acesta</a:t>
            </a:r>
            <a:r>
              <a:rPr lang="en-US" dirty="0" smtClean="0"/>
              <a:t> include </a:t>
            </a:r>
            <a:r>
              <a:rPr lang="en-US" dirty="0" err="1" smtClean="0"/>
              <a:t>toate</a:t>
            </a:r>
            <a:r>
              <a:rPr lang="en-US" dirty="0" smtClean="0"/>
              <a:t> </a:t>
            </a:r>
            <a:r>
              <a:rPr lang="en-US" dirty="0" err="1" smtClean="0"/>
              <a:t>părțile</a:t>
            </a:r>
            <a:r>
              <a:rPr lang="en-US" dirty="0" smtClean="0"/>
              <a:t> </a:t>
            </a:r>
            <a:r>
              <a:rPr lang="en-US" dirty="0" err="1" smtClean="0"/>
              <a:t>sistemului</a:t>
            </a:r>
            <a:r>
              <a:rPr lang="en-US" dirty="0" smtClean="0"/>
              <a:t> de </a:t>
            </a:r>
            <a:r>
              <a:rPr lang="en-US" dirty="0" err="1" smtClean="0"/>
              <a:t>suprimare</a:t>
            </a:r>
            <a:r>
              <a:rPr lang="en-US" dirty="0" smtClean="0"/>
              <a:t> a </a:t>
            </a:r>
            <a:r>
              <a:rPr lang="en-US" dirty="0" err="1" smtClean="0"/>
              <a:t>criminalității</a:t>
            </a:r>
            <a:r>
              <a:rPr lang="en-US" dirty="0" smtClean="0"/>
              <a:t>.</a:t>
            </a:r>
          </a:p>
          <a:p>
            <a:endParaRPr lang="en-US" dirty="0" smtClean="0"/>
          </a:p>
          <a:p>
            <a:r>
              <a:rPr lang="en-US" dirty="0" err="1" smtClean="0"/>
              <a:t>Expertul</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interacționeze</a:t>
            </a:r>
            <a:r>
              <a:rPr lang="en-US" dirty="0" smtClean="0"/>
              <a:t> cu </a:t>
            </a:r>
            <a:r>
              <a:rPr lang="en-US" dirty="0" err="1" smtClean="0"/>
              <a:t>delegații</a:t>
            </a:r>
            <a:r>
              <a:rPr lang="en-US" dirty="0" smtClean="0"/>
              <a:t>, care </a:t>
            </a:r>
            <a:r>
              <a:rPr lang="en-US" dirty="0" err="1" smtClean="0"/>
              <a:t>trebuie</a:t>
            </a:r>
            <a:r>
              <a:rPr lang="en-US" dirty="0" smtClean="0"/>
              <a:t> </a:t>
            </a:r>
            <a:r>
              <a:rPr lang="en-US" dirty="0" err="1" smtClean="0"/>
              <a:t>să</a:t>
            </a:r>
            <a:r>
              <a:rPr lang="en-US" dirty="0" smtClean="0"/>
              <a:t> </a:t>
            </a:r>
            <a:r>
              <a:rPr lang="en-US" dirty="0" err="1" smtClean="0"/>
              <a:t>ofere</a:t>
            </a:r>
            <a:r>
              <a:rPr lang="en-US" dirty="0" smtClean="0"/>
              <a:t>, de </a:t>
            </a:r>
            <a:r>
              <a:rPr lang="en-US" dirty="0" err="1" smtClean="0"/>
              <a:t>asemenea</a:t>
            </a:r>
            <a:r>
              <a:rPr lang="en-US" dirty="0" smtClean="0"/>
              <a:t>, </a:t>
            </a:r>
            <a:r>
              <a:rPr lang="en-US" dirty="0" err="1" smtClean="0"/>
              <a:t>răspunsuri</a:t>
            </a:r>
            <a:r>
              <a:rPr lang="en-US" dirty="0" smtClean="0"/>
              <a:t> la </a:t>
            </a:r>
            <a:r>
              <a:rPr lang="en-US" dirty="0" err="1" smtClean="0"/>
              <a:t>întrebări</a:t>
            </a:r>
            <a:r>
              <a:rPr lang="en-US" dirty="0" smtClean="0"/>
              <a:t> cu </a:t>
            </a:r>
            <a:r>
              <a:rPr lang="en-US" dirty="0" err="1" smtClean="0"/>
              <a:t>privire</a:t>
            </a:r>
            <a:r>
              <a:rPr lang="en-US" dirty="0" smtClean="0"/>
              <a:t> la </a:t>
            </a:r>
            <a:r>
              <a:rPr lang="en-US" dirty="0" err="1" smtClean="0"/>
              <a:t>situația</a:t>
            </a:r>
            <a:r>
              <a:rPr lang="en-US" dirty="0" smtClean="0"/>
              <a:t> </a:t>
            </a:r>
            <a:r>
              <a:rPr lang="en-US" dirty="0" err="1" smtClean="0"/>
              <a:t>internă</a:t>
            </a:r>
            <a:r>
              <a:rPr lang="en-US" dirty="0" smtClean="0"/>
              <a:t>.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1702649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2549062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Acest</a:t>
            </a:r>
            <a:r>
              <a:rPr lang="en-US" dirty="0" smtClean="0"/>
              <a:t> </a:t>
            </a:r>
            <a:r>
              <a:rPr lang="en-US" dirty="0" err="1" smtClean="0"/>
              <a:t>diapozitiv</a:t>
            </a:r>
            <a:r>
              <a:rPr lang="en-US" dirty="0" smtClean="0"/>
              <a:t> </a:t>
            </a:r>
            <a:r>
              <a:rPr lang="en-US" dirty="0" err="1" smtClean="0"/>
              <a:t>descrie</a:t>
            </a:r>
            <a:r>
              <a:rPr lang="en-US" dirty="0" smtClean="0"/>
              <a:t> sub forma </a:t>
            </a:r>
            <a:r>
              <a:rPr lang="en-US" dirty="0" err="1" smtClean="0"/>
              <a:t>întrebărilor</a:t>
            </a:r>
            <a:r>
              <a:rPr lang="en-US" dirty="0" smtClean="0"/>
              <a:t>, </a:t>
            </a:r>
            <a:r>
              <a:rPr lang="en-US" dirty="0" err="1" smtClean="0"/>
              <a:t>părțile</a:t>
            </a:r>
            <a:r>
              <a:rPr lang="en-US" dirty="0" smtClean="0"/>
              <a:t> </a:t>
            </a:r>
            <a:r>
              <a:rPr lang="en-US" dirty="0" err="1" smtClean="0"/>
              <a:t>necesare</a:t>
            </a:r>
            <a:r>
              <a:rPr lang="en-US" dirty="0" smtClean="0"/>
              <a:t> ale </a:t>
            </a:r>
            <a:r>
              <a:rPr lang="en-US" dirty="0" err="1" smtClean="0"/>
              <a:t>canalelor</a:t>
            </a:r>
            <a:r>
              <a:rPr lang="en-US" dirty="0" smtClean="0"/>
              <a:t> de </a:t>
            </a:r>
            <a:r>
              <a:rPr lang="en-US" dirty="0" err="1" smtClean="0"/>
              <a:t>cooperare</a:t>
            </a:r>
            <a:r>
              <a:rPr lang="en-US" dirty="0" smtClean="0"/>
              <a:t> </a:t>
            </a:r>
            <a:r>
              <a:rPr lang="en-US" dirty="0" err="1" smtClean="0"/>
              <a:t>atât</a:t>
            </a:r>
            <a:r>
              <a:rPr lang="en-US" dirty="0" smtClean="0"/>
              <a:t> </a:t>
            </a:r>
            <a:r>
              <a:rPr lang="en-US" dirty="0" err="1" smtClean="0"/>
              <a:t>pe</a:t>
            </a:r>
            <a:r>
              <a:rPr lang="en-US" dirty="0" smtClean="0"/>
              <a:t> </a:t>
            </a:r>
            <a:r>
              <a:rPr lang="en-US" dirty="0" err="1" smtClean="0"/>
              <a:t>orizontală</a:t>
            </a:r>
            <a:r>
              <a:rPr lang="en-US" dirty="0" smtClean="0"/>
              <a:t>, </a:t>
            </a:r>
            <a:r>
              <a:rPr lang="en-US" dirty="0" err="1" smtClean="0"/>
              <a:t>cât</a:t>
            </a:r>
            <a:r>
              <a:rPr lang="en-US" dirty="0" smtClean="0"/>
              <a:t> </a:t>
            </a:r>
            <a:r>
              <a:rPr lang="en-US" dirty="0" err="1" smtClean="0"/>
              <a:t>și</a:t>
            </a:r>
            <a:r>
              <a:rPr lang="en-US" dirty="0" smtClean="0"/>
              <a:t> </a:t>
            </a:r>
            <a:r>
              <a:rPr lang="en-US" dirty="0" err="1" smtClean="0"/>
              <a:t>pe</a:t>
            </a:r>
            <a:r>
              <a:rPr lang="en-US" dirty="0" smtClean="0"/>
              <a:t> </a:t>
            </a:r>
            <a:r>
              <a:rPr lang="en-US" dirty="0" err="1" smtClean="0"/>
              <a:t>verticală</a:t>
            </a:r>
            <a:r>
              <a:rPr lang="en-US" dirty="0" smtClean="0"/>
              <a:t>. </a:t>
            </a:r>
            <a:r>
              <a:rPr lang="en-US" dirty="0" err="1" smtClean="0"/>
              <a:t>Suprimarea</a:t>
            </a:r>
            <a:r>
              <a:rPr lang="en-US" dirty="0" smtClean="0"/>
              <a:t> </a:t>
            </a:r>
            <a:r>
              <a:rPr lang="en-US" dirty="0" err="1" smtClean="0"/>
              <a:t>criminalității</a:t>
            </a:r>
            <a:r>
              <a:rPr lang="en-US" dirty="0" smtClean="0"/>
              <a:t> </a:t>
            </a:r>
            <a:r>
              <a:rPr lang="en-US" dirty="0" err="1" smtClean="0"/>
              <a:t>informatice</a:t>
            </a:r>
            <a:r>
              <a:rPr lang="en-US" dirty="0" smtClean="0"/>
              <a:t>, </a:t>
            </a:r>
            <a:r>
              <a:rPr lang="en-US" dirty="0" err="1" smtClean="0"/>
              <a:t>mai</a:t>
            </a:r>
            <a:r>
              <a:rPr lang="en-US" dirty="0" smtClean="0"/>
              <a:t> </a:t>
            </a:r>
            <a:r>
              <a:rPr lang="en-US" dirty="0" err="1" smtClean="0"/>
              <a:t>mult</a:t>
            </a:r>
            <a:r>
              <a:rPr lang="en-US" dirty="0" smtClean="0"/>
              <a:t> </a:t>
            </a:r>
            <a:r>
              <a:rPr lang="en-US" dirty="0" err="1" smtClean="0"/>
              <a:t>decât</a:t>
            </a:r>
            <a:r>
              <a:rPr lang="en-US" dirty="0" smtClean="0"/>
              <a:t> </a:t>
            </a:r>
            <a:r>
              <a:rPr lang="en-US" dirty="0" err="1" smtClean="0"/>
              <a:t>alte</a:t>
            </a:r>
            <a:r>
              <a:rPr lang="en-US" dirty="0" smtClean="0"/>
              <a:t> </a:t>
            </a:r>
            <a:r>
              <a:rPr lang="en-US" dirty="0" err="1" smtClean="0"/>
              <a:t>forme</a:t>
            </a:r>
            <a:r>
              <a:rPr lang="en-US" dirty="0" smtClean="0"/>
              <a:t> de </a:t>
            </a:r>
            <a:r>
              <a:rPr lang="en-US" dirty="0" err="1" smtClean="0"/>
              <a:t>criminalitate</a:t>
            </a:r>
            <a:r>
              <a:rPr lang="en-US" dirty="0" smtClean="0"/>
              <a:t>, </a:t>
            </a:r>
            <a:r>
              <a:rPr lang="en-US" dirty="0" err="1" smtClean="0"/>
              <a:t>impune</a:t>
            </a:r>
            <a:r>
              <a:rPr lang="en-US" dirty="0" smtClean="0"/>
              <a:t> o </a:t>
            </a:r>
            <a:r>
              <a:rPr lang="en-US" dirty="0" err="1" smtClean="0"/>
              <a:t>cooperare</a:t>
            </a:r>
            <a:r>
              <a:rPr lang="en-US" dirty="0" smtClean="0"/>
              <a:t> </a:t>
            </a:r>
            <a:r>
              <a:rPr lang="en-US" dirty="0" err="1" smtClean="0"/>
              <a:t>promptă</a:t>
            </a:r>
            <a:r>
              <a:rPr lang="en-US" dirty="0" smtClean="0"/>
              <a:t> </a:t>
            </a:r>
            <a:r>
              <a:rPr lang="en-US" dirty="0" err="1" smtClean="0"/>
              <a:t>și</a:t>
            </a:r>
            <a:r>
              <a:rPr lang="en-US" dirty="0" smtClean="0"/>
              <a:t> </a:t>
            </a:r>
            <a:r>
              <a:rPr lang="en-US" dirty="0" err="1" smtClean="0"/>
              <a:t>fructuoasă</a:t>
            </a:r>
            <a:r>
              <a:rPr lang="en-US" dirty="0" smtClean="0"/>
              <a:t>. </a:t>
            </a:r>
            <a:r>
              <a:rPr lang="en-US" dirty="0" err="1" smtClean="0"/>
              <a:t>Expertul</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sublinieze</a:t>
            </a:r>
            <a:r>
              <a:rPr lang="en-US" dirty="0" smtClean="0"/>
              <a:t> </a:t>
            </a:r>
            <a:r>
              <a:rPr lang="en-US" dirty="0" err="1" smtClean="0"/>
              <a:t>acest</a:t>
            </a:r>
            <a:r>
              <a:rPr lang="en-US" dirty="0" smtClean="0"/>
              <a:t> </a:t>
            </a:r>
            <a:r>
              <a:rPr lang="en-US" dirty="0" err="1" smtClean="0"/>
              <a:t>fapt</a:t>
            </a:r>
            <a:r>
              <a:rPr lang="en-US" dirty="0" smtClean="0"/>
              <a:t>.</a:t>
            </a:r>
            <a:endParaRPr lang="en-US" dirty="0"/>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Expertul</a:t>
            </a:r>
            <a:r>
              <a:rPr lang="en-US" dirty="0" smtClean="0"/>
              <a:t> </a:t>
            </a:r>
            <a:r>
              <a:rPr lang="en-US" dirty="0" err="1" smtClean="0"/>
              <a:t>trebuie</a:t>
            </a:r>
            <a:r>
              <a:rPr lang="en-US" dirty="0" smtClean="0"/>
              <a:t> </a:t>
            </a:r>
            <a:r>
              <a:rPr lang="en-US" dirty="0" err="1" smtClean="0"/>
              <a:t>să</a:t>
            </a:r>
            <a:r>
              <a:rPr lang="en-US" dirty="0" smtClean="0"/>
              <a:t> </a:t>
            </a:r>
            <a:r>
              <a:rPr lang="en-US" dirty="0" err="1" smtClean="0"/>
              <a:t>interacționeze</a:t>
            </a:r>
            <a:r>
              <a:rPr lang="en-US" dirty="0" smtClean="0"/>
              <a:t> cu </a:t>
            </a:r>
            <a:r>
              <a:rPr lang="en-US" dirty="0" err="1" smtClean="0"/>
              <a:t>delegații</a:t>
            </a:r>
            <a:r>
              <a:rPr lang="en-US" dirty="0" smtClean="0"/>
              <a:t>, care </a:t>
            </a:r>
            <a:r>
              <a:rPr lang="en-US" dirty="0" err="1" smtClean="0"/>
              <a:t>trebuie</a:t>
            </a:r>
            <a:r>
              <a:rPr lang="en-US" dirty="0" smtClean="0"/>
              <a:t> </a:t>
            </a:r>
            <a:r>
              <a:rPr lang="en-US" dirty="0" err="1" smtClean="0"/>
              <a:t>să</a:t>
            </a:r>
            <a:r>
              <a:rPr lang="en-US" dirty="0" smtClean="0"/>
              <a:t> </a:t>
            </a:r>
            <a:r>
              <a:rPr lang="en-US" dirty="0" err="1" smtClean="0"/>
              <a:t>ofere</a:t>
            </a:r>
            <a:r>
              <a:rPr lang="en-US" dirty="0" smtClean="0"/>
              <a:t>, de </a:t>
            </a:r>
            <a:r>
              <a:rPr lang="en-US" dirty="0" err="1" smtClean="0"/>
              <a:t>asemenea</a:t>
            </a:r>
            <a:r>
              <a:rPr lang="en-US" dirty="0" smtClean="0"/>
              <a:t>, </a:t>
            </a:r>
            <a:r>
              <a:rPr lang="en-US" dirty="0" err="1" smtClean="0"/>
              <a:t>răspunsuri</a:t>
            </a:r>
            <a:r>
              <a:rPr lang="en-US" dirty="0" smtClean="0"/>
              <a:t> la </a:t>
            </a:r>
            <a:r>
              <a:rPr lang="en-US" dirty="0" err="1" smtClean="0"/>
              <a:t>întrebări</a:t>
            </a:r>
            <a:r>
              <a:rPr lang="en-US" dirty="0" smtClean="0"/>
              <a:t> cu </a:t>
            </a:r>
            <a:r>
              <a:rPr lang="en-US" dirty="0" err="1" smtClean="0"/>
              <a:t>privire</a:t>
            </a:r>
            <a:r>
              <a:rPr lang="en-US" dirty="0" smtClean="0"/>
              <a:t> la </a:t>
            </a:r>
            <a:r>
              <a:rPr lang="en-US" dirty="0" err="1" smtClean="0"/>
              <a:t>situația</a:t>
            </a:r>
            <a:r>
              <a:rPr lang="en-US" dirty="0" smtClean="0"/>
              <a:t> </a:t>
            </a:r>
            <a:r>
              <a:rPr lang="en-US" dirty="0" err="1" smtClean="0"/>
              <a:t>internă</a:t>
            </a:r>
            <a:r>
              <a:rPr lang="en-US" dirty="0" smtClean="0"/>
              <a:t>. </a:t>
            </a:r>
            <a:endParaRPr lang="en-US" dirty="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n-US"/>
          </a:p>
        </p:txBody>
      </p:sp>
    </p:spTree>
    <p:extLst>
      <p:ext uri="{BB962C8B-B14F-4D97-AF65-F5344CB8AC3E}">
        <p14:creationId xmlns:p14="http://schemas.microsoft.com/office/powerpoint/2010/main" val="11399626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a16="http://schemas.microsoft.com/office/drawing/2014/main" xmlns=""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a16="http://schemas.microsoft.com/office/drawing/2014/main" xmlns=""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a16="http://schemas.microsoft.com/office/drawing/2014/main" xmlns=""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a16="http://schemas.microsoft.com/office/drawing/2014/main" xmlns=""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3/17/2021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3/17/2021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xmlns=""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a16="http://schemas.microsoft.com/office/drawing/2014/main" xmlns=""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a16="http://schemas.microsoft.com/office/drawing/2014/main" xmlns=""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baseline="0" dirty="0">
                <a:solidFill>
                  <a:srgbClr val="FFFFFF"/>
                </a:solidFill>
                <a:latin typeface="Verdana" panose="020B0604030504040204" pitchFamily="34" charset="0"/>
              </a:rPr>
              <a:t>www.coe.int/cybercrime			</a:t>
            </a:r>
          </a:p>
        </p:txBody>
      </p:sp>
      <p:sp>
        <p:nvSpPr>
          <p:cNvPr id="15" name="Text Placeholder 11">
            <a:extLst>
              <a:ext uri="{FF2B5EF4-FFF2-40B4-BE49-F238E27FC236}">
                <a16:creationId xmlns:a16="http://schemas.microsoft.com/office/drawing/2014/main" xmlns=""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xmlns=""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xmlns=""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xmlns=""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xmlns=""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xmlns=""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a16="http://schemas.microsoft.com/office/drawing/2014/main" xmlns=""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a16="http://schemas.microsoft.com/office/drawing/2014/main" xmlns=""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11" name="Picture 2" descr="Asking questions | TeachingEnglish | British Council | BBC">
            <a:extLst>
              <a:ext uri="{FF2B5EF4-FFF2-40B4-BE49-F238E27FC236}">
                <a16:creationId xmlns:a16="http://schemas.microsoft.com/office/drawing/2014/main" xmlns=""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xmlns=""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a16="http://schemas.microsoft.com/office/drawing/2014/main" xmlns=""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a16="http://schemas.microsoft.com/office/drawing/2014/main" xmlns=""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a16="http://schemas.microsoft.com/office/drawing/2014/main" xmlns=""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i="0" baseline="0" dirty="0">
                <a:solidFill>
                  <a:srgbClr val="FFFFFF"/>
                </a:solidFill>
                <a:latin typeface="Verdana" panose="020B0604030504040204" pitchFamily="34" charset="0"/>
                <a:ea typeface="Verdana" panose="020B0604030504040204" pitchFamily="34" charset="0"/>
              </a:rPr>
              <a:t>www.coe.int/cybercrime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matteo.lucchetti@coe.int"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comments" Target="../comments/commen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comments" Target="../comments/commen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comments" Target="../comments/commen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4770537"/>
          </a:xfrm>
          <a:prstGeom prst="rect">
            <a:avLst/>
          </a:prstGeom>
          <a:ln>
            <a:noFill/>
          </a:ln>
        </p:spPr>
        <p:txBody>
          <a:bodyPr wrap="square">
            <a:spAutoFit/>
          </a:bodyPr>
          <a:lstStyle/>
          <a:p>
            <a:pPr marL="0" indent="0" algn="ctr">
              <a:buFont typeface="Arial" charset="0"/>
              <a:buNone/>
              <a:defRPr/>
            </a:pPr>
            <a:r>
              <a:rPr lang="ro-RO" sz="3600" b="1" dirty="0">
                <a:ea typeface="MS PGothic" panose="020B0600070205080204" pitchFamily="34" charset="-128"/>
              </a:rPr>
              <a:t>Sesiunea 3.x </a:t>
            </a:r>
          </a:p>
          <a:p>
            <a:pPr algn="ctr">
              <a:defRPr/>
            </a:pPr>
            <a:r>
              <a:rPr lang="ro-RO" sz="3600" b="1" dirty="0" smtClean="0">
                <a:ea typeface="MS PGothic" panose="020B0600070205080204" pitchFamily="34" charset="-128"/>
              </a:rPr>
              <a:t>Prezentare generală a cercetării </a:t>
            </a:r>
            <a:r>
              <a:rPr lang="ro-RO" sz="3600" b="1" dirty="0">
                <a:ea typeface="MS PGothic" panose="020B0600070205080204" pitchFamily="34" charset="-128"/>
              </a:rPr>
              <a:t>în domeniul criminalității informatice: </a:t>
            </a:r>
          </a:p>
          <a:p>
            <a:pPr algn="ctr">
              <a:defRPr/>
            </a:pPr>
            <a:r>
              <a:rPr lang="ro-RO" sz="3600" b="1" dirty="0">
                <a:ea typeface="MS PGothic" panose="020B0600070205080204" pitchFamily="34" charset="-128"/>
              </a:rPr>
              <a:t>Țară și experiență internațională</a:t>
            </a: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algn="ctr">
              <a:spcBef>
                <a:spcPct val="0"/>
              </a:spcBef>
            </a:pPr>
            <a:r>
              <a:rPr lang="ro-RO" b="1" dirty="0" err="1"/>
              <a:t>Xxxxx</a:t>
            </a:r>
            <a:r>
              <a:rPr lang="ro-RO" b="1" dirty="0"/>
              <a:t> </a:t>
            </a:r>
            <a:r>
              <a:rPr lang="ro-RO" b="1" dirty="0" err="1"/>
              <a:t>XXXXXXXX</a:t>
            </a:r>
            <a:endParaRPr lang="ro-RO" b="1" dirty="0"/>
          </a:p>
          <a:p>
            <a:pPr algn="ctr">
              <a:spcBef>
                <a:spcPct val="0"/>
              </a:spcBef>
            </a:pPr>
            <a:endParaRPr lang="en-GB" altLang="en-US" sz="800" dirty="0"/>
          </a:p>
          <a:p>
            <a:pPr algn="ctr">
              <a:spcBef>
                <a:spcPct val="0"/>
              </a:spcBef>
            </a:pPr>
            <a:r>
              <a:rPr lang="ro-RO" sz="1400" i="1" dirty="0"/>
              <a:t>Consiliul Europei</a:t>
            </a:r>
          </a:p>
          <a:p>
            <a:pPr algn="ctr">
              <a:spcBef>
                <a:spcPct val="0"/>
              </a:spcBef>
            </a:pPr>
            <a:endParaRPr lang="en-GB" altLang="en-US" sz="1400" b="1" dirty="0">
              <a:solidFill>
                <a:srgbClr val="2F618F"/>
              </a:solidFill>
              <a:hlinkClick r:id="rId2"/>
            </a:endParaRPr>
          </a:p>
          <a:p>
            <a:pPr algn="ctr">
              <a:spcBef>
                <a:spcPct val="0"/>
              </a:spcBef>
            </a:pPr>
            <a:r>
              <a:rPr lang="ro-RO" sz="1200" b="1" dirty="0">
                <a:solidFill>
                  <a:srgbClr val="2F618F"/>
                </a:solidFill>
              </a:rPr>
              <a:t>email</a:t>
            </a:r>
          </a:p>
          <a:p>
            <a:pPr algn="ctr">
              <a:spcBef>
                <a:spcPct val="0"/>
              </a:spcBef>
            </a:pPr>
            <a:endParaRPr lang="en-GB" altLang="en-US" sz="1400" b="1" dirty="0"/>
          </a:p>
          <a:p>
            <a:pPr algn="ctr">
              <a:spcBef>
                <a:spcPct val="0"/>
              </a:spcBef>
            </a:pPr>
            <a:endParaRPr lang="en-GB" altLang="en-US" sz="1400" b="1" dirty="0"/>
          </a:p>
          <a:p>
            <a:pPr algn="ctr">
              <a:spcBef>
                <a:spcPct val="0"/>
              </a:spcBef>
            </a:pPr>
            <a:endParaRPr lang="en-GB" altLang="en-US" sz="1400" b="1" dirty="0"/>
          </a:p>
          <a:p>
            <a:pPr algn="ctr">
              <a:spcBef>
                <a:spcPct val="0"/>
              </a:spcBef>
            </a:pPr>
            <a:r>
              <a:rPr lang="ro-RO" sz="1600" b="1" dirty="0" err="1"/>
              <a:t>ZZ</a:t>
            </a:r>
            <a:r>
              <a:rPr lang="ro-RO" sz="1600" b="1" dirty="0"/>
              <a:t> Lună </a:t>
            </a:r>
            <a:r>
              <a:rPr lang="ro-RO" sz="1600" b="1" dirty="0" err="1"/>
              <a:t>AAAA</a:t>
            </a:r>
            <a:endParaRPr lang="ro-RO" sz="1600" b="1" dirty="0"/>
          </a:p>
        </p:txBody>
      </p:sp>
      <p:sp>
        <p:nvSpPr>
          <p:cNvPr id="20" name="TextBox 13">
            <a:extLst>
              <a:ext uri="{FF2B5EF4-FFF2-40B4-BE49-F238E27FC236}">
                <a16:creationId xmlns:a16="http://schemas.microsoft.com/office/drawing/2014/main" xmlns=""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xmlns=""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xmlns="" id="{29075054-C764-4888-9887-6C6C44EF71CA}"/>
              </a:ext>
            </a:extLst>
          </p:cNvPr>
          <p:cNvSpPr>
            <a:spLocks noChangeArrowheads="1"/>
          </p:cNvSpPr>
          <p:nvPr/>
        </p:nvSpPr>
        <p:spPr bwMode="auto">
          <a:xfrm>
            <a:off x="365125" y="1177588"/>
            <a:ext cx="85994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ro-RO" sz="1600" b="1">
                <a:latin typeface="+mn-lt"/>
              </a:rPr>
              <a:t>Curs introductiv de formare judiciară privind criminalitatea informatică și probele electronice</a:t>
            </a:r>
          </a:p>
        </p:txBody>
      </p:sp>
      <p:sp>
        <p:nvSpPr>
          <p:cNvPr id="17" name="Slide Number Placeholder 1">
            <a:extLst>
              <a:ext uri="{FF2B5EF4-FFF2-40B4-BE49-F238E27FC236}">
                <a16:creationId xmlns:a16="http://schemas.microsoft.com/office/drawing/2014/main" xmlns=""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endParaRPr lang="en-GB" smtClean="0"/>
          </a:p>
        </p:txBody>
      </p:sp>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a16="http://schemas.microsoft.com/office/drawing/2014/main" xmlns=""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10</a:t>
            </a:fld>
            <a:endParaRPr lang="en-GB" smtClean="0"/>
          </a:p>
        </p:txBody>
      </p:sp>
      <p:sp>
        <p:nvSpPr>
          <p:cNvPr id="7" name="Rectangle 6">
            <a:extLst>
              <a:ext uri="{FF2B5EF4-FFF2-40B4-BE49-F238E27FC236}">
                <a16:creationId xmlns:a16="http://schemas.microsoft.com/office/drawing/2014/main" xmlns=""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cs typeface="ＭＳ Ｐゴシック" charset="0"/>
              </a:rPr>
              <a:t>Dimensiunea internațională   </a:t>
            </a:r>
          </a:p>
          <a:p>
            <a:pPr algn="r"/>
            <a:r>
              <a:rPr lang="ro-RO" sz="3200">
                <a:latin typeface="Verdana" panose="020B0604030504040204" pitchFamily="34" charset="0"/>
                <a:ea typeface="Verdana" panose="020B0604030504040204" pitchFamily="34" charset="0"/>
                <a:cs typeface="ＭＳ Ｐゴシック" charset="0"/>
              </a:rPr>
              <a:t>a criminalității informatice</a:t>
            </a:r>
          </a:p>
        </p:txBody>
      </p:sp>
      <p:sp>
        <p:nvSpPr>
          <p:cNvPr id="8" name="TextBox 7">
            <a:extLst>
              <a:ext uri="{FF2B5EF4-FFF2-40B4-BE49-F238E27FC236}">
                <a16:creationId xmlns:a16="http://schemas.microsoft.com/office/drawing/2014/main" xmlns="" id="{CF4A5A40-4F3B-49B6-9081-1646BBF20341}"/>
              </a:ext>
            </a:extLst>
          </p:cNvPr>
          <p:cNvSpPr txBox="1"/>
          <p:nvPr/>
        </p:nvSpPr>
        <p:spPr>
          <a:xfrm>
            <a:off x="588962" y="1281981"/>
            <a:ext cx="8030033" cy="830997"/>
          </a:xfrm>
          <a:prstGeom prst="rect">
            <a:avLst/>
          </a:prstGeom>
          <a:solidFill>
            <a:srgbClr val="BDD8F3"/>
          </a:solidFill>
        </p:spPr>
        <p:txBody>
          <a:bodyPr wrap="square" rtlCol="0">
            <a:spAutoFit/>
          </a:bodyPr>
          <a:lstStyle/>
          <a:p>
            <a:pPr algn="ctr"/>
            <a:r>
              <a:rPr lang="ro-RO" sz="2400">
                <a:solidFill>
                  <a:schemeClr val="tx1">
                    <a:lumMod val="65000"/>
                    <a:lumOff val="35000"/>
                  </a:schemeClr>
                </a:solidFill>
                <a:latin typeface="+mj-lt"/>
              </a:rPr>
              <a:t>În țara dumneavoastră, aveți autorități specializate în domeniul criminalității informatice la toate nivelurile?</a:t>
            </a:r>
          </a:p>
        </p:txBody>
      </p:sp>
      <p:sp>
        <p:nvSpPr>
          <p:cNvPr id="10" name="TextBox 9">
            <a:extLst>
              <a:ext uri="{FF2B5EF4-FFF2-40B4-BE49-F238E27FC236}">
                <a16:creationId xmlns:a16="http://schemas.microsoft.com/office/drawing/2014/main" xmlns="" id="{A5BF146C-DBC3-44BF-AA98-DDEC334987B8}"/>
              </a:ext>
            </a:extLst>
          </p:cNvPr>
          <p:cNvSpPr txBox="1"/>
          <p:nvPr/>
        </p:nvSpPr>
        <p:spPr>
          <a:xfrm>
            <a:off x="556984" y="3013501"/>
            <a:ext cx="8030032" cy="830997"/>
          </a:xfrm>
          <a:prstGeom prst="rect">
            <a:avLst/>
          </a:prstGeom>
          <a:solidFill>
            <a:srgbClr val="F08A34"/>
          </a:solidFill>
        </p:spPr>
        <p:txBody>
          <a:bodyPr wrap="square" rtlCol="0">
            <a:spAutoFit/>
          </a:bodyPr>
          <a:lstStyle/>
          <a:p>
            <a:pPr marL="1828800" lvl="3" indent="-457200">
              <a:buAutoNum type="alphaUcPeriod"/>
            </a:pPr>
            <a:r>
              <a:rPr lang="ro-RO" sz="2400">
                <a:solidFill>
                  <a:schemeClr val="bg1"/>
                </a:solidFill>
                <a:latin typeface="+mj-lt"/>
              </a:rPr>
              <a:t>DA</a:t>
            </a:r>
          </a:p>
          <a:p>
            <a:pPr marL="1828800" lvl="3" indent="-457200">
              <a:buAutoNum type="alphaUcPeriod"/>
            </a:pPr>
            <a:r>
              <a:rPr lang="ro-RO" sz="2400">
                <a:solidFill>
                  <a:schemeClr val="bg1"/>
                </a:solidFill>
                <a:latin typeface="+mj-lt"/>
              </a:rPr>
              <a:t>NU</a:t>
            </a:r>
          </a:p>
        </p:txBody>
      </p:sp>
    </p:spTree>
    <p:extLst>
      <p:ext uri="{BB962C8B-B14F-4D97-AF65-F5344CB8AC3E}">
        <p14:creationId xmlns:p14="http://schemas.microsoft.com/office/powerpoint/2010/main" val="369822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44658" y="1166842"/>
            <a:ext cx="4572000" cy="4493538"/>
          </a:xfrm>
          <a:prstGeom prst="rect">
            <a:avLst/>
          </a:prstGeom>
        </p:spPr>
        <p:txBody>
          <a:bodyPr>
            <a:spAutoFit/>
          </a:bodyPr>
          <a:lstStyle/>
          <a:p>
            <a:pPr marL="342900" indent="-342900">
              <a:buFont typeface="Arial" panose="020B0604020202020204" pitchFamily="34" charset="0"/>
              <a:buChar char="•"/>
            </a:pPr>
            <a:r>
              <a:rPr lang="ro-RO" sz="2200" b="1" dirty="0"/>
              <a:t>Cadrul juridic și ierarhia le permite:  </a:t>
            </a:r>
          </a:p>
          <a:p>
            <a:pPr marL="342900" indent="-342900">
              <a:buFont typeface="Wingdings" pitchFamily="2" charset="2"/>
              <a:buChar char="Ø"/>
            </a:pPr>
            <a:endParaRPr lang="en-GB" sz="2200" b="1" dirty="0"/>
          </a:p>
          <a:p>
            <a:pPr marL="342900" indent="-342900" algn="just">
              <a:buFont typeface="Calibri" panose="020F0502020204030204" pitchFamily="34" charset="0"/>
              <a:buChar char="‐"/>
            </a:pPr>
            <a:r>
              <a:rPr lang="ro-RO" sz="2200" dirty="0"/>
              <a:t>să comunice efectiv și să coopereze la nivel intern?</a:t>
            </a:r>
          </a:p>
          <a:p>
            <a:pPr marL="342900" indent="-342900" algn="just">
              <a:buFont typeface="Calibri" panose="020F0502020204030204" pitchFamily="34" charset="0"/>
              <a:buChar char="‐"/>
            </a:pPr>
            <a:r>
              <a:rPr lang="ro-RO" sz="2200" dirty="0"/>
              <a:t>să comunice și să coopereze efectiv la nivel extern?</a:t>
            </a:r>
          </a:p>
          <a:p>
            <a:pPr marL="342900" indent="-342900" algn="just">
              <a:buFont typeface="Calibri" panose="020F0502020204030204" pitchFamily="34" charset="0"/>
              <a:buChar char="‐"/>
            </a:pPr>
            <a:r>
              <a:rPr lang="ro-RO" sz="2200" dirty="0"/>
              <a:t>să comunice și să coopereze cu forurile internaționale?</a:t>
            </a:r>
          </a:p>
          <a:p>
            <a:pPr marL="342900" indent="-342900" algn="just">
              <a:buFont typeface="Calibri" panose="020F0502020204030204" pitchFamily="34" charset="0"/>
              <a:buChar char="‐"/>
            </a:pPr>
            <a:r>
              <a:rPr lang="ro-RO" sz="2200" dirty="0"/>
              <a:t>să aibă suficiente resurse pentru a participa efectiv la operațiunile și cazurile internaționale de criminalitate informatică?</a:t>
            </a:r>
          </a:p>
        </p:txBody>
      </p:sp>
      <p:pic>
        <p:nvPicPr>
          <p:cNvPr id="7" name="Picture 6">
            <a:extLst>
              <a:ext uri="{FF2B5EF4-FFF2-40B4-BE49-F238E27FC236}">
                <a16:creationId xmlns:a16="http://schemas.microsoft.com/office/drawing/2014/main" xmlns="" id="{28F10898-D63B-6842-B8C1-D88044CAD714}"/>
              </a:ext>
            </a:extLst>
          </p:cNvPr>
          <p:cNvPicPr>
            <a:picLocks noChangeAspect="1"/>
          </p:cNvPicPr>
          <p:nvPr/>
        </p:nvPicPr>
        <p:blipFill>
          <a:blip r:embed="rId3"/>
          <a:stretch>
            <a:fillRect/>
          </a:stretch>
        </p:blipFill>
        <p:spPr>
          <a:xfrm>
            <a:off x="5168588" y="2782027"/>
            <a:ext cx="3729699" cy="1707573"/>
          </a:xfrm>
          <a:prstGeom prst="rect">
            <a:avLst/>
          </a:prstGeom>
        </p:spPr>
      </p:pic>
      <p:sp>
        <p:nvSpPr>
          <p:cNvPr id="12" name="Rectangle 11">
            <a:extLst>
              <a:ext uri="{FF2B5EF4-FFF2-40B4-BE49-F238E27FC236}">
                <a16:creationId xmlns:a16="http://schemas.microsoft.com/office/drawing/2014/main"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dirty="0" smtClean="0">
                <a:latin typeface="Verdana" panose="020B0604030504040204" pitchFamily="34" charset="0"/>
                <a:ea typeface="Verdana" panose="020B0604030504040204" pitchFamily="34" charset="0"/>
              </a:rPr>
              <a:t>Cooperarea</a:t>
            </a:r>
            <a:endParaRPr lang="ro-RO"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11</a:t>
            </a:fld>
            <a:endParaRPr lang="en-GB" smtClean="0"/>
          </a:p>
        </p:txBody>
      </p:sp>
    </p:spTree>
    <p:extLst>
      <p:ext uri="{BB962C8B-B14F-4D97-AF65-F5344CB8AC3E}">
        <p14:creationId xmlns:p14="http://schemas.microsoft.com/office/powerpoint/2010/main" val="2213094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848AB73-6CF7-4B50-ACEB-48BD4182E7C5}"/>
              </a:ext>
            </a:extLst>
          </p:cNvPr>
          <p:cNvSpPr>
            <a:spLocks noGrp="1"/>
          </p:cNvSpPr>
          <p:nvPr>
            <p:ph type="sldNum" sz="quarter" idx="10"/>
          </p:nvPr>
        </p:nvSpPr>
        <p:spPr/>
        <p:txBody>
          <a:bodyPr/>
          <a:lstStyle/>
          <a:p>
            <a:fld id="{49C04F3A-82BD-4011-AADB-1F79FD7DF4BC}" type="slidenum">
              <a:rPr lang="en-GB" smtClean="0"/>
              <a:pPr/>
              <a:t>12</a:t>
            </a:fld>
            <a:endParaRPr lang="en-GB" smtClean="0"/>
          </a:p>
        </p:txBody>
      </p:sp>
    </p:spTree>
    <p:extLst>
      <p:ext uri="{BB962C8B-B14F-4D97-AF65-F5344CB8AC3E}">
        <p14:creationId xmlns:p14="http://schemas.microsoft.com/office/powerpoint/2010/main" val="133481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09489" y="4116222"/>
            <a:ext cx="8525021" cy="880241"/>
          </a:xfrm>
          <a:prstGeom prst="rect">
            <a:avLst/>
          </a:prstGeom>
        </p:spPr>
        <p:txBody>
          <a:bodyPr wrap="square">
            <a:spAutoFit/>
          </a:bodyPr>
          <a:lstStyle/>
          <a:p>
            <a:pPr>
              <a:lnSpc>
                <a:spcPct val="80000"/>
              </a:lnSpc>
            </a:pPr>
            <a:r>
              <a:rPr lang="ro-RO" sz="3200" b="1" dirty="0"/>
              <a:t>Concepte de bază privind </a:t>
            </a:r>
            <a:r>
              <a:rPr lang="it-IT" sz="3200" b="1" dirty="0" smtClean="0"/>
              <a:t>cercetările în domeniul criminalității informatice</a:t>
            </a:r>
            <a:endParaRPr lang="ro-RO" sz="3200" b="1" dirty="0"/>
          </a:p>
        </p:txBody>
      </p:sp>
      <p:sp>
        <p:nvSpPr>
          <p:cNvPr id="11" name="Text Placeholder 2">
            <a:extLst>
              <a:ext uri="{FF2B5EF4-FFF2-40B4-BE49-F238E27FC236}">
                <a16:creationId xmlns:a16="http://schemas.microsoft.com/office/drawing/2014/main" xmlns="" id="{0C9F440E-2696-4F5C-AE32-3ADBCBC53F9D}"/>
              </a:ext>
            </a:extLst>
          </p:cNvPr>
          <p:cNvSpPr txBox="1">
            <a:spLocks/>
          </p:cNvSpPr>
          <p:nvPr/>
        </p:nvSpPr>
        <p:spPr>
          <a:xfrm>
            <a:off x="309488" y="3766294"/>
            <a:ext cx="8211659"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ro-RO" sz="2000" dirty="0" smtClean="0">
                <a:solidFill>
                  <a:schemeClr val="tx1">
                    <a:tint val="75000"/>
                  </a:schemeClr>
                </a:solidFill>
              </a:rPr>
              <a:t>Prezentare generală a cercetării </a:t>
            </a:r>
            <a:r>
              <a:rPr lang="ro-RO" sz="2000" dirty="0">
                <a:solidFill>
                  <a:schemeClr val="tx1">
                    <a:tint val="75000"/>
                  </a:schemeClr>
                </a:solidFill>
              </a:rPr>
              <a:t>în domeniul criminalității informatice</a:t>
            </a:r>
          </a:p>
        </p:txBody>
      </p:sp>
      <p:sp>
        <p:nvSpPr>
          <p:cNvPr id="16" name="Slide Number Placeholder 1">
            <a:extLst>
              <a:ext uri="{FF2B5EF4-FFF2-40B4-BE49-F238E27FC236}">
                <a16:creationId xmlns:a16="http://schemas.microsoft.com/office/drawing/2014/main" xmlns="" id="{22AB7F6E-25AD-4FA2-A70B-6EF98C3FB0FB}"/>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13</a:t>
            </a:fld>
            <a:endParaRPr lang="en-GB" smtClean="0"/>
          </a:p>
        </p:txBody>
      </p:sp>
      <p:sp>
        <p:nvSpPr>
          <p:cNvPr id="19" name="Rectangle 18">
            <a:extLst>
              <a:ext uri="{FF2B5EF4-FFF2-40B4-BE49-F238E27FC236}">
                <a16:creationId xmlns:a16="http://schemas.microsoft.com/office/drawing/2014/main" xmlns="" id="{A7C2BF37-A48F-4EB2-97FF-059F74D9A439}"/>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Partea a doua</a:t>
            </a:r>
          </a:p>
        </p:txBody>
      </p:sp>
    </p:spTree>
    <p:extLst>
      <p:ext uri="{BB962C8B-B14F-4D97-AF65-F5344CB8AC3E}">
        <p14:creationId xmlns:p14="http://schemas.microsoft.com/office/powerpoint/2010/main" val="390309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0" y="1170352"/>
            <a:ext cx="4572000" cy="5078313"/>
          </a:xfrm>
          <a:prstGeom prst="rect">
            <a:avLst/>
          </a:prstGeom>
        </p:spPr>
        <p:txBody>
          <a:bodyPr>
            <a:spAutoFit/>
          </a:bodyPr>
          <a:lstStyle/>
          <a:p>
            <a:pPr>
              <a:defRPr/>
            </a:pPr>
            <a:r>
              <a:rPr lang="ro-RO" sz="2000" b="1" dirty="0"/>
              <a:t>Regula numărul 1:  </a:t>
            </a:r>
          </a:p>
          <a:p>
            <a:pPr marL="342900" indent="-342900" algn="just">
              <a:buFont typeface="Arial" panose="020B0604020202020204" pitchFamily="34" charset="0"/>
              <a:buChar char="•"/>
              <a:defRPr/>
            </a:pPr>
            <a:r>
              <a:rPr lang="ro-RO" sz="2000" b="1" dirty="0">
                <a:solidFill>
                  <a:srgbClr val="C00000"/>
                </a:solidFill>
              </a:rPr>
              <a:t>REACȚIE RAPIDĂ</a:t>
            </a:r>
          </a:p>
          <a:p>
            <a:pPr lvl="1" algn="just">
              <a:defRPr/>
            </a:pPr>
            <a:r>
              <a:rPr lang="ro-RO" dirty="0"/>
              <a:t>autoritățile competente sunt gata să reacționeze în momentul notificării</a:t>
            </a:r>
          </a:p>
          <a:p>
            <a:pPr marL="342900" indent="-342900" algn="just">
              <a:buFont typeface="Arial" panose="020B0604020202020204" pitchFamily="34" charset="0"/>
              <a:buChar char="•"/>
              <a:defRPr/>
            </a:pPr>
            <a:endParaRPr lang="en-US" sz="2000" b="1" dirty="0"/>
          </a:p>
          <a:p>
            <a:pPr algn="just">
              <a:defRPr/>
            </a:pPr>
            <a:r>
              <a:rPr lang="ro-RO" sz="2000" b="1" dirty="0"/>
              <a:t>Regula numărul 2:</a:t>
            </a:r>
          </a:p>
          <a:p>
            <a:pPr marL="342900" indent="-342900" algn="just">
              <a:buFont typeface="Arial" panose="020B0604020202020204" pitchFamily="34" charset="0"/>
              <a:buChar char="•"/>
              <a:defRPr/>
            </a:pPr>
            <a:r>
              <a:rPr lang="ro-RO" sz="2000" b="1" dirty="0">
                <a:solidFill>
                  <a:srgbClr val="C00000"/>
                </a:solidFill>
              </a:rPr>
              <a:t>COMUNICARE PERMANENTĂ</a:t>
            </a:r>
          </a:p>
          <a:p>
            <a:pPr lvl="1" algn="just">
              <a:defRPr/>
            </a:pPr>
            <a:r>
              <a:rPr lang="ro-RO" dirty="0"/>
              <a:t>autoritățile de aplicare a legii, procuratura, instanța, alte agenții sau participanții comunică și se coordonează în mod constant </a:t>
            </a:r>
          </a:p>
          <a:p>
            <a:pPr marL="342900" indent="-342900" algn="just">
              <a:buFont typeface="Arial" panose="020B0604020202020204" pitchFamily="34" charset="0"/>
              <a:buChar char="•"/>
              <a:defRPr/>
            </a:pPr>
            <a:endParaRPr lang="en-US" sz="2000" b="1" dirty="0"/>
          </a:p>
          <a:p>
            <a:pPr algn="just">
              <a:defRPr/>
            </a:pPr>
            <a:r>
              <a:rPr lang="ro-RO" sz="2000" b="1" dirty="0"/>
              <a:t>Regula numărul 3:</a:t>
            </a:r>
          </a:p>
          <a:p>
            <a:pPr marL="342900" indent="-342900" algn="just">
              <a:buFont typeface="Arial" panose="020B0604020202020204" pitchFamily="34" charset="0"/>
              <a:buChar char="•"/>
              <a:defRPr/>
            </a:pPr>
            <a:r>
              <a:rPr lang="ro-RO" sz="2000" b="1" dirty="0">
                <a:solidFill>
                  <a:srgbClr val="C00000"/>
                </a:solidFill>
              </a:rPr>
              <a:t>PROBELE SUNT SECURIZATE ȘI COLECTATE ÎN MOD DETALIAT</a:t>
            </a:r>
          </a:p>
          <a:p>
            <a:pPr lvl="1" algn="just">
              <a:defRPr/>
            </a:pPr>
            <a:r>
              <a:rPr lang="ro-RO" dirty="0"/>
              <a:t>toate probele electronice și de altă natură sunt detectate și colectate în mod corespunzător</a:t>
            </a:r>
          </a:p>
        </p:txBody>
      </p:sp>
      <p:sp>
        <p:nvSpPr>
          <p:cNvPr id="5" name="Rectangle 4">
            <a:extLst>
              <a:ext uri="{FF2B5EF4-FFF2-40B4-BE49-F238E27FC236}">
                <a16:creationId xmlns:a16="http://schemas.microsoft.com/office/drawing/2014/main" xmlns="" id="{CBF6D94C-E963-2548-B312-315B2A8ACCD5}"/>
              </a:ext>
            </a:extLst>
          </p:cNvPr>
          <p:cNvSpPr/>
          <p:nvPr/>
        </p:nvSpPr>
        <p:spPr>
          <a:xfrm>
            <a:off x="4572000" y="1259975"/>
            <a:ext cx="4572000" cy="4585871"/>
          </a:xfrm>
          <a:prstGeom prst="rect">
            <a:avLst/>
          </a:prstGeom>
        </p:spPr>
        <p:txBody>
          <a:bodyPr>
            <a:spAutoFit/>
          </a:bodyPr>
          <a:lstStyle/>
          <a:p>
            <a:pPr>
              <a:defRPr/>
            </a:pPr>
            <a:r>
              <a:rPr lang="ro-RO" sz="2000" b="1" dirty="0"/>
              <a:t>Regula numărul 4:</a:t>
            </a:r>
          </a:p>
          <a:p>
            <a:pPr marL="342900" indent="-342900" algn="just">
              <a:buFont typeface="Arial" pitchFamily="34" charset="0"/>
              <a:buChar char="•"/>
              <a:defRPr/>
            </a:pPr>
            <a:r>
              <a:rPr lang="ro-RO" sz="2000" b="1" dirty="0">
                <a:solidFill>
                  <a:srgbClr val="C00000"/>
                </a:solidFill>
              </a:rPr>
              <a:t>INSTITUȚIILE JUDICIARE DIGITALE SPECIALIZATE SAU EXPERȚII SUNT LA DISPOZIȚIE</a:t>
            </a:r>
          </a:p>
          <a:p>
            <a:pPr lvl="1" algn="just">
              <a:defRPr/>
            </a:pPr>
            <a:r>
              <a:rPr lang="ro-RO" dirty="0"/>
              <a:t>probele colectate pot fi analizate rapid </a:t>
            </a:r>
          </a:p>
          <a:p>
            <a:pPr marL="342900" indent="-342900" algn="just">
              <a:buFont typeface="Arial" pitchFamily="34" charset="0"/>
              <a:buChar char="•"/>
              <a:defRPr/>
            </a:pPr>
            <a:endParaRPr lang="en-US" sz="2000" b="1" dirty="0"/>
          </a:p>
          <a:p>
            <a:pPr algn="just">
              <a:defRPr/>
            </a:pPr>
            <a:r>
              <a:rPr lang="ro-RO" sz="2000" b="1" dirty="0"/>
              <a:t>Regula numărul 5:</a:t>
            </a:r>
          </a:p>
          <a:p>
            <a:pPr marL="342900" indent="-342900" algn="just">
              <a:buFont typeface="Arial" pitchFamily="34" charset="0"/>
              <a:buChar char="•"/>
              <a:defRPr/>
            </a:pPr>
            <a:r>
              <a:rPr lang="ro-RO" sz="2000" b="1" dirty="0">
                <a:solidFill>
                  <a:srgbClr val="C00000"/>
                </a:solidFill>
              </a:rPr>
              <a:t>MARTORII SUNT </a:t>
            </a:r>
            <a:r>
              <a:rPr lang="ro-RO" sz="2000" b="1" dirty="0" err="1">
                <a:solidFill>
                  <a:srgbClr val="C00000"/>
                </a:solidFill>
              </a:rPr>
              <a:t>INTERVIAȚI</a:t>
            </a:r>
            <a:r>
              <a:rPr lang="ro-RO" sz="2000" b="1" dirty="0">
                <a:solidFill>
                  <a:srgbClr val="C00000"/>
                </a:solidFill>
              </a:rPr>
              <a:t> ÎN MOD PROMPT</a:t>
            </a:r>
          </a:p>
          <a:p>
            <a:pPr lvl="1" algn="just">
              <a:defRPr/>
            </a:pPr>
            <a:r>
              <a:rPr lang="ro-RO" dirty="0" smtClean="0"/>
              <a:t>Martorii </a:t>
            </a:r>
            <a:r>
              <a:rPr lang="ro-RO" dirty="0"/>
              <a:t>sunt intervievați</a:t>
            </a:r>
            <a:r>
              <a:rPr lang="ro-RO" dirty="0" smtClean="0"/>
              <a:t>/ anchetați/ interogați </a:t>
            </a:r>
            <a:r>
              <a:rPr lang="ro-RO" dirty="0"/>
              <a:t>de către autoritatea competentă cât mai repede </a:t>
            </a:r>
            <a:r>
              <a:rPr lang="ro-RO" dirty="0" smtClean="0"/>
              <a:t>posibil</a:t>
            </a:r>
            <a:endParaRPr lang="ro-RO" dirty="0"/>
          </a:p>
          <a:p>
            <a:pPr marL="342900" indent="-342900" algn="just">
              <a:buFont typeface="Arial" pitchFamily="34" charset="0"/>
              <a:buChar char="•"/>
              <a:defRPr/>
            </a:pPr>
            <a:endParaRPr lang="en-US" sz="2000" b="1" dirty="0"/>
          </a:p>
          <a:p>
            <a:pPr algn="just">
              <a:defRPr/>
            </a:pPr>
            <a:r>
              <a:rPr lang="ro-RO" sz="2000" b="1" dirty="0"/>
              <a:t>Regula numărul 6:</a:t>
            </a:r>
          </a:p>
          <a:p>
            <a:pPr marL="342900" indent="-342900" algn="just">
              <a:buFont typeface="Arial" panose="020B0604020202020204" pitchFamily="34" charset="0"/>
              <a:buChar char="•"/>
              <a:defRPr/>
            </a:pPr>
            <a:r>
              <a:rPr lang="ro-RO" sz="2000" b="1" dirty="0">
                <a:solidFill>
                  <a:srgbClr val="C00000"/>
                </a:solidFill>
              </a:rPr>
              <a:t>TOATE ACȚIUNILE SUNT URGENTE </a:t>
            </a:r>
          </a:p>
        </p:txBody>
      </p:sp>
      <p:sp>
        <p:nvSpPr>
          <p:cNvPr id="12" name="Rectangle 11">
            <a:extLst>
              <a:ext uri="{FF2B5EF4-FFF2-40B4-BE49-F238E27FC236}">
                <a16:creationId xmlns:a16="http://schemas.microsoft.com/office/drawing/2014/main" xmlns="" id="{F9AC3AA1-C70D-44F9-A442-BF2317E18ABC}"/>
              </a:ext>
            </a:extLst>
          </p:cNvPr>
          <p:cNvSpPr/>
          <p:nvPr/>
        </p:nvSpPr>
        <p:spPr>
          <a:xfrm>
            <a:off x="1139687" y="105903"/>
            <a:ext cx="800676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endParaRPr lang="ro-RO" sz="3200" dirty="0">
              <a:latin typeface="Verdana" panose="020B0604030504040204" pitchFamily="34" charset="0"/>
              <a:ea typeface="Verdana" panose="020B0604030504040204" pitchFamily="34" charset="0"/>
              <a:cs typeface="ＭＳ Ｐゴシック" charset="0"/>
            </a:endParaRPr>
          </a:p>
          <a:p>
            <a:pPr algn="r">
              <a:lnSpc>
                <a:spcPct val="80000"/>
              </a:lnSpc>
            </a:pPr>
            <a:r>
              <a:rPr lang="ro-RO" sz="3200" dirty="0">
                <a:latin typeface="Verdana" panose="020B0604030504040204" pitchFamily="34" charset="0"/>
                <a:ea typeface="Verdana" panose="020B0604030504040204" pitchFamily="34" charset="0"/>
                <a:cs typeface="ＭＳ Ｐゴシック" charset="0"/>
              </a:rPr>
              <a:t>î</a:t>
            </a:r>
            <a:r>
              <a:rPr lang="ro-RO" sz="3200" dirty="0" smtClean="0">
                <a:latin typeface="Verdana" panose="020B0604030504040204" pitchFamily="34" charset="0"/>
                <a:ea typeface="Verdana" panose="020B0604030504040204" pitchFamily="34" charset="0"/>
                <a:cs typeface="ＭＳ Ｐゴシック" charset="0"/>
              </a:rPr>
              <a:t>n domeniul criminalității </a:t>
            </a:r>
            <a:r>
              <a:rPr lang="ro-RO" sz="3200" dirty="0">
                <a:latin typeface="Verdana" panose="020B0604030504040204" pitchFamily="34" charset="0"/>
                <a:ea typeface="Verdana" panose="020B0604030504040204" pitchFamily="34" charset="0"/>
                <a:cs typeface="ＭＳ Ｐゴシック" charset="0"/>
              </a:rPr>
              <a:t>informatice</a:t>
            </a:r>
          </a:p>
        </p:txBody>
      </p:sp>
      <p:sp>
        <p:nvSpPr>
          <p:cNvPr id="19" name="Slide Number Placeholder 1">
            <a:extLst>
              <a:ext uri="{FF2B5EF4-FFF2-40B4-BE49-F238E27FC236}">
                <a16:creationId xmlns:a16="http://schemas.microsoft.com/office/drawing/2014/main" xmlns="" id="{15279D68-C23D-4A79-911D-5DB2F3003CEE}"/>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14</a:t>
            </a:fld>
            <a:endParaRPr lang="en-GB" smtClean="0"/>
          </a:p>
        </p:txBody>
      </p:sp>
    </p:spTree>
    <p:extLst>
      <p:ext uri="{BB962C8B-B14F-4D97-AF65-F5344CB8AC3E}">
        <p14:creationId xmlns:p14="http://schemas.microsoft.com/office/powerpoint/2010/main" val="129097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78131" y="1133393"/>
            <a:ext cx="4572000" cy="5663089"/>
          </a:xfrm>
          <a:prstGeom prst="rect">
            <a:avLst/>
          </a:prstGeom>
        </p:spPr>
        <p:txBody>
          <a:bodyPr>
            <a:spAutoFit/>
          </a:bodyPr>
          <a:lstStyle/>
          <a:p>
            <a:pPr marL="342900" indent="-342900">
              <a:buFont typeface="Arial" panose="020B0604020202020204" pitchFamily="34" charset="0"/>
              <a:buChar char="•"/>
              <a:defRPr/>
            </a:pPr>
            <a:r>
              <a:rPr lang="ro-RO" sz="2000" b="1" dirty="0">
                <a:solidFill>
                  <a:srgbClr val="C00000"/>
                </a:solidFill>
              </a:rPr>
              <a:t>AUTORITĂȚILE DE APLICARE A LEGII:</a:t>
            </a:r>
          </a:p>
          <a:p>
            <a:pPr>
              <a:defRPr/>
            </a:pPr>
            <a:endParaRPr lang="en-US" sz="1000" b="1" dirty="0">
              <a:solidFill>
                <a:srgbClr val="FF0000"/>
              </a:solidFill>
            </a:endParaRPr>
          </a:p>
          <a:p>
            <a:pPr lvl="1" algn="just">
              <a:defRPr/>
            </a:pPr>
            <a:r>
              <a:rPr lang="ro-RO" b="1" dirty="0"/>
              <a:t>elaborează planuri</a:t>
            </a:r>
            <a:r>
              <a:rPr lang="ro-RO" dirty="0"/>
              <a:t> despre desfășurarea pe teren, inclusiv toate sondajele și pregătirile judiciare digitale și tehnice necesare;</a:t>
            </a:r>
          </a:p>
          <a:p>
            <a:pPr marL="800100" lvl="1" indent="-342900" algn="just">
              <a:buFont typeface="Arial" panose="020B0604020202020204" pitchFamily="34" charset="0"/>
              <a:buChar char="•"/>
              <a:defRPr/>
            </a:pPr>
            <a:endParaRPr lang="en-US" dirty="0"/>
          </a:p>
          <a:p>
            <a:pPr lvl="1" algn="just">
              <a:defRPr/>
            </a:pPr>
            <a:r>
              <a:rPr lang="ro-RO" b="1" dirty="0"/>
              <a:t>notifică autoritatea competentă </a:t>
            </a:r>
            <a:r>
              <a:rPr lang="ro-RO" dirty="0"/>
              <a:t>(comandant, procuror, judecător de instrucție) cu privire la acțiunile care trebuie întreprinse și temeiurile juridice pentru acestea;</a:t>
            </a:r>
          </a:p>
          <a:p>
            <a:pPr marL="800100" lvl="1" indent="-342900" algn="just">
              <a:buFont typeface="Arial" panose="020B0604020202020204" pitchFamily="34" charset="0"/>
              <a:buChar char="•"/>
              <a:defRPr/>
            </a:pPr>
            <a:endParaRPr lang="en-US" dirty="0"/>
          </a:p>
          <a:p>
            <a:pPr lvl="1" algn="just">
              <a:defRPr/>
            </a:pPr>
            <a:r>
              <a:rPr lang="ro-RO" b="1" dirty="0"/>
              <a:t>în funcție de sistemul juridic, formulează echivalentul unei inițiative/propuneri/cereri către Procuratură sau Curte pentru emiterea instrumentelor procedurale necesare</a:t>
            </a:r>
            <a:r>
              <a:rPr lang="ro-RO" dirty="0"/>
              <a:t> pentru desfășurarea neobstrucționată a procedurilor sau a </a:t>
            </a:r>
            <a:r>
              <a:rPr lang="ro-RO" dirty="0" smtClean="0"/>
              <a:t>cercetării.</a:t>
            </a:r>
            <a:endParaRPr lang="ro-RO" dirty="0"/>
          </a:p>
        </p:txBody>
      </p:sp>
      <p:pic>
        <p:nvPicPr>
          <p:cNvPr id="6" name="Picture 5">
            <a:extLst>
              <a:ext uri="{FF2B5EF4-FFF2-40B4-BE49-F238E27FC236}">
                <a16:creationId xmlns:a16="http://schemas.microsoft.com/office/drawing/2014/main" xmlns="" id="{EB152C8B-C576-ED43-BFC7-733BBFEAE53C}"/>
              </a:ext>
            </a:extLst>
          </p:cNvPr>
          <p:cNvPicPr>
            <a:picLocks noChangeAspect="1"/>
          </p:cNvPicPr>
          <p:nvPr/>
        </p:nvPicPr>
        <p:blipFill>
          <a:blip r:embed="rId3"/>
          <a:stretch>
            <a:fillRect/>
          </a:stretch>
        </p:blipFill>
        <p:spPr>
          <a:xfrm>
            <a:off x="5248704" y="2504076"/>
            <a:ext cx="3528744" cy="2343910"/>
          </a:xfrm>
          <a:prstGeom prst="rect">
            <a:avLst/>
          </a:prstGeom>
        </p:spPr>
      </p:pic>
      <p:sp>
        <p:nvSpPr>
          <p:cNvPr id="12" name="Rectangle 11">
            <a:extLst>
              <a:ext uri="{FF2B5EF4-FFF2-40B4-BE49-F238E27FC236}">
                <a16:creationId xmlns:a16="http://schemas.microsoft.com/office/drawing/2014/main" xmlns="" id="{6C947D0C-1F7B-4FB9-97BA-D771DF20F58E}"/>
              </a:ext>
            </a:extLst>
          </p:cNvPr>
          <p:cNvSpPr/>
          <p:nvPr/>
        </p:nvSpPr>
        <p:spPr>
          <a:xfrm>
            <a:off x="874643" y="105903"/>
            <a:ext cx="827180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endParaRPr lang="ro-RO" sz="3200" dirty="0">
              <a:latin typeface="Verdana" panose="020B0604030504040204" pitchFamily="34" charset="0"/>
              <a:ea typeface="Verdana" panose="020B0604030504040204" pitchFamily="34" charset="0"/>
              <a:cs typeface="ＭＳ Ｐゴシック" charset="0"/>
            </a:endParaRPr>
          </a:p>
          <a:p>
            <a:pPr algn="r">
              <a:lnSpc>
                <a:spcPct val="80000"/>
              </a:lnSpc>
            </a:pPr>
            <a:r>
              <a:rPr lang="ro-RO" sz="3200" dirty="0">
                <a:latin typeface="Verdana" panose="020B0604030504040204" pitchFamily="34" charset="0"/>
                <a:ea typeface="Verdana" panose="020B0604030504040204" pitchFamily="34" charset="0"/>
                <a:cs typeface="ＭＳ Ｐゴシック" charset="0"/>
              </a:rPr>
              <a:t>î</a:t>
            </a:r>
            <a:r>
              <a:rPr lang="ro-RO" sz="3200" dirty="0" smtClean="0">
                <a:latin typeface="Verdana" panose="020B0604030504040204" pitchFamily="34" charset="0"/>
                <a:ea typeface="Verdana" panose="020B0604030504040204" pitchFamily="34" charset="0"/>
                <a:cs typeface="ＭＳ Ｐゴシック" charset="0"/>
              </a:rPr>
              <a:t>n domeniul criminalității </a:t>
            </a:r>
            <a:r>
              <a:rPr lang="ro-RO" sz="3200" dirty="0">
                <a:latin typeface="Verdana" panose="020B0604030504040204" pitchFamily="34" charset="0"/>
                <a:ea typeface="Verdana" panose="020B0604030504040204" pitchFamily="34" charset="0"/>
                <a:cs typeface="ＭＳ Ｐゴシック" charset="0"/>
              </a:rPr>
              <a:t>informatice</a:t>
            </a:r>
          </a:p>
        </p:txBody>
      </p:sp>
      <p:sp>
        <p:nvSpPr>
          <p:cNvPr id="16" name="Slide Number Placeholder 1">
            <a:extLst>
              <a:ext uri="{FF2B5EF4-FFF2-40B4-BE49-F238E27FC236}">
                <a16:creationId xmlns:a16="http://schemas.microsoft.com/office/drawing/2014/main" xmlns="" id="{2C0D14AF-428C-4F23-9B54-8CFF3C59CDD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15</a:t>
            </a:fld>
            <a:endParaRPr lang="en-GB" smtClean="0"/>
          </a:p>
        </p:txBody>
      </p:sp>
    </p:spTree>
    <p:extLst>
      <p:ext uri="{BB962C8B-B14F-4D97-AF65-F5344CB8AC3E}">
        <p14:creationId xmlns:p14="http://schemas.microsoft.com/office/powerpoint/2010/main" val="709657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93518" y="1133393"/>
            <a:ext cx="4572000" cy="5632311"/>
          </a:xfrm>
          <a:prstGeom prst="rect">
            <a:avLst/>
          </a:prstGeom>
        </p:spPr>
        <p:txBody>
          <a:bodyPr>
            <a:spAutoFit/>
          </a:bodyPr>
          <a:lstStyle/>
          <a:p>
            <a:pPr marL="342900" indent="-342900">
              <a:buFont typeface="Arial" panose="020B0604020202020204" pitchFamily="34" charset="0"/>
              <a:buChar char="•"/>
              <a:defRPr/>
            </a:pPr>
            <a:r>
              <a:rPr lang="ro-RO" sz="2000" b="1" dirty="0">
                <a:solidFill>
                  <a:srgbClr val="C00000"/>
                </a:solidFill>
              </a:rPr>
              <a:t>AUTORITĂȚILE DE APLICARE A LEGII:</a:t>
            </a:r>
          </a:p>
          <a:p>
            <a:pPr lvl="1" algn="just">
              <a:defRPr/>
            </a:pPr>
            <a:r>
              <a:rPr lang="ro-RO" b="1" dirty="0"/>
              <a:t>ordinele/mandatele, în funcție de caz, trebuie să includă toate acțiunile probatorii necesare</a:t>
            </a:r>
            <a:r>
              <a:rPr lang="ro-RO" dirty="0"/>
              <a:t> (de exemplu, conservarea datelor, producerea datelor, percheziția și confiscarea, arestarea, interogarea, audierea, angajamentul criminalistic etc.);</a:t>
            </a:r>
          </a:p>
          <a:p>
            <a:pPr lvl="1" algn="just">
              <a:defRPr/>
            </a:pPr>
            <a:endParaRPr lang="en-US" sz="1400" b="1" dirty="0"/>
          </a:p>
          <a:p>
            <a:pPr lvl="1" algn="just">
              <a:defRPr/>
            </a:pPr>
            <a:r>
              <a:rPr lang="ro-RO" b="1" dirty="0"/>
              <a:t>la primirea ordinelor/mandatelor necesare, acționează în mod rapid,</a:t>
            </a:r>
            <a:r>
              <a:rPr lang="ro-RO" dirty="0"/>
              <a:t> în conformitate cu legea și cu procedurile de acțiune;</a:t>
            </a:r>
          </a:p>
          <a:p>
            <a:pPr lvl="1" algn="just">
              <a:defRPr/>
            </a:pPr>
            <a:endParaRPr lang="en-US" sz="1400" dirty="0"/>
          </a:p>
          <a:p>
            <a:pPr lvl="1" algn="just">
              <a:defRPr/>
            </a:pPr>
            <a:r>
              <a:rPr lang="ro-RO" b="1" dirty="0"/>
              <a:t>în conformitate cu ordinele/mandatele securizează persoane, articole și probe electronice;</a:t>
            </a:r>
          </a:p>
          <a:p>
            <a:pPr lvl="1" algn="just">
              <a:defRPr/>
            </a:pPr>
            <a:endParaRPr lang="en-US" sz="1400" b="1" dirty="0"/>
          </a:p>
          <a:p>
            <a:pPr lvl="1" algn="just">
              <a:defRPr/>
            </a:pPr>
            <a:r>
              <a:rPr lang="ro-RO" b="1" dirty="0"/>
              <a:t>notifică autoritatea competentă</a:t>
            </a:r>
            <a:r>
              <a:rPr lang="ro-RO" dirty="0"/>
              <a:t> cu privire la rezultate.</a:t>
            </a:r>
          </a:p>
        </p:txBody>
      </p:sp>
      <p:pic>
        <p:nvPicPr>
          <p:cNvPr id="6" name="Picture 5">
            <a:extLst>
              <a:ext uri="{FF2B5EF4-FFF2-40B4-BE49-F238E27FC236}">
                <a16:creationId xmlns:a16="http://schemas.microsoft.com/office/drawing/2014/main" xmlns="" id="{EB152C8B-C576-ED43-BFC7-733BBFEAE53C}"/>
              </a:ext>
            </a:extLst>
          </p:cNvPr>
          <p:cNvPicPr>
            <a:picLocks noChangeAspect="1"/>
          </p:cNvPicPr>
          <p:nvPr/>
        </p:nvPicPr>
        <p:blipFill>
          <a:blip r:embed="rId3"/>
          <a:stretch>
            <a:fillRect/>
          </a:stretch>
        </p:blipFill>
        <p:spPr>
          <a:xfrm>
            <a:off x="5248704" y="2504076"/>
            <a:ext cx="3528744" cy="2343910"/>
          </a:xfrm>
          <a:prstGeom prst="rect">
            <a:avLst/>
          </a:prstGeom>
        </p:spPr>
      </p:pic>
      <p:sp>
        <p:nvSpPr>
          <p:cNvPr id="12" name="Rectangle 11">
            <a:extLst>
              <a:ext uri="{FF2B5EF4-FFF2-40B4-BE49-F238E27FC236}">
                <a16:creationId xmlns:a16="http://schemas.microsoft.com/office/drawing/2014/main" xmlns="" id="{70F490F2-216D-4B52-9C31-450F52FAA3FB}"/>
              </a:ext>
            </a:extLst>
          </p:cNvPr>
          <p:cNvSpPr/>
          <p:nvPr/>
        </p:nvSpPr>
        <p:spPr>
          <a:xfrm>
            <a:off x="675861" y="105903"/>
            <a:ext cx="847058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endParaRPr lang="ro-RO" sz="3200" dirty="0">
              <a:latin typeface="Verdana" panose="020B0604030504040204" pitchFamily="34" charset="0"/>
              <a:ea typeface="Verdana" panose="020B0604030504040204" pitchFamily="34" charset="0"/>
              <a:cs typeface="ＭＳ Ｐゴシック" charset="0"/>
            </a:endParaRPr>
          </a:p>
          <a:p>
            <a:pPr algn="r">
              <a:lnSpc>
                <a:spcPct val="80000"/>
              </a:lnSpc>
            </a:pPr>
            <a:r>
              <a:rPr lang="ro-RO" sz="3200" dirty="0">
                <a:latin typeface="Verdana" panose="020B0604030504040204" pitchFamily="34" charset="0"/>
                <a:ea typeface="Verdana" panose="020B0604030504040204" pitchFamily="34" charset="0"/>
                <a:cs typeface="ＭＳ Ｐゴシック" charset="0"/>
              </a:rPr>
              <a:t>î</a:t>
            </a:r>
            <a:r>
              <a:rPr lang="ro-RO" sz="3200" dirty="0" smtClean="0">
                <a:latin typeface="Verdana" panose="020B0604030504040204" pitchFamily="34" charset="0"/>
                <a:ea typeface="Verdana" panose="020B0604030504040204" pitchFamily="34" charset="0"/>
                <a:cs typeface="ＭＳ Ｐゴシック" charset="0"/>
              </a:rPr>
              <a:t>n domeniul criminalității </a:t>
            </a:r>
            <a:r>
              <a:rPr lang="ro-RO" sz="3200" dirty="0">
                <a:latin typeface="Verdana" panose="020B0604030504040204" pitchFamily="34" charset="0"/>
                <a:ea typeface="Verdana" panose="020B0604030504040204" pitchFamily="34" charset="0"/>
                <a:cs typeface="ＭＳ Ｐゴシック" charset="0"/>
              </a:rPr>
              <a:t>informatice</a:t>
            </a:r>
          </a:p>
        </p:txBody>
      </p:sp>
      <p:sp>
        <p:nvSpPr>
          <p:cNvPr id="16" name="Slide Number Placeholder 1">
            <a:extLst>
              <a:ext uri="{FF2B5EF4-FFF2-40B4-BE49-F238E27FC236}">
                <a16:creationId xmlns:a16="http://schemas.microsoft.com/office/drawing/2014/main" xmlns="" id="{C39DDF39-C87B-4C05-8030-B29D1383B1CC}"/>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16</a:t>
            </a:fld>
            <a:endParaRPr lang="en-GB" smtClean="0"/>
          </a:p>
        </p:txBody>
      </p:sp>
    </p:spTree>
    <p:extLst>
      <p:ext uri="{BB962C8B-B14F-4D97-AF65-F5344CB8AC3E}">
        <p14:creationId xmlns:p14="http://schemas.microsoft.com/office/powerpoint/2010/main" val="1291488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135082" y="1133393"/>
            <a:ext cx="4887492" cy="5447645"/>
          </a:xfrm>
          <a:prstGeom prst="rect">
            <a:avLst/>
          </a:prstGeom>
        </p:spPr>
        <p:txBody>
          <a:bodyPr wrap="square">
            <a:spAutoFit/>
          </a:bodyPr>
          <a:lstStyle/>
          <a:p>
            <a:pPr marL="342900" indent="-342900">
              <a:buFont typeface="Arial" panose="020B0604020202020204" pitchFamily="34" charset="0"/>
              <a:buChar char="•"/>
              <a:defRPr/>
            </a:pPr>
            <a:r>
              <a:rPr lang="ro-RO" sz="2000" b="1" dirty="0">
                <a:solidFill>
                  <a:srgbClr val="C00000"/>
                </a:solidFill>
              </a:rPr>
              <a:t>PROCURATURA:</a:t>
            </a:r>
          </a:p>
          <a:p>
            <a:pPr marL="342900" indent="-342900">
              <a:buFont typeface="Arial" panose="020B0604020202020204" pitchFamily="34" charset="0"/>
              <a:buChar char="•"/>
              <a:defRPr/>
            </a:pPr>
            <a:endParaRPr lang="en-US" sz="400" b="1" dirty="0">
              <a:solidFill>
                <a:srgbClr val="C00000"/>
              </a:solidFill>
            </a:endParaRPr>
          </a:p>
          <a:p>
            <a:pPr lvl="1" algn="just">
              <a:defRPr/>
            </a:pPr>
            <a:r>
              <a:rPr lang="ro-RO" b="1" dirty="0"/>
              <a:t>primește notificarea</a:t>
            </a:r>
            <a:r>
              <a:rPr lang="ro-RO" dirty="0"/>
              <a:t> (sau echivalentul juridic) din partea autorităților de aplicare a legii cu privire la echivalentul îndoielii rezonabile - suspiciunii - cu privire la faptul că a fost comisă infracțiunea informatică;</a:t>
            </a:r>
          </a:p>
          <a:p>
            <a:pPr lvl="1" algn="just">
              <a:defRPr/>
            </a:pPr>
            <a:r>
              <a:rPr lang="ro-RO" b="1" dirty="0"/>
              <a:t>repartizează de urgență </a:t>
            </a:r>
            <a:r>
              <a:rPr lang="ro-RO" dirty="0"/>
              <a:t>cauza și procurorii de caz pentru coordonarea și direcționarea anchetei;</a:t>
            </a:r>
          </a:p>
          <a:p>
            <a:pPr lvl="1" algn="just">
              <a:defRPr/>
            </a:pPr>
            <a:r>
              <a:rPr lang="ro-RO" b="1" dirty="0"/>
              <a:t>emite ordinele/mandatele solicitate</a:t>
            </a:r>
            <a:r>
              <a:rPr lang="ro-RO" dirty="0"/>
              <a:t> pentru diferitele proceduri;</a:t>
            </a:r>
          </a:p>
          <a:p>
            <a:pPr lvl="1" algn="just">
              <a:defRPr/>
            </a:pPr>
            <a:r>
              <a:rPr lang="ro-RO" b="1" dirty="0"/>
              <a:t>este pregătită să reacționeze în mod prompt</a:t>
            </a:r>
            <a:r>
              <a:rPr lang="ro-RO" dirty="0"/>
              <a:t> la progresele acțiunilor întreprinse de poliție;</a:t>
            </a:r>
          </a:p>
          <a:p>
            <a:pPr lvl="1" algn="just">
              <a:defRPr/>
            </a:pPr>
            <a:r>
              <a:rPr lang="ro-RO" b="1" dirty="0"/>
              <a:t>este pregătită să ia decizii</a:t>
            </a:r>
            <a:r>
              <a:rPr lang="ro-RO" dirty="0"/>
              <a:t> cu privire la acțiunile procedurale necesare și comunică, dacă este necesar, cu Curtea;</a:t>
            </a:r>
          </a:p>
          <a:p>
            <a:pPr lvl="1" algn="just">
              <a:defRPr/>
            </a:pPr>
            <a:r>
              <a:rPr lang="ro-RO" b="1" dirty="0"/>
              <a:t>este pregătită să angajeze resurse suplimentare</a:t>
            </a:r>
            <a:r>
              <a:rPr lang="ro-RO" dirty="0"/>
              <a:t>, cum ar fi experți judiciari în domeniul digital.  </a:t>
            </a:r>
          </a:p>
        </p:txBody>
      </p:sp>
      <p:pic>
        <p:nvPicPr>
          <p:cNvPr id="5" name="Picture 4">
            <a:extLst>
              <a:ext uri="{FF2B5EF4-FFF2-40B4-BE49-F238E27FC236}">
                <a16:creationId xmlns:a16="http://schemas.microsoft.com/office/drawing/2014/main" xmlns="" id="{209DC859-B616-D84E-850D-C521BEFF310A}"/>
              </a:ext>
            </a:extLst>
          </p:cNvPr>
          <p:cNvPicPr>
            <a:picLocks noChangeAspect="1"/>
          </p:cNvPicPr>
          <p:nvPr/>
        </p:nvPicPr>
        <p:blipFill>
          <a:blip r:embed="rId3"/>
          <a:stretch>
            <a:fillRect/>
          </a:stretch>
        </p:blipFill>
        <p:spPr>
          <a:xfrm>
            <a:off x="5364365" y="2628913"/>
            <a:ext cx="3178419" cy="2189578"/>
          </a:xfrm>
          <a:prstGeom prst="rect">
            <a:avLst/>
          </a:prstGeom>
        </p:spPr>
      </p:pic>
      <p:sp>
        <p:nvSpPr>
          <p:cNvPr id="12" name="Rectangle 11">
            <a:extLst>
              <a:ext uri="{FF2B5EF4-FFF2-40B4-BE49-F238E27FC236}">
                <a16:creationId xmlns:a16="http://schemas.microsoft.com/office/drawing/2014/main" xmlns="" id="{798C559A-333E-4ABB-9509-A615A019DD72}"/>
              </a:ext>
            </a:extLst>
          </p:cNvPr>
          <p:cNvSpPr/>
          <p:nvPr/>
        </p:nvSpPr>
        <p:spPr>
          <a:xfrm>
            <a:off x="1364974" y="105903"/>
            <a:ext cx="7781475"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endParaRPr lang="ro-RO" sz="3200" dirty="0">
              <a:latin typeface="Verdana" panose="020B0604030504040204" pitchFamily="34" charset="0"/>
              <a:ea typeface="Verdana" panose="020B0604030504040204" pitchFamily="34" charset="0"/>
              <a:cs typeface="ＭＳ Ｐゴシック" charset="0"/>
            </a:endParaRPr>
          </a:p>
          <a:p>
            <a:pPr algn="r">
              <a:lnSpc>
                <a:spcPct val="80000"/>
              </a:lnSpc>
            </a:pPr>
            <a:r>
              <a:rPr lang="ro-RO" sz="3200" dirty="0">
                <a:latin typeface="Verdana" panose="020B0604030504040204" pitchFamily="34" charset="0"/>
                <a:ea typeface="Verdana" panose="020B0604030504040204" pitchFamily="34" charset="0"/>
                <a:cs typeface="ＭＳ Ｐゴシック" charset="0"/>
              </a:rPr>
              <a:t>î</a:t>
            </a:r>
            <a:r>
              <a:rPr lang="ro-RO" sz="3200" dirty="0" smtClean="0">
                <a:latin typeface="Verdana" panose="020B0604030504040204" pitchFamily="34" charset="0"/>
                <a:ea typeface="Verdana" panose="020B0604030504040204" pitchFamily="34" charset="0"/>
                <a:cs typeface="ＭＳ Ｐゴシック" charset="0"/>
              </a:rPr>
              <a:t>n domeniul criminalității </a:t>
            </a:r>
            <a:r>
              <a:rPr lang="ro-RO" sz="3200" dirty="0">
                <a:latin typeface="Verdana" panose="020B0604030504040204" pitchFamily="34" charset="0"/>
                <a:ea typeface="Verdana" panose="020B0604030504040204" pitchFamily="34" charset="0"/>
                <a:cs typeface="ＭＳ Ｐゴシック" charset="0"/>
              </a:rPr>
              <a:t>informatice</a:t>
            </a:r>
          </a:p>
        </p:txBody>
      </p:sp>
      <p:sp>
        <p:nvSpPr>
          <p:cNvPr id="16" name="Slide Number Placeholder 1">
            <a:extLst>
              <a:ext uri="{FF2B5EF4-FFF2-40B4-BE49-F238E27FC236}">
                <a16:creationId xmlns:a16="http://schemas.microsoft.com/office/drawing/2014/main" xmlns="" id="{72AF0CA7-4AF2-41E6-9BF1-70F6E115B657}"/>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17</a:t>
            </a:fld>
            <a:endParaRPr lang="en-GB" smtClean="0"/>
          </a:p>
        </p:txBody>
      </p:sp>
    </p:spTree>
    <p:extLst>
      <p:ext uri="{BB962C8B-B14F-4D97-AF65-F5344CB8AC3E}">
        <p14:creationId xmlns:p14="http://schemas.microsoft.com/office/powerpoint/2010/main" val="3346089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76661" y="975291"/>
            <a:ext cx="4892904" cy="5709255"/>
          </a:xfrm>
          <a:prstGeom prst="rect">
            <a:avLst/>
          </a:prstGeom>
        </p:spPr>
        <p:txBody>
          <a:bodyPr wrap="square">
            <a:spAutoFit/>
          </a:bodyPr>
          <a:lstStyle/>
          <a:p>
            <a:pPr marL="342900" indent="-342900">
              <a:buFont typeface="Arial" panose="020B0604020202020204" pitchFamily="34" charset="0"/>
              <a:buChar char="•"/>
              <a:defRPr/>
            </a:pPr>
            <a:r>
              <a:rPr lang="ro-RO" sz="2000" b="1" dirty="0">
                <a:solidFill>
                  <a:srgbClr val="C00000"/>
                </a:solidFill>
              </a:rPr>
              <a:t>JUDECĂTORUL CURȚII/JUDECĂTORUL DE INSTRUCȚIE</a:t>
            </a:r>
          </a:p>
          <a:p>
            <a:pPr marL="342900" indent="-342900">
              <a:buFont typeface="Wingdings" pitchFamily="2" charset="2"/>
              <a:buChar char="Ø"/>
              <a:defRPr/>
            </a:pPr>
            <a:endParaRPr lang="en-US" sz="100" b="1" dirty="0">
              <a:solidFill>
                <a:srgbClr val="FF0000"/>
              </a:solidFill>
            </a:endParaRPr>
          </a:p>
          <a:p>
            <a:pPr lvl="1" algn="just">
              <a:defRPr/>
            </a:pPr>
            <a:r>
              <a:rPr lang="ro-RO" b="1" dirty="0"/>
              <a:t>este pregătit să ia contactul </a:t>
            </a:r>
            <a:r>
              <a:rPr lang="ro-RO" dirty="0"/>
              <a:t>cu autoritățile  competente de aplicare a legii sau procuratura cu privire la procedurile în materie de criminalitate informatică;</a:t>
            </a:r>
          </a:p>
          <a:p>
            <a:pPr lvl="1" algn="just">
              <a:defRPr/>
            </a:pPr>
            <a:r>
              <a:rPr lang="ro-RO" b="1" dirty="0"/>
              <a:t>este pregătit să reacționeze în mod prompt</a:t>
            </a:r>
            <a:r>
              <a:rPr lang="ro-RO" dirty="0"/>
              <a:t> la instrumentele juridice prezentate de autoritățile competente;</a:t>
            </a:r>
          </a:p>
          <a:p>
            <a:pPr lvl="1" algn="just">
              <a:defRPr/>
            </a:pPr>
            <a:r>
              <a:rPr lang="ro-RO" b="1" dirty="0"/>
              <a:t>este pregătit să angajeze cu promptitudine resurse umane și tehnice suplimentare</a:t>
            </a:r>
            <a:r>
              <a:rPr lang="ro-RO" dirty="0"/>
              <a:t> pentru a stabili fluxul acțiunilor procedurale</a:t>
            </a:r>
          </a:p>
          <a:p>
            <a:pPr lvl="1" algn="just">
              <a:defRPr/>
            </a:pPr>
            <a:r>
              <a:rPr lang="ro-RO" b="1" dirty="0"/>
              <a:t>este pregătit să ia decizii prompte, pe baza instrumentelor juridice</a:t>
            </a:r>
            <a:r>
              <a:rPr lang="ro-RO" dirty="0"/>
              <a:t> prezentate de autoritățile de aplicare a legii - procuratură/apărare;</a:t>
            </a:r>
          </a:p>
          <a:p>
            <a:pPr lvl="1" algn="just">
              <a:defRPr/>
            </a:pPr>
            <a:r>
              <a:rPr lang="ro-RO" b="1" dirty="0"/>
              <a:t>este pregătit să întreprindă măsuri juridice suplimentare pentru a asigura și proteja procedurile penale privind criminalitatea informatică. </a:t>
            </a:r>
            <a:r>
              <a:rPr lang="ro-RO" dirty="0"/>
              <a:t> </a:t>
            </a:r>
          </a:p>
        </p:txBody>
      </p:sp>
      <p:pic>
        <p:nvPicPr>
          <p:cNvPr id="6" name="Picture 5">
            <a:extLst>
              <a:ext uri="{FF2B5EF4-FFF2-40B4-BE49-F238E27FC236}">
                <a16:creationId xmlns:a16="http://schemas.microsoft.com/office/drawing/2014/main" xmlns="" id="{B7D84001-3B67-8F45-805B-54023F809BC4}"/>
              </a:ext>
            </a:extLst>
          </p:cNvPr>
          <p:cNvPicPr>
            <a:picLocks noChangeAspect="1"/>
          </p:cNvPicPr>
          <p:nvPr/>
        </p:nvPicPr>
        <p:blipFill>
          <a:blip r:embed="rId3"/>
          <a:stretch>
            <a:fillRect/>
          </a:stretch>
        </p:blipFill>
        <p:spPr>
          <a:xfrm>
            <a:off x="5253191" y="2583502"/>
            <a:ext cx="3289593" cy="2185058"/>
          </a:xfrm>
          <a:prstGeom prst="rect">
            <a:avLst/>
          </a:prstGeom>
        </p:spPr>
      </p:pic>
      <p:sp>
        <p:nvSpPr>
          <p:cNvPr id="12" name="Rectangle 11">
            <a:extLst>
              <a:ext uri="{FF2B5EF4-FFF2-40B4-BE49-F238E27FC236}">
                <a16:creationId xmlns:a16="http://schemas.microsoft.com/office/drawing/2014/main" xmlns="" id="{30E2428D-D627-49F3-9D25-A7558BBC90C0}"/>
              </a:ext>
            </a:extLst>
          </p:cNvPr>
          <p:cNvSpPr/>
          <p:nvPr/>
        </p:nvSpPr>
        <p:spPr>
          <a:xfrm>
            <a:off x="808384" y="105903"/>
            <a:ext cx="833806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endParaRPr lang="ro-RO" sz="3200" dirty="0">
              <a:latin typeface="Verdana" panose="020B0604030504040204" pitchFamily="34" charset="0"/>
              <a:ea typeface="Verdana" panose="020B0604030504040204" pitchFamily="34" charset="0"/>
              <a:cs typeface="ＭＳ Ｐゴシック" charset="0"/>
            </a:endParaRPr>
          </a:p>
          <a:p>
            <a:pPr algn="r">
              <a:lnSpc>
                <a:spcPct val="80000"/>
              </a:lnSpc>
            </a:pPr>
            <a:r>
              <a:rPr lang="ro-RO" sz="3200" dirty="0">
                <a:latin typeface="Verdana" panose="020B0604030504040204" pitchFamily="34" charset="0"/>
                <a:ea typeface="Verdana" panose="020B0604030504040204" pitchFamily="34" charset="0"/>
                <a:cs typeface="ＭＳ Ｐゴシック" charset="0"/>
              </a:rPr>
              <a:t>în domeniul criminalității informatice</a:t>
            </a:r>
          </a:p>
        </p:txBody>
      </p:sp>
      <p:sp>
        <p:nvSpPr>
          <p:cNvPr id="16" name="Slide Number Placeholder 1">
            <a:extLst>
              <a:ext uri="{FF2B5EF4-FFF2-40B4-BE49-F238E27FC236}">
                <a16:creationId xmlns:a16="http://schemas.microsoft.com/office/drawing/2014/main" xmlns="" id="{3372974E-0051-4660-8523-54B7D8DFF9C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18</a:t>
            </a:fld>
            <a:endParaRPr lang="en-GB" smtClean="0"/>
          </a:p>
        </p:txBody>
      </p:sp>
    </p:spTree>
    <p:extLst>
      <p:ext uri="{BB962C8B-B14F-4D97-AF65-F5344CB8AC3E}">
        <p14:creationId xmlns:p14="http://schemas.microsoft.com/office/powerpoint/2010/main" val="422735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115025" y="1026816"/>
            <a:ext cx="4722017" cy="5693866"/>
          </a:xfrm>
          <a:prstGeom prst="rect">
            <a:avLst/>
          </a:prstGeom>
        </p:spPr>
        <p:txBody>
          <a:bodyPr wrap="square">
            <a:spAutoFit/>
          </a:bodyPr>
          <a:lstStyle/>
          <a:p>
            <a:pPr marL="342900" indent="-342900">
              <a:buFont typeface="Arial" panose="020B0604020202020204" pitchFamily="34" charset="0"/>
              <a:buChar char="•"/>
              <a:defRPr/>
            </a:pPr>
            <a:r>
              <a:rPr lang="ro-RO" sz="2000" b="1" dirty="0">
                <a:solidFill>
                  <a:srgbClr val="C00000"/>
                </a:solidFill>
              </a:rPr>
              <a:t>DIFERENȚE ÎNTRE DREPTUL COMUN - DREPTUL CIVIL:</a:t>
            </a:r>
          </a:p>
          <a:p>
            <a:pPr lvl="1" algn="just">
              <a:defRPr/>
            </a:pPr>
            <a:r>
              <a:rPr lang="ro-RO" b="1" dirty="0"/>
              <a:t>majoritatea țărilor de Drept Comun împuternicesc Autoritățile de aplicare a legii să desfășoare </a:t>
            </a:r>
            <a:r>
              <a:rPr lang="ro-RO" b="1" dirty="0" smtClean="0"/>
              <a:t>cercetări </a:t>
            </a:r>
            <a:r>
              <a:rPr lang="ro-RO" b="1" dirty="0"/>
              <a:t>în mod independent</a:t>
            </a:r>
            <a:r>
              <a:rPr lang="ro-RO" dirty="0"/>
              <a:t> - Procuratura și Curtea nu sunt direct implicate;</a:t>
            </a:r>
          </a:p>
          <a:p>
            <a:pPr lvl="1" algn="just">
              <a:defRPr/>
            </a:pPr>
            <a:r>
              <a:rPr lang="ro-RO" b="1" dirty="0"/>
              <a:t>majoritatea țărilor de Drept Civil nu permit Autorităților de aplicare a legii să efectueze </a:t>
            </a:r>
            <a:r>
              <a:rPr lang="ro-RO" dirty="0" smtClean="0"/>
              <a:t>cercetări </a:t>
            </a:r>
            <a:r>
              <a:rPr lang="ro-RO" dirty="0"/>
              <a:t>- acestea desfășoară proceduri în temeiul hotărârilor Procuraturii - Curții;</a:t>
            </a:r>
          </a:p>
          <a:p>
            <a:pPr lvl="1" algn="just">
              <a:defRPr/>
            </a:pPr>
            <a:r>
              <a:rPr lang="ro-RO" b="1" dirty="0"/>
              <a:t>existența sistemelor hibride </a:t>
            </a:r>
            <a:r>
              <a:rPr lang="ro-RO" dirty="0"/>
              <a:t>- diferite combinații locale ale interacțiunii dintre Autoritățile de aplicare a legii - Procuratură - Curte;</a:t>
            </a:r>
          </a:p>
          <a:p>
            <a:pPr lvl="1" algn="just">
              <a:defRPr/>
            </a:pPr>
            <a:r>
              <a:rPr lang="ro-RO" b="1" dirty="0"/>
              <a:t>totuși - admisibilitatea este aceeași și cauza este pregătită pentru Curte atunci când este atins pragul juridic pentru depunerea rechizitoriului! </a:t>
            </a:r>
          </a:p>
        </p:txBody>
      </p:sp>
      <p:pic>
        <p:nvPicPr>
          <p:cNvPr id="6" name="Picture 5">
            <a:extLst>
              <a:ext uri="{FF2B5EF4-FFF2-40B4-BE49-F238E27FC236}">
                <a16:creationId xmlns:a16="http://schemas.microsoft.com/office/drawing/2014/main" xmlns="" id="{B7D84001-3B67-8F45-805B-54023F809BC4}"/>
              </a:ext>
            </a:extLst>
          </p:cNvPr>
          <p:cNvPicPr>
            <a:picLocks noChangeAspect="1"/>
          </p:cNvPicPr>
          <p:nvPr/>
        </p:nvPicPr>
        <p:blipFill>
          <a:blip r:embed="rId3"/>
          <a:stretch>
            <a:fillRect/>
          </a:stretch>
        </p:blipFill>
        <p:spPr>
          <a:xfrm>
            <a:off x="5253191" y="2583502"/>
            <a:ext cx="3289593" cy="2185058"/>
          </a:xfrm>
          <a:prstGeom prst="rect">
            <a:avLst/>
          </a:prstGeom>
        </p:spPr>
      </p:pic>
      <p:sp>
        <p:nvSpPr>
          <p:cNvPr id="12" name="Rectangle 11">
            <a:extLst>
              <a:ext uri="{FF2B5EF4-FFF2-40B4-BE49-F238E27FC236}">
                <a16:creationId xmlns:a16="http://schemas.microsoft.com/office/drawing/2014/main" xmlns="" id="{C3996AE5-CB57-4CBD-A903-CCF6BE4B1FF4}"/>
              </a:ext>
            </a:extLst>
          </p:cNvPr>
          <p:cNvSpPr/>
          <p:nvPr/>
        </p:nvSpPr>
        <p:spPr>
          <a:xfrm>
            <a:off x="0" y="105903"/>
            <a:ext cx="9146449"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dirty="0">
                <a:latin typeface="Verdana" panose="020B0604030504040204" pitchFamily="34" charset="0"/>
                <a:ea typeface="Verdana" panose="020B0604030504040204" pitchFamily="34" charset="0"/>
                <a:cs typeface="ＭＳ Ｐゴシック" charset="0"/>
              </a:rPr>
              <a:t>Concepte de bază </a:t>
            </a:r>
            <a:r>
              <a:rPr lang="ro-RO" sz="3200" dirty="0" smtClean="0">
                <a:latin typeface="Verdana" panose="020B0604030504040204" pitchFamily="34" charset="0"/>
                <a:ea typeface="Verdana" panose="020B0604030504040204" pitchFamily="34" charset="0"/>
                <a:cs typeface="ＭＳ Ｐゴシック" charset="0"/>
              </a:rPr>
              <a:t>ale cercetării </a:t>
            </a:r>
          </a:p>
          <a:p>
            <a:pPr algn="r">
              <a:lnSpc>
                <a:spcPct val="80000"/>
              </a:lnSpc>
            </a:pPr>
            <a:r>
              <a:rPr lang="ro-RO" sz="3200" dirty="0" smtClean="0">
                <a:latin typeface="Verdana" panose="020B0604030504040204" pitchFamily="34" charset="0"/>
                <a:ea typeface="Verdana" panose="020B0604030504040204" pitchFamily="34" charset="0"/>
                <a:cs typeface="ＭＳ Ｐゴシック" charset="0"/>
              </a:rPr>
              <a:t>în domeniul criminalității </a:t>
            </a:r>
            <a:r>
              <a:rPr lang="ro-RO" sz="3200" dirty="0">
                <a:latin typeface="Verdana" panose="020B0604030504040204" pitchFamily="34" charset="0"/>
                <a:ea typeface="Verdana" panose="020B0604030504040204" pitchFamily="34" charset="0"/>
                <a:cs typeface="ＭＳ Ｐゴシック" charset="0"/>
              </a:rPr>
              <a:t>informatice</a:t>
            </a:r>
          </a:p>
        </p:txBody>
      </p:sp>
      <p:sp>
        <p:nvSpPr>
          <p:cNvPr id="16" name="Slide Number Placeholder 1">
            <a:extLst>
              <a:ext uri="{FF2B5EF4-FFF2-40B4-BE49-F238E27FC236}">
                <a16:creationId xmlns:a16="http://schemas.microsoft.com/office/drawing/2014/main" xmlns="" id="{435A30A7-50B3-4075-8DD4-AB01E2A0C35D}"/>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19</a:t>
            </a:fld>
            <a:endParaRPr lang="en-GB" smtClean="0"/>
          </a:p>
        </p:txBody>
      </p:sp>
    </p:spTree>
    <p:extLst>
      <p:ext uri="{BB962C8B-B14F-4D97-AF65-F5344CB8AC3E}">
        <p14:creationId xmlns:p14="http://schemas.microsoft.com/office/powerpoint/2010/main" val="161561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solidFill>
                  <a:schemeClr val="bg1"/>
                </a:solidFill>
                <a:latin typeface="Verdana" charset="0"/>
                <a:cs typeface="Verdana" charset="0"/>
              </a:rPr>
              <a:t>Conținutul sesiunii</a:t>
            </a:r>
          </a:p>
        </p:txBody>
      </p:sp>
      <p:sp>
        <p:nvSpPr>
          <p:cNvPr id="5" name="Rectangle 4">
            <a:extLst>
              <a:ext uri="{FF2B5EF4-FFF2-40B4-BE49-F238E27FC236}">
                <a16:creationId xmlns:a16="http://schemas.microsoft.com/office/drawing/2014/main" xmlns="" id="{7FA81925-418B-D44C-9255-2AEBBFBC0ADA}"/>
              </a:ext>
            </a:extLst>
          </p:cNvPr>
          <p:cNvSpPr/>
          <p:nvPr/>
        </p:nvSpPr>
        <p:spPr>
          <a:xfrm>
            <a:off x="518376" y="1413419"/>
            <a:ext cx="8369591" cy="3892732"/>
          </a:xfrm>
          <a:prstGeom prst="rect">
            <a:avLst/>
          </a:prstGeom>
        </p:spPr>
        <p:txBody>
          <a:bodyPr wrap="square">
            <a:spAutoFit/>
          </a:bodyPr>
          <a:lstStyle/>
          <a:p>
            <a:pPr marL="457200" indent="-457200">
              <a:lnSpc>
                <a:spcPct val="80000"/>
              </a:lnSpc>
              <a:buFont typeface="+mj-lt"/>
              <a:buAutoNum type="arabicPeriod"/>
            </a:pPr>
            <a:r>
              <a:rPr lang="ro-RO" sz="2800" dirty="0"/>
              <a:t>Autorități competente în domeniul criminalității informatice</a:t>
            </a:r>
          </a:p>
          <a:p>
            <a:pPr marL="457200" indent="-457200" eaLnBrk="1" hangingPunct="1">
              <a:lnSpc>
                <a:spcPct val="80000"/>
              </a:lnSpc>
              <a:buFont typeface="+mj-lt"/>
              <a:buAutoNum type="arabicPeriod"/>
            </a:pPr>
            <a:endParaRPr lang="en-GB" sz="2800" dirty="0"/>
          </a:p>
          <a:p>
            <a:pPr marL="457200" indent="-457200">
              <a:lnSpc>
                <a:spcPct val="80000"/>
              </a:lnSpc>
              <a:buFont typeface="+mj-lt"/>
              <a:buAutoNum type="arabicPeriod"/>
            </a:pPr>
            <a:r>
              <a:rPr lang="ro-RO" sz="2800" dirty="0"/>
              <a:t>Concepte de bază privind </a:t>
            </a:r>
            <a:r>
              <a:rPr lang="it-IT" sz="2800" dirty="0" smtClean="0"/>
              <a:t>cercetările în domeniul criminalității informatice</a:t>
            </a:r>
            <a:endParaRPr lang="ro-RO" sz="2800" dirty="0"/>
          </a:p>
          <a:p>
            <a:pPr marL="457200" indent="-457200" eaLnBrk="1" hangingPunct="1">
              <a:lnSpc>
                <a:spcPct val="80000"/>
              </a:lnSpc>
              <a:buFont typeface="+mj-lt"/>
              <a:buAutoNum type="arabicPeriod"/>
            </a:pPr>
            <a:endParaRPr lang="en-GB" sz="2800" dirty="0"/>
          </a:p>
          <a:p>
            <a:pPr marL="457200" indent="-457200">
              <a:lnSpc>
                <a:spcPct val="80000"/>
              </a:lnSpc>
              <a:buFont typeface="+mj-lt"/>
              <a:buAutoNum type="arabicPeriod"/>
            </a:pPr>
            <a:r>
              <a:rPr lang="ro-RO" sz="2800" dirty="0">
                <a:ea typeface="ＭＳ Ｐゴシック" charset="0"/>
                <a:cs typeface="ＭＳ Ｐゴシック" charset="0"/>
              </a:rPr>
              <a:t>Câteva experiențe internaționale</a:t>
            </a:r>
          </a:p>
          <a:p>
            <a:pPr marL="457200" indent="-457200">
              <a:lnSpc>
                <a:spcPct val="80000"/>
              </a:lnSpc>
              <a:buFont typeface="+mj-lt"/>
              <a:buAutoNum type="arabicPeriod"/>
            </a:pPr>
            <a:endParaRPr lang="en-GB" sz="2800" dirty="0">
              <a:ea typeface="ＭＳ Ｐゴシック" charset="0"/>
            </a:endParaRPr>
          </a:p>
          <a:p>
            <a:pPr marL="457200" indent="-457200">
              <a:lnSpc>
                <a:spcPct val="80000"/>
              </a:lnSpc>
              <a:buFont typeface="+mj-lt"/>
              <a:buAutoNum type="arabicPeriod"/>
            </a:pPr>
            <a:r>
              <a:rPr lang="ro-RO" sz="2800" dirty="0">
                <a:ea typeface="ＭＳ Ｐゴシック" charset="0"/>
                <a:cs typeface="ＭＳ Ｐゴシック" charset="0"/>
              </a:rPr>
              <a:t>Experiențe naționale</a:t>
            </a:r>
          </a:p>
          <a:p>
            <a:pPr marL="457200" indent="-457200">
              <a:lnSpc>
                <a:spcPct val="80000"/>
              </a:lnSpc>
              <a:buFont typeface="+mj-lt"/>
              <a:buAutoNum type="arabicPeriod"/>
            </a:pPr>
            <a:endParaRPr lang="en-GB" sz="2800" dirty="0"/>
          </a:p>
          <a:p>
            <a:pPr marL="457200" indent="-457200">
              <a:lnSpc>
                <a:spcPct val="80000"/>
              </a:lnSpc>
              <a:buFont typeface="+mj-lt"/>
              <a:buAutoNum type="arabicPeriod"/>
            </a:pPr>
            <a:r>
              <a:rPr lang="ro-RO" sz="2800" dirty="0"/>
              <a:t>Rezumat</a:t>
            </a:r>
          </a:p>
        </p:txBody>
      </p:sp>
      <p:sp>
        <p:nvSpPr>
          <p:cNvPr id="6" name="Rectangle 5">
            <a:extLst>
              <a:ext uri="{FF2B5EF4-FFF2-40B4-BE49-F238E27FC236}">
                <a16:creationId xmlns:a16="http://schemas.microsoft.com/office/drawing/2014/main" xmlns=""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a16="http://schemas.microsoft.com/office/drawing/2014/main" xmlns=""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20</a:t>
            </a:fld>
            <a:endParaRPr lang="en-GB" smtClean="0"/>
          </a:p>
        </p:txBody>
      </p:sp>
      <p:sp>
        <p:nvSpPr>
          <p:cNvPr id="7" name="Rectangle 6">
            <a:extLst>
              <a:ext uri="{FF2B5EF4-FFF2-40B4-BE49-F238E27FC236}">
                <a16:creationId xmlns:a16="http://schemas.microsoft.com/office/drawing/2014/main" xmlns=""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cs typeface="ＭＳ Ｐゴシック" charset="0"/>
              </a:rPr>
              <a:t>Dimensiunea internațională </a:t>
            </a:r>
          </a:p>
          <a:p>
            <a:pPr algn="r"/>
            <a:r>
              <a:rPr lang="ro-RO" sz="3200">
                <a:latin typeface="Verdana" panose="020B0604030504040204" pitchFamily="34" charset="0"/>
                <a:ea typeface="Verdana" panose="020B0604030504040204" pitchFamily="34" charset="0"/>
                <a:cs typeface="ＭＳ Ｐゴシック" charset="0"/>
              </a:rPr>
              <a:t>a criminalității informatice</a:t>
            </a:r>
          </a:p>
        </p:txBody>
      </p:sp>
      <p:sp>
        <p:nvSpPr>
          <p:cNvPr id="8" name="TextBox 7">
            <a:extLst>
              <a:ext uri="{FF2B5EF4-FFF2-40B4-BE49-F238E27FC236}">
                <a16:creationId xmlns:a16="http://schemas.microsoft.com/office/drawing/2014/main" xmlns="" id="{CF4A5A40-4F3B-49B6-9081-1646BBF20341}"/>
              </a:ext>
            </a:extLst>
          </p:cNvPr>
          <p:cNvSpPr txBox="1"/>
          <p:nvPr/>
        </p:nvSpPr>
        <p:spPr>
          <a:xfrm>
            <a:off x="588962" y="1281981"/>
            <a:ext cx="8030033" cy="830997"/>
          </a:xfrm>
          <a:prstGeom prst="rect">
            <a:avLst/>
          </a:prstGeom>
          <a:solidFill>
            <a:srgbClr val="BDD8F3"/>
          </a:solidFill>
        </p:spPr>
        <p:txBody>
          <a:bodyPr wrap="square" rtlCol="0">
            <a:spAutoFit/>
          </a:bodyPr>
          <a:lstStyle/>
          <a:p>
            <a:pPr algn="ctr"/>
            <a:r>
              <a:rPr lang="ro-RO" sz="2400" dirty="0">
                <a:solidFill>
                  <a:schemeClr val="tx1">
                    <a:lumMod val="65000"/>
                    <a:lumOff val="35000"/>
                  </a:schemeClr>
                </a:solidFill>
                <a:latin typeface="+mj-lt"/>
              </a:rPr>
              <a:t>În cadrul </a:t>
            </a:r>
            <a:r>
              <a:rPr lang="ro-RO" sz="2400" dirty="0" smtClean="0">
                <a:solidFill>
                  <a:schemeClr val="tx1">
                    <a:lumMod val="65000"/>
                    <a:lumOff val="35000"/>
                  </a:schemeClr>
                </a:solidFill>
                <a:latin typeface="+mj-lt"/>
              </a:rPr>
              <a:t>cercetării în materie de criminalitate </a:t>
            </a:r>
            <a:r>
              <a:rPr lang="ro-RO" sz="2400" dirty="0">
                <a:solidFill>
                  <a:schemeClr val="tx1">
                    <a:lumMod val="65000"/>
                    <a:lumOff val="35000"/>
                  </a:schemeClr>
                </a:solidFill>
                <a:latin typeface="+mj-lt"/>
              </a:rPr>
              <a:t>informatică, procedurile pot fi întreprinse în timp util, fără urgență.</a:t>
            </a:r>
          </a:p>
        </p:txBody>
      </p:sp>
      <p:sp>
        <p:nvSpPr>
          <p:cNvPr id="9" name="TextBox 8">
            <a:extLst>
              <a:ext uri="{FF2B5EF4-FFF2-40B4-BE49-F238E27FC236}">
                <a16:creationId xmlns:a16="http://schemas.microsoft.com/office/drawing/2014/main" xmlns="" id="{08ECDF7C-815B-41D8-B138-D5734008F203}"/>
              </a:ext>
            </a:extLst>
          </p:cNvPr>
          <p:cNvSpPr txBox="1"/>
          <p:nvPr/>
        </p:nvSpPr>
        <p:spPr>
          <a:xfrm>
            <a:off x="556984" y="5657669"/>
            <a:ext cx="8030032" cy="461665"/>
          </a:xfrm>
          <a:prstGeom prst="rect">
            <a:avLst/>
          </a:prstGeom>
          <a:solidFill>
            <a:schemeClr val="tx1">
              <a:lumMod val="65000"/>
              <a:lumOff val="35000"/>
            </a:schemeClr>
          </a:solidFill>
        </p:spPr>
        <p:txBody>
          <a:bodyPr wrap="square" rtlCol="0">
            <a:spAutoFit/>
          </a:bodyPr>
          <a:lstStyle/>
          <a:p>
            <a:pPr algn="ctr"/>
            <a:r>
              <a:rPr lang="ro-RO" sz="2400">
                <a:solidFill>
                  <a:schemeClr val="bg1"/>
                </a:solidFill>
                <a:latin typeface="+mj-lt"/>
              </a:rPr>
              <a:t>Răspunsul corect este B </a:t>
            </a:r>
          </a:p>
        </p:txBody>
      </p:sp>
      <p:sp>
        <p:nvSpPr>
          <p:cNvPr id="10" name="TextBox 9">
            <a:extLst>
              <a:ext uri="{FF2B5EF4-FFF2-40B4-BE49-F238E27FC236}">
                <a16:creationId xmlns:a16="http://schemas.microsoft.com/office/drawing/2014/main" xmlns="" id="{A5BF146C-DBC3-44BF-AA98-DDEC334987B8}"/>
              </a:ext>
            </a:extLst>
          </p:cNvPr>
          <p:cNvSpPr txBox="1"/>
          <p:nvPr/>
        </p:nvSpPr>
        <p:spPr>
          <a:xfrm>
            <a:off x="556984" y="3013501"/>
            <a:ext cx="8030032" cy="830997"/>
          </a:xfrm>
          <a:prstGeom prst="rect">
            <a:avLst/>
          </a:prstGeom>
          <a:solidFill>
            <a:srgbClr val="F08A34"/>
          </a:solidFill>
        </p:spPr>
        <p:txBody>
          <a:bodyPr wrap="square" rtlCol="0">
            <a:spAutoFit/>
          </a:bodyPr>
          <a:lstStyle/>
          <a:p>
            <a:pPr marL="1828800" lvl="3" indent="-457200">
              <a:buAutoNum type="alphaUcPeriod"/>
            </a:pPr>
            <a:r>
              <a:rPr lang="ro-RO" sz="2400">
                <a:solidFill>
                  <a:schemeClr val="bg1"/>
                </a:solidFill>
                <a:latin typeface="+mj-lt"/>
              </a:rPr>
              <a:t>Adevărat</a:t>
            </a:r>
          </a:p>
          <a:p>
            <a:pPr marL="1828800" lvl="3" indent="-457200">
              <a:buAutoNum type="alphaUcPeriod"/>
            </a:pPr>
            <a:r>
              <a:rPr lang="ro-RO" sz="2400">
                <a:solidFill>
                  <a:schemeClr val="bg1"/>
                </a:solidFill>
                <a:latin typeface="+mj-lt"/>
              </a:rPr>
              <a:t>Fals</a:t>
            </a:r>
          </a:p>
        </p:txBody>
      </p:sp>
    </p:spTree>
    <p:extLst>
      <p:ext uri="{BB962C8B-B14F-4D97-AF65-F5344CB8AC3E}">
        <p14:creationId xmlns:p14="http://schemas.microsoft.com/office/powerpoint/2010/main" val="197992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848AB73-6CF7-4B50-ACEB-48BD4182E7C5}"/>
              </a:ext>
            </a:extLst>
          </p:cNvPr>
          <p:cNvSpPr>
            <a:spLocks noGrp="1"/>
          </p:cNvSpPr>
          <p:nvPr>
            <p:ph type="sldNum" sz="quarter" idx="10"/>
          </p:nvPr>
        </p:nvSpPr>
        <p:spPr/>
        <p:txBody>
          <a:bodyPr/>
          <a:lstStyle/>
          <a:p>
            <a:fld id="{49C04F3A-82BD-4011-AADB-1F79FD7DF4BC}" type="slidenum">
              <a:rPr lang="en-GB" smtClean="0"/>
              <a:pPr/>
              <a:t>21</a:t>
            </a:fld>
            <a:endParaRPr lang="en-GB" smtClean="0"/>
          </a:p>
        </p:txBody>
      </p:sp>
    </p:spTree>
    <p:extLst>
      <p:ext uri="{BB962C8B-B14F-4D97-AF65-F5344CB8AC3E}">
        <p14:creationId xmlns:p14="http://schemas.microsoft.com/office/powerpoint/2010/main" val="2079787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09489" y="4124926"/>
            <a:ext cx="8525021" cy="890115"/>
          </a:xfrm>
          <a:prstGeom prst="rect">
            <a:avLst/>
          </a:prstGeom>
        </p:spPr>
        <p:txBody>
          <a:bodyPr wrap="square">
            <a:spAutoFit/>
          </a:bodyPr>
          <a:lstStyle/>
          <a:p>
            <a:pPr>
              <a:lnSpc>
                <a:spcPct val="80000"/>
              </a:lnSpc>
            </a:pPr>
            <a:r>
              <a:rPr lang="ro-RO" sz="3200" b="1">
                <a:ea typeface="ＭＳ Ｐゴシック" charset="0"/>
                <a:cs typeface="ＭＳ Ｐゴシック" charset="0"/>
              </a:rPr>
              <a:t>Câteva experiențe internaționale: Serbia (parte la Convenție)</a:t>
            </a:r>
          </a:p>
        </p:txBody>
      </p:sp>
      <p:sp>
        <p:nvSpPr>
          <p:cNvPr id="11" name="Text Placeholder 2">
            <a:extLst>
              <a:ext uri="{FF2B5EF4-FFF2-40B4-BE49-F238E27FC236}">
                <a16:creationId xmlns:a16="http://schemas.microsoft.com/office/drawing/2014/main" xmlns="" id="{D7ABE127-4C17-4CB2-85A7-DC9633FA0EAE}"/>
              </a:ext>
            </a:extLst>
          </p:cNvPr>
          <p:cNvSpPr txBox="1">
            <a:spLocks/>
          </p:cNvSpPr>
          <p:nvPr/>
        </p:nvSpPr>
        <p:spPr>
          <a:xfrm>
            <a:off x="304799" y="3644347"/>
            <a:ext cx="8030817" cy="4599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ro-RO" sz="2000" dirty="0" smtClean="0">
                <a:solidFill>
                  <a:schemeClr val="tx1">
                    <a:tint val="75000"/>
                  </a:schemeClr>
                </a:solidFill>
              </a:rPr>
              <a:t>Prezentare generală a cercetării </a:t>
            </a:r>
            <a:r>
              <a:rPr lang="ro-RO" sz="2000" dirty="0">
                <a:solidFill>
                  <a:schemeClr val="tx1">
                    <a:tint val="75000"/>
                  </a:schemeClr>
                </a:solidFill>
              </a:rPr>
              <a:t>în domeniul criminalității informatice</a:t>
            </a:r>
          </a:p>
        </p:txBody>
      </p:sp>
      <p:sp>
        <p:nvSpPr>
          <p:cNvPr id="19" name="Slide Number Placeholder 1">
            <a:extLst>
              <a:ext uri="{FF2B5EF4-FFF2-40B4-BE49-F238E27FC236}">
                <a16:creationId xmlns:a16="http://schemas.microsoft.com/office/drawing/2014/main" xmlns="" id="{00C5E45B-7371-422B-BD7B-D2C32A485BD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22</a:t>
            </a:fld>
            <a:endParaRPr lang="en-GB" smtClean="0"/>
          </a:p>
        </p:txBody>
      </p:sp>
      <p:sp>
        <p:nvSpPr>
          <p:cNvPr id="20" name="Rectangle 19">
            <a:extLst>
              <a:ext uri="{FF2B5EF4-FFF2-40B4-BE49-F238E27FC236}">
                <a16:creationId xmlns:a16="http://schemas.microsoft.com/office/drawing/2014/main" xmlns="" id="{9D2642C6-F595-4A8F-8FFF-B8FEB6714A53}"/>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Partea a treia</a:t>
            </a:r>
          </a:p>
        </p:txBody>
      </p:sp>
    </p:spTree>
    <p:extLst>
      <p:ext uri="{BB962C8B-B14F-4D97-AF65-F5344CB8AC3E}">
        <p14:creationId xmlns:p14="http://schemas.microsoft.com/office/powerpoint/2010/main" val="1056384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88522" y="1049451"/>
            <a:ext cx="4572000" cy="5638467"/>
          </a:xfrm>
          <a:prstGeom prst="rect">
            <a:avLst/>
          </a:prstGeom>
        </p:spPr>
        <p:txBody>
          <a:bodyPr>
            <a:spAutoFit/>
          </a:bodyPr>
          <a:lstStyle/>
          <a:p>
            <a:pPr marL="342900" indent="-342900">
              <a:buFont typeface="Arial" panose="020B0604020202020204" pitchFamily="34" charset="0"/>
              <a:buChar char="•"/>
            </a:pPr>
            <a:r>
              <a:rPr lang="ro-RO" sz="2000" dirty="0"/>
              <a:t>Cadrul juridic din Serbia în domeniul criminalității informatice: </a:t>
            </a:r>
          </a:p>
          <a:p>
            <a:pPr marL="285750" lvl="0" indent="-285750">
              <a:buFont typeface="Calibri" panose="020F0502020204030204" pitchFamily="34" charset="0"/>
              <a:buChar char="‐"/>
            </a:pPr>
            <a:r>
              <a:rPr lang="ro-RO" dirty="0"/>
              <a:t>Legea privind organizarea și competențele autorităților guvernamentale pentru combaterea criminalității informatice;</a:t>
            </a:r>
          </a:p>
          <a:p>
            <a:pPr marL="285750" lvl="0" indent="-285750">
              <a:buFont typeface="Calibri" panose="020F0502020204030204" pitchFamily="34" charset="0"/>
              <a:buChar char="‐"/>
            </a:pPr>
            <a:r>
              <a:rPr lang="ro-RO" dirty="0"/>
              <a:t>Legea cu </a:t>
            </a:r>
            <a:r>
              <a:rPr lang="ro-RO" dirty="0" smtClean="0"/>
              <a:t>privire la </a:t>
            </a:r>
            <a:r>
              <a:rPr lang="ro-RO" dirty="0"/>
              <a:t>confirmarea Convenției privind criminalitatea informatică;</a:t>
            </a:r>
          </a:p>
          <a:p>
            <a:pPr marL="285750" lvl="0" indent="-285750">
              <a:buFont typeface="Calibri" panose="020F0502020204030204" pitchFamily="34" charset="0"/>
              <a:buChar char="‐"/>
            </a:pPr>
            <a:r>
              <a:rPr lang="ro-RO" dirty="0"/>
              <a:t>Legea cu privire la confirmarea protocolului adițional la Convenția privind criminalitatea informatică, referitoare la incriminarea actelor de natură rasistă și xenofobă comise prin intermediul sistemelor informatice; </a:t>
            </a:r>
          </a:p>
          <a:p>
            <a:pPr marL="285750" lvl="0" indent="-285750">
              <a:buFont typeface="Calibri" panose="020F0502020204030204" pitchFamily="34" charset="0"/>
              <a:buChar char="‐"/>
            </a:pPr>
            <a:r>
              <a:rPr lang="ro-RO" dirty="0"/>
              <a:t>Legea privind ratificarea Convenției Consiliului Europei privind Protecția copiilor împotriva exploatării sexuale și a abuzurilor sexuale:</a:t>
            </a:r>
          </a:p>
          <a:p>
            <a:pPr marL="285750" lvl="0" indent="-285750">
              <a:buFont typeface="Calibri" panose="020F0502020204030204" pitchFamily="34" charset="0"/>
              <a:buChar char="‐"/>
            </a:pPr>
            <a:r>
              <a:rPr lang="ro-RO" dirty="0"/>
              <a:t>Codul Penal;</a:t>
            </a:r>
          </a:p>
          <a:p>
            <a:pPr marL="285750" lvl="0" indent="-285750">
              <a:buFont typeface="Calibri" panose="020F0502020204030204" pitchFamily="34" charset="0"/>
              <a:buChar char="‐"/>
            </a:pPr>
            <a:r>
              <a:rPr lang="ro-RO" dirty="0"/>
              <a:t>Codul de Procedură Penală;</a:t>
            </a:r>
          </a:p>
          <a:p>
            <a:pPr marL="285750" indent="-285750">
              <a:lnSpc>
                <a:spcPct val="90000"/>
              </a:lnSpc>
              <a:buFont typeface="Calibri" panose="020F0502020204030204" pitchFamily="34" charset="0"/>
              <a:buChar char="‐"/>
            </a:pPr>
            <a:r>
              <a:rPr lang="ro-RO" dirty="0"/>
              <a:t>Legea privind asistența judiciară reciprocă în materie penală;</a:t>
            </a:r>
          </a:p>
        </p:txBody>
      </p:sp>
      <p:sp>
        <p:nvSpPr>
          <p:cNvPr id="5" name="Rectangle 4">
            <a:extLst>
              <a:ext uri="{FF2B5EF4-FFF2-40B4-BE49-F238E27FC236}">
                <a16:creationId xmlns:a16="http://schemas.microsoft.com/office/drawing/2014/main" xmlns="" id="{9BB1715F-37D8-114B-8A1C-06F403579EED}"/>
              </a:ext>
            </a:extLst>
          </p:cNvPr>
          <p:cNvSpPr/>
          <p:nvPr/>
        </p:nvSpPr>
        <p:spPr>
          <a:xfrm>
            <a:off x="4660522" y="1094569"/>
            <a:ext cx="4572000" cy="5216813"/>
          </a:xfrm>
          <a:prstGeom prst="rect">
            <a:avLst/>
          </a:prstGeom>
        </p:spPr>
        <p:txBody>
          <a:bodyPr>
            <a:spAutoFit/>
          </a:bodyPr>
          <a:lstStyle/>
          <a:p>
            <a:pPr marL="285750" indent="-285750">
              <a:lnSpc>
                <a:spcPct val="90000"/>
              </a:lnSpc>
              <a:buFont typeface="Calibri" panose="020F0502020204030204" pitchFamily="34" charset="0"/>
              <a:buChar char="‐"/>
            </a:pPr>
            <a:r>
              <a:rPr lang="ro-RO" dirty="0"/>
              <a:t>Legea comunicațiilor electronice;</a:t>
            </a:r>
          </a:p>
          <a:p>
            <a:pPr marL="285750" indent="-285750">
              <a:lnSpc>
                <a:spcPct val="90000"/>
              </a:lnSpc>
              <a:buFont typeface="Calibri" panose="020F0502020204030204" pitchFamily="34" charset="0"/>
              <a:buChar char="‐"/>
            </a:pPr>
            <a:r>
              <a:rPr lang="ro-RO" dirty="0"/>
              <a:t>Legea privind răspunderea persoanelor juridice pentru infracțiuni;</a:t>
            </a:r>
          </a:p>
          <a:p>
            <a:pPr marL="285750" indent="-285750">
              <a:lnSpc>
                <a:spcPct val="90000"/>
              </a:lnSpc>
              <a:buFont typeface="Calibri" panose="020F0502020204030204" pitchFamily="34" charset="0"/>
              <a:buChar char="‐"/>
            </a:pPr>
            <a:r>
              <a:rPr lang="ro-RO" dirty="0"/>
              <a:t>Legea privind competențele speciale pentru protecția eficientă a drepturilor de proprietate intelectuală;</a:t>
            </a:r>
          </a:p>
          <a:p>
            <a:pPr marL="285750" lvl="0" indent="-285750">
              <a:buFont typeface="Calibri" panose="020F0502020204030204" pitchFamily="34" charset="0"/>
              <a:buChar char="‐"/>
            </a:pPr>
            <a:r>
              <a:rPr lang="ro-RO" dirty="0"/>
              <a:t>Legea privind securitatea informațiilor;</a:t>
            </a:r>
          </a:p>
          <a:p>
            <a:pPr marL="285750" lvl="0" indent="-285750">
              <a:buFont typeface="Calibri" panose="020F0502020204030204" pitchFamily="34" charset="0"/>
              <a:buChar char="‐"/>
            </a:pPr>
            <a:r>
              <a:rPr lang="ro-RO" dirty="0"/>
              <a:t>Strategia pentru combaterea criminalității bazate pe tehnologii avansate pentru perioada 2019-2023; </a:t>
            </a:r>
          </a:p>
          <a:p>
            <a:pPr marL="285750" lvl="0" indent="-285750">
              <a:buFont typeface="Calibri" panose="020F0502020204030204" pitchFamily="34" charset="0"/>
              <a:buChar char="‐"/>
            </a:pPr>
            <a:r>
              <a:rPr lang="ro-RO" dirty="0"/>
              <a:t>Strategia pentru dezvoltarea societății informaționale în Republica Serbia până în 2020;</a:t>
            </a:r>
          </a:p>
          <a:p>
            <a:pPr marL="285750" lvl="0" indent="-285750">
              <a:buFont typeface="Calibri" panose="020F0502020204030204" pitchFamily="34" charset="0"/>
              <a:buChar char="‐"/>
            </a:pPr>
            <a:r>
              <a:rPr lang="ro-RO" dirty="0"/>
              <a:t>Evaluarea strategică a securității publice în Republica Serbia.</a:t>
            </a:r>
          </a:p>
          <a:p>
            <a:pPr marL="285750" lvl="0" indent="-285750">
              <a:buFont typeface="Calibri" panose="020F0502020204030204" pitchFamily="34" charset="0"/>
              <a:buChar char="‐"/>
            </a:pPr>
            <a:r>
              <a:rPr lang="ro-RO" dirty="0"/>
              <a:t>Regulament privind condițiile de furnizare a serviciilor de internet și a altor traficuri de date și conținutul aprobării;</a:t>
            </a:r>
          </a:p>
          <a:p>
            <a:pPr marL="285750" lvl="0" indent="-285750">
              <a:buFont typeface="Calibri" panose="020F0502020204030204" pitchFamily="34" charset="0"/>
              <a:buChar char="‐"/>
            </a:pPr>
            <a:r>
              <a:rPr lang="ro-RO" dirty="0"/>
              <a:t>Regulament privind condițiile de furnizare a serviciilor de transmisie vocală pe internet și conținutul aprobării. </a:t>
            </a:r>
          </a:p>
        </p:txBody>
      </p:sp>
      <p:sp>
        <p:nvSpPr>
          <p:cNvPr id="12" name="Rectangle 11">
            <a:extLst>
              <a:ext uri="{FF2B5EF4-FFF2-40B4-BE49-F238E27FC236}">
                <a16:creationId xmlns:a16="http://schemas.microsoft.com/office/drawing/2014/main" xmlns="" id="{FE61B065-4480-46D3-83C4-C9A2DF99BC54}"/>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a:latin typeface="Verdana" panose="020B0604030504040204" pitchFamily="34" charset="0"/>
                <a:ea typeface="Verdana" panose="020B0604030504040204" pitchFamily="34" charset="0"/>
                <a:cs typeface="ＭＳ Ｐゴシック" charset="0"/>
              </a:rPr>
              <a:t>Câteva </a:t>
            </a:r>
          </a:p>
          <a:p>
            <a:pPr algn="r">
              <a:lnSpc>
                <a:spcPct val="80000"/>
              </a:lnSpc>
            </a:pPr>
            <a:r>
              <a:rPr lang="ro-RO" sz="3200">
                <a:latin typeface="Verdana" panose="020B0604030504040204" pitchFamily="34" charset="0"/>
                <a:ea typeface="Verdana" panose="020B0604030504040204" pitchFamily="34" charset="0"/>
                <a:cs typeface="ＭＳ Ｐゴシック" charset="0"/>
              </a:rPr>
              <a:t>experiențe internaționale:</a:t>
            </a:r>
          </a:p>
        </p:txBody>
      </p:sp>
      <p:sp>
        <p:nvSpPr>
          <p:cNvPr id="16" name="Slide Number Placeholder 1">
            <a:extLst>
              <a:ext uri="{FF2B5EF4-FFF2-40B4-BE49-F238E27FC236}">
                <a16:creationId xmlns:a16="http://schemas.microsoft.com/office/drawing/2014/main" xmlns="" id="{5D5C3919-4B1C-453B-A40C-1DA6BBB8F528}"/>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23</a:t>
            </a:fld>
            <a:endParaRPr lang="en-GB" smtClean="0"/>
          </a:p>
        </p:txBody>
      </p:sp>
    </p:spTree>
    <p:extLst>
      <p:ext uri="{BB962C8B-B14F-4D97-AF65-F5344CB8AC3E}">
        <p14:creationId xmlns:p14="http://schemas.microsoft.com/office/powerpoint/2010/main" val="3272661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247017" y="1171192"/>
            <a:ext cx="5143076" cy="5533823"/>
          </a:xfrm>
          <a:prstGeom prst="rect">
            <a:avLst/>
          </a:prstGeom>
        </p:spPr>
        <p:txBody>
          <a:bodyPr wrap="square">
            <a:spAutoFit/>
          </a:bodyPr>
          <a:lstStyle/>
          <a:p>
            <a:pPr marL="342900" indent="-342900">
              <a:buFont typeface="Arial" panose="020B0604020202020204" pitchFamily="34" charset="0"/>
              <a:buChar char="•"/>
            </a:pPr>
            <a:r>
              <a:rPr lang="ro-RO" sz="2200" b="1" dirty="0"/>
              <a:t>Autoritățile specializate în domeniul criminalității informatice din Serbia:</a:t>
            </a:r>
          </a:p>
          <a:p>
            <a:pPr>
              <a:lnSpc>
                <a:spcPct val="90000"/>
              </a:lnSpc>
            </a:pPr>
            <a:endParaRPr lang="en-US" b="1" i="1" dirty="0">
              <a:solidFill>
                <a:srgbClr val="FF0000"/>
              </a:solidFill>
            </a:endParaRPr>
          </a:p>
          <a:p>
            <a:pPr lvl="1">
              <a:lnSpc>
                <a:spcPct val="90000"/>
              </a:lnSpc>
            </a:pPr>
            <a:r>
              <a:rPr lang="ro-RO" sz="2000" dirty="0"/>
              <a:t>Legea privind organizarea competenței autorităților guvernamentale în combaterea criminalității de înaltă tehnologie:</a:t>
            </a:r>
          </a:p>
          <a:p>
            <a:pPr>
              <a:lnSpc>
                <a:spcPct val="90000"/>
              </a:lnSpc>
            </a:pPr>
            <a:endParaRPr lang="en-GB" sz="2000" b="1" i="1" dirty="0">
              <a:solidFill>
                <a:srgbClr val="FF0000"/>
              </a:solidFill>
            </a:endParaRPr>
          </a:p>
          <a:p>
            <a:pPr marL="342900" indent="-342900">
              <a:lnSpc>
                <a:spcPct val="90000"/>
              </a:lnSpc>
              <a:buFont typeface="Calibri" panose="020F0502020204030204" pitchFamily="34" charset="0"/>
              <a:buChar char="‐"/>
            </a:pPr>
            <a:r>
              <a:rPr lang="ro-RO" b="1" dirty="0"/>
              <a:t>Parchetul special pentru criminalitatea de înaltă tehnologie din Serbia</a:t>
            </a:r>
          </a:p>
          <a:p>
            <a:pPr marL="342900" indent="-342900">
              <a:lnSpc>
                <a:spcPct val="90000"/>
              </a:lnSpc>
              <a:buFont typeface="Calibri" panose="020F0502020204030204" pitchFamily="34" charset="0"/>
              <a:buChar char="‐"/>
            </a:pPr>
            <a:endParaRPr lang="en-US" b="1" dirty="0"/>
          </a:p>
          <a:p>
            <a:pPr marL="342900" indent="-342900">
              <a:lnSpc>
                <a:spcPct val="90000"/>
              </a:lnSpc>
              <a:buFont typeface="Calibri" panose="020F0502020204030204" pitchFamily="34" charset="0"/>
              <a:buChar char="‐"/>
            </a:pPr>
            <a:r>
              <a:rPr lang="ro-RO" b="1" dirty="0"/>
              <a:t>Ministerul de Interne - Departamentul pentru criminalitatea de înaltă tehnologie</a:t>
            </a:r>
          </a:p>
          <a:p>
            <a:pPr marL="342900" indent="-342900">
              <a:lnSpc>
                <a:spcPct val="90000"/>
              </a:lnSpc>
              <a:buFont typeface="Calibri" panose="020F0502020204030204" pitchFamily="34" charset="0"/>
              <a:buChar char="‐"/>
            </a:pPr>
            <a:endParaRPr lang="en-US" b="1" dirty="0"/>
          </a:p>
          <a:p>
            <a:pPr marL="342900" indent="-342900">
              <a:lnSpc>
                <a:spcPct val="90000"/>
              </a:lnSpc>
              <a:buFont typeface="Calibri" panose="020F0502020204030204" pitchFamily="34" charset="0"/>
              <a:buChar char="‐"/>
            </a:pPr>
            <a:r>
              <a:rPr lang="ro-RO" b="1" dirty="0"/>
              <a:t>Curtea Superioară din Belgrad - Departamentul special pentru criminalitatea de înaltă tehnologie </a:t>
            </a:r>
          </a:p>
          <a:p>
            <a:pPr marL="342900" indent="-342900">
              <a:lnSpc>
                <a:spcPct val="90000"/>
              </a:lnSpc>
              <a:buFont typeface="Wingdings" pitchFamily="2" charset="2"/>
              <a:buChar char="v"/>
            </a:pPr>
            <a:endParaRPr lang="en-US" sz="2000" b="1" dirty="0">
              <a:solidFill>
                <a:srgbClr val="C00000"/>
              </a:solidFill>
            </a:endParaRPr>
          </a:p>
          <a:p>
            <a:pPr marL="342900" indent="-342900">
              <a:lnSpc>
                <a:spcPct val="90000"/>
              </a:lnSpc>
              <a:buFont typeface="Arial" panose="020B0604020202020204" pitchFamily="34" charset="0"/>
              <a:buChar char="•"/>
            </a:pPr>
            <a:r>
              <a:rPr lang="ro-RO" sz="2200" b="1" dirty="0" smtClean="0">
                <a:solidFill>
                  <a:srgbClr val="C00000"/>
                </a:solidFill>
              </a:rPr>
              <a:t>Competența judiciară la </a:t>
            </a:r>
            <a:r>
              <a:rPr lang="ro-RO" sz="2200" b="1" dirty="0">
                <a:solidFill>
                  <a:srgbClr val="C00000"/>
                </a:solidFill>
              </a:rPr>
              <a:t>nivel național</a:t>
            </a:r>
          </a:p>
          <a:p>
            <a:pPr marL="342900" indent="-342900">
              <a:lnSpc>
                <a:spcPct val="90000"/>
              </a:lnSpc>
              <a:buFont typeface="Arial" panose="020B0604020202020204" pitchFamily="34" charset="0"/>
              <a:buChar char="•"/>
            </a:pPr>
            <a:r>
              <a:rPr lang="ro-RO" sz="2200" b="1" dirty="0">
                <a:solidFill>
                  <a:srgbClr val="C00000"/>
                </a:solidFill>
              </a:rPr>
              <a:t>P</a:t>
            </a:r>
            <a:r>
              <a:rPr lang="ro-RO" sz="2200" b="1" dirty="0" smtClean="0">
                <a:solidFill>
                  <a:srgbClr val="C00000"/>
                </a:solidFill>
              </a:rPr>
              <a:t>uncte </a:t>
            </a:r>
            <a:r>
              <a:rPr lang="ro-RO" sz="2200" b="1" dirty="0">
                <a:solidFill>
                  <a:srgbClr val="C00000"/>
                </a:solidFill>
              </a:rPr>
              <a:t>de contact </a:t>
            </a:r>
            <a:r>
              <a:rPr lang="ro-RO" sz="2200" b="1" dirty="0" smtClean="0">
                <a:solidFill>
                  <a:srgbClr val="C00000"/>
                </a:solidFill>
              </a:rPr>
              <a:t>24/7</a:t>
            </a:r>
            <a:endParaRPr lang="ro-RO" sz="2200" b="1" dirty="0">
              <a:solidFill>
                <a:srgbClr val="C00000"/>
              </a:solidFill>
            </a:endParaRPr>
          </a:p>
        </p:txBody>
      </p:sp>
      <p:pic>
        <p:nvPicPr>
          <p:cNvPr id="16" name="Picture 9">
            <a:extLst>
              <a:ext uri="{FF2B5EF4-FFF2-40B4-BE49-F238E27FC236}">
                <a16:creationId xmlns:a16="http://schemas.microsoft.com/office/drawing/2014/main" xmlns="" id="{BC739C73-B47D-6E40-BCEF-2ED6B34534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0093" y="2659537"/>
            <a:ext cx="3024336" cy="214779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a:extLst>
              <a:ext uri="{FF2B5EF4-FFF2-40B4-BE49-F238E27FC236}">
                <a16:creationId xmlns:a16="http://schemas.microsoft.com/office/drawing/2014/main" xmlns="" id="{25C016E3-F709-4F24-B6BC-6233B551D78C}"/>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a:latin typeface="Verdana" panose="020B0604030504040204" pitchFamily="34" charset="0"/>
                <a:ea typeface="Verdana" panose="020B0604030504040204" pitchFamily="34" charset="0"/>
                <a:cs typeface="ＭＳ Ｐゴシック" charset="0"/>
              </a:rPr>
              <a:t>Câteva </a:t>
            </a:r>
          </a:p>
          <a:p>
            <a:pPr algn="r">
              <a:lnSpc>
                <a:spcPct val="80000"/>
              </a:lnSpc>
            </a:pPr>
            <a:r>
              <a:rPr lang="ro-RO" sz="3200">
                <a:latin typeface="Verdana" panose="020B0604030504040204" pitchFamily="34" charset="0"/>
                <a:ea typeface="Verdana" panose="020B0604030504040204" pitchFamily="34" charset="0"/>
                <a:cs typeface="ＭＳ Ｐゴシック" charset="0"/>
              </a:rPr>
              <a:t>experiențe internaționale</a:t>
            </a:r>
          </a:p>
        </p:txBody>
      </p:sp>
      <p:sp>
        <p:nvSpPr>
          <p:cNvPr id="19" name="Slide Number Placeholder 1">
            <a:extLst>
              <a:ext uri="{FF2B5EF4-FFF2-40B4-BE49-F238E27FC236}">
                <a16:creationId xmlns:a16="http://schemas.microsoft.com/office/drawing/2014/main" xmlns="" id="{5669B7C1-DDFC-443C-97AD-B20715C8A6E0}"/>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24</a:t>
            </a:fld>
            <a:endParaRPr lang="en-GB" smtClean="0"/>
          </a:p>
        </p:txBody>
      </p:sp>
    </p:spTree>
    <p:extLst>
      <p:ext uri="{BB962C8B-B14F-4D97-AF65-F5344CB8AC3E}">
        <p14:creationId xmlns:p14="http://schemas.microsoft.com/office/powerpoint/2010/main" val="627928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88522" y="1094569"/>
            <a:ext cx="4572000" cy="5986254"/>
          </a:xfrm>
          <a:prstGeom prst="rect">
            <a:avLst/>
          </a:prstGeom>
        </p:spPr>
        <p:txBody>
          <a:bodyPr>
            <a:spAutoFit/>
          </a:bodyPr>
          <a:lstStyle/>
          <a:p>
            <a:pPr marL="342900" indent="-342900">
              <a:buFont typeface="Arial" panose="020B0604020202020204" pitchFamily="34" charset="0"/>
              <a:buChar char="•"/>
            </a:pPr>
            <a:r>
              <a:rPr lang="ro-RO" sz="2000" dirty="0"/>
              <a:t>Competența dreptului material:</a:t>
            </a:r>
          </a:p>
          <a:p>
            <a:pPr marL="342900" indent="-342900">
              <a:buFont typeface="Wingdings" pitchFamily="2" charset="2"/>
              <a:buChar char="Ø"/>
            </a:pPr>
            <a:endParaRPr lang="en-US" sz="400" dirty="0"/>
          </a:p>
          <a:p>
            <a:pPr lvl="1" algn="just"/>
            <a:r>
              <a:rPr lang="ro-RO" sz="1900" b="1" dirty="0"/>
              <a:t>Infracțiuni contra securității datelor informatice</a:t>
            </a:r>
            <a:r>
              <a:rPr lang="ro-RO" sz="1900" dirty="0"/>
              <a:t> definite de Codul Penal al Republicii Serbia;</a:t>
            </a:r>
          </a:p>
          <a:p>
            <a:pPr lvl="1" algn="just"/>
            <a:endParaRPr lang="en-GB" sz="1050" dirty="0"/>
          </a:p>
          <a:p>
            <a:pPr lvl="1" algn="just"/>
            <a:r>
              <a:rPr lang="ro-RO" sz="1900" b="1" dirty="0"/>
              <a:t>Infracțiuni contra proprietății intelectuale,  </a:t>
            </a:r>
            <a:r>
              <a:rPr lang="ro-RO" sz="1900" dirty="0"/>
              <a:t>proprietății, comerțului și industriei și traficului legal, care sunt comise prin utilizarea, ca obiect sau instrument al comiterii infracțiunii, de calculatoare, rețele de calculatoare, date informatice, inclusiv produsele acestora, în formă tangibilă sau electronică, și numărul de articole de lucrări protejate prin drepturi de autor este de peste </a:t>
            </a:r>
            <a:r>
              <a:rPr lang="ro-RO" sz="1900" dirty="0">
                <a:solidFill>
                  <a:srgbClr val="C00000"/>
                </a:solidFill>
              </a:rPr>
              <a:t>2000</a:t>
            </a:r>
            <a:r>
              <a:rPr lang="ro-RO" sz="1900" dirty="0"/>
              <a:t> sau valoarea prejudiciilor reale este de peste </a:t>
            </a:r>
            <a:r>
              <a:rPr lang="ro-RO" sz="1900" dirty="0">
                <a:solidFill>
                  <a:srgbClr val="C00000"/>
                </a:solidFill>
              </a:rPr>
              <a:t>1.000.000,00</a:t>
            </a:r>
            <a:r>
              <a:rPr lang="ro-RO" sz="1900" dirty="0"/>
              <a:t> dinari (aprox. 10.000 UE sau 14.000 USD);</a:t>
            </a:r>
          </a:p>
          <a:p>
            <a:pPr lvl="0"/>
            <a:endParaRPr lang="en-GB" sz="2000" dirty="0"/>
          </a:p>
        </p:txBody>
      </p:sp>
      <p:sp>
        <p:nvSpPr>
          <p:cNvPr id="5" name="Rectangle 4">
            <a:extLst>
              <a:ext uri="{FF2B5EF4-FFF2-40B4-BE49-F238E27FC236}">
                <a16:creationId xmlns:a16="http://schemas.microsoft.com/office/drawing/2014/main" xmlns="" id="{9BB1715F-37D8-114B-8A1C-06F403579EED}"/>
              </a:ext>
            </a:extLst>
          </p:cNvPr>
          <p:cNvSpPr/>
          <p:nvPr/>
        </p:nvSpPr>
        <p:spPr>
          <a:xfrm>
            <a:off x="4572000" y="1214537"/>
            <a:ext cx="4572000" cy="2139047"/>
          </a:xfrm>
          <a:prstGeom prst="rect">
            <a:avLst/>
          </a:prstGeom>
        </p:spPr>
        <p:txBody>
          <a:bodyPr>
            <a:spAutoFit/>
          </a:bodyPr>
          <a:lstStyle/>
          <a:p>
            <a:pPr lvl="1" algn="just"/>
            <a:r>
              <a:rPr lang="ro-RO" sz="1900" b="1"/>
              <a:t>Infracțiuni împotriva libertății și drepturilor omului și ale cetățeanului, libertăților de gen, ordinii publice și păcii, sistemului și securității constituționale,</a:t>
            </a:r>
            <a:r>
              <a:rPr lang="ro-RO" sz="1900"/>
              <a:t> care pot fi considerate, prin modul de săvârșire sau prin instrumentele utilizate, ca infracțiuni informatice.</a:t>
            </a:r>
          </a:p>
        </p:txBody>
      </p:sp>
      <p:sp>
        <p:nvSpPr>
          <p:cNvPr id="12" name="Rectangle 11">
            <a:extLst>
              <a:ext uri="{FF2B5EF4-FFF2-40B4-BE49-F238E27FC236}">
                <a16:creationId xmlns:a16="http://schemas.microsoft.com/office/drawing/2014/main" xmlns="" id="{740DB3E5-7DC9-4D20-8BEA-A6AE50E0CA90}"/>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a:latin typeface="Verdana" panose="020B0604030504040204" pitchFamily="34" charset="0"/>
                <a:ea typeface="Verdana" panose="020B0604030504040204" pitchFamily="34" charset="0"/>
                <a:cs typeface="ＭＳ Ｐゴシック" charset="0"/>
              </a:rPr>
              <a:t>Câteva </a:t>
            </a:r>
          </a:p>
          <a:p>
            <a:pPr algn="r">
              <a:lnSpc>
                <a:spcPct val="80000"/>
              </a:lnSpc>
            </a:pPr>
            <a:r>
              <a:rPr lang="ro-RO" sz="3200">
                <a:latin typeface="Verdana" panose="020B0604030504040204" pitchFamily="34" charset="0"/>
                <a:ea typeface="Verdana" panose="020B0604030504040204" pitchFamily="34" charset="0"/>
                <a:cs typeface="ＭＳ Ｐゴシック" charset="0"/>
              </a:rPr>
              <a:t>experiențe internaționale</a:t>
            </a:r>
          </a:p>
        </p:txBody>
      </p:sp>
      <p:sp>
        <p:nvSpPr>
          <p:cNvPr id="16" name="Slide Number Placeholder 1">
            <a:extLst>
              <a:ext uri="{FF2B5EF4-FFF2-40B4-BE49-F238E27FC236}">
                <a16:creationId xmlns:a16="http://schemas.microsoft.com/office/drawing/2014/main" xmlns="" id="{A4F045DA-01A2-44B1-89AD-7D69CB224E50}"/>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25</a:t>
            </a:fld>
            <a:endParaRPr lang="en-GB" smtClean="0"/>
          </a:p>
        </p:txBody>
      </p:sp>
    </p:spTree>
    <p:extLst>
      <p:ext uri="{BB962C8B-B14F-4D97-AF65-F5344CB8AC3E}">
        <p14:creationId xmlns:p14="http://schemas.microsoft.com/office/powerpoint/2010/main" val="1136272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xmlns="" id="{957CE092-810E-F442-BEE8-9F447233709C}"/>
              </a:ext>
            </a:extLst>
          </p:cNvPr>
          <p:cNvGraphicFramePr>
            <a:graphicFrameLocks noGrp="1"/>
          </p:cNvGraphicFramePr>
          <p:nvPr>
            <p:extLst>
              <p:ext uri="{D42A27DB-BD31-4B8C-83A1-F6EECF244321}">
                <p14:modId xmlns:p14="http://schemas.microsoft.com/office/powerpoint/2010/main" val="1000586121"/>
              </p:ext>
            </p:extLst>
          </p:nvPr>
        </p:nvGraphicFramePr>
        <p:xfrm>
          <a:off x="350442" y="1528015"/>
          <a:ext cx="8443113" cy="4974485"/>
        </p:xfrm>
        <a:graphic>
          <a:graphicData uri="http://schemas.openxmlformats.org/drawingml/2006/table">
            <a:tbl>
              <a:tblPr>
                <a:tableStyleId>{5C22544A-7EE6-4342-B048-85BDC9FD1C3A}</a:tableStyleId>
              </a:tblPr>
              <a:tblGrid>
                <a:gridCol w="971545">
                  <a:extLst>
                    <a:ext uri="{9D8B030D-6E8A-4147-A177-3AD203B41FA5}">
                      <a16:colId xmlns:a16="http://schemas.microsoft.com/office/drawing/2014/main" xmlns="" val="521900256"/>
                    </a:ext>
                  </a:extLst>
                </a:gridCol>
                <a:gridCol w="1405427">
                  <a:extLst>
                    <a:ext uri="{9D8B030D-6E8A-4147-A177-3AD203B41FA5}">
                      <a16:colId xmlns:a16="http://schemas.microsoft.com/office/drawing/2014/main" xmlns="" val="1932740328"/>
                    </a:ext>
                  </a:extLst>
                </a:gridCol>
                <a:gridCol w="1406013">
                  <a:extLst>
                    <a:ext uri="{9D8B030D-6E8A-4147-A177-3AD203B41FA5}">
                      <a16:colId xmlns:a16="http://schemas.microsoft.com/office/drawing/2014/main" xmlns="" val="2130989019"/>
                    </a:ext>
                  </a:extLst>
                </a:gridCol>
                <a:gridCol w="1054216">
                  <a:extLst>
                    <a:ext uri="{9D8B030D-6E8A-4147-A177-3AD203B41FA5}">
                      <a16:colId xmlns:a16="http://schemas.microsoft.com/office/drawing/2014/main" xmlns="" val="3155338217"/>
                    </a:ext>
                  </a:extLst>
                </a:gridCol>
                <a:gridCol w="1931362">
                  <a:extLst>
                    <a:ext uri="{9D8B030D-6E8A-4147-A177-3AD203B41FA5}">
                      <a16:colId xmlns:a16="http://schemas.microsoft.com/office/drawing/2014/main" xmlns="" val="1851680803"/>
                    </a:ext>
                  </a:extLst>
                </a:gridCol>
                <a:gridCol w="1674550">
                  <a:extLst>
                    <a:ext uri="{9D8B030D-6E8A-4147-A177-3AD203B41FA5}">
                      <a16:colId xmlns:a16="http://schemas.microsoft.com/office/drawing/2014/main" xmlns="" val="2428747307"/>
                    </a:ext>
                  </a:extLst>
                </a:gridCol>
              </a:tblGrid>
              <a:tr h="218800">
                <a:tc>
                  <a:txBody>
                    <a:bodyPr/>
                    <a:lstStyle/>
                    <a:p>
                      <a:pPr marL="0" marR="0">
                        <a:spcBef>
                          <a:spcPts val="0"/>
                        </a:spcBef>
                        <a:spcAft>
                          <a:spcPts val="0"/>
                        </a:spcAft>
                      </a:pPr>
                      <a:r>
                        <a:rPr lang="ro-RO" sz="1500"/>
                        <a:t> </a:t>
                      </a:r>
                    </a:p>
                  </a:txBody>
                  <a:tcPr marL="56990" marR="56990" marT="7915" marB="0"/>
                </a:tc>
                <a:tc>
                  <a:txBody>
                    <a:bodyPr/>
                    <a:lstStyle/>
                    <a:p>
                      <a:pPr marL="0" marR="0">
                        <a:spcBef>
                          <a:spcPts val="0"/>
                        </a:spcBef>
                        <a:spcAft>
                          <a:spcPts val="0"/>
                        </a:spcAft>
                      </a:pPr>
                      <a:r>
                        <a:rPr lang="ro-RO" sz="1500"/>
                        <a:t> </a:t>
                      </a:r>
                    </a:p>
                  </a:txBody>
                  <a:tcPr marL="56990" marR="56990" marT="7915" marB="0" anchor="ctr"/>
                </a:tc>
                <a:tc>
                  <a:txBody>
                    <a:bodyPr/>
                    <a:lstStyle/>
                    <a:p>
                      <a:pPr marL="0" marR="0">
                        <a:spcBef>
                          <a:spcPts val="0"/>
                        </a:spcBef>
                        <a:spcAft>
                          <a:spcPts val="0"/>
                        </a:spcAft>
                      </a:pPr>
                      <a:r>
                        <a:rPr lang="ro-RO" sz="1500"/>
                        <a:t> </a:t>
                      </a:r>
                    </a:p>
                  </a:txBody>
                  <a:tcPr marL="56990" marR="56990" marT="7915" marB="0" anchor="ctr"/>
                </a:tc>
                <a:tc>
                  <a:txBody>
                    <a:bodyPr/>
                    <a:lstStyle/>
                    <a:p>
                      <a:pPr marL="0" marR="0">
                        <a:spcBef>
                          <a:spcPts val="0"/>
                        </a:spcBef>
                        <a:spcAft>
                          <a:spcPts val="0"/>
                        </a:spcAft>
                      </a:pPr>
                      <a:r>
                        <a:rPr lang="ro-RO" sz="1500"/>
                        <a:t> </a:t>
                      </a:r>
                    </a:p>
                  </a:txBody>
                  <a:tcPr marL="56990" marR="56990" marT="7915" marB="0" anchor="ctr"/>
                </a:tc>
                <a:tc>
                  <a:txBody>
                    <a:bodyPr/>
                    <a:lstStyle/>
                    <a:p>
                      <a:pPr marL="0" marR="0">
                        <a:spcBef>
                          <a:spcPts val="0"/>
                        </a:spcBef>
                        <a:spcAft>
                          <a:spcPts val="0"/>
                        </a:spcAft>
                      </a:pPr>
                      <a:r>
                        <a:rPr lang="ro-RO" sz="1500"/>
                        <a:t> </a:t>
                      </a:r>
                    </a:p>
                  </a:txBody>
                  <a:tcPr marL="56990" marR="56990" marT="7915" marB="0" anchor="ctr"/>
                </a:tc>
                <a:tc rowSpan="3">
                  <a:txBody>
                    <a:bodyPr/>
                    <a:lstStyle/>
                    <a:p>
                      <a:pPr marL="0" marR="0">
                        <a:spcBef>
                          <a:spcPts val="0"/>
                        </a:spcBef>
                        <a:spcAft>
                          <a:spcPts val="0"/>
                        </a:spcAft>
                      </a:pPr>
                      <a:r>
                        <a:rPr lang="ro-RO" sz="1500" b="1"/>
                        <a:t>Modificare procentuală</a:t>
                      </a:r>
                    </a:p>
                  </a:txBody>
                  <a:tcPr marL="56990" marR="56990" marT="7915" marB="0" anchor="ctr"/>
                </a:tc>
                <a:extLst>
                  <a:ext uri="{0D108BD9-81ED-4DB2-BD59-A6C34878D82A}">
                    <a16:rowId xmlns:a16="http://schemas.microsoft.com/office/drawing/2014/main" xmlns="" val="686915019"/>
                  </a:ext>
                </a:extLst>
              </a:tr>
              <a:tr h="430832">
                <a:tc>
                  <a:txBody>
                    <a:bodyPr/>
                    <a:lstStyle/>
                    <a:p>
                      <a:pPr marL="0" marR="0">
                        <a:spcBef>
                          <a:spcPts val="0"/>
                        </a:spcBef>
                        <a:spcAft>
                          <a:spcPts val="0"/>
                        </a:spcAft>
                      </a:pPr>
                      <a:r>
                        <a:rPr lang="ro-RO" sz="1500"/>
                        <a:t> </a:t>
                      </a:r>
                    </a:p>
                  </a:txBody>
                  <a:tcPr marL="56990" marR="56990" marT="7915" marB="0"/>
                </a:tc>
                <a:tc>
                  <a:txBody>
                    <a:bodyPr/>
                    <a:lstStyle/>
                    <a:p>
                      <a:pPr marL="0" marR="0" algn="ctr">
                        <a:spcBef>
                          <a:spcPts val="0"/>
                        </a:spcBef>
                        <a:spcAft>
                          <a:spcPts val="0"/>
                        </a:spcAft>
                      </a:pPr>
                      <a:r>
                        <a:rPr lang="ro-RO" sz="1500" b="1"/>
                        <a:t>Făptași cunoscuți</a:t>
                      </a:r>
                    </a:p>
                  </a:txBody>
                  <a:tcPr marL="56990" marR="56990" marT="7915" marB="0"/>
                </a:tc>
                <a:tc>
                  <a:txBody>
                    <a:bodyPr/>
                    <a:lstStyle/>
                    <a:p>
                      <a:pPr marL="0" marR="0" algn="ctr">
                        <a:spcBef>
                          <a:spcPts val="0"/>
                        </a:spcBef>
                        <a:spcAft>
                          <a:spcPts val="0"/>
                        </a:spcAft>
                      </a:pPr>
                      <a:r>
                        <a:rPr lang="ro-RO" sz="1500" b="1"/>
                        <a:t>Făptași necunoscuți </a:t>
                      </a:r>
                    </a:p>
                  </a:txBody>
                  <a:tcPr marL="56990" marR="56990" marT="7915" marB="0"/>
                </a:tc>
                <a:tc>
                  <a:txBody>
                    <a:bodyPr/>
                    <a:lstStyle/>
                    <a:p>
                      <a:pPr marL="0" marR="0" algn="l" rtl="0">
                        <a:spcBef>
                          <a:spcPts val="0"/>
                        </a:spcBef>
                        <a:spcAft>
                          <a:spcPts val="0"/>
                        </a:spcAft>
                      </a:pPr>
                      <a:endParaRPr lang="en-GB" sz="1500" b="1">
                        <a:effectLst/>
                      </a:endParaRPr>
                    </a:p>
                    <a:p>
                      <a:pPr marL="0" marR="0" algn="ctr">
                        <a:spcBef>
                          <a:spcPts val="0"/>
                        </a:spcBef>
                        <a:spcAft>
                          <a:spcPts val="0"/>
                        </a:spcAft>
                      </a:pPr>
                      <a:r>
                        <a:rPr lang="ro-RO" sz="1500" b="1"/>
                        <a:t>Evenimente</a:t>
                      </a:r>
                    </a:p>
                  </a:txBody>
                  <a:tcPr marL="56990" marR="56990" marT="7915" marB="0"/>
                </a:tc>
                <a:tc>
                  <a:txBody>
                    <a:bodyPr/>
                    <a:lstStyle/>
                    <a:p>
                      <a:pPr marL="0" marR="0" algn="l" rtl="0">
                        <a:spcBef>
                          <a:spcPts val="0"/>
                        </a:spcBef>
                        <a:spcAft>
                          <a:spcPts val="0"/>
                        </a:spcAft>
                      </a:pPr>
                      <a:endParaRPr lang="en-GB" sz="1500" b="1">
                        <a:effectLst/>
                      </a:endParaRPr>
                    </a:p>
                    <a:p>
                      <a:pPr marL="0" marR="0" algn="ctr">
                        <a:spcBef>
                          <a:spcPts val="0"/>
                        </a:spcBef>
                        <a:spcAft>
                          <a:spcPts val="0"/>
                        </a:spcAft>
                      </a:pPr>
                      <a:r>
                        <a:rPr lang="ro-RO" sz="1500" b="1"/>
                        <a:t>Număr total de cazuri</a:t>
                      </a:r>
                    </a:p>
                  </a:txBody>
                  <a:tcPr marL="56990" marR="56990" marT="7915" marB="0"/>
                </a:tc>
                <a:tc vMerge="1">
                  <a:txBody>
                    <a:bodyPr/>
                    <a:lstStyle/>
                    <a:p>
                      <a:endParaRPr lang="en-US"/>
                    </a:p>
                  </a:txBody>
                  <a:tcPr/>
                </a:tc>
                <a:extLst>
                  <a:ext uri="{0D108BD9-81ED-4DB2-BD59-A6C34878D82A}">
                    <a16:rowId xmlns:a16="http://schemas.microsoft.com/office/drawing/2014/main" xmlns="" val="646027251"/>
                  </a:ext>
                </a:extLst>
              </a:tr>
              <a:tr h="218800">
                <a:tc>
                  <a:txBody>
                    <a:bodyPr/>
                    <a:lstStyle/>
                    <a:p>
                      <a:pPr marL="0" marR="0">
                        <a:spcBef>
                          <a:spcPts val="0"/>
                        </a:spcBef>
                        <a:spcAft>
                          <a:spcPts val="0"/>
                        </a:spcAft>
                      </a:pPr>
                      <a:r>
                        <a:rPr lang="ro-RO" sz="1500"/>
                        <a:t> </a:t>
                      </a:r>
                    </a:p>
                  </a:txBody>
                  <a:tcPr marL="56990" marR="56990" marT="7915" marB="0"/>
                </a:tc>
                <a:tc>
                  <a:txBody>
                    <a:bodyPr/>
                    <a:lstStyle/>
                    <a:p>
                      <a:pPr marL="0" marR="0">
                        <a:spcBef>
                          <a:spcPts val="0"/>
                        </a:spcBef>
                        <a:spcAft>
                          <a:spcPts val="0"/>
                        </a:spcAft>
                      </a:pPr>
                      <a:r>
                        <a:rPr lang="ro-RO" sz="1500"/>
                        <a:t> </a:t>
                      </a:r>
                    </a:p>
                  </a:txBody>
                  <a:tcPr marL="56990" marR="56990" marT="7915" marB="0"/>
                </a:tc>
                <a:tc>
                  <a:txBody>
                    <a:bodyPr/>
                    <a:lstStyle/>
                    <a:p>
                      <a:pPr marL="0" marR="0">
                        <a:spcBef>
                          <a:spcPts val="0"/>
                        </a:spcBef>
                        <a:spcAft>
                          <a:spcPts val="0"/>
                        </a:spcAft>
                      </a:pPr>
                      <a:r>
                        <a:rPr lang="ro-RO" sz="1500"/>
                        <a:t> </a:t>
                      </a:r>
                    </a:p>
                  </a:txBody>
                  <a:tcPr marL="56990" marR="56990" marT="7915" marB="0"/>
                </a:tc>
                <a:tc>
                  <a:txBody>
                    <a:bodyPr/>
                    <a:lstStyle/>
                    <a:p>
                      <a:pPr marL="0" marR="0">
                        <a:spcBef>
                          <a:spcPts val="0"/>
                        </a:spcBef>
                        <a:spcAft>
                          <a:spcPts val="0"/>
                        </a:spcAft>
                      </a:pPr>
                      <a:r>
                        <a:rPr lang="ro-RO" sz="1500"/>
                        <a:t> </a:t>
                      </a:r>
                    </a:p>
                  </a:txBody>
                  <a:tcPr marL="56990" marR="56990" marT="7915" marB="0"/>
                </a:tc>
                <a:tc>
                  <a:txBody>
                    <a:bodyPr/>
                    <a:lstStyle/>
                    <a:p>
                      <a:pPr marL="0" marR="0">
                        <a:spcBef>
                          <a:spcPts val="0"/>
                        </a:spcBef>
                        <a:spcAft>
                          <a:spcPts val="0"/>
                        </a:spcAft>
                      </a:pPr>
                      <a:r>
                        <a:rPr lang="ro-RO" sz="1500"/>
                        <a:t> </a:t>
                      </a:r>
                    </a:p>
                  </a:txBody>
                  <a:tcPr marL="56990" marR="56990" marT="7915" marB="0"/>
                </a:tc>
                <a:tc vMerge="1">
                  <a:txBody>
                    <a:bodyPr/>
                    <a:lstStyle/>
                    <a:p>
                      <a:endParaRPr lang="en-US"/>
                    </a:p>
                  </a:txBody>
                  <a:tcPr/>
                </a:tc>
                <a:extLst>
                  <a:ext uri="{0D108BD9-81ED-4DB2-BD59-A6C34878D82A}">
                    <a16:rowId xmlns:a16="http://schemas.microsoft.com/office/drawing/2014/main" xmlns="" val="888555996"/>
                  </a:ext>
                </a:extLst>
              </a:tr>
              <a:tr h="218800">
                <a:tc>
                  <a:txBody>
                    <a:bodyPr/>
                    <a:lstStyle/>
                    <a:p>
                      <a:pPr marL="0" marR="0" algn="ctr">
                        <a:spcBef>
                          <a:spcPts val="0"/>
                        </a:spcBef>
                        <a:spcAft>
                          <a:spcPts val="0"/>
                        </a:spcAft>
                      </a:pPr>
                      <a:r>
                        <a:rPr lang="ro-RO" sz="1500" b="1"/>
                        <a:t>2006</a:t>
                      </a:r>
                    </a:p>
                  </a:txBody>
                  <a:tcPr marL="56990" marR="56990" marT="7915" marB="0"/>
                </a:tc>
                <a:tc>
                  <a:txBody>
                    <a:bodyPr/>
                    <a:lstStyle/>
                    <a:p>
                      <a:pPr marL="0" marR="0" algn="ctr">
                        <a:spcBef>
                          <a:spcPts val="0"/>
                        </a:spcBef>
                        <a:spcAft>
                          <a:spcPts val="0"/>
                        </a:spcAft>
                      </a:pPr>
                      <a:r>
                        <a:rPr lang="ro-RO" sz="1500"/>
                        <a:t>19</a:t>
                      </a:r>
                    </a:p>
                  </a:txBody>
                  <a:tcPr marL="56990" marR="56990" marT="7915" marB="0"/>
                </a:tc>
                <a:tc>
                  <a:txBody>
                    <a:bodyPr/>
                    <a:lstStyle/>
                    <a:p>
                      <a:pPr marL="0" marR="0" algn="ctr">
                        <a:spcBef>
                          <a:spcPts val="0"/>
                        </a:spcBef>
                        <a:spcAft>
                          <a:spcPts val="0"/>
                        </a:spcAft>
                      </a:pPr>
                      <a:r>
                        <a:rPr lang="ro-RO" sz="1500"/>
                        <a:t>0</a:t>
                      </a:r>
                    </a:p>
                  </a:txBody>
                  <a:tcPr marL="56990" marR="56990" marT="7915" marB="0"/>
                </a:tc>
                <a:tc>
                  <a:txBody>
                    <a:bodyPr/>
                    <a:lstStyle/>
                    <a:p>
                      <a:pPr marL="0" marR="0" algn="ctr">
                        <a:spcBef>
                          <a:spcPts val="0"/>
                        </a:spcBef>
                        <a:spcAft>
                          <a:spcPts val="0"/>
                        </a:spcAft>
                      </a:pPr>
                      <a:r>
                        <a:rPr lang="ro-RO" sz="1500"/>
                        <a:t>0</a:t>
                      </a:r>
                    </a:p>
                  </a:txBody>
                  <a:tcPr marL="56990" marR="56990" marT="7915" marB="0"/>
                </a:tc>
                <a:tc>
                  <a:txBody>
                    <a:bodyPr/>
                    <a:lstStyle/>
                    <a:p>
                      <a:pPr marL="0" marR="0" algn="ctr">
                        <a:spcBef>
                          <a:spcPts val="0"/>
                        </a:spcBef>
                        <a:spcAft>
                          <a:spcPts val="0"/>
                        </a:spcAft>
                      </a:pPr>
                      <a:r>
                        <a:rPr lang="ro-RO" sz="1500"/>
                        <a:t>19</a:t>
                      </a:r>
                    </a:p>
                  </a:txBody>
                  <a:tcPr marL="56990" marR="56990" marT="7915" marB="0"/>
                </a:tc>
                <a:tc>
                  <a:txBody>
                    <a:bodyPr/>
                    <a:lstStyle/>
                    <a:p>
                      <a:pPr marL="0" marR="0">
                        <a:spcBef>
                          <a:spcPts val="0"/>
                        </a:spcBef>
                        <a:spcAft>
                          <a:spcPts val="0"/>
                        </a:spcAft>
                      </a:pPr>
                      <a:r>
                        <a:rPr lang="ro-RO" sz="1500"/>
                        <a:t> </a:t>
                      </a:r>
                    </a:p>
                  </a:txBody>
                  <a:tcPr marL="56990" marR="56990" marT="7915" marB="0"/>
                </a:tc>
                <a:extLst>
                  <a:ext uri="{0D108BD9-81ED-4DB2-BD59-A6C34878D82A}">
                    <a16:rowId xmlns:a16="http://schemas.microsoft.com/office/drawing/2014/main" xmlns="" val="1929646753"/>
                  </a:ext>
                </a:extLst>
              </a:tr>
              <a:tr h="218800">
                <a:tc>
                  <a:txBody>
                    <a:bodyPr/>
                    <a:lstStyle/>
                    <a:p>
                      <a:pPr marL="0" marR="0" algn="ctr">
                        <a:spcBef>
                          <a:spcPts val="0"/>
                        </a:spcBef>
                        <a:spcAft>
                          <a:spcPts val="0"/>
                        </a:spcAft>
                      </a:pPr>
                      <a:r>
                        <a:rPr lang="ro-RO" sz="1500" b="1"/>
                        <a:t>2007</a:t>
                      </a:r>
                    </a:p>
                  </a:txBody>
                  <a:tcPr marL="56990" marR="56990" marT="7915" marB="0"/>
                </a:tc>
                <a:tc>
                  <a:txBody>
                    <a:bodyPr/>
                    <a:lstStyle/>
                    <a:p>
                      <a:pPr marL="0" marR="0" algn="ctr">
                        <a:spcBef>
                          <a:spcPts val="0"/>
                        </a:spcBef>
                        <a:spcAft>
                          <a:spcPts val="0"/>
                        </a:spcAft>
                      </a:pPr>
                      <a:r>
                        <a:rPr lang="ro-RO" sz="1500"/>
                        <a:t>75</a:t>
                      </a:r>
                    </a:p>
                  </a:txBody>
                  <a:tcPr marL="56990" marR="56990" marT="7915" marB="0"/>
                </a:tc>
                <a:tc>
                  <a:txBody>
                    <a:bodyPr/>
                    <a:lstStyle/>
                    <a:p>
                      <a:pPr marL="0" marR="0" algn="ctr">
                        <a:spcBef>
                          <a:spcPts val="0"/>
                        </a:spcBef>
                        <a:spcAft>
                          <a:spcPts val="0"/>
                        </a:spcAft>
                      </a:pPr>
                      <a:r>
                        <a:rPr lang="ro-RO" sz="1500"/>
                        <a:t>11</a:t>
                      </a:r>
                    </a:p>
                  </a:txBody>
                  <a:tcPr marL="56990" marR="56990" marT="7915" marB="0"/>
                </a:tc>
                <a:tc>
                  <a:txBody>
                    <a:bodyPr/>
                    <a:lstStyle/>
                    <a:p>
                      <a:pPr marL="0" marR="0" algn="ctr">
                        <a:spcBef>
                          <a:spcPts val="0"/>
                        </a:spcBef>
                        <a:spcAft>
                          <a:spcPts val="0"/>
                        </a:spcAft>
                      </a:pPr>
                      <a:r>
                        <a:rPr lang="ro-RO" sz="1500"/>
                        <a:t>68</a:t>
                      </a:r>
                    </a:p>
                  </a:txBody>
                  <a:tcPr marL="56990" marR="56990" marT="7915" marB="0"/>
                </a:tc>
                <a:tc>
                  <a:txBody>
                    <a:bodyPr/>
                    <a:lstStyle/>
                    <a:p>
                      <a:pPr marL="0" marR="0" algn="ctr">
                        <a:spcBef>
                          <a:spcPts val="0"/>
                        </a:spcBef>
                        <a:spcAft>
                          <a:spcPts val="0"/>
                        </a:spcAft>
                      </a:pPr>
                      <a:r>
                        <a:rPr lang="ro-RO" sz="1500"/>
                        <a:t>154</a:t>
                      </a:r>
                    </a:p>
                  </a:txBody>
                  <a:tcPr marL="56990" marR="56990" marT="7915" marB="0"/>
                </a:tc>
                <a:tc>
                  <a:txBody>
                    <a:bodyPr/>
                    <a:lstStyle/>
                    <a:p>
                      <a:pPr marL="0" marR="0" algn="ctr">
                        <a:spcBef>
                          <a:spcPts val="0"/>
                        </a:spcBef>
                        <a:spcAft>
                          <a:spcPts val="0"/>
                        </a:spcAft>
                      </a:pPr>
                      <a:r>
                        <a:rPr lang="ro-RO" sz="1500" b="1"/>
                        <a:t>+710,53%</a:t>
                      </a:r>
                    </a:p>
                  </a:txBody>
                  <a:tcPr marL="56990" marR="56990" marT="7915" marB="0"/>
                </a:tc>
                <a:extLst>
                  <a:ext uri="{0D108BD9-81ED-4DB2-BD59-A6C34878D82A}">
                    <a16:rowId xmlns:a16="http://schemas.microsoft.com/office/drawing/2014/main" xmlns="" val="2000179711"/>
                  </a:ext>
                </a:extLst>
              </a:tr>
              <a:tr h="0">
                <a:tc>
                  <a:txBody>
                    <a:bodyPr/>
                    <a:lstStyle/>
                    <a:p>
                      <a:pPr marL="0" marR="0" algn="ctr">
                        <a:spcBef>
                          <a:spcPts val="0"/>
                        </a:spcBef>
                        <a:spcAft>
                          <a:spcPts val="0"/>
                        </a:spcAft>
                      </a:pPr>
                      <a:r>
                        <a:rPr lang="ro-RO" sz="1500" b="1"/>
                        <a:t>2008</a:t>
                      </a:r>
                    </a:p>
                  </a:txBody>
                  <a:tcPr marL="56990" marR="56990" marT="7915" marB="0"/>
                </a:tc>
                <a:tc>
                  <a:txBody>
                    <a:bodyPr/>
                    <a:lstStyle/>
                    <a:p>
                      <a:pPr marL="0" marR="0" algn="ctr">
                        <a:spcBef>
                          <a:spcPts val="0"/>
                        </a:spcBef>
                        <a:spcAft>
                          <a:spcPts val="0"/>
                        </a:spcAft>
                      </a:pPr>
                      <a:r>
                        <a:rPr lang="ro-RO" sz="1500"/>
                        <a:t>110</a:t>
                      </a:r>
                    </a:p>
                  </a:txBody>
                  <a:tcPr marL="56990" marR="56990" marT="7915" marB="0"/>
                </a:tc>
                <a:tc>
                  <a:txBody>
                    <a:bodyPr/>
                    <a:lstStyle/>
                    <a:p>
                      <a:pPr marL="0" marR="0" algn="ctr">
                        <a:spcBef>
                          <a:spcPts val="0"/>
                        </a:spcBef>
                        <a:spcAft>
                          <a:spcPts val="0"/>
                        </a:spcAft>
                      </a:pPr>
                      <a:r>
                        <a:rPr lang="ro-RO" sz="1500"/>
                        <a:t>14</a:t>
                      </a:r>
                    </a:p>
                  </a:txBody>
                  <a:tcPr marL="56990" marR="56990" marT="7915" marB="0"/>
                </a:tc>
                <a:tc>
                  <a:txBody>
                    <a:bodyPr/>
                    <a:lstStyle/>
                    <a:p>
                      <a:pPr marL="0" marR="0" algn="ctr">
                        <a:spcBef>
                          <a:spcPts val="0"/>
                        </a:spcBef>
                        <a:spcAft>
                          <a:spcPts val="0"/>
                        </a:spcAft>
                      </a:pPr>
                      <a:r>
                        <a:rPr lang="ro-RO" sz="1500"/>
                        <a:t>60</a:t>
                      </a:r>
                    </a:p>
                  </a:txBody>
                  <a:tcPr marL="56990" marR="56990" marT="7915" marB="0"/>
                </a:tc>
                <a:tc>
                  <a:txBody>
                    <a:bodyPr/>
                    <a:lstStyle/>
                    <a:p>
                      <a:pPr marL="0" marR="0" algn="ctr">
                        <a:spcBef>
                          <a:spcPts val="0"/>
                        </a:spcBef>
                        <a:spcAft>
                          <a:spcPts val="0"/>
                        </a:spcAft>
                      </a:pPr>
                      <a:r>
                        <a:rPr lang="ro-RO" sz="1500"/>
                        <a:t>184</a:t>
                      </a:r>
                    </a:p>
                  </a:txBody>
                  <a:tcPr marL="56990" marR="56990" marT="7915" marB="0"/>
                </a:tc>
                <a:tc>
                  <a:txBody>
                    <a:bodyPr/>
                    <a:lstStyle/>
                    <a:p>
                      <a:pPr marL="0" marR="0" algn="ctr">
                        <a:spcBef>
                          <a:spcPts val="0"/>
                        </a:spcBef>
                        <a:spcAft>
                          <a:spcPts val="0"/>
                        </a:spcAft>
                      </a:pPr>
                      <a:r>
                        <a:rPr lang="ro-RO" sz="1500" b="1"/>
                        <a:t>+19,48%</a:t>
                      </a:r>
                    </a:p>
                  </a:txBody>
                  <a:tcPr marL="56990" marR="56990" marT="7915" marB="0"/>
                </a:tc>
                <a:extLst>
                  <a:ext uri="{0D108BD9-81ED-4DB2-BD59-A6C34878D82A}">
                    <a16:rowId xmlns:a16="http://schemas.microsoft.com/office/drawing/2014/main" xmlns="" val="369200216"/>
                  </a:ext>
                </a:extLst>
              </a:tr>
              <a:tr h="218800">
                <a:tc>
                  <a:txBody>
                    <a:bodyPr/>
                    <a:lstStyle/>
                    <a:p>
                      <a:pPr marL="0" marR="0" algn="ctr">
                        <a:spcBef>
                          <a:spcPts val="0"/>
                        </a:spcBef>
                        <a:spcAft>
                          <a:spcPts val="0"/>
                        </a:spcAft>
                      </a:pPr>
                      <a:r>
                        <a:rPr lang="ro-RO" sz="1500" b="1"/>
                        <a:t>2009</a:t>
                      </a:r>
                    </a:p>
                  </a:txBody>
                  <a:tcPr marL="56990" marR="56990" marT="7915" marB="0"/>
                </a:tc>
                <a:tc>
                  <a:txBody>
                    <a:bodyPr/>
                    <a:lstStyle/>
                    <a:p>
                      <a:pPr marL="0" marR="0" algn="ctr">
                        <a:spcBef>
                          <a:spcPts val="0"/>
                        </a:spcBef>
                        <a:spcAft>
                          <a:spcPts val="0"/>
                        </a:spcAft>
                      </a:pPr>
                      <a:r>
                        <a:rPr lang="ro-RO" sz="1500"/>
                        <a:t>91</a:t>
                      </a:r>
                    </a:p>
                  </a:txBody>
                  <a:tcPr marL="56990" marR="56990" marT="7915" marB="0"/>
                </a:tc>
                <a:tc>
                  <a:txBody>
                    <a:bodyPr/>
                    <a:lstStyle/>
                    <a:p>
                      <a:pPr marL="0" marR="0" algn="ctr">
                        <a:spcBef>
                          <a:spcPts val="0"/>
                        </a:spcBef>
                        <a:spcAft>
                          <a:spcPts val="0"/>
                        </a:spcAft>
                      </a:pPr>
                      <a:r>
                        <a:rPr lang="ro-RO" sz="1500"/>
                        <a:t>42</a:t>
                      </a:r>
                    </a:p>
                  </a:txBody>
                  <a:tcPr marL="56990" marR="56990" marT="7915" marB="0"/>
                </a:tc>
                <a:tc>
                  <a:txBody>
                    <a:bodyPr/>
                    <a:lstStyle/>
                    <a:p>
                      <a:pPr marL="0" marR="0" algn="ctr">
                        <a:spcBef>
                          <a:spcPts val="0"/>
                        </a:spcBef>
                        <a:spcAft>
                          <a:spcPts val="0"/>
                        </a:spcAft>
                      </a:pPr>
                      <a:r>
                        <a:rPr lang="ro-RO" sz="1500"/>
                        <a:t>114</a:t>
                      </a:r>
                    </a:p>
                  </a:txBody>
                  <a:tcPr marL="56990" marR="56990" marT="7915" marB="0"/>
                </a:tc>
                <a:tc>
                  <a:txBody>
                    <a:bodyPr/>
                    <a:lstStyle/>
                    <a:p>
                      <a:pPr marL="0" marR="0" algn="ctr">
                        <a:spcBef>
                          <a:spcPts val="0"/>
                        </a:spcBef>
                        <a:spcAft>
                          <a:spcPts val="0"/>
                        </a:spcAft>
                      </a:pPr>
                      <a:r>
                        <a:rPr lang="ro-RO" sz="1500"/>
                        <a:t>247</a:t>
                      </a:r>
                    </a:p>
                  </a:txBody>
                  <a:tcPr marL="56990" marR="56990" marT="7915" marB="0"/>
                </a:tc>
                <a:tc>
                  <a:txBody>
                    <a:bodyPr/>
                    <a:lstStyle/>
                    <a:p>
                      <a:pPr marL="0" marR="0" algn="ctr">
                        <a:spcBef>
                          <a:spcPts val="0"/>
                        </a:spcBef>
                        <a:spcAft>
                          <a:spcPts val="0"/>
                        </a:spcAft>
                      </a:pPr>
                      <a:r>
                        <a:rPr lang="ro-RO" sz="1500" b="1"/>
                        <a:t>+34,24%</a:t>
                      </a:r>
                    </a:p>
                  </a:txBody>
                  <a:tcPr marL="56990" marR="56990" marT="7915" marB="0"/>
                </a:tc>
                <a:extLst>
                  <a:ext uri="{0D108BD9-81ED-4DB2-BD59-A6C34878D82A}">
                    <a16:rowId xmlns:a16="http://schemas.microsoft.com/office/drawing/2014/main" xmlns="" val="1395899619"/>
                  </a:ext>
                </a:extLst>
              </a:tr>
              <a:tr h="218800">
                <a:tc>
                  <a:txBody>
                    <a:bodyPr/>
                    <a:lstStyle/>
                    <a:p>
                      <a:pPr marL="0" marR="0" algn="ctr">
                        <a:spcBef>
                          <a:spcPts val="0"/>
                        </a:spcBef>
                        <a:spcAft>
                          <a:spcPts val="0"/>
                        </a:spcAft>
                      </a:pPr>
                      <a:r>
                        <a:rPr lang="ro-RO" sz="1500" b="1"/>
                        <a:t>2010</a:t>
                      </a:r>
                    </a:p>
                  </a:txBody>
                  <a:tcPr marL="56990" marR="56990" marT="7915" marB="0"/>
                </a:tc>
                <a:tc>
                  <a:txBody>
                    <a:bodyPr/>
                    <a:lstStyle/>
                    <a:p>
                      <a:pPr marL="0" marR="0" algn="ctr">
                        <a:spcBef>
                          <a:spcPts val="0"/>
                        </a:spcBef>
                        <a:spcAft>
                          <a:spcPts val="0"/>
                        </a:spcAft>
                      </a:pPr>
                      <a:r>
                        <a:rPr lang="ro-RO" sz="1500"/>
                        <a:t>116</a:t>
                      </a:r>
                    </a:p>
                  </a:txBody>
                  <a:tcPr marL="56990" marR="56990" marT="7915" marB="0"/>
                </a:tc>
                <a:tc>
                  <a:txBody>
                    <a:bodyPr/>
                    <a:lstStyle/>
                    <a:p>
                      <a:pPr marL="0" marR="0" algn="ctr">
                        <a:spcBef>
                          <a:spcPts val="0"/>
                        </a:spcBef>
                        <a:spcAft>
                          <a:spcPts val="0"/>
                        </a:spcAft>
                      </a:pPr>
                      <a:r>
                        <a:rPr lang="ro-RO" sz="1500"/>
                        <a:t>13</a:t>
                      </a:r>
                    </a:p>
                  </a:txBody>
                  <a:tcPr marL="56990" marR="56990" marT="7915" marB="0"/>
                </a:tc>
                <a:tc>
                  <a:txBody>
                    <a:bodyPr/>
                    <a:lstStyle/>
                    <a:p>
                      <a:pPr marL="0" marR="0" algn="ctr">
                        <a:spcBef>
                          <a:spcPts val="0"/>
                        </a:spcBef>
                        <a:spcAft>
                          <a:spcPts val="0"/>
                        </a:spcAft>
                      </a:pPr>
                      <a:r>
                        <a:rPr lang="ro-RO" sz="1500"/>
                        <a:t>443</a:t>
                      </a:r>
                    </a:p>
                  </a:txBody>
                  <a:tcPr marL="56990" marR="56990" marT="7915" marB="0"/>
                </a:tc>
                <a:tc>
                  <a:txBody>
                    <a:bodyPr/>
                    <a:lstStyle/>
                    <a:p>
                      <a:pPr marL="0" marR="0" algn="ctr">
                        <a:spcBef>
                          <a:spcPts val="0"/>
                        </a:spcBef>
                        <a:spcAft>
                          <a:spcPts val="0"/>
                        </a:spcAft>
                      </a:pPr>
                      <a:r>
                        <a:rPr lang="ro-RO" sz="1500"/>
                        <a:t>572</a:t>
                      </a:r>
                    </a:p>
                  </a:txBody>
                  <a:tcPr marL="56990" marR="56990" marT="7915" marB="0"/>
                </a:tc>
                <a:tc>
                  <a:txBody>
                    <a:bodyPr/>
                    <a:lstStyle/>
                    <a:p>
                      <a:pPr marL="0" marR="0" algn="ctr">
                        <a:spcBef>
                          <a:spcPts val="0"/>
                        </a:spcBef>
                        <a:spcAft>
                          <a:spcPts val="0"/>
                        </a:spcAft>
                      </a:pPr>
                      <a:r>
                        <a:rPr lang="ro-RO" sz="1500" b="1"/>
                        <a:t>+131,58%</a:t>
                      </a:r>
                    </a:p>
                  </a:txBody>
                  <a:tcPr marL="56990" marR="56990" marT="7915" marB="0"/>
                </a:tc>
                <a:extLst>
                  <a:ext uri="{0D108BD9-81ED-4DB2-BD59-A6C34878D82A}">
                    <a16:rowId xmlns:a16="http://schemas.microsoft.com/office/drawing/2014/main" xmlns="" val="3605786941"/>
                  </a:ext>
                </a:extLst>
              </a:tr>
              <a:tr h="218800">
                <a:tc>
                  <a:txBody>
                    <a:bodyPr/>
                    <a:lstStyle/>
                    <a:p>
                      <a:pPr marL="0" marR="0" algn="ctr">
                        <a:spcBef>
                          <a:spcPts val="0"/>
                        </a:spcBef>
                        <a:spcAft>
                          <a:spcPts val="0"/>
                        </a:spcAft>
                      </a:pPr>
                      <a:r>
                        <a:rPr lang="ro-RO" sz="1500" b="1"/>
                        <a:t>2011</a:t>
                      </a:r>
                    </a:p>
                  </a:txBody>
                  <a:tcPr marL="56990" marR="56990" marT="7915" marB="0"/>
                </a:tc>
                <a:tc>
                  <a:txBody>
                    <a:bodyPr/>
                    <a:lstStyle/>
                    <a:p>
                      <a:pPr marL="0" marR="0" algn="ctr">
                        <a:spcBef>
                          <a:spcPts val="0"/>
                        </a:spcBef>
                        <a:spcAft>
                          <a:spcPts val="0"/>
                        </a:spcAft>
                      </a:pPr>
                      <a:r>
                        <a:rPr lang="ro-RO" sz="1500"/>
                        <a:t>130</a:t>
                      </a:r>
                    </a:p>
                  </a:txBody>
                  <a:tcPr marL="56990" marR="56990" marT="7915" marB="0"/>
                </a:tc>
                <a:tc>
                  <a:txBody>
                    <a:bodyPr/>
                    <a:lstStyle/>
                    <a:p>
                      <a:pPr marL="0" marR="0" algn="ctr">
                        <a:spcBef>
                          <a:spcPts val="0"/>
                        </a:spcBef>
                        <a:spcAft>
                          <a:spcPts val="0"/>
                        </a:spcAft>
                      </a:pPr>
                      <a:r>
                        <a:rPr lang="ro-RO" sz="1500"/>
                        <a:t>28</a:t>
                      </a:r>
                    </a:p>
                  </a:txBody>
                  <a:tcPr marL="56990" marR="56990" marT="7915" marB="0"/>
                </a:tc>
                <a:tc>
                  <a:txBody>
                    <a:bodyPr/>
                    <a:lstStyle/>
                    <a:p>
                      <a:pPr marL="0" marR="0" algn="ctr">
                        <a:spcBef>
                          <a:spcPts val="0"/>
                        </a:spcBef>
                        <a:spcAft>
                          <a:spcPts val="0"/>
                        </a:spcAft>
                      </a:pPr>
                      <a:r>
                        <a:rPr lang="ro-RO" sz="1500"/>
                        <a:t>502</a:t>
                      </a:r>
                    </a:p>
                  </a:txBody>
                  <a:tcPr marL="56990" marR="56990" marT="7915" marB="0"/>
                </a:tc>
                <a:tc>
                  <a:txBody>
                    <a:bodyPr/>
                    <a:lstStyle/>
                    <a:p>
                      <a:pPr marL="0" marR="0" algn="ctr">
                        <a:spcBef>
                          <a:spcPts val="0"/>
                        </a:spcBef>
                        <a:spcAft>
                          <a:spcPts val="0"/>
                        </a:spcAft>
                      </a:pPr>
                      <a:r>
                        <a:rPr lang="ro-RO" sz="1500"/>
                        <a:t>660</a:t>
                      </a:r>
                    </a:p>
                  </a:txBody>
                  <a:tcPr marL="56990" marR="56990" marT="7915" marB="0"/>
                </a:tc>
                <a:tc>
                  <a:txBody>
                    <a:bodyPr/>
                    <a:lstStyle/>
                    <a:p>
                      <a:pPr marL="0" marR="0" algn="ctr">
                        <a:spcBef>
                          <a:spcPts val="0"/>
                        </a:spcBef>
                        <a:spcAft>
                          <a:spcPts val="0"/>
                        </a:spcAft>
                      </a:pPr>
                      <a:r>
                        <a:rPr lang="ro-RO" sz="1500" b="1"/>
                        <a:t>+15,38%</a:t>
                      </a:r>
                    </a:p>
                  </a:txBody>
                  <a:tcPr marL="56990" marR="56990" marT="7915" marB="0"/>
                </a:tc>
                <a:extLst>
                  <a:ext uri="{0D108BD9-81ED-4DB2-BD59-A6C34878D82A}">
                    <a16:rowId xmlns:a16="http://schemas.microsoft.com/office/drawing/2014/main" xmlns="" val="856193860"/>
                  </a:ext>
                </a:extLst>
              </a:tr>
              <a:tr h="218800">
                <a:tc>
                  <a:txBody>
                    <a:bodyPr/>
                    <a:lstStyle/>
                    <a:p>
                      <a:pPr marL="0" marR="0" algn="ctr">
                        <a:spcBef>
                          <a:spcPts val="0"/>
                        </a:spcBef>
                        <a:spcAft>
                          <a:spcPts val="0"/>
                        </a:spcAft>
                      </a:pPr>
                      <a:r>
                        <a:rPr lang="ro-RO" sz="1500" b="1"/>
                        <a:t>2012</a:t>
                      </a:r>
                    </a:p>
                  </a:txBody>
                  <a:tcPr marL="56990" marR="56990" marT="7915" marB="0"/>
                </a:tc>
                <a:tc>
                  <a:txBody>
                    <a:bodyPr/>
                    <a:lstStyle/>
                    <a:p>
                      <a:pPr marL="0" marR="0" algn="ctr">
                        <a:spcBef>
                          <a:spcPts val="0"/>
                        </a:spcBef>
                        <a:spcAft>
                          <a:spcPts val="0"/>
                        </a:spcAft>
                      </a:pPr>
                      <a:r>
                        <a:rPr lang="ro-RO" sz="1500"/>
                        <a:t>114</a:t>
                      </a:r>
                    </a:p>
                  </a:txBody>
                  <a:tcPr marL="56990" marR="56990" marT="7915" marB="0"/>
                </a:tc>
                <a:tc>
                  <a:txBody>
                    <a:bodyPr/>
                    <a:lstStyle/>
                    <a:p>
                      <a:pPr marL="0" marR="0" algn="ctr">
                        <a:spcBef>
                          <a:spcPts val="0"/>
                        </a:spcBef>
                        <a:spcAft>
                          <a:spcPts val="0"/>
                        </a:spcAft>
                      </a:pPr>
                      <a:r>
                        <a:rPr lang="ro-RO" sz="1500"/>
                        <a:t>65</a:t>
                      </a:r>
                    </a:p>
                  </a:txBody>
                  <a:tcPr marL="56990" marR="56990" marT="7915" marB="0"/>
                </a:tc>
                <a:tc>
                  <a:txBody>
                    <a:bodyPr/>
                    <a:lstStyle/>
                    <a:p>
                      <a:pPr marL="0" marR="0" algn="ctr">
                        <a:spcBef>
                          <a:spcPts val="0"/>
                        </a:spcBef>
                        <a:spcAft>
                          <a:spcPts val="0"/>
                        </a:spcAft>
                      </a:pPr>
                      <a:r>
                        <a:rPr lang="ro-RO" sz="1500"/>
                        <a:t>609</a:t>
                      </a:r>
                    </a:p>
                  </a:txBody>
                  <a:tcPr marL="56990" marR="56990" marT="7915" marB="0"/>
                </a:tc>
                <a:tc>
                  <a:txBody>
                    <a:bodyPr/>
                    <a:lstStyle/>
                    <a:p>
                      <a:pPr marL="0" marR="0" algn="ctr">
                        <a:spcBef>
                          <a:spcPts val="0"/>
                        </a:spcBef>
                        <a:spcAft>
                          <a:spcPts val="0"/>
                        </a:spcAft>
                      </a:pPr>
                      <a:r>
                        <a:rPr lang="ro-RO" sz="1500"/>
                        <a:t>788</a:t>
                      </a:r>
                    </a:p>
                  </a:txBody>
                  <a:tcPr marL="56990" marR="56990" marT="7915" marB="0"/>
                </a:tc>
                <a:tc>
                  <a:txBody>
                    <a:bodyPr/>
                    <a:lstStyle/>
                    <a:p>
                      <a:pPr marL="0" marR="0" algn="ctr">
                        <a:spcBef>
                          <a:spcPts val="0"/>
                        </a:spcBef>
                        <a:spcAft>
                          <a:spcPts val="0"/>
                        </a:spcAft>
                      </a:pPr>
                      <a:r>
                        <a:rPr lang="ro-RO" sz="1500" b="1"/>
                        <a:t>+19,39%</a:t>
                      </a:r>
                    </a:p>
                  </a:txBody>
                  <a:tcPr marL="56990" marR="56990" marT="7915" marB="0"/>
                </a:tc>
                <a:extLst>
                  <a:ext uri="{0D108BD9-81ED-4DB2-BD59-A6C34878D82A}">
                    <a16:rowId xmlns:a16="http://schemas.microsoft.com/office/drawing/2014/main" xmlns="" val="297533818"/>
                  </a:ext>
                </a:extLst>
              </a:tr>
              <a:tr h="218800">
                <a:tc>
                  <a:txBody>
                    <a:bodyPr/>
                    <a:lstStyle/>
                    <a:p>
                      <a:pPr marL="0" marR="0" algn="ctr">
                        <a:spcBef>
                          <a:spcPts val="0"/>
                        </a:spcBef>
                        <a:spcAft>
                          <a:spcPts val="0"/>
                        </a:spcAft>
                      </a:pPr>
                      <a:r>
                        <a:rPr lang="ro-RO" sz="1500" b="1"/>
                        <a:t>2013</a:t>
                      </a:r>
                    </a:p>
                  </a:txBody>
                  <a:tcPr marL="56990" marR="56990" marT="7915" marB="0"/>
                </a:tc>
                <a:tc>
                  <a:txBody>
                    <a:bodyPr/>
                    <a:lstStyle/>
                    <a:p>
                      <a:pPr marL="0" marR="0" algn="ctr">
                        <a:spcBef>
                          <a:spcPts val="0"/>
                        </a:spcBef>
                        <a:spcAft>
                          <a:spcPts val="0"/>
                        </a:spcAft>
                      </a:pPr>
                      <a:r>
                        <a:rPr lang="ro-RO" sz="1500"/>
                        <a:t>160</a:t>
                      </a:r>
                    </a:p>
                  </a:txBody>
                  <a:tcPr marL="56990" marR="56990" marT="7915" marB="0"/>
                </a:tc>
                <a:tc>
                  <a:txBody>
                    <a:bodyPr/>
                    <a:lstStyle/>
                    <a:p>
                      <a:pPr marL="0" marR="0" algn="ctr">
                        <a:spcBef>
                          <a:spcPts val="0"/>
                        </a:spcBef>
                        <a:spcAft>
                          <a:spcPts val="0"/>
                        </a:spcAft>
                      </a:pPr>
                      <a:r>
                        <a:rPr lang="ro-RO" sz="1500"/>
                        <a:t>243</a:t>
                      </a:r>
                    </a:p>
                  </a:txBody>
                  <a:tcPr marL="56990" marR="56990" marT="7915" marB="0"/>
                </a:tc>
                <a:tc>
                  <a:txBody>
                    <a:bodyPr/>
                    <a:lstStyle/>
                    <a:p>
                      <a:pPr marL="0" marR="0" algn="ctr">
                        <a:spcBef>
                          <a:spcPts val="0"/>
                        </a:spcBef>
                        <a:spcAft>
                          <a:spcPts val="0"/>
                        </a:spcAft>
                      </a:pPr>
                      <a:r>
                        <a:rPr lang="ro-RO" sz="1500"/>
                        <a:t>558</a:t>
                      </a:r>
                    </a:p>
                  </a:txBody>
                  <a:tcPr marL="56990" marR="56990" marT="7915" marB="0"/>
                </a:tc>
                <a:tc>
                  <a:txBody>
                    <a:bodyPr/>
                    <a:lstStyle/>
                    <a:p>
                      <a:pPr marL="0" marR="0" algn="ctr">
                        <a:spcBef>
                          <a:spcPts val="0"/>
                        </a:spcBef>
                        <a:spcAft>
                          <a:spcPts val="0"/>
                        </a:spcAft>
                      </a:pPr>
                      <a:r>
                        <a:rPr lang="ro-RO" sz="1500"/>
                        <a:t>961</a:t>
                      </a:r>
                    </a:p>
                  </a:txBody>
                  <a:tcPr marL="56990" marR="56990" marT="7915" marB="0"/>
                </a:tc>
                <a:tc>
                  <a:txBody>
                    <a:bodyPr/>
                    <a:lstStyle/>
                    <a:p>
                      <a:pPr marL="0" marR="0" algn="ctr">
                        <a:spcBef>
                          <a:spcPts val="0"/>
                        </a:spcBef>
                        <a:spcAft>
                          <a:spcPts val="0"/>
                        </a:spcAft>
                      </a:pPr>
                      <a:r>
                        <a:rPr lang="ro-RO" sz="1500" b="1"/>
                        <a:t>+21,95%</a:t>
                      </a:r>
                    </a:p>
                  </a:txBody>
                  <a:tcPr marL="56990" marR="56990" marT="7915" marB="0"/>
                </a:tc>
                <a:extLst>
                  <a:ext uri="{0D108BD9-81ED-4DB2-BD59-A6C34878D82A}">
                    <a16:rowId xmlns:a16="http://schemas.microsoft.com/office/drawing/2014/main" xmlns="" val="1572343064"/>
                  </a:ext>
                </a:extLst>
              </a:tr>
              <a:tr h="218800">
                <a:tc>
                  <a:txBody>
                    <a:bodyPr/>
                    <a:lstStyle/>
                    <a:p>
                      <a:pPr marL="0" marR="0" algn="ctr">
                        <a:spcBef>
                          <a:spcPts val="0"/>
                        </a:spcBef>
                        <a:spcAft>
                          <a:spcPts val="0"/>
                        </a:spcAft>
                      </a:pPr>
                      <a:r>
                        <a:rPr lang="ro-RO" sz="1500" b="1"/>
                        <a:t>2014</a:t>
                      </a:r>
                    </a:p>
                  </a:txBody>
                  <a:tcPr marL="56990" marR="56990" marT="7915" marB="0"/>
                </a:tc>
                <a:tc>
                  <a:txBody>
                    <a:bodyPr/>
                    <a:lstStyle/>
                    <a:p>
                      <a:pPr marL="0" marR="0" algn="ctr">
                        <a:spcBef>
                          <a:spcPts val="0"/>
                        </a:spcBef>
                        <a:spcAft>
                          <a:spcPts val="0"/>
                        </a:spcAft>
                      </a:pPr>
                      <a:r>
                        <a:rPr lang="ro-RO" sz="1500"/>
                        <a:t>294</a:t>
                      </a:r>
                    </a:p>
                  </a:txBody>
                  <a:tcPr marL="56990" marR="56990" marT="7915" marB="0"/>
                </a:tc>
                <a:tc>
                  <a:txBody>
                    <a:bodyPr/>
                    <a:lstStyle/>
                    <a:p>
                      <a:pPr marL="0" marR="0" algn="ctr">
                        <a:spcBef>
                          <a:spcPts val="0"/>
                        </a:spcBef>
                        <a:spcAft>
                          <a:spcPts val="0"/>
                        </a:spcAft>
                      </a:pPr>
                      <a:r>
                        <a:rPr lang="ro-RO" sz="1500"/>
                        <a:t>352</a:t>
                      </a:r>
                    </a:p>
                  </a:txBody>
                  <a:tcPr marL="56990" marR="56990" marT="7915" marB="0"/>
                </a:tc>
                <a:tc>
                  <a:txBody>
                    <a:bodyPr/>
                    <a:lstStyle/>
                    <a:p>
                      <a:pPr marL="0" marR="0" algn="ctr">
                        <a:spcBef>
                          <a:spcPts val="0"/>
                        </a:spcBef>
                        <a:spcAft>
                          <a:spcPts val="0"/>
                        </a:spcAft>
                      </a:pPr>
                      <a:r>
                        <a:rPr lang="ro-RO" sz="1500"/>
                        <a:t>770</a:t>
                      </a:r>
                    </a:p>
                  </a:txBody>
                  <a:tcPr marL="56990" marR="56990" marT="7915" marB="0"/>
                </a:tc>
                <a:tc>
                  <a:txBody>
                    <a:bodyPr/>
                    <a:lstStyle/>
                    <a:p>
                      <a:pPr marL="0" marR="0" algn="ctr">
                        <a:spcBef>
                          <a:spcPts val="0"/>
                        </a:spcBef>
                        <a:spcAft>
                          <a:spcPts val="0"/>
                        </a:spcAft>
                      </a:pPr>
                      <a:r>
                        <a:rPr lang="ro-RO" sz="1500"/>
                        <a:t>1416</a:t>
                      </a:r>
                    </a:p>
                  </a:txBody>
                  <a:tcPr marL="56990" marR="56990" marT="7915" marB="0"/>
                </a:tc>
                <a:tc>
                  <a:txBody>
                    <a:bodyPr/>
                    <a:lstStyle/>
                    <a:p>
                      <a:pPr marL="0" marR="0" algn="ctr">
                        <a:spcBef>
                          <a:spcPts val="0"/>
                        </a:spcBef>
                        <a:spcAft>
                          <a:spcPts val="0"/>
                        </a:spcAft>
                      </a:pPr>
                      <a:r>
                        <a:rPr lang="ro-RO" sz="1500" b="1"/>
                        <a:t>+48,07%</a:t>
                      </a:r>
                    </a:p>
                  </a:txBody>
                  <a:tcPr marL="56990" marR="56990" marT="7915" marB="0"/>
                </a:tc>
                <a:extLst>
                  <a:ext uri="{0D108BD9-81ED-4DB2-BD59-A6C34878D82A}">
                    <a16:rowId xmlns:a16="http://schemas.microsoft.com/office/drawing/2014/main" xmlns="" val="3179969046"/>
                  </a:ext>
                </a:extLst>
              </a:tr>
              <a:tr h="218800">
                <a:tc>
                  <a:txBody>
                    <a:bodyPr/>
                    <a:lstStyle/>
                    <a:p>
                      <a:pPr marL="0" marR="0" algn="ctr">
                        <a:spcBef>
                          <a:spcPts val="0"/>
                        </a:spcBef>
                        <a:spcAft>
                          <a:spcPts val="0"/>
                        </a:spcAft>
                      </a:pPr>
                      <a:r>
                        <a:rPr lang="ro-RO" sz="1500" b="1"/>
                        <a:t>2015</a:t>
                      </a:r>
                    </a:p>
                  </a:txBody>
                  <a:tcPr marL="56990" marR="56990" marT="7915" marB="0"/>
                </a:tc>
                <a:tc>
                  <a:txBody>
                    <a:bodyPr/>
                    <a:lstStyle/>
                    <a:p>
                      <a:pPr marL="0" marR="0" algn="ctr">
                        <a:spcBef>
                          <a:spcPts val="0"/>
                        </a:spcBef>
                        <a:spcAft>
                          <a:spcPts val="0"/>
                        </a:spcAft>
                      </a:pPr>
                      <a:r>
                        <a:rPr lang="ro-RO" sz="1500"/>
                        <a:t>198</a:t>
                      </a:r>
                    </a:p>
                  </a:txBody>
                  <a:tcPr marL="56990" marR="56990" marT="7915" marB="0"/>
                </a:tc>
                <a:tc>
                  <a:txBody>
                    <a:bodyPr/>
                    <a:lstStyle/>
                    <a:p>
                      <a:pPr marL="0" marR="0" algn="ctr">
                        <a:spcBef>
                          <a:spcPts val="0"/>
                        </a:spcBef>
                        <a:spcAft>
                          <a:spcPts val="0"/>
                        </a:spcAft>
                      </a:pPr>
                      <a:r>
                        <a:rPr lang="ro-RO" sz="1500"/>
                        <a:t>570</a:t>
                      </a:r>
                    </a:p>
                  </a:txBody>
                  <a:tcPr marL="56990" marR="56990" marT="7915" marB="0"/>
                </a:tc>
                <a:tc>
                  <a:txBody>
                    <a:bodyPr/>
                    <a:lstStyle/>
                    <a:p>
                      <a:pPr marL="0" marR="0" algn="ctr">
                        <a:spcBef>
                          <a:spcPts val="0"/>
                        </a:spcBef>
                        <a:spcAft>
                          <a:spcPts val="0"/>
                        </a:spcAft>
                      </a:pPr>
                      <a:r>
                        <a:rPr lang="ro-RO" sz="1500"/>
                        <a:t>1306</a:t>
                      </a:r>
                    </a:p>
                  </a:txBody>
                  <a:tcPr marL="56990" marR="56990" marT="7915" marB="0"/>
                </a:tc>
                <a:tc>
                  <a:txBody>
                    <a:bodyPr/>
                    <a:lstStyle/>
                    <a:p>
                      <a:pPr marL="0" marR="0" algn="ctr">
                        <a:spcBef>
                          <a:spcPts val="0"/>
                        </a:spcBef>
                        <a:spcAft>
                          <a:spcPts val="0"/>
                        </a:spcAft>
                      </a:pPr>
                      <a:r>
                        <a:rPr lang="ro-RO" sz="1500"/>
                        <a:t>2074</a:t>
                      </a:r>
                    </a:p>
                  </a:txBody>
                  <a:tcPr marL="56990" marR="56990" marT="7915" marB="0"/>
                </a:tc>
                <a:tc>
                  <a:txBody>
                    <a:bodyPr/>
                    <a:lstStyle/>
                    <a:p>
                      <a:pPr marL="0" marR="0" algn="ctr">
                        <a:spcBef>
                          <a:spcPts val="0"/>
                        </a:spcBef>
                        <a:spcAft>
                          <a:spcPts val="0"/>
                        </a:spcAft>
                      </a:pPr>
                      <a:r>
                        <a:rPr lang="ro-RO" sz="1500" b="1"/>
                        <a:t>+45,74%</a:t>
                      </a:r>
                    </a:p>
                  </a:txBody>
                  <a:tcPr marL="56990" marR="56990" marT="7915" marB="0"/>
                </a:tc>
                <a:extLst>
                  <a:ext uri="{0D108BD9-81ED-4DB2-BD59-A6C34878D82A}">
                    <a16:rowId xmlns:a16="http://schemas.microsoft.com/office/drawing/2014/main" xmlns="" val="1096356066"/>
                  </a:ext>
                </a:extLst>
              </a:tr>
              <a:tr h="334238">
                <a:tc>
                  <a:txBody>
                    <a:bodyPr/>
                    <a:lstStyle/>
                    <a:p>
                      <a:pPr marL="0" marR="0" algn="ctr">
                        <a:spcBef>
                          <a:spcPts val="0"/>
                        </a:spcBef>
                        <a:spcAft>
                          <a:spcPts val="0"/>
                        </a:spcAft>
                      </a:pPr>
                      <a:r>
                        <a:rPr lang="ro-RO" sz="1500" b="1"/>
                        <a:t>2016</a:t>
                      </a:r>
                    </a:p>
                  </a:txBody>
                  <a:tcPr marL="56990" marR="56990" marT="7915" marB="0"/>
                </a:tc>
                <a:tc>
                  <a:txBody>
                    <a:bodyPr/>
                    <a:lstStyle/>
                    <a:p>
                      <a:pPr marL="0" marR="0" algn="ctr">
                        <a:spcBef>
                          <a:spcPts val="0"/>
                        </a:spcBef>
                        <a:spcAft>
                          <a:spcPts val="0"/>
                        </a:spcAft>
                      </a:pPr>
                      <a:r>
                        <a:rPr lang="ro-RO" sz="1500"/>
                        <a:t>240</a:t>
                      </a:r>
                    </a:p>
                  </a:txBody>
                  <a:tcPr marL="56990" marR="56990" marT="7915" marB="0"/>
                </a:tc>
                <a:tc>
                  <a:txBody>
                    <a:bodyPr/>
                    <a:lstStyle/>
                    <a:p>
                      <a:pPr marL="0" marR="0" algn="ctr">
                        <a:spcBef>
                          <a:spcPts val="0"/>
                        </a:spcBef>
                        <a:spcAft>
                          <a:spcPts val="0"/>
                        </a:spcAft>
                      </a:pPr>
                      <a:r>
                        <a:rPr lang="ro-RO" sz="1500"/>
                        <a:t>580</a:t>
                      </a:r>
                    </a:p>
                  </a:txBody>
                  <a:tcPr marL="56990" marR="56990" marT="7915" marB="0"/>
                </a:tc>
                <a:tc>
                  <a:txBody>
                    <a:bodyPr/>
                    <a:lstStyle/>
                    <a:p>
                      <a:pPr marL="0" marR="0" algn="ctr">
                        <a:spcBef>
                          <a:spcPts val="0"/>
                        </a:spcBef>
                        <a:spcAft>
                          <a:spcPts val="0"/>
                        </a:spcAft>
                      </a:pPr>
                      <a:r>
                        <a:rPr lang="ro-RO" sz="1500"/>
                        <a:t>1237</a:t>
                      </a:r>
                    </a:p>
                  </a:txBody>
                  <a:tcPr marL="56990" marR="56990" marT="7915" marB="0"/>
                </a:tc>
                <a:tc>
                  <a:txBody>
                    <a:bodyPr/>
                    <a:lstStyle/>
                    <a:p>
                      <a:pPr marL="0" marR="0" algn="ctr">
                        <a:spcBef>
                          <a:spcPts val="0"/>
                        </a:spcBef>
                        <a:spcAft>
                          <a:spcPts val="0"/>
                        </a:spcAft>
                      </a:pPr>
                      <a:r>
                        <a:rPr lang="ro-RO" sz="1500"/>
                        <a:t>2057</a:t>
                      </a:r>
                    </a:p>
                  </a:txBody>
                  <a:tcPr marL="56990" marR="56990" marT="7915" marB="0"/>
                </a:tc>
                <a:tc>
                  <a:txBody>
                    <a:bodyPr/>
                    <a:lstStyle/>
                    <a:p>
                      <a:pPr marL="0" marR="0" algn="ctr">
                        <a:spcBef>
                          <a:spcPts val="0"/>
                        </a:spcBef>
                        <a:spcAft>
                          <a:spcPts val="0"/>
                        </a:spcAft>
                      </a:pPr>
                      <a:r>
                        <a:rPr lang="ro-RO" sz="1500" b="1"/>
                        <a:t>-0,82%</a:t>
                      </a:r>
                    </a:p>
                  </a:txBody>
                  <a:tcPr marL="56990" marR="56990" marT="7915" marB="0"/>
                </a:tc>
                <a:extLst>
                  <a:ext uri="{0D108BD9-81ED-4DB2-BD59-A6C34878D82A}">
                    <a16:rowId xmlns:a16="http://schemas.microsoft.com/office/drawing/2014/main" xmlns="" val="775860703"/>
                  </a:ext>
                </a:extLst>
              </a:tr>
              <a:tr h="334238">
                <a:tc>
                  <a:txBody>
                    <a:bodyPr/>
                    <a:lstStyle/>
                    <a:p>
                      <a:pPr marL="0" marR="0" algn="ctr">
                        <a:spcBef>
                          <a:spcPts val="0"/>
                        </a:spcBef>
                        <a:spcAft>
                          <a:spcPts val="0"/>
                        </a:spcAft>
                      </a:pPr>
                      <a:r>
                        <a:rPr lang="ro-RO" sz="1500" b="1"/>
                        <a:t>2017</a:t>
                      </a:r>
                    </a:p>
                  </a:txBody>
                  <a:tcPr marL="56990" marR="56990" marT="7915" marB="0"/>
                </a:tc>
                <a:tc>
                  <a:txBody>
                    <a:bodyPr/>
                    <a:lstStyle/>
                    <a:p>
                      <a:pPr marL="0" marR="0" algn="ctr">
                        <a:spcBef>
                          <a:spcPts val="0"/>
                        </a:spcBef>
                        <a:spcAft>
                          <a:spcPts val="0"/>
                        </a:spcAft>
                      </a:pPr>
                      <a:r>
                        <a:rPr lang="ro-RO" sz="1500"/>
                        <a:t>213</a:t>
                      </a:r>
                    </a:p>
                  </a:txBody>
                  <a:tcPr marL="56990" marR="56990" marT="7915" marB="0"/>
                </a:tc>
                <a:tc>
                  <a:txBody>
                    <a:bodyPr/>
                    <a:lstStyle/>
                    <a:p>
                      <a:pPr marL="0" marR="0" algn="ctr">
                        <a:spcBef>
                          <a:spcPts val="0"/>
                        </a:spcBef>
                        <a:spcAft>
                          <a:spcPts val="0"/>
                        </a:spcAft>
                      </a:pPr>
                      <a:r>
                        <a:rPr lang="ro-RO" sz="1500"/>
                        <a:t>945</a:t>
                      </a:r>
                    </a:p>
                  </a:txBody>
                  <a:tcPr marL="56990" marR="56990" marT="7915" marB="0"/>
                </a:tc>
                <a:tc>
                  <a:txBody>
                    <a:bodyPr/>
                    <a:lstStyle/>
                    <a:p>
                      <a:pPr marL="0" marR="0" algn="ctr">
                        <a:spcBef>
                          <a:spcPts val="0"/>
                        </a:spcBef>
                        <a:spcAft>
                          <a:spcPts val="0"/>
                        </a:spcAft>
                      </a:pPr>
                      <a:r>
                        <a:rPr lang="ro-RO" sz="1500"/>
                        <a:t>1213</a:t>
                      </a:r>
                    </a:p>
                  </a:txBody>
                  <a:tcPr marL="56990" marR="56990" marT="7915" marB="0"/>
                </a:tc>
                <a:tc>
                  <a:txBody>
                    <a:bodyPr/>
                    <a:lstStyle/>
                    <a:p>
                      <a:pPr marL="0" marR="0" algn="ctr">
                        <a:spcBef>
                          <a:spcPts val="0"/>
                        </a:spcBef>
                        <a:spcAft>
                          <a:spcPts val="0"/>
                        </a:spcAft>
                      </a:pPr>
                      <a:r>
                        <a:rPr lang="ro-RO" sz="1500"/>
                        <a:t>2371</a:t>
                      </a:r>
                    </a:p>
                  </a:txBody>
                  <a:tcPr marL="56990" marR="56990" marT="7915" marB="0"/>
                </a:tc>
                <a:tc>
                  <a:txBody>
                    <a:bodyPr/>
                    <a:lstStyle/>
                    <a:p>
                      <a:pPr marL="0" marR="0" algn="ctr">
                        <a:spcBef>
                          <a:spcPts val="0"/>
                        </a:spcBef>
                        <a:spcAft>
                          <a:spcPts val="0"/>
                        </a:spcAft>
                      </a:pPr>
                      <a:r>
                        <a:rPr lang="ro-RO" sz="1500" b="1"/>
                        <a:t>+15,26%</a:t>
                      </a:r>
                    </a:p>
                  </a:txBody>
                  <a:tcPr marL="56990" marR="56990" marT="7915" marB="0"/>
                </a:tc>
                <a:extLst>
                  <a:ext uri="{0D108BD9-81ED-4DB2-BD59-A6C34878D82A}">
                    <a16:rowId xmlns:a16="http://schemas.microsoft.com/office/drawing/2014/main" xmlns="" val="921055562"/>
                  </a:ext>
                </a:extLst>
              </a:tr>
              <a:tr h="334238">
                <a:tc>
                  <a:txBody>
                    <a:bodyPr/>
                    <a:lstStyle/>
                    <a:p>
                      <a:pPr marL="0" marR="0" algn="ctr">
                        <a:spcBef>
                          <a:spcPts val="0"/>
                        </a:spcBef>
                        <a:spcAft>
                          <a:spcPts val="0"/>
                        </a:spcAft>
                      </a:pPr>
                      <a:r>
                        <a:rPr lang="ro-RO" sz="1500" b="1"/>
                        <a:t>2018</a:t>
                      </a:r>
                    </a:p>
                  </a:txBody>
                  <a:tcPr marL="56990" marR="56990" marT="7915" marB="0"/>
                </a:tc>
                <a:tc>
                  <a:txBody>
                    <a:bodyPr/>
                    <a:lstStyle/>
                    <a:p>
                      <a:pPr marL="0" marR="0" algn="ctr">
                        <a:spcBef>
                          <a:spcPts val="0"/>
                        </a:spcBef>
                        <a:spcAft>
                          <a:spcPts val="0"/>
                        </a:spcAft>
                      </a:pPr>
                      <a:r>
                        <a:rPr lang="ro-RO" sz="1500"/>
                        <a:t>322</a:t>
                      </a:r>
                    </a:p>
                  </a:txBody>
                  <a:tcPr marL="56990" marR="56990" marT="7915" marB="0"/>
                </a:tc>
                <a:tc>
                  <a:txBody>
                    <a:bodyPr/>
                    <a:lstStyle/>
                    <a:p>
                      <a:pPr marL="0" marR="0" algn="ctr">
                        <a:spcBef>
                          <a:spcPts val="0"/>
                        </a:spcBef>
                        <a:spcAft>
                          <a:spcPts val="0"/>
                        </a:spcAft>
                      </a:pPr>
                      <a:r>
                        <a:rPr lang="ro-RO" sz="1500"/>
                        <a:t>1306</a:t>
                      </a:r>
                    </a:p>
                  </a:txBody>
                  <a:tcPr marL="56990" marR="56990" marT="7915" marB="0"/>
                </a:tc>
                <a:tc>
                  <a:txBody>
                    <a:bodyPr/>
                    <a:lstStyle/>
                    <a:p>
                      <a:pPr marL="0" marR="0" algn="ctr">
                        <a:spcBef>
                          <a:spcPts val="0"/>
                        </a:spcBef>
                        <a:spcAft>
                          <a:spcPts val="0"/>
                        </a:spcAft>
                      </a:pPr>
                      <a:r>
                        <a:rPr lang="ro-RO" sz="1500"/>
                        <a:t>1394</a:t>
                      </a:r>
                    </a:p>
                  </a:txBody>
                  <a:tcPr marL="56990" marR="56990" marT="7915" marB="0"/>
                </a:tc>
                <a:tc>
                  <a:txBody>
                    <a:bodyPr/>
                    <a:lstStyle/>
                    <a:p>
                      <a:pPr marL="0" marR="0" algn="ctr">
                        <a:spcBef>
                          <a:spcPts val="0"/>
                        </a:spcBef>
                        <a:spcAft>
                          <a:spcPts val="0"/>
                        </a:spcAft>
                      </a:pPr>
                      <a:r>
                        <a:rPr lang="ro-RO" sz="1500"/>
                        <a:t>3022</a:t>
                      </a:r>
                    </a:p>
                  </a:txBody>
                  <a:tcPr marL="56990" marR="56990" marT="7915" marB="0"/>
                </a:tc>
                <a:tc>
                  <a:txBody>
                    <a:bodyPr/>
                    <a:lstStyle/>
                    <a:p>
                      <a:pPr marL="0" marR="0" algn="ctr">
                        <a:spcBef>
                          <a:spcPts val="0"/>
                        </a:spcBef>
                        <a:spcAft>
                          <a:spcPts val="0"/>
                        </a:spcAft>
                      </a:pPr>
                      <a:r>
                        <a:rPr lang="ro-RO" sz="1500" b="1"/>
                        <a:t>+27,46%</a:t>
                      </a:r>
                    </a:p>
                  </a:txBody>
                  <a:tcPr marL="56990" marR="56990" marT="7915" marB="0"/>
                </a:tc>
                <a:extLst>
                  <a:ext uri="{0D108BD9-81ED-4DB2-BD59-A6C34878D82A}">
                    <a16:rowId xmlns:a16="http://schemas.microsoft.com/office/drawing/2014/main" xmlns="" val="714234863"/>
                  </a:ext>
                </a:extLst>
              </a:tr>
              <a:tr h="334238">
                <a:tc>
                  <a:txBody>
                    <a:bodyPr/>
                    <a:lstStyle/>
                    <a:p>
                      <a:pPr marL="0" marR="0" algn="ctr">
                        <a:spcBef>
                          <a:spcPts val="0"/>
                        </a:spcBef>
                        <a:spcAft>
                          <a:spcPts val="0"/>
                        </a:spcAft>
                      </a:pPr>
                      <a:r>
                        <a:rPr lang="ro-RO" sz="1500" b="1">
                          <a:solidFill>
                            <a:schemeClr val="tx1"/>
                          </a:solidFill>
                        </a:rPr>
                        <a:t>2019</a:t>
                      </a:r>
                    </a:p>
                  </a:txBody>
                  <a:tcPr marL="56990" marR="56990" marT="7915" marB="0"/>
                </a:tc>
                <a:tc>
                  <a:txBody>
                    <a:bodyPr/>
                    <a:lstStyle/>
                    <a:p>
                      <a:pPr marL="0" marR="0" algn="ctr">
                        <a:spcBef>
                          <a:spcPts val="0"/>
                        </a:spcBef>
                        <a:spcAft>
                          <a:spcPts val="0"/>
                        </a:spcAft>
                      </a:pPr>
                      <a:r>
                        <a:rPr lang="ro-RO" sz="1500">
                          <a:solidFill>
                            <a:schemeClr val="tx1"/>
                          </a:solidFill>
                        </a:rPr>
                        <a:t>320</a:t>
                      </a:r>
                    </a:p>
                  </a:txBody>
                  <a:tcPr marL="56990" marR="56990" marT="7915" marB="0"/>
                </a:tc>
                <a:tc>
                  <a:txBody>
                    <a:bodyPr/>
                    <a:lstStyle/>
                    <a:p>
                      <a:pPr marL="0" marR="0" algn="ctr">
                        <a:spcBef>
                          <a:spcPts val="0"/>
                        </a:spcBef>
                        <a:spcAft>
                          <a:spcPts val="0"/>
                        </a:spcAft>
                      </a:pPr>
                      <a:r>
                        <a:rPr lang="ro-RO" sz="1500">
                          <a:solidFill>
                            <a:schemeClr val="tx1"/>
                          </a:solidFill>
                        </a:rPr>
                        <a:t>1409</a:t>
                      </a:r>
                    </a:p>
                  </a:txBody>
                  <a:tcPr marL="56990" marR="56990" marT="7915" marB="0"/>
                </a:tc>
                <a:tc>
                  <a:txBody>
                    <a:bodyPr/>
                    <a:lstStyle/>
                    <a:p>
                      <a:pPr marL="0" marR="0" algn="ctr">
                        <a:spcBef>
                          <a:spcPts val="0"/>
                        </a:spcBef>
                        <a:spcAft>
                          <a:spcPts val="0"/>
                        </a:spcAft>
                      </a:pPr>
                      <a:r>
                        <a:rPr lang="ro-RO" sz="1500">
                          <a:solidFill>
                            <a:schemeClr val="tx1"/>
                          </a:solidFill>
                        </a:rPr>
                        <a:t>2079</a:t>
                      </a:r>
                    </a:p>
                  </a:txBody>
                  <a:tcPr marL="56990" marR="56990" marT="7915" marB="0"/>
                </a:tc>
                <a:tc>
                  <a:txBody>
                    <a:bodyPr/>
                    <a:lstStyle/>
                    <a:p>
                      <a:pPr marL="0" marR="0" algn="ctr">
                        <a:spcBef>
                          <a:spcPts val="0"/>
                        </a:spcBef>
                        <a:spcAft>
                          <a:spcPts val="0"/>
                        </a:spcAft>
                      </a:pPr>
                      <a:r>
                        <a:rPr lang="ro-RO" sz="1500">
                          <a:solidFill>
                            <a:schemeClr val="tx1"/>
                          </a:solidFill>
                        </a:rPr>
                        <a:t>3808</a:t>
                      </a:r>
                    </a:p>
                  </a:txBody>
                  <a:tcPr marL="56990" marR="56990" marT="7915" marB="0"/>
                </a:tc>
                <a:tc>
                  <a:txBody>
                    <a:bodyPr/>
                    <a:lstStyle/>
                    <a:p>
                      <a:pPr marL="0" marR="0" algn="ctr">
                        <a:spcBef>
                          <a:spcPts val="0"/>
                        </a:spcBef>
                        <a:spcAft>
                          <a:spcPts val="0"/>
                        </a:spcAft>
                      </a:pPr>
                      <a:r>
                        <a:rPr lang="ro-RO" sz="1500" b="1">
                          <a:solidFill>
                            <a:schemeClr val="tx1"/>
                          </a:solidFill>
                        </a:rPr>
                        <a:t>+23,42%</a:t>
                      </a:r>
                    </a:p>
                  </a:txBody>
                  <a:tcPr marL="56990" marR="56990" marT="7915" marB="0"/>
                </a:tc>
                <a:extLst>
                  <a:ext uri="{0D108BD9-81ED-4DB2-BD59-A6C34878D82A}">
                    <a16:rowId xmlns:a16="http://schemas.microsoft.com/office/drawing/2014/main" xmlns="" val="1406338166"/>
                  </a:ext>
                </a:extLst>
              </a:tr>
              <a:tr h="334238">
                <a:tc>
                  <a:txBody>
                    <a:bodyPr/>
                    <a:lstStyle/>
                    <a:p>
                      <a:pPr marL="0" marR="0" algn="ctr">
                        <a:spcBef>
                          <a:spcPts val="0"/>
                        </a:spcBef>
                        <a:spcAft>
                          <a:spcPts val="0"/>
                        </a:spcAft>
                      </a:pPr>
                      <a:r>
                        <a:rPr lang="ro-RO" sz="1500" b="1">
                          <a:solidFill>
                            <a:srgbClr val="FF0000"/>
                          </a:solidFill>
                        </a:rPr>
                        <a:t>Total</a:t>
                      </a:r>
                    </a:p>
                  </a:txBody>
                  <a:tcPr marL="56990" marR="56990" marT="7915" marB="0"/>
                </a:tc>
                <a:tc>
                  <a:txBody>
                    <a:bodyPr/>
                    <a:lstStyle/>
                    <a:p>
                      <a:pPr marL="0" marR="0" algn="ctr">
                        <a:spcBef>
                          <a:spcPts val="0"/>
                        </a:spcBef>
                        <a:spcAft>
                          <a:spcPts val="0"/>
                        </a:spcAft>
                      </a:pPr>
                      <a:r>
                        <a:rPr lang="ro-RO" sz="1500" b="1">
                          <a:solidFill>
                            <a:srgbClr val="FF0000"/>
                          </a:solidFill>
                        </a:rPr>
                        <a:t>2402</a:t>
                      </a:r>
                    </a:p>
                  </a:txBody>
                  <a:tcPr marL="56990" marR="56990" marT="7915" marB="0"/>
                </a:tc>
                <a:tc>
                  <a:txBody>
                    <a:bodyPr/>
                    <a:lstStyle/>
                    <a:p>
                      <a:pPr marL="0" marR="0" algn="ctr">
                        <a:spcBef>
                          <a:spcPts val="0"/>
                        </a:spcBef>
                        <a:spcAft>
                          <a:spcPts val="0"/>
                        </a:spcAft>
                      </a:pPr>
                      <a:r>
                        <a:rPr lang="ro-RO" sz="1500" b="1">
                          <a:solidFill>
                            <a:srgbClr val="FF0000"/>
                          </a:solidFill>
                        </a:rPr>
                        <a:t>5578</a:t>
                      </a:r>
                    </a:p>
                  </a:txBody>
                  <a:tcPr marL="56990" marR="56990" marT="7915" marB="0"/>
                </a:tc>
                <a:tc>
                  <a:txBody>
                    <a:bodyPr/>
                    <a:lstStyle/>
                    <a:p>
                      <a:pPr marL="0" marR="0" algn="ctr">
                        <a:spcBef>
                          <a:spcPts val="0"/>
                        </a:spcBef>
                        <a:spcAft>
                          <a:spcPts val="0"/>
                        </a:spcAft>
                      </a:pPr>
                      <a:r>
                        <a:rPr lang="ro-RO" sz="1500" b="1">
                          <a:solidFill>
                            <a:srgbClr val="FF0000"/>
                          </a:solidFill>
                        </a:rPr>
                        <a:t>10353</a:t>
                      </a:r>
                    </a:p>
                  </a:txBody>
                  <a:tcPr marL="56990" marR="56990" marT="7915" marB="0"/>
                </a:tc>
                <a:tc>
                  <a:txBody>
                    <a:bodyPr/>
                    <a:lstStyle/>
                    <a:p>
                      <a:pPr marL="0" marR="0" algn="ctr">
                        <a:spcBef>
                          <a:spcPts val="0"/>
                        </a:spcBef>
                        <a:spcAft>
                          <a:spcPts val="0"/>
                        </a:spcAft>
                      </a:pPr>
                      <a:r>
                        <a:rPr lang="ro-RO" sz="1500" b="1">
                          <a:solidFill>
                            <a:srgbClr val="FF0000"/>
                          </a:solidFill>
                        </a:rPr>
                        <a:t>18303</a:t>
                      </a:r>
                    </a:p>
                  </a:txBody>
                  <a:tcPr marL="56990" marR="56990" marT="7915" marB="0"/>
                </a:tc>
                <a:tc>
                  <a:txBody>
                    <a:bodyPr/>
                    <a:lstStyle/>
                    <a:p>
                      <a:pPr marL="0" marR="0" algn="ctr">
                        <a:spcBef>
                          <a:spcPts val="0"/>
                        </a:spcBef>
                        <a:spcAft>
                          <a:spcPts val="0"/>
                        </a:spcAft>
                      </a:pPr>
                      <a:r>
                        <a:rPr lang="ro-RO" sz="1500" b="1" dirty="0">
                          <a:solidFill>
                            <a:srgbClr val="FF0000"/>
                          </a:solidFill>
                        </a:rPr>
                        <a:t>1111,68%</a:t>
                      </a:r>
                    </a:p>
                  </a:txBody>
                  <a:tcPr marL="56990" marR="56990" marT="7915" marB="0"/>
                </a:tc>
                <a:extLst>
                  <a:ext uri="{0D108BD9-81ED-4DB2-BD59-A6C34878D82A}">
                    <a16:rowId xmlns:a16="http://schemas.microsoft.com/office/drawing/2014/main" xmlns="" val="767984445"/>
                  </a:ext>
                </a:extLst>
              </a:tr>
            </a:tbl>
          </a:graphicData>
        </a:graphic>
      </p:graphicFrame>
      <p:sp>
        <p:nvSpPr>
          <p:cNvPr id="16" name="Title 1">
            <a:extLst>
              <a:ext uri="{FF2B5EF4-FFF2-40B4-BE49-F238E27FC236}">
                <a16:creationId xmlns:a16="http://schemas.microsoft.com/office/drawing/2014/main" xmlns="" id="{C8C9B4F2-5ECC-744F-B5CF-CACB59199E76}"/>
              </a:ext>
            </a:extLst>
          </p:cNvPr>
          <p:cNvSpPr txBox="1">
            <a:spLocks/>
          </p:cNvSpPr>
          <p:nvPr/>
        </p:nvSpPr>
        <p:spPr>
          <a:xfrm>
            <a:off x="1060174" y="1027493"/>
            <a:ext cx="6891130" cy="363985"/>
          </a:xfrm>
          <a:prstGeom prst="rect">
            <a:avLst/>
          </a:prstGeom>
        </p:spPr>
        <p:txBody>
          <a:bodyPr>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ro-RO" sz="2000" b="1" dirty="0">
                <a:latin typeface="Arial" panose="020B0604020202020204" pitchFamily="34" charset="0"/>
                <a:cs typeface="Arial" panose="020B0604020202020204" pitchFamily="34" charset="0"/>
              </a:rPr>
              <a:t>Statistici anuale speciale privind urmărirea penală</a:t>
            </a:r>
          </a:p>
        </p:txBody>
      </p:sp>
      <p:sp>
        <p:nvSpPr>
          <p:cNvPr id="19" name="Rectangle 18">
            <a:extLst>
              <a:ext uri="{FF2B5EF4-FFF2-40B4-BE49-F238E27FC236}">
                <a16:creationId xmlns:a16="http://schemas.microsoft.com/office/drawing/2014/main" xmlns="" id="{F8AC3B46-040C-43AB-B4CA-ADBDB5EBFD2D}"/>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a:latin typeface="Verdana" panose="020B0604030504040204" pitchFamily="34" charset="0"/>
                <a:ea typeface="Verdana" panose="020B0604030504040204" pitchFamily="34" charset="0"/>
                <a:cs typeface="ＭＳ Ｐゴシック" charset="0"/>
              </a:rPr>
              <a:t>Câteva  </a:t>
            </a:r>
          </a:p>
          <a:p>
            <a:pPr algn="r">
              <a:lnSpc>
                <a:spcPct val="80000"/>
              </a:lnSpc>
            </a:pPr>
            <a:r>
              <a:rPr lang="ro-RO" sz="3200">
                <a:latin typeface="Verdana" panose="020B0604030504040204" pitchFamily="34" charset="0"/>
                <a:ea typeface="Verdana" panose="020B0604030504040204" pitchFamily="34" charset="0"/>
                <a:cs typeface="ＭＳ Ｐゴシック" charset="0"/>
              </a:rPr>
              <a:t>experiențe internaționale</a:t>
            </a:r>
          </a:p>
        </p:txBody>
      </p:sp>
      <p:sp>
        <p:nvSpPr>
          <p:cNvPr id="20" name="Slide Number Placeholder 1">
            <a:extLst>
              <a:ext uri="{FF2B5EF4-FFF2-40B4-BE49-F238E27FC236}">
                <a16:creationId xmlns:a16="http://schemas.microsoft.com/office/drawing/2014/main" xmlns="" id="{E93966FB-F426-43B7-A443-65BABF4E1C37}"/>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26</a:t>
            </a:fld>
            <a:endParaRPr lang="en-GB" smtClean="0"/>
          </a:p>
        </p:txBody>
      </p:sp>
    </p:spTree>
    <p:extLst>
      <p:ext uri="{BB962C8B-B14F-4D97-AF65-F5344CB8AC3E}">
        <p14:creationId xmlns:p14="http://schemas.microsoft.com/office/powerpoint/2010/main" val="1933438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xmlns="" id="{1FCE5F71-B62F-4840-AD46-7690CB1F70D4}"/>
              </a:ext>
            </a:extLst>
          </p:cNvPr>
          <p:cNvSpPr/>
          <p:nvPr/>
        </p:nvSpPr>
        <p:spPr>
          <a:xfrm>
            <a:off x="88522" y="1094569"/>
            <a:ext cx="4572000" cy="4524315"/>
          </a:xfrm>
          <a:prstGeom prst="rect">
            <a:avLst/>
          </a:prstGeom>
        </p:spPr>
        <p:txBody>
          <a:bodyPr>
            <a:spAutoFit/>
          </a:bodyPr>
          <a:lstStyle/>
          <a:p>
            <a:pPr marL="342900" indent="-342900">
              <a:buFont typeface="Arial" panose="020B0604020202020204" pitchFamily="34" charset="0"/>
              <a:buChar char="•"/>
            </a:pPr>
            <a:r>
              <a:rPr lang="ro-RO" sz="2400" b="1" dirty="0"/>
              <a:t>Formele predominante de criminalitate informatică:</a:t>
            </a:r>
          </a:p>
          <a:p>
            <a:pPr marL="342900" indent="-342900">
              <a:buFont typeface="Wingdings" pitchFamily="2" charset="2"/>
              <a:buChar char="Ø"/>
            </a:pPr>
            <a:endParaRPr lang="en-US" sz="2000" dirty="0"/>
          </a:p>
          <a:p>
            <a:pPr lvl="1"/>
            <a:r>
              <a:rPr lang="ro-RO" sz="2000" dirty="0"/>
              <a:t>Conform numărului de făptași cunoscuți raportați în perioada 2014-2018, </a:t>
            </a:r>
            <a:r>
              <a:rPr lang="ro-RO" sz="2000" b="1" dirty="0"/>
              <a:t>cele mai frecvente infracțiuni bazate pe tehnologii avansate sunt:</a:t>
            </a:r>
          </a:p>
          <a:p>
            <a:pPr marL="342900" indent="-342900">
              <a:buFont typeface="Wingdings" pitchFamily="2" charset="2"/>
              <a:buChar char="ü"/>
            </a:pPr>
            <a:endParaRPr lang="en-GB" sz="2000" b="1" dirty="0"/>
          </a:p>
          <a:p>
            <a:pPr marL="800100" lvl="1" indent="-342900">
              <a:buFont typeface="Calibri" panose="020F0502020204030204" pitchFamily="34" charset="0"/>
              <a:buChar char="‐"/>
            </a:pPr>
            <a:r>
              <a:rPr lang="ro-RO" b="1" dirty="0"/>
              <a:t>Periclitarea siguranței în temeiul art. 138 CP; </a:t>
            </a:r>
          </a:p>
          <a:p>
            <a:pPr marL="800100" lvl="1" indent="-342900">
              <a:buFont typeface="Calibri" panose="020F0502020204030204" pitchFamily="34" charset="0"/>
              <a:buChar char="‐"/>
            </a:pPr>
            <a:endParaRPr lang="en-GB" b="1" dirty="0"/>
          </a:p>
          <a:p>
            <a:pPr marL="800100" lvl="1" indent="-342900">
              <a:buFont typeface="Calibri" panose="020F0502020204030204" pitchFamily="34" charset="0"/>
              <a:buChar char="‐"/>
            </a:pPr>
            <a:r>
              <a:rPr lang="ro-RO" b="1" dirty="0"/>
              <a:t>Prezentarea, procurarea și deținerea de materiale pornografice și pornografie juvenilă în temeiul art. 185 CP;</a:t>
            </a:r>
          </a:p>
          <a:p>
            <a:pPr lvl="1"/>
            <a:endParaRPr lang="en-GB" b="1" dirty="0"/>
          </a:p>
          <a:p>
            <a:pPr marL="800100" lvl="1" indent="-342900">
              <a:buFont typeface="Calibri" panose="020F0502020204030204" pitchFamily="34" charset="0"/>
              <a:buChar char="‐"/>
            </a:pPr>
            <a:r>
              <a:rPr lang="ro-RO" b="1" dirty="0"/>
              <a:t>Frauda în temeiul art. 208 CP.</a:t>
            </a:r>
          </a:p>
        </p:txBody>
      </p:sp>
      <p:pic>
        <p:nvPicPr>
          <p:cNvPr id="12" name="Content Placeholder 9">
            <a:extLst>
              <a:ext uri="{FF2B5EF4-FFF2-40B4-BE49-F238E27FC236}">
                <a16:creationId xmlns:a16="http://schemas.microsoft.com/office/drawing/2014/main" xmlns="" id="{C83D5202-D8DF-D340-BBFB-C1A9FC962F09}"/>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4660522" y="1448970"/>
            <a:ext cx="4407278" cy="3960059"/>
          </a:xfrm>
          <a:prstGeom prst="rect">
            <a:avLst/>
          </a:prstGeom>
        </p:spPr>
      </p:pic>
      <p:sp>
        <p:nvSpPr>
          <p:cNvPr id="16" name="Rectangle 15">
            <a:extLst>
              <a:ext uri="{FF2B5EF4-FFF2-40B4-BE49-F238E27FC236}">
                <a16:creationId xmlns:a16="http://schemas.microsoft.com/office/drawing/2014/main" xmlns="" id="{E2301448-7728-4BB4-8521-8C4FB5809C84}"/>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ro-RO" sz="3200">
                <a:latin typeface="Verdana" panose="020B0604030504040204" pitchFamily="34" charset="0"/>
                <a:ea typeface="Verdana" panose="020B0604030504040204" pitchFamily="34" charset="0"/>
                <a:cs typeface="ＭＳ Ｐゴシック" charset="0"/>
              </a:rPr>
              <a:t>Câteva </a:t>
            </a:r>
          </a:p>
          <a:p>
            <a:pPr algn="r">
              <a:lnSpc>
                <a:spcPct val="80000"/>
              </a:lnSpc>
            </a:pPr>
            <a:r>
              <a:rPr lang="ro-RO" sz="3200">
                <a:latin typeface="Verdana" panose="020B0604030504040204" pitchFamily="34" charset="0"/>
                <a:ea typeface="Verdana" panose="020B0604030504040204" pitchFamily="34" charset="0"/>
                <a:cs typeface="ＭＳ Ｐゴシック" charset="0"/>
              </a:rPr>
              <a:t>experiențe internaționale</a:t>
            </a:r>
          </a:p>
        </p:txBody>
      </p:sp>
      <p:sp>
        <p:nvSpPr>
          <p:cNvPr id="19" name="Slide Number Placeholder 1">
            <a:extLst>
              <a:ext uri="{FF2B5EF4-FFF2-40B4-BE49-F238E27FC236}">
                <a16:creationId xmlns:a16="http://schemas.microsoft.com/office/drawing/2014/main" xmlns="" id="{A0CD22BA-465D-4D83-A1AE-0D350E40CC88}"/>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27</a:t>
            </a:fld>
            <a:endParaRPr lang="en-GB" smtClean="0"/>
          </a:p>
        </p:txBody>
      </p:sp>
    </p:spTree>
    <p:extLst>
      <p:ext uri="{BB962C8B-B14F-4D97-AF65-F5344CB8AC3E}">
        <p14:creationId xmlns:p14="http://schemas.microsoft.com/office/powerpoint/2010/main" val="3179522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848AB73-6CF7-4B50-ACEB-48BD4182E7C5}"/>
              </a:ext>
            </a:extLst>
          </p:cNvPr>
          <p:cNvSpPr>
            <a:spLocks noGrp="1"/>
          </p:cNvSpPr>
          <p:nvPr>
            <p:ph type="sldNum" sz="quarter" idx="10"/>
          </p:nvPr>
        </p:nvSpPr>
        <p:spPr/>
        <p:txBody>
          <a:bodyPr/>
          <a:lstStyle/>
          <a:p>
            <a:fld id="{49C04F3A-82BD-4011-AADB-1F79FD7DF4BC}" type="slidenum">
              <a:rPr lang="en-GB" smtClean="0"/>
              <a:pPr/>
              <a:t>28</a:t>
            </a:fld>
            <a:endParaRPr lang="en-GB" smtClean="0"/>
          </a:p>
        </p:txBody>
      </p:sp>
    </p:spTree>
    <p:extLst>
      <p:ext uri="{BB962C8B-B14F-4D97-AF65-F5344CB8AC3E}">
        <p14:creationId xmlns:p14="http://schemas.microsoft.com/office/powerpoint/2010/main" val="2937071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09489" y="4156754"/>
            <a:ext cx="8525021" cy="496161"/>
          </a:xfrm>
          <a:prstGeom prst="rect">
            <a:avLst/>
          </a:prstGeom>
        </p:spPr>
        <p:txBody>
          <a:bodyPr wrap="square">
            <a:spAutoFit/>
          </a:bodyPr>
          <a:lstStyle/>
          <a:p>
            <a:pPr>
              <a:lnSpc>
                <a:spcPct val="80000"/>
              </a:lnSpc>
            </a:pPr>
            <a:r>
              <a:rPr lang="ro-RO" sz="3200" b="1">
                <a:ea typeface="ＭＳ Ｐゴシック" charset="0"/>
                <a:cs typeface="ＭＳ Ｐゴシック" charset="0"/>
              </a:rPr>
              <a:t>Experiențe naționale</a:t>
            </a:r>
          </a:p>
        </p:txBody>
      </p:sp>
      <p:sp>
        <p:nvSpPr>
          <p:cNvPr id="11" name="Text Placeholder 2">
            <a:extLst>
              <a:ext uri="{FF2B5EF4-FFF2-40B4-BE49-F238E27FC236}">
                <a16:creationId xmlns:a16="http://schemas.microsoft.com/office/drawing/2014/main" xmlns="" id="{0E8DC93E-3AF5-48B0-A439-9C9523ABE00C}"/>
              </a:ext>
            </a:extLst>
          </p:cNvPr>
          <p:cNvSpPr txBox="1">
            <a:spLocks/>
          </p:cNvSpPr>
          <p:nvPr/>
        </p:nvSpPr>
        <p:spPr>
          <a:xfrm>
            <a:off x="309488" y="3806826"/>
            <a:ext cx="8151117"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ro-RO" sz="2000" dirty="0" smtClean="0">
                <a:solidFill>
                  <a:schemeClr val="tx1">
                    <a:tint val="75000"/>
                  </a:schemeClr>
                </a:solidFill>
              </a:rPr>
              <a:t>Prezentare generală a cercetării </a:t>
            </a:r>
            <a:r>
              <a:rPr lang="ro-RO" sz="2000" dirty="0">
                <a:solidFill>
                  <a:schemeClr val="tx1">
                    <a:tint val="75000"/>
                  </a:schemeClr>
                </a:solidFill>
              </a:rPr>
              <a:t>în domeniul criminalității informatice</a:t>
            </a:r>
          </a:p>
        </p:txBody>
      </p:sp>
      <p:sp>
        <p:nvSpPr>
          <p:cNvPr id="12" name="Slide Number Placeholder 1">
            <a:extLst>
              <a:ext uri="{FF2B5EF4-FFF2-40B4-BE49-F238E27FC236}">
                <a16:creationId xmlns:a16="http://schemas.microsoft.com/office/drawing/2014/main" xmlns="" id="{CA271922-A3BA-4963-9FBD-AA7A36BC801E}"/>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29</a:t>
            </a:fld>
            <a:endParaRPr lang="en-GB" smtClean="0"/>
          </a:p>
        </p:txBody>
      </p:sp>
      <p:sp>
        <p:nvSpPr>
          <p:cNvPr id="16" name="Rectangle 15">
            <a:extLst>
              <a:ext uri="{FF2B5EF4-FFF2-40B4-BE49-F238E27FC236}">
                <a16:creationId xmlns:a16="http://schemas.microsoft.com/office/drawing/2014/main" xmlns="" id="{85C55953-C1D9-41D8-83CC-88FE952062F2}"/>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Partea a patra</a:t>
            </a:r>
          </a:p>
        </p:txBody>
      </p:sp>
    </p:spTree>
    <p:extLst>
      <p:ext uri="{BB962C8B-B14F-4D97-AF65-F5344CB8AC3E}">
        <p14:creationId xmlns:p14="http://schemas.microsoft.com/office/powerpoint/2010/main" val="731303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Obiectivele sesiunii</a:t>
            </a:r>
          </a:p>
        </p:txBody>
      </p:sp>
      <p:sp>
        <p:nvSpPr>
          <p:cNvPr id="5" name="Rectangle 4">
            <a:extLst>
              <a:ext uri="{FF2B5EF4-FFF2-40B4-BE49-F238E27FC236}">
                <a16:creationId xmlns:a16="http://schemas.microsoft.com/office/drawing/2014/main" xmlns="" id="{7FA81925-418B-D44C-9255-2AEBBFBC0ADA}"/>
              </a:ext>
            </a:extLst>
          </p:cNvPr>
          <p:cNvSpPr/>
          <p:nvPr/>
        </p:nvSpPr>
        <p:spPr>
          <a:xfrm>
            <a:off x="106706" y="1327587"/>
            <a:ext cx="5842990" cy="5122621"/>
          </a:xfrm>
          <a:prstGeom prst="rect">
            <a:avLst/>
          </a:prstGeom>
        </p:spPr>
        <p:txBody>
          <a:bodyPr wrap="square">
            <a:spAutoFit/>
          </a:bodyPr>
          <a:lstStyle/>
          <a:p>
            <a:pPr marL="342900" indent="-342900">
              <a:lnSpc>
                <a:spcPct val="80000"/>
              </a:lnSpc>
              <a:buFont typeface="Arial" panose="020B0604020202020204" pitchFamily="34" charset="0"/>
              <a:buChar char="•"/>
            </a:pPr>
            <a:r>
              <a:rPr lang="ro-RO" sz="2400" dirty="0"/>
              <a:t>Înțelegerea cadrului juridic și a organizării practice a autorităților competente de suprimare și judecare a criminalității informatice </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Examinarea și înțelegerea conceptelor de bază ale </a:t>
            </a:r>
            <a:r>
              <a:rPr lang="ro-RO" sz="2400" dirty="0" smtClean="0"/>
              <a:t>cercetării </a:t>
            </a:r>
            <a:r>
              <a:rPr lang="ro-RO" sz="2400" dirty="0"/>
              <a:t>în domeniul criminalității informatice și a rolurilor autorităților implicate</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Aflarea unor experiențe internaționale cu privire la organizarea autorităților specializate și </a:t>
            </a:r>
            <a:r>
              <a:rPr lang="it-IT" sz="2400" dirty="0" smtClean="0"/>
              <a:t>cercetările în domeniul criminalității informatice</a:t>
            </a:r>
            <a:endParaRPr lang="ro-RO" sz="2400" dirty="0"/>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Aflați despre experiențele naționale în acest sens </a:t>
            </a:r>
          </a:p>
        </p:txBody>
      </p:sp>
      <p:pic>
        <p:nvPicPr>
          <p:cNvPr id="7" name="Picture 6">
            <a:extLst>
              <a:ext uri="{FF2B5EF4-FFF2-40B4-BE49-F238E27FC236}">
                <a16:creationId xmlns:a16="http://schemas.microsoft.com/office/drawing/2014/main" xmlns=""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6B62CBDF-0503-4B6A-AB47-E429D51FAE37}"/>
              </a:ext>
            </a:extLst>
          </p:cNvPr>
          <p:cNvSpPr>
            <a:spLocks noGrp="1"/>
          </p:cNvSpPr>
          <p:nvPr>
            <p:ph type="sldNum" sz="quarter" idx="12"/>
          </p:nvPr>
        </p:nvSpPr>
        <p:spPr/>
        <p:txBody>
          <a:bodyPr/>
          <a:lstStyle/>
          <a:p>
            <a:pPr>
              <a:defRPr/>
            </a:pPr>
            <a:fld id="{0E1F2CE5-82EE-4D86-A1BA-A62E2F853B8E}" type="slidenum">
              <a:rPr lang="en-US" smtClean="0"/>
              <a:pPr>
                <a:defRPr/>
              </a:pPr>
              <a:t>30</a:t>
            </a:fld>
            <a:endParaRPr lang="en-US" smtClean="0"/>
          </a:p>
        </p:txBody>
      </p:sp>
      <p:sp>
        <p:nvSpPr>
          <p:cNvPr id="3" name="Rectangle 2">
            <a:extLst>
              <a:ext uri="{FF2B5EF4-FFF2-40B4-BE49-F238E27FC236}">
                <a16:creationId xmlns:a16="http://schemas.microsoft.com/office/drawing/2014/main" xmlns="" id="{97C84118-0E87-4799-BF3D-9AF135590FCE}"/>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Experiențe naționale</a:t>
            </a:r>
          </a:p>
        </p:txBody>
      </p:sp>
    </p:spTree>
    <p:extLst>
      <p:ext uri="{BB962C8B-B14F-4D97-AF65-F5344CB8AC3E}">
        <p14:creationId xmlns:p14="http://schemas.microsoft.com/office/powerpoint/2010/main" val="2645658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a16="http://schemas.microsoft.com/office/drawing/2014/main" xmlns=""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31</a:t>
            </a:fld>
            <a:endParaRPr lang="en-GB" smtClean="0"/>
          </a:p>
        </p:txBody>
      </p:sp>
      <p:sp>
        <p:nvSpPr>
          <p:cNvPr id="7" name="Rectangle 6">
            <a:extLst>
              <a:ext uri="{FF2B5EF4-FFF2-40B4-BE49-F238E27FC236}">
                <a16:creationId xmlns:a16="http://schemas.microsoft.com/office/drawing/2014/main" xmlns=""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cs typeface="ＭＳ Ｐゴシック" charset="0"/>
              </a:rPr>
              <a:t>Dimensiunea internațională </a:t>
            </a:r>
          </a:p>
          <a:p>
            <a:pPr algn="r"/>
            <a:r>
              <a:rPr lang="ro-RO" sz="3200">
                <a:latin typeface="Verdana" panose="020B0604030504040204" pitchFamily="34" charset="0"/>
                <a:ea typeface="Verdana" panose="020B0604030504040204" pitchFamily="34" charset="0"/>
                <a:cs typeface="ＭＳ Ｐゴシック" charset="0"/>
              </a:rPr>
              <a:t>a criminalității informatice</a:t>
            </a:r>
          </a:p>
        </p:txBody>
      </p:sp>
      <p:sp>
        <p:nvSpPr>
          <p:cNvPr id="8" name="TextBox 7">
            <a:extLst>
              <a:ext uri="{FF2B5EF4-FFF2-40B4-BE49-F238E27FC236}">
                <a16:creationId xmlns:a16="http://schemas.microsoft.com/office/drawing/2014/main" xmlns="" id="{CF4A5A40-4F3B-49B6-9081-1646BBF20341}"/>
              </a:ext>
            </a:extLst>
          </p:cNvPr>
          <p:cNvSpPr txBox="1"/>
          <p:nvPr/>
        </p:nvSpPr>
        <p:spPr>
          <a:xfrm>
            <a:off x="588962" y="1281981"/>
            <a:ext cx="8030033" cy="461665"/>
          </a:xfrm>
          <a:prstGeom prst="rect">
            <a:avLst/>
          </a:prstGeom>
          <a:solidFill>
            <a:srgbClr val="BDD8F3"/>
          </a:solidFill>
        </p:spPr>
        <p:txBody>
          <a:bodyPr wrap="square" rtlCol="0">
            <a:spAutoFit/>
          </a:bodyPr>
          <a:lstStyle/>
          <a:p>
            <a:pPr algn="ctr"/>
            <a:r>
              <a:rPr lang="ro-RO" sz="2400">
                <a:solidFill>
                  <a:schemeClr val="tx1">
                    <a:lumMod val="65000"/>
                    <a:lumOff val="35000"/>
                  </a:schemeClr>
                </a:solidFill>
                <a:latin typeface="+mj-lt"/>
              </a:rPr>
              <a:t>Introduceți întrebările pentru sondaj aici:</a:t>
            </a:r>
          </a:p>
        </p:txBody>
      </p:sp>
      <p:sp>
        <p:nvSpPr>
          <p:cNvPr id="9" name="TextBox 8">
            <a:extLst>
              <a:ext uri="{FF2B5EF4-FFF2-40B4-BE49-F238E27FC236}">
                <a16:creationId xmlns:a16="http://schemas.microsoft.com/office/drawing/2014/main" xmlns="" id="{08ECDF7C-815B-41D8-B138-D5734008F203}"/>
              </a:ext>
            </a:extLst>
          </p:cNvPr>
          <p:cNvSpPr txBox="1"/>
          <p:nvPr/>
        </p:nvSpPr>
        <p:spPr>
          <a:xfrm>
            <a:off x="588963" y="5644130"/>
            <a:ext cx="8030032" cy="461665"/>
          </a:xfrm>
          <a:prstGeom prst="rect">
            <a:avLst/>
          </a:prstGeom>
          <a:solidFill>
            <a:schemeClr val="tx1">
              <a:lumMod val="65000"/>
              <a:lumOff val="35000"/>
            </a:schemeClr>
          </a:solidFill>
        </p:spPr>
        <p:txBody>
          <a:bodyPr wrap="square" rtlCol="0">
            <a:spAutoFit/>
          </a:bodyPr>
          <a:lstStyle/>
          <a:p>
            <a:pPr algn="ctr"/>
            <a:r>
              <a:rPr lang="ro-RO" sz="2400">
                <a:solidFill>
                  <a:schemeClr val="bg1"/>
                </a:solidFill>
                <a:latin typeface="+mj-lt"/>
              </a:rPr>
              <a:t>Introduceți răspunsul corect</a:t>
            </a:r>
          </a:p>
        </p:txBody>
      </p:sp>
      <p:sp>
        <p:nvSpPr>
          <p:cNvPr id="10" name="TextBox 9">
            <a:extLst>
              <a:ext uri="{FF2B5EF4-FFF2-40B4-BE49-F238E27FC236}">
                <a16:creationId xmlns:a16="http://schemas.microsoft.com/office/drawing/2014/main" xmlns="" id="{A5BF146C-DBC3-44BF-AA98-DDEC334987B8}"/>
              </a:ext>
            </a:extLst>
          </p:cNvPr>
          <p:cNvSpPr txBox="1"/>
          <p:nvPr/>
        </p:nvSpPr>
        <p:spPr>
          <a:xfrm>
            <a:off x="556984" y="2828835"/>
            <a:ext cx="8030032" cy="1200329"/>
          </a:xfrm>
          <a:prstGeom prst="rect">
            <a:avLst/>
          </a:prstGeom>
          <a:solidFill>
            <a:srgbClr val="F08A34"/>
          </a:solidFill>
        </p:spPr>
        <p:txBody>
          <a:bodyPr wrap="square" rtlCol="0">
            <a:spAutoFit/>
          </a:bodyPr>
          <a:lstStyle/>
          <a:p>
            <a:pPr marL="1828800" lvl="3" indent="-457200">
              <a:buFontTx/>
              <a:buAutoNum type="alphaUcPeriod"/>
            </a:pPr>
            <a:r>
              <a:rPr lang="ro-RO" sz="2400">
                <a:solidFill>
                  <a:schemeClr val="bg1"/>
                </a:solidFill>
                <a:latin typeface="+mj-lt"/>
              </a:rPr>
              <a:t>Introduceți opțiune</a:t>
            </a:r>
          </a:p>
          <a:p>
            <a:pPr marL="1828800" lvl="3" indent="-457200">
              <a:buFontTx/>
              <a:buAutoNum type="alphaUcPeriod"/>
            </a:pPr>
            <a:r>
              <a:rPr lang="ro-RO" sz="2400">
                <a:solidFill>
                  <a:schemeClr val="bg1"/>
                </a:solidFill>
                <a:latin typeface="+mj-lt"/>
              </a:rPr>
              <a:t>Introduceți opțiune</a:t>
            </a:r>
          </a:p>
          <a:p>
            <a:pPr marL="1828800" lvl="3" indent="-457200">
              <a:buAutoNum type="alphaUcPeriod"/>
            </a:pPr>
            <a:r>
              <a:rPr lang="ro-RO" sz="2400">
                <a:solidFill>
                  <a:schemeClr val="bg1"/>
                </a:solidFill>
                <a:latin typeface="+mj-lt"/>
              </a:rPr>
              <a:t>Introduceți opțiune</a:t>
            </a:r>
          </a:p>
        </p:txBody>
      </p:sp>
    </p:spTree>
    <p:extLst>
      <p:ext uri="{BB962C8B-B14F-4D97-AF65-F5344CB8AC3E}">
        <p14:creationId xmlns:p14="http://schemas.microsoft.com/office/powerpoint/2010/main" val="376589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848AB73-6CF7-4B50-ACEB-48BD4182E7C5}"/>
              </a:ext>
            </a:extLst>
          </p:cNvPr>
          <p:cNvSpPr>
            <a:spLocks noGrp="1"/>
          </p:cNvSpPr>
          <p:nvPr>
            <p:ph type="sldNum" sz="quarter" idx="10"/>
          </p:nvPr>
        </p:nvSpPr>
        <p:spPr/>
        <p:txBody>
          <a:bodyPr/>
          <a:lstStyle/>
          <a:p>
            <a:fld id="{49C04F3A-82BD-4011-AADB-1F79FD7DF4BC}" type="slidenum">
              <a:rPr lang="en-GB" smtClean="0"/>
              <a:pPr/>
              <a:t>32</a:t>
            </a:fld>
            <a:endParaRPr lang="en-GB" smtClean="0"/>
          </a:p>
        </p:txBody>
      </p:sp>
    </p:spTree>
    <p:extLst>
      <p:ext uri="{BB962C8B-B14F-4D97-AF65-F5344CB8AC3E}">
        <p14:creationId xmlns:p14="http://schemas.microsoft.com/office/powerpoint/2010/main" val="38050370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09490" y="4156754"/>
            <a:ext cx="8525021" cy="496161"/>
          </a:xfrm>
          <a:prstGeom prst="rect">
            <a:avLst/>
          </a:prstGeom>
        </p:spPr>
        <p:txBody>
          <a:bodyPr wrap="square">
            <a:spAutoFit/>
          </a:bodyPr>
          <a:lstStyle/>
          <a:p>
            <a:pPr eaLnBrk="1" hangingPunct="1">
              <a:lnSpc>
                <a:spcPct val="80000"/>
              </a:lnSpc>
            </a:pPr>
            <a:r>
              <a:rPr lang="ro-RO" sz="3200" b="1">
                <a:ea typeface="ＭＳ Ｐゴシック" charset="0"/>
              </a:rPr>
              <a:t>Rezumat</a:t>
            </a:r>
          </a:p>
        </p:txBody>
      </p:sp>
      <p:sp>
        <p:nvSpPr>
          <p:cNvPr id="11" name="Text Placeholder 2">
            <a:extLst>
              <a:ext uri="{FF2B5EF4-FFF2-40B4-BE49-F238E27FC236}">
                <a16:creationId xmlns:a16="http://schemas.microsoft.com/office/drawing/2014/main" xmlns="" id="{9E62ED27-6515-43BC-964E-5A11EEDF3631}"/>
              </a:ext>
            </a:extLst>
          </p:cNvPr>
          <p:cNvSpPr txBox="1">
            <a:spLocks/>
          </p:cNvSpPr>
          <p:nvPr/>
        </p:nvSpPr>
        <p:spPr>
          <a:xfrm>
            <a:off x="309489" y="3806826"/>
            <a:ext cx="8171902"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ro-RO" sz="2000" dirty="0" smtClean="0">
                <a:solidFill>
                  <a:schemeClr val="tx1">
                    <a:tint val="75000"/>
                  </a:schemeClr>
                </a:solidFill>
              </a:rPr>
              <a:t>Prezentare generală a cercetării </a:t>
            </a:r>
            <a:r>
              <a:rPr lang="ro-RO" sz="2000" dirty="0">
                <a:solidFill>
                  <a:schemeClr val="tx1">
                    <a:tint val="75000"/>
                  </a:schemeClr>
                </a:solidFill>
              </a:rPr>
              <a:t>în domeniul criminalității informatice</a:t>
            </a:r>
          </a:p>
        </p:txBody>
      </p:sp>
      <p:sp>
        <p:nvSpPr>
          <p:cNvPr id="16" name="Rectangle 15">
            <a:extLst>
              <a:ext uri="{FF2B5EF4-FFF2-40B4-BE49-F238E27FC236}">
                <a16:creationId xmlns:a16="http://schemas.microsoft.com/office/drawing/2014/main" xmlns="" id="{298D1100-463D-47ED-9471-5769898F0B9B}"/>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Partea a cincea</a:t>
            </a:r>
          </a:p>
        </p:txBody>
      </p:sp>
      <p:sp>
        <p:nvSpPr>
          <p:cNvPr id="15" name="Slide Number Placeholder 1">
            <a:extLst>
              <a:ext uri="{FF2B5EF4-FFF2-40B4-BE49-F238E27FC236}">
                <a16:creationId xmlns:a16="http://schemas.microsoft.com/office/drawing/2014/main" xmlns="" id="{AE295D31-09B2-4DA4-BE7C-7577B0AF6951}"/>
              </a:ext>
            </a:extLst>
          </p:cNvPr>
          <p:cNvSpPr>
            <a:spLocks noGrp="1"/>
          </p:cNvSpPr>
          <p:nvPr>
            <p:ph type="sldNum" sz="quarter" idx="12"/>
          </p:nvPr>
        </p:nvSpPr>
        <p:spPr>
          <a:xfrm>
            <a:off x="7086600" y="6588125"/>
            <a:ext cx="2057400" cy="285810"/>
          </a:xfrm>
        </p:spPr>
        <p:txBody>
          <a:bodyPr/>
          <a:lstStyle/>
          <a:p>
            <a:pPr>
              <a:defRPr/>
            </a:pPr>
            <a:fld id="{0E1F2CE5-82EE-4D86-A1BA-A62E2F853B8E}" type="slidenum">
              <a:rPr lang="en-US" smtClean="0"/>
              <a:pPr>
                <a:defRPr/>
              </a:pPr>
              <a:t>33</a:t>
            </a:fld>
            <a:endParaRPr lang="en-US" smtClean="0"/>
          </a:p>
        </p:txBody>
      </p:sp>
    </p:spTree>
    <p:extLst>
      <p:ext uri="{BB962C8B-B14F-4D97-AF65-F5344CB8AC3E}">
        <p14:creationId xmlns:p14="http://schemas.microsoft.com/office/powerpoint/2010/main" val="4167691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34</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Obiectivele sesiunii</a:t>
            </a:r>
          </a:p>
        </p:txBody>
      </p:sp>
      <p:sp>
        <p:nvSpPr>
          <p:cNvPr id="5" name="Rectangle 4">
            <a:extLst>
              <a:ext uri="{FF2B5EF4-FFF2-40B4-BE49-F238E27FC236}">
                <a16:creationId xmlns:a16="http://schemas.microsoft.com/office/drawing/2014/main" xmlns="" id="{7FA81925-418B-D44C-9255-2AEBBFBC0ADA}"/>
              </a:ext>
            </a:extLst>
          </p:cNvPr>
          <p:cNvSpPr/>
          <p:nvPr/>
        </p:nvSpPr>
        <p:spPr>
          <a:xfrm>
            <a:off x="106706" y="1327587"/>
            <a:ext cx="5842990" cy="5122621"/>
          </a:xfrm>
          <a:prstGeom prst="rect">
            <a:avLst/>
          </a:prstGeom>
        </p:spPr>
        <p:txBody>
          <a:bodyPr wrap="square">
            <a:spAutoFit/>
          </a:bodyPr>
          <a:lstStyle/>
          <a:p>
            <a:pPr marL="342900" indent="-342900">
              <a:lnSpc>
                <a:spcPct val="80000"/>
              </a:lnSpc>
              <a:buFont typeface="Arial" panose="020B0604020202020204" pitchFamily="34" charset="0"/>
              <a:buChar char="•"/>
            </a:pPr>
            <a:r>
              <a:rPr lang="ro-RO" sz="2400" dirty="0"/>
              <a:t>Înțelegerea cadrului juridic și a organizării practice a autorităților competente de suprimare și judecare a criminalității informatice </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Examinarea și înțelegerea conceptelor de bază ale </a:t>
            </a:r>
            <a:r>
              <a:rPr lang="ro-RO" sz="2400" dirty="0" smtClean="0"/>
              <a:t>cercetării </a:t>
            </a:r>
            <a:r>
              <a:rPr lang="ro-RO" sz="2400" dirty="0"/>
              <a:t>în domeniul criminalității informatice și a rolurilor autorităților implicate</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Aflarea unor experiențe internaționale cu privire la organizarea autorităților specializate </a:t>
            </a:r>
            <a:r>
              <a:rPr lang="ro-RO" sz="2400"/>
              <a:t>și </a:t>
            </a:r>
            <a:r>
              <a:rPr lang="ro-RO" sz="2400" smtClean="0"/>
              <a:t>cercetarea </a:t>
            </a:r>
            <a:r>
              <a:rPr lang="ro-RO" sz="2400" dirty="0"/>
              <a:t>criminalității informatice</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dirty="0"/>
              <a:t>Aflarea unor experiențe naționale în acest sens</a:t>
            </a:r>
          </a:p>
        </p:txBody>
      </p:sp>
      <p:pic>
        <p:nvPicPr>
          <p:cNvPr id="7" name="Picture 6">
            <a:extLst>
              <a:ext uri="{FF2B5EF4-FFF2-40B4-BE49-F238E27FC236}">
                <a16:creationId xmlns:a16="http://schemas.microsoft.com/office/drawing/2014/main" xmlns=""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29946920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848AB73-6CF7-4B50-ACEB-48BD4182E7C5}"/>
              </a:ext>
            </a:extLst>
          </p:cNvPr>
          <p:cNvSpPr>
            <a:spLocks noGrp="1"/>
          </p:cNvSpPr>
          <p:nvPr>
            <p:ph type="sldNum" sz="quarter" idx="10"/>
          </p:nvPr>
        </p:nvSpPr>
        <p:spPr/>
        <p:txBody>
          <a:bodyPr/>
          <a:lstStyle/>
          <a:p>
            <a:fld id="{49C04F3A-82BD-4011-AADB-1F79FD7DF4BC}" type="slidenum">
              <a:rPr lang="en-GB" smtClean="0"/>
              <a:pPr/>
              <a:t>35</a:t>
            </a:fld>
            <a:endParaRPr lang="en-GB" smtClean="0"/>
          </a:p>
        </p:txBody>
      </p:sp>
    </p:spTree>
    <p:extLst>
      <p:ext uri="{BB962C8B-B14F-4D97-AF65-F5344CB8AC3E}">
        <p14:creationId xmlns:p14="http://schemas.microsoft.com/office/powerpoint/2010/main" val="3732646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Partea întâi</a:t>
            </a:r>
          </a:p>
        </p:txBody>
      </p:sp>
      <p:sp>
        <p:nvSpPr>
          <p:cNvPr id="5" name="Rectangle 4">
            <a:extLst>
              <a:ext uri="{FF2B5EF4-FFF2-40B4-BE49-F238E27FC236}">
                <a16:creationId xmlns:a16="http://schemas.microsoft.com/office/drawing/2014/main" xmlns="" id="{7FA81925-418B-D44C-9255-2AEBBFBC0ADA}"/>
              </a:ext>
            </a:extLst>
          </p:cNvPr>
          <p:cNvSpPr/>
          <p:nvPr/>
        </p:nvSpPr>
        <p:spPr>
          <a:xfrm>
            <a:off x="469146" y="4115732"/>
            <a:ext cx="8933934" cy="1089529"/>
          </a:xfrm>
          <a:prstGeom prst="rect">
            <a:avLst/>
          </a:prstGeom>
        </p:spPr>
        <p:txBody>
          <a:bodyPr wrap="square">
            <a:spAutoFit/>
          </a:bodyPr>
          <a:lstStyle/>
          <a:p>
            <a:pPr>
              <a:lnSpc>
                <a:spcPct val="80000"/>
              </a:lnSpc>
            </a:pPr>
            <a:r>
              <a:rPr lang="ro-RO" sz="4000" b="1" dirty="0" smtClean="0">
                <a:latin typeface="+mj-lt"/>
                <a:ea typeface="+mj-ea"/>
                <a:cs typeface="+mj-cs"/>
              </a:rPr>
              <a:t>Autoritățile </a:t>
            </a:r>
            <a:r>
              <a:rPr lang="ro-RO" sz="4000" b="1" dirty="0">
                <a:latin typeface="+mj-lt"/>
                <a:ea typeface="+mj-ea"/>
                <a:cs typeface="+mj-cs"/>
              </a:rPr>
              <a:t>competente în domeniul criminalității informatice</a:t>
            </a:r>
          </a:p>
        </p:txBody>
      </p:sp>
      <p:sp>
        <p:nvSpPr>
          <p:cNvPr id="16" name="Text Placeholder 2">
            <a:extLst>
              <a:ext uri="{FF2B5EF4-FFF2-40B4-BE49-F238E27FC236}">
                <a16:creationId xmlns:a16="http://schemas.microsoft.com/office/drawing/2014/main" xmlns="" id="{E52496FD-2590-461B-B606-089876CCC4C3}"/>
              </a:ext>
            </a:extLst>
          </p:cNvPr>
          <p:cNvSpPr txBox="1">
            <a:spLocks/>
          </p:cNvSpPr>
          <p:nvPr/>
        </p:nvSpPr>
        <p:spPr>
          <a:xfrm>
            <a:off x="469146" y="3765804"/>
            <a:ext cx="8052002"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ro-RO" sz="2000" dirty="0" smtClean="0">
                <a:solidFill>
                  <a:schemeClr val="tx1">
                    <a:tint val="75000"/>
                  </a:schemeClr>
                </a:solidFill>
              </a:rPr>
              <a:t>Prezentare generală a cercetării </a:t>
            </a:r>
            <a:r>
              <a:rPr lang="ro-RO" sz="2000" dirty="0">
                <a:solidFill>
                  <a:schemeClr val="tx1">
                    <a:tint val="75000"/>
                  </a:schemeClr>
                </a:solidFill>
              </a:rPr>
              <a:t>în domeniul criminalității informatice</a:t>
            </a:r>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245545"/>
            <a:ext cx="7156704" cy="82788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dirty="0">
                <a:latin typeface="Verdana" panose="020B0604030504040204" pitchFamily="34" charset="0"/>
                <a:ea typeface="Verdana" panose="020B0604030504040204" pitchFamily="34" charset="0"/>
              </a:rPr>
              <a:t>Autorități competente în domeniul criminalității informatice </a:t>
            </a:r>
          </a:p>
          <a:p>
            <a:pPr algn="r"/>
            <a:endParaRPr lang="ro-RO" sz="3200" dirty="0">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xmlns="" id="{7FA81925-418B-D44C-9255-2AEBBFBC0ADA}"/>
              </a:ext>
            </a:extLst>
          </p:cNvPr>
          <p:cNvSpPr/>
          <p:nvPr/>
        </p:nvSpPr>
        <p:spPr>
          <a:xfrm>
            <a:off x="238724" y="1258779"/>
            <a:ext cx="4572000" cy="4832092"/>
          </a:xfrm>
          <a:prstGeom prst="rect">
            <a:avLst/>
          </a:prstGeom>
        </p:spPr>
        <p:txBody>
          <a:bodyPr>
            <a:spAutoFit/>
          </a:bodyPr>
          <a:lstStyle/>
          <a:p>
            <a:pPr marL="342900" indent="-342900">
              <a:buFont typeface="Arial" panose="020B0604020202020204" pitchFamily="34" charset="0"/>
              <a:buChar char="•"/>
            </a:pPr>
            <a:r>
              <a:rPr lang="ro-RO" sz="2200" b="1">
                <a:solidFill>
                  <a:srgbClr val="C00000"/>
                </a:solidFill>
              </a:rPr>
              <a:t>Întrebarea 1</a:t>
            </a:r>
            <a:r>
              <a:rPr lang="ro-RO" sz="2200" b="1"/>
              <a:t>: există autorități în domeniul criminalității cibernetice în țara dumneavoastră?</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ro-RO" sz="2200" b="1">
                <a:solidFill>
                  <a:srgbClr val="C00000"/>
                </a:solidFill>
              </a:rPr>
              <a:t>Întrebarea 2</a:t>
            </a:r>
            <a:r>
              <a:rPr lang="ro-RO" sz="2200" b="1"/>
              <a:t>: acestea sunt specializate sau obișnuite?</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ro-RO" sz="2200" b="1">
                <a:solidFill>
                  <a:srgbClr val="C00000"/>
                </a:solidFill>
              </a:rPr>
              <a:t>Întrebarea 3</a:t>
            </a:r>
            <a:r>
              <a:rPr lang="ro-RO" sz="2200" b="1"/>
              <a:t>: care sunt competențele acestora?</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ro-RO" sz="2200" b="1">
                <a:solidFill>
                  <a:srgbClr val="C00000"/>
                </a:solidFill>
              </a:rPr>
              <a:t>Întrebarea 4</a:t>
            </a:r>
            <a:r>
              <a:rPr lang="ro-RO" sz="2200" b="1"/>
              <a:t>: care sunt capacitățile acestora?</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ro-RO" sz="2200" b="1">
                <a:solidFill>
                  <a:srgbClr val="C00000"/>
                </a:solidFill>
              </a:rPr>
              <a:t>Întrebarea 5</a:t>
            </a:r>
            <a:r>
              <a:rPr lang="ro-RO" sz="2200" b="1"/>
              <a:t>: cum cooperează acestea? </a:t>
            </a:r>
          </a:p>
        </p:txBody>
      </p:sp>
      <p:pic>
        <p:nvPicPr>
          <p:cNvPr id="8" name="Picture 7">
            <a:extLst>
              <a:ext uri="{FF2B5EF4-FFF2-40B4-BE49-F238E27FC236}">
                <a16:creationId xmlns:a16="http://schemas.microsoft.com/office/drawing/2014/main" xmlns="" id="{9B6ED6E4-F5CE-A74A-B50F-CFB3B9C6028F}"/>
              </a:ext>
            </a:extLst>
          </p:cNvPr>
          <p:cNvPicPr>
            <a:picLocks noChangeAspect="1"/>
          </p:cNvPicPr>
          <p:nvPr/>
        </p:nvPicPr>
        <p:blipFill>
          <a:blip r:embed="rId3"/>
          <a:stretch>
            <a:fillRect/>
          </a:stretch>
        </p:blipFill>
        <p:spPr>
          <a:xfrm>
            <a:off x="5264931" y="2496296"/>
            <a:ext cx="3640345" cy="2357058"/>
          </a:xfrm>
          <a:prstGeom prst="rect">
            <a:avLst/>
          </a:prstGeom>
        </p:spPr>
      </p:pic>
      <p:sp>
        <p:nvSpPr>
          <p:cNvPr id="12" name="Slide Number Placeholder 1">
            <a:extLst>
              <a:ext uri="{FF2B5EF4-FFF2-40B4-BE49-F238E27FC236}">
                <a16:creationId xmlns:a16="http://schemas.microsoft.com/office/drawing/2014/main" xmlns=""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endParaRPr lang="en-GB" smtClean="0"/>
          </a:p>
        </p:txBody>
      </p:sp>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129674"/>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Autorități competente în domeniul criminalității informatice</a:t>
            </a:r>
          </a:p>
        </p:txBody>
      </p:sp>
      <p:sp>
        <p:nvSpPr>
          <p:cNvPr id="5" name="Rectangle 4">
            <a:extLst>
              <a:ext uri="{FF2B5EF4-FFF2-40B4-BE49-F238E27FC236}">
                <a16:creationId xmlns:a16="http://schemas.microsoft.com/office/drawing/2014/main" xmlns="" id="{7FA81925-418B-D44C-9255-2AEBBFBC0ADA}"/>
              </a:ext>
            </a:extLst>
          </p:cNvPr>
          <p:cNvSpPr/>
          <p:nvPr/>
        </p:nvSpPr>
        <p:spPr>
          <a:xfrm>
            <a:off x="209707" y="1180935"/>
            <a:ext cx="5011650" cy="5509200"/>
          </a:xfrm>
          <a:prstGeom prst="rect">
            <a:avLst/>
          </a:prstGeom>
        </p:spPr>
        <p:txBody>
          <a:bodyPr wrap="square">
            <a:spAutoFit/>
          </a:bodyPr>
          <a:lstStyle/>
          <a:p>
            <a:pPr marL="342900" indent="-342900">
              <a:buFont typeface="Arial" panose="020B0604020202020204" pitchFamily="34" charset="0"/>
              <a:buChar char="•"/>
            </a:pPr>
            <a:r>
              <a:rPr lang="ro-RO" sz="2200" b="1" dirty="0"/>
              <a:t>Cadrul juridic actual: </a:t>
            </a:r>
          </a:p>
          <a:p>
            <a:pPr marL="342900" indent="-342900">
              <a:buFont typeface="Arial" panose="020B0604020202020204" pitchFamily="34" charset="0"/>
              <a:buChar char="•"/>
            </a:pPr>
            <a:endParaRPr lang="en-GB" sz="2200" b="1" dirty="0"/>
          </a:p>
          <a:p>
            <a:pPr marL="342900" indent="-342900">
              <a:buFont typeface="Calibri" panose="020F0502020204030204" pitchFamily="34" charset="0"/>
              <a:buChar char="‐"/>
            </a:pPr>
            <a:r>
              <a:rPr lang="ro-RO" sz="2200" dirty="0"/>
              <a:t>recunoaște și permite acesta existența autorităților competente în domeniul criminalității informatice?</a:t>
            </a:r>
          </a:p>
          <a:p>
            <a:pPr marL="342900" indent="-342900">
              <a:buFont typeface="Calibri" panose="020F0502020204030204" pitchFamily="34" charset="0"/>
              <a:buChar char="‐"/>
            </a:pPr>
            <a:r>
              <a:rPr lang="ro-RO" sz="2200" dirty="0"/>
              <a:t>care este nivelul normativ al regulamentului?</a:t>
            </a:r>
          </a:p>
          <a:p>
            <a:pPr marL="342900" indent="-342900">
              <a:buFont typeface="Calibri" panose="020F0502020204030204" pitchFamily="34" charset="0"/>
              <a:buChar char="‐"/>
            </a:pPr>
            <a:r>
              <a:rPr lang="ro-RO" sz="2200" dirty="0"/>
              <a:t>cât de bine este familiarizat acesta cu organele de aplicare a legii, procuratura, instanțele judecătorești, baroul apărării și alți participanți la procedurile penale?</a:t>
            </a:r>
          </a:p>
          <a:p>
            <a:pPr marL="342900" indent="-342900">
              <a:buFont typeface="Calibri" panose="020F0502020204030204" pitchFamily="34" charset="0"/>
              <a:buChar char="‐"/>
            </a:pPr>
            <a:r>
              <a:rPr lang="ro-RO" sz="2200" dirty="0"/>
              <a:t>care sunt competențele juridice ale acestora? </a:t>
            </a:r>
          </a:p>
          <a:p>
            <a:pPr marL="342900" indent="-342900">
              <a:buFont typeface="Calibri" panose="020F0502020204030204" pitchFamily="34" charset="0"/>
              <a:buChar char="‐"/>
            </a:pPr>
            <a:r>
              <a:rPr lang="ro-RO" sz="2200" dirty="0"/>
              <a:t>care este sfera reală de acțiune a acestora?</a:t>
            </a:r>
          </a:p>
        </p:txBody>
      </p:sp>
      <p:pic>
        <p:nvPicPr>
          <p:cNvPr id="6" name="Picture 5">
            <a:extLst>
              <a:ext uri="{FF2B5EF4-FFF2-40B4-BE49-F238E27FC236}">
                <a16:creationId xmlns:a16="http://schemas.microsoft.com/office/drawing/2014/main" xmlns="" id="{87C5E393-1615-8B4E-B367-E167BE5E4087}"/>
              </a:ext>
            </a:extLst>
          </p:cNvPr>
          <p:cNvPicPr>
            <a:picLocks noChangeAspect="1"/>
          </p:cNvPicPr>
          <p:nvPr/>
        </p:nvPicPr>
        <p:blipFill>
          <a:blip r:embed="rId3"/>
          <a:stretch>
            <a:fillRect/>
          </a:stretch>
        </p:blipFill>
        <p:spPr>
          <a:xfrm>
            <a:off x="4623445" y="2719540"/>
            <a:ext cx="4520555" cy="2190083"/>
          </a:xfrm>
          <a:prstGeom prst="rect">
            <a:avLst/>
          </a:prstGeom>
        </p:spPr>
      </p:pic>
      <p:sp>
        <p:nvSpPr>
          <p:cNvPr id="12" name="Slide Number Placeholder 1">
            <a:extLst>
              <a:ext uri="{FF2B5EF4-FFF2-40B4-BE49-F238E27FC236}">
                <a16:creationId xmlns:a16="http://schemas.microsoft.com/office/drawing/2014/main" xmlns=""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endParaRPr lang="en-GB" smtClean="0"/>
          </a:p>
        </p:txBody>
      </p:sp>
    </p:spTree>
    <p:extLst>
      <p:ext uri="{BB962C8B-B14F-4D97-AF65-F5344CB8AC3E}">
        <p14:creationId xmlns:p14="http://schemas.microsoft.com/office/powerpoint/2010/main" val="261113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117482"/>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dirty="0">
                <a:latin typeface="Verdana" panose="020B0604030504040204" pitchFamily="34" charset="0"/>
                <a:ea typeface="Verdana" panose="020B0604030504040204" pitchFamily="34" charset="0"/>
              </a:rPr>
              <a:t>Specializate sau normale</a:t>
            </a:r>
          </a:p>
        </p:txBody>
      </p:sp>
      <p:sp>
        <p:nvSpPr>
          <p:cNvPr id="5" name="Rectangle 4">
            <a:extLst>
              <a:ext uri="{FF2B5EF4-FFF2-40B4-BE49-F238E27FC236}">
                <a16:creationId xmlns:a16="http://schemas.microsoft.com/office/drawing/2014/main" xmlns="" id="{7FA81925-418B-D44C-9255-2AEBBFBC0ADA}"/>
              </a:ext>
            </a:extLst>
          </p:cNvPr>
          <p:cNvSpPr/>
          <p:nvPr/>
        </p:nvSpPr>
        <p:spPr>
          <a:xfrm>
            <a:off x="238449" y="1039070"/>
            <a:ext cx="4505830" cy="5670783"/>
          </a:xfrm>
          <a:prstGeom prst="rect">
            <a:avLst/>
          </a:prstGeom>
        </p:spPr>
        <p:txBody>
          <a:bodyPr wrap="square">
            <a:spAutoFit/>
          </a:bodyPr>
          <a:lstStyle/>
          <a:p>
            <a:pPr marL="342900" indent="-342900">
              <a:buFont typeface="Arial" panose="020B0604020202020204" pitchFamily="34" charset="0"/>
              <a:buChar char="•"/>
            </a:pPr>
            <a:r>
              <a:rPr lang="ro-RO" sz="2200" b="1" dirty="0"/>
              <a:t>Cadrul juridic actual: </a:t>
            </a:r>
          </a:p>
          <a:p>
            <a:endParaRPr lang="en-GB" sz="1050" b="1" dirty="0"/>
          </a:p>
          <a:p>
            <a:pPr marL="342900" indent="-342900" algn="just">
              <a:buFont typeface="Calibri" panose="020F0502020204030204" pitchFamily="34" charset="0"/>
              <a:buChar char="‐"/>
            </a:pPr>
            <a:r>
              <a:rPr lang="ro-RO" sz="2200" dirty="0"/>
              <a:t>dacă sunt specializate, care este cadrul juridic?</a:t>
            </a:r>
          </a:p>
          <a:p>
            <a:pPr marL="342900" indent="-342900" algn="just">
              <a:buFont typeface="Calibri" panose="020F0502020204030204" pitchFamily="34" charset="0"/>
              <a:buChar char="‐"/>
            </a:pPr>
            <a:r>
              <a:rPr lang="ro-RO" sz="2200" dirty="0"/>
              <a:t>care este nivelul normativ al regulamentului?</a:t>
            </a:r>
          </a:p>
          <a:p>
            <a:pPr marL="342900" indent="-342900" algn="just">
              <a:buFont typeface="Calibri" panose="020F0502020204030204" pitchFamily="34" charset="0"/>
              <a:buChar char="‐"/>
            </a:pPr>
            <a:r>
              <a:rPr lang="ro-RO" sz="2200" dirty="0"/>
              <a:t>care sunt competențele juridice ale acestora?</a:t>
            </a:r>
          </a:p>
          <a:p>
            <a:pPr marL="342900" indent="-342900" algn="just" defTabSz="496888">
              <a:buFont typeface="Calibri" panose="020F0502020204030204" pitchFamily="34" charset="0"/>
              <a:buChar char="‐"/>
            </a:pPr>
            <a:r>
              <a:rPr lang="ro-RO" sz="2200" dirty="0"/>
              <a:t>cum sunt acestea organizate?</a:t>
            </a:r>
          </a:p>
          <a:p>
            <a:pPr marL="342900" indent="-342900" algn="just">
              <a:buFont typeface="Calibri" panose="020F0502020204030204" pitchFamily="34" charset="0"/>
              <a:buChar char="‐"/>
            </a:pPr>
            <a:r>
              <a:rPr lang="ro-RO" sz="2200" dirty="0"/>
              <a:t>cât de bine sunt familiarizate acestea cu alte organe de aplicare a legii, procuratură, instanțe etc.? </a:t>
            </a:r>
          </a:p>
          <a:p>
            <a:pPr marL="342900" indent="-342900" algn="just">
              <a:buFont typeface="Calibri" panose="020F0502020204030204" pitchFamily="34" charset="0"/>
              <a:buChar char="‐"/>
            </a:pPr>
            <a:r>
              <a:rPr lang="ro-RO" sz="2200" dirty="0"/>
              <a:t>cum pot fi acestea contactate?</a:t>
            </a:r>
          </a:p>
          <a:p>
            <a:pPr marL="342900" indent="-342900" algn="just">
              <a:buFont typeface="Calibri" panose="020F0502020204030204" pitchFamily="34" charset="0"/>
              <a:buChar char="‐"/>
            </a:pPr>
            <a:r>
              <a:rPr lang="ro-RO" sz="2200" dirty="0"/>
              <a:t>cât de solidă este formarea acestora?</a:t>
            </a:r>
          </a:p>
          <a:p>
            <a:pPr marL="342900" indent="-342900" algn="just">
              <a:buFont typeface="Calibri" panose="020F0502020204030204" pitchFamily="34" charset="0"/>
              <a:buChar char="‐"/>
            </a:pPr>
            <a:r>
              <a:rPr lang="ro-RO" sz="2200" dirty="0"/>
              <a:t>care este nivelul de experiență al acestora? </a:t>
            </a:r>
          </a:p>
        </p:txBody>
      </p:sp>
      <p:pic>
        <p:nvPicPr>
          <p:cNvPr id="6" name="Picture 5">
            <a:extLst>
              <a:ext uri="{FF2B5EF4-FFF2-40B4-BE49-F238E27FC236}">
                <a16:creationId xmlns:a16="http://schemas.microsoft.com/office/drawing/2014/main" xmlns="" id="{87C5E393-1615-8B4E-B367-E167BE5E4087}"/>
              </a:ext>
            </a:extLst>
          </p:cNvPr>
          <p:cNvPicPr>
            <a:picLocks noChangeAspect="1"/>
          </p:cNvPicPr>
          <p:nvPr/>
        </p:nvPicPr>
        <p:blipFill>
          <a:blip r:embed="rId3"/>
          <a:stretch>
            <a:fillRect/>
          </a:stretch>
        </p:blipFill>
        <p:spPr>
          <a:xfrm>
            <a:off x="4623445" y="2719540"/>
            <a:ext cx="4520555" cy="2190083"/>
          </a:xfrm>
          <a:prstGeom prst="rect">
            <a:avLst/>
          </a:prstGeom>
        </p:spPr>
      </p:pic>
      <p:sp>
        <p:nvSpPr>
          <p:cNvPr id="12" name="Slide Number Placeholder 1">
            <a:extLst>
              <a:ext uri="{FF2B5EF4-FFF2-40B4-BE49-F238E27FC236}">
                <a16:creationId xmlns:a16="http://schemas.microsoft.com/office/drawing/2014/main" xmlns=""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endParaRPr lang="en-GB" smtClean="0"/>
          </a:p>
        </p:txBody>
      </p:sp>
    </p:spTree>
    <p:extLst>
      <p:ext uri="{BB962C8B-B14F-4D97-AF65-F5344CB8AC3E}">
        <p14:creationId xmlns:p14="http://schemas.microsoft.com/office/powerpoint/2010/main" val="231602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15548" y="304800"/>
            <a:ext cx="7328452" cy="7392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dirty="0" smtClean="0">
                <a:latin typeface="Verdana" panose="020B0604030504040204" pitchFamily="34" charset="0"/>
                <a:ea typeface="Verdana" panose="020B0604030504040204" pitchFamily="34" charset="0"/>
              </a:rPr>
              <a:t>Competențele </a:t>
            </a:r>
            <a:r>
              <a:rPr lang="ro-RO" sz="3200" dirty="0">
                <a:latin typeface="Verdana" panose="020B0604030504040204" pitchFamily="34" charset="0"/>
                <a:ea typeface="Verdana" panose="020B0604030504040204" pitchFamily="34" charset="0"/>
              </a:rPr>
              <a:t>autorităților din domeniul criminalității informatice</a:t>
            </a:r>
          </a:p>
          <a:p>
            <a:pPr algn="r"/>
            <a:endParaRPr lang="ro-RO" sz="3200" dirty="0">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xmlns="" id="{7FA81925-418B-D44C-9255-2AEBBFBC0ADA}"/>
              </a:ext>
            </a:extLst>
          </p:cNvPr>
          <p:cNvSpPr/>
          <p:nvPr/>
        </p:nvSpPr>
        <p:spPr>
          <a:xfrm>
            <a:off x="336274" y="1044000"/>
            <a:ext cx="4572000" cy="5509200"/>
          </a:xfrm>
          <a:prstGeom prst="rect">
            <a:avLst/>
          </a:prstGeom>
        </p:spPr>
        <p:txBody>
          <a:bodyPr>
            <a:spAutoFit/>
          </a:bodyPr>
          <a:lstStyle/>
          <a:p>
            <a:pPr marL="342900" indent="-342900">
              <a:buFont typeface="Arial" panose="020B0604020202020204" pitchFamily="34" charset="0"/>
              <a:buChar char="•"/>
            </a:pPr>
            <a:r>
              <a:rPr lang="ro-RO" sz="2200" b="1" dirty="0"/>
              <a:t>Legislatorii/Guvernul i-au împuternicit să: </a:t>
            </a:r>
          </a:p>
          <a:p>
            <a:pPr marL="342900" indent="-342900" algn="just">
              <a:buFont typeface="Calibri" panose="020F0502020204030204" pitchFamily="34" charset="0"/>
              <a:buChar char="‐"/>
            </a:pPr>
            <a:r>
              <a:rPr lang="ro-RO" sz="2200" dirty="0"/>
              <a:t>aibă o competență specifică în materie de drept material?</a:t>
            </a:r>
          </a:p>
          <a:p>
            <a:pPr marL="342900" indent="-342900" algn="just">
              <a:buFont typeface="Calibri" panose="020F0502020204030204" pitchFamily="34" charset="0"/>
              <a:buChar char="‐"/>
            </a:pPr>
            <a:r>
              <a:rPr lang="ro-RO" sz="2200" dirty="0"/>
              <a:t>aibă acțiuni și abilități specifice dreptului procesual?</a:t>
            </a:r>
          </a:p>
          <a:p>
            <a:pPr marL="342900" indent="-342900" algn="just">
              <a:buFont typeface="Calibri" panose="020F0502020204030204" pitchFamily="34" charset="0"/>
              <a:buChar char="‐"/>
            </a:pPr>
            <a:r>
              <a:rPr lang="ro-RO" sz="2200" dirty="0"/>
              <a:t>aibă competențe specifice privind asistența juridică reciprocă?</a:t>
            </a:r>
          </a:p>
          <a:p>
            <a:pPr marL="342900" indent="-342900" algn="just">
              <a:buFont typeface="Calibri" panose="020F0502020204030204" pitchFamily="34" charset="0"/>
              <a:buChar char="‐"/>
            </a:pPr>
            <a:r>
              <a:rPr lang="ro-RO" sz="2200" dirty="0"/>
              <a:t>aibă o configurare organizațională specifică (departamente) și lanț de comandă/responsabilitate?</a:t>
            </a:r>
          </a:p>
          <a:p>
            <a:pPr marL="342900" indent="-342900" algn="just">
              <a:buFont typeface="Calibri" panose="020F0502020204030204" pitchFamily="34" charset="0"/>
              <a:buChar char="‐"/>
            </a:pPr>
            <a:r>
              <a:rPr lang="ro-RO" sz="2200" dirty="0"/>
              <a:t>aibă echipamente și spații specifice?</a:t>
            </a:r>
          </a:p>
          <a:p>
            <a:pPr marL="342900" indent="-342900" algn="just">
              <a:buFont typeface="Calibri" panose="020F0502020204030204" pitchFamily="34" charset="0"/>
              <a:buChar char="‐"/>
            </a:pPr>
            <a:r>
              <a:rPr lang="ro-RO" sz="2200" dirty="0"/>
              <a:t>aibă o formare specializată?</a:t>
            </a:r>
          </a:p>
          <a:p>
            <a:pPr marL="342900" indent="-342900" algn="just">
              <a:buFont typeface="Calibri" panose="020F0502020204030204" pitchFamily="34" charset="0"/>
              <a:buChar char="‐"/>
            </a:pPr>
            <a:r>
              <a:rPr lang="ro-RO" sz="2200" dirty="0"/>
              <a:t>aibă un buget suficient pentru propriile activități?</a:t>
            </a:r>
          </a:p>
        </p:txBody>
      </p:sp>
      <p:pic>
        <p:nvPicPr>
          <p:cNvPr id="7" name="Picture 6">
            <a:extLst>
              <a:ext uri="{FF2B5EF4-FFF2-40B4-BE49-F238E27FC236}">
                <a16:creationId xmlns:a16="http://schemas.microsoft.com/office/drawing/2014/main" xmlns="" id="{97B39A65-15A5-884C-8138-1382F4E07198}"/>
              </a:ext>
            </a:extLst>
          </p:cNvPr>
          <p:cNvPicPr>
            <a:picLocks noChangeAspect="1"/>
          </p:cNvPicPr>
          <p:nvPr/>
        </p:nvPicPr>
        <p:blipFill>
          <a:blip r:embed="rId3"/>
          <a:stretch>
            <a:fillRect/>
          </a:stretch>
        </p:blipFill>
        <p:spPr>
          <a:xfrm>
            <a:off x="5010287" y="2660419"/>
            <a:ext cx="3797439" cy="2126566"/>
          </a:xfrm>
          <a:prstGeom prst="rect">
            <a:avLst/>
          </a:prstGeom>
        </p:spPr>
      </p:pic>
      <p:sp>
        <p:nvSpPr>
          <p:cNvPr id="12" name="Slide Number Placeholder 1">
            <a:extLst>
              <a:ext uri="{FF2B5EF4-FFF2-40B4-BE49-F238E27FC236}">
                <a16:creationId xmlns:a16="http://schemas.microsoft.com/office/drawing/2014/main" xmlns=""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endParaRPr lang="en-GB" smtClean="0"/>
          </a:p>
        </p:txBody>
      </p:sp>
    </p:spTree>
    <p:extLst>
      <p:ext uri="{BB962C8B-B14F-4D97-AF65-F5344CB8AC3E}">
        <p14:creationId xmlns:p14="http://schemas.microsoft.com/office/powerpoint/2010/main" val="174497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a16="http://schemas.microsoft.com/office/drawing/2014/main" xmlns="" id="{7FA81925-418B-D44C-9255-2AEBBFBC0ADA}"/>
              </a:ext>
            </a:extLst>
          </p:cNvPr>
          <p:cNvSpPr/>
          <p:nvPr/>
        </p:nvSpPr>
        <p:spPr>
          <a:xfrm>
            <a:off x="323022" y="989546"/>
            <a:ext cx="4572000" cy="5670783"/>
          </a:xfrm>
          <a:prstGeom prst="rect">
            <a:avLst/>
          </a:prstGeom>
        </p:spPr>
        <p:txBody>
          <a:bodyPr>
            <a:spAutoFit/>
          </a:bodyPr>
          <a:lstStyle/>
          <a:p>
            <a:pPr marL="342900" indent="-342900">
              <a:buFont typeface="Arial" panose="020B0604020202020204" pitchFamily="34" charset="0"/>
              <a:buChar char="•"/>
            </a:pPr>
            <a:r>
              <a:rPr lang="ro-RO" sz="2200" b="1" dirty="0"/>
              <a:t>Din punct de vedere organizațional: </a:t>
            </a:r>
          </a:p>
          <a:p>
            <a:pPr marL="342900" indent="-342900">
              <a:buFont typeface="Arial" panose="020B0604020202020204" pitchFamily="34" charset="0"/>
              <a:buChar char="•"/>
            </a:pPr>
            <a:endParaRPr lang="en-GB" sz="1050" b="1" dirty="0"/>
          </a:p>
          <a:p>
            <a:pPr marL="342900" indent="-342900" algn="just">
              <a:buFont typeface="Calibri" panose="020F0502020204030204" pitchFamily="34" charset="0"/>
              <a:buChar char="‐"/>
            </a:pPr>
            <a:r>
              <a:rPr lang="ro-RO" sz="2200" dirty="0"/>
              <a:t>au autoritățile de aplicare a legii suficienți agenți, personal de sprijin și alte resurse umane și tehnice la dispoziție?</a:t>
            </a:r>
          </a:p>
          <a:p>
            <a:pPr marL="342900" indent="-342900" algn="just">
              <a:buFont typeface="Calibri" panose="020F0502020204030204" pitchFamily="34" charset="0"/>
              <a:buChar char="‐"/>
            </a:pPr>
            <a:r>
              <a:rPr lang="ro-RO" sz="2200" dirty="0"/>
              <a:t>are procuratura la dispoziție suficienți procurori, consilieri și ajutoare, precum și alte resurse?</a:t>
            </a:r>
          </a:p>
          <a:p>
            <a:pPr marL="342900" indent="-342900" algn="just">
              <a:buFont typeface="Calibri" panose="020F0502020204030204" pitchFamily="34" charset="0"/>
              <a:buChar char="‐"/>
            </a:pPr>
            <a:r>
              <a:rPr lang="ro-RO" sz="2200" dirty="0"/>
              <a:t>are </a:t>
            </a:r>
            <a:r>
              <a:rPr lang="ro-RO" sz="2200" dirty="0" smtClean="0"/>
              <a:t>camera/departamentul instanței destui </a:t>
            </a:r>
            <a:r>
              <a:rPr lang="ro-RO" sz="2200" dirty="0"/>
              <a:t>judecători, ajutoare și alte resurse la dispoziție?</a:t>
            </a:r>
          </a:p>
          <a:p>
            <a:pPr marL="342900" indent="-342900" algn="just">
              <a:buFont typeface="Calibri" panose="020F0502020204030204" pitchFamily="34" charset="0"/>
              <a:buChar char="‐"/>
            </a:pPr>
            <a:r>
              <a:rPr lang="ro-RO" sz="2200" dirty="0"/>
              <a:t>este autoritatea competentă de supraveghere a statului</a:t>
            </a:r>
            <a:r>
              <a:rPr lang="ro-RO" sz="2200" dirty="0" smtClean="0"/>
              <a:t>/ Guvernului/sistemului </a:t>
            </a:r>
            <a:r>
              <a:rPr lang="ro-RO" sz="2200" dirty="0"/>
              <a:t>judiciar pregătită să le susțină activitățile?</a:t>
            </a:r>
          </a:p>
        </p:txBody>
      </p:sp>
      <p:pic>
        <p:nvPicPr>
          <p:cNvPr id="12" name="Picture 11">
            <a:extLst>
              <a:ext uri="{FF2B5EF4-FFF2-40B4-BE49-F238E27FC236}">
                <a16:creationId xmlns:a16="http://schemas.microsoft.com/office/drawing/2014/main" xmlns="" id="{6DC88ADE-144A-BF42-8C7B-E4CC0F23EFBB}"/>
              </a:ext>
            </a:extLst>
          </p:cNvPr>
          <p:cNvPicPr>
            <a:picLocks noChangeAspect="1"/>
          </p:cNvPicPr>
          <p:nvPr/>
        </p:nvPicPr>
        <p:blipFill>
          <a:blip r:embed="rId3"/>
          <a:stretch>
            <a:fillRect/>
          </a:stretch>
        </p:blipFill>
        <p:spPr>
          <a:xfrm>
            <a:off x="5010287" y="2660419"/>
            <a:ext cx="3797439" cy="2126566"/>
          </a:xfrm>
          <a:prstGeom prst="rect">
            <a:avLst/>
          </a:prstGeom>
        </p:spPr>
      </p:pic>
      <p:sp>
        <p:nvSpPr>
          <p:cNvPr id="16" name="Rectangle 15">
            <a:extLst>
              <a:ext uri="{FF2B5EF4-FFF2-40B4-BE49-F238E27FC236}">
                <a16:creationId xmlns:a16="http://schemas.microsoft.com/office/drawing/2014/main" xmlns="" id="{1AB647F1-1DB2-4F02-8864-DC4AD13AD00C}"/>
              </a:ext>
            </a:extLst>
          </p:cNvPr>
          <p:cNvSpPr/>
          <p:nvPr/>
        </p:nvSpPr>
        <p:spPr>
          <a:xfrm>
            <a:off x="1722783" y="67958"/>
            <a:ext cx="7421217"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dirty="0">
                <a:latin typeface="Verdana" panose="020B0604030504040204" pitchFamily="34" charset="0"/>
                <a:ea typeface="Verdana" panose="020B0604030504040204" pitchFamily="34" charset="0"/>
              </a:rPr>
              <a:t>Capacitățile autorităților din domeniul criminalității informatice</a:t>
            </a:r>
          </a:p>
        </p:txBody>
      </p:sp>
      <p:sp>
        <p:nvSpPr>
          <p:cNvPr id="19" name="Slide Number Placeholder 1">
            <a:extLst>
              <a:ext uri="{FF2B5EF4-FFF2-40B4-BE49-F238E27FC236}">
                <a16:creationId xmlns:a16="http://schemas.microsoft.com/office/drawing/2014/main" xmlns="" id="{93F621E1-9ACD-4124-9918-27EDD9426654}"/>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9</a:t>
            </a:fld>
            <a:endParaRPr lang="en-GB" smtClean="0"/>
          </a:p>
        </p:txBody>
      </p:sp>
    </p:spTree>
    <p:extLst>
      <p:ext uri="{BB962C8B-B14F-4D97-AF65-F5344CB8AC3E}">
        <p14:creationId xmlns:p14="http://schemas.microsoft.com/office/powerpoint/2010/main" val="32670912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977</TotalTime>
  <Words>3279</Words>
  <Application>Microsoft Office PowerPoint</Application>
  <PresentationFormat>On-screen Show (4:3)</PresentationFormat>
  <Paragraphs>470</Paragraphs>
  <Slides>35</Slides>
  <Notes>23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MS PGothic</vt:lpstr>
      <vt:lpstr>MS PGothic</vt:lpstr>
      <vt:lpstr>Arial</vt:lpstr>
      <vt:lpstr>Arial Narrow</vt:lpstr>
      <vt:lpstr>Calibri</vt:lpstr>
      <vt:lpstr>Calibri (heading)</vt:lpstr>
      <vt:lpstr>Calibri Light</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carmen nepomuceno</cp:lastModifiedBy>
  <cp:revision>127</cp:revision>
  <dcterms:created xsi:type="dcterms:W3CDTF">2020-10-07T11:36:01Z</dcterms:created>
  <dcterms:modified xsi:type="dcterms:W3CDTF">2021-03-17T20:24:31Z</dcterms:modified>
</cp:coreProperties>
</file>