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97" r:id="rId2"/>
    <p:sldMasterId id="2147483709" r:id="rId3"/>
    <p:sldMasterId id="2147483721" r:id="rId4"/>
    <p:sldMasterId id="2147483793" r:id="rId5"/>
  </p:sldMasterIdLst>
  <p:notesMasterIdLst>
    <p:notesMasterId r:id="rId85"/>
  </p:notesMasterIdLst>
  <p:sldIdLst>
    <p:sldId id="260" r:id="rId6"/>
    <p:sldId id="264" r:id="rId7"/>
    <p:sldId id="265" r:id="rId8"/>
    <p:sldId id="266" r:id="rId9"/>
    <p:sldId id="267" r:id="rId10"/>
    <p:sldId id="270" r:id="rId11"/>
    <p:sldId id="271" r:id="rId12"/>
    <p:sldId id="272" r:id="rId13"/>
    <p:sldId id="693" r:id="rId14"/>
    <p:sldId id="694" r:id="rId15"/>
    <p:sldId id="695" r:id="rId16"/>
    <p:sldId id="696" r:id="rId17"/>
    <p:sldId id="697" r:id="rId18"/>
    <p:sldId id="698" r:id="rId19"/>
    <p:sldId id="699" r:id="rId20"/>
    <p:sldId id="700" r:id="rId21"/>
    <p:sldId id="263" r:id="rId22"/>
    <p:sldId id="701" r:id="rId23"/>
    <p:sldId id="702" r:id="rId24"/>
    <p:sldId id="703" r:id="rId25"/>
    <p:sldId id="704" r:id="rId26"/>
    <p:sldId id="705" r:id="rId27"/>
    <p:sldId id="706" r:id="rId28"/>
    <p:sldId id="707" r:id="rId29"/>
    <p:sldId id="708" r:id="rId30"/>
    <p:sldId id="763" r:id="rId31"/>
    <p:sldId id="710" r:id="rId32"/>
    <p:sldId id="711" r:id="rId33"/>
    <p:sldId id="712" r:id="rId34"/>
    <p:sldId id="713" r:id="rId35"/>
    <p:sldId id="714" r:id="rId36"/>
    <p:sldId id="715" r:id="rId37"/>
    <p:sldId id="764" r:id="rId38"/>
    <p:sldId id="717" r:id="rId39"/>
    <p:sldId id="718" r:id="rId40"/>
    <p:sldId id="719" r:id="rId41"/>
    <p:sldId id="720" r:id="rId42"/>
    <p:sldId id="721" r:id="rId43"/>
    <p:sldId id="722" r:id="rId44"/>
    <p:sldId id="723" r:id="rId45"/>
    <p:sldId id="724" r:id="rId46"/>
    <p:sldId id="725" r:id="rId47"/>
    <p:sldId id="726" r:id="rId48"/>
    <p:sldId id="727" r:id="rId49"/>
    <p:sldId id="728" r:id="rId50"/>
    <p:sldId id="729" r:id="rId51"/>
    <p:sldId id="730" r:id="rId52"/>
    <p:sldId id="731" r:id="rId53"/>
    <p:sldId id="732" r:id="rId54"/>
    <p:sldId id="733" r:id="rId55"/>
    <p:sldId id="734" r:id="rId56"/>
    <p:sldId id="735" r:id="rId57"/>
    <p:sldId id="736" r:id="rId58"/>
    <p:sldId id="737" r:id="rId59"/>
    <p:sldId id="738" r:id="rId60"/>
    <p:sldId id="739" r:id="rId61"/>
    <p:sldId id="740" r:id="rId62"/>
    <p:sldId id="741" r:id="rId63"/>
    <p:sldId id="742" r:id="rId64"/>
    <p:sldId id="765" r:id="rId65"/>
    <p:sldId id="744" r:id="rId66"/>
    <p:sldId id="745" r:id="rId67"/>
    <p:sldId id="746" r:id="rId68"/>
    <p:sldId id="747" r:id="rId69"/>
    <p:sldId id="748" r:id="rId70"/>
    <p:sldId id="749" r:id="rId71"/>
    <p:sldId id="750" r:id="rId72"/>
    <p:sldId id="751" r:id="rId73"/>
    <p:sldId id="752" r:id="rId74"/>
    <p:sldId id="753" r:id="rId75"/>
    <p:sldId id="754" r:id="rId76"/>
    <p:sldId id="755" r:id="rId77"/>
    <p:sldId id="756" r:id="rId78"/>
    <p:sldId id="757" r:id="rId79"/>
    <p:sldId id="758" r:id="rId80"/>
    <p:sldId id="759" r:id="rId81"/>
    <p:sldId id="766" r:id="rId82"/>
    <p:sldId id="761" r:id="rId83"/>
    <p:sldId id="762"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ulli" id="{2CD8423E-0CCD-48E0-A715-3EC094151D76}">
          <p14:sldIdLst>
            <p14:sldId id="260"/>
          </p14:sldIdLst>
        </p14:section>
        <p14:section name="Hyrje" id="{DEED0A68-EF9C-4733-ADAA-766A859E58BB}">
          <p14:sldIdLst>
            <p14:sldId id="264"/>
            <p14:sldId id="265"/>
            <p14:sldId id="266"/>
          </p14:sldIdLst>
        </p14:section>
        <p14:section name="Seksioni 1" id="{1F767E79-2A4A-4837-8114-C2475E36F49A}">
          <p14:sldIdLst>
            <p14:sldId id="267"/>
            <p14:sldId id="270"/>
            <p14:sldId id="271"/>
            <p14:sldId id="272"/>
            <p14:sldId id="693"/>
            <p14:sldId id="694"/>
            <p14:sldId id="695"/>
            <p14:sldId id="696"/>
            <p14:sldId id="697"/>
            <p14:sldId id="698"/>
            <p14:sldId id="699"/>
            <p14:sldId id="700"/>
            <p14:sldId id="263"/>
          </p14:sldIdLst>
        </p14:section>
        <p14:section name="Seksioni 2" id="{A68F2295-F5DD-4D3C-80C5-77D5AA65452C}">
          <p14:sldIdLst>
            <p14:sldId id="701"/>
            <p14:sldId id="702"/>
            <p14:sldId id="703"/>
            <p14:sldId id="704"/>
            <p14:sldId id="705"/>
            <p14:sldId id="706"/>
            <p14:sldId id="707"/>
            <p14:sldId id="708"/>
            <p14:sldId id="763"/>
          </p14:sldIdLst>
        </p14:section>
        <p14:section name="Seksioni 3" id="{BA7BF245-99FD-4D81-8A44-4744348AA3CC}">
          <p14:sldIdLst>
            <p14:sldId id="710"/>
            <p14:sldId id="711"/>
            <p14:sldId id="712"/>
            <p14:sldId id="713"/>
            <p14:sldId id="714"/>
            <p14:sldId id="715"/>
            <p14:sldId id="764"/>
          </p14:sldIdLst>
        </p14:section>
        <p14:section name="Seksioni 4" id="{FB826E72-E892-40AE-91C2-8D1AE172E25E}">
          <p14:sldIdLst>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65"/>
          </p14:sldIdLst>
        </p14:section>
        <p14:section name="Seksioni 5" id="{F02F9B30-F047-4103-8293-60F95F8F1681}">
          <p14:sldIdLst>
            <p14:sldId id="744"/>
            <p14:sldId id="745"/>
            <p14:sldId id="746"/>
            <p14:sldId id="747"/>
            <p14:sldId id="748"/>
            <p14:sldId id="749"/>
            <p14:sldId id="750"/>
            <p14:sldId id="751"/>
            <p14:sldId id="752"/>
            <p14:sldId id="753"/>
            <p14:sldId id="754"/>
            <p14:sldId id="755"/>
            <p14:sldId id="756"/>
            <p14:sldId id="757"/>
            <p14:sldId id="758"/>
            <p14:sldId id="759"/>
            <p14:sldId id="766"/>
          </p14:sldIdLst>
        </p14:section>
        <p14:section name="Konkluzione" id="{5A5BBFAC-6BFB-427D-AB14-4EC77CB984B5}">
          <p14:sldIdLst>
            <p14:sldId id="761"/>
            <p14:sldId id="762"/>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2" clrIdx="0">
    <p:extLst/>
  </p:cmAuthor>
  <p:cmAuthor id="2" name="DUTA Elena" initials="DE" lastIdx="9"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3366" autoAdjust="0"/>
  </p:normalViewPr>
  <p:slideViewPr>
    <p:cSldViewPr snapToGrid="0">
      <p:cViewPr>
        <p:scale>
          <a:sx n="90" d="100"/>
          <a:sy n="90" d="100"/>
        </p:scale>
        <p:origin x="-1008" y="168"/>
      </p:cViewPr>
      <p:guideLst>
        <p:guide orient="horz" pos="2160"/>
        <p:guide pos="2880"/>
      </p:guideLst>
    </p:cSldViewPr>
  </p:slideViewPr>
  <p:notesTextViewPr>
    <p:cViewPr>
      <p:scale>
        <a:sx n="1" d="1"/>
        <a:sy n="1" d="1"/>
      </p:scale>
      <p:origin x="0" y="0"/>
    </p:cViewPr>
  </p:notesText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F8CF0-4504-4ECB-8231-4EBF0278FE49}" type="doc">
      <dgm:prSet loTypeId="urn:microsoft.com/office/officeart/2005/8/layout/hChevron3" loCatId="process" qsTypeId="urn:microsoft.com/office/officeart/2005/8/quickstyle/simple1" qsCatId="simple" csTypeId="urn:microsoft.com/office/officeart/2005/8/colors/accent1_2" csCatId="accent1" phldr="1"/>
      <dgm:spPr/>
    </dgm:pt>
    <dgm:pt modelId="{0EE6F383-1829-4BBD-9A89-A0EA712ED0FE}">
      <dgm:prSet phldrT="[Text]"/>
      <dgm:spPr>
        <a:solidFill>
          <a:srgbClr val="FFC000"/>
        </a:solidFill>
      </dgm:spPr>
      <dgm:t>
        <a:bodyPr/>
        <a:lstStyle/>
        <a:p>
          <a:r>
            <a:rPr lang="sq-AL" b="1" noProof="0"/>
            <a:t>Marrja</a:t>
          </a:r>
        </a:p>
      </dgm:t>
    </dgm:pt>
    <dgm:pt modelId="{DB5D72B8-5F40-4D6F-B13C-2F4B3CFAA3B3}" type="parTrans" cxnId="{F2590711-9A3E-45A4-BF04-B41AC57288BF}">
      <dgm:prSet/>
      <dgm:spPr/>
      <dgm:t>
        <a:bodyPr/>
        <a:lstStyle/>
        <a:p>
          <a:endParaRPr lang="de-DE"/>
        </a:p>
      </dgm:t>
    </dgm:pt>
    <dgm:pt modelId="{5D4BEF66-D5EE-4A77-BA22-4BB7B418E4CE}" type="sibTrans" cxnId="{F2590711-9A3E-45A4-BF04-B41AC57288BF}">
      <dgm:prSet/>
      <dgm:spPr/>
      <dgm:t>
        <a:bodyPr/>
        <a:lstStyle/>
        <a:p>
          <a:endParaRPr lang="de-DE"/>
        </a:p>
      </dgm:t>
    </dgm:pt>
    <dgm:pt modelId="{2FDADE6F-CB3F-4AE6-8982-684365E8ADBD}">
      <dgm:prSet phldrT="[Text]"/>
      <dgm:spPr>
        <a:solidFill>
          <a:srgbClr val="00B050"/>
        </a:solidFill>
      </dgm:spPr>
      <dgm:t>
        <a:bodyPr/>
        <a:lstStyle/>
        <a:p>
          <a:r>
            <a:rPr lang="sq-AL" b="1" noProof="0"/>
            <a:t>Përpunimi</a:t>
          </a:r>
        </a:p>
      </dgm:t>
    </dgm:pt>
    <dgm:pt modelId="{E8899724-4751-40F2-A2A9-A8CBA859A0F4}" type="parTrans" cxnId="{B306E225-BEE8-480E-A364-F55826619151}">
      <dgm:prSet/>
      <dgm:spPr/>
      <dgm:t>
        <a:bodyPr/>
        <a:lstStyle/>
        <a:p>
          <a:endParaRPr lang="de-DE"/>
        </a:p>
      </dgm:t>
    </dgm:pt>
    <dgm:pt modelId="{97CFFFB1-C0BC-4B09-913D-EC46EB301898}" type="sibTrans" cxnId="{B306E225-BEE8-480E-A364-F55826619151}">
      <dgm:prSet/>
      <dgm:spPr/>
      <dgm:t>
        <a:bodyPr/>
        <a:lstStyle/>
        <a:p>
          <a:endParaRPr lang="de-DE"/>
        </a:p>
      </dgm:t>
    </dgm:pt>
    <dgm:pt modelId="{47A89173-DB96-4A86-B75D-01212DE1A64B}">
      <dgm:prSet phldrT="[Text]"/>
      <dgm:spPr/>
      <dgm:t>
        <a:bodyPr/>
        <a:lstStyle/>
        <a:p>
          <a:r>
            <a:rPr lang="sq-AL" b="1" noProof="0"/>
            <a:t>Analizimi</a:t>
          </a:r>
        </a:p>
      </dgm:t>
    </dgm:pt>
    <dgm:pt modelId="{2FB33732-1844-40E6-9012-D43AC3413C71}" type="parTrans" cxnId="{EEEB637D-C0AE-4013-849B-7D7F685C40C8}">
      <dgm:prSet/>
      <dgm:spPr/>
      <dgm:t>
        <a:bodyPr/>
        <a:lstStyle/>
        <a:p>
          <a:endParaRPr lang="de-DE"/>
        </a:p>
      </dgm:t>
    </dgm:pt>
    <dgm:pt modelId="{F3AAA990-CB48-463E-B9F0-CC07838B3502}" type="sibTrans" cxnId="{EEEB637D-C0AE-4013-849B-7D7F685C40C8}">
      <dgm:prSet/>
      <dgm:spPr/>
      <dgm:t>
        <a:bodyPr/>
        <a:lstStyle/>
        <a:p>
          <a:endParaRPr lang="de-DE"/>
        </a:p>
      </dgm:t>
    </dgm:pt>
    <dgm:pt modelId="{D9ACE7BF-3E96-4269-AA26-5DF561108E1A}">
      <dgm:prSet/>
      <dgm:spPr>
        <a:solidFill>
          <a:schemeClr val="accent4">
            <a:lumMod val="75000"/>
          </a:schemeClr>
        </a:solidFill>
      </dgm:spPr>
      <dgm:t>
        <a:bodyPr/>
        <a:lstStyle/>
        <a:p>
          <a:r>
            <a:rPr lang="sq-AL" b="1" noProof="0"/>
            <a:t>Prezantimi</a:t>
          </a:r>
        </a:p>
      </dgm:t>
    </dgm:pt>
    <dgm:pt modelId="{837BBB3F-9098-4A3E-9592-0D358F0810EF}" type="parTrans" cxnId="{986050D1-80D0-419C-B782-3947110D81A2}">
      <dgm:prSet/>
      <dgm:spPr/>
      <dgm:t>
        <a:bodyPr/>
        <a:lstStyle/>
        <a:p>
          <a:endParaRPr lang="de-DE"/>
        </a:p>
      </dgm:t>
    </dgm:pt>
    <dgm:pt modelId="{CBAA65B7-6F10-4AED-BD94-63F90AF14F15}" type="sibTrans" cxnId="{986050D1-80D0-419C-B782-3947110D81A2}">
      <dgm:prSet/>
      <dgm:spPr/>
      <dgm:t>
        <a:bodyPr/>
        <a:lstStyle/>
        <a:p>
          <a:endParaRPr lang="de-DE"/>
        </a:p>
      </dgm:t>
    </dgm:pt>
    <dgm:pt modelId="{59828533-5546-40F3-BAD2-1CA1044A0B64}" type="pres">
      <dgm:prSet presAssocID="{625F8CF0-4504-4ECB-8231-4EBF0278FE49}" presName="Name0" presStyleCnt="0">
        <dgm:presLayoutVars>
          <dgm:dir/>
          <dgm:resizeHandles val="exact"/>
        </dgm:presLayoutVars>
      </dgm:prSet>
      <dgm:spPr/>
    </dgm:pt>
    <dgm:pt modelId="{E0BAD33D-1F14-41F7-B89E-21D0B308F589}" type="pres">
      <dgm:prSet presAssocID="{0EE6F383-1829-4BBD-9A89-A0EA712ED0FE}" presName="parTxOnly" presStyleLbl="node1" presStyleIdx="0" presStyleCnt="4">
        <dgm:presLayoutVars>
          <dgm:bulletEnabled val="1"/>
        </dgm:presLayoutVars>
      </dgm:prSet>
      <dgm:spPr/>
      <dgm:t>
        <a:bodyPr/>
        <a:lstStyle/>
        <a:p>
          <a:endParaRPr lang="en-US"/>
        </a:p>
      </dgm:t>
    </dgm:pt>
    <dgm:pt modelId="{D2C37382-0CD8-43EA-89AC-D0F847C31E51}" type="pres">
      <dgm:prSet presAssocID="{5D4BEF66-D5EE-4A77-BA22-4BB7B418E4CE}" presName="parSpace" presStyleCnt="0"/>
      <dgm:spPr/>
    </dgm:pt>
    <dgm:pt modelId="{468B4480-34CD-4997-9F6B-2196D6114E0E}" type="pres">
      <dgm:prSet presAssocID="{2FDADE6F-CB3F-4AE6-8982-684365E8ADBD}" presName="parTxOnly" presStyleLbl="node1" presStyleIdx="1" presStyleCnt="4">
        <dgm:presLayoutVars>
          <dgm:bulletEnabled val="1"/>
        </dgm:presLayoutVars>
      </dgm:prSet>
      <dgm:spPr/>
      <dgm:t>
        <a:bodyPr/>
        <a:lstStyle/>
        <a:p>
          <a:endParaRPr lang="en-US"/>
        </a:p>
      </dgm:t>
    </dgm:pt>
    <dgm:pt modelId="{05320372-CD1D-4238-8BDE-7B8CA36C592A}" type="pres">
      <dgm:prSet presAssocID="{97CFFFB1-C0BC-4B09-913D-EC46EB301898}" presName="parSpace" presStyleCnt="0"/>
      <dgm:spPr/>
    </dgm:pt>
    <dgm:pt modelId="{F5457D1C-4EE2-4B58-8069-31794885CDD4}" type="pres">
      <dgm:prSet presAssocID="{47A89173-DB96-4A86-B75D-01212DE1A64B}" presName="parTxOnly" presStyleLbl="node1" presStyleIdx="2" presStyleCnt="4">
        <dgm:presLayoutVars>
          <dgm:bulletEnabled val="1"/>
        </dgm:presLayoutVars>
      </dgm:prSet>
      <dgm:spPr/>
      <dgm:t>
        <a:bodyPr/>
        <a:lstStyle/>
        <a:p>
          <a:endParaRPr lang="en-US"/>
        </a:p>
      </dgm:t>
    </dgm:pt>
    <dgm:pt modelId="{278A53E7-1DB5-4D6E-BE50-31004BFA7B55}" type="pres">
      <dgm:prSet presAssocID="{F3AAA990-CB48-463E-B9F0-CC07838B3502}" presName="parSpace" presStyleCnt="0"/>
      <dgm:spPr/>
    </dgm:pt>
    <dgm:pt modelId="{E8716B41-D4EA-4C19-A2AD-FB871FEC2B6C}" type="pres">
      <dgm:prSet presAssocID="{D9ACE7BF-3E96-4269-AA26-5DF561108E1A}" presName="parTxOnly" presStyleLbl="node1" presStyleIdx="3" presStyleCnt="4">
        <dgm:presLayoutVars>
          <dgm:bulletEnabled val="1"/>
        </dgm:presLayoutVars>
      </dgm:prSet>
      <dgm:spPr/>
      <dgm:t>
        <a:bodyPr/>
        <a:lstStyle/>
        <a:p>
          <a:endParaRPr lang="en-US"/>
        </a:p>
      </dgm:t>
    </dgm:pt>
  </dgm:ptLst>
  <dgm:cxnLst>
    <dgm:cxn modelId="{F2590711-9A3E-45A4-BF04-B41AC57288BF}" srcId="{625F8CF0-4504-4ECB-8231-4EBF0278FE49}" destId="{0EE6F383-1829-4BBD-9A89-A0EA712ED0FE}" srcOrd="0" destOrd="0" parTransId="{DB5D72B8-5F40-4D6F-B13C-2F4B3CFAA3B3}" sibTransId="{5D4BEF66-D5EE-4A77-BA22-4BB7B418E4CE}"/>
    <dgm:cxn modelId="{986050D1-80D0-419C-B782-3947110D81A2}" srcId="{625F8CF0-4504-4ECB-8231-4EBF0278FE49}" destId="{D9ACE7BF-3E96-4269-AA26-5DF561108E1A}" srcOrd="3" destOrd="0" parTransId="{837BBB3F-9098-4A3E-9592-0D358F0810EF}" sibTransId="{CBAA65B7-6F10-4AED-BD94-63F90AF14F15}"/>
    <dgm:cxn modelId="{9EC15A5F-4A9B-4A11-8989-16427A3C5E8C}" type="presOf" srcId="{2FDADE6F-CB3F-4AE6-8982-684365E8ADBD}" destId="{468B4480-34CD-4997-9F6B-2196D6114E0E}" srcOrd="0" destOrd="0" presId="urn:microsoft.com/office/officeart/2005/8/layout/hChevron3"/>
    <dgm:cxn modelId="{9FC4352F-B37B-4DA6-B2B6-9E672AEB97F3}" type="presOf" srcId="{625F8CF0-4504-4ECB-8231-4EBF0278FE49}" destId="{59828533-5546-40F3-BAD2-1CA1044A0B64}" srcOrd="0" destOrd="0" presId="urn:microsoft.com/office/officeart/2005/8/layout/hChevron3"/>
    <dgm:cxn modelId="{F1572AFD-E900-4B1E-842B-F0F4534B03B0}" type="presOf" srcId="{0EE6F383-1829-4BBD-9A89-A0EA712ED0FE}" destId="{E0BAD33D-1F14-41F7-B89E-21D0B308F589}" srcOrd="0" destOrd="0" presId="urn:microsoft.com/office/officeart/2005/8/layout/hChevron3"/>
    <dgm:cxn modelId="{C4817F7A-DE75-4BA1-9B2D-E5DA2F1CC35D}" type="presOf" srcId="{D9ACE7BF-3E96-4269-AA26-5DF561108E1A}" destId="{E8716B41-D4EA-4C19-A2AD-FB871FEC2B6C}" srcOrd="0" destOrd="0" presId="urn:microsoft.com/office/officeart/2005/8/layout/hChevron3"/>
    <dgm:cxn modelId="{849CD4AC-A24D-4516-9F19-DFCAB12F91D2}" type="presOf" srcId="{47A89173-DB96-4A86-B75D-01212DE1A64B}" destId="{F5457D1C-4EE2-4B58-8069-31794885CDD4}" srcOrd="0" destOrd="0" presId="urn:microsoft.com/office/officeart/2005/8/layout/hChevron3"/>
    <dgm:cxn modelId="{B306E225-BEE8-480E-A364-F55826619151}" srcId="{625F8CF0-4504-4ECB-8231-4EBF0278FE49}" destId="{2FDADE6F-CB3F-4AE6-8982-684365E8ADBD}" srcOrd="1" destOrd="0" parTransId="{E8899724-4751-40F2-A2A9-A8CBA859A0F4}" sibTransId="{97CFFFB1-C0BC-4B09-913D-EC46EB301898}"/>
    <dgm:cxn modelId="{EEEB637D-C0AE-4013-849B-7D7F685C40C8}" srcId="{625F8CF0-4504-4ECB-8231-4EBF0278FE49}" destId="{47A89173-DB96-4A86-B75D-01212DE1A64B}" srcOrd="2" destOrd="0" parTransId="{2FB33732-1844-40E6-9012-D43AC3413C71}" sibTransId="{F3AAA990-CB48-463E-B9F0-CC07838B3502}"/>
    <dgm:cxn modelId="{DD7AE474-33EF-4CAE-BF0A-D193639FD241}" type="presParOf" srcId="{59828533-5546-40F3-BAD2-1CA1044A0B64}" destId="{E0BAD33D-1F14-41F7-B89E-21D0B308F589}" srcOrd="0" destOrd="0" presId="urn:microsoft.com/office/officeart/2005/8/layout/hChevron3"/>
    <dgm:cxn modelId="{C19AE90F-F1B3-4191-B733-8EE578C0F6DB}" type="presParOf" srcId="{59828533-5546-40F3-BAD2-1CA1044A0B64}" destId="{D2C37382-0CD8-43EA-89AC-D0F847C31E51}" srcOrd="1" destOrd="0" presId="urn:microsoft.com/office/officeart/2005/8/layout/hChevron3"/>
    <dgm:cxn modelId="{4B8FA183-8A50-421A-9799-6B851489BFEB}" type="presParOf" srcId="{59828533-5546-40F3-BAD2-1CA1044A0B64}" destId="{468B4480-34CD-4997-9F6B-2196D6114E0E}" srcOrd="2" destOrd="0" presId="urn:microsoft.com/office/officeart/2005/8/layout/hChevron3"/>
    <dgm:cxn modelId="{3EBB3B7D-9F4E-47FB-887B-3F2542EAABA2}" type="presParOf" srcId="{59828533-5546-40F3-BAD2-1CA1044A0B64}" destId="{05320372-CD1D-4238-8BDE-7B8CA36C592A}" srcOrd="3" destOrd="0" presId="urn:microsoft.com/office/officeart/2005/8/layout/hChevron3"/>
    <dgm:cxn modelId="{566B27A8-45BB-4C86-B633-504BA746F2AE}" type="presParOf" srcId="{59828533-5546-40F3-BAD2-1CA1044A0B64}" destId="{F5457D1C-4EE2-4B58-8069-31794885CDD4}" srcOrd="4" destOrd="0" presId="urn:microsoft.com/office/officeart/2005/8/layout/hChevron3"/>
    <dgm:cxn modelId="{1870AB86-337A-4CD0-9F2E-5C13DD7BDC54}" type="presParOf" srcId="{59828533-5546-40F3-BAD2-1CA1044A0B64}" destId="{278A53E7-1DB5-4D6E-BE50-31004BFA7B55}" srcOrd="5" destOrd="0" presId="urn:microsoft.com/office/officeart/2005/8/layout/hChevron3"/>
    <dgm:cxn modelId="{F6B54941-23A6-4EB9-B5DD-CB611F34A7E4}" type="presParOf" srcId="{59828533-5546-40F3-BAD2-1CA1044A0B64}" destId="{E8716B41-D4EA-4C19-A2AD-FB871FEC2B6C}"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D33D-1F14-41F7-B89E-21D0B308F589}">
      <dsp:nvSpPr>
        <dsp:cNvPr id="0" name=""/>
        <dsp:cNvSpPr/>
      </dsp:nvSpPr>
      <dsp:spPr>
        <a:xfrm>
          <a:off x="2411" y="1779171"/>
          <a:ext cx="2419052" cy="967620"/>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sq-AL" sz="2300" b="1" kern="1200" noProof="0"/>
            <a:t>Marrja</a:t>
          </a:r>
        </a:p>
      </dsp:txBody>
      <dsp:txXfrm>
        <a:off x="2411" y="1779171"/>
        <a:ext cx="2177147" cy="967620"/>
      </dsp:txXfrm>
    </dsp:sp>
    <dsp:sp modelId="{468B4480-34CD-4997-9F6B-2196D6114E0E}">
      <dsp:nvSpPr>
        <dsp:cNvPr id="0" name=""/>
        <dsp:cNvSpPr/>
      </dsp:nvSpPr>
      <dsp:spPr>
        <a:xfrm>
          <a:off x="1937652" y="1779171"/>
          <a:ext cx="2419052" cy="96762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sq-AL" sz="2300" b="1" kern="1200" noProof="0"/>
            <a:t>Përpunimi</a:t>
          </a:r>
        </a:p>
      </dsp:txBody>
      <dsp:txXfrm>
        <a:off x="2421462" y="1779171"/>
        <a:ext cx="1451432" cy="967620"/>
      </dsp:txXfrm>
    </dsp:sp>
    <dsp:sp modelId="{F5457D1C-4EE2-4B58-8069-31794885CDD4}">
      <dsp:nvSpPr>
        <dsp:cNvPr id="0" name=""/>
        <dsp:cNvSpPr/>
      </dsp:nvSpPr>
      <dsp:spPr>
        <a:xfrm>
          <a:off x="3872894"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sq-AL" sz="2300" b="1" kern="1200" noProof="0"/>
            <a:t>Analizimi</a:t>
          </a:r>
        </a:p>
      </dsp:txBody>
      <dsp:txXfrm>
        <a:off x="4356704" y="1779171"/>
        <a:ext cx="1451432" cy="967620"/>
      </dsp:txXfrm>
    </dsp:sp>
    <dsp:sp modelId="{E8716B41-D4EA-4C19-A2AD-FB871FEC2B6C}">
      <dsp:nvSpPr>
        <dsp:cNvPr id="0" name=""/>
        <dsp:cNvSpPr/>
      </dsp:nvSpPr>
      <dsp:spPr>
        <a:xfrm>
          <a:off x="5808136" y="1779171"/>
          <a:ext cx="2419052" cy="967620"/>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sq-AL" sz="2300" b="1" kern="1200" noProof="0"/>
            <a:t>Prezantimi</a:t>
          </a:r>
        </a:p>
      </dsp:txBody>
      <dsp:txXfrm>
        <a:off x="6291946" y="1779171"/>
        <a:ext cx="1451432" cy="9676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23/03/2021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Kjo seancë është e gjatë 90 minuta</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1</a:t>
            </a:fld>
            <a:endParaRPr lang="en-GB" smtClean="0"/>
          </a:p>
        </p:txBody>
      </p:sp>
    </p:spTree>
    <p:extLst>
      <p:ext uri="{BB962C8B-B14F-4D97-AF65-F5344CB8AC3E}">
        <p14:creationId xmlns:p14="http://schemas.microsoft.com/office/powerpoint/2010/main" val="191012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Dy slajdet e mëposhtme përcaktojnë në terma të përgjithshëm, kërkesat për prodhimin e provave dhe shpjegojnë ndryshimet dhe sfidat e provave elektronike.</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solidFill>
                  <a:prstClr val="black"/>
                </a:solidFill>
              </a:rPr>
              <a:pPr/>
              <a:t>10</a:t>
            </a:fld>
            <a:endParaRPr lang="en-US" altLang="en-US" smtClean="0">
              <a:solidFill>
                <a:prstClr val="black"/>
              </a:solidFill>
            </a:endParaRPr>
          </a:p>
        </p:txBody>
      </p:sp>
    </p:spTree>
    <p:extLst>
      <p:ext uri="{BB962C8B-B14F-4D97-AF65-F5344CB8AC3E}">
        <p14:creationId xmlns:p14="http://schemas.microsoft.com/office/powerpoint/2010/main" val="177689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Nuk është e nevojshme të rishikohen të gjitha listat e llojeve dhe burimeve të provave që janë identifikuar në seksionin e teknologjisë të këtij kursi.  Trajneri duhet të përmbledhë duke përdorur listën që është krijuar në fillim të kësaj seance.</a:t>
            </a:r>
          </a:p>
          <a:p>
            <a:r>
              <a:rPr lang="sq-AL" sz="1200">
                <a:solidFill>
                  <a:schemeClr val="tx1"/>
                </a:solidFill>
                <a:latin typeface="+mn-lt"/>
                <a:ea typeface="+mn-ea"/>
                <a:cs typeface="+mn-cs"/>
              </a:rPr>
              <a:t>Burimet mbulojnë çdo pajisje elektronike.  Trajneri mund të dëshirojë të identifikojë në këtë fazë rëndësinë e provave elektronike nga pajisje të ndryshme dhe rolin që ato kanë luajtur në raste. </a:t>
            </a:r>
          </a:p>
          <a:p>
            <a:r>
              <a:rPr lang="sq-AL" sz="1200">
                <a:solidFill>
                  <a:schemeClr val="tx1"/>
                </a:solidFill>
                <a:latin typeface="+mn-lt"/>
                <a:ea typeface="+mn-ea"/>
                <a:cs typeface="+mn-cs"/>
              </a:rPr>
              <a:t>Llojet e provave që do të mbulohen janë ato që përfshijnë:</a:t>
            </a:r>
          </a:p>
          <a:p>
            <a:r>
              <a:rPr lang="sq-AL" sz="1200">
                <a:solidFill>
                  <a:schemeClr val="tx1"/>
                </a:solidFill>
                <a:latin typeface="+mn-lt"/>
                <a:ea typeface="+mn-ea"/>
                <a:cs typeface="+mn-cs"/>
              </a:rPr>
              <a:t>Static Data (të dhëna statike)</a:t>
            </a:r>
          </a:p>
          <a:p>
            <a:r>
              <a:rPr lang="sq-AL" sz="1200">
                <a:solidFill>
                  <a:schemeClr val="tx1"/>
                </a:solidFill>
                <a:latin typeface="+mn-lt"/>
                <a:ea typeface="+mn-ea"/>
                <a:cs typeface="+mn-cs"/>
              </a:rPr>
              <a:t>Live Data (të dhëna të gjalla)</a:t>
            </a:r>
          </a:p>
          <a:p>
            <a:r>
              <a:rPr lang="sq-AL" sz="1200">
                <a:solidFill>
                  <a:schemeClr val="tx1"/>
                </a:solidFill>
                <a:latin typeface="+mn-lt"/>
                <a:ea typeface="+mn-ea"/>
                <a:cs typeface="+mn-cs"/>
              </a:rPr>
              <a:t>Internet Data (Të dhënat në 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smtClean="0"/>
          </a:p>
        </p:txBody>
      </p:sp>
    </p:spTree>
    <p:extLst>
      <p:ext uri="{BB962C8B-B14F-4D97-AF65-F5344CB8AC3E}">
        <p14:creationId xmlns:p14="http://schemas.microsoft.com/office/powerpoint/2010/main" val="286988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Nuk është e nevojshme të rishikohen të gjitha listat e llojeve dhe burimeve të provave që janë identifikuar në seksionin e teknologjisë të këtij kursi.  Trajneri duhet të përmbledhë duke përdorur listën që është krijuar në fillim të kësaj seance.</a:t>
            </a:r>
          </a:p>
          <a:p>
            <a:r>
              <a:rPr lang="sq-AL" sz="1200">
                <a:solidFill>
                  <a:schemeClr val="tx1"/>
                </a:solidFill>
                <a:latin typeface="+mn-lt"/>
                <a:ea typeface="+mn-ea"/>
                <a:cs typeface="+mn-cs"/>
              </a:rPr>
              <a:t>Burimet mbulojnë çdo pajisje elektronike.  Trajneri mund të dëshirojë të identifikojë në këtë fazë rëndësinë e provave elektronike nga pajisje të ndryshme dhe rolin që ato kanë luajtur në raste. </a:t>
            </a:r>
          </a:p>
          <a:p>
            <a:r>
              <a:rPr lang="sq-AL" sz="1200">
                <a:solidFill>
                  <a:schemeClr val="tx1"/>
                </a:solidFill>
                <a:latin typeface="+mn-lt"/>
                <a:ea typeface="+mn-ea"/>
                <a:cs typeface="+mn-cs"/>
              </a:rPr>
              <a:t>Llojet e provave që do të mbulohen janë ato që përfshijnë:</a:t>
            </a:r>
          </a:p>
          <a:p>
            <a:r>
              <a:rPr lang="sq-AL" sz="1200">
                <a:solidFill>
                  <a:schemeClr val="tx1"/>
                </a:solidFill>
                <a:latin typeface="+mn-lt"/>
                <a:ea typeface="+mn-ea"/>
                <a:cs typeface="+mn-cs"/>
              </a:rPr>
              <a:t>Static Data (të dhëna statike)</a:t>
            </a:r>
          </a:p>
          <a:p>
            <a:r>
              <a:rPr lang="sq-AL" sz="1200">
                <a:solidFill>
                  <a:schemeClr val="tx1"/>
                </a:solidFill>
                <a:latin typeface="+mn-lt"/>
                <a:ea typeface="+mn-ea"/>
                <a:cs typeface="+mn-cs"/>
              </a:rPr>
              <a:t>Live Data (të dhëna të gjalla)</a:t>
            </a:r>
          </a:p>
          <a:p>
            <a:r>
              <a:rPr lang="sq-AL" sz="1200">
                <a:solidFill>
                  <a:schemeClr val="tx1"/>
                </a:solidFill>
                <a:latin typeface="+mn-lt"/>
                <a:ea typeface="+mn-ea"/>
                <a:cs typeface="+mn-cs"/>
              </a:rPr>
              <a:t>Internet Data (Të dhënat në 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smtClean="0"/>
          </a:p>
        </p:txBody>
      </p:sp>
    </p:spTree>
    <p:extLst>
      <p:ext uri="{BB962C8B-B14F-4D97-AF65-F5344CB8AC3E}">
        <p14:creationId xmlns:p14="http://schemas.microsoft.com/office/powerpoint/2010/main" val="418938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S PGothic" pitchFamily="34" charset="-128"/>
                <a:cs typeface="ＭＳ Ｐゴシック" charset="0"/>
              </a:rPr>
              <a:t>Ky slajd zvogëlon numrin e slajdeve në paketën e slajdeve - dhe gjithashtu kristalizon burimet e provave </a:t>
            </a:r>
          </a:p>
          <a:p>
            <a:r>
              <a:rPr lang="sq-AL" sz="1200">
                <a:solidFill>
                  <a:schemeClr val="tx1"/>
                </a:solidFill>
                <a:latin typeface="+mn-lt"/>
                <a:ea typeface="MS PGothic" pitchFamily="34" charset="-128"/>
                <a:cs typeface="ＭＳ Ｐゴシック" charset="0"/>
              </a:rPr>
              <a:t>Nga T-B, L-R – PC, laptop, server, HDD, blu-ray disk, micro-sd card, usb drive,</a:t>
            </a:r>
          </a:p>
          <a:p>
            <a:r>
              <a:rPr lang="sq-AL" sz="1200">
                <a:solidFill>
                  <a:schemeClr val="tx1"/>
                </a:solidFill>
                <a:latin typeface="+mn-lt"/>
                <a:ea typeface="MS PGothic" pitchFamily="34" charset="-128"/>
                <a:cs typeface="ＭＳ Ｐゴシック" charset="0"/>
              </a:rPr>
              <a:t>pajisjet që lidhen me usb, backups shirit, printer, skaner, card reader - lexues kartelash, fax, makinë etiketash</a:t>
            </a:r>
          </a:p>
          <a:p>
            <a:r>
              <a:rPr lang="sq-AL" sz="1200">
                <a:solidFill>
                  <a:schemeClr val="tx1"/>
                </a:solidFill>
                <a:latin typeface="+mn-lt"/>
                <a:ea typeface="MS PGothic" pitchFamily="34" charset="-128"/>
                <a:cs typeface="ＭＳ Ｐゴシック" charset="0"/>
              </a:rPr>
              <a:t>Tablet, telefon apo telefon i mençur, kamerë, pajisje incizimi të bartshme, spy pen, video kamera, VHS video</a:t>
            </a:r>
          </a:p>
          <a:p>
            <a:r>
              <a:rPr lang="sq-AL" sz="1200">
                <a:solidFill>
                  <a:schemeClr val="tx1"/>
                </a:solidFill>
                <a:latin typeface="+mn-lt"/>
                <a:ea typeface="MS PGothic" pitchFamily="34" charset="-128"/>
                <a:cs typeface="ＭＳ Ｐゴシック" charset="0"/>
              </a:rPr>
              <a:t>Incizues zëri, CCTV, ipod/music player, konzolë lojërash, memorie e jashtme në rrjet, router, firewall, wireless access point (pikë e qasjes në wireless)</a:t>
            </a:r>
          </a:p>
          <a:p>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S PGothic" pitchFamily="34" charset="-128"/>
                <a:cs typeface="ＭＳ Ｐゴシック" charset="0"/>
              </a:rPr>
              <a:t>Më poshtë janë përshkruesit nëse është e nevojshme –</a:t>
            </a:r>
          </a:p>
          <a:p>
            <a:r>
              <a:rPr lang="sq-AL" sz="1200" baseline="0">
                <a:solidFill>
                  <a:schemeClr val="tx1"/>
                </a:solidFill>
                <a:latin typeface="+mn-lt"/>
                <a:ea typeface="+mn-ea"/>
                <a:cs typeface="+mn-cs"/>
              </a:rPr>
              <a:t>Serveri</a:t>
            </a:r>
            <a:r>
              <a:rPr lang="sq-AL" sz="1200">
                <a:solidFill>
                  <a:schemeClr val="tx1"/>
                </a:solidFill>
                <a:latin typeface="+mn-lt"/>
                <a:ea typeface="+mn-ea"/>
                <a:cs typeface="+mn-cs"/>
              </a:rPr>
              <a:t> – një server është një kompjuter ose pajisje që ofron informacion / ose shërbime për kompjuterë tjerë në një rrjet. Duke pasur parasysh programin e duhur, çdo kompjuter i lidhur në rrjet mund të</a:t>
            </a:r>
          </a:p>
          <a:p>
            <a:r>
              <a:rPr lang="sq-AL" sz="1200">
                <a:solidFill>
                  <a:schemeClr val="tx1"/>
                </a:solidFill>
                <a:latin typeface="+mn-lt"/>
                <a:ea typeface="+mn-ea"/>
                <a:cs typeface="+mn-cs"/>
              </a:rPr>
              <a:t>konfigurohet si server. Në shumicën e rasteve, për server përcaktohet një kompjuter i fuqishëm i dizajnuar për të qenë "gjithmonë i disponueshëm". Një server kompjuter mund të ekzekutojë disa shërbime (p.sh. server në internet, server për email, server fajlash, server shtypjeje etj.). Në biznes shpesh ka kuptim të kryhen shërbime të ndryshme në makina të ndryshme për arsye të sigurisë dhe për të minimizuar ndikimin e ndonjë dështimi.</a:t>
            </a:r>
          </a:p>
          <a:p>
            <a:endParaRPr lang="en-GB" sz="1200" kern="1200" dirty="0">
              <a:solidFill>
                <a:schemeClr val="tx1"/>
              </a:solidFill>
              <a:latin typeface="+mn-lt"/>
              <a:ea typeface="MS PGothic" pitchFamily="34" charset="-128"/>
              <a:cs typeface="ＭＳ Ｐゴシック" charset="0"/>
            </a:endParaRPr>
          </a:p>
          <a:p>
            <a:r>
              <a:rPr lang="sq-AL" sz="1200">
                <a:solidFill>
                  <a:schemeClr val="tx1"/>
                </a:solidFill>
                <a:latin typeface="+mn-lt"/>
                <a:ea typeface="+mn-ea"/>
                <a:cs typeface="+mn-cs"/>
              </a:rPr>
              <a:t>Hard disk drive (HDD) janë pajisjet kryesore të ruajtjes brenda sistemeve kompjuterike. Ato përbëhen nga një pllakë qarku, lidhjet e të dhënave dhe energjisë. Brenda njësisë së hard diskut ka pllaka qeramike, metali ose qelqi (d.m.th. pllaka ose disqe) të ngarkuara magnetikisht që rrotullohen me shpejtësi të lartë. Një krah udhëton nëpër sipërfaqen e pllakës si në pajisjet e vjetra për muzikë dhe ‘shkruan’ të dhënat në disk. Nuk është e pazakontë të zbuloni disqe të ndara të hard diskut gjatë një kërkimi që nuk janë të lidhura ose instaluar në një sistem kompjuterik. Zakonisht një hard disk në kompjuterët e tavolinës (desktop) do të jetë 3.5 inç (8.9 cm) në të gjithë dhe 2.5 inç (6.35 cm) në të gjithë laptopët.</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Solid state disks - disqet solide (SSD) kanë një strukturë të ndryshme nga ato të hard disqeve dhe po popullarizohen shumë.</a:t>
            </a:r>
            <a:r>
              <a:rPr lang="sq-AL" sz="1200" baseline="0">
                <a:solidFill>
                  <a:schemeClr val="tx1"/>
                </a:solidFill>
                <a:latin typeface="+mn-lt"/>
                <a:ea typeface="+mn-ea"/>
                <a:cs typeface="+mn-cs"/>
              </a:rPr>
              <a:t> </a:t>
            </a:r>
            <a:r>
              <a:rPr lang="sq-AL" sz="1200">
                <a:solidFill>
                  <a:schemeClr val="tx1"/>
                </a:solidFill>
                <a:latin typeface="+mn-lt"/>
                <a:ea typeface="+mn-ea"/>
                <a:cs typeface="+mn-cs"/>
              </a:rPr>
              <a:t>Në vend të ruajtjes së të dhënave në pllaka, disqet me gjendje të ngurtë - solide ruajnë të dhëna duke përdorur mikroçipa dhe nuk kanë pjesë lëvizëse. Si të tilla ato kanë më pak të ngjarë të dëmtohen kur bien ose goditen dhe ofrojnë qasje më të shpejtë në të dhëna.</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Compact Disk (CD), Digital Video Disk4 (DVD) dhe Blu-ray Disk (BD) zakonisht përdoren për ruajtjen e fajlave të mëdhenj video ose audio. Sidoqoftë, ato mund të mbajnë gjithashtu sasi të mëdha të llojeve të tjera të të dhënave që mund të jenë me vlerë provuese. Megjithëse duken shumë të ngjashme, kapacitetet e ruajtjes ndryshojnë shumë.</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Kartelat e memories, të njohura edhe si kartela flash, janë gjithashtu pajisje për ruajtjen e informacionit digjital. Ato përdoren në pajisje të tilla si kamera digjitale, telefona celularë, kompjuterë laptopë, pajisje muzike dhe konzola lojërash. Ato mbajnë të dhëna pa energji dhe mund të ruajnë sasi të mëdha të të dhënave ndërsa janë të lehta për tu fshehur.</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Universal Serial Bus (USB) është emri që i është dhënë një sërë rregullash ose 'protokollesh' të përdorur për komunikim, lidhje dhe furnizim me energji për pajisjet që lidhen me kompjuterë. Gama e pajisjeve që përdorin këtë protokoll është rritur jashtëzakonisht që kur u paraqit në vitet 1990. Disa shembuj të pajisjeve më të zakonshme USB tregohen më poshtë.</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Të dhënat e ruajtura në kasetë ka më shumë të ngjarë të hasen në biznes sesa në një mjedis shtëpie.</a:t>
            </a:r>
            <a:r>
              <a:rPr lang="sq-AL" sz="1200" baseline="0">
                <a:solidFill>
                  <a:schemeClr val="tx1"/>
                </a:solidFill>
                <a:latin typeface="+mn-lt"/>
                <a:ea typeface="+mn-ea"/>
                <a:cs typeface="+mn-cs"/>
              </a:rPr>
              <a:t> </a:t>
            </a:r>
            <a:r>
              <a:rPr lang="sq-AL" sz="1200">
                <a:solidFill>
                  <a:schemeClr val="tx1"/>
                </a:solidFill>
                <a:latin typeface="+mn-lt"/>
                <a:ea typeface="+mn-ea"/>
                <a:cs typeface="+mn-cs"/>
              </a:rPr>
              <a:t>Lloji më i zakonshëm i përdorur tani është teknologjia ‘Linear Tape-Open’ (LTO) e zhvilluar në vitet 1990 si standard me format9 të hapur. Shiritat zakonisht përdoren për rezervim dhe prandaj mund të jenë të dobishëm në rastet kur kërkohet një analizë historike ose kur kompjuteri origjinal nuk është i disponueshëm.</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Pajisjet periferike janë pajisje që nuk janë pjesë integrale e kompjuterit, por lidhen me të për të rritur gamën e funksioneve të tij. Shembuj të pajisjeve periferike janë: skanerë; printerë; pajisje me shirit; kamera në internet; altoparlantë; mikrofona; kalkulatorë; aparate faksi; makina për përgjigje; dhe lexuesit e kartelave. Shumë prej këtyre pajisjeve kanë kapacitetin e tyre të ruajtjes së të dhënave dhe mund të jenë të rëndësishme për lloje të veçanta të hetimit (për shembull, prania e një lexuesi kartelash mund të jetë e rëndësishme në një hetim të klonimit të kartës së kreditit). Këtu janë disa imazhe të vetëm disa prej llojeve të pajisjeve periferike që mund të hasen: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Një kompjuter tablet është një pajisje që operohet duke prekur ekranin e jo duke përdorur tastierën ose miun. Zakonisht është më i madh se një telefon celular ose Asistenti personal digjital (PDA). Tabletat mund të ruajnë të dhëna në formën e një hard disku ose memorie flash, por gjithnjë e më shumë, të dhënat e krijuara nga përdoruesit ruhen në cloud (re). Tabletat janë bërë shumë të popullarizuara në vitet e fundit. Ata drejtojnë sistemet e tyre të funksionimit dhe shpesh janë të lidhur me internetin përmes një rrjeti lokal pa tel (WLAN), Gjenerata e tretë e telekomunikimit celular (3G) (tani ngadalë bëhen rrjete të gjeneratës së katërt ose 4G) ose evolucionit afatgjatë (LTE).</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Koha kur një telefon përdorej thjesht për të bërë dhe marrë telefonata është e kaluar. Në ditët e sotme, telefonat mobil ose ‘celularët’ përdoren për shumë detyra tjera: dërgimin dhe marrjen e mesazheve me tekst ose multimedia; qasjen në internet dhe email; për lojëra; për dëgjim muzike; dhe për të bërë fotografi. Shumë telefona mobil modernë janë me të vërtetë kompjuterë, megjithëse lidhja e tyre kërkon që ata të trajtohen në një mënyrë disi të ndryshme. Është e rëndësishme të theksohet se telefona të ndryshëm kanë aftësi të ndryshme dhe mënyra se si ato lidhen (‘connection interfaces - ndërfaqet e tyre të lidhjes ’) mund të kërkojnë pajisje të specializuara për të kapur prova.</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Kamerat digjitale bëjnë fotografi të palëvizshme ose video në formën e mijëra pikave të vogla të dritës të quajtura piksele (pixel). Shumica e kamerave digjitale moderne gjithashtu mund të regjistrojnë zë si dhe fotografi. Kamerat digjitale mund të ruajnë mijëra imazhe në "karta memorie" të vogla (shih 2.1.1.3 më lart) ose në vetë kamerën. Për hetimet që përfshijnë fotografi mund të jetë e mundur të provohet se cili aparat fotografik ka bërë një fotografi specifike, sepse meta të dhëna (metadata) të caktuara shpesh ruhen me imazhin15. Shembuj të llojeve të zakonshëm të kamerës digjitale tregohen më poshtë, së bashku me disa kamera të maskuara si pajisje tjera.</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Një aparat fotografik digjital gjithashtu shpesh ruan imazhet e tij në media të lëvizshme, por gjithashtu mund të regjistrojë në një hard disk që gjendet në vetë kamerën. Në disa raste, këto aparate duken shumë të ngjashëm me aparatet fotografike digjitale (duke pasur parasysh që aparatet fotografikë digjitale gjithashtu mund të bëjnë video dhe një aparat fotografik digjital mund të bëjë fotografi aktive). Disa shembuj të video kamerave tregohen më poshtë.</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Regjistruesit e videos zakonisht gjenden në mjedisin shtëpiak dhe përdoren për të regjistruar programe televizive ose aktivitete të tjera me bazë lokale. Ato përdoren gjithashtu për të riprodhuar filma, muzikë dhe të dhëna të tjera të paregjistruara. Regjistruesit e Sistemit Home Video (VHS) ishin të shquar nga vitet 1970 deri sa u tejkaluan nga versionet digjitale. VHS është regjistruar dhe është luajtur duke përdorur kaseta të mëdha që mund të gjenden ende në disa rrethana. Disa lloje disqesh optike janë prodhuar gjithashtu, por nuk janë bërë prej mjeteve kryesore. Në vend të kësaj, Digital Versatile Disk (Disku digjital i gjithanshëm) (DVD) u bë standard. DVD-të dhe evolucioni i tyre i mëvonshëm, disqet Blu-ray, përdoren ende sot, por disa video regjistrues modernë e ruajnë regjistrimin e tyre në hard disqe të integruara.</a:t>
            </a:r>
          </a:p>
          <a:p>
            <a:r>
              <a:rPr lang="sq-AL" sz="1200">
                <a:solidFill>
                  <a:schemeClr val="tx1"/>
                </a:solidFill>
                <a:latin typeface="+mn-lt"/>
                <a:ea typeface="+mn-ea"/>
                <a:cs typeface="+mn-cs"/>
              </a:rPr>
              <a:t>Regjistruesit digjitalë të audios janë pajisje të vogla dore që përdoren për të regjistruar zërin në një çip memorie për të riprodhuar regjistrimin. Ato vijnë në kapacitete të ndryshme për sa i përket kohës dhe cilësisë maksimale të regjistrimit. Disa regjistrues kanë një aftësi USB që lejon regjistrimet të ngarkohen në një kompjuter dhe mund të kenë një program shoqërues të njohjes së të folurit që lejon krijimin e drafteve të transkriptimit automatik.</a:t>
            </a:r>
          </a:p>
          <a:p>
            <a:r>
              <a:rPr lang="sq-AL" sz="1200">
                <a:solidFill>
                  <a:schemeClr val="tx1"/>
                </a:solidFill>
                <a:latin typeface="+mn-lt"/>
                <a:ea typeface="+mn-ea"/>
                <a:cs typeface="+mn-cs"/>
              </a:rPr>
              <a:t>Kamerat Closed Circuit Television - Televizioni me Qark të Mbyllur (CCTV) - përdoren nga ndërmarrjet, qeveritë dhe individët privatë. Kamerat CCTV mund të vendosen vazhdimisht ose për të monitoruar një aktivitet të veçantë. Në disa vende ato janë bërë mjet për mbikëqyrjen në vendet publike që monitorojnë trafikun ose fluksin e turmës, duke zbuluar çrregullime publike ose veprimtari kriminale. Disa kamera CCTV regjistrojnë imazhe në mjetet e memories ndërsa të tjerat përdoren vetëm për monitorim të drejtpërdrejtë. Ato gjithashtu mund të aktivizohen nga lëvizja dhe të veprojnë në ndriçim të ulët ose në kushte infra të kuqe. Ato gjithmonë duhet të konsiderohen si një burim i mundshëm i provave elektronike kudo që ndodhen në ose pranë një vendi të ngjarjes. Disa shembuj se si mund të duken kamerat CCTV tregohen më poshtë</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Media player-et e lëvizshëm si iPod-et ose MP3-player ruajnë dhe luajnë media digjitale. Këto mund të përfshijnë muzikë dhe audio tjetër, fotografi ose video, si dhe dokumente dhe lloje të tjera të fajlave.</a:t>
            </a:r>
            <a:r>
              <a:rPr lang="sq-AL" sz="1200" baseline="0">
                <a:solidFill>
                  <a:schemeClr val="tx1"/>
                </a:solidFill>
                <a:latin typeface="+mn-lt"/>
                <a:ea typeface="+mn-ea"/>
                <a:cs typeface="+mn-cs"/>
              </a:rPr>
              <a:t> </a:t>
            </a:r>
            <a:r>
              <a:rPr lang="sq-AL" sz="1200">
                <a:solidFill>
                  <a:schemeClr val="tx1"/>
                </a:solidFill>
                <a:latin typeface="+mn-lt"/>
                <a:ea typeface="+mn-ea"/>
                <a:cs typeface="+mn-cs"/>
              </a:rPr>
              <a:t>Edhe një herë, këto pajisje kanë shumë ngjashmëri me kompjuterët. Disa nga këto pajisje përdorin hapësirë ruajtëse të lëvizshme, ndërsa të tjerat kanë hard disqe të mëdha, të afta të ruajnë shumë mijëra fajla. Disa shembuj të media player-ve portabël janë dhënë më poshtë.</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Konsollat e video lojërave kanë ekzistuar që nga fillimi i viteve 1970, por janë zhvilluar shumë me kalimin e viteve. Këto pajisje përdorin hapësirë ruajtëse në pllakë ose të lëvizshme që u lejon përdoruesve jo vetëm të luajnë lojëra, por edhe të vizitojnë faqet e internetit dhe të ruajnë dhe luajnë video, foto dhe muzikë. Për këtë arsye, ato kurrë nuk duhet të neglizhohen si burime të provave elektronike edhe nëse duken të parrezikshme në shikim të parë. Prodhuesit kryesorë të konzollave përfshijnë Sony, Nintendo dhe Microsoft dhe këto kompani aktualisht mbajnë shumicën e tregut për konzola dhe lojëra.</a:t>
            </a:r>
          </a:p>
          <a:p>
            <a:r>
              <a:rPr lang="sq-AL" sz="1200">
                <a:solidFill>
                  <a:schemeClr val="tx1"/>
                </a:solidFill>
                <a:latin typeface="+mn-lt"/>
                <a:ea typeface="+mn-ea"/>
                <a:cs typeface="+mn-cs"/>
              </a:rPr>
              <a:t>Kur dy ose më shumë kompjuterë janë të lidhur nga kabllot e të dhënave ose nga lidhja pa tel krijohet një ‘rrjet’. Kompjuterët në një rrjet janë në gjendje të ndajnë të dhëna dhe burime të tjera ndërmjet tyre dhe shpesh do të lidhen me komponentë shtesë të pajisjeve që zgjerojnë fushën e tyre dhe funksionet në dispozicion. Rrjetet kompjuterike mund të jenë të kufizuara si ato që gjenden në shtëpi (p.sh. kur anëtarët e një familje krijojnë një rrjet që ndan një modem në Internet) ose aq të gjera sa ato të përdorura nga korporatat ose qeveritë kryesore që lidhin qindra apo edhe mijëra kompjuterë së bashku.</a:t>
            </a:r>
          </a:p>
          <a:p>
            <a:endParaRPr lang="en-US" sz="1200" b="1" kern="1200" dirty="0">
              <a:solidFill>
                <a:schemeClr val="tx1"/>
              </a:solidFill>
              <a:effectLst/>
              <a:latin typeface="+mn-lt"/>
              <a:ea typeface="+mn-ea"/>
              <a:cs typeface="+mn-cs"/>
            </a:endParaRPr>
          </a:p>
          <a:p>
            <a:r>
              <a:rPr lang="sq-AL" sz="1200" b="1">
                <a:solidFill>
                  <a:schemeClr val="tx1"/>
                </a:solidFill>
                <a:latin typeface="+mn-lt"/>
                <a:ea typeface="+mn-ea"/>
                <a:cs typeface="+mn-cs"/>
              </a:rPr>
              <a:t>Local Area Network - rrjeti lokal (LAN) </a:t>
            </a:r>
            <a:r>
              <a:rPr lang="sq-AL" sz="1200">
                <a:solidFill>
                  <a:schemeClr val="tx1"/>
                </a:solidFill>
                <a:latin typeface="+mn-lt"/>
                <a:ea typeface="+mn-ea"/>
                <a:cs typeface="+mn-cs"/>
              </a:rPr>
              <a:t>– Një Rrjet i Zonës Lokale është rrjet kompjuterik që mbulon një zonë të kufizuar ‘lokale’ si shtëpi, një zyrë ose një grup ndërtesash (të tilla si shkolla). Karakteristikat përcaktuese të LAN-ve përfshijnë shpejtësinë shumë më të lartë që ata mund të arrijnë për transferimin e të dhënave ndërmjet kompjuterëve në rrjet, diapazonin e kufizuar gjeografik dhe faktin që ato nuk</a:t>
            </a:r>
          </a:p>
          <a:p>
            <a:r>
              <a:rPr lang="sq-AL" sz="1200">
                <a:solidFill>
                  <a:schemeClr val="tx1"/>
                </a:solidFill>
                <a:latin typeface="+mn-lt"/>
                <a:ea typeface="+mn-ea"/>
                <a:cs typeface="+mn-cs"/>
              </a:rPr>
              <a:t>kanë nevojë të marrin me qira linja nga kompanitë e telekomunikimit.</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Wide Area Network (WAN) </a:t>
            </a:r>
            <a:r>
              <a:rPr lang="sq-AL" sz="1200">
                <a:solidFill>
                  <a:schemeClr val="tx1"/>
                </a:solidFill>
                <a:latin typeface="+mn-lt"/>
                <a:ea typeface="+mn-ea"/>
                <a:cs typeface="+mn-cs"/>
              </a:rPr>
              <a:t>– Një Rrjet i Zonave të Gjera është një rrjet kompjuterik që mbulon një zonë më të gjerë dhe do të përfshijë çdo rrjet që kalon kufijtë metropolitanë, rajonalë ose kombëtarë. Termi nënkupton një rrjet që përdor ruterët24 dhe lidhjet e komunikimit publik.</a:t>
            </a:r>
            <a:r>
              <a:rPr lang="sq-AL" sz="1200" baseline="0">
                <a:solidFill>
                  <a:schemeClr val="tx1"/>
                </a:solidFill>
                <a:latin typeface="+mn-lt"/>
                <a:ea typeface="+mn-ea"/>
                <a:cs typeface="+mn-cs"/>
              </a:rPr>
              <a:t> </a:t>
            </a:r>
            <a:r>
              <a:rPr lang="sq-AL" sz="1200">
                <a:solidFill>
                  <a:schemeClr val="tx1"/>
                </a:solidFill>
                <a:latin typeface="+mn-lt"/>
                <a:ea typeface="+mn-ea"/>
                <a:cs typeface="+mn-cs"/>
              </a:rPr>
              <a:t>I vini në kontrast këto me rrjetet e zonës personale (PAN), rrjetet e zonës së kampusit (CAN), ose</a:t>
            </a:r>
          </a:p>
          <a:p>
            <a:r>
              <a:rPr lang="sq-AL" sz="1200">
                <a:solidFill>
                  <a:schemeClr val="tx1"/>
                </a:solidFill>
                <a:latin typeface="+mn-lt"/>
                <a:ea typeface="+mn-ea"/>
                <a:cs typeface="+mn-cs"/>
              </a:rPr>
              <a:t>rrjetet e zonës metropolitane (MAN) të cilat zakonisht janë të kufizuara në një dhomë, ndërtesë, kampus ose përkatësisht në zonë specifike metropolitane. Shembulli më i madh dhe më i njohur i një WAN është </a:t>
            </a:r>
            <a:r>
              <a:rPr lang="sq-AL" sz="1200" baseline="0">
                <a:solidFill>
                  <a:schemeClr val="tx1"/>
                </a:solidFill>
                <a:latin typeface="+mn-lt"/>
                <a:ea typeface="+mn-ea"/>
                <a:cs typeface="+mn-cs"/>
              </a:rPr>
              <a:t>Internet</a:t>
            </a:r>
            <a:r>
              <a:rPr lang="sq-AL" sz="1200">
                <a:solidFill>
                  <a:schemeClr val="tx1"/>
                </a:solidFill>
                <a:latin typeface="+mn-lt"/>
                <a:ea typeface="+mn-ea"/>
                <a:cs typeface="+mn-cs"/>
              </a:rPr>
              <a:t>i.</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Disa nga terminologjitë dhe pajisjet që mund të hasen kur keni të bëni me rrjete janë:</a:t>
            </a:r>
          </a:p>
          <a:p>
            <a:r>
              <a:rPr lang="sq-AL" sz="1200" b="1">
                <a:solidFill>
                  <a:schemeClr val="tx1"/>
                </a:solidFill>
                <a:latin typeface="+mn-lt"/>
                <a:ea typeface="+mn-ea"/>
                <a:cs typeface="+mn-cs"/>
              </a:rPr>
              <a:t>Porti </a:t>
            </a:r>
            <a:r>
              <a:rPr lang="sq-AL" sz="1200">
                <a:solidFill>
                  <a:schemeClr val="tx1"/>
                </a:solidFill>
                <a:latin typeface="+mn-lt"/>
                <a:ea typeface="+mn-ea"/>
                <a:cs typeface="+mn-cs"/>
              </a:rPr>
              <a:t>– Ekzistojnë dy lloje të porteve: portet kompjuterike ose harduer dhe portet e rrjetit ose internetit. Një port kompjuterik është një pikë lidhëse ndërmjet një kompjuteri dhe një pajisjeje tjetër ku informacioni hyn dhe del (shembujt përfshijnë USB, Ethernet dhe portat paralele me të cilat mund të bashkohen pajisjet). Një port i rrjetit është i vendosur në softuer në pikën ku programi lidhet me internetin ose shërbimet e rrjetit. Një analogji e zakonshme do të ishte sikur dyert dhe dritaret e një ndërtese.</a:t>
            </a:r>
            <a:r>
              <a:rPr lang="sq-AL" sz="1200" baseline="0">
                <a:solidFill>
                  <a:schemeClr val="tx1"/>
                </a:solidFill>
                <a:latin typeface="+mn-lt"/>
                <a:ea typeface="+mn-ea"/>
                <a:cs typeface="+mn-cs"/>
              </a:rPr>
              <a:t> </a:t>
            </a:r>
            <a:r>
              <a:rPr lang="sq-AL" sz="1200">
                <a:solidFill>
                  <a:schemeClr val="tx1"/>
                </a:solidFill>
                <a:latin typeface="+mn-lt"/>
                <a:ea typeface="+mn-ea"/>
                <a:cs typeface="+mn-cs"/>
              </a:rPr>
              <a:t>Secilit port i caktohet një numër tjetër në programimin kompjuterik.</a:t>
            </a:r>
            <a:r>
              <a:rPr lang="sq-AL" sz="1200" baseline="0">
                <a:solidFill>
                  <a:schemeClr val="tx1"/>
                </a:solidFill>
                <a:latin typeface="+mn-lt"/>
                <a:ea typeface="+mn-ea"/>
                <a:cs typeface="+mn-cs"/>
              </a:rPr>
              <a:t> </a:t>
            </a:r>
            <a:r>
              <a:rPr lang="sq-AL" sz="1200">
                <a:solidFill>
                  <a:schemeClr val="tx1"/>
                </a:solidFill>
                <a:latin typeface="+mn-lt"/>
                <a:ea typeface="+mn-ea"/>
                <a:cs typeface="+mn-cs"/>
              </a:rPr>
              <a:t>Numri identifikon rolin dhe funksionin e portit dhe përcaktohet sipas standardeve të zakonshme.</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Bandwidth</a:t>
            </a:r>
            <a:r>
              <a:rPr lang="sq-AL" sz="1200">
                <a:solidFill>
                  <a:schemeClr val="tx1"/>
                </a:solidFill>
                <a:latin typeface="+mn-lt"/>
                <a:ea typeface="+mn-ea"/>
                <a:cs typeface="+mn-cs"/>
              </a:rPr>
              <a:t> – Ashtu si diametri i një tubi, madhësia e gjerësisë së brezit tregon vëllimin maksimal të informacionit që mund të bartet përgjatë një linje telefonike, linje kabllore, furnizimi satelitor etj.</a:t>
            </a:r>
          </a:p>
          <a:p>
            <a:r>
              <a:rPr lang="sq-AL" sz="1200">
                <a:solidFill>
                  <a:schemeClr val="tx1"/>
                </a:solidFill>
                <a:latin typeface="+mn-lt"/>
                <a:ea typeface="+mn-ea"/>
                <a:cs typeface="+mn-cs"/>
              </a:rPr>
              <a:t>Sa më i madh të jetë bandwidth-i, aq më e madhe është shpejtësia e mundshme për shkarkimin dhe ngarkimin e të dhënave.</a:t>
            </a:r>
            <a:r>
              <a:rPr lang="sq-AL" sz="1200" baseline="0">
                <a:solidFill>
                  <a:schemeClr val="tx1"/>
                </a:solidFill>
                <a:latin typeface="+mn-lt"/>
                <a:ea typeface="+mn-ea"/>
                <a:cs typeface="+mn-cs"/>
              </a:rPr>
              <a:t> </a:t>
            </a:r>
            <a:r>
              <a:rPr lang="sq-AL" sz="1200">
                <a:solidFill>
                  <a:schemeClr val="tx1"/>
                </a:solidFill>
                <a:latin typeface="+mn-lt"/>
                <a:ea typeface="+mn-ea"/>
                <a:cs typeface="+mn-cs"/>
              </a:rPr>
              <a:t>Adresa për Media Access Control (MAC) – Adresa MAC është një kod unik referimi i caktuar</a:t>
            </a:r>
          </a:p>
          <a:p>
            <a:r>
              <a:rPr lang="sq-AL" sz="1200">
                <a:solidFill>
                  <a:schemeClr val="tx1"/>
                </a:solidFill>
                <a:latin typeface="+mn-lt"/>
                <a:ea typeface="+mn-ea"/>
                <a:cs typeface="+mn-cs"/>
              </a:rPr>
              <a:t>nga prodhuesi te shumica e adaptorëve të rrjetit ose kartelave të ndërfaqes së rrjetit (network interface cards - NIC). Adresat MAC funksionojnë si një adresë në një rrjet në mënyrë që pajisjet të mund të identifikohen dhe të dhënat e duhura t'i transmetohen asaj.</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Network Attached Storage - memoria e kyçur në rrjet (NAS) </a:t>
            </a:r>
            <a:r>
              <a:rPr lang="sq-AL" sz="1200">
                <a:solidFill>
                  <a:schemeClr val="tx1"/>
                </a:solidFill>
                <a:latin typeface="+mn-lt"/>
                <a:ea typeface="+mn-ea"/>
                <a:cs typeface="+mn-cs"/>
              </a:rPr>
              <a:t>– Një NAS është i ngjashëm me një hard disk të jashtëm me ndryshimin që siguron hapësirë ruajtëse për një rrjet të tërë e jo vetëm për një PC të vetëm. NAS mundet</a:t>
            </a:r>
          </a:p>
          <a:p>
            <a:r>
              <a:rPr lang="sq-AL" sz="1200">
                <a:solidFill>
                  <a:schemeClr val="tx1"/>
                </a:solidFill>
                <a:latin typeface="+mn-lt"/>
                <a:ea typeface="+mn-ea"/>
                <a:cs typeface="+mn-cs"/>
              </a:rPr>
              <a:t>shpesh të ofrojë shumë më tepër sesa thjesht ruajtjen e të dhënave. Një NAS mund të përdoret si server automatik i shkarkimit (p.sh. uTorrent) dhe madje si një server i vogël. Shumë pajisje NAS strehojnë më shumë se një hard disk dhe ofrojnë funksionalitet ‘RAID’.</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Një i ashtuquajtur ‘Redundant Array of Independent Disks ’(RAID) është një mënyrë për rregullimin e ruajtjes së të dhënave (një ‘konfigurim’ i të dhënave) duke përdorur disqe të shumëfishta. Të dhënat ruhen nëpër disqet individuale për të siguruar nivelin më të mirë të performancës dhe/ose besueshmërinë e të dhënave. Sistemi operativ do të hyjë në RAID sikur të ishte një hard disk i vetëm. Qasja kontrollohet dhe koordinohet ose nga softueri ose nga një kontrollues harduer RAID. RAID-et e pavarura zakonisht gjenden në konfigurimet e rrjetit dhe mund të përmbajnë prova elektronike të mëdha.</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Network Switch - switch rrjeti – është shumë i ngjashëm me një hub. Switch-et përdoren kryesisht për të lidhur grupe të pajisjeve të rrjetit me njëri-tjetrin. Në kontrast me shpërndarësit ata përdorin baza të të dhënave të ruajtura brenda për të mbajtur mend se cila adresë MAC ka përdorur cilin port të switch-it. Kjo lejon një kalim në drejtimin e paketave të të dhënave në një pajisje specifike e jo në të gjitha pajisjet.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Router – një router është si një ndarës në një dhomë postare. Është pajisje që identifikon destinacionin në të cilin adresohet një pako e të dhënave dhe më pas e dërgon atë paketë në pikën tjetër në rrjetin më të afërt ku duhet të shkojë. Megjithëse një router duhet të jetë i vendosur në portën midis rrjeteve, nuk ka pse të jetë i lidhur domosdoshmërisht me internet. Routerët zakonisht përdoren në shtëpi për të lidhur një shtëpi me një lidhje me brez të gjerë - broadband. Në një situatë të tillë ai shpesh do të shërbejë për qëllime të shumëfishta duke vepruar si switch, access point, firewall, router dhe gateway të gjitha së bashku.</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n-ea"/>
                <a:cs typeface="+mn-cs"/>
              </a:rPr>
              <a:t>Firewall – Një firewall është një pajisje harduerike ose shërbim softueri që përdoret për të rritur sigurinë e një rrjeti duke parandaluar qasjen e paautorizuar. Për shembull, një firewall mund të konfigurohet për të zbuluar dhe bllokuar çdo përpjekje për të hyrë në një rrjet duke përdorur porte të shumëfishta, përveç atyre portave që janë konfiguruar për të lejuar trafik në hyrje. Në shtëpi, është më e zakonshme të gjesh një firewall si softuer, por në mjediset e biznesit hetuesi ka më shumë të ngjarë të hasë në firewall harduerik.</a:t>
            </a:r>
          </a:p>
          <a:p>
            <a:r>
              <a:rPr lang="sq-AL" sz="1200">
                <a:solidFill>
                  <a:schemeClr val="tx1"/>
                </a:solidFill>
                <a:latin typeface="+mn-lt"/>
                <a:ea typeface="+mn-ea"/>
                <a:cs typeface="+mn-cs"/>
              </a:rPr>
              <a:t>Wireless Access Point – Pikat e Qasjes në Wireless LAN janë pajisje për lidhje me pjesën tjetër të rrjetit. Në çdo infrastrukturë WLAN një pikë qasjeje është e nevojshme sa herë që ka më shumë se dy pajisje. Ruterët modernë shpesh mund të funksionojnë si një Access Point (pikë qasjeje). NIC i një kompjuteri apo edhe një celulari mund të konfigurohet gjithashtu për të vepruar si Access Point (pikë qasjeje).</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Ndërsa pajisjet e rrjetit të renditura më sipër mund të jenë pajisje të pavarura siç tregohet në fotografi, ka shumë të ngjarë që një pajisje e vetme të shërbejë për shumë qëllime. Routerët në shtëpi shpesh funksionojnë si një modem, firewall, switch dhe access point dhe si sistem Networked Attached Storage (memorie e lidhur në rrjet) (NAS) mund të shërbejë gjithashtu si një Rrjet Privat Virtual - VPN, E-Mail dhe Webserver me aftësitë e switchit dhe access point.</a:t>
            </a:r>
          </a:p>
          <a:p>
            <a:endParaRPr lang="en-US" sz="1200" kern="1200" dirty="0">
              <a:solidFill>
                <a:schemeClr val="tx1"/>
              </a:solidFill>
              <a:effectLst/>
              <a:latin typeface="+mn-lt"/>
              <a:ea typeface="+mn-ea"/>
              <a:cs typeface="+mn-cs"/>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smtClean="0"/>
          </a:p>
        </p:txBody>
      </p:sp>
    </p:spTree>
    <p:extLst>
      <p:ext uri="{BB962C8B-B14F-4D97-AF65-F5344CB8AC3E}">
        <p14:creationId xmlns:p14="http://schemas.microsoft.com/office/powerpoint/2010/main" val="314473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Slajdet e mëposhtëm e çojnë trajnerin nga përshkrimet e pajisjeve te diskutimi rreth karakteristikave dhe konsideratave të provave elektronike që mund të jenë të pranishme në këto pajisje.</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n-US" altLang="en-US" smtClean="0"/>
          </a:p>
        </p:txBody>
      </p:sp>
    </p:spTree>
    <p:extLst>
      <p:ext uri="{BB962C8B-B14F-4D97-AF65-F5344CB8AC3E}">
        <p14:creationId xmlns:p14="http://schemas.microsoft.com/office/powerpoint/2010/main" val="318536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Slajdet e mëposhtëm e çojnë trajnerin nga përshkrimet e pajisjeve te diskutimi rreth karakteristikave dhe konsideratave të provave elektronike që mund të jenë të pranishme në këto pajisje.</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smtClean="0"/>
          </a:p>
        </p:txBody>
      </p:sp>
    </p:spTree>
    <p:extLst>
      <p:ext uri="{BB962C8B-B14F-4D97-AF65-F5344CB8AC3E}">
        <p14:creationId xmlns:p14="http://schemas.microsoft.com/office/powerpoint/2010/main" val="69536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1">
                <a:solidFill>
                  <a:schemeClr val="tx1"/>
                </a:solidFill>
                <a:latin typeface="+mn-lt"/>
                <a:ea typeface="+mn-ea"/>
                <a:cs typeface="+mn-cs"/>
              </a:rPr>
              <a:t>Trajtuar nga specialistët</a:t>
            </a:r>
            <a:r>
              <a:rPr lang="sq-AL" sz="1200">
                <a:solidFill>
                  <a:schemeClr val="tx1"/>
                </a:solidFill>
                <a:latin typeface="+mn-lt"/>
                <a:ea typeface="+mn-ea"/>
                <a:cs typeface="+mn-cs"/>
              </a:rPr>
              <a:t>: Çdo pajisje elektronike ka karakteristika specifike, kështu që procedurat specifike duhet të ndiqen në mënyrë rigoroze për të hyrë në memorien e saj aty ku mund të ruhen provat elektronike. Në rastin e provave elektronike, një nga rreziqet më të spikatura është modifikimi i paqëllimtë i një pjese të provave. Kjo mund të ngre dyshime në lidhje me ndryshimet specifike, dhe nëse provat inkriminuese ose shfajësuese janë prekur, gjë që nga ana tjetër mund të ngre probleme të pranueshmërisë në gjykatë.</a:t>
            </a:r>
          </a:p>
          <a:p>
            <a:r>
              <a:rPr lang="sq-AL" sz="1200" b="1">
                <a:solidFill>
                  <a:schemeClr val="tx1"/>
                </a:solidFill>
                <a:latin typeface="+mn-lt"/>
                <a:ea typeface="+mn-ea"/>
                <a:cs typeface="+mn-cs"/>
              </a:rPr>
              <a:t>Evolucioni i shpejtë i burimeve të provave elektronike: </a:t>
            </a:r>
            <a:r>
              <a:rPr lang="sq-AL" sz="1200">
                <a:solidFill>
                  <a:schemeClr val="tx1"/>
                </a:solidFill>
                <a:latin typeface="+mn-lt"/>
                <a:ea typeface="+mn-ea"/>
                <a:cs typeface="+mn-cs"/>
              </a:rPr>
              <a:t>Teknologjitë e reja zhvillohen shumë shpejt dhe ka nevojë për azhurnim të vazhdueshëm jo vetëm të vetë teknologjive të reja por edhe të procedurave dhe teknikave që duhet të zbatohen në mënyrë që të kapin përmbajtjen e tyre dhe ta analizojnë atë.</a:t>
            </a:r>
          </a:p>
          <a:p>
            <a:r>
              <a:rPr lang="sq-AL" sz="1200" b="1">
                <a:solidFill>
                  <a:schemeClr val="tx1"/>
                </a:solidFill>
                <a:latin typeface="+mn-lt"/>
                <a:ea typeface="+mn-ea"/>
                <a:cs typeface="+mn-cs"/>
              </a:rPr>
              <a:t>Përdorimi i procedurave, teknikave dhe mjeteve të duhura</a:t>
            </a:r>
            <a:r>
              <a:rPr lang="sq-AL" sz="1200">
                <a:solidFill>
                  <a:schemeClr val="tx1"/>
                </a:solidFill>
                <a:latin typeface="+mn-lt"/>
                <a:ea typeface="+mn-ea"/>
                <a:cs typeface="+mn-cs"/>
              </a:rPr>
              <a:t>: Ashtu si në disiplinat më tradicionale të forenzikës, specialistët e forenzikës digjitale kërkojnë, përveç njohurive të specializuara, mjete specifike për të ndërmarrë punën e tyre siç duhet, të tilla si për të kapur të gjithë informacionin origjinal nga këshillat. Është e domosdoshme që të përdoren teknika dhe mjete adekuate, dhe që procedurat të gjurmohen dhe përsëriten nga specialistë të tjerë, në mënyrë që informacioni i kapur të jetë me vlerë provuese.</a:t>
            </a:r>
          </a:p>
          <a:p>
            <a:r>
              <a:rPr lang="sq-AL" sz="1200" b="1">
                <a:solidFill>
                  <a:schemeClr val="tx1"/>
                </a:solidFill>
                <a:latin typeface="+mn-lt"/>
                <a:ea typeface="+mn-ea"/>
                <a:cs typeface="+mn-cs"/>
              </a:rPr>
              <a:t>Pranueshmëria:</a:t>
            </a:r>
            <a:r>
              <a:rPr lang="sq-AL" sz="1200">
                <a:solidFill>
                  <a:schemeClr val="tx1"/>
                </a:solidFill>
                <a:latin typeface="+mn-lt"/>
                <a:ea typeface="+mn-ea"/>
                <a:cs typeface="+mn-cs"/>
              </a:rPr>
              <a:t> Meqenëse qëllimi përfundimtar është përdorimi i provave të fituara dhe të analizuara për të mbështetur një rast në gjykatë, provat elektronike duhet të merren në përputhje me legjislacionin ekzistues dhe procedurën e praktikës më të mirë për t'u pranuar në një gjykim. Megjithëse detajet ndryshojnë në varësi të legjislacionit kombëtar, kriteret themelore të mëposhtme zakonisht duhet të merren parasysh.</a:t>
            </a:r>
          </a:p>
          <a:p>
            <a:r>
              <a:rPr lang="sq-AL" sz="1200" b="1">
                <a:solidFill>
                  <a:schemeClr val="tx1"/>
                </a:solidFill>
                <a:latin typeface="+mn-lt"/>
                <a:ea typeface="+mn-ea"/>
                <a:cs typeface="+mn-cs"/>
              </a:rPr>
              <a:t>Autenticiteti</a:t>
            </a:r>
            <a:r>
              <a:rPr lang="sq-AL" sz="1200">
                <a:solidFill>
                  <a:schemeClr val="tx1"/>
                </a:solidFill>
                <a:latin typeface="+mn-lt"/>
                <a:ea typeface="+mn-ea"/>
                <a:cs typeface="+mn-cs"/>
              </a:rPr>
              <a:t>: Duhet të jetë e mundur që materiali dëshmues të lidhet pozitivisht me incidentin e hetuar.</a:t>
            </a:r>
          </a:p>
          <a:p>
            <a:r>
              <a:rPr lang="sq-AL" sz="1200" b="1">
                <a:solidFill>
                  <a:schemeClr val="tx1"/>
                </a:solidFill>
                <a:latin typeface="+mn-lt"/>
                <a:ea typeface="+mn-ea"/>
                <a:cs typeface="+mn-cs"/>
              </a:rPr>
              <a:t>Plotësia:</a:t>
            </a:r>
            <a:r>
              <a:rPr lang="sq-AL" sz="1200">
                <a:solidFill>
                  <a:schemeClr val="tx1"/>
                </a:solidFill>
                <a:latin typeface="+mn-lt"/>
                <a:ea typeface="+mn-ea"/>
                <a:cs typeface="+mn-cs"/>
              </a:rPr>
              <a:t> Duhet të tregojë të gjithë historinë dhe jo vetëm një perspektivë të veçantë.</a:t>
            </a:r>
          </a:p>
          <a:p>
            <a:r>
              <a:rPr lang="sq-AL" sz="1200" b="1">
                <a:solidFill>
                  <a:schemeClr val="tx1"/>
                </a:solidFill>
                <a:latin typeface="+mn-lt"/>
                <a:ea typeface="+mn-ea"/>
                <a:cs typeface="+mn-cs"/>
              </a:rPr>
              <a:t>Besueshmëria</a:t>
            </a:r>
            <a:r>
              <a:rPr lang="sq-AL" sz="1200">
                <a:solidFill>
                  <a:schemeClr val="tx1"/>
                </a:solidFill>
                <a:latin typeface="+mn-lt"/>
                <a:ea typeface="+mn-ea"/>
                <a:cs typeface="+mn-cs"/>
              </a:rPr>
              <a:t>: Nuk duhet të ketë asgjë në lidhje me mënyrën se si janë mbledhur dhe trajtuar provat, gjë që shkakton dyshime për origjinalitetin dhe vërtetësinë e tyre.</a:t>
            </a:r>
          </a:p>
          <a:p>
            <a:r>
              <a:rPr lang="sq-AL" sz="1200" b="1">
                <a:solidFill>
                  <a:schemeClr val="tx1"/>
                </a:solidFill>
                <a:latin typeface="+mn-lt"/>
                <a:ea typeface="+mn-ea"/>
                <a:cs typeface="+mn-cs"/>
              </a:rPr>
              <a:t>Besueshmëria</a:t>
            </a:r>
            <a:r>
              <a:rPr lang="sq-AL" sz="1200">
                <a:solidFill>
                  <a:schemeClr val="tx1"/>
                </a:solidFill>
                <a:latin typeface="+mn-lt"/>
                <a:ea typeface="+mn-ea"/>
                <a:cs typeface="+mn-cs"/>
              </a:rPr>
              <a:t>: Duhet të jetë lehtësisht e besueshme dhe e kuptueshme për një gjyqtar dhe/ose anëtarë të jurisë.</a:t>
            </a:r>
          </a:p>
          <a:p>
            <a:r>
              <a:rPr lang="sq-AL" sz="1200" b="1">
                <a:solidFill>
                  <a:schemeClr val="tx1"/>
                </a:solidFill>
                <a:latin typeface="+mn-lt"/>
                <a:ea typeface="+mn-ea"/>
                <a:cs typeface="+mn-cs"/>
              </a:rPr>
              <a:t>Proporcionaliteti</a:t>
            </a:r>
            <a:r>
              <a:rPr lang="sq-AL" sz="1200">
                <a:solidFill>
                  <a:schemeClr val="tx1"/>
                </a:solidFill>
                <a:latin typeface="+mn-lt"/>
                <a:ea typeface="+mn-ea"/>
                <a:cs typeface="+mn-cs"/>
              </a:rPr>
              <a:t>: aplikimi i tij në Forenzikën Digjitale përcakton që i gjithë procesi hetimor duhet të jetë adekuat dhe i përshtatshëm: dobitë që do të përfitohen duke përdorur një masë specifike duhet të tejkalojnë dëmet për palën ose palët e prekura nga masa.</a:t>
            </a:r>
          </a:p>
          <a:p>
            <a:endParaRPr lang="en-US" dirty="0"/>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smtClean="0"/>
          </a:p>
        </p:txBody>
      </p:sp>
    </p:spTree>
    <p:extLst>
      <p:ext uri="{BB962C8B-B14F-4D97-AF65-F5344CB8AC3E}">
        <p14:creationId xmlns:p14="http://schemas.microsoft.com/office/powerpoint/2010/main" val="656858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to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17</a:t>
            </a:fld>
            <a:endParaRPr lang="en-GB" smtClean="0"/>
          </a:p>
        </p:txBody>
      </p:sp>
    </p:spTree>
    <p:extLst>
      <p:ext uri="{BB962C8B-B14F-4D97-AF65-F5344CB8AC3E}">
        <p14:creationId xmlns:p14="http://schemas.microsoft.com/office/powerpoint/2010/main" val="2423915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smtClean="0"/>
          </a:p>
        </p:txBody>
      </p:sp>
    </p:spTree>
    <p:extLst>
      <p:ext uri="{BB962C8B-B14F-4D97-AF65-F5344CB8AC3E}">
        <p14:creationId xmlns:p14="http://schemas.microsoft.com/office/powerpoint/2010/main" val="2629596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sq-AL"/>
              <a:t>Ky slajd është një hyrje e thjeshtë për udhëzuesin</a:t>
            </a:r>
            <a:r>
              <a:rPr lang="sq-AL" baseline="0"/>
              <a:t>. Është e rëndësishme që për</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sq-AL" baseline="0"/>
              <a:t>trajnimin kombëtar, trajneri të përfshijë legjislacionin kombëtar dhe ndonjë</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sq-AL" baseline="0"/>
              <a:t>udhëzim që mund të jetë në dispozicion. Rekomandohet që një krahasim</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sq-AL" baseline="0"/>
              <a:t>ndërmjet udhëzimeve kombëtare dhe të KiE-së do të ishte i dobishëm si tregues i</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sq-AL" baseline="0"/>
              <a:t>pajtueshmërisë së standardeve kombëtare me ato të zbatuara ndërkombëtarisht.</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endParaRPr lang="en-US" dirty="0"/>
          </a:p>
          <a:p>
            <a:pPr marL="447675" indent="-447675" algn="just"/>
            <a:r>
              <a:rPr lang="sq-AL"/>
              <a:t>Udhëzuesi mund të zbatohet për të gjitha rastet në të cilat provat elektronike duhet</a:t>
            </a:r>
          </a:p>
          <a:p>
            <a:pPr marL="447675" indent="-447675" algn="just"/>
            <a:r>
              <a:rPr lang="sq-AL"/>
              <a:t>të sekuestrohen. </a:t>
            </a:r>
          </a:p>
          <a:p>
            <a:pPr marL="447675" indent="-447675" algn="just"/>
            <a:r>
              <a:rPr lang="sq-AL"/>
              <a:t>Secili vend duhet të marrë në konsideratë dokumentet dhe rregulloret e veta ligjore</a:t>
            </a:r>
          </a:p>
          <a:p>
            <a:pPr marL="447675" indent="-447675" algn="just"/>
            <a:r>
              <a:rPr lang="sq-AL"/>
              <a:t>kur interpretojnë masat e propozuara në këtë dokument.</a:t>
            </a:r>
          </a:p>
          <a:p>
            <a:pPr marL="447675" indent="-447675" algn="just"/>
            <a:r>
              <a:rPr lang="sq-AL"/>
              <a:t>Përveç kësaj, secili vend duhet të shtojë kontaktet e njësive të veta eksperte.</a:t>
            </a:r>
          </a:p>
          <a:p>
            <a:pPr marL="447675" indent="-447675" algn="just"/>
            <a:r>
              <a:rPr lang="sq-AL"/>
              <a:t> </a:t>
            </a:r>
          </a:p>
          <a:p>
            <a:pPr marL="447675" indent="-447675" algn="just"/>
            <a:r>
              <a:rPr lang="sq-AL"/>
              <a:t>Një organizatë ose agjenci që dëshiron të zbatojë procedurat e rekomanduara</a:t>
            </a:r>
          </a:p>
          <a:p>
            <a:pPr marL="447675" indent="-447675" algn="just"/>
            <a:r>
              <a:rPr lang="sq-AL"/>
              <a:t>duhet të përcaktojë përgjegjësitë për hapat/veprimet individuale sipas</a:t>
            </a:r>
          </a:p>
          <a:p>
            <a:pPr marL="447675" indent="-447675" algn="just"/>
            <a:r>
              <a:rPr lang="sq-AL"/>
              <a:t>strukturës së vet të brendshme. </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smtClean="0"/>
          </a:p>
        </p:txBody>
      </p:sp>
    </p:spTree>
    <p:extLst>
      <p:ext uri="{BB962C8B-B14F-4D97-AF65-F5344CB8AC3E}">
        <p14:creationId xmlns:p14="http://schemas.microsoft.com/office/powerpoint/2010/main" val="216562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t>Kjo seancë do të ndahet në 5 pjesë për të siguruar pushime të natyrshme.</a:t>
            </a:r>
          </a:p>
          <a:p>
            <a:r>
              <a:rPr lang="sq-AL" sz="1200"/>
              <a:t>Ideja është të përshkruajmë se çfarë është një kompjuter - ose një pajisje e aftë të lidhet me internetin, ku të gjitha kanë ngjashmëri</a:t>
            </a:r>
          </a:p>
          <a:p>
            <a:r>
              <a:rPr lang="sq-AL" sz="1200"/>
              <a:t>Të përshkruajmë se çfarë është interneti dhe si funksionon</a:t>
            </a:r>
          </a:p>
          <a:p>
            <a:r>
              <a:rPr lang="sq-AL" sz="1200"/>
              <a:t>Dhe pastaj të shohim se si ai kompjuter lidhet me internetin</a:t>
            </a:r>
          </a:p>
          <a:p>
            <a:r>
              <a:rPr lang="sq-AL" sz="1200"/>
              <a:t>Dhe pastaj të shohim se çfarë ka në vet internetin</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2</a:t>
            </a:fld>
            <a:endParaRPr lang="en-GB" smtClean="0"/>
          </a:p>
        </p:txBody>
      </p:sp>
    </p:spTree>
    <p:extLst>
      <p:ext uri="{BB962C8B-B14F-4D97-AF65-F5344CB8AC3E}">
        <p14:creationId xmlns:p14="http://schemas.microsoft.com/office/powerpoint/2010/main" val="3009816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sq-AL" b="1"/>
              <a:t>Nevoja: </a:t>
            </a:r>
            <a:r>
              <a:rPr lang="sq-AL"/>
              <a:t>Kërkesat e bëra nga pjesëmarrësit në shumë aktivitete të organizuara nën projekte të ndryshme të krimit kibernetik të Këshillit të Evropës, duke përfshirë projekte të përbashkëta me Bashkimin Evropian duke theksuar nevojën për më shumë udhëzime në trajtimin e provave elektronike. </a:t>
            </a:r>
          </a:p>
          <a:p>
            <a:pPr algn="just">
              <a:lnSpc>
                <a:spcPct val="120000"/>
              </a:lnSpc>
            </a:pPr>
            <a:r>
              <a:rPr lang="sq-AL"/>
              <a:t>Ai siguron një mjet të rëndësishëm për zbatuesit e ligjit dhe gjykatësit në përpjekjet e tyre për të hetuar, ndjekur penalisht dhe gjykuar krimet kibernetike. </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smtClean="0"/>
          </a:p>
        </p:txBody>
      </p:sp>
    </p:spTree>
    <p:extLst>
      <p:ext uri="{BB962C8B-B14F-4D97-AF65-F5344CB8AC3E}">
        <p14:creationId xmlns:p14="http://schemas.microsoft.com/office/powerpoint/2010/main" val="2918387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sq-AL" b="1"/>
              <a:t>Nevoja: </a:t>
            </a:r>
            <a:r>
              <a:rPr lang="sq-AL"/>
              <a:t>Kërkesat e bëra nga pjesëmarrësit në shumë aktivitete të organizuara nën projekte të ndryshme të krimit kibernetik të Këshillit të Evropës, duke përfshirë projekte të përbashkëta me Bashkimin Evropian duke theksuar nevojën për më shumë udhëzime në trajtimin e provave elektronike. </a:t>
            </a:r>
          </a:p>
          <a:p>
            <a:pPr algn="just">
              <a:lnSpc>
                <a:spcPct val="120000"/>
              </a:lnSpc>
            </a:pPr>
            <a:endParaRPr lang="en-GB" dirty="0">
              <a:effectLst/>
            </a:endParaRPr>
          </a:p>
          <a:p>
            <a:pPr algn="just"/>
            <a:r>
              <a:rPr lang="sq-AL"/>
              <a:t>Ky udhëzues është për t'u përdorur nga ata që hasin burime të provave elektronike gjatë punës së tyre dhe që synojnë të përdorin informacionin e marrë nga ato burime në sistemin e drejtësisë të vendit të tyre ose për t'u përdorur në sistemin e drejtësisë të një juridiksioni tjetër. </a:t>
            </a:r>
          </a:p>
          <a:p>
            <a:pPr algn="just"/>
            <a:r>
              <a:rPr lang="sq-AL"/>
              <a:t>Ky udhëzues duhet të shihet si dokument model që mund të përshtatet dhe personalizohet nga vendet bazuar në legjislacionin, praktikën dhe procedurën e tyre.</a:t>
            </a:r>
          </a:p>
          <a:p>
            <a:pPr algn="just"/>
            <a:endParaRPr lang="en-US" dirty="0"/>
          </a:p>
          <a:p>
            <a:pPr marL="0" marR="0" lvl="0" indent="0" algn="just" defTabSz="457200" rtl="0" eaLnBrk="0" fontAlgn="base" latinLnBrk="0" hangingPunct="0">
              <a:lnSpc>
                <a:spcPct val="100000"/>
              </a:lnSpc>
              <a:spcBef>
                <a:spcPct val="30000"/>
              </a:spcBef>
              <a:spcAft>
                <a:spcPct val="0"/>
              </a:spcAft>
              <a:buClrTx/>
              <a:buSzTx/>
              <a:buFontTx/>
              <a:buNone/>
              <a:tabLst/>
              <a:defRPr/>
            </a:pPr>
            <a:r>
              <a:rPr lang="sq-AL"/>
              <a:t>Udhëzuesi përcakton disa parime gjithëpërfshirëse për të drejtuar lexuesin. Këto parime janë në përputhje me ato të pranuara përgjithësisht ndërkombëtarisht si praktikë e mirë në trajtimin e provave elektronike.  </a:t>
            </a:r>
          </a:p>
          <a:p>
            <a:pPr algn="just"/>
            <a:endParaRPr lang="en-GB" dirty="0"/>
          </a:p>
          <a:p>
            <a:pPr algn="just">
              <a:lnSpc>
                <a:spcPct val="120000"/>
              </a:lnSpc>
            </a:pPr>
            <a:endParaRPr lang="en-GB" dirty="0">
              <a:effectLst/>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smtClean="0"/>
          </a:p>
        </p:txBody>
      </p:sp>
    </p:spTree>
    <p:extLst>
      <p:ext uri="{BB962C8B-B14F-4D97-AF65-F5344CB8AC3E}">
        <p14:creationId xmlns:p14="http://schemas.microsoft.com/office/powerpoint/2010/main" val="236813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sq-AL"/>
              <a:t>Ky udhëzues është përgatitur për përdorim nga vendet që janë duke zhvilluar përgjigjen e tyre ndaj krimit kibernetik dhe duke vendosur rregulla dhe protokolle për t'u marrë me provat elektronike. </a:t>
            </a:r>
          </a:p>
          <a:p>
            <a:pPr algn="just"/>
            <a:r>
              <a:rPr lang="sq-AL"/>
              <a:t>Shumica e udhëzuesve ekzistues janë krijuar për komunitetin e zbatimit të ligjit. </a:t>
            </a:r>
          </a:p>
          <a:p>
            <a:pPr algn="just"/>
            <a:r>
              <a:rPr lang="sq-AL"/>
              <a:t>Ky udhëzues është për një audiencë më të gjerë dhe përfshin gjithashtu gjyqtarë, prokurorë dhe të tjerë në sistemin e drejtësisë si hetuesit e sektorit privat, avokatët, noterët dhe nëpunësit.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smtClean="0"/>
          </a:p>
        </p:txBody>
      </p:sp>
    </p:spTree>
    <p:extLst>
      <p:ext uri="{BB962C8B-B14F-4D97-AF65-F5344CB8AC3E}">
        <p14:creationId xmlns:p14="http://schemas.microsoft.com/office/powerpoint/2010/main" val="1814126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Lexuesi duhet të sigurojë që ata janë plotësisht në përputhje me ligjet në vendin e tyre që kanë të bëjnë me provat elektronike dhe pranueshmërinë e tyre. </a:t>
            </a:r>
          </a:p>
          <a:p>
            <a:r>
              <a:rPr lang="sq-AL"/>
              <a:t>Ligji kombëtar është burimi kryesor i referimit në të gjitha rrethanat. Nuk pritet që këshillat e dhëna në udhëzues ka të ngjarë të kundërshtojnë ndonjë legjislacion kombëtar sa u përket praktikave të trajtimit të provave të tilla</a:t>
            </a:r>
          </a:p>
          <a:p>
            <a:r>
              <a:rPr lang="sq-AL"/>
              <a:t>Udhëzuesi ndahet në seksione kronologjike që synojnë të ofrojnë mbështetje për çdo person që merret me prova elektronike. </a:t>
            </a:r>
          </a:p>
          <a:p>
            <a:pPr algn="just"/>
            <a:r>
              <a:rPr lang="sq-AL"/>
              <a:t>Këto përfshijnë të gjitha fazat nga identifikimi fillestar i burimeve të provave të mundshme, deri te kërkimi dhe sekuestrimi i të dhënave, përfshirë kapjen nga interneti, dhe deri te analiza, përgatitja dhe raportimi i provave. </a:t>
            </a:r>
          </a:p>
          <a:p>
            <a:pPr algn="just"/>
            <a:r>
              <a:rPr lang="sq-AL"/>
              <a:t>Pastaj vijojnë seksione të specializuara për zbatimin e ligjit, prokurorët, gjyqtarët dhe hetuesit e sektorit privat, avokatë, noterë dhe nëpunës.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smtClean="0"/>
          </a:p>
        </p:txBody>
      </p:sp>
    </p:spTree>
    <p:extLst>
      <p:ext uri="{BB962C8B-B14F-4D97-AF65-F5344CB8AC3E}">
        <p14:creationId xmlns:p14="http://schemas.microsoft.com/office/powerpoint/2010/main" val="4112098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Ky slajd nxjerr në pah mënyrën e përpilimit të udhëzuesit - dhe përmbajtjen</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n-US" altLang="en-US" smtClean="0"/>
          </a:p>
        </p:txBody>
      </p:sp>
    </p:spTree>
    <p:extLst>
      <p:ext uri="{BB962C8B-B14F-4D97-AF65-F5344CB8AC3E}">
        <p14:creationId xmlns:p14="http://schemas.microsoft.com/office/powerpoint/2010/main" val="2776139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Konventa e Budapestit ofron shumë dispozita për të zgjeruar hetimet kur përfshihen prova elektronike.  Disa nga këto përmenden në këtë udhëzues; megjithatë ky nuk është udhëzues për Konventën dhe lexuesi gjithmonë duhet t'u referohet dokumenteve autoritative të disponueshme nga Këshilli i Evropës kur duhet të përdorë këto dispozita.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algn="just"/>
            <a:r>
              <a:rPr lang="sq-AL"/>
              <a:t>Në rrethana kur lexuesi nuk është i sigurt se çfarë veprimi duhet të ndërmarrë, ata duhet t'u referohen parimeve për të ndërmarrë veprimin më efektiv. </a:t>
            </a:r>
          </a:p>
          <a:p>
            <a:pPr algn="just"/>
            <a:r>
              <a:rPr lang="sq-AL"/>
              <a:t> Lexuesi duhet të përdorë këshillat që janë të rëndësishme për llojet e provave me të cilat merren dhe të kërkojë ndihmë të specializuar kur çështjet me të cilat ata merren shkojnë përtej qëllimit të udhëzuesit.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a:p>
            <a:pPr algn="just"/>
            <a:r>
              <a:rPr lang="sq-AL"/>
              <a:t>Ky udhëzues dhe informacioni i përfshirë brenda konsiderohen të vlefshëm deri më 31 dhjetor 2017.  </a:t>
            </a:r>
          </a:p>
          <a:p>
            <a:pPr algn="just"/>
            <a:r>
              <a:rPr lang="sq-AL"/>
              <a:t>Synohet që udhëzuesi të azhurnohet përpara asaj date për të marrë parasysh çdo ndryshim përkatës në teknologji, procedurat dhe praktikat që janë të rëndësishme për përmbajtjen e këtij udhëzuesi.  </a:t>
            </a:r>
          </a:p>
          <a:p>
            <a:pPr algn="just"/>
            <a:r>
              <a:rPr lang="sq-AL"/>
              <a:t>Çdo person ose organizatë që dëshiron të përdorë udhëzuesin pas datës së mësipërme duhet të kontaktojë Këshillin e Evropës për të marrë versionin e fundit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n-US" altLang="en-US" smtClean="0"/>
          </a:p>
        </p:txBody>
      </p:sp>
    </p:spTree>
    <p:extLst>
      <p:ext uri="{BB962C8B-B14F-4D97-AF65-F5344CB8AC3E}">
        <p14:creationId xmlns:p14="http://schemas.microsoft.com/office/powerpoint/2010/main" val="312104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to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26</a:t>
            </a:fld>
            <a:endParaRPr lang="en-GB" smtClean="0">
              <a:solidFill>
                <a:prstClr val="black"/>
              </a:solidFill>
            </a:endParaRPr>
          </a:p>
        </p:txBody>
      </p:sp>
    </p:spTree>
    <p:extLst>
      <p:ext uri="{BB962C8B-B14F-4D97-AF65-F5344CB8AC3E}">
        <p14:creationId xmlns:p14="http://schemas.microsoft.com/office/powerpoint/2010/main" val="878230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0" i="0" u="none" strike="noStrike" baseline="0">
                <a:solidFill>
                  <a:schemeClr val="tx1"/>
                </a:solidFill>
                <a:latin typeface="+mn-lt"/>
                <a:ea typeface="+mn-ea"/>
                <a:cs typeface="+mn-cs"/>
              </a:rPr>
              <a:t>Trajneri duhet t'i prezantojë këto - dhe pastaj të lexojë të gjithë parimin - para se të vazhdojë të artikulojë pikat prej tij të cilat shfaqen si pika diskutimi</a:t>
            </a:r>
          </a:p>
          <a:p>
            <a:endParaRPr lang="en-US" sz="1200" b="0" i="0" u="none" strike="noStrike" kern="1200" baseline="0" dirty="0">
              <a:solidFill>
                <a:schemeClr val="tx1"/>
              </a:solidFill>
              <a:latin typeface="+mn-lt"/>
              <a:ea typeface="+mn-ea"/>
              <a:cs typeface="+mn-cs"/>
            </a:endParaRPr>
          </a:p>
          <a:p>
            <a:r>
              <a:rPr lang="sq-AL" sz="1200" b="0" i="0" u="none" strike="noStrike" baseline="0">
                <a:solidFill>
                  <a:schemeClr val="tx1"/>
                </a:solidFill>
                <a:latin typeface="+mn-lt"/>
                <a:ea typeface="+mn-ea"/>
                <a:cs typeface="+mn-cs"/>
              </a:rPr>
              <a:t>Të gjitha procedurat penale varen nga provat për të vendosur fajësinë ose pafajësinë e një të akuzuari ose për të vendosur bazueshmërinë e një çështjeje në procedurat civile. Tradicionalisht dhe historikisht, provat kanë qenë në një formë fizike (të tilla si dokumente ose fotografi etj.) Ose dëshmia gojore e dëshmitarëve.</a:t>
            </a:r>
          </a:p>
          <a:p>
            <a:endParaRPr lang="en-US" sz="1200" b="0" i="0" u="none" strike="noStrike" kern="1200" baseline="0" dirty="0">
              <a:solidFill>
                <a:schemeClr val="tx1"/>
              </a:solidFill>
              <a:latin typeface="+mn-lt"/>
              <a:ea typeface="+mn-ea"/>
              <a:cs typeface="+mn-cs"/>
            </a:endParaRPr>
          </a:p>
          <a:p>
            <a:r>
              <a:rPr lang="sq-AL" sz="1200" b="0" i="0" u="none" strike="noStrike" baseline="0">
                <a:solidFill>
                  <a:schemeClr val="tx1"/>
                </a:solidFill>
                <a:latin typeface="+mn-lt"/>
                <a:ea typeface="+mn-ea"/>
                <a:cs typeface="+mn-cs"/>
              </a:rPr>
              <a:t>Provat elektronike rrjedhin nga pajisjet elektronike të tilla si kompjuterët dhe aparati i tyre periferik, rrjetet kompjuterike, telefonat mobil, kamerat digjitale dhe pajisjet e tjera portative (përfshirë pajisjet e ruajtjes së të dhënave), si dhe nga interneti. Informacioni që përmban nuk</a:t>
            </a:r>
          </a:p>
          <a:p>
            <a:r>
              <a:rPr lang="sq-AL" sz="1200" b="0" i="0" u="none" strike="noStrike" baseline="0">
                <a:solidFill>
                  <a:schemeClr val="tx1"/>
                </a:solidFill>
                <a:latin typeface="+mn-lt"/>
                <a:ea typeface="+mn-ea"/>
                <a:cs typeface="+mn-cs"/>
              </a:rPr>
              <a:t>posedon një formë të pavarur fizike.</a:t>
            </a:r>
          </a:p>
          <a:p>
            <a:endParaRPr lang="en-US" sz="1200" b="0" i="0" u="none" strike="noStrike" kern="1200" baseline="0" dirty="0">
              <a:solidFill>
                <a:schemeClr val="tx1"/>
              </a:solidFill>
              <a:latin typeface="+mn-lt"/>
              <a:ea typeface="+mn-ea"/>
              <a:cs typeface="+mn-cs"/>
            </a:endParaRPr>
          </a:p>
          <a:p>
            <a:r>
              <a:rPr lang="sq-AL" sz="1200" b="0" i="0" u="none" strike="noStrike" baseline="0">
                <a:solidFill>
                  <a:schemeClr val="tx1"/>
                </a:solidFill>
                <a:latin typeface="+mn-lt"/>
                <a:ea typeface="+mn-ea"/>
                <a:cs typeface="+mn-cs"/>
              </a:rPr>
              <a:t>Sidoqoftë, në shumë mënyra, provat elektronike nuk ndryshojnë nga provat tradicionale në atë që pala që i fut ato në procedurat ligjore duhet të jetë në gjendje të demonstrojë se pasqyron të njëjtin grup rrethanash dhe informacionin faktik siç ka bërë në kohën e veprës. Me fjalë tjera, ata duhet të jenë në gjendje të tregojnë se nuk kanë ndodhur asnjë ndryshim, fshirje, shtim ose ndryshim tjetër (ose mund të kenë ndodhur).</a:t>
            </a:r>
          </a:p>
          <a:p>
            <a:endParaRPr lang="en-US" sz="1200" b="0" i="0" u="none" strike="noStrike" kern="1200" baseline="0" dirty="0">
              <a:solidFill>
                <a:schemeClr val="tx1"/>
              </a:solidFill>
              <a:latin typeface="+mn-lt"/>
              <a:ea typeface="+mn-ea"/>
              <a:cs typeface="+mn-cs"/>
            </a:endParaRPr>
          </a:p>
          <a:p>
            <a:r>
              <a:rPr lang="sq-AL" sz="1200" b="0" i="0" u="none" strike="noStrike" baseline="0">
                <a:solidFill>
                  <a:schemeClr val="tx1"/>
                </a:solidFill>
                <a:latin typeface="+mn-lt"/>
                <a:ea typeface="+mn-ea"/>
                <a:cs typeface="+mn-cs"/>
              </a:rPr>
              <a:t>Natyra e paprekshme e çdo të dhëne dhe informacioni të ruajtur në formë elektronike e bën shumë më të lehtë manipulimin dhe më të prirur për ndryshim sesa format tradicionale të provave. Kjo ka krijuar sfida të veçanta për sistemin e drejtësisë që kërkon që të dhënat e tilla të trajtohen në një mënyrë të veçantë</a:t>
            </a:r>
          </a:p>
          <a:p>
            <a:r>
              <a:rPr lang="sq-AL" sz="1200" b="0" i="0" u="none" strike="noStrike" baseline="0">
                <a:solidFill>
                  <a:schemeClr val="tx1"/>
                </a:solidFill>
                <a:latin typeface="+mn-lt"/>
                <a:ea typeface="+mn-ea"/>
                <a:cs typeface="+mn-cs"/>
              </a:rPr>
              <a:t>për të siguruar integritetin e provave që ofron.</a:t>
            </a:r>
          </a:p>
          <a:p>
            <a:endParaRPr lang="en-US" sz="1200" b="0" i="0" u="none" strike="noStrike" kern="1200" baseline="0" dirty="0">
              <a:solidFill>
                <a:schemeClr val="tx1"/>
              </a:solidFill>
              <a:latin typeface="+mn-lt"/>
              <a:ea typeface="+mn-ea"/>
              <a:cs typeface="+mn-cs"/>
            </a:endParaRPr>
          </a:p>
          <a:p>
            <a:r>
              <a:rPr lang="sq-AL" sz="1200" b="0" i="0" u="none" strike="noStrike" baseline="0">
                <a:solidFill>
                  <a:schemeClr val="tx1"/>
                </a:solidFill>
                <a:latin typeface="+mn-lt"/>
                <a:ea typeface="+mn-ea"/>
                <a:cs typeface="+mn-cs"/>
              </a:rPr>
              <a:t>Duke pasur parasysh karakteristikat e tyre të veçanta, provat elektronike mund të përcaktohen si:</a:t>
            </a:r>
          </a:p>
          <a:p>
            <a:r>
              <a:rPr lang="sq-AL" sz="1200" b="0" i="0" u="none" strike="noStrike" baseline="0">
                <a:solidFill>
                  <a:schemeClr val="tx1"/>
                </a:solidFill>
                <a:latin typeface="+mn-lt"/>
                <a:ea typeface="+mn-ea"/>
                <a:cs typeface="+mn-cs"/>
              </a:rPr>
              <a:t>Çdo informacion i gjeneruar, ruajtur ose transmetuar në formë digjitale që më vonë mund të</a:t>
            </a:r>
          </a:p>
          <a:p>
            <a:r>
              <a:rPr lang="sq-AL" sz="1200" b="0" i="0" u="none" strike="noStrike" baseline="0">
                <a:solidFill>
                  <a:schemeClr val="tx1"/>
                </a:solidFill>
                <a:latin typeface="+mn-lt"/>
                <a:ea typeface="+mn-ea"/>
                <a:cs typeface="+mn-cs"/>
              </a:rPr>
              <a:t>nevojitet të provojë apo hedhë poshtë ndonjë fakt të kontestuar në procedurë ligjore.</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n-US" altLang="en-US" smtClean="0"/>
          </a:p>
        </p:txBody>
      </p:sp>
    </p:spTree>
    <p:extLst>
      <p:ext uri="{BB962C8B-B14F-4D97-AF65-F5344CB8AC3E}">
        <p14:creationId xmlns:p14="http://schemas.microsoft.com/office/powerpoint/2010/main" val="130074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sq-AL"/>
              <a:t>Kur trajtoni pajisjet dhe të dhënat elektronike, ato nuk duhet të ndryshohen, as në lidhje me harduerin ose softuerin. Personi i ngarkuar është përgjegjës për integritetin e materialit të marrë nga vendi i ngjarjes e po ashtu për fillimin e një zinxhiri forenzik për ruajtje.</a:t>
            </a:r>
          </a:p>
          <a:p>
            <a:pPr lvl="0" algn="just">
              <a:lnSpc>
                <a:spcPct val="120000"/>
              </a:lnSpc>
            </a:pPr>
            <a:r>
              <a:rPr lang="sq-AL"/>
              <a:t>Ka rrethana kur do të merret një vendim për të hyrë në të dhënat në një sistem kompjuterik "live" për të shmangur humbjen e provave të mundshme. Kjo duhet të ndërmerret në një mënyrë, e cila shkakton ndikimin më të vogël në të dhëna dhe nga një person i kualifikuar për ta bërë këtë. Parimet 2 deri në 5 duhet të merren parasysh nëse kjo rrjedhë veprimi konsiderohet e nevojshme.</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28</a:t>
            </a:fld>
            <a:endParaRPr lang="en-US" altLang="en-US" smtClean="0"/>
          </a:p>
        </p:txBody>
      </p:sp>
    </p:spTree>
    <p:extLst>
      <p:ext uri="{BB962C8B-B14F-4D97-AF65-F5344CB8AC3E}">
        <p14:creationId xmlns:p14="http://schemas.microsoft.com/office/powerpoint/2010/main" val="249724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sq-AL"/>
              <a:t>Është e domosdoshme të regjistrohen me saktësi të gjitha aktivitetet për t'i dhënë mundësi një pale të tretë të rindërtojë veprimet e përgjigjes së parë në vendin e ngjarjes në mënyrë që të sigurojë vlerën provuese në gjykatë. Të gjitha aktivitetet në lidhje me sekuestrimin, qasjen, ruajtjen ose transferimin e provave elektronike duhet të jenë plotësisht të dokumentuara, ruajtura dhe të disponueshme për shqyrtim.</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en-US" altLang="en-US" smtClean="0"/>
          </a:p>
        </p:txBody>
      </p:sp>
    </p:spTree>
    <p:extLst>
      <p:ext uri="{BB962C8B-B14F-4D97-AF65-F5344CB8AC3E}">
        <p14:creationId xmlns:p14="http://schemas.microsoft.com/office/powerpoint/2010/main" val="2124929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t>Ky synim është një synim shumë i gjerë - dhe qëllimi është të sigurojë një pasqyrë informuese pa hyrë në një përshkrim tejet teknik </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3</a:t>
            </a:fld>
            <a:endParaRPr lang="en-GB" smtClean="0"/>
          </a:p>
        </p:txBody>
      </p:sp>
    </p:spTree>
    <p:extLst>
      <p:ext uri="{BB962C8B-B14F-4D97-AF65-F5344CB8AC3E}">
        <p14:creationId xmlns:p14="http://schemas.microsoft.com/office/powerpoint/2010/main" val="170310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sq-AL"/>
              <a:t>Për hetimet që përfshijnë kontrollin dhe sekuestrimin e provave elektronike mund të jetë e nevojshme të konsultoheni me specialistë të jashtëm. Të gjithë specialistët e jashtëm duhet të jenë të njohur me parimet e përcaktuara në këtë apo dokumente të ngjashme. Një specialist duhet të ketë:</a:t>
            </a:r>
          </a:p>
          <a:p>
            <a:pPr lvl="1" algn="just">
              <a:lnSpc>
                <a:spcPct val="120000"/>
              </a:lnSpc>
            </a:pPr>
            <a:r>
              <a:rPr lang="sq-AL"/>
              <a:t>Ekspertizën dhe përvojën e nevojshme të specializuar në këtë fushë,</a:t>
            </a:r>
          </a:p>
          <a:p>
            <a:pPr lvl="1" algn="just">
              <a:lnSpc>
                <a:spcPct val="120000"/>
              </a:lnSpc>
            </a:pPr>
            <a:r>
              <a:rPr lang="sq-AL"/>
              <a:t>Njohuritë e nevojshme hetimore,</a:t>
            </a:r>
          </a:p>
          <a:p>
            <a:pPr lvl="1" algn="just">
              <a:lnSpc>
                <a:spcPct val="120000"/>
              </a:lnSpc>
            </a:pPr>
            <a:r>
              <a:rPr lang="sq-AL"/>
              <a:t>Njohuritë e nevojshme të çështjes në fjalë,</a:t>
            </a:r>
          </a:p>
          <a:p>
            <a:pPr lvl="1" algn="just">
              <a:lnSpc>
                <a:spcPct val="120000"/>
              </a:lnSpc>
            </a:pPr>
            <a:r>
              <a:rPr lang="sq-AL"/>
              <a:t>Njohuritë e nevojshme juridike,</a:t>
            </a:r>
          </a:p>
          <a:p>
            <a:pPr lvl="1" algn="just">
              <a:lnSpc>
                <a:spcPct val="120000"/>
              </a:lnSpc>
            </a:pPr>
            <a:r>
              <a:rPr lang="sq-AL"/>
              <a:t>Aftësi të përshtatshme komunikimi (si për shpjegimet me gojë ashtu edhe për ato me shkrim)</a:t>
            </a:r>
          </a:p>
          <a:p>
            <a:pPr lvl="1" algn="just">
              <a:lnSpc>
                <a:spcPct val="120000"/>
              </a:lnSpc>
            </a:pPr>
            <a:r>
              <a:rPr lang="sq-AL"/>
              <a:t>Aftësitë e nevojshme të përshtatshme gjuhësore.</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n-US" altLang="en-US" smtClean="0"/>
          </a:p>
        </p:txBody>
      </p:sp>
    </p:spTree>
    <p:extLst>
      <p:ext uri="{BB962C8B-B14F-4D97-AF65-F5344CB8AC3E}">
        <p14:creationId xmlns:p14="http://schemas.microsoft.com/office/powerpoint/2010/main" val="1508028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Në rrethana të jashtëzakonshme kur është e nevojshme që personi i parë që përgjigjet të mbledhë prova elektronike dhe/ose të ketë qasje në të dhëna origjinale të mbajtura në një pajisje elektronike ose media ruajtëse digjitale, përgjegjësi i parë duhet të trajnohet për ta bërë atë si duhet dhe për të shpjeguar rëndësinë dhe implikimet e veprimeve të tij/saj.</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n-US" altLang="en-US" smtClean="0"/>
          </a:p>
        </p:txBody>
      </p:sp>
    </p:spTree>
    <p:extLst>
      <p:ext uri="{BB962C8B-B14F-4D97-AF65-F5344CB8AC3E}">
        <p14:creationId xmlns:p14="http://schemas.microsoft.com/office/powerpoint/2010/main" val="774174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Secili shtet anëtar duhet të marrë në konsideratë dokumentet dhe rregulloret e tij ligjore kur interpreton masat e propozuara në këtë dokument.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n-US" altLang="en-US" smtClean="0"/>
          </a:p>
        </p:txBody>
      </p:sp>
    </p:spTree>
    <p:extLst>
      <p:ext uri="{BB962C8B-B14F-4D97-AF65-F5344CB8AC3E}">
        <p14:creationId xmlns:p14="http://schemas.microsoft.com/office/powerpoint/2010/main" val="1596233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to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33</a:t>
            </a:fld>
            <a:endParaRPr lang="en-GB" smtClean="0">
              <a:solidFill>
                <a:prstClr val="black"/>
              </a:solidFill>
            </a:endParaRPr>
          </a:p>
        </p:txBody>
      </p:sp>
    </p:spTree>
    <p:extLst>
      <p:ext uri="{BB962C8B-B14F-4D97-AF65-F5344CB8AC3E}">
        <p14:creationId xmlns:p14="http://schemas.microsoft.com/office/powerpoint/2010/main" val="3187053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sq-AL">
                <a:latin typeface="Calibri" charset="0"/>
              </a:rPr>
              <a:t>Një vendim i tillë do të finalizohet në vendin e ngjarjes (gjërat janë më të qarta)</a:t>
            </a:r>
          </a:p>
          <a:p>
            <a:pPr marL="0" indent="0" eaLnBrk="1" hangingPunct="1">
              <a:buFontTx/>
              <a:buNone/>
            </a:pPr>
            <a:r>
              <a:rPr lang="sq-AL">
                <a:latin typeface="Calibri" charset="0"/>
              </a:rPr>
              <a:t>Sidoqoftë, sa më shumë informacion që kemi është gjithmonë më mirë - të dish se në çfarë po shkon mund të jetë e dobishme, veçanërisht në një situatë të pazakontë</a:t>
            </a:r>
          </a:p>
          <a:p>
            <a:pPr marL="0" indent="0" eaLnBrk="1" hangingPunct="1">
              <a:buFontTx/>
              <a:buNone/>
            </a:pPr>
            <a:endParaRPr lang="en-US" dirty="0">
              <a:latin typeface="Calibri" charset="0"/>
            </a:endParaRPr>
          </a:p>
          <a:p>
            <a:pPr marL="0" indent="0" eaLnBrk="1" hangingPunct="1">
              <a:buFontTx/>
              <a:buNone/>
            </a:pPr>
            <a:r>
              <a:rPr lang="sq-AL">
                <a:latin typeface="Calibri" charset="0"/>
              </a:rPr>
              <a:t>1 është i drejtpërdrejtë - sekuestrim dhe dërgim i thjeshtë</a:t>
            </a:r>
          </a:p>
          <a:p>
            <a:pPr marL="0" indent="0" eaLnBrk="1" hangingPunct="1">
              <a:buFontTx/>
              <a:buNone/>
            </a:pPr>
            <a:r>
              <a:rPr lang="sq-AL">
                <a:latin typeface="Calibri" charset="0"/>
              </a:rPr>
              <a:t>2 është më kompleks - dhe mund të kërkojë njohuri më të specializuara</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n-US" altLang="en-US" smtClean="0"/>
          </a:p>
        </p:txBody>
      </p:sp>
    </p:spTree>
    <p:extLst>
      <p:ext uri="{BB962C8B-B14F-4D97-AF65-F5344CB8AC3E}">
        <p14:creationId xmlns:p14="http://schemas.microsoft.com/office/powerpoint/2010/main" val="4287381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sq-AL" sz="1200">
                <a:solidFill>
                  <a:schemeClr val="tx1"/>
                </a:solidFill>
                <a:latin typeface="+mn-lt"/>
                <a:ea typeface="+mn-ea"/>
                <a:cs typeface="+mn-cs"/>
              </a:rPr>
              <a:t>Nëse dihet ose dyshohet se e-provat mund të gjenden në vendin e ngjarjes, ekipi i kontrollit duhet të përfshijë anëtarë të trajnuar posaçërisht në atë funksion, si dhe një specialist të pavarur nëse është e nevojshme.</a:t>
            </a:r>
            <a:r>
              <a:rPr lang="sq-AL" sz="1200" b="0">
                <a:solidFill>
                  <a:schemeClr val="tx1"/>
                </a:solidFill>
                <a:latin typeface="+mn-lt"/>
                <a:ea typeface="+mn-ea"/>
                <a:cs typeface="+mn-cs"/>
              </a:rPr>
              <a:t> </a:t>
            </a:r>
          </a:p>
          <a:p>
            <a:pPr marL="0" indent="0" eaLnBrk="1" hangingPunct="1">
              <a:buFontTx/>
              <a:buNone/>
            </a:pPr>
            <a:r>
              <a:rPr lang="sq-AL" sz="1200">
                <a:solidFill>
                  <a:schemeClr val="tx1"/>
                </a:solidFill>
                <a:latin typeface="+mn-lt"/>
                <a:ea typeface="+mn-ea"/>
                <a:cs typeface="+mn-cs"/>
              </a:rPr>
              <a:t>Nëse sistemi administrohet ose mirëmbahet nga një kompani ose administrator i jashtëm, hetuesi mund të konsiderojë përfshirjen e tyre si dëshmitar ekspert (natyrisht nëse ai/ajo nuk konsiderohet i dyshuar dhe nuk ka ndonjë konflikt tjetër interesi).</a:t>
            </a:r>
            <a:r>
              <a:rPr lang="sq-AL" sz="1200" baseline="0">
                <a:solidFill>
                  <a:schemeClr val="tx1"/>
                </a:solidFill>
                <a:latin typeface="+mn-lt"/>
                <a:ea typeface="+mn-ea"/>
                <a:cs typeface="+mn-cs"/>
              </a:rPr>
              <a:t> </a:t>
            </a:r>
          </a:p>
          <a:p>
            <a:pPr marL="0" indent="0" eaLnBrk="1" hangingPunct="1">
              <a:buFontTx/>
              <a:buNone/>
            </a:pPr>
            <a:r>
              <a:rPr lang="sq-AL" sz="1200">
                <a:solidFill>
                  <a:schemeClr val="tx1"/>
                </a:solidFill>
                <a:latin typeface="+mn-lt"/>
                <a:ea typeface="+mn-ea"/>
                <a:cs typeface="+mn-cs"/>
              </a:rPr>
              <a:t>Minimalisht ata që merren me prova elektronike (dhe idealisht të gjithë të pranishmit) duhet të kenë marrë trajnim bazë për identifikimin dhe mbledhjen e burimeve të mundshme të provave të tilla. </a:t>
            </a:r>
          </a:p>
          <a:p>
            <a:pPr marL="0" indent="0" eaLnBrk="1" hangingPunct="1">
              <a:buFontTx/>
              <a:buNone/>
            </a:pPr>
            <a:r>
              <a:rPr lang="sq-AL" sz="1200">
                <a:solidFill>
                  <a:schemeClr val="tx1"/>
                </a:solidFill>
                <a:latin typeface="+mn-lt"/>
                <a:ea typeface="+mn-ea"/>
                <a:cs typeface="+mn-cs"/>
              </a:rPr>
              <a:t>Kur është e mundur, secili grup i ngarkuar për të marrë prova elektronike duhet të përbëhet nga të paktën dy oficerë në mënyrë që të ketë dy dëshmitarë për çdo veprim.</a:t>
            </a:r>
            <a:r>
              <a:rPr lang="sq-AL" sz="1200" baseline="0">
                <a:solidFill>
                  <a:schemeClr val="tx1"/>
                </a:solidFill>
                <a:latin typeface="+mn-lt"/>
                <a:ea typeface="+mn-ea"/>
                <a:cs typeface="+mn-cs"/>
              </a:rPr>
              <a:t> </a:t>
            </a:r>
          </a:p>
          <a:p>
            <a:pPr marL="0" indent="0" eaLnBrk="1" hangingPunct="1">
              <a:buFontTx/>
              <a:buNone/>
            </a:pPr>
            <a:r>
              <a:rPr lang="sq-AL" sz="1200">
                <a:solidFill>
                  <a:schemeClr val="tx1"/>
                </a:solidFill>
                <a:latin typeface="+mn-lt"/>
                <a:ea typeface="+mn-ea"/>
                <a:cs typeface="+mn-cs"/>
              </a:rPr>
              <a:t>Të gjithë anëtarët e ekipit duhet të dinë parimet që duhet të zbatojnë kur trajtojnë e-provat, si dhe ato që përdoren për trajtimin e provave të tjera fizike. Ata duhet të jenë të vetëdijshëm për çdo masë të veçantë të kërkuar (p.sh. të mos përdorin pluhur alumini për mbledhjen e gjurmëve të gishtave nga pajisjet elektronike). </a:t>
            </a:r>
          </a:p>
          <a:p>
            <a:pPr marL="0" indent="0" eaLnBrk="1" hangingPunct="1">
              <a:buFontTx/>
              <a:buNone/>
            </a:pPr>
            <a:r>
              <a:rPr lang="sq-AL" sz="1200">
                <a:solidFill>
                  <a:schemeClr val="tx1"/>
                </a:solidFill>
                <a:latin typeface="+mn-lt"/>
                <a:ea typeface="+mn-ea"/>
                <a:cs typeface="+mn-cs"/>
              </a:rPr>
              <a:t>Ata gjithashtu duhet ta dinë që në situata të caktuara ata duhet të kontaktojnë një njësi specialiste dhe duhet t'i kenë të gatshme këto informacione kontakti nëse nuk kanë përfshirë specialistë në kontroll</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n-US" altLang="en-US" smtClean="0"/>
          </a:p>
        </p:txBody>
      </p:sp>
    </p:spTree>
    <p:extLst>
      <p:ext uri="{BB962C8B-B14F-4D97-AF65-F5344CB8AC3E}">
        <p14:creationId xmlns:p14="http://schemas.microsoft.com/office/powerpoint/2010/main" val="1703759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Meqenëse forenzika digjitale është kaq komplekse dhe përfshihen shumë disiplina të ndryshme, një ekzaminues digjital i forenzikës synon të specializohet në një fushë të provave elektronike. Kjo do të thotë që një hetues ose prokuror ndonjëherë mund të ketë nevojë të mbajë shërbimet e një specialisti digjital për të ndihmuar në situata të veçanta teknike.</a:t>
            </a:r>
            <a:r>
              <a:rPr lang="sq-AL" sz="1200" baseline="0">
                <a:solidFill>
                  <a:schemeClr val="tx1"/>
                </a:solidFill>
                <a:latin typeface="+mn-lt"/>
                <a:ea typeface="+mn-ea"/>
                <a:cs typeface="+mn-cs"/>
              </a:rPr>
              <a:t> </a:t>
            </a:r>
            <a:r>
              <a:rPr lang="sq-AL" sz="1200">
                <a:solidFill>
                  <a:schemeClr val="tx1"/>
                </a:solidFill>
                <a:latin typeface="+mn-lt"/>
                <a:ea typeface="+mn-ea"/>
                <a:cs typeface="+mn-cs"/>
              </a:rPr>
              <a:t>Kur zgjidhni një specialist mund të jetë e dobishme të shihni një formë të akreditimit zyrtar të dhënë nga një organ i respektuar akademik ose profesional. Akreditimi përfaqëson një nivel të caktuar të arritjeve arsimore dhe siguron një vlerësim të pavarur të kredencialeve të tij ose të saj kur ekspertiza e tij ose e saj shqyrtohet në gjykatë. Në mënyrë të ngjashme, një historik i botimit në revista të njohura nga kolegët, përvoja në rastet e mëparshme dhe reputacioni profesional, të gjitha ndihmojnë në rritjen e këtij besimi.</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Procesi i përzgjedhjes nuk duhet të jetë i rastit, por aktiv dhe i strukturuar që nga fillimi.</a:t>
            </a:r>
            <a:r>
              <a:rPr lang="sq-AL" sz="1200" baseline="0">
                <a:solidFill>
                  <a:schemeClr val="tx1"/>
                </a:solidFill>
                <a:latin typeface="+mn-lt"/>
                <a:ea typeface="+mn-ea"/>
                <a:cs typeface="+mn-cs"/>
              </a:rPr>
              <a:t> </a:t>
            </a:r>
            <a:r>
              <a:rPr lang="sq-AL" sz="1200">
                <a:solidFill>
                  <a:schemeClr val="tx1"/>
                </a:solidFill>
                <a:latin typeface="+mn-lt"/>
                <a:ea typeface="+mn-ea"/>
                <a:cs typeface="+mn-cs"/>
              </a:rPr>
              <a:t>Njësitë e krimit kompjuterik mund të jenë në gjendje të ofrojnë këshilla shtesë mbi kriteret e përzgjedhjes, megjithatë, kriteret e mëposhtme mund të ndihmojnë për të përcaktuar vlerën dhe reputacionin e një dëshmitari të brendshëm këshillues.</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Aftësitë specialiste</a:t>
            </a:r>
          </a:p>
          <a:p>
            <a:r>
              <a:rPr lang="sq-AL" sz="1200">
                <a:solidFill>
                  <a:schemeClr val="tx1"/>
                </a:solidFill>
                <a:latin typeface="+mn-lt"/>
                <a:ea typeface="+mn-ea"/>
                <a:cs typeface="+mn-cs"/>
              </a:rPr>
              <a:t>a. Kualifikimet përkatëse akademike dhe profesionale dhe akreditimi;</a:t>
            </a:r>
          </a:p>
          <a:p>
            <a:r>
              <a:rPr lang="sq-AL" sz="1200">
                <a:solidFill>
                  <a:schemeClr val="tx1"/>
                </a:solidFill>
                <a:latin typeface="+mn-lt"/>
                <a:ea typeface="+mn-ea"/>
                <a:cs typeface="+mn-cs"/>
              </a:rPr>
              <a:t>b. Aftësi specifike që ai ose ajo i posedon në lidhje me çështjen në fjalë;</a:t>
            </a:r>
          </a:p>
          <a:p>
            <a:r>
              <a:rPr lang="sq-AL" sz="1200">
                <a:solidFill>
                  <a:schemeClr val="tx1"/>
                </a:solidFill>
                <a:latin typeface="+mn-lt"/>
                <a:ea typeface="+mn-ea"/>
                <a:cs typeface="+mn-cs"/>
              </a:rPr>
              <a:t>c. Përfshirja në ndonjë institut profesional profesional ose shoqatë;</a:t>
            </a:r>
          </a:p>
          <a:p>
            <a:r>
              <a:rPr lang="sq-AL" sz="1200">
                <a:solidFill>
                  <a:schemeClr val="tx1"/>
                </a:solidFill>
                <a:latin typeface="+mn-lt"/>
                <a:ea typeface="+mn-ea"/>
                <a:cs typeface="+mn-cs"/>
              </a:rPr>
              <a:t>d. Një reputacion i pranuar për aktivitetin e tij ose të saj në fushën e kërkuar të ekspertizës (për shembull a ka specialisti ndonjë çmim për punën e tij ose të saj?).</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Përvoja specialiste</a:t>
            </a:r>
          </a:p>
          <a:p>
            <a:r>
              <a:rPr lang="sq-AL" sz="1200">
                <a:solidFill>
                  <a:schemeClr val="tx1"/>
                </a:solidFill>
                <a:latin typeface="+mn-lt"/>
                <a:ea typeface="+mn-ea"/>
                <a:cs typeface="+mn-cs"/>
              </a:rPr>
              <a:t>a. Gjatësia dhe natyra e përvojës së këtij lloji të punës;</a:t>
            </a:r>
          </a:p>
          <a:p>
            <a:r>
              <a:rPr lang="sq-AL" sz="1200">
                <a:solidFill>
                  <a:schemeClr val="tx1"/>
                </a:solidFill>
                <a:latin typeface="+mn-lt"/>
                <a:ea typeface="+mn-ea"/>
                <a:cs typeface="+mn-cs"/>
              </a:rPr>
              <a:t>b. Niveli dhe vjetërsia e arritur;</a:t>
            </a:r>
          </a:p>
          <a:p>
            <a:r>
              <a:rPr lang="sq-AL" sz="1200">
                <a:solidFill>
                  <a:schemeClr val="tx1"/>
                </a:solidFill>
                <a:latin typeface="+mn-lt"/>
                <a:ea typeface="+mn-ea"/>
                <a:cs typeface="+mn-cs"/>
              </a:rPr>
              <a:t>c. Numri i rasteve gjyqësore në të cilat ai ose ajo ka qenë i përfshirë;</a:t>
            </a:r>
          </a:p>
          <a:p>
            <a:r>
              <a:rPr lang="sq-AL" sz="1200">
                <a:solidFill>
                  <a:schemeClr val="tx1"/>
                </a:solidFill>
                <a:latin typeface="+mn-lt"/>
                <a:ea typeface="+mn-ea"/>
                <a:cs typeface="+mn-cs"/>
              </a:rPr>
              <a:t>d. Lloji dhe kompleksiteti i rasteve në të cilat ka qenë i përfshirë specialisti;</a:t>
            </a:r>
          </a:p>
          <a:p>
            <a:r>
              <a:rPr lang="sq-AL" sz="1200">
                <a:solidFill>
                  <a:schemeClr val="tx1"/>
                </a:solidFill>
                <a:latin typeface="+mn-lt"/>
                <a:ea typeface="+mn-ea"/>
                <a:cs typeface="+mn-cs"/>
              </a:rPr>
              <a:t>e. Dëshmi për të provuar nivelin dhe cilësinë e përvojës (për shembull pjesëmarrja si një folës i ftuar në ngjarje me reputacion; botime në revista të vlerësuara nga kolegët,</a:t>
            </a:r>
          </a:p>
          <a:p>
            <a:r>
              <a:rPr lang="sq-AL" sz="1200">
                <a:solidFill>
                  <a:schemeClr val="tx1"/>
                </a:solidFill>
                <a:latin typeface="+mn-lt"/>
                <a:ea typeface="+mn-ea"/>
                <a:cs typeface="+mn-cs"/>
              </a:rPr>
              <a:t>emërime zyrtare dhe nderi të rëndësishme për specializimin).</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Njohuritë për hetime</a:t>
            </a:r>
          </a:p>
          <a:p>
            <a:r>
              <a:rPr lang="sq-AL" sz="1200">
                <a:solidFill>
                  <a:schemeClr val="tx1"/>
                </a:solidFill>
                <a:latin typeface="+mn-lt"/>
                <a:ea typeface="+mn-ea"/>
                <a:cs typeface="+mn-cs"/>
              </a:rPr>
              <a:t>Një kuptim i natyrës dhe nevojave të një hetimi në lidhje me konfidencialitetin, rëndësinë dhe dallimin ndërmjet informacionit, inteligjencës dhe provave.</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Njohuritë e kontekstit</a:t>
            </a:r>
          </a:p>
          <a:p>
            <a:r>
              <a:rPr lang="sq-AL" sz="1200">
                <a:solidFill>
                  <a:schemeClr val="tx1"/>
                </a:solidFill>
                <a:latin typeface="+mn-lt"/>
                <a:ea typeface="+mn-ea"/>
                <a:cs typeface="+mn-cs"/>
              </a:rPr>
              <a:t>Një kuptim i ndryshimit ndërmjet qasjeve, gjuhës, filozofive, praktikave dhe roleve të policisë dhe ligjit, dhe njohurive të nevojshme teknike të Teknologjisë së Informacionit, si dhe njohja e konceptit të probabilitetit në kuptimin e saj të gjerë dhe njohja e ndryshimit ndërmjet shkencës dhe standardeve ligjore të provës.</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Njohuritë juridike</a:t>
            </a:r>
          </a:p>
          <a:p>
            <a:r>
              <a:rPr lang="sq-AL" sz="1200">
                <a:solidFill>
                  <a:schemeClr val="tx1"/>
                </a:solidFill>
                <a:latin typeface="+mn-lt"/>
                <a:ea typeface="+mn-ea"/>
                <a:cs typeface="+mn-cs"/>
              </a:rPr>
              <a:t>Një kuptim i aspekteve përkatëse të ligjit në lidhje me:</a:t>
            </a:r>
          </a:p>
          <a:p>
            <a:r>
              <a:rPr lang="sq-AL" sz="1200">
                <a:solidFill>
                  <a:schemeClr val="tx1"/>
                </a:solidFill>
                <a:latin typeface="+mn-lt"/>
                <a:ea typeface="+mn-ea"/>
                <a:cs typeface="+mn-cs"/>
              </a:rPr>
              <a:t>a. Deklaratat;</a:t>
            </a:r>
          </a:p>
          <a:p>
            <a:r>
              <a:rPr lang="sq-AL" sz="1200">
                <a:solidFill>
                  <a:schemeClr val="tx1"/>
                </a:solidFill>
                <a:latin typeface="+mn-lt"/>
                <a:ea typeface="+mn-ea"/>
                <a:cs typeface="+mn-cs"/>
              </a:rPr>
              <a:t>b. Vazhdimësinë;</a:t>
            </a:r>
          </a:p>
          <a:p>
            <a:r>
              <a:rPr lang="sq-AL" sz="1200">
                <a:solidFill>
                  <a:schemeClr val="tx1"/>
                </a:solidFill>
                <a:latin typeface="+mn-lt"/>
                <a:ea typeface="+mn-ea"/>
                <a:cs typeface="+mn-cs"/>
              </a:rPr>
              <a:t>c. Rregullat e provave;</a:t>
            </a:r>
          </a:p>
          <a:p>
            <a:r>
              <a:rPr lang="sq-AL" sz="1200">
                <a:solidFill>
                  <a:schemeClr val="tx1"/>
                </a:solidFill>
                <a:latin typeface="+mn-lt"/>
                <a:ea typeface="+mn-ea"/>
                <a:cs typeface="+mn-cs"/>
              </a:rPr>
              <a:t>d. Procedurat gjyqësore (përfshirë ndryshimet në rolet e mbrojtjes dhe prokurorisë);</a:t>
            </a:r>
          </a:p>
          <a:p>
            <a:r>
              <a:rPr lang="sq-AL" sz="1200">
                <a:solidFill>
                  <a:schemeClr val="tx1"/>
                </a:solidFill>
                <a:latin typeface="+mn-lt"/>
                <a:ea typeface="+mn-ea"/>
                <a:cs typeface="+mn-cs"/>
              </a:rPr>
              <a:t>e. Një kuptim i qartë i roleve dhe përgjegjësive të dëshmitarit ekspert.</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Aftësitë e komunikimit</a:t>
            </a:r>
          </a:p>
          <a:p>
            <a:r>
              <a:rPr lang="sq-AL" sz="1200">
                <a:solidFill>
                  <a:schemeClr val="tx1"/>
                </a:solidFill>
                <a:latin typeface="+mn-lt"/>
                <a:ea typeface="+mn-ea"/>
                <a:cs typeface="+mn-cs"/>
              </a:rPr>
              <a:t>Aftësia për të shprehur dhe shpjeguar në gjuhë të zakonshme:</a:t>
            </a:r>
          </a:p>
          <a:p>
            <a:r>
              <a:rPr lang="sq-AL" sz="1200">
                <a:solidFill>
                  <a:schemeClr val="tx1"/>
                </a:solidFill>
                <a:latin typeface="+mn-lt"/>
                <a:ea typeface="+mn-ea"/>
                <a:cs typeface="+mn-cs"/>
              </a:rPr>
              <a:t>a. Natyrën e specializimit;</a:t>
            </a:r>
          </a:p>
          <a:p>
            <a:r>
              <a:rPr lang="sq-AL" sz="1200">
                <a:solidFill>
                  <a:schemeClr val="tx1"/>
                </a:solidFill>
                <a:latin typeface="+mn-lt"/>
                <a:ea typeface="+mn-ea"/>
                <a:cs typeface="+mn-cs"/>
              </a:rPr>
              <a:t>b. Teknikat dhe pajisjet e përdorura në provim;</a:t>
            </a:r>
          </a:p>
          <a:p>
            <a:r>
              <a:rPr lang="sq-AL" sz="1200">
                <a:solidFill>
                  <a:schemeClr val="tx1"/>
                </a:solidFill>
                <a:latin typeface="+mn-lt"/>
                <a:ea typeface="+mn-ea"/>
                <a:cs typeface="+mn-cs"/>
              </a:rPr>
              <a:t>c. Metodat e përdorura për interpretim;</a:t>
            </a:r>
          </a:p>
          <a:p>
            <a:r>
              <a:rPr lang="sq-AL" sz="1200">
                <a:solidFill>
                  <a:schemeClr val="tx1"/>
                </a:solidFill>
                <a:latin typeface="+mn-lt"/>
                <a:ea typeface="+mn-ea"/>
                <a:cs typeface="+mn-cs"/>
              </a:rPr>
              <a:t>d. Pikat e forta dhe të dobëta të provave;</a:t>
            </a:r>
          </a:p>
          <a:p>
            <a:r>
              <a:rPr lang="sq-AL" sz="1200">
                <a:solidFill>
                  <a:schemeClr val="tx1"/>
                </a:solidFill>
                <a:latin typeface="+mn-lt"/>
                <a:ea typeface="+mn-ea"/>
                <a:cs typeface="+mn-cs"/>
              </a:rPr>
              <a:t>e. Ndonjë shpjegim të mundshëm alternativ për faktet e zbuluara.</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Të përgjithshme</a:t>
            </a:r>
          </a:p>
          <a:p>
            <a:r>
              <a:rPr lang="sq-AL" sz="1200">
                <a:solidFill>
                  <a:schemeClr val="tx1"/>
                </a:solidFill>
                <a:latin typeface="+mn-lt"/>
                <a:ea typeface="+mn-ea"/>
                <a:cs typeface="+mn-cs"/>
              </a:rPr>
              <a:t>a. Eksperti mund të duhet t’i nënshtrohet verifikimit të sigurisë në nivelin e duhur të sigurisë për të trajtuar materialin dëshmues;</a:t>
            </a:r>
          </a:p>
          <a:p>
            <a:r>
              <a:rPr lang="sq-AL" sz="1200">
                <a:solidFill>
                  <a:schemeClr val="tx1"/>
                </a:solidFill>
                <a:latin typeface="+mn-lt"/>
                <a:ea typeface="+mn-ea"/>
                <a:cs typeface="+mn-cs"/>
              </a:rPr>
              <a:t>b. Eksperti duhet të nënshkruajë një Marrëveshje për Mos-zbulim (për të siguruar që çdo njohuri e marrë gjatë ekzaminimit të mbetet konfidenciale);</a:t>
            </a:r>
          </a:p>
          <a:p>
            <a:r>
              <a:rPr lang="sq-AL" sz="1200">
                <a:solidFill>
                  <a:schemeClr val="tx1"/>
                </a:solidFill>
                <a:latin typeface="+mn-lt"/>
                <a:ea typeface="+mn-ea"/>
                <a:cs typeface="+mn-cs"/>
              </a:rPr>
              <a:t>c. Kur është e nevojshme, eksperti duhet të vihet në dijeni për çdo udhëzim përkatës mbi materialin në lidhje me pedofilinë, përfshirë efektin e këtij materiali në të tjerët të përfshirë dhe të kërkohet që të vlerësojë rrezikun të njëjtën gjë në mënyrë të përshtatshme;</a:t>
            </a:r>
          </a:p>
          <a:p>
            <a:r>
              <a:rPr lang="sq-AL" sz="1200">
                <a:solidFill>
                  <a:schemeClr val="tx1"/>
                </a:solidFill>
                <a:latin typeface="+mn-lt"/>
                <a:ea typeface="+mn-ea"/>
                <a:cs typeface="+mn-cs"/>
              </a:rPr>
              <a:t>d. Specialisti nuk duhet të ketë konflikt interesi dhe duhet të kërkohet të bëjë një deklaratë për këtë qëllim.</a:t>
            </a:r>
          </a:p>
          <a:p>
            <a:endParaRPr lang="en-US" dirty="0"/>
          </a:p>
          <a:p>
            <a:r>
              <a:rPr lang="sq-AL" sz="1200" b="1">
                <a:solidFill>
                  <a:schemeClr val="tx1"/>
                </a:solidFill>
                <a:latin typeface="+mn-lt"/>
                <a:ea typeface="+mn-ea"/>
                <a:cs typeface="+mn-cs"/>
              </a:rPr>
              <a:t>Ku mbahen të dhënat (d.m.th. të ruajturat)?</a:t>
            </a:r>
          </a:p>
          <a:p>
            <a:r>
              <a:rPr lang="sq-AL" sz="1200">
                <a:solidFill>
                  <a:schemeClr val="tx1"/>
                </a:solidFill>
                <a:latin typeface="+mn-lt"/>
                <a:ea typeface="+mn-ea"/>
                <a:cs typeface="+mn-cs"/>
              </a:rPr>
              <a:t>Nuk është e pazakontë që të dhënat të kenë host një vend tjetër përveç vendit ku pajisjet janë të pranishme. Nëse arrini në një kontroll pa marrë parasysh më parë këtë mundësi, mund të zbuloni se mund të kërkohet autorizim i mëtejshëm ligjor (veçanërisht nëse të dhënat janë ruajtur në një juridiksion tjetër) ose mund të jenë të nevojshme aftësi shtesë teknike ose pajisje.</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Sa i sofistikuar është i dyshuari?</a:t>
            </a:r>
          </a:p>
          <a:p>
            <a:r>
              <a:rPr lang="sq-AL" sz="1200">
                <a:solidFill>
                  <a:schemeClr val="tx1"/>
                </a:solidFill>
                <a:latin typeface="+mn-lt"/>
                <a:ea typeface="+mn-ea"/>
                <a:cs typeface="+mn-cs"/>
              </a:rPr>
              <a:t>Është e mençur të mblidhni sa më shumë inteligjencë rreth të dyshuarit. Një i dyshuar i aftë në kompjuterë mund të ketë zbatuar procedura anti-forenzike për të ndërhyrë në Kapjen e pajisjeve ose kapjen e të dhënave (për shembull ata mund të kenë të enkriptuara të gjitha pajisjet e tyre të ruajtjes së të dhënave ose të instalojnë fshirjen e të dhënave kryesore të vetme në kompjuterët e tyre). Nëse është kështu, do të jetë e nevojshme të kemi para-përgatitur kundërmasa. I dyshuari gjithashtu mund të ketë ruajtur të dhëna në cloud (re) ose ka përdorur ndonjë burim tjetër në internet në mënyrë që të mos gjenden të dhëna në pajisjet e tyre.</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A ka burime alternative ose plotësuese të provave?</a:t>
            </a:r>
          </a:p>
          <a:p>
            <a:r>
              <a:rPr lang="sq-AL" sz="1200">
                <a:solidFill>
                  <a:schemeClr val="tx1"/>
                </a:solidFill>
                <a:latin typeface="+mn-lt"/>
                <a:ea typeface="+mn-ea"/>
                <a:cs typeface="+mn-cs"/>
              </a:rPr>
              <a:t>Para se të filloni ndonjë veprim që mund të përfshijë kontakt të drejtpërdrejtë me një të dyshuar, Kapjen e pajisjeve të tyre ose kapjen e të dhënave të tij ose të saj, duhet të konsiderohet gjatë fazës së planifikimit nëse ka burime tjera, më të preferueshme, nga të cilat të njëjtat</a:t>
            </a:r>
          </a:p>
          <a:p>
            <a:r>
              <a:rPr lang="sq-AL" sz="1200">
                <a:solidFill>
                  <a:schemeClr val="tx1"/>
                </a:solidFill>
                <a:latin typeface="+mn-lt"/>
                <a:ea typeface="+mn-ea"/>
                <a:cs typeface="+mn-cs"/>
              </a:rPr>
              <a:t>informata mund të mblidhen. Për shembull, mund të konsideroni të kontaktoni palë të tjera në një transaksion në internet (të tilla si shkëmbimi me email), një palë e tretë siç është një Ofrues i Shërbimit të Internetit (ISP) ose një ofrues i shërbimit në internet. Me përdorimin më të madh të cloud, të njëjtat të dhëna mund të rikuperohen nga një burim i tillë i palës së tretë.</a:t>
            </a:r>
            <a:r>
              <a:rPr lang="sq-AL" sz="1200" baseline="0">
                <a:solidFill>
                  <a:schemeClr val="tx1"/>
                </a:solidFill>
                <a:latin typeface="+mn-lt"/>
                <a:ea typeface="+mn-ea"/>
                <a:cs typeface="+mn-cs"/>
              </a:rPr>
              <a:t> </a:t>
            </a:r>
            <a:r>
              <a:rPr lang="sq-AL" sz="1200">
                <a:solidFill>
                  <a:schemeClr val="tx1"/>
                </a:solidFill>
                <a:latin typeface="+mn-lt"/>
                <a:ea typeface="+mn-ea"/>
                <a:cs typeface="+mn-cs"/>
              </a:rPr>
              <a:t>Është një vendim taktik nëse do të merren të dhënat nga i dyshuari apo nga mbajtësi alternativ i të dhënave. Në disa juridiksione, palëve të treta u kërkohet me ligj të njoftojnë klientin e tyre për çdo kërkesë për qasje në të dhëna që mund të alarmojnë në mënyrë të papërshtatshme një të dyshuar dhe ta shtyjnë atë të fshehë ose shkatërrojë provat. Hetuesi ose prokurori i ngarkuar do të duhet të marrin në konsideratë se si të procedohet për rikthimin e të dhënave nga palët e treta mund të ndikojë në efektivitetin e një hetimi (veçanërisht nëse të dhënat mbahen në një juridiksion tjetër). Do të jetë gjithashtu e rëndësishme të vendoset se cili burim i provave është më i miri për qëllimet e hetimit dhe më i vlefshëm për rezultatin e tyre përfundimtar.</a:t>
            </a:r>
          </a:p>
          <a:p>
            <a:endParaRPr lang="en-US" sz="1200" kern="1200" dirty="0">
              <a:solidFill>
                <a:schemeClr val="tx1"/>
              </a:solidFill>
              <a:effectLst/>
              <a:latin typeface="+mn-lt"/>
              <a:ea typeface="+mn-ea"/>
              <a:cs typeface="+mn-cs"/>
            </a:endParaRPr>
          </a:p>
          <a:p>
            <a:pPr marL="0" indent="0" algn="just">
              <a:buNone/>
            </a:pPr>
            <a:r>
              <a:rPr lang="sq-AL" b="1"/>
              <a:t>Disa pyetje për procesin e planifikimit do të përfshinin:</a:t>
            </a:r>
          </a:p>
          <a:p>
            <a:pPr algn="just"/>
            <a:r>
              <a:rPr lang="sq-AL"/>
              <a:t>Çfarë pajisjesh kompjuterike / sistem operativ / softuer / aplikacione dhe mjete ruajtëse, pajisje të komunikimit dhe rrjetit (ISP, telefon, faksimile, modem, pajisje të rrjetit LAN, etj.) ka të ngjarë të gjenden?</a:t>
            </a:r>
          </a:p>
          <a:p>
            <a:pPr algn="just"/>
            <a:r>
              <a:rPr lang="sq-AL"/>
              <a:t>Kush është përgjegjës për sistemin kompjuterik dhe / ose rrjetin (p.sh. a ka ndonjë administrator lokal apo sistemi administrohet nga një kompani e jashtme)?</a:t>
            </a:r>
          </a:p>
          <a:p>
            <a:pPr algn="just"/>
            <a:r>
              <a:rPr lang="sq-AL"/>
              <a:t>Sa pajisje ka të ngjarë të ketë?</a:t>
            </a:r>
          </a:p>
          <a:p>
            <a:pPr algn="just"/>
            <a:r>
              <a:rPr lang="sq-AL"/>
              <a:t>Sa të dhëna mund të duhet të kopjohen? </a:t>
            </a:r>
          </a:p>
          <a:p>
            <a:pPr algn="just"/>
            <a:r>
              <a:rPr lang="sq-AL"/>
              <a:t>A ka ndonjë back up (rezervë) të sistemit në dispozicion në mjediset e ruajtjes?</a:t>
            </a:r>
          </a:p>
          <a:p>
            <a:endParaRPr lang="en-US" sz="1200" kern="1200" dirty="0">
              <a:solidFill>
                <a:schemeClr val="tx1"/>
              </a:solidFill>
              <a:effectLst/>
              <a:latin typeface="+mn-lt"/>
              <a:ea typeface="+mn-ea"/>
              <a:cs typeface="+mn-cs"/>
            </a:endParaRPr>
          </a:p>
          <a:p>
            <a:endParaRPr lang="en-US" dirty="0"/>
          </a:p>
          <a:p>
            <a:pPr marL="0" indent="0" eaLnBrk="1" hangingPunct="1">
              <a:buFontTx/>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n-US" altLang="en-US" smtClean="0"/>
          </a:p>
        </p:txBody>
      </p:sp>
    </p:spTree>
    <p:extLst>
      <p:ext uri="{BB962C8B-B14F-4D97-AF65-F5344CB8AC3E}">
        <p14:creationId xmlns:p14="http://schemas.microsoft.com/office/powerpoint/2010/main" val="2547021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sq-AL"/>
              <a:t>Pasi të jetë bërë planifikimi dhe mendimi fillestar, përgatitja për hyrjen dhe kontrollin aktual duhet të përfshijë hapat e mëposhtëm:</a:t>
            </a:r>
          </a:p>
          <a:p>
            <a:pPr algn="just"/>
            <a:r>
              <a:rPr lang="sq-AL"/>
              <a:t>Kontrolloni që hyrja në lokalet dhe Sekuestrimi i provave elektronike është autorizuar siç duhet me ligj (p.sh. merrni një urdhër kontrolli ose autorizim tjetër në përputhje me ligjet në fuqi);</a:t>
            </a:r>
          </a:p>
          <a:p>
            <a:pPr algn="just"/>
            <a:r>
              <a:rPr lang="sq-AL"/>
              <a:t>Sigurohuni që mjetet e shpejta dhe të sigurta të hyrjes janë në dispozicion dhe janë rregulluar;</a:t>
            </a:r>
          </a:p>
          <a:p>
            <a:pPr algn="just"/>
            <a:r>
              <a:rPr lang="sq-AL"/>
              <a:t>Zgjidhni anëtarët e ekipit (përfshirë specialistët e jashtëm nëse është e nevojshme);</a:t>
            </a:r>
          </a:p>
          <a:p>
            <a:pPr algn="just"/>
            <a:r>
              <a:rPr lang="sq-AL"/>
              <a:t>Caktoni detyra individuale për anëtarët e ekipit;</a:t>
            </a:r>
          </a:p>
          <a:p>
            <a:pPr algn="just"/>
            <a:r>
              <a:rPr lang="sq-AL"/>
              <a:t>Informoni anëtarët e ekipit në lidhje me mënyrën e kryerjes së detyrave të tyre (ata duhet të kishin kaluar trajnimin bazë përkatës); dhe,</a:t>
            </a:r>
          </a:p>
          <a:p>
            <a:pPr algn="just"/>
            <a:r>
              <a:rPr lang="sq-AL"/>
              <a:t>Furnizoni mjetet dhe pajisjet e nevojshme të Sekuestrimit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n-US" altLang="en-US" smtClean="0"/>
          </a:p>
        </p:txBody>
      </p:sp>
    </p:spTree>
    <p:extLst>
      <p:ext uri="{BB962C8B-B14F-4D97-AF65-F5344CB8AC3E}">
        <p14:creationId xmlns:p14="http://schemas.microsoft.com/office/powerpoint/2010/main" val="2711420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Meqenëse forenzika digjitale është kaq komplekse dhe përfshihen shumë disiplina të ndryshme, një ekzaminues digjital i forenzikës synon të specializohet në një fushë të provave elektronike. Kjo do të thotë që një hetues ose prokuror ndonjëherë mund të ketë nevojë të mbajë shërbimet e një specialisti digjital për të ndihmuar në situata të veçanta teknike.</a:t>
            </a:r>
            <a:r>
              <a:rPr lang="sq-AL" sz="1200" baseline="0">
                <a:solidFill>
                  <a:schemeClr val="tx1"/>
                </a:solidFill>
                <a:latin typeface="+mn-lt"/>
                <a:ea typeface="+mn-ea"/>
                <a:cs typeface="+mn-cs"/>
              </a:rPr>
              <a:t> </a:t>
            </a:r>
            <a:r>
              <a:rPr lang="sq-AL" sz="1200">
                <a:solidFill>
                  <a:schemeClr val="tx1"/>
                </a:solidFill>
                <a:latin typeface="+mn-lt"/>
                <a:ea typeface="+mn-ea"/>
                <a:cs typeface="+mn-cs"/>
              </a:rPr>
              <a:t>Kur zgjidhni një specialist mund të jetë e dobishme të shihni një formë të akreditimit zyrtar të dhënë nga një organ i respektuar akademik ose profesional. Akreditimi përfaqëson një nivel të caktuar arsimor</a:t>
            </a:r>
          </a:p>
          <a:p>
            <a:r>
              <a:rPr lang="sq-AL" sz="1200">
                <a:solidFill>
                  <a:schemeClr val="tx1"/>
                </a:solidFill>
                <a:latin typeface="+mn-lt"/>
                <a:ea typeface="+mn-ea"/>
                <a:cs typeface="+mn-cs"/>
              </a:rPr>
              <a:t>dhe siguron një vlerësim të pavarur të kredencialeve të tij ose të saj kur ekspertiza e tij ose e saj shqyrtohet në gjykatë.</a:t>
            </a:r>
            <a:r>
              <a:rPr lang="sq-AL" sz="1200" baseline="0">
                <a:solidFill>
                  <a:schemeClr val="tx1"/>
                </a:solidFill>
                <a:latin typeface="+mn-lt"/>
                <a:ea typeface="+mn-ea"/>
                <a:cs typeface="+mn-cs"/>
              </a:rPr>
              <a:t> </a:t>
            </a:r>
            <a:r>
              <a:rPr lang="sq-AL" sz="1200">
                <a:solidFill>
                  <a:schemeClr val="tx1"/>
                </a:solidFill>
                <a:latin typeface="+mn-lt"/>
                <a:ea typeface="+mn-ea"/>
                <a:cs typeface="+mn-cs"/>
              </a:rPr>
              <a:t>Në mënyrë të ngjashme, një historik i botimit në revista të njohura nga kolegët, përvoja në rastet e mëparshme dhe reputacioni profesional, të gjitha ndihmojnë në rritjen e këtij besimi.</a:t>
            </a:r>
            <a:r>
              <a:rPr lang="sq-AL" sz="1200" baseline="0">
                <a:solidFill>
                  <a:schemeClr val="tx1"/>
                </a:solidFill>
                <a:latin typeface="+mn-lt"/>
                <a:ea typeface="+mn-ea"/>
                <a:cs typeface="+mn-cs"/>
              </a:rPr>
              <a:t> </a:t>
            </a:r>
            <a:r>
              <a:rPr lang="sq-AL" sz="1200">
                <a:solidFill>
                  <a:schemeClr val="tx1"/>
                </a:solidFill>
                <a:latin typeface="+mn-lt"/>
                <a:ea typeface="+mn-ea"/>
                <a:cs typeface="+mn-cs"/>
              </a:rPr>
              <a:t>Procesi i përzgjedhjes nuk duhet të jetë i rastit, por aktiv dhe i strukturuar që nga fillimi.</a:t>
            </a:r>
            <a:r>
              <a:rPr lang="sq-AL" sz="1200" baseline="0">
                <a:solidFill>
                  <a:schemeClr val="tx1"/>
                </a:solidFill>
                <a:latin typeface="+mn-lt"/>
                <a:ea typeface="+mn-ea"/>
                <a:cs typeface="+mn-cs"/>
              </a:rPr>
              <a:t> </a:t>
            </a:r>
            <a:r>
              <a:rPr lang="sq-AL" sz="1200">
                <a:solidFill>
                  <a:schemeClr val="tx1"/>
                </a:solidFill>
                <a:latin typeface="+mn-lt"/>
                <a:ea typeface="+mn-ea"/>
                <a:cs typeface="+mn-cs"/>
              </a:rPr>
              <a:t>Njësitë e krimit kompjuterik mund të jenë në gjendje të ofrojnë këshilla shtesë mbi kriteret e përzgjedhjes, megjithatë, kriteret e mëposhtme mund të ndihmojnë për të përcaktuar vlerën dhe reputacionin e një dëshmitari të pavarur këshillues (këto kritere janë të njëjta me ato të paraqitura në slajdin 79 në lidhje me dëshmitarin e brendshëm këshillues).</a:t>
            </a:r>
          </a:p>
          <a:p>
            <a:endParaRPr lang="en-US" sz="1200" b="1" kern="1200" dirty="0">
              <a:solidFill>
                <a:schemeClr val="tx1"/>
              </a:solidFill>
              <a:effectLst/>
              <a:latin typeface="+mn-lt"/>
              <a:ea typeface="+mn-ea"/>
              <a:cs typeface="+mn-cs"/>
            </a:endParaRPr>
          </a:p>
          <a:p>
            <a:r>
              <a:rPr lang="sq-AL" sz="1200" b="1">
                <a:solidFill>
                  <a:schemeClr val="tx1"/>
                </a:solidFill>
                <a:latin typeface="+mn-lt"/>
                <a:ea typeface="+mn-ea"/>
                <a:cs typeface="+mn-cs"/>
              </a:rPr>
              <a:t>Aftësitë specialiste</a:t>
            </a:r>
          </a:p>
          <a:p>
            <a:r>
              <a:rPr lang="sq-AL" sz="1200">
                <a:solidFill>
                  <a:schemeClr val="tx1"/>
                </a:solidFill>
                <a:latin typeface="+mn-lt"/>
                <a:ea typeface="+mn-ea"/>
                <a:cs typeface="+mn-cs"/>
              </a:rPr>
              <a:t>a. Kualifikimet përkatëse akademike dhe profesionale dhe akreditimi;</a:t>
            </a:r>
          </a:p>
          <a:p>
            <a:r>
              <a:rPr lang="sq-AL" sz="1200">
                <a:solidFill>
                  <a:schemeClr val="tx1"/>
                </a:solidFill>
                <a:latin typeface="+mn-lt"/>
                <a:ea typeface="+mn-ea"/>
                <a:cs typeface="+mn-cs"/>
              </a:rPr>
              <a:t>b. Aftësi specifike që ai ose ajo i posedon në lidhje me çështjen në fjalë;</a:t>
            </a:r>
          </a:p>
          <a:p>
            <a:r>
              <a:rPr lang="sq-AL" sz="1200">
                <a:solidFill>
                  <a:schemeClr val="tx1"/>
                </a:solidFill>
                <a:latin typeface="+mn-lt"/>
                <a:ea typeface="+mn-ea"/>
                <a:cs typeface="+mn-cs"/>
              </a:rPr>
              <a:t>c. Përfshirja në ndonjë institut profesional profesional ose shoqatë;</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n-ea"/>
                <a:cs typeface="+mn-cs"/>
              </a:rPr>
              <a:t>d. Një reputacion i pranuar për aktivitetin e tij ose të saj në fushën e kërkuar të ekspertizës (për shembull a ka specialisti ndonjë çmim për punën e tij ose të saj?).</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Përvoja specialiste</a:t>
            </a:r>
          </a:p>
          <a:p>
            <a:r>
              <a:rPr lang="sq-AL" sz="1200">
                <a:solidFill>
                  <a:schemeClr val="tx1"/>
                </a:solidFill>
                <a:latin typeface="+mn-lt"/>
                <a:ea typeface="+mn-ea"/>
                <a:cs typeface="+mn-cs"/>
              </a:rPr>
              <a:t>a. Gjatësia dhe natyra e përvojës së këtij lloji të punës;</a:t>
            </a:r>
          </a:p>
          <a:p>
            <a:r>
              <a:rPr lang="sq-AL" sz="1200">
                <a:solidFill>
                  <a:schemeClr val="tx1"/>
                </a:solidFill>
                <a:latin typeface="+mn-lt"/>
                <a:ea typeface="+mn-ea"/>
                <a:cs typeface="+mn-cs"/>
              </a:rPr>
              <a:t>b. Niveli dhe vjetërsia e arritur;</a:t>
            </a:r>
          </a:p>
          <a:p>
            <a:r>
              <a:rPr lang="sq-AL" sz="1200">
                <a:solidFill>
                  <a:schemeClr val="tx1"/>
                </a:solidFill>
                <a:latin typeface="+mn-lt"/>
                <a:ea typeface="+mn-ea"/>
                <a:cs typeface="+mn-cs"/>
              </a:rPr>
              <a:t>c. Numri i rasteve gjyqësore në të cilat ai ose ajo ka qenë i përfshirë;</a:t>
            </a:r>
          </a:p>
          <a:p>
            <a:r>
              <a:rPr lang="sq-AL" sz="1200">
                <a:solidFill>
                  <a:schemeClr val="tx1"/>
                </a:solidFill>
                <a:latin typeface="+mn-lt"/>
                <a:ea typeface="+mn-ea"/>
                <a:cs typeface="+mn-cs"/>
              </a:rPr>
              <a:t>d. Lloji dhe kompleksiteti i rasteve në të cilat ka qenë i përfshirë specialisti;</a:t>
            </a:r>
          </a:p>
          <a:p>
            <a:r>
              <a:rPr lang="sq-AL" sz="1200">
                <a:solidFill>
                  <a:schemeClr val="tx1"/>
                </a:solidFill>
                <a:latin typeface="+mn-lt"/>
                <a:ea typeface="+mn-ea"/>
                <a:cs typeface="+mn-cs"/>
              </a:rPr>
              <a:t>e. Dëshmi për të provuar nivelin dhe cilësinë e përvojës (për shembull pjesëmarrja si një folës i ftuar në ngjarje me reputacion; botime në revista të vlerësuara nga kolegët, emërime zyrtare dhe nderi të rëndësishme për specializimin).</a:t>
            </a:r>
          </a:p>
          <a:p>
            <a:endParaRPr lang="en-US" sz="1200" b="1" kern="1200" dirty="0">
              <a:solidFill>
                <a:schemeClr val="tx1"/>
              </a:solidFill>
              <a:effectLst/>
              <a:latin typeface="+mn-lt"/>
              <a:ea typeface="+mn-ea"/>
              <a:cs typeface="+mn-cs"/>
            </a:endParaRPr>
          </a:p>
          <a:p>
            <a:r>
              <a:rPr lang="sq-AL" sz="1200" b="1">
                <a:solidFill>
                  <a:schemeClr val="tx1"/>
                </a:solidFill>
                <a:latin typeface="+mn-lt"/>
                <a:ea typeface="+mn-ea"/>
                <a:cs typeface="+mn-cs"/>
              </a:rPr>
              <a:t>Njohuritë për hetime</a:t>
            </a:r>
          </a:p>
          <a:p>
            <a:r>
              <a:rPr lang="sq-AL" sz="1200">
                <a:solidFill>
                  <a:schemeClr val="tx1"/>
                </a:solidFill>
                <a:latin typeface="+mn-lt"/>
                <a:ea typeface="+mn-ea"/>
                <a:cs typeface="+mn-cs"/>
              </a:rPr>
              <a:t>Një kuptim i natyrës dhe nevojave të një hetimi në lidhje me konfidencialitetin, rëndësinë dhe dallimin ndërmjet informacionit, inteligjencës dhe provave.</a:t>
            </a:r>
          </a:p>
          <a:p>
            <a:endParaRPr lang="en-US" sz="1200" b="1" kern="1200" dirty="0">
              <a:solidFill>
                <a:schemeClr val="tx1"/>
              </a:solidFill>
              <a:effectLst/>
              <a:latin typeface="+mn-lt"/>
              <a:ea typeface="+mn-ea"/>
              <a:cs typeface="+mn-cs"/>
            </a:endParaRPr>
          </a:p>
          <a:p>
            <a:r>
              <a:rPr lang="sq-AL" sz="1200" b="1">
                <a:solidFill>
                  <a:schemeClr val="tx1"/>
                </a:solidFill>
                <a:latin typeface="+mn-lt"/>
                <a:ea typeface="+mn-ea"/>
                <a:cs typeface="+mn-cs"/>
              </a:rPr>
              <a:t>Njohuritë e kontekstit</a:t>
            </a:r>
          </a:p>
          <a:p>
            <a:r>
              <a:rPr lang="sq-AL" sz="1200">
                <a:solidFill>
                  <a:schemeClr val="tx1"/>
                </a:solidFill>
                <a:latin typeface="+mn-lt"/>
                <a:ea typeface="+mn-ea"/>
                <a:cs typeface="+mn-cs"/>
              </a:rPr>
              <a:t>Një kuptim i ndryshimit ndërmjet qasjeve, gjuhës, filozofive, praktikave dhe roleve të policisë dhe ligjit, dhe njohurive të nevojshme teknike të Teknologjisë së Informacionit, si dhe njohja e konceptit të probabilitetit në kuptimin e saj të gjerë dhe njohja e ndryshimit ndërmjet shkencës dhe standardeve ligjore të provës.</a:t>
            </a:r>
          </a:p>
          <a:p>
            <a:endParaRPr lang="en-US" sz="1200" b="1" kern="1200" dirty="0">
              <a:solidFill>
                <a:schemeClr val="tx1"/>
              </a:solidFill>
              <a:effectLst/>
              <a:latin typeface="+mn-lt"/>
              <a:ea typeface="+mn-ea"/>
              <a:cs typeface="+mn-cs"/>
            </a:endParaRPr>
          </a:p>
          <a:p>
            <a:r>
              <a:rPr lang="sq-AL" sz="1200" b="1">
                <a:solidFill>
                  <a:schemeClr val="tx1"/>
                </a:solidFill>
                <a:latin typeface="+mn-lt"/>
                <a:ea typeface="+mn-ea"/>
                <a:cs typeface="+mn-cs"/>
              </a:rPr>
              <a:t>Njohuritë juridike</a:t>
            </a:r>
          </a:p>
          <a:p>
            <a:r>
              <a:rPr lang="sq-AL" sz="1200">
                <a:solidFill>
                  <a:schemeClr val="tx1"/>
                </a:solidFill>
                <a:latin typeface="+mn-lt"/>
                <a:ea typeface="+mn-ea"/>
                <a:cs typeface="+mn-cs"/>
              </a:rPr>
              <a:t>Një kuptim i aspekteve përkatëse të ligjit në lidhje me:</a:t>
            </a:r>
          </a:p>
          <a:p>
            <a:r>
              <a:rPr lang="sq-AL" sz="1200">
                <a:solidFill>
                  <a:schemeClr val="tx1"/>
                </a:solidFill>
                <a:latin typeface="+mn-lt"/>
                <a:ea typeface="+mn-ea"/>
                <a:cs typeface="+mn-cs"/>
              </a:rPr>
              <a:t>a. Deklaratat;</a:t>
            </a:r>
          </a:p>
          <a:p>
            <a:r>
              <a:rPr lang="sq-AL" sz="1200">
                <a:solidFill>
                  <a:schemeClr val="tx1"/>
                </a:solidFill>
                <a:latin typeface="+mn-lt"/>
                <a:ea typeface="+mn-ea"/>
                <a:cs typeface="+mn-cs"/>
              </a:rPr>
              <a:t>b. Vazhdimësinë;</a:t>
            </a:r>
          </a:p>
          <a:p>
            <a:r>
              <a:rPr lang="sq-AL" sz="1200">
                <a:solidFill>
                  <a:schemeClr val="tx1"/>
                </a:solidFill>
                <a:latin typeface="+mn-lt"/>
                <a:ea typeface="+mn-ea"/>
                <a:cs typeface="+mn-cs"/>
              </a:rPr>
              <a:t>c. Rregullat e provave;</a:t>
            </a:r>
          </a:p>
          <a:p>
            <a:r>
              <a:rPr lang="sq-AL" sz="1200">
                <a:solidFill>
                  <a:schemeClr val="tx1"/>
                </a:solidFill>
                <a:latin typeface="+mn-lt"/>
                <a:ea typeface="+mn-ea"/>
                <a:cs typeface="+mn-cs"/>
              </a:rPr>
              <a:t>d. Procedurat gjyqësore (përfshirë ndryshimet në rolet e mbrojtjes dhe prokurorisë);</a:t>
            </a:r>
          </a:p>
          <a:p>
            <a:r>
              <a:rPr lang="sq-AL" sz="1200">
                <a:solidFill>
                  <a:schemeClr val="tx1"/>
                </a:solidFill>
                <a:latin typeface="+mn-lt"/>
                <a:ea typeface="+mn-ea"/>
                <a:cs typeface="+mn-cs"/>
              </a:rPr>
              <a:t>e. Një kuptim i qartë i roleve dhe përgjegjësive të dëshmitarit ekspert.</a:t>
            </a:r>
          </a:p>
          <a:p>
            <a:endParaRPr lang="en-US" sz="1200" b="1" kern="1200" dirty="0">
              <a:solidFill>
                <a:schemeClr val="tx1"/>
              </a:solidFill>
              <a:effectLst/>
              <a:latin typeface="+mn-lt"/>
              <a:ea typeface="+mn-ea"/>
              <a:cs typeface="+mn-cs"/>
            </a:endParaRPr>
          </a:p>
          <a:p>
            <a:r>
              <a:rPr lang="sq-AL" sz="1200" b="1">
                <a:solidFill>
                  <a:schemeClr val="tx1"/>
                </a:solidFill>
                <a:latin typeface="+mn-lt"/>
                <a:ea typeface="+mn-ea"/>
                <a:cs typeface="+mn-cs"/>
              </a:rPr>
              <a:t>Aftësitë e komunikimit</a:t>
            </a:r>
          </a:p>
          <a:p>
            <a:r>
              <a:rPr lang="sq-AL" sz="1200">
                <a:solidFill>
                  <a:schemeClr val="tx1"/>
                </a:solidFill>
                <a:latin typeface="+mn-lt"/>
                <a:ea typeface="+mn-ea"/>
                <a:cs typeface="+mn-cs"/>
              </a:rPr>
              <a:t>Aftësia për të shprehur dhe shpjeguar në gjuhë të zakonshme:</a:t>
            </a:r>
          </a:p>
          <a:p>
            <a:r>
              <a:rPr lang="sq-AL" sz="1200">
                <a:solidFill>
                  <a:schemeClr val="tx1"/>
                </a:solidFill>
                <a:latin typeface="+mn-lt"/>
                <a:ea typeface="+mn-ea"/>
                <a:cs typeface="+mn-cs"/>
              </a:rPr>
              <a:t>a. Natyrën e specializimit;</a:t>
            </a:r>
          </a:p>
          <a:p>
            <a:r>
              <a:rPr lang="sq-AL" sz="1200">
                <a:solidFill>
                  <a:schemeClr val="tx1"/>
                </a:solidFill>
                <a:latin typeface="+mn-lt"/>
                <a:ea typeface="+mn-ea"/>
                <a:cs typeface="+mn-cs"/>
              </a:rPr>
              <a:t>b. Teknikat dhe pajisjet e përdorura në provim;</a:t>
            </a:r>
          </a:p>
          <a:p>
            <a:r>
              <a:rPr lang="sq-AL" sz="1200">
                <a:solidFill>
                  <a:schemeClr val="tx1"/>
                </a:solidFill>
                <a:latin typeface="+mn-lt"/>
                <a:ea typeface="+mn-ea"/>
                <a:cs typeface="+mn-cs"/>
              </a:rPr>
              <a:t>c. Metodat e përdorura për interpretim;</a:t>
            </a:r>
          </a:p>
          <a:p>
            <a:r>
              <a:rPr lang="sq-AL" sz="1200">
                <a:solidFill>
                  <a:schemeClr val="tx1"/>
                </a:solidFill>
                <a:latin typeface="+mn-lt"/>
                <a:ea typeface="+mn-ea"/>
                <a:cs typeface="+mn-cs"/>
              </a:rPr>
              <a:t>d. Pikat e forta dhe të dobëta të provave;</a:t>
            </a:r>
          </a:p>
          <a:p>
            <a:r>
              <a:rPr lang="sq-AL" sz="1200">
                <a:solidFill>
                  <a:schemeClr val="tx1"/>
                </a:solidFill>
                <a:latin typeface="+mn-lt"/>
                <a:ea typeface="+mn-ea"/>
                <a:cs typeface="+mn-cs"/>
              </a:rPr>
              <a:t>e. Ndonjë shpjegim të mundshëm alternativ për faktet e zbuluara.</a:t>
            </a:r>
          </a:p>
          <a:p>
            <a:endParaRPr lang="en-US" sz="1200" kern="1200" dirty="0">
              <a:solidFill>
                <a:schemeClr val="tx1"/>
              </a:solidFill>
              <a:effectLst/>
              <a:latin typeface="+mn-lt"/>
              <a:ea typeface="+mn-ea"/>
              <a:cs typeface="+mn-cs"/>
            </a:endParaRPr>
          </a:p>
          <a:p>
            <a:r>
              <a:rPr lang="sq-AL" sz="1200" b="1">
                <a:solidFill>
                  <a:schemeClr val="tx1"/>
                </a:solidFill>
                <a:latin typeface="+mn-lt"/>
                <a:ea typeface="+mn-ea"/>
                <a:cs typeface="+mn-cs"/>
              </a:rPr>
              <a:t>Të përgjithshme</a:t>
            </a:r>
          </a:p>
          <a:p>
            <a:r>
              <a:rPr lang="sq-AL" sz="1200">
                <a:solidFill>
                  <a:schemeClr val="tx1"/>
                </a:solidFill>
                <a:latin typeface="+mn-lt"/>
                <a:ea typeface="+mn-ea"/>
                <a:cs typeface="+mn-cs"/>
              </a:rPr>
              <a:t>a. Eksperti mund të duhet t’i nënshtrohet verifikimit të sigurisë në nivelin e duhur të sigurisë për të trajtuar materialin dëshmues;</a:t>
            </a:r>
          </a:p>
          <a:p>
            <a:r>
              <a:rPr lang="sq-AL" sz="1200">
                <a:solidFill>
                  <a:schemeClr val="tx1"/>
                </a:solidFill>
                <a:latin typeface="+mn-lt"/>
                <a:ea typeface="+mn-ea"/>
                <a:cs typeface="+mn-cs"/>
              </a:rPr>
              <a:t>b. Eksperti duhet të nënshkruajë një Marrëveshje për Mos-zbulim (për të siguruar që çdo njohuri e marrë gjatë ekzaminimit të mbetet konfidenciale);</a:t>
            </a:r>
          </a:p>
          <a:p>
            <a:r>
              <a:rPr lang="sq-AL" sz="1200">
                <a:solidFill>
                  <a:schemeClr val="tx1"/>
                </a:solidFill>
                <a:latin typeface="+mn-lt"/>
                <a:ea typeface="+mn-ea"/>
                <a:cs typeface="+mn-cs"/>
              </a:rPr>
              <a:t>c. Kur është e nevojshme, eksperti duhet të vihet në dijeni për çdo udhëzim përkatës mbi materialin në lidhje me pedofilinë, përfshirë efektin e këtij materiali në të tjerët të përfshirë dhe të kërkohet që të vlerësojë rrezikun të njëjtën gjë në mënyrë të përshtatshme;</a:t>
            </a:r>
          </a:p>
          <a:p>
            <a:r>
              <a:rPr lang="sq-AL" sz="1200">
                <a:solidFill>
                  <a:schemeClr val="tx1"/>
                </a:solidFill>
                <a:latin typeface="+mn-lt"/>
                <a:ea typeface="+mn-ea"/>
                <a:cs typeface="+mn-cs"/>
              </a:rPr>
              <a:t>d. Specialisti nuk duhet të ketë konflikt interesi dhe duhet të kërkohet të bëjë një deklaratë për këtë qëllim.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n-US" altLang="en-US" smtClean="0"/>
          </a:p>
        </p:txBody>
      </p:sp>
    </p:spTree>
    <p:extLst>
      <p:ext uri="{BB962C8B-B14F-4D97-AF65-F5344CB8AC3E}">
        <p14:creationId xmlns:p14="http://schemas.microsoft.com/office/powerpoint/2010/main" val="2516083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80000"/>
              </a:lnSpc>
              <a:buFont typeface="Calibri" charset="0"/>
              <a:buNone/>
            </a:pPr>
            <a:r>
              <a:rPr lang="sq-AL">
                <a:latin typeface="Calibri" charset="0"/>
              </a:rPr>
              <a:t>Mjete dhe pajisje speciale mund të jenë të nevojshme për të mbledhur prova elektronike</a:t>
            </a:r>
          </a:p>
          <a:p>
            <a:pPr marL="0" indent="0" eaLnBrk="1" hangingPunct="1">
              <a:lnSpc>
                <a:spcPct val="80000"/>
              </a:lnSpc>
              <a:buFont typeface="Calibri" charset="0"/>
              <a:buNone/>
            </a:pPr>
            <a:r>
              <a:rPr lang="sq-AL">
                <a:latin typeface="Calibri" charset="0"/>
              </a:rPr>
              <a:t>Përparimet në teknologji mund të diktojnë ndryshime në mjetet dhe pajisjet e kërkuara</a:t>
            </a:r>
          </a:p>
          <a:p>
            <a:pPr marL="0" indent="0" eaLnBrk="1" hangingPunct="1">
              <a:lnSpc>
                <a:spcPct val="80000"/>
              </a:lnSpc>
              <a:buFont typeface="Calibri" charset="0"/>
              <a:buNone/>
            </a:pPr>
            <a:endParaRPr lang="en-US" dirty="0">
              <a:latin typeface="Calibri" charset="0"/>
            </a:endParaRPr>
          </a:p>
          <a:p>
            <a:pPr marL="0" indent="0" eaLnBrk="1" hangingPunct="1">
              <a:lnSpc>
                <a:spcPct val="80000"/>
              </a:lnSpc>
              <a:buFont typeface="Calibri" charset="0"/>
              <a:buNone/>
            </a:pPr>
            <a:r>
              <a:rPr lang="sq-AL">
                <a:latin typeface="Calibri" charset="0"/>
              </a:rPr>
              <a:t>Me kokë të sheshtë dhe kryqëzim, dhe specifike për prodhuesit, p.sh., Hewlett Packard, Apple</a:t>
            </a:r>
          </a:p>
          <a:p>
            <a:pPr marL="0" indent="0" eaLnBrk="1" hangingPunct="1">
              <a:lnSpc>
                <a:spcPct val="80000"/>
              </a:lnSpc>
              <a:buFont typeface="Calibri" charset="0"/>
              <a:buNone/>
            </a:pPr>
            <a:r>
              <a:rPr lang="sq-AL">
                <a:latin typeface="Calibri" charset="0"/>
              </a:rPr>
              <a:t>Me kokë gjashtëkëndëshe, kokë e tipit yll dhe secure-bit</a:t>
            </a:r>
          </a:p>
          <a:p>
            <a:pPr marL="0" indent="0" eaLnBrk="1" hangingPunct="1">
              <a:lnSpc>
                <a:spcPct val="80000"/>
              </a:lnSpc>
              <a:buFont typeface="Calibri" charset="0"/>
              <a:buNone/>
            </a:pPr>
            <a:r>
              <a:rPr lang="sq-AL">
                <a:latin typeface="Calibri" charset="0"/>
              </a:rPr>
              <a:t>Hundë standarde dhe gjilpërë</a:t>
            </a:r>
          </a:p>
          <a:p>
            <a:pPr marL="0" indent="0" eaLnBrk="1" hangingPunct="1">
              <a:lnSpc>
                <a:spcPct val="80000"/>
              </a:lnSpc>
              <a:buFont typeface="Calibri" charset="0"/>
              <a:buNone/>
            </a:pPr>
            <a:r>
              <a:rPr lang="sq-AL">
                <a:latin typeface="Calibri" charset="0"/>
              </a:rPr>
              <a:t>Për heqjen e lidhjeve të kabllove</a:t>
            </a:r>
          </a:p>
          <a:p>
            <a:pPr marL="0" indent="0" eaLnBrk="1" hangingPunct="1">
              <a:lnSpc>
                <a:spcPct val="80000"/>
              </a:lnSpc>
              <a:buFont typeface="Calibri" charset="0"/>
              <a:buNone/>
            </a:pPr>
            <a:endParaRPr lang="en-GB" dirty="0">
              <a:latin typeface="Calibri" charset="0"/>
            </a:endParaRPr>
          </a:p>
          <a:p>
            <a:r>
              <a:rPr lang="sq-AL" sz="1200">
                <a:solidFill>
                  <a:schemeClr val="tx1"/>
                </a:solidFill>
                <a:latin typeface="+mn-lt"/>
                <a:ea typeface="+mn-ea"/>
                <a:cs typeface="+mn-cs"/>
              </a:rPr>
              <a:t>Kompjuterët dhe pajisjet përkatëse janë instrumente të brishta elektronike që janë të ndjeshëm ndaj temperaturës, lagështisë, goditjes fizike, elektricitetit statik, burimeve magnetike dhe madje edhe ndaj ndonjë funksioni operacional (p.sh. ndezja/fikja). Prandaj, duhet të merren masa të veçanta paraprake gjatë paketimit, transportimit dhe ruajtjes së provave elektronike. Për të ruajtur zinxhirin e kujdestarisë, paketimi, transporti dhe magazinimi duhet të regjistrohen dhe çdo ndryshim i kujdestarisë ose gjendja e çdo pasurie të sekuestruar duhet të shënohet dhe të shënohet koha.</a:t>
            </a:r>
            <a:r>
              <a:rPr lang="sq-AL" sz="1200" baseline="0">
                <a:solidFill>
                  <a:schemeClr val="tx1"/>
                </a:solidFill>
                <a:latin typeface="+mn-lt"/>
                <a:ea typeface="+mn-ea"/>
                <a:cs typeface="+mn-cs"/>
              </a:rPr>
              <a:t> </a:t>
            </a:r>
            <a:r>
              <a:rPr lang="sq-AL" sz="1200">
                <a:solidFill>
                  <a:schemeClr val="tx1"/>
                </a:solidFill>
                <a:latin typeface="+mn-lt"/>
                <a:ea typeface="+mn-ea"/>
                <a:cs typeface="+mn-cs"/>
              </a:rPr>
              <a:t>Trajtimi jo ekspert mund të shkaktojë dëmtim ose shkatërrim të provave elektronike dhe masat paraprake të mëposhtme</a:t>
            </a:r>
          </a:p>
          <a:p>
            <a:r>
              <a:rPr lang="sq-AL" sz="1200">
                <a:solidFill>
                  <a:schemeClr val="tx1"/>
                </a:solidFill>
                <a:latin typeface="+mn-lt"/>
                <a:ea typeface="+mn-ea"/>
                <a:cs typeface="+mn-cs"/>
              </a:rPr>
              <a:t>duhet të merren:</a:t>
            </a:r>
          </a:p>
          <a:p>
            <a:r>
              <a:rPr lang="sq-AL" sz="1200">
                <a:solidFill>
                  <a:schemeClr val="tx1"/>
                </a:solidFill>
                <a:latin typeface="+mn-lt"/>
                <a:ea typeface="+mn-ea"/>
                <a:cs typeface="+mn-cs"/>
              </a:rPr>
              <a:t>• Paketimi:</a:t>
            </a:r>
          </a:p>
          <a:p>
            <a:r>
              <a:rPr lang="sq-AL" sz="1200">
                <a:solidFill>
                  <a:schemeClr val="tx1"/>
                </a:solidFill>
                <a:latin typeface="+mn-lt"/>
                <a:ea typeface="+mn-ea"/>
                <a:cs typeface="+mn-cs"/>
              </a:rPr>
              <a:t>- Sigurohuni që të gjitha provat e mbledhura elektronike janë të dokumentuara dhe etiketuara si duhet para paketimit;</a:t>
            </a:r>
          </a:p>
          <a:p>
            <a:r>
              <a:rPr lang="sq-AL" sz="1200">
                <a:solidFill>
                  <a:schemeClr val="tx1"/>
                </a:solidFill>
                <a:latin typeface="+mn-lt"/>
                <a:ea typeface="+mn-ea"/>
                <a:cs typeface="+mn-cs"/>
              </a:rPr>
              <a:t>- Kur është e mundur, transportoni e-provat e mbledhura në paketimin origjinal;</a:t>
            </a:r>
          </a:p>
          <a:p>
            <a:r>
              <a:rPr lang="sq-AL" sz="1200">
                <a:solidFill>
                  <a:schemeClr val="tx1"/>
                </a:solidFill>
                <a:latin typeface="+mn-lt"/>
                <a:ea typeface="+mn-ea"/>
                <a:cs typeface="+mn-cs"/>
              </a:rPr>
              <a:t>- Nëse nuk ka paketim origjinal, përdorni paketim antistatik (p.sh. letër ose qese plastike antistatike). Shmangni përdorimin e materialeve që mund të prodhojnë energji elektrike statike, të tilla si qese plastike standarde;</a:t>
            </a:r>
          </a:p>
          <a:p>
            <a:r>
              <a:rPr lang="sq-AL" sz="1200">
                <a:solidFill>
                  <a:schemeClr val="tx1"/>
                </a:solidFill>
                <a:latin typeface="+mn-lt"/>
                <a:ea typeface="+mn-ea"/>
                <a:cs typeface="+mn-cs"/>
              </a:rPr>
              <a:t>- Mos palosni, përkulni ose gërvishtni mjetet e memories si disqe, CD-ROM dhe kaseta;</a:t>
            </a:r>
          </a:p>
          <a:p>
            <a:r>
              <a:rPr lang="sq-AL" sz="1200">
                <a:solidFill>
                  <a:schemeClr val="tx1"/>
                </a:solidFill>
                <a:latin typeface="+mn-lt"/>
                <a:ea typeface="+mn-ea"/>
                <a:cs typeface="+mn-cs"/>
              </a:rPr>
              <a:t>- Mos ngjisni etiketat ngjitëse në sipërfaqen e mediave të memories. Përdorni kuti ose zarfe për ambientet e paketimit sa herë që është e mundur;</a:t>
            </a:r>
          </a:p>
          <a:p>
            <a:r>
              <a:rPr lang="sq-AL" sz="1200">
                <a:solidFill>
                  <a:schemeClr val="tx1"/>
                </a:solidFill>
                <a:latin typeface="+mn-lt"/>
                <a:ea typeface="+mn-ea"/>
                <a:cs typeface="+mn-cs"/>
              </a:rPr>
              <a:t>- Sigurohuni që të gjithë kontejnerët që mbajnë prova janë etiketuar siç duhet;</a:t>
            </a:r>
          </a:p>
          <a:p>
            <a:r>
              <a:rPr lang="sq-AL" sz="1200">
                <a:solidFill>
                  <a:schemeClr val="tx1"/>
                </a:solidFill>
                <a:latin typeface="+mn-lt"/>
                <a:ea typeface="+mn-ea"/>
                <a:cs typeface="+mn-cs"/>
              </a:rPr>
              <a:t>- Nëse mblidhen sisteme të shumëfishta kompjuterike, etiketoni secilin sistem në mënyrë që të mund të montohet siç gjendet.</a:t>
            </a:r>
          </a:p>
          <a:p>
            <a:r>
              <a:rPr lang="sq-AL" sz="1200">
                <a:solidFill>
                  <a:schemeClr val="tx1"/>
                </a:solidFill>
                <a:latin typeface="+mn-lt"/>
                <a:ea typeface="+mn-ea"/>
                <a:cs typeface="+mn-cs"/>
              </a:rPr>
              <a:t>• Lëreni telefonin celular, mobil ose inteligjent në gjendjen e energjisë (ndezur ose fikur) në të cilën është gjetur.</a:t>
            </a:r>
          </a:p>
          <a:p>
            <a:r>
              <a:rPr lang="sq-AL" sz="1200">
                <a:solidFill>
                  <a:schemeClr val="tx1"/>
                </a:solidFill>
                <a:latin typeface="+mn-lt"/>
                <a:ea typeface="+mn-ea"/>
                <a:cs typeface="+mn-cs"/>
              </a:rPr>
              <a:t>- Paketoni celularin ose telefonin inteligjent në materialin për bllokimin e sinjalit siç janë qeset e izolimit Faraday, materiali mbrojtës i radio frekuencës, ose mbështjellë me fletë alumini për të parandaluar dërgimin ose marrjen e mesazheve të të dhënave nga pajisjet. Nëse është paketuar gabimisht ose është hequr nga paketimi i mbrojtur, pajisja mund të jetë në gjendje të dërgojë dhe marrë mesazhe të dhënash. Jini të vetëdijshëm se mbajtja e pajisjeve në paketimin e bllokimit të sinjalit mund të zvogëlojë ndjeshëm jetën e baterisë. Në rastet e energjisë së ulët të baterisë, konsideroni t'i vendosni pajisjet në "flight-mode".</a:t>
            </a:r>
          </a:p>
          <a:p>
            <a:r>
              <a:rPr lang="sq-AL" sz="1200">
                <a:solidFill>
                  <a:schemeClr val="tx1"/>
                </a:solidFill>
                <a:latin typeface="+mn-lt"/>
                <a:ea typeface="+mn-ea"/>
                <a:cs typeface="+mn-cs"/>
              </a:rPr>
              <a:t>• Transporti:</a:t>
            </a:r>
          </a:p>
          <a:p>
            <a:r>
              <a:rPr lang="sq-AL" sz="1200">
                <a:solidFill>
                  <a:schemeClr val="tx1"/>
                </a:solidFill>
                <a:latin typeface="+mn-lt"/>
                <a:ea typeface="+mn-ea"/>
                <a:cs typeface="+mn-cs"/>
              </a:rPr>
              <a:t>- Mbani provat elektronike larg burimeve magnetike. Transmetuesit e radios, magnetet e altoparlantëve dhe ulëset e nxehta janë shembuj të sendeve që mund të dëmtojnë e-provat;</a:t>
            </a:r>
          </a:p>
          <a:p>
            <a:r>
              <a:rPr lang="sq-AL" sz="1200">
                <a:solidFill>
                  <a:schemeClr val="tx1"/>
                </a:solidFill>
                <a:latin typeface="+mn-lt"/>
                <a:ea typeface="+mn-ea"/>
                <a:cs typeface="+mn-cs"/>
              </a:rPr>
              <a:t>- Sigurohuni që pajisjet të mbrohen nga goditjet dhe gungat (d.m.th. dëmtimet mekanike), nxehtësia dhe lagështia;</a:t>
            </a:r>
          </a:p>
          <a:p>
            <a:r>
              <a:rPr lang="sq-AL" sz="1200">
                <a:solidFill>
                  <a:schemeClr val="tx1"/>
                </a:solidFill>
                <a:latin typeface="+mn-lt"/>
                <a:ea typeface="+mn-ea"/>
                <a:cs typeface="+mn-cs"/>
              </a:rPr>
              <a:t>- Sigurohuni që kompjuterët dhe pajisjet tjera që nuk janë të paketuara në kontejnerë</a:t>
            </a:r>
          </a:p>
          <a:p>
            <a:r>
              <a:rPr lang="sq-AL" sz="1200">
                <a:solidFill>
                  <a:schemeClr val="tx1"/>
                </a:solidFill>
                <a:latin typeface="+mn-lt"/>
                <a:ea typeface="+mn-ea"/>
                <a:cs typeface="+mn-cs"/>
              </a:rPr>
              <a:t>sigurohen gjatë transportit për të shmangur goditjet dhe dridhjet e tepërta. Për shembull, kompjuterët duhet të vendosen në dyshemenë e automjetit dhe monitorët të vendosen në ulëse me ekranin poshtë dhe të sigurohen me një rrip sigurimi;</a:t>
            </a:r>
          </a:p>
          <a:p>
            <a:r>
              <a:rPr lang="sq-AL" sz="1200">
                <a:solidFill>
                  <a:schemeClr val="tx1"/>
                </a:solidFill>
                <a:latin typeface="+mn-lt"/>
                <a:ea typeface="+mn-ea"/>
                <a:cs typeface="+mn-cs"/>
              </a:rPr>
              <a:t>- Mos vendosni sende të rënda sipër pjesëve më të vogla të pajisjeve / mediave të memories;</a:t>
            </a:r>
          </a:p>
          <a:p>
            <a:r>
              <a:rPr lang="sq-AL" sz="1200">
                <a:solidFill>
                  <a:schemeClr val="tx1"/>
                </a:solidFill>
                <a:latin typeface="+mn-lt"/>
                <a:ea typeface="+mn-ea"/>
                <a:cs typeface="+mn-cs"/>
              </a:rPr>
              <a:t>- Kur është e mundur, mos i ruani provat elektronike në automjete për periudha të gjata kohore;</a:t>
            </a:r>
          </a:p>
          <a:p>
            <a:r>
              <a:rPr lang="sq-AL" sz="1200">
                <a:solidFill>
                  <a:schemeClr val="tx1"/>
                </a:solidFill>
                <a:latin typeface="+mn-lt"/>
                <a:ea typeface="+mn-ea"/>
                <a:cs typeface="+mn-cs"/>
              </a:rPr>
              <a:t>- Dokumentoni transportimin e provave digjitale dhe mbani zinxhirin e kujdestarisë për të gjitha provat e transportuara.</a:t>
            </a:r>
          </a:p>
          <a:p>
            <a:endParaRPr lang="en-US" sz="1200" kern="1200" dirty="0">
              <a:solidFill>
                <a:schemeClr val="tx1"/>
              </a:solidFill>
              <a:effectLst/>
              <a:latin typeface="+mn-lt"/>
              <a:ea typeface="+mn-ea"/>
              <a:cs typeface="+mn-cs"/>
            </a:endParaRPr>
          </a:p>
          <a:p>
            <a:pPr marL="514350" indent="-514350" eaLnBrk="1" hangingPunct="1">
              <a:lnSpc>
                <a:spcPct val="80000"/>
              </a:lnSpc>
              <a:buFont typeface="Calibri" charset="0"/>
              <a:buAutoNum type="arabicPeriod"/>
            </a:pPr>
            <a:endParaRPr lang="en-US" dirty="0">
              <a:latin typeface="Calibri" charset="0"/>
            </a:endParaRPr>
          </a:p>
          <a:p>
            <a:pPr marL="514350" indent="-514350" eaLnBrk="1" hangingPunct="1">
              <a:lnSpc>
                <a:spcPct val="80000"/>
              </a:lnSpc>
              <a:buFont typeface="Calibri" charset="0"/>
              <a:buAutoNum type="arabicPeriod"/>
            </a:pPr>
            <a:endParaRPr lang="en-US" dirty="0">
              <a:latin typeface="Calibri" charset="0"/>
            </a:endParaRPr>
          </a:p>
          <a:p>
            <a:pPr marL="0" indent="0" eaLnBrk="1" hangingPunct="1">
              <a:lnSpc>
                <a:spcPct val="80000"/>
              </a:lnSpc>
              <a:buFont typeface="Calibri" charset="0"/>
              <a:buNone/>
            </a:pPr>
            <a:r>
              <a:rPr lang="sq-AL">
                <a:latin typeface="Calibri" charset="0"/>
              </a:rPr>
              <a:t>Për mbrojtjen e pajisjeve që hiqen siç janë tabelat qarkore. Materialet që mund të prodhojnë statikë siç janë qeset e polietilenit duhet të shmangen.</a:t>
            </a:r>
          </a:p>
          <a:p>
            <a:pPr marL="0" indent="0" eaLnBrk="1" hangingPunct="1">
              <a:lnSpc>
                <a:spcPct val="80000"/>
              </a:lnSpc>
              <a:buFont typeface="Calibri" charset="0"/>
              <a:buNone/>
            </a:pPr>
            <a:r>
              <a:rPr lang="sq-AL">
                <a:latin typeface="Calibri" charset="0"/>
              </a:rPr>
              <a:t>--------------</a:t>
            </a:r>
          </a:p>
          <a:p>
            <a:pPr marL="0" indent="0" eaLnBrk="1" hangingPunct="1">
              <a:lnSpc>
                <a:spcPct val="80000"/>
              </a:lnSpc>
              <a:buFont typeface="Calibri" charset="0"/>
              <a:buNone/>
            </a:pPr>
            <a:r>
              <a:rPr lang="sq-AL">
                <a:latin typeface="Calibri" charset="0"/>
              </a:rPr>
              <a:t>Për sigurimin e kabllove</a:t>
            </a:r>
          </a:p>
          <a:p>
            <a:pPr marL="0" indent="0" eaLnBrk="1" hangingPunct="1">
              <a:lnSpc>
                <a:spcPct val="80000"/>
              </a:lnSpc>
              <a:buFont typeface="Calibri" charset="0"/>
              <a:buNone/>
            </a:pPr>
            <a:r>
              <a:rPr lang="sq-AL">
                <a:latin typeface="Calibri" charset="0"/>
              </a:rPr>
              <a:t>--------------</a:t>
            </a:r>
          </a:p>
          <a:p>
            <a:pPr marL="0" indent="0" eaLnBrk="1" hangingPunct="1">
              <a:lnSpc>
                <a:spcPct val="80000"/>
              </a:lnSpc>
              <a:buFont typeface="Calibri" charset="0"/>
              <a:buNone/>
            </a:pPr>
            <a:r>
              <a:rPr lang="sq-AL">
                <a:latin typeface="Calibri" charset="0"/>
              </a:rPr>
              <a:t>-----</a:t>
            </a:r>
          </a:p>
          <a:p>
            <a:pPr marL="0" indent="0" eaLnBrk="1" hangingPunct="1">
              <a:lnSpc>
                <a:spcPct val="80000"/>
              </a:lnSpc>
              <a:buFont typeface="Calibri" charset="0"/>
              <a:buNone/>
            </a:pPr>
            <a:r>
              <a:rPr lang="sq-AL">
                <a:latin typeface="Calibri" charset="0"/>
              </a:rPr>
              <a:t>Materialet që mund të prodhojnë energji elektrike statike të tilla si polisterol ose kikirikë stiropori duhet të shmangen</a:t>
            </a:r>
          </a:p>
          <a:p>
            <a:pPr marL="0" indent="0" eaLnBrk="1" hangingPunct="1">
              <a:lnSpc>
                <a:spcPct val="80000"/>
              </a:lnSpc>
              <a:buFont typeface="Calibri" charset="0"/>
              <a:buNone/>
            </a:pPr>
            <a:r>
              <a:rPr lang="sq-AL">
                <a:latin typeface="Calibri" charset="0"/>
              </a:rPr>
              <a:t>Paketimi origjinal duhet të përdoret kur është në dispozicion</a:t>
            </a:r>
          </a:p>
          <a:p>
            <a:pPr marL="0" indent="0" eaLnBrk="1" hangingPunct="1">
              <a:lnSpc>
                <a:spcPct val="80000"/>
              </a:lnSpc>
              <a:buFont typeface="Calibri" charset="0"/>
              <a:buNone/>
            </a:pPr>
            <a:endParaRPr lang="en-GB" dirty="0">
              <a:latin typeface="Calibri" charset="0"/>
            </a:endParaRPr>
          </a:p>
          <a:p>
            <a:pPr marL="0" indent="0" eaLnBrk="1" hangingPunct="1">
              <a:lnSpc>
                <a:spcPct val="80000"/>
              </a:lnSpc>
              <a:buFont typeface="Calibri" charset="0"/>
              <a:buNone/>
            </a:pPr>
            <a:endParaRPr lang="en-GB" dirty="0">
              <a:latin typeface="Calibri" charset="0"/>
            </a:endParaRPr>
          </a:p>
          <a:p>
            <a:pPr marL="0" indent="0" eaLnBrk="1" hangingPunct="1">
              <a:lnSpc>
                <a:spcPct val="80000"/>
              </a:lnSpc>
              <a:buFont typeface="Calibri" charset="0"/>
              <a:buNone/>
            </a:pPr>
            <a:endParaRPr lang="en-US" dirty="0">
              <a:latin typeface="Calibri" charset="0"/>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n-US" altLang="en-US" smtClean="0"/>
          </a:p>
        </p:txBody>
      </p:sp>
    </p:spTree>
    <p:extLst>
      <p:ext uri="{BB962C8B-B14F-4D97-AF65-F5344CB8AC3E}">
        <p14:creationId xmlns:p14="http://schemas.microsoft.com/office/powerpoint/2010/main" val="117507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t>Kjo seancë do të ndahet në 5 pjesë për të siguruar pushime të natyrshme.</a:t>
            </a:r>
          </a:p>
          <a:p>
            <a:r>
              <a:rPr lang="sq-AL" sz="1200"/>
              <a:t>Ideja është të përshkruajmë se çfarë është një kompjuter - ose një pajisje e aftë të lidhet me internetin, ku të gjitha kanë ngjashmëri</a:t>
            </a:r>
          </a:p>
          <a:p>
            <a:r>
              <a:rPr lang="sq-AL" sz="1200"/>
              <a:t>Të përshkruajmë se çfarë është interneti dhe si funksionon</a:t>
            </a:r>
          </a:p>
          <a:p>
            <a:r>
              <a:rPr lang="sq-AL" sz="1200"/>
              <a:t>Dhe pastaj të shohim se si ai kompjuter lidhet me internetin</a:t>
            </a:r>
          </a:p>
          <a:p>
            <a:r>
              <a:rPr lang="sq-AL" sz="1200"/>
              <a:t>Dhe pastaj të shohim se çfarë ka në vet internetin</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4</a:t>
            </a:fld>
            <a:endParaRPr lang="en-GB" smtClean="0"/>
          </a:p>
        </p:txBody>
      </p:sp>
    </p:spTree>
    <p:extLst>
      <p:ext uri="{BB962C8B-B14F-4D97-AF65-F5344CB8AC3E}">
        <p14:creationId xmlns:p14="http://schemas.microsoft.com/office/powerpoint/2010/main" val="33050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Një kompjuter laptop i ngarkuar me të gjitha mjetet standarde të forenzikës;</a:t>
            </a:r>
          </a:p>
          <a:p>
            <a:r>
              <a:rPr lang="sq-AL" sz="1200">
                <a:solidFill>
                  <a:schemeClr val="tx1"/>
                </a:solidFill>
                <a:latin typeface="+mn-lt"/>
                <a:ea typeface="+mn-ea"/>
                <a:cs typeface="+mn-cs"/>
              </a:rPr>
              <a:t>- Kabllo rrjeti (Çift i përdredhur dhe të kryqëzuar);</a:t>
            </a:r>
          </a:p>
          <a:p>
            <a:r>
              <a:rPr lang="sq-AL" sz="1200">
                <a:solidFill>
                  <a:schemeClr val="tx1"/>
                </a:solidFill>
                <a:latin typeface="+mn-lt"/>
                <a:ea typeface="+mn-ea"/>
                <a:cs typeface="+mn-cs"/>
              </a:rPr>
              <a:t>- Kapacitet i mjaftueshëm i hard diskut (p.sh., njësi të jashtme të hard diskut me disa terrabite);</a:t>
            </a:r>
          </a:p>
          <a:p>
            <a:r>
              <a:rPr lang="sq-AL" sz="1200">
                <a:solidFill>
                  <a:schemeClr val="tx1"/>
                </a:solidFill>
                <a:latin typeface="+mn-lt"/>
                <a:ea typeface="+mn-ea"/>
                <a:cs typeface="+mn-cs"/>
              </a:rPr>
              <a:t>- Bllokuesit e shkrimit të pajisjeve (për qëllime imazhesh në terren dhe triazhë);</a:t>
            </a:r>
          </a:p>
          <a:p>
            <a:r>
              <a:rPr lang="sq-AL" sz="1200">
                <a:solidFill>
                  <a:schemeClr val="tx1"/>
                </a:solidFill>
                <a:latin typeface="+mn-lt"/>
                <a:ea typeface="+mn-ea"/>
                <a:cs typeface="+mn-cs"/>
              </a:rPr>
              <a:t>- DVD startuese forenzike (për kur oficerët trajnohen për përdorimin e tyre, për qëllime forenzike);</a:t>
            </a:r>
          </a:p>
          <a:p>
            <a:r>
              <a:rPr lang="sq-AL" sz="1200">
                <a:solidFill>
                  <a:schemeClr val="tx1"/>
                </a:solidFill>
                <a:latin typeface="+mn-lt"/>
                <a:ea typeface="+mn-ea"/>
                <a:cs typeface="+mn-cs"/>
              </a:rPr>
              <a:t>- Mjete për të dhëna të gjalla - live (për kur oficerët trajnohen për përdorimin e tyre, për qëllime forenzike);</a:t>
            </a:r>
          </a:p>
          <a:p>
            <a:r>
              <a:rPr lang="sq-AL" sz="1200">
                <a:solidFill>
                  <a:schemeClr val="tx1"/>
                </a:solidFill>
                <a:latin typeface="+mn-lt"/>
                <a:ea typeface="+mn-ea"/>
                <a:cs typeface="+mn-cs"/>
              </a:rPr>
              <a:t>- Transporti (për dhe nga vendi i ngjarjes, për anëtarët e ekipit, mjetet dhe pajisjet e konfiskimit dhe provat e sekuestruara).</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en-US" altLang="en-US" smtClean="0"/>
          </a:p>
        </p:txBody>
      </p:sp>
    </p:spTree>
    <p:extLst>
      <p:ext uri="{BB962C8B-B14F-4D97-AF65-F5344CB8AC3E}">
        <p14:creationId xmlns:p14="http://schemas.microsoft.com/office/powerpoint/2010/main" val="1541737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Një kompjuter laptop i ngarkuar me të gjitha mjetet standarde të forenzikës;</a:t>
            </a:r>
          </a:p>
          <a:p>
            <a:r>
              <a:rPr lang="sq-AL" sz="1200">
                <a:solidFill>
                  <a:schemeClr val="tx1"/>
                </a:solidFill>
                <a:latin typeface="+mn-lt"/>
                <a:ea typeface="+mn-ea"/>
                <a:cs typeface="+mn-cs"/>
              </a:rPr>
              <a:t>- Kabllo rrjeti (Çift i përdredhur dhe të kryqëzuar);</a:t>
            </a:r>
          </a:p>
          <a:p>
            <a:r>
              <a:rPr lang="sq-AL" sz="1200">
                <a:solidFill>
                  <a:schemeClr val="tx1"/>
                </a:solidFill>
                <a:latin typeface="+mn-lt"/>
                <a:ea typeface="+mn-ea"/>
                <a:cs typeface="+mn-cs"/>
              </a:rPr>
              <a:t>- Kapacitet i mjaftueshëm i hard diskut (p.sh., njësi të jashtme të hard diskut me disa terrabite);</a:t>
            </a:r>
          </a:p>
          <a:p>
            <a:r>
              <a:rPr lang="sq-AL" sz="1200">
                <a:solidFill>
                  <a:schemeClr val="tx1"/>
                </a:solidFill>
                <a:latin typeface="+mn-lt"/>
                <a:ea typeface="+mn-ea"/>
                <a:cs typeface="+mn-cs"/>
              </a:rPr>
              <a:t>- Bllokuesit e shkrimit të pajisjeve (për qëllime imazhesh në terren dhe triazhë);</a:t>
            </a:r>
          </a:p>
          <a:p>
            <a:r>
              <a:rPr lang="sq-AL" sz="1200">
                <a:solidFill>
                  <a:schemeClr val="tx1"/>
                </a:solidFill>
                <a:latin typeface="+mn-lt"/>
                <a:ea typeface="+mn-ea"/>
                <a:cs typeface="+mn-cs"/>
              </a:rPr>
              <a:t>- DVD startuese forenzike (për kur oficerët trajnohen për përdorimin e tyre, për qëllime forenzike);</a:t>
            </a:r>
          </a:p>
          <a:p>
            <a:r>
              <a:rPr lang="sq-AL" sz="1200">
                <a:solidFill>
                  <a:schemeClr val="tx1"/>
                </a:solidFill>
                <a:latin typeface="+mn-lt"/>
                <a:ea typeface="+mn-ea"/>
                <a:cs typeface="+mn-cs"/>
              </a:rPr>
              <a:t>- Mjete për të dhëna të gjalla - live (për kur oficerët trajnohen për përdorimin e tyre, për qëllime forenzike);</a:t>
            </a:r>
          </a:p>
          <a:p>
            <a:r>
              <a:rPr lang="sq-AL" sz="1200">
                <a:solidFill>
                  <a:schemeClr val="tx1"/>
                </a:solidFill>
                <a:latin typeface="+mn-lt"/>
                <a:ea typeface="+mn-ea"/>
                <a:cs typeface="+mn-cs"/>
              </a:rPr>
              <a:t>- Transporti (për dhe nga vendi i ngjarjes, për anëtarët e ekipit, mjetet dhe pajisjet e konfiskimit dhe provat e sekuestruara).</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n-US" altLang="en-US" smtClean="0"/>
          </a:p>
        </p:txBody>
      </p:sp>
    </p:spTree>
    <p:extLst>
      <p:ext uri="{BB962C8B-B14F-4D97-AF65-F5344CB8AC3E}">
        <p14:creationId xmlns:p14="http://schemas.microsoft.com/office/powerpoint/2010/main" val="644390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Sigurimi i vendit të ngjarjes përfshin hapat e mëposhtëm:</a:t>
            </a:r>
          </a:p>
          <a:p>
            <a:r>
              <a:rPr lang="sq-AL" sz="1200">
                <a:solidFill>
                  <a:schemeClr val="tx1"/>
                </a:solidFill>
                <a:latin typeface="+mn-lt"/>
                <a:ea typeface="+mn-ea"/>
                <a:cs typeface="+mn-cs"/>
              </a:rPr>
              <a:t>• Ndiqni politikën dhe procedurën standarde në juridiksionin tuaj për të siguruar vendin e krimit:</a:t>
            </a:r>
          </a:p>
          <a:p>
            <a:r>
              <a:rPr lang="sq-AL" sz="1200">
                <a:solidFill>
                  <a:schemeClr val="tx1"/>
                </a:solidFill>
                <a:latin typeface="+mn-lt"/>
                <a:ea typeface="+mn-ea"/>
                <a:cs typeface="+mn-cs"/>
              </a:rPr>
              <a:t>• Largoni të gjithë personat nga afërsia e çdo prove që do të mblidhet (përfshirë pajisjet dhe furnizimin me energji elektrike);</a:t>
            </a:r>
          </a:p>
          <a:p>
            <a:r>
              <a:rPr lang="sq-AL" sz="1200">
                <a:solidFill>
                  <a:schemeClr val="tx1"/>
                </a:solidFill>
                <a:latin typeface="+mn-lt"/>
                <a:ea typeface="+mn-ea"/>
                <a:cs typeface="+mn-cs"/>
              </a:rPr>
              <a:t>• Siguroni të gjitha pajisjet elektronike, përfshirë pajisjet personale dhe ato portative;</a:t>
            </a:r>
          </a:p>
          <a:p>
            <a:r>
              <a:rPr lang="sq-AL" sz="1200">
                <a:solidFill>
                  <a:schemeClr val="tx1"/>
                </a:solidFill>
                <a:latin typeface="+mn-lt"/>
                <a:ea typeface="+mn-ea"/>
                <a:cs typeface="+mn-cs"/>
              </a:rPr>
              <a:t>• Refuzoni ofertat e ndihmës ose të ndihmës teknike nga ndonjë person i paautorizuar.</a:t>
            </a:r>
          </a:p>
          <a:p>
            <a:r>
              <a:rPr lang="sq-AL" sz="1200">
                <a:solidFill>
                  <a:schemeClr val="tx1"/>
                </a:solidFill>
                <a:latin typeface="+mn-lt"/>
                <a:ea typeface="+mn-ea"/>
                <a:cs typeface="+mn-cs"/>
              </a:rPr>
              <a:t>• Lini një kompjuter ose pajisje elektronike të fikur nëse është tashmë e fikur.</a:t>
            </a:r>
          </a:p>
          <a:p>
            <a:r>
              <a:rPr lang="sq-AL" sz="1200">
                <a:solidFill>
                  <a:schemeClr val="tx1"/>
                </a:solidFill>
                <a:latin typeface="+mn-lt"/>
                <a:ea typeface="+mn-ea"/>
                <a:cs typeface="+mn-cs"/>
              </a:rPr>
              <a:t>Nëse një kompjuter është aktiv ose gjendja nuk mund të përcaktohet, hetuesi duhet të ndjekë hapat e përshkruar në seksionin 3.4.3 të udhëzuesit</a:t>
            </a:r>
            <a:r>
              <a:rPr lang="sq-AL" sz="1200" baseline="0">
                <a:solidFill>
                  <a:schemeClr val="tx1"/>
                </a:solidFill>
                <a:latin typeface="+mn-lt"/>
                <a:ea typeface="+mn-ea"/>
                <a:cs typeface="+mn-cs"/>
              </a:rPr>
              <a:t>;</a:t>
            </a:r>
          </a:p>
          <a:p>
            <a:r>
              <a:rPr lang="sq-AL" sz="1200">
                <a:solidFill>
                  <a:schemeClr val="tx1"/>
                </a:solidFill>
                <a:latin typeface="+mn-lt"/>
                <a:ea typeface="+mn-ea"/>
                <a:cs typeface="+mn-cs"/>
              </a:rPr>
              <a:t>• Mbroni të dhënat e paqëndrueshme fizikisht dhe elektronikisht duke ndjekur hapat e përshkruar në seksionin 3.5;</a:t>
            </a:r>
          </a:p>
          <a:p>
            <a:r>
              <a:rPr lang="sq-AL" sz="1200">
                <a:solidFill>
                  <a:schemeClr val="tx1"/>
                </a:solidFill>
                <a:latin typeface="+mn-lt"/>
                <a:ea typeface="+mn-ea"/>
                <a:cs typeface="+mn-cs"/>
              </a:rPr>
              <a:t>• Identifikoni dhe dokumentoni komponentet elektronike të ndërlidhura që nuk do të mblidhen;</a:t>
            </a:r>
          </a:p>
          <a:p>
            <a:r>
              <a:rPr lang="sq-AL" sz="1200">
                <a:solidFill>
                  <a:schemeClr val="tx1"/>
                </a:solidFill>
                <a:latin typeface="+mn-lt"/>
                <a:ea typeface="+mn-ea"/>
                <a:cs typeface="+mn-cs"/>
              </a:rPr>
              <a:t>• Identifikoni linjat telefonike dhe të rrjetit të bashkangjitura në pajisje, dokumentoni dhe etiketoni ato;</a:t>
            </a:r>
          </a:p>
          <a:p>
            <a:r>
              <a:rPr lang="sq-AL" sz="1200">
                <a:solidFill>
                  <a:schemeClr val="tx1"/>
                </a:solidFill>
                <a:latin typeface="+mn-lt"/>
                <a:ea typeface="+mn-ea"/>
                <a:cs typeface="+mn-cs"/>
              </a:rPr>
              <a:t>Vendosni nëse kërkohet ndonjë provë tjetër nga një pajisje që do të konfiskohet (p.sh. ADN, gjurmët e gishtave, droga, përshpejtues);</a:t>
            </a:r>
          </a:p>
          <a:p>
            <a:r>
              <a:rPr lang="sq-AL" sz="1200">
                <a:solidFill>
                  <a:schemeClr val="tx1"/>
                </a:solidFill>
                <a:latin typeface="+mn-lt"/>
                <a:ea typeface="+mn-ea"/>
                <a:cs typeface="+mn-cs"/>
              </a:rPr>
              <a:t>- Nëse është kështu, ndiqni procedurat e përgjithshme të trajtimit për atë lloj prove të paraqitura në manualin përkatës;</a:t>
            </a:r>
          </a:p>
          <a:p>
            <a:r>
              <a:rPr lang="sq-AL" sz="1200">
                <a:solidFill>
                  <a:schemeClr val="tx1"/>
                </a:solidFill>
                <a:latin typeface="+mn-lt"/>
                <a:ea typeface="+mn-ea"/>
                <a:cs typeface="+mn-cs"/>
              </a:rPr>
              <a:t>- Shtyni teknikat shkatërruese derisa të bëhet nxjerrja e provave elektronike;</a:t>
            </a:r>
          </a:p>
          <a:p>
            <a:r>
              <a:rPr lang="sq-AL" sz="1200">
                <a:solidFill>
                  <a:schemeClr val="tx1"/>
                </a:solidFill>
                <a:latin typeface="+mn-lt"/>
                <a:ea typeface="+mn-ea"/>
                <a:cs typeface="+mn-cs"/>
              </a:rPr>
              <a:t>  § Mblidhni gjurmët latente pasi të ketë përfunduar nxjerrja e-provave (meqenëse tastierat, miu kompjuterik, disqet, CD-të ose komponentë tjerë mund të kenë gjurmë gishtash të fshehta ose prova të tjera fizike që duhen ruajtur);</a:t>
            </a:r>
          </a:p>
          <a:p>
            <a:r>
              <a:rPr lang="sq-AL" sz="1200">
                <a:solidFill>
                  <a:schemeClr val="tx1"/>
                </a:solidFill>
                <a:latin typeface="+mn-lt"/>
                <a:ea typeface="+mn-ea"/>
                <a:cs typeface="+mn-cs"/>
              </a:rPr>
              <a:t>  § Mos përdorni pluhur alumini për të mbledhur gjurmët e gishtërinjve nga vendi i ngjarjes pasi kjo mund të dëmtojë pajisjet dhe të dhënat.</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n-US" altLang="en-US" smtClean="0"/>
          </a:p>
        </p:txBody>
      </p:sp>
    </p:spTree>
    <p:extLst>
      <p:ext uri="{BB962C8B-B14F-4D97-AF65-F5344CB8AC3E}">
        <p14:creationId xmlns:p14="http://schemas.microsoft.com/office/powerpoint/2010/main" val="2118038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Vendosni nëse kërkohet ndonjë provë tjetër nga një pajisje që do të konfiskohet (p.sh. ADN, gjurmët e gishtave, droga, përshpejtues);</a:t>
            </a:r>
          </a:p>
          <a:p>
            <a:r>
              <a:rPr lang="sq-AL" sz="1200">
                <a:solidFill>
                  <a:schemeClr val="tx1"/>
                </a:solidFill>
                <a:latin typeface="+mn-lt"/>
                <a:ea typeface="+mn-ea"/>
                <a:cs typeface="+mn-cs"/>
              </a:rPr>
              <a:t>- Nëse është kështu, ndiqni procedurat e përgjithshme të trajtimit për atë lloj prove të paraqitura në manualin përkatës;</a:t>
            </a:r>
          </a:p>
          <a:p>
            <a:r>
              <a:rPr lang="sq-AL" sz="1200">
                <a:solidFill>
                  <a:schemeClr val="tx1"/>
                </a:solidFill>
                <a:latin typeface="+mn-lt"/>
                <a:ea typeface="+mn-ea"/>
                <a:cs typeface="+mn-cs"/>
              </a:rPr>
              <a:t>- Shtyni teknikat shkatërruese derisa të bëhet nxjerrja e provave elektronike;</a:t>
            </a:r>
          </a:p>
          <a:p>
            <a:r>
              <a:rPr lang="sq-AL" sz="1200">
                <a:solidFill>
                  <a:schemeClr val="tx1"/>
                </a:solidFill>
                <a:latin typeface="+mn-lt"/>
                <a:ea typeface="+mn-ea"/>
                <a:cs typeface="+mn-cs"/>
              </a:rPr>
              <a:t>  § Mblidhni gjurmët latente pasi të ketë përfunduar nxjerrja e-provave (meqenëse tastierat, miu kompjuterik, disqet, CD-të ose komponentë tjerë mund të kenë gjurmë gishtash të fshehta ose prova të tjera fizike që duhen ruajtur);</a:t>
            </a:r>
          </a:p>
          <a:p>
            <a:r>
              <a:rPr lang="sq-AL" sz="1200">
                <a:solidFill>
                  <a:schemeClr val="tx1"/>
                </a:solidFill>
                <a:latin typeface="+mn-lt"/>
                <a:ea typeface="+mn-ea"/>
                <a:cs typeface="+mn-cs"/>
              </a:rPr>
              <a:t>  § Mos përdorni pluhur alumini për të mbledhur gjurmët e gishtërinjve nga vendi i ngjarjes pasi kjo mund të dëmtojë pajisjet dhe të dhënat.</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n-US" altLang="en-US" smtClean="0"/>
          </a:p>
        </p:txBody>
      </p:sp>
    </p:spTree>
    <p:extLst>
      <p:ext uri="{BB962C8B-B14F-4D97-AF65-F5344CB8AC3E}">
        <p14:creationId xmlns:p14="http://schemas.microsoft.com/office/powerpoint/2010/main" val="2203491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0" fontAlgn="base" latinLnBrk="0" hangingPunct="0">
              <a:lnSpc>
                <a:spcPct val="100000"/>
              </a:lnSpc>
              <a:spcBef>
                <a:spcPct val="30000"/>
              </a:spcBef>
              <a:spcAft>
                <a:spcPct val="0"/>
              </a:spcAft>
              <a:buClrTx/>
              <a:buSzTx/>
              <a:buFontTx/>
              <a:buNone/>
              <a:tabLst/>
              <a:defRPr/>
            </a:pPr>
            <a:r>
              <a:rPr lang="sq-AL">
                <a:latin typeface="Calibri" charset="0"/>
              </a:rPr>
              <a:t>Dokumentimi i vendit të ngjarjes është proces i vazhdueshëm gjatë gjithë procedurës së Sekuestrimit. Është i një rëndësie thelbësore që të dokumentohet me saktësi vendndodhja dhe gjendja e kompjuterëve, pajisjeve të ruajtjes së të dhënave dhe pajisjeve të tjera elektronike dhe konvencionale. Kjo pjesë jep vetëm një përmbledhje të informacionit që do të dokumentohet. </a:t>
            </a:r>
          </a:p>
          <a:p>
            <a:pPr marL="0" lvl="0" indent="0">
              <a:buFont typeface="Arial" charset="0"/>
              <a:buNone/>
            </a:pPr>
            <a:r>
              <a:rPr lang="sq-AL" sz="1200">
                <a:latin typeface="Calibri" charset="0"/>
              </a:rPr>
              <a:t>Skena fizike</a:t>
            </a:r>
          </a:p>
          <a:p>
            <a:pPr marL="0" lvl="0" indent="0">
              <a:buFont typeface="Arial" charset="0"/>
              <a:buNone/>
            </a:pPr>
            <a:r>
              <a:rPr lang="sq-AL" sz="1200">
                <a:latin typeface="Calibri" charset="0"/>
              </a:rPr>
              <a:t>Prova elektronike</a:t>
            </a:r>
          </a:p>
          <a:p>
            <a:pPr marL="0" lvl="0" indent="0">
              <a:buFont typeface="Arial" charset="0"/>
              <a:buNone/>
            </a:pPr>
            <a:r>
              <a:rPr lang="sq-AL" sz="1200">
                <a:latin typeface="Calibri" charset="0"/>
              </a:rPr>
              <a:t>Personat</a:t>
            </a:r>
          </a:p>
          <a:p>
            <a:pPr marL="0" lvl="0" indent="0">
              <a:buFont typeface="Arial" charset="0"/>
              <a:buNone/>
            </a:pPr>
            <a:endParaRPr lang="en-US" sz="1200" dirty="0">
              <a:latin typeface="Calibri" charset="0"/>
            </a:endParaRPr>
          </a:p>
          <a:p>
            <a:pPr lvl="0" algn="just">
              <a:buFont typeface="Arial" charset="0"/>
              <a:buNone/>
              <a:defRPr/>
            </a:pPr>
            <a:r>
              <a:rPr lang="sq-AL"/>
              <a:t>Detajet e të gjitha pajisjeve përkatëse të gjetura</a:t>
            </a:r>
          </a:p>
          <a:p>
            <a:pPr lvl="0" algn="just">
              <a:buFont typeface="Arial" charset="0"/>
              <a:buNone/>
              <a:defRPr/>
            </a:pPr>
            <a:r>
              <a:rPr lang="sq-AL"/>
              <a:t>Gjendja dhe vendndodhja e secilit sistem kompjuterik që përmban ose paraqet prova elektronike, përfshirë statusin e energjisë në kompjuter</a:t>
            </a:r>
          </a:p>
          <a:p>
            <a:pPr lvl="0" algn="just">
              <a:buFont typeface="Arial" charset="0"/>
              <a:buNone/>
              <a:defRPr/>
            </a:pPr>
            <a:r>
              <a:rPr lang="sq-AL"/>
              <a:t>Dokumentoni të gjitha lidhjet (me kabllo ose pa kabllo) në dhe nga sistemi kompjuterik ose pajisjet tjera</a:t>
            </a:r>
          </a:p>
          <a:p>
            <a:pPr lvl="0" algn="just">
              <a:buFont typeface="Arial" charset="0"/>
              <a:buNone/>
              <a:defRPr/>
            </a:pPr>
            <a:r>
              <a:rPr lang="sq-AL"/>
              <a:t>Etiketoni të gjitha portet dhe kabllot për të bërë të mundur mbledhjen e saktë në një kohë të mëvonshme</a:t>
            </a:r>
          </a:p>
          <a:p>
            <a:pPr lvl="0" algn="just">
              <a:buFont typeface="Arial" charset="0"/>
              <a:buNone/>
              <a:defRPr/>
            </a:pPr>
            <a:r>
              <a:rPr lang="sq-AL"/>
              <a:t>Etiketoni portet e papërdorura të lidhjes si "të papërdorura". Identifikoni stacionet e lidhjes së kompjuterit laptop në përpjekje për të identifikuar pajisje të tjera të memories.</a:t>
            </a:r>
          </a:p>
          <a:p>
            <a:pPr marL="0" lvl="0" indent="0">
              <a:buFont typeface="Arial" charset="0"/>
              <a:buNone/>
            </a:pPr>
            <a:endParaRPr lang="en-US" sz="1200" dirty="0">
              <a:latin typeface="Calibri" charset="0"/>
            </a:endParaRPr>
          </a:p>
          <a:p>
            <a:pPr lvl="0" algn="just">
              <a:buFont typeface="Arial" charset="0"/>
              <a:buNone/>
            </a:pPr>
            <a:r>
              <a:rPr lang="sq-AL">
                <a:latin typeface="Calibri" charset="0"/>
              </a:rPr>
              <a:t>Dokumentoni detajet e monitorit në kohën e ndërhyrjes.</a:t>
            </a:r>
          </a:p>
          <a:p>
            <a:pPr lvl="0" algn="just">
              <a:buFont typeface="Arial" charset="0"/>
              <a:buNone/>
            </a:pPr>
            <a:r>
              <a:rPr lang="sq-AL">
                <a:latin typeface="Calibri" charset="0"/>
              </a:rPr>
              <a:t>Fotografoni pjesën e përparme të kompjuterit, si dhe ekranin e monitorit dhe komponentët tjerë</a:t>
            </a:r>
          </a:p>
          <a:p>
            <a:pPr lvl="0" algn="just">
              <a:buFont typeface="Arial" charset="0"/>
              <a:buNone/>
            </a:pPr>
            <a:r>
              <a:rPr lang="sq-AL">
                <a:latin typeface="Calibri" charset="0"/>
              </a:rPr>
              <a:t>Bëni shënime për ato që shfaqen në ekranin e monitorit</a:t>
            </a:r>
          </a:p>
          <a:p>
            <a:pPr lvl="0" algn="just">
              <a:buFont typeface="Arial" charset="0"/>
              <a:buNone/>
            </a:pPr>
            <a:r>
              <a:rPr lang="sq-AL">
                <a:latin typeface="Calibri" charset="0"/>
              </a:rPr>
              <a:t>Incizoni me video programet aktive ose krijoni dokumentacion më të gjerë të aktivitetit të ekranit të monitorit.</a:t>
            </a:r>
          </a:p>
          <a:p>
            <a:pPr lvl="0" algn="just">
              <a:buFont typeface="Arial" charset="0"/>
              <a:buNone/>
            </a:pPr>
            <a:r>
              <a:rPr lang="sq-AL">
                <a:latin typeface="Calibri" charset="0"/>
              </a:rPr>
              <a:t>Dokumentoni komponentet elektronike përkatëse të ndërlidhura që nuk do të mblidhen</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n-US" altLang="en-US" smtClean="0"/>
          </a:p>
        </p:txBody>
      </p:sp>
    </p:spTree>
    <p:extLst>
      <p:ext uri="{BB962C8B-B14F-4D97-AF65-F5344CB8AC3E}">
        <p14:creationId xmlns:p14="http://schemas.microsoft.com/office/powerpoint/2010/main" val="3079915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just">
              <a:buFont typeface="Arial" charset="0"/>
              <a:buNone/>
              <a:defRPr/>
            </a:pPr>
            <a:r>
              <a:rPr lang="sq-AL" sz="1200">
                <a:ea typeface="+mn-ea"/>
              </a:rPr>
              <a:t>Qëllimi i pajisjes/sistemit </a:t>
            </a:r>
          </a:p>
          <a:p>
            <a:pPr marL="57150" lvl="0" indent="0" algn="just">
              <a:buFont typeface="Arial" charset="0"/>
              <a:buNone/>
              <a:defRPr/>
            </a:pPr>
            <a:r>
              <a:rPr lang="sq-AL" sz="1200">
                <a:ea typeface="+mn-ea"/>
              </a:rPr>
              <a:t>Pronarët dhe/ose përdoruesit e pajisjeve/sistemeve të gjetura në vendin e ngjarjes, si dhe fjalëkalimet, emrat e përdoruesve dhe Ofruesi i Shërbimit të Internetit</a:t>
            </a:r>
          </a:p>
          <a:p>
            <a:pPr marL="57150" lvl="0" indent="0" algn="just">
              <a:buFont typeface="Arial" charset="0"/>
              <a:buNone/>
              <a:defRPr/>
            </a:pPr>
            <a:r>
              <a:rPr lang="sq-AL" sz="1200">
                <a:ea typeface="+mn-ea"/>
              </a:rPr>
              <a:t>Çdo fjalëkalim që kërkohet për të hyrë në sistem, program ose të dhëna. </a:t>
            </a:r>
          </a:p>
          <a:p>
            <a:pPr marL="57150" lvl="0" indent="0" algn="just">
              <a:buFont typeface="Arial" charset="0"/>
              <a:buNone/>
              <a:defRPr/>
            </a:pPr>
            <a:r>
              <a:rPr lang="sq-AL" sz="1200">
                <a:ea typeface="+mn-ea"/>
              </a:rPr>
              <a:t>Çdo skemë unike sigurie ose pajisje shkatërruese</a:t>
            </a:r>
          </a:p>
          <a:p>
            <a:pPr marL="57150" lvl="0" indent="0" algn="just">
              <a:buFont typeface="Arial" charset="0"/>
              <a:buNone/>
              <a:defRPr/>
            </a:pPr>
            <a:r>
              <a:rPr lang="sq-AL" sz="1200">
                <a:ea typeface="+mn-ea"/>
              </a:rPr>
              <a:t>Facebook, ose rrjete të tjera sociale në internet informacione të llogarisë së faqes në internet.</a:t>
            </a:r>
          </a:p>
          <a:p>
            <a:pPr marL="57150" lvl="0" indent="0" algn="just">
              <a:buFont typeface="Arial" charset="0"/>
              <a:buNone/>
              <a:defRPr/>
            </a:pPr>
            <a:r>
              <a:rPr lang="sq-AL" sz="1200">
                <a:ea typeface="+mn-ea"/>
              </a:rPr>
              <a:t>Ndonjë memorie jashtë lokacionit</a:t>
            </a:r>
          </a:p>
          <a:p>
            <a:pPr marL="57150" lvl="0" indent="0" algn="just">
              <a:buFont typeface="Arial" charset="0"/>
              <a:buNone/>
              <a:defRPr/>
            </a:pPr>
            <a:r>
              <a:rPr lang="sq-AL" sz="1200">
                <a:ea typeface="+mn-ea"/>
              </a:rPr>
              <a:t>Ndonjë dokumentacion që shpjegon harduerin ose softuerin e instaluar në sistem</a:t>
            </a:r>
          </a:p>
          <a:p>
            <a:pPr marL="57150" lvl="0" indent="0" algn="just">
              <a:buFont typeface="Arial" charset="0"/>
              <a:buNone/>
              <a:defRPr/>
            </a:pPr>
            <a:r>
              <a:rPr lang="sq-AL" sz="1200">
                <a:ea typeface="+mn-ea"/>
              </a:rPr>
              <a:t>Ndonjë informacion tjetër relevant</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n-US" altLang="en-US" smtClean="0"/>
          </a:p>
        </p:txBody>
      </p:sp>
    </p:spTree>
    <p:extLst>
      <p:ext uri="{BB962C8B-B14F-4D97-AF65-F5344CB8AC3E}">
        <p14:creationId xmlns:p14="http://schemas.microsoft.com/office/powerpoint/2010/main" val="1867088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Këto slajde janë thjesht shembuj vizualë të asaj që mund të gjendet.</a:t>
            </a:r>
            <a:r>
              <a:rPr lang="sq-AL" baseline="0"/>
              <a:t> Trajneri mund të dëshirojë të vendosë slajdet në një mënyrë që përshkruesit të jenë të fshehur, për të lejuar që pjesëmarrësve t’u kërkohet të identifikojnë burimet e provave të mundshme nga fotografitë.</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n-US" altLang="en-US" smtClean="0"/>
          </a:p>
        </p:txBody>
      </p:sp>
    </p:spTree>
    <p:extLst>
      <p:ext uri="{BB962C8B-B14F-4D97-AF65-F5344CB8AC3E}">
        <p14:creationId xmlns:p14="http://schemas.microsoft.com/office/powerpoint/2010/main" val="3888848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just">
              <a:buFont typeface="Arial" charset="0"/>
              <a:buNone/>
              <a:defRPr/>
            </a:pPr>
            <a:r>
              <a:rPr lang="sq-AL" sz="1200">
                <a:ea typeface="+mn-ea"/>
              </a:rPr>
              <a:t>Qëllimi i pajisjes/sistemit </a:t>
            </a:r>
          </a:p>
          <a:p>
            <a:pPr marL="57150" lvl="0" indent="0" algn="just">
              <a:buFont typeface="Arial" charset="0"/>
              <a:buNone/>
              <a:defRPr/>
            </a:pPr>
            <a:r>
              <a:rPr lang="sq-AL" sz="1200">
                <a:ea typeface="+mn-ea"/>
              </a:rPr>
              <a:t>Pronarët dhe/ose përdoruesit e pajisjeve/sistemeve të gjetura në vendin e ngjarjes, si dhe fjalëkalimet, emrat e përdoruesve dhe Ofruesi i Shërbimit të Internetit</a:t>
            </a:r>
          </a:p>
          <a:p>
            <a:pPr marL="57150" lvl="0" indent="0" algn="just">
              <a:buFont typeface="Arial" charset="0"/>
              <a:buNone/>
              <a:defRPr/>
            </a:pPr>
            <a:r>
              <a:rPr lang="sq-AL" sz="1200">
                <a:ea typeface="+mn-ea"/>
              </a:rPr>
              <a:t>Çdo fjalëkalim që kërkohet për të hyrë në sistem, program ose të dhëna. </a:t>
            </a:r>
          </a:p>
          <a:p>
            <a:pPr marL="57150" lvl="0" indent="0" algn="just">
              <a:buFont typeface="Arial" charset="0"/>
              <a:buNone/>
              <a:defRPr/>
            </a:pPr>
            <a:r>
              <a:rPr lang="sq-AL" sz="1200">
                <a:ea typeface="+mn-ea"/>
              </a:rPr>
              <a:t>Çdo skemë unike sigurie ose pajisje shkatërruese</a:t>
            </a:r>
          </a:p>
          <a:p>
            <a:pPr marL="57150" lvl="0" indent="0" algn="just">
              <a:buFont typeface="Arial" charset="0"/>
              <a:buNone/>
              <a:defRPr/>
            </a:pPr>
            <a:r>
              <a:rPr lang="sq-AL" sz="1200">
                <a:ea typeface="+mn-ea"/>
              </a:rPr>
              <a:t>Facebook, ose rrjete të tjera sociale në internet informacione të llogarisë së faqes në internet.</a:t>
            </a:r>
          </a:p>
          <a:p>
            <a:pPr marL="57150" lvl="0" indent="0" algn="just">
              <a:buFont typeface="Arial" charset="0"/>
              <a:buNone/>
              <a:defRPr/>
            </a:pPr>
            <a:r>
              <a:rPr lang="sq-AL" sz="1200">
                <a:ea typeface="+mn-ea"/>
              </a:rPr>
              <a:t>Ndonjë memorie jashtë lokacionit</a:t>
            </a:r>
          </a:p>
          <a:p>
            <a:pPr marL="57150" lvl="0" indent="0" algn="just">
              <a:buFont typeface="Arial" charset="0"/>
              <a:buNone/>
              <a:defRPr/>
            </a:pPr>
            <a:r>
              <a:rPr lang="sq-AL" sz="1200">
                <a:ea typeface="+mn-ea"/>
              </a:rPr>
              <a:t>Ndonjë dokumentacion që shpjegon harduerin ose softuerin e instaluar në sistem</a:t>
            </a:r>
          </a:p>
          <a:p>
            <a:pPr marL="57150" lvl="0" indent="0" algn="just">
              <a:buFont typeface="Arial" charset="0"/>
              <a:buNone/>
              <a:defRPr/>
            </a:pPr>
            <a:r>
              <a:rPr lang="sq-AL" sz="1200">
                <a:ea typeface="+mn-ea"/>
              </a:rPr>
              <a:t>Ndonjë informacion tjetër relevant</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en-US" altLang="en-US" smtClean="0"/>
          </a:p>
        </p:txBody>
      </p:sp>
    </p:spTree>
    <p:extLst>
      <p:ext uri="{BB962C8B-B14F-4D97-AF65-F5344CB8AC3E}">
        <p14:creationId xmlns:p14="http://schemas.microsoft.com/office/powerpoint/2010/main" val="36489833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Pasi të keni përcaktuar nëse kompjuteri është i ndezur ose i fikur, do të duhet të ndërmerrni një nga sa vijon:</a:t>
            </a:r>
          </a:p>
          <a:p>
            <a:r>
              <a:rPr lang="sq-AL" sz="1200">
                <a:solidFill>
                  <a:schemeClr val="tx1"/>
                </a:solidFill>
                <a:latin typeface="+mn-lt"/>
                <a:ea typeface="+mn-ea"/>
                <a:cs typeface="+mn-cs"/>
              </a:rPr>
              <a:t>Situata A: Ju keni përcaktuar që sistemi është i fikur; mos e ndizni!</a:t>
            </a:r>
          </a:p>
          <a:p>
            <a:r>
              <a:rPr lang="sq-AL" sz="1200">
                <a:solidFill>
                  <a:schemeClr val="tx1"/>
                </a:solidFill>
                <a:latin typeface="+mn-lt"/>
                <a:ea typeface="+mn-ea"/>
                <a:cs typeface="+mn-cs"/>
              </a:rPr>
              <a:t>• Hiqni kabllon e furnizimit me energji elektrike nga pajisjet e synuara (mos e fikni në prizën e murit) dhe regjistroni kohën e veprimit.</a:t>
            </a:r>
          </a:p>
          <a:p>
            <a:r>
              <a:rPr lang="sq-AL" sz="1200">
                <a:solidFill>
                  <a:schemeClr val="tx1"/>
                </a:solidFill>
                <a:latin typeface="+mn-lt"/>
                <a:ea typeface="+mn-ea"/>
                <a:cs typeface="+mn-cs"/>
              </a:rPr>
              <a:t>• Nëse keni të bëni me një pajisje portative, hiqni edhe paketën e baterisë. Hiqni çdo paketë shtesë të baterisë, nëse është e mundshme (disa pajisje portative kanë një bateri të dytë në lidhjen shumë qëllimëshe në vend të një floppy drive ose CD drive).</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Nëse sistemi kompjuterik është i fikur, lëreni të fikur sepse procesi i startimit do të modifikojë të dhënat e kompjuterit dhe potencialisht do të shkatërrojë provat.</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n-US" altLang="en-US" smtClean="0"/>
          </a:p>
        </p:txBody>
      </p:sp>
    </p:spTree>
    <p:extLst>
      <p:ext uri="{BB962C8B-B14F-4D97-AF65-F5344CB8AC3E}">
        <p14:creationId xmlns:p14="http://schemas.microsoft.com/office/powerpoint/2010/main" val="2109126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Situata B: Ju keni përcaktuar që sistemi është i ndezur; mos e fikni!</a:t>
            </a:r>
          </a:p>
          <a:p>
            <a:r>
              <a:rPr lang="sq-AL" sz="1200">
                <a:solidFill>
                  <a:schemeClr val="tx1"/>
                </a:solidFill>
                <a:latin typeface="+mn-lt"/>
                <a:ea typeface="+mn-ea"/>
                <a:cs typeface="+mn-cs"/>
              </a:rPr>
              <a:t>• Mundohuni të kontaktoni një specialist:</a:t>
            </a:r>
          </a:p>
          <a:p>
            <a:r>
              <a:rPr lang="sq-AL" sz="1200">
                <a:solidFill>
                  <a:schemeClr val="tx1"/>
                </a:solidFill>
                <a:latin typeface="+mn-lt"/>
                <a:ea typeface="+mn-ea"/>
                <a:cs typeface="+mn-cs"/>
              </a:rPr>
              <a:t>- Nëse një specialist është në dispozicion, ndiqni këshillat e tyre;</a:t>
            </a:r>
          </a:p>
          <a:p>
            <a:r>
              <a:rPr lang="sq-AL" sz="1200">
                <a:solidFill>
                  <a:schemeClr val="tx1"/>
                </a:solidFill>
                <a:latin typeface="+mn-lt"/>
                <a:ea typeface="+mn-ea"/>
                <a:cs typeface="+mn-cs"/>
              </a:rPr>
              <a:t>- Nëse asnjë specialist nuk është në dispozicion, vazhdoni me udhëzimin tjetër.</a:t>
            </a:r>
          </a:p>
          <a:p>
            <a:r>
              <a:rPr lang="sq-AL" sz="1200">
                <a:solidFill>
                  <a:schemeClr val="tx1"/>
                </a:solidFill>
                <a:latin typeface="+mn-lt"/>
                <a:ea typeface="+mn-ea"/>
                <a:cs typeface="+mn-cs"/>
              </a:rPr>
              <a:t>• Mos prekni tastierën ose pajisjet e tjera të hyrjes.</a:t>
            </a:r>
          </a:p>
          <a:p>
            <a:r>
              <a:rPr lang="sq-AL" sz="1200">
                <a:solidFill>
                  <a:schemeClr val="tx1"/>
                </a:solidFill>
                <a:latin typeface="+mn-lt"/>
                <a:ea typeface="+mn-ea"/>
                <a:cs typeface="+mn-cs"/>
              </a:rPr>
              <a:t>• Vazhdoni me hapat e përshkruar në 3.5.</a:t>
            </a:r>
          </a:p>
          <a:p>
            <a:r>
              <a:rPr lang="sq-AL" sz="1200">
                <a:solidFill>
                  <a:schemeClr val="tx1"/>
                </a:solidFill>
                <a:latin typeface="+mn-lt"/>
                <a:ea typeface="+mn-ea"/>
                <a:cs typeface="+mn-cs"/>
              </a:rPr>
              <a:t>Mbani mend: Heqja e kabllit të furnizimit me energji nga sistemi kompjuterik do të ndikojë në të gjitha programet që ekzekutojnë aktualisht dhe të gjitha të dhënat e ruajtura aktualisht në RAM të kompjuterit (përfshirë të dhënat përkatëse, të tilla si fjalëkalimet) do të humbasin. Kjo do të përfshinte çdo lidhje në internet, shtypje ose enkriptim.</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Mbani mend: Kur një sistem është i ndezur, është e rëndësishme që i dyshuari të sigurohet dhe të jetë larg kutive të siguresave, ndërprerësve të energjisë si dhe pajisjeve të komunikimit celular. Ka pasur raste kur sistemet e ekzekutimit me enkriptim të plotë në disk janë fikur gjatë bastisjes vetëm sepse i dyshuari ishte në gjendje të arrinte kutinë e siguresave ose të dërgonte një sinjal te një adaptor i rrymës i kontrollueshëm nga distanca.</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n-US" altLang="en-US" smtClean="0"/>
          </a:p>
        </p:txBody>
      </p:sp>
    </p:spTree>
    <p:extLst>
      <p:ext uri="{BB962C8B-B14F-4D97-AF65-F5344CB8AC3E}">
        <p14:creationId xmlns:p14="http://schemas.microsoft.com/office/powerpoint/2010/main" val="90544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5</a:t>
            </a:fld>
            <a:endParaRPr lang="en-GB" smtClean="0"/>
          </a:p>
        </p:txBody>
      </p:sp>
    </p:spTree>
    <p:extLst>
      <p:ext uri="{BB962C8B-B14F-4D97-AF65-F5344CB8AC3E}">
        <p14:creationId xmlns:p14="http://schemas.microsoft.com/office/powerpoint/2010/main" val="1577610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solidFill>
                  <a:schemeClr val="tx1"/>
                </a:solidFill>
                <a:latin typeface="+mn-lt"/>
                <a:ea typeface="+mn-ea"/>
                <a:cs typeface="+mn-cs"/>
              </a:rPr>
              <a:t>Situata C: Ju nuk mund të përcaktoni nëse sistemi është i ndezur ose i fikur.</a:t>
            </a:r>
          </a:p>
          <a:p>
            <a:r>
              <a:rPr lang="sq-AL" sz="1200">
                <a:solidFill>
                  <a:schemeClr val="tx1"/>
                </a:solidFill>
                <a:latin typeface="+mn-lt"/>
                <a:ea typeface="+mn-ea"/>
                <a:cs typeface="+mn-cs"/>
              </a:rPr>
              <a:t>• Supozoni se është i fikur. Mos shtypni butonin e ndezjes.</a:t>
            </a:r>
          </a:p>
          <a:p>
            <a:r>
              <a:rPr lang="sq-AL" sz="1200">
                <a:solidFill>
                  <a:schemeClr val="tx1"/>
                </a:solidFill>
                <a:latin typeface="+mn-lt"/>
                <a:ea typeface="+mn-ea"/>
                <a:cs typeface="+mn-cs"/>
              </a:rPr>
              <a:t>• Hiqni kabllon e furnizimit me energji elektrike nga pajisjet e synuara (mos e fikni në prizën e murit) dhe regjistroni kohën e veprimit.</a:t>
            </a:r>
          </a:p>
          <a:p>
            <a:r>
              <a:rPr lang="sq-AL" sz="1200">
                <a:solidFill>
                  <a:schemeClr val="tx1"/>
                </a:solidFill>
                <a:latin typeface="+mn-lt"/>
                <a:ea typeface="+mn-ea"/>
                <a:cs typeface="+mn-cs"/>
              </a:rPr>
              <a:t>• Nëse keni të bëni me një pajisje portative, hiqni edhe paketën e baterisë. Hiqni çdo paketë shtesë të baterisë nëse është e mundshme (disa pajisje portative kanë një bateri të dytë në lidhjen shumë qëllimëshe në vend të një floppy drive ose CD drive).</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n-US" altLang="en-US" smtClean="0"/>
          </a:p>
        </p:txBody>
      </p:sp>
    </p:spTree>
    <p:extLst>
      <p:ext uri="{BB962C8B-B14F-4D97-AF65-F5344CB8AC3E}">
        <p14:creationId xmlns:p14="http://schemas.microsoft.com/office/powerpoint/2010/main" val="2665894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sq-AL"/>
              <a:t>Nëse hasni në një rrjet kompjuterik, kontaktoni një </a:t>
            </a:r>
            <a:r>
              <a:rPr lang="sq-AL" b="1"/>
              <a:t>specialist</a:t>
            </a:r>
            <a:r>
              <a:rPr lang="sq-AL"/>
              <a:t> të forenzikës në agjencinë tuaj ose një specialist të jashtëm të rekomanduar nga agjencia juaj për ndihmë. </a:t>
            </a:r>
          </a:p>
          <a:p>
            <a:pPr>
              <a:lnSpc>
                <a:spcPct val="150000"/>
              </a:lnSpc>
              <a:spcBef>
                <a:spcPts val="0"/>
              </a:spcBef>
            </a:pPr>
            <a:endParaRPr lang="de-DE" dirty="0"/>
          </a:p>
          <a:p>
            <a:r>
              <a:rPr lang="sq-AL"/>
              <a:t>Indikacionet për rrjetet:</a:t>
            </a:r>
          </a:p>
          <a:p>
            <a:pPr lvl="1"/>
            <a:r>
              <a:rPr lang="sq-AL"/>
              <a:t>sisteme të shumta kompjuterike</a:t>
            </a:r>
          </a:p>
          <a:p>
            <a:pPr lvl="1"/>
            <a:r>
              <a:rPr lang="sq-AL"/>
              <a:t>komponentët e rrjetit (router, hub, switch, etj)</a:t>
            </a:r>
          </a:p>
          <a:p>
            <a:pPr lvl="1"/>
            <a:r>
              <a:rPr lang="sq-AL"/>
              <a:t>network interface cards </a:t>
            </a:r>
          </a:p>
          <a:p>
            <a:pPr lvl="1"/>
            <a:r>
              <a:rPr lang="sq-AL"/>
              <a:t>kabllot e rrjetit</a:t>
            </a:r>
          </a:p>
          <a:p>
            <a:pPr lvl="1"/>
            <a:r>
              <a:rPr lang="sq-AL"/>
              <a:t>antenat e pajisjeve wifi</a:t>
            </a:r>
          </a:p>
          <a:p>
            <a:pPr lvl="1"/>
            <a:r>
              <a:rPr lang="sq-AL"/>
              <a:t>serverët</a:t>
            </a:r>
          </a:p>
          <a:p>
            <a:pPr lvl="1"/>
            <a:endParaRPr lang="de-DE" dirty="0"/>
          </a:p>
          <a:p>
            <a:r>
              <a:rPr lang="sq-AL"/>
              <a:t>Etiketoni të gjitha kabllot dhe pajisjet dhe dokumentoni lidhjen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n-US" altLang="en-US" smtClean="0"/>
          </a:p>
        </p:txBody>
      </p:sp>
    </p:spTree>
    <p:extLst>
      <p:ext uri="{BB962C8B-B14F-4D97-AF65-F5344CB8AC3E}">
        <p14:creationId xmlns:p14="http://schemas.microsoft.com/office/powerpoint/2010/main" val="2234461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sz="1200">
                <a:solidFill>
                  <a:schemeClr val="tx1"/>
                </a:solidFill>
                <a:latin typeface="+mn-lt"/>
                <a:ea typeface="+mn-ea"/>
                <a:cs typeface="+mn-cs"/>
              </a:rPr>
              <a:t>* Përshkrimi i slajdit tjetër</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q-AL" sz="1200">
                <a:solidFill>
                  <a:schemeClr val="tx1"/>
                </a:solidFill>
                <a:latin typeface="+mn-lt"/>
                <a:ea typeface="+mn-ea"/>
                <a:cs typeface="+mn-cs"/>
              </a:rPr>
              <a:t>Telefoni është mjet dore që gjendet:</a:t>
            </a:r>
          </a:p>
          <a:p>
            <a:r>
              <a:rPr lang="sq-AL" sz="1200">
                <a:solidFill>
                  <a:schemeClr val="tx1"/>
                </a:solidFill>
                <a:latin typeface="+mn-lt"/>
                <a:ea typeface="+mn-ea"/>
                <a:cs typeface="+mn-cs"/>
              </a:rPr>
              <a:t>• Më vete (sikur celularët);</a:t>
            </a:r>
          </a:p>
          <a:p>
            <a:r>
              <a:rPr lang="sq-AL" sz="1200">
                <a:solidFill>
                  <a:schemeClr val="tx1"/>
                </a:solidFill>
                <a:latin typeface="+mn-lt"/>
                <a:ea typeface="+mn-ea"/>
                <a:cs typeface="+mn-cs"/>
              </a:rPr>
              <a:t>• Me një stacion bazë të largët (pa kabllo), ose</a:t>
            </a:r>
          </a:p>
          <a:p>
            <a:r>
              <a:rPr lang="sq-AL" sz="1200">
                <a:solidFill>
                  <a:schemeClr val="tx1"/>
                </a:solidFill>
                <a:latin typeface="+mn-lt"/>
                <a:ea typeface="+mn-ea"/>
                <a:cs typeface="+mn-cs"/>
              </a:rPr>
              <a:t>• Lidhur direkt me sistemin fiks.</a:t>
            </a:r>
          </a:p>
          <a:p>
            <a:r>
              <a:rPr lang="sq-AL" sz="1200">
                <a:solidFill>
                  <a:schemeClr val="tx1"/>
                </a:solidFill>
                <a:latin typeface="+mn-lt"/>
                <a:ea typeface="+mn-ea"/>
                <a:cs typeface="+mn-cs"/>
              </a:rPr>
              <a:t>Një telefon celular mund të ketë disa funksionalitete shtesë (për shembull aftësinë për të bërë fotografi digjitale). Telefonat celularë modernë shpesh kanë një sistem operativ (të tilla si iOS, Android, Windows Phone) që lejon përdoruesin të kryejë detyra që zakonisht lidhen me sistemet tradicionale kompjuterike duke përfshirë marrjen dhe dërgimin e emailave, shfletimin në internet, bisedat, lojërat, etj. Telefonat celularë me një funksionalitet kaq të zgjeruar quhen smartphone - telefona të mençur.</a:t>
            </a:r>
          </a:p>
          <a:p>
            <a:r>
              <a:rPr lang="sq-AL" sz="1200">
                <a:solidFill>
                  <a:schemeClr val="tx1"/>
                </a:solidFill>
                <a:latin typeface="+mn-lt"/>
                <a:ea typeface="+mn-ea"/>
                <a:cs typeface="+mn-cs"/>
              </a:rPr>
              <a:t>Një telefon mund të marrë energji nga bateria e brendshme, priza elektrike ose direkt nga sistemi telefonik. Komunikimi i dyanshëm vendoset nga një telefon në tjetrin duke përdorur linjat tokësore, transmetimin e radios, sistemet celulare ose një kombinim të sistemeve. Shumë telefona mund të ruajnë emrat, numrat e telefonit dhe informacionin e identifikimit të telefonuesit. Shumë telefona celularë munden</a:t>
            </a:r>
          </a:p>
          <a:p>
            <a:r>
              <a:rPr lang="sq-AL" sz="1200">
                <a:solidFill>
                  <a:schemeClr val="tx1"/>
                </a:solidFill>
                <a:latin typeface="+mn-lt"/>
                <a:ea typeface="+mn-ea"/>
                <a:cs typeface="+mn-cs"/>
              </a:rPr>
              <a:t>gjithashtu të ruajnë emrat, adresat, informacionin e kalendarit, detajet në lidhje me thirrjet hyrëse, marrin email, dërgojnë tekste, veprojnë si regjistrues zëri dhe mund të përdoren për të hyrë në internet (kështu që ato përmbajnë të dhëna të hyrjes në internet). Hyrja në shumë telefona celularë do të kërkojë PIN, fjalëkalime ose kode të tjera të hyrjes,</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Pajisjet tabletë janë shumë të ngjashme me smartphone, por kanë ekran më të madh. Ata vijnë me sistemet e tyre operative të bazuara në versionet e sistemeve operative të telefonit celular. Ashtu si telefonat e mençur ata ofrojnë një larmi të pafund funksionesh dhe lejojnë përdoruesin të instalojë aplikacionet e tij ose të saj (apps).</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Ju lutemi referojuni informacionit të mësipërm për informacionet e përgjithshme për sekuestrimin, paketimin, transportin dhe ruajtjen</a:t>
            </a:r>
          </a:p>
          <a:p>
            <a:r>
              <a:rPr lang="sq-AL" sz="1200">
                <a:solidFill>
                  <a:schemeClr val="tx1"/>
                </a:solidFill>
                <a:latin typeface="+mn-lt"/>
                <a:ea typeface="+mn-ea"/>
                <a:cs typeface="+mn-cs"/>
              </a:rPr>
              <a:t> Shikoni gjithashtu seksionin 3.4. të udhëzuesit të KiE-së</a:t>
            </a:r>
          </a:p>
          <a:p>
            <a:endParaRPr lang="en-US" sz="1200" kern="1200" dirty="0">
              <a:solidFill>
                <a:schemeClr val="tx1"/>
              </a:solidFill>
              <a:effectLst/>
              <a:latin typeface="+mn-lt"/>
              <a:ea typeface="+mn-ea"/>
              <a:cs typeface="+mn-cs"/>
            </a:endParaRPr>
          </a:p>
          <a:p>
            <a:r>
              <a:rPr lang="sq-AL" sz="1200">
                <a:solidFill>
                  <a:schemeClr val="tx1"/>
                </a:solidFill>
                <a:latin typeface="+mn-lt"/>
                <a:ea typeface="+mn-ea"/>
                <a:cs typeface="+mn-cs"/>
              </a:rPr>
              <a:t>Trajneri duhet të sigurojë që ata të sigurojnë informacion të mjaftueshëm në lidhje me përdorimin dhe qëllimin e </a:t>
            </a:r>
            <a:r>
              <a:rPr lang="sq-AL" sz="1200" baseline="0">
                <a:solidFill>
                  <a:schemeClr val="tx1"/>
                </a:solidFill>
                <a:latin typeface="+mn-lt"/>
                <a:ea typeface="+mn-ea"/>
                <a:cs typeface="+mn-cs"/>
              </a:rPr>
              <a:t>qeseve faraday.  Audienca mund të jetë ose jo e njohur me përdorimin e tyre, prandaj është e rëndësishme që trajneri të përcaktojë nivelin e njohurive të audiencës.  Nëse është në dispozicion, trajneri mund të dëshirojë të sjellë një qese faraday për të demonstruar qëllimin e tyre.  Është gjithashtu e mundur të demonstrohet, duke përdorur fletë argjendi, se si sinjalet mund të bllokohen.  Kjo është një mënyrë e dobishme për të shpjeguar potencialin për humbjen ose ndryshimin e provave.  Raportet në Mbretërinë e Bashkuar zbuluan se brenda një periudhe kohore, disa pajisje të lëvizshme janë përdorur në distancë.  Në një rast, një oficer policie në largësi fshiu provat nga një pajisje që ishte në kujdesin policor.  Shihni lidhjet më poshtë për informacione të mëtejshme.</a:t>
            </a:r>
          </a:p>
          <a:p>
            <a:r>
              <a:rPr lang="sq-AL" sz="1200" baseline="0">
                <a:solidFill>
                  <a:schemeClr val="tx1"/>
                </a:solidFill>
                <a:latin typeface="+mn-lt"/>
                <a:ea typeface="+mn-ea"/>
                <a:cs typeface="+mn-cs"/>
              </a:rPr>
              <a:t>http://www.bbc.co.uk/news/technology-29464889 </a:t>
            </a:r>
          </a:p>
          <a:p>
            <a:r>
              <a:rPr lang="sq-AL" sz="1200" baseline="0">
                <a:solidFill>
                  <a:schemeClr val="tx1"/>
                </a:solidFill>
                <a:latin typeface="+mn-lt"/>
                <a:ea typeface="+mn-ea"/>
                <a:cs typeface="+mn-cs"/>
              </a:rPr>
              <a:t>http://www.mirror.co.uk/news/uk-news/police-officer-remotely-wiped-evidence-7838193</a:t>
            </a:r>
          </a:p>
          <a:p>
            <a:endParaRPr lang="en-US" sz="1200" kern="1200" dirty="0">
              <a:solidFill>
                <a:schemeClr val="tx1"/>
              </a:solidFill>
              <a:effectLst/>
              <a:latin typeface="+mn-lt"/>
              <a:ea typeface="+mn-ea"/>
              <a:cs typeface="+mn-cs"/>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n-US" altLang="en-US" smtClean="0"/>
          </a:p>
        </p:txBody>
      </p:sp>
    </p:spTree>
    <p:extLst>
      <p:ext uri="{BB962C8B-B14F-4D97-AF65-F5344CB8AC3E}">
        <p14:creationId xmlns:p14="http://schemas.microsoft.com/office/powerpoint/2010/main" val="2895661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sq-AL" b="0" i="0">
                <a:solidFill>
                  <a:srgbClr val="333333"/>
                </a:solidFill>
                <a:latin typeface="Din-Light"/>
              </a:rPr>
              <a:t>Kjo është një fushë e vështirë për t'u kapërcyer me një slajd - në mënyrë ideale ne do të fiknim pajisjen e cila nuk do të bënte asnjë ndryshim përveç fikjes.</a:t>
            </a:r>
          </a:p>
          <a:p>
            <a:pPr>
              <a:lnSpc>
                <a:spcPct val="150000"/>
              </a:lnSpc>
              <a:spcBef>
                <a:spcPts val="0"/>
              </a:spcBef>
            </a:pPr>
            <a:r>
              <a:rPr lang="sq-AL" b="0" i="0">
                <a:solidFill>
                  <a:srgbClr val="333333"/>
                </a:solidFill>
                <a:latin typeface="Din-Light"/>
              </a:rPr>
              <a:t>Sidoqoftë, disa pajisje (sidomos iPhone) zbatojnë sigurinë që nëse pajisja është plotësisht e fikur, është dukshëm më e vështirë të ndizet pa kodin e ndezjes sesa të anashkalojë kodin kur është aktive. Pra, mbajtja e disa pajisjeve të ndezura është e dobishme.</a:t>
            </a:r>
          </a:p>
          <a:p>
            <a:pPr>
              <a:lnSpc>
                <a:spcPct val="150000"/>
              </a:lnSpc>
              <a:spcBef>
                <a:spcPts val="0"/>
              </a:spcBef>
            </a:pPr>
            <a:r>
              <a:rPr lang="sq-AL" b="0" i="0">
                <a:solidFill>
                  <a:srgbClr val="333333"/>
                </a:solidFill>
                <a:latin typeface="Din-Light"/>
              </a:rPr>
              <a:t>Prandaj, ne duhet t'i izolojmë ato nga rrjeti – GSM, Wifi, BT &amp; GPS. Farrady &amp; flight mode janë mënyra për ta bërë këtë, të cilat përdoren zakonisht.</a:t>
            </a:r>
          </a:p>
          <a:p>
            <a:pPr>
              <a:lnSpc>
                <a:spcPct val="150000"/>
              </a:lnSpc>
              <a:spcBef>
                <a:spcPts val="0"/>
              </a:spcBef>
            </a:pPr>
            <a:endParaRPr lang="en-GB" b="1" i="0" dirty="0">
              <a:solidFill>
                <a:srgbClr val="333333"/>
              </a:solidFill>
              <a:effectLst/>
              <a:latin typeface="Din-Light"/>
            </a:endParaRPr>
          </a:p>
          <a:p>
            <a:pPr>
              <a:lnSpc>
                <a:spcPct val="150000"/>
              </a:lnSpc>
              <a:spcBef>
                <a:spcPts val="0"/>
              </a:spcBef>
            </a:pPr>
            <a:r>
              <a:rPr lang="sq-AL" b="1" i="0">
                <a:solidFill>
                  <a:srgbClr val="333333"/>
                </a:solidFill>
                <a:latin typeface="Din-Light"/>
              </a:rPr>
              <a:t>Qeset Faraday</a:t>
            </a:r>
            <a:r>
              <a:rPr lang="sq-AL" b="0" i="0">
                <a:solidFill>
                  <a:srgbClr val="333333"/>
                </a:solidFill>
                <a:latin typeface="Din-Light"/>
              </a:rPr>
              <a:t>, emëruar sipas shpikësit Faraday të bllokut të kafazit, për sinjalet RF nga dërgimi dhe marrja në një pajisje elektronike siç është telefoni celular, çelësi i makinës ose laptopi.</a:t>
            </a:r>
          </a:p>
          <a:p>
            <a:pPr algn="l"/>
            <a:r>
              <a:rPr lang="sq-AL" b="0" i="0">
                <a:solidFill>
                  <a:srgbClr val="333333"/>
                </a:solidFill>
                <a:latin typeface="Din-Light"/>
              </a:rPr>
              <a:t>Pajisjet si telefonat e mençur lidhen me rrjetet e telefonit përmes sinjaleve pa tel por gjithashtu kanë aftësi të tjera të lidhjes pa tel si Bluetooth ose rrjete wireless Wi-Fi të tilla si standardi 802.11b/g/n. Edhe me karakteristikat standarde të sigurisë në një pajisje të mençur, ato mund të jenë akoma të ndjeshme ndaj sulmeve nga një burim i jashtëm për të ndryshuar, fshirë apo edhe shtuar prova në telefon ose pajisje tjetër.</a:t>
            </a:r>
          </a:p>
          <a:p>
            <a:pPr algn="l"/>
            <a:r>
              <a:rPr lang="sq-AL" b="0" i="0">
                <a:solidFill>
                  <a:srgbClr val="333333"/>
                </a:solidFill>
                <a:latin typeface="Din-Light"/>
              </a:rPr>
              <a:t>Qeset Faraday ashtu si kafazi Faraday është një njësi e mbyllur, e izoluar e cila parandalon dërgimin dhe marrjen e sinjaleve falë materialit nga i cili është bërë qesja. Kjo është e rëndësishme në rastet e pajisjeve të sekuestruara kur të dhënat që përmbahen në të përdoren si prova në gjykatë pasi qesja faraday do të sigurojë që kjo të mos ketë ndërhyrje.</a:t>
            </a:r>
          </a:p>
          <a:p>
            <a:pPr algn="l"/>
            <a:endParaRPr lang="en-GB" b="0" i="0" dirty="0">
              <a:solidFill>
                <a:srgbClr val="333333"/>
              </a:solidFill>
              <a:effectLst/>
              <a:latin typeface="Din-Light"/>
            </a:endParaRPr>
          </a:p>
          <a:p>
            <a:pPr algn="l"/>
            <a:r>
              <a:rPr lang="sq-AL" b="1" i="0">
                <a:solidFill>
                  <a:srgbClr val="404040"/>
                </a:solidFill>
                <a:latin typeface="Roboto" panose="02000000000000000000" pitchFamily="2" charset="0"/>
              </a:rPr>
              <a:t>Airplane mode </a:t>
            </a:r>
            <a:r>
              <a:rPr lang="sq-AL" b="0" i="0">
                <a:solidFill>
                  <a:srgbClr val="404040"/>
                </a:solidFill>
                <a:latin typeface="Roboto" panose="02000000000000000000" pitchFamily="2" charset="0"/>
              </a:rPr>
              <a:t>deaktivizon funksionet e harduerit të të njëjtës pajisje. Ato përfshijnë:</a:t>
            </a:r>
          </a:p>
          <a:p>
            <a:pPr algn="l">
              <a:buFont typeface="Arial" panose="020B0604020202020204" pitchFamily="34" charset="0"/>
              <a:buChar char="•"/>
            </a:pPr>
            <a:r>
              <a:rPr lang="sq-AL" b="1" i="0">
                <a:solidFill>
                  <a:srgbClr val="404040"/>
                </a:solidFill>
                <a:latin typeface="Roboto" panose="02000000000000000000" pitchFamily="2" charset="0"/>
              </a:rPr>
              <a:t>Celular</a:t>
            </a:r>
            <a:r>
              <a:rPr lang="sq-AL" b="0" i="0">
                <a:solidFill>
                  <a:srgbClr val="404040"/>
                </a:solidFill>
                <a:latin typeface="Roboto" panose="02000000000000000000" pitchFamily="2" charset="0"/>
              </a:rPr>
              <a:t>: Pajisja juaj do të ndalojë komunikimin me kullat celulare. Ju nuk do të jeni në gjendje të dërgoni ose merrni diçka që varet nga të dhënat celulare, nga thirrjet zanore te mesazhet SMS te të dhënat celulare.</a:t>
            </a:r>
          </a:p>
          <a:p>
            <a:pPr algn="l">
              <a:buFont typeface="Arial" panose="020B0604020202020204" pitchFamily="34" charset="0"/>
              <a:buChar char="•"/>
            </a:pPr>
            <a:r>
              <a:rPr lang="sq-AL" b="1" i="0">
                <a:solidFill>
                  <a:srgbClr val="404040"/>
                </a:solidFill>
                <a:latin typeface="Roboto" panose="02000000000000000000" pitchFamily="2" charset="0"/>
              </a:rPr>
              <a:t>Wi-Fi</a:t>
            </a:r>
            <a:r>
              <a:rPr lang="sq-AL" b="0" i="0">
                <a:solidFill>
                  <a:srgbClr val="404040"/>
                </a:solidFill>
                <a:latin typeface="Roboto" panose="02000000000000000000" pitchFamily="2" charset="0"/>
              </a:rPr>
              <a:t>: Telefoni juaj do të ndalojë skanimin për rrjetet Wi-Fi në afërsi dhe përpjekjen për t'u lidhur me to. Nëse jeni lidhur tashmë me një rrjet Wi-Fi, do të shkëputeni.</a:t>
            </a:r>
          </a:p>
          <a:p>
            <a:pPr algn="l">
              <a:buFont typeface="Arial" panose="020B0604020202020204" pitchFamily="34" charset="0"/>
              <a:buChar char="•"/>
            </a:pPr>
            <a:r>
              <a:rPr lang="sq-AL" b="1" i="0">
                <a:solidFill>
                  <a:srgbClr val="404040"/>
                </a:solidFill>
                <a:latin typeface="Roboto" panose="02000000000000000000" pitchFamily="2" charset="0"/>
              </a:rPr>
              <a:t>Bluetooth</a:t>
            </a:r>
            <a:r>
              <a:rPr lang="sq-AL" b="0" i="0">
                <a:solidFill>
                  <a:srgbClr val="404040"/>
                </a:solidFill>
                <a:latin typeface="Roboto" panose="02000000000000000000" pitchFamily="2" charset="0"/>
              </a:rPr>
              <a:t>: Airplane mode deaktivizon Bluetooth-in, një teknologji komunikimi pa tel që shumica e njerëzve e lidhin me kufje pa tela. Por </a:t>
            </a:r>
            <a:r>
              <a:rPr lang="sq-AL" b="0" i="0" u="sng">
                <a:solidFill>
                  <a:srgbClr val="1D55A9"/>
                </a:solidFill>
                <a:latin typeface="Roboto" panose="02000000000000000000" pitchFamily="2" charset="0"/>
                <a:hlinkClick r:id="rId3"/>
              </a:rPr>
              <a:t>Bluetooth</a:t>
            </a:r>
            <a:r>
              <a:rPr lang="sq-AL" b="0" i="0">
                <a:solidFill>
                  <a:srgbClr val="404040"/>
                </a:solidFill>
                <a:latin typeface="Roboto" panose="02000000000000000000" pitchFamily="2" charset="0"/>
              </a:rPr>
              <a:t> mund të përdoret për shumë gjëra tjera, përfshirë tastierat dhe minjtë.</a:t>
            </a:r>
          </a:p>
          <a:p>
            <a:pPr algn="l">
              <a:buFont typeface="Arial" panose="020B0604020202020204" pitchFamily="34" charset="0"/>
              <a:buChar char="•"/>
            </a:pPr>
            <a:r>
              <a:rPr lang="sq-AL" b="1" i="0">
                <a:solidFill>
                  <a:srgbClr val="404040"/>
                </a:solidFill>
                <a:latin typeface="Roboto" panose="02000000000000000000" pitchFamily="2" charset="0"/>
              </a:rPr>
              <a:t>GPS</a:t>
            </a:r>
            <a:r>
              <a:rPr lang="sq-AL" b="0" i="0">
                <a:solidFill>
                  <a:srgbClr val="404040"/>
                </a:solidFill>
                <a:latin typeface="Roboto" panose="02000000000000000000" pitchFamily="2" charset="0"/>
              </a:rPr>
              <a:t>: Airplane mode gjithashtu çaktivizon funksionet e marrjes GPS, por vetëm në disa pajisje. Kjo është paksa konfuze dhe jo konsistente. </a:t>
            </a:r>
            <a:r>
              <a:rPr lang="sq-AL" i="0">
                <a:latin typeface="Roboto" panose="02000000000000000000" pitchFamily="2" charset="0"/>
              </a:rPr>
              <a:t>Në teori, GPS është ndryshe nga të gjitha teknologjitë e tjera këtu</a:t>
            </a:r>
            <a:r>
              <a:rPr lang="sq-AL" b="0" i="0">
                <a:solidFill>
                  <a:srgbClr val="404040"/>
                </a:solidFill>
                <a:latin typeface="Roboto" panose="02000000000000000000" pitchFamily="2" charset="0"/>
              </a:rPr>
              <a:t>—</a:t>
            </a:r>
            <a:r>
              <a:rPr lang="sq-AL" b="0" i="0" u="sng">
                <a:solidFill>
                  <a:srgbClr val="1D55A9"/>
                </a:solidFill>
                <a:latin typeface="Roboto" panose="02000000000000000000" pitchFamily="2" charset="0"/>
                <a:hlinkClick r:id="rId4"/>
              </a:rPr>
              <a:t>një pajisje me GPS të ndezur është vetëm dëgjimi i sinjaleve që merr pajisja GPS</a:t>
            </a:r>
            <a:r>
              <a:rPr lang="sq-AL" b="0" i="0">
                <a:solidFill>
                  <a:srgbClr val="404040"/>
                </a:solidFill>
                <a:latin typeface="Roboto" panose="02000000000000000000" pitchFamily="2" charset="0"/>
              </a:rPr>
              <a:t>, nuk transmeton ndonjë sinjal. Sidoqoftë, disa rregullore të avionëve nuk lejojnë përdorimin e funksioneve të marrjes GPS për çfarëdo arsye.</a:t>
            </a:r>
          </a:p>
          <a:p>
            <a:pPr algn="l"/>
            <a:endParaRPr lang="en-GB"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n-US" altLang="en-US" smtClean="0"/>
          </a:p>
        </p:txBody>
      </p:sp>
    </p:spTree>
    <p:extLst>
      <p:ext uri="{BB962C8B-B14F-4D97-AF65-F5344CB8AC3E}">
        <p14:creationId xmlns:p14="http://schemas.microsoft.com/office/powerpoint/2010/main" val="1649814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sq-AL" b="0" i="0">
                <a:solidFill>
                  <a:srgbClr val="333333"/>
                </a:solidFill>
                <a:latin typeface="Din-Light"/>
              </a:rPr>
              <a:t>Kjo është një fushë e vështirë për t'u kapërcyer me një slajd - në mënyrë ideale ne do të fiknim pajisjen e cila nuk do të bënte asnjë ndryshim përveç fikjes.</a:t>
            </a:r>
          </a:p>
          <a:p>
            <a:pPr>
              <a:lnSpc>
                <a:spcPct val="150000"/>
              </a:lnSpc>
              <a:spcBef>
                <a:spcPts val="0"/>
              </a:spcBef>
            </a:pPr>
            <a:r>
              <a:rPr lang="sq-AL" b="0" i="0">
                <a:solidFill>
                  <a:srgbClr val="333333"/>
                </a:solidFill>
                <a:latin typeface="Din-Light"/>
              </a:rPr>
              <a:t>Sidoqoftë, disa pajisje (sidomos iPhone) zbatojnë sigurinë që nëse pajisja është plotësisht e fikur, është dukshëm më e vështirë të ndizet pa kodin e ndezjes sesa të anashkalojë kodin kur është aktive. Pra, mbajtja e disa pajisjeve të ndezura është e dobishme.</a:t>
            </a:r>
          </a:p>
          <a:p>
            <a:pPr>
              <a:lnSpc>
                <a:spcPct val="150000"/>
              </a:lnSpc>
              <a:spcBef>
                <a:spcPts val="0"/>
              </a:spcBef>
            </a:pPr>
            <a:r>
              <a:rPr lang="sq-AL" b="0" i="0">
                <a:solidFill>
                  <a:srgbClr val="333333"/>
                </a:solidFill>
                <a:latin typeface="Din-Light"/>
              </a:rPr>
              <a:t>Prandaj, ne duhet t'i izolojmë ato nga rrjeti – GSM, Wifi, BT &amp; GPS. Farrady &amp; flight mode janë mënyra për ta bërë këtë, të cilat përdoren zakonisht.</a:t>
            </a:r>
          </a:p>
          <a:p>
            <a:pPr>
              <a:lnSpc>
                <a:spcPct val="150000"/>
              </a:lnSpc>
              <a:spcBef>
                <a:spcPts val="0"/>
              </a:spcBef>
            </a:pPr>
            <a:endParaRPr lang="en-GB" b="1" i="0" dirty="0">
              <a:solidFill>
                <a:srgbClr val="333333"/>
              </a:solidFill>
              <a:effectLst/>
              <a:latin typeface="Din-Light"/>
            </a:endParaRPr>
          </a:p>
          <a:p>
            <a:pPr>
              <a:lnSpc>
                <a:spcPct val="150000"/>
              </a:lnSpc>
              <a:spcBef>
                <a:spcPts val="0"/>
              </a:spcBef>
            </a:pPr>
            <a:r>
              <a:rPr lang="sq-AL" b="1" i="0">
                <a:solidFill>
                  <a:srgbClr val="333333"/>
                </a:solidFill>
                <a:latin typeface="Din-Light"/>
              </a:rPr>
              <a:t>Qeset Faraday</a:t>
            </a:r>
            <a:r>
              <a:rPr lang="sq-AL" b="0" i="0">
                <a:solidFill>
                  <a:srgbClr val="333333"/>
                </a:solidFill>
                <a:latin typeface="Din-Light"/>
              </a:rPr>
              <a:t>, emëruar sipas shpikësit Faraday të bllokut të kafazit, për sinjalet RF nga dërgimi dhe marrja në një pajisje elektronike siç është telefoni celular, çelësi i makinës ose laptopi.</a:t>
            </a:r>
          </a:p>
          <a:p>
            <a:pPr algn="l"/>
            <a:r>
              <a:rPr lang="sq-AL" b="0" i="0">
                <a:solidFill>
                  <a:srgbClr val="333333"/>
                </a:solidFill>
                <a:latin typeface="Din-Light"/>
              </a:rPr>
              <a:t>Pajisjet si telefonat e mençur lidhen me rrjetet e telefonit përmes sinjaleve pa tel por gjithashtu kanë aftësi të tjera të lidhjes pa tel si Bluetooth ose rrjete wireless Wi-Fi të tilla si standardi 802.11b/g/n. Edhe me karakteristikat standarde të sigurisë në një pajisje të mençur, ato mund të jenë akoma të ndjeshme ndaj sulmeve nga një burim i jashtëm për të ndryshuar, fshirë apo edhe shtuar prova në telefon ose pajisje tjetër.</a:t>
            </a:r>
          </a:p>
          <a:p>
            <a:pPr algn="l"/>
            <a:r>
              <a:rPr lang="sq-AL" b="0" i="0">
                <a:solidFill>
                  <a:srgbClr val="333333"/>
                </a:solidFill>
                <a:latin typeface="Din-Light"/>
              </a:rPr>
              <a:t>Qeset Faraday ashtu si kafazi Faraday është një njësi e mbyllur, e izoluar e cila parandalon dërgimin dhe marrjen e sinjaleve falë materialit nga i cili është bërë qesja. Kjo është e rëndësishme në rastet e pajisjeve të sekuestruara kur të dhënat që përmbahen në të përdoren si prova në gjykatë pasi qesja faraday do të sigurojë që kjo të mos ketë ndërhyrje.</a:t>
            </a:r>
          </a:p>
          <a:p>
            <a:pPr algn="l"/>
            <a:endParaRPr lang="en-GB" b="0" i="0" dirty="0">
              <a:solidFill>
                <a:srgbClr val="333333"/>
              </a:solidFill>
              <a:effectLst/>
              <a:latin typeface="Din-Light"/>
            </a:endParaRPr>
          </a:p>
          <a:p>
            <a:pPr algn="l"/>
            <a:r>
              <a:rPr lang="sq-AL" b="1" i="0">
                <a:solidFill>
                  <a:srgbClr val="404040"/>
                </a:solidFill>
                <a:latin typeface="Roboto" panose="02000000000000000000" pitchFamily="2" charset="0"/>
              </a:rPr>
              <a:t>Airplane mode </a:t>
            </a:r>
            <a:r>
              <a:rPr lang="sq-AL" b="0" i="0">
                <a:solidFill>
                  <a:srgbClr val="404040"/>
                </a:solidFill>
                <a:latin typeface="Roboto" panose="02000000000000000000" pitchFamily="2" charset="0"/>
              </a:rPr>
              <a:t>deaktivizon funksionet e harduerit të të njëjtës pajisje. Ato përfshijnë:</a:t>
            </a:r>
          </a:p>
          <a:p>
            <a:pPr algn="l">
              <a:buFont typeface="Arial" panose="020B0604020202020204" pitchFamily="34" charset="0"/>
              <a:buChar char="•"/>
            </a:pPr>
            <a:r>
              <a:rPr lang="sq-AL" b="1" i="0">
                <a:solidFill>
                  <a:srgbClr val="404040"/>
                </a:solidFill>
                <a:latin typeface="Roboto" panose="02000000000000000000" pitchFamily="2" charset="0"/>
              </a:rPr>
              <a:t>Celular</a:t>
            </a:r>
            <a:r>
              <a:rPr lang="sq-AL" b="0" i="0">
                <a:solidFill>
                  <a:srgbClr val="404040"/>
                </a:solidFill>
                <a:latin typeface="Roboto" panose="02000000000000000000" pitchFamily="2" charset="0"/>
              </a:rPr>
              <a:t>: Pajisja juaj do të ndalojë komunikimin me kullat celulare. Ju nuk do të jeni në gjendje të dërgoni ose merrni diçka që varet nga të dhënat celulare, nga thirrjet zanore te mesazhet SMS te të dhënat celulare.</a:t>
            </a:r>
          </a:p>
          <a:p>
            <a:pPr algn="l">
              <a:buFont typeface="Arial" panose="020B0604020202020204" pitchFamily="34" charset="0"/>
              <a:buChar char="•"/>
            </a:pPr>
            <a:r>
              <a:rPr lang="sq-AL" b="1" i="0">
                <a:solidFill>
                  <a:srgbClr val="404040"/>
                </a:solidFill>
                <a:latin typeface="Roboto" panose="02000000000000000000" pitchFamily="2" charset="0"/>
              </a:rPr>
              <a:t>Wi-Fi</a:t>
            </a:r>
            <a:r>
              <a:rPr lang="sq-AL" b="0" i="0">
                <a:solidFill>
                  <a:srgbClr val="404040"/>
                </a:solidFill>
                <a:latin typeface="Roboto" panose="02000000000000000000" pitchFamily="2" charset="0"/>
              </a:rPr>
              <a:t>: Telefoni juaj do të ndalojë skanimin për rrjetet Wi-Fi në afërsi dhe përpjekjen për t'u lidhur me to. Nëse jeni lidhur tashmë me një rrjet Wi-Fi, do të shkëputeni.</a:t>
            </a:r>
          </a:p>
          <a:p>
            <a:pPr algn="l">
              <a:buFont typeface="Arial" panose="020B0604020202020204" pitchFamily="34" charset="0"/>
              <a:buChar char="•"/>
            </a:pPr>
            <a:r>
              <a:rPr lang="sq-AL" b="1" i="0">
                <a:solidFill>
                  <a:srgbClr val="404040"/>
                </a:solidFill>
                <a:latin typeface="Roboto" panose="02000000000000000000" pitchFamily="2" charset="0"/>
              </a:rPr>
              <a:t>Bluetooth</a:t>
            </a:r>
            <a:r>
              <a:rPr lang="sq-AL" b="0" i="0">
                <a:solidFill>
                  <a:srgbClr val="404040"/>
                </a:solidFill>
                <a:latin typeface="Roboto" panose="02000000000000000000" pitchFamily="2" charset="0"/>
              </a:rPr>
              <a:t>: Airplane mode deaktivizon Bluetooth-in, një teknologji komunikimi pa tel që shumica e njerëzve e lidhin me kufje pa tela. Por </a:t>
            </a:r>
            <a:r>
              <a:rPr lang="sq-AL" b="0" i="0" u="sng">
                <a:solidFill>
                  <a:srgbClr val="1D55A9"/>
                </a:solidFill>
                <a:latin typeface="Roboto" panose="02000000000000000000" pitchFamily="2" charset="0"/>
                <a:hlinkClick r:id="rId3"/>
              </a:rPr>
              <a:t>Bluetooth</a:t>
            </a:r>
            <a:r>
              <a:rPr lang="sq-AL" b="0" i="0">
                <a:solidFill>
                  <a:srgbClr val="404040"/>
                </a:solidFill>
                <a:latin typeface="Roboto" panose="02000000000000000000" pitchFamily="2" charset="0"/>
              </a:rPr>
              <a:t> mund të përdoret për shumë gjëra tjera, përfshirë tastierat dhe minjtë.</a:t>
            </a:r>
          </a:p>
          <a:p>
            <a:pPr algn="l">
              <a:buFont typeface="Arial" panose="020B0604020202020204" pitchFamily="34" charset="0"/>
              <a:buChar char="•"/>
            </a:pPr>
            <a:r>
              <a:rPr lang="sq-AL" b="1" i="0">
                <a:solidFill>
                  <a:srgbClr val="404040"/>
                </a:solidFill>
                <a:latin typeface="Roboto" panose="02000000000000000000" pitchFamily="2" charset="0"/>
              </a:rPr>
              <a:t>GPS</a:t>
            </a:r>
            <a:r>
              <a:rPr lang="sq-AL" b="0" i="0">
                <a:solidFill>
                  <a:srgbClr val="404040"/>
                </a:solidFill>
                <a:latin typeface="Roboto" panose="02000000000000000000" pitchFamily="2" charset="0"/>
              </a:rPr>
              <a:t>: Airplane mode gjithashtu çaktivizon funksionet e marrjes GPS, por vetëm në disa pajisje. Kjo është paksa konfuze dhe jo konsistente. </a:t>
            </a:r>
            <a:r>
              <a:rPr lang="sq-AL" i="0">
                <a:latin typeface="Roboto" panose="02000000000000000000" pitchFamily="2" charset="0"/>
              </a:rPr>
              <a:t>Në teori, GPS është ndryshe nga të gjitha teknologjitë e tjera këtu</a:t>
            </a:r>
            <a:r>
              <a:rPr lang="sq-AL" b="0" i="0">
                <a:solidFill>
                  <a:srgbClr val="404040"/>
                </a:solidFill>
                <a:latin typeface="Roboto" panose="02000000000000000000" pitchFamily="2" charset="0"/>
              </a:rPr>
              <a:t>—</a:t>
            </a:r>
            <a:r>
              <a:rPr lang="sq-AL" b="0" i="0" u="sng">
                <a:solidFill>
                  <a:srgbClr val="1D55A9"/>
                </a:solidFill>
                <a:latin typeface="Roboto" panose="02000000000000000000" pitchFamily="2" charset="0"/>
                <a:hlinkClick r:id="rId4"/>
              </a:rPr>
              <a:t>një pajisje me GPS të ndezur është vetëm dëgjimi i sinjaleve që merr pajisja GPS</a:t>
            </a:r>
            <a:r>
              <a:rPr lang="sq-AL" b="0" i="0">
                <a:solidFill>
                  <a:srgbClr val="404040"/>
                </a:solidFill>
                <a:latin typeface="Roboto" panose="02000000000000000000" pitchFamily="2" charset="0"/>
              </a:rPr>
              <a:t>, nuk transmeton ndonjë sinjal. Sidoqoftë, disa rregullore të avionëve nuk lejojnë përdorimin e funksioneve të marrjes GPS për çfarëdo arsye.</a:t>
            </a:r>
          </a:p>
          <a:p>
            <a:pPr algn="l"/>
            <a:endParaRPr lang="en-GB"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en-US" altLang="en-US" smtClean="0"/>
          </a:p>
        </p:txBody>
      </p:sp>
    </p:spTree>
    <p:extLst>
      <p:ext uri="{BB962C8B-B14F-4D97-AF65-F5344CB8AC3E}">
        <p14:creationId xmlns:p14="http://schemas.microsoft.com/office/powerpoint/2010/main" val="42593488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sq-AL" sz="1200"/>
              <a:t>Forenzika e të dhënave live është një proces teknik që duhet të ndërmerret vetëm nga individë të kualifikuar që kanë mjetet dhe pajisjet e duhura.</a:t>
            </a:r>
          </a:p>
          <a:p>
            <a:pPr marL="0" indent="0" algn="just">
              <a:lnSpc>
                <a:spcPts val="3860"/>
              </a:lnSpc>
              <a:spcAft>
                <a:spcPts val="1200"/>
              </a:spcAft>
              <a:buFont typeface="Arial" charset="0"/>
              <a:buNone/>
            </a:pPr>
            <a:r>
              <a:rPr lang="sq-AL" sz="1200"/>
              <a:t>Ajo mbulohet në detaje të vogla në këtë kurs në mënyrë që gjyqtarët dhe prokurorët të jenë të vetëdijshëm për ekzistencën e saj dhe efektin e përdorimit të saj në prova</a:t>
            </a:r>
          </a:p>
          <a:p>
            <a:pPr marL="0" indent="0" algn="just">
              <a:lnSpc>
                <a:spcPts val="3860"/>
              </a:lnSpc>
              <a:spcAft>
                <a:spcPts val="1200"/>
              </a:spcAft>
              <a:buFont typeface="Arial" charset="0"/>
              <a:buNone/>
            </a:pPr>
            <a:endParaRPr lang="en-US" sz="1200" dirty="0"/>
          </a:p>
          <a:p>
            <a:pPr marL="0" indent="0" algn="just">
              <a:buNone/>
            </a:pPr>
            <a:r>
              <a:rPr lang="sq-AL"/>
              <a:t>Forenzika e të dhënave live merret me situata kur është e nevojshme për të kapur </a:t>
            </a:r>
            <a:r>
              <a:rPr lang="sq-AL" b="1"/>
              <a:t>të dhëna të paqëndrueshme</a:t>
            </a:r>
            <a:r>
              <a:rPr lang="sq-AL"/>
              <a:t> nga pajisjet para se ato të fiken ose të shkëputen nga rrjetet ose furnizimet e energjisë. </a:t>
            </a:r>
          </a:p>
          <a:p>
            <a:pPr marL="0" indent="0" algn="just">
              <a:buNone/>
            </a:pPr>
            <a:endParaRPr lang="en-US" dirty="0"/>
          </a:p>
          <a:p>
            <a:pPr marL="0" indent="0" algn="just">
              <a:buNone/>
            </a:pPr>
            <a:r>
              <a:rPr lang="sq-AL"/>
              <a:t>Kërkon një nivel më të lartë të specializimit sesa procedura në kontrollin dhe sekuestrimin e kutive të vdekura (dead box) sepse mundësia e ndryshimit ose edhe e mbishkrimit të provave është shumë e lartë.</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a:t>Të dhënat e paqëndrueshme janë të dhëna që ruhen në mënyrë digjitale në një mënyrë që probabiliteti është shumë i lartë që përmbajtja e tyre të fshihet, të mbishkruhet ose të ndryshohet në një kohë të shkurtër nga ndërveprimi njerëzor ose i automatizuar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en-US" altLang="en-US" smtClean="0"/>
          </a:p>
        </p:txBody>
      </p:sp>
    </p:spTree>
    <p:extLst>
      <p:ext uri="{BB962C8B-B14F-4D97-AF65-F5344CB8AC3E}">
        <p14:creationId xmlns:p14="http://schemas.microsoft.com/office/powerpoint/2010/main" val="20909818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sq-AL" sz="1200"/>
              <a:t>Përsëri qëllimi i këtij slajdi nuk është të hyjë në një seancë e cila do të kërkonte më shumë se një slajd për të shpjeguar - por për t'i dhënë një hyrje gjyqtarëve dhe prokurorëve</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Qëllimi kryesor të kuptohet është se kjo mund të bëhet - por nuk duhet të bëhet nga ndokush i pa trajnuar. Bashkëveprimi me pajisjen do të thotë ndryshime në kundërshtim me Parimin 1</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E para është e arsyeshme vetë-shpjeguese</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E dyta merret me fusha më të vështira - përfshirë ato ku sistemet juridike do të dallojnë</a:t>
            </a:r>
          </a:p>
          <a:p>
            <a:pPr marL="0" indent="0" algn="just">
              <a:lnSpc>
                <a:spcPts val="3860"/>
              </a:lnSpc>
              <a:spcAft>
                <a:spcPts val="1200"/>
              </a:spcAft>
              <a:buFont typeface="Arial" charset="0"/>
              <a:buNone/>
            </a:pPr>
            <a:r>
              <a:rPr lang="sq-AL" sz="1200"/>
              <a:t>Pajisjet e enkriptuara të montuara mund të kenë nevojë të shpjegohen - ku hapet enkriptimi (dekriptuar) për ta lejuar atë të lexohet &amp; shihet. Mbyllja e saj do ta enkriptohej sërish dhe do të bëhej e paarritshme. Prandaj ballafaqimi me të ndërsa është e hapur është e preferuar</a:t>
            </a:r>
          </a:p>
          <a:p>
            <a:pPr marL="0" indent="0" algn="just">
              <a:lnSpc>
                <a:spcPts val="3860"/>
              </a:lnSpc>
              <a:spcAft>
                <a:spcPts val="1200"/>
              </a:spcAft>
              <a:buFont typeface="Arial" charset="0"/>
              <a:buNone/>
            </a:pPr>
            <a:r>
              <a:rPr lang="sq-AL" sz="1200"/>
              <a:t>Ruajtja në distancë është më e vështirë - pasi të dhënat ekzistojnë në një vend tjetër ose ndoshta në një juridiksion tjetër - por ato janë të arritshme nga pajisja në atë kohë. Prandaj kapja e tyre është një potencial - që varet shumë nga statusi ligjor i atyre të dhënave</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Trajneri nuk duhet të futet në diskutim për çështjet ligjore - vetëm potencialet e aftësisë për ta bërë atë</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n-US" altLang="en-US" smtClean="0"/>
          </a:p>
        </p:txBody>
      </p:sp>
    </p:spTree>
    <p:extLst>
      <p:ext uri="{BB962C8B-B14F-4D97-AF65-F5344CB8AC3E}">
        <p14:creationId xmlns:p14="http://schemas.microsoft.com/office/powerpoint/2010/main" val="4015602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860"/>
              </a:lnSpc>
              <a:spcAft>
                <a:spcPts val="1200"/>
              </a:spcAft>
              <a:buFont typeface="Arial" charset="0"/>
              <a:buNone/>
            </a:pPr>
            <a:r>
              <a:rPr lang="sq-AL" sz="1200"/>
              <a:t>Forenzika e të dhënave të gjalla (live data) nuk duhet të bëhet nga askush! Nevojitet dikush që është trajnuar në një nivel ku ata janë kompetentë dhe të sigurt për të punuar me të live data. Ato gjithashtu kërkojnë një sërë mjetesh të vlefshme të cilat dinë t'i përdorin për të nxjerrë informacionin e nevojshëm - dhe për të regjistruar atë që bëjnë.</a:t>
            </a:r>
          </a:p>
          <a:p>
            <a:pPr marL="0" indent="0" algn="l">
              <a:lnSpc>
                <a:spcPts val="3860"/>
              </a:lnSpc>
              <a:spcAft>
                <a:spcPts val="1200"/>
              </a:spcAft>
              <a:buFont typeface="Arial" charset="0"/>
              <a:buNone/>
            </a:pPr>
            <a:endParaRPr lang="en-US" sz="1200" dirty="0"/>
          </a:p>
          <a:p>
            <a:pPr marL="0" indent="0" algn="l">
              <a:lnSpc>
                <a:spcPts val="3860"/>
              </a:lnSpc>
              <a:spcAft>
                <a:spcPts val="1200"/>
              </a:spcAft>
              <a:buFont typeface="Arial" charset="0"/>
              <a:buNone/>
            </a:pPr>
            <a:r>
              <a:rPr lang="sq-AL" sz="1200"/>
              <a:t>Këto mjete mund të jenë softuer që ata marrin në vendin e krimit ose një laptop për të nxjerrë të dhëna nga një router. Ato gjithashtu do të kenë nevojë për media të fshira për të kapur informacionin.</a:t>
            </a:r>
          </a:p>
          <a:p>
            <a:pPr marL="0" indent="0" algn="l">
              <a:lnSpc>
                <a:spcPts val="3860"/>
              </a:lnSpc>
              <a:spcAft>
                <a:spcPts val="1200"/>
              </a:spcAft>
              <a:buFont typeface="Arial" charset="0"/>
              <a:buNone/>
            </a:pPr>
            <a:endParaRPr lang="en-US" sz="1200" dirty="0"/>
          </a:p>
          <a:p>
            <a:pPr marL="0" indent="0" algn="l">
              <a:lnSpc>
                <a:spcPts val="3860"/>
              </a:lnSpc>
              <a:spcAft>
                <a:spcPts val="1200"/>
              </a:spcAft>
              <a:buFont typeface="Arial" charset="0"/>
              <a:buNone/>
            </a:pPr>
            <a:r>
              <a:rPr lang="sq-AL" sz="1200"/>
              <a:t>Kur askush nuk është në dispozicion për ta bërë këtë me trajnim dhe pajisje, opsioni mbetet të mos bëjmë asgjë tjetër përveç tërheqjes së prizës nga pajisja dhe fikjes së saj - prandaj humbja e provave të mundshme por mbrojtja e atyre që tashmë ekzistojnë nga komprometimi.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n-US" altLang="en-US" smtClean="0"/>
          </a:p>
        </p:txBody>
      </p:sp>
    </p:spTree>
    <p:extLst>
      <p:ext uri="{BB962C8B-B14F-4D97-AF65-F5344CB8AC3E}">
        <p14:creationId xmlns:p14="http://schemas.microsoft.com/office/powerpoint/2010/main" val="1575799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sq-AL" b="0" i="0">
                <a:solidFill>
                  <a:srgbClr val="333333"/>
                </a:solidFill>
                <a:latin typeface="Din-Light"/>
              </a:rPr>
              <a:t>Kjo është një fushë e vështirë për t'u kapërcyer me një slajd - në mënyrë ideale ne do të fiknim pajisjen e cila nuk do të bënte asnjë ndryshim përveç fikjes.</a:t>
            </a:r>
          </a:p>
          <a:p>
            <a:pPr>
              <a:lnSpc>
                <a:spcPct val="150000"/>
              </a:lnSpc>
              <a:spcBef>
                <a:spcPts val="0"/>
              </a:spcBef>
            </a:pPr>
            <a:r>
              <a:rPr lang="sq-AL" b="0" i="0">
                <a:solidFill>
                  <a:srgbClr val="333333"/>
                </a:solidFill>
                <a:latin typeface="Din-Light"/>
              </a:rPr>
              <a:t>Sidoqoftë, disa pajisje (sidomos iPhone) zbatojnë sigurinë që nëse pajisja është plotësisht e fikur, është dukshëm më e vështirë të ndizet pa kodin e ndezjes sesa të anashkalojë kodin kur është aktive. Pra, mbajtja e disa pajisjeve të ndezura është e dobishme.</a:t>
            </a:r>
          </a:p>
          <a:p>
            <a:pPr>
              <a:lnSpc>
                <a:spcPct val="150000"/>
              </a:lnSpc>
              <a:spcBef>
                <a:spcPts val="0"/>
              </a:spcBef>
            </a:pPr>
            <a:r>
              <a:rPr lang="sq-AL" b="0" i="0">
                <a:solidFill>
                  <a:srgbClr val="333333"/>
                </a:solidFill>
                <a:latin typeface="Din-Light"/>
              </a:rPr>
              <a:t>Prandaj, ne duhet t'i izolojmë ato nga rrjeti – GSM, Wifi, BT &amp; GPS. Farrady &amp; flight mode janë mënyra për ta bërë këtë, të cilat përdoren zakonisht.</a:t>
            </a:r>
          </a:p>
          <a:p>
            <a:pPr>
              <a:lnSpc>
                <a:spcPct val="150000"/>
              </a:lnSpc>
              <a:spcBef>
                <a:spcPts val="0"/>
              </a:spcBef>
            </a:pPr>
            <a:endParaRPr lang="en-GB" b="1" i="0" dirty="0">
              <a:solidFill>
                <a:srgbClr val="333333"/>
              </a:solidFill>
              <a:effectLst/>
              <a:latin typeface="Din-Light"/>
            </a:endParaRPr>
          </a:p>
          <a:p>
            <a:pPr>
              <a:lnSpc>
                <a:spcPct val="150000"/>
              </a:lnSpc>
              <a:spcBef>
                <a:spcPts val="0"/>
              </a:spcBef>
            </a:pPr>
            <a:r>
              <a:rPr lang="sq-AL" b="1" i="0">
                <a:solidFill>
                  <a:srgbClr val="333333"/>
                </a:solidFill>
                <a:latin typeface="Din-Light"/>
              </a:rPr>
              <a:t>Qeset Faraday</a:t>
            </a:r>
            <a:r>
              <a:rPr lang="sq-AL" b="0" i="0">
                <a:solidFill>
                  <a:srgbClr val="333333"/>
                </a:solidFill>
                <a:latin typeface="Din-Light"/>
              </a:rPr>
              <a:t>, emëruar sipas shpikësit Faraday të bllokut të kafazit, për sinjalet RF nga dërgimi dhe marrja në një pajisje elektronike siç është telefoni celular, çelësi i makinës ose laptopi.</a:t>
            </a:r>
          </a:p>
          <a:p>
            <a:pPr algn="l"/>
            <a:r>
              <a:rPr lang="sq-AL" b="0" i="0">
                <a:solidFill>
                  <a:srgbClr val="333333"/>
                </a:solidFill>
                <a:latin typeface="Din-Light"/>
              </a:rPr>
              <a:t>Pajisjet si telefonat e mençur lidhen me rrjetet e telefonit përmes sinjaleve pa tel por gjithashtu kanë aftësi të tjera të lidhjes pa tel si Bluetooth ose rrjete wireless Wi-Fi të tilla si standardi 802.11b/g/n. Edhe me karakteristikat standarde të sigurisë në një pajisje të mençur, ato mund të jenë akoma të ndjeshme ndaj sulmeve nga një burim i jashtëm për të ndryshuar, fshirë apo edhe shtuar prova në telefon ose pajisje tjetër.</a:t>
            </a:r>
          </a:p>
          <a:p>
            <a:pPr algn="l"/>
            <a:r>
              <a:rPr lang="sq-AL" b="0" i="0">
                <a:solidFill>
                  <a:srgbClr val="333333"/>
                </a:solidFill>
                <a:latin typeface="Din-Light"/>
              </a:rPr>
              <a:t>Qeset Faraday ashtu si kafazi Faraday është një njësi e mbyllur, e izoluar e cila parandalon dërgimin dhe marrjen e sinjaleve falë materialit nga i cili është bërë qesja. Kjo është e rëndësishme në rastet e pajisjeve të sekuestruara kur të dhënat që përmbahen në të përdoren si prova në gjykatë pasi qesja faraday do të sigurojë që kjo të mos ketë ndërhyrje.</a:t>
            </a:r>
          </a:p>
          <a:p>
            <a:pPr algn="l"/>
            <a:endParaRPr lang="en-GB" b="0" i="0" dirty="0">
              <a:solidFill>
                <a:srgbClr val="333333"/>
              </a:solidFill>
              <a:effectLst/>
              <a:latin typeface="Din-Light"/>
            </a:endParaRPr>
          </a:p>
          <a:p>
            <a:pPr algn="l"/>
            <a:r>
              <a:rPr lang="sq-AL" b="1" i="0">
                <a:solidFill>
                  <a:srgbClr val="404040"/>
                </a:solidFill>
                <a:latin typeface="Roboto" panose="02000000000000000000" pitchFamily="2" charset="0"/>
              </a:rPr>
              <a:t>Airplane mode </a:t>
            </a:r>
            <a:r>
              <a:rPr lang="sq-AL" b="0" i="0">
                <a:solidFill>
                  <a:srgbClr val="404040"/>
                </a:solidFill>
                <a:latin typeface="Roboto" panose="02000000000000000000" pitchFamily="2" charset="0"/>
              </a:rPr>
              <a:t>deaktivizon funksionet e harduerit të të njëjtës pajisje. Ato përfshijnë:</a:t>
            </a:r>
          </a:p>
          <a:p>
            <a:pPr algn="l">
              <a:buFont typeface="Arial" panose="020B0604020202020204" pitchFamily="34" charset="0"/>
              <a:buChar char="•"/>
            </a:pPr>
            <a:r>
              <a:rPr lang="sq-AL" b="1" i="0">
                <a:solidFill>
                  <a:srgbClr val="404040"/>
                </a:solidFill>
                <a:latin typeface="Roboto" panose="02000000000000000000" pitchFamily="2" charset="0"/>
              </a:rPr>
              <a:t>Celular</a:t>
            </a:r>
            <a:r>
              <a:rPr lang="sq-AL" b="0" i="0">
                <a:solidFill>
                  <a:srgbClr val="404040"/>
                </a:solidFill>
                <a:latin typeface="Roboto" panose="02000000000000000000" pitchFamily="2" charset="0"/>
              </a:rPr>
              <a:t>: Pajisja juaj do të ndalojë komunikimin me kullat celulare. Ju nuk do të jeni në gjendje të dërgoni ose merrni diçka që varet nga të dhënat celulare, nga thirrjet zanore te mesazhet SMS te të dhënat celulare.</a:t>
            </a:r>
          </a:p>
          <a:p>
            <a:pPr algn="l">
              <a:buFont typeface="Arial" panose="020B0604020202020204" pitchFamily="34" charset="0"/>
              <a:buChar char="•"/>
            </a:pPr>
            <a:r>
              <a:rPr lang="sq-AL" b="1" i="0">
                <a:solidFill>
                  <a:srgbClr val="404040"/>
                </a:solidFill>
                <a:latin typeface="Roboto" panose="02000000000000000000" pitchFamily="2" charset="0"/>
              </a:rPr>
              <a:t>Wi-Fi</a:t>
            </a:r>
            <a:r>
              <a:rPr lang="sq-AL" b="0" i="0">
                <a:solidFill>
                  <a:srgbClr val="404040"/>
                </a:solidFill>
                <a:latin typeface="Roboto" panose="02000000000000000000" pitchFamily="2" charset="0"/>
              </a:rPr>
              <a:t>: Telefoni juaj do të ndalojë skanimin për rrjetet Wi-Fi në afërsi dhe përpjekjen për t'u lidhur me to. Nëse jeni lidhur tashmë me një rrjet Wi-Fi, do të shkëputeni.</a:t>
            </a:r>
          </a:p>
          <a:p>
            <a:pPr algn="l">
              <a:buFont typeface="Arial" panose="020B0604020202020204" pitchFamily="34" charset="0"/>
              <a:buChar char="•"/>
            </a:pPr>
            <a:r>
              <a:rPr lang="sq-AL" b="1" i="0">
                <a:solidFill>
                  <a:srgbClr val="404040"/>
                </a:solidFill>
                <a:latin typeface="Roboto" panose="02000000000000000000" pitchFamily="2" charset="0"/>
              </a:rPr>
              <a:t>Bluetooth</a:t>
            </a:r>
            <a:r>
              <a:rPr lang="sq-AL" b="0" i="0">
                <a:solidFill>
                  <a:srgbClr val="404040"/>
                </a:solidFill>
                <a:latin typeface="Roboto" panose="02000000000000000000" pitchFamily="2" charset="0"/>
              </a:rPr>
              <a:t>: Airplane mode deaktivizon Bluetooth-in, një teknologji komunikimi pa tel që shumica e njerëzve e lidhin me kufje pa tela. Por </a:t>
            </a:r>
            <a:r>
              <a:rPr lang="sq-AL" b="0" i="0" u="sng">
                <a:solidFill>
                  <a:srgbClr val="1D55A9"/>
                </a:solidFill>
                <a:latin typeface="Roboto" panose="02000000000000000000" pitchFamily="2" charset="0"/>
                <a:hlinkClick r:id="rId3"/>
              </a:rPr>
              <a:t>Bluetooth</a:t>
            </a:r>
            <a:r>
              <a:rPr lang="sq-AL" b="0" i="0">
                <a:solidFill>
                  <a:srgbClr val="404040"/>
                </a:solidFill>
                <a:latin typeface="Roboto" panose="02000000000000000000" pitchFamily="2" charset="0"/>
              </a:rPr>
              <a:t> mund të përdoret për shumë gjëra tjera, përfshirë tastierat dhe minjtë.</a:t>
            </a:r>
          </a:p>
          <a:p>
            <a:pPr algn="l">
              <a:buFont typeface="Arial" panose="020B0604020202020204" pitchFamily="34" charset="0"/>
              <a:buChar char="•"/>
            </a:pPr>
            <a:r>
              <a:rPr lang="sq-AL" b="1" i="0">
                <a:solidFill>
                  <a:srgbClr val="404040"/>
                </a:solidFill>
                <a:latin typeface="Roboto" panose="02000000000000000000" pitchFamily="2" charset="0"/>
              </a:rPr>
              <a:t>GPS</a:t>
            </a:r>
            <a:r>
              <a:rPr lang="sq-AL" b="0" i="0">
                <a:solidFill>
                  <a:srgbClr val="404040"/>
                </a:solidFill>
                <a:latin typeface="Roboto" panose="02000000000000000000" pitchFamily="2" charset="0"/>
              </a:rPr>
              <a:t>: Airplane mode gjithashtu çaktivizon funksionet e marrjes GPS, por vetëm në disa pajisje. Kjo është paksa konfuze dhe jo konsistente. </a:t>
            </a:r>
            <a:r>
              <a:rPr lang="sq-AL" i="0">
                <a:latin typeface="Roboto" panose="02000000000000000000" pitchFamily="2" charset="0"/>
              </a:rPr>
              <a:t>Në teori, GPS është ndryshe nga të gjitha teknologjitë e tjera këtu</a:t>
            </a:r>
            <a:r>
              <a:rPr lang="sq-AL" b="0" i="0">
                <a:solidFill>
                  <a:srgbClr val="404040"/>
                </a:solidFill>
                <a:latin typeface="Roboto" panose="02000000000000000000" pitchFamily="2" charset="0"/>
              </a:rPr>
              <a:t>—</a:t>
            </a:r>
            <a:r>
              <a:rPr lang="sq-AL" b="0" i="0" u="sng">
                <a:solidFill>
                  <a:srgbClr val="1D55A9"/>
                </a:solidFill>
                <a:latin typeface="Roboto" panose="02000000000000000000" pitchFamily="2" charset="0"/>
                <a:hlinkClick r:id="rId4"/>
              </a:rPr>
              <a:t>një pajisje me GPS të ndezur është vetëm dëgjimi i sinjaleve që merr pajisja GPS</a:t>
            </a:r>
            <a:r>
              <a:rPr lang="sq-AL" b="0" i="0">
                <a:solidFill>
                  <a:srgbClr val="404040"/>
                </a:solidFill>
                <a:latin typeface="Roboto" panose="02000000000000000000" pitchFamily="2" charset="0"/>
              </a:rPr>
              <a:t>, nuk transmeton ndonjë sinjal. Sidoqoftë, disa rregullore të avionëve nuk lejojnë përdorimin e funksioneve të marrjes GPS për çfarëdo arsye.</a:t>
            </a:r>
          </a:p>
          <a:p>
            <a:pPr algn="l"/>
            <a:endParaRPr lang="en-GB"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n-US" altLang="en-US" smtClean="0"/>
          </a:p>
        </p:txBody>
      </p:sp>
    </p:spTree>
    <p:extLst>
      <p:ext uri="{BB962C8B-B14F-4D97-AF65-F5344CB8AC3E}">
        <p14:creationId xmlns:p14="http://schemas.microsoft.com/office/powerpoint/2010/main" val="16549459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to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60</a:t>
            </a:fld>
            <a:endParaRPr lang="en-GB" smtClean="0">
              <a:solidFill>
                <a:prstClr val="black"/>
              </a:solidFill>
            </a:endParaRPr>
          </a:p>
        </p:txBody>
      </p:sp>
    </p:spTree>
    <p:extLst>
      <p:ext uri="{BB962C8B-B14F-4D97-AF65-F5344CB8AC3E}">
        <p14:creationId xmlns:p14="http://schemas.microsoft.com/office/powerpoint/2010/main" val="254884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Trajneri duhet të ketë një numër artikujsh të bazuar në teknologji - dhe t'i dorëzojë ato në sallën e trajnimit.</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Ata duhet të bashkëveprojnë me pjesëmarrësit për t'i pyetur ata [a] se çfarë mendojnë se është dhe [b] a mund të përmbajë prova elektronike</a:t>
            </a: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S PGothic" pitchFamily="34" charset="-128"/>
                <a:cs typeface="ＭＳ Ｐゴシック" charset="0"/>
              </a:rPr>
              <a:t>Gjatë gjithë prezantimit, trajneri mund të vazhdojë t'u referohet pajisjeve kur flet për të dhëna dhe prova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n-US" altLang="en-US" smtClean="0"/>
          </a:p>
        </p:txBody>
      </p:sp>
    </p:spTree>
    <p:extLst>
      <p:ext uri="{BB962C8B-B14F-4D97-AF65-F5344CB8AC3E}">
        <p14:creationId xmlns:p14="http://schemas.microsoft.com/office/powerpoint/2010/main" val="955189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sq-AL" sz="1200"/>
              <a:t>Forenzika nuk është e re - kemi pasur shumë disiplina të cilat bien në shkencat e forenzikës</a:t>
            </a:r>
          </a:p>
          <a:p>
            <a:pPr marL="0" indent="0" algn="just">
              <a:lnSpc>
                <a:spcPts val="3860"/>
              </a:lnSpc>
              <a:spcAft>
                <a:spcPts val="1200"/>
              </a:spcAft>
              <a:buFont typeface="Arial" charset="0"/>
              <a:buNone/>
            </a:pPr>
            <a:r>
              <a:rPr lang="sq-AL" sz="1200"/>
              <a:t>Forenzika = </a:t>
            </a:r>
            <a:r>
              <a:rPr lang="sq-AL" b="0" i="0">
                <a:solidFill>
                  <a:srgbClr val="222222"/>
                </a:solidFill>
                <a:latin typeface="arial" panose="020B0604020202020204" pitchFamily="34" charset="0"/>
              </a:rPr>
              <a:t>teste shkencore ose teknika të përdorura në lidhje me zbulimin e krimit</a:t>
            </a:r>
          </a:p>
          <a:p>
            <a:pPr marL="0" indent="0" algn="just">
              <a:lnSpc>
                <a:spcPts val="3860"/>
              </a:lnSpc>
              <a:spcAft>
                <a:spcPts val="1200"/>
              </a:spcAft>
              <a:buFont typeface="Arial" charset="0"/>
              <a:buNone/>
            </a:pPr>
            <a:endParaRPr lang="en-US" sz="1200" b="0" i="0" dirty="0">
              <a:solidFill>
                <a:srgbClr val="222222"/>
              </a:solidFill>
              <a:effectLst/>
              <a:latin typeface="arial" panose="020B0604020202020204" pitchFamily="34" charset="0"/>
            </a:endParaRPr>
          </a:p>
          <a:p>
            <a:pPr marL="0" indent="0" algn="just">
              <a:lnSpc>
                <a:spcPts val="3860"/>
              </a:lnSpc>
              <a:spcAft>
                <a:spcPts val="1200"/>
              </a:spcAft>
              <a:buFont typeface="Arial" charset="0"/>
              <a:buNone/>
            </a:pPr>
            <a:r>
              <a:rPr lang="sq-AL" sz="1200" b="0" i="0">
                <a:solidFill>
                  <a:srgbClr val="222222"/>
                </a:solidFill>
                <a:latin typeface="arial" panose="020B0604020202020204" pitchFamily="34" charset="0"/>
              </a:rPr>
              <a:t>Forenzika digjitale është një nga më të rejat - që vije në përdorim më të theksuar vetëm në fillim deri në mes të viteve 1990. Kishte kompjuterë para kësaj - por pak njerëz i përdornin ata për prova.</a:t>
            </a:r>
          </a:p>
          <a:p>
            <a:pPr marL="0" indent="0" algn="just">
              <a:lnSpc>
                <a:spcPts val="3860"/>
              </a:lnSpc>
              <a:spcAft>
                <a:spcPts val="1200"/>
              </a:spcAft>
              <a:buFont typeface="Arial" charset="0"/>
              <a:buNone/>
            </a:pPr>
            <a:r>
              <a:rPr lang="sq-AL" sz="1200" b="0" i="0">
                <a:solidFill>
                  <a:srgbClr val="222222"/>
                </a:solidFill>
                <a:latin typeface="arial" panose="020B0604020202020204" pitchFamily="34" charset="0"/>
              </a:rPr>
              <a:t>Kur filloi forenzika digjitale, si të gjitha shkencat tjera të forenzikës më parë, ato duhej të vendoseshin dhe rregullat dhe standardet u krijuan - kështu që ata do të siguronin prova të pranueshme që gjykatat do të pranonin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n-US" altLang="en-US" smtClean="0"/>
          </a:p>
        </p:txBody>
      </p:sp>
    </p:spTree>
    <p:extLst>
      <p:ext uri="{BB962C8B-B14F-4D97-AF65-F5344CB8AC3E}">
        <p14:creationId xmlns:p14="http://schemas.microsoft.com/office/powerpoint/2010/main" val="25956279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Në botën reale ju keni skenën tuaj të krimit që duhet të sigurohet - edhe pse nuk jam i sigurt se çfarë ka bërë kolegu në këtë fotografi</a:t>
            </a:r>
            <a:r>
              <a:rPr lang="sq-AL" baseline="0" noProof="0"/>
              <a:t>;)</a:t>
            </a:r>
          </a:p>
          <a:p>
            <a:endParaRPr lang="en-GB" baseline="0" noProof="0" dirty="0"/>
          </a:p>
          <a:p>
            <a:r>
              <a:rPr lang="sq-AL" noProof="0"/>
              <a:t>Në botën e Forenzikës Digjitale mund të keni të njëjtën skenë krimi gjithashtu</a:t>
            </a:r>
            <a:r>
              <a:rPr lang="sq-AL" baseline="0" noProof="0"/>
              <a:t>. Kështu që hetuesit duhet ta sigurojnë atë skenë në të njëjtën mënyrë sikurse të bënin në forenzikën tradicionale. Por në botën tonë të Forenzikës digjitale mund të kemi edhe një skenë të dytë krimi [kliko]. Një sistem kompjuterik mund të jetë përdorur për të kryer një krim. Kjo e bën atë një dëshmi të vlefshme për çështjen tonë. Por edhe nëse vetë kompjuteri nuk është përdorur për të kryer krimin, ai përsëri mund të ketë informacione të rëndësishme në lidhje me krimin, fazën e përgatitjes së krimit, lista dokumentare, marrëdhëniet e bisedës ndërmjet viktimës dhe të dyshuarit ose rrethana të tjera që kanë të bëjnë me krimin</a:t>
            </a:r>
          </a:p>
          <a:p>
            <a:endParaRPr lang="en-GB" sz="1200" baseline="0" noProof="0" dirty="0"/>
          </a:p>
          <a:p>
            <a:r>
              <a:rPr lang="sq-AL" noProof="0"/>
              <a:t>Gjithmonë mbani dorezat kur siguroni një skenë krimi - ky parim i vjetër në mjekësinë ligjore tradicionale vlen edhe për </a:t>
            </a:r>
            <a:r>
              <a:rPr lang="sq-AL" baseline="0" noProof="0"/>
              <a:t>Forenzikën digjitale. Në të njëjtën mënyrë që ju nuk do të donit shenjat tuaja të gishtërinjve dhe ADN-në në armën që është përdorur për një krim, ju nuk do të donit të linit vetë gjurmët tuaja në një provë digjitale siç është një hard disk</a:t>
            </a:r>
          </a:p>
          <a:p>
            <a:endParaRPr lang="en-GB" sz="1200" baseline="0" noProof="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sq-AL" baseline="0" noProof="0"/>
              <a:t>Kjo është kur bllokuesit e shkrimit hyjnë në funksion. Ekzistojnë lloje të ndryshme të bllokuesit të shkrimit. Disa prej tyre janë thjesht pjesë të vogla softuerësh që përpiqen të çaktivizojnë hyrjen e shkrimit në një disk (bllokues të shkrimit të softuerit). Dhe disa prej tyre janë pajisje harduerike që fizikisht çaktivizojnë sinjalin që është përgjegjës për dërgimin e komandave të shkrimit në një hard disk (bllokuesit e shkrimit të harduerit). Në këtë fotografi mund të shihni një bllokues të shkrimit të pajisjeve nga kompania Tableau. Ka të tjera nga kompani si Wiebetech ose MyKey Technologies. Të gjithë kanë të përbashkët që ka disa porte për të lidhur një hard disk burimi (provat) dhe disa porte  të tjera për të lidhur bllokuesin e shkrimit me makinerinë forenzike të ekzaminuesit. </a:t>
            </a:r>
          </a:p>
          <a:p>
            <a:endParaRPr lang="en-GB" sz="1200" baseline="0" noProof="0" dirty="0"/>
          </a:p>
          <a:p>
            <a:r>
              <a:rPr lang="sq-AL" noProof="0"/>
              <a:t>Në forenzikën tradicionale hetuesit e skenës së krimit mund të gjejnë dhe sigurojnë gjurmë këmbësh, fibra, ADN dhe gjurmë të tjera si prova që mund të çojnë tek i dyshuari</a:t>
            </a:r>
            <a:r>
              <a:rPr lang="sq-AL" baseline="0" noProof="0"/>
              <a:t>. Gjurmë shumë të ngjashme mund të gjenden në burime digjitale gjithashtu: faqet e internetit, që i dyshuari ka vizituar, dokumentet që ai ka krijuar, fotografitë që ka hapur apo edhe gjurmët e një sulmuesi që hynë në një sistem. Ashtu si ADN-ja në forenzikën tradicionale, disa gjurmë digjitale gjithashtu nuk janë të dukshme për t'u parë dhe kanë nevojë për teknika të veçanta për të nxjerrë përmbajtjen dëshmuese prej tyre. [kliko] Fragmentet e fajlave në zona të papërcaktuara në disqe janë një shembull për këtë. Ndonjëherë ekzaminuesit forenzik duhet të thellohen në strukturat e diskut, sistemet e fajlave, hapësirat e dobëta dhe strukturat e të dhënave të pronarit për të gjetur provat që ju nevojiten për gjykimin tuaj.</a:t>
            </a:r>
          </a:p>
          <a:p>
            <a:endParaRPr lang="en-GB" sz="1200" baseline="0" noProof="0" dirty="0"/>
          </a:p>
          <a:p>
            <a:r>
              <a:rPr lang="sq-AL"/>
              <a:t>Këtu është një shembull tjetër i ngjashmërive ndërmjet shkencave tradicionale të forenzikës dhe </a:t>
            </a:r>
            <a:r>
              <a:rPr lang="sq-AL" baseline="0"/>
              <a:t>forenzikës digjitale. Kur hetuesit gjejnë gjurmët e gishtërinjve në mjetin që është përdorur në një krim, ata skanojnë bazën e të dhënave për të gjetur të njëjtën gjurmë gishtash. Nëse ata janë të suksesshëm në kërkimin e tyre ata patjetër mund të thonë se gjurma e gishtit në mjet i përket një personi specifik në bazën e të dhënave. Në forenzikën digjitale ekziston një mënyrë e ngjashme për të krahasuar dhe gjetur një fajl të caktuar dhe për të provuar se fajli që është kërkuar dhe fajli që është gjetur përputhen saktësisht. Ndoshta disa prej jush kanë dëgjuar për metoda të tilla. A ka dikush ndonjë ide?...</a:t>
            </a:r>
          </a:p>
          <a:p>
            <a:endParaRPr lang="de-DE" baseline="0" dirty="0"/>
          </a:p>
          <a:p>
            <a:r>
              <a:rPr lang="sq-AL" baseline="0"/>
              <a:t>Ndoshta tani? Hashing është termi që po kërkoja. Në një analizë hash, eksperti forenzik llogarit shumat hash të një fajli ose një disku. MD5, SHA-1, SHA-256, etj. janë vetëm disa nga shembujt më të zakonshëm për algoritmet e hashit kriptografik. Pasi të jetë llogaritur kjo vlerë hash, e cila në thelb është një varg i gjatë numrash dhe shkronjash, është unike për përmbajtjen e këtij fajli. Asnjë fajl tjetër nuk do të ketë të njëjtën vlerë të hashit përveç nëse është e njëjta përmbajtje. Kjo është arsyeja pse ekzaminuesit mund të përdorin vlera hash për të kërkuar fajla të dukshëm dhe për të verifikuar nëse përmbajtja e një kopje forenzike e një hard disku është e njëjtë me ato të hard diskut origjinal.</a:t>
            </a:r>
          </a:p>
          <a:p>
            <a:endParaRPr lang="de-DE" baseline="0" dirty="0"/>
          </a:p>
          <a:p>
            <a:r>
              <a:rPr lang="sq-AL" baseline="0"/>
              <a:t>Sa i përket probabilitetit: Sa e mundshme mendoni se është që dy persona të kenë të njëjtën gjurmë gishtash? … </a:t>
            </a:r>
            <a:r>
              <a:rPr lang="sq-AL" sz="1200" b="1" i="0" u="none" strike="noStrike" baseline="0">
                <a:solidFill>
                  <a:schemeClr val="tx1"/>
                </a:solidFill>
                <a:latin typeface="+mn-lt"/>
                <a:ea typeface="+mn-ea"/>
                <a:cs typeface="+mn-cs"/>
              </a:rPr>
              <a:t>1 në 64 miliardë</a:t>
            </a:r>
            <a:r>
              <a:rPr lang="sq-AL" sz="1200" b="0" i="0" u="none" strike="noStrike" baseline="0">
                <a:solidFill>
                  <a:schemeClr val="tx1"/>
                </a:solidFill>
                <a:latin typeface="+mn-lt"/>
                <a:ea typeface="+mn-ea"/>
                <a:cs typeface="+mn-cs"/>
              </a:rPr>
              <a:t>! </a:t>
            </a:r>
            <a:r>
              <a:rPr lang="sq-AL"/>
              <a:t>[kliko]</a:t>
            </a:r>
            <a:r>
              <a:rPr lang="sq-AL" sz="1200" b="0" i="0" u="none" strike="noStrike" baseline="0">
                <a:solidFill>
                  <a:schemeClr val="tx1"/>
                </a:solidFill>
                <a:latin typeface="+mn-lt"/>
                <a:ea typeface="+mn-ea"/>
                <a:cs typeface="+mn-cs"/>
              </a:rPr>
              <a:t> Dhe sa e mundshme do të thoni se është për të fituar klasin më të lartë në lotarinë miliona eurosh? … </a:t>
            </a:r>
            <a:r>
              <a:rPr lang="sq-AL" sz="1200" b="1" i="0" u="none" strike="noStrike" baseline="0">
                <a:solidFill>
                  <a:schemeClr val="tx1"/>
                </a:solidFill>
                <a:latin typeface="+mn-lt"/>
                <a:ea typeface="+mn-ea"/>
                <a:cs typeface="+mn-cs"/>
              </a:rPr>
              <a:t>1 në 116 milionë!  </a:t>
            </a:r>
            <a:r>
              <a:rPr lang="sq-AL" sz="1200" b="0" i="0" u="none" strike="noStrike" baseline="0">
                <a:solidFill>
                  <a:schemeClr val="tx1"/>
                </a:solidFill>
                <a:latin typeface="+mn-lt"/>
                <a:ea typeface="+mn-ea"/>
                <a:cs typeface="+mn-cs"/>
              </a:rPr>
              <a:t>Tani që i dini këta numra të lartë, sa i lartë mendoni se është probabiliteti për dy fajla të kenë të njëjtën vlerë të hashit? </a:t>
            </a:r>
            <a:r>
              <a:rPr lang="sq-AL"/>
              <a:t>… Me përdorimin e algoritmit MD5 probabiliteti i dy fajlave që kanë të njëjtën vlerë është [kliko] </a:t>
            </a:r>
            <a:r>
              <a:rPr lang="sq-AL" b="1"/>
              <a:t>1 në mbi 340 miliardë miliardë miliardë miliardë</a:t>
            </a:r>
            <a:r>
              <a:rPr lang="sq-AL"/>
              <a:t> (2 në fuqinë e 128), ndërsa probabiliteti me SHA-1 është mbi </a:t>
            </a:r>
            <a:r>
              <a:rPr lang="sq-AL" b="1"/>
              <a:t>një mijë miliardë miliardë miliardë miliardë miliardë</a:t>
            </a:r>
            <a:r>
              <a:rPr lang="sq-AL"/>
              <a:t> (2 në fuqinë e 160).</a:t>
            </a:r>
            <a:r>
              <a:rPr lang="sq-AL" sz="1200" b="0" i="0" u="none" strike="noStrike" baseline="0">
                <a:solidFill>
                  <a:schemeClr val="tx1"/>
                </a:solidFill>
                <a:latin typeface="+mn-lt"/>
                <a:ea typeface="+mn-ea"/>
                <a:cs typeface="+mn-cs"/>
              </a:rPr>
              <a:t> Sidoqoftë - vetëm për ta dëgjuar - studiuesit arritën të prodhojnë përplasje hash në kushte laboratorike.</a:t>
            </a:r>
          </a:p>
          <a:p>
            <a:endParaRPr lang="en-GB" sz="1200" baseline="0" noProof="0" dirty="0"/>
          </a:p>
          <a:p>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n-US" altLang="en-US" smtClean="0"/>
          </a:p>
        </p:txBody>
      </p:sp>
    </p:spTree>
    <p:extLst>
      <p:ext uri="{BB962C8B-B14F-4D97-AF65-F5344CB8AC3E}">
        <p14:creationId xmlns:p14="http://schemas.microsoft.com/office/powerpoint/2010/main" val="244538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n-US" altLang="en-US" smtClean="0"/>
          </a:p>
        </p:txBody>
      </p:sp>
    </p:spTree>
    <p:extLst>
      <p:ext uri="{BB962C8B-B14F-4D97-AF65-F5344CB8AC3E}">
        <p14:creationId xmlns:p14="http://schemas.microsoft.com/office/powerpoint/2010/main" val="27842201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Ekzistojnë tri kategori kryesore të Forenzikës digjitale</a:t>
            </a:r>
            <a:r>
              <a:rPr lang="sq-AL" baseline="0" noProof="0"/>
              <a:t>. </a:t>
            </a:r>
          </a:p>
          <a:p>
            <a:endParaRPr lang="en-GB" baseline="0" noProof="0" dirty="0"/>
          </a:p>
          <a:p>
            <a:r>
              <a:rPr lang="sq-AL" baseline="0" noProof="0"/>
              <a:t>Forenzika kompjuterike është më e vjetra prej kategorive. Ndikon në kompjuterët personalë, serverat dhe mjetet e ruajtjes. Ekzistojnë katër nënkategori të Forenzikës kompjuterike. Ato janë</a:t>
            </a:r>
          </a:p>
          <a:p>
            <a:pPr marL="171450" indent="-171450">
              <a:buFontTx/>
              <a:buChar char="-"/>
            </a:pPr>
            <a:r>
              <a:rPr lang="sq-AL" baseline="0" noProof="0"/>
              <a:t>Forenzika Post Mortem, e cila ka të bëjë me mënyrën e marrjes, përpunimit, analizimit dhe raportimit të të dhënave të ruajtura në sistemet kompjuterike që nuk janë të ndezura. Kjo është kategoria më tradicionale e forenzikës.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sq-AL" baseline="0" noProof="0"/>
              <a:t>Forenzika e Gjallë, e cila ka të bëjë me mënyrën e marrjes, përpunimit, analizimit dhe raportimit të të dhënave të ruajtura në sistemet kompjuterike që janë të ndezura. Krahasuar me Forenzikën Post Mortem është një nënkategori mjaft e re, por po bëhet gjithnjë e më e rëndësishme pasi shumë të dhëna në ditët e sotme ruhen përkohësisht, në distancë ose të enkriptuara.</a:t>
            </a:r>
          </a:p>
          <a:p>
            <a:pPr marL="171450" indent="-171450">
              <a:buFontTx/>
              <a:buChar char="-"/>
            </a:pPr>
            <a:r>
              <a:rPr lang="sq-AL" noProof="0"/>
              <a:t>Forenzika e aplikacioneve është nënkategoria që përqendrohet në analizimin e gjurmëve dhe artefakteve të mbetura, qofshin mijëra aplikacione të ndryshme.</a:t>
            </a:r>
          </a:p>
          <a:p>
            <a:pPr marL="171450" indent="-171450">
              <a:buFontTx/>
              <a:buChar char="-"/>
            </a:pPr>
            <a:r>
              <a:rPr lang="sq-AL" baseline="0" noProof="0"/>
              <a:t>Kategoria e fundit është forenzika që ka të bëjë me pajisje të tjera harduerike, të tilla si regjistrues digjitalë video, ruterë, konzolla lojërash, pajisje skimming dhe shumë më tepër. Shumë nga këto pajisje kanë sistemet e tyre të pronarit të fajlave dhe sistemet operative.</a:t>
            </a:r>
          </a:p>
          <a:p>
            <a:pPr marL="0" indent="0">
              <a:buFontTx/>
              <a:buNone/>
            </a:pPr>
            <a:endParaRPr lang="en-GB" baseline="0" noProof="0" dirty="0"/>
          </a:p>
          <a:p>
            <a:pPr marL="0" indent="0">
              <a:buFontTx/>
              <a:buNone/>
            </a:pPr>
            <a:r>
              <a:rPr lang="sq-AL" baseline="0" noProof="0"/>
              <a:t>Tri kategoritë e para kanë nënkategori për sistemet e ndryshme operative, si Windows, Linux, Mac OS X</a:t>
            </a:r>
          </a:p>
          <a:p>
            <a:pPr marL="0" indent="0">
              <a:buFontTx/>
              <a:buNone/>
            </a:pPr>
            <a:endParaRPr lang="en-GB" baseline="0" noProof="0" dirty="0"/>
          </a:p>
          <a:p>
            <a:pPr marL="0" indent="0">
              <a:buFontTx/>
              <a:buNone/>
            </a:pPr>
            <a:r>
              <a:rPr lang="sq-AL" baseline="0" noProof="0"/>
              <a:t>Forenzika e pajisjeve mobile është një kategori mjaft e re, por po bëhet mjaft e përdorur, pasi shumë të dhëna që mund të jenë interesante për një hetim mund të ruhen në pajisje mobile si smartphone dhe kompjuterë tablet. Nën-kategoritë pasqyrojnë sistemet e ndryshme operative. Më të njohurit për momentin janë Google Android dhe iOS nga Mac. </a:t>
            </a:r>
          </a:p>
          <a:p>
            <a:pPr marL="0" indent="0">
              <a:buFontTx/>
              <a:buNone/>
            </a:pPr>
            <a:endParaRPr lang="en-GB" baseline="0" noProof="0" dirty="0"/>
          </a:p>
          <a:p>
            <a:pPr marL="0" indent="0">
              <a:buFontTx/>
              <a:buNone/>
            </a:pPr>
            <a:r>
              <a:rPr lang="sq-AL" baseline="0" noProof="0"/>
              <a:t>Kategoria e forenzikës së rrjetit merret me prova elektronike që transmetohen përmes një rrjeti, qoftë pa tel ose me tela, qoftë internet apo një rrjet lokal. Në forenzikën e rrjetit të gjallë (live), hetuesit po përballen me një situatë kur ata përgjojnë një lidhje rrjeti dhe duhet të analizojnë rrjedhat e të dhënave në fluturim. Ndërsa forenzika e paketave të kapura merret me analizimin e fajlave që përmbajnë trafik të regjistruar të rrjetit.</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n-US" altLang="en-US" smtClean="0"/>
          </a:p>
        </p:txBody>
      </p:sp>
    </p:spTree>
    <p:extLst>
      <p:ext uri="{BB962C8B-B14F-4D97-AF65-F5344CB8AC3E}">
        <p14:creationId xmlns:p14="http://schemas.microsoft.com/office/powerpoint/2010/main" val="1342271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noProof="0"/>
              <a:t>Shënim: Ky slajd është i animuar</a:t>
            </a:r>
          </a:p>
          <a:p>
            <a:endParaRPr lang="en-GB" noProof="0" dirty="0"/>
          </a:p>
          <a:p>
            <a:r>
              <a:rPr lang="sq-AL" noProof="0"/>
              <a:t>Në një rast që përfshin Forenzikë digjitale, procedura standarde normalisht përbëhet nga katër hapa:</a:t>
            </a:r>
          </a:p>
          <a:p>
            <a:endParaRPr lang="en-GB" noProof="0" dirty="0"/>
          </a:p>
          <a:p>
            <a:r>
              <a:rPr lang="sq-AL" noProof="0"/>
              <a:t>[kliko] Marrja: Provat digjitale duhet të merren. Kjo mund të ndodhë duke mbledhur të dhëna të paqëndrueshme në një skenar bastisje dhe sekuestrimi, duke marrë diskun e një të dyshuari nga një kompjuter i sekuestruar ose në ndonjë proces tjetër gjatë një rasti ku hetuesi ka nevojë të marrë të dhëna forenzike nga burime tjera</a:t>
            </a:r>
            <a:r>
              <a:rPr lang="sq-AL" baseline="0" noProof="0"/>
              <a:t>. Hapi i marrjes është shumë i rëndësishëm pasi shumë gabime të pakthyeshme mund të bëhen në këtë hap të hershëm. Është e rëndësishme të mbani të paprekur zinxhirin e kujdestarisë, të dokumentoni të gjithë hapat dhe të verifikoni gjithçka që është marrë.</a:t>
            </a:r>
          </a:p>
          <a:p>
            <a:endParaRPr lang="en-GB" noProof="0" dirty="0"/>
          </a:p>
          <a:p>
            <a:r>
              <a:rPr lang="sq-AL" noProof="0"/>
              <a:t>[kliko] Përpunimi: Hapi i përpunimit është i rëndësishëm sa herë që koha, efektiviteti ose vëllimet e mëdha të të dhënave janë problemi.</a:t>
            </a:r>
            <a:r>
              <a:rPr lang="sq-AL" baseline="0" noProof="0"/>
              <a:t> </a:t>
            </a:r>
            <a:r>
              <a:rPr lang="sq-AL" noProof="0"/>
              <a:t>Në këtë hap, ekzaminuesit mjeko-ligjorë mund t'u japin përparësi pajisjeve ose të dhënave të caktuara, ata mund të aplikojnë filtra inteligjentë, specifikë të çështjeve (Data Mining) ose thjesht mund të përpunojnë imazhin në një mënyrë që një hetues normal mund të bëjë analizën (p.sh. duke rikthyer fajlat e fshirë, montimin e kontejnerëve, thyerjen e enkriptimit, analizimin e të dhënave të aplikacioneve si historia e internetit, regjistrat e bisedave, etj).</a:t>
            </a:r>
          </a:p>
          <a:p>
            <a:endParaRPr lang="en-GB" noProof="0" dirty="0"/>
          </a:p>
          <a:p>
            <a:r>
              <a:rPr lang="sq-AL" noProof="0"/>
              <a:t>[kliko] Analiza: Në analizë, ekzaminuesi në të vërtetë kërkon prova digjitale në imazhe. Ky hap mund të marrë shumë kohë dhe mund të kërkojë shumë njohuri të ekspertëve për të interpretuar gjurmët dhe artefaktet</a:t>
            </a:r>
            <a:r>
              <a:rPr lang="sq-AL" baseline="0" noProof="0"/>
              <a:t>.</a:t>
            </a:r>
          </a:p>
          <a:p>
            <a:endParaRPr lang="en-GB" noProof="0" dirty="0"/>
          </a:p>
          <a:p>
            <a:r>
              <a:rPr lang="sq-AL" noProof="0"/>
              <a:t>[kliko] Prezantimi: Pasi të gjitha provat të jenë gjetur në hapin e analizës, ekzaminuesi duhet të krijojë një raport për gjykim</a:t>
            </a:r>
            <a:r>
              <a:rPr lang="sq-AL" baseline="0" noProof="0"/>
              <a:t>. Detyra e tij është të ilustrojë dhe të përkthejë kontekste të ndërlikuara teknike tek ju si gjyqtarë dhe prokurorë në një mënyrë që të mund të kuptoni lehtësisht se çfarë provash janë gjetur, ku janë gjetur, si janë gjetur dhe si mund të kishin arritur atje.</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n-US" altLang="en-US" smtClean="0"/>
          </a:p>
        </p:txBody>
      </p:sp>
    </p:spTree>
    <p:extLst>
      <p:ext uri="{BB962C8B-B14F-4D97-AF65-F5344CB8AC3E}">
        <p14:creationId xmlns:p14="http://schemas.microsoft.com/office/powerpoint/2010/main" val="3692098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860"/>
              </a:lnSpc>
              <a:spcAft>
                <a:spcPts val="1200"/>
              </a:spcAft>
              <a:buFont typeface="Arial" charset="0"/>
              <a:buNone/>
            </a:pPr>
            <a:r>
              <a:rPr lang="sq-AL" sz="1200"/>
              <a:t>Ky slajd përshkruan procesin e marrjes</a:t>
            </a:r>
          </a:p>
          <a:p>
            <a:pPr marL="0" indent="0" algn="l">
              <a:lnSpc>
                <a:spcPts val="3860"/>
              </a:lnSpc>
              <a:spcAft>
                <a:spcPts val="1200"/>
              </a:spcAft>
              <a:buFont typeface="Arial" charset="0"/>
              <a:buNone/>
            </a:pPr>
            <a:r>
              <a:rPr lang="sq-AL" sz="1200"/>
              <a:t>Trajneri duhet të artikulojë se shumica e marrjeve forenzike do të bëhet duke përdorur një mjet të imazhimit - duke krijuar një kopje pak nga pak të të dhënave. Potenciali këtu për të bërë një marrje të një pajisjeje USB me kapacitet të ulët për të ilustruar imazhimin dhe hashing</a:t>
            </a:r>
          </a:p>
          <a:p>
            <a:pPr marL="0" indent="0" algn="l">
              <a:lnSpc>
                <a:spcPts val="3860"/>
              </a:lnSpc>
              <a:spcAft>
                <a:spcPts val="1200"/>
              </a:spcAft>
              <a:buFont typeface="Arial" charset="0"/>
              <a:buNone/>
            </a:pPr>
            <a:r>
              <a:rPr lang="sq-AL" sz="1200"/>
              <a:t>Shpjegimi i asaj se çfarë janë E01 dhe DD - formate të ndryshme të imazhimit, që të dyve u besohet brenda forenzikës digjitale</a:t>
            </a:r>
          </a:p>
          <a:p>
            <a:pPr marL="0" indent="0" algn="l">
              <a:lnSpc>
                <a:spcPts val="3860"/>
              </a:lnSpc>
              <a:spcAft>
                <a:spcPts val="1200"/>
              </a:spcAft>
              <a:buFont typeface="Arial" charset="0"/>
              <a:buNone/>
            </a:pPr>
            <a:r>
              <a:rPr lang="sq-AL" sz="1200"/>
              <a:t>Bllokimi i shkrimit duhet të shpjegohet - vendosja e një pajisjeje harduerike (ose softueri) ndërmjet pajisjes së dyshuar dhe njësisë së synuar të marrjes - që do të thotë se ndryshimet nuk mund të bëhen në origjinal dhe duke respektuar Parimin 1</a:t>
            </a:r>
          </a:p>
          <a:p>
            <a:pPr marL="0" indent="0" algn="l">
              <a:lnSpc>
                <a:spcPts val="3860"/>
              </a:lnSpc>
              <a:spcAft>
                <a:spcPts val="1200"/>
              </a:spcAft>
              <a:buFont typeface="Arial" charset="0"/>
              <a:buNone/>
            </a:pPr>
            <a:endParaRPr lang="en-US" sz="1200" dirty="0"/>
          </a:p>
          <a:p>
            <a:pPr marL="0" indent="0" algn="l">
              <a:lnSpc>
                <a:spcPts val="3860"/>
              </a:lnSpc>
              <a:spcAft>
                <a:spcPts val="1200"/>
              </a:spcAft>
              <a:buFont typeface="Arial" charset="0"/>
              <a:buNone/>
            </a:pPr>
            <a:r>
              <a:rPr lang="sq-AL" sz="1200"/>
              <a:t>Hashing është një temë që mund të marrë një orë për të diskutuar dhe shpjeguar plotësisht - por mjaft e thjeshtë për të thënë që mjetet e imazhimeve duhet të krijojnë imazhin, por edhe të verifikojnë përmbajtjen - e cila më pas mund të verifikohet si identike me origjinalin</a:t>
            </a:r>
          </a:p>
          <a:p>
            <a:pPr marL="0" indent="0" algn="l">
              <a:lnSpc>
                <a:spcPts val="3860"/>
              </a:lnSpc>
              <a:spcAft>
                <a:spcPts val="1200"/>
              </a:spcAft>
              <a:buFont typeface="Arial" charset="0"/>
              <a:buNone/>
            </a:pPr>
            <a:endParaRPr lang="en-US" sz="1200" dirty="0"/>
          </a:p>
          <a:p>
            <a:pPr marL="0" indent="0" algn="l">
              <a:lnSpc>
                <a:spcPts val="3860"/>
              </a:lnSpc>
              <a:spcAft>
                <a:spcPts val="1200"/>
              </a:spcAft>
              <a:buFont typeface="Arial" charset="0"/>
              <a:buNone/>
            </a:pPr>
            <a:r>
              <a:rPr lang="sq-AL" sz="1200"/>
              <a:t>Analogjia e thjeshtë është ‘gjurma digjitale e gishtit’ - por teknikisht i saktë është përdorimi i fjalës ‘algoritmi matematik’. </a:t>
            </a:r>
          </a:p>
          <a:p>
            <a:pPr marL="0" indent="0" algn="l">
              <a:lnSpc>
                <a:spcPts val="3860"/>
              </a:lnSpc>
              <a:spcAft>
                <a:spcPts val="1200"/>
              </a:spcAft>
              <a:buFont typeface="Arial" charset="0"/>
              <a:buNone/>
            </a:pPr>
            <a:r>
              <a:rPr lang="sq-AL" sz="1200"/>
              <a:t>Përdoren në përgjithësi dy algoritme – MD5 (128bit – 32 hex karaktere) &amp; SHA1 (160 bit – 40 hex karaktere).</a:t>
            </a:r>
          </a:p>
          <a:p>
            <a:pPr marL="0" indent="0" algn="l">
              <a:lnSpc>
                <a:spcPts val="3860"/>
              </a:lnSpc>
              <a:spcAft>
                <a:spcPts val="1200"/>
              </a:spcAft>
              <a:buFont typeface="Arial" charset="0"/>
              <a:buNone/>
            </a:pPr>
            <a:r>
              <a:rPr lang="sq-AL" sz="1200"/>
              <a:t>Trajneri mund të duhet të shpjegojë hex - e cila përsëri është njohuri themelore për të cilën duhet të ketë një vetëdije</a:t>
            </a:r>
          </a:p>
          <a:p>
            <a:pPr marL="0" indent="0" algn="l">
              <a:lnSpc>
                <a:spcPts val="3860"/>
              </a:lnSpc>
              <a:spcAft>
                <a:spcPts val="1200"/>
              </a:spcAft>
              <a:buFont typeface="Arial" charset="0"/>
              <a:buNone/>
            </a:pPr>
            <a:r>
              <a:rPr lang="sq-AL" sz="1200"/>
              <a:t>se hashing i përdorur për të verifikuar të dhënat është marrë në mënyrë korrekte - dhe më pas nuk është ndryshuar.</a:t>
            </a:r>
          </a:p>
          <a:p>
            <a:pPr marL="0" indent="0" algn="l">
              <a:lnSpc>
                <a:spcPts val="3860"/>
              </a:lnSpc>
              <a:spcAft>
                <a:spcPts val="1200"/>
              </a:spcAft>
              <a:buFont typeface="Arial" charset="0"/>
              <a:buNone/>
            </a:pPr>
            <a:r>
              <a:rPr lang="sq-AL" sz="1200"/>
              <a:t>Përdoret gjithashtu për identifikimin e fajlave - për fajlat e njohur për t'i eleminuar ato dhe fajlat e dukshëm për t'i gjetur ato</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n-US" altLang="en-US" smtClean="0"/>
          </a:p>
        </p:txBody>
      </p:sp>
    </p:spTree>
    <p:extLst>
      <p:ext uri="{BB962C8B-B14F-4D97-AF65-F5344CB8AC3E}">
        <p14:creationId xmlns:p14="http://schemas.microsoft.com/office/powerpoint/2010/main" val="40249817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sq-AL" sz="1200"/>
              <a:t>Përpunimi mund të zgjasë me orë në varësi të kompleksitetit të të dhënave - dhe asaj që kërkohet prej tyre.</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Programet aktuale të zakonshme forenzike janë Encase, Access Data’s Forensic Toolkit, Nuix, X-Ways Forensics &amp; Magnet Forensics</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Thelbi është që mjeti forenzik të marrë të dhënat e papërpunuara që është një imazh dhe të zbulojë se si dukej në pajisjen origjinale - d.m.th. cili sistem operativ ishte duke ekzekutuar, cilin fajl po përdorte - dhe pastaj fillon të analizojë fajlat.</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Ndërsa merret me të dhëna në nivelin e diskut, ai mund të interpretojë jo vetëm të dhëna live (të dhëna të gjalla), por edhe të dhëna të fshira - dhe një përpunim përfundon, softueri forenzik krijon indekse të vargjeve të karaktereve të cilat më pas mund të kërkohen</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en-US" altLang="en-US" smtClean="0"/>
          </a:p>
        </p:txBody>
      </p:sp>
    </p:spTree>
    <p:extLst>
      <p:ext uri="{BB962C8B-B14F-4D97-AF65-F5344CB8AC3E}">
        <p14:creationId xmlns:p14="http://schemas.microsoft.com/office/powerpoint/2010/main" val="42516432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sq-AL" sz="1200"/>
              <a:t>Analiza mund të zgjasë me ditë në varësi të rastit dhe asaj që kërkohet</a:t>
            </a:r>
          </a:p>
          <a:p>
            <a:pPr marL="0" indent="0" algn="just">
              <a:lnSpc>
                <a:spcPts val="3860"/>
              </a:lnSpc>
              <a:spcAft>
                <a:spcPts val="1200"/>
              </a:spcAft>
              <a:buFont typeface="Arial" charset="0"/>
              <a:buNone/>
            </a:pPr>
            <a:endParaRPr lang="en-US" sz="1200" dirty="0"/>
          </a:p>
          <a:p>
            <a:pPr marL="0" indent="0" algn="just">
              <a:lnSpc>
                <a:spcPts val="3860"/>
              </a:lnSpc>
              <a:spcAft>
                <a:spcPts val="1200"/>
              </a:spcAft>
              <a:buFont typeface="Arial" charset="0"/>
              <a:buNone/>
            </a:pPr>
            <a:r>
              <a:rPr lang="sq-AL" sz="1200"/>
              <a:t>Një sistem i zakonshëm kompjuterik ka ndoshta 200,000 fajla - dhe diçka që ka një aktivitet të gjerë në internet mund të kalojë lehtësisht 1 milion fajla - të cilat duhet të merren parasysh</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en-US" altLang="en-US" smtClean="0"/>
          </a:p>
        </p:txBody>
      </p:sp>
    </p:spTree>
    <p:extLst>
      <p:ext uri="{BB962C8B-B14F-4D97-AF65-F5344CB8AC3E}">
        <p14:creationId xmlns:p14="http://schemas.microsoft.com/office/powerpoint/2010/main" val="23472349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r>
              <a:rPr lang="sq-AL"/>
              <a:t>Prodhimi i një raporti të plotë, i cili përfshin në mesin e çështjeve të tjera hapat e hetimit dhe metodat e përdorura për marrjen e provave. </a:t>
            </a:r>
          </a:p>
          <a:p>
            <a:pPr lvl="0" algn="just"/>
            <a:endParaRPr lang="en-GB" dirty="0"/>
          </a:p>
          <a:p>
            <a:pPr lvl="0" algn="just"/>
            <a:r>
              <a:rPr lang="sq-AL"/>
              <a:t>Ekspertët e forenzikës mund të jenë dëshmitarë ekspertë që ndihmojnë personat e përfshirë në procedurat gjyqësore për të kuptuar proceset se si janë krijuar provat, procedurat e përdorura për mbledhjen e provave dhe vlerësimin e provave.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n-US" altLang="en-US" smtClean="0"/>
          </a:p>
        </p:txBody>
      </p:sp>
    </p:spTree>
    <p:extLst>
      <p:ext uri="{BB962C8B-B14F-4D97-AF65-F5344CB8AC3E}">
        <p14:creationId xmlns:p14="http://schemas.microsoft.com/office/powerpoint/2010/main" val="4291883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71</a:t>
            </a:fld>
            <a:endParaRPr lang="en-US" altLang="en-US" smtClean="0"/>
          </a:p>
        </p:txBody>
      </p:sp>
    </p:spTree>
    <p:extLst>
      <p:ext uri="{BB962C8B-B14F-4D97-AF65-F5344CB8AC3E}">
        <p14:creationId xmlns:p14="http://schemas.microsoft.com/office/powerpoint/2010/main" val="371487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2700" algn="just">
              <a:buNone/>
            </a:pPr>
            <a:r>
              <a:rPr lang="sq-AL"/>
              <a:t>Dëshmi apo provë është 'çdo specie prove ose çështje provuese, e paraqitur ligjërisht në gjykimin e një çështjeje, nga palët dhe përmes dëshmitarëve, të dhënave, dokumenteve, provave, sendeve konkrete, etj. me qëllim të nxitjes së besimit në mendjet e gjykatës ose jurisë për pohimin e tyre.' Informacionet elektronike në përgjithësi janë të pranueshme si prova në një procedurë ligjore.</a:t>
            </a:r>
          </a:p>
          <a:p>
            <a:pPr marL="0" indent="12700" algn="just">
              <a:buNone/>
            </a:pPr>
            <a:endParaRPr lang="en-US" dirty="0"/>
          </a:p>
          <a:p>
            <a:pPr marL="0" indent="0" algn="just">
              <a:buFont typeface="Arial"/>
              <a:buNone/>
            </a:pPr>
            <a:r>
              <a:rPr lang="sq-AL" sz="1200"/>
              <a:t>Të gjitha procedurat ligjore mbështeten në prodhimin e provave në mënyrë që të zhvillohen. </a:t>
            </a:r>
          </a:p>
          <a:p>
            <a:pPr marL="0" indent="0" algn="just">
              <a:buFont typeface="Arial"/>
              <a:buNone/>
            </a:pPr>
            <a:r>
              <a:rPr lang="sq-AL" sz="1200"/>
              <a:t>Tradicionalisht dhe historikisht, ato prova kanë qenë në një formë fizike si dokumente, fotografi etj. </a:t>
            </a:r>
          </a:p>
          <a:p>
            <a:pPr marL="0" indent="0" algn="just">
              <a:buFont typeface="Arial"/>
              <a:buNone/>
            </a:pPr>
            <a:r>
              <a:rPr lang="sq-AL" sz="1200"/>
              <a:t>Provat që përdoren në procedurat gjyqësore që burojnë nga pajisjet elektronike të tilla si kompjuterët dhe pajisjet tij periferike, rrjetet kompjuterike, telefonat mobil, kamerat digjitale, pajisjet tjera mobile duke përfshirë pajisjet e ruajtjes së të dhënave si dhe nga interneti janë të gjitha forma të provave elektronike.</a:t>
            </a:r>
          </a:p>
          <a:p>
            <a:pPr marL="0" indent="0" algn="just">
              <a:buFont typeface="Arial" panose="020B0604020202020204" pitchFamily="34" charset="0"/>
              <a:buNone/>
            </a:pPr>
            <a:endParaRPr lang="en-US" dirty="0"/>
          </a:p>
          <a:p>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solidFill>
                  <a:prstClr val="black"/>
                </a:solidFill>
              </a:rPr>
              <a:pPr/>
              <a:t>7</a:t>
            </a:fld>
            <a:endParaRPr lang="en-US" altLang="en-US" smtClean="0">
              <a:solidFill>
                <a:prstClr val="black"/>
              </a:solidFill>
            </a:endParaRPr>
          </a:p>
        </p:txBody>
      </p:sp>
    </p:spTree>
    <p:extLst>
      <p:ext uri="{BB962C8B-B14F-4D97-AF65-F5344CB8AC3E}">
        <p14:creationId xmlns:p14="http://schemas.microsoft.com/office/powerpoint/2010/main" val="6955420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Ka dy lloje të gjurmëve digjitale:</a:t>
            </a:r>
          </a:p>
          <a:p>
            <a:endParaRPr lang="en-GB" noProof="0" dirty="0"/>
          </a:p>
          <a:p>
            <a:r>
              <a:rPr lang="sq-AL" noProof="0"/>
              <a:t>Gjurmët e shmangshme: Këto janë gjurmë që ruhen nga sistemi operativ dhe aplikacionet në mënyrë të paracaktuar, por mund të konfigurohen që të mos ruhen.</a:t>
            </a:r>
            <a:r>
              <a:rPr lang="sq-AL" baseline="0" noProof="0"/>
              <a:t> Merrni shfletuesin tuaj të internetit si shembull. Shkruani URL-në e uebfaqes suaj të preferuar. Pastaj një ditë më vonë ju doni të vizitoni përsëri këtë faqe në internet dhe të filloni të shtypni përsëri URL kur papritmas shfletuesi juaj plotëson automatikisht URL-në. Pra, duhet të ketë një vend të hard diskut tuaj ku ruhet saktësisht ai informacion. Një shembull tjetër janë menyja juaj e fillimit dhe programet tuaja Office; ato kujtojnë se cilët fajla keni hapur kohët e fundit. Ka shumë prej atyre informacioneve të ruajtura në hard diskun tuaj. Disa prej tyre përmenden në këtë slajd. Sidoqoftë ju mund të futeni në konfigurimin e sistemit tuaj dhe të programit dhe ta ndryshoni atë sjellje. Kështu që ju mund të shmangni ato gjurmë.</a:t>
            </a:r>
          </a:p>
          <a:p>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sq-AL" noProof="0"/>
              <a:t>Gjurmët e pashmangshme: Në kontrast me gjurmët e shmangshme, ato të pashmangshmet nuk mund të konfigurohen për t’i ndaluar.</a:t>
            </a:r>
            <a:r>
              <a:rPr lang="sq-AL" baseline="0" noProof="0"/>
              <a:t> Pra, probabiliteti për të gjetur të dhëna dëshmuese të ruajtura në mënyrë jo të qëllimshme në këto zona është mjaft i lartë edhe nëse i dyshuari përpiqet të pastrojë gjurmët e tij. Unë do t'ju shpjegoj termin Hapësira Slack dhe e Paalokuar për disa momente, por fatkeqësisht ne nuk mund të shkojmë në detaje të mëtejshme në këtë fazë.</a:t>
            </a:r>
          </a:p>
          <a:p>
            <a:endParaRPr lang="en-GB" noProof="0" dirty="0"/>
          </a:p>
          <a:p>
            <a:r>
              <a:rPr lang="sq-AL" noProof="0"/>
              <a:t>Le të shohim sesi Forenzika digjitale mund t'ju ndihmojë me ato gjurmë</a:t>
            </a:r>
            <a:r>
              <a:rPr lang="sq-AL" baseline="0" noProof="0"/>
              <a:t>.</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n-US" altLang="en-US" smtClean="0"/>
          </a:p>
        </p:txBody>
      </p:sp>
    </p:spTree>
    <p:extLst>
      <p:ext uri="{BB962C8B-B14F-4D97-AF65-F5344CB8AC3E}">
        <p14:creationId xmlns:p14="http://schemas.microsoft.com/office/powerpoint/2010/main" val="3429184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Ka dy lloje të gjurmëve digjitale:</a:t>
            </a:r>
          </a:p>
          <a:p>
            <a:endParaRPr lang="en-GB" noProof="0" dirty="0"/>
          </a:p>
          <a:p>
            <a:r>
              <a:rPr lang="sq-AL" noProof="0"/>
              <a:t>Gjurmët e shmangshme: Këto janë gjurmë që ruhen nga sistemi operativ dhe aplikacionet në mënyrë të paracaktuar, por mund të konfigurohen që të mos ruhen.</a:t>
            </a:r>
            <a:r>
              <a:rPr lang="sq-AL" baseline="0" noProof="0"/>
              <a:t> Merrni shfletuesin tuaj të internetit si shembull. Shkruani URL-në e uebfaqes suaj të preferuar. Pastaj një ditë më vonë ju doni të vizitoni përsëri këtë faqe në internet dhe të filloni të shtypni përsëri URL kur papritmas shfletuesi juaj plotëson automatikisht URL-në. Pra, duhet të ketë një vend të hard diskut tuaj ku ruhet saktësisht ai informacion. Një shembull tjetër janë menyja juaj e fillimit dhe programet tuaja Office; ato kujtojnë se cilët fajla keni hapur kohët e fundit. Ka shumë prej atyre informacioneve të ruajtura në hard diskun tuaj. Disa prej tyre përmenden në këtë slajd. Sidoqoftë ju mund të futeni në konfigurimin e sistemit tuaj dhe të programit dhe ta ndryshoni atë sjellje. Kështu që ju mund të shmangni ato gjurmë.</a:t>
            </a:r>
          </a:p>
          <a:p>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sq-AL" noProof="0"/>
              <a:t>Gjurmët e pashmangshme: Në kontrast me gjurmët e shmangshme, ato të pashmangshmet nuk mund të konfigurohen për t’i ndaluar.</a:t>
            </a:r>
            <a:r>
              <a:rPr lang="sq-AL" baseline="0" noProof="0"/>
              <a:t> Pra, probabiliteti për të gjetur të dhëna dëshmuese të ruajtura në mënyrë jo të qëllimshme në këto zona është mjaft i lartë edhe nëse i dyshuari përpiqet të pastrojë gjurmët e tij. Unë do t'ju shpjegoj termin Hapësira Slack dhe e Paalokuar për disa momente, por fatkeqësisht ne nuk mund të shkojmë në detaje të mëtejshme në këtë fazë.</a:t>
            </a:r>
          </a:p>
          <a:p>
            <a:endParaRPr lang="en-GB" noProof="0" dirty="0"/>
          </a:p>
          <a:p>
            <a:r>
              <a:rPr lang="sq-AL" noProof="0"/>
              <a:t>Le të shohim sesi Forenzika digjitale mund t'ju ndihmojë me ato gjurmë</a:t>
            </a:r>
            <a:r>
              <a:rPr lang="sq-AL" baseline="0" noProof="0"/>
              <a:t>.</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n-US" altLang="en-US" smtClean="0"/>
          </a:p>
        </p:txBody>
      </p:sp>
    </p:spTree>
    <p:extLst>
      <p:ext uri="{BB962C8B-B14F-4D97-AF65-F5344CB8AC3E}">
        <p14:creationId xmlns:p14="http://schemas.microsoft.com/office/powerpoint/2010/main" val="23623498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Këtu janë disa shembuj tjerë se çfarë lloj të dhënash mund t'ju sigurojë një ekzaminim i forenzikës digjitale:</a:t>
            </a:r>
          </a:p>
          <a:p>
            <a:endParaRPr lang="en-GB" noProof="0" dirty="0"/>
          </a:p>
          <a:p>
            <a:pPr marL="0" indent="0">
              <a:lnSpc>
                <a:spcPct val="150000"/>
              </a:lnSpc>
              <a:spcBef>
                <a:spcPts val="0"/>
              </a:spcBef>
              <a:buNone/>
            </a:pPr>
            <a:r>
              <a:rPr lang="sq-AL" b="1" noProof="0"/>
              <a:t>Të dhënat specifike të përdoruesit</a:t>
            </a:r>
          </a:p>
          <a:p>
            <a:pPr marL="0" indent="0">
              <a:lnSpc>
                <a:spcPct val="150000"/>
              </a:lnSpc>
              <a:spcBef>
                <a:spcPts val="0"/>
              </a:spcBef>
              <a:buNone/>
            </a:pPr>
            <a:r>
              <a:rPr lang="sq-AL" noProof="0"/>
              <a:t>Programet e përdorura, faqet e internetit të vizituara, kërkimet e kryera, fajlat e hapur/ruajtur</a:t>
            </a:r>
          </a:p>
          <a:p>
            <a:pPr marL="0" indent="0">
              <a:lnSpc>
                <a:spcPct val="150000"/>
              </a:lnSpc>
              <a:spcBef>
                <a:spcPts val="0"/>
              </a:spcBef>
              <a:buNone/>
            </a:pPr>
            <a:endParaRPr lang="en-GB" b="1" noProof="0" dirty="0"/>
          </a:p>
          <a:p>
            <a:pPr marL="0" indent="0">
              <a:lnSpc>
                <a:spcPct val="150000"/>
              </a:lnSpc>
              <a:spcBef>
                <a:spcPts val="0"/>
              </a:spcBef>
              <a:buNone/>
            </a:pPr>
            <a:r>
              <a:rPr lang="sq-AL" b="1" noProof="0"/>
              <a:t>Exif data</a:t>
            </a:r>
          </a:p>
          <a:p>
            <a:pPr marL="0" indent="0">
              <a:lnSpc>
                <a:spcPct val="150000"/>
              </a:lnSpc>
              <a:spcBef>
                <a:spcPts val="0"/>
              </a:spcBef>
              <a:buNone/>
            </a:pPr>
            <a:r>
              <a:rPr lang="sq-AL" noProof="0"/>
              <a:t>Kur dhe ku është bërë një fotografi me modelin e kamerës, numrin serik</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n-US" altLang="en-US" smtClean="0"/>
          </a:p>
        </p:txBody>
      </p:sp>
    </p:spTree>
    <p:extLst>
      <p:ext uri="{BB962C8B-B14F-4D97-AF65-F5344CB8AC3E}">
        <p14:creationId xmlns:p14="http://schemas.microsoft.com/office/powerpoint/2010/main" val="4805241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Këtu janë disa shembuj tjerë se çfarë lloj të dhënash mund t'ju sigurojë një ekzaminim i forenzikës digjitale:</a:t>
            </a:r>
          </a:p>
          <a:p>
            <a:endParaRPr lang="en-GB" noProof="0" dirty="0"/>
          </a:p>
          <a:p>
            <a:pPr marL="0" indent="0">
              <a:lnSpc>
                <a:spcPct val="150000"/>
              </a:lnSpc>
              <a:spcBef>
                <a:spcPts val="0"/>
              </a:spcBef>
              <a:buNone/>
            </a:pPr>
            <a:r>
              <a:rPr lang="sq-AL" b="1" noProof="0"/>
              <a:t>Të dhënat specifike të përdoruesit</a:t>
            </a:r>
          </a:p>
          <a:p>
            <a:pPr marL="0" indent="0">
              <a:lnSpc>
                <a:spcPct val="150000"/>
              </a:lnSpc>
              <a:spcBef>
                <a:spcPts val="0"/>
              </a:spcBef>
              <a:buNone/>
            </a:pPr>
            <a:r>
              <a:rPr lang="sq-AL" noProof="0"/>
              <a:t>Programet e përdorura, faqet e internetit të vizituara, kërkimet e kryera, fajlat e hapur/ruajtur</a:t>
            </a:r>
          </a:p>
          <a:p>
            <a:pPr marL="0" indent="0">
              <a:lnSpc>
                <a:spcPct val="150000"/>
              </a:lnSpc>
              <a:spcBef>
                <a:spcPts val="0"/>
              </a:spcBef>
              <a:buNone/>
            </a:pPr>
            <a:endParaRPr lang="en-GB" b="1" noProof="0" dirty="0"/>
          </a:p>
          <a:p>
            <a:pPr marL="0" indent="0">
              <a:lnSpc>
                <a:spcPct val="150000"/>
              </a:lnSpc>
              <a:spcBef>
                <a:spcPts val="0"/>
              </a:spcBef>
              <a:buNone/>
            </a:pPr>
            <a:r>
              <a:rPr lang="sq-AL" b="1" noProof="0"/>
              <a:t>Exif data</a:t>
            </a:r>
          </a:p>
          <a:p>
            <a:pPr marL="0" indent="0">
              <a:lnSpc>
                <a:spcPct val="150000"/>
              </a:lnSpc>
              <a:spcBef>
                <a:spcPts val="0"/>
              </a:spcBef>
              <a:buNone/>
            </a:pPr>
            <a:r>
              <a:rPr lang="sq-AL" noProof="0"/>
              <a:t>Kur dhe ku është bërë një fotografi me modelin e kamerës, numrin serik</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n-US" altLang="en-US" smtClean="0"/>
          </a:p>
        </p:txBody>
      </p:sp>
    </p:spTree>
    <p:extLst>
      <p:ext uri="{BB962C8B-B14F-4D97-AF65-F5344CB8AC3E}">
        <p14:creationId xmlns:p14="http://schemas.microsoft.com/office/powerpoint/2010/main" val="4815847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noProof="0"/>
              <a:t>Këtu janë disa shembuj tjerë se çfarë lloj të dhënash mund t'ju sigurojë një ekzaminim i forenzikës digjitale:</a:t>
            </a:r>
          </a:p>
          <a:p>
            <a:endParaRPr lang="en-GB" noProof="0" dirty="0"/>
          </a:p>
          <a:p>
            <a:pPr marL="0" indent="0">
              <a:lnSpc>
                <a:spcPct val="150000"/>
              </a:lnSpc>
              <a:spcBef>
                <a:spcPts val="0"/>
              </a:spcBef>
              <a:buNone/>
            </a:pPr>
            <a:r>
              <a:rPr lang="sq-AL" b="1" noProof="0"/>
              <a:t>Të dhënat specifike të përdoruesit</a:t>
            </a:r>
          </a:p>
          <a:p>
            <a:pPr marL="0" indent="0">
              <a:lnSpc>
                <a:spcPct val="150000"/>
              </a:lnSpc>
              <a:spcBef>
                <a:spcPts val="0"/>
              </a:spcBef>
              <a:buNone/>
            </a:pPr>
            <a:r>
              <a:rPr lang="sq-AL" noProof="0"/>
              <a:t>Programet e përdorura, faqet e internetit të vizituara, kërkimet e kryera, fajlat e hapur/ruajtur</a:t>
            </a:r>
          </a:p>
          <a:p>
            <a:pPr marL="0" indent="0">
              <a:lnSpc>
                <a:spcPct val="150000"/>
              </a:lnSpc>
              <a:spcBef>
                <a:spcPts val="0"/>
              </a:spcBef>
              <a:buNone/>
            </a:pPr>
            <a:endParaRPr lang="en-GB" b="1" noProof="0" dirty="0"/>
          </a:p>
          <a:p>
            <a:pPr marL="0" indent="0">
              <a:lnSpc>
                <a:spcPct val="150000"/>
              </a:lnSpc>
              <a:spcBef>
                <a:spcPts val="0"/>
              </a:spcBef>
              <a:buNone/>
            </a:pPr>
            <a:r>
              <a:rPr lang="sq-AL" b="1" noProof="0"/>
              <a:t>Exif data</a:t>
            </a:r>
          </a:p>
          <a:p>
            <a:pPr marL="0" indent="0">
              <a:lnSpc>
                <a:spcPct val="150000"/>
              </a:lnSpc>
              <a:spcBef>
                <a:spcPts val="0"/>
              </a:spcBef>
              <a:buNone/>
            </a:pPr>
            <a:r>
              <a:rPr lang="sq-AL" noProof="0"/>
              <a:t>Kur dhe ku është bërë një fotografi me modelin e kamerës, numrin serik</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n-US" altLang="en-US" smtClean="0"/>
          </a:p>
        </p:txBody>
      </p:sp>
    </p:spTree>
    <p:extLst>
      <p:ext uri="{BB962C8B-B14F-4D97-AF65-F5344CB8AC3E}">
        <p14:creationId xmlns:p14="http://schemas.microsoft.com/office/powerpoint/2010/main" val="1305468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to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77</a:t>
            </a:fld>
            <a:endParaRPr lang="en-GB" smtClean="0">
              <a:solidFill>
                <a:prstClr val="black"/>
              </a:solidFill>
            </a:endParaRPr>
          </a:p>
        </p:txBody>
      </p:sp>
    </p:spTree>
    <p:extLst>
      <p:ext uri="{BB962C8B-B14F-4D97-AF65-F5344CB8AC3E}">
        <p14:creationId xmlns:p14="http://schemas.microsoft.com/office/powerpoint/2010/main" val="13709262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endParaRPr lang="en-GB" sz="3600" dirty="0"/>
          </a:p>
        </p:txBody>
      </p:sp>
    </p:spTree>
    <p:extLst>
      <p:ext uri="{BB962C8B-B14F-4D97-AF65-F5344CB8AC3E}">
        <p14:creationId xmlns:p14="http://schemas.microsoft.com/office/powerpoint/2010/main" val="399689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3663" marR="0" indent="-3175"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n-ea"/>
                <a:cs typeface="+mn-cs"/>
              </a:rPr>
              <a:t>Nuk ka përkufizim të pranuar ndërkombëtarisht për provat elektronike. Sidoqoftë, në të gjitha vendet ekzistojnë rregullore që përmbajnë rregulla të cilat, në një farë mënyre, u referohen </a:t>
            </a:r>
            <a:r>
              <a:rPr lang="sq-AL" sz="1200" i="1">
                <a:solidFill>
                  <a:schemeClr val="tx1"/>
                </a:solidFill>
                <a:latin typeface="+mn-lt"/>
                <a:ea typeface="+mn-ea"/>
                <a:cs typeface="+mn-cs"/>
              </a:rPr>
              <a:t>provave elektronike</a:t>
            </a:r>
            <a:r>
              <a:rPr lang="sq-AL" sz="1200">
                <a:solidFill>
                  <a:schemeClr val="tx1"/>
                </a:solidFill>
                <a:latin typeface="+mn-lt"/>
                <a:ea typeface="+mn-ea"/>
                <a:cs typeface="+mn-cs"/>
              </a:rPr>
              <a:t>.</a:t>
            </a:r>
            <a:r>
              <a:rPr lang="sq-AL" sz="1200" i="1">
                <a:solidFill>
                  <a:schemeClr val="tx1"/>
                </a:solidFill>
                <a:latin typeface="+mn-lt"/>
                <a:ea typeface="+mn-ea"/>
                <a:cs typeface="+mn-cs"/>
              </a:rPr>
              <a:t> </a:t>
            </a:r>
          </a:p>
          <a:p>
            <a:pPr marL="93663" indent="-3175" algn="just">
              <a:buNone/>
            </a:pPr>
            <a:endParaRPr lang="en-US" dirty="0"/>
          </a:p>
          <a:p>
            <a:pPr marL="93663" indent="-3175" algn="just">
              <a:buNone/>
            </a:pPr>
            <a:r>
              <a:rPr lang="sq-AL"/>
              <a:t>“Përkufizimi” në udhëzuesin e KiE-së është:</a:t>
            </a:r>
          </a:p>
          <a:p>
            <a:pPr marL="0" indent="0" algn="just">
              <a:buNone/>
            </a:pPr>
            <a:r>
              <a:rPr lang="sq-AL" b="1" i="1"/>
              <a:t>“Çdo informacion i gjeneruar, i ruajtur ose i transmetuar në formë digjitale që mund të jetë i nevojshëm më vonë për të provuar ose hedhur poshtë një fakt të kontestuar në procedurat ligjore”.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q-AL" sz="1200">
                <a:solidFill>
                  <a:schemeClr val="tx1"/>
                </a:solidFill>
                <a:latin typeface="+mn-lt"/>
                <a:ea typeface="+mn-ea"/>
                <a:cs typeface="+mn-cs"/>
              </a:rPr>
              <a:t>Edhe një herë, është përgjegjësia e trajnerit të sigurojë që çdo përkufizim kombëtar që mund të ekzistojë të përfshihet në kursin për trajnimin në atë vend.</a:t>
            </a:r>
          </a:p>
          <a:p>
            <a:endParaRPr lang="en-GB" sz="1200" kern="1200" dirty="0">
              <a:solidFill>
                <a:schemeClr val="tx1"/>
              </a:solidFill>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solidFill>
                  <a:prstClr val="black"/>
                </a:solidFill>
              </a:rPr>
              <a:pPr>
                <a:defRPr/>
              </a:pPr>
              <a:t>8</a:t>
            </a:fld>
            <a:endParaRPr lang="en-US" smtClean="0">
              <a:solidFill>
                <a:prstClr val="black"/>
              </a:solidFill>
            </a:endParaRPr>
          </a:p>
        </p:txBody>
      </p:sp>
    </p:spTree>
    <p:extLst>
      <p:ext uri="{BB962C8B-B14F-4D97-AF65-F5344CB8AC3E}">
        <p14:creationId xmlns:p14="http://schemas.microsoft.com/office/powerpoint/2010/main" val="2296825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Dy slajdet e mëposhtme përcaktojnë në terma të përgjithshëm, kërkesat për prodhimin e provave dhe shpjegojnë ndryshimet dhe sfidat e provave elektronike.</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smtClean="0"/>
          </a:p>
        </p:txBody>
      </p:sp>
    </p:spTree>
    <p:extLst>
      <p:ext uri="{BB962C8B-B14F-4D97-AF65-F5344CB8AC3E}">
        <p14:creationId xmlns:p14="http://schemas.microsoft.com/office/powerpoint/2010/main" val="327932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39009769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5611748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88663528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79DE959-8F66-48C8-9B75-7129AEC57E19}"/>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xmlns=""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xmlns=""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xmlns=""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xmlns=""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5984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36681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5698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xmlns=""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861022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xmlns="" id="{20A8AF00-8302-4EB6-B590-39BD369534E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6787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11" name="Picture 2" descr="Asking questions | TeachingEnglish | British Council | BBC">
            <a:extLst>
              <a:ext uri="{FF2B5EF4-FFF2-40B4-BE49-F238E27FC236}">
                <a16:creationId xmlns:a16="http://schemas.microsoft.com/office/drawing/2014/main" xmlns=""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32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Slide Number Placeholder 4">
            <a:extLst>
              <a:ext uri="{FF2B5EF4-FFF2-40B4-BE49-F238E27FC236}">
                <a16:creationId xmlns:a16="http://schemas.microsoft.com/office/drawing/2014/main" xmlns=""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xmlns=""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xmlns=""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xmlns="" id="{9F79EE9D-52D5-4B6B-99C5-F7B7EF500FF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xmlns=""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33155129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xmlns="" id="{D8D75C77-33AE-4D9D-81BB-E8443987728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xmlns=""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xmlns=""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B9F9D650-1009-46ED-8222-4EE43ED1429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xmlns=""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64886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181308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2456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88207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23/03/2021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4086906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23/03/2021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801795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23/03/2021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29001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411519352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704494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300995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758793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39671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2566088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448809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321083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66352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23/03/2021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546346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23/03/2021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224080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9664014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23/03/2021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121603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12898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104455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178160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113920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169908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10342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169277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582341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23/03/2021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11720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33425108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23/03/2021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398111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23/03/2021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876903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591693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2447806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3891615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2920049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4092356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1200" b="1" dirty="0">
                <a:solidFill>
                  <a:srgbClr val="FFFFFF"/>
                </a:solidFill>
                <a:latin typeface="Verdana" charset="0"/>
                <a:ea typeface="MS PGothic" panose="020B0600070205080204" pitchFamily="34" charset="-128"/>
                <a:cs typeface="Verdana" charset="0"/>
              </a:rPr>
              <a:t>www.coe.int/cybercrime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n-US" sz="1200" b="1" dirty="0">
                <a:solidFill>
                  <a:srgbClr val="FFFFFF"/>
                </a:solidFill>
                <a:latin typeface="Verdana" charset="0"/>
                <a:ea typeface="MS PGothic" panose="020B0600070205080204" pitchFamily="34" charset="-128"/>
                <a:cs typeface="Verdana" charset="0"/>
              </a:rPr>
              <a:t> -</a:t>
            </a:r>
          </a:p>
        </p:txBody>
      </p:sp>
    </p:spTree>
    <p:extLst>
      <p:ext uri="{BB962C8B-B14F-4D97-AF65-F5344CB8AC3E}">
        <p14:creationId xmlns:p14="http://schemas.microsoft.com/office/powerpoint/2010/main" val="1283354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1466815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48210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73988881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23/03/2021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1589222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23/03/2021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3120252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23/03/2021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441295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1524000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673247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3248240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1100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1396189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96622155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978739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3/23/2021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04F3A-82BD-4011-AADB-1F79FD7DF4BC}" type="slidenum">
              <a:rPr lang="en-GB" smtClean="0"/>
              <a:pPr/>
              <a:t>‹#›</a:t>
            </a:fld>
            <a:endParaRPr lang="en-GB" dirty="0"/>
          </a:p>
        </p:txBody>
      </p:sp>
      <p:sp>
        <p:nvSpPr>
          <p:cNvPr id="7" name="Rectangle 6">
            <a:extLst>
              <a:ext uri="{FF2B5EF4-FFF2-40B4-BE49-F238E27FC236}">
                <a16:creationId xmlns:a16="http://schemas.microsoft.com/office/drawing/2014/main" xmlns=""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xmlns="" id="{4840FB52-8F74-4C62-BC14-146E37352582}"/>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xmlns=""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a:p>
        </p:txBody>
      </p:sp>
      <p:sp>
        <p:nvSpPr>
          <p:cNvPr id="10" name="Rectangle 11">
            <a:extLst>
              <a:ext uri="{FF2B5EF4-FFF2-40B4-BE49-F238E27FC236}">
                <a16:creationId xmlns:a16="http://schemas.microsoft.com/office/drawing/2014/main" xmlns="" id="{C0713AAC-84AF-4971-8FCB-8CABFE853DD0}"/>
              </a:ext>
            </a:extLst>
          </p:cNvPr>
          <p:cNvSpPr>
            <a:spLocks noChangeArrowheads="1"/>
          </p:cNvSpPr>
          <p:nvPr userDrawn="1"/>
        </p:nvSpPr>
        <p:spPr bwMode="auto">
          <a:xfrm>
            <a:off x="-60382" y="6596936"/>
            <a:ext cx="32176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000" b="0" i="0" baseline="0" dirty="0">
                <a:solidFill>
                  <a:srgbClr val="FFFFFF"/>
                </a:solidFill>
                <a:latin typeface="Calibri" panose="020F0502020204030204" pitchFamily="34" charset="0"/>
              </a:rPr>
              <a:t>www.coe.int/cybercrime			</a:t>
            </a:r>
          </a:p>
        </p:txBody>
      </p:sp>
    </p:spTree>
    <p:extLst>
      <p:ext uri="{BB962C8B-B14F-4D97-AF65-F5344CB8AC3E}">
        <p14:creationId xmlns:p14="http://schemas.microsoft.com/office/powerpoint/2010/main" val="8350459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6" r:id="rId17"/>
    <p:sldLayoutId id="2147483672" r:id="rId18"/>
    <p:sldLayoutId id="2147483664" r:id="rId19"/>
    <p:sldLayoutId id="2147483665" r:id="rId20"/>
    <p:sldLayoutId id="2147483666" r:id="rId21"/>
    <p:sldLayoutId id="2147483671"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23/03/2021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7202122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23/03/2021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7350694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23/03/2021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0617309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23/03/2021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6588172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eo.lucchetti@coe.in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3.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6.xml"/><Relationship Id="rId5" Type="http://schemas.openxmlformats.org/officeDocument/2006/relationships/image" Target="../media/image45.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6.xml"/><Relationship Id="rId5" Type="http://schemas.openxmlformats.org/officeDocument/2006/relationships/image" Target="../media/image54.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46.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46.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s>
</file>

<file path=ppt/slides/_rels/slide6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png"/><Relationship Id="rId7"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46.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png"/><Relationship Id="rId9"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64.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4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1.jpeg"/></Relationships>
</file>

<file path=ppt/slides/_rels/slide6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4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46.xml"/><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46.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46.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46.xml"/><Relationship Id="rId5"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46.xml"/><Relationship Id="rId5" Type="http://schemas.openxmlformats.org/officeDocument/2006/relationships/image" Target="../media/image93.png"/><Relationship Id="rId4"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46.xml"/><Relationship Id="rId5" Type="http://schemas.openxmlformats.org/officeDocument/2006/relationships/image" Target="../media/image95.pn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45.xml"/><Relationship Id="rId4" Type="http://schemas.openxmlformats.org/officeDocument/2006/relationships/hyperlink" Target="mailto:matteo.lucchetti@coe.i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xmlns="" id="{DBB67D73-B6F5-4B2A-AAA2-032087A05B37}"/>
              </a:ext>
            </a:extLst>
          </p:cNvPr>
          <p:cNvSpPr>
            <a:spLocks noGrp="1"/>
          </p:cNvSpPr>
          <p:nvPr>
            <p:ph sz="quarter" idx="11"/>
          </p:nvPr>
        </p:nvSpPr>
        <p:spPr>
          <a:xfrm>
            <a:off x="448274" y="1251039"/>
            <a:ext cx="8255888" cy="724409"/>
          </a:xfrm>
        </p:spPr>
        <p:txBody>
          <a:bodyPr>
            <a:normAutofit/>
          </a:bodyPr>
          <a:lstStyle/>
          <a:p>
            <a:r>
              <a:rPr lang="sq-AL" sz="1900">
                <a:latin typeface="+mn-lt"/>
              </a:rPr>
              <a:t>Trajnim hyrës gjyqësor për krimin kibernetik dhe provat elektronike</a:t>
            </a:r>
          </a:p>
          <a:p>
            <a:endParaRPr lang="en-GB" dirty="0"/>
          </a:p>
        </p:txBody>
      </p:sp>
      <p:sp>
        <p:nvSpPr>
          <p:cNvPr id="31" name="Text Placeholder 30">
            <a:extLst>
              <a:ext uri="{FF2B5EF4-FFF2-40B4-BE49-F238E27FC236}">
                <a16:creationId xmlns:a16="http://schemas.microsoft.com/office/drawing/2014/main" xmlns="" id="{A3637711-684D-4890-8B1A-C347F5BBB59D}"/>
              </a:ext>
            </a:extLst>
          </p:cNvPr>
          <p:cNvSpPr>
            <a:spLocks noGrp="1"/>
          </p:cNvSpPr>
          <p:nvPr>
            <p:ph type="body" sz="quarter" idx="12"/>
          </p:nvPr>
        </p:nvSpPr>
        <p:spPr/>
        <p:txBody>
          <a:bodyPr>
            <a:normAutofit/>
          </a:bodyPr>
          <a:lstStyle/>
          <a:p>
            <a:pPr>
              <a:spcBef>
                <a:spcPct val="0"/>
              </a:spcBef>
            </a:pPr>
            <a:r>
              <a:rPr lang="sq-AL" sz="3000">
                <a:latin typeface="+mn-lt"/>
              </a:rPr>
              <a:t>Sesioni 2.1:</a:t>
            </a:r>
          </a:p>
          <a:p>
            <a:pPr>
              <a:spcBef>
                <a:spcPct val="0"/>
              </a:spcBef>
            </a:pPr>
            <a:r>
              <a:rPr lang="sq-AL" sz="3000">
                <a:latin typeface="+mn-lt"/>
              </a:rPr>
              <a:t>Provat Digjitale dhe Elektronike</a:t>
            </a:r>
          </a:p>
          <a:p>
            <a:pPr>
              <a:spcBef>
                <a:spcPct val="0"/>
              </a:spcBef>
            </a:pPr>
            <a:endParaRPr lang="en-GB" altLang="en-US" sz="1100" dirty="0">
              <a:latin typeface="+mn-lt"/>
            </a:endParaRPr>
          </a:p>
          <a:p>
            <a:pPr>
              <a:spcBef>
                <a:spcPct val="0"/>
              </a:spcBef>
            </a:pPr>
            <a:endParaRPr lang="en-GB" altLang="en-US" sz="1100" dirty="0">
              <a:latin typeface="+mn-lt"/>
            </a:endParaRPr>
          </a:p>
          <a:p>
            <a:pPr>
              <a:spcBef>
                <a:spcPct val="0"/>
              </a:spcBef>
            </a:pPr>
            <a:endParaRPr lang="en-GB" altLang="en-US" sz="1100" dirty="0">
              <a:latin typeface="+mn-lt"/>
            </a:endParaRPr>
          </a:p>
          <a:p>
            <a:pPr>
              <a:spcBef>
                <a:spcPct val="0"/>
              </a:spcBef>
            </a:pPr>
            <a:endParaRPr lang="en-GB" altLang="en-US" sz="1400" dirty="0">
              <a:latin typeface="+mn-lt"/>
            </a:endParaRPr>
          </a:p>
          <a:p>
            <a:pPr>
              <a:spcBef>
                <a:spcPct val="0"/>
              </a:spcBef>
            </a:pPr>
            <a:r>
              <a:rPr lang="sq-AL" sz="1600">
                <a:latin typeface="+mn-lt"/>
              </a:rPr>
              <a:t>Xxxxx XXXXXXXX</a:t>
            </a:r>
          </a:p>
          <a:p>
            <a:pPr>
              <a:spcBef>
                <a:spcPct val="0"/>
              </a:spcBef>
            </a:pPr>
            <a:endParaRPr lang="en-GB" altLang="en-US" sz="1600" dirty="0">
              <a:latin typeface="+mn-lt"/>
            </a:endParaRPr>
          </a:p>
          <a:p>
            <a:pPr>
              <a:spcBef>
                <a:spcPct val="0"/>
              </a:spcBef>
            </a:pPr>
            <a:r>
              <a:rPr lang="sq-AL" sz="1600" b="0" i="1">
                <a:latin typeface="+mn-lt"/>
              </a:rPr>
              <a:t>Këshilli i Evropës</a:t>
            </a:r>
          </a:p>
          <a:p>
            <a:pPr>
              <a:spcBef>
                <a:spcPct val="0"/>
              </a:spcBef>
            </a:pPr>
            <a:endParaRPr lang="en-GB" altLang="en-US" sz="1600" dirty="0">
              <a:solidFill>
                <a:srgbClr val="2F618F"/>
              </a:solidFill>
              <a:latin typeface="+mn-lt"/>
              <a:hlinkClick r:id="rId3"/>
            </a:endParaRPr>
          </a:p>
          <a:p>
            <a:pPr>
              <a:spcBef>
                <a:spcPct val="0"/>
              </a:spcBef>
            </a:pPr>
            <a:r>
              <a:rPr lang="sq-AL" sz="1600">
                <a:solidFill>
                  <a:srgbClr val="2F618F"/>
                </a:solidFill>
                <a:latin typeface="+mn-lt"/>
              </a:rPr>
              <a:t>email</a:t>
            </a:r>
          </a:p>
          <a:p>
            <a:pPr>
              <a:spcBef>
                <a:spcPct val="0"/>
              </a:spcBef>
            </a:pPr>
            <a:endParaRPr lang="en-GB" altLang="en-US" sz="1400" dirty="0">
              <a:latin typeface="Verdana" panose="020B0604030504040204" pitchFamily="34" charset="0"/>
            </a:endParaRPr>
          </a:p>
          <a:p>
            <a:pPr>
              <a:spcBef>
                <a:spcPct val="0"/>
              </a:spcBef>
            </a:pPr>
            <a:endParaRPr lang="en-GB" altLang="en-US" sz="1400" dirty="0">
              <a:latin typeface="Verdana" panose="020B0604030504040204" pitchFamily="34" charset="0"/>
            </a:endParaRPr>
          </a:p>
          <a:p>
            <a:pPr>
              <a:spcBef>
                <a:spcPct val="0"/>
              </a:spcBef>
            </a:pPr>
            <a:endParaRPr lang="en-GB" altLang="en-US" sz="1200" dirty="0">
              <a:latin typeface="Verdana" panose="020B0604030504040204" pitchFamily="34" charset="0"/>
            </a:endParaRPr>
          </a:p>
          <a:p>
            <a:endParaRPr lang="en-GB" dirty="0"/>
          </a:p>
        </p:txBody>
      </p:sp>
      <p:sp>
        <p:nvSpPr>
          <p:cNvPr id="32" name="Text Placeholder 31">
            <a:extLst>
              <a:ext uri="{FF2B5EF4-FFF2-40B4-BE49-F238E27FC236}">
                <a16:creationId xmlns:a16="http://schemas.microsoft.com/office/drawing/2014/main" xmlns="" id="{4E9FDC2C-93EC-4C8A-9ECF-4C1E10889CE9}"/>
              </a:ext>
            </a:extLst>
          </p:cNvPr>
          <p:cNvSpPr>
            <a:spLocks noGrp="1"/>
          </p:cNvSpPr>
          <p:nvPr>
            <p:ph type="body" sz="quarter" idx="13"/>
          </p:nvPr>
        </p:nvSpPr>
        <p:spPr/>
        <p:txBody>
          <a:bodyPr/>
          <a:lstStyle/>
          <a:p>
            <a:r>
              <a:rPr lang="sq-AL" sz="1600" b="1">
                <a:latin typeface="+mn-lt"/>
              </a:rPr>
              <a:t>DD Muaji VVVV</a:t>
            </a:r>
          </a:p>
          <a:p>
            <a:endParaRPr lang="en-GB" dirty="0"/>
          </a:p>
        </p:txBody>
      </p:sp>
    </p:spTree>
    <p:extLst>
      <p:ext uri="{BB962C8B-B14F-4D97-AF65-F5344CB8AC3E}">
        <p14:creationId xmlns:p14="http://schemas.microsoft.com/office/powerpoint/2010/main" val="2337309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sq-AL" sz="3200">
                <a:solidFill>
                  <a:prstClr val="white"/>
                </a:solidFill>
                <a:latin typeface="Verdana" charset="0"/>
                <a:cs typeface="Verdana" charset="0"/>
              </a:rPr>
              <a:t>Dallimet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Prova elektronike</a:t>
            </a:r>
          </a:p>
          <a:p>
            <a:pPr lvl="1"/>
            <a:r>
              <a:rPr lang="sq-AL"/>
              <a:t>Natyra e të dhënave dhe informacionit të mbajtur në formë elektronike e bën më të lehtë punën me to sesa format tradicionale të provave</a:t>
            </a:r>
          </a:p>
          <a:p>
            <a:pPr lvl="1"/>
            <a:r>
              <a:rPr lang="sq-AL"/>
              <a:t>Krijon çështje specifike për sistemin e drejtësisë dhe kërkon që trajtimi i të dhënave të tilla të kryhet në një mënyrë që siguron që integriteti i vazhdueshëm i informacionit të ruhet dhe provohet.</a:t>
            </a:r>
          </a:p>
        </p:txBody>
      </p:sp>
      <p:sp>
        <p:nvSpPr>
          <p:cNvPr id="7" name="TextBox 6">
            <a:extLst>
              <a:ext uri="{FF2B5EF4-FFF2-40B4-BE49-F238E27FC236}">
                <a16:creationId xmlns:a16="http://schemas.microsoft.com/office/drawing/2014/main" xmlns="" id="{E31F9DB2-737B-48F0-AABB-B436F92755A8}"/>
              </a:ext>
            </a:extLst>
          </p:cNvPr>
          <p:cNvSpPr txBox="1"/>
          <p:nvPr/>
        </p:nvSpPr>
        <p:spPr>
          <a:xfrm>
            <a:off x="1743693" y="5301208"/>
            <a:ext cx="5656614" cy="830997"/>
          </a:xfrm>
          <a:prstGeom prst="rect">
            <a:avLst/>
          </a:prstGeom>
          <a:solidFill>
            <a:srgbClr val="F08A34"/>
          </a:solidFill>
        </p:spPr>
        <p:txBody>
          <a:bodyPr wrap="square" rtlCol="0">
            <a:spAutoFit/>
          </a:bodyPr>
          <a:lstStyle/>
          <a:p>
            <a:pPr algn="ctr" defTabSz="914400" eaLnBrk="0" fontAlgn="base" hangingPunct="0">
              <a:spcBef>
                <a:spcPct val="0"/>
              </a:spcBef>
              <a:spcAft>
                <a:spcPct val="0"/>
              </a:spcAft>
            </a:pPr>
            <a:r>
              <a:rPr lang="sq-AL" sz="2400">
                <a:solidFill>
                  <a:prstClr val="white"/>
                </a:solidFill>
                <a:ea typeface="MS PGothic" panose="020B0600070205080204" pitchFamily="34" charset="-128"/>
              </a:rPr>
              <a:t>Kjo është vështirësia me </a:t>
            </a:r>
          </a:p>
          <a:p>
            <a:pPr algn="ctr" defTabSz="914400" eaLnBrk="0" fontAlgn="base" hangingPunct="0">
              <a:spcBef>
                <a:spcPct val="0"/>
              </a:spcBef>
              <a:spcAft>
                <a:spcPct val="0"/>
              </a:spcAft>
            </a:pPr>
            <a:r>
              <a:rPr lang="sq-AL" sz="2400">
                <a:solidFill>
                  <a:prstClr val="white"/>
                </a:solidFill>
                <a:ea typeface="MS PGothic" panose="020B0600070205080204" pitchFamily="34" charset="-128"/>
              </a:rPr>
              <a:t>prova elektronike!</a:t>
            </a:r>
          </a:p>
        </p:txBody>
      </p:sp>
    </p:spTree>
    <p:extLst>
      <p:ext uri="{BB962C8B-B14F-4D97-AF65-F5344CB8AC3E}">
        <p14:creationId xmlns:p14="http://schemas.microsoft.com/office/powerpoint/2010/main" val="42649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Burimet &amp; llojet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Burimet</a:t>
            </a:r>
          </a:p>
          <a:p>
            <a:pPr lvl="1"/>
            <a:r>
              <a:rPr lang="sq-AL"/>
              <a:t>Çdo provë elektronike</a:t>
            </a:r>
          </a:p>
          <a:p>
            <a:pPr marL="57150" indent="0">
              <a:buNone/>
            </a:pPr>
            <a:r>
              <a:rPr lang="sq-AL" b="1">
                <a:solidFill>
                  <a:srgbClr val="0070C0"/>
                </a:solidFill>
              </a:rPr>
              <a:t>Llojet</a:t>
            </a:r>
          </a:p>
          <a:p>
            <a:pPr lvl="1"/>
            <a:r>
              <a:rPr lang="sq-AL"/>
              <a:t>Të dhënat statike (Dead Box - Kutia e vdekur)</a:t>
            </a:r>
          </a:p>
          <a:p>
            <a:pPr lvl="1"/>
            <a:r>
              <a:rPr lang="sq-AL"/>
              <a:t>Të dhënat e gjalla (Memoria &amp; Serverët)</a:t>
            </a:r>
          </a:p>
          <a:p>
            <a:pPr lvl="1"/>
            <a:r>
              <a:rPr lang="sq-AL"/>
              <a:t>Të dhënat në internet</a:t>
            </a:r>
          </a:p>
        </p:txBody>
      </p:sp>
    </p:spTree>
    <p:extLst>
      <p:ext uri="{BB962C8B-B14F-4D97-AF65-F5344CB8AC3E}">
        <p14:creationId xmlns:p14="http://schemas.microsoft.com/office/powerpoint/2010/main" val="3810046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Përkufizimet e Konventës së Budapestit </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dirty="0">
                <a:solidFill>
                  <a:srgbClr val="0070C0"/>
                </a:solidFill>
              </a:rPr>
              <a:t>Sistem kompjuterik</a:t>
            </a:r>
          </a:p>
          <a:p>
            <a:pPr lvl="1"/>
            <a:r>
              <a:rPr lang="sq-AL" dirty="0"/>
              <a:t>çdolloj pajisje apo grup i ndërlidhur ose pajisje të lidhura, një ose më shumë prej të cilave, sipas një programi kryejnë procesime automatike të të dhënave</a:t>
            </a:r>
          </a:p>
          <a:p>
            <a:pPr marL="0" indent="0">
              <a:buNone/>
            </a:pPr>
            <a:r>
              <a:rPr lang="sq-AL" b="1" dirty="0">
                <a:solidFill>
                  <a:srgbClr val="0070C0"/>
                </a:solidFill>
              </a:rPr>
              <a:t>Të dhëna kompjuterike</a:t>
            </a:r>
          </a:p>
          <a:p>
            <a:pPr lvl="1"/>
            <a:r>
              <a:rPr lang="sq-AL" dirty="0"/>
              <a:t>çfarëdolloj përfaqësimi i fakteve, informacioneve apo koncepteve në një formë të përshtatshme për procesim në një sistem kompjuterik, që përfshijnë një program të përshtatshëm për punën e një sistemi kompjuterik për të kryer një funksion</a:t>
            </a:r>
          </a:p>
        </p:txBody>
      </p:sp>
    </p:spTree>
    <p:extLst>
      <p:ext uri="{BB962C8B-B14F-4D97-AF65-F5344CB8AC3E}">
        <p14:creationId xmlns:p14="http://schemas.microsoft.com/office/powerpoint/2010/main" val="18012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Burimet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1F3A46C7-1142-46D6-9246-DACC355FBC4C}"/>
              </a:ext>
            </a:extLst>
          </p:cNvPr>
          <p:cNvPicPr>
            <a:picLocks noChangeAspect="1"/>
          </p:cNvPicPr>
          <p:nvPr/>
        </p:nvPicPr>
        <p:blipFill>
          <a:blip r:embed="rId4"/>
          <a:stretch>
            <a:fillRect/>
          </a:stretch>
        </p:blipFill>
        <p:spPr>
          <a:xfrm>
            <a:off x="35496" y="1052736"/>
            <a:ext cx="1552098" cy="1224136"/>
          </a:xfrm>
          <a:prstGeom prst="rect">
            <a:avLst/>
          </a:prstGeom>
        </p:spPr>
      </p:pic>
      <p:pic>
        <p:nvPicPr>
          <p:cNvPr id="7" name="Picture 6">
            <a:extLst>
              <a:ext uri="{FF2B5EF4-FFF2-40B4-BE49-F238E27FC236}">
                <a16:creationId xmlns:a16="http://schemas.microsoft.com/office/drawing/2014/main" xmlns="" id="{5DC68E51-1FA8-475F-A41B-8667BF33BC47}"/>
              </a:ext>
            </a:extLst>
          </p:cNvPr>
          <p:cNvPicPr>
            <a:picLocks noChangeAspect="1"/>
          </p:cNvPicPr>
          <p:nvPr/>
        </p:nvPicPr>
        <p:blipFill>
          <a:blip r:embed="rId5"/>
          <a:stretch>
            <a:fillRect/>
          </a:stretch>
        </p:blipFill>
        <p:spPr>
          <a:xfrm>
            <a:off x="1619672" y="1180042"/>
            <a:ext cx="1214352" cy="969523"/>
          </a:xfrm>
          <a:prstGeom prst="rect">
            <a:avLst/>
          </a:prstGeom>
        </p:spPr>
      </p:pic>
      <p:pic>
        <p:nvPicPr>
          <p:cNvPr id="1026" name="Picture 2" descr="What is a Server?">
            <a:extLst>
              <a:ext uri="{FF2B5EF4-FFF2-40B4-BE49-F238E27FC236}">
                <a16:creationId xmlns:a16="http://schemas.microsoft.com/office/drawing/2014/main" xmlns="" id="{E4E47E0B-947D-44AF-885D-9739702A39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961"/>
          <a:stretch/>
        </p:blipFill>
        <p:spPr bwMode="auto">
          <a:xfrm>
            <a:off x="2987824" y="1268760"/>
            <a:ext cx="1080120" cy="7996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328BAF59-E431-4BE5-AACF-1BD6AA00C9CB}"/>
              </a:ext>
            </a:extLst>
          </p:cNvPr>
          <p:cNvPicPr>
            <a:picLocks noChangeAspect="1"/>
          </p:cNvPicPr>
          <p:nvPr/>
        </p:nvPicPr>
        <p:blipFill>
          <a:blip r:embed="rId7"/>
          <a:stretch>
            <a:fillRect/>
          </a:stretch>
        </p:blipFill>
        <p:spPr>
          <a:xfrm>
            <a:off x="4211960" y="1063499"/>
            <a:ext cx="1443236" cy="1160716"/>
          </a:xfrm>
          <a:prstGeom prst="rect">
            <a:avLst/>
          </a:prstGeom>
        </p:spPr>
      </p:pic>
      <p:pic>
        <p:nvPicPr>
          <p:cNvPr id="15" name="Picture 14">
            <a:extLst>
              <a:ext uri="{FF2B5EF4-FFF2-40B4-BE49-F238E27FC236}">
                <a16:creationId xmlns:a16="http://schemas.microsoft.com/office/drawing/2014/main" xmlns="" id="{99DDA323-6FF4-46EF-9091-F5C43AA13A1B}"/>
              </a:ext>
            </a:extLst>
          </p:cNvPr>
          <p:cNvPicPr>
            <a:picLocks noChangeAspect="1"/>
          </p:cNvPicPr>
          <p:nvPr/>
        </p:nvPicPr>
        <p:blipFill>
          <a:blip r:embed="rId8"/>
          <a:stretch>
            <a:fillRect/>
          </a:stretch>
        </p:blipFill>
        <p:spPr>
          <a:xfrm>
            <a:off x="5580112" y="1112944"/>
            <a:ext cx="1098054" cy="1100719"/>
          </a:xfrm>
          <a:prstGeom prst="rect">
            <a:avLst/>
          </a:prstGeom>
        </p:spPr>
      </p:pic>
      <p:pic>
        <p:nvPicPr>
          <p:cNvPr id="17" name="Picture 16">
            <a:extLst>
              <a:ext uri="{FF2B5EF4-FFF2-40B4-BE49-F238E27FC236}">
                <a16:creationId xmlns:a16="http://schemas.microsoft.com/office/drawing/2014/main" xmlns="" id="{9B9351AB-0F8D-477A-A4D5-133B58721B95}"/>
              </a:ext>
            </a:extLst>
          </p:cNvPr>
          <p:cNvPicPr>
            <a:picLocks noChangeAspect="1"/>
          </p:cNvPicPr>
          <p:nvPr/>
        </p:nvPicPr>
        <p:blipFill>
          <a:blip r:embed="rId9"/>
          <a:stretch>
            <a:fillRect/>
          </a:stretch>
        </p:blipFill>
        <p:spPr>
          <a:xfrm>
            <a:off x="6732240" y="1216088"/>
            <a:ext cx="1205358" cy="855538"/>
          </a:xfrm>
          <a:prstGeom prst="rect">
            <a:avLst/>
          </a:prstGeom>
        </p:spPr>
      </p:pic>
      <p:pic>
        <p:nvPicPr>
          <p:cNvPr id="19" name="Picture 18">
            <a:extLst>
              <a:ext uri="{FF2B5EF4-FFF2-40B4-BE49-F238E27FC236}">
                <a16:creationId xmlns:a16="http://schemas.microsoft.com/office/drawing/2014/main" xmlns="" id="{E8F37D80-C902-443A-AFFC-AD8CAF68D8CF}"/>
              </a:ext>
            </a:extLst>
          </p:cNvPr>
          <p:cNvPicPr>
            <a:picLocks noChangeAspect="1"/>
          </p:cNvPicPr>
          <p:nvPr/>
        </p:nvPicPr>
        <p:blipFill>
          <a:blip r:embed="rId10"/>
          <a:stretch>
            <a:fillRect/>
          </a:stretch>
        </p:blipFill>
        <p:spPr>
          <a:xfrm>
            <a:off x="7956376" y="1066769"/>
            <a:ext cx="1127648" cy="1100719"/>
          </a:xfrm>
          <a:prstGeom prst="rect">
            <a:avLst/>
          </a:prstGeom>
        </p:spPr>
      </p:pic>
      <p:pic>
        <p:nvPicPr>
          <p:cNvPr id="21" name="Picture 20">
            <a:extLst>
              <a:ext uri="{FF2B5EF4-FFF2-40B4-BE49-F238E27FC236}">
                <a16:creationId xmlns:a16="http://schemas.microsoft.com/office/drawing/2014/main" xmlns="" id="{5428B946-33A5-4A5A-89F9-1E2AE3B8E297}"/>
              </a:ext>
            </a:extLst>
          </p:cNvPr>
          <p:cNvPicPr>
            <a:picLocks noChangeAspect="1"/>
          </p:cNvPicPr>
          <p:nvPr/>
        </p:nvPicPr>
        <p:blipFill>
          <a:blip r:embed="rId11"/>
          <a:stretch>
            <a:fillRect/>
          </a:stretch>
        </p:blipFill>
        <p:spPr>
          <a:xfrm>
            <a:off x="35496" y="2545388"/>
            <a:ext cx="1178730" cy="969235"/>
          </a:xfrm>
          <a:prstGeom prst="rect">
            <a:avLst/>
          </a:prstGeom>
        </p:spPr>
      </p:pic>
      <p:pic>
        <p:nvPicPr>
          <p:cNvPr id="23" name="Picture 22">
            <a:extLst>
              <a:ext uri="{FF2B5EF4-FFF2-40B4-BE49-F238E27FC236}">
                <a16:creationId xmlns:a16="http://schemas.microsoft.com/office/drawing/2014/main" xmlns="" id="{788E48E0-8CEC-4753-A86F-6754B9D6B164}"/>
              </a:ext>
            </a:extLst>
          </p:cNvPr>
          <p:cNvPicPr>
            <a:picLocks noChangeAspect="1"/>
          </p:cNvPicPr>
          <p:nvPr/>
        </p:nvPicPr>
        <p:blipFill>
          <a:blip r:embed="rId12"/>
          <a:stretch>
            <a:fillRect/>
          </a:stretch>
        </p:blipFill>
        <p:spPr>
          <a:xfrm>
            <a:off x="1403648" y="2450439"/>
            <a:ext cx="1542088" cy="1092451"/>
          </a:xfrm>
          <a:prstGeom prst="rect">
            <a:avLst/>
          </a:prstGeom>
        </p:spPr>
      </p:pic>
      <p:pic>
        <p:nvPicPr>
          <p:cNvPr id="25" name="Picture 24">
            <a:extLst>
              <a:ext uri="{FF2B5EF4-FFF2-40B4-BE49-F238E27FC236}">
                <a16:creationId xmlns:a16="http://schemas.microsoft.com/office/drawing/2014/main" xmlns="" id="{EAA113BE-0D99-4817-9CA9-D03A12186B3A}"/>
              </a:ext>
            </a:extLst>
          </p:cNvPr>
          <p:cNvPicPr>
            <a:picLocks noChangeAspect="1"/>
          </p:cNvPicPr>
          <p:nvPr/>
        </p:nvPicPr>
        <p:blipFill>
          <a:blip r:embed="rId13"/>
          <a:stretch>
            <a:fillRect/>
          </a:stretch>
        </p:blipFill>
        <p:spPr>
          <a:xfrm>
            <a:off x="3059832" y="2420888"/>
            <a:ext cx="1252310" cy="1276627"/>
          </a:xfrm>
          <a:prstGeom prst="rect">
            <a:avLst/>
          </a:prstGeom>
        </p:spPr>
      </p:pic>
      <p:pic>
        <p:nvPicPr>
          <p:cNvPr id="27" name="Picture 26">
            <a:extLst>
              <a:ext uri="{FF2B5EF4-FFF2-40B4-BE49-F238E27FC236}">
                <a16:creationId xmlns:a16="http://schemas.microsoft.com/office/drawing/2014/main" xmlns="" id="{C7043A15-FCA2-4589-9242-759EBE6C5057}"/>
              </a:ext>
            </a:extLst>
          </p:cNvPr>
          <p:cNvPicPr>
            <a:picLocks noChangeAspect="1"/>
          </p:cNvPicPr>
          <p:nvPr/>
        </p:nvPicPr>
        <p:blipFill>
          <a:blip r:embed="rId14"/>
          <a:stretch>
            <a:fillRect/>
          </a:stretch>
        </p:blipFill>
        <p:spPr>
          <a:xfrm>
            <a:off x="4355976" y="2565093"/>
            <a:ext cx="1399201" cy="988215"/>
          </a:xfrm>
          <a:prstGeom prst="rect">
            <a:avLst/>
          </a:prstGeom>
        </p:spPr>
      </p:pic>
      <p:pic>
        <p:nvPicPr>
          <p:cNvPr id="29" name="Picture 28">
            <a:extLst>
              <a:ext uri="{FF2B5EF4-FFF2-40B4-BE49-F238E27FC236}">
                <a16:creationId xmlns:a16="http://schemas.microsoft.com/office/drawing/2014/main" xmlns="" id="{70D6CAA9-7A11-4842-9FC7-3ECC6805E37D}"/>
              </a:ext>
            </a:extLst>
          </p:cNvPr>
          <p:cNvPicPr>
            <a:picLocks noChangeAspect="1"/>
          </p:cNvPicPr>
          <p:nvPr/>
        </p:nvPicPr>
        <p:blipFill>
          <a:blip r:embed="rId15"/>
          <a:stretch>
            <a:fillRect/>
          </a:stretch>
        </p:blipFill>
        <p:spPr>
          <a:xfrm>
            <a:off x="5580112" y="2697769"/>
            <a:ext cx="1135534" cy="855539"/>
          </a:xfrm>
          <a:prstGeom prst="rect">
            <a:avLst/>
          </a:prstGeom>
        </p:spPr>
      </p:pic>
      <p:pic>
        <p:nvPicPr>
          <p:cNvPr id="31" name="Picture 30">
            <a:extLst>
              <a:ext uri="{FF2B5EF4-FFF2-40B4-BE49-F238E27FC236}">
                <a16:creationId xmlns:a16="http://schemas.microsoft.com/office/drawing/2014/main" xmlns="" id="{40771EAA-0246-42CA-808C-9BC3B40E98A1}"/>
              </a:ext>
            </a:extLst>
          </p:cNvPr>
          <p:cNvPicPr>
            <a:picLocks noChangeAspect="1"/>
          </p:cNvPicPr>
          <p:nvPr/>
        </p:nvPicPr>
        <p:blipFill>
          <a:blip r:embed="rId16"/>
          <a:stretch>
            <a:fillRect/>
          </a:stretch>
        </p:blipFill>
        <p:spPr>
          <a:xfrm>
            <a:off x="6804248" y="2543944"/>
            <a:ext cx="1135534" cy="1009364"/>
          </a:xfrm>
          <a:prstGeom prst="rect">
            <a:avLst/>
          </a:prstGeom>
        </p:spPr>
      </p:pic>
      <p:pic>
        <p:nvPicPr>
          <p:cNvPr id="1025" name="Picture 1024">
            <a:extLst>
              <a:ext uri="{FF2B5EF4-FFF2-40B4-BE49-F238E27FC236}">
                <a16:creationId xmlns:a16="http://schemas.microsoft.com/office/drawing/2014/main" xmlns="" id="{12A7E402-3A3B-4988-AA9D-294E3FA58D80}"/>
              </a:ext>
            </a:extLst>
          </p:cNvPr>
          <p:cNvPicPr>
            <a:picLocks noChangeAspect="1"/>
          </p:cNvPicPr>
          <p:nvPr/>
        </p:nvPicPr>
        <p:blipFill>
          <a:blip r:embed="rId17"/>
          <a:stretch>
            <a:fillRect/>
          </a:stretch>
        </p:blipFill>
        <p:spPr>
          <a:xfrm>
            <a:off x="7956376" y="2520023"/>
            <a:ext cx="1076241" cy="1144846"/>
          </a:xfrm>
          <a:prstGeom prst="rect">
            <a:avLst/>
          </a:prstGeom>
        </p:spPr>
      </p:pic>
      <p:pic>
        <p:nvPicPr>
          <p:cNvPr id="1028" name="Picture 1027">
            <a:extLst>
              <a:ext uri="{FF2B5EF4-FFF2-40B4-BE49-F238E27FC236}">
                <a16:creationId xmlns:a16="http://schemas.microsoft.com/office/drawing/2014/main" xmlns="" id="{BE9D84AA-FF69-4AFB-80E3-6ACBEAD9FE6B}"/>
              </a:ext>
            </a:extLst>
          </p:cNvPr>
          <p:cNvPicPr>
            <a:picLocks noChangeAspect="1"/>
          </p:cNvPicPr>
          <p:nvPr/>
        </p:nvPicPr>
        <p:blipFill>
          <a:blip r:embed="rId18"/>
          <a:stretch>
            <a:fillRect/>
          </a:stretch>
        </p:blipFill>
        <p:spPr>
          <a:xfrm>
            <a:off x="141358" y="3789040"/>
            <a:ext cx="1340374" cy="1136162"/>
          </a:xfrm>
          <a:prstGeom prst="rect">
            <a:avLst/>
          </a:prstGeom>
        </p:spPr>
      </p:pic>
      <p:pic>
        <p:nvPicPr>
          <p:cNvPr id="1030" name="Picture 1029">
            <a:extLst>
              <a:ext uri="{FF2B5EF4-FFF2-40B4-BE49-F238E27FC236}">
                <a16:creationId xmlns:a16="http://schemas.microsoft.com/office/drawing/2014/main" xmlns="" id="{AEE22EA4-7EA8-48B8-A966-8C0D6DB47839}"/>
              </a:ext>
            </a:extLst>
          </p:cNvPr>
          <p:cNvPicPr>
            <a:picLocks noChangeAspect="1"/>
          </p:cNvPicPr>
          <p:nvPr/>
        </p:nvPicPr>
        <p:blipFill>
          <a:blip r:embed="rId19"/>
          <a:stretch>
            <a:fillRect/>
          </a:stretch>
        </p:blipFill>
        <p:spPr>
          <a:xfrm>
            <a:off x="1587594" y="3789040"/>
            <a:ext cx="786077" cy="1298134"/>
          </a:xfrm>
          <a:prstGeom prst="rect">
            <a:avLst/>
          </a:prstGeom>
        </p:spPr>
      </p:pic>
      <p:pic>
        <p:nvPicPr>
          <p:cNvPr id="1032" name="Picture 1031">
            <a:extLst>
              <a:ext uri="{FF2B5EF4-FFF2-40B4-BE49-F238E27FC236}">
                <a16:creationId xmlns:a16="http://schemas.microsoft.com/office/drawing/2014/main" xmlns="" id="{C9E51B79-D05F-4BDC-A6FC-00C9A3A94F6E}"/>
              </a:ext>
            </a:extLst>
          </p:cNvPr>
          <p:cNvPicPr>
            <a:picLocks noChangeAspect="1"/>
          </p:cNvPicPr>
          <p:nvPr/>
        </p:nvPicPr>
        <p:blipFill>
          <a:blip r:embed="rId20"/>
          <a:stretch>
            <a:fillRect/>
          </a:stretch>
        </p:blipFill>
        <p:spPr>
          <a:xfrm>
            <a:off x="2479533" y="3926754"/>
            <a:ext cx="1135534" cy="966556"/>
          </a:xfrm>
          <a:prstGeom prst="rect">
            <a:avLst/>
          </a:prstGeom>
        </p:spPr>
      </p:pic>
      <p:pic>
        <p:nvPicPr>
          <p:cNvPr id="1034" name="Picture 1033">
            <a:extLst>
              <a:ext uri="{FF2B5EF4-FFF2-40B4-BE49-F238E27FC236}">
                <a16:creationId xmlns:a16="http://schemas.microsoft.com/office/drawing/2014/main" xmlns="" id="{0F969BAE-998D-4961-9EC0-D24BF5E6574A}"/>
              </a:ext>
            </a:extLst>
          </p:cNvPr>
          <p:cNvPicPr>
            <a:picLocks noChangeAspect="1"/>
          </p:cNvPicPr>
          <p:nvPr/>
        </p:nvPicPr>
        <p:blipFill>
          <a:blip r:embed="rId21"/>
          <a:stretch>
            <a:fillRect/>
          </a:stretch>
        </p:blipFill>
        <p:spPr>
          <a:xfrm>
            <a:off x="3819810" y="3910147"/>
            <a:ext cx="1068998" cy="1065769"/>
          </a:xfrm>
          <a:prstGeom prst="rect">
            <a:avLst/>
          </a:prstGeom>
        </p:spPr>
      </p:pic>
      <p:pic>
        <p:nvPicPr>
          <p:cNvPr id="1036" name="Picture 1035">
            <a:extLst>
              <a:ext uri="{FF2B5EF4-FFF2-40B4-BE49-F238E27FC236}">
                <a16:creationId xmlns:a16="http://schemas.microsoft.com/office/drawing/2014/main" xmlns="" id="{1B82BDD8-C2F9-4708-8CD5-C7F97863C317}"/>
              </a:ext>
            </a:extLst>
          </p:cNvPr>
          <p:cNvPicPr>
            <a:picLocks noChangeAspect="1"/>
          </p:cNvPicPr>
          <p:nvPr/>
        </p:nvPicPr>
        <p:blipFill>
          <a:blip r:embed="rId22"/>
          <a:stretch>
            <a:fillRect/>
          </a:stretch>
        </p:blipFill>
        <p:spPr>
          <a:xfrm>
            <a:off x="5031455" y="3899945"/>
            <a:ext cx="824588" cy="1053282"/>
          </a:xfrm>
          <a:prstGeom prst="rect">
            <a:avLst/>
          </a:prstGeom>
        </p:spPr>
      </p:pic>
      <p:pic>
        <p:nvPicPr>
          <p:cNvPr id="1038" name="Picture 1037">
            <a:extLst>
              <a:ext uri="{FF2B5EF4-FFF2-40B4-BE49-F238E27FC236}">
                <a16:creationId xmlns:a16="http://schemas.microsoft.com/office/drawing/2014/main" xmlns="" id="{9CC8BC95-B981-427C-9D31-EC1A9D250BCD}"/>
              </a:ext>
            </a:extLst>
          </p:cNvPr>
          <p:cNvPicPr>
            <a:picLocks noChangeAspect="1"/>
          </p:cNvPicPr>
          <p:nvPr/>
        </p:nvPicPr>
        <p:blipFill>
          <a:blip r:embed="rId23"/>
          <a:stretch>
            <a:fillRect/>
          </a:stretch>
        </p:blipFill>
        <p:spPr>
          <a:xfrm>
            <a:off x="5940152" y="3923140"/>
            <a:ext cx="1347190" cy="973784"/>
          </a:xfrm>
          <a:prstGeom prst="rect">
            <a:avLst/>
          </a:prstGeom>
        </p:spPr>
      </p:pic>
      <p:pic>
        <p:nvPicPr>
          <p:cNvPr id="1040" name="Picture 1039">
            <a:extLst>
              <a:ext uri="{FF2B5EF4-FFF2-40B4-BE49-F238E27FC236}">
                <a16:creationId xmlns:a16="http://schemas.microsoft.com/office/drawing/2014/main" xmlns="" id="{79BD5883-EE1C-4EB5-8751-8BB985A8DA73}"/>
              </a:ext>
            </a:extLst>
          </p:cNvPr>
          <p:cNvPicPr>
            <a:picLocks noChangeAspect="1"/>
          </p:cNvPicPr>
          <p:nvPr/>
        </p:nvPicPr>
        <p:blipFill>
          <a:blip r:embed="rId24"/>
          <a:stretch>
            <a:fillRect/>
          </a:stretch>
        </p:blipFill>
        <p:spPr>
          <a:xfrm>
            <a:off x="7592848" y="3976067"/>
            <a:ext cx="1135534" cy="736634"/>
          </a:xfrm>
          <a:prstGeom prst="rect">
            <a:avLst/>
          </a:prstGeom>
        </p:spPr>
      </p:pic>
      <p:pic>
        <p:nvPicPr>
          <p:cNvPr id="1042" name="Picture 1041">
            <a:extLst>
              <a:ext uri="{FF2B5EF4-FFF2-40B4-BE49-F238E27FC236}">
                <a16:creationId xmlns:a16="http://schemas.microsoft.com/office/drawing/2014/main" xmlns="" id="{614B8264-A1EC-4F9E-A6F8-426AE181D6B3}"/>
              </a:ext>
            </a:extLst>
          </p:cNvPr>
          <p:cNvPicPr>
            <a:picLocks noChangeAspect="1"/>
          </p:cNvPicPr>
          <p:nvPr/>
        </p:nvPicPr>
        <p:blipFill>
          <a:blip r:embed="rId25"/>
          <a:stretch>
            <a:fillRect/>
          </a:stretch>
        </p:blipFill>
        <p:spPr>
          <a:xfrm>
            <a:off x="-36512" y="5237239"/>
            <a:ext cx="565973" cy="1200821"/>
          </a:xfrm>
          <a:prstGeom prst="rect">
            <a:avLst/>
          </a:prstGeom>
        </p:spPr>
      </p:pic>
      <p:pic>
        <p:nvPicPr>
          <p:cNvPr id="1044" name="Picture 1043">
            <a:extLst>
              <a:ext uri="{FF2B5EF4-FFF2-40B4-BE49-F238E27FC236}">
                <a16:creationId xmlns:a16="http://schemas.microsoft.com/office/drawing/2014/main" xmlns="" id="{FF291215-3EE9-42F1-9D6B-E6BB17D3FE5D}"/>
              </a:ext>
            </a:extLst>
          </p:cNvPr>
          <p:cNvPicPr>
            <a:picLocks noChangeAspect="1"/>
          </p:cNvPicPr>
          <p:nvPr/>
        </p:nvPicPr>
        <p:blipFill>
          <a:blip r:embed="rId26"/>
          <a:stretch>
            <a:fillRect/>
          </a:stretch>
        </p:blipFill>
        <p:spPr>
          <a:xfrm>
            <a:off x="539552" y="5260387"/>
            <a:ext cx="1206618" cy="1144846"/>
          </a:xfrm>
          <a:prstGeom prst="rect">
            <a:avLst/>
          </a:prstGeom>
        </p:spPr>
      </p:pic>
      <p:pic>
        <p:nvPicPr>
          <p:cNvPr id="1046" name="Picture 1045">
            <a:extLst>
              <a:ext uri="{FF2B5EF4-FFF2-40B4-BE49-F238E27FC236}">
                <a16:creationId xmlns:a16="http://schemas.microsoft.com/office/drawing/2014/main" xmlns="" id="{A8C2B44F-0920-444B-96A1-B1953EC2F1C8}"/>
              </a:ext>
            </a:extLst>
          </p:cNvPr>
          <p:cNvPicPr>
            <a:picLocks noChangeAspect="1"/>
          </p:cNvPicPr>
          <p:nvPr/>
        </p:nvPicPr>
        <p:blipFill>
          <a:blip r:embed="rId27"/>
          <a:stretch>
            <a:fillRect/>
          </a:stretch>
        </p:blipFill>
        <p:spPr>
          <a:xfrm>
            <a:off x="1691680" y="5250144"/>
            <a:ext cx="1236472" cy="1182241"/>
          </a:xfrm>
          <a:prstGeom prst="rect">
            <a:avLst/>
          </a:prstGeom>
        </p:spPr>
      </p:pic>
      <p:pic>
        <p:nvPicPr>
          <p:cNvPr id="1048" name="Picture 1047">
            <a:extLst>
              <a:ext uri="{FF2B5EF4-FFF2-40B4-BE49-F238E27FC236}">
                <a16:creationId xmlns:a16="http://schemas.microsoft.com/office/drawing/2014/main" xmlns="" id="{4E2A4394-0E15-4593-9006-8ED843DB8C88}"/>
              </a:ext>
            </a:extLst>
          </p:cNvPr>
          <p:cNvPicPr>
            <a:picLocks noChangeAspect="1"/>
          </p:cNvPicPr>
          <p:nvPr/>
        </p:nvPicPr>
        <p:blipFill>
          <a:blip r:embed="rId28"/>
          <a:stretch>
            <a:fillRect/>
          </a:stretch>
        </p:blipFill>
        <p:spPr>
          <a:xfrm>
            <a:off x="2843808" y="5350256"/>
            <a:ext cx="1227660" cy="935360"/>
          </a:xfrm>
          <a:prstGeom prst="rect">
            <a:avLst/>
          </a:prstGeom>
        </p:spPr>
      </p:pic>
      <p:pic>
        <p:nvPicPr>
          <p:cNvPr id="1050" name="Picture 1049">
            <a:extLst>
              <a:ext uri="{FF2B5EF4-FFF2-40B4-BE49-F238E27FC236}">
                <a16:creationId xmlns:a16="http://schemas.microsoft.com/office/drawing/2014/main" xmlns="" id="{4875B6AC-8B81-4AF5-A43A-F74A184E2E42}"/>
              </a:ext>
            </a:extLst>
          </p:cNvPr>
          <p:cNvPicPr>
            <a:picLocks noChangeAspect="1"/>
          </p:cNvPicPr>
          <p:nvPr/>
        </p:nvPicPr>
        <p:blipFill>
          <a:blip r:embed="rId29"/>
          <a:stretch>
            <a:fillRect/>
          </a:stretch>
        </p:blipFill>
        <p:spPr>
          <a:xfrm>
            <a:off x="4139952" y="5153117"/>
            <a:ext cx="1135534" cy="1087870"/>
          </a:xfrm>
          <a:prstGeom prst="rect">
            <a:avLst/>
          </a:prstGeom>
        </p:spPr>
      </p:pic>
      <p:pic>
        <p:nvPicPr>
          <p:cNvPr id="1052" name="Picture 1051">
            <a:extLst>
              <a:ext uri="{FF2B5EF4-FFF2-40B4-BE49-F238E27FC236}">
                <a16:creationId xmlns:a16="http://schemas.microsoft.com/office/drawing/2014/main" xmlns="" id="{334186FC-36E7-42D4-84B9-E58E3767AF3F}"/>
              </a:ext>
            </a:extLst>
          </p:cNvPr>
          <p:cNvPicPr>
            <a:picLocks noChangeAspect="1"/>
          </p:cNvPicPr>
          <p:nvPr/>
        </p:nvPicPr>
        <p:blipFill>
          <a:blip r:embed="rId30"/>
          <a:stretch>
            <a:fillRect/>
          </a:stretch>
        </p:blipFill>
        <p:spPr>
          <a:xfrm>
            <a:off x="5443749" y="5101272"/>
            <a:ext cx="1475656" cy="465037"/>
          </a:xfrm>
          <a:prstGeom prst="rect">
            <a:avLst/>
          </a:prstGeom>
        </p:spPr>
      </p:pic>
      <p:pic>
        <p:nvPicPr>
          <p:cNvPr id="1054" name="Picture 1053">
            <a:extLst>
              <a:ext uri="{FF2B5EF4-FFF2-40B4-BE49-F238E27FC236}">
                <a16:creationId xmlns:a16="http://schemas.microsoft.com/office/drawing/2014/main" xmlns="" id="{775866EA-4513-4018-8F67-8C4B1FD5BF8D}"/>
              </a:ext>
            </a:extLst>
          </p:cNvPr>
          <p:cNvPicPr>
            <a:picLocks noChangeAspect="1"/>
          </p:cNvPicPr>
          <p:nvPr/>
        </p:nvPicPr>
        <p:blipFill>
          <a:blip r:embed="rId31"/>
          <a:stretch>
            <a:fillRect/>
          </a:stretch>
        </p:blipFill>
        <p:spPr>
          <a:xfrm>
            <a:off x="6442171" y="5637909"/>
            <a:ext cx="1239788" cy="845788"/>
          </a:xfrm>
          <a:prstGeom prst="rect">
            <a:avLst/>
          </a:prstGeom>
        </p:spPr>
      </p:pic>
      <p:pic>
        <p:nvPicPr>
          <p:cNvPr id="1056" name="Picture 1055">
            <a:extLst>
              <a:ext uri="{FF2B5EF4-FFF2-40B4-BE49-F238E27FC236}">
                <a16:creationId xmlns:a16="http://schemas.microsoft.com/office/drawing/2014/main" xmlns="" id="{AD121D74-7A51-479A-98A1-AE25247D12B0}"/>
              </a:ext>
            </a:extLst>
          </p:cNvPr>
          <p:cNvPicPr>
            <a:picLocks noChangeAspect="1"/>
          </p:cNvPicPr>
          <p:nvPr/>
        </p:nvPicPr>
        <p:blipFill>
          <a:blip r:embed="rId32"/>
          <a:stretch>
            <a:fillRect/>
          </a:stretch>
        </p:blipFill>
        <p:spPr>
          <a:xfrm>
            <a:off x="7828143" y="5111250"/>
            <a:ext cx="1061127" cy="1253456"/>
          </a:xfrm>
          <a:prstGeom prst="rect">
            <a:avLst/>
          </a:prstGeom>
        </p:spPr>
      </p:pic>
    </p:spTree>
    <p:extLst>
      <p:ext uri="{BB962C8B-B14F-4D97-AF65-F5344CB8AC3E}">
        <p14:creationId xmlns:p14="http://schemas.microsoft.com/office/powerpoint/2010/main" val="214492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Burimet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lgn="just">
              <a:buNone/>
            </a:pPr>
            <a:r>
              <a:rPr lang="sq-AL" sz="2800" dirty="0"/>
              <a:t>Pajisjet dhe artikujt me të cilët u lidhën në një rrjet ose sistem në slajdin e mëparshëm përmbajnë:</a:t>
            </a:r>
          </a:p>
          <a:p>
            <a:pPr marL="0" indent="0">
              <a:buNone/>
            </a:pPr>
            <a:r>
              <a:rPr lang="sq-AL" sz="2800" b="1" dirty="0">
                <a:solidFill>
                  <a:srgbClr val="0070C0"/>
                </a:solidFill>
              </a:rPr>
              <a:t>Të dhënat e gjeneruara nga përdoruesi</a:t>
            </a:r>
          </a:p>
          <a:p>
            <a:pPr lvl="1"/>
            <a:r>
              <a:rPr lang="sq-AL" sz="2400" dirty="0"/>
              <a:t>dokumente, fotografi, fajla imazhesh, emaila dhe bashkëngjitjet e tyre, baza të dhënash dhe informacione financiare</a:t>
            </a:r>
          </a:p>
          <a:p>
            <a:pPr marL="57150" indent="0">
              <a:buNone/>
            </a:pPr>
            <a:r>
              <a:rPr lang="sq-AL" sz="2800" b="1" dirty="0">
                <a:solidFill>
                  <a:srgbClr val="0070C0"/>
                </a:solidFill>
              </a:rPr>
              <a:t>Të dhënat e gjeneruara nga pajisja</a:t>
            </a:r>
          </a:p>
          <a:p>
            <a:pPr lvl="1"/>
            <a:r>
              <a:rPr lang="sq-AL" sz="2400" dirty="0"/>
              <a:t>Historia e shfletimit në internet, regjistrat e bisedave, regjistrat e ngjarjeve dhe të dhëna në lidhje me shërbimet e tjera, kompjuterët dhe rrjetet me të cilat është lidhur pajisja</a:t>
            </a:r>
          </a:p>
          <a:p>
            <a:pPr marL="57150" indent="0" algn="ctr">
              <a:buNone/>
            </a:pPr>
            <a:r>
              <a:rPr lang="sq-AL" sz="2800" b="1" dirty="0">
                <a:solidFill>
                  <a:srgbClr val="FF0000"/>
                </a:solidFill>
              </a:rPr>
              <a:t>TË GJITHA KËTO MUND TË PARAQITEN SI PROVA</a:t>
            </a:r>
          </a:p>
        </p:txBody>
      </p:sp>
    </p:spTree>
    <p:extLst>
      <p:ext uri="{BB962C8B-B14F-4D97-AF65-F5344CB8AC3E}">
        <p14:creationId xmlns:p14="http://schemas.microsoft.com/office/powerpoint/2010/main" val="28972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Karakteristikat e të dhënave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a:t>Provat/të dhënat elektronike janë unike:</a:t>
            </a:r>
          </a:p>
          <a:p>
            <a:r>
              <a:rPr lang="sq-AL" b="1">
                <a:solidFill>
                  <a:srgbClr val="0070C0"/>
                </a:solidFill>
              </a:rPr>
              <a:t>E padukshme </a:t>
            </a:r>
            <a:r>
              <a:rPr lang="sq-AL"/>
              <a:t>- për syrin e pa trajnuar</a:t>
            </a:r>
          </a:p>
          <a:p>
            <a:r>
              <a:rPr lang="sq-AL" b="1">
                <a:solidFill>
                  <a:srgbClr val="0070C0"/>
                </a:solidFill>
              </a:rPr>
              <a:t>Interpretuar </a:t>
            </a:r>
            <a:r>
              <a:rPr lang="sq-AL"/>
              <a:t>-</a:t>
            </a:r>
            <a:r>
              <a:rPr lang="sq-AL" b="1">
                <a:solidFill>
                  <a:srgbClr val="0070C0"/>
                </a:solidFill>
              </a:rPr>
              <a:t> </a:t>
            </a:r>
            <a:r>
              <a:rPr lang="sq-AL"/>
              <a:t>nga specialisti</a:t>
            </a:r>
          </a:p>
          <a:p>
            <a:r>
              <a:rPr lang="sq-AL" b="1">
                <a:solidFill>
                  <a:srgbClr val="0070C0"/>
                </a:solidFill>
              </a:rPr>
              <a:t>E paqëndrueshme </a:t>
            </a:r>
            <a:r>
              <a:rPr lang="sq-AL"/>
              <a:t>- mund të ndryshojë shpejt dhe me lehtësi</a:t>
            </a:r>
          </a:p>
          <a:p>
            <a:r>
              <a:rPr lang="sq-AL" b="1">
                <a:solidFill>
                  <a:srgbClr val="0070C0"/>
                </a:solidFill>
              </a:rPr>
              <a:t>Ndryshuar apo shkatërruar </a:t>
            </a:r>
            <a:r>
              <a:rPr lang="sq-AL"/>
              <a:t>- në përdorim normal</a:t>
            </a:r>
          </a:p>
          <a:p>
            <a:r>
              <a:rPr lang="sq-AL" b="1">
                <a:solidFill>
                  <a:srgbClr val="0070C0"/>
                </a:solidFill>
              </a:rPr>
              <a:t>Kopjuar </a:t>
            </a:r>
            <a:r>
              <a:rPr lang="sq-AL"/>
              <a:t>- shumë herë pa kufi</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10055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Shqyrtimet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r>
              <a:rPr lang="sq-AL" sz="2800" b="1" dirty="0">
                <a:solidFill>
                  <a:srgbClr val="0070C0"/>
                </a:solidFill>
              </a:rPr>
              <a:t>Trajtuar </a:t>
            </a:r>
            <a:r>
              <a:rPr lang="sq-AL" sz="2800" dirty="0"/>
              <a:t>- nga specialistët</a:t>
            </a:r>
          </a:p>
          <a:p>
            <a:r>
              <a:rPr lang="sq-AL" sz="2800" b="1" dirty="0">
                <a:solidFill>
                  <a:srgbClr val="0070C0"/>
                </a:solidFill>
              </a:rPr>
              <a:t>Evoluim </a:t>
            </a:r>
            <a:r>
              <a:rPr lang="sq-AL" sz="2800" dirty="0"/>
              <a:t>-</a:t>
            </a:r>
            <a:r>
              <a:rPr lang="sq-AL" sz="2800" b="1" dirty="0">
                <a:solidFill>
                  <a:srgbClr val="0070C0"/>
                </a:solidFill>
              </a:rPr>
              <a:t> </a:t>
            </a:r>
            <a:r>
              <a:rPr lang="sq-AL" sz="2800" dirty="0"/>
              <a:t>burimet ndryshojnë me shpejtësi</a:t>
            </a:r>
          </a:p>
          <a:p>
            <a:r>
              <a:rPr lang="sq-AL" sz="2800" b="1" dirty="0">
                <a:solidFill>
                  <a:srgbClr val="0070C0"/>
                </a:solidFill>
              </a:rPr>
              <a:t>Procedurat </a:t>
            </a:r>
            <a:r>
              <a:rPr lang="sq-AL" sz="2800" dirty="0"/>
              <a:t>- mjetet dhe teknikat e duhura</a:t>
            </a:r>
          </a:p>
          <a:p>
            <a:r>
              <a:rPr lang="sq-AL" sz="2800" b="1" dirty="0">
                <a:solidFill>
                  <a:srgbClr val="0070C0"/>
                </a:solidFill>
              </a:rPr>
              <a:t>Pranueshmëria </a:t>
            </a:r>
            <a:r>
              <a:rPr lang="sq-AL" sz="2800" dirty="0"/>
              <a:t>- ndiqni udhëzimet dhe parimet</a:t>
            </a:r>
          </a:p>
          <a:p>
            <a:r>
              <a:rPr lang="sq-AL" sz="2800" b="1" dirty="0">
                <a:solidFill>
                  <a:srgbClr val="0070C0"/>
                </a:solidFill>
              </a:rPr>
              <a:t>Autenticiteti </a:t>
            </a:r>
            <a:r>
              <a:rPr lang="sq-AL" sz="2800" dirty="0"/>
              <a:t>- duhet të jetë i lidhur me incidentin</a:t>
            </a:r>
          </a:p>
          <a:p>
            <a:r>
              <a:rPr lang="sq-AL" sz="2800" b="1" dirty="0">
                <a:solidFill>
                  <a:srgbClr val="0070C0"/>
                </a:solidFill>
              </a:rPr>
              <a:t>Plotësia</a:t>
            </a:r>
            <a:r>
              <a:rPr lang="sq-AL" sz="2800" dirty="0"/>
              <a:t> - e gjithë historia dhe jo selektive</a:t>
            </a:r>
          </a:p>
          <a:p>
            <a:r>
              <a:rPr lang="sq-AL" sz="2800" b="1" dirty="0">
                <a:solidFill>
                  <a:srgbClr val="0070C0"/>
                </a:solidFill>
              </a:rPr>
              <a:t>Mbështetja në të </a:t>
            </a:r>
            <a:r>
              <a:rPr lang="sq-AL" sz="2800" dirty="0"/>
              <a:t>- nuk ka dyshim lidhur me të</a:t>
            </a:r>
          </a:p>
          <a:p>
            <a:r>
              <a:rPr lang="sq-AL" sz="2800" b="1" dirty="0">
                <a:solidFill>
                  <a:srgbClr val="0070C0"/>
                </a:solidFill>
              </a:rPr>
              <a:t>Besueshmëria</a:t>
            </a:r>
            <a:r>
              <a:rPr lang="sq-AL" sz="2800" dirty="0"/>
              <a:t> – të jetë e kuptueshme</a:t>
            </a:r>
          </a:p>
          <a:p>
            <a:r>
              <a:rPr lang="sq-AL" sz="2800" b="1" dirty="0">
                <a:solidFill>
                  <a:srgbClr val="0070C0"/>
                </a:solidFill>
              </a:rPr>
              <a:t>Proporcionaliteti</a:t>
            </a:r>
            <a:r>
              <a:rPr lang="sq-AL" sz="2800" dirty="0"/>
              <a:t> - përmbushja e testeve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39224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48AB73-6CF7-4B50-ACEB-48BD4182E7C5}"/>
              </a:ext>
            </a:extLst>
          </p:cNvPr>
          <p:cNvSpPr>
            <a:spLocks noGrp="1"/>
          </p:cNvSpPr>
          <p:nvPr>
            <p:ph type="sldNum" sz="quarter" idx="10"/>
          </p:nvPr>
        </p:nvSpPr>
        <p:spPr/>
        <p:txBody>
          <a:bodyPr/>
          <a:lstStyle/>
          <a:p>
            <a:fld id="{49C04F3A-82BD-4011-AADB-1F79FD7DF4BC}" type="slidenum">
              <a:rPr lang="en-GB" smtClean="0"/>
              <a:pPr/>
              <a:t>17</a:t>
            </a:fld>
            <a:endParaRPr lang="en-GB" smtClean="0"/>
          </a:p>
        </p:txBody>
      </p:sp>
    </p:spTree>
    <p:extLst>
      <p:ext uri="{BB962C8B-B14F-4D97-AF65-F5344CB8AC3E}">
        <p14:creationId xmlns:p14="http://schemas.microsoft.com/office/powerpoint/2010/main" val="1334815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Udhëzues për Provat Elektronike i Këshillit të Evropës</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Provat Digjitale dhe Elektronike</a:t>
            </a:r>
          </a:p>
        </p:txBody>
      </p:sp>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2</a:t>
            </a:r>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xmlns="" id="{0C586476-3D4B-4FB0-8239-59DBBE9C9648}"/>
              </a:ext>
            </a:extLst>
          </p:cNvPr>
          <p:cNvPicPr>
            <a:picLocks noChangeAspect="1"/>
          </p:cNvPicPr>
          <p:nvPr/>
        </p:nvPicPr>
        <p:blipFill>
          <a:blip r:embed="rId4"/>
          <a:stretch>
            <a:fillRect/>
          </a:stretch>
        </p:blipFill>
        <p:spPr>
          <a:xfrm>
            <a:off x="6513993" y="1323181"/>
            <a:ext cx="1981113" cy="2813050"/>
          </a:xfrm>
          <a:prstGeom prst="rect">
            <a:avLst/>
          </a:prstGeom>
          <a:scene3d>
            <a:camera prst="orthographicFront">
              <a:rot lat="21407214" lon="1320155" rev="21041167"/>
            </a:camera>
            <a:lightRig rig="threePt" dir="t"/>
          </a:scene3d>
          <a:sp3d>
            <a:bevelT/>
            <a:bevelB w="165100" prst="coolSlant"/>
          </a:sp3d>
        </p:spPr>
      </p:pic>
    </p:spTree>
    <p:extLst>
      <p:ext uri="{BB962C8B-B14F-4D97-AF65-F5344CB8AC3E}">
        <p14:creationId xmlns:p14="http://schemas.microsoft.com/office/powerpoint/2010/main" val="213483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Parathënie</a:t>
            </a:r>
          </a:p>
          <a:p>
            <a:r>
              <a:rPr lang="sq-AL"/>
              <a:t>Mund të zbatohet në TË GJITHA rastet e provave elektronike</a:t>
            </a:r>
          </a:p>
          <a:p>
            <a:r>
              <a:rPr lang="sq-AL"/>
              <a:t>Vendet duhet të marrin parasysh dokumentin dhe masat e tyre ligjore</a:t>
            </a:r>
          </a:p>
          <a:p>
            <a:r>
              <a:rPr lang="sq-AL"/>
              <a:t>Vendet duhet të shtojnë detajet e kontaktit të njësisë së tyre të ekspertëve</a:t>
            </a:r>
          </a:p>
          <a:p>
            <a:pPr marL="0" indent="0">
              <a:buNone/>
            </a:pPr>
            <a:endParaRPr lang="en-US" dirty="0"/>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92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CE3C051-7F78-4EAF-8CA3-B9689E461A1C}"/>
              </a:ext>
            </a:extLst>
          </p:cNvPr>
          <p:cNvSpPr>
            <a:spLocks noGrp="1"/>
          </p:cNvSpPr>
          <p:nvPr>
            <p:ph idx="1"/>
          </p:nvPr>
        </p:nvSpPr>
        <p:spPr/>
        <p:txBody>
          <a:bodyPr>
            <a:normAutofit lnSpcReduction="10000"/>
          </a:bodyPr>
          <a:lstStyle/>
          <a:p>
            <a:pPr marL="514350" indent="-514350">
              <a:lnSpc>
                <a:spcPct val="150000"/>
              </a:lnSpc>
              <a:buFont typeface="+mj-lt"/>
              <a:buAutoNum type="arabicPeriod"/>
            </a:pPr>
            <a:r>
              <a:rPr lang="sq-AL"/>
              <a:t>Çfarë është ‘prova elektronike’?</a:t>
            </a:r>
          </a:p>
          <a:p>
            <a:pPr marL="514350" indent="-514350">
              <a:lnSpc>
                <a:spcPct val="150000"/>
              </a:lnSpc>
              <a:buFont typeface="+mj-lt"/>
              <a:buAutoNum type="arabicPeriod"/>
            </a:pPr>
            <a:r>
              <a:rPr lang="sq-AL"/>
              <a:t>Udhëzues i Provave Elektronike i Këshillit të Evropës</a:t>
            </a:r>
          </a:p>
          <a:p>
            <a:pPr marL="514350" indent="-514350">
              <a:lnSpc>
                <a:spcPct val="150000"/>
              </a:lnSpc>
              <a:buFont typeface="+mj-lt"/>
              <a:buAutoNum type="arabicPeriod"/>
            </a:pPr>
            <a:r>
              <a:rPr lang="sq-AL"/>
              <a:t>Parimet e provave elektronike</a:t>
            </a:r>
          </a:p>
          <a:p>
            <a:pPr marL="514350" indent="-514350">
              <a:lnSpc>
                <a:spcPct val="150000"/>
              </a:lnSpc>
              <a:buFont typeface="+mj-lt"/>
              <a:buAutoNum type="arabicPeriod"/>
            </a:pPr>
            <a:r>
              <a:rPr lang="sq-AL"/>
              <a:t>Skenat e provave elektronike</a:t>
            </a:r>
          </a:p>
          <a:p>
            <a:pPr marL="514350" indent="-514350">
              <a:lnSpc>
                <a:spcPct val="150000"/>
              </a:lnSpc>
              <a:buFont typeface="+mj-lt"/>
              <a:buAutoNum type="arabicPeriod"/>
            </a:pPr>
            <a:r>
              <a:rPr lang="sq-AL"/>
              <a:t>Forenzika digjitale</a:t>
            </a:r>
          </a:p>
          <a:p>
            <a:pPr marL="0" indent="0">
              <a:buNone/>
            </a:pPr>
            <a:endParaRPr lang="en-GB" dirty="0"/>
          </a:p>
        </p:txBody>
      </p:sp>
      <p:sp>
        <p:nvSpPr>
          <p:cNvPr id="3" name="Slide Number Placeholder 2">
            <a:extLst>
              <a:ext uri="{FF2B5EF4-FFF2-40B4-BE49-F238E27FC236}">
                <a16:creationId xmlns:a16="http://schemas.microsoft.com/office/drawing/2014/main" xmlns="" id="{326DEE90-BBA0-4583-ACBF-ECFB113664A1}"/>
              </a:ext>
            </a:extLst>
          </p:cNvPr>
          <p:cNvSpPr>
            <a:spLocks noGrp="1"/>
          </p:cNvSpPr>
          <p:nvPr>
            <p:ph type="sldNum" sz="quarter" idx="10"/>
          </p:nvPr>
        </p:nvSpPr>
        <p:spPr/>
        <p:txBody>
          <a:bodyPr/>
          <a:lstStyle/>
          <a:p>
            <a:fld id="{49C04F3A-82BD-4011-AADB-1F79FD7DF4BC}" type="slidenum">
              <a:rPr lang="en-GB" smtClean="0"/>
              <a:pPr/>
              <a:t>2</a:t>
            </a:fld>
            <a:endParaRPr lang="en-GB" smtClean="0"/>
          </a:p>
        </p:txBody>
      </p:sp>
      <p:sp>
        <p:nvSpPr>
          <p:cNvPr id="4" name="Text Placeholder 3">
            <a:extLst>
              <a:ext uri="{FF2B5EF4-FFF2-40B4-BE49-F238E27FC236}">
                <a16:creationId xmlns:a16="http://schemas.microsoft.com/office/drawing/2014/main" xmlns="" id="{B9B1F5F5-B558-4D71-96FB-A9C9C54C9C78}"/>
              </a:ext>
            </a:extLst>
          </p:cNvPr>
          <p:cNvSpPr>
            <a:spLocks noGrp="1"/>
          </p:cNvSpPr>
          <p:nvPr>
            <p:ph type="body" sz="quarter" idx="11"/>
          </p:nvPr>
        </p:nvSpPr>
        <p:spPr/>
        <p:txBody>
          <a:bodyPr/>
          <a:lstStyle/>
          <a:p>
            <a:endParaRPr lang="en-GB" dirty="0">
              <a:latin typeface="Verdana" charset="0"/>
              <a:cs typeface="Verdana" charset="0"/>
            </a:endParaRPr>
          </a:p>
          <a:p>
            <a:r>
              <a:rPr lang="sq-AL">
                <a:latin typeface="Verdana" charset="0"/>
                <a:cs typeface="Verdana" charset="0"/>
              </a:rPr>
              <a:t>Përmbajtja e seancës</a:t>
            </a:r>
          </a:p>
          <a:p>
            <a:endParaRPr lang="en-GB" dirty="0"/>
          </a:p>
        </p:txBody>
      </p:sp>
    </p:spTree>
    <p:extLst>
      <p:ext uri="{BB962C8B-B14F-4D97-AF65-F5344CB8AC3E}">
        <p14:creationId xmlns:p14="http://schemas.microsoft.com/office/powerpoint/2010/main" val="2485740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Historiku</a:t>
            </a:r>
          </a:p>
          <a:p>
            <a:r>
              <a:rPr lang="sq-AL"/>
              <a:t>Kërkesat për më shumë udhëzime nga projektet lidhur me krimin kibernetik të KiE-së</a:t>
            </a:r>
          </a:p>
          <a:p>
            <a:r>
              <a:rPr lang="sq-AL"/>
              <a:t>Projekti Cybercrime@IPA në bashkëpunim me Projektin global për Krimin Kibernetik mbështet një dokument udhëzues</a:t>
            </a:r>
          </a:p>
          <a:p>
            <a:r>
              <a:rPr lang="sq-AL"/>
              <a:t>Mjet i rëndësishëm për zbatuesit e ligjit dhe gjyqtarët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56689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Qëllimi</a:t>
            </a:r>
          </a:p>
          <a:p>
            <a:r>
              <a:rPr lang="sq-AL"/>
              <a:t>Mbështetje dhe udhëzime në identifikimin, trajtimin dhe ekzaminimin e provave elektronike</a:t>
            </a:r>
          </a:p>
          <a:p>
            <a:r>
              <a:rPr lang="sq-AL"/>
              <a:t>Nuk është manual hap pas hapi</a:t>
            </a:r>
          </a:p>
          <a:p>
            <a:r>
              <a:rPr lang="sq-AL"/>
              <a:t>Dokument i nivelit bazë me këshilla praktike</a:t>
            </a:r>
          </a:p>
          <a:p>
            <a:r>
              <a:rPr lang="sq-AL"/>
              <a:t>Dokument i modelit që mund të përshtatet dhe personalizohet, me parime gjithëpërfshirëse të pranuara ndërkombëtarisht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57933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Për kë është?</a:t>
            </a:r>
          </a:p>
          <a:p>
            <a:r>
              <a:rPr lang="sq-AL"/>
              <a:t>Vendet që zhvillojnë përgjigje ndaj krimit kibernetik dhe vendosin rregulla/protokolle për prova elektronike</a:t>
            </a:r>
          </a:p>
          <a:p>
            <a:r>
              <a:rPr lang="sq-AL"/>
              <a:t>Shumica e udhëzuesve ekzistues janë për zbatimin e ligjit - kjo është për një audiencë më të gjerë duke përfshirë gjyqtarët dhe prokurorët, avokatët e sektorit privat, noterët, etj.</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42191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Si duhet të përdoret</a:t>
            </a:r>
          </a:p>
          <a:p>
            <a:r>
              <a:rPr lang="sq-AL"/>
              <a:t>Jini plotësisht njohës të ligjeve të vendit tuaj në këtë fushë</a:t>
            </a:r>
          </a:p>
          <a:p>
            <a:pPr lvl="1"/>
            <a:r>
              <a:rPr lang="sq-AL"/>
              <a:t>Ligji kombëtar është burimi kryesor i referimit</a:t>
            </a:r>
          </a:p>
          <a:p>
            <a:pPr lvl="1"/>
            <a:r>
              <a:rPr lang="sq-AL"/>
              <a:t>Nuk pritet që udhëzuesi t'i kundërshtojë këto</a:t>
            </a:r>
          </a:p>
          <a:p>
            <a:r>
              <a:rPr lang="sq-AL"/>
              <a:t>Zbërthyer në seksione për lehtësi</a:t>
            </a:r>
          </a:p>
          <a:p>
            <a:pPr lvl="1"/>
            <a:r>
              <a:rPr lang="sq-AL"/>
              <a:t>Nga ‘djepi në varr’</a:t>
            </a:r>
          </a:p>
          <a:p>
            <a:r>
              <a:rPr lang="sq-AL"/>
              <a:t>Ka seksione të specializuara</a:t>
            </a:r>
          </a:p>
          <a:p>
            <a:pPr lvl="1"/>
            <a:r>
              <a:rPr lang="sq-AL"/>
              <a:t>Zbatuesit e ligjit, gjyqtarët, prokurorët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329317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1B89B48A-E780-4634-9E65-6ECDD40ACBE9}"/>
              </a:ext>
            </a:extLst>
          </p:cNvPr>
          <p:cNvPicPr>
            <a:picLocks noChangeAspect="1"/>
          </p:cNvPicPr>
          <p:nvPr/>
        </p:nvPicPr>
        <p:blipFill>
          <a:blip r:embed="rId3"/>
          <a:stretch>
            <a:fillRect/>
          </a:stretch>
        </p:blipFill>
        <p:spPr>
          <a:xfrm>
            <a:off x="4702969" y="4554501"/>
            <a:ext cx="3456384" cy="1795560"/>
          </a:xfrm>
          <a:prstGeom prst="rect">
            <a:avLst/>
          </a:prstGeom>
        </p:spPr>
      </p:pic>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Ai përfshin</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pic>
        <p:nvPicPr>
          <p:cNvPr id="5" name="Picture 4">
            <a:extLst>
              <a:ext uri="{FF2B5EF4-FFF2-40B4-BE49-F238E27FC236}">
                <a16:creationId xmlns:a16="http://schemas.microsoft.com/office/drawing/2014/main" xmlns="" id="{3B978CEF-5878-436C-A277-FB7A16E1D62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3774" y="1855168"/>
            <a:ext cx="977999" cy="908306"/>
          </a:xfrm>
          <a:prstGeom prst="rect">
            <a:avLst/>
          </a:prstGeom>
          <a:noFill/>
        </p:spPr>
      </p:pic>
      <p:pic>
        <p:nvPicPr>
          <p:cNvPr id="6" name="Bild 1">
            <a:extLst>
              <a:ext uri="{FF2B5EF4-FFF2-40B4-BE49-F238E27FC236}">
                <a16:creationId xmlns:a16="http://schemas.microsoft.com/office/drawing/2014/main" xmlns="" id="{A14F180F-E942-4409-A15B-28048112668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835696" y="1915558"/>
            <a:ext cx="890841" cy="867867"/>
          </a:xfrm>
          <a:prstGeom prst="rect">
            <a:avLst/>
          </a:prstGeom>
          <a:noFill/>
          <a:ln>
            <a:noFill/>
          </a:ln>
        </p:spPr>
      </p:pic>
      <p:pic>
        <p:nvPicPr>
          <p:cNvPr id="7" name="Picture 6" descr="C:\Users\URASMUSSEN\AppData\Local\Microsoft\Windows\Temporary Internet Files\Content.Word\gnome_terminal-1.png">
            <a:extLst>
              <a:ext uri="{FF2B5EF4-FFF2-40B4-BE49-F238E27FC236}">
                <a16:creationId xmlns:a16="http://schemas.microsoft.com/office/drawing/2014/main" xmlns="" id="{88FE8A33-034B-47E2-950E-7D1B124DCEB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330660" y="1932984"/>
            <a:ext cx="839595" cy="777565"/>
          </a:xfrm>
          <a:prstGeom prst="rect">
            <a:avLst/>
          </a:prstGeom>
          <a:noFill/>
          <a:ln>
            <a:noFill/>
          </a:ln>
        </p:spPr>
      </p:pic>
      <p:pic>
        <p:nvPicPr>
          <p:cNvPr id="8" name="Grafik 87">
            <a:extLst>
              <a:ext uri="{FF2B5EF4-FFF2-40B4-BE49-F238E27FC236}">
                <a16:creationId xmlns:a16="http://schemas.microsoft.com/office/drawing/2014/main" xmlns="" id="{7895817D-FD14-4BBF-99EF-8E6626C768CD}"/>
              </a:ext>
            </a:extLst>
          </p:cNvPr>
          <p:cNvPicPr/>
          <p:nvPr/>
        </p:nvPicPr>
        <p:blipFill>
          <a:blip r:embed="rId9">
            <a:extLst>
              <a:ext uri="{28A0092B-C50C-407E-A947-70E740481C1C}">
                <a14:useLocalDpi xmlns:a14="http://schemas.microsoft.com/office/drawing/2010/main" val="0"/>
              </a:ext>
            </a:extLst>
          </a:blip>
          <a:stretch>
            <a:fillRect/>
          </a:stretch>
        </p:blipFill>
        <p:spPr>
          <a:xfrm>
            <a:off x="5034913" y="1830407"/>
            <a:ext cx="949495" cy="1060420"/>
          </a:xfrm>
          <a:prstGeom prst="rect">
            <a:avLst/>
          </a:prstGeom>
        </p:spPr>
      </p:pic>
      <p:pic>
        <p:nvPicPr>
          <p:cNvPr id="18" name="Grafik 397">
            <a:extLst>
              <a:ext uri="{FF2B5EF4-FFF2-40B4-BE49-F238E27FC236}">
                <a16:creationId xmlns:a16="http://schemas.microsoft.com/office/drawing/2014/main" xmlns="" id="{57C3005B-F79D-41A9-9425-F1B99A60B5D1}"/>
              </a:ext>
            </a:extLst>
          </p:cNvPr>
          <p:cNvPicPr/>
          <p:nvPr/>
        </p:nvPicPr>
        <p:blipFill>
          <a:blip r:embed="rId10">
            <a:extLst>
              <a:ext uri="{28A0092B-C50C-407E-A947-70E740481C1C}">
                <a14:useLocalDpi xmlns:a14="http://schemas.microsoft.com/office/drawing/2010/main" val="0"/>
              </a:ext>
            </a:extLst>
          </a:blip>
          <a:stretch>
            <a:fillRect/>
          </a:stretch>
        </p:blipFill>
        <p:spPr>
          <a:xfrm>
            <a:off x="6262930" y="1825408"/>
            <a:ext cx="1007392" cy="1048166"/>
          </a:xfrm>
          <a:prstGeom prst="rect">
            <a:avLst/>
          </a:prstGeom>
        </p:spPr>
      </p:pic>
      <p:pic>
        <p:nvPicPr>
          <p:cNvPr id="20" name="Grafik 398">
            <a:extLst>
              <a:ext uri="{FF2B5EF4-FFF2-40B4-BE49-F238E27FC236}">
                <a16:creationId xmlns:a16="http://schemas.microsoft.com/office/drawing/2014/main" xmlns="" id="{5AE964E5-7599-4CB5-90CC-D89DB343FE99}"/>
              </a:ext>
            </a:extLst>
          </p:cNvPr>
          <p:cNvPicPr/>
          <p:nvPr/>
        </p:nvPicPr>
        <p:blipFill>
          <a:blip r:embed="rId11">
            <a:extLst>
              <a:ext uri="{28A0092B-C50C-407E-A947-70E740481C1C}">
                <a14:useLocalDpi xmlns:a14="http://schemas.microsoft.com/office/drawing/2010/main" val="0"/>
              </a:ext>
            </a:extLst>
          </a:blip>
          <a:stretch>
            <a:fillRect/>
          </a:stretch>
        </p:blipFill>
        <p:spPr>
          <a:xfrm>
            <a:off x="7488144" y="1825408"/>
            <a:ext cx="1036089" cy="1048163"/>
          </a:xfrm>
          <a:prstGeom prst="rect">
            <a:avLst/>
          </a:prstGeom>
        </p:spPr>
      </p:pic>
      <p:sp>
        <p:nvSpPr>
          <p:cNvPr id="22" name="TextBox 21">
            <a:extLst>
              <a:ext uri="{FF2B5EF4-FFF2-40B4-BE49-F238E27FC236}">
                <a16:creationId xmlns:a16="http://schemas.microsoft.com/office/drawing/2014/main" xmlns="" id="{CAD6DD3A-B7CB-4DC8-ABF8-AE93F332D0B7}"/>
              </a:ext>
            </a:extLst>
          </p:cNvPr>
          <p:cNvSpPr txBox="1"/>
          <p:nvPr/>
        </p:nvSpPr>
        <p:spPr>
          <a:xfrm>
            <a:off x="161111" y="2783425"/>
            <a:ext cx="1303324" cy="369332"/>
          </a:xfrm>
          <a:prstGeom prst="rect">
            <a:avLst/>
          </a:prstGeom>
          <a:noFill/>
        </p:spPr>
        <p:txBody>
          <a:bodyPr wrap="none" rtlCol="0">
            <a:spAutoFit/>
          </a:bodyPr>
          <a:lstStyle/>
          <a:p>
            <a:pPr algn="ctr"/>
            <a:r>
              <a:rPr lang="sq-AL"/>
              <a:t>Informacioni</a:t>
            </a:r>
          </a:p>
        </p:txBody>
      </p:sp>
      <p:sp>
        <p:nvSpPr>
          <p:cNvPr id="24" name="TextBox 23">
            <a:extLst>
              <a:ext uri="{FF2B5EF4-FFF2-40B4-BE49-F238E27FC236}">
                <a16:creationId xmlns:a16="http://schemas.microsoft.com/office/drawing/2014/main" xmlns="" id="{B95876F1-3A42-4121-8044-D3D41304DBC5}"/>
              </a:ext>
            </a:extLst>
          </p:cNvPr>
          <p:cNvSpPr txBox="1"/>
          <p:nvPr/>
        </p:nvSpPr>
        <p:spPr>
          <a:xfrm>
            <a:off x="1464578" y="2782669"/>
            <a:ext cx="1633076" cy="646331"/>
          </a:xfrm>
          <a:prstGeom prst="rect">
            <a:avLst/>
          </a:prstGeom>
          <a:noFill/>
        </p:spPr>
        <p:txBody>
          <a:bodyPr wrap="none" rtlCol="0">
            <a:spAutoFit/>
          </a:bodyPr>
          <a:lstStyle/>
          <a:p>
            <a:pPr algn="ctr"/>
            <a:r>
              <a:rPr lang="sq-AL" dirty="0" smtClean="0"/>
              <a:t>Informacion</a:t>
            </a:r>
            <a:r>
              <a:rPr lang="en-US" dirty="0" smtClean="0"/>
              <a:t>e</a:t>
            </a:r>
            <a:endParaRPr lang="sq-AL" dirty="0"/>
          </a:p>
          <a:p>
            <a:pPr algn="ctr"/>
            <a:r>
              <a:rPr lang="en-US" dirty="0" smtClean="0"/>
              <a:t>t</a:t>
            </a:r>
            <a:r>
              <a:rPr lang="sq-AL" dirty="0" smtClean="0"/>
              <a:t>ë rëndësishm</a:t>
            </a:r>
            <a:r>
              <a:rPr lang="en-US" dirty="0" smtClean="0"/>
              <a:t>e</a:t>
            </a:r>
            <a:endParaRPr lang="sq-AL" dirty="0"/>
          </a:p>
        </p:txBody>
      </p:sp>
      <p:sp>
        <p:nvSpPr>
          <p:cNvPr id="26" name="TextBox 25">
            <a:extLst>
              <a:ext uri="{FF2B5EF4-FFF2-40B4-BE49-F238E27FC236}">
                <a16:creationId xmlns:a16="http://schemas.microsoft.com/office/drawing/2014/main" xmlns="" id="{FFEAEF8C-8046-4ED6-9287-9CF6A701C615}"/>
              </a:ext>
            </a:extLst>
          </p:cNvPr>
          <p:cNvSpPr txBox="1"/>
          <p:nvPr/>
        </p:nvSpPr>
        <p:spPr>
          <a:xfrm>
            <a:off x="2899127" y="2782669"/>
            <a:ext cx="1702660" cy="646331"/>
          </a:xfrm>
          <a:prstGeom prst="rect">
            <a:avLst/>
          </a:prstGeom>
          <a:noFill/>
        </p:spPr>
        <p:txBody>
          <a:bodyPr wrap="none" rtlCol="0">
            <a:spAutoFit/>
          </a:bodyPr>
          <a:lstStyle/>
          <a:p>
            <a:pPr algn="ctr"/>
            <a:r>
              <a:rPr lang="sq-AL"/>
              <a:t>Tejet teknik</a:t>
            </a:r>
          </a:p>
          <a:p>
            <a:pPr algn="ctr"/>
            <a:r>
              <a:rPr lang="sq-AL"/>
              <a:t>Informacioni</a:t>
            </a:r>
          </a:p>
        </p:txBody>
      </p:sp>
      <p:sp>
        <p:nvSpPr>
          <p:cNvPr id="28" name="TextBox 27">
            <a:extLst>
              <a:ext uri="{FF2B5EF4-FFF2-40B4-BE49-F238E27FC236}">
                <a16:creationId xmlns:a16="http://schemas.microsoft.com/office/drawing/2014/main" xmlns="" id="{33FA2AE2-6862-48F0-A125-ED25642302C6}"/>
              </a:ext>
            </a:extLst>
          </p:cNvPr>
          <p:cNvSpPr txBox="1"/>
          <p:nvPr/>
        </p:nvSpPr>
        <p:spPr>
          <a:xfrm>
            <a:off x="4944891" y="2782669"/>
            <a:ext cx="1129540" cy="923330"/>
          </a:xfrm>
          <a:prstGeom prst="rect">
            <a:avLst/>
          </a:prstGeom>
          <a:noFill/>
        </p:spPr>
        <p:txBody>
          <a:bodyPr wrap="none" rtlCol="0">
            <a:spAutoFit/>
          </a:bodyPr>
          <a:lstStyle/>
          <a:p>
            <a:pPr algn="ctr"/>
            <a:r>
              <a:rPr lang="sq-AL" dirty="0" smtClean="0"/>
              <a:t>Njohuritë</a:t>
            </a:r>
            <a:r>
              <a:rPr lang="en-US" dirty="0" smtClean="0"/>
              <a:t> </a:t>
            </a:r>
          </a:p>
          <a:p>
            <a:pPr algn="ctr"/>
            <a:r>
              <a:rPr lang="sq-AL" dirty="0" smtClean="0"/>
              <a:t>Bazik</a:t>
            </a:r>
            <a:r>
              <a:rPr lang="en-US" dirty="0" smtClean="0"/>
              <a:t>e</a:t>
            </a:r>
            <a:r>
              <a:rPr lang="sq-AL" dirty="0" smtClean="0"/>
              <a:t> </a:t>
            </a:r>
            <a:endParaRPr lang="sq-AL" dirty="0"/>
          </a:p>
          <a:p>
            <a:pPr algn="ctr"/>
            <a:endParaRPr lang="sq-AL" dirty="0"/>
          </a:p>
        </p:txBody>
      </p:sp>
      <p:sp>
        <p:nvSpPr>
          <p:cNvPr id="30" name="TextBox 29">
            <a:extLst>
              <a:ext uri="{FF2B5EF4-FFF2-40B4-BE49-F238E27FC236}">
                <a16:creationId xmlns:a16="http://schemas.microsoft.com/office/drawing/2014/main" xmlns="" id="{B76693FF-F482-402E-B658-D7CC20365898}"/>
              </a:ext>
            </a:extLst>
          </p:cNvPr>
          <p:cNvSpPr txBox="1"/>
          <p:nvPr/>
        </p:nvSpPr>
        <p:spPr>
          <a:xfrm>
            <a:off x="6153958" y="2787724"/>
            <a:ext cx="1225335" cy="923330"/>
          </a:xfrm>
          <a:prstGeom prst="rect">
            <a:avLst/>
          </a:prstGeom>
          <a:noFill/>
        </p:spPr>
        <p:txBody>
          <a:bodyPr wrap="none" rtlCol="0">
            <a:spAutoFit/>
          </a:bodyPr>
          <a:lstStyle/>
          <a:p>
            <a:pPr algn="ctr"/>
            <a:r>
              <a:rPr lang="sq-AL" dirty="0" smtClean="0"/>
              <a:t>Njohuritë</a:t>
            </a:r>
            <a:r>
              <a:rPr lang="en-US" dirty="0" smtClean="0"/>
              <a:t> </a:t>
            </a:r>
            <a:br>
              <a:rPr lang="en-US" dirty="0" smtClean="0"/>
            </a:br>
            <a:r>
              <a:rPr lang="en-US" dirty="0" smtClean="0"/>
              <a:t>e </a:t>
            </a:r>
            <a:r>
              <a:rPr lang="sq-AL" dirty="0" smtClean="0"/>
              <a:t>Avancuar</a:t>
            </a:r>
            <a:endParaRPr lang="sq-AL" dirty="0"/>
          </a:p>
          <a:p>
            <a:pPr algn="ctr"/>
            <a:endParaRPr lang="sq-AL" dirty="0"/>
          </a:p>
        </p:txBody>
      </p:sp>
      <p:sp>
        <p:nvSpPr>
          <p:cNvPr id="32" name="TextBox 31">
            <a:extLst>
              <a:ext uri="{FF2B5EF4-FFF2-40B4-BE49-F238E27FC236}">
                <a16:creationId xmlns:a16="http://schemas.microsoft.com/office/drawing/2014/main" xmlns="" id="{85689E26-2E51-4904-9489-5F49443E21F1}"/>
              </a:ext>
            </a:extLst>
          </p:cNvPr>
          <p:cNvSpPr txBox="1"/>
          <p:nvPr/>
        </p:nvSpPr>
        <p:spPr>
          <a:xfrm>
            <a:off x="7205953" y="2782669"/>
            <a:ext cx="1571777" cy="923330"/>
          </a:xfrm>
          <a:prstGeom prst="rect">
            <a:avLst/>
          </a:prstGeom>
          <a:noFill/>
        </p:spPr>
        <p:txBody>
          <a:bodyPr wrap="none" rtlCol="0">
            <a:spAutoFit/>
          </a:bodyPr>
          <a:lstStyle/>
          <a:p>
            <a:pPr algn="ctr"/>
            <a:r>
              <a:rPr lang="sq-AL" dirty="0" smtClean="0"/>
              <a:t>Njohuritë</a:t>
            </a:r>
            <a:r>
              <a:rPr lang="en-US" dirty="0" smtClean="0"/>
              <a:t> </a:t>
            </a:r>
          </a:p>
          <a:p>
            <a:pPr algn="ctr"/>
            <a:r>
              <a:rPr lang="en-US" dirty="0" smtClean="0"/>
              <a:t>e </a:t>
            </a:r>
            <a:r>
              <a:rPr lang="sq-AL" dirty="0" smtClean="0"/>
              <a:t>Specializuar</a:t>
            </a:r>
            <a:r>
              <a:rPr lang="en-US" dirty="0" smtClean="0"/>
              <a:t>a</a:t>
            </a:r>
            <a:endParaRPr lang="sq-AL" dirty="0"/>
          </a:p>
          <a:p>
            <a:pPr algn="ctr"/>
            <a:endParaRPr lang="sq-AL" dirty="0"/>
          </a:p>
        </p:txBody>
      </p:sp>
      <p:pic>
        <p:nvPicPr>
          <p:cNvPr id="34" name="Picture 33">
            <a:extLst>
              <a:ext uri="{FF2B5EF4-FFF2-40B4-BE49-F238E27FC236}">
                <a16:creationId xmlns:a16="http://schemas.microsoft.com/office/drawing/2014/main" xmlns="" id="{52CB2C7D-DACB-4639-A8DC-D4D97FDD276D}"/>
              </a:ext>
            </a:extLst>
          </p:cNvPr>
          <p:cNvPicPr>
            <a:picLocks noChangeAspect="1"/>
          </p:cNvPicPr>
          <p:nvPr/>
        </p:nvPicPr>
        <p:blipFill>
          <a:blip r:embed="rId12"/>
          <a:stretch>
            <a:fillRect/>
          </a:stretch>
        </p:blipFill>
        <p:spPr>
          <a:xfrm>
            <a:off x="971600" y="3897482"/>
            <a:ext cx="3071741" cy="2363614"/>
          </a:xfrm>
          <a:prstGeom prst="rect">
            <a:avLst/>
          </a:prstGeom>
        </p:spPr>
      </p:pic>
      <p:sp>
        <p:nvSpPr>
          <p:cNvPr id="37" name="TextBox 36">
            <a:extLst>
              <a:ext uri="{FF2B5EF4-FFF2-40B4-BE49-F238E27FC236}">
                <a16:creationId xmlns:a16="http://schemas.microsoft.com/office/drawing/2014/main" xmlns="" id="{936A2BEB-1273-4C82-A445-F0F8CA3EA00E}"/>
              </a:ext>
            </a:extLst>
          </p:cNvPr>
          <p:cNvSpPr txBox="1"/>
          <p:nvPr/>
        </p:nvSpPr>
        <p:spPr>
          <a:xfrm>
            <a:off x="178728" y="3455035"/>
            <a:ext cx="2192332" cy="461665"/>
          </a:xfrm>
          <a:prstGeom prst="rect">
            <a:avLst/>
          </a:prstGeom>
          <a:solidFill>
            <a:srgbClr val="BDD8F3"/>
          </a:solidFill>
        </p:spPr>
        <p:txBody>
          <a:bodyPr wrap="square" rtlCol="0">
            <a:spAutoFit/>
          </a:bodyPr>
          <a:lstStyle/>
          <a:p>
            <a:pPr algn="ctr"/>
            <a:r>
              <a:rPr lang="sq-AL" sz="2400" dirty="0">
                <a:solidFill>
                  <a:schemeClr val="tx1">
                    <a:lumMod val="65000"/>
                    <a:lumOff val="35000"/>
                  </a:schemeClr>
                </a:solidFill>
                <a:latin typeface="+mj-lt"/>
              </a:rPr>
              <a:t>Përmbajtja</a:t>
            </a:r>
          </a:p>
        </p:txBody>
      </p:sp>
      <p:sp>
        <p:nvSpPr>
          <p:cNvPr id="38" name="TextBox 37">
            <a:extLst>
              <a:ext uri="{FF2B5EF4-FFF2-40B4-BE49-F238E27FC236}">
                <a16:creationId xmlns:a16="http://schemas.microsoft.com/office/drawing/2014/main" xmlns="" id="{EA793EB8-448B-437E-9A56-F34E56384649}"/>
              </a:ext>
            </a:extLst>
          </p:cNvPr>
          <p:cNvSpPr txBox="1"/>
          <p:nvPr/>
        </p:nvSpPr>
        <p:spPr>
          <a:xfrm>
            <a:off x="4419599" y="4043852"/>
            <a:ext cx="4104633" cy="461665"/>
          </a:xfrm>
          <a:prstGeom prst="rect">
            <a:avLst/>
          </a:prstGeom>
          <a:solidFill>
            <a:srgbClr val="BDD8F3"/>
          </a:solidFill>
        </p:spPr>
        <p:txBody>
          <a:bodyPr wrap="square" rtlCol="0">
            <a:spAutoFit/>
          </a:bodyPr>
          <a:lstStyle/>
          <a:p>
            <a:pPr algn="ctr"/>
            <a:r>
              <a:rPr lang="sq-AL" sz="2400" dirty="0">
                <a:solidFill>
                  <a:schemeClr val="tx1">
                    <a:lumMod val="65000"/>
                    <a:lumOff val="35000"/>
                  </a:schemeClr>
                </a:solidFill>
                <a:latin typeface="+mj-lt"/>
              </a:rPr>
              <a:t>Dokumentet për referencë</a:t>
            </a:r>
          </a:p>
        </p:txBody>
      </p:sp>
    </p:spTree>
    <p:extLst>
      <p:ext uri="{BB962C8B-B14F-4D97-AF65-F5344CB8AC3E}">
        <p14:creationId xmlns:p14="http://schemas.microsoft.com/office/powerpoint/2010/main" val="17482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P spid="26" grpId="0"/>
      <p:bldP spid="28" grpId="0"/>
      <p:bldP spid="30" grpId="0"/>
      <p:bldP spid="32" grpId="0"/>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Udhëzues për provat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dirty="0">
                <a:solidFill>
                  <a:srgbClr val="0070C0"/>
                </a:solidFill>
              </a:rPr>
              <a:t>Në fund</a:t>
            </a:r>
          </a:p>
          <a:p>
            <a:r>
              <a:rPr lang="sq-AL" dirty="0"/>
              <a:t>Udhëzuesi nuk është manual i Konventës së Budapestit - por i referohet asaj</a:t>
            </a:r>
          </a:p>
          <a:p>
            <a:pPr lvl="1">
              <a:buFont typeface="Wingdings" panose="05000000000000000000" pitchFamily="2" charset="2"/>
              <a:buChar char="Ø"/>
            </a:pPr>
            <a:r>
              <a:rPr lang="sq-AL" dirty="0"/>
              <a:t>Lexuesit duhet t'i referohen vendit të tyre dhe dokumenteve autoritative të Këshillit</a:t>
            </a:r>
          </a:p>
          <a:p>
            <a:r>
              <a:rPr lang="sq-AL" dirty="0"/>
              <a:t>Parimet ofrojnë mundësinë për të ndërmarrë veprimet më të përshtatshme</a:t>
            </a:r>
          </a:p>
          <a:p>
            <a:r>
              <a:rPr lang="sq-AL" dirty="0"/>
              <a:t>Këshillat specialiste gjithmonë duhet të kërkohen</a:t>
            </a:r>
          </a:p>
          <a:p>
            <a:r>
              <a:rPr lang="sq-AL" dirty="0"/>
              <a:t>Udhëzuesi azhurnohet vazhdimisht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919077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26</a:t>
            </a:fld>
            <a:endParaRPr lang="en-GB" smtClean="0">
              <a:solidFill>
                <a:prstClr val="black">
                  <a:tint val="75000"/>
                </a:prstClr>
              </a:solidFill>
            </a:endParaRPr>
          </a:p>
        </p:txBody>
      </p:sp>
    </p:spTree>
    <p:extLst>
      <p:ext uri="{BB962C8B-B14F-4D97-AF65-F5344CB8AC3E}">
        <p14:creationId xmlns:p14="http://schemas.microsoft.com/office/powerpoint/2010/main" val="201823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Parimet e provave elektronike</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Provat Digjitale dhe Elektronike</a:t>
            </a:r>
          </a:p>
        </p:txBody>
      </p:sp>
      <p:sp>
        <p:nvSpPr>
          <p:cNvPr id="4" name="Rectangle 3">
            <a:extLst>
              <a:ext uri="{FF2B5EF4-FFF2-40B4-BE49-F238E27FC236}">
                <a16:creationId xmlns:a16="http://schemas.microsoft.com/office/drawing/2014/main"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3</a:t>
            </a:r>
          </a:p>
        </p:txBody>
      </p:sp>
      <p:pic>
        <p:nvPicPr>
          <p:cNvPr id="7" name="Picture 4">
            <a:extLst>
              <a:ext uri="{FF2B5EF4-FFF2-40B4-BE49-F238E27FC236}">
                <a16:creationId xmlns:a16="http://schemas.microsoft.com/office/drawing/2014/main" xmlns="" id="{F59A7F22-9657-4005-8851-8F5F6E1D88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 11">
            <a:extLst>
              <a:ext uri="{FF2B5EF4-FFF2-40B4-BE49-F238E27FC236}">
                <a16:creationId xmlns:a16="http://schemas.microsoft.com/office/drawing/2014/main" xmlns="" id="{D15424A8-92F0-47D1-B300-2109533CA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908720"/>
            <a:ext cx="2427071" cy="3445514"/>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03590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Parimet e provave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514350" indent="-514350">
              <a:buAutoNum type="arabicPeriod"/>
            </a:pPr>
            <a:r>
              <a:rPr lang="sq-AL" b="1" dirty="0">
                <a:solidFill>
                  <a:srgbClr val="0070C0"/>
                </a:solidFill>
              </a:rPr>
              <a:t>Integriteti i të dhënave</a:t>
            </a:r>
          </a:p>
          <a:p>
            <a:pPr marL="0" indent="0" algn="ctr">
              <a:buNone/>
            </a:pPr>
            <a:r>
              <a:rPr lang="sq-AL" b="1" i="1" dirty="0"/>
              <a:t>‘Asnjë veprim i ndërmarrë nuk duhet të ndryshojë pajisjet elektronike ose mediat, në të cilat më pas </a:t>
            </a:r>
          </a:p>
          <a:p>
            <a:pPr marL="0" indent="0" algn="ctr">
              <a:buNone/>
            </a:pPr>
            <a:r>
              <a:rPr lang="sq-AL" b="1" i="1" dirty="0"/>
              <a:t>mbështetemi në gjykatë’</a:t>
            </a:r>
          </a:p>
          <a:p>
            <a:pPr lvl="1">
              <a:buFont typeface="Wingdings" panose="05000000000000000000" pitchFamily="2" charset="2"/>
              <a:buChar char="Ø"/>
            </a:pPr>
            <a:r>
              <a:rPr lang="sq-AL" sz="2400" dirty="0"/>
              <a:t>Qëllimi është të mos bëhet asnjë ndryshim</a:t>
            </a:r>
          </a:p>
          <a:p>
            <a:pPr lvl="1">
              <a:buFont typeface="Wingdings" panose="05000000000000000000" pitchFamily="2" charset="2"/>
              <a:buChar char="Ø"/>
            </a:pPr>
            <a:r>
              <a:rPr lang="sq-AL" sz="2400" dirty="0"/>
              <a:t>Zyrtari përgjegjës është përgjegjës për integritetin dhe zinxhirin forenzik</a:t>
            </a:r>
          </a:p>
          <a:p>
            <a:pPr lvl="1">
              <a:buFont typeface="Wingdings" panose="05000000000000000000" pitchFamily="2" charset="2"/>
              <a:buChar char="Ø"/>
            </a:pPr>
            <a:r>
              <a:rPr lang="sq-AL" sz="2400" dirty="0"/>
              <a:t>Të dhënat në një makinë ‘live’ (të gjallë) mund të ndryshojnë</a:t>
            </a:r>
          </a:p>
          <a:p>
            <a:pPr lvl="2"/>
            <a:r>
              <a:rPr lang="sq-AL" sz="2000" dirty="0"/>
              <a:t>Ndryshimi duhet të shkaktojë ndikimin më të vogël</a:t>
            </a:r>
          </a:p>
          <a:p>
            <a:pPr lvl="2"/>
            <a:r>
              <a:rPr lang="sq-AL" sz="2000" dirty="0"/>
              <a:t>Ndërmarrë në mënyrë të veçantë</a:t>
            </a:r>
          </a:p>
          <a:p>
            <a:pPr lvl="2"/>
            <a:r>
              <a:rPr lang="sq-AL" sz="2000" dirty="0"/>
              <a:t>Nga një person i kualifikuar ta bëjë atë</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6832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Parimet e provave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dirty="0">
                <a:solidFill>
                  <a:srgbClr val="0070C0"/>
                </a:solidFill>
              </a:rPr>
              <a:t>2. Audit Trail (Gjurmët e auditimit)</a:t>
            </a:r>
          </a:p>
          <a:p>
            <a:pPr marL="0" indent="0" algn="ctr">
              <a:buNone/>
            </a:pPr>
            <a:r>
              <a:rPr lang="sq-AL" b="1" i="1" dirty="0"/>
              <a:t>‘Duhet të krijohet dhe ruhet një gjurmë e auditimit ose regjistrim tjetër i të gjitha veprimeve të ndërmarra gjatë trajtimit të provave elektronike. Një palë e tretë e pavarur duhet të jetë në gjendje të shqyrtojë ato veprime dhe të arrijë të njëjtin rezultat’</a:t>
            </a:r>
          </a:p>
          <a:p>
            <a:pPr marL="0" indent="0" algn="ctr">
              <a:buNone/>
            </a:pPr>
            <a:endParaRPr lang="en-US" sz="1600" b="1" i="1" dirty="0"/>
          </a:p>
          <a:p>
            <a:pPr lvl="1">
              <a:buFont typeface="Wingdings" panose="05000000000000000000" pitchFamily="2" charset="2"/>
              <a:buChar char="Ø"/>
            </a:pPr>
            <a:r>
              <a:rPr lang="sq-AL" sz="2400" dirty="0"/>
              <a:t>Regjistrim i saktë i të gjitha veprimeve</a:t>
            </a:r>
          </a:p>
          <a:p>
            <a:pPr lvl="1">
              <a:buFont typeface="Wingdings" panose="05000000000000000000" pitchFamily="2" charset="2"/>
              <a:buChar char="Ø"/>
            </a:pPr>
            <a:r>
              <a:rPr lang="sq-AL" sz="2400" dirty="0"/>
              <a:t>Mund të rishikohet - dhe rikrijohet</a:t>
            </a:r>
          </a:p>
          <a:p>
            <a:pPr lvl="1">
              <a:buFont typeface="Wingdings" panose="05000000000000000000" pitchFamily="2" charset="2"/>
              <a:buChar char="Ø"/>
            </a:pPr>
            <a:r>
              <a:rPr lang="sq-AL" sz="2400" dirty="0"/>
              <a:t>Duhet të ruhet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2370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just">
              <a:buNone/>
            </a:pPr>
            <a:r>
              <a:rPr lang="sq-AL"/>
              <a:t>Të ofrojë për gjyqtarët dhe prokurorët njohuri për çështjet që kanë të bëjnë me provat elektronike, të tilla si:</a:t>
            </a:r>
          </a:p>
          <a:p>
            <a:pPr marL="0" indent="0" algn="just">
              <a:buNone/>
            </a:pPr>
            <a:endParaRPr lang="en-GB" dirty="0">
              <a:ea typeface="Verdana" panose="020B0604030504040204" pitchFamily="34" charset="0"/>
            </a:endParaRPr>
          </a:p>
          <a:p>
            <a:pPr lvl="1">
              <a:buFont typeface="Wingdings" panose="05000000000000000000" pitchFamily="2" charset="2"/>
              <a:buChar char="Ø"/>
            </a:pPr>
            <a:r>
              <a:rPr lang="sq-AL"/>
              <a:t>llojet e ndryshme të provave elektronike që mund të hasin</a:t>
            </a:r>
          </a:p>
          <a:p>
            <a:pPr lvl="1">
              <a:buFont typeface="Wingdings" panose="05000000000000000000" pitchFamily="2" charset="2"/>
              <a:buChar char="Ø"/>
            </a:pPr>
            <a:r>
              <a:rPr lang="sq-AL"/>
              <a:t>si merren dhe trajtohen gjatë hetimeve</a:t>
            </a:r>
          </a:p>
          <a:p>
            <a:pPr lvl="1">
              <a:buFont typeface="Wingdings" panose="05000000000000000000" pitchFamily="2" charset="2"/>
              <a:buChar char="Ø"/>
            </a:pPr>
            <a:r>
              <a:rPr lang="sq-AL"/>
              <a:t>sfidat e mbledhjes dhe analizës së të dhënave</a:t>
            </a:r>
          </a:p>
          <a:p>
            <a:pPr lvl="1">
              <a:buFont typeface="Wingdings" panose="05000000000000000000" pitchFamily="2" charset="2"/>
              <a:buChar char="Ø"/>
            </a:pPr>
            <a:r>
              <a:rPr lang="sq-AL"/>
              <a:t>si mund të prodhohen prova elektronike për gjykimet penale</a:t>
            </a:r>
          </a:p>
          <a:p>
            <a:pPr marL="0" indent="0">
              <a:buNone/>
            </a:pPr>
            <a:endParaRPr lang="en-US" dirty="0"/>
          </a:p>
        </p:txBody>
      </p:sp>
      <p:sp>
        <p:nvSpPr>
          <p:cNvPr id="3" name="Slide Number Placeholder 2"/>
          <p:cNvSpPr>
            <a:spLocks noGrp="1"/>
          </p:cNvSpPr>
          <p:nvPr>
            <p:ph type="sldNum" sz="quarter" idx="10"/>
          </p:nvPr>
        </p:nvSpPr>
        <p:spPr/>
        <p:txBody>
          <a:bodyPr/>
          <a:lstStyle/>
          <a:p>
            <a:fld id="{49C04F3A-82BD-4011-AADB-1F79FD7DF4BC}" type="slidenum">
              <a:rPr lang="en-GB" smtClean="0"/>
              <a:pPr/>
              <a:t>3</a:t>
            </a:fld>
            <a:endParaRPr lang="en-GB" smtClean="0"/>
          </a:p>
        </p:txBody>
      </p:sp>
      <p:sp>
        <p:nvSpPr>
          <p:cNvPr id="4" name="Text Placeholder 3"/>
          <p:cNvSpPr>
            <a:spLocks noGrp="1"/>
          </p:cNvSpPr>
          <p:nvPr>
            <p:ph type="body" sz="quarter" idx="11"/>
          </p:nvPr>
        </p:nvSpPr>
        <p:spPr/>
        <p:txBody>
          <a:bodyPr/>
          <a:lstStyle/>
          <a:p>
            <a:endParaRPr lang="en-GB" dirty="0">
              <a:latin typeface="Verdana" charset="0"/>
              <a:cs typeface="Verdana" charset="0"/>
            </a:endParaRPr>
          </a:p>
          <a:p>
            <a:r>
              <a:rPr lang="sq-AL">
                <a:latin typeface="Verdana" charset="0"/>
                <a:cs typeface="Verdana" charset="0"/>
              </a:rPr>
              <a:t>Qëllimi i seancës</a:t>
            </a:r>
          </a:p>
          <a:p>
            <a:endParaRPr lang="en-US" dirty="0"/>
          </a:p>
        </p:txBody>
      </p:sp>
    </p:spTree>
    <p:extLst>
      <p:ext uri="{BB962C8B-B14F-4D97-AF65-F5344CB8AC3E}">
        <p14:creationId xmlns:p14="http://schemas.microsoft.com/office/powerpoint/2010/main" val="358018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Parimet e provave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3. Mbështetja specialistike</a:t>
            </a:r>
          </a:p>
          <a:p>
            <a:pPr marL="0" indent="0" algn="ctr">
              <a:buNone/>
            </a:pPr>
            <a:r>
              <a:rPr lang="sq-AL" b="1" i="1"/>
              <a:t>‘Nëse supozohet se provat elektronike mund të gjenden gjatë një operacioni, personi përgjegjës duhet të njoftojë specialistët/këshilltarët e jashtëm me kohë’</a:t>
            </a:r>
          </a:p>
          <a:p>
            <a:pPr lvl="1">
              <a:buFont typeface="Wingdings" panose="05000000000000000000" pitchFamily="2" charset="2"/>
              <a:buChar char="Ø"/>
            </a:pPr>
            <a:r>
              <a:rPr lang="sq-AL"/>
              <a:t>Nga kontrolli dhe sekuestrimi te prezantimi</a:t>
            </a:r>
          </a:p>
          <a:p>
            <a:pPr lvl="1">
              <a:buFont typeface="Wingdings" panose="05000000000000000000" pitchFamily="2" charset="2"/>
              <a:buChar char="Ø"/>
            </a:pPr>
            <a:r>
              <a:rPr lang="sq-AL"/>
              <a:t>I njohur me udhëzimet</a:t>
            </a:r>
          </a:p>
          <a:p>
            <a:pPr lvl="1">
              <a:buFont typeface="Wingdings" panose="05000000000000000000" pitchFamily="2" charset="2"/>
              <a:buChar char="Ø"/>
            </a:pPr>
            <a:r>
              <a:rPr lang="sq-AL"/>
              <a:t>Keni ekspertizë dhe përvojë të specializuar</a:t>
            </a:r>
          </a:p>
          <a:p>
            <a:pPr lvl="1">
              <a:buFont typeface="Wingdings" panose="05000000000000000000" pitchFamily="2" charset="2"/>
              <a:buChar char="Ø"/>
            </a:pPr>
            <a:r>
              <a:rPr lang="sq-AL"/>
              <a:t>Njohuri hetimore dhe ligjore</a:t>
            </a:r>
          </a:p>
          <a:p>
            <a:pPr lvl="1">
              <a:buFont typeface="Wingdings" panose="05000000000000000000" pitchFamily="2" charset="2"/>
              <a:buChar char="Ø"/>
            </a:pPr>
            <a:r>
              <a:rPr lang="sq-AL"/>
              <a:t>Aftësi komunikimi dhe gjuhësore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8270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Parimet e provave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dirty="0">
                <a:solidFill>
                  <a:srgbClr val="0070C0"/>
                </a:solidFill>
              </a:rPr>
              <a:t>4. Trajnimi adekuat</a:t>
            </a:r>
          </a:p>
          <a:p>
            <a:pPr marL="0" indent="0" algn="ctr">
              <a:buNone/>
            </a:pPr>
            <a:r>
              <a:rPr lang="sq-AL" b="1" i="1" dirty="0"/>
              <a:t>‘Personat e parë që përgjigjen duhet të jenë të trajnuar në mënyrë të përshtatshme për të qenë në gjendje të kërkojnë dhe kapin prova elektronike nëse nuk ka ekspertë në vendngjarje’</a:t>
            </a:r>
          </a:p>
          <a:p>
            <a:pPr marL="0" indent="0" algn="ctr">
              <a:buNone/>
            </a:pPr>
            <a:endParaRPr lang="en-US" b="1" i="1" dirty="0"/>
          </a:p>
          <a:p>
            <a:pPr lvl="1">
              <a:buFont typeface="Wingdings" panose="05000000000000000000" pitchFamily="2" charset="2"/>
              <a:buChar char="Ø"/>
            </a:pPr>
            <a:r>
              <a:rPr lang="sq-AL" sz="2400" dirty="0"/>
              <a:t>Trajnimi është jetik për të gjithë ata që përgjigjen të parët</a:t>
            </a:r>
          </a:p>
          <a:p>
            <a:pPr lvl="1">
              <a:buFont typeface="Wingdings" panose="05000000000000000000" pitchFamily="2" charset="2"/>
              <a:buChar char="Ø"/>
            </a:pPr>
            <a:r>
              <a:rPr lang="sq-AL" sz="2400" dirty="0"/>
              <a:t>Ata mund të duhet të mbledhin/qasen të dhëna</a:t>
            </a:r>
          </a:p>
          <a:p>
            <a:pPr lvl="1">
              <a:buFont typeface="Wingdings" panose="05000000000000000000" pitchFamily="2" charset="2"/>
              <a:buChar char="Ø"/>
            </a:pPr>
            <a:r>
              <a:rPr lang="sq-AL" sz="2400" dirty="0"/>
              <a:t>Shpjegojnë rëndësinë dhe implikimet e veprimeve të tyre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35568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Parimet e provave elektronike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26972" y="1196752"/>
            <a:ext cx="8712968" cy="5256584"/>
          </a:xfrm>
        </p:spPr>
        <p:txBody>
          <a:bodyPr/>
          <a:lstStyle/>
          <a:p>
            <a:pPr marL="0" indent="0">
              <a:buNone/>
            </a:pPr>
            <a:r>
              <a:rPr lang="sq-AL" b="1" dirty="0">
                <a:solidFill>
                  <a:srgbClr val="0070C0"/>
                </a:solidFill>
              </a:rPr>
              <a:t>5. Ligjshmëria</a:t>
            </a:r>
          </a:p>
          <a:p>
            <a:pPr marL="0" indent="0" algn="ctr">
              <a:buNone/>
            </a:pPr>
            <a:r>
              <a:rPr lang="sq-AL" b="1" i="1" dirty="0"/>
              <a:t>‘Personi dhe agjencia përgjegjëse për çështjen janë përgjegjëse për të siguruar respektimin e ligjit, parimeve të përgjithshme kriminalistike dhe procedurale dhe parimet e lartpërmendura. Kjo vlen për posedimin dhe qasjen në prova elektronike’</a:t>
            </a:r>
          </a:p>
          <a:p>
            <a:pPr marL="0" indent="0" algn="ctr">
              <a:buNone/>
            </a:pPr>
            <a:endParaRPr lang="en-US" b="1" i="1" dirty="0"/>
          </a:p>
          <a:p>
            <a:pPr lvl="1">
              <a:buFont typeface="Wingdings" panose="05000000000000000000" pitchFamily="2" charset="2"/>
              <a:buChar char="Ø"/>
            </a:pPr>
            <a:r>
              <a:rPr lang="sq-AL" sz="2400" dirty="0"/>
              <a:t>Shtetet anëtare duhet të kenë dokumentacionin e tyre</a:t>
            </a:r>
          </a:p>
          <a:p>
            <a:pPr lvl="1">
              <a:buFont typeface="Wingdings" panose="05000000000000000000" pitchFamily="2" charset="2"/>
              <a:buChar char="Ø"/>
            </a:pPr>
            <a:r>
              <a:rPr lang="sq-AL" sz="2400" dirty="0"/>
              <a:t>Nevoja për të siguruar proceset dhe trajnimin e duhur</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xmlns=""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5720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33</a:t>
            </a:fld>
            <a:endParaRPr lang="en-GB" smtClean="0">
              <a:solidFill>
                <a:prstClr val="black">
                  <a:tint val="75000"/>
                </a:prstClr>
              </a:solidFill>
            </a:endParaRPr>
          </a:p>
        </p:txBody>
      </p:sp>
    </p:spTree>
    <p:extLst>
      <p:ext uri="{BB962C8B-B14F-4D97-AF65-F5344CB8AC3E}">
        <p14:creationId xmlns:p14="http://schemas.microsoft.com/office/powerpoint/2010/main" val="1546353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Skenat e provave elektronike</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Provat Digjitale dhe Elektronike</a:t>
            </a:r>
          </a:p>
        </p:txBody>
      </p:sp>
      <p:sp>
        <p:nvSpPr>
          <p:cNvPr id="4" name="Rectangle 3">
            <a:extLst>
              <a:ext uri="{FF2B5EF4-FFF2-40B4-BE49-F238E27FC236}">
                <a16:creationId xmlns:a16="http://schemas.microsoft.com/office/drawing/2014/main"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4</a:t>
            </a:r>
          </a:p>
        </p:txBody>
      </p:sp>
      <p:pic>
        <p:nvPicPr>
          <p:cNvPr id="7" name="Picture 4">
            <a:extLst>
              <a:ext uri="{FF2B5EF4-FFF2-40B4-BE49-F238E27FC236}">
                <a16:creationId xmlns:a16="http://schemas.microsoft.com/office/drawing/2014/main" xmlns=""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14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Sekuestrimi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dirty="0">
                <a:ea typeface="Verdana" panose="020B0604030504040204" pitchFamily="34" charset="0"/>
              </a:rPr>
              <a:t>Tri lloje të mundshme:</a:t>
            </a:r>
          </a:p>
          <a:p>
            <a:pPr marL="0" indent="0">
              <a:buNone/>
            </a:pPr>
            <a:endParaRPr lang="en-GB" dirty="0">
              <a:ea typeface="Verdana" panose="020B0604030504040204" pitchFamily="34" charset="0"/>
            </a:endParaRPr>
          </a:p>
          <a:p>
            <a:pPr marL="914400" lvl="1" indent="-514350">
              <a:buFont typeface="+mj-lt"/>
              <a:buAutoNum type="arabicPeriod"/>
            </a:pPr>
            <a:r>
              <a:rPr lang="sq-AL" dirty="0"/>
              <a:t>‘Dead box’ (kutia e vdekur) ku pajisja e synuar është e fikur</a:t>
            </a:r>
          </a:p>
          <a:p>
            <a:pPr marL="914400" lvl="1" indent="-514350">
              <a:buFont typeface="+mj-lt"/>
              <a:buAutoNum type="arabicPeriod"/>
            </a:pPr>
            <a:r>
              <a:rPr lang="sq-AL" dirty="0"/>
              <a:t>‘Live’ (e gjallë) ku një pajisje është aktive dhe funksionon</a:t>
            </a:r>
          </a:p>
          <a:p>
            <a:pPr marL="1314450" lvl="2" indent="-514350"/>
            <a:r>
              <a:rPr lang="sq-AL" sz="2800" dirty="0">
                <a:ea typeface="Verdana" panose="020B0604030504040204" pitchFamily="34" charset="0"/>
              </a:rPr>
              <a:t>Me një vendim për:</a:t>
            </a:r>
          </a:p>
          <a:p>
            <a:pPr marL="1771650" lvl="3" indent="-514350">
              <a:buFont typeface="Wingdings" panose="05000000000000000000" pitchFamily="2" charset="2"/>
              <a:buChar char="Ø"/>
            </a:pPr>
            <a:r>
              <a:rPr lang="sq-AL" sz="2800" dirty="0">
                <a:ea typeface="Verdana" panose="020B0604030504040204" pitchFamily="34" charset="0"/>
              </a:rPr>
              <a:t>Fikje</a:t>
            </a:r>
          </a:p>
          <a:p>
            <a:pPr marL="1771650" lvl="3" indent="-514350">
              <a:buFont typeface="Wingdings" panose="05000000000000000000" pitchFamily="2" charset="2"/>
              <a:buChar char="Ø"/>
            </a:pPr>
            <a:r>
              <a:rPr lang="sq-AL" sz="2800" dirty="0">
                <a:ea typeface="Verdana" panose="020B0604030504040204" pitchFamily="34" charset="0"/>
              </a:rPr>
              <a:t>Ndërveprim me të</a:t>
            </a:r>
          </a:p>
          <a:p>
            <a:pPr marL="914400" lvl="1" indent="-514350">
              <a:buFont typeface="+mj-lt"/>
              <a:buAutoNum type="arabicPeriod"/>
            </a:pPr>
            <a:r>
              <a:rPr lang="sq-AL" dirty="0"/>
              <a:t>Kombinim i të dyjave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54078BA9-B3B6-441A-AE1F-23B60658F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666759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Shqyrtimet e sekuestrimit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r>
              <a:rPr lang="sq-AL" sz="2800" dirty="0"/>
              <a:t>Ekipi i kontrollit përbëhet nga anëtarë të trajnuar posaçërisht</a:t>
            </a:r>
          </a:p>
          <a:p>
            <a:pPr lvl="1"/>
            <a:r>
              <a:rPr lang="sq-AL" sz="2400" dirty="0"/>
              <a:t>Mund të ketë specialistë të pavarur</a:t>
            </a:r>
          </a:p>
          <a:p>
            <a:pPr>
              <a:buFont typeface="Wingdings" panose="05000000000000000000" pitchFamily="2" charset="2"/>
              <a:buChar char="Ø"/>
            </a:pPr>
            <a:r>
              <a:rPr lang="sq-AL" sz="2800" dirty="0"/>
              <a:t>Administratori i sistemit/ndërmarrja e jashtme</a:t>
            </a:r>
          </a:p>
          <a:p>
            <a:pPr lvl="1"/>
            <a:r>
              <a:rPr lang="sq-AL" sz="2400" dirty="0"/>
              <a:t>A mund të ndihmojnë ata?</a:t>
            </a:r>
          </a:p>
          <a:p>
            <a:pPr>
              <a:buFont typeface="Wingdings" panose="05000000000000000000" pitchFamily="2" charset="2"/>
              <a:buChar char="Ø"/>
            </a:pPr>
            <a:r>
              <a:rPr lang="sq-AL" sz="2800" dirty="0"/>
              <a:t>Kushdo që merret me të duhet të ketë trajnim bazë</a:t>
            </a:r>
          </a:p>
          <a:p>
            <a:pPr>
              <a:buFont typeface="Wingdings" panose="05000000000000000000" pitchFamily="2" charset="2"/>
              <a:buChar char="Ø"/>
            </a:pPr>
            <a:r>
              <a:rPr lang="sq-AL" sz="2800" dirty="0"/>
              <a:t>Dëshmoni dhe regjistroni të gjitha veprimet</a:t>
            </a:r>
          </a:p>
          <a:p>
            <a:pPr>
              <a:buFont typeface="Wingdings" panose="05000000000000000000" pitchFamily="2" charset="2"/>
              <a:buChar char="Ø"/>
            </a:pPr>
            <a:r>
              <a:rPr lang="sq-AL" sz="2800" dirty="0"/>
              <a:t>Vetëdijesimi për parimet/forenzikën nga ekipet</a:t>
            </a:r>
          </a:p>
          <a:p>
            <a:pPr>
              <a:buFont typeface="Wingdings" panose="05000000000000000000" pitchFamily="2" charset="2"/>
              <a:buChar char="Ø"/>
            </a:pPr>
            <a:r>
              <a:rPr lang="sq-AL" sz="2800" dirty="0"/>
              <a:t>Në dispozicion informacione për kontaktin e njësisë specialiste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195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Planifikimi &amp; Përgatitja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r>
              <a:rPr lang="sq-AL" sz="2800" dirty="0"/>
              <a:t>Mjaft rigoroz për të identifikuar çështjet e mundshme</a:t>
            </a:r>
          </a:p>
          <a:p>
            <a:pPr lvl="1"/>
            <a:r>
              <a:rPr lang="sq-AL" sz="2400" dirty="0"/>
              <a:t>çfarë do të haset - pajisjet/njerëzit?</a:t>
            </a:r>
          </a:p>
          <a:p>
            <a:pPr lvl="1"/>
            <a:r>
              <a:rPr lang="sq-AL" sz="2400" dirty="0"/>
              <a:t>nevoja për ekspertizë forenzike digjitale në vendin e ngjarjes?</a:t>
            </a:r>
          </a:p>
          <a:p>
            <a:r>
              <a:rPr lang="sq-AL" sz="2800" dirty="0"/>
              <a:t>Ku janë të dhënat?</a:t>
            </a:r>
          </a:p>
          <a:p>
            <a:r>
              <a:rPr lang="sq-AL" sz="2800" dirty="0"/>
              <a:t>Sa ka?</a:t>
            </a:r>
          </a:p>
          <a:p>
            <a:r>
              <a:rPr lang="sq-AL" sz="2800" dirty="0"/>
              <a:t>Sa të kopjuara - në vendngjarje apo në laborator?</a:t>
            </a:r>
          </a:p>
          <a:p>
            <a:r>
              <a:rPr lang="sq-AL" sz="2800" dirty="0"/>
              <a:t>Sa i sofistikuar është i dyshuari?</a:t>
            </a:r>
          </a:p>
          <a:p>
            <a:r>
              <a:rPr lang="sq-AL" sz="2800" dirty="0"/>
              <a:t>Burime alternative të provave të njëjta?</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E08E061B-739C-4EE7-8F08-B5D787EA1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5583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Planifikimi &amp; Përgatitja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endParaRPr lang="en-GB" dirty="0">
              <a:ea typeface="Verdana" panose="020B0604030504040204" pitchFamily="34" charset="0"/>
            </a:endParaRPr>
          </a:p>
          <a:p>
            <a:pPr>
              <a:buFont typeface="Wingdings" panose="05000000000000000000" pitchFamily="2" charset="2"/>
              <a:buChar char="Ø"/>
            </a:pPr>
            <a:r>
              <a:rPr lang="sq-AL"/>
              <a:t>Autorizuar si duhet (urdhër, etj.)</a:t>
            </a:r>
          </a:p>
          <a:p>
            <a:pPr>
              <a:buFont typeface="Wingdings" panose="05000000000000000000" pitchFamily="2" charset="2"/>
              <a:buChar char="Ø"/>
            </a:pPr>
            <a:r>
              <a:rPr lang="sq-AL"/>
              <a:t>Hyrja e shpejtë mund të kryhet nëse është e nevojshme</a:t>
            </a:r>
          </a:p>
          <a:p>
            <a:pPr>
              <a:buFont typeface="Wingdings" panose="05000000000000000000" pitchFamily="2" charset="2"/>
              <a:buChar char="Ø"/>
            </a:pPr>
            <a:r>
              <a:rPr lang="sq-AL"/>
              <a:t>Zgjidhni anëtarët e ekipit dhe specialistët</a:t>
            </a:r>
          </a:p>
          <a:p>
            <a:pPr>
              <a:buFont typeface="Wingdings" panose="05000000000000000000" pitchFamily="2" charset="2"/>
              <a:buChar char="Ø"/>
            </a:pPr>
            <a:r>
              <a:rPr lang="sq-AL"/>
              <a:t>Caktoni detyra dhe role - njerëz, pajisje, etj.</a:t>
            </a:r>
          </a:p>
          <a:p>
            <a:pPr>
              <a:buFont typeface="Wingdings" panose="05000000000000000000" pitchFamily="2" charset="2"/>
              <a:buChar char="Ø"/>
            </a:pPr>
            <a:r>
              <a:rPr lang="sq-AL"/>
              <a:t>Raportim </a:t>
            </a:r>
          </a:p>
          <a:p>
            <a:pPr>
              <a:buFont typeface="Wingdings" panose="05000000000000000000" pitchFamily="2" charset="2"/>
              <a:buChar char="Ø"/>
            </a:pPr>
            <a:r>
              <a:rPr lang="sq-AL"/>
              <a:t>Furnizim me mjete dhe pajisje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518A8C10-BE7A-48EE-979C-FFDB8CC22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39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Dëshmitarët e jashtëm këshillues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endParaRPr lang="en-GB" dirty="0">
              <a:ea typeface="Verdana" panose="020B0604030504040204" pitchFamily="34" charset="0"/>
            </a:endParaRPr>
          </a:p>
          <a:p>
            <a:pPr>
              <a:buFont typeface="Wingdings" panose="05000000000000000000" pitchFamily="2" charset="2"/>
              <a:buChar char="Ø"/>
            </a:pPr>
            <a:r>
              <a:rPr lang="sq-AL"/>
              <a:t>Aftësitë</a:t>
            </a:r>
          </a:p>
          <a:p>
            <a:pPr>
              <a:buFont typeface="Wingdings" panose="05000000000000000000" pitchFamily="2" charset="2"/>
              <a:buChar char="Ø"/>
            </a:pPr>
            <a:r>
              <a:rPr lang="sq-AL"/>
              <a:t>Përvoja specialiste</a:t>
            </a:r>
          </a:p>
          <a:p>
            <a:pPr>
              <a:buFont typeface="Wingdings" panose="05000000000000000000" pitchFamily="2" charset="2"/>
              <a:buChar char="Ø"/>
            </a:pPr>
            <a:r>
              <a:rPr lang="sq-AL"/>
              <a:t>Njohuritë për hetime</a:t>
            </a:r>
          </a:p>
          <a:p>
            <a:pPr>
              <a:buFont typeface="Wingdings" panose="05000000000000000000" pitchFamily="2" charset="2"/>
              <a:buChar char="Ø"/>
            </a:pPr>
            <a:r>
              <a:rPr lang="sq-AL"/>
              <a:t>Njohuritë e kontekstit</a:t>
            </a:r>
          </a:p>
          <a:p>
            <a:pPr>
              <a:buFont typeface="Wingdings" panose="05000000000000000000" pitchFamily="2" charset="2"/>
              <a:buChar char="Ø"/>
            </a:pPr>
            <a:r>
              <a:rPr lang="sq-AL"/>
              <a:t>Njohuritë juridike</a:t>
            </a:r>
          </a:p>
          <a:p>
            <a:pPr>
              <a:buFont typeface="Wingdings" panose="05000000000000000000" pitchFamily="2" charset="2"/>
              <a:buChar char="Ø"/>
            </a:pPr>
            <a:r>
              <a:rPr lang="sq-AL"/>
              <a:t>Aftësitë e komunikimit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234C2191-3A3C-4164-A06C-4497C7B09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74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40430"/>
            <a:ext cx="7886700" cy="4351338"/>
          </a:xfrm>
        </p:spPr>
        <p:txBody>
          <a:bodyPr>
            <a:normAutofit fontScale="77500" lnSpcReduction="20000"/>
          </a:bodyPr>
          <a:lstStyle/>
          <a:p>
            <a:pPr marL="0" lvl="0" indent="0" eaLnBrk="0" fontAlgn="base" hangingPunct="0">
              <a:lnSpc>
                <a:spcPct val="100000"/>
              </a:lnSpc>
              <a:spcBef>
                <a:spcPct val="20000"/>
              </a:spcBef>
              <a:spcAft>
                <a:spcPct val="0"/>
              </a:spcAft>
              <a:buNone/>
            </a:pPr>
            <a:r>
              <a:rPr lang="sq-AL" sz="3200" b="1">
                <a:solidFill>
                  <a:prstClr val="black"/>
                </a:solidFill>
                <a:latin typeface="Calibri"/>
                <a:ea typeface="Verdana" panose="020B0604030504040204" pitchFamily="34" charset="0"/>
              </a:rPr>
              <a:t>Deri në fund të kësaj seance, pjesëmarrësit do të jenë në gjendje të:</a:t>
            </a:r>
          </a:p>
          <a:p>
            <a:pPr marL="0" lvl="0" indent="0" eaLnBrk="0" fontAlgn="base" hangingPunct="0">
              <a:lnSpc>
                <a:spcPct val="100000"/>
              </a:lnSpc>
              <a:spcBef>
                <a:spcPct val="20000"/>
              </a:spcBef>
              <a:spcAft>
                <a:spcPct val="0"/>
              </a:spcAft>
              <a:buNone/>
            </a:pPr>
            <a:endParaRPr lang="en-GB" sz="3200"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sq-AL">
                <a:solidFill>
                  <a:prstClr val="black"/>
                </a:solidFill>
                <a:latin typeface="Calibri"/>
                <a:ea typeface="Verdana" panose="020B0604030504040204" pitchFamily="34" charset="0"/>
              </a:rPr>
              <a:t>Diskutojnë për lloje të ndryshme të provave elektronike</a:t>
            </a:r>
          </a:p>
          <a:p>
            <a:pPr marL="342900" lvl="0" indent="-342900" algn="just" eaLnBrk="0" fontAlgn="base" hangingPunct="0">
              <a:lnSpc>
                <a:spcPct val="100000"/>
              </a:lnSpc>
              <a:spcBef>
                <a:spcPct val="20000"/>
              </a:spcBef>
              <a:spcAft>
                <a:spcPct val="0"/>
              </a:spcAft>
            </a:pPr>
            <a:r>
              <a:rPr lang="sq-AL">
                <a:solidFill>
                  <a:prstClr val="black"/>
                </a:solidFill>
                <a:latin typeface="Calibri"/>
                <a:ea typeface="Verdana" panose="020B0604030504040204" pitchFamily="34" charset="0"/>
              </a:rPr>
              <a:t>Përmbledhin pikat kyçe nga Udhëzuesi i Provave Elektronike të KiE-së veçanërisht parimet e konfiskimit dhe trajtimit</a:t>
            </a:r>
          </a:p>
          <a:p>
            <a:pPr marL="342900" lvl="0" indent="-342900" algn="just" eaLnBrk="0" fontAlgn="base" hangingPunct="0">
              <a:lnSpc>
                <a:spcPct val="100000"/>
              </a:lnSpc>
              <a:spcBef>
                <a:spcPct val="20000"/>
              </a:spcBef>
              <a:spcAft>
                <a:spcPct val="0"/>
              </a:spcAft>
            </a:pPr>
            <a:r>
              <a:rPr lang="sq-AL">
                <a:solidFill>
                  <a:prstClr val="black"/>
                </a:solidFill>
                <a:latin typeface="Calibri"/>
                <a:ea typeface="Verdana" panose="020B0604030504040204" pitchFamily="34" charset="0"/>
              </a:rPr>
              <a:t>Identifikojnë sfidat e ndryshme të forenzikës 'dead box' &amp; 'live data' si dhe 'cloud based data'</a:t>
            </a:r>
          </a:p>
          <a:p>
            <a:pPr marL="342900" lvl="0" indent="-342900" algn="just" eaLnBrk="0" fontAlgn="base" hangingPunct="0">
              <a:lnSpc>
                <a:spcPct val="100000"/>
              </a:lnSpc>
              <a:spcBef>
                <a:spcPct val="20000"/>
              </a:spcBef>
              <a:spcAft>
                <a:spcPct val="0"/>
              </a:spcAft>
            </a:pPr>
            <a:r>
              <a:rPr lang="sq-AL">
                <a:solidFill>
                  <a:prstClr val="black"/>
                </a:solidFill>
                <a:latin typeface="Calibri"/>
                <a:ea typeface="Verdana" panose="020B0604030504040204" pitchFamily="34" charset="0"/>
              </a:rPr>
              <a:t>Diskutojnë pranueshmërinë e provave elektronike</a:t>
            </a:r>
          </a:p>
          <a:p>
            <a:pPr marL="342900" lvl="0" indent="-342900" algn="just" eaLnBrk="0" fontAlgn="base" hangingPunct="0">
              <a:lnSpc>
                <a:spcPct val="100000"/>
              </a:lnSpc>
              <a:spcBef>
                <a:spcPct val="20000"/>
              </a:spcBef>
              <a:spcAft>
                <a:spcPct val="0"/>
              </a:spcAft>
            </a:pPr>
            <a:r>
              <a:rPr lang="sq-AL">
                <a:solidFill>
                  <a:prstClr val="black"/>
                </a:solidFill>
                <a:latin typeface="Calibri"/>
                <a:ea typeface="Verdana" panose="020B0604030504040204" pitchFamily="34" charset="0"/>
              </a:rPr>
              <a:t>Krahasojnë 'forenzikën digjitale' me forenzikën tradicionale</a:t>
            </a:r>
          </a:p>
          <a:p>
            <a:pPr marL="342900" lvl="0" indent="-342900" algn="just" eaLnBrk="0" fontAlgn="base" hangingPunct="0">
              <a:lnSpc>
                <a:spcPct val="100000"/>
              </a:lnSpc>
              <a:spcBef>
                <a:spcPct val="20000"/>
              </a:spcBef>
              <a:spcAft>
                <a:spcPct val="0"/>
              </a:spcAft>
            </a:pPr>
            <a:r>
              <a:rPr lang="sq-AL">
                <a:solidFill>
                  <a:prstClr val="black"/>
                </a:solidFill>
                <a:latin typeface="Calibri"/>
                <a:ea typeface="Verdana" panose="020B0604030504040204" pitchFamily="34" charset="0"/>
              </a:rPr>
              <a:t>Identifikojnë katër faza kryesore të një ekzaminimi mjeko-ligjor digjital</a:t>
            </a:r>
          </a:p>
          <a:p>
            <a:pPr marL="0" indent="0">
              <a:buNone/>
            </a:pPr>
            <a:endParaRPr lang="en-US" dirty="0"/>
          </a:p>
        </p:txBody>
      </p:sp>
      <p:sp>
        <p:nvSpPr>
          <p:cNvPr id="3" name="Slide Number Placeholder 2"/>
          <p:cNvSpPr>
            <a:spLocks noGrp="1"/>
          </p:cNvSpPr>
          <p:nvPr>
            <p:ph type="sldNum" sz="quarter" idx="10"/>
          </p:nvPr>
        </p:nvSpPr>
        <p:spPr/>
        <p:txBody>
          <a:bodyPr/>
          <a:lstStyle/>
          <a:p>
            <a:fld id="{49C04F3A-82BD-4011-AADB-1F79FD7DF4BC}" type="slidenum">
              <a:rPr lang="en-GB" smtClean="0"/>
              <a:pPr/>
              <a:t>4</a:t>
            </a:fld>
            <a:endParaRPr lang="en-GB" smtClean="0"/>
          </a:p>
        </p:txBody>
      </p:sp>
      <p:sp>
        <p:nvSpPr>
          <p:cNvPr id="4" name="Text Placeholder 3"/>
          <p:cNvSpPr>
            <a:spLocks noGrp="1"/>
          </p:cNvSpPr>
          <p:nvPr>
            <p:ph type="body" sz="quarter" idx="11"/>
          </p:nvPr>
        </p:nvSpPr>
        <p:spPr/>
        <p:txBody>
          <a:bodyPr/>
          <a:lstStyle/>
          <a:p>
            <a:endParaRPr lang="en-GB" dirty="0">
              <a:latin typeface="Verdana" charset="0"/>
              <a:cs typeface="Verdana" charset="0"/>
            </a:endParaRPr>
          </a:p>
          <a:p>
            <a:r>
              <a:rPr lang="sq-AL">
                <a:latin typeface="Verdana" charset="0"/>
                <a:cs typeface="Verdana" charset="0"/>
              </a:rPr>
              <a:t>Objektivat e seancës</a:t>
            </a:r>
          </a:p>
          <a:p>
            <a:endParaRPr lang="en-US" dirty="0"/>
          </a:p>
        </p:txBody>
      </p:sp>
    </p:spTree>
    <p:extLst>
      <p:ext uri="{BB962C8B-B14F-4D97-AF65-F5344CB8AC3E}">
        <p14:creationId xmlns:p14="http://schemas.microsoft.com/office/powerpoint/2010/main" val="962391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 të marrë në vendngjarje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r>
              <a:rPr lang="sq-AL" dirty="0"/>
              <a:t>Veglat dhe pajisjet</a:t>
            </a:r>
          </a:p>
          <a:p>
            <a:pPr lvl="1"/>
            <a:r>
              <a:rPr lang="sq-AL" dirty="0"/>
              <a:t>ndryshimet në teknologji do të diktojnë atë që kërkohet</a:t>
            </a:r>
          </a:p>
          <a:p>
            <a:pPr lvl="1"/>
            <a:r>
              <a:rPr lang="sq-AL" dirty="0"/>
              <a:t>dorezat</a:t>
            </a:r>
          </a:p>
          <a:p>
            <a:r>
              <a:rPr lang="sq-AL" dirty="0"/>
              <a:t>Dokumentet e duhura të kërkimit</a:t>
            </a:r>
          </a:p>
          <a:p>
            <a:pPr lvl="1"/>
            <a:r>
              <a:rPr lang="sq-AL" dirty="0"/>
              <a:t>regjistrat, etiketa, shirita, etiketa, forma, doreza, etj.</a:t>
            </a:r>
          </a:p>
          <a:p>
            <a:r>
              <a:rPr lang="sq-AL" dirty="0"/>
              <a:t>Kamera (foto &amp; me video)</a:t>
            </a:r>
          </a:p>
          <a:p>
            <a:r>
              <a:rPr lang="sq-AL" dirty="0"/>
              <a:t>Kutitë, qeset, mbështjellësit me flluska, lidhjet me kabllo, qeset e provave</a:t>
            </a:r>
          </a:p>
          <a:p>
            <a:pPr lvl="1"/>
            <a:r>
              <a:rPr lang="sq-AL" dirty="0"/>
              <a:t>Qeset Faraday</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B192569C-EA32-44DF-8087-FB6EE3172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651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 të marrë në vendngjarje (Forenzika e drejtpërdrejtë)</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endParaRPr lang="en-GB" dirty="0">
              <a:ea typeface="Verdana" panose="020B0604030504040204" pitchFamily="34" charset="0"/>
            </a:endParaRPr>
          </a:p>
          <a:p>
            <a:r>
              <a:rPr lang="sq-AL"/>
              <a:t>Laptop (me mjetet forenzike standarde)</a:t>
            </a:r>
          </a:p>
          <a:p>
            <a:r>
              <a:rPr lang="sq-AL"/>
              <a:t>Kabllot e rrjetit</a:t>
            </a:r>
          </a:p>
          <a:p>
            <a:r>
              <a:rPr lang="sq-AL"/>
              <a:t>Hard disqe (kapacitet i lartë)</a:t>
            </a:r>
          </a:p>
          <a:p>
            <a:r>
              <a:rPr lang="sq-AL"/>
              <a:t>Bllokuesit e shkrimit të pajisjeve</a:t>
            </a:r>
          </a:p>
          <a:p>
            <a:r>
              <a:rPr lang="sq-AL"/>
              <a:t>Media e startimit të forenzikës (DVD/USB)</a:t>
            </a:r>
          </a:p>
          <a:p>
            <a:r>
              <a:rPr lang="sq-AL"/>
              <a:t>Live data tools (mjetet për të dhëna të gjalla)</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14B2575E-77A9-4789-A6D9-1B831D07C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8540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Sigurimi i vendit të ngjarjes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3581400"/>
            <a:ext cx="8640960" cy="2871936"/>
          </a:xfrm>
        </p:spPr>
        <p:txBody>
          <a:bodyPr/>
          <a:lstStyle/>
          <a:p>
            <a:r>
              <a:rPr lang="sq-AL"/>
              <a:t>Siguria e njerëzve</a:t>
            </a:r>
          </a:p>
          <a:p>
            <a:r>
              <a:rPr lang="sq-AL"/>
              <a:t>Integriteti i provave</a:t>
            </a:r>
          </a:p>
          <a:p>
            <a:pPr lvl="1"/>
            <a:r>
              <a:rPr lang="sq-AL"/>
              <a:t>Provat elektronike lehtë mund të ndryshohen, fshihen ose shkatërrohen</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4" descr="C:\Users\User\Dropbox\COE - Personal\Session 1.3.3 Search and Seizure\Photos\stop.jpg">
            <a:extLst>
              <a:ext uri="{FF2B5EF4-FFF2-40B4-BE49-F238E27FC236}">
                <a16:creationId xmlns:a16="http://schemas.microsoft.com/office/drawing/2014/main" xmlns="" id="{6CA17B8C-48B8-4E6C-9176-DC1BD0A1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349" y="1340683"/>
            <a:ext cx="1983301" cy="19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F73A8E0B-E1E2-4465-BFDE-F439E208B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7882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Sigurimi i vendit të ngjarjes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r>
              <a:rPr lang="sq-AL" sz="2800" dirty="0"/>
              <a:t>Ndiqni politikën juridiksionale</a:t>
            </a:r>
          </a:p>
          <a:p>
            <a:r>
              <a:rPr lang="sq-AL" sz="2800" dirty="0"/>
              <a:t>Largoni njerëzit </a:t>
            </a:r>
          </a:p>
          <a:p>
            <a:pPr lvl="1"/>
            <a:r>
              <a:rPr lang="sq-AL" sz="2400" dirty="0"/>
              <a:t>nga kompjuterët dhe pajisjet</a:t>
            </a:r>
          </a:p>
          <a:p>
            <a:r>
              <a:rPr lang="sq-AL" sz="2800" dirty="0"/>
              <a:t>Siguroni pajisjet (përfshirë ato personale dhe të lëvizshme)</a:t>
            </a:r>
          </a:p>
          <a:p>
            <a:r>
              <a:rPr lang="sq-AL" sz="2600" dirty="0"/>
              <a:t>Refuzoni ndihmën nga njerëzit e paautorizuar</a:t>
            </a:r>
          </a:p>
          <a:p>
            <a:r>
              <a:rPr lang="sq-AL" sz="2600" dirty="0"/>
              <a:t>Lëreni pajisjen të fikur nëse është tashmë e fikur</a:t>
            </a:r>
          </a:p>
          <a:p>
            <a:r>
              <a:rPr lang="sq-AL" sz="2600" dirty="0"/>
              <a:t>Kontrolloni statusin e pajisjes</a:t>
            </a:r>
          </a:p>
          <a:p>
            <a:r>
              <a:rPr lang="sq-AL" sz="2600" dirty="0"/>
              <a:t>Mbroni të dhënat e paqëndrueshme</a:t>
            </a:r>
          </a:p>
          <a:p>
            <a:r>
              <a:rPr lang="sq-AL" sz="2600" dirty="0"/>
              <a:t>Identifikoni pajisjet - për t’i mbledhur dhe ikur</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5419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Sigurimi i vendit të ngjarjes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endParaRPr lang="en-GB" dirty="0">
              <a:ea typeface="Verdana" panose="020B0604030504040204" pitchFamily="34" charset="0"/>
            </a:endParaRPr>
          </a:p>
          <a:p>
            <a:r>
              <a:rPr lang="sq-AL"/>
              <a:t>Vendosni prioritetet e provave elektronike dhe provave kriminalistike</a:t>
            </a:r>
          </a:p>
          <a:p>
            <a:r>
              <a:rPr lang="sq-AL"/>
              <a:t>Kërkoni për materiale të tjera jo elektronike</a:t>
            </a:r>
          </a:p>
          <a:p>
            <a:pPr lvl="1"/>
            <a:r>
              <a:rPr lang="sq-AL"/>
              <a:t>Fjalëkalime, shënime, manuale, printime, fotografi</a:t>
            </a:r>
          </a:p>
          <a:p>
            <a:r>
              <a:rPr lang="sq-AL"/>
              <a:t>Fotografoni/video incizoni në vend (me të gjitha detajet)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4773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Dokumentimi i vendit të ngjarjes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r>
              <a:rPr lang="sq-AL" sz="2800" dirty="0"/>
              <a:t>Planet e skicuara</a:t>
            </a:r>
          </a:p>
          <a:p>
            <a:r>
              <a:rPr lang="sq-AL" sz="2800" dirty="0"/>
              <a:t>Fotografoni/incizoni tërë vendin e ngjarjes</a:t>
            </a:r>
          </a:p>
          <a:p>
            <a:pPr lvl="1"/>
            <a:r>
              <a:rPr lang="sq-AL" sz="2400" dirty="0"/>
              <a:t>Fotografi specifike e pajisjeve për referencë</a:t>
            </a:r>
          </a:p>
          <a:p>
            <a:r>
              <a:rPr lang="sq-AL" sz="2800" dirty="0"/>
              <a:t>Detajoni të gjitha pajisjet - me statusin e energjisë</a:t>
            </a:r>
          </a:p>
          <a:p>
            <a:r>
              <a:rPr lang="sq-AL" sz="2800" dirty="0"/>
              <a:t>Lidhjet dhe portet me etiketa</a:t>
            </a:r>
          </a:p>
          <a:p>
            <a:r>
              <a:rPr lang="sq-AL" sz="2800" dirty="0"/>
              <a:t>Statusi i ekranit – nëse i ndezur (fotografo dhe incizo)</a:t>
            </a:r>
          </a:p>
          <a:p>
            <a:r>
              <a:rPr lang="sq-AL" sz="2800" dirty="0"/>
              <a:t>Të gjitha veprimet e ndërmarra duhet të dokumentohen</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2" descr="C:\Users\Lemon\Desktop\BackUp\COE Training\Photos\documenting.jpg">
            <a:extLst>
              <a:ext uri="{FF2B5EF4-FFF2-40B4-BE49-F238E27FC236}">
                <a16:creationId xmlns:a16="http://schemas.microsoft.com/office/drawing/2014/main" xmlns="" id="{BFAD447E-C8E8-4C84-9BB1-AABC667DF3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96" b="18363"/>
          <a:stretch/>
        </p:blipFill>
        <p:spPr bwMode="auto">
          <a:xfrm>
            <a:off x="7308304" y="5327767"/>
            <a:ext cx="1763688" cy="11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6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Njerëzit/intervistat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r>
              <a:rPr lang="sq-AL"/>
              <a:t>Kryer sipas legjislacionit/politikës kombëtare</a:t>
            </a:r>
          </a:p>
          <a:p>
            <a:r>
              <a:rPr lang="sq-AL"/>
              <a:t>Identifikoni njerëzit e pranishëm</a:t>
            </a:r>
          </a:p>
          <a:p>
            <a:pPr lvl="1">
              <a:buFont typeface="Wingdings" panose="05000000000000000000" pitchFamily="2" charset="2"/>
              <a:buChar char="Ø"/>
            </a:pPr>
            <a:r>
              <a:rPr lang="sq-AL"/>
              <a:t>regjistroni detajet, orët e hyrjes, etj.</a:t>
            </a:r>
          </a:p>
          <a:p>
            <a:r>
              <a:rPr lang="sq-AL"/>
              <a:t>Mund të nevojitet –</a:t>
            </a:r>
          </a:p>
          <a:p>
            <a:pPr lvl="1">
              <a:buFont typeface="Wingdings" panose="05000000000000000000" pitchFamily="2" charset="2"/>
              <a:buChar char="Ø"/>
            </a:pPr>
            <a:r>
              <a:rPr lang="sq-AL"/>
              <a:t>qëllimi i pajisjes, pronari, përdoruesi, emrat e përdoruesve, informacioni i llogarisë, dokumentacioni</a:t>
            </a:r>
          </a:p>
          <a:p>
            <a:pPr lvl="1">
              <a:buFont typeface="Wingdings" panose="05000000000000000000" pitchFamily="2" charset="2"/>
              <a:buChar char="Ø"/>
            </a:pPr>
            <a:r>
              <a:rPr lang="sq-AL"/>
              <a:t>fjalëkalimet (pajisjet, serverët, enkriptimi)</a:t>
            </a:r>
          </a:p>
          <a:p>
            <a:pPr lvl="1">
              <a:buFont typeface="Wingdings" panose="05000000000000000000" pitchFamily="2" charset="2"/>
              <a:buChar char="Ø"/>
            </a:pPr>
            <a:r>
              <a:rPr lang="sq-AL"/>
              <a:t>detaje në lidhje me memorien jashtë këtij vendi</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D4C7EE2B-7305-4068-9639-0CCFF7BFB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100" y="5733257"/>
            <a:ext cx="3779875" cy="787474"/>
          </a:xfrm>
          <a:prstGeom prst="rect">
            <a:avLst/>
          </a:prstGeom>
        </p:spPr>
      </p:pic>
    </p:spTree>
    <p:extLst>
      <p:ext uri="{BB962C8B-B14F-4D97-AF65-F5344CB8AC3E}">
        <p14:creationId xmlns:p14="http://schemas.microsoft.com/office/powerpoint/2010/main" val="3714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Shembujt e vendit të ngjarjes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Grafik 13">
            <a:extLst>
              <a:ext uri="{FF2B5EF4-FFF2-40B4-BE49-F238E27FC236}">
                <a16:creationId xmlns:a16="http://schemas.microsoft.com/office/drawing/2014/main" xmlns="" id="{A96244F8-6C35-41B2-B555-FDA4C29BA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5" t="4359" r="1274" b="2637"/>
          <a:stretch>
            <a:fillRect/>
          </a:stretch>
        </p:blipFill>
        <p:spPr bwMode="auto">
          <a:xfrm>
            <a:off x="728700" y="1227266"/>
            <a:ext cx="7686600" cy="508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24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Shembujt e vendit të ngjarjes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Grafik 335">
            <a:extLst>
              <a:ext uri="{FF2B5EF4-FFF2-40B4-BE49-F238E27FC236}">
                <a16:creationId xmlns:a16="http://schemas.microsoft.com/office/drawing/2014/main" xmlns="" id="{8500DED8-359E-4EC1-BDBC-FC33F61FC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395994"/>
            <a:ext cx="7128792" cy="489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088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Trajtimi i pajisjeve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endParaRPr lang="en-GB" b="1" dirty="0">
              <a:solidFill>
                <a:srgbClr val="0070C0"/>
              </a:solidFill>
            </a:endParaRPr>
          </a:p>
          <a:p>
            <a:pPr marL="0" indent="0">
              <a:buNone/>
            </a:pPr>
            <a:r>
              <a:rPr lang="sq-AL" b="1">
                <a:solidFill>
                  <a:srgbClr val="0070C0"/>
                </a:solidFill>
              </a:rPr>
              <a:t>Rasti A – Kompjuteri është i fikur (OFF)</a:t>
            </a:r>
          </a:p>
          <a:p>
            <a:r>
              <a:rPr lang="sq-AL"/>
              <a:t>Mos e ndizni</a:t>
            </a:r>
          </a:p>
          <a:p>
            <a:pPr lvl="1"/>
            <a:r>
              <a:rPr lang="sq-AL"/>
              <a:t>Siguroni, fotografoni, çmontoni</a:t>
            </a:r>
          </a:p>
          <a:p>
            <a:r>
              <a:rPr lang="sq-AL"/>
              <a:t>Nëse është pajisje portative, i hiqni edhe baterinë</a:t>
            </a:r>
          </a:p>
          <a:p>
            <a:pPr marL="0" indent="0" algn="ctr">
              <a:buNone/>
            </a:pPr>
            <a:endParaRPr lang="en-GB" b="1" dirty="0">
              <a:ea typeface="Verdana" panose="020B0604030504040204" pitchFamily="34" charset="0"/>
            </a:endParaRPr>
          </a:p>
          <a:p>
            <a:pPr marL="0" indent="0" algn="ctr">
              <a:buNone/>
            </a:pPr>
            <a:r>
              <a:rPr lang="sq-AL" b="1">
                <a:ea typeface="Verdana" panose="020B0604030504040204" pitchFamily="34" charset="0"/>
              </a:rPr>
              <a:t>Shanci më i mirë i përmbajtjes </a:t>
            </a:r>
          </a:p>
          <a:p>
            <a:pPr marL="0" indent="0" algn="ctr">
              <a:buNone/>
            </a:pPr>
            <a:r>
              <a:rPr lang="sq-AL" b="1">
                <a:ea typeface="Verdana" panose="020B0604030504040204" pitchFamily="34" charset="0"/>
              </a:rPr>
              <a:t>me Parimin 1</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xmlns=""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7413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q-AL" sz="3200">
                <a:latin typeface="+mn-lt"/>
              </a:rPr>
              <a:t>Çfarë është ‘prova elektronike’?</a:t>
            </a:r>
          </a:p>
        </p:txBody>
      </p:sp>
      <p:sp>
        <p:nvSpPr>
          <p:cNvPr id="3" name="Text Placeholder 2"/>
          <p:cNvSpPr>
            <a:spLocks noGrp="1"/>
          </p:cNvSpPr>
          <p:nvPr>
            <p:ph type="body" idx="1"/>
          </p:nvPr>
        </p:nvSpPr>
        <p:spPr/>
        <p:txBody>
          <a:bodyPr/>
          <a:lstStyle/>
          <a:p>
            <a:r>
              <a:rPr lang="sq-AL"/>
              <a:t>Provat Digjitale dhe Elektronike</a:t>
            </a:r>
          </a:p>
          <a:p>
            <a:endParaRPr lang="en-US" dirty="0"/>
          </a:p>
        </p:txBody>
      </p:sp>
      <p:sp>
        <p:nvSpPr>
          <p:cNvPr id="4" name="Slide Number Placeholder 3"/>
          <p:cNvSpPr>
            <a:spLocks noGrp="1"/>
          </p:cNvSpPr>
          <p:nvPr>
            <p:ph type="sldNum" sz="quarter" idx="10"/>
          </p:nvPr>
        </p:nvSpPr>
        <p:spPr/>
        <p:txBody>
          <a:bodyPr/>
          <a:lstStyle/>
          <a:p>
            <a:fld id="{49C04F3A-82BD-4011-AADB-1F79FD7DF4BC}" type="slidenum">
              <a:rPr lang="en-GB" smtClean="0"/>
              <a:pPr/>
              <a:t>5</a:t>
            </a:fld>
            <a:endParaRPr lang="en-GB" smtClean="0"/>
          </a:p>
        </p:txBody>
      </p:sp>
      <p:sp>
        <p:nvSpPr>
          <p:cNvPr id="5" name="Text Placeholder 4"/>
          <p:cNvSpPr>
            <a:spLocks noGrp="1"/>
          </p:cNvSpPr>
          <p:nvPr>
            <p:ph type="body" sz="quarter" idx="11"/>
          </p:nvPr>
        </p:nvSpPr>
        <p:spPr/>
        <p:txBody>
          <a:bodyPr>
            <a:normAutofit lnSpcReduction="10000"/>
          </a:bodyPr>
          <a:lstStyle/>
          <a:p>
            <a:endParaRPr lang="en-GB" dirty="0">
              <a:latin typeface="Verdana" charset="0"/>
              <a:cs typeface="Verdana" charset="0"/>
            </a:endParaRPr>
          </a:p>
          <a:p>
            <a:r>
              <a:rPr lang="sq-AL">
                <a:latin typeface="Verdana" charset="0"/>
                <a:cs typeface="Verdana" charset="0"/>
              </a:rPr>
              <a:t>Seksioni 1</a:t>
            </a:r>
          </a:p>
          <a:p>
            <a:endParaRPr lang="en-US" dirty="0"/>
          </a:p>
        </p:txBody>
      </p:sp>
    </p:spTree>
    <p:extLst>
      <p:ext uri="{BB962C8B-B14F-4D97-AF65-F5344CB8AC3E}">
        <p14:creationId xmlns:p14="http://schemas.microsoft.com/office/powerpoint/2010/main" val="256818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Trajtimi i pajisjeve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endParaRPr lang="en-GB" b="1" dirty="0">
              <a:solidFill>
                <a:srgbClr val="0070C0"/>
              </a:solidFill>
            </a:endParaRPr>
          </a:p>
          <a:p>
            <a:pPr marL="0" indent="0">
              <a:buNone/>
            </a:pPr>
            <a:r>
              <a:rPr lang="sq-AL" b="1">
                <a:solidFill>
                  <a:srgbClr val="0070C0"/>
                </a:solidFill>
              </a:rPr>
              <a:t>Rasti B – Kompjuteri është i ndezur (ON)</a:t>
            </a:r>
          </a:p>
          <a:p>
            <a:r>
              <a:rPr lang="sq-AL"/>
              <a:t>Mos e ndizni</a:t>
            </a:r>
          </a:p>
          <a:p>
            <a:pPr lvl="1"/>
            <a:r>
              <a:rPr lang="sq-AL"/>
              <a:t>Siguroni, fotografoni, vlerësoni</a:t>
            </a:r>
          </a:p>
          <a:p>
            <a:r>
              <a:rPr lang="sq-AL"/>
              <a:t>Intervenimi specialistik</a:t>
            </a:r>
          </a:p>
          <a:p>
            <a:r>
              <a:rPr lang="sq-AL"/>
              <a:t>Konsideroni mbledhjen  e të dhënave ‘Live Data’</a:t>
            </a:r>
          </a:p>
          <a:p>
            <a:pPr marL="0" indent="0" algn="ctr">
              <a:buNone/>
            </a:pPr>
            <a:endParaRPr lang="en-GB" b="1" dirty="0">
              <a:ea typeface="Verdana" panose="020B0604030504040204" pitchFamily="34" charset="0"/>
            </a:endParaRPr>
          </a:p>
          <a:p>
            <a:pPr marL="0" indent="0" algn="ctr">
              <a:buNone/>
            </a:pPr>
            <a:r>
              <a:rPr lang="sq-AL" b="1">
                <a:ea typeface="Verdana" panose="020B0604030504040204" pitchFamily="34" charset="0"/>
              </a:rPr>
              <a:t>Më pak shancë për përmbajtje </a:t>
            </a:r>
          </a:p>
          <a:p>
            <a:pPr marL="0" indent="0" algn="ctr">
              <a:buNone/>
            </a:pPr>
            <a:r>
              <a:rPr lang="sq-AL" b="1">
                <a:ea typeface="Verdana" panose="020B0604030504040204" pitchFamily="34" charset="0"/>
              </a:rPr>
              <a:t>me Parimin 1</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xmlns=""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5544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Trajtimi i pajisjeve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endParaRPr lang="en-GB" b="1" dirty="0">
              <a:solidFill>
                <a:srgbClr val="0070C0"/>
              </a:solidFill>
            </a:endParaRPr>
          </a:p>
          <a:p>
            <a:pPr marL="0" indent="0">
              <a:buNone/>
            </a:pPr>
            <a:r>
              <a:rPr lang="sq-AL" b="1">
                <a:solidFill>
                  <a:srgbClr val="0070C0"/>
                </a:solidFill>
              </a:rPr>
              <a:t>Rasti C – Nuk mund ta përcaktoni</a:t>
            </a:r>
          </a:p>
          <a:p>
            <a:r>
              <a:rPr lang="sq-AL"/>
              <a:t>Supozoni se është i fikur</a:t>
            </a:r>
          </a:p>
          <a:p>
            <a:r>
              <a:rPr lang="sq-AL"/>
              <a:t>Heqni furnizimin me energji elektrike</a:t>
            </a:r>
          </a:p>
          <a:p>
            <a:pPr lvl="1"/>
            <a:r>
              <a:rPr lang="sq-AL"/>
              <a:t>Siguroni, fotografoni, çmontoni</a:t>
            </a:r>
          </a:p>
          <a:p>
            <a:pPr marL="0" indent="0">
              <a:buNone/>
            </a:pPr>
            <a:endParaRPr lang="en-GB" dirty="0">
              <a:ea typeface="Verdana" panose="020B0604030504040204" pitchFamily="34" charset="0"/>
            </a:endParaRPr>
          </a:p>
          <a:p>
            <a:pPr marL="0" indent="0" algn="ctr">
              <a:buNone/>
            </a:pPr>
            <a:r>
              <a:rPr lang="sq-AL" b="1">
                <a:ea typeface="Verdana" panose="020B0604030504040204" pitchFamily="34" charset="0"/>
              </a:rPr>
              <a:t>Ka ca shancë për përmbajtje </a:t>
            </a:r>
          </a:p>
          <a:p>
            <a:pPr marL="0" indent="0" algn="ctr">
              <a:buNone/>
            </a:pPr>
            <a:r>
              <a:rPr lang="sq-AL" b="1">
                <a:ea typeface="Verdana" panose="020B0604030504040204" pitchFamily="34" charset="0"/>
              </a:rPr>
              <a:t>me Parimin 1</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xmlns=""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3430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Rrjetet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r>
              <a:rPr lang="sq-AL"/>
              <a:t>Kontaktoni një specialist</a:t>
            </a:r>
          </a:p>
          <a:p>
            <a:pPr marL="0" indent="0">
              <a:buNone/>
            </a:pPr>
            <a:endParaRPr lang="en-GB" dirty="0">
              <a:ea typeface="Verdana" panose="020B0604030504040204" pitchFamily="34" charset="0"/>
            </a:endParaRPr>
          </a:p>
          <a:p>
            <a:pPr lvl="1">
              <a:buFont typeface="Wingdings" panose="05000000000000000000" pitchFamily="2" charset="2"/>
              <a:buChar char="Ø"/>
            </a:pPr>
            <a:r>
              <a:rPr lang="sq-AL"/>
              <a:t>Kërkoni për më shumë kompjuterë</a:t>
            </a:r>
          </a:p>
          <a:p>
            <a:pPr lvl="1">
              <a:buFont typeface="Wingdings" panose="05000000000000000000" pitchFamily="2" charset="2"/>
              <a:buChar char="Ø"/>
            </a:pPr>
            <a:r>
              <a:rPr lang="sq-AL"/>
              <a:t>Serveri qendror</a:t>
            </a:r>
          </a:p>
          <a:p>
            <a:pPr lvl="1">
              <a:buFont typeface="Wingdings" panose="05000000000000000000" pitchFamily="2" charset="2"/>
              <a:buChar char="Ø"/>
            </a:pPr>
            <a:r>
              <a:rPr lang="sq-AL"/>
              <a:t>Kabllot</a:t>
            </a:r>
          </a:p>
          <a:p>
            <a:pPr lvl="1">
              <a:buFont typeface="Wingdings" panose="05000000000000000000" pitchFamily="2" charset="2"/>
              <a:buChar char="Ø"/>
            </a:pPr>
            <a:r>
              <a:rPr lang="sq-AL"/>
              <a:t>Router</a:t>
            </a:r>
          </a:p>
          <a:p>
            <a:pPr lvl="1">
              <a:buFont typeface="Wingdings" panose="05000000000000000000" pitchFamily="2" charset="2"/>
              <a:buChar char="Ø"/>
            </a:pPr>
            <a:r>
              <a:rPr lang="sq-AL"/>
              <a:t>Mund të jetë diku tjetër</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Grafik 337">
            <a:extLst>
              <a:ext uri="{FF2B5EF4-FFF2-40B4-BE49-F238E27FC236}">
                <a16:creationId xmlns:a16="http://schemas.microsoft.com/office/drawing/2014/main" xmlns="" id="{CA7596EB-6A12-4171-B308-0F64C2BEF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76018" y="3276600"/>
            <a:ext cx="4860032" cy="3218786"/>
          </a:xfrm>
          <a:prstGeom prst="rect">
            <a:avLst/>
          </a:prstGeom>
          <a:noFill/>
          <a:ln>
            <a:noFill/>
          </a:ln>
        </p:spPr>
      </p:pic>
    </p:spTree>
    <p:extLst>
      <p:ext uri="{BB962C8B-B14F-4D97-AF65-F5344CB8AC3E}">
        <p14:creationId xmlns:p14="http://schemas.microsoft.com/office/powerpoint/2010/main" val="40595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Telefonat mobil/telefonat e mençur/tabletët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r>
              <a:rPr lang="sq-AL" b="1">
                <a:solidFill>
                  <a:srgbClr val="0070C0"/>
                </a:solidFill>
              </a:rPr>
              <a:t>Nëse ndezur (ON)</a:t>
            </a:r>
          </a:p>
          <a:p>
            <a:pPr lvl="1">
              <a:buFont typeface="Wingdings" panose="05000000000000000000" pitchFamily="2" charset="2"/>
              <a:buChar char="Ø"/>
            </a:pPr>
            <a:r>
              <a:rPr lang="sq-AL"/>
              <a:t>Mos e fikni</a:t>
            </a:r>
          </a:p>
          <a:p>
            <a:pPr lvl="1">
              <a:buFont typeface="Wingdings" panose="05000000000000000000" pitchFamily="2" charset="2"/>
              <a:buChar char="Ø"/>
            </a:pPr>
            <a:r>
              <a:rPr lang="sq-AL"/>
              <a:t>Dokumentoni ekranin</a:t>
            </a:r>
          </a:p>
          <a:p>
            <a:pPr lvl="1">
              <a:buFont typeface="Wingdings" panose="05000000000000000000" pitchFamily="2" charset="2"/>
              <a:buChar char="Ø"/>
            </a:pPr>
            <a:r>
              <a:rPr lang="sq-AL"/>
              <a:t>Konsideroni përdorimin e qeses Faraday *</a:t>
            </a:r>
          </a:p>
          <a:p>
            <a:pPr lvl="1">
              <a:buFont typeface="Wingdings" panose="05000000000000000000" pitchFamily="2" charset="2"/>
              <a:buChar char="Ø"/>
            </a:pPr>
            <a:r>
              <a:rPr lang="sq-AL"/>
              <a:t>E vini në flight mode *</a:t>
            </a:r>
          </a:p>
          <a:p>
            <a:pPr lvl="1">
              <a:buFont typeface="Wingdings" panose="05000000000000000000" pitchFamily="2" charset="2"/>
              <a:buChar char="Ø"/>
            </a:pPr>
            <a:r>
              <a:rPr lang="sq-AL"/>
              <a:t>Konsideroni mbushjen</a:t>
            </a:r>
          </a:p>
          <a:p>
            <a:pPr marL="57150" indent="0">
              <a:buNone/>
            </a:pPr>
            <a:r>
              <a:rPr lang="sq-AL" b="1">
                <a:solidFill>
                  <a:srgbClr val="0070C0"/>
                </a:solidFill>
              </a:rPr>
              <a:t>Nëse i fikur (OFF)</a:t>
            </a:r>
          </a:p>
          <a:p>
            <a:pPr lvl="1">
              <a:buFont typeface="Wingdings" panose="05000000000000000000" pitchFamily="2" charset="2"/>
              <a:buChar char="Ø"/>
            </a:pPr>
            <a:r>
              <a:rPr lang="sq-AL"/>
              <a:t>Mos e ndizni</a:t>
            </a:r>
          </a:p>
          <a:p>
            <a:pPr lvl="1">
              <a:buFont typeface="Wingdings" panose="05000000000000000000" pitchFamily="2" charset="2"/>
              <a:buChar char="Ø"/>
            </a:pPr>
            <a:r>
              <a:rPr lang="sq-AL"/>
              <a:t>Sekuestroni, dokumentoni &amp; dërgoni</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118">
            <a:extLst>
              <a:ext uri="{FF2B5EF4-FFF2-40B4-BE49-F238E27FC236}">
                <a16:creationId xmlns:a16="http://schemas.microsoft.com/office/drawing/2014/main" xmlns="" id="{74EE88E1-4D82-423C-A5E5-B57CC487DC9C}"/>
              </a:ext>
            </a:extLst>
          </p:cNvPr>
          <p:cNvPicPr>
            <a:picLocks noChangeAspect="1"/>
          </p:cNvPicPr>
          <p:nvPr/>
        </p:nvPicPr>
        <p:blipFill>
          <a:blip r:embed="rId4"/>
          <a:stretch>
            <a:fillRect/>
          </a:stretch>
        </p:blipFill>
        <p:spPr>
          <a:xfrm>
            <a:off x="6714837" y="4299753"/>
            <a:ext cx="2177643" cy="1995566"/>
          </a:xfrm>
          <a:prstGeom prst="rect">
            <a:avLst/>
          </a:prstGeom>
          <a:effectLst/>
        </p:spPr>
      </p:pic>
      <p:pic>
        <p:nvPicPr>
          <p:cNvPr id="3074" name="Picture 2" descr="Opinion: Will Huawei smartphones become the new Lumias ...">
            <a:extLst>
              <a:ext uri="{FF2B5EF4-FFF2-40B4-BE49-F238E27FC236}">
                <a16:creationId xmlns:a16="http://schemas.microsoft.com/office/drawing/2014/main" xmlns="" id="{BBE885FE-1441-44F6-B93D-4816261CE9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75" r="31888"/>
          <a:stretch/>
        </p:blipFill>
        <p:spPr bwMode="auto">
          <a:xfrm>
            <a:off x="5436096" y="1484784"/>
            <a:ext cx="1299754" cy="275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Telefonat mobil/telefonat e mençur/tabletët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r>
              <a:rPr lang="sq-AL" b="1" dirty="0">
                <a:solidFill>
                  <a:srgbClr val="0070C0"/>
                </a:solidFill>
              </a:rPr>
              <a:t>Disa mendime</a:t>
            </a:r>
          </a:p>
          <a:p>
            <a:pPr>
              <a:lnSpc>
                <a:spcPct val="250000"/>
              </a:lnSpc>
            </a:pPr>
            <a:r>
              <a:rPr lang="sq-AL" dirty="0"/>
              <a:t>Qeset Faraday</a:t>
            </a:r>
          </a:p>
          <a:p>
            <a:pPr>
              <a:lnSpc>
                <a:spcPct val="250000"/>
              </a:lnSpc>
            </a:pPr>
            <a:r>
              <a:rPr lang="sq-AL" dirty="0"/>
              <a:t>Flight/airplane mode</a:t>
            </a:r>
          </a:p>
          <a:p>
            <a:endParaRPr lang="en-GB" dirty="0">
              <a:ea typeface="Verdana" panose="020B0604030504040204" pitchFamily="34" charset="0"/>
            </a:endParaRPr>
          </a:p>
          <a:p>
            <a:pPr lvl="1">
              <a:buFont typeface="Wingdings" panose="05000000000000000000" pitchFamily="2" charset="2"/>
              <a:buChar char="Ø"/>
            </a:pPr>
            <a:r>
              <a:rPr lang="sq-AL" sz="2400" dirty="0"/>
              <a:t>Mbajtja e një pajisje të ndezur mund të ndihmojë në mposhtjen e sigurinë</a:t>
            </a:r>
          </a:p>
          <a:p>
            <a:pPr lvl="1">
              <a:buFont typeface="Wingdings" panose="05000000000000000000" pitchFamily="2" charset="2"/>
              <a:buChar char="Ø"/>
            </a:pPr>
            <a:r>
              <a:rPr lang="sq-AL" sz="2400" dirty="0"/>
              <a:t>Lidhja e rrjetit mund të lejojë ndryshime/fshirje në distancë</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Opinion: Will Huawei smartphones become the new Lumias ...">
            <a:extLst>
              <a:ext uri="{FF2B5EF4-FFF2-40B4-BE49-F238E27FC236}">
                <a16:creationId xmlns:a16="http://schemas.microsoft.com/office/drawing/2014/main" xmlns="" id="{BBE885FE-1441-44F6-B93D-4816261CE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75" r="31888"/>
          <a:stretch/>
        </p:blipFill>
        <p:spPr bwMode="auto">
          <a:xfrm>
            <a:off x="6570850" y="1896804"/>
            <a:ext cx="787001" cy="1312401"/>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Mission Darkness™ NeoLok Non-window Faraday Bag for Tablets – MOS ...">
            <a:extLst>
              <a:ext uri="{FF2B5EF4-FFF2-40B4-BE49-F238E27FC236}">
                <a16:creationId xmlns:a16="http://schemas.microsoft.com/office/drawing/2014/main" xmlns="" id="{8E80175B-6150-4033-A8BB-69D8758DF9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29" b="16573"/>
          <a:stretch/>
        </p:blipFill>
        <p:spPr bwMode="auto">
          <a:xfrm>
            <a:off x="3203848" y="2057078"/>
            <a:ext cx="2619375" cy="11521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6868" name="Picture 4" descr="Airplane mode no longer needed on European flights | TechRadar">
            <a:extLst>
              <a:ext uri="{FF2B5EF4-FFF2-40B4-BE49-F238E27FC236}">
                <a16:creationId xmlns:a16="http://schemas.microsoft.com/office/drawing/2014/main" xmlns="" id="{D4D4DC47-6FF0-4F88-9AE0-4357692AB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3535" y="3486834"/>
            <a:ext cx="2448272" cy="13764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dirty="0">
                <a:solidFill>
                  <a:schemeClr val="bg1"/>
                </a:solidFill>
                <a:latin typeface="Verdana" charset="0"/>
                <a:cs typeface="Verdana" charset="0"/>
              </a:rPr>
              <a:t>KiE Tabela e rrjedhës kontrolli/konfiskimi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 id="{58307A4D-9302-4D5C-90B7-6C4AA5ED3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266" y="1196752"/>
            <a:ext cx="4250667" cy="5325328"/>
          </a:xfrm>
          <a:prstGeom prst="rect">
            <a:avLst/>
          </a:prstGeom>
        </p:spPr>
      </p:pic>
    </p:spTree>
    <p:extLst>
      <p:ext uri="{BB962C8B-B14F-4D97-AF65-F5344CB8AC3E}">
        <p14:creationId xmlns:p14="http://schemas.microsoft.com/office/powerpoint/2010/main" val="26905655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Forenzika e të dhënave të gjalla (live data)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lgn="just">
              <a:buNone/>
            </a:pPr>
            <a:r>
              <a:rPr lang="sq-AL" sz="2800" dirty="0">
                <a:ea typeface="Verdana" panose="020B0604030504040204" pitchFamily="34" charset="0"/>
              </a:rPr>
              <a:t>Përfshihet këtu për qëllime vetëdijesimi</a:t>
            </a:r>
          </a:p>
          <a:p>
            <a:pPr marL="0" indent="0" algn="just">
              <a:buNone/>
            </a:pPr>
            <a:r>
              <a:rPr lang="sq-AL" sz="2800" dirty="0">
                <a:ea typeface="Verdana" panose="020B0604030504040204" pitchFamily="34" charset="0"/>
              </a:rPr>
              <a:t>Bëhet vetëm nga individë të trajnuar dhe të kualifikuar</a:t>
            </a:r>
          </a:p>
          <a:p>
            <a:pPr marL="0" indent="0" algn="just">
              <a:buNone/>
            </a:pPr>
            <a:r>
              <a:rPr lang="sq-AL" sz="2800" dirty="0">
                <a:ea typeface="Verdana" panose="020B0604030504040204" pitchFamily="34" charset="0"/>
              </a:rPr>
              <a:t>Merret me të dhëna </a:t>
            </a:r>
            <a:r>
              <a:rPr lang="sq-AL" sz="2800" b="1" dirty="0">
                <a:solidFill>
                  <a:srgbClr val="0070C0"/>
                </a:solidFill>
              </a:rPr>
              <a:t>TË PAQËNDRUESHME</a:t>
            </a:r>
            <a:r>
              <a:rPr lang="sq-AL" sz="2800" dirty="0">
                <a:ea typeface="Verdana" panose="020B0604030504040204" pitchFamily="34" charset="0"/>
              </a:rPr>
              <a:t> nga një pajisje</a:t>
            </a:r>
          </a:p>
          <a:p>
            <a:pPr lvl="1">
              <a:buFont typeface="Wingdings" panose="05000000000000000000" pitchFamily="2" charset="2"/>
              <a:buChar char="Ø"/>
            </a:pPr>
            <a:r>
              <a:rPr lang="sq-AL" dirty="0"/>
              <a:t>Para fikjes</a:t>
            </a:r>
          </a:p>
          <a:p>
            <a:pPr lvl="1">
              <a:buFont typeface="Wingdings" panose="05000000000000000000" pitchFamily="2" charset="2"/>
              <a:buChar char="Ø"/>
            </a:pPr>
            <a:r>
              <a:rPr lang="sq-AL" dirty="0"/>
              <a:t>Informatat që do të humbnin (RAM, caches)</a:t>
            </a:r>
          </a:p>
          <a:p>
            <a:pPr lvl="1">
              <a:buFont typeface="Wingdings" panose="05000000000000000000" pitchFamily="2" charset="2"/>
              <a:buChar char="Ø"/>
            </a:pPr>
            <a:r>
              <a:rPr lang="sq-AL" dirty="0"/>
              <a:t>Informacione që mund të përdoren shpejt për intervistë, etc</a:t>
            </a:r>
          </a:p>
          <a:p>
            <a:pPr marL="57150" indent="0">
              <a:buNone/>
            </a:pPr>
            <a:r>
              <a:rPr lang="sq-AL" sz="2400" dirty="0">
                <a:ea typeface="Verdana" panose="020B0604030504040204" pitchFamily="34" charset="0"/>
              </a:rPr>
              <a:t>Shembuj - memorje të fshehta - cache (arp, dns), dokumente të pa ruajtura, procese ekzekutimi, fjalëkalime/çelësa enkriptimi, lidhje rrjeti, informacione sistemi, përdorues, memorie e lidhur, të dhëna si binare të ruajtura në RAM</a:t>
            </a:r>
          </a:p>
          <a:p>
            <a:pPr marL="0" indent="0">
              <a:buNone/>
            </a:pP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xmlns=""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Forenzika e të dhënave të gjalla (live data)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r>
              <a:rPr lang="sq-AL" b="1">
                <a:ea typeface="Verdana" panose="020B0604030504040204" pitchFamily="34" charset="0"/>
              </a:rPr>
              <a:t>Dy lloje</a:t>
            </a:r>
          </a:p>
          <a:p>
            <a:r>
              <a:rPr lang="sq-AL" sz="2800" b="1">
                <a:solidFill>
                  <a:srgbClr val="0070C0"/>
                </a:solidFill>
              </a:rPr>
              <a:t>Të dhënat e paqëndrueshme NË pajisje</a:t>
            </a:r>
          </a:p>
          <a:p>
            <a:pPr lvl="1"/>
            <a:r>
              <a:rPr lang="sq-AL" sz="2000">
                <a:ea typeface="Verdana" panose="020B0604030504040204" pitchFamily="34" charset="0"/>
              </a:rPr>
              <a:t>RAM, lidhjet në rrjet, cache, aktivizimi i proceseve, Regjistri</a:t>
            </a:r>
          </a:p>
          <a:p>
            <a:r>
              <a:rPr lang="sq-AL" sz="2800" b="1">
                <a:solidFill>
                  <a:srgbClr val="0070C0"/>
                </a:solidFill>
              </a:rPr>
              <a:t>Të dhëna kalimtare (transient)</a:t>
            </a:r>
          </a:p>
          <a:p>
            <a:r>
              <a:rPr lang="sq-AL" sz="2800" b="1">
                <a:solidFill>
                  <a:srgbClr val="0070C0"/>
                </a:solidFill>
              </a:rPr>
              <a:t>Të dhënat e qasshme në vendin e ngjarjes</a:t>
            </a:r>
          </a:p>
          <a:p>
            <a:pPr lvl="1"/>
            <a:r>
              <a:rPr lang="sq-AL" sz="2000">
                <a:ea typeface="Verdana" panose="020B0604030504040204" pitchFamily="34" charset="0"/>
              </a:rPr>
              <a:t>Vëllimet e enkriptuara të montuara</a:t>
            </a:r>
          </a:p>
          <a:p>
            <a:pPr lvl="1"/>
            <a:r>
              <a:rPr lang="sq-AL" sz="2000">
                <a:ea typeface="Verdana" panose="020B0604030504040204" pitchFamily="34" charset="0"/>
              </a:rPr>
              <a:t>Hapësira ruajtëse në distancë, siç është Cloud (bazuar në udhëzimet ligjore)</a:t>
            </a:r>
          </a:p>
          <a:p>
            <a:pPr marL="0" indent="0" algn="ctr">
              <a:buNone/>
            </a:pPr>
            <a:r>
              <a:rPr lang="sq-AL" sz="2800" b="1">
                <a:solidFill>
                  <a:srgbClr val="FF0000"/>
                </a:solidFill>
                <a:ea typeface="Verdana" panose="020B0604030504040204" pitchFamily="34" charset="0"/>
              </a:rPr>
              <a:t>Këto do të shkaktojnë ndryshime sipas Parimit 1</a:t>
            </a:r>
          </a:p>
          <a:p>
            <a:pPr marL="0" indent="0" algn="ctr">
              <a:buNone/>
            </a:pPr>
            <a:r>
              <a:rPr lang="sq-AL" sz="2800" b="1">
                <a:solidFill>
                  <a:srgbClr val="FF0000"/>
                </a:solidFill>
                <a:ea typeface="Verdana" panose="020B0604030504040204" pitchFamily="34" charset="0"/>
              </a:rPr>
              <a:t>&amp; do t'i nënshtrohen shqyrtimit të shtuar</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xmlns=""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4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Forenzika e të dhënave të gjalla (live data)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r>
              <a:rPr lang="sq-AL" b="1">
                <a:ea typeface="Verdana" panose="020B0604030504040204" pitchFamily="34" charset="0"/>
              </a:rPr>
              <a:t>Puna me live data (të dhëna të gjalla)</a:t>
            </a:r>
          </a:p>
          <a:p>
            <a:r>
              <a:rPr lang="sq-AL"/>
              <a:t>Nevojitet një specialist me trajnim specifik</a:t>
            </a:r>
          </a:p>
          <a:p>
            <a:r>
              <a:rPr lang="sq-AL"/>
              <a:t>Ushtrime praktike</a:t>
            </a:r>
          </a:p>
          <a:p>
            <a:r>
              <a:rPr lang="sq-AL"/>
              <a:t>Disa pajisje të validuara</a:t>
            </a:r>
          </a:p>
          <a:p>
            <a:pPr marL="0" indent="0">
              <a:buNone/>
            </a:pPr>
            <a:endParaRPr lang="en-GB" dirty="0">
              <a:ea typeface="Verdana" panose="020B0604030504040204" pitchFamily="34" charset="0"/>
            </a:endParaRPr>
          </a:p>
          <a:p>
            <a:pPr marL="0" indent="0">
              <a:buNone/>
            </a:pPr>
            <a:r>
              <a:rPr lang="sq-AL" sz="2800">
                <a:ea typeface="Verdana" panose="020B0604030504040204" pitchFamily="34" charset="0"/>
              </a:rPr>
              <a:t>Nëse askush nuk është në dispozicion për ta bërë këtë, tërheqja e prizës dhe humbja e mundësisë mund të ketë më shumë kuptim sesa manipulimi - dhe të bëhet kontaminimi i provave deri në atë pikë sa t’i bëjë ato të papërdorshme</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xmlns=""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Tabela e rrjedhës së live data e KiE-së</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460" y="1052513"/>
            <a:ext cx="11908465" cy="6450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152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Praktike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sq-AL"/>
              <a:t>Identifikimi i pajisjeve</a:t>
            </a:r>
          </a:p>
          <a:p>
            <a:endParaRPr lang="en-US" dirty="0"/>
          </a:p>
        </p:txBody>
      </p:sp>
    </p:spTree>
    <p:extLst>
      <p:ext uri="{BB962C8B-B14F-4D97-AF65-F5344CB8AC3E}">
        <p14:creationId xmlns:p14="http://schemas.microsoft.com/office/powerpoint/2010/main" val="4091465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60</a:t>
            </a:fld>
            <a:endParaRPr lang="en-GB" smtClean="0">
              <a:solidFill>
                <a:prstClr val="black">
                  <a:tint val="75000"/>
                </a:prstClr>
              </a:solidFill>
            </a:endParaRPr>
          </a:p>
        </p:txBody>
      </p:sp>
    </p:spTree>
    <p:extLst>
      <p:ext uri="{BB962C8B-B14F-4D97-AF65-F5344CB8AC3E}">
        <p14:creationId xmlns:p14="http://schemas.microsoft.com/office/powerpoint/2010/main" val="2129405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Forenzika digjitale</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Provat Digjitale dhe Elektronike</a:t>
            </a:r>
          </a:p>
        </p:txBody>
      </p:sp>
      <p:sp>
        <p:nvSpPr>
          <p:cNvPr id="4" name="Rectangle 3">
            <a:extLst>
              <a:ext uri="{FF2B5EF4-FFF2-40B4-BE49-F238E27FC236}">
                <a16:creationId xmlns:a16="http://schemas.microsoft.com/office/drawing/2014/main"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5</a:t>
            </a:r>
          </a:p>
        </p:txBody>
      </p:sp>
      <p:pic>
        <p:nvPicPr>
          <p:cNvPr id="7" name="Picture 4">
            <a:extLst>
              <a:ext uri="{FF2B5EF4-FFF2-40B4-BE49-F238E27FC236}">
                <a16:creationId xmlns:a16="http://schemas.microsoft.com/office/drawing/2014/main" xmlns=""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28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Shkencat forenzike/mjeko-ligjore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xmlns="" id="{CD7F0883-DEF5-4772-9F8A-7B4A989ED9C1}"/>
              </a:ext>
            </a:extLst>
          </p:cNvPr>
          <p:cNvPicPr>
            <a:picLocks noChangeAspect="1"/>
          </p:cNvPicPr>
          <p:nvPr/>
        </p:nvPicPr>
        <p:blipFill>
          <a:blip r:embed="rId4"/>
          <a:stretch>
            <a:fillRect/>
          </a:stretch>
        </p:blipFill>
        <p:spPr>
          <a:xfrm>
            <a:off x="851150" y="1486194"/>
            <a:ext cx="2196775" cy="1407058"/>
          </a:xfrm>
          <a:prstGeom prst="rect">
            <a:avLst/>
          </a:prstGeom>
        </p:spPr>
      </p:pic>
      <p:pic>
        <p:nvPicPr>
          <p:cNvPr id="15" name="Picture 14">
            <a:extLst>
              <a:ext uri="{FF2B5EF4-FFF2-40B4-BE49-F238E27FC236}">
                <a16:creationId xmlns:a16="http://schemas.microsoft.com/office/drawing/2014/main" xmlns="" id="{1B3D136C-3283-45AB-BE63-B11CC31894DD}"/>
              </a:ext>
            </a:extLst>
          </p:cNvPr>
          <p:cNvPicPr>
            <a:picLocks noChangeAspect="1"/>
          </p:cNvPicPr>
          <p:nvPr/>
        </p:nvPicPr>
        <p:blipFill>
          <a:blip r:embed="rId5"/>
          <a:stretch>
            <a:fillRect/>
          </a:stretch>
        </p:blipFill>
        <p:spPr>
          <a:xfrm>
            <a:off x="3710090" y="1486193"/>
            <a:ext cx="2128445" cy="1407059"/>
          </a:xfrm>
          <a:prstGeom prst="rect">
            <a:avLst/>
          </a:prstGeom>
          <a:ln>
            <a:solidFill>
              <a:schemeClr val="accent1"/>
            </a:solidFill>
          </a:ln>
        </p:spPr>
      </p:pic>
      <p:pic>
        <p:nvPicPr>
          <p:cNvPr id="16" name="Picture 15">
            <a:extLst>
              <a:ext uri="{FF2B5EF4-FFF2-40B4-BE49-F238E27FC236}">
                <a16:creationId xmlns:a16="http://schemas.microsoft.com/office/drawing/2014/main" xmlns="" id="{08A02C0D-523A-4C8C-B291-409F9B10F51E}"/>
              </a:ext>
            </a:extLst>
          </p:cNvPr>
          <p:cNvPicPr>
            <a:picLocks noChangeAspect="1"/>
          </p:cNvPicPr>
          <p:nvPr/>
        </p:nvPicPr>
        <p:blipFill>
          <a:blip r:embed="rId6"/>
          <a:stretch>
            <a:fillRect/>
          </a:stretch>
        </p:blipFill>
        <p:spPr>
          <a:xfrm>
            <a:off x="6789102" y="1498748"/>
            <a:ext cx="1902547" cy="1407059"/>
          </a:xfrm>
          <a:prstGeom prst="rect">
            <a:avLst/>
          </a:prstGeom>
        </p:spPr>
      </p:pic>
      <p:pic>
        <p:nvPicPr>
          <p:cNvPr id="17" name="Picture 16">
            <a:extLst>
              <a:ext uri="{FF2B5EF4-FFF2-40B4-BE49-F238E27FC236}">
                <a16:creationId xmlns:a16="http://schemas.microsoft.com/office/drawing/2014/main" xmlns="" id="{BDE2D5EC-E71A-4065-A8DF-CF990541DE69}"/>
              </a:ext>
            </a:extLst>
          </p:cNvPr>
          <p:cNvPicPr>
            <a:picLocks noChangeAspect="1"/>
          </p:cNvPicPr>
          <p:nvPr/>
        </p:nvPicPr>
        <p:blipFill>
          <a:blip r:embed="rId7"/>
          <a:stretch>
            <a:fillRect/>
          </a:stretch>
        </p:blipFill>
        <p:spPr>
          <a:xfrm>
            <a:off x="990352" y="3210031"/>
            <a:ext cx="2048892" cy="1411351"/>
          </a:xfrm>
          <a:prstGeom prst="rect">
            <a:avLst/>
          </a:prstGeom>
          <a:ln>
            <a:solidFill>
              <a:schemeClr val="accent1"/>
            </a:solidFill>
          </a:ln>
        </p:spPr>
      </p:pic>
      <p:pic>
        <p:nvPicPr>
          <p:cNvPr id="18" name="Picture 17">
            <a:extLst>
              <a:ext uri="{FF2B5EF4-FFF2-40B4-BE49-F238E27FC236}">
                <a16:creationId xmlns:a16="http://schemas.microsoft.com/office/drawing/2014/main" xmlns="" id="{4F9D2658-45E4-4403-9E96-4FC740463AD9}"/>
              </a:ext>
            </a:extLst>
          </p:cNvPr>
          <p:cNvPicPr>
            <a:picLocks noChangeAspect="1"/>
          </p:cNvPicPr>
          <p:nvPr/>
        </p:nvPicPr>
        <p:blipFill>
          <a:blip r:embed="rId8"/>
          <a:stretch>
            <a:fillRect/>
          </a:stretch>
        </p:blipFill>
        <p:spPr>
          <a:xfrm>
            <a:off x="3555759" y="3280521"/>
            <a:ext cx="2437105" cy="1340861"/>
          </a:xfrm>
          <a:prstGeom prst="rect">
            <a:avLst/>
          </a:prstGeom>
          <a:ln>
            <a:solidFill>
              <a:schemeClr val="accent1"/>
            </a:solidFill>
          </a:ln>
        </p:spPr>
      </p:pic>
      <p:pic>
        <p:nvPicPr>
          <p:cNvPr id="19" name="Picture 2" descr="Image result for fingerprint">
            <a:extLst>
              <a:ext uri="{FF2B5EF4-FFF2-40B4-BE49-F238E27FC236}">
                <a16:creationId xmlns:a16="http://schemas.microsoft.com/office/drawing/2014/main" xmlns="" id="{E5251DA6-15BE-42FD-89FE-11E830BA22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5142" y="3152850"/>
            <a:ext cx="1953381" cy="1465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89E7DF8A-78CC-4F79-BD47-09E15ED60144}"/>
              </a:ext>
            </a:extLst>
          </p:cNvPr>
          <p:cNvPicPr>
            <a:picLocks noChangeAspect="1"/>
          </p:cNvPicPr>
          <p:nvPr/>
        </p:nvPicPr>
        <p:blipFill>
          <a:blip r:embed="rId10"/>
          <a:stretch>
            <a:fillRect/>
          </a:stretch>
        </p:blipFill>
        <p:spPr>
          <a:xfrm>
            <a:off x="713576" y="5121260"/>
            <a:ext cx="2146945" cy="1251790"/>
          </a:xfrm>
          <a:prstGeom prst="rect">
            <a:avLst/>
          </a:prstGeom>
          <a:ln>
            <a:solidFill>
              <a:schemeClr val="accent1"/>
            </a:solidFill>
          </a:ln>
        </p:spPr>
      </p:pic>
      <p:pic>
        <p:nvPicPr>
          <p:cNvPr id="21" name="Picture 2" descr="Image result for dna">
            <a:extLst>
              <a:ext uri="{FF2B5EF4-FFF2-40B4-BE49-F238E27FC236}">
                <a16:creationId xmlns:a16="http://schemas.microsoft.com/office/drawing/2014/main" xmlns="" id="{50D4AA9F-E20E-40CD-90EE-3CB6AC90E3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1725" y="5158915"/>
            <a:ext cx="1862403" cy="1266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xmlns="" id="{3E9CBFB4-C7C0-4488-B7B8-67FED4DF1917}"/>
              </a:ext>
            </a:extLst>
          </p:cNvPr>
          <p:cNvSpPr/>
          <p:nvPr/>
        </p:nvSpPr>
        <p:spPr>
          <a:xfrm>
            <a:off x="72486" y="1182611"/>
            <a:ext cx="1397804" cy="871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275 PES</a:t>
            </a:r>
          </a:p>
          <a:p>
            <a:pPr algn="ctr"/>
            <a:r>
              <a:rPr lang="sq-AL"/>
              <a:t>Arkimedi</a:t>
            </a:r>
          </a:p>
        </p:txBody>
      </p:sp>
      <p:sp>
        <p:nvSpPr>
          <p:cNvPr id="23" name="Rectangle: Rounded Corners 22">
            <a:extLst>
              <a:ext uri="{FF2B5EF4-FFF2-40B4-BE49-F238E27FC236}">
                <a16:creationId xmlns:a16="http://schemas.microsoft.com/office/drawing/2014/main" xmlns="" id="{D1F0F349-BD2D-4D70-97F6-A773158A84F4}"/>
              </a:ext>
            </a:extLst>
          </p:cNvPr>
          <p:cNvSpPr/>
          <p:nvPr/>
        </p:nvSpPr>
        <p:spPr>
          <a:xfrm>
            <a:off x="3258830" y="1199807"/>
            <a:ext cx="1135517" cy="827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1302</a:t>
            </a:r>
          </a:p>
          <a:p>
            <a:pPr algn="ctr"/>
            <a:r>
              <a:rPr lang="sq-AL"/>
              <a:t>Autopsia</a:t>
            </a:r>
          </a:p>
        </p:txBody>
      </p:sp>
      <p:sp>
        <p:nvSpPr>
          <p:cNvPr id="24" name="Rectangle: Rounded Corners 23">
            <a:extLst>
              <a:ext uri="{FF2B5EF4-FFF2-40B4-BE49-F238E27FC236}">
                <a16:creationId xmlns:a16="http://schemas.microsoft.com/office/drawing/2014/main" xmlns="" id="{4E0C5212-E31A-4B5D-9582-A777F1CA6AEF}"/>
              </a:ext>
            </a:extLst>
          </p:cNvPr>
          <p:cNvSpPr/>
          <p:nvPr/>
        </p:nvSpPr>
        <p:spPr>
          <a:xfrm>
            <a:off x="6078951" y="1182611"/>
            <a:ext cx="1420302" cy="776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1590</a:t>
            </a:r>
          </a:p>
          <a:p>
            <a:pPr algn="ctr"/>
            <a:r>
              <a:rPr lang="sq-AL"/>
              <a:t>Mikroskopi</a:t>
            </a:r>
          </a:p>
        </p:txBody>
      </p:sp>
      <p:sp>
        <p:nvSpPr>
          <p:cNvPr id="25" name="Rectangle: Rounded Corners 24">
            <a:extLst>
              <a:ext uri="{FF2B5EF4-FFF2-40B4-BE49-F238E27FC236}">
                <a16:creationId xmlns:a16="http://schemas.microsoft.com/office/drawing/2014/main" xmlns="" id="{714C10EF-1769-4AF4-A531-E336B5490606}"/>
              </a:ext>
            </a:extLst>
          </p:cNvPr>
          <p:cNvSpPr/>
          <p:nvPr/>
        </p:nvSpPr>
        <p:spPr>
          <a:xfrm>
            <a:off x="126986" y="3013577"/>
            <a:ext cx="1145148" cy="871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1835</a:t>
            </a:r>
            <a:br>
              <a:rPr lang="sq-AL"/>
            </a:br>
            <a:r>
              <a:rPr lang="sq-AL"/>
              <a:t>Balistika</a:t>
            </a:r>
          </a:p>
        </p:txBody>
      </p:sp>
      <p:sp>
        <p:nvSpPr>
          <p:cNvPr id="26" name="Rectangle: Rounded Corners 25">
            <a:extLst>
              <a:ext uri="{FF2B5EF4-FFF2-40B4-BE49-F238E27FC236}">
                <a16:creationId xmlns:a16="http://schemas.microsoft.com/office/drawing/2014/main" xmlns="" id="{86F983ED-1B47-4E2B-B85D-99DFFD43FF29}"/>
              </a:ext>
            </a:extLst>
          </p:cNvPr>
          <p:cNvSpPr/>
          <p:nvPr/>
        </p:nvSpPr>
        <p:spPr>
          <a:xfrm>
            <a:off x="3185588" y="2968825"/>
            <a:ext cx="926123" cy="940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1888</a:t>
            </a:r>
          </a:p>
          <a:p>
            <a:pPr algn="ctr"/>
            <a:r>
              <a:rPr lang="sq-AL"/>
              <a:t>Foto të vendit të ngjarjes</a:t>
            </a:r>
          </a:p>
        </p:txBody>
      </p:sp>
      <p:sp>
        <p:nvSpPr>
          <p:cNvPr id="27" name="Rectangle: Rounded Corners 26">
            <a:extLst>
              <a:ext uri="{FF2B5EF4-FFF2-40B4-BE49-F238E27FC236}">
                <a16:creationId xmlns:a16="http://schemas.microsoft.com/office/drawing/2014/main" xmlns="" id="{20A1977F-3A30-41D6-BB51-DED0AE85CD7B}"/>
              </a:ext>
            </a:extLst>
          </p:cNvPr>
          <p:cNvSpPr/>
          <p:nvPr/>
        </p:nvSpPr>
        <p:spPr>
          <a:xfrm>
            <a:off x="6285275" y="3080319"/>
            <a:ext cx="926123" cy="897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1892</a:t>
            </a:r>
          </a:p>
          <a:p>
            <a:pPr algn="ctr"/>
            <a:endParaRPr lang="sq-AL"/>
          </a:p>
          <a:p>
            <a:pPr algn="ctr"/>
            <a:r>
              <a:rPr lang="sq-AL"/>
              <a:t>Shenjat e gishtërinjve</a:t>
            </a:r>
          </a:p>
        </p:txBody>
      </p:sp>
      <p:sp>
        <p:nvSpPr>
          <p:cNvPr id="28" name="Rectangle: Rounded Corners 27">
            <a:extLst>
              <a:ext uri="{FF2B5EF4-FFF2-40B4-BE49-F238E27FC236}">
                <a16:creationId xmlns:a16="http://schemas.microsoft.com/office/drawing/2014/main" xmlns="" id="{27C5E0C3-E0B2-416F-B48A-36A0A5092B8C}"/>
              </a:ext>
            </a:extLst>
          </p:cNvPr>
          <p:cNvSpPr/>
          <p:nvPr/>
        </p:nvSpPr>
        <p:spPr>
          <a:xfrm>
            <a:off x="412910" y="4926338"/>
            <a:ext cx="926123" cy="844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1901</a:t>
            </a:r>
          </a:p>
          <a:p>
            <a:pPr algn="ctr"/>
            <a:r>
              <a:rPr lang="sq-AL"/>
              <a:t>Gjaku</a:t>
            </a:r>
          </a:p>
        </p:txBody>
      </p:sp>
      <p:sp>
        <p:nvSpPr>
          <p:cNvPr id="29" name="Rectangle: Rounded Corners 28">
            <a:extLst>
              <a:ext uri="{FF2B5EF4-FFF2-40B4-BE49-F238E27FC236}">
                <a16:creationId xmlns:a16="http://schemas.microsoft.com/office/drawing/2014/main" xmlns="" id="{31857FD7-C55F-465D-A9E6-4F62496FAD0F}"/>
              </a:ext>
            </a:extLst>
          </p:cNvPr>
          <p:cNvSpPr/>
          <p:nvPr/>
        </p:nvSpPr>
        <p:spPr>
          <a:xfrm>
            <a:off x="3254728" y="4968895"/>
            <a:ext cx="926123" cy="781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1984</a:t>
            </a:r>
          </a:p>
          <a:p>
            <a:pPr algn="ctr"/>
            <a:r>
              <a:rPr lang="sq-AL"/>
              <a:t>DNA</a:t>
            </a:r>
          </a:p>
        </p:txBody>
      </p:sp>
      <p:pic>
        <p:nvPicPr>
          <p:cNvPr id="31" name="Picture 4">
            <a:extLst>
              <a:ext uri="{FF2B5EF4-FFF2-40B4-BE49-F238E27FC236}">
                <a16:creationId xmlns:a16="http://schemas.microsoft.com/office/drawing/2014/main" xmlns="" id="{5DFD052A-9B7E-4EE6-8ED9-E5688DDE3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65445"/>
          <a:stretch/>
        </p:blipFill>
        <p:spPr bwMode="auto">
          <a:xfrm>
            <a:off x="6465662" y="5172961"/>
            <a:ext cx="2108710" cy="12523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xmlns="" id="{A2C1C41E-9FF0-42D8-8E99-D277F63985C8}"/>
              </a:ext>
            </a:extLst>
          </p:cNvPr>
          <p:cNvSpPr/>
          <p:nvPr/>
        </p:nvSpPr>
        <p:spPr>
          <a:xfrm>
            <a:off x="5992864" y="4989275"/>
            <a:ext cx="1218534" cy="9555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t>1993</a:t>
            </a:r>
          </a:p>
          <a:p>
            <a:pPr algn="ctr"/>
            <a:endParaRPr lang="sq-AL"/>
          </a:p>
          <a:p>
            <a:pPr algn="ctr"/>
            <a:r>
              <a:rPr lang="sq-AL"/>
              <a:t>Forenzika digjitale</a:t>
            </a:r>
          </a:p>
        </p:txBody>
      </p:sp>
    </p:spTree>
    <p:extLst>
      <p:ext uri="{BB962C8B-B14F-4D97-AF65-F5344CB8AC3E}">
        <p14:creationId xmlns:p14="http://schemas.microsoft.com/office/powerpoint/2010/main" val="10159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Analogji kundrejt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2">
            <a:extLst>
              <a:ext uri="{FF2B5EF4-FFF2-40B4-BE49-F238E27FC236}">
                <a16:creationId xmlns:a16="http://schemas.microsoft.com/office/drawing/2014/main" xmlns="" id="{060C1CD8-18EA-47B7-8E99-2BF5762D1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88664"/>
            <a:ext cx="2304256" cy="174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http://www.stitec.de/images/pictures/computer.png">
            <a:extLst>
              <a:ext uri="{FF2B5EF4-FFF2-40B4-BE49-F238E27FC236}">
                <a16:creationId xmlns:a16="http://schemas.microsoft.com/office/drawing/2014/main" xmlns="" id="{E969852F-4EF5-4440-B7CE-E08E7E78B4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76" b="8249"/>
          <a:stretch/>
        </p:blipFill>
        <p:spPr bwMode="auto">
          <a:xfrm>
            <a:off x="2191164" y="2259315"/>
            <a:ext cx="2023190" cy="15917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hereismydata.files.wordpress.com/2009/04/e-sata-write-blocker.jpg">
            <a:extLst>
              <a:ext uri="{FF2B5EF4-FFF2-40B4-BE49-F238E27FC236}">
                <a16:creationId xmlns:a16="http://schemas.microsoft.com/office/drawing/2014/main" xmlns="" id="{E47A8158-4A83-4AB1-B78F-04E1FD20FF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990" y="1899442"/>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xelajo-onlineshop.de/images/articles/a537781214defc642c78a37c74bf3764_5.jpg">
            <a:extLst>
              <a:ext uri="{FF2B5EF4-FFF2-40B4-BE49-F238E27FC236}">
                <a16:creationId xmlns:a16="http://schemas.microsoft.com/office/drawing/2014/main" xmlns="" id="{ABD01D36-839D-4689-9835-FE020BAB3A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342" r="8998" b="21475"/>
          <a:stretch/>
        </p:blipFill>
        <p:spPr bwMode="auto">
          <a:xfrm>
            <a:off x="4972876" y="1256519"/>
            <a:ext cx="2839484" cy="11919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hillsborotx.org/wp-content/uploads/2010/02/crime-scene-31.jpg">
            <a:extLst>
              <a:ext uri="{FF2B5EF4-FFF2-40B4-BE49-F238E27FC236}">
                <a16:creationId xmlns:a16="http://schemas.microsoft.com/office/drawing/2014/main" xmlns="" id="{FC80CB1D-D699-4346-AB5B-10B3B3D9C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05" y="3883433"/>
            <a:ext cx="1156890" cy="2012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xmlns="" id="{6715F35B-4618-4267-91BB-2E6B49E395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8660"/>
          <a:stretch/>
        </p:blipFill>
        <p:spPr bwMode="auto">
          <a:xfrm>
            <a:off x="2083087" y="4661766"/>
            <a:ext cx="2135040" cy="15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www.vetmed.vt.edu/education/curriculum/vm8054/labs/lab14/IMAGES/FINGERPRINT.jpg">
            <a:extLst>
              <a:ext uri="{FF2B5EF4-FFF2-40B4-BE49-F238E27FC236}">
                <a16:creationId xmlns:a16="http://schemas.microsoft.com/office/drawing/2014/main" xmlns="" id="{20D42B88-33DB-4B07-93A3-62518DAE4D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2772" y="3479392"/>
            <a:ext cx="1599305" cy="23129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http://osx.wdfiles.com/local--files/icon:hashtab/HashTab.png">
            <a:extLst>
              <a:ext uri="{FF2B5EF4-FFF2-40B4-BE49-F238E27FC236}">
                <a16:creationId xmlns:a16="http://schemas.microsoft.com/office/drawing/2014/main" xmlns="" id="{1AD895B8-702B-4E37-9E8F-2FD44E18E6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6256" y="4409492"/>
            <a:ext cx="1845036" cy="184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Përkufizimi i forenzikës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28651"/>
            <a:ext cx="8640960" cy="5183335"/>
          </a:xfrm>
        </p:spPr>
        <p:txBody>
          <a:bodyPr/>
          <a:lstStyle/>
          <a:p>
            <a:pPr marL="0" indent="0" algn="just">
              <a:spcBef>
                <a:spcPts val="0"/>
              </a:spcBef>
              <a:buNone/>
              <a:defRPr/>
            </a:pPr>
            <a:r>
              <a:rPr lang="sq-AL" sz="2800" b="1">
                <a:solidFill>
                  <a:srgbClr val="0070C0"/>
                </a:solidFill>
              </a:rPr>
              <a:t>Shkenca forenzike </a:t>
            </a:r>
            <a:r>
              <a:rPr lang="sq-AL" sz="2800"/>
              <a:t>- studimi i ndonjë fushe pasi ka të bëjë me çështjet juridike </a:t>
            </a:r>
          </a:p>
          <a:p>
            <a:pPr marL="0" indent="0">
              <a:spcBef>
                <a:spcPts val="0"/>
              </a:spcBef>
              <a:buNone/>
              <a:defRPr/>
            </a:pPr>
            <a:endParaRPr lang="en-US" sz="2800" dirty="0"/>
          </a:p>
          <a:p>
            <a:pPr marL="0" indent="0" algn="just">
              <a:spcBef>
                <a:spcPts val="0"/>
              </a:spcBef>
              <a:buNone/>
              <a:defRPr/>
            </a:pPr>
            <a:r>
              <a:rPr lang="sq-AL" sz="2800" b="1">
                <a:solidFill>
                  <a:srgbClr val="0070C0"/>
                </a:solidFill>
              </a:rPr>
              <a:t>Provat forenzike </a:t>
            </a:r>
            <a:r>
              <a:rPr lang="sq-AL" sz="2800"/>
              <a:t>- më konkretisht lidhur me provat që përmbushin standardet e rrepta të besueshmërisë dhe integritetit shkencor për pranueshmërinë në gjykatë </a:t>
            </a:r>
          </a:p>
          <a:p>
            <a:pPr marL="0" indent="0">
              <a:spcBef>
                <a:spcPts val="0"/>
              </a:spcBef>
              <a:buNone/>
              <a:defRPr/>
            </a:pPr>
            <a:endParaRPr lang="en-US" sz="2800" dirty="0"/>
          </a:p>
          <a:p>
            <a:pPr marL="0" indent="0" algn="just">
              <a:spcBef>
                <a:spcPts val="0"/>
              </a:spcBef>
              <a:buNone/>
              <a:defRPr/>
            </a:pPr>
            <a:r>
              <a:rPr lang="sq-AL" sz="2800" b="1">
                <a:solidFill>
                  <a:srgbClr val="0070C0"/>
                </a:solidFill>
              </a:rPr>
              <a:t>Forenzika digjitale </a:t>
            </a:r>
            <a:r>
              <a:rPr lang="sq-AL" sz="2800"/>
              <a:t>- dega e shkencës forenzike në lidhje me marrjen, përpunimin, analizimin dhe raportimin e provave të ruajtura në sistemet kompjuterike, pajisjet digjitale dhe mjetet tjera të ruajtjes me qëllim të pranueshmërisë në gjykatë</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559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Përkufizimi i forenzikës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xmlns="" id="{BFC0A3CC-0EBA-44B4-A92E-9461E5DB4557}"/>
              </a:ext>
            </a:extLst>
          </p:cNvPr>
          <p:cNvPicPr>
            <a:picLocks noChangeAspect="1"/>
          </p:cNvPicPr>
          <p:nvPr/>
        </p:nvPicPr>
        <p:blipFill>
          <a:blip r:embed="rId4"/>
          <a:stretch>
            <a:fillRect/>
          </a:stretch>
        </p:blipFill>
        <p:spPr>
          <a:xfrm>
            <a:off x="729444" y="1270001"/>
            <a:ext cx="7380312" cy="4896860"/>
          </a:xfrm>
          <a:prstGeom prst="rect">
            <a:avLst/>
          </a:prstGeom>
        </p:spPr>
      </p:pic>
      <p:sp>
        <p:nvSpPr>
          <p:cNvPr id="2" name="TextBox 1"/>
          <p:cNvSpPr txBox="1"/>
          <p:nvPr/>
        </p:nvSpPr>
        <p:spPr>
          <a:xfrm>
            <a:off x="3413052" y="1424763"/>
            <a:ext cx="2466754" cy="400110"/>
          </a:xfrm>
          <a:prstGeom prst="rect">
            <a:avLst/>
          </a:prstGeom>
          <a:solidFill>
            <a:schemeClr val="tx2">
              <a:lumMod val="75000"/>
            </a:schemeClr>
          </a:solidFill>
        </p:spPr>
        <p:txBody>
          <a:bodyPr wrap="square" rtlCol="0">
            <a:spAutoFit/>
          </a:bodyPr>
          <a:lstStyle/>
          <a:p>
            <a:pPr algn="ctr"/>
            <a:r>
              <a:rPr lang="en-US" sz="2000" b="1" dirty="0" err="1" smtClean="0">
                <a:solidFill>
                  <a:schemeClr val="bg1"/>
                </a:solidFill>
              </a:rPr>
              <a:t>Forenzika</a:t>
            </a:r>
            <a:r>
              <a:rPr lang="en-US" sz="2000" b="1" dirty="0" smtClean="0">
                <a:solidFill>
                  <a:schemeClr val="bg1"/>
                </a:solidFill>
              </a:rPr>
              <a:t> </a:t>
            </a:r>
            <a:r>
              <a:rPr lang="en-US" sz="2000" b="1" dirty="0" err="1" smtClean="0">
                <a:solidFill>
                  <a:schemeClr val="bg1"/>
                </a:solidFill>
              </a:rPr>
              <a:t>Digjitale</a:t>
            </a:r>
            <a:endParaRPr lang="en-US" sz="2000" b="1" dirty="0">
              <a:solidFill>
                <a:schemeClr val="bg1"/>
              </a:solidFill>
            </a:endParaRPr>
          </a:p>
        </p:txBody>
      </p:sp>
      <p:sp>
        <p:nvSpPr>
          <p:cNvPr id="13" name="TextBox 12"/>
          <p:cNvSpPr txBox="1"/>
          <p:nvPr/>
        </p:nvSpPr>
        <p:spPr>
          <a:xfrm>
            <a:off x="935666" y="2395870"/>
            <a:ext cx="2477386" cy="338554"/>
          </a:xfrm>
          <a:prstGeom prst="rect">
            <a:avLst/>
          </a:prstGeom>
          <a:solidFill>
            <a:schemeClr val="tx2">
              <a:lumMod val="60000"/>
              <a:lumOff val="40000"/>
            </a:schemeClr>
          </a:solidFill>
        </p:spPr>
        <p:txBody>
          <a:bodyPr wrap="square" rtlCol="0">
            <a:spAutoFit/>
          </a:bodyPr>
          <a:lstStyle/>
          <a:p>
            <a:pPr algn="ctr"/>
            <a:r>
              <a:rPr lang="en-US" sz="1600" b="1" dirty="0" err="1" smtClean="0">
                <a:solidFill>
                  <a:schemeClr val="bg1"/>
                </a:solidFill>
              </a:rPr>
              <a:t>Forenzika</a:t>
            </a:r>
            <a:r>
              <a:rPr lang="en-US" sz="1600" b="1" dirty="0" smtClean="0">
                <a:solidFill>
                  <a:schemeClr val="bg1"/>
                </a:solidFill>
              </a:rPr>
              <a:t> </a:t>
            </a:r>
            <a:r>
              <a:rPr lang="en-US" sz="1600" b="1" dirty="0" err="1" smtClean="0">
                <a:solidFill>
                  <a:schemeClr val="bg1"/>
                </a:solidFill>
              </a:rPr>
              <a:t>kompjuterike</a:t>
            </a:r>
            <a:endParaRPr lang="en-US" sz="1600" b="1" dirty="0">
              <a:solidFill>
                <a:schemeClr val="bg1"/>
              </a:solidFill>
            </a:endParaRPr>
          </a:p>
        </p:txBody>
      </p:sp>
      <p:sp>
        <p:nvSpPr>
          <p:cNvPr id="16" name="TextBox 15"/>
          <p:cNvSpPr txBox="1"/>
          <p:nvPr/>
        </p:nvSpPr>
        <p:spPr>
          <a:xfrm>
            <a:off x="1382084" y="2952313"/>
            <a:ext cx="1754520" cy="584775"/>
          </a:xfrm>
          <a:prstGeom prst="rect">
            <a:avLst/>
          </a:prstGeom>
          <a:solidFill>
            <a:schemeClr val="tx2">
              <a:lumMod val="60000"/>
              <a:lumOff val="40000"/>
            </a:schemeClr>
          </a:solidFill>
        </p:spPr>
        <p:txBody>
          <a:bodyPr wrap="square" rtlCol="0">
            <a:spAutoFit/>
          </a:bodyPr>
          <a:lstStyle/>
          <a:p>
            <a:pPr algn="ctr"/>
            <a:r>
              <a:rPr lang="en-US" sz="1600" b="1" dirty="0" err="1" smtClean="0">
                <a:solidFill>
                  <a:schemeClr val="bg1"/>
                </a:solidFill>
              </a:rPr>
              <a:t>Forenzika</a:t>
            </a:r>
            <a:r>
              <a:rPr lang="en-US" sz="1600" b="1" dirty="0" smtClean="0">
                <a:solidFill>
                  <a:schemeClr val="bg1"/>
                </a:solidFill>
              </a:rPr>
              <a:t> </a:t>
            </a:r>
          </a:p>
          <a:p>
            <a:pPr algn="ctr"/>
            <a:r>
              <a:rPr lang="en-US" sz="1600" b="1" dirty="0" smtClean="0">
                <a:solidFill>
                  <a:schemeClr val="bg1"/>
                </a:solidFill>
              </a:rPr>
              <a:t>post mortem</a:t>
            </a:r>
            <a:endParaRPr lang="en-US" sz="1600" b="1" dirty="0">
              <a:solidFill>
                <a:schemeClr val="bg1"/>
              </a:solidFill>
            </a:endParaRPr>
          </a:p>
        </p:txBody>
      </p:sp>
      <p:sp>
        <p:nvSpPr>
          <p:cNvPr id="17" name="TextBox 16"/>
          <p:cNvSpPr txBox="1"/>
          <p:nvPr/>
        </p:nvSpPr>
        <p:spPr>
          <a:xfrm>
            <a:off x="1403350" y="3686539"/>
            <a:ext cx="1754520" cy="584775"/>
          </a:xfrm>
          <a:prstGeom prst="rect">
            <a:avLst/>
          </a:prstGeom>
          <a:solidFill>
            <a:schemeClr val="tx2">
              <a:lumMod val="60000"/>
              <a:lumOff val="40000"/>
            </a:schemeClr>
          </a:solidFill>
        </p:spPr>
        <p:txBody>
          <a:bodyPr wrap="square" rtlCol="0">
            <a:spAutoFit/>
          </a:bodyPr>
          <a:lstStyle/>
          <a:p>
            <a:pPr algn="ctr"/>
            <a:r>
              <a:rPr lang="en-US" sz="1600" b="1" dirty="0" err="1" smtClean="0">
                <a:solidFill>
                  <a:schemeClr val="bg1"/>
                </a:solidFill>
              </a:rPr>
              <a:t>Forenzika</a:t>
            </a:r>
            <a:r>
              <a:rPr lang="en-US" sz="1600" b="1" dirty="0" smtClean="0">
                <a:solidFill>
                  <a:schemeClr val="bg1"/>
                </a:solidFill>
              </a:rPr>
              <a:t> </a:t>
            </a:r>
          </a:p>
          <a:p>
            <a:pPr algn="ctr"/>
            <a:r>
              <a:rPr lang="en-US" sz="1600" b="1" dirty="0" smtClean="0">
                <a:solidFill>
                  <a:schemeClr val="bg1"/>
                </a:solidFill>
              </a:rPr>
              <a:t>E </a:t>
            </a:r>
            <a:r>
              <a:rPr lang="en-US" sz="1600" b="1" dirty="0" err="1" smtClean="0">
                <a:solidFill>
                  <a:schemeClr val="bg1"/>
                </a:solidFill>
              </a:rPr>
              <a:t>gjallë</a:t>
            </a:r>
            <a:endParaRPr lang="en-US" sz="1600" b="1" dirty="0">
              <a:solidFill>
                <a:schemeClr val="bg1"/>
              </a:solidFill>
            </a:endParaRPr>
          </a:p>
        </p:txBody>
      </p:sp>
      <p:sp>
        <p:nvSpPr>
          <p:cNvPr id="18" name="TextBox 17"/>
          <p:cNvSpPr txBox="1"/>
          <p:nvPr/>
        </p:nvSpPr>
        <p:spPr>
          <a:xfrm>
            <a:off x="1403350" y="4391252"/>
            <a:ext cx="1754520" cy="584775"/>
          </a:xfrm>
          <a:prstGeom prst="rect">
            <a:avLst/>
          </a:prstGeom>
          <a:solidFill>
            <a:schemeClr val="tx2">
              <a:lumMod val="60000"/>
              <a:lumOff val="40000"/>
            </a:schemeClr>
          </a:solidFill>
        </p:spPr>
        <p:txBody>
          <a:bodyPr wrap="square" rtlCol="0">
            <a:spAutoFit/>
          </a:bodyPr>
          <a:lstStyle/>
          <a:p>
            <a:pPr algn="ctr"/>
            <a:r>
              <a:rPr lang="en-US" sz="1600" b="1" dirty="0" err="1" smtClean="0">
                <a:solidFill>
                  <a:schemeClr val="bg1"/>
                </a:solidFill>
              </a:rPr>
              <a:t>Forenzika</a:t>
            </a:r>
            <a:r>
              <a:rPr lang="en-US" sz="1600" b="1" dirty="0" smtClean="0">
                <a:solidFill>
                  <a:schemeClr val="bg1"/>
                </a:solidFill>
              </a:rPr>
              <a:t> </a:t>
            </a:r>
          </a:p>
          <a:p>
            <a:pPr algn="ctr"/>
            <a:r>
              <a:rPr lang="en-US" sz="1600" b="1" dirty="0" smtClean="0">
                <a:solidFill>
                  <a:schemeClr val="bg1"/>
                </a:solidFill>
              </a:rPr>
              <a:t>E </a:t>
            </a:r>
            <a:r>
              <a:rPr lang="en-US" sz="1600" b="1" dirty="0" err="1" smtClean="0">
                <a:solidFill>
                  <a:schemeClr val="bg1"/>
                </a:solidFill>
              </a:rPr>
              <a:t>aplikacioneve</a:t>
            </a:r>
            <a:endParaRPr lang="en-US" sz="1600" b="1" dirty="0">
              <a:solidFill>
                <a:schemeClr val="bg1"/>
              </a:solidFill>
            </a:endParaRPr>
          </a:p>
        </p:txBody>
      </p:sp>
      <p:sp>
        <p:nvSpPr>
          <p:cNvPr id="19" name="TextBox 18"/>
          <p:cNvSpPr txBox="1"/>
          <p:nvPr/>
        </p:nvSpPr>
        <p:spPr>
          <a:xfrm>
            <a:off x="1318286" y="5209964"/>
            <a:ext cx="2030968" cy="954107"/>
          </a:xfrm>
          <a:prstGeom prst="rect">
            <a:avLst/>
          </a:prstGeom>
          <a:solidFill>
            <a:schemeClr val="tx2">
              <a:lumMod val="60000"/>
              <a:lumOff val="40000"/>
            </a:schemeClr>
          </a:solidFill>
        </p:spPr>
        <p:txBody>
          <a:bodyPr wrap="square" rtlCol="0">
            <a:spAutoFit/>
          </a:bodyPr>
          <a:lstStyle/>
          <a:p>
            <a:pPr algn="ctr"/>
            <a:r>
              <a:rPr lang="en-US" sz="1400" dirty="0" err="1" smtClean="0">
                <a:solidFill>
                  <a:schemeClr val="bg1"/>
                </a:solidFill>
              </a:rPr>
              <a:t>Forenzika</a:t>
            </a:r>
            <a:r>
              <a:rPr lang="en-US" sz="1400" dirty="0" smtClean="0">
                <a:solidFill>
                  <a:schemeClr val="bg1"/>
                </a:solidFill>
              </a:rPr>
              <a:t> </a:t>
            </a:r>
          </a:p>
          <a:p>
            <a:pPr algn="ctr"/>
            <a:r>
              <a:rPr lang="en-US" sz="1400" dirty="0" smtClean="0">
                <a:solidFill>
                  <a:schemeClr val="bg1"/>
                </a:solidFill>
              </a:rPr>
              <a:t>E </a:t>
            </a:r>
            <a:r>
              <a:rPr lang="en-US" sz="1400" dirty="0" err="1" smtClean="0">
                <a:solidFill>
                  <a:schemeClr val="bg1"/>
                </a:solidFill>
              </a:rPr>
              <a:t>pajisjeve</a:t>
            </a:r>
            <a:r>
              <a:rPr lang="en-US" sz="1400" dirty="0" smtClean="0">
                <a:solidFill>
                  <a:schemeClr val="bg1"/>
                </a:solidFill>
              </a:rPr>
              <a:t> </a:t>
            </a:r>
            <a:r>
              <a:rPr lang="en-US" sz="1400" dirty="0" err="1" smtClean="0">
                <a:solidFill>
                  <a:schemeClr val="bg1"/>
                </a:solidFill>
              </a:rPr>
              <a:t>tjera</a:t>
            </a:r>
            <a:r>
              <a:rPr lang="en-US" sz="1400" dirty="0" smtClean="0">
                <a:solidFill>
                  <a:schemeClr val="bg1"/>
                </a:solidFill>
              </a:rPr>
              <a:t>: DVR, </a:t>
            </a:r>
            <a:r>
              <a:rPr lang="en-US" sz="1400" dirty="0" err="1" smtClean="0">
                <a:solidFill>
                  <a:schemeClr val="bg1"/>
                </a:solidFill>
              </a:rPr>
              <a:t>ruterë</a:t>
            </a:r>
            <a:r>
              <a:rPr lang="en-US" sz="1400" dirty="0" smtClean="0">
                <a:solidFill>
                  <a:schemeClr val="bg1"/>
                </a:solidFill>
              </a:rPr>
              <a:t>, </a:t>
            </a:r>
            <a:r>
              <a:rPr lang="en-US" sz="1400" dirty="0" err="1" smtClean="0">
                <a:solidFill>
                  <a:schemeClr val="bg1"/>
                </a:solidFill>
              </a:rPr>
              <a:t>konsolla</a:t>
            </a:r>
            <a:r>
              <a:rPr lang="en-US" sz="1400" dirty="0" smtClean="0">
                <a:solidFill>
                  <a:schemeClr val="bg1"/>
                </a:solidFill>
              </a:rPr>
              <a:t> </a:t>
            </a:r>
            <a:r>
              <a:rPr lang="en-US" sz="1400" dirty="0" err="1" smtClean="0">
                <a:solidFill>
                  <a:schemeClr val="bg1"/>
                </a:solidFill>
              </a:rPr>
              <a:t>lojrash</a:t>
            </a:r>
            <a:r>
              <a:rPr lang="en-US" sz="1400" dirty="0" smtClean="0">
                <a:solidFill>
                  <a:schemeClr val="bg1"/>
                </a:solidFill>
              </a:rPr>
              <a:t>, </a:t>
            </a:r>
            <a:r>
              <a:rPr lang="en-US" sz="1400" dirty="0" err="1" smtClean="0">
                <a:solidFill>
                  <a:schemeClr val="bg1"/>
                </a:solidFill>
              </a:rPr>
              <a:t>pajisje</a:t>
            </a:r>
            <a:r>
              <a:rPr lang="en-US" sz="1400" dirty="0" smtClean="0">
                <a:solidFill>
                  <a:schemeClr val="bg1"/>
                </a:solidFill>
              </a:rPr>
              <a:t> skimming, </a:t>
            </a:r>
            <a:r>
              <a:rPr lang="en-US" sz="1400" dirty="0" err="1" smtClean="0">
                <a:solidFill>
                  <a:schemeClr val="bg1"/>
                </a:solidFill>
              </a:rPr>
              <a:t>etj</a:t>
            </a:r>
            <a:r>
              <a:rPr lang="en-US" sz="1400" dirty="0" smtClean="0">
                <a:solidFill>
                  <a:schemeClr val="bg1"/>
                </a:solidFill>
              </a:rPr>
              <a:t>.</a:t>
            </a:r>
            <a:endParaRPr lang="en-US" sz="1400" dirty="0">
              <a:solidFill>
                <a:schemeClr val="bg1"/>
              </a:solidFill>
            </a:endParaRPr>
          </a:p>
        </p:txBody>
      </p:sp>
      <p:sp>
        <p:nvSpPr>
          <p:cNvPr id="20" name="TextBox 19"/>
          <p:cNvSpPr txBox="1"/>
          <p:nvPr/>
        </p:nvSpPr>
        <p:spPr>
          <a:xfrm>
            <a:off x="3769169" y="2293113"/>
            <a:ext cx="1754520" cy="584775"/>
          </a:xfrm>
          <a:prstGeom prst="rect">
            <a:avLst/>
          </a:prstGeom>
          <a:solidFill>
            <a:schemeClr val="tx2">
              <a:lumMod val="20000"/>
              <a:lumOff val="80000"/>
            </a:schemeClr>
          </a:solidFill>
        </p:spPr>
        <p:txBody>
          <a:bodyPr wrap="square" rtlCol="0">
            <a:spAutoFit/>
          </a:bodyPr>
          <a:lstStyle/>
          <a:p>
            <a:pPr algn="ctr"/>
            <a:r>
              <a:rPr lang="en-US" sz="1600" b="1" dirty="0" err="1" smtClean="0">
                <a:solidFill>
                  <a:schemeClr val="bg1"/>
                </a:solidFill>
              </a:rPr>
              <a:t>Forenzika</a:t>
            </a:r>
            <a:r>
              <a:rPr lang="en-US" sz="1600" b="1" dirty="0" smtClean="0">
                <a:solidFill>
                  <a:schemeClr val="bg1"/>
                </a:solidFill>
              </a:rPr>
              <a:t> </a:t>
            </a:r>
          </a:p>
          <a:p>
            <a:pPr algn="ctr"/>
            <a:r>
              <a:rPr lang="en-US" sz="1600" b="1" dirty="0" smtClean="0">
                <a:solidFill>
                  <a:schemeClr val="bg1"/>
                </a:solidFill>
              </a:rPr>
              <a:t>mobile</a:t>
            </a:r>
            <a:endParaRPr lang="en-US" sz="1600" b="1" dirty="0">
              <a:solidFill>
                <a:schemeClr val="bg1"/>
              </a:solidFill>
            </a:endParaRPr>
          </a:p>
        </p:txBody>
      </p:sp>
      <p:sp>
        <p:nvSpPr>
          <p:cNvPr id="21" name="TextBox 20"/>
          <p:cNvSpPr txBox="1"/>
          <p:nvPr/>
        </p:nvSpPr>
        <p:spPr>
          <a:xfrm>
            <a:off x="4178594" y="2952313"/>
            <a:ext cx="1701211" cy="338554"/>
          </a:xfrm>
          <a:prstGeom prst="rect">
            <a:avLst/>
          </a:prstGeom>
          <a:solidFill>
            <a:schemeClr val="tx2">
              <a:lumMod val="20000"/>
              <a:lumOff val="80000"/>
            </a:schemeClr>
          </a:solidFill>
        </p:spPr>
        <p:txBody>
          <a:bodyPr wrap="square" rtlCol="0">
            <a:spAutoFit/>
          </a:bodyPr>
          <a:lstStyle/>
          <a:p>
            <a:pPr algn="ctr"/>
            <a:r>
              <a:rPr lang="en-US" sz="1600" dirty="0" err="1" smtClean="0">
                <a:solidFill>
                  <a:schemeClr val="bg1"/>
                </a:solidFill>
              </a:rPr>
              <a:t>Forenzika</a:t>
            </a:r>
            <a:r>
              <a:rPr lang="en-US" sz="1600" dirty="0" smtClean="0">
                <a:solidFill>
                  <a:schemeClr val="bg1"/>
                </a:solidFill>
              </a:rPr>
              <a:t> android</a:t>
            </a:r>
            <a:endParaRPr lang="en-US" sz="1600" dirty="0">
              <a:solidFill>
                <a:schemeClr val="bg1"/>
              </a:solidFill>
            </a:endParaRPr>
          </a:p>
        </p:txBody>
      </p:sp>
      <p:sp>
        <p:nvSpPr>
          <p:cNvPr id="22" name="TextBox 21"/>
          <p:cNvSpPr txBox="1"/>
          <p:nvPr/>
        </p:nvSpPr>
        <p:spPr>
          <a:xfrm>
            <a:off x="4214033" y="3453900"/>
            <a:ext cx="1701211" cy="338554"/>
          </a:xfrm>
          <a:prstGeom prst="rect">
            <a:avLst/>
          </a:prstGeom>
          <a:solidFill>
            <a:schemeClr val="tx2">
              <a:lumMod val="20000"/>
              <a:lumOff val="80000"/>
            </a:schemeClr>
          </a:solidFill>
        </p:spPr>
        <p:txBody>
          <a:bodyPr wrap="square" rtlCol="0">
            <a:spAutoFit/>
          </a:bodyPr>
          <a:lstStyle/>
          <a:p>
            <a:pPr algn="ctr"/>
            <a:r>
              <a:rPr lang="en-US" sz="1600" dirty="0" err="1" smtClean="0">
                <a:solidFill>
                  <a:schemeClr val="bg1"/>
                </a:solidFill>
              </a:rPr>
              <a:t>Forenzika</a:t>
            </a:r>
            <a:r>
              <a:rPr lang="en-US" sz="1600" dirty="0" smtClean="0">
                <a:solidFill>
                  <a:schemeClr val="bg1"/>
                </a:solidFill>
              </a:rPr>
              <a:t> iOS</a:t>
            </a:r>
            <a:endParaRPr lang="en-US" sz="1600" dirty="0">
              <a:solidFill>
                <a:schemeClr val="bg1"/>
              </a:solidFill>
            </a:endParaRPr>
          </a:p>
        </p:txBody>
      </p:sp>
      <p:sp>
        <p:nvSpPr>
          <p:cNvPr id="23" name="TextBox 22"/>
          <p:cNvSpPr txBox="1"/>
          <p:nvPr/>
        </p:nvSpPr>
        <p:spPr>
          <a:xfrm>
            <a:off x="4178593" y="3947039"/>
            <a:ext cx="1701211" cy="584775"/>
          </a:xfrm>
          <a:prstGeom prst="rect">
            <a:avLst/>
          </a:prstGeom>
          <a:solidFill>
            <a:schemeClr val="tx2">
              <a:lumMod val="20000"/>
              <a:lumOff val="80000"/>
            </a:schemeClr>
          </a:solidFill>
        </p:spPr>
        <p:txBody>
          <a:bodyPr wrap="square" rtlCol="0">
            <a:spAutoFit/>
          </a:bodyPr>
          <a:lstStyle/>
          <a:p>
            <a:pPr algn="ctr"/>
            <a:r>
              <a:rPr lang="en-US" sz="1600" dirty="0" err="1" smtClean="0">
                <a:solidFill>
                  <a:schemeClr val="bg1"/>
                </a:solidFill>
              </a:rPr>
              <a:t>Telefon</a:t>
            </a:r>
            <a:r>
              <a:rPr lang="en-US" sz="1600" dirty="0" smtClean="0">
                <a:solidFill>
                  <a:schemeClr val="bg1"/>
                </a:solidFill>
              </a:rPr>
              <a:t> windows / </a:t>
            </a:r>
            <a:r>
              <a:rPr lang="en-US" sz="1600" dirty="0" err="1" smtClean="0">
                <a:solidFill>
                  <a:schemeClr val="bg1"/>
                </a:solidFill>
              </a:rPr>
              <a:t>symbian</a:t>
            </a:r>
            <a:r>
              <a:rPr lang="en-US" sz="1600" dirty="0" smtClean="0">
                <a:solidFill>
                  <a:schemeClr val="bg1"/>
                </a:solidFill>
              </a:rPr>
              <a:t> </a:t>
            </a:r>
            <a:r>
              <a:rPr lang="en-US" sz="1600" dirty="0" err="1" smtClean="0">
                <a:solidFill>
                  <a:schemeClr val="bg1"/>
                </a:solidFill>
              </a:rPr>
              <a:t>etj</a:t>
            </a:r>
            <a:r>
              <a:rPr lang="en-US" sz="1600" dirty="0" smtClean="0">
                <a:solidFill>
                  <a:schemeClr val="bg1"/>
                </a:solidFill>
              </a:rPr>
              <a:t>. </a:t>
            </a:r>
            <a:endParaRPr lang="en-US" sz="1600" dirty="0">
              <a:solidFill>
                <a:schemeClr val="bg1"/>
              </a:solidFill>
            </a:endParaRPr>
          </a:p>
        </p:txBody>
      </p:sp>
      <p:sp>
        <p:nvSpPr>
          <p:cNvPr id="24" name="TextBox 23"/>
          <p:cNvSpPr txBox="1"/>
          <p:nvPr/>
        </p:nvSpPr>
        <p:spPr>
          <a:xfrm>
            <a:off x="4214033" y="4683925"/>
            <a:ext cx="1701211" cy="338554"/>
          </a:xfrm>
          <a:prstGeom prst="rect">
            <a:avLst/>
          </a:prstGeom>
          <a:solidFill>
            <a:schemeClr val="tx2">
              <a:lumMod val="20000"/>
              <a:lumOff val="80000"/>
            </a:schemeClr>
          </a:solidFill>
        </p:spPr>
        <p:txBody>
          <a:bodyPr wrap="square" rtlCol="0">
            <a:spAutoFit/>
          </a:bodyPr>
          <a:lstStyle/>
          <a:p>
            <a:pPr algn="ctr"/>
            <a:r>
              <a:rPr lang="en-US" sz="1600" dirty="0" err="1" smtClean="0">
                <a:solidFill>
                  <a:schemeClr val="bg1"/>
                </a:solidFill>
              </a:rPr>
              <a:t>Tjera</a:t>
            </a:r>
            <a:r>
              <a:rPr lang="en-US" sz="1600" dirty="0" smtClean="0">
                <a:solidFill>
                  <a:schemeClr val="bg1"/>
                </a:solidFill>
              </a:rPr>
              <a:t> p.sh. Satnav.</a:t>
            </a:r>
            <a:endParaRPr lang="en-US" sz="1600" dirty="0">
              <a:solidFill>
                <a:schemeClr val="bg1"/>
              </a:solidFill>
            </a:endParaRPr>
          </a:p>
        </p:txBody>
      </p:sp>
      <p:sp>
        <p:nvSpPr>
          <p:cNvPr id="25" name="TextBox 24"/>
          <p:cNvSpPr txBox="1"/>
          <p:nvPr/>
        </p:nvSpPr>
        <p:spPr>
          <a:xfrm>
            <a:off x="6037448" y="2303770"/>
            <a:ext cx="1754520" cy="584775"/>
          </a:xfrm>
          <a:prstGeom prst="rect">
            <a:avLst/>
          </a:prstGeom>
          <a:solidFill>
            <a:schemeClr val="accent1">
              <a:lumMod val="75000"/>
            </a:schemeClr>
          </a:solidFill>
        </p:spPr>
        <p:txBody>
          <a:bodyPr wrap="square" rtlCol="0">
            <a:spAutoFit/>
          </a:bodyPr>
          <a:lstStyle/>
          <a:p>
            <a:pPr algn="ctr"/>
            <a:r>
              <a:rPr lang="en-US" sz="1600" b="1" dirty="0" err="1" smtClean="0">
                <a:solidFill>
                  <a:schemeClr val="bg1"/>
                </a:solidFill>
              </a:rPr>
              <a:t>Forenzika</a:t>
            </a:r>
            <a:r>
              <a:rPr lang="en-US" sz="1600" b="1" dirty="0" smtClean="0">
                <a:solidFill>
                  <a:schemeClr val="bg1"/>
                </a:solidFill>
              </a:rPr>
              <a:t> </a:t>
            </a:r>
          </a:p>
          <a:p>
            <a:pPr algn="ctr"/>
            <a:r>
              <a:rPr lang="en-US" sz="1600" b="1" dirty="0" smtClean="0">
                <a:solidFill>
                  <a:schemeClr val="bg1"/>
                </a:solidFill>
              </a:rPr>
              <a:t>E </a:t>
            </a:r>
            <a:r>
              <a:rPr lang="en-US" sz="1600" b="1" dirty="0" err="1" smtClean="0">
                <a:solidFill>
                  <a:schemeClr val="bg1"/>
                </a:solidFill>
              </a:rPr>
              <a:t>rrjetit</a:t>
            </a:r>
            <a:endParaRPr lang="en-US" sz="1600" b="1" dirty="0">
              <a:solidFill>
                <a:schemeClr val="bg1"/>
              </a:solidFill>
            </a:endParaRPr>
          </a:p>
        </p:txBody>
      </p:sp>
      <p:sp>
        <p:nvSpPr>
          <p:cNvPr id="26" name="TextBox 25"/>
          <p:cNvSpPr txBox="1"/>
          <p:nvPr/>
        </p:nvSpPr>
        <p:spPr>
          <a:xfrm>
            <a:off x="6355236" y="2952393"/>
            <a:ext cx="1754520" cy="584775"/>
          </a:xfrm>
          <a:prstGeom prst="rect">
            <a:avLst/>
          </a:prstGeom>
          <a:solidFill>
            <a:schemeClr val="accent1">
              <a:lumMod val="75000"/>
            </a:schemeClr>
          </a:solidFill>
        </p:spPr>
        <p:txBody>
          <a:bodyPr wrap="square" rtlCol="0">
            <a:spAutoFit/>
          </a:bodyPr>
          <a:lstStyle/>
          <a:p>
            <a:pPr algn="ctr"/>
            <a:r>
              <a:rPr lang="en-US" sz="1600" dirty="0" err="1" smtClean="0">
                <a:solidFill>
                  <a:schemeClr val="bg1"/>
                </a:solidFill>
              </a:rPr>
              <a:t>Forenzika</a:t>
            </a:r>
            <a:r>
              <a:rPr lang="en-US" sz="1600" dirty="0" smtClean="0">
                <a:solidFill>
                  <a:schemeClr val="bg1"/>
                </a:solidFill>
              </a:rPr>
              <a:t> </a:t>
            </a:r>
          </a:p>
          <a:p>
            <a:pPr algn="ctr"/>
            <a:r>
              <a:rPr lang="en-US" sz="1600" dirty="0" smtClean="0">
                <a:solidFill>
                  <a:schemeClr val="bg1"/>
                </a:solidFill>
              </a:rPr>
              <a:t>E </a:t>
            </a:r>
            <a:r>
              <a:rPr lang="en-US" sz="1600" dirty="0" err="1" smtClean="0">
                <a:solidFill>
                  <a:schemeClr val="bg1"/>
                </a:solidFill>
              </a:rPr>
              <a:t>rrjetit</a:t>
            </a:r>
            <a:r>
              <a:rPr lang="en-US" sz="1600" dirty="0" smtClean="0">
                <a:solidFill>
                  <a:schemeClr val="bg1"/>
                </a:solidFill>
              </a:rPr>
              <a:t> live</a:t>
            </a:r>
            <a:endParaRPr lang="en-US" sz="1600" dirty="0">
              <a:solidFill>
                <a:schemeClr val="bg1"/>
              </a:solidFill>
            </a:endParaRPr>
          </a:p>
        </p:txBody>
      </p:sp>
      <p:sp>
        <p:nvSpPr>
          <p:cNvPr id="27" name="TextBox 26"/>
          <p:cNvSpPr txBox="1"/>
          <p:nvPr/>
        </p:nvSpPr>
        <p:spPr>
          <a:xfrm>
            <a:off x="6355236" y="3605834"/>
            <a:ext cx="1754520" cy="584775"/>
          </a:xfrm>
          <a:prstGeom prst="rect">
            <a:avLst/>
          </a:prstGeom>
          <a:solidFill>
            <a:schemeClr val="accent1">
              <a:lumMod val="75000"/>
            </a:schemeClr>
          </a:solidFill>
        </p:spPr>
        <p:txBody>
          <a:bodyPr wrap="square" rtlCol="0">
            <a:spAutoFit/>
          </a:bodyPr>
          <a:lstStyle/>
          <a:p>
            <a:pPr algn="ctr"/>
            <a:r>
              <a:rPr lang="en-US" sz="1600" dirty="0" err="1" smtClean="0">
                <a:solidFill>
                  <a:schemeClr val="bg1"/>
                </a:solidFill>
              </a:rPr>
              <a:t>Forenzika</a:t>
            </a:r>
            <a:r>
              <a:rPr lang="en-US" sz="1600" dirty="0" smtClean="0">
                <a:solidFill>
                  <a:schemeClr val="bg1"/>
                </a:solidFill>
              </a:rPr>
              <a:t> </a:t>
            </a:r>
          </a:p>
          <a:p>
            <a:pPr algn="ctr"/>
            <a:r>
              <a:rPr lang="en-US" sz="1600" dirty="0" smtClean="0">
                <a:solidFill>
                  <a:schemeClr val="bg1"/>
                </a:solidFill>
              </a:rPr>
              <a:t>E </a:t>
            </a:r>
            <a:r>
              <a:rPr lang="en-US" sz="1600" dirty="0" err="1" smtClean="0">
                <a:solidFill>
                  <a:schemeClr val="bg1"/>
                </a:solidFill>
              </a:rPr>
              <a:t>pakove</a:t>
            </a:r>
            <a:r>
              <a:rPr lang="en-US" sz="1600" dirty="0" smtClean="0">
                <a:solidFill>
                  <a:schemeClr val="bg1"/>
                </a:solidFill>
              </a:rPr>
              <a:t> </a:t>
            </a:r>
            <a:r>
              <a:rPr lang="en-US" sz="1600" dirty="0" err="1" smtClean="0">
                <a:solidFill>
                  <a:schemeClr val="bg1"/>
                </a:solidFill>
              </a:rPr>
              <a:t>të</a:t>
            </a:r>
            <a:r>
              <a:rPr lang="en-US" sz="1600" dirty="0" smtClean="0">
                <a:solidFill>
                  <a:schemeClr val="bg1"/>
                </a:solidFill>
              </a:rPr>
              <a:t> </a:t>
            </a:r>
            <a:r>
              <a:rPr lang="en-US" sz="1600" dirty="0" err="1" smtClean="0">
                <a:solidFill>
                  <a:schemeClr val="bg1"/>
                </a:solidFill>
              </a:rPr>
              <a:t>kapura</a:t>
            </a:r>
            <a:endParaRPr lang="en-US" sz="1600" dirty="0">
              <a:solidFill>
                <a:schemeClr val="bg1"/>
              </a:solidFill>
            </a:endParaRPr>
          </a:p>
        </p:txBody>
      </p:sp>
      <p:sp>
        <p:nvSpPr>
          <p:cNvPr id="28" name="TextBox 27"/>
          <p:cNvSpPr txBox="1"/>
          <p:nvPr/>
        </p:nvSpPr>
        <p:spPr>
          <a:xfrm>
            <a:off x="6421388" y="4412518"/>
            <a:ext cx="1754520" cy="338554"/>
          </a:xfrm>
          <a:prstGeom prst="rect">
            <a:avLst/>
          </a:prstGeom>
          <a:solidFill>
            <a:schemeClr val="accent1">
              <a:lumMod val="75000"/>
            </a:schemeClr>
          </a:solidFill>
        </p:spPr>
        <p:txBody>
          <a:bodyPr wrap="square" rtlCol="0">
            <a:spAutoFit/>
          </a:bodyPr>
          <a:lstStyle/>
          <a:p>
            <a:pPr algn="ctr"/>
            <a:r>
              <a:rPr lang="en-US" sz="1600" dirty="0" err="1" smtClean="0">
                <a:solidFill>
                  <a:schemeClr val="bg1"/>
                </a:solidFill>
              </a:rPr>
              <a:t>Analiza</a:t>
            </a:r>
            <a:r>
              <a:rPr lang="en-US" sz="1600" dirty="0" smtClean="0">
                <a:solidFill>
                  <a:schemeClr val="bg1"/>
                </a:solidFill>
              </a:rPr>
              <a:t> malware</a:t>
            </a:r>
            <a:endParaRPr lang="en-US" sz="1600" dirty="0">
              <a:solidFill>
                <a:schemeClr val="bg1"/>
              </a:solidFill>
            </a:endParaRPr>
          </a:p>
        </p:txBody>
      </p:sp>
    </p:spTree>
    <p:extLst>
      <p:ext uri="{BB962C8B-B14F-4D97-AF65-F5344CB8AC3E}">
        <p14:creationId xmlns:p14="http://schemas.microsoft.com/office/powerpoint/2010/main" val="16850062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Hapat në forenzikën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8" name="Inhaltsplatzhalter 2">
            <a:extLst>
              <a:ext uri="{FF2B5EF4-FFF2-40B4-BE49-F238E27FC236}">
                <a16:creationId xmlns:a16="http://schemas.microsoft.com/office/drawing/2014/main" xmlns="" id="{D65C9EEA-E922-47B9-A328-77BA6121F1B7}"/>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62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E0BAD33D-1F14-41F7-B89E-21D0B308F589}"/>
                                            </p:graphicEl>
                                          </p:spTgt>
                                        </p:tgtEl>
                                        <p:attrNameLst>
                                          <p:attrName>style.visibility</p:attrName>
                                        </p:attrNameLst>
                                      </p:cBhvr>
                                      <p:to>
                                        <p:strVal val="visible"/>
                                      </p:to>
                                    </p:set>
                                    <p:animEffect transition="in" filter="wipe(left)">
                                      <p:cBhvr>
                                        <p:cTn id="7" dur="500"/>
                                        <p:tgtEl>
                                          <p:spTgt spid="8">
                                            <p:graphicEl>
                                              <a:dgm id="{E0BAD33D-1F14-41F7-B89E-21D0B308F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68B4480-34CD-4997-9F6B-2196D6114E0E}"/>
                                            </p:graphicEl>
                                          </p:spTgt>
                                        </p:tgtEl>
                                        <p:attrNameLst>
                                          <p:attrName>style.visibility</p:attrName>
                                        </p:attrNameLst>
                                      </p:cBhvr>
                                      <p:to>
                                        <p:strVal val="visible"/>
                                      </p:to>
                                    </p:set>
                                    <p:animEffect transition="in" filter="wipe(left)">
                                      <p:cBhvr>
                                        <p:cTn id="12" dur="500"/>
                                        <p:tgtEl>
                                          <p:spTgt spid="8">
                                            <p:graphicEl>
                                              <a:dgm id="{468B4480-34CD-4997-9F6B-2196D6114E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F5457D1C-4EE2-4B58-8069-31794885CDD4}"/>
                                            </p:graphicEl>
                                          </p:spTgt>
                                        </p:tgtEl>
                                        <p:attrNameLst>
                                          <p:attrName>style.visibility</p:attrName>
                                        </p:attrNameLst>
                                      </p:cBhvr>
                                      <p:to>
                                        <p:strVal val="visible"/>
                                      </p:to>
                                    </p:set>
                                    <p:animEffect transition="in" filter="wipe(left)">
                                      <p:cBhvr>
                                        <p:cTn id="17" dur="500"/>
                                        <p:tgtEl>
                                          <p:spTgt spid="8">
                                            <p:graphicEl>
                                              <a:dgm id="{F5457D1C-4EE2-4B58-8069-31794885CDD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E8716B41-D4EA-4C19-A2AD-FB871FEC2B6C}"/>
                                            </p:graphicEl>
                                          </p:spTgt>
                                        </p:tgtEl>
                                        <p:attrNameLst>
                                          <p:attrName>style.visibility</p:attrName>
                                        </p:attrNameLst>
                                      </p:cBhvr>
                                      <p:to>
                                        <p:strVal val="visible"/>
                                      </p:to>
                                    </p:set>
                                    <p:animEffect transition="in" filter="wipe(left)">
                                      <p:cBhvr>
                                        <p:cTn id="22" dur="500"/>
                                        <p:tgtEl>
                                          <p:spTgt spid="8">
                                            <p:graphicEl>
                                              <a:dgm id="{E8716B41-D4EA-4C19-A2AD-FB871FEC2B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Marrja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24744"/>
            <a:ext cx="8640960" cy="5183335"/>
          </a:xfrm>
        </p:spPr>
        <p:txBody>
          <a:bodyPr/>
          <a:lstStyle/>
          <a:p>
            <a:pPr marL="0" indent="0">
              <a:buNone/>
            </a:pPr>
            <a:r>
              <a:rPr lang="sq-AL" b="1">
                <a:solidFill>
                  <a:srgbClr val="0070C0"/>
                </a:solidFill>
              </a:rPr>
              <a:t>Imazhimi </a:t>
            </a:r>
          </a:p>
          <a:p>
            <a:pPr lvl="1">
              <a:buFont typeface="Wingdings" panose="05000000000000000000" pitchFamily="2" charset="2"/>
              <a:buChar char="Ø"/>
            </a:pPr>
            <a:r>
              <a:rPr lang="sq-AL"/>
              <a:t>krijimi i kopjes bit-për-bit i të dhënave</a:t>
            </a:r>
          </a:p>
          <a:p>
            <a:pPr lvl="1">
              <a:buFont typeface="Wingdings" panose="05000000000000000000" pitchFamily="2" charset="2"/>
              <a:buChar char="Ø"/>
            </a:pPr>
            <a:r>
              <a:rPr lang="sq-AL"/>
              <a:t>Formatet e njohura (dd &amp; E01)</a:t>
            </a:r>
          </a:p>
          <a:p>
            <a:pPr lvl="1">
              <a:buFont typeface="Wingdings" panose="05000000000000000000" pitchFamily="2" charset="2"/>
              <a:buChar char="Ø"/>
            </a:pPr>
            <a:r>
              <a:rPr lang="sq-AL"/>
              <a:t>Përdorimi i teknologjisë së bllokimit të shkrimit</a:t>
            </a:r>
          </a:p>
          <a:p>
            <a:pPr lvl="1"/>
            <a:endParaRPr lang="en-GB" dirty="0">
              <a:ea typeface="Verdana" panose="020B0604030504040204" pitchFamily="34" charset="0"/>
            </a:endParaRPr>
          </a:p>
          <a:p>
            <a:pPr marL="57150" indent="0">
              <a:buNone/>
            </a:pPr>
            <a:r>
              <a:rPr lang="sq-AL" b="1">
                <a:solidFill>
                  <a:srgbClr val="0070C0"/>
                </a:solidFill>
              </a:rPr>
              <a:t>Hashing</a:t>
            </a:r>
          </a:p>
          <a:p>
            <a:pPr lvl="1">
              <a:buFont typeface="Wingdings" panose="05000000000000000000" pitchFamily="2" charset="2"/>
              <a:buChar char="Ø"/>
            </a:pPr>
            <a:r>
              <a:rPr lang="sq-AL"/>
              <a:t>krijon ‘gjurmë gishtash digjitale’ të të dhënave</a:t>
            </a:r>
          </a:p>
          <a:p>
            <a:pPr lvl="1">
              <a:buFont typeface="Wingdings" panose="05000000000000000000" pitchFamily="2" charset="2"/>
              <a:buChar char="Ø"/>
            </a:pPr>
            <a:r>
              <a:rPr lang="sq-AL"/>
              <a:t>duke përdorur algoritmin matematik (MD5 &amp; SHA1)</a:t>
            </a:r>
          </a:p>
          <a:p>
            <a:pPr lvl="1">
              <a:buFont typeface="Wingdings" panose="05000000000000000000" pitchFamily="2" charset="2"/>
              <a:buChar char="Ø"/>
            </a:pPr>
            <a:r>
              <a:rPr lang="sq-AL"/>
              <a:t>Përdoret për </a:t>
            </a:r>
            <a:r>
              <a:rPr lang="sq-AL" b="1">
                <a:solidFill>
                  <a:srgbClr val="0070C0"/>
                </a:solidFill>
              </a:rPr>
              <a:t>verifikim</a:t>
            </a:r>
          </a:p>
          <a:p>
            <a:pPr lvl="1">
              <a:buFont typeface="Wingdings" panose="05000000000000000000" pitchFamily="2" charset="2"/>
              <a:buChar char="Ø"/>
            </a:pPr>
            <a:r>
              <a:rPr lang="sq-AL"/>
              <a:t>Dhe për </a:t>
            </a:r>
            <a:r>
              <a:rPr lang="sq-AL" b="1">
                <a:solidFill>
                  <a:srgbClr val="0070C0"/>
                </a:solidFill>
              </a:rPr>
              <a:t>identifikim </a:t>
            </a:r>
            <a:r>
              <a:rPr lang="sq-AL"/>
              <a:t>(fajlat e njohur dhe të shquar)</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4" descr="https://whereismydata.files.wordpress.com/2009/04/e-sata-write-blocker.jpg">
            <a:extLst>
              <a:ext uri="{FF2B5EF4-FFF2-40B4-BE49-F238E27FC236}">
                <a16:creationId xmlns:a16="http://schemas.microsoft.com/office/drawing/2014/main" xmlns="" id="{8DD74692-4292-4A80-B62F-2772FBE68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338441"/>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osx.wdfiles.com/local--files/icon:hashtab/HashTab.png">
            <a:extLst>
              <a:ext uri="{FF2B5EF4-FFF2-40B4-BE49-F238E27FC236}">
                <a16:creationId xmlns:a16="http://schemas.microsoft.com/office/drawing/2014/main" xmlns="" id="{0712C5CD-E392-4294-9784-56289921F5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2745" y="5013176"/>
            <a:ext cx="850253" cy="850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BBCD0F61-63E6-40C4-85F7-BEB8FA83A708}"/>
              </a:ext>
            </a:extLst>
          </p:cNvPr>
          <p:cNvPicPr>
            <a:picLocks noChangeAspect="1"/>
          </p:cNvPicPr>
          <p:nvPr/>
        </p:nvPicPr>
        <p:blipFill>
          <a:blip r:embed="rId6"/>
          <a:stretch>
            <a:fillRect/>
          </a:stretch>
        </p:blipFill>
        <p:spPr>
          <a:xfrm>
            <a:off x="3635896" y="3765832"/>
            <a:ext cx="5076056" cy="401971"/>
          </a:xfrm>
          <a:prstGeom prst="rect">
            <a:avLst/>
          </a:prstGeom>
          <a:ln>
            <a:solidFill>
              <a:schemeClr val="accent1"/>
            </a:solidFill>
          </a:ln>
        </p:spPr>
      </p:pic>
    </p:spTree>
    <p:extLst>
      <p:ext uri="{BB962C8B-B14F-4D97-AF65-F5344CB8AC3E}">
        <p14:creationId xmlns:p14="http://schemas.microsoft.com/office/powerpoint/2010/main" val="39123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Përpunimi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lgn="just">
              <a:buNone/>
            </a:pPr>
            <a:r>
              <a:rPr lang="sq-AL" b="1">
                <a:solidFill>
                  <a:srgbClr val="0070C0"/>
                </a:solidFill>
              </a:rPr>
              <a:t>Procesi </a:t>
            </a:r>
            <a:r>
              <a:rPr lang="sq-AL"/>
              <a:t>i një suite të softuerit forenzik kalon për të marrë të dhënat e imazhit - duke i bërë ato të kuptueshme </a:t>
            </a:r>
          </a:p>
          <a:p>
            <a:pPr lvl="1">
              <a:buFont typeface="Wingdings" panose="05000000000000000000" pitchFamily="2" charset="2"/>
              <a:buChar char="Ø"/>
            </a:pPr>
            <a:r>
              <a:rPr lang="sq-AL"/>
              <a:t>Sisteme operative, sisteme fajlash dhe formate fajlash identifikohen</a:t>
            </a:r>
          </a:p>
          <a:p>
            <a:pPr lvl="1">
              <a:buFont typeface="Wingdings" panose="05000000000000000000" pitchFamily="2" charset="2"/>
              <a:buChar char="Ø"/>
            </a:pPr>
            <a:r>
              <a:rPr lang="sq-AL"/>
              <a:t>Nxjerren të dhëna nga sistemi</a:t>
            </a:r>
          </a:p>
          <a:p>
            <a:pPr lvl="1">
              <a:buFont typeface="Wingdings" panose="05000000000000000000" pitchFamily="2" charset="2"/>
              <a:buChar char="Ø"/>
            </a:pPr>
            <a:r>
              <a:rPr lang="sq-AL"/>
              <a:t>mund të kthejë fajlat live dhe të fshirë nga imazhet</a:t>
            </a:r>
          </a:p>
          <a:p>
            <a:pPr lvl="1">
              <a:buFont typeface="Wingdings" panose="05000000000000000000" pitchFamily="2" charset="2"/>
              <a:buChar char="Ø"/>
            </a:pPr>
            <a:r>
              <a:rPr lang="sq-AL"/>
              <a:t>është i kërkueshëm</a:t>
            </a:r>
          </a:p>
          <a:p>
            <a:pPr marL="0" indent="0">
              <a:buNone/>
            </a:pPr>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561FD42A-4983-4E28-BB19-62A2402C6475}"/>
              </a:ext>
            </a:extLst>
          </p:cNvPr>
          <p:cNvPicPr>
            <a:picLocks noChangeAspect="1"/>
          </p:cNvPicPr>
          <p:nvPr/>
        </p:nvPicPr>
        <p:blipFill>
          <a:blip r:embed="rId4"/>
          <a:stretch>
            <a:fillRect/>
          </a:stretch>
        </p:blipFill>
        <p:spPr>
          <a:xfrm>
            <a:off x="179512" y="5301208"/>
            <a:ext cx="1944216" cy="934924"/>
          </a:xfrm>
          <a:prstGeom prst="rect">
            <a:avLst/>
          </a:prstGeom>
        </p:spPr>
      </p:pic>
      <p:pic>
        <p:nvPicPr>
          <p:cNvPr id="5" name="Picture 4">
            <a:extLst>
              <a:ext uri="{FF2B5EF4-FFF2-40B4-BE49-F238E27FC236}">
                <a16:creationId xmlns:a16="http://schemas.microsoft.com/office/drawing/2014/main" xmlns="" id="{94D9DC78-4C2D-4B9A-8C67-7124213EB395}"/>
              </a:ext>
            </a:extLst>
          </p:cNvPr>
          <p:cNvPicPr>
            <a:picLocks noChangeAspect="1"/>
          </p:cNvPicPr>
          <p:nvPr/>
        </p:nvPicPr>
        <p:blipFill>
          <a:blip r:embed="rId5"/>
          <a:stretch>
            <a:fillRect/>
          </a:stretch>
        </p:blipFill>
        <p:spPr>
          <a:xfrm>
            <a:off x="2411760" y="5379580"/>
            <a:ext cx="1224136" cy="762577"/>
          </a:xfrm>
          <a:prstGeom prst="rect">
            <a:avLst/>
          </a:prstGeom>
        </p:spPr>
      </p:pic>
      <p:pic>
        <p:nvPicPr>
          <p:cNvPr id="6" name="Picture 2" descr="Image result for nuix&quot;">
            <a:extLst>
              <a:ext uri="{FF2B5EF4-FFF2-40B4-BE49-F238E27FC236}">
                <a16:creationId xmlns:a16="http://schemas.microsoft.com/office/drawing/2014/main" xmlns="" id="{CD23643C-9A96-442E-9ED4-DF51B58C7E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5301208"/>
            <a:ext cx="1872208" cy="818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xways">
            <a:extLst>
              <a:ext uri="{FF2B5EF4-FFF2-40B4-BE49-F238E27FC236}">
                <a16:creationId xmlns:a16="http://schemas.microsoft.com/office/drawing/2014/main" xmlns="" id="{635904F7-9403-4CEB-9C9B-1E2C78C728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581587"/>
            <a:ext cx="1872209" cy="537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magnet axiom&quot;">
            <a:extLst>
              <a:ext uri="{FF2B5EF4-FFF2-40B4-BE49-F238E27FC236}">
                <a16:creationId xmlns:a16="http://schemas.microsoft.com/office/drawing/2014/main" xmlns="" id="{DE12E88C-D96A-4E39-AAA9-A72358FA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5033822"/>
            <a:ext cx="1423641" cy="12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13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Analizimi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buNone/>
            </a:pPr>
            <a:r>
              <a:rPr lang="sq-AL" dirty="0"/>
              <a:t>Softueri forenzik pastaj lejon që analisti të </a:t>
            </a:r>
            <a:r>
              <a:rPr lang="sq-AL" b="1" dirty="0">
                <a:solidFill>
                  <a:srgbClr val="0070C0"/>
                </a:solidFill>
              </a:rPr>
              <a:t>analizojë</a:t>
            </a:r>
            <a:r>
              <a:rPr lang="sq-AL" dirty="0"/>
              <a:t> se çfarë ka përpunuar</a:t>
            </a:r>
          </a:p>
          <a:p>
            <a:pPr lvl="1">
              <a:buFont typeface="Wingdings" panose="05000000000000000000" pitchFamily="2" charset="2"/>
              <a:buChar char="Ø"/>
            </a:pPr>
            <a:r>
              <a:rPr lang="sq-AL" dirty="0"/>
              <a:t>Duke lejuar kërkim specifik për llojet e fajlave, përmbajtjen e fajlit, meta të dhënat (metadata), artefaktet</a:t>
            </a:r>
          </a:p>
          <a:p>
            <a:pPr lvl="1">
              <a:buFont typeface="Wingdings" panose="05000000000000000000" pitchFamily="2" charset="2"/>
              <a:buChar char="Ø"/>
            </a:pPr>
            <a:r>
              <a:rPr lang="sq-AL" dirty="0"/>
              <a:t>Softueri lejon që analisti të grupojë së bashku gjëra me interes dhe më pas të krijojë raporte të cilat mund të shikohen nga oficerët e rasteve</a:t>
            </a:r>
          </a:p>
          <a:p>
            <a:pPr marL="57150" indent="0" algn="ctr">
              <a:buNone/>
            </a:pPr>
            <a:r>
              <a:rPr lang="sq-AL" sz="3000" b="1" dirty="0">
                <a:solidFill>
                  <a:srgbClr val="FF0000"/>
                </a:solidFill>
                <a:ea typeface="Verdana" panose="020B0604030504040204" pitchFamily="34" charset="0"/>
              </a:rPr>
              <a:t>Analiza e të dhënave dhe grupeve të fajlave mund të marrë një kohë të konsiderueshme në varësi të sasisë së të dhënave dhe asaj që kërkohet</a:t>
            </a:r>
          </a:p>
          <a:p>
            <a:pPr lvl="1"/>
            <a:endParaRPr lang="en-GB"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0597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sq-AL" sz="3200">
                <a:solidFill>
                  <a:schemeClr val="bg1"/>
                </a:solidFill>
                <a:latin typeface="Verdana" charset="0"/>
                <a:cs typeface="Verdana" charset="0"/>
              </a:rPr>
              <a:t>Përkufizimet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57200" y="1270001"/>
            <a:ext cx="8229600" cy="4525963"/>
          </a:xfrm>
        </p:spPr>
        <p:txBody>
          <a:bodyPr/>
          <a:lstStyle/>
          <a:p>
            <a:pPr marL="0" indent="0">
              <a:buNone/>
            </a:pPr>
            <a:r>
              <a:rPr lang="sq-AL" b="1">
                <a:solidFill>
                  <a:srgbClr val="0070C0"/>
                </a:solidFill>
              </a:rPr>
              <a:t>Dëshmi</a:t>
            </a:r>
          </a:p>
          <a:p>
            <a:pPr lvl="1" algn="just"/>
            <a:r>
              <a:rPr lang="sq-AL"/>
              <a:t>'çdo specie prove ose çështje provuese, e paraqitur ligjërisht në gjykimin e një çështjeje, nga palët dhe përmes dëshmitarëve, të dhënave, dokumenteve, provave, sendeve konkrete, etj. me qëllim të nxitjes së besimit në mendjet e gjykatës ose jurisë për pohimin e tyre’</a:t>
            </a:r>
          </a:p>
          <a:p>
            <a:pPr marL="57150" indent="0">
              <a:buNone/>
            </a:pPr>
            <a:r>
              <a:rPr lang="sq-AL" b="1">
                <a:solidFill>
                  <a:srgbClr val="0070C0"/>
                </a:solidFill>
              </a:rPr>
              <a:t>Prova elektronike?</a:t>
            </a:r>
          </a:p>
          <a:p>
            <a:pPr lvl="1" algn="just"/>
            <a:r>
              <a:rPr lang="sq-AL"/>
              <a:t>Provat që burojnë nga një pajisje elektronike</a:t>
            </a:r>
          </a:p>
          <a:p>
            <a:pPr lvl="1" algn="just"/>
            <a:r>
              <a:rPr lang="sq-AL"/>
              <a:t>Përgjithësisht e pranueshme në procedurat ligjore</a:t>
            </a:r>
          </a:p>
          <a:p>
            <a:endParaRPr lang="en-US" dirty="0"/>
          </a:p>
        </p:txBody>
      </p:sp>
      <p:sp>
        <p:nvSpPr>
          <p:cNvPr id="13" name="TextBox 12">
            <a:extLst>
              <a:ext uri="{FF2B5EF4-FFF2-40B4-BE49-F238E27FC236}">
                <a16:creationId xmlns:a16="http://schemas.microsoft.com/office/drawing/2014/main" xmlns="" id="{B55BEA0C-5F17-494A-A733-C5B83EC6AFB8}"/>
              </a:ext>
            </a:extLst>
          </p:cNvPr>
          <p:cNvSpPr txBox="1"/>
          <p:nvPr/>
        </p:nvSpPr>
        <p:spPr>
          <a:xfrm>
            <a:off x="6467654" y="4535942"/>
            <a:ext cx="2411782" cy="307777"/>
          </a:xfrm>
          <a:prstGeom prst="rect">
            <a:avLst/>
          </a:prstGeom>
          <a:noFill/>
        </p:spPr>
        <p:txBody>
          <a:bodyPr wrap="square" rtlCol="0">
            <a:spAutoFit/>
          </a:bodyPr>
          <a:lstStyle/>
          <a:p>
            <a:r>
              <a:rPr lang="sq-AL" sz="1400"/>
              <a:t>Burimi: Fjalori i Black’s Law</a:t>
            </a:r>
          </a:p>
        </p:txBody>
      </p:sp>
    </p:spTree>
    <p:extLst>
      <p:ext uri="{BB962C8B-B14F-4D97-AF65-F5344CB8AC3E}">
        <p14:creationId xmlns:p14="http://schemas.microsoft.com/office/powerpoint/2010/main" val="4007169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Prezantimi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179512" y="5445224"/>
            <a:ext cx="8784530" cy="974020"/>
          </a:xfrm>
        </p:spPr>
        <p:txBody>
          <a:bodyPr/>
          <a:lstStyle/>
          <a:p>
            <a:pPr marL="57150" indent="0" algn="ctr">
              <a:buNone/>
            </a:pPr>
            <a:r>
              <a:rPr lang="sq-AL" sz="2800" b="1">
                <a:solidFill>
                  <a:srgbClr val="FF0000"/>
                </a:solidFill>
                <a:ea typeface="Verdana" panose="020B0604030504040204" pitchFamily="34" charset="0"/>
              </a:rPr>
              <a:t>Kërkon që analisti të paraqesë të dhëna teknike në një mënyrë jo-teknike - kështu që të mund të kuptohet</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Content Placeholder 1">
            <a:extLst>
              <a:ext uri="{FF2B5EF4-FFF2-40B4-BE49-F238E27FC236}">
                <a16:creationId xmlns:a16="http://schemas.microsoft.com/office/drawing/2014/main" xmlns="" id="{94C71E7B-3764-469A-80F5-8BDE4A10B958}"/>
              </a:ext>
            </a:extLst>
          </p:cNvPr>
          <p:cNvSpPr txBox="1">
            <a:spLocks/>
          </p:cNvSpPr>
          <p:nvPr/>
        </p:nvSpPr>
        <p:spPr bwMode="auto">
          <a:xfrm>
            <a:off x="392101" y="1512277"/>
            <a:ext cx="5692067" cy="481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q-AL" sz="2800">
                <a:ea typeface="Verdana" panose="020B0604030504040204" pitchFamily="34" charset="0"/>
              </a:rPr>
              <a:t>Pavarësisht nga puna e bërë për të arritur në fazën e analizës, produkti përfundimtar duhet të paraqitet</a:t>
            </a:r>
          </a:p>
          <a:p>
            <a:pPr lvl="1">
              <a:buFont typeface="Wingdings" panose="05000000000000000000" pitchFamily="2" charset="2"/>
              <a:buChar char="Ø"/>
            </a:pPr>
            <a:r>
              <a:rPr lang="sq-AL"/>
              <a:t>në një mënyrë që është e kuptueshme</a:t>
            </a:r>
          </a:p>
          <a:p>
            <a:pPr lvl="1">
              <a:buFont typeface="Wingdings" panose="05000000000000000000" pitchFamily="2" charset="2"/>
              <a:buChar char="Ø"/>
            </a:pPr>
            <a:r>
              <a:rPr lang="sq-AL"/>
              <a:t>e besueshme</a:t>
            </a:r>
          </a:p>
          <a:p>
            <a:pPr lvl="1">
              <a:buFont typeface="Wingdings" panose="05000000000000000000" pitchFamily="2" charset="2"/>
              <a:buChar char="Ø"/>
            </a:pPr>
            <a:r>
              <a:rPr lang="sq-AL"/>
              <a:t>dhe mund të gjurmohet dhe të referohet në të gjitha fazat në fajlin origjinal të imazhit</a:t>
            </a:r>
          </a:p>
        </p:txBody>
      </p:sp>
      <p:pic>
        <p:nvPicPr>
          <p:cNvPr id="39938" name="Picture 2" descr="Expert Witness | Technical Arboriculture">
            <a:extLst>
              <a:ext uri="{FF2B5EF4-FFF2-40B4-BE49-F238E27FC236}">
                <a16:creationId xmlns:a16="http://schemas.microsoft.com/office/drawing/2014/main" xmlns="" id="{4D2A1B58-0A27-424C-B46A-19854D44B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24" y="243664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91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Provat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0" indent="0" algn="ctr">
              <a:spcBef>
                <a:spcPts val="0"/>
              </a:spcBef>
              <a:buNone/>
              <a:defRPr/>
            </a:pPr>
            <a:r>
              <a:rPr lang="sq-AL" sz="2800">
                <a:ea typeface="Verdana" panose="020B0604030504040204" pitchFamily="34" charset="0"/>
              </a:rPr>
              <a:t>Ka shumë raste të drejtpërdrejta: </a:t>
            </a:r>
          </a:p>
          <a:p>
            <a:pPr marL="0" indent="0" algn="ctr">
              <a:spcBef>
                <a:spcPts val="0"/>
              </a:spcBef>
              <a:buNone/>
              <a:defRPr/>
            </a:pPr>
            <a:r>
              <a:rPr lang="sq-AL" sz="2800">
                <a:ea typeface="Verdana" panose="020B0604030504040204" pitchFamily="34" charset="0"/>
              </a:rPr>
              <a:t>Sekuestrimi, marrja, përpunimi, analiza &amp; pastaj prezantimi i …..</a:t>
            </a:r>
          </a:p>
        </p:txBody>
      </p:sp>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xmlns="" id="{1FA23445-EC46-41AE-8A06-035A0F6EE560}"/>
              </a:ext>
            </a:extLst>
          </p:cNvPr>
          <p:cNvPicPr>
            <a:picLocks noChangeAspect="1"/>
          </p:cNvPicPr>
          <p:nvPr/>
        </p:nvPicPr>
        <p:blipFill>
          <a:blip r:embed="rId4"/>
          <a:stretch>
            <a:fillRect/>
          </a:stretch>
        </p:blipFill>
        <p:spPr>
          <a:xfrm>
            <a:off x="1484963" y="2924944"/>
            <a:ext cx="3480355" cy="3379278"/>
          </a:xfrm>
          <a:prstGeom prst="rect">
            <a:avLst/>
          </a:prstGeom>
          <a:ln>
            <a:solidFill>
              <a:schemeClr val="accent1"/>
            </a:solidFill>
          </a:ln>
        </p:spPr>
      </p:pic>
      <p:pic>
        <p:nvPicPr>
          <p:cNvPr id="41988" name="Picture 4" descr="Docx Reader - Word, Document, Office Reader - 2020 - Apps on ...">
            <a:extLst>
              <a:ext uri="{FF2B5EF4-FFF2-40B4-BE49-F238E27FC236}">
                <a16:creationId xmlns:a16="http://schemas.microsoft.com/office/drawing/2014/main" xmlns="" id="{21403D4C-1FB0-4E8A-9054-03B17F7C13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327" y="2838174"/>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uilding, flower, sitting, table&#10;&#10;Description automatically generated">
            <a:extLst>
              <a:ext uri="{FF2B5EF4-FFF2-40B4-BE49-F238E27FC236}">
                <a16:creationId xmlns:a16="http://schemas.microsoft.com/office/drawing/2014/main" xmlns="" id="{F4DEA929-FEBC-439D-9001-A0F42F690C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76563" y="3424409"/>
            <a:ext cx="3291215" cy="2468411"/>
          </a:xfrm>
          <a:prstGeom prst="rect">
            <a:avLst/>
          </a:prstGeom>
        </p:spPr>
      </p:pic>
      <p:pic>
        <p:nvPicPr>
          <p:cNvPr id="41986" name="Picture 2" descr="Tips for using the jpg format | Logaster">
            <a:extLst>
              <a:ext uri="{FF2B5EF4-FFF2-40B4-BE49-F238E27FC236}">
                <a16:creationId xmlns:a16="http://schemas.microsoft.com/office/drawing/2014/main" xmlns="" id="{3A264928-B5D4-4AE1-A83D-7B47A2389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8993" y="2419195"/>
            <a:ext cx="1187624" cy="11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Gjurmët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Inhaltsplatzhalter 2">
            <a:extLst>
              <a:ext uri="{FF2B5EF4-FFF2-40B4-BE49-F238E27FC236}">
                <a16:creationId xmlns:a16="http://schemas.microsoft.com/office/drawing/2014/main" xmlns="" id="{4B3CB114-79F7-4732-A67E-1E6F004AD5A2}"/>
              </a:ext>
            </a:extLst>
          </p:cNvPr>
          <p:cNvGraphicFramePr>
            <a:graphicFrameLocks noGrp="1"/>
          </p:cNvGraphicFramePr>
          <p:nvPr>
            <p:ph idx="1"/>
            <p:extLst>
              <p:ext uri="{D42A27DB-BD31-4B8C-83A1-F6EECF244321}">
                <p14:modId xmlns:p14="http://schemas.microsoft.com/office/powerpoint/2010/main" val="172505425"/>
              </p:ext>
            </p:extLst>
          </p:nvPr>
        </p:nvGraphicFramePr>
        <p:xfrm>
          <a:off x="457200" y="1327785"/>
          <a:ext cx="8229600" cy="6004560"/>
        </p:xfrm>
        <a:graphic>
          <a:graphicData uri="http://schemas.openxmlformats.org/drawingml/2006/table">
            <a:tbl>
              <a:tblPr firstRow="1" bandRow="1">
                <a:effectLst/>
                <a:tableStyleId>{5C22544A-7EE6-4342-B048-85BDC9FD1C3A}</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455607">
                <a:tc>
                  <a:txBody>
                    <a:bodyPr/>
                    <a:lstStyle/>
                    <a:p>
                      <a:r>
                        <a:rPr lang="sq-AL" sz="2800" dirty="0"/>
                        <a:t>Gjurmët e shmangshme</a:t>
                      </a:r>
                    </a:p>
                  </a:txBody>
                  <a:tcPr/>
                </a:tc>
                <a:tc>
                  <a:txBody>
                    <a:bodyPr/>
                    <a:lstStyle/>
                    <a:p>
                      <a:r>
                        <a:rPr lang="sq-AL" sz="2800"/>
                        <a:t>Gjurmët e pashmangshme</a:t>
                      </a:r>
                    </a:p>
                  </a:txBody>
                  <a:tcPr/>
                </a:tc>
                <a:extLst>
                  <a:ext uri="{0D108BD9-81ED-4DB2-BD59-A6C34878D82A}">
                    <a16:rowId xmlns:a16="http://schemas.microsoft.com/office/drawing/2014/main" xmlns="" val="10000"/>
                  </a:ext>
                </a:extLst>
              </a:tr>
              <a:tr h="4214364">
                <a:tc>
                  <a:txBody>
                    <a:bodyPr/>
                    <a:lstStyle/>
                    <a:p>
                      <a:r>
                        <a:rPr lang="sq-AL" sz="2400" b="1" dirty="0"/>
                        <a:t>Thumbcache</a:t>
                      </a:r>
                    </a:p>
                    <a:p>
                      <a:r>
                        <a:rPr lang="sq-AL" sz="2400" b="1" dirty="0"/>
                        <a:t>Listat më të reja të përdorura</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Logfiles</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Browser Histories (Historia e shfletuesit)</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Browser Caches</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Programet e përdorura më së shumti</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Nga të dhënat</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Pagefile.sys</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Hiberfil.sys</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Volume Shadow Copies (Kopjet e hijes së vëllimit)</a:t>
                      </a:r>
                    </a:p>
                    <a:p>
                      <a:pPr marL="0" marR="0" indent="0" algn="l" defTabSz="457200" rtl="0" eaLnBrk="1" fontAlgn="auto" latinLnBrk="0" hangingPunct="1">
                        <a:lnSpc>
                          <a:spcPct val="100000"/>
                        </a:lnSpc>
                        <a:spcBef>
                          <a:spcPts val="0"/>
                        </a:spcBef>
                        <a:spcAft>
                          <a:spcPts val="0"/>
                        </a:spcAft>
                        <a:buClrTx/>
                        <a:buSzTx/>
                        <a:buFontTx/>
                        <a:buNone/>
                        <a:tabLst/>
                        <a:defRPr/>
                      </a:pPr>
                      <a:r>
                        <a:rPr lang="sq-AL" sz="2400" b="1" dirty="0"/>
                        <a:t>...</a:t>
                      </a:r>
                    </a:p>
                    <a:p>
                      <a:endParaRPr lang="de-DE"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q-AL" sz="2800" b="1" dirty="0"/>
                        <a:t>Slack space</a:t>
                      </a:r>
                    </a:p>
                    <a:p>
                      <a:pPr marL="0" marR="0" indent="0" algn="l" defTabSz="457200" rtl="0" eaLnBrk="1" fontAlgn="auto" latinLnBrk="0" hangingPunct="1">
                        <a:lnSpc>
                          <a:spcPct val="100000"/>
                        </a:lnSpc>
                        <a:spcBef>
                          <a:spcPts val="0"/>
                        </a:spcBef>
                        <a:spcAft>
                          <a:spcPts val="0"/>
                        </a:spcAft>
                        <a:buClrTx/>
                        <a:buSzTx/>
                        <a:buFontTx/>
                        <a:buNone/>
                        <a:tabLst/>
                        <a:defRPr/>
                      </a:pPr>
                      <a:r>
                        <a:rPr lang="sq-AL" sz="2800" b="1" dirty="0"/>
                        <a:t>Unallocated</a:t>
                      </a:r>
                      <a:r>
                        <a:rPr lang="sq-AL" sz="2800" b="1" baseline="0" dirty="0"/>
                        <a:t> Disk Space (Hapësira e diskut e paalokuar)</a:t>
                      </a:r>
                    </a:p>
                    <a:p>
                      <a:pPr marL="0" marR="0" indent="0" algn="l" defTabSz="457200" rtl="0" eaLnBrk="1" fontAlgn="auto" latinLnBrk="0" hangingPunct="1">
                        <a:lnSpc>
                          <a:spcPct val="100000"/>
                        </a:lnSpc>
                        <a:spcBef>
                          <a:spcPts val="0"/>
                        </a:spcBef>
                        <a:spcAft>
                          <a:spcPts val="0"/>
                        </a:spcAft>
                        <a:buClrTx/>
                        <a:buSzTx/>
                        <a:buFontTx/>
                        <a:buNone/>
                        <a:tabLst/>
                        <a:defRPr/>
                      </a:pPr>
                      <a:r>
                        <a:rPr lang="sq-AL" sz="2800" b="1" dirty="0"/>
                        <a:t>MFT Entries</a:t>
                      </a:r>
                    </a:p>
                    <a:p>
                      <a:pPr marL="0" marR="0" indent="0" algn="l" defTabSz="457200" rtl="0" eaLnBrk="1" fontAlgn="auto" latinLnBrk="0" hangingPunct="1">
                        <a:lnSpc>
                          <a:spcPct val="100000"/>
                        </a:lnSpc>
                        <a:spcBef>
                          <a:spcPts val="0"/>
                        </a:spcBef>
                        <a:spcAft>
                          <a:spcPts val="0"/>
                        </a:spcAft>
                        <a:buClrTx/>
                        <a:buSzTx/>
                        <a:buFontTx/>
                        <a:buNone/>
                        <a:tabLst/>
                        <a:defRPr/>
                      </a:pPr>
                      <a:r>
                        <a:rPr lang="sq-AL" sz="2800" b="1" dirty="0"/>
                        <a:t>RAM</a:t>
                      </a:r>
                    </a:p>
                    <a:p>
                      <a:pPr marL="0" marR="0" indent="0" algn="l" defTabSz="457200" rtl="0" eaLnBrk="1" fontAlgn="auto" latinLnBrk="0" hangingPunct="1">
                        <a:lnSpc>
                          <a:spcPct val="100000"/>
                        </a:lnSpc>
                        <a:spcBef>
                          <a:spcPts val="0"/>
                        </a:spcBef>
                        <a:spcAft>
                          <a:spcPts val="0"/>
                        </a:spcAft>
                        <a:buClrTx/>
                        <a:buSzTx/>
                        <a:buFontTx/>
                        <a:buNone/>
                        <a:tabLst/>
                        <a:defRPr/>
                      </a:pPr>
                      <a:r>
                        <a:rPr lang="sq-AL" sz="2800" b="1" dirty="0"/>
                        <a:t>disa gjurmë aplikacionesh</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90536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Gjurmët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2">
            <a:extLst>
              <a:ext uri="{FF2B5EF4-FFF2-40B4-BE49-F238E27FC236}">
                <a16:creationId xmlns:a16="http://schemas.microsoft.com/office/drawing/2014/main" xmlns="" id="{CAEE4870-D17C-40A3-BEC6-93E5AF471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50" y="1272132"/>
            <a:ext cx="8858200" cy="533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912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Gjurmët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3">
            <a:extLst>
              <a:ext uri="{FF2B5EF4-FFF2-40B4-BE49-F238E27FC236}">
                <a16:creationId xmlns:a16="http://schemas.microsoft.com/office/drawing/2014/main" xmlns="" id="{CE3E4253-5D48-466D-B577-AF635AD1E47A}"/>
              </a:ext>
            </a:extLst>
          </p:cNvPr>
          <p:cNvSpPr>
            <a:spLocks noGrp="1" noChangeArrowheads="1"/>
          </p:cNvSpPr>
          <p:nvPr>
            <p:ph idx="1"/>
          </p:nvPr>
        </p:nvSpPr>
        <p:spPr>
          <a:xfrm>
            <a:off x="2094614" y="1334386"/>
            <a:ext cx="6592186" cy="4525963"/>
          </a:xfrm>
        </p:spPr>
        <p:txBody>
          <a:bodyPr>
            <a:normAutofit fontScale="85000" lnSpcReduction="20000"/>
          </a:bodyPr>
          <a:lstStyle/>
          <a:p>
            <a:pPr marL="0" indent="0">
              <a:lnSpc>
                <a:spcPct val="150000"/>
              </a:lnSpc>
              <a:spcBef>
                <a:spcPts val="0"/>
              </a:spcBef>
              <a:buNone/>
            </a:pPr>
            <a:r>
              <a:rPr lang="sq-AL" b="1"/>
              <a:t>Të dhënat specifike të përdoruesit</a:t>
            </a:r>
          </a:p>
          <a:p>
            <a:pPr marL="0" indent="0">
              <a:lnSpc>
                <a:spcPct val="150000"/>
              </a:lnSpc>
              <a:spcBef>
                <a:spcPts val="0"/>
              </a:spcBef>
              <a:buNone/>
            </a:pPr>
            <a:r>
              <a:rPr lang="sq-AL"/>
              <a:t>Programet e përdorura, faqet e internetit të vizituara, kërkimet e kryera, fajlat e hapur/ruajtur</a:t>
            </a:r>
          </a:p>
          <a:p>
            <a:pPr marL="0" indent="0">
              <a:lnSpc>
                <a:spcPct val="150000"/>
              </a:lnSpc>
              <a:spcBef>
                <a:spcPts val="0"/>
              </a:spcBef>
              <a:buNone/>
            </a:pPr>
            <a:endParaRPr lang="en-GB" b="1" dirty="0"/>
          </a:p>
          <a:p>
            <a:pPr marL="0" indent="0">
              <a:lnSpc>
                <a:spcPct val="150000"/>
              </a:lnSpc>
              <a:spcBef>
                <a:spcPts val="0"/>
              </a:spcBef>
              <a:buNone/>
            </a:pPr>
            <a:r>
              <a:rPr lang="sq-AL" b="1"/>
              <a:t>Exif data</a:t>
            </a:r>
          </a:p>
          <a:p>
            <a:pPr marL="0" indent="0">
              <a:lnSpc>
                <a:spcPct val="150000"/>
              </a:lnSpc>
              <a:spcBef>
                <a:spcPts val="0"/>
              </a:spcBef>
              <a:buNone/>
            </a:pPr>
            <a:r>
              <a:rPr lang="sq-AL"/>
              <a:t>Kur dhe ku është bërë një fotografi me modelin e kamerës, numrin serik</a:t>
            </a:r>
          </a:p>
        </p:txBody>
      </p:sp>
      <p:pic>
        <p:nvPicPr>
          <p:cNvPr id="13" name="Picture 2" descr="http://icons.iconarchive.com/icons/artua/dragon-soft/512/User-icon.png">
            <a:extLst>
              <a:ext uri="{FF2B5EF4-FFF2-40B4-BE49-F238E27FC236}">
                <a16:creationId xmlns:a16="http://schemas.microsoft.com/office/drawing/2014/main" xmlns="" id="{93DEB0AC-2395-412A-BBE1-CFFB12A64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92" y="1515177"/>
            <a:ext cx="1759652" cy="17596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jmarior.net/wp-images/aperture-icon.png">
            <a:extLst>
              <a:ext uri="{FF2B5EF4-FFF2-40B4-BE49-F238E27FC236}">
                <a16:creationId xmlns:a16="http://schemas.microsoft.com/office/drawing/2014/main" xmlns="" id="{79748D68-90E4-4A7B-9A37-112E491079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224" y="3838358"/>
            <a:ext cx="1679943" cy="16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026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Gjurmët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3">
            <a:extLst>
              <a:ext uri="{FF2B5EF4-FFF2-40B4-BE49-F238E27FC236}">
                <a16:creationId xmlns:a16="http://schemas.microsoft.com/office/drawing/2014/main" xmlns="" id="{FA05A751-97EF-45E4-858B-B8A99FE3CCA2}"/>
              </a:ext>
            </a:extLst>
          </p:cNvPr>
          <p:cNvSpPr>
            <a:spLocks noGrp="1" noChangeArrowheads="1"/>
          </p:cNvSpPr>
          <p:nvPr>
            <p:ph idx="1"/>
          </p:nvPr>
        </p:nvSpPr>
        <p:spPr>
          <a:xfrm>
            <a:off x="2279030" y="1600200"/>
            <a:ext cx="6613450" cy="4525963"/>
          </a:xfrm>
        </p:spPr>
        <p:txBody>
          <a:bodyPr>
            <a:normAutofit fontScale="85000" lnSpcReduction="10000"/>
          </a:bodyPr>
          <a:lstStyle/>
          <a:p>
            <a:pPr marL="0" indent="0">
              <a:lnSpc>
                <a:spcPct val="150000"/>
              </a:lnSpc>
              <a:spcBef>
                <a:spcPts val="0"/>
              </a:spcBef>
              <a:buNone/>
            </a:pPr>
            <a:r>
              <a:rPr lang="sq-AL" b="1"/>
              <a:t>Application data (të dhënat e aplikacionit)</a:t>
            </a:r>
          </a:p>
          <a:p>
            <a:pPr marL="0" indent="0">
              <a:lnSpc>
                <a:spcPct val="150000"/>
              </a:lnSpc>
              <a:spcBef>
                <a:spcPts val="0"/>
              </a:spcBef>
              <a:buNone/>
            </a:pPr>
            <a:r>
              <a:rPr lang="sq-AL"/>
              <a:t>Klientët e e-mailit, historia e bisedave, bazat e të dhënave, konfigurimet, analiza e malware</a:t>
            </a:r>
          </a:p>
          <a:p>
            <a:pPr marL="0" indent="0">
              <a:lnSpc>
                <a:spcPct val="150000"/>
              </a:lnSpc>
              <a:spcBef>
                <a:spcPts val="0"/>
              </a:spcBef>
              <a:buNone/>
            </a:pPr>
            <a:endParaRPr lang="en-GB" sz="1900" b="1" dirty="0"/>
          </a:p>
          <a:p>
            <a:pPr marL="0" indent="0">
              <a:lnSpc>
                <a:spcPct val="150000"/>
              </a:lnSpc>
              <a:spcBef>
                <a:spcPts val="0"/>
              </a:spcBef>
              <a:buNone/>
            </a:pPr>
            <a:r>
              <a:rPr lang="sq-AL" b="1"/>
              <a:t>Fragmentet</a:t>
            </a:r>
          </a:p>
          <a:p>
            <a:pPr marL="0" indent="0">
              <a:lnSpc>
                <a:spcPct val="150000"/>
              </a:lnSpc>
              <a:spcBef>
                <a:spcPts val="0"/>
              </a:spcBef>
              <a:buNone/>
            </a:pPr>
            <a:r>
              <a:rPr lang="sq-AL"/>
              <a:t>Fragment i figurave dëshmuese, dokumenteve, historive, regjistrave, …</a:t>
            </a:r>
          </a:p>
        </p:txBody>
      </p:sp>
      <p:pic>
        <p:nvPicPr>
          <p:cNvPr id="16" name="Picture 1">
            <a:extLst>
              <a:ext uri="{FF2B5EF4-FFF2-40B4-BE49-F238E27FC236}">
                <a16:creationId xmlns:a16="http://schemas.microsoft.com/office/drawing/2014/main" xmlns="" id="{7AEBEAEF-2812-4B82-8939-80B2028EE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440" y="1689313"/>
            <a:ext cx="1878640" cy="156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http://www.linux-magazine.com/var/linux_magazin/storage/images/linux-magazine.com/issues/2008/93/undeleted/figure-1/430023-1-eng-US/Figure-1_reference.png">
            <a:extLst>
              <a:ext uri="{FF2B5EF4-FFF2-40B4-BE49-F238E27FC236}">
                <a16:creationId xmlns:a16="http://schemas.microsoft.com/office/drawing/2014/main" xmlns="" id="{C83D4DCF-BE2B-41B7-94C8-A18E1EA211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440" y="4178587"/>
            <a:ext cx="1831057" cy="183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5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Gjurmët digjitale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xmlns=""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3">
            <a:extLst>
              <a:ext uri="{FF2B5EF4-FFF2-40B4-BE49-F238E27FC236}">
                <a16:creationId xmlns:a16="http://schemas.microsoft.com/office/drawing/2014/main" xmlns="" id="{0DEFEE57-F452-4F77-93D7-98992C2423B6}"/>
              </a:ext>
            </a:extLst>
          </p:cNvPr>
          <p:cNvSpPr>
            <a:spLocks noGrp="1" noChangeArrowheads="1"/>
          </p:cNvSpPr>
          <p:nvPr>
            <p:ph idx="1"/>
          </p:nvPr>
        </p:nvSpPr>
        <p:spPr>
          <a:xfrm>
            <a:off x="2279030" y="1600200"/>
            <a:ext cx="6613450" cy="4525963"/>
          </a:xfrm>
        </p:spPr>
        <p:txBody>
          <a:bodyPr>
            <a:normAutofit fontScale="70000" lnSpcReduction="20000"/>
          </a:bodyPr>
          <a:lstStyle/>
          <a:p>
            <a:pPr marL="0" indent="0">
              <a:lnSpc>
                <a:spcPct val="150000"/>
              </a:lnSpc>
              <a:spcBef>
                <a:spcPts val="0"/>
              </a:spcBef>
              <a:buNone/>
            </a:pPr>
            <a:r>
              <a:rPr lang="sq-AL" b="1"/>
              <a:t>Dokumentet dëshmuese</a:t>
            </a:r>
          </a:p>
          <a:p>
            <a:pPr marL="0" indent="0">
              <a:lnSpc>
                <a:spcPct val="150000"/>
              </a:lnSpc>
              <a:spcBef>
                <a:spcPts val="0"/>
              </a:spcBef>
              <a:buNone/>
            </a:pPr>
            <a:r>
              <a:rPr lang="sq-AL"/>
              <a:t>deklarata të llogarisë, letra shantazhi, fotografi të jashtëligjshme, kontakte, regjistrime, projeksione të vjedhura,…</a:t>
            </a:r>
          </a:p>
          <a:p>
            <a:pPr marL="0" indent="0">
              <a:lnSpc>
                <a:spcPct val="150000"/>
              </a:lnSpc>
              <a:spcBef>
                <a:spcPts val="0"/>
              </a:spcBef>
              <a:buNone/>
            </a:pPr>
            <a:endParaRPr lang="en-GB" dirty="0"/>
          </a:p>
          <a:p>
            <a:pPr marL="0" indent="0">
              <a:lnSpc>
                <a:spcPct val="150000"/>
              </a:lnSpc>
              <a:spcBef>
                <a:spcPts val="0"/>
              </a:spcBef>
              <a:buNone/>
            </a:pPr>
            <a:r>
              <a:rPr lang="sq-AL" b="1"/>
              <a:t>Inaccessible Data (të dhënat e paqasshme)</a:t>
            </a:r>
            <a:r>
              <a:rPr lang="sq-AL"/>
              <a:t> </a:t>
            </a:r>
          </a:p>
          <a:p>
            <a:pPr marL="0" indent="0">
              <a:lnSpc>
                <a:spcPct val="150000"/>
              </a:lnSpc>
              <a:spcBef>
                <a:spcPts val="0"/>
              </a:spcBef>
              <a:buNone/>
            </a:pPr>
            <a:r>
              <a:rPr lang="sq-AL"/>
              <a:t>fajla të fshehur, fajla të enkriptuar, të dhëna të fshira,</a:t>
            </a:r>
          </a:p>
          <a:p>
            <a:pPr marL="0" indent="0">
              <a:lnSpc>
                <a:spcPct val="150000"/>
              </a:lnSpc>
              <a:spcBef>
                <a:spcPts val="0"/>
              </a:spcBef>
              <a:buNone/>
            </a:pPr>
            <a:r>
              <a:rPr lang="sq-AL"/>
              <a:t>fajla të steganizuar, hapësirë për ruajtjen e rrjetit/cloud</a:t>
            </a:r>
          </a:p>
        </p:txBody>
      </p:sp>
      <p:pic>
        <p:nvPicPr>
          <p:cNvPr id="14" name="Picture 6" descr="http://files.softicons.com/download/folder-icons/terra-project-icons-by-aerotox/png/512/Black%20Terra%20Stop.png">
            <a:extLst>
              <a:ext uri="{FF2B5EF4-FFF2-40B4-BE49-F238E27FC236}">
                <a16:creationId xmlns:a16="http://schemas.microsoft.com/office/drawing/2014/main" xmlns="" id="{E2438C2B-67D3-4692-8541-5EE28A83D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48" y="3993614"/>
            <a:ext cx="1983636" cy="19836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veryicon.com/icon/png/System/Simple/My%20Documents.png">
            <a:extLst>
              <a:ext uri="{FF2B5EF4-FFF2-40B4-BE49-F238E27FC236}">
                <a16:creationId xmlns:a16="http://schemas.microsoft.com/office/drawing/2014/main" xmlns="" id="{5B7B0A54-AFAB-4DF6-A174-CE8114125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24" y="1560264"/>
            <a:ext cx="1820894" cy="182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3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77</a:t>
            </a:fld>
            <a:endParaRPr lang="en-GB" smtClean="0">
              <a:solidFill>
                <a:prstClr val="black">
                  <a:tint val="75000"/>
                </a:prstClr>
              </a:solidFill>
            </a:endParaRPr>
          </a:p>
        </p:txBody>
      </p:sp>
    </p:spTree>
    <p:extLst>
      <p:ext uri="{BB962C8B-B14F-4D97-AF65-F5344CB8AC3E}">
        <p14:creationId xmlns:p14="http://schemas.microsoft.com/office/powerpoint/2010/main" val="1746996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Objektivat e seancës</a:t>
            </a: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200" b="1">
                <a:solidFill>
                  <a:srgbClr val="FFFFFF"/>
                </a:solidFill>
                <a:latin typeface="Verdana" charset="0"/>
                <a:cs typeface="Verdana" charset="0"/>
              </a:rPr>
              <a:t>www.coe.int/cybercrime						</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1"/>
          </p:nvPr>
        </p:nvSpPr>
        <p:spPr>
          <a:xfrm>
            <a:off x="323528" y="1340767"/>
            <a:ext cx="8712522" cy="5240233"/>
          </a:xfrm>
        </p:spPr>
        <p:txBody>
          <a:bodyPr>
            <a:normAutofit fontScale="92500"/>
          </a:bodyPr>
          <a:lstStyle/>
          <a:p>
            <a:pPr marL="0" indent="0">
              <a:buNone/>
            </a:pPr>
            <a:r>
              <a:rPr lang="sq-AL" b="1">
                <a:ea typeface="Verdana" panose="020B0604030504040204" pitchFamily="34" charset="0"/>
              </a:rPr>
              <a:t>Pas kësaj seance, pjesëmarrësit duhet të jenë në gjendje të:</a:t>
            </a:r>
          </a:p>
          <a:p>
            <a:r>
              <a:rPr lang="sq-AL" sz="2800">
                <a:ea typeface="Verdana" panose="020B0604030504040204" pitchFamily="34" charset="0"/>
              </a:rPr>
              <a:t>Diskutojnë për lloje të ndryshme të provave elektronike</a:t>
            </a:r>
          </a:p>
          <a:p>
            <a:r>
              <a:rPr lang="sq-AL" sz="2800">
                <a:ea typeface="Verdana" panose="020B0604030504040204" pitchFamily="34" charset="0"/>
              </a:rPr>
              <a:t>Përmbledhin pikat kyçe nga Udhëzuesi i Provave Elektronike të KiE-së veçanërisht parimet e konfiskimit dhe trajtimit</a:t>
            </a:r>
          </a:p>
          <a:p>
            <a:r>
              <a:rPr lang="sq-AL" sz="2800">
                <a:ea typeface="Verdana" panose="020B0604030504040204" pitchFamily="34" charset="0"/>
              </a:rPr>
              <a:t>Identifikojnë sfidat e ndryshme të forenzikës 'dead box' &amp; 'live data' si dhe 'cloud based data'</a:t>
            </a:r>
          </a:p>
          <a:p>
            <a:r>
              <a:rPr lang="sq-AL" sz="2800">
                <a:ea typeface="Verdana" panose="020B0604030504040204" pitchFamily="34" charset="0"/>
              </a:rPr>
              <a:t>Diskutojnë pranueshmërinë e provave elektronike</a:t>
            </a:r>
          </a:p>
          <a:p>
            <a:r>
              <a:rPr lang="sq-AL" sz="2800">
                <a:ea typeface="Verdana" panose="020B0604030504040204" pitchFamily="34" charset="0"/>
              </a:rPr>
              <a:t>Krahasojnë 'forenzikën digjitale' me forenzikën tradicionale</a:t>
            </a:r>
          </a:p>
          <a:p>
            <a:r>
              <a:rPr lang="sq-AL" sz="2800">
                <a:ea typeface="Verdana" panose="020B0604030504040204" pitchFamily="34" charset="0"/>
              </a:rPr>
              <a:t>Identifikojnë katër faza kryesore të një ekzaminimi mjeko-ligjor digjital</a:t>
            </a:r>
          </a:p>
        </p:txBody>
      </p:sp>
    </p:spTree>
    <p:extLst>
      <p:ext uri="{BB962C8B-B14F-4D97-AF65-F5344CB8AC3E}">
        <p14:creationId xmlns:p14="http://schemas.microsoft.com/office/powerpoint/2010/main" val="2834646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xmlns=""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xmlns="" id="{15364E51-4F34-4DA1-8843-ADA973D0B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xmlns=""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sq-AL" sz="1200" b="1">
                <a:solidFill>
                  <a:srgbClr val="FFFFFF"/>
                </a:solidFill>
                <a:latin typeface="Verdana" panose="020B0604030504040204" pitchFamily="34" charset="0"/>
              </a:rPr>
              <a:t>www.coe.int/cybercrime						                        - -</a:t>
            </a:r>
          </a:p>
        </p:txBody>
      </p:sp>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90513" y="2352650"/>
            <a:ext cx="859948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GB" altLang="en-US" b="1" dirty="0">
              <a:latin typeface="+mn-lt"/>
            </a:endParaRPr>
          </a:p>
          <a:p>
            <a:pPr algn="ctr" eaLnBrk="1" hangingPunct="1">
              <a:spcBef>
                <a:spcPct val="0"/>
              </a:spcBef>
              <a:buFontTx/>
              <a:buNone/>
            </a:pPr>
            <a:r>
              <a:rPr lang="sq-AL" b="1">
                <a:latin typeface="+mn-lt"/>
              </a:rPr>
              <a:t>Faleminderit</a:t>
            </a: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200" b="1" dirty="0">
              <a:latin typeface="+mn-lt"/>
            </a:endParaRPr>
          </a:p>
          <a:p>
            <a:pPr algn="ctr" eaLnBrk="1" hangingPunct="1">
              <a:spcBef>
                <a:spcPct val="0"/>
              </a:spcBef>
              <a:buFontTx/>
              <a:buNone/>
            </a:pPr>
            <a:endParaRPr lang="en-GB" altLang="en-US" sz="1600" b="1" dirty="0">
              <a:latin typeface="+mn-lt"/>
            </a:endParaRPr>
          </a:p>
          <a:p>
            <a:pPr algn="ctr" eaLnBrk="1" hangingPunct="1">
              <a:spcBef>
                <a:spcPct val="0"/>
              </a:spcBef>
              <a:buFontTx/>
              <a:buNone/>
            </a:pPr>
            <a:r>
              <a:rPr lang="sq-AL" sz="1800" b="1" dirty="0">
                <a:latin typeface="+mn-lt"/>
              </a:rPr>
              <a:t>Xxxxx XXXXXXXX</a:t>
            </a:r>
          </a:p>
          <a:p>
            <a:pPr algn="ctr" eaLnBrk="1" hangingPunct="1">
              <a:spcBef>
                <a:spcPct val="0"/>
              </a:spcBef>
              <a:buFontTx/>
              <a:buNone/>
            </a:pPr>
            <a:endParaRPr lang="en-GB" altLang="en-US" sz="600" dirty="0">
              <a:latin typeface="+mn-lt"/>
            </a:endParaRPr>
          </a:p>
          <a:p>
            <a:pPr algn="ctr" eaLnBrk="1" hangingPunct="1">
              <a:spcBef>
                <a:spcPct val="0"/>
              </a:spcBef>
              <a:buFontTx/>
              <a:buNone/>
            </a:pPr>
            <a:r>
              <a:rPr lang="sq-AL" sz="1400" i="1" dirty="0">
                <a:latin typeface="+mn-lt"/>
              </a:rPr>
              <a:t>Këshilli i Evropës</a:t>
            </a:r>
          </a:p>
          <a:p>
            <a:pPr algn="ctr" eaLnBrk="1" hangingPunct="1">
              <a:spcBef>
                <a:spcPct val="0"/>
              </a:spcBef>
              <a:buFontTx/>
              <a:buNone/>
            </a:pPr>
            <a:endParaRPr lang="en-GB" altLang="en-US" sz="1400" b="1" dirty="0">
              <a:solidFill>
                <a:srgbClr val="2F618F"/>
              </a:solidFill>
              <a:latin typeface="+mn-lt"/>
              <a:hlinkClick r:id="rId4"/>
            </a:endParaRPr>
          </a:p>
          <a:p>
            <a:pPr algn="ctr" eaLnBrk="1" hangingPunct="1">
              <a:spcBef>
                <a:spcPct val="0"/>
              </a:spcBef>
              <a:buFontTx/>
              <a:buNone/>
            </a:pPr>
            <a:r>
              <a:rPr lang="sq-AL" sz="1600" b="1" dirty="0">
                <a:solidFill>
                  <a:srgbClr val="2F618F"/>
                </a:solidFill>
                <a:latin typeface="+mn-lt"/>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sq-AL" sz="1600" b="1" dirty="0">
                <a:latin typeface="+mn-lt"/>
              </a:rPr>
              <a:t>DD Muaji VVVV</a:t>
            </a: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2400" b="1">
                <a:latin typeface="+mn-lt"/>
              </a:rPr>
              <a:t>Trajnim hyrës gjyqësor për krimin kibernetik dhe provat elektronike</a:t>
            </a:r>
          </a:p>
        </p:txBody>
      </p:sp>
    </p:spTree>
    <p:extLst>
      <p:ext uri="{BB962C8B-B14F-4D97-AF65-F5344CB8AC3E}">
        <p14:creationId xmlns:p14="http://schemas.microsoft.com/office/powerpoint/2010/main" val="426996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1"/>
            <a:ext cx="8640960" cy="4392487"/>
          </a:xfrm>
        </p:spPr>
        <p:txBody>
          <a:bodyPr>
            <a:normAutofit fontScale="92500" lnSpcReduction="10000"/>
          </a:bodyPr>
          <a:lstStyle/>
          <a:p>
            <a:pPr marL="0" indent="0">
              <a:buNone/>
            </a:pPr>
            <a:r>
              <a:rPr lang="sq-AL" b="1">
                <a:solidFill>
                  <a:srgbClr val="0070C0"/>
                </a:solidFill>
              </a:rPr>
              <a:t>Prova elektronike</a:t>
            </a:r>
          </a:p>
          <a:p>
            <a:pPr marL="0" indent="0">
              <a:buNone/>
            </a:pPr>
            <a:endParaRPr lang="en-GB" b="1" dirty="0">
              <a:solidFill>
                <a:srgbClr val="0070C0"/>
              </a:solidFill>
            </a:endParaRPr>
          </a:p>
          <a:p>
            <a:pPr lvl="1"/>
            <a:r>
              <a:rPr lang="sq-AL"/>
              <a:t>Nuk ka përkufizim të pranuar ndërkombëtarisht</a:t>
            </a:r>
          </a:p>
          <a:p>
            <a:pPr lvl="1"/>
            <a:r>
              <a:rPr lang="sq-AL"/>
              <a:t>Udhëzuesi i Këshillit të Evropës e ofron këtë:</a:t>
            </a:r>
          </a:p>
          <a:p>
            <a:pPr marL="57150" indent="0" algn="ctr">
              <a:buNone/>
            </a:pPr>
            <a:endParaRPr lang="en-US" dirty="0"/>
          </a:p>
          <a:p>
            <a:pPr marL="57150" indent="0" algn="ctr">
              <a:buNone/>
            </a:pPr>
            <a:r>
              <a:rPr lang="sq-AL" b="1"/>
              <a:t>‘Çdo informacion i gjeneruar, i ruajtur ose i transmetuar në formë digjitale që mund të jetë i nevojshëm më vonë për të provuar ose hedhur poshtë një fakt të kontestuar në procedurat ligjore’</a:t>
            </a:r>
          </a:p>
          <a:p>
            <a:pPr marL="0" indent="0" algn="just">
              <a:lnSpc>
                <a:spcPct val="120000"/>
              </a:lnSpc>
              <a:spcBef>
                <a:spcPts val="600"/>
              </a:spcBef>
              <a:spcAft>
                <a:spcPts val="600"/>
              </a:spcAft>
              <a:buNone/>
            </a:pPr>
            <a:endParaRPr lang="en-US" dirty="0"/>
          </a:p>
        </p:txBody>
      </p:sp>
      <p:sp>
        <p:nvSpPr>
          <p:cNvPr id="18434"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a:solidFill>
                <a:prstClr val="black"/>
              </a:solidFill>
              <a:ea typeface="MS PGothic" panose="020B0600070205080204" pitchFamily="34" charset="-128"/>
            </a:endParaRPr>
          </a:p>
        </p:txBody>
      </p:sp>
      <p:sp>
        <p:nvSpPr>
          <p:cNvPr id="7" name="Rectangle 6"/>
          <p:cNvSpPr/>
          <p:nvPr/>
        </p:nvSpPr>
        <p:spPr>
          <a:xfrm>
            <a:off x="184734" y="-26985"/>
            <a:ext cx="8959267"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8436"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sq-AL" sz="3200">
                <a:solidFill>
                  <a:prstClr val="white"/>
                </a:solidFill>
                <a:latin typeface="Verdana" charset="0"/>
                <a:cs typeface="Verdana" charset="0"/>
              </a:rPr>
              <a:t> </a:t>
            </a:r>
            <a:r>
              <a:rPr lang="sq-AL" sz="3200">
                <a:solidFill>
                  <a:schemeClr val="bg1"/>
                </a:solidFill>
                <a:latin typeface="Verdana" charset="0"/>
                <a:cs typeface="Verdana" charset="0"/>
              </a:rPr>
              <a:t>Përkufizimet</a:t>
            </a:r>
          </a:p>
        </p:txBody>
      </p:sp>
      <p:sp>
        <p:nvSpPr>
          <p:cNvPr id="9" name="Rectangle 8"/>
          <p:cNvSpPr/>
          <p:nvPr/>
        </p:nvSpPr>
        <p:spPr>
          <a:xfrm>
            <a:off x="-34925" y="6588133"/>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0" name="Rectangle 11"/>
          <p:cNvSpPr>
            <a:spLocks noChangeArrowheads="1"/>
          </p:cNvSpPr>
          <p:nvPr/>
        </p:nvSpPr>
        <p:spPr bwMode="auto">
          <a:xfrm>
            <a:off x="7938" y="6597658"/>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sq-AL" sz="1200" b="1">
                <a:solidFill>
                  <a:srgbClr val="FFFFFF"/>
                </a:solidFill>
                <a:latin typeface="Verdana" charset="0"/>
                <a:ea typeface="MS PGothic" panose="020B0600070205080204" pitchFamily="34" charset="-128"/>
                <a:cs typeface="Verdana" charset="0"/>
              </a:rPr>
              <a:t>Burimi: OECD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8</a:t>
            </a:fld>
            <a:r>
              <a:rPr lang="sq-AL" sz="1200" b="1">
                <a:solidFill>
                  <a:srgbClr val="FFFFFF"/>
                </a:solidFill>
                <a:latin typeface="Verdana" charset="0"/>
                <a:ea typeface="MS PGothic" panose="020B0600070205080204" pitchFamily="34" charset="-128"/>
                <a:cs typeface="Verdana" charset="0"/>
              </a:rPr>
              <a:t> -</a:t>
            </a:r>
          </a:p>
        </p:txBody>
      </p:sp>
      <p:sp>
        <p:nvSpPr>
          <p:cNvPr id="2" name="Rectangle 1"/>
          <p:cNvSpPr/>
          <p:nvPr/>
        </p:nvSpPr>
        <p:spPr>
          <a:xfrm>
            <a:off x="184734" y="5879013"/>
            <a:ext cx="8851316" cy="276999"/>
          </a:xfrm>
          <a:prstGeom prst="rect">
            <a:avLst/>
          </a:prstGeom>
        </p:spPr>
        <p:txBody>
          <a:bodyPr wrap="square">
            <a:spAutoFit/>
          </a:bodyPr>
          <a:lstStyle/>
          <a:p>
            <a:pPr defTabSz="914400" eaLnBrk="0" fontAlgn="base" hangingPunct="0">
              <a:spcBef>
                <a:spcPct val="0"/>
              </a:spcBef>
              <a:spcAft>
                <a:spcPct val="0"/>
              </a:spcAft>
            </a:pPr>
            <a:endParaRPr lang="en-US" sz="1200" dirty="0">
              <a:solidFill>
                <a:prstClr val="black"/>
              </a:solidFill>
              <a:ea typeface="Verdana" panose="020B0604030504040204" pitchFamily="34" charset="0"/>
              <a:cs typeface="Verdana" panose="020B0604030504040204" pitchFamily="34" charset="0"/>
            </a:endParaRP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44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Dallimet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640960" cy="5256584"/>
          </a:xfrm>
        </p:spPr>
        <p:txBody>
          <a:bodyPr/>
          <a:lstStyle/>
          <a:p>
            <a:pPr marL="0" indent="0">
              <a:buNone/>
            </a:pPr>
            <a:r>
              <a:rPr lang="sq-AL" b="1">
                <a:solidFill>
                  <a:srgbClr val="0070C0"/>
                </a:solidFill>
              </a:rPr>
              <a:t>Prova elektronike</a:t>
            </a:r>
          </a:p>
          <a:p>
            <a:pPr lvl="1"/>
            <a:r>
              <a:rPr lang="sq-AL"/>
              <a:t>Nuk ndryshon nga provat apo dëshmitë tradicionale</a:t>
            </a:r>
          </a:p>
          <a:p>
            <a:pPr lvl="1"/>
            <a:r>
              <a:rPr lang="sq-AL"/>
              <a:t>E domosdoshme që pala ta fusë atë në procedurat ligjore, të jetë në gjendje të demonstrojë se nuk është asgjë më shumë dhe as më pak sesa ishte, kur erdhi në posedimin e tyre</a:t>
            </a:r>
          </a:p>
          <a:p>
            <a:pPr lvl="1"/>
            <a:r>
              <a:rPr lang="sq-AL"/>
              <a:t>Me fjalë tjera, kjo tregon se nuk kanë ndodhur ndryshime, fshirje, shtesa ose ndryshime tjera</a:t>
            </a:r>
          </a:p>
        </p:txBody>
      </p:sp>
      <p:sp>
        <p:nvSpPr>
          <p:cNvPr id="7" name="TextBox 6">
            <a:extLst>
              <a:ext uri="{FF2B5EF4-FFF2-40B4-BE49-F238E27FC236}">
                <a16:creationId xmlns:a16="http://schemas.microsoft.com/office/drawing/2014/main" xmlns="" id="{E31F9DB2-737B-48F0-AABB-B436F92755A8}"/>
              </a:ext>
            </a:extLst>
          </p:cNvPr>
          <p:cNvSpPr txBox="1"/>
          <p:nvPr/>
        </p:nvSpPr>
        <p:spPr>
          <a:xfrm>
            <a:off x="1743693" y="5301208"/>
            <a:ext cx="5656614" cy="830997"/>
          </a:xfrm>
          <a:prstGeom prst="rect">
            <a:avLst/>
          </a:prstGeom>
          <a:solidFill>
            <a:srgbClr val="F08A34"/>
          </a:solidFill>
        </p:spPr>
        <p:txBody>
          <a:bodyPr wrap="square" rtlCol="0">
            <a:spAutoFit/>
          </a:bodyPr>
          <a:lstStyle/>
          <a:p>
            <a:pPr algn="ctr"/>
            <a:r>
              <a:rPr lang="sq-AL" sz="2400" dirty="0">
                <a:solidFill>
                  <a:schemeClr val="bg1"/>
                </a:solidFill>
                <a:latin typeface="+mj-lt"/>
              </a:rPr>
              <a:t>Kjo është vështirësia me </a:t>
            </a:r>
          </a:p>
          <a:p>
            <a:pPr algn="ctr"/>
            <a:r>
              <a:rPr lang="sq-AL" sz="2400" dirty="0">
                <a:solidFill>
                  <a:schemeClr val="bg1"/>
                </a:solidFill>
                <a:latin typeface="+mj-lt"/>
              </a:rPr>
              <a:t>prova elektronike!</a:t>
            </a:r>
          </a:p>
        </p:txBody>
      </p:sp>
    </p:spTree>
    <p:extLst>
      <p:ext uri="{BB962C8B-B14F-4D97-AF65-F5344CB8AC3E}">
        <p14:creationId xmlns:p14="http://schemas.microsoft.com/office/powerpoint/2010/main" val="73775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1551</TotalTime>
  <Words>19887</Words>
  <Application>Microsoft Office PowerPoint</Application>
  <PresentationFormat>On-screen Show (4:3)</PresentationFormat>
  <Paragraphs>1346</Paragraphs>
  <Slides>79</Slides>
  <Notes>76</Notes>
  <HiddenSlides>0</HiddenSlides>
  <MMClips>0</MMClips>
  <ScaleCrop>false</ScaleCrop>
  <HeadingPairs>
    <vt:vector size="4" baseType="variant">
      <vt:variant>
        <vt:lpstr>Theme</vt:lpstr>
      </vt:variant>
      <vt:variant>
        <vt:i4>5</vt:i4>
      </vt:variant>
      <vt:variant>
        <vt:lpstr>Slide Titles</vt:lpstr>
      </vt:variant>
      <vt:variant>
        <vt:i4>79</vt:i4>
      </vt:variant>
    </vt:vector>
  </HeadingPairs>
  <TitlesOfParts>
    <vt:vector size="84" baseType="lpstr">
      <vt:lpstr>Office Theme</vt:lpstr>
      <vt:lpstr>1_Office Theme</vt:lpstr>
      <vt:lpstr>2_Office Theme</vt:lpstr>
      <vt:lpstr>3_Office Theme</vt:lpstr>
      <vt:lpstr>9_Office Theme</vt:lpstr>
      <vt:lpstr>PowerPoint Presentation</vt:lpstr>
      <vt:lpstr>PowerPoint Presentation</vt:lpstr>
      <vt:lpstr>PowerPoint Presentation</vt:lpstr>
      <vt:lpstr>PowerPoint Presentation</vt:lpstr>
      <vt:lpstr>Çfarë është ‘prova elektronike’?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Udhëzues për Provat Elektronike i Këshillit të Evropës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Parimet e provave elektronike</vt:lpstr>
      <vt:lpstr>PowerPoint Presentation</vt:lpstr>
      <vt:lpstr>PowerPoint Presentation</vt:lpstr>
      <vt:lpstr>PowerPoint Presentation</vt:lpstr>
      <vt:lpstr>PowerPoint Presentation</vt:lpstr>
      <vt:lpstr>PowerPoint Presentation</vt:lpstr>
      <vt:lpstr>PowerPoint Presentation</vt:lpstr>
      <vt:lpstr>Skenat e provave elektronike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Forenzika digjitale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Agron Ferataj</cp:lastModifiedBy>
  <cp:revision>417</cp:revision>
  <dcterms:created xsi:type="dcterms:W3CDTF">2020-10-07T11:36:01Z</dcterms:created>
  <dcterms:modified xsi:type="dcterms:W3CDTF">2021-03-23T14:40:39Z</dcterms:modified>
</cp:coreProperties>
</file>