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307" r:id="rId2"/>
    <p:sldId id="260" r:id="rId3"/>
    <p:sldId id="292" r:id="rId4"/>
    <p:sldId id="349" r:id="rId5"/>
    <p:sldId id="269" r:id="rId6"/>
    <p:sldId id="310" r:id="rId7"/>
    <p:sldId id="31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7" r:id="rId18"/>
    <p:sldId id="312" r:id="rId19"/>
    <p:sldId id="346" r:id="rId20"/>
    <p:sldId id="313" r:id="rId21"/>
    <p:sldId id="314" r:id="rId22"/>
    <p:sldId id="315" r:id="rId23"/>
    <p:sldId id="316" r:id="rId24"/>
    <p:sldId id="317" r:id="rId25"/>
    <p:sldId id="352" r:id="rId26"/>
    <p:sldId id="319" r:id="rId27"/>
    <p:sldId id="341" r:id="rId28"/>
    <p:sldId id="320" r:id="rId29"/>
    <p:sldId id="353" r:id="rId30"/>
    <p:sldId id="354" r:id="rId31"/>
    <p:sldId id="262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42" r:id="rId44"/>
    <p:sldId id="343" r:id="rId45"/>
    <p:sldId id="344" r:id="rId46"/>
    <p:sldId id="345" r:id="rId47"/>
    <p:sldId id="348" r:id="rId48"/>
    <p:sldId id="284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472" autoAdjust="0"/>
  </p:normalViewPr>
  <p:slideViewPr>
    <p:cSldViewPr snapToGrid="0">
      <p:cViewPr varScale="1">
        <p:scale>
          <a:sx n="80" d="100"/>
          <a:sy n="80" d="100"/>
        </p:scale>
        <p:origin x="24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0F363-F649-4D76-9328-7042AF4FE135}" type="datetimeFigureOut">
              <a:rPr lang="en-GB" smtClean="0"/>
              <a:t>22/09/2021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BF89C-B18E-4BD2-A771-CA1D76C62A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14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Added for opening of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/>
            <a:fld id="{5827260C-95DC-194B-88B2-0B241DEC43BF}" type="slidenum">
              <a:rPr lang="en-US">
                <a:solidFill>
                  <a:prstClr val="black"/>
                </a:solidFill>
                <a:latin typeface="Calibri"/>
              </a:rPr>
              <a:pPr defTabSz="471145"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390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514FA57-0B6E-4714-A963-817FC3D71B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6FA4F12-B4D9-4307-81A3-5FDA965F29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Tx/>
              <a:buChar char="•"/>
            </a:pPr>
            <a:r>
              <a:rPr lang="en-US" altLang="en-US" dirty="0"/>
              <a:t>They are able to retain data without power </a:t>
            </a:r>
          </a:p>
          <a:p>
            <a:pPr algn="just" eaLnBrk="1" hangingPunct="1">
              <a:buFontTx/>
              <a:buChar char="•"/>
            </a:pPr>
            <a:r>
              <a:rPr lang="en-US" altLang="en-US" dirty="0"/>
              <a:t>They can store huge amounts of data </a:t>
            </a:r>
          </a:p>
          <a:p>
            <a:pPr algn="just" eaLnBrk="1" hangingPunct="1">
              <a:buFontTx/>
              <a:buChar char="•"/>
            </a:pPr>
            <a:r>
              <a:rPr lang="en-US" altLang="en-US" dirty="0"/>
              <a:t>Very small and easy to hide from view.</a:t>
            </a: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21674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AABD99-835E-4E70-9299-DA5BAB7558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210DD1E-D3B0-47DD-83E4-104A61EBCE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Tx/>
              <a:buChar char="•"/>
            </a:pP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94808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C619468-9272-4B1A-BDBF-53A70C44AC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27C3085-138D-4568-A195-B23907188E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Tx/>
              <a:buChar char="•"/>
            </a:pP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75818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A0DA9B9-BB36-4274-8CEC-BDFFE032F5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B6A498B-D4FD-48BE-B09D-1CC78770ED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Tx/>
              <a:buChar char="•"/>
            </a:pPr>
            <a:r>
              <a:rPr lang="en-US" altLang="en-US" dirty="0"/>
              <a:t>They are able to retain data without power </a:t>
            </a:r>
          </a:p>
          <a:p>
            <a:pPr algn="just" eaLnBrk="1" hangingPunct="1">
              <a:buFontTx/>
              <a:buChar char="•"/>
            </a:pPr>
            <a:r>
              <a:rPr lang="en-US" altLang="en-US" dirty="0"/>
              <a:t>They can store huge amounts of data </a:t>
            </a:r>
          </a:p>
        </p:txBody>
      </p:sp>
    </p:spTree>
    <p:extLst>
      <p:ext uri="{BB962C8B-B14F-4D97-AF65-F5344CB8AC3E}">
        <p14:creationId xmlns:p14="http://schemas.microsoft.com/office/powerpoint/2010/main" val="3854056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806FF25-10DF-49ED-AF13-AE0DED0088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DFB74C1-7BEA-4754-A4D7-153AEFBB89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Tx/>
              <a:buChar char="•"/>
            </a:pPr>
            <a:r>
              <a:rPr lang="en-US" altLang="en-US" b="1" dirty="0"/>
              <a:t>Q&amp;A</a:t>
            </a:r>
            <a:r>
              <a:rPr lang="en-US" altLang="en-US" dirty="0"/>
              <a:t> – Do you know any other Peripheral Devices ? </a:t>
            </a:r>
          </a:p>
          <a:p>
            <a:pPr algn="just" eaLnBrk="1" hangingPunct="1">
              <a:buFontTx/>
              <a:buChar char="•"/>
            </a:pPr>
            <a:r>
              <a:rPr lang="en-US" altLang="en-US" dirty="0"/>
              <a:t>Examples of peripheral devices are: </a:t>
            </a:r>
            <a:r>
              <a:rPr lang="en-US" altLang="en-US" b="1" dirty="0"/>
              <a:t>scanners, printers, tape drives, webcams, loudspeakers, microphones, calculators, fax, answering machines and card readers.</a:t>
            </a:r>
            <a:r>
              <a:rPr lang="el-GR" altLang="en-US" b="1"/>
              <a:t> </a:t>
            </a:r>
            <a:endParaRPr lang="en-US" altLang="en-US" b="1" dirty="0"/>
          </a:p>
          <a:p>
            <a:pPr algn="just" eaLnBrk="1" hangingPunct="1">
              <a:buFontTx/>
              <a:buChar char="•"/>
            </a:pPr>
            <a:r>
              <a:rPr lang="en-US" altLang="en-US" dirty="0"/>
              <a:t>Many of these devices have their own data storage capacity </a:t>
            </a:r>
          </a:p>
          <a:p>
            <a:pPr algn="just" eaLnBrk="1" hangingPunct="1">
              <a:buFontTx/>
              <a:buChar char="•"/>
            </a:pPr>
            <a:r>
              <a:rPr lang="en-US" altLang="en-US" dirty="0"/>
              <a:t>E.X. the presence of a card reader may be relevant in a credit card cloning investigation</a:t>
            </a:r>
            <a:r>
              <a:rPr lang="el-GR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5595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0709AFE-70BF-4DF7-BAF7-34718B2823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6249BBA-82C8-4A1F-AE25-96F3CDD5DD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Tx/>
              <a:buChar char="•"/>
            </a:pPr>
            <a:r>
              <a:rPr lang="en-US" altLang="en-US" dirty="0"/>
              <a:t>They can even have hard disks</a:t>
            </a:r>
          </a:p>
          <a:p>
            <a:pPr algn="just" eaLnBrk="1" hangingPunct="1">
              <a:buFontTx/>
              <a:buChar char="•"/>
            </a:pPr>
            <a:r>
              <a:rPr lang="en-US" altLang="en-US" dirty="0"/>
              <a:t>A good place to hide </a:t>
            </a:r>
            <a:r>
              <a:rPr lang="en-US" altLang="en-US" b="1" dirty="0"/>
              <a:t>second ledger </a:t>
            </a:r>
            <a:endParaRPr lang="el-GR" altLang="en-US" b="1"/>
          </a:p>
        </p:txBody>
      </p:sp>
    </p:spTree>
    <p:extLst>
      <p:ext uri="{BB962C8B-B14F-4D97-AF65-F5344CB8AC3E}">
        <p14:creationId xmlns:p14="http://schemas.microsoft.com/office/powerpoint/2010/main" val="3893915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C6EE791-A333-48C2-9470-DC0D7229ED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B34711D-A9C9-4B52-94F3-6286A08C8B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Q&amp;A</a:t>
            </a:r>
            <a:r>
              <a:rPr lang="en-US" altLang="en-US" dirty="0"/>
              <a:t> Can you name some tasks that a Mobile Telephone can perform 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Photos</a:t>
            </a:r>
          </a:p>
          <a:p>
            <a:pPr eaLnBrk="1" hangingPunct="1"/>
            <a:r>
              <a:rPr lang="en-US" altLang="en-US" dirty="0"/>
              <a:t>Video</a:t>
            </a:r>
          </a:p>
          <a:p>
            <a:pPr eaLnBrk="1" hangingPunct="1"/>
            <a:r>
              <a:rPr lang="en-US" altLang="en-US" dirty="0"/>
              <a:t>Call</a:t>
            </a:r>
          </a:p>
          <a:p>
            <a:pPr eaLnBrk="1" hangingPunct="1"/>
            <a:r>
              <a:rPr lang="en-US" altLang="en-US" dirty="0"/>
              <a:t>SMS</a:t>
            </a:r>
          </a:p>
          <a:p>
            <a:pPr eaLnBrk="1" hangingPunct="1"/>
            <a:r>
              <a:rPr lang="en-US" altLang="en-US" dirty="0"/>
              <a:t>Internet via 3G</a:t>
            </a:r>
          </a:p>
          <a:p>
            <a:pPr eaLnBrk="1" hangingPunct="1"/>
            <a:r>
              <a:rPr lang="en-US" altLang="en-US" dirty="0"/>
              <a:t>Internet via WLAN</a:t>
            </a:r>
          </a:p>
          <a:p>
            <a:pPr eaLnBrk="1" hangingPunct="1"/>
            <a:r>
              <a:rPr lang="en-US" altLang="en-US" dirty="0"/>
              <a:t>Chatting</a:t>
            </a:r>
          </a:p>
          <a:p>
            <a:pPr eaLnBrk="1" hangingPunct="1"/>
            <a:r>
              <a:rPr lang="en-US" altLang="en-US" dirty="0"/>
              <a:t>Just for data storing</a:t>
            </a:r>
          </a:p>
          <a:p>
            <a:pPr eaLnBrk="1" hangingPunct="1"/>
            <a:r>
              <a:rPr lang="en-US" altLang="en-US" dirty="0"/>
              <a:t>Games</a:t>
            </a:r>
          </a:p>
          <a:p>
            <a:pPr eaLnBrk="1" hangingPunct="1"/>
            <a:r>
              <a:rPr lang="en-US" altLang="en-US" dirty="0"/>
              <a:t>GPS</a:t>
            </a:r>
          </a:p>
          <a:p>
            <a:pPr eaLnBrk="1" hangingPunct="1"/>
            <a:r>
              <a:rPr lang="en-US" altLang="en-US" dirty="0"/>
              <a:t>Various other Apps</a:t>
            </a: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28489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72A985C-C0F7-452A-B2F7-D7790160C2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8E86186-A8EE-4F2E-9F8E-3BE85203CE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b="1"/>
              <a:t>Q&amp;A : SIM-Card Evidence that can be found:</a:t>
            </a:r>
          </a:p>
          <a:p>
            <a:pPr eaLnBrk="1" hangingPunct="1"/>
            <a:r>
              <a:rPr lang="de-DE" altLang="en-US"/>
              <a:t> card issuer </a:t>
            </a:r>
            <a:r>
              <a:rPr lang="de-DE" altLang="en-US" i="1"/>
              <a:t>(`talkline´)</a:t>
            </a:r>
          </a:p>
          <a:p>
            <a:pPr eaLnBrk="1" hangingPunct="1"/>
            <a:r>
              <a:rPr lang="de-DE" altLang="en-US"/>
              <a:t> Cardnumber (ICC-ID)</a:t>
            </a:r>
          </a:p>
          <a:p>
            <a:pPr eaLnBrk="1" hangingPunct="1"/>
            <a:r>
              <a:rPr lang="de-DE" altLang="en-US"/>
              <a:t> current state PIN/ PUK</a:t>
            </a:r>
          </a:p>
          <a:p>
            <a:pPr eaLnBrk="1" hangingPunct="1"/>
            <a:r>
              <a:rPr lang="de-DE" altLang="en-US"/>
              <a:t> IMSI </a:t>
            </a:r>
            <a:r>
              <a:rPr lang="de-DE" altLang="en-US" i="1"/>
              <a:t>(International Mobile Subscribers Identity)</a:t>
            </a:r>
          </a:p>
          <a:p>
            <a:pPr eaLnBrk="1" hangingPunct="1"/>
            <a:r>
              <a:rPr lang="de-DE" altLang="en-US"/>
              <a:t> Phone book</a:t>
            </a:r>
          </a:p>
          <a:p>
            <a:pPr eaLnBrk="1" hangingPunct="1"/>
            <a:r>
              <a:rPr lang="de-DE" altLang="en-US"/>
              <a:t> called numbers  </a:t>
            </a:r>
          </a:p>
          <a:p>
            <a:pPr eaLnBrk="1" hangingPunct="1"/>
            <a:r>
              <a:rPr lang="de-DE" altLang="en-US"/>
              <a:t> SMS</a:t>
            </a:r>
          </a:p>
          <a:p>
            <a:pPr eaLnBrk="1" hangingPunct="1"/>
            <a:r>
              <a:rPr lang="de-DE" altLang="en-US"/>
              <a:t> Last registered position</a:t>
            </a:r>
          </a:p>
          <a:p>
            <a:pPr eaLnBrk="1" hangingPunct="1"/>
            <a:r>
              <a:rPr lang="de-DE" altLang="en-US"/>
              <a:t> fingerprint traces</a:t>
            </a:r>
          </a:p>
          <a:p>
            <a:pPr eaLnBrk="1" hangingPunct="1"/>
            <a:r>
              <a:rPr lang="de-DE" altLang="en-US"/>
              <a:t> DNS traces</a:t>
            </a:r>
          </a:p>
        </p:txBody>
      </p:sp>
    </p:spTree>
    <p:extLst>
      <p:ext uri="{BB962C8B-B14F-4D97-AF65-F5344CB8AC3E}">
        <p14:creationId xmlns:p14="http://schemas.microsoft.com/office/powerpoint/2010/main" val="1157460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C8F9C3A-1260-4BC9-BF89-C67F15B42E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0D51F7E-59FD-4685-8658-A3F29FB15E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Photos may be able to determine from which Camera was Taken.</a:t>
            </a:r>
          </a:p>
          <a:p>
            <a:pPr eaLnBrk="1" hangingPunct="1"/>
            <a:r>
              <a:rPr lang="en-US" altLang="en-US" dirty="0"/>
              <a:t>Memory Cards can hold all kinds of Data NOT only Photos and Video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9774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629BCB7-5CC9-4270-B159-9E3EFFE087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5C71F66-D598-43E0-9A78-4E32823A87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Bigger Storage Capacity and Better Quality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712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B3E106FC-6CF8-4FDA-89A6-3400F5FBF6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BDB02BE-765D-4DF9-B70F-54E7356799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Q&amp;A</a:t>
            </a:r>
            <a:r>
              <a:rPr lang="en-US" altLang="en-US" dirty="0"/>
              <a:t> Is your knowledge challenged ? In court maybe ?</a:t>
            </a:r>
            <a:endParaRPr lang="el-GR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6152B7D4-29FB-4EC2-A963-781FB22165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C192DF-53EA-4BCD-A03B-5E59D96C8BCA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2020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C0345E2-CB91-41C3-853E-4C2D6DC30D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1B46F04-3760-4650-80D7-00A913925E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VHS – Video Home System is older and rarely found </a:t>
            </a:r>
          </a:p>
          <a:p>
            <a:pPr eaLnBrk="1" hangingPunct="1"/>
            <a:r>
              <a:rPr lang="en-US" altLang="en-US" dirty="0"/>
              <a:t>Digital Video Recorders can use CD, DVD, Blu-ray even build in Hard Disks.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9690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AF138CC-4D4D-43DA-820F-06A02FCF7D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DDB3909-5490-4F1B-9EF7-FDBA524702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Recording conversations is subject to legal authority in most countries. </a:t>
            </a:r>
          </a:p>
        </p:txBody>
      </p:sp>
    </p:spTree>
    <p:extLst>
      <p:ext uri="{BB962C8B-B14F-4D97-AF65-F5344CB8AC3E}">
        <p14:creationId xmlns:p14="http://schemas.microsoft.com/office/powerpoint/2010/main" val="1943027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0E2400C-EB66-4CBA-A866-AE20966CBD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C040F70-7188-4098-B07F-90AFE5F6B5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CCTV is relatively hard to examine since a lot of them have their own custom made Operating System </a:t>
            </a:r>
          </a:p>
          <a:p>
            <a:pPr eaLnBrk="1" hangingPunct="1"/>
            <a:r>
              <a:rPr lang="en-US" altLang="en-US" dirty="0"/>
              <a:t>IP Cameras as told before can be access from anywhere even from Cell Phones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3377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B56B801-952F-47DF-A576-F402795C57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B6A8BF7-15A0-47A0-890F-429C239B65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Any kind of file can be stored </a:t>
            </a:r>
          </a:p>
          <a:p>
            <a:pPr eaLnBrk="1" hangingPunct="1"/>
            <a:r>
              <a:rPr lang="en-US" altLang="en-US" dirty="0"/>
              <a:t>In our days Portable Media Players can do much more</a:t>
            </a:r>
          </a:p>
          <a:p>
            <a:pPr eaLnBrk="1" hangingPunct="1"/>
            <a:r>
              <a:rPr lang="en-US" altLang="en-US" dirty="0"/>
              <a:t>E.g.</a:t>
            </a:r>
          </a:p>
          <a:p>
            <a:pPr eaLnBrk="1" hangingPunct="1"/>
            <a:r>
              <a:rPr lang="en-US" altLang="en-US" dirty="0"/>
              <a:t>Apps</a:t>
            </a:r>
          </a:p>
          <a:p>
            <a:pPr eaLnBrk="1" hangingPunct="1"/>
            <a:r>
              <a:rPr lang="en-US" altLang="en-US" dirty="0"/>
              <a:t>Internet</a:t>
            </a:r>
          </a:p>
          <a:p>
            <a:pPr eaLnBrk="1" hangingPunct="1"/>
            <a:r>
              <a:rPr lang="en-US" altLang="en-US" dirty="0"/>
              <a:t>GPS</a:t>
            </a:r>
          </a:p>
          <a:p>
            <a:pPr eaLnBrk="1" hangingPunct="1"/>
            <a:r>
              <a:rPr lang="en-US" altLang="en-US" dirty="0"/>
              <a:t>Documents Editing/Viewing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15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99E49F7-C598-47C5-9EA3-46B8298D6A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C5D0821-9B4C-45BA-8317-2728F2B1FB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Some Video Games Consoles have the ability to connect to internet and play video, photos and music as well as just browsing. </a:t>
            </a:r>
          </a:p>
          <a:p>
            <a:pPr eaLnBrk="1" hangingPunct="1"/>
            <a:r>
              <a:rPr lang="en-US" altLang="en-US" dirty="0"/>
              <a:t>Their </a:t>
            </a:r>
            <a:r>
              <a:rPr lang="ja-JP" altLang="en-US"/>
              <a:t>“</a:t>
            </a:r>
            <a:r>
              <a:rPr lang="en-US" altLang="ja-JP" dirty="0"/>
              <a:t>locked</a:t>
            </a:r>
            <a:r>
              <a:rPr lang="ja-JP" altLang="en-US"/>
              <a:t>”</a:t>
            </a:r>
            <a:r>
              <a:rPr lang="en-US" altLang="ja-JP" dirty="0"/>
              <a:t> operating system can be changed and then we have a computer camouflaged as a Game Console.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2942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5648D6A-6C7A-45FF-BD03-5A67E209D5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CE88180-FFB7-454A-8238-8304E59338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They usually have internal memory card or embedded memory.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6010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0BEDBA2F-A7E5-412D-B07D-79FFD458ED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3A09942-21EB-4722-8F4C-9E90BB516E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7992671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1289205-082D-46E7-8D56-1D221509C3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46BBF16-733A-48E5-A976-05472D5CB4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9512799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ECCC8623-029C-409A-B4C9-5AD3233583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12FDA221-8D17-49C3-AFEA-0C8648D75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BA920EB-C07E-4804-B6CC-F441D00137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65F46FE-09FA-4832-9727-BBAFE4B47528}" type="slidenum">
              <a:rPr lang="en-GB" altLang="en-US"/>
              <a:pPr>
                <a:spcBef>
                  <a:spcPct val="0"/>
                </a:spcBef>
              </a:pPr>
              <a:t>30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4937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F4D372D-A410-4C54-9FBB-6D6BFC6C9E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3AB411C-DDB5-4FE5-BF57-466A6E0CC6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Some key definitions will be explained after</a:t>
            </a:r>
          </a:p>
        </p:txBody>
      </p:sp>
    </p:spTree>
    <p:extLst>
      <p:ext uri="{BB962C8B-B14F-4D97-AF65-F5344CB8AC3E}">
        <p14:creationId xmlns:p14="http://schemas.microsoft.com/office/powerpoint/2010/main" val="36936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EBC08728-E10C-44EB-BC40-87164A15C0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AE283F9-163B-4F37-9832-0716F8101F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Trainer can encourage a group discussion regarding where there may be Electronic Evidence, list devices etc.</a:t>
            </a:r>
            <a:endParaRPr lang="el-GR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EDA8B11-37BC-49FA-AFA8-7084E85E9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328213-3124-44BE-B07F-3240A3B81D14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41571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083DD82-2F52-4902-B0C8-FDABD8BE84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4BF53CE-F817-4D30-B5A4-4FDA5B09C3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Contrast these with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personal area networks (PANs), </a:t>
            </a:r>
          </a:p>
          <a:p>
            <a:pPr eaLnBrk="1" hangingPunct="1"/>
            <a:r>
              <a:rPr lang="en-US" altLang="en-US" dirty="0"/>
              <a:t>campus area networks (CANs), or </a:t>
            </a:r>
          </a:p>
          <a:p>
            <a:pPr eaLnBrk="1" hangingPunct="1"/>
            <a:r>
              <a:rPr lang="en-US" altLang="en-US" dirty="0"/>
              <a:t>metropolitan area networks (MANs)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, which are usually limited to a room, building, campus or specific metropolitan area (e.g., a city) respectively</a:t>
            </a:r>
            <a:r>
              <a:rPr lang="el-GR" altLang="en-US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33903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13BFAB2-BB97-492A-989F-740ED5A252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5D9BCEA-4EF7-44ED-BBF8-CF138265FB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US" altLang="en-US" b="1" dirty="0"/>
              <a:t>Port numbers</a:t>
            </a:r>
            <a:r>
              <a:rPr lang="en-US" altLang="en-US" dirty="0"/>
              <a:t> allow different applications on the same computer to utilize network resources without interfering with each other. Ports are </a:t>
            </a:r>
            <a:r>
              <a:rPr lang="ja-JP" altLang="en-US"/>
              <a:t>‘</a:t>
            </a:r>
            <a:r>
              <a:rPr lang="en-US" altLang="ja-JP" dirty="0"/>
              <a:t>virtual</a:t>
            </a:r>
            <a:r>
              <a:rPr lang="ja-JP" altLang="en-US"/>
              <a:t>’</a:t>
            </a:r>
            <a:r>
              <a:rPr lang="en-US" altLang="ja-JP" dirty="0"/>
              <a:t> – NOT the socket you plug into! A common analogy to ports is the doors of a house.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The greater the </a:t>
            </a:r>
            <a:r>
              <a:rPr lang="en-US" altLang="en-US" b="1" dirty="0"/>
              <a:t>bandwidth</a:t>
            </a:r>
            <a:r>
              <a:rPr lang="en-US" altLang="en-US" dirty="0"/>
              <a:t>, the greater the speed of your connection and the more your Internet experience approaches a more instant-download, TV-style experience. 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In a local network IP addresses get resolved to MAC addresses for the packets to know which NIC to flow to.</a:t>
            </a:r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8356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5EF650E2-88A9-4A6D-93CF-A762D35F15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35DE38A-0495-4836-B3CF-E2B1D40552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US" altLang="en-US" dirty="0"/>
              <a:t>Hard Disk from Computers on the Network can be shared but the computer has to be on.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They sometimes can be used as automatic downloading servers (e.g. uTorrent) and even as small webservers</a:t>
            </a:r>
            <a:r>
              <a:rPr lang="el-GR" altLang="en-US"/>
              <a:t> </a:t>
            </a: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RAID usage - Redundant Array of Independent Disks (RAID) is a storage configuration that allows multiple disk drives to be connected together in a logical framework.</a:t>
            </a:r>
            <a:r>
              <a:rPr lang="el-GR" altLang="en-US"/>
              <a:t> </a:t>
            </a: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35951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CE6255E-FDA7-4B4D-B3AD-79209F6838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868F5BD-6F1F-4AD1-9D82-C53F41DFDF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14183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2FC3D657-7351-4D3F-834E-AEE05431F1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64011E5-2A4A-4ADA-BC00-DD2C855FD7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9466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4C9E9D92-254F-4EA6-9173-3902B3E17C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A28A027-3099-4D31-8965-81491C5DB1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The main difference to a switch is that a hub broadcasts all packets to all ports while a switch sends it only to the target port. </a:t>
            </a:r>
          </a:p>
          <a:p>
            <a:pPr eaLnBrk="1" hangingPunct="1"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68483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065FCCD4-8222-4273-80E0-A197A4CEAB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E00DFDBB-9FA2-40C3-9778-5931B65BFF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Routers are commonly used in domestic settings to connect a house to the ISPs broadband. The boxes then often serve multiple purposes such as switch, access point, firewall, router and gateway all together.</a:t>
            </a:r>
            <a:r>
              <a:rPr lang="el-GR" altLang="en-US"/>
              <a:t> </a:t>
            </a: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Although it is located at the gateway to a network it does not necessarily have to be the networks gateway to the Internet. The term </a:t>
            </a:r>
            <a:r>
              <a:rPr lang="ja-JP" altLang="en-US"/>
              <a:t>‘</a:t>
            </a:r>
            <a:r>
              <a:rPr lang="en-US" altLang="ja-JP" dirty="0"/>
              <a:t>layer 3 switch</a:t>
            </a:r>
            <a:r>
              <a:rPr lang="ja-JP" altLang="en-US"/>
              <a:t>’</a:t>
            </a:r>
            <a:r>
              <a:rPr lang="en-US" altLang="ja-JP" dirty="0"/>
              <a:t> often is used interchangeably with router, but a switch is really a general term without a rigorous technical definition</a:t>
            </a:r>
            <a:r>
              <a:rPr lang="el-GR" altLang="ja-JP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67903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E1CCA665-99D6-4737-9685-F2ADF43498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019A2026-3765-4ECF-8CED-4B4533C247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Given the right software, any network-connected computer can be configured as a server. In most cases, a dedicated powerful computer designed to be </a:t>
            </a:r>
            <a:r>
              <a:rPr lang="ja-JP" altLang="en-US" dirty="0"/>
              <a:t>“</a:t>
            </a:r>
            <a:r>
              <a:rPr lang="en-US" altLang="ja-JP" dirty="0"/>
              <a:t>always available</a:t>
            </a:r>
            <a:r>
              <a:rPr lang="ja-JP" altLang="en-US" dirty="0"/>
              <a:t>”</a:t>
            </a:r>
            <a:r>
              <a:rPr lang="en-US" altLang="ja-JP" dirty="0"/>
              <a:t>.</a:t>
            </a:r>
            <a:r>
              <a:rPr lang="el-GR" altLang="ja-JP" dirty="0"/>
              <a:t> </a:t>
            </a:r>
            <a:endParaRPr lang="en-US" altLang="ja-JP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In a business reality it often makes sense to run different services on different machines for reasons of security and to minimise the impact of any failure. </a:t>
            </a:r>
          </a:p>
          <a:p>
            <a:pPr eaLnBrk="1" hangingPunct="1"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38196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DA99291F-6837-434F-A91E-27B5658FFD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E2C42F5C-7F17-49DE-A1AD-E6E0D58E41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Block the traffic trying to enter a network through all ports except for those ports that are configured to allow incoming traffic</a:t>
            </a:r>
            <a:r>
              <a:rPr lang="el-GR" altLang="en-US"/>
              <a:t> </a:t>
            </a: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Firewall logs can be very useful to an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0705573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5B909EAC-DA57-496A-A4FE-7ED16456A1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9B7ED79-4741-4A9B-9DD1-C20989651F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Modern routers often include Access Point functionality 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NIC of computer or even a mobile phone can be configured as Access Point</a:t>
            </a:r>
            <a:r>
              <a:rPr lang="el-GR" altLang="en-US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5762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76C63E8-BF7C-421C-9FC0-2552A5358E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FD00EEF-0954-49F9-A24C-0C15D83B52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buFontTx/>
              <a:buAutoNum type="arabicPeriod"/>
            </a:pPr>
            <a:r>
              <a:rPr lang="en-US" altLang="en-US" dirty="0"/>
              <a:t>Explain what is consider hardware and what software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dirty="0"/>
              <a:t>In our days most of the components have been  compacted into one. (laptops, tablets)</a:t>
            </a:r>
          </a:p>
          <a:p>
            <a:pPr marL="228600" indent="-228600" eaLnBrk="1" hangingPunct="1">
              <a:buFontTx/>
              <a:buAutoNum type="arabicPeriod"/>
            </a:pP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15899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58ED90E3-D8A9-45AD-B05A-A43F9F08C7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96A506C7-4FCE-45FD-B7B4-7CF608B07C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788040AB-254F-4C19-9E2F-3655A7CC1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583E68-67EF-4325-AFF6-0C37DB9DD8C5}" type="slidenum">
              <a:rPr lang="en-GB" altLang="en-US"/>
              <a:pPr>
                <a:spcBef>
                  <a:spcPct val="0"/>
                </a:spcBef>
              </a:pPr>
              <a:t>48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2748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419C555-9714-49FB-B0AC-123A8D3CD6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F2AD4D1-2621-42A6-859C-DCD0DE3514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en-US" altLang="en-US" b="1" dirty="0"/>
              <a:t>Q&amp;A</a:t>
            </a:r>
            <a:r>
              <a:rPr lang="en-US" altLang="en-US" dirty="0"/>
              <a:t> Mainframe – Servers : Proportionality – How much is enough ?</a:t>
            </a: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8495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B63CB7A-6A52-40F9-996B-7C76E5B84A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9A3ECAD-9A5B-408E-806E-0D5F5C424C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buFontTx/>
              <a:buAutoNum type="arabicPeriod"/>
            </a:pP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4075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2AF9ED4-448B-4CD8-8382-31190C746D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FC3B982-A0A0-4B1F-8C7C-2E2B64094D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n-US" altLang="en-US" b="1" dirty="0"/>
              <a:t>Q&amp;A</a:t>
            </a:r>
            <a:r>
              <a:rPr lang="en-US" altLang="en-US" dirty="0"/>
              <a:t> What is the difference between traditional hd and SSD ?</a:t>
            </a:r>
          </a:p>
          <a:p>
            <a:pPr algn="just" eaLnBrk="1" hangingPunct="1"/>
            <a:r>
              <a:rPr lang="en-US" altLang="en-US" dirty="0"/>
              <a:t>Whereas hard disks store data on </a:t>
            </a:r>
            <a:r>
              <a:rPr lang="en-US" altLang="en-US" b="1" dirty="0"/>
              <a:t>platters</a:t>
            </a:r>
            <a:r>
              <a:rPr lang="en-US" altLang="en-US" dirty="0"/>
              <a:t>, solid state disks store data using </a:t>
            </a:r>
            <a:r>
              <a:rPr lang="en-US" altLang="en-US" b="1" dirty="0"/>
              <a:t>microchips</a:t>
            </a:r>
            <a:r>
              <a:rPr lang="en-US" altLang="en-US" dirty="0"/>
              <a:t> that have no moving parts. </a:t>
            </a:r>
          </a:p>
          <a:p>
            <a:pPr algn="just" eaLnBrk="1" hangingPunct="1"/>
            <a:r>
              <a:rPr lang="en-US" altLang="en-US" dirty="0"/>
              <a:t>As such they are less likely to be damaged by shock and they offer faster access to the data. </a:t>
            </a:r>
          </a:p>
          <a:p>
            <a:pPr algn="just" eaLnBrk="1" hangingPunct="1"/>
            <a:r>
              <a:rPr lang="en-US" altLang="en-US" dirty="0"/>
              <a:t>These devices may hold valuable evidence.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1445518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AFAD186-2CD6-4638-BC48-12DAEC7CC9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B4640D5-803A-4973-86C2-F6089636E1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Tx/>
              <a:buChar char="•"/>
            </a:pPr>
            <a:r>
              <a:rPr lang="en-US" altLang="en-US" dirty="0"/>
              <a:t>They may however hold large amounts of other data that may be of evidential value. </a:t>
            </a:r>
          </a:p>
          <a:p>
            <a:pPr algn="just" eaLnBrk="1" hangingPunct="1">
              <a:buFontTx/>
              <a:buChar char="•"/>
            </a:pPr>
            <a:r>
              <a:rPr lang="en-US" altLang="en-US" dirty="0"/>
              <a:t>Although they look very similar the storage capacities vary greatly. </a:t>
            </a: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99608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DD84EF5-4E3A-4129-8878-DEB93425E8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112ABF6-8BCF-4FDF-8F8C-EA9816FE35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Tx/>
              <a:buChar char="•"/>
            </a:pPr>
            <a:r>
              <a:rPr lang="en-US" altLang="en-US" dirty="0"/>
              <a:t>They are able to retain data without power </a:t>
            </a:r>
          </a:p>
          <a:p>
            <a:pPr algn="just" eaLnBrk="1" hangingPunct="1">
              <a:buFontTx/>
              <a:buChar char="•"/>
            </a:pPr>
            <a:r>
              <a:rPr lang="en-US" altLang="en-US" dirty="0"/>
              <a:t>They can store huge amounts of data </a:t>
            </a:r>
          </a:p>
          <a:p>
            <a:pPr algn="just" eaLnBrk="1" hangingPunct="1">
              <a:buFontTx/>
              <a:buChar char="•"/>
            </a:pPr>
            <a:r>
              <a:rPr lang="en-US" altLang="en-US" dirty="0"/>
              <a:t>Very small and easy to hide from view.</a:t>
            </a: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8211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58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93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0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5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41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18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64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03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53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80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43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D3A59-0287-49DB-B623-F4C38F82B31F}" type="datetimeFigureOut">
              <a:rPr lang="en-GB" smtClean="0"/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6C967E-00FD-486E-8858-706BEDB5B0D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png"/><Relationship Id="rId9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10842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10842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10842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0A4B931-B7F0-403E-9F40-8A4054A04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4216"/>
            <a:ext cx="9144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4CEAF602-346E-4A18-BDCE-F489E035C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4216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F74A1337-596D-453E-B873-BCF1760E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4216"/>
            <a:ext cx="6058538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25791A-369E-4E8E-8246-92C6E00B8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24" y="2680854"/>
            <a:ext cx="4732053" cy="284832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altLang="en-US" b="1" dirty="0"/>
              <a:t>CyberEast Project:</a:t>
            </a:r>
            <a:br>
              <a:rPr lang="en-US" altLang="en-US" sz="4000" b="1" dirty="0"/>
            </a:br>
            <a:endParaRPr lang="en-US" altLang="en-US" sz="4000" b="1" dirty="0"/>
          </a:p>
          <a:p>
            <a:pPr algn="l" defTabSz="914400">
              <a:lnSpc>
                <a:spcPct val="90000"/>
              </a:lnSpc>
            </a:pPr>
            <a:r>
              <a:rPr lang="en-US" altLang="en-US" sz="3600" b="1" dirty="0"/>
              <a:t>Action on Cybercrime for Cyber Resilience in the Eastern Partnership Region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9388D-66E3-4DDB-A4AB-83CFF44C2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391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2B8735-DA72-43A2-9CCA-D13DCBBE2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36011" cy="1939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16E8B5-1669-4D9C-8950-5FA166121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001" y="405546"/>
            <a:ext cx="6139787" cy="12064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84DB19-ACA5-441D-B5B7-48EF2A37D155}"/>
              </a:ext>
            </a:extLst>
          </p:cNvPr>
          <p:cNvSpPr/>
          <p:nvPr/>
        </p:nvSpPr>
        <p:spPr>
          <a:xfrm>
            <a:off x="5386471" y="2280654"/>
            <a:ext cx="37575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LEPL Academy of the Ministry of Finance of Georgia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C3B905-D0EE-4950-9424-22652671FF13}"/>
              </a:ext>
            </a:extLst>
          </p:cNvPr>
          <p:cNvSpPr txBox="1"/>
          <p:nvPr/>
        </p:nvSpPr>
        <p:spPr>
          <a:xfrm>
            <a:off x="5362157" y="2172180"/>
            <a:ext cx="37838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</a:rPr>
              <a:t>First Responder Training for Investigators</a:t>
            </a:r>
          </a:p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</a:rPr>
              <a:t>on Cybercrime and Electronic Evidence</a:t>
            </a:r>
          </a:p>
        </p:txBody>
      </p:sp>
    </p:spTree>
    <p:extLst>
      <p:ext uri="{BB962C8B-B14F-4D97-AF65-F5344CB8AC3E}">
        <p14:creationId xmlns:p14="http://schemas.microsoft.com/office/powerpoint/2010/main" val="127562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2C20EDF8-56E4-4362-A951-A977C2418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773A0D-048A-45FC-A1B4-CB2ED058448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C043CA69-EC2D-42D7-A6C9-83E6B3EA9A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4919"/>
            <a:ext cx="7886700" cy="1325563"/>
          </a:xfrm>
        </p:spPr>
        <p:txBody>
          <a:bodyPr/>
          <a:lstStyle/>
          <a:p>
            <a:pPr marL="342900" indent="-342900" eaLnBrk="1" hangingPunct="1"/>
            <a:r>
              <a:rPr lang="en-US" altLang="en-US" b="1" i="1" dirty="0"/>
              <a:t>Removable Media </a:t>
            </a:r>
          </a:p>
        </p:txBody>
      </p:sp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id="{C6FEF26A-7555-4DA0-8C1E-0989EB72B17D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Compact Disk (CD)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Digital Versatile Disk (DVD)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Blu-ray Disks (BD) </a:t>
            </a:r>
          </a:p>
        </p:txBody>
      </p:sp>
      <p:grpSp>
        <p:nvGrpSpPr>
          <p:cNvPr id="19461" name="Group 11">
            <a:extLst>
              <a:ext uri="{FF2B5EF4-FFF2-40B4-BE49-F238E27FC236}">
                <a16:creationId xmlns:a16="http://schemas.microsoft.com/office/drawing/2014/main" id="{3E399ED3-809A-44B0-883A-6A9A927BCF80}"/>
              </a:ext>
            </a:extLst>
          </p:cNvPr>
          <p:cNvGrpSpPr>
            <a:grpSpLocks/>
          </p:cNvGrpSpPr>
          <p:nvPr/>
        </p:nvGrpSpPr>
        <p:grpSpPr bwMode="auto">
          <a:xfrm>
            <a:off x="901700" y="3571875"/>
            <a:ext cx="6899275" cy="2095500"/>
            <a:chOff x="0" y="0"/>
            <a:chExt cx="35117" cy="14690"/>
          </a:xfrm>
        </p:grpSpPr>
        <p:pic>
          <p:nvPicPr>
            <p:cNvPr id="19462" name="Picture 21" descr="cd.jpg">
              <a:extLst>
                <a:ext uri="{FF2B5EF4-FFF2-40B4-BE49-F238E27FC236}">
                  <a16:creationId xmlns:a16="http://schemas.microsoft.com/office/drawing/2014/main" id="{35C78E8F-8534-49C8-82C6-66FB60193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1"/>
              <a:ext cx="9812" cy="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22" descr="bluray.jpg">
              <a:extLst>
                <a:ext uri="{FF2B5EF4-FFF2-40B4-BE49-F238E27FC236}">
                  <a16:creationId xmlns:a16="http://schemas.microsoft.com/office/drawing/2014/main" id="{CEB53FE1-C40F-48FC-BC17-FF9E757A5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4" y="0"/>
              <a:ext cx="11423" cy="1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23" descr="dvd.jpg">
              <a:extLst>
                <a:ext uri="{FF2B5EF4-FFF2-40B4-BE49-F238E27FC236}">
                  <a16:creationId xmlns:a16="http://schemas.microsoft.com/office/drawing/2014/main" id="{76566E16-36BE-4FED-9101-41EFF847B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5" y="921"/>
              <a:ext cx="10500" cy="1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Rectangle 24">
              <a:extLst>
                <a:ext uri="{FF2B5EF4-FFF2-40B4-BE49-F238E27FC236}">
                  <a16:creationId xmlns:a16="http://schemas.microsoft.com/office/drawing/2014/main" id="{13F61888-B1F4-40C5-B2C8-EE9C35DE5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" y="10973"/>
              <a:ext cx="7416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Compact </a:t>
              </a:r>
              <a:endParaRPr lang="en-GB" altLang="en-US" sz="1000" dirty="0">
                <a:latin typeface="Times" panose="02020603050405020304" pitchFamily="18" charset="0"/>
                <a:ea typeface="MS Mincho" panose="02020609040205080304" pitchFamily="49" charset="-128"/>
              </a:endParaRPr>
            </a:p>
            <a:p>
              <a:pPr algn="just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Disk (CD)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  <p:sp>
          <p:nvSpPr>
            <p:cNvPr id="19466" name="Rectangle 25">
              <a:extLst>
                <a:ext uri="{FF2B5EF4-FFF2-40B4-BE49-F238E27FC236}">
                  <a16:creationId xmlns:a16="http://schemas.microsoft.com/office/drawing/2014/main" id="{4AC21147-0CA0-46F1-B60D-CAF1652FC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3" y="10995"/>
              <a:ext cx="9087" cy="3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Digital Versatile </a:t>
              </a:r>
              <a:endParaRPr lang="en-GB" altLang="en-US" sz="1000" dirty="0">
                <a:latin typeface="Times" panose="02020603050405020304" pitchFamily="18" charset="0"/>
                <a:ea typeface="MS Mincho" panose="02020609040205080304" pitchFamily="49" charset="-128"/>
              </a:endParaRPr>
            </a:p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Disk (DVD)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  <p:sp>
          <p:nvSpPr>
            <p:cNvPr id="19467" name="Rectangle 26">
              <a:extLst>
                <a:ext uri="{FF2B5EF4-FFF2-40B4-BE49-F238E27FC236}">
                  <a16:creationId xmlns:a16="http://schemas.microsoft.com/office/drawing/2014/main" id="{B93D90BC-407C-498A-8DA2-2DD445326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3" y="10993"/>
              <a:ext cx="7404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Blu-ray</a:t>
              </a:r>
              <a:endParaRPr lang="en-GB" altLang="en-US" sz="1000" dirty="0">
                <a:latin typeface="Times" panose="02020603050405020304" pitchFamily="18" charset="0"/>
                <a:ea typeface="MS Mincho" panose="02020609040205080304" pitchFamily="49" charset="-128"/>
              </a:endParaRPr>
            </a:p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Disk (BD)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08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264F90A1-CDB0-48E4-B1F9-3FFF39E5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B0641F-F90A-4BEC-AB13-6225E26EC5B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F989E917-C39A-4C70-9BFF-BF204872A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pPr marL="342900" indent="-342900" eaLnBrk="1" hangingPunct="1"/>
            <a:r>
              <a:rPr lang="en-US" altLang="en-US" b="1" i="1" dirty="0"/>
              <a:t>Memory Cards</a:t>
            </a:r>
          </a:p>
        </p:txBody>
      </p:sp>
      <p:sp>
        <p:nvSpPr>
          <p:cNvPr id="21508" name="Content Placeholder 2">
            <a:extLst>
              <a:ext uri="{FF2B5EF4-FFF2-40B4-BE49-F238E27FC236}">
                <a16:creationId xmlns:a16="http://schemas.microsoft.com/office/drawing/2014/main" id="{884BA276-83D7-415D-9C9F-E3B02686F254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Memory cards, also known as flash cards are devices for storing digital information</a:t>
            </a:r>
            <a:r>
              <a:rPr lang="el-GR" altLang="en-US"/>
              <a:t> </a:t>
            </a:r>
            <a:endParaRPr lang="en-US" altLang="en-US" dirty="0"/>
          </a:p>
        </p:txBody>
      </p:sp>
      <p:grpSp>
        <p:nvGrpSpPr>
          <p:cNvPr id="21509" name="Group 30">
            <a:extLst>
              <a:ext uri="{FF2B5EF4-FFF2-40B4-BE49-F238E27FC236}">
                <a16:creationId xmlns:a16="http://schemas.microsoft.com/office/drawing/2014/main" id="{2C568FAA-EA5E-4A75-B510-B5A84B4563F4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068638"/>
            <a:ext cx="7735888" cy="2854325"/>
            <a:chOff x="0" y="0"/>
            <a:chExt cx="80189" cy="26866"/>
          </a:xfrm>
        </p:grpSpPr>
        <p:pic>
          <p:nvPicPr>
            <p:cNvPr id="21510" name="Picture 28" descr="compact flash.jpg">
              <a:extLst>
                <a:ext uri="{FF2B5EF4-FFF2-40B4-BE49-F238E27FC236}">
                  <a16:creationId xmlns:a16="http://schemas.microsoft.com/office/drawing/2014/main" id="{2DE0B8A6-2FDE-4650-A138-F211C9210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1" y="793"/>
              <a:ext cx="26738" cy="1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29" descr="128gb memory card1.jpg">
              <a:extLst>
                <a:ext uri="{FF2B5EF4-FFF2-40B4-BE49-F238E27FC236}">
                  <a16:creationId xmlns:a16="http://schemas.microsoft.com/office/drawing/2014/main" id="{39527DEC-3B2B-44B4-B473-5BC01DAEA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941" cy="20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30" descr="micro memory card.jpg">
              <a:extLst>
                <a:ext uri="{FF2B5EF4-FFF2-40B4-BE49-F238E27FC236}">
                  <a16:creationId xmlns:a16="http://schemas.microsoft.com/office/drawing/2014/main" id="{64AD90F7-C7AD-43FE-99F6-11C766E6D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6" y="0"/>
              <a:ext cx="21463" cy="2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3" name="Rectangle 31">
              <a:extLst>
                <a:ext uri="{FF2B5EF4-FFF2-40B4-BE49-F238E27FC236}">
                  <a16:creationId xmlns:a16="http://schemas.microsoft.com/office/drawing/2014/main" id="{E7A8B8DA-32B7-4DE2-BBC1-B7B2244D5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" y="18861"/>
              <a:ext cx="21650" cy="7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Secure Digital </a:t>
              </a:r>
              <a:endParaRPr lang="en-GB" altLang="en-US" sz="1000" dirty="0">
                <a:latin typeface="Times" panose="02020603050405020304" pitchFamily="18" charset="0"/>
                <a:ea typeface="MS Mincho" panose="02020609040205080304" pitchFamily="49" charset="-128"/>
              </a:endParaRPr>
            </a:p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Card (SD)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  <p:sp>
          <p:nvSpPr>
            <p:cNvPr id="21514" name="Rectangle 32">
              <a:extLst>
                <a:ext uri="{FF2B5EF4-FFF2-40B4-BE49-F238E27FC236}">
                  <a16:creationId xmlns:a16="http://schemas.microsoft.com/office/drawing/2014/main" id="{6F107698-F634-4842-9DF9-0C4EE5236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39" y="18750"/>
              <a:ext cx="14841" cy="8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Micro SD Card</a:t>
              </a:r>
              <a:endParaRPr lang="en-GB" altLang="en-US" sz="1000" dirty="0">
                <a:latin typeface="Times" panose="02020603050405020304" pitchFamily="18" charset="0"/>
                <a:ea typeface="MS Mincho" panose="02020609040205080304" pitchFamily="49" charset="-128"/>
              </a:endParaRPr>
            </a:p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And Adapter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  <p:sp>
          <p:nvSpPr>
            <p:cNvPr id="21515" name="Rectangle 33">
              <a:extLst>
                <a:ext uri="{FF2B5EF4-FFF2-40B4-BE49-F238E27FC236}">
                  <a16:creationId xmlns:a16="http://schemas.microsoft.com/office/drawing/2014/main" id="{00A72423-0C01-4685-B1C2-BE90EAE95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11" y="18662"/>
              <a:ext cx="13242" cy="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Compact Flash</a:t>
              </a:r>
              <a:endParaRPr lang="en-GB" altLang="en-US" sz="1000" dirty="0">
                <a:latin typeface="Times" panose="02020603050405020304" pitchFamily="18" charset="0"/>
                <a:ea typeface="MS Mincho" panose="02020609040205080304" pitchFamily="49" charset="-128"/>
              </a:endParaRPr>
            </a:p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Card</a:t>
              </a:r>
              <a:r>
                <a:rPr lang="en-GB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 (CF)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827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EBA31533-D6CE-4363-8120-D10B41DA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8F6624-1771-481E-BD40-E6F61D43714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3555" name="Title 1">
            <a:extLst>
              <a:ext uri="{FF2B5EF4-FFF2-40B4-BE49-F238E27FC236}">
                <a16:creationId xmlns:a16="http://schemas.microsoft.com/office/drawing/2014/main" id="{044CDC73-9728-4D4D-85AC-85B027CFFD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pPr marL="342900" indent="-342900" eaLnBrk="1" hangingPunct="1"/>
            <a:r>
              <a:rPr lang="en-US" altLang="en-US" b="1" i="1" dirty="0"/>
              <a:t>USB Data Storage Devices</a:t>
            </a:r>
          </a:p>
        </p:txBody>
      </p:sp>
      <p:sp>
        <p:nvSpPr>
          <p:cNvPr id="23556" name="Content Placeholder 2">
            <a:extLst>
              <a:ext uri="{FF2B5EF4-FFF2-40B4-BE49-F238E27FC236}">
                <a16:creationId xmlns:a16="http://schemas.microsoft.com/office/drawing/2014/main" id="{4F173CD7-C8C6-4CB9-9C15-CFD4BFA9D517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Is a standard that defines the protocols for communication, connection and power supply for devices that are to be connected </a:t>
            </a:r>
          </a:p>
        </p:txBody>
      </p:sp>
      <p:pic>
        <p:nvPicPr>
          <p:cNvPr id="23557" name="Grafik 112">
            <a:extLst>
              <a:ext uri="{FF2B5EF4-FFF2-40B4-BE49-F238E27FC236}">
                <a16:creationId xmlns:a16="http://schemas.microsoft.com/office/drawing/2014/main" id="{6701D1BD-F81A-4B6B-BD6A-1E8D83323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13138"/>
            <a:ext cx="77120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57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30D8F812-4392-4518-9934-448CB85C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BAFBDF-8C38-47F1-B91D-9CDE5604CD9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5603" name="Title 1">
            <a:extLst>
              <a:ext uri="{FF2B5EF4-FFF2-40B4-BE49-F238E27FC236}">
                <a16:creationId xmlns:a16="http://schemas.microsoft.com/office/drawing/2014/main" id="{4339E78A-1E8D-4AC4-9C8E-FF8F641CB8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11187"/>
            <a:ext cx="7886700" cy="1325563"/>
          </a:xfrm>
        </p:spPr>
        <p:txBody>
          <a:bodyPr/>
          <a:lstStyle/>
          <a:p>
            <a:pPr marL="342900" indent="-342900" eaLnBrk="1" hangingPunct="1"/>
            <a:r>
              <a:rPr lang="en-US" altLang="en-US" b="1" i="1" dirty="0"/>
              <a:t>USB Data Storage Devices</a:t>
            </a:r>
          </a:p>
        </p:txBody>
      </p:sp>
      <p:sp>
        <p:nvSpPr>
          <p:cNvPr id="25604" name="Content Placeholder 2">
            <a:extLst>
              <a:ext uri="{FF2B5EF4-FFF2-40B4-BE49-F238E27FC236}">
                <a16:creationId xmlns:a16="http://schemas.microsoft.com/office/drawing/2014/main" id="{A64D21EB-0257-4974-ABF8-7980B461C93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Not all devices are what they seem</a:t>
            </a:r>
            <a:r>
              <a:rPr lang="el-GR" altLang="en-US"/>
              <a:t> </a:t>
            </a:r>
            <a:r>
              <a:rPr lang="en-US" altLang="en-US" dirty="0"/>
              <a:t> !!!!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07FB3C47-D32F-4FE0-9CDB-FA0BF0348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2345532"/>
            <a:ext cx="3052762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671C339B-A5C5-4D3C-B436-5A409CFE9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7" y="2220913"/>
            <a:ext cx="27098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01236C28-B216-4691-9A48-80752C272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4432301"/>
            <a:ext cx="2701925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35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12B231A5-A0BC-4574-9A79-09586200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107BAD-5274-4605-A769-1F514DAC65F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7651" name="Title 1">
            <a:extLst>
              <a:ext uri="{FF2B5EF4-FFF2-40B4-BE49-F238E27FC236}">
                <a16:creationId xmlns:a16="http://schemas.microsoft.com/office/drawing/2014/main" id="{1AD9FB3A-733D-456D-9DDC-B20442D7CB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32619"/>
            <a:ext cx="7886700" cy="1325563"/>
          </a:xfrm>
        </p:spPr>
        <p:txBody>
          <a:bodyPr/>
          <a:lstStyle/>
          <a:p>
            <a:pPr marL="342900" indent="-342900" eaLnBrk="1" hangingPunct="1"/>
            <a:r>
              <a:rPr lang="en-US" altLang="en-US" b="1" i="1" dirty="0"/>
              <a:t>USB Data Storage Devices</a:t>
            </a:r>
          </a:p>
        </p:txBody>
      </p:sp>
      <p:sp>
        <p:nvSpPr>
          <p:cNvPr id="27652" name="Content Placeholder 2">
            <a:extLst>
              <a:ext uri="{FF2B5EF4-FFF2-40B4-BE49-F238E27FC236}">
                <a16:creationId xmlns:a16="http://schemas.microsoft.com/office/drawing/2014/main" id="{7F3302A9-2234-49EE-87E6-B5C0619B5F1A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Not all devices are what they seem</a:t>
            </a:r>
            <a:r>
              <a:rPr lang="el-GR" altLang="en-US"/>
              <a:t> </a:t>
            </a:r>
            <a:r>
              <a:rPr lang="en-US" altLang="en-US" dirty="0"/>
              <a:t> !!!!</a:t>
            </a:r>
          </a:p>
        </p:txBody>
      </p:sp>
      <p:pic>
        <p:nvPicPr>
          <p:cNvPr id="27653" name="Picture 1" descr="Description: odd usb.png">
            <a:extLst>
              <a:ext uri="{FF2B5EF4-FFF2-40B4-BE49-F238E27FC236}">
                <a16:creationId xmlns:a16="http://schemas.microsoft.com/office/drawing/2014/main" id="{0DAC54BF-A951-481E-9E53-33C869F20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201863"/>
            <a:ext cx="7748588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>
            <a:extLst>
              <a:ext uri="{FF2B5EF4-FFF2-40B4-BE49-F238E27FC236}">
                <a16:creationId xmlns:a16="http://schemas.microsoft.com/office/drawing/2014/main" id="{3D08B3AA-C753-4851-A7DA-14983801E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292600"/>
            <a:ext cx="19050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9" name="Picture 11">
            <a:extLst>
              <a:ext uri="{FF2B5EF4-FFF2-40B4-BE49-F238E27FC236}">
                <a16:creationId xmlns:a16="http://schemas.microsoft.com/office/drawing/2014/main" id="{88952A5F-F19D-408C-B7DD-252EA482E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5534025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40" name="Picture 12">
            <a:extLst>
              <a:ext uri="{FF2B5EF4-FFF2-40B4-BE49-F238E27FC236}">
                <a16:creationId xmlns:a16="http://schemas.microsoft.com/office/drawing/2014/main" id="{EF638923-2BF2-4F85-9439-1FF646BB0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4292600"/>
            <a:ext cx="46005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41" name="Picture 13">
            <a:extLst>
              <a:ext uri="{FF2B5EF4-FFF2-40B4-BE49-F238E27FC236}">
                <a16:creationId xmlns:a16="http://schemas.microsoft.com/office/drawing/2014/main" id="{850E2527-C7E9-4950-ACCE-B19E7838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4014788"/>
            <a:ext cx="1771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0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20192BF6-A03A-4A5E-A838-21946749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D4C7A-EC3E-4881-AE8D-A3E54DB8A78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9699" name="Title 1">
            <a:extLst>
              <a:ext uri="{FF2B5EF4-FFF2-40B4-BE49-F238E27FC236}">
                <a16:creationId xmlns:a16="http://schemas.microsoft.com/office/drawing/2014/main" id="{1FE3359C-6711-419E-BD44-E086C5DFD5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576214"/>
            <a:ext cx="7886700" cy="1325563"/>
          </a:xfrm>
        </p:spPr>
        <p:txBody>
          <a:bodyPr/>
          <a:lstStyle/>
          <a:p>
            <a:pPr marL="342900" indent="-342900" eaLnBrk="1" hangingPunct="1"/>
            <a:r>
              <a:rPr lang="en-US" altLang="en-US" b="1" i="1" dirty="0"/>
              <a:t>Data Storage Tape Disks</a:t>
            </a:r>
          </a:p>
        </p:txBody>
      </p:sp>
      <p:sp>
        <p:nvSpPr>
          <p:cNvPr id="29700" name="Content Placeholder 2">
            <a:extLst>
              <a:ext uri="{FF2B5EF4-FFF2-40B4-BE49-F238E27FC236}">
                <a16:creationId xmlns:a16="http://schemas.microsoft.com/office/drawing/2014/main" id="{FE81ADBA-2589-4CED-B5A0-D8FCEEF84AB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Data stored on tape is more likely to be encountered is a business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Tapes are normally used for backup </a:t>
            </a:r>
          </a:p>
        </p:txBody>
      </p:sp>
      <p:grpSp>
        <p:nvGrpSpPr>
          <p:cNvPr id="29701" name="Group 5">
            <a:extLst>
              <a:ext uri="{FF2B5EF4-FFF2-40B4-BE49-F238E27FC236}">
                <a16:creationId xmlns:a16="http://schemas.microsoft.com/office/drawing/2014/main" id="{13ED67C2-BD2C-4A7B-96CE-441099C0380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476625"/>
            <a:ext cx="7832725" cy="2355850"/>
            <a:chOff x="0" y="0"/>
            <a:chExt cx="65414" cy="19295"/>
          </a:xfrm>
        </p:grpSpPr>
        <p:pic>
          <p:nvPicPr>
            <p:cNvPr id="29702" name="Picture 35" descr="ultrium 5 tape.jpg">
              <a:extLst>
                <a:ext uri="{FF2B5EF4-FFF2-40B4-BE49-F238E27FC236}">
                  <a16:creationId xmlns:a16="http://schemas.microsoft.com/office/drawing/2014/main" id="{001170A9-FE32-4186-92DB-DEADA3B0C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8"/>
              <a:ext cx="14545" cy="15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Picture 36" descr="lto 5 tape cassette.jpg">
              <a:extLst>
                <a:ext uri="{FF2B5EF4-FFF2-40B4-BE49-F238E27FC236}">
                  <a16:creationId xmlns:a16="http://schemas.microsoft.com/office/drawing/2014/main" id="{195BCA5F-7C06-4C16-8730-67BBB9398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8" y="0"/>
              <a:ext cx="20566" cy="16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37" descr="lto tape drive.jpg">
              <a:extLst>
                <a:ext uri="{FF2B5EF4-FFF2-40B4-BE49-F238E27FC236}">
                  <a16:creationId xmlns:a16="http://schemas.microsoft.com/office/drawing/2014/main" id="{0BBD15F5-3FB0-4C0D-ACC4-4CEFCE158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7" y="0"/>
              <a:ext cx="18787" cy="18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Rectangle 38">
              <a:extLst>
                <a:ext uri="{FF2B5EF4-FFF2-40B4-BE49-F238E27FC236}">
                  <a16:creationId xmlns:a16="http://schemas.microsoft.com/office/drawing/2014/main" id="{1D628764-20B0-459E-ADBD-B1A556408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2" y="16087"/>
              <a:ext cx="25738" cy="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Linear Tape-Open (LTO) Storage Tapes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  <p:sp>
          <p:nvSpPr>
            <p:cNvPr id="29706" name="Rectangle 39">
              <a:extLst>
                <a:ext uri="{FF2B5EF4-FFF2-40B4-BE49-F238E27FC236}">
                  <a16:creationId xmlns:a16="http://schemas.microsoft.com/office/drawing/2014/main" id="{02651CBD-C4FB-4D1E-9138-FFD16A3C4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9" y="15968"/>
              <a:ext cx="11270" cy="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LTO Tape Drive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268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6508E9DA-895B-4468-8417-8B34EE99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ADB7B1-C343-41FC-984B-BA726502354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31747" name="Title 1">
            <a:extLst>
              <a:ext uri="{FF2B5EF4-FFF2-40B4-BE49-F238E27FC236}">
                <a16:creationId xmlns:a16="http://schemas.microsoft.com/office/drawing/2014/main" id="{DE0DE5F6-EDE5-4F79-ADD6-7283D05708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49902"/>
            <a:ext cx="7886700" cy="1325563"/>
          </a:xfrm>
        </p:spPr>
        <p:txBody>
          <a:bodyPr/>
          <a:lstStyle/>
          <a:p>
            <a:pPr marL="342900" indent="-342900" eaLnBrk="1" hangingPunct="1"/>
            <a:r>
              <a:rPr lang="en-US" altLang="en-US" b="1" i="1" dirty="0"/>
              <a:t>Peripheral Devices</a:t>
            </a:r>
          </a:p>
        </p:txBody>
      </p:sp>
      <p:sp>
        <p:nvSpPr>
          <p:cNvPr id="31748" name="Content Placeholder 2">
            <a:extLst>
              <a:ext uri="{FF2B5EF4-FFF2-40B4-BE49-F238E27FC236}">
                <a16:creationId xmlns:a16="http://schemas.microsoft.com/office/drawing/2014/main" id="{D95D76B7-3D48-45CB-9C22-C3CD312AC4F6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Peripherals are devices are not an integral part of the computer but connect to it to improve its capabilities</a:t>
            </a:r>
            <a:r>
              <a:rPr lang="el-GR" altLang="en-US"/>
              <a:t> </a:t>
            </a:r>
            <a:endParaRPr lang="en-US" altLang="en-US" dirty="0"/>
          </a:p>
        </p:txBody>
      </p:sp>
      <p:grpSp>
        <p:nvGrpSpPr>
          <p:cNvPr id="31749" name="Group 10">
            <a:extLst>
              <a:ext uri="{FF2B5EF4-FFF2-40B4-BE49-F238E27FC236}">
                <a16:creationId xmlns:a16="http://schemas.microsoft.com/office/drawing/2014/main" id="{6AE6B00A-FF39-4561-B5B0-E98AD5C7E38C}"/>
              </a:ext>
            </a:extLst>
          </p:cNvPr>
          <p:cNvGrpSpPr>
            <a:grpSpLocks/>
          </p:cNvGrpSpPr>
          <p:nvPr/>
        </p:nvGrpSpPr>
        <p:grpSpPr bwMode="auto">
          <a:xfrm>
            <a:off x="1079500" y="3233738"/>
            <a:ext cx="2073275" cy="2641600"/>
            <a:chOff x="0" y="0"/>
            <a:chExt cx="14668" cy="15996"/>
          </a:xfrm>
        </p:grpSpPr>
        <p:pic>
          <p:nvPicPr>
            <p:cNvPr id="31756" name="Picture 47" descr="scl5">
              <a:extLst>
                <a:ext uri="{FF2B5EF4-FFF2-40B4-BE49-F238E27FC236}">
                  <a16:creationId xmlns:a16="http://schemas.microsoft.com/office/drawing/2014/main" id="{1BCBFF47-97C7-4F86-A96E-236BD932A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668" cy="1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7" name="Rectangle 48">
              <a:extLst>
                <a:ext uri="{FF2B5EF4-FFF2-40B4-BE49-F238E27FC236}">
                  <a16:creationId xmlns:a16="http://schemas.microsoft.com/office/drawing/2014/main" id="{6C0AA34D-5485-4EBE-B6B3-B78708206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2" y="14034"/>
              <a:ext cx="9779" cy="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solidFill>
                    <a:srgbClr val="000000"/>
                  </a:solidFill>
                  <a:latin typeface="Verdana" panose="020B0604030504040204" pitchFamily="34" charset="0"/>
                  <a:ea typeface="MS Mincho" panose="02020609040205080304" pitchFamily="49" charset="-128"/>
                </a:rPr>
                <a:t>Fax Machine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  <p:grpSp>
        <p:nvGrpSpPr>
          <p:cNvPr id="31750" name="Group 13">
            <a:extLst>
              <a:ext uri="{FF2B5EF4-FFF2-40B4-BE49-F238E27FC236}">
                <a16:creationId xmlns:a16="http://schemas.microsoft.com/office/drawing/2014/main" id="{08A4A25A-F3D6-42BD-B086-523F597B04D2}"/>
              </a:ext>
            </a:extLst>
          </p:cNvPr>
          <p:cNvGrpSpPr>
            <a:grpSpLocks/>
          </p:cNvGrpSpPr>
          <p:nvPr/>
        </p:nvGrpSpPr>
        <p:grpSpPr bwMode="auto">
          <a:xfrm>
            <a:off x="3530600" y="3233738"/>
            <a:ext cx="2324100" cy="2641600"/>
            <a:chOff x="0" y="0"/>
            <a:chExt cx="14188" cy="12528"/>
          </a:xfrm>
        </p:grpSpPr>
        <p:pic>
          <p:nvPicPr>
            <p:cNvPr id="31754" name="Picture 50" descr="scl10">
              <a:extLst>
                <a:ext uri="{FF2B5EF4-FFF2-40B4-BE49-F238E27FC236}">
                  <a16:creationId xmlns:a16="http://schemas.microsoft.com/office/drawing/2014/main" id="{59C6E323-57C5-422B-AE88-301237D8A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188" cy="1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5" name="Rectangle 51">
              <a:extLst>
                <a:ext uri="{FF2B5EF4-FFF2-40B4-BE49-F238E27FC236}">
                  <a16:creationId xmlns:a16="http://schemas.microsoft.com/office/drawing/2014/main" id="{8489DD9B-25A2-4992-85EE-A8FB50E15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" y="11042"/>
              <a:ext cx="7448" cy="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GB" altLang="en-US" sz="900" dirty="0">
                  <a:solidFill>
                    <a:srgbClr val="000000"/>
                  </a:solidFill>
                  <a:latin typeface="Verdana" panose="020B0604030504040204" pitchFamily="34" charset="0"/>
                  <a:ea typeface="MS Mincho" panose="02020609040205080304" pitchFamily="49" charset="-128"/>
                </a:rPr>
                <a:t>Scanner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  <p:grpSp>
        <p:nvGrpSpPr>
          <p:cNvPr id="31751" name="Group 16">
            <a:extLst>
              <a:ext uri="{FF2B5EF4-FFF2-40B4-BE49-F238E27FC236}">
                <a16:creationId xmlns:a16="http://schemas.microsoft.com/office/drawing/2014/main" id="{E68F5001-024E-400B-B9DD-A1B4C66FF65B}"/>
              </a:ext>
            </a:extLst>
          </p:cNvPr>
          <p:cNvGrpSpPr>
            <a:grpSpLocks/>
          </p:cNvGrpSpPr>
          <p:nvPr/>
        </p:nvGrpSpPr>
        <p:grpSpPr bwMode="auto">
          <a:xfrm>
            <a:off x="5854700" y="3068638"/>
            <a:ext cx="2506663" cy="2633662"/>
            <a:chOff x="0" y="0"/>
            <a:chExt cx="13933" cy="13220"/>
          </a:xfrm>
        </p:grpSpPr>
        <p:pic>
          <p:nvPicPr>
            <p:cNvPr id="31752" name="Picture 55" descr="scl8">
              <a:extLst>
                <a:ext uri="{FF2B5EF4-FFF2-40B4-BE49-F238E27FC236}">
                  <a16:creationId xmlns:a16="http://schemas.microsoft.com/office/drawing/2014/main" id="{63B3F01D-21B2-4CB0-8C54-082677A78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33" cy="1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3" name="Rectangle 56">
              <a:extLst>
                <a:ext uri="{FF2B5EF4-FFF2-40B4-BE49-F238E27FC236}">
                  <a16:creationId xmlns:a16="http://schemas.microsoft.com/office/drawing/2014/main" id="{04416B3F-8FAE-4AA6-B20D-65921C482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11734"/>
              <a:ext cx="3930" cy="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GB" altLang="en-US" sz="900" dirty="0">
                  <a:solidFill>
                    <a:srgbClr val="000000"/>
                  </a:solidFill>
                  <a:latin typeface="Verdana" panose="020B0604030504040204" pitchFamily="34" charset="0"/>
                  <a:ea typeface="MS Mincho" panose="02020609040205080304" pitchFamily="49" charset="-128"/>
                </a:rPr>
                <a:t>Printer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835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A9EDF7CB-BCE9-443F-AFFA-9B22D0F7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59A4FD-75D2-453B-BE40-B9FDC30C83D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33795" name="Title 1">
            <a:extLst>
              <a:ext uri="{FF2B5EF4-FFF2-40B4-BE49-F238E27FC236}">
                <a16:creationId xmlns:a16="http://schemas.microsoft.com/office/drawing/2014/main" id="{2F26F56B-8CB3-49AF-A389-D8CFBB7521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6208" y="547687"/>
            <a:ext cx="3711742" cy="1325563"/>
          </a:xfrm>
        </p:spPr>
        <p:txBody>
          <a:bodyPr/>
          <a:lstStyle/>
          <a:p>
            <a:pPr marL="342900" indent="-342900" eaLnBrk="1" hangingPunct="1"/>
            <a:r>
              <a:rPr lang="en-US" altLang="en-US" b="1" i="1" dirty="0"/>
              <a:t>Photocopiers</a:t>
            </a:r>
          </a:p>
        </p:txBody>
      </p:sp>
      <p:sp>
        <p:nvSpPr>
          <p:cNvPr id="33796" name="Content Placeholder 2">
            <a:extLst>
              <a:ext uri="{FF2B5EF4-FFF2-40B4-BE49-F238E27FC236}">
                <a16:creationId xmlns:a16="http://schemas.microsoft.com/office/drawing/2014/main" id="{FDE99387-0FA2-4F65-AB74-04C5B1469B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32262" y="2195513"/>
            <a:ext cx="474662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dirty="0"/>
              <a:t>A </a:t>
            </a:r>
            <a:r>
              <a:rPr lang="el-GR" altLang="en-US" b="1" dirty="0"/>
              <a:t>photocopier</a:t>
            </a:r>
            <a:r>
              <a:rPr lang="el-GR" altLang="en-US" dirty="0"/>
              <a:t> is a </a:t>
            </a:r>
            <a:r>
              <a:rPr lang="en-GB" altLang="en-US" dirty="0"/>
              <a:t>machine that makes </a:t>
            </a:r>
            <a:r>
              <a:rPr lang="el-GR" altLang="en-US" dirty="0"/>
              <a:t>paper copies of documents and other visual images quickly and cheaply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Found in businesses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Internal or removable memory</a:t>
            </a:r>
          </a:p>
        </p:txBody>
      </p:sp>
      <p:pic>
        <p:nvPicPr>
          <p:cNvPr id="33797" name="Picture 3">
            <a:extLst>
              <a:ext uri="{FF2B5EF4-FFF2-40B4-BE49-F238E27FC236}">
                <a16:creationId xmlns:a16="http://schemas.microsoft.com/office/drawing/2014/main" id="{1AA99AEB-8D71-4869-BD27-7D6AE70A3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270000"/>
            <a:ext cx="367506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439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E7AF0E6D-F674-442B-8072-F5A5495F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5542E0-3780-43C9-8CB9-E3D1E45C8A0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35843" name="Title 1">
            <a:extLst>
              <a:ext uri="{FF2B5EF4-FFF2-40B4-BE49-F238E27FC236}">
                <a16:creationId xmlns:a16="http://schemas.microsoft.com/office/drawing/2014/main" id="{FC3EFACB-A703-421D-B439-13DA9863C4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593364"/>
            <a:ext cx="7886700" cy="1325563"/>
          </a:xfrm>
        </p:spPr>
        <p:txBody>
          <a:bodyPr/>
          <a:lstStyle/>
          <a:p>
            <a:pPr marL="342900" indent="-342900" eaLnBrk="1" hangingPunct="1"/>
            <a:r>
              <a:rPr lang="en-GB" altLang="en-US" sz="4000" b="1" dirty="0">
                <a:solidFill>
                  <a:srgbClr val="000000"/>
                </a:solidFill>
              </a:rPr>
              <a:t>Mobile Telephones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35844" name="Content Placeholder 2">
            <a:extLst>
              <a:ext uri="{FF2B5EF4-FFF2-40B4-BE49-F238E27FC236}">
                <a16:creationId xmlns:a16="http://schemas.microsoft.com/office/drawing/2014/main" id="{2F0331ED-2B16-4D97-A817-B373BF447B4D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b="1" i="1" dirty="0"/>
              <a:t>Mobile Telephones are used for many tasks and can hold a large amount data often very important. </a:t>
            </a:r>
            <a:r>
              <a:rPr lang="el-GR" altLang="en-US"/>
              <a:t> </a:t>
            </a:r>
            <a:endParaRPr lang="en-US" altLang="en-US" dirty="0"/>
          </a:p>
        </p:txBody>
      </p:sp>
      <p:grpSp>
        <p:nvGrpSpPr>
          <p:cNvPr id="35845" name="Group 95">
            <a:extLst>
              <a:ext uri="{FF2B5EF4-FFF2-40B4-BE49-F238E27FC236}">
                <a16:creationId xmlns:a16="http://schemas.microsoft.com/office/drawing/2014/main" id="{78138FF5-9986-4507-BB01-EB7275F9CB4C}"/>
              </a:ext>
            </a:extLst>
          </p:cNvPr>
          <p:cNvGrpSpPr>
            <a:grpSpLocks/>
          </p:cNvGrpSpPr>
          <p:nvPr/>
        </p:nvGrpSpPr>
        <p:grpSpPr bwMode="auto">
          <a:xfrm>
            <a:off x="1346200" y="3068638"/>
            <a:ext cx="6537325" cy="2955925"/>
            <a:chOff x="0" y="0"/>
            <a:chExt cx="57604" cy="26742"/>
          </a:xfrm>
        </p:grpSpPr>
        <p:grpSp>
          <p:nvGrpSpPr>
            <p:cNvPr id="35846" name="Group 96">
              <a:extLst>
                <a:ext uri="{FF2B5EF4-FFF2-40B4-BE49-F238E27FC236}">
                  <a16:creationId xmlns:a16="http://schemas.microsoft.com/office/drawing/2014/main" id="{1FAED88A-1B6A-4B99-9B34-30BE1060D0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4" cy="26269"/>
              <a:chOff x="0" y="0"/>
              <a:chExt cx="57604" cy="26269"/>
            </a:xfrm>
          </p:grpSpPr>
          <p:pic>
            <p:nvPicPr>
              <p:cNvPr id="35848" name="Picture 13" descr="iphone 4.jpg">
                <a:extLst>
                  <a:ext uri="{FF2B5EF4-FFF2-40B4-BE49-F238E27FC236}">
                    <a16:creationId xmlns:a16="http://schemas.microsoft.com/office/drawing/2014/main" id="{F7B4E216-7A36-4C5A-8BD6-A4F98DB35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43" y="0"/>
                <a:ext cx="35071" cy="26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49" name="Picture 14" descr="samsung galaxy.jpg">
                <a:extLst>
                  <a:ext uri="{FF2B5EF4-FFF2-40B4-BE49-F238E27FC236}">
                    <a16:creationId xmlns:a16="http://schemas.microsoft.com/office/drawing/2014/main" id="{890B86CC-8C1E-4743-9303-6E13FA0431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435"/>
                <a:ext cx="11118" cy="20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0" name="Picture 15" descr="blackberrystorm.gif">
                <a:extLst>
                  <a:ext uri="{FF2B5EF4-FFF2-40B4-BE49-F238E27FC236}">
                    <a16:creationId xmlns:a16="http://schemas.microsoft.com/office/drawing/2014/main" id="{4D5512F7-90B3-4F6F-99E1-39401BA1A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72" y="1938"/>
                <a:ext cx="15032" cy="22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847" name="Rectangle 16">
              <a:extLst>
                <a:ext uri="{FF2B5EF4-FFF2-40B4-BE49-F238E27FC236}">
                  <a16:creationId xmlns:a16="http://schemas.microsoft.com/office/drawing/2014/main" id="{503EB0BB-816C-4625-8A84-625E0A6CE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6" y="25507"/>
              <a:ext cx="9932" cy="1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GB" altLang="en-US" sz="900" dirty="0">
                  <a:solidFill>
                    <a:srgbClr val="000000"/>
                  </a:solidFill>
                  <a:latin typeface="Verdana" panose="020B0604030504040204" pitchFamily="34" charset="0"/>
                  <a:ea typeface="MS Mincho" panose="02020609040205080304" pitchFamily="49" charset="-128"/>
                </a:rPr>
                <a:t>Mobile Phones 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3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56B5C244-DE38-4E8F-8F2E-9815C3FC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FBFAED-134E-4CF9-9E85-882C48000A0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37891" name="Title 1">
            <a:extLst>
              <a:ext uri="{FF2B5EF4-FFF2-40B4-BE49-F238E27FC236}">
                <a16:creationId xmlns:a16="http://schemas.microsoft.com/office/drawing/2014/main" id="{6969B2FD-C9ED-4981-9ED1-A3589F652A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731837"/>
            <a:ext cx="7886700" cy="1325563"/>
          </a:xfrm>
        </p:spPr>
        <p:txBody>
          <a:bodyPr/>
          <a:lstStyle/>
          <a:p>
            <a:pPr marL="342900" indent="-342900" eaLnBrk="1" hangingPunct="1"/>
            <a:r>
              <a:rPr lang="en-GB" altLang="en-US" sz="4000" b="1" dirty="0">
                <a:solidFill>
                  <a:srgbClr val="000000"/>
                </a:solidFill>
              </a:rPr>
              <a:t>Mobile Telephones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37892" name="Content Placeholder 2">
            <a:extLst>
              <a:ext uri="{FF2B5EF4-FFF2-40B4-BE49-F238E27FC236}">
                <a16:creationId xmlns:a16="http://schemas.microsoft.com/office/drawing/2014/main" id="{D80905D5-67A7-4FF0-913B-9BC5B2B8E5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9734" y="2187575"/>
            <a:ext cx="7886700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b="1" i="1" dirty="0"/>
              <a:t>Sim Card: </a:t>
            </a:r>
            <a:r>
              <a:rPr lang="en-GB" altLang="en-US" i="1" dirty="0"/>
              <a:t>A </a:t>
            </a:r>
            <a:r>
              <a:rPr lang="el-GR" altLang="en-US" i="1" dirty="0"/>
              <a:t>subscriber identity module (SIM) is an </a:t>
            </a:r>
            <a:r>
              <a:rPr lang="en-GB" altLang="en-US" i="1" dirty="0"/>
              <a:t>integrated circuit that securely stores the </a:t>
            </a:r>
            <a:r>
              <a:rPr lang="el-GR" altLang="en-US" i="1" dirty="0"/>
              <a:t>international mobile subscriber identity (IMSI) and the related key</a:t>
            </a:r>
            <a:r>
              <a:rPr lang="en-GB" altLang="en-US" i="1" dirty="0"/>
              <a:t> used to identify and authenticate subscribers on mobile telephony devices</a:t>
            </a:r>
            <a:endParaRPr lang="en-US" altLang="en-US" i="1" dirty="0"/>
          </a:p>
        </p:txBody>
      </p:sp>
      <p:pic>
        <p:nvPicPr>
          <p:cNvPr id="37893" name="Picture 11" descr="C:\Users\Lemon\Desktop\BackUp\COE Training\Photos\sim.jpg">
            <a:extLst>
              <a:ext uri="{FF2B5EF4-FFF2-40B4-BE49-F238E27FC236}">
                <a16:creationId xmlns:a16="http://schemas.microsoft.com/office/drawing/2014/main" id="{904F5C80-9C91-4F48-8419-009F5C351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3792538"/>
            <a:ext cx="27749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89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80245E58-F2B4-447E-B4D3-F76DB499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FF674A-0FBC-4284-856D-6EA1BC9F58B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4099" name="Title 1">
            <a:extLst>
              <a:ext uri="{FF2B5EF4-FFF2-40B4-BE49-F238E27FC236}">
                <a16:creationId xmlns:a16="http://schemas.microsoft.com/office/drawing/2014/main" id="{210B5BAA-245D-4419-B153-F0156BE6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6794"/>
            <a:ext cx="8229600" cy="773112"/>
          </a:xfrm>
        </p:spPr>
        <p:txBody>
          <a:bodyPr/>
          <a:lstStyle/>
          <a:p>
            <a:pPr eaLnBrk="1" hangingPunct="1"/>
            <a:r>
              <a:rPr lang="en-US" altLang="en-US" b="1" dirty="0"/>
              <a:t>Session Objectives</a:t>
            </a:r>
          </a:p>
        </p:txBody>
      </p:sp>
      <p:sp>
        <p:nvSpPr>
          <p:cNvPr id="4100" name="Content Placeholder 2">
            <a:extLst>
              <a:ext uri="{FF2B5EF4-FFF2-40B4-BE49-F238E27FC236}">
                <a16:creationId xmlns:a16="http://schemas.microsoft.com/office/drawing/2014/main" id="{0873D17F-9BFD-430A-AFAE-C5DFCC522B46}"/>
              </a:ext>
            </a:extLst>
          </p:cNvPr>
          <p:cNvSpPr>
            <a:spLocks/>
          </p:cNvSpPr>
          <p:nvPr/>
        </p:nvSpPr>
        <p:spPr bwMode="auto">
          <a:xfrm>
            <a:off x="457200" y="2495705"/>
            <a:ext cx="8512175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At the end of this session participants will be able to: </a:t>
            </a:r>
            <a:endParaRPr lang="el-GR" altLang="en-US" sz="2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2800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 </a:t>
            </a:r>
            <a:r>
              <a:rPr lang="en-GB" altLang="en-US" sz="3200" dirty="0">
                <a:latin typeface="Arial" panose="020B0604020202020204" pitchFamily="34" charset="0"/>
              </a:rPr>
              <a:t>Recognize </a:t>
            </a:r>
            <a:r>
              <a:rPr lang="en-US" altLang="en-US" sz="3200" dirty="0">
                <a:latin typeface="Arial" panose="020B0604020202020204" pitchFamily="34" charset="0"/>
              </a:rPr>
              <a:t>which evidence sources are of</a:t>
            </a:r>
            <a:r>
              <a:rPr lang="el-GR" altLang="en-US" sz="3200" dirty="0">
                <a:latin typeface="Arial" panose="020B0604020202020204" pitchFamily="34" charset="0"/>
              </a:rPr>
              <a:t> </a:t>
            </a:r>
            <a:r>
              <a:rPr lang="de-DE" altLang="en-US" sz="3200" dirty="0">
                <a:latin typeface="Arial" panose="020B0604020202020204" pitchFamily="34" charset="0"/>
              </a:rPr>
              <a:t>	</a:t>
            </a:r>
            <a:r>
              <a:rPr lang="en-US" altLang="en-US" sz="3200" dirty="0">
                <a:latin typeface="Arial" panose="020B0604020202020204" pitchFamily="34" charset="0"/>
              </a:rPr>
              <a:t>evidential value </a:t>
            </a:r>
            <a:endParaRPr lang="el-GR" altLang="en-US" sz="3200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3200" dirty="0">
                <a:latin typeface="Arial" panose="020B0604020202020204" pitchFamily="34" charset="0"/>
              </a:rPr>
              <a:t> Differentiate between computer networks </a:t>
            </a:r>
            <a:endParaRPr lang="el-GR" altLang="en-US" sz="3200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3200" dirty="0">
                <a:latin typeface="Arial" panose="020B0604020202020204" pitchFamily="34" charset="0"/>
              </a:rPr>
              <a:t> Identify the network devices </a:t>
            </a:r>
            <a:endParaRPr lang="el-GR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61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FCB374B2-E8FE-40FD-BA57-77BE168E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40F933-434F-4390-B1C6-75E0B8866C3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39939" name="Title 1">
            <a:extLst>
              <a:ext uri="{FF2B5EF4-FFF2-40B4-BE49-F238E27FC236}">
                <a16:creationId xmlns:a16="http://schemas.microsoft.com/office/drawing/2014/main" id="{953B2A72-06B5-402D-BFD2-946ED7A37E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3713" y="586406"/>
            <a:ext cx="7886700" cy="1325563"/>
          </a:xfrm>
        </p:spPr>
        <p:txBody>
          <a:bodyPr/>
          <a:lstStyle/>
          <a:p>
            <a:pPr marL="342900" indent="-342900" eaLnBrk="1" hangingPunct="1"/>
            <a:r>
              <a:rPr lang="en-GB" altLang="en-US" sz="4000" b="1" dirty="0">
                <a:solidFill>
                  <a:srgbClr val="000000"/>
                </a:solidFill>
              </a:rPr>
              <a:t>Photo and Video Recording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39940" name="Content Placeholder 2">
            <a:extLst>
              <a:ext uri="{FF2B5EF4-FFF2-40B4-BE49-F238E27FC236}">
                <a16:creationId xmlns:a16="http://schemas.microsoft.com/office/drawing/2014/main" id="{F3419C49-4544-4220-93EF-200E88B443FA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b="1" i="1" dirty="0"/>
              <a:t>Digital cameras can hold photos and video either in embedded memory or memory cards</a:t>
            </a:r>
            <a:endParaRPr lang="en-US" altLang="en-US" dirty="0"/>
          </a:p>
        </p:txBody>
      </p:sp>
      <p:grpSp>
        <p:nvGrpSpPr>
          <p:cNvPr id="39941" name="Group 10">
            <a:extLst>
              <a:ext uri="{FF2B5EF4-FFF2-40B4-BE49-F238E27FC236}">
                <a16:creationId xmlns:a16="http://schemas.microsoft.com/office/drawing/2014/main" id="{22FF7ED9-618E-4A6C-A33C-ABC84FF933AE}"/>
              </a:ext>
            </a:extLst>
          </p:cNvPr>
          <p:cNvGrpSpPr>
            <a:grpSpLocks/>
          </p:cNvGrpSpPr>
          <p:nvPr/>
        </p:nvGrpSpPr>
        <p:grpSpPr bwMode="auto">
          <a:xfrm>
            <a:off x="788988" y="2881313"/>
            <a:ext cx="7591425" cy="3403600"/>
            <a:chOff x="0" y="0"/>
            <a:chExt cx="62419" cy="15475"/>
          </a:xfrm>
        </p:grpSpPr>
        <p:pic>
          <p:nvPicPr>
            <p:cNvPr id="39942" name="Picture 77" descr="watch spy camera.jpg">
              <a:extLst>
                <a:ext uri="{FF2B5EF4-FFF2-40B4-BE49-F238E27FC236}">
                  <a16:creationId xmlns:a16="http://schemas.microsoft.com/office/drawing/2014/main" id="{F1931829-990E-4E02-BA96-579FF0AFC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3" y="0"/>
              <a:ext cx="13476" cy="1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3" name="Picture 78" descr="spy clock camera.jpg">
              <a:extLst>
                <a:ext uri="{FF2B5EF4-FFF2-40B4-BE49-F238E27FC236}">
                  <a16:creationId xmlns:a16="http://schemas.microsoft.com/office/drawing/2014/main" id="{D2C22DBA-B9DF-45CE-A0FA-6947F3ABF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1" y="0"/>
              <a:ext cx="17991" cy="1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4" name="Picture 79" descr="spy camera.jpg">
              <a:extLst>
                <a:ext uri="{FF2B5EF4-FFF2-40B4-BE49-F238E27FC236}">
                  <a16:creationId xmlns:a16="http://schemas.microsoft.com/office/drawing/2014/main" id="{28DAEC1F-CD20-4BD7-A19E-0C0DC08D0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2"/>
              <a:ext cx="16016" cy="1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5" name="Picture 80" descr="pen spy camera.jpg">
              <a:extLst>
                <a:ext uri="{FF2B5EF4-FFF2-40B4-BE49-F238E27FC236}">
                  <a16:creationId xmlns:a16="http://schemas.microsoft.com/office/drawing/2014/main" id="{04FFC15D-0760-4AE0-ACD3-34D534117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6" y="0"/>
              <a:ext cx="12402" cy="12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6" name="Rectangle 81">
              <a:extLst>
                <a:ext uri="{FF2B5EF4-FFF2-40B4-BE49-F238E27FC236}">
                  <a16:creationId xmlns:a16="http://schemas.microsoft.com/office/drawing/2014/main" id="{D9B37030-EC30-49C9-8277-FC59AFE33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88" y="13170"/>
              <a:ext cx="18250" cy="2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ja-JP" altLang="en-US" sz="900">
                  <a:latin typeface="Verdana" panose="020B0604030504040204" pitchFamily="34" charset="0"/>
                  <a:ea typeface="MS Mincho" panose="02020609040205080304" pitchFamily="49" charset="-128"/>
                </a:rPr>
                <a:t>“</a:t>
              </a:r>
              <a:r>
                <a:rPr lang="en-US" altLang="ja-JP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Spy</a:t>
              </a:r>
              <a:r>
                <a:rPr lang="ja-JP" altLang="en-US" sz="900">
                  <a:latin typeface="Verdana" panose="020B0604030504040204" pitchFamily="34" charset="0"/>
                  <a:ea typeface="MS Mincho" panose="02020609040205080304" pitchFamily="49" charset="-128"/>
                </a:rPr>
                <a:t>”</a:t>
              </a:r>
              <a:r>
                <a:rPr lang="en-US" altLang="ja-JP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 Digital Cameras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5167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2D9515BE-1316-40BA-8F0C-3B53D811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D7551F-44B2-4687-8F9D-93379459D74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41987" name="Title 1">
            <a:extLst>
              <a:ext uri="{FF2B5EF4-FFF2-40B4-BE49-F238E27FC236}">
                <a16:creationId xmlns:a16="http://schemas.microsoft.com/office/drawing/2014/main" id="{5AEA6EB5-9494-4DAF-A2A7-2A37B49EC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564396"/>
            <a:ext cx="7886700" cy="1325563"/>
          </a:xfrm>
        </p:spPr>
        <p:txBody>
          <a:bodyPr/>
          <a:lstStyle/>
          <a:p>
            <a:pPr marL="342900" indent="-342900" eaLnBrk="1" hangingPunct="1"/>
            <a:r>
              <a:rPr lang="en-US" altLang="en-US" b="1" i="1" dirty="0"/>
              <a:t>Digital Video Cameras</a:t>
            </a:r>
          </a:p>
        </p:txBody>
      </p:sp>
      <p:sp>
        <p:nvSpPr>
          <p:cNvPr id="41988" name="Content Placeholder 2">
            <a:extLst>
              <a:ext uri="{FF2B5EF4-FFF2-40B4-BE49-F238E27FC236}">
                <a16:creationId xmlns:a16="http://schemas.microsoft.com/office/drawing/2014/main" id="{DB7D355B-EB45-4691-AC67-69ABC3A031D2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Digital Video Cameras can hold photos and video either in embedded memory or memory cards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Its important to tell the difference</a:t>
            </a:r>
            <a:endParaRPr lang="en-US" altLang="en-US" dirty="0"/>
          </a:p>
        </p:txBody>
      </p:sp>
      <p:grpSp>
        <p:nvGrpSpPr>
          <p:cNvPr id="41989" name="Group 10">
            <a:extLst>
              <a:ext uri="{FF2B5EF4-FFF2-40B4-BE49-F238E27FC236}">
                <a16:creationId xmlns:a16="http://schemas.microsoft.com/office/drawing/2014/main" id="{9E5C33D5-7271-4D92-BF4C-323F39B5EDED}"/>
              </a:ext>
            </a:extLst>
          </p:cNvPr>
          <p:cNvGrpSpPr>
            <a:grpSpLocks/>
          </p:cNvGrpSpPr>
          <p:nvPr/>
        </p:nvGrpSpPr>
        <p:grpSpPr bwMode="auto">
          <a:xfrm>
            <a:off x="579438" y="3532188"/>
            <a:ext cx="8107362" cy="2617787"/>
            <a:chOff x="0" y="0"/>
            <a:chExt cx="72290" cy="21093"/>
          </a:xfrm>
        </p:grpSpPr>
        <p:pic>
          <p:nvPicPr>
            <p:cNvPr id="41990" name="Picture 83" descr="video camera2.jpg">
              <a:extLst>
                <a:ext uri="{FF2B5EF4-FFF2-40B4-BE49-F238E27FC236}">
                  <a16:creationId xmlns:a16="http://schemas.microsoft.com/office/drawing/2014/main" id="{EEA25FB2-BAEB-4351-A5B9-D4935CA44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283" cy="2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1" name="Picture 84" descr="video camera.jpg">
              <a:extLst>
                <a:ext uri="{FF2B5EF4-FFF2-40B4-BE49-F238E27FC236}">
                  <a16:creationId xmlns:a16="http://schemas.microsoft.com/office/drawing/2014/main" id="{7D1ACA23-774F-4D8A-B8C6-8D465586A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3" y="2886"/>
              <a:ext cx="24907" cy="15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2" name="Picture 85" descr="video camera4.jpg">
              <a:extLst>
                <a:ext uri="{FF2B5EF4-FFF2-40B4-BE49-F238E27FC236}">
                  <a16:creationId xmlns:a16="http://schemas.microsoft.com/office/drawing/2014/main" id="{237804AE-5976-4575-BEB8-2AA7F294A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" y="630"/>
              <a:ext cx="19015" cy="1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3" name="Rectangle 86">
              <a:extLst>
                <a:ext uri="{FF2B5EF4-FFF2-40B4-BE49-F238E27FC236}">
                  <a16:creationId xmlns:a16="http://schemas.microsoft.com/office/drawing/2014/main" id="{9CCD7B8C-A88C-4523-ABA9-51A484019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2" y="18486"/>
              <a:ext cx="20204" cy="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Digital Video Cameras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679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4B062EF2-884D-4DCE-8BD5-7EC389B71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6736DA-62F7-4B07-9445-17833EFD04E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44035" name="Title 1">
            <a:extLst>
              <a:ext uri="{FF2B5EF4-FFF2-40B4-BE49-F238E27FC236}">
                <a16:creationId xmlns:a16="http://schemas.microsoft.com/office/drawing/2014/main" id="{6D2A745F-13B3-422C-9400-944E863FDC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5534" y="585888"/>
            <a:ext cx="7886700" cy="1325563"/>
          </a:xfrm>
        </p:spPr>
        <p:txBody>
          <a:bodyPr/>
          <a:lstStyle/>
          <a:p>
            <a:pPr marL="342900" indent="-342900" eaLnBrk="1" hangingPunct="1"/>
            <a:r>
              <a:rPr lang="en-US" altLang="en-US" b="1" i="1" dirty="0"/>
              <a:t>Video Recorders</a:t>
            </a:r>
          </a:p>
        </p:txBody>
      </p:sp>
      <p:sp>
        <p:nvSpPr>
          <p:cNvPr id="44036" name="Content Placeholder 2">
            <a:extLst>
              <a:ext uri="{FF2B5EF4-FFF2-40B4-BE49-F238E27FC236}">
                <a16:creationId xmlns:a16="http://schemas.microsoft.com/office/drawing/2014/main" id="{EC0211FC-A3FF-4FD4-A9E7-1BFAA62F4644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VHS Recorders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Digital Video Recorders</a:t>
            </a:r>
          </a:p>
        </p:txBody>
      </p:sp>
      <p:grpSp>
        <p:nvGrpSpPr>
          <p:cNvPr id="44037" name="Group 9">
            <a:extLst>
              <a:ext uri="{FF2B5EF4-FFF2-40B4-BE49-F238E27FC236}">
                <a16:creationId xmlns:a16="http://schemas.microsoft.com/office/drawing/2014/main" id="{9E1208C7-0A45-4B66-A1E1-EE8B24D53D31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3560763"/>
            <a:ext cx="7221538" cy="2743200"/>
            <a:chOff x="0" y="0"/>
            <a:chExt cx="60828" cy="25753"/>
          </a:xfrm>
        </p:grpSpPr>
        <p:pic>
          <p:nvPicPr>
            <p:cNvPr id="44038" name="Picture 94" descr="vhs.jpg">
              <a:extLst>
                <a:ext uri="{FF2B5EF4-FFF2-40B4-BE49-F238E27FC236}">
                  <a16:creationId xmlns:a16="http://schemas.microsoft.com/office/drawing/2014/main" id="{3E6B1FE4-8A7A-4D00-A41D-F9238171E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600" cy="21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95" descr="digtial video recorder.jpg">
              <a:extLst>
                <a:ext uri="{FF2B5EF4-FFF2-40B4-BE49-F238E27FC236}">
                  <a16:creationId xmlns:a16="http://schemas.microsoft.com/office/drawing/2014/main" id="{494E462E-47EF-4A4E-ACDB-8D57296C5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8" y="1277"/>
              <a:ext cx="31640" cy="23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0" name="Rectangle 96">
              <a:extLst>
                <a:ext uri="{FF2B5EF4-FFF2-40B4-BE49-F238E27FC236}">
                  <a16:creationId xmlns:a16="http://schemas.microsoft.com/office/drawing/2014/main" id="{21AE8114-0F9D-48A9-B895-CB1C5BFF5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5" y="22317"/>
              <a:ext cx="13612" cy="3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VHS Video Tape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  <p:sp>
          <p:nvSpPr>
            <p:cNvPr id="44041" name="Rectangle 97">
              <a:extLst>
                <a:ext uri="{FF2B5EF4-FFF2-40B4-BE49-F238E27FC236}">
                  <a16:creationId xmlns:a16="http://schemas.microsoft.com/office/drawing/2014/main" id="{F53797C8-E41F-4F6D-B5AD-BD03A1FAE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78" y="22354"/>
              <a:ext cx="18057" cy="3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Digital Video Recorder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395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3282FA80-1313-43A3-B16D-99FB3A9C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C375B9-0D87-4261-9E98-D9DDE012FB0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46083" name="Title 1">
            <a:extLst>
              <a:ext uri="{FF2B5EF4-FFF2-40B4-BE49-F238E27FC236}">
                <a16:creationId xmlns:a16="http://schemas.microsoft.com/office/drawing/2014/main" id="{DAAA49BD-EAFF-407E-8CD4-F2CE96B9D7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30865"/>
            <a:ext cx="7886700" cy="1325563"/>
          </a:xfrm>
        </p:spPr>
        <p:txBody>
          <a:bodyPr/>
          <a:lstStyle/>
          <a:p>
            <a:pPr marL="342900" indent="-342900" eaLnBrk="1" hangingPunct="1"/>
            <a:r>
              <a:rPr lang="en-US" altLang="en-US" b="1" i="1" dirty="0"/>
              <a:t>Digital Audio Recorders</a:t>
            </a:r>
          </a:p>
        </p:txBody>
      </p:sp>
      <p:sp>
        <p:nvSpPr>
          <p:cNvPr id="46084" name="Content Placeholder 2">
            <a:extLst>
              <a:ext uri="{FF2B5EF4-FFF2-40B4-BE49-F238E27FC236}">
                <a16:creationId xmlns:a16="http://schemas.microsoft.com/office/drawing/2014/main" id="{444C2211-FC45-40D9-B1FC-55D90E2D3D79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Recording of voice memos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Play the memos back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Recording of presentations  or conversations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Upload to computer capability</a:t>
            </a:r>
          </a:p>
        </p:txBody>
      </p:sp>
      <p:grpSp>
        <p:nvGrpSpPr>
          <p:cNvPr id="46085" name="Group 9">
            <a:extLst>
              <a:ext uri="{FF2B5EF4-FFF2-40B4-BE49-F238E27FC236}">
                <a16:creationId xmlns:a16="http://schemas.microsoft.com/office/drawing/2014/main" id="{65282346-6E04-4F1F-9A92-751BEEE7DDA1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762375"/>
            <a:ext cx="8229600" cy="2625725"/>
            <a:chOff x="345" y="0"/>
            <a:chExt cx="61848" cy="23914"/>
          </a:xfrm>
        </p:grpSpPr>
        <p:pic>
          <p:nvPicPr>
            <p:cNvPr id="46086" name="Picture 88" descr="audio recorder 3.jpg">
              <a:extLst>
                <a:ext uri="{FF2B5EF4-FFF2-40B4-BE49-F238E27FC236}">
                  <a16:creationId xmlns:a16="http://schemas.microsoft.com/office/drawing/2014/main" id="{5E1A3115-BA5E-4046-9427-E61C46468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" t="2634" r="1550" b="2634"/>
            <a:stretch>
              <a:fillRect/>
            </a:stretch>
          </p:blipFill>
          <p:spPr bwMode="auto">
            <a:xfrm>
              <a:off x="345" y="2500"/>
              <a:ext cx="21672" cy="1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7" name="Picture 89" descr="audio recorder 1.jpg">
              <a:extLst>
                <a:ext uri="{FF2B5EF4-FFF2-40B4-BE49-F238E27FC236}">
                  <a16:creationId xmlns:a16="http://schemas.microsoft.com/office/drawing/2014/main" id="{32FCCB3D-09C2-45DD-AECA-2235BE0C0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" y="1064"/>
              <a:ext cx="19391" cy="1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Picture 90" descr="audio recorder.jpg">
              <a:extLst>
                <a:ext uri="{FF2B5EF4-FFF2-40B4-BE49-F238E27FC236}">
                  <a16:creationId xmlns:a16="http://schemas.microsoft.com/office/drawing/2014/main" id="{EDC56142-32A6-4451-BE18-D7F8DCBB9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8" y="0"/>
              <a:ext cx="26765" cy="2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9" name="Text Box 91">
              <a:extLst>
                <a:ext uri="{FF2B5EF4-FFF2-40B4-BE49-F238E27FC236}">
                  <a16:creationId xmlns:a16="http://schemas.microsoft.com/office/drawing/2014/main" id="{297F965C-D762-45F5-8571-C0764AF07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4" y="20455"/>
              <a:ext cx="12108" cy="19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090" name="Rectangle 92">
              <a:extLst>
                <a:ext uri="{FF2B5EF4-FFF2-40B4-BE49-F238E27FC236}">
                  <a16:creationId xmlns:a16="http://schemas.microsoft.com/office/drawing/2014/main" id="{386CF095-BAD0-4DA9-B214-E7F14243F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3" y="20812"/>
              <a:ext cx="19262" cy="3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Digital Audio Recorders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52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786B6C97-BAA9-4D0F-A317-51699921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2E451A-68EB-4A72-A1FA-8470BA9C042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48131" name="Title 1">
            <a:extLst>
              <a:ext uri="{FF2B5EF4-FFF2-40B4-BE49-F238E27FC236}">
                <a16:creationId xmlns:a16="http://schemas.microsoft.com/office/drawing/2014/main" id="{35C09697-00D0-45A6-9CFD-634467DFA0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45610"/>
            <a:ext cx="7886700" cy="1325563"/>
          </a:xfrm>
        </p:spPr>
        <p:txBody>
          <a:bodyPr/>
          <a:lstStyle/>
          <a:p>
            <a:pPr marL="342900" indent="-342900" eaLnBrk="1" hangingPunct="1"/>
            <a:r>
              <a:rPr lang="en-US" altLang="en-US" b="1" i="1" dirty="0"/>
              <a:t>CCTV Cameras</a:t>
            </a:r>
          </a:p>
        </p:txBody>
      </p:sp>
      <p:sp>
        <p:nvSpPr>
          <p:cNvPr id="48132" name="Content Placeholder 2">
            <a:extLst>
              <a:ext uri="{FF2B5EF4-FFF2-40B4-BE49-F238E27FC236}">
                <a16:creationId xmlns:a16="http://schemas.microsoft.com/office/drawing/2014/main" id="{67ABB0EB-5837-41CC-8CC7-94EC658D46E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Used for security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Used as evidence in a variety of cases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Record on storage media or live monitoring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IP Cameras</a:t>
            </a:r>
          </a:p>
        </p:txBody>
      </p:sp>
      <p:grpSp>
        <p:nvGrpSpPr>
          <p:cNvPr id="48133" name="Group 10">
            <a:extLst>
              <a:ext uri="{FF2B5EF4-FFF2-40B4-BE49-F238E27FC236}">
                <a16:creationId xmlns:a16="http://schemas.microsoft.com/office/drawing/2014/main" id="{C81E1419-8EE9-43BB-A8FC-09314BB0D97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724275"/>
            <a:ext cx="7808913" cy="2279650"/>
            <a:chOff x="0" y="0"/>
            <a:chExt cx="78499" cy="18370"/>
          </a:xfrm>
        </p:grpSpPr>
        <p:pic>
          <p:nvPicPr>
            <p:cNvPr id="48134" name="Picture 99" descr="cctv 3.jpg">
              <a:extLst>
                <a:ext uri="{FF2B5EF4-FFF2-40B4-BE49-F238E27FC236}">
                  <a16:creationId xmlns:a16="http://schemas.microsoft.com/office/drawing/2014/main" id="{4E36E108-7293-4904-890B-0253CBF9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7" y="0"/>
              <a:ext cx="14811" cy="14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5" name="Picture 100" descr="cctv2.jpg">
              <a:extLst>
                <a:ext uri="{FF2B5EF4-FFF2-40B4-BE49-F238E27FC236}">
                  <a16:creationId xmlns:a16="http://schemas.microsoft.com/office/drawing/2014/main" id="{61AA6064-31D3-4917-9407-D5C2CE7C0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"/>
              <a:ext cx="17985" cy="1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6" name="Picture 101" descr="cctv1.jpg">
              <a:extLst>
                <a:ext uri="{FF2B5EF4-FFF2-40B4-BE49-F238E27FC236}">
                  <a16:creationId xmlns:a16="http://schemas.microsoft.com/office/drawing/2014/main" id="{1F3BA142-9668-4727-BD0A-1D6825FA1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6" y="976"/>
              <a:ext cx="16240" cy="13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Picture 102" descr="cctv5.jpg">
              <a:extLst>
                <a:ext uri="{FF2B5EF4-FFF2-40B4-BE49-F238E27FC236}">
                  <a16:creationId xmlns:a16="http://schemas.microsoft.com/office/drawing/2014/main" id="{541A8199-76AF-4D64-B699-C3673CD0C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8" y="408"/>
              <a:ext cx="24671" cy="14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8" name="Rectangle 103">
              <a:extLst>
                <a:ext uri="{FF2B5EF4-FFF2-40B4-BE49-F238E27FC236}">
                  <a16:creationId xmlns:a16="http://schemas.microsoft.com/office/drawing/2014/main" id="{55889F09-BD7F-498E-9037-E982628F7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5" y="15538"/>
              <a:ext cx="36502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Close Circuit Television (CCTV) Cameras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887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C510D1EB-876C-45CC-9D9E-9959AB2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F0FD53-9E1E-44CC-8902-A1897D2C40F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0179" name="Title 1">
            <a:extLst>
              <a:ext uri="{FF2B5EF4-FFF2-40B4-BE49-F238E27FC236}">
                <a16:creationId xmlns:a16="http://schemas.microsoft.com/office/drawing/2014/main" id="{DF05606B-5CA2-4557-B13E-30DFFCF4A0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729417"/>
            <a:ext cx="7886700" cy="1325563"/>
          </a:xfrm>
        </p:spPr>
        <p:txBody>
          <a:bodyPr/>
          <a:lstStyle/>
          <a:p>
            <a:pPr marL="342900" indent="-342900" eaLnBrk="1" hangingPunct="1"/>
            <a:r>
              <a:rPr lang="en-US" altLang="en-US" b="1" i="1" dirty="0"/>
              <a:t>Portable Media Players</a:t>
            </a:r>
          </a:p>
        </p:txBody>
      </p:sp>
      <p:sp>
        <p:nvSpPr>
          <p:cNvPr id="50180" name="Content Placeholder 2">
            <a:extLst>
              <a:ext uri="{FF2B5EF4-FFF2-40B4-BE49-F238E27FC236}">
                <a16:creationId xmlns:a16="http://schemas.microsoft.com/office/drawing/2014/main" id="{89DBF7B3-DA10-4ABD-875F-6D4BBD81C8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029997"/>
            <a:ext cx="78867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Used for storing and playing audio, images and video files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Usually internal flash memory or even hard disk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b="1" i="1" dirty="0"/>
          </a:p>
          <a:p>
            <a:pPr algn="just" eaLnBrk="1" hangingPunct="1">
              <a:lnSpc>
                <a:spcPct val="80000"/>
              </a:lnSpc>
            </a:pPr>
            <a:endParaRPr lang="en-US" altLang="en-US" b="1" i="1" dirty="0"/>
          </a:p>
        </p:txBody>
      </p:sp>
      <p:grpSp>
        <p:nvGrpSpPr>
          <p:cNvPr id="50181" name="Group 10">
            <a:extLst>
              <a:ext uri="{FF2B5EF4-FFF2-40B4-BE49-F238E27FC236}">
                <a16:creationId xmlns:a16="http://schemas.microsoft.com/office/drawing/2014/main" id="{3CA193E4-FA56-4ECA-A177-1634B41A8845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713163"/>
            <a:ext cx="7856538" cy="2538412"/>
            <a:chOff x="0" y="0"/>
            <a:chExt cx="78627" cy="22664"/>
          </a:xfrm>
        </p:grpSpPr>
        <p:pic>
          <p:nvPicPr>
            <p:cNvPr id="50182" name="Picture 105" descr="mp3 2.jpg">
              <a:extLst>
                <a:ext uri="{FF2B5EF4-FFF2-40B4-BE49-F238E27FC236}">
                  <a16:creationId xmlns:a16="http://schemas.microsoft.com/office/drawing/2014/main" id="{F3B62002-4D98-46D6-AE8B-4C7AF706E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1" y="2076"/>
              <a:ext cx="16016" cy="16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3" name="Picture 106" descr="ipod.jpg">
              <a:extLst>
                <a:ext uri="{FF2B5EF4-FFF2-40B4-BE49-F238E27FC236}">
                  <a16:creationId xmlns:a16="http://schemas.microsoft.com/office/drawing/2014/main" id="{38B58FF7-8E0C-4E8A-9758-3E88DB3B6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2"/>
              <a:ext cx="18503" cy="18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4" name="Picture 107" descr="mp3.jpg">
              <a:extLst>
                <a:ext uri="{FF2B5EF4-FFF2-40B4-BE49-F238E27FC236}">
                  <a16:creationId xmlns:a16="http://schemas.microsoft.com/office/drawing/2014/main" id="{BDE05844-1544-4F88-A3CC-BD675CC40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9" y="0"/>
              <a:ext cx="22694" cy="1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5" name="Picture 108" descr="mp3 3.jpg">
              <a:extLst>
                <a:ext uri="{FF2B5EF4-FFF2-40B4-BE49-F238E27FC236}">
                  <a16:creationId xmlns:a16="http://schemas.microsoft.com/office/drawing/2014/main" id="{7F2A4B9D-635C-4A8E-84AA-ED8868F7E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5" y="4540"/>
              <a:ext cx="18507" cy="14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6" name="Picture 109" descr="ipod 1.jpg">
              <a:extLst>
                <a:ext uri="{FF2B5EF4-FFF2-40B4-BE49-F238E27FC236}">
                  <a16:creationId xmlns:a16="http://schemas.microsoft.com/office/drawing/2014/main" id="{5F6D0FFF-9D1F-42AA-A493-5D57F92A1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6" y="5321"/>
              <a:ext cx="13059" cy="1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7" name="Rectangle 110">
              <a:extLst>
                <a:ext uri="{FF2B5EF4-FFF2-40B4-BE49-F238E27FC236}">
                  <a16:creationId xmlns:a16="http://schemas.microsoft.com/office/drawing/2014/main" id="{02BD0645-5F0B-4AB6-AC69-BDF735A3B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3" y="19397"/>
              <a:ext cx="25610" cy="3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Portable Media Players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1906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6818D032-0233-4B8E-9129-0FD3CE741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A5CF58-7BFA-4728-B7ED-42E184A9FB4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2227" name="Title 1">
            <a:extLst>
              <a:ext uri="{FF2B5EF4-FFF2-40B4-BE49-F238E27FC236}">
                <a16:creationId xmlns:a16="http://schemas.microsoft.com/office/drawing/2014/main" id="{80E601A9-AD78-42B2-B5A0-28AD18FB70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95471"/>
            <a:ext cx="7886700" cy="1325563"/>
          </a:xfrm>
        </p:spPr>
        <p:txBody>
          <a:bodyPr/>
          <a:lstStyle/>
          <a:p>
            <a:pPr marL="838200" indent="-838200" eaLnBrk="1" hangingPunct="1"/>
            <a:r>
              <a:rPr lang="en-US" altLang="en-US" b="1" i="1" dirty="0"/>
              <a:t>Video Games Consoles</a:t>
            </a:r>
          </a:p>
        </p:txBody>
      </p:sp>
      <p:sp>
        <p:nvSpPr>
          <p:cNvPr id="52228" name="Content Placeholder 2">
            <a:extLst>
              <a:ext uri="{FF2B5EF4-FFF2-40B4-BE49-F238E27FC236}">
                <a16:creationId xmlns:a16="http://schemas.microsoft.com/office/drawing/2014/main" id="{7903D96D-5FD8-42F8-8FCF-950CF596A4A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Used for playing games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They use onboard flash storage or hard disks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More than just playing games ….</a:t>
            </a:r>
          </a:p>
        </p:txBody>
      </p:sp>
      <p:grpSp>
        <p:nvGrpSpPr>
          <p:cNvPr id="52229" name="Group 11">
            <a:extLst>
              <a:ext uri="{FF2B5EF4-FFF2-40B4-BE49-F238E27FC236}">
                <a16:creationId xmlns:a16="http://schemas.microsoft.com/office/drawing/2014/main" id="{0697E21D-975F-4600-95A3-AEFB34474AD7}"/>
              </a:ext>
            </a:extLst>
          </p:cNvPr>
          <p:cNvGrpSpPr>
            <a:grpSpLocks/>
          </p:cNvGrpSpPr>
          <p:nvPr/>
        </p:nvGrpSpPr>
        <p:grpSpPr bwMode="auto">
          <a:xfrm>
            <a:off x="620713" y="3352800"/>
            <a:ext cx="7256462" cy="2728913"/>
            <a:chOff x="0" y="0"/>
            <a:chExt cx="81068" cy="40102"/>
          </a:xfrm>
        </p:grpSpPr>
        <p:grpSp>
          <p:nvGrpSpPr>
            <p:cNvPr id="52230" name="Group 136">
              <a:extLst>
                <a:ext uri="{FF2B5EF4-FFF2-40B4-BE49-F238E27FC236}">
                  <a16:creationId xmlns:a16="http://schemas.microsoft.com/office/drawing/2014/main" id="{755CAAAA-5975-462F-9C00-8C1922ECE4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" y="0"/>
              <a:ext cx="77233" cy="40102"/>
              <a:chOff x="140" y="0"/>
              <a:chExt cx="77233" cy="40102"/>
            </a:xfrm>
          </p:grpSpPr>
          <p:pic>
            <p:nvPicPr>
              <p:cNvPr id="52235" name="Picture 137" descr="xbox.jpg">
                <a:extLst>
                  <a:ext uri="{FF2B5EF4-FFF2-40B4-BE49-F238E27FC236}">
                    <a16:creationId xmlns:a16="http://schemas.microsoft.com/office/drawing/2014/main" id="{611F797E-1C30-4F68-8104-689CB8EF2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0"/>
                <a:ext cx="23206" cy="17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36" name="Picture 138" descr="sega.png">
                <a:extLst>
                  <a:ext uri="{FF2B5EF4-FFF2-40B4-BE49-F238E27FC236}">
                    <a16:creationId xmlns:a16="http://schemas.microsoft.com/office/drawing/2014/main" id="{8D176605-D33A-4A6C-BEC4-A22E9063B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17" y="308"/>
                <a:ext cx="16156" cy="17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37" name="Picture 139" descr="nintendo ds.jpg">
                <a:extLst>
                  <a:ext uri="{FF2B5EF4-FFF2-40B4-BE49-F238E27FC236}">
                    <a16:creationId xmlns:a16="http://schemas.microsoft.com/office/drawing/2014/main" id="{5C21DEBC-A495-4A2D-B7FA-F12F94E70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46" y="1842"/>
                <a:ext cx="13361" cy="13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38" name="Picture 140" descr="vita.jpg">
                <a:extLst>
                  <a:ext uri="{FF2B5EF4-FFF2-40B4-BE49-F238E27FC236}">
                    <a16:creationId xmlns:a16="http://schemas.microsoft.com/office/drawing/2014/main" id="{81450587-B841-4FC6-932E-D2209BE7B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12" y="2098"/>
                <a:ext cx="21238" cy="14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239" name="Rectangle 141">
                <a:extLst>
                  <a:ext uri="{FF2B5EF4-FFF2-40B4-BE49-F238E27FC236}">
                    <a16:creationId xmlns:a16="http://schemas.microsoft.com/office/drawing/2014/main" id="{05E53161-F715-47D9-AB88-183B42E86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5" y="36174"/>
                <a:ext cx="25607" cy="3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zh-CN" sz="1200">
                    <a:latin typeface="Times New Roman" panose="02020603050405020304" pitchFamily="18" charset="0"/>
                    <a:ea typeface="SimSun" panose="02010600030101010101" pitchFamily="2" charset="-122"/>
                  </a:rPr>
                  <a:t>Video Games Consoles</a:t>
                </a:r>
                <a:endParaRPr lang="el-GR" altLang="en-US" sz="1800"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</p:grpSp>
        <p:pic>
          <p:nvPicPr>
            <p:cNvPr id="52231" name="Picture 142" descr="ps3.jpg">
              <a:extLst>
                <a:ext uri="{FF2B5EF4-FFF2-40B4-BE49-F238E27FC236}">
                  <a16:creationId xmlns:a16="http://schemas.microsoft.com/office/drawing/2014/main" id="{43C8BF79-4F3F-4ED3-8C32-473A2D200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895"/>
              <a:ext cx="17233" cy="14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143" descr="wii-u.jpg">
              <a:extLst>
                <a:ext uri="{FF2B5EF4-FFF2-40B4-BE49-F238E27FC236}">
                  <a16:creationId xmlns:a16="http://schemas.microsoft.com/office/drawing/2014/main" id="{B4211C26-DA80-4DE9-AAFA-B4EDBC8E5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9" y="22680"/>
              <a:ext cx="22523" cy="12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145" descr="wii.jpg">
              <a:extLst>
                <a:ext uri="{FF2B5EF4-FFF2-40B4-BE49-F238E27FC236}">
                  <a16:creationId xmlns:a16="http://schemas.microsoft.com/office/drawing/2014/main" id="{A481C450-2969-4B85-8860-E6DF64970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3" y="19201"/>
              <a:ext cx="20595" cy="17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Picture 144" descr="wii-u2.jpg">
              <a:extLst>
                <a:ext uri="{FF2B5EF4-FFF2-40B4-BE49-F238E27FC236}">
                  <a16:creationId xmlns:a16="http://schemas.microsoft.com/office/drawing/2014/main" id="{750F07A1-25D1-418B-BE71-45B4D91F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" r="4919"/>
            <a:stretch>
              <a:fillRect/>
            </a:stretch>
          </p:blipFill>
          <p:spPr bwMode="auto">
            <a:xfrm>
              <a:off x="39312" y="19201"/>
              <a:ext cx="21900" cy="1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8628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97C88D2D-90AB-42CB-AB96-931280C2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530185-C8BF-4F2D-B7E5-899F6EEA174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4275" name="Title 1">
            <a:extLst>
              <a:ext uri="{FF2B5EF4-FFF2-40B4-BE49-F238E27FC236}">
                <a16:creationId xmlns:a16="http://schemas.microsoft.com/office/drawing/2014/main" id="{613A74D0-6411-4D8E-AE5F-852EA70426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13568"/>
            <a:ext cx="7886700" cy="1325563"/>
          </a:xfrm>
        </p:spPr>
        <p:txBody>
          <a:bodyPr/>
          <a:lstStyle/>
          <a:p>
            <a:pPr marL="838200" indent="-838200" eaLnBrk="1" hangingPunct="1"/>
            <a:r>
              <a:rPr lang="en-US" altLang="en-US" b="1" i="1" dirty="0"/>
              <a:t>GPS Receivers</a:t>
            </a:r>
          </a:p>
        </p:txBody>
      </p:sp>
      <p:sp>
        <p:nvSpPr>
          <p:cNvPr id="54276" name="Content Placeholder 2">
            <a:extLst>
              <a:ext uri="{FF2B5EF4-FFF2-40B4-BE49-F238E27FC236}">
                <a16:creationId xmlns:a16="http://schemas.microsoft.com/office/drawing/2014/main" id="{0D36E97D-A0A1-4310-BBD2-09F74D17D15C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GB" altLang="en-US" dirty="0"/>
              <a:t>The Global Positioning System (GPS) is a space-based satellite navigation system that provides location and time information.</a:t>
            </a:r>
            <a:endParaRPr lang="en-US" altLang="en-US" dirty="0"/>
          </a:p>
        </p:txBody>
      </p:sp>
      <p:pic>
        <p:nvPicPr>
          <p:cNvPr id="54277" name="Picture 15" descr="gps2">
            <a:extLst>
              <a:ext uri="{FF2B5EF4-FFF2-40B4-BE49-F238E27FC236}">
                <a16:creationId xmlns:a16="http://schemas.microsoft.com/office/drawing/2014/main" id="{BFB68F7F-DBA5-4F42-96CF-B7F7CB19E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3733800"/>
            <a:ext cx="289083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16" descr="gps1">
            <a:extLst>
              <a:ext uri="{FF2B5EF4-FFF2-40B4-BE49-F238E27FC236}">
                <a16:creationId xmlns:a16="http://schemas.microsoft.com/office/drawing/2014/main" id="{6DA13051-40A8-400C-98E6-5FEE1C4D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733800"/>
            <a:ext cx="3149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17">
            <a:extLst>
              <a:ext uri="{FF2B5EF4-FFF2-40B4-BE49-F238E27FC236}">
                <a16:creationId xmlns:a16="http://schemas.microsoft.com/office/drawing/2014/main" id="{217AB742-555D-42C4-9D4A-4390ED3F5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25" y="5738813"/>
            <a:ext cx="211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GPS Receivers</a:t>
            </a:r>
            <a:endParaRPr lang="el-GR" altLang="en-US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82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C5707E47-1E50-4352-A888-6758D4D8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B3ECF3-40C5-474B-8255-91BC63A154E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6323" name="Title 1">
            <a:extLst>
              <a:ext uri="{FF2B5EF4-FFF2-40B4-BE49-F238E27FC236}">
                <a16:creationId xmlns:a16="http://schemas.microsoft.com/office/drawing/2014/main" id="{0F7FA3D7-2560-42C6-BE97-FFFACDA59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0050" y="846389"/>
            <a:ext cx="7886700" cy="1325563"/>
          </a:xfrm>
        </p:spPr>
        <p:txBody>
          <a:bodyPr/>
          <a:lstStyle/>
          <a:p>
            <a:pPr marL="838200" indent="-838200" eaLnBrk="1" hangingPunct="1"/>
            <a:r>
              <a:rPr lang="en-US" altLang="en-US" b="1" i="1" dirty="0"/>
              <a:t>Potential Evidence</a:t>
            </a:r>
          </a:p>
        </p:txBody>
      </p:sp>
      <p:sp>
        <p:nvSpPr>
          <p:cNvPr id="56324" name="Content Placeholder 2">
            <a:extLst>
              <a:ext uri="{FF2B5EF4-FFF2-40B4-BE49-F238E27FC236}">
                <a16:creationId xmlns:a16="http://schemas.microsoft.com/office/drawing/2014/main" id="{0524A62E-486D-4966-8C01-D6990497591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b="1" i="1" dirty="0"/>
          </a:p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b="1" i="1" dirty="0"/>
          </a:p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b="1" i="1" dirty="0"/>
          </a:p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b="1" i="1" dirty="0"/>
          </a:p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b="1" i="1" dirty="0"/>
          </a:p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b="1" i="1" dirty="0"/>
          </a:p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b="1" i="1" dirty="0"/>
          </a:p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b="1" i="1" dirty="0"/>
              <a:t>What evidence can be found on these devices?</a:t>
            </a:r>
          </a:p>
        </p:txBody>
      </p:sp>
      <p:pic>
        <p:nvPicPr>
          <p:cNvPr id="56325" name="Picture 6" descr="Question Mark Clip Art">
            <a:hlinkClick r:id="rId3"/>
            <a:extLst>
              <a:ext uri="{FF2B5EF4-FFF2-40B4-BE49-F238E27FC236}">
                <a16:creationId xmlns:a16="http://schemas.microsoft.com/office/drawing/2014/main" id="{C9A3ADE1-9791-466B-AD99-20481EBEB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9113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16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25515799-83A7-494B-AA29-AA9713AB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AB59A5-2232-4D52-B284-6DF1988ED1D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8371" name="Title 1">
            <a:extLst>
              <a:ext uri="{FF2B5EF4-FFF2-40B4-BE49-F238E27FC236}">
                <a16:creationId xmlns:a16="http://schemas.microsoft.com/office/drawing/2014/main" id="{862EF55A-E59B-40BF-BD58-FC84E2E2D4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1313" y="681037"/>
            <a:ext cx="7886700" cy="1325563"/>
          </a:xfrm>
        </p:spPr>
        <p:txBody>
          <a:bodyPr/>
          <a:lstStyle/>
          <a:p>
            <a:pPr marL="838200" indent="-838200" eaLnBrk="1" hangingPunct="1"/>
            <a:r>
              <a:rPr lang="en-US" altLang="en-US" b="1" i="1" dirty="0"/>
              <a:t>Potential Evidence</a:t>
            </a:r>
          </a:p>
        </p:txBody>
      </p:sp>
      <p:sp>
        <p:nvSpPr>
          <p:cNvPr id="58372" name="Content Placeholder 2">
            <a:extLst>
              <a:ext uri="{FF2B5EF4-FFF2-40B4-BE49-F238E27FC236}">
                <a16:creationId xmlns:a16="http://schemas.microsoft.com/office/drawing/2014/main" id="{887335B0-CB32-4417-B4B8-102C625F44F0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Documents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Photos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Emails and attachments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Databases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Financial Information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Internet Browsing History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Chat Logs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Event Logs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GPS Locations</a:t>
            </a:r>
          </a:p>
        </p:txBody>
      </p:sp>
    </p:spTree>
    <p:extLst>
      <p:ext uri="{BB962C8B-B14F-4D97-AF65-F5344CB8AC3E}">
        <p14:creationId xmlns:p14="http://schemas.microsoft.com/office/powerpoint/2010/main" val="54822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2B816A0A-E612-4116-8236-67C787DC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9473EF-E948-4B19-86D7-A40753B41C8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123" name="Title 1">
            <a:extLst>
              <a:ext uri="{FF2B5EF4-FFF2-40B4-BE49-F238E27FC236}">
                <a16:creationId xmlns:a16="http://schemas.microsoft.com/office/drawing/2014/main" id="{7AA10C17-2AF5-44AB-AD90-B6ABB68B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Evidence Sources</a:t>
            </a:r>
            <a:endParaRPr lang="en-US" altLang="en-US" sz="4000" dirty="0"/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E925F44E-766E-4D77-9221-75CFAE78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05020"/>
            <a:ext cx="7886700" cy="4351338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Electronic Evidence can be related with almost any kind of investigation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Type and number of electronic devices increase daily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Electronic Evidence should be handled correctly in order to have value.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4331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11E41A90-B239-49B9-9CD9-48EC69E6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D0C77-9CBB-4CD2-AF28-316581C849B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60419" name="Picture 6" descr="Question Mark Clip Art">
            <a:hlinkClick r:id="rId3"/>
            <a:extLst>
              <a:ext uri="{FF2B5EF4-FFF2-40B4-BE49-F238E27FC236}">
                <a16:creationId xmlns:a16="http://schemas.microsoft.com/office/drawing/2014/main" id="{2D32F8A6-DF3C-4856-819C-173FD61CD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357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3">
            <a:extLst>
              <a:ext uri="{FF2B5EF4-FFF2-40B4-BE49-F238E27FC236}">
                <a16:creationId xmlns:a16="http://schemas.microsoft.com/office/drawing/2014/main" id="{C20519FE-9F32-4AE7-90F0-6F5875C75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4500563"/>
            <a:ext cx="3081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756997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789E6580-0DB6-4953-8C00-32E1F52E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6541B0-10AC-4E99-B088-D8F9D4EE9E0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grpSp>
        <p:nvGrpSpPr>
          <p:cNvPr id="62467" name="Group 2">
            <a:extLst>
              <a:ext uri="{FF2B5EF4-FFF2-40B4-BE49-F238E27FC236}">
                <a16:creationId xmlns:a16="http://schemas.microsoft.com/office/drawing/2014/main" id="{10A08F8D-587A-4B73-A8AF-2CAE201732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27286" y="980992"/>
            <a:ext cx="3303740" cy="5375359"/>
            <a:chOff x="1338" y="255"/>
            <a:chExt cx="3192" cy="3900"/>
          </a:xfrm>
        </p:grpSpPr>
        <p:sp>
          <p:nvSpPr>
            <p:cNvPr id="62469" name="AutoShape 3">
              <a:extLst>
                <a:ext uri="{FF2B5EF4-FFF2-40B4-BE49-F238E27FC236}">
                  <a16:creationId xmlns:a16="http://schemas.microsoft.com/office/drawing/2014/main" id="{827DC266-0A13-42D9-8C2C-0021BE26C0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38" y="255"/>
              <a:ext cx="3192" cy="3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2368279B-5877-44B0-B5A5-F0B89BB0B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526"/>
              <a:ext cx="3188" cy="3614"/>
            </a:xfrm>
            <a:prstGeom prst="roundRect">
              <a:avLst>
                <a:gd name="adj" fmla="val 2463"/>
              </a:avLst>
            </a:pr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ea typeface="+mn-ea"/>
              </a:endParaRPr>
            </a:p>
          </p:txBody>
        </p:sp>
        <p:sp>
          <p:nvSpPr>
            <p:cNvPr id="62471" name="AutoShape 5">
              <a:extLst>
                <a:ext uri="{FF2B5EF4-FFF2-40B4-BE49-F238E27FC236}">
                  <a16:creationId xmlns:a16="http://schemas.microsoft.com/office/drawing/2014/main" id="{8B8670E1-1C70-4DFE-927D-076DEDBAA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526"/>
              <a:ext cx="3053" cy="3585"/>
            </a:xfrm>
            <a:prstGeom prst="roundRect">
              <a:avLst>
                <a:gd name="adj" fmla="val 250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1FAD18E-04E6-480B-A47B-FE58C00DD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526"/>
              <a:ext cx="3047" cy="119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13" y="77"/>
                </a:cxn>
                <a:cxn ang="0">
                  <a:pos x="45" y="37"/>
                </a:cxn>
                <a:cxn ang="0">
                  <a:pos x="94" y="11"/>
                </a:cxn>
                <a:cxn ang="0">
                  <a:pos x="152" y="0"/>
                </a:cxn>
                <a:cxn ang="0">
                  <a:pos x="2896" y="0"/>
                </a:cxn>
                <a:cxn ang="0">
                  <a:pos x="2954" y="11"/>
                </a:cxn>
                <a:cxn ang="0">
                  <a:pos x="3003" y="37"/>
                </a:cxn>
                <a:cxn ang="0">
                  <a:pos x="3035" y="77"/>
                </a:cxn>
                <a:cxn ang="0">
                  <a:pos x="3048" y="124"/>
                </a:cxn>
                <a:cxn ang="0">
                  <a:pos x="2913" y="62"/>
                </a:cxn>
                <a:cxn ang="0">
                  <a:pos x="112" y="62"/>
                </a:cxn>
                <a:cxn ang="0">
                  <a:pos x="0" y="124"/>
                </a:cxn>
              </a:cxnLst>
              <a:rect l="0" t="0" r="r" b="b"/>
              <a:pathLst>
                <a:path w="3048" h="124">
                  <a:moveTo>
                    <a:pt x="0" y="124"/>
                  </a:moveTo>
                  <a:lnTo>
                    <a:pt x="13" y="77"/>
                  </a:lnTo>
                  <a:lnTo>
                    <a:pt x="45" y="37"/>
                  </a:lnTo>
                  <a:lnTo>
                    <a:pt x="94" y="11"/>
                  </a:lnTo>
                  <a:lnTo>
                    <a:pt x="152" y="0"/>
                  </a:lnTo>
                  <a:lnTo>
                    <a:pt x="2896" y="0"/>
                  </a:lnTo>
                  <a:lnTo>
                    <a:pt x="2954" y="11"/>
                  </a:lnTo>
                  <a:lnTo>
                    <a:pt x="3003" y="37"/>
                  </a:lnTo>
                  <a:lnTo>
                    <a:pt x="3035" y="77"/>
                  </a:lnTo>
                  <a:lnTo>
                    <a:pt x="3048" y="124"/>
                  </a:lnTo>
                  <a:lnTo>
                    <a:pt x="2913" y="62"/>
                  </a:lnTo>
                  <a:lnTo>
                    <a:pt x="112" y="62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ea typeface="+mn-ea"/>
              </a:endParaRPr>
            </a:p>
          </p:txBody>
        </p:sp>
        <p:sp>
          <p:nvSpPr>
            <p:cNvPr id="62473" name="Rectangle 7">
              <a:extLst>
                <a:ext uri="{FF2B5EF4-FFF2-40B4-BE49-F238E27FC236}">
                  <a16:creationId xmlns:a16="http://schemas.microsoft.com/office/drawing/2014/main" id="{6E5F115A-187A-4398-AD24-72EF571B5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856"/>
              <a:ext cx="2667" cy="30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474" name="Freeform 8">
              <a:extLst>
                <a:ext uri="{FF2B5EF4-FFF2-40B4-BE49-F238E27FC236}">
                  <a16:creationId xmlns:a16="http://schemas.microsoft.com/office/drawing/2014/main" id="{978F4953-DCD4-4AC0-A68C-43B30D256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380"/>
              <a:ext cx="1073" cy="421"/>
            </a:xfrm>
            <a:custGeom>
              <a:avLst/>
              <a:gdLst>
                <a:gd name="T0" fmla="*/ 359 w 1073"/>
                <a:gd name="T1" fmla="*/ 0 h 421"/>
                <a:gd name="T2" fmla="*/ 292 w 1073"/>
                <a:gd name="T3" fmla="*/ 7 h 421"/>
                <a:gd name="T4" fmla="*/ 224 w 1073"/>
                <a:gd name="T5" fmla="*/ 32 h 421"/>
                <a:gd name="T6" fmla="*/ 166 w 1073"/>
                <a:gd name="T7" fmla="*/ 65 h 421"/>
                <a:gd name="T8" fmla="*/ 112 w 1073"/>
                <a:gd name="T9" fmla="*/ 109 h 421"/>
                <a:gd name="T10" fmla="*/ 67 w 1073"/>
                <a:gd name="T11" fmla="*/ 157 h 421"/>
                <a:gd name="T12" fmla="*/ 31 w 1073"/>
                <a:gd name="T13" fmla="*/ 205 h 421"/>
                <a:gd name="T14" fmla="*/ 9 w 1073"/>
                <a:gd name="T15" fmla="*/ 252 h 421"/>
                <a:gd name="T16" fmla="*/ 0 w 1073"/>
                <a:gd name="T17" fmla="*/ 292 h 421"/>
                <a:gd name="T18" fmla="*/ 13 w 1073"/>
                <a:gd name="T19" fmla="*/ 340 h 421"/>
                <a:gd name="T20" fmla="*/ 45 w 1073"/>
                <a:gd name="T21" fmla="*/ 384 h 421"/>
                <a:gd name="T22" fmla="*/ 94 w 1073"/>
                <a:gd name="T23" fmla="*/ 410 h 421"/>
                <a:gd name="T24" fmla="*/ 126 w 1073"/>
                <a:gd name="T25" fmla="*/ 417 h 421"/>
                <a:gd name="T26" fmla="*/ 157 w 1073"/>
                <a:gd name="T27" fmla="*/ 421 h 421"/>
                <a:gd name="T28" fmla="*/ 916 w 1073"/>
                <a:gd name="T29" fmla="*/ 421 h 421"/>
                <a:gd name="T30" fmla="*/ 947 w 1073"/>
                <a:gd name="T31" fmla="*/ 417 h 421"/>
                <a:gd name="T32" fmla="*/ 974 w 1073"/>
                <a:gd name="T33" fmla="*/ 410 h 421"/>
                <a:gd name="T34" fmla="*/ 1028 w 1073"/>
                <a:gd name="T35" fmla="*/ 384 h 421"/>
                <a:gd name="T36" fmla="*/ 1060 w 1073"/>
                <a:gd name="T37" fmla="*/ 340 h 421"/>
                <a:gd name="T38" fmla="*/ 1068 w 1073"/>
                <a:gd name="T39" fmla="*/ 318 h 421"/>
                <a:gd name="T40" fmla="*/ 1073 w 1073"/>
                <a:gd name="T41" fmla="*/ 292 h 421"/>
                <a:gd name="T42" fmla="*/ 1064 w 1073"/>
                <a:gd name="T43" fmla="*/ 252 h 421"/>
                <a:gd name="T44" fmla="*/ 1037 w 1073"/>
                <a:gd name="T45" fmla="*/ 205 h 421"/>
                <a:gd name="T46" fmla="*/ 1001 w 1073"/>
                <a:gd name="T47" fmla="*/ 157 h 421"/>
                <a:gd name="T48" fmla="*/ 947 w 1073"/>
                <a:gd name="T49" fmla="*/ 109 h 421"/>
                <a:gd name="T50" fmla="*/ 889 w 1073"/>
                <a:gd name="T51" fmla="*/ 65 h 421"/>
                <a:gd name="T52" fmla="*/ 826 w 1073"/>
                <a:gd name="T53" fmla="*/ 32 h 421"/>
                <a:gd name="T54" fmla="*/ 754 w 1073"/>
                <a:gd name="T55" fmla="*/ 7 h 421"/>
                <a:gd name="T56" fmla="*/ 687 w 1073"/>
                <a:gd name="T57" fmla="*/ 0 h 421"/>
                <a:gd name="T58" fmla="*/ 359 w 1073"/>
                <a:gd name="T59" fmla="*/ 0 h 4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73"/>
                <a:gd name="T91" fmla="*/ 0 h 421"/>
                <a:gd name="T92" fmla="*/ 1073 w 1073"/>
                <a:gd name="T93" fmla="*/ 421 h 4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73" h="421">
                  <a:moveTo>
                    <a:pt x="359" y="0"/>
                  </a:moveTo>
                  <a:lnTo>
                    <a:pt x="292" y="7"/>
                  </a:lnTo>
                  <a:lnTo>
                    <a:pt x="224" y="32"/>
                  </a:lnTo>
                  <a:lnTo>
                    <a:pt x="166" y="65"/>
                  </a:lnTo>
                  <a:lnTo>
                    <a:pt x="112" y="109"/>
                  </a:lnTo>
                  <a:lnTo>
                    <a:pt x="67" y="157"/>
                  </a:lnTo>
                  <a:lnTo>
                    <a:pt x="31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3" y="340"/>
                  </a:lnTo>
                  <a:lnTo>
                    <a:pt x="45" y="384"/>
                  </a:lnTo>
                  <a:lnTo>
                    <a:pt x="94" y="410"/>
                  </a:lnTo>
                  <a:lnTo>
                    <a:pt x="126" y="417"/>
                  </a:lnTo>
                  <a:lnTo>
                    <a:pt x="157" y="421"/>
                  </a:lnTo>
                  <a:lnTo>
                    <a:pt x="916" y="421"/>
                  </a:lnTo>
                  <a:lnTo>
                    <a:pt x="947" y="417"/>
                  </a:lnTo>
                  <a:lnTo>
                    <a:pt x="974" y="410"/>
                  </a:lnTo>
                  <a:lnTo>
                    <a:pt x="1028" y="384"/>
                  </a:lnTo>
                  <a:lnTo>
                    <a:pt x="1060" y="340"/>
                  </a:lnTo>
                  <a:lnTo>
                    <a:pt x="1068" y="318"/>
                  </a:lnTo>
                  <a:lnTo>
                    <a:pt x="1073" y="292"/>
                  </a:lnTo>
                  <a:lnTo>
                    <a:pt x="1064" y="252"/>
                  </a:lnTo>
                  <a:lnTo>
                    <a:pt x="1037" y="205"/>
                  </a:lnTo>
                  <a:lnTo>
                    <a:pt x="1001" y="157"/>
                  </a:lnTo>
                  <a:lnTo>
                    <a:pt x="947" y="109"/>
                  </a:lnTo>
                  <a:lnTo>
                    <a:pt x="889" y="65"/>
                  </a:lnTo>
                  <a:lnTo>
                    <a:pt x="826" y="32"/>
                  </a:lnTo>
                  <a:lnTo>
                    <a:pt x="754" y="7"/>
                  </a:lnTo>
                  <a:lnTo>
                    <a:pt x="687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475" name="Freeform 9">
              <a:extLst>
                <a:ext uri="{FF2B5EF4-FFF2-40B4-BE49-F238E27FC236}">
                  <a16:creationId xmlns:a16="http://schemas.microsoft.com/office/drawing/2014/main" id="{099D249B-70FE-4CE3-AF3C-062BFEFB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380"/>
              <a:ext cx="1051" cy="421"/>
            </a:xfrm>
            <a:custGeom>
              <a:avLst/>
              <a:gdLst>
                <a:gd name="T0" fmla="*/ 355 w 1051"/>
                <a:gd name="T1" fmla="*/ 0 h 421"/>
                <a:gd name="T2" fmla="*/ 287 w 1051"/>
                <a:gd name="T3" fmla="*/ 7 h 421"/>
                <a:gd name="T4" fmla="*/ 220 w 1051"/>
                <a:gd name="T5" fmla="*/ 32 h 421"/>
                <a:gd name="T6" fmla="*/ 162 w 1051"/>
                <a:gd name="T7" fmla="*/ 65 h 421"/>
                <a:gd name="T8" fmla="*/ 108 w 1051"/>
                <a:gd name="T9" fmla="*/ 109 h 421"/>
                <a:gd name="T10" fmla="*/ 63 w 1051"/>
                <a:gd name="T11" fmla="*/ 157 h 421"/>
                <a:gd name="T12" fmla="*/ 31 w 1051"/>
                <a:gd name="T13" fmla="*/ 205 h 421"/>
                <a:gd name="T14" fmla="*/ 9 w 1051"/>
                <a:gd name="T15" fmla="*/ 252 h 421"/>
                <a:gd name="T16" fmla="*/ 0 w 1051"/>
                <a:gd name="T17" fmla="*/ 292 h 421"/>
                <a:gd name="T18" fmla="*/ 13 w 1051"/>
                <a:gd name="T19" fmla="*/ 340 h 421"/>
                <a:gd name="T20" fmla="*/ 45 w 1051"/>
                <a:gd name="T21" fmla="*/ 384 h 421"/>
                <a:gd name="T22" fmla="*/ 94 w 1051"/>
                <a:gd name="T23" fmla="*/ 410 h 421"/>
                <a:gd name="T24" fmla="*/ 121 w 1051"/>
                <a:gd name="T25" fmla="*/ 417 h 421"/>
                <a:gd name="T26" fmla="*/ 153 w 1051"/>
                <a:gd name="T27" fmla="*/ 421 h 421"/>
                <a:gd name="T28" fmla="*/ 898 w 1051"/>
                <a:gd name="T29" fmla="*/ 421 h 421"/>
                <a:gd name="T30" fmla="*/ 929 w 1051"/>
                <a:gd name="T31" fmla="*/ 417 h 421"/>
                <a:gd name="T32" fmla="*/ 956 w 1051"/>
                <a:gd name="T33" fmla="*/ 410 h 421"/>
                <a:gd name="T34" fmla="*/ 1006 w 1051"/>
                <a:gd name="T35" fmla="*/ 384 h 421"/>
                <a:gd name="T36" fmla="*/ 1037 w 1051"/>
                <a:gd name="T37" fmla="*/ 340 h 421"/>
                <a:gd name="T38" fmla="*/ 1051 w 1051"/>
                <a:gd name="T39" fmla="*/ 292 h 421"/>
                <a:gd name="T40" fmla="*/ 1042 w 1051"/>
                <a:gd name="T41" fmla="*/ 252 h 421"/>
                <a:gd name="T42" fmla="*/ 1019 w 1051"/>
                <a:gd name="T43" fmla="*/ 205 h 421"/>
                <a:gd name="T44" fmla="*/ 979 w 1051"/>
                <a:gd name="T45" fmla="*/ 157 h 421"/>
                <a:gd name="T46" fmla="*/ 929 w 1051"/>
                <a:gd name="T47" fmla="*/ 109 h 421"/>
                <a:gd name="T48" fmla="*/ 875 w 1051"/>
                <a:gd name="T49" fmla="*/ 65 h 421"/>
                <a:gd name="T50" fmla="*/ 808 w 1051"/>
                <a:gd name="T51" fmla="*/ 32 h 421"/>
                <a:gd name="T52" fmla="*/ 741 w 1051"/>
                <a:gd name="T53" fmla="*/ 7 h 421"/>
                <a:gd name="T54" fmla="*/ 673 w 1051"/>
                <a:gd name="T55" fmla="*/ 0 h 421"/>
                <a:gd name="T56" fmla="*/ 355 w 1051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51"/>
                <a:gd name="T88" fmla="*/ 0 h 421"/>
                <a:gd name="T89" fmla="*/ 1051 w 1051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51" h="421">
                  <a:moveTo>
                    <a:pt x="355" y="0"/>
                  </a:moveTo>
                  <a:lnTo>
                    <a:pt x="287" y="7"/>
                  </a:lnTo>
                  <a:lnTo>
                    <a:pt x="220" y="32"/>
                  </a:lnTo>
                  <a:lnTo>
                    <a:pt x="162" y="65"/>
                  </a:lnTo>
                  <a:lnTo>
                    <a:pt x="108" y="109"/>
                  </a:lnTo>
                  <a:lnTo>
                    <a:pt x="63" y="157"/>
                  </a:lnTo>
                  <a:lnTo>
                    <a:pt x="31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3" y="340"/>
                  </a:lnTo>
                  <a:lnTo>
                    <a:pt x="45" y="384"/>
                  </a:lnTo>
                  <a:lnTo>
                    <a:pt x="94" y="410"/>
                  </a:lnTo>
                  <a:lnTo>
                    <a:pt x="121" y="417"/>
                  </a:lnTo>
                  <a:lnTo>
                    <a:pt x="153" y="421"/>
                  </a:lnTo>
                  <a:lnTo>
                    <a:pt x="898" y="421"/>
                  </a:lnTo>
                  <a:lnTo>
                    <a:pt x="929" y="417"/>
                  </a:lnTo>
                  <a:lnTo>
                    <a:pt x="956" y="410"/>
                  </a:lnTo>
                  <a:lnTo>
                    <a:pt x="1006" y="384"/>
                  </a:lnTo>
                  <a:lnTo>
                    <a:pt x="1037" y="340"/>
                  </a:lnTo>
                  <a:lnTo>
                    <a:pt x="1051" y="292"/>
                  </a:lnTo>
                  <a:lnTo>
                    <a:pt x="1042" y="252"/>
                  </a:lnTo>
                  <a:lnTo>
                    <a:pt x="1019" y="205"/>
                  </a:lnTo>
                  <a:lnTo>
                    <a:pt x="979" y="157"/>
                  </a:lnTo>
                  <a:lnTo>
                    <a:pt x="929" y="109"/>
                  </a:lnTo>
                  <a:lnTo>
                    <a:pt x="875" y="65"/>
                  </a:lnTo>
                  <a:lnTo>
                    <a:pt x="808" y="32"/>
                  </a:lnTo>
                  <a:lnTo>
                    <a:pt x="741" y="7"/>
                  </a:lnTo>
                  <a:lnTo>
                    <a:pt x="673" y="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476" name="Freeform 10">
              <a:extLst>
                <a:ext uri="{FF2B5EF4-FFF2-40B4-BE49-F238E27FC236}">
                  <a16:creationId xmlns:a16="http://schemas.microsoft.com/office/drawing/2014/main" id="{7D16A811-4B25-453D-9FA9-2C21500DE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380"/>
              <a:ext cx="1033" cy="421"/>
            </a:xfrm>
            <a:custGeom>
              <a:avLst/>
              <a:gdLst>
                <a:gd name="T0" fmla="*/ 346 w 1033"/>
                <a:gd name="T1" fmla="*/ 0 h 421"/>
                <a:gd name="T2" fmla="*/ 278 w 1033"/>
                <a:gd name="T3" fmla="*/ 7 h 421"/>
                <a:gd name="T4" fmla="*/ 215 w 1033"/>
                <a:gd name="T5" fmla="*/ 32 h 421"/>
                <a:gd name="T6" fmla="*/ 157 w 1033"/>
                <a:gd name="T7" fmla="*/ 65 h 421"/>
                <a:gd name="T8" fmla="*/ 108 w 1033"/>
                <a:gd name="T9" fmla="*/ 109 h 421"/>
                <a:gd name="T10" fmla="*/ 63 w 1033"/>
                <a:gd name="T11" fmla="*/ 157 h 421"/>
                <a:gd name="T12" fmla="*/ 27 w 1033"/>
                <a:gd name="T13" fmla="*/ 205 h 421"/>
                <a:gd name="T14" fmla="*/ 9 w 1033"/>
                <a:gd name="T15" fmla="*/ 252 h 421"/>
                <a:gd name="T16" fmla="*/ 0 w 1033"/>
                <a:gd name="T17" fmla="*/ 292 h 421"/>
                <a:gd name="T18" fmla="*/ 13 w 1033"/>
                <a:gd name="T19" fmla="*/ 340 h 421"/>
                <a:gd name="T20" fmla="*/ 45 w 1033"/>
                <a:gd name="T21" fmla="*/ 384 h 421"/>
                <a:gd name="T22" fmla="*/ 94 w 1033"/>
                <a:gd name="T23" fmla="*/ 410 h 421"/>
                <a:gd name="T24" fmla="*/ 121 w 1033"/>
                <a:gd name="T25" fmla="*/ 417 h 421"/>
                <a:gd name="T26" fmla="*/ 153 w 1033"/>
                <a:gd name="T27" fmla="*/ 421 h 421"/>
                <a:gd name="T28" fmla="*/ 880 w 1033"/>
                <a:gd name="T29" fmla="*/ 421 h 421"/>
                <a:gd name="T30" fmla="*/ 911 w 1033"/>
                <a:gd name="T31" fmla="*/ 417 h 421"/>
                <a:gd name="T32" fmla="*/ 938 w 1033"/>
                <a:gd name="T33" fmla="*/ 410 h 421"/>
                <a:gd name="T34" fmla="*/ 988 w 1033"/>
                <a:gd name="T35" fmla="*/ 384 h 421"/>
                <a:gd name="T36" fmla="*/ 1019 w 1033"/>
                <a:gd name="T37" fmla="*/ 340 h 421"/>
                <a:gd name="T38" fmla="*/ 1033 w 1033"/>
                <a:gd name="T39" fmla="*/ 292 h 421"/>
                <a:gd name="T40" fmla="*/ 1024 w 1033"/>
                <a:gd name="T41" fmla="*/ 252 h 421"/>
                <a:gd name="T42" fmla="*/ 1001 w 1033"/>
                <a:gd name="T43" fmla="*/ 205 h 421"/>
                <a:gd name="T44" fmla="*/ 961 w 1033"/>
                <a:gd name="T45" fmla="*/ 157 h 421"/>
                <a:gd name="T46" fmla="*/ 916 w 1033"/>
                <a:gd name="T47" fmla="*/ 109 h 421"/>
                <a:gd name="T48" fmla="*/ 857 w 1033"/>
                <a:gd name="T49" fmla="*/ 65 h 421"/>
                <a:gd name="T50" fmla="*/ 795 w 1033"/>
                <a:gd name="T51" fmla="*/ 32 h 421"/>
                <a:gd name="T52" fmla="*/ 727 w 1033"/>
                <a:gd name="T53" fmla="*/ 7 h 421"/>
                <a:gd name="T54" fmla="*/ 660 w 1033"/>
                <a:gd name="T55" fmla="*/ 0 h 421"/>
                <a:gd name="T56" fmla="*/ 346 w 1033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3"/>
                <a:gd name="T88" fmla="*/ 0 h 421"/>
                <a:gd name="T89" fmla="*/ 1033 w 1033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3" h="421">
                  <a:moveTo>
                    <a:pt x="346" y="0"/>
                  </a:moveTo>
                  <a:lnTo>
                    <a:pt x="278" y="7"/>
                  </a:lnTo>
                  <a:lnTo>
                    <a:pt x="215" y="32"/>
                  </a:lnTo>
                  <a:lnTo>
                    <a:pt x="157" y="65"/>
                  </a:lnTo>
                  <a:lnTo>
                    <a:pt x="108" y="109"/>
                  </a:lnTo>
                  <a:lnTo>
                    <a:pt x="63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3" y="340"/>
                  </a:lnTo>
                  <a:lnTo>
                    <a:pt x="45" y="384"/>
                  </a:lnTo>
                  <a:lnTo>
                    <a:pt x="94" y="410"/>
                  </a:lnTo>
                  <a:lnTo>
                    <a:pt x="121" y="417"/>
                  </a:lnTo>
                  <a:lnTo>
                    <a:pt x="153" y="421"/>
                  </a:lnTo>
                  <a:lnTo>
                    <a:pt x="880" y="421"/>
                  </a:lnTo>
                  <a:lnTo>
                    <a:pt x="911" y="417"/>
                  </a:lnTo>
                  <a:lnTo>
                    <a:pt x="938" y="410"/>
                  </a:lnTo>
                  <a:lnTo>
                    <a:pt x="988" y="384"/>
                  </a:lnTo>
                  <a:lnTo>
                    <a:pt x="1019" y="340"/>
                  </a:lnTo>
                  <a:lnTo>
                    <a:pt x="1033" y="292"/>
                  </a:lnTo>
                  <a:lnTo>
                    <a:pt x="1024" y="252"/>
                  </a:lnTo>
                  <a:lnTo>
                    <a:pt x="1001" y="205"/>
                  </a:lnTo>
                  <a:lnTo>
                    <a:pt x="961" y="157"/>
                  </a:lnTo>
                  <a:lnTo>
                    <a:pt x="916" y="109"/>
                  </a:lnTo>
                  <a:lnTo>
                    <a:pt x="857" y="65"/>
                  </a:lnTo>
                  <a:lnTo>
                    <a:pt x="795" y="32"/>
                  </a:lnTo>
                  <a:lnTo>
                    <a:pt x="727" y="7"/>
                  </a:lnTo>
                  <a:lnTo>
                    <a:pt x="660" y="0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92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477" name="Freeform 11">
              <a:extLst>
                <a:ext uri="{FF2B5EF4-FFF2-40B4-BE49-F238E27FC236}">
                  <a16:creationId xmlns:a16="http://schemas.microsoft.com/office/drawing/2014/main" id="{E689CF96-F307-4C8E-AF2C-BA58168AA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380"/>
              <a:ext cx="1020" cy="421"/>
            </a:xfrm>
            <a:custGeom>
              <a:avLst/>
              <a:gdLst>
                <a:gd name="T0" fmla="*/ 342 w 1020"/>
                <a:gd name="T1" fmla="*/ 0 h 421"/>
                <a:gd name="T2" fmla="*/ 279 w 1020"/>
                <a:gd name="T3" fmla="*/ 7 h 421"/>
                <a:gd name="T4" fmla="*/ 216 w 1020"/>
                <a:gd name="T5" fmla="*/ 32 h 421"/>
                <a:gd name="T6" fmla="*/ 158 w 1020"/>
                <a:gd name="T7" fmla="*/ 65 h 421"/>
                <a:gd name="T8" fmla="*/ 104 w 1020"/>
                <a:gd name="T9" fmla="*/ 109 h 421"/>
                <a:gd name="T10" fmla="*/ 63 w 1020"/>
                <a:gd name="T11" fmla="*/ 157 h 421"/>
                <a:gd name="T12" fmla="*/ 27 w 1020"/>
                <a:gd name="T13" fmla="*/ 205 h 421"/>
                <a:gd name="T14" fmla="*/ 9 w 1020"/>
                <a:gd name="T15" fmla="*/ 252 h 421"/>
                <a:gd name="T16" fmla="*/ 0 w 1020"/>
                <a:gd name="T17" fmla="*/ 292 h 421"/>
                <a:gd name="T18" fmla="*/ 14 w 1020"/>
                <a:gd name="T19" fmla="*/ 340 h 421"/>
                <a:gd name="T20" fmla="*/ 45 w 1020"/>
                <a:gd name="T21" fmla="*/ 384 h 421"/>
                <a:gd name="T22" fmla="*/ 95 w 1020"/>
                <a:gd name="T23" fmla="*/ 410 h 421"/>
                <a:gd name="T24" fmla="*/ 122 w 1020"/>
                <a:gd name="T25" fmla="*/ 417 h 421"/>
                <a:gd name="T26" fmla="*/ 153 w 1020"/>
                <a:gd name="T27" fmla="*/ 421 h 421"/>
                <a:gd name="T28" fmla="*/ 867 w 1020"/>
                <a:gd name="T29" fmla="*/ 421 h 421"/>
                <a:gd name="T30" fmla="*/ 898 w 1020"/>
                <a:gd name="T31" fmla="*/ 417 h 421"/>
                <a:gd name="T32" fmla="*/ 925 w 1020"/>
                <a:gd name="T33" fmla="*/ 410 h 421"/>
                <a:gd name="T34" fmla="*/ 975 w 1020"/>
                <a:gd name="T35" fmla="*/ 384 h 421"/>
                <a:gd name="T36" fmla="*/ 1006 w 1020"/>
                <a:gd name="T37" fmla="*/ 340 h 421"/>
                <a:gd name="T38" fmla="*/ 1020 w 1020"/>
                <a:gd name="T39" fmla="*/ 292 h 421"/>
                <a:gd name="T40" fmla="*/ 1011 w 1020"/>
                <a:gd name="T41" fmla="*/ 252 h 421"/>
                <a:gd name="T42" fmla="*/ 988 w 1020"/>
                <a:gd name="T43" fmla="*/ 205 h 421"/>
                <a:gd name="T44" fmla="*/ 948 w 1020"/>
                <a:gd name="T45" fmla="*/ 157 h 421"/>
                <a:gd name="T46" fmla="*/ 903 w 1020"/>
                <a:gd name="T47" fmla="*/ 109 h 421"/>
                <a:gd name="T48" fmla="*/ 844 w 1020"/>
                <a:gd name="T49" fmla="*/ 65 h 421"/>
                <a:gd name="T50" fmla="*/ 782 w 1020"/>
                <a:gd name="T51" fmla="*/ 32 h 421"/>
                <a:gd name="T52" fmla="*/ 719 w 1020"/>
                <a:gd name="T53" fmla="*/ 7 h 421"/>
                <a:gd name="T54" fmla="*/ 651 w 1020"/>
                <a:gd name="T55" fmla="*/ 0 h 421"/>
                <a:gd name="T56" fmla="*/ 342 w 1020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20"/>
                <a:gd name="T88" fmla="*/ 0 h 421"/>
                <a:gd name="T89" fmla="*/ 1020 w 1020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20" h="421">
                  <a:moveTo>
                    <a:pt x="342" y="0"/>
                  </a:moveTo>
                  <a:lnTo>
                    <a:pt x="279" y="7"/>
                  </a:lnTo>
                  <a:lnTo>
                    <a:pt x="216" y="32"/>
                  </a:lnTo>
                  <a:lnTo>
                    <a:pt x="158" y="65"/>
                  </a:lnTo>
                  <a:lnTo>
                    <a:pt x="104" y="109"/>
                  </a:lnTo>
                  <a:lnTo>
                    <a:pt x="63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4" y="340"/>
                  </a:lnTo>
                  <a:lnTo>
                    <a:pt x="45" y="384"/>
                  </a:lnTo>
                  <a:lnTo>
                    <a:pt x="95" y="410"/>
                  </a:lnTo>
                  <a:lnTo>
                    <a:pt x="122" y="417"/>
                  </a:lnTo>
                  <a:lnTo>
                    <a:pt x="153" y="421"/>
                  </a:lnTo>
                  <a:lnTo>
                    <a:pt x="867" y="421"/>
                  </a:lnTo>
                  <a:lnTo>
                    <a:pt x="898" y="417"/>
                  </a:lnTo>
                  <a:lnTo>
                    <a:pt x="925" y="410"/>
                  </a:lnTo>
                  <a:lnTo>
                    <a:pt x="975" y="384"/>
                  </a:lnTo>
                  <a:lnTo>
                    <a:pt x="1006" y="340"/>
                  </a:lnTo>
                  <a:lnTo>
                    <a:pt x="1020" y="292"/>
                  </a:lnTo>
                  <a:lnTo>
                    <a:pt x="1011" y="252"/>
                  </a:lnTo>
                  <a:lnTo>
                    <a:pt x="988" y="205"/>
                  </a:lnTo>
                  <a:lnTo>
                    <a:pt x="948" y="157"/>
                  </a:lnTo>
                  <a:lnTo>
                    <a:pt x="903" y="109"/>
                  </a:lnTo>
                  <a:lnTo>
                    <a:pt x="844" y="65"/>
                  </a:lnTo>
                  <a:lnTo>
                    <a:pt x="782" y="32"/>
                  </a:lnTo>
                  <a:lnTo>
                    <a:pt x="719" y="7"/>
                  </a:lnTo>
                  <a:lnTo>
                    <a:pt x="651" y="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478" name="Freeform 12">
              <a:extLst>
                <a:ext uri="{FF2B5EF4-FFF2-40B4-BE49-F238E27FC236}">
                  <a16:creationId xmlns:a16="http://schemas.microsoft.com/office/drawing/2014/main" id="{1B5183F6-4D76-459B-808E-9E0E8B284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380"/>
              <a:ext cx="997" cy="421"/>
            </a:xfrm>
            <a:custGeom>
              <a:avLst/>
              <a:gdLst>
                <a:gd name="T0" fmla="*/ 337 w 997"/>
                <a:gd name="T1" fmla="*/ 0 h 421"/>
                <a:gd name="T2" fmla="*/ 274 w 997"/>
                <a:gd name="T3" fmla="*/ 7 h 421"/>
                <a:gd name="T4" fmla="*/ 211 w 997"/>
                <a:gd name="T5" fmla="*/ 32 h 421"/>
                <a:gd name="T6" fmla="*/ 153 w 997"/>
                <a:gd name="T7" fmla="*/ 65 h 421"/>
                <a:gd name="T8" fmla="*/ 104 w 997"/>
                <a:gd name="T9" fmla="*/ 109 h 421"/>
                <a:gd name="T10" fmla="*/ 59 w 997"/>
                <a:gd name="T11" fmla="*/ 157 h 421"/>
                <a:gd name="T12" fmla="*/ 27 w 997"/>
                <a:gd name="T13" fmla="*/ 205 h 421"/>
                <a:gd name="T14" fmla="*/ 9 w 997"/>
                <a:gd name="T15" fmla="*/ 252 h 421"/>
                <a:gd name="T16" fmla="*/ 0 w 997"/>
                <a:gd name="T17" fmla="*/ 292 h 421"/>
                <a:gd name="T18" fmla="*/ 14 w 997"/>
                <a:gd name="T19" fmla="*/ 340 h 421"/>
                <a:gd name="T20" fmla="*/ 45 w 997"/>
                <a:gd name="T21" fmla="*/ 384 h 421"/>
                <a:gd name="T22" fmla="*/ 90 w 997"/>
                <a:gd name="T23" fmla="*/ 410 h 421"/>
                <a:gd name="T24" fmla="*/ 117 w 997"/>
                <a:gd name="T25" fmla="*/ 417 h 421"/>
                <a:gd name="T26" fmla="*/ 149 w 997"/>
                <a:gd name="T27" fmla="*/ 421 h 421"/>
                <a:gd name="T28" fmla="*/ 853 w 997"/>
                <a:gd name="T29" fmla="*/ 421 h 421"/>
                <a:gd name="T30" fmla="*/ 885 w 997"/>
                <a:gd name="T31" fmla="*/ 417 h 421"/>
                <a:gd name="T32" fmla="*/ 912 w 997"/>
                <a:gd name="T33" fmla="*/ 410 h 421"/>
                <a:gd name="T34" fmla="*/ 957 w 997"/>
                <a:gd name="T35" fmla="*/ 384 h 421"/>
                <a:gd name="T36" fmla="*/ 988 w 997"/>
                <a:gd name="T37" fmla="*/ 340 h 421"/>
                <a:gd name="T38" fmla="*/ 997 w 997"/>
                <a:gd name="T39" fmla="*/ 292 h 421"/>
                <a:gd name="T40" fmla="*/ 988 w 997"/>
                <a:gd name="T41" fmla="*/ 252 h 421"/>
                <a:gd name="T42" fmla="*/ 966 w 997"/>
                <a:gd name="T43" fmla="*/ 205 h 421"/>
                <a:gd name="T44" fmla="*/ 930 w 997"/>
                <a:gd name="T45" fmla="*/ 157 h 421"/>
                <a:gd name="T46" fmla="*/ 885 w 997"/>
                <a:gd name="T47" fmla="*/ 109 h 421"/>
                <a:gd name="T48" fmla="*/ 831 w 997"/>
                <a:gd name="T49" fmla="*/ 65 h 421"/>
                <a:gd name="T50" fmla="*/ 768 w 997"/>
                <a:gd name="T51" fmla="*/ 32 h 421"/>
                <a:gd name="T52" fmla="*/ 705 w 997"/>
                <a:gd name="T53" fmla="*/ 7 h 421"/>
                <a:gd name="T54" fmla="*/ 642 w 997"/>
                <a:gd name="T55" fmla="*/ 0 h 421"/>
                <a:gd name="T56" fmla="*/ 337 w 997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97"/>
                <a:gd name="T88" fmla="*/ 0 h 421"/>
                <a:gd name="T89" fmla="*/ 997 w 997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97" h="421">
                  <a:moveTo>
                    <a:pt x="337" y="0"/>
                  </a:moveTo>
                  <a:lnTo>
                    <a:pt x="274" y="7"/>
                  </a:lnTo>
                  <a:lnTo>
                    <a:pt x="211" y="32"/>
                  </a:lnTo>
                  <a:lnTo>
                    <a:pt x="153" y="65"/>
                  </a:lnTo>
                  <a:lnTo>
                    <a:pt x="104" y="109"/>
                  </a:lnTo>
                  <a:lnTo>
                    <a:pt x="59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4" y="340"/>
                  </a:lnTo>
                  <a:lnTo>
                    <a:pt x="45" y="384"/>
                  </a:lnTo>
                  <a:lnTo>
                    <a:pt x="90" y="410"/>
                  </a:lnTo>
                  <a:lnTo>
                    <a:pt x="117" y="417"/>
                  </a:lnTo>
                  <a:lnTo>
                    <a:pt x="149" y="421"/>
                  </a:lnTo>
                  <a:lnTo>
                    <a:pt x="853" y="421"/>
                  </a:lnTo>
                  <a:lnTo>
                    <a:pt x="885" y="417"/>
                  </a:lnTo>
                  <a:lnTo>
                    <a:pt x="912" y="410"/>
                  </a:lnTo>
                  <a:lnTo>
                    <a:pt x="957" y="384"/>
                  </a:lnTo>
                  <a:lnTo>
                    <a:pt x="988" y="340"/>
                  </a:lnTo>
                  <a:lnTo>
                    <a:pt x="997" y="292"/>
                  </a:lnTo>
                  <a:lnTo>
                    <a:pt x="988" y="252"/>
                  </a:lnTo>
                  <a:lnTo>
                    <a:pt x="966" y="205"/>
                  </a:lnTo>
                  <a:lnTo>
                    <a:pt x="930" y="157"/>
                  </a:lnTo>
                  <a:lnTo>
                    <a:pt x="885" y="109"/>
                  </a:lnTo>
                  <a:lnTo>
                    <a:pt x="831" y="65"/>
                  </a:lnTo>
                  <a:lnTo>
                    <a:pt x="768" y="32"/>
                  </a:lnTo>
                  <a:lnTo>
                    <a:pt x="705" y="7"/>
                  </a:lnTo>
                  <a:lnTo>
                    <a:pt x="642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479" name="Freeform 13">
              <a:extLst>
                <a:ext uri="{FF2B5EF4-FFF2-40B4-BE49-F238E27FC236}">
                  <a16:creationId xmlns:a16="http://schemas.microsoft.com/office/drawing/2014/main" id="{CEC0541D-A566-4D96-8080-5EC8D47A8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380"/>
              <a:ext cx="979" cy="421"/>
            </a:xfrm>
            <a:custGeom>
              <a:avLst/>
              <a:gdLst>
                <a:gd name="T0" fmla="*/ 328 w 979"/>
                <a:gd name="T1" fmla="*/ 0 h 421"/>
                <a:gd name="T2" fmla="*/ 265 w 979"/>
                <a:gd name="T3" fmla="*/ 7 h 421"/>
                <a:gd name="T4" fmla="*/ 207 w 979"/>
                <a:gd name="T5" fmla="*/ 32 h 421"/>
                <a:gd name="T6" fmla="*/ 149 w 979"/>
                <a:gd name="T7" fmla="*/ 65 h 421"/>
                <a:gd name="T8" fmla="*/ 99 w 979"/>
                <a:gd name="T9" fmla="*/ 109 h 421"/>
                <a:gd name="T10" fmla="*/ 59 w 979"/>
                <a:gd name="T11" fmla="*/ 157 h 421"/>
                <a:gd name="T12" fmla="*/ 27 w 979"/>
                <a:gd name="T13" fmla="*/ 205 h 421"/>
                <a:gd name="T14" fmla="*/ 9 w 979"/>
                <a:gd name="T15" fmla="*/ 252 h 421"/>
                <a:gd name="T16" fmla="*/ 0 w 979"/>
                <a:gd name="T17" fmla="*/ 292 h 421"/>
                <a:gd name="T18" fmla="*/ 9 w 979"/>
                <a:gd name="T19" fmla="*/ 340 h 421"/>
                <a:gd name="T20" fmla="*/ 41 w 979"/>
                <a:gd name="T21" fmla="*/ 384 h 421"/>
                <a:gd name="T22" fmla="*/ 86 w 979"/>
                <a:gd name="T23" fmla="*/ 410 h 421"/>
                <a:gd name="T24" fmla="*/ 113 w 979"/>
                <a:gd name="T25" fmla="*/ 417 h 421"/>
                <a:gd name="T26" fmla="*/ 144 w 979"/>
                <a:gd name="T27" fmla="*/ 421 h 421"/>
                <a:gd name="T28" fmla="*/ 835 w 979"/>
                <a:gd name="T29" fmla="*/ 421 h 421"/>
                <a:gd name="T30" fmla="*/ 889 w 979"/>
                <a:gd name="T31" fmla="*/ 410 h 421"/>
                <a:gd name="T32" fmla="*/ 934 w 979"/>
                <a:gd name="T33" fmla="*/ 384 h 421"/>
                <a:gd name="T34" fmla="*/ 966 w 979"/>
                <a:gd name="T35" fmla="*/ 340 h 421"/>
                <a:gd name="T36" fmla="*/ 979 w 979"/>
                <a:gd name="T37" fmla="*/ 292 h 421"/>
                <a:gd name="T38" fmla="*/ 970 w 979"/>
                <a:gd name="T39" fmla="*/ 252 h 421"/>
                <a:gd name="T40" fmla="*/ 948 w 979"/>
                <a:gd name="T41" fmla="*/ 205 h 421"/>
                <a:gd name="T42" fmla="*/ 912 w 979"/>
                <a:gd name="T43" fmla="*/ 157 h 421"/>
                <a:gd name="T44" fmla="*/ 867 w 979"/>
                <a:gd name="T45" fmla="*/ 109 h 421"/>
                <a:gd name="T46" fmla="*/ 813 w 979"/>
                <a:gd name="T47" fmla="*/ 65 h 421"/>
                <a:gd name="T48" fmla="*/ 755 w 979"/>
                <a:gd name="T49" fmla="*/ 32 h 421"/>
                <a:gd name="T50" fmla="*/ 692 w 979"/>
                <a:gd name="T51" fmla="*/ 7 h 421"/>
                <a:gd name="T52" fmla="*/ 629 w 979"/>
                <a:gd name="T53" fmla="*/ 0 h 421"/>
                <a:gd name="T54" fmla="*/ 328 w 979"/>
                <a:gd name="T55" fmla="*/ 0 h 4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79"/>
                <a:gd name="T85" fmla="*/ 0 h 421"/>
                <a:gd name="T86" fmla="*/ 979 w 979"/>
                <a:gd name="T87" fmla="*/ 421 h 42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79" h="421">
                  <a:moveTo>
                    <a:pt x="328" y="0"/>
                  </a:moveTo>
                  <a:lnTo>
                    <a:pt x="265" y="7"/>
                  </a:lnTo>
                  <a:lnTo>
                    <a:pt x="207" y="32"/>
                  </a:lnTo>
                  <a:lnTo>
                    <a:pt x="149" y="65"/>
                  </a:lnTo>
                  <a:lnTo>
                    <a:pt x="99" y="109"/>
                  </a:lnTo>
                  <a:lnTo>
                    <a:pt x="59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9" y="340"/>
                  </a:lnTo>
                  <a:lnTo>
                    <a:pt x="41" y="384"/>
                  </a:lnTo>
                  <a:lnTo>
                    <a:pt x="86" y="410"/>
                  </a:lnTo>
                  <a:lnTo>
                    <a:pt x="113" y="417"/>
                  </a:lnTo>
                  <a:lnTo>
                    <a:pt x="144" y="421"/>
                  </a:lnTo>
                  <a:lnTo>
                    <a:pt x="835" y="421"/>
                  </a:lnTo>
                  <a:lnTo>
                    <a:pt x="889" y="410"/>
                  </a:lnTo>
                  <a:lnTo>
                    <a:pt x="934" y="384"/>
                  </a:lnTo>
                  <a:lnTo>
                    <a:pt x="966" y="340"/>
                  </a:lnTo>
                  <a:lnTo>
                    <a:pt x="979" y="292"/>
                  </a:lnTo>
                  <a:lnTo>
                    <a:pt x="970" y="252"/>
                  </a:lnTo>
                  <a:lnTo>
                    <a:pt x="948" y="205"/>
                  </a:lnTo>
                  <a:lnTo>
                    <a:pt x="912" y="157"/>
                  </a:lnTo>
                  <a:lnTo>
                    <a:pt x="867" y="109"/>
                  </a:lnTo>
                  <a:lnTo>
                    <a:pt x="813" y="65"/>
                  </a:lnTo>
                  <a:lnTo>
                    <a:pt x="755" y="32"/>
                  </a:lnTo>
                  <a:lnTo>
                    <a:pt x="692" y="7"/>
                  </a:lnTo>
                  <a:lnTo>
                    <a:pt x="629" y="0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480" name="Freeform 14">
              <a:extLst>
                <a:ext uri="{FF2B5EF4-FFF2-40B4-BE49-F238E27FC236}">
                  <a16:creationId xmlns:a16="http://schemas.microsoft.com/office/drawing/2014/main" id="{47B89D20-6B9E-4DF8-89B7-FD9D9A322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" y="380"/>
              <a:ext cx="961" cy="421"/>
            </a:xfrm>
            <a:custGeom>
              <a:avLst/>
              <a:gdLst>
                <a:gd name="T0" fmla="*/ 319 w 961"/>
                <a:gd name="T1" fmla="*/ 0 h 421"/>
                <a:gd name="T2" fmla="*/ 256 w 961"/>
                <a:gd name="T3" fmla="*/ 7 h 421"/>
                <a:gd name="T4" fmla="*/ 198 w 961"/>
                <a:gd name="T5" fmla="*/ 32 h 421"/>
                <a:gd name="T6" fmla="*/ 144 w 961"/>
                <a:gd name="T7" fmla="*/ 65 h 421"/>
                <a:gd name="T8" fmla="*/ 99 w 961"/>
                <a:gd name="T9" fmla="*/ 109 h 421"/>
                <a:gd name="T10" fmla="*/ 59 w 961"/>
                <a:gd name="T11" fmla="*/ 157 h 421"/>
                <a:gd name="T12" fmla="*/ 27 w 961"/>
                <a:gd name="T13" fmla="*/ 205 h 421"/>
                <a:gd name="T14" fmla="*/ 9 w 961"/>
                <a:gd name="T15" fmla="*/ 252 h 421"/>
                <a:gd name="T16" fmla="*/ 0 w 961"/>
                <a:gd name="T17" fmla="*/ 292 h 421"/>
                <a:gd name="T18" fmla="*/ 9 w 961"/>
                <a:gd name="T19" fmla="*/ 340 h 421"/>
                <a:gd name="T20" fmla="*/ 41 w 961"/>
                <a:gd name="T21" fmla="*/ 384 h 421"/>
                <a:gd name="T22" fmla="*/ 86 w 961"/>
                <a:gd name="T23" fmla="*/ 410 h 421"/>
                <a:gd name="T24" fmla="*/ 113 w 961"/>
                <a:gd name="T25" fmla="*/ 417 h 421"/>
                <a:gd name="T26" fmla="*/ 140 w 961"/>
                <a:gd name="T27" fmla="*/ 421 h 421"/>
                <a:gd name="T28" fmla="*/ 817 w 961"/>
                <a:gd name="T29" fmla="*/ 421 h 421"/>
                <a:gd name="T30" fmla="*/ 849 w 961"/>
                <a:gd name="T31" fmla="*/ 417 h 421"/>
                <a:gd name="T32" fmla="*/ 876 w 961"/>
                <a:gd name="T33" fmla="*/ 410 h 421"/>
                <a:gd name="T34" fmla="*/ 921 w 961"/>
                <a:gd name="T35" fmla="*/ 384 h 421"/>
                <a:gd name="T36" fmla="*/ 952 w 961"/>
                <a:gd name="T37" fmla="*/ 340 h 421"/>
                <a:gd name="T38" fmla="*/ 961 w 961"/>
                <a:gd name="T39" fmla="*/ 292 h 421"/>
                <a:gd name="T40" fmla="*/ 952 w 961"/>
                <a:gd name="T41" fmla="*/ 252 h 421"/>
                <a:gd name="T42" fmla="*/ 930 w 961"/>
                <a:gd name="T43" fmla="*/ 205 h 421"/>
                <a:gd name="T44" fmla="*/ 894 w 961"/>
                <a:gd name="T45" fmla="*/ 157 h 421"/>
                <a:gd name="T46" fmla="*/ 849 w 961"/>
                <a:gd name="T47" fmla="*/ 109 h 421"/>
                <a:gd name="T48" fmla="*/ 800 w 961"/>
                <a:gd name="T49" fmla="*/ 65 h 421"/>
                <a:gd name="T50" fmla="*/ 741 w 961"/>
                <a:gd name="T51" fmla="*/ 32 h 421"/>
                <a:gd name="T52" fmla="*/ 678 w 961"/>
                <a:gd name="T53" fmla="*/ 7 h 421"/>
                <a:gd name="T54" fmla="*/ 615 w 961"/>
                <a:gd name="T55" fmla="*/ 0 h 421"/>
                <a:gd name="T56" fmla="*/ 319 w 961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1"/>
                <a:gd name="T88" fmla="*/ 0 h 421"/>
                <a:gd name="T89" fmla="*/ 961 w 961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1" h="421">
                  <a:moveTo>
                    <a:pt x="319" y="0"/>
                  </a:moveTo>
                  <a:lnTo>
                    <a:pt x="256" y="7"/>
                  </a:lnTo>
                  <a:lnTo>
                    <a:pt x="198" y="32"/>
                  </a:lnTo>
                  <a:lnTo>
                    <a:pt x="144" y="65"/>
                  </a:lnTo>
                  <a:lnTo>
                    <a:pt x="99" y="109"/>
                  </a:lnTo>
                  <a:lnTo>
                    <a:pt x="59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9" y="340"/>
                  </a:lnTo>
                  <a:lnTo>
                    <a:pt x="41" y="384"/>
                  </a:lnTo>
                  <a:lnTo>
                    <a:pt x="86" y="410"/>
                  </a:lnTo>
                  <a:lnTo>
                    <a:pt x="113" y="417"/>
                  </a:lnTo>
                  <a:lnTo>
                    <a:pt x="140" y="421"/>
                  </a:lnTo>
                  <a:lnTo>
                    <a:pt x="817" y="421"/>
                  </a:lnTo>
                  <a:lnTo>
                    <a:pt x="849" y="417"/>
                  </a:lnTo>
                  <a:lnTo>
                    <a:pt x="876" y="410"/>
                  </a:lnTo>
                  <a:lnTo>
                    <a:pt x="921" y="384"/>
                  </a:lnTo>
                  <a:lnTo>
                    <a:pt x="952" y="340"/>
                  </a:lnTo>
                  <a:lnTo>
                    <a:pt x="961" y="292"/>
                  </a:lnTo>
                  <a:lnTo>
                    <a:pt x="952" y="252"/>
                  </a:lnTo>
                  <a:lnTo>
                    <a:pt x="930" y="205"/>
                  </a:lnTo>
                  <a:lnTo>
                    <a:pt x="894" y="157"/>
                  </a:lnTo>
                  <a:lnTo>
                    <a:pt x="849" y="109"/>
                  </a:lnTo>
                  <a:lnTo>
                    <a:pt x="800" y="65"/>
                  </a:lnTo>
                  <a:lnTo>
                    <a:pt x="741" y="32"/>
                  </a:lnTo>
                  <a:lnTo>
                    <a:pt x="678" y="7"/>
                  </a:lnTo>
                  <a:lnTo>
                    <a:pt x="615" y="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481" name="Freeform 15">
              <a:extLst>
                <a:ext uri="{FF2B5EF4-FFF2-40B4-BE49-F238E27FC236}">
                  <a16:creationId xmlns:a16="http://schemas.microsoft.com/office/drawing/2014/main" id="{E3E819C7-25AA-4F63-A7CC-062B0D066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380"/>
              <a:ext cx="939" cy="421"/>
            </a:xfrm>
            <a:custGeom>
              <a:avLst/>
              <a:gdLst>
                <a:gd name="T0" fmla="*/ 315 w 939"/>
                <a:gd name="T1" fmla="*/ 0 h 421"/>
                <a:gd name="T2" fmla="*/ 256 w 939"/>
                <a:gd name="T3" fmla="*/ 7 h 421"/>
                <a:gd name="T4" fmla="*/ 198 w 939"/>
                <a:gd name="T5" fmla="*/ 32 h 421"/>
                <a:gd name="T6" fmla="*/ 144 w 939"/>
                <a:gd name="T7" fmla="*/ 65 h 421"/>
                <a:gd name="T8" fmla="*/ 99 w 939"/>
                <a:gd name="T9" fmla="*/ 109 h 421"/>
                <a:gd name="T10" fmla="*/ 59 w 939"/>
                <a:gd name="T11" fmla="*/ 157 h 421"/>
                <a:gd name="T12" fmla="*/ 27 w 939"/>
                <a:gd name="T13" fmla="*/ 205 h 421"/>
                <a:gd name="T14" fmla="*/ 9 w 939"/>
                <a:gd name="T15" fmla="*/ 252 h 421"/>
                <a:gd name="T16" fmla="*/ 0 w 939"/>
                <a:gd name="T17" fmla="*/ 292 h 421"/>
                <a:gd name="T18" fmla="*/ 9 w 939"/>
                <a:gd name="T19" fmla="*/ 340 h 421"/>
                <a:gd name="T20" fmla="*/ 41 w 939"/>
                <a:gd name="T21" fmla="*/ 384 h 421"/>
                <a:gd name="T22" fmla="*/ 81 w 939"/>
                <a:gd name="T23" fmla="*/ 410 h 421"/>
                <a:gd name="T24" fmla="*/ 108 w 939"/>
                <a:gd name="T25" fmla="*/ 417 h 421"/>
                <a:gd name="T26" fmla="*/ 135 w 939"/>
                <a:gd name="T27" fmla="*/ 421 h 421"/>
                <a:gd name="T28" fmla="*/ 804 w 939"/>
                <a:gd name="T29" fmla="*/ 421 h 421"/>
                <a:gd name="T30" fmla="*/ 831 w 939"/>
                <a:gd name="T31" fmla="*/ 417 h 421"/>
                <a:gd name="T32" fmla="*/ 858 w 939"/>
                <a:gd name="T33" fmla="*/ 410 h 421"/>
                <a:gd name="T34" fmla="*/ 898 w 939"/>
                <a:gd name="T35" fmla="*/ 384 h 421"/>
                <a:gd name="T36" fmla="*/ 930 w 939"/>
                <a:gd name="T37" fmla="*/ 340 h 421"/>
                <a:gd name="T38" fmla="*/ 939 w 939"/>
                <a:gd name="T39" fmla="*/ 292 h 421"/>
                <a:gd name="T40" fmla="*/ 930 w 939"/>
                <a:gd name="T41" fmla="*/ 252 h 421"/>
                <a:gd name="T42" fmla="*/ 907 w 939"/>
                <a:gd name="T43" fmla="*/ 205 h 421"/>
                <a:gd name="T44" fmla="*/ 876 w 939"/>
                <a:gd name="T45" fmla="*/ 157 h 421"/>
                <a:gd name="T46" fmla="*/ 831 w 939"/>
                <a:gd name="T47" fmla="*/ 109 h 421"/>
                <a:gd name="T48" fmla="*/ 782 w 939"/>
                <a:gd name="T49" fmla="*/ 65 h 421"/>
                <a:gd name="T50" fmla="*/ 723 w 939"/>
                <a:gd name="T51" fmla="*/ 32 h 421"/>
                <a:gd name="T52" fmla="*/ 665 w 939"/>
                <a:gd name="T53" fmla="*/ 7 h 421"/>
                <a:gd name="T54" fmla="*/ 602 w 939"/>
                <a:gd name="T55" fmla="*/ 0 h 421"/>
                <a:gd name="T56" fmla="*/ 315 w 939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9"/>
                <a:gd name="T88" fmla="*/ 0 h 421"/>
                <a:gd name="T89" fmla="*/ 939 w 939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9" h="421">
                  <a:moveTo>
                    <a:pt x="315" y="0"/>
                  </a:moveTo>
                  <a:lnTo>
                    <a:pt x="256" y="7"/>
                  </a:lnTo>
                  <a:lnTo>
                    <a:pt x="198" y="32"/>
                  </a:lnTo>
                  <a:lnTo>
                    <a:pt x="144" y="65"/>
                  </a:lnTo>
                  <a:lnTo>
                    <a:pt x="99" y="109"/>
                  </a:lnTo>
                  <a:lnTo>
                    <a:pt x="59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9" y="340"/>
                  </a:lnTo>
                  <a:lnTo>
                    <a:pt x="41" y="384"/>
                  </a:lnTo>
                  <a:lnTo>
                    <a:pt x="81" y="410"/>
                  </a:lnTo>
                  <a:lnTo>
                    <a:pt x="108" y="417"/>
                  </a:lnTo>
                  <a:lnTo>
                    <a:pt x="135" y="421"/>
                  </a:lnTo>
                  <a:lnTo>
                    <a:pt x="804" y="421"/>
                  </a:lnTo>
                  <a:lnTo>
                    <a:pt x="831" y="417"/>
                  </a:lnTo>
                  <a:lnTo>
                    <a:pt x="858" y="410"/>
                  </a:lnTo>
                  <a:lnTo>
                    <a:pt x="898" y="384"/>
                  </a:lnTo>
                  <a:lnTo>
                    <a:pt x="930" y="340"/>
                  </a:lnTo>
                  <a:lnTo>
                    <a:pt x="939" y="292"/>
                  </a:lnTo>
                  <a:lnTo>
                    <a:pt x="930" y="252"/>
                  </a:lnTo>
                  <a:lnTo>
                    <a:pt x="907" y="205"/>
                  </a:lnTo>
                  <a:lnTo>
                    <a:pt x="876" y="157"/>
                  </a:lnTo>
                  <a:lnTo>
                    <a:pt x="831" y="109"/>
                  </a:lnTo>
                  <a:lnTo>
                    <a:pt x="782" y="65"/>
                  </a:lnTo>
                  <a:lnTo>
                    <a:pt x="723" y="32"/>
                  </a:lnTo>
                  <a:lnTo>
                    <a:pt x="665" y="7"/>
                  </a:lnTo>
                  <a:lnTo>
                    <a:pt x="602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482" name="Oval 16">
              <a:extLst>
                <a:ext uri="{FF2B5EF4-FFF2-40B4-BE49-F238E27FC236}">
                  <a16:creationId xmlns:a16="http://schemas.microsoft.com/office/drawing/2014/main" id="{0CC9D11C-77F3-4658-A83F-C768731D6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629"/>
              <a:ext cx="135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483" name="Oval 17">
              <a:extLst>
                <a:ext uri="{FF2B5EF4-FFF2-40B4-BE49-F238E27FC236}">
                  <a16:creationId xmlns:a16="http://schemas.microsoft.com/office/drawing/2014/main" id="{1FC9203F-8441-4A9E-9DC1-35037D8E8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632"/>
              <a:ext cx="135" cy="106"/>
            </a:xfrm>
            <a:prstGeom prst="ellipse">
              <a:avLst/>
            </a:pr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484" name="Oval 18">
              <a:extLst>
                <a:ext uri="{FF2B5EF4-FFF2-40B4-BE49-F238E27FC236}">
                  <a16:creationId xmlns:a16="http://schemas.microsoft.com/office/drawing/2014/main" id="{32A8C849-C30B-43B7-82CD-45B938AD0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632"/>
              <a:ext cx="126" cy="103"/>
            </a:xfrm>
            <a:prstGeom prst="ellipse">
              <a:avLst/>
            </a:pr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485" name="Oval 19">
              <a:extLst>
                <a:ext uri="{FF2B5EF4-FFF2-40B4-BE49-F238E27FC236}">
                  <a16:creationId xmlns:a16="http://schemas.microsoft.com/office/drawing/2014/main" id="{14FB5621-32AB-476A-9E0D-BBD167B05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632"/>
              <a:ext cx="121" cy="99"/>
            </a:xfrm>
            <a:prstGeom prst="ellipse">
              <a:avLst/>
            </a:pr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486" name="Oval 20">
              <a:extLst>
                <a:ext uri="{FF2B5EF4-FFF2-40B4-BE49-F238E27FC236}">
                  <a16:creationId xmlns:a16="http://schemas.microsoft.com/office/drawing/2014/main" id="{08FBA3C8-7176-4587-9742-38C7030B8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632"/>
              <a:ext cx="117" cy="95"/>
            </a:xfrm>
            <a:prstGeom prst="ellipse">
              <a:avLst/>
            </a:pr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487" name="Oval 21">
              <a:extLst>
                <a:ext uri="{FF2B5EF4-FFF2-40B4-BE49-F238E27FC236}">
                  <a16:creationId xmlns:a16="http://schemas.microsoft.com/office/drawing/2014/main" id="{ABDE2679-C59D-4D44-89CD-A165357EE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632"/>
              <a:ext cx="112" cy="92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488" name="Oval 22">
              <a:extLst>
                <a:ext uri="{FF2B5EF4-FFF2-40B4-BE49-F238E27FC236}">
                  <a16:creationId xmlns:a16="http://schemas.microsoft.com/office/drawing/2014/main" id="{1D685BD7-7D3A-4A33-B077-A3842892F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632"/>
              <a:ext cx="108" cy="88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489" name="Oval 23">
              <a:extLst>
                <a:ext uri="{FF2B5EF4-FFF2-40B4-BE49-F238E27FC236}">
                  <a16:creationId xmlns:a16="http://schemas.microsoft.com/office/drawing/2014/main" id="{07A4A94C-169D-41F5-8733-C43EEA703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" y="636"/>
              <a:ext cx="95" cy="7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490" name="Oval 24">
              <a:extLst>
                <a:ext uri="{FF2B5EF4-FFF2-40B4-BE49-F238E27FC236}">
                  <a16:creationId xmlns:a16="http://schemas.microsoft.com/office/drawing/2014/main" id="{F282A5BF-FB62-4D8D-89E1-681B35721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629"/>
              <a:ext cx="140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491" name="Oval 25">
              <a:extLst>
                <a:ext uri="{FF2B5EF4-FFF2-40B4-BE49-F238E27FC236}">
                  <a16:creationId xmlns:a16="http://schemas.microsoft.com/office/drawing/2014/main" id="{26288B5A-C4C1-4B51-B184-364343F11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632"/>
              <a:ext cx="131" cy="106"/>
            </a:xfrm>
            <a:prstGeom prst="ellipse">
              <a:avLst/>
            </a:pr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492" name="Oval 26">
              <a:extLst>
                <a:ext uri="{FF2B5EF4-FFF2-40B4-BE49-F238E27FC236}">
                  <a16:creationId xmlns:a16="http://schemas.microsoft.com/office/drawing/2014/main" id="{79FF68CF-377C-4695-AE3E-0DF45F8FF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632"/>
              <a:ext cx="126" cy="103"/>
            </a:xfrm>
            <a:prstGeom prst="ellipse">
              <a:avLst/>
            </a:pr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493" name="Oval 27">
              <a:extLst>
                <a:ext uri="{FF2B5EF4-FFF2-40B4-BE49-F238E27FC236}">
                  <a16:creationId xmlns:a16="http://schemas.microsoft.com/office/drawing/2014/main" id="{1CF6D16B-44B8-4811-84D3-E07CC5E3E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632"/>
              <a:ext cx="121" cy="99"/>
            </a:xfrm>
            <a:prstGeom prst="ellipse">
              <a:avLst/>
            </a:pr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494" name="Oval 28">
              <a:extLst>
                <a:ext uri="{FF2B5EF4-FFF2-40B4-BE49-F238E27FC236}">
                  <a16:creationId xmlns:a16="http://schemas.microsoft.com/office/drawing/2014/main" id="{63E193E7-E65F-409A-A45B-288BE8801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632"/>
              <a:ext cx="117" cy="95"/>
            </a:xfrm>
            <a:prstGeom prst="ellipse">
              <a:avLst/>
            </a:pr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495" name="Oval 29">
              <a:extLst>
                <a:ext uri="{FF2B5EF4-FFF2-40B4-BE49-F238E27FC236}">
                  <a16:creationId xmlns:a16="http://schemas.microsoft.com/office/drawing/2014/main" id="{B22FC528-5B98-4D55-B737-551C59B05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632"/>
              <a:ext cx="104" cy="92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496" name="Oval 30">
              <a:extLst>
                <a:ext uri="{FF2B5EF4-FFF2-40B4-BE49-F238E27FC236}">
                  <a16:creationId xmlns:a16="http://schemas.microsoft.com/office/drawing/2014/main" id="{B1561782-F7AF-40B4-88A3-77D6FB4F7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632"/>
              <a:ext cx="104" cy="88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497" name="Oval 31">
              <a:extLst>
                <a:ext uri="{FF2B5EF4-FFF2-40B4-BE49-F238E27FC236}">
                  <a16:creationId xmlns:a16="http://schemas.microsoft.com/office/drawing/2014/main" id="{372C6EDC-18E2-4021-91D4-860DEE086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636"/>
              <a:ext cx="99" cy="7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498" name="Freeform 32">
              <a:extLst>
                <a:ext uri="{FF2B5EF4-FFF2-40B4-BE49-F238E27FC236}">
                  <a16:creationId xmlns:a16="http://schemas.microsoft.com/office/drawing/2014/main" id="{480C7B08-129C-4A4B-AD5C-0FD86F73C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255"/>
              <a:ext cx="1562" cy="666"/>
            </a:xfrm>
            <a:custGeom>
              <a:avLst/>
              <a:gdLst>
                <a:gd name="T0" fmla="*/ 601 w 1562"/>
                <a:gd name="T1" fmla="*/ 0 h 666"/>
                <a:gd name="T2" fmla="*/ 493 w 1562"/>
                <a:gd name="T3" fmla="*/ 297 h 666"/>
                <a:gd name="T4" fmla="*/ 525 w 1562"/>
                <a:gd name="T5" fmla="*/ 527 h 666"/>
                <a:gd name="T6" fmla="*/ 49 w 1562"/>
                <a:gd name="T7" fmla="*/ 527 h 666"/>
                <a:gd name="T8" fmla="*/ 0 w 1562"/>
                <a:gd name="T9" fmla="*/ 666 h 666"/>
                <a:gd name="T10" fmla="*/ 1562 w 1562"/>
                <a:gd name="T11" fmla="*/ 666 h 666"/>
                <a:gd name="T12" fmla="*/ 1535 w 1562"/>
                <a:gd name="T13" fmla="*/ 527 h 666"/>
                <a:gd name="T14" fmla="*/ 1055 w 1562"/>
                <a:gd name="T15" fmla="*/ 527 h 666"/>
                <a:gd name="T16" fmla="*/ 1086 w 1562"/>
                <a:gd name="T17" fmla="*/ 297 h 666"/>
                <a:gd name="T18" fmla="*/ 974 w 1562"/>
                <a:gd name="T19" fmla="*/ 0 h 666"/>
                <a:gd name="T20" fmla="*/ 601 w 1562"/>
                <a:gd name="T21" fmla="*/ 0 h 6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62"/>
                <a:gd name="T34" fmla="*/ 0 h 666"/>
                <a:gd name="T35" fmla="*/ 1562 w 1562"/>
                <a:gd name="T36" fmla="*/ 666 h 6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62" h="666">
                  <a:moveTo>
                    <a:pt x="601" y="0"/>
                  </a:moveTo>
                  <a:lnTo>
                    <a:pt x="493" y="297"/>
                  </a:lnTo>
                  <a:lnTo>
                    <a:pt x="525" y="527"/>
                  </a:lnTo>
                  <a:lnTo>
                    <a:pt x="49" y="527"/>
                  </a:lnTo>
                  <a:lnTo>
                    <a:pt x="0" y="666"/>
                  </a:lnTo>
                  <a:lnTo>
                    <a:pt x="1562" y="666"/>
                  </a:lnTo>
                  <a:lnTo>
                    <a:pt x="1535" y="527"/>
                  </a:lnTo>
                  <a:lnTo>
                    <a:pt x="1055" y="527"/>
                  </a:lnTo>
                  <a:lnTo>
                    <a:pt x="1086" y="297"/>
                  </a:lnTo>
                  <a:lnTo>
                    <a:pt x="974" y="0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499" name="Rectangle 33">
              <a:extLst>
                <a:ext uri="{FF2B5EF4-FFF2-40B4-BE49-F238E27FC236}">
                  <a16:creationId xmlns:a16="http://schemas.microsoft.com/office/drawing/2014/main" id="{669C20BA-75C0-4F3C-884F-A7934D9B1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914"/>
              <a:ext cx="1584" cy="4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500" name="Freeform 34">
              <a:extLst>
                <a:ext uri="{FF2B5EF4-FFF2-40B4-BE49-F238E27FC236}">
                  <a16:creationId xmlns:a16="http://schemas.microsoft.com/office/drawing/2014/main" id="{990B19B8-AEA4-47EB-A0B9-99CE0C2E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277"/>
              <a:ext cx="517" cy="286"/>
            </a:xfrm>
            <a:custGeom>
              <a:avLst/>
              <a:gdLst>
                <a:gd name="T0" fmla="*/ 0 w 517"/>
                <a:gd name="T1" fmla="*/ 286 h 286"/>
                <a:gd name="T2" fmla="*/ 95 w 517"/>
                <a:gd name="T3" fmla="*/ 0 h 286"/>
                <a:gd name="T4" fmla="*/ 427 w 517"/>
                <a:gd name="T5" fmla="*/ 4 h 286"/>
                <a:gd name="T6" fmla="*/ 517 w 517"/>
                <a:gd name="T7" fmla="*/ 282 h 286"/>
                <a:gd name="T8" fmla="*/ 395 w 517"/>
                <a:gd name="T9" fmla="*/ 44 h 286"/>
                <a:gd name="T10" fmla="*/ 113 w 517"/>
                <a:gd name="T11" fmla="*/ 44 h 286"/>
                <a:gd name="T12" fmla="*/ 0 w 517"/>
                <a:gd name="T13" fmla="*/ 286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7"/>
                <a:gd name="T22" fmla="*/ 0 h 286"/>
                <a:gd name="T23" fmla="*/ 517 w 517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7" h="286">
                  <a:moveTo>
                    <a:pt x="0" y="286"/>
                  </a:moveTo>
                  <a:lnTo>
                    <a:pt x="95" y="0"/>
                  </a:lnTo>
                  <a:lnTo>
                    <a:pt x="427" y="4"/>
                  </a:lnTo>
                  <a:lnTo>
                    <a:pt x="517" y="282"/>
                  </a:lnTo>
                  <a:lnTo>
                    <a:pt x="395" y="44"/>
                  </a:lnTo>
                  <a:lnTo>
                    <a:pt x="113" y="44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501" name="AutoShape 35">
              <a:extLst>
                <a:ext uri="{FF2B5EF4-FFF2-40B4-BE49-F238E27FC236}">
                  <a16:creationId xmlns:a16="http://schemas.microsoft.com/office/drawing/2014/main" id="{81970FD7-8874-4869-9265-7F5B88452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369"/>
              <a:ext cx="310" cy="29"/>
            </a:xfrm>
            <a:prstGeom prst="roundRect">
              <a:avLst>
                <a:gd name="adj" fmla="val 3125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502" name="AutoShape 36">
              <a:extLst>
                <a:ext uri="{FF2B5EF4-FFF2-40B4-BE49-F238E27FC236}">
                  <a16:creationId xmlns:a16="http://schemas.microsoft.com/office/drawing/2014/main" id="{04E76499-3D2E-4DFC-82D9-77D3FFAD9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376"/>
              <a:ext cx="310" cy="18"/>
            </a:xfrm>
            <a:prstGeom prst="roundRect">
              <a:avLst>
                <a:gd name="adj" fmla="val 50000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503" name="AutoShape 37">
              <a:extLst>
                <a:ext uri="{FF2B5EF4-FFF2-40B4-BE49-F238E27FC236}">
                  <a16:creationId xmlns:a16="http://schemas.microsoft.com/office/drawing/2014/main" id="{80D879DC-9679-4AEC-B02D-11B6732E0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416"/>
              <a:ext cx="310" cy="29"/>
            </a:xfrm>
            <a:prstGeom prst="roundRect">
              <a:avLst>
                <a:gd name="adj" fmla="val 3125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504" name="AutoShape 38">
              <a:extLst>
                <a:ext uri="{FF2B5EF4-FFF2-40B4-BE49-F238E27FC236}">
                  <a16:creationId xmlns:a16="http://schemas.microsoft.com/office/drawing/2014/main" id="{5C7EE5C6-5052-419B-9307-8C7352C4C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423"/>
              <a:ext cx="310" cy="19"/>
            </a:xfrm>
            <a:prstGeom prst="roundRect">
              <a:avLst>
                <a:gd name="adj" fmla="val 50000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505" name="AutoShape 39">
              <a:extLst>
                <a:ext uri="{FF2B5EF4-FFF2-40B4-BE49-F238E27FC236}">
                  <a16:creationId xmlns:a16="http://schemas.microsoft.com/office/drawing/2014/main" id="{F5A1FFB3-CD37-4698-B87A-E1E34CB26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467"/>
              <a:ext cx="310" cy="30"/>
            </a:xfrm>
            <a:prstGeom prst="roundRect">
              <a:avLst>
                <a:gd name="adj" fmla="val 3125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506" name="AutoShape 40">
              <a:extLst>
                <a:ext uri="{FF2B5EF4-FFF2-40B4-BE49-F238E27FC236}">
                  <a16:creationId xmlns:a16="http://schemas.microsoft.com/office/drawing/2014/main" id="{6A0E4F50-A7A6-4F26-81BE-3C9DA9A6D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475"/>
              <a:ext cx="310" cy="25"/>
            </a:xfrm>
            <a:prstGeom prst="roundRect">
              <a:avLst>
                <a:gd name="adj" fmla="val 35713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507" name="AutoShape 41">
              <a:extLst>
                <a:ext uri="{FF2B5EF4-FFF2-40B4-BE49-F238E27FC236}">
                  <a16:creationId xmlns:a16="http://schemas.microsoft.com/office/drawing/2014/main" id="{4172E9B7-58C8-4430-B62C-1C0A807CD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519"/>
              <a:ext cx="431" cy="29"/>
            </a:xfrm>
            <a:prstGeom prst="roundRect">
              <a:avLst>
                <a:gd name="adj" fmla="val 375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508" name="AutoShape 42">
              <a:extLst>
                <a:ext uri="{FF2B5EF4-FFF2-40B4-BE49-F238E27FC236}">
                  <a16:creationId xmlns:a16="http://schemas.microsoft.com/office/drawing/2014/main" id="{FE84A441-A12A-4780-BE71-DC37C0A90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526"/>
              <a:ext cx="431" cy="26"/>
            </a:xfrm>
            <a:prstGeom prst="roundRect">
              <a:avLst>
                <a:gd name="adj" fmla="val 35713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509" name="AutoShape 43">
              <a:extLst>
                <a:ext uri="{FF2B5EF4-FFF2-40B4-BE49-F238E27FC236}">
                  <a16:creationId xmlns:a16="http://schemas.microsoft.com/office/drawing/2014/main" id="{6D3A1952-CA97-4269-BAB6-32AE44450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577"/>
              <a:ext cx="431" cy="26"/>
            </a:xfrm>
            <a:prstGeom prst="roundRect">
              <a:avLst>
                <a:gd name="adj" fmla="val 42856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510" name="AutoShape 44">
              <a:extLst>
                <a:ext uri="{FF2B5EF4-FFF2-40B4-BE49-F238E27FC236}">
                  <a16:creationId xmlns:a16="http://schemas.microsoft.com/office/drawing/2014/main" id="{D628AF3B-7C26-47B6-98FB-D8E012060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585"/>
              <a:ext cx="431" cy="18"/>
            </a:xfrm>
            <a:prstGeom prst="roundRect">
              <a:avLst>
                <a:gd name="adj" fmla="val 50000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511" name="AutoShape 45">
              <a:extLst>
                <a:ext uri="{FF2B5EF4-FFF2-40B4-BE49-F238E27FC236}">
                  <a16:creationId xmlns:a16="http://schemas.microsoft.com/office/drawing/2014/main" id="{0FC1D46D-E56E-48C0-9C7D-20F80A5BD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625"/>
              <a:ext cx="431" cy="29"/>
            </a:xfrm>
            <a:prstGeom prst="roundRect">
              <a:avLst>
                <a:gd name="adj" fmla="val 375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62512" name="AutoShape 46">
              <a:extLst>
                <a:ext uri="{FF2B5EF4-FFF2-40B4-BE49-F238E27FC236}">
                  <a16:creationId xmlns:a16="http://schemas.microsoft.com/office/drawing/2014/main" id="{7DA40426-4670-45B8-88BF-69836A674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632"/>
              <a:ext cx="431" cy="22"/>
            </a:xfrm>
            <a:prstGeom prst="roundRect">
              <a:avLst>
                <a:gd name="adj" fmla="val 41667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</p:grpSp>
      <p:sp>
        <p:nvSpPr>
          <p:cNvPr id="62468" name="TextBox 48">
            <a:extLst>
              <a:ext uri="{FF2B5EF4-FFF2-40B4-BE49-F238E27FC236}">
                <a16:creationId xmlns:a16="http://schemas.microsoft.com/office/drawing/2014/main" id="{C58F15C8-1215-4E12-ADD9-3298766A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3025775"/>
            <a:ext cx="30686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122031"/>
                </a:solidFill>
              </a:rPr>
              <a:t>Computer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122031"/>
                </a:solidFill>
              </a:rPr>
              <a:t>Networks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9858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>
            <a:extLst>
              <a:ext uri="{FF2B5EF4-FFF2-40B4-BE49-F238E27FC236}">
                <a16:creationId xmlns:a16="http://schemas.microsoft.com/office/drawing/2014/main" id="{789BA90D-EBA7-409F-A9F2-FC7F8BD5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AC321-874A-4858-8256-A45AA96BF62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3491" name="Title 1">
            <a:extLst>
              <a:ext uri="{FF2B5EF4-FFF2-40B4-BE49-F238E27FC236}">
                <a16:creationId xmlns:a16="http://schemas.microsoft.com/office/drawing/2014/main" id="{AD3827A5-C077-440B-889C-9F53F67009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pPr marL="838200" indent="-838200" eaLnBrk="1" hangingPunct="1"/>
            <a:r>
              <a:rPr lang="en-US" altLang="en-US" b="1" i="1" dirty="0"/>
              <a:t>Computer Networks</a:t>
            </a:r>
          </a:p>
        </p:txBody>
      </p:sp>
      <p:sp>
        <p:nvSpPr>
          <p:cNvPr id="63492" name="Content Placeholder 2">
            <a:extLst>
              <a:ext uri="{FF2B5EF4-FFF2-40B4-BE49-F238E27FC236}">
                <a16:creationId xmlns:a16="http://schemas.microsoft.com/office/drawing/2014/main" id="{25AB2552-8F1F-4EF4-B553-B4E730AF1C2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A network consists of connections between two or more computers that are linked by data cables or by wireless connectivity</a:t>
            </a:r>
            <a:r>
              <a:rPr lang="el-GR" altLang="en-US"/>
              <a:t> </a:t>
            </a:r>
            <a:endParaRPr lang="en-US" altLang="en-US" dirty="0"/>
          </a:p>
          <a:p>
            <a:pPr algn="just" eaLnBrk="1" hangingPunct="1">
              <a:lnSpc>
                <a:spcPct val="80000"/>
              </a:lnSpc>
            </a:pPr>
            <a:endParaRPr lang="en-US" altLang="en-US" dirty="0"/>
          </a:p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Network enables computers to share data and other resources between them </a:t>
            </a:r>
          </a:p>
        </p:txBody>
      </p:sp>
    </p:spTree>
    <p:extLst>
      <p:ext uri="{BB962C8B-B14F-4D97-AF65-F5344CB8AC3E}">
        <p14:creationId xmlns:p14="http://schemas.microsoft.com/office/powerpoint/2010/main" val="1692936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>
            <a:extLst>
              <a:ext uri="{FF2B5EF4-FFF2-40B4-BE49-F238E27FC236}">
                <a16:creationId xmlns:a16="http://schemas.microsoft.com/office/drawing/2014/main" id="{79CA1B51-5693-48C9-B7C4-3EEC976B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59C1CF-9824-44CF-B393-47F1D8B93D0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5539" name="Title 1">
            <a:extLst>
              <a:ext uri="{FF2B5EF4-FFF2-40B4-BE49-F238E27FC236}">
                <a16:creationId xmlns:a16="http://schemas.microsoft.com/office/drawing/2014/main" id="{81197353-F28E-4372-B4CD-4D933FE94E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0208" y="681037"/>
            <a:ext cx="7886700" cy="1325563"/>
          </a:xfrm>
        </p:spPr>
        <p:txBody>
          <a:bodyPr/>
          <a:lstStyle/>
          <a:p>
            <a:pPr marL="838200" indent="-838200" eaLnBrk="1" hangingPunct="1"/>
            <a:r>
              <a:rPr lang="en-US" altLang="en-US" b="1" i="1" dirty="0"/>
              <a:t>Network Types</a:t>
            </a:r>
          </a:p>
        </p:txBody>
      </p:sp>
      <p:sp>
        <p:nvSpPr>
          <p:cNvPr id="65540" name="Content Placeholder 2">
            <a:extLst>
              <a:ext uri="{FF2B5EF4-FFF2-40B4-BE49-F238E27FC236}">
                <a16:creationId xmlns:a16="http://schemas.microsoft.com/office/drawing/2014/main" id="{8B384C02-5665-4CE9-9007-94735C457B0D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70000"/>
              </a:lnSpc>
            </a:pPr>
            <a:r>
              <a:rPr lang="en-US" altLang="en-US" b="1" dirty="0"/>
              <a:t>Local Area Network (LAN) – </a:t>
            </a:r>
            <a:r>
              <a:rPr lang="en-US" altLang="en-US" dirty="0"/>
              <a:t>is a computer network covering a small geographic area, like a home, office, or group of buildings e.g. a school. </a:t>
            </a:r>
          </a:p>
          <a:p>
            <a:pPr algn="just" eaLnBrk="1" hangingPunct="1">
              <a:lnSpc>
                <a:spcPct val="70000"/>
              </a:lnSpc>
            </a:pPr>
            <a:r>
              <a:rPr lang="en-US" altLang="en-US" b="1" dirty="0"/>
              <a:t>Wide Area Network (WAN) </a:t>
            </a:r>
            <a:r>
              <a:rPr lang="en-US" altLang="en-US" dirty="0"/>
              <a:t>– is a computer network that covers a broad area (i.e., any network whose communication links cross metropolitan, regional, or national boundaries).</a:t>
            </a:r>
          </a:p>
          <a:p>
            <a:pPr algn="just" eaLnBrk="1" hangingPunct="1">
              <a:lnSpc>
                <a:spcPct val="70000"/>
              </a:lnSpc>
            </a:pPr>
            <a:r>
              <a:rPr lang="en-US" altLang="en-US" dirty="0"/>
              <a:t>The largest and most well-known example of a WAN is the </a:t>
            </a:r>
            <a:r>
              <a:rPr lang="en-US" altLang="en-US" b="1" dirty="0"/>
              <a:t>INTERNET</a:t>
            </a:r>
            <a:r>
              <a:rPr lang="en-US" alt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8150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>
            <a:extLst>
              <a:ext uri="{FF2B5EF4-FFF2-40B4-BE49-F238E27FC236}">
                <a16:creationId xmlns:a16="http://schemas.microsoft.com/office/drawing/2014/main" id="{059AA781-6C11-47FF-BE0B-3E574BFB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98F306-31D8-44BF-A6DD-C0A6AB84250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7587" name="Title 1">
            <a:extLst>
              <a:ext uri="{FF2B5EF4-FFF2-40B4-BE49-F238E27FC236}">
                <a16:creationId xmlns:a16="http://schemas.microsoft.com/office/drawing/2014/main" id="{CEFE7F22-D14E-4770-A01D-88AB6B1820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3798" y="681037"/>
            <a:ext cx="7886700" cy="1325563"/>
          </a:xfrm>
        </p:spPr>
        <p:txBody>
          <a:bodyPr/>
          <a:lstStyle/>
          <a:p>
            <a:pPr marL="838200" indent="-838200" eaLnBrk="1" hangingPunct="1"/>
            <a:r>
              <a:rPr lang="en-US" altLang="en-US" b="1" i="1" dirty="0"/>
              <a:t>Terminology and Devices</a:t>
            </a:r>
            <a:r>
              <a:rPr lang="en-US" altLang="en-US" dirty="0"/>
              <a:t> </a:t>
            </a:r>
          </a:p>
        </p:txBody>
      </p:sp>
      <p:sp>
        <p:nvSpPr>
          <p:cNvPr id="67588" name="Content Placeholder 2">
            <a:extLst>
              <a:ext uri="{FF2B5EF4-FFF2-40B4-BE49-F238E27FC236}">
                <a16:creationId xmlns:a16="http://schemas.microsoft.com/office/drawing/2014/main" id="{68AED3BC-61B2-4A4E-BBFA-B647B777E0F6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b="1" dirty="0"/>
              <a:t>Ports </a:t>
            </a:r>
            <a:r>
              <a:rPr lang="en-US" altLang="en-US" dirty="0"/>
              <a:t>– are an endpoint or "channel" for network communications.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dirty="0"/>
              <a:t>Bandwidth </a:t>
            </a:r>
            <a:r>
              <a:rPr lang="en-US" altLang="en-US" dirty="0"/>
              <a:t>– is the amount of information that can be carried through a cable or wireless feed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dirty="0"/>
              <a:t>Media Access Control (MAC) address </a:t>
            </a:r>
            <a:r>
              <a:rPr lang="en-US" altLang="en-US" dirty="0"/>
              <a:t>– is a quasi-unique identifier assigned to most network adapters or network interface cards (NICs) by the manufacturer </a:t>
            </a:r>
          </a:p>
        </p:txBody>
      </p:sp>
    </p:spTree>
    <p:extLst>
      <p:ext uri="{BB962C8B-B14F-4D97-AF65-F5344CB8AC3E}">
        <p14:creationId xmlns:p14="http://schemas.microsoft.com/office/powerpoint/2010/main" val="1724597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>
            <a:extLst>
              <a:ext uri="{FF2B5EF4-FFF2-40B4-BE49-F238E27FC236}">
                <a16:creationId xmlns:a16="http://schemas.microsoft.com/office/drawing/2014/main" id="{C33C1B60-0106-4211-BEA7-9C0D484E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A6249-27E1-4B2E-BBA3-57B574BEAD5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9635" name="Title 1">
            <a:extLst>
              <a:ext uri="{FF2B5EF4-FFF2-40B4-BE49-F238E27FC236}">
                <a16:creationId xmlns:a16="http://schemas.microsoft.com/office/drawing/2014/main" id="{672CAE5B-A362-4412-BCAB-ABF97E04CD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5226"/>
            <a:ext cx="7886700" cy="1325563"/>
          </a:xfrm>
        </p:spPr>
        <p:txBody>
          <a:bodyPr/>
          <a:lstStyle/>
          <a:p>
            <a:pPr marL="838200" indent="-838200" eaLnBrk="1" hangingPunct="1"/>
            <a:r>
              <a:rPr lang="en-US" altLang="en-US" b="1" i="1" dirty="0"/>
              <a:t>Network Attached Storage (NAS)</a:t>
            </a:r>
            <a:r>
              <a:rPr lang="en-US" altLang="en-US" dirty="0"/>
              <a:t> </a:t>
            </a:r>
          </a:p>
        </p:txBody>
      </p:sp>
      <p:sp>
        <p:nvSpPr>
          <p:cNvPr id="69636" name="Content Placeholder 2">
            <a:extLst>
              <a:ext uri="{FF2B5EF4-FFF2-40B4-BE49-F238E27FC236}">
                <a16:creationId xmlns:a16="http://schemas.microsoft.com/office/drawing/2014/main" id="{54A21137-2C0C-4160-9828-9E213135EB51}"/>
              </a:ext>
            </a:extLst>
          </p:cNvPr>
          <p:cNvSpPr>
            <a:spLocks/>
          </p:cNvSpPr>
          <p:nvPr/>
        </p:nvSpPr>
        <p:spPr bwMode="auto">
          <a:xfrm>
            <a:off x="457200" y="1708150"/>
            <a:ext cx="82296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n-US" altLang="en-US" b="1" dirty="0"/>
              <a:t>NAS</a:t>
            </a:r>
            <a:r>
              <a:rPr lang="en-US" altLang="en-US" dirty="0"/>
              <a:t> is similar to external hard-drives with the difference that they offer their disk space for a whole network instead of just a single PC</a:t>
            </a:r>
            <a:r>
              <a:rPr lang="el-GR" altLang="en-US" dirty="0"/>
              <a:t> </a:t>
            </a:r>
            <a:endParaRPr lang="en-US" altLang="en-US" dirty="0"/>
          </a:p>
        </p:txBody>
      </p:sp>
      <p:grpSp>
        <p:nvGrpSpPr>
          <p:cNvPr id="69637" name="Group 245">
            <a:extLst>
              <a:ext uri="{FF2B5EF4-FFF2-40B4-BE49-F238E27FC236}">
                <a16:creationId xmlns:a16="http://schemas.microsoft.com/office/drawing/2014/main" id="{A6F7E252-95E6-4F7E-8FC4-B6FF565624C3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2959100"/>
            <a:ext cx="7315200" cy="3225800"/>
            <a:chOff x="1811" y="697"/>
            <a:chExt cx="7990" cy="2266"/>
          </a:xfrm>
        </p:grpSpPr>
        <p:pic>
          <p:nvPicPr>
            <p:cNvPr id="69638" name="Grafik 167">
              <a:extLst>
                <a:ext uri="{FF2B5EF4-FFF2-40B4-BE49-F238E27FC236}">
                  <a16:creationId xmlns:a16="http://schemas.microsoft.com/office/drawing/2014/main" id="{0BC20460-28C5-47B9-8511-0DC3A3DC1D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1" y="697"/>
              <a:ext cx="216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9" name="Grafik 168">
              <a:extLst>
                <a:ext uri="{FF2B5EF4-FFF2-40B4-BE49-F238E27FC236}">
                  <a16:creationId xmlns:a16="http://schemas.microsoft.com/office/drawing/2014/main" id="{F0058032-B24F-4209-B504-CF256B4FB6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" y="697"/>
              <a:ext cx="2025" cy="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9640" name="Group 244">
              <a:extLst>
                <a:ext uri="{FF2B5EF4-FFF2-40B4-BE49-F238E27FC236}">
                  <a16:creationId xmlns:a16="http://schemas.microsoft.com/office/drawing/2014/main" id="{801EF625-EC10-43FB-AA71-A3B4569A9B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1" y="697"/>
              <a:ext cx="2957" cy="2266"/>
              <a:chOff x="4121" y="697"/>
              <a:chExt cx="2957" cy="2266"/>
            </a:xfrm>
          </p:grpSpPr>
          <p:pic>
            <p:nvPicPr>
              <p:cNvPr id="69641" name="Picture 127" descr="RAID.jpg">
                <a:extLst>
                  <a:ext uri="{FF2B5EF4-FFF2-40B4-BE49-F238E27FC236}">
                    <a16:creationId xmlns:a16="http://schemas.microsoft.com/office/drawing/2014/main" id="{F7A1BA3E-3D26-4EF0-9101-AF63A27CF3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1" y="697"/>
                <a:ext cx="2957" cy="1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642" name="Rectangle 128">
                <a:extLst>
                  <a:ext uri="{FF2B5EF4-FFF2-40B4-BE49-F238E27FC236}">
                    <a16:creationId xmlns:a16="http://schemas.microsoft.com/office/drawing/2014/main" id="{9A8C2C63-E0EE-48AF-B911-C31F5C8A8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6" y="2580"/>
                <a:ext cx="2098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zh-CN" sz="1200">
                    <a:latin typeface="Times New Roman" panose="02020603050405020304" pitchFamily="18" charset="0"/>
                    <a:ea typeface="SimSun" panose="02010600030101010101" pitchFamily="2" charset="-122"/>
                  </a:rPr>
                  <a:t>NAS’s with RAID Array</a:t>
                </a:r>
                <a:endParaRPr lang="el-GR" altLang="en-US" sz="1800"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8475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>
            <a:extLst>
              <a:ext uri="{FF2B5EF4-FFF2-40B4-BE49-F238E27FC236}">
                <a16:creationId xmlns:a16="http://schemas.microsoft.com/office/drawing/2014/main" id="{F053F572-F861-4BBA-B1D7-75192B25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B3A4D0-B36E-4851-B997-0BEF8D3B0B9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1683" name="Title 1">
            <a:extLst>
              <a:ext uri="{FF2B5EF4-FFF2-40B4-BE49-F238E27FC236}">
                <a16:creationId xmlns:a16="http://schemas.microsoft.com/office/drawing/2014/main" id="{4C0C1434-6DD5-4111-BC45-23C7BE68D8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56630"/>
            <a:ext cx="7886700" cy="1325563"/>
          </a:xfrm>
        </p:spPr>
        <p:txBody>
          <a:bodyPr/>
          <a:lstStyle/>
          <a:p>
            <a:pPr marL="838200" indent="-838200" eaLnBrk="1" hangingPunct="1"/>
            <a:r>
              <a:rPr lang="en-US" altLang="en-US" b="1" i="1" dirty="0"/>
              <a:t>Network Interface Controller (NIC)</a:t>
            </a:r>
            <a:r>
              <a:rPr lang="en-US" altLang="en-US" dirty="0"/>
              <a:t> </a:t>
            </a:r>
          </a:p>
        </p:txBody>
      </p:sp>
      <p:sp>
        <p:nvSpPr>
          <p:cNvPr id="71684" name="Content Placeholder 2">
            <a:extLst>
              <a:ext uri="{FF2B5EF4-FFF2-40B4-BE49-F238E27FC236}">
                <a16:creationId xmlns:a16="http://schemas.microsoft.com/office/drawing/2014/main" id="{52E20777-642D-4FFC-A79C-041B3B45332C}"/>
              </a:ext>
            </a:extLst>
          </p:cNvPr>
          <p:cNvSpPr>
            <a:spLocks/>
          </p:cNvSpPr>
          <p:nvPr/>
        </p:nvSpPr>
        <p:spPr bwMode="auto">
          <a:xfrm>
            <a:off x="457200" y="1784549"/>
            <a:ext cx="82296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/>
              <a:t>NIC </a:t>
            </a:r>
            <a:r>
              <a:rPr lang="en-US" altLang="en-US" dirty="0"/>
              <a:t>is a circuit board or card installed into a computer that allows it to connect to a network.</a:t>
            </a:r>
          </a:p>
        </p:txBody>
      </p:sp>
      <p:grpSp>
        <p:nvGrpSpPr>
          <p:cNvPr id="71685" name="Group 246">
            <a:extLst>
              <a:ext uri="{FF2B5EF4-FFF2-40B4-BE49-F238E27FC236}">
                <a16:creationId xmlns:a16="http://schemas.microsoft.com/office/drawing/2014/main" id="{C92060A9-89E1-4348-9C55-0A3E14A57778}"/>
              </a:ext>
            </a:extLst>
          </p:cNvPr>
          <p:cNvGrpSpPr>
            <a:grpSpLocks/>
          </p:cNvGrpSpPr>
          <p:nvPr/>
        </p:nvGrpSpPr>
        <p:grpSpPr bwMode="auto">
          <a:xfrm>
            <a:off x="628650" y="3429000"/>
            <a:ext cx="7399338" cy="2935287"/>
            <a:chOff x="2460" y="4657"/>
            <a:chExt cx="8136" cy="2880"/>
          </a:xfrm>
        </p:grpSpPr>
        <p:pic>
          <p:nvPicPr>
            <p:cNvPr id="71686" name="Grafik 129">
              <a:extLst>
                <a:ext uri="{FF2B5EF4-FFF2-40B4-BE49-F238E27FC236}">
                  <a16:creationId xmlns:a16="http://schemas.microsoft.com/office/drawing/2014/main" id="{FB7F68E2-695A-41A7-B91D-E5F4CC750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" y="4657"/>
              <a:ext cx="2415" cy="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87" name="Picture 133" descr="NIC.jpg">
              <a:extLst>
                <a:ext uri="{FF2B5EF4-FFF2-40B4-BE49-F238E27FC236}">
                  <a16:creationId xmlns:a16="http://schemas.microsoft.com/office/drawing/2014/main" id="{BAE1FCAE-393D-41B0-B6EB-7DD7EB865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" y="5017"/>
              <a:ext cx="3105" cy="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8" name="Title 1">
              <a:extLst>
                <a:ext uri="{FF2B5EF4-FFF2-40B4-BE49-F238E27FC236}">
                  <a16:creationId xmlns:a16="http://schemas.microsoft.com/office/drawing/2014/main" id="{C23C7DBE-1D75-4021-BA85-CF2781AE85C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30" y="7127"/>
              <a:ext cx="2451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71689" name="Grafik 116">
              <a:extLst>
                <a:ext uri="{FF2B5EF4-FFF2-40B4-BE49-F238E27FC236}">
                  <a16:creationId xmlns:a16="http://schemas.microsoft.com/office/drawing/2014/main" id="{6C316B8C-DC40-4435-AD52-4E1C176A2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1" y="4657"/>
              <a:ext cx="2625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7475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>
            <a:extLst>
              <a:ext uri="{FF2B5EF4-FFF2-40B4-BE49-F238E27FC236}">
                <a16:creationId xmlns:a16="http://schemas.microsoft.com/office/drawing/2014/main" id="{F145107E-3BB5-4842-87FF-363BB3CA2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81B1DA-4E84-4EFE-922E-D1CDBB83160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3731" name="Title 1">
            <a:extLst>
              <a:ext uri="{FF2B5EF4-FFF2-40B4-BE49-F238E27FC236}">
                <a16:creationId xmlns:a16="http://schemas.microsoft.com/office/drawing/2014/main" id="{715DF276-220D-4646-B6BA-F41C086CCF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715378"/>
            <a:ext cx="7886700" cy="1325563"/>
          </a:xfrm>
        </p:spPr>
        <p:txBody>
          <a:bodyPr/>
          <a:lstStyle/>
          <a:p>
            <a:pPr marL="838200" indent="-838200" eaLnBrk="1" hangingPunct="1"/>
            <a:r>
              <a:rPr lang="en-US" altLang="en-US" b="1" i="1" dirty="0"/>
              <a:t>Network Hub</a:t>
            </a:r>
            <a:r>
              <a:rPr lang="en-US" altLang="en-US" dirty="0"/>
              <a:t> </a:t>
            </a:r>
          </a:p>
        </p:txBody>
      </p:sp>
      <p:sp>
        <p:nvSpPr>
          <p:cNvPr id="73732" name="Content Placeholder 2">
            <a:extLst>
              <a:ext uri="{FF2B5EF4-FFF2-40B4-BE49-F238E27FC236}">
                <a16:creationId xmlns:a16="http://schemas.microsoft.com/office/drawing/2014/main" id="{AE4A1099-1955-4E56-808A-CDF292D7B573}"/>
              </a:ext>
            </a:extLst>
          </p:cNvPr>
          <p:cNvSpPr>
            <a:spLocks/>
          </p:cNvSpPr>
          <p:nvPr/>
        </p:nvSpPr>
        <p:spPr bwMode="auto">
          <a:xfrm>
            <a:off x="457200" y="1863725"/>
            <a:ext cx="82296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/>
              <a:t>Network Hub </a:t>
            </a:r>
            <a:r>
              <a:rPr lang="en-US" altLang="en-US" dirty="0"/>
              <a:t>is a device for connecting multiple twisted pair or fibre optic ethernet devices together, making them act as a single network segment</a:t>
            </a:r>
            <a:r>
              <a:rPr lang="el-GR" altLang="en-US" dirty="0"/>
              <a:t> </a:t>
            </a:r>
            <a:endParaRPr lang="en-US" altLang="en-US" dirty="0"/>
          </a:p>
        </p:txBody>
      </p:sp>
      <p:grpSp>
        <p:nvGrpSpPr>
          <p:cNvPr id="73733" name="Group 9">
            <a:extLst>
              <a:ext uri="{FF2B5EF4-FFF2-40B4-BE49-F238E27FC236}">
                <a16:creationId xmlns:a16="http://schemas.microsoft.com/office/drawing/2014/main" id="{A41D204C-AFA0-4123-A126-D8FACA6196D1}"/>
              </a:ext>
            </a:extLst>
          </p:cNvPr>
          <p:cNvGrpSpPr>
            <a:grpSpLocks/>
          </p:cNvGrpSpPr>
          <p:nvPr/>
        </p:nvGrpSpPr>
        <p:grpSpPr bwMode="auto">
          <a:xfrm>
            <a:off x="4448175" y="3584575"/>
            <a:ext cx="2143125" cy="2238375"/>
            <a:chOff x="0" y="0"/>
            <a:chExt cx="22381" cy="18637"/>
          </a:xfrm>
        </p:grpSpPr>
        <p:pic>
          <p:nvPicPr>
            <p:cNvPr id="73734" name="Picture 147" descr="Network Hub.jpg">
              <a:extLst>
                <a:ext uri="{FF2B5EF4-FFF2-40B4-BE49-F238E27FC236}">
                  <a16:creationId xmlns:a16="http://schemas.microsoft.com/office/drawing/2014/main" id="{F0604C10-B9BE-4D65-B8CD-B243CEDC3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81" cy="1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5" name="Title 1">
              <a:extLst>
                <a:ext uri="{FF2B5EF4-FFF2-40B4-BE49-F238E27FC236}">
                  <a16:creationId xmlns:a16="http://schemas.microsoft.com/office/drawing/2014/main" id="{B448D25E-7EF2-4F7D-9719-CF90340E088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963" y="16351"/>
              <a:ext cx="11433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zh-CN" sz="1200">
                  <a:latin typeface="Times New Roman" panose="02020603050405020304" pitchFamily="18" charset="0"/>
                  <a:ea typeface="SimSun" panose="02010600030101010101" pitchFamily="2" charset="-122"/>
                </a:rPr>
                <a:t>Network Hub</a:t>
              </a:r>
              <a:endParaRPr lang="el-GR" altLang="en-US" sz="1800"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17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>
            <a:extLst>
              <a:ext uri="{FF2B5EF4-FFF2-40B4-BE49-F238E27FC236}">
                <a16:creationId xmlns:a16="http://schemas.microsoft.com/office/drawing/2014/main" id="{A9DACDAE-F7B9-4D88-8B68-F2C0A25E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A63E8A-EEEC-4346-867C-1E227FC1A37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5779" name="Title 1">
            <a:extLst>
              <a:ext uri="{FF2B5EF4-FFF2-40B4-BE49-F238E27FC236}">
                <a16:creationId xmlns:a16="http://schemas.microsoft.com/office/drawing/2014/main" id="{D0F71458-4ED4-4A6F-B87B-E65BC32823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78818"/>
            <a:ext cx="7886700" cy="1325563"/>
          </a:xfrm>
        </p:spPr>
        <p:txBody>
          <a:bodyPr/>
          <a:lstStyle/>
          <a:p>
            <a:pPr marL="838200" indent="-838200" eaLnBrk="1" hangingPunct="1"/>
            <a:r>
              <a:rPr lang="en-US" altLang="en-US" b="1" i="1" dirty="0"/>
              <a:t>Network Switch</a:t>
            </a:r>
            <a:r>
              <a:rPr lang="en-US" altLang="en-US" dirty="0"/>
              <a:t> </a:t>
            </a:r>
          </a:p>
        </p:txBody>
      </p:sp>
      <p:sp>
        <p:nvSpPr>
          <p:cNvPr id="75780" name="Content Placeholder 2">
            <a:extLst>
              <a:ext uri="{FF2B5EF4-FFF2-40B4-BE49-F238E27FC236}">
                <a16:creationId xmlns:a16="http://schemas.microsoft.com/office/drawing/2014/main" id="{3979604A-48C7-440D-86DD-38899C5966EB}"/>
              </a:ext>
            </a:extLst>
          </p:cNvPr>
          <p:cNvSpPr>
            <a:spLocks/>
          </p:cNvSpPr>
          <p:nvPr/>
        </p:nvSpPr>
        <p:spPr bwMode="auto">
          <a:xfrm>
            <a:off x="393700" y="1798963"/>
            <a:ext cx="82296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/>
              <a:t>Network Switch </a:t>
            </a:r>
            <a:r>
              <a:rPr lang="en-US" altLang="en-US" dirty="0"/>
              <a:t>is a computer-networking device that are mainly used to connect groups of network devices with each other</a:t>
            </a:r>
            <a:r>
              <a:rPr lang="el-GR" altLang="en-US" dirty="0"/>
              <a:t> </a:t>
            </a:r>
            <a:endParaRPr lang="en-US" altLang="en-US" dirty="0"/>
          </a:p>
          <a:p>
            <a:pPr eaLnBrk="1" hangingPunct="1"/>
            <a:r>
              <a:rPr lang="en-US" altLang="en-US" dirty="0"/>
              <a:t>Similar to Hub</a:t>
            </a:r>
          </a:p>
          <a:p>
            <a:pPr eaLnBrk="1" hangingPunct="1"/>
            <a:endParaRPr lang="en-US" altLang="en-US" dirty="0"/>
          </a:p>
        </p:txBody>
      </p:sp>
      <p:grpSp>
        <p:nvGrpSpPr>
          <p:cNvPr id="75781" name="Group 138">
            <a:extLst>
              <a:ext uri="{FF2B5EF4-FFF2-40B4-BE49-F238E27FC236}">
                <a16:creationId xmlns:a16="http://schemas.microsoft.com/office/drawing/2014/main" id="{5DF39897-3028-4301-AF8C-DA9A742115CC}"/>
              </a:ext>
            </a:extLst>
          </p:cNvPr>
          <p:cNvGrpSpPr>
            <a:grpSpLocks/>
          </p:cNvGrpSpPr>
          <p:nvPr/>
        </p:nvGrpSpPr>
        <p:grpSpPr bwMode="auto">
          <a:xfrm>
            <a:off x="4508500" y="3422650"/>
            <a:ext cx="2974975" cy="2498725"/>
            <a:chOff x="0" y="0"/>
            <a:chExt cx="20403" cy="20913"/>
          </a:xfrm>
        </p:grpSpPr>
        <p:pic>
          <p:nvPicPr>
            <p:cNvPr id="75782" name="Picture 150" descr="network switch.jpg">
              <a:extLst>
                <a:ext uri="{FF2B5EF4-FFF2-40B4-BE49-F238E27FC236}">
                  <a16:creationId xmlns:a16="http://schemas.microsoft.com/office/drawing/2014/main" id="{5A45C978-461F-4B64-8CBE-8991D7CE1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403" cy="2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3" name="Title 1">
              <a:extLst>
                <a:ext uri="{FF2B5EF4-FFF2-40B4-BE49-F238E27FC236}">
                  <a16:creationId xmlns:a16="http://schemas.microsoft.com/office/drawing/2014/main" id="{BED9F88D-0D08-438F-8F1F-1E7C0F2A67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16" y="16029"/>
              <a:ext cx="16738" cy="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zh-CN" sz="1200">
                  <a:latin typeface="Times New Roman" panose="02020603050405020304" pitchFamily="18" charset="0"/>
                  <a:ea typeface="SimSun" panose="02010600030101010101" pitchFamily="2" charset="-122"/>
                </a:rPr>
                <a:t>Network Switch</a:t>
              </a:r>
              <a:endParaRPr lang="el-GR" altLang="en-US" sz="1800"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019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>
            <a:extLst>
              <a:ext uri="{FF2B5EF4-FFF2-40B4-BE49-F238E27FC236}">
                <a16:creationId xmlns:a16="http://schemas.microsoft.com/office/drawing/2014/main" id="{CF22AE1D-D22E-4A29-978C-A48B038A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6778EE-338A-45B4-B313-C82DD071364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7827" name="Title 1">
            <a:extLst>
              <a:ext uri="{FF2B5EF4-FFF2-40B4-BE49-F238E27FC236}">
                <a16:creationId xmlns:a16="http://schemas.microsoft.com/office/drawing/2014/main" id="{A2D151D1-2337-4909-B3CF-62BFB43E28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86738"/>
            <a:ext cx="7886700" cy="1325563"/>
          </a:xfrm>
        </p:spPr>
        <p:txBody>
          <a:bodyPr/>
          <a:lstStyle/>
          <a:p>
            <a:pPr marL="838200" indent="-838200" eaLnBrk="1" hangingPunct="1"/>
            <a:r>
              <a:rPr lang="en-US" altLang="en-US" b="1" i="1" dirty="0"/>
              <a:t>Network </a:t>
            </a:r>
            <a:r>
              <a:rPr lang="en-US" altLang="en-US" b="1" dirty="0"/>
              <a:t>Router</a:t>
            </a:r>
            <a:r>
              <a:rPr lang="el-GR" altLang="en-US" dirty="0"/>
              <a:t> </a:t>
            </a:r>
            <a:endParaRPr lang="en-US" altLang="en-US" dirty="0"/>
          </a:p>
        </p:txBody>
      </p:sp>
      <p:sp>
        <p:nvSpPr>
          <p:cNvPr id="77828" name="Content Placeholder 2">
            <a:extLst>
              <a:ext uri="{FF2B5EF4-FFF2-40B4-BE49-F238E27FC236}">
                <a16:creationId xmlns:a16="http://schemas.microsoft.com/office/drawing/2014/main" id="{A2306472-AB7D-4136-96EF-E13360357EBB}"/>
              </a:ext>
            </a:extLst>
          </p:cNvPr>
          <p:cNvSpPr>
            <a:spLocks/>
          </p:cNvSpPr>
          <p:nvPr/>
        </p:nvSpPr>
        <p:spPr bwMode="auto">
          <a:xfrm>
            <a:off x="180473" y="1814681"/>
            <a:ext cx="82296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/>
              <a:t>Router</a:t>
            </a:r>
            <a:r>
              <a:rPr lang="el-GR" altLang="en-US" dirty="0"/>
              <a:t> </a:t>
            </a:r>
            <a:r>
              <a:rPr lang="en-US" altLang="en-US" dirty="0"/>
              <a:t>is a device that determines the next network point that a packet should be forwarded towards its destination</a:t>
            </a:r>
            <a:r>
              <a:rPr lang="el-GR" altLang="en-US" dirty="0"/>
              <a:t> </a:t>
            </a:r>
            <a:endParaRPr lang="en-US" altLang="en-US" dirty="0"/>
          </a:p>
          <a:p>
            <a:pPr eaLnBrk="1" hangingPunct="1"/>
            <a:r>
              <a:rPr lang="en-US" altLang="en-US" dirty="0"/>
              <a:t>It must be connected to at least 2 networks</a:t>
            </a:r>
            <a:r>
              <a:rPr lang="el-GR" altLang="en-US" dirty="0"/>
              <a:t> </a:t>
            </a:r>
            <a:endParaRPr lang="en-US" altLang="en-US" dirty="0"/>
          </a:p>
        </p:txBody>
      </p:sp>
      <p:grpSp>
        <p:nvGrpSpPr>
          <p:cNvPr id="77829" name="Group 7">
            <a:extLst>
              <a:ext uri="{FF2B5EF4-FFF2-40B4-BE49-F238E27FC236}">
                <a16:creationId xmlns:a16="http://schemas.microsoft.com/office/drawing/2014/main" id="{8F6805C3-51C6-4C76-A2D9-F03800C1EDC6}"/>
              </a:ext>
            </a:extLst>
          </p:cNvPr>
          <p:cNvGrpSpPr>
            <a:grpSpLocks/>
          </p:cNvGrpSpPr>
          <p:nvPr/>
        </p:nvGrpSpPr>
        <p:grpSpPr bwMode="auto">
          <a:xfrm>
            <a:off x="3213100" y="4033838"/>
            <a:ext cx="4079875" cy="1957387"/>
            <a:chOff x="0" y="0"/>
            <a:chExt cx="29771" cy="13499"/>
          </a:xfrm>
        </p:grpSpPr>
        <p:pic>
          <p:nvPicPr>
            <p:cNvPr id="77830" name="Picture 153" descr="network router.jpg">
              <a:extLst>
                <a:ext uri="{FF2B5EF4-FFF2-40B4-BE49-F238E27FC236}">
                  <a16:creationId xmlns:a16="http://schemas.microsoft.com/office/drawing/2014/main" id="{5EEFA66A-E64B-46C4-93FC-EA83F2F4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771" cy="13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1" name="Title 1">
              <a:extLst>
                <a:ext uri="{FF2B5EF4-FFF2-40B4-BE49-F238E27FC236}">
                  <a16:creationId xmlns:a16="http://schemas.microsoft.com/office/drawing/2014/main" id="{FB8AC0DD-39D2-4152-A4E6-79525D403C60}"/>
                </a:ext>
              </a:extLst>
            </p:cNvPr>
            <p:cNvSpPr txBox="1">
              <a:spLocks/>
            </p:cNvSpPr>
            <p:nvPr/>
          </p:nvSpPr>
          <p:spPr bwMode="auto">
            <a:xfrm rot="10800000" flipV="1">
              <a:off x="6137" y="10363"/>
              <a:ext cx="18497" cy="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zh-CN" sz="1200">
                  <a:latin typeface="Times New Roman" panose="02020603050405020304" pitchFamily="18" charset="0"/>
                  <a:ea typeface="SimSun" panose="02010600030101010101" pitchFamily="2" charset="-122"/>
                </a:rPr>
                <a:t>Router</a:t>
              </a:r>
              <a:endParaRPr lang="el-GR" altLang="en-US" sz="1800"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84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705E534A-B2F4-4196-B8C9-77D71761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52FE0E-CB27-4729-9B13-693CE24CCFB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171" name="Title 1">
            <a:extLst>
              <a:ext uri="{FF2B5EF4-FFF2-40B4-BE49-F238E27FC236}">
                <a16:creationId xmlns:a16="http://schemas.microsoft.com/office/drawing/2014/main" id="{F9CBB59F-2620-4515-A2F0-AB46488D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7786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Knowledge Test </a:t>
            </a:r>
            <a:endParaRPr lang="en-US" altLang="en-US" sz="4000" dirty="0"/>
          </a:p>
        </p:txBody>
      </p:sp>
      <p:pic>
        <p:nvPicPr>
          <p:cNvPr id="7172" name="Picture 2" descr="C:\Users\User\Desktop\test.jpg">
            <a:extLst>
              <a:ext uri="{FF2B5EF4-FFF2-40B4-BE49-F238E27FC236}">
                <a16:creationId xmlns:a16="http://schemas.microsoft.com/office/drawing/2014/main" id="{4894E6B7-9F9B-4260-AA21-08C301EAC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19" y="2503489"/>
            <a:ext cx="2703512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873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>
            <a:extLst>
              <a:ext uri="{FF2B5EF4-FFF2-40B4-BE49-F238E27FC236}">
                <a16:creationId xmlns:a16="http://schemas.microsoft.com/office/drawing/2014/main" id="{A7FFDFD3-8166-417F-B59C-F851D65D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992A3D-0B4D-4C2A-883F-E55EA6CB722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9875" name="Title 1">
            <a:extLst>
              <a:ext uri="{FF2B5EF4-FFF2-40B4-BE49-F238E27FC236}">
                <a16:creationId xmlns:a16="http://schemas.microsoft.com/office/drawing/2014/main" id="{F8AE3768-5BF9-41E5-8AAD-57E6907E1C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57225"/>
            <a:ext cx="7886700" cy="1325563"/>
          </a:xfrm>
        </p:spPr>
        <p:txBody>
          <a:bodyPr/>
          <a:lstStyle/>
          <a:p>
            <a:pPr marL="838200" indent="-838200" eaLnBrk="1" hangingPunct="1"/>
            <a:r>
              <a:rPr lang="en-US" altLang="en-US" b="1" i="1" dirty="0"/>
              <a:t>Server</a:t>
            </a:r>
            <a:r>
              <a:rPr lang="el-GR" altLang="en-US" dirty="0"/>
              <a:t> </a:t>
            </a:r>
            <a:endParaRPr lang="en-US" altLang="en-US" dirty="0"/>
          </a:p>
        </p:txBody>
      </p:sp>
      <p:sp>
        <p:nvSpPr>
          <p:cNvPr id="79876" name="Content Placeholder 2">
            <a:extLst>
              <a:ext uri="{FF2B5EF4-FFF2-40B4-BE49-F238E27FC236}">
                <a16:creationId xmlns:a16="http://schemas.microsoft.com/office/drawing/2014/main" id="{F5298D7B-4CC8-45A4-90D0-178B96CAF67D}"/>
              </a:ext>
            </a:extLst>
          </p:cNvPr>
          <p:cNvSpPr>
            <a:spLocks/>
          </p:cNvSpPr>
          <p:nvPr/>
        </p:nvSpPr>
        <p:spPr bwMode="auto">
          <a:xfrm>
            <a:off x="285750" y="1690689"/>
            <a:ext cx="82296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/>
              <a:t>Server</a:t>
            </a:r>
            <a:r>
              <a:rPr lang="en-US" altLang="en-US" dirty="0"/>
              <a:t> is a computer or device that provides information or services to other computers on a network</a:t>
            </a:r>
            <a:r>
              <a:rPr lang="el-GR" altLang="en-US" dirty="0"/>
              <a:t> </a:t>
            </a:r>
            <a:endParaRPr lang="en-US" altLang="en-US" dirty="0"/>
          </a:p>
          <a:p>
            <a:pPr eaLnBrk="1" hangingPunct="1"/>
            <a:r>
              <a:rPr lang="en-US" altLang="en-US" dirty="0"/>
              <a:t>A Server can run several services – e.g. web server, email server, file server, print server etc</a:t>
            </a:r>
            <a:r>
              <a:rPr lang="el-GR" altLang="en-US" dirty="0"/>
              <a:t> </a:t>
            </a:r>
            <a:endParaRPr lang="en-US" altLang="en-US" dirty="0"/>
          </a:p>
        </p:txBody>
      </p:sp>
      <p:pic>
        <p:nvPicPr>
          <p:cNvPr id="79877" name="Grafik 131">
            <a:extLst>
              <a:ext uri="{FF2B5EF4-FFF2-40B4-BE49-F238E27FC236}">
                <a16:creationId xmlns:a16="http://schemas.microsoft.com/office/drawing/2014/main" id="{0A9D07FA-15F6-43C2-9AF7-3AA495390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055" y="4400551"/>
            <a:ext cx="296545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30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>
            <a:extLst>
              <a:ext uri="{FF2B5EF4-FFF2-40B4-BE49-F238E27FC236}">
                <a16:creationId xmlns:a16="http://schemas.microsoft.com/office/drawing/2014/main" id="{1D8197E1-1DF9-4E8C-BAD1-DB0E7C54B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5BD817-14F1-4709-8866-054954B26D0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1923" name="Title 1">
            <a:extLst>
              <a:ext uri="{FF2B5EF4-FFF2-40B4-BE49-F238E27FC236}">
                <a16:creationId xmlns:a16="http://schemas.microsoft.com/office/drawing/2014/main" id="{197963CA-430D-4776-8400-5AEE533683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78616"/>
            <a:ext cx="7886700" cy="1325563"/>
          </a:xfrm>
        </p:spPr>
        <p:txBody>
          <a:bodyPr/>
          <a:lstStyle/>
          <a:p>
            <a:pPr marL="838200" indent="-838200" eaLnBrk="1" hangingPunct="1"/>
            <a:r>
              <a:rPr lang="en-US" altLang="en-US" b="1" i="1" dirty="0"/>
              <a:t>Firewall</a:t>
            </a:r>
            <a:endParaRPr lang="en-US" altLang="en-US" dirty="0"/>
          </a:p>
        </p:txBody>
      </p:sp>
      <p:sp>
        <p:nvSpPr>
          <p:cNvPr id="81924" name="Content Placeholder 2">
            <a:extLst>
              <a:ext uri="{FF2B5EF4-FFF2-40B4-BE49-F238E27FC236}">
                <a16:creationId xmlns:a16="http://schemas.microsoft.com/office/drawing/2014/main" id="{9AC72178-6DD7-47DB-BCAD-B204A6108627}"/>
              </a:ext>
            </a:extLst>
          </p:cNvPr>
          <p:cNvSpPr>
            <a:spLocks/>
          </p:cNvSpPr>
          <p:nvPr/>
        </p:nvSpPr>
        <p:spPr bwMode="auto">
          <a:xfrm>
            <a:off x="457200" y="1885976"/>
            <a:ext cx="82296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/>
              <a:t>Firewall </a:t>
            </a:r>
            <a:r>
              <a:rPr lang="en-US" altLang="en-US" dirty="0"/>
              <a:t>is a hardware device or software service used to increase the security of a network. </a:t>
            </a:r>
          </a:p>
          <a:p>
            <a:pPr eaLnBrk="1" hangingPunct="1"/>
            <a:r>
              <a:rPr lang="en-US" altLang="en-US" dirty="0"/>
              <a:t>The task of a firewall is to either block or allow certain traffic from or to the network</a:t>
            </a:r>
            <a:r>
              <a:rPr lang="el-GR" altLang="en-US" dirty="0"/>
              <a:t> </a:t>
            </a:r>
            <a:endParaRPr lang="en-US" altLang="en-US" dirty="0"/>
          </a:p>
        </p:txBody>
      </p:sp>
      <p:grpSp>
        <p:nvGrpSpPr>
          <p:cNvPr id="81925" name="Group 250">
            <a:extLst>
              <a:ext uri="{FF2B5EF4-FFF2-40B4-BE49-F238E27FC236}">
                <a16:creationId xmlns:a16="http://schemas.microsoft.com/office/drawing/2014/main" id="{246D9466-A5EC-4297-9C81-C65E9DBE3815}"/>
              </a:ext>
            </a:extLst>
          </p:cNvPr>
          <p:cNvGrpSpPr>
            <a:grpSpLocks/>
          </p:cNvGrpSpPr>
          <p:nvPr/>
        </p:nvGrpSpPr>
        <p:grpSpPr bwMode="auto">
          <a:xfrm>
            <a:off x="535781" y="4826001"/>
            <a:ext cx="8072437" cy="1530350"/>
            <a:chOff x="1719" y="10417"/>
            <a:chExt cx="7851" cy="1800"/>
          </a:xfrm>
        </p:grpSpPr>
        <p:pic>
          <p:nvPicPr>
            <p:cNvPr id="81926" name="Grafik 161">
              <a:extLst>
                <a:ext uri="{FF2B5EF4-FFF2-40B4-BE49-F238E27FC236}">
                  <a16:creationId xmlns:a16="http://schemas.microsoft.com/office/drawing/2014/main" id="{655367C4-310F-4384-B837-F6C169E4E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" y="10777"/>
              <a:ext cx="30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27" name="Grafik 163">
              <a:extLst>
                <a:ext uri="{FF2B5EF4-FFF2-40B4-BE49-F238E27FC236}">
                  <a16:creationId xmlns:a16="http://schemas.microsoft.com/office/drawing/2014/main" id="{75330814-0714-43BA-9072-A274613506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0" y="10417"/>
              <a:ext cx="1790" cy="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28" name="Text Box 247">
              <a:extLst>
                <a:ext uri="{FF2B5EF4-FFF2-40B4-BE49-F238E27FC236}">
                  <a16:creationId xmlns:a16="http://schemas.microsoft.com/office/drawing/2014/main" id="{74543F56-3982-4B72-B135-54B1C32423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0" y="11497"/>
              <a:ext cx="22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zh-CN" sz="1200">
                  <a:latin typeface="Times New Roman" panose="02020603050405020304" pitchFamily="18" charset="0"/>
                  <a:ea typeface="SimSun" panose="02010600030101010101" pitchFamily="2" charset="-122"/>
                </a:rPr>
                <a:t>Hardware Firewalls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n-US" sz="1800"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81929" name="Grafik 162">
              <a:extLst>
                <a:ext uri="{FF2B5EF4-FFF2-40B4-BE49-F238E27FC236}">
                  <a16:creationId xmlns:a16="http://schemas.microsoft.com/office/drawing/2014/main" id="{F0141384-46C6-49BB-BE98-C4EA9BE9B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" y="10417"/>
              <a:ext cx="2140" cy="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0749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>
            <a:extLst>
              <a:ext uri="{FF2B5EF4-FFF2-40B4-BE49-F238E27FC236}">
                <a16:creationId xmlns:a16="http://schemas.microsoft.com/office/drawing/2014/main" id="{67DDEE83-C855-4677-ADAC-67C68171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8663C5-F3C4-404D-B87B-E92F0D4E62C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3971" name="Title 1">
            <a:extLst>
              <a:ext uri="{FF2B5EF4-FFF2-40B4-BE49-F238E27FC236}">
                <a16:creationId xmlns:a16="http://schemas.microsoft.com/office/drawing/2014/main" id="{E4571AA4-3E48-4392-B1F7-6696E1BE0C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773908"/>
            <a:ext cx="7886700" cy="1325563"/>
          </a:xfrm>
        </p:spPr>
        <p:txBody>
          <a:bodyPr/>
          <a:lstStyle/>
          <a:p>
            <a:pPr marL="838200" indent="-838200" eaLnBrk="1" hangingPunct="1"/>
            <a:r>
              <a:rPr lang="en-US" altLang="en-US" b="1" i="1" dirty="0"/>
              <a:t>Access Point</a:t>
            </a:r>
            <a:r>
              <a:rPr lang="en-US" altLang="en-US" dirty="0"/>
              <a:t> </a:t>
            </a:r>
          </a:p>
        </p:txBody>
      </p:sp>
      <p:sp>
        <p:nvSpPr>
          <p:cNvPr id="83972" name="Content Placeholder 2">
            <a:extLst>
              <a:ext uri="{FF2B5EF4-FFF2-40B4-BE49-F238E27FC236}">
                <a16:creationId xmlns:a16="http://schemas.microsoft.com/office/drawing/2014/main" id="{502D9B61-6A57-43FE-8379-2931C051F639}"/>
              </a:ext>
            </a:extLst>
          </p:cNvPr>
          <p:cNvSpPr>
            <a:spLocks/>
          </p:cNvSpPr>
          <p:nvPr/>
        </p:nvSpPr>
        <p:spPr bwMode="auto">
          <a:xfrm>
            <a:off x="457200" y="1763714"/>
            <a:ext cx="82296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Access Points create a network for WLAN devices and connect them to the rest of the network</a:t>
            </a:r>
            <a:r>
              <a:rPr lang="el-GR" altLang="en-US" dirty="0"/>
              <a:t> </a:t>
            </a:r>
            <a:endParaRPr lang="en-US" altLang="en-US" dirty="0"/>
          </a:p>
        </p:txBody>
      </p:sp>
      <p:pic>
        <p:nvPicPr>
          <p:cNvPr id="83973" name="Grafik 164">
            <a:extLst>
              <a:ext uri="{FF2B5EF4-FFF2-40B4-BE49-F238E27FC236}">
                <a16:creationId xmlns:a16="http://schemas.microsoft.com/office/drawing/2014/main" id="{06E6D390-F689-4BEA-AEF8-1A5896D53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1588"/>
            <a:ext cx="20256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Grafik 165">
            <a:extLst>
              <a:ext uri="{FF2B5EF4-FFF2-40B4-BE49-F238E27FC236}">
                <a16:creationId xmlns:a16="http://schemas.microsoft.com/office/drawing/2014/main" id="{D6E9B2AA-218C-4F66-BF38-8B40342F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743325"/>
            <a:ext cx="1900238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Grafik 166">
            <a:extLst>
              <a:ext uri="{FF2B5EF4-FFF2-40B4-BE49-F238E27FC236}">
                <a16:creationId xmlns:a16="http://schemas.microsoft.com/office/drawing/2014/main" id="{D853AA9A-1573-4665-8ABF-4BB210F2F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684588"/>
            <a:ext cx="2659063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6587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>
            <a:extLst>
              <a:ext uri="{FF2B5EF4-FFF2-40B4-BE49-F238E27FC236}">
                <a16:creationId xmlns:a16="http://schemas.microsoft.com/office/drawing/2014/main" id="{D5653DE9-62C4-4C6B-BA37-35003279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4E5ECE-E735-41F8-98F7-19DE7ECA6FD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6019" name="Title 1">
            <a:extLst>
              <a:ext uri="{FF2B5EF4-FFF2-40B4-BE49-F238E27FC236}">
                <a16:creationId xmlns:a16="http://schemas.microsoft.com/office/drawing/2014/main" id="{99D9604B-4128-49F4-8B2C-E2ABFB0B6B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860" y="629821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Things are not always straight forward …</a:t>
            </a:r>
            <a:endParaRPr lang="en-US" altLang="en-US" sz="3200" dirty="0"/>
          </a:p>
        </p:txBody>
      </p:sp>
      <p:pic>
        <p:nvPicPr>
          <p:cNvPr id="86020" name="Picture 2">
            <a:extLst>
              <a:ext uri="{FF2B5EF4-FFF2-40B4-BE49-F238E27FC236}">
                <a16:creationId xmlns:a16="http://schemas.microsoft.com/office/drawing/2014/main" id="{139DF396-A978-4357-BC1E-30AFB8F26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54" y="1690689"/>
            <a:ext cx="6556375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888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>
            <a:extLst>
              <a:ext uri="{FF2B5EF4-FFF2-40B4-BE49-F238E27FC236}">
                <a16:creationId xmlns:a16="http://schemas.microsoft.com/office/drawing/2014/main" id="{6D67532B-0C95-46EF-9A23-BAAE6748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F50A33-B66E-49B7-9821-36B0E5CF3E6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A7E6CA09-B680-4D5D-BE4E-AAC7A464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3419475"/>
            <a:ext cx="250825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7D289E98-E879-4BD0-BC95-1E9EB78FE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9" y="1703805"/>
            <a:ext cx="15621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B318E7AA-2D88-41E7-BF74-F9C613E2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1982788"/>
            <a:ext cx="4552950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7046" name="Title 1">
            <a:extLst>
              <a:ext uri="{FF2B5EF4-FFF2-40B4-BE49-F238E27FC236}">
                <a16:creationId xmlns:a16="http://schemas.microsoft.com/office/drawing/2014/main" id="{074F2EA3-DA3A-4C28-BF62-BBCBFD4A517E}"/>
              </a:ext>
            </a:extLst>
          </p:cNvPr>
          <p:cNvSpPr>
            <a:spLocks/>
          </p:cNvSpPr>
          <p:nvPr/>
        </p:nvSpPr>
        <p:spPr bwMode="auto">
          <a:xfrm>
            <a:off x="896854" y="654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Things are not always straight forward …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876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5">
            <a:extLst>
              <a:ext uri="{FF2B5EF4-FFF2-40B4-BE49-F238E27FC236}">
                <a16:creationId xmlns:a16="http://schemas.microsoft.com/office/drawing/2014/main" id="{F6FC7951-4125-479F-AA7D-305F4D96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09B617-2E68-4EF8-93CF-A77BE27DDBB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88067" name="Picture 1">
            <a:extLst>
              <a:ext uri="{FF2B5EF4-FFF2-40B4-BE49-F238E27FC236}">
                <a16:creationId xmlns:a16="http://schemas.microsoft.com/office/drawing/2014/main" id="{B96F378C-596C-4C96-AE17-952134227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0" y="1536701"/>
            <a:ext cx="70739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8068" name="Title 1">
            <a:extLst>
              <a:ext uri="{FF2B5EF4-FFF2-40B4-BE49-F238E27FC236}">
                <a16:creationId xmlns:a16="http://schemas.microsoft.com/office/drawing/2014/main" id="{9FEF164E-6BF8-4547-920B-EDD4F7FDED41}"/>
              </a:ext>
            </a:extLst>
          </p:cNvPr>
          <p:cNvSpPr>
            <a:spLocks/>
          </p:cNvSpPr>
          <p:nvPr/>
        </p:nvSpPr>
        <p:spPr bwMode="auto">
          <a:xfrm>
            <a:off x="637674" y="5032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Things are not always straight forward …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5904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>
            <a:extLst>
              <a:ext uri="{FF2B5EF4-FFF2-40B4-BE49-F238E27FC236}">
                <a16:creationId xmlns:a16="http://schemas.microsoft.com/office/drawing/2014/main" id="{1301C773-F4E1-4738-A258-02F4DA4B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E5578D-CE3F-47A9-96B9-6AFFE9C6EF4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89091" name="Picture 1">
            <a:extLst>
              <a:ext uri="{FF2B5EF4-FFF2-40B4-BE49-F238E27FC236}">
                <a16:creationId xmlns:a16="http://schemas.microsoft.com/office/drawing/2014/main" id="{51A5CEB6-8B40-4362-B014-D321FBC5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62" y="1779588"/>
            <a:ext cx="6345238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9092" name="Title 1">
            <a:extLst>
              <a:ext uri="{FF2B5EF4-FFF2-40B4-BE49-F238E27FC236}">
                <a16:creationId xmlns:a16="http://schemas.microsoft.com/office/drawing/2014/main" id="{9FEA6239-A264-46F4-ACE8-F859BD8A880D}"/>
              </a:ext>
            </a:extLst>
          </p:cNvPr>
          <p:cNvSpPr>
            <a:spLocks/>
          </p:cNvSpPr>
          <p:nvPr/>
        </p:nvSpPr>
        <p:spPr bwMode="auto">
          <a:xfrm>
            <a:off x="613611" y="6365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Things are not always straight forward …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5362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5">
            <a:extLst>
              <a:ext uri="{FF2B5EF4-FFF2-40B4-BE49-F238E27FC236}">
                <a16:creationId xmlns:a16="http://schemas.microsoft.com/office/drawing/2014/main" id="{C3A82729-2C0F-4436-829A-BCCFE405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B89131-85A7-4E8A-AD65-7D125941D43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90115" name="Title 1">
            <a:extLst>
              <a:ext uri="{FF2B5EF4-FFF2-40B4-BE49-F238E27FC236}">
                <a16:creationId xmlns:a16="http://schemas.microsoft.com/office/drawing/2014/main" id="{F42669AC-2954-4244-A727-0B5C8075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9038"/>
            <a:ext cx="8229600" cy="773112"/>
          </a:xfrm>
        </p:spPr>
        <p:txBody>
          <a:bodyPr/>
          <a:lstStyle/>
          <a:p>
            <a:pPr eaLnBrk="1" hangingPunct="1"/>
            <a:r>
              <a:rPr lang="en-US" altLang="en-US" b="1" dirty="0"/>
              <a:t>Session Objectives</a:t>
            </a:r>
          </a:p>
        </p:txBody>
      </p:sp>
      <p:sp>
        <p:nvSpPr>
          <p:cNvPr id="90116" name="Content Placeholder 2">
            <a:extLst>
              <a:ext uri="{FF2B5EF4-FFF2-40B4-BE49-F238E27FC236}">
                <a16:creationId xmlns:a16="http://schemas.microsoft.com/office/drawing/2014/main" id="{F833662A-7044-4C4E-A150-D5201E8ED9D8}"/>
              </a:ext>
            </a:extLst>
          </p:cNvPr>
          <p:cNvSpPr>
            <a:spLocks/>
          </p:cNvSpPr>
          <p:nvPr/>
        </p:nvSpPr>
        <p:spPr bwMode="auto">
          <a:xfrm>
            <a:off x="457200" y="2293854"/>
            <a:ext cx="8512175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At the end of this session participants will be able to: </a:t>
            </a:r>
            <a:endParaRPr lang="el-GR" altLang="en-US" sz="2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2800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Recognize </a:t>
            </a:r>
            <a:r>
              <a:rPr lang="en-US" altLang="en-US" dirty="0">
                <a:latin typeface="Arial" panose="020B0604020202020204" pitchFamily="34" charset="0"/>
              </a:rPr>
              <a:t>which Evidence Sources are of</a:t>
            </a:r>
            <a:r>
              <a:rPr lang="el-GR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evidential value </a:t>
            </a:r>
            <a:endParaRPr lang="el-GR" altLang="en-US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Differentiate between Computer Networks </a:t>
            </a:r>
            <a:endParaRPr lang="el-GR" altLang="en-US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Identify the network devices </a:t>
            </a:r>
            <a:endParaRPr lang="el-GR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73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>
            <a:extLst>
              <a:ext uri="{FF2B5EF4-FFF2-40B4-BE49-F238E27FC236}">
                <a16:creationId xmlns:a16="http://schemas.microsoft.com/office/drawing/2014/main" id="{FBA6F6FC-CE38-41A2-BAE3-181C8A13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837775-37B5-4908-9016-22CB1ACB92F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91139" name="Picture 6" descr="Question Mark Clip Art">
            <a:hlinkClick r:id="rId3"/>
            <a:extLst>
              <a:ext uri="{FF2B5EF4-FFF2-40B4-BE49-F238E27FC236}">
                <a16:creationId xmlns:a16="http://schemas.microsoft.com/office/drawing/2014/main" id="{D1B07A0D-DA7C-4D9D-A045-3D872F7A4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357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Box 3">
            <a:extLst>
              <a:ext uri="{FF2B5EF4-FFF2-40B4-BE49-F238E27FC236}">
                <a16:creationId xmlns:a16="http://schemas.microsoft.com/office/drawing/2014/main" id="{CFCCF092-9230-40EA-AE79-77F528BD2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4500563"/>
            <a:ext cx="3081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76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FC81ED71-40D0-4AA4-A59A-535FA896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B02BB8-B563-4B49-8714-4FE4B2621D6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id="{D3A6BFCE-0D30-4A1B-A514-E5C34EC8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5133"/>
            <a:ext cx="8229600" cy="871537"/>
          </a:xfrm>
        </p:spPr>
        <p:txBody>
          <a:bodyPr/>
          <a:lstStyle/>
          <a:p>
            <a:pPr eaLnBrk="1" hangingPunct="1"/>
            <a:r>
              <a:rPr lang="en-GB" altLang="en-US" b="1" dirty="0"/>
              <a:t>Computer Systems</a:t>
            </a:r>
            <a:endParaRPr lang="en-US" altLang="en-US" b="1" dirty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53AEF09-5C85-42B6-8D7F-25B11806F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52056"/>
            <a:ext cx="7886700" cy="4351338"/>
          </a:xfrm>
        </p:spPr>
        <p:txBody>
          <a:bodyPr/>
          <a:lstStyle/>
          <a:p>
            <a:pPr marL="0" indent="0" eaLnBrk="1" hangingPunct="1"/>
            <a:r>
              <a:rPr lang="en-US" altLang="en-US" dirty="0"/>
              <a:t> Computer Systems usually consists of hardware and software  </a:t>
            </a:r>
          </a:p>
          <a:p>
            <a:pPr marL="0" indent="0" eaLnBrk="1" hangingPunct="1"/>
            <a:endParaRPr lang="en-US" altLang="en-US" dirty="0"/>
          </a:p>
          <a:p>
            <a:pPr marL="0" indent="0" eaLnBrk="1" hangingPunct="1"/>
            <a:r>
              <a:rPr lang="en-US" altLang="en-US" dirty="0"/>
              <a:t> Also Computer Parts can usually be categorized into the Main Unit and Peripherals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3600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1A0D00AD-6A46-429E-8EDE-32B50E76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5893D1-08B8-49F6-8A31-35AFC0A74B8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1267" name="Title 1">
            <a:extLst>
              <a:ext uri="{FF2B5EF4-FFF2-40B4-BE49-F238E27FC236}">
                <a16:creationId xmlns:a16="http://schemas.microsoft.com/office/drawing/2014/main" id="{CD6952E5-B32F-4176-87F4-9A73B37189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5613" y="782377"/>
            <a:ext cx="8229600" cy="871537"/>
          </a:xfrm>
        </p:spPr>
        <p:txBody>
          <a:bodyPr/>
          <a:lstStyle/>
          <a:p>
            <a:pPr eaLnBrk="1" hangingPunct="1"/>
            <a:r>
              <a:rPr lang="en-GB" altLang="en-US" b="1" dirty="0"/>
              <a:t>Computer Systems</a:t>
            </a:r>
            <a:endParaRPr lang="en-US" altLang="en-US" b="1" dirty="0"/>
          </a:p>
        </p:txBody>
      </p:sp>
      <p:grpSp>
        <p:nvGrpSpPr>
          <p:cNvPr id="11268" name="Group 1">
            <a:extLst>
              <a:ext uri="{FF2B5EF4-FFF2-40B4-BE49-F238E27FC236}">
                <a16:creationId xmlns:a16="http://schemas.microsoft.com/office/drawing/2014/main" id="{20E1D1A2-B973-43A4-B786-D2DC15C19FED}"/>
              </a:ext>
            </a:extLst>
          </p:cNvPr>
          <p:cNvGrpSpPr>
            <a:grpSpLocks/>
          </p:cNvGrpSpPr>
          <p:nvPr/>
        </p:nvGrpSpPr>
        <p:grpSpPr bwMode="auto">
          <a:xfrm>
            <a:off x="455613" y="1777332"/>
            <a:ext cx="3490913" cy="2424113"/>
            <a:chOff x="0" y="0"/>
            <a:chExt cx="18307" cy="15549"/>
          </a:xfrm>
        </p:grpSpPr>
        <p:pic>
          <p:nvPicPr>
            <p:cNvPr id="11275" name="Picture 7">
              <a:extLst>
                <a:ext uri="{FF2B5EF4-FFF2-40B4-BE49-F238E27FC236}">
                  <a16:creationId xmlns:a16="http://schemas.microsoft.com/office/drawing/2014/main" id="{6F85A22E-AC90-4930-8740-8BE6EF7CD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307" cy="14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Rectangle 8">
              <a:extLst>
                <a:ext uri="{FF2B5EF4-FFF2-40B4-BE49-F238E27FC236}">
                  <a16:creationId xmlns:a16="http://schemas.microsoft.com/office/drawing/2014/main" id="{065C5D1B-EB3B-4B3D-B619-391645C08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" y="13241"/>
              <a:ext cx="15246" cy="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Desktop/Tower System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  <p:grpSp>
        <p:nvGrpSpPr>
          <p:cNvPr id="11269" name="Group 5">
            <a:extLst>
              <a:ext uri="{FF2B5EF4-FFF2-40B4-BE49-F238E27FC236}">
                <a16:creationId xmlns:a16="http://schemas.microsoft.com/office/drawing/2014/main" id="{1ECE74B0-C633-421C-808D-F823284D9CAE}"/>
              </a:ext>
            </a:extLst>
          </p:cNvPr>
          <p:cNvGrpSpPr>
            <a:grpSpLocks/>
          </p:cNvGrpSpPr>
          <p:nvPr/>
        </p:nvGrpSpPr>
        <p:grpSpPr bwMode="auto">
          <a:xfrm>
            <a:off x="455612" y="4099096"/>
            <a:ext cx="3490913" cy="2386012"/>
            <a:chOff x="0" y="0"/>
            <a:chExt cx="17693" cy="16215"/>
          </a:xfrm>
        </p:grpSpPr>
        <p:pic>
          <p:nvPicPr>
            <p:cNvPr id="11273" name="Picture 3" descr="laptop.jpg">
              <a:extLst>
                <a:ext uri="{FF2B5EF4-FFF2-40B4-BE49-F238E27FC236}">
                  <a16:creationId xmlns:a16="http://schemas.microsoft.com/office/drawing/2014/main" id="{E701E2A7-73FB-47FC-8883-70F23529B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93" cy="1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Rectangle 4">
              <a:extLst>
                <a:ext uri="{FF2B5EF4-FFF2-40B4-BE49-F238E27FC236}">
                  <a16:creationId xmlns:a16="http://schemas.microsoft.com/office/drawing/2014/main" id="{5120E033-C9F5-4834-84FC-3D61C3B29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" y="13910"/>
              <a:ext cx="11785" cy="2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Laptop Computer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  <p:grpSp>
        <p:nvGrpSpPr>
          <p:cNvPr id="11270" name="Group 8">
            <a:extLst>
              <a:ext uri="{FF2B5EF4-FFF2-40B4-BE49-F238E27FC236}">
                <a16:creationId xmlns:a16="http://schemas.microsoft.com/office/drawing/2014/main" id="{D64CF746-F069-44E9-8F23-EBDEC5F24A32}"/>
              </a:ext>
            </a:extLst>
          </p:cNvPr>
          <p:cNvGrpSpPr>
            <a:grpSpLocks/>
          </p:cNvGrpSpPr>
          <p:nvPr/>
        </p:nvGrpSpPr>
        <p:grpSpPr bwMode="auto">
          <a:xfrm>
            <a:off x="4634921" y="1882946"/>
            <a:ext cx="3282950" cy="4432300"/>
            <a:chOff x="0" y="0"/>
            <a:chExt cx="14460" cy="14770"/>
          </a:xfrm>
        </p:grpSpPr>
        <p:pic>
          <p:nvPicPr>
            <p:cNvPr id="11271" name="Picture 10" descr="mainframe computer.jpg">
              <a:extLst>
                <a:ext uri="{FF2B5EF4-FFF2-40B4-BE49-F238E27FC236}">
                  <a16:creationId xmlns:a16="http://schemas.microsoft.com/office/drawing/2014/main" id="{61EDF3AD-CA33-4CF5-B604-325F20853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273" cy="1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Rectangle 11">
              <a:extLst>
                <a:ext uri="{FF2B5EF4-FFF2-40B4-BE49-F238E27FC236}">
                  <a16:creationId xmlns:a16="http://schemas.microsoft.com/office/drawing/2014/main" id="{D9A4B21E-4A58-47E8-A7D5-2194FE12E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" y="12462"/>
              <a:ext cx="14442" cy="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Mainframe Computer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7B5BC6DA-58A8-413E-A1A5-6AABA5B3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B5B685-6A43-40D9-BCEC-17D36453A38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3315" name="Title 1">
            <a:extLst>
              <a:ext uri="{FF2B5EF4-FFF2-40B4-BE49-F238E27FC236}">
                <a16:creationId xmlns:a16="http://schemas.microsoft.com/office/drawing/2014/main" id="{E95C23CC-1925-4463-AE63-3406BA1DF7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864394"/>
            <a:ext cx="8229600" cy="871537"/>
          </a:xfrm>
        </p:spPr>
        <p:txBody>
          <a:bodyPr/>
          <a:lstStyle/>
          <a:p>
            <a:pPr eaLnBrk="1" hangingPunct="1"/>
            <a:r>
              <a:rPr lang="en-GB" altLang="en-US" b="1" dirty="0"/>
              <a:t>Tablet Devices</a:t>
            </a:r>
            <a:endParaRPr lang="en-US" altLang="en-US" b="1" dirty="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D4C86C1-F950-4FBE-8F2B-0090FC3C24D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A tablet computer is a device that is operated by touching the screen rather than using a keyboard or mouse</a:t>
            </a:r>
            <a:r>
              <a:rPr lang="el-GR" altLang="en-US"/>
              <a:t> </a:t>
            </a:r>
            <a:endParaRPr lang="en-GB" altLang="en-US" dirty="0"/>
          </a:p>
        </p:txBody>
      </p:sp>
      <p:grpSp>
        <p:nvGrpSpPr>
          <p:cNvPr id="13317" name="Group 4">
            <a:extLst>
              <a:ext uri="{FF2B5EF4-FFF2-40B4-BE49-F238E27FC236}">
                <a16:creationId xmlns:a16="http://schemas.microsoft.com/office/drawing/2014/main" id="{E515ECE1-1956-409B-8B79-147CB42C3464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535363"/>
            <a:ext cx="8229600" cy="2851150"/>
            <a:chOff x="0" y="0"/>
            <a:chExt cx="76935" cy="18608"/>
          </a:xfrm>
        </p:grpSpPr>
        <p:pic>
          <p:nvPicPr>
            <p:cNvPr id="13318" name="Picture 118">
              <a:extLst>
                <a:ext uri="{FF2B5EF4-FFF2-40B4-BE49-F238E27FC236}">
                  <a16:creationId xmlns:a16="http://schemas.microsoft.com/office/drawing/2014/main" id="{E18A9255-5EA0-4A73-93A9-3707824C0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6"/>
              <a:ext cx="16823" cy="15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119">
              <a:extLst>
                <a:ext uri="{FF2B5EF4-FFF2-40B4-BE49-F238E27FC236}">
                  <a16:creationId xmlns:a16="http://schemas.microsoft.com/office/drawing/2014/main" id="{2363499D-ED56-4736-AC43-F115D3E92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3" y="606"/>
              <a:ext cx="16877" cy="16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23" descr="galaxy tablet.jpg">
              <a:extLst>
                <a:ext uri="{FF2B5EF4-FFF2-40B4-BE49-F238E27FC236}">
                  <a16:creationId xmlns:a16="http://schemas.microsoft.com/office/drawing/2014/main" id="{F2F009FA-14C9-43D1-8E39-1B2872519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2" y="606"/>
              <a:ext cx="22023" cy="1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24" descr="tablet.jpg">
              <a:extLst>
                <a:ext uri="{FF2B5EF4-FFF2-40B4-BE49-F238E27FC236}">
                  <a16:creationId xmlns:a16="http://schemas.microsoft.com/office/drawing/2014/main" id="{B3B496C7-6F5D-451C-A4FD-2A200FD99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5" y="0"/>
              <a:ext cx="21770" cy="18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Rectangle 125">
              <a:extLst>
                <a:ext uri="{FF2B5EF4-FFF2-40B4-BE49-F238E27FC236}">
                  <a16:creationId xmlns:a16="http://schemas.microsoft.com/office/drawing/2014/main" id="{ED3072F0-899F-475D-9AE4-37F138072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8" y="17165"/>
              <a:ext cx="25623" cy="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Tablet PC</a:t>
              </a:r>
              <a:r>
                <a:rPr lang="ja-JP" altLang="en-US" sz="900">
                  <a:latin typeface="Verdana" panose="020B0604030504040204" pitchFamily="34" charset="0"/>
                  <a:ea typeface="MS Mincho" panose="02020609040205080304" pitchFamily="49" charset="-128"/>
                </a:rPr>
                <a:t>’</a:t>
              </a:r>
              <a:r>
                <a:rPr lang="en-US" altLang="ja-JP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s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36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C8ABEC4F-BFF0-4773-8569-59228E5A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CCE7C5-EE1D-4CF4-B552-C343BD99D3B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grpSp>
        <p:nvGrpSpPr>
          <p:cNvPr id="15363" name="Group 2">
            <a:extLst>
              <a:ext uri="{FF2B5EF4-FFF2-40B4-BE49-F238E27FC236}">
                <a16:creationId xmlns:a16="http://schemas.microsoft.com/office/drawing/2014/main" id="{B3EC4FDD-5B7A-493B-BD45-0ACCF17070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35262" y="881062"/>
            <a:ext cx="3673475" cy="5351296"/>
            <a:chOff x="1338" y="255"/>
            <a:chExt cx="3192" cy="3900"/>
          </a:xfrm>
        </p:grpSpPr>
        <p:sp>
          <p:nvSpPr>
            <p:cNvPr id="15365" name="AutoShape 3">
              <a:extLst>
                <a:ext uri="{FF2B5EF4-FFF2-40B4-BE49-F238E27FC236}">
                  <a16:creationId xmlns:a16="http://schemas.microsoft.com/office/drawing/2014/main" id="{4B782054-8B21-4817-9B60-AD71250BC49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38" y="255"/>
              <a:ext cx="3192" cy="3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30800637-3ADB-433A-84AF-5E8FC35F8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526"/>
              <a:ext cx="3188" cy="3614"/>
            </a:xfrm>
            <a:prstGeom prst="roundRect">
              <a:avLst>
                <a:gd name="adj" fmla="val 2463"/>
              </a:avLst>
            </a:pr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ea typeface="+mn-ea"/>
              </a:endParaRPr>
            </a:p>
          </p:txBody>
        </p:sp>
        <p:sp>
          <p:nvSpPr>
            <p:cNvPr id="15367" name="AutoShape 5">
              <a:extLst>
                <a:ext uri="{FF2B5EF4-FFF2-40B4-BE49-F238E27FC236}">
                  <a16:creationId xmlns:a16="http://schemas.microsoft.com/office/drawing/2014/main" id="{471CADD1-D861-4F05-ABBF-389FE0C38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526"/>
              <a:ext cx="3053" cy="3585"/>
            </a:xfrm>
            <a:prstGeom prst="roundRect">
              <a:avLst>
                <a:gd name="adj" fmla="val 250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139904C-9219-4560-9C57-C19D45623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526"/>
              <a:ext cx="3047" cy="119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13" y="77"/>
                </a:cxn>
                <a:cxn ang="0">
                  <a:pos x="45" y="37"/>
                </a:cxn>
                <a:cxn ang="0">
                  <a:pos x="94" y="11"/>
                </a:cxn>
                <a:cxn ang="0">
                  <a:pos x="152" y="0"/>
                </a:cxn>
                <a:cxn ang="0">
                  <a:pos x="2896" y="0"/>
                </a:cxn>
                <a:cxn ang="0">
                  <a:pos x="2954" y="11"/>
                </a:cxn>
                <a:cxn ang="0">
                  <a:pos x="3003" y="37"/>
                </a:cxn>
                <a:cxn ang="0">
                  <a:pos x="3035" y="77"/>
                </a:cxn>
                <a:cxn ang="0">
                  <a:pos x="3048" y="124"/>
                </a:cxn>
                <a:cxn ang="0">
                  <a:pos x="2913" y="62"/>
                </a:cxn>
                <a:cxn ang="0">
                  <a:pos x="112" y="62"/>
                </a:cxn>
                <a:cxn ang="0">
                  <a:pos x="0" y="124"/>
                </a:cxn>
              </a:cxnLst>
              <a:rect l="0" t="0" r="r" b="b"/>
              <a:pathLst>
                <a:path w="3048" h="124">
                  <a:moveTo>
                    <a:pt x="0" y="124"/>
                  </a:moveTo>
                  <a:lnTo>
                    <a:pt x="13" y="77"/>
                  </a:lnTo>
                  <a:lnTo>
                    <a:pt x="45" y="37"/>
                  </a:lnTo>
                  <a:lnTo>
                    <a:pt x="94" y="11"/>
                  </a:lnTo>
                  <a:lnTo>
                    <a:pt x="152" y="0"/>
                  </a:lnTo>
                  <a:lnTo>
                    <a:pt x="2896" y="0"/>
                  </a:lnTo>
                  <a:lnTo>
                    <a:pt x="2954" y="11"/>
                  </a:lnTo>
                  <a:lnTo>
                    <a:pt x="3003" y="37"/>
                  </a:lnTo>
                  <a:lnTo>
                    <a:pt x="3035" y="77"/>
                  </a:lnTo>
                  <a:lnTo>
                    <a:pt x="3048" y="124"/>
                  </a:lnTo>
                  <a:lnTo>
                    <a:pt x="2913" y="62"/>
                  </a:lnTo>
                  <a:lnTo>
                    <a:pt x="112" y="62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ea typeface="+mn-ea"/>
              </a:endParaRPr>
            </a:p>
          </p:txBody>
        </p:sp>
        <p:sp>
          <p:nvSpPr>
            <p:cNvPr id="15369" name="Rectangle 7">
              <a:extLst>
                <a:ext uri="{FF2B5EF4-FFF2-40B4-BE49-F238E27FC236}">
                  <a16:creationId xmlns:a16="http://schemas.microsoft.com/office/drawing/2014/main" id="{ADAD6255-4F42-465E-87B3-392928824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856"/>
              <a:ext cx="2667" cy="30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370" name="Freeform 8">
              <a:extLst>
                <a:ext uri="{FF2B5EF4-FFF2-40B4-BE49-F238E27FC236}">
                  <a16:creationId xmlns:a16="http://schemas.microsoft.com/office/drawing/2014/main" id="{57DF8B8E-AE44-45C9-911F-4B75068A1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380"/>
              <a:ext cx="1073" cy="421"/>
            </a:xfrm>
            <a:custGeom>
              <a:avLst/>
              <a:gdLst>
                <a:gd name="T0" fmla="*/ 359 w 1073"/>
                <a:gd name="T1" fmla="*/ 0 h 421"/>
                <a:gd name="T2" fmla="*/ 292 w 1073"/>
                <a:gd name="T3" fmla="*/ 7 h 421"/>
                <a:gd name="T4" fmla="*/ 224 w 1073"/>
                <a:gd name="T5" fmla="*/ 32 h 421"/>
                <a:gd name="T6" fmla="*/ 166 w 1073"/>
                <a:gd name="T7" fmla="*/ 65 h 421"/>
                <a:gd name="T8" fmla="*/ 112 w 1073"/>
                <a:gd name="T9" fmla="*/ 109 h 421"/>
                <a:gd name="T10" fmla="*/ 67 w 1073"/>
                <a:gd name="T11" fmla="*/ 157 h 421"/>
                <a:gd name="T12" fmla="*/ 31 w 1073"/>
                <a:gd name="T13" fmla="*/ 205 h 421"/>
                <a:gd name="T14" fmla="*/ 9 w 1073"/>
                <a:gd name="T15" fmla="*/ 252 h 421"/>
                <a:gd name="T16" fmla="*/ 0 w 1073"/>
                <a:gd name="T17" fmla="*/ 292 h 421"/>
                <a:gd name="T18" fmla="*/ 13 w 1073"/>
                <a:gd name="T19" fmla="*/ 340 h 421"/>
                <a:gd name="T20" fmla="*/ 45 w 1073"/>
                <a:gd name="T21" fmla="*/ 384 h 421"/>
                <a:gd name="T22" fmla="*/ 94 w 1073"/>
                <a:gd name="T23" fmla="*/ 410 h 421"/>
                <a:gd name="T24" fmla="*/ 126 w 1073"/>
                <a:gd name="T25" fmla="*/ 417 h 421"/>
                <a:gd name="T26" fmla="*/ 157 w 1073"/>
                <a:gd name="T27" fmla="*/ 421 h 421"/>
                <a:gd name="T28" fmla="*/ 916 w 1073"/>
                <a:gd name="T29" fmla="*/ 421 h 421"/>
                <a:gd name="T30" fmla="*/ 947 w 1073"/>
                <a:gd name="T31" fmla="*/ 417 h 421"/>
                <a:gd name="T32" fmla="*/ 974 w 1073"/>
                <a:gd name="T33" fmla="*/ 410 h 421"/>
                <a:gd name="T34" fmla="*/ 1028 w 1073"/>
                <a:gd name="T35" fmla="*/ 384 h 421"/>
                <a:gd name="T36" fmla="*/ 1060 w 1073"/>
                <a:gd name="T37" fmla="*/ 340 h 421"/>
                <a:gd name="T38" fmla="*/ 1068 w 1073"/>
                <a:gd name="T39" fmla="*/ 318 h 421"/>
                <a:gd name="T40" fmla="*/ 1073 w 1073"/>
                <a:gd name="T41" fmla="*/ 292 h 421"/>
                <a:gd name="T42" fmla="*/ 1064 w 1073"/>
                <a:gd name="T43" fmla="*/ 252 h 421"/>
                <a:gd name="T44" fmla="*/ 1037 w 1073"/>
                <a:gd name="T45" fmla="*/ 205 h 421"/>
                <a:gd name="T46" fmla="*/ 1001 w 1073"/>
                <a:gd name="T47" fmla="*/ 157 h 421"/>
                <a:gd name="T48" fmla="*/ 947 w 1073"/>
                <a:gd name="T49" fmla="*/ 109 h 421"/>
                <a:gd name="T50" fmla="*/ 889 w 1073"/>
                <a:gd name="T51" fmla="*/ 65 h 421"/>
                <a:gd name="T52" fmla="*/ 826 w 1073"/>
                <a:gd name="T53" fmla="*/ 32 h 421"/>
                <a:gd name="T54" fmla="*/ 754 w 1073"/>
                <a:gd name="T55" fmla="*/ 7 h 421"/>
                <a:gd name="T56" fmla="*/ 687 w 1073"/>
                <a:gd name="T57" fmla="*/ 0 h 421"/>
                <a:gd name="T58" fmla="*/ 359 w 1073"/>
                <a:gd name="T59" fmla="*/ 0 h 4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73"/>
                <a:gd name="T91" fmla="*/ 0 h 421"/>
                <a:gd name="T92" fmla="*/ 1073 w 1073"/>
                <a:gd name="T93" fmla="*/ 421 h 4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73" h="421">
                  <a:moveTo>
                    <a:pt x="359" y="0"/>
                  </a:moveTo>
                  <a:lnTo>
                    <a:pt x="292" y="7"/>
                  </a:lnTo>
                  <a:lnTo>
                    <a:pt x="224" y="32"/>
                  </a:lnTo>
                  <a:lnTo>
                    <a:pt x="166" y="65"/>
                  </a:lnTo>
                  <a:lnTo>
                    <a:pt x="112" y="109"/>
                  </a:lnTo>
                  <a:lnTo>
                    <a:pt x="67" y="157"/>
                  </a:lnTo>
                  <a:lnTo>
                    <a:pt x="31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3" y="340"/>
                  </a:lnTo>
                  <a:lnTo>
                    <a:pt x="45" y="384"/>
                  </a:lnTo>
                  <a:lnTo>
                    <a:pt x="94" y="410"/>
                  </a:lnTo>
                  <a:lnTo>
                    <a:pt x="126" y="417"/>
                  </a:lnTo>
                  <a:lnTo>
                    <a:pt x="157" y="421"/>
                  </a:lnTo>
                  <a:lnTo>
                    <a:pt x="916" y="421"/>
                  </a:lnTo>
                  <a:lnTo>
                    <a:pt x="947" y="417"/>
                  </a:lnTo>
                  <a:lnTo>
                    <a:pt x="974" y="410"/>
                  </a:lnTo>
                  <a:lnTo>
                    <a:pt x="1028" y="384"/>
                  </a:lnTo>
                  <a:lnTo>
                    <a:pt x="1060" y="340"/>
                  </a:lnTo>
                  <a:lnTo>
                    <a:pt x="1068" y="318"/>
                  </a:lnTo>
                  <a:lnTo>
                    <a:pt x="1073" y="292"/>
                  </a:lnTo>
                  <a:lnTo>
                    <a:pt x="1064" y="252"/>
                  </a:lnTo>
                  <a:lnTo>
                    <a:pt x="1037" y="205"/>
                  </a:lnTo>
                  <a:lnTo>
                    <a:pt x="1001" y="157"/>
                  </a:lnTo>
                  <a:lnTo>
                    <a:pt x="947" y="109"/>
                  </a:lnTo>
                  <a:lnTo>
                    <a:pt x="889" y="65"/>
                  </a:lnTo>
                  <a:lnTo>
                    <a:pt x="826" y="32"/>
                  </a:lnTo>
                  <a:lnTo>
                    <a:pt x="754" y="7"/>
                  </a:lnTo>
                  <a:lnTo>
                    <a:pt x="687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371" name="Freeform 9">
              <a:extLst>
                <a:ext uri="{FF2B5EF4-FFF2-40B4-BE49-F238E27FC236}">
                  <a16:creationId xmlns:a16="http://schemas.microsoft.com/office/drawing/2014/main" id="{D981353E-2D83-4DEE-9E86-A692A820B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380"/>
              <a:ext cx="1051" cy="421"/>
            </a:xfrm>
            <a:custGeom>
              <a:avLst/>
              <a:gdLst>
                <a:gd name="T0" fmla="*/ 355 w 1051"/>
                <a:gd name="T1" fmla="*/ 0 h 421"/>
                <a:gd name="T2" fmla="*/ 287 w 1051"/>
                <a:gd name="T3" fmla="*/ 7 h 421"/>
                <a:gd name="T4" fmla="*/ 220 w 1051"/>
                <a:gd name="T5" fmla="*/ 32 h 421"/>
                <a:gd name="T6" fmla="*/ 162 w 1051"/>
                <a:gd name="T7" fmla="*/ 65 h 421"/>
                <a:gd name="T8" fmla="*/ 108 w 1051"/>
                <a:gd name="T9" fmla="*/ 109 h 421"/>
                <a:gd name="T10" fmla="*/ 63 w 1051"/>
                <a:gd name="T11" fmla="*/ 157 h 421"/>
                <a:gd name="T12" fmla="*/ 31 w 1051"/>
                <a:gd name="T13" fmla="*/ 205 h 421"/>
                <a:gd name="T14" fmla="*/ 9 w 1051"/>
                <a:gd name="T15" fmla="*/ 252 h 421"/>
                <a:gd name="T16" fmla="*/ 0 w 1051"/>
                <a:gd name="T17" fmla="*/ 292 h 421"/>
                <a:gd name="T18" fmla="*/ 13 w 1051"/>
                <a:gd name="T19" fmla="*/ 340 h 421"/>
                <a:gd name="T20" fmla="*/ 45 w 1051"/>
                <a:gd name="T21" fmla="*/ 384 h 421"/>
                <a:gd name="T22" fmla="*/ 94 w 1051"/>
                <a:gd name="T23" fmla="*/ 410 h 421"/>
                <a:gd name="T24" fmla="*/ 121 w 1051"/>
                <a:gd name="T25" fmla="*/ 417 h 421"/>
                <a:gd name="T26" fmla="*/ 153 w 1051"/>
                <a:gd name="T27" fmla="*/ 421 h 421"/>
                <a:gd name="T28" fmla="*/ 898 w 1051"/>
                <a:gd name="T29" fmla="*/ 421 h 421"/>
                <a:gd name="T30" fmla="*/ 929 w 1051"/>
                <a:gd name="T31" fmla="*/ 417 h 421"/>
                <a:gd name="T32" fmla="*/ 956 w 1051"/>
                <a:gd name="T33" fmla="*/ 410 h 421"/>
                <a:gd name="T34" fmla="*/ 1006 w 1051"/>
                <a:gd name="T35" fmla="*/ 384 h 421"/>
                <a:gd name="T36" fmla="*/ 1037 w 1051"/>
                <a:gd name="T37" fmla="*/ 340 h 421"/>
                <a:gd name="T38" fmla="*/ 1051 w 1051"/>
                <a:gd name="T39" fmla="*/ 292 h 421"/>
                <a:gd name="T40" fmla="*/ 1042 w 1051"/>
                <a:gd name="T41" fmla="*/ 252 h 421"/>
                <a:gd name="T42" fmla="*/ 1019 w 1051"/>
                <a:gd name="T43" fmla="*/ 205 h 421"/>
                <a:gd name="T44" fmla="*/ 979 w 1051"/>
                <a:gd name="T45" fmla="*/ 157 h 421"/>
                <a:gd name="T46" fmla="*/ 929 w 1051"/>
                <a:gd name="T47" fmla="*/ 109 h 421"/>
                <a:gd name="T48" fmla="*/ 875 w 1051"/>
                <a:gd name="T49" fmla="*/ 65 h 421"/>
                <a:gd name="T50" fmla="*/ 808 w 1051"/>
                <a:gd name="T51" fmla="*/ 32 h 421"/>
                <a:gd name="T52" fmla="*/ 741 w 1051"/>
                <a:gd name="T53" fmla="*/ 7 h 421"/>
                <a:gd name="T54" fmla="*/ 673 w 1051"/>
                <a:gd name="T55" fmla="*/ 0 h 421"/>
                <a:gd name="T56" fmla="*/ 355 w 1051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51"/>
                <a:gd name="T88" fmla="*/ 0 h 421"/>
                <a:gd name="T89" fmla="*/ 1051 w 1051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51" h="421">
                  <a:moveTo>
                    <a:pt x="355" y="0"/>
                  </a:moveTo>
                  <a:lnTo>
                    <a:pt x="287" y="7"/>
                  </a:lnTo>
                  <a:lnTo>
                    <a:pt x="220" y="32"/>
                  </a:lnTo>
                  <a:lnTo>
                    <a:pt x="162" y="65"/>
                  </a:lnTo>
                  <a:lnTo>
                    <a:pt x="108" y="109"/>
                  </a:lnTo>
                  <a:lnTo>
                    <a:pt x="63" y="157"/>
                  </a:lnTo>
                  <a:lnTo>
                    <a:pt x="31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3" y="340"/>
                  </a:lnTo>
                  <a:lnTo>
                    <a:pt x="45" y="384"/>
                  </a:lnTo>
                  <a:lnTo>
                    <a:pt x="94" y="410"/>
                  </a:lnTo>
                  <a:lnTo>
                    <a:pt x="121" y="417"/>
                  </a:lnTo>
                  <a:lnTo>
                    <a:pt x="153" y="421"/>
                  </a:lnTo>
                  <a:lnTo>
                    <a:pt x="898" y="421"/>
                  </a:lnTo>
                  <a:lnTo>
                    <a:pt x="929" y="417"/>
                  </a:lnTo>
                  <a:lnTo>
                    <a:pt x="956" y="410"/>
                  </a:lnTo>
                  <a:lnTo>
                    <a:pt x="1006" y="384"/>
                  </a:lnTo>
                  <a:lnTo>
                    <a:pt x="1037" y="340"/>
                  </a:lnTo>
                  <a:lnTo>
                    <a:pt x="1051" y="292"/>
                  </a:lnTo>
                  <a:lnTo>
                    <a:pt x="1042" y="252"/>
                  </a:lnTo>
                  <a:lnTo>
                    <a:pt x="1019" y="205"/>
                  </a:lnTo>
                  <a:lnTo>
                    <a:pt x="979" y="157"/>
                  </a:lnTo>
                  <a:lnTo>
                    <a:pt x="929" y="109"/>
                  </a:lnTo>
                  <a:lnTo>
                    <a:pt x="875" y="65"/>
                  </a:lnTo>
                  <a:lnTo>
                    <a:pt x="808" y="32"/>
                  </a:lnTo>
                  <a:lnTo>
                    <a:pt x="741" y="7"/>
                  </a:lnTo>
                  <a:lnTo>
                    <a:pt x="673" y="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372" name="Freeform 10">
              <a:extLst>
                <a:ext uri="{FF2B5EF4-FFF2-40B4-BE49-F238E27FC236}">
                  <a16:creationId xmlns:a16="http://schemas.microsoft.com/office/drawing/2014/main" id="{76E98E8D-FA0B-41F4-A648-B90945674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380"/>
              <a:ext cx="1033" cy="421"/>
            </a:xfrm>
            <a:custGeom>
              <a:avLst/>
              <a:gdLst>
                <a:gd name="T0" fmla="*/ 346 w 1033"/>
                <a:gd name="T1" fmla="*/ 0 h 421"/>
                <a:gd name="T2" fmla="*/ 278 w 1033"/>
                <a:gd name="T3" fmla="*/ 7 h 421"/>
                <a:gd name="T4" fmla="*/ 215 w 1033"/>
                <a:gd name="T5" fmla="*/ 32 h 421"/>
                <a:gd name="T6" fmla="*/ 157 w 1033"/>
                <a:gd name="T7" fmla="*/ 65 h 421"/>
                <a:gd name="T8" fmla="*/ 108 w 1033"/>
                <a:gd name="T9" fmla="*/ 109 h 421"/>
                <a:gd name="T10" fmla="*/ 63 w 1033"/>
                <a:gd name="T11" fmla="*/ 157 h 421"/>
                <a:gd name="T12" fmla="*/ 27 w 1033"/>
                <a:gd name="T13" fmla="*/ 205 h 421"/>
                <a:gd name="T14" fmla="*/ 9 w 1033"/>
                <a:gd name="T15" fmla="*/ 252 h 421"/>
                <a:gd name="T16" fmla="*/ 0 w 1033"/>
                <a:gd name="T17" fmla="*/ 292 h 421"/>
                <a:gd name="T18" fmla="*/ 13 w 1033"/>
                <a:gd name="T19" fmla="*/ 340 h 421"/>
                <a:gd name="T20" fmla="*/ 45 w 1033"/>
                <a:gd name="T21" fmla="*/ 384 h 421"/>
                <a:gd name="T22" fmla="*/ 94 w 1033"/>
                <a:gd name="T23" fmla="*/ 410 h 421"/>
                <a:gd name="T24" fmla="*/ 121 w 1033"/>
                <a:gd name="T25" fmla="*/ 417 h 421"/>
                <a:gd name="T26" fmla="*/ 153 w 1033"/>
                <a:gd name="T27" fmla="*/ 421 h 421"/>
                <a:gd name="T28" fmla="*/ 880 w 1033"/>
                <a:gd name="T29" fmla="*/ 421 h 421"/>
                <a:gd name="T30" fmla="*/ 911 w 1033"/>
                <a:gd name="T31" fmla="*/ 417 h 421"/>
                <a:gd name="T32" fmla="*/ 938 w 1033"/>
                <a:gd name="T33" fmla="*/ 410 h 421"/>
                <a:gd name="T34" fmla="*/ 988 w 1033"/>
                <a:gd name="T35" fmla="*/ 384 h 421"/>
                <a:gd name="T36" fmla="*/ 1019 w 1033"/>
                <a:gd name="T37" fmla="*/ 340 h 421"/>
                <a:gd name="T38" fmla="*/ 1033 w 1033"/>
                <a:gd name="T39" fmla="*/ 292 h 421"/>
                <a:gd name="T40" fmla="*/ 1024 w 1033"/>
                <a:gd name="T41" fmla="*/ 252 h 421"/>
                <a:gd name="T42" fmla="*/ 1001 w 1033"/>
                <a:gd name="T43" fmla="*/ 205 h 421"/>
                <a:gd name="T44" fmla="*/ 961 w 1033"/>
                <a:gd name="T45" fmla="*/ 157 h 421"/>
                <a:gd name="T46" fmla="*/ 916 w 1033"/>
                <a:gd name="T47" fmla="*/ 109 h 421"/>
                <a:gd name="T48" fmla="*/ 857 w 1033"/>
                <a:gd name="T49" fmla="*/ 65 h 421"/>
                <a:gd name="T50" fmla="*/ 795 w 1033"/>
                <a:gd name="T51" fmla="*/ 32 h 421"/>
                <a:gd name="T52" fmla="*/ 727 w 1033"/>
                <a:gd name="T53" fmla="*/ 7 h 421"/>
                <a:gd name="T54" fmla="*/ 660 w 1033"/>
                <a:gd name="T55" fmla="*/ 0 h 421"/>
                <a:gd name="T56" fmla="*/ 346 w 1033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3"/>
                <a:gd name="T88" fmla="*/ 0 h 421"/>
                <a:gd name="T89" fmla="*/ 1033 w 1033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3" h="421">
                  <a:moveTo>
                    <a:pt x="346" y="0"/>
                  </a:moveTo>
                  <a:lnTo>
                    <a:pt x="278" y="7"/>
                  </a:lnTo>
                  <a:lnTo>
                    <a:pt x="215" y="32"/>
                  </a:lnTo>
                  <a:lnTo>
                    <a:pt x="157" y="65"/>
                  </a:lnTo>
                  <a:lnTo>
                    <a:pt x="108" y="109"/>
                  </a:lnTo>
                  <a:lnTo>
                    <a:pt x="63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3" y="340"/>
                  </a:lnTo>
                  <a:lnTo>
                    <a:pt x="45" y="384"/>
                  </a:lnTo>
                  <a:lnTo>
                    <a:pt x="94" y="410"/>
                  </a:lnTo>
                  <a:lnTo>
                    <a:pt x="121" y="417"/>
                  </a:lnTo>
                  <a:lnTo>
                    <a:pt x="153" y="421"/>
                  </a:lnTo>
                  <a:lnTo>
                    <a:pt x="880" y="421"/>
                  </a:lnTo>
                  <a:lnTo>
                    <a:pt x="911" y="417"/>
                  </a:lnTo>
                  <a:lnTo>
                    <a:pt x="938" y="410"/>
                  </a:lnTo>
                  <a:lnTo>
                    <a:pt x="988" y="384"/>
                  </a:lnTo>
                  <a:lnTo>
                    <a:pt x="1019" y="340"/>
                  </a:lnTo>
                  <a:lnTo>
                    <a:pt x="1033" y="292"/>
                  </a:lnTo>
                  <a:lnTo>
                    <a:pt x="1024" y="252"/>
                  </a:lnTo>
                  <a:lnTo>
                    <a:pt x="1001" y="205"/>
                  </a:lnTo>
                  <a:lnTo>
                    <a:pt x="961" y="157"/>
                  </a:lnTo>
                  <a:lnTo>
                    <a:pt x="916" y="109"/>
                  </a:lnTo>
                  <a:lnTo>
                    <a:pt x="857" y="65"/>
                  </a:lnTo>
                  <a:lnTo>
                    <a:pt x="795" y="32"/>
                  </a:lnTo>
                  <a:lnTo>
                    <a:pt x="727" y="7"/>
                  </a:lnTo>
                  <a:lnTo>
                    <a:pt x="660" y="0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92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373" name="Freeform 11">
              <a:extLst>
                <a:ext uri="{FF2B5EF4-FFF2-40B4-BE49-F238E27FC236}">
                  <a16:creationId xmlns:a16="http://schemas.microsoft.com/office/drawing/2014/main" id="{E7C063B0-CD50-4E1F-B98E-AC017A506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380"/>
              <a:ext cx="1020" cy="421"/>
            </a:xfrm>
            <a:custGeom>
              <a:avLst/>
              <a:gdLst>
                <a:gd name="T0" fmla="*/ 342 w 1020"/>
                <a:gd name="T1" fmla="*/ 0 h 421"/>
                <a:gd name="T2" fmla="*/ 279 w 1020"/>
                <a:gd name="T3" fmla="*/ 7 h 421"/>
                <a:gd name="T4" fmla="*/ 216 w 1020"/>
                <a:gd name="T5" fmla="*/ 32 h 421"/>
                <a:gd name="T6" fmla="*/ 158 w 1020"/>
                <a:gd name="T7" fmla="*/ 65 h 421"/>
                <a:gd name="T8" fmla="*/ 104 w 1020"/>
                <a:gd name="T9" fmla="*/ 109 h 421"/>
                <a:gd name="T10" fmla="*/ 63 w 1020"/>
                <a:gd name="T11" fmla="*/ 157 h 421"/>
                <a:gd name="T12" fmla="*/ 27 w 1020"/>
                <a:gd name="T13" fmla="*/ 205 h 421"/>
                <a:gd name="T14" fmla="*/ 9 w 1020"/>
                <a:gd name="T15" fmla="*/ 252 h 421"/>
                <a:gd name="T16" fmla="*/ 0 w 1020"/>
                <a:gd name="T17" fmla="*/ 292 h 421"/>
                <a:gd name="T18" fmla="*/ 14 w 1020"/>
                <a:gd name="T19" fmla="*/ 340 h 421"/>
                <a:gd name="T20" fmla="*/ 45 w 1020"/>
                <a:gd name="T21" fmla="*/ 384 h 421"/>
                <a:gd name="T22" fmla="*/ 95 w 1020"/>
                <a:gd name="T23" fmla="*/ 410 h 421"/>
                <a:gd name="T24" fmla="*/ 122 w 1020"/>
                <a:gd name="T25" fmla="*/ 417 h 421"/>
                <a:gd name="T26" fmla="*/ 153 w 1020"/>
                <a:gd name="T27" fmla="*/ 421 h 421"/>
                <a:gd name="T28" fmla="*/ 867 w 1020"/>
                <a:gd name="T29" fmla="*/ 421 h 421"/>
                <a:gd name="T30" fmla="*/ 898 w 1020"/>
                <a:gd name="T31" fmla="*/ 417 h 421"/>
                <a:gd name="T32" fmla="*/ 925 w 1020"/>
                <a:gd name="T33" fmla="*/ 410 h 421"/>
                <a:gd name="T34" fmla="*/ 975 w 1020"/>
                <a:gd name="T35" fmla="*/ 384 h 421"/>
                <a:gd name="T36" fmla="*/ 1006 w 1020"/>
                <a:gd name="T37" fmla="*/ 340 h 421"/>
                <a:gd name="T38" fmla="*/ 1020 w 1020"/>
                <a:gd name="T39" fmla="*/ 292 h 421"/>
                <a:gd name="T40" fmla="*/ 1011 w 1020"/>
                <a:gd name="T41" fmla="*/ 252 h 421"/>
                <a:gd name="T42" fmla="*/ 988 w 1020"/>
                <a:gd name="T43" fmla="*/ 205 h 421"/>
                <a:gd name="T44" fmla="*/ 948 w 1020"/>
                <a:gd name="T45" fmla="*/ 157 h 421"/>
                <a:gd name="T46" fmla="*/ 903 w 1020"/>
                <a:gd name="T47" fmla="*/ 109 h 421"/>
                <a:gd name="T48" fmla="*/ 844 w 1020"/>
                <a:gd name="T49" fmla="*/ 65 h 421"/>
                <a:gd name="T50" fmla="*/ 782 w 1020"/>
                <a:gd name="T51" fmla="*/ 32 h 421"/>
                <a:gd name="T52" fmla="*/ 719 w 1020"/>
                <a:gd name="T53" fmla="*/ 7 h 421"/>
                <a:gd name="T54" fmla="*/ 651 w 1020"/>
                <a:gd name="T55" fmla="*/ 0 h 421"/>
                <a:gd name="T56" fmla="*/ 342 w 1020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20"/>
                <a:gd name="T88" fmla="*/ 0 h 421"/>
                <a:gd name="T89" fmla="*/ 1020 w 1020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20" h="421">
                  <a:moveTo>
                    <a:pt x="342" y="0"/>
                  </a:moveTo>
                  <a:lnTo>
                    <a:pt x="279" y="7"/>
                  </a:lnTo>
                  <a:lnTo>
                    <a:pt x="216" y="32"/>
                  </a:lnTo>
                  <a:lnTo>
                    <a:pt x="158" y="65"/>
                  </a:lnTo>
                  <a:lnTo>
                    <a:pt x="104" y="109"/>
                  </a:lnTo>
                  <a:lnTo>
                    <a:pt x="63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4" y="340"/>
                  </a:lnTo>
                  <a:lnTo>
                    <a:pt x="45" y="384"/>
                  </a:lnTo>
                  <a:lnTo>
                    <a:pt x="95" y="410"/>
                  </a:lnTo>
                  <a:lnTo>
                    <a:pt x="122" y="417"/>
                  </a:lnTo>
                  <a:lnTo>
                    <a:pt x="153" y="421"/>
                  </a:lnTo>
                  <a:lnTo>
                    <a:pt x="867" y="421"/>
                  </a:lnTo>
                  <a:lnTo>
                    <a:pt x="898" y="417"/>
                  </a:lnTo>
                  <a:lnTo>
                    <a:pt x="925" y="410"/>
                  </a:lnTo>
                  <a:lnTo>
                    <a:pt x="975" y="384"/>
                  </a:lnTo>
                  <a:lnTo>
                    <a:pt x="1006" y="340"/>
                  </a:lnTo>
                  <a:lnTo>
                    <a:pt x="1020" y="292"/>
                  </a:lnTo>
                  <a:lnTo>
                    <a:pt x="1011" y="252"/>
                  </a:lnTo>
                  <a:lnTo>
                    <a:pt x="988" y="205"/>
                  </a:lnTo>
                  <a:lnTo>
                    <a:pt x="948" y="157"/>
                  </a:lnTo>
                  <a:lnTo>
                    <a:pt x="903" y="109"/>
                  </a:lnTo>
                  <a:lnTo>
                    <a:pt x="844" y="65"/>
                  </a:lnTo>
                  <a:lnTo>
                    <a:pt x="782" y="32"/>
                  </a:lnTo>
                  <a:lnTo>
                    <a:pt x="719" y="7"/>
                  </a:lnTo>
                  <a:lnTo>
                    <a:pt x="651" y="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374" name="Freeform 12">
              <a:extLst>
                <a:ext uri="{FF2B5EF4-FFF2-40B4-BE49-F238E27FC236}">
                  <a16:creationId xmlns:a16="http://schemas.microsoft.com/office/drawing/2014/main" id="{415F601B-8DE9-4669-80BA-B6AFFD73E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380"/>
              <a:ext cx="997" cy="421"/>
            </a:xfrm>
            <a:custGeom>
              <a:avLst/>
              <a:gdLst>
                <a:gd name="T0" fmla="*/ 337 w 997"/>
                <a:gd name="T1" fmla="*/ 0 h 421"/>
                <a:gd name="T2" fmla="*/ 274 w 997"/>
                <a:gd name="T3" fmla="*/ 7 h 421"/>
                <a:gd name="T4" fmla="*/ 211 w 997"/>
                <a:gd name="T5" fmla="*/ 32 h 421"/>
                <a:gd name="T6" fmla="*/ 153 w 997"/>
                <a:gd name="T7" fmla="*/ 65 h 421"/>
                <a:gd name="T8" fmla="*/ 104 w 997"/>
                <a:gd name="T9" fmla="*/ 109 h 421"/>
                <a:gd name="T10" fmla="*/ 59 w 997"/>
                <a:gd name="T11" fmla="*/ 157 h 421"/>
                <a:gd name="T12" fmla="*/ 27 w 997"/>
                <a:gd name="T13" fmla="*/ 205 h 421"/>
                <a:gd name="T14" fmla="*/ 9 w 997"/>
                <a:gd name="T15" fmla="*/ 252 h 421"/>
                <a:gd name="T16" fmla="*/ 0 w 997"/>
                <a:gd name="T17" fmla="*/ 292 h 421"/>
                <a:gd name="T18" fmla="*/ 14 w 997"/>
                <a:gd name="T19" fmla="*/ 340 h 421"/>
                <a:gd name="T20" fmla="*/ 45 w 997"/>
                <a:gd name="T21" fmla="*/ 384 h 421"/>
                <a:gd name="T22" fmla="*/ 90 w 997"/>
                <a:gd name="T23" fmla="*/ 410 h 421"/>
                <a:gd name="T24" fmla="*/ 117 w 997"/>
                <a:gd name="T25" fmla="*/ 417 h 421"/>
                <a:gd name="T26" fmla="*/ 149 w 997"/>
                <a:gd name="T27" fmla="*/ 421 h 421"/>
                <a:gd name="T28" fmla="*/ 853 w 997"/>
                <a:gd name="T29" fmla="*/ 421 h 421"/>
                <a:gd name="T30" fmla="*/ 885 w 997"/>
                <a:gd name="T31" fmla="*/ 417 h 421"/>
                <a:gd name="T32" fmla="*/ 912 w 997"/>
                <a:gd name="T33" fmla="*/ 410 h 421"/>
                <a:gd name="T34" fmla="*/ 957 w 997"/>
                <a:gd name="T35" fmla="*/ 384 h 421"/>
                <a:gd name="T36" fmla="*/ 988 w 997"/>
                <a:gd name="T37" fmla="*/ 340 h 421"/>
                <a:gd name="T38" fmla="*/ 997 w 997"/>
                <a:gd name="T39" fmla="*/ 292 h 421"/>
                <a:gd name="T40" fmla="*/ 988 w 997"/>
                <a:gd name="T41" fmla="*/ 252 h 421"/>
                <a:gd name="T42" fmla="*/ 966 w 997"/>
                <a:gd name="T43" fmla="*/ 205 h 421"/>
                <a:gd name="T44" fmla="*/ 930 w 997"/>
                <a:gd name="T45" fmla="*/ 157 h 421"/>
                <a:gd name="T46" fmla="*/ 885 w 997"/>
                <a:gd name="T47" fmla="*/ 109 h 421"/>
                <a:gd name="T48" fmla="*/ 831 w 997"/>
                <a:gd name="T49" fmla="*/ 65 h 421"/>
                <a:gd name="T50" fmla="*/ 768 w 997"/>
                <a:gd name="T51" fmla="*/ 32 h 421"/>
                <a:gd name="T52" fmla="*/ 705 w 997"/>
                <a:gd name="T53" fmla="*/ 7 h 421"/>
                <a:gd name="T54" fmla="*/ 642 w 997"/>
                <a:gd name="T55" fmla="*/ 0 h 421"/>
                <a:gd name="T56" fmla="*/ 337 w 997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97"/>
                <a:gd name="T88" fmla="*/ 0 h 421"/>
                <a:gd name="T89" fmla="*/ 997 w 997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97" h="421">
                  <a:moveTo>
                    <a:pt x="337" y="0"/>
                  </a:moveTo>
                  <a:lnTo>
                    <a:pt x="274" y="7"/>
                  </a:lnTo>
                  <a:lnTo>
                    <a:pt x="211" y="32"/>
                  </a:lnTo>
                  <a:lnTo>
                    <a:pt x="153" y="65"/>
                  </a:lnTo>
                  <a:lnTo>
                    <a:pt x="104" y="109"/>
                  </a:lnTo>
                  <a:lnTo>
                    <a:pt x="59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14" y="340"/>
                  </a:lnTo>
                  <a:lnTo>
                    <a:pt x="45" y="384"/>
                  </a:lnTo>
                  <a:lnTo>
                    <a:pt x="90" y="410"/>
                  </a:lnTo>
                  <a:lnTo>
                    <a:pt x="117" y="417"/>
                  </a:lnTo>
                  <a:lnTo>
                    <a:pt x="149" y="421"/>
                  </a:lnTo>
                  <a:lnTo>
                    <a:pt x="853" y="421"/>
                  </a:lnTo>
                  <a:lnTo>
                    <a:pt x="885" y="417"/>
                  </a:lnTo>
                  <a:lnTo>
                    <a:pt x="912" y="410"/>
                  </a:lnTo>
                  <a:lnTo>
                    <a:pt x="957" y="384"/>
                  </a:lnTo>
                  <a:lnTo>
                    <a:pt x="988" y="340"/>
                  </a:lnTo>
                  <a:lnTo>
                    <a:pt x="997" y="292"/>
                  </a:lnTo>
                  <a:lnTo>
                    <a:pt x="988" y="252"/>
                  </a:lnTo>
                  <a:lnTo>
                    <a:pt x="966" y="205"/>
                  </a:lnTo>
                  <a:lnTo>
                    <a:pt x="930" y="157"/>
                  </a:lnTo>
                  <a:lnTo>
                    <a:pt x="885" y="109"/>
                  </a:lnTo>
                  <a:lnTo>
                    <a:pt x="831" y="65"/>
                  </a:lnTo>
                  <a:lnTo>
                    <a:pt x="768" y="32"/>
                  </a:lnTo>
                  <a:lnTo>
                    <a:pt x="705" y="7"/>
                  </a:lnTo>
                  <a:lnTo>
                    <a:pt x="642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375" name="Freeform 13">
              <a:extLst>
                <a:ext uri="{FF2B5EF4-FFF2-40B4-BE49-F238E27FC236}">
                  <a16:creationId xmlns:a16="http://schemas.microsoft.com/office/drawing/2014/main" id="{12E4551A-381D-4415-A3F2-FE1147329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380"/>
              <a:ext cx="979" cy="421"/>
            </a:xfrm>
            <a:custGeom>
              <a:avLst/>
              <a:gdLst>
                <a:gd name="T0" fmla="*/ 328 w 979"/>
                <a:gd name="T1" fmla="*/ 0 h 421"/>
                <a:gd name="T2" fmla="*/ 265 w 979"/>
                <a:gd name="T3" fmla="*/ 7 h 421"/>
                <a:gd name="T4" fmla="*/ 207 w 979"/>
                <a:gd name="T5" fmla="*/ 32 h 421"/>
                <a:gd name="T6" fmla="*/ 149 w 979"/>
                <a:gd name="T7" fmla="*/ 65 h 421"/>
                <a:gd name="T8" fmla="*/ 99 w 979"/>
                <a:gd name="T9" fmla="*/ 109 h 421"/>
                <a:gd name="T10" fmla="*/ 59 w 979"/>
                <a:gd name="T11" fmla="*/ 157 h 421"/>
                <a:gd name="T12" fmla="*/ 27 w 979"/>
                <a:gd name="T13" fmla="*/ 205 h 421"/>
                <a:gd name="T14" fmla="*/ 9 w 979"/>
                <a:gd name="T15" fmla="*/ 252 h 421"/>
                <a:gd name="T16" fmla="*/ 0 w 979"/>
                <a:gd name="T17" fmla="*/ 292 h 421"/>
                <a:gd name="T18" fmla="*/ 9 w 979"/>
                <a:gd name="T19" fmla="*/ 340 h 421"/>
                <a:gd name="T20" fmla="*/ 41 w 979"/>
                <a:gd name="T21" fmla="*/ 384 h 421"/>
                <a:gd name="T22" fmla="*/ 86 w 979"/>
                <a:gd name="T23" fmla="*/ 410 h 421"/>
                <a:gd name="T24" fmla="*/ 113 w 979"/>
                <a:gd name="T25" fmla="*/ 417 h 421"/>
                <a:gd name="T26" fmla="*/ 144 w 979"/>
                <a:gd name="T27" fmla="*/ 421 h 421"/>
                <a:gd name="T28" fmla="*/ 835 w 979"/>
                <a:gd name="T29" fmla="*/ 421 h 421"/>
                <a:gd name="T30" fmla="*/ 889 w 979"/>
                <a:gd name="T31" fmla="*/ 410 h 421"/>
                <a:gd name="T32" fmla="*/ 934 w 979"/>
                <a:gd name="T33" fmla="*/ 384 h 421"/>
                <a:gd name="T34" fmla="*/ 966 w 979"/>
                <a:gd name="T35" fmla="*/ 340 h 421"/>
                <a:gd name="T36" fmla="*/ 979 w 979"/>
                <a:gd name="T37" fmla="*/ 292 h 421"/>
                <a:gd name="T38" fmla="*/ 970 w 979"/>
                <a:gd name="T39" fmla="*/ 252 h 421"/>
                <a:gd name="T40" fmla="*/ 948 w 979"/>
                <a:gd name="T41" fmla="*/ 205 h 421"/>
                <a:gd name="T42" fmla="*/ 912 w 979"/>
                <a:gd name="T43" fmla="*/ 157 h 421"/>
                <a:gd name="T44" fmla="*/ 867 w 979"/>
                <a:gd name="T45" fmla="*/ 109 h 421"/>
                <a:gd name="T46" fmla="*/ 813 w 979"/>
                <a:gd name="T47" fmla="*/ 65 h 421"/>
                <a:gd name="T48" fmla="*/ 755 w 979"/>
                <a:gd name="T49" fmla="*/ 32 h 421"/>
                <a:gd name="T50" fmla="*/ 692 w 979"/>
                <a:gd name="T51" fmla="*/ 7 h 421"/>
                <a:gd name="T52" fmla="*/ 629 w 979"/>
                <a:gd name="T53" fmla="*/ 0 h 421"/>
                <a:gd name="T54" fmla="*/ 328 w 979"/>
                <a:gd name="T55" fmla="*/ 0 h 4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79"/>
                <a:gd name="T85" fmla="*/ 0 h 421"/>
                <a:gd name="T86" fmla="*/ 979 w 979"/>
                <a:gd name="T87" fmla="*/ 421 h 42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79" h="421">
                  <a:moveTo>
                    <a:pt x="328" y="0"/>
                  </a:moveTo>
                  <a:lnTo>
                    <a:pt x="265" y="7"/>
                  </a:lnTo>
                  <a:lnTo>
                    <a:pt x="207" y="32"/>
                  </a:lnTo>
                  <a:lnTo>
                    <a:pt x="149" y="65"/>
                  </a:lnTo>
                  <a:lnTo>
                    <a:pt x="99" y="109"/>
                  </a:lnTo>
                  <a:lnTo>
                    <a:pt x="59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9" y="340"/>
                  </a:lnTo>
                  <a:lnTo>
                    <a:pt x="41" y="384"/>
                  </a:lnTo>
                  <a:lnTo>
                    <a:pt x="86" y="410"/>
                  </a:lnTo>
                  <a:lnTo>
                    <a:pt x="113" y="417"/>
                  </a:lnTo>
                  <a:lnTo>
                    <a:pt x="144" y="421"/>
                  </a:lnTo>
                  <a:lnTo>
                    <a:pt x="835" y="421"/>
                  </a:lnTo>
                  <a:lnTo>
                    <a:pt x="889" y="410"/>
                  </a:lnTo>
                  <a:lnTo>
                    <a:pt x="934" y="384"/>
                  </a:lnTo>
                  <a:lnTo>
                    <a:pt x="966" y="340"/>
                  </a:lnTo>
                  <a:lnTo>
                    <a:pt x="979" y="292"/>
                  </a:lnTo>
                  <a:lnTo>
                    <a:pt x="970" y="252"/>
                  </a:lnTo>
                  <a:lnTo>
                    <a:pt x="948" y="205"/>
                  </a:lnTo>
                  <a:lnTo>
                    <a:pt x="912" y="157"/>
                  </a:lnTo>
                  <a:lnTo>
                    <a:pt x="867" y="109"/>
                  </a:lnTo>
                  <a:lnTo>
                    <a:pt x="813" y="65"/>
                  </a:lnTo>
                  <a:lnTo>
                    <a:pt x="755" y="32"/>
                  </a:lnTo>
                  <a:lnTo>
                    <a:pt x="692" y="7"/>
                  </a:lnTo>
                  <a:lnTo>
                    <a:pt x="629" y="0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376" name="Freeform 14">
              <a:extLst>
                <a:ext uri="{FF2B5EF4-FFF2-40B4-BE49-F238E27FC236}">
                  <a16:creationId xmlns:a16="http://schemas.microsoft.com/office/drawing/2014/main" id="{2EC3ADD0-CB95-4F2A-93CA-FDF4153EE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" y="380"/>
              <a:ext cx="961" cy="421"/>
            </a:xfrm>
            <a:custGeom>
              <a:avLst/>
              <a:gdLst>
                <a:gd name="T0" fmla="*/ 319 w 961"/>
                <a:gd name="T1" fmla="*/ 0 h 421"/>
                <a:gd name="T2" fmla="*/ 256 w 961"/>
                <a:gd name="T3" fmla="*/ 7 h 421"/>
                <a:gd name="T4" fmla="*/ 198 w 961"/>
                <a:gd name="T5" fmla="*/ 32 h 421"/>
                <a:gd name="T6" fmla="*/ 144 w 961"/>
                <a:gd name="T7" fmla="*/ 65 h 421"/>
                <a:gd name="T8" fmla="*/ 99 w 961"/>
                <a:gd name="T9" fmla="*/ 109 h 421"/>
                <a:gd name="T10" fmla="*/ 59 w 961"/>
                <a:gd name="T11" fmla="*/ 157 h 421"/>
                <a:gd name="T12" fmla="*/ 27 w 961"/>
                <a:gd name="T13" fmla="*/ 205 h 421"/>
                <a:gd name="T14" fmla="*/ 9 w 961"/>
                <a:gd name="T15" fmla="*/ 252 h 421"/>
                <a:gd name="T16" fmla="*/ 0 w 961"/>
                <a:gd name="T17" fmla="*/ 292 h 421"/>
                <a:gd name="T18" fmla="*/ 9 w 961"/>
                <a:gd name="T19" fmla="*/ 340 h 421"/>
                <a:gd name="T20" fmla="*/ 41 w 961"/>
                <a:gd name="T21" fmla="*/ 384 h 421"/>
                <a:gd name="T22" fmla="*/ 86 w 961"/>
                <a:gd name="T23" fmla="*/ 410 h 421"/>
                <a:gd name="T24" fmla="*/ 113 w 961"/>
                <a:gd name="T25" fmla="*/ 417 h 421"/>
                <a:gd name="T26" fmla="*/ 140 w 961"/>
                <a:gd name="T27" fmla="*/ 421 h 421"/>
                <a:gd name="T28" fmla="*/ 817 w 961"/>
                <a:gd name="T29" fmla="*/ 421 h 421"/>
                <a:gd name="T30" fmla="*/ 849 w 961"/>
                <a:gd name="T31" fmla="*/ 417 h 421"/>
                <a:gd name="T32" fmla="*/ 876 w 961"/>
                <a:gd name="T33" fmla="*/ 410 h 421"/>
                <a:gd name="T34" fmla="*/ 921 w 961"/>
                <a:gd name="T35" fmla="*/ 384 h 421"/>
                <a:gd name="T36" fmla="*/ 952 w 961"/>
                <a:gd name="T37" fmla="*/ 340 h 421"/>
                <a:gd name="T38" fmla="*/ 961 w 961"/>
                <a:gd name="T39" fmla="*/ 292 h 421"/>
                <a:gd name="T40" fmla="*/ 952 w 961"/>
                <a:gd name="T41" fmla="*/ 252 h 421"/>
                <a:gd name="T42" fmla="*/ 930 w 961"/>
                <a:gd name="T43" fmla="*/ 205 h 421"/>
                <a:gd name="T44" fmla="*/ 894 w 961"/>
                <a:gd name="T45" fmla="*/ 157 h 421"/>
                <a:gd name="T46" fmla="*/ 849 w 961"/>
                <a:gd name="T47" fmla="*/ 109 h 421"/>
                <a:gd name="T48" fmla="*/ 800 w 961"/>
                <a:gd name="T49" fmla="*/ 65 h 421"/>
                <a:gd name="T50" fmla="*/ 741 w 961"/>
                <a:gd name="T51" fmla="*/ 32 h 421"/>
                <a:gd name="T52" fmla="*/ 678 w 961"/>
                <a:gd name="T53" fmla="*/ 7 h 421"/>
                <a:gd name="T54" fmla="*/ 615 w 961"/>
                <a:gd name="T55" fmla="*/ 0 h 421"/>
                <a:gd name="T56" fmla="*/ 319 w 961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1"/>
                <a:gd name="T88" fmla="*/ 0 h 421"/>
                <a:gd name="T89" fmla="*/ 961 w 961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1" h="421">
                  <a:moveTo>
                    <a:pt x="319" y="0"/>
                  </a:moveTo>
                  <a:lnTo>
                    <a:pt x="256" y="7"/>
                  </a:lnTo>
                  <a:lnTo>
                    <a:pt x="198" y="32"/>
                  </a:lnTo>
                  <a:lnTo>
                    <a:pt x="144" y="65"/>
                  </a:lnTo>
                  <a:lnTo>
                    <a:pt x="99" y="109"/>
                  </a:lnTo>
                  <a:lnTo>
                    <a:pt x="59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9" y="340"/>
                  </a:lnTo>
                  <a:lnTo>
                    <a:pt x="41" y="384"/>
                  </a:lnTo>
                  <a:lnTo>
                    <a:pt x="86" y="410"/>
                  </a:lnTo>
                  <a:lnTo>
                    <a:pt x="113" y="417"/>
                  </a:lnTo>
                  <a:lnTo>
                    <a:pt x="140" y="421"/>
                  </a:lnTo>
                  <a:lnTo>
                    <a:pt x="817" y="421"/>
                  </a:lnTo>
                  <a:lnTo>
                    <a:pt x="849" y="417"/>
                  </a:lnTo>
                  <a:lnTo>
                    <a:pt x="876" y="410"/>
                  </a:lnTo>
                  <a:lnTo>
                    <a:pt x="921" y="384"/>
                  </a:lnTo>
                  <a:lnTo>
                    <a:pt x="952" y="340"/>
                  </a:lnTo>
                  <a:lnTo>
                    <a:pt x="961" y="292"/>
                  </a:lnTo>
                  <a:lnTo>
                    <a:pt x="952" y="252"/>
                  </a:lnTo>
                  <a:lnTo>
                    <a:pt x="930" y="205"/>
                  </a:lnTo>
                  <a:lnTo>
                    <a:pt x="894" y="157"/>
                  </a:lnTo>
                  <a:lnTo>
                    <a:pt x="849" y="109"/>
                  </a:lnTo>
                  <a:lnTo>
                    <a:pt x="800" y="65"/>
                  </a:lnTo>
                  <a:lnTo>
                    <a:pt x="741" y="32"/>
                  </a:lnTo>
                  <a:lnTo>
                    <a:pt x="678" y="7"/>
                  </a:lnTo>
                  <a:lnTo>
                    <a:pt x="615" y="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377" name="Freeform 15">
              <a:extLst>
                <a:ext uri="{FF2B5EF4-FFF2-40B4-BE49-F238E27FC236}">
                  <a16:creationId xmlns:a16="http://schemas.microsoft.com/office/drawing/2014/main" id="{C6A21F8D-2468-4BED-8FB1-037EE60BB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380"/>
              <a:ext cx="939" cy="421"/>
            </a:xfrm>
            <a:custGeom>
              <a:avLst/>
              <a:gdLst>
                <a:gd name="T0" fmla="*/ 315 w 939"/>
                <a:gd name="T1" fmla="*/ 0 h 421"/>
                <a:gd name="T2" fmla="*/ 256 w 939"/>
                <a:gd name="T3" fmla="*/ 7 h 421"/>
                <a:gd name="T4" fmla="*/ 198 w 939"/>
                <a:gd name="T5" fmla="*/ 32 h 421"/>
                <a:gd name="T6" fmla="*/ 144 w 939"/>
                <a:gd name="T7" fmla="*/ 65 h 421"/>
                <a:gd name="T8" fmla="*/ 99 w 939"/>
                <a:gd name="T9" fmla="*/ 109 h 421"/>
                <a:gd name="T10" fmla="*/ 59 w 939"/>
                <a:gd name="T11" fmla="*/ 157 h 421"/>
                <a:gd name="T12" fmla="*/ 27 w 939"/>
                <a:gd name="T13" fmla="*/ 205 h 421"/>
                <a:gd name="T14" fmla="*/ 9 w 939"/>
                <a:gd name="T15" fmla="*/ 252 h 421"/>
                <a:gd name="T16" fmla="*/ 0 w 939"/>
                <a:gd name="T17" fmla="*/ 292 h 421"/>
                <a:gd name="T18" fmla="*/ 9 w 939"/>
                <a:gd name="T19" fmla="*/ 340 h 421"/>
                <a:gd name="T20" fmla="*/ 41 w 939"/>
                <a:gd name="T21" fmla="*/ 384 h 421"/>
                <a:gd name="T22" fmla="*/ 81 w 939"/>
                <a:gd name="T23" fmla="*/ 410 h 421"/>
                <a:gd name="T24" fmla="*/ 108 w 939"/>
                <a:gd name="T25" fmla="*/ 417 h 421"/>
                <a:gd name="T26" fmla="*/ 135 w 939"/>
                <a:gd name="T27" fmla="*/ 421 h 421"/>
                <a:gd name="T28" fmla="*/ 804 w 939"/>
                <a:gd name="T29" fmla="*/ 421 h 421"/>
                <a:gd name="T30" fmla="*/ 831 w 939"/>
                <a:gd name="T31" fmla="*/ 417 h 421"/>
                <a:gd name="T32" fmla="*/ 858 w 939"/>
                <a:gd name="T33" fmla="*/ 410 h 421"/>
                <a:gd name="T34" fmla="*/ 898 w 939"/>
                <a:gd name="T35" fmla="*/ 384 h 421"/>
                <a:gd name="T36" fmla="*/ 930 w 939"/>
                <a:gd name="T37" fmla="*/ 340 h 421"/>
                <a:gd name="T38" fmla="*/ 939 w 939"/>
                <a:gd name="T39" fmla="*/ 292 h 421"/>
                <a:gd name="T40" fmla="*/ 930 w 939"/>
                <a:gd name="T41" fmla="*/ 252 h 421"/>
                <a:gd name="T42" fmla="*/ 907 w 939"/>
                <a:gd name="T43" fmla="*/ 205 h 421"/>
                <a:gd name="T44" fmla="*/ 876 w 939"/>
                <a:gd name="T45" fmla="*/ 157 h 421"/>
                <a:gd name="T46" fmla="*/ 831 w 939"/>
                <a:gd name="T47" fmla="*/ 109 h 421"/>
                <a:gd name="T48" fmla="*/ 782 w 939"/>
                <a:gd name="T49" fmla="*/ 65 h 421"/>
                <a:gd name="T50" fmla="*/ 723 w 939"/>
                <a:gd name="T51" fmla="*/ 32 h 421"/>
                <a:gd name="T52" fmla="*/ 665 w 939"/>
                <a:gd name="T53" fmla="*/ 7 h 421"/>
                <a:gd name="T54" fmla="*/ 602 w 939"/>
                <a:gd name="T55" fmla="*/ 0 h 421"/>
                <a:gd name="T56" fmla="*/ 315 w 939"/>
                <a:gd name="T57" fmla="*/ 0 h 4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9"/>
                <a:gd name="T88" fmla="*/ 0 h 421"/>
                <a:gd name="T89" fmla="*/ 939 w 939"/>
                <a:gd name="T90" fmla="*/ 421 h 4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9" h="421">
                  <a:moveTo>
                    <a:pt x="315" y="0"/>
                  </a:moveTo>
                  <a:lnTo>
                    <a:pt x="256" y="7"/>
                  </a:lnTo>
                  <a:lnTo>
                    <a:pt x="198" y="32"/>
                  </a:lnTo>
                  <a:lnTo>
                    <a:pt x="144" y="65"/>
                  </a:lnTo>
                  <a:lnTo>
                    <a:pt x="99" y="109"/>
                  </a:lnTo>
                  <a:lnTo>
                    <a:pt x="59" y="157"/>
                  </a:lnTo>
                  <a:lnTo>
                    <a:pt x="27" y="205"/>
                  </a:lnTo>
                  <a:lnTo>
                    <a:pt x="9" y="252"/>
                  </a:lnTo>
                  <a:lnTo>
                    <a:pt x="0" y="292"/>
                  </a:lnTo>
                  <a:lnTo>
                    <a:pt x="9" y="340"/>
                  </a:lnTo>
                  <a:lnTo>
                    <a:pt x="41" y="384"/>
                  </a:lnTo>
                  <a:lnTo>
                    <a:pt x="81" y="410"/>
                  </a:lnTo>
                  <a:lnTo>
                    <a:pt x="108" y="417"/>
                  </a:lnTo>
                  <a:lnTo>
                    <a:pt x="135" y="421"/>
                  </a:lnTo>
                  <a:lnTo>
                    <a:pt x="804" y="421"/>
                  </a:lnTo>
                  <a:lnTo>
                    <a:pt x="831" y="417"/>
                  </a:lnTo>
                  <a:lnTo>
                    <a:pt x="858" y="410"/>
                  </a:lnTo>
                  <a:lnTo>
                    <a:pt x="898" y="384"/>
                  </a:lnTo>
                  <a:lnTo>
                    <a:pt x="930" y="340"/>
                  </a:lnTo>
                  <a:lnTo>
                    <a:pt x="939" y="292"/>
                  </a:lnTo>
                  <a:lnTo>
                    <a:pt x="930" y="252"/>
                  </a:lnTo>
                  <a:lnTo>
                    <a:pt x="907" y="205"/>
                  </a:lnTo>
                  <a:lnTo>
                    <a:pt x="876" y="157"/>
                  </a:lnTo>
                  <a:lnTo>
                    <a:pt x="831" y="109"/>
                  </a:lnTo>
                  <a:lnTo>
                    <a:pt x="782" y="65"/>
                  </a:lnTo>
                  <a:lnTo>
                    <a:pt x="723" y="32"/>
                  </a:lnTo>
                  <a:lnTo>
                    <a:pt x="665" y="7"/>
                  </a:lnTo>
                  <a:lnTo>
                    <a:pt x="602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378" name="Oval 16">
              <a:extLst>
                <a:ext uri="{FF2B5EF4-FFF2-40B4-BE49-F238E27FC236}">
                  <a16:creationId xmlns:a16="http://schemas.microsoft.com/office/drawing/2014/main" id="{26E7281A-7DF3-4AD3-B8AB-EFEF55A5B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629"/>
              <a:ext cx="135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379" name="Oval 17">
              <a:extLst>
                <a:ext uri="{FF2B5EF4-FFF2-40B4-BE49-F238E27FC236}">
                  <a16:creationId xmlns:a16="http://schemas.microsoft.com/office/drawing/2014/main" id="{8F571127-23A2-45E2-9B64-1BACAD4CD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632"/>
              <a:ext cx="135" cy="106"/>
            </a:xfrm>
            <a:prstGeom prst="ellipse">
              <a:avLst/>
            </a:pr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380" name="Oval 18">
              <a:extLst>
                <a:ext uri="{FF2B5EF4-FFF2-40B4-BE49-F238E27FC236}">
                  <a16:creationId xmlns:a16="http://schemas.microsoft.com/office/drawing/2014/main" id="{830D7C68-C145-4A04-BE62-E741FBDAD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632"/>
              <a:ext cx="126" cy="103"/>
            </a:xfrm>
            <a:prstGeom prst="ellipse">
              <a:avLst/>
            </a:pr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381" name="Oval 19">
              <a:extLst>
                <a:ext uri="{FF2B5EF4-FFF2-40B4-BE49-F238E27FC236}">
                  <a16:creationId xmlns:a16="http://schemas.microsoft.com/office/drawing/2014/main" id="{26F79621-B9FD-4C06-8A5B-FF7F57085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632"/>
              <a:ext cx="121" cy="99"/>
            </a:xfrm>
            <a:prstGeom prst="ellipse">
              <a:avLst/>
            </a:pr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382" name="Oval 20">
              <a:extLst>
                <a:ext uri="{FF2B5EF4-FFF2-40B4-BE49-F238E27FC236}">
                  <a16:creationId xmlns:a16="http://schemas.microsoft.com/office/drawing/2014/main" id="{7890FCF7-714A-4448-B1CB-E6DDDE388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632"/>
              <a:ext cx="117" cy="95"/>
            </a:xfrm>
            <a:prstGeom prst="ellipse">
              <a:avLst/>
            </a:pr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383" name="Oval 21">
              <a:extLst>
                <a:ext uri="{FF2B5EF4-FFF2-40B4-BE49-F238E27FC236}">
                  <a16:creationId xmlns:a16="http://schemas.microsoft.com/office/drawing/2014/main" id="{4CAF3215-103B-47C1-A818-CD13921E5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632"/>
              <a:ext cx="112" cy="92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384" name="Oval 22">
              <a:extLst>
                <a:ext uri="{FF2B5EF4-FFF2-40B4-BE49-F238E27FC236}">
                  <a16:creationId xmlns:a16="http://schemas.microsoft.com/office/drawing/2014/main" id="{8DDF7B19-D7AA-46C7-A02A-8E0D076AB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632"/>
              <a:ext cx="108" cy="88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385" name="Oval 23">
              <a:extLst>
                <a:ext uri="{FF2B5EF4-FFF2-40B4-BE49-F238E27FC236}">
                  <a16:creationId xmlns:a16="http://schemas.microsoft.com/office/drawing/2014/main" id="{A53701D1-40C6-4D98-A985-7649556B9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" y="636"/>
              <a:ext cx="95" cy="7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386" name="Oval 24">
              <a:extLst>
                <a:ext uri="{FF2B5EF4-FFF2-40B4-BE49-F238E27FC236}">
                  <a16:creationId xmlns:a16="http://schemas.microsoft.com/office/drawing/2014/main" id="{24C98E39-E79F-4DB2-80A3-EA348FB89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629"/>
              <a:ext cx="140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387" name="Oval 25">
              <a:extLst>
                <a:ext uri="{FF2B5EF4-FFF2-40B4-BE49-F238E27FC236}">
                  <a16:creationId xmlns:a16="http://schemas.microsoft.com/office/drawing/2014/main" id="{0907453F-33A0-466E-B924-7368B3FBC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632"/>
              <a:ext cx="131" cy="106"/>
            </a:xfrm>
            <a:prstGeom prst="ellipse">
              <a:avLst/>
            </a:pr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388" name="Oval 26">
              <a:extLst>
                <a:ext uri="{FF2B5EF4-FFF2-40B4-BE49-F238E27FC236}">
                  <a16:creationId xmlns:a16="http://schemas.microsoft.com/office/drawing/2014/main" id="{68D3232D-59B6-4D39-813E-0B1DA79BE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632"/>
              <a:ext cx="126" cy="103"/>
            </a:xfrm>
            <a:prstGeom prst="ellipse">
              <a:avLst/>
            </a:pr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389" name="Oval 27">
              <a:extLst>
                <a:ext uri="{FF2B5EF4-FFF2-40B4-BE49-F238E27FC236}">
                  <a16:creationId xmlns:a16="http://schemas.microsoft.com/office/drawing/2014/main" id="{6EA88B04-0208-4ADA-B3C3-C602DE905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632"/>
              <a:ext cx="121" cy="99"/>
            </a:xfrm>
            <a:prstGeom prst="ellipse">
              <a:avLst/>
            </a:pr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390" name="Oval 28">
              <a:extLst>
                <a:ext uri="{FF2B5EF4-FFF2-40B4-BE49-F238E27FC236}">
                  <a16:creationId xmlns:a16="http://schemas.microsoft.com/office/drawing/2014/main" id="{1E37E82B-A439-4942-8DF1-4B875645D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632"/>
              <a:ext cx="117" cy="95"/>
            </a:xfrm>
            <a:prstGeom prst="ellipse">
              <a:avLst/>
            </a:pr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391" name="Oval 29">
              <a:extLst>
                <a:ext uri="{FF2B5EF4-FFF2-40B4-BE49-F238E27FC236}">
                  <a16:creationId xmlns:a16="http://schemas.microsoft.com/office/drawing/2014/main" id="{18264222-AC3C-45FE-9D89-4BF60A219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632"/>
              <a:ext cx="104" cy="92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392" name="Oval 30">
              <a:extLst>
                <a:ext uri="{FF2B5EF4-FFF2-40B4-BE49-F238E27FC236}">
                  <a16:creationId xmlns:a16="http://schemas.microsoft.com/office/drawing/2014/main" id="{D7977F14-5824-4B74-B7F4-C6C2B69B5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632"/>
              <a:ext cx="104" cy="88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393" name="Oval 31">
              <a:extLst>
                <a:ext uri="{FF2B5EF4-FFF2-40B4-BE49-F238E27FC236}">
                  <a16:creationId xmlns:a16="http://schemas.microsoft.com/office/drawing/2014/main" id="{3AC5B5A1-9CE5-4C9E-A05F-2372D85CC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636"/>
              <a:ext cx="99" cy="77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394" name="Freeform 32">
              <a:extLst>
                <a:ext uri="{FF2B5EF4-FFF2-40B4-BE49-F238E27FC236}">
                  <a16:creationId xmlns:a16="http://schemas.microsoft.com/office/drawing/2014/main" id="{0132C0EC-E0E8-4886-B71E-4AA584AFE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255"/>
              <a:ext cx="1562" cy="666"/>
            </a:xfrm>
            <a:custGeom>
              <a:avLst/>
              <a:gdLst>
                <a:gd name="T0" fmla="*/ 601 w 1562"/>
                <a:gd name="T1" fmla="*/ 0 h 666"/>
                <a:gd name="T2" fmla="*/ 493 w 1562"/>
                <a:gd name="T3" fmla="*/ 297 h 666"/>
                <a:gd name="T4" fmla="*/ 525 w 1562"/>
                <a:gd name="T5" fmla="*/ 527 h 666"/>
                <a:gd name="T6" fmla="*/ 49 w 1562"/>
                <a:gd name="T7" fmla="*/ 527 h 666"/>
                <a:gd name="T8" fmla="*/ 0 w 1562"/>
                <a:gd name="T9" fmla="*/ 666 h 666"/>
                <a:gd name="T10" fmla="*/ 1562 w 1562"/>
                <a:gd name="T11" fmla="*/ 666 h 666"/>
                <a:gd name="T12" fmla="*/ 1535 w 1562"/>
                <a:gd name="T13" fmla="*/ 527 h 666"/>
                <a:gd name="T14" fmla="*/ 1055 w 1562"/>
                <a:gd name="T15" fmla="*/ 527 h 666"/>
                <a:gd name="T16" fmla="*/ 1086 w 1562"/>
                <a:gd name="T17" fmla="*/ 297 h 666"/>
                <a:gd name="T18" fmla="*/ 974 w 1562"/>
                <a:gd name="T19" fmla="*/ 0 h 666"/>
                <a:gd name="T20" fmla="*/ 601 w 1562"/>
                <a:gd name="T21" fmla="*/ 0 h 6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62"/>
                <a:gd name="T34" fmla="*/ 0 h 666"/>
                <a:gd name="T35" fmla="*/ 1562 w 1562"/>
                <a:gd name="T36" fmla="*/ 666 h 6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62" h="666">
                  <a:moveTo>
                    <a:pt x="601" y="0"/>
                  </a:moveTo>
                  <a:lnTo>
                    <a:pt x="493" y="297"/>
                  </a:lnTo>
                  <a:lnTo>
                    <a:pt x="525" y="527"/>
                  </a:lnTo>
                  <a:lnTo>
                    <a:pt x="49" y="527"/>
                  </a:lnTo>
                  <a:lnTo>
                    <a:pt x="0" y="666"/>
                  </a:lnTo>
                  <a:lnTo>
                    <a:pt x="1562" y="666"/>
                  </a:lnTo>
                  <a:lnTo>
                    <a:pt x="1535" y="527"/>
                  </a:lnTo>
                  <a:lnTo>
                    <a:pt x="1055" y="527"/>
                  </a:lnTo>
                  <a:lnTo>
                    <a:pt x="1086" y="297"/>
                  </a:lnTo>
                  <a:lnTo>
                    <a:pt x="974" y="0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395" name="Rectangle 33">
              <a:extLst>
                <a:ext uri="{FF2B5EF4-FFF2-40B4-BE49-F238E27FC236}">
                  <a16:creationId xmlns:a16="http://schemas.microsoft.com/office/drawing/2014/main" id="{ECD4B2F2-B3D5-4494-AA84-343543934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914"/>
              <a:ext cx="1584" cy="4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396" name="Freeform 34">
              <a:extLst>
                <a:ext uri="{FF2B5EF4-FFF2-40B4-BE49-F238E27FC236}">
                  <a16:creationId xmlns:a16="http://schemas.microsoft.com/office/drawing/2014/main" id="{79185219-2D64-4AF3-BBC8-DE17A9086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277"/>
              <a:ext cx="517" cy="286"/>
            </a:xfrm>
            <a:custGeom>
              <a:avLst/>
              <a:gdLst>
                <a:gd name="T0" fmla="*/ 0 w 517"/>
                <a:gd name="T1" fmla="*/ 286 h 286"/>
                <a:gd name="T2" fmla="*/ 95 w 517"/>
                <a:gd name="T3" fmla="*/ 0 h 286"/>
                <a:gd name="T4" fmla="*/ 427 w 517"/>
                <a:gd name="T5" fmla="*/ 4 h 286"/>
                <a:gd name="T6" fmla="*/ 517 w 517"/>
                <a:gd name="T7" fmla="*/ 282 h 286"/>
                <a:gd name="T8" fmla="*/ 395 w 517"/>
                <a:gd name="T9" fmla="*/ 44 h 286"/>
                <a:gd name="T10" fmla="*/ 113 w 517"/>
                <a:gd name="T11" fmla="*/ 44 h 286"/>
                <a:gd name="T12" fmla="*/ 0 w 517"/>
                <a:gd name="T13" fmla="*/ 286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7"/>
                <a:gd name="T22" fmla="*/ 0 h 286"/>
                <a:gd name="T23" fmla="*/ 517 w 517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7" h="286">
                  <a:moveTo>
                    <a:pt x="0" y="286"/>
                  </a:moveTo>
                  <a:lnTo>
                    <a:pt x="95" y="0"/>
                  </a:lnTo>
                  <a:lnTo>
                    <a:pt x="427" y="4"/>
                  </a:lnTo>
                  <a:lnTo>
                    <a:pt x="517" y="282"/>
                  </a:lnTo>
                  <a:lnTo>
                    <a:pt x="395" y="44"/>
                  </a:lnTo>
                  <a:lnTo>
                    <a:pt x="113" y="44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397" name="AutoShape 35">
              <a:extLst>
                <a:ext uri="{FF2B5EF4-FFF2-40B4-BE49-F238E27FC236}">
                  <a16:creationId xmlns:a16="http://schemas.microsoft.com/office/drawing/2014/main" id="{539DCDD6-C7D8-4FB3-8A1C-3DEDE8A2F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369"/>
              <a:ext cx="310" cy="29"/>
            </a:xfrm>
            <a:prstGeom prst="roundRect">
              <a:avLst>
                <a:gd name="adj" fmla="val 3125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398" name="AutoShape 36">
              <a:extLst>
                <a:ext uri="{FF2B5EF4-FFF2-40B4-BE49-F238E27FC236}">
                  <a16:creationId xmlns:a16="http://schemas.microsoft.com/office/drawing/2014/main" id="{5D285169-69DB-42B9-A19C-69EE6F4CB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376"/>
              <a:ext cx="310" cy="18"/>
            </a:xfrm>
            <a:prstGeom prst="roundRect">
              <a:avLst>
                <a:gd name="adj" fmla="val 50000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399" name="AutoShape 37">
              <a:extLst>
                <a:ext uri="{FF2B5EF4-FFF2-40B4-BE49-F238E27FC236}">
                  <a16:creationId xmlns:a16="http://schemas.microsoft.com/office/drawing/2014/main" id="{5F7196B5-DC0B-4EDE-91F2-20EDF3C81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416"/>
              <a:ext cx="310" cy="29"/>
            </a:xfrm>
            <a:prstGeom prst="roundRect">
              <a:avLst>
                <a:gd name="adj" fmla="val 3125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400" name="AutoShape 38">
              <a:extLst>
                <a:ext uri="{FF2B5EF4-FFF2-40B4-BE49-F238E27FC236}">
                  <a16:creationId xmlns:a16="http://schemas.microsoft.com/office/drawing/2014/main" id="{0FBE938C-1BA3-4258-B622-F54946227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423"/>
              <a:ext cx="310" cy="19"/>
            </a:xfrm>
            <a:prstGeom prst="roundRect">
              <a:avLst>
                <a:gd name="adj" fmla="val 50000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401" name="AutoShape 39">
              <a:extLst>
                <a:ext uri="{FF2B5EF4-FFF2-40B4-BE49-F238E27FC236}">
                  <a16:creationId xmlns:a16="http://schemas.microsoft.com/office/drawing/2014/main" id="{3B3221DB-069F-431C-A829-F7BF628B2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467"/>
              <a:ext cx="310" cy="30"/>
            </a:xfrm>
            <a:prstGeom prst="roundRect">
              <a:avLst>
                <a:gd name="adj" fmla="val 3125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402" name="AutoShape 40">
              <a:extLst>
                <a:ext uri="{FF2B5EF4-FFF2-40B4-BE49-F238E27FC236}">
                  <a16:creationId xmlns:a16="http://schemas.microsoft.com/office/drawing/2014/main" id="{5D84FB20-33AE-46C7-A76F-087ED412E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475"/>
              <a:ext cx="310" cy="25"/>
            </a:xfrm>
            <a:prstGeom prst="roundRect">
              <a:avLst>
                <a:gd name="adj" fmla="val 35713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403" name="AutoShape 41">
              <a:extLst>
                <a:ext uri="{FF2B5EF4-FFF2-40B4-BE49-F238E27FC236}">
                  <a16:creationId xmlns:a16="http://schemas.microsoft.com/office/drawing/2014/main" id="{F884DBC5-A33F-409E-BB4C-EB2E23986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519"/>
              <a:ext cx="431" cy="29"/>
            </a:xfrm>
            <a:prstGeom prst="roundRect">
              <a:avLst>
                <a:gd name="adj" fmla="val 375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404" name="AutoShape 42">
              <a:extLst>
                <a:ext uri="{FF2B5EF4-FFF2-40B4-BE49-F238E27FC236}">
                  <a16:creationId xmlns:a16="http://schemas.microsoft.com/office/drawing/2014/main" id="{75188687-CEE8-4031-82F5-0CC333E74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526"/>
              <a:ext cx="431" cy="26"/>
            </a:xfrm>
            <a:prstGeom prst="roundRect">
              <a:avLst>
                <a:gd name="adj" fmla="val 35713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405" name="AutoShape 43">
              <a:extLst>
                <a:ext uri="{FF2B5EF4-FFF2-40B4-BE49-F238E27FC236}">
                  <a16:creationId xmlns:a16="http://schemas.microsoft.com/office/drawing/2014/main" id="{30EE1DF1-2802-433E-B796-55A584B7C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577"/>
              <a:ext cx="431" cy="26"/>
            </a:xfrm>
            <a:prstGeom prst="roundRect">
              <a:avLst>
                <a:gd name="adj" fmla="val 42856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406" name="AutoShape 44">
              <a:extLst>
                <a:ext uri="{FF2B5EF4-FFF2-40B4-BE49-F238E27FC236}">
                  <a16:creationId xmlns:a16="http://schemas.microsoft.com/office/drawing/2014/main" id="{17188043-5B37-435E-B93E-F9D20D438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585"/>
              <a:ext cx="431" cy="18"/>
            </a:xfrm>
            <a:prstGeom prst="roundRect">
              <a:avLst>
                <a:gd name="adj" fmla="val 50000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407" name="AutoShape 45">
              <a:extLst>
                <a:ext uri="{FF2B5EF4-FFF2-40B4-BE49-F238E27FC236}">
                  <a16:creationId xmlns:a16="http://schemas.microsoft.com/office/drawing/2014/main" id="{80626C10-D9C6-496A-B938-3ADEC978D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625"/>
              <a:ext cx="431" cy="29"/>
            </a:xfrm>
            <a:prstGeom prst="roundRect">
              <a:avLst>
                <a:gd name="adj" fmla="val 375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15408" name="AutoShape 46">
              <a:extLst>
                <a:ext uri="{FF2B5EF4-FFF2-40B4-BE49-F238E27FC236}">
                  <a16:creationId xmlns:a16="http://schemas.microsoft.com/office/drawing/2014/main" id="{63F5B3D6-2123-49BB-92EF-BE16E0272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632"/>
              <a:ext cx="431" cy="22"/>
            </a:xfrm>
            <a:prstGeom prst="roundRect">
              <a:avLst>
                <a:gd name="adj" fmla="val 41667"/>
              </a:avLst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</p:grpSp>
      <p:sp>
        <p:nvSpPr>
          <p:cNvPr id="15364" name="TextBox 48">
            <a:extLst>
              <a:ext uri="{FF2B5EF4-FFF2-40B4-BE49-F238E27FC236}">
                <a16:creationId xmlns:a16="http://schemas.microsoft.com/office/drawing/2014/main" id="{C5AE5686-30D2-43BC-A0E9-D6E00F3BC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3025775"/>
            <a:ext cx="30686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122031"/>
                </a:solidFill>
              </a:rPr>
              <a:t>Storage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122031"/>
                </a:solidFill>
              </a:rPr>
              <a:t>Devices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894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1742F35E-EA21-4993-8AF5-64E157A8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B21989-E0CC-411D-BFD3-51813E79DB0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6387" name="Title 1">
            <a:extLst>
              <a:ext uri="{FF2B5EF4-FFF2-40B4-BE49-F238E27FC236}">
                <a16:creationId xmlns:a16="http://schemas.microsoft.com/office/drawing/2014/main" id="{514AA53C-82F5-45F4-AD1D-52DB9E82E7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8875" y="670509"/>
            <a:ext cx="7886700" cy="1325563"/>
          </a:xfrm>
        </p:spPr>
        <p:txBody>
          <a:bodyPr/>
          <a:lstStyle/>
          <a:p>
            <a:pPr marL="342900" indent="-342900" eaLnBrk="1" hangingPunct="1"/>
            <a:r>
              <a:rPr lang="en-US" altLang="en-US" sz="4000" b="1" i="1" dirty="0"/>
              <a:t>Hard Disks and Solid State Disks</a:t>
            </a:r>
          </a:p>
        </p:txBody>
      </p:sp>
      <p:sp>
        <p:nvSpPr>
          <p:cNvPr id="16388" name="Content Placeholder 2">
            <a:extLst>
              <a:ext uri="{FF2B5EF4-FFF2-40B4-BE49-F238E27FC236}">
                <a16:creationId xmlns:a16="http://schemas.microsoft.com/office/drawing/2014/main" id="{390ED28C-7F46-41EA-8502-08ED7F55E136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i="1" dirty="0"/>
              <a:t>Hard drives are the major storage device within computer systems</a:t>
            </a:r>
            <a:r>
              <a:rPr lang="el-GR" altLang="en-US"/>
              <a:t> </a:t>
            </a:r>
            <a:endParaRPr lang="en-US" altLang="en-US" dirty="0"/>
          </a:p>
        </p:txBody>
      </p:sp>
      <p:pic>
        <p:nvPicPr>
          <p:cNvPr id="16389" name="Picture 12">
            <a:extLst>
              <a:ext uri="{FF2B5EF4-FFF2-40B4-BE49-F238E27FC236}">
                <a16:creationId xmlns:a16="http://schemas.microsoft.com/office/drawing/2014/main" id="{6FBBD930-A3B1-4D1C-8011-CE5779938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3176588"/>
            <a:ext cx="244633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Group 17">
            <a:extLst>
              <a:ext uri="{FF2B5EF4-FFF2-40B4-BE49-F238E27FC236}">
                <a16:creationId xmlns:a16="http://schemas.microsoft.com/office/drawing/2014/main" id="{D2A78A09-7EA6-4D29-8245-D5E40C80AF51}"/>
              </a:ext>
            </a:extLst>
          </p:cNvPr>
          <p:cNvGrpSpPr>
            <a:grpSpLocks/>
          </p:cNvGrpSpPr>
          <p:nvPr/>
        </p:nvGrpSpPr>
        <p:grpSpPr bwMode="auto">
          <a:xfrm>
            <a:off x="3911600" y="2876550"/>
            <a:ext cx="1803400" cy="2778125"/>
            <a:chOff x="0" y="0"/>
            <a:chExt cx="15280" cy="19001"/>
          </a:xfrm>
        </p:grpSpPr>
        <p:pic>
          <p:nvPicPr>
            <p:cNvPr id="16394" name="Picture 18" descr="hard disk1.jpg">
              <a:extLst>
                <a:ext uri="{FF2B5EF4-FFF2-40B4-BE49-F238E27FC236}">
                  <a16:creationId xmlns:a16="http://schemas.microsoft.com/office/drawing/2014/main" id="{AC27D98A-B8C7-4073-A840-5C18AA9AD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280" cy="1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Rectangle 19">
              <a:extLst>
                <a:ext uri="{FF2B5EF4-FFF2-40B4-BE49-F238E27FC236}">
                  <a16:creationId xmlns:a16="http://schemas.microsoft.com/office/drawing/2014/main" id="{4A26486C-0ABD-4578-877A-E4A917D98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305"/>
              <a:ext cx="13506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Computer Hard Disk</a:t>
              </a:r>
              <a:endParaRPr lang="en-GB" altLang="en-US" sz="1000" dirty="0">
                <a:latin typeface="Times" panose="02020603050405020304" pitchFamily="18" charset="0"/>
                <a:ea typeface="MS Mincho" panose="02020609040205080304" pitchFamily="49" charset="-128"/>
              </a:endParaRPr>
            </a:p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Internal View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  <p:grpSp>
        <p:nvGrpSpPr>
          <p:cNvPr id="16391" name="Group 20">
            <a:extLst>
              <a:ext uri="{FF2B5EF4-FFF2-40B4-BE49-F238E27FC236}">
                <a16:creationId xmlns:a16="http://schemas.microsoft.com/office/drawing/2014/main" id="{F6A45479-3343-43C8-8A95-2F67EB76BEDF}"/>
              </a:ext>
            </a:extLst>
          </p:cNvPr>
          <p:cNvGrpSpPr>
            <a:grpSpLocks/>
          </p:cNvGrpSpPr>
          <p:nvPr/>
        </p:nvGrpSpPr>
        <p:grpSpPr bwMode="auto">
          <a:xfrm>
            <a:off x="6421438" y="3241675"/>
            <a:ext cx="1587500" cy="1930400"/>
            <a:chOff x="0" y="0"/>
            <a:chExt cx="12698" cy="14525"/>
          </a:xfrm>
        </p:grpSpPr>
        <p:pic>
          <p:nvPicPr>
            <p:cNvPr id="16392" name="Picture 121" descr="ssd.jpg">
              <a:extLst>
                <a:ext uri="{FF2B5EF4-FFF2-40B4-BE49-F238E27FC236}">
                  <a16:creationId xmlns:a16="http://schemas.microsoft.com/office/drawing/2014/main" id="{E055630B-BD4C-4AF0-B320-9489A2CEF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98" cy="12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Rectangle 122">
              <a:extLst>
                <a:ext uri="{FF2B5EF4-FFF2-40B4-BE49-F238E27FC236}">
                  <a16:creationId xmlns:a16="http://schemas.microsoft.com/office/drawing/2014/main" id="{EDD08F8A-CFB5-4B4F-A00E-8C14E7124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" y="12220"/>
              <a:ext cx="10967" cy="2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Solid State Disk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898785"/>
      </p:ext>
    </p:extLst>
  </p:cSld>
  <p:clrMapOvr>
    <a:masterClrMapping/>
  </p:clrMapOvr>
</p:sld>
</file>

<file path=ppt/theme/theme1.xml><?xml version="1.0" encoding="utf-8"?>
<a:theme xmlns:a="http://schemas.openxmlformats.org/drawingml/2006/main" name="CyberEast theme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berEast Template" id="{40A3B124-9129-4B9D-BC1A-B83ADD00B5B6}" vid="{129BBABC-C737-4432-8816-7CA6A819CD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CyberEast Template</Template>
  <TotalTime>18</TotalTime>
  <Words>2229</Words>
  <Application>Microsoft Office PowerPoint</Application>
  <PresentationFormat>On-screen Show (4:3)</PresentationFormat>
  <Paragraphs>337</Paragraphs>
  <Slides>48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Times</vt:lpstr>
      <vt:lpstr>Times New Roman</vt:lpstr>
      <vt:lpstr>Verdana</vt:lpstr>
      <vt:lpstr>CyberEast theme template</vt:lpstr>
      <vt:lpstr>CyberEast Project:  Action on Cybercrime for Cyber Resilience in the Eastern Partnership Region</vt:lpstr>
      <vt:lpstr>Session Objectives</vt:lpstr>
      <vt:lpstr>Evidence Sources</vt:lpstr>
      <vt:lpstr>Knowledge Test </vt:lpstr>
      <vt:lpstr>Computer Systems</vt:lpstr>
      <vt:lpstr>Computer Systems</vt:lpstr>
      <vt:lpstr>Tablet Devices</vt:lpstr>
      <vt:lpstr>PowerPoint Presentation</vt:lpstr>
      <vt:lpstr>Hard Disks and Solid State Disks</vt:lpstr>
      <vt:lpstr>Removable Media </vt:lpstr>
      <vt:lpstr>Memory Cards</vt:lpstr>
      <vt:lpstr>USB Data Storage Devices</vt:lpstr>
      <vt:lpstr>USB Data Storage Devices</vt:lpstr>
      <vt:lpstr>USB Data Storage Devices</vt:lpstr>
      <vt:lpstr>Data Storage Tape Disks</vt:lpstr>
      <vt:lpstr>Peripheral Devices</vt:lpstr>
      <vt:lpstr>Photocopiers</vt:lpstr>
      <vt:lpstr>Mobile Telephones</vt:lpstr>
      <vt:lpstr>Mobile Telephones</vt:lpstr>
      <vt:lpstr>Photo and Video Recording</vt:lpstr>
      <vt:lpstr>Digital Video Cameras</vt:lpstr>
      <vt:lpstr>Video Recorders</vt:lpstr>
      <vt:lpstr>Digital Audio Recorders</vt:lpstr>
      <vt:lpstr>CCTV Cameras</vt:lpstr>
      <vt:lpstr>Portable Media Players</vt:lpstr>
      <vt:lpstr>Video Games Consoles</vt:lpstr>
      <vt:lpstr>GPS Receivers</vt:lpstr>
      <vt:lpstr>Potential Evidence</vt:lpstr>
      <vt:lpstr>Potential Evidence</vt:lpstr>
      <vt:lpstr>PowerPoint Presentation</vt:lpstr>
      <vt:lpstr>PowerPoint Presentation</vt:lpstr>
      <vt:lpstr>Computer Networks</vt:lpstr>
      <vt:lpstr>Network Types</vt:lpstr>
      <vt:lpstr>Terminology and Devices </vt:lpstr>
      <vt:lpstr>Network Attached Storage (NAS) </vt:lpstr>
      <vt:lpstr>Network Interface Controller (NIC) </vt:lpstr>
      <vt:lpstr>Network Hub </vt:lpstr>
      <vt:lpstr>Network Switch </vt:lpstr>
      <vt:lpstr>Network Router </vt:lpstr>
      <vt:lpstr>Server </vt:lpstr>
      <vt:lpstr>Firewall</vt:lpstr>
      <vt:lpstr>Access Point </vt:lpstr>
      <vt:lpstr>Things are not always straight forward …</vt:lpstr>
      <vt:lpstr>PowerPoint Presentation</vt:lpstr>
      <vt:lpstr>PowerPoint Presentation</vt:lpstr>
      <vt:lpstr>PowerPoint Presentation</vt:lpstr>
      <vt:lpstr>Session Objectives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Terry Baker</dc:creator>
  <cp:lastModifiedBy>JOKHADZE Giorgi</cp:lastModifiedBy>
  <cp:revision>5</cp:revision>
  <dcterms:created xsi:type="dcterms:W3CDTF">2020-01-23T00:19:57Z</dcterms:created>
  <dcterms:modified xsi:type="dcterms:W3CDTF">2021-09-22T13:22:59Z</dcterms:modified>
</cp:coreProperties>
</file>