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ppt/tags/tag40.xml" ContentType="application/vnd.openxmlformats-officedocument.presentationml.tags+xml"/>
  <Override PartName="/ppt/notesSlides/notesSlide35.xml" ContentType="application/vnd.openxmlformats-officedocument.presentationml.notesSlide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tags/tag42.xml" ContentType="application/vnd.openxmlformats-officedocument.presentationml.tags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ppt/tags/tag44.xml" ContentType="application/vnd.openxmlformats-officedocument.presentationml.tags+xml"/>
  <Override PartName="/ppt/notesSlides/notesSlide3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318" r:id="rId2"/>
    <p:sldId id="260" r:id="rId3"/>
    <p:sldId id="292" r:id="rId4"/>
    <p:sldId id="349" r:id="rId5"/>
    <p:sldId id="269" r:id="rId6"/>
    <p:sldId id="310" r:id="rId7"/>
    <p:sldId id="311" r:id="rId8"/>
    <p:sldId id="332" r:id="rId9"/>
    <p:sldId id="333" r:id="rId10"/>
    <p:sldId id="350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7" r:id="rId19"/>
    <p:sldId id="312" r:id="rId20"/>
    <p:sldId id="346" r:id="rId21"/>
    <p:sldId id="313" r:id="rId22"/>
    <p:sldId id="314" r:id="rId23"/>
    <p:sldId id="315" r:id="rId24"/>
    <p:sldId id="316" r:id="rId25"/>
    <p:sldId id="317" r:id="rId26"/>
    <p:sldId id="352" r:id="rId27"/>
    <p:sldId id="319" r:id="rId28"/>
    <p:sldId id="341" r:id="rId29"/>
    <p:sldId id="320" r:id="rId30"/>
    <p:sldId id="353" r:id="rId31"/>
    <p:sldId id="354" r:id="rId32"/>
    <p:sldId id="262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42" r:id="rId45"/>
    <p:sldId id="343" r:id="rId46"/>
    <p:sldId id="344" r:id="rId47"/>
    <p:sldId id="345" r:id="rId48"/>
    <p:sldId id="348" r:id="rId49"/>
    <p:sldId id="284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472" autoAdjust="0"/>
  </p:normalViewPr>
  <p:slideViewPr>
    <p:cSldViewPr snapToGrid="0">
      <p:cViewPr varScale="1">
        <p:scale>
          <a:sx n="64" d="100"/>
          <a:sy n="64" d="100"/>
        </p:scale>
        <p:origin x="20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0F363-F649-4D76-9328-7042AF4FE13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BF89C-B18E-4BD2-A771-CA1D76C62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4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3E106FC-6CF8-4FDA-89A6-3400F5FBF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BDB02BE-765D-4DF9-B70F-54E735679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Q&amp;A</a:t>
            </a:r>
            <a:r>
              <a:rPr lang="en-US" altLang="en-US" dirty="0"/>
              <a:t> Is your knowledge challenged ? In court maybe ?</a:t>
            </a:r>
            <a:endParaRPr lang="el-GR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152B7D4-29FB-4EC2-A963-781FB2216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C192DF-53EA-4BCD-A03B-5E59D96C8BC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202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514FA57-0B6E-4714-A963-817FC3D71B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6FA4F12-B4D9-4307-81A3-5FDA965F2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are able to retain data without power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They can store huge amounts of data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Very small and easy to hide from view.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2167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AABD99-835E-4E70-9299-DA5BAB755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210DD1E-D3B0-47DD-83E4-104A61EBCE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9480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C619468-9272-4B1A-BDBF-53A70C44AC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27C3085-138D-4568-A195-B23907188E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7581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A0DA9B9-BB36-4274-8CEC-BDFFE032F5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B6A498B-D4FD-48BE-B09D-1CC78770ED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are able to retain data without power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They can store huge amounts of data </a:t>
            </a:r>
          </a:p>
        </p:txBody>
      </p:sp>
    </p:spTree>
    <p:extLst>
      <p:ext uri="{BB962C8B-B14F-4D97-AF65-F5344CB8AC3E}">
        <p14:creationId xmlns:p14="http://schemas.microsoft.com/office/powerpoint/2010/main" val="385405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806FF25-10DF-49ED-AF13-AE0DED0088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DFB74C1-7BEA-4754-A4D7-153AEFBB89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b="1" dirty="0"/>
              <a:t>Q&amp;A</a:t>
            </a:r>
            <a:r>
              <a:rPr lang="en-US" altLang="en-US" dirty="0"/>
              <a:t> – Do you know any other Peripheral Devices ?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Examples of peripheral devices are: </a:t>
            </a:r>
            <a:r>
              <a:rPr lang="en-US" altLang="en-US" b="1" dirty="0"/>
              <a:t>scanners, printers, tape drives, webcams, loudspeakers, microphones, calculators, fax, answering machines and card readers.</a:t>
            </a:r>
            <a:r>
              <a:rPr lang="el-GR" altLang="en-US" b="1"/>
              <a:t> </a:t>
            </a:r>
            <a:endParaRPr lang="en-US" altLang="en-US" b="1" dirty="0"/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Many of these devices have their own data storage capacity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E.X. the presence of a card reader may be relevant in a credit card cloning investigation</a:t>
            </a:r>
            <a:r>
              <a:rPr lang="el-GR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59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0709AFE-70BF-4DF7-BAF7-34718B282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6249BBA-82C8-4A1F-AE25-96F3CDD5DD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can even have hard disks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A good place to hide </a:t>
            </a:r>
            <a:r>
              <a:rPr lang="en-US" altLang="en-US" b="1" dirty="0"/>
              <a:t>second ledger </a:t>
            </a:r>
            <a:endParaRPr lang="el-GR" altLang="en-US" b="1"/>
          </a:p>
        </p:txBody>
      </p:sp>
    </p:spTree>
    <p:extLst>
      <p:ext uri="{BB962C8B-B14F-4D97-AF65-F5344CB8AC3E}">
        <p14:creationId xmlns:p14="http://schemas.microsoft.com/office/powerpoint/2010/main" val="3893915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C6EE791-A333-48C2-9470-DC0D7229ED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B34711D-A9C9-4B52-94F3-6286A08C8B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Q&amp;A</a:t>
            </a:r>
            <a:r>
              <a:rPr lang="en-US" altLang="en-US" dirty="0"/>
              <a:t> Can you name some tasks that a Mobile Telephone can perform 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Photos</a:t>
            </a:r>
          </a:p>
          <a:p>
            <a:pPr eaLnBrk="1" hangingPunct="1"/>
            <a:r>
              <a:rPr lang="en-US" altLang="en-US" dirty="0"/>
              <a:t>Video</a:t>
            </a:r>
          </a:p>
          <a:p>
            <a:pPr eaLnBrk="1" hangingPunct="1"/>
            <a:r>
              <a:rPr lang="en-US" altLang="en-US" dirty="0"/>
              <a:t>Call</a:t>
            </a:r>
          </a:p>
          <a:p>
            <a:pPr eaLnBrk="1" hangingPunct="1"/>
            <a:r>
              <a:rPr lang="en-US" altLang="en-US" dirty="0"/>
              <a:t>SMS</a:t>
            </a:r>
          </a:p>
          <a:p>
            <a:pPr eaLnBrk="1" hangingPunct="1"/>
            <a:r>
              <a:rPr lang="en-US" altLang="en-US" dirty="0"/>
              <a:t>Internet via 3G</a:t>
            </a:r>
          </a:p>
          <a:p>
            <a:pPr eaLnBrk="1" hangingPunct="1"/>
            <a:r>
              <a:rPr lang="en-US" altLang="en-US" dirty="0"/>
              <a:t>Internet via WLAN</a:t>
            </a:r>
          </a:p>
          <a:p>
            <a:pPr eaLnBrk="1" hangingPunct="1"/>
            <a:r>
              <a:rPr lang="en-US" altLang="en-US" dirty="0"/>
              <a:t>Chatting</a:t>
            </a:r>
          </a:p>
          <a:p>
            <a:pPr eaLnBrk="1" hangingPunct="1"/>
            <a:r>
              <a:rPr lang="en-US" altLang="en-US" dirty="0"/>
              <a:t>Just for data storing</a:t>
            </a:r>
          </a:p>
          <a:p>
            <a:pPr eaLnBrk="1" hangingPunct="1"/>
            <a:r>
              <a:rPr lang="en-US" altLang="en-US" dirty="0"/>
              <a:t>Games</a:t>
            </a:r>
          </a:p>
          <a:p>
            <a:pPr eaLnBrk="1" hangingPunct="1"/>
            <a:r>
              <a:rPr lang="en-US" altLang="en-US" dirty="0"/>
              <a:t>GPS</a:t>
            </a:r>
          </a:p>
          <a:p>
            <a:pPr eaLnBrk="1" hangingPunct="1"/>
            <a:r>
              <a:rPr lang="en-US" altLang="en-US" dirty="0"/>
              <a:t>Various other Apps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28489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72A985C-C0F7-452A-B2F7-D7790160C2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E86186-A8EE-4F2E-9F8E-3BE85203CE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b="1"/>
              <a:t>Q&amp;A : SIM-Card Evidence that can be found:</a:t>
            </a:r>
          </a:p>
          <a:p>
            <a:pPr eaLnBrk="1" hangingPunct="1"/>
            <a:r>
              <a:rPr lang="de-DE" altLang="en-US"/>
              <a:t> card issuer </a:t>
            </a:r>
            <a:r>
              <a:rPr lang="de-DE" altLang="en-US" i="1"/>
              <a:t>(`talkline´)</a:t>
            </a:r>
          </a:p>
          <a:p>
            <a:pPr eaLnBrk="1" hangingPunct="1"/>
            <a:r>
              <a:rPr lang="de-DE" altLang="en-US"/>
              <a:t> Cardnumber (ICC-ID)</a:t>
            </a:r>
          </a:p>
          <a:p>
            <a:pPr eaLnBrk="1" hangingPunct="1"/>
            <a:r>
              <a:rPr lang="de-DE" altLang="en-US"/>
              <a:t> current state PIN/ PUK</a:t>
            </a:r>
          </a:p>
          <a:p>
            <a:pPr eaLnBrk="1" hangingPunct="1"/>
            <a:r>
              <a:rPr lang="de-DE" altLang="en-US"/>
              <a:t> IMSI </a:t>
            </a:r>
            <a:r>
              <a:rPr lang="de-DE" altLang="en-US" i="1"/>
              <a:t>(International Mobile Subscribers Identity)</a:t>
            </a:r>
          </a:p>
          <a:p>
            <a:pPr eaLnBrk="1" hangingPunct="1"/>
            <a:r>
              <a:rPr lang="de-DE" altLang="en-US"/>
              <a:t> Phone book</a:t>
            </a:r>
          </a:p>
          <a:p>
            <a:pPr eaLnBrk="1" hangingPunct="1"/>
            <a:r>
              <a:rPr lang="de-DE" altLang="en-US"/>
              <a:t> called numbers  </a:t>
            </a:r>
          </a:p>
          <a:p>
            <a:pPr eaLnBrk="1" hangingPunct="1"/>
            <a:r>
              <a:rPr lang="de-DE" altLang="en-US"/>
              <a:t> SMS</a:t>
            </a:r>
          </a:p>
          <a:p>
            <a:pPr eaLnBrk="1" hangingPunct="1"/>
            <a:r>
              <a:rPr lang="de-DE" altLang="en-US"/>
              <a:t> Last registered position</a:t>
            </a:r>
          </a:p>
          <a:p>
            <a:pPr eaLnBrk="1" hangingPunct="1"/>
            <a:r>
              <a:rPr lang="de-DE" altLang="en-US"/>
              <a:t> fingerprint traces</a:t>
            </a:r>
          </a:p>
          <a:p>
            <a:pPr eaLnBrk="1" hangingPunct="1"/>
            <a:r>
              <a:rPr lang="de-DE" altLang="en-US"/>
              <a:t> DNS traces</a:t>
            </a:r>
          </a:p>
        </p:txBody>
      </p:sp>
    </p:spTree>
    <p:extLst>
      <p:ext uri="{BB962C8B-B14F-4D97-AF65-F5344CB8AC3E}">
        <p14:creationId xmlns:p14="http://schemas.microsoft.com/office/powerpoint/2010/main" val="115746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C8F9C3A-1260-4BC9-BF89-C67F15B42E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0D51F7E-59FD-4685-8658-A3F29FB15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Photos may be able to determine from which Camera was Taken.</a:t>
            </a:r>
          </a:p>
          <a:p>
            <a:pPr eaLnBrk="1" hangingPunct="1"/>
            <a:r>
              <a:rPr lang="en-US" altLang="en-US" dirty="0"/>
              <a:t>Memory Cards can hold all kinds of Data NOT only Photos and Video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774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629BCB7-5CC9-4270-B159-9E3EFFE087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5C71F66-D598-43E0-9A78-4E32823A87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Bigger Storage Capacity and Better Quality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12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BC08728-E10C-44EB-BC40-87164A15C0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AE283F9-163B-4F37-9832-0716F8101F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Trainer can encourage a group discussion regarding where there may be Electronic Evidence, list devices etc.</a:t>
            </a:r>
            <a:endParaRPr lang="el-GR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EDA8B11-37BC-49FA-AFA8-7084E85E9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328213-3124-44BE-B07F-3240A3B81D1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157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C0345E2-CB91-41C3-853E-4C2D6DC30D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1B46F04-3760-4650-80D7-00A913925E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VHS – Video Home System is older and rarely found </a:t>
            </a:r>
          </a:p>
          <a:p>
            <a:pPr eaLnBrk="1" hangingPunct="1"/>
            <a:r>
              <a:rPr lang="en-US" altLang="en-US" dirty="0"/>
              <a:t>Digital Video Recorders can use CD, DVD, Blu-ray even build in Hard Disks.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690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AF138CC-4D4D-43DA-820F-06A02FCF7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DDB3909-5490-4F1B-9EF7-FDBA524702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Recording conversations is subject to legal authority in most countries. </a:t>
            </a:r>
          </a:p>
        </p:txBody>
      </p:sp>
    </p:spTree>
    <p:extLst>
      <p:ext uri="{BB962C8B-B14F-4D97-AF65-F5344CB8AC3E}">
        <p14:creationId xmlns:p14="http://schemas.microsoft.com/office/powerpoint/2010/main" val="1943027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0E2400C-EB66-4CBA-A866-AE20966CBD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C040F70-7188-4098-B07F-90AFE5F6B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CCTV is relatively hard to examine since a lot of them have their own custom made Operating System </a:t>
            </a:r>
          </a:p>
          <a:p>
            <a:pPr eaLnBrk="1" hangingPunct="1"/>
            <a:r>
              <a:rPr lang="en-US" altLang="en-US" dirty="0"/>
              <a:t>IP Cameras as told before can be access from anywhere even from Cell Phones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3377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B56B801-952F-47DF-A576-F402795C5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B6A8BF7-15A0-47A0-890F-429C239B65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Any kind of file can be stored </a:t>
            </a:r>
          </a:p>
          <a:p>
            <a:pPr eaLnBrk="1" hangingPunct="1"/>
            <a:r>
              <a:rPr lang="en-US" altLang="en-US" dirty="0"/>
              <a:t>In our days Portable Media Players can do much more</a:t>
            </a:r>
          </a:p>
          <a:p>
            <a:pPr eaLnBrk="1" hangingPunct="1"/>
            <a:r>
              <a:rPr lang="en-US" altLang="en-US" dirty="0"/>
              <a:t>E.g.</a:t>
            </a:r>
          </a:p>
          <a:p>
            <a:pPr eaLnBrk="1" hangingPunct="1"/>
            <a:r>
              <a:rPr lang="en-US" altLang="en-US" dirty="0"/>
              <a:t>Apps</a:t>
            </a:r>
          </a:p>
          <a:p>
            <a:pPr eaLnBrk="1" hangingPunct="1"/>
            <a:r>
              <a:rPr lang="en-US" altLang="en-US" dirty="0"/>
              <a:t>Internet</a:t>
            </a:r>
          </a:p>
          <a:p>
            <a:pPr eaLnBrk="1" hangingPunct="1"/>
            <a:r>
              <a:rPr lang="en-US" altLang="en-US" dirty="0"/>
              <a:t>GPS</a:t>
            </a:r>
          </a:p>
          <a:p>
            <a:pPr eaLnBrk="1" hangingPunct="1"/>
            <a:r>
              <a:rPr lang="en-US" altLang="en-US" dirty="0"/>
              <a:t>Documents Editing/Viewing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15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99E49F7-C598-47C5-9EA3-46B8298D6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C5D0821-9B4C-45BA-8317-2728F2B1F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Some Video Games Consoles have the ability to connect to internet and play video, photos and music as well as just browsing. </a:t>
            </a:r>
          </a:p>
          <a:p>
            <a:pPr eaLnBrk="1" hangingPunct="1"/>
            <a:r>
              <a:rPr lang="en-US" altLang="en-US" dirty="0"/>
              <a:t>Their </a:t>
            </a:r>
            <a:r>
              <a:rPr lang="ja-JP" altLang="en-US"/>
              <a:t>“</a:t>
            </a:r>
            <a:r>
              <a:rPr lang="en-US" altLang="ja-JP" dirty="0"/>
              <a:t>locked</a:t>
            </a:r>
            <a:r>
              <a:rPr lang="ja-JP" altLang="en-US"/>
              <a:t>”</a:t>
            </a:r>
            <a:r>
              <a:rPr lang="en-US" altLang="ja-JP" dirty="0"/>
              <a:t> operating system can be changed and then we have a computer camouflaged as a Game Console.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942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5648D6A-6C7A-45FF-BD03-5A67E209D5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CE88180-FFB7-454A-8238-8304E59338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They usually have internal memory card or embedded memory.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010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BEDBA2F-A7E5-412D-B07D-79FFD458ED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3A09942-21EB-4722-8F4C-9E90BB516E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99267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1289205-082D-46E7-8D56-1D221509C3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46BBF16-733A-48E5-A976-05472D5CB4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51279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CCC8623-029C-409A-B4C9-5AD3233583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2FDA221-8D17-49C3-AFEA-0C8648D75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BA920EB-C07E-4804-B6CC-F441D0013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5F46FE-09FA-4832-9727-BBAFE4B47528}" type="slidenum">
              <a:rPr lang="en-GB" altLang="en-US"/>
              <a:pPr>
                <a:spcBef>
                  <a:spcPct val="0"/>
                </a:spcBef>
              </a:pPr>
              <a:t>31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7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F4D372D-A410-4C54-9FBB-6D6BFC6C9E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3AB411C-DDB5-4FE5-BF57-466A6E0CC6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Some key definitions will be explained after</a:t>
            </a:r>
          </a:p>
        </p:txBody>
      </p:sp>
    </p:spTree>
    <p:extLst>
      <p:ext uri="{BB962C8B-B14F-4D97-AF65-F5344CB8AC3E}">
        <p14:creationId xmlns:p14="http://schemas.microsoft.com/office/powerpoint/2010/main" val="36936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76C63E8-BF7C-421C-9FC0-2552A5358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D00EEF-0954-49F9-A24C-0C15D83B52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Explain what is consider hardware and what software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In our days most of the components have been  compacted into one. (laptops, tablets)</a:t>
            </a:r>
          </a:p>
          <a:p>
            <a:pPr marL="228600" indent="-228600" eaLnBrk="1" hangingPunct="1">
              <a:buFontTx/>
              <a:buAutoNum type="arabicPeriod"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1589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083DD82-2F52-4902-B0C8-FDABD8BE84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4BF53CE-F817-4D30-B5A4-4FDA5B09C3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Contrast these with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personal area networks (PANs), </a:t>
            </a:r>
          </a:p>
          <a:p>
            <a:pPr eaLnBrk="1" hangingPunct="1"/>
            <a:r>
              <a:rPr lang="en-US" altLang="en-US" dirty="0"/>
              <a:t>campus area networks (CANs), or </a:t>
            </a:r>
          </a:p>
          <a:p>
            <a:pPr eaLnBrk="1" hangingPunct="1"/>
            <a:r>
              <a:rPr lang="en-US" altLang="en-US" dirty="0"/>
              <a:t>metropolitan area networks (MANs)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, which are usually limited to a room, building, campus or specific metropolitan area (e.g., a city) respectively</a:t>
            </a:r>
            <a:r>
              <a:rPr lang="el-GR" altLang="en-US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3903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13BFAB2-BB97-492A-989F-740ED5A25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5D9BCEA-4EF7-44ED-BBF8-CF138265F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 b="1" dirty="0"/>
              <a:t>Port numbers</a:t>
            </a:r>
            <a:r>
              <a:rPr lang="en-US" altLang="en-US" dirty="0"/>
              <a:t> allow different applications on the same computer to utilize network resources without interfering with each other. Ports are </a:t>
            </a:r>
            <a:r>
              <a:rPr lang="ja-JP" altLang="en-US"/>
              <a:t>‘</a:t>
            </a:r>
            <a:r>
              <a:rPr lang="en-US" altLang="ja-JP" dirty="0"/>
              <a:t>virtual</a:t>
            </a:r>
            <a:r>
              <a:rPr lang="ja-JP" altLang="en-US"/>
              <a:t>’</a:t>
            </a:r>
            <a:r>
              <a:rPr lang="en-US" altLang="ja-JP" dirty="0"/>
              <a:t> – NOT the socket you plug into! A common analogy to ports is the doors of a house.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The greater the </a:t>
            </a:r>
            <a:r>
              <a:rPr lang="en-US" altLang="en-US" b="1" dirty="0"/>
              <a:t>bandwidth</a:t>
            </a:r>
            <a:r>
              <a:rPr lang="en-US" altLang="en-US" dirty="0"/>
              <a:t>, the greater the speed of your connection and the more your Internet experience approaches a more instant-download, TV-style experience.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In a local network IP addresses get resolved to MAC addresses for the packets to know which NIC to flow to.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356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EF650E2-88A9-4A6D-93CF-A762D35F15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35DE38A-0495-4836-B3CF-E2B1D4055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 dirty="0"/>
              <a:t>Hard Disk from Computers on the Network can be shared but the computer has to be on.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They sometimes can be used as automatic downloading servers (e.g. uTorrent) and even as small webservers</a:t>
            </a:r>
            <a:r>
              <a:rPr lang="el-GR" altLang="en-US"/>
              <a:t> </a:t>
            </a: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RAID usage - Redundant Array of Independent Disks (RAID) is a storage configuration that allows multiple disk drives to be connected together in a logical framework.</a:t>
            </a:r>
            <a:r>
              <a:rPr lang="el-GR" altLang="en-US"/>
              <a:t> </a:t>
            </a: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595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CE6255E-FDA7-4B4D-B3AD-79209F683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868F5BD-6F1F-4AD1-9D82-C53F41DFDF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1418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FC3D657-7351-4D3F-834E-AEE05431F1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64011E5-2A4A-4ADA-BC00-DD2C855FD7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466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C9E9D92-254F-4EA6-9173-3902B3E17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A28A027-3099-4D31-8965-81491C5DB1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The main difference to a switch is that a hub broadcasts all packets to all ports while a switch sends it only to the target port. 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6848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65FCCD4-8222-4273-80E0-A197A4CEA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00DFDBB-9FA2-40C3-9778-5931B65BF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Routers are commonly used in domestic settings to connect a house to the ISPs broadband. The boxes then often serve multiple purposes such as switch, access point, firewall, router and gateway all together.</a:t>
            </a:r>
            <a:r>
              <a:rPr lang="el-GR" altLang="en-US"/>
              <a:t> </a:t>
            </a: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Although it is located at the gateway to a network it does not necessarily have to be the networks gateway to the Internet. The term </a:t>
            </a:r>
            <a:r>
              <a:rPr lang="ja-JP" altLang="en-US"/>
              <a:t>‘</a:t>
            </a:r>
            <a:r>
              <a:rPr lang="en-US" altLang="ja-JP" dirty="0"/>
              <a:t>layer 3 switch</a:t>
            </a:r>
            <a:r>
              <a:rPr lang="ja-JP" altLang="en-US"/>
              <a:t>’</a:t>
            </a:r>
            <a:r>
              <a:rPr lang="en-US" altLang="ja-JP" dirty="0"/>
              <a:t> often is used interchangeably with router, but a switch is really a general term without a rigorous technical definition</a:t>
            </a:r>
            <a:r>
              <a:rPr lang="el-GR" altLang="ja-JP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6790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1CCA665-99D6-4737-9685-F2ADF4349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19A2026-3765-4ECF-8CED-4B4533C24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Given the right software, any network-connected computer can be configured as a server. In most cases, a dedicated powerful computer designed to be </a:t>
            </a:r>
            <a:r>
              <a:rPr lang="ja-JP" altLang="en-US" dirty="0"/>
              <a:t>“</a:t>
            </a:r>
            <a:r>
              <a:rPr lang="en-US" altLang="ja-JP" dirty="0"/>
              <a:t>always available</a:t>
            </a:r>
            <a:r>
              <a:rPr lang="ja-JP" altLang="en-US" dirty="0"/>
              <a:t>”</a:t>
            </a:r>
            <a:r>
              <a:rPr lang="en-US" altLang="ja-JP" dirty="0"/>
              <a:t>.</a:t>
            </a:r>
            <a:r>
              <a:rPr lang="el-GR" altLang="ja-JP" dirty="0"/>
              <a:t> </a:t>
            </a:r>
            <a:endParaRPr lang="en-US" altLang="ja-JP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In a business reality it often makes sense to run different services on different machines for reasons of security and to minimise the impact of any failure. </a:t>
            </a:r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8196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A99291F-6837-434F-A91E-27B5658FFD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2C42F5C-7F17-49DE-A1AD-E6E0D58E41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Block the traffic trying to enter a network through all ports except for those ports that are configured to allow incoming traffic</a:t>
            </a:r>
            <a:r>
              <a:rPr lang="el-GR" altLang="en-US"/>
              <a:t> </a:t>
            </a: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Firewall logs can be very useful to an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0705573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B909EAC-DA57-496A-A4FE-7ED16456A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9B7ED79-4741-4A9B-9DD1-C20989651F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/>
          </a:p>
          <a:p>
            <a:pPr eaLnBrk="1" hangingPunct="1">
              <a:buFontTx/>
              <a:buChar char="•"/>
            </a:pPr>
            <a:r>
              <a:rPr lang="en-US" altLang="en-US" dirty="0"/>
              <a:t>Modern routers often include Access Point functionality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NIC of computer or even a mobile phone can be configured as Access Point</a:t>
            </a:r>
            <a:r>
              <a:rPr lang="el-GR" altLang="en-US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76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19C555-9714-49FB-B0AC-123A8D3CD6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F2AD4D1-2621-42A6-859C-DCD0DE351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altLang="en-US" b="1" dirty="0"/>
              <a:t>Q&amp;A</a:t>
            </a:r>
            <a:r>
              <a:rPr lang="en-US" altLang="en-US" dirty="0"/>
              <a:t> Mainframe – Servers : Proportionality – How much is enough ?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8495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58ED90E3-D8A9-45AD-B05A-A43F9F08C7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96A506C7-4FCE-45FD-B7B4-7CF608B07C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88040AB-254F-4C19-9E2F-3655A7CC1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583E68-67EF-4325-AFF6-0C37DB9DD8C5}" type="slidenum">
              <a:rPr lang="en-GB" altLang="en-US"/>
              <a:pPr>
                <a:spcBef>
                  <a:spcPct val="0"/>
                </a:spcBef>
              </a:pPr>
              <a:t>49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274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B63CB7A-6A52-40F9-996B-7C76E5B84A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9A3ECAD-9A5B-408E-806E-0D5F5C424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407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2AF9ED4-448B-4CD8-8382-31190C746D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FC3B982-A0A0-4B1F-8C7C-2E2B64094D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altLang="en-US" b="1" dirty="0"/>
              <a:t>Q&amp;A</a:t>
            </a:r>
            <a:r>
              <a:rPr lang="en-US" altLang="en-US" dirty="0"/>
              <a:t> What is the difference between traditional hd and SSD ?</a:t>
            </a:r>
          </a:p>
          <a:p>
            <a:pPr algn="just" eaLnBrk="1" hangingPunct="1"/>
            <a:r>
              <a:rPr lang="en-US" altLang="en-US" dirty="0"/>
              <a:t>Whereas hard disks store data on </a:t>
            </a:r>
            <a:r>
              <a:rPr lang="en-US" altLang="en-US" b="1" dirty="0"/>
              <a:t>platters</a:t>
            </a:r>
            <a:r>
              <a:rPr lang="en-US" altLang="en-US" dirty="0"/>
              <a:t>, solid state disks store data using </a:t>
            </a:r>
            <a:r>
              <a:rPr lang="en-US" altLang="en-US" b="1" dirty="0"/>
              <a:t>microchips</a:t>
            </a:r>
            <a:r>
              <a:rPr lang="en-US" altLang="en-US" dirty="0"/>
              <a:t> that have no moving parts. </a:t>
            </a:r>
          </a:p>
          <a:p>
            <a:pPr algn="just" eaLnBrk="1" hangingPunct="1"/>
            <a:r>
              <a:rPr lang="en-US" altLang="en-US" dirty="0"/>
              <a:t>As such they are less likely to be damaged by shock and they offer faster access to the data. </a:t>
            </a:r>
          </a:p>
          <a:p>
            <a:pPr algn="just" eaLnBrk="1" hangingPunct="1"/>
            <a:r>
              <a:rPr lang="en-US" altLang="en-US" dirty="0"/>
              <a:t>These devices may hold valuable evidence.</a:t>
            </a:r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44551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Video clip Samsung, is there a version in Georgian?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BF89C-B18E-4BD2-A771-CA1D76C62AC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61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AFAD186-2CD6-4638-BC48-12DAEC7CC9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B4640D5-803A-4973-86C2-F6089636E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may however hold large amounts of other data that may be of evidential value.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Although they look very similar the storage capacities vary greatly. 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9960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DD84EF5-4E3A-4129-8878-DEB93425E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112ABF6-8BCF-4FDF-8F8C-EA9816FE35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US" altLang="en-US" dirty="0"/>
              <a:t>They are able to retain data without power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They can store huge amounts of data </a:t>
            </a:r>
          </a:p>
          <a:p>
            <a:pPr algn="just" eaLnBrk="1" hangingPunct="1">
              <a:buFontTx/>
              <a:buChar char="•"/>
            </a:pPr>
            <a:r>
              <a:rPr lang="en-US" altLang="en-US" dirty="0"/>
              <a:t>Very small and easy to hide from view.</a:t>
            </a:r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8211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8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1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6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13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0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58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30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10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27025-0F50-4532-BB4D-C9BBD8A476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\Volumes\Macintosh%20HD\Projekte\CoE%20-%20GLACY\First%20Responder%20ToT\Session%201.2.3\Samsung%20SSD%20vs%20HDD.mp4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accessiblesyllabus.tulane.edu/image/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Relationship Id="rId4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Autofit/>
          </a:bodyPr>
          <a:lstStyle/>
          <a:p>
            <a:pPr algn="r"/>
            <a:br>
              <a:rPr lang="en-US" sz="40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Helvetica" panose="020B0604020202020204" pitchFamily="34" charset="0"/>
              </a:rPr>
            </a:br>
            <a:endParaRPr lang="en-US" sz="40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84" y="5129077"/>
            <a:ext cx="3236495" cy="94687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5E8E"/>
                </a:solidFill>
              </a:rPr>
              <a:t>Session 6</a:t>
            </a:r>
          </a:p>
          <a:p>
            <a:r>
              <a:rPr lang="en-US" sz="1600" dirty="0">
                <a:solidFill>
                  <a:srgbClr val="005E8E"/>
                </a:solidFill>
              </a:rPr>
              <a:t>Evidence Sources: Computer Systems and Networks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54924-458D-4A7A-AB6E-8F11C4F2E6CB}"/>
              </a:ext>
            </a:extLst>
          </p:cNvPr>
          <p:cNvSpPr txBox="1"/>
          <p:nvPr/>
        </p:nvSpPr>
        <p:spPr>
          <a:xfrm>
            <a:off x="281354" y="2627985"/>
            <a:ext cx="6069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8E"/>
                </a:solidFill>
                <a:effectLst/>
                <a:uLnTx/>
                <a:uFillTx/>
                <a:ea typeface="+mn-ea"/>
                <a:cs typeface="+mn-cs"/>
              </a:rPr>
              <a:t>First Responder training for Investigators on Cybercrime and Electronic Evidence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54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msung SSD vs HDD.mp4" descr="/Volumes/Macintosh HD/Projekte/CoE - GLACY/First Responder ToT/Session 1.2.3/Samsung SSD vs HDD.mp4">
            <a:hlinkClick r:id="" action="ppaction://media"/>
            <a:extLst>
              <a:ext uri="{FF2B5EF4-FFF2-40B4-BE49-F238E27FC236}">
                <a16:creationId xmlns:a16="http://schemas.microsoft.com/office/drawing/2014/main" id="{1D3556E8-C7BB-4EDD-BF82-6863959D9CA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60" y="1160768"/>
            <a:ext cx="6848080" cy="513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FBDD073-76E6-45B3-AE3F-1FD81CF08DFF}"/>
              </a:ext>
            </a:extLst>
          </p:cNvPr>
          <p:cNvSpPr txBox="1">
            <a:spLocks/>
          </p:cNvSpPr>
          <p:nvPr/>
        </p:nvSpPr>
        <p:spPr bwMode="auto">
          <a:xfrm>
            <a:off x="457200" y="-428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SSD VS HDD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2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C043CA69-EC2D-42D7-A6C9-83E6B3EA9A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Removable Media 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C6FEF26A-7555-4DA0-8C1E-0989EB72B1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1738" y="1656656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Compact Disk (CD)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Digital Versatile Disk (DVD)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Blu-ray Disks (BD) </a:t>
            </a:r>
          </a:p>
        </p:txBody>
      </p:sp>
      <p:grpSp>
        <p:nvGrpSpPr>
          <p:cNvPr id="19461" name="Group 11">
            <a:extLst>
              <a:ext uri="{FF2B5EF4-FFF2-40B4-BE49-F238E27FC236}">
                <a16:creationId xmlns:a16="http://schemas.microsoft.com/office/drawing/2014/main" id="{3E399ED3-809A-44B0-883A-6A9A927BCF80}"/>
              </a:ext>
            </a:extLst>
          </p:cNvPr>
          <p:cNvGrpSpPr>
            <a:grpSpLocks/>
          </p:cNvGrpSpPr>
          <p:nvPr/>
        </p:nvGrpSpPr>
        <p:grpSpPr bwMode="auto">
          <a:xfrm>
            <a:off x="1122362" y="3429000"/>
            <a:ext cx="6899275" cy="2095500"/>
            <a:chOff x="0" y="0"/>
            <a:chExt cx="35117" cy="14690"/>
          </a:xfrm>
        </p:grpSpPr>
        <p:pic>
          <p:nvPicPr>
            <p:cNvPr id="19462" name="Picture 21" descr="cd.jpg">
              <a:extLst>
                <a:ext uri="{FF2B5EF4-FFF2-40B4-BE49-F238E27FC236}">
                  <a16:creationId xmlns:a16="http://schemas.microsoft.com/office/drawing/2014/main" id="{35C78E8F-8534-49C8-82C6-66FB60193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1"/>
              <a:ext cx="9812" cy="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2" descr="bluray.jpg">
              <a:extLst>
                <a:ext uri="{FF2B5EF4-FFF2-40B4-BE49-F238E27FC236}">
                  <a16:creationId xmlns:a16="http://schemas.microsoft.com/office/drawing/2014/main" id="{CEB53FE1-C40F-48FC-BC17-FF9E757A5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4" y="0"/>
              <a:ext cx="11423" cy="1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3" descr="dvd.jpg">
              <a:extLst>
                <a:ext uri="{FF2B5EF4-FFF2-40B4-BE49-F238E27FC236}">
                  <a16:creationId xmlns:a16="http://schemas.microsoft.com/office/drawing/2014/main" id="{76566E16-36BE-4FED-9101-41EFF847B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5" y="921"/>
              <a:ext cx="10500" cy="1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24">
              <a:extLst>
                <a:ext uri="{FF2B5EF4-FFF2-40B4-BE49-F238E27FC236}">
                  <a16:creationId xmlns:a16="http://schemas.microsoft.com/office/drawing/2014/main" id="{13F61888-B1F4-40C5-B2C8-EE9C35DE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0973"/>
              <a:ext cx="7416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Compact </a:t>
              </a:r>
              <a:endParaRPr lang="en-GB" altLang="en-US" sz="1400" dirty="0">
                <a:latin typeface="+mn-lt"/>
                <a:ea typeface="MS Mincho" panose="02020609040205080304" pitchFamily="49" charset="-128"/>
              </a:endParaRPr>
            </a:p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Disk (CD)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  <p:sp>
          <p:nvSpPr>
            <p:cNvPr id="19466" name="Rectangle 25">
              <a:extLst>
                <a:ext uri="{FF2B5EF4-FFF2-40B4-BE49-F238E27FC236}">
                  <a16:creationId xmlns:a16="http://schemas.microsoft.com/office/drawing/2014/main" id="{4AC21147-0CA0-46F1-B60D-CAF1652FC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3" y="10995"/>
              <a:ext cx="9087" cy="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Digital Versatile </a:t>
              </a:r>
              <a:endParaRPr lang="en-GB" altLang="en-US" sz="1400" dirty="0">
                <a:latin typeface="+mn-lt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Disk (DVD)</a:t>
              </a:r>
              <a:endParaRPr lang="el-GR" altLang="en-US" sz="1400">
                <a:latin typeface="+mn-lt"/>
                <a:ea typeface="MS Mincho" panose="02020609040205080304" pitchFamily="49" charset="-128"/>
              </a:endParaRPr>
            </a:p>
          </p:txBody>
        </p:sp>
        <p:sp>
          <p:nvSpPr>
            <p:cNvPr id="19467" name="Rectangle 26">
              <a:extLst>
                <a:ext uri="{FF2B5EF4-FFF2-40B4-BE49-F238E27FC236}">
                  <a16:creationId xmlns:a16="http://schemas.microsoft.com/office/drawing/2014/main" id="{B93D90BC-407C-498A-8DA2-2DD445326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3" y="10993"/>
              <a:ext cx="7404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Blu-ray</a:t>
              </a:r>
              <a:endParaRPr lang="en-GB" altLang="en-US" sz="1400" dirty="0">
                <a:latin typeface="+mn-lt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Disk (BD)</a:t>
              </a:r>
              <a:endParaRPr lang="el-GR" altLang="en-US" sz="140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908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>
            <a:extLst>
              <a:ext uri="{FF2B5EF4-FFF2-40B4-BE49-F238E27FC236}">
                <a16:creationId xmlns:a16="http://schemas.microsoft.com/office/drawing/2014/main" id="{F989E917-C39A-4C70-9BFF-BF204872A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Memory Cards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884BA276-83D7-415D-9C9F-E3B02686F2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8319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Memory cards, also known as flash cards are devices for storing digital information</a:t>
            </a:r>
            <a:r>
              <a:rPr lang="el-GR" altLang="en-US" dirty="0"/>
              <a:t> </a:t>
            </a:r>
            <a:endParaRPr lang="en-US" altLang="en-US" dirty="0"/>
          </a:p>
        </p:txBody>
      </p:sp>
      <p:grpSp>
        <p:nvGrpSpPr>
          <p:cNvPr id="21509" name="Group 30">
            <a:extLst>
              <a:ext uri="{FF2B5EF4-FFF2-40B4-BE49-F238E27FC236}">
                <a16:creationId xmlns:a16="http://schemas.microsoft.com/office/drawing/2014/main" id="{2C568FAA-EA5E-4A75-B510-B5A84B4563F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68638"/>
            <a:ext cx="7735888" cy="2854325"/>
            <a:chOff x="0" y="0"/>
            <a:chExt cx="80189" cy="26866"/>
          </a:xfrm>
        </p:grpSpPr>
        <p:pic>
          <p:nvPicPr>
            <p:cNvPr id="21510" name="Picture 28" descr="compact flash.jpg">
              <a:extLst>
                <a:ext uri="{FF2B5EF4-FFF2-40B4-BE49-F238E27FC236}">
                  <a16:creationId xmlns:a16="http://schemas.microsoft.com/office/drawing/2014/main" id="{2DE0B8A6-2FDE-4650-A138-F211C9210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1" y="793"/>
              <a:ext cx="26738" cy="1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29" descr="128gb memory card1.jpg">
              <a:extLst>
                <a:ext uri="{FF2B5EF4-FFF2-40B4-BE49-F238E27FC236}">
                  <a16:creationId xmlns:a16="http://schemas.microsoft.com/office/drawing/2014/main" id="{39527DEC-3B2B-44B4-B473-5BC01DAEA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941" cy="2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30" descr="micro memory card.jpg">
              <a:extLst>
                <a:ext uri="{FF2B5EF4-FFF2-40B4-BE49-F238E27FC236}">
                  <a16:creationId xmlns:a16="http://schemas.microsoft.com/office/drawing/2014/main" id="{64AD90F7-C7AD-43FE-99F6-11C766E6D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6" y="0"/>
              <a:ext cx="21463" cy="2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Rectangle 31">
              <a:extLst>
                <a:ext uri="{FF2B5EF4-FFF2-40B4-BE49-F238E27FC236}">
                  <a16:creationId xmlns:a16="http://schemas.microsoft.com/office/drawing/2014/main" id="{E7A8B8DA-32B7-4DE2-BBC1-B7B2244D5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" y="18861"/>
              <a:ext cx="21650" cy="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Secure Digital </a:t>
              </a:r>
              <a:endParaRPr lang="en-GB" altLang="en-US" sz="1400" dirty="0">
                <a:latin typeface="+mn-lt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Card (SD)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  <p:sp>
          <p:nvSpPr>
            <p:cNvPr id="21514" name="Rectangle 32">
              <a:extLst>
                <a:ext uri="{FF2B5EF4-FFF2-40B4-BE49-F238E27FC236}">
                  <a16:creationId xmlns:a16="http://schemas.microsoft.com/office/drawing/2014/main" id="{6F107698-F634-4842-9DF9-0C4EE5236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9" y="18750"/>
              <a:ext cx="14841" cy="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Micro SD Card</a:t>
              </a:r>
              <a:endParaRPr lang="en-GB" altLang="en-US" sz="1400" dirty="0">
                <a:latin typeface="+mn-lt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And Adapter</a:t>
              </a:r>
              <a:endParaRPr lang="el-GR" altLang="en-US" sz="1400">
                <a:latin typeface="+mn-lt"/>
                <a:ea typeface="MS Mincho" panose="02020609040205080304" pitchFamily="49" charset="-128"/>
              </a:endParaRPr>
            </a:p>
          </p:txBody>
        </p:sp>
        <p:sp>
          <p:nvSpPr>
            <p:cNvPr id="21515" name="Rectangle 33">
              <a:extLst>
                <a:ext uri="{FF2B5EF4-FFF2-40B4-BE49-F238E27FC236}">
                  <a16:creationId xmlns:a16="http://schemas.microsoft.com/office/drawing/2014/main" id="{00A72423-0C01-4685-B1C2-BE90EAE95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1" y="18662"/>
              <a:ext cx="13242" cy="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Compact Flash</a:t>
              </a:r>
              <a:endParaRPr lang="en-GB" altLang="en-US" sz="1400" dirty="0">
                <a:latin typeface="+mn-lt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Card</a:t>
              </a:r>
              <a:r>
                <a:rPr lang="en-GB" altLang="en-US" sz="1400" dirty="0">
                  <a:latin typeface="+mn-lt"/>
                  <a:ea typeface="MS Mincho" panose="02020609040205080304" pitchFamily="49" charset="-128"/>
                </a:rPr>
                <a:t> (CF)</a:t>
              </a:r>
              <a:endParaRPr lang="el-GR" altLang="en-US" sz="140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582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>
            <a:extLst>
              <a:ext uri="{FF2B5EF4-FFF2-40B4-BE49-F238E27FC236}">
                <a16:creationId xmlns:a16="http://schemas.microsoft.com/office/drawing/2014/main" id="{044CDC73-9728-4D4D-85AC-85B027CFF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USB Data Storage Devices</a:t>
            </a: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4F173CD7-C8C6-4CB9-9C15-CFD4BFA9D5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802179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Is a standard that defines the protocols for communication, connection and power supply for devices that are to be connected </a:t>
            </a:r>
          </a:p>
        </p:txBody>
      </p:sp>
      <p:pic>
        <p:nvPicPr>
          <p:cNvPr id="23557" name="Grafik 112">
            <a:extLst>
              <a:ext uri="{FF2B5EF4-FFF2-40B4-BE49-F238E27FC236}">
                <a16:creationId xmlns:a16="http://schemas.microsoft.com/office/drawing/2014/main" id="{6701D1BD-F81A-4B6B-BD6A-1E8D8332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3138"/>
            <a:ext cx="77120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57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>
            <a:extLst>
              <a:ext uri="{FF2B5EF4-FFF2-40B4-BE49-F238E27FC236}">
                <a16:creationId xmlns:a16="http://schemas.microsoft.com/office/drawing/2014/main" id="{4339E78A-1E8D-4AC4-9C8E-FF8F641CB8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USB Data Storage Devices</a:t>
            </a:r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A64D21EB-0257-4974-ABF8-7980B461C9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6874" y="1579440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Not all devices are what they seem</a:t>
            </a:r>
            <a:r>
              <a:rPr lang="el-GR" altLang="en-US" dirty="0"/>
              <a:t> </a:t>
            </a:r>
            <a:r>
              <a:rPr lang="en-US" altLang="en-US" dirty="0"/>
              <a:t> !!!!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7FB3C47-D32F-4FE0-9CDB-FA0BF034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345532"/>
            <a:ext cx="30527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671C339B-A5C5-4D3C-B436-5A409CFE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7" y="2220913"/>
            <a:ext cx="27098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01236C28-B216-4691-9A48-80752C27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432301"/>
            <a:ext cx="27019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3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>
            <a:extLst>
              <a:ext uri="{FF2B5EF4-FFF2-40B4-BE49-F238E27FC236}">
                <a16:creationId xmlns:a16="http://schemas.microsoft.com/office/drawing/2014/main" id="{1AD9FB3A-733D-456D-9DDC-B20442D7CB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USB Data Storage Devices</a:t>
            </a:r>
          </a:p>
        </p:txBody>
      </p:sp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7F3302A9-2234-49EE-87E6-B5C0619B5F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5163" y="1496219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Not all devices are what they seem</a:t>
            </a:r>
            <a:r>
              <a:rPr lang="el-GR" altLang="en-US" dirty="0"/>
              <a:t> </a:t>
            </a:r>
            <a:r>
              <a:rPr lang="en-US" altLang="en-US" dirty="0"/>
              <a:t> !!!!</a:t>
            </a:r>
          </a:p>
        </p:txBody>
      </p:sp>
      <p:pic>
        <p:nvPicPr>
          <p:cNvPr id="27653" name="Picture 1" descr="Description: odd usb.png">
            <a:extLst>
              <a:ext uri="{FF2B5EF4-FFF2-40B4-BE49-F238E27FC236}">
                <a16:creationId xmlns:a16="http://schemas.microsoft.com/office/drawing/2014/main" id="{0DAC54BF-A951-481E-9E53-33C869F2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201863"/>
            <a:ext cx="774858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>
            <a:extLst>
              <a:ext uri="{FF2B5EF4-FFF2-40B4-BE49-F238E27FC236}">
                <a16:creationId xmlns:a16="http://schemas.microsoft.com/office/drawing/2014/main" id="{3D08B3AA-C753-4851-A7DA-14983801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292600"/>
            <a:ext cx="19050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9" name="Picture 11">
            <a:extLst>
              <a:ext uri="{FF2B5EF4-FFF2-40B4-BE49-F238E27FC236}">
                <a16:creationId xmlns:a16="http://schemas.microsoft.com/office/drawing/2014/main" id="{88952A5F-F19D-408C-B7DD-252EA482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53402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0" name="Picture 12">
            <a:extLst>
              <a:ext uri="{FF2B5EF4-FFF2-40B4-BE49-F238E27FC236}">
                <a16:creationId xmlns:a16="http://schemas.microsoft.com/office/drawing/2014/main" id="{EF638923-2BF2-4F85-9439-1FF646BB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92600"/>
            <a:ext cx="4600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1" name="Picture 13">
            <a:extLst>
              <a:ext uri="{FF2B5EF4-FFF2-40B4-BE49-F238E27FC236}">
                <a16:creationId xmlns:a16="http://schemas.microsoft.com/office/drawing/2014/main" id="{850E2527-C7E9-4950-ACCE-B19E7838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014788"/>
            <a:ext cx="1771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>
            <a:extLst>
              <a:ext uri="{FF2B5EF4-FFF2-40B4-BE49-F238E27FC236}">
                <a16:creationId xmlns:a16="http://schemas.microsoft.com/office/drawing/2014/main" id="{1FE3359C-6711-419E-BD44-E086C5DFD5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Data Storage Tape Disks</a:t>
            </a:r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FE81ADBA-2589-4CED-B5A0-D8FCEEF84A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43075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Data stored on tape is more likely to be encountered is a business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Tapes are normally used for backup </a:t>
            </a:r>
          </a:p>
        </p:txBody>
      </p:sp>
      <p:grpSp>
        <p:nvGrpSpPr>
          <p:cNvPr id="29701" name="Group 5">
            <a:extLst>
              <a:ext uri="{FF2B5EF4-FFF2-40B4-BE49-F238E27FC236}">
                <a16:creationId xmlns:a16="http://schemas.microsoft.com/office/drawing/2014/main" id="{13ED67C2-BD2C-4A7B-96CE-441099C0380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476625"/>
            <a:ext cx="7832725" cy="2355850"/>
            <a:chOff x="0" y="0"/>
            <a:chExt cx="65414" cy="19295"/>
          </a:xfrm>
        </p:grpSpPr>
        <p:pic>
          <p:nvPicPr>
            <p:cNvPr id="29702" name="Picture 35" descr="ultrium 5 tape.jpg">
              <a:extLst>
                <a:ext uri="{FF2B5EF4-FFF2-40B4-BE49-F238E27FC236}">
                  <a16:creationId xmlns:a16="http://schemas.microsoft.com/office/drawing/2014/main" id="{001170A9-FE32-4186-92DB-DEADA3B0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8"/>
              <a:ext cx="14545" cy="15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36" descr="lto 5 tape cassette.jpg">
              <a:extLst>
                <a:ext uri="{FF2B5EF4-FFF2-40B4-BE49-F238E27FC236}">
                  <a16:creationId xmlns:a16="http://schemas.microsoft.com/office/drawing/2014/main" id="{195BCA5F-7C06-4C16-8730-67BBB9398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8" y="0"/>
              <a:ext cx="20566" cy="1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37" descr="lto tape drive.jpg">
              <a:extLst>
                <a:ext uri="{FF2B5EF4-FFF2-40B4-BE49-F238E27FC236}">
                  <a16:creationId xmlns:a16="http://schemas.microsoft.com/office/drawing/2014/main" id="{0BBD15F5-3FB0-4C0D-ACC4-4CEFCE158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" y="0"/>
              <a:ext cx="18787" cy="1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Rectangle 38">
              <a:extLst>
                <a:ext uri="{FF2B5EF4-FFF2-40B4-BE49-F238E27FC236}">
                  <a16:creationId xmlns:a16="http://schemas.microsoft.com/office/drawing/2014/main" id="{1D628764-20B0-459E-ADBD-B1A556408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2" y="16087"/>
              <a:ext cx="25738" cy="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Linear Tape-Open (LTO) Storage Tapes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  <p:sp>
          <p:nvSpPr>
            <p:cNvPr id="29706" name="Rectangle 39">
              <a:extLst>
                <a:ext uri="{FF2B5EF4-FFF2-40B4-BE49-F238E27FC236}">
                  <a16:creationId xmlns:a16="http://schemas.microsoft.com/office/drawing/2014/main" id="{02651CBD-C4FB-4D1E-9138-FFD16A3C4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9" y="15968"/>
              <a:ext cx="11270" cy="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LTO Tape Drive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626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>
            <a:extLst>
              <a:ext uri="{FF2B5EF4-FFF2-40B4-BE49-F238E27FC236}">
                <a16:creationId xmlns:a16="http://schemas.microsoft.com/office/drawing/2014/main" id="{DE0DE5F6-EDE5-4F79-ADD6-7283D05708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Peripheral Devices</a:t>
            </a:r>
          </a:p>
        </p:txBody>
      </p:sp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D95D76B7-3D48-45CB-9C22-C3CD312AC4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64507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Peripherals are devices are not an integral part of the computer but connect to it to improve its capabilities</a:t>
            </a:r>
            <a:r>
              <a:rPr lang="el-GR" altLang="en-US" dirty="0"/>
              <a:t> </a:t>
            </a:r>
            <a:endParaRPr lang="en-US" altLang="en-US" dirty="0"/>
          </a:p>
        </p:txBody>
      </p:sp>
      <p:grpSp>
        <p:nvGrpSpPr>
          <p:cNvPr id="31749" name="Group 10">
            <a:extLst>
              <a:ext uri="{FF2B5EF4-FFF2-40B4-BE49-F238E27FC236}">
                <a16:creationId xmlns:a16="http://schemas.microsoft.com/office/drawing/2014/main" id="{6AE6B00A-FF39-4561-B5B0-E98AD5C7E38C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3233738"/>
            <a:ext cx="2073275" cy="2641600"/>
            <a:chOff x="0" y="0"/>
            <a:chExt cx="14668" cy="15996"/>
          </a:xfrm>
        </p:grpSpPr>
        <p:pic>
          <p:nvPicPr>
            <p:cNvPr id="31756" name="Picture 47" descr="scl5">
              <a:extLst>
                <a:ext uri="{FF2B5EF4-FFF2-40B4-BE49-F238E27FC236}">
                  <a16:creationId xmlns:a16="http://schemas.microsoft.com/office/drawing/2014/main" id="{1BCBFF47-97C7-4F86-A96E-236BD932A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668" cy="1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Rectangle 48">
              <a:extLst>
                <a:ext uri="{FF2B5EF4-FFF2-40B4-BE49-F238E27FC236}">
                  <a16:creationId xmlns:a16="http://schemas.microsoft.com/office/drawing/2014/main" id="{6C0AA34D-5485-4EBE-B6B3-B78708206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14034"/>
              <a:ext cx="9779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ea typeface="MS Mincho" panose="02020609040205080304" pitchFamily="49" charset="-128"/>
                </a:rPr>
                <a:t>Fax Machine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  <p:grpSp>
        <p:nvGrpSpPr>
          <p:cNvPr id="31750" name="Group 13">
            <a:extLst>
              <a:ext uri="{FF2B5EF4-FFF2-40B4-BE49-F238E27FC236}">
                <a16:creationId xmlns:a16="http://schemas.microsoft.com/office/drawing/2014/main" id="{08A4A25A-F3D6-42BD-B086-523F597B04D2}"/>
              </a:ext>
            </a:extLst>
          </p:cNvPr>
          <p:cNvGrpSpPr>
            <a:grpSpLocks/>
          </p:cNvGrpSpPr>
          <p:nvPr/>
        </p:nvGrpSpPr>
        <p:grpSpPr bwMode="auto">
          <a:xfrm>
            <a:off x="3530600" y="3233738"/>
            <a:ext cx="2324100" cy="2641600"/>
            <a:chOff x="0" y="0"/>
            <a:chExt cx="14188" cy="12528"/>
          </a:xfrm>
        </p:grpSpPr>
        <p:pic>
          <p:nvPicPr>
            <p:cNvPr id="31754" name="Picture 50" descr="scl10">
              <a:extLst>
                <a:ext uri="{FF2B5EF4-FFF2-40B4-BE49-F238E27FC236}">
                  <a16:creationId xmlns:a16="http://schemas.microsoft.com/office/drawing/2014/main" id="{59C6E323-57C5-422B-AE88-301237D8A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188" cy="1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Rectangle 51">
              <a:extLst>
                <a:ext uri="{FF2B5EF4-FFF2-40B4-BE49-F238E27FC236}">
                  <a16:creationId xmlns:a16="http://schemas.microsoft.com/office/drawing/2014/main" id="{8489DD9B-25A2-4992-85EE-A8FB50E15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11042"/>
              <a:ext cx="7448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GB" altLang="en-US" sz="1400" dirty="0">
                  <a:solidFill>
                    <a:srgbClr val="000000"/>
                  </a:solidFill>
                  <a:latin typeface="+mn-lt"/>
                  <a:ea typeface="MS Mincho" panose="02020609040205080304" pitchFamily="49" charset="-128"/>
                </a:rPr>
                <a:t>Scanner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  <p:grpSp>
        <p:nvGrpSpPr>
          <p:cNvPr id="31751" name="Group 16">
            <a:extLst>
              <a:ext uri="{FF2B5EF4-FFF2-40B4-BE49-F238E27FC236}">
                <a16:creationId xmlns:a16="http://schemas.microsoft.com/office/drawing/2014/main" id="{E68F5001-024E-400B-B9DD-A1B4C66FF65B}"/>
              </a:ext>
            </a:extLst>
          </p:cNvPr>
          <p:cNvGrpSpPr>
            <a:grpSpLocks/>
          </p:cNvGrpSpPr>
          <p:nvPr/>
        </p:nvGrpSpPr>
        <p:grpSpPr bwMode="auto">
          <a:xfrm>
            <a:off x="5854700" y="3068638"/>
            <a:ext cx="2506663" cy="2633662"/>
            <a:chOff x="0" y="0"/>
            <a:chExt cx="13933" cy="13220"/>
          </a:xfrm>
        </p:grpSpPr>
        <p:pic>
          <p:nvPicPr>
            <p:cNvPr id="31752" name="Picture 55" descr="scl8">
              <a:extLst>
                <a:ext uri="{FF2B5EF4-FFF2-40B4-BE49-F238E27FC236}">
                  <a16:creationId xmlns:a16="http://schemas.microsoft.com/office/drawing/2014/main" id="{63B3F01D-21B2-4CB0-8C54-082677A78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33" cy="1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Rectangle 56">
              <a:extLst>
                <a:ext uri="{FF2B5EF4-FFF2-40B4-BE49-F238E27FC236}">
                  <a16:creationId xmlns:a16="http://schemas.microsoft.com/office/drawing/2014/main" id="{04416B3F-8FAE-4AA6-B20D-65921C482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1734"/>
              <a:ext cx="3930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GB" altLang="en-US" sz="1400" dirty="0">
                  <a:solidFill>
                    <a:srgbClr val="000000"/>
                  </a:solidFill>
                  <a:latin typeface="+mn-lt"/>
                  <a:ea typeface="MS Mincho" panose="02020609040205080304" pitchFamily="49" charset="-128"/>
                </a:rPr>
                <a:t>Printer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583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>
            <a:extLst>
              <a:ext uri="{FF2B5EF4-FFF2-40B4-BE49-F238E27FC236}">
                <a16:creationId xmlns:a16="http://schemas.microsoft.com/office/drawing/2014/main" id="{2F26F56B-8CB3-49AF-A389-D8CFBB7521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Photocopiers</a:t>
            </a: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FDE99387-0FA2-4F65-AB74-04C5B1469B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49481" y="1830389"/>
            <a:ext cx="474662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dirty="0"/>
              <a:t>A </a:t>
            </a:r>
            <a:r>
              <a:rPr lang="el-GR" altLang="en-US" b="1" dirty="0"/>
              <a:t>photocopier</a:t>
            </a:r>
            <a:r>
              <a:rPr lang="el-GR" altLang="en-US" dirty="0"/>
              <a:t> is a </a:t>
            </a:r>
            <a:r>
              <a:rPr lang="en-GB" altLang="en-US" dirty="0"/>
              <a:t>machine that makes </a:t>
            </a:r>
            <a:r>
              <a:rPr lang="el-GR" altLang="en-US" dirty="0"/>
              <a:t>paper copies of documents and other visual images quickly and cheaply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Found in businesses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Internal or removable memory</a:t>
            </a:r>
          </a:p>
        </p:txBody>
      </p:sp>
      <p:pic>
        <p:nvPicPr>
          <p:cNvPr id="33797" name="Picture 3">
            <a:extLst>
              <a:ext uri="{FF2B5EF4-FFF2-40B4-BE49-F238E27FC236}">
                <a16:creationId xmlns:a16="http://schemas.microsoft.com/office/drawing/2014/main" id="{1AA99AEB-8D71-4869-BD27-7D6AE70A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16038"/>
            <a:ext cx="36750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43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>
            <a:extLst>
              <a:ext uri="{FF2B5EF4-FFF2-40B4-BE49-F238E27FC236}">
                <a16:creationId xmlns:a16="http://schemas.microsoft.com/office/drawing/2014/main" id="{FC3EFACB-A703-421D-B439-13DA9863C4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GB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Mobile Telephones</a:t>
            </a:r>
            <a:endParaRPr lang="en-US" alt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2F0331ED-2B16-4D97-A817-B373BF447B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673225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i="1" dirty="0"/>
              <a:t>Mobile Telephones are used for many tasks and can hold a large amount data often very important. </a:t>
            </a:r>
            <a:r>
              <a:rPr lang="el-GR" altLang="en-US" dirty="0"/>
              <a:t> </a:t>
            </a:r>
            <a:endParaRPr lang="en-US" altLang="en-US" dirty="0"/>
          </a:p>
        </p:txBody>
      </p:sp>
      <p:grpSp>
        <p:nvGrpSpPr>
          <p:cNvPr id="35845" name="Group 95">
            <a:extLst>
              <a:ext uri="{FF2B5EF4-FFF2-40B4-BE49-F238E27FC236}">
                <a16:creationId xmlns:a16="http://schemas.microsoft.com/office/drawing/2014/main" id="{78138FF5-9986-4507-BB01-EB7275F9CB4C}"/>
              </a:ext>
            </a:extLst>
          </p:cNvPr>
          <p:cNvGrpSpPr>
            <a:grpSpLocks/>
          </p:cNvGrpSpPr>
          <p:nvPr/>
        </p:nvGrpSpPr>
        <p:grpSpPr bwMode="auto">
          <a:xfrm>
            <a:off x="1346200" y="3068638"/>
            <a:ext cx="6537325" cy="3250280"/>
            <a:chOff x="0" y="0"/>
            <a:chExt cx="57604" cy="29405"/>
          </a:xfrm>
        </p:grpSpPr>
        <p:grpSp>
          <p:nvGrpSpPr>
            <p:cNvPr id="35846" name="Group 96">
              <a:extLst>
                <a:ext uri="{FF2B5EF4-FFF2-40B4-BE49-F238E27FC236}">
                  <a16:creationId xmlns:a16="http://schemas.microsoft.com/office/drawing/2014/main" id="{1FAED88A-1B6A-4B99-9B34-30BE1060D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4" cy="26269"/>
              <a:chOff x="0" y="0"/>
              <a:chExt cx="57604" cy="26269"/>
            </a:xfrm>
          </p:grpSpPr>
          <p:pic>
            <p:nvPicPr>
              <p:cNvPr id="35848" name="Picture 13" descr="iphone 4.jpg">
                <a:extLst>
                  <a:ext uri="{FF2B5EF4-FFF2-40B4-BE49-F238E27FC236}">
                    <a16:creationId xmlns:a16="http://schemas.microsoft.com/office/drawing/2014/main" id="{F7B4E216-7A36-4C5A-8BD6-A4F98DB35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43" y="0"/>
                <a:ext cx="35071" cy="2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9" name="Picture 14" descr="samsung galaxy.jpg">
                <a:extLst>
                  <a:ext uri="{FF2B5EF4-FFF2-40B4-BE49-F238E27FC236}">
                    <a16:creationId xmlns:a16="http://schemas.microsoft.com/office/drawing/2014/main" id="{890B86CC-8C1E-4743-9303-6E13FA043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435"/>
                <a:ext cx="11118" cy="20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0" name="Picture 15" descr="blackberrystorm.gif">
                <a:extLst>
                  <a:ext uri="{FF2B5EF4-FFF2-40B4-BE49-F238E27FC236}">
                    <a16:creationId xmlns:a16="http://schemas.microsoft.com/office/drawing/2014/main" id="{4D5512F7-90B3-4F6F-99E1-39401BA1A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2" y="1938"/>
                <a:ext cx="15032" cy="2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847" name="Rectangle 16">
              <a:extLst>
                <a:ext uri="{FF2B5EF4-FFF2-40B4-BE49-F238E27FC236}">
                  <a16:creationId xmlns:a16="http://schemas.microsoft.com/office/drawing/2014/main" id="{503EB0BB-816C-4625-8A84-625E0A6CE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6" y="25507"/>
              <a:ext cx="9932" cy="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GB" altLang="en-US" sz="1400" dirty="0">
                  <a:solidFill>
                    <a:srgbClr val="000000"/>
                  </a:solidFill>
                  <a:latin typeface="+mn-lt"/>
                  <a:ea typeface="MS Mincho" panose="02020609040205080304" pitchFamily="49" charset="-128"/>
                </a:rPr>
                <a:t>Mobile Phones 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03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>
            <a:extLst>
              <a:ext uri="{FF2B5EF4-FFF2-40B4-BE49-F238E27FC236}">
                <a16:creationId xmlns:a16="http://schemas.microsoft.com/office/drawing/2014/main" id="{210B5BAA-245D-4419-B153-F0156BE6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</p:spPr>
        <p:txBody>
          <a:bodyPr/>
          <a:lstStyle/>
          <a:p>
            <a:pPr algn="r" eaLnBrk="1" hangingPunct="1"/>
            <a:r>
              <a:rPr lang="en-US" altLang="en-US" b="1" dirty="0">
                <a:solidFill>
                  <a:schemeClr val="bg1"/>
                </a:solidFill>
              </a:rPr>
              <a:t>Session Objectives</a:t>
            </a:r>
          </a:p>
        </p:txBody>
      </p:sp>
      <p:sp>
        <p:nvSpPr>
          <p:cNvPr id="4100" name="Content Placeholder 2">
            <a:extLst>
              <a:ext uri="{FF2B5EF4-FFF2-40B4-BE49-F238E27FC236}">
                <a16:creationId xmlns:a16="http://schemas.microsoft.com/office/drawing/2014/main" id="{0873D17F-9BFD-430A-AFAE-C5DFCC522B46}"/>
              </a:ext>
            </a:extLst>
          </p:cNvPr>
          <p:cNvSpPr>
            <a:spLocks/>
          </p:cNvSpPr>
          <p:nvPr/>
        </p:nvSpPr>
        <p:spPr bwMode="auto">
          <a:xfrm>
            <a:off x="457200" y="1830388"/>
            <a:ext cx="85121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At the end of this session participants will be able to: </a:t>
            </a:r>
            <a:endParaRPr lang="el-GR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4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+mn-lt"/>
              </a:rPr>
              <a:t> </a:t>
            </a:r>
            <a:r>
              <a:rPr lang="en-GB" altLang="en-US" dirty="0">
                <a:latin typeface="+mn-lt"/>
              </a:rPr>
              <a:t>Recognize </a:t>
            </a:r>
            <a:r>
              <a:rPr lang="en-US" altLang="en-US" dirty="0">
                <a:latin typeface="+mn-lt"/>
              </a:rPr>
              <a:t>which evidence sources are of</a:t>
            </a:r>
            <a:r>
              <a:rPr lang="el-GR" altLang="en-US" dirty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evidential value </a:t>
            </a:r>
            <a:endParaRPr lang="el-GR" altLang="en-US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 Differentiate between computer networks </a:t>
            </a:r>
            <a:endParaRPr lang="el-GR" altLang="en-US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 Identify the network devices </a:t>
            </a:r>
            <a:endParaRPr lang="el-GR" alt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861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>
            <a:extLst>
              <a:ext uri="{FF2B5EF4-FFF2-40B4-BE49-F238E27FC236}">
                <a16:creationId xmlns:a16="http://schemas.microsoft.com/office/drawing/2014/main" id="{6969B2FD-C9ED-4981-9ED1-A3589F652A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GB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Mobile Telephones</a:t>
            </a:r>
            <a:endParaRPr lang="en-US" alt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7892" name="Content Placeholder 2">
            <a:extLst>
              <a:ext uri="{FF2B5EF4-FFF2-40B4-BE49-F238E27FC236}">
                <a16:creationId xmlns:a16="http://schemas.microsoft.com/office/drawing/2014/main" id="{D80905D5-67A7-4FF0-913B-9BC5B2B8E5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9775" y="1889919"/>
            <a:ext cx="78867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i="1" dirty="0"/>
              <a:t>Sim Card: </a:t>
            </a:r>
            <a:r>
              <a:rPr lang="en-GB" altLang="en-US" i="1" dirty="0"/>
              <a:t>A </a:t>
            </a:r>
            <a:r>
              <a:rPr lang="el-GR" altLang="en-US" i="1" dirty="0"/>
              <a:t>subscriber identity module (SIM) is an </a:t>
            </a:r>
            <a:r>
              <a:rPr lang="en-GB" altLang="en-US" i="1" dirty="0"/>
              <a:t>integrated circuit that securely stores the </a:t>
            </a:r>
            <a:r>
              <a:rPr lang="el-GR" altLang="en-US" i="1" dirty="0"/>
              <a:t>international mobile subscriber identity (IMSI) and the related key</a:t>
            </a:r>
            <a:r>
              <a:rPr lang="en-GB" altLang="en-US" i="1" dirty="0"/>
              <a:t> used to identify and authenticate subscribers on mobile telephony devices</a:t>
            </a:r>
            <a:endParaRPr lang="en-US" altLang="en-US" i="1" dirty="0"/>
          </a:p>
        </p:txBody>
      </p:sp>
      <p:pic>
        <p:nvPicPr>
          <p:cNvPr id="37893" name="Picture 11" descr="C:\Users\Lemon\Desktop\BackUp\COE Training\Photos\sim.jpg">
            <a:extLst>
              <a:ext uri="{FF2B5EF4-FFF2-40B4-BE49-F238E27FC236}">
                <a16:creationId xmlns:a16="http://schemas.microsoft.com/office/drawing/2014/main" id="{904F5C80-9C91-4F48-8419-009F5C35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3907632"/>
            <a:ext cx="27749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89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>
            <a:extLst>
              <a:ext uri="{FF2B5EF4-FFF2-40B4-BE49-F238E27FC236}">
                <a16:creationId xmlns:a16="http://schemas.microsoft.com/office/drawing/2014/main" id="{953B2A72-06B5-402D-BFD2-946ED7A37E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GB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Photo and Video Recording</a:t>
            </a:r>
            <a:endParaRPr lang="en-US" alt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F3419C49-4544-4220-93EF-200E88B44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390" y="1837348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i="1" dirty="0"/>
              <a:t>Digital cameras can hold photos and video either in embedded memory or memory cards</a:t>
            </a:r>
            <a:endParaRPr lang="en-US" altLang="en-US" dirty="0"/>
          </a:p>
        </p:txBody>
      </p:sp>
      <p:grpSp>
        <p:nvGrpSpPr>
          <p:cNvPr id="39941" name="Group 10">
            <a:extLst>
              <a:ext uri="{FF2B5EF4-FFF2-40B4-BE49-F238E27FC236}">
                <a16:creationId xmlns:a16="http://schemas.microsoft.com/office/drawing/2014/main" id="{22FF7ED9-618E-4A6C-A33C-ABC84FF933AE}"/>
              </a:ext>
            </a:extLst>
          </p:cNvPr>
          <p:cNvGrpSpPr>
            <a:grpSpLocks/>
          </p:cNvGrpSpPr>
          <p:nvPr/>
        </p:nvGrpSpPr>
        <p:grpSpPr bwMode="auto">
          <a:xfrm>
            <a:off x="1058862" y="2868919"/>
            <a:ext cx="7591425" cy="3403600"/>
            <a:chOff x="0" y="0"/>
            <a:chExt cx="62419" cy="15475"/>
          </a:xfrm>
        </p:grpSpPr>
        <p:pic>
          <p:nvPicPr>
            <p:cNvPr id="39942" name="Picture 77" descr="watch spy camera.jpg">
              <a:extLst>
                <a:ext uri="{FF2B5EF4-FFF2-40B4-BE49-F238E27FC236}">
                  <a16:creationId xmlns:a16="http://schemas.microsoft.com/office/drawing/2014/main" id="{F1931829-990E-4E02-BA96-579FF0AF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3" y="0"/>
              <a:ext cx="13476" cy="1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78" descr="spy clock camera.jpg">
              <a:extLst>
                <a:ext uri="{FF2B5EF4-FFF2-40B4-BE49-F238E27FC236}">
                  <a16:creationId xmlns:a16="http://schemas.microsoft.com/office/drawing/2014/main" id="{D2C22DBA-B9DF-45CE-A0FA-6947F3ABF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1" y="0"/>
              <a:ext cx="17991" cy="1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79" descr="spy camera.jpg">
              <a:extLst>
                <a:ext uri="{FF2B5EF4-FFF2-40B4-BE49-F238E27FC236}">
                  <a16:creationId xmlns:a16="http://schemas.microsoft.com/office/drawing/2014/main" id="{28DAEC1F-CD20-4BD7-A19E-0C0DC08D0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2"/>
              <a:ext cx="16016" cy="1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80" descr="pen spy camera.jpg">
              <a:extLst>
                <a:ext uri="{FF2B5EF4-FFF2-40B4-BE49-F238E27FC236}">
                  <a16:creationId xmlns:a16="http://schemas.microsoft.com/office/drawing/2014/main" id="{04FFC15D-0760-4AE0-ACD3-34D534117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6" y="0"/>
              <a:ext cx="12402" cy="1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6" name="Rectangle 81">
              <a:extLst>
                <a:ext uri="{FF2B5EF4-FFF2-40B4-BE49-F238E27FC236}">
                  <a16:creationId xmlns:a16="http://schemas.microsoft.com/office/drawing/2014/main" id="{D9B37030-EC30-49C9-8277-FC59AFE33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8" y="13170"/>
              <a:ext cx="18250" cy="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ja-JP" altLang="en-US" sz="1400" dirty="0">
                  <a:latin typeface="+mn-lt"/>
                  <a:ea typeface="MS Mincho" panose="02020609040205080304" pitchFamily="49" charset="-128"/>
                </a:rPr>
                <a:t>“</a:t>
              </a:r>
              <a:r>
                <a:rPr lang="en-US" altLang="ja-JP" sz="1400" dirty="0">
                  <a:latin typeface="+mn-lt"/>
                  <a:ea typeface="MS Mincho" panose="02020609040205080304" pitchFamily="49" charset="-128"/>
                </a:rPr>
                <a:t>Spy</a:t>
              </a:r>
              <a:r>
                <a:rPr lang="ja-JP" altLang="en-US" sz="1400" dirty="0">
                  <a:latin typeface="+mn-lt"/>
                  <a:ea typeface="MS Mincho" panose="02020609040205080304" pitchFamily="49" charset="-128"/>
                </a:rPr>
                <a:t>”</a:t>
              </a:r>
              <a:r>
                <a:rPr lang="en-US" altLang="ja-JP" sz="1400" dirty="0">
                  <a:latin typeface="+mn-lt"/>
                  <a:ea typeface="MS Mincho" panose="02020609040205080304" pitchFamily="49" charset="-128"/>
                </a:rPr>
                <a:t> Digital Cameras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516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>
            <a:extLst>
              <a:ext uri="{FF2B5EF4-FFF2-40B4-BE49-F238E27FC236}">
                <a16:creationId xmlns:a16="http://schemas.microsoft.com/office/drawing/2014/main" id="{5AEA6EB5-9494-4DAF-A2A7-2A37B49EC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Digital Video Cameras</a:t>
            </a:r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id="{DB7D355B-EB45-4691-AC67-69ABC3A031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9775" y="1714692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Digital Video Cameras can hold photos and video either in embedded memory or memory cards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Its important to tell the difference</a:t>
            </a:r>
            <a:endParaRPr lang="en-US" altLang="en-US" dirty="0"/>
          </a:p>
        </p:txBody>
      </p:sp>
      <p:grpSp>
        <p:nvGrpSpPr>
          <p:cNvPr id="41989" name="Group 10">
            <a:extLst>
              <a:ext uri="{FF2B5EF4-FFF2-40B4-BE49-F238E27FC236}">
                <a16:creationId xmlns:a16="http://schemas.microsoft.com/office/drawing/2014/main" id="{9E5C33D5-7271-4D92-BF4C-323F39B5EDED}"/>
              </a:ext>
            </a:extLst>
          </p:cNvPr>
          <p:cNvGrpSpPr>
            <a:grpSpLocks/>
          </p:cNvGrpSpPr>
          <p:nvPr/>
        </p:nvGrpSpPr>
        <p:grpSpPr bwMode="auto">
          <a:xfrm>
            <a:off x="579438" y="3532188"/>
            <a:ext cx="8107362" cy="2617787"/>
            <a:chOff x="0" y="0"/>
            <a:chExt cx="72290" cy="21093"/>
          </a:xfrm>
        </p:grpSpPr>
        <p:pic>
          <p:nvPicPr>
            <p:cNvPr id="41990" name="Picture 83" descr="video camera2.jpg">
              <a:extLst>
                <a:ext uri="{FF2B5EF4-FFF2-40B4-BE49-F238E27FC236}">
                  <a16:creationId xmlns:a16="http://schemas.microsoft.com/office/drawing/2014/main" id="{EEA25FB2-BAEB-4351-A5B9-D4935CA4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283" cy="2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84" descr="video camera.jpg">
              <a:extLst>
                <a:ext uri="{FF2B5EF4-FFF2-40B4-BE49-F238E27FC236}">
                  <a16:creationId xmlns:a16="http://schemas.microsoft.com/office/drawing/2014/main" id="{7D1ACA23-774F-4D8A-B8C6-8D465586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3" y="2886"/>
              <a:ext cx="24907" cy="1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85" descr="video camera4.jpg">
              <a:extLst>
                <a:ext uri="{FF2B5EF4-FFF2-40B4-BE49-F238E27FC236}">
                  <a16:creationId xmlns:a16="http://schemas.microsoft.com/office/drawing/2014/main" id="{237804AE-5976-4575-BEB8-2AA7F294A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" y="630"/>
              <a:ext cx="19015" cy="1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3" name="Rectangle 86">
              <a:extLst>
                <a:ext uri="{FF2B5EF4-FFF2-40B4-BE49-F238E27FC236}">
                  <a16:creationId xmlns:a16="http://schemas.microsoft.com/office/drawing/2014/main" id="{9CCD7B8C-A88C-4523-ABA9-51A484019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2" y="18486"/>
              <a:ext cx="20204" cy="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Digital Video Cameras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767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>
            <a:extLst>
              <a:ext uri="{FF2B5EF4-FFF2-40B4-BE49-F238E27FC236}">
                <a16:creationId xmlns:a16="http://schemas.microsoft.com/office/drawing/2014/main" id="{6D2A745F-13B3-422C-9400-944E863FDC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Video Recorders</a:t>
            </a:r>
          </a:p>
        </p:txBody>
      </p:sp>
      <p:sp>
        <p:nvSpPr>
          <p:cNvPr id="44036" name="Content Placeholder 2">
            <a:extLst>
              <a:ext uri="{FF2B5EF4-FFF2-40B4-BE49-F238E27FC236}">
                <a16:creationId xmlns:a16="http://schemas.microsoft.com/office/drawing/2014/main" id="{EC0211FC-A3FF-4FD4-A9E7-1BFAA62F46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48151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VHS Recorders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Digital Video Recorders</a:t>
            </a:r>
          </a:p>
        </p:txBody>
      </p:sp>
      <p:grpSp>
        <p:nvGrpSpPr>
          <p:cNvPr id="44037" name="Group 9">
            <a:extLst>
              <a:ext uri="{FF2B5EF4-FFF2-40B4-BE49-F238E27FC236}">
                <a16:creationId xmlns:a16="http://schemas.microsoft.com/office/drawing/2014/main" id="{9E1208C7-0A45-4B66-A1E1-EE8B24D53D31}"/>
              </a:ext>
            </a:extLst>
          </p:cNvPr>
          <p:cNvGrpSpPr>
            <a:grpSpLocks/>
          </p:cNvGrpSpPr>
          <p:nvPr/>
        </p:nvGrpSpPr>
        <p:grpSpPr bwMode="auto">
          <a:xfrm>
            <a:off x="961231" y="3484720"/>
            <a:ext cx="7221538" cy="2743200"/>
            <a:chOff x="0" y="0"/>
            <a:chExt cx="60828" cy="25753"/>
          </a:xfrm>
        </p:grpSpPr>
        <p:pic>
          <p:nvPicPr>
            <p:cNvPr id="44038" name="Picture 94" descr="vhs.jpg">
              <a:extLst>
                <a:ext uri="{FF2B5EF4-FFF2-40B4-BE49-F238E27FC236}">
                  <a16:creationId xmlns:a16="http://schemas.microsoft.com/office/drawing/2014/main" id="{3E6B1FE4-8A7A-4D00-A41D-F9238171E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600" cy="2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95" descr="digtial video recorder.jpg">
              <a:extLst>
                <a:ext uri="{FF2B5EF4-FFF2-40B4-BE49-F238E27FC236}">
                  <a16:creationId xmlns:a16="http://schemas.microsoft.com/office/drawing/2014/main" id="{494E462E-47EF-4A4E-ACDB-8D57296C5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8" y="1277"/>
              <a:ext cx="31640" cy="23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Rectangle 96">
              <a:extLst>
                <a:ext uri="{FF2B5EF4-FFF2-40B4-BE49-F238E27FC236}">
                  <a16:creationId xmlns:a16="http://schemas.microsoft.com/office/drawing/2014/main" id="{21AE8114-0F9D-48A9-B895-CB1C5BFF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5" y="22317"/>
              <a:ext cx="13612" cy="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VHS Video Tape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  <p:sp>
          <p:nvSpPr>
            <p:cNvPr id="44041" name="Rectangle 97">
              <a:extLst>
                <a:ext uri="{FF2B5EF4-FFF2-40B4-BE49-F238E27FC236}">
                  <a16:creationId xmlns:a16="http://schemas.microsoft.com/office/drawing/2014/main" id="{F53797C8-E41F-4F6D-B5AD-BD03A1FAE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8" y="22354"/>
              <a:ext cx="18057" cy="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Digital Video Recorder</a:t>
              </a:r>
              <a:endParaRPr lang="el-GR" altLang="en-US" sz="140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839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>
            <a:extLst>
              <a:ext uri="{FF2B5EF4-FFF2-40B4-BE49-F238E27FC236}">
                <a16:creationId xmlns:a16="http://schemas.microsoft.com/office/drawing/2014/main" id="{DAAA49BD-EAFF-407E-8CD4-F2CE96B9D7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Digital Audio Recorders</a:t>
            </a:r>
          </a:p>
        </p:txBody>
      </p:sp>
      <p:sp>
        <p:nvSpPr>
          <p:cNvPr id="46084" name="Content Placeholder 2">
            <a:extLst>
              <a:ext uri="{FF2B5EF4-FFF2-40B4-BE49-F238E27FC236}">
                <a16:creationId xmlns:a16="http://schemas.microsoft.com/office/drawing/2014/main" id="{444C2211-FC45-40D9-B1FC-55D90E2D3D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17248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Recording of voice memos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Play the memos back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Recording of presentations  or conversations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Upload to computer capability</a:t>
            </a:r>
          </a:p>
        </p:txBody>
      </p:sp>
      <p:grpSp>
        <p:nvGrpSpPr>
          <p:cNvPr id="46085" name="Group 9">
            <a:extLst>
              <a:ext uri="{FF2B5EF4-FFF2-40B4-BE49-F238E27FC236}">
                <a16:creationId xmlns:a16="http://schemas.microsoft.com/office/drawing/2014/main" id="{65282346-6E04-4F1F-9A92-751BEEE7DDA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86743"/>
            <a:ext cx="8229600" cy="2625725"/>
            <a:chOff x="345" y="0"/>
            <a:chExt cx="61848" cy="23914"/>
          </a:xfrm>
        </p:grpSpPr>
        <p:pic>
          <p:nvPicPr>
            <p:cNvPr id="46086" name="Picture 88" descr="audio recorder 3.jpg">
              <a:extLst>
                <a:ext uri="{FF2B5EF4-FFF2-40B4-BE49-F238E27FC236}">
                  <a16:creationId xmlns:a16="http://schemas.microsoft.com/office/drawing/2014/main" id="{5E1A3115-BA5E-4046-9427-E61C46468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" t="2634" r="1550" b="2634"/>
            <a:stretch>
              <a:fillRect/>
            </a:stretch>
          </p:blipFill>
          <p:spPr bwMode="auto">
            <a:xfrm>
              <a:off x="345" y="2500"/>
              <a:ext cx="21672" cy="1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89" descr="audio recorder 1.jpg">
              <a:extLst>
                <a:ext uri="{FF2B5EF4-FFF2-40B4-BE49-F238E27FC236}">
                  <a16:creationId xmlns:a16="http://schemas.microsoft.com/office/drawing/2014/main" id="{32FCCB3D-09C2-45DD-AECA-2235BE0C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" y="1064"/>
              <a:ext cx="19391" cy="1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90" descr="audio recorder.jpg">
              <a:extLst>
                <a:ext uri="{FF2B5EF4-FFF2-40B4-BE49-F238E27FC236}">
                  <a16:creationId xmlns:a16="http://schemas.microsoft.com/office/drawing/2014/main" id="{EDC56142-32A6-4451-BE18-D7F8DCBB9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8" y="0"/>
              <a:ext cx="26765" cy="2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9" name="Text Box 91">
              <a:extLst>
                <a:ext uri="{FF2B5EF4-FFF2-40B4-BE49-F238E27FC236}">
                  <a16:creationId xmlns:a16="http://schemas.microsoft.com/office/drawing/2014/main" id="{297F965C-D762-45F5-8571-C0764AF07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4" y="20455"/>
              <a:ext cx="12108" cy="19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090" name="Rectangle 92">
              <a:extLst>
                <a:ext uri="{FF2B5EF4-FFF2-40B4-BE49-F238E27FC236}">
                  <a16:creationId xmlns:a16="http://schemas.microsoft.com/office/drawing/2014/main" id="{386CF095-BAD0-4DA9-B214-E7F14243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3" y="20812"/>
              <a:ext cx="19262" cy="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Digital Audio Recorders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352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>
            <a:extLst>
              <a:ext uri="{FF2B5EF4-FFF2-40B4-BE49-F238E27FC236}">
                <a16:creationId xmlns:a16="http://schemas.microsoft.com/office/drawing/2014/main" id="{35C09697-00D0-45A6-9CFD-634467DFA0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CCTV Cameras</a:t>
            </a:r>
          </a:p>
        </p:txBody>
      </p:sp>
      <p:sp>
        <p:nvSpPr>
          <p:cNvPr id="48132" name="Content Placeholder 2">
            <a:extLst>
              <a:ext uri="{FF2B5EF4-FFF2-40B4-BE49-F238E27FC236}">
                <a16:creationId xmlns:a16="http://schemas.microsoft.com/office/drawing/2014/main" id="{67ABB0EB-5837-41CC-8CC7-94EC658D46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599237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Used for security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Used as evidence in a variety of cases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Record on storage media or live monitoring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IP Cameras</a:t>
            </a:r>
          </a:p>
        </p:txBody>
      </p:sp>
      <p:grpSp>
        <p:nvGrpSpPr>
          <p:cNvPr id="48133" name="Group 10">
            <a:extLst>
              <a:ext uri="{FF2B5EF4-FFF2-40B4-BE49-F238E27FC236}">
                <a16:creationId xmlns:a16="http://schemas.microsoft.com/office/drawing/2014/main" id="{C81E1419-8EE9-43BB-A8FC-09314BB0D97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24275"/>
            <a:ext cx="7808913" cy="2279650"/>
            <a:chOff x="0" y="0"/>
            <a:chExt cx="78499" cy="18370"/>
          </a:xfrm>
        </p:grpSpPr>
        <p:pic>
          <p:nvPicPr>
            <p:cNvPr id="48134" name="Picture 99" descr="cctv 3.jpg">
              <a:extLst>
                <a:ext uri="{FF2B5EF4-FFF2-40B4-BE49-F238E27FC236}">
                  <a16:creationId xmlns:a16="http://schemas.microsoft.com/office/drawing/2014/main" id="{4E36E108-7293-4904-890B-0253CBF9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7" y="0"/>
              <a:ext cx="14811" cy="14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100" descr="cctv2.jpg">
              <a:extLst>
                <a:ext uri="{FF2B5EF4-FFF2-40B4-BE49-F238E27FC236}">
                  <a16:creationId xmlns:a16="http://schemas.microsoft.com/office/drawing/2014/main" id="{61AA6064-31D3-4917-9407-D5C2CE7C0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"/>
              <a:ext cx="17985" cy="1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01" descr="cctv1.jpg">
              <a:extLst>
                <a:ext uri="{FF2B5EF4-FFF2-40B4-BE49-F238E27FC236}">
                  <a16:creationId xmlns:a16="http://schemas.microsoft.com/office/drawing/2014/main" id="{1F3BA142-9668-4727-BD0A-1D6825FA1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6" y="976"/>
              <a:ext cx="16240" cy="1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102" descr="cctv5.jpg">
              <a:extLst>
                <a:ext uri="{FF2B5EF4-FFF2-40B4-BE49-F238E27FC236}">
                  <a16:creationId xmlns:a16="http://schemas.microsoft.com/office/drawing/2014/main" id="{541A8199-76AF-4D64-B699-C3673CD0C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8" y="408"/>
              <a:ext cx="24671" cy="1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8" name="Rectangle 103">
              <a:extLst>
                <a:ext uri="{FF2B5EF4-FFF2-40B4-BE49-F238E27FC236}">
                  <a16:creationId xmlns:a16="http://schemas.microsoft.com/office/drawing/2014/main" id="{55889F09-BD7F-498E-9037-E982628F7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5" y="15538"/>
              <a:ext cx="3650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Close Circuit Television (CCTV) Cameras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988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>
            <a:extLst>
              <a:ext uri="{FF2B5EF4-FFF2-40B4-BE49-F238E27FC236}">
                <a16:creationId xmlns:a16="http://schemas.microsoft.com/office/drawing/2014/main" id="{DF05606B-5CA2-4557-B13E-30DFFCF4A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Portable Media Players</a:t>
            </a:r>
          </a:p>
        </p:txBody>
      </p:sp>
      <p:sp>
        <p:nvSpPr>
          <p:cNvPr id="50180" name="Content Placeholder 2">
            <a:extLst>
              <a:ext uri="{FF2B5EF4-FFF2-40B4-BE49-F238E27FC236}">
                <a16:creationId xmlns:a16="http://schemas.microsoft.com/office/drawing/2014/main" id="{89DBF7B3-DA10-4ABD-875F-6D4BBD81C8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217" y="1770010"/>
            <a:ext cx="7886700" cy="43513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Used for storing and playing audio, images and video files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Usually internal flash memory or even hard disk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b="1" i="1" dirty="0"/>
          </a:p>
          <a:p>
            <a:pPr algn="just" eaLnBrk="1" hangingPunct="1">
              <a:lnSpc>
                <a:spcPct val="80000"/>
              </a:lnSpc>
            </a:pPr>
            <a:endParaRPr lang="en-US" altLang="en-US" b="1" i="1" dirty="0"/>
          </a:p>
        </p:txBody>
      </p:sp>
      <p:grpSp>
        <p:nvGrpSpPr>
          <p:cNvPr id="50181" name="Group 10">
            <a:extLst>
              <a:ext uri="{FF2B5EF4-FFF2-40B4-BE49-F238E27FC236}">
                <a16:creationId xmlns:a16="http://schemas.microsoft.com/office/drawing/2014/main" id="{3CA193E4-FA56-4ECA-A177-1634B41A884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13163"/>
            <a:ext cx="7856538" cy="2538412"/>
            <a:chOff x="0" y="0"/>
            <a:chExt cx="78627" cy="22664"/>
          </a:xfrm>
        </p:grpSpPr>
        <p:pic>
          <p:nvPicPr>
            <p:cNvPr id="50182" name="Picture 105" descr="mp3 2.jpg">
              <a:extLst>
                <a:ext uri="{FF2B5EF4-FFF2-40B4-BE49-F238E27FC236}">
                  <a16:creationId xmlns:a16="http://schemas.microsoft.com/office/drawing/2014/main" id="{F3B62002-4D98-46D6-AE8B-4C7AF706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" y="2076"/>
              <a:ext cx="16016" cy="1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106" descr="ipod.jpg">
              <a:extLst>
                <a:ext uri="{FF2B5EF4-FFF2-40B4-BE49-F238E27FC236}">
                  <a16:creationId xmlns:a16="http://schemas.microsoft.com/office/drawing/2014/main" id="{38B58FF7-8E0C-4E8A-9758-3E88DB3B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2"/>
              <a:ext cx="18503" cy="1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107" descr="mp3.jpg">
              <a:extLst>
                <a:ext uri="{FF2B5EF4-FFF2-40B4-BE49-F238E27FC236}">
                  <a16:creationId xmlns:a16="http://schemas.microsoft.com/office/drawing/2014/main" id="{BDE05844-1544-4F88-A3CC-BD675CC4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9" y="0"/>
              <a:ext cx="22694" cy="1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Picture 108" descr="mp3 3.jpg">
              <a:extLst>
                <a:ext uri="{FF2B5EF4-FFF2-40B4-BE49-F238E27FC236}">
                  <a16:creationId xmlns:a16="http://schemas.microsoft.com/office/drawing/2014/main" id="{7F2A4B9D-635C-4A8E-84AA-ED8868F7E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5" y="4540"/>
              <a:ext cx="18507" cy="1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6" name="Picture 109" descr="ipod 1.jpg">
              <a:extLst>
                <a:ext uri="{FF2B5EF4-FFF2-40B4-BE49-F238E27FC236}">
                  <a16:creationId xmlns:a16="http://schemas.microsoft.com/office/drawing/2014/main" id="{5F6D0FFF-9D1F-42AA-A493-5D57F92A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6" y="5321"/>
              <a:ext cx="13059" cy="1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7" name="Rectangle 110">
              <a:extLst>
                <a:ext uri="{FF2B5EF4-FFF2-40B4-BE49-F238E27FC236}">
                  <a16:creationId xmlns:a16="http://schemas.microsoft.com/office/drawing/2014/main" id="{02BD0645-5F0B-4AB6-AC69-BDF735A3B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3" y="19397"/>
              <a:ext cx="25610" cy="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Portable Media Players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1906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>
            <a:extLst>
              <a:ext uri="{FF2B5EF4-FFF2-40B4-BE49-F238E27FC236}">
                <a16:creationId xmlns:a16="http://schemas.microsoft.com/office/drawing/2014/main" id="{80E601A9-AD78-42B2-B5A0-28AD18FB7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Video Games Consoles</a:t>
            </a:r>
          </a:p>
        </p:txBody>
      </p:sp>
      <p:sp>
        <p:nvSpPr>
          <p:cNvPr id="52228" name="Content Placeholder 2">
            <a:extLst>
              <a:ext uri="{FF2B5EF4-FFF2-40B4-BE49-F238E27FC236}">
                <a16:creationId xmlns:a16="http://schemas.microsoft.com/office/drawing/2014/main" id="{7903D96D-5FD8-42F8-8FCF-950CF596A4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0713" y="1730375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Used for playing games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They use onboard flash storage or hard disks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More than just playing games ….</a:t>
            </a:r>
          </a:p>
        </p:txBody>
      </p:sp>
      <p:grpSp>
        <p:nvGrpSpPr>
          <p:cNvPr id="52229" name="Group 11">
            <a:extLst>
              <a:ext uri="{FF2B5EF4-FFF2-40B4-BE49-F238E27FC236}">
                <a16:creationId xmlns:a16="http://schemas.microsoft.com/office/drawing/2014/main" id="{0697E21D-975F-4600-95A3-AEFB34474AD7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3352800"/>
            <a:ext cx="7256462" cy="2728913"/>
            <a:chOff x="0" y="0"/>
            <a:chExt cx="81068" cy="40102"/>
          </a:xfrm>
        </p:grpSpPr>
        <p:grpSp>
          <p:nvGrpSpPr>
            <p:cNvPr id="52230" name="Group 136">
              <a:extLst>
                <a:ext uri="{FF2B5EF4-FFF2-40B4-BE49-F238E27FC236}">
                  <a16:creationId xmlns:a16="http://schemas.microsoft.com/office/drawing/2014/main" id="{755CAAAA-5975-462F-9C00-8C1922ECE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" y="0"/>
              <a:ext cx="77233" cy="40102"/>
              <a:chOff x="140" y="0"/>
              <a:chExt cx="77233" cy="40102"/>
            </a:xfrm>
          </p:grpSpPr>
          <p:pic>
            <p:nvPicPr>
              <p:cNvPr id="52235" name="Picture 137" descr="xbox.jpg">
                <a:extLst>
                  <a:ext uri="{FF2B5EF4-FFF2-40B4-BE49-F238E27FC236}">
                    <a16:creationId xmlns:a16="http://schemas.microsoft.com/office/drawing/2014/main" id="{611F797E-1C30-4F68-8104-689CB8EF2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0"/>
                <a:ext cx="23206" cy="17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6" name="Picture 138" descr="sega.png">
                <a:extLst>
                  <a:ext uri="{FF2B5EF4-FFF2-40B4-BE49-F238E27FC236}">
                    <a16:creationId xmlns:a16="http://schemas.microsoft.com/office/drawing/2014/main" id="{8D176605-D33A-4A6C-BEC4-A22E9063B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7" y="308"/>
                <a:ext cx="16156" cy="17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7" name="Picture 139" descr="nintendo ds.jpg">
                <a:extLst>
                  <a:ext uri="{FF2B5EF4-FFF2-40B4-BE49-F238E27FC236}">
                    <a16:creationId xmlns:a16="http://schemas.microsoft.com/office/drawing/2014/main" id="{5C21DEBC-A495-4A2D-B7FA-F12F94E70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46" y="1842"/>
                <a:ext cx="13361" cy="13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8" name="Picture 140" descr="vita.jpg">
                <a:extLst>
                  <a:ext uri="{FF2B5EF4-FFF2-40B4-BE49-F238E27FC236}">
                    <a16:creationId xmlns:a16="http://schemas.microsoft.com/office/drawing/2014/main" id="{81450587-B841-4FC6-932E-D2209BE7B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12" y="2098"/>
                <a:ext cx="21238" cy="1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39" name="Rectangle 141">
                <a:extLst>
                  <a:ext uri="{FF2B5EF4-FFF2-40B4-BE49-F238E27FC236}">
                    <a16:creationId xmlns:a16="http://schemas.microsoft.com/office/drawing/2014/main" id="{05E53161-F715-47D9-AB88-183B42E8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5" y="36174"/>
                <a:ext cx="25607" cy="3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zh-CN" sz="1400" dirty="0">
                    <a:latin typeface="+mn-lt"/>
                    <a:ea typeface="SimSun" panose="02010600030101010101" pitchFamily="2" charset="-122"/>
                  </a:rPr>
                  <a:t>Video Games Consoles</a:t>
                </a:r>
                <a:endParaRPr lang="el-GR" altLang="en-US" sz="1400" dirty="0">
                  <a:latin typeface="+mn-lt"/>
                  <a:ea typeface="SimSun" panose="02010600030101010101" pitchFamily="2" charset="-122"/>
                </a:endParaRPr>
              </a:p>
            </p:txBody>
          </p:sp>
        </p:grpSp>
        <p:pic>
          <p:nvPicPr>
            <p:cNvPr id="52231" name="Picture 142" descr="ps3.jpg">
              <a:extLst>
                <a:ext uri="{FF2B5EF4-FFF2-40B4-BE49-F238E27FC236}">
                  <a16:creationId xmlns:a16="http://schemas.microsoft.com/office/drawing/2014/main" id="{43C8BF79-4F3F-4ED3-8C32-473A2D200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95"/>
              <a:ext cx="17233" cy="1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43" descr="wii-u.jpg">
              <a:extLst>
                <a:ext uri="{FF2B5EF4-FFF2-40B4-BE49-F238E27FC236}">
                  <a16:creationId xmlns:a16="http://schemas.microsoft.com/office/drawing/2014/main" id="{B4211C26-DA80-4DE9-AAFA-B4EDBC8E5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9" y="22680"/>
              <a:ext cx="22523" cy="1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45" descr="wii.jpg">
              <a:extLst>
                <a:ext uri="{FF2B5EF4-FFF2-40B4-BE49-F238E27FC236}">
                  <a16:creationId xmlns:a16="http://schemas.microsoft.com/office/drawing/2014/main" id="{A481C450-2969-4B85-8860-E6DF64970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3" y="19201"/>
              <a:ext cx="20595" cy="1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144" descr="wii-u2.jpg">
              <a:extLst>
                <a:ext uri="{FF2B5EF4-FFF2-40B4-BE49-F238E27FC236}">
                  <a16:creationId xmlns:a16="http://schemas.microsoft.com/office/drawing/2014/main" id="{750F07A1-25D1-418B-BE71-45B4D91F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" r="4919"/>
            <a:stretch>
              <a:fillRect/>
            </a:stretch>
          </p:blipFill>
          <p:spPr bwMode="auto">
            <a:xfrm>
              <a:off x="39312" y="19201"/>
              <a:ext cx="21900" cy="1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8862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>
            <a:extLst>
              <a:ext uri="{FF2B5EF4-FFF2-40B4-BE49-F238E27FC236}">
                <a16:creationId xmlns:a16="http://schemas.microsoft.com/office/drawing/2014/main" id="{613A74D0-6411-4D8E-AE5F-852EA70426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870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GPS Receivers</a:t>
            </a:r>
          </a:p>
        </p:txBody>
      </p:sp>
      <p:sp>
        <p:nvSpPr>
          <p:cNvPr id="54276" name="Content Placeholder 2">
            <a:extLst>
              <a:ext uri="{FF2B5EF4-FFF2-40B4-BE49-F238E27FC236}">
                <a16:creationId xmlns:a16="http://schemas.microsoft.com/office/drawing/2014/main" id="{0D36E97D-A0A1-4310-BBD2-09F74D17D1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4745" y="1684337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GB" altLang="en-US" dirty="0"/>
              <a:t>The Global Positioning System (GPS) is a space-based satellite navigation system that provides location and time information.</a:t>
            </a:r>
            <a:endParaRPr lang="en-US" altLang="en-US" dirty="0"/>
          </a:p>
        </p:txBody>
      </p:sp>
      <p:pic>
        <p:nvPicPr>
          <p:cNvPr id="54277" name="Picture 15" descr="gps2">
            <a:extLst>
              <a:ext uri="{FF2B5EF4-FFF2-40B4-BE49-F238E27FC236}">
                <a16:creationId xmlns:a16="http://schemas.microsoft.com/office/drawing/2014/main" id="{BFB68F7F-DBA5-4F42-96CF-B7F7CB19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58" y="3733800"/>
            <a:ext cx="28908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6" descr="gps1">
            <a:extLst>
              <a:ext uri="{FF2B5EF4-FFF2-40B4-BE49-F238E27FC236}">
                <a16:creationId xmlns:a16="http://schemas.microsoft.com/office/drawing/2014/main" id="{6DA13051-40A8-400C-98E6-5FEE1C4D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45" y="3733800"/>
            <a:ext cx="3149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17">
            <a:extLst>
              <a:ext uri="{FF2B5EF4-FFF2-40B4-BE49-F238E27FC236}">
                <a16:creationId xmlns:a16="http://schemas.microsoft.com/office/drawing/2014/main" id="{217AB742-555D-42C4-9D4A-4390ED3F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120" y="5738813"/>
            <a:ext cx="2117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GPS Receivers</a:t>
            </a:r>
            <a:endParaRPr lang="el-GR" altLang="en-US" sz="1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582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>
            <a:extLst>
              <a:ext uri="{FF2B5EF4-FFF2-40B4-BE49-F238E27FC236}">
                <a16:creationId xmlns:a16="http://schemas.microsoft.com/office/drawing/2014/main" id="{0F7FA3D7-2560-42C6-BE97-FFFACDA59ED5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ctr" eaLnBrk="1" hangingPunct="1"/>
            <a:r>
              <a:rPr lang="en-US" altLang="en-US" dirty="0">
                <a:latin typeface="Helvetica" panose="020B0604020202020204" pitchFamily="34" charset="0"/>
              </a:rPr>
              <a:t>Potential Evidence</a:t>
            </a:r>
          </a:p>
        </p:txBody>
      </p:sp>
      <p:sp>
        <p:nvSpPr>
          <p:cNvPr id="56324" name="Content Placeholder 2">
            <a:extLst>
              <a:ext uri="{FF2B5EF4-FFF2-40B4-BE49-F238E27FC236}">
                <a16:creationId xmlns:a16="http://schemas.microsoft.com/office/drawing/2014/main" id="{0524A62E-486D-4966-8C01-D69904975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 i="1" dirty="0"/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 i="1" dirty="0"/>
              <a:t>What evidence can be found on these devices?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1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7AA10C17-2AF5-44AB-AD90-B6ABB68B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Evidence Sources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E925F44E-766E-4D77-9221-75CFAE7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5020"/>
            <a:ext cx="7886700" cy="4351338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Electronic Evidence can be related with almost any kind of investigation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Type and number of electronic devices increase daily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Electronic Evidence should be handled correctly in order to have value.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331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>
            <a:extLst>
              <a:ext uri="{FF2B5EF4-FFF2-40B4-BE49-F238E27FC236}">
                <a16:creationId xmlns:a16="http://schemas.microsoft.com/office/drawing/2014/main" id="{862EF55A-E59B-40BF-BD58-FC84E2E2D4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Potential Evidence</a:t>
            </a:r>
          </a:p>
        </p:txBody>
      </p:sp>
      <p:sp>
        <p:nvSpPr>
          <p:cNvPr id="58372" name="Content Placeholder 2">
            <a:extLst>
              <a:ext uri="{FF2B5EF4-FFF2-40B4-BE49-F238E27FC236}">
                <a16:creationId xmlns:a16="http://schemas.microsoft.com/office/drawing/2014/main" id="{887335B0-CB32-4417-B4B8-102C625F44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31840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Documents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Photos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Emails and attachments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Databases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Financial Information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Internet Browsing History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Chat Logs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Event Logs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i="1" dirty="0"/>
              <a:t>GPS Locations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22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3023CEFF-E2FB-41E4-9456-F85A0F9E8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7976B16D-C7F5-4D5B-8865-56C3E80FE5DA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997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Title 1">
            <a:extLst>
              <a:ext uri="{FF2B5EF4-FFF2-40B4-BE49-F238E27FC236}">
                <a16:creationId xmlns:a16="http://schemas.microsoft.com/office/drawing/2014/main" id="{173EAB14-C996-4C3D-87F0-1C82E786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  <a:ea typeface="+mn-ea"/>
              </a:rPr>
              <a:t>Computer Networks</a:t>
            </a:r>
            <a:endParaRPr lang="en-US" dirty="0"/>
          </a:p>
        </p:txBody>
      </p:sp>
      <p:pic>
        <p:nvPicPr>
          <p:cNvPr id="48" name="Graphic 47" descr="Clipboard outline">
            <a:extLst>
              <a:ext uri="{FF2B5EF4-FFF2-40B4-BE49-F238E27FC236}">
                <a16:creationId xmlns:a16="http://schemas.microsoft.com/office/drawing/2014/main" id="{E1E0D699-ADC1-40B9-8735-C24E56EBE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900" y="2262813"/>
            <a:ext cx="3886200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858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1">
            <a:extLst>
              <a:ext uri="{FF2B5EF4-FFF2-40B4-BE49-F238E27FC236}">
                <a16:creationId xmlns:a16="http://schemas.microsoft.com/office/drawing/2014/main" id="{AD3827A5-C077-440B-889C-9F53F6700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Computer Networks</a:t>
            </a:r>
          </a:p>
        </p:txBody>
      </p:sp>
      <p:sp>
        <p:nvSpPr>
          <p:cNvPr id="63492" name="Content Placeholder 2">
            <a:extLst>
              <a:ext uri="{FF2B5EF4-FFF2-40B4-BE49-F238E27FC236}">
                <a16:creationId xmlns:a16="http://schemas.microsoft.com/office/drawing/2014/main" id="{25AB2552-8F1F-4EF4-B553-B4E730AF1C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2030" y="2005013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A network consists of connections between two or more computers that are linked by data cables or by wireless connectivity</a:t>
            </a:r>
            <a:r>
              <a:rPr lang="el-GR" altLang="en-US"/>
              <a:t> </a:t>
            </a:r>
            <a:endParaRPr lang="en-US" altLang="en-US" dirty="0"/>
          </a:p>
          <a:p>
            <a:pPr algn="just" eaLnBrk="1" hangingPunct="1">
              <a:lnSpc>
                <a:spcPct val="80000"/>
              </a:lnSpc>
            </a:pPr>
            <a:endParaRPr lang="en-US" altLang="en-US" dirty="0"/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/>
              <a:t>Network enables computers to share data and other resources between them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936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1">
            <a:extLst>
              <a:ext uri="{FF2B5EF4-FFF2-40B4-BE49-F238E27FC236}">
                <a16:creationId xmlns:a16="http://schemas.microsoft.com/office/drawing/2014/main" id="{81197353-F28E-4372-B4CD-4D933FE94E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Network Types</a:t>
            </a:r>
          </a:p>
        </p:txBody>
      </p:sp>
      <p:sp>
        <p:nvSpPr>
          <p:cNvPr id="65540" name="Content Placeholder 2">
            <a:extLst>
              <a:ext uri="{FF2B5EF4-FFF2-40B4-BE49-F238E27FC236}">
                <a16:creationId xmlns:a16="http://schemas.microsoft.com/office/drawing/2014/main" id="{8B384C02-5665-4CE9-9007-94735C457B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08394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70000"/>
              </a:lnSpc>
            </a:pPr>
            <a:r>
              <a:rPr lang="en-US" altLang="en-US" b="1" dirty="0"/>
              <a:t>Local Area Network (LAN) – </a:t>
            </a:r>
            <a:r>
              <a:rPr lang="en-US" altLang="en-US" dirty="0"/>
              <a:t>is a computer network covering a small geographic area, like a home, office, or group of buildings e.g. a school. </a:t>
            </a:r>
          </a:p>
          <a:p>
            <a:pPr algn="just" eaLnBrk="1" hangingPunct="1">
              <a:lnSpc>
                <a:spcPct val="70000"/>
              </a:lnSpc>
            </a:pPr>
            <a:r>
              <a:rPr lang="en-US" altLang="en-US" b="1" dirty="0"/>
              <a:t>Wide Area Network (WAN) </a:t>
            </a:r>
            <a:r>
              <a:rPr lang="en-US" altLang="en-US" dirty="0"/>
              <a:t>– is a computer network that covers a broad area (i.e., any network whose communication links cross metropolitan, regional, or national boundaries).</a:t>
            </a:r>
          </a:p>
          <a:p>
            <a:pPr algn="just" eaLnBrk="1" hangingPunct="1">
              <a:lnSpc>
                <a:spcPct val="70000"/>
              </a:lnSpc>
            </a:pPr>
            <a:r>
              <a:rPr lang="en-US" altLang="en-US" dirty="0"/>
              <a:t>The largest and most well-known example of a WAN is the </a:t>
            </a:r>
            <a:r>
              <a:rPr lang="en-US" altLang="en-US" b="1" dirty="0"/>
              <a:t>INTERNET</a:t>
            </a:r>
            <a:r>
              <a:rPr lang="en-US" altLang="en-US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150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1">
            <a:extLst>
              <a:ext uri="{FF2B5EF4-FFF2-40B4-BE49-F238E27FC236}">
                <a16:creationId xmlns:a16="http://schemas.microsoft.com/office/drawing/2014/main" id="{CEFE7F22-D14E-4770-A01D-88AB6B182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Terminology and Devices </a:t>
            </a:r>
          </a:p>
        </p:txBody>
      </p:sp>
      <p:sp>
        <p:nvSpPr>
          <p:cNvPr id="67588" name="Content Placeholder 2">
            <a:extLst>
              <a:ext uri="{FF2B5EF4-FFF2-40B4-BE49-F238E27FC236}">
                <a16:creationId xmlns:a16="http://schemas.microsoft.com/office/drawing/2014/main" id="{68AED3BC-61B2-4A4E-BBFA-B647B777E0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9775" y="1872517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b="1" dirty="0"/>
              <a:t>Ports </a:t>
            </a:r>
            <a:r>
              <a:rPr lang="en-US" altLang="en-US" dirty="0"/>
              <a:t>– are an endpoint or "channel" for network communications.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dirty="0"/>
              <a:t>Bandwidth </a:t>
            </a:r>
            <a:r>
              <a:rPr lang="en-US" altLang="en-US" dirty="0"/>
              <a:t>– is the amount of information that can be carried through a cable or wireless feed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b="1" dirty="0"/>
              <a:t>Media Access Control (MAC) address </a:t>
            </a:r>
            <a:r>
              <a:rPr lang="en-US" altLang="en-US" dirty="0"/>
              <a:t>– is a quasi-unique identifier assigned to most network adapters or network interface cards (NICs) by the manufacturer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597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1">
            <a:extLst>
              <a:ext uri="{FF2B5EF4-FFF2-40B4-BE49-F238E27FC236}">
                <a16:creationId xmlns:a16="http://schemas.microsoft.com/office/drawing/2014/main" id="{672CAE5B-A362-4412-BCAB-ABF97E04CD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Network Attached Storage (NAS) </a:t>
            </a:r>
          </a:p>
        </p:txBody>
      </p:sp>
      <p:sp>
        <p:nvSpPr>
          <p:cNvPr id="69636" name="Content Placeholder 2">
            <a:extLst>
              <a:ext uri="{FF2B5EF4-FFF2-40B4-BE49-F238E27FC236}">
                <a16:creationId xmlns:a16="http://schemas.microsoft.com/office/drawing/2014/main" id="{54A21137-2C0C-4160-9828-9E213135EB51}"/>
              </a:ext>
            </a:extLst>
          </p:cNvPr>
          <p:cNvSpPr>
            <a:spLocks/>
          </p:cNvSpPr>
          <p:nvPr/>
        </p:nvSpPr>
        <p:spPr bwMode="auto">
          <a:xfrm>
            <a:off x="457200" y="1342138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b="1" dirty="0">
                <a:latin typeface="+mn-lt"/>
              </a:rPr>
              <a:t>NAS</a:t>
            </a:r>
            <a:r>
              <a:rPr lang="en-US" altLang="en-US" dirty="0">
                <a:latin typeface="+mn-lt"/>
              </a:rPr>
              <a:t> is similar to external hard-drives with the difference that they offer their disk space for a whole network instead of just a single PC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</p:txBody>
      </p:sp>
      <p:grpSp>
        <p:nvGrpSpPr>
          <p:cNvPr id="69637" name="Group 245">
            <a:extLst>
              <a:ext uri="{FF2B5EF4-FFF2-40B4-BE49-F238E27FC236}">
                <a16:creationId xmlns:a16="http://schemas.microsoft.com/office/drawing/2014/main" id="{A6F7E252-95E6-4F7E-8FC4-B6FF565624C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062988"/>
            <a:ext cx="7315200" cy="3225800"/>
            <a:chOff x="1811" y="697"/>
            <a:chExt cx="7990" cy="2266"/>
          </a:xfrm>
        </p:grpSpPr>
        <p:pic>
          <p:nvPicPr>
            <p:cNvPr id="69638" name="Grafik 167">
              <a:extLst>
                <a:ext uri="{FF2B5EF4-FFF2-40B4-BE49-F238E27FC236}">
                  <a16:creationId xmlns:a16="http://schemas.microsoft.com/office/drawing/2014/main" id="{0BC20460-28C5-47B9-8511-0DC3A3DC1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" y="697"/>
              <a:ext cx="21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9" name="Grafik 168">
              <a:extLst>
                <a:ext uri="{FF2B5EF4-FFF2-40B4-BE49-F238E27FC236}">
                  <a16:creationId xmlns:a16="http://schemas.microsoft.com/office/drawing/2014/main" id="{F0058032-B24F-4209-B504-CF256B4FB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697"/>
              <a:ext cx="2025" cy="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640" name="Group 244">
              <a:extLst>
                <a:ext uri="{FF2B5EF4-FFF2-40B4-BE49-F238E27FC236}">
                  <a16:creationId xmlns:a16="http://schemas.microsoft.com/office/drawing/2014/main" id="{801EF625-EC10-43FB-AA71-A3B4569A9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1" y="697"/>
              <a:ext cx="2957" cy="2266"/>
              <a:chOff x="4121" y="697"/>
              <a:chExt cx="2957" cy="2266"/>
            </a:xfrm>
          </p:grpSpPr>
          <p:pic>
            <p:nvPicPr>
              <p:cNvPr id="69641" name="Picture 127" descr="RAID.jpg">
                <a:extLst>
                  <a:ext uri="{FF2B5EF4-FFF2-40B4-BE49-F238E27FC236}">
                    <a16:creationId xmlns:a16="http://schemas.microsoft.com/office/drawing/2014/main" id="{F7A1BA3E-3D26-4EF0-9101-AF63A27CF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" y="697"/>
                <a:ext cx="2957" cy="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42" name="Rectangle 128">
                <a:extLst>
                  <a:ext uri="{FF2B5EF4-FFF2-40B4-BE49-F238E27FC236}">
                    <a16:creationId xmlns:a16="http://schemas.microsoft.com/office/drawing/2014/main" id="{9A8C2C63-E0EE-48AF-B911-C31F5C8A8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2580"/>
                <a:ext cx="2309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zh-CN" sz="1400" dirty="0">
                    <a:latin typeface="+mn-lt"/>
                    <a:ea typeface="SimSun" panose="02010600030101010101" pitchFamily="2" charset="-122"/>
                  </a:rPr>
                  <a:t>NAS’s with RAID Array</a:t>
                </a:r>
                <a:endParaRPr lang="el-GR" altLang="en-US" sz="1400" dirty="0">
                  <a:latin typeface="+mn-lt"/>
                  <a:ea typeface="SimSun" panose="02010600030101010101" pitchFamily="2" charset="-12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8475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1">
            <a:extLst>
              <a:ext uri="{FF2B5EF4-FFF2-40B4-BE49-F238E27FC236}">
                <a16:creationId xmlns:a16="http://schemas.microsoft.com/office/drawing/2014/main" id="{4C0C1434-6DD5-4111-BC45-23C7BE68D8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Network Interface Controller (NIC) </a:t>
            </a:r>
          </a:p>
        </p:txBody>
      </p:sp>
      <p:sp>
        <p:nvSpPr>
          <p:cNvPr id="71684" name="Content Placeholder 2">
            <a:extLst>
              <a:ext uri="{FF2B5EF4-FFF2-40B4-BE49-F238E27FC236}">
                <a16:creationId xmlns:a16="http://schemas.microsoft.com/office/drawing/2014/main" id="{52E20777-642D-4FFC-A79C-041B3B45332C}"/>
              </a:ext>
            </a:extLst>
          </p:cNvPr>
          <p:cNvSpPr>
            <a:spLocks/>
          </p:cNvSpPr>
          <p:nvPr/>
        </p:nvSpPr>
        <p:spPr bwMode="auto">
          <a:xfrm>
            <a:off x="457200" y="1784549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NIC </a:t>
            </a:r>
            <a:r>
              <a:rPr lang="en-US" altLang="en-US" dirty="0">
                <a:latin typeface="+mn-lt"/>
              </a:rPr>
              <a:t>is a circuit board or card installed into a computer that allows it to connect to a network.</a:t>
            </a:r>
          </a:p>
        </p:txBody>
      </p:sp>
      <p:grpSp>
        <p:nvGrpSpPr>
          <p:cNvPr id="71685" name="Group 246">
            <a:extLst>
              <a:ext uri="{FF2B5EF4-FFF2-40B4-BE49-F238E27FC236}">
                <a16:creationId xmlns:a16="http://schemas.microsoft.com/office/drawing/2014/main" id="{C92060A9-89E1-4348-9C55-0A3E14A57778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3429000"/>
            <a:ext cx="7399338" cy="2935287"/>
            <a:chOff x="2460" y="4657"/>
            <a:chExt cx="8136" cy="2880"/>
          </a:xfrm>
        </p:grpSpPr>
        <p:pic>
          <p:nvPicPr>
            <p:cNvPr id="71686" name="Grafik 129">
              <a:extLst>
                <a:ext uri="{FF2B5EF4-FFF2-40B4-BE49-F238E27FC236}">
                  <a16:creationId xmlns:a16="http://schemas.microsoft.com/office/drawing/2014/main" id="{FB7F68E2-695A-41A7-B91D-E5F4CC750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4657"/>
              <a:ext cx="2415" cy="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7" name="Picture 133" descr="NIC.jpg">
              <a:extLst>
                <a:ext uri="{FF2B5EF4-FFF2-40B4-BE49-F238E27FC236}">
                  <a16:creationId xmlns:a16="http://schemas.microsoft.com/office/drawing/2014/main" id="{BAE1FCAE-393D-41B0-B6EB-7DD7EB86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" y="5017"/>
              <a:ext cx="3105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8" name="Title 1">
              <a:extLst>
                <a:ext uri="{FF2B5EF4-FFF2-40B4-BE49-F238E27FC236}">
                  <a16:creationId xmlns:a16="http://schemas.microsoft.com/office/drawing/2014/main" id="{C23C7DBE-1D75-4021-BA85-CF2781AE85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30" y="7127"/>
              <a:ext cx="245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71689" name="Grafik 116">
              <a:extLst>
                <a:ext uri="{FF2B5EF4-FFF2-40B4-BE49-F238E27FC236}">
                  <a16:creationId xmlns:a16="http://schemas.microsoft.com/office/drawing/2014/main" id="{6C316B8C-DC40-4435-AD52-4E1C176A2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" y="4657"/>
              <a:ext cx="2625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7475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>
            <a:extLst>
              <a:ext uri="{FF2B5EF4-FFF2-40B4-BE49-F238E27FC236}">
                <a16:creationId xmlns:a16="http://schemas.microsoft.com/office/drawing/2014/main" id="{715DF276-220D-4646-B6BA-F41C086CCF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Network Hub </a:t>
            </a:r>
          </a:p>
        </p:txBody>
      </p:sp>
      <p:sp>
        <p:nvSpPr>
          <p:cNvPr id="73732" name="Content Placeholder 2">
            <a:extLst>
              <a:ext uri="{FF2B5EF4-FFF2-40B4-BE49-F238E27FC236}">
                <a16:creationId xmlns:a16="http://schemas.microsoft.com/office/drawing/2014/main" id="{AE4A1099-1955-4E56-808A-CDF292D7B573}"/>
              </a:ext>
            </a:extLst>
          </p:cNvPr>
          <p:cNvSpPr>
            <a:spLocks/>
          </p:cNvSpPr>
          <p:nvPr/>
        </p:nvSpPr>
        <p:spPr bwMode="auto">
          <a:xfrm>
            <a:off x="457200" y="1863725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Network Hub </a:t>
            </a:r>
            <a:r>
              <a:rPr lang="en-US" altLang="en-US" dirty="0">
                <a:latin typeface="+mn-lt"/>
              </a:rPr>
              <a:t>is a device for connecting multiple twisted pair or fibre optic ethernet devices together, making them act as a single network segment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</p:txBody>
      </p:sp>
      <p:grpSp>
        <p:nvGrpSpPr>
          <p:cNvPr id="73733" name="Group 9">
            <a:extLst>
              <a:ext uri="{FF2B5EF4-FFF2-40B4-BE49-F238E27FC236}">
                <a16:creationId xmlns:a16="http://schemas.microsoft.com/office/drawing/2014/main" id="{A41D204C-AFA0-4123-A126-D8FACA6196D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006605"/>
            <a:ext cx="2143125" cy="2238375"/>
            <a:chOff x="0" y="0"/>
            <a:chExt cx="22381" cy="18637"/>
          </a:xfrm>
        </p:grpSpPr>
        <p:pic>
          <p:nvPicPr>
            <p:cNvPr id="73734" name="Picture 147" descr="Network Hub.jpg">
              <a:extLst>
                <a:ext uri="{FF2B5EF4-FFF2-40B4-BE49-F238E27FC236}">
                  <a16:creationId xmlns:a16="http://schemas.microsoft.com/office/drawing/2014/main" id="{F0604C10-B9BE-4D65-B8CD-B243CEDC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81" cy="1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Title 1">
              <a:extLst>
                <a:ext uri="{FF2B5EF4-FFF2-40B4-BE49-F238E27FC236}">
                  <a16:creationId xmlns:a16="http://schemas.microsoft.com/office/drawing/2014/main" id="{B448D25E-7EF2-4F7D-9719-CF90340E08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63" y="16351"/>
              <a:ext cx="11433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CN" sz="1200">
                  <a:latin typeface="Times New Roman" panose="02020603050405020304" pitchFamily="18" charset="0"/>
                  <a:ea typeface="SimSun" panose="02010600030101010101" pitchFamily="2" charset="-122"/>
                </a:rPr>
                <a:t>Network Hub</a:t>
              </a:r>
              <a:endParaRPr lang="el-GR" altLang="en-US" sz="180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317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1">
            <a:extLst>
              <a:ext uri="{FF2B5EF4-FFF2-40B4-BE49-F238E27FC236}">
                <a16:creationId xmlns:a16="http://schemas.microsoft.com/office/drawing/2014/main" id="{D0F71458-4ED4-4A6F-B87B-E65BC32823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Network Switch </a:t>
            </a:r>
          </a:p>
        </p:txBody>
      </p:sp>
      <p:sp>
        <p:nvSpPr>
          <p:cNvPr id="75780" name="Content Placeholder 2">
            <a:extLst>
              <a:ext uri="{FF2B5EF4-FFF2-40B4-BE49-F238E27FC236}">
                <a16:creationId xmlns:a16="http://schemas.microsoft.com/office/drawing/2014/main" id="{3979604A-48C7-440D-86DD-38899C5966EB}"/>
              </a:ext>
            </a:extLst>
          </p:cNvPr>
          <p:cNvSpPr>
            <a:spLocks/>
          </p:cNvSpPr>
          <p:nvPr/>
        </p:nvSpPr>
        <p:spPr bwMode="auto">
          <a:xfrm>
            <a:off x="393700" y="1798963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Network Switch </a:t>
            </a:r>
            <a:r>
              <a:rPr lang="en-US" altLang="en-US" dirty="0">
                <a:latin typeface="+mn-lt"/>
              </a:rPr>
              <a:t>is a computer-networking device that are mainly used to connect groups of network devices with each other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Similar to Hub</a:t>
            </a:r>
          </a:p>
          <a:p>
            <a:pPr eaLnBrk="1" hangingPunct="1"/>
            <a:endParaRPr lang="en-US" altLang="en-US" dirty="0">
              <a:latin typeface="+mn-lt"/>
            </a:endParaRPr>
          </a:p>
        </p:txBody>
      </p:sp>
      <p:grpSp>
        <p:nvGrpSpPr>
          <p:cNvPr id="75781" name="Group 138">
            <a:extLst>
              <a:ext uri="{FF2B5EF4-FFF2-40B4-BE49-F238E27FC236}">
                <a16:creationId xmlns:a16="http://schemas.microsoft.com/office/drawing/2014/main" id="{5DF39897-3028-4301-AF8C-DA9A742115CC}"/>
              </a:ext>
            </a:extLst>
          </p:cNvPr>
          <p:cNvGrpSpPr>
            <a:grpSpLocks/>
          </p:cNvGrpSpPr>
          <p:nvPr/>
        </p:nvGrpSpPr>
        <p:grpSpPr bwMode="auto">
          <a:xfrm>
            <a:off x="4508500" y="3422650"/>
            <a:ext cx="2974975" cy="2498725"/>
            <a:chOff x="0" y="0"/>
            <a:chExt cx="20403" cy="20913"/>
          </a:xfrm>
        </p:grpSpPr>
        <p:pic>
          <p:nvPicPr>
            <p:cNvPr id="75782" name="Picture 150" descr="network switch.jpg">
              <a:extLst>
                <a:ext uri="{FF2B5EF4-FFF2-40B4-BE49-F238E27FC236}">
                  <a16:creationId xmlns:a16="http://schemas.microsoft.com/office/drawing/2014/main" id="{5A45C978-461F-4B64-8CBE-8991D7CE1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03" cy="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3" name="Title 1">
              <a:extLst>
                <a:ext uri="{FF2B5EF4-FFF2-40B4-BE49-F238E27FC236}">
                  <a16:creationId xmlns:a16="http://schemas.microsoft.com/office/drawing/2014/main" id="{BED9F88D-0D08-438F-8F1F-1E7C0F2A67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6" y="16029"/>
              <a:ext cx="16738" cy="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CN" sz="1400" dirty="0">
                  <a:latin typeface="+mn-lt"/>
                  <a:ea typeface="SimSun" panose="02010600030101010101" pitchFamily="2" charset="-122"/>
                </a:rPr>
                <a:t>Network Switch</a:t>
              </a:r>
              <a:endParaRPr lang="el-GR" altLang="en-US" sz="1400" dirty="0">
                <a:latin typeface="+mn-lt"/>
                <a:ea typeface="SimSun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701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F9CBB59F-2620-4515-A2F0-AB46488D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</p:spPr>
        <p:txBody>
          <a:bodyPr lIns="91440" tIns="45720" rIns="91440" bIns="45720" anchor="ctr">
            <a:normAutofit/>
          </a:bodyPr>
          <a:lstStyle/>
          <a:p>
            <a:pPr algn="ctr" eaLnBrk="1" hangingPunct="1"/>
            <a:r>
              <a:rPr lang="en-US" altLang="en-US" dirty="0"/>
              <a:t>Knowledge Test </a:t>
            </a:r>
          </a:p>
        </p:txBody>
      </p:sp>
      <p:pic>
        <p:nvPicPr>
          <p:cNvPr id="3" name="Picture 2" descr="A person with a light bulb in his head&#10;&#10;Description automatically generated">
            <a:extLst>
              <a:ext uri="{FF2B5EF4-FFF2-40B4-BE49-F238E27FC236}">
                <a16:creationId xmlns:a16="http://schemas.microsoft.com/office/drawing/2014/main" id="{B4C31C37-D69D-4AE5-A47B-111C9A977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71750" y="2202655"/>
            <a:ext cx="3886200" cy="38862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BB100-76C3-43BD-8F6B-5C0DEA2E610B}"/>
              </a:ext>
            </a:extLst>
          </p:cNvPr>
          <p:cNvSpPr txBox="1"/>
          <p:nvPr/>
        </p:nvSpPr>
        <p:spPr>
          <a:xfrm>
            <a:off x="1964152" y="5888800"/>
            <a:ext cx="25506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accessiblesyllabus.tulane.edu/ima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73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>
            <a:extLst>
              <a:ext uri="{FF2B5EF4-FFF2-40B4-BE49-F238E27FC236}">
                <a16:creationId xmlns:a16="http://schemas.microsoft.com/office/drawing/2014/main" id="{A2D151D1-2337-4909-B3CF-62BFB43E28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Network Router</a:t>
            </a:r>
            <a:r>
              <a:rPr lang="el-GR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en-US" alt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77828" name="Content Placeholder 2">
            <a:extLst>
              <a:ext uri="{FF2B5EF4-FFF2-40B4-BE49-F238E27FC236}">
                <a16:creationId xmlns:a16="http://schemas.microsoft.com/office/drawing/2014/main" id="{A2306472-AB7D-4136-96EF-E13360357EBB}"/>
              </a:ext>
            </a:extLst>
          </p:cNvPr>
          <p:cNvSpPr>
            <a:spLocks/>
          </p:cNvSpPr>
          <p:nvPr/>
        </p:nvSpPr>
        <p:spPr bwMode="auto">
          <a:xfrm>
            <a:off x="180473" y="1814681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Router</a:t>
            </a:r>
            <a:r>
              <a:rPr lang="el-GR" altLang="en-US" dirty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is a device that determines the next network point that a packet should be forwarded towards its destination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It must be connected to at least 2 networks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</p:txBody>
      </p:sp>
      <p:grpSp>
        <p:nvGrpSpPr>
          <p:cNvPr id="77829" name="Group 7">
            <a:extLst>
              <a:ext uri="{FF2B5EF4-FFF2-40B4-BE49-F238E27FC236}">
                <a16:creationId xmlns:a16="http://schemas.microsoft.com/office/drawing/2014/main" id="{8F6805C3-51C6-4C76-A2D9-F03800C1EDC6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4033838"/>
            <a:ext cx="4079875" cy="1957387"/>
            <a:chOff x="0" y="0"/>
            <a:chExt cx="29771" cy="13499"/>
          </a:xfrm>
        </p:grpSpPr>
        <p:pic>
          <p:nvPicPr>
            <p:cNvPr id="77830" name="Picture 153" descr="network router.jpg">
              <a:extLst>
                <a:ext uri="{FF2B5EF4-FFF2-40B4-BE49-F238E27FC236}">
                  <a16:creationId xmlns:a16="http://schemas.microsoft.com/office/drawing/2014/main" id="{5EEFA66A-E64B-46C4-93FC-EA83F2F4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71" cy="1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1" name="Title 1">
              <a:extLst>
                <a:ext uri="{FF2B5EF4-FFF2-40B4-BE49-F238E27FC236}">
                  <a16:creationId xmlns:a16="http://schemas.microsoft.com/office/drawing/2014/main" id="{FB8AC0DD-39D2-4152-A4E6-79525D403C60}"/>
                </a:ext>
              </a:extLst>
            </p:cNvPr>
            <p:cNvSpPr txBox="1">
              <a:spLocks/>
            </p:cNvSpPr>
            <p:nvPr/>
          </p:nvSpPr>
          <p:spPr bwMode="auto">
            <a:xfrm rot="10800000" flipV="1">
              <a:off x="6137" y="10363"/>
              <a:ext cx="18497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CN" sz="1400" dirty="0">
                  <a:latin typeface="+mn-lt"/>
                  <a:ea typeface="SimSun" panose="02010600030101010101" pitchFamily="2" charset="-122"/>
                </a:rPr>
                <a:t>Router</a:t>
              </a:r>
              <a:endParaRPr lang="el-GR" altLang="en-US" sz="1800" dirty="0">
                <a:latin typeface="+mn-lt"/>
                <a:ea typeface="SimSun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3841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>
            <a:extLst>
              <a:ext uri="{FF2B5EF4-FFF2-40B4-BE49-F238E27FC236}">
                <a16:creationId xmlns:a16="http://schemas.microsoft.com/office/drawing/2014/main" id="{F8AE3768-5BF9-41E5-8AAD-57E6907E1C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Server</a:t>
            </a:r>
            <a:r>
              <a:rPr lang="el-GR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en-US" alt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79876" name="Content Placeholder 2">
            <a:extLst>
              <a:ext uri="{FF2B5EF4-FFF2-40B4-BE49-F238E27FC236}">
                <a16:creationId xmlns:a16="http://schemas.microsoft.com/office/drawing/2014/main" id="{F5298D7B-4CC8-45A4-90D0-178B96CAF67D}"/>
              </a:ext>
            </a:extLst>
          </p:cNvPr>
          <p:cNvSpPr>
            <a:spLocks/>
          </p:cNvSpPr>
          <p:nvPr/>
        </p:nvSpPr>
        <p:spPr bwMode="auto">
          <a:xfrm>
            <a:off x="285750" y="1385889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Server</a:t>
            </a:r>
            <a:r>
              <a:rPr lang="en-US" altLang="en-US" dirty="0">
                <a:latin typeface="+mn-lt"/>
              </a:rPr>
              <a:t> is a computer or device that provides information or services to other computers on a network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A Server can run several services – e.g. web server, email server, file server, print server etc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</p:txBody>
      </p:sp>
      <p:pic>
        <p:nvPicPr>
          <p:cNvPr id="79877" name="Grafik 131">
            <a:extLst>
              <a:ext uri="{FF2B5EF4-FFF2-40B4-BE49-F238E27FC236}">
                <a16:creationId xmlns:a16="http://schemas.microsoft.com/office/drawing/2014/main" id="{0A9D07FA-15F6-43C2-9AF7-3AA49539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55" y="4400551"/>
            <a:ext cx="2429807" cy="19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30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1">
            <a:extLst>
              <a:ext uri="{FF2B5EF4-FFF2-40B4-BE49-F238E27FC236}">
                <a16:creationId xmlns:a16="http://schemas.microsoft.com/office/drawing/2014/main" id="{197963CA-430D-4776-8400-5AEE53368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Firewall</a:t>
            </a:r>
          </a:p>
        </p:txBody>
      </p:sp>
      <p:sp>
        <p:nvSpPr>
          <p:cNvPr id="81924" name="Content Placeholder 2">
            <a:extLst>
              <a:ext uri="{FF2B5EF4-FFF2-40B4-BE49-F238E27FC236}">
                <a16:creationId xmlns:a16="http://schemas.microsoft.com/office/drawing/2014/main" id="{9AC72178-6DD7-47DB-BCAD-B204A6108627}"/>
              </a:ext>
            </a:extLst>
          </p:cNvPr>
          <p:cNvSpPr>
            <a:spLocks/>
          </p:cNvSpPr>
          <p:nvPr/>
        </p:nvSpPr>
        <p:spPr bwMode="auto">
          <a:xfrm>
            <a:off x="457200" y="1521776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Firewall </a:t>
            </a:r>
            <a:r>
              <a:rPr lang="en-US" altLang="en-US" dirty="0">
                <a:latin typeface="+mn-lt"/>
              </a:rPr>
              <a:t>is a hardware device or software service used to increase the security of a network. </a:t>
            </a:r>
          </a:p>
          <a:p>
            <a:pPr eaLnBrk="1" hangingPunct="1"/>
            <a:r>
              <a:rPr lang="en-US" altLang="en-US" dirty="0">
                <a:latin typeface="+mn-lt"/>
              </a:rPr>
              <a:t>The task of a firewall is to either block or allow certain traffic from or to the network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</p:txBody>
      </p:sp>
      <p:grpSp>
        <p:nvGrpSpPr>
          <p:cNvPr id="81925" name="Group 250">
            <a:extLst>
              <a:ext uri="{FF2B5EF4-FFF2-40B4-BE49-F238E27FC236}">
                <a16:creationId xmlns:a16="http://schemas.microsoft.com/office/drawing/2014/main" id="{246D9466-A5EC-4297-9C81-C65E9DBE3815}"/>
              </a:ext>
            </a:extLst>
          </p:cNvPr>
          <p:cNvGrpSpPr>
            <a:grpSpLocks/>
          </p:cNvGrpSpPr>
          <p:nvPr/>
        </p:nvGrpSpPr>
        <p:grpSpPr bwMode="auto">
          <a:xfrm>
            <a:off x="535781" y="4826001"/>
            <a:ext cx="8072437" cy="1530350"/>
            <a:chOff x="1719" y="10417"/>
            <a:chExt cx="7851" cy="1800"/>
          </a:xfrm>
        </p:grpSpPr>
        <p:pic>
          <p:nvPicPr>
            <p:cNvPr id="81926" name="Grafik 161">
              <a:extLst>
                <a:ext uri="{FF2B5EF4-FFF2-40B4-BE49-F238E27FC236}">
                  <a16:creationId xmlns:a16="http://schemas.microsoft.com/office/drawing/2014/main" id="{655367C4-310F-4384-B837-F6C169E4E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" y="10777"/>
              <a:ext cx="30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7" name="Grafik 163">
              <a:extLst>
                <a:ext uri="{FF2B5EF4-FFF2-40B4-BE49-F238E27FC236}">
                  <a16:creationId xmlns:a16="http://schemas.microsoft.com/office/drawing/2014/main" id="{75330814-0714-43BA-9072-A27461350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" y="10417"/>
              <a:ext cx="1790" cy="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8" name="Text Box 247">
              <a:extLst>
                <a:ext uri="{FF2B5EF4-FFF2-40B4-BE49-F238E27FC236}">
                  <a16:creationId xmlns:a16="http://schemas.microsoft.com/office/drawing/2014/main" id="{74543F56-3982-4B72-B135-54B1C3242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" y="11497"/>
              <a:ext cx="22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zh-CN" sz="1400" dirty="0">
                  <a:latin typeface="+mn-lt"/>
                  <a:ea typeface="SimSun" panose="02010600030101010101" pitchFamily="2" charset="-122"/>
                </a:rPr>
                <a:t>Hardware Firewalls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n-US" sz="2000" dirty="0">
                <a:latin typeface="+mn-lt"/>
                <a:ea typeface="SimSun" panose="02010600030101010101" pitchFamily="2" charset="-122"/>
              </a:endParaRPr>
            </a:p>
          </p:txBody>
        </p:sp>
        <p:pic>
          <p:nvPicPr>
            <p:cNvPr id="81929" name="Grafik 162">
              <a:extLst>
                <a:ext uri="{FF2B5EF4-FFF2-40B4-BE49-F238E27FC236}">
                  <a16:creationId xmlns:a16="http://schemas.microsoft.com/office/drawing/2014/main" id="{F0141384-46C6-49BB-BE98-C4EA9BE9B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10417"/>
              <a:ext cx="2140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0749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1">
            <a:extLst>
              <a:ext uri="{FF2B5EF4-FFF2-40B4-BE49-F238E27FC236}">
                <a16:creationId xmlns:a16="http://schemas.microsoft.com/office/drawing/2014/main" id="{E4571AA4-3E48-4392-B1F7-6696E1BE0C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838200" indent="-838200"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Access Point </a:t>
            </a:r>
          </a:p>
        </p:txBody>
      </p:sp>
      <p:sp>
        <p:nvSpPr>
          <p:cNvPr id="83972" name="Content Placeholder 2">
            <a:extLst>
              <a:ext uri="{FF2B5EF4-FFF2-40B4-BE49-F238E27FC236}">
                <a16:creationId xmlns:a16="http://schemas.microsoft.com/office/drawing/2014/main" id="{502D9B61-6A57-43FE-8379-2931C051F639}"/>
              </a:ext>
            </a:extLst>
          </p:cNvPr>
          <p:cNvSpPr>
            <a:spLocks/>
          </p:cNvSpPr>
          <p:nvPr/>
        </p:nvSpPr>
        <p:spPr bwMode="auto">
          <a:xfrm>
            <a:off x="457200" y="1763714"/>
            <a:ext cx="8229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Access Points create a network for WLAN devices and connect them to the rest of the network</a:t>
            </a:r>
            <a:r>
              <a:rPr lang="el-GR" altLang="en-US" dirty="0">
                <a:latin typeface="+mn-lt"/>
              </a:rPr>
              <a:t> </a:t>
            </a:r>
            <a:endParaRPr lang="en-US" altLang="en-US" dirty="0">
              <a:latin typeface="+mn-lt"/>
            </a:endParaRPr>
          </a:p>
        </p:txBody>
      </p:sp>
      <p:pic>
        <p:nvPicPr>
          <p:cNvPr id="83973" name="Grafik 164">
            <a:extLst>
              <a:ext uri="{FF2B5EF4-FFF2-40B4-BE49-F238E27FC236}">
                <a16:creationId xmlns:a16="http://schemas.microsoft.com/office/drawing/2014/main" id="{06E6D390-F689-4BEA-AEF8-1A5896D5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1588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Grafik 165">
            <a:extLst>
              <a:ext uri="{FF2B5EF4-FFF2-40B4-BE49-F238E27FC236}">
                <a16:creationId xmlns:a16="http://schemas.microsoft.com/office/drawing/2014/main" id="{D6E9B2AA-218C-4F66-BF38-8B40342F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743325"/>
            <a:ext cx="190023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Grafik 166">
            <a:extLst>
              <a:ext uri="{FF2B5EF4-FFF2-40B4-BE49-F238E27FC236}">
                <a16:creationId xmlns:a16="http://schemas.microsoft.com/office/drawing/2014/main" id="{D853AA9A-1573-4665-8ABF-4BB210F2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684588"/>
            <a:ext cx="26590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658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1">
            <a:extLst>
              <a:ext uri="{FF2B5EF4-FFF2-40B4-BE49-F238E27FC236}">
                <a16:creationId xmlns:a16="http://schemas.microsoft.com/office/drawing/2014/main" id="{99D9604B-4128-49F4-8B2C-E2ABFB0B6B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Things are not always straight forward …</a:t>
            </a:r>
          </a:p>
        </p:txBody>
      </p:sp>
      <p:pic>
        <p:nvPicPr>
          <p:cNvPr id="86020" name="Picture 2">
            <a:extLst>
              <a:ext uri="{FF2B5EF4-FFF2-40B4-BE49-F238E27FC236}">
                <a16:creationId xmlns:a16="http://schemas.microsoft.com/office/drawing/2014/main" id="{139DF396-A978-4357-BC1E-30AFB8F2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90" y="1144645"/>
            <a:ext cx="6947820" cy="52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888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A7E6CA09-B680-4D5D-BE4E-AAC7A464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419475"/>
            <a:ext cx="25082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7D289E98-E879-4BD0-BC95-1E9EB78F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9" y="1703805"/>
            <a:ext cx="1562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B318E7AA-2D88-41E7-BF74-F9C613E2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982788"/>
            <a:ext cx="455295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46" name="Title 1">
            <a:extLst>
              <a:ext uri="{FF2B5EF4-FFF2-40B4-BE49-F238E27FC236}">
                <a16:creationId xmlns:a16="http://schemas.microsoft.com/office/drawing/2014/main" id="{074F2EA3-DA3A-4C28-BF62-BBCBFD4A517E}"/>
              </a:ext>
            </a:extLst>
          </p:cNvPr>
          <p:cNvSpPr>
            <a:spLocks/>
          </p:cNvSpPr>
          <p:nvPr/>
        </p:nvSpPr>
        <p:spPr bwMode="auto">
          <a:xfrm>
            <a:off x="896854" y="654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5E8E"/>
                </a:solidFill>
                <a:latin typeface="+mn-lt"/>
              </a:rPr>
              <a:t>Things are not always straight forward …</a:t>
            </a:r>
            <a:endParaRPr lang="en-US" altLang="en-US" sz="2800" dirty="0">
              <a:solidFill>
                <a:srgbClr val="005E8E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7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1">
            <a:extLst>
              <a:ext uri="{FF2B5EF4-FFF2-40B4-BE49-F238E27FC236}">
                <a16:creationId xmlns:a16="http://schemas.microsoft.com/office/drawing/2014/main" id="{B96F378C-596C-4C96-AE17-95213422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55" y="1621318"/>
            <a:ext cx="6460290" cy="47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068" name="Title 1">
            <a:extLst>
              <a:ext uri="{FF2B5EF4-FFF2-40B4-BE49-F238E27FC236}">
                <a16:creationId xmlns:a16="http://schemas.microsoft.com/office/drawing/2014/main" id="{9FEF164E-6BF8-4547-920B-EDD4F7FDED41}"/>
              </a:ext>
            </a:extLst>
          </p:cNvPr>
          <p:cNvSpPr>
            <a:spLocks/>
          </p:cNvSpPr>
          <p:nvPr/>
        </p:nvSpPr>
        <p:spPr bwMode="auto">
          <a:xfrm>
            <a:off x="567335" y="655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5E8E"/>
                </a:solidFill>
              </a:rPr>
              <a:t>Things are not always straight forward …</a:t>
            </a:r>
            <a:endParaRPr lang="en-US" altLang="en-US" dirty="0">
              <a:solidFill>
                <a:srgbClr val="005E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904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1">
            <a:extLst>
              <a:ext uri="{FF2B5EF4-FFF2-40B4-BE49-F238E27FC236}">
                <a16:creationId xmlns:a16="http://schemas.microsoft.com/office/drawing/2014/main" id="{51A5CEB6-8B40-4362-B014-D321FBC5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46" y="1847607"/>
            <a:ext cx="5661508" cy="42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092" name="Title 1">
            <a:extLst>
              <a:ext uri="{FF2B5EF4-FFF2-40B4-BE49-F238E27FC236}">
                <a16:creationId xmlns:a16="http://schemas.microsoft.com/office/drawing/2014/main" id="{9FEA6239-A264-46F4-ACE8-F859BD8A880D}"/>
              </a:ext>
            </a:extLst>
          </p:cNvPr>
          <p:cNvSpPr>
            <a:spLocks/>
          </p:cNvSpPr>
          <p:nvPr/>
        </p:nvSpPr>
        <p:spPr bwMode="auto">
          <a:xfrm>
            <a:off x="613611" y="70460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5E8E"/>
                </a:solidFill>
                <a:latin typeface="+mn-lt"/>
              </a:rPr>
              <a:t>Things are not always straight forward …</a:t>
            </a:r>
            <a:endParaRPr lang="en-US" altLang="en-US" sz="2800" dirty="0">
              <a:solidFill>
                <a:srgbClr val="005E8E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362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1">
            <a:extLst>
              <a:ext uri="{FF2B5EF4-FFF2-40B4-BE49-F238E27FC236}">
                <a16:creationId xmlns:a16="http://schemas.microsoft.com/office/drawing/2014/main" id="{F42669AC-2954-4244-A727-0B5C8075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Session Objectives</a:t>
            </a:r>
          </a:p>
        </p:txBody>
      </p:sp>
      <p:sp>
        <p:nvSpPr>
          <p:cNvPr id="90116" name="Content Placeholder 2">
            <a:extLst>
              <a:ext uri="{FF2B5EF4-FFF2-40B4-BE49-F238E27FC236}">
                <a16:creationId xmlns:a16="http://schemas.microsoft.com/office/drawing/2014/main" id="{F833662A-7044-4C4E-A150-D5201E8ED9D8}"/>
              </a:ext>
            </a:extLst>
          </p:cNvPr>
          <p:cNvSpPr>
            <a:spLocks/>
          </p:cNvSpPr>
          <p:nvPr/>
        </p:nvSpPr>
        <p:spPr bwMode="auto">
          <a:xfrm>
            <a:off x="457200" y="1830388"/>
            <a:ext cx="85121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n-lt"/>
              </a:rPr>
              <a:t>At the end of this session participants will be able to: </a:t>
            </a:r>
            <a:endParaRPr lang="el-GR" altLang="en-US" sz="2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8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Recognize </a:t>
            </a:r>
            <a:r>
              <a:rPr lang="en-US" altLang="en-US" dirty="0">
                <a:latin typeface="+mn-lt"/>
              </a:rPr>
              <a:t>which Evidence Sources are of</a:t>
            </a:r>
            <a:r>
              <a:rPr lang="el-GR" altLang="en-US" dirty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evidential value </a:t>
            </a:r>
            <a:endParaRPr lang="el-GR" altLang="en-US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Differentiate between Computer Networks </a:t>
            </a:r>
            <a:endParaRPr lang="el-GR" altLang="en-US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Identify the network devices </a:t>
            </a:r>
            <a:endParaRPr lang="el-GR" alt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273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EFCBE94B-A635-411E-8D19-14AECFB4E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8" name="Title 50">
            <a:extLst>
              <a:ext uri="{FF2B5EF4-FFF2-40B4-BE49-F238E27FC236}">
                <a16:creationId xmlns:a16="http://schemas.microsoft.com/office/drawing/2014/main" id="{1A719B78-C490-4823-95AF-5B93D0CF2B81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D3A6BFCE-0D30-4A1B-A514-E5C34EC8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GB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Computer Systems</a:t>
            </a:r>
            <a:endParaRPr lang="en-US" alt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53AEF09-5C85-42B6-8D7F-25B11806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013"/>
            <a:ext cx="7886700" cy="4351338"/>
          </a:xfrm>
        </p:spPr>
        <p:txBody>
          <a:bodyPr/>
          <a:lstStyle/>
          <a:p>
            <a:pPr marL="0" indent="0" eaLnBrk="1" hangingPunct="1"/>
            <a:r>
              <a:rPr lang="en-US" altLang="en-US" dirty="0"/>
              <a:t> Computer Systems usually consists of hardware and software  </a:t>
            </a:r>
          </a:p>
          <a:p>
            <a:pPr marL="0" indent="0" eaLnBrk="1" hangingPunct="1"/>
            <a:endParaRPr lang="en-US" altLang="en-US" dirty="0"/>
          </a:p>
          <a:p>
            <a:pPr marL="0" indent="0" eaLnBrk="1" hangingPunct="1"/>
            <a:r>
              <a:rPr lang="en-US" altLang="en-US" dirty="0"/>
              <a:t> Also Computer Parts can usually be categorized into the Main Unit and Peripherals</a:t>
            </a:r>
            <a:endParaRPr lang="en-GB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00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CD6952E5-B32F-4176-87F4-9A73B37189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GB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Computer Systems</a:t>
            </a:r>
            <a:endParaRPr lang="en-US" alt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11268" name="Group 1">
            <a:extLst>
              <a:ext uri="{FF2B5EF4-FFF2-40B4-BE49-F238E27FC236}">
                <a16:creationId xmlns:a16="http://schemas.microsoft.com/office/drawing/2014/main" id="{20E1D1A2-B973-43A4-B786-D2DC15C19FED}"/>
              </a:ext>
            </a:extLst>
          </p:cNvPr>
          <p:cNvGrpSpPr>
            <a:grpSpLocks/>
          </p:cNvGrpSpPr>
          <p:nvPr/>
        </p:nvGrpSpPr>
        <p:grpSpPr bwMode="auto">
          <a:xfrm>
            <a:off x="455613" y="1777332"/>
            <a:ext cx="3490913" cy="2424113"/>
            <a:chOff x="0" y="0"/>
            <a:chExt cx="18307" cy="15549"/>
          </a:xfrm>
        </p:grpSpPr>
        <p:pic>
          <p:nvPicPr>
            <p:cNvPr id="11275" name="Picture 7">
              <a:extLst>
                <a:ext uri="{FF2B5EF4-FFF2-40B4-BE49-F238E27FC236}">
                  <a16:creationId xmlns:a16="http://schemas.microsoft.com/office/drawing/2014/main" id="{6F85A22E-AC90-4930-8740-8BE6EF7CD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07" cy="14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Rectangle 8">
              <a:extLst>
                <a:ext uri="{FF2B5EF4-FFF2-40B4-BE49-F238E27FC236}">
                  <a16:creationId xmlns:a16="http://schemas.microsoft.com/office/drawing/2014/main" id="{065C5D1B-EB3B-4B3D-B619-391645C08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13241"/>
              <a:ext cx="15246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Desktop/Tower System</a:t>
              </a:r>
              <a:endParaRPr lang="el-GR" altLang="en-US" sz="3600" dirty="0">
                <a:latin typeface="+mn-lt"/>
                <a:ea typeface="MS Mincho" panose="02020609040205080304" pitchFamily="49" charset="-128"/>
              </a:endParaRPr>
            </a:p>
          </p:txBody>
        </p:sp>
      </p:grp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1ECE74B0-C633-421C-808D-F823284D9CAE}"/>
              </a:ext>
            </a:extLst>
          </p:cNvPr>
          <p:cNvGrpSpPr>
            <a:grpSpLocks/>
          </p:cNvGrpSpPr>
          <p:nvPr/>
        </p:nvGrpSpPr>
        <p:grpSpPr bwMode="auto">
          <a:xfrm>
            <a:off x="455612" y="4099096"/>
            <a:ext cx="3490913" cy="2386012"/>
            <a:chOff x="0" y="0"/>
            <a:chExt cx="17693" cy="16215"/>
          </a:xfrm>
        </p:grpSpPr>
        <p:pic>
          <p:nvPicPr>
            <p:cNvPr id="11273" name="Picture 3" descr="laptop.jpg">
              <a:extLst>
                <a:ext uri="{FF2B5EF4-FFF2-40B4-BE49-F238E27FC236}">
                  <a16:creationId xmlns:a16="http://schemas.microsoft.com/office/drawing/2014/main" id="{E701E2A7-73FB-47FC-8883-70F23529B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93" cy="1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Rectangle 4">
              <a:extLst>
                <a:ext uri="{FF2B5EF4-FFF2-40B4-BE49-F238E27FC236}">
                  <a16:creationId xmlns:a16="http://schemas.microsoft.com/office/drawing/2014/main" id="{5120E033-C9F5-4834-84FC-3D61C3B2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13910"/>
              <a:ext cx="11785" cy="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Laptop Computer</a:t>
              </a:r>
              <a:endParaRPr lang="el-GR" altLang="en-US" sz="3600" dirty="0">
                <a:latin typeface="+mn-lt"/>
                <a:ea typeface="MS Mincho" panose="02020609040205080304" pitchFamily="49" charset="-128"/>
              </a:endParaRPr>
            </a:p>
          </p:txBody>
        </p:sp>
      </p:grpSp>
      <p:grpSp>
        <p:nvGrpSpPr>
          <p:cNvPr id="11270" name="Group 8">
            <a:extLst>
              <a:ext uri="{FF2B5EF4-FFF2-40B4-BE49-F238E27FC236}">
                <a16:creationId xmlns:a16="http://schemas.microsoft.com/office/drawing/2014/main" id="{D64CF746-F069-44E9-8F23-EBDEC5F24A32}"/>
              </a:ext>
            </a:extLst>
          </p:cNvPr>
          <p:cNvGrpSpPr>
            <a:grpSpLocks/>
          </p:cNvGrpSpPr>
          <p:nvPr/>
        </p:nvGrpSpPr>
        <p:grpSpPr bwMode="auto">
          <a:xfrm>
            <a:off x="4634921" y="1882946"/>
            <a:ext cx="3282950" cy="4432300"/>
            <a:chOff x="0" y="0"/>
            <a:chExt cx="14460" cy="14770"/>
          </a:xfrm>
        </p:grpSpPr>
        <p:pic>
          <p:nvPicPr>
            <p:cNvPr id="11271" name="Picture 10" descr="mainframe computer.jpg">
              <a:extLst>
                <a:ext uri="{FF2B5EF4-FFF2-40B4-BE49-F238E27FC236}">
                  <a16:creationId xmlns:a16="http://schemas.microsoft.com/office/drawing/2014/main" id="{61EDF3AD-CA33-4CF5-B604-325F20853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273" cy="1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Rectangle 11">
              <a:extLst>
                <a:ext uri="{FF2B5EF4-FFF2-40B4-BE49-F238E27FC236}">
                  <a16:creationId xmlns:a16="http://schemas.microsoft.com/office/drawing/2014/main" id="{D9A4B21E-4A58-47E8-A7D5-2194FE12E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" y="12462"/>
              <a:ext cx="14442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Mainframe Computer</a:t>
              </a:r>
              <a:endParaRPr lang="el-GR" altLang="en-US" sz="36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2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>
            <a:extLst>
              <a:ext uri="{FF2B5EF4-FFF2-40B4-BE49-F238E27FC236}">
                <a16:creationId xmlns:a16="http://schemas.microsoft.com/office/drawing/2014/main" id="{E95C23CC-1925-4463-AE63-3406BA1DF7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GB" altLang="en-US" dirty="0">
                <a:solidFill>
                  <a:srgbClr val="FFFFFF"/>
                </a:solidFill>
                <a:latin typeface="Helvetica" panose="020B0604020202020204" pitchFamily="34" charset="0"/>
              </a:rPr>
              <a:t>Tablet Devices</a:t>
            </a:r>
            <a:endParaRPr lang="en-US" altLang="en-US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D4C86C1-F950-4FBE-8F2B-0090FC3C24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1571" y="1271166"/>
            <a:ext cx="7886700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A tablet computer is a device that is operated by touching the screen rather than using a keyboard or mouse</a:t>
            </a:r>
            <a:r>
              <a:rPr lang="el-GR" altLang="en-US" dirty="0"/>
              <a:t> </a:t>
            </a:r>
            <a:endParaRPr lang="en-GB" altLang="en-US" dirty="0"/>
          </a:p>
        </p:txBody>
      </p:sp>
      <p:grpSp>
        <p:nvGrpSpPr>
          <p:cNvPr id="13317" name="Group 4">
            <a:extLst>
              <a:ext uri="{FF2B5EF4-FFF2-40B4-BE49-F238E27FC236}">
                <a16:creationId xmlns:a16="http://schemas.microsoft.com/office/drawing/2014/main" id="{E515ECE1-1956-409B-8B79-147CB42C346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735684"/>
            <a:ext cx="8229600" cy="2937873"/>
            <a:chOff x="0" y="0"/>
            <a:chExt cx="76935" cy="19174"/>
          </a:xfrm>
        </p:grpSpPr>
        <p:pic>
          <p:nvPicPr>
            <p:cNvPr id="13318" name="Picture 118">
              <a:extLst>
                <a:ext uri="{FF2B5EF4-FFF2-40B4-BE49-F238E27FC236}">
                  <a16:creationId xmlns:a16="http://schemas.microsoft.com/office/drawing/2014/main" id="{E18A9255-5EA0-4A73-93A9-3707824C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"/>
              <a:ext cx="16823" cy="1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19">
              <a:extLst>
                <a:ext uri="{FF2B5EF4-FFF2-40B4-BE49-F238E27FC236}">
                  <a16:creationId xmlns:a16="http://schemas.microsoft.com/office/drawing/2014/main" id="{2363499D-ED56-4736-AC43-F115D3E92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3" y="606"/>
              <a:ext cx="16877" cy="1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23" descr="galaxy tablet.jpg">
              <a:extLst>
                <a:ext uri="{FF2B5EF4-FFF2-40B4-BE49-F238E27FC236}">
                  <a16:creationId xmlns:a16="http://schemas.microsoft.com/office/drawing/2014/main" id="{F2F009FA-14C9-43D1-8E39-1B2872519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2" y="606"/>
              <a:ext cx="22023" cy="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24" descr="tablet.jpg">
              <a:extLst>
                <a:ext uri="{FF2B5EF4-FFF2-40B4-BE49-F238E27FC236}">
                  <a16:creationId xmlns:a16="http://schemas.microsoft.com/office/drawing/2014/main" id="{B3B496C7-6F5D-451C-A4FD-2A200FD9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5" y="0"/>
              <a:ext cx="21770" cy="18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Rectangle 125">
              <a:extLst>
                <a:ext uri="{FF2B5EF4-FFF2-40B4-BE49-F238E27FC236}">
                  <a16:creationId xmlns:a16="http://schemas.microsoft.com/office/drawing/2014/main" id="{ED3072F0-899F-475D-9AE4-37F13807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8" y="17165"/>
              <a:ext cx="25623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>
                  <a:latin typeface="+mn-lt"/>
                  <a:ea typeface="MS Mincho" panose="02020609040205080304" pitchFamily="49" charset="-128"/>
                </a:rPr>
                <a:t>Tablet PC</a:t>
              </a:r>
              <a:r>
                <a:rPr lang="en-US" altLang="ja-JP" sz="1400" dirty="0">
                  <a:latin typeface="+mn-lt"/>
                  <a:ea typeface="MS Mincho" panose="02020609040205080304" pitchFamily="49" charset="-128"/>
                </a:rPr>
                <a:t>s</a:t>
              </a:r>
              <a:endParaRPr lang="el-GR" altLang="en-US" sz="1400" dirty="0">
                <a:latin typeface="+mn-lt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736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itle 1">
            <a:extLst>
              <a:ext uri="{FF2B5EF4-FFF2-40B4-BE49-F238E27FC236}">
                <a16:creationId xmlns:a16="http://schemas.microsoft.com/office/drawing/2014/main" id="{C1ECD80B-694A-9624-1EF9-D364479C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</p:spPr>
        <p:txBody>
          <a:bodyPr/>
          <a:lstStyle/>
          <a:p>
            <a:pPr algn="ctr"/>
            <a:r>
              <a:rPr lang="en-US" dirty="0"/>
              <a:t>Storage Devices</a:t>
            </a:r>
          </a:p>
        </p:txBody>
      </p:sp>
      <p:pic>
        <p:nvPicPr>
          <p:cNvPr id="48" name="Graphic 47" descr="Clipboard outline">
            <a:extLst>
              <a:ext uri="{FF2B5EF4-FFF2-40B4-BE49-F238E27FC236}">
                <a16:creationId xmlns:a16="http://schemas.microsoft.com/office/drawing/2014/main" id="{0C4E9F97-B626-404E-858E-6C1C4BDCC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900" y="2286876"/>
            <a:ext cx="3886200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94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514AA53C-82F5-45F4-AD1D-52DB9E82E7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Hard Disks and Solid State Disks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390ED28C-7F46-41EA-8502-08ED7F55E1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800" y="1812950"/>
            <a:ext cx="7886700" cy="4351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i="1" dirty="0"/>
              <a:t>Hard drives are the major storage device within computer systems</a:t>
            </a:r>
            <a:r>
              <a:rPr lang="el-GR" altLang="en-US" dirty="0"/>
              <a:t> </a:t>
            </a:r>
            <a:endParaRPr lang="en-US" altLang="en-US" dirty="0"/>
          </a:p>
        </p:txBody>
      </p:sp>
      <p:pic>
        <p:nvPicPr>
          <p:cNvPr id="16389" name="Picture 12">
            <a:extLst>
              <a:ext uri="{FF2B5EF4-FFF2-40B4-BE49-F238E27FC236}">
                <a16:creationId xmlns:a16="http://schemas.microsoft.com/office/drawing/2014/main" id="{6FBBD930-A3B1-4D1C-8011-CE577993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176588"/>
            <a:ext cx="24463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7">
            <a:extLst>
              <a:ext uri="{FF2B5EF4-FFF2-40B4-BE49-F238E27FC236}">
                <a16:creationId xmlns:a16="http://schemas.microsoft.com/office/drawing/2014/main" id="{D2A78A09-7EA6-4D29-8245-D5E40C80AF51}"/>
              </a:ext>
            </a:extLst>
          </p:cNvPr>
          <p:cNvGrpSpPr>
            <a:grpSpLocks/>
          </p:cNvGrpSpPr>
          <p:nvPr/>
        </p:nvGrpSpPr>
        <p:grpSpPr bwMode="auto">
          <a:xfrm>
            <a:off x="3911600" y="2876550"/>
            <a:ext cx="1803400" cy="2778125"/>
            <a:chOff x="0" y="0"/>
            <a:chExt cx="15280" cy="19001"/>
          </a:xfrm>
        </p:grpSpPr>
        <p:pic>
          <p:nvPicPr>
            <p:cNvPr id="16394" name="Picture 18" descr="hard disk1.jpg">
              <a:extLst>
                <a:ext uri="{FF2B5EF4-FFF2-40B4-BE49-F238E27FC236}">
                  <a16:creationId xmlns:a16="http://schemas.microsoft.com/office/drawing/2014/main" id="{AC27D98A-B8C7-4073-A840-5C18AA9AD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80" cy="1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Rectangle 19">
              <a:extLst>
                <a:ext uri="{FF2B5EF4-FFF2-40B4-BE49-F238E27FC236}">
                  <a16:creationId xmlns:a16="http://schemas.microsoft.com/office/drawing/2014/main" id="{4A26486C-0ABD-4578-877A-E4A917D98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305"/>
              <a:ext cx="13506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Computer Hard Disk</a:t>
              </a:r>
              <a:endParaRPr lang="en-GB" altLang="en-US" sz="1000" dirty="0">
                <a:latin typeface="Times" panose="02020603050405020304" pitchFamily="18" charset="0"/>
                <a:ea typeface="MS Mincho" panose="02020609040205080304" pitchFamily="49" charset="-128"/>
              </a:endParaRPr>
            </a:p>
            <a:p>
              <a:pPr algn="ctr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Internal View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16391" name="Group 20">
            <a:extLst>
              <a:ext uri="{FF2B5EF4-FFF2-40B4-BE49-F238E27FC236}">
                <a16:creationId xmlns:a16="http://schemas.microsoft.com/office/drawing/2014/main" id="{F6A45479-3343-43C8-8A95-2F67EB76BEDF}"/>
              </a:ext>
            </a:extLst>
          </p:cNvPr>
          <p:cNvGrpSpPr>
            <a:grpSpLocks/>
          </p:cNvGrpSpPr>
          <p:nvPr/>
        </p:nvGrpSpPr>
        <p:grpSpPr bwMode="auto">
          <a:xfrm>
            <a:off x="6421438" y="3241675"/>
            <a:ext cx="1587500" cy="1930400"/>
            <a:chOff x="0" y="0"/>
            <a:chExt cx="12698" cy="14525"/>
          </a:xfrm>
        </p:grpSpPr>
        <p:pic>
          <p:nvPicPr>
            <p:cNvPr id="16392" name="Picture 121" descr="ssd.jpg">
              <a:extLst>
                <a:ext uri="{FF2B5EF4-FFF2-40B4-BE49-F238E27FC236}">
                  <a16:creationId xmlns:a16="http://schemas.microsoft.com/office/drawing/2014/main" id="{E055630B-BD4C-4AF0-B320-9489A2CE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98" cy="1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Rectangle 122">
              <a:extLst>
                <a:ext uri="{FF2B5EF4-FFF2-40B4-BE49-F238E27FC236}">
                  <a16:creationId xmlns:a16="http://schemas.microsoft.com/office/drawing/2014/main" id="{EDD08F8A-CFB5-4B4F-A00E-8C14E7124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12220"/>
              <a:ext cx="10967" cy="2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900" dirty="0">
                  <a:latin typeface="Verdana" panose="020B0604030504040204" pitchFamily="34" charset="0"/>
                  <a:ea typeface="MS Mincho" panose="02020609040205080304" pitchFamily="49" charset="-128"/>
                </a:rPr>
                <a:t>Solid State Disk</a:t>
              </a:r>
              <a:endParaRPr lang="el-GR" altLang="en-US" sz="1800">
                <a:latin typeface="Arial" panose="020B0604020202020204" pitchFamily="34" charset="0"/>
                <a:ea typeface="MS Mincho" panose="02020609040205080304" pitchFamily="49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2898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72</TotalTime>
  <Words>2186</Words>
  <Application>Microsoft Office PowerPoint</Application>
  <PresentationFormat>On-screen Show (4:3)</PresentationFormat>
  <Paragraphs>285</Paragraphs>
  <Slides>49</Slides>
  <Notes>40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Georgia</vt:lpstr>
      <vt:lpstr>Helvetica</vt:lpstr>
      <vt:lpstr>Times</vt:lpstr>
      <vt:lpstr>Times New Roman</vt:lpstr>
      <vt:lpstr>Verdana</vt:lpstr>
      <vt:lpstr>PPT_theme_v7</vt:lpstr>
      <vt:lpstr>  </vt:lpstr>
      <vt:lpstr>Session Objectives</vt:lpstr>
      <vt:lpstr>Evidence Sources</vt:lpstr>
      <vt:lpstr>Knowledge Test </vt:lpstr>
      <vt:lpstr>Computer Systems</vt:lpstr>
      <vt:lpstr>Computer Systems</vt:lpstr>
      <vt:lpstr>Tablet Devices</vt:lpstr>
      <vt:lpstr>Storage Devices</vt:lpstr>
      <vt:lpstr>Hard Disks and Solid State Disks</vt:lpstr>
      <vt:lpstr>PowerPoint Presentation</vt:lpstr>
      <vt:lpstr>Removable Media </vt:lpstr>
      <vt:lpstr>Memory Cards</vt:lpstr>
      <vt:lpstr>USB Data Storage Devices</vt:lpstr>
      <vt:lpstr>USB Data Storage Devices</vt:lpstr>
      <vt:lpstr>USB Data Storage Devices</vt:lpstr>
      <vt:lpstr>Data Storage Tape Disks</vt:lpstr>
      <vt:lpstr>Peripheral Devices</vt:lpstr>
      <vt:lpstr>Photocopiers</vt:lpstr>
      <vt:lpstr>Mobile Telephones</vt:lpstr>
      <vt:lpstr>Mobile Telephones</vt:lpstr>
      <vt:lpstr>Photo and Video Recording</vt:lpstr>
      <vt:lpstr>Digital Video Cameras</vt:lpstr>
      <vt:lpstr>Video Recorders</vt:lpstr>
      <vt:lpstr>Digital Audio Recorders</vt:lpstr>
      <vt:lpstr>CCTV Cameras</vt:lpstr>
      <vt:lpstr>Portable Media Players</vt:lpstr>
      <vt:lpstr>Video Games Consoles</vt:lpstr>
      <vt:lpstr>GPS Receivers</vt:lpstr>
      <vt:lpstr>Potential Evidence</vt:lpstr>
      <vt:lpstr>Potential Evidence</vt:lpstr>
      <vt:lpstr>PowerPoint Presentation</vt:lpstr>
      <vt:lpstr>Computer Networks</vt:lpstr>
      <vt:lpstr>Computer Networks</vt:lpstr>
      <vt:lpstr>Network Types</vt:lpstr>
      <vt:lpstr>Terminology and Devices </vt:lpstr>
      <vt:lpstr>Network Attached Storage (NAS) </vt:lpstr>
      <vt:lpstr>Network Interface Controller (NIC) </vt:lpstr>
      <vt:lpstr>Network Hub </vt:lpstr>
      <vt:lpstr>Network Switch </vt:lpstr>
      <vt:lpstr>Network Router </vt:lpstr>
      <vt:lpstr>Server </vt:lpstr>
      <vt:lpstr>Firewall</vt:lpstr>
      <vt:lpstr>Access Point </vt:lpstr>
      <vt:lpstr>Things are not always straight forward …</vt:lpstr>
      <vt:lpstr>PowerPoint Presentation</vt:lpstr>
      <vt:lpstr>PowerPoint Presentation</vt:lpstr>
      <vt:lpstr>PowerPoint Presentation</vt:lpstr>
      <vt:lpstr>Session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Hortensia Pasalau</cp:lastModifiedBy>
  <cp:revision>6</cp:revision>
  <dcterms:created xsi:type="dcterms:W3CDTF">2020-01-23T00:19:57Z</dcterms:created>
  <dcterms:modified xsi:type="dcterms:W3CDTF">2023-11-14T10:28:52Z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75F29C20-07C8-4B93-AC38-579D554A4D0B</vt:lpwstr>
  </property>
  <property fmtid="{D5CDD505-2E9C-101B-9397-08002B2CF9AE}" pid="3" name="ArticulatePath">
    <vt:lpwstr>Session 6 Evidence Sources Computer Systems and Networks</vt:lpwstr>
  </property>
</Properties>
</file>