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355" r:id="rId2"/>
    <p:sldId id="568" r:id="rId3"/>
    <p:sldId id="735" r:id="rId4"/>
    <p:sldId id="599" r:id="rId5"/>
    <p:sldId id="854" r:id="rId6"/>
    <p:sldId id="574" r:id="rId7"/>
    <p:sldId id="853" r:id="rId8"/>
    <p:sldId id="855" r:id="rId9"/>
    <p:sldId id="1120" r:id="rId10"/>
    <p:sldId id="1121" r:id="rId11"/>
    <p:sldId id="857" r:id="rId12"/>
    <p:sldId id="859" r:id="rId13"/>
    <p:sldId id="862" r:id="rId14"/>
    <p:sldId id="861" r:id="rId15"/>
    <p:sldId id="863" r:id="rId16"/>
    <p:sldId id="864" r:id="rId17"/>
    <p:sldId id="867" r:id="rId18"/>
    <p:sldId id="505" r:id="rId19"/>
    <p:sldId id="866" r:id="rId20"/>
    <p:sldId id="873" r:id="rId21"/>
    <p:sldId id="603" r:id="rId22"/>
    <p:sldId id="879" r:id="rId23"/>
    <p:sldId id="885" r:id="rId24"/>
    <p:sldId id="886" r:id="rId25"/>
    <p:sldId id="887" r:id="rId26"/>
    <p:sldId id="889" r:id="rId27"/>
    <p:sldId id="891" r:id="rId28"/>
    <p:sldId id="892" r:id="rId29"/>
    <p:sldId id="893" r:id="rId30"/>
    <p:sldId id="878" r:id="rId31"/>
    <p:sldId id="877" r:id="rId32"/>
    <p:sldId id="901" r:id="rId33"/>
    <p:sldId id="894" r:id="rId34"/>
    <p:sldId id="900" r:id="rId35"/>
    <p:sldId id="897" r:id="rId36"/>
    <p:sldId id="899" r:id="rId37"/>
    <p:sldId id="874" r:id="rId38"/>
    <p:sldId id="880" r:id="rId39"/>
    <p:sldId id="876" r:id="rId40"/>
    <p:sldId id="1118" r:id="rId41"/>
    <p:sldId id="1119" r:id="rId42"/>
    <p:sldId id="898" r:id="rId43"/>
    <p:sldId id="872" r:id="rId44"/>
    <p:sldId id="868" r:id="rId45"/>
    <p:sldId id="601" r:id="rId46"/>
    <p:sldId id="480" r:id="rId47"/>
    <p:sldId id="481" r:id="rId48"/>
    <p:sldId id="485" r:id="rId49"/>
    <p:sldId id="499" r:id="rId50"/>
    <p:sldId id="589" r:id="rId51"/>
    <p:sldId id="616" r:id="rId52"/>
    <p:sldId id="850" r:id="rId53"/>
    <p:sldId id="852" r:id="rId5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4" autoAdjust="0"/>
    <p:restoredTop sz="65385" autoAdjust="0"/>
  </p:normalViewPr>
  <p:slideViewPr>
    <p:cSldViewPr snapToGrid="0" snapToObjects="1">
      <p:cViewPr varScale="1">
        <p:scale>
          <a:sx n="46" d="100"/>
          <a:sy n="46" d="100"/>
        </p:scale>
        <p:origin x="528" y="36"/>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2600" b="1" dirty="0"/>
            <a:t>Šta predstavlja glavni izazov dugotrajnih procesa</a:t>
          </a:r>
          <a:r>
            <a:rPr lang="en-US" sz="2600" b="1" dirty="0"/>
            <a:t> </a:t>
          </a:r>
          <a:r>
            <a:rPr lang="en-US" sz="2600" b="1" dirty="0" err="1"/>
            <a:t>uzajamn</a:t>
          </a:r>
          <a:r>
            <a:rPr lang="sr-Latn-RS" sz="2600" b="1" dirty="0"/>
            <a:t>e</a:t>
          </a:r>
          <a:r>
            <a:rPr lang="en-US" sz="2600" b="1" dirty="0"/>
            <a:t> </a:t>
          </a:r>
          <a:r>
            <a:rPr lang="en-US" sz="2600" b="1" dirty="0" err="1"/>
            <a:t>pomoći</a:t>
          </a:r>
          <a:r>
            <a:rPr lang="en-US" sz="2600" b="1" dirty="0"/>
            <a:t> </a:t>
          </a:r>
          <a:r>
            <a:rPr lang="sr-Latn-RS" sz="2600" b="1" dirty="0"/>
            <a:t>posebno kada se radi o razmeni </a:t>
          </a:r>
          <a:r>
            <a:rPr lang="en-US" sz="2600" b="1" dirty="0" err="1"/>
            <a:t>elektronski</a:t>
          </a:r>
          <a:r>
            <a:rPr lang="sr-Latn-RS" sz="2600" b="1" dirty="0"/>
            <a:t>h</a:t>
          </a:r>
          <a:r>
            <a:rPr lang="en-US" sz="2600" b="1" dirty="0"/>
            <a:t> </a:t>
          </a:r>
          <a:r>
            <a:rPr lang="en-US" sz="2600" b="1" dirty="0" err="1"/>
            <a:t>dokaz</a:t>
          </a:r>
          <a:r>
            <a:rPr lang="sr-Latn-RS" sz="2600" b="1" dirty="0"/>
            <a:t>a</a:t>
          </a:r>
          <a:r>
            <a:rPr lang="en-US" sz="2600" b="1" dirty="0"/>
            <a: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spcBef>
              <a:spcPts val="1200"/>
            </a:spcBef>
          </a:pPr>
          <a:r>
            <a:rPr lang="en-US" b="1" dirty="0">
              <a:solidFill>
                <a:schemeClr val="tx1"/>
              </a:solidFill>
            </a:rPr>
            <a:t>a) </a:t>
          </a:r>
          <a:r>
            <a:rPr lang="sr-Latn-RS" b="1" dirty="0">
              <a:solidFill>
                <a:schemeClr val="tx1"/>
              </a:solidFill>
            </a:rPr>
            <a:t>Odlaganja na suđenju</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b) </a:t>
          </a:r>
          <a:r>
            <a:rPr lang="sr-Latn-RS" b="1" dirty="0">
              <a:solidFill>
                <a:schemeClr val="tx1"/>
              </a:solidFill>
            </a:rPr>
            <a:t>E</a:t>
          </a:r>
          <a:r>
            <a:rPr lang="en-US" b="1" dirty="0" err="1">
              <a:solidFill>
                <a:schemeClr val="tx1"/>
              </a:solidFill>
            </a:rPr>
            <a:t>lektronski</a:t>
          </a:r>
          <a:r>
            <a:rPr lang="en-US" b="1" dirty="0">
              <a:solidFill>
                <a:schemeClr val="tx1"/>
              </a:solidFill>
            </a:rPr>
            <a:t> </a:t>
          </a:r>
          <a:r>
            <a:rPr lang="en-US" b="1" dirty="0" err="1">
              <a:solidFill>
                <a:schemeClr val="tx1"/>
              </a:solidFill>
            </a:rPr>
            <a:t>dokazi</a:t>
          </a:r>
          <a:r>
            <a:rPr lang="en-US" b="1" dirty="0">
              <a:solidFill>
                <a:schemeClr val="tx1"/>
              </a:solidFill>
            </a:rPr>
            <a:t> </a:t>
          </a:r>
          <a:r>
            <a:rPr lang="sr-Latn-RS" b="1" dirty="0">
              <a:solidFill>
                <a:schemeClr val="tx1"/>
              </a:solidFill>
            </a:rPr>
            <a:t>su nestabilni</a:t>
          </a:r>
          <a:r>
            <a:rPr lang="en-US" b="1" dirty="0">
              <a:solidFill>
                <a:schemeClr val="tx1"/>
              </a:solidFill>
            </a:rPr>
            <a:t>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chemeClr val="tx1"/>
              </a:solidFill>
            </a:rPr>
            <a:t>c) </a:t>
          </a:r>
          <a:r>
            <a:rPr lang="sr-Latn-RS" b="1" dirty="0">
              <a:solidFill>
                <a:schemeClr val="tx1"/>
              </a:solidFill>
            </a:rPr>
            <a:t>Velika papirologija</a:t>
          </a:r>
          <a:r>
            <a:rPr lang="en-US" b="1" dirty="0">
              <a:solidFill>
                <a:schemeClr val="tx1"/>
              </a:solidFill>
            </a:rPr>
            <a:t> </a:t>
          </a: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b="1" dirty="0">
              <a:solidFill>
                <a:schemeClr val="tx1"/>
              </a:solidFill>
            </a:rPr>
            <a:t>d) </a:t>
          </a:r>
          <a:r>
            <a:rPr lang="sr-Latn-RS" b="1" dirty="0">
              <a:solidFill>
                <a:schemeClr val="tx1"/>
              </a:solidFill>
            </a:rPr>
            <a:t>E</a:t>
          </a:r>
          <a:r>
            <a:rPr lang="en-US" b="1" dirty="0" err="1">
              <a:solidFill>
                <a:schemeClr val="tx1"/>
              </a:solidFill>
            </a:rPr>
            <a:t>lektronski</a:t>
          </a:r>
          <a:r>
            <a:rPr lang="en-US" b="1" dirty="0">
              <a:solidFill>
                <a:schemeClr val="tx1"/>
              </a:solidFill>
            </a:rPr>
            <a:t> </a:t>
          </a:r>
          <a:r>
            <a:rPr lang="en-US" b="1" dirty="0" err="1">
              <a:solidFill>
                <a:schemeClr val="tx1"/>
              </a:solidFill>
            </a:rPr>
            <a:t>dokazi</a:t>
          </a:r>
          <a:r>
            <a:rPr lang="en-US" b="1" dirty="0">
              <a:solidFill>
                <a:schemeClr val="tx1"/>
              </a:solidFill>
            </a:rPr>
            <a:t> </a:t>
          </a:r>
          <a:r>
            <a:rPr lang="sr-Latn-RS" b="1" dirty="0">
              <a:solidFill>
                <a:schemeClr val="tx1"/>
              </a:solidFill>
            </a:rPr>
            <a:t>se ne mogu zaštititi (očuvati)</a:t>
          </a:r>
          <a:endParaRPr lang="en-US" b="1" dirty="0">
            <a:solidFill>
              <a:schemeClr val="tx1"/>
            </a:solidFill>
          </a:endParaRP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custScaleX="106628"/>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2600" b="1" dirty="0"/>
            <a:t>Šta predstavlja glavni izazov dugotrajnih procesa</a:t>
          </a:r>
          <a:r>
            <a:rPr lang="en-US" sz="2600" b="1" dirty="0"/>
            <a:t> </a:t>
          </a:r>
          <a:r>
            <a:rPr lang="en-US" sz="2600" b="1" dirty="0" err="1"/>
            <a:t>uzajamn</a:t>
          </a:r>
          <a:r>
            <a:rPr lang="sr-Latn-RS" sz="2600" b="1" dirty="0"/>
            <a:t>e</a:t>
          </a:r>
          <a:r>
            <a:rPr lang="en-US" sz="2600" b="1" dirty="0"/>
            <a:t> </a:t>
          </a:r>
          <a:r>
            <a:rPr lang="en-US" sz="2600" b="1" dirty="0" err="1"/>
            <a:t>pomoći</a:t>
          </a:r>
          <a:r>
            <a:rPr lang="en-US" sz="2600" b="1" dirty="0"/>
            <a:t> </a:t>
          </a:r>
          <a:r>
            <a:rPr lang="sr-Latn-RS" sz="2600" b="1" dirty="0"/>
            <a:t>posebno kada se radi o razmeni </a:t>
          </a:r>
          <a:r>
            <a:rPr lang="en-US" sz="2600" b="1" dirty="0" err="1"/>
            <a:t>elektronski</a:t>
          </a:r>
          <a:r>
            <a:rPr lang="sr-Latn-RS" sz="2600" b="1" dirty="0"/>
            <a:t>h</a:t>
          </a:r>
          <a:r>
            <a:rPr lang="en-US" sz="2600" b="1" dirty="0"/>
            <a:t> </a:t>
          </a:r>
          <a:r>
            <a:rPr lang="en-US" sz="2600" b="1" dirty="0" err="1"/>
            <a:t>dokaz</a:t>
          </a:r>
          <a:r>
            <a:rPr lang="sr-Latn-RS" sz="2600" b="1" dirty="0"/>
            <a:t>a</a:t>
          </a:r>
          <a:r>
            <a:rPr lang="en-US" sz="2600" b="1" dirty="0"/>
            <a: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spcBef>
              <a:spcPts val="1800"/>
            </a:spcBef>
          </a:pPr>
          <a:r>
            <a:rPr lang="en-US" b="1" dirty="0">
              <a:solidFill>
                <a:schemeClr val="tx1"/>
              </a:solidFill>
            </a:rPr>
            <a:t>a) </a:t>
          </a:r>
          <a:r>
            <a:rPr lang="sr-Latn-RS" b="1" dirty="0">
              <a:solidFill>
                <a:schemeClr val="tx1"/>
              </a:solidFill>
            </a:rPr>
            <a:t>Odlaganja na suđenju</a:t>
          </a:r>
          <a:r>
            <a:rPr lang="en-US" b="1" dirty="0">
              <a:solidFill>
                <a:schemeClr val="tx1"/>
              </a:solidFill>
            </a:rPr>
            <a:t> </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rgbClr val="FF0000"/>
              </a:solidFill>
            </a:rPr>
            <a:t>b) </a:t>
          </a:r>
          <a:r>
            <a:rPr lang="sr-Latn-RS" b="1" dirty="0">
              <a:solidFill>
                <a:srgbClr val="FF0000"/>
              </a:solidFill>
            </a:rPr>
            <a:t>E</a:t>
          </a:r>
          <a:r>
            <a:rPr lang="en-US" b="1" dirty="0" err="1">
              <a:solidFill>
                <a:srgbClr val="FF0000"/>
              </a:solidFill>
            </a:rPr>
            <a:t>lektronski</a:t>
          </a:r>
          <a:r>
            <a:rPr lang="en-US" b="1" dirty="0">
              <a:solidFill>
                <a:srgbClr val="FF0000"/>
              </a:solidFill>
            </a:rPr>
            <a:t> </a:t>
          </a:r>
          <a:r>
            <a:rPr lang="en-US" b="1" dirty="0" err="1">
              <a:solidFill>
                <a:srgbClr val="FF0000"/>
              </a:solidFill>
            </a:rPr>
            <a:t>dokazi</a:t>
          </a:r>
          <a:r>
            <a:rPr lang="en-US" b="1" dirty="0">
              <a:solidFill>
                <a:srgbClr val="FF0000"/>
              </a:solidFill>
            </a:rPr>
            <a:t> </a:t>
          </a:r>
          <a:r>
            <a:rPr lang="sr-Latn-RS" b="1" dirty="0">
              <a:solidFill>
                <a:srgbClr val="FF0000"/>
              </a:solidFill>
            </a:rPr>
            <a:t>su nestabilni</a:t>
          </a:r>
          <a:r>
            <a:rPr lang="en-US" b="1" dirty="0">
              <a:solidFill>
                <a:srgbClr val="FF0000"/>
              </a:solidFill>
            </a:rPr>
            <a:t>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chemeClr val="tx1"/>
              </a:solidFill>
            </a:rPr>
            <a:t>c) </a:t>
          </a:r>
          <a:r>
            <a:rPr lang="sr-Latn-RS" b="1" dirty="0">
              <a:solidFill>
                <a:schemeClr val="tx1"/>
              </a:solidFill>
            </a:rPr>
            <a:t>Velika papirologija</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b="1" dirty="0">
              <a:solidFill>
                <a:schemeClr val="tx1"/>
              </a:solidFill>
            </a:rPr>
            <a:t>d) </a:t>
          </a:r>
          <a:r>
            <a:rPr lang="sr-Latn-RS" b="1" dirty="0">
              <a:solidFill>
                <a:schemeClr val="tx1"/>
              </a:solidFill>
            </a:rPr>
            <a:t>E</a:t>
          </a:r>
          <a:r>
            <a:rPr lang="en-US" b="1" dirty="0" err="1">
              <a:solidFill>
                <a:schemeClr val="tx1"/>
              </a:solidFill>
            </a:rPr>
            <a:t>lektronski</a:t>
          </a:r>
          <a:r>
            <a:rPr lang="en-US" b="1" dirty="0">
              <a:solidFill>
                <a:schemeClr val="tx1"/>
              </a:solidFill>
            </a:rPr>
            <a:t> </a:t>
          </a:r>
          <a:r>
            <a:rPr lang="en-US" b="1" dirty="0" err="1">
              <a:solidFill>
                <a:schemeClr val="tx1"/>
              </a:solidFill>
            </a:rPr>
            <a:t>dokazi</a:t>
          </a:r>
          <a:r>
            <a:rPr lang="en-US" b="1" dirty="0">
              <a:solidFill>
                <a:schemeClr val="tx1"/>
              </a:solidFill>
            </a:rPr>
            <a:t> </a:t>
          </a:r>
          <a:r>
            <a:rPr lang="sr-Latn-RS" b="1" dirty="0">
              <a:solidFill>
                <a:schemeClr val="tx1"/>
              </a:solidFill>
            </a:rPr>
            <a:t>se ne mogu zaštititi (očuvati)</a:t>
          </a:r>
          <a:r>
            <a:rPr lang="en-US" b="1" dirty="0">
              <a:solidFill>
                <a:schemeClr val="tx1"/>
              </a:solidFill>
            </a:rPr>
            <a:t> </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2600" b="1" dirty="0"/>
            <a:t>Kako Mreža</a:t>
          </a:r>
          <a:r>
            <a:rPr lang="en-US" sz="2600" b="1" dirty="0"/>
            <a:t> 24/7 </a:t>
          </a:r>
          <a:r>
            <a:rPr lang="sr-Latn-RS" sz="2600" b="1" dirty="0"/>
            <a:t>može da pomogne u rešavanju izazova </a:t>
          </a:r>
          <a:r>
            <a:rPr lang="en-US" sz="2600" b="1" dirty="0" err="1"/>
            <a:t>različitih</a:t>
          </a:r>
          <a:r>
            <a:rPr lang="en-US" sz="2600" b="1" dirty="0"/>
            <a:t> </a:t>
          </a:r>
          <a:r>
            <a:rPr lang="en-US" sz="2600" b="1" dirty="0" err="1"/>
            <a:t>pravnih</a:t>
          </a:r>
          <a:r>
            <a:rPr lang="en-US" sz="2600" b="1" dirty="0"/>
            <a:t> </a:t>
          </a:r>
          <a:r>
            <a:rPr lang="en-US" sz="2600" b="1" dirty="0" err="1"/>
            <a:t>tradicija</a:t>
          </a:r>
          <a:r>
            <a:rPr lang="en-US" sz="2600" b="1" dirty="0"/>
            <a: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 </a:t>
          </a:r>
          <a:r>
            <a:rPr lang="sr-Latn-RS" b="1" dirty="0">
              <a:solidFill>
                <a:schemeClr val="tx1"/>
              </a:solidFill>
            </a:rPr>
            <a:t>Lociranje osumnjičenih</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b) </a:t>
          </a:r>
          <a:r>
            <a:rPr lang="sr-Latn-RS" b="1" dirty="0">
              <a:solidFill>
                <a:schemeClr val="tx1"/>
              </a:solidFill>
            </a:rPr>
            <a:t>Razmena dokaza</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chemeClr val="tx1"/>
              </a:solidFill>
            </a:rPr>
            <a:t>c) </a:t>
          </a:r>
          <a:r>
            <a:rPr lang="sr-Latn-RS" b="1" dirty="0">
              <a:solidFill>
                <a:schemeClr val="tx1"/>
              </a:solidFill>
            </a:rPr>
            <a:t>Davanje informacija pravne prirode</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b="1" dirty="0">
              <a:solidFill>
                <a:schemeClr val="tx1"/>
              </a:solidFill>
            </a:rPr>
            <a:t>d) </a:t>
          </a:r>
          <a:r>
            <a:rPr lang="sr-Latn-RS" b="1" dirty="0">
              <a:solidFill>
                <a:schemeClr val="tx1"/>
              </a:solidFill>
            </a:rPr>
            <a:t>Zaštita podataka</a:t>
          </a:r>
          <a:endParaRPr lang="en-US" b="1" dirty="0">
            <a:solidFill>
              <a:schemeClr val="tx1"/>
            </a:solidFill>
          </a:endParaRP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en-US" b="1" dirty="0">
              <a:solidFill>
                <a:schemeClr val="tx1"/>
              </a:solidFill>
            </a:rPr>
            <a:t>e) </a:t>
          </a:r>
          <a:r>
            <a:rPr lang="sr-Latn-RS" b="1" dirty="0">
              <a:solidFill>
                <a:schemeClr val="tx1"/>
              </a:solidFill>
            </a:rPr>
            <a:t>Davanje tehničkih saveta</a:t>
          </a:r>
          <a:endParaRPr lang="en-US" b="1" dirty="0">
            <a:solidFill>
              <a:schemeClr val="tx1"/>
            </a:solidFill>
          </a:endParaRP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2600" b="1" dirty="0"/>
            <a:t>Kako Mreža</a:t>
          </a:r>
          <a:r>
            <a:rPr lang="en-US" sz="2600" b="1" dirty="0"/>
            <a:t> 24/7 </a:t>
          </a:r>
          <a:r>
            <a:rPr lang="sr-Latn-RS" sz="2600" b="1" dirty="0"/>
            <a:t>može da pomogne u rešavanju izazova </a:t>
          </a:r>
          <a:r>
            <a:rPr lang="en-US" sz="2600" b="1" dirty="0" err="1"/>
            <a:t>različitih</a:t>
          </a:r>
          <a:r>
            <a:rPr lang="en-US" sz="2600" b="1" dirty="0"/>
            <a:t> </a:t>
          </a:r>
          <a:r>
            <a:rPr lang="en-US" sz="2600" b="1" dirty="0" err="1"/>
            <a:t>pravnih</a:t>
          </a:r>
          <a:r>
            <a:rPr lang="en-US" sz="2600" b="1" dirty="0"/>
            <a:t> </a:t>
          </a:r>
          <a:r>
            <a:rPr lang="en-US" sz="2600" b="1" dirty="0" err="1"/>
            <a:t>tradicija</a:t>
          </a:r>
          <a:r>
            <a:rPr lang="en-US" sz="2600" b="1" dirty="0"/>
            <a: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 </a:t>
          </a:r>
          <a:r>
            <a:rPr lang="sr-Latn-RS" b="1" dirty="0">
              <a:solidFill>
                <a:schemeClr val="tx1"/>
              </a:solidFill>
            </a:rPr>
            <a:t>Lociranje osumnjičenih</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b) </a:t>
          </a:r>
          <a:r>
            <a:rPr lang="sr-Latn-RS" b="1" dirty="0">
              <a:solidFill>
                <a:schemeClr val="tx1"/>
              </a:solidFill>
            </a:rPr>
            <a:t>Razmena</a:t>
          </a:r>
          <a:r>
            <a:rPr lang="en-US" b="1" dirty="0">
              <a:solidFill>
                <a:schemeClr val="tx1"/>
              </a:solidFill>
            </a:rPr>
            <a:t> </a:t>
          </a:r>
          <a:r>
            <a:rPr lang="en-US" b="1" dirty="0" err="1">
              <a:solidFill>
                <a:schemeClr val="tx1"/>
              </a:solidFill>
            </a:rPr>
            <a:t>dokaz</a:t>
          </a:r>
          <a:r>
            <a:rPr lang="sr-Latn-RS" b="1" dirty="0">
              <a:solidFill>
                <a:schemeClr val="tx1"/>
              </a:solidFill>
            </a:rPr>
            <a:t>a</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rgbClr val="FF0000"/>
              </a:solidFill>
            </a:rPr>
            <a:t>c) </a:t>
          </a:r>
          <a:r>
            <a:rPr lang="sr-Latn-RS" b="1" dirty="0">
              <a:solidFill>
                <a:srgbClr val="FF0000"/>
              </a:solidFill>
            </a:rPr>
            <a:t>Davanje informacija pravne prirode</a:t>
          </a:r>
          <a:endParaRPr lang="en-US" b="1" dirty="0">
            <a:solidFill>
              <a:srgbClr val="FF0000"/>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b="1" dirty="0">
              <a:solidFill>
                <a:schemeClr val="tx1"/>
              </a:solidFill>
            </a:rPr>
            <a:t>d) </a:t>
          </a:r>
          <a:r>
            <a:rPr lang="sr-Latn-RS" b="1" dirty="0">
              <a:solidFill>
                <a:schemeClr val="tx1"/>
              </a:solidFill>
            </a:rPr>
            <a:t>Zaštita podataka</a:t>
          </a:r>
          <a:endParaRPr lang="en-US" b="1" dirty="0">
            <a:solidFill>
              <a:schemeClr val="tx1"/>
            </a:solidFill>
          </a:endParaRP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en-US" b="1" dirty="0">
              <a:solidFill>
                <a:schemeClr val="tx1"/>
              </a:solidFill>
            </a:rPr>
            <a:t>e) </a:t>
          </a:r>
          <a:r>
            <a:rPr lang="sr-Latn-RS" b="1" dirty="0">
              <a:solidFill>
                <a:schemeClr val="tx1"/>
              </a:solidFill>
            </a:rPr>
            <a:t>Davanje tehničkih saveta</a:t>
          </a:r>
          <a:endParaRPr lang="en-US" b="1" dirty="0">
            <a:solidFill>
              <a:schemeClr val="tx1"/>
            </a:solidFill>
          </a:endParaRP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90554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39138"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sr-Latn-RS" sz="2600" b="1" kern="1200" dirty="0"/>
            <a:t>Šta predstavlja glavni izazov dugotrajnih procesa</a:t>
          </a:r>
          <a:r>
            <a:rPr lang="en-US" sz="2600" b="1" kern="1200" dirty="0"/>
            <a:t> </a:t>
          </a:r>
          <a:r>
            <a:rPr lang="en-US" sz="2600" b="1" kern="1200" dirty="0" err="1"/>
            <a:t>uzajamn</a:t>
          </a:r>
          <a:r>
            <a:rPr lang="sr-Latn-RS" sz="2600" b="1" kern="1200" dirty="0"/>
            <a:t>e</a:t>
          </a:r>
          <a:r>
            <a:rPr lang="en-US" sz="2600" b="1" kern="1200" dirty="0"/>
            <a:t> </a:t>
          </a:r>
          <a:r>
            <a:rPr lang="en-US" sz="2600" b="1" kern="1200" dirty="0" err="1"/>
            <a:t>pomoći</a:t>
          </a:r>
          <a:r>
            <a:rPr lang="en-US" sz="2600" b="1" kern="1200" dirty="0"/>
            <a:t> </a:t>
          </a:r>
          <a:r>
            <a:rPr lang="sr-Latn-RS" sz="2600" b="1" kern="1200" dirty="0"/>
            <a:t>posebno kada se radi o razmeni </a:t>
          </a:r>
          <a:r>
            <a:rPr lang="en-US" sz="2600" b="1" kern="1200" dirty="0" err="1"/>
            <a:t>elektronski</a:t>
          </a:r>
          <a:r>
            <a:rPr lang="sr-Latn-RS" sz="2600" b="1" kern="1200" dirty="0"/>
            <a:t>h</a:t>
          </a:r>
          <a:r>
            <a:rPr lang="en-US" sz="2600" b="1" kern="1200" dirty="0"/>
            <a:t> </a:t>
          </a:r>
          <a:r>
            <a:rPr lang="en-US" sz="2600" b="1" kern="1200" dirty="0" err="1"/>
            <a:t>dokaz</a:t>
          </a:r>
          <a:r>
            <a:rPr lang="sr-Latn-RS" sz="2600" b="1" kern="1200" dirty="0"/>
            <a:t>a</a:t>
          </a:r>
          <a:r>
            <a:rPr lang="en-US" sz="2600" b="1" kern="1200" dirty="0"/>
            <a:t>? </a:t>
          </a:r>
        </a:p>
      </dsp:txBody>
      <dsp:txXfrm>
        <a:off x="0" y="2466"/>
        <a:ext cx="2839138" cy="5052045"/>
      </dsp:txXfrm>
    </dsp:sp>
    <dsp:sp modelId="{5D9EDF3F-7B20-8E47-A431-F9F24450F874}">
      <dsp:nvSpPr>
        <dsp:cNvPr id="0" name=""/>
        <dsp:cNvSpPr/>
      </dsp:nvSpPr>
      <dsp:spPr>
        <a:xfrm>
          <a:off x="2948441" y="61738"/>
          <a:ext cx="6099294"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dirty="0">
              <a:solidFill>
                <a:schemeClr val="tx1"/>
              </a:solidFill>
            </a:rPr>
            <a:t>a) </a:t>
          </a:r>
          <a:r>
            <a:rPr lang="sr-Latn-RS" sz="3300" b="1" kern="1200" dirty="0">
              <a:solidFill>
                <a:schemeClr val="tx1"/>
              </a:solidFill>
            </a:rPr>
            <a:t>Odlaganja na suđenju</a:t>
          </a:r>
          <a:endParaRPr lang="en-US" sz="3300" b="1" kern="1200" dirty="0">
            <a:solidFill>
              <a:schemeClr val="tx1"/>
            </a:solidFill>
          </a:endParaRPr>
        </a:p>
      </dsp:txBody>
      <dsp:txXfrm>
        <a:off x="2948441" y="61738"/>
        <a:ext cx="6099294" cy="1185449"/>
      </dsp:txXfrm>
    </dsp:sp>
    <dsp:sp modelId="{EB798B99-5590-864A-A2C1-F553D99D3FAA}">
      <dsp:nvSpPr>
        <dsp:cNvPr id="0" name=""/>
        <dsp:cNvSpPr/>
      </dsp:nvSpPr>
      <dsp:spPr>
        <a:xfrm>
          <a:off x="2839138" y="1247188"/>
          <a:ext cx="58294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48441" y="1306461"/>
          <a:ext cx="572016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dirty="0">
              <a:solidFill>
                <a:schemeClr val="tx1"/>
              </a:solidFill>
            </a:rPr>
            <a:t>b) </a:t>
          </a:r>
          <a:r>
            <a:rPr lang="sr-Latn-RS" sz="3300" b="1" kern="1200" dirty="0">
              <a:solidFill>
                <a:schemeClr val="tx1"/>
              </a:solidFill>
            </a:rPr>
            <a:t>E</a:t>
          </a:r>
          <a:r>
            <a:rPr lang="en-US" sz="3300" b="1" kern="1200" dirty="0" err="1">
              <a:solidFill>
                <a:schemeClr val="tx1"/>
              </a:solidFill>
            </a:rPr>
            <a:t>lektronski</a:t>
          </a:r>
          <a:r>
            <a:rPr lang="en-US" sz="3300" b="1" kern="1200" dirty="0">
              <a:solidFill>
                <a:schemeClr val="tx1"/>
              </a:solidFill>
            </a:rPr>
            <a:t> </a:t>
          </a:r>
          <a:r>
            <a:rPr lang="en-US" sz="3300" b="1" kern="1200" dirty="0" err="1">
              <a:solidFill>
                <a:schemeClr val="tx1"/>
              </a:solidFill>
            </a:rPr>
            <a:t>dokazi</a:t>
          </a:r>
          <a:r>
            <a:rPr lang="en-US" sz="3300" b="1" kern="1200" dirty="0">
              <a:solidFill>
                <a:schemeClr val="tx1"/>
              </a:solidFill>
            </a:rPr>
            <a:t> </a:t>
          </a:r>
          <a:r>
            <a:rPr lang="sr-Latn-RS" sz="3300" b="1" kern="1200" dirty="0">
              <a:solidFill>
                <a:schemeClr val="tx1"/>
              </a:solidFill>
            </a:rPr>
            <a:t>su nestabilni</a:t>
          </a:r>
          <a:r>
            <a:rPr lang="en-US" sz="3300" b="1" kern="1200" dirty="0">
              <a:solidFill>
                <a:schemeClr val="tx1"/>
              </a:solidFill>
            </a:rPr>
            <a:t> </a:t>
          </a:r>
        </a:p>
      </dsp:txBody>
      <dsp:txXfrm>
        <a:off x="2948441" y="1306461"/>
        <a:ext cx="5720162" cy="1185449"/>
      </dsp:txXfrm>
    </dsp:sp>
    <dsp:sp modelId="{1E88F2A9-FC8F-2A4F-ABF4-2C5837CA76E5}">
      <dsp:nvSpPr>
        <dsp:cNvPr id="0" name=""/>
        <dsp:cNvSpPr/>
      </dsp:nvSpPr>
      <dsp:spPr>
        <a:xfrm>
          <a:off x="2839138" y="2491911"/>
          <a:ext cx="58294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48441" y="2551183"/>
          <a:ext cx="572016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dirty="0">
              <a:solidFill>
                <a:schemeClr val="tx1"/>
              </a:solidFill>
            </a:rPr>
            <a:t>c) </a:t>
          </a:r>
          <a:r>
            <a:rPr lang="sr-Latn-RS" sz="3300" b="1" kern="1200" dirty="0">
              <a:solidFill>
                <a:schemeClr val="tx1"/>
              </a:solidFill>
            </a:rPr>
            <a:t>Velika papirologija</a:t>
          </a:r>
          <a:r>
            <a:rPr lang="en-US" sz="3300" b="1" kern="1200" dirty="0">
              <a:solidFill>
                <a:schemeClr val="tx1"/>
              </a:solidFill>
            </a:rPr>
            <a:t> </a:t>
          </a:r>
        </a:p>
      </dsp:txBody>
      <dsp:txXfrm>
        <a:off x="2948441" y="2551183"/>
        <a:ext cx="5720162" cy="1185449"/>
      </dsp:txXfrm>
    </dsp:sp>
    <dsp:sp modelId="{45167FBC-5EE3-4C8A-A94C-30BB5DE89AD6}">
      <dsp:nvSpPr>
        <dsp:cNvPr id="0" name=""/>
        <dsp:cNvSpPr/>
      </dsp:nvSpPr>
      <dsp:spPr>
        <a:xfrm>
          <a:off x="2839138" y="3736633"/>
          <a:ext cx="58294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8825" y="3795905"/>
          <a:ext cx="572016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dirty="0">
              <a:solidFill>
                <a:schemeClr val="tx1"/>
              </a:solidFill>
            </a:rPr>
            <a:t>d) </a:t>
          </a:r>
          <a:r>
            <a:rPr lang="sr-Latn-RS" sz="3300" b="1" kern="1200" dirty="0">
              <a:solidFill>
                <a:schemeClr val="tx1"/>
              </a:solidFill>
            </a:rPr>
            <a:t>E</a:t>
          </a:r>
          <a:r>
            <a:rPr lang="en-US" sz="3300" b="1" kern="1200" dirty="0" err="1">
              <a:solidFill>
                <a:schemeClr val="tx1"/>
              </a:solidFill>
            </a:rPr>
            <a:t>lektronski</a:t>
          </a:r>
          <a:r>
            <a:rPr lang="en-US" sz="3300" b="1" kern="1200" dirty="0">
              <a:solidFill>
                <a:schemeClr val="tx1"/>
              </a:solidFill>
            </a:rPr>
            <a:t> </a:t>
          </a:r>
          <a:r>
            <a:rPr lang="en-US" sz="3300" b="1" kern="1200" dirty="0" err="1">
              <a:solidFill>
                <a:schemeClr val="tx1"/>
              </a:solidFill>
            </a:rPr>
            <a:t>dokazi</a:t>
          </a:r>
          <a:r>
            <a:rPr lang="en-US" sz="3300" b="1" kern="1200" dirty="0">
              <a:solidFill>
                <a:schemeClr val="tx1"/>
              </a:solidFill>
            </a:rPr>
            <a:t> </a:t>
          </a:r>
          <a:r>
            <a:rPr lang="sr-Latn-RS" sz="3300" b="1" kern="1200" dirty="0">
              <a:solidFill>
                <a:schemeClr val="tx1"/>
              </a:solidFill>
            </a:rPr>
            <a:t>se ne mogu zaštititi (očuvati)</a:t>
          </a:r>
          <a:endParaRPr lang="en-US" sz="3300" b="1" kern="1200" dirty="0">
            <a:solidFill>
              <a:schemeClr val="tx1"/>
            </a:solidFill>
          </a:endParaRPr>
        </a:p>
      </dsp:txBody>
      <dsp:txXfrm>
        <a:off x="2988825" y="3795905"/>
        <a:ext cx="5720162" cy="1185449"/>
      </dsp:txXfrm>
    </dsp:sp>
    <dsp:sp modelId="{41DAB04F-B76E-41A3-BF92-19D36F058A9E}">
      <dsp:nvSpPr>
        <dsp:cNvPr id="0" name=""/>
        <dsp:cNvSpPr/>
      </dsp:nvSpPr>
      <dsp:spPr>
        <a:xfrm>
          <a:off x="2839138" y="4981355"/>
          <a:ext cx="582946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sr-Latn-RS" sz="2600" b="1" kern="1200" dirty="0"/>
            <a:t>Šta predstavlja glavni izazov dugotrajnih procesa</a:t>
          </a:r>
          <a:r>
            <a:rPr lang="en-US" sz="2600" b="1" kern="1200" dirty="0"/>
            <a:t> </a:t>
          </a:r>
          <a:r>
            <a:rPr lang="en-US" sz="2600" b="1" kern="1200" dirty="0" err="1"/>
            <a:t>uzajamn</a:t>
          </a:r>
          <a:r>
            <a:rPr lang="sr-Latn-RS" sz="2600" b="1" kern="1200" dirty="0"/>
            <a:t>e</a:t>
          </a:r>
          <a:r>
            <a:rPr lang="en-US" sz="2600" b="1" kern="1200" dirty="0"/>
            <a:t> </a:t>
          </a:r>
          <a:r>
            <a:rPr lang="en-US" sz="2600" b="1" kern="1200" dirty="0" err="1"/>
            <a:t>pomoći</a:t>
          </a:r>
          <a:r>
            <a:rPr lang="en-US" sz="2600" b="1" kern="1200" dirty="0"/>
            <a:t> </a:t>
          </a:r>
          <a:r>
            <a:rPr lang="sr-Latn-RS" sz="2600" b="1" kern="1200" dirty="0"/>
            <a:t>posebno kada se radi o razmeni </a:t>
          </a:r>
          <a:r>
            <a:rPr lang="en-US" sz="2600" b="1" kern="1200" dirty="0" err="1"/>
            <a:t>elektronski</a:t>
          </a:r>
          <a:r>
            <a:rPr lang="sr-Latn-RS" sz="2600" b="1" kern="1200" dirty="0"/>
            <a:t>h</a:t>
          </a:r>
          <a:r>
            <a:rPr lang="en-US" sz="2600" b="1" kern="1200" dirty="0"/>
            <a:t> </a:t>
          </a:r>
          <a:r>
            <a:rPr lang="en-US" sz="2600" b="1" kern="1200" dirty="0" err="1"/>
            <a:t>dokaz</a:t>
          </a:r>
          <a:r>
            <a:rPr lang="sr-Latn-RS" sz="2600" b="1" kern="1200" dirty="0"/>
            <a:t>a</a:t>
          </a:r>
          <a:r>
            <a:rPr lang="en-US" sz="2600" b="1" kern="1200" dirty="0"/>
            <a:t>? </a:t>
          </a:r>
        </a:p>
      </dsp:txBody>
      <dsp:txXfrm>
        <a:off x="0" y="2466"/>
        <a:ext cx="2869139" cy="5052045"/>
      </dsp:txXfrm>
    </dsp:sp>
    <dsp:sp modelId="{5D9EDF3F-7B20-8E47-A431-F9F24450F874}">
      <dsp:nvSpPr>
        <dsp:cNvPr id="0" name=""/>
        <dsp:cNvSpPr/>
      </dsp:nvSpPr>
      <dsp:spPr>
        <a:xfrm>
          <a:off x="2979596" y="61738"/>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dirty="0">
              <a:solidFill>
                <a:schemeClr val="tx1"/>
              </a:solidFill>
            </a:rPr>
            <a:t>a) </a:t>
          </a:r>
          <a:r>
            <a:rPr lang="sr-Latn-RS" sz="3300" b="1" kern="1200" dirty="0">
              <a:solidFill>
                <a:schemeClr val="tx1"/>
              </a:solidFill>
            </a:rPr>
            <a:t>Odlaganja na suđenju</a:t>
          </a:r>
          <a:r>
            <a:rPr lang="en-US" sz="3300" b="1" kern="1200" dirty="0">
              <a:solidFill>
                <a:schemeClr val="tx1"/>
              </a:solidFill>
            </a:rPr>
            <a:t> </a:t>
          </a:r>
        </a:p>
      </dsp:txBody>
      <dsp:txXfrm>
        <a:off x="2979596" y="61738"/>
        <a:ext cx="5780606" cy="1185449"/>
      </dsp:txXfrm>
    </dsp:sp>
    <dsp:sp modelId="{EB798B99-5590-864A-A2C1-F553D99D3FAA}">
      <dsp:nvSpPr>
        <dsp:cNvPr id="0" name=""/>
        <dsp:cNvSpPr/>
      </dsp:nvSpPr>
      <dsp:spPr>
        <a:xfrm>
          <a:off x="2869139" y="124718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306461"/>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dirty="0">
              <a:solidFill>
                <a:srgbClr val="FF0000"/>
              </a:solidFill>
            </a:rPr>
            <a:t>b) </a:t>
          </a:r>
          <a:r>
            <a:rPr lang="sr-Latn-RS" sz="3300" b="1" kern="1200" dirty="0">
              <a:solidFill>
                <a:srgbClr val="FF0000"/>
              </a:solidFill>
            </a:rPr>
            <a:t>E</a:t>
          </a:r>
          <a:r>
            <a:rPr lang="en-US" sz="3300" b="1" kern="1200" dirty="0" err="1">
              <a:solidFill>
                <a:srgbClr val="FF0000"/>
              </a:solidFill>
            </a:rPr>
            <a:t>lektronski</a:t>
          </a:r>
          <a:r>
            <a:rPr lang="en-US" sz="3300" b="1" kern="1200" dirty="0">
              <a:solidFill>
                <a:srgbClr val="FF0000"/>
              </a:solidFill>
            </a:rPr>
            <a:t> </a:t>
          </a:r>
          <a:r>
            <a:rPr lang="en-US" sz="3300" b="1" kern="1200" dirty="0" err="1">
              <a:solidFill>
                <a:srgbClr val="FF0000"/>
              </a:solidFill>
            </a:rPr>
            <a:t>dokazi</a:t>
          </a:r>
          <a:r>
            <a:rPr lang="en-US" sz="3300" b="1" kern="1200" dirty="0">
              <a:solidFill>
                <a:srgbClr val="FF0000"/>
              </a:solidFill>
            </a:rPr>
            <a:t> </a:t>
          </a:r>
          <a:r>
            <a:rPr lang="sr-Latn-RS" sz="3300" b="1" kern="1200" dirty="0">
              <a:solidFill>
                <a:srgbClr val="FF0000"/>
              </a:solidFill>
            </a:rPr>
            <a:t>su nestabilni</a:t>
          </a:r>
          <a:r>
            <a:rPr lang="en-US" sz="3300" b="1" kern="1200" dirty="0">
              <a:solidFill>
                <a:srgbClr val="FF0000"/>
              </a:solidFill>
            </a:rPr>
            <a:t> </a:t>
          </a:r>
        </a:p>
      </dsp:txBody>
      <dsp:txXfrm>
        <a:off x="2979596" y="1306461"/>
        <a:ext cx="5780606" cy="1185449"/>
      </dsp:txXfrm>
    </dsp:sp>
    <dsp:sp modelId="{1E88F2A9-FC8F-2A4F-ABF4-2C5837CA76E5}">
      <dsp:nvSpPr>
        <dsp:cNvPr id="0" name=""/>
        <dsp:cNvSpPr/>
      </dsp:nvSpPr>
      <dsp:spPr>
        <a:xfrm>
          <a:off x="2869139" y="2491911"/>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551183"/>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dirty="0">
              <a:solidFill>
                <a:schemeClr val="tx1"/>
              </a:solidFill>
            </a:rPr>
            <a:t>c) </a:t>
          </a:r>
          <a:r>
            <a:rPr lang="sr-Latn-RS" sz="3300" b="1" kern="1200" dirty="0">
              <a:solidFill>
                <a:schemeClr val="tx1"/>
              </a:solidFill>
            </a:rPr>
            <a:t>Velika papirologija</a:t>
          </a:r>
          <a:endParaRPr lang="en-US" sz="3300" b="1" kern="1200" dirty="0">
            <a:solidFill>
              <a:schemeClr val="tx1"/>
            </a:solidFill>
          </a:endParaRPr>
        </a:p>
      </dsp:txBody>
      <dsp:txXfrm>
        <a:off x="2979596" y="2551183"/>
        <a:ext cx="5780606" cy="1185449"/>
      </dsp:txXfrm>
    </dsp:sp>
    <dsp:sp modelId="{45167FBC-5EE3-4C8A-A94C-30BB5DE89AD6}">
      <dsp:nvSpPr>
        <dsp:cNvPr id="0" name=""/>
        <dsp:cNvSpPr/>
      </dsp:nvSpPr>
      <dsp:spPr>
        <a:xfrm>
          <a:off x="2869139" y="3736633"/>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795905"/>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dirty="0">
              <a:solidFill>
                <a:schemeClr val="tx1"/>
              </a:solidFill>
            </a:rPr>
            <a:t>d) </a:t>
          </a:r>
          <a:r>
            <a:rPr lang="sr-Latn-RS" sz="3300" b="1" kern="1200" dirty="0">
              <a:solidFill>
                <a:schemeClr val="tx1"/>
              </a:solidFill>
            </a:rPr>
            <a:t>E</a:t>
          </a:r>
          <a:r>
            <a:rPr lang="en-US" sz="3300" b="1" kern="1200" dirty="0" err="1">
              <a:solidFill>
                <a:schemeClr val="tx1"/>
              </a:solidFill>
            </a:rPr>
            <a:t>lektronski</a:t>
          </a:r>
          <a:r>
            <a:rPr lang="en-US" sz="3300" b="1" kern="1200" dirty="0">
              <a:solidFill>
                <a:schemeClr val="tx1"/>
              </a:solidFill>
            </a:rPr>
            <a:t> </a:t>
          </a:r>
          <a:r>
            <a:rPr lang="en-US" sz="3300" b="1" kern="1200" dirty="0" err="1">
              <a:solidFill>
                <a:schemeClr val="tx1"/>
              </a:solidFill>
            </a:rPr>
            <a:t>dokazi</a:t>
          </a:r>
          <a:r>
            <a:rPr lang="en-US" sz="3300" b="1" kern="1200" dirty="0">
              <a:solidFill>
                <a:schemeClr val="tx1"/>
              </a:solidFill>
            </a:rPr>
            <a:t> </a:t>
          </a:r>
          <a:r>
            <a:rPr lang="sr-Latn-RS" sz="3300" b="1" kern="1200" dirty="0">
              <a:solidFill>
                <a:schemeClr val="tx1"/>
              </a:solidFill>
            </a:rPr>
            <a:t>se ne mogu zaštititi (očuvati)</a:t>
          </a:r>
          <a:r>
            <a:rPr lang="en-US" sz="3300" b="1" kern="1200" dirty="0">
              <a:solidFill>
                <a:schemeClr val="tx1"/>
              </a:solidFill>
            </a:rPr>
            <a:t> </a:t>
          </a:r>
        </a:p>
      </dsp:txBody>
      <dsp:txXfrm>
        <a:off x="2987488" y="3795905"/>
        <a:ext cx="5780606" cy="1185449"/>
      </dsp:txXfrm>
    </dsp:sp>
    <dsp:sp modelId="{41DAB04F-B76E-41A3-BF92-19D36F058A9E}">
      <dsp:nvSpPr>
        <dsp:cNvPr id="0" name=""/>
        <dsp:cNvSpPr/>
      </dsp:nvSpPr>
      <dsp:spPr>
        <a:xfrm>
          <a:off x="2869139" y="4981355"/>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sr-Latn-RS" sz="2600" b="1" kern="1200" dirty="0"/>
            <a:t>Kako Mreža</a:t>
          </a:r>
          <a:r>
            <a:rPr lang="en-US" sz="2600" b="1" kern="1200" dirty="0"/>
            <a:t> 24/7 </a:t>
          </a:r>
          <a:r>
            <a:rPr lang="sr-Latn-RS" sz="2600" b="1" kern="1200" dirty="0"/>
            <a:t>može da pomogne u rešavanju izazova </a:t>
          </a:r>
          <a:r>
            <a:rPr lang="en-US" sz="2600" b="1" kern="1200" dirty="0" err="1"/>
            <a:t>različitih</a:t>
          </a:r>
          <a:r>
            <a:rPr lang="en-US" sz="2600" b="1" kern="1200" dirty="0"/>
            <a:t> </a:t>
          </a:r>
          <a:r>
            <a:rPr lang="en-US" sz="2600" b="1" kern="1200" dirty="0" err="1"/>
            <a:t>pravnih</a:t>
          </a:r>
          <a:r>
            <a:rPr lang="en-US" sz="2600" b="1" kern="1200" dirty="0"/>
            <a:t> </a:t>
          </a:r>
          <a:r>
            <a:rPr lang="en-US" sz="2600" b="1" kern="1200" dirty="0" err="1"/>
            <a:t>tradicija</a:t>
          </a:r>
          <a:r>
            <a:rPr lang="en-US" sz="2600" b="1" kern="1200" dirty="0"/>
            <a:t>? </a:t>
          </a:r>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a) </a:t>
          </a:r>
          <a:r>
            <a:rPr lang="sr-Latn-RS" sz="2800" b="1" kern="1200" dirty="0">
              <a:solidFill>
                <a:schemeClr val="tx1"/>
              </a:solidFill>
            </a:rPr>
            <a:t>Lociranje osumnjičenih</a:t>
          </a:r>
          <a:endParaRPr lang="en-US" sz="2800" b="1" kern="1200" dirty="0">
            <a:solidFill>
              <a:schemeClr val="tx1"/>
            </a:solidFill>
          </a:endParaRP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b) </a:t>
          </a:r>
          <a:r>
            <a:rPr lang="sr-Latn-RS" sz="2800" b="1" kern="1200" dirty="0">
              <a:solidFill>
                <a:schemeClr val="tx1"/>
              </a:solidFill>
            </a:rPr>
            <a:t>Razmena dokaza</a:t>
          </a:r>
          <a:endParaRPr lang="en-US" sz="2800" b="1" kern="1200" dirty="0">
            <a:solidFill>
              <a:schemeClr val="tx1"/>
            </a:solidFill>
          </a:endParaRP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c) </a:t>
          </a:r>
          <a:r>
            <a:rPr lang="sr-Latn-RS" sz="2800" b="1" kern="1200" dirty="0">
              <a:solidFill>
                <a:schemeClr val="tx1"/>
              </a:solidFill>
            </a:rPr>
            <a:t>Davanje informacija pravne prirode</a:t>
          </a:r>
          <a:endParaRPr lang="en-US" sz="2800" b="1" kern="1200" dirty="0">
            <a:solidFill>
              <a:schemeClr val="tx1"/>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d) </a:t>
          </a:r>
          <a:r>
            <a:rPr lang="sr-Latn-RS" sz="2800" b="1" kern="1200" dirty="0">
              <a:solidFill>
                <a:schemeClr val="tx1"/>
              </a:solidFill>
            </a:rPr>
            <a:t>Zaštita podataka</a:t>
          </a:r>
          <a:endParaRPr lang="en-US" sz="2800" b="1" kern="1200" dirty="0">
            <a:solidFill>
              <a:schemeClr val="tx1"/>
            </a:solidFill>
          </a:endParaRP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e) </a:t>
          </a:r>
          <a:r>
            <a:rPr lang="sr-Latn-RS" sz="2800" b="1" kern="1200" dirty="0">
              <a:solidFill>
                <a:schemeClr val="tx1"/>
              </a:solidFill>
            </a:rPr>
            <a:t>Davanje tehničkih saveta</a:t>
          </a:r>
          <a:endParaRPr lang="en-US" sz="2800" b="1" kern="1200" dirty="0">
            <a:solidFill>
              <a:schemeClr val="tx1"/>
            </a:solidFill>
          </a:endParaRP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sr-Latn-RS" sz="2600" b="1" kern="1200" dirty="0"/>
            <a:t>Kako Mreža</a:t>
          </a:r>
          <a:r>
            <a:rPr lang="en-US" sz="2600" b="1" kern="1200" dirty="0"/>
            <a:t> 24/7 </a:t>
          </a:r>
          <a:r>
            <a:rPr lang="sr-Latn-RS" sz="2600" b="1" kern="1200" dirty="0"/>
            <a:t>može da pomogne u rešavanju izazova </a:t>
          </a:r>
          <a:r>
            <a:rPr lang="en-US" sz="2600" b="1" kern="1200" dirty="0" err="1"/>
            <a:t>različitih</a:t>
          </a:r>
          <a:r>
            <a:rPr lang="en-US" sz="2600" b="1" kern="1200" dirty="0"/>
            <a:t> </a:t>
          </a:r>
          <a:r>
            <a:rPr lang="en-US" sz="2600" b="1" kern="1200" dirty="0" err="1"/>
            <a:t>pravnih</a:t>
          </a:r>
          <a:r>
            <a:rPr lang="en-US" sz="2600" b="1" kern="1200" dirty="0"/>
            <a:t> </a:t>
          </a:r>
          <a:r>
            <a:rPr lang="en-US" sz="2600" b="1" kern="1200" dirty="0" err="1"/>
            <a:t>tradicija</a:t>
          </a:r>
          <a:r>
            <a:rPr lang="en-US" sz="2600" b="1" kern="1200" dirty="0"/>
            <a:t>?  </a:t>
          </a:r>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a) </a:t>
          </a:r>
          <a:r>
            <a:rPr lang="sr-Latn-RS" sz="2800" b="1" kern="1200" dirty="0">
              <a:solidFill>
                <a:schemeClr val="tx1"/>
              </a:solidFill>
            </a:rPr>
            <a:t>Lociranje osumnjičenih</a:t>
          </a:r>
          <a:endParaRPr lang="en-US" sz="2800" b="1" kern="1200" dirty="0">
            <a:solidFill>
              <a:schemeClr val="tx1"/>
            </a:solidFill>
          </a:endParaRP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b) </a:t>
          </a:r>
          <a:r>
            <a:rPr lang="sr-Latn-RS" sz="2800" b="1" kern="1200" dirty="0">
              <a:solidFill>
                <a:schemeClr val="tx1"/>
              </a:solidFill>
            </a:rPr>
            <a:t>Razmena</a:t>
          </a:r>
          <a:r>
            <a:rPr lang="en-US" sz="2800" b="1" kern="1200" dirty="0">
              <a:solidFill>
                <a:schemeClr val="tx1"/>
              </a:solidFill>
            </a:rPr>
            <a:t> </a:t>
          </a:r>
          <a:r>
            <a:rPr lang="en-US" sz="2800" b="1" kern="1200" dirty="0" err="1">
              <a:solidFill>
                <a:schemeClr val="tx1"/>
              </a:solidFill>
            </a:rPr>
            <a:t>dokaz</a:t>
          </a:r>
          <a:r>
            <a:rPr lang="sr-Latn-RS" sz="2800" b="1" kern="1200" dirty="0">
              <a:solidFill>
                <a:schemeClr val="tx1"/>
              </a:solidFill>
            </a:rPr>
            <a:t>a</a:t>
          </a:r>
          <a:endParaRPr lang="en-US" sz="2800" b="1" kern="1200" dirty="0">
            <a:solidFill>
              <a:schemeClr val="tx1"/>
            </a:solidFill>
          </a:endParaRP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rPr>
            <a:t>c) </a:t>
          </a:r>
          <a:r>
            <a:rPr lang="sr-Latn-RS" sz="2800" b="1" kern="1200" dirty="0">
              <a:solidFill>
                <a:srgbClr val="FF0000"/>
              </a:solidFill>
            </a:rPr>
            <a:t>Davanje informacija pravne prirode</a:t>
          </a:r>
          <a:endParaRPr lang="en-US" sz="2800" b="1" kern="1200" dirty="0">
            <a:solidFill>
              <a:srgbClr val="FF0000"/>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d) </a:t>
          </a:r>
          <a:r>
            <a:rPr lang="sr-Latn-RS" sz="2800" b="1" kern="1200" dirty="0">
              <a:solidFill>
                <a:schemeClr val="tx1"/>
              </a:solidFill>
            </a:rPr>
            <a:t>Zaštita podataka</a:t>
          </a:r>
          <a:endParaRPr lang="en-US" sz="2800" b="1" kern="1200" dirty="0">
            <a:solidFill>
              <a:schemeClr val="tx1"/>
            </a:solidFill>
          </a:endParaRP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e) </a:t>
          </a:r>
          <a:r>
            <a:rPr lang="sr-Latn-RS" sz="2800" b="1" kern="1200" dirty="0">
              <a:solidFill>
                <a:schemeClr val="tx1"/>
              </a:solidFill>
            </a:rPr>
            <a:t>Davanje tehničkih saveta</a:t>
          </a:r>
          <a:endParaRPr lang="en-US" sz="2800" b="1" kern="1200" dirty="0">
            <a:solidFill>
              <a:schemeClr val="tx1"/>
            </a:solidFill>
          </a:endParaRP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hutterstock.com/image-vector/translation-icon-vector-113431664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hutterstock.com/image-vector/world-map-color-bright-political-vector-172387563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a:t>
            </a:fld>
            <a:endParaRPr lang="en-US"/>
          </a:p>
        </p:txBody>
      </p:sp>
    </p:spTree>
    <p:extLst>
      <p:ext uri="{BB962C8B-B14F-4D97-AF65-F5344CB8AC3E}">
        <p14:creationId xmlns:p14="http://schemas.microsoft.com/office/powerpoint/2010/main" val="18931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Tačan odgovor je</a:t>
            </a:r>
            <a:r>
              <a:rPr lang="en-US" dirty="0"/>
              <a:t> b) </a:t>
            </a:r>
            <a:r>
              <a:rPr lang="en-US" dirty="0" err="1"/>
              <a:t>elektronski</a:t>
            </a:r>
            <a:r>
              <a:rPr lang="en-US" dirty="0"/>
              <a:t> </a:t>
            </a:r>
            <a:r>
              <a:rPr lang="en-US" dirty="0" err="1"/>
              <a:t>dokazi</a:t>
            </a:r>
            <a:r>
              <a:rPr lang="en-US" dirty="0"/>
              <a:t> </a:t>
            </a:r>
            <a:r>
              <a:rPr lang="sr-Latn-RS" dirty="0"/>
              <a:t>su nestabilni</a:t>
            </a:r>
            <a:r>
              <a:rPr lang="en-US" dirty="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76281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je prikazan drugi </a:t>
            </a:r>
            <a:r>
              <a:rPr lang="en-US" dirty="0" err="1"/>
              <a:t>izazov</a:t>
            </a:r>
            <a:r>
              <a:rPr lang="en-US" dirty="0"/>
              <a:t> </a:t>
            </a:r>
            <a:r>
              <a:rPr lang="en-US" dirty="0" err="1"/>
              <a:t>međunarodne</a:t>
            </a:r>
            <a:r>
              <a:rPr lang="en-US" dirty="0"/>
              <a:t> </a:t>
            </a:r>
            <a:r>
              <a:rPr lang="en-US" dirty="0" err="1"/>
              <a:t>saradnje</a:t>
            </a:r>
            <a:r>
              <a:rPr lang="en-US" dirty="0"/>
              <a:t> </a:t>
            </a:r>
            <a:r>
              <a:rPr lang="en-US" dirty="0" err="1"/>
              <a:t>povezan</a:t>
            </a:r>
            <a:r>
              <a:rPr lang="en-US" dirty="0"/>
              <a:t> </a:t>
            </a:r>
            <a:r>
              <a:rPr lang="en-US" dirty="0" err="1"/>
              <a:t>sa</a:t>
            </a:r>
            <a:r>
              <a:rPr lang="en-US" dirty="0"/>
              <a:t> </a:t>
            </a:r>
            <a:r>
              <a:rPr lang="en-US" dirty="0" err="1"/>
              <a:t>elektronskim</a:t>
            </a:r>
            <a:r>
              <a:rPr lang="en-US" dirty="0"/>
              <a:t> </a:t>
            </a:r>
            <a:r>
              <a:rPr lang="en-US" dirty="0" err="1"/>
              <a:t>dokazima</a:t>
            </a:r>
            <a:r>
              <a:rPr lang="en-US" dirty="0"/>
              <a:t>. </a:t>
            </a:r>
          </a:p>
          <a:p>
            <a:endParaRPr lang="en-US" dirty="0"/>
          </a:p>
          <a:p>
            <a:r>
              <a:rPr lang="sr-Latn-RS" dirty="0"/>
              <a:t>Trener treba ukratko da objasni </a:t>
            </a:r>
            <a:r>
              <a:rPr lang="en-US" dirty="0" err="1"/>
              <a:t>izazov</a:t>
            </a:r>
            <a:r>
              <a:rPr lang="en-US" dirty="0"/>
              <a:t> </a:t>
            </a:r>
            <a:r>
              <a:rPr lang="sr-Latn-RS" dirty="0"/>
              <a:t>jezika</a:t>
            </a:r>
            <a:r>
              <a:rPr lang="en-US" dirty="0"/>
              <a:t>. </a:t>
            </a:r>
            <a:r>
              <a:rPr lang="sr-Latn-RS" dirty="0"/>
              <a:t>Različite zemlje imaju svoje zvanične jezike na kojima funkcionišu njihovi pravni sistemi i na kojima mogu da obrađuju zahteve za </a:t>
            </a:r>
            <a:r>
              <a:rPr lang="en-US" dirty="0" err="1"/>
              <a:t>uzajamn</a:t>
            </a:r>
            <a:r>
              <a:rPr lang="sr-Latn-RS" dirty="0"/>
              <a:t>u</a:t>
            </a:r>
            <a:r>
              <a:rPr lang="en-US" dirty="0"/>
              <a:t> </a:t>
            </a:r>
            <a:r>
              <a:rPr lang="en-US" dirty="0" err="1"/>
              <a:t>pomoć</a:t>
            </a:r>
            <a:r>
              <a:rPr lang="en-US" dirty="0"/>
              <a:t>. </a:t>
            </a:r>
            <a:r>
              <a:rPr lang="sr-Latn-RS" dirty="0"/>
              <a:t>Na sledećem linku se mogu naći informacije o različitim zvaničnim jezicima koje priznaju razne zemlje </a:t>
            </a:r>
            <a:r>
              <a:rPr lang="en-US" dirty="0"/>
              <a:t>: https://en.wikipedia.org/wiki/List_of_official_languages</a:t>
            </a:r>
          </a:p>
          <a:p>
            <a:endParaRPr lang="en-US" dirty="0"/>
          </a:p>
          <a:p>
            <a:r>
              <a:rPr lang="en-US" dirty="0"/>
              <a:t>Link </a:t>
            </a:r>
            <a:r>
              <a:rPr lang="sr-Latn-RS" dirty="0"/>
              <a:t>ka slici</a:t>
            </a:r>
            <a:r>
              <a:rPr lang="en-US" dirty="0"/>
              <a:t>: </a:t>
            </a:r>
            <a:r>
              <a:rPr lang="en-US" dirty="0">
                <a:hlinkClick r:id="rId3"/>
              </a:rPr>
              <a:t>https://www.shutterstock.com/image-vector/translation-icon-vector-1134316640</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12992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ovom slajdu se objašnjava </a:t>
            </a:r>
            <a:r>
              <a:rPr lang="en-US" dirty="0" err="1"/>
              <a:t>izazov</a:t>
            </a:r>
            <a:r>
              <a:rPr lang="en-US" dirty="0"/>
              <a:t> </a:t>
            </a:r>
            <a:r>
              <a:rPr lang="sr-Latn-RS" dirty="0"/>
              <a:t>jezika</a:t>
            </a:r>
            <a:r>
              <a:rPr lang="en-US" dirty="0"/>
              <a:t> – </a:t>
            </a:r>
            <a:r>
              <a:rPr lang="sr-Latn-RS" dirty="0"/>
              <a:t>da se u pravnim sistemima različitih zemalja koriste razni jezici</a:t>
            </a:r>
            <a:r>
              <a:rPr lang="en-US" dirty="0"/>
              <a:t>. </a:t>
            </a:r>
            <a:r>
              <a:rPr lang="sr-Latn-RS" dirty="0"/>
              <a:t>Sa ovim je povezan </a:t>
            </a:r>
            <a:r>
              <a:rPr lang="en-US" dirty="0" err="1"/>
              <a:t>izazov</a:t>
            </a:r>
            <a:r>
              <a:rPr lang="en-US" dirty="0"/>
              <a:t> </a:t>
            </a:r>
            <a:r>
              <a:rPr lang="sr-Latn-RS" dirty="0"/>
              <a:t>da neke zemlje samo priznaju prevode koje urade ovlašćeni prevodioci</a:t>
            </a:r>
            <a:r>
              <a:rPr lang="en-US" dirty="0"/>
              <a:t>, </a:t>
            </a:r>
            <a:r>
              <a:rPr lang="sr-Latn-RS" dirty="0"/>
              <a:t>a prevod često mora da se overi ili na drugi način potvrdi</a:t>
            </a:r>
            <a:r>
              <a:rPr lang="en-US" dirty="0"/>
              <a:t>.</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03189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si prikazani različiti jezici koji se govore u velikim </a:t>
            </a:r>
            <a:r>
              <a:rPr lang="sr-Latn-RS" dirty="0" err="1"/>
              <a:t>populacijskim</a:t>
            </a:r>
            <a:r>
              <a:rPr lang="sr-Latn-RS" dirty="0"/>
              <a:t> centrima i ekonomijama u svetu</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1240376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se opisuje </a:t>
            </a:r>
            <a:r>
              <a:rPr lang="en-US" dirty="0" err="1"/>
              <a:t>rešenje</a:t>
            </a:r>
            <a:r>
              <a:rPr lang="en-US" dirty="0"/>
              <a:t> </a:t>
            </a:r>
            <a:r>
              <a:rPr lang="sr-Latn-RS" dirty="0"/>
              <a:t>za jezičke izazove </a:t>
            </a:r>
            <a:r>
              <a:rPr lang="en-US" dirty="0" err="1"/>
              <a:t>povezan</a:t>
            </a:r>
            <a:r>
              <a:rPr lang="sr-Latn-RS" dirty="0"/>
              <a:t>e</a:t>
            </a:r>
            <a:r>
              <a:rPr lang="en-US" dirty="0"/>
              <a:t> </a:t>
            </a:r>
            <a:r>
              <a:rPr lang="en-US" dirty="0" err="1"/>
              <a:t>sa</a:t>
            </a:r>
            <a:r>
              <a:rPr lang="en-US" dirty="0"/>
              <a:t> </a:t>
            </a:r>
            <a:r>
              <a:rPr lang="en-US" dirty="0" err="1"/>
              <a:t>međunarodn</a:t>
            </a:r>
            <a:r>
              <a:rPr lang="sr-Latn-RS" dirty="0"/>
              <a:t>om</a:t>
            </a:r>
            <a:r>
              <a:rPr lang="en-US" dirty="0"/>
              <a:t> </a:t>
            </a:r>
            <a:r>
              <a:rPr lang="en-US" dirty="0" err="1"/>
              <a:t>saradnj</a:t>
            </a:r>
            <a:r>
              <a:rPr lang="sr-Latn-RS" dirty="0"/>
              <a:t>om</a:t>
            </a:r>
            <a:r>
              <a:rPr lang="en-US" dirty="0"/>
              <a:t> </a:t>
            </a:r>
            <a:r>
              <a:rPr lang="sr-Latn-RS" dirty="0"/>
              <a:t>u vezi sa</a:t>
            </a:r>
            <a:r>
              <a:rPr lang="en-US" dirty="0"/>
              <a:t> </a:t>
            </a:r>
            <a:r>
              <a:rPr lang="en-US" dirty="0" err="1"/>
              <a:t>elektronski</a:t>
            </a:r>
            <a:r>
              <a:rPr lang="sr-Latn-RS" dirty="0"/>
              <a:t>m</a:t>
            </a:r>
            <a:r>
              <a:rPr lang="en-US" dirty="0"/>
              <a:t> </a:t>
            </a:r>
            <a:r>
              <a:rPr lang="en-US" dirty="0" err="1"/>
              <a:t>dokazi</a:t>
            </a:r>
            <a:r>
              <a:rPr lang="sr-Latn-RS" dirty="0"/>
              <a:t>ma</a:t>
            </a:r>
            <a:r>
              <a:rPr lang="en-US" dirty="0"/>
              <a:t> – </a:t>
            </a:r>
            <a:r>
              <a:rPr lang="sr-Latn-RS" dirty="0"/>
              <a:t>tj. da uvek se zahtev sačini na jeziku zamoljene zemlje. Neke zemlje, po zakonu, prihvataju samo zahteve za </a:t>
            </a:r>
            <a:r>
              <a:rPr lang="en-US" dirty="0" err="1"/>
              <a:t>uzajamn</a:t>
            </a:r>
            <a:r>
              <a:rPr lang="sr-Latn-RS" dirty="0"/>
              <a:t>u</a:t>
            </a:r>
            <a:r>
              <a:rPr lang="en-US" dirty="0"/>
              <a:t> </a:t>
            </a:r>
            <a:r>
              <a:rPr lang="en-US" dirty="0" err="1"/>
              <a:t>pomoć</a:t>
            </a:r>
            <a:r>
              <a:rPr lang="sr-Latn-RS" dirty="0"/>
              <a:t> na konkretnom jeziku</a:t>
            </a:r>
            <a:r>
              <a:rPr lang="en-US" dirty="0"/>
              <a:t>. </a:t>
            </a:r>
            <a:r>
              <a:rPr lang="sr-Latn-RS" dirty="0"/>
              <a:t>Jedna strana može da traži te informacije od mreže </a:t>
            </a:r>
            <a:r>
              <a:rPr lang="en-US" dirty="0"/>
              <a:t>24/7 </a:t>
            </a:r>
            <a:r>
              <a:rPr lang="sr-Latn-RS" dirty="0"/>
              <a:t>druge strane ili preko </a:t>
            </a:r>
            <a:r>
              <a:rPr lang="sr-Latn-RS" b="1" dirty="0">
                <a:solidFill>
                  <a:srgbClr val="FF0000"/>
                </a:solidFill>
              </a:rPr>
              <a:t>priručnika</a:t>
            </a:r>
            <a:r>
              <a:rPr lang="sr-Latn-RS" b="1" dirty="0"/>
              <a:t> za</a:t>
            </a:r>
            <a:r>
              <a:rPr lang="en-US" b="1" dirty="0"/>
              <a:t> </a:t>
            </a:r>
            <a:r>
              <a:rPr lang="en-US" b="1" dirty="0" err="1"/>
              <a:t>UPP</a:t>
            </a:r>
            <a:r>
              <a:rPr lang="en-US" dirty="0"/>
              <a:t> </a:t>
            </a:r>
            <a:r>
              <a:rPr lang="sr-Latn-RS" dirty="0"/>
              <a:t>ako postoji</a:t>
            </a:r>
            <a:r>
              <a:rPr lang="en-US" dirty="0"/>
              <a:t>. </a:t>
            </a:r>
          </a:p>
          <a:p>
            <a:endParaRPr lang="en-US" dirty="0"/>
          </a:p>
          <a:p>
            <a:r>
              <a:rPr lang="sr-Latn-RS" dirty="0"/>
              <a:t>Važno je ne samo da se zahtev za </a:t>
            </a:r>
            <a:r>
              <a:rPr lang="en-US" dirty="0" err="1"/>
              <a:t>uzajamn</a:t>
            </a:r>
            <a:r>
              <a:rPr lang="sr-Latn-RS" dirty="0"/>
              <a:t>u</a:t>
            </a:r>
            <a:r>
              <a:rPr lang="en-US" dirty="0"/>
              <a:t> </a:t>
            </a:r>
            <a:r>
              <a:rPr lang="en-US" dirty="0" err="1"/>
              <a:t>pomoć</a:t>
            </a:r>
            <a:r>
              <a:rPr lang="sr-Latn-RS" dirty="0"/>
              <a:t> sačini na odgovarajućem jeziku, već i da sva prateća dokumentacija</a:t>
            </a:r>
            <a:r>
              <a:rPr lang="en-US" dirty="0"/>
              <a:t> (</a:t>
            </a:r>
            <a:r>
              <a:rPr lang="sr-Latn-RS" dirty="0"/>
              <a:t>na primer, policijski izveštaji, pojedinosti iz istrage, nalozi</a:t>
            </a:r>
            <a:r>
              <a:rPr lang="en-US" dirty="0"/>
              <a:t>) </a:t>
            </a:r>
            <a:r>
              <a:rPr lang="sr-Latn-RS" dirty="0"/>
              <a:t>takođe bude prevedena na jezik koji </a:t>
            </a:r>
            <a:r>
              <a:rPr lang="en-US" dirty="0" err="1"/>
              <a:t>zamoljena</a:t>
            </a:r>
            <a:r>
              <a:rPr lang="en-US" dirty="0"/>
              <a:t> </a:t>
            </a:r>
            <a:r>
              <a:rPr lang="en-US" dirty="0" err="1"/>
              <a:t>država</a:t>
            </a:r>
            <a:r>
              <a:rPr lang="sr-Latn-RS" dirty="0"/>
              <a:t> prihvata</a:t>
            </a:r>
            <a:r>
              <a:rPr lang="en-US" dirty="0"/>
              <a:t>. </a:t>
            </a:r>
            <a:r>
              <a:rPr lang="sr-Latn-RS" dirty="0"/>
              <a:t>Ovi prevodi moraju da ispune formalne zakonske uslove, kao što su npr. korišćenje ovlašćenog prevodioca</a:t>
            </a:r>
            <a:r>
              <a:rPr lang="en-US" dirty="0"/>
              <a:t>). </a:t>
            </a:r>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134422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je prikazan treći izazov međunarodne saradnje povezan sa elektronskim dokazima</a:t>
            </a:r>
            <a:r>
              <a:rPr lang="en-US" dirty="0"/>
              <a:t>. </a:t>
            </a:r>
          </a:p>
          <a:p>
            <a:endParaRPr lang="en-US" dirty="0"/>
          </a:p>
          <a:p>
            <a:r>
              <a:rPr lang="sr-Latn-RS" dirty="0"/>
              <a:t>Trener treba da kratko objasni </a:t>
            </a:r>
            <a:r>
              <a:rPr lang="en-US" dirty="0" err="1"/>
              <a:t>izazov</a:t>
            </a:r>
            <a:r>
              <a:rPr lang="en-US" dirty="0"/>
              <a:t> </a:t>
            </a:r>
            <a:r>
              <a:rPr lang="sr-Latn-RS" dirty="0"/>
              <a:t>vremena</a:t>
            </a:r>
            <a:r>
              <a:rPr lang="en-US" dirty="0"/>
              <a:t>. </a:t>
            </a:r>
            <a:r>
              <a:rPr lang="sr-Latn-RS" dirty="0"/>
              <a:t>Treba da se naglasi da se ovaj izazov konkretno odnosi na izazov postojanja različitih vremenskih zova</a:t>
            </a:r>
            <a:r>
              <a:rPr lang="en-US" dirty="0"/>
              <a:t>.</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4130990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Transna</a:t>
            </a:r>
            <a:r>
              <a:rPr lang="sr-Latn-RS" dirty="0" err="1"/>
              <a:t>cionalna</a:t>
            </a:r>
            <a:r>
              <a:rPr lang="sr-Latn-RS" dirty="0"/>
              <a:t> krivična dela mogu da se dogode u različitim delovima sveta – koji u bilo kom datom trenutku ne moraju da budu u istim vremenskim zonama ili čak u istom danu</a:t>
            </a:r>
            <a:r>
              <a:rPr lang="en-US" dirty="0"/>
              <a:t>. </a:t>
            </a:r>
            <a:r>
              <a:rPr lang="sr-Latn-RS" dirty="0"/>
              <a:t>To može da predstavlja ozbiljan izazov što će biti prikazano na narednim slajdovima</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29740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Ovaj slajd pokazuje primer regiona koji imaju veliku vremensku razliku</a:t>
            </a:r>
            <a:r>
              <a:rPr lang="en-US" dirty="0"/>
              <a:t>. </a:t>
            </a:r>
          </a:p>
          <a:p>
            <a:endParaRPr lang="en-US" dirty="0"/>
          </a:p>
          <a:p>
            <a:r>
              <a:rPr lang="sr-Latn-RS" dirty="0"/>
              <a:t>V</a:t>
            </a:r>
            <a:r>
              <a:rPr lang="en-US" dirty="0" err="1"/>
              <a:t>ellington</a:t>
            </a:r>
            <a:r>
              <a:rPr lang="sr-Latn-RS" dirty="0"/>
              <a:t> na</a:t>
            </a:r>
            <a:r>
              <a:rPr lang="en-US" dirty="0"/>
              <a:t> N</a:t>
            </a:r>
            <a:r>
              <a:rPr lang="sr-Latn-RS" dirty="0"/>
              <a:t>ovom</a:t>
            </a:r>
            <a:r>
              <a:rPr lang="en-US" dirty="0"/>
              <a:t> </a:t>
            </a:r>
            <a:r>
              <a:rPr lang="en-US" dirty="0" err="1"/>
              <a:t>Zeland</a:t>
            </a:r>
            <a:r>
              <a:rPr lang="sr-Latn-RS" dirty="0"/>
              <a:t>u</a:t>
            </a:r>
            <a:r>
              <a:rPr lang="en-US" dirty="0"/>
              <a:t> </a:t>
            </a:r>
            <a:r>
              <a:rPr lang="en-US" dirty="0" err="1"/>
              <a:t>i</a:t>
            </a:r>
            <a:r>
              <a:rPr lang="en-US" dirty="0"/>
              <a:t> Ha</a:t>
            </a:r>
            <a:r>
              <a:rPr lang="sr-Latn-RS" dirty="0"/>
              <a:t>v</a:t>
            </a:r>
            <a:r>
              <a:rPr lang="en-US" dirty="0"/>
              <a:t>a</a:t>
            </a:r>
            <a:r>
              <a:rPr lang="sr-Latn-RS" dirty="0"/>
              <a:t>j</a:t>
            </a:r>
            <a:r>
              <a:rPr lang="en-US" dirty="0" err="1"/>
              <a:t>i</a:t>
            </a:r>
            <a:r>
              <a:rPr lang="sr-Latn-RS" dirty="0"/>
              <a:t> u</a:t>
            </a:r>
            <a:r>
              <a:rPr lang="en-US" dirty="0"/>
              <a:t> SA</a:t>
            </a:r>
            <a:r>
              <a:rPr lang="sr-Latn-RS" dirty="0"/>
              <a:t>D imaju vremensku razliku od </a:t>
            </a:r>
            <a:r>
              <a:rPr lang="en-US" dirty="0"/>
              <a:t>22 </a:t>
            </a:r>
            <a:r>
              <a:rPr lang="sr-Latn-RS" dirty="0"/>
              <a:t>sata</a:t>
            </a:r>
            <a:r>
              <a:rPr lang="en-US" dirty="0"/>
              <a:t> – </a:t>
            </a:r>
            <a:r>
              <a:rPr lang="sr-Latn-RS" dirty="0"/>
              <a:t>što znači da tokom većine sati svakog dana, Novi Zeland i Havaji imaju različite datume</a:t>
            </a:r>
            <a:r>
              <a:rPr lang="en-US" dirty="0"/>
              <a:t>.</a:t>
            </a:r>
            <a:endParaRPr lang="sr-Latn-RS" dirty="0"/>
          </a:p>
          <a:p>
            <a:endParaRPr 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18657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7D992BB-F2EF-46C3-B104-BD756EADB4E9}" type="slidenum">
              <a:rPr lang="en-GB" altLang="en-US">
                <a:solidFill>
                  <a:srgbClr val="000000"/>
                </a:solidFill>
              </a:rPr>
              <a:pPr eaLnBrk="1" hangingPunct="1">
                <a:spcBef>
                  <a:spcPct val="0"/>
                </a:spcBef>
              </a:pPr>
              <a:t>18</a:t>
            </a:fld>
            <a:endParaRPr lang="en-GB" altLang="en-US">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normAutofit fontScale="85000" lnSpcReduction="10000"/>
          </a:bodyPr>
          <a:lstStyle/>
          <a:p>
            <a:pPr eaLnBrk="1" hangingPunct="1"/>
            <a:r>
              <a:rPr lang="sr-Latn-RS" altLang="en-US" b="0" dirty="0"/>
              <a:t>Razlog zbog koga vremenske zone predstavljaju veoma veliki izazov je da je većina </a:t>
            </a:r>
            <a:r>
              <a:rPr lang="en-US" altLang="en-US" b="0" dirty="0" err="1"/>
              <a:t>elektronski</a:t>
            </a:r>
            <a:r>
              <a:rPr lang="sr-Latn-RS" altLang="en-US" b="0" dirty="0"/>
              <a:t>h</a:t>
            </a:r>
            <a:r>
              <a:rPr lang="en-US" altLang="en-US" b="0" dirty="0"/>
              <a:t> </a:t>
            </a:r>
            <a:r>
              <a:rPr lang="en-US" altLang="en-US" b="0" dirty="0" err="1"/>
              <a:t>dokaz</a:t>
            </a:r>
            <a:r>
              <a:rPr lang="sr-Latn-RS" altLang="en-US" b="0" dirty="0"/>
              <a:t>a</a:t>
            </a:r>
            <a:r>
              <a:rPr lang="en-US" altLang="en-US" b="0" dirty="0"/>
              <a:t> </a:t>
            </a:r>
            <a:r>
              <a:rPr lang="en-US" altLang="en-US" b="0" dirty="0" err="1"/>
              <a:t>povezan</a:t>
            </a:r>
            <a:r>
              <a:rPr lang="sr-Latn-RS" altLang="en-US" b="0" dirty="0"/>
              <a:t>a</a:t>
            </a:r>
            <a:r>
              <a:rPr lang="en-US" altLang="en-US" b="0" dirty="0"/>
              <a:t> </a:t>
            </a:r>
            <a:r>
              <a:rPr lang="en-US" altLang="en-US" b="0" dirty="0" err="1"/>
              <a:t>sa</a:t>
            </a:r>
            <a:r>
              <a:rPr lang="en-US" altLang="en-US" b="0" dirty="0"/>
              <a:t> </a:t>
            </a:r>
            <a:r>
              <a:rPr lang="sr-Latn-RS" altLang="en-US" b="0" dirty="0"/>
              <a:t>posebnom vremenskom oznakom</a:t>
            </a:r>
            <a:r>
              <a:rPr lang="en-US" altLang="en-US" b="0" dirty="0"/>
              <a:t>. T</a:t>
            </a:r>
            <a:r>
              <a:rPr lang="sr-Latn-RS" altLang="en-US" b="0" dirty="0"/>
              <a:t>o znači da se u zahtevu za </a:t>
            </a:r>
            <a:r>
              <a:rPr lang="en-US" altLang="en-US" b="0" dirty="0" err="1"/>
              <a:t>uzajamn</a:t>
            </a:r>
            <a:r>
              <a:rPr lang="sr-Latn-RS" altLang="en-US" b="0" dirty="0"/>
              <a:t>u</a:t>
            </a:r>
            <a:r>
              <a:rPr lang="en-US" altLang="en-US" b="0" dirty="0"/>
              <a:t> </a:t>
            </a:r>
            <a:r>
              <a:rPr lang="en-US" altLang="en-US" b="0" dirty="0" err="1"/>
              <a:t>pomoć</a:t>
            </a:r>
            <a:r>
              <a:rPr lang="sr-Latn-RS" altLang="en-US" b="0" dirty="0"/>
              <a:t> često navodi konkretno vreme za podatke koje traži</a:t>
            </a:r>
            <a:r>
              <a:rPr lang="en-US" altLang="en-US" b="0" dirty="0"/>
              <a:t>. </a:t>
            </a:r>
            <a:r>
              <a:rPr lang="sr-Latn-RS" altLang="en-US" b="0" dirty="0"/>
              <a:t>Na primer, jedna strana može da drugoj strani uputi zahtev da zatraži zaštitu sačuvanih </a:t>
            </a:r>
            <a:r>
              <a:rPr lang="en-US" altLang="en-US" b="0" dirty="0" err="1"/>
              <a:t>računarski</a:t>
            </a:r>
            <a:r>
              <a:rPr lang="sr-Latn-RS" altLang="en-US" b="0" dirty="0"/>
              <a:t>h</a:t>
            </a:r>
            <a:r>
              <a:rPr lang="en-US" altLang="en-US" b="0" dirty="0"/>
              <a:t> </a:t>
            </a:r>
            <a:r>
              <a:rPr lang="en-US" altLang="en-US" b="0" dirty="0" err="1"/>
              <a:t>poda</a:t>
            </a:r>
            <a:r>
              <a:rPr lang="sr-Latn-RS" altLang="en-US" b="0" dirty="0"/>
              <a:t>taka koji su preneti u određeno vreme</a:t>
            </a:r>
            <a:r>
              <a:rPr lang="en-US" altLang="en-US" b="0" dirty="0"/>
              <a:t>. </a:t>
            </a:r>
            <a:r>
              <a:rPr lang="sr-Latn-RS" altLang="en-US" b="0" dirty="0"/>
              <a:t>Ako postoji nejasnoća u pogledu vremenske zone, moguće je da će zamoljena strana zaštiti podatke iz nekog drugog vremena a da će se podaci koje se zapravo traže biti izgubljeni</a:t>
            </a:r>
            <a:r>
              <a:rPr lang="en-US" altLang="en-US" b="0" dirty="0"/>
              <a:t>.</a:t>
            </a:r>
          </a:p>
          <a:p>
            <a:pPr eaLnBrk="1" hangingPunct="1"/>
            <a:endParaRPr lang="en-US" altLang="en-US" b="0" dirty="0"/>
          </a:p>
          <a:p>
            <a:pPr eaLnBrk="1" hangingPunct="1"/>
            <a:r>
              <a:rPr lang="sr-Latn-RS" altLang="en-US" b="0" dirty="0"/>
              <a:t>Važnost vremenskih zona je naglašena kada se radi o korišćenju </a:t>
            </a:r>
            <a:r>
              <a:rPr lang="en-US" altLang="en-US" b="0" dirty="0"/>
              <a:t>IP a</a:t>
            </a:r>
            <a:r>
              <a:rPr lang="sr-Latn-RS" altLang="en-US" b="0" dirty="0"/>
              <a:t>dresa za</a:t>
            </a:r>
            <a:r>
              <a:rPr lang="en-US" altLang="en-US" b="0" dirty="0"/>
              <a:t> </a:t>
            </a:r>
            <a:r>
              <a:rPr lang="en-US" altLang="en-US" b="0" dirty="0" err="1"/>
              <a:t>identif</a:t>
            </a:r>
            <a:r>
              <a:rPr lang="sr-Latn-RS" altLang="en-US" b="0" dirty="0" err="1"/>
              <a:t>ikovanje</a:t>
            </a:r>
            <a:r>
              <a:rPr lang="en-US" altLang="en-US" b="0" dirty="0"/>
              <a:t> </a:t>
            </a:r>
            <a:r>
              <a:rPr lang="en-US" altLang="en-US" b="0" dirty="0" err="1"/>
              <a:t>osumnjičeni</a:t>
            </a:r>
            <a:r>
              <a:rPr lang="sr-Latn-RS" altLang="en-US" b="0" dirty="0"/>
              <a:t>h</a:t>
            </a:r>
            <a:r>
              <a:rPr lang="en-US" altLang="en-US" b="0" dirty="0"/>
              <a:t>. </a:t>
            </a:r>
            <a:r>
              <a:rPr lang="sr-Latn-RS" altLang="en-US" b="0" dirty="0"/>
              <a:t>Važno je da t</a:t>
            </a:r>
            <a:r>
              <a:rPr lang="en-US" altLang="en-US" b="0" dirty="0" err="1"/>
              <a:t>rener</a:t>
            </a:r>
            <a:r>
              <a:rPr lang="en-US" altLang="en-US" b="0" dirty="0"/>
              <a:t> </a:t>
            </a:r>
            <a:r>
              <a:rPr lang="sr-Latn-RS" altLang="en-US" b="0" dirty="0"/>
              <a:t>objasni razliku između statičke IP adrese i dinamičke IP adrese</a:t>
            </a:r>
            <a:r>
              <a:rPr lang="en-US" altLang="en-US" b="0" dirty="0"/>
              <a:t>:</a:t>
            </a:r>
          </a:p>
          <a:p>
            <a:pPr marL="228600" indent="-228600" eaLnBrk="1" hangingPunct="1">
              <a:buAutoNum type="alphaLcParenR"/>
            </a:pPr>
            <a:r>
              <a:rPr lang="sr-Latn-RS" altLang="en-US" b="0" dirty="0"/>
              <a:t>Statička IP adresa ja kada se jedna IP adresa dodeljuje pojedinačnom kompjuteru za stalno</a:t>
            </a:r>
            <a:endParaRPr lang="en-US" altLang="en-US" b="0" dirty="0"/>
          </a:p>
          <a:p>
            <a:pPr marL="228600" indent="-228600" eaLnBrk="1" hangingPunct="1">
              <a:buAutoNum type="alphaLcParenR"/>
            </a:pPr>
            <a:r>
              <a:rPr lang="sr-Latn-RS" altLang="en-US" b="0" dirty="0"/>
              <a:t>Dinamička IP adresa je kada se IP adresa dodeljuje korisniku tokom trajanja sesije na internetu</a:t>
            </a:r>
            <a:r>
              <a:rPr lang="en-US" altLang="en-US" b="0" dirty="0"/>
              <a:t>. </a:t>
            </a:r>
            <a:r>
              <a:rPr lang="sr-Latn-RS" altLang="en-US" b="0" dirty="0"/>
              <a:t>Ista ta adresa se može ponovo dodeliti nekom drugom korisniku odmah pošto se prvi korisnik isključi</a:t>
            </a:r>
            <a:r>
              <a:rPr lang="en-US" altLang="en-US" b="0" dirty="0"/>
              <a:t>.</a:t>
            </a:r>
          </a:p>
          <a:p>
            <a:pPr marL="228600" indent="-228600" eaLnBrk="1" hangingPunct="1">
              <a:buAutoNum type="alphaLcParenR"/>
            </a:pPr>
            <a:endParaRPr lang="en-US" altLang="en-US" b="0" dirty="0"/>
          </a:p>
          <a:p>
            <a:pPr marL="0" indent="0" eaLnBrk="1" hangingPunct="1">
              <a:buNone/>
            </a:pPr>
            <a:r>
              <a:rPr lang="en-US" altLang="en-US" b="0" dirty="0" err="1"/>
              <a:t>Trener</a:t>
            </a:r>
            <a:r>
              <a:rPr lang="en-US" altLang="en-US" b="0" dirty="0"/>
              <a:t> </a:t>
            </a:r>
            <a:r>
              <a:rPr lang="sr-Latn-RS" altLang="en-US" b="0" dirty="0"/>
              <a:t>mora da objasni da vreme i vremenske zone nisu toliko važne u identifikovanju lica koja koriste statičke IP adrese</a:t>
            </a:r>
            <a:r>
              <a:rPr lang="en-US" altLang="en-US" b="0" dirty="0"/>
              <a:t>, </a:t>
            </a:r>
            <a:r>
              <a:rPr lang="sr-Latn-RS" altLang="en-US" b="0" dirty="0"/>
              <a:t>ali je izuzetno važno kada se radi o licima koja koriste dinamičke IP adrese</a:t>
            </a:r>
            <a:r>
              <a:rPr lang="en-US" altLang="en-US" b="0" dirty="0"/>
              <a:t>. T</a:t>
            </a:r>
            <a:r>
              <a:rPr lang="sr-Latn-RS" altLang="en-US" b="0" dirty="0"/>
              <a:t>o je zbog toga što pogrešna vremenska oznaka može da dovede do identifikacije pogrešnog lica i uplitanja nedužne osobe</a:t>
            </a:r>
            <a:r>
              <a:rPr lang="en-US" altLang="en-US" b="0" dirty="0"/>
              <a:t>.</a:t>
            </a:r>
          </a:p>
          <a:p>
            <a:pPr marL="0" indent="0" eaLnBrk="1" hangingPunct="1">
              <a:buNone/>
            </a:pPr>
            <a:endParaRPr lang="en-US" altLang="en-US" b="0" dirty="0"/>
          </a:p>
          <a:p>
            <a:pPr marL="0" indent="0" eaLnBrk="1" hangingPunct="1">
              <a:buNone/>
            </a:pPr>
            <a:r>
              <a:rPr lang="sr-Latn-RS" altLang="en-US" b="0" dirty="0"/>
              <a:t>Ilustrativni primer: </a:t>
            </a:r>
            <a:r>
              <a:rPr lang="en-US" altLang="en-US" b="0" dirty="0" err="1"/>
              <a:t>Trener</a:t>
            </a:r>
            <a:r>
              <a:rPr lang="en-US" altLang="en-US" b="0" dirty="0"/>
              <a:t> </a:t>
            </a:r>
            <a:r>
              <a:rPr lang="sr-Latn-RS" altLang="en-US" b="0" dirty="0"/>
              <a:t>može da objasni sledeće </a:t>
            </a:r>
            <a:r>
              <a:rPr lang="en-US" altLang="en-US" b="0" dirty="0"/>
              <a:t>N</a:t>
            </a:r>
            <a:r>
              <a:rPr lang="sr-Latn-RS" altLang="en-US" b="0" dirty="0"/>
              <a:t>ovi</a:t>
            </a:r>
            <a:r>
              <a:rPr lang="en-US" altLang="en-US" b="0" dirty="0"/>
              <a:t> </a:t>
            </a:r>
            <a:r>
              <a:rPr lang="en-US" altLang="en-US" b="0" dirty="0" err="1"/>
              <a:t>Zeland</a:t>
            </a:r>
            <a:r>
              <a:rPr lang="en-US" altLang="en-US" b="0" dirty="0"/>
              <a:t> </a:t>
            </a:r>
            <a:r>
              <a:rPr lang="sr-Latn-RS" altLang="en-US" b="0" dirty="0"/>
              <a:t>pošalje zahtev tražeći informacije </a:t>
            </a:r>
            <a:r>
              <a:rPr lang="en-US" altLang="en-US" b="0" dirty="0"/>
              <a:t>u </a:t>
            </a:r>
            <a:r>
              <a:rPr lang="en-US" altLang="en-US" b="0" dirty="0" err="1"/>
              <a:t>vezi</a:t>
            </a:r>
            <a:r>
              <a:rPr lang="en-US" altLang="en-US" b="0" dirty="0"/>
              <a:t> </a:t>
            </a:r>
            <a:r>
              <a:rPr lang="en-US" altLang="en-US" b="0" dirty="0" err="1"/>
              <a:t>sa</a:t>
            </a:r>
            <a:r>
              <a:rPr lang="en-US" altLang="en-US" b="0" dirty="0"/>
              <a:t> </a:t>
            </a:r>
            <a:r>
              <a:rPr lang="sr-Latn-RS" altLang="en-US" b="0" dirty="0"/>
              <a:t>komunikacijom koju je ostvarilo lice na Havajima u ponedeljak u</a:t>
            </a:r>
            <a:r>
              <a:rPr lang="en-US" altLang="en-US" b="0" dirty="0"/>
              <a:t>12</a:t>
            </a:r>
            <a:r>
              <a:rPr lang="sr-Latn-RS" altLang="en-US" b="0" dirty="0"/>
              <a:t>:00</a:t>
            </a:r>
            <a:r>
              <a:rPr lang="en-US" altLang="en-US" b="0" dirty="0"/>
              <a:t> </a:t>
            </a:r>
            <a:r>
              <a:rPr lang="sr-Latn-RS" altLang="en-US" b="0" dirty="0"/>
              <a:t>po </a:t>
            </a:r>
            <a:r>
              <a:rPr lang="sr-Latn-RS" altLang="en-US" b="0" dirty="0" err="1"/>
              <a:t>Velingtonskom</a:t>
            </a:r>
            <a:r>
              <a:rPr lang="sr-Latn-RS" altLang="en-US" b="0" dirty="0"/>
              <a:t> vremenu </a:t>
            </a:r>
            <a:r>
              <a:rPr lang="en-US" altLang="en-US" b="0" dirty="0"/>
              <a:t>(</a:t>
            </a:r>
            <a:r>
              <a:rPr lang="sr-Latn-RS" altLang="en-US" b="0" dirty="0"/>
              <a:t>nedelja</a:t>
            </a:r>
            <a:r>
              <a:rPr lang="en-US" altLang="en-US" b="0" dirty="0"/>
              <a:t> 10</a:t>
            </a:r>
            <a:r>
              <a:rPr lang="sr-Latn-RS" altLang="en-US" b="0" dirty="0"/>
              <a:t>:00</a:t>
            </a:r>
            <a:r>
              <a:rPr lang="en-US" altLang="en-US" b="0" dirty="0"/>
              <a:t> </a:t>
            </a:r>
            <a:r>
              <a:rPr lang="sr-Latn-RS" altLang="en-US" b="0" dirty="0"/>
              <a:t>po havajskom vremenu</a:t>
            </a:r>
            <a:r>
              <a:rPr lang="en-US" altLang="en-US" b="0" dirty="0"/>
              <a:t>). </a:t>
            </a:r>
            <a:r>
              <a:rPr lang="sr-Latn-RS" altLang="en-US" b="0" dirty="0"/>
              <a:t>U svom zahtevu ne navodi vremensku zonu</a:t>
            </a:r>
            <a:r>
              <a:rPr lang="en-US" altLang="en-US" b="0" dirty="0"/>
              <a:t>.</a:t>
            </a:r>
            <a:r>
              <a:rPr lang="sr-Latn-RS" altLang="en-US" b="0" dirty="0"/>
              <a:t> Država koja odgovara na zahtev pretpostavlja da je navedeno vreme Standardno havajsko vreme i dostavlja tu informaciju</a:t>
            </a:r>
            <a:r>
              <a:rPr lang="en-US" altLang="en-US" b="0" dirty="0"/>
              <a:t>. T</a:t>
            </a:r>
            <a:r>
              <a:rPr lang="sr-Latn-RS" altLang="en-US" b="0" dirty="0"/>
              <a:t>o dovodi do toga da Novi Zeland identifikuje pogrešnu osobu</a:t>
            </a:r>
            <a:r>
              <a:rPr lang="en-US" altLang="en-US" b="0" dirty="0"/>
              <a:t>.</a:t>
            </a:r>
          </a:p>
        </p:txBody>
      </p:sp>
    </p:spTree>
    <p:extLst>
      <p:ext uri="{BB962C8B-B14F-4D97-AF65-F5344CB8AC3E}">
        <p14:creationId xmlns:p14="http://schemas.microsoft.com/office/powerpoint/2010/main" val="309478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se objašnjava rešenje za vremenske izazove</a:t>
            </a:r>
            <a:r>
              <a:rPr lang="en-US" dirty="0"/>
              <a:t> </a:t>
            </a:r>
            <a:r>
              <a:rPr lang="en-US" dirty="0" err="1"/>
              <a:t>međunarodn</a:t>
            </a:r>
            <a:r>
              <a:rPr lang="sr-Latn-RS" dirty="0"/>
              <a:t>e</a:t>
            </a:r>
            <a:r>
              <a:rPr lang="en-US" dirty="0"/>
              <a:t> </a:t>
            </a:r>
            <a:r>
              <a:rPr lang="en-US" dirty="0" err="1"/>
              <a:t>saradnj</a:t>
            </a:r>
            <a:r>
              <a:rPr lang="sr-Latn-RS" dirty="0"/>
              <a:t>e </a:t>
            </a:r>
            <a:r>
              <a:rPr lang="en-US" dirty="0" err="1"/>
              <a:t>povezan</a:t>
            </a:r>
            <a:r>
              <a:rPr lang="sr-Latn-RS" dirty="0"/>
              <a:t>e</a:t>
            </a:r>
            <a:r>
              <a:rPr lang="en-US" dirty="0"/>
              <a:t> </a:t>
            </a:r>
            <a:r>
              <a:rPr lang="en-US" dirty="0" err="1"/>
              <a:t>sa</a:t>
            </a:r>
            <a:r>
              <a:rPr lang="en-US" dirty="0"/>
              <a:t> </a:t>
            </a:r>
            <a:r>
              <a:rPr lang="en-US" dirty="0" err="1"/>
              <a:t>elektronski</a:t>
            </a:r>
            <a:r>
              <a:rPr lang="sr-Latn-RS" dirty="0"/>
              <a:t>m</a:t>
            </a:r>
            <a:r>
              <a:rPr lang="en-US" dirty="0"/>
              <a:t> </a:t>
            </a:r>
            <a:r>
              <a:rPr lang="en-US" dirty="0" err="1"/>
              <a:t>dokazi</a:t>
            </a:r>
            <a:r>
              <a:rPr lang="sr-Latn-RS" dirty="0"/>
              <a:t>ma</a:t>
            </a:r>
            <a:r>
              <a:rPr lang="en-US" dirty="0"/>
              <a:t> – </a:t>
            </a:r>
            <a:r>
              <a:rPr lang="sr-Latn-RS" dirty="0"/>
              <a:t>a to je da se uvek navede vremenska zona za </a:t>
            </a:r>
            <a:r>
              <a:rPr lang="sr-Latn-RS" dirty="0" err="1"/>
              <a:t>svku</a:t>
            </a:r>
            <a:r>
              <a:rPr lang="sr-Latn-RS" dirty="0"/>
              <a:t> oznaku</a:t>
            </a:r>
            <a:r>
              <a:rPr lang="en-US" dirty="0"/>
              <a:t>. </a:t>
            </a:r>
          </a:p>
          <a:p>
            <a:endParaRPr lang="en-US" dirty="0"/>
          </a:p>
          <a:p>
            <a:r>
              <a:rPr lang="sr-Latn-RS" dirty="0"/>
              <a:t>Osim toga, kao dodatnu meru predostrožnosti, država molilja treba da izbegava da izmeša vremenske zone u jednom zahtevu </a:t>
            </a:r>
            <a:r>
              <a:rPr lang="en-US" dirty="0"/>
              <a:t>(</a:t>
            </a:r>
            <a:r>
              <a:rPr lang="sr-Latn-RS" dirty="0"/>
              <a:t>na primer, da na jednom mestu pomene Standardno vreme Novog Zelanda a na drugom mestu Standardno vreme Havaja, jer to može da dovede do konfuzije</a:t>
            </a:r>
            <a:r>
              <a:rPr lang="en-US" dirty="0"/>
              <a:t>. </a:t>
            </a:r>
          </a:p>
          <a:p>
            <a:endParaRPr lang="en-US" dirty="0"/>
          </a:p>
          <a:p>
            <a:r>
              <a:rPr lang="sr-Latn-RS" dirty="0"/>
              <a:t>Kao najbolja praksa, osim ako zamoljena država zahteva drugačije, </a:t>
            </a:r>
            <a:r>
              <a:rPr lang="en-US" dirty="0"/>
              <a:t>As a best practice, unless otherwise requested by the requested state, </a:t>
            </a:r>
            <a:r>
              <a:rPr lang="sr-Latn-RS" dirty="0"/>
              <a:t>korisno je da se koristi ili Koordinisano univerzalno vreme </a:t>
            </a:r>
            <a:r>
              <a:rPr lang="en-US" dirty="0"/>
              <a:t>(UTC) </a:t>
            </a:r>
            <a:r>
              <a:rPr lang="en-US" dirty="0" err="1"/>
              <a:t>ili</a:t>
            </a:r>
            <a:r>
              <a:rPr lang="en-US" dirty="0"/>
              <a:t> </a:t>
            </a:r>
            <a:r>
              <a:rPr lang="sr-Latn-RS" dirty="0"/>
              <a:t>vremenska zona zamoljene države</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770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noProof="0" dirty="0"/>
              <a:t>Na ovom slajdu su prikazani ciljevi ove sesije. U njima je istaknuto ono što učesnici treba da očekuju da će naučiti iz slajdova. Učesnicima se može reći da ćete se vratiti na ovaj slajd na kraju sesije kako bi se procenilo da li su ciljevi ostvareni. </a:t>
            </a:r>
          </a:p>
          <a:p>
            <a:endParaRPr lang="sr-Latn-RS" noProof="0" dirty="0"/>
          </a:p>
          <a:p>
            <a:endParaRPr lang="sr-Latn-RS"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2740240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se navodi četvrti</a:t>
            </a:r>
            <a:r>
              <a:rPr lang="en-US" dirty="0"/>
              <a:t> </a:t>
            </a:r>
            <a:r>
              <a:rPr lang="en-US" dirty="0" err="1"/>
              <a:t>izazov</a:t>
            </a:r>
            <a:r>
              <a:rPr lang="en-US" dirty="0"/>
              <a:t> </a:t>
            </a:r>
            <a:r>
              <a:rPr lang="en-US" dirty="0" err="1"/>
              <a:t>međunarodn</a:t>
            </a:r>
            <a:r>
              <a:rPr lang="sr-Latn-RS" dirty="0"/>
              <a:t>e</a:t>
            </a:r>
            <a:r>
              <a:rPr lang="en-US" dirty="0"/>
              <a:t> </a:t>
            </a:r>
            <a:r>
              <a:rPr lang="en-US" dirty="0" err="1"/>
              <a:t>saradnj</a:t>
            </a:r>
            <a:r>
              <a:rPr lang="sr-Latn-RS" dirty="0"/>
              <a:t>e</a:t>
            </a:r>
            <a:r>
              <a:rPr lang="en-US" dirty="0"/>
              <a:t> </a:t>
            </a:r>
            <a:r>
              <a:rPr lang="en-US" dirty="0" err="1"/>
              <a:t>povezan</a:t>
            </a:r>
            <a:r>
              <a:rPr lang="en-US" dirty="0"/>
              <a:t> </a:t>
            </a:r>
            <a:r>
              <a:rPr lang="en-US" dirty="0" err="1"/>
              <a:t>sa</a:t>
            </a:r>
            <a:r>
              <a:rPr lang="en-US" dirty="0"/>
              <a:t> </a:t>
            </a:r>
            <a:r>
              <a:rPr lang="en-US" dirty="0" err="1"/>
              <a:t>elektronski</a:t>
            </a:r>
            <a:r>
              <a:rPr lang="sr-Latn-RS" dirty="0"/>
              <a:t>m</a:t>
            </a:r>
            <a:r>
              <a:rPr lang="en-US" dirty="0"/>
              <a:t> </a:t>
            </a:r>
            <a:r>
              <a:rPr lang="en-US" dirty="0" err="1"/>
              <a:t>dokazi</a:t>
            </a:r>
            <a:r>
              <a:rPr lang="sr-Latn-RS" dirty="0"/>
              <a:t>ma</a:t>
            </a:r>
            <a:r>
              <a:rPr lang="en-US" dirty="0"/>
              <a:t>. </a:t>
            </a:r>
          </a:p>
          <a:p>
            <a:endParaRPr lang="en-US" dirty="0"/>
          </a:p>
          <a:p>
            <a:r>
              <a:rPr lang="sr-Latn-RS" dirty="0"/>
              <a:t>Trener treba da kratko objasni </a:t>
            </a:r>
            <a:r>
              <a:rPr lang="en-US" dirty="0" err="1"/>
              <a:t>izazov</a:t>
            </a:r>
            <a:r>
              <a:rPr lang="en-US" dirty="0"/>
              <a:t> </a:t>
            </a:r>
            <a:r>
              <a:rPr lang="sr-Latn-RS" dirty="0"/>
              <a:t>različitih pravnih tradicija</a:t>
            </a:r>
            <a:r>
              <a:rPr lang="en-US" dirty="0"/>
              <a:t>. </a:t>
            </a:r>
            <a:r>
              <a:rPr lang="sr-Latn-RS" dirty="0"/>
              <a:t>Ovo treba naglasiti kao jedan od najvećih izazova </a:t>
            </a:r>
            <a:r>
              <a:rPr lang="en-US" dirty="0" err="1"/>
              <a:t>međunarodn</a:t>
            </a:r>
            <a:r>
              <a:rPr lang="sr-Latn-RS" dirty="0"/>
              <a:t>e</a:t>
            </a:r>
            <a:r>
              <a:rPr lang="en-US" dirty="0"/>
              <a:t> </a:t>
            </a:r>
            <a:r>
              <a:rPr lang="en-US" dirty="0" err="1"/>
              <a:t>saradnj</a:t>
            </a:r>
            <a:r>
              <a:rPr lang="sr-Latn-RS" dirty="0"/>
              <a:t>e</a:t>
            </a:r>
            <a:r>
              <a:rPr lang="en-US" dirty="0"/>
              <a:t> – </a:t>
            </a:r>
            <a:r>
              <a:rPr lang="sr-Latn-RS" dirty="0"/>
              <a:t>i generalno i u vezi sa </a:t>
            </a:r>
            <a:r>
              <a:rPr lang="en-US" dirty="0" err="1"/>
              <a:t>elektronski</a:t>
            </a:r>
            <a:r>
              <a:rPr lang="sr-Latn-RS" dirty="0"/>
              <a:t>m</a:t>
            </a:r>
            <a:r>
              <a:rPr lang="en-US" dirty="0"/>
              <a:t> </a:t>
            </a:r>
            <a:r>
              <a:rPr lang="en-US" dirty="0" err="1"/>
              <a:t>dokazi</a:t>
            </a:r>
            <a:r>
              <a:rPr lang="sr-Latn-RS" dirty="0"/>
              <a:t>ma</a:t>
            </a:r>
            <a:r>
              <a:rPr lang="en-US" dirty="0"/>
              <a:t>. </a:t>
            </a:r>
            <a:endParaRPr lang="en-PK" dirty="0"/>
          </a:p>
          <a:p>
            <a:endParaRPr lang="en-US" dirty="0"/>
          </a:p>
          <a:p>
            <a:r>
              <a:rPr lang="en-US" dirty="0"/>
              <a:t>Source of image: </a:t>
            </a:r>
            <a:r>
              <a:rPr lang="en-US" dirty="0">
                <a:hlinkClick r:id="rId3"/>
              </a:rPr>
              <a:t>https://www.shutterstock.com/image-vector/world-map-color-bright-political-vector-1723875631</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623824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Trener</a:t>
            </a:r>
            <a:r>
              <a:rPr lang="en-US" dirty="0"/>
              <a:t> </a:t>
            </a:r>
            <a:r>
              <a:rPr lang="sr-Latn-RS" dirty="0"/>
              <a:t>može da koristi ovaj slajd da predstavi tri glavne pravne tradicije koje postoje na svetu</a:t>
            </a:r>
            <a:r>
              <a:rPr lang="en-US" dirty="0"/>
              <a:t> – c</a:t>
            </a:r>
            <a:r>
              <a:rPr lang="sr-Latn-RS" dirty="0"/>
              <a:t>tradicija </a:t>
            </a:r>
            <a:r>
              <a:rPr lang="sr-Latn-RS" dirty="0" err="1"/>
              <a:t>precedentnog</a:t>
            </a:r>
            <a:r>
              <a:rPr lang="sr-Latn-RS" dirty="0"/>
              <a:t> prava</a:t>
            </a:r>
            <a:r>
              <a:rPr lang="en-US" dirty="0"/>
              <a:t>, </a:t>
            </a:r>
            <a:r>
              <a:rPr lang="sr-Latn-RS" dirty="0"/>
              <a:t>tradicija kontinentalnog prava </a:t>
            </a:r>
            <a:r>
              <a:rPr lang="en-US" dirty="0" err="1"/>
              <a:t>i</a:t>
            </a:r>
            <a:r>
              <a:rPr lang="en-US" dirty="0"/>
              <a:t> </a:t>
            </a:r>
            <a:r>
              <a:rPr lang="sr-Latn-RS" dirty="0"/>
              <a:t>tradicija islamskog prava</a:t>
            </a:r>
            <a:r>
              <a:rPr lang="en-US" dirty="0"/>
              <a:t>. </a:t>
            </a:r>
            <a:r>
              <a:rPr lang="en-US" dirty="0" err="1"/>
              <a:t>Trener</a:t>
            </a:r>
            <a:r>
              <a:rPr lang="en-US" dirty="0"/>
              <a:t> </a:t>
            </a:r>
            <a:r>
              <a:rPr lang="sr-Latn-RS" dirty="0"/>
              <a:t>može da objasni da je većina zemalja zapravo prihvatila hibridni pravni sistem, koji kombinuje jednu ili više pravnih tradicija</a:t>
            </a:r>
            <a:r>
              <a:rPr lang="en-US" dirty="0"/>
              <a:t>. </a:t>
            </a:r>
          </a:p>
          <a:p>
            <a:endParaRPr lang="en-US" dirty="0"/>
          </a:p>
          <a:p>
            <a:r>
              <a:rPr lang="en-US" dirty="0" err="1"/>
              <a:t>Trener</a:t>
            </a:r>
            <a:r>
              <a:rPr lang="sr-Latn-RS" dirty="0"/>
              <a:t> može da objasni da će se svaki pravni sistem </a:t>
            </a:r>
            <a:r>
              <a:rPr lang="en-US" dirty="0"/>
              <a:t> </a:t>
            </a:r>
            <a:r>
              <a:rPr lang="sr-Latn-RS" dirty="0"/>
              <a:t>posmatrati široko pošto razlike između </a:t>
            </a:r>
            <a:r>
              <a:rPr lang="en-US" dirty="0" err="1"/>
              <a:t>pravni</a:t>
            </a:r>
            <a:r>
              <a:rPr lang="sr-Latn-RS" dirty="0"/>
              <a:t>h</a:t>
            </a:r>
            <a:r>
              <a:rPr lang="en-US" dirty="0"/>
              <a:t> </a:t>
            </a:r>
            <a:r>
              <a:rPr lang="en-US" dirty="0" err="1"/>
              <a:t>sistem</a:t>
            </a:r>
            <a:r>
              <a:rPr lang="sr-Latn-RS" dirty="0"/>
              <a:t>a</a:t>
            </a:r>
            <a:r>
              <a:rPr lang="en-US" dirty="0"/>
              <a:t> </a:t>
            </a:r>
            <a:r>
              <a:rPr lang="sr-Latn-RS" dirty="0"/>
              <a:t>predstavljaju značajne</a:t>
            </a:r>
            <a:r>
              <a:rPr lang="en-US" dirty="0"/>
              <a:t> </a:t>
            </a:r>
            <a:r>
              <a:rPr lang="en-US" dirty="0" err="1"/>
              <a:t>izazov</a:t>
            </a:r>
            <a:r>
              <a:rPr lang="sr-Latn-RS" dirty="0"/>
              <a:t>e koji se stavljaju pred </a:t>
            </a:r>
            <a:r>
              <a:rPr lang="sr-Latn-RS" b="1" dirty="0"/>
              <a:t>pojednostavljene/delotvorne/uređene</a:t>
            </a:r>
            <a:r>
              <a:rPr lang="en-US" dirty="0"/>
              <a:t> </a:t>
            </a:r>
            <a:r>
              <a:rPr lang="en-US" dirty="0" err="1"/>
              <a:t>međunarodn</a:t>
            </a:r>
            <a:r>
              <a:rPr lang="sr-Latn-RS" dirty="0"/>
              <a:t>e</a:t>
            </a:r>
            <a:r>
              <a:rPr lang="en-US" dirty="0"/>
              <a:t> </a:t>
            </a:r>
            <a:r>
              <a:rPr lang="en-US" dirty="0" err="1"/>
              <a:t>saradnj</a:t>
            </a:r>
            <a:r>
              <a:rPr lang="sr-Latn-RS" dirty="0"/>
              <a:t>e</a:t>
            </a:r>
            <a:r>
              <a:rPr lang="en-US" dirty="0"/>
              <a:t> – </a:t>
            </a:r>
            <a:r>
              <a:rPr lang="sr-Latn-RS" dirty="0"/>
              <a:t>naročito zbog toga što se zakonski zahtevi u vezi sa procedurama i prihvatljivošću razlikuju u svakom pravnom sistemu</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1904415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su date neke glavne karakteristike pravne tradicije </a:t>
            </a:r>
            <a:r>
              <a:rPr lang="sr-Latn-RS" dirty="0" err="1"/>
              <a:t>precedentnog</a:t>
            </a:r>
            <a:r>
              <a:rPr lang="sr-Latn-RS" dirty="0"/>
              <a:t> prava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1545899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su date neke glavne karakteristike pravne tradicije kontinentalnog prava</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283544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ovom slajdu su date neke glavne karakteristike pravne tradicije islamskog prava</a:t>
            </a:r>
            <a:r>
              <a:rPr lang="en-US" dirty="0"/>
              <a:t>.</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933760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ovom slajdu se objašnjava kako je većina zemalja zapravo usvojila hibrid najmanje dva različita pravna sistema</a:t>
            </a:r>
            <a:r>
              <a:rPr lang="en-US" dirty="0"/>
              <a:t>. </a:t>
            </a:r>
            <a:r>
              <a:rPr lang="sr-Latn-RS" dirty="0"/>
              <a:t>Na slajdu je dat </a:t>
            </a:r>
            <a:r>
              <a:rPr lang="en-US" dirty="0"/>
              <a:t>primer Mauri</a:t>
            </a:r>
            <a:r>
              <a:rPr lang="sr-Latn-RS" dirty="0" err="1"/>
              <a:t>cij</a:t>
            </a:r>
            <a:r>
              <a:rPr lang="en-US" dirty="0"/>
              <a:t>us</a:t>
            </a:r>
            <a:r>
              <a:rPr lang="sr-Latn-RS" dirty="0"/>
              <a:t>a kao glavni primer zemlje sa hibridnim </a:t>
            </a:r>
            <a:r>
              <a:rPr lang="en-US" dirty="0" err="1"/>
              <a:t>pravni</a:t>
            </a:r>
            <a:r>
              <a:rPr lang="sr-Latn-RS" dirty="0"/>
              <a:t>m</a:t>
            </a:r>
            <a:r>
              <a:rPr lang="en-US" dirty="0"/>
              <a:t> </a:t>
            </a:r>
            <a:r>
              <a:rPr lang="en-US" dirty="0" err="1"/>
              <a:t>sistem</a:t>
            </a:r>
            <a:r>
              <a:rPr lang="sr-Latn-RS" dirty="0"/>
              <a:t>om</a:t>
            </a:r>
            <a:r>
              <a:rPr lang="en-US" dirty="0"/>
              <a:t> – </a:t>
            </a:r>
            <a:r>
              <a:rPr lang="sr-Latn-RS" dirty="0"/>
              <a:t>zbog njegove istorije i demografije</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Trener</a:t>
            </a:r>
            <a:r>
              <a:rPr lang="en-US" dirty="0"/>
              <a:t> </a:t>
            </a:r>
            <a:r>
              <a:rPr lang="sr-Latn-RS" dirty="0"/>
              <a:t>takođe može da objasni da zemlje iz primera sa prethodnih slajdova koje imaju pravne sisteme </a:t>
            </a:r>
            <a:r>
              <a:rPr lang="en-US" dirty="0" err="1"/>
              <a:t>precedentno</a:t>
            </a:r>
            <a:r>
              <a:rPr lang="sr-Latn-RS" dirty="0"/>
              <a:t>g</a:t>
            </a:r>
            <a:r>
              <a:rPr lang="en-US" dirty="0"/>
              <a:t> </a:t>
            </a:r>
            <a:r>
              <a:rPr lang="en-US" dirty="0" err="1"/>
              <a:t>prav</a:t>
            </a:r>
            <a:r>
              <a:rPr lang="sr-Latn-RS" dirty="0"/>
              <a:t>a</a:t>
            </a:r>
            <a:r>
              <a:rPr lang="en-US" dirty="0"/>
              <a:t>, </a:t>
            </a:r>
            <a:r>
              <a:rPr lang="sr-Latn-RS" dirty="0"/>
              <a:t>pravne sisteme </a:t>
            </a:r>
            <a:r>
              <a:rPr lang="en-US" dirty="0" err="1"/>
              <a:t>kontinentalno</a:t>
            </a:r>
            <a:r>
              <a:rPr lang="sr-Latn-RS" dirty="0"/>
              <a:t>g</a:t>
            </a:r>
            <a:r>
              <a:rPr lang="en-US" dirty="0"/>
              <a:t> </a:t>
            </a:r>
            <a:r>
              <a:rPr lang="en-US" dirty="0" err="1"/>
              <a:t>prav</a:t>
            </a:r>
            <a:r>
              <a:rPr lang="sr-Latn-RS" dirty="0"/>
              <a:t>a</a:t>
            </a:r>
            <a:r>
              <a:rPr lang="en-US" dirty="0"/>
              <a:t> </a:t>
            </a:r>
            <a:r>
              <a:rPr lang="en-US" dirty="0" err="1"/>
              <a:t>i</a:t>
            </a:r>
            <a:r>
              <a:rPr lang="sr-Latn-RS" dirty="0"/>
              <a:t> islamske pravne sisteme, tehnički imaju hibridne </a:t>
            </a:r>
            <a:r>
              <a:rPr lang="en-US" dirty="0" err="1"/>
              <a:t>pravn</a:t>
            </a:r>
            <a:r>
              <a:rPr lang="sr-Latn-RS" dirty="0"/>
              <a:t>e</a:t>
            </a:r>
            <a:r>
              <a:rPr lang="en-US" dirty="0"/>
              <a:t> </a:t>
            </a:r>
            <a:r>
              <a:rPr lang="en-US" dirty="0" err="1"/>
              <a:t>sistem</a:t>
            </a:r>
            <a:r>
              <a:rPr lang="sr-Latn-RS" dirty="0"/>
              <a:t>e</a:t>
            </a:r>
            <a:r>
              <a:rPr lang="en-US" dirty="0"/>
              <a:t> </a:t>
            </a:r>
            <a:r>
              <a:rPr lang="sr-Latn-RS" dirty="0"/>
              <a:t>pošto su usvojile karakteristike iz drugih sistema iako u veoma ograničenoj meri</a:t>
            </a:r>
            <a:r>
              <a:rPr lang="en-US" dirty="0"/>
              <a:t>. </a:t>
            </a:r>
            <a:endParaRPr lang="en-PK" dirty="0"/>
          </a:p>
          <a:p>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422436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je predstavljena razlika između uloge policije u zemljama </a:t>
            </a:r>
            <a:r>
              <a:rPr lang="en-US" dirty="0" err="1"/>
              <a:t>precedentno</a:t>
            </a:r>
            <a:r>
              <a:rPr lang="sr-Latn-RS" dirty="0"/>
              <a:t>g</a:t>
            </a:r>
            <a:r>
              <a:rPr lang="en-US" dirty="0"/>
              <a:t> </a:t>
            </a:r>
            <a:r>
              <a:rPr lang="en-US" dirty="0" err="1"/>
              <a:t>prav</a:t>
            </a:r>
            <a:r>
              <a:rPr lang="sr-Latn-RS" dirty="0"/>
              <a:t>a</a:t>
            </a:r>
            <a:r>
              <a:rPr lang="en-US" dirty="0"/>
              <a:t> </a:t>
            </a:r>
            <a:r>
              <a:rPr lang="en-US" dirty="0" err="1"/>
              <a:t>i</a:t>
            </a:r>
            <a:r>
              <a:rPr lang="en-US" dirty="0"/>
              <a:t> </a:t>
            </a:r>
            <a:r>
              <a:rPr lang="en-US" dirty="0" err="1"/>
              <a:t>kontinentalno</a:t>
            </a:r>
            <a:r>
              <a:rPr lang="sr-Latn-RS" dirty="0"/>
              <a:t>g</a:t>
            </a:r>
            <a:r>
              <a:rPr lang="en-US" dirty="0"/>
              <a:t> </a:t>
            </a:r>
            <a:r>
              <a:rPr lang="en-US" dirty="0" err="1"/>
              <a:t>prav</a:t>
            </a:r>
            <a:r>
              <a:rPr lang="sr-Latn-RS" dirty="0"/>
              <a:t>a</a:t>
            </a:r>
            <a:r>
              <a:rPr lang="en-US" dirty="0"/>
              <a:t>. </a:t>
            </a:r>
            <a:r>
              <a:rPr lang="en-US" dirty="0" err="1"/>
              <a:t>Trener</a:t>
            </a:r>
            <a:r>
              <a:rPr lang="en-US" dirty="0"/>
              <a:t> </a:t>
            </a:r>
            <a:r>
              <a:rPr lang="sr-Latn-RS" dirty="0"/>
              <a:t>treba da objasni da su razlike na ovom slajdu standardne</a:t>
            </a:r>
            <a:r>
              <a:rPr lang="en-US" dirty="0"/>
              <a:t>, </a:t>
            </a:r>
            <a:r>
              <a:rPr lang="en-US" dirty="0" err="1"/>
              <a:t>i</a:t>
            </a:r>
            <a:r>
              <a:rPr lang="en-US" dirty="0"/>
              <a:t> </a:t>
            </a:r>
            <a:r>
              <a:rPr lang="sr-Latn-RS" dirty="0"/>
              <a:t>da svaka zemlja može imati varijacije primenjene kroz domaće pravo</a:t>
            </a:r>
            <a:r>
              <a:rPr lang="en-US" dirty="0"/>
              <a:t>. </a:t>
            </a:r>
            <a:r>
              <a:rPr lang="sr-Latn-RS" dirty="0"/>
              <a:t>Ideja koja treba da se prenese ovim slajdom je da, generalno govoreći, policija ima značajno veću nezavisnost u pogledu istražnih ovlašćenja u zemljama </a:t>
            </a:r>
            <a:r>
              <a:rPr lang="en-US" dirty="0" err="1"/>
              <a:t>precedentno</a:t>
            </a:r>
            <a:r>
              <a:rPr lang="sr-Latn-RS" dirty="0"/>
              <a:t>g</a:t>
            </a:r>
            <a:r>
              <a:rPr lang="en-US" dirty="0"/>
              <a:t> </a:t>
            </a:r>
            <a:r>
              <a:rPr lang="en-US" dirty="0" err="1"/>
              <a:t>prav</a:t>
            </a:r>
            <a:r>
              <a:rPr lang="sr-Latn-RS" dirty="0"/>
              <a:t>a nego u zemljama </a:t>
            </a:r>
            <a:r>
              <a:rPr lang="en-US" dirty="0" err="1"/>
              <a:t>kontinentalno</a:t>
            </a:r>
            <a:r>
              <a:rPr lang="sr-Latn-RS" dirty="0"/>
              <a:t>g</a:t>
            </a:r>
            <a:r>
              <a:rPr lang="en-US" dirty="0"/>
              <a:t> </a:t>
            </a:r>
            <a:r>
              <a:rPr lang="en-US" dirty="0" err="1"/>
              <a:t>prav</a:t>
            </a:r>
            <a:r>
              <a:rPr lang="sr-Latn-RS" dirty="0"/>
              <a:t>a</a:t>
            </a:r>
            <a:r>
              <a:rPr lang="en-US" dirty="0"/>
              <a:t>, </a:t>
            </a:r>
            <a:r>
              <a:rPr lang="sr-Latn-RS" dirty="0"/>
              <a:t>u kojima tužilac igra važnu ulogu</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2834483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slajdu je prikazana razlika između uloge tužioca u zemljama</a:t>
            </a:r>
            <a:r>
              <a:rPr lang="en-US" dirty="0"/>
              <a:t> </a:t>
            </a:r>
            <a:r>
              <a:rPr lang="en-US" dirty="0" err="1"/>
              <a:t>precedentno</a:t>
            </a:r>
            <a:r>
              <a:rPr lang="sr-Latn-RS" dirty="0"/>
              <a:t>g</a:t>
            </a:r>
            <a:r>
              <a:rPr lang="en-US" dirty="0"/>
              <a:t> </a:t>
            </a:r>
            <a:r>
              <a:rPr lang="en-US" dirty="0" err="1"/>
              <a:t>prav</a:t>
            </a:r>
            <a:r>
              <a:rPr lang="sr-Latn-RS" dirty="0"/>
              <a:t>a</a:t>
            </a:r>
            <a:r>
              <a:rPr lang="en-US" dirty="0"/>
              <a:t> </a:t>
            </a:r>
            <a:r>
              <a:rPr lang="en-US" dirty="0" err="1"/>
              <a:t>i</a:t>
            </a:r>
            <a:r>
              <a:rPr lang="en-US" dirty="0"/>
              <a:t> </a:t>
            </a:r>
            <a:r>
              <a:rPr lang="en-US" dirty="0" err="1"/>
              <a:t>kontinentalno</a:t>
            </a:r>
            <a:r>
              <a:rPr lang="sr-Latn-RS" dirty="0"/>
              <a:t>g</a:t>
            </a:r>
            <a:r>
              <a:rPr lang="en-US" dirty="0"/>
              <a:t> </a:t>
            </a:r>
            <a:r>
              <a:rPr lang="en-US" dirty="0" err="1"/>
              <a:t>prav</a:t>
            </a:r>
            <a:r>
              <a:rPr lang="sr-Latn-RS" dirty="0"/>
              <a:t>a</a:t>
            </a:r>
            <a:r>
              <a:rPr lang="en-US" dirty="0"/>
              <a:t>. </a:t>
            </a:r>
            <a:r>
              <a:rPr lang="en-US" dirty="0" err="1"/>
              <a:t>Trener</a:t>
            </a:r>
            <a:r>
              <a:rPr lang="en-US" dirty="0"/>
              <a:t> </a:t>
            </a:r>
            <a:r>
              <a:rPr lang="sr-Latn-RS" dirty="0"/>
              <a:t>treba da objasni da su razlike na ovom slajdu standardne</a:t>
            </a:r>
            <a:r>
              <a:rPr lang="en-US" dirty="0"/>
              <a:t>, </a:t>
            </a:r>
            <a:r>
              <a:rPr lang="en-US" dirty="0" err="1"/>
              <a:t>i</a:t>
            </a:r>
            <a:r>
              <a:rPr lang="en-US" dirty="0"/>
              <a:t> </a:t>
            </a:r>
            <a:r>
              <a:rPr lang="sr-Latn-RS" dirty="0"/>
              <a:t>da svaka zemlja može imati varijacije primenjene kroz domaće pravo</a:t>
            </a:r>
            <a:r>
              <a:rPr lang="en-US" dirty="0"/>
              <a:t>. </a:t>
            </a:r>
            <a:r>
              <a:rPr lang="sr-Latn-RS" dirty="0"/>
              <a:t>Ideja koja treba da se prenese ovim slajdom je</a:t>
            </a:r>
            <a:r>
              <a:rPr lang="en-US" dirty="0"/>
              <a:t> </a:t>
            </a:r>
            <a:r>
              <a:rPr lang="sr-Latn-RS" dirty="0"/>
              <a:t>da je tužilac u zemljama </a:t>
            </a:r>
            <a:r>
              <a:rPr lang="en-US" dirty="0" err="1"/>
              <a:t>kontinentalno</a:t>
            </a:r>
            <a:r>
              <a:rPr lang="sr-Latn-RS" dirty="0"/>
              <a:t>g</a:t>
            </a:r>
            <a:r>
              <a:rPr lang="en-US" dirty="0"/>
              <a:t> </a:t>
            </a:r>
            <a:r>
              <a:rPr lang="en-US" dirty="0" err="1"/>
              <a:t>prav</a:t>
            </a:r>
            <a:r>
              <a:rPr lang="sr-Latn-RS" dirty="0"/>
              <a:t>a snažno uključen u istrage za razliku od zemalja </a:t>
            </a:r>
            <a:r>
              <a:rPr lang="en-US" dirty="0" err="1"/>
              <a:t>precedentno</a:t>
            </a:r>
            <a:r>
              <a:rPr lang="sr-Latn-RS" dirty="0"/>
              <a:t>g</a:t>
            </a:r>
            <a:r>
              <a:rPr lang="en-US" dirty="0"/>
              <a:t> </a:t>
            </a:r>
            <a:r>
              <a:rPr lang="en-US" dirty="0" err="1"/>
              <a:t>prav</a:t>
            </a:r>
            <a:r>
              <a:rPr lang="sr-Latn-RS" dirty="0"/>
              <a:t>a</a:t>
            </a:r>
            <a:r>
              <a:rPr lang="en-US" dirty="0"/>
              <a:t>. </a:t>
            </a:r>
            <a:r>
              <a:rPr lang="sr-Latn-RS" dirty="0"/>
              <a:t>Međutim, pošto je sudski postupak u zemlji </a:t>
            </a:r>
            <a:r>
              <a:rPr lang="en-US" dirty="0" err="1"/>
              <a:t>kontinentalno</a:t>
            </a:r>
            <a:r>
              <a:rPr lang="sr-Latn-RS" dirty="0"/>
              <a:t>g</a:t>
            </a:r>
            <a:r>
              <a:rPr lang="en-US" dirty="0"/>
              <a:t> </a:t>
            </a:r>
            <a:r>
              <a:rPr lang="en-US" dirty="0" err="1"/>
              <a:t>prav</a:t>
            </a:r>
            <a:r>
              <a:rPr lang="sr-Latn-RS" dirty="0"/>
              <a:t>a </a:t>
            </a:r>
            <a:r>
              <a:rPr lang="sr-Latn-RS" dirty="0" err="1"/>
              <a:t>inkvizitoran</a:t>
            </a:r>
            <a:r>
              <a:rPr lang="en-US" dirty="0"/>
              <a:t>, </a:t>
            </a:r>
            <a:r>
              <a:rPr lang="sr-Latn-RS" dirty="0"/>
              <a:t>posao tužioca je da savetuje istražnog sudiju, dok u zemljama </a:t>
            </a:r>
            <a:r>
              <a:rPr lang="en-US" dirty="0" err="1"/>
              <a:t>precedentno</a:t>
            </a:r>
            <a:r>
              <a:rPr lang="sr-Latn-RS" dirty="0"/>
              <a:t>g</a:t>
            </a:r>
            <a:r>
              <a:rPr lang="en-US" dirty="0"/>
              <a:t> </a:t>
            </a:r>
            <a:r>
              <a:rPr lang="en-US" dirty="0" err="1"/>
              <a:t>prav</a:t>
            </a:r>
            <a:r>
              <a:rPr lang="sr-Latn-RS" dirty="0"/>
              <a:t>a,</a:t>
            </a:r>
            <a:r>
              <a:rPr lang="en-US" dirty="0"/>
              <a:t> t</a:t>
            </a:r>
            <a:r>
              <a:rPr lang="sr-Latn-RS" dirty="0" err="1"/>
              <a:t>užilac</a:t>
            </a:r>
            <a:r>
              <a:rPr lang="sr-Latn-RS" dirty="0"/>
              <a:t> igra aktivniju ulogu u izvođenju dokaza, ispitivanju svedoka, itd.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894728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slajdu je prikazana razlika između uloge sudije u zemljama</a:t>
            </a:r>
            <a:r>
              <a:rPr lang="en-US" dirty="0"/>
              <a:t> </a:t>
            </a:r>
            <a:r>
              <a:rPr lang="en-US" dirty="0" err="1"/>
              <a:t>precedentno</a:t>
            </a:r>
            <a:r>
              <a:rPr lang="sr-Latn-RS" dirty="0"/>
              <a:t>g</a:t>
            </a:r>
            <a:r>
              <a:rPr lang="en-US" dirty="0"/>
              <a:t> </a:t>
            </a:r>
            <a:r>
              <a:rPr lang="en-US" dirty="0" err="1"/>
              <a:t>prav</a:t>
            </a:r>
            <a:r>
              <a:rPr lang="sr-Latn-RS" dirty="0"/>
              <a:t>a</a:t>
            </a:r>
            <a:r>
              <a:rPr lang="en-US" dirty="0"/>
              <a:t> </a:t>
            </a:r>
            <a:r>
              <a:rPr lang="en-US" dirty="0" err="1"/>
              <a:t>i</a:t>
            </a:r>
            <a:r>
              <a:rPr lang="en-US" dirty="0"/>
              <a:t> </a:t>
            </a:r>
            <a:r>
              <a:rPr lang="sr-Latn-RS" dirty="0"/>
              <a:t>istražnog sudije u zemljama </a:t>
            </a:r>
            <a:r>
              <a:rPr lang="en-US" dirty="0" err="1"/>
              <a:t>kontinentalno</a:t>
            </a:r>
            <a:r>
              <a:rPr lang="sr-Latn-RS" dirty="0"/>
              <a:t>g</a:t>
            </a:r>
            <a:r>
              <a:rPr lang="en-US" dirty="0"/>
              <a:t> </a:t>
            </a:r>
            <a:r>
              <a:rPr lang="en-US" dirty="0" err="1"/>
              <a:t>prav</a:t>
            </a:r>
            <a:r>
              <a:rPr lang="sr-Latn-RS" dirty="0"/>
              <a:t>a</a:t>
            </a:r>
            <a:r>
              <a:rPr lang="en-US" dirty="0"/>
              <a:t>. </a:t>
            </a:r>
            <a:r>
              <a:rPr lang="en-US" dirty="0" err="1"/>
              <a:t>Trener</a:t>
            </a:r>
            <a:r>
              <a:rPr lang="en-US" dirty="0"/>
              <a:t> </a:t>
            </a:r>
            <a:r>
              <a:rPr lang="sr-Latn-RS" dirty="0"/>
              <a:t>treba da objasni da su razlike na ovom slajdu standardne</a:t>
            </a:r>
            <a:r>
              <a:rPr lang="en-US" dirty="0"/>
              <a:t>, </a:t>
            </a:r>
            <a:r>
              <a:rPr lang="en-US" dirty="0" err="1"/>
              <a:t>i</a:t>
            </a:r>
            <a:r>
              <a:rPr lang="en-US" dirty="0"/>
              <a:t> </a:t>
            </a:r>
            <a:r>
              <a:rPr lang="sr-Latn-RS" dirty="0"/>
              <a:t>da svaka zemlja može imati varijacije primenjene kroz domaće pravo</a:t>
            </a:r>
            <a:r>
              <a:rPr lang="en-US" dirty="0"/>
              <a:t>. </a:t>
            </a:r>
            <a:r>
              <a:rPr lang="sr-Latn-RS" dirty="0"/>
              <a:t>Ideja koja treba da se prenese ovim slajdom je</a:t>
            </a:r>
            <a:r>
              <a:rPr lang="en-US" dirty="0"/>
              <a:t> </a:t>
            </a:r>
            <a:r>
              <a:rPr lang="sr-Latn-RS" dirty="0"/>
              <a:t>da je</a:t>
            </a:r>
            <a:r>
              <a:rPr lang="en-US" dirty="0"/>
              <a:t> </a:t>
            </a:r>
            <a:r>
              <a:rPr lang="sr-Latn-RS" dirty="0"/>
              <a:t>sudija neutralni učesnik u krivičnom postupku</a:t>
            </a:r>
            <a:r>
              <a:rPr lang="en-US" dirty="0"/>
              <a:t> </a:t>
            </a:r>
            <a:r>
              <a:rPr lang="sr-Latn-RS" dirty="0"/>
              <a:t>u zemlji</a:t>
            </a:r>
            <a:r>
              <a:rPr lang="en-US" dirty="0"/>
              <a:t> </a:t>
            </a:r>
            <a:r>
              <a:rPr lang="en-US" dirty="0" err="1"/>
              <a:t>precedentno</a:t>
            </a:r>
            <a:r>
              <a:rPr lang="sr-Latn-RS" dirty="0"/>
              <a:t>g</a:t>
            </a:r>
            <a:r>
              <a:rPr lang="en-US" dirty="0"/>
              <a:t> </a:t>
            </a:r>
            <a:r>
              <a:rPr lang="en-US" dirty="0" err="1"/>
              <a:t>prav</a:t>
            </a:r>
            <a:r>
              <a:rPr lang="sr-Latn-RS" dirty="0"/>
              <a:t>a, koji treba da nastupa kao delilac pravde</a:t>
            </a:r>
            <a:r>
              <a:rPr lang="en-US" dirty="0"/>
              <a:t>. </a:t>
            </a:r>
            <a:r>
              <a:rPr lang="sr-Latn-RS" dirty="0"/>
              <a:t>Sudija u pravnom sistemu</a:t>
            </a:r>
            <a:r>
              <a:rPr lang="en-US" dirty="0"/>
              <a:t> </a:t>
            </a:r>
            <a:r>
              <a:rPr lang="en-US" dirty="0" err="1"/>
              <a:t>precedentno</a:t>
            </a:r>
            <a:r>
              <a:rPr lang="sr-Latn-RS" dirty="0"/>
              <a:t>g</a:t>
            </a:r>
            <a:r>
              <a:rPr lang="en-US" dirty="0"/>
              <a:t> </a:t>
            </a:r>
            <a:r>
              <a:rPr lang="en-US" dirty="0" err="1"/>
              <a:t>prav</a:t>
            </a:r>
            <a:r>
              <a:rPr lang="sr-Latn-RS" dirty="0"/>
              <a:t>a ima ograničeno učešće u istrazi izuzev izdavanja odobrenja ili naredbi policiji da sprovodi istražne radnje</a:t>
            </a:r>
            <a:r>
              <a:rPr lang="en-US" dirty="0"/>
              <a:t>.  </a:t>
            </a:r>
            <a:r>
              <a:rPr lang="sr-Latn-RS" dirty="0"/>
              <a:t>S druge strane, istražni sudija je mnogo više uključen u istragu, ima široka ovlašćenja da izdaje naredbe i prisustvuje uviđaju</a:t>
            </a:r>
            <a:r>
              <a:rPr lang="en-US" dirty="0"/>
              <a:t>. </a:t>
            </a:r>
            <a:r>
              <a:rPr lang="sr-Latn-RS" dirty="0"/>
              <a:t>Istražni sudija takođe sprovodi ispitivanje svedoka tokom saslušanja</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861570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slajdu je prikazana razlika između uloge branioca u zemljama</a:t>
            </a:r>
            <a:r>
              <a:rPr lang="en-US" dirty="0"/>
              <a:t> </a:t>
            </a:r>
            <a:r>
              <a:rPr lang="en-US" dirty="0" err="1"/>
              <a:t>precedentno</a:t>
            </a:r>
            <a:r>
              <a:rPr lang="sr-Latn-RS" dirty="0"/>
              <a:t>g</a:t>
            </a:r>
            <a:r>
              <a:rPr lang="en-US" dirty="0"/>
              <a:t> </a:t>
            </a:r>
            <a:r>
              <a:rPr lang="en-US" dirty="0" err="1"/>
              <a:t>prav</a:t>
            </a:r>
            <a:r>
              <a:rPr lang="sr-Latn-RS" dirty="0"/>
              <a:t>a</a:t>
            </a:r>
            <a:r>
              <a:rPr lang="en-US" dirty="0"/>
              <a:t> </a:t>
            </a:r>
            <a:r>
              <a:rPr lang="en-US" dirty="0" err="1"/>
              <a:t>i</a:t>
            </a:r>
            <a:r>
              <a:rPr lang="en-US" dirty="0"/>
              <a:t> </a:t>
            </a:r>
            <a:r>
              <a:rPr lang="en-US" dirty="0" err="1"/>
              <a:t>kontinentalno</a:t>
            </a:r>
            <a:r>
              <a:rPr lang="sr-Latn-RS" dirty="0"/>
              <a:t>g</a:t>
            </a:r>
            <a:r>
              <a:rPr lang="en-US" dirty="0"/>
              <a:t> </a:t>
            </a:r>
            <a:r>
              <a:rPr lang="en-US" dirty="0" err="1"/>
              <a:t>prav</a:t>
            </a:r>
            <a:r>
              <a:rPr lang="sr-Latn-RS" dirty="0"/>
              <a:t>a</a:t>
            </a:r>
            <a:r>
              <a:rPr lang="en-US" dirty="0"/>
              <a:t>. </a:t>
            </a:r>
            <a:r>
              <a:rPr lang="en-US" dirty="0" err="1"/>
              <a:t>Trener</a:t>
            </a:r>
            <a:r>
              <a:rPr lang="en-US" dirty="0"/>
              <a:t> </a:t>
            </a:r>
            <a:r>
              <a:rPr lang="sr-Latn-RS" dirty="0"/>
              <a:t>treba da objasni da su razlike na ovom slajdu standardne</a:t>
            </a:r>
            <a:r>
              <a:rPr lang="en-US" dirty="0"/>
              <a:t>, </a:t>
            </a:r>
            <a:r>
              <a:rPr lang="en-US" dirty="0" err="1"/>
              <a:t>i</a:t>
            </a:r>
            <a:r>
              <a:rPr lang="en-US" dirty="0"/>
              <a:t> </a:t>
            </a:r>
            <a:r>
              <a:rPr lang="sr-Latn-RS" dirty="0"/>
              <a:t>da svaka zemlja može imati varijacije primenjene kroz domaće pravo</a:t>
            </a:r>
            <a:r>
              <a:rPr lang="en-US" dirty="0"/>
              <a:t>. </a:t>
            </a:r>
            <a:r>
              <a:rPr lang="sr-Latn-RS" dirty="0"/>
              <a:t>Ideja koja treba da se prenese ovim slajdom je</a:t>
            </a:r>
            <a:r>
              <a:rPr lang="en-US" dirty="0"/>
              <a:t> </a:t>
            </a:r>
            <a:r>
              <a:rPr lang="sr-Latn-RS" dirty="0"/>
              <a:t>da branilac u zemljama </a:t>
            </a:r>
            <a:r>
              <a:rPr lang="en-US" dirty="0" err="1"/>
              <a:t>precedentno</a:t>
            </a:r>
            <a:r>
              <a:rPr lang="sr-Latn-RS" dirty="0"/>
              <a:t>g</a:t>
            </a:r>
            <a:r>
              <a:rPr lang="en-US" dirty="0"/>
              <a:t> </a:t>
            </a:r>
            <a:r>
              <a:rPr lang="en-US" dirty="0" err="1"/>
              <a:t>prav</a:t>
            </a:r>
            <a:r>
              <a:rPr lang="sr-Latn-RS" dirty="0"/>
              <a:t>a</a:t>
            </a:r>
            <a:r>
              <a:rPr lang="en-US" dirty="0"/>
              <a:t> </a:t>
            </a:r>
            <a:r>
              <a:rPr lang="sr-Latn-RS" dirty="0"/>
              <a:t>igra važnu ulogu unakrsnog ispitivanja svedoka koje predloži tužilac</a:t>
            </a:r>
            <a:r>
              <a:rPr lang="en-US" dirty="0"/>
              <a:t>. </a:t>
            </a:r>
            <a:r>
              <a:rPr lang="sr-Latn-RS" dirty="0"/>
              <a:t>Branilac može normalno da predloži svedoke u prilog odbrane. S druge strane, uloga branioca je uglavnom nepristrasna i u mnogim zemljama on ne može da kontaktira svedoke</a:t>
            </a:r>
            <a:r>
              <a:rPr lang="en-US" dirty="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218249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je prikazan prvi </a:t>
            </a:r>
            <a:r>
              <a:rPr lang="en-US" dirty="0" err="1"/>
              <a:t>izazov</a:t>
            </a:r>
            <a:r>
              <a:rPr lang="en-US" dirty="0"/>
              <a:t> </a:t>
            </a:r>
            <a:r>
              <a:rPr lang="en-US" dirty="0" err="1"/>
              <a:t>međunarodne</a:t>
            </a:r>
            <a:r>
              <a:rPr lang="en-US" dirty="0"/>
              <a:t> </a:t>
            </a:r>
            <a:r>
              <a:rPr lang="en-US" dirty="0" err="1"/>
              <a:t>saradnje</a:t>
            </a:r>
            <a:r>
              <a:rPr lang="en-US" dirty="0"/>
              <a:t> </a:t>
            </a:r>
            <a:r>
              <a:rPr lang="en-US" dirty="0" err="1"/>
              <a:t>povezan</a:t>
            </a:r>
            <a:r>
              <a:rPr lang="en-US" dirty="0"/>
              <a:t> </a:t>
            </a:r>
            <a:r>
              <a:rPr lang="en-US" dirty="0" err="1"/>
              <a:t>sa</a:t>
            </a:r>
            <a:r>
              <a:rPr lang="en-US" dirty="0"/>
              <a:t> </a:t>
            </a:r>
            <a:r>
              <a:rPr lang="en-US" dirty="0" err="1"/>
              <a:t>elektronskim</a:t>
            </a:r>
            <a:r>
              <a:rPr lang="en-US" dirty="0"/>
              <a:t> </a:t>
            </a:r>
            <a:r>
              <a:rPr lang="en-US" dirty="0" err="1"/>
              <a:t>dokazima</a:t>
            </a:r>
            <a:r>
              <a:rPr lang="en-US" dirty="0"/>
              <a:t>. </a:t>
            </a:r>
          </a:p>
          <a:p>
            <a:endParaRPr lang="en-US" dirty="0"/>
          </a:p>
          <a:p>
            <a:r>
              <a:rPr lang="sr-Latn-RS" dirty="0"/>
              <a:t>Trener treba da kratko objasni </a:t>
            </a:r>
            <a:r>
              <a:rPr lang="en-US" dirty="0" err="1"/>
              <a:t>izazov</a:t>
            </a:r>
            <a:r>
              <a:rPr lang="en-US" dirty="0"/>
              <a:t> </a:t>
            </a:r>
            <a:r>
              <a:rPr lang="sr-Latn-RS" dirty="0"/>
              <a:t>brzine</a:t>
            </a:r>
            <a:r>
              <a:rPr lang="en-US" dirty="0"/>
              <a:t>. </a:t>
            </a:r>
            <a:r>
              <a:rPr lang="sr-Latn-RS" dirty="0"/>
              <a:t>Međunarodni pravni procesi su po prirodi spori</a:t>
            </a:r>
            <a:r>
              <a:rPr lang="en-US" dirty="0"/>
              <a:t>. T</a:t>
            </a:r>
            <a:r>
              <a:rPr lang="sr-Latn-RS" dirty="0"/>
              <a:t>o ne predstavlja uvek veliki izazov kada se sprovodi krivična istraga dela koja obuhvata fizičke dokaze</a:t>
            </a:r>
            <a:r>
              <a:rPr lang="en-US" dirty="0"/>
              <a:t>, </a:t>
            </a:r>
            <a:r>
              <a:rPr lang="sr-Latn-RS" dirty="0"/>
              <a:t>zato što je u većini slučajeva relativno lako zaštititi (očuvati) fizičke dokaze</a:t>
            </a:r>
            <a:r>
              <a:rPr lang="en-US" dirty="0"/>
              <a:t>. </a:t>
            </a:r>
            <a:r>
              <a:rPr lang="sr-Latn-RS" dirty="0"/>
              <a:t>E</a:t>
            </a:r>
            <a:r>
              <a:rPr lang="en-US" dirty="0" err="1"/>
              <a:t>lektronski</a:t>
            </a:r>
            <a:r>
              <a:rPr lang="en-US" dirty="0"/>
              <a:t> </a:t>
            </a:r>
            <a:r>
              <a:rPr lang="en-US" dirty="0" err="1"/>
              <a:t>dokazi</a:t>
            </a:r>
            <a:r>
              <a:rPr lang="en-US" dirty="0"/>
              <a:t> </a:t>
            </a:r>
            <a:r>
              <a:rPr lang="sr-Latn-RS" dirty="0"/>
              <a:t>su uvek podložni </a:t>
            </a:r>
            <a:r>
              <a:rPr lang="sr-Latn-RS" dirty="0">
                <a:solidFill>
                  <a:srgbClr val="FF0000"/>
                </a:solidFill>
                <a:highlight>
                  <a:srgbClr val="FFFF00"/>
                </a:highlight>
              </a:rPr>
              <a:t>gubljenju i izmeni</a:t>
            </a:r>
            <a:r>
              <a:rPr lang="en-US" dirty="0"/>
              <a:t>, </a:t>
            </a:r>
            <a:r>
              <a:rPr lang="sr-Latn-RS" dirty="0"/>
              <a:t>zbog čega je brzina od najveće važnosti kada se radi o </a:t>
            </a:r>
            <a:r>
              <a:rPr lang="en-US" dirty="0" err="1"/>
              <a:t>uzajamnoj</a:t>
            </a:r>
            <a:r>
              <a:rPr lang="en-US" dirty="0"/>
              <a:t> </a:t>
            </a:r>
            <a:r>
              <a:rPr lang="en-US" dirty="0" err="1"/>
              <a:t>pomoći</a:t>
            </a:r>
            <a:r>
              <a:rPr lang="en-US" dirty="0"/>
              <a:t> </a:t>
            </a:r>
            <a:r>
              <a:rPr lang="sr-Latn-RS" dirty="0"/>
              <a:t>u vezi sa</a:t>
            </a:r>
            <a:r>
              <a:rPr lang="en-US" dirty="0"/>
              <a:t> </a:t>
            </a:r>
            <a:r>
              <a:rPr lang="en-US" dirty="0" err="1"/>
              <a:t>elektronski</a:t>
            </a:r>
            <a:r>
              <a:rPr lang="sr-Latn-RS" dirty="0"/>
              <a:t>m</a:t>
            </a:r>
            <a:r>
              <a:rPr lang="en-US" dirty="0"/>
              <a:t> </a:t>
            </a:r>
            <a:r>
              <a:rPr lang="en-US" dirty="0" err="1"/>
              <a:t>dokazi</a:t>
            </a:r>
            <a:r>
              <a:rPr lang="sr-Latn-RS" dirty="0"/>
              <a:t>ma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079102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se ukazuje na dva povezana </a:t>
            </a:r>
            <a:r>
              <a:rPr lang="en-US" dirty="0" err="1"/>
              <a:t>izazov</a:t>
            </a:r>
            <a:r>
              <a:rPr lang="sr-Latn-RS" dirty="0"/>
              <a:t>a zbog različitih </a:t>
            </a:r>
            <a:r>
              <a:rPr lang="en-US" dirty="0" err="1"/>
              <a:t>pravn</a:t>
            </a:r>
            <a:r>
              <a:rPr lang="sr-Latn-RS" dirty="0"/>
              <a:t>ih</a:t>
            </a:r>
            <a:r>
              <a:rPr lang="en-US" dirty="0"/>
              <a:t> </a:t>
            </a:r>
            <a:r>
              <a:rPr lang="en-US" dirty="0" err="1"/>
              <a:t>tradicija</a:t>
            </a:r>
            <a:r>
              <a:rPr lang="en-US" dirty="0"/>
              <a:t>.</a:t>
            </a:r>
          </a:p>
          <a:p>
            <a:endParaRPr lang="en-US" dirty="0"/>
          </a:p>
          <a:p>
            <a:r>
              <a:rPr lang="sr-Latn-RS" dirty="0"/>
              <a:t>Prvi je dvostruka inkriminacija</a:t>
            </a:r>
            <a:r>
              <a:rPr lang="en-US" dirty="0"/>
              <a:t>. </a:t>
            </a:r>
            <a:r>
              <a:rPr lang="en-US" dirty="0" err="1"/>
              <a:t>Trener</a:t>
            </a:r>
            <a:r>
              <a:rPr lang="en-US" dirty="0"/>
              <a:t> </a:t>
            </a:r>
            <a:r>
              <a:rPr lang="sr-Latn-RS" dirty="0"/>
              <a:t>treba da objasni da mnogi bilateralni i multilateralni ugovori o </a:t>
            </a:r>
            <a:r>
              <a:rPr lang="en-US" dirty="0" err="1"/>
              <a:t>uzajamnoj</a:t>
            </a:r>
            <a:r>
              <a:rPr lang="en-US" dirty="0"/>
              <a:t> </a:t>
            </a:r>
            <a:r>
              <a:rPr lang="en-US" dirty="0" err="1"/>
              <a:t>pomoći</a:t>
            </a:r>
            <a:r>
              <a:rPr lang="en-US" dirty="0"/>
              <a:t>, </a:t>
            </a:r>
            <a:r>
              <a:rPr lang="sr-Latn-RS" dirty="0"/>
              <a:t>uključujući</a:t>
            </a:r>
            <a:r>
              <a:rPr lang="en-US" dirty="0"/>
              <a:t> </a:t>
            </a:r>
            <a:r>
              <a:rPr lang="en-US" dirty="0" err="1"/>
              <a:t>Budimpeštansk</a:t>
            </a:r>
            <a:r>
              <a:rPr lang="sr-Latn-RS" dirty="0"/>
              <a:t>u</a:t>
            </a:r>
            <a:r>
              <a:rPr lang="en-US" dirty="0"/>
              <a:t> </a:t>
            </a:r>
            <a:r>
              <a:rPr lang="en-US" dirty="0" err="1"/>
              <a:t>konvencij</a:t>
            </a:r>
            <a:r>
              <a:rPr lang="sr-Latn-RS" dirty="0"/>
              <a:t>u</a:t>
            </a:r>
            <a:r>
              <a:rPr lang="en-US" dirty="0"/>
              <a:t>, </a:t>
            </a:r>
            <a:r>
              <a:rPr lang="sr-Latn-RS" dirty="0"/>
              <a:t>imaju odredbe koje dozvoljavaju zemlji da odbije zahtev ako se zahtev odnosi na delo koje nije inkriminisano u njenom domaćem pravu</a:t>
            </a:r>
            <a:r>
              <a:rPr lang="en-US" dirty="0"/>
              <a:t>. </a:t>
            </a:r>
            <a:r>
              <a:rPr lang="sr-Latn-RS" dirty="0"/>
              <a:t>Mnoge zemlje tako zahtevaju dvostruku inkriminaciju kao preduslov za pružanje pomoći drugim zemljama</a:t>
            </a:r>
            <a:r>
              <a:rPr lang="en-US" dirty="0"/>
              <a:t>.</a:t>
            </a:r>
          </a:p>
          <a:p>
            <a:endParaRPr lang="en-US" dirty="0"/>
          </a:p>
          <a:p>
            <a:r>
              <a:rPr lang="sr-Latn-RS" dirty="0"/>
              <a:t>Drugi izazov je različita terminologija za krivična dela</a:t>
            </a:r>
            <a:r>
              <a:rPr lang="en-US" dirty="0"/>
              <a:t>. </a:t>
            </a:r>
            <a:r>
              <a:rPr lang="sr-Latn-RS" dirty="0"/>
              <a:t>Ovo je povezano sa dvostrukom inkriminacijom zato što kada se različita terminologija koristi u opisu dela, </a:t>
            </a:r>
            <a:r>
              <a:rPr lang="en-US" dirty="0"/>
              <a:t> </a:t>
            </a:r>
            <a:r>
              <a:rPr lang="sr-Latn-RS" dirty="0"/>
              <a:t>mogu se javiti zazovi kada neka zemlja nastoji da protumači da li postoji dvostruka inkriminacija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3972710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ovom slajdu se ukazuje na dva izazova koji potiču iz različitih</a:t>
            </a:r>
            <a:r>
              <a:rPr lang="en-US" dirty="0"/>
              <a:t> </a:t>
            </a:r>
            <a:r>
              <a:rPr lang="en-US" dirty="0" err="1"/>
              <a:t>pravn</a:t>
            </a:r>
            <a:r>
              <a:rPr lang="sr-Latn-RS" dirty="0"/>
              <a:t>ih</a:t>
            </a:r>
            <a:r>
              <a:rPr lang="en-US" dirty="0"/>
              <a:t> </a:t>
            </a:r>
            <a:r>
              <a:rPr lang="en-US" dirty="0" err="1"/>
              <a:t>tradicija</a:t>
            </a:r>
            <a:r>
              <a:rPr lang="en-US" dirty="0"/>
              <a:t>.</a:t>
            </a:r>
          </a:p>
          <a:p>
            <a:endParaRPr lang="en-US" dirty="0"/>
          </a:p>
          <a:p>
            <a:r>
              <a:rPr lang="sr-Latn-RS" dirty="0"/>
              <a:t>Prvi je da se procesna  terminologija razlikuje u različitim zemljama</a:t>
            </a:r>
            <a:r>
              <a:rPr lang="en-US" dirty="0"/>
              <a:t>. </a:t>
            </a:r>
            <a:r>
              <a:rPr lang="sr-Latn-RS" dirty="0"/>
              <a:t>S obzirom na sve veći broj zahtev, većina zemalja je upoznata sa standardnom terminologijom usvojenom u drugim </a:t>
            </a:r>
            <a:r>
              <a:rPr lang="en-US" dirty="0" err="1"/>
              <a:t>pravni</a:t>
            </a:r>
            <a:r>
              <a:rPr lang="sr-Latn-RS" dirty="0"/>
              <a:t>m</a:t>
            </a:r>
            <a:r>
              <a:rPr lang="en-US" dirty="0"/>
              <a:t> </a:t>
            </a:r>
            <a:r>
              <a:rPr lang="en-US" dirty="0" err="1"/>
              <a:t>sistem</a:t>
            </a:r>
            <a:r>
              <a:rPr lang="sr-Latn-RS" dirty="0"/>
              <a:t>ima</a:t>
            </a:r>
            <a:r>
              <a:rPr lang="en-US" dirty="0"/>
              <a:t>, </a:t>
            </a:r>
            <a:r>
              <a:rPr lang="sr-Latn-RS" dirty="0"/>
              <a:t>iako je često korisno da se koristi terminologija za opis preduzetih procesnih radnji na način koji će razumeti </a:t>
            </a:r>
            <a:r>
              <a:rPr lang="en-US" dirty="0" err="1"/>
              <a:t>zamoljena</a:t>
            </a:r>
            <a:r>
              <a:rPr lang="en-US" dirty="0"/>
              <a:t> </a:t>
            </a:r>
            <a:r>
              <a:rPr lang="en-US" dirty="0" err="1"/>
              <a:t>država</a:t>
            </a:r>
            <a:r>
              <a:rPr lang="en-US" dirty="0"/>
              <a: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Drugi je da mogu postojati različite </a:t>
            </a:r>
            <a:r>
              <a:rPr lang="en-US" dirty="0" err="1"/>
              <a:t>pravn</a:t>
            </a:r>
            <a:r>
              <a:rPr lang="sr-Latn-RS" dirty="0"/>
              <a:t>e</a:t>
            </a:r>
            <a:r>
              <a:rPr lang="en-US" dirty="0"/>
              <a:t> </a:t>
            </a:r>
            <a:r>
              <a:rPr lang="en-US" dirty="0" err="1"/>
              <a:t>tradicij</a:t>
            </a:r>
            <a:r>
              <a:rPr lang="sr-Latn-RS" dirty="0"/>
              <a:t>e u vezi sa čuvanjem tajnosti</a:t>
            </a:r>
            <a:r>
              <a:rPr lang="en-US" dirty="0"/>
              <a:t>. </a:t>
            </a:r>
            <a:r>
              <a:rPr lang="sr-Latn-RS" dirty="0"/>
              <a:t>Kada neka zemlja odobri zahtev za </a:t>
            </a:r>
            <a:r>
              <a:rPr lang="en-US" dirty="0" err="1"/>
              <a:t>uzajamn</a:t>
            </a:r>
            <a:r>
              <a:rPr lang="sr-Latn-RS" dirty="0"/>
              <a:t>u</a:t>
            </a:r>
            <a:r>
              <a:rPr lang="en-US" dirty="0"/>
              <a:t> </a:t>
            </a:r>
            <a:r>
              <a:rPr lang="en-US" dirty="0" err="1"/>
              <a:t>pomoć</a:t>
            </a:r>
            <a:r>
              <a:rPr lang="sr-Latn-RS" dirty="0"/>
              <a:t> ali uslovi da se dokazi koje im šalje ne otkriju javnosti, to možda neće biti delotvorno u sistemu </a:t>
            </a:r>
            <a:r>
              <a:rPr lang="en-US" dirty="0" err="1"/>
              <a:t>precedentno</a:t>
            </a:r>
            <a:r>
              <a:rPr lang="sr-Latn-RS" dirty="0"/>
              <a:t>g</a:t>
            </a:r>
            <a:r>
              <a:rPr lang="en-US" dirty="0"/>
              <a:t> </a:t>
            </a:r>
            <a:r>
              <a:rPr lang="en-US" dirty="0" err="1"/>
              <a:t>prav</a:t>
            </a:r>
            <a:r>
              <a:rPr lang="sr-Latn-RS" dirty="0"/>
              <a:t>a</a:t>
            </a:r>
            <a:r>
              <a:rPr lang="en-US" dirty="0"/>
              <a:t>, </a:t>
            </a:r>
            <a:r>
              <a:rPr lang="sr-Latn-RS" dirty="0"/>
              <a:t>gde osumnjičeni tipično ima pravo na dokaze koji se koriste protiv njega tako da osumnjičeni može da traži unakrsno ispitivanje takvih dokaza u okviru sistema </a:t>
            </a:r>
            <a:r>
              <a:rPr lang="sr-Latn-RS" dirty="0" err="1"/>
              <a:t>akuzatornog</a:t>
            </a:r>
            <a:r>
              <a:rPr lang="sr-Latn-RS" dirty="0"/>
              <a:t> sudskog postupka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3807928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ovom slajdu navedena su dva izazova koje predstavljaju različite pravne tradicije</a:t>
            </a:r>
            <a:r>
              <a:rPr lang="en-US" dirty="0"/>
              <a:t>.</a:t>
            </a:r>
          </a:p>
          <a:p>
            <a:endParaRPr lang="en-US" dirty="0"/>
          </a:p>
          <a:p>
            <a:r>
              <a:rPr lang="sr-Latn-RS" dirty="0"/>
              <a:t>Prvi je pitanje razlike u načinu identifikacije fizičkih lica u određenim zemljama</a:t>
            </a:r>
            <a:r>
              <a:rPr lang="en-US" dirty="0"/>
              <a:t>. </a:t>
            </a:r>
            <a:r>
              <a:rPr lang="en-US" dirty="0" err="1"/>
              <a:t>Trener</a:t>
            </a:r>
            <a:r>
              <a:rPr lang="en-US" dirty="0"/>
              <a:t> </a:t>
            </a:r>
            <a:r>
              <a:rPr lang="sr-Latn-RS" dirty="0"/>
              <a:t>može da dâ primer Bliskog Istoka i Južne Azije</a:t>
            </a:r>
            <a:r>
              <a:rPr lang="en-US" dirty="0"/>
              <a:t>, </a:t>
            </a:r>
            <a:r>
              <a:rPr lang="sr-Latn-RS" dirty="0"/>
              <a:t>gde se fizička lica identifikuju ne samo imenom i prezimenom već i imenom oca</a:t>
            </a:r>
            <a:r>
              <a:rPr lang="en-US" dirty="0"/>
              <a:t>. </a:t>
            </a:r>
            <a:r>
              <a:rPr lang="sr-Latn-RS" dirty="0"/>
              <a:t>Kada takve identifikacije nema</a:t>
            </a:r>
            <a:r>
              <a:rPr lang="en-US" dirty="0"/>
              <a:t>, </a:t>
            </a:r>
            <a:r>
              <a:rPr lang="sr-Latn-RS" dirty="0"/>
              <a:t>to može predstavljati izazov za takve zemlje da bez teškoća identifikuju potencijalne osumnjičene i svedoke i sarađuju na međunarodnom nivou</a:t>
            </a:r>
            <a:r>
              <a:rPr lang="en-US" dirty="0"/>
              <a:t>. </a:t>
            </a:r>
          </a:p>
          <a:p>
            <a:endParaRPr lang="en-US" dirty="0"/>
          </a:p>
          <a:p>
            <a:r>
              <a:rPr lang="sr-Latn-RS" dirty="0"/>
              <a:t>Drugi izazov se odnosi na različite dokazne standarde u različitim zemljama</a:t>
            </a:r>
            <a:r>
              <a:rPr lang="en-US" dirty="0"/>
              <a:t>. </a:t>
            </a:r>
            <a:r>
              <a:rPr lang="sr-Latn-RS" dirty="0"/>
              <a:t>Na slajdu se navodi primer određenih islamskih pravnih sistema koji iskazu žene ne daju jednaku vrednost kao iskazu muškarca u svim stvarima</a:t>
            </a:r>
            <a:r>
              <a:rPr lang="en-US" dirty="0"/>
              <a:t>. </a:t>
            </a:r>
            <a:r>
              <a:rPr lang="sr-Latn-RS" dirty="0"/>
              <a:t>To bi moglo biti relevantno ako određene istražne radnje treba da se sprovedu u prisustvu svedoka. Ako</a:t>
            </a:r>
            <a:r>
              <a:rPr lang="en-US" dirty="0"/>
              <a:t> </a:t>
            </a:r>
            <a:r>
              <a:rPr lang="en-US" dirty="0" err="1"/>
              <a:t>država</a:t>
            </a:r>
            <a:r>
              <a:rPr lang="en-US" dirty="0"/>
              <a:t> </a:t>
            </a:r>
            <a:r>
              <a:rPr lang="en-US" dirty="0" err="1"/>
              <a:t>molilja</a:t>
            </a:r>
            <a:r>
              <a:rPr lang="en-US" dirty="0"/>
              <a:t> </a:t>
            </a:r>
            <a:r>
              <a:rPr lang="sr-Latn-RS" dirty="0"/>
              <a:t>ima bilo kakve jedinstvene dokazne standarde koji se moraju uzeti u obzir kada </a:t>
            </a:r>
            <a:r>
              <a:rPr lang="en-US" dirty="0" err="1"/>
              <a:t>zamoljena</a:t>
            </a:r>
            <a:r>
              <a:rPr lang="en-US" dirty="0"/>
              <a:t> </a:t>
            </a:r>
            <a:r>
              <a:rPr lang="en-US" dirty="0" err="1"/>
              <a:t>država</a:t>
            </a:r>
            <a:r>
              <a:rPr lang="en-US" dirty="0"/>
              <a:t> </a:t>
            </a:r>
            <a:r>
              <a:rPr lang="sr-Latn-RS" dirty="0"/>
              <a:t>izvršava zahtev, to treba jasno navesti u samom zahtevu</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36056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ovom slajdu ukazuje se na jedan od najvažnijih </a:t>
            </a:r>
            <a:r>
              <a:rPr lang="en-US" dirty="0" err="1"/>
              <a:t>izazov</a:t>
            </a:r>
            <a:r>
              <a:rPr lang="sr-Latn-RS" dirty="0"/>
              <a:t>a</a:t>
            </a:r>
            <a:r>
              <a:rPr lang="en-US" dirty="0"/>
              <a:t> </a:t>
            </a:r>
            <a:r>
              <a:rPr lang="en-US" dirty="0" err="1"/>
              <a:t>različitih</a:t>
            </a:r>
            <a:r>
              <a:rPr lang="en-US" dirty="0"/>
              <a:t> </a:t>
            </a:r>
            <a:r>
              <a:rPr lang="en-US" dirty="0" err="1"/>
              <a:t>pravnih</a:t>
            </a:r>
            <a:r>
              <a:rPr lang="en-US" dirty="0"/>
              <a:t> </a:t>
            </a:r>
            <a:r>
              <a:rPr lang="en-US" dirty="0" err="1"/>
              <a:t>tradicija</a:t>
            </a:r>
            <a:r>
              <a:rPr lang="en-US" dirty="0"/>
              <a:t> – </a:t>
            </a:r>
            <a:r>
              <a:rPr lang="sr-Latn-RS" dirty="0"/>
              <a:t>razlike u zahtevima zakonitosti postupka</a:t>
            </a:r>
            <a:r>
              <a:rPr lang="en-US" dirty="0"/>
              <a:t>. </a:t>
            </a:r>
            <a:r>
              <a:rPr lang="sr-Latn-RS" dirty="0"/>
              <a:t>Primeri kao razlike u zahtevima u pogledu zakonitosti postupka mogu uticati na efikasnost </a:t>
            </a:r>
            <a:r>
              <a:rPr lang="en-US" i="0" dirty="0" err="1"/>
              <a:t>međunarodn</a:t>
            </a:r>
            <a:r>
              <a:rPr lang="sr-Latn-RS" i="0" dirty="0"/>
              <a:t>e</a:t>
            </a:r>
            <a:r>
              <a:rPr lang="en-US" i="0" dirty="0"/>
              <a:t> </a:t>
            </a:r>
            <a:r>
              <a:rPr lang="en-US" i="0" dirty="0" err="1"/>
              <a:t>saradnj</a:t>
            </a:r>
            <a:r>
              <a:rPr lang="sr-Latn-RS" i="0" dirty="0"/>
              <a:t>e su detaljnije prikazani na narednim slajdovima</a:t>
            </a:r>
            <a:r>
              <a:rPr lang="en-US" i="0" dirty="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1254965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sr-Latn-RS" dirty="0"/>
              <a:t>Na ovom slajdu je prikazan primer kako dve zemlje koje možda neće sprovesti presretanje podataka na isti način</a:t>
            </a:r>
            <a:r>
              <a:rPr lang="en-US" dirty="0"/>
              <a:t>. </a:t>
            </a:r>
          </a:p>
          <a:p>
            <a:pPr algn="just"/>
            <a:endParaRPr lang="en-US" dirty="0"/>
          </a:p>
          <a:p>
            <a:pPr algn="just"/>
            <a:r>
              <a:rPr lang="sr-Latn-RS" dirty="0"/>
              <a:t>Slajd pokazuje da Sjedinjene Države, na osnovu Četvrtog amandmana na Ustav, zahtevaju nalog da bi se sprovelo presretanje podataka iz sadržaja</a:t>
            </a:r>
            <a:r>
              <a:rPr lang="en-US" dirty="0"/>
              <a:t>. </a:t>
            </a:r>
            <a:r>
              <a:rPr lang="sr-Latn-RS" dirty="0"/>
              <a:t>Pravilo izuzeća dokaza u Sjedinjenim Državama zabranjuje korišćenje bilo kakvih dokaza na suđenju za krivično delo ako su pribavljeni u suprotnosti sa zakonom SAD</a:t>
            </a:r>
            <a:r>
              <a:rPr lang="en-US" dirty="0"/>
              <a:t>. </a:t>
            </a:r>
            <a:r>
              <a:rPr lang="en-US" dirty="0" err="1"/>
              <a:t>Trener</a:t>
            </a:r>
            <a:r>
              <a:rPr lang="en-US" dirty="0"/>
              <a:t> </a:t>
            </a:r>
            <a:r>
              <a:rPr lang="sr-Latn-RS" dirty="0"/>
              <a:t>ne mora da se upušta u debatu da li bi se time izuzelo korišćenje dokaza prikupljenih van SAD</a:t>
            </a:r>
            <a:r>
              <a:rPr lang="en-US" dirty="0"/>
              <a:t>. </a:t>
            </a:r>
            <a:r>
              <a:rPr lang="en-US" dirty="0" err="1"/>
              <a:t>Trener</a:t>
            </a:r>
            <a:r>
              <a:rPr lang="en-US" dirty="0"/>
              <a:t> c</a:t>
            </a:r>
            <a:r>
              <a:rPr lang="sr-Latn-RS" dirty="0"/>
              <a:t>može da objasni da se pravilo izuzeća koristi samo kao ilustracija da bi se ukazalo na izazove vezane za različite zahteve zakonitosti postupka</a:t>
            </a:r>
            <a:r>
              <a:rPr lang="en-US" dirty="0"/>
              <a:t>. </a:t>
            </a:r>
          </a:p>
          <a:p>
            <a:pPr algn="just"/>
            <a:endParaRPr lang="en-US" dirty="0"/>
          </a:p>
          <a:p>
            <a:pPr algn="just"/>
            <a:r>
              <a:rPr lang="sr-Latn-RS" dirty="0"/>
              <a:t>Važno je naglasiti da Saudijska </a:t>
            </a:r>
            <a:r>
              <a:rPr lang="sr-Latn-RS" dirty="0" err="1"/>
              <a:t>Aabija</a:t>
            </a:r>
            <a:r>
              <a:rPr lang="sr-Latn-RS" dirty="0"/>
              <a:t> zakonom zahteva prethodno odobrenje za sprovođenje presretanja podataka iz sadržaja</a:t>
            </a:r>
            <a:r>
              <a:rPr lang="en-US" dirty="0"/>
              <a:t> (</a:t>
            </a:r>
            <a:r>
              <a:rPr lang="sr-Latn-RS" dirty="0"/>
              <a:t>član</a:t>
            </a:r>
            <a:r>
              <a:rPr lang="en-US" dirty="0"/>
              <a:t> 55</a:t>
            </a:r>
            <a:r>
              <a:rPr lang="sr-Latn-RS" dirty="0"/>
              <a:t>. Zakona o krivičnom postupku Saudijske Arabije </a:t>
            </a:r>
            <a:r>
              <a:rPr lang="en-US" dirty="0"/>
              <a:t>: </a:t>
            </a:r>
            <a:r>
              <a:rPr lang="sr-Latn-RS" i="1" dirty="0"/>
              <a:t>Pošta, telegrami, telefonski razgovori i druga sredstva komunikacija su nepovredivi i, kao takvi, neće se pregledati </a:t>
            </a:r>
            <a:r>
              <a:rPr lang="en-US" b="0" i="1" dirty="0" err="1">
                <a:solidFill>
                  <a:srgbClr val="000000"/>
                </a:solidFill>
                <a:effectLst/>
                <a:latin typeface="Georgia" panose="02040502050405020303" pitchFamily="18" charset="0"/>
              </a:rPr>
              <a:t>ili</a:t>
            </a:r>
            <a:r>
              <a:rPr lang="en-US" b="0" i="1" dirty="0">
                <a:solidFill>
                  <a:srgbClr val="000000"/>
                </a:solidFill>
                <a:effectLst/>
                <a:latin typeface="Georgia" panose="02040502050405020303" pitchFamily="18" charset="0"/>
              </a:rPr>
              <a:t> </a:t>
            </a:r>
            <a:r>
              <a:rPr lang="sr-Latn-RS" b="0" i="1" dirty="0">
                <a:solidFill>
                  <a:srgbClr val="000000"/>
                </a:solidFill>
                <a:effectLst/>
                <a:latin typeface="Georgia" panose="02040502050405020303" pitchFamily="18" charset="0"/>
              </a:rPr>
              <a:t>nadzirati osim na osnovu naloga u kome se navode razlozi za isto i tokom ograničenog perioda </a:t>
            </a:r>
            <a:r>
              <a:rPr lang="sr-Latn-RS" b="0" i="1" dirty="0" err="1">
                <a:solidFill>
                  <a:srgbClr val="000000"/>
                </a:solidFill>
                <a:effectLst/>
                <a:latin typeface="Georgia" panose="02040502050405020303" pitchFamily="18" charset="0"/>
              </a:rPr>
              <a:t>predviđenog</a:t>
            </a:r>
            <a:r>
              <a:rPr lang="sr-Latn-RS" b="0" i="1" dirty="0">
                <a:solidFill>
                  <a:srgbClr val="000000"/>
                </a:solidFill>
                <a:effectLst/>
                <a:latin typeface="Georgia" panose="02040502050405020303" pitchFamily="18" charset="0"/>
              </a:rPr>
              <a:t> ovim zakonom.</a:t>
            </a:r>
            <a:r>
              <a:rPr lang="en-US" b="0" i="1" dirty="0">
                <a:solidFill>
                  <a:srgbClr val="000000"/>
                </a:solidFill>
                <a:effectLst/>
                <a:latin typeface="Georgia" panose="02040502050405020303" pitchFamily="18" charset="0"/>
              </a:rPr>
              <a:t>) </a:t>
            </a:r>
            <a:r>
              <a:rPr lang="sr-Latn-RS" b="0" i="0" dirty="0">
                <a:solidFill>
                  <a:srgbClr val="000000"/>
                </a:solidFill>
                <a:effectLst/>
                <a:latin typeface="Georgia" panose="02040502050405020303" pitchFamily="18" charset="0"/>
              </a:rPr>
              <a:t>Međutim, prema Izveštaju o ljudskim pravima u Saudijskoj Arabiji</a:t>
            </a:r>
            <a:r>
              <a:rPr lang="en-US" i="0" dirty="0"/>
              <a:t> </a:t>
            </a:r>
            <a:r>
              <a:rPr lang="sr-Latn-RS" i="0" dirty="0"/>
              <a:t>koji je izdalo Ministarstvo pravde Sjedinjenih Država</a:t>
            </a:r>
            <a:r>
              <a:rPr lang="en-US" dirty="0"/>
              <a:t>: https://www.state.gov/wp-content/uploads/2019/01/Saudi-Arabia.pdf: </a:t>
            </a:r>
            <a:r>
              <a:rPr lang="sr-Latn-RS" i="1" dirty="0"/>
              <a:t>Zakon zabranjuje nezakonito zadiranje u privatnost lica, njihove domove, radna mesta i vozila</a:t>
            </a:r>
            <a:r>
              <a:rPr lang="en-US" i="1" dirty="0"/>
              <a:t>. </a:t>
            </a:r>
            <a:r>
              <a:rPr lang="sr-Latn-RS" i="1" dirty="0"/>
              <a:t>Od službenika zaduženih za krivične istrage se zahteva da vode evidenciju o svim preduzetim pretresanjima</a:t>
            </a:r>
            <a:r>
              <a:rPr lang="en-US" i="1" dirty="0"/>
              <a:t>; </a:t>
            </a:r>
            <a:r>
              <a:rPr lang="sr-Latn-RS" i="1" dirty="0"/>
              <a:t>ova evidencija treba da sadrži ime službenika koji sprovodi pretresanje, tekst naredbe za pretresanje </a:t>
            </a:r>
            <a:r>
              <a:rPr lang="en-US" i="1" dirty="0"/>
              <a:t>(</a:t>
            </a:r>
            <a:r>
              <a:rPr lang="sr-Latn-RS" i="1" dirty="0"/>
              <a:t>ili objašnjenje </a:t>
            </a:r>
            <a:r>
              <a:rPr lang="en-US" i="1" dirty="0"/>
              <a:t>o</a:t>
            </a:r>
            <a:r>
              <a:rPr lang="sr-Latn-RS" i="1" dirty="0"/>
              <a:t> hitnosti koja je učinila neophodnim pretresanje bez naredbe</a:t>
            </a:r>
            <a:r>
              <a:rPr lang="en-US" i="1" dirty="0"/>
              <a:t>), </a:t>
            </a:r>
            <a:r>
              <a:rPr lang="en-US" i="1" dirty="0" err="1"/>
              <a:t>i</a:t>
            </a:r>
            <a:r>
              <a:rPr lang="en-US" i="1" dirty="0"/>
              <a:t> </a:t>
            </a:r>
            <a:r>
              <a:rPr lang="sr-Latn-RS" i="1" dirty="0"/>
              <a:t>imena i potpise lica koja su bila prisutna u trenutku pretresanja</a:t>
            </a:r>
            <a:r>
              <a:rPr lang="en-US" i="1" dirty="0"/>
              <a:t>. </a:t>
            </a:r>
            <a:r>
              <a:rPr lang="sr-Latn-RS" i="1" dirty="0"/>
              <a:t>Iako zakon takođe predviđa privatnost pošte, telegrama, telefonskih razgovora i drugih sredstava komunikacije, država nije poštovala privatnost prepiske ili komunikacija i koristila je priličnu </a:t>
            </a:r>
            <a:r>
              <a:rPr lang="sr-Latn-RS" b="0" i="1" dirty="0"/>
              <a:t>slobodu</a:t>
            </a:r>
            <a:r>
              <a:rPr lang="sr-Latn-RS" b="1" i="1" dirty="0"/>
              <a:t> </a:t>
            </a:r>
            <a:r>
              <a:rPr lang="sr-Latn-RS" i="1" dirty="0"/>
              <a:t>koju predviđa zakon da zakonito prati aktivnosti i interveniše gde smatra da treba</a:t>
            </a:r>
            <a:r>
              <a:rPr lang="en-US" i="1" dirty="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1264356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slajdu je prikazan primer toga šta bi moglo da se dogodi  u slučaju da </a:t>
            </a:r>
            <a:r>
              <a:rPr lang="en-US" dirty="0" err="1"/>
              <a:t>Sjedinjene</a:t>
            </a:r>
            <a:r>
              <a:rPr lang="en-US" dirty="0"/>
              <a:t> </a:t>
            </a:r>
            <a:r>
              <a:rPr lang="en-US" dirty="0" err="1"/>
              <a:t>Države</a:t>
            </a:r>
            <a:r>
              <a:rPr lang="sr-Latn-RS" dirty="0"/>
              <a:t> upute zahtev </a:t>
            </a:r>
            <a:r>
              <a:rPr lang="en-US" dirty="0" err="1"/>
              <a:t>Saudijsk</a:t>
            </a:r>
            <a:r>
              <a:rPr lang="sr-Latn-RS" dirty="0"/>
              <a:t>oj</a:t>
            </a:r>
            <a:r>
              <a:rPr lang="en-US" dirty="0"/>
              <a:t> </a:t>
            </a:r>
            <a:r>
              <a:rPr lang="en-US" dirty="0" err="1"/>
              <a:t>Arabij</a:t>
            </a:r>
            <a:r>
              <a:rPr lang="sr-Latn-RS" dirty="0"/>
              <a:t>i da presretne podatke iz sadržaja</a:t>
            </a:r>
            <a:r>
              <a:rPr lang="en-US" dirty="0"/>
              <a:t>. </a:t>
            </a:r>
            <a:r>
              <a:rPr lang="en-US" dirty="0" err="1"/>
              <a:t>Trener</a:t>
            </a:r>
            <a:r>
              <a:rPr lang="en-US" dirty="0"/>
              <a:t> m</a:t>
            </a:r>
            <a:r>
              <a:rPr lang="sr-Latn-RS" dirty="0"/>
              <a:t>ora da naglasi da je ovo pokazano samo kao ilustrativni primer kako bi se pokazao uticaj različitih </a:t>
            </a:r>
            <a:r>
              <a:rPr lang="en-US" dirty="0" err="1"/>
              <a:t>pravnih</a:t>
            </a:r>
            <a:r>
              <a:rPr lang="en-US" dirty="0"/>
              <a:t> </a:t>
            </a:r>
            <a:r>
              <a:rPr lang="en-US" dirty="0" err="1"/>
              <a:t>tradicija</a:t>
            </a:r>
            <a:r>
              <a:rPr lang="en-US" dirty="0"/>
              <a:t> </a:t>
            </a:r>
            <a:r>
              <a:rPr lang="sr-Latn-RS" dirty="0"/>
              <a:t>na delotvornost </a:t>
            </a:r>
            <a:r>
              <a:rPr lang="en-US" dirty="0" err="1"/>
              <a:t>međunarodn</a:t>
            </a:r>
            <a:r>
              <a:rPr lang="sr-Latn-RS" dirty="0"/>
              <a:t>e</a:t>
            </a:r>
            <a:r>
              <a:rPr lang="en-US" dirty="0"/>
              <a:t> </a:t>
            </a:r>
            <a:r>
              <a:rPr lang="en-US" dirty="0" err="1"/>
              <a:t>saradnj</a:t>
            </a:r>
            <a:r>
              <a:rPr lang="sr-Latn-RS" dirty="0"/>
              <a:t>e</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383733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pl-PL" dirty="0"/>
              <a:t>Na ovom slajdu prikazan je</a:t>
            </a:r>
            <a:r>
              <a:rPr lang="en-US" dirty="0"/>
              <a:t> primer </a:t>
            </a:r>
            <a:r>
              <a:rPr lang="sr-Latn-RS" dirty="0"/>
              <a:t>kako dve zemlje ne moraju da ispune iste zahteve prilikom obavljanja pretresanja stana.</a:t>
            </a:r>
            <a:endParaRPr lang="en-US" dirty="0"/>
          </a:p>
          <a:p>
            <a:endParaRPr lang="en-US" dirty="0"/>
          </a:p>
          <a:p>
            <a:r>
              <a:rPr lang="sr-Latn-RS" dirty="0"/>
              <a:t>Na slajdu je pokazano da </a:t>
            </a:r>
            <a:r>
              <a:rPr lang="en-US" dirty="0" err="1"/>
              <a:t>Ujedinjeno</a:t>
            </a:r>
            <a:r>
              <a:rPr lang="en-US" dirty="0"/>
              <a:t> </a:t>
            </a:r>
            <a:r>
              <a:rPr lang="en-US" dirty="0" err="1"/>
              <a:t>Kraljevstvo</a:t>
            </a:r>
            <a:r>
              <a:rPr lang="en-US" dirty="0"/>
              <a:t> </a:t>
            </a:r>
            <a:r>
              <a:rPr lang="sr-Latn-RS" dirty="0"/>
              <a:t>od policije ne zahteva da ima nezavisne svedoke da bi izvršila pretresanje stana</a:t>
            </a:r>
            <a:r>
              <a:rPr lang="en-US" dirty="0"/>
              <a:t>. </a:t>
            </a:r>
            <a:r>
              <a:rPr lang="sr-Latn-RS" dirty="0"/>
              <a:t>Međutim, lokalni zakoni u Indiji zahtevaju prisustvo dva ili više nezavisna i ugledna građanina da bi se izvršilo pretresanje stana</a:t>
            </a:r>
            <a:r>
              <a:rPr lang="en-US" dirty="0"/>
              <a:t>. </a:t>
            </a:r>
            <a:r>
              <a:rPr lang="en-US" dirty="0" err="1"/>
              <a:t>Trener</a:t>
            </a:r>
            <a:r>
              <a:rPr lang="en-US" dirty="0"/>
              <a:t> </a:t>
            </a:r>
            <a:r>
              <a:rPr lang="sr-Latn-RS" dirty="0"/>
              <a:t>može da objasni kako bi ovo potencijalno moglo da predstavlja izazov u pogledu prihvatljivosti u</a:t>
            </a:r>
            <a:r>
              <a:rPr lang="en-US" dirty="0"/>
              <a:t> </a:t>
            </a:r>
            <a:r>
              <a:rPr lang="en-US" dirty="0" err="1"/>
              <a:t>Indij</a:t>
            </a:r>
            <a:r>
              <a:rPr lang="sr-Latn-RS" dirty="0"/>
              <a:t>i informacija koje su pribavljene putem pretresanja koje je izvršila britanska policija kako je detaljnije opisano na sledećem slajdu</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14336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Na </a:t>
            </a:r>
            <a:r>
              <a:rPr lang="en-US" dirty="0" err="1"/>
              <a:t>slajdu</a:t>
            </a:r>
            <a:r>
              <a:rPr lang="en-US" dirty="0"/>
              <a:t> je </a:t>
            </a:r>
            <a:r>
              <a:rPr lang="en-US" dirty="0" err="1"/>
              <a:t>prikazan</a:t>
            </a:r>
            <a:r>
              <a:rPr lang="en-US" dirty="0"/>
              <a:t> primer </a:t>
            </a:r>
            <a:r>
              <a:rPr lang="sr-Latn-RS" dirty="0"/>
              <a:t>šta bi moglo da se dogodi ako bi Indija uputila zahtev </a:t>
            </a:r>
            <a:r>
              <a:rPr lang="en-US" dirty="0" err="1"/>
              <a:t>Ujedinjeno</a:t>
            </a:r>
            <a:r>
              <a:rPr lang="sr-Latn-RS" dirty="0"/>
              <a:t>m</a:t>
            </a:r>
            <a:r>
              <a:rPr lang="en-US" dirty="0"/>
              <a:t> </a:t>
            </a:r>
            <a:r>
              <a:rPr lang="en-US" dirty="0" err="1"/>
              <a:t>Kraljevstv</a:t>
            </a:r>
            <a:r>
              <a:rPr lang="sr-Latn-RS" dirty="0"/>
              <a:t>u da izvrši pretresanje prostorija</a:t>
            </a:r>
            <a:r>
              <a:rPr lang="en-US" dirty="0"/>
              <a:t>. </a:t>
            </a:r>
            <a:r>
              <a:rPr lang="en-US" dirty="0" err="1"/>
              <a:t>Trener</a:t>
            </a:r>
            <a:r>
              <a:rPr lang="en-US" dirty="0"/>
              <a:t> m</a:t>
            </a:r>
            <a:r>
              <a:rPr lang="sr-Latn-RS" dirty="0"/>
              <a:t>ora da naglasi da je ovo pokazano samo kao ilustrativni primer kako bi se pokazao uticaj različitih </a:t>
            </a:r>
            <a:r>
              <a:rPr lang="en-US" dirty="0" err="1"/>
              <a:t>pravnih</a:t>
            </a:r>
            <a:r>
              <a:rPr lang="en-US" dirty="0"/>
              <a:t> </a:t>
            </a:r>
            <a:r>
              <a:rPr lang="en-US" dirty="0" err="1"/>
              <a:t>tradicija</a:t>
            </a:r>
            <a:r>
              <a:rPr lang="en-US" dirty="0"/>
              <a:t> </a:t>
            </a:r>
            <a:r>
              <a:rPr lang="sr-Latn-RS" dirty="0"/>
              <a:t>na delotvornost </a:t>
            </a:r>
            <a:r>
              <a:rPr lang="en-US" dirty="0" err="1"/>
              <a:t>međunarodn</a:t>
            </a:r>
            <a:r>
              <a:rPr lang="sr-Latn-RS" dirty="0"/>
              <a:t>e</a:t>
            </a:r>
            <a:r>
              <a:rPr lang="en-US" dirty="0"/>
              <a:t> </a:t>
            </a:r>
            <a:r>
              <a:rPr lang="en-US" dirty="0" err="1"/>
              <a:t>saradnj</a:t>
            </a:r>
            <a:r>
              <a:rPr lang="sr-Latn-RS" dirty="0"/>
              <a:t>e</a:t>
            </a:r>
            <a:r>
              <a:rPr lang="en-US" dirty="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4087855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slajdu su prikazana neka rešenja i</a:t>
            </a:r>
            <a:r>
              <a:rPr lang="en-US" dirty="0" err="1"/>
              <a:t>zazov</a:t>
            </a:r>
            <a:r>
              <a:rPr lang="sr-Latn-RS" dirty="0"/>
              <a:t>a</a:t>
            </a:r>
            <a:r>
              <a:rPr lang="en-US" dirty="0"/>
              <a:t> </a:t>
            </a:r>
            <a:r>
              <a:rPr lang="en-US" dirty="0" err="1"/>
              <a:t>različitih</a:t>
            </a:r>
            <a:r>
              <a:rPr lang="en-US" dirty="0"/>
              <a:t> </a:t>
            </a:r>
            <a:r>
              <a:rPr lang="en-US" dirty="0" err="1"/>
              <a:t>pravnih</a:t>
            </a:r>
            <a:r>
              <a:rPr lang="en-US" dirty="0"/>
              <a:t> </a:t>
            </a:r>
            <a:r>
              <a:rPr lang="en-US" dirty="0" err="1"/>
              <a:t>tradicija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477553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slajdu je dato još jedno rešenje za i</a:t>
            </a:r>
            <a:r>
              <a:rPr lang="en-US" dirty="0" err="1"/>
              <a:t>zazov</a:t>
            </a:r>
            <a:r>
              <a:rPr lang="en-US" dirty="0"/>
              <a:t> </a:t>
            </a:r>
            <a:r>
              <a:rPr lang="en-US" dirty="0" err="1"/>
              <a:t>različitih</a:t>
            </a:r>
            <a:r>
              <a:rPr lang="en-US" dirty="0"/>
              <a:t> </a:t>
            </a:r>
            <a:r>
              <a:rPr lang="en-US" dirty="0" err="1"/>
              <a:t>pravnih</a:t>
            </a:r>
            <a:r>
              <a:rPr lang="en-US" dirty="0"/>
              <a:t> </a:t>
            </a:r>
            <a:r>
              <a:rPr lang="en-US" dirty="0" err="1"/>
              <a:t>tradicija</a:t>
            </a:r>
            <a:r>
              <a:rPr lang="en-US" dirty="0"/>
              <a:t> – </a:t>
            </a:r>
            <a:r>
              <a:rPr lang="sr-Latn-RS" dirty="0"/>
              <a:t>a to je oslanjanje na Mrežu </a:t>
            </a:r>
            <a:r>
              <a:rPr lang="en-US" dirty="0"/>
              <a:t>24/7 </a:t>
            </a:r>
            <a:r>
              <a:rPr lang="sr-Latn-RS" dirty="0"/>
              <a:t>za pribavljanje informacije pravne prirode o svim specifičnim pravnim zahtevima u skladu sa kojima se dokazi možda moraju prikupljati, itd.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69786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su navedeni razlozi zbog kojih je potrebno da se sa zahtevima u vezi sa elektronskim podacima postupa bez odlaganja. Trener treba da objasni probleme povezane sa zadržavanjem (retencijom) podataka i da provajderi</a:t>
            </a:r>
            <a:r>
              <a:rPr lang="en-US" dirty="0"/>
              <a:t>, </a:t>
            </a:r>
            <a:r>
              <a:rPr lang="sr-Latn-RS" dirty="0"/>
              <a:t>fizička lica i privredni subjekti uvek ne zadržavaju podatke</a:t>
            </a:r>
            <a:r>
              <a:rPr lang="en-US" dirty="0"/>
              <a:t>. </a:t>
            </a:r>
            <a:r>
              <a:rPr lang="sr-Latn-RS" dirty="0"/>
              <a:t>Može se objasniti da razlog </a:t>
            </a:r>
            <a:r>
              <a:rPr lang="sr-Latn-RS" dirty="0" err="1"/>
              <a:t>nezadržavanja</a:t>
            </a:r>
            <a:r>
              <a:rPr lang="sr-Latn-RS" dirty="0"/>
              <a:t> podataka može biti praktičnost, troškovi ili zakonska ograničenja</a:t>
            </a:r>
            <a:r>
              <a:rPr lang="en-US" dirty="0"/>
              <a:t>. </a:t>
            </a:r>
          </a:p>
          <a:p>
            <a:endParaRPr lang="en-US" dirty="0"/>
          </a:p>
          <a:p>
            <a:r>
              <a:rPr lang="sr-Latn-RS" dirty="0"/>
              <a:t>U pogledu Direktive EU o zadržavanju podataka</a:t>
            </a:r>
            <a:r>
              <a:rPr lang="en-US" dirty="0"/>
              <a:t>, </a:t>
            </a:r>
            <a:r>
              <a:rPr lang="sr-Latn-RS" dirty="0"/>
              <a:t>trener može da objasni ka je Direktiva zahtevala od država članica EU obavezu čuvanja podataka o telekomunikacijama građana najmanje šest meseci do najviše 24 meseca</a:t>
            </a:r>
            <a:r>
              <a:rPr lang="en-US" dirty="0"/>
              <a:t>. T</a:t>
            </a:r>
            <a:r>
              <a:rPr lang="sr-Latn-RS" dirty="0"/>
              <a:t>o bi značilo da bi države EU zadržavale podatke tokom određenog vremena kako bi se omogućilo postupanje po zahtevima</a:t>
            </a:r>
            <a:r>
              <a:rPr lang="en-US" dirty="0"/>
              <a:t>. </a:t>
            </a:r>
            <a:r>
              <a:rPr lang="sr-Latn-RS" dirty="0"/>
              <a:t>Godine </a:t>
            </a:r>
            <a:r>
              <a:rPr lang="en-US" dirty="0"/>
              <a:t>2014, </a:t>
            </a:r>
            <a:r>
              <a:rPr lang="sr-Latn-RS" dirty="0"/>
              <a:t>Sud pravde Evropske unije je proglasio Direktivu ništavnom u predmetu koji je podnela organizacija </a:t>
            </a:r>
            <a:r>
              <a:rPr lang="en-US" dirty="0"/>
              <a:t>Digital Rights Ireland </a:t>
            </a:r>
            <a:r>
              <a:rPr lang="sr-Latn-RS" dirty="0"/>
              <a:t>protiv različitih organa na osnovu toga da </a:t>
            </a:r>
            <a:r>
              <a:rPr lang="sr-Latn-RS" dirty="0" err="1"/>
              <a:t>blanketno</a:t>
            </a:r>
            <a:r>
              <a:rPr lang="sr-Latn-RS" dirty="0"/>
              <a:t> prikupljanje podataka predstavlja povredu prava na privatnost koje je garantovano Poveljom EU o osnovnim pravima</a:t>
            </a:r>
            <a:r>
              <a:rPr lang="en-US" dirty="0"/>
              <a:t>. </a:t>
            </a:r>
          </a:p>
          <a:p>
            <a:endParaRPr lang="en-US" dirty="0"/>
          </a:p>
          <a:p>
            <a:r>
              <a:rPr lang="sr-Latn-RS" dirty="0"/>
              <a:t>Trener treba da objasni da pošto je Direktiva o zadržavanju podataka proglašena </a:t>
            </a:r>
            <a:r>
              <a:rPr lang="sr-Latn-RS" dirty="0">
                <a:solidFill>
                  <a:srgbClr val="FF0000"/>
                </a:solidFill>
              </a:rPr>
              <a:t>ne</a:t>
            </a:r>
            <a:r>
              <a:rPr lang="sr-Latn-RS" dirty="0"/>
              <a:t>zakonitom</a:t>
            </a:r>
            <a:r>
              <a:rPr lang="en-US" dirty="0"/>
              <a:t>, </a:t>
            </a:r>
            <a:r>
              <a:rPr lang="sr-Latn-RS" dirty="0"/>
              <a:t>pružaoci usluga u EU nemaju nikakav pravno osnov za opšte i </a:t>
            </a:r>
            <a:r>
              <a:rPr lang="sr-Latn-RS" dirty="0" err="1"/>
              <a:t>blanketno</a:t>
            </a:r>
            <a:r>
              <a:rPr lang="sr-Latn-RS" dirty="0"/>
              <a:t> zadržavanje podataka</a:t>
            </a:r>
            <a:r>
              <a:rPr lang="en-US" dirty="0"/>
              <a:t>. </a:t>
            </a:r>
            <a:r>
              <a:rPr lang="sr-Latn-RS" dirty="0"/>
              <a:t>Time se važnost bavljenja izazovom brzine još povećava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2355068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Ispravan odgovor je</a:t>
            </a:r>
            <a:r>
              <a:rPr lang="en-US" dirty="0"/>
              <a:t> c) </a:t>
            </a:r>
            <a:r>
              <a:rPr lang="sr-Latn-RS" dirty="0"/>
              <a:t>Davanje informacija pravne prirode</a:t>
            </a:r>
            <a:r>
              <a:rPr lang="en-US" dirty="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1104484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Ispravan odgovor je</a:t>
            </a:r>
            <a:r>
              <a:rPr lang="en-US" dirty="0"/>
              <a:t> c) </a:t>
            </a:r>
            <a:r>
              <a:rPr lang="sr-Latn-RS" dirty="0"/>
              <a:t>Davanje informacija pravne prirode</a:t>
            </a:r>
            <a:r>
              <a:rPr lang="en-US" dirty="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3441367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ovom slajdu je prikazano još jedno </a:t>
            </a:r>
            <a:r>
              <a:rPr lang="en-US" dirty="0" err="1"/>
              <a:t>rešenje</a:t>
            </a:r>
            <a:r>
              <a:rPr lang="en-US" dirty="0"/>
              <a:t> </a:t>
            </a:r>
            <a:r>
              <a:rPr lang="sr-Latn-RS" dirty="0"/>
              <a:t>za i</a:t>
            </a:r>
            <a:r>
              <a:rPr lang="en-US" dirty="0" err="1"/>
              <a:t>zazov</a:t>
            </a:r>
            <a:r>
              <a:rPr lang="en-US" dirty="0"/>
              <a:t> </a:t>
            </a:r>
            <a:r>
              <a:rPr lang="en-US" dirty="0" err="1"/>
              <a:t>različitih</a:t>
            </a:r>
            <a:r>
              <a:rPr lang="en-US" dirty="0"/>
              <a:t> </a:t>
            </a:r>
            <a:r>
              <a:rPr lang="en-US" dirty="0" err="1"/>
              <a:t>pravnih</a:t>
            </a:r>
            <a:r>
              <a:rPr lang="en-US" dirty="0"/>
              <a:t> </a:t>
            </a:r>
            <a:r>
              <a:rPr lang="en-US" dirty="0" err="1"/>
              <a:t>tradicija</a:t>
            </a:r>
            <a:r>
              <a:rPr lang="en-US" dirty="0"/>
              <a:t> – </a:t>
            </a:r>
            <a:r>
              <a:rPr lang="sr-Latn-RS" dirty="0"/>
              <a:t>a to je da se pregledaju dostupne priručnike i smernice za ugovore o</a:t>
            </a:r>
            <a:r>
              <a:rPr lang="en-US" dirty="0"/>
              <a:t> </a:t>
            </a:r>
            <a:r>
              <a:rPr lang="en-US" dirty="0" err="1"/>
              <a:t>UPP</a:t>
            </a:r>
            <a:r>
              <a:rPr lang="en-US" dirty="0"/>
              <a:t> </a:t>
            </a:r>
            <a:r>
              <a:rPr lang="sr-Latn-RS" dirty="0"/>
              <a:t>koje izdaju razne zemlje</a:t>
            </a:r>
            <a:r>
              <a:rPr lang="en-US" dirty="0"/>
              <a:t>. Na </a:t>
            </a:r>
            <a:r>
              <a:rPr lang="en-US" dirty="0" err="1"/>
              <a:t>slajdu</a:t>
            </a:r>
            <a:r>
              <a:rPr lang="en-US" dirty="0"/>
              <a:t> </a:t>
            </a:r>
            <a:r>
              <a:rPr lang="sr-Latn-RS" dirty="0"/>
              <a:t>su</a:t>
            </a:r>
            <a:r>
              <a:rPr lang="en-US" dirty="0"/>
              <a:t> </a:t>
            </a:r>
            <a:r>
              <a:rPr lang="en-US" dirty="0" err="1"/>
              <a:t>prikazan</a:t>
            </a:r>
            <a:r>
              <a:rPr lang="sr-Latn-RS" dirty="0"/>
              <a:t>a</a:t>
            </a:r>
            <a:r>
              <a:rPr lang="en-US" dirty="0"/>
              <a:t> </a:t>
            </a:r>
            <a:r>
              <a:rPr lang="sr-Latn-RS" dirty="0"/>
              <a:t>dva priručnika za uzajamnu pravnu pomoć </a:t>
            </a:r>
            <a:r>
              <a:rPr lang="en-US" dirty="0"/>
              <a:t>– </a:t>
            </a:r>
            <a:r>
              <a:rPr lang="sr-Latn-RS" dirty="0"/>
              <a:t>prvi je Priručnik za</a:t>
            </a:r>
            <a:r>
              <a:rPr lang="en-US" dirty="0"/>
              <a:t> </a:t>
            </a:r>
            <a:r>
              <a:rPr lang="en-US" dirty="0" err="1"/>
              <a:t>uzajamn</a:t>
            </a:r>
            <a:r>
              <a:rPr lang="sr-Latn-RS" dirty="0"/>
              <a:t>u</a:t>
            </a:r>
            <a:r>
              <a:rPr lang="en-US" dirty="0"/>
              <a:t> </a:t>
            </a:r>
            <a:r>
              <a:rPr lang="en-US" dirty="0" err="1"/>
              <a:t>pravn</a:t>
            </a:r>
            <a:r>
              <a:rPr lang="sr-Latn-RS" dirty="0"/>
              <a:t>u</a:t>
            </a:r>
            <a:r>
              <a:rPr lang="en-US" dirty="0"/>
              <a:t> </a:t>
            </a:r>
            <a:r>
              <a:rPr lang="en-US" dirty="0" err="1"/>
              <a:t>pomoć</a:t>
            </a:r>
            <a:r>
              <a:rPr lang="en-US" dirty="0"/>
              <a:t> </a:t>
            </a:r>
            <a:r>
              <a:rPr lang="sr-Latn-RS" dirty="0"/>
              <a:t>koji je objavio Savet Evrope </a:t>
            </a:r>
            <a:r>
              <a:rPr lang="en-US" dirty="0"/>
              <a:t>(https://rm.coe.int/mutual-legal-assistance-manual-eng/1680782927) </a:t>
            </a:r>
            <a:r>
              <a:rPr lang="sr-Latn-RS" dirty="0"/>
              <a:t>a drugi je Zahtev za uzajamnu pravnu pomoć u krivičnim stvarima – Smernice za organe van Ujedinjenog Kraljevstva </a:t>
            </a:r>
            <a:r>
              <a:rPr lang="en-US" dirty="0"/>
              <a:t>(https://assets.publishing.service.gov.uk/government/uploads/system/uploads/attachment_data/file/415038/UPP_Guidelines_2015.pdf) </a:t>
            </a:r>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Drugi vodiči obuhvataju Priručnik </a:t>
            </a:r>
            <a:r>
              <a:rPr lang="en-US" dirty="0"/>
              <a:t>UNODC </a:t>
            </a:r>
            <a:r>
              <a:rPr lang="sr-Latn-RS" dirty="0"/>
              <a:t>o</a:t>
            </a:r>
            <a:r>
              <a:rPr lang="en-US" dirty="0"/>
              <a:t> </a:t>
            </a:r>
            <a:r>
              <a:rPr lang="en-US" dirty="0" err="1"/>
              <a:t>uzajamn</a:t>
            </a:r>
            <a:r>
              <a:rPr lang="sr-Latn-RS" dirty="0"/>
              <a:t>oj</a:t>
            </a:r>
            <a:r>
              <a:rPr lang="en-US" dirty="0"/>
              <a:t> </a:t>
            </a:r>
            <a:r>
              <a:rPr lang="en-US" dirty="0" err="1"/>
              <a:t>pravn</a:t>
            </a:r>
            <a:r>
              <a:rPr lang="sr-Latn-RS" dirty="0"/>
              <a:t>oj</a:t>
            </a:r>
            <a:r>
              <a:rPr lang="en-US" dirty="0"/>
              <a:t> </a:t>
            </a:r>
            <a:r>
              <a:rPr lang="en-US" dirty="0" err="1"/>
              <a:t>pomoć</a:t>
            </a:r>
            <a:r>
              <a:rPr lang="sr-Latn-RS" dirty="0"/>
              <a:t>i </a:t>
            </a:r>
            <a:r>
              <a:rPr lang="en-US" dirty="0"/>
              <a:t>(https://www.unodc.org/documents/organized-crime/Publications/Mutual_Legal_Assistance_Ebook_E.pdf)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23505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se navodi peti izazov </a:t>
            </a:r>
            <a:r>
              <a:rPr lang="en-US" dirty="0" err="1"/>
              <a:t>međunarodn</a:t>
            </a:r>
            <a:r>
              <a:rPr lang="sr-Latn-RS" dirty="0"/>
              <a:t>e</a:t>
            </a:r>
            <a:r>
              <a:rPr lang="en-US" dirty="0"/>
              <a:t> </a:t>
            </a:r>
            <a:r>
              <a:rPr lang="en-US" dirty="0" err="1"/>
              <a:t>saradnj</a:t>
            </a:r>
            <a:r>
              <a:rPr lang="sr-Latn-RS" dirty="0"/>
              <a:t>e</a:t>
            </a:r>
            <a:r>
              <a:rPr lang="en-US" dirty="0"/>
              <a:t> </a:t>
            </a:r>
            <a:r>
              <a:rPr lang="sr-Latn-RS" dirty="0"/>
              <a:t>povezan</a:t>
            </a:r>
            <a:r>
              <a:rPr lang="en-US" dirty="0"/>
              <a:t> </a:t>
            </a:r>
            <a:r>
              <a:rPr lang="en-US" dirty="0" err="1"/>
              <a:t>sa</a:t>
            </a:r>
            <a:r>
              <a:rPr lang="en-US" dirty="0"/>
              <a:t> </a:t>
            </a:r>
            <a:r>
              <a:rPr lang="en-US" dirty="0" err="1"/>
              <a:t>elektronski</a:t>
            </a:r>
            <a:r>
              <a:rPr lang="sr-Latn-RS" dirty="0"/>
              <a:t>m</a:t>
            </a:r>
            <a:r>
              <a:rPr lang="en-US" dirty="0"/>
              <a:t> </a:t>
            </a:r>
            <a:r>
              <a:rPr lang="en-US" dirty="0" err="1"/>
              <a:t>dokazi</a:t>
            </a:r>
            <a:r>
              <a:rPr lang="sr-Latn-RS" dirty="0"/>
              <a:t>ma</a:t>
            </a:r>
            <a:r>
              <a:rPr lang="en-US" dirty="0"/>
              <a:t>. </a:t>
            </a:r>
          </a:p>
          <a:p>
            <a:endParaRPr lang="en-US" dirty="0"/>
          </a:p>
          <a:p>
            <a:r>
              <a:rPr lang="en-US" dirty="0" err="1"/>
              <a:t>Trener</a:t>
            </a:r>
            <a:r>
              <a:rPr lang="en-US" dirty="0"/>
              <a:t> </a:t>
            </a:r>
            <a:r>
              <a:rPr lang="sr-Latn-RS" dirty="0"/>
              <a:t>treba da ukratko objasni </a:t>
            </a:r>
            <a:r>
              <a:rPr lang="en-US" dirty="0" err="1"/>
              <a:t>izazov</a:t>
            </a:r>
            <a:r>
              <a:rPr lang="en-US" dirty="0"/>
              <a:t> </a:t>
            </a:r>
            <a:r>
              <a:rPr lang="en-US" dirty="0" err="1"/>
              <a:t>atribucije</a:t>
            </a:r>
            <a:r>
              <a:rPr lang="en-US" dirty="0"/>
              <a:t>. </a:t>
            </a:r>
            <a:r>
              <a:rPr lang="sr-Latn-RS" dirty="0"/>
              <a:t>A</a:t>
            </a:r>
            <a:r>
              <a:rPr lang="en-US" dirty="0" err="1"/>
              <a:t>tribucija</a:t>
            </a:r>
            <a:r>
              <a:rPr lang="en-US" dirty="0"/>
              <a:t> </a:t>
            </a:r>
            <a:r>
              <a:rPr lang="sr-Latn-RS" dirty="0"/>
              <a:t>u odnosu na </a:t>
            </a:r>
            <a:r>
              <a:rPr lang="en-US" dirty="0" err="1"/>
              <a:t>elektronsk</a:t>
            </a:r>
            <a:r>
              <a:rPr lang="sr-Latn-RS" dirty="0"/>
              <a:t>e</a:t>
            </a:r>
            <a:r>
              <a:rPr lang="en-US" dirty="0"/>
              <a:t> </a:t>
            </a:r>
            <a:r>
              <a:rPr lang="en-US" dirty="0" err="1"/>
              <a:t>dokaz</a:t>
            </a:r>
            <a:r>
              <a:rPr lang="sr-Latn-RS" dirty="0"/>
              <a:t>e </a:t>
            </a:r>
            <a:r>
              <a:rPr lang="en-US" dirty="0"/>
              <a:t>general</a:t>
            </a:r>
            <a:r>
              <a:rPr lang="sr-Latn-RS" dirty="0"/>
              <a:t>no predstavlja</a:t>
            </a:r>
            <a:r>
              <a:rPr lang="en-US" dirty="0"/>
              <a:t> </a:t>
            </a:r>
            <a:r>
              <a:rPr lang="en-US" dirty="0" err="1"/>
              <a:t>izazov</a:t>
            </a:r>
            <a:r>
              <a:rPr lang="en-US" dirty="0"/>
              <a:t> –</a:t>
            </a:r>
            <a:r>
              <a:rPr lang="sr-Latn-RS" dirty="0"/>
              <a:t> a</a:t>
            </a:r>
            <a:r>
              <a:rPr lang="en-US" dirty="0"/>
              <a:t> </a:t>
            </a:r>
            <a:r>
              <a:rPr lang="en-US" dirty="0" err="1"/>
              <a:t>i</a:t>
            </a:r>
            <a:r>
              <a:rPr lang="en-US" dirty="0"/>
              <a:t> </a:t>
            </a:r>
            <a:r>
              <a:rPr lang="sr-Latn-RS" dirty="0"/>
              <a:t>važan deo identifikovanja i </a:t>
            </a:r>
            <a:r>
              <a:rPr lang="sr-Latn-RS" dirty="0" err="1"/>
              <a:t>procesurianja</a:t>
            </a:r>
            <a:r>
              <a:rPr lang="sr-Latn-RS" dirty="0"/>
              <a:t> pravih osumnjičenih lica</a:t>
            </a:r>
            <a:r>
              <a:rPr lang="en-US" dirty="0"/>
              <a:t>. </a:t>
            </a:r>
            <a:r>
              <a:rPr lang="sr-Latn-RS" dirty="0"/>
              <a:t>A</a:t>
            </a:r>
            <a:r>
              <a:rPr lang="en-US" dirty="0" err="1"/>
              <a:t>tribucija</a:t>
            </a:r>
            <a:r>
              <a:rPr lang="en-US" dirty="0"/>
              <a:t> </a:t>
            </a:r>
            <a:r>
              <a:rPr lang="sr-Latn-RS" dirty="0"/>
              <a:t>predstavlja još veći izazov kada postoji i međunarodna dimenzija.</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644401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Pošto se </a:t>
            </a:r>
            <a:r>
              <a:rPr lang="sr-Latn-RS" dirty="0" err="1"/>
              <a:t>mnog</a:t>
            </a:r>
            <a:r>
              <a:rPr lang="sr-Latn-RS" dirty="0"/>
              <a:t> istrage koje obuhvataju </a:t>
            </a:r>
            <a:r>
              <a:rPr lang="en-US" dirty="0" err="1"/>
              <a:t>elektronsk</a:t>
            </a:r>
            <a:r>
              <a:rPr lang="sr-Latn-RS" dirty="0"/>
              <a:t>e</a:t>
            </a:r>
            <a:r>
              <a:rPr lang="en-US" dirty="0"/>
              <a:t> </a:t>
            </a:r>
            <a:r>
              <a:rPr lang="en-US" dirty="0" err="1"/>
              <a:t>dokaz</a:t>
            </a:r>
            <a:r>
              <a:rPr lang="sr-Latn-RS" dirty="0"/>
              <a:t>e oslanjaju na povezivanje </a:t>
            </a:r>
            <a:r>
              <a:rPr lang="en-US" dirty="0" err="1"/>
              <a:t>osumnjičen</a:t>
            </a:r>
            <a:r>
              <a:rPr lang="sr-Latn-RS" dirty="0" err="1"/>
              <a:t>og</a:t>
            </a:r>
            <a:r>
              <a:rPr lang="sr-Latn-RS" dirty="0"/>
              <a:t> sa konkretnim uređajem u konkretno vreme, potreban je niz </a:t>
            </a:r>
            <a:r>
              <a:rPr lang="en-US" dirty="0" err="1"/>
              <a:t>elektronski</a:t>
            </a:r>
            <a:r>
              <a:rPr lang="sr-Latn-RS" dirty="0"/>
              <a:t>h</a:t>
            </a:r>
            <a:r>
              <a:rPr lang="en-US" dirty="0"/>
              <a:t> </a:t>
            </a:r>
            <a:r>
              <a:rPr lang="en-US" dirty="0" err="1"/>
              <a:t>dokaz</a:t>
            </a:r>
            <a:r>
              <a:rPr lang="sr-Latn-RS" dirty="0"/>
              <a:t>a</a:t>
            </a:r>
            <a:r>
              <a:rPr lang="en-US" dirty="0"/>
              <a:t> – </a:t>
            </a:r>
            <a:r>
              <a:rPr lang="sr-Latn-RS" dirty="0"/>
              <a:t>koji biti pohranjeni u različitim </a:t>
            </a:r>
            <a:r>
              <a:rPr lang="sr-Latn-RS" b="0" dirty="0"/>
              <a:t>izvorima</a:t>
            </a:r>
            <a:r>
              <a:rPr lang="sr-Latn-RS" dirty="0"/>
              <a:t> u inostranstvu kako je prikazano na sledećem slajdu</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001009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sr-Latn-RS" dirty="0"/>
              <a:t>Na ovom slajdu data je studija slučaja o tome kako </a:t>
            </a:r>
            <a:r>
              <a:rPr lang="en-GB" dirty="0" err="1"/>
              <a:t>atribucija</a:t>
            </a:r>
            <a:r>
              <a:rPr lang="en-GB" dirty="0"/>
              <a:t> </a:t>
            </a:r>
            <a:r>
              <a:rPr lang="sr-Latn-RS" dirty="0"/>
              <a:t>može da bude</a:t>
            </a:r>
            <a:r>
              <a:rPr lang="en-GB" dirty="0"/>
              <a:t> </a:t>
            </a:r>
            <a:r>
              <a:rPr lang="en-GB" dirty="0" err="1"/>
              <a:t>izazov</a:t>
            </a:r>
            <a:r>
              <a:rPr lang="en-GB" dirty="0"/>
              <a:t>. </a:t>
            </a:r>
          </a:p>
          <a:p>
            <a:endParaRPr lang="en-GB" dirty="0"/>
          </a:p>
          <a:p>
            <a:r>
              <a:rPr lang="en-GB" dirty="0"/>
              <a:t>http://www.nydailynews.com/news/national/fake-threat-shut-los-angeles-schools-article-1.2468707</a:t>
            </a:r>
          </a:p>
          <a:p>
            <a:endParaRPr lang="en-GB" dirty="0"/>
          </a:p>
          <a:p>
            <a:r>
              <a:rPr lang="sr-Latn-RS" i="1" dirty="0"/>
              <a:t>Šaljem vam ovaj imejl da vas informišem o događajima u utorak</a:t>
            </a:r>
            <a:r>
              <a:rPr lang="en-GB" i="1" dirty="0"/>
              <a:t>, </a:t>
            </a:r>
            <a:r>
              <a:rPr lang="sr-Latn-RS" i="1" dirty="0"/>
              <a:t>15.12.2015</a:t>
            </a:r>
            <a:r>
              <a:rPr lang="en-GB" i="1" dirty="0"/>
              <a:t>.</a:t>
            </a:r>
            <a:endParaRPr lang="en-GB" dirty="0"/>
          </a:p>
          <a:p>
            <a:r>
              <a:rPr lang="sr-Latn-RS" i="1" dirty="0"/>
              <a:t>Nešto veliko će da s desi</a:t>
            </a:r>
            <a:r>
              <a:rPr lang="en-GB" i="1" dirty="0"/>
              <a:t>. </a:t>
            </a:r>
            <a:r>
              <a:rPr lang="sr-Latn-RS" i="1" dirty="0"/>
              <a:t>Nešto stvarno veliko</a:t>
            </a:r>
            <a:r>
              <a:rPr lang="en-GB" i="1" dirty="0"/>
              <a:t>. </a:t>
            </a:r>
            <a:r>
              <a:rPr lang="sr-Latn-RS" i="1" dirty="0"/>
              <a:t>Biće na svim naslovnim stranama u zemlji</a:t>
            </a:r>
            <a:r>
              <a:rPr lang="en-GB" i="1" dirty="0"/>
              <a:t>. </a:t>
            </a:r>
            <a:r>
              <a:rPr lang="sr-Latn-RS" i="1" dirty="0"/>
              <a:t>Vidite, moje poslednje 4 godini ovde u jednoj od okružnih javnih škola su bile potpuni pakao</a:t>
            </a:r>
            <a:r>
              <a:rPr lang="en-GB" i="1" dirty="0"/>
              <a:t>. </a:t>
            </a:r>
            <a:r>
              <a:rPr lang="sr-Latn-RS" i="1" dirty="0"/>
              <a:t>Čista, ničim ublažena agonija</a:t>
            </a:r>
            <a:r>
              <a:rPr lang="en-GB" i="1" dirty="0"/>
              <a:t>. </a:t>
            </a:r>
            <a:r>
              <a:rPr lang="sr-Latn-RS" i="1" dirty="0"/>
              <a:t>Maltretiranje </a:t>
            </a:r>
            <a:r>
              <a:rPr lang="sr-Latn-RS" b="0" i="1" dirty="0"/>
              <a:t>drugih učenika,</a:t>
            </a:r>
            <a:r>
              <a:rPr lang="sr-Latn-RS" i="1" dirty="0"/>
              <a:t> usamljenost, odbacivanje</a:t>
            </a:r>
            <a:r>
              <a:rPr lang="en-GB" i="1" dirty="0"/>
              <a:t>,... </a:t>
            </a:r>
            <a:r>
              <a:rPr lang="sr-Latn-RS" i="1" dirty="0"/>
              <a:t>Nema mu kraja</a:t>
            </a:r>
            <a:r>
              <a:rPr lang="en-GB" i="1" dirty="0"/>
              <a:t>. </a:t>
            </a:r>
            <a:r>
              <a:rPr lang="en-GB" i="1" dirty="0" err="1"/>
              <a:t>i</a:t>
            </a:r>
            <a:r>
              <a:rPr lang="en-GB" i="1" dirty="0"/>
              <a:t> </a:t>
            </a:r>
            <a:r>
              <a:rPr lang="sr-Latn-RS" i="1" dirty="0"/>
              <a:t>zbog čega</a:t>
            </a:r>
            <a:r>
              <a:rPr lang="en-GB" i="1" dirty="0"/>
              <a:t>? </a:t>
            </a:r>
            <a:r>
              <a:rPr lang="sr-Latn-RS" i="1" dirty="0"/>
              <a:t>Samo zato što sam ’drugačiji’</a:t>
            </a:r>
            <a:r>
              <a:rPr lang="en-GB" i="1" dirty="0"/>
              <a:t>?</a:t>
            </a:r>
            <a:endParaRPr lang="en-GB" dirty="0"/>
          </a:p>
          <a:p>
            <a:r>
              <a:rPr lang="en-GB" i="1" dirty="0"/>
              <a:t>N</a:t>
            </a:r>
            <a:r>
              <a:rPr lang="sr-Latn-RS" i="1" dirty="0"/>
              <a:t>e</a:t>
            </a:r>
            <a:r>
              <a:rPr lang="en-GB" i="1" dirty="0"/>
              <a:t>. N</a:t>
            </a:r>
            <a:r>
              <a:rPr lang="sr-Latn-RS" i="1" dirty="0"/>
              <a:t>e</a:t>
            </a:r>
            <a:r>
              <a:rPr lang="en-GB" i="1" dirty="0"/>
              <a:t> </a:t>
            </a:r>
            <a:r>
              <a:rPr lang="sr-Latn-RS" i="1" dirty="0"/>
              <a:t>više</a:t>
            </a:r>
            <a:r>
              <a:rPr lang="en-GB" i="1" dirty="0"/>
              <a:t>. </a:t>
            </a:r>
            <a:r>
              <a:rPr lang="sr-Latn-RS" i="1" dirty="0"/>
              <a:t>Ja sam pobožni musliman i nekada sam bio protiv nasilja</a:t>
            </a:r>
            <a:r>
              <a:rPr lang="en-GB" i="1" dirty="0"/>
              <a:t>, </a:t>
            </a:r>
            <a:r>
              <a:rPr lang="sr-Latn-RS" i="1" dirty="0"/>
              <a:t>ali sam se udružio sa lokalnom ćelijom </a:t>
            </a:r>
            <a:r>
              <a:rPr lang="sr-Latn-RS" i="1" dirty="0" err="1"/>
              <a:t>džihadista</a:t>
            </a:r>
            <a:r>
              <a:rPr lang="sr-Latn-RS" i="1" dirty="0"/>
              <a:t> pošto je to jedini način na koji ću moći da ostvarim svoj masakr kako treba</a:t>
            </a:r>
            <a:r>
              <a:rPr lang="en-GB" i="1" dirty="0"/>
              <a:t>. </a:t>
            </a:r>
            <a:r>
              <a:rPr lang="sr-Latn-RS" i="1" dirty="0"/>
              <a:t>To ne bih mogao sam da uradim</a:t>
            </a:r>
            <a:r>
              <a:rPr lang="en-GB" i="1" dirty="0"/>
              <a:t>. </a:t>
            </a:r>
            <a:r>
              <a:rPr lang="sr-Latn-RS" i="1" dirty="0"/>
              <a:t>Ja i moja 32 saborca ćemo sutra umreti u ima </a:t>
            </a:r>
            <a:r>
              <a:rPr lang="en-GB" i="1" dirty="0" err="1"/>
              <a:t>Alah</a:t>
            </a:r>
            <a:r>
              <a:rPr lang="sr-Latn-RS" i="1" dirty="0"/>
              <a:t>a</a:t>
            </a:r>
            <a:r>
              <a:rPr lang="en-GB" i="1" dirty="0"/>
              <a:t>. </a:t>
            </a:r>
            <a:r>
              <a:rPr lang="sr-Latn-RS" i="1" dirty="0"/>
              <a:t>Svaka škola u Zajedničkom okrugu Los Anđelesa je meta</a:t>
            </a:r>
            <a:r>
              <a:rPr lang="en-GB" i="1" dirty="0"/>
              <a:t>. </a:t>
            </a:r>
            <a:r>
              <a:rPr lang="sr-Latn-RS" i="1" dirty="0"/>
              <a:t>Imamo bombe koje su već sakrivene u ormarićima u nekoliko škola</a:t>
            </a:r>
            <a:r>
              <a:rPr lang="en-GB" i="1" dirty="0"/>
              <a:t>. </a:t>
            </a:r>
            <a:r>
              <a:rPr lang="sr-Latn-RS" i="1" dirty="0"/>
              <a:t>One su strateški postavljene i namena im je da sruše temelje samih tih zgrada gde se širi tolika mržnja i diskriminacija</a:t>
            </a:r>
            <a:r>
              <a:rPr lang="en-GB" i="1" dirty="0"/>
              <a:t>. T</a:t>
            </a:r>
            <a:r>
              <a:rPr lang="sr-Latn-RS" i="1" dirty="0"/>
              <a:t>o su bombe napravljene od ekspres-lonca, sakrivene u rancima širom škola</a:t>
            </a:r>
            <a:r>
              <a:rPr lang="en-GB" i="1" dirty="0"/>
              <a:t>. </a:t>
            </a:r>
            <a:r>
              <a:rPr lang="sr-Latn-RS" i="1" dirty="0"/>
              <a:t>Napunjene su sa 10 kg baruta, radi maksimalne štete</a:t>
            </a:r>
            <a:r>
              <a:rPr lang="en-GB" i="1" dirty="0"/>
              <a:t>. </a:t>
            </a:r>
            <a:r>
              <a:rPr lang="sr-Latn-RS" i="1" dirty="0"/>
              <a:t>Biće detonirane mobilnim telefonom</a:t>
            </a:r>
            <a:r>
              <a:rPr lang="en-GB" i="1" dirty="0"/>
              <a:t>. N</a:t>
            </a:r>
            <a:r>
              <a:rPr lang="sr-Latn-RS" i="1" dirty="0"/>
              <a:t>e samo da su tu bombe već i nervni gas, tempirani da eksplodiraju u određeno vreme: tokom pauze za ručak</a:t>
            </a:r>
            <a:r>
              <a:rPr lang="en-GB" i="1" dirty="0"/>
              <a:t>. </a:t>
            </a:r>
            <a:r>
              <a:rPr lang="sr-Latn-RS" i="1" dirty="0"/>
              <a:t>I kao vrhunac svega, moja braća u Alahu i ja imamo kalašnjikov puške, automatske pištolje </a:t>
            </a:r>
            <a:r>
              <a:rPr lang="en-GB" i="1" dirty="0"/>
              <a:t>Glock 18 </a:t>
            </a:r>
            <a:r>
              <a:rPr lang="sr-Latn-RS" i="1" dirty="0"/>
              <a:t>i više ručnih granata</a:t>
            </a:r>
            <a:r>
              <a:rPr lang="en-GB" i="1" dirty="0"/>
              <a:t>. </a:t>
            </a:r>
            <a:r>
              <a:rPr lang="sr-Latn-RS" i="1" dirty="0"/>
              <a:t>Učenici u svakoj školi u Zajedničkog okruga LA će biti masakrirani, bez milosti</a:t>
            </a:r>
            <a:r>
              <a:rPr lang="en-GB" i="1" dirty="0"/>
              <a:t>. </a:t>
            </a:r>
            <a:r>
              <a:rPr lang="sr-Latn-RS" i="1" dirty="0"/>
              <a:t>A vi ništa ne možete da učinite da to zaustavite</a:t>
            </a:r>
            <a:r>
              <a:rPr lang="en-GB" i="1" dirty="0"/>
              <a:t>.</a:t>
            </a:r>
            <a:endParaRPr lang="en-GB" dirty="0"/>
          </a:p>
          <a:p>
            <a:r>
              <a:rPr lang="sr-Latn-RS" i="1" dirty="0"/>
              <a:t>Ako ipak pokušate, tako što ćete, možda povećati obezbeđenje ili otkazati časove tog dana, nije važno</a:t>
            </a:r>
            <a:r>
              <a:rPr lang="en-GB" i="1" dirty="0"/>
              <a:t>. </a:t>
            </a:r>
            <a:r>
              <a:rPr lang="sr-Latn-RS" i="1" dirty="0"/>
              <a:t>Vaše obezbeđenje neće uspeti da nas zaustavi</a:t>
            </a:r>
            <a:r>
              <a:rPr lang="en-GB" i="1" dirty="0"/>
              <a:t>. </a:t>
            </a:r>
            <a:r>
              <a:rPr lang="sr-Latn-RS" i="1" dirty="0"/>
              <a:t>Mi smo Alahova vojska</a:t>
            </a:r>
            <a:r>
              <a:rPr lang="en-GB" i="1" dirty="0"/>
              <a:t>. </a:t>
            </a:r>
            <a:r>
              <a:rPr lang="sr-Latn-RS" i="1" dirty="0"/>
              <a:t>Ako otkažete časove, bombaški napad će se sve jedno dogoditi, a mi ćemo naše puške doneti na ulice i u kancelarije Los Anđelesa, </a:t>
            </a:r>
            <a:r>
              <a:rPr lang="en-GB" i="1" dirty="0"/>
              <a:t>San Bernardin</a:t>
            </a:r>
            <a:r>
              <a:rPr lang="sr-Latn-RS" i="1" dirty="0"/>
              <a:t>a</a:t>
            </a:r>
            <a:r>
              <a:rPr lang="en-GB" i="1" dirty="0"/>
              <a:t>, B</a:t>
            </a:r>
            <a:r>
              <a:rPr lang="sr-Latn-RS" i="1" dirty="0"/>
              <a:t>ej</a:t>
            </a:r>
            <a:r>
              <a:rPr lang="en-GB" i="1" dirty="0" err="1"/>
              <a:t>kersfild</a:t>
            </a:r>
            <a:r>
              <a:rPr lang="sr-Latn-RS" i="1" dirty="0"/>
              <a:t>a</a:t>
            </a:r>
            <a:r>
              <a:rPr lang="en-GB" i="1" dirty="0"/>
              <a:t> </a:t>
            </a:r>
            <a:r>
              <a:rPr lang="en-GB" i="1" dirty="0" err="1"/>
              <a:t>i</a:t>
            </a:r>
            <a:r>
              <a:rPr lang="en-GB" i="1" dirty="0"/>
              <a:t> San Di</a:t>
            </a:r>
            <a:r>
              <a:rPr lang="sr-Latn-RS" i="1" dirty="0"/>
              <a:t>j</a:t>
            </a:r>
            <a:r>
              <a:rPr lang="en-GB" i="1" dirty="0" err="1"/>
              <a:t>eg</a:t>
            </a:r>
            <a:r>
              <a:rPr lang="sr-Latn-RS" i="1" dirty="0"/>
              <a:t>a</a:t>
            </a:r>
            <a:r>
              <a:rPr lang="en-GB" i="1" dirty="0"/>
              <a:t>.</a:t>
            </a:r>
            <a:endParaRPr lang="en-GB" dirty="0"/>
          </a:p>
          <a:p>
            <a:r>
              <a:rPr lang="sr-Latn-RS" i="1" dirty="0"/>
              <a:t>Želim vam svaku sreću. Vreme je da se pomolite Alahu jer to može biti vaš poslednji dan</a:t>
            </a:r>
            <a:r>
              <a:rPr lang="en-GB" i="1" dirty="0"/>
              <a:t>.</a:t>
            </a:r>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46</a:t>
            </a:fld>
            <a:endParaRPr lang="en-GB"/>
          </a:p>
        </p:txBody>
      </p:sp>
    </p:spTree>
    <p:extLst>
      <p:ext uri="{BB962C8B-B14F-4D97-AF65-F5344CB8AC3E}">
        <p14:creationId xmlns:p14="http://schemas.microsoft.com/office/powerpoint/2010/main" val="1260930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http://www.nydailynews.com/news/national/fake-threat-shut-los-angeles-schools-article-1.2468707</a:t>
            </a:r>
          </a:p>
          <a:p>
            <a:endParaRPr lang="en-GB" dirty="0"/>
          </a:p>
          <a:p>
            <a:r>
              <a:rPr lang="sr-Latn-RS" i="1" dirty="0"/>
              <a:t>Šaljem vam ovaj imejl da vas informišem o događajima u utorak</a:t>
            </a:r>
            <a:r>
              <a:rPr lang="en-GB" i="1" dirty="0"/>
              <a:t>, </a:t>
            </a:r>
            <a:r>
              <a:rPr lang="sr-Latn-RS" i="1" dirty="0"/>
              <a:t>15.12.2015</a:t>
            </a:r>
            <a:r>
              <a:rPr lang="en-GB" i="1" dirty="0"/>
              <a:t>.</a:t>
            </a:r>
            <a:endParaRPr lang="en-GB" dirty="0"/>
          </a:p>
          <a:p>
            <a:r>
              <a:rPr lang="sr-Latn-RS" i="1" dirty="0"/>
              <a:t>Nešto veliko će da s desi</a:t>
            </a:r>
            <a:r>
              <a:rPr lang="en-GB" i="1" dirty="0"/>
              <a:t>. </a:t>
            </a:r>
            <a:r>
              <a:rPr lang="sr-Latn-RS" i="1" dirty="0"/>
              <a:t>Nešto stvarno veliko</a:t>
            </a:r>
            <a:r>
              <a:rPr lang="en-GB" i="1" dirty="0"/>
              <a:t>. </a:t>
            </a:r>
            <a:r>
              <a:rPr lang="sr-Latn-RS" i="1" dirty="0"/>
              <a:t>Biće na svim naslovnim stranama u zemlji</a:t>
            </a:r>
            <a:r>
              <a:rPr lang="en-GB" i="1" dirty="0"/>
              <a:t>. </a:t>
            </a:r>
            <a:r>
              <a:rPr lang="sr-Latn-RS" i="1" dirty="0"/>
              <a:t>Vidite, moje poslednje 4 godini ovde u jednoj od okružnih javnih škola su bile potpuni pakao</a:t>
            </a:r>
            <a:r>
              <a:rPr lang="en-GB" i="1" dirty="0"/>
              <a:t>. </a:t>
            </a:r>
            <a:r>
              <a:rPr lang="sr-Latn-RS" i="1" dirty="0"/>
              <a:t>Čista, ničim ublažena agonija</a:t>
            </a:r>
            <a:r>
              <a:rPr lang="en-GB" i="1" dirty="0"/>
              <a:t>. </a:t>
            </a:r>
            <a:r>
              <a:rPr lang="sr-Latn-RS" i="1" dirty="0"/>
              <a:t>Maltretiranje </a:t>
            </a:r>
            <a:r>
              <a:rPr lang="sr-Latn-RS" b="0" i="1" dirty="0"/>
              <a:t>drugih učenika,</a:t>
            </a:r>
            <a:r>
              <a:rPr lang="sr-Latn-RS" i="1" dirty="0"/>
              <a:t> usamljenost, odbacivanje</a:t>
            </a:r>
            <a:r>
              <a:rPr lang="en-GB" i="1" dirty="0"/>
              <a:t>,... </a:t>
            </a:r>
            <a:r>
              <a:rPr lang="sr-Latn-RS" i="1" dirty="0"/>
              <a:t>Nema mu kraja</a:t>
            </a:r>
            <a:r>
              <a:rPr lang="en-GB" i="1" dirty="0"/>
              <a:t>. </a:t>
            </a:r>
            <a:r>
              <a:rPr lang="en-GB" i="1" dirty="0" err="1"/>
              <a:t>i</a:t>
            </a:r>
            <a:r>
              <a:rPr lang="en-GB" i="1" dirty="0"/>
              <a:t> </a:t>
            </a:r>
            <a:r>
              <a:rPr lang="sr-Latn-RS" i="1" dirty="0"/>
              <a:t>zbog čega</a:t>
            </a:r>
            <a:r>
              <a:rPr lang="en-GB" i="1" dirty="0"/>
              <a:t>? </a:t>
            </a:r>
            <a:r>
              <a:rPr lang="sr-Latn-RS" i="1" dirty="0"/>
              <a:t>Samo zato što sam ’drugačiji’</a:t>
            </a:r>
            <a:r>
              <a:rPr lang="en-GB" i="1" dirty="0"/>
              <a:t>?</a:t>
            </a:r>
            <a:endParaRPr lang="en-GB" dirty="0"/>
          </a:p>
          <a:p>
            <a:r>
              <a:rPr lang="en-GB" i="1" dirty="0"/>
              <a:t>N</a:t>
            </a:r>
            <a:r>
              <a:rPr lang="sr-Latn-RS" i="1" dirty="0"/>
              <a:t>e</a:t>
            </a:r>
            <a:r>
              <a:rPr lang="en-GB" i="1" dirty="0"/>
              <a:t>. N</a:t>
            </a:r>
            <a:r>
              <a:rPr lang="sr-Latn-RS" i="1" dirty="0"/>
              <a:t>e</a:t>
            </a:r>
            <a:r>
              <a:rPr lang="en-GB" i="1" dirty="0"/>
              <a:t> </a:t>
            </a:r>
            <a:r>
              <a:rPr lang="sr-Latn-RS" i="1" dirty="0"/>
              <a:t>više</a:t>
            </a:r>
            <a:r>
              <a:rPr lang="en-GB" i="1" dirty="0"/>
              <a:t>. </a:t>
            </a:r>
            <a:r>
              <a:rPr lang="sr-Latn-RS" i="1" dirty="0"/>
              <a:t>Ja sam pobožni musliman i nekada sam bio protiv nasilja</a:t>
            </a:r>
            <a:r>
              <a:rPr lang="en-GB" i="1" dirty="0"/>
              <a:t>, </a:t>
            </a:r>
            <a:r>
              <a:rPr lang="sr-Latn-RS" i="1" dirty="0"/>
              <a:t>ali sam se udružio sa lokalnom ćelijom </a:t>
            </a:r>
            <a:r>
              <a:rPr lang="sr-Latn-RS" i="1" dirty="0" err="1"/>
              <a:t>džihadista</a:t>
            </a:r>
            <a:r>
              <a:rPr lang="sr-Latn-RS" i="1" dirty="0"/>
              <a:t> pošto je to jedini način na koji ću moći da ostvarim svoj masakr kako treba</a:t>
            </a:r>
            <a:r>
              <a:rPr lang="en-GB" i="1" dirty="0"/>
              <a:t>. </a:t>
            </a:r>
            <a:r>
              <a:rPr lang="sr-Latn-RS" i="1" dirty="0"/>
              <a:t>To ne bih mogao sam da uradim</a:t>
            </a:r>
            <a:r>
              <a:rPr lang="en-GB" i="1" dirty="0"/>
              <a:t>. </a:t>
            </a:r>
            <a:r>
              <a:rPr lang="sr-Latn-RS" i="1" dirty="0"/>
              <a:t>Ja i moja 32 saborca ćemo sutra umreti u ima </a:t>
            </a:r>
            <a:r>
              <a:rPr lang="en-GB" i="1" dirty="0" err="1"/>
              <a:t>Alah</a:t>
            </a:r>
            <a:r>
              <a:rPr lang="sr-Latn-RS" i="1" dirty="0"/>
              <a:t>a</a:t>
            </a:r>
            <a:r>
              <a:rPr lang="en-GB" i="1" dirty="0"/>
              <a:t>. </a:t>
            </a:r>
            <a:r>
              <a:rPr lang="sr-Latn-RS" i="1" dirty="0"/>
              <a:t>Svaka škola u Zajedničkom okrugu Los Anđelesa je meta</a:t>
            </a:r>
            <a:r>
              <a:rPr lang="en-GB" i="1" dirty="0"/>
              <a:t>. </a:t>
            </a:r>
            <a:r>
              <a:rPr lang="sr-Latn-RS" i="1" dirty="0"/>
              <a:t>Imamo bombe koje su već sakrivene u ormarićima u nekoliko škola</a:t>
            </a:r>
            <a:r>
              <a:rPr lang="en-GB" i="1" dirty="0"/>
              <a:t>. </a:t>
            </a:r>
            <a:r>
              <a:rPr lang="sr-Latn-RS" i="1" dirty="0"/>
              <a:t>One su strateški postavljene i namena im je da sruše temelje samih tih zgrada gde se širi tolika mržnja i diskriminacija</a:t>
            </a:r>
            <a:r>
              <a:rPr lang="en-GB" i="1" dirty="0"/>
              <a:t>. T</a:t>
            </a:r>
            <a:r>
              <a:rPr lang="sr-Latn-RS" i="1" dirty="0"/>
              <a:t>o su bombe napravljene od ekspres-lonca, sakrivene u rancima širom škola</a:t>
            </a:r>
            <a:r>
              <a:rPr lang="en-GB" i="1" dirty="0"/>
              <a:t>. </a:t>
            </a:r>
            <a:r>
              <a:rPr lang="sr-Latn-RS" i="1" dirty="0"/>
              <a:t>Napunjene su sa 10 kg baruta, radi maksimalne štete</a:t>
            </a:r>
            <a:r>
              <a:rPr lang="en-GB" i="1" dirty="0"/>
              <a:t>. </a:t>
            </a:r>
            <a:r>
              <a:rPr lang="sr-Latn-RS" i="1" dirty="0"/>
              <a:t>Biće detonirane mobilnim telefonom</a:t>
            </a:r>
            <a:r>
              <a:rPr lang="en-GB" i="1" dirty="0"/>
              <a:t>. N</a:t>
            </a:r>
            <a:r>
              <a:rPr lang="sr-Latn-RS" i="1" dirty="0"/>
              <a:t>e samo da su tu bombe već i nervni gas, tempirani da eksplodiraju u određeno vreme: tokom pauze za ručak</a:t>
            </a:r>
            <a:r>
              <a:rPr lang="en-GB" i="1" dirty="0"/>
              <a:t>. </a:t>
            </a:r>
            <a:r>
              <a:rPr lang="sr-Latn-RS" i="1" dirty="0"/>
              <a:t>I kao vrhunac svega, moja braća u Alahu i ja imamo kalašnjikov puške, automatske pištolje </a:t>
            </a:r>
            <a:r>
              <a:rPr lang="en-GB" i="1" dirty="0"/>
              <a:t>Glock 18 </a:t>
            </a:r>
            <a:r>
              <a:rPr lang="sr-Latn-RS" i="1" dirty="0"/>
              <a:t>i više ručnih granata</a:t>
            </a:r>
            <a:r>
              <a:rPr lang="en-GB" i="1" dirty="0"/>
              <a:t>. </a:t>
            </a:r>
            <a:r>
              <a:rPr lang="sr-Latn-RS" i="1" dirty="0"/>
              <a:t>Učenici u svakoj školi u Zajedničkog okruga LA će biti masakrirani, bez milosti</a:t>
            </a:r>
            <a:r>
              <a:rPr lang="en-GB" i="1" dirty="0"/>
              <a:t>. </a:t>
            </a:r>
            <a:r>
              <a:rPr lang="sr-Latn-RS" i="1" dirty="0"/>
              <a:t>A vi ništa ne možete da učinite da to zaustavite</a:t>
            </a:r>
            <a:r>
              <a:rPr lang="en-GB" i="1" dirty="0"/>
              <a:t>.</a:t>
            </a:r>
            <a:endParaRPr lang="en-GB" dirty="0"/>
          </a:p>
          <a:p>
            <a:r>
              <a:rPr lang="sr-Latn-RS" i="1" dirty="0"/>
              <a:t>Ako ipak pokušate, tako što ćete, možda povećati obezbeđenje ili otkazati časove tog dana, nije važno</a:t>
            </a:r>
            <a:r>
              <a:rPr lang="en-GB" i="1" dirty="0"/>
              <a:t>. </a:t>
            </a:r>
            <a:r>
              <a:rPr lang="sr-Latn-RS" i="1" dirty="0"/>
              <a:t>Vaše obezbeđenje neće uspeti da nas zaustavi</a:t>
            </a:r>
            <a:r>
              <a:rPr lang="en-GB" i="1" dirty="0"/>
              <a:t>. </a:t>
            </a:r>
            <a:r>
              <a:rPr lang="sr-Latn-RS" i="1" dirty="0"/>
              <a:t>Mi smo Alahova vojska</a:t>
            </a:r>
            <a:r>
              <a:rPr lang="en-GB" i="1" dirty="0"/>
              <a:t>. </a:t>
            </a:r>
            <a:r>
              <a:rPr lang="sr-Latn-RS" i="1" dirty="0"/>
              <a:t>Ako otkažete časove, bombaški napad će se sve jedno dogoditi, a mi ćemo naše puške doneti na ulice i u kancelarije Los Anđelesa, </a:t>
            </a:r>
            <a:r>
              <a:rPr lang="en-GB" i="1" dirty="0"/>
              <a:t>San Bernardin</a:t>
            </a:r>
            <a:r>
              <a:rPr lang="sr-Latn-RS" i="1" dirty="0"/>
              <a:t>a</a:t>
            </a:r>
            <a:r>
              <a:rPr lang="en-GB" i="1" dirty="0"/>
              <a:t>, B</a:t>
            </a:r>
            <a:r>
              <a:rPr lang="sr-Latn-RS" i="1" dirty="0"/>
              <a:t>ej</a:t>
            </a:r>
            <a:r>
              <a:rPr lang="en-GB" i="1" dirty="0" err="1"/>
              <a:t>kersfild</a:t>
            </a:r>
            <a:r>
              <a:rPr lang="sr-Latn-RS" i="1" dirty="0"/>
              <a:t>a</a:t>
            </a:r>
            <a:r>
              <a:rPr lang="en-GB" i="1" dirty="0"/>
              <a:t> </a:t>
            </a:r>
            <a:r>
              <a:rPr lang="en-GB" i="1" dirty="0" err="1"/>
              <a:t>i</a:t>
            </a:r>
            <a:r>
              <a:rPr lang="en-GB" i="1" dirty="0"/>
              <a:t> San Di</a:t>
            </a:r>
            <a:r>
              <a:rPr lang="sr-Latn-RS" i="1" dirty="0"/>
              <a:t>j</a:t>
            </a:r>
            <a:r>
              <a:rPr lang="en-GB" i="1" dirty="0" err="1"/>
              <a:t>eg</a:t>
            </a:r>
            <a:r>
              <a:rPr lang="sr-Latn-RS" i="1" dirty="0"/>
              <a:t>a</a:t>
            </a:r>
            <a:r>
              <a:rPr lang="en-GB" i="1" dirty="0"/>
              <a:t>.</a:t>
            </a:r>
            <a:endParaRPr lang="en-GB" dirty="0"/>
          </a:p>
          <a:p>
            <a:r>
              <a:rPr lang="sr-Latn-RS" i="1" dirty="0"/>
              <a:t>Želim vam svaku sreću. Vreme je da se pomolite Alahu jer to može biti vaš poslednji dan</a:t>
            </a:r>
            <a:r>
              <a:rPr lang="en-GB" i="1" dirty="0"/>
              <a:t>.</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47</a:t>
            </a:fld>
            <a:endParaRPr lang="en-GB"/>
          </a:p>
        </p:txBody>
      </p:sp>
    </p:spTree>
    <p:extLst>
      <p:ext uri="{BB962C8B-B14F-4D97-AF65-F5344CB8AC3E}">
        <p14:creationId xmlns:p14="http://schemas.microsoft.com/office/powerpoint/2010/main" val="3308733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sr-Latn-RS" dirty="0"/>
              <a:t>Šta se vidi iz naredbe za dostavljanje informacija </a:t>
            </a:r>
            <a:r>
              <a:rPr lang="en-GB" baseline="0" dirty="0"/>
              <a:t>: </a:t>
            </a:r>
            <a:r>
              <a:rPr lang="sr-Latn-RS" dirty="0"/>
              <a:t>OVO JE PRILIČNO TIPIČNA LISTA</a:t>
            </a:r>
            <a:r>
              <a:rPr lang="en-GB" baseline="0" dirty="0"/>
              <a:t> – </a:t>
            </a:r>
            <a:r>
              <a:rPr lang="sr-Latn-RS" baseline="0" dirty="0"/>
              <a:t>tu se vidi mnogo pojedinosti ali to nije pomoglo da se utvrdi identitet</a:t>
            </a:r>
            <a:r>
              <a:rPr lang="en-GB" baseline="0" dirty="0"/>
              <a:t> </a:t>
            </a:r>
            <a:r>
              <a:rPr lang="en-GB" baseline="0" dirty="0" err="1"/>
              <a:t>osumnjičen</a:t>
            </a:r>
            <a:r>
              <a:rPr lang="sr-Latn-RS" baseline="0" dirty="0" err="1"/>
              <a:t>og</a:t>
            </a:r>
            <a:endParaRPr lang="en-GB" dirty="0"/>
          </a:p>
          <a:p>
            <a:endParaRPr lang="en-GB" dirty="0"/>
          </a:p>
          <a:p>
            <a:r>
              <a:rPr lang="en-GB" dirty="0"/>
              <a:t>http://www.nydailynews.com/news/national/fake-threat-shut-los-angeles-schools-article-1.2468707</a:t>
            </a:r>
          </a:p>
          <a:p>
            <a:endParaRPr lang="en-GB" dirty="0"/>
          </a:p>
          <a:p>
            <a:r>
              <a:rPr lang="sr-Latn-RS" i="1" dirty="0"/>
              <a:t>Šaljem vam ovaj imejl da vas informišem o događajima u utorak</a:t>
            </a:r>
            <a:r>
              <a:rPr lang="en-GB" i="1" dirty="0"/>
              <a:t>, </a:t>
            </a:r>
            <a:r>
              <a:rPr lang="sr-Latn-RS" i="1" dirty="0"/>
              <a:t>15.12.2015</a:t>
            </a:r>
            <a:r>
              <a:rPr lang="en-GB" i="1" dirty="0"/>
              <a:t>.</a:t>
            </a:r>
            <a:endParaRPr lang="en-GB" dirty="0"/>
          </a:p>
          <a:p>
            <a:r>
              <a:rPr lang="sr-Latn-RS" i="1" dirty="0"/>
              <a:t>Nešto veliko će da s desi</a:t>
            </a:r>
            <a:r>
              <a:rPr lang="en-GB" i="1" dirty="0"/>
              <a:t>. </a:t>
            </a:r>
            <a:r>
              <a:rPr lang="sr-Latn-RS" i="1" dirty="0"/>
              <a:t>Nešto stvarno veliko</a:t>
            </a:r>
            <a:r>
              <a:rPr lang="en-GB" i="1" dirty="0"/>
              <a:t>. </a:t>
            </a:r>
            <a:r>
              <a:rPr lang="sr-Latn-RS" i="1" dirty="0"/>
              <a:t>Biće na svim naslovnim stranama u zemlji</a:t>
            </a:r>
            <a:r>
              <a:rPr lang="en-GB" i="1" dirty="0"/>
              <a:t>. </a:t>
            </a:r>
            <a:r>
              <a:rPr lang="sr-Latn-RS" i="1" dirty="0"/>
              <a:t>Vidite, moje poslednje 4 godini ovde u jednoj od okružnih javnih škola su bile potpuni pakao</a:t>
            </a:r>
            <a:r>
              <a:rPr lang="en-GB" i="1" dirty="0"/>
              <a:t>. </a:t>
            </a:r>
            <a:r>
              <a:rPr lang="sr-Latn-RS" i="1" dirty="0"/>
              <a:t>Čista, ničim ublažena agonija</a:t>
            </a:r>
            <a:r>
              <a:rPr lang="en-GB" i="1" dirty="0"/>
              <a:t>. </a:t>
            </a:r>
            <a:r>
              <a:rPr lang="sr-Latn-RS" i="1" dirty="0"/>
              <a:t>Maltretiranje </a:t>
            </a:r>
            <a:r>
              <a:rPr lang="sr-Latn-RS" b="0" i="1" dirty="0"/>
              <a:t>drugih učenika,</a:t>
            </a:r>
            <a:r>
              <a:rPr lang="sr-Latn-RS" i="1" dirty="0"/>
              <a:t> usamljenost, odbacivanje</a:t>
            </a:r>
            <a:r>
              <a:rPr lang="en-GB" i="1" dirty="0"/>
              <a:t>,... </a:t>
            </a:r>
            <a:r>
              <a:rPr lang="sr-Latn-RS" i="1" dirty="0"/>
              <a:t>Nema mu kraja</a:t>
            </a:r>
            <a:r>
              <a:rPr lang="en-GB" i="1" dirty="0"/>
              <a:t>. </a:t>
            </a:r>
            <a:r>
              <a:rPr lang="en-GB" i="1" dirty="0" err="1"/>
              <a:t>i</a:t>
            </a:r>
            <a:r>
              <a:rPr lang="en-GB" i="1" dirty="0"/>
              <a:t> </a:t>
            </a:r>
            <a:r>
              <a:rPr lang="sr-Latn-RS" i="1" dirty="0"/>
              <a:t>zbog čega</a:t>
            </a:r>
            <a:r>
              <a:rPr lang="en-GB" i="1" dirty="0"/>
              <a:t>? </a:t>
            </a:r>
            <a:r>
              <a:rPr lang="sr-Latn-RS" i="1" dirty="0"/>
              <a:t>Samo zato što sam ’drugačiji’</a:t>
            </a:r>
            <a:r>
              <a:rPr lang="en-GB" i="1" dirty="0"/>
              <a:t>?</a:t>
            </a:r>
            <a:endParaRPr lang="en-GB" dirty="0"/>
          </a:p>
          <a:p>
            <a:r>
              <a:rPr lang="en-GB" i="1" dirty="0"/>
              <a:t>N</a:t>
            </a:r>
            <a:r>
              <a:rPr lang="sr-Latn-RS" i="1" dirty="0"/>
              <a:t>e</a:t>
            </a:r>
            <a:r>
              <a:rPr lang="en-GB" i="1" dirty="0"/>
              <a:t>. N</a:t>
            </a:r>
            <a:r>
              <a:rPr lang="sr-Latn-RS" i="1" dirty="0"/>
              <a:t>e</a:t>
            </a:r>
            <a:r>
              <a:rPr lang="en-GB" i="1" dirty="0"/>
              <a:t> </a:t>
            </a:r>
            <a:r>
              <a:rPr lang="sr-Latn-RS" i="1" dirty="0"/>
              <a:t>više</a:t>
            </a:r>
            <a:r>
              <a:rPr lang="en-GB" i="1" dirty="0"/>
              <a:t>. </a:t>
            </a:r>
            <a:r>
              <a:rPr lang="sr-Latn-RS" i="1" dirty="0"/>
              <a:t>Ja sam pobožni musliman i nekada sam bio protiv nasilja</a:t>
            </a:r>
            <a:r>
              <a:rPr lang="en-GB" i="1" dirty="0"/>
              <a:t>, </a:t>
            </a:r>
            <a:r>
              <a:rPr lang="sr-Latn-RS" i="1" dirty="0"/>
              <a:t>ali sam se udružio sa lokalnom ćelijom </a:t>
            </a:r>
            <a:r>
              <a:rPr lang="sr-Latn-RS" i="1" dirty="0" err="1"/>
              <a:t>džihadista</a:t>
            </a:r>
            <a:r>
              <a:rPr lang="sr-Latn-RS" i="1" dirty="0"/>
              <a:t> pošto je to jedini način na koji ću moći da ostvarim svoj masakr kako treba</a:t>
            </a:r>
            <a:r>
              <a:rPr lang="en-GB" i="1" dirty="0"/>
              <a:t>. </a:t>
            </a:r>
            <a:r>
              <a:rPr lang="sr-Latn-RS" i="1" dirty="0"/>
              <a:t>To ne bih mogao sam da uradim</a:t>
            </a:r>
            <a:r>
              <a:rPr lang="en-GB" i="1" dirty="0"/>
              <a:t>. </a:t>
            </a:r>
            <a:r>
              <a:rPr lang="sr-Latn-RS" i="1" dirty="0"/>
              <a:t>Ja i moja 32 saborca ćemo sutra umreti u ima </a:t>
            </a:r>
            <a:r>
              <a:rPr lang="en-GB" i="1" dirty="0" err="1"/>
              <a:t>Alah</a:t>
            </a:r>
            <a:r>
              <a:rPr lang="sr-Latn-RS" i="1" dirty="0"/>
              <a:t>a</a:t>
            </a:r>
            <a:r>
              <a:rPr lang="en-GB" i="1" dirty="0"/>
              <a:t>. </a:t>
            </a:r>
            <a:r>
              <a:rPr lang="sr-Latn-RS" i="1" dirty="0"/>
              <a:t>Svaka škola u Zajedničkom okrugu Los Anđelesa je meta</a:t>
            </a:r>
            <a:r>
              <a:rPr lang="en-GB" i="1" dirty="0"/>
              <a:t>. </a:t>
            </a:r>
            <a:r>
              <a:rPr lang="sr-Latn-RS" i="1" dirty="0"/>
              <a:t>Imamo bombe koje su već sakrivene u ormarićima u nekoliko škola</a:t>
            </a:r>
            <a:r>
              <a:rPr lang="en-GB" i="1" dirty="0"/>
              <a:t>. </a:t>
            </a:r>
            <a:r>
              <a:rPr lang="sr-Latn-RS" i="1" dirty="0"/>
              <a:t>One su strateški postavljene i namena im je da sruše temelje samih tih zgrada gde se širi tolika mržnja i diskriminacija</a:t>
            </a:r>
            <a:r>
              <a:rPr lang="en-GB" i="1" dirty="0"/>
              <a:t>. T</a:t>
            </a:r>
            <a:r>
              <a:rPr lang="sr-Latn-RS" i="1" dirty="0"/>
              <a:t>o su bombe napravljene od ekspres-lonca, sakrivene u rancima širom škola</a:t>
            </a:r>
            <a:r>
              <a:rPr lang="en-GB" i="1" dirty="0"/>
              <a:t>. </a:t>
            </a:r>
            <a:r>
              <a:rPr lang="sr-Latn-RS" i="1" dirty="0"/>
              <a:t>Napunjene su sa 10 kg baruta, radi maksimalne štete</a:t>
            </a:r>
            <a:r>
              <a:rPr lang="en-GB" i="1" dirty="0"/>
              <a:t>. </a:t>
            </a:r>
            <a:r>
              <a:rPr lang="sr-Latn-RS" i="1" dirty="0"/>
              <a:t>Biće detonirane mobilnim telefonom</a:t>
            </a:r>
            <a:r>
              <a:rPr lang="en-GB" i="1" dirty="0"/>
              <a:t>. N</a:t>
            </a:r>
            <a:r>
              <a:rPr lang="sr-Latn-RS" i="1" dirty="0"/>
              <a:t>e samo da su tu bombe već i nervni gas, tempirani da eksplodiraju u određeno vreme: tokom pauze za ručak</a:t>
            </a:r>
            <a:r>
              <a:rPr lang="en-GB" i="1" dirty="0"/>
              <a:t>. </a:t>
            </a:r>
            <a:r>
              <a:rPr lang="sr-Latn-RS" i="1" dirty="0"/>
              <a:t>I kao vrhunac svega, moja braća u Alahu i ja imamo kalašnjikov puške, automatske pištolje </a:t>
            </a:r>
            <a:r>
              <a:rPr lang="en-GB" i="1" dirty="0"/>
              <a:t>Glock 18 </a:t>
            </a:r>
            <a:r>
              <a:rPr lang="sr-Latn-RS" i="1" dirty="0"/>
              <a:t>i više ručnih granata</a:t>
            </a:r>
            <a:r>
              <a:rPr lang="en-GB" i="1" dirty="0"/>
              <a:t>. </a:t>
            </a:r>
            <a:r>
              <a:rPr lang="sr-Latn-RS" i="1" dirty="0"/>
              <a:t>Učenici u svakoj školi u Zajedničkog okruga LA će biti masakrirani, bez milosti</a:t>
            </a:r>
            <a:r>
              <a:rPr lang="en-GB" i="1" dirty="0"/>
              <a:t>. </a:t>
            </a:r>
            <a:r>
              <a:rPr lang="sr-Latn-RS" i="1" dirty="0"/>
              <a:t>A vi ništa ne možete da učinite da to zaustavite</a:t>
            </a:r>
            <a:r>
              <a:rPr lang="en-GB" i="1" dirty="0"/>
              <a:t>.</a:t>
            </a:r>
            <a:endParaRPr lang="en-GB" dirty="0"/>
          </a:p>
          <a:p>
            <a:r>
              <a:rPr lang="sr-Latn-RS" i="1" dirty="0"/>
              <a:t>Ako ipak pokušate, tako što ćete, možda povećati obezbeđenje ili otkazati časove tog dana, nije važno</a:t>
            </a:r>
            <a:r>
              <a:rPr lang="en-GB" i="1" dirty="0"/>
              <a:t>. </a:t>
            </a:r>
            <a:r>
              <a:rPr lang="sr-Latn-RS" i="1" dirty="0"/>
              <a:t>Vaše obezbeđenje neće uspeti da nas zaustavi</a:t>
            </a:r>
            <a:r>
              <a:rPr lang="en-GB" i="1" dirty="0"/>
              <a:t>. </a:t>
            </a:r>
            <a:r>
              <a:rPr lang="sr-Latn-RS" i="1" dirty="0"/>
              <a:t>Mi smo Alahova vojska</a:t>
            </a:r>
            <a:r>
              <a:rPr lang="en-GB" i="1" dirty="0"/>
              <a:t>. </a:t>
            </a:r>
            <a:r>
              <a:rPr lang="sr-Latn-RS" i="1" dirty="0"/>
              <a:t>Ako otkažete časove, bombaški napad će se sve jedno dogoditi, a mi ćemo naše puške doneti na ulice i u kancelarije Los Anđelesa, </a:t>
            </a:r>
            <a:r>
              <a:rPr lang="en-GB" i="1" dirty="0"/>
              <a:t>San Bernardin</a:t>
            </a:r>
            <a:r>
              <a:rPr lang="sr-Latn-RS" i="1" dirty="0"/>
              <a:t>a</a:t>
            </a:r>
            <a:r>
              <a:rPr lang="en-GB" i="1" dirty="0"/>
              <a:t>, B</a:t>
            </a:r>
            <a:r>
              <a:rPr lang="sr-Latn-RS" i="1" dirty="0"/>
              <a:t>ej</a:t>
            </a:r>
            <a:r>
              <a:rPr lang="en-GB" i="1" dirty="0" err="1"/>
              <a:t>kersfild</a:t>
            </a:r>
            <a:r>
              <a:rPr lang="sr-Latn-RS" i="1" dirty="0"/>
              <a:t>a</a:t>
            </a:r>
            <a:r>
              <a:rPr lang="en-GB" i="1" dirty="0"/>
              <a:t> </a:t>
            </a:r>
            <a:r>
              <a:rPr lang="en-GB" i="1" dirty="0" err="1"/>
              <a:t>i</a:t>
            </a:r>
            <a:r>
              <a:rPr lang="en-GB" i="1" dirty="0"/>
              <a:t> San Di</a:t>
            </a:r>
            <a:r>
              <a:rPr lang="sr-Latn-RS" i="1" dirty="0"/>
              <a:t>j</a:t>
            </a:r>
            <a:r>
              <a:rPr lang="en-GB" i="1" dirty="0" err="1"/>
              <a:t>eg</a:t>
            </a:r>
            <a:r>
              <a:rPr lang="sr-Latn-RS" i="1" dirty="0"/>
              <a:t>a</a:t>
            </a:r>
            <a:r>
              <a:rPr lang="en-GB" i="1" dirty="0"/>
              <a:t>.</a:t>
            </a:r>
            <a:endParaRPr lang="en-GB" dirty="0"/>
          </a:p>
          <a:p>
            <a:r>
              <a:rPr lang="sr-Latn-RS" i="1" dirty="0"/>
              <a:t>Želim vam svaku sreću. Vreme je da se pomolite Alahu jer to može biti vaš poslednji dan</a:t>
            </a:r>
            <a:r>
              <a:rPr lang="en-GB" i="1" dirty="0"/>
              <a:t>.</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48</a:t>
            </a:fld>
            <a:endParaRPr lang="en-GB"/>
          </a:p>
        </p:txBody>
      </p:sp>
    </p:spTree>
    <p:extLst>
      <p:ext uri="{BB962C8B-B14F-4D97-AF65-F5344CB8AC3E}">
        <p14:creationId xmlns:p14="http://schemas.microsoft.com/office/powerpoint/2010/main" val="4099811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sr-Latn-RS" dirty="0"/>
              <a:t>Uprkos svim ovim informacijama, niko nije uhapšen. Slepa ulica.</a:t>
            </a:r>
            <a:r>
              <a:rPr lang="en-GB" dirty="0"/>
              <a:t> </a:t>
            </a:r>
            <a:r>
              <a:rPr lang="sr-Latn-RS" dirty="0"/>
              <a:t>Čak i pošto su praćeni postojeći dokazi</a:t>
            </a:r>
            <a:r>
              <a:rPr lang="en-GB" dirty="0"/>
              <a:t>.</a:t>
            </a:r>
          </a:p>
          <a:p>
            <a:endParaRPr lang="en-GB" dirty="0"/>
          </a:p>
          <a:p>
            <a:r>
              <a:rPr lang="en-GB" dirty="0"/>
              <a:t>http://www.nydailynews.com/news/national/fake-threat-shut-los-angeles-schools-article-1.2468707</a:t>
            </a:r>
          </a:p>
          <a:p>
            <a:endParaRPr lang="en-GB" dirty="0"/>
          </a:p>
          <a:p>
            <a:r>
              <a:rPr lang="sr-Latn-RS" i="1" dirty="0"/>
              <a:t>Šaljem vam ovaj imejl da vas informišem o događajima u utorak</a:t>
            </a:r>
            <a:r>
              <a:rPr lang="en-GB" i="1" dirty="0"/>
              <a:t>, </a:t>
            </a:r>
            <a:r>
              <a:rPr lang="sr-Latn-RS" i="1" dirty="0"/>
              <a:t>15.12.2015</a:t>
            </a:r>
            <a:r>
              <a:rPr lang="en-GB" i="1" dirty="0"/>
              <a:t>.</a:t>
            </a:r>
            <a:endParaRPr lang="en-GB" dirty="0"/>
          </a:p>
          <a:p>
            <a:r>
              <a:rPr lang="sr-Latn-RS" i="1" dirty="0"/>
              <a:t>Nešto veliko će da s desi</a:t>
            </a:r>
            <a:r>
              <a:rPr lang="en-GB" i="1" dirty="0"/>
              <a:t>. </a:t>
            </a:r>
            <a:r>
              <a:rPr lang="sr-Latn-RS" i="1" dirty="0"/>
              <a:t>Nešto stvarno veliko</a:t>
            </a:r>
            <a:r>
              <a:rPr lang="en-GB" i="1" dirty="0"/>
              <a:t>. </a:t>
            </a:r>
            <a:r>
              <a:rPr lang="sr-Latn-RS" i="1" dirty="0"/>
              <a:t>Biće na svim naslovnim stranama u zemlji</a:t>
            </a:r>
            <a:r>
              <a:rPr lang="en-GB" i="1" dirty="0"/>
              <a:t>. </a:t>
            </a:r>
            <a:r>
              <a:rPr lang="sr-Latn-RS" i="1" dirty="0"/>
              <a:t>Vidite, moje poslednje 4 godini ovde u jednoj od okružnih javnih škola su bile potpuni pakao</a:t>
            </a:r>
            <a:r>
              <a:rPr lang="en-GB" i="1" dirty="0"/>
              <a:t>. </a:t>
            </a:r>
            <a:r>
              <a:rPr lang="sr-Latn-RS" i="1" dirty="0"/>
              <a:t>Čista, ničim ublažena agonija</a:t>
            </a:r>
            <a:r>
              <a:rPr lang="en-GB" i="1" dirty="0"/>
              <a:t>. </a:t>
            </a:r>
            <a:r>
              <a:rPr lang="sr-Latn-RS" i="1" dirty="0"/>
              <a:t>Maltretiranje </a:t>
            </a:r>
            <a:r>
              <a:rPr lang="sr-Latn-RS" b="0" i="1" dirty="0"/>
              <a:t>drugih učenika,</a:t>
            </a:r>
            <a:r>
              <a:rPr lang="sr-Latn-RS" i="1" dirty="0"/>
              <a:t> usamljenost, odbacivanje</a:t>
            </a:r>
            <a:r>
              <a:rPr lang="en-GB" i="1" dirty="0"/>
              <a:t>,... </a:t>
            </a:r>
            <a:r>
              <a:rPr lang="sr-Latn-RS" i="1" dirty="0"/>
              <a:t>Nema mu kraja</a:t>
            </a:r>
            <a:r>
              <a:rPr lang="en-GB" i="1" dirty="0"/>
              <a:t>. </a:t>
            </a:r>
            <a:r>
              <a:rPr lang="en-GB" i="1" dirty="0" err="1"/>
              <a:t>i</a:t>
            </a:r>
            <a:r>
              <a:rPr lang="en-GB" i="1" dirty="0"/>
              <a:t> </a:t>
            </a:r>
            <a:r>
              <a:rPr lang="sr-Latn-RS" i="1" dirty="0"/>
              <a:t>zbog čega</a:t>
            </a:r>
            <a:r>
              <a:rPr lang="en-GB" i="1" dirty="0"/>
              <a:t>? </a:t>
            </a:r>
            <a:r>
              <a:rPr lang="sr-Latn-RS" i="1" dirty="0"/>
              <a:t>Samo zato što sam ’drugačiji’</a:t>
            </a:r>
            <a:r>
              <a:rPr lang="en-GB" i="1" dirty="0"/>
              <a:t>?</a:t>
            </a:r>
            <a:endParaRPr lang="en-GB" dirty="0"/>
          </a:p>
          <a:p>
            <a:r>
              <a:rPr lang="en-GB" i="1" dirty="0"/>
              <a:t>N</a:t>
            </a:r>
            <a:r>
              <a:rPr lang="sr-Latn-RS" i="1" dirty="0"/>
              <a:t>e</a:t>
            </a:r>
            <a:r>
              <a:rPr lang="en-GB" i="1" dirty="0"/>
              <a:t>. N</a:t>
            </a:r>
            <a:r>
              <a:rPr lang="sr-Latn-RS" i="1" dirty="0"/>
              <a:t>e</a:t>
            </a:r>
            <a:r>
              <a:rPr lang="en-GB" i="1" dirty="0"/>
              <a:t> </a:t>
            </a:r>
            <a:r>
              <a:rPr lang="sr-Latn-RS" i="1" dirty="0"/>
              <a:t>više</a:t>
            </a:r>
            <a:r>
              <a:rPr lang="en-GB" i="1" dirty="0"/>
              <a:t>. </a:t>
            </a:r>
            <a:r>
              <a:rPr lang="sr-Latn-RS" i="1" dirty="0"/>
              <a:t>Ja sam pobožni musliman i nekada sam bio protiv nasilja</a:t>
            </a:r>
            <a:r>
              <a:rPr lang="en-GB" i="1" dirty="0"/>
              <a:t>, </a:t>
            </a:r>
            <a:r>
              <a:rPr lang="sr-Latn-RS" i="1" dirty="0"/>
              <a:t>ali sam se udružio sa lokalnom ćelijom </a:t>
            </a:r>
            <a:r>
              <a:rPr lang="sr-Latn-RS" i="1" dirty="0" err="1"/>
              <a:t>džihadista</a:t>
            </a:r>
            <a:r>
              <a:rPr lang="sr-Latn-RS" i="1" dirty="0"/>
              <a:t> pošto je to jedini način na koji ću moći da ostvarim svoj masakr kako treba</a:t>
            </a:r>
            <a:r>
              <a:rPr lang="en-GB" i="1" dirty="0"/>
              <a:t>. </a:t>
            </a:r>
            <a:r>
              <a:rPr lang="sr-Latn-RS" i="1" dirty="0"/>
              <a:t>To ne bih mogao sam da uradim</a:t>
            </a:r>
            <a:r>
              <a:rPr lang="en-GB" i="1" dirty="0"/>
              <a:t>. </a:t>
            </a:r>
            <a:r>
              <a:rPr lang="sr-Latn-RS" i="1" dirty="0"/>
              <a:t>Ja i moja 32 saborca ćemo sutra umreti u ima </a:t>
            </a:r>
            <a:r>
              <a:rPr lang="en-GB" i="1" dirty="0" err="1"/>
              <a:t>Alah</a:t>
            </a:r>
            <a:r>
              <a:rPr lang="sr-Latn-RS" i="1" dirty="0"/>
              <a:t>a</a:t>
            </a:r>
            <a:r>
              <a:rPr lang="en-GB" i="1" dirty="0"/>
              <a:t>. </a:t>
            </a:r>
            <a:r>
              <a:rPr lang="sr-Latn-RS" i="1" dirty="0"/>
              <a:t>Svaka škola u Zajedničkom okrugu Los Anđelesa je meta</a:t>
            </a:r>
            <a:r>
              <a:rPr lang="en-GB" i="1" dirty="0"/>
              <a:t>. </a:t>
            </a:r>
            <a:r>
              <a:rPr lang="sr-Latn-RS" i="1" dirty="0"/>
              <a:t>Imamo bombe koje su već sakrivene u ormarićima u nekoliko škola</a:t>
            </a:r>
            <a:r>
              <a:rPr lang="en-GB" i="1" dirty="0"/>
              <a:t>. </a:t>
            </a:r>
            <a:r>
              <a:rPr lang="sr-Latn-RS" i="1" dirty="0"/>
              <a:t>One su strateški postavljene i namena im je da sruše temelje samih tih zgrada gde se širi tolika mržnja i diskriminacija</a:t>
            </a:r>
            <a:r>
              <a:rPr lang="en-GB" i="1" dirty="0"/>
              <a:t>. T</a:t>
            </a:r>
            <a:r>
              <a:rPr lang="sr-Latn-RS" i="1" dirty="0"/>
              <a:t>o su bombe napravljene od ekspres-lonca, sakrivene u rancima širom škola</a:t>
            </a:r>
            <a:r>
              <a:rPr lang="en-GB" i="1" dirty="0"/>
              <a:t>. </a:t>
            </a:r>
            <a:r>
              <a:rPr lang="sr-Latn-RS" i="1" dirty="0"/>
              <a:t>Napunjene su sa 10 kg baruta, radi maksimalne štete</a:t>
            </a:r>
            <a:r>
              <a:rPr lang="en-GB" i="1" dirty="0"/>
              <a:t>. </a:t>
            </a:r>
            <a:r>
              <a:rPr lang="sr-Latn-RS" i="1" dirty="0"/>
              <a:t>Biće detonirane mobilnim telefonom</a:t>
            </a:r>
            <a:r>
              <a:rPr lang="en-GB" i="1" dirty="0"/>
              <a:t>. N</a:t>
            </a:r>
            <a:r>
              <a:rPr lang="sr-Latn-RS" i="1" dirty="0"/>
              <a:t>e samo da su tu bombe već i nervni gas, tempirani da eksplodiraju u određeno vreme: tokom pauze za ručak</a:t>
            </a:r>
            <a:r>
              <a:rPr lang="en-GB" i="1" dirty="0"/>
              <a:t>. </a:t>
            </a:r>
            <a:r>
              <a:rPr lang="sr-Latn-RS" i="1" dirty="0"/>
              <a:t>I kao vrhunac svega, moja braća u Alahu i ja imamo kalašnjikov puške, automatske pištolje </a:t>
            </a:r>
            <a:r>
              <a:rPr lang="en-GB" i="1" dirty="0"/>
              <a:t>Glock 18 </a:t>
            </a:r>
            <a:r>
              <a:rPr lang="sr-Latn-RS" i="1" dirty="0"/>
              <a:t>i više ručnih granata</a:t>
            </a:r>
            <a:r>
              <a:rPr lang="en-GB" i="1" dirty="0"/>
              <a:t>. </a:t>
            </a:r>
            <a:r>
              <a:rPr lang="sr-Latn-RS" i="1" dirty="0"/>
              <a:t>Učenici u svakoj školi u Zajedničkog okruga LA će biti masakrirani, bez milosti</a:t>
            </a:r>
            <a:r>
              <a:rPr lang="en-GB" i="1" dirty="0"/>
              <a:t>. </a:t>
            </a:r>
            <a:r>
              <a:rPr lang="sr-Latn-RS" i="1" dirty="0"/>
              <a:t>A vi ništa ne možete da učinite da to zaustavite</a:t>
            </a:r>
            <a:r>
              <a:rPr lang="en-GB" i="1" dirty="0"/>
              <a:t>.</a:t>
            </a:r>
            <a:endParaRPr lang="en-GB" dirty="0"/>
          </a:p>
          <a:p>
            <a:r>
              <a:rPr lang="sr-Latn-RS" i="1" dirty="0"/>
              <a:t>Ako ipak pokušate, tako što ćete, možda povećati obezbeđenje ili otkazati časove tog dana, nije važno</a:t>
            </a:r>
            <a:r>
              <a:rPr lang="en-GB" i="1" dirty="0"/>
              <a:t>. </a:t>
            </a:r>
            <a:r>
              <a:rPr lang="sr-Latn-RS" i="1" dirty="0"/>
              <a:t>Vaše obezbeđenje neće uspeti da nas zaustavi</a:t>
            </a:r>
            <a:r>
              <a:rPr lang="en-GB" i="1" dirty="0"/>
              <a:t>. </a:t>
            </a:r>
            <a:r>
              <a:rPr lang="sr-Latn-RS" i="1" dirty="0"/>
              <a:t>Mi smo Alahova vojska</a:t>
            </a:r>
            <a:r>
              <a:rPr lang="en-GB" i="1" dirty="0"/>
              <a:t>. </a:t>
            </a:r>
            <a:r>
              <a:rPr lang="sr-Latn-RS" i="1" dirty="0"/>
              <a:t>Ako otkažete časove, bombaški napad će se sve jedno dogoditi, a mi ćemo naše puške doneti na ulice i u kancelarije Los Anđelesa, </a:t>
            </a:r>
            <a:r>
              <a:rPr lang="en-GB" i="1" dirty="0"/>
              <a:t>San Bernardin</a:t>
            </a:r>
            <a:r>
              <a:rPr lang="sr-Latn-RS" i="1" dirty="0"/>
              <a:t>a</a:t>
            </a:r>
            <a:r>
              <a:rPr lang="en-GB" i="1" dirty="0"/>
              <a:t>, B</a:t>
            </a:r>
            <a:r>
              <a:rPr lang="sr-Latn-RS" i="1" dirty="0"/>
              <a:t>ej</a:t>
            </a:r>
            <a:r>
              <a:rPr lang="en-GB" i="1" dirty="0" err="1"/>
              <a:t>kersfild</a:t>
            </a:r>
            <a:r>
              <a:rPr lang="sr-Latn-RS" i="1" dirty="0"/>
              <a:t>a</a:t>
            </a:r>
            <a:r>
              <a:rPr lang="en-GB" i="1" dirty="0"/>
              <a:t> </a:t>
            </a:r>
            <a:r>
              <a:rPr lang="en-GB" i="1" dirty="0" err="1"/>
              <a:t>i</a:t>
            </a:r>
            <a:r>
              <a:rPr lang="en-GB" i="1" dirty="0"/>
              <a:t> San Di</a:t>
            </a:r>
            <a:r>
              <a:rPr lang="sr-Latn-RS" i="1" dirty="0"/>
              <a:t>j</a:t>
            </a:r>
            <a:r>
              <a:rPr lang="en-GB" i="1" dirty="0" err="1"/>
              <a:t>eg</a:t>
            </a:r>
            <a:r>
              <a:rPr lang="sr-Latn-RS" i="1" dirty="0"/>
              <a:t>a</a:t>
            </a:r>
            <a:r>
              <a:rPr lang="en-GB" i="1" dirty="0"/>
              <a:t>.</a:t>
            </a:r>
            <a:endParaRPr lang="en-GB" dirty="0"/>
          </a:p>
          <a:p>
            <a:r>
              <a:rPr lang="sr-Latn-RS" i="1" dirty="0"/>
              <a:t>Želim vam svaku sreću. Vreme je da se pomolite Alahu jer to može biti vaš poslednji dan</a:t>
            </a:r>
            <a:r>
              <a:rPr lang="en-GB" i="1" dirty="0"/>
              <a:t>.</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49</a:t>
            </a:fld>
            <a:endParaRPr lang="en-GB"/>
          </a:p>
        </p:txBody>
      </p:sp>
    </p:spTree>
    <p:extLst>
      <p:ext uri="{BB962C8B-B14F-4D97-AF65-F5344CB8AC3E}">
        <p14:creationId xmlns:p14="http://schemas.microsoft.com/office/powerpoint/2010/main" val="538549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dirty="0"/>
              <a:t>Na ovom slajdu su ponovljeni ciljevi ove sesije.</a:t>
            </a:r>
            <a:r>
              <a:rPr lang="en-GB" sz="1200" dirty="0"/>
              <a:t> </a:t>
            </a:r>
            <a:r>
              <a:rPr lang="en-GB" sz="1200" dirty="0" err="1"/>
              <a:t>Trener</a:t>
            </a:r>
            <a:r>
              <a:rPr lang="en-GB" sz="1200" dirty="0"/>
              <a:t> </a:t>
            </a:r>
            <a:r>
              <a:rPr lang="sr-Latn-RS" sz="1200" dirty="0"/>
              <a:t>može da prođe kroz ove ciljeve da se uveri da li su ovi aspekti pokriveni u ovom modulu</a:t>
            </a:r>
            <a:r>
              <a:rPr lang="en-GB" sz="1200" dirty="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420062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Ovaj slajd objašnjava i</a:t>
            </a:r>
            <a:r>
              <a:rPr lang="en-US" dirty="0" err="1"/>
              <a:t>zazov</a:t>
            </a:r>
            <a:r>
              <a:rPr lang="en-US" dirty="0"/>
              <a:t> </a:t>
            </a:r>
            <a:r>
              <a:rPr lang="en-US" dirty="0" err="1"/>
              <a:t>brzine</a:t>
            </a:r>
            <a:r>
              <a:rPr lang="en-US" dirty="0"/>
              <a:t> – </a:t>
            </a:r>
            <a:r>
              <a:rPr lang="sr-Latn-RS" dirty="0"/>
              <a:t>polazeći od činjenice da su procesi </a:t>
            </a:r>
            <a:r>
              <a:rPr lang="en-US" dirty="0" err="1"/>
              <a:t>uzajamn</a:t>
            </a:r>
            <a:r>
              <a:rPr lang="sr-Latn-RS" dirty="0"/>
              <a:t>e</a:t>
            </a:r>
            <a:r>
              <a:rPr lang="en-US" dirty="0"/>
              <a:t> </a:t>
            </a:r>
            <a:r>
              <a:rPr lang="en-US" dirty="0" err="1"/>
              <a:t>pravn</a:t>
            </a:r>
            <a:r>
              <a:rPr lang="sr-Latn-RS" dirty="0"/>
              <a:t>e</a:t>
            </a:r>
            <a:r>
              <a:rPr lang="en-US" dirty="0"/>
              <a:t> </a:t>
            </a:r>
            <a:r>
              <a:rPr lang="en-US" dirty="0" err="1"/>
              <a:t>pomoć</a:t>
            </a:r>
            <a:r>
              <a:rPr lang="sr-Latn-RS" dirty="0"/>
              <a:t>i sami po sebi spori</a:t>
            </a:r>
            <a:r>
              <a:rPr lang="en-US" dirty="0"/>
              <a:t>. </a:t>
            </a:r>
            <a:r>
              <a:rPr lang="sr-Latn-RS" dirty="0"/>
              <a:t>Na sledećem slajdu je prikazan primer jednog takvog tipičnog procesa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395311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RS" dirty="0"/>
              <a:t>Na ovom slajdu je prikazan tipični proces uzajamne/međunarodne pravne pomoći koji su prihvatile mnoge zemlje iz perspektive zamoljene države do tačke u kojoj se preduzima radnja koja se traži u zahtevu</a:t>
            </a:r>
            <a:r>
              <a:rPr lang="en-US" dirty="0"/>
              <a:t>. </a:t>
            </a:r>
            <a:r>
              <a:rPr lang="sr-Latn-RS" dirty="0"/>
              <a:t>U njemu su prikazani sledeći koraci </a:t>
            </a:r>
            <a:r>
              <a:rPr lang="en-US" dirty="0"/>
              <a:t>:</a:t>
            </a:r>
          </a:p>
          <a:p>
            <a:pPr marL="228600" indent="-228600">
              <a:buAutoNum type="arabicPeriod"/>
            </a:pPr>
            <a:r>
              <a:rPr lang="sr-Latn-RS" dirty="0"/>
              <a:t>Dolazni zahtev</a:t>
            </a:r>
            <a:endParaRPr lang="en-US" dirty="0"/>
          </a:p>
          <a:p>
            <a:pPr marL="228600" indent="-228600">
              <a:buAutoNum type="arabicPeriod"/>
            </a:pPr>
            <a:r>
              <a:rPr lang="sr-Latn-RS" dirty="0"/>
              <a:t>Zahtev primi Ministarstvo spoljnih poslova </a:t>
            </a:r>
            <a:r>
              <a:rPr lang="en-US" dirty="0"/>
              <a:t>(</a:t>
            </a:r>
            <a:r>
              <a:rPr lang="sr-Latn-RS" dirty="0"/>
              <a:t>tamo gde ono postupa kao centralni organ</a:t>
            </a:r>
            <a:r>
              <a:rPr lang="en-US" dirty="0"/>
              <a:t>)</a:t>
            </a:r>
          </a:p>
          <a:p>
            <a:pPr marL="228600" indent="-228600">
              <a:buAutoNum type="arabicPeriod"/>
            </a:pPr>
            <a:r>
              <a:rPr lang="en-US" dirty="0" err="1"/>
              <a:t>Ministarstvo</a:t>
            </a:r>
            <a:r>
              <a:rPr lang="en-US" dirty="0"/>
              <a:t> </a:t>
            </a:r>
            <a:r>
              <a:rPr lang="en-US" dirty="0" err="1"/>
              <a:t>spoljnih</a:t>
            </a:r>
            <a:r>
              <a:rPr lang="en-US" dirty="0"/>
              <a:t> </a:t>
            </a:r>
            <a:r>
              <a:rPr lang="en-US" dirty="0" err="1"/>
              <a:t>poslova</a:t>
            </a:r>
            <a:r>
              <a:rPr lang="en-US" dirty="0"/>
              <a:t> </a:t>
            </a:r>
            <a:r>
              <a:rPr lang="sr-Latn-RS" dirty="0"/>
              <a:t>šalje kopiju zahteva Nacionalnoj službi bezbednosti</a:t>
            </a:r>
            <a:endParaRPr lang="en-US" dirty="0"/>
          </a:p>
          <a:p>
            <a:pPr marL="228600" indent="-228600">
              <a:buAutoNum type="arabicPeriod"/>
            </a:pPr>
            <a:r>
              <a:rPr lang="en-US" dirty="0" err="1"/>
              <a:t>Ministarstvo</a:t>
            </a:r>
            <a:r>
              <a:rPr lang="en-US" dirty="0"/>
              <a:t> </a:t>
            </a:r>
            <a:r>
              <a:rPr lang="en-US" dirty="0" err="1"/>
              <a:t>spoljnih</a:t>
            </a:r>
            <a:r>
              <a:rPr lang="en-US" dirty="0"/>
              <a:t> </a:t>
            </a:r>
            <a:r>
              <a:rPr lang="en-US" dirty="0" err="1"/>
              <a:t>poslova</a:t>
            </a:r>
            <a:r>
              <a:rPr lang="en-US" dirty="0"/>
              <a:t> </a:t>
            </a:r>
            <a:r>
              <a:rPr lang="sr-Latn-RS" dirty="0"/>
              <a:t>šalje zahtev Sekretarijatu Državnog tužilaštva</a:t>
            </a:r>
            <a:endParaRPr lang="en-US" dirty="0"/>
          </a:p>
          <a:p>
            <a:pPr marL="228600" indent="-228600">
              <a:buAutoNum type="arabicPeriod"/>
            </a:pPr>
            <a:r>
              <a:rPr lang="sr-Latn-RS" dirty="0"/>
              <a:t>Sekretarijat Državnog tužilaštva određuje tužioca za postupanje po zahtevu</a:t>
            </a:r>
            <a:endParaRPr lang="en-US" dirty="0"/>
          </a:p>
          <a:p>
            <a:pPr marL="228600" indent="-228600">
              <a:buAutoNum type="arabicPeriod"/>
            </a:pPr>
            <a:r>
              <a:rPr lang="sr-Latn-RS" dirty="0"/>
              <a:t>Određeni tužilac šalje zahtev Sekretarijatu istražnog organa</a:t>
            </a:r>
            <a:endParaRPr lang="en-US" dirty="0"/>
          </a:p>
          <a:p>
            <a:pPr marL="228600" indent="-228600">
              <a:buAutoNum type="arabicPeriod"/>
            </a:pPr>
            <a:r>
              <a:rPr lang="sr-Latn-RS" dirty="0"/>
              <a:t>Sekretarijat istražnog organa određuje istražitelja za postupanje po zahtevu</a:t>
            </a:r>
            <a:endParaRPr lang="en-US" dirty="0"/>
          </a:p>
          <a:p>
            <a:pPr marL="228600" indent="-228600">
              <a:buAutoNum type="arabicPeriod"/>
            </a:pPr>
            <a:r>
              <a:rPr lang="sr-Latn-RS" dirty="0"/>
              <a:t>Istražitelj šalje zahtev Sekretarijatu policije</a:t>
            </a:r>
            <a:endParaRPr lang="en-US" dirty="0"/>
          </a:p>
          <a:p>
            <a:pPr marL="228600" indent="-228600">
              <a:buAutoNum type="arabicPeriod"/>
            </a:pPr>
            <a:r>
              <a:rPr lang="sr-Latn-RS" dirty="0"/>
              <a:t>Sekretarijat policije određuje službenika policije</a:t>
            </a:r>
            <a:endParaRPr lang="en-US" dirty="0"/>
          </a:p>
          <a:p>
            <a:pPr marL="228600" indent="-228600">
              <a:buAutoNum type="arabicPeriod"/>
            </a:pPr>
            <a:r>
              <a:rPr lang="sr-Latn-RS" dirty="0"/>
              <a:t>Službenik policije preduzima radnju</a:t>
            </a:r>
            <a:endParaRPr lang="en-US" dirty="0"/>
          </a:p>
          <a:p>
            <a:pPr marL="228600" indent="-228600">
              <a:buAutoNum type="arabicPeriod"/>
            </a:pPr>
            <a:endParaRPr lang="en-US" dirty="0"/>
          </a:p>
          <a:p>
            <a:pPr marL="0" indent="0">
              <a:buNone/>
            </a:pPr>
            <a:r>
              <a:rPr lang="sr-Latn-RS" dirty="0"/>
              <a:t>Trener treba da naglasi da je ovaj tok procesa samo ilustrativan i može se razlikovati u zavisnosti od domaćih zakonskih zahteva </a:t>
            </a:r>
            <a:r>
              <a:rPr lang="en-US" dirty="0" err="1"/>
              <a:t>zamoljen</a:t>
            </a:r>
            <a:r>
              <a:rPr lang="sr-Latn-RS" dirty="0"/>
              <a:t>e</a:t>
            </a:r>
            <a:r>
              <a:rPr lang="en-US" dirty="0"/>
              <a:t> </a:t>
            </a:r>
            <a:r>
              <a:rPr lang="en-US" dirty="0" err="1"/>
              <a:t>držav</a:t>
            </a:r>
            <a:r>
              <a:rPr lang="sr-Latn-RS" dirty="0"/>
              <a:t>e</a:t>
            </a:r>
            <a:r>
              <a:rPr lang="en-US" dirty="0"/>
              <a:t>. </a:t>
            </a:r>
            <a:r>
              <a:rPr lang="sr-Latn-RS" dirty="0"/>
              <a:t>Proces se može dalje odužiti tamo gde zakoni zamoljene države zahtevaju odobrenje suda ili drugog nezavisnog organa</a:t>
            </a:r>
            <a:r>
              <a:rPr lang="en-US" dirty="0"/>
              <a:t>. </a:t>
            </a:r>
            <a:endParaRPr 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333309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sr-Latn-RS" dirty="0"/>
              <a:t>Na ovom slajdu je prikazan tipičan proces </a:t>
            </a:r>
            <a:r>
              <a:rPr lang="en-US" dirty="0" err="1"/>
              <a:t>uzajamn</a:t>
            </a:r>
            <a:r>
              <a:rPr lang="sr-Latn-RS" dirty="0"/>
              <a:t>e</a:t>
            </a:r>
            <a:r>
              <a:rPr lang="en-US" dirty="0"/>
              <a:t> </a:t>
            </a:r>
            <a:r>
              <a:rPr lang="en-US" dirty="0" err="1"/>
              <a:t>pravn</a:t>
            </a:r>
            <a:r>
              <a:rPr lang="sr-Latn-RS" dirty="0"/>
              <a:t>e</a:t>
            </a:r>
            <a:r>
              <a:rPr lang="en-US" dirty="0"/>
              <a:t> </a:t>
            </a:r>
            <a:r>
              <a:rPr lang="en-US" dirty="0" err="1"/>
              <a:t>pomoć</a:t>
            </a:r>
            <a:r>
              <a:rPr lang="sr-Latn-RS" dirty="0"/>
              <a:t>i</a:t>
            </a:r>
            <a:r>
              <a:rPr lang="en-US" dirty="0"/>
              <a:t> </a:t>
            </a:r>
            <a:r>
              <a:rPr lang="sr-Latn-RS" dirty="0"/>
              <a:t>koje su prihvatile mnoge zemlje iz perspektive </a:t>
            </a:r>
            <a:r>
              <a:rPr lang="en-US" dirty="0" err="1"/>
              <a:t>zamoljen</a:t>
            </a:r>
            <a:r>
              <a:rPr lang="sr-Latn-RS" dirty="0"/>
              <a:t>e</a:t>
            </a:r>
            <a:r>
              <a:rPr lang="en-US" dirty="0"/>
              <a:t> </a:t>
            </a:r>
            <a:r>
              <a:rPr lang="en-US" dirty="0" err="1"/>
              <a:t>držav</a:t>
            </a:r>
            <a:r>
              <a:rPr lang="sr-Latn-RS" dirty="0"/>
              <a:t>e pošto se zahtevana radnja preduzme</a:t>
            </a:r>
            <a:r>
              <a:rPr lang="en-US" dirty="0"/>
              <a:t>. </a:t>
            </a:r>
            <a:r>
              <a:rPr lang="sr-Latn-RS" dirty="0"/>
              <a:t>Prikazani su sledeći koraci </a:t>
            </a:r>
            <a:r>
              <a:rPr lang="en-US" dirty="0"/>
              <a:t>:</a:t>
            </a:r>
          </a:p>
          <a:p>
            <a:pPr marL="228600" indent="-228600">
              <a:buAutoNum type="arabicPeriod"/>
            </a:pPr>
            <a:r>
              <a:rPr lang="sr-Latn-RS" dirty="0"/>
              <a:t>Tražene dokaze pribavi službenik policije</a:t>
            </a:r>
            <a:endParaRPr lang="en-US" dirty="0"/>
          </a:p>
          <a:p>
            <a:pPr marL="228600" indent="-228600">
              <a:buAutoNum type="arabicPeriod"/>
            </a:pPr>
            <a:r>
              <a:rPr lang="sr-Latn-RS" dirty="0"/>
              <a:t>Službenik policije pripremi detalje dokaza</a:t>
            </a:r>
            <a:endParaRPr lang="en-US" dirty="0"/>
          </a:p>
          <a:p>
            <a:pPr marL="228600" indent="-228600">
              <a:buAutoNum type="arabicPeriod"/>
            </a:pPr>
            <a:r>
              <a:rPr lang="sr-Latn-RS" dirty="0"/>
              <a:t>S</a:t>
            </a:r>
            <a:r>
              <a:rPr lang="en-US" dirty="0" err="1"/>
              <a:t>lužbenik</a:t>
            </a:r>
            <a:r>
              <a:rPr lang="en-US" dirty="0"/>
              <a:t> </a:t>
            </a:r>
            <a:r>
              <a:rPr lang="en-US" dirty="0" err="1"/>
              <a:t>policije</a:t>
            </a:r>
            <a:r>
              <a:rPr lang="en-US" dirty="0"/>
              <a:t> </a:t>
            </a:r>
            <a:r>
              <a:rPr lang="sr-Latn-RS" dirty="0"/>
              <a:t>šalje dokaze u Sekretarijat policije</a:t>
            </a:r>
            <a:endParaRPr lang="en-US" dirty="0"/>
          </a:p>
          <a:p>
            <a:pPr marL="228600" indent="-228600">
              <a:buAutoNum type="arabicPeriod"/>
            </a:pPr>
            <a:r>
              <a:rPr lang="sr-Latn-RS" dirty="0"/>
              <a:t>Sekretarijat policije šalje dokaze istražitelju</a:t>
            </a:r>
            <a:endParaRPr lang="en-US" dirty="0"/>
          </a:p>
          <a:p>
            <a:pPr marL="228600" indent="-228600">
              <a:buAutoNum type="arabicPeriod"/>
            </a:pPr>
            <a:r>
              <a:rPr lang="sr-Latn-RS" dirty="0"/>
              <a:t>Istražitelj pregleda dokaze</a:t>
            </a:r>
            <a:endParaRPr lang="en-US" dirty="0"/>
          </a:p>
          <a:p>
            <a:pPr marL="228600" indent="-228600">
              <a:buAutoNum type="arabicPeriod"/>
            </a:pPr>
            <a:r>
              <a:rPr lang="sr-Latn-RS" dirty="0"/>
              <a:t>Istražitelj šalje dokaze u Sekretarijat istražnog organa</a:t>
            </a:r>
            <a:endParaRPr lang="en-US" dirty="0"/>
          </a:p>
          <a:p>
            <a:pPr marL="228600" indent="-228600">
              <a:buAutoNum type="arabicPeriod"/>
            </a:pPr>
            <a:r>
              <a:rPr lang="sr-Latn-RS" dirty="0"/>
              <a:t>Sekretarijat istražnog organa šalje dokaze tužiocu</a:t>
            </a:r>
            <a:endParaRPr lang="en-US" dirty="0"/>
          </a:p>
          <a:p>
            <a:pPr marL="228600" indent="-228600">
              <a:buAutoNum type="arabicPeriod"/>
            </a:pPr>
            <a:r>
              <a:rPr lang="sr-Latn-RS" dirty="0"/>
              <a:t>Tužilac pregleda i odobrava dokaze</a:t>
            </a:r>
            <a:endParaRPr lang="en-US" dirty="0"/>
          </a:p>
          <a:p>
            <a:pPr marL="228600" indent="-228600">
              <a:buAutoNum type="arabicPeriod"/>
            </a:pPr>
            <a:r>
              <a:rPr lang="sr-Latn-RS" dirty="0"/>
              <a:t>Tužilac šalje dokaze u Sekretarijat državnog tužilaštva</a:t>
            </a:r>
            <a:endParaRPr lang="en-US" dirty="0"/>
          </a:p>
          <a:p>
            <a:pPr marL="228600" indent="-228600">
              <a:buAutoNum type="arabicPeriod"/>
            </a:pPr>
            <a:r>
              <a:rPr lang="sr-Latn-RS" dirty="0"/>
              <a:t>Sekretarijat državnog tužilaštva šalje dokaze </a:t>
            </a:r>
            <a:r>
              <a:rPr lang="en-US" dirty="0" err="1"/>
              <a:t>Ministarstv</a:t>
            </a:r>
            <a:r>
              <a:rPr lang="sr-Latn-RS" dirty="0"/>
              <a:t>u</a:t>
            </a:r>
            <a:r>
              <a:rPr lang="en-US" dirty="0"/>
              <a:t> </a:t>
            </a:r>
            <a:r>
              <a:rPr lang="en-US" dirty="0" err="1"/>
              <a:t>spoljnih</a:t>
            </a:r>
            <a:r>
              <a:rPr lang="en-US" dirty="0"/>
              <a:t> </a:t>
            </a:r>
            <a:r>
              <a:rPr lang="en-US" dirty="0" err="1"/>
              <a:t>poslova</a:t>
            </a:r>
            <a:r>
              <a:rPr lang="en-US" dirty="0"/>
              <a:t> (</a:t>
            </a:r>
            <a:r>
              <a:rPr lang="sr-Latn-RS" dirty="0"/>
              <a:t>koje postupa kao centralni organ </a:t>
            </a:r>
            <a:r>
              <a:rPr lang="en-US" dirty="0" err="1"/>
              <a:t>zamoljen</a:t>
            </a:r>
            <a:r>
              <a:rPr lang="sr-Latn-RS" dirty="0"/>
              <a:t>e</a:t>
            </a:r>
            <a:r>
              <a:rPr lang="en-US" dirty="0"/>
              <a:t> </a:t>
            </a:r>
            <a:r>
              <a:rPr lang="en-US" dirty="0" err="1"/>
              <a:t>država</a:t>
            </a:r>
            <a:r>
              <a:rPr lang="en-US" dirty="0"/>
              <a:t>)</a:t>
            </a:r>
          </a:p>
          <a:p>
            <a:pPr marL="228600" indent="-228600">
              <a:buAutoNum type="arabicPeriod"/>
            </a:pPr>
            <a:r>
              <a:rPr lang="en-US" dirty="0" err="1"/>
              <a:t>Ministarstvo</a:t>
            </a:r>
            <a:r>
              <a:rPr lang="en-US" dirty="0"/>
              <a:t> </a:t>
            </a:r>
            <a:r>
              <a:rPr lang="en-US" dirty="0" err="1"/>
              <a:t>spoljnih</a:t>
            </a:r>
            <a:r>
              <a:rPr lang="en-US" dirty="0"/>
              <a:t> </a:t>
            </a:r>
            <a:r>
              <a:rPr lang="en-US" dirty="0" err="1"/>
              <a:t>poslova</a:t>
            </a:r>
            <a:r>
              <a:rPr lang="en-US" dirty="0"/>
              <a:t> </a:t>
            </a:r>
            <a:r>
              <a:rPr lang="sr-Latn-RS" dirty="0"/>
              <a:t>šalje kopiju dokaza </a:t>
            </a:r>
            <a:r>
              <a:rPr lang="en-US" dirty="0" err="1"/>
              <a:t>Nacionaln</a:t>
            </a:r>
            <a:r>
              <a:rPr lang="sr-Latn-RS" dirty="0"/>
              <a:t>oj</a:t>
            </a:r>
            <a:r>
              <a:rPr lang="en-US" dirty="0"/>
              <a:t> </a:t>
            </a:r>
            <a:r>
              <a:rPr lang="en-US" dirty="0" err="1"/>
              <a:t>služb</a:t>
            </a:r>
            <a:r>
              <a:rPr lang="sr-Latn-RS" dirty="0"/>
              <a:t>i</a:t>
            </a:r>
            <a:r>
              <a:rPr lang="en-US" dirty="0"/>
              <a:t> </a:t>
            </a:r>
            <a:r>
              <a:rPr lang="en-US" dirty="0" err="1"/>
              <a:t>bezbednosti</a:t>
            </a:r>
            <a:endParaRPr lang="en-US" dirty="0"/>
          </a:p>
          <a:p>
            <a:pPr marL="228600" indent="-228600">
              <a:buAutoNum type="arabicPeriod"/>
            </a:pPr>
            <a:r>
              <a:rPr lang="en-US" dirty="0" err="1"/>
              <a:t>Ministarstvo</a:t>
            </a:r>
            <a:r>
              <a:rPr lang="en-US" dirty="0"/>
              <a:t> </a:t>
            </a:r>
            <a:r>
              <a:rPr lang="en-US" dirty="0" err="1"/>
              <a:t>spoljnih</a:t>
            </a:r>
            <a:r>
              <a:rPr lang="en-US" dirty="0"/>
              <a:t> </a:t>
            </a:r>
            <a:r>
              <a:rPr lang="en-US" dirty="0" err="1"/>
              <a:t>poslova</a:t>
            </a:r>
            <a:r>
              <a:rPr lang="en-US" dirty="0"/>
              <a:t> </a:t>
            </a:r>
            <a:r>
              <a:rPr lang="sr-Latn-RS" dirty="0"/>
              <a:t>šalje dokaze centralnom organu </a:t>
            </a:r>
            <a:r>
              <a:rPr lang="en-US" dirty="0" err="1"/>
              <a:t>držav</a:t>
            </a:r>
            <a:r>
              <a:rPr lang="sr-Latn-RS" dirty="0"/>
              <a:t>e</a:t>
            </a:r>
            <a:r>
              <a:rPr lang="en-US" dirty="0"/>
              <a:t> </a:t>
            </a:r>
            <a:r>
              <a:rPr lang="en-US" dirty="0" err="1"/>
              <a:t>molilj</a:t>
            </a:r>
            <a:r>
              <a:rPr lang="sr-Latn-RS" dirty="0"/>
              <a:t>e</a:t>
            </a:r>
            <a:r>
              <a:rPr lang="en-US" dirty="0"/>
              <a:t> </a:t>
            </a:r>
          </a:p>
          <a:p>
            <a:pPr marL="228600" indent="-228600">
              <a:buAutoNum type="arabicPeriod"/>
            </a:pPr>
            <a:endParaRPr lang="en-US" dirty="0"/>
          </a:p>
          <a:p>
            <a:pPr marL="0" indent="0">
              <a:buNone/>
            </a:pPr>
            <a:r>
              <a:rPr lang="sr-Latn-RS" dirty="0"/>
              <a:t>Trener treba da naglasi da je ovaj tok procesa samo ilustrativan i može se razlikovati u zavisnosti od domaćih zakonskih zahteva </a:t>
            </a:r>
            <a:r>
              <a:rPr lang="en-US" dirty="0" err="1"/>
              <a:t>zamoljen</a:t>
            </a:r>
            <a:r>
              <a:rPr lang="sr-Latn-RS" dirty="0"/>
              <a:t>e</a:t>
            </a:r>
            <a:r>
              <a:rPr lang="en-US" dirty="0"/>
              <a:t> </a:t>
            </a:r>
            <a:r>
              <a:rPr lang="en-US" dirty="0" err="1"/>
              <a:t>držav</a:t>
            </a:r>
            <a:r>
              <a:rPr lang="sr-Latn-RS" dirty="0"/>
              <a:t>e</a:t>
            </a:r>
            <a:r>
              <a:rPr lang="en-US" dirty="0"/>
              <a:t>. </a:t>
            </a:r>
            <a:r>
              <a:rPr lang="sr-Latn-RS" dirty="0"/>
              <a:t>Proces se može dalje odužiti tamo gde zakoni zamoljene države zahtevaju odobrenje suda ili drugog nezavisnog organa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53958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opisano je </a:t>
            </a:r>
            <a:r>
              <a:rPr lang="en-US" dirty="0" err="1"/>
              <a:t>rešenje</a:t>
            </a:r>
            <a:r>
              <a:rPr lang="sr-Latn-RS" dirty="0"/>
              <a:t> za</a:t>
            </a:r>
            <a:r>
              <a:rPr lang="en-US" dirty="0"/>
              <a:t> </a:t>
            </a:r>
            <a:r>
              <a:rPr lang="en-US" dirty="0" err="1"/>
              <a:t>izazov</a:t>
            </a:r>
            <a:r>
              <a:rPr lang="sr-Latn-RS" dirty="0"/>
              <a:t>e</a:t>
            </a:r>
            <a:r>
              <a:rPr lang="en-US" dirty="0"/>
              <a:t> </a:t>
            </a:r>
            <a:r>
              <a:rPr lang="en-US" dirty="0" err="1"/>
              <a:t>povezan</a:t>
            </a:r>
            <a:r>
              <a:rPr lang="sr-Latn-RS" dirty="0"/>
              <a:t>e</a:t>
            </a:r>
            <a:r>
              <a:rPr lang="en-US" dirty="0"/>
              <a:t> </a:t>
            </a:r>
            <a:r>
              <a:rPr lang="en-US" dirty="0" err="1"/>
              <a:t>sa</a:t>
            </a:r>
            <a:r>
              <a:rPr lang="en-US" dirty="0"/>
              <a:t> </a:t>
            </a:r>
            <a:r>
              <a:rPr lang="en-US" dirty="0" err="1"/>
              <a:t>međunarodn</a:t>
            </a:r>
            <a:r>
              <a:rPr lang="sr-Latn-RS" dirty="0"/>
              <a:t>om</a:t>
            </a:r>
            <a:r>
              <a:rPr lang="en-US" dirty="0"/>
              <a:t> </a:t>
            </a:r>
            <a:r>
              <a:rPr lang="en-US" dirty="0" err="1"/>
              <a:t>saradnj</a:t>
            </a:r>
            <a:r>
              <a:rPr lang="sr-Latn-RS" dirty="0"/>
              <a:t>om</a:t>
            </a:r>
            <a:r>
              <a:rPr lang="en-US" dirty="0"/>
              <a:t> </a:t>
            </a:r>
            <a:r>
              <a:rPr lang="sr-Latn-RS" dirty="0"/>
              <a:t>u vezi sa</a:t>
            </a:r>
            <a:r>
              <a:rPr lang="en-US" dirty="0"/>
              <a:t> </a:t>
            </a:r>
            <a:r>
              <a:rPr lang="en-US" dirty="0" err="1"/>
              <a:t>elektronski</a:t>
            </a:r>
            <a:r>
              <a:rPr lang="sr-Latn-RS" dirty="0"/>
              <a:t>m</a:t>
            </a:r>
            <a:r>
              <a:rPr lang="en-US" dirty="0"/>
              <a:t> </a:t>
            </a:r>
            <a:r>
              <a:rPr lang="en-US" dirty="0" err="1"/>
              <a:t>dokazi</a:t>
            </a:r>
            <a:r>
              <a:rPr lang="sr-Latn-RS" dirty="0"/>
              <a:t>ma</a:t>
            </a:r>
            <a:r>
              <a:rPr lang="en-US" dirty="0"/>
              <a:t> – </a:t>
            </a:r>
            <a:r>
              <a:rPr lang="sr-Latn-RS" dirty="0"/>
              <a:t>traženje zaštite (očuvanja)</a:t>
            </a:r>
            <a:r>
              <a:rPr lang="en-US" dirty="0"/>
              <a:t> </a:t>
            </a:r>
            <a:r>
              <a:rPr lang="en-US" dirty="0" err="1"/>
              <a:t>računarski</a:t>
            </a:r>
            <a:r>
              <a:rPr lang="sr-Latn-RS" dirty="0"/>
              <a:t>h</a:t>
            </a:r>
            <a:r>
              <a:rPr lang="en-US" dirty="0"/>
              <a:t> </a:t>
            </a:r>
            <a:r>
              <a:rPr lang="en-US" dirty="0" err="1"/>
              <a:t>poda</a:t>
            </a:r>
            <a:r>
              <a:rPr lang="sr-Latn-RS" dirty="0"/>
              <a:t>taka koji se traže</a:t>
            </a:r>
            <a:r>
              <a:rPr lang="en-US" dirty="0"/>
              <a:t> </a:t>
            </a:r>
            <a:r>
              <a:rPr lang="sr-Latn-RS" dirty="0"/>
              <a:t>putem zahteva za</a:t>
            </a:r>
            <a:r>
              <a:rPr lang="en-US" dirty="0"/>
              <a:t> </a:t>
            </a:r>
            <a:r>
              <a:rPr lang="en-US" dirty="0" err="1"/>
              <a:t>uzajamn</a:t>
            </a:r>
            <a:r>
              <a:rPr lang="sr-Latn-RS" dirty="0"/>
              <a:t>u</a:t>
            </a:r>
            <a:r>
              <a:rPr lang="en-US" dirty="0"/>
              <a:t> </a:t>
            </a:r>
            <a:r>
              <a:rPr lang="en-US" dirty="0" err="1"/>
              <a:t>pomoć</a:t>
            </a:r>
            <a:r>
              <a:rPr lang="en-US" dirty="0"/>
              <a:t>.</a:t>
            </a:r>
          </a:p>
          <a:p>
            <a:endParaRPr lang="en-US" dirty="0"/>
          </a:p>
          <a:p>
            <a:r>
              <a:rPr lang="sr-Latn-RS" dirty="0"/>
              <a:t>Članom</a:t>
            </a:r>
            <a:r>
              <a:rPr lang="en-US" dirty="0"/>
              <a:t> 29</a:t>
            </a:r>
            <a:r>
              <a:rPr lang="sr-Latn-RS" dirty="0"/>
              <a:t>.</a:t>
            </a:r>
            <a:r>
              <a:rPr lang="en-US" dirty="0"/>
              <a:t> </a:t>
            </a:r>
            <a:r>
              <a:rPr lang="sr-Latn-RS" dirty="0"/>
              <a:t>Budimpeštanske konvencije konkretno omogućava stranama </a:t>
            </a:r>
            <a:r>
              <a:rPr lang="sr-Latn-RS" dirty="0" err="1"/>
              <a:t>ugovornicama</a:t>
            </a:r>
            <a:r>
              <a:rPr lang="sr-Latn-RS" dirty="0"/>
              <a:t> da šalju zahteve drugim stranama za hitnu zaštitu podataka, kada ta strana namerava da podnese zahtev za </a:t>
            </a:r>
            <a:r>
              <a:rPr lang="en-US" dirty="0" err="1"/>
              <a:t>uzajamn</a:t>
            </a:r>
            <a:r>
              <a:rPr lang="sr-Latn-RS" dirty="0"/>
              <a:t>u</a:t>
            </a:r>
            <a:r>
              <a:rPr lang="en-US" dirty="0"/>
              <a:t> </a:t>
            </a:r>
            <a:r>
              <a:rPr lang="en-US" dirty="0" err="1"/>
              <a:t>pomoć</a:t>
            </a:r>
            <a:r>
              <a:rPr lang="en-US" dirty="0"/>
              <a:t>. </a:t>
            </a:r>
            <a:r>
              <a:rPr lang="sr-Latn-RS" dirty="0"/>
              <a:t>Strane tipično imaju hitne procedure za zaštitu (očuvanje) računarskih podataka</a:t>
            </a:r>
            <a:r>
              <a:rPr lang="en-US" dirty="0"/>
              <a:t>. T</a:t>
            </a:r>
            <a:r>
              <a:rPr lang="sr-Latn-RS" dirty="0"/>
              <a:t>aj zahtev se može preneti putem Mreže </a:t>
            </a:r>
            <a:r>
              <a:rPr lang="en-US" dirty="0"/>
              <a:t>24/7 </a:t>
            </a:r>
            <a:r>
              <a:rPr lang="sr-Latn-RS" dirty="0"/>
              <a:t>druge strane a ne putem dugotrajnijeg procesa </a:t>
            </a:r>
            <a:r>
              <a:rPr lang="en-US" dirty="0" err="1"/>
              <a:t>uzajamn</a:t>
            </a:r>
            <a:r>
              <a:rPr lang="sr-Latn-RS" dirty="0"/>
              <a:t>e</a:t>
            </a:r>
            <a:r>
              <a:rPr lang="en-US" dirty="0"/>
              <a:t> </a:t>
            </a:r>
            <a:r>
              <a:rPr lang="en-US" dirty="0" err="1"/>
              <a:t>pomoći</a:t>
            </a:r>
            <a:r>
              <a:rPr lang="en-US" dirty="0"/>
              <a:t> </a:t>
            </a:r>
            <a:r>
              <a:rPr lang="sr-Latn-RS" dirty="0"/>
              <a:t>opisanog na prethodnim slajdovima</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98806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Tačan odgovor je</a:t>
            </a:r>
            <a:r>
              <a:rPr lang="en-US" dirty="0"/>
              <a:t> b) </a:t>
            </a:r>
            <a:r>
              <a:rPr lang="en-US" dirty="0" err="1"/>
              <a:t>elektronski</a:t>
            </a:r>
            <a:r>
              <a:rPr lang="en-US" dirty="0"/>
              <a:t> </a:t>
            </a:r>
            <a:r>
              <a:rPr lang="en-US" dirty="0" err="1"/>
              <a:t>dokazi</a:t>
            </a:r>
            <a:r>
              <a:rPr lang="en-US" dirty="0"/>
              <a:t> </a:t>
            </a:r>
            <a:r>
              <a:rPr lang="sr-Latn-RS" dirty="0"/>
              <a:t>su nestabilni</a:t>
            </a:r>
            <a:r>
              <a:rPr lang="en-US" dirty="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405084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4/5/2021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4/5/2021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4/5/2021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4/5/2021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4/5/2021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4/5/2021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4/5/2021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jpeg"/><Relationship Id="rId7" Type="http://schemas.openxmlformats.org/officeDocument/2006/relationships/diagramQuickStyle" Target="../diagrams/quickStyle3.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png"/><Relationship Id="rId9" Type="http://schemas.microsoft.com/office/2007/relationships/diagramDrawing" Target="../diagrams/drawing3.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eg"/><Relationship Id="rId7" Type="http://schemas.openxmlformats.org/officeDocument/2006/relationships/diagramQuickStyle" Target="../diagrams/quickStyle4.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png"/><Relationship Id="rId9" Type="http://schemas.microsoft.com/office/2007/relationships/diagramDrawing" Target="../diagrams/drawing4.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sr-Latn-RS"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2954655"/>
          </a:xfrm>
          <a:prstGeom prst="rect">
            <a:avLst/>
          </a:prstGeom>
          <a:ln>
            <a:noFill/>
          </a:ln>
        </p:spPr>
        <p:txBody>
          <a:bodyPr wrap="square">
            <a:spAutoFit/>
          </a:bodyPr>
          <a:lstStyle/>
          <a:p>
            <a:pPr algn="ctr"/>
            <a:r>
              <a:rPr lang="sr-Latn-RS" sz="3600" b="1" i="1" dirty="0">
                <a:solidFill>
                  <a:schemeClr val="tx2"/>
                </a:solidFill>
              </a:rPr>
              <a:t>Specijalizovani pravosudni kurs o međunarodnoj saradnji</a:t>
            </a:r>
            <a:endParaRPr lang="sr-Latn-RS" b="1" dirty="0"/>
          </a:p>
          <a:p>
            <a:pPr algn="ctr"/>
            <a:endParaRPr lang="sr-Latn-RS" b="1" dirty="0"/>
          </a:p>
          <a:p>
            <a:pPr marL="0" indent="0" algn="ctr">
              <a:buFont typeface="Arial" charset="0"/>
              <a:buNone/>
              <a:defRPr/>
            </a:pPr>
            <a:r>
              <a:rPr lang="sr-Latn-RS" b="1" dirty="0"/>
              <a:t> </a:t>
            </a:r>
            <a:endParaRPr lang="sr-Latn-RS" sz="3200" b="1" dirty="0">
              <a:solidFill>
                <a:schemeClr val="tx2"/>
              </a:solidFill>
            </a:endParaRPr>
          </a:p>
          <a:p>
            <a:pPr marL="0" indent="0" algn="ctr">
              <a:buFont typeface="Arial" charset="0"/>
              <a:buNone/>
              <a:defRPr/>
            </a:pPr>
            <a:r>
              <a:rPr lang="sr-Latn-RS" sz="3200" b="1" dirty="0">
                <a:solidFill>
                  <a:schemeClr val="tx2"/>
                </a:solidFill>
              </a:rPr>
              <a:t>Sesija 2.4</a:t>
            </a:r>
          </a:p>
          <a:p>
            <a:pPr marL="0" indent="0" algn="ctr">
              <a:buFont typeface="Arial" charset="0"/>
              <a:buNone/>
              <a:defRPr/>
            </a:pPr>
            <a:r>
              <a:rPr lang="sr-Latn-RS" sz="3200" b="1" dirty="0">
                <a:solidFill>
                  <a:schemeClr val="tx2"/>
                </a:solidFill>
              </a:rPr>
              <a:t>Izazovi </a:t>
            </a: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r-Latn-RS" dirty="0"/>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RS" altLang="en-US" sz="1400" dirty="0">
              <a:solidFill>
                <a:schemeClr val="bg1"/>
              </a:solidFill>
              <a:ea typeface="MS PGothic" panose="020B0600070205080204" pitchFamily="34" charset="-128"/>
            </a:endParaRPr>
          </a:p>
          <a:p>
            <a:pPr eaLnBrk="1" hangingPunct="1">
              <a:spcBef>
                <a:spcPct val="0"/>
              </a:spcBef>
              <a:buFontTx/>
              <a:buNone/>
            </a:pPr>
            <a:endParaRPr lang="sr-Latn-R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409180" y="644432"/>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a:t>Anketa</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797682916"/>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4387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r>
              <a:rPr lang="en-GB" sz="3200" b="1" dirty="0">
                <a:solidFill>
                  <a:schemeClr val="bg1"/>
                </a:solidFill>
              </a:rPr>
              <a:t> </a:t>
            </a:r>
            <a:br>
              <a:rPr lang="sr-Latn-RS" sz="3200" b="1" dirty="0">
                <a:solidFill>
                  <a:schemeClr val="bg1"/>
                </a:solidFill>
              </a:rPr>
            </a:br>
            <a:r>
              <a:rPr lang="en-GB" sz="3200" b="1" dirty="0">
                <a:solidFill>
                  <a:schemeClr val="bg1"/>
                </a:solidFill>
              </a:rPr>
              <a:t>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880241"/>
          </a:xfrm>
          <a:prstGeom prst="rect">
            <a:avLst/>
          </a:prstGeom>
        </p:spPr>
        <p:txBody>
          <a:bodyPr wrap="square">
            <a:spAutoFit/>
          </a:bodyPr>
          <a:lstStyle/>
          <a:p>
            <a:pPr algn="ctr" eaLnBrk="1" hangingPunct="1">
              <a:lnSpc>
                <a:spcPct val="80000"/>
              </a:lnSpc>
            </a:pPr>
            <a:br>
              <a:rPr lang="en-GB" sz="3200" b="1" dirty="0">
                <a:ea typeface="ＭＳ Ｐゴシック" charset="0"/>
                <a:cs typeface="ＭＳ Ｐゴシック" charset="0"/>
              </a:rPr>
            </a:br>
            <a:r>
              <a:rPr lang="sr-Latn-RS" sz="3200" b="1" dirty="0">
                <a:ea typeface="ＭＳ Ｐゴシック" charset="0"/>
                <a:cs typeface="ＭＳ Ｐゴシック" charset="0"/>
              </a:rPr>
              <a:t>I</a:t>
            </a:r>
            <a:r>
              <a:rPr lang="en-GB" sz="3200" b="1" dirty="0" err="1">
                <a:ea typeface="ＭＳ Ｐゴシック" charset="0"/>
                <a:cs typeface="ＭＳ Ｐゴシック" charset="0"/>
              </a:rPr>
              <a:t>zazov</a:t>
            </a:r>
            <a:r>
              <a:rPr lang="en-GB" sz="3200" b="1" dirty="0">
                <a:ea typeface="ＭＳ Ｐゴシック" charset="0"/>
                <a:cs typeface="ＭＳ Ｐゴシック" charset="0"/>
              </a:rPr>
              <a:t> </a:t>
            </a:r>
            <a:r>
              <a:rPr lang="sr-Latn-RS" sz="3200" b="1" dirty="0">
                <a:ea typeface="ＭＳ Ｐゴシック" charset="0"/>
                <a:cs typeface="ＭＳ Ｐゴシック" charset="0"/>
              </a:rPr>
              <a:t>jezika</a:t>
            </a:r>
            <a:endParaRPr lang="en-GB" sz="3200" dirty="0"/>
          </a:p>
        </p:txBody>
      </p:sp>
      <p:pic>
        <p:nvPicPr>
          <p:cNvPr id="7" name="Picture 6">
            <a:extLst>
              <a:ext uri="{FF2B5EF4-FFF2-40B4-BE49-F238E27FC236}">
                <a16:creationId xmlns:a16="http://schemas.microsoft.com/office/drawing/2014/main" id="{96B90A86-F97D-439B-B862-700E55C02A67}"/>
              </a:ext>
            </a:extLst>
          </p:cNvPr>
          <p:cNvPicPr>
            <a:picLocks noChangeAspect="1"/>
          </p:cNvPicPr>
          <p:nvPr/>
        </p:nvPicPr>
        <p:blipFill>
          <a:blip r:embed="rId4"/>
          <a:stretch>
            <a:fillRect/>
          </a:stretch>
        </p:blipFill>
        <p:spPr>
          <a:xfrm>
            <a:off x="3414711" y="3709814"/>
            <a:ext cx="2314575" cy="2286000"/>
          </a:xfrm>
          <a:prstGeom prst="rect">
            <a:avLst/>
          </a:prstGeom>
        </p:spPr>
      </p:pic>
    </p:spTree>
    <p:extLst>
      <p:ext uri="{BB962C8B-B14F-4D97-AF65-F5344CB8AC3E}">
        <p14:creationId xmlns:p14="http://schemas.microsoft.com/office/powerpoint/2010/main" val="409274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Izazov jezika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401205"/>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sr-Latn-RS" altLang="en-US" sz="2800" b="1" dirty="0">
                <a:ea typeface="Verdana" panose="020B0604030504040204" pitchFamily="34" charset="0"/>
                <a:cs typeface="Arial" panose="020B0604020202020204" pitchFamily="34" charset="0"/>
              </a:rPr>
              <a:t>I</a:t>
            </a:r>
            <a:r>
              <a:rPr lang="en-GB" altLang="en-US" sz="2800" b="1" dirty="0" err="1">
                <a:ea typeface="Verdana" panose="020B0604030504040204" pitchFamily="34" charset="0"/>
                <a:cs typeface="Arial" panose="020B0604020202020204" pitchFamily="34" charset="0"/>
              </a:rPr>
              <a:t>zazov</a:t>
            </a:r>
            <a:r>
              <a:rPr lang="en-GB" altLang="en-US" sz="2800" b="1" dirty="0">
                <a:ea typeface="Verdana" panose="020B0604030504040204" pitchFamily="34" charset="0"/>
                <a:cs typeface="Arial" panose="020B0604020202020204" pitchFamily="34" charset="0"/>
              </a:rPr>
              <a:t>?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U pravnim sistemima zemalja koriste se različiti jezici</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Neke zemlje zahtevaju overene prevode</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2782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BFEC6D-9B8B-437A-B043-E0E46A9571AE}"/>
              </a:ext>
            </a:extLst>
          </p:cNvPr>
          <p:cNvSpPr>
            <a:spLocks noGrp="1"/>
          </p:cNvSpPr>
          <p:nvPr>
            <p:ph type="sldNum" sz="quarter" idx="12"/>
          </p:nvPr>
        </p:nvSpPr>
        <p:spPr>
          <a:xfrm>
            <a:off x="6553200" y="6356350"/>
            <a:ext cx="2131582" cy="340113"/>
          </a:xfrm>
        </p:spPr>
        <p:txBody>
          <a:bodyPr/>
          <a:lstStyle/>
          <a:p>
            <a:pPr>
              <a:defRPr/>
            </a:pPr>
            <a:fld id="{0E1F2CE5-82EE-4D86-A1BA-A62E2F853B8E}" type="slidenum">
              <a:rPr lang="en-US" smtClean="0"/>
              <a:pPr>
                <a:defRPr/>
              </a:pPr>
              <a:t>13</a:t>
            </a:fld>
            <a:endParaRPr lang="en-US"/>
          </a:p>
        </p:txBody>
      </p:sp>
      <p:sp>
        <p:nvSpPr>
          <p:cNvPr id="4" name="Slide Number Placeholder 1">
            <a:extLst>
              <a:ext uri="{FF2B5EF4-FFF2-40B4-BE49-F238E27FC236}">
                <a16:creationId xmlns:a16="http://schemas.microsoft.com/office/drawing/2014/main" id="{1C3886D7-7E6C-4E93-86FB-4E06972A1E3E}"/>
              </a:ext>
            </a:extLst>
          </p:cNvPr>
          <p:cNvSpPr txBox="1">
            <a:spLocks/>
          </p:cNvSpPr>
          <p:nvPr/>
        </p:nvSpPr>
        <p:spPr>
          <a:xfrm>
            <a:off x="6409184" y="6495281"/>
            <a:ext cx="2131582" cy="340113"/>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13</a:t>
            </a:fld>
            <a:endParaRPr lang="en-GB" dirty="0"/>
          </a:p>
        </p:txBody>
      </p:sp>
      <p:sp>
        <p:nvSpPr>
          <p:cNvPr id="5" name="TextBox 4">
            <a:extLst>
              <a:ext uri="{FF2B5EF4-FFF2-40B4-BE49-F238E27FC236}">
                <a16:creationId xmlns:a16="http://schemas.microsoft.com/office/drawing/2014/main" id="{32A685FD-4533-45D8-A1C9-B79035DB2D85}"/>
              </a:ext>
            </a:extLst>
          </p:cNvPr>
          <p:cNvSpPr txBox="1"/>
          <p:nvPr/>
        </p:nvSpPr>
        <p:spPr>
          <a:xfrm>
            <a:off x="88522" y="6557282"/>
            <a:ext cx="3668935"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6" name="Slide Number Placeholder 4">
            <a:extLst>
              <a:ext uri="{FF2B5EF4-FFF2-40B4-BE49-F238E27FC236}">
                <a16:creationId xmlns:a16="http://schemas.microsoft.com/office/drawing/2014/main" id="{45F20E68-89FE-40C4-A701-47CCC0A1BC56}"/>
              </a:ext>
            </a:extLst>
          </p:cNvPr>
          <p:cNvSpPr txBox="1">
            <a:spLocks/>
          </p:cNvSpPr>
          <p:nvPr/>
        </p:nvSpPr>
        <p:spPr>
          <a:xfrm>
            <a:off x="8532440" y="6521212"/>
            <a:ext cx="489553" cy="4063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7" name="Rectangle 6">
            <a:extLst>
              <a:ext uri="{FF2B5EF4-FFF2-40B4-BE49-F238E27FC236}">
                <a16:creationId xmlns:a16="http://schemas.microsoft.com/office/drawing/2014/main" id="{ADECC8D5-6427-408A-8C6F-49489FFCD723}"/>
              </a:ext>
            </a:extLst>
          </p:cNvPr>
          <p:cNvSpPr/>
          <p:nvPr/>
        </p:nvSpPr>
        <p:spPr>
          <a:xfrm>
            <a:off x="0" y="6553200"/>
            <a:ext cx="9135352" cy="338815"/>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4">
            <a:extLst>
              <a:ext uri="{FF2B5EF4-FFF2-40B4-BE49-F238E27FC236}">
                <a16:creationId xmlns:a16="http://schemas.microsoft.com/office/drawing/2014/main" id="{D2B2569E-9EA4-45BC-A5D4-E2C9FBCBE3B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0962DF13-24DB-41FD-9F32-FD621BA9124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sr-Latn-RS" sz="3200" b="1" dirty="0"/>
              <a:t> jezika</a:t>
            </a:r>
            <a:endParaRPr lang="en-GB" sz="3200" b="1" dirty="0"/>
          </a:p>
        </p:txBody>
      </p:sp>
      <p:pic>
        <p:nvPicPr>
          <p:cNvPr id="10" name="Picture 4">
            <a:extLst>
              <a:ext uri="{FF2B5EF4-FFF2-40B4-BE49-F238E27FC236}">
                <a16:creationId xmlns:a16="http://schemas.microsoft.com/office/drawing/2014/main" id="{E45086D2-BDF3-4620-9154-744431B0A9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4D2846B2-6B53-4DCB-8612-E80EDC5697AB}"/>
              </a:ext>
            </a:extLst>
          </p:cNvPr>
          <p:cNvSpPr txBox="1"/>
          <p:nvPr/>
        </p:nvSpPr>
        <p:spPr>
          <a:xfrm>
            <a:off x="6279791" y="6457859"/>
            <a:ext cx="302147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5" name="Rectangle 14">
            <a:extLst>
              <a:ext uri="{FF2B5EF4-FFF2-40B4-BE49-F238E27FC236}">
                <a16:creationId xmlns:a16="http://schemas.microsoft.com/office/drawing/2014/main" id="{BEC9758F-3713-438F-A5FF-2FE56011CCA3}"/>
              </a:ext>
            </a:extLst>
          </p:cNvPr>
          <p:cNvSpPr/>
          <p:nvPr/>
        </p:nvSpPr>
        <p:spPr>
          <a:xfrm>
            <a:off x="542724" y="3107487"/>
            <a:ext cx="1798724" cy="523220"/>
          </a:xfrm>
          <a:prstGeom prst="rect">
            <a:avLst/>
          </a:prstGeom>
        </p:spPr>
        <p:txBody>
          <a:bodyPr wrap="square">
            <a:spAutoFit/>
          </a:bodyPr>
          <a:lstStyle/>
          <a:p>
            <a:pPr>
              <a:defRPr/>
            </a:pPr>
            <a:r>
              <a:rPr lang="sr-Latn-RS" altLang="en-US" sz="2800" b="1" dirty="0">
                <a:ea typeface="Verdana" panose="020B0604030504040204" pitchFamily="34" charset="0"/>
                <a:cs typeface="Arial" panose="020B0604020202020204" pitchFamily="34" charset="0"/>
              </a:rPr>
              <a:t>e</a:t>
            </a:r>
            <a:r>
              <a:rPr lang="en-GB" altLang="en-US" sz="2800" b="1" dirty="0" err="1">
                <a:ea typeface="Verdana" panose="020B0604030504040204" pitchFamily="34" charset="0"/>
                <a:cs typeface="Arial" panose="020B0604020202020204" pitchFamily="34" charset="0"/>
              </a:rPr>
              <a:t>ngl</a:t>
            </a:r>
            <a:r>
              <a:rPr lang="sr-Latn-RS" altLang="en-US" sz="2800" b="1" dirty="0" err="1">
                <a:ea typeface="Verdana" panose="020B0604030504040204" pitchFamily="34" charset="0"/>
                <a:cs typeface="Arial" panose="020B0604020202020204" pitchFamily="34" charset="0"/>
              </a:rPr>
              <a:t>eski</a:t>
            </a:r>
            <a:endParaRPr lang="en-GB" altLang="en-US" sz="2800" dirty="0">
              <a:ea typeface="Verdana" panose="020B060403050404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6A7A8295-D6C8-4FF4-B6AF-495C0D30A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28" y="1961097"/>
            <a:ext cx="2211859" cy="11059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B3A7F82-EB96-42AA-9609-BAAA3284FC6F}"/>
              </a:ext>
            </a:extLst>
          </p:cNvPr>
          <p:cNvPicPr>
            <a:picLocks noChangeAspect="1"/>
          </p:cNvPicPr>
          <p:nvPr/>
        </p:nvPicPr>
        <p:blipFill>
          <a:blip r:embed="rId5"/>
          <a:stretch>
            <a:fillRect/>
          </a:stretch>
        </p:blipFill>
        <p:spPr>
          <a:xfrm>
            <a:off x="3466070" y="1961097"/>
            <a:ext cx="2211859" cy="1099660"/>
          </a:xfrm>
          <a:prstGeom prst="rect">
            <a:avLst/>
          </a:prstGeom>
        </p:spPr>
      </p:pic>
      <p:sp>
        <p:nvSpPr>
          <p:cNvPr id="18" name="Rectangle 17">
            <a:extLst>
              <a:ext uri="{FF2B5EF4-FFF2-40B4-BE49-F238E27FC236}">
                <a16:creationId xmlns:a16="http://schemas.microsoft.com/office/drawing/2014/main" id="{373BFFFA-1051-4191-95D8-D823EFF0505C}"/>
              </a:ext>
            </a:extLst>
          </p:cNvPr>
          <p:cNvSpPr/>
          <p:nvPr/>
        </p:nvSpPr>
        <p:spPr>
          <a:xfrm>
            <a:off x="3556810" y="3107487"/>
            <a:ext cx="2119026" cy="523220"/>
          </a:xfrm>
          <a:prstGeom prst="rect">
            <a:avLst/>
          </a:prstGeom>
        </p:spPr>
        <p:txBody>
          <a:bodyPr wrap="square">
            <a:spAutoFit/>
          </a:bodyPr>
          <a:lstStyle/>
          <a:p>
            <a:pPr>
              <a:defRPr/>
            </a:pPr>
            <a:r>
              <a:rPr lang="sr-Latn-RS" altLang="en-US" sz="2800" b="1" dirty="0">
                <a:ea typeface="Verdana" panose="020B0604030504040204" pitchFamily="34" charset="0"/>
                <a:cs typeface="Arial" panose="020B0604020202020204" pitchFamily="34" charset="0"/>
              </a:rPr>
              <a:t>francuski</a:t>
            </a:r>
            <a:endParaRPr lang="en-GB" altLang="en-US" sz="2800" dirty="0">
              <a:ea typeface="Verdana" panose="020B060403050404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5797D057-CCFD-43C0-8081-C3489275DCDC}"/>
              </a:ext>
            </a:extLst>
          </p:cNvPr>
          <p:cNvPicPr>
            <a:picLocks noChangeAspect="1"/>
          </p:cNvPicPr>
          <p:nvPr/>
        </p:nvPicPr>
        <p:blipFill>
          <a:blip r:embed="rId6"/>
          <a:stretch>
            <a:fillRect/>
          </a:stretch>
        </p:blipFill>
        <p:spPr>
          <a:xfrm>
            <a:off x="6711813" y="1967367"/>
            <a:ext cx="2211859" cy="1099660"/>
          </a:xfrm>
          <a:prstGeom prst="rect">
            <a:avLst/>
          </a:prstGeom>
        </p:spPr>
      </p:pic>
      <p:sp>
        <p:nvSpPr>
          <p:cNvPr id="23" name="Rectangle 22">
            <a:extLst>
              <a:ext uri="{FF2B5EF4-FFF2-40B4-BE49-F238E27FC236}">
                <a16:creationId xmlns:a16="http://schemas.microsoft.com/office/drawing/2014/main" id="{78ABC3E1-EA80-4009-A6B5-2031C05ACB4C}"/>
              </a:ext>
            </a:extLst>
          </p:cNvPr>
          <p:cNvSpPr/>
          <p:nvPr/>
        </p:nvSpPr>
        <p:spPr>
          <a:xfrm>
            <a:off x="7032211" y="3107487"/>
            <a:ext cx="1652571" cy="523220"/>
          </a:xfrm>
          <a:prstGeom prst="rect">
            <a:avLst/>
          </a:prstGeom>
        </p:spPr>
        <p:txBody>
          <a:bodyPr wrap="square">
            <a:spAutoFit/>
          </a:bodyPr>
          <a:lstStyle/>
          <a:p>
            <a:pPr>
              <a:defRPr/>
            </a:pPr>
            <a:r>
              <a:rPr lang="sr-Latn-RS" altLang="en-US" sz="2800" b="1" dirty="0">
                <a:ea typeface="Verdana" panose="020B0604030504040204" pitchFamily="34" charset="0"/>
                <a:cs typeface="Arial" panose="020B0604020202020204" pitchFamily="34" charset="0"/>
              </a:rPr>
              <a:t>nemački</a:t>
            </a:r>
            <a:endParaRPr lang="en-GB" altLang="en-US" sz="2800" dirty="0">
              <a:ea typeface="Verdana" panose="020B060403050404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87D7B920-AA11-4B69-9A3B-404DB0AA0FEB}"/>
              </a:ext>
            </a:extLst>
          </p:cNvPr>
          <p:cNvPicPr>
            <a:picLocks noChangeAspect="1"/>
          </p:cNvPicPr>
          <p:nvPr/>
        </p:nvPicPr>
        <p:blipFill>
          <a:blip r:embed="rId7"/>
          <a:stretch>
            <a:fillRect/>
          </a:stretch>
        </p:blipFill>
        <p:spPr>
          <a:xfrm>
            <a:off x="3466070" y="4199866"/>
            <a:ext cx="2209766" cy="1111708"/>
          </a:xfrm>
          <a:prstGeom prst="rect">
            <a:avLst/>
          </a:prstGeom>
        </p:spPr>
      </p:pic>
      <p:sp>
        <p:nvSpPr>
          <p:cNvPr id="27" name="Rectangle 26">
            <a:extLst>
              <a:ext uri="{FF2B5EF4-FFF2-40B4-BE49-F238E27FC236}">
                <a16:creationId xmlns:a16="http://schemas.microsoft.com/office/drawing/2014/main" id="{1B768C85-DD13-4899-9F5C-F3C691269E62}"/>
              </a:ext>
            </a:extLst>
          </p:cNvPr>
          <p:cNvSpPr/>
          <p:nvPr/>
        </p:nvSpPr>
        <p:spPr>
          <a:xfrm>
            <a:off x="321276" y="5383434"/>
            <a:ext cx="2108914" cy="523220"/>
          </a:xfrm>
          <a:prstGeom prst="rect">
            <a:avLst/>
          </a:prstGeom>
        </p:spPr>
        <p:txBody>
          <a:bodyPr wrap="square">
            <a:spAutoFit/>
          </a:bodyPr>
          <a:lstStyle/>
          <a:p>
            <a:pPr>
              <a:defRPr/>
            </a:pPr>
            <a:r>
              <a:rPr lang="sr-Latn-RS" altLang="en-US" sz="2800" b="1" dirty="0">
                <a:ea typeface="Verdana" panose="020B0604030504040204" pitchFamily="34" charset="0"/>
                <a:cs typeface="Arial" panose="020B0604020202020204" pitchFamily="34" charset="0"/>
              </a:rPr>
              <a:t>j</a:t>
            </a:r>
            <a:r>
              <a:rPr lang="en-GB" altLang="en-US" sz="2800" b="1" dirty="0" err="1">
                <a:ea typeface="Verdana" panose="020B0604030504040204" pitchFamily="34" charset="0"/>
                <a:cs typeface="Arial" panose="020B0604020202020204" pitchFamily="34" charset="0"/>
              </a:rPr>
              <a:t>apan</a:t>
            </a:r>
            <a:r>
              <a:rPr lang="sr-Latn-RS" altLang="en-US" sz="2800" b="1" dirty="0" err="1">
                <a:ea typeface="Verdana" panose="020B0604030504040204" pitchFamily="34" charset="0"/>
                <a:cs typeface="Arial" panose="020B0604020202020204" pitchFamily="34" charset="0"/>
              </a:rPr>
              <a:t>ski</a:t>
            </a:r>
            <a:endParaRPr lang="en-GB" altLang="en-US" sz="2800" dirty="0">
              <a:ea typeface="Verdana" panose="020B060403050404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045815C8-C675-47B4-8BB0-B5BFE68637C3}"/>
              </a:ext>
            </a:extLst>
          </p:cNvPr>
          <p:cNvSpPr/>
          <p:nvPr/>
        </p:nvSpPr>
        <p:spPr>
          <a:xfrm>
            <a:off x="3786468" y="5383434"/>
            <a:ext cx="1685978" cy="523220"/>
          </a:xfrm>
          <a:prstGeom prst="rect">
            <a:avLst/>
          </a:prstGeom>
        </p:spPr>
        <p:txBody>
          <a:bodyPr wrap="square">
            <a:spAutoFit/>
          </a:bodyPr>
          <a:lstStyle/>
          <a:p>
            <a:pPr>
              <a:defRPr/>
            </a:pPr>
            <a:r>
              <a:rPr lang="sr-Latn-RS" altLang="en-US" sz="2800" b="1" dirty="0">
                <a:ea typeface="Verdana" panose="020B0604030504040204" pitchFamily="34" charset="0"/>
                <a:cs typeface="Arial" panose="020B0604020202020204" pitchFamily="34" charset="0"/>
              </a:rPr>
              <a:t>r</a:t>
            </a:r>
            <a:r>
              <a:rPr lang="en-GB" altLang="en-US" sz="2800" b="1" dirty="0">
                <a:ea typeface="Verdana" panose="020B0604030504040204" pitchFamily="34" charset="0"/>
                <a:cs typeface="Arial" panose="020B0604020202020204" pitchFamily="34" charset="0"/>
              </a:rPr>
              <a:t>us</a:t>
            </a:r>
            <a:r>
              <a:rPr lang="sr-Latn-RS" altLang="en-US" sz="2800" b="1" dirty="0" err="1">
                <a:ea typeface="Verdana" panose="020B0604030504040204" pitchFamily="34" charset="0"/>
                <a:cs typeface="Arial" panose="020B0604020202020204" pitchFamily="34" charset="0"/>
              </a:rPr>
              <a:t>ki</a:t>
            </a:r>
            <a:endParaRPr lang="en-GB" altLang="en-US" sz="2800" dirty="0">
              <a:ea typeface="Verdana" panose="020B060403050404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10BDCEDF-2389-4C25-83CB-22424EA75A28}"/>
              </a:ext>
            </a:extLst>
          </p:cNvPr>
          <p:cNvSpPr/>
          <p:nvPr/>
        </p:nvSpPr>
        <p:spPr>
          <a:xfrm>
            <a:off x="7032211" y="5383434"/>
            <a:ext cx="1685978" cy="523220"/>
          </a:xfrm>
          <a:prstGeom prst="rect">
            <a:avLst/>
          </a:prstGeom>
        </p:spPr>
        <p:txBody>
          <a:bodyPr wrap="square">
            <a:spAutoFit/>
          </a:bodyPr>
          <a:lstStyle/>
          <a:p>
            <a:pPr>
              <a:defRPr/>
            </a:pPr>
            <a:r>
              <a:rPr lang="sr-Latn-RS" altLang="en-US" sz="2800" b="1" dirty="0">
                <a:ea typeface="Verdana" panose="020B0604030504040204" pitchFamily="34" charset="0"/>
                <a:cs typeface="Arial" panose="020B0604020202020204" pitchFamily="34" charset="0"/>
              </a:rPr>
              <a:t>kineski</a:t>
            </a:r>
            <a:endParaRPr lang="en-GB" altLang="en-US" sz="2800" dirty="0">
              <a:ea typeface="Verdana" panose="020B060403050404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7875FF4E-4600-4B12-854F-DD0DBA5D5B23}"/>
              </a:ext>
            </a:extLst>
          </p:cNvPr>
          <p:cNvPicPr>
            <a:picLocks noChangeAspect="1"/>
          </p:cNvPicPr>
          <p:nvPr/>
        </p:nvPicPr>
        <p:blipFill>
          <a:blip r:embed="rId8"/>
          <a:stretch>
            <a:fillRect/>
          </a:stretch>
        </p:blipFill>
        <p:spPr>
          <a:xfrm>
            <a:off x="0" y="4147063"/>
            <a:ext cx="2341448" cy="1233162"/>
          </a:xfrm>
          <a:prstGeom prst="rect">
            <a:avLst/>
          </a:prstGeom>
        </p:spPr>
      </p:pic>
      <p:pic>
        <p:nvPicPr>
          <p:cNvPr id="36" name="Picture 35">
            <a:extLst>
              <a:ext uri="{FF2B5EF4-FFF2-40B4-BE49-F238E27FC236}">
                <a16:creationId xmlns:a16="http://schemas.microsoft.com/office/drawing/2014/main" id="{964855F1-0D18-4E1E-BE5D-0879C114C8C4}"/>
              </a:ext>
            </a:extLst>
          </p:cNvPr>
          <p:cNvPicPr>
            <a:picLocks noChangeAspect="1"/>
          </p:cNvPicPr>
          <p:nvPr/>
        </p:nvPicPr>
        <p:blipFill>
          <a:blip r:embed="rId9"/>
          <a:stretch>
            <a:fillRect/>
          </a:stretch>
        </p:blipFill>
        <p:spPr>
          <a:xfrm>
            <a:off x="6711811" y="4199866"/>
            <a:ext cx="2209766" cy="1106923"/>
          </a:xfrm>
          <a:prstGeom prst="rect">
            <a:avLst/>
          </a:prstGeom>
        </p:spPr>
      </p:pic>
    </p:spTree>
    <p:extLst>
      <p:ext uri="{BB962C8B-B14F-4D97-AF65-F5344CB8AC3E}">
        <p14:creationId xmlns:p14="http://schemas.microsoft.com/office/powerpoint/2010/main" val="68872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jezika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832092"/>
          </a:xfrm>
          <a:prstGeom prst="rect">
            <a:avLst/>
          </a:prstGeom>
        </p:spPr>
        <p:txBody>
          <a:bodyPr wrap="square">
            <a:spAutoFit/>
          </a:bodyPr>
          <a:lstStyle/>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b="1" dirty="0">
                <a:ea typeface="Verdana" panose="020B0604030504040204" pitchFamily="34" charset="0"/>
                <a:cs typeface="Arial" panose="020B0604020202020204" pitchFamily="34" charset="0"/>
              </a:rPr>
              <a:t>R</a:t>
            </a:r>
            <a:r>
              <a:rPr lang="en-GB" altLang="en-US" sz="2800" b="1" dirty="0" err="1">
                <a:ea typeface="Verdana" panose="020B0604030504040204" pitchFamily="34" charset="0"/>
                <a:cs typeface="Arial" panose="020B0604020202020204" pitchFamily="34" charset="0"/>
              </a:rPr>
              <a:t>ešenje</a:t>
            </a:r>
            <a:r>
              <a:rPr lang="en-GB" altLang="en-US" sz="2800" b="1" dirty="0">
                <a:ea typeface="Verdana" panose="020B0604030504040204" pitchFamily="34" charset="0"/>
                <a:cs typeface="Arial" panose="020B0604020202020204" pitchFamily="34" charset="0"/>
              </a:rPr>
              <a:t>? </a:t>
            </a:r>
          </a:p>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Uvek sačinite zahtev na jeziku </a:t>
            </a:r>
            <a:r>
              <a:rPr lang="en-GB" altLang="en-US" sz="2800" dirty="0" err="1">
                <a:ea typeface="Verdana" panose="020B0604030504040204" pitchFamily="34" charset="0"/>
                <a:cs typeface="Arial" panose="020B0604020202020204" pitchFamily="34" charset="0"/>
              </a:rPr>
              <a:t>zamoljen</a:t>
            </a:r>
            <a:r>
              <a:rPr lang="sr-Latn-RS" altLang="en-US" sz="2800" dirty="0">
                <a:ea typeface="Verdana" panose="020B0604030504040204" pitchFamily="34" charset="0"/>
                <a:cs typeface="Arial" panose="020B0604020202020204" pitchFamily="34" charset="0"/>
              </a:rPr>
              <a:t>e</a:t>
            </a:r>
            <a:r>
              <a:rPr lang="en-GB" altLang="en-US" sz="2800" dirty="0">
                <a:ea typeface="Verdana" panose="020B0604030504040204" pitchFamily="34" charset="0"/>
                <a:cs typeface="Arial" panose="020B0604020202020204" pitchFamily="34" charset="0"/>
              </a:rPr>
              <a:t> </a:t>
            </a:r>
            <a:r>
              <a:rPr lang="en-GB" altLang="en-US" sz="2800" dirty="0" err="1">
                <a:ea typeface="Verdana" panose="020B0604030504040204" pitchFamily="34" charset="0"/>
                <a:cs typeface="Arial" panose="020B0604020202020204" pitchFamily="34" charset="0"/>
              </a:rPr>
              <a:t>držav</a:t>
            </a:r>
            <a:r>
              <a:rPr lang="sr-Latn-RS" altLang="en-US" sz="2800" dirty="0">
                <a:ea typeface="Verdana" panose="020B0604030504040204" pitchFamily="34" charset="0"/>
                <a:cs typeface="Arial" panose="020B0604020202020204" pitchFamily="34" charset="0"/>
              </a:rPr>
              <a:t>e</a:t>
            </a:r>
            <a:r>
              <a:rPr lang="en-GB" altLang="en-US" sz="2800" dirty="0">
                <a:ea typeface="Verdana" panose="020B0604030504040204" pitchFamily="34" charset="0"/>
                <a:cs typeface="Arial" panose="020B0604020202020204" pitchFamily="34" charset="0"/>
              </a:rPr>
              <a:t> </a:t>
            </a:r>
          </a:p>
          <a:p>
            <a:pPr algn="ctr">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Obezbedite prevode prateće dokumentacije</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Poštujte sve formalne zahteve za prevode </a:t>
            </a:r>
            <a:r>
              <a:rPr lang="en-GB" altLang="en-US" sz="2800" dirty="0">
                <a:ea typeface="Verdana" panose="020B0604030504040204" pitchFamily="34" charset="0"/>
                <a:cs typeface="Arial" panose="020B0604020202020204" pitchFamily="34" charset="0"/>
              </a:rPr>
              <a:t>(</a:t>
            </a:r>
            <a:r>
              <a:rPr lang="sr-Latn-RS" altLang="en-US" sz="2800" dirty="0">
                <a:ea typeface="Verdana" panose="020B0604030504040204" pitchFamily="34" charset="0"/>
                <a:cs typeface="Arial" panose="020B0604020202020204" pitchFamily="34" charset="0"/>
              </a:rPr>
              <a:t>npr. overeni prevodi</a:t>
            </a:r>
            <a:r>
              <a:rPr lang="en-GB" altLang="en-US" sz="2800" dirty="0">
                <a:ea typeface="Verdana" panose="020B0604030504040204" pitchFamily="34" charset="0"/>
                <a:cs typeface="Arial" panose="020B0604020202020204" pitchFamily="34" charset="0"/>
              </a:rPr>
              <a:t>)</a:t>
            </a: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787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880241"/>
          </a:xfrm>
          <a:prstGeom prst="rect">
            <a:avLst/>
          </a:prstGeom>
        </p:spPr>
        <p:txBody>
          <a:bodyPr wrap="square">
            <a:spAutoFit/>
          </a:bodyPr>
          <a:lstStyle/>
          <a:p>
            <a:pPr algn="ctr" eaLnBrk="1" hangingPunct="1">
              <a:lnSpc>
                <a:spcPct val="80000"/>
              </a:lnSpc>
            </a:pPr>
            <a:br>
              <a:rPr lang="en-GB" sz="3200" b="1" dirty="0">
                <a:ea typeface="ＭＳ Ｐゴシック" charset="0"/>
                <a:cs typeface="ＭＳ Ｐゴシック" charset="0"/>
              </a:rPr>
            </a:br>
            <a:r>
              <a:rPr lang="sr-Latn-RS" sz="3200" b="1" dirty="0">
                <a:ea typeface="ＭＳ Ｐゴシック" charset="0"/>
                <a:cs typeface="ＭＳ Ｐゴシック" charset="0"/>
              </a:rPr>
              <a:t>I</a:t>
            </a:r>
            <a:r>
              <a:rPr lang="en-GB" sz="3200" b="1" dirty="0" err="1">
                <a:ea typeface="ＭＳ Ｐゴシック" charset="0"/>
                <a:cs typeface="ＭＳ Ｐゴシック" charset="0"/>
              </a:rPr>
              <a:t>zazov</a:t>
            </a:r>
            <a:r>
              <a:rPr lang="en-GB" sz="3200" b="1" dirty="0">
                <a:ea typeface="ＭＳ Ｐゴシック" charset="0"/>
                <a:cs typeface="ＭＳ Ｐゴシック" charset="0"/>
              </a:rPr>
              <a:t> </a:t>
            </a:r>
            <a:r>
              <a:rPr lang="sr-Latn-RS" sz="3200" b="1" dirty="0">
                <a:ea typeface="ＭＳ Ｐゴシック" charset="0"/>
                <a:cs typeface="ＭＳ Ｐゴシック" charset="0"/>
              </a:rPr>
              <a:t>vremena</a:t>
            </a:r>
            <a:endParaRPr lang="en-GB" sz="3200" dirty="0"/>
          </a:p>
        </p:txBody>
      </p:sp>
      <p:pic>
        <p:nvPicPr>
          <p:cNvPr id="6" name="Picture 5">
            <a:extLst>
              <a:ext uri="{FF2B5EF4-FFF2-40B4-BE49-F238E27FC236}">
                <a16:creationId xmlns:a16="http://schemas.microsoft.com/office/drawing/2014/main" id="{51EBFD36-C217-4FBE-BA75-3E88079A0624}"/>
              </a:ext>
            </a:extLst>
          </p:cNvPr>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Props>
              </a:ext>
              <a:ext uri="{28A0092B-C50C-407E-A947-70E740481C1C}">
                <a14:useLocalDpi xmlns:a14="http://schemas.microsoft.com/office/drawing/2010/main" val="0"/>
              </a:ext>
            </a:extLst>
          </a:blip>
          <a:stretch>
            <a:fillRect/>
          </a:stretch>
        </p:blipFill>
        <p:spPr>
          <a:xfrm>
            <a:off x="3665785" y="3846568"/>
            <a:ext cx="1812430" cy="1812430"/>
          </a:xfrm>
          <a:prstGeom prst="rect">
            <a:avLst/>
          </a:prstGeom>
        </p:spPr>
      </p:pic>
    </p:spTree>
    <p:extLst>
      <p:ext uri="{BB962C8B-B14F-4D97-AF65-F5344CB8AC3E}">
        <p14:creationId xmlns:p14="http://schemas.microsoft.com/office/powerpoint/2010/main" val="528087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vremena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401205"/>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sr-Latn-RS" altLang="en-US" sz="2800" b="1" dirty="0">
                <a:ea typeface="Verdana" panose="020B0604030504040204" pitchFamily="34" charset="0"/>
                <a:cs typeface="Arial" panose="020B0604020202020204" pitchFamily="34" charset="0"/>
              </a:rPr>
              <a:t>I</a:t>
            </a:r>
            <a:r>
              <a:rPr lang="en-GB" altLang="en-US" sz="2800" b="1" dirty="0" err="1">
                <a:ea typeface="Verdana" panose="020B0604030504040204" pitchFamily="34" charset="0"/>
                <a:cs typeface="Arial" panose="020B0604020202020204" pitchFamily="34" charset="0"/>
              </a:rPr>
              <a:t>zazov</a:t>
            </a:r>
            <a:r>
              <a:rPr lang="en-GB" altLang="en-US" sz="2800" b="1" dirty="0">
                <a:ea typeface="Verdana" panose="020B0604030504040204" pitchFamily="34" charset="0"/>
                <a:cs typeface="Arial" panose="020B0604020202020204" pitchFamily="34" charset="0"/>
              </a:rPr>
              <a:t>?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Međunarodne istrage obično zahvataju </a:t>
            </a:r>
            <a:br>
              <a:rPr lang="sr-Latn-RS" altLang="en-US" sz="2800" dirty="0">
                <a:ea typeface="Verdana" panose="020B0604030504040204" pitchFamily="34" charset="0"/>
                <a:cs typeface="Arial" panose="020B0604020202020204" pitchFamily="34" charset="0"/>
              </a:rPr>
            </a:br>
            <a:r>
              <a:rPr lang="sr-Latn-RS" altLang="en-US" sz="2800" dirty="0">
                <a:ea typeface="Verdana" panose="020B0604030504040204" pitchFamily="34" charset="0"/>
                <a:cs typeface="Arial" panose="020B0604020202020204" pitchFamily="34" charset="0"/>
              </a:rPr>
              <a:t>jednu ili više vremenskih zona</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9100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CE6088-4524-4831-A8CC-F6442FA66015}"/>
              </a:ext>
            </a:extLst>
          </p:cNvPr>
          <p:cNvSpPr>
            <a:spLocks noGrp="1"/>
          </p:cNvSpPr>
          <p:nvPr>
            <p:ph type="sldNum" sz="quarter" idx="12"/>
          </p:nvPr>
        </p:nvSpPr>
        <p:spPr/>
        <p:txBody>
          <a:bodyPr/>
          <a:lstStyle/>
          <a:p>
            <a:pPr>
              <a:defRPr/>
            </a:pPr>
            <a:fld id="{0E1F2CE5-82EE-4D86-A1BA-A62E2F853B8E}" type="slidenum">
              <a:rPr lang="en-US" smtClean="0"/>
              <a:pPr>
                <a:defRPr/>
              </a:pPr>
              <a:t>17</a:t>
            </a:fld>
            <a:endParaRPr lang="en-US"/>
          </a:p>
        </p:txBody>
      </p:sp>
      <p:pic>
        <p:nvPicPr>
          <p:cNvPr id="4" name="Picture 3">
            <a:extLst>
              <a:ext uri="{FF2B5EF4-FFF2-40B4-BE49-F238E27FC236}">
                <a16:creationId xmlns:a16="http://schemas.microsoft.com/office/drawing/2014/main" id="{A8BF1594-CD0E-4156-8F3A-C5C601736BCF}"/>
              </a:ext>
            </a:extLst>
          </p:cNvPr>
          <p:cNvPicPr>
            <a:picLocks noChangeAspect="1"/>
          </p:cNvPicPr>
          <p:nvPr/>
        </p:nvPicPr>
        <p:blipFill>
          <a:blip r:embed="rId3"/>
          <a:stretch>
            <a:fillRect/>
          </a:stretch>
        </p:blipFill>
        <p:spPr>
          <a:xfrm>
            <a:off x="4866505" y="1720678"/>
            <a:ext cx="4145692" cy="2072846"/>
          </a:xfrm>
          <a:prstGeom prst="rect">
            <a:avLst/>
          </a:prstGeom>
        </p:spPr>
      </p:pic>
      <p:pic>
        <p:nvPicPr>
          <p:cNvPr id="2052" name="Picture 4" descr="Flag of New Zealand - Wikipedia">
            <a:extLst>
              <a:ext uri="{FF2B5EF4-FFF2-40B4-BE49-F238E27FC236}">
                <a16:creationId xmlns:a16="http://schemas.microsoft.com/office/drawing/2014/main" id="{03AE00AE-3348-4B20-90F6-B3F3CB901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05" y="1720678"/>
            <a:ext cx="4145692" cy="207284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79A875AF-A335-4734-82C1-454D8B6597A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17</a:t>
            </a:fld>
            <a:endParaRPr lang="en-GB" dirty="0"/>
          </a:p>
        </p:txBody>
      </p:sp>
      <p:sp>
        <p:nvSpPr>
          <p:cNvPr id="7" name="TextBox 6">
            <a:extLst>
              <a:ext uri="{FF2B5EF4-FFF2-40B4-BE49-F238E27FC236}">
                <a16:creationId xmlns:a16="http://schemas.microsoft.com/office/drawing/2014/main" id="{B247D20A-621D-4164-99D9-917533A05B4E}"/>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8" name="Slide Number Placeholder 4">
            <a:extLst>
              <a:ext uri="{FF2B5EF4-FFF2-40B4-BE49-F238E27FC236}">
                <a16:creationId xmlns:a16="http://schemas.microsoft.com/office/drawing/2014/main" id="{FE5A3ADB-84FE-40B7-8EAC-727479912689}"/>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9" name="Rectangle 8">
            <a:extLst>
              <a:ext uri="{FF2B5EF4-FFF2-40B4-BE49-F238E27FC236}">
                <a16:creationId xmlns:a16="http://schemas.microsoft.com/office/drawing/2014/main" id="{34C8DDE4-C271-43F7-9926-B0AF85C58902}"/>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4">
            <a:extLst>
              <a:ext uri="{FF2B5EF4-FFF2-40B4-BE49-F238E27FC236}">
                <a16:creationId xmlns:a16="http://schemas.microsoft.com/office/drawing/2014/main" id="{000ED984-4C81-4A0C-A870-4C8D237BF6D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EEEB4ABC-F3A1-4A1E-B13A-A0D01079E81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vremena</a:t>
            </a:r>
            <a:endParaRPr lang="en-GB" sz="3200" b="1" dirty="0"/>
          </a:p>
        </p:txBody>
      </p:sp>
      <p:pic>
        <p:nvPicPr>
          <p:cNvPr id="12" name="Picture 4">
            <a:extLst>
              <a:ext uri="{FF2B5EF4-FFF2-40B4-BE49-F238E27FC236}">
                <a16:creationId xmlns:a16="http://schemas.microsoft.com/office/drawing/2014/main" id="{E744A25C-6B11-47BA-9451-36579E3DAB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0B44EC77-8FC3-4403-AFBF-2FC098DED815}"/>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5" name="Rectangle 14">
            <a:extLst>
              <a:ext uri="{FF2B5EF4-FFF2-40B4-BE49-F238E27FC236}">
                <a16:creationId xmlns:a16="http://schemas.microsoft.com/office/drawing/2014/main" id="{AE158FE0-762C-4F25-BC96-9643EF21545C}"/>
              </a:ext>
            </a:extLst>
          </p:cNvPr>
          <p:cNvSpPr/>
          <p:nvPr/>
        </p:nvSpPr>
        <p:spPr>
          <a:xfrm>
            <a:off x="131805" y="3860403"/>
            <a:ext cx="4145692" cy="954107"/>
          </a:xfrm>
          <a:prstGeom prst="rect">
            <a:avLst/>
          </a:prstGeom>
        </p:spPr>
        <p:txBody>
          <a:bodyPr wrap="square">
            <a:spAutoFit/>
          </a:bodyPr>
          <a:lstStyle/>
          <a:p>
            <a:pPr algn="ctr">
              <a:defRPr/>
            </a:pPr>
            <a:r>
              <a:rPr lang="sr-Latn-RS" altLang="en-US" sz="2800" b="1" dirty="0">
                <a:ea typeface="Verdana" panose="020B0604030504040204" pitchFamily="34" charset="0"/>
                <a:cs typeface="Arial" panose="020B0604020202020204" pitchFamily="34" charset="0"/>
              </a:rPr>
              <a:t>V</a:t>
            </a:r>
            <a:r>
              <a:rPr lang="en-GB" altLang="en-US" sz="2800" b="1" dirty="0" err="1">
                <a:ea typeface="Verdana" panose="020B0604030504040204" pitchFamily="34" charset="0"/>
                <a:cs typeface="Arial" panose="020B0604020202020204" pitchFamily="34" charset="0"/>
              </a:rPr>
              <a:t>elington</a:t>
            </a:r>
            <a:r>
              <a:rPr lang="en-GB" altLang="en-US" sz="2800" b="1" dirty="0">
                <a:ea typeface="Verdana" panose="020B0604030504040204" pitchFamily="34" charset="0"/>
                <a:cs typeface="Arial" panose="020B0604020202020204" pitchFamily="34" charset="0"/>
              </a:rPr>
              <a:t>, NZ</a:t>
            </a:r>
          </a:p>
          <a:p>
            <a:pPr algn="ctr">
              <a:defRPr/>
            </a:pPr>
            <a:r>
              <a:rPr lang="en-GB" altLang="en-US" sz="2800" b="1" dirty="0">
                <a:ea typeface="Verdana" panose="020B0604030504040204" pitchFamily="34" charset="0"/>
                <a:cs typeface="Arial" panose="020B0604020202020204" pitchFamily="34" charset="0"/>
              </a:rPr>
              <a:t>UTC+12</a:t>
            </a:r>
            <a:endParaRPr lang="en-GB" altLang="en-US" sz="2800" dirty="0">
              <a:ea typeface="Verdana" panose="020B060403050404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E02BC93-8FA6-493F-85DA-00163C829B61}"/>
              </a:ext>
            </a:extLst>
          </p:cNvPr>
          <p:cNvSpPr/>
          <p:nvPr/>
        </p:nvSpPr>
        <p:spPr>
          <a:xfrm>
            <a:off x="4866503" y="4012803"/>
            <a:ext cx="4145692" cy="954107"/>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Ha</a:t>
            </a:r>
            <a:r>
              <a:rPr lang="sr-Latn-RS" altLang="en-US" sz="2800" b="1" dirty="0" err="1">
                <a:ea typeface="Verdana" panose="020B0604030504040204" pitchFamily="34" charset="0"/>
                <a:cs typeface="Arial" panose="020B0604020202020204" pitchFamily="34" charset="0"/>
              </a:rPr>
              <a:t>vaji</a:t>
            </a:r>
            <a:r>
              <a:rPr lang="en-GB" altLang="en-US" sz="2800" b="1" dirty="0">
                <a:ea typeface="Verdana" panose="020B0604030504040204" pitchFamily="34" charset="0"/>
                <a:cs typeface="Arial" panose="020B0604020202020204" pitchFamily="34" charset="0"/>
              </a:rPr>
              <a:t>, </a:t>
            </a:r>
            <a:r>
              <a:rPr lang="sr-Latn-RS" altLang="en-US" sz="2800" b="1" dirty="0">
                <a:ea typeface="Verdana" panose="020B0604030504040204" pitchFamily="34" charset="0"/>
                <a:cs typeface="Arial" panose="020B0604020202020204" pitchFamily="34" charset="0"/>
              </a:rPr>
              <a:t>SAD</a:t>
            </a:r>
            <a:endParaRPr lang="en-GB" altLang="en-US" sz="2800" b="1" dirty="0">
              <a:ea typeface="Verdana" panose="020B0604030504040204" pitchFamily="34" charset="0"/>
              <a:cs typeface="Arial" panose="020B0604020202020204" pitchFamily="34" charset="0"/>
            </a:endParaRPr>
          </a:p>
          <a:p>
            <a:pPr algn="ctr">
              <a:defRPr/>
            </a:pPr>
            <a:r>
              <a:rPr lang="en-GB" altLang="en-US" sz="2800" b="1" dirty="0">
                <a:ea typeface="Verdana" panose="020B0604030504040204" pitchFamily="34" charset="0"/>
                <a:cs typeface="Arial" panose="020B0604020202020204" pitchFamily="34" charset="0"/>
              </a:rPr>
              <a:t>UTC-10</a:t>
            </a:r>
            <a:endParaRPr lang="en-GB" altLang="en-US" sz="2800" dirty="0">
              <a:ea typeface="Verdana" panose="020B060403050404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AEA5BF1-439B-4158-97BB-49459E9A845F}"/>
              </a:ext>
            </a:extLst>
          </p:cNvPr>
          <p:cNvSpPr/>
          <p:nvPr/>
        </p:nvSpPr>
        <p:spPr>
          <a:xfrm>
            <a:off x="1614791" y="5210414"/>
            <a:ext cx="5778229" cy="523220"/>
          </a:xfrm>
          <a:prstGeom prst="rect">
            <a:avLst/>
          </a:prstGeom>
        </p:spPr>
        <p:txBody>
          <a:bodyPr wrap="square">
            <a:spAutoFit/>
          </a:bodyPr>
          <a:lstStyle/>
          <a:p>
            <a:pPr algn="ctr">
              <a:defRPr/>
            </a:pPr>
            <a:r>
              <a:rPr lang="sr-Latn-RS" altLang="en-US" sz="2800" b="1" dirty="0">
                <a:ea typeface="Verdana" panose="020B0604030504040204" pitchFamily="34" charset="0"/>
                <a:cs typeface="Arial" panose="020B0604020202020204" pitchFamily="34" charset="0"/>
              </a:rPr>
              <a:t>Vremenska razlika od </a:t>
            </a:r>
            <a:r>
              <a:rPr lang="en-GB" altLang="en-US" sz="2800" b="1" dirty="0">
                <a:ea typeface="Verdana" panose="020B0604030504040204" pitchFamily="34" charset="0"/>
                <a:cs typeface="Arial" panose="020B0604020202020204" pitchFamily="34" charset="0"/>
              </a:rPr>
              <a:t>22 </a:t>
            </a:r>
            <a:r>
              <a:rPr lang="sr-Latn-RS" altLang="en-US" sz="2800" b="1" dirty="0">
                <a:ea typeface="Verdana" panose="020B0604030504040204" pitchFamily="34" charset="0"/>
                <a:cs typeface="Arial" panose="020B0604020202020204" pitchFamily="34" charset="0"/>
              </a:rPr>
              <a:t>sata</a:t>
            </a: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7021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81914" y="872616"/>
            <a:ext cx="8286038" cy="511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r>
              <a:rPr lang="sr-Latn-RS" altLang="en-US" sz="2200" dirty="0">
                <a:ea typeface="Verdana" panose="020B0604030504040204" pitchFamily="34" charset="0"/>
                <a:cs typeface="Arial" panose="020B0604020202020204" pitchFamily="34" charset="0"/>
              </a:rPr>
              <a:t>Vreme na uređaju ne mora biti sinhronizovano sa objektivnim vremenom tako da vremenske oznake ne moraju da budu tačne</a:t>
            </a:r>
            <a:r>
              <a:rPr lang="en-GB" altLang="en-US" sz="2200" dirty="0">
                <a:ea typeface="Verdana" panose="020B0604030504040204" pitchFamily="34" charset="0"/>
                <a:cs typeface="Arial" panose="020B0604020202020204" pitchFamily="34" charset="0"/>
              </a:rPr>
              <a:t>. </a:t>
            </a: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r>
              <a:rPr lang="en-GB" altLang="en-US" sz="2200" dirty="0">
                <a:ea typeface="Verdana" panose="020B0604030504040204" pitchFamily="34" charset="0"/>
                <a:cs typeface="Arial" panose="020B0604020202020204" pitchFamily="34" charset="0"/>
              </a:rPr>
              <a:t>IP </a:t>
            </a:r>
            <a:r>
              <a:rPr lang="sr-Latn-RS" altLang="en-US" sz="2200" dirty="0">
                <a:ea typeface="Verdana" panose="020B0604030504040204" pitchFamily="34" charset="0"/>
                <a:cs typeface="Arial" panose="020B0604020202020204" pitchFamily="34" charset="0"/>
              </a:rPr>
              <a:t>adrese mogu biti statičke ili dinamičke</a:t>
            </a:r>
            <a:endParaRPr lang="en-GB" alt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defRPr/>
            </a:pPr>
            <a:r>
              <a:rPr lang="en-GB" sz="2200" b="1" dirty="0" err="1">
                <a:ea typeface="Verdana" panose="020B0604030504040204" pitchFamily="34" charset="0"/>
                <a:cs typeface="Arial" panose="020B0604020202020204" pitchFamily="34" charset="0"/>
              </a:rPr>
              <a:t>Stati</a:t>
            </a:r>
            <a:r>
              <a:rPr lang="sr-Latn-RS" sz="2200" b="1" dirty="0" err="1">
                <a:ea typeface="Verdana" panose="020B0604030504040204" pitchFamily="34" charset="0"/>
                <a:cs typeface="Arial" panose="020B0604020202020204" pitchFamily="34" charset="0"/>
              </a:rPr>
              <a:t>čka</a:t>
            </a:r>
            <a:r>
              <a:rPr lang="en-GB" sz="2200" b="1" dirty="0">
                <a:ea typeface="Verdana" panose="020B0604030504040204" pitchFamily="34" charset="0"/>
                <a:cs typeface="Arial" panose="020B0604020202020204" pitchFamily="34" charset="0"/>
              </a:rPr>
              <a:t> IP </a:t>
            </a:r>
            <a:r>
              <a:rPr lang="sr-Latn-RS" sz="2200" b="1" dirty="0">
                <a:ea typeface="Verdana" panose="020B0604030504040204" pitchFamily="34" charset="0"/>
                <a:cs typeface="Arial" panose="020B0604020202020204" pitchFamily="34" charset="0"/>
              </a:rPr>
              <a:t>adresa</a:t>
            </a:r>
            <a:endParaRPr lang="en-GB" sz="2200" b="1" dirty="0">
              <a:ea typeface="Verdana" panose="020B0604030504040204" pitchFamily="34" charset="0"/>
              <a:cs typeface="Arial" panose="020B0604020202020204" pitchFamily="34" charset="0"/>
            </a:endParaRPr>
          </a:p>
          <a:p>
            <a:pPr lvl="2"/>
            <a:r>
              <a:rPr lang="en-GB" sz="2200" dirty="0">
                <a:ea typeface="Verdana" panose="020B0604030504040204" pitchFamily="34" charset="0"/>
                <a:cs typeface="Arial" panose="020B0604020202020204" pitchFamily="34" charset="0"/>
              </a:rPr>
              <a:t>IP </a:t>
            </a:r>
            <a:r>
              <a:rPr lang="en-GB" sz="2200" dirty="0" err="1">
                <a:ea typeface="Verdana" panose="020B0604030504040204" pitchFamily="34" charset="0"/>
                <a:cs typeface="Arial" panose="020B0604020202020204" pitchFamily="34" charset="0"/>
              </a:rPr>
              <a:t>adres</a:t>
            </a:r>
            <a:r>
              <a:rPr lang="sr-Latn-RS" sz="2200" dirty="0">
                <a:ea typeface="Verdana" panose="020B0604030504040204" pitchFamily="34" charset="0"/>
                <a:cs typeface="Arial" panose="020B0604020202020204" pitchFamily="34" charset="0"/>
              </a:rPr>
              <a:t>a se dodeljuje trajno pojedinačnom klijentu </a:t>
            </a:r>
            <a:r>
              <a:rPr lang="en-GB" sz="2200" dirty="0">
                <a:ea typeface="Verdana" panose="020B0604030504040204" pitchFamily="34" charset="0"/>
                <a:cs typeface="Arial" panose="020B0604020202020204" pitchFamily="34" charset="0"/>
              </a:rPr>
              <a:t>(T</a:t>
            </a:r>
            <a:r>
              <a:rPr lang="sr-Latn-RS" sz="2200" dirty="0">
                <a:ea typeface="Verdana" panose="020B0604030504040204" pitchFamily="34" charset="0"/>
                <a:cs typeface="Arial" panose="020B0604020202020204" pitchFamily="34" charset="0"/>
              </a:rPr>
              <a:t>o može biti mreža koja onda dodeljuje IP </a:t>
            </a:r>
            <a:r>
              <a:rPr lang="sr-Latn-RS" sz="2200" dirty="0" err="1">
                <a:ea typeface="Verdana" panose="020B0604030504040204" pitchFamily="34" charset="0"/>
                <a:cs typeface="Arial" panose="020B0604020202020204" pitchFamily="34" charset="0"/>
              </a:rPr>
              <a:t>podadrese</a:t>
            </a:r>
            <a:r>
              <a:rPr lang="en-GB" sz="2200" dirty="0">
                <a:ea typeface="Verdana" panose="020B0604030504040204" pitchFamily="34" charset="0"/>
                <a:cs typeface="Arial" panose="020B0604020202020204" pitchFamily="34" charset="0"/>
              </a:rPr>
              <a:t>)</a:t>
            </a:r>
          </a:p>
          <a:p>
            <a:pPr marL="800100" lvl="1" indent="-342900" algn="just">
              <a:buFont typeface="Wingdings" panose="05000000000000000000" pitchFamily="2" charset="2"/>
              <a:buChar char="v"/>
              <a:defRPr/>
            </a:pPr>
            <a:r>
              <a:rPr lang="en-GB" sz="2200" b="1" dirty="0">
                <a:ea typeface="Verdana" panose="020B0604030504040204" pitchFamily="34" charset="0"/>
                <a:cs typeface="Arial" panose="020B0604020202020204" pitchFamily="34" charset="0"/>
              </a:rPr>
              <a:t>D</a:t>
            </a:r>
            <a:r>
              <a:rPr lang="sr-Latn-RS" sz="2200" b="1" dirty="0">
                <a:ea typeface="Verdana" panose="020B0604030504040204" pitchFamily="34" charset="0"/>
                <a:cs typeface="Arial" panose="020B0604020202020204" pitchFamily="34" charset="0"/>
              </a:rPr>
              <a:t>i</a:t>
            </a:r>
            <a:r>
              <a:rPr lang="en-GB" sz="2200" b="1" dirty="0" err="1">
                <a:ea typeface="Verdana" panose="020B0604030504040204" pitchFamily="34" charset="0"/>
                <a:cs typeface="Arial" panose="020B0604020202020204" pitchFamily="34" charset="0"/>
              </a:rPr>
              <a:t>nami</a:t>
            </a:r>
            <a:r>
              <a:rPr lang="sr-Latn-RS" sz="2200" b="1" dirty="0" err="1">
                <a:ea typeface="Verdana" panose="020B0604030504040204" pitchFamily="34" charset="0"/>
                <a:cs typeface="Arial" panose="020B0604020202020204" pitchFamily="34" charset="0"/>
              </a:rPr>
              <a:t>čka</a:t>
            </a:r>
            <a:r>
              <a:rPr lang="en-GB" sz="2200" b="1" dirty="0">
                <a:ea typeface="Verdana" panose="020B0604030504040204" pitchFamily="34" charset="0"/>
                <a:cs typeface="Arial" panose="020B0604020202020204" pitchFamily="34" charset="0"/>
              </a:rPr>
              <a:t> IP </a:t>
            </a:r>
            <a:r>
              <a:rPr lang="sr-Latn-RS" sz="2200" b="1" dirty="0">
                <a:ea typeface="Verdana" panose="020B0604030504040204" pitchFamily="34" charset="0"/>
                <a:cs typeface="Arial" panose="020B0604020202020204" pitchFamily="34" charset="0"/>
              </a:rPr>
              <a:t>a</a:t>
            </a:r>
            <a:r>
              <a:rPr lang="en-GB" sz="2200" b="1" dirty="0" err="1">
                <a:ea typeface="Verdana" panose="020B0604030504040204" pitchFamily="34" charset="0"/>
                <a:cs typeface="Arial" panose="020B0604020202020204" pitchFamily="34" charset="0"/>
              </a:rPr>
              <a:t>dres</a:t>
            </a:r>
            <a:r>
              <a:rPr lang="sr-Latn-RS" sz="2200" b="1" dirty="0">
                <a:ea typeface="Verdana" panose="020B0604030504040204" pitchFamily="34" charset="0"/>
                <a:cs typeface="Arial" panose="020B0604020202020204" pitchFamily="34" charset="0"/>
              </a:rPr>
              <a:t>a</a:t>
            </a:r>
            <a:endParaRPr lang="en-GB" sz="2200" b="1" dirty="0">
              <a:ea typeface="Verdana" panose="020B0604030504040204" pitchFamily="34" charset="0"/>
              <a:cs typeface="Arial" panose="020B0604020202020204" pitchFamily="34" charset="0"/>
            </a:endParaRPr>
          </a:p>
          <a:p>
            <a:pPr lvl="2"/>
            <a:r>
              <a:rPr lang="en-GB" sz="2200" dirty="0">
                <a:ea typeface="Verdana" panose="020B0604030504040204" pitchFamily="34" charset="0"/>
                <a:cs typeface="Arial" panose="020B0604020202020204" pitchFamily="34" charset="0"/>
              </a:rPr>
              <a:t>IP </a:t>
            </a:r>
            <a:r>
              <a:rPr lang="en-GB" sz="2200" dirty="0" err="1">
                <a:ea typeface="Verdana" panose="020B0604030504040204" pitchFamily="34" charset="0"/>
                <a:cs typeface="Arial" panose="020B0604020202020204" pitchFamily="34" charset="0"/>
              </a:rPr>
              <a:t>adres</a:t>
            </a:r>
            <a:r>
              <a:rPr lang="sr-Latn-RS" sz="2200" dirty="0">
                <a:ea typeface="Verdana" panose="020B0604030504040204" pitchFamily="34" charset="0"/>
                <a:cs typeface="Arial" panose="020B0604020202020204" pitchFamily="34" charset="0"/>
              </a:rPr>
              <a:t>a se dodeljuje klijentu samo tokom trajanja sesije na Internetu </a:t>
            </a:r>
            <a:r>
              <a:rPr lang="en-GB" sz="2200" dirty="0">
                <a:ea typeface="Verdana" panose="020B0604030504040204" pitchFamily="34" charset="0"/>
                <a:cs typeface="Arial" panose="020B0604020202020204" pitchFamily="34" charset="0"/>
              </a:rPr>
              <a:t>(</a:t>
            </a:r>
            <a:r>
              <a:rPr lang="sr-Latn-RS" sz="2200" dirty="0" err="1">
                <a:ea typeface="Verdana" panose="020B0604030504040204" pitchFamily="34" charset="0"/>
                <a:cs typeface="Arial" panose="020B0604020202020204" pitchFamily="34" charset="0"/>
              </a:rPr>
              <a:t>tj</a:t>
            </a:r>
            <a:r>
              <a:rPr lang="en-GB" sz="2200" dirty="0">
                <a:ea typeface="Verdana" panose="020B0604030504040204" pitchFamily="34" charset="0"/>
                <a:cs typeface="Arial" panose="020B0604020202020204" pitchFamily="34" charset="0"/>
              </a:rPr>
              <a:t>. </a:t>
            </a:r>
            <a:r>
              <a:rPr lang="sr-Latn-RS" sz="2200" dirty="0">
                <a:ea typeface="Verdana" panose="020B0604030504040204" pitchFamily="34" charset="0"/>
                <a:cs typeface="Arial" panose="020B0604020202020204" pitchFamily="34" charset="0"/>
              </a:rPr>
              <a:t>od prijavljivanja do odjavljivanja</a:t>
            </a:r>
            <a:r>
              <a:rPr lang="en-GB" sz="2200" dirty="0">
                <a:ea typeface="Verdana" panose="020B0604030504040204" pitchFamily="34" charset="0"/>
                <a:cs typeface="Arial" panose="020B0604020202020204" pitchFamily="34" charset="0"/>
              </a:rPr>
              <a:t>). IP </a:t>
            </a:r>
            <a:r>
              <a:rPr lang="sr-Latn-RS" sz="2200" dirty="0">
                <a:ea typeface="Verdana" panose="020B0604030504040204" pitchFamily="34" charset="0"/>
                <a:cs typeface="Arial" panose="020B0604020202020204" pitchFamily="34" charset="0"/>
              </a:rPr>
              <a:t>adrese se mogu ponovo dodeliti one sekunde kad se osoba isključi</a:t>
            </a:r>
            <a:r>
              <a:rPr lang="en-GB" sz="2200" dirty="0">
                <a:ea typeface="Verdana" panose="020B0604030504040204" pitchFamily="34" charset="0"/>
                <a:cs typeface="Arial" panose="020B0604020202020204" pitchFamily="34" charset="0"/>
              </a:rPr>
              <a:t>.</a:t>
            </a:r>
          </a:p>
          <a:p>
            <a:endParaRPr lang="en-GB" sz="2200" dirty="0">
              <a:ea typeface="Verdana" panose="020B0604030504040204" pitchFamily="34" charset="0"/>
              <a:cs typeface="Arial" panose="020B0604020202020204" pitchFamily="34" charset="0"/>
            </a:endParaRPr>
          </a:p>
          <a:p>
            <a:r>
              <a:rPr lang="sr-Latn-RS" sz="2200" i="1" dirty="0">
                <a:ea typeface="Verdana" panose="020B0604030504040204" pitchFamily="34" charset="0"/>
                <a:cs typeface="Arial" panose="020B0604020202020204" pitchFamily="34" charset="0"/>
              </a:rPr>
              <a:t>Greška u pogledu vremena ili vremenske zone može da uplete nedužnu osobu</a:t>
            </a:r>
            <a:r>
              <a:rPr lang="en-GB" sz="2200" i="1" dirty="0">
                <a:ea typeface="Verdana" panose="020B0604030504040204" pitchFamily="34" charset="0"/>
                <a:cs typeface="Arial" panose="020B0604020202020204" pitchFamily="34" charset="0"/>
              </a:rPr>
              <a:t>. </a:t>
            </a:r>
          </a:p>
          <a:p>
            <a:r>
              <a:rPr lang="en-GB" sz="2200" dirty="0">
                <a:ea typeface="Verdana" panose="020B0604030504040204" pitchFamily="34" charset="0"/>
                <a:cs typeface="Arial" panose="020B0604020202020204" pitchFamily="34" charset="0"/>
              </a:rPr>
              <a:t> </a:t>
            </a:r>
          </a:p>
        </p:txBody>
      </p:sp>
      <p:sp>
        <p:nvSpPr>
          <p:cNvPr id="5" name="Slide Number Placeholder 1">
            <a:extLst>
              <a:ext uri="{FF2B5EF4-FFF2-40B4-BE49-F238E27FC236}">
                <a16:creationId xmlns:a16="http://schemas.microsoft.com/office/drawing/2014/main" id="{CD68F3BA-A8BD-456A-BB50-EA4CE47449DA}"/>
              </a:ext>
            </a:extLst>
          </p:cNvPr>
          <p:cNvSpPr>
            <a:spLocks noGrp="1"/>
          </p:cNvSpPr>
          <p:nvPr>
            <p:ph type="sldNum" sz="quarter" idx="12"/>
          </p:nvPr>
        </p:nvSpPr>
        <p:spPr>
          <a:xfrm>
            <a:off x="6540843" y="6356350"/>
            <a:ext cx="2133600" cy="365125"/>
          </a:xfrm>
        </p:spPr>
        <p:txBody>
          <a:bodyPr/>
          <a:lstStyle/>
          <a:p>
            <a:pPr>
              <a:defRPr/>
            </a:pPr>
            <a:fld id="{0E1F2CE5-82EE-4D86-A1BA-A62E2F853B8E}" type="slidenum">
              <a:rPr lang="en-US" smtClean="0"/>
              <a:pPr>
                <a:defRPr/>
              </a:pPr>
              <a:t>18</a:t>
            </a:fld>
            <a:endParaRPr lang="en-US"/>
          </a:p>
        </p:txBody>
      </p:sp>
      <p:sp>
        <p:nvSpPr>
          <p:cNvPr id="6" name="Slide Number Placeholder 1">
            <a:extLst>
              <a:ext uri="{FF2B5EF4-FFF2-40B4-BE49-F238E27FC236}">
                <a16:creationId xmlns:a16="http://schemas.microsoft.com/office/drawing/2014/main" id="{7A44F5D1-06EF-48E6-A75F-E303E4F129F7}"/>
              </a:ext>
            </a:extLst>
          </p:cNvPr>
          <p:cNvSpPr txBox="1">
            <a:spLocks/>
          </p:cNvSpPr>
          <p:nvPr/>
        </p:nvSpPr>
        <p:spPr>
          <a:xfrm>
            <a:off x="6396827"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a:t>
            </a:fld>
            <a:endParaRPr lang="en-GB" dirty="0"/>
          </a:p>
        </p:txBody>
      </p:sp>
      <p:sp>
        <p:nvSpPr>
          <p:cNvPr id="7" name="TextBox 6">
            <a:extLst>
              <a:ext uri="{FF2B5EF4-FFF2-40B4-BE49-F238E27FC236}">
                <a16:creationId xmlns:a16="http://schemas.microsoft.com/office/drawing/2014/main" id="{27146AAB-3337-42A9-9127-95C3019CC742}"/>
              </a:ext>
            </a:extLst>
          </p:cNvPr>
          <p:cNvSpPr txBox="1"/>
          <p:nvPr/>
        </p:nvSpPr>
        <p:spPr>
          <a:xfrm>
            <a:off x="76165"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8" name="Slide Number Placeholder 4">
            <a:extLst>
              <a:ext uri="{FF2B5EF4-FFF2-40B4-BE49-F238E27FC236}">
                <a16:creationId xmlns:a16="http://schemas.microsoft.com/office/drawing/2014/main" id="{672BD20F-293E-4876-8A71-58904236B174}"/>
              </a:ext>
            </a:extLst>
          </p:cNvPr>
          <p:cNvSpPr txBox="1">
            <a:spLocks/>
          </p:cNvSpPr>
          <p:nvPr/>
        </p:nvSpPr>
        <p:spPr>
          <a:xfrm>
            <a:off x="8520083"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9" name="Rectangle 8">
            <a:extLst>
              <a:ext uri="{FF2B5EF4-FFF2-40B4-BE49-F238E27FC236}">
                <a16:creationId xmlns:a16="http://schemas.microsoft.com/office/drawing/2014/main" id="{2A4844D1-D2B0-4134-BD57-FC722D6FC331}"/>
              </a:ext>
            </a:extLst>
          </p:cNvPr>
          <p:cNvSpPr/>
          <p:nvPr/>
        </p:nvSpPr>
        <p:spPr>
          <a:xfrm>
            <a:off x="-12357"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4">
            <a:extLst>
              <a:ext uri="{FF2B5EF4-FFF2-40B4-BE49-F238E27FC236}">
                <a16:creationId xmlns:a16="http://schemas.microsoft.com/office/drawing/2014/main" id="{3049FEFE-F851-4D58-B6A4-D33AAE8E5EA4}"/>
              </a:ext>
            </a:extLst>
          </p:cNvPr>
          <p:cNvSpPr>
            <a:spLocks noChangeArrowheads="1"/>
          </p:cNvSpPr>
          <p:nvPr/>
        </p:nvSpPr>
        <p:spPr bwMode="auto">
          <a:xfrm>
            <a:off x="-12357"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7B473651-36BA-45F9-AFBC-4F1A1B4CB15C}"/>
              </a:ext>
            </a:extLst>
          </p:cNvPr>
          <p:cNvSpPr/>
          <p:nvPr/>
        </p:nvSpPr>
        <p:spPr>
          <a:xfrm>
            <a:off x="-12357"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vremena</a:t>
            </a:r>
            <a:endParaRPr lang="en-GB" sz="3200" b="1" dirty="0"/>
          </a:p>
        </p:txBody>
      </p:sp>
      <p:pic>
        <p:nvPicPr>
          <p:cNvPr id="12" name="Picture 4">
            <a:extLst>
              <a:ext uri="{FF2B5EF4-FFF2-40B4-BE49-F238E27FC236}">
                <a16:creationId xmlns:a16="http://schemas.microsoft.com/office/drawing/2014/main" id="{A74078A1-994F-4062-8154-E1F4A8494C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7"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0E51B9D9-37F3-4A7A-A034-0473D2689FEE}"/>
              </a:ext>
            </a:extLst>
          </p:cNvPr>
          <p:cNvSpPr txBox="1"/>
          <p:nvPr/>
        </p:nvSpPr>
        <p:spPr>
          <a:xfrm>
            <a:off x="6267434"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394448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Izazov vremena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73912"/>
            <a:ext cx="8900912" cy="5693866"/>
          </a:xfrm>
          <a:prstGeom prst="rect">
            <a:avLst/>
          </a:prstGeom>
        </p:spPr>
        <p:txBody>
          <a:bodyPr wrap="square">
            <a:spAutoFit/>
          </a:bodyPr>
          <a:lstStyle/>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b="1" dirty="0">
                <a:ea typeface="Verdana" panose="020B0604030504040204" pitchFamily="34" charset="0"/>
                <a:cs typeface="Arial" panose="020B0604020202020204" pitchFamily="34" charset="0"/>
              </a:rPr>
              <a:t>R</a:t>
            </a:r>
            <a:r>
              <a:rPr lang="en-GB" altLang="en-US" sz="2800" b="1" dirty="0" err="1">
                <a:ea typeface="Verdana" panose="020B0604030504040204" pitchFamily="34" charset="0"/>
                <a:cs typeface="Arial" panose="020B0604020202020204" pitchFamily="34" charset="0"/>
              </a:rPr>
              <a:t>ešenje</a:t>
            </a:r>
            <a:r>
              <a:rPr lang="en-GB" altLang="en-US" sz="2800" b="1" dirty="0">
                <a:ea typeface="Verdana" panose="020B0604030504040204" pitchFamily="34" charset="0"/>
                <a:cs typeface="Arial" panose="020B0604020202020204" pitchFamily="34" charset="0"/>
              </a:rPr>
              <a:t>? </a:t>
            </a:r>
          </a:p>
          <a:p>
            <a:pPr algn="ctr">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Uvek navedite vremensku zonu sa za svaku vremensku oznaku</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Nemojte da izmešate vremenske zone u jednom zahtevu</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Prokušajte da koristite </a:t>
            </a:r>
            <a:r>
              <a:rPr lang="sr-Latn-RS" altLang="en-US" sz="2800" dirty="0" err="1">
                <a:ea typeface="Verdana" panose="020B0604030504040204" pitchFamily="34" charset="0"/>
                <a:cs typeface="Arial" panose="020B0604020202020204" pitchFamily="34" charset="0"/>
              </a:rPr>
              <a:t>UTC</a:t>
            </a:r>
            <a:r>
              <a:rPr lang="en-GB" altLang="en-US" sz="2800" dirty="0">
                <a:ea typeface="Verdana" panose="020B0604030504040204" pitchFamily="34" charset="0"/>
                <a:cs typeface="Arial" panose="020B0604020202020204" pitchFamily="34" charset="0"/>
              </a:rPr>
              <a:t> </a:t>
            </a:r>
            <a:r>
              <a:rPr lang="en-GB" altLang="en-US" sz="2800" dirty="0" err="1">
                <a:ea typeface="Verdana" panose="020B0604030504040204" pitchFamily="34" charset="0"/>
                <a:cs typeface="Arial" panose="020B0604020202020204" pitchFamily="34" charset="0"/>
              </a:rPr>
              <a:t>ili</a:t>
            </a:r>
            <a:r>
              <a:rPr lang="en-GB" altLang="en-US" sz="2800" dirty="0">
                <a:ea typeface="Verdana" panose="020B0604030504040204" pitchFamily="34" charset="0"/>
                <a:cs typeface="Arial" panose="020B0604020202020204" pitchFamily="34" charset="0"/>
              </a:rPr>
              <a:t> </a:t>
            </a:r>
            <a:r>
              <a:rPr lang="sr-Latn-RS" altLang="en-US" sz="2800" dirty="0">
                <a:ea typeface="Verdana" panose="020B0604030504040204" pitchFamily="34" charset="0"/>
                <a:cs typeface="Arial" panose="020B0604020202020204" pitchFamily="34" charset="0"/>
              </a:rPr>
              <a:t>vremensku zonu zamoljene države</a:t>
            </a: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644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Ciljevi sesije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677508" cy="4425827"/>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a:t>Prepoznati ključne izazove </a:t>
            </a:r>
            <a:r>
              <a:rPr lang="en-GB" sz="2200" i="1" dirty="0" err="1"/>
              <a:t>međunarodn</a:t>
            </a:r>
            <a:r>
              <a:rPr lang="sr-Latn-RS" sz="2200" i="1" dirty="0"/>
              <a:t>e</a:t>
            </a:r>
            <a:r>
              <a:rPr lang="en-GB" sz="2200" i="1" dirty="0"/>
              <a:t> </a:t>
            </a:r>
            <a:r>
              <a:rPr lang="en-GB" sz="2200" i="1" dirty="0" err="1"/>
              <a:t>saradnj</a:t>
            </a:r>
            <a:r>
              <a:rPr lang="sr-Latn-RS" sz="2200" i="1" dirty="0"/>
              <a:t>e povezane sa sa</a:t>
            </a:r>
            <a:r>
              <a:rPr lang="en-GB" sz="2200" i="1" dirty="0"/>
              <a:t> </a:t>
            </a:r>
            <a:r>
              <a:rPr lang="en-GB" sz="2200" i="1" dirty="0" err="1"/>
              <a:t>visokotehnološki</a:t>
            </a:r>
            <a:r>
              <a:rPr lang="sr-Latn-RS" sz="2200" i="1" dirty="0"/>
              <a:t>m</a:t>
            </a:r>
            <a:r>
              <a:rPr lang="en-GB" sz="2200" i="1" dirty="0"/>
              <a:t> </a:t>
            </a:r>
            <a:r>
              <a:rPr lang="en-GB" sz="2200" i="1" dirty="0" err="1"/>
              <a:t>kriminal</a:t>
            </a:r>
            <a:r>
              <a:rPr lang="sr-Latn-RS" sz="2200" i="1" dirty="0"/>
              <a:t>om</a:t>
            </a:r>
            <a:r>
              <a:rPr lang="en-GB" sz="2200" i="1" dirty="0"/>
              <a:t> </a:t>
            </a:r>
            <a:r>
              <a:rPr lang="en-GB" sz="2200" i="1" dirty="0" err="1"/>
              <a:t>i</a:t>
            </a:r>
            <a:r>
              <a:rPr lang="en-GB" sz="2200" i="1" dirty="0"/>
              <a:t> </a:t>
            </a:r>
            <a:r>
              <a:rPr lang="en-GB" sz="2200" i="1" dirty="0" err="1"/>
              <a:t>elektronski</a:t>
            </a:r>
            <a:r>
              <a:rPr lang="sr-Latn-RS" sz="2200" i="1" dirty="0"/>
              <a:t>m</a:t>
            </a:r>
            <a:r>
              <a:rPr lang="en-GB" sz="2200" i="1" dirty="0"/>
              <a:t> </a:t>
            </a:r>
            <a:r>
              <a:rPr lang="en-GB" sz="2200" i="1" dirty="0" err="1"/>
              <a:t>dokazi</a:t>
            </a:r>
            <a:r>
              <a:rPr lang="sr-Latn-RS" sz="2200" i="1" dirty="0"/>
              <a:t>ma</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a:t>Identifikovati</a:t>
            </a:r>
            <a:r>
              <a:rPr lang="en-GB" sz="2200" i="1" dirty="0"/>
              <a:t> </a:t>
            </a:r>
            <a:r>
              <a:rPr lang="en-GB" sz="2200" i="1" dirty="0" err="1"/>
              <a:t>praktičn</a:t>
            </a:r>
            <a:r>
              <a:rPr lang="sr-Latn-RS" sz="2200" i="1" dirty="0"/>
              <a:t>e</a:t>
            </a:r>
            <a:r>
              <a:rPr lang="en-GB" sz="2200" i="1" dirty="0"/>
              <a:t> </a:t>
            </a:r>
            <a:r>
              <a:rPr lang="en-GB" sz="2200" i="1" dirty="0" err="1"/>
              <a:t>impli</a:t>
            </a:r>
            <a:r>
              <a:rPr lang="sr-Latn-RS" sz="2200" i="1" dirty="0"/>
              <a:t>k</a:t>
            </a:r>
            <a:r>
              <a:rPr lang="en-GB" sz="2200" i="1" dirty="0"/>
              <a:t>a</a:t>
            </a:r>
            <a:r>
              <a:rPr lang="sr-Latn-RS" sz="2200" i="1" dirty="0" err="1"/>
              <a:t>cije</a:t>
            </a:r>
            <a:r>
              <a:rPr lang="en-GB" sz="2200" i="1" dirty="0"/>
              <a:t> </a:t>
            </a:r>
            <a:r>
              <a:rPr lang="sr-Latn-RS" sz="2200" i="1" dirty="0"/>
              <a:t>ključnih</a:t>
            </a:r>
            <a:r>
              <a:rPr lang="en-GB" sz="2200" i="1" dirty="0"/>
              <a:t> </a:t>
            </a:r>
            <a:r>
              <a:rPr lang="en-GB" sz="2200" i="1" dirty="0" err="1"/>
              <a:t>izazov</a:t>
            </a:r>
            <a:r>
              <a:rPr lang="sr-Latn-RS" sz="2200" i="1" dirty="0"/>
              <a:t>a</a:t>
            </a:r>
            <a:r>
              <a:rPr lang="en-GB" sz="2200" i="1" dirty="0"/>
              <a:t> </a:t>
            </a:r>
            <a:r>
              <a:rPr lang="en-GB" sz="2200" i="1" dirty="0" err="1"/>
              <a:t>međunarodn</a:t>
            </a:r>
            <a:r>
              <a:rPr lang="sr-Latn-RS" sz="2200" i="1" dirty="0"/>
              <a:t>e</a:t>
            </a:r>
            <a:r>
              <a:rPr lang="en-GB" sz="2200" i="1" dirty="0"/>
              <a:t> </a:t>
            </a:r>
            <a:r>
              <a:rPr lang="en-GB" sz="2200" i="1" dirty="0" err="1"/>
              <a:t>saradnj</a:t>
            </a:r>
            <a:r>
              <a:rPr lang="sr-Latn-RS" sz="2200" i="1" dirty="0"/>
              <a:t>e</a:t>
            </a:r>
            <a:r>
              <a:rPr lang="en-GB" sz="2200" i="1" dirty="0"/>
              <a:t> </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a:t>Ispitati moguća </a:t>
            </a:r>
            <a:r>
              <a:rPr lang="en-GB" sz="2200" i="1" dirty="0" err="1"/>
              <a:t>rešenja</a:t>
            </a:r>
            <a:r>
              <a:rPr lang="en-GB" sz="2200" i="1" dirty="0"/>
              <a:t> </a:t>
            </a:r>
            <a:r>
              <a:rPr lang="sr-Latn-RS" sz="2200" i="1" dirty="0"/>
              <a:t>za savladavanje </a:t>
            </a:r>
            <a:r>
              <a:rPr lang="en-GB" sz="2200" i="1" dirty="0" err="1"/>
              <a:t>izazov</a:t>
            </a:r>
            <a:r>
              <a:rPr lang="sr-Latn-RS" sz="2200" i="1" dirty="0"/>
              <a:t>a</a:t>
            </a:r>
            <a:r>
              <a:rPr lang="en-GB" sz="2200" i="1" dirty="0"/>
              <a:t> </a:t>
            </a:r>
            <a:r>
              <a:rPr lang="en-GB" sz="2200" i="1" dirty="0" err="1"/>
              <a:t>međunarodn</a:t>
            </a:r>
            <a:r>
              <a:rPr lang="sr-Latn-RS" sz="2200" i="1" dirty="0"/>
              <a:t>e</a:t>
            </a:r>
            <a:r>
              <a:rPr lang="en-GB" sz="2200" i="1" dirty="0"/>
              <a:t> </a:t>
            </a:r>
            <a:r>
              <a:rPr lang="en-GB" sz="2200" i="1" dirty="0" err="1"/>
              <a:t>saradnj</a:t>
            </a:r>
            <a:r>
              <a:rPr lang="sr-Latn-RS" sz="2200" i="1" dirty="0"/>
              <a:t>e</a:t>
            </a:r>
            <a:r>
              <a:rPr lang="en-GB" sz="2200" i="1" dirty="0"/>
              <a:t> </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endParaRPr lang="en-GB" sz="2200" i="1" dirty="0"/>
          </a:p>
        </p:txBody>
      </p:sp>
    </p:spTree>
    <p:extLst>
      <p:ext uri="{BB962C8B-B14F-4D97-AF65-F5344CB8AC3E}">
        <p14:creationId xmlns:p14="http://schemas.microsoft.com/office/powerpoint/2010/main" val="1301409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486287"/>
          </a:xfrm>
          <a:prstGeom prst="rect">
            <a:avLst/>
          </a:prstGeom>
        </p:spPr>
        <p:txBody>
          <a:bodyPr wrap="square">
            <a:spAutoFit/>
          </a:bodyPr>
          <a:lstStyle/>
          <a:p>
            <a:pPr algn="ctr" eaLnBrk="1" hangingPunct="1">
              <a:lnSpc>
                <a:spcPct val="80000"/>
              </a:lnSpc>
            </a:pPr>
            <a:r>
              <a:rPr lang="sr-Latn-RS" sz="3200" b="1" dirty="0">
                <a:ea typeface="ＭＳ Ｐゴシック" charset="0"/>
                <a:cs typeface="ＭＳ Ｐゴシック" charset="0"/>
              </a:rPr>
              <a:t>I</a:t>
            </a:r>
            <a:r>
              <a:rPr lang="en-GB" sz="3200" b="1" dirty="0" err="1">
                <a:ea typeface="ＭＳ Ｐゴシック" charset="0"/>
                <a:cs typeface="ＭＳ Ｐゴシック" charset="0"/>
              </a:rPr>
              <a:t>zazov</a:t>
            </a:r>
            <a:r>
              <a:rPr lang="en-GB" sz="3200" b="1" dirty="0">
                <a:ea typeface="ＭＳ Ｐゴシック" charset="0"/>
                <a:cs typeface="ＭＳ Ｐゴシック" charset="0"/>
              </a:rPr>
              <a:t> </a:t>
            </a:r>
            <a:r>
              <a:rPr lang="sr-Latn-RS" sz="3200" b="1" dirty="0">
                <a:ea typeface="ＭＳ Ｐゴシック" charset="0"/>
                <a:cs typeface="ＭＳ Ｐゴシック" charset="0"/>
              </a:rPr>
              <a:t>različitih pravnih tradicija</a:t>
            </a:r>
            <a:endParaRPr lang="en-GB" sz="3200" dirty="0"/>
          </a:p>
        </p:txBody>
      </p:sp>
      <p:pic>
        <p:nvPicPr>
          <p:cNvPr id="6" name="Picture 5">
            <a:extLst>
              <a:ext uri="{FF2B5EF4-FFF2-40B4-BE49-F238E27FC236}">
                <a16:creationId xmlns:a16="http://schemas.microsoft.com/office/drawing/2014/main" id="{BD741AF8-EC99-42A3-B71D-346BD0348F55}"/>
              </a:ext>
            </a:extLst>
          </p:cNvPr>
          <p:cNvPicPr>
            <a:picLocks noChangeAspect="1"/>
          </p:cNvPicPr>
          <p:nvPr/>
        </p:nvPicPr>
        <p:blipFill>
          <a:blip r:embed="rId4"/>
          <a:stretch>
            <a:fillRect/>
          </a:stretch>
        </p:blipFill>
        <p:spPr>
          <a:xfrm>
            <a:off x="1806402" y="3027406"/>
            <a:ext cx="5814726" cy="3273738"/>
          </a:xfrm>
          <a:prstGeom prst="rect">
            <a:avLst/>
          </a:prstGeom>
        </p:spPr>
      </p:pic>
    </p:spTree>
    <p:extLst>
      <p:ext uri="{BB962C8B-B14F-4D97-AF65-F5344CB8AC3E}">
        <p14:creationId xmlns:p14="http://schemas.microsoft.com/office/powerpoint/2010/main" val="272459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različitih pravnih 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34137" y="1578095"/>
            <a:ext cx="7371471" cy="3293209"/>
          </a:xfrm>
          <a:prstGeom prst="rect">
            <a:avLst/>
          </a:prstGeom>
        </p:spPr>
        <p:txBody>
          <a:bodyPr wrap="square">
            <a:spAutoFit/>
          </a:bodyPr>
          <a:lstStyle/>
          <a:p>
            <a:pPr marL="342900" indent="-342900" algn="just">
              <a:buFont typeface="Wingdings" pitchFamily="2" charset="2"/>
              <a:buChar char="ü"/>
            </a:pPr>
            <a:r>
              <a:rPr lang="sr-Latn-RS" altLang="en-US" sz="2600" b="1" dirty="0">
                <a:ea typeface="Verdana" panose="020B0604030504040204" pitchFamily="34" charset="0"/>
                <a:cs typeface="Arial" panose="020B0604020202020204" pitchFamily="34" charset="0"/>
              </a:rPr>
              <a:t>Postoje tri pravne tradicije</a:t>
            </a:r>
            <a:endParaRPr lang="en-GB" altLang="en-US" sz="2600" dirty="0">
              <a:ea typeface="Verdana" panose="020B0604030504040204" pitchFamily="34" charset="0"/>
              <a:cs typeface="Arial" panose="020B0604020202020204" pitchFamily="34" charset="0"/>
            </a:endParaRPr>
          </a:p>
          <a:p>
            <a:pPr marL="914400" lvl="1" indent="-457200" algn="just">
              <a:buFont typeface="Arial" panose="020B0604020202020204" pitchFamily="34" charset="0"/>
              <a:buChar char="•"/>
            </a:pPr>
            <a:r>
              <a:rPr lang="sr-Latn-RS" altLang="en-US" sz="2600" dirty="0">
                <a:ea typeface="Verdana" panose="020B0604030504040204" pitchFamily="34" charset="0"/>
                <a:cs typeface="Arial" panose="020B0604020202020204" pitchFamily="34" charset="0"/>
              </a:rPr>
              <a:t>Tradicija </a:t>
            </a:r>
            <a:r>
              <a:rPr lang="sr-Latn-RS" altLang="en-US" sz="2600" dirty="0" err="1">
                <a:ea typeface="Verdana" panose="020B0604030504040204" pitchFamily="34" charset="0"/>
                <a:cs typeface="Arial" panose="020B0604020202020204" pitchFamily="34" charset="0"/>
              </a:rPr>
              <a:t>precedentnog</a:t>
            </a:r>
            <a:r>
              <a:rPr lang="sr-Latn-RS" altLang="en-US" sz="2600" dirty="0">
                <a:ea typeface="Verdana" panose="020B0604030504040204" pitchFamily="34" charset="0"/>
                <a:cs typeface="Arial" panose="020B0604020202020204" pitchFamily="34" charset="0"/>
              </a:rPr>
              <a:t> prava</a:t>
            </a:r>
            <a:endParaRPr lang="en-GB" altLang="en-US" sz="2600" dirty="0">
              <a:ea typeface="Verdana" panose="020B0604030504040204" pitchFamily="34" charset="0"/>
              <a:cs typeface="Arial" panose="020B0604020202020204" pitchFamily="34" charset="0"/>
            </a:endParaRPr>
          </a:p>
          <a:p>
            <a:pPr marL="914400" lvl="1" indent="-457200" algn="just">
              <a:buFont typeface="Arial" panose="020B0604020202020204" pitchFamily="34" charset="0"/>
              <a:buChar char="•"/>
            </a:pPr>
            <a:r>
              <a:rPr lang="sr-Latn-RS" altLang="en-US" sz="2600" dirty="0">
                <a:ea typeface="Verdana" panose="020B0604030504040204" pitchFamily="34" charset="0"/>
                <a:cs typeface="Arial" panose="020B0604020202020204" pitchFamily="34" charset="0"/>
              </a:rPr>
              <a:t>Tradicija kontinentalnog prava</a:t>
            </a:r>
            <a:endParaRPr lang="en-GB" altLang="en-US" sz="2600" dirty="0">
              <a:ea typeface="Verdana" panose="020B0604030504040204" pitchFamily="34" charset="0"/>
              <a:cs typeface="Arial" panose="020B0604020202020204" pitchFamily="34" charset="0"/>
            </a:endParaRPr>
          </a:p>
          <a:p>
            <a:pPr marL="914400" lvl="1" indent="-457200" algn="just">
              <a:buFont typeface="Arial" panose="020B0604020202020204" pitchFamily="34" charset="0"/>
              <a:buChar char="•"/>
            </a:pPr>
            <a:r>
              <a:rPr lang="sr-Latn-RS" altLang="en-US" sz="2600" dirty="0">
                <a:ea typeface="Verdana" panose="020B0604030504040204" pitchFamily="34" charset="0"/>
                <a:cs typeface="Arial" panose="020B0604020202020204" pitchFamily="34" charset="0"/>
              </a:rPr>
              <a:t>Tradicija islamskog prava</a:t>
            </a:r>
            <a:endParaRPr lang="en-GB" altLang="en-US" sz="2600" dirty="0">
              <a:ea typeface="Verdana" panose="020B0604030504040204" pitchFamily="34" charset="0"/>
              <a:cs typeface="Arial" panose="020B0604020202020204" pitchFamily="34" charset="0"/>
            </a:endParaRPr>
          </a:p>
          <a:p>
            <a:pPr marL="457200" indent="-457200" algn="just">
              <a:buFont typeface="Wingdings" panose="05000000000000000000" pitchFamily="2" charset="2"/>
              <a:buChar char="ü"/>
            </a:pPr>
            <a:endParaRPr lang="en-GB" altLang="en-US" sz="2600" dirty="0">
              <a:ea typeface="Verdana" panose="020B0604030504040204" pitchFamily="34" charset="0"/>
              <a:cs typeface="Arial" panose="020B0604020202020204" pitchFamily="34" charset="0"/>
            </a:endParaRPr>
          </a:p>
          <a:p>
            <a:pPr marL="457200" indent="-457200" algn="just">
              <a:buFont typeface="Wingdings" panose="05000000000000000000" pitchFamily="2" charset="2"/>
              <a:buChar char="ü"/>
            </a:pPr>
            <a:r>
              <a:rPr lang="sr-Latn-RS" altLang="en-US" sz="2600" dirty="0">
                <a:ea typeface="Verdana" panose="020B0604030504040204" pitchFamily="34" charset="0"/>
                <a:cs typeface="Arial" panose="020B0604020202020204" pitchFamily="34" charset="0"/>
              </a:rPr>
              <a:t>Pravni zahtevi u vezi sa </a:t>
            </a:r>
            <a:r>
              <a:rPr lang="en-GB" altLang="en-US" sz="2600" b="1" dirty="0" err="1">
                <a:ea typeface="Verdana" panose="020B0604030504040204" pitchFamily="34" charset="0"/>
                <a:cs typeface="Arial" panose="020B0604020202020204" pitchFamily="34" charset="0"/>
              </a:rPr>
              <a:t>procedur</a:t>
            </a:r>
            <a:r>
              <a:rPr lang="sr-Latn-RS" altLang="en-US" sz="2600" b="1" dirty="0">
                <a:ea typeface="Verdana" panose="020B0604030504040204" pitchFamily="34" charset="0"/>
                <a:cs typeface="Arial" panose="020B0604020202020204" pitchFamily="34" charset="0"/>
              </a:rPr>
              <a:t>ama</a:t>
            </a:r>
            <a:r>
              <a:rPr lang="en-GB" altLang="en-US" sz="2600" b="1" dirty="0">
                <a:ea typeface="Verdana" panose="020B0604030504040204" pitchFamily="34" charset="0"/>
                <a:cs typeface="Arial" panose="020B0604020202020204" pitchFamily="34" charset="0"/>
              </a:rPr>
              <a:t> </a:t>
            </a:r>
            <a:r>
              <a:rPr lang="en-GB" altLang="en-US" sz="2600" b="1" dirty="0" err="1">
                <a:ea typeface="Verdana" panose="020B0604030504040204" pitchFamily="34" charset="0"/>
                <a:cs typeface="Arial" panose="020B0604020202020204" pitchFamily="34" charset="0"/>
              </a:rPr>
              <a:t>i</a:t>
            </a:r>
            <a:r>
              <a:rPr lang="en-GB" altLang="en-US" sz="2600" b="1" dirty="0">
                <a:ea typeface="Verdana" panose="020B0604030504040204" pitchFamily="34" charset="0"/>
                <a:cs typeface="Arial" panose="020B0604020202020204" pitchFamily="34" charset="0"/>
              </a:rPr>
              <a:t> </a:t>
            </a:r>
            <a:r>
              <a:rPr lang="sr-Latn-RS" altLang="en-US" sz="2600" b="1" dirty="0">
                <a:ea typeface="Verdana" panose="020B0604030504040204" pitchFamily="34" charset="0"/>
                <a:cs typeface="Arial" panose="020B0604020202020204" pitchFamily="34" charset="0"/>
              </a:rPr>
              <a:t>prihvatljivošću</a:t>
            </a:r>
            <a:r>
              <a:rPr lang="en-GB" altLang="en-US" sz="2600" b="1" dirty="0">
                <a:ea typeface="Verdana" panose="020B0604030504040204" pitchFamily="34" charset="0"/>
                <a:cs typeface="Arial" panose="020B0604020202020204" pitchFamily="34" charset="0"/>
              </a:rPr>
              <a:t> </a:t>
            </a:r>
            <a:r>
              <a:rPr lang="sr-Latn-RS" altLang="en-US" sz="2600" dirty="0">
                <a:ea typeface="Verdana" panose="020B0604030504040204" pitchFamily="34" charset="0"/>
                <a:cs typeface="Arial" panose="020B0604020202020204" pitchFamily="34" charset="0"/>
              </a:rPr>
              <a:t>se razlikuju od zemlje do zemlje</a:t>
            </a:r>
            <a:endParaRPr lang="en-GB" altLang="en-US" sz="26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9678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različitih pravnih 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381208"/>
            <a:ext cx="7796941" cy="4493538"/>
          </a:xfrm>
          <a:prstGeom prst="rect">
            <a:avLst/>
          </a:prstGeom>
        </p:spPr>
        <p:txBody>
          <a:bodyPr wrap="square">
            <a:spAutoFit/>
          </a:bodyPr>
          <a:lstStyle/>
          <a:p>
            <a:pPr marL="342900" indent="-342900" algn="just">
              <a:buFont typeface="Wingdings" pitchFamily="2" charset="2"/>
              <a:buChar char="ü"/>
            </a:pPr>
            <a:r>
              <a:rPr lang="sr-Latn-RS" altLang="en-US" sz="2600" b="1" dirty="0" err="1">
                <a:ea typeface="Verdana" panose="020B0604030504040204" pitchFamily="34" charset="0"/>
                <a:cs typeface="Arial" panose="020B0604020202020204" pitchFamily="34" charset="0"/>
              </a:rPr>
              <a:t>Precedentno</a:t>
            </a:r>
            <a:r>
              <a:rPr lang="sr-Latn-RS" altLang="en-US" sz="2600" b="1" dirty="0">
                <a:ea typeface="Verdana" panose="020B0604030504040204" pitchFamily="34" charset="0"/>
                <a:cs typeface="Arial" panose="020B0604020202020204" pitchFamily="34" charset="0"/>
              </a:rPr>
              <a:t> pravo</a:t>
            </a:r>
            <a:endParaRPr lang="en-GB" altLang="en-US" sz="26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altLang="en-US" sz="2600" dirty="0">
                <a:ea typeface="Verdana" panose="020B0604030504040204" pitchFamily="34" charset="0"/>
                <a:cs typeface="Arial" panose="020B0604020202020204" pitchFamily="34" charset="0"/>
              </a:rPr>
              <a:t>Vodi poreklo od engleske monarhije</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altLang="en-US" sz="2600" dirty="0">
                <a:ea typeface="Verdana" panose="020B0604030504040204" pitchFamily="34" charset="0"/>
                <a:cs typeface="Arial" panose="020B0604020202020204" pitchFamily="34" charset="0"/>
              </a:rPr>
              <a:t>Sudska praksa je od primarne važnosti</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altLang="en-US" sz="2600" dirty="0" err="1">
                <a:ea typeface="Verdana" panose="020B0604030504040204" pitchFamily="34" charset="0"/>
                <a:cs typeface="Arial" panose="020B0604020202020204" pitchFamily="34" charset="0"/>
              </a:rPr>
              <a:t>Akuzatorni</a:t>
            </a:r>
            <a:r>
              <a:rPr lang="sr-Latn-RS" altLang="en-US" sz="2600" dirty="0">
                <a:ea typeface="Verdana" panose="020B0604030504040204" pitchFamily="34" charset="0"/>
                <a:cs typeface="Arial" panose="020B0604020202020204" pitchFamily="34" charset="0"/>
              </a:rPr>
              <a:t> sistem </a:t>
            </a:r>
            <a:r>
              <a:rPr lang="en-GB" altLang="en-US" sz="2600" dirty="0">
                <a:ea typeface="Verdana" panose="020B0604030504040204" pitchFamily="34" charset="0"/>
                <a:cs typeface="Arial" panose="020B0604020202020204" pitchFamily="34" charset="0"/>
              </a:rPr>
              <a:t>(</a:t>
            </a:r>
            <a:r>
              <a:rPr lang="sr-Latn-RS" altLang="en-US" sz="2600" dirty="0">
                <a:ea typeface="Verdana" panose="020B0604030504040204" pitchFamily="34" charset="0"/>
                <a:cs typeface="Arial" panose="020B0604020202020204" pitchFamily="34" charset="0"/>
              </a:rPr>
              <a:t>advokati iznose optužbe, ispituju svedoke i iznose dokaze, a sudija primenjuju pravni lek</a:t>
            </a:r>
            <a:r>
              <a:rPr lang="en-GB" altLang="en-US" sz="2600" dirty="0">
                <a:ea typeface="Verdana" panose="020B0604030504040204" pitchFamily="34" charset="0"/>
                <a:cs typeface="Arial" panose="020B0604020202020204" pitchFamily="34" charset="0"/>
              </a:rPr>
              <a:t>)</a:t>
            </a:r>
          </a:p>
          <a:p>
            <a:pPr marL="800100" lvl="1" indent="-342900" algn="just">
              <a:buFont typeface="Wingdings" pitchFamily="2" charset="2"/>
              <a:buChar char="ü"/>
            </a:pPr>
            <a:r>
              <a:rPr lang="sr-Latn-RS" altLang="en-US" sz="2600" dirty="0">
                <a:ea typeface="Verdana" panose="020B0604030504040204" pitchFamily="34" charset="0"/>
                <a:cs typeface="Arial" panose="020B0604020202020204" pitchFamily="34" charset="0"/>
              </a:rPr>
              <a:t>Neki primeri</a:t>
            </a:r>
            <a:r>
              <a:rPr lang="en-GB" altLang="en-US" sz="2600" dirty="0">
                <a:ea typeface="Verdana" panose="020B0604030504040204" pitchFamily="34" charset="0"/>
                <a:cs typeface="Arial" panose="020B0604020202020204" pitchFamily="34" charset="0"/>
              </a:rPr>
              <a:t>:</a:t>
            </a:r>
          </a:p>
          <a:p>
            <a:pPr marL="1257300" lvl="2" indent="-342900" algn="just">
              <a:buFont typeface="Wingdings" pitchFamily="2" charset="2"/>
              <a:buChar char="ü"/>
            </a:pPr>
            <a:r>
              <a:rPr lang="en-GB" altLang="en-US" sz="2600" dirty="0" err="1">
                <a:ea typeface="Verdana" panose="020B0604030504040204" pitchFamily="34" charset="0"/>
                <a:cs typeface="Arial" panose="020B0604020202020204" pitchFamily="34" charset="0"/>
              </a:rPr>
              <a:t>Ujedinjeno</a:t>
            </a:r>
            <a:r>
              <a:rPr lang="en-GB" altLang="en-US" sz="2600" dirty="0">
                <a:ea typeface="Verdana" panose="020B0604030504040204" pitchFamily="34" charset="0"/>
                <a:cs typeface="Arial" panose="020B0604020202020204" pitchFamily="34" charset="0"/>
              </a:rPr>
              <a:t> </a:t>
            </a:r>
            <a:r>
              <a:rPr lang="en-GB" altLang="en-US" sz="2600" dirty="0" err="1">
                <a:ea typeface="Verdana" panose="020B0604030504040204" pitchFamily="34" charset="0"/>
                <a:cs typeface="Arial" panose="020B0604020202020204" pitchFamily="34" charset="0"/>
              </a:rPr>
              <a:t>Kraljevstvo</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en-GB" altLang="en-US" sz="2600" dirty="0" err="1">
                <a:ea typeface="Verdana" panose="020B0604030504040204" pitchFamily="34" charset="0"/>
                <a:cs typeface="Arial" panose="020B0604020202020204" pitchFamily="34" charset="0"/>
              </a:rPr>
              <a:t>Sjedinjene</a:t>
            </a:r>
            <a:r>
              <a:rPr lang="en-GB" altLang="en-US" sz="2600" dirty="0">
                <a:ea typeface="Verdana" panose="020B0604030504040204" pitchFamily="34" charset="0"/>
                <a:cs typeface="Arial" panose="020B0604020202020204" pitchFamily="34" charset="0"/>
              </a:rPr>
              <a:t> </a:t>
            </a:r>
            <a:r>
              <a:rPr lang="en-GB" altLang="en-US" sz="2600" dirty="0" err="1">
                <a:ea typeface="Verdana" panose="020B0604030504040204" pitchFamily="34" charset="0"/>
                <a:cs typeface="Arial" panose="020B0604020202020204" pitchFamily="34" charset="0"/>
              </a:rPr>
              <a:t>Države</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sr-Latn-RS" altLang="en-US" sz="2600" dirty="0">
                <a:ea typeface="Verdana" panose="020B0604030504040204" pitchFamily="34" charset="0"/>
                <a:cs typeface="Arial" panose="020B0604020202020204" pitchFamily="34" charset="0"/>
              </a:rPr>
              <a:t>K</a:t>
            </a:r>
            <a:r>
              <a:rPr lang="en-GB" altLang="en-US" sz="2600" dirty="0" err="1">
                <a:ea typeface="Verdana" panose="020B0604030504040204" pitchFamily="34" charset="0"/>
                <a:cs typeface="Arial" panose="020B0604020202020204" pitchFamily="34" charset="0"/>
              </a:rPr>
              <a:t>anada</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en-GB" altLang="en-US" sz="2600" dirty="0" err="1">
                <a:ea typeface="Verdana" panose="020B0604030504040204" pitchFamily="34" charset="0"/>
                <a:cs typeface="Arial" panose="020B0604020202020204" pitchFamily="34" charset="0"/>
              </a:rPr>
              <a:t>Australi</a:t>
            </a:r>
            <a:r>
              <a:rPr lang="sr-Latn-RS" altLang="en-US" sz="2600" dirty="0">
                <a:ea typeface="Verdana" panose="020B0604030504040204" pitchFamily="34" charset="0"/>
                <a:cs typeface="Arial" panose="020B0604020202020204" pitchFamily="34" charset="0"/>
              </a:rPr>
              <a:t>j</a:t>
            </a:r>
            <a:r>
              <a:rPr lang="en-GB" altLang="en-US" sz="2600" dirty="0">
                <a:ea typeface="Verdana" panose="020B0604030504040204" pitchFamily="34" charset="0"/>
                <a:cs typeface="Arial" panose="020B0604020202020204" pitchFamily="34" charset="0"/>
              </a:rPr>
              <a:t>a </a:t>
            </a:r>
          </a:p>
        </p:txBody>
      </p:sp>
      <p:pic>
        <p:nvPicPr>
          <p:cNvPr id="2050" name="Picture 2" descr="Flag of the United Kingdom - Wikipedia">
            <a:extLst>
              <a:ext uri="{FF2B5EF4-FFF2-40B4-BE49-F238E27FC236}">
                <a16:creationId xmlns:a16="http://schemas.microsoft.com/office/drawing/2014/main" id="{0714D69E-259C-4343-9DD9-3992B178E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394" y="4220529"/>
            <a:ext cx="3383280" cy="169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53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različitih pravnih 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381208"/>
            <a:ext cx="7796941" cy="4493538"/>
          </a:xfrm>
          <a:prstGeom prst="rect">
            <a:avLst/>
          </a:prstGeom>
        </p:spPr>
        <p:txBody>
          <a:bodyPr wrap="square">
            <a:spAutoFit/>
          </a:bodyPr>
          <a:lstStyle/>
          <a:p>
            <a:pPr marL="342900" indent="-342900" algn="just">
              <a:buFont typeface="Wingdings" pitchFamily="2" charset="2"/>
              <a:buChar char="ü"/>
            </a:pPr>
            <a:r>
              <a:rPr lang="sr-Latn-RS" altLang="en-US" sz="2600" b="1" dirty="0">
                <a:ea typeface="Verdana" panose="020B0604030504040204" pitchFamily="34" charset="0"/>
                <a:cs typeface="Arial" panose="020B0604020202020204" pitchFamily="34" charset="0"/>
              </a:rPr>
              <a:t>Kontinentalno pravo</a:t>
            </a:r>
            <a:endParaRPr lang="en-GB" altLang="en-US" sz="26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altLang="en-US" sz="2600" dirty="0">
                <a:ea typeface="Verdana" panose="020B0604030504040204" pitchFamily="34" charset="0"/>
                <a:cs typeface="Arial" panose="020B0604020202020204" pitchFamily="34" charset="0"/>
              </a:rPr>
              <a:t>Vodi poreklo od Rimske imperije</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altLang="en-US" sz="2600" dirty="0">
                <a:ea typeface="Verdana" panose="020B0604030504040204" pitchFamily="34" charset="0"/>
                <a:cs typeface="Arial" panose="020B0604020202020204" pitchFamily="34" charset="0"/>
              </a:rPr>
              <a:t>Kodifikovani zakon je od primarne važnosti</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altLang="en-US" sz="2600" dirty="0" err="1">
                <a:ea typeface="Verdana" panose="020B0604030504040204" pitchFamily="34" charset="0"/>
                <a:cs typeface="Arial" panose="020B0604020202020204" pitchFamily="34" charset="0"/>
              </a:rPr>
              <a:t>Inkvizitorni</a:t>
            </a:r>
            <a:r>
              <a:rPr lang="sr-Latn-RS" altLang="en-US" sz="2600" dirty="0">
                <a:ea typeface="Verdana" panose="020B0604030504040204" pitchFamily="34" charset="0"/>
                <a:cs typeface="Arial" panose="020B0604020202020204" pitchFamily="34" charset="0"/>
              </a:rPr>
              <a:t> sistem </a:t>
            </a:r>
            <a:r>
              <a:rPr lang="en-GB" altLang="en-US" sz="2600" dirty="0">
                <a:ea typeface="Verdana" panose="020B0604030504040204" pitchFamily="34" charset="0"/>
                <a:cs typeface="Arial" panose="020B0604020202020204" pitchFamily="34" charset="0"/>
              </a:rPr>
              <a:t>(</a:t>
            </a:r>
            <a:r>
              <a:rPr lang="sr-Latn-RS" altLang="en-US" sz="2600" dirty="0">
                <a:ea typeface="Verdana" panose="020B0604030504040204" pitchFamily="34" charset="0"/>
                <a:cs typeface="Arial" panose="020B0604020202020204" pitchFamily="34" charset="0"/>
              </a:rPr>
              <a:t>sudije iznose optužbe, utvrđuju činjenice putem iskaza svedoka i primenjuju pravni lek</a:t>
            </a:r>
            <a:r>
              <a:rPr lang="en-GB" altLang="en-US" sz="2600" dirty="0">
                <a:ea typeface="Verdana" panose="020B0604030504040204" pitchFamily="34" charset="0"/>
                <a:cs typeface="Arial" panose="020B0604020202020204" pitchFamily="34" charset="0"/>
              </a:rPr>
              <a:t>)</a:t>
            </a:r>
          </a:p>
          <a:p>
            <a:pPr marL="800100" lvl="1" indent="-342900" algn="just">
              <a:buFont typeface="Wingdings" pitchFamily="2" charset="2"/>
              <a:buChar char="ü"/>
            </a:pPr>
            <a:r>
              <a:rPr lang="sr-Latn-RS" altLang="en-US" sz="2600" dirty="0">
                <a:ea typeface="Verdana" panose="020B0604030504040204" pitchFamily="34" charset="0"/>
                <a:cs typeface="Arial" panose="020B0604020202020204" pitchFamily="34" charset="0"/>
              </a:rPr>
              <a:t>Neki primeri</a:t>
            </a:r>
            <a:r>
              <a:rPr lang="en-GB" altLang="en-US" sz="2600" dirty="0">
                <a:ea typeface="Verdana" panose="020B0604030504040204" pitchFamily="34" charset="0"/>
                <a:cs typeface="Arial" panose="020B0604020202020204" pitchFamily="34" charset="0"/>
              </a:rPr>
              <a:t>:</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Franc</a:t>
            </a:r>
            <a:r>
              <a:rPr lang="sr-Latn-RS" altLang="en-US" sz="2600" dirty="0">
                <a:ea typeface="Verdana" panose="020B0604030504040204" pitchFamily="34" charset="0"/>
                <a:cs typeface="Arial" panose="020B0604020202020204" pitchFamily="34" charset="0"/>
              </a:rPr>
              <a:t>uska</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sr-Latn-RS" altLang="en-US" sz="2600" dirty="0">
                <a:ea typeface="Verdana" panose="020B0604030504040204" pitchFamily="34" charset="0"/>
                <a:cs typeface="Arial" panose="020B0604020202020204" pitchFamily="34" charset="0"/>
              </a:rPr>
              <a:t>Nemačka</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sr-Latn-RS" altLang="en-US" sz="2600" dirty="0">
                <a:ea typeface="Verdana" panose="020B0604030504040204" pitchFamily="34" charset="0"/>
                <a:cs typeface="Arial" panose="020B0604020202020204" pitchFamily="34" charset="0"/>
              </a:rPr>
              <a:t>Kina</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Japan </a:t>
            </a:r>
          </a:p>
        </p:txBody>
      </p:sp>
      <p:pic>
        <p:nvPicPr>
          <p:cNvPr id="5" name="Picture 2" descr="Flag of France - Wikipedia">
            <a:extLst>
              <a:ext uri="{FF2B5EF4-FFF2-40B4-BE49-F238E27FC236}">
                <a16:creationId xmlns:a16="http://schemas.microsoft.com/office/drawing/2014/main" id="{C35A5FDE-9DED-4960-97E4-FFDC61F51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395" y="4220529"/>
            <a:ext cx="3383280" cy="174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7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različitih pravnih 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61064"/>
            <a:ext cx="7796941" cy="4324261"/>
          </a:xfrm>
          <a:prstGeom prst="rect">
            <a:avLst/>
          </a:prstGeom>
        </p:spPr>
        <p:txBody>
          <a:bodyPr wrap="square">
            <a:spAutoFit/>
          </a:bodyPr>
          <a:lstStyle/>
          <a:p>
            <a:pPr marL="342900" indent="-342900" algn="just">
              <a:buFont typeface="Wingdings" pitchFamily="2" charset="2"/>
              <a:buChar char="ü"/>
            </a:pPr>
            <a:r>
              <a:rPr lang="en-GB" altLang="en-US" sz="2500" b="1" dirty="0">
                <a:ea typeface="Verdana" panose="020B0604030504040204" pitchFamily="34" charset="0"/>
                <a:cs typeface="Arial" panose="020B0604020202020204" pitchFamily="34" charset="0"/>
              </a:rPr>
              <a:t>Islam</a:t>
            </a:r>
            <a:r>
              <a:rPr lang="sr-Latn-RS" altLang="en-US" sz="2500" b="1" dirty="0" err="1">
                <a:ea typeface="Verdana" panose="020B0604030504040204" pitchFamily="34" charset="0"/>
                <a:cs typeface="Arial" panose="020B0604020202020204" pitchFamily="34" charset="0"/>
              </a:rPr>
              <a:t>sko</a:t>
            </a:r>
            <a:r>
              <a:rPr lang="sr-Latn-RS" altLang="en-US" sz="2500" b="1" dirty="0">
                <a:ea typeface="Verdana" panose="020B0604030504040204" pitchFamily="34" charset="0"/>
                <a:cs typeface="Arial" panose="020B0604020202020204" pitchFamily="34" charset="0"/>
              </a:rPr>
              <a:t> pravo</a:t>
            </a:r>
            <a:endParaRPr lang="en-GB" altLang="en-US" sz="25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altLang="en-US" sz="2500" dirty="0">
                <a:ea typeface="Verdana" panose="020B0604030504040204" pitchFamily="34" charset="0"/>
                <a:cs typeface="Arial" panose="020B0604020202020204" pitchFamily="34" charset="0"/>
              </a:rPr>
              <a:t>Vodi poreklo iz islamskog carstva VII veka</a:t>
            </a:r>
            <a:endParaRPr lang="en-GB" altLang="en-US" sz="25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altLang="en-US" sz="2500" dirty="0">
                <a:ea typeface="Verdana" panose="020B0604030504040204" pitchFamily="34" charset="0"/>
                <a:cs typeface="Arial" panose="020B0604020202020204" pitchFamily="34" charset="0"/>
              </a:rPr>
              <a:t>K</a:t>
            </a:r>
            <a:r>
              <a:rPr lang="en-US" altLang="en-US" sz="2500" dirty="0" err="1">
                <a:ea typeface="Verdana" panose="020B0604030504040204" pitchFamily="34" charset="0"/>
                <a:cs typeface="Arial" panose="020B0604020202020204" pitchFamily="34" charset="0"/>
              </a:rPr>
              <a:t>uran</a:t>
            </a:r>
            <a:r>
              <a:rPr lang="en-US" altLang="en-US" sz="2500" dirty="0">
                <a:ea typeface="Verdana" panose="020B0604030504040204" pitchFamily="34" charset="0"/>
                <a:cs typeface="Arial" panose="020B0604020202020204" pitchFamily="34" charset="0"/>
              </a:rPr>
              <a:t>, </a:t>
            </a:r>
            <a:r>
              <a:rPr lang="en-US" altLang="en-US" sz="2500" dirty="0" err="1">
                <a:ea typeface="Verdana" panose="020B0604030504040204" pitchFamily="34" charset="0"/>
                <a:cs typeface="Arial" panose="020B0604020202020204" pitchFamily="34" charset="0"/>
              </a:rPr>
              <a:t>Suna</a:t>
            </a:r>
            <a:r>
              <a:rPr lang="en-US" altLang="en-US" sz="2500" dirty="0">
                <a:ea typeface="Verdana" panose="020B0604030504040204" pitchFamily="34" charset="0"/>
                <a:cs typeface="Arial" panose="020B0604020202020204" pitchFamily="34" charset="0"/>
              </a:rPr>
              <a:t>, </a:t>
            </a:r>
            <a:r>
              <a:rPr lang="sr-Latn-RS" altLang="en-US" sz="2500" dirty="0">
                <a:ea typeface="Verdana" panose="020B0604030504040204" pitchFamily="34" charset="0"/>
                <a:cs typeface="Arial" panose="020B0604020202020204" pitchFamily="34" charset="0"/>
              </a:rPr>
              <a:t>sudski konsenzus i analogijsko rezonovanje su od primarne važnosti</a:t>
            </a:r>
            <a:endParaRPr lang="en-GB" altLang="en-US" sz="25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en-GB" altLang="en-US" sz="2500" dirty="0">
                <a:ea typeface="Verdana" panose="020B0604030504040204" pitchFamily="34" charset="0"/>
                <a:cs typeface="Arial" panose="020B0604020202020204" pitchFamily="34" charset="0"/>
              </a:rPr>
              <a:t>Islam</a:t>
            </a:r>
            <a:r>
              <a:rPr lang="sr-Latn-RS" altLang="en-US" sz="2500" dirty="0" err="1">
                <a:ea typeface="Verdana" panose="020B0604030504040204" pitchFamily="34" charset="0"/>
                <a:cs typeface="Arial" panose="020B0604020202020204" pitchFamily="34" charset="0"/>
              </a:rPr>
              <a:t>ski</a:t>
            </a:r>
            <a:r>
              <a:rPr lang="en-GB" altLang="en-US" sz="2500" dirty="0">
                <a:ea typeface="Verdana" panose="020B0604030504040204" pitchFamily="34" charset="0"/>
                <a:cs typeface="Arial" panose="020B0604020202020204" pitchFamily="34" charset="0"/>
              </a:rPr>
              <a:t> </a:t>
            </a:r>
            <a:r>
              <a:rPr lang="en-GB" altLang="en-US" sz="2500" dirty="0" err="1">
                <a:ea typeface="Verdana" panose="020B0604030504040204" pitchFamily="34" charset="0"/>
                <a:cs typeface="Arial" panose="020B0604020202020204" pitchFamily="34" charset="0"/>
              </a:rPr>
              <a:t>pravni</a:t>
            </a:r>
            <a:r>
              <a:rPr lang="en-GB" altLang="en-US" sz="2500" dirty="0">
                <a:ea typeface="Verdana" panose="020B0604030504040204" pitchFamily="34" charset="0"/>
                <a:cs typeface="Arial" panose="020B0604020202020204" pitchFamily="34" charset="0"/>
              </a:rPr>
              <a:t> </a:t>
            </a:r>
            <a:r>
              <a:rPr lang="en-GB" altLang="en-US" sz="2500" dirty="0" err="1">
                <a:ea typeface="Verdana" panose="020B0604030504040204" pitchFamily="34" charset="0"/>
                <a:cs typeface="Arial" panose="020B0604020202020204" pitchFamily="34" charset="0"/>
              </a:rPr>
              <a:t>sistem</a:t>
            </a:r>
            <a:r>
              <a:rPr lang="sr-Latn-RS" altLang="en-US" sz="2500" dirty="0">
                <a:ea typeface="Verdana" panose="020B0604030504040204" pitchFamily="34" charset="0"/>
                <a:cs typeface="Arial" panose="020B0604020202020204" pitchFamily="34" charset="0"/>
              </a:rPr>
              <a:t>i imaju jedinstvene dokazne zahteve</a:t>
            </a:r>
            <a:endParaRPr lang="en-GB" altLang="en-US" sz="25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sr-Latn-RS" altLang="en-US" sz="2500" dirty="0">
                <a:ea typeface="Verdana" panose="020B0604030504040204" pitchFamily="34" charset="0"/>
                <a:cs typeface="Arial" panose="020B0604020202020204" pitchFamily="34" charset="0"/>
              </a:rPr>
              <a:t>Na </a:t>
            </a:r>
            <a:r>
              <a:rPr lang="sr-Latn-RS" altLang="en-US" sz="2500" dirty="0" err="1">
                <a:ea typeface="Verdana" panose="020B0604030504040204" pitchFamily="34" charset="0"/>
                <a:cs typeface="Arial" panose="020B0604020202020204" pitchFamily="34" charset="0"/>
              </a:rPr>
              <a:t>priemr</a:t>
            </a:r>
            <a:r>
              <a:rPr lang="sr-Latn-RS" altLang="en-US" sz="2500" dirty="0">
                <a:ea typeface="Verdana" panose="020B0604030504040204" pitchFamily="34" charset="0"/>
                <a:cs typeface="Arial" panose="020B0604020202020204" pitchFamily="34" charset="0"/>
              </a:rPr>
              <a:t>, vrednost iskaza žene u nekim islamskim </a:t>
            </a:r>
            <a:r>
              <a:rPr lang="en-GB" altLang="en-US" sz="2500" dirty="0" err="1">
                <a:ea typeface="Verdana" panose="020B0604030504040204" pitchFamily="34" charset="0"/>
                <a:cs typeface="Arial" panose="020B0604020202020204" pitchFamily="34" charset="0"/>
              </a:rPr>
              <a:t>pravni</a:t>
            </a:r>
            <a:r>
              <a:rPr lang="sr-Latn-RS" altLang="en-US" sz="2500" dirty="0">
                <a:ea typeface="Verdana" panose="020B0604030504040204" pitchFamily="34" charset="0"/>
                <a:cs typeface="Arial" panose="020B0604020202020204" pitchFamily="34" charset="0"/>
              </a:rPr>
              <a:t>m</a:t>
            </a:r>
            <a:r>
              <a:rPr lang="en-GB" altLang="en-US" sz="2500" dirty="0">
                <a:ea typeface="Verdana" panose="020B0604030504040204" pitchFamily="34" charset="0"/>
                <a:cs typeface="Arial" panose="020B0604020202020204" pitchFamily="34" charset="0"/>
              </a:rPr>
              <a:t> </a:t>
            </a:r>
            <a:r>
              <a:rPr lang="en-GB" altLang="en-US" sz="2500" dirty="0" err="1">
                <a:ea typeface="Verdana" panose="020B0604030504040204" pitchFamily="34" charset="0"/>
                <a:cs typeface="Arial" panose="020B0604020202020204" pitchFamily="34" charset="0"/>
              </a:rPr>
              <a:t>sistem</a:t>
            </a:r>
            <a:r>
              <a:rPr lang="sr-Latn-RS" altLang="en-US" sz="2500" dirty="0">
                <a:ea typeface="Verdana" panose="020B0604030504040204" pitchFamily="34" charset="0"/>
                <a:cs typeface="Arial" panose="020B0604020202020204" pitchFamily="34" charset="0"/>
              </a:rPr>
              <a:t>ima </a:t>
            </a:r>
            <a:r>
              <a:rPr lang="sr-Latn-RS" altLang="en-US" sz="2500" dirty="0" err="1">
                <a:ea typeface="Verdana" panose="020B0604030504040204" pitchFamily="34" charset="0"/>
                <a:cs typeface="Arial" panose="020B0604020202020204" pitchFamily="34" charset="0"/>
              </a:rPr>
              <a:t>ima</a:t>
            </a:r>
            <a:r>
              <a:rPr lang="sr-Latn-RS" altLang="en-US" sz="2500" dirty="0">
                <a:ea typeface="Verdana" panose="020B0604030504040204" pitchFamily="34" charset="0"/>
                <a:cs typeface="Arial" panose="020B0604020202020204" pitchFamily="34" charset="0"/>
              </a:rPr>
              <a:t> manju vrednost od iskaza muškarca</a:t>
            </a:r>
            <a:endParaRPr lang="en-GB" altLang="en-US" sz="25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altLang="en-US" sz="2500" dirty="0">
                <a:ea typeface="Verdana" panose="020B0604030504040204" pitchFamily="34" charset="0"/>
                <a:cs typeface="Arial" panose="020B0604020202020204" pitchFamily="34" charset="0"/>
              </a:rPr>
              <a:t>Neki primeri</a:t>
            </a:r>
            <a:r>
              <a:rPr lang="en-GB" altLang="en-US" sz="2500" dirty="0">
                <a:ea typeface="Verdana" panose="020B0604030504040204" pitchFamily="34" charset="0"/>
                <a:cs typeface="Arial" panose="020B0604020202020204" pitchFamily="34" charset="0"/>
              </a:rPr>
              <a:t>:</a:t>
            </a:r>
          </a:p>
          <a:p>
            <a:pPr marL="1257300" lvl="2" indent="-342900" algn="just">
              <a:buFont typeface="Wingdings" pitchFamily="2" charset="2"/>
              <a:buChar char="ü"/>
            </a:pPr>
            <a:r>
              <a:rPr lang="en-GB" altLang="en-US" sz="2500" dirty="0" err="1">
                <a:ea typeface="Verdana" panose="020B0604030504040204" pitchFamily="34" charset="0"/>
                <a:cs typeface="Arial" panose="020B0604020202020204" pitchFamily="34" charset="0"/>
              </a:rPr>
              <a:t>Saudijska</a:t>
            </a:r>
            <a:r>
              <a:rPr lang="en-GB" altLang="en-US" sz="2500" dirty="0">
                <a:ea typeface="Verdana" panose="020B0604030504040204" pitchFamily="34" charset="0"/>
                <a:cs typeface="Arial" panose="020B0604020202020204" pitchFamily="34" charset="0"/>
              </a:rPr>
              <a:t> </a:t>
            </a:r>
            <a:r>
              <a:rPr lang="en-GB" altLang="en-US" sz="2500" dirty="0" err="1">
                <a:ea typeface="Verdana" panose="020B0604030504040204" pitchFamily="34" charset="0"/>
                <a:cs typeface="Arial" panose="020B0604020202020204" pitchFamily="34" charset="0"/>
              </a:rPr>
              <a:t>Arabija</a:t>
            </a:r>
            <a:r>
              <a:rPr lang="en-GB" altLang="en-US" sz="2500" dirty="0">
                <a:ea typeface="Verdana" panose="020B0604030504040204" pitchFamily="34" charset="0"/>
                <a:cs typeface="Arial" panose="020B0604020202020204" pitchFamily="34" charset="0"/>
              </a:rPr>
              <a:t> </a:t>
            </a:r>
          </a:p>
        </p:txBody>
      </p:sp>
      <p:pic>
        <p:nvPicPr>
          <p:cNvPr id="5" name="Picture 2">
            <a:extLst>
              <a:ext uri="{FF2B5EF4-FFF2-40B4-BE49-F238E27FC236}">
                <a16:creationId xmlns:a16="http://schemas.microsoft.com/office/drawing/2014/main" id="{43793A69-E92C-4EC4-9C79-3DDAD2070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394" y="4731193"/>
            <a:ext cx="3383281" cy="174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6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različitih pravnih 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16430"/>
            <a:ext cx="7796941" cy="4893647"/>
          </a:xfrm>
          <a:prstGeom prst="rect">
            <a:avLst/>
          </a:prstGeom>
        </p:spPr>
        <p:txBody>
          <a:bodyPr wrap="square">
            <a:spAutoFit/>
          </a:bodyPr>
          <a:lstStyle/>
          <a:p>
            <a:pPr marL="342900" indent="-342900" algn="just">
              <a:buFont typeface="Wingdings" pitchFamily="2" charset="2"/>
              <a:buChar char="ü"/>
            </a:pPr>
            <a:r>
              <a:rPr lang="sr-Latn-RS" altLang="en-US" sz="2600" b="1" dirty="0">
                <a:ea typeface="Verdana" panose="020B0604030504040204" pitchFamily="34" charset="0"/>
                <a:cs typeface="Arial" panose="020B0604020202020204" pitchFamily="34" charset="0"/>
              </a:rPr>
              <a:t>Hibridno pravo</a:t>
            </a:r>
            <a:endParaRPr lang="en-GB" altLang="en-US" sz="26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en-GB" altLang="en-US" sz="2200" dirty="0" err="1">
                <a:ea typeface="Verdana" panose="020B0604030504040204" pitchFamily="34" charset="0"/>
                <a:cs typeface="Arial" panose="020B0604020202020204" pitchFamily="34" charset="0"/>
              </a:rPr>
              <a:t>precedentno</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pravo</a:t>
            </a:r>
            <a:r>
              <a:rPr lang="en-GB" altLang="en-US" sz="2200" dirty="0">
                <a:ea typeface="Verdana" panose="020B0604030504040204" pitchFamily="34" charset="0"/>
                <a:cs typeface="Arial" panose="020B0604020202020204" pitchFamily="34" charset="0"/>
              </a:rPr>
              <a:t> + </a:t>
            </a:r>
            <a:r>
              <a:rPr lang="en-GB" altLang="en-US" sz="2200" dirty="0" err="1">
                <a:ea typeface="Verdana" panose="020B0604030504040204" pitchFamily="34" charset="0"/>
                <a:cs typeface="Arial" panose="020B0604020202020204" pitchFamily="34" charset="0"/>
              </a:rPr>
              <a:t>kontinentalno</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pravo</a:t>
            </a:r>
            <a:r>
              <a:rPr lang="en-GB" altLang="en-US" sz="2200" dirty="0">
                <a:ea typeface="Verdana" panose="020B0604030504040204" pitchFamily="34" charset="0"/>
                <a:cs typeface="Arial" panose="020B0604020202020204" pitchFamily="34" charset="0"/>
              </a:rPr>
              <a:t> + </a:t>
            </a:r>
            <a:r>
              <a:rPr lang="en-GB" altLang="en-US" sz="2200" dirty="0" err="1">
                <a:ea typeface="Verdana" panose="020B0604030504040204" pitchFamily="34" charset="0"/>
                <a:cs typeface="Arial" panose="020B0604020202020204" pitchFamily="34" charset="0"/>
              </a:rPr>
              <a:t>islamsko</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pravo</a:t>
            </a:r>
            <a:endParaRPr lang="en-GB" alt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en-GB" altLang="en-US" sz="2200" dirty="0" err="1">
                <a:ea typeface="Verdana" panose="020B0604030504040204" pitchFamily="34" charset="0"/>
                <a:cs typeface="Arial" panose="020B0604020202020204" pitchFamily="34" charset="0"/>
              </a:rPr>
              <a:t>precedentno</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pravo</a:t>
            </a:r>
            <a:r>
              <a:rPr lang="en-GB" altLang="en-US" sz="2200" dirty="0">
                <a:ea typeface="Verdana" panose="020B0604030504040204" pitchFamily="34" charset="0"/>
                <a:cs typeface="Arial" panose="020B0604020202020204" pitchFamily="34" charset="0"/>
              </a:rPr>
              <a:t> + </a:t>
            </a:r>
            <a:r>
              <a:rPr lang="en-GB" altLang="en-US" sz="2200" dirty="0" err="1">
                <a:ea typeface="Verdana" panose="020B0604030504040204" pitchFamily="34" charset="0"/>
                <a:cs typeface="Arial" panose="020B0604020202020204" pitchFamily="34" charset="0"/>
              </a:rPr>
              <a:t>kontinentalno</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pravo</a:t>
            </a:r>
            <a:endParaRPr lang="en-GB" alt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en-GB" altLang="en-US" sz="2200" dirty="0" err="1">
                <a:ea typeface="Verdana" panose="020B0604030504040204" pitchFamily="34" charset="0"/>
                <a:cs typeface="Arial" panose="020B0604020202020204" pitchFamily="34" charset="0"/>
              </a:rPr>
              <a:t>precedentno</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pravo</a:t>
            </a:r>
            <a:r>
              <a:rPr lang="en-GB" altLang="en-US" sz="2200" dirty="0">
                <a:ea typeface="Verdana" panose="020B0604030504040204" pitchFamily="34" charset="0"/>
                <a:cs typeface="Arial" panose="020B0604020202020204" pitchFamily="34" charset="0"/>
              </a:rPr>
              <a:t> + </a:t>
            </a:r>
            <a:r>
              <a:rPr lang="en-GB" altLang="en-US" sz="2200" dirty="0" err="1">
                <a:ea typeface="Verdana" panose="020B0604030504040204" pitchFamily="34" charset="0"/>
                <a:cs typeface="Arial" panose="020B0604020202020204" pitchFamily="34" charset="0"/>
              </a:rPr>
              <a:t>islamsko</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pravo</a:t>
            </a:r>
            <a:endParaRPr lang="en-GB" alt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en-GB" altLang="en-US" sz="2200" dirty="0" err="1">
                <a:ea typeface="Verdana" panose="020B0604030504040204" pitchFamily="34" charset="0"/>
                <a:cs typeface="Arial" panose="020B0604020202020204" pitchFamily="34" charset="0"/>
              </a:rPr>
              <a:t>kontinentalno</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pravo</a:t>
            </a:r>
            <a:r>
              <a:rPr lang="en-GB" altLang="en-US" sz="2200" dirty="0">
                <a:ea typeface="Verdana" panose="020B0604030504040204" pitchFamily="34" charset="0"/>
                <a:cs typeface="Arial" panose="020B0604020202020204" pitchFamily="34" charset="0"/>
              </a:rPr>
              <a:t> + </a:t>
            </a:r>
            <a:r>
              <a:rPr lang="en-GB" altLang="en-US" sz="2200" dirty="0" err="1">
                <a:ea typeface="Verdana" panose="020B0604030504040204" pitchFamily="34" charset="0"/>
                <a:cs typeface="Arial" panose="020B0604020202020204" pitchFamily="34" charset="0"/>
              </a:rPr>
              <a:t>islamsko</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pravo</a:t>
            </a:r>
            <a:endParaRPr lang="en-GB" alt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endParaRPr lang="en-GB" altLang="en-US" sz="2200"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sr-Latn-RS" altLang="en-US" sz="2200" dirty="0">
                <a:ea typeface="Verdana" panose="020B0604030504040204" pitchFamily="34" charset="0"/>
                <a:cs typeface="Arial" panose="020B0604020202020204" pitchFamily="34" charset="0"/>
              </a:rPr>
              <a:t>Većina zemalja ima hibridne </a:t>
            </a:r>
            <a:r>
              <a:rPr lang="en-GB" altLang="en-US" sz="2200" dirty="0" err="1">
                <a:ea typeface="Verdana" panose="020B0604030504040204" pitchFamily="34" charset="0"/>
                <a:cs typeface="Arial" panose="020B0604020202020204" pitchFamily="34" charset="0"/>
              </a:rPr>
              <a:t>pravn</a:t>
            </a:r>
            <a:r>
              <a:rPr lang="sr-Latn-RS" altLang="en-US" sz="2200" dirty="0">
                <a:ea typeface="Verdana" panose="020B0604030504040204" pitchFamily="34" charset="0"/>
                <a:cs typeface="Arial" panose="020B0604020202020204" pitchFamily="34" charset="0"/>
              </a:rPr>
              <a:t>e</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sistem</a:t>
            </a:r>
            <a:r>
              <a:rPr lang="sr-Latn-RS" altLang="en-US" sz="2200" dirty="0">
                <a:ea typeface="Verdana" panose="020B0604030504040204" pitchFamily="34" charset="0"/>
                <a:cs typeface="Arial" panose="020B0604020202020204" pitchFamily="34" charset="0"/>
              </a:rPr>
              <a:t>e</a:t>
            </a:r>
            <a:endParaRPr lang="en-GB" altLang="en-US" sz="2200" dirty="0">
              <a:ea typeface="Verdana" panose="020B0604030504040204" pitchFamily="34" charset="0"/>
              <a:cs typeface="Arial" panose="020B0604020202020204" pitchFamily="34" charset="0"/>
            </a:endParaRPr>
          </a:p>
          <a:p>
            <a:pPr marL="342900" indent="-342900" algn="just">
              <a:buFont typeface="Wingdings" pitchFamily="2" charset="2"/>
              <a:buChar char="ü"/>
            </a:pPr>
            <a:endParaRPr lang="en-GB" altLang="en-US" sz="2200"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sr-Latn-RS" altLang="en-US" sz="2200" dirty="0">
                <a:ea typeface="Verdana" panose="020B0604030504040204" pitchFamily="34" charset="0"/>
                <a:cs typeface="Arial" panose="020B0604020202020204" pitchFamily="34" charset="0"/>
              </a:rPr>
              <a:t>P</a:t>
            </a:r>
            <a:r>
              <a:rPr lang="en-GB" altLang="en-US" sz="2200" dirty="0">
                <a:ea typeface="Verdana" panose="020B0604030504040204" pitchFamily="34" charset="0"/>
                <a:cs typeface="Arial" panose="020B0604020202020204" pitchFamily="34" charset="0"/>
              </a:rPr>
              <a:t>rimer </a:t>
            </a:r>
            <a:r>
              <a:rPr lang="sr-Latn-RS" altLang="en-US" sz="2200" dirty="0">
                <a:ea typeface="Verdana" panose="020B0604030504040204" pitchFamily="34" charset="0"/>
                <a:cs typeface="Arial" panose="020B0604020202020204" pitchFamily="34" charset="0"/>
              </a:rPr>
              <a:t>hibrida</a:t>
            </a:r>
            <a:r>
              <a:rPr lang="en-GB" altLang="en-US" sz="2200" dirty="0">
                <a:ea typeface="Verdana" panose="020B0604030504040204" pitchFamily="34" charset="0"/>
                <a:cs typeface="Arial" panose="020B0604020202020204" pitchFamily="34" charset="0"/>
              </a:rPr>
              <a:t>: Mauri</a:t>
            </a:r>
            <a:r>
              <a:rPr lang="sr-Latn-RS" altLang="en-US" sz="2200" dirty="0" err="1">
                <a:ea typeface="Verdana" panose="020B0604030504040204" pitchFamily="34" charset="0"/>
                <a:cs typeface="Arial" panose="020B0604020202020204" pitchFamily="34" charset="0"/>
              </a:rPr>
              <a:t>cij</a:t>
            </a:r>
            <a:r>
              <a:rPr lang="en-GB" altLang="en-US" sz="2200" dirty="0">
                <a:ea typeface="Verdana" panose="020B0604030504040204" pitchFamily="34" charset="0"/>
                <a:cs typeface="Arial" panose="020B0604020202020204" pitchFamily="34" charset="0"/>
              </a:rPr>
              <a:t>us </a:t>
            </a:r>
          </a:p>
          <a:p>
            <a:pPr marL="800100" lvl="1" indent="-342900" algn="just">
              <a:buFont typeface="Wingdings" pitchFamily="2" charset="2"/>
              <a:buChar char="ü"/>
            </a:pPr>
            <a:r>
              <a:rPr lang="sr-Latn-RS" altLang="en-US" sz="2200" dirty="0">
                <a:ea typeface="Verdana" panose="020B0604030504040204" pitchFamily="34" charset="0"/>
                <a:cs typeface="Arial" panose="020B0604020202020204" pitchFamily="34" charset="0"/>
              </a:rPr>
              <a:t>Prvo francuska kolonija </a:t>
            </a:r>
            <a:r>
              <a:rPr lang="en-GB" altLang="en-US" sz="2200" dirty="0">
                <a:ea typeface="Verdana" panose="020B0604030504040204" pitchFamily="34" charset="0"/>
                <a:cs typeface="Arial" panose="020B0604020202020204" pitchFamily="34" charset="0"/>
              </a:rPr>
              <a:t>(</a:t>
            </a:r>
            <a:r>
              <a:rPr lang="sr-Latn-RS" altLang="en-US" sz="2200" dirty="0">
                <a:ea typeface="Verdana" panose="020B0604030504040204" pitchFamily="34" charset="0"/>
                <a:cs typeface="Arial" panose="020B0604020202020204" pitchFamily="34" charset="0"/>
              </a:rPr>
              <a:t>uticaj </a:t>
            </a:r>
            <a:r>
              <a:rPr lang="en-GB" altLang="en-US" sz="2200" dirty="0" err="1">
                <a:ea typeface="Verdana" panose="020B0604030504040204" pitchFamily="34" charset="0"/>
                <a:cs typeface="Arial" panose="020B0604020202020204" pitchFamily="34" charset="0"/>
              </a:rPr>
              <a:t>kontinentalno</a:t>
            </a:r>
            <a:r>
              <a:rPr lang="sr-Latn-RS" altLang="en-US" sz="2200" dirty="0">
                <a:ea typeface="Verdana" panose="020B0604030504040204" pitchFamily="34" charset="0"/>
                <a:cs typeface="Arial" panose="020B0604020202020204" pitchFamily="34" charset="0"/>
              </a:rPr>
              <a:t>g</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prav</a:t>
            </a:r>
            <a:r>
              <a:rPr lang="sr-Latn-RS" altLang="en-US" sz="2200" dirty="0">
                <a:ea typeface="Verdana" panose="020B0604030504040204" pitchFamily="34" charset="0"/>
                <a:cs typeface="Arial" panose="020B0604020202020204" pitchFamily="34" charset="0"/>
              </a:rPr>
              <a:t>a</a:t>
            </a:r>
            <a:r>
              <a:rPr lang="en-GB" altLang="en-US" sz="2200" dirty="0">
                <a:ea typeface="Verdana" panose="020B0604030504040204" pitchFamily="34" charset="0"/>
                <a:cs typeface="Arial" panose="020B0604020202020204" pitchFamily="34" charset="0"/>
              </a:rPr>
              <a:t>)</a:t>
            </a:r>
          </a:p>
          <a:p>
            <a:pPr marL="800100" lvl="1" indent="-342900" algn="just">
              <a:buFont typeface="Wingdings" pitchFamily="2" charset="2"/>
              <a:buChar char="ü"/>
            </a:pPr>
            <a:r>
              <a:rPr lang="sr-Latn-RS" altLang="en-US" sz="2200" dirty="0">
                <a:ea typeface="Verdana" panose="020B0604030504040204" pitchFamily="34" charset="0"/>
                <a:cs typeface="Arial" panose="020B0604020202020204" pitchFamily="34" charset="0"/>
              </a:rPr>
              <a:t>Zatim britanska kolonija </a:t>
            </a:r>
            <a:r>
              <a:rPr lang="en-GB" altLang="en-US" sz="2200" dirty="0">
                <a:ea typeface="Verdana" panose="020B0604030504040204" pitchFamily="34" charset="0"/>
                <a:cs typeface="Arial" panose="020B0604020202020204" pitchFamily="34" charset="0"/>
              </a:rPr>
              <a:t>(</a:t>
            </a:r>
            <a:r>
              <a:rPr lang="sr-Latn-RS" altLang="en-US" sz="2200" dirty="0">
                <a:ea typeface="Verdana" panose="020B0604030504040204" pitchFamily="34" charset="0"/>
                <a:cs typeface="Arial" panose="020B0604020202020204" pitchFamily="34" charset="0"/>
              </a:rPr>
              <a:t>uticaj </a:t>
            </a:r>
            <a:r>
              <a:rPr lang="en-GB" altLang="en-US" sz="2200" dirty="0" err="1">
                <a:ea typeface="Verdana" panose="020B0604030504040204" pitchFamily="34" charset="0"/>
                <a:cs typeface="Arial" panose="020B0604020202020204" pitchFamily="34" charset="0"/>
              </a:rPr>
              <a:t>precedentno</a:t>
            </a:r>
            <a:r>
              <a:rPr lang="sr-Latn-RS" altLang="en-US" sz="2200" dirty="0">
                <a:ea typeface="Verdana" panose="020B0604030504040204" pitchFamily="34" charset="0"/>
                <a:cs typeface="Arial" panose="020B0604020202020204" pitchFamily="34" charset="0"/>
              </a:rPr>
              <a:t>g</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pravo</a:t>
            </a:r>
            <a:r>
              <a:rPr lang="sr-Latn-RS" altLang="en-US" sz="2200" dirty="0">
                <a:ea typeface="Verdana" panose="020B0604030504040204" pitchFamily="34" charset="0"/>
                <a:cs typeface="Arial" panose="020B0604020202020204" pitchFamily="34" charset="0"/>
              </a:rPr>
              <a:t>a</a:t>
            </a:r>
            <a:r>
              <a:rPr lang="en-GB" altLang="en-US" sz="2200" dirty="0">
                <a:ea typeface="Verdana" panose="020B0604030504040204" pitchFamily="34" charset="0"/>
                <a:cs typeface="Arial" panose="020B0604020202020204" pitchFamily="34" charset="0"/>
              </a:rPr>
              <a:t>)</a:t>
            </a:r>
          </a:p>
          <a:p>
            <a:pPr marL="800100" lvl="1" indent="-342900" algn="just">
              <a:buFont typeface="Wingdings" pitchFamily="2" charset="2"/>
              <a:buChar char="ü"/>
            </a:pPr>
            <a:r>
              <a:rPr lang="en-GB" altLang="en-US" sz="2200" dirty="0">
                <a:ea typeface="Verdana" panose="020B0604030504040204" pitchFamily="34" charset="0"/>
                <a:cs typeface="Arial" panose="020B0604020202020204" pitchFamily="34" charset="0"/>
              </a:rPr>
              <a:t>~18% </a:t>
            </a:r>
            <a:r>
              <a:rPr lang="sr-Latn-RS" altLang="en-US" sz="2200" dirty="0">
                <a:ea typeface="Verdana" panose="020B0604030504040204" pitchFamily="34" charset="0"/>
                <a:cs typeface="Arial" panose="020B0604020202020204" pitchFamily="34" charset="0"/>
              </a:rPr>
              <a:t>muslimanskog stanovništva </a:t>
            </a:r>
            <a:r>
              <a:rPr lang="en-GB" altLang="en-US" sz="2200" dirty="0">
                <a:ea typeface="Verdana" panose="020B0604030504040204" pitchFamily="34" charset="0"/>
                <a:cs typeface="Arial" panose="020B0604020202020204" pitchFamily="34" charset="0"/>
              </a:rPr>
              <a:t>(</a:t>
            </a:r>
            <a:r>
              <a:rPr lang="sr-Latn-RS" altLang="en-US" sz="2200" dirty="0">
                <a:ea typeface="Verdana" panose="020B0604030504040204" pitchFamily="34" charset="0"/>
                <a:cs typeface="Arial" panose="020B0604020202020204" pitchFamily="34" charset="0"/>
              </a:rPr>
              <a:t>uticaj </a:t>
            </a:r>
            <a:r>
              <a:rPr lang="en-GB" altLang="en-US" sz="2200" dirty="0" err="1">
                <a:ea typeface="Verdana" panose="020B0604030504040204" pitchFamily="34" charset="0"/>
                <a:cs typeface="Arial" panose="020B0604020202020204" pitchFamily="34" charset="0"/>
              </a:rPr>
              <a:t>islamsko</a:t>
            </a:r>
            <a:r>
              <a:rPr lang="sr-Latn-RS" altLang="en-US" sz="2200" dirty="0">
                <a:ea typeface="Verdana" panose="020B0604030504040204" pitchFamily="34" charset="0"/>
                <a:cs typeface="Arial" panose="020B0604020202020204" pitchFamily="34" charset="0"/>
              </a:rPr>
              <a:t>g</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prav</a:t>
            </a:r>
            <a:r>
              <a:rPr lang="sr-Latn-RS" altLang="en-US" sz="2200" dirty="0">
                <a:ea typeface="Verdana" panose="020B0604030504040204" pitchFamily="34" charset="0"/>
                <a:cs typeface="Arial" panose="020B0604020202020204" pitchFamily="34" charset="0"/>
              </a:rPr>
              <a:t>a na personalno pravo</a:t>
            </a:r>
            <a:r>
              <a:rPr lang="en-GB" altLang="en-US" sz="2200" dirty="0">
                <a:ea typeface="Verdana" panose="020B060403050404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57C76680-B6D9-4C7D-A694-FB2350962E53}"/>
              </a:ext>
            </a:extLst>
          </p:cNvPr>
          <p:cNvPicPr>
            <a:picLocks noChangeAspect="1"/>
          </p:cNvPicPr>
          <p:nvPr/>
        </p:nvPicPr>
        <p:blipFill>
          <a:blip r:embed="rId4"/>
          <a:stretch>
            <a:fillRect/>
          </a:stretch>
        </p:blipFill>
        <p:spPr>
          <a:xfrm>
            <a:off x="7524891" y="3248344"/>
            <a:ext cx="1497565" cy="998377"/>
          </a:xfrm>
          <a:prstGeom prst="rect">
            <a:avLst/>
          </a:prstGeom>
        </p:spPr>
      </p:pic>
    </p:spTree>
    <p:extLst>
      <p:ext uri="{BB962C8B-B14F-4D97-AF65-F5344CB8AC3E}">
        <p14:creationId xmlns:p14="http://schemas.microsoft.com/office/powerpoint/2010/main" val="418583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različitih pravnih 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692771"/>
          </a:xfrm>
          <a:prstGeom prst="rect">
            <a:avLst/>
          </a:prstGeom>
        </p:spPr>
        <p:txBody>
          <a:bodyPr wrap="square">
            <a:spAutoFit/>
          </a:bodyPr>
          <a:lstStyle/>
          <a:p>
            <a:pPr algn="ctr"/>
            <a:r>
              <a:rPr lang="sr-Latn-RS" altLang="en-US" sz="2600" b="1" dirty="0">
                <a:ea typeface="Verdana" panose="020B0604030504040204" pitchFamily="34" charset="0"/>
                <a:cs typeface="Arial" panose="020B0604020202020204" pitchFamily="34" charset="0"/>
              </a:rPr>
              <a:t>Uloge i funkcije se razlikuju u različitima pravnim sistemima</a:t>
            </a:r>
            <a:endParaRPr lang="en-GB" altLang="en-US" sz="2600" b="1" dirty="0">
              <a:ea typeface="Verdana" panose="020B0604030504040204" pitchFamily="34" charset="0"/>
              <a:cs typeface="Arial" panose="020B0604020202020204" pitchFamily="34" charset="0"/>
            </a:endParaRPr>
          </a:p>
          <a:p>
            <a:pPr algn="ctr"/>
            <a:endParaRPr lang="en-GB" altLang="en-US" sz="2600" b="1" dirty="0">
              <a:ea typeface="Verdana" panose="020B0604030504040204" pitchFamily="34" charset="0"/>
              <a:cs typeface="Arial" panose="020B0604020202020204" pitchFamily="34" charset="0"/>
            </a:endParaRPr>
          </a:p>
          <a:p>
            <a:pPr algn="ctr"/>
            <a:r>
              <a:rPr lang="sr-Latn-RS" altLang="en-US" sz="2600" b="1" dirty="0">
                <a:solidFill>
                  <a:srgbClr val="FF0000"/>
                </a:solidFill>
                <a:ea typeface="Verdana" panose="020B0604030504040204" pitchFamily="34" charset="0"/>
                <a:cs typeface="Arial" panose="020B0604020202020204" pitchFamily="34" charset="0"/>
              </a:rPr>
              <a:t>P</a:t>
            </a:r>
            <a:r>
              <a:rPr lang="en-GB" altLang="en-US" sz="2600" b="1" dirty="0" err="1">
                <a:solidFill>
                  <a:srgbClr val="FF0000"/>
                </a:solidFill>
                <a:ea typeface="Verdana" panose="020B0604030504040204" pitchFamily="34" charset="0"/>
                <a:cs typeface="Arial" panose="020B0604020202020204" pitchFamily="34" charset="0"/>
              </a:rPr>
              <a:t>olic</a:t>
            </a:r>
            <a:r>
              <a:rPr lang="sr-Latn-RS" altLang="en-US" sz="2600" b="1" dirty="0" err="1">
                <a:solidFill>
                  <a:srgbClr val="FF0000"/>
                </a:solidFill>
                <a:ea typeface="Verdana" panose="020B0604030504040204" pitchFamily="34" charset="0"/>
                <a:cs typeface="Arial" panose="020B0604020202020204" pitchFamily="34" charset="0"/>
              </a:rPr>
              <a:t>ija</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359543" y="2759829"/>
            <a:ext cx="4107954" cy="3139321"/>
          </a:xfrm>
          <a:prstGeom prst="rect">
            <a:avLst/>
          </a:prstGeom>
          <a:noFill/>
        </p:spPr>
        <p:txBody>
          <a:bodyPr wrap="square" rtlCol="0">
            <a:spAutoFit/>
          </a:bodyPr>
          <a:lstStyle/>
          <a:p>
            <a:pPr algn="ctr"/>
            <a:r>
              <a:rPr lang="sr-Latn-RS" b="1" dirty="0"/>
              <a:t>P</a:t>
            </a:r>
            <a:r>
              <a:rPr lang="en-US" b="1" dirty="0" err="1"/>
              <a:t>recedentno</a:t>
            </a:r>
            <a:r>
              <a:rPr lang="en-US" b="1" dirty="0"/>
              <a:t> </a:t>
            </a:r>
            <a:r>
              <a:rPr lang="en-US" b="1" dirty="0" err="1"/>
              <a:t>pravo</a:t>
            </a:r>
            <a:endParaRPr lang="en-US" b="1" dirty="0"/>
          </a:p>
          <a:p>
            <a:pPr algn="just"/>
            <a:endParaRPr lang="en-US" b="1" dirty="0"/>
          </a:p>
          <a:p>
            <a:pPr marL="285750" indent="-285750" algn="just">
              <a:buFont typeface="Wingdings" panose="05000000000000000000" pitchFamily="2" charset="2"/>
              <a:buChar char="Ø"/>
            </a:pPr>
            <a:r>
              <a:rPr lang="sr-Latn-RS" dirty="0"/>
              <a:t>Značajna ovlašćenja za nezavisnu istragu</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dirty="0"/>
              <a:t>Odgovorni za prikupljanje i čuvanje dokaza</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dirty="0"/>
              <a:t>Može se zahtevati sudsko odobrenje za vršenje nekih istražnih ovlašćenja</a:t>
            </a:r>
            <a:endParaRPr lang="en-PK"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59829"/>
            <a:ext cx="4107954" cy="3139321"/>
          </a:xfrm>
          <a:prstGeom prst="rect">
            <a:avLst/>
          </a:prstGeom>
          <a:noFill/>
        </p:spPr>
        <p:txBody>
          <a:bodyPr wrap="square" rtlCol="0">
            <a:spAutoFit/>
          </a:bodyPr>
          <a:lstStyle/>
          <a:p>
            <a:pPr algn="ctr"/>
            <a:r>
              <a:rPr lang="sr-Latn-RS" b="1" dirty="0"/>
              <a:t>K</a:t>
            </a:r>
            <a:r>
              <a:rPr lang="en-US" b="1" dirty="0" err="1"/>
              <a:t>ontinentalno</a:t>
            </a:r>
            <a:r>
              <a:rPr lang="en-US" b="1" dirty="0"/>
              <a:t> </a:t>
            </a:r>
            <a:r>
              <a:rPr lang="en-US" b="1" dirty="0" err="1"/>
              <a:t>pravo</a:t>
            </a:r>
            <a:endParaRPr lang="en-US" b="1" dirty="0"/>
          </a:p>
          <a:p>
            <a:pPr algn="just"/>
            <a:endParaRPr lang="en-US" b="1" dirty="0"/>
          </a:p>
          <a:p>
            <a:pPr marL="285750" indent="-285750" algn="just">
              <a:buFont typeface="Wingdings" panose="05000000000000000000" pitchFamily="2" charset="2"/>
              <a:buChar char="Ø"/>
            </a:pPr>
            <a:r>
              <a:rPr lang="sr-Latn-RS" dirty="0"/>
              <a:t>Ograničena nezavisnost u pogledu istražnih ovlašćenja</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sz="1800" dirty="0"/>
              <a:t>Odgovorni za obaveštavanje tužilaca o krivičnom delu</a:t>
            </a:r>
            <a:endParaRPr lang="en-US" sz="1800" dirty="0"/>
          </a:p>
          <a:p>
            <a:pPr marL="285750" indent="-285750" algn="just">
              <a:buFont typeface="Wingdings" panose="05000000000000000000" pitchFamily="2" charset="2"/>
              <a:buChar char="Ø"/>
            </a:pPr>
            <a:endParaRPr lang="en-US" dirty="0">
              <a:highlight>
                <a:srgbClr val="FFFF00"/>
              </a:highlight>
            </a:endParaRPr>
          </a:p>
          <a:p>
            <a:pPr marL="285750" indent="-285750" algn="just">
              <a:buFont typeface="Wingdings" panose="05000000000000000000" pitchFamily="2" charset="2"/>
              <a:buChar char="Ø"/>
            </a:pPr>
            <a:r>
              <a:rPr lang="sr-Latn-RS" dirty="0"/>
              <a:t>Pomažu istražnom sudiji i tužiocu u istrazi vršenjem istražnih ovlašćenja</a:t>
            </a:r>
            <a:endParaRPr lang="en-PK" dirty="0"/>
          </a:p>
        </p:txBody>
      </p:sp>
    </p:spTree>
    <p:extLst>
      <p:ext uri="{BB962C8B-B14F-4D97-AF65-F5344CB8AC3E}">
        <p14:creationId xmlns:p14="http://schemas.microsoft.com/office/powerpoint/2010/main" val="400211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različitih pravnih 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692771"/>
          </a:xfrm>
          <a:prstGeom prst="rect">
            <a:avLst/>
          </a:prstGeom>
        </p:spPr>
        <p:txBody>
          <a:bodyPr wrap="square">
            <a:spAutoFit/>
          </a:bodyPr>
          <a:lstStyle/>
          <a:p>
            <a:pPr algn="ctr"/>
            <a:r>
              <a:rPr lang="sr-Latn-RS" altLang="en-US" sz="2600" b="1" dirty="0">
                <a:ea typeface="Verdana" panose="020B0604030504040204" pitchFamily="34" charset="0"/>
                <a:cs typeface="Arial" panose="020B0604020202020204" pitchFamily="34" charset="0"/>
              </a:rPr>
              <a:t>Uloge i funkcije se razlikuju u različitima pravnim sistemima</a:t>
            </a:r>
            <a:endParaRPr lang="en-GB" altLang="en-US" sz="2600" b="1" dirty="0">
              <a:ea typeface="Verdana" panose="020B0604030504040204" pitchFamily="34" charset="0"/>
              <a:cs typeface="Arial" panose="020B0604020202020204" pitchFamily="34" charset="0"/>
            </a:endParaRPr>
          </a:p>
          <a:p>
            <a:pPr algn="ctr"/>
            <a:endParaRPr lang="en-GB" altLang="en-US" sz="2600" b="1" dirty="0">
              <a:ea typeface="Verdana" panose="020B0604030504040204" pitchFamily="34" charset="0"/>
              <a:cs typeface="Arial" panose="020B0604020202020204" pitchFamily="34" charset="0"/>
            </a:endParaRPr>
          </a:p>
          <a:p>
            <a:pPr algn="ctr"/>
            <a:r>
              <a:rPr lang="sr-Latn-RS" altLang="en-US" sz="2600" b="1" dirty="0">
                <a:solidFill>
                  <a:srgbClr val="FF0000"/>
                </a:solidFill>
                <a:ea typeface="Verdana" panose="020B0604030504040204" pitchFamily="34" charset="0"/>
                <a:cs typeface="Arial" panose="020B0604020202020204" pitchFamily="34" charset="0"/>
              </a:rPr>
              <a:t>Tužilac</a:t>
            </a:r>
            <a:r>
              <a:rPr lang="en-GB" altLang="en-US" sz="2600" b="1" dirty="0">
                <a:solidFill>
                  <a:srgbClr val="FF0000"/>
                </a:solidFill>
                <a:ea typeface="Verdana" panose="020B0604030504040204" pitchFamily="34" charset="0"/>
                <a:cs typeface="Arial" panose="020B0604020202020204" pitchFamily="34" charset="0"/>
              </a:rPr>
              <a:t> </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359543" y="2759829"/>
            <a:ext cx="4107954" cy="3416320"/>
          </a:xfrm>
          <a:prstGeom prst="rect">
            <a:avLst/>
          </a:prstGeom>
          <a:noFill/>
        </p:spPr>
        <p:txBody>
          <a:bodyPr wrap="square" rtlCol="0">
            <a:spAutoFit/>
          </a:bodyPr>
          <a:lstStyle/>
          <a:p>
            <a:pPr algn="ctr"/>
            <a:r>
              <a:rPr lang="sr-Latn-RS" b="1" dirty="0"/>
              <a:t>P</a:t>
            </a:r>
            <a:r>
              <a:rPr lang="en-US" b="1" dirty="0" err="1"/>
              <a:t>recedentno</a:t>
            </a:r>
            <a:r>
              <a:rPr lang="en-US" b="1" dirty="0"/>
              <a:t> </a:t>
            </a:r>
            <a:r>
              <a:rPr lang="en-US" b="1" dirty="0" err="1"/>
              <a:t>pravo</a:t>
            </a:r>
            <a:endParaRPr lang="en-US" b="1" dirty="0"/>
          </a:p>
          <a:p>
            <a:pPr algn="just"/>
            <a:endParaRPr lang="en-US" b="1" dirty="0"/>
          </a:p>
          <a:p>
            <a:pPr marL="285750" indent="-285750" algn="just">
              <a:buFont typeface="Wingdings" panose="05000000000000000000" pitchFamily="2" charset="2"/>
              <a:buChar char="Ø"/>
            </a:pPr>
            <a:r>
              <a:rPr lang="sr-Latn-RS" sz="1800" dirty="0"/>
              <a:t>Ograničena angažovanost u istrazi</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sz="1800" dirty="0"/>
              <a:t>Određuje da li ima dovoljno </a:t>
            </a:r>
            <a:r>
              <a:rPr lang="sr-Latn-RS" sz="1800" dirty="0" err="1"/>
              <a:t>dokza</a:t>
            </a:r>
            <a:r>
              <a:rPr lang="sr-Latn-RS" sz="1800" dirty="0"/>
              <a:t> da se podigne optužnica i krivično goni</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sz="1800" dirty="0"/>
              <a:t>Predstavlja na suđenju dokaze prikupljene od strane policije</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sz="1800" dirty="0"/>
              <a:t>Vrši ispitivanje svedok</a:t>
            </a:r>
            <a:endParaRPr lang="en-PK"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59829"/>
            <a:ext cx="4107954" cy="3139321"/>
          </a:xfrm>
          <a:prstGeom prst="rect">
            <a:avLst/>
          </a:prstGeom>
          <a:noFill/>
        </p:spPr>
        <p:txBody>
          <a:bodyPr wrap="square" rtlCol="0">
            <a:spAutoFit/>
          </a:bodyPr>
          <a:lstStyle/>
          <a:p>
            <a:pPr algn="ctr"/>
            <a:r>
              <a:rPr lang="sr-Latn-RS" b="1" dirty="0"/>
              <a:t>K</a:t>
            </a:r>
            <a:r>
              <a:rPr lang="en-US" b="1" dirty="0" err="1"/>
              <a:t>ontinentalno</a:t>
            </a:r>
            <a:r>
              <a:rPr lang="en-US" b="1" dirty="0"/>
              <a:t> </a:t>
            </a:r>
            <a:r>
              <a:rPr lang="en-US" b="1" dirty="0" err="1"/>
              <a:t>pravo</a:t>
            </a:r>
            <a:endParaRPr lang="en-US" b="1" dirty="0"/>
          </a:p>
          <a:p>
            <a:pPr algn="just"/>
            <a:endParaRPr lang="en-US" b="1" dirty="0"/>
          </a:p>
          <a:p>
            <a:pPr marL="285750" indent="-285750" algn="just">
              <a:buFont typeface="Wingdings" panose="05000000000000000000" pitchFamily="2" charset="2"/>
              <a:buChar char="Ø"/>
            </a:pPr>
            <a:r>
              <a:rPr lang="sr-Latn-RS" sz="1800" dirty="0"/>
              <a:t>Angažovanost u istrazi da bi se osiguralo da se poštuje ispravna procedura</a:t>
            </a:r>
          </a:p>
          <a:p>
            <a:pPr marL="285750" indent="-285750" algn="just">
              <a:buFont typeface="Wingdings" panose="05000000000000000000" pitchFamily="2" charset="2"/>
              <a:buChar char="Ø"/>
            </a:pPr>
            <a:endParaRPr lang="en-US" sz="1800" dirty="0"/>
          </a:p>
          <a:p>
            <a:pPr marL="285750" indent="-285750" algn="just">
              <a:buFont typeface="Wingdings" panose="05000000000000000000" pitchFamily="2" charset="2"/>
              <a:buChar char="Ø"/>
            </a:pPr>
            <a:r>
              <a:rPr lang="sr-Latn-RS" sz="1800" dirty="0"/>
              <a:t>Određuje da li ima dovoljno dokaza da se predmet uputi istražnom sudiji</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dirty="0"/>
              <a:t>Služi kao savetnik istražnog sudije</a:t>
            </a:r>
            <a:endParaRPr lang="en-PK" dirty="0"/>
          </a:p>
        </p:txBody>
      </p:sp>
    </p:spTree>
    <p:extLst>
      <p:ext uri="{BB962C8B-B14F-4D97-AF65-F5344CB8AC3E}">
        <p14:creationId xmlns:p14="http://schemas.microsoft.com/office/powerpoint/2010/main" val="1170054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različitih pravnih 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004158"/>
            <a:ext cx="7796941" cy="1692771"/>
          </a:xfrm>
          <a:prstGeom prst="rect">
            <a:avLst/>
          </a:prstGeom>
        </p:spPr>
        <p:txBody>
          <a:bodyPr wrap="square">
            <a:spAutoFit/>
          </a:bodyPr>
          <a:lstStyle/>
          <a:p>
            <a:pPr algn="ctr"/>
            <a:r>
              <a:rPr lang="sr-Latn-RS" altLang="en-US" sz="2600" b="1" dirty="0">
                <a:ea typeface="Verdana" panose="020B0604030504040204" pitchFamily="34" charset="0"/>
                <a:cs typeface="Arial" panose="020B0604020202020204" pitchFamily="34" charset="0"/>
              </a:rPr>
              <a:t>Uloge i funkcije se razlikuju u različitima pravnim sistemima</a:t>
            </a:r>
            <a:endParaRPr lang="en-GB" altLang="en-US" sz="2600" b="1" dirty="0">
              <a:ea typeface="Verdana" panose="020B0604030504040204" pitchFamily="34" charset="0"/>
              <a:cs typeface="Arial" panose="020B0604020202020204" pitchFamily="34" charset="0"/>
            </a:endParaRPr>
          </a:p>
          <a:p>
            <a:pPr algn="ctr"/>
            <a:endParaRPr lang="en-GB" altLang="en-US" sz="2600" b="1" dirty="0">
              <a:ea typeface="Verdana" panose="020B0604030504040204" pitchFamily="34" charset="0"/>
              <a:cs typeface="Arial" panose="020B0604020202020204" pitchFamily="34" charset="0"/>
            </a:endParaRPr>
          </a:p>
          <a:p>
            <a:pPr algn="ctr"/>
            <a:r>
              <a:rPr lang="sr-Latn-RS" altLang="en-US" sz="2600" b="1" dirty="0">
                <a:solidFill>
                  <a:srgbClr val="FF0000"/>
                </a:solidFill>
                <a:ea typeface="Verdana" panose="020B0604030504040204" pitchFamily="34" charset="0"/>
                <a:cs typeface="Arial" panose="020B0604020202020204" pitchFamily="34" charset="0"/>
              </a:rPr>
              <a:t>Sudija</a:t>
            </a:r>
            <a:r>
              <a:rPr lang="en-GB" altLang="en-US" sz="2600" b="1" dirty="0">
                <a:solidFill>
                  <a:srgbClr val="FF0000"/>
                </a:solidFill>
                <a:ea typeface="Verdana" panose="020B0604030504040204" pitchFamily="34" charset="0"/>
                <a:cs typeface="Arial" panose="020B0604020202020204" pitchFamily="34" charset="0"/>
              </a:rPr>
              <a:t> / </a:t>
            </a:r>
            <a:r>
              <a:rPr lang="sr-Latn-RS" altLang="en-US" sz="2600" b="1" dirty="0">
                <a:solidFill>
                  <a:srgbClr val="FF0000"/>
                </a:solidFill>
                <a:ea typeface="Verdana" panose="020B0604030504040204" pitchFamily="34" charset="0"/>
                <a:cs typeface="Arial" panose="020B0604020202020204" pitchFamily="34" charset="0"/>
              </a:rPr>
              <a:t>istražni sudija</a:t>
            </a:r>
            <a:r>
              <a:rPr lang="en-GB" altLang="en-US" sz="2600" b="1" dirty="0">
                <a:solidFill>
                  <a:srgbClr val="FF0000"/>
                </a:solidFill>
                <a:ea typeface="Verdana" panose="020B0604030504040204" pitchFamily="34" charset="0"/>
                <a:cs typeface="Arial" panose="020B0604020202020204" pitchFamily="34" charset="0"/>
              </a:rPr>
              <a:t> (</a:t>
            </a:r>
            <a:r>
              <a:rPr lang="en-GB" altLang="en-US" sz="2600" b="1" dirty="0" err="1">
                <a:solidFill>
                  <a:srgbClr val="FF0000"/>
                </a:solidFill>
                <a:ea typeface="Verdana" panose="020B0604030504040204" pitchFamily="34" charset="0"/>
                <a:cs typeface="Arial" panose="020B0604020202020204" pitchFamily="34" charset="0"/>
              </a:rPr>
              <a:t>juge</a:t>
            </a:r>
            <a:r>
              <a:rPr lang="en-GB" altLang="en-US" sz="2600" b="1" dirty="0">
                <a:solidFill>
                  <a:srgbClr val="FF0000"/>
                </a:solidFill>
                <a:ea typeface="Verdana" panose="020B0604030504040204" pitchFamily="34" charset="0"/>
                <a:cs typeface="Arial" panose="020B0604020202020204" pitchFamily="34" charset="0"/>
              </a:rPr>
              <a:t> </a:t>
            </a:r>
            <a:r>
              <a:rPr lang="en-GB" altLang="en-US" sz="2600" b="1" dirty="0" err="1">
                <a:solidFill>
                  <a:srgbClr val="FF0000"/>
                </a:solidFill>
                <a:ea typeface="Verdana" panose="020B0604030504040204" pitchFamily="34" charset="0"/>
                <a:cs typeface="Arial" panose="020B0604020202020204" pitchFamily="34" charset="0"/>
              </a:rPr>
              <a:t>d’instruction</a:t>
            </a:r>
            <a:r>
              <a:rPr lang="en-GB" altLang="en-US" sz="2600" b="1" dirty="0">
                <a:solidFill>
                  <a:srgbClr val="FF0000"/>
                </a:solidFill>
                <a:ea typeface="Verdana" panose="020B0604030504040204" pitchFamily="34" charset="0"/>
                <a:cs typeface="Arial" panose="020B0604020202020204" pitchFamily="34" charset="0"/>
              </a:rPr>
              <a:t>)  </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359543" y="2759829"/>
            <a:ext cx="4107954" cy="3416320"/>
          </a:xfrm>
          <a:prstGeom prst="rect">
            <a:avLst/>
          </a:prstGeom>
          <a:noFill/>
        </p:spPr>
        <p:txBody>
          <a:bodyPr wrap="square" rtlCol="0">
            <a:spAutoFit/>
          </a:bodyPr>
          <a:lstStyle/>
          <a:p>
            <a:pPr algn="ctr"/>
            <a:r>
              <a:rPr lang="sr-Latn-RS" b="1" dirty="0"/>
              <a:t>P</a:t>
            </a:r>
            <a:r>
              <a:rPr lang="en-US" b="1" dirty="0" err="1"/>
              <a:t>recedentno</a:t>
            </a:r>
            <a:r>
              <a:rPr lang="en-US" b="1" dirty="0"/>
              <a:t> </a:t>
            </a:r>
            <a:r>
              <a:rPr lang="en-US" b="1" dirty="0" err="1"/>
              <a:t>pravo</a:t>
            </a:r>
            <a:r>
              <a:rPr lang="en-US" b="1" dirty="0"/>
              <a:t> (</a:t>
            </a:r>
            <a:r>
              <a:rPr lang="sr-Latn-RS" b="1" dirty="0"/>
              <a:t>sudija</a:t>
            </a:r>
            <a:r>
              <a:rPr lang="en-US" b="1" dirty="0"/>
              <a:t>)</a:t>
            </a:r>
          </a:p>
          <a:p>
            <a:pPr algn="just"/>
            <a:endParaRPr lang="en-US" b="1" dirty="0"/>
          </a:p>
          <a:p>
            <a:pPr marL="285750" indent="-285750" algn="just">
              <a:buFont typeface="Wingdings" panose="05000000000000000000" pitchFamily="2" charset="2"/>
              <a:buChar char="Ø"/>
            </a:pPr>
            <a:r>
              <a:rPr lang="sr-Latn-RS" sz="1800" dirty="0"/>
              <a:t>Nastupa kao delilac pravde</a:t>
            </a:r>
            <a:r>
              <a:rPr lang="en-US" sz="1800" dirty="0"/>
              <a:t>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sz="1800" dirty="0" err="1"/>
              <a:t>Uooga</a:t>
            </a:r>
            <a:r>
              <a:rPr lang="sr-Latn-RS" sz="1800" dirty="0"/>
              <a:t> u istrazi je ograničena na izdavanje ovlašćenja / naredbi policiji da izvršava istražne mere</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sz="1800" dirty="0"/>
              <a:t>Tumači zakone i donosi odluke na osnovu argumenata izloženih od strane </a:t>
            </a:r>
            <a:r>
              <a:rPr lang="sr-Latn-RS" sz="1800" dirty="0" err="1"/>
              <a:t>tuižoca</a:t>
            </a:r>
            <a:r>
              <a:rPr lang="sr-Latn-RS" sz="1800" dirty="0"/>
              <a:t> i branioca</a:t>
            </a:r>
            <a:endParaRPr lang="en-US" sz="1800" dirty="0"/>
          </a:p>
          <a:p>
            <a:pPr marL="285750" indent="-285750" algn="just">
              <a:buFont typeface="Wingdings" panose="05000000000000000000" pitchFamily="2" charset="2"/>
              <a:buChar char="Ø"/>
            </a:pPr>
            <a:endParaRPr lang="en-US"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59829"/>
            <a:ext cx="4107954" cy="3693319"/>
          </a:xfrm>
          <a:prstGeom prst="rect">
            <a:avLst/>
          </a:prstGeom>
          <a:noFill/>
        </p:spPr>
        <p:txBody>
          <a:bodyPr wrap="square" rtlCol="0">
            <a:spAutoFit/>
          </a:bodyPr>
          <a:lstStyle/>
          <a:p>
            <a:pPr algn="ctr"/>
            <a:r>
              <a:rPr lang="sr-Latn-RS" b="1" dirty="0"/>
              <a:t>K</a:t>
            </a:r>
            <a:r>
              <a:rPr lang="en-US" b="1" dirty="0" err="1"/>
              <a:t>ontinentalno</a:t>
            </a:r>
            <a:r>
              <a:rPr lang="en-US" b="1" dirty="0"/>
              <a:t> </a:t>
            </a:r>
            <a:r>
              <a:rPr lang="en-US" b="1" dirty="0" err="1"/>
              <a:t>pravo</a:t>
            </a:r>
            <a:r>
              <a:rPr lang="en-US" b="1" dirty="0"/>
              <a:t> (</a:t>
            </a:r>
            <a:r>
              <a:rPr lang="sr-Latn-RS" b="1" dirty="0"/>
              <a:t>istražni sudija</a:t>
            </a:r>
            <a:r>
              <a:rPr lang="en-US" b="1" dirty="0"/>
              <a:t>)</a:t>
            </a:r>
          </a:p>
          <a:p>
            <a:pPr algn="just"/>
            <a:endParaRPr lang="en-US" b="1" dirty="0"/>
          </a:p>
          <a:p>
            <a:pPr marL="285750" indent="-285750" algn="just">
              <a:buFont typeface="Wingdings" panose="05000000000000000000" pitchFamily="2" charset="2"/>
              <a:buChar char="Ø"/>
            </a:pPr>
            <a:r>
              <a:rPr lang="sr-Latn-RS" sz="1800" dirty="0"/>
              <a:t>Vodi krivičnu istragu</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dirty="0"/>
              <a:t>Ispituje svedoke</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dirty="0"/>
              <a:t>Široka ovlašćenja kao što je izdavanje naredbi i odlazak na uviđaj</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dirty="0"/>
              <a:t>Upućivanje predmeta na suđenje </a:t>
            </a:r>
            <a:r>
              <a:rPr lang="en-US" dirty="0"/>
              <a:t>(</a:t>
            </a:r>
            <a:r>
              <a:rPr lang="sr-Latn-RS" dirty="0" err="1"/>
              <a:t>sudećem</a:t>
            </a:r>
            <a:r>
              <a:rPr lang="sr-Latn-RS" dirty="0"/>
              <a:t> sudiji</a:t>
            </a:r>
            <a:r>
              <a:rPr lang="en-US" dirty="0"/>
              <a:t>)</a:t>
            </a:r>
            <a:endParaRPr lang="en-PK" dirty="0"/>
          </a:p>
        </p:txBody>
      </p:sp>
    </p:spTree>
    <p:extLst>
      <p:ext uri="{BB962C8B-B14F-4D97-AF65-F5344CB8AC3E}">
        <p14:creationId xmlns:p14="http://schemas.microsoft.com/office/powerpoint/2010/main" val="301621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različitih pravnih 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692771"/>
          </a:xfrm>
          <a:prstGeom prst="rect">
            <a:avLst/>
          </a:prstGeom>
        </p:spPr>
        <p:txBody>
          <a:bodyPr wrap="square">
            <a:spAutoFit/>
          </a:bodyPr>
          <a:lstStyle/>
          <a:p>
            <a:pPr algn="ctr"/>
            <a:r>
              <a:rPr lang="sr-Latn-RS" altLang="en-US" sz="2600" b="1" dirty="0">
                <a:ea typeface="Verdana" panose="020B0604030504040204" pitchFamily="34" charset="0"/>
                <a:cs typeface="Arial" panose="020B0604020202020204" pitchFamily="34" charset="0"/>
              </a:rPr>
              <a:t>Uloge i funkcije se razlikuju u različitima pravnim sistemima</a:t>
            </a:r>
            <a:endParaRPr lang="en-GB" altLang="en-US" sz="2600" b="1" dirty="0">
              <a:ea typeface="Verdana" panose="020B0604030504040204" pitchFamily="34" charset="0"/>
              <a:cs typeface="Arial" panose="020B0604020202020204" pitchFamily="34" charset="0"/>
            </a:endParaRPr>
          </a:p>
          <a:p>
            <a:pPr algn="ctr"/>
            <a:endParaRPr lang="en-GB" altLang="en-US" sz="2600" b="1" dirty="0">
              <a:ea typeface="Verdana" panose="020B0604030504040204" pitchFamily="34" charset="0"/>
              <a:cs typeface="Arial" panose="020B0604020202020204" pitchFamily="34" charset="0"/>
            </a:endParaRPr>
          </a:p>
          <a:p>
            <a:pPr algn="ctr"/>
            <a:r>
              <a:rPr lang="sr-Latn-RS" altLang="en-US" sz="2600" b="1" dirty="0">
                <a:solidFill>
                  <a:srgbClr val="FF0000"/>
                </a:solidFill>
                <a:ea typeface="Verdana" panose="020B0604030504040204" pitchFamily="34" charset="0"/>
                <a:cs typeface="Arial" panose="020B0604020202020204" pitchFamily="34" charset="0"/>
              </a:rPr>
              <a:t>Branilac</a:t>
            </a:r>
            <a:r>
              <a:rPr lang="en-GB" altLang="en-US" sz="2600" b="1" dirty="0">
                <a:solidFill>
                  <a:srgbClr val="FF0000"/>
                </a:solidFill>
                <a:ea typeface="Verdana" panose="020B0604030504040204" pitchFamily="34" charset="0"/>
                <a:cs typeface="Arial" panose="020B0604020202020204" pitchFamily="34" charset="0"/>
              </a:rPr>
              <a:t> </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359543" y="2759829"/>
            <a:ext cx="4107954" cy="3416320"/>
          </a:xfrm>
          <a:prstGeom prst="rect">
            <a:avLst/>
          </a:prstGeom>
          <a:noFill/>
        </p:spPr>
        <p:txBody>
          <a:bodyPr wrap="square" rtlCol="0">
            <a:spAutoFit/>
          </a:bodyPr>
          <a:lstStyle/>
          <a:p>
            <a:pPr algn="ctr"/>
            <a:r>
              <a:rPr lang="sr-Latn-RS" b="1" dirty="0"/>
              <a:t>P</a:t>
            </a:r>
            <a:r>
              <a:rPr lang="en-US" b="1" dirty="0" err="1"/>
              <a:t>recedentno</a:t>
            </a:r>
            <a:r>
              <a:rPr lang="en-US" b="1" dirty="0"/>
              <a:t> </a:t>
            </a:r>
            <a:r>
              <a:rPr lang="en-US" b="1" dirty="0" err="1"/>
              <a:t>pravo</a:t>
            </a:r>
            <a:endParaRPr lang="en-US" b="1" dirty="0"/>
          </a:p>
          <a:p>
            <a:pPr algn="just"/>
            <a:endParaRPr lang="en-US" b="1" dirty="0"/>
          </a:p>
          <a:p>
            <a:pPr marL="285750" indent="-285750" algn="just">
              <a:buFont typeface="Wingdings" panose="05000000000000000000" pitchFamily="2" charset="2"/>
              <a:buChar char="Ø"/>
            </a:pPr>
            <a:r>
              <a:rPr lang="sr-Latn-RS" sz="1800" dirty="0"/>
              <a:t>Zastupa osumnjičenog</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sz="1800" dirty="0"/>
              <a:t>Izlaže argumente odbrane na suđenju</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sz="1800" dirty="0"/>
              <a:t>Vrši unakrsno ispitivanje svedoka koje predloži tužilac</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dirty="0"/>
              <a:t>Može da predloži svedoke u prilog odbrane</a:t>
            </a:r>
            <a:endParaRPr lang="en-US"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59829"/>
            <a:ext cx="4107954" cy="3139321"/>
          </a:xfrm>
          <a:prstGeom prst="rect">
            <a:avLst/>
          </a:prstGeom>
          <a:noFill/>
        </p:spPr>
        <p:txBody>
          <a:bodyPr wrap="square" rtlCol="0">
            <a:spAutoFit/>
          </a:bodyPr>
          <a:lstStyle/>
          <a:p>
            <a:pPr algn="ctr"/>
            <a:r>
              <a:rPr lang="sr-Latn-RS" b="1" dirty="0"/>
              <a:t>K</a:t>
            </a:r>
            <a:r>
              <a:rPr lang="en-US" b="1" dirty="0" err="1"/>
              <a:t>ontinentalno</a:t>
            </a:r>
            <a:r>
              <a:rPr lang="en-US" b="1" dirty="0"/>
              <a:t> </a:t>
            </a:r>
            <a:r>
              <a:rPr lang="en-US" b="1" dirty="0" err="1"/>
              <a:t>pravo</a:t>
            </a:r>
            <a:endParaRPr lang="en-US" b="1" dirty="0"/>
          </a:p>
          <a:p>
            <a:pPr algn="just"/>
            <a:endParaRPr lang="en-US" b="1" dirty="0"/>
          </a:p>
          <a:p>
            <a:pPr marL="285750" indent="-285750" algn="just">
              <a:buFont typeface="Wingdings" panose="05000000000000000000" pitchFamily="2" charset="2"/>
              <a:buChar char="Ø"/>
            </a:pPr>
            <a:r>
              <a:rPr lang="sr-Latn-RS" sz="1800" dirty="0"/>
              <a:t>Igra nezavisnu ulogu</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dirty="0"/>
              <a:t>Ograničena uloga</a:t>
            </a:r>
            <a:r>
              <a:rPr lang="en-US" dirty="0"/>
              <a:t>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dirty="0"/>
              <a:t>U nekim sistemima, nije prisutan prilikom ispitivanja svedoka</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sr-Latn-RS" dirty="0"/>
              <a:t>Obično mu je zabranjeno da kontaktira svedoke</a:t>
            </a:r>
            <a:endParaRPr lang="en-PK" dirty="0"/>
          </a:p>
        </p:txBody>
      </p:sp>
    </p:spTree>
    <p:extLst>
      <p:ext uri="{BB962C8B-B14F-4D97-AF65-F5344CB8AC3E}">
        <p14:creationId xmlns:p14="http://schemas.microsoft.com/office/powerpoint/2010/main" val="134685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r>
              <a:rPr lang="en-GB" sz="3200" b="1" dirty="0">
                <a:solidFill>
                  <a:schemeClr val="bg1"/>
                </a:solidFill>
              </a:rPr>
              <a:t> </a:t>
            </a:r>
            <a:br>
              <a:rPr lang="sr-Latn-RS" sz="3200" b="1" dirty="0">
                <a:solidFill>
                  <a:schemeClr val="bg1"/>
                </a:solidFill>
              </a:rPr>
            </a:br>
            <a:r>
              <a:rPr lang="en-GB" sz="3200" b="1" dirty="0">
                <a:solidFill>
                  <a:schemeClr val="bg1"/>
                </a:solidFill>
              </a:rPr>
              <a:t>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880241"/>
          </a:xfrm>
          <a:prstGeom prst="rect">
            <a:avLst/>
          </a:prstGeom>
        </p:spPr>
        <p:txBody>
          <a:bodyPr wrap="square">
            <a:spAutoFit/>
          </a:bodyPr>
          <a:lstStyle/>
          <a:p>
            <a:pPr algn="ctr" eaLnBrk="1" hangingPunct="1">
              <a:lnSpc>
                <a:spcPct val="80000"/>
              </a:lnSpc>
            </a:pPr>
            <a:br>
              <a:rPr lang="en-GB" sz="3200" b="1" dirty="0">
                <a:ea typeface="ＭＳ Ｐゴシック" charset="0"/>
                <a:cs typeface="ＭＳ Ｐゴシック" charset="0"/>
              </a:rPr>
            </a:br>
            <a:r>
              <a:rPr lang="sr-Latn-RS" sz="3200" b="1" dirty="0">
                <a:ea typeface="ＭＳ Ｐゴシック" charset="0"/>
                <a:cs typeface="ＭＳ Ｐゴシック" charset="0"/>
              </a:rPr>
              <a:t>I</a:t>
            </a:r>
            <a:r>
              <a:rPr lang="en-GB" sz="3200" b="1" dirty="0" err="1">
                <a:ea typeface="ＭＳ Ｐゴシック" charset="0"/>
                <a:cs typeface="ＭＳ Ｐゴシック" charset="0"/>
              </a:rPr>
              <a:t>zazov</a:t>
            </a:r>
            <a:r>
              <a:rPr lang="en-GB" sz="3200" b="1" dirty="0">
                <a:ea typeface="ＭＳ Ｐゴシック" charset="0"/>
                <a:cs typeface="ＭＳ Ｐゴシック" charset="0"/>
              </a:rPr>
              <a:t> </a:t>
            </a:r>
            <a:r>
              <a:rPr lang="sr-Latn-RS" sz="3200" b="1" dirty="0">
                <a:ea typeface="ＭＳ Ｐゴシック" charset="0"/>
                <a:cs typeface="ＭＳ Ｐゴシック" charset="0"/>
              </a:rPr>
              <a:t>brzine</a:t>
            </a:r>
            <a:endParaRPr lang="en-GB" sz="3200" dirty="0"/>
          </a:p>
        </p:txBody>
      </p:sp>
      <p:pic>
        <p:nvPicPr>
          <p:cNvPr id="6" name="Picture 5">
            <a:extLst>
              <a:ext uri="{FF2B5EF4-FFF2-40B4-BE49-F238E27FC236}">
                <a16:creationId xmlns:a16="http://schemas.microsoft.com/office/drawing/2014/main" id="{D8B6606F-A768-441C-B672-2EC79E8D6F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8597" y="4267758"/>
            <a:ext cx="1886803" cy="1886803"/>
          </a:xfrm>
          <a:prstGeom prst="rect">
            <a:avLst/>
          </a:prstGeom>
        </p:spPr>
      </p:pic>
    </p:spTree>
    <p:extLst>
      <p:ext uri="{BB962C8B-B14F-4D97-AF65-F5344CB8AC3E}">
        <p14:creationId xmlns:p14="http://schemas.microsoft.com/office/powerpoint/2010/main" val="206415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različitih pravnih 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068851"/>
            <a:ext cx="8366432" cy="5509200"/>
          </a:xfrm>
          <a:prstGeom prst="rect">
            <a:avLst/>
          </a:prstGeom>
        </p:spPr>
        <p:txBody>
          <a:bodyPr wrap="square">
            <a:spAutoFit/>
          </a:bodyPr>
          <a:lstStyle/>
          <a:p>
            <a:pPr marL="342900" indent="-342900" algn="just">
              <a:buFont typeface="Wingdings" pitchFamily="2" charset="2"/>
              <a:buChar char="ü"/>
            </a:pPr>
            <a:r>
              <a:rPr lang="sr-Latn-RS" sz="2200" b="1" dirty="0">
                <a:ea typeface="Verdana" panose="020B0604030504040204" pitchFamily="34" charset="0"/>
                <a:cs typeface="Arial" panose="020B0604020202020204" pitchFamily="34" charset="0"/>
              </a:rPr>
              <a:t>Dvostruka inkriminacija</a:t>
            </a:r>
            <a:endParaRPr lang="en-US" sz="22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en-US" sz="2200" dirty="0">
                <a:ea typeface="Verdana" panose="020B0604030504040204" pitchFamily="34" charset="0"/>
                <a:cs typeface="Arial" panose="020B0604020202020204" pitchFamily="34" charset="0"/>
              </a:rPr>
              <a:t>M</a:t>
            </a:r>
            <a:r>
              <a:rPr lang="sr-Latn-RS" sz="2200" dirty="0">
                <a:ea typeface="Verdana" panose="020B0604030504040204" pitchFamily="34" charset="0"/>
                <a:cs typeface="Arial" panose="020B0604020202020204" pitchFamily="34" charset="0"/>
              </a:rPr>
              <a:t>noge zemlje zahtevaju dvostruku inkriminaciju da bi pržile </a:t>
            </a:r>
            <a:r>
              <a:rPr lang="en-US" sz="2200" dirty="0" err="1">
                <a:ea typeface="Verdana" panose="020B0604030504040204" pitchFamily="34" charset="0"/>
                <a:cs typeface="Arial" panose="020B0604020202020204" pitchFamily="34" charset="0"/>
              </a:rPr>
              <a:t>uzajamn</a:t>
            </a:r>
            <a:r>
              <a:rPr lang="sr-Latn-RS" sz="2200" dirty="0">
                <a:ea typeface="Verdana" panose="020B0604030504040204" pitchFamily="34" charset="0"/>
                <a:cs typeface="Arial" panose="020B0604020202020204" pitchFamily="34" charset="0"/>
              </a:rPr>
              <a:t>u</a:t>
            </a:r>
            <a:r>
              <a:rPr lang="en-US" sz="2200" dirty="0">
                <a:ea typeface="Verdana" panose="020B0604030504040204" pitchFamily="34" charset="0"/>
                <a:cs typeface="Arial" panose="020B0604020202020204" pitchFamily="34" charset="0"/>
              </a:rPr>
              <a:t> </a:t>
            </a:r>
            <a:r>
              <a:rPr lang="en-US" sz="2200" dirty="0" err="1">
                <a:ea typeface="Verdana" panose="020B0604030504040204" pitchFamily="34" charset="0"/>
                <a:cs typeface="Arial" panose="020B0604020202020204" pitchFamily="34" charset="0"/>
              </a:rPr>
              <a:t>pomo</a:t>
            </a:r>
            <a:r>
              <a:rPr lang="sr-Latn-RS" sz="2200" dirty="0">
                <a:ea typeface="Verdana" panose="020B0604030504040204" pitchFamily="34" charset="0"/>
                <a:cs typeface="Arial" panose="020B0604020202020204" pitchFamily="34" charset="0"/>
              </a:rPr>
              <a:t>ć drugim zemljama</a:t>
            </a:r>
            <a:r>
              <a:rPr lang="en-US" sz="2200" dirty="0">
                <a:ea typeface="Verdana" panose="020B0604030504040204" pitchFamily="34" charset="0"/>
                <a:cs typeface="Arial" panose="020B0604020202020204" pitchFamily="34" charset="0"/>
              </a:rPr>
              <a:t>. T</a:t>
            </a:r>
            <a:r>
              <a:rPr lang="sr-Latn-RS" sz="2200" dirty="0">
                <a:ea typeface="Verdana" panose="020B0604030504040204" pitchFamily="34" charset="0"/>
                <a:cs typeface="Arial" panose="020B0604020202020204" pitchFamily="34" charset="0"/>
              </a:rPr>
              <a:t>o takođe dozvoljava i </a:t>
            </a:r>
            <a:r>
              <a:rPr lang="sr-Latn-RS" sz="2200" dirty="0" err="1">
                <a:ea typeface="Verdana" panose="020B0604030504040204" pitchFamily="34" charset="0"/>
                <a:cs typeface="Arial" panose="020B0604020202020204" pitchFamily="34" charset="0"/>
              </a:rPr>
              <a:t>Buimpeštanska</a:t>
            </a:r>
            <a:r>
              <a:rPr lang="sr-Latn-RS" sz="2200" dirty="0">
                <a:ea typeface="Verdana" panose="020B0604030504040204" pitchFamily="34" charset="0"/>
                <a:cs typeface="Arial" panose="020B0604020202020204" pitchFamily="34" charset="0"/>
              </a:rPr>
              <a:t> konvencija</a:t>
            </a: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sz="2200" dirty="0">
                <a:ea typeface="Verdana" panose="020B0604030504040204" pitchFamily="34" charset="0"/>
                <a:cs typeface="Arial" panose="020B0604020202020204" pitchFamily="34" charset="0"/>
              </a:rPr>
              <a:t>Ove zemlje će sarađivati samo u pogledu dela koja su učinjena u drugoj jurisdikciji ka koja bi da su učinjena u njihovoj sopstvenoj jurisdikciji predstavljala krivično delo</a:t>
            </a: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sz="2200" dirty="0">
                <a:ea typeface="Verdana" panose="020B0604030504040204" pitchFamily="34" charset="0"/>
                <a:cs typeface="Arial" panose="020B0604020202020204" pitchFamily="34" charset="0"/>
              </a:rPr>
              <a:t>Mogu postojati izazovi u tumačenju dvostruke inkriminacije zbog identifikovanih problema sa jezikom i terminologijom</a:t>
            </a: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endParaRPr lang="en-US" sz="2200"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en-GB" sz="2200" b="1" dirty="0" err="1"/>
              <a:t>Terminolog</a:t>
            </a:r>
            <a:r>
              <a:rPr lang="sr-Latn-RS" sz="2200" b="1" dirty="0" err="1"/>
              <a:t>ija</a:t>
            </a:r>
            <a:r>
              <a:rPr lang="sr-Latn-RS" sz="2200" b="1" dirty="0"/>
              <a:t> krivičnih dela </a:t>
            </a:r>
            <a:r>
              <a:rPr lang="sr-Latn-RS" sz="2200" dirty="0"/>
              <a:t>se razlikuje</a:t>
            </a:r>
            <a:r>
              <a:rPr lang="en-GB" sz="2200" dirty="0"/>
              <a:t>: </a:t>
            </a:r>
          </a:p>
          <a:p>
            <a:pPr marL="800100" lvl="1" indent="-342900" algn="just">
              <a:buFont typeface="Wingdings" pitchFamily="2" charset="2"/>
              <a:buChar char="ü"/>
            </a:pPr>
            <a:r>
              <a:rPr lang="sr-Latn-RS" sz="2200" dirty="0"/>
              <a:t>Terminologija koja se koristi za krivična dela se razlikuje u različitim sistemima </a:t>
            </a:r>
            <a:r>
              <a:rPr lang="en-GB" sz="2200" dirty="0"/>
              <a:t>(</a:t>
            </a:r>
            <a:r>
              <a:rPr lang="en-GB" sz="2200" dirty="0" err="1"/>
              <a:t>precedentno</a:t>
            </a:r>
            <a:r>
              <a:rPr lang="en-GB" sz="2200" dirty="0"/>
              <a:t> </a:t>
            </a:r>
            <a:r>
              <a:rPr lang="en-GB" sz="2200" dirty="0" err="1"/>
              <a:t>pravo</a:t>
            </a:r>
            <a:r>
              <a:rPr lang="en-GB" sz="2200" dirty="0"/>
              <a:t>: </a:t>
            </a:r>
            <a:r>
              <a:rPr lang="sr-Latn-RS" sz="2200" dirty="0"/>
              <a:t>udruživanje</a:t>
            </a:r>
            <a:r>
              <a:rPr lang="en-GB" sz="2200" dirty="0"/>
              <a:t> / </a:t>
            </a:r>
            <a:r>
              <a:rPr lang="en-GB" sz="2200" dirty="0" err="1"/>
              <a:t>kontinentalno</a:t>
            </a:r>
            <a:r>
              <a:rPr lang="en-GB" sz="2200" dirty="0"/>
              <a:t> </a:t>
            </a:r>
            <a:r>
              <a:rPr lang="en-GB" sz="2200" dirty="0" err="1"/>
              <a:t>pravo</a:t>
            </a:r>
            <a:r>
              <a:rPr lang="en-GB" sz="2200" dirty="0"/>
              <a:t>: association de </a:t>
            </a:r>
            <a:r>
              <a:rPr lang="en-GB" sz="2200" dirty="0" err="1"/>
              <a:t>malfaiteurs</a:t>
            </a:r>
            <a:r>
              <a:rPr lang="en-GB" sz="2200" dirty="0"/>
              <a:t>) </a:t>
            </a:r>
          </a:p>
          <a:p>
            <a:pPr marL="800100" lvl="1" indent="-342900" algn="just">
              <a:buFont typeface="Wingdings" pitchFamily="2" charset="2"/>
              <a:buChar char="ü"/>
            </a:pPr>
            <a:r>
              <a:rPr lang="sr-Latn-RS" sz="2200" dirty="0"/>
              <a:t>To može predstavljati izazov u tumačenju dvostruke inkriminacije</a:t>
            </a:r>
            <a:endParaRPr lang="en-GB" sz="2200" dirty="0"/>
          </a:p>
        </p:txBody>
      </p:sp>
    </p:spTree>
    <p:extLst>
      <p:ext uri="{BB962C8B-B14F-4D97-AF65-F5344CB8AC3E}">
        <p14:creationId xmlns:p14="http://schemas.microsoft.com/office/powerpoint/2010/main" val="3400111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sr-Latn-RS" sz="3200" b="1" dirty="0"/>
              <a:t>različitih pravnih 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056101" cy="4154984"/>
          </a:xfrm>
          <a:prstGeom prst="rect">
            <a:avLst/>
          </a:prstGeom>
        </p:spPr>
        <p:txBody>
          <a:bodyPr wrap="square">
            <a:spAutoFit/>
          </a:bodyPr>
          <a:lstStyle/>
          <a:p>
            <a:pPr marL="342900" indent="-342900" algn="just">
              <a:buFont typeface="Wingdings" pitchFamily="2" charset="2"/>
              <a:buChar char="ü"/>
            </a:pPr>
            <a:r>
              <a:rPr lang="sr-Latn-RS" altLang="en-US" sz="2200" b="1" dirty="0">
                <a:ea typeface="Verdana" panose="020B0604030504040204" pitchFamily="34" charset="0"/>
                <a:cs typeface="Arial" panose="020B0604020202020204" pitchFamily="34" charset="0"/>
              </a:rPr>
              <a:t>Procesna terminologija </a:t>
            </a:r>
            <a:r>
              <a:rPr lang="sr-Latn-RS" altLang="en-US" sz="2200" dirty="0">
                <a:ea typeface="Verdana" panose="020B0604030504040204" pitchFamily="34" charset="0"/>
                <a:cs typeface="Arial" panose="020B0604020202020204" pitchFamily="34" charset="0"/>
              </a:rPr>
              <a:t>se razlikuje</a:t>
            </a:r>
            <a:r>
              <a:rPr lang="en-GB" altLang="en-US" sz="2200" dirty="0">
                <a:ea typeface="Verdana" panose="020B0604030504040204" pitchFamily="34" charset="0"/>
                <a:cs typeface="Arial" panose="020B0604020202020204" pitchFamily="34" charset="0"/>
              </a:rPr>
              <a:t>:</a:t>
            </a:r>
          </a:p>
          <a:p>
            <a:pPr marL="800100" lvl="1" indent="-342900" algn="just">
              <a:buFont typeface="Wingdings" pitchFamily="2" charset="2"/>
              <a:buChar char="ü"/>
            </a:pPr>
            <a:r>
              <a:rPr lang="sr-Latn-RS" altLang="en-US" sz="2200" dirty="0">
                <a:ea typeface="Verdana" panose="020B0604030504040204" pitchFamily="34" charset="0"/>
                <a:cs typeface="Arial" panose="020B0604020202020204" pitchFamily="34" charset="0"/>
              </a:rPr>
              <a:t>Pojmovi</a:t>
            </a:r>
            <a:r>
              <a:rPr lang="en-GB" altLang="en-US" sz="2200" dirty="0">
                <a:ea typeface="Verdana" panose="020B0604030504040204" pitchFamily="34" charset="0"/>
                <a:cs typeface="Arial" panose="020B0604020202020204" pitchFamily="34" charset="0"/>
              </a:rPr>
              <a:t> </a:t>
            </a:r>
            <a:r>
              <a:rPr lang="sr-Latn-RS" altLang="en-US" sz="2200" dirty="0">
                <a:ea typeface="Verdana" panose="020B0604030504040204" pitchFamily="34" charset="0"/>
                <a:cs typeface="Arial" panose="020B0604020202020204" pitchFamily="34" charset="0"/>
              </a:rPr>
              <a:t>„</a:t>
            </a:r>
            <a:r>
              <a:rPr lang="en-GB" altLang="en-US" sz="2200" i="1" dirty="0">
                <a:ea typeface="Verdana" panose="020B0604030504040204" pitchFamily="34" charset="0"/>
                <a:cs typeface="Arial" panose="020B0604020202020204" pitchFamily="34" charset="0"/>
              </a:rPr>
              <a:t>affidavit</a:t>
            </a:r>
            <a:r>
              <a:rPr lang="en-GB" altLang="en-US" sz="2200" dirty="0">
                <a:ea typeface="Verdana" panose="020B0604030504040204" pitchFamily="34" charset="0"/>
                <a:cs typeface="Arial" panose="020B0604020202020204" pitchFamily="34" charset="0"/>
              </a:rPr>
              <a:t>”</a:t>
            </a:r>
            <a:r>
              <a:rPr lang="sr-Latn-RS"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i</a:t>
            </a:r>
            <a:r>
              <a:rPr lang="en-GB" altLang="en-US" sz="2200" dirty="0">
                <a:ea typeface="Verdana" panose="020B0604030504040204" pitchFamily="34" charset="0"/>
                <a:cs typeface="Arial" panose="020B0604020202020204" pitchFamily="34" charset="0"/>
              </a:rPr>
              <a:t> </a:t>
            </a:r>
            <a:r>
              <a:rPr lang="sr-Latn-RS" altLang="en-US" sz="2200" dirty="0">
                <a:ea typeface="Verdana" panose="020B0604030504040204" pitchFamily="34" charset="0"/>
                <a:cs typeface="Arial" panose="020B0604020202020204" pitchFamily="34" charset="0"/>
              </a:rPr>
              <a:t>„</a:t>
            </a:r>
            <a:r>
              <a:rPr lang="en-GB" altLang="en-US" sz="2200" i="1" dirty="0">
                <a:ea typeface="Verdana" panose="020B0604030504040204" pitchFamily="34" charset="0"/>
                <a:cs typeface="Arial" panose="020B0604020202020204" pitchFamily="34" charset="0"/>
              </a:rPr>
              <a:t>writ of </a:t>
            </a:r>
            <a:r>
              <a:rPr lang="en-GB" altLang="en-US" sz="2200" i="1" dirty="0" err="1">
                <a:ea typeface="Verdana" panose="020B0604030504040204" pitchFamily="34" charset="0"/>
                <a:cs typeface="Arial" panose="020B0604020202020204" pitchFamily="34" charset="0"/>
              </a:rPr>
              <a:t>habe</a:t>
            </a:r>
            <a:r>
              <a:rPr lang="sr-Latn-RS" altLang="en-US" sz="2200" i="1" dirty="0">
                <a:ea typeface="Verdana" panose="020B0604030504040204" pitchFamily="34" charset="0"/>
                <a:cs typeface="Arial" panose="020B0604020202020204" pitchFamily="34" charset="0"/>
              </a:rPr>
              <a:t>a</a:t>
            </a:r>
            <a:r>
              <a:rPr lang="en-GB" altLang="en-US" sz="2200" i="1" dirty="0">
                <a:ea typeface="Verdana" panose="020B0604030504040204" pitchFamily="34" charset="0"/>
                <a:cs typeface="Arial" panose="020B0604020202020204" pitchFamily="34" charset="0"/>
              </a:rPr>
              <a:t>s corpus</a:t>
            </a:r>
            <a:r>
              <a:rPr lang="en-GB" altLang="en-US" sz="2200" dirty="0">
                <a:ea typeface="Verdana" panose="020B0604030504040204" pitchFamily="34" charset="0"/>
                <a:cs typeface="Arial" panose="020B0604020202020204" pitchFamily="34" charset="0"/>
              </a:rPr>
              <a:t>” </a:t>
            </a:r>
            <a:r>
              <a:rPr lang="sr-Latn-RS" altLang="en-US" sz="2200" dirty="0">
                <a:ea typeface="Verdana" panose="020B0604030504040204" pitchFamily="34" charset="0"/>
                <a:cs typeface="Arial" panose="020B0604020202020204" pitchFamily="34" charset="0"/>
              </a:rPr>
              <a:t>možda nisu poznati praktičarima kontinentalnog prava</a:t>
            </a:r>
            <a:endParaRPr lang="en-GB" alt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altLang="en-US" sz="2200" dirty="0">
                <a:ea typeface="Verdana" panose="020B0604030504040204" pitchFamily="34" charset="0"/>
                <a:cs typeface="Arial" panose="020B0604020202020204" pitchFamily="34" charset="0"/>
              </a:rPr>
              <a:t>Pojmovi</a:t>
            </a:r>
            <a:r>
              <a:rPr lang="en-GB" altLang="en-US" sz="2200" dirty="0">
                <a:ea typeface="Verdana" panose="020B0604030504040204" pitchFamily="34" charset="0"/>
                <a:cs typeface="Arial" panose="020B0604020202020204" pitchFamily="34" charset="0"/>
              </a:rPr>
              <a:t> </a:t>
            </a:r>
            <a:r>
              <a:rPr lang="sr-Latn-RS" altLang="en-US" sz="2200" dirty="0">
                <a:ea typeface="Verdana" panose="020B0604030504040204" pitchFamily="34" charset="0"/>
                <a:cs typeface="Arial" panose="020B0604020202020204" pitchFamily="34" charset="0"/>
              </a:rPr>
              <a:t>„</a:t>
            </a:r>
            <a:r>
              <a:rPr lang="en-GB" altLang="en-US" sz="2200" i="1" dirty="0">
                <a:ea typeface="Verdana" panose="020B0604030504040204" pitchFamily="34" charset="0"/>
                <a:cs typeface="Arial" panose="020B0604020202020204" pitchFamily="34" charset="0"/>
              </a:rPr>
              <a:t>commission </a:t>
            </a:r>
            <a:r>
              <a:rPr lang="en-GB" altLang="en-US" sz="2200" i="1" dirty="0" err="1">
                <a:ea typeface="Verdana" panose="020B0604030504040204" pitchFamily="34" charset="0"/>
                <a:cs typeface="Arial" panose="020B0604020202020204" pitchFamily="34" charset="0"/>
              </a:rPr>
              <a:t>rotago</a:t>
            </a:r>
            <a:r>
              <a:rPr lang="sr-Latn-RS" altLang="en-US" sz="2200" i="1" dirty="0">
                <a:ea typeface="Verdana" panose="020B0604030504040204" pitchFamily="34" charset="0"/>
                <a:cs typeface="Arial" panose="020B0604020202020204" pitchFamily="34" charset="0"/>
              </a:rPr>
              <a:t>i</a:t>
            </a:r>
            <a:r>
              <a:rPr lang="en-GB" altLang="en-US" sz="2200" i="1" dirty="0">
                <a:ea typeface="Verdana" panose="020B0604030504040204" pitchFamily="34" charset="0"/>
                <a:cs typeface="Arial" panose="020B0604020202020204" pitchFamily="34" charset="0"/>
              </a:rPr>
              <a:t>r</a:t>
            </a:r>
            <a:r>
              <a:rPr lang="sr-Latn-RS" altLang="en-US" sz="2200" i="1" dirty="0">
                <a:ea typeface="Verdana" panose="020B0604030504040204" pitchFamily="34" charset="0"/>
                <a:cs typeface="Arial" panose="020B0604020202020204" pitchFamily="34" charset="0"/>
              </a:rPr>
              <a:t>e</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i</a:t>
            </a:r>
            <a:r>
              <a:rPr lang="en-GB" altLang="en-US" sz="2200" dirty="0">
                <a:ea typeface="Verdana" panose="020B0604030504040204" pitchFamily="34" charset="0"/>
                <a:cs typeface="Arial" panose="020B0604020202020204" pitchFamily="34" charset="0"/>
              </a:rPr>
              <a:t> </a:t>
            </a:r>
            <a:r>
              <a:rPr lang="sr-Latn-RS" altLang="en-US" sz="2200" dirty="0">
                <a:ea typeface="Verdana" panose="020B0604030504040204" pitchFamily="34" charset="0"/>
                <a:cs typeface="Arial" panose="020B0604020202020204" pitchFamily="34" charset="0"/>
              </a:rPr>
              <a:t>„</a:t>
            </a:r>
            <a:r>
              <a:rPr lang="en-GB" sz="2200" i="1" dirty="0"/>
              <a:t>procès-verbal</a:t>
            </a:r>
            <a:r>
              <a:rPr lang="en-GB" sz="2200" dirty="0"/>
              <a:t>” </a:t>
            </a:r>
            <a:r>
              <a:rPr lang="en-GB" sz="2200" dirty="0">
                <a:ea typeface="Verdana" panose="020B0604030504040204" pitchFamily="34" charset="0"/>
                <a:cs typeface="Arial" panose="020B0604020202020204" pitchFamily="34" charset="0"/>
              </a:rPr>
              <a:t>m</a:t>
            </a:r>
            <a:r>
              <a:rPr lang="sr-Latn-RS" sz="2200" dirty="0" err="1">
                <a:ea typeface="Verdana" panose="020B0604030504040204" pitchFamily="34" charset="0"/>
                <a:cs typeface="Arial" panose="020B0604020202020204" pitchFamily="34" charset="0"/>
              </a:rPr>
              <a:t>ožda</a:t>
            </a:r>
            <a:r>
              <a:rPr lang="sr-Latn-RS" sz="2200" dirty="0">
                <a:ea typeface="Verdana" panose="020B0604030504040204" pitchFamily="34" charset="0"/>
                <a:cs typeface="Arial" panose="020B0604020202020204" pitchFamily="34" charset="0"/>
              </a:rPr>
              <a:t> nisu poznati praktičarima </a:t>
            </a:r>
            <a:r>
              <a:rPr lang="en-GB" sz="2200" dirty="0" err="1">
                <a:ea typeface="Verdana" panose="020B0604030504040204" pitchFamily="34" charset="0"/>
                <a:cs typeface="Arial" panose="020B0604020202020204" pitchFamily="34" charset="0"/>
              </a:rPr>
              <a:t>precedentno</a:t>
            </a:r>
            <a:r>
              <a:rPr lang="sr-Latn-RS" sz="2200" dirty="0">
                <a:ea typeface="Verdana" panose="020B0604030504040204" pitchFamily="34" charset="0"/>
                <a:cs typeface="Arial" panose="020B0604020202020204" pitchFamily="34" charset="0"/>
              </a:rPr>
              <a:t>g</a:t>
            </a:r>
            <a:r>
              <a:rPr lang="en-GB" sz="2200" dirty="0">
                <a:ea typeface="Verdana" panose="020B0604030504040204" pitchFamily="34" charset="0"/>
                <a:cs typeface="Arial" panose="020B0604020202020204" pitchFamily="34" charset="0"/>
              </a:rPr>
              <a:t> </a:t>
            </a:r>
            <a:r>
              <a:rPr lang="en-GB" sz="2200" dirty="0" err="1">
                <a:ea typeface="Verdana" panose="020B0604030504040204" pitchFamily="34" charset="0"/>
                <a:cs typeface="Arial" panose="020B0604020202020204" pitchFamily="34" charset="0"/>
              </a:rPr>
              <a:t>prav</a:t>
            </a:r>
            <a:r>
              <a:rPr lang="sr-Latn-RS" sz="2200" dirty="0">
                <a:ea typeface="Verdana" panose="020B0604030504040204" pitchFamily="34" charset="0"/>
                <a:cs typeface="Arial" panose="020B0604020202020204" pitchFamily="34" charset="0"/>
              </a:rPr>
              <a:t>a</a:t>
            </a:r>
            <a:r>
              <a:rPr lang="en-GB" sz="2200" dirty="0">
                <a:ea typeface="Verdana" panose="020B0604030504040204" pitchFamily="34" charset="0"/>
                <a:cs typeface="Arial" panose="020B0604020202020204" pitchFamily="34" charset="0"/>
              </a:rPr>
              <a:t> </a:t>
            </a:r>
          </a:p>
          <a:p>
            <a:pPr marL="342900" indent="-342900" algn="just">
              <a:buFont typeface="Wingdings" pitchFamily="2" charset="2"/>
              <a:buChar char="ü"/>
            </a:pPr>
            <a:endParaRPr lang="en-US" sz="2200" b="1"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sr-Latn-RS" sz="2200" b="1" dirty="0">
                <a:ea typeface="Verdana" panose="020B0604030504040204" pitchFamily="34" charset="0"/>
                <a:cs typeface="Arial" panose="020B0604020202020204" pitchFamily="34" charset="0"/>
              </a:rPr>
              <a:t>Čuvanje tajnosti</a:t>
            </a:r>
            <a:endParaRPr lang="en-US" sz="22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sz="2200" dirty="0">
                <a:ea typeface="Verdana" panose="020B0604030504040204" pitchFamily="34" charset="0"/>
                <a:cs typeface="Arial" panose="020B0604020202020204" pitchFamily="34" charset="0"/>
              </a:rPr>
              <a:t>U mnogim zemljama </a:t>
            </a:r>
            <a:r>
              <a:rPr lang="en-US" sz="2200" dirty="0" err="1">
                <a:ea typeface="Verdana" panose="020B0604030504040204" pitchFamily="34" charset="0"/>
                <a:cs typeface="Arial" panose="020B0604020202020204" pitchFamily="34" charset="0"/>
              </a:rPr>
              <a:t>precedentno</a:t>
            </a:r>
            <a:r>
              <a:rPr lang="sr-Latn-RS" sz="2200" dirty="0">
                <a:ea typeface="Verdana" panose="020B0604030504040204" pitchFamily="34" charset="0"/>
                <a:cs typeface="Arial" panose="020B0604020202020204" pitchFamily="34" charset="0"/>
              </a:rPr>
              <a:t>g</a:t>
            </a:r>
            <a:r>
              <a:rPr lang="en-US" sz="2200" dirty="0">
                <a:ea typeface="Verdana" panose="020B0604030504040204" pitchFamily="34" charset="0"/>
                <a:cs typeface="Arial" panose="020B0604020202020204" pitchFamily="34" charset="0"/>
              </a:rPr>
              <a:t> </a:t>
            </a:r>
            <a:r>
              <a:rPr lang="en-US" sz="2200" dirty="0" err="1">
                <a:ea typeface="Verdana" panose="020B0604030504040204" pitchFamily="34" charset="0"/>
                <a:cs typeface="Arial" panose="020B0604020202020204" pitchFamily="34" charset="0"/>
              </a:rPr>
              <a:t>prav</a:t>
            </a:r>
            <a:r>
              <a:rPr lang="sr-Latn-RS" sz="2200" dirty="0">
                <a:ea typeface="Verdana" panose="020B0604030504040204" pitchFamily="34" charset="0"/>
                <a:cs typeface="Arial" panose="020B0604020202020204" pitchFamily="34" charset="0"/>
              </a:rPr>
              <a:t>a ne može se sačuvati tajnost pošto se od njih zahteva da dostave kopiju dokaza optuženom </a:t>
            </a:r>
            <a:r>
              <a:rPr lang="en-US" sz="2200" dirty="0">
                <a:ea typeface="Verdana" panose="020B0604030504040204" pitchFamily="34" charset="0"/>
                <a:cs typeface="Arial" panose="020B0604020202020204" pitchFamily="34" charset="0"/>
              </a:rPr>
              <a:t>– </a:t>
            </a:r>
            <a:r>
              <a:rPr lang="sr-Latn-RS" sz="2200" dirty="0">
                <a:ea typeface="Verdana" panose="020B0604030504040204" pitchFamily="34" charset="0"/>
                <a:cs typeface="Arial" panose="020B0604020202020204" pitchFamily="34" charset="0"/>
              </a:rPr>
              <a:t>što od nje čini javnu ispravu</a:t>
            </a: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endParaRPr lang="en-GB" sz="2200" dirty="0"/>
          </a:p>
          <a:p>
            <a:pPr marL="800100" lvl="1" indent="-342900" algn="just">
              <a:buFont typeface="Wingdings" pitchFamily="2" charset="2"/>
              <a:buChar char="ü"/>
            </a:pPr>
            <a:endParaRPr lang="en-GB" sz="2200" dirty="0"/>
          </a:p>
        </p:txBody>
      </p:sp>
    </p:spTree>
    <p:extLst>
      <p:ext uri="{BB962C8B-B14F-4D97-AF65-F5344CB8AC3E}">
        <p14:creationId xmlns:p14="http://schemas.microsoft.com/office/powerpoint/2010/main" val="2674490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Izazov</a:t>
            </a:r>
            <a:r>
              <a:rPr lang="en-GB" sz="3200" b="1" dirty="0"/>
              <a:t> </a:t>
            </a:r>
            <a:r>
              <a:rPr lang="en-GB" sz="3200" b="1" dirty="0" err="1"/>
              <a:t>različitih</a:t>
            </a:r>
            <a:r>
              <a:rPr lang="en-GB" sz="3200" b="1" dirty="0"/>
              <a:t> </a:t>
            </a:r>
            <a:r>
              <a:rPr lang="en-GB" sz="3200" b="1" dirty="0" err="1"/>
              <a:t>pravnih</a:t>
            </a:r>
            <a:r>
              <a:rPr lang="en-GB" sz="3200" b="1" dirty="0"/>
              <a:t> </a:t>
            </a:r>
            <a:r>
              <a:rPr lang="en-GB" sz="3200" b="1" dirty="0" err="1"/>
              <a:t>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056101" cy="4154984"/>
          </a:xfrm>
          <a:prstGeom prst="rect">
            <a:avLst/>
          </a:prstGeom>
        </p:spPr>
        <p:txBody>
          <a:bodyPr wrap="square">
            <a:spAutoFit/>
          </a:bodyPr>
          <a:lstStyle/>
          <a:p>
            <a:pPr marL="342900" indent="-342900" algn="just">
              <a:buFont typeface="Wingdings" pitchFamily="2" charset="2"/>
              <a:buChar char="ü"/>
            </a:pPr>
            <a:r>
              <a:rPr lang="sr-Latn-RS" sz="2200" b="1" dirty="0"/>
              <a:t>Identifikacija fizičkih lica</a:t>
            </a:r>
            <a:r>
              <a:rPr lang="en-GB" sz="2200" b="1" dirty="0"/>
              <a:t> </a:t>
            </a:r>
          </a:p>
          <a:p>
            <a:pPr marL="800100" lvl="1" indent="-342900" algn="just">
              <a:buFont typeface="Wingdings" pitchFamily="2" charset="2"/>
              <a:buChar char="ü"/>
            </a:pPr>
            <a:r>
              <a:rPr lang="sr-Latn-RS" sz="2200" dirty="0"/>
              <a:t>U mnogim zemljama (uključujući zemlje sa uticajima islamske </a:t>
            </a:r>
            <a:r>
              <a:rPr lang="en-GB" sz="2200" dirty="0" err="1"/>
              <a:t>pravn</a:t>
            </a:r>
            <a:r>
              <a:rPr lang="sr-Latn-RS" sz="2200" dirty="0"/>
              <a:t>e</a:t>
            </a:r>
            <a:r>
              <a:rPr lang="en-GB" sz="2200" dirty="0"/>
              <a:t> </a:t>
            </a:r>
            <a:r>
              <a:rPr lang="en-GB" sz="2200" dirty="0" err="1"/>
              <a:t>tradicij</a:t>
            </a:r>
            <a:r>
              <a:rPr lang="sr-Latn-RS" sz="2200" dirty="0"/>
              <a:t>e</a:t>
            </a:r>
            <a:r>
              <a:rPr lang="en-GB" sz="2200" dirty="0"/>
              <a:t>), </a:t>
            </a:r>
            <a:r>
              <a:rPr lang="sr-Latn-RS" sz="2200" dirty="0"/>
              <a:t>imena fizičkih lica obično su praćena imenom oca ili imenom supruga</a:t>
            </a:r>
            <a:r>
              <a:rPr lang="en-GB" sz="2200" dirty="0"/>
              <a:t>. </a:t>
            </a:r>
            <a:r>
              <a:rPr lang="sr-Latn-RS" sz="2200" dirty="0"/>
              <a:t>Odsustvo ovakve informacije u zahtevu može da predstavlja teškoću u izvršenju</a:t>
            </a:r>
            <a:endParaRPr lang="en-GB" sz="2200" dirty="0"/>
          </a:p>
          <a:p>
            <a:pPr marL="800100" lvl="1" indent="-342900" algn="just">
              <a:buFont typeface="Wingdings" pitchFamily="2" charset="2"/>
              <a:buChar char="ü"/>
            </a:pPr>
            <a:endParaRPr lang="en-GB" sz="2200" dirty="0"/>
          </a:p>
          <a:p>
            <a:pPr marL="342900" indent="-342900" algn="just">
              <a:buFont typeface="Wingdings" pitchFamily="2" charset="2"/>
              <a:buChar char="ü"/>
            </a:pPr>
            <a:r>
              <a:rPr lang="sr-Latn-RS" sz="2200" b="1" dirty="0"/>
              <a:t>Različiti dokazni standardi</a:t>
            </a:r>
            <a:endParaRPr lang="en-GB" sz="2200" b="1" dirty="0"/>
          </a:p>
          <a:p>
            <a:pPr marL="800100" lvl="1" indent="-342900" algn="just">
              <a:buFont typeface="Wingdings" pitchFamily="2" charset="2"/>
              <a:buChar char="ü"/>
            </a:pPr>
            <a:r>
              <a:rPr lang="sr-Latn-RS" sz="2200" dirty="0"/>
              <a:t>Različite zemlje imaju različite dokazne </a:t>
            </a:r>
            <a:r>
              <a:rPr lang="en-GB" sz="2200" dirty="0"/>
              <a:t>standard</a:t>
            </a:r>
            <a:r>
              <a:rPr lang="sr-Latn-RS" sz="2200" dirty="0"/>
              <a:t>e</a:t>
            </a:r>
            <a:endParaRPr lang="en-GB" sz="2200" dirty="0"/>
          </a:p>
          <a:p>
            <a:pPr marL="800100" lvl="1" indent="-342900" algn="just">
              <a:buFont typeface="Wingdings" pitchFamily="2" charset="2"/>
              <a:buChar char="ü"/>
            </a:pPr>
            <a:r>
              <a:rPr lang="sr-Latn-RS" sz="2200" dirty="0"/>
              <a:t>Na primer, u nekim zemljama sa islamskim</a:t>
            </a:r>
            <a:r>
              <a:rPr lang="en-GB" sz="2200" dirty="0"/>
              <a:t> </a:t>
            </a:r>
            <a:r>
              <a:rPr lang="en-GB" sz="2200" dirty="0" err="1"/>
              <a:t>pravni</a:t>
            </a:r>
            <a:r>
              <a:rPr lang="sr-Latn-RS" sz="2200" dirty="0"/>
              <a:t>m</a:t>
            </a:r>
            <a:r>
              <a:rPr lang="en-GB" sz="2200" dirty="0"/>
              <a:t> </a:t>
            </a:r>
            <a:r>
              <a:rPr lang="en-GB" sz="2200" dirty="0" err="1"/>
              <a:t>sistem</a:t>
            </a:r>
            <a:r>
              <a:rPr lang="sr-Latn-RS" sz="2200" dirty="0"/>
              <a:t>om</a:t>
            </a:r>
            <a:r>
              <a:rPr lang="en-GB" sz="2200" dirty="0"/>
              <a:t>, </a:t>
            </a:r>
            <a:r>
              <a:rPr lang="sr-Latn-RS" sz="2200" dirty="0"/>
              <a:t>dokazna vrednost iskaza žene može biti manja nego vrednost iskaza muškarca</a:t>
            </a:r>
            <a:endParaRPr lang="en-GB" sz="2200" dirty="0"/>
          </a:p>
        </p:txBody>
      </p:sp>
    </p:spTree>
    <p:extLst>
      <p:ext uri="{BB962C8B-B14F-4D97-AF65-F5344CB8AC3E}">
        <p14:creationId xmlns:p14="http://schemas.microsoft.com/office/powerpoint/2010/main" val="2009475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Izazov</a:t>
            </a:r>
            <a:r>
              <a:rPr lang="en-GB" sz="3200" b="1" dirty="0"/>
              <a:t> </a:t>
            </a:r>
            <a:r>
              <a:rPr lang="en-GB" sz="3200" b="1" dirty="0" err="1"/>
              <a:t>različitih</a:t>
            </a:r>
            <a:r>
              <a:rPr lang="en-GB" sz="3200" b="1" dirty="0"/>
              <a:t> </a:t>
            </a:r>
            <a:r>
              <a:rPr lang="en-GB" sz="3200" b="1" dirty="0" err="1"/>
              <a:t>pravnih</a:t>
            </a:r>
            <a:r>
              <a:rPr lang="en-GB" sz="3200" b="1" dirty="0"/>
              <a:t> </a:t>
            </a:r>
            <a:r>
              <a:rPr lang="en-GB" sz="3200" b="1" dirty="0" err="1"/>
              <a:t>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072660"/>
            <a:ext cx="8405620" cy="2462213"/>
          </a:xfrm>
          <a:prstGeom prst="rect">
            <a:avLst/>
          </a:prstGeom>
        </p:spPr>
        <p:txBody>
          <a:bodyPr wrap="square">
            <a:spAutoFit/>
          </a:bodyPr>
          <a:lstStyle/>
          <a:p>
            <a:pPr marL="342900" indent="-342900" algn="just">
              <a:buFont typeface="Wingdings" pitchFamily="2" charset="2"/>
              <a:buChar char="ü"/>
            </a:pPr>
            <a:r>
              <a:rPr lang="pl-PL" sz="2200" b="1" dirty="0">
                <a:ea typeface="Verdana" panose="020B0604030504040204" pitchFamily="34" charset="0"/>
                <a:cs typeface="Arial" panose="020B0604020202020204" pitchFamily="34" charset="0"/>
              </a:rPr>
              <a:t>Zahtevi u pogledu zakonitosti postupka</a:t>
            </a:r>
            <a:endParaRPr lang="en-US" sz="22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sz="2200" dirty="0">
                <a:ea typeface="Verdana" panose="020B0604030504040204" pitchFamily="34" charset="0"/>
                <a:cs typeface="Arial" panose="020B0604020202020204" pitchFamily="34" charset="0"/>
              </a:rPr>
              <a:t>Zemlje imaju različite zahteve u pogledu zakonitosti postupka i ustavne zahteve za prikupljanje dokaza</a:t>
            </a: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sz="2200" dirty="0">
                <a:ea typeface="Verdana" panose="020B0604030504040204" pitchFamily="34" charset="0"/>
                <a:cs typeface="Arial" panose="020B0604020202020204" pitchFamily="34" charset="0"/>
              </a:rPr>
              <a:t>Ako se</a:t>
            </a:r>
            <a:r>
              <a:rPr lang="en-US" sz="2200" dirty="0">
                <a:ea typeface="Verdana" panose="020B0604030504040204" pitchFamily="34" charset="0"/>
                <a:cs typeface="Arial" panose="020B0604020202020204" pitchFamily="34" charset="0"/>
              </a:rPr>
              <a:t> </a:t>
            </a:r>
            <a:r>
              <a:rPr lang="en-US" sz="2200" dirty="0" err="1">
                <a:ea typeface="Verdana" panose="020B0604030504040204" pitchFamily="34" charset="0"/>
                <a:cs typeface="Arial" panose="020B0604020202020204" pitchFamily="34" charset="0"/>
              </a:rPr>
              <a:t>dokazi</a:t>
            </a:r>
            <a:r>
              <a:rPr lang="en-US" sz="2200" dirty="0">
                <a:ea typeface="Verdana" panose="020B0604030504040204" pitchFamily="34" charset="0"/>
                <a:cs typeface="Arial" panose="020B0604020202020204" pitchFamily="34" charset="0"/>
              </a:rPr>
              <a:t> </a:t>
            </a:r>
            <a:r>
              <a:rPr lang="sr-Latn-RS" sz="2200" dirty="0">
                <a:ea typeface="Verdana" panose="020B0604030504040204" pitchFamily="34" charset="0"/>
                <a:cs typeface="Arial" panose="020B0604020202020204" pitchFamily="34" charset="0"/>
              </a:rPr>
              <a:t>ne prikupljaju u skladu sa ovim zahtevima, možda neće biti prihvatljivi u lokalnom kontekstu</a:t>
            </a: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sz="2200" dirty="0">
                <a:ea typeface="Verdana" panose="020B0604030504040204" pitchFamily="34" charset="0"/>
                <a:cs typeface="Arial" panose="020B0604020202020204" pitchFamily="34" charset="0"/>
              </a:rPr>
              <a:t>Primeri su dati na narednim slajdovima</a:t>
            </a:r>
            <a:r>
              <a:rPr lang="en-US" sz="2200"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99371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Izazov</a:t>
            </a:r>
            <a:r>
              <a:rPr lang="en-GB" sz="3200" b="1" dirty="0"/>
              <a:t> </a:t>
            </a:r>
            <a:r>
              <a:rPr lang="en-GB" sz="3200" b="1" dirty="0" err="1"/>
              <a:t>različitih</a:t>
            </a:r>
            <a:r>
              <a:rPr lang="en-GB" sz="3200" b="1" dirty="0"/>
              <a:t> </a:t>
            </a:r>
            <a:r>
              <a:rPr lang="en-GB" sz="3200" b="1" dirty="0" err="1"/>
              <a:t>pravnih</a:t>
            </a:r>
            <a:r>
              <a:rPr lang="en-GB" sz="3200" b="1" dirty="0"/>
              <a:t> </a:t>
            </a:r>
            <a:r>
              <a:rPr lang="en-GB" sz="3200" b="1" dirty="0" err="1"/>
              <a:t>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072660"/>
            <a:ext cx="8405620" cy="4832092"/>
          </a:xfrm>
          <a:prstGeom prst="rect">
            <a:avLst/>
          </a:prstGeom>
        </p:spPr>
        <p:txBody>
          <a:bodyPr wrap="square">
            <a:spAutoFit/>
          </a:bodyPr>
          <a:lstStyle/>
          <a:p>
            <a:pPr marL="342900" indent="-342900" algn="just">
              <a:buFont typeface="Wingdings" pitchFamily="2" charset="2"/>
              <a:buChar char="ü"/>
            </a:pPr>
            <a:r>
              <a:rPr lang="sr-Latn-RS" sz="2200" b="1" dirty="0"/>
              <a:t>Primer Sjedinjenih Država</a:t>
            </a:r>
            <a:r>
              <a:rPr lang="en-GB" sz="2200" b="1" dirty="0"/>
              <a:t>:</a:t>
            </a:r>
          </a:p>
          <a:p>
            <a:pPr marL="800100" lvl="1" indent="-342900" algn="just">
              <a:buFont typeface="Wingdings" pitchFamily="2" charset="2"/>
              <a:buChar char="ü"/>
            </a:pPr>
            <a:r>
              <a:rPr lang="sr-Latn-RS" sz="2200" dirty="0"/>
              <a:t>Pravo na privatnost prema Četvrtom amandmanu Ustava</a:t>
            </a:r>
            <a:endParaRPr lang="en-GB" sz="2200" dirty="0"/>
          </a:p>
          <a:p>
            <a:pPr marL="800100" lvl="1" indent="-342900" algn="just">
              <a:buFont typeface="Wingdings" pitchFamily="2" charset="2"/>
              <a:buChar char="ü"/>
            </a:pPr>
            <a:r>
              <a:rPr lang="sr-Latn-RS" sz="2200" dirty="0"/>
              <a:t>Pravo na privatnost obuhvata i presretanje podataka iz sadržaja za krivične istrage</a:t>
            </a:r>
            <a:endParaRPr lang="en-GB" sz="2200" dirty="0"/>
          </a:p>
          <a:p>
            <a:pPr marL="800100" lvl="1" indent="-342900" algn="just">
              <a:buFont typeface="Wingdings" pitchFamily="2" charset="2"/>
              <a:buChar char="ü"/>
            </a:pPr>
            <a:r>
              <a:rPr lang="sr-Latn-RS" sz="2200" dirty="0"/>
              <a:t>Obično se zahteva naredba zasnovana na osnovu sumnje pre presretanja</a:t>
            </a:r>
            <a:endParaRPr lang="en-GB" sz="2200" dirty="0"/>
          </a:p>
          <a:p>
            <a:pPr marL="800100" lvl="1" indent="-342900" algn="just">
              <a:buFont typeface="Wingdings" pitchFamily="2" charset="2"/>
              <a:buChar char="ü"/>
            </a:pPr>
            <a:r>
              <a:rPr lang="sr-Latn-RS" sz="2200" dirty="0"/>
              <a:t>Pravilo izuzeća dokaza sprečava da se koriste dokazi pribavljeni u suprotnosti s ustavom</a:t>
            </a:r>
            <a:endParaRPr lang="en-GB" sz="2200" dirty="0"/>
          </a:p>
          <a:p>
            <a:pPr marL="800100" lvl="1" indent="-342900" algn="just">
              <a:buFont typeface="Wingdings" pitchFamily="2" charset="2"/>
              <a:buChar char="ü"/>
            </a:pPr>
            <a:endParaRPr lang="en-GB" sz="2200" dirty="0"/>
          </a:p>
          <a:p>
            <a:pPr marL="342900" indent="-342900" algn="just">
              <a:buFont typeface="Wingdings" pitchFamily="2" charset="2"/>
              <a:buChar char="ü"/>
            </a:pPr>
            <a:r>
              <a:rPr lang="sr-Latn-RS" sz="2200" b="1" dirty="0"/>
              <a:t>Primer</a:t>
            </a:r>
            <a:r>
              <a:rPr lang="en-GB" sz="2200" b="1" dirty="0"/>
              <a:t> Saudi</a:t>
            </a:r>
            <a:r>
              <a:rPr lang="sr-Latn-RS" sz="2200" b="1" dirty="0" err="1"/>
              <a:t>jske</a:t>
            </a:r>
            <a:r>
              <a:rPr lang="en-GB" sz="2200" b="1" dirty="0"/>
              <a:t> Arabi</a:t>
            </a:r>
            <a:r>
              <a:rPr lang="sr-Latn-RS" sz="2200" b="1" dirty="0"/>
              <a:t>je</a:t>
            </a:r>
            <a:r>
              <a:rPr lang="en-GB" sz="2200" b="1" dirty="0"/>
              <a:t>:</a:t>
            </a:r>
          </a:p>
          <a:p>
            <a:pPr marL="800100" lvl="1" indent="-342900" algn="just">
              <a:buFont typeface="Wingdings" pitchFamily="2" charset="2"/>
              <a:buChar char="ü"/>
            </a:pPr>
            <a:r>
              <a:rPr lang="sr-Latn-RS" sz="2200" dirty="0"/>
              <a:t>Zakon o krivičnom postupku zahteva od snaga reda da pribave naredbu u kome se navode razlozi za isto</a:t>
            </a:r>
            <a:endParaRPr lang="en-GB" sz="2200" dirty="0"/>
          </a:p>
          <a:p>
            <a:pPr marL="800100" lvl="1" indent="-342900" algn="just">
              <a:buFont typeface="Wingdings" pitchFamily="2" charset="2"/>
              <a:buChar char="ü"/>
            </a:pPr>
            <a:r>
              <a:rPr lang="sr-Latn-RS" sz="2200" dirty="0"/>
              <a:t>Međutim, u praksi komunikacije se redovno presreću bez naloga </a:t>
            </a:r>
            <a:r>
              <a:rPr lang="en-GB" sz="2200" dirty="0"/>
              <a:t>(</a:t>
            </a:r>
            <a:r>
              <a:rPr lang="sr-Latn-RS" sz="2200" dirty="0"/>
              <a:t>prema Izveštaju o zemlji Ministarstva pravde SAD</a:t>
            </a:r>
            <a:r>
              <a:rPr lang="en-GB" sz="2200" dirty="0"/>
              <a:t>)</a:t>
            </a:r>
          </a:p>
        </p:txBody>
      </p:sp>
    </p:spTree>
    <p:extLst>
      <p:ext uri="{BB962C8B-B14F-4D97-AF65-F5344CB8AC3E}">
        <p14:creationId xmlns:p14="http://schemas.microsoft.com/office/powerpoint/2010/main" val="2741490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Izazov</a:t>
            </a:r>
            <a:r>
              <a:rPr lang="en-GB" sz="3200" b="1" dirty="0"/>
              <a:t> </a:t>
            </a:r>
            <a:r>
              <a:rPr lang="en-GB" sz="3200" b="1" dirty="0" err="1"/>
              <a:t>različitih</a:t>
            </a:r>
            <a:r>
              <a:rPr lang="en-GB" sz="3200" b="1" dirty="0"/>
              <a:t> </a:t>
            </a:r>
            <a:r>
              <a:rPr lang="en-GB" sz="3200" b="1" dirty="0" err="1"/>
              <a:t>pravnih</a:t>
            </a:r>
            <a:r>
              <a:rPr lang="en-GB" sz="3200" b="1" dirty="0"/>
              <a:t> </a:t>
            </a:r>
            <a:r>
              <a:rPr lang="en-GB" sz="3200" b="1" dirty="0" err="1"/>
              <a:t>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96562" y="1250967"/>
            <a:ext cx="8011415" cy="4985980"/>
          </a:xfrm>
          <a:prstGeom prst="rect">
            <a:avLst/>
          </a:prstGeom>
        </p:spPr>
        <p:txBody>
          <a:bodyPr wrap="square">
            <a:spAutoFit/>
          </a:bodyPr>
          <a:lstStyle/>
          <a:p>
            <a:pPr marL="342900" indent="-342900" algn="just">
              <a:buFont typeface="Wingdings" panose="05000000000000000000" pitchFamily="2" charset="2"/>
              <a:buChar char="ü"/>
            </a:pPr>
            <a:r>
              <a:rPr lang="sr-Latn-RS" altLang="en-US" sz="2200" b="1" dirty="0">
                <a:ea typeface="Verdana" panose="020B0604030504040204" pitchFamily="34" charset="0"/>
                <a:cs typeface="Arial" panose="020B0604020202020204" pitchFamily="34" charset="0"/>
              </a:rPr>
              <a:t>Ilustrativni primer izazova koji predstavljaju različiti </a:t>
            </a:r>
            <a:r>
              <a:rPr lang="pl-PL" altLang="en-US" sz="2200" b="1" dirty="0">
                <a:ea typeface="Verdana" panose="020B0604030504040204" pitchFamily="34" charset="0"/>
                <a:cs typeface="Arial" panose="020B0604020202020204" pitchFamily="34" charset="0"/>
              </a:rPr>
              <a:t>zahtevi u pogledu zakonitosti postupka</a:t>
            </a:r>
            <a:r>
              <a:rPr lang="sr-Latn-RS" altLang="en-US" sz="2200" b="1" dirty="0">
                <a:ea typeface="Verdana" panose="020B0604030504040204" pitchFamily="34" charset="0"/>
                <a:cs typeface="Arial" panose="020B0604020202020204" pitchFamily="34" charset="0"/>
              </a:rPr>
              <a:t> </a:t>
            </a:r>
            <a:r>
              <a:rPr lang="en-GB" altLang="en-US" sz="2200" b="1" dirty="0">
                <a:ea typeface="Verdana" panose="020B0604030504040204" pitchFamily="34" charset="0"/>
                <a:cs typeface="Arial" panose="020B0604020202020204" pitchFamily="34" charset="0"/>
              </a:rPr>
              <a:t>:</a:t>
            </a:r>
            <a:endParaRPr lang="en-GB" altLang="en-US" sz="2200" dirty="0">
              <a:ea typeface="Verdana" panose="020B0604030504040204" pitchFamily="34" charset="0"/>
              <a:cs typeface="Arial" panose="020B0604020202020204" pitchFamily="34" charset="0"/>
            </a:endParaRPr>
          </a:p>
          <a:p>
            <a:pPr algn="just"/>
            <a:endParaRPr lang="en-GB" altLang="en-US" sz="2200" dirty="0">
              <a:ea typeface="Verdana" panose="020B0604030504040204" pitchFamily="34" charset="0"/>
              <a:cs typeface="Arial" panose="020B0604020202020204" pitchFamily="34" charset="0"/>
            </a:endParaRPr>
          </a:p>
          <a:p>
            <a:pPr algn="just"/>
            <a:r>
              <a:rPr lang="en-GB" altLang="en-US" sz="2100" dirty="0" err="1">
                <a:ea typeface="Verdana" panose="020B0604030504040204" pitchFamily="34" charset="0"/>
                <a:cs typeface="Arial" panose="020B0604020202020204" pitchFamily="34" charset="0"/>
              </a:rPr>
              <a:t>Sjedinjene</a:t>
            </a:r>
            <a:r>
              <a:rPr lang="en-GB" altLang="en-US" sz="2100" dirty="0">
                <a:ea typeface="Verdana" panose="020B0604030504040204" pitchFamily="34" charset="0"/>
                <a:cs typeface="Arial" panose="020B0604020202020204" pitchFamily="34" charset="0"/>
              </a:rPr>
              <a:t> </a:t>
            </a:r>
            <a:r>
              <a:rPr lang="en-GB" altLang="en-US" sz="2100" dirty="0" err="1">
                <a:ea typeface="Verdana" panose="020B0604030504040204" pitchFamily="34" charset="0"/>
                <a:cs typeface="Arial" panose="020B0604020202020204" pitchFamily="34" charset="0"/>
              </a:rPr>
              <a:t>Države</a:t>
            </a:r>
            <a:r>
              <a:rPr lang="en-GB" altLang="en-US" sz="2100" dirty="0">
                <a:ea typeface="Verdana" panose="020B0604030504040204" pitchFamily="34" charset="0"/>
                <a:cs typeface="Arial" panose="020B0604020202020204" pitchFamily="34" charset="0"/>
              </a:rPr>
              <a:t> </a:t>
            </a:r>
            <a:r>
              <a:rPr lang="sr-Latn-RS" altLang="en-US" sz="2100" dirty="0">
                <a:ea typeface="Verdana" panose="020B0604030504040204" pitchFamily="34" charset="0"/>
                <a:cs typeface="Arial" panose="020B0604020202020204" pitchFamily="34" charset="0"/>
              </a:rPr>
              <a:t>podnesu zahtev </a:t>
            </a:r>
            <a:r>
              <a:rPr lang="en-GB" altLang="en-US" sz="2100" dirty="0" err="1">
                <a:ea typeface="Verdana" panose="020B0604030504040204" pitchFamily="34" charset="0"/>
                <a:cs typeface="Arial" panose="020B0604020202020204" pitchFamily="34" charset="0"/>
              </a:rPr>
              <a:t>Saudijsk</a:t>
            </a:r>
            <a:r>
              <a:rPr lang="sr-Latn-RS" altLang="en-US" sz="2100" dirty="0">
                <a:ea typeface="Verdana" panose="020B0604030504040204" pitchFamily="34" charset="0"/>
                <a:cs typeface="Arial" panose="020B0604020202020204" pitchFamily="34" charset="0"/>
              </a:rPr>
              <a:t>oj</a:t>
            </a:r>
            <a:r>
              <a:rPr lang="en-GB" altLang="en-US" sz="2100" dirty="0">
                <a:ea typeface="Verdana" panose="020B0604030504040204" pitchFamily="34" charset="0"/>
                <a:cs typeface="Arial" panose="020B0604020202020204" pitchFamily="34" charset="0"/>
              </a:rPr>
              <a:t> </a:t>
            </a:r>
            <a:r>
              <a:rPr lang="en-GB" altLang="en-US" sz="2100" dirty="0" err="1">
                <a:ea typeface="Verdana" panose="020B0604030504040204" pitchFamily="34" charset="0"/>
                <a:cs typeface="Arial" panose="020B0604020202020204" pitchFamily="34" charset="0"/>
              </a:rPr>
              <a:t>Arabij</a:t>
            </a:r>
            <a:r>
              <a:rPr lang="sr-Latn-RS" altLang="en-US" sz="2100" dirty="0">
                <a:ea typeface="Verdana" panose="020B0604030504040204" pitchFamily="34" charset="0"/>
                <a:cs typeface="Arial" panose="020B0604020202020204" pitchFamily="34" charset="0"/>
              </a:rPr>
              <a:t>i da presretne podatke iz sadržaja</a:t>
            </a:r>
            <a:endParaRPr lang="en-GB" altLang="en-US" sz="2100" dirty="0">
              <a:ea typeface="Verdana" panose="020B0604030504040204" pitchFamily="34" charset="0"/>
              <a:cs typeface="Arial" panose="020B0604020202020204" pitchFamily="34" charset="0"/>
            </a:endParaRPr>
          </a:p>
          <a:p>
            <a:pPr algn="just"/>
            <a:endParaRPr lang="en-GB" altLang="en-US" sz="2100" dirty="0">
              <a:ea typeface="Verdana" panose="020B0604030504040204" pitchFamily="34" charset="0"/>
              <a:cs typeface="Arial" panose="020B0604020202020204" pitchFamily="34" charset="0"/>
            </a:endParaRPr>
          </a:p>
          <a:p>
            <a:pPr algn="just"/>
            <a:r>
              <a:rPr lang="sr-Latn-RS" altLang="en-US" sz="2100" dirty="0">
                <a:ea typeface="Verdana" panose="020B0604030504040204" pitchFamily="34" charset="0"/>
                <a:cs typeface="Arial" panose="020B0604020202020204" pitchFamily="34" charset="0"/>
              </a:rPr>
              <a:t>Zahtev je centralni organ </a:t>
            </a:r>
            <a:r>
              <a:rPr lang="en-GB" altLang="en-US" sz="2100" dirty="0" err="1">
                <a:ea typeface="Verdana" panose="020B0604030504040204" pitchFamily="34" charset="0"/>
                <a:cs typeface="Arial" panose="020B0604020202020204" pitchFamily="34" charset="0"/>
              </a:rPr>
              <a:t>Saudijsk</a:t>
            </a:r>
            <a:r>
              <a:rPr lang="sr-Latn-RS" altLang="en-US" sz="2100" dirty="0">
                <a:ea typeface="Verdana" panose="020B0604030504040204" pitchFamily="34" charset="0"/>
                <a:cs typeface="Arial" panose="020B0604020202020204" pitchFamily="34" charset="0"/>
              </a:rPr>
              <a:t>e</a:t>
            </a:r>
            <a:r>
              <a:rPr lang="en-GB" altLang="en-US" sz="2100" dirty="0">
                <a:ea typeface="Verdana" panose="020B0604030504040204" pitchFamily="34" charset="0"/>
                <a:cs typeface="Arial" panose="020B0604020202020204" pitchFamily="34" charset="0"/>
              </a:rPr>
              <a:t> </a:t>
            </a:r>
            <a:r>
              <a:rPr lang="en-GB" altLang="en-US" sz="2100" dirty="0" err="1">
                <a:ea typeface="Verdana" panose="020B0604030504040204" pitchFamily="34" charset="0"/>
                <a:cs typeface="Arial" panose="020B0604020202020204" pitchFamily="34" charset="0"/>
              </a:rPr>
              <a:t>Arabij</a:t>
            </a:r>
            <a:r>
              <a:rPr lang="sr-Latn-RS" altLang="en-US" sz="2100" dirty="0">
                <a:ea typeface="Verdana" panose="020B0604030504040204" pitchFamily="34" charset="0"/>
                <a:cs typeface="Arial" panose="020B0604020202020204" pitchFamily="34" charset="0"/>
              </a:rPr>
              <a:t>e</a:t>
            </a:r>
            <a:r>
              <a:rPr lang="en-GB" altLang="en-US" sz="2100" dirty="0">
                <a:ea typeface="Verdana" panose="020B0604030504040204" pitchFamily="34" charset="0"/>
                <a:cs typeface="Arial" panose="020B0604020202020204" pitchFamily="34" charset="0"/>
              </a:rPr>
              <a:t> </a:t>
            </a:r>
            <a:r>
              <a:rPr lang="sr-Latn-RS" altLang="en-US" sz="2100" dirty="0">
                <a:ea typeface="Verdana" panose="020B0604030504040204" pitchFamily="34" charset="0"/>
                <a:cs typeface="Arial" panose="020B0604020202020204" pitchFamily="34" charset="0"/>
              </a:rPr>
              <a:t>poslao lokalnoj policiji</a:t>
            </a:r>
            <a:endParaRPr lang="en-GB" altLang="en-US" sz="2100" dirty="0">
              <a:ea typeface="Verdana" panose="020B0604030504040204" pitchFamily="34" charset="0"/>
              <a:cs typeface="Arial" panose="020B0604020202020204" pitchFamily="34" charset="0"/>
            </a:endParaRPr>
          </a:p>
          <a:p>
            <a:pPr algn="just"/>
            <a:endParaRPr lang="en-GB" altLang="en-US" sz="2100" dirty="0">
              <a:ea typeface="Verdana" panose="020B0604030504040204" pitchFamily="34" charset="0"/>
              <a:cs typeface="Arial" panose="020B0604020202020204" pitchFamily="34" charset="0"/>
            </a:endParaRPr>
          </a:p>
          <a:p>
            <a:pPr algn="just"/>
            <a:r>
              <a:rPr lang="sr-Latn-RS" altLang="en-US" sz="2100" dirty="0">
                <a:ea typeface="Verdana" panose="020B0604030504040204" pitchFamily="34" charset="0"/>
                <a:cs typeface="Arial" panose="020B0604020202020204" pitchFamily="34" charset="0"/>
              </a:rPr>
              <a:t>Policija </a:t>
            </a:r>
            <a:r>
              <a:rPr lang="en-GB" altLang="en-US" sz="2100" dirty="0" err="1">
                <a:ea typeface="Verdana" panose="020B0604030504040204" pitchFamily="34" charset="0"/>
                <a:cs typeface="Arial" panose="020B0604020202020204" pitchFamily="34" charset="0"/>
              </a:rPr>
              <a:t>Saudijsk</a:t>
            </a:r>
            <a:r>
              <a:rPr lang="sr-Latn-RS" altLang="en-US" sz="2100" dirty="0">
                <a:ea typeface="Verdana" panose="020B0604030504040204" pitchFamily="34" charset="0"/>
                <a:cs typeface="Arial" panose="020B0604020202020204" pitchFamily="34" charset="0"/>
              </a:rPr>
              <a:t>e</a:t>
            </a:r>
            <a:r>
              <a:rPr lang="en-GB" altLang="en-US" sz="2100" dirty="0">
                <a:ea typeface="Verdana" panose="020B0604030504040204" pitchFamily="34" charset="0"/>
                <a:cs typeface="Arial" panose="020B0604020202020204" pitchFamily="34" charset="0"/>
              </a:rPr>
              <a:t> </a:t>
            </a:r>
            <a:r>
              <a:rPr lang="en-GB" altLang="en-US" sz="2100" dirty="0" err="1">
                <a:ea typeface="Verdana" panose="020B0604030504040204" pitchFamily="34" charset="0"/>
                <a:cs typeface="Arial" panose="020B0604020202020204" pitchFamily="34" charset="0"/>
              </a:rPr>
              <a:t>Arabij</a:t>
            </a:r>
            <a:r>
              <a:rPr lang="sr-Latn-RS" altLang="en-US" sz="2100" dirty="0">
                <a:ea typeface="Verdana" panose="020B0604030504040204" pitchFamily="34" charset="0"/>
                <a:cs typeface="Arial" panose="020B0604020202020204" pitchFamily="34" charset="0"/>
              </a:rPr>
              <a:t>e izvrši presretanje bez naloga</a:t>
            </a:r>
            <a:endParaRPr lang="en-GB" altLang="en-US" sz="2100" dirty="0">
              <a:ea typeface="Verdana" panose="020B0604030504040204" pitchFamily="34" charset="0"/>
              <a:cs typeface="Arial" panose="020B0604020202020204" pitchFamily="34" charset="0"/>
            </a:endParaRPr>
          </a:p>
          <a:p>
            <a:pPr algn="just"/>
            <a:endParaRPr lang="en-GB" altLang="en-US" sz="2100" dirty="0">
              <a:ea typeface="Verdana" panose="020B0604030504040204" pitchFamily="34" charset="0"/>
              <a:cs typeface="Arial" panose="020B0604020202020204" pitchFamily="34" charset="0"/>
            </a:endParaRPr>
          </a:p>
          <a:p>
            <a:pPr algn="just"/>
            <a:r>
              <a:rPr lang="sr-Latn-RS" altLang="en-US" sz="2100" dirty="0">
                <a:ea typeface="Verdana" panose="020B0604030504040204" pitchFamily="34" charset="0"/>
                <a:cs typeface="Arial" panose="020B0604020202020204" pitchFamily="34" charset="0"/>
              </a:rPr>
              <a:t>Centralni organ </a:t>
            </a:r>
            <a:r>
              <a:rPr lang="en-GB" altLang="en-US" sz="2100" dirty="0" err="1">
                <a:ea typeface="Verdana" panose="020B0604030504040204" pitchFamily="34" charset="0"/>
                <a:cs typeface="Arial" panose="020B0604020202020204" pitchFamily="34" charset="0"/>
              </a:rPr>
              <a:t>Saudijsk</a:t>
            </a:r>
            <a:r>
              <a:rPr lang="sr-Latn-RS" altLang="en-US" sz="2100" dirty="0">
                <a:ea typeface="Verdana" panose="020B0604030504040204" pitchFamily="34" charset="0"/>
                <a:cs typeface="Arial" panose="020B0604020202020204" pitchFamily="34" charset="0"/>
              </a:rPr>
              <a:t>e</a:t>
            </a:r>
            <a:r>
              <a:rPr lang="en-GB" altLang="en-US" sz="2100" dirty="0">
                <a:ea typeface="Verdana" panose="020B0604030504040204" pitchFamily="34" charset="0"/>
                <a:cs typeface="Arial" panose="020B0604020202020204" pitchFamily="34" charset="0"/>
              </a:rPr>
              <a:t> </a:t>
            </a:r>
            <a:r>
              <a:rPr lang="en-GB" altLang="en-US" sz="2100" dirty="0" err="1">
                <a:ea typeface="Verdana" panose="020B0604030504040204" pitchFamily="34" charset="0"/>
                <a:cs typeface="Arial" panose="020B0604020202020204" pitchFamily="34" charset="0"/>
              </a:rPr>
              <a:t>Arabij</a:t>
            </a:r>
            <a:r>
              <a:rPr lang="sr-Latn-RS" altLang="en-US" sz="2100" dirty="0">
                <a:ea typeface="Verdana" panose="020B0604030504040204" pitchFamily="34" charset="0"/>
                <a:cs typeface="Arial" panose="020B0604020202020204" pitchFamily="34" charset="0"/>
              </a:rPr>
              <a:t>e</a:t>
            </a:r>
            <a:r>
              <a:rPr lang="en-GB" altLang="en-US" sz="2100" dirty="0">
                <a:ea typeface="Verdana" panose="020B0604030504040204" pitchFamily="34" charset="0"/>
                <a:cs typeface="Arial" panose="020B0604020202020204" pitchFamily="34" charset="0"/>
              </a:rPr>
              <a:t> </a:t>
            </a:r>
            <a:r>
              <a:rPr lang="sr-Latn-RS" altLang="en-US" sz="2100" dirty="0">
                <a:ea typeface="Verdana" panose="020B0604030504040204" pitchFamily="34" charset="0"/>
                <a:cs typeface="Arial" panose="020B0604020202020204" pitchFamily="34" charset="0"/>
              </a:rPr>
              <a:t>pošalje dokaze </a:t>
            </a:r>
            <a:r>
              <a:rPr lang="en-GB" altLang="en-US" sz="2100" dirty="0" err="1">
                <a:ea typeface="Verdana" panose="020B0604030504040204" pitchFamily="34" charset="0"/>
                <a:cs typeface="Arial" panose="020B0604020202020204" pitchFamily="34" charset="0"/>
              </a:rPr>
              <a:t>Sjedinjen</a:t>
            </a:r>
            <a:r>
              <a:rPr lang="sr-Latn-RS" altLang="en-US" sz="2100" dirty="0">
                <a:ea typeface="Verdana" panose="020B0604030504040204" pitchFamily="34" charset="0"/>
                <a:cs typeface="Arial" panose="020B0604020202020204" pitchFamily="34" charset="0"/>
              </a:rPr>
              <a:t>im</a:t>
            </a:r>
            <a:r>
              <a:rPr lang="en-GB" altLang="en-US" sz="2100" dirty="0">
                <a:ea typeface="Verdana" panose="020B0604030504040204" pitchFamily="34" charset="0"/>
                <a:cs typeface="Arial" panose="020B0604020202020204" pitchFamily="34" charset="0"/>
              </a:rPr>
              <a:t> </a:t>
            </a:r>
            <a:r>
              <a:rPr lang="en-GB" altLang="en-US" sz="2100" dirty="0" err="1">
                <a:ea typeface="Verdana" panose="020B0604030504040204" pitchFamily="34" charset="0"/>
                <a:cs typeface="Arial" panose="020B0604020202020204" pitchFamily="34" charset="0"/>
              </a:rPr>
              <a:t>Držav</a:t>
            </a:r>
            <a:r>
              <a:rPr lang="sr-Latn-RS" altLang="en-US" sz="2100" dirty="0">
                <a:ea typeface="Verdana" panose="020B0604030504040204" pitchFamily="34" charset="0"/>
                <a:cs typeface="Arial" panose="020B0604020202020204" pitchFamily="34" charset="0"/>
              </a:rPr>
              <a:t>ama</a:t>
            </a:r>
            <a:endParaRPr lang="en-GB" altLang="en-US" sz="2100" dirty="0">
              <a:ea typeface="Verdana" panose="020B0604030504040204" pitchFamily="34" charset="0"/>
              <a:cs typeface="Arial" panose="020B0604020202020204" pitchFamily="34" charset="0"/>
            </a:endParaRPr>
          </a:p>
          <a:p>
            <a:pPr algn="just"/>
            <a:endParaRPr lang="en-GB" altLang="en-US" sz="2100" dirty="0">
              <a:ea typeface="Verdana" panose="020B0604030504040204" pitchFamily="34" charset="0"/>
              <a:cs typeface="Arial" panose="020B0604020202020204" pitchFamily="34" charset="0"/>
            </a:endParaRPr>
          </a:p>
          <a:p>
            <a:pPr algn="just"/>
            <a:r>
              <a:rPr lang="sr-Latn-RS" altLang="en-US" sz="2100" dirty="0">
                <a:ea typeface="Verdana" panose="020B0604030504040204" pitchFamily="34" charset="0"/>
                <a:cs typeface="Arial" panose="020B0604020202020204" pitchFamily="34" charset="0"/>
              </a:rPr>
              <a:t>Sud </a:t>
            </a:r>
            <a:r>
              <a:rPr lang="en-GB" altLang="en-US" sz="2100" dirty="0" err="1">
                <a:ea typeface="Verdana" panose="020B0604030504040204" pitchFamily="34" charset="0"/>
                <a:cs typeface="Arial" panose="020B0604020202020204" pitchFamily="34" charset="0"/>
              </a:rPr>
              <a:t>Sjedinjen</a:t>
            </a:r>
            <a:r>
              <a:rPr lang="sr-Latn-RS" altLang="en-US" sz="2100" dirty="0">
                <a:ea typeface="Verdana" panose="020B0604030504040204" pitchFamily="34" charset="0"/>
                <a:cs typeface="Arial" panose="020B0604020202020204" pitchFamily="34" charset="0"/>
              </a:rPr>
              <a:t>ih</a:t>
            </a:r>
            <a:r>
              <a:rPr lang="en-GB" altLang="en-US" sz="2100" dirty="0">
                <a:ea typeface="Verdana" panose="020B0604030504040204" pitchFamily="34" charset="0"/>
                <a:cs typeface="Arial" panose="020B0604020202020204" pitchFamily="34" charset="0"/>
              </a:rPr>
              <a:t> </a:t>
            </a:r>
            <a:r>
              <a:rPr lang="en-GB" altLang="en-US" sz="2100" dirty="0" err="1">
                <a:ea typeface="Verdana" panose="020B0604030504040204" pitchFamily="34" charset="0"/>
                <a:cs typeface="Arial" panose="020B0604020202020204" pitchFamily="34" charset="0"/>
              </a:rPr>
              <a:t>Držav</a:t>
            </a:r>
            <a:r>
              <a:rPr lang="sr-Latn-RS" altLang="en-US" sz="2100" dirty="0">
                <a:ea typeface="Verdana" panose="020B0604030504040204" pitchFamily="34" charset="0"/>
                <a:cs typeface="Arial" panose="020B0604020202020204" pitchFamily="34" charset="0"/>
              </a:rPr>
              <a:t>a odluči da su </a:t>
            </a:r>
            <a:r>
              <a:rPr lang="en-GB" altLang="en-US" sz="2100" dirty="0" err="1">
                <a:ea typeface="Verdana" panose="020B0604030504040204" pitchFamily="34" charset="0"/>
                <a:cs typeface="Arial" panose="020B0604020202020204" pitchFamily="34" charset="0"/>
              </a:rPr>
              <a:t>dokazi</a:t>
            </a:r>
            <a:r>
              <a:rPr lang="en-GB" altLang="en-US" sz="2100" dirty="0">
                <a:ea typeface="Verdana" panose="020B0604030504040204" pitchFamily="34" charset="0"/>
                <a:cs typeface="Arial" panose="020B0604020202020204" pitchFamily="34" charset="0"/>
              </a:rPr>
              <a:t> </a:t>
            </a:r>
            <a:r>
              <a:rPr lang="sr-Latn-RS" altLang="en-US" sz="2100" dirty="0">
                <a:ea typeface="Verdana" panose="020B0604030504040204" pitchFamily="34" charset="0"/>
                <a:cs typeface="Arial" panose="020B0604020202020204" pitchFamily="34" charset="0"/>
              </a:rPr>
              <a:t>neprihvatljivi pošto nisu prikupljeni u skladu sa zahtevima Ustava SAD</a:t>
            </a:r>
            <a:endParaRPr lang="en-GB" altLang="en-US" sz="2100" dirty="0">
              <a:ea typeface="Verdana" panose="020B0604030504040204" pitchFamily="34" charset="0"/>
              <a:cs typeface="Arial" panose="020B0604020202020204" pitchFamily="34" charset="0"/>
            </a:endParaRPr>
          </a:p>
        </p:txBody>
      </p:sp>
      <p:sp>
        <p:nvSpPr>
          <p:cNvPr id="5" name="Arrow: Down 4">
            <a:extLst>
              <a:ext uri="{FF2B5EF4-FFF2-40B4-BE49-F238E27FC236}">
                <a16:creationId xmlns:a16="http://schemas.microsoft.com/office/drawing/2014/main" id="{BCE4D970-D44D-4661-B203-CDA1B09B8E80}"/>
              </a:ext>
            </a:extLst>
          </p:cNvPr>
          <p:cNvSpPr/>
          <p:nvPr/>
        </p:nvSpPr>
        <p:spPr>
          <a:xfrm>
            <a:off x="8412882" y="2561113"/>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6" name="Arrow: Down 5">
            <a:extLst>
              <a:ext uri="{FF2B5EF4-FFF2-40B4-BE49-F238E27FC236}">
                <a16:creationId xmlns:a16="http://schemas.microsoft.com/office/drawing/2014/main" id="{359ACB81-576C-4777-A883-CCC83CE5F2CB}"/>
              </a:ext>
            </a:extLst>
          </p:cNvPr>
          <p:cNvSpPr/>
          <p:nvPr/>
        </p:nvSpPr>
        <p:spPr>
          <a:xfrm>
            <a:off x="8429332" y="371857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8" name="Arrow: Down 7">
            <a:extLst>
              <a:ext uri="{FF2B5EF4-FFF2-40B4-BE49-F238E27FC236}">
                <a16:creationId xmlns:a16="http://schemas.microsoft.com/office/drawing/2014/main" id="{897B8D47-AAF0-43BE-B721-8759B65EEDD7}"/>
              </a:ext>
            </a:extLst>
          </p:cNvPr>
          <p:cNvSpPr/>
          <p:nvPr/>
        </p:nvSpPr>
        <p:spPr>
          <a:xfrm>
            <a:off x="8433621" y="486290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9" name="Arrow: Down 8">
            <a:extLst>
              <a:ext uri="{FF2B5EF4-FFF2-40B4-BE49-F238E27FC236}">
                <a16:creationId xmlns:a16="http://schemas.microsoft.com/office/drawing/2014/main" id="{98AEFB3E-8969-4166-8053-85095B1A6A53}"/>
              </a:ext>
            </a:extLst>
          </p:cNvPr>
          <p:cNvSpPr/>
          <p:nvPr/>
        </p:nvSpPr>
        <p:spPr>
          <a:xfrm>
            <a:off x="8433621" y="5986481"/>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717015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Izazov</a:t>
            </a:r>
            <a:r>
              <a:rPr lang="en-GB" sz="3200" b="1" dirty="0"/>
              <a:t> </a:t>
            </a:r>
            <a:r>
              <a:rPr lang="en-GB" sz="3200" b="1" dirty="0" err="1"/>
              <a:t>različitih</a:t>
            </a:r>
            <a:r>
              <a:rPr lang="en-GB" sz="3200" b="1" dirty="0"/>
              <a:t> </a:t>
            </a:r>
            <a:r>
              <a:rPr lang="en-GB" sz="3200" b="1" dirty="0" err="1"/>
              <a:t>pravnih</a:t>
            </a:r>
            <a:r>
              <a:rPr lang="en-GB" sz="3200" b="1" dirty="0"/>
              <a:t> </a:t>
            </a:r>
            <a:r>
              <a:rPr lang="en-GB" sz="3200" b="1" dirty="0" err="1"/>
              <a:t>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405620" cy="3508653"/>
          </a:xfrm>
          <a:prstGeom prst="rect">
            <a:avLst/>
          </a:prstGeom>
        </p:spPr>
        <p:txBody>
          <a:bodyPr wrap="square">
            <a:spAutoFit/>
          </a:bodyPr>
          <a:lstStyle/>
          <a:p>
            <a:pPr marL="342900" indent="-342900" algn="just">
              <a:buFont typeface="Wingdings" pitchFamily="2" charset="2"/>
              <a:buChar char="ü"/>
            </a:pPr>
            <a:r>
              <a:rPr lang="pl-PL" sz="2200" b="1" dirty="0">
                <a:ea typeface="Verdana" panose="020B0604030504040204" pitchFamily="34" charset="0"/>
                <a:cs typeface="Arial" panose="020B0604020202020204" pitchFamily="34" charset="0"/>
              </a:rPr>
              <a:t>Zahtevi u pogledu zakonitosti postupka</a:t>
            </a:r>
            <a:endParaRPr lang="en-US" sz="22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sr-Latn-RS" sz="2000" b="1" dirty="0"/>
              <a:t>P</a:t>
            </a:r>
            <a:r>
              <a:rPr lang="en-GB" sz="2000" b="1" dirty="0"/>
              <a:t>rimer </a:t>
            </a:r>
            <a:r>
              <a:rPr lang="en-GB" sz="2000" b="1" dirty="0" err="1"/>
              <a:t>Ujedinjenog</a:t>
            </a:r>
            <a:r>
              <a:rPr lang="en-GB" sz="2000" b="1" dirty="0"/>
              <a:t> </a:t>
            </a:r>
            <a:r>
              <a:rPr lang="en-GB" sz="2000" b="1" dirty="0" err="1"/>
              <a:t>Kraljevstva</a:t>
            </a:r>
            <a:r>
              <a:rPr lang="en-GB" sz="2000" b="1" dirty="0"/>
              <a:t>:</a:t>
            </a:r>
          </a:p>
          <a:p>
            <a:pPr marL="1257300" lvl="2" indent="-342900" algn="just">
              <a:buFont typeface="Wingdings" pitchFamily="2" charset="2"/>
              <a:buChar char="ü"/>
            </a:pPr>
            <a:r>
              <a:rPr lang="sr-Latn-RS" sz="2000" dirty="0"/>
              <a:t>Domaći zakoni u </a:t>
            </a:r>
            <a:r>
              <a:rPr lang="en-GB" sz="2000" dirty="0" err="1"/>
              <a:t>Ujedinjeno</a:t>
            </a:r>
            <a:r>
              <a:rPr lang="sr-Latn-RS" sz="2000" dirty="0"/>
              <a:t>m</a:t>
            </a:r>
            <a:r>
              <a:rPr lang="en-GB" sz="2000" dirty="0"/>
              <a:t> </a:t>
            </a:r>
            <a:r>
              <a:rPr lang="en-GB" sz="2000" dirty="0" err="1"/>
              <a:t>Kraljevstv</a:t>
            </a:r>
            <a:r>
              <a:rPr lang="sr-Latn-RS" sz="2000" dirty="0"/>
              <a:t>u ne zahtevaju od policije da ima nezavisne svedoke prilikom pretresanja stana</a:t>
            </a:r>
            <a:endParaRPr lang="en-GB" sz="2000" dirty="0"/>
          </a:p>
          <a:p>
            <a:pPr marL="1257300" lvl="2" indent="-342900" algn="just">
              <a:buFont typeface="Wingdings" pitchFamily="2" charset="2"/>
              <a:buChar char="ü"/>
            </a:pPr>
            <a:endParaRPr lang="en-GB" sz="2000" dirty="0"/>
          </a:p>
          <a:p>
            <a:pPr marL="800100" lvl="1" indent="-342900" algn="just">
              <a:buFont typeface="Wingdings" pitchFamily="2" charset="2"/>
              <a:buChar char="ü"/>
            </a:pPr>
            <a:r>
              <a:rPr lang="sr-Latn-RS" sz="2000" b="1" dirty="0"/>
              <a:t>P</a:t>
            </a:r>
            <a:r>
              <a:rPr lang="en-GB" sz="2000" b="1" dirty="0"/>
              <a:t>rimer </a:t>
            </a:r>
            <a:r>
              <a:rPr lang="en-GB" sz="2000" b="1" dirty="0" err="1"/>
              <a:t>Indij</a:t>
            </a:r>
            <a:r>
              <a:rPr lang="sr-Latn-RS" sz="2000" b="1" dirty="0"/>
              <a:t>e</a:t>
            </a:r>
            <a:r>
              <a:rPr lang="en-GB" sz="2000" b="1" dirty="0"/>
              <a:t>:</a:t>
            </a:r>
          </a:p>
          <a:p>
            <a:pPr marL="1257300" lvl="2" indent="-342900" algn="just">
              <a:buFont typeface="Wingdings" pitchFamily="2" charset="2"/>
              <a:buChar char="ü"/>
            </a:pPr>
            <a:r>
              <a:rPr lang="sr-Latn-RS" sz="2000" dirty="0"/>
              <a:t>Domaći zakon u Indiji zahteva dva ili više nezavisnih i uglednih građana kako bi sprovela pretresanje stana</a:t>
            </a:r>
            <a:endParaRPr lang="en-US" sz="2000" dirty="0"/>
          </a:p>
          <a:p>
            <a:pPr marL="1257300" lvl="2" indent="-342900" algn="just">
              <a:buFont typeface="Wingdings" pitchFamily="2" charset="2"/>
              <a:buChar char="ü"/>
            </a:pPr>
            <a:endParaRPr lang="en-US" sz="2000" dirty="0"/>
          </a:p>
          <a:p>
            <a:pPr marL="342900" indent="-342900" algn="just">
              <a:buFont typeface="Wingdings" pitchFamily="2" charset="2"/>
              <a:buChar char="ü"/>
            </a:pPr>
            <a:endParaRPr lang="en-GB" sz="2000" dirty="0"/>
          </a:p>
          <a:p>
            <a:pPr marL="1257300" lvl="2" indent="-342900" algn="just">
              <a:buFont typeface="Wingdings" pitchFamily="2" charset="2"/>
              <a:buChar char="ü"/>
            </a:pPr>
            <a:endParaRPr lang="en-GB" sz="2000" b="1" dirty="0"/>
          </a:p>
        </p:txBody>
      </p:sp>
    </p:spTree>
    <p:extLst>
      <p:ext uri="{BB962C8B-B14F-4D97-AF65-F5344CB8AC3E}">
        <p14:creationId xmlns:p14="http://schemas.microsoft.com/office/powerpoint/2010/main" val="3229365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Izazov</a:t>
            </a:r>
            <a:r>
              <a:rPr lang="en-GB" sz="3200" b="1" dirty="0"/>
              <a:t> </a:t>
            </a:r>
            <a:r>
              <a:rPr lang="en-GB" sz="3200" b="1" dirty="0" err="1"/>
              <a:t>različitih</a:t>
            </a:r>
            <a:r>
              <a:rPr lang="en-GB" sz="3200" b="1" dirty="0"/>
              <a:t> </a:t>
            </a:r>
            <a:r>
              <a:rPr lang="en-GB" sz="3200" b="1" dirty="0" err="1"/>
              <a:t>pravnih</a:t>
            </a:r>
            <a:r>
              <a:rPr lang="en-GB" sz="3200" b="1" dirty="0"/>
              <a:t> </a:t>
            </a:r>
            <a:r>
              <a:rPr lang="en-GB" sz="3200" b="1" dirty="0" err="1"/>
              <a:t>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96562" y="1041959"/>
            <a:ext cx="8132770" cy="5509200"/>
          </a:xfrm>
          <a:prstGeom prst="rect">
            <a:avLst/>
          </a:prstGeom>
        </p:spPr>
        <p:txBody>
          <a:bodyPr wrap="square">
            <a:spAutoFit/>
          </a:bodyPr>
          <a:lstStyle/>
          <a:p>
            <a:pPr marL="342900" indent="-342900" algn="just">
              <a:buFont typeface="Wingdings" pitchFamily="2" charset="2"/>
              <a:buChar char="ü"/>
            </a:pPr>
            <a:r>
              <a:rPr lang="sr-Latn-RS" altLang="en-US" sz="2200" b="1" dirty="0">
                <a:ea typeface="Verdana" panose="020B0604030504040204" pitchFamily="34" charset="0"/>
                <a:cs typeface="Arial" panose="020B0604020202020204" pitchFamily="34" charset="0"/>
              </a:rPr>
              <a:t>Ilustrativan primer izazova koji predstavljaju različiti zahtevi u pogledu zakonitosti postupka </a:t>
            </a:r>
            <a:r>
              <a:rPr lang="en-GB" altLang="en-US" sz="2200" b="1" dirty="0">
                <a:ea typeface="Verdana" panose="020B0604030504040204" pitchFamily="34" charset="0"/>
                <a:cs typeface="Arial" panose="020B0604020202020204" pitchFamily="34" charset="0"/>
              </a:rPr>
              <a:t>:</a:t>
            </a:r>
          </a:p>
          <a:p>
            <a:pPr marL="342900" indent="-342900" algn="just">
              <a:buFont typeface="Wingdings" pitchFamily="2" charset="2"/>
              <a:buChar char="ü"/>
            </a:pPr>
            <a:endParaRPr lang="en-GB" altLang="en-US" sz="2200" b="1" dirty="0">
              <a:ea typeface="Verdana" panose="020B0604030504040204" pitchFamily="34" charset="0"/>
              <a:cs typeface="Arial" panose="020B0604020202020204" pitchFamily="34" charset="0"/>
            </a:endParaRPr>
          </a:p>
          <a:p>
            <a:pPr algn="just"/>
            <a:r>
              <a:rPr lang="en-GB" altLang="en-US" sz="2200" dirty="0" err="1">
                <a:ea typeface="Verdana" panose="020B0604030504040204" pitchFamily="34" charset="0"/>
                <a:cs typeface="Arial" panose="020B0604020202020204" pitchFamily="34" charset="0"/>
              </a:rPr>
              <a:t>Indija</a:t>
            </a:r>
            <a:r>
              <a:rPr lang="en-GB" altLang="en-US" sz="2200" dirty="0">
                <a:ea typeface="Verdana" panose="020B0604030504040204" pitchFamily="34" charset="0"/>
                <a:cs typeface="Arial" panose="020B0604020202020204" pitchFamily="34" charset="0"/>
              </a:rPr>
              <a:t> </a:t>
            </a:r>
            <a:r>
              <a:rPr lang="sr-Latn-RS" altLang="en-US" sz="2200" dirty="0">
                <a:ea typeface="Verdana" panose="020B0604030504040204" pitchFamily="34" charset="0"/>
                <a:cs typeface="Arial" panose="020B0604020202020204" pitchFamily="34" charset="0"/>
              </a:rPr>
              <a:t>uputi zahtev </a:t>
            </a:r>
            <a:r>
              <a:rPr lang="en-GB" altLang="en-US" sz="2200" dirty="0" err="1">
                <a:ea typeface="Verdana" panose="020B0604030504040204" pitchFamily="34" charset="0"/>
                <a:cs typeface="Arial" panose="020B0604020202020204" pitchFamily="34" charset="0"/>
              </a:rPr>
              <a:t>Ujedinjeno</a:t>
            </a:r>
            <a:r>
              <a:rPr lang="sr-Latn-RS" altLang="en-US" sz="2200" dirty="0">
                <a:ea typeface="Verdana" panose="020B0604030504040204" pitchFamily="34" charset="0"/>
                <a:cs typeface="Arial" panose="020B0604020202020204" pitchFamily="34" charset="0"/>
              </a:rPr>
              <a:t>m</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Kraljevstv</a:t>
            </a:r>
            <a:r>
              <a:rPr lang="sr-Latn-RS" altLang="en-US" sz="2200" dirty="0">
                <a:ea typeface="Verdana" panose="020B0604030504040204" pitchFamily="34" charset="0"/>
                <a:cs typeface="Arial" panose="020B0604020202020204" pitchFamily="34" charset="0"/>
              </a:rPr>
              <a:t>u da izvrši pretresanje prostorija u </a:t>
            </a:r>
            <a:r>
              <a:rPr lang="en-GB" altLang="en-US" sz="2200" dirty="0" err="1">
                <a:ea typeface="Verdana" panose="020B0604030504040204" pitchFamily="34" charset="0"/>
                <a:cs typeface="Arial" panose="020B0604020202020204" pitchFamily="34" charset="0"/>
              </a:rPr>
              <a:t>Indij</a:t>
            </a:r>
            <a:r>
              <a:rPr lang="sr-Latn-RS" altLang="en-US" sz="2200" dirty="0">
                <a:ea typeface="Verdana" panose="020B0604030504040204" pitchFamily="34" charset="0"/>
                <a:cs typeface="Arial" panose="020B0604020202020204" pitchFamily="34" charset="0"/>
              </a:rPr>
              <a:t>i gde se nalazi računarski sistem</a:t>
            </a:r>
            <a:endParaRPr lang="en-GB" altLang="en-US" sz="2200" dirty="0">
              <a:ea typeface="Verdana" panose="020B0604030504040204" pitchFamily="34" charset="0"/>
              <a:cs typeface="Arial" panose="020B0604020202020204" pitchFamily="34" charset="0"/>
            </a:endParaRPr>
          </a:p>
          <a:p>
            <a:pPr algn="just"/>
            <a:endParaRPr lang="en-GB" altLang="en-US" sz="2200" dirty="0">
              <a:ea typeface="Verdana" panose="020B0604030504040204" pitchFamily="34" charset="0"/>
              <a:cs typeface="Arial" panose="020B0604020202020204" pitchFamily="34" charset="0"/>
            </a:endParaRPr>
          </a:p>
          <a:p>
            <a:pPr algn="just"/>
            <a:r>
              <a:rPr lang="en-GB" altLang="en-US" sz="2200" dirty="0" err="1">
                <a:ea typeface="Verdana" panose="020B0604030504040204" pitchFamily="34" charset="0"/>
                <a:cs typeface="Arial" panose="020B0604020202020204" pitchFamily="34" charset="0"/>
              </a:rPr>
              <a:t>Indij</a:t>
            </a:r>
            <a:r>
              <a:rPr lang="sr-Latn-RS" altLang="en-US" sz="2200" dirty="0" err="1">
                <a:ea typeface="Verdana" panose="020B0604030504040204" pitchFamily="34" charset="0"/>
                <a:cs typeface="Arial" panose="020B0604020202020204" pitchFamily="34" charset="0"/>
              </a:rPr>
              <a:t>ski</a:t>
            </a:r>
            <a:r>
              <a:rPr lang="en-GB" altLang="en-US" sz="2200" dirty="0">
                <a:ea typeface="Verdana" panose="020B0604030504040204" pitchFamily="34" charset="0"/>
                <a:cs typeface="Arial" panose="020B0604020202020204" pitchFamily="34" charset="0"/>
              </a:rPr>
              <a:t> </a:t>
            </a:r>
            <a:r>
              <a:rPr lang="sr-Latn-RS" altLang="en-US" sz="2200" dirty="0">
                <a:ea typeface="Verdana" panose="020B0604030504040204" pitchFamily="34" charset="0"/>
                <a:cs typeface="Arial" panose="020B0604020202020204" pitchFamily="34" charset="0"/>
              </a:rPr>
              <a:t>zakon zahteva da se svako pretresanje prostorija izvrši u prisustvu dva nezavisna i ugledna svedoka</a:t>
            </a:r>
            <a:endParaRPr lang="en-GB" altLang="en-US" sz="2200" dirty="0">
              <a:ea typeface="Verdana" panose="020B0604030504040204" pitchFamily="34" charset="0"/>
              <a:cs typeface="Arial" panose="020B0604020202020204" pitchFamily="34" charset="0"/>
            </a:endParaRPr>
          </a:p>
          <a:p>
            <a:pPr algn="just"/>
            <a:endParaRPr lang="en-GB" altLang="en-US" sz="2200" dirty="0">
              <a:ea typeface="Verdana" panose="020B0604030504040204" pitchFamily="34" charset="0"/>
              <a:cs typeface="Arial" panose="020B0604020202020204" pitchFamily="34" charset="0"/>
            </a:endParaRPr>
          </a:p>
          <a:p>
            <a:pPr algn="just"/>
            <a:r>
              <a:rPr lang="sr-Latn-RS" altLang="en-US" sz="2200" dirty="0">
                <a:ea typeface="Verdana" panose="020B0604030504040204" pitchFamily="34" charset="0"/>
                <a:cs typeface="Arial" panose="020B0604020202020204" pitchFamily="34" charset="0"/>
              </a:rPr>
              <a:t>Zakon</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Ujedinjeno</a:t>
            </a:r>
            <a:r>
              <a:rPr lang="sr-Latn-RS" altLang="en-US" sz="2200" dirty="0">
                <a:ea typeface="Verdana" panose="020B0604030504040204" pitchFamily="34" charset="0"/>
                <a:cs typeface="Arial" panose="020B0604020202020204" pitchFamily="34" charset="0"/>
              </a:rPr>
              <a:t>g</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Kraljevstv</a:t>
            </a:r>
            <a:r>
              <a:rPr lang="sr-Latn-RS" altLang="en-US" sz="2200" dirty="0">
                <a:ea typeface="Verdana" panose="020B0604030504040204" pitchFamily="34" charset="0"/>
                <a:cs typeface="Arial" panose="020B0604020202020204" pitchFamily="34" charset="0"/>
              </a:rPr>
              <a:t>a ne sadrži takav zahtev</a:t>
            </a:r>
            <a:endParaRPr lang="en-GB" altLang="en-US" sz="2200" dirty="0">
              <a:ea typeface="Verdana" panose="020B0604030504040204" pitchFamily="34" charset="0"/>
              <a:cs typeface="Arial" panose="020B0604020202020204" pitchFamily="34" charset="0"/>
            </a:endParaRPr>
          </a:p>
          <a:p>
            <a:pPr algn="just"/>
            <a:endParaRPr lang="en-GB" altLang="en-US" sz="2200" dirty="0">
              <a:ea typeface="Verdana" panose="020B0604030504040204" pitchFamily="34" charset="0"/>
              <a:cs typeface="Arial" panose="020B0604020202020204" pitchFamily="34" charset="0"/>
            </a:endParaRPr>
          </a:p>
          <a:p>
            <a:pPr algn="just"/>
            <a:r>
              <a:rPr lang="en-GB" altLang="en-US" sz="2200" dirty="0" err="1">
                <a:ea typeface="Verdana" panose="020B0604030504040204" pitchFamily="34" charset="0"/>
                <a:cs typeface="Arial" panose="020B0604020202020204" pitchFamily="34" charset="0"/>
              </a:rPr>
              <a:t>Ujedinjeno</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Kraljevstvo</a:t>
            </a:r>
            <a:r>
              <a:rPr lang="en-GB" altLang="en-US" sz="2200" dirty="0">
                <a:ea typeface="Verdana" panose="020B0604030504040204" pitchFamily="34" charset="0"/>
                <a:cs typeface="Arial" panose="020B0604020202020204" pitchFamily="34" charset="0"/>
              </a:rPr>
              <a:t> </a:t>
            </a:r>
            <a:r>
              <a:rPr lang="sr-Latn-RS" altLang="en-US" sz="2200" dirty="0">
                <a:ea typeface="Verdana" panose="020B0604030504040204" pitchFamily="34" charset="0"/>
                <a:cs typeface="Arial" panose="020B0604020202020204" pitchFamily="34" charset="0"/>
              </a:rPr>
              <a:t>izvrši zaplenu u skladu sa svojim domaćim zakonom bez prisustva dva nezavisna svedoka</a:t>
            </a:r>
            <a:endParaRPr lang="en-GB" altLang="en-US" sz="2200" dirty="0">
              <a:ea typeface="Verdana" panose="020B0604030504040204" pitchFamily="34" charset="0"/>
              <a:cs typeface="Arial" panose="020B0604020202020204" pitchFamily="34" charset="0"/>
            </a:endParaRPr>
          </a:p>
          <a:p>
            <a:pPr algn="just"/>
            <a:endParaRPr lang="en-GB" altLang="en-US" sz="2200" dirty="0">
              <a:ea typeface="Verdana" panose="020B0604030504040204" pitchFamily="34" charset="0"/>
              <a:cs typeface="Arial" panose="020B0604020202020204" pitchFamily="34" charset="0"/>
            </a:endParaRPr>
          </a:p>
          <a:p>
            <a:pPr algn="just"/>
            <a:r>
              <a:rPr lang="sr-Latn-RS" altLang="en-US" sz="2200" dirty="0">
                <a:ea typeface="Verdana" panose="020B0604030504040204" pitchFamily="34" charset="0"/>
                <a:cs typeface="Arial" panose="020B0604020202020204" pitchFamily="34" charset="0"/>
              </a:rPr>
              <a:t>Sudija</a:t>
            </a:r>
            <a:r>
              <a:rPr lang="en-GB" altLang="en-US" sz="2200" dirty="0">
                <a:ea typeface="Verdana" panose="020B0604030504040204" pitchFamily="34" charset="0"/>
                <a:cs typeface="Arial" panose="020B0604020202020204" pitchFamily="34" charset="0"/>
              </a:rPr>
              <a:t> in </a:t>
            </a:r>
            <a:r>
              <a:rPr lang="en-GB" altLang="en-US" sz="2200" dirty="0" err="1">
                <a:ea typeface="Verdana" panose="020B0604030504040204" pitchFamily="34" charset="0"/>
                <a:cs typeface="Arial" panose="020B0604020202020204" pitchFamily="34" charset="0"/>
              </a:rPr>
              <a:t>Indij</a:t>
            </a:r>
            <a:r>
              <a:rPr lang="sr-Latn-RS" altLang="en-US" sz="2200" dirty="0">
                <a:ea typeface="Verdana" panose="020B0604030504040204" pitchFamily="34" charset="0"/>
                <a:cs typeface="Arial" panose="020B0604020202020204" pitchFamily="34" charset="0"/>
              </a:rPr>
              <a:t>i odluči da su </a:t>
            </a:r>
            <a:r>
              <a:rPr lang="en-GB" altLang="en-US" sz="2200" dirty="0" err="1">
                <a:ea typeface="Verdana" panose="020B0604030504040204" pitchFamily="34" charset="0"/>
                <a:cs typeface="Arial" panose="020B0604020202020204" pitchFamily="34" charset="0"/>
              </a:rPr>
              <a:t>dokazi</a:t>
            </a:r>
            <a:r>
              <a:rPr lang="en-GB" altLang="en-US" sz="2200" dirty="0">
                <a:ea typeface="Verdana" panose="020B0604030504040204" pitchFamily="34" charset="0"/>
                <a:cs typeface="Arial" panose="020B0604020202020204" pitchFamily="34" charset="0"/>
              </a:rPr>
              <a:t> </a:t>
            </a:r>
            <a:r>
              <a:rPr lang="sr-Latn-RS" altLang="en-US" sz="2200" dirty="0">
                <a:ea typeface="Verdana" panose="020B0604030504040204" pitchFamily="34" charset="0"/>
                <a:cs typeface="Arial" panose="020B0604020202020204" pitchFamily="34" charset="0"/>
              </a:rPr>
              <a:t>pribavljeni iz računarskog sistema u </a:t>
            </a:r>
            <a:r>
              <a:rPr lang="en-GB" altLang="en-US" sz="2200" dirty="0" err="1">
                <a:ea typeface="Verdana" panose="020B0604030504040204" pitchFamily="34" charset="0"/>
                <a:cs typeface="Arial" panose="020B0604020202020204" pitchFamily="34" charset="0"/>
              </a:rPr>
              <a:t>Ujedinjeno</a:t>
            </a:r>
            <a:r>
              <a:rPr lang="sr-Latn-RS" altLang="en-US" sz="2200" dirty="0">
                <a:ea typeface="Verdana" panose="020B0604030504040204" pitchFamily="34" charset="0"/>
                <a:cs typeface="Arial" panose="020B0604020202020204" pitchFamily="34" charset="0"/>
              </a:rPr>
              <a:t>m</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Kraljevstv</a:t>
            </a:r>
            <a:r>
              <a:rPr lang="sr-Latn-RS" altLang="en-US" sz="2200" dirty="0">
                <a:ea typeface="Verdana" panose="020B0604030504040204" pitchFamily="34" charset="0"/>
                <a:cs typeface="Arial" panose="020B0604020202020204" pitchFamily="34" charset="0"/>
              </a:rPr>
              <a:t>u neprihvatljivi</a:t>
            </a:r>
            <a:endParaRPr lang="en-GB" altLang="en-US" sz="2200" dirty="0">
              <a:ea typeface="Verdana" panose="020B0604030504040204" pitchFamily="34" charset="0"/>
              <a:cs typeface="Arial" panose="020B0604020202020204" pitchFamily="34" charset="0"/>
            </a:endParaRPr>
          </a:p>
        </p:txBody>
      </p:sp>
      <p:sp>
        <p:nvSpPr>
          <p:cNvPr id="5" name="Arrow: Down 4">
            <a:extLst>
              <a:ext uri="{FF2B5EF4-FFF2-40B4-BE49-F238E27FC236}">
                <a16:creationId xmlns:a16="http://schemas.microsoft.com/office/drawing/2014/main" id="{BCE4D970-D44D-4661-B203-CDA1B09B8E80}"/>
              </a:ext>
            </a:extLst>
          </p:cNvPr>
          <p:cNvSpPr/>
          <p:nvPr/>
        </p:nvSpPr>
        <p:spPr>
          <a:xfrm>
            <a:off x="8412882" y="2071973"/>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6" name="Arrow: Down 5">
            <a:extLst>
              <a:ext uri="{FF2B5EF4-FFF2-40B4-BE49-F238E27FC236}">
                <a16:creationId xmlns:a16="http://schemas.microsoft.com/office/drawing/2014/main" id="{359ACB81-576C-4777-A883-CCC83CE5F2CB}"/>
              </a:ext>
            </a:extLst>
          </p:cNvPr>
          <p:cNvSpPr/>
          <p:nvPr/>
        </p:nvSpPr>
        <p:spPr>
          <a:xfrm>
            <a:off x="8429332" y="322943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8" name="Arrow: Down 7">
            <a:extLst>
              <a:ext uri="{FF2B5EF4-FFF2-40B4-BE49-F238E27FC236}">
                <a16:creationId xmlns:a16="http://schemas.microsoft.com/office/drawing/2014/main" id="{897B8D47-AAF0-43BE-B721-8759B65EEDD7}"/>
              </a:ext>
            </a:extLst>
          </p:cNvPr>
          <p:cNvSpPr/>
          <p:nvPr/>
        </p:nvSpPr>
        <p:spPr>
          <a:xfrm>
            <a:off x="8433621" y="437376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9" name="Arrow: Down 8">
            <a:extLst>
              <a:ext uri="{FF2B5EF4-FFF2-40B4-BE49-F238E27FC236}">
                <a16:creationId xmlns:a16="http://schemas.microsoft.com/office/drawing/2014/main" id="{98AEFB3E-8969-4166-8053-85095B1A6A53}"/>
              </a:ext>
            </a:extLst>
          </p:cNvPr>
          <p:cNvSpPr/>
          <p:nvPr/>
        </p:nvSpPr>
        <p:spPr>
          <a:xfrm>
            <a:off x="8433621" y="5497341"/>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724194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Izazov</a:t>
            </a:r>
            <a:r>
              <a:rPr lang="en-GB" sz="3200" b="1" dirty="0"/>
              <a:t> </a:t>
            </a:r>
            <a:r>
              <a:rPr lang="en-GB" sz="3200" b="1" dirty="0" err="1"/>
              <a:t>različitih</a:t>
            </a:r>
            <a:r>
              <a:rPr lang="en-GB" sz="3200" b="1" dirty="0"/>
              <a:t> </a:t>
            </a:r>
            <a:r>
              <a:rPr lang="en-GB" sz="3200" b="1" dirty="0" err="1"/>
              <a:t>pravnih</a:t>
            </a:r>
            <a:r>
              <a:rPr lang="en-GB" sz="3200" b="1" dirty="0"/>
              <a:t> </a:t>
            </a:r>
            <a:r>
              <a:rPr lang="en-GB" sz="3200" b="1" dirty="0" err="1"/>
              <a:t>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128583"/>
            <a:ext cx="8900912" cy="5262979"/>
          </a:xfrm>
          <a:prstGeom prst="rect">
            <a:avLst/>
          </a:prstGeom>
        </p:spPr>
        <p:txBody>
          <a:bodyPr wrap="square">
            <a:spAutoFit/>
          </a:bodyPr>
          <a:lstStyle/>
          <a:p>
            <a:pPr algn="ctr">
              <a:defRPr/>
            </a:pPr>
            <a:r>
              <a:rPr lang="sr-Latn-RS" altLang="en-US" sz="2800" b="1" dirty="0">
                <a:ea typeface="Verdana" panose="020B0604030504040204" pitchFamily="34" charset="0"/>
                <a:cs typeface="Arial" panose="020B0604020202020204" pitchFamily="34" charset="0"/>
              </a:rPr>
              <a:t>R</a:t>
            </a:r>
            <a:r>
              <a:rPr lang="en-GB" altLang="en-US" sz="2800" b="1" dirty="0" err="1">
                <a:ea typeface="Verdana" panose="020B0604030504040204" pitchFamily="34" charset="0"/>
                <a:cs typeface="Arial" panose="020B0604020202020204" pitchFamily="34" charset="0"/>
              </a:rPr>
              <a:t>ešenje</a:t>
            </a:r>
            <a:r>
              <a:rPr lang="en-GB" altLang="en-US" sz="2800" b="1" dirty="0">
                <a:ea typeface="Verdana" panose="020B0604030504040204" pitchFamily="34" charset="0"/>
                <a:cs typeface="Arial" panose="020B0604020202020204" pitchFamily="34" charset="0"/>
              </a:rPr>
              <a:t>? </a:t>
            </a:r>
          </a:p>
          <a:p>
            <a:pPr algn="ctr">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Podizanje nivoa svesti i znanja o drugim pravnim sistemima kako bi se smanjili nesporazumi</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Jasno navođenje u zahtevima svih zakonskih zahteva strane molilje</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Veća koordinacija sa odgovarajućim centralnim organima kako bi se uskladili u pogledu zahteva</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Usaglašavanje zakona i propisa</a:t>
            </a: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01691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Izazov</a:t>
            </a:r>
            <a:r>
              <a:rPr lang="en-GB" sz="3200" b="1" dirty="0"/>
              <a:t> </a:t>
            </a:r>
            <a:r>
              <a:rPr lang="en-GB" sz="3200" b="1" dirty="0" err="1"/>
              <a:t>različitih</a:t>
            </a:r>
            <a:r>
              <a:rPr lang="en-GB" sz="3200" b="1" dirty="0"/>
              <a:t> </a:t>
            </a:r>
            <a:r>
              <a:rPr lang="en-GB" sz="3200" b="1" dirty="0" err="1"/>
              <a:t>pravnih</a:t>
            </a:r>
            <a:r>
              <a:rPr lang="en-GB" sz="3200" b="1" dirty="0"/>
              <a:t> </a:t>
            </a:r>
            <a:r>
              <a:rPr lang="en-GB" sz="3200" b="1" dirty="0" err="1"/>
              <a:t>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128583"/>
            <a:ext cx="8900912" cy="5262979"/>
          </a:xfrm>
          <a:prstGeom prst="rect">
            <a:avLst/>
          </a:prstGeom>
        </p:spPr>
        <p:txBody>
          <a:bodyPr wrap="square">
            <a:spAutoFit/>
          </a:bodyPr>
          <a:lstStyle/>
          <a:p>
            <a:pPr algn="ctr">
              <a:defRPr/>
            </a:pPr>
            <a:r>
              <a:rPr lang="sr-Latn-RS" altLang="en-US" sz="2800" b="1" dirty="0">
                <a:ea typeface="Verdana" panose="020B0604030504040204" pitchFamily="34" charset="0"/>
                <a:cs typeface="Arial" panose="020B0604020202020204" pitchFamily="34" charset="0"/>
              </a:rPr>
              <a:t>R</a:t>
            </a:r>
            <a:r>
              <a:rPr lang="en-GB" altLang="en-US" sz="2800" b="1" dirty="0" err="1">
                <a:ea typeface="Verdana" panose="020B0604030504040204" pitchFamily="34" charset="0"/>
                <a:cs typeface="Arial" panose="020B0604020202020204" pitchFamily="34" charset="0"/>
              </a:rPr>
              <a:t>ešenje</a:t>
            </a:r>
            <a:r>
              <a:rPr lang="en-GB" altLang="en-US" sz="2800" b="1" dirty="0">
                <a:ea typeface="Verdana" panose="020B0604030504040204" pitchFamily="34" charset="0"/>
                <a:cs typeface="Arial" panose="020B0604020202020204" pitchFamily="34" charset="0"/>
              </a:rPr>
              <a:t>? </a:t>
            </a:r>
          </a:p>
          <a:p>
            <a:pPr algn="ctr">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Korišćenje mreže </a:t>
            </a:r>
            <a:r>
              <a:rPr lang="en-GB" altLang="en-US" sz="2800" dirty="0">
                <a:ea typeface="Verdana" panose="020B0604030504040204" pitchFamily="34" charset="0"/>
                <a:cs typeface="Arial" panose="020B0604020202020204" pitchFamily="34" charset="0"/>
              </a:rPr>
              <a:t>24/7 </a:t>
            </a:r>
            <a:r>
              <a:rPr lang="sr-Latn-RS" altLang="en-US" sz="2800" dirty="0">
                <a:ea typeface="Verdana" panose="020B0604030504040204" pitchFamily="34" charset="0"/>
                <a:cs typeface="Arial" panose="020B0604020202020204" pitchFamily="34" charset="0"/>
              </a:rPr>
              <a:t>za traženje pravnog saveta o zahtevima lokalnih zakona</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lvl="1" algn="just">
              <a:defRPr/>
            </a:pPr>
            <a:r>
              <a:rPr lang="sr-Latn-RS" altLang="en-US" sz="2800" i="1" dirty="0">
                <a:ea typeface="Verdana" panose="020B0604030504040204" pitchFamily="34" charset="0"/>
                <a:cs typeface="Arial" panose="020B0604020202020204" pitchFamily="34" charset="0"/>
              </a:rPr>
              <a:t>„</a:t>
            </a:r>
            <a:r>
              <a:rPr lang="sr-Latn-RS" altLang="en-US" sz="2800" b="1" i="1" dirty="0">
                <a:ea typeface="Verdana" panose="020B0604030504040204" pitchFamily="34" charset="0"/>
                <a:cs typeface="Arial" panose="020B0604020202020204" pitchFamily="34" charset="0"/>
              </a:rPr>
              <a:t>Član</a:t>
            </a:r>
            <a:r>
              <a:rPr lang="en-US" altLang="en-US" sz="2800" b="1" i="1" dirty="0">
                <a:ea typeface="Verdana" panose="020B0604030504040204" pitchFamily="34" charset="0"/>
                <a:cs typeface="Arial" panose="020B0604020202020204" pitchFamily="34" charset="0"/>
              </a:rPr>
              <a:t> 35</a:t>
            </a:r>
            <a:r>
              <a:rPr lang="sr-Latn-RS" altLang="en-US" sz="2800" b="1" i="1" dirty="0">
                <a:ea typeface="Verdana" panose="020B0604030504040204" pitchFamily="34" charset="0"/>
                <a:cs typeface="Arial" panose="020B0604020202020204" pitchFamily="34" charset="0"/>
              </a:rPr>
              <a:t>.</a:t>
            </a:r>
            <a:r>
              <a:rPr lang="en-US" altLang="en-US" sz="2800" b="1" i="1" dirty="0">
                <a:ea typeface="Verdana" panose="020B0604030504040204" pitchFamily="34" charset="0"/>
                <a:cs typeface="Arial" panose="020B0604020202020204" pitchFamily="34" charset="0"/>
              </a:rPr>
              <a:t> – </a:t>
            </a:r>
            <a:r>
              <a:rPr lang="sr-Latn-RS" altLang="en-US" sz="2800" b="1" i="1" dirty="0">
                <a:ea typeface="Verdana" panose="020B0604030504040204" pitchFamily="34" charset="0"/>
                <a:cs typeface="Arial" panose="020B0604020202020204" pitchFamily="34" charset="0"/>
              </a:rPr>
              <a:t>Mreža </a:t>
            </a:r>
            <a:r>
              <a:rPr lang="en-US" altLang="en-US" sz="2800" b="1" i="1" dirty="0">
                <a:ea typeface="Verdana" panose="020B0604030504040204" pitchFamily="34" charset="0"/>
                <a:cs typeface="Arial" panose="020B0604020202020204" pitchFamily="34" charset="0"/>
              </a:rPr>
              <a:t>24/7</a:t>
            </a:r>
          </a:p>
          <a:p>
            <a:pPr lvl="1" algn="just">
              <a:defRPr/>
            </a:pPr>
            <a:r>
              <a:rPr lang="en-US" altLang="en-US" sz="2800" i="1" dirty="0">
                <a:ea typeface="Verdana" panose="020B0604030504040204" pitchFamily="34" charset="0"/>
                <a:cs typeface="Arial" panose="020B0604020202020204" pitchFamily="34" charset="0"/>
              </a:rPr>
              <a:t>1 </a:t>
            </a:r>
            <a:r>
              <a:rPr lang="en-US" altLang="en-US" sz="2800" i="1" dirty="0" err="1">
                <a:ea typeface="Verdana" panose="020B0604030504040204" pitchFamily="34" charset="0"/>
                <a:cs typeface="Arial" panose="020B0604020202020204" pitchFamily="34" charset="0"/>
              </a:rPr>
              <a:t>Svaka</a:t>
            </a:r>
            <a:r>
              <a:rPr lang="en-US" altLang="en-US" sz="2800" i="1" dirty="0">
                <a:ea typeface="Verdana" panose="020B0604030504040204" pitchFamily="34" charset="0"/>
                <a:cs typeface="Arial" panose="020B0604020202020204" pitchFamily="34" charset="0"/>
              </a:rPr>
              <a:t> </a:t>
            </a:r>
            <a:r>
              <a:rPr lang="en-US" altLang="en-US" sz="2800" i="1" dirty="0" err="1">
                <a:ea typeface="Verdana" panose="020B0604030504040204" pitchFamily="34" charset="0"/>
                <a:cs typeface="Arial" panose="020B0604020202020204" pitchFamily="34" charset="0"/>
              </a:rPr>
              <a:t>Strana</a:t>
            </a:r>
            <a:r>
              <a:rPr lang="en-US" altLang="en-US" sz="2800" i="1" dirty="0">
                <a:ea typeface="Verdana" panose="020B0604030504040204" pitchFamily="34" charset="0"/>
                <a:cs typeface="Arial" panose="020B0604020202020204" pitchFamily="34" charset="0"/>
              </a:rPr>
              <a:t> </a:t>
            </a:r>
            <a:r>
              <a:rPr lang="en-US" altLang="en-US" sz="2800" i="1" dirty="0" err="1">
                <a:ea typeface="Verdana" panose="020B0604030504040204" pitchFamily="34" charset="0"/>
                <a:cs typeface="Arial" panose="020B0604020202020204" pitchFamily="34" charset="0"/>
              </a:rPr>
              <a:t>ugovornica</a:t>
            </a:r>
            <a:r>
              <a:rPr lang="en-US" altLang="en-US" sz="2800" i="1" dirty="0">
                <a:ea typeface="Verdana" panose="020B0604030504040204" pitchFamily="34" charset="0"/>
                <a:cs typeface="Arial" panose="020B0604020202020204" pitchFamily="34" charset="0"/>
              </a:rPr>
              <a:t> </a:t>
            </a:r>
            <a:r>
              <a:rPr lang="en-US" altLang="en-US" sz="2800" i="1" dirty="0" err="1">
                <a:ea typeface="Verdana" panose="020B0604030504040204" pitchFamily="34" charset="0"/>
                <a:cs typeface="Arial" panose="020B0604020202020204" pitchFamily="34" charset="0"/>
              </a:rPr>
              <a:t>treba</a:t>
            </a:r>
            <a:r>
              <a:rPr lang="en-US" altLang="en-US" sz="2800" i="1" dirty="0">
                <a:ea typeface="Verdana" panose="020B0604030504040204" pitchFamily="34" charset="0"/>
                <a:cs typeface="Arial" panose="020B0604020202020204" pitchFamily="34" charset="0"/>
              </a:rPr>
              <a:t> da </a:t>
            </a:r>
            <a:r>
              <a:rPr lang="en-US" altLang="en-US" sz="2800" i="1" dirty="0" err="1">
                <a:ea typeface="Verdana" panose="020B0604030504040204" pitchFamily="34" charset="0"/>
                <a:cs typeface="Arial" panose="020B0604020202020204" pitchFamily="34" charset="0"/>
              </a:rPr>
              <a:t>odredi</a:t>
            </a:r>
            <a:r>
              <a:rPr lang="en-US" altLang="en-US" sz="2800" i="1" dirty="0">
                <a:ea typeface="Verdana" panose="020B0604030504040204" pitchFamily="34" charset="0"/>
                <a:cs typeface="Arial" panose="020B0604020202020204" pitchFamily="34" charset="0"/>
              </a:rPr>
              <a:t> mesto za </a:t>
            </a:r>
            <a:r>
              <a:rPr lang="en-US" altLang="en-US" sz="2800" i="1" dirty="0" err="1">
                <a:ea typeface="Verdana" panose="020B0604030504040204" pitchFamily="34" charset="0"/>
                <a:cs typeface="Arial" panose="020B0604020202020204" pitchFamily="34" charset="0"/>
              </a:rPr>
              <a:t>kontakt</a:t>
            </a:r>
            <a:r>
              <a:rPr lang="en-US" altLang="en-US" sz="2800" i="1" dirty="0">
                <a:ea typeface="Verdana" panose="020B0604030504040204" pitchFamily="34" charset="0"/>
                <a:cs typeface="Arial" panose="020B0604020202020204" pitchFamily="34" charset="0"/>
              </a:rPr>
              <a:t>, </a:t>
            </a:r>
            <a:r>
              <a:rPr lang="en-US" altLang="en-US" sz="2800" i="1" dirty="0" err="1">
                <a:ea typeface="Verdana" panose="020B0604030504040204" pitchFamily="34" charset="0"/>
                <a:cs typeface="Arial" panose="020B0604020202020204" pitchFamily="34" charset="0"/>
              </a:rPr>
              <a:t>koje</a:t>
            </a:r>
            <a:r>
              <a:rPr lang="en-US" altLang="en-US" sz="2800" i="1" dirty="0">
                <a:ea typeface="Verdana" panose="020B0604030504040204" pitchFamily="34" charset="0"/>
                <a:cs typeface="Arial" panose="020B0604020202020204" pitchFamily="34" charset="0"/>
              </a:rPr>
              <a:t> je </a:t>
            </a:r>
            <a:r>
              <a:rPr lang="en-US" altLang="en-US" sz="2800" i="1" dirty="0" err="1">
                <a:ea typeface="Verdana" panose="020B0604030504040204" pitchFamily="34" charset="0"/>
                <a:cs typeface="Arial" panose="020B0604020202020204" pitchFamily="34" charset="0"/>
              </a:rPr>
              <a:t>dostupno</a:t>
            </a:r>
            <a:r>
              <a:rPr lang="en-US" altLang="en-US" sz="2800" i="1" dirty="0">
                <a:ea typeface="Verdana" panose="020B0604030504040204" pitchFamily="34" charset="0"/>
                <a:cs typeface="Arial" panose="020B0604020202020204" pitchFamily="34" charset="0"/>
              </a:rPr>
              <a:t> 24 </a:t>
            </a:r>
            <a:r>
              <a:rPr lang="en-US" altLang="en-US" sz="2800" i="1" dirty="0" err="1">
                <a:ea typeface="Verdana" panose="020B0604030504040204" pitchFamily="34" charset="0"/>
                <a:cs typeface="Arial" panose="020B0604020202020204" pitchFamily="34" charset="0"/>
              </a:rPr>
              <a:t>sata</a:t>
            </a:r>
            <a:r>
              <a:rPr lang="en-US" altLang="en-US" sz="2800" i="1" dirty="0">
                <a:ea typeface="Verdana" panose="020B0604030504040204" pitchFamily="34" charset="0"/>
                <a:cs typeface="Arial" panose="020B0604020202020204" pitchFamily="34" charset="0"/>
              </a:rPr>
              <a:t>, 7 dana u </a:t>
            </a:r>
            <a:r>
              <a:rPr lang="en-US" altLang="en-US" sz="2800" i="1" dirty="0" err="1">
                <a:ea typeface="Verdana" panose="020B0604030504040204" pitchFamily="34" charset="0"/>
                <a:cs typeface="Arial" panose="020B0604020202020204" pitchFamily="34" charset="0"/>
              </a:rPr>
              <a:t>nedelji</a:t>
            </a:r>
            <a:r>
              <a:rPr lang="en-US" altLang="en-US" sz="2800" i="1" dirty="0">
                <a:ea typeface="Verdana" panose="020B0604030504040204" pitchFamily="34" charset="0"/>
                <a:cs typeface="Arial" panose="020B0604020202020204" pitchFamily="34" charset="0"/>
              </a:rPr>
              <a:t>, da bi </a:t>
            </a:r>
            <a:r>
              <a:rPr lang="en-US" altLang="en-US" sz="2800" i="1" dirty="0" err="1">
                <a:ea typeface="Verdana" panose="020B0604030504040204" pitchFamily="34" charset="0"/>
                <a:cs typeface="Arial" panose="020B0604020202020204" pitchFamily="34" charset="0"/>
              </a:rPr>
              <a:t>omogućila</a:t>
            </a:r>
            <a:r>
              <a:rPr lang="en-US" altLang="en-US" sz="2800" i="1" dirty="0">
                <a:ea typeface="Verdana" panose="020B0604030504040204" pitchFamily="34" charset="0"/>
                <a:cs typeface="Arial" panose="020B0604020202020204" pitchFamily="34" charset="0"/>
              </a:rPr>
              <a:t> … </a:t>
            </a:r>
            <a:r>
              <a:rPr lang="en-US" altLang="en-US" sz="2800" i="1" dirty="0" err="1">
                <a:ea typeface="Verdana" panose="020B0604030504040204" pitchFamily="34" charset="0"/>
                <a:cs typeface="Arial" panose="020B0604020202020204" pitchFamily="34" charset="0"/>
              </a:rPr>
              <a:t>sprovođenje</a:t>
            </a:r>
            <a:r>
              <a:rPr lang="en-US" altLang="en-US" sz="2800" i="1" dirty="0">
                <a:ea typeface="Verdana" panose="020B0604030504040204" pitchFamily="34" charset="0"/>
                <a:cs typeface="Arial" panose="020B0604020202020204" pitchFamily="34" charset="0"/>
              </a:rPr>
              <a:t> </a:t>
            </a:r>
            <a:r>
              <a:rPr lang="en-US" altLang="en-US" sz="2800" i="1" dirty="0" err="1">
                <a:ea typeface="Verdana" panose="020B0604030504040204" pitchFamily="34" charset="0"/>
                <a:cs typeface="Arial" panose="020B0604020202020204" pitchFamily="34" charset="0"/>
              </a:rPr>
              <a:t>sledećih</a:t>
            </a:r>
            <a:r>
              <a:rPr lang="en-US" altLang="en-US" sz="2800" i="1" dirty="0">
                <a:ea typeface="Verdana" panose="020B0604030504040204" pitchFamily="34" charset="0"/>
                <a:cs typeface="Arial" panose="020B0604020202020204" pitchFamily="34" charset="0"/>
              </a:rPr>
              <a:t> </a:t>
            </a:r>
            <a:r>
              <a:rPr lang="en-US" altLang="en-US" sz="2800" i="1" dirty="0" err="1">
                <a:ea typeface="Verdana" panose="020B0604030504040204" pitchFamily="34" charset="0"/>
                <a:cs typeface="Arial" panose="020B0604020202020204" pitchFamily="34" charset="0"/>
              </a:rPr>
              <a:t>mera</a:t>
            </a:r>
            <a:r>
              <a:rPr lang="en-US" altLang="en-US" sz="2800" i="1" dirty="0">
                <a:ea typeface="Verdana" panose="020B0604030504040204" pitchFamily="34" charset="0"/>
                <a:cs typeface="Arial" panose="020B0604020202020204" pitchFamily="34" charset="0"/>
              </a:rPr>
              <a:t>:</a:t>
            </a:r>
          </a:p>
          <a:p>
            <a:pPr lvl="1" algn="just">
              <a:defRPr/>
            </a:pPr>
            <a:r>
              <a:rPr lang="en-US" altLang="en-US" sz="2800" i="1" dirty="0">
                <a:ea typeface="Verdana" panose="020B0604030504040204" pitchFamily="34" charset="0"/>
                <a:cs typeface="Arial" panose="020B0604020202020204" pitchFamily="34" charset="0"/>
              </a:rPr>
              <a:t>c </a:t>
            </a:r>
            <a:r>
              <a:rPr lang="en-US" altLang="en-US" sz="2800" i="1" dirty="0" err="1">
                <a:ea typeface="Verdana" panose="020B0604030504040204" pitchFamily="34" charset="0"/>
                <a:cs typeface="Arial" panose="020B0604020202020204" pitchFamily="34" charset="0"/>
              </a:rPr>
              <a:t>prikupljanje</a:t>
            </a:r>
            <a:r>
              <a:rPr lang="en-US" altLang="en-US" sz="2800" i="1" dirty="0">
                <a:ea typeface="Verdana" panose="020B0604030504040204" pitchFamily="34" charset="0"/>
                <a:cs typeface="Arial" panose="020B0604020202020204" pitchFamily="34" charset="0"/>
              </a:rPr>
              <a:t> </a:t>
            </a:r>
            <a:r>
              <a:rPr lang="en-US" altLang="en-US" sz="2800" i="1" dirty="0" err="1">
                <a:ea typeface="Verdana" panose="020B0604030504040204" pitchFamily="34" charset="0"/>
                <a:cs typeface="Arial" panose="020B0604020202020204" pitchFamily="34" charset="0"/>
              </a:rPr>
              <a:t>dokaza</a:t>
            </a:r>
            <a:r>
              <a:rPr lang="en-US" altLang="en-US" sz="2800" i="1" dirty="0">
                <a:ea typeface="Verdana" panose="020B0604030504040204" pitchFamily="34" charset="0"/>
                <a:cs typeface="Arial" panose="020B0604020202020204" pitchFamily="34" charset="0"/>
              </a:rPr>
              <a:t>, </a:t>
            </a:r>
            <a:r>
              <a:rPr lang="en-US" altLang="en-US" sz="2800" b="1" i="1" dirty="0" err="1">
                <a:solidFill>
                  <a:srgbClr val="FF0000"/>
                </a:solidFill>
                <a:ea typeface="Verdana" panose="020B0604030504040204" pitchFamily="34" charset="0"/>
                <a:cs typeface="Arial" panose="020B0604020202020204" pitchFamily="34" charset="0"/>
              </a:rPr>
              <a:t>davanje</a:t>
            </a:r>
            <a:r>
              <a:rPr lang="en-US" altLang="en-US" sz="2800" b="1" i="1" dirty="0">
                <a:solidFill>
                  <a:srgbClr val="FF0000"/>
                </a:solidFill>
                <a:ea typeface="Verdana" panose="020B0604030504040204" pitchFamily="34" charset="0"/>
                <a:cs typeface="Arial" panose="020B0604020202020204" pitchFamily="34" charset="0"/>
              </a:rPr>
              <a:t> </a:t>
            </a:r>
            <a:r>
              <a:rPr lang="en-US" altLang="en-US" sz="2800" b="1" i="1" dirty="0" err="1">
                <a:solidFill>
                  <a:srgbClr val="FF0000"/>
                </a:solidFill>
                <a:ea typeface="Verdana" panose="020B0604030504040204" pitchFamily="34" charset="0"/>
                <a:cs typeface="Arial" panose="020B0604020202020204" pitchFamily="34" charset="0"/>
              </a:rPr>
              <a:t>informacija</a:t>
            </a:r>
            <a:r>
              <a:rPr lang="en-US" altLang="en-US" sz="2800" b="1" i="1" dirty="0">
                <a:solidFill>
                  <a:srgbClr val="FF0000"/>
                </a:solidFill>
                <a:ea typeface="Verdana" panose="020B0604030504040204" pitchFamily="34" charset="0"/>
                <a:cs typeface="Arial" panose="020B0604020202020204" pitchFamily="34" charset="0"/>
              </a:rPr>
              <a:t> </a:t>
            </a:r>
            <a:r>
              <a:rPr lang="en-US" altLang="en-US" sz="2800" b="1" i="1" dirty="0" err="1">
                <a:solidFill>
                  <a:srgbClr val="FF0000"/>
                </a:solidFill>
                <a:ea typeface="Verdana" panose="020B0604030504040204" pitchFamily="34" charset="0"/>
                <a:cs typeface="Arial" panose="020B0604020202020204" pitchFamily="34" charset="0"/>
              </a:rPr>
              <a:t>pravne</a:t>
            </a:r>
            <a:r>
              <a:rPr lang="en-US" altLang="en-US" sz="2800" b="1" i="1" dirty="0">
                <a:solidFill>
                  <a:srgbClr val="FF0000"/>
                </a:solidFill>
                <a:ea typeface="Verdana" panose="020B0604030504040204" pitchFamily="34" charset="0"/>
                <a:cs typeface="Arial" panose="020B0604020202020204" pitchFamily="34" charset="0"/>
              </a:rPr>
              <a:t> </a:t>
            </a:r>
            <a:r>
              <a:rPr lang="en-US" altLang="en-US" sz="2800" b="1" i="1" dirty="0" err="1">
                <a:solidFill>
                  <a:srgbClr val="FF0000"/>
                </a:solidFill>
                <a:ea typeface="Verdana" panose="020B0604030504040204" pitchFamily="34" charset="0"/>
                <a:cs typeface="Arial" panose="020B0604020202020204" pitchFamily="34" charset="0"/>
              </a:rPr>
              <a:t>prirode</a:t>
            </a:r>
            <a:r>
              <a:rPr lang="en-US" altLang="en-US" sz="2800" i="1" dirty="0">
                <a:ea typeface="Verdana" panose="020B0604030504040204" pitchFamily="34" charset="0"/>
                <a:cs typeface="Arial" panose="020B0604020202020204" pitchFamily="34" charset="0"/>
              </a:rPr>
              <a:t> </a:t>
            </a:r>
            <a:r>
              <a:rPr lang="en-US" altLang="en-US" sz="2800" i="1" dirty="0" err="1">
                <a:ea typeface="Verdana" panose="020B0604030504040204" pitchFamily="34" charset="0"/>
                <a:cs typeface="Arial" panose="020B0604020202020204" pitchFamily="34" charset="0"/>
              </a:rPr>
              <a:t>i</a:t>
            </a:r>
            <a:r>
              <a:rPr lang="en-US" altLang="en-US" sz="2800" i="1" dirty="0">
                <a:ea typeface="Verdana" panose="020B0604030504040204" pitchFamily="34" charset="0"/>
                <a:cs typeface="Arial" panose="020B0604020202020204" pitchFamily="34" charset="0"/>
              </a:rPr>
              <a:t> </a:t>
            </a:r>
            <a:r>
              <a:rPr lang="en-US" altLang="en-US" sz="2800" i="1" dirty="0" err="1">
                <a:ea typeface="Verdana" panose="020B0604030504040204" pitchFamily="34" charset="0"/>
                <a:cs typeface="Arial" panose="020B0604020202020204" pitchFamily="34" charset="0"/>
              </a:rPr>
              <a:t>lociranje</a:t>
            </a:r>
            <a:r>
              <a:rPr lang="en-US" altLang="en-US" sz="2800" i="1" dirty="0">
                <a:ea typeface="Verdana" panose="020B0604030504040204" pitchFamily="34" charset="0"/>
                <a:cs typeface="Arial" panose="020B0604020202020204" pitchFamily="34" charset="0"/>
              </a:rPr>
              <a:t> </a:t>
            </a:r>
            <a:r>
              <a:rPr lang="en-US" altLang="en-US" sz="2800" i="1" dirty="0" err="1">
                <a:ea typeface="Verdana" panose="020B0604030504040204" pitchFamily="34" charset="0"/>
                <a:cs typeface="Arial" panose="020B0604020202020204" pitchFamily="34" charset="0"/>
              </a:rPr>
              <a:t>osumnjičenih</a:t>
            </a:r>
            <a:r>
              <a:rPr lang="en-US" altLang="en-US" sz="2800" i="1" dirty="0">
                <a:ea typeface="Verdana" panose="020B0604030504040204" pitchFamily="34" charset="0"/>
                <a:cs typeface="Arial" panose="020B0604020202020204" pitchFamily="34" charset="0"/>
              </a:rPr>
              <a:t>.”</a:t>
            </a:r>
            <a:endParaRPr lang="en-GB" altLang="en-US" sz="2800" i="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11638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Izazov</a:t>
            </a:r>
            <a:r>
              <a:rPr lang="en-GB" sz="3200" b="1" dirty="0"/>
              <a:t> </a:t>
            </a:r>
            <a:r>
              <a:rPr lang="en-GB" sz="3200" b="1" dirty="0" err="1"/>
              <a:t>brzine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60279" y="1037689"/>
            <a:ext cx="8374270" cy="5586145"/>
          </a:xfrm>
          <a:prstGeom prst="rect">
            <a:avLst/>
          </a:prstGeom>
        </p:spPr>
        <p:txBody>
          <a:bodyPr wrap="square">
            <a:spAutoFit/>
          </a:bodyPr>
          <a:lstStyle/>
          <a:p>
            <a:pPr marL="342900" indent="-342900" algn="just">
              <a:buFont typeface="Wingdings" pitchFamily="2" charset="2"/>
              <a:buChar char="Ø"/>
              <a:defRPr/>
            </a:pPr>
            <a:r>
              <a:rPr lang="sr-Latn-RS" altLang="en-US" sz="2100" b="1" dirty="0">
                <a:ea typeface="Verdana" panose="020B0604030504040204" pitchFamily="34" charset="0"/>
                <a:cs typeface="Arial" panose="020B0604020202020204" pitchFamily="34" charset="0"/>
              </a:rPr>
              <a:t>U vezi sa zahtevima za podatke se mora postupati što je pre moguće zato što:</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sr-Latn-RS" altLang="en-US" sz="2100" dirty="0">
                <a:ea typeface="Verdana" panose="020B0604030504040204" pitchFamily="34" charset="0"/>
                <a:cs typeface="Arial" panose="020B0604020202020204" pitchFamily="34" charset="0"/>
              </a:rPr>
              <a:t>u nekim zemljama davaoci usluga čuvaju podatke samo koliko je potrebno da se izdaju računi</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sr-Latn-RS" altLang="en-US" sz="2100" dirty="0">
                <a:ea typeface="Verdana" panose="020B0604030504040204" pitchFamily="34" charset="0"/>
                <a:cs typeface="Arial" panose="020B0604020202020204" pitchFamily="34" charset="0"/>
              </a:rPr>
              <a:t>čuvanje podataka košta i možda se naplati</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sr-Latn-RS" altLang="en-US" sz="2100" dirty="0">
                <a:ea typeface="Verdana" panose="020B0604030504040204" pitchFamily="34" charset="0"/>
                <a:cs typeface="Arial" panose="020B0604020202020204" pitchFamily="34" charset="0"/>
              </a:rPr>
              <a:t>kad tad će se podaci brisati kao deo poslovnog procesa</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sr-Latn-RS" altLang="en-US" sz="2100" dirty="0">
                <a:ea typeface="Verdana" panose="020B0604030504040204" pitchFamily="34" charset="0"/>
                <a:cs typeface="Arial" panose="020B0604020202020204" pitchFamily="34" charset="0"/>
              </a:rPr>
              <a:t>neke zemlje </a:t>
            </a:r>
            <a:r>
              <a:rPr lang="en-GB" altLang="en-US" sz="2100" dirty="0">
                <a:ea typeface="Verdana" panose="020B0604030504040204" pitchFamily="34" charset="0"/>
                <a:cs typeface="Arial" panose="020B0604020202020204" pitchFamily="34" charset="0"/>
              </a:rPr>
              <a:t>(</a:t>
            </a:r>
            <a:r>
              <a:rPr lang="sr-Latn-RS" altLang="en-US" sz="2100" dirty="0" err="1">
                <a:ea typeface="Verdana" panose="020B0604030504040204" pitchFamily="34" charset="0"/>
                <a:cs typeface="Arial" panose="020B0604020202020204" pitchFamily="34" charset="0"/>
              </a:rPr>
              <a:t>npr</a:t>
            </a:r>
            <a:r>
              <a:rPr lang="en-GB" altLang="en-US" sz="2100" dirty="0">
                <a:ea typeface="Verdana" panose="020B0604030504040204" pitchFamily="34" charset="0"/>
                <a:cs typeface="Arial" panose="020B0604020202020204" pitchFamily="34" charset="0"/>
              </a:rPr>
              <a:t>. UK, </a:t>
            </a:r>
            <a:r>
              <a:rPr lang="sr-Latn-RS" altLang="en-US" sz="2100" dirty="0">
                <a:ea typeface="Verdana" panose="020B0604030504040204" pitchFamily="34" charset="0"/>
                <a:cs typeface="Arial" panose="020B0604020202020204" pitchFamily="34" charset="0"/>
              </a:rPr>
              <a:t>Srbija</a:t>
            </a:r>
            <a:r>
              <a:rPr lang="en-GB" altLang="en-US" sz="2100" dirty="0">
                <a:ea typeface="Verdana" panose="020B0604030504040204" pitchFamily="34" charset="0"/>
                <a:cs typeface="Arial" panose="020B0604020202020204" pitchFamily="34" charset="0"/>
              </a:rPr>
              <a:t>) </a:t>
            </a:r>
            <a:r>
              <a:rPr lang="sr-Latn-RS" altLang="en-US" sz="2100" dirty="0">
                <a:ea typeface="Verdana" panose="020B0604030504040204" pitchFamily="34" charset="0"/>
                <a:cs typeface="Arial" panose="020B0604020202020204" pitchFamily="34" charset="0"/>
              </a:rPr>
              <a:t>zahtevaju od davalaca usluga da zadržavaju podatke određeno vreme, tipično do 12 meseci</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sr-Latn-RS" altLang="en-US" sz="2100" dirty="0">
                <a:ea typeface="Verdana" panose="020B0604030504040204" pitchFamily="34" charset="0"/>
                <a:cs typeface="Arial" panose="020B0604020202020204" pitchFamily="34" charset="0"/>
              </a:rPr>
              <a:t>Direktivu EU o zadržavanju podataka iz </a:t>
            </a:r>
            <a:r>
              <a:rPr lang="en-GB" altLang="en-US" sz="2100" dirty="0">
                <a:ea typeface="Verdana" panose="020B0604030504040204" pitchFamily="34" charset="0"/>
                <a:cs typeface="Arial" panose="020B0604020202020204" pitchFamily="34" charset="0"/>
              </a:rPr>
              <a:t>2006</a:t>
            </a:r>
            <a:r>
              <a:rPr lang="sr-Latn-RS" altLang="en-US" sz="2100" dirty="0">
                <a:ea typeface="Verdana" panose="020B0604030504040204" pitchFamily="34" charset="0"/>
                <a:cs typeface="Arial" panose="020B0604020202020204" pitchFamily="34" charset="0"/>
              </a:rPr>
              <a:t>. godine je sud proglasio ništavnom 2014. godine</a:t>
            </a:r>
            <a:r>
              <a:rPr lang="en-GB" altLang="en-US" sz="2100" dirty="0">
                <a:ea typeface="Verdana" panose="020B0604030504040204" pitchFamily="34" charset="0"/>
                <a:cs typeface="Arial" panose="020B0604020202020204" pitchFamily="34" charset="0"/>
              </a:rPr>
              <a:t> </a:t>
            </a:r>
            <a:r>
              <a:rPr lang="sr-Latn-RS" altLang="en-US" sz="2100" dirty="0">
                <a:ea typeface="Verdana" panose="020B0604030504040204" pitchFamily="34" charset="0"/>
                <a:cs typeface="Arial" panose="020B0604020202020204" pitchFamily="34" charset="0"/>
              </a:rPr>
              <a:t>zbog toga što se mera odnosi na sve bez razlike </a:t>
            </a:r>
            <a:r>
              <a:rPr lang="en-GB" altLang="en-US" sz="2100" dirty="0" err="1">
                <a:ea typeface="Verdana" panose="020B0604030504040204" pitchFamily="34" charset="0"/>
                <a:cs typeface="Arial" panose="020B0604020202020204" pitchFamily="34" charset="0"/>
              </a:rPr>
              <a:t>i</a:t>
            </a:r>
            <a:r>
              <a:rPr lang="en-GB" altLang="en-US" sz="2100" dirty="0">
                <a:ea typeface="Verdana" panose="020B0604030504040204" pitchFamily="34" charset="0"/>
                <a:cs typeface="Arial" panose="020B0604020202020204" pitchFamily="34" charset="0"/>
              </a:rPr>
              <a:t> </a:t>
            </a:r>
            <a:r>
              <a:rPr lang="sr-Latn-RS" altLang="en-US" sz="2100" dirty="0">
                <a:ea typeface="Verdana" panose="020B0604030504040204" pitchFamily="34" charset="0"/>
                <a:cs typeface="Arial" panose="020B0604020202020204" pitchFamily="34" charset="0"/>
              </a:rPr>
              <a:t>krši prava na privatnost</a:t>
            </a:r>
            <a:r>
              <a:rPr lang="en-GB" altLang="en-US" sz="2100" dirty="0">
                <a:ea typeface="Verdana" panose="020B0604030504040204" pitchFamily="34" charset="0"/>
                <a:cs typeface="Arial" panose="020B0604020202020204" pitchFamily="34" charset="0"/>
              </a:rPr>
              <a:t>, </a:t>
            </a:r>
            <a:r>
              <a:rPr lang="sr-Latn-RS" altLang="en-US" sz="2100" dirty="0">
                <a:ea typeface="Verdana" panose="020B0604030504040204" pitchFamily="34" charset="0"/>
                <a:cs typeface="Arial" panose="020B0604020202020204" pitchFamily="34" charset="0"/>
              </a:rPr>
              <a:t>iako je to sada predmet kritike i mogućeg preispitivanja</a:t>
            </a:r>
            <a:endParaRPr lang="en-GB" altLang="en-US" sz="21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87943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487000" y="702797"/>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a:t>Anketa</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61215767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9096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487000" y="702797"/>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t>Poll question</a:t>
            </a:r>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694746336"/>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72749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Izazov</a:t>
            </a:r>
            <a:r>
              <a:rPr lang="en-GB" sz="3200" b="1" dirty="0"/>
              <a:t> </a:t>
            </a:r>
            <a:r>
              <a:rPr lang="en-GB" sz="3200" b="1" dirty="0" err="1"/>
              <a:t>različitih</a:t>
            </a:r>
            <a:r>
              <a:rPr lang="en-GB" sz="3200" b="1" dirty="0"/>
              <a:t> </a:t>
            </a:r>
            <a:r>
              <a:rPr lang="en-GB" sz="3200" b="1" dirty="0" err="1"/>
              <a:t>pravnih</a:t>
            </a:r>
            <a:r>
              <a:rPr lang="en-GB" sz="3200" b="1" dirty="0"/>
              <a:t> </a:t>
            </a:r>
            <a:r>
              <a:rPr lang="en-GB" sz="3200" b="1" dirty="0" err="1"/>
              <a:t>tradicija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082283"/>
            <a:ext cx="8900912" cy="923330"/>
          </a:xfrm>
          <a:prstGeom prst="rect">
            <a:avLst/>
          </a:prstGeom>
        </p:spPr>
        <p:txBody>
          <a:bodyPr wrap="square">
            <a:spAutoFit/>
          </a:bodyPr>
          <a:lstStyle/>
          <a:p>
            <a:pPr algn="ctr">
              <a:defRPr/>
            </a:pPr>
            <a:r>
              <a:rPr lang="sr-Latn-RS" altLang="en-US" sz="2800" b="1" dirty="0">
                <a:ea typeface="Verdana" panose="020B0604030504040204" pitchFamily="34" charset="0"/>
                <a:cs typeface="Arial" panose="020B0604020202020204" pitchFamily="34" charset="0"/>
              </a:rPr>
              <a:t>R</a:t>
            </a:r>
            <a:r>
              <a:rPr lang="en-GB" altLang="en-US" sz="2800" b="1" dirty="0" err="1">
                <a:ea typeface="Verdana" panose="020B0604030504040204" pitchFamily="34" charset="0"/>
                <a:cs typeface="Arial" panose="020B0604020202020204" pitchFamily="34" charset="0"/>
              </a:rPr>
              <a:t>ešenje</a:t>
            </a:r>
            <a:r>
              <a:rPr lang="en-GB" altLang="en-US" sz="2800" b="1" dirty="0">
                <a:ea typeface="Verdana" panose="020B0604030504040204" pitchFamily="34" charset="0"/>
                <a:cs typeface="Arial" panose="020B0604020202020204" pitchFamily="34" charset="0"/>
              </a:rPr>
              <a:t>? </a:t>
            </a:r>
            <a:endParaRPr lang="en-GB" altLang="en-US" sz="2800" dirty="0">
              <a:ea typeface="Verdana" panose="020B0604030504040204" pitchFamily="34" charset="0"/>
              <a:cs typeface="Arial" panose="020B0604020202020204" pitchFamily="34" charset="0"/>
            </a:endParaRPr>
          </a:p>
          <a:p>
            <a:pPr algn="ctr">
              <a:defRPr/>
            </a:pPr>
            <a:r>
              <a:rPr lang="sr-Latn-RS" altLang="en-US" sz="2600" dirty="0">
                <a:ea typeface="Verdana" panose="020B0604030504040204" pitchFamily="34" charset="0"/>
                <a:cs typeface="Arial" panose="020B0604020202020204" pitchFamily="34" charset="0"/>
              </a:rPr>
              <a:t>Pregled dostupnih priručnika/smernica za ugovore o </a:t>
            </a:r>
            <a:r>
              <a:rPr lang="sr-Latn-RS" altLang="en-US" sz="2600" dirty="0" err="1">
                <a:ea typeface="Verdana" panose="020B0604030504040204" pitchFamily="34" charset="0"/>
                <a:cs typeface="Arial" panose="020B0604020202020204" pitchFamily="34" charset="0"/>
              </a:rPr>
              <a:t>UPP</a:t>
            </a:r>
            <a:endParaRPr lang="en-GB" altLang="en-US" sz="26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1AF83F0-FEB4-41D7-99E9-211357B800AB}"/>
              </a:ext>
            </a:extLst>
          </p:cNvPr>
          <p:cNvPicPr>
            <a:picLocks noChangeAspect="1"/>
          </p:cNvPicPr>
          <p:nvPr/>
        </p:nvPicPr>
        <p:blipFill>
          <a:blip r:embed="rId4"/>
          <a:stretch>
            <a:fillRect/>
          </a:stretch>
        </p:blipFill>
        <p:spPr>
          <a:xfrm>
            <a:off x="0" y="2175638"/>
            <a:ext cx="3580174" cy="4187063"/>
          </a:xfrm>
          <a:prstGeom prst="rect">
            <a:avLst/>
          </a:prstGeom>
        </p:spPr>
      </p:pic>
      <p:pic>
        <p:nvPicPr>
          <p:cNvPr id="6" name="Picture 5">
            <a:extLst>
              <a:ext uri="{FF2B5EF4-FFF2-40B4-BE49-F238E27FC236}">
                <a16:creationId xmlns:a16="http://schemas.microsoft.com/office/drawing/2014/main" id="{F85916F0-E84A-438A-A201-C4EE301879ED}"/>
              </a:ext>
            </a:extLst>
          </p:cNvPr>
          <p:cNvPicPr>
            <a:picLocks noChangeAspect="1"/>
          </p:cNvPicPr>
          <p:nvPr/>
        </p:nvPicPr>
        <p:blipFill>
          <a:blip r:embed="rId5"/>
          <a:stretch>
            <a:fillRect/>
          </a:stretch>
        </p:blipFill>
        <p:spPr>
          <a:xfrm>
            <a:off x="5138014" y="2175632"/>
            <a:ext cx="4005986" cy="4244982"/>
          </a:xfrm>
          <a:prstGeom prst="rect">
            <a:avLst/>
          </a:prstGeom>
        </p:spPr>
      </p:pic>
    </p:spTree>
    <p:extLst>
      <p:ext uri="{BB962C8B-B14F-4D97-AF65-F5344CB8AC3E}">
        <p14:creationId xmlns:p14="http://schemas.microsoft.com/office/powerpoint/2010/main" val="3476036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880241"/>
          </a:xfrm>
          <a:prstGeom prst="rect">
            <a:avLst/>
          </a:prstGeom>
        </p:spPr>
        <p:txBody>
          <a:bodyPr wrap="square">
            <a:spAutoFit/>
          </a:bodyPr>
          <a:lstStyle/>
          <a:p>
            <a:pPr algn="ctr" eaLnBrk="1" hangingPunct="1">
              <a:lnSpc>
                <a:spcPct val="80000"/>
              </a:lnSpc>
            </a:pPr>
            <a:br>
              <a:rPr lang="en-GB" sz="3200" b="1" dirty="0">
                <a:ea typeface="ＭＳ Ｐゴシック" charset="0"/>
                <a:cs typeface="ＭＳ Ｐゴシック" charset="0"/>
              </a:rPr>
            </a:br>
            <a:r>
              <a:rPr lang="sr-Latn-RS" sz="3200" b="1" dirty="0">
                <a:ea typeface="ＭＳ Ｐゴシック" charset="0"/>
                <a:cs typeface="ＭＳ Ｐゴシック" charset="0"/>
              </a:rPr>
              <a:t>I</a:t>
            </a:r>
            <a:r>
              <a:rPr lang="en-GB" sz="3200" b="1" dirty="0" err="1">
                <a:ea typeface="ＭＳ Ｐゴシック" charset="0"/>
                <a:cs typeface="ＭＳ Ｐゴシック" charset="0"/>
              </a:rPr>
              <a:t>zazov</a:t>
            </a:r>
            <a:r>
              <a:rPr lang="en-GB" sz="3200" b="1" dirty="0">
                <a:ea typeface="ＭＳ Ｐゴシック" charset="0"/>
                <a:cs typeface="ＭＳ Ｐゴシック" charset="0"/>
              </a:rPr>
              <a:t> </a:t>
            </a:r>
            <a:r>
              <a:rPr lang="en-GB" sz="3200" b="1" dirty="0" err="1">
                <a:ea typeface="ＭＳ Ｐゴシック" charset="0"/>
                <a:cs typeface="ＭＳ Ｐゴシック" charset="0"/>
              </a:rPr>
              <a:t>atribucije</a:t>
            </a:r>
            <a:endParaRPr lang="en-GB" sz="3200" dirty="0"/>
          </a:p>
        </p:txBody>
      </p:sp>
      <p:grpSp>
        <p:nvGrpSpPr>
          <p:cNvPr id="12" name="Group 11">
            <a:extLst>
              <a:ext uri="{FF2B5EF4-FFF2-40B4-BE49-F238E27FC236}">
                <a16:creationId xmlns:a16="http://schemas.microsoft.com/office/drawing/2014/main" id="{CC933CB3-ACDF-4DE9-B3B6-4C2ED9D8EF36}"/>
              </a:ext>
            </a:extLst>
          </p:cNvPr>
          <p:cNvGrpSpPr/>
          <p:nvPr/>
        </p:nvGrpSpPr>
        <p:grpSpPr>
          <a:xfrm>
            <a:off x="2426594" y="4227357"/>
            <a:ext cx="6465886" cy="1900438"/>
            <a:chOff x="2426594" y="4696914"/>
            <a:chExt cx="6465886" cy="1900438"/>
          </a:xfrm>
        </p:grpSpPr>
        <p:sp>
          <p:nvSpPr>
            <p:cNvPr id="16" name="Rectangle 15">
              <a:extLst>
                <a:ext uri="{FF2B5EF4-FFF2-40B4-BE49-F238E27FC236}">
                  <a16:creationId xmlns:a16="http://schemas.microsoft.com/office/drawing/2014/main" id="{A7869902-8588-4872-8F98-009848DE1C6E}"/>
                </a:ext>
              </a:extLst>
            </p:cNvPr>
            <p:cNvSpPr/>
            <p:nvPr/>
          </p:nvSpPr>
          <p:spPr bwMode="auto">
            <a:xfrm>
              <a:off x="8676456" y="6453336"/>
              <a:ext cx="216024"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b="1">
                <a:solidFill>
                  <a:srgbClr val="000000"/>
                </a:solidFill>
              </a:endParaRPr>
            </a:p>
          </p:txBody>
        </p:sp>
        <p:pic>
          <p:nvPicPr>
            <p:cNvPr id="19" name="Picture 18">
              <a:extLst>
                <a:ext uri="{FF2B5EF4-FFF2-40B4-BE49-F238E27FC236}">
                  <a16:creationId xmlns:a16="http://schemas.microsoft.com/office/drawing/2014/main" id="{7DA92317-7AFF-4F97-B7A9-BADB09600179}"/>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67748" y="5243723"/>
              <a:ext cx="805656" cy="339383"/>
            </a:xfrm>
            <a:prstGeom prst="rect">
              <a:avLst/>
            </a:prstGeom>
          </p:spPr>
        </p:pic>
        <p:pic>
          <p:nvPicPr>
            <p:cNvPr id="20" name="Picture 19">
              <a:extLst>
                <a:ext uri="{FF2B5EF4-FFF2-40B4-BE49-F238E27FC236}">
                  <a16:creationId xmlns:a16="http://schemas.microsoft.com/office/drawing/2014/main" id="{E324F911-B4C3-41C1-BA47-EFE15AE3993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198303" y="5252731"/>
              <a:ext cx="805656" cy="339383"/>
            </a:xfrm>
            <a:prstGeom prst="rect">
              <a:avLst/>
            </a:prstGeom>
          </p:spPr>
        </p:pic>
        <p:pic>
          <p:nvPicPr>
            <p:cNvPr id="21" name="Picture 20">
              <a:extLst>
                <a:ext uri="{FF2B5EF4-FFF2-40B4-BE49-F238E27FC236}">
                  <a16:creationId xmlns:a16="http://schemas.microsoft.com/office/drawing/2014/main" id="{5906ADBD-FFC8-410D-A947-866EF13ECF4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99688" y="5252731"/>
              <a:ext cx="805656" cy="339383"/>
            </a:xfrm>
            <a:prstGeom prst="rect">
              <a:avLst/>
            </a:prstGeom>
          </p:spPr>
        </p:pic>
        <p:pic>
          <p:nvPicPr>
            <p:cNvPr id="22" name="Picture 21">
              <a:extLst>
                <a:ext uri="{FF2B5EF4-FFF2-40B4-BE49-F238E27FC236}">
                  <a16:creationId xmlns:a16="http://schemas.microsoft.com/office/drawing/2014/main" id="{5EEF1F26-11C3-4EC4-9A28-E22D5FDB6A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594" y="4696914"/>
              <a:ext cx="1428750" cy="1428750"/>
            </a:xfrm>
            <a:prstGeom prst="rect">
              <a:avLst/>
            </a:prstGeom>
          </p:spPr>
        </p:pic>
        <p:pic>
          <p:nvPicPr>
            <p:cNvPr id="23" name="Picture 22">
              <a:extLst>
                <a:ext uri="{FF2B5EF4-FFF2-40B4-BE49-F238E27FC236}">
                  <a16:creationId xmlns:a16="http://schemas.microsoft.com/office/drawing/2014/main" id="{DA0036EE-F083-489A-BC0D-FF68609073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5452" y="4737342"/>
              <a:ext cx="1347894" cy="1347894"/>
            </a:xfrm>
            <a:prstGeom prst="rect">
              <a:avLst/>
            </a:prstGeom>
          </p:spPr>
        </p:pic>
      </p:grpSp>
    </p:spTree>
    <p:extLst>
      <p:ext uri="{BB962C8B-B14F-4D97-AF65-F5344CB8AC3E}">
        <p14:creationId xmlns:p14="http://schemas.microsoft.com/office/powerpoint/2010/main" val="3886438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en-GB" sz="3200" b="1" dirty="0" err="1"/>
              <a:t>atribucije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708981"/>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sr-Latn-RS" altLang="en-US" sz="2800" b="1" dirty="0">
                <a:ea typeface="Verdana" panose="020B0604030504040204" pitchFamily="34" charset="0"/>
                <a:cs typeface="Arial" panose="020B0604020202020204" pitchFamily="34" charset="0"/>
              </a:rPr>
              <a:t>I</a:t>
            </a:r>
            <a:r>
              <a:rPr lang="en-GB" altLang="en-US" sz="2800" b="1" dirty="0" err="1">
                <a:ea typeface="Verdana" panose="020B0604030504040204" pitchFamily="34" charset="0"/>
                <a:cs typeface="Arial" panose="020B0604020202020204" pitchFamily="34" charset="0"/>
              </a:rPr>
              <a:t>zazov</a:t>
            </a:r>
            <a:r>
              <a:rPr lang="en-GB" altLang="en-US" sz="2800" b="1" dirty="0">
                <a:ea typeface="Verdana" panose="020B0604030504040204" pitchFamily="34" charset="0"/>
                <a:cs typeface="Arial" panose="020B0604020202020204" pitchFamily="34" charset="0"/>
              </a:rPr>
              <a:t>?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Potreba da se osumnjičeni poveže sa konkretnim uređajem u relevantno vreme na nivou standarda dokaza za vaš sud </a:t>
            </a:r>
            <a:r>
              <a:rPr lang="en-US" altLang="en-US" sz="2800" dirty="0">
                <a:ea typeface="Verdana" panose="020B0604030504040204" pitchFamily="34" charset="0"/>
                <a:cs typeface="Arial" panose="020B0604020202020204" pitchFamily="34" charset="0"/>
              </a:rPr>
              <a:t>(</a:t>
            </a:r>
            <a:r>
              <a:rPr lang="sr-Latn-RS" altLang="en-US" sz="2800" dirty="0" err="1">
                <a:ea typeface="Verdana" panose="020B0604030504040204" pitchFamily="34" charset="0"/>
                <a:cs typeface="Arial" panose="020B0604020202020204" pitchFamily="34" charset="0"/>
              </a:rPr>
              <a:t>npr</a:t>
            </a:r>
            <a:r>
              <a:rPr lang="en-US" altLang="en-US" sz="2800" dirty="0">
                <a:ea typeface="Verdana" panose="020B0604030504040204" pitchFamily="34" charset="0"/>
                <a:cs typeface="Arial" panose="020B0604020202020204" pitchFamily="34" charset="0"/>
              </a:rPr>
              <a:t>. </a:t>
            </a:r>
            <a:r>
              <a:rPr lang="sr-Latn-RS" altLang="en-US" sz="2800" dirty="0">
                <a:ea typeface="Verdana" panose="020B0604030504040204" pitchFamily="34" charset="0"/>
                <a:cs typeface="Arial" panose="020B0604020202020204" pitchFamily="34" charset="0"/>
              </a:rPr>
              <a:t>izvan razumne sumnje</a:t>
            </a:r>
            <a:r>
              <a:rPr lang="en-US" altLang="en-US" sz="2800" dirty="0">
                <a:ea typeface="Verdana" panose="020B0604030504040204" pitchFamily="34" charset="0"/>
                <a:cs typeface="Arial" panose="020B0604020202020204" pitchFamily="34" charset="0"/>
              </a:rPr>
              <a:t>) </a:t>
            </a:r>
          </a:p>
          <a:p>
            <a:pPr algn="ctr">
              <a:defRPr/>
            </a:pPr>
            <a:endParaRPr lang="en-US" altLang="en-US" sz="2400" dirty="0">
              <a:ea typeface="Verdana" panose="020B0604030504040204" pitchFamily="34" charset="0"/>
              <a:cs typeface="Arial" panose="020B0604020202020204" pitchFamily="34" charset="0"/>
            </a:endParaRPr>
          </a:p>
          <a:p>
            <a:pPr algn="ctr">
              <a:defRPr/>
            </a:pPr>
            <a:r>
              <a:rPr lang="en-US" altLang="en-US" sz="2400" dirty="0">
                <a:ea typeface="Verdana" panose="020B0604030504040204" pitchFamily="34" charset="0"/>
                <a:cs typeface="Arial" panose="020B0604020202020204" pitchFamily="34" charset="0"/>
              </a:rPr>
              <a:t>(</a:t>
            </a:r>
            <a:r>
              <a:rPr lang="sr-Latn-RS" altLang="en-US" sz="2400" dirty="0">
                <a:ea typeface="Verdana" panose="020B0604030504040204" pitchFamily="34" charset="0"/>
                <a:cs typeface="Arial" panose="020B0604020202020204" pitchFamily="34" charset="0"/>
              </a:rPr>
              <a:t>međunarodni aspekti identifikovanja osumnjičenog</a:t>
            </a:r>
            <a:r>
              <a:rPr lang="en-US" altLang="en-US" sz="2400" dirty="0">
                <a:ea typeface="Verdana" panose="020B0604030504040204" pitchFamily="34" charset="0"/>
                <a:cs typeface="Arial" panose="020B0604020202020204" pitchFamily="34" charset="0"/>
              </a:rPr>
              <a:t>)</a:t>
            </a:r>
            <a:endParaRPr lang="en-GB" altLang="en-US" sz="24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32245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en-GB" sz="3200" b="1" dirty="0" err="1"/>
              <a:t>atribucije</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04513" y="1212314"/>
            <a:ext cx="7371471" cy="3477875"/>
          </a:xfrm>
          <a:prstGeom prst="rect">
            <a:avLst/>
          </a:prstGeom>
        </p:spPr>
        <p:txBody>
          <a:bodyPr wrap="square">
            <a:spAutoFit/>
          </a:bodyPr>
          <a:lstStyle/>
          <a:p>
            <a:pPr marL="342900" indent="-342900" algn="just">
              <a:buFont typeface="Wingdings" pitchFamily="2" charset="2"/>
              <a:buChar char="ü"/>
              <a:defRPr/>
            </a:pPr>
            <a:r>
              <a:rPr lang="sr-Latn-RS" altLang="en-US" sz="2200" dirty="0">
                <a:ea typeface="Verdana" panose="020B0604030504040204" pitchFamily="34" charset="0"/>
                <a:cs typeface="Arial" panose="020B0604020202020204" pitchFamily="34" charset="0"/>
              </a:rPr>
              <a:t>Mogući inostrani izvori </a:t>
            </a:r>
            <a:r>
              <a:rPr lang="en-GB" altLang="en-US" sz="2200" dirty="0">
                <a:ea typeface="Verdana" panose="020B0604030504040204" pitchFamily="34" charset="0"/>
                <a:cs typeface="Arial" panose="020B0604020202020204" pitchFamily="34" charset="0"/>
              </a:rPr>
              <a:t>:</a:t>
            </a:r>
          </a:p>
          <a:p>
            <a:pPr algn="just">
              <a:defRPr/>
            </a:pP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sr-Latn-RS" altLang="en-US" sz="2200" dirty="0">
                <a:ea typeface="Verdana" panose="020B0604030504040204" pitchFamily="34" charset="0"/>
                <a:cs typeface="Arial" panose="020B0604020202020204" pitchFamily="34" charset="0"/>
              </a:rPr>
              <a:t>Evidencije internet servera</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sr-Latn-RS" altLang="en-US" sz="2200" dirty="0">
                <a:ea typeface="Verdana" panose="020B0604030504040204" pitchFamily="34" charset="0"/>
                <a:cs typeface="Arial" panose="020B0604020202020204" pitchFamily="34" charset="0"/>
              </a:rPr>
              <a:t>Lični identifikatori korisnika za prijavu koji se koriste za pristup nalogu </a:t>
            </a:r>
            <a:r>
              <a:rPr lang="en-GB" altLang="en-US" sz="2200" dirty="0">
                <a:ea typeface="Verdana" panose="020B0604030504040204" pitchFamily="34" charset="0"/>
                <a:cs typeface="Arial" panose="020B0604020202020204" pitchFamily="34" charset="0"/>
              </a:rPr>
              <a:t>(</a:t>
            </a:r>
            <a:r>
              <a:rPr lang="sr-Latn-RS" altLang="en-US" sz="2200" dirty="0" err="1">
                <a:ea typeface="Verdana" panose="020B0604030504040204" pitchFamily="34" charset="0"/>
                <a:cs typeface="Arial" panose="020B0604020202020204" pitchFamily="34" charset="0"/>
              </a:rPr>
              <a:t>npr</a:t>
            </a:r>
            <a:r>
              <a:rPr lang="en-GB" altLang="en-US" sz="2200" dirty="0">
                <a:ea typeface="Verdana" panose="020B0604030504040204" pitchFamily="34" charset="0"/>
                <a:cs typeface="Arial" panose="020B0604020202020204" pitchFamily="34" charset="0"/>
              </a:rPr>
              <a:t>. </a:t>
            </a:r>
            <a:r>
              <a:rPr lang="sr-Latn-RS" altLang="en-US" sz="2200" dirty="0">
                <a:ea typeface="Verdana" panose="020B0604030504040204" pitchFamily="34" charset="0"/>
                <a:cs typeface="Arial" panose="020B0604020202020204" pitchFamily="34" charset="0"/>
              </a:rPr>
              <a:t>i</a:t>
            </a:r>
            <a:r>
              <a:rPr lang="en-GB" altLang="en-US" sz="2200" dirty="0">
                <a:ea typeface="Verdana" panose="020B0604030504040204" pitchFamily="34" charset="0"/>
                <a:cs typeface="Arial" panose="020B0604020202020204" pitchFamily="34" charset="0"/>
              </a:rPr>
              <a:t>m</a:t>
            </a:r>
            <a:r>
              <a:rPr lang="sr-Latn-RS" altLang="en-US" sz="2200" dirty="0" err="1">
                <a:ea typeface="Verdana" panose="020B0604030504040204" pitchFamily="34" charset="0"/>
                <a:cs typeface="Arial" panose="020B0604020202020204" pitchFamily="34" charset="0"/>
              </a:rPr>
              <a:t>ejlu</a:t>
            </a:r>
            <a:r>
              <a:rPr lang="en-GB" altLang="en-US" sz="2200" dirty="0">
                <a:ea typeface="Verdana" panose="020B0604030504040204" pitchFamily="34" charset="0"/>
                <a:cs typeface="Arial" panose="020B0604020202020204" pitchFamily="34" charset="0"/>
              </a:rPr>
              <a:t>, </a:t>
            </a:r>
            <a:r>
              <a:rPr lang="sr-Latn-RS" altLang="en-US" sz="2200" dirty="0">
                <a:ea typeface="Verdana" panose="020B0604030504040204" pitchFamily="34" charset="0"/>
                <a:cs typeface="Arial" panose="020B0604020202020204" pitchFamily="34" charset="0"/>
              </a:rPr>
              <a:t>četu</a:t>
            </a:r>
            <a:r>
              <a:rPr lang="en-GB" altLang="en-US" sz="2200" dirty="0">
                <a:ea typeface="Verdana" panose="020B0604030504040204" pitchFamily="34" charset="0"/>
                <a:cs typeface="Arial" panose="020B0604020202020204" pitchFamily="34" charset="0"/>
              </a:rPr>
              <a:t>)</a:t>
            </a:r>
          </a:p>
          <a:p>
            <a:pPr marL="342900" indent="-342900" algn="just">
              <a:buFont typeface="Arial" panose="020B0604020202020204" pitchFamily="34" charset="0"/>
              <a:buChar char="•"/>
              <a:defRPr/>
            </a:pPr>
            <a:r>
              <a:rPr lang="sr-Latn-RS" altLang="en-US" sz="2200" dirty="0">
                <a:ea typeface="Verdana" panose="020B0604030504040204" pitchFamily="34" charset="0"/>
                <a:cs typeface="Arial" panose="020B0604020202020204" pitchFamily="34" charset="0"/>
              </a:rPr>
              <a:t>Članstvo u društvenim mrežama</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sr-Latn-RS" altLang="en-US" sz="2200" dirty="0">
                <a:ea typeface="Verdana" panose="020B0604030504040204" pitchFamily="34" charset="0"/>
                <a:cs typeface="Arial" panose="020B0604020202020204" pitchFamily="34" charset="0"/>
              </a:rPr>
              <a:t>Vrsta i tip objava na društvenim mrežama</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sr-Latn-RS" altLang="en-US" sz="2200" dirty="0">
                <a:ea typeface="Verdana" panose="020B0604030504040204" pitchFamily="34" charset="0"/>
                <a:cs typeface="Arial" panose="020B0604020202020204" pitchFamily="34" charset="0"/>
              </a:rPr>
              <a:t>Pretplate na </a:t>
            </a:r>
            <a:r>
              <a:rPr lang="en-GB" altLang="en-US" sz="2200" dirty="0">
                <a:ea typeface="Verdana" panose="020B0604030504040204" pitchFamily="34" charset="0"/>
                <a:cs typeface="Arial" panose="020B0604020202020204" pitchFamily="34" charset="0"/>
              </a:rPr>
              <a:t>Internet/</a:t>
            </a:r>
            <a:r>
              <a:rPr lang="sr-Latn-RS" altLang="en-US" sz="2200" dirty="0" err="1">
                <a:ea typeface="Verdana" panose="020B0604030504040204" pitchFamily="34" charset="0"/>
                <a:cs typeface="Arial" panose="020B0604020202020204" pitchFamily="34" charset="0"/>
              </a:rPr>
              <a:t>Klaud</a:t>
            </a:r>
            <a:r>
              <a:rPr lang="en-GB" altLang="en-US" sz="2200" dirty="0">
                <a:ea typeface="Verdana" panose="020B0604030504040204" pitchFamily="34" charset="0"/>
                <a:cs typeface="Arial" panose="020B0604020202020204" pitchFamily="34" charset="0"/>
              </a:rPr>
              <a:t> </a:t>
            </a:r>
            <a:r>
              <a:rPr lang="en-GB" altLang="en-US" sz="2200" dirty="0" err="1">
                <a:ea typeface="Verdana" panose="020B0604030504040204" pitchFamily="34" charset="0"/>
                <a:cs typeface="Arial" panose="020B0604020202020204" pitchFamily="34" charset="0"/>
              </a:rPr>
              <a:t>servi</a:t>
            </a:r>
            <a:r>
              <a:rPr lang="sr-Latn-RS" altLang="en-US" sz="2200" dirty="0">
                <a:ea typeface="Verdana" panose="020B0604030504040204" pitchFamily="34" charset="0"/>
                <a:cs typeface="Arial" panose="020B0604020202020204" pitchFamily="34" charset="0"/>
              </a:rPr>
              <a:t>s</a:t>
            </a:r>
            <a:r>
              <a:rPr lang="en-GB" altLang="en-US" sz="2200" dirty="0">
                <a:ea typeface="Verdana" panose="020B0604030504040204" pitchFamily="34" charset="0"/>
                <a:cs typeface="Arial" panose="020B0604020202020204" pitchFamily="34" charset="0"/>
              </a:rPr>
              <a:t>e</a:t>
            </a:r>
          </a:p>
          <a:p>
            <a:pPr marL="342900" indent="-342900" algn="just">
              <a:buFont typeface="Arial" panose="020B0604020202020204" pitchFamily="34" charset="0"/>
              <a:buChar char="•"/>
              <a:defRPr/>
            </a:pPr>
            <a:r>
              <a:rPr lang="en-GB" altLang="en-US" sz="2200" dirty="0">
                <a:ea typeface="Verdana" panose="020B0604030504040204" pitchFamily="34" charset="0"/>
                <a:cs typeface="Arial" panose="020B0604020202020204" pitchFamily="34" charset="0"/>
              </a:rPr>
              <a:t>Program</a:t>
            </a:r>
            <a:r>
              <a:rPr lang="sr-Latn-RS" altLang="en-US" sz="2200" dirty="0">
                <a:ea typeface="Verdana" panose="020B0604030504040204" pitchFamily="34" charset="0"/>
                <a:cs typeface="Arial" panose="020B0604020202020204" pitchFamily="34" charset="0"/>
              </a:rPr>
              <a:t>i na ličnim uređajima</a:t>
            </a:r>
            <a:endParaRPr lang="en-GB" altLang="en-US" sz="2200" dirty="0">
              <a:cs typeface="Arial" panose="020B0604020202020204" pitchFamily="34" charset="0"/>
            </a:endParaRPr>
          </a:p>
          <a:p>
            <a:pPr algn="just">
              <a:defRPr/>
            </a:pPr>
            <a:endParaRPr lang="en-GB" altLang="en-US"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6B72B8A-EFD3-4B16-8160-86C93A2B8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655" y="4207269"/>
            <a:ext cx="2916689" cy="2527797"/>
          </a:xfrm>
          <a:prstGeom prst="rect">
            <a:avLst/>
          </a:prstGeom>
          <a:noFill/>
        </p:spPr>
      </p:pic>
    </p:spTree>
    <p:extLst>
      <p:ext uri="{BB962C8B-B14F-4D97-AF65-F5344CB8AC3E}">
        <p14:creationId xmlns:p14="http://schemas.microsoft.com/office/powerpoint/2010/main" val="2871075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669" y="1078485"/>
            <a:ext cx="8190411" cy="576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15</a:t>
            </a:r>
            <a:r>
              <a:rPr lang="sr-Latn-RS" sz="2800" b="1" dirty="0">
                <a:solidFill>
                  <a:schemeClr val="tx1"/>
                </a:solidFill>
                <a:latin typeface="Arial" panose="020B0604020202020204" pitchFamily="34" charset="0"/>
                <a:ea typeface="Verdana" panose="020B0604030504040204" pitchFamily="34" charset="0"/>
                <a:cs typeface="Arial" panose="020B0604020202020204" pitchFamily="34" charset="0"/>
              </a:rPr>
              <a:t>.</a:t>
            </a: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sr-Latn-RS" sz="2800" b="1" dirty="0">
                <a:solidFill>
                  <a:schemeClr val="tx1"/>
                </a:solidFill>
                <a:latin typeface="Arial" panose="020B0604020202020204" pitchFamily="34" charset="0"/>
                <a:ea typeface="Verdana" panose="020B0604030504040204" pitchFamily="34" charset="0"/>
                <a:cs typeface="Arial" panose="020B0604020202020204" pitchFamily="34" charset="0"/>
              </a:rPr>
              <a:t>d</a:t>
            </a:r>
            <a:r>
              <a:rPr lang="en-GB" sz="2800" b="1" dirty="0" err="1">
                <a:solidFill>
                  <a:schemeClr val="tx1"/>
                </a:solidFill>
                <a:latin typeface="Arial" panose="020B0604020202020204" pitchFamily="34" charset="0"/>
                <a:ea typeface="Verdana" panose="020B0604030504040204" pitchFamily="34" charset="0"/>
                <a:cs typeface="Arial" panose="020B0604020202020204" pitchFamily="34" charset="0"/>
              </a:rPr>
              <a:t>ecemb</a:t>
            </a:r>
            <a:r>
              <a:rPr lang="sr-Latn-RS" sz="2800" b="1" dirty="0" err="1">
                <a:solidFill>
                  <a:schemeClr val="tx1"/>
                </a:solidFill>
                <a:latin typeface="Arial" panose="020B0604020202020204" pitchFamily="34" charset="0"/>
                <a:ea typeface="Verdana" panose="020B0604030504040204" pitchFamily="34" charset="0"/>
                <a:cs typeface="Arial" panose="020B0604020202020204" pitchFamily="34" charset="0"/>
              </a:rPr>
              <a:t>ra</a:t>
            </a: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 2015</a:t>
            </a:r>
            <a:r>
              <a:rPr lang="sr-Latn-RS" sz="2800" b="1" dirty="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sr-Latn-RS" sz="2800" b="1" dirty="0">
                <a:solidFill>
                  <a:schemeClr val="tx1"/>
                </a:solidFill>
                <a:latin typeface="Arial" panose="020B0604020202020204" pitchFamily="34" charset="0"/>
                <a:ea typeface="Verdana" panose="020B0604030504040204" pitchFamily="34" charset="0"/>
                <a:cs typeface="Arial" panose="020B0604020202020204" pitchFamily="34" charset="0"/>
              </a:rPr>
              <a:t>Škole u Los Anđelesu su dobile </a:t>
            </a:r>
            <a:br>
              <a:rPr lang="sr-Latn-RS" sz="2800" b="1" dirty="0">
                <a:solidFill>
                  <a:schemeClr val="tx1"/>
                </a:solidFill>
                <a:latin typeface="Arial" panose="020B0604020202020204" pitchFamily="34" charset="0"/>
                <a:ea typeface="Verdana" panose="020B0604030504040204" pitchFamily="34" charset="0"/>
                <a:cs typeface="Arial" panose="020B0604020202020204" pitchFamily="34" charset="0"/>
              </a:rPr>
            </a:br>
            <a:r>
              <a:rPr lang="sr-Latn-RS" sz="2800" b="1" dirty="0">
                <a:solidFill>
                  <a:schemeClr val="tx1"/>
                </a:solidFill>
                <a:latin typeface="Arial" panose="020B0604020202020204" pitchFamily="34" charset="0"/>
                <a:ea typeface="Verdana" panose="020B0604030504040204" pitchFamily="34" charset="0"/>
                <a:cs typeface="Arial" panose="020B0604020202020204" pitchFamily="34" charset="0"/>
              </a:rPr>
              <a:t>pretnje bombom</a:t>
            </a: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sr-Latn-RS" sz="2800" b="1" dirty="0">
                <a:solidFill>
                  <a:schemeClr val="tx1"/>
                </a:solidFill>
                <a:latin typeface="Arial" panose="020B0604020202020204" pitchFamily="34" charset="0"/>
                <a:ea typeface="Verdana" panose="020B0604030504040204" pitchFamily="34" charset="0"/>
                <a:cs typeface="Arial" panose="020B0604020202020204" pitchFamily="34" charset="0"/>
              </a:rPr>
              <a:t>Imejl adresa pošiljaoca </a:t>
            </a: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ctr"/>
            <a:endParaRPr lang="en-GB" sz="10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3600" b="1" dirty="0">
                <a:solidFill>
                  <a:schemeClr val="tx1"/>
                </a:solidFill>
                <a:latin typeface="Arial" panose="020B0604020202020204" pitchFamily="34" charset="0"/>
                <a:ea typeface="Verdana" panose="020B0604030504040204" pitchFamily="34" charset="0"/>
                <a:cs typeface="Arial" panose="020B0604020202020204" pitchFamily="34" charset="0"/>
              </a:rPr>
              <a:t>madbomber@cock.li </a:t>
            </a:r>
          </a:p>
          <a:p>
            <a:pPr algn="ctr"/>
            <a:endParaRPr lang="en-GB" sz="10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 .li = </a:t>
            </a:r>
            <a:r>
              <a:rPr lang="en-GB" sz="2800" b="1" dirty="0" err="1">
                <a:solidFill>
                  <a:schemeClr val="tx1"/>
                </a:solidFill>
                <a:latin typeface="Arial" panose="020B0604020202020204" pitchFamily="34" charset="0"/>
                <a:ea typeface="Verdana" panose="020B0604030504040204" pitchFamily="34" charset="0"/>
                <a:cs typeface="Arial" panose="020B0604020202020204" pitchFamily="34" charset="0"/>
              </a:rPr>
              <a:t>Lihten</a:t>
            </a:r>
            <a:r>
              <a:rPr lang="sr-Latn-RS" sz="2800" b="1" dirty="0">
                <a:solidFill>
                  <a:schemeClr val="tx1"/>
                </a:solidFill>
                <a:latin typeface="Arial" panose="020B0604020202020204" pitchFamily="34" charset="0"/>
                <a:ea typeface="Verdana" panose="020B0604030504040204" pitchFamily="34" charset="0"/>
                <a:cs typeface="Arial" panose="020B0604020202020204" pitchFamily="34" charset="0"/>
              </a:rPr>
              <a:t>š</a:t>
            </a: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t</a:t>
            </a:r>
            <a:r>
              <a:rPr lang="sr-Latn-RS" sz="2800" b="1" dirty="0" err="1">
                <a:solidFill>
                  <a:schemeClr val="tx1"/>
                </a:solidFill>
                <a:latin typeface="Arial" panose="020B0604020202020204" pitchFamily="34" charset="0"/>
                <a:ea typeface="Verdana" panose="020B0604030504040204" pitchFamily="34" charset="0"/>
                <a:cs typeface="Arial" panose="020B0604020202020204" pitchFamily="34" charset="0"/>
              </a:rPr>
              <a:t>ajn</a:t>
            </a: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sr-Latn-RS" sz="2800" b="1" dirty="0">
                <a:solidFill>
                  <a:schemeClr val="tx1"/>
                </a:solidFill>
                <a:latin typeface="Arial" panose="020B0604020202020204" pitchFamily="34" charset="0"/>
                <a:ea typeface="Verdana" panose="020B0604030504040204" pitchFamily="34" charset="0"/>
                <a:cs typeface="Arial" panose="020B0604020202020204" pitchFamily="34" charset="0"/>
              </a:rPr>
              <a:t>Imejl hosting kompanija je u vlasništvu američkog državljanina koji boravi u Rumuniji</a:t>
            </a: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endParaRPr lang="en-GB" sz="1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IP </a:t>
            </a:r>
            <a:r>
              <a:rPr lang="sr-Latn-RS" sz="2800" b="1" dirty="0">
                <a:solidFill>
                  <a:schemeClr val="tx1"/>
                </a:solidFill>
                <a:latin typeface="Arial" panose="020B0604020202020204" pitchFamily="34" charset="0"/>
                <a:ea typeface="Verdana" panose="020B0604030504040204" pitchFamily="34" charset="0"/>
                <a:cs typeface="Arial" panose="020B0604020202020204" pitchFamily="34" charset="0"/>
              </a:rPr>
              <a:t>adresa ukazuje na </a:t>
            </a: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Frankfurt</a:t>
            </a:r>
          </a:p>
          <a:p>
            <a:pPr algn="ct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 name="Rounded Rectangle 2"/>
          <p:cNvSpPr/>
          <p:nvPr/>
        </p:nvSpPr>
        <p:spPr bwMode="auto">
          <a:xfrm>
            <a:off x="1810557" y="3299888"/>
            <a:ext cx="5470634" cy="693682"/>
          </a:xfrm>
          <a:prstGeom prst="roundRect">
            <a:avLst>
              <a:gd name="adj" fmla="val 32576"/>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cs typeface="Arial" panose="020B0604020202020204" pitchFamily="34" charset="0"/>
            </a:endParaRPr>
          </a:p>
        </p:txBody>
      </p:sp>
      <p:sp>
        <p:nvSpPr>
          <p:cNvPr id="4" name="Rectangle 3">
            <a:extLst>
              <a:ext uri="{FF2B5EF4-FFF2-40B4-BE49-F238E27FC236}">
                <a16:creationId xmlns:a16="http://schemas.microsoft.com/office/drawing/2014/main" id="{BA1C5BE4-1348-496D-B701-042FC40D55C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en-GB" sz="3200" b="1" dirty="0" err="1"/>
              <a:t>atribucije</a:t>
            </a:r>
            <a:endParaRPr lang="en-GB" sz="3200" b="1" dirty="0"/>
          </a:p>
        </p:txBody>
      </p:sp>
      <p:pic>
        <p:nvPicPr>
          <p:cNvPr id="5" name="Picture 4">
            <a:extLst>
              <a:ext uri="{FF2B5EF4-FFF2-40B4-BE49-F238E27FC236}">
                <a16:creationId xmlns:a16="http://schemas.microsoft.com/office/drawing/2014/main" id="{30342878-E08E-46E9-BE33-4B8843392D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039B09CC-3BBF-4B6B-A635-28D8C1C91C7F}"/>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68033E6-F473-4651-8AEA-A175A1106D3F}"/>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5576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wipe(left)">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wipe(left)">
                                      <p:cBhvr>
                                        <p:cTn id="25" dur="500"/>
                                        <p:tgtEl>
                                          <p:spTgt spid="2">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wipe(left)">
                                      <p:cBhvr>
                                        <p:cTn id="3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933" y="886955"/>
            <a:ext cx="8246534"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rPr>
              <a:t>Frankfurt </a:t>
            </a:r>
            <a:r>
              <a:rPr lang="sr-Latn-RS" sz="3200" b="1" dirty="0">
                <a:solidFill>
                  <a:schemeClr val="tx1"/>
                </a:solidFill>
                <a:latin typeface="Arial" panose="020B0604020202020204" pitchFamily="34" charset="0"/>
                <a:ea typeface="Verdana" panose="020B0604030504040204" pitchFamily="34" charset="0"/>
                <a:cs typeface="Arial" panose="020B0604020202020204" pitchFamily="34" charset="0"/>
              </a:rPr>
              <a:t>je bio adresa servera</a:t>
            </a:r>
            <a:endPar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p:cNvSpPr/>
          <p:nvPr/>
        </p:nvSpPr>
        <p:spPr>
          <a:xfrm>
            <a:off x="524933" y="2054825"/>
            <a:ext cx="8246534"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a:solidFill>
                  <a:schemeClr val="tx1"/>
                </a:solidFill>
                <a:latin typeface="Arial" panose="020B0604020202020204" pitchFamily="34" charset="0"/>
                <a:ea typeface="Verdana" panose="020B0604030504040204" pitchFamily="34" charset="0"/>
                <a:cs typeface="Arial" panose="020B0604020202020204" pitchFamily="34" charset="0"/>
              </a:rPr>
              <a:t>Cock.li’s</a:t>
            </a:r>
            <a:r>
              <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en-GB" sz="3200" b="1" dirty="0" err="1">
                <a:solidFill>
                  <a:schemeClr val="tx1"/>
                </a:solidFill>
                <a:latin typeface="Arial" panose="020B0604020202020204" pitchFamily="34" charset="0"/>
                <a:ea typeface="Verdana" panose="020B0604030504040204" pitchFamily="34" charset="0"/>
                <a:cs typeface="Arial" panose="020B0604020202020204" pitchFamily="34" charset="0"/>
              </a:rPr>
              <a:t>servi</a:t>
            </a:r>
            <a:r>
              <a:rPr lang="sr-Latn-RS" sz="3200" b="1" dirty="0">
                <a:solidFill>
                  <a:schemeClr val="tx1"/>
                </a:solidFill>
                <a:latin typeface="Arial" panose="020B0604020202020204" pitchFamily="34" charset="0"/>
                <a:ea typeface="Verdana" panose="020B0604030504040204" pitchFamily="34" charset="0"/>
                <a:cs typeface="Arial" panose="020B0604020202020204" pitchFamily="34" charset="0"/>
              </a:rPr>
              <a:t>s je namerno odabrao hosting u Nemačkoj zbog „veće zaštite ličnih podataka“</a:t>
            </a:r>
            <a:endPar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a:xfrm>
            <a:off x="524933" y="3279083"/>
            <a:ext cx="8067781"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3200" b="1" dirty="0">
                <a:solidFill>
                  <a:schemeClr val="tx1"/>
                </a:solidFill>
                <a:latin typeface="Arial" panose="020B0604020202020204" pitchFamily="34" charset="0"/>
                <a:ea typeface="Verdana" panose="020B0604030504040204" pitchFamily="34" charset="0"/>
                <a:cs typeface="Arial" panose="020B0604020202020204" pitchFamily="34" charset="0"/>
              </a:rPr>
              <a:t>Nemačka je zaplenila servere</a:t>
            </a:r>
            <a:endPar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9" name="Rectangle 8"/>
          <p:cNvSpPr/>
          <p:nvPr/>
        </p:nvSpPr>
        <p:spPr>
          <a:xfrm>
            <a:off x="478634" y="4381797"/>
            <a:ext cx="8067782"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3200" b="1" dirty="0">
                <a:solidFill>
                  <a:schemeClr val="tx1"/>
                </a:solidFill>
                <a:latin typeface="Arial" panose="020B0604020202020204" pitchFamily="34" charset="0"/>
                <a:ea typeface="Verdana" panose="020B0604030504040204" pitchFamily="34" charset="0"/>
                <a:cs typeface="Arial" panose="020B0604020202020204" pitchFamily="34" charset="0"/>
              </a:rPr>
              <a:t>Američkom državljaninu je njujorški sud uručio </a:t>
            </a:r>
            <a:r>
              <a:rPr lang="en-GB" sz="3200" b="1" i="1" dirty="0">
                <a:solidFill>
                  <a:schemeClr val="tx1"/>
                </a:solidFill>
                <a:latin typeface="Arial" panose="020B0604020202020204" pitchFamily="34" charset="0"/>
                <a:ea typeface="Verdana" panose="020B0604030504040204" pitchFamily="34" charset="0"/>
                <a:cs typeface="Arial" panose="020B0604020202020204" pitchFamily="34" charset="0"/>
              </a:rPr>
              <a:t>subpoena duces mecum</a:t>
            </a:r>
            <a:r>
              <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rPr>
              <a:t>*</a:t>
            </a:r>
          </a:p>
        </p:txBody>
      </p:sp>
      <p:sp>
        <p:nvSpPr>
          <p:cNvPr id="10" name="Rectangle 9"/>
          <p:cNvSpPr/>
          <p:nvPr/>
        </p:nvSpPr>
        <p:spPr>
          <a:xfrm>
            <a:off x="236483" y="5602350"/>
            <a:ext cx="8749862" cy="630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sr-Latn-RS" sz="1600" b="1" dirty="0">
                <a:solidFill>
                  <a:schemeClr val="tx1"/>
                </a:solidFill>
                <a:latin typeface="Arial" panose="020B0604020202020204" pitchFamily="34" charset="0"/>
                <a:ea typeface="Verdana" panose="020B0604030504040204" pitchFamily="34" charset="0"/>
                <a:cs typeface="Arial" panose="020B0604020202020204" pitchFamily="34" charset="0"/>
              </a:rPr>
              <a:t>Sudska naredba za dostavljanje informacija</a:t>
            </a:r>
            <a:endParaRPr lang="en-GB" sz="16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D60E8E7-CB49-449F-A74C-D1D32FF2BAA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en-GB" sz="3200" b="1" dirty="0" err="1"/>
              <a:t>atribucije</a:t>
            </a:r>
            <a:endParaRPr lang="en-GB" sz="3200" b="1" dirty="0"/>
          </a:p>
        </p:txBody>
      </p:sp>
      <p:pic>
        <p:nvPicPr>
          <p:cNvPr id="12" name="Picture 4">
            <a:extLst>
              <a:ext uri="{FF2B5EF4-FFF2-40B4-BE49-F238E27FC236}">
                <a16:creationId xmlns:a16="http://schemas.microsoft.com/office/drawing/2014/main" id="{E002DCD8-DF42-40B5-A93F-847B7DD0D4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F8BD62F5-D370-4967-89B5-48217E1491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416E8BA-ED8C-487A-8717-075FBCFC42E6}"/>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8573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left)">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648"/>
            <a:ext cx="9125306" cy="538347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Imena kontakata</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Imena brojevi telefona i adrese vlasnika naloga</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Brojevi socijalnog osiguranja</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Adrese za </a:t>
            </a:r>
            <a:r>
              <a:rPr lang="sr-Latn-RS" sz="2600" b="1">
                <a:solidFill>
                  <a:schemeClr val="tx1"/>
                </a:solidFill>
                <a:latin typeface="Arial" panose="020B0604020202020204" pitchFamily="34" charset="0"/>
                <a:ea typeface="Verdana" panose="020B0604030504040204" pitchFamily="34" charset="0"/>
                <a:cs typeface="Arial" panose="020B0604020202020204" pitchFamily="34" charset="0"/>
              </a:rPr>
              <a:t>slanje računa</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Povezana imejl adresa/e</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600" b="1" dirty="0" err="1">
                <a:solidFill>
                  <a:schemeClr val="tx1"/>
                </a:solidFill>
                <a:latin typeface="Arial" panose="020B0604020202020204" pitchFamily="34" charset="0"/>
                <a:ea typeface="Verdana" panose="020B0604030504040204" pitchFamily="34" charset="0"/>
                <a:cs typeface="Arial" panose="020B0604020202020204" pitchFamily="34" charset="0"/>
              </a:rPr>
              <a:t>Dat</a:t>
            </a: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um kreiranja</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a:t>
            </a: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ako je relevantno</a:t>
            </a: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Datum zatvaranja</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Sve</a:t>
            </a: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 IP </a:t>
            </a:r>
            <a:r>
              <a:rPr lang="en-GB" sz="2600" b="1" dirty="0" err="1">
                <a:solidFill>
                  <a:schemeClr val="tx1"/>
                </a:solidFill>
                <a:latin typeface="Arial" panose="020B0604020202020204" pitchFamily="34" charset="0"/>
                <a:ea typeface="Verdana" panose="020B0604030504040204" pitchFamily="34" charset="0"/>
                <a:cs typeface="Arial" panose="020B0604020202020204" pitchFamily="34" charset="0"/>
              </a:rPr>
              <a:t>adres</a:t>
            </a: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e i svaka MAC adresa za prijavljivanje za ruter i svi korišćeni uređaji</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Istorija tokom čitavog životnog veka ovih naloga</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Istorija transakcija </a:t>
            </a: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vremena, datumi, iznosi ,vrste</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sr-Latn-RS" sz="2600" b="1" dirty="0">
                <a:solidFill>
                  <a:schemeClr val="tx1"/>
                </a:solidFill>
                <a:latin typeface="Arial" panose="020B0604020202020204" pitchFamily="34" charset="0"/>
                <a:ea typeface="Verdana" panose="020B0604030504040204" pitchFamily="34" charset="0"/>
                <a:cs typeface="Arial" panose="020B0604020202020204" pitchFamily="34" charset="0"/>
              </a:rPr>
              <a:t>Finansijski instrumenti</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C85F820-B478-4E95-9A0F-524F0193911D}"/>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I</a:t>
            </a:r>
            <a:r>
              <a:rPr lang="en-GB" sz="3200" b="1" dirty="0" err="1"/>
              <a:t>zazov</a:t>
            </a:r>
            <a:r>
              <a:rPr lang="en-GB" sz="3200" b="1" dirty="0"/>
              <a:t> </a:t>
            </a:r>
            <a:r>
              <a:rPr lang="en-GB" sz="3200" b="1" dirty="0" err="1"/>
              <a:t>atribucije</a:t>
            </a:r>
            <a:endParaRPr lang="en-GB" sz="3200" b="1" dirty="0"/>
          </a:p>
        </p:txBody>
      </p:sp>
      <p:pic>
        <p:nvPicPr>
          <p:cNvPr id="5" name="Picture 4">
            <a:extLst>
              <a:ext uri="{FF2B5EF4-FFF2-40B4-BE49-F238E27FC236}">
                <a16:creationId xmlns:a16="http://schemas.microsoft.com/office/drawing/2014/main" id="{EDC92F54-C5D9-49E6-8DDA-7C8C86FDB2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02F68566-533C-408C-B8BC-9FBF88DC3EC2}"/>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FA3C23F-4910-4D2A-B110-ACFE3B748660}"/>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59945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94" y="2935539"/>
            <a:ext cx="9125306" cy="2538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3200" b="1" dirty="0">
                <a:solidFill>
                  <a:schemeClr val="tx1"/>
                </a:solidFill>
                <a:latin typeface="Verdana" panose="020B0604030504040204" pitchFamily="34" charset="0"/>
                <a:ea typeface="Verdana" panose="020B0604030504040204" pitchFamily="34" charset="0"/>
                <a:cs typeface="Verdana" panose="020B0604030504040204" pitchFamily="34" charset="0"/>
              </a:rPr>
              <a:t>Do sad niko nije uhapšen </a:t>
            </a:r>
            <a:r>
              <a:rPr lang="en-GB" sz="32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4881" y="1828801"/>
            <a:ext cx="3288352" cy="1705928"/>
          </a:xfrm>
          <a:prstGeom prst="rect">
            <a:avLst/>
          </a:prstGeom>
        </p:spPr>
      </p:pic>
      <p:sp>
        <p:nvSpPr>
          <p:cNvPr id="5" name="Rectangle 4">
            <a:extLst>
              <a:ext uri="{FF2B5EF4-FFF2-40B4-BE49-F238E27FC236}">
                <a16:creationId xmlns:a16="http://schemas.microsoft.com/office/drawing/2014/main" id="{118602B5-6286-486C-8ED6-C6D94618A98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izazov</a:t>
            </a:r>
            <a:r>
              <a:rPr lang="en-GB" sz="3200" b="1" dirty="0"/>
              <a:t> </a:t>
            </a:r>
            <a:r>
              <a:rPr lang="en-GB" sz="3200" b="1" dirty="0" err="1"/>
              <a:t>atribucije</a:t>
            </a:r>
            <a:endParaRPr lang="en-GB" sz="3200" b="1" dirty="0"/>
          </a:p>
        </p:txBody>
      </p:sp>
      <p:pic>
        <p:nvPicPr>
          <p:cNvPr id="6" name="Picture 4">
            <a:extLst>
              <a:ext uri="{FF2B5EF4-FFF2-40B4-BE49-F238E27FC236}">
                <a16:creationId xmlns:a16="http://schemas.microsoft.com/office/drawing/2014/main" id="{551F3720-C479-4212-A4E0-991E0E5AFC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25B5A3E2-759B-4578-A66F-F070CEC8EB73}"/>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92CDF6A-1E76-45DD-80D3-1E8755625885}"/>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47767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Izazov</a:t>
            </a:r>
            <a:r>
              <a:rPr lang="en-GB" sz="3200" b="1" dirty="0"/>
              <a:t> </a:t>
            </a:r>
            <a:r>
              <a:rPr lang="en-GB" sz="3200" b="1" dirty="0" err="1"/>
              <a:t>brzine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3539430"/>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sr-Latn-RS" altLang="en-US" sz="2800" b="1" dirty="0">
                <a:ea typeface="Verdana" panose="020B0604030504040204" pitchFamily="34" charset="0"/>
                <a:cs typeface="Arial" panose="020B0604020202020204" pitchFamily="34" charset="0"/>
              </a:rPr>
              <a:t>I</a:t>
            </a:r>
            <a:r>
              <a:rPr lang="en-GB" altLang="en-US" sz="2800" b="1" dirty="0" err="1">
                <a:ea typeface="Verdana" panose="020B0604030504040204" pitchFamily="34" charset="0"/>
                <a:cs typeface="Arial" panose="020B0604020202020204" pitchFamily="34" charset="0"/>
              </a:rPr>
              <a:t>zazov</a:t>
            </a:r>
            <a:r>
              <a:rPr lang="en-GB" altLang="en-US" sz="2800" b="1" dirty="0">
                <a:ea typeface="Verdana" panose="020B0604030504040204" pitchFamily="34" charset="0"/>
                <a:cs typeface="Arial" panose="020B0604020202020204" pitchFamily="34" charset="0"/>
              </a:rPr>
              <a:t>?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endParaRPr lang="en-GB" altLang="en-US" sz="2800" b="1"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Procesi u</a:t>
            </a:r>
            <a:r>
              <a:rPr lang="en-GB" altLang="en-US" sz="2800" dirty="0" err="1">
                <a:ea typeface="Verdana" panose="020B0604030504040204" pitchFamily="34" charset="0"/>
                <a:cs typeface="Arial" panose="020B0604020202020204" pitchFamily="34" charset="0"/>
              </a:rPr>
              <a:t>zajamn</a:t>
            </a:r>
            <a:r>
              <a:rPr lang="sr-Latn-RS" altLang="en-US" sz="2800" dirty="0">
                <a:ea typeface="Verdana" panose="020B0604030504040204" pitchFamily="34" charset="0"/>
                <a:cs typeface="Arial" panose="020B0604020202020204" pitchFamily="34" charset="0"/>
              </a:rPr>
              <a:t>e</a:t>
            </a:r>
            <a:r>
              <a:rPr lang="en-GB" altLang="en-US" sz="2800" dirty="0">
                <a:ea typeface="Verdana" panose="020B0604030504040204" pitchFamily="34" charset="0"/>
                <a:cs typeface="Arial" panose="020B0604020202020204" pitchFamily="34" charset="0"/>
              </a:rPr>
              <a:t> </a:t>
            </a:r>
            <a:r>
              <a:rPr lang="en-GB" altLang="en-US" sz="2800" dirty="0" err="1">
                <a:ea typeface="Verdana" panose="020B0604030504040204" pitchFamily="34" charset="0"/>
                <a:cs typeface="Arial" panose="020B0604020202020204" pitchFamily="34" charset="0"/>
              </a:rPr>
              <a:t>pravn</a:t>
            </a:r>
            <a:r>
              <a:rPr lang="sr-Latn-RS" altLang="en-US" sz="2800" dirty="0">
                <a:ea typeface="Verdana" panose="020B0604030504040204" pitchFamily="34" charset="0"/>
                <a:cs typeface="Arial" panose="020B0604020202020204" pitchFamily="34" charset="0"/>
              </a:rPr>
              <a:t>e</a:t>
            </a:r>
            <a:r>
              <a:rPr lang="en-GB" altLang="en-US" sz="2800" dirty="0">
                <a:ea typeface="Verdana" panose="020B0604030504040204" pitchFamily="34" charset="0"/>
                <a:cs typeface="Arial" panose="020B0604020202020204" pitchFamily="34" charset="0"/>
              </a:rPr>
              <a:t> </a:t>
            </a:r>
            <a:r>
              <a:rPr lang="en-GB" altLang="en-US" sz="2800" dirty="0" err="1">
                <a:ea typeface="Verdana" panose="020B0604030504040204" pitchFamily="34" charset="0"/>
                <a:cs typeface="Arial" panose="020B0604020202020204" pitchFamily="34" charset="0"/>
              </a:rPr>
              <a:t>pomoć</a:t>
            </a:r>
            <a:r>
              <a:rPr lang="sr-Latn-RS" altLang="en-US" sz="2800" dirty="0">
                <a:ea typeface="Verdana" panose="020B0604030504040204" pitchFamily="34" charset="0"/>
                <a:cs typeface="Arial" panose="020B0604020202020204" pitchFamily="34" charset="0"/>
              </a:rPr>
              <a:t>i su po prirodi spori </a:t>
            </a:r>
            <a:r>
              <a:rPr lang="en-GB" altLang="en-US" sz="2800"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2666030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r>
              <a:rPr lang="en-GB" sz="3200" b="1" dirty="0">
                <a:solidFill>
                  <a:schemeClr val="bg1"/>
                </a:solidFill>
              </a:rPr>
              <a:t> </a:t>
            </a:r>
            <a:br>
              <a:rPr lang="sr-Latn-RS" sz="3200" b="1" dirty="0">
                <a:solidFill>
                  <a:schemeClr val="bg1"/>
                </a:solidFill>
              </a:rPr>
            </a:br>
            <a:r>
              <a:rPr lang="en-GB" sz="3200" b="1" dirty="0">
                <a:solidFill>
                  <a:schemeClr val="bg1"/>
                </a:solidFill>
              </a:rPr>
              <a:t>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12" name="TextBox 11">
            <a:extLst>
              <a:ext uri="{FF2B5EF4-FFF2-40B4-BE49-F238E27FC236}">
                <a16:creationId xmlns:a16="http://schemas.microsoft.com/office/drawing/2014/main" id="{4F009DEA-3011-470C-8E63-2F63DC1E4C38}"/>
              </a:ext>
            </a:extLst>
          </p:cNvPr>
          <p:cNvSpPr txBox="1"/>
          <p:nvPr/>
        </p:nvSpPr>
        <p:spPr>
          <a:xfrm flipH="1">
            <a:off x="3917327" y="5115313"/>
            <a:ext cx="1607983" cy="430887"/>
          </a:xfrm>
          <a:prstGeom prst="rect">
            <a:avLst/>
          </a:prstGeom>
          <a:noFill/>
        </p:spPr>
        <p:txBody>
          <a:bodyPr wrap="square" rtlCol="0">
            <a:spAutoFit/>
          </a:bodyPr>
          <a:lstStyle/>
          <a:p>
            <a:r>
              <a:rPr lang="sr-Latn-RS" sz="2200" b="1" dirty="0"/>
              <a:t>PITANJA</a:t>
            </a:r>
          </a:p>
        </p:txBody>
      </p:sp>
    </p:spTree>
    <p:extLst>
      <p:ext uri="{BB962C8B-B14F-4D97-AF65-F5344CB8AC3E}">
        <p14:creationId xmlns:p14="http://schemas.microsoft.com/office/powerpoint/2010/main" val="3826707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274195"/>
          </a:xfrm>
          <a:prstGeom prst="rect">
            <a:avLst/>
          </a:prstGeom>
        </p:spPr>
        <p:txBody>
          <a:bodyPr wrap="square">
            <a:spAutoFit/>
          </a:bodyPr>
          <a:lstStyle/>
          <a:p>
            <a:pPr algn="ctr" eaLnBrk="1" hangingPunct="1">
              <a:lnSpc>
                <a:spcPct val="80000"/>
              </a:lnSpc>
            </a:pPr>
            <a:endParaRPr lang="en-GB" sz="3200" b="1" dirty="0">
              <a:ea typeface="ＭＳ Ｐゴシック" charset="0"/>
            </a:endParaRPr>
          </a:p>
          <a:p>
            <a:pPr algn="ctr" eaLnBrk="1" hangingPunct="1">
              <a:lnSpc>
                <a:spcPct val="80000"/>
              </a:lnSpc>
            </a:pPr>
            <a:r>
              <a:rPr lang="sr-Latn-RS" sz="3200" b="1" dirty="0">
                <a:ea typeface="ＭＳ Ｐゴシック" charset="0"/>
              </a:rPr>
              <a:t>Rezime</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67691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Rezime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0F8F911-DA48-43FF-BCC6-0A32085C85C6}"/>
              </a:ext>
            </a:extLst>
          </p:cNvPr>
          <p:cNvSpPr/>
          <p:nvPr/>
        </p:nvSpPr>
        <p:spPr>
          <a:xfrm>
            <a:off x="211015" y="1193778"/>
            <a:ext cx="4677508" cy="4425827"/>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a:t>Prepoznati ključne izazove </a:t>
            </a:r>
            <a:r>
              <a:rPr lang="en-GB" sz="2200" i="1" dirty="0" err="1"/>
              <a:t>međunarodn</a:t>
            </a:r>
            <a:r>
              <a:rPr lang="sr-Latn-RS" sz="2200" i="1" dirty="0"/>
              <a:t>e</a:t>
            </a:r>
            <a:r>
              <a:rPr lang="en-GB" sz="2200" i="1" dirty="0"/>
              <a:t> </a:t>
            </a:r>
            <a:r>
              <a:rPr lang="en-GB" sz="2200" i="1" dirty="0" err="1"/>
              <a:t>saradnj</a:t>
            </a:r>
            <a:r>
              <a:rPr lang="sr-Latn-RS" sz="2200" i="1" dirty="0"/>
              <a:t>e povezane sa </a:t>
            </a:r>
            <a:r>
              <a:rPr lang="sr-Latn-RS" sz="2200" i="1" dirty="0" err="1"/>
              <a:t>sa</a:t>
            </a:r>
            <a:r>
              <a:rPr lang="en-GB" sz="2200" i="1" dirty="0"/>
              <a:t> </a:t>
            </a:r>
            <a:r>
              <a:rPr lang="en-GB" sz="2200" i="1" dirty="0" err="1"/>
              <a:t>visokotehnološki</a:t>
            </a:r>
            <a:r>
              <a:rPr lang="sr-Latn-RS" sz="2200" i="1" dirty="0"/>
              <a:t>m</a:t>
            </a:r>
            <a:r>
              <a:rPr lang="en-GB" sz="2200" i="1" dirty="0"/>
              <a:t> </a:t>
            </a:r>
            <a:r>
              <a:rPr lang="en-GB" sz="2200" i="1" dirty="0" err="1"/>
              <a:t>kriminal</a:t>
            </a:r>
            <a:r>
              <a:rPr lang="sr-Latn-RS" sz="2200" i="1" dirty="0"/>
              <a:t>om</a:t>
            </a:r>
            <a:r>
              <a:rPr lang="en-GB" sz="2200" i="1" dirty="0"/>
              <a:t> </a:t>
            </a:r>
            <a:r>
              <a:rPr lang="en-GB" sz="2200" i="1" dirty="0" err="1"/>
              <a:t>i</a:t>
            </a:r>
            <a:r>
              <a:rPr lang="en-GB" sz="2200" i="1" dirty="0"/>
              <a:t> </a:t>
            </a:r>
            <a:r>
              <a:rPr lang="en-GB" sz="2200" i="1" dirty="0" err="1"/>
              <a:t>elektronski</a:t>
            </a:r>
            <a:r>
              <a:rPr lang="sr-Latn-RS" sz="2200" i="1" dirty="0"/>
              <a:t>m</a:t>
            </a:r>
            <a:r>
              <a:rPr lang="en-GB" sz="2200" i="1" dirty="0"/>
              <a:t> </a:t>
            </a:r>
            <a:r>
              <a:rPr lang="en-GB" sz="2200" i="1" dirty="0" err="1"/>
              <a:t>dokazi</a:t>
            </a:r>
            <a:r>
              <a:rPr lang="sr-Latn-RS" sz="2200" i="1" dirty="0"/>
              <a:t>ma</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a:t>Identifikovati</a:t>
            </a:r>
            <a:r>
              <a:rPr lang="en-GB" sz="2200" i="1" dirty="0"/>
              <a:t> </a:t>
            </a:r>
            <a:r>
              <a:rPr lang="en-GB" sz="2200" i="1" dirty="0" err="1"/>
              <a:t>praktičn</a:t>
            </a:r>
            <a:r>
              <a:rPr lang="sr-Latn-RS" sz="2200" i="1" dirty="0"/>
              <a:t>e</a:t>
            </a:r>
            <a:r>
              <a:rPr lang="en-GB" sz="2200" i="1" dirty="0"/>
              <a:t> </a:t>
            </a:r>
            <a:r>
              <a:rPr lang="en-GB" sz="2200" i="1" dirty="0" err="1"/>
              <a:t>impli</a:t>
            </a:r>
            <a:r>
              <a:rPr lang="sr-Latn-RS" sz="2200" i="1" dirty="0"/>
              <a:t>k</a:t>
            </a:r>
            <a:r>
              <a:rPr lang="en-GB" sz="2200" i="1" dirty="0"/>
              <a:t>a</a:t>
            </a:r>
            <a:r>
              <a:rPr lang="sr-Latn-RS" sz="2200" i="1" dirty="0" err="1"/>
              <a:t>cije</a:t>
            </a:r>
            <a:r>
              <a:rPr lang="en-GB" sz="2200" i="1" dirty="0"/>
              <a:t> </a:t>
            </a:r>
            <a:r>
              <a:rPr lang="sr-Latn-RS" sz="2200" i="1" dirty="0"/>
              <a:t>ključnih</a:t>
            </a:r>
            <a:r>
              <a:rPr lang="en-GB" sz="2200" i="1" dirty="0"/>
              <a:t> </a:t>
            </a:r>
            <a:r>
              <a:rPr lang="en-GB" sz="2200" i="1" dirty="0" err="1"/>
              <a:t>izazov</a:t>
            </a:r>
            <a:r>
              <a:rPr lang="sr-Latn-RS" sz="2200" i="1" dirty="0"/>
              <a:t>a</a:t>
            </a:r>
            <a:r>
              <a:rPr lang="en-GB" sz="2200" i="1" dirty="0"/>
              <a:t> </a:t>
            </a:r>
            <a:r>
              <a:rPr lang="en-GB" sz="2200" i="1" dirty="0" err="1"/>
              <a:t>međunarodn</a:t>
            </a:r>
            <a:r>
              <a:rPr lang="sr-Latn-RS" sz="2200" i="1" dirty="0"/>
              <a:t>e</a:t>
            </a:r>
            <a:r>
              <a:rPr lang="en-GB" sz="2200" i="1" dirty="0"/>
              <a:t> </a:t>
            </a:r>
            <a:r>
              <a:rPr lang="en-GB" sz="2200" i="1" dirty="0" err="1"/>
              <a:t>saradnj</a:t>
            </a:r>
            <a:r>
              <a:rPr lang="sr-Latn-RS" sz="2200" i="1" dirty="0"/>
              <a:t>e</a:t>
            </a:r>
            <a:r>
              <a:rPr lang="en-GB" sz="2200" i="1" dirty="0"/>
              <a:t> </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a:t>Ispitati moguća </a:t>
            </a:r>
            <a:r>
              <a:rPr lang="en-GB" sz="2200" i="1" dirty="0" err="1"/>
              <a:t>rešenja</a:t>
            </a:r>
            <a:r>
              <a:rPr lang="en-GB" sz="2200" i="1" dirty="0"/>
              <a:t> </a:t>
            </a:r>
            <a:r>
              <a:rPr lang="sr-Latn-RS" sz="2200" i="1" dirty="0"/>
              <a:t>za savladavanje </a:t>
            </a:r>
            <a:r>
              <a:rPr lang="en-GB" sz="2200" i="1" dirty="0" err="1"/>
              <a:t>izazov</a:t>
            </a:r>
            <a:r>
              <a:rPr lang="sr-Latn-RS" sz="2200" i="1" dirty="0"/>
              <a:t>a</a:t>
            </a:r>
            <a:r>
              <a:rPr lang="en-GB" sz="2200" i="1" dirty="0"/>
              <a:t> </a:t>
            </a:r>
            <a:r>
              <a:rPr lang="en-GB" sz="2200" i="1" dirty="0" err="1"/>
              <a:t>međunarodn</a:t>
            </a:r>
            <a:r>
              <a:rPr lang="sr-Latn-RS" sz="2200" i="1" dirty="0"/>
              <a:t>e</a:t>
            </a:r>
            <a:r>
              <a:rPr lang="en-GB" sz="2200" i="1" dirty="0"/>
              <a:t> </a:t>
            </a:r>
            <a:r>
              <a:rPr lang="en-GB" sz="2200" i="1" dirty="0" err="1"/>
              <a:t>saradnj</a:t>
            </a:r>
            <a:r>
              <a:rPr lang="sr-Latn-RS" sz="2200" i="1" dirty="0"/>
              <a:t>e</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endParaRPr lang="en-GB" sz="2200" i="1" dirty="0"/>
          </a:p>
        </p:txBody>
      </p:sp>
    </p:spTree>
    <p:extLst>
      <p:ext uri="{BB962C8B-B14F-4D97-AF65-F5344CB8AC3E}">
        <p14:creationId xmlns:p14="http://schemas.microsoft.com/office/powerpoint/2010/main" val="3732782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r>
              <a:rPr lang="en-GB" sz="3200" b="1" dirty="0">
                <a:solidFill>
                  <a:schemeClr val="bg1"/>
                </a:solidFill>
              </a:rPr>
              <a:t> </a:t>
            </a:r>
            <a:br>
              <a:rPr lang="sr-Latn-RS" sz="3200" b="1" dirty="0">
                <a:solidFill>
                  <a:schemeClr val="bg1"/>
                </a:solidFill>
              </a:rPr>
            </a:br>
            <a:r>
              <a:rPr lang="en-GB" sz="3200" b="1" dirty="0">
                <a:solidFill>
                  <a:schemeClr val="bg1"/>
                </a:solidFill>
              </a:rPr>
              <a:t>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5" name="TextBox 4">
            <a:extLst>
              <a:ext uri="{FF2B5EF4-FFF2-40B4-BE49-F238E27FC236}">
                <a16:creationId xmlns:a16="http://schemas.microsoft.com/office/drawing/2014/main" id="{F1E01B04-1ACA-443D-8403-CA09039E1C14}"/>
              </a:ext>
            </a:extLst>
          </p:cNvPr>
          <p:cNvSpPr txBox="1"/>
          <p:nvPr/>
        </p:nvSpPr>
        <p:spPr>
          <a:xfrm flipH="1">
            <a:off x="3917327" y="5115313"/>
            <a:ext cx="1607983" cy="430887"/>
          </a:xfrm>
          <a:prstGeom prst="rect">
            <a:avLst/>
          </a:prstGeom>
          <a:noFill/>
        </p:spPr>
        <p:txBody>
          <a:bodyPr wrap="square" rtlCol="0">
            <a:spAutoFit/>
          </a:bodyPr>
          <a:lstStyle/>
          <a:p>
            <a:r>
              <a:rPr lang="sr-Latn-RS" sz="2200" b="1" dirty="0"/>
              <a:t>PITANJA</a:t>
            </a:r>
          </a:p>
        </p:txBody>
      </p:sp>
    </p:spTree>
    <p:extLst>
      <p:ext uri="{BB962C8B-B14F-4D97-AF65-F5344CB8AC3E}">
        <p14:creationId xmlns:p14="http://schemas.microsoft.com/office/powerpoint/2010/main" val="253988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Čini vam se poznato</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pSp>
        <p:nvGrpSpPr>
          <p:cNvPr id="12" name="Group 11">
            <a:extLst>
              <a:ext uri="{FF2B5EF4-FFF2-40B4-BE49-F238E27FC236}">
                <a16:creationId xmlns:a16="http://schemas.microsoft.com/office/drawing/2014/main" id="{9F1762E3-A4DD-4917-9721-3074D35F23B6}"/>
              </a:ext>
            </a:extLst>
          </p:cNvPr>
          <p:cNvGrpSpPr/>
          <p:nvPr/>
        </p:nvGrpSpPr>
        <p:grpSpPr>
          <a:xfrm>
            <a:off x="110285" y="856571"/>
            <a:ext cx="8422154" cy="5727336"/>
            <a:chOff x="110285" y="1016366"/>
            <a:chExt cx="8422154" cy="5727336"/>
          </a:xfrm>
        </p:grpSpPr>
        <p:sp>
          <p:nvSpPr>
            <p:cNvPr id="16" name="Rectangle 15">
              <a:extLst>
                <a:ext uri="{FF2B5EF4-FFF2-40B4-BE49-F238E27FC236}">
                  <a16:creationId xmlns:a16="http://schemas.microsoft.com/office/drawing/2014/main" id="{BFBFCB50-8778-4C6B-B766-4DC21C792359}"/>
                </a:ext>
              </a:extLst>
            </p:cNvPr>
            <p:cNvSpPr/>
            <p:nvPr/>
          </p:nvSpPr>
          <p:spPr>
            <a:xfrm>
              <a:off x="110285" y="1953655"/>
              <a:ext cx="2006380" cy="1020088"/>
            </a:xfrm>
            <a:prstGeom prst="rect">
              <a:avLst/>
            </a:prstGeom>
            <a:noFill/>
            <a:ln>
              <a:solidFill>
                <a:srgbClr val="2E6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a:solidFill>
                    <a:srgbClr val="2E618E"/>
                  </a:solidFill>
                  <a:latin typeface="Verdana" panose="020B0604030504040204" pitchFamily="34" charset="0"/>
                  <a:ea typeface="Verdana" panose="020B0604030504040204" pitchFamily="34" charset="0"/>
                  <a:cs typeface="Verdana" panose="020B0604030504040204" pitchFamily="34" charset="0"/>
                </a:rPr>
                <a:t>Tipični proces</a:t>
              </a:r>
              <a:endParaRPr lang="en-GB" sz="2400" b="1" dirty="0">
                <a:solidFill>
                  <a:srgbClr val="2E618E"/>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ight Arrow 1">
              <a:extLst>
                <a:ext uri="{FF2B5EF4-FFF2-40B4-BE49-F238E27FC236}">
                  <a16:creationId xmlns:a16="http://schemas.microsoft.com/office/drawing/2014/main" id="{3FD77482-A138-4B97-AFAE-29AF4BAF3277}"/>
                </a:ext>
              </a:extLst>
            </p:cNvPr>
            <p:cNvSpPr/>
            <p:nvPr/>
          </p:nvSpPr>
          <p:spPr bwMode="auto">
            <a:xfrm>
              <a:off x="524927" y="3488268"/>
              <a:ext cx="1439337"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rgbClr val="2E618E"/>
                  </a:solidFill>
                  <a:effectLst/>
                  <a:latin typeface="Arial" charset="0"/>
                </a:rPr>
                <a:t>Dolazni</a:t>
              </a:r>
              <a:endParaRPr kumimoji="0" lang="en-GB" sz="1800" b="1" i="0" u="none" strike="noStrike" cap="none" normalizeH="0" baseline="0" dirty="0">
                <a:ln>
                  <a:noFill/>
                </a:ln>
                <a:solidFill>
                  <a:srgbClr val="2E618E"/>
                </a:solidFill>
                <a:effectLst/>
                <a:latin typeface="Arial" charset="0"/>
              </a:endParaRPr>
            </a:p>
          </p:txBody>
        </p:sp>
        <p:sp>
          <p:nvSpPr>
            <p:cNvPr id="20" name="Rectangle 19">
              <a:extLst>
                <a:ext uri="{FF2B5EF4-FFF2-40B4-BE49-F238E27FC236}">
                  <a16:creationId xmlns:a16="http://schemas.microsoft.com/office/drawing/2014/main" id="{58939A80-781E-4EDA-814A-B4443A8B4B5A}"/>
                </a:ext>
              </a:extLst>
            </p:cNvPr>
            <p:cNvSpPr/>
            <p:nvPr/>
          </p:nvSpPr>
          <p:spPr bwMode="auto">
            <a:xfrm>
              <a:off x="2116665"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3200" b="1" i="0" u="none" strike="noStrike" cap="none" normalizeH="0" baseline="0" dirty="0" err="1">
                  <a:ln>
                    <a:noFill/>
                  </a:ln>
                  <a:solidFill>
                    <a:srgbClr val="2E618E"/>
                  </a:solidFill>
                  <a:effectLst/>
                  <a:latin typeface="Arial" charset="0"/>
                </a:rPr>
                <a:t>MSP</a:t>
              </a:r>
              <a:endParaRPr kumimoji="0" lang="en-GB" sz="3200" b="1" i="0" u="none" strike="noStrike" cap="none" normalizeH="0" baseline="0" dirty="0">
                <a:ln>
                  <a:noFill/>
                </a:ln>
                <a:solidFill>
                  <a:srgbClr val="2E618E"/>
                </a:solidFill>
                <a:effectLst/>
                <a:latin typeface="Arial" charset="0"/>
              </a:endParaRPr>
            </a:p>
          </p:txBody>
        </p:sp>
        <p:sp>
          <p:nvSpPr>
            <p:cNvPr id="21" name="Rectangle 20">
              <a:extLst>
                <a:ext uri="{FF2B5EF4-FFF2-40B4-BE49-F238E27FC236}">
                  <a16:creationId xmlns:a16="http://schemas.microsoft.com/office/drawing/2014/main" id="{0FF6A004-F5E6-4516-A10B-EC4121922BF5}"/>
                </a:ext>
              </a:extLst>
            </p:cNvPr>
            <p:cNvSpPr/>
            <p:nvPr/>
          </p:nvSpPr>
          <p:spPr bwMode="auto">
            <a:xfrm>
              <a:off x="4511856"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1400" b="1" i="0" u="none" strike="noStrike" cap="none" normalizeH="0" baseline="0" dirty="0" err="1">
                  <a:ln>
                    <a:noFill/>
                  </a:ln>
                  <a:solidFill>
                    <a:srgbClr val="2E618E"/>
                  </a:solidFill>
                  <a:effectLst/>
                  <a:latin typeface="Arial" charset="0"/>
                </a:rPr>
                <a:t>Sekretarijatdržavnog</a:t>
              </a:r>
              <a:r>
                <a:rPr kumimoji="0" lang="sr-Latn-RS" sz="1400" b="1" i="0" u="none" strike="noStrike" cap="none" normalizeH="0" baseline="0" dirty="0">
                  <a:ln>
                    <a:noFill/>
                  </a:ln>
                  <a:solidFill>
                    <a:srgbClr val="2E618E"/>
                  </a:solidFill>
                  <a:effectLst/>
                  <a:latin typeface="Arial" charset="0"/>
                </a:rPr>
                <a:t> tužilaštva</a:t>
              </a:r>
              <a:endParaRPr kumimoji="0" lang="en-GB" sz="1400" b="1" i="0" u="none" strike="noStrike" cap="none" normalizeH="0" baseline="0" dirty="0">
                <a:ln>
                  <a:noFill/>
                </a:ln>
                <a:solidFill>
                  <a:srgbClr val="2E618E"/>
                </a:solidFill>
                <a:effectLst/>
                <a:latin typeface="Arial" charset="0"/>
              </a:endParaRPr>
            </a:p>
          </p:txBody>
        </p:sp>
        <p:sp>
          <p:nvSpPr>
            <p:cNvPr id="22" name="Rectangle 21">
              <a:extLst>
                <a:ext uri="{FF2B5EF4-FFF2-40B4-BE49-F238E27FC236}">
                  <a16:creationId xmlns:a16="http://schemas.microsoft.com/office/drawing/2014/main" id="{EC6FD423-E9A1-4385-BE33-E14D31680CA4}"/>
                </a:ext>
              </a:extLst>
            </p:cNvPr>
            <p:cNvSpPr/>
            <p:nvPr/>
          </p:nvSpPr>
          <p:spPr bwMode="auto">
            <a:xfrm>
              <a:off x="4528792"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1400" b="1" i="0" u="none" strike="noStrike" cap="none" normalizeH="0" baseline="0" dirty="0">
                  <a:ln>
                    <a:noFill/>
                  </a:ln>
                  <a:solidFill>
                    <a:srgbClr val="2E618E"/>
                  </a:solidFill>
                  <a:effectLst/>
                  <a:latin typeface="Arial" charset="0"/>
                </a:rPr>
                <a:t>Tužilac određen</a:t>
              </a:r>
              <a:endParaRPr kumimoji="0" lang="en-GB" sz="1400" b="1" i="0" u="none" strike="noStrike" cap="none" normalizeH="0" baseline="0" dirty="0">
                <a:ln>
                  <a:noFill/>
                </a:ln>
                <a:solidFill>
                  <a:srgbClr val="2E618E"/>
                </a:solidFill>
                <a:effectLst/>
                <a:latin typeface="Arial" charset="0"/>
              </a:endParaRPr>
            </a:p>
          </p:txBody>
        </p:sp>
        <p:sp>
          <p:nvSpPr>
            <p:cNvPr id="23" name="Right Arrow 10">
              <a:extLst>
                <a:ext uri="{FF2B5EF4-FFF2-40B4-BE49-F238E27FC236}">
                  <a16:creationId xmlns:a16="http://schemas.microsoft.com/office/drawing/2014/main" id="{613860FC-C73F-4E7A-B1CE-663AE6656EE3}"/>
                </a:ext>
              </a:extLst>
            </p:cNvPr>
            <p:cNvSpPr/>
            <p:nvPr/>
          </p:nvSpPr>
          <p:spPr bwMode="auto">
            <a:xfrm rot="5400000">
              <a:off x="2110308" y="4650314"/>
              <a:ext cx="1151473"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rgbClr val="2E618E"/>
                  </a:solidFill>
                  <a:effectLst/>
                  <a:latin typeface="Arial" charset="0"/>
                </a:rPr>
                <a:t>Kopija</a:t>
              </a: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4" name="Rectangle 23">
              <a:extLst>
                <a:ext uri="{FF2B5EF4-FFF2-40B4-BE49-F238E27FC236}">
                  <a16:creationId xmlns:a16="http://schemas.microsoft.com/office/drawing/2014/main" id="{CB0EA8F5-6DB2-49BB-880E-6E1198BAA65A}"/>
                </a:ext>
              </a:extLst>
            </p:cNvPr>
            <p:cNvSpPr/>
            <p:nvPr/>
          </p:nvSpPr>
          <p:spPr bwMode="auto">
            <a:xfrm>
              <a:off x="2005809" y="5575302"/>
              <a:ext cx="1401114"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sr-Latn-RS" sz="1600" b="1" i="0" u="none" strike="noStrike" cap="none" normalizeH="0" baseline="0" dirty="0">
                  <a:ln>
                    <a:noFill/>
                  </a:ln>
                  <a:solidFill>
                    <a:srgbClr val="2E618E"/>
                  </a:solidFill>
                  <a:effectLst/>
                  <a:latin typeface="Arial" charset="0"/>
                </a:rPr>
                <a:t>Nacionalna služba bezbednosti</a:t>
              </a:r>
              <a:endParaRPr kumimoji="0" lang="en-GB" sz="1400" b="1" i="0" u="none" strike="noStrike" cap="none" normalizeH="0" baseline="0" dirty="0">
                <a:ln>
                  <a:noFill/>
                </a:ln>
                <a:solidFill>
                  <a:srgbClr val="2E618E"/>
                </a:solidFill>
                <a:effectLst/>
                <a:latin typeface="Arial" charset="0"/>
              </a:endParaRPr>
            </a:p>
          </p:txBody>
        </p:sp>
        <p:sp>
          <p:nvSpPr>
            <p:cNvPr id="25" name="Right Arrow 13">
              <a:extLst>
                <a:ext uri="{FF2B5EF4-FFF2-40B4-BE49-F238E27FC236}">
                  <a16:creationId xmlns:a16="http://schemas.microsoft.com/office/drawing/2014/main" id="{D70B46DB-DC0B-4B34-B25F-727C543D1E19}"/>
                </a:ext>
              </a:extLst>
            </p:cNvPr>
            <p:cNvSpPr/>
            <p:nvPr/>
          </p:nvSpPr>
          <p:spPr bwMode="auto">
            <a:xfrm rot="5400000">
              <a:off x="4674842" y="4635500"/>
              <a:ext cx="927100"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6" name="Right Arrow 14">
              <a:extLst>
                <a:ext uri="{FF2B5EF4-FFF2-40B4-BE49-F238E27FC236}">
                  <a16:creationId xmlns:a16="http://schemas.microsoft.com/office/drawing/2014/main" id="{B23107E9-58FB-44A1-8E7B-4F6D23A0EA26}"/>
                </a:ext>
              </a:extLst>
            </p:cNvPr>
            <p:cNvSpPr/>
            <p:nvPr/>
          </p:nvSpPr>
          <p:spPr bwMode="auto">
            <a:xfrm>
              <a:off x="5909738" y="5825071"/>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7" name="Rectangle 26">
              <a:extLst>
                <a:ext uri="{FF2B5EF4-FFF2-40B4-BE49-F238E27FC236}">
                  <a16:creationId xmlns:a16="http://schemas.microsoft.com/office/drawing/2014/main" id="{0457698A-F0B7-4BDA-9F1F-826D090ED2E1}"/>
                </a:ext>
              </a:extLst>
            </p:cNvPr>
            <p:cNvSpPr/>
            <p:nvPr/>
          </p:nvSpPr>
          <p:spPr bwMode="auto">
            <a:xfrm>
              <a:off x="7060333"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1400" b="1" i="0" u="none" strike="noStrike" cap="none" normalizeH="0" baseline="0" dirty="0">
                  <a:ln>
                    <a:noFill/>
                  </a:ln>
                  <a:solidFill>
                    <a:srgbClr val="2E618E"/>
                  </a:solidFill>
                  <a:effectLst/>
                  <a:latin typeface="Arial" charset="0"/>
                </a:rPr>
                <a:t>Sekretarijat istražnog organa</a:t>
              </a:r>
              <a:endParaRPr kumimoji="0" lang="en-GB" sz="1400" b="1" i="0" u="none" strike="noStrike" cap="none" normalizeH="0" baseline="0" dirty="0">
                <a:ln>
                  <a:noFill/>
                </a:ln>
                <a:solidFill>
                  <a:srgbClr val="2E618E"/>
                </a:solidFill>
                <a:effectLst/>
                <a:latin typeface="Arial" charset="0"/>
              </a:endParaRPr>
            </a:p>
          </p:txBody>
        </p:sp>
        <p:sp>
          <p:nvSpPr>
            <p:cNvPr id="28" name="Right Arrow 16">
              <a:extLst>
                <a:ext uri="{FF2B5EF4-FFF2-40B4-BE49-F238E27FC236}">
                  <a16:creationId xmlns:a16="http://schemas.microsoft.com/office/drawing/2014/main" id="{0F5D5607-5112-4630-9BA3-C1200429247D}"/>
                </a:ext>
              </a:extLst>
            </p:cNvPr>
            <p:cNvSpPr/>
            <p:nvPr/>
          </p:nvSpPr>
          <p:spPr bwMode="auto">
            <a:xfrm rot="16200000">
              <a:off x="7201261" y="4635498"/>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9" name="Rectangle 28">
              <a:extLst>
                <a:ext uri="{FF2B5EF4-FFF2-40B4-BE49-F238E27FC236}">
                  <a16:creationId xmlns:a16="http://schemas.microsoft.com/office/drawing/2014/main" id="{A4B71E38-3B83-4464-954D-C677290918B4}"/>
                </a:ext>
              </a:extLst>
            </p:cNvPr>
            <p:cNvSpPr/>
            <p:nvPr/>
          </p:nvSpPr>
          <p:spPr bwMode="auto">
            <a:xfrm>
              <a:off x="7060333"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1400" b="1" i="0" u="none" strike="noStrike" cap="none" normalizeH="0" baseline="0" dirty="0">
                  <a:ln>
                    <a:noFill/>
                  </a:ln>
                  <a:solidFill>
                    <a:srgbClr val="2E618E"/>
                  </a:solidFill>
                  <a:effectLst/>
                  <a:latin typeface="Arial" charset="0"/>
                </a:rPr>
                <a:t>Istražitelj određen</a:t>
              </a:r>
              <a:endParaRPr kumimoji="0" lang="en-GB" sz="1400" b="1" i="0" u="none" strike="noStrike" cap="none" normalizeH="0" baseline="0" dirty="0">
                <a:ln>
                  <a:noFill/>
                </a:ln>
                <a:solidFill>
                  <a:srgbClr val="2E618E"/>
                </a:solidFill>
                <a:effectLst/>
                <a:latin typeface="Arial" charset="0"/>
              </a:endParaRPr>
            </a:p>
          </p:txBody>
        </p:sp>
        <p:sp>
          <p:nvSpPr>
            <p:cNvPr id="30" name="Right Arrow 18">
              <a:extLst>
                <a:ext uri="{FF2B5EF4-FFF2-40B4-BE49-F238E27FC236}">
                  <a16:creationId xmlns:a16="http://schemas.microsoft.com/office/drawing/2014/main" id="{B59CC52F-A01F-4CE8-814B-06AAE6246CE9}"/>
                </a:ext>
              </a:extLst>
            </p:cNvPr>
            <p:cNvSpPr/>
            <p:nvPr/>
          </p:nvSpPr>
          <p:spPr bwMode="auto">
            <a:xfrm rot="16200000">
              <a:off x="7201261" y="2362189"/>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1" name="Rectangle 30">
              <a:extLst>
                <a:ext uri="{FF2B5EF4-FFF2-40B4-BE49-F238E27FC236}">
                  <a16:creationId xmlns:a16="http://schemas.microsoft.com/office/drawing/2014/main" id="{1E63A895-756E-4BD5-A54E-001D6DB327C2}"/>
                </a:ext>
              </a:extLst>
            </p:cNvPr>
            <p:cNvSpPr/>
            <p:nvPr/>
          </p:nvSpPr>
          <p:spPr bwMode="auto">
            <a:xfrm>
              <a:off x="7055210" y="1049840"/>
              <a:ext cx="1477229"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sr-Latn-RS" sz="1600" b="1" i="0" u="none" strike="noStrike" cap="none" normalizeH="0" baseline="0" dirty="0">
                  <a:ln>
                    <a:noFill/>
                  </a:ln>
                  <a:solidFill>
                    <a:srgbClr val="2E618E"/>
                  </a:solidFill>
                  <a:effectLst/>
                  <a:latin typeface="Arial" charset="0"/>
                </a:rPr>
                <a:t>Sekretarijat policije</a:t>
              </a:r>
              <a:endParaRPr kumimoji="0" lang="en-GB" sz="1400" b="1" i="0" u="none" strike="noStrike" cap="none" normalizeH="0" baseline="0" dirty="0">
                <a:ln>
                  <a:noFill/>
                </a:ln>
                <a:solidFill>
                  <a:srgbClr val="2E618E"/>
                </a:solidFill>
                <a:effectLst/>
                <a:latin typeface="Arial" charset="0"/>
              </a:endParaRPr>
            </a:p>
          </p:txBody>
        </p:sp>
        <p:sp>
          <p:nvSpPr>
            <p:cNvPr id="32" name="Right Arrow 20">
              <a:extLst>
                <a:ext uri="{FF2B5EF4-FFF2-40B4-BE49-F238E27FC236}">
                  <a16:creationId xmlns:a16="http://schemas.microsoft.com/office/drawing/2014/main" id="{4E3EFE2B-E363-4093-A5A3-3CF776CB5B24}"/>
                </a:ext>
              </a:extLst>
            </p:cNvPr>
            <p:cNvSpPr/>
            <p:nvPr/>
          </p:nvSpPr>
          <p:spPr bwMode="auto">
            <a:xfrm rot="10800000">
              <a:off x="5909738"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3" name="Rectangle 32">
              <a:extLst>
                <a:ext uri="{FF2B5EF4-FFF2-40B4-BE49-F238E27FC236}">
                  <a16:creationId xmlns:a16="http://schemas.microsoft.com/office/drawing/2014/main" id="{E36EB10D-1358-4A85-A383-D8BD3E28C977}"/>
                </a:ext>
              </a:extLst>
            </p:cNvPr>
            <p:cNvSpPr/>
            <p:nvPr/>
          </p:nvSpPr>
          <p:spPr bwMode="auto">
            <a:xfrm>
              <a:off x="4528792" y="104358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1400" b="1" i="0" u="none" strike="noStrike" cap="none" normalizeH="0" baseline="0" dirty="0">
                  <a:ln>
                    <a:noFill/>
                  </a:ln>
                  <a:solidFill>
                    <a:srgbClr val="2E618E"/>
                  </a:solidFill>
                  <a:effectLst/>
                  <a:latin typeface="Arial" charset="0"/>
                </a:rPr>
                <a:t>Policijski službenik</a:t>
              </a:r>
            </a:p>
            <a:p>
              <a:pPr marL="0" marR="0" indent="0" algn="ctr" defTabSz="914400" rtl="0" eaLnBrk="1" fontAlgn="base" latinLnBrk="0" hangingPunct="1">
                <a:lnSpc>
                  <a:spcPct val="100000"/>
                </a:lnSpc>
                <a:spcBef>
                  <a:spcPct val="0"/>
                </a:spcBef>
                <a:spcAft>
                  <a:spcPct val="0"/>
                </a:spcAft>
                <a:buClrTx/>
                <a:buSzTx/>
                <a:buFontTx/>
                <a:buNone/>
                <a:tabLst/>
              </a:pPr>
              <a:r>
                <a:rPr lang="sr-Latn-RS" sz="1400" b="1" dirty="0">
                  <a:solidFill>
                    <a:srgbClr val="2E618E"/>
                  </a:solidFill>
                  <a:latin typeface="Arial" charset="0"/>
                </a:rPr>
                <a:t>određen</a:t>
              </a:r>
              <a:endParaRPr kumimoji="0" lang="en-GB" sz="1400" b="1" i="0" u="none" strike="noStrike" cap="none" normalizeH="0" baseline="0" dirty="0">
                <a:ln>
                  <a:noFill/>
                </a:ln>
                <a:solidFill>
                  <a:srgbClr val="2E618E"/>
                </a:solidFill>
                <a:effectLst/>
                <a:latin typeface="Arial" charset="0"/>
              </a:endParaRPr>
            </a:p>
          </p:txBody>
        </p:sp>
        <p:sp>
          <p:nvSpPr>
            <p:cNvPr id="34" name="Right Arrow 22">
              <a:extLst>
                <a:ext uri="{FF2B5EF4-FFF2-40B4-BE49-F238E27FC236}">
                  <a16:creationId xmlns:a16="http://schemas.microsoft.com/office/drawing/2014/main" id="{A8701C6C-1931-4E43-82E9-D88540EE3A4E}"/>
                </a:ext>
              </a:extLst>
            </p:cNvPr>
            <p:cNvSpPr/>
            <p:nvPr/>
          </p:nvSpPr>
          <p:spPr bwMode="auto">
            <a:xfrm rot="10800000">
              <a:off x="3413315"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5" name="Right Arrow 23">
              <a:extLst>
                <a:ext uri="{FF2B5EF4-FFF2-40B4-BE49-F238E27FC236}">
                  <a16:creationId xmlns:a16="http://schemas.microsoft.com/office/drawing/2014/main" id="{24A17C17-6E5F-4C97-97A2-D3672E872DFA}"/>
                </a:ext>
              </a:extLst>
            </p:cNvPr>
            <p:cNvSpPr/>
            <p:nvPr/>
          </p:nvSpPr>
          <p:spPr bwMode="auto">
            <a:xfrm>
              <a:off x="3413315" y="3505198"/>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6" name="Oval 35">
              <a:extLst>
                <a:ext uri="{FF2B5EF4-FFF2-40B4-BE49-F238E27FC236}">
                  <a16:creationId xmlns:a16="http://schemas.microsoft.com/office/drawing/2014/main" id="{ED24321E-A39C-4030-8509-481638D222FB}"/>
                </a:ext>
              </a:extLst>
            </p:cNvPr>
            <p:cNvSpPr/>
            <p:nvPr/>
          </p:nvSpPr>
          <p:spPr bwMode="auto">
            <a:xfrm>
              <a:off x="1511562" y="1016366"/>
              <a:ext cx="2348965" cy="107071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rgbClr val="2E618E"/>
                  </a:solidFill>
                  <a:effectLst/>
                  <a:latin typeface="Arial" charset="0"/>
                </a:rPr>
                <a:t>Preduzeta radnja</a:t>
              </a:r>
              <a:endParaRPr kumimoji="0" lang="en-GB" sz="1800" b="1" i="0" u="none" strike="noStrike" cap="none" normalizeH="0" baseline="0" dirty="0">
                <a:ln>
                  <a:noFill/>
                </a:ln>
                <a:solidFill>
                  <a:srgbClr val="2E618E"/>
                </a:solidFill>
                <a:effectLst/>
                <a:latin typeface="Arial" charset="0"/>
              </a:endParaRPr>
            </a:p>
          </p:txBody>
        </p:sp>
        <p:sp>
          <p:nvSpPr>
            <p:cNvPr id="37" name="Rectangle 36">
              <a:extLst>
                <a:ext uri="{FF2B5EF4-FFF2-40B4-BE49-F238E27FC236}">
                  <a16:creationId xmlns:a16="http://schemas.microsoft.com/office/drawing/2014/main" id="{6C90D5EE-1F0D-4F92-AC39-931C1A5E416C}"/>
                </a:ext>
              </a:extLst>
            </p:cNvPr>
            <p:cNvSpPr/>
            <p:nvPr/>
          </p:nvSpPr>
          <p:spPr bwMode="auto">
            <a:xfrm>
              <a:off x="1550002" y="2355229"/>
              <a:ext cx="6332221" cy="83097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sr-Latn-RS" sz="28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Ko ima znanje i iskustvo</a:t>
              </a:r>
              <a:r>
                <a:rPr kumimoji="0" lang="en-GB" sz="28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199740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Čini vam se poznato</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pSp>
        <p:nvGrpSpPr>
          <p:cNvPr id="38" name="Group 37">
            <a:extLst>
              <a:ext uri="{FF2B5EF4-FFF2-40B4-BE49-F238E27FC236}">
                <a16:creationId xmlns:a16="http://schemas.microsoft.com/office/drawing/2014/main" id="{1F0041A4-5F33-468D-AEDE-ADD1AADB5480}"/>
              </a:ext>
            </a:extLst>
          </p:cNvPr>
          <p:cNvGrpSpPr/>
          <p:nvPr/>
        </p:nvGrpSpPr>
        <p:grpSpPr>
          <a:xfrm>
            <a:off x="110285" y="693212"/>
            <a:ext cx="8169248" cy="5890686"/>
            <a:chOff x="110285" y="853016"/>
            <a:chExt cx="8169248" cy="5890686"/>
          </a:xfrm>
        </p:grpSpPr>
        <p:sp>
          <p:nvSpPr>
            <p:cNvPr id="39" name="Rectangle 38">
              <a:extLst>
                <a:ext uri="{FF2B5EF4-FFF2-40B4-BE49-F238E27FC236}">
                  <a16:creationId xmlns:a16="http://schemas.microsoft.com/office/drawing/2014/main" id="{E5846174-FAD6-402B-99DF-E5C3D7DC6306}"/>
                </a:ext>
              </a:extLst>
            </p:cNvPr>
            <p:cNvSpPr/>
            <p:nvPr/>
          </p:nvSpPr>
          <p:spPr>
            <a:xfrm>
              <a:off x="110285" y="1953655"/>
              <a:ext cx="2006380" cy="1020088"/>
            </a:xfrm>
            <a:prstGeom prst="rect">
              <a:avLst/>
            </a:prstGeom>
            <a:noFill/>
            <a:ln>
              <a:solidFill>
                <a:srgbClr val="2E6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a:solidFill>
                    <a:srgbClr val="2E618E"/>
                  </a:solidFill>
                  <a:latin typeface="Verdana" panose="020B0604030504040204" pitchFamily="34" charset="0"/>
                  <a:ea typeface="Verdana" panose="020B0604030504040204" pitchFamily="34" charset="0"/>
                  <a:cs typeface="Verdana" panose="020B0604030504040204" pitchFamily="34" charset="0"/>
                </a:rPr>
                <a:t>Tipični proces</a:t>
              </a:r>
              <a:endParaRPr lang="en-GB" sz="2400" b="1" dirty="0">
                <a:solidFill>
                  <a:srgbClr val="2E618E"/>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Rectangle 39">
              <a:extLst>
                <a:ext uri="{FF2B5EF4-FFF2-40B4-BE49-F238E27FC236}">
                  <a16:creationId xmlns:a16="http://schemas.microsoft.com/office/drawing/2014/main" id="{C95FDC77-344A-4E17-900C-D93E38DB5559}"/>
                </a:ext>
              </a:extLst>
            </p:cNvPr>
            <p:cNvSpPr/>
            <p:nvPr/>
          </p:nvSpPr>
          <p:spPr bwMode="auto">
            <a:xfrm>
              <a:off x="2116665"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3200" b="1" i="0" u="none" strike="noStrike" cap="none" normalizeH="0" baseline="0" dirty="0" err="1">
                  <a:ln>
                    <a:noFill/>
                  </a:ln>
                  <a:solidFill>
                    <a:srgbClr val="2E618E"/>
                  </a:solidFill>
                  <a:effectLst/>
                  <a:latin typeface="Arial" charset="0"/>
                </a:rPr>
                <a:t>MSP</a:t>
              </a:r>
              <a:endParaRPr kumimoji="0" lang="en-GB" sz="3200" b="1" i="0" u="none" strike="noStrike" cap="none" normalizeH="0" baseline="0" dirty="0">
                <a:ln>
                  <a:noFill/>
                </a:ln>
                <a:solidFill>
                  <a:srgbClr val="2E618E"/>
                </a:solidFill>
                <a:effectLst/>
                <a:latin typeface="Arial" charset="0"/>
              </a:endParaRPr>
            </a:p>
          </p:txBody>
        </p:sp>
        <p:sp>
          <p:nvSpPr>
            <p:cNvPr id="41" name="Rectangle 40">
              <a:extLst>
                <a:ext uri="{FF2B5EF4-FFF2-40B4-BE49-F238E27FC236}">
                  <a16:creationId xmlns:a16="http://schemas.microsoft.com/office/drawing/2014/main" id="{63970073-332B-4B70-B75F-3A8D945E9B3D}"/>
                </a:ext>
              </a:extLst>
            </p:cNvPr>
            <p:cNvSpPr/>
            <p:nvPr/>
          </p:nvSpPr>
          <p:spPr bwMode="auto">
            <a:xfrm>
              <a:off x="4511856"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1400" b="1" i="0" u="none" strike="noStrike" cap="none" normalizeH="0" baseline="0" dirty="0">
                  <a:ln>
                    <a:noFill/>
                  </a:ln>
                  <a:solidFill>
                    <a:srgbClr val="2E618E"/>
                  </a:solidFill>
                  <a:effectLst/>
                  <a:latin typeface="Arial" charset="0"/>
                </a:rPr>
                <a:t>Sekretarijat državnog tužioca</a:t>
              </a:r>
              <a:endParaRPr kumimoji="0" lang="en-GB" sz="1400" b="1" i="0" u="none" strike="noStrike" cap="none" normalizeH="0" baseline="0" dirty="0">
                <a:ln>
                  <a:noFill/>
                </a:ln>
                <a:solidFill>
                  <a:srgbClr val="2E618E"/>
                </a:solidFill>
                <a:effectLst/>
                <a:latin typeface="Arial" charset="0"/>
              </a:endParaRPr>
            </a:p>
          </p:txBody>
        </p:sp>
        <p:sp>
          <p:nvSpPr>
            <p:cNvPr id="42" name="Rectangle 41">
              <a:extLst>
                <a:ext uri="{FF2B5EF4-FFF2-40B4-BE49-F238E27FC236}">
                  <a16:creationId xmlns:a16="http://schemas.microsoft.com/office/drawing/2014/main" id="{CDF95422-9AEE-4F2F-800F-C3755A34EA42}"/>
                </a:ext>
              </a:extLst>
            </p:cNvPr>
            <p:cNvSpPr/>
            <p:nvPr/>
          </p:nvSpPr>
          <p:spPr bwMode="auto">
            <a:xfrm>
              <a:off x="4528792"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1400" b="1" i="0" u="none" strike="noStrike" cap="none" normalizeH="0" baseline="0" dirty="0">
                  <a:ln>
                    <a:noFill/>
                  </a:ln>
                  <a:solidFill>
                    <a:srgbClr val="2E618E"/>
                  </a:solidFill>
                  <a:effectLst/>
                  <a:latin typeface="Arial" charset="0"/>
                </a:rPr>
                <a:t>Tužilac odobrava</a:t>
              </a:r>
              <a:endParaRPr kumimoji="0" lang="en-GB" sz="1400" b="1" i="0" u="none" strike="noStrike" cap="none" normalizeH="0" baseline="0" dirty="0">
                <a:ln>
                  <a:noFill/>
                </a:ln>
                <a:solidFill>
                  <a:srgbClr val="2E618E"/>
                </a:solidFill>
                <a:effectLst/>
                <a:latin typeface="Arial" charset="0"/>
              </a:endParaRPr>
            </a:p>
          </p:txBody>
        </p:sp>
        <p:sp>
          <p:nvSpPr>
            <p:cNvPr id="43" name="Right Arrow 10">
              <a:extLst>
                <a:ext uri="{FF2B5EF4-FFF2-40B4-BE49-F238E27FC236}">
                  <a16:creationId xmlns:a16="http://schemas.microsoft.com/office/drawing/2014/main" id="{B15C56E3-9280-4D6A-A288-60E13C007170}"/>
                </a:ext>
              </a:extLst>
            </p:cNvPr>
            <p:cNvSpPr/>
            <p:nvPr/>
          </p:nvSpPr>
          <p:spPr bwMode="auto">
            <a:xfrm rot="5400000">
              <a:off x="2148195" y="4660903"/>
              <a:ext cx="10757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rgbClr val="2E618E"/>
                  </a:solidFill>
                  <a:effectLst/>
                  <a:latin typeface="Arial" charset="0"/>
                </a:rPr>
                <a:t>Kopija</a:t>
              </a:r>
              <a:endParaRPr kumimoji="0" lang="en-GB" sz="1800" b="1" i="0" u="none" strike="noStrike" cap="none" normalizeH="0" baseline="0" dirty="0">
                <a:ln>
                  <a:noFill/>
                </a:ln>
                <a:solidFill>
                  <a:srgbClr val="2E618E"/>
                </a:solidFill>
                <a:effectLst/>
                <a:latin typeface="Arial" charset="0"/>
              </a:endParaRPr>
            </a:p>
          </p:txBody>
        </p:sp>
        <p:sp>
          <p:nvSpPr>
            <p:cNvPr id="44" name="Rectangle 43">
              <a:extLst>
                <a:ext uri="{FF2B5EF4-FFF2-40B4-BE49-F238E27FC236}">
                  <a16:creationId xmlns:a16="http://schemas.microsoft.com/office/drawing/2014/main" id="{D27038EF-D806-42F4-BF63-5CDA684C6911}"/>
                </a:ext>
              </a:extLst>
            </p:cNvPr>
            <p:cNvSpPr/>
            <p:nvPr/>
          </p:nvSpPr>
          <p:spPr bwMode="auto">
            <a:xfrm>
              <a:off x="2103084"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1400" b="1" i="0" u="none" strike="noStrike" cap="none" normalizeH="0" baseline="0" dirty="0">
                  <a:ln>
                    <a:noFill/>
                  </a:ln>
                  <a:solidFill>
                    <a:srgbClr val="2E618E"/>
                  </a:solidFill>
                  <a:effectLst/>
                  <a:latin typeface="Arial" charset="0"/>
                </a:rPr>
                <a:t>Nacionalna služba bezbednosti</a:t>
              </a:r>
              <a:endParaRPr kumimoji="0" lang="en-GB" sz="1400" b="1" i="0" u="none" strike="noStrike" cap="none" normalizeH="0" baseline="0" dirty="0">
                <a:ln>
                  <a:noFill/>
                </a:ln>
                <a:solidFill>
                  <a:srgbClr val="2E618E"/>
                </a:solidFill>
                <a:effectLst/>
                <a:latin typeface="Arial" charset="0"/>
              </a:endParaRPr>
            </a:p>
          </p:txBody>
        </p:sp>
        <p:sp>
          <p:nvSpPr>
            <p:cNvPr id="45" name="Right Arrow 13">
              <a:extLst>
                <a:ext uri="{FF2B5EF4-FFF2-40B4-BE49-F238E27FC236}">
                  <a16:creationId xmlns:a16="http://schemas.microsoft.com/office/drawing/2014/main" id="{673DF0FE-8815-4279-8138-6CDF5237D3E0}"/>
                </a:ext>
              </a:extLst>
            </p:cNvPr>
            <p:cNvSpPr/>
            <p:nvPr/>
          </p:nvSpPr>
          <p:spPr bwMode="auto">
            <a:xfrm rot="16200000">
              <a:off x="4674842" y="4635500"/>
              <a:ext cx="927100"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46" name="Right Arrow 14">
              <a:extLst>
                <a:ext uri="{FF2B5EF4-FFF2-40B4-BE49-F238E27FC236}">
                  <a16:creationId xmlns:a16="http://schemas.microsoft.com/office/drawing/2014/main" id="{9C9FF0C6-78A6-4C65-ADDF-DD6AD43BB77F}"/>
                </a:ext>
              </a:extLst>
            </p:cNvPr>
            <p:cNvSpPr/>
            <p:nvPr/>
          </p:nvSpPr>
          <p:spPr bwMode="auto">
            <a:xfrm rot="10800000">
              <a:off x="5909738" y="5825071"/>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47" name="Rectangle 46">
              <a:extLst>
                <a:ext uri="{FF2B5EF4-FFF2-40B4-BE49-F238E27FC236}">
                  <a16:creationId xmlns:a16="http://schemas.microsoft.com/office/drawing/2014/main" id="{5EB9C29B-FBCA-4DCA-910D-2E35EA16AA04}"/>
                </a:ext>
              </a:extLst>
            </p:cNvPr>
            <p:cNvSpPr/>
            <p:nvPr/>
          </p:nvSpPr>
          <p:spPr bwMode="auto">
            <a:xfrm>
              <a:off x="7060333"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1400" b="1" i="0" u="none" strike="noStrike" cap="none" normalizeH="0" baseline="0" dirty="0">
                  <a:ln>
                    <a:noFill/>
                  </a:ln>
                  <a:solidFill>
                    <a:srgbClr val="2E618E"/>
                  </a:solidFill>
                  <a:effectLst/>
                  <a:latin typeface="Arial" charset="0"/>
                </a:rPr>
                <a:t>Sekretarijat istražnog organa</a:t>
              </a:r>
              <a:endParaRPr kumimoji="0" lang="en-GB" sz="1400" b="1" i="0" u="none" strike="noStrike" cap="none" normalizeH="0" baseline="0" dirty="0">
                <a:ln>
                  <a:noFill/>
                </a:ln>
                <a:solidFill>
                  <a:srgbClr val="2E618E"/>
                </a:solidFill>
                <a:effectLst/>
                <a:latin typeface="Arial" charset="0"/>
              </a:endParaRPr>
            </a:p>
          </p:txBody>
        </p:sp>
        <p:sp>
          <p:nvSpPr>
            <p:cNvPr id="48" name="Right Arrow 16">
              <a:extLst>
                <a:ext uri="{FF2B5EF4-FFF2-40B4-BE49-F238E27FC236}">
                  <a16:creationId xmlns:a16="http://schemas.microsoft.com/office/drawing/2014/main" id="{D11683ED-A4CA-468E-8994-ADEE86EBFD25}"/>
                </a:ext>
              </a:extLst>
            </p:cNvPr>
            <p:cNvSpPr/>
            <p:nvPr/>
          </p:nvSpPr>
          <p:spPr bwMode="auto">
            <a:xfrm rot="5400000">
              <a:off x="7201261" y="4635498"/>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49" name="Rectangle 48">
              <a:extLst>
                <a:ext uri="{FF2B5EF4-FFF2-40B4-BE49-F238E27FC236}">
                  <a16:creationId xmlns:a16="http://schemas.microsoft.com/office/drawing/2014/main" id="{ED3B7116-2ACE-4371-A2D3-C386C7C9BE72}"/>
                </a:ext>
              </a:extLst>
            </p:cNvPr>
            <p:cNvSpPr/>
            <p:nvPr/>
          </p:nvSpPr>
          <p:spPr bwMode="auto">
            <a:xfrm>
              <a:off x="7060333"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1400" b="1" i="0" u="none" strike="noStrike" cap="none" normalizeH="0" baseline="0" dirty="0">
                  <a:ln>
                    <a:noFill/>
                  </a:ln>
                  <a:solidFill>
                    <a:srgbClr val="2E618E"/>
                  </a:solidFill>
                  <a:effectLst/>
                  <a:latin typeface="Arial" charset="0"/>
                </a:rPr>
                <a:t>Istražitelj pregleda</a:t>
              </a:r>
              <a:endParaRPr kumimoji="0" lang="en-GB" sz="1400" b="1" i="0" u="none" strike="noStrike" cap="none" normalizeH="0" baseline="0" dirty="0">
                <a:ln>
                  <a:noFill/>
                </a:ln>
                <a:solidFill>
                  <a:srgbClr val="2E618E"/>
                </a:solidFill>
                <a:effectLst/>
                <a:latin typeface="Arial" charset="0"/>
              </a:endParaRPr>
            </a:p>
          </p:txBody>
        </p:sp>
        <p:sp>
          <p:nvSpPr>
            <p:cNvPr id="50" name="Right Arrow 18">
              <a:extLst>
                <a:ext uri="{FF2B5EF4-FFF2-40B4-BE49-F238E27FC236}">
                  <a16:creationId xmlns:a16="http://schemas.microsoft.com/office/drawing/2014/main" id="{BDD40864-9A09-47E9-A51D-48B59FD504C4}"/>
                </a:ext>
              </a:extLst>
            </p:cNvPr>
            <p:cNvSpPr/>
            <p:nvPr/>
          </p:nvSpPr>
          <p:spPr bwMode="auto">
            <a:xfrm rot="5400000">
              <a:off x="7201261" y="2392669"/>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1" name="Rectangle 50">
              <a:extLst>
                <a:ext uri="{FF2B5EF4-FFF2-40B4-BE49-F238E27FC236}">
                  <a16:creationId xmlns:a16="http://schemas.microsoft.com/office/drawing/2014/main" id="{DC329C01-AA48-46C7-B12C-5CD8C48F6048}"/>
                </a:ext>
              </a:extLst>
            </p:cNvPr>
            <p:cNvSpPr/>
            <p:nvPr/>
          </p:nvSpPr>
          <p:spPr bwMode="auto">
            <a:xfrm>
              <a:off x="7055211" y="1049840"/>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1400" b="1" i="0" u="none" strike="noStrike" cap="none" normalizeH="0" baseline="0" dirty="0">
                  <a:ln>
                    <a:noFill/>
                  </a:ln>
                  <a:solidFill>
                    <a:srgbClr val="2E618E"/>
                  </a:solidFill>
                  <a:effectLst/>
                  <a:latin typeface="Arial" charset="0"/>
                </a:rPr>
                <a:t>Sekretarijat policije</a:t>
              </a:r>
              <a:endParaRPr kumimoji="0" lang="en-GB" sz="1400" b="1" i="0" u="none" strike="noStrike" cap="none" normalizeH="0" baseline="0" dirty="0">
                <a:ln>
                  <a:noFill/>
                </a:ln>
                <a:solidFill>
                  <a:srgbClr val="2E618E"/>
                </a:solidFill>
                <a:effectLst/>
                <a:latin typeface="Arial" charset="0"/>
              </a:endParaRPr>
            </a:p>
          </p:txBody>
        </p:sp>
        <p:sp>
          <p:nvSpPr>
            <p:cNvPr id="52" name="Right Arrow 20">
              <a:extLst>
                <a:ext uri="{FF2B5EF4-FFF2-40B4-BE49-F238E27FC236}">
                  <a16:creationId xmlns:a16="http://schemas.microsoft.com/office/drawing/2014/main" id="{DB95125E-5F6D-4205-BCE0-73EDD8C4DC3C}"/>
                </a:ext>
              </a:extLst>
            </p:cNvPr>
            <p:cNvSpPr/>
            <p:nvPr/>
          </p:nvSpPr>
          <p:spPr bwMode="auto">
            <a:xfrm>
              <a:off x="5909738"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3" name="Rectangle 52">
              <a:extLst>
                <a:ext uri="{FF2B5EF4-FFF2-40B4-BE49-F238E27FC236}">
                  <a16:creationId xmlns:a16="http://schemas.microsoft.com/office/drawing/2014/main" id="{5D58107A-B8C4-467A-85DF-75E832459718}"/>
                </a:ext>
              </a:extLst>
            </p:cNvPr>
            <p:cNvSpPr/>
            <p:nvPr/>
          </p:nvSpPr>
          <p:spPr bwMode="auto">
            <a:xfrm>
              <a:off x="4528792" y="104358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1400" b="1" i="0" u="none" strike="noStrike" cap="none" normalizeH="0" baseline="0" dirty="0">
                  <a:ln>
                    <a:noFill/>
                  </a:ln>
                  <a:solidFill>
                    <a:srgbClr val="2E618E"/>
                  </a:solidFill>
                  <a:effectLst/>
                  <a:latin typeface="Arial" charset="0"/>
                </a:rPr>
                <a:t>Službenik policije priprema detalje</a:t>
              </a:r>
              <a:endParaRPr kumimoji="0" lang="en-GB" sz="1400" b="1" i="0" u="none" strike="noStrike" cap="none" normalizeH="0" baseline="0" dirty="0">
                <a:ln>
                  <a:noFill/>
                </a:ln>
                <a:solidFill>
                  <a:srgbClr val="2E618E"/>
                </a:solidFill>
                <a:effectLst/>
                <a:latin typeface="Arial" charset="0"/>
              </a:endParaRPr>
            </a:p>
          </p:txBody>
        </p:sp>
        <p:sp>
          <p:nvSpPr>
            <p:cNvPr id="54" name="Right Arrow 23">
              <a:extLst>
                <a:ext uri="{FF2B5EF4-FFF2-40B4-BE49-F238E27FC236}">
                  <a16:creationId xmlns:a16="http://schemas.microsoft.com/office/drawing/2014/main" id="{DF6589F0-EFF9-4E11-A111-8BC5CF53D6DC}"/>
                </a:ext>
              </a:extLst>
            </p:cNvPr>
            <p:cNvSpPr/>
            <p:nvPr/>
          </p:nvSpPr>
          <p:spPr bwMode="auto">
            <a:xfrm rot="10800000">
              <a:off x="3413315" y="3505198"/>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5" name="Left Arrow 2">
              <a:extLst>
                <a:ext uri="{FF2B5EF4-FFF2-40B4-BE49-F238E27FC236}">
                  <a16:creationId xmlns:a16="http://schemas.microsoft.com/office/drawing/2014/main" id="{A1F80022-8515-4D4A-A8C6-75DA9EB22EFF}"/>
                </a:ext>
              </a:extLst>
            </p:cNvPr>
            <p:cNvSpPr/>
            <p:nvPr/>
          </p:nvSpPr>
          <p:spPr bwMode="auto">
            <a:xfrm>
              <a:off x="426720" y="3505198"/>
              <a:ext cx="1371600" cy="668861"/>
            </a:xfrm>
            <a:prstGeom prst="lef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rgbClr val="2E618E"/>
                  </a:solidFill>
                  <a:effectLst/>
                  <a:latin typeface="Arial" charset="0"/>
                </a:rPr>
                <a:t>Odlazni</a:t>
              </a:r>
              <a:endParaRPr kumimoji="0" lang="en-GB" sz="1800" b="1" i="0" u="none" strike="noStrike" cap="none" normalizeH="0" baseline="0" dirty="0">
                <a:ln>
                  <a:noFill/>
                </a:ln>
                <a:solidFill>
                  <a:srgbClr val="2E618E"/>
                </a:solidFill>
                <a:effectLst/>
                <a:latin typeface="Arial" charset="0"/>
              </a:endParaRPr>
            </a:p>
          </p:txBody>
        </p:sp>
        <p:sp>
          <p:nvSpPr>
            <p:cNvPr id="56" name="Right Arrow 22">
              <a:extLst>
                <a:ext uri="{FF2B5EF4-FFF2-40B4-BE49-F238E27FC236}">
                  <a16:creationId xmlns:a16="http://schemas.microsoft.com/office/drawing/2014/main" id="{0F22B5E7-E976-4F6A-9700-609131822369}"/>
                </a:ext>
              </a:extLst>
            </p:cNvPr>
            <p:cNvSpPr/>
            <p:nvPr/>
          </p:nvSpPr>
          <p:spPr bwMode="auto">
            <a:xfrm>
              <a:off x="3413315"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7" name="Oval 56">
              <a:extLst>
                <a:ext uri="{FF2B5EF4-FFF2-40B4-BE49-F238E27FC236}">
                  <a16:creationId xmlns:a16="http://schemas.microsoft.com/office/drawing/2014/main" id="{AB5573E9-9A45-439D-A6A0-FF3D18942C65}"/>
                </a:ext>
              </a:extLst>
            </p:cNvPr>
            <p:cNvSpPr/>
            <p:nvPr/>
          </p:nvSpPr>
          <p:spPr bwMode="auto">
            <a:xfrm>
              <a:off x="1817432" y="853016"/>
              <a:ext cx="1767067" cy="113836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sr-Latn-RS" sz="1800" b="1" i="0" u="none" strike="noStrike" cap="none" normalizeH="0" baseline="0" dirty="0">
                  <a:ln>
                    <a:noFill/>
                  </a:ln>
                  <a:solidFill>
                    <a:srgbClr val="2E618E"/>
                  </a:solidFill>
                  <a:effectLst/>
                  <a:latin typeface="Arial" charset="0"/>
                </a:rPr>
                <a:t>Traženi podaci</a:t>
              </a:r>
              <a:endParaRPr kumimoji="0" lang="en-GB" sz="1800" b="1" i="0" u="none" strike="noStrike" cap="none" normalizeH="0" baseline="0" dirty="0">
                <a:ln>
                  <a:noFill/>
                </a:ln>
                <a:solidFill>
                  <a:srgbClr val="2E618E"/>
                </a:solidFill>
                <a:effectLst/>
                <a:latin typeface="Arial" charset="0"/>
              </a:endParaRPr>
            </a:p>
          </p:txBody>
        </p:sp>
        <p:sp>
          <p:nvSpPr>
            <p:cNvPr id="58" name="Rectangle 57">
              <a:extLst>
                <a:ext uri="{FF2B5EF4-FFF2-40B4-BE49-F238E27FC236}">
                  <a16:creationId xmlns:a16="http://schemas.microsoft.com/office/drawing/2014/main" id="{85952229-C3A6-4E60-9D36-E91CFB8D904C}"/>
                </a:ext>
              </a:extLst>
            </p:cNvPr>
            <p:cNvSpPr/>
            <p:nvPr/>
          </p:nvSpPr>
          <p:spPr bwMode="auto">
            <a:xfrm>
              <a:off x="1623029" y="2417480"/>
              <a:ext cx="6332221" cy="83097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sr-Latn-RS" sz="28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Koliko ovo traje</a:t>
              </a:r>
              <a:r>
                <a:rPr kumimoji="0" lang="en-GB" sz="28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39026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Izazov</a:t>
            </a:r>
            <a:r>
              <a:rPr lang="en-GB" sz="3200" b="1" dirty="0"/>
              <a:t> </a:t>
            </a:r>
            <a:r>
              <a:rPr lang="en-GB" sz="3200" b="1" dirty="0" err="1"/>
              <a:t>brzine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418010" y="998196"/>
            <a:ext cx="8334103" cy="4893647"/>
          </a:xfrm>
          <a:prstGeom prst="rect">
            <a:avLst/>
          </a:prstGeom>
        </p:spPr>
        <p:txBody>
          <a:bodyPr wrap="square">
            <a:spAutoFit/>
          </a:bodyPr>
          <a:lstStyle/>
          <a:p>
            <a:pPr algn="ctr">
              <a:defRPr/>
            </a:pPr>
            <a:endParaRPr lang="en-GB" altLang="en-US" sz="2800" b="1" dirty="0">
              <a:ea typeface="Verdana" panose="020B0604030504040204" pitchFamily="34" charset="0"/>
              <a:cs typeface="Arial" panose="020B0604020202020204" pitchFamily="34" charset="0"/>
            </a:endParaRPr>
          </a:p>
          <a:p>
            <a:pPr algn="ctr">
              <a:defRPr/>
            </a:pPr>
            <a:r>
              <a:rPr lang="sr-Latn-RS" altLang="en-US" sz="2800" b="1" dirty="0">
                <a:ea typeface="Verdana" panose="020B0604030504040204" pitchFamily="34" charset="0"/>
                <a:cs typeface="Arial" panose="020B0604020202020204" pitchFamily="34" charset="0"/>
              </a:rPr>
              <a:t>R</a:t>
            </a:r>
            <a:r>
              <a:rPr lang="en-GB" altLang="en-US" sz="2800" b="1" dirty="0" err="1">
                <a:ea typeface="Verdana" panose="020B0604030504040204" pitchFamily="34" charset="0"/>
                <a:cs typeface="Arial" panose="020B0604020202020204" pitchFamily="34" charset="0"/>
              </a:rPr>
              <a:t>ešenje</a:t>
            </a:r>
            <a:r>
              <a:rPr lang="en-GB" altLang="en-US" sz="2800" b="1" dirty="0">
                <a:ea typeface="Verdana" panose="020B0604030504040204" pitchFamily="34" charset="0"/>
                <a:cs typeface="Arial" panose="020B0604020202020204" pitchFamily="34" charset="0"/>
              </a:rPr>
              <a:t>? </a:t>
            </a:r>
          </a:p>
          <a:p>
            <a:pPr algn="ctr">
              <a:defRPr/>
            </a:pPr>
            <a:endParaRPr lang="en-GB" altLang="en-US" sz="2800" dirty="0">
              <a:ea typeface="Verdana" panose="020B0604030504040204" pitchFamily="34" charset="0"/>
              <a:cs typeface="Arial" panose="020B0604020202020204" pitchFamily="34" charset="0"/>
            </a:endParaRPr>
          </a:p>
          <a:p>
            <a:pPr algn="ctr">
              <a:defRPr/>
            </a:pPr>
            <a:r>
              <a:rPr lang="sr-Latn-RS" altLang="en-US" sz="2800" dirty="0">
                <a:ea typeface="Verdana" panose="020B0604030504040204" pitchFamily="34" charset="0"/>
                <a:cs typeface="Arial" panose="020B0604020202020204" pitchFamily="34" charset="0"/>
              </a:rPr>
              <a:t>Tražiti</a:t>
            </a:r>
            <a:r>
              <a:rPr lang="en-GB" altLang="en-US" sz="2800" dirty="0">
                <a:ea typeface="Verdana" panose="020B0604030504040204" pitchFamily="34" charset="0"/>
                <a:cs typeface="Arial" panose="020B0604020202020204" pitchFamily="34" charset="0"/>
              </a:rPr>
              <a:t> </a:t>
            </a:r>
            <a:r>
              <a:rPr lang="sr-Latn-RS" altLang="en-US" sz="2800" b="1" dirty="0">
                <a:ea typeface="Verdana" panose="020B0604030504040204" pitchFamily="34" charset="0"/>
                <a:cs typeface="Arial" panose="020B0604020202020204" pitchFamily="34" charset="0"/>
              </a:rPr>
              <a:t>zaštitu (očuvanje)</a:t>
            </a:r>
            <a:r>
              <a:rPr lang="en-GB" altLang="en-US" sz="2800" b="1" dirty="0">
                <a:ea typeface="Verdana" panose="020B0604030504040204" pitchFamily="34" charset="0"/>
                <a:cs typeface="Arial" panose="020B0604020202020204" pitchFamily="34" charset="0"/>
              </a:rPr>
              <a:t> </a:t>
            </a:r>
            <a:r>
              <a:rPr lang="sr-Latn-RS" altLang="en-US" sz="2800" b="1" dirty="0">
                <a:ea typeface="Verdana" panose="020B0604030504040204" pitchFamily="34" charset="0"/>
                <a:cs typeface="Arial" panose="020B0604020202020204" pitchFamily="34" charset="0"/>
              </a:rPr>
              <a:t>računarskih podataka</a:t>
            </a:r>
            <a:endParaRPr lang="en-GB" altLang="en-US" sz="2800" dirty="0">
              <a:ea typeface="Verdana" panose="020B0604030504040204" pitchFamily="34" charset="0"/>
              <a:cs typeface="Arial" panose="020B0604020202020204" pitchFamily="34" charset="0"/>
            </a:endParaRPr>
          </a:p>
          <a:p>
            <a:pPr algn="ctr">
              <a:defRPr/>
            </a:pPr>
            <a:endParaRPr lang="en-GB" altLang="en-US" sz="2400" dirty="0">
              <a:ea typeface="Verdana" panose="020B0604030504040204" pitchFamily="34" charset="0"/>
              <a:cs typeface="Arial" panose="020B0604020202020204" pitchFamily="34" charset="0"/>
            </a:endParaRPr>
          </a:p>
          <a:p>
            <a:pPr algn="ctr">
              <a:buNone/>
            </a:pPr>
            <a:r>
              <a:rPr lang="sr-Latn-RS" sz="2200" b="1" dirty="0"/>
              <a:t>Član</a:t>
            </a:r>
            <a:r>
              <a:rPr lang="en-GB" sz="2200" b="1" dirty="0"/>
              <a:t> 29</a:t>
            </a:r>
            <a:r>
              <a:rPr lang="sr-Latn-RS" sz="2200" b="1" dirty="0"/>
              <a:t>.</a:t>
            </a:r>
            <a:r>
              <a:rPr lang="en-GB" sz="2200" b="1" dirty="0"/>
              <a:t> – </a:t>
            </a:r>
            <a:r>
              <a:rPr lang="en-GB" sz="2200" b="1" dirty="0" err="1"/>
              <a:t>Hitna</a:t>
            </a:r>
            <a:r>
              <a:rPr lang="en-GB" sz="2200" b="1" dirty="0"/>
              <a:t> </a:t>
            </a:r>
            <a:r>
              <a:rPr lang="en-GB" sz="2200" b="1" dirty="0" err="1"/>
              <a:t>zaštita</a:t>
            </a:r>
            <a:r>
              <a:rPr lang="en-GB" sz="2200" b="1" dirty="0"/>
              <a:t> </a:t>
            </a:r>
            <a:r>
              <a:rPr lang="en-GB" sz="2200" b="1" dirty="0" err="1"/>
              <a:t>sačuvanih</a:t>
            </a:r>
            <a:r>
              <a:rPr lang="en-GB" sz="2200" b="1" dirty="0"/>
              <a:t> </a:t>
            </a:r>
            <a:r>
              <a:rPr lang="en-GB" sz="2200" b="1" dirty="0" err="1"/>
              <a:t>računarskih</a:t>
            </a:r>
            <a:r>
              <a:rPr lang="en-GB" sz="2200" b="1" dirty="0"/>
              <a:t> </a:t>
            </a:r>
            <a:r>
              <a:rPr lang="en-GB" sz="2200" b="1" dirty="0" err="1"/>
              <a:t>podataka</a:t>
            </a:r>
            <a:endParaRPr lang="en-GB" sz="2200" b="1" dirty="0"/>
          </a:p>
          <a:p>
            <a:pPr algn="ctr">
              <a:buNone/>
            </a:pPr>
            <a:endParaRPr lang="en-GB" sz="2200" b="1" dirty="0"/>
          </a:p>
          <a:p>
            <a:pPr algn="just">
              <a:buNone/>
            </a:pPr>
            <a:r>
              <a:rPr lang="en-US" sz="2200" dirty="0"/>
              <a:t>1 </a:t>
            </a:r>
            <a:r>
              <a:rPr lang="en-US" sz="2200" dirty="0" err="1"/>
              <a:t>Strana</a:t>
            </a:r>
            <a:r>
              <a:rPr lang="en-US" sz="2200" dirty="0"/>
              <a:t> </a:t>
            </a:r>
            <a:r>
              <a:rPr lang="en-US" sz="2200" dirty="0" err="1"/>
              <a:t>ugovornica</a:t>
            </a:r>
            <a:r>
              <a:rPr lang="en-US" sz="2200" dirty="0"/>
              <a:t> </a:t>
            </a:r>
            <a:r>
              <a:rPr lang="en-US" sz="2200" dirty="0" err="1"/>
              <a:t>može</a:t>
            </a:r>
            <a:r>
              <a:rPr lang="en-US" sz="2200" dirty="0"/>
              <a:t> od </a:t>
            </a:r>
            <a:r>
              <a:rPr lang="en-US" sz="2200" dirty="0" err="1"/>
              <a:t>druge</a:t>
            </a:r>
            <a:r>
              <a:rPr lang="en-US" sz="2200" dirty="0"/>
              <a:t> </a:t>
            </a:r>
            <a:r>
              <a:rPr lang="en-US" sz="2200" dirty="0" err="1"/>
              <a:t>Strane</a:t>
            </a:r>
            <a:r>
              <a:rPr lang="en-US" sz="2200" dirty="0"/>
              <a:t> </a:t>
            </a:r>
            <a:r>
              <a:rPr lang="en-US" sz="2200" dirty="0" err="1"/>
              <a:t>ugovornice</a:t>
            </a:r>
            <a:r>
              <a:rPr lang="en-US" sz="2200" dirty="0"/>
              <a:t> da </a:t>
            </a:r>
            <a:r>
              <a:rPr lang="en-US" sz="2200" dirty="0" err="1"/>
              <a:t>zahteva</a:t>
            </a:r>
            <a:r>
              <a:rPr lang="en-US" sz="2200" dirty="0"/>
              <a:t> da </a:t>
            </a:r>
            <a:r>
              <a:rPr lang="en-US" sz="2200" dirty="0" err="1"/>
              <a:t>naredi</a:t>
            </a:r>
            <a:r>
              <a:rPr lang="en-US" sz="2200" dirty="0"/>
              <a:t> </a:t>
            </a:r>
            <a:r>
              <a:rPr lang="en-US" sz="2200" dirty="0" err="1"/>
              <a:t>ili</a:t>
            </a:r>
            <a:r>
              <a:rPr lang="en-US" sz="2200" dirty="0"/>
              <a:t> </a:t>
            </a:r>
            <a:r>
              <a:rPr lang="en-US" sz="2200" dirty="0" err="1"/>
              <a:t>na</a:t>
            </a:r>
            <a:r>
              <a:rPr lang="en-US" sz="2200" dirty="0"/>
              <a:t> </a:t>
            </a:r>
            <a:r>
              <a:rPr lang="en-US" sz="2200" dirty="0" err="1"/>
              <a:t>drugi</a:t>
            </a:r>
            <a:r>
              <a:rPr lang="en-US" sz="2200" dirty="0"/>
              <a:t> </a:t>
            </a:r>
            <a:r>
              <a:rPr lang="en-US" sz="2200" dirty="0" err="1"/>
              <a:t>način</a:t>
            </a:r>
            <a:r>
              <a:rPr lang="en-US" sz="2200" dirty="0"/>
              <a:t> </a:t>
            </a:r>
            <a:r>
              <a:rPr lang="en-US" sz="2200" dirty="0" err="1"/>
              <a:t>obezbedi</a:t>
            </a:r>
            <a:r>
              <a:rPr lang="en-US" sz="2200" dirty="0"/>
              <a:t> </a:t>
            </a:r>
            <a:r>
              <a:rPr lang="en-US" sz="2200" b="1" dirty="0" err="1">
                <a:solidFill>
                  <a:srgbClr val="FF0000"/>
                </a:solidFill>
              </a:rPr>
              <a:t>hitnu</a:t>
            </a:r>
            <a:r>
              <a:rPr lang="en-US" sz="2200" b="1" dirty="0">
                <a:solidFill>
                  <a:srgbClr val="FF0000"/>
                </a:solidFill>
              </a:rPr>
              <a:t> </a:t>
            </a:r>
            <a:r>
              <a:rPr lang="en-US" sz="2200" b="1" dirty="0" err="1">
                <a:solidFill>
                  <a:srgbClr val="FF0000"/>
                </a:solidFill>
              </a:rPr>
              <a:t>zaštitu</a:t>
            </a:r>
            <a:r>
              <a:rPr lang="en-US" sz="2200" b="1" dirty="0">
                <a:solidFill>
                  <a:srgbClr val="FF0000"/>
                </a:solidFill>
              </a:rPr>
              <a:t> </a:t>
            </a:r>
            <a:r>
              <a:rPr lang="en-US" sz="2200" b="1" dirty="0" err="1">
                <a:solidFill>
                  <a:srgbClr val="FF0000"/>
                </a:solidFill>
              </a:rPr>
              <a:t>podataka</a:t>
            </a:r>
            <a:r>
              <a:rPr lang="en-US" sz="2200" dirty="0"/>
              <a:t> </a:t>
            </a:r>
            <a:r>
              <a:rPr lang="en-US" sz="2200" dirty="0" err="1"/>
              <a:t>sačuvanih</a:t>
            </a:r>
            <a:r>
              <a:rPr lang="en-US" sz="2200" dirty="0"/>
              <a:t> </a:t>
            </a:r>
            <a:r>
              <a:rPr lang="en-US" sz="2200" dirty="0" err="1"/>
              <a:t>preko</a:t>
            </a:r>
            <a:r>
              <a:rPr lang="en-US" sz="2200" dirty="0"/>
              <a:t> </a:t>
            </a:r>
            <a:r>
              <a:rPr lang="en-US" sz="2200" dirty="0" err="1"/>
              <a:t>računarskog</a:t>
            </a:r>
            <a:r>
              <a:rPr lang="en-US" sz="2200" dirty="0"/>
              <a:t> </a:t>
            </a:r>
            <a:r>
              <a:rPr lang="en-US" sz="2200" dirty="0" err="1"/>
              <a:t>sistema</a:t>
            </a:r>
            <a:r>
              <a:rPr lang="en-US" sz="2200" dirty="0"/>
              <a:t> koji se </a:t>
            </a:r>
            <a:r>
              <a:rPr lang="en-US" sz="2200" dirty="0" err="1"/>
              <a:t>nalazi</a:t>
            </a:r>
            <a:r>
              <a:rPr lang="en-US" sz="2200" dirty="0"/>
              <a:t> </a:t>
            </a:r>
            <a:r>
              <a:rPr lang="en-US" sz="2200" dirty="0" err="1"/>
              <a:t>na</a:t>
            </a:r>
            <a:r>
              <a:rPr lang="en-US" sz="2200" dirty="0"/>
              <a:t> </a:t>
            </a:r>
            <a:r>
              <a:rPr lang="en-US" sz="2200" dirty="0" err="1"/>
              <a:t>teritoriji</a:t>
            </a:r>
            <a:r>
              <a:rPr lang="en-US" sz="2200" dirty="0"/>
              <a:t> </a:t>
            </a:r>
            <a:r>
              <a:rPr lang="en-US" sz="2200" dirty="0" err="1"/>
              <a:t>druge</a:t>
            </a:r>
            <a:r>
              <a:rPr lang="en-US" sz="2200" dirty="0"/>
              <a:t> </a:t>
            </a:r>
            <a:r>
              <a:rPr lang="en-US" sz="2200" dirty="0" err="1"/>
              <a:t>Strane</a:t>
            </a:r>
            <a:r>
              <a:rPr lang="en-US" sz="2200" dirty="0"/>
              <a:t> </a:t>
            </a:r>
            <a:r>
              <a:rPr lang="en-US" sz="2200" dirty="0" err="1"/>
              <a:t>ugovornice</a:t>
            </a:r>
            <a:r>
              <a:rPr lang="en-US" sz="2200" dirty="0"/>
              <a:t> </a:t>
            </a:r>
            <a:r>
              <a:rPr lang="en-US" sz="2200" dirty="0" err="1"/>
              <a:t>i</a:t>
            </a:r>
            <a:r>
              <a:rPr lang="en-US" sz="2200" dirty="0"/>
              <a:t> </a:t>
            </a:r>
            <a:r>
              <a:rPr lang="en-US" sz="2200" b="1" dirty="0">
                <a:solidFill>
                  <a:srgbClr val="FF0000"/>
                </a:solidFill>
              </a:rPr>
              <a:t>u </a:t>
            </a:r>
            <a:r>
              <a:rPr lang="en-US" sz="2200" b="1" dirty="0" err="1">
                <a:solidFill>
                  <a:srgbClr val="FF0000"/>
                </a:solidFill>
              </a:rPr>
              <a:t>vezi</a:t>
            </a:r>
            <a:r>
              <a:rPr lang="en-US" sz="2200" b="1" dirty="0">
                <a:solidFill>
                  <a:srgbClr val="FF0000"/>
                </a:solidFill>
              </a:rPr>
              <a:t> </a:t>
            </a:r>
            <a:r>
              <a:rPr lang="en-US" sz="2200" b="1" dirty="0" err="1">
                <a:solidFill>
                  <a:srgbClr val="FF0000"/>
                </a:solidFill>
              </a:rPr>
              <a:t>sa</a:t>
            </a:r>
            <a:r>
              <a:rPr lang="en-US" sz="2200" b="1" dirty="0">
                <a:solidFill>
                  <a:srgbClr val="FF0000"/>
                </a:solidFill>
              </a:rPr>
              <a:t> </a:t>
            </a:r>
            <a:r>
              <a:rPr lang="en-US" sz="2200" b="1" dirty="0" err="1">
                <a:solidFill>
                  <a:srgbClr val="FF0000"/>
                </a:solidFill>
              </a:rPr>
              <a:t>kojim</a:t>
            </a:r>
            <a:r>
              <a:rPr lang="en-US" sz="2200" b="1" dirty="0">
                <a:solidFill>
                  <a:srgbClr val="FF0000"/>
                </a:solidFill>
              </a:rPr>
              <a:t> </a:t>
            </a:r>
            <a:r>
              <a:rPr lang="en-US" sz="2200" b="1" dirty="0" err="1">
                <a:solidFill>
                  <a:srgbClr val="FF0000"/>
                </a:solidFill>
              </a:rPr>
              <a:t>Strana</a:t>
            </a:r>
            <a:r>
              <a:rPr lang="en-US" sz="2200" b="1" dirty="0">
                <a:solidFill>
                  <a:srgbClr val="FF0000"/>
                </a:solidFill>
              </a:rPr>
              <a:t> </a:t>
            </a:r>
            <a:r>
              <a:rPr lang="en-US" sz="2200" b="1" dirty="0" err="1">
                <a:solidFill>
                  <a:srgbClr val="FF0000"/>
                </a:solidFill>
              </a:rPr>
              <a:t>molilja</a:t>
            </a:r>
            <a:r>
              <a:rPr lang="en-US" sz="2200" b="1" dirty="0">
                <a:solidFill>
                  <a:srgbClr val="FF0000"/>
                </a:solidFill>
              </a:rPr>
              <a:t> </a:t>
            </a:r>
            <a:r>
              <a:rPr lang="en-US" sz="2200" b="1" dirty="0" err="1">
                <a:solidFill>
                  <a:srgbClr val="FF0000"/>
                </a:solidFill>
              </a:rPr>
              <a:t>namerava</a:t>
            </a:r>
            <a:r>
              <a:rPr lang="en-US" sz="2200" b="1" dirty="0">
                <a:solidFill>
                  <a:srgbClr val="FF0000"/>
                </a:solidFill>
              </a:rPr>
              <a:t> da </a:t>
            </a:r>
            <a:r>
              <a:rPr lang="en-US" sz="2200" b="1" dirty="0" err="1">
                <a:solidFill>
                  <a:srgbClr val="FF0000"/>
                </a:solidFill>
              </a:rPr>
              <a:t>traži</a:t>
            </a:r>
            <a:r>
              <a:rPr lang="en-US" sz="2200" b="1" dirty="0">
                <a:solidFill>
                  <a:srgbClr val="FF0000"/>
                </a:solidFill>
              </a:rPr>
              <a:t> </a:t>
            </a:r>
            <a:r>
              <a:rPr lang="en-US" sz="2200" b="1" dirty="0" err="1">
                <a:solidFill>
                  <a:srgbClr val="FF0000"/>
                </a:solidFill>
              </a:rPr>
              <a:t>uzajamnu</a:t>
            </a:r>
            <a:r>
              <a:rPr lang="en-US" sz="2200" b="1" dirty="0">
                <a:solidFill>
                  <a:srgbClr val="FF0000"/>
                </a:solidFill>
              </a:rPr>
              <a:t> </a:t>
            </a:r>
            <a:r>
              <a:rPr lang="en-US" sz="2200" b="1" dirty="0" err="1">
                <a:solidFill>
                  <a:srgbClr val="FF0000"/>
                </a:solidFill>
              </a:rPr>
              <a:t>pomoć</a:t>
            </a:r>
            <a:r>
              <a:rPr lang="en-US" sz="2200" dirty="0"/>
              <a:t> u </a:t>
            </a:r>
            <a:r>
              <a:rPr lang="en-US" sz="2200" dirty="0" err="1"/>
              <a:t>svrhu</a:t>
            </a:r>
            <a:r>
              <a:rPr lang="en-US" sz="2200" dirty="0"/>
              <a:t> </a:t>
            </a:r>
            <a:r>
              <a:rPr lang="en-US" sz="2200" dirty="0" err="1"/>
              <a:t>pretrage</a:t>
            </a:r>
            <a:r>
              <a:rPr lang="en-US" sz="2200" dirty="0"/>
              <a:t> </a:t>
            </a:r>
            <a:r>
              <a:rPr lang="en-US" sz="2200" dirty="0" err="1"/>
              <a:t>ili</a:t>
            </a:r>
            <a:r>
              <a:rPr lang="en-US" sz="2200" dirty="0"/>
              <a:t> </a:t>
            </a:r>
            <a:r>
              <a:rPr lang="en-US" sz="2200" dirty="0" err="1"/>
              <a:t>sličnog</a:t>
            </a:r>
            <a:r>
              <a:rPr lang="en-US" sz="2200" dirty="0"/>
              <a:t> </a:t>
            </a:r>
            <a:r>
              <a:rPr lang="en-US" sz="2200" dirty="0" err="1"/>
              <a:t>pristupa</a:t>
            </a:r>
            <a:r>
              <a:rPr lang="en-US" sz="2200" dirty="0"/>
              <a:t>, </a:t>
            </a:r>
            <a:r>
              <a:rPr lang="en-US" sz="2200" dirty="0" err="1"/>
              <a:t>zaplene</a:t>
            </a:r>
            <a:r>
              <a:rPr lang="en-US" sz="2200" dirty="0"/>
              <a:t> </a:t>
            </a:r>
            <a:r>
              <a:rPr lang="en-US" sz="2200" dirty="0" err="1"/>
              <a:t>ili</a:t>
            </a:r>
            <a:r>
              <a:rPr lang="en-US" sz="2200" dirty="0"/>
              <a:t> </a:t>
            </a:r>
            <a:r>
              <a:rPr lang="en-US" sz="2200" dirty="0" err="1"/>
              <a:t>sličnog</a:t>
            </a:r>
            <a:r>
              <a:rPr lang="en-US" sz="2200" dirty="0"/>
              <a:t> </a:t>
            </a:r>
            <a:r>
              <a:rPr lang="en-US" sz="2200" dirty="0" err="1"/>
              <a:t>obezbeđenja</a:t>
            </a:r>
            <a:r>
              <a:rPr lang="en-US" sz="2200" dirty="0"/>
              <a:t> </a:t>
            </a:r>
            <a:r>
              <a:rPr lang="en-US" sz="2200" dirty="0" err="1"/>
              <a:t>ili</a:t>
            </a:r>
            <a:r>
              <a:rPr lang="en-US" sz="2200" dirty="0"/>
              <a:t> </a:t>
            </a:r>
            <a:r>
              <a:rPr lang="en-US" sz="2200" dirty="0" err="1"/>
              <a:t>otkrivanja</a:t>
            </a:r>
            <a:r>
              <a:rPr lang="en-US" sz="2200" dirty="0"/>
              <a:t> </a:t>
            </a:r>
            <a:r>
              <a:rPr lang="en-US" sz="2200" dirty="0" err="1"/>
              <a:t>podataka</a:t>
            </a:r>
            <a:r>
              <a:rPr lang="sr-Latn-RS" sz="2200" dirty="0"/>
              <a:t>.</a:t>
            </a:r>
            <a:endParaRPr lang="en-PK" sz="2200" dirty="0"/>
          </a:p>
        </p:txBody>
      </p:sp>
    </p:spTree>
    <p:extLst>
      <p:ext uri="{BB962C8B-B14F-4D97-AF65-F5344CB8AC3E}">
        <p14:creationId xmlns:p14="http://schemas.microsoft.com/office/powerpoint/2010/main" val="167468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389725" y="644432"/>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a:t>Anketa</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496665549"/>
              </p:ext>
            </p:extLst>
          </p:nvPr>
        </p:nvGraphicFramePr>
        <p:xfrm>
          <a:off x="88521" y="1360420"/>
          <a:ext cx="9055479"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11346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15353</TotalTime>
  <Words>8859</Words>
  <Application>Microsoft Office PowerPoint</Application>
  <PresentationFormat>On-screen Show (4:3)</PresentationFormat>
  <Paragraphs>886</Paragraphs>
  <Slides>53</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Arial Narrow</vt:lpstr>
      <vt:lpstr>Calibri</vt:lpstr>
      <vt:lpstr>Georgia</vt:lpstr>
      <vt:lpstr>Segoe UI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Nevena Nedic</cp:lastModifiedBy>
  <cp:revision>483</cp:revision>
  <dcterms:created xsi:type="dcterms:W3CDTF">2012-01-25T15:22:10Z</dcterms:created>
  <dcterms:modified xsi:type="dcterms:W3CDTF">2021-04-05T06:15:10Z</dcterms:modified>
</cp:coreProperties>
</file>