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4" r:id="rId3"/>
    <p:sldId id="296" r:id="rId4"/>
    <p:sldId id="379" r:id="rId5"/>
    <p:sldId id="380" r:id="rId6"/>
    <p:sldId id="349" r:id="rId7"/>
    <p:sldId id="356" r:id="rId8"/>
    <p:sldId id="382" r:id="rId9"/>
    <p:sldId id="346" r:id="rId10"/>
    <p:sldId id="350" r:id="rId11"/>
    <p:sldId id="381" r:id="rId12"/>
    <p:sldId id="372" r:id="rId13"/>
    <p:sldId id="352" r:id="rId14"/>
    <p:sldId id="353" r:id="rId15"/>
    <p:sldId id="357" r:id="rId16"/>
    <p:sldId id="383" r:id="rId17"/>
    <p:sldId id="355" r:id="rId18"/>
    <p:sldId id="384" r:id="rId19"/>
    <p:sldId id="376" r:id="rId20"/>
    <p:sldId id="377" r:id="rId21"/>
    <p:sldId id="361" r:id="rId22"/>
    <p:sldId id="378" r:id="rId23"/>
    <p:sldId id="385" r:id="rId24"/>
    <p:sldId id="386" r:id="rId25"/>
    <p:sldId id="387" r:id="rId26"/>
    <p:sldId id="388" r:id="rId27"/>
    <p:sldId id="389" r:id="rId28"/>
    <p:sldId id="390" r:id="rId29"/>
    <p:sldId id="316" r:id="rId30"/>
  </p:sldIdLst>
  <p:sldSz cx="9144000" cy="6858000" type="screen4x3"/>
  <p:notesSz cx="9874250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18F"/>
    <a:srgbClr val="81ADD5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55E48A-C337-433F-8544-DB19C81DCB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3269B6-C353-4779-8E0D-6997BBD01F6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A45D2E8-688E-4D9D-A063-6E40A68AB66B}" type="datetimeFigureOut">
              <a:rPr lang="en-US" altLang="en-US"/>
              <a:pPr/>
              <a:t>11/13/2023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AD91F8-C86B-4378-864A-848BB08DD3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B6924-4A89-43EC-B75C-91F1B53538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7B06984-BE42-4B40-A7B5-A74B440BF7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061E3-1890-45F6-87AB-6E09A7ECC9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3AAFB7-23FC-4AF0-8D08-AB058CA6B93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6617430-7527-4145-A502-85BC9D708655}" type="datetimeFigureOut">
              <a:rPr lang="en-US" altLang="en-US"/>
              <a:pPr/>
              <a:t>11/13/2023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32CE162-75B9-458E-978A-39CDBBCC67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4825"/>
            <a:ext cx="3362325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C72C27F-0EBA-4BEB-9390-E023BAD02C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194050"/>
            <a:ext cx="7899400" cy="302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DFD15D-E3CF-47D4-B007-0BD160F7207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74BF8-DC01-4472-91D3-9EEB96346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D45FF0-B4CB-48C9-AD58-F09FEFE9FA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522FF6C8-6C74-41A4-80C8-082B266C8F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371829D2-83F1-4149-8F99-A525C61026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F077B5EB-E73F-480E-9853-E7886E77E9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6C38509-C300-4057-8109-958F968CF78C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B0E4B863-1001-48BF-8D7A-562A9D242D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CD0EA993-8A1A-4C26-8804-3C5657192C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8F8A2735-604C-4466-B480-7860BFA8D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959F990-D6CD-4CC1-9CA1-76C01C2E4D5A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D5A9D0C8-C77A-436B-90A1-C9E916E4EE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6B4A19E4-E028-4C33-938D-28AD0785DB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674399A6-3B7D-4D36-9486-F72B182F07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C929C97-6410-4A63-B2D8-C71DB22E80AF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8380C2FA-AA62-45E9-91E0-B60F88E5DA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E7293C38-C6E6-435C-9D89-12987A7E56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D31C0D51-68C3-4E31-834B-FB54A0AF78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EBBC58F-F5CD-4FF9-ACD8-B1594C7631C3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478645C3-FE9E-4A5A-9BE2-2C0A66DDDB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B5F4E1A3-C623-474F-8C71-0040781BA2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0CB920B5-56C4-4670-B6E6-9D584296B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DD5AD1F-4C99-4E80-9B01-30C9859576D3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>
            <a:extLst>
              <a:ext uri="{FF2B5EF4-FFF2-40B4-BE49-F238E27FC236}">
                <a16:creationId xmlns:a16="http://schemas.microsoft.com/office/drawing/2014/main" id="{1A7310BE-B416-42D9-89DD-F924FE9DAA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Notes Placeholder 2">
            <a:extLst>
              <a:ext uri="{FF2B5EF4-FFF2-40B4-BE49-F238E27FC236}">
                <a16:creationId xmlns:a16="http://schemas.microsoft.com/office/drawing/2014/main" id="{46C87731-E94C-49D5-98C3-2E1C86CCCA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3329E5BA-DCF8-4CCD-8202-E19CC97B38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F837263-D4B8-44FD-AF77-716B5E48E2AA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9ACDA939-864F-4DC6-8F15-00412EABE8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8D586F20-3232-448E-8934-6A252DA0F2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35B68C65-F47E-4E41-9487-A57475B902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C0F3F6E-4ED6-4592-94AA-AC6B869F6780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96610311-1FE3-4A89-B8D0-DE5C15586F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FF299585-23D8-48A4-8B91-716320C71B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ABF6A1D5-1746-4CC9-8734-016BD3321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6AAA271-756D-4F6E-B1EA-FDFBAD029652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44BC63E1-05EF-4583-A8B3-F1541C417E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7D67FAF6-AAAE-4966-B1CE-366DE27FA8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8CB421F7-327F-4C42-BEDA-68BA62664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D02803D-F756-4200-B46D-A8DA7263C144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5754D503-96F7-4869-BF19-DA1533876C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521D1477-B969-47D0-943A-589A92C639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DFDF7CF8-029C-494B-9A97-51BDE7475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CDBC361-D7FB-42DE-803F-4FCE859587CC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>
            <a:extLst>
              <a:ext uri="{FF2B5EF4-FFF2-40B4-BE49-F238E27FC236}">
                <a16:creationId xmlns:a16="http://schemas.microsoft.com/office/drawing/2014/main" id="{32BC7320-2C6A-4E93-85C9-055895BD0C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0" name="Notes Placeholder 2">
            <a:extLst>
              <a:ext uri="{FF2B5EF4-FFF2-40B4-BE49-F238E27FC236}">
                <a16:creationId xmlns:a16="http://schemas.microsoft.com/office/drawing/2014/main" id="{7C5658F7-BB19-4DF8-A97B-811FF5DFC8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8371" name="Slide Number Placeholder 3">
            <a:extLst>
              <a:ext uri="{FF2B5EF4-FFF2-40B4-BE49-F238E27FC236}">
                <a16:creationId xmlns:a16="http://schemas.microsoft.com/office/drawing/2014/main" id="{3D239D20-D987-4376-B500-59DB264A87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AB6B73F-88B2-42F4-B75E-C361D0333124}" type="slidenum">
              <a:rPr lang="en-US" altLang="en-US" sz="1200"/>
              <a:pPr/>
              <a:t>24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1A991AB0-6960-44A8-BFF7-6482B37788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07B1C854-647C-4237-B0F2-ABE9DD2D43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AA6EA029-D2BB-44C1-A680-094731128A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67AFB1E-2EFC-4DA9-BE38-9C3AA7EB3D1B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>
            <a:extLst>
              <a:ext uri="{FF2B5EF4-FFF2-40B4-BE49-F238E27FC236}">
                <a16:creationId xmlns:a16="http://schemas.microsoft.com/office/drawing/2014/main" id="{A5F02544-5045-4A56-B34D-7B49FED7AD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2" name="Notes Placeholder 2">
            <a:extLst>
              <a:ext uri="{FF2B5EF4-FFF2-40B4-BE49-F238E27FC236}">
                <a16:creationId xmlns:a16="http://schemas.microsoft.com/office/drawing/2014/main" id="{54415D1F-3522-4AC2-B7DE-09DE5EBCC8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4720A20D-6E0A-4811-92DB-831268B42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95AC5A7-2CBB-459B-BF0A-BF49B4E17E76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id="{4E690980-4F95-436E-AB64-786714005C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id="{C9138CFC-8192-42D2-A138-5FD1550F7F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id="{BDF71A83-8FB6-42D7-B68D-BA0694B10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A0FC11C-55A9-4EE0-BA35-C7944730A262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>
            <a:extLst>
              <a:ext uri="{FF2B5EF4-FFF2-40B4-BE49-F238E27FC236}">
                <a16:creationId xmlns:a16="http://schemas.microsoft.com/office/drawing/2014/main" id="{152C5B6A-4C26-4153-98F8-86E375E6BC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Notes Placeholder 2">
            <a:extLst>
              <a:ext uri="{FF2B5EF4-FFF2-40B4-BE49-F238E27FC236}">
                <a16:creationId xmlns:a16="http://schemas.microsoft.com/office/drawing/2014/main" id="{D42631F0-07C9-475A-B47A-F285906890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DF59537C-8EE1-4DB7-8986-80C5068C40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39AA5B3-BEAB-4637-B063-C49027E575DA}" type="slidenum">
              <a:rPr lang="en-US" altLang="en-US" sz="1200"/>
              <a:pPr/>
              <a:t>28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>
            <a:extLst>
              <a:ext uri="{FF2B5EF4-FFF2-40B4-BE49-F238E27FC236}">
                <a16:creationId xmlns:a16="http://schemas.microsoft.com/office/drawing/2014/main" id="{93E7EC79-4CAA-4BF1-835B-F7AE213EC0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6" name="Notes Placeholder 2">
            <a:extLst>
              <a:ext uri="{FF2B5EF4-FFF2-40B4-BE49-F238E27FC236}">
                <a16:creationId xmlns:a16="http://schemas.microsoft.com/office/drawing/2014/main" id="{45248D17-9184-4B19-A701-87483C2551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A1A2DE94-E51B-42BD-A70F-8F700435D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56B292F-F04F-430E-9659-64B13926E7C4}" type="slidenum">
              <a:rPr lang="en-US" altLang="en-US" sz="1200"/>
              <a:pPr/>
              <a:t>29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143BA413-E036-47B6-BD76-F4B539A608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9EEDD35B-F20B-4C1A-9C32-8C2DB8ED22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84A98449-3A22-4EB3-8887-72E00852FF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42552FE-F1D0-47B4-93D3-423B2FEDBDA5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57818FC9-72C5-40B1-8C8F-157FAD822A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C6057728-44D9-43F7-BB58-608B6131E1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ACC3BAF2-5B0C-4F27-A9BA-76EAA84E78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FA2186E-7BBE-42E3-8862-D89345E89E8F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D6C9EDB2-8041-4B1F-9FAA-D2BA596F43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D9BB7919-3B16-4960-8F39-E8C90E004F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81D4BEF4-BDAD-4F9E-B84B-20B54DB8F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51A741A-FA48-4001-AB7A-BBB884973D46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A031971E-1FB7-43BD-8282-9E94C19596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70364353-70A0-4C7D-86F5-2EDFBC9BF0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12F27E7D-6562-49E7-BFFA-41EF4F9EFE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5661591-5BC9-45B5-B854-12D7D08A76DE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9E301041-3425-47F4-A15A-18A929D799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DC6B36CB-8D29-4B5D-95BE-36D00BA59B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E38B0F2D-2B50-416F-94D6-2343E11956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AF07459-B4F7-446F-845B-CDA6E0AFCBF5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56A55150-2423-4B81-B6EE-03AFD80B79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1B77D330-B27D-4A4B-9694-FE07980F43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EB5186C0-CC33-43AC-A5F3-C15CB0E3C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0CE53BC-890D-4656-825C-25A510E3E274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6FC7CC65-E623-463B-99D1-73B2E1C616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5433228B-3B0C-48F4-B2A6-F56247F411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0374966D-A6B3-4DF4-B587-6CF4BD7636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B2C352B-B8A6-4E84-8822-5B5CBCBB66D9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959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60D1347-689D-4B9D-8F2D-81D687A46FA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937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9CE62DC6-5292-4276-A80C-4A071FA13A8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698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C001D7FB-A64F-47B2-8C5D-E269A3B6018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38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54E403B7-E49C-45F4-8F6E-50CC69E7D29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8746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7F5FADA1-93B7-4A9B-9A76-D47DA8B2513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1674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FD772FC-BC90-41CA-B7DD-18F8FF17332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5260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66AB4D7B-C060-4DE4-89A8-B7A993B5730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789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7863F688-D218-4ABD-B54D-BB8572143BA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4230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8A410AE-D214-46FA-A9B7-0AEB8AAC1CB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14962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EADC2BD0-BB42-4E4F-BF16-7E7895A2876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6117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0CB2EE9-773A-4D30-B38F-91060A9323F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718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54E403B7-E49C-45F4-8F6E-50CC69E7D294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44A547-C4F2-4BDE-8F02-316DA2E2C49E}"/>
              </a:ext>
            </a:extLst>
          </p:cNvPr>
          <p:cNvSpPr/>
          <p:nvPr userDrawn="1"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A5237149-0B12-4763-A0FB-C7895D1A6B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1A97C384-E032-4519-A873-BA7D963B2E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8888" y="-33338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GB" b="1" dirty="0" err="1">
                <a:solidFill>
                  <a:schemeClr val="bg1"/>
                </a:solidFill>
                <a:latin typeface="Arial Narrow" charset="0"/>
              </a:rPr>
              <a:t>iPROCEEDS</a:t>
            </a:r>
            <a:r>
              <a:rPr lang="en-GB" b="1" dirty="0">
                <a:solidFill>
                  <a:schemeClr val="bg1"/>
                </a:solidFill>
                <a:latin typeface="Arial Narrow" charset="0"/>
              </a:rPr>
              <a:t>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sz="14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GB" sz="1600" b="1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9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AF8029DE-FCDB-4D1B-B7BC-07106F79940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15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reepngimg.com/png/55630-gaming-free-photo-png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E04C8A1D-610E-4609-B692-321AF5976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>
              <a:latin typeface="Calibri" charset="0"/>
              <a:ea typeface="ＭＳ Ｐゴシック" charset="0"/>
            </a:endParaRPr>
          </a:p>
        </p:txBody>
      </p:sp>
      <p:sp>
        <p:nvSpPr>
          <p:cNvPr id="15369" name="Subtitle 3">
            <a:extLst>
              <a:ext uri="{FF2B5EF4-FFF2-40B4-BE49-F238E27FC236}">
                <a16:creationId xmlns:a16="http://schemas.microsoft.com/office/drawing/2014/main" id="{BCC1D66A-ED2E-4B77-AB6B-7534712C00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dirty="0">
                <a:solidFill>
                  <a:srgbClr val="2F618F"/>
                </a:solidFill>
              </a:rPr>
              <a:t>Session 1.2.4</a:t>
            </a:r>
          </a:p>
          <a:p>
            <a:r>
              <a:rPr lang="en-US" altLang="en-US" dirty="0">
                <a:solidFill>
                  <a:srgbClr val="2F618F"/>
                </a:solidFill>
              </a:rPr>
              <a:t>Online Criminal Money Flow Typologies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4061FE3D-EAD3-4B05-8138-02FF96DCF43B}"/>
              </a:ext>
            </a:extLst>
          </p:cNvPr>
          <p:cNvSpPr txBox="1">
            <a:spLocks/>
          </p:cNvSpPr>
          <p:nvPr/>
        </p:nvSpPr>
        <p:spPr>
          <a:xfrm>
            <a:off x="130630" y="2735035"/>
            <a:ext cx="6229350" cy="15703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600"/>
              <a:t>Basic Course on the Search, Seizure and Confiscation of Online Crime Proceeds</a:t>
            </a:r>
            <a:endParaRPr lang="en-US" alt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9624F4F8-4499-401A-A6DD-3E289839B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Shell Companies</a:t>
            </a:r>
          </a:p>
        </p:txBody>
      </p:sp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7FCD77BA-5A1A-427F-BE0A-96EBACCAA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dirty="0"/>
              <a:t>Shell companies are already well understood to be a money laundering technique. 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This laundering technique is also used in the online world, primarily in an attempt to make transactions look more legitimate.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Amounts of funds transferred to shell companies tend to be larger than amounts transferred to/by individual mules.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8D7C285A-E28D-46CF-BA5E-FB01A230D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Recap: Shell Companies</a:t>
            </a: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AD7C2845-173C-4BE7-ADB0-32D612790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en-US" sz="3000" dirty="0"/>
              <a:t>Shell companies are companies with no business activity, assets or liabilities, created solely for the purpose of holding bank accounts.</a:t>
            </a:r>
          </a:p>
          <a:p>
            <a:pPr>
              <a:lnSpc>
                <a:spcPct val="110000"/>
              </a:lnSpc>
            </a:pPr>
            <a:r>
              <a:rPr lang="en-US" altLang="en-US" sz="3000" dirty="0"/>
              <a:t>Shell companies (or their bank accounts) are often located in foreign jurisdictions to the location of the predicate offence.</a:t>
            </a:r>
          </a:p>
          <a:p>
            <a:pPr>
              <a:lnSpc>
                <a:spcPct val="110000"/>
              </a:lnSpc>
            </a:pPr>
            <a:r>
              <a:rPr lang="en-US" altLang="en-US" sz="3000" dirty="0"/>
              <a:t>Shell companies give a façade of legitimacy to the transfer from the payer’s bank.</a:t>
            </a:r>
          </a:p>
          <a:p>
            <a:pPr>
              <a:lnSpc>
                <a:spcPct val="90000"/>
              </a:lnSpc>
            </a:pPr>
            <a:endParaRPr lang="en-US" altLang="en-US" sz="3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8459166F-0925-4FE5-9100-9C328F696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Shell Companies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73FCE5C9-0682-456D-8316-C77A256743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additional challenges arise when shell companies are used for online crime proceeds?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C69ABEE8-C01D-4250-8AC1-9ED491CFE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Shell Company Typology (Example)</a:t>
            </a: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41F17EB1-DBDD-4F5B-8BC8-7C4777AA1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dirty="0"/>
              <a:t>Criminal creates a shell company.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Criminal opens a bank account in the name of the shell company in a foreign jurisdiction.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Criminal conducts fraudulent activity and transfers funds from victim accounts into the bank account of the shell company.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44182863-90B3-46A6-83C1-6ACE2CDA7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Shell Companies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AE33A291-5D26-441A-89C1-267DBBF9A7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shell companies?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F4D8BDCC-3495-485E-90E2-06FD3F3D8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Shell Companies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AC1F946C-734B-4135-96CE-7D9243A05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shell companies?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8F6BCB9C-C26E-4DE0-A640-2DF08621C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funds from Shell Companies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DB367D40-DCAF-4A4C-B87A-EC4C3F211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funds held by shell companies?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The Top 5 Prepaid Card Scams to Watch Out For in 2023">
            <a:extLst>
              <a:ext uri="{FF2B5EF4-FFF2-40B4-BE49-F238E27FC236}">
                <a16:creationId xmlns:a16="http://schemas.microsoft.com/office/drawing/2014/main" id="{D4D3C1E1-3D49-4872-8B57-F11B24157B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7" r="21173"/>
          <a:stretch/>
        </p:blipFill>
        <p:spPr bwMode="auto">
          <a:xfrm>
            <a:off x="0" y="1044805"/>
            <a:ext cx="9144000" cy="533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EA86F01-42C8-4627-BE58-1BC39C764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0"/>
            <a:ext cx="7886700" cy="1044805"/>
          </a:xfrm>
        </p:spPr>
        <p:txBody>
          <a:bodyPr/>
          <a:lstStyle/>
          <a:p>
            <a:pPr algn="r">
              <a:defRPr/>
            </a:pPr>
            <a:r>
              <a:rPr lang="en-US" dirty="0">
                <a:solidFill>
                  <a:schemeClr val="bg1"/>
                </a:solidFill>
              </a:rPr>
              <a:t>Prepaid cards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1A017DB9-AD0D-4CF8-878E-D4A6B4DF2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Prepaid Cards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22E4DB31-8283-4F9A-81B3-3DA04ABF6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Allow value to be pre-associated with a payment card. 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Two types:</a:t>
            </a: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Closed prepaid cards: can only be used in a particular company or store (e.g. gift cards) and can be bought and used anonymously.</a:t>
            </a: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Open prepaid cards: issued by a bank, credit card or other financial institution. Can be used just like any other payment card.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The same typology applies to mobile phone top-up credit and pre-paid mobile phones.</a:t>
            </a: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:a16="http://schemas.microsoft.com/office/drawing/2014/main" id="{F0399902-1DDB-4C88-A84E-6C89615D4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Prepaid Card Typology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A75CF1C-92DA-49AF-80EF-2225D0341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Criminals obtain funds, e.g. through banking malware. 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Funds are transferred to a money mule.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The mule withdraws cash and uses the cash to purchase prepaid cards.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The cards are then used or sold. When sold, the cards are usually sold for less than face value.</a:t>
            </a: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ACBBDBFB-5725-4165-8B19-D9A07AC90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F8845D14-674A-4A85-896D-CE31D73BE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Explain the criminal money flow typologies of the use of:</a:t>
            </a:r>
          </a:p>
          <a:p>
            <a:endParaRPr lang="en-US" altLang="en-US" dirty="0"/>
          </a:p>
          <a:p>
            <a:pPr lvl="1"/>
            <a:r>
              <a:rPr lang="en-US" altLang="en-US" dirty="0"/>
              <a:t>Purchase through the Internet</a:t>
            </a:r>
          </a:p>
          <a:p>
            <a:pPr lvl="1"/>
            <a:r>
              <a:rPr lang="en-US" altLang="en-US" dirty="0"/>
              <a:t>Shell Companies</a:t>
            </a:r>
          </a:p>
          <a:p>
            <a:pPr lvl="1"/>
            <a:r>
              <a:rPr lang="en-US" altLang="en-US" dirty="0"/>
              <a:t>Prepaid Cards</a:t>
            </a:r>
          </a:p>
          <a:p>
            <a:pPr lvl="1"/>
            <a:r>
              <a:rPr lang="en-US" altLang="en-US" dirty="0"/>
              <a:t>Online gaming and online trading platforms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:a16="http://schemas.microsoft.com/office/drawing/2014/main" id="{83E10FD9-869F-4C6A-9370-02C3183BE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Prepaid Cards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CFAEAFD2-6AE5-4F49-B88D-43949596A2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Prepaid Cards?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DFF9DBC4-8A83-4D7F-91EB-C02443C92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Prepaid Cards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D24FAE3A-FF56-4777-B142-7DEC69923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prepaid cards?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B81E41C5-C422-49C7-8FCE-7AF1C31E5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Prepaid Cards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B97C0887-2304-48C9-864E-EEE653787A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prepaid cards?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hands holding a game controller&#10;&#10;Description automatically generated">
            <a:extLst>
              <a:ext uri="{FF2B5EF4-FFF2-40B4-BE49-F238E27FC236}">
                <a16:creationId xmlns:a16="http://schemas.microsoft.com/office/drawing/2014/main" id="{EFD7DC07-9D65-40F3-B6BD-DDC256AEF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8650" y="1340768"/>
            <a:ext cx="8187645" cy="506122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767E292-4A73-4F91-ADCE-EEE8E0863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"/>
            <a:ext cx="7886700" cy="908720"/>
          </a:xfrm>
        </p:spPr>
        <p:txBody>
          <a:bodyPr/>
          <a:lstStyle/>
          <a:p>
            <a:pPr algn="r">
              <a:defRPr/>
            </a:pPr>
            <a:r>
              <a:rPr lang="en-US" dirty="0">
                <a:solidFill>
                  <a:schemeClr val="bg1"/>
                </a:solidFill>
              </a:rPr>
              <a:t>Online gaming platforms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A338FA81-4566-4B00-A4C5-82EEA6D5C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Online Gaming Platforms</a:t>
            </a:r>
          </a:p>
        </p:txBody>
      </p:sp>
      <p:sp>
        <p:nvSpPr>
          <p:cNvPr id="57346" name="Content Placeholder 2">
            <a:extLst>
              <a:ext uri="{FF2B5EF4-FFF2-40B4-BE49-F238E27FC236}">
                <a16:creationId xmlns:a16="http://schemas.microsoft.com/office/drawing/2014/main" id="{9D94DBD5-4FCC-4C16-8DA7-3B1E8752F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dirty="0"/>
              <a:t>Allow gambling of various types online. 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Typically funds are cashed in/cashed out via traditional banking sector (e.g. funds transfer, credit/debit card, etc.).</a:t>
            </a:r>
          </a:p>
          <a:p>
            <a:pPr>
              <a:lnSpc>
                <a:spcPct val="100000"/>
              </a:lnSpc>
            </a:pPr>
            <a:r>
              <a:rPr lang="en-US" altLang="en-US" dirty="0"/>
              <a:t>Inconsistent legal status and regulation of online gambling.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>
            <a:extLst>
              <a:ext uri="{FF2B5EF4-FFF2-40B4-BE49-F238E27FC236}">
                <a16:creationId xmlns:a16="http://schemas.microsoft.com/office/drawing/2014/main" id="{7EAF8F83-DBF7-475D-9538-7C9CEA985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Online Gambling Typology (Example)</a:t>
            </a:r>
          </a:p>
        </p:txBody>
      </p:sp>
      <p:sp>
        <p:nvSpPr>
          <p:cNvPr id="59394" name="Content Placeholder 2">
            <a:extLst>
              <a:ext uri="{FF2B5EF4-FFF2-40B4-BE49-F238E27FC236}">
                <a16:creationId xmlns:a16="http://schemas.microsoft.com/office/drawing/2014/main" id="{9DF53281-182E-46DE-ABA1-04751BA52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altLang="en-US" sz="2200" dirty="0"/>
              <a:t>Criminals and associates have multiple stolen credit cards to </a:t>
            </a:r>
            <a:r>
              <a:rPr lang="en-US" altLang="en-US" sz="2200" dirty="0" err="1"/>
              <a:t>monetise</a:t>
            </a:r>
            <a:r>
              <a:rPr lang="en-US" altLang="en-US" sz="2200" dirty="0"/>
              <a:t>.</a:t>
            </a:r>
          </a:p>
          <a:p>
            <a:pPr>
              <a:lnSpc>
                <a:spcPct val="100000"/>
              </a:lnSpc>
            </a:pPr>
            <a:r>
              <a:rPr lang="en-US" altLang="en-US" sz="2200" dirty="0"/>
              <a:t>Criminal holds a prepaid card (or other card where laundered funds are to be placed) and associates hold stolen credit cards.</a:t>
            </a:r>
          </a:p>
          <a:p>
            <a:pPr>
              <a:lnSpc>
                <a:spcPct val="100000"/>
              </a:lnSpc>
            </a:pPr>
            <a:r>
              <a:rPr lang="en-US" altLang="en-US" sz="2200" dirty="0"/>
              <a:t>Criminal and associates log on to gambling platform and transfer funds to their gambling accounts.</a:t>
            </a:r>
          </a:p>
          <a:p>
            <a:pPr>
              <a:lnSpc>
                <a:spcPct val="100000"/>
              </a:lnSpc>
            </a:pPr>
            <a:r>
              <a:rPr lang="en-US" altLang="en-US" sz="2200" dirty="0"/>
              <a:t>Criminal and associates enter (for example) a poker room together.</a:t>
            </a:r>
          </a:p>
          <a:p>
            <a:pPr>
              <a:lnSpc>
                <a:spcPct val="100000"/>
              </a:lnSpc>
            </a:pPr>
            <a:r>
              <a:rPr lang="en-US" altLang="en-US" sz="2200" dirty="0"/>
              <a:t>Associates deliberately lose to criminal.</a:t>
            </a:r>
          </a:p>
          <a:p>
            <a:pPr>
              <a:lnSpc>
                <a:spcPct val="100000"/>
              </a:lnSpc>
            </a:pPr>
            <a:r>
              <a:rPr lang="en-US" altLang="en-US" sz="2200" dirty="0"/>
              <a:t>Winnings are transferred to criminal’s online gambling account.</a:t>
            </a:r>
          </a:p>
          <a:p>
            <a:pPr>
              <a:lnSpc>
                <a:spcPct val="100000"/>
              </a:lnSpc>
            </a:pPr>
            <a:r>
              <a:rPr lang="en-US" altLang="en-US" sz="2200" dirty="0"/>
              <a:t>Criminal transfers funds to the payment card in their possession, which is then used or sold.</a:t>
            </a:r>
          </a:p>
          <a:p>
            <a:pPr lvl="1">
              <a:lnSpc>
                <a:spcPct val="80000"/>
              </a:lnSpc>
            </a:pPr>
            <a:endParaRPr lang="en-US" altLang="en-US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F2B7AD61-F69B-4377-9497-F23631467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Online Gambling Platforms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0B558D70-AE7F-4248-A4C5-8F203BFA9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online gambling platforms?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13927051-35A0-47EC-A707-4A8372CAB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Online Gambling Platforms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D091D6CB-2C70-4507-AAE3-372FA30D6B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online gambling platforms?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647BF217-D191-4986-B027-5198695EC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Funds from Online Gambling Platforms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A34B3606-65C8-465E-852A-7B615CBB4F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funds from online gambling platforms?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5A4187F1-A296-4AAD-AC4C-5BFD9DB9C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EC0283AB-2E03-4B38-957C-EDC454E2103C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Online Shopping Security: Best Practices for Businesses">
            <a:extLst>
              <a:ext uri="{FF2B5EF4-FFF2-40B4-BE49-F238E27FC236}">
                <a16:creationId xmlns:a16="http://schemas.microsoft.com/office/drawing/2014/main" id="{7F26C31E-A5A5-4F8B-B614-212E0E88E4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" r="6540"/>
          <a:stretch/>
        </p:blipFill>
        <p:spPr bwMode="auto">
          <a:xfrm>
            <a:off x="0" y="1052736"/>
            <a:ext cx="9144000" cy="534718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11E2FBA-E317-4D7B-898E-ED6E72B87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-204703"/>
            <a:ext cx="7886700" cy="1325563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en-US" dirty="0">
                <a:solidFill>
                  <a:schemeClr val="bg1"/>
                </a:solidFill>
              </a:rPr>
              <a:t>Purchase through the Internet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5C9E9275-BBEA-4E53-937A-80F193332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Purchases through the Internet?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A86EDC9-C67E-4732-A540-0E43C1EC6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E6CBDE7E-8A8A-4950-B918-767B2107F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Internet Purchase Typology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EF07E-5F81-4C49-806C-A93EA70D1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/>
              <a:t>Criminal acquires access to compromised card data or banking credentials.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/>
              <a:t>Criminal purchases goods (e.g. airline ticket) using compromised credentials.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/>
              <a:t>Criminal lists airline tickets for sale on online auction site.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/>
              <a:t>Someone wins the auction and sends payment to the criminal.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/>
              <a:t>Criminal sends airline tickets to winner of auction.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E099BF49-A1EE-4827-9AE9-E3729131C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Internet Purchases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99C5EBF1-7E89-4879-9002-3452E0A7C3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Internet purchases?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B30FCBB0-7984-4548-B1D9-9FD0913E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Internet Purchases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FCA47526-67B8-4A0B-967D-C12A8959D2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identification/activity of Internet purchases?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E8204A23-2ABF-444F-9AE6-75BB5151B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Internet Purchases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5B2D9658-0996-4DF8-9CCA-2EBC07AC1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Internet Purchases?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ow to Set Up a Shell Company - The New York Times">
            <a:extLst>
              <a:ext uri="{FF2B5EF4-FFF2-40B4-BE49-F238E27FC236}">
                <a16:creationId xmlns:a16="http://schemas.microsoft.com/office/drawing/2014/main" id="{691E3A33-EE83-42D9-B61E-91A18E7ED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9566"/>
            <a:ext cx="9144000" cy="532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520FB83-BCB9-4C1C-B86C-12E7D37B2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Shell companies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55792</TotalTime>
  <Words>942</Words>
  <Application>Microsoft Office PowerPoint</Application>
  <PresentationFormat>On-screen Show (4:3)</PresentationFormat>
  <Paragraphs>150</Paragraphs>
  <Slides>29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Arial Narrow</vt:lpstr>
      <vt:lpstr>Calibri</vt:lpstr>
      <vt:lpstr>Georgia</vt:lpstr>
      <vt:lpstr>Helvetica</vt:lpstr>
      <vt:lpstr>PPT_theme_v7</vt:lpstr>
      <vt:lpstr>PowerPoint Presentation</vt:lpstr>
      <vt:lpstr>Session Objectives</vt:lpstr>
      <vt:lpstr>Purchase through the Internet</vt:lpstr>
      <vt:lpstr>Purchases through the Internet?</vt:lpstr>
      <vt:lpstr>Internet Purchase Typology </vt:lpstr>
      <vt:lpstr>Internet Purchases</vt:lpstr>
      <vt:lpstr>Identification of Internet Purchases</vt:lpstr>
      <vt:lpstr>Freezing, Seizing and Confiscation of Internet Purchases</vt:lpstr>
      <vt:lpstr>Shell companies</vt:lpstr>
      <vt:lpstr>Shell Companies</vt:lpstr>
      <vt:lpstr>Recap: Shell Companies</vt:lpstr>
      <vt:lpstr>Shell Companies</vt:lpstr>
      <vt:lpstr>Shell Company Typology (Example)</vt:lpstr>
      <vt:lpstr>Identification of use of Shell Companies</vt:lpstr>
      <vt:lpstr>Identification of use of Shell Companies</vt:lpstr>
      <vt:lpstr>Freezing, Seizing and Confiscation of funds from Shell Companies</vt:lpstr>
      <vt:lpstr>Prepaid cards</vt:lpstr>
      <vt:lpstr>Prepaid Cards</vt:lpstr>
      <vt:lpstr>Prepaid Card Typology</vt:lpstr>
      <vt:lpstr>Identification of use of Prepaid Cards</vt:lpstr>
      <vt:lpstr>Identification of use of Prepaid Cards</vt:lpstr>
      <vt:lpstr>Freezing, Seizing and Confiscation of Prepaid Cards</vt:lpstr>
      <vt:lpstr>Online gaming platforms</vt:lpstr>
      <vt:lpstr>Online Gaming Platforms</vt:lpstr>
      <vt:lpstr>Online Gambling Typology (Example)</vt:lpstr>
      <vt:lpstr>Identification of use of Online Gambling Platforms</vt:lpstr>
      <vt:lpstr>Identification of use of Online Gambling Platforms</vt:lpstr>
      <vt:lpstr>Freezing, Seizing and Confiscation of Funds from Online Gambling Platforms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Hortensia Pasalau</cp:lastModifiedBy>
  <cp:revision>355</cp:revision>
  <cp:lastPrinted>2016-05-18T07:38:13Z</cp:lastPrinted>
  <dcterms:created xsi:type="dcterms:W3CDTF">2013-06-24T06:40:18Z</dcterms:created>
  <dcterms:modified xsi:type="dcterms:W3CDTF">2023-11-13T15:26:26Z</dcterms:modified>
</cp:coreProperties>
</file>