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Lst>
  <p:notesMasterIdLst>
    <p:notesMasterId r:id="rId78"/>
  </p:notesMasterIdLst>
  <p:sldIdLst>
    <p:sldId id="260" r:id="rId5"/>
    <p:sldId id="264" r:id="rId6"/>
    <p:sldId id="265" r:id="rId7"/>
    <p:sldId id="266" r:id="rId8"/>
    <p:sldId id="267" r:id="rId9"/>
    <p:sldId id="271" r:id="rId10"/>
    <p:sldId id="272" r:id="rId11"/>
    <p:sldId id="693" r:id="rId12"/>
    <p:sldId id="695" r:id="rId13"/>
    <p:sldId id="696" r:id="rId14"/>
    <p:sldId id="697" r:id="rId15"/>
    <p:sldId id="767" r:id="rId16"/>
    <p:sldId id="700" r:id="rId17"/>
    <p:sldId id="263" r:id="rId18"/>
    <p:sldId id="701" r:id="rId19"/>
    <p:sldId id="702" r:id="rId20"/>
    <p:sldId id="768" r:id="rId21"/>
    <p:sldId id="705" r:id="rId22"/>
    <p:sldId id="706" r:id="rId23"/>
    <p:sldId id="707" r:id="rId24"/>
    <p:sldId id="763" r:id="rId25"/>
    <p:sldId id="710" r:id="rId26"/>
    <p:sldId id="711" r:id="rId27"/>
    <p:sldId id="712" r:id="rId28"/>
    <p:sldId id="713" r:id="rId29"/>
    <p:sldId id="714" r:id="rId30"/>
    <p:sldId id="715" r:id="rId31"/>
    <p:sldId id="764" r:id="rId32"/>
    <p:sldId id="717" r:id="rId33"/>
    <p:sldId id="718" r:id="rId34"/>
    <p:sldId id="719" r:id="rId35"/>
    <p:sldId id="720" r:id="rId36"/>
    <p:sldId id="721" r:id="rId37"/>
    <p:sldId id="722" r:id="rId38"/>
    <p:sldId id="723" r:id="rId39"/>
    <p:sldId id="724" r:id="rId40"/>
    <p:sldId id="725" r:id="rId41"/>
    <p:sldId id="726" r:id="rId42"/>
    <p:sldId id="727" r:id="rId43"/>
    <p:sldId id="728" r:id="rId44"/>
    <p:sldId id="729" r:id="rId45"/>
    <p:sldId id="730" r:id="rId46"/>
    <p:sldId id="731" r:id="rId47"/>
    <p:sldId id="732" r:id="rId48"/>
    <p:sldId id="733" r:id="rId49"/>
    <p:sldId id="734" r:id="rId50"/>
    <p:sldId id="735" r:id="rId51"/>
    <p:sldId id="736" r:id="rId52"/>
    <p:sldId id="737" r:id="rId53"/>
    <p:sldId id="738" r:id="rId54"/>
    <p:sldId id="739" r:id="rId55"/>
    <p:sldId id="740" r:id="rId56"/>
    <p:sldId id="741" r:id="rId57"/>
    <p:sldId id="742" r:id="rId58"/>
    <p:sldId id="765" r:id="rId59"/>
    <p:sldId id="744" r:id="rId60"/>
    <p:sldId id="745" r:id="rId61"/>
    <p:sldId id="746" r:id="rId62"/>
    <p:sldId id="748" r:id="rId63"/>
    <p:sldId id="749" r:id="rId64"/>
    <p:sldId id="750" r:id="rId65"/>
    <p:sldId id="751" r:id="rId66"/>
    <p:sldId id="752" r:id="rId67"/>
    <p:sldId id="753" r:id="rId68"/>
    <p:sldId id="754" r:id="rId69"/>
    <p:sldId id="755" r:id="rId70"/>
    <p:sldId id="756" r:id="rId71"/>
    <p:sldId id="757" r:id="rId72"/>
    <p:sldId id="758" r:id="rId73"/>
    <p:sldId id="759" r:id="rId74"/>
    <p:sldId id="766" r:id="rId75"/>
    <p:sldId id="761" r:id="rId76"/>
    <p:sldId id="762"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1"/>
            <p14:sldId id="272"/>
            <p14:sldId id="693"/>
            <p14:sldId id="695"/>
            <p14:sldId id="696"/>
            <p14:sldId id="697"/>
            <p14:sldId id="767"/>
            <p14:sldId id="700"/>
            <p14:sldId id="263"/>
          </p14:sldIdLst>
        </p14:section>
        <p14:section name="Section 2" id="{A68F2295-F5DD-4D3C-80C5-77D5AA65452C}">
          <p14:sldIdLst>
            <p14:sldId id="701"/>
            <p14:sldId id="702"/>
            <p14:sldId id="768"/>
            <p14:sldId id="705"/>
            <p14:sldId id="706"/>
            <p14:sldId id="707"/>
            <p14:sldId id="763"/>
          </p14:sldIdLst>
        </p14:section>
        <p14:section name="Section 3" id="{BA7BF245-99FD-4D81-8A44-4744348AA3CC}">
          <p14:sldIdLst>
            <p14:sldId id="710"/>
            <p14:sldId id="711"/>
            <p14:sldId id="712"/>
            <p14:sldId id="713"/>
            <p14:sldId id="714"/>
            <p14:sldId id="715"/>
            <p14:sldId id="764"/>
          </p14:sldIdLst>
        </p14:section>
        <p14:section name="Section 4" id="{FB826E72-E892-40AE-91C2-8D1AE172E25E}">
          <p14:sldIdLst>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65"/>
          </p14:sldIdLst>
        </p14:section>
        <p14:section name="Section 5" id="{F02F9B30-F047-4103-8293-60F95F8F1681}">
          <p14:sldIdLst>
            <p14:sldId id="744"/>
            <p14:sldId id="745"/>
            <p14:sldId id="746"/>
            <p14:sldId id="748"/>
            <p14:sldId id="749"/>
            <p14:sldId id="750"/>
            <p14:sldId id="751"/>
            <p14:sldId id="752"/>
            <p14:sldId id="753"/>
            <p14:sldId id="754"/>
            <p14:sldId id="755"/>
            <p14:sldId id="756"/>
            <p14:sldId id="757"/>
            <p14:sldId id="758"/>
            <p14:sldId id="759"/>
            <p14:sldId id="766"/>
          </p14:sldIdLst>
        </p14:section>
        <p14:section name="Conclusions" id="{5A5BBFAC-6BFB-427D-AB14-4EC77CB984B5}">
          <p14:sldIdLst>
            <p14:sldId id="761"/>
            <p14:sldId id="7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73403" autoAdjust="0"/>
  </p:normalViewPr>
  <p:slideViewPr>
    <p:cSldViewPr snapToGrid="0">
      <p:cViewPr varScale="1">
        <p:scale>
          <a:sx n="94" d="100"/>
          <a:sy n="94" d="100"/>
        </p:scale>
        <p:origin x="1056" y="84"/>
      </p:cViewPr>
      <p:guideLst/>
    </p:cSldViewPr>
  </p:slideViewPr>
  <p:outlineViewPr>
    <p:cViewPr>
      <p:scale>
        <a:sx n="33" d="100"/>
        <a:sy n="33" d="100"/>
      </p:scale>
      <p:origin x="0" y="-2016"/>
    </p:cViewPr>
  </p:outlin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2" csCatId="accent1" phldr="1"/>
      <dgm:spPr/>
    </dgm:pt>
    <dgm:pt modelId="{0EE6F383-1829-4BBD-9A89-A0EA712ED0FE}">
      <dgm:prSet phldrT="[Text]"/>
      <dgm:spPr>
        <a:solidFill>
          <a:srgbClr val="FFC000"/>
        </a:solidFill>
      </dgm:spPr>
      <dgm:t>
        <a:bodyPr/>
        <a:lstStyle/>
        <a:p>
          <a:pPr algn="l" rtl="0"/>
          <a:r>
            <a:rPr lang="az" b="1" i="0" u="none" baseline="0"/>
            <a:t>Əldəetmə</a:t>
          </a:r>
        </a:p>
      </dgm:t>
    </dgm:pt>
    <dgm:pt modelId="{DB5D72B8-5F40-4D6F-B13C-2F4B3CFAA3B3}" type="parTrans" cxnId="{F2590711-9A3E-45A4-BF04-B41AC57288BF}">
      <dgm:prSet/>
      <dgm:spPr/>
      <dgm:t>
        <a:bodyPr/>
        <a:lstStyle/>
        <a:p>
          <a:endParaRPr lang="az"/>
        </a:p>
      </dgm:t>
    </dgm:pt>
    <dgm:pt modelId="{5D4BEF66-D5EE-4A77-BA22-4BB7B418E4CE}" type="sibTrans" cxnId="{F2590711-9A3E-45A4-BF04-B41AC57288BF}">
      <dgm:prSet/>
      <dgm:spPr/>
      <dgm:t>
        <a:bodyPr/>
        <a:lstStyle/>
        <a:p>
          <a:endParaRPr lang="az"/>
        </a:p>
      </dgm:t>
    </dgm:pt>
    <dgm:pt modelId="{2FDADE6F-CB3F-4AE6-8982-684365E8ADBD}">
      <dgm:prSet phldrT="[Text]"/>
      <dgm:spPr>
        <a:solidFill>
          <a:srgbClr val="00B050"/>
        </a:solidFill>
      </dgm:spPr>
      <dgm:t>
        <a:bodyPr/>
        <a:lstStyle/>
        <a:p>
          <a:pPr algn="l" rtl="0"/>
          <a:r>
            <a:rPr lang="az" b="1" i="0" u="none" baseline="0"/>
            <a:t>Emal</a:t>
          </a:r>
        </a:p>
      </dgm:t>
    </dgm:pt>
    <dgm:pt modelId="{E8899724-4751-40F2-A2A9-A8CBA859A0F4}" type="parTrans" cxnId="{B306E225-BEE8-480E-A364-F55826619151}">
      <dgm:prSet/>
      <dgm:spPr/>
      <dgm:t>
        <a:bodyPr/>
        <a:lstStyle/>
        <a:p>
          <a:endParaRPr lang="az"/>
        </a:p>
      </dgm:t>
    </dgm:pt>
    <dgm:pt modelId="{97CFFFB1-C0BC-4B09-913D-EC46EB301898}" type="sibTrans" cxnId="{B306E225-BEE8-480E-A364-F55826619151}">
      <dgm:prSet/>
      <dgm:spPr/>
      <dgm:t>
        <a:bodyPr/>
        <a:lstStyle/>
        <a:p>
          <a:endParaRPr lang="az"/>
        </a:p>
      </dgm:t>
    </dgm:pt>
    <dgm:pt modelId="{47A89173-DB96-4A86-B75D-01212DE1A64B}">
      <dgm:prSet phldrT="[Text]"/>
      <dgm:spPr/>
      <dgm:t>
        <a:bodyPr/>
        <a:lstStyle/>
        <a:p>
          <a:pPr algn="l" rtl="0"/>
          <a:r>
            <a:rPr lang="az" b="1" i="0" u="none" baseline="0"/>
            <a:t>TƏHLİL</a:t>
          </a:r>
        </a:p>
      </dgm:t>
    </dgm:pt>
    <dgm:pt modelId="{2FB33732-1844-40E6-9012-D43AC3413C71}" type="parTrans" cxnId="{EEEB637D-C0AE-4013-849B-7D7F685C40C8}">
      <dgm:prSet/>
      <dgm:spPr/>
      <dgm:t>
        <a:bodyPr/>
        <a:lstStyle/>
        <a:p>
          <a:endParaRPr lang="az"/>
        </a:p>
      </dgm:t>
    </dgm:pt>
    <dgm:pt modelId="{F3AAA990-CB48-463E-B9F0-CC07838B3502}" type="sibTrans" cxnId="{EEEB637D-C0AE-4013-849B-7D7F685C40C8}">
      <dgm:prSet/>
      <dgm:spPr/>
      <dgm:t>
        <a:bodyPr/>
        <a:lstStyle/>
        <a:p>
          <a:endParaRPr lang="az"/>
        </a:p>
      </dgm:t>
    </dgm:pt>
    <dgm:pt modelId="{D9ACE7BF-3E96-4269-AA26-5DF561108E1A}">
      <dgm:prSet/>
      <dgm:spPr>
        <a:solidFill>
          <a:schemeClr val="accent4">
            <a:lumMod val="75000"/>
          </a:schemeClr>
        </a:solidFill>
      </dgm:spPr>
      <dgm:t>
        <a:bodyPr/>
        <a:lstStyle/>
        <a:p>
          <a:pPr algn="l" rtl="0"/>
          <a:r>
            <a:rPr lang="az" b="1" i="0" u="none" baseline="0"/>
            <a:t>Təqdimat</a:t>
          </a:r>
        </a:p>
      </dgm:t>
    </dgm:pt>
    <dgm:pt modelId="{837BBB3F-9098-4A3E-9592-0D358F0810EF}" type="parTrans" cxnId="{986050D1-80D0-419C-B782-3947110D81A2}">
      <dgm:prSet/>
      <dgm:spPr/>
      <dgm:t>
        <a:bodyPr/>
        <a:lstStyle/>
        <a:p>
          <a:endParaRPr lang="az"/>
        </a:p>
      </dgm:t>
    </dgm:pt>
    <dgm:pt modelId="{CBAA65B7-6F10-4AED-BD94-63F90AF14F15}" type="sibTrans" cxnId="{986050D1-80D0-419C-B782-3947110D81A2}">
      <dgm:prSet/>
      <dgm:spPr/>
      <dgm:t>
        <a:bodyPr/>
        <a:lstStyle/>
        <a:p>
          <a:endParaRPr lang="az"/>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t>
        <a:bodyPr/>
        <a:lstStyle/>
        <a:p>
          <a:endParaRPr lang="ru-RU"/>
        </a:p>
      </dgm:t>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t>
        <a:bodyPr/>
        <a:lstStyle/>
        <a:p>
          <a:endParaRPr lang="ru-RU"/>
        </a:p>
      </dgm:t>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t>
        <a:bodyPr/>
        <a:lstStyle/>
        <a:p>
          <a:endParaRPr lang="ru-RU"/>
        </a:p>
      </dgm:t>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t>
        <a:bodyPr/>
        <a:lstStyle/>
        <a:p>
          <a:endParaRPr lang="ru-RU"/>
        </a:p>
      </dgm:t>
    </dgm:pt>
  </dgm:ptLst>
  <dgm:cxnLst>
    <dgm:cxn modelId="{F2590711-9A3E-45A4-BF04-B41AC57288BF}" srcId="{625F8CF0-4504-4ECB-8231-4EBF0278FE49}" destId="{0EE6F383-1829-4BBD-9A89-A0EA712ED0FE}" srcOrd="0" destOrd="0" parTransId="{DB5D72B8-5F40-4D6F-B13C-2F4B3CFAA3B3}" sibTransId="{5D4BEF66-D5EE-4A77-BA22-4BB7B418E4CE}"/>
    <dgm:cxn modelId="{986050D1-80D0-419C-B782-3947110D81A2}" srcId="{625F8CF0-4504-4ECB-8231-4EBF0278FE49}" destId="{D9ACE7BF-3E96-4269-AA26-5DF561108E1A}" srcOrd="3" destOrd="0" parTransId="{837BBB3F-9098-4A3E-9592-0D358F0810EF}" sibTransId="{CBAA65B7-6F10-4AED-BD94-63F90AF14F15}"/>
    <dgm:cxn modelId="{9EC15A5F-4A9B-4A11-8989-16427A3C5E8C}" type="presOf" srcId="{2FDADE6F-CB3F-4AE6-8982-684365E8ADBD}" destId="{468B4480-34CD-4997-9F6B-2196D6114E0E}" srcOrd="0" destOrd="0" presId="urn:microsoft.com/office/officeart/2005/8/layout/hChevron3"/>
    <dgm:cxn modelId="{9FC4352F-B37B-4DA6-B2B6-9E672AEB97F3}" type="presOf" srcId="{625F8CF0-4504-4ECB-8231-4EBF0278FE49}" destId="{59828533-5546-40F3-BAD2-1CA1044A0B64}" srcOrd="0" destOrd="0" presId="urn:microsoft.com/office/officeart/2005/8/layout/hChevron3"/>
    <dgm:cxn modelId="{F1572AFD-E900-4B1E-842B-F0F4534B03B0}" type="presOf" srcId="{0EE6F383-1829-4BBD-9A89-A0EA712ED0FE}" destId="{E0BAD33D-1F14-41F7-B89E-21D0B308F589}" srcOrd="0" destOrd="0" presId="urn:microsoft.com/office/officeart/2005/8/layout/hChevron3"/>
    <dgm:cxn modelId="{C4817F7A-DE75-4BA1-9B2D-E5DA2F1CC35D}" type="presOf" srcId="{D9ACE7BF-3E96-4269-AA26-5DF561108E1A}" destId="{E8716B41-D4EA-4C19-A2AD-FB871FEC2B6C}" srcOrd="0" destOrd="0" presId="urn:microsoft.com/office/officeart/2005/8/layout/hChevron3"/>
    <dgm:cxn modelId="{849CD4AC-A24D-4516-9F19-DFCAB12F91D2}" type="presOf" srcId="{47A89173-DB96-4A86-B75D-01212DE1A64B}" destId="{F5457D1C-4EE2-4B58-8069-31794885CDD4}" srcOrd="0" destOrd="0" presId="urn:microsoft.com/office/officeart/2005/8/layout/hChevron3"/>
    <dgm:cxn modelId="{B306E225-BEE8-480E-A364-F55826619151}" srcId="{625F8CF0-4504-4ECB-8231-4EBF0278FE49}" destId="{2FDADE6F-CB3F-4AE6-8982-684365E8ADBD}" srcOrd="1" destOrd="0" parTransId="{E8899724-4751-40F2-A2A9-A8CBA859A0F4}" sibTransId="{97CFFFB1-C0BC-4B09-913D-EC46EB301898}"/>
    <dgm:cxn modelId="{EEEB637D-C0AE-4013-849B-7D7F685C40C8}" srcId="{625F8CF0-4504-4ECB-8231-4EBF0278FE49}" destId="{47A89173-DB96-4A86-B75D-01212DE1A64B}" srcOrd="2" destOrd="0" parTransId="{2FB33732-1844-40E6-9012-D43AC3413C71}" sibTransId="{F3AAA990-CB48-463E-B9F0-CC07838B3502}"/>
    <dgm:cxn modelId="{DD7AE474-33EF-4CAE-BF0A-D193639FD241}" type="presParOf" srcId="{59828533-5546-40F3-BAD2-1CA1044A0B64}" destId="{E0BAD33D-1F14-41F7-B89E-21D0B308F589}" srcOrd="0" destOrd="0" presId="urn:microsoft.com/office/officeart/2005/8/layout/hChevron3"/>
    <dgm:cxn modelId="{C19AE90F-F1B3-4191-B733-8EE578C0F6DB}" type="presParOf" srcId="{59828533-5546-40F3-BAD2-1CA1044A0B64}" destId="{D2C37382-0CD8-43EA-89AC-D0F847C31E51}" srcOrd="1" destOrd="0" presId="urn:microsoft.com/office/officeart/2005/8/layout/hChevron3"/>
    <dgm:cxn modelId="{4B8FA183-8A50-421A-9799-6B851489BFEB}" type="presParOf" srcId="{59828533-5546-40F3-BAD2-1CA1044A0B64}" destId="{468B4480-34CD-4997-9F6B-2196D6114E0E}" srcOrd="2" destOrd="0" presId="urn:microsoft.com/office/officeart/2005/8/layout/hChevron3"/>
    <dgm:cxn modelId="{3EBB3B7D-9F4E-47FB-887B-3F2542EAABA2}" type="presParOf" srcId="{59828533-5546-40F3-BAD2-1CA1044A0B64}" destId="{05320372-CD1D-4238-8BDE-7B8CA36C592A}" srcOrd="3" destOrd="0" presId="urn:microsoft.com/office/officeart/2005/8/layout/hChevron3"/>
    <dgm:cxn modelId="{566B27A8-45BB-4C86-B633-504BA746F2AE}" type="presParOf" srcId="{59828533-5546-40F3-BAD2-1CA1044A0B64}" destId="{F5457D1C-4EE2-4B58-8069-31794885CDD4}" srcOrd="4" destOrd="0" presId="urn:microsoft.com/office/officeart/2005/8/layout/hChevron3"/>
    <dgm:cxn modelId="{1870AB86-337A-4CD0-9F2E-5C13DD7BDC54}" type="presParOf" srcId="{59828533-5546-40F3-BAD2-1CA1044A0B64}" destId="{278A53E7-1DB5-4D6E-BE50-31004BFA7B55}" srcOrd="5" destOrd="0" presId="urn:microsoft.com/office/officeart/2005/8/layout/hChevron3"/>
    <dgm:cxn modelId="{F6B54941-23A6-4EB9-B5DD-CB611F34A7E4}"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411" y="1779171"/>
          <a:ext cx="2419052" cy="967620"/>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8684" tIns="69342" rIns="34671" bIns="69342" numCol="1" spcCol="1270" anchor="ctr" anchorCtr="0">
          <a:noAutofit/>
        </a:bodyPr>
        <a:lstStyle/>
        <a:p>
          <a:pPr lvl="0" algn="l" defTabSz="1155700" rtl="0">
            <a:lnSpc>
              <a:spcPct val="90000"/>
            </a:lnSpc>
            <a:spcBef>
              <a:spcPct val="0"/>
            </a:spcBef>
            <a:spcAft>
              <a:spcPct val="35000"/>
            </a:spcAft>
          </a:pPr>
          <a:r>
            <a:rPr lang="az" sz="2600" b="1" i="0" u="none" kern="1200" baseline="0"/>
            <a:t>Əldəetmə</a:t>
          </a:r>
        </a:p>
      </dsp:txBody>
      <dsp:txXfrm>
        <a:off x="2411" y="1779171"/>
        <a:ext cx="2177147" cy="967620"/>
      </dsp:txXfrm>
    </dsp:sp>
    <dsp:sp modelId="{468B4480-34CD-4997-9F6B-2196D6114E0E}">
      <dsp:nvSpPr>
        <dsp:cNvPr id="0" name=""/>
        <dsp:cNvSpPr/>
      </dsp:nvSpPr>
      <dsp:spPr>
        <a:xfrm>
          <a:off x="1937652" y="1779171"/>
          <a:ext cx="2419052" cy="96762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l" defTabSz="1155700" rtl="0">
            <a:lnSpc>
              <a:spcPct val="90000"/>
            </a:lnSpc>
            <a:spcBef>
              <a:spcPct val="0"/>
            </a:spcBef>
            <a:spcAft>
              <a:spcPct val="35000"/>
            </a:spcAft>
          </a:pPr>
          <a:r>
            <a:rPr lang="az" sz="2600" b="1" i="0" u="none" kern="1200" baseline="0"/>
            <a:t>Emal</a:t>
          </a:r>
        </a:p>
      </dsp:txBody>
      <dsp:txXfrm>
        <a:off x="2421462" y="1779171"/>
        <a:ext cx="1451432" cy="967620"/>
      </dsp:txXfrm>
    </dsp:sp>
    <dsp:sp modelId="{F5457D1C-4EE2-4B58-8069-31794885CDD4}">
      <dsp:nvSpPr>
        <dsp:cNvPr id="0" name=""/>
        <dsp:cNvSpPr/>
      </dsp:nvSpPr>
      <dsp:spPr>
        <a:xfrm>
          <a:off x="3872894" y="1779171"/>
          <a:ext cx="2419052" cy="9676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l" defTabSz="1155700" rtl="0">
            <a:lnSpc>
              <a:spcPct val="90000"/>
            </a:lnSpc>
            <a:spcBef>
              <a:spcPct val="0"/>
            </a:spcBef>
            <a:spcAft>
              <a:spcPct val="35000"/>
            </a:spcAft>
          </a:pPr>
          <a:r>
            <a:rPr lang="az" sz="2600" b="1" i="0" u="none" kern="1200" baseline="0"/>
            <a:t>TƏHLİL</a:t>
          </a:r>
        </a:p>
      </dsp:txBody>
      <dsp:txXfrm>
        <a:off x="4356704" y="1779171"/>
        <a:ext cx="1451432" cy="967620"/>
      </dsp:txXfrm>
    </dsp:sp>
    <dsp:sp modelId="{E8716B41-D4EA-4C19-A2AD-FB871FEC2B6C}">
      <dsp:nvSpPr>
        <dsp:cNvPr id="0" name=""/>
        <dsp:cNvSpPr/>
      </dsp:nvSpPr>
      <dsp:spPr>
        <a:xfrm>
          <a:off x="5808136" y="1779171"/>
          <a:ext cx="2419052" cy="967620"/>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69342" rIns="34671" bIns="69342" numCol="1" spcCol="1270" anchor="ctr" anchorCtr="0">
          <a:noAutofit/>
        </a:bodyPr>
        <a:lstStyle/>
        <a:p>
          <a:pPr lvl="0" algn="l" defTabSz="1155700" rtl="0">
            <a:lnSpc>
              <a:spcPct val="90000"/>
            </a:lnSpc>
            <a:spcBef>
              <a:spcPct val="0"/>
            </a:spcBef>
            <a:spcAft>
              <a:spcPct val="35000"/>
            </a:spcAft>
          </a:pPr>
          <a:r>
            <a:rPr lang="az" sz="2600" b="1" i="0" u="none" kern="1200" baseline="0"/>
            <a:t>Təqdimat</a:t>
          </a:r>
        </a:p>
      </dsp:txBody>
      <dsp:txXfrm>
        <a:off x="6291946" y="1779171"/>
        <a:ext cx="1451432" cy="96762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dirty="0"/>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sessiyanın müddəti 90 dəqiqədir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a:t>
            </a:fld>
            <a:endParaRPr lang="az"/>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n-ea"/>
                <a:cs typeface="+mn-cs"/>
              </a:rPr>
              <a:t>Bu kursun texnlogiya bölməsində müəyyən edilən bütün sübut mənbələrinin və növlərinin siyahısını təkrar nəzərdən keçirmək zəruri deyil.  Təlimçi bu sessiyanın əvvəlində yaradılmış siyahıdan istifadə edərək qısa icmal verə bilər.</a:t>
            </a:r>
          </a:p>
          <a:p>
            <a:pPr algn="l" rtl="0"/>
            <a:r>
              <a:rPr lang="az" sz="1200" b="0" i="0" u="none" kern="1200" baseline="0">
                <a:solidFill>
                  <a:schemeClr val="tx1"/>
                </a:solidFill>
                <a:latin typeface="+mn-lt"/>
                <a:ea typeface="+mn-ea"/>
                <a:cs typeface="+mn-cs"/>
              </a:rPr>
              <a:t>Mənbələr hər hansı elektron qurğunu əhatə edir.  Təlimçi bu mərhələdə müxtəlif qurğulardan götürülən elektron sübutların əhəmiyyətini və onların məhkəmə işlərində oynadığı rolu müəyyən etmək istəyə bilər. </a:t>
            </a:r>
          </a:p>
          <a:p>
            <a:pPr algn="l" rtl="0"/>
            <a:r>
              <a:rPr lang="az" sz="1200" b="0" i="0" u="none" kern="1200" baseline="0">
                <a:solidFill>
                  <a:schemeClr val="tx1"/>
                </a:solidFill>
                <a:latin typeface="+mn-lt"/>
                <a:ea typeface="+mn-ea"/>
                <a:cs typeface="+mn-cs"/>
              </a:rPr>
              <a:t>Əhatə edilməli olan sübut növləri aşağıdakılarla əlaqəlidir:</a:t>
            </a:r>
          </a:p>
          <a:p>
            <a:pPr algn="l" rtl="0"/>
            <a:r>
              <a:rPr lang="az" sz="1200" b="0" i="0" u="none" kern="1200" baseline="0">
                <a:solidFill>
                  <a:schemeClr val="tx1"/>
                </a:solidFill>
                <a:latin typeface="+mn-lt"/>
                <a:ea typeface="+mn-ea"/>
                <a:cs typeface="+mn-cs"/>
              </a:rPr>
              <a:t>Statik verilənlər</a:t>
            </a:r>
          </a:p>
          <a:p>
            <a:pPr algn="l" rtl="0"/>
            <a:r>
              <a:rPr lang="az" sz="1200" b="0" i="0" u="none" kern="1200" baseline="0">
                <a:solidFill>
                  <a:schemeClr val="tx1"/>
                </a:solidFill>
                <a:latin typeface="+mn-lt"/>
                <a:ea typeface="+mn-ea"/>
                <a:cs typeface="+mn-cs"/>
              </a:rPr>
              <a:t>Aktiv verilənlər</a:t>
            </a:r>
          </a:p>
          <a:p>
            <a:pPr algn="l" rtl="0"/>
            <a:r>
              <a:rPr lang="az" sz="1200" b="0" i="0" u="none" kern="1200" baseline="0">
                <a:solidFill>
                  <a:schemeClr val="tx1"/>
                </a:solidFill>
                <a:latin typeface="+mn-lt"/>
                <a:ea typeface="+mn-ea"/>
                <a:cs typeface="+mn-cs"/>
              </a:rPr>
              <a:t>İnternet verilənləri</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10</a:t>
            </a:fld>
            <a:endParaRPr lang="az" altLang="en-US"/>
          </a:p>
        </p:txBody>
      </p:sp>
    </p:spTree>
    <p:extLst>
      <p:ext uri="{BB962C8B-B14F-4D97-AF65-F5344CB8AC3E}">
        <p14:creationId xmlns:p14="http://schemas.microsoft.com/office/powerpoint/2010/main" val="418938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S PGothic" pitchFamily="34" charset="-128"/>
                <a:cs typeface="ＭＳ Ｐゴシック" charset="0"/>
              </a:rPr>
              <a:t>Bu slayd bu hissədəki slaydların sayını azaldır və eyni zamanda sübut mənbələrini kristallaşdırır, </a:t>
            </a:r>
          </a:p>
          <a:p>
            <a:pPr algn="l" rtl="0"/>
            <a:r>
              <a:rPr lang="az" sz="1200" b="0" i="0" u="none" kern="1200" baseline="0">
                <a:solidFill>
                  <a:schemeClr val="tx1"/>
                </a:solidFill>
                <a:latin typeface="+mn-lt"/>
                <a:ea typeface="MS PGothic" pitchFamily="34" charset="-128"/>
                <a:cs typeface="ＭＳ Ｐゴシック" charset="0"/>
              </a:rPr>
              <a:t>T-B, L-R – fərdi kompüter, noutbuk, server, HDD, blu-ray disk, mikro-sd kard və fleş kartdan</a:t>
            </a:r>
          </a:p>
          <a:p>
            <a:pPr algn="l" rtl="0"/>
            <a:r>
              <a:rPr lang="az" sz="1200" b="0" i="0" u="none" kern="1200" baseline="0">
                <a:solidFill>
                  <a:schemeClr val="tx1"/>
                </a:solidFill>
                <a:latin typeface="+mn-lt"/>
                <a:ea typeface="MS PGothic" pitchFamily="34" charset="-128"/>
                <a:cs typeface="ＭＳ Ｐゴシック" charset="0"/>
              </a:rPr>
              <a:t>geyilə bilən usb qurğu, ehtiyat lent nüsxələri, printer, skaner, kart oxuducusu, faks maşını və yarlıq maşını</a:t>
            </a:r>
          </a:p>
          <a:p>
            <a:pPr algn="l" rtl="0"/>
            <a:r>
              <a:rPr lang="az" sz="1200" b="0" i="0" u="none" kern="1200" baseline="0">
                <a:solidFill>
                  <a:schemeClr val="tx1"/>
                </a:solidFill>
                <a:latin typeface="+mn-lt"/>
                <a:ea typeface="MS PGothic" pitchFamily="34" charset="-128"/>
                <a:cs typeface="ＭＳ Ｐゴシック" charset="0"/>
              </a:rPr>
              <a:t>Planşet, telefon və ya smartfon, kamera, geyilə bilən yazı cihazı, casus qələmi, video kamera, VHS video</a:t>
            </a:r>
          </a:p>
          <a:p>
            <a:pPr algn="l" rtl="0"/>
            <a:r>
              <a:rPr lang="az" sz="1200" b="0" i="0" u="none" kern="1200" baseline="0">
                <a:solidFill>
                  <a:schemeClr val="tx1"/>
                </a:solidFill>
                <a:latin typeface="+mn-lt"/>
                <a:ea typeface="MS PGothic" pitchFamily="34" charset="-128"/>
                <a:cs typeface="ＭＳ Ｐゴシック" charset="0"/>
              </a:rPr>
              <a:t>Diktofon, CCTV, ipod/musiqi pleyeri, oyun konsolu, xarici şəbəkə yaddaşı, ruter, brandmauer, naqilsiz qoşulma nöqtəsi</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latin typeface="+mn-lt"/>
                <a:ea typeface="MS PGothic" pitchFamily="34" charset="-128"/>
                <a:cs typeface="ＭＳ Ｐゴシック" charset="0"/>
              </a:rPr>
              <a:t>Aşağıda zərurət halları üçün təsvirlər təmin edilir –</a:t>
            </a:r>
          </a:p>
          <a:p>
            <a:pPr algn="l" rtl="0"/>
            <a:r>
              <a:rPr lang="az" sz="1200" b="0" i="0" u="none" kern="1200" baseline="0">
                <a:solidFill>
                  <a:schemeClr val="tx1"/>
                </a:solidFill>
                <a:effectLst/>
                <a:latin typeface="+mn-lt"/>
                <a:ea typeface="+mn-ea"/>
                <a:cs typeface="+mn-cs"/>
              </a:rPr>
              <a:t>Server – şəbəkə daxilində başqa kompüterlərə informasiya və/və ya xidmət təmin edən kompüter və ya qurğudur. Düzgün proqram təminatından istifadə edildiyi halda şəbəkəyə qoşulmuş hər hansı kompüter server kimi konfiqurasiya edilə bilər.</a:t>
            </a:r>
          </a:p>
          <a:p>
            <a:pPr algn="l" rtl="0"/>
            <a:r>
              <a:rPr lang="az" sz="1200" b="0" i="0" u="none" kern="1200" baseline="0">
                <a:solidFill>
                  <a:schemeClr val="tx1"/>
                </a:solidFill>
                <a:effectLst/>
                <a:latin typeface="+mn-lt"/>
                <a:ea typeface="+mn-ea"/>
                <a:cs typeface="+mn-cs"/>
              </a:rPr>
              <a:t> Əksər hallarda server "hər zaman işlək" vəziyyətdə olmaq üçün hazırlanmış ayrıca, güclü kompüterdən ibarət olur. Bir kompüter serveri bir neçə xidmət təmin edə bilər (məsələn, veb-server, e-poçt serveri, fayl serveri,  çap serveri və s.). İşgüzar mühitdə müxtəlif xidmətlərin müxtəlif maşınlarda idarə edilməsi təhlükəsizlik və nasazlığın təsirlərinin azaldılması baxımından daha məqsədəuyğundur.</a:t>
            </a:r>
          </a:p>
          <a:p>
            <a:endParaRPr lang="az" sz="1200" kern="1200" dirty="0">
              <a:solidFill>
                <a:schemeClr val="tx1"/>
              </a:solidFill>
              <a:latin typeface="+mn-lt"/>
              <a:ea typeface="MS PGothic" pitchFamily="34" charset="-128"/>
              <a:cs typeface="ＭＳ Ｐゴシック" charset="0"/>
            </a:endParaRPr>
          </a:p>
          <a:p>
            <a:pPr algn="l" rtl="0"/>
            <a:r>
              <a:rPr lang="az" sz="1200" b="0" i="0" u="none" kern="1200" baseline="0">
                <a:solidFill>
                  <a:schemeClr val="tx1"/>
                </a:solidFill>
                <a:effectLst/>
                <a:latin typeface="+mn-lt"/>
                <a:ea typeface="+mn-ea"/>
                <a:cs typeface="+mn-cs"/>
              </a:rPr>
              <a:t>Sərt disk qurğuları (HDD) kompüter sistemləri daxilindəki əsas yaddaş qurğularıdır. Onlar plata, verilən və güc bağlantılarından ibarətdir. Sərt disk qurğusunun daxilində böyük sürətlə fırlanan maqnit gərginlikli keramik, metal və ya şüşə dairələr (başqa sözlə, plata və ya disklər) yerləşir. Diskin səthi üzərində köhnə dəbli val oxuducularında olduğu kimi ox fırlanır və verilənləri diskə yazır. Kompüter sisteminə qoşulmamış və ya quraşdırılmamış sərt disklərə də az rast gəlinmir. Adətən stolüstü fərdi kompüterlərdə sərt disk qurğusunun ölçüsü  3.5 inç (8.9 cm), noutbuklarda isə 2.5 inç (6.35 sm) olur.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Sərt səthli disklər (SSD) sərt disklərdən fərqli struktura malikdirlər və get-gedə populyarlaşırlar. Sərt disklər məlumatlarını disk dairələrində (platter) saxlayırsa, sərt səthli disklər məlumatları heç bir hərəkət edən hissəsi olmayan mikroçiplər vasitəsilə mühafizə edir. Buna görə də onların zərbə və ya düşmə nəticəsində zədələnmək ehtimalı daha azdır və onlar məlumatlara daha sürətli çıxış təklif edirlər.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Kompakt Disk (CD), Rəqəmli Video Disk4 (DVD) və Blu-ray Disklər (BD) bir qayda olaraq böyük video və ya audio faylları mühafizə etmək üçün istifadə edilir. Lakin onlara böyük həcmdə, sübut dəyəri daşıyan başqa növ verilənlər də daxil ola bilər. Onlar zahirən olduqca bənzəsələr də, yaddaş tutumları çox fərqlidir.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Fleş kart kimi tanınan yaddaş kartları da rəqəmli məlumatın saxlanması üçün nəzərdə tutulan qurğulardır. Onlardan rəqəmli kamera, mobil telefon, noutbuk, musiqi pleyeri və oyun konsolu kimi elektron cihazlarda istifadə edilir. Onlar məlumatları enerjiyə ehtiyac duymadan saxlaya bilirlər və  çox böyük həcmdə məlumatı mühafizə edə bilirlər.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Universal ardıcıl şin (USB): kompüterlərə qoşulmalı olan cihazlar üçün kommunikasiya, əlaqə və enerji təchizatı üçün qaydalar toplusunu və ya "protokolları" müəyyən edən standartdır. 1990-cı illərdə ilk dəfə təqdim edildikdən sonra bu protokoldan istifadə edən cihazların çeşidliliyi əhəmiyyətli dərəcədə artmışdır. Daha geniş istifadə edilən USB cihazlarına nümunələr aşağıda göstərilir.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Lentdə saxlanan verilənlərə işgüzar mühitdə daha çox rast gəlinə bilər, nəinki ev mühitində. Hazırda ən çox istifadə edilən növ 1990-cı illərdə açıq formatlı standart kimi hazırlanmış LTO (xətti yazı lenti, açıq) texnologiyasıdır. Lentlər bir qayda olaraq ehtiyat nüsxə üçün istifadə edilir və buna görə də tarixi təhlilin tələb olunduğu və ya orijinal kompüterin əlçatan olmadığı hallarda faydalı ola bilər.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Periferal qurğular kompüterin tərkib hissəsi olmayan, lakin funksiyalarını artırmaq üçün kompüterə qoşulan cihazlardır. Periferik qurğulara nümunələr: skanerlər; printerlər; maqnit lentində toplayıcı qurğular, veb-kameralar, mikrofonlar, kalkulyatorlar, faks maşınları, avtomatik cavab verən telefonlar və kart oxuyucularıdır. Belə cihazların çoxunun öz yaddaş tutumu olur və onlar müəyyən istintaq növləri üçün əhəmiyyət daşıya bilər (məsələn, kart oxuyucusunun mövcudluğu kredit kartlarının klonlaşdırılması ilə əlaqəli istintaqlar üçün əhəmiyyətli ola bilər). Qarşımıza çıxa biləcək periferal qurğuların bir neçəsinin şəkli:</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Planşet klaviatura və ya mausun istifadəsi ilə deyil, ekrana toxunmaqla idarə edilən cihazdlr. O, adətən mobil telefon və ya fərdi rəqəmsal köməkçidən (PDA) daha böyük olur. Planşetlər verilənlər sərt disk və ya fleş kartda saxlayır, lakin istifadəçilər tərəfindən yaradılan verilənlər getdikcə daha çox bulud serverlərində saxlanır. Son illərdə planşetlərin populyarlığı artmışdır. Onlar öz əməliyyat sistemlərindən istifadə edir və çox vaxt Naqilsiz Lokal Şəbəkə (WLAN),  Üçüncü Nəsil Mobil Telekommunikasiya (3G) (yavaş-yavaş dördüncü nəsil və ya 4G ilə əvəzlənir), yaxud Uzunmüddətli İnkişaf (LTE)12 şəbəkələri vasitəsilə internetə qoşulurlar.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Telefonun yalnız zəng etmək və zəng qəbul etmək üçün istifadə edildiyi dövlər geridə qalıb. Müasir dövrdə mobil telefonlardan çoxsaylı başqa tapşırıqlar üçün istifadə edilir: sms və ya multimedia mesajı almaq və göndərmək; İnternet və ya e-poçtdan istifadə; oyun oynamaq; musiqiyə qulaq asmaq; fotoşəkil çəkdirmək. Müasir mobil telefonların çoxu, bağlantı qaydası fərqli olsa da, əslində kompüter funksiyası göstərirlər. Qeyd etmək vacibdir ki, müxtəlif telefonlar müxtəlif bağlantı imkanlarına malik olurlar və onların qoşulma qaydası (onların bağlantı interfeysi) sübutların toplanması üçün ixtisaslaşmış avadanlıq tələb edir.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Rəqəmsal kameralar piksel adlanan minlərlə kiçik işıq nöqtələri formasında foto və ya video çəkiliş edirlər. Müasir rəqəmli kameraların çoxu təsvirlərlə yanaşı səsi də yazır. Rəqəmli kameralar kiçik "yaddaş kartlarında" (bax: yuxarıda bənd 2.1.1.3) və ya kameranın özündə minlərlə şəkil saxlaya bilirlər. İstintaq məqsədilə fotoşəkillərin hansı kamera ilə çəkildiyini sübut etmək mümkün ola bilər, belə ki, çox vaxt şəkillərlə birlikdə müəyyən metaverilənlər yaddaşda saxlanır15. Ən geniş yayılmış rəqəmsal kamera növlərinə nümunələr aşağıda göstərilir, onların bəziləri başqa cihaz görünüşü vermək məqsədilə maskalanıb.</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Rəqəmli kamera şəkilləri çox vaxt çıxarıla bilən yaddaş daşıyıcısında saxlayır, lakin verilənlər kameranın daxilindəki sərt diskdə də qeyd edilə bilər. Bəzi hallarda bu kameralar rəqəmsal fotoaparatlara çox bənzəyirlər (lakin, rəqəmsal kameraların çox vaxt video çəkiliş edə, video kameraların isə foto çəkə bildiyi nəzərə alınmaıdır). Video kameralara bəzi nümunələr aşağıda göstərilir.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Video yazı cihazlarına adətən ev mühitində rast gəlinir və onlardan TV proqramlarını və ya başqa lokal fəaliyyətləri yazmaq üçün istifadə edilir. Onlardan həmçinin daha əvvəl yazılmış filmləri, musiqiləri və başqa verilənləri təkrar oxutmaq üçün istifadə edilir VHS (ev video sistemi) yazı cihazları 1970-ci illərdən rəqəmsal versiyalar onların yerini alana qədər populyar idilər. Bəzi hallarda hələ də rast gəlinən VHS iri kaset lentlərinə yazılır və oxudulurdu. Optik disklərin müəyyən növləri də istehsal edilniş, lakin kütləvi xarakter almamışdır. Əvəzində rəqəmli çoxməqsədli disk (DVD) standarta çevrilmişdir: DVD-lər və onların sonrakı versiyası Blu-ray disklər bu gün də istifadə edilir, lakin bəzi müasir video yazı qurğular videoları daxili sərt disklərində saxlayırlar.</a:t>
            </a:r>
          </a:p>
          <a:p>
            <a:pPr algn="l" rtl="0"/>
            <a:r>
              <a:rPr lang="az" sz="1200" b="0" i="0" u="none" kern="1200" baseline="0">
                <a:solidFill>
                  <a:schemeClr val="tx1"/>
                </a:solidFill>
                <a:effectLst/>
                <a:latin typeface="+mn-lt"/>
                <a:ea typeface="+mn-ea"/>
                <a:cs typeface="+mn-cs"/>
              </a:rPr>
              <a:t>Rəqəmsal audio yazı qurğuları səsi yaddaş çiplərinə yazmaq üçün istifadə edilən kiçik əl cihazlarıdır. Onlar maksimum yazılma müddəti və keyfiyyət baxımından müxtəlif imkanlara malik olurlar. Bəzi yazı qurğularında yazılanları kompüterə yükləmək üçün USB imkanı mövcuddur, onlarda həmçinin səsin avtomatik olaraq mətnə çevrilməsi üçün səstanıyan proqram təminatları da mövcud ola bilər.</a:t>
            </a:r>
          </a:p>
          <a:p>
            <a:pPr algn="l" rtl="0"/>
            <a:r>
              <a:rPr lang="az" sz="1200" b="0" i="0" u="none" kern="1200" baseline="0">
                <a:solidFill>
                  <a:schemeClr val="tx1"/>
                </a:solidFill>
                <a:effectLst/>
                <a:latin typeface="+mn-lt"/>
                <a:ea typeface="+mn-ea"/>
                <a:cs typeface="+mn-cs"/>
              </a:rPr>
              <a:t>Qapalı dövrəli televiziya (CCTV) kameraları şirkətlər, hökumətlər və fərdi şəxslər tərəfindən istifadə edilir. CCTV kameralarından davamlı olaraq, yaxud  konkret bir fəaliyyəti izləmək üçün istifadə edilə bilər. Bəzi ölkələrdə onlar ictimai yerlərdə nəzarət alətlərinə çevrilib və onlardan nəqliyyatın və ya izdihamların hərəkətini izləmək, ictimai asayişin pozulduğu halları və ya cinayətkar fəaliyyətləri aşkar etmək üçün istifadə edilir. Bəzi CCTV kameralar təsvirləri yaddaş daşıyıcılarına qeyd edir, bəziləri isə yalnız canlı monitorinq üçün istifadə edilirlər. Onlar həmçinin hərəkət müşahidə olunduqda aktivləşə, cüzi işıq və ya infraqırmızı işıq şəraitində istismar edilə bilərlər. Cinayət yerində və ya cinayət yerinin yanında olduqlarından asılı olmayaraq, onlar hər zaman potensial elektron sübut mənbəyi hesab edilməlidirlər. CCTV kameralarının görünüşünü əks etdirən bir neçə nümunə aşağıda göstərilir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IPod və ya MP3 pleyer kimi portativ cihazlar rəqəmli media fayllarını mühafizə edə və oxuda bilirlər. Bura musiqi və digər fayllar, foto və ya video, eləcə də sənəd və başqa fayl növləri daxil ola bilər. Bir daha qeyd edilməlidir ki, bu cihazların kompüterlərlə çoxsaylı bənzərlikləri mövcuddur. Bu cihazlardan bəziləri çıxarıla bilən fleş disklərdən istifadə edir, bəziləri isə minlərlə faylların saxlana bildiyi böyük sərt disklərə malik olur. Portativ media pleyerlərə bəzi nümunələr aşağıda göstərilir.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Oyun konsolları 1970-ci illərin əvvəllərindən mövcud olsa da, illə ərzində çox inkişaf etmişdir. Bu qurğular istifadəçilərə yalnız oyun oynamaq deyil, həmçinin veb-saytlara daxil olmaq, video, foto və musiqini saxlamaq imkanı verən daxilə birləşdirilmiş və ya çıxarıla bilən yaddaşa malikdirlər. Buna görə də ilk baxışdan ziyansız görünsələr belə, onlar elektron sübut mənbəyi kimi heç vaxt gözdən qaçırılmamalıdırlar. Ən iri konsol istehsalçılarına Sony, Nintendo və Microsoft daxildir və hazırda bu şirkətlər konsol və oyun bazarının böyük hissəsini tuturlar.</a:t>
            </a:r>
          </a:p>
          <a:p>
            <a:pPr algn="l" rtl="0"/>
            <a:r>
              <a:rPr lang="az" sz="1200" b="0" i="0" u="none" kern="1200" baseline="0">
                <a:solidFill>
                  <a:schemeClr val="tx1"/>
                </a:solidFill>
                <a:effectLst/>
                <a:latin typeface="+mn-lt"/>
                <a:ea typeface="+mn-ea"/>
                <a:cs typeface="+mn-cs"/>
              </a:rPr>
              <a:t>İki və ya daha çox kompüter bir-birinə kabellər və ya simsiz bağlantılar vasitəsilə qoşulduqda, "şəbəkə" qurulmuş olur. Şəbəkə daxilindəki kompüterlər verilənləri və başqa resursları öz aralarında paylaşa bilir və çox vaxt tətbiq dairələrini və funksiyalarını genişləndirən əlavə avadanlıq komponentlərinə qoşulmuş olurlar. Kompüter şəbəkələri evlərdə istifadə edilən şəbəkələr kimi məhdud (məsələn, ailə üzvlərinin internet modemini paylaşmaq üçün qurduqları şəbəkə) və ya iri korporasiya və ya hökumətlərin yüzlərlə, hətta minlərlə kompüteri bir araya gətirən şəbəkələri kimi geniş ola bilərlər.</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Lokal şəbəkə (LAN) </a:t>
            </a:r>
            <a:r>
              <a:rPr lang="az" sz="1200" b="0" i="0" u="none" kern="1200" baseline="0">
                <a:solidFill>
                  <a:schemeClr val="tx1"/>
                </a:solidFill>
                <a:effectLst/>
                <a:latin typeface="+mn-lt"/>
                <a:ea typeface="+mn-ea"/>
                <a:cs typeface="+mn-cs"/>
              </a:rPr>
              <a:t>– Lokal şəbəkə ev, ofis və ya bina qrupları (məsələn, məktəb kimi) kimi məhdud "lokal" ərazini əhatə edən kompüter şəbəkəsidir. LAN şəbəkələrinin xarakterik xüsusiyyətləri şəbəkə daxilindəki kompüterlər arasında verilənləri sürətlə ötürülməsi, əhatə edilən ərazinin məhdudluğu və telekommunikasiya şirkətlərindən xətt icarəyə götürməyə ehtiyacın olmaması faktıdır.</a:t>
            </a:r>
          </a:p>
          <a:p>
            <a:pPr algn="l" rtl="0"/>
            <a:endParaRPr lang="az" sz="1200" b="0" i="0" u="none" kern="1200" baseline="0">
              <a:solidFill>
                <a:schemeClr val="tx1"/>
              </a:solidFill>
              <a:effectLst/>
              <a:latin typeface="+mn-lt"/>
              <a:ea typeface="+mn-ea"/>
              <a:cs typeface="+mn-cs"/>
            </a:endParaRP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Genişmiqyaslı şəbəkə (WAN) </a:t>
            </a:r>
            <a:r>
              <a:rPr lang="az" sz="1200" b="0" i="0" u="none" kern="1200" baseline="0">
                <a:solidFill>
                  <a:schemeClr val="tx1"/>
                </a:solidFill>
                <a:effectLst/>
                <a:latin typeface="+mn-lt"/>
                <a:ea typeface="+mn-ea"/>
                <a:cs typeface="+mn-cs"/>
              </a:rPr>
              <a:t>– Geniş miqyaslı şəbəkə daha geniş ərazini əhatə edən, metropolitenlərarası, regional və ya milli sərhədləri aşan hər hansı şəbəkəni özündə birləşdirən kompüter şəbəkəsidir. Termin routers24 və ictimai kommunikasiya xətlərindən istifadə edən şəbəkəni bildirir. Onları adətən otaq, bina, şəhərcik və ya konkret metropoliten ərazisi ilə məhdudlaşan fərdi şəbəkələr (PAN), kampus şəbəkələri (CAN) və ya şəhər şəbəkələri (MAN) ilə müqayisə edin.</a:t>
            </a:r>
          </a:p>
          <a:p>
            <a:pPr algn="l" rtl="0"/>
            <a:r>
              <a:rPr lang="az" sz="1200" b="0" i="0" u="none" kern="1200" baseline="0">
                <a:solidFill>
                  <a:schemeClr val="tx1"/>
                </a:solidFill>
                <a:effectLst/>
                <a:latin typeface="+mn-lt"/>
                <a:ea typeface="+mn-ea"/>
                <a:cs typeface="+mn-cs"/>
              </a:rPr>
              <a:t> Ən böyük və ən məşhur WAN nümunəsi internetdir.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Şəbəkələrlə iş zamanı qarşınıza çıxa biləcək bəzi termin və cihazlar aşağıdakılardır:</a:t>
            </a:r>
          </a:p>
          <a:p>
            <a:pPr algn="l" rtl="0"/>
            <a:r>
              <a:rPr lang="az" sz="1200" b="1" i="0" u="none" kern="1200" baseline="0">
                <a:solidFill>
                  <a:schemeClr val="tx1"/>
                </a:solidFill>
                <a:effectLst/>
                <a:latin typeface="+mn-lt"/>
                <a:ea typeface="+mn-ea"/>
                <a:cs typeface="+mn-cs"/>
              </a:rPr>
              <a:t>Port </a:t>
            </a:r>
            <a:r>
              <a:rPr lang="az" sz="1200" b="0" i="0" u="none" kern="1200" baseline="0">
                <a:solidFill>
                  <a:schemeClr val="tx1"/>
                </a:solidFill>
                <a:effectLst/>
                <a:latin typeface="+mn-lt"/>
                <a:ea typeface="+mn-ea"/>
                <a:cs typeface="+mn-cs"/>
              </a:rPr>
              <a:t>– Portların iki növü mövcuddur: kompüter və ya aparat portu və şəbəkə və ya internet portları. Kompüter portu kompüter və başqa qurğu arasında informasiyanın daxil olduğu və çıxdığı qoşulma nöqtəsidir (məsələn, qurğuların qoşula biləcəyi USB, Ethernet portları və paralel portlar). Şəbəkə portu proqram təminatında proqram təminatının internet və ya şəbəkə xidmətləri ilə birləşdiyi nöqtədə yerləşir. Bunun geniş yayılmış analogiyası binaların qapı və pəncərələridir. Kompüter proqramlaşdırmasında hər bir porta fərqli nömrə təyin edilir. Nömrə portun rol və funksiyasını müəyyən edir və ümumi standartlar əsasında təyin edilir.</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Buraxılış zolağının eni</a:t>
            </a:r>
            <a:r>
              <a:rPr lang="az" sz="1200" b="0" i="0" u="none" kern="1200" baseline="0">
                <a:solidFill>
                  <a:schemeClr val="tx1"/>
                </a:solidFill>
                <a:effectLst/>
                <a:latin typeface="+mn-lt"/>
                <a:ea typeface="+mn-ea"/>
                <a:cs typeface="+mn-cs"/>
              </a:rPr>
              <a:t> – Boruların diametri kimi buraxılışı zolağının eni də telefon xətti, kabel xətti və peyk siqnalı vasitəsilə daşına biləcək informasiyanın maksimum həcmini bildirir.  </a:t>
            </a:r>
          </a:p>
          <a:p>
            <a:pPr algn="l" rtl="0"/>
            <a:r>
              <a:rPr lang="az" sz="1200" b="0" i="0" u="none" kern="1200" baseline="0">
                <a:solidFill>
                  <a:schemeClr val="tx1"/>
                </a:solidFill>
                <a:effectLst/>
                <a:latin typeface="+mn-lt"/>
                <a:ea typeface="+mn-ea"/>
                <a:cs typeface="+mn-cs"/>
              </a:rPr>
              <a:t>zolaq nə qədər böyük olarsa, verilənlərin potensial yüklənmə və endirilmə sürəti bir o qədər yüksək olar. Mühitə girişi idarəetmə (MAC) ünvanı – MAC ünvanı istehsalçı tərəfindən əksər şəbəkə adaptorlarına və ya şəbəkə interfeysi kartlarına (NIC) təyin edilən unikal istinad kodudur.</a:t>
            </a:r>
          </a:p>
          <a:p>
            <a:pPr algn="l" rtl="0"/>
            <a:r>
              <a:rPr lang="az" sz="1200" b="0" i="0" u="none" kern="1200" baseline="0">
                <a:solidFill>
                  <a:schemeClr val="tx1"/>
                </a:solidFill>
                <a:effectLst/>
                <a:latin typeface="+mn-lt"/>
                <a:ea typeface="+mn-ea"/>
                <a:cs typeface="+mn-cs"/>
              </a:rPr>
              <a:t> MAC ünvanları şəbəkədə qurğuları müəyyən etmək və müvafiq verilənləri yönləndirmək imkanı verən ünvanlar kimi funksiya göstərir.</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Şəbəkəyə qoşulmuş yaddaş (NAS) </a:t>
            </a:r>
            <a:r>
              <a:rPr lang="az" sz="1200" b="0" i="0" u="none" kern="1200" baseline="0">
                <a:solidFill>
                  <a:schemeClr val="tx1"/>
                </a:solidFill>
                <a:effectLst/>
                <a:latin typeface="+mn-lt"/>
                <a:ea typeface="+mn-ea"/>
                <a:cs typeface="+mn-cs"/>
              </a:rPr>
              <a:t>– NAS xarici yaddaş qurğusuna bənzər olsa da, onun əsas fərqi yalnız bir fərdi kompüter deyil, bütöv şəbəkə üçün yaddaş sahəsi təmin etməsidir. Çox vaxt NAS məlumatların saxlanmasından daha çox imkan təklif edir.</a:t>
            </a:r>
          </a:p>
          <a:p>
            <a:pPr algn="l" rtl="0"/>
            <a:r>
              <a:rPr lang="az" sz="1200" b="0" i="0" u="none" kern="1200" baseline="0">
                <a:solidFill>
                  <a:schemeClr val="tx1"/>
                </a:solidFill>
                <a:effectLst/>
                <a:latin typeface="+mn-lt"/>
                <a:ea typeface="+mn-ea"/>
                <a:cs typeface="+mn-cs"/>
              </a:rPr>
              <a:t> NAS avtomatik endirmə serveri (məsələn, uTorrent), hətta kiçik veb-server kimi istifadə edilə bilər. Əksər NAS cihazları birdən artıq sərt diski ehtiva edir və  ‘RAID’ funksiyaları təklif edir.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Asılı olmayan sərt disklər massivi (RAID): məlumatların çoxsaylı yaddaş qurğularından istifadə vasitəsilə saxlanmasının  təşkili üsullarından biridir (data "konfiqurasiyası"). Məlumatlar ən yaxşı iş məhsuldarlığı və/və ya məlumatların etibarlılığının təmin edilməsi məqsədilə ayrı-ayrı disklərdə saxlanır. Əməliyyat sistemi RAID-dən vahid bir sərt disk kimi istifadə edir. RAID-ə giriş proqram təminatı və ya RAID nəzarət avadanlığı vasitəsilə nəzarət olunur və əlaqələndirilir. Avtonom RAID massivlərinə çox vaxt şəbəkə konfiqurasiyalarında rast gəlinir və onlar böyük həcmdə elektron sübut ehtiva edə bilər.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Şəbəkə keçiricisi – şəbəkə keçiricisi şəbəkə konsentratoru (hub) ilə çox bənzərdir. Keçiricilərdən əsas etibarilə şəbəkə cihazı qruplarını bir-birlərinə qoşmaq üçün istifadə edilir. Konsentratorlardan fərqli olaraq, onlar hansı MAC ünvanının hansı keçirici portundan istifadə etdiyini yadda saxlamaq üçün daxili verilənlər bazasından istifadə edirlər. Bu, verilənlər paketinin bütün qurğulara deyil, konkret bir qurğuya keçirilməsinə imkan verir.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Ruter – Poçt şöbəsindəki çeşidləyiciyə bənzəyir. Bu qurğu verilənlər paketinin təyinat yerini müəyyən edir, daha sonra paketi şəbəkə daxilində, həmin nöqtəyə ən yaxın növbəti  nöqtəyə göndərir. Ruter şəbəkələr arasında şlüzdə yerləşməli olsa da, internetə qoşulmuş olması mütləq deyil. Ruterlərdən adətən evlərdə evi geniş zolaqlı şəbəkəyə qoşmaq üçün istifadə edilir. Belə vəziyyətdə o çox vaxt keçirici, qoşulma nöqtəsi, brandmauer, ruter və şlüz kimi çıxış etməklə, eyni zamanda çoxsaylı məqsədlərə xidmət edir.</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1200" b="0" i="0" u="none" kern="1200" baseline="0">
                <a:solidFill>
                  <a:schemeClr val="tx1"/>
                </a:solidFill>
                <a:effectLst/>
                <a:latin typeface="+mn-lt"/>
                <a:ea typeface="+mn-ea"/>
                <a:cs typeface="+mn-cs"/>
              </a:rPr>
              <a:t>Brandmauer– icazəsiz girişin qarşısını alınması ilə şəbəkənin təhlükəsizliyini artırmaq üçün istifadə edilən aparat və ya proqram təminatı xidmətidir. Məsələn, brandmauer trafikin daxil olması üçün konfiqurasiya edilmiş portlar istisna olmaqla, şəbəkəyə çoxsaylı başqa portlar vasitəsilə giriş cəhdlərini aşkar edəcək və bloklayacaq şəkildə qurula bilər. Evlərdə daha çox proqram təminatı versiyalarına rast gəlirik, işgüzar mühitlərdə isə təhqiqatçının aparatlarla rastlaşmaq ehtimalı yüksəkdir. </a:t>
            </a:r>
          </a:p>
          <a:p>
            <a:pPr algn="l" rtl="0"/>
            <a:r>
              <a:rPr lang="az" sz="1200" b="0" i="0" u="none" kern="1200" baseline="0">
                <a:solidFill>
                  <a:schemeClr val="tx1"/>
                </a:solidFill>
                <a:effectLst/>
                <a:latin typeface="+mn-lt"/>
                <a:ea typeface="+mn-ea"/>
                <a:cs typeface="+mn-cs"/>
              </a:rPr>
              <a:t>Naqilsiz qoşulma nöqtəsi – Naqilsiz qoşulma nöqtələri naqilsiz LAN qurğularını şəbəkənin qalan hissəsinə birləşdirir. Cihazların sayı ikidən artıq olduqda, hər bir WLAN infrastrukturunun qoşulma qoşulma nöqtəsinə malik olması zəruridir. Müasir ruterlər çox vaxt qoşulma nöqtəsi funksiyasına malik olurlar. Kompüterin şəbəkə interfeys kartı, yaxud hətta mobil telefon qoşulma nöqtəsi kimi konfiqurasiya edilə bilər.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Yuxarıda sıralanan şəbəkə qurğuları fotoşəkillərdə göstərildiyi kimi avtonom qurğular olsa da, bir cihazdan çoxsaylı məqsədlər üçün istifadə ehtimalı da çox yüksəkdir.  Evdəki ruterlər çox vaxt modem, brandmauer, keçirici, qoşulma nöqtəsi və şəbəkəyə qoşulmuş yaddaş (NAS) sistemi kimi funksiya göstərir, o həmçinin virtual qapalı şəbəkə, e-poçt, kommutasiyalı veb-server kimi çıxış edə bilər və eyni zamanda qoşulma nöqtəsi imkanlarına malikdir </a:t>
            </a:r>
          </a:p>
          <a:p>
            <a:endParaRPr lang="az" sz="1200" kern="1200" dirty="0">
              <a:solidFill>
                <a:schemeClr val="tx1"/>
              </a:solidFill>
              <a:effectLst/>
              <a:latin typeface="+mn-lt"/>
              <a:ea typeface="+mn-ea"/>
              <a:cs typeface="+mn-cs"/>
            </a:endParaRP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11</a:t>
            </a:fld>
            <a:endParaRPr lang="az" altLang="en-US"/>
          </a:p>
        </p:txBody>
      </p:sp>
    </p:spTree>
    <p:extLst>
      <p:ext uri="{BB962C8B-B14F-4D97-AF65-F5344CB8AC3E}">
        <p14:creationId xmlns:p14="http://schemas.microsoft.com/office/powerpoint/2010/main" val="3144737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Növbəti slaydlarda qurğuların təsvirindən bu qurğularda mövcud ola biləcək elektron sübutların xüsusiyyətlərinin müzakirəsinə keçəcəyik.</a:t>
            </a:r>
            <a:endParaRPr lang="az"/>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12</a:t>
            </a:fld>
            <a:endParaRPr lang="az" altLang="en-US"/>
          </a:p>
        </p:txBody>
      </p:sp>
    </p:spTree>
    <p:extLst>
      <p:ext uri="{BB962C8B-B14F-4D97-AF65-F5344CB8AC3E}">
        <p14:creationId xmlns:p14="http://schemas.microsoft.com/office/powerpoint/2010/main" val="891839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Mütəxəssislər tərəfindən idarə edilmə: Hər bir elektron cihazın öz xüsusi xarakteristikası mövcuddur, ona görə də cihazın elektron sübutun saxlandığı yaddaşına giriş üçün xüsusi prosedurlara ciddi riayət edilməliir. Elektron sübutdan söhbət getdiyi hallarda ən əhəmiyyətli risklərdən birini sübutun bilməyərək dəyişdirilməsi təşkil edir. Bu, konkret dəyişikliklər, eləcə də təqsirləndirici və ya bəraət qazandırıcı sübutların təhrif edilib-edilmədiyi barədə şübhələr yaradır ki, bu da məhkəmədə qəbuledilənləklə əlaqədar problemlərə səbəb ola bilər.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Elektron sübut mənbələrinin sürətli qiymətləndirməsi: </a:t>
            </a:r>
            <a:r>
              <a:rPr lang="az" sz="1200" b="0" i="0" u="none" kern="1200" baseline="0">
                <a:solidFill>
                  <a:schemeClr val="tx1"/>
                </a:solidFill>
                <a:effectLst/>
                <a:latin typeface="+mn-lt"/>
                <a:ea typeface="+mn-ea"/>
                <a:cs typeface="+mn-cs"/>
              </a:rPr>
              <a:t>Yeni texnologiyalar çox sürətlə inkişaf edir və yalnız texnologiyaların özünü deyil, məzmunun ələ keçirilməsi və təhlili üçün tətbiq edilən prosedur və texnikaları da daim yeniləməyə ehtiyac var.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Düzgün prosedur, texnika və alətlərdən istifadə:</a:t>
            </a:r>
            <a:r>
              <a:rPr lang="az" sz="1200" b="0" i="0" u="none" kern="1200" baseline="0">
                <a:solidFill>
                  <a:schemeClr val="tx1"/>
                </a:solidFill>
                <a:effectLst/>
                <a:latin typeface="+mn-lt"/>
                <a:ea typeface="+mn-ea"/>
                <a:cs typeface="+mn-cs"/>
              </a:rPr>
              <a:t> Daha ənənəvi məhkəmə ekspertizası sahələrində olduğu kimi, kompüter texniki ekspertizasında da mütəxəssis biliklərindən əlavə, işin düzgün görülməsi, məsələn, qurğudan bütün ilkin informasiyanın götürülməsi üçün xüsusi alətlər tələb olunur. Adekvat texnika və alətlərdən istifadə, eyni zamanda götürülən informasiyanın sübut dəyərinin olması üçün prosedurların başqa mütəxəssislər tərəfindən izlənə və təkrarlana bilməsi mütləqdir.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Qəbuledilənlik:</a:t>
            </a:r>
            <a:r>
              <a:rPr lang="az" sz="1200" b="0" i="0" u="none" kern="1200" baseline="0">
                <a:solidFill>
                  <a:schemeClr val="tx1"/>
                </a:solidFill>
                <a:effectLst/>
                <a:latin typeface="+mn-lt"/>
                <a:ea typeface="+mn-ea"/>
                <a:cs typeface="+mn-cs"/>
              </a:rPr>
              <a:t> Son məqsəd əldə edilən və təhlil olunan sübutların məhkəmə işinin dəstəklənməsi üçün istifadə edilməsi olduğundan, elektron sübutlar məhkəmədə qəbul edilə bilmək üçün qüvvədə olan qanunvericiliyə və qabaqcıl təcrübələrə əsaslanan prosedurlara müvafiq qaydada əldə edilməlidir. Təfərrüatlar ölkə qanunvericiliyindən asılı olaraq dəyişsə də, ümumilikdə aşağıdakı əsas meyarlar nəzərə alınmalıdır.</a:t>
            </a:r>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Autentiklik Sübut materiallarını barəsində təhqiqat aparılan insidentlə əlaqələndirmək mümkün olmalıdır.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Bütövlük</a:t>
            </a:r>
            <a:r>
              <a:rPr lang="az" sz="1200" b="0" i="0" u="none" kern="1200" baseline="0">
                <a:solidFill>
                  <a:schemeClr val="tx1"/>
                </a:solidFill>
                <a:effectLst/>
                <a:latin typeface="+mn-lt"/>
                <a:ea typeface="+mn-ea"/>
                <a:cs typeface="+mn-cs"/>
              </a:rPr>
              <a:t>: Xüsusi bir perspektiv deyil, tam mənzərə əhatə olunmalıdır.</a:t>
            </a:r>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Etibarlılıq: Sübutların toplanması və sonradan idarə edilməsində onların autentikliyi və həqiqiliyi ilə əlaqədar şübhə yaradacaq heç nə olmamalıdır.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İnandırıcılıq:</a:t>
            </a:r>
            <a:r>
              <a:rPr lang="az" sz="1200" b="0" i="0" u="none" kern="1200" baseline="0">
                <a:solidFill>
                  <a:schemeClr val="tx1"/>
                </a:solidFill>
                <a:effectLst/>
                <a:latin typeface="+mn-lt"/>
                <a:ea typeface="+mn-ea"/>
                <a:cs typeface="+mn-cs"/>
              </a:rPr>
              <a:t> Sübutlar hakim və/və ya andlılar heyətinin üzvləri üçün inandırıcı və başa düşülən olmalıdır.</a:t>
            </a:r>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Proporsionallıq</a:t>
            </a:r>
            <a:r>
              <a:rPr lang="az" sz="1200" b="0" i="0" u="none" kern="1200" baseline="0">
                <a:solidFill>
                  <a:schemeClr val="tx1"/>
                </a:solidFill>
                <a:effectLst/>
                <a:latin typeface="+mn-lt"/>
                <a:ea typeface="+mn-ea"/>
                <a:cs typeface="+mn-cs"/>
              </a:rPr>
              <a:t>: proporsionallığın kompüter texniki ekspertizasına tətbiqi bütövlükdə təhqiqat prosesinin adekvat və məqsədəuyğun olması şərtini irəli sürür: konkret bir tədbirin istifadəsinin gətirdiyi fayda onun tərəfə və ya tərəflərə verə biləcəyi ziyandan üstün olmalıdır.</a:t>
            </a:r>
            <a:endParaRPr lang="az" sz="1200" kern="1200" dirty="0">
              <a:solidFill>
                <a:schemeClr val="tx1"/>
              </a:solidFill>
              <a:effectLst/>
              <a:latin typeface="+mn-lt"/>
              <a:ea typeface="+mn-ea"/>
              <a:cs typeface="+mn-cs"/>
            </a:endParaRPr>
          </a:p>
          <a:p>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13</a:t>
            </a:fld>
            <a:endParaRPr lang="az" altLang="en-US"/>
          </a:p>
        </p:txBody>
      </p:sp>
    </p:spTree>
    <p:extLst>
      <p:ext uri="{BB962C8B-B14F-4D97-AF65-F5344CB8AC3E}">
        <p14:creationId xmlns:p14="http://schemas.microsoft.com/office/powerpoint/2010/main" val="656858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14</a:t>
            </a:fld>
            <a:endParaRPr lang="az"/>
          </a:p>
        </p:txBody>
      </p:sp>
    </p:spTree>
    <p:extLst>
      <p:ext uri="{BB962C8B-B14F-4D97-AF65-F5344CB8AC3E}">
        <p14:creationId xmlns:p14="http://schemas.microsoft.com/office/powerpoint/2010/main" val="2423915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p:txBody>
      </p:sp>
      <p:sp>
        <p:nvSpPr>
          <p:cNvPr id="4" name="Slide Number Placeholder 3"/>
          <p:cNvSpPr>
            <a:spLocks noGrp="1"/>
          </p:cNvSpPr>
          <p:nvPr>
            <p:ph type="sldNum" sz="quarter" idx="5"/>
          </p:nvPr>
        </p:nvSpPr>
        <p:spPr/>
        <p:txBody>
          <a:bodyPr/>
          <a:lstStyle/>
          <a:p>
            <a:pPr algn="l" rtl="0"/>
            <a:fld id="{C517488A-2FD4-4187-AAA7-AE40009BFB6A}" type="slidenum">
              <a:rPr/>
              <a:pPr/>
              <a:t>15</a:t>
            </a:fld>
            <a:endParaRPr lang="az" altLang="en-US"/>
          </a:p>
        </p:txBody>
      </p:sp>
    </p:spTree>
    <p:extLst>
      <p:ext uri="{BB962C8B-B14F-4D97-AF65-F5344CB8AC3E}">
        <p14:creationId xmlns:p14="http://schemas.microsoft.com/office/powerpoint/2010/main" val="2629596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az" b="0" i="0" u="none" baseline="0"/>
              <a:t>Bu slayd bələdçinin qısa təqdimatını əks etdirir. Ölkədaxili təlimlərdə təlimçinin ölkədaxili qanunvericiliyi və mövcud ola biləcək hər hansı rəhbər sənədi təlimə daxil etməsi vacibdir.</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az" b="0" i="0" u="none" baseline="0"/>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az" b="0" i="0" u="none" baseline="0"/>
              <a:t> Milli normaların beynəlxalq miqyasda tətbiq edilənlərlə uyğunluğunun göstəricisi kimi milli rəhbər sənədlərlə, AŞ rəhbər sənədləri arasında müqayisə aparmaq tövsiyə edilir.</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az" b="0" i="0" u="none" baseline="0"/>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az" b="0" i="0" u="none" baseline="0"/>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az" dirty="0"/>
          </a:p>
          <a:p>
            <a:pPr marL="447675" indent="-447675" algn="just" rtl="0"/>
            <a:r>
              <a:rPr lang="az" b="0" i="0" u="none" baseline="0"/>
              <a:t>Bələdçi elektron sübutların götürülməli olduğu bütün hallara tətbiq edilə bilər.</a:t>
            </a:r>
          </a:p>
          <a:p>
            <a:pPr marL="447675" indent="-447675" algn="just" rtl="0"/>
            <a:r>
              <a:rPr lang="az" b="0" i="0" u="none" baseline="0"/>
              <a:t> </a:t>
            </a:r>
          </a:p>
          <a:p>
            <a:pPr marL="447675" indent="-447675" algn="just" rtl="0"/>
            <a:r>
              <a:rPr lang="az" b="0" i="0" u="none" baseline="0"/>
              <a:t>Hər bir ölkə bu sənəddə təklif edilən tədbirləri təfsir edən zaman öz hüquqi sənəd və qaydalarını nəzərə almalıdır.</a:t>
            </a:r>
          </a:p>
          <a:p>
            <a:pPr marL="447675" indent="-447675" algn="just" rtl="0"/>
            <a:endParaRPr lang="az" b="0" i="0" u="none" baseline="0"/>
          </a:p>
          <a:p>
            <a:pPr marL="447675" indent="-447675" algn="just" rtl="0"/>
            <a:r>
              <a:rPr lang="az" b="0" i="0" u="none" baseline="0"/>
              <a:t>Bundan başqa hər bir ölkə öz ekspert şöbəsinin əlaqə məlumatlarını əlavə etməlidir.</a:t>
            </a:r>
          </a:p>
          <a:p>
            <a:pPr marL="447675" indent="-447675" algn="just" rtl="0"/>
            <a:r>
              <a:rPr lang="az" b="0" i="0" u="none" baseline="0"/>
              <a:t> </a:t>
            </a:r>
          </a:p>
          <a:p>
            <a:pPr marL="447675" indent="-447675" algn="just" rtl="0"/>
            <a:r>
              <a:rPr lang="az" b="0" i="0" u="none" baseline="0"/>
              <a:t>Tövsiyə edilən prosedurları tətbiq etmək istəyən təşkilat və ya agentlik</a:t>
            </a:r>
          </a:p>
          <a:p>
            <a:pPr marL="447675" indent="-447675" algn="just" rtl="0"/>
            <a:r>
              <a:rPr lang="az" b="0" i="0" u="none" baseline="0"/>
              <a:t>öz daxili infrastrukturuna uyğun olaraq ayrı-ayrı addımlar/fəaliyyətlər üzrə cavabdehlikləri müəyyən etməlidir.</a:t>
            </a:r>
          </a:p>
          <a:p>
            <a:pPr marL="447675" indent="-447675" algn="just" rtl="0"/>
            <a:r>
              <a:rPr lang="az" b="0" i="0" u="none" baseline="0"/>
              <a:t> </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16</a:t>
            </a:fld>
            <a:endParaRPr lang="az" altLang="en-US"/>
          </a:p>
        </p:txBody>
      </p:sp>
    </p:spTree>
    <p:extLst>
      <p:ext uri="{BB962C8B-B14F-4D97-AF65-F5344CB8AC3E}">
        <p14:creationId xmlns:p14="http://schemas.microsoft.com/office/powerpoint/2010/main" val="2165624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lnSpc>
                <a:spcPct val="120000"/>
              </a:lnSpc>
            </a:pPr>
            <a:r>
              <a:rPr lang="az" b="1" i="0" u="none" baseline="0"/>
              <a:t>Ehtiyac: </a:t>
            </a:r>
            <a:r>
              <a:rPr lang="az" b="0" i="0" u="none" baseline="0"/>
              <a:t>Avropa Şurasının müxtəlif kibercinayətkarlıqla mübarizə layihələri çərçivəsində təşkil edilən çoxsaylı fəaliyyətlərdə iştirakçıların müraciətləri, o cümlədən Avropa İttifaqı ilə birlikdə həyata keçirilən, elektron sübutlarla əlaqədar rəhbər sənədlərə ehtiyac olduğuna işarə edən layihələr. </a:t>
            </a:r>
            <a:endParaRPr lang="az" dirty="0">
              <a:effectLst/>
            </a:endParaRPr>
          </a:p>
          <a:p>
            <a:pPr algn="just" rtl="0">
              <a:lnSpc>
                <a:spcPct val="120000"/>
              </a:lnSpc>
            </a:pPr>
            <a:endParaRPr lang="az" dirty="0">
              <a:effectLst/>
            </a:endParaRPr>
          </a:p>
          <a:p>
            <a:pPr algn="just" rtl="0"/>
            <a:r>
              <a:rPr lang="az" b="0" i="0" u="none" baseline="0"/>
              <a:t>Bu bələdçi işlərinin gedişində elektron sübut mənbələri ilə qarşılaşanlar və bu mənbələrdən əldə edilən informasiyadan ölkəsinin və ya başqa yurisdiksiyanın məhkəmə sistemində istifadə etmək niyyətində olan şəxslər üçündür. </a:t>
            </a:r>
          </a:p>
          <a:p>
            <a:pPr algn="just" rtl="0"/>
            <a:r>
              <a:rPr lang="az" b="0" i="0" u="none" baseline="0"/>
              <a:t>Bu bələdçiyə ölkələrin öz qanunvericilik, təcrübə və prosedurlarına əsasən uyğunlaşdıra və fərdiləşdirə biləcəyi şablon sənəd kimi baxılmalıdır.</a:t>
            </a:r>
          </a:p>
          <a:p>
            <a:pPr algn="just" rtl="0"/>
            <a:endParaRPr lang="az"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t>Bələdçi oxucuya istiqamət verəcək bəzi ümumi prinsipləri müəyyən edir. Bu prinsiplər elektron sübutlarla iş üzrə beynəlxalq qabaqcıl təcrübələrə uyğundur.  </a:t>
            </a:r>
            <a:endParaRPr lang="az" dirty="0"/>
          </a:p>
          <a:p>
            <a:pPr algn="just" rtl="0"/>
            <a:endParaRPr lang="az" dirty="0"/>
          </a:p>
          <a:p>
            <a:pPr algn="just" rtl="0">
              <a:lnSpc>
                <a:spcPct val="120000"/>
              </a:lnSpc>
            </a:pPr>
            <a:endParaRPr lang="az" dirty="0">
              <a:effectLst/>
            </a:endParaRP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17</a:t>
            </a:fld>
            <a:endParaRPr lang="az" altLang="en-US"/>
          </a:p>
        </p:txBody>
      </p:sp>
    </p:spTree>
    <p:extLst>
      <p:ext uri="{BB962C8B-B14F-4D97-AF65-F5344CB8AC3E}">
        <p14:creationId xmlns:p14="http://schemas.microsoft.com/office/powerpoint/2010/main" val="297339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Bu bələdçi kibercinayətkarlığa qarşı cavab tədbirlərini inkişaf etdirən, elektron sübutlarla iş üzrə qayda və protokolları müəyyən edən ölkələrin istifadəsi üçün hazırlanmışdır. </a:t>
            </a:r>
          </a:p>
          <a:p>
            <a:pPr algn="just" rtl="0"/>
            <a:r>
              <a:rPr lang="az" b="0" i="0" u="none" baseline="0"/>
              <a:t>Mövcud bələdçilərin çoxu hüquq-mühafizə icması üçün hazırlanmışdır. </a:t>
            </a:r>
          </a:p>
          <a:p>
            <a:pPr algn="just" rtl="0"/>
            <a:r>
              <a:rPr lang="az" b="0" i="0" u="none" baseline="0"/>
              <a:t>Bu bələdçi daha geniş auditoriya üçündür və auditoriyaya hakimlər, prokurorlar və ədalət sistemi daxilində çalışan özəl sektor təhqiqatçıları, hüquqşünaslar, notariuslar və kargüzarlar kimi şəxslər də daxildir.</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18</a:t>
            </a:fld>
            <a:endParaRPr lang="az" altLang="en-US"/>
          </a:p>
        </p:txBody>
      </p:sp>
    </p:spTree>
    <p:extLst>
      <p:ext uri="{BB962C8B-B14F-4D97-AF65-F5344CB8AC3E}">
        <p14:creationId xmlns:p14="http://schemas.microsoft.com/office/powerpoint/2010/main" val="1814126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Oxucu öz ölkəsinin elektron sübutlar və onların qəbuledilənliyi barədə qanunları ilə tam tanış olmalıdır. </a:t>
            </a:r>
          </a:p>
          <a:p>
            <a:pPr algn="l" rtl="0"/>
            <a:r>
              <a:rPr lang="az" b="0" i="0" u="none" baseline="0"/>
              <a:t>Milli qanunvericilik hər bir halda başlıca istinad mənbəyidir Bələdçidə yer verilən tövsiyələrin belə sübutlarla rəftarın praktiklik aspektləri baxımından milli qanunvericiliklə ziddiyyət təşkil etməsi gözlənilmir.</a:t>
            </a:r>
          </a:p>
          <a:p>
            <a:pPr algn="l" rtl="0"/>
            <a:r>
              <a:rPr lang="az" b="0" i="0" u="none" baseline="0"/>
              <a:t>Bələdçi elektron sübutlarla məşğul olan hər hansı şəxsə dəstəyin göstərilməsi məqsədilə xronoloji bölmələrə ayrılır. </a:t>
            </a:r>
          </a:p>
          <a:p>
            <a:pPr algn="just" rtl="0"/>
            <a:r>
              <a:rPr lang="az" b="0" i="0" u="none" baseline="0"/>
              <a:t>Bölmələr ilk növbədə potensial sübut mənbələrinin müəyyənləşdirilməsindən verilənlərin axtarışına və götürülməsinə (o cümlədən internetdən), təhlilinə, hazırlanmasına və sübut kimi təqdim edilməsinə qədər bütün mərhələləri əhatə edir. </a:t>
            </a:r>
          </a:p>
          <a:p>
            <a:pPr algn="just" rtl="0"/>
            <a:r>
              <a:rPr lang="az" b="0" i="0" u="none" baseline="0"/>
              <a:t>Daha sonra hüquq-mühafizə orqanlarının əməkdaşları, prokurorlar, hakimlər, özəl sektorda çalışan təhqiqatçılar, hüquqşünaslar, notariuslar və kargüzarlar üçün nəzərdə tutulan bölmələr başlayır.</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19</a:t>
            </a:fld>
            <a:endParaRPr lang="az" altLang="en-US"/>
          </a:p>
        </p:txBody>
      </p:sp>
    </p:spTree>
    <p:extLst>
      <p:ext uri="{BB962C8B-B14F-4D97-AF65-F5344CB8AC3E}">
        <p14:creationId xmlns:p14="http://schemas.microsoft.com/office/powerpoint/2010/main" val="4112098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Bu sessiya təbii fəsilələrin təmin edilməsi məqsədilə 5 hissəyə bölünəcək.</a:t>
            </a:r>
          </a:p>
          <a:p>
            <a:pPr algn="l" rtl="0"/>
            <a:r>
              <a:rPr lang="az" sz="1200" b="0" i="0" u="none" baseline="0"/>
              <a:t>İdeya kompüterin nə olduğunu – və ya bənzər xüsusiyyətləri olan internetə qoşula bilən qurğuların nə olduğunu təsvir etməkdən ibarətdir</a:t>
            </a:r>
          </a:p>
          <a:p>
            <a:pPr algn="l" rtl="0"/>
            <a:r>
              <a:rPr lang="az" sz="1200" b="0" i="0" u="none" baseline="0"/>
              <a:t>İnterneti və onun iş prinsipini təsvir etmək</a:t>
            </a:r>
          </a:p>
          <a:p>
            <a:pPr algn="l" rtl="0"/>
            <a:r>
              <a:rPr lang="az" sz="1200" b="0" i="0" u="none" baseline="0"/>
              <a:t>Sonra isə kompüterin internetə necə qoşulduğuna nəzər salmaq</a:t>
            </a:r>
          </a:p>
          <a:p>
            <a:pPr algn="l" rtl="0"/>
            <a:r>
              <a:rPr lang="az" sz="1200" b="0" i="0" u="none" baseline="0"/>
              <a:t>Sonra isə internetin özündə nə olduğuna nəzər salmaq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a:t>
            </a:fld>
            <a:endParaRPr lang="az"/>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Slayd bələdçinin quruluş və məzmununu vurğulayır</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20</a:t>
            </a:fld>
            <a:endParaRPr lang="az" altLang="en-US"/>
          </a:p>
        </p:txBody>
      </p:sp>
    </p:spTree>
    <p:extLst>
      <p:ext uri="{BB962C8B-B14F-4D97-AF65-F5344CB8AC3E}">
        <p14:creationId xmlns:p14="http://schemas.microsoft.com/office/powerpoint/2010/main" val="2776139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21</a:t>
            </a:fld>
            <a:endParaRPr lang="az">
              <a:solidFill>
                <a:prstClr val="black"/>
              </a:solidFill>
            </a:endParaRPr>
          </a:p>
        </p:txBody>
      </p:sp>
    </p:spTree>
    <p:extLst>
      <p:ext uri="{BB962C8B-B14F-4D97-AF65-F5344CB8AC3E}">
        <p14:creationId xmlns:p14="http://schemas.microsoft.com/office/powerpoint/2010/main" val="878230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strike="noStrike" kern="1200" baseline="0">
                <a:solidFill>
                  <a:schemeClr val="tx1"/>
                </a:solidFill>
                <a:latin typeface="+mn-lt"/>
                <a:ea typeface="+mn-ea"/>
                <a:cs typeface="+mn-cs"/>
              </a:rPr>
              <a:t>Təlimçi bunları təqdim etməli, daha sonra bəndlərlə göstərilən məqamları saymazdan əvvəl prinsipi tam oxumalıdır</a:t>
            </a:r>
          </a:p>
          <a:p>
            <a:endParaRPr lang="az" sz="1200" b="0" i="0" u="none" strike="noStrike" kern="1200" baseline="0" dirty="0">
              <a:solidFill>
                <a:schemeClr val="tx1"/>
              </a:solidFill>
              <a:latin typeface="+mn-lt"/>
              <a:ea typeface="+mn-ea"/>
              <a:cs typeface="+mn-cs"/>
            </a:endParaRPr>
          </a:p>
          <a:p>
            <a:pPr algn="l" rtl="0"/>
            <a:r>
              <a:rPr lang="az" sz="1200" b="0" i="0" u="none" strike="noStrike" kern="1200" baseline="0">
                <a:solidFill>
                  <a:schemeClr val="tx1"/>
                </a:solidFill>
                <a:latin typeface="+mn-lt"/>
                <a:ea typeface="+mn-ea"/>
                <a:cs typeface="+mn-cs"/>
              </a:rPr>
              <a:t>Bütün cinayət mühakimə icraatları təqsirləndirlən şəxsin günahının və ya günahsızlığının qərarlaşdırılması, mülki məhkəmə icraatları isə işin hallarının qərarlaşdırılması üçün sübutlara əsaslanırlar. Ənənəvi olaraq və tarixən sübutlar sənəd, fotoşəkil və s. kimi fiziki formalarda və şahid ifadələri formasında mövcud olmuşdur.</a:t>
            </a:r>
          </a:p>
          <a:p>
            <a:endParaRPr lang="az" sz="1200" b="0" i="0" u="none" strike="noStrike" kern="1200" baseline="0" dirty="0">
              <a:solidFill>
                <a:schemeClr val="tx1"/>
              </a:solidFill>
              <a:latin typeface="+mn-lt"/>
              <a:ea typeface="+mn-ea"/>
              <a:cs typeface="+mn-cs"/>
            </a:endParaRPr>
          </a:p>
          <a:p>
            <a:pPr algn="l" rtl="0"/>
            <a:r>
              <a:rPr lang="az" sz="1200" b="0" i="0" u="none" strike="noStrike" kern="1200" baseline="0">
                <a:solidFill>
                  <a:schemeClr val="tx1"/>
                </a:solidFill>
                <a:latin typeface="+mn-lt"/>
                <a:ea typeface="+mn-ea"/>
                <a:cs typeface="+mn-cs"/>
              </a:rPr>
              <a:t>Elektron sübutlar kompüterlər və periferik avadanlıqlar, kompüter şəbəkələri, mobil telefonlar, rəqəmsal kameralar və başqa portativ avadanlıqlar (yaddaş daşıyıcıları daxil olmaqla) kimi elektron avadanlıqlardan, eləcə də internetdən götürülür. Ona daxil olan informasiya müstəqil fiziki formaya malik deyil.</a:t>
            </a:r>
          </a:p>
          <a:p>
            <a:pPr algn="l" rtl="0"/>
            <a:endParaRPr lang="az" sz="1200" b="0" i="0" u="none" strike="noStrike" kern="1200" baseline="0">
              <a:solidFill>
                <a:schemeClr val="tx1"/>
              </a:solidFill>
              <a:latin typeface="+mn-lt"/>
              <a:ea typeface="+mn-ea"/>
              <a:cs typeface="+mn-cs"/>
            </a:endParaRPr>
          </a:p>
          <a:p>
            <a:endParaRPr lang="az" sz="1200" b="0" i="0" u="none" strike="noStrike" kern="1200" baseline="0" dirty="0">
              <a:solidFill>
                <a:schemeClr val="tx1"/>
              </a:solidFill>
              <a:latin typeface="+mn-lt"/>
              <a:ea typeface="+mn-ea"/>
              <a:cs typeface="+mn-cs"/>
            </a:endParaRPr>
          </a:p>
          <a:p>
            <a:pPr algn="l" rtl="0"/>
            <a:r>
              <a:rPr lang="az" sz="1200" b="0" i="0" u="none" strike="noStrike" kern="1200" baseline="0">
                <a:solidFill>
                  <a:schemeClr val="tx1"/>
                </a:solidFill>
                <a:latin typeface="+mn-lt"/>
                <a:ea typeface="+mn-ea"/>
                <a:cs typeface="+mn-cs"/>
              </a:rPr>
              <a:t>Lakin elektron sübut bir çox cəhətlərinə görə ənənəvi sübutdan fərqlənmir, belə ki, belə sübutu baxılmaq üçün məhkəməyə təqdim edən tərəf onun cinayət törədilən zaman olduğu ilə eyni halları və faktiki məlumatı əks etdirdiyini nümayiş etdirə bilməlidir. Başqa sözlə, onlar heç bir dəyişiklik, silinmə, əlavə və ya başqa əvəzlənmələrin baş vermədiyini (və ya belə bir ehtimalın olmadığını) nümayiş etdirə bilməlidirlər.</a:t>
            </a:r>
          </a:p>
          <a:p>
            <a:endParaRPr lang="az" sz="1200" b="0" i="0" u="none" strike="noStrike" kern="1200" baseline="0" dirty="0">
              <a:solidFill>
                <a:schemeClr val="tx1"/>
              </a:solidFill>
              <a:latin typeface="+mn-lt"/>
              <a:ea typeface="+mn-ea"/>
              <a:cs typeface="+mn-cs"/>
            </a:endParaRPr>
          </a:p>
          <a:p>
            <a:pPr algn="l" rtl="0"/>
            <a:r>
              <a:rPr lang="az" sz="1200" b="0" i="0" u="none" strike="noStrike" kern="1200" baseline="0">
                <a:solidFill>
                  <a:schemeClr val="tx1"/>
                </a:solidFill>
                <a:latin typeface="+mn-lt"/>
                <a:ea typeface="+mn-ea"/>
                <a:cs typeface="+mn-cs"/>
              </a:rPr>
              <a:t>Elektron formada saxlanan hər hansı verilən və məlumatın qeyri-maddi xarakteri onun manipulyasiya edilməsini asanlaşdırır və ənənəvi sübut formaları ilə müqayisədə dəyişikliklərə daha meyilli edir. Sübutların toxunulmazlığının təmin edilməsi məqsədilə belə verilənlərlə xüsusi üsulla rəftar edilməsi tələbi məhkəmə sistemi üçüm xüsusi çətinliklər yaradır.</a:t>
            </a:r>
          </a:p>
          <a:p>
            <a:pPr algn="l" rtl="0"/>
            <a:endParaRPr lang="az" sz="1200" b="0" i="0" u="none" strike="noStrike" kern="1200" baseline="0">
              <a:solidFill>
                <a:schemeClr val="tx1"/>
              </a:solidFill>
              <a:latin typeface="+mn-lt"/>
              <a:ea typeface="+mn-ea"/>
              <a:cs typeface="+mn-cs"/>
            </a:endParaRPr>
          </a:p>
          <a:p>
            <a:endParaRPr lang="az" sz="1200" b="0" i="0" u="none" strike="noStrike" kern="1200" baseline="0" dirty="0">
              <a:solidFill>
                <a:schemeClr val="tx1"/>
              </a:solidFill>
              <a:latin typeface="+mn-lt"/>
              <a:ea typeface="+mn-ea"/>
              <a:cs typeface="+mn-cs"/>
            </a:endParaRPr>
          </a:p>
          <a:p>
            <a:pPr algn="l" rtl="0"/>
            <a:r>
              <a:rPr lang="az" sz="1200" b="0" i="0" u="none" strike="noStrike" kern="1200" baseline="0">
                <a:solidFill>
                  <a:schemeClr val="tx1"/>
                </a:solidFill>
                <a:latin typeface="+mn-lt"/>
                <a:ea typeface="+mn-ea"/>
                <a:cs typeface="+mn-cs"/>
              </a:rPr>
              <a:t>Xüsusi xarakteristikası nəzərə alınmaqla elektron sübuta aşağıdakı kimi tərif verilə bilər:</a:t>
            </a:r>
          </a:p>
          <a:p>
            <a:pPr algn="l" rtl="0"/>
            <a:r>
              <a:rPr lang="az" sz="1200" b="0" i="0" u="none" strike="noStrike" kern="1200" baseline="0">
                <a:solidFill>
                  <a:schemeClr val="tx1"/>
                </a:solidFill>
                <a:latin typeface="+mn-lt"/>
                <a:ea typeface="+mn-ea"/>
                <a:cs typeface="+mn-cs"/>
              </a:rPr>
              <a:t>Sonradan məhkəmə icraatında mübahisə edilən faktın düzgün və ya yanlış olduğunun sübuta yetirilməsi üçün zəruri ola biləcək, rəqəmsal formada yaradılmış, saxlanan və ya ötürülən hər hansı məlumat</a:t>
            </a:r>
          </a:p>
          <a:p>
            <a:pPr algn="l" rtl="0"/>
            <a:endParaRPr lang="az" dirty="0"/>
          </a:p>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t>22</a:t>
            </a:fld>
            <a:endParaRPr lang="az" altLang="en-US"/>
          </a:p>
        </p:txBody>
      </p:sp>
    </p:spTree>
    <p:extLst>
      <p:ext uri="{BB962C8B-B14F-4D97-AF65-F5344CB8AC3E}">
        <p14:creationId xmlns:p14="http://schemas.microsoft.com/office/powerpoint/2010/main" val="1300747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0">
              <a:lnSpc>
                <a:spcPct val="120000"/>
              </a:lnSpc>
            </a:pPr>
            <a:r>
              <a:rPr lang="az" b="0" i="0" u="none" baseline="0"/>
              <a:t>Elektron qurğular və verilənlərlə iş zamanı onlar dəyişdirilməməlidir. Məsul şəxs hadisə yerindən götürülən materialların bütövlüyünə və beləliklə, məhkəmə ekspertizası zəncirin başladılmasına görə cavabdehdir.</a:t>
            </a:r>
            <a:endParaRPr lang="az" dirty="0"/>
          </a:p>
          <a:p>
            <a:pPr lvl="0" algn="just" rtl="0">
              <a:lnSpc>
                <a:spcPct val="120000"/>
              </a:lnSpc>
            </a:pPr>
            <a:r>
              <a:rPr lang="az" b="0" i="0" u="none" baseline="0"/>
              <a:t>Potensial sübutların itkisinin qarşısının alınması məqsədilə "işlək vəziyyətdəki" kompüter sistemindəki verilənlərə daxil olmaq qərarının veriləcəyi vəziyyətlər yarana bilər. Bu giriş ixtisaslaşmış şəxs tərəfindən verilənlərə ən az təsir edəcək şəkildə həyata keçirilməlidir. Bu fəaliyyət istiqaməti zəruri hesab edildikdə, 2-5-ci prinsiplər nəzərə alınmalıdır.</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23</a:t>
            </a:fld>
            <a:endParaRPr lang="az" altLang="en-US"/>
          </a:p>
        </p:txBody>
      </p:sp>
    </p:spTree>
    <p:extLst>
      <p:ext uri="{BB962C8B-B14F-4D97-AF65-F5344CB8AC3E}">
        <p14:creationId xmlns:p14="http://schemas.microsoft.com/office/powerpoint/2010/main" val="2497248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0">
              <a:lnSpc>
                <a:spcPct val="120000"/>
              </a:lnSpc>
            </a:pPr>
            <a:r>
              <a:rPr lang="az" b="0" i="0" u="none" baseline="0"/>
              <a:t>Üçüncü tərəfin ilkin müdaxilə edən şəxsin hadisə yerindəki addımlarını təkrar edə bilməsi, eləcə də məhkəmədə sübut mahiyyətini təmin etmək məqsədilə bütün fəaliyyətləri dəqiqliklə qeyd etmək mütləqdir. Elektron sübutların götürülməsi, saxlanması, daşınması və ya elektron sübutlara daxilolma ilə əlaqədar bütün fəaliyyətlər tam sənədləşdirilməli, mühafizə olunmalı və nəzərdən keçirilə bilməlidir.</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24</a:t>
            </a:fld>
            <a:endParaRPr lang="az" altLang="en-US"/>
          </a:p>
        </p:txBody>
      </p:sp>
    </p:spTree>
    <p:extLst>
      <p:ext uri="{BB962C8B-B14F-4D97-AF65-F5344CB8AC3E}">
        <p14:creationId xmlns:p14="http://schemas.microsoft.com/office/powerpoint/2010/main" val="2124929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0">
              <a:lnSpc>
                <a:spcPct val="120000"/>
              </a:lnSpc>
            </a:pPr>
            <a:r>
              <a:rPr lang="az" b="0" i="0" u="none" baseline="0"/>
              <a:t>Elektron sübutların axtarışını və ələ keçirilməsini əhatə edən istintaqlarda kənardan dəvət edilmiş mütəxəssislərlə məsləhətləşək zəruridir. Kənardan dəvət edilmiş bütün mütəxəssislər bu sənəddə və bənzər müvafiq sənədlərdə müəyyən edilmiş prinsiplərlə tanış olmalıdırlar. Mütəxəssis aşağıdakı xüsusiyyətlərə malik olmalıdır:</a:t>
            </a:r>
            <a:endParaRPr lang="az" dirty="0"/>
          </a:p>
          <a:p>
            <a:pPr lvl="1" algn="just" rtl="0">
              <a:lnSpc>
                <a:spcPct val="120000"/>
              </a:lnSpc>
            </a:pPr>
            <a:r>
              <a:rPr lang="az" b="0" i="0" u="none" baseline="0"/>
              <a:t>Sahə üzrə zəruri mütəxəssis biliyi və səriştəsi,</a:t>
            </a:r>
            <a:endParaRPr lang="az" dirty="0"/>
          </a:p>
          <a:p>
            <a:pPr lvl="1" algn="just" rtl="0">
              <a:lnSpc>
                <a:spcPct val="120000"/>
              </a:lnSpc>
            </a:pPr>
            <a:r>
              <a:rPr lang="az" b="0" i="0" u="none" baseline="0"/>
              <a:t>Zəruri istintaq bilgisi,</a:t>
            </a:r>
            <a:endParaRPr lang="az" dirty="0"/>
          </a:p>
          <a:p>
            <a:pPr lvl="1" algn="just" rtl="0">
              <a:lnSpc>
                <a:spcPct val="120000"/>
              </a:lnSpc>
            </a:pPr>
            <a:r>
              <a:rPr lang="az" b="0" i="0" u="none" baseline="0"/>
              <a:t>Sözügedən məsələ ilə bağlı zəruri biliklər</a:t>
            </a:r>
            <a:endParaRPr lang="az" dirty="0"/>
          </a:p>
          <a:p>
            <a:pPr lvl="1" algn="just" rtl="0">
              <a:lnSpc>
                <a:spcPct val="120000"/>
              </a:lnSpc>
            </a:pPr>
            <a:r>
              <a:rPr lang="az" b="0" i="0" u="none" baseline="0"/>
              <a:t>Zəruri hüquqi bilik,</a:t>
            </a:r>
            <a:endParaRPr lang="az" dirty="0"/>
          </a:p>
          <a:p>
            <a:pPr lvl="1" algn="just" rtl="0">
              <a:lnSpc>
                <a:spcPct val="120000"/>
              </a:lnSpc>
            </a:pPr>
            <a:r>
              <a:rPr lang="az" b="0" i="0" u="none" baseline="0"/>
              <a:t>Müvafiq ünsiyyət bacarıqları (həm yazılı, həm şifahi izahatlar üçün)</a:t>
            </a:r>
            <a:endParaRPr lang="az" dirty="0"/>
          </a:p>
          <a:p>
            <a:pPr lvl="1" algn="just" rtl="0">
              <a:lnSpc>
                <a:spcPct val="120000"/>
              </a:lnSpc>
            </a:pPr>
            <a:r>
              <a:rPr lang="az" b="0" i="0" u="none" baseline="0"/>
              <a:t>Zəruri müvafiq dil bacarıqları</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25</a:t>
            </a:fld>
            <a:endParaRPr lang="az" altLang="en-US"/>
          </a:p>
        </p:txBody>
      </p:sp>
    </p:spTree>
    <p:extLst>
      <p:ext uri="{BB962C8B-B14F-4D97-AF65-F5344CB8AC3E}">
        <p14:creationId xmlns:p14="http://schemas.microsoft.com/office/powerpoint/2010/main" val="1508028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İlk müdaxilə edən şəxsin elektron sübutları toplamasının və/və ya elektron qurğularda və ya rəqəmsal yaddaş daşıyıcılarında saxlanan orijinal verilənlərə daxil olmasının zəruri olduğu istisna hallarda, ilk müdaxilə edən şəxs bu işi düzgün yerinə yetirmək, addımlarının məqsədəuyğunluğunu və nəticələrini izah edə bilmək üçün təlim keçmiş olmalıdır.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26</a:t>
            </a:fld>
            <a:endParaRPr lang="az" altLang="en-US"/>
          </a:p>
        </p:txBody>
      </p:sp>
    </p:spTree>
    <p:extLst>
      <p:ext uri="{BB962C8B-B14F-4D97-AF65-F5344CB8AC3E}">
        <p14:creationId xmlns:p14="http://schemas.microsoft.com/office/powerpoint/2010/main" val="774174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Hər bir Üzv Dövlət bu sənəddə təklif edilən tədbirləri təfsir edən zaman öz hüquqi sənəd və qaydalarını nəzərə almalıdır. </a:t>
            </a:r>
            <a:endParaRPr lang="az" dirty="0"/>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27</a:t>
            </a:fld>
            <a:endParaRPr lang="az" altLang="en-US"/>
          </a:p>
        </p:txBody>
      </p:sp>
    </p:spTree>
    <p:extLst>
      <p:ext uri="{BB962C8B-B14F-4D97-AF65-F5344CB8AC3E}">
        <p14:creationId xmlns:p14="http://schemas.microsoft.com/office/powerpoint/2010/main" val="1596233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28</a:t>
            </a:fld>
            <a:endParaRPr lang="az">
              <a:solidFill>
                <a:prstClr val="black"/>
              </a:solidFill>
            </a:endParaRPr>
          </a:p>
        </p:txBody>
      </p:sp>
    </p:spTree>
    <p:extLst>
      <p:ext uri="{BB962C8B-B14F-4D97-AF65-F5344CB8AC3E}">
        <p14:creationId xmlns:p14="http://schemas.microsoft.com/office/powerpoint/2010/main" val="3187053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1" hangingPunct="1">
              <a:buFontTx/>
              <a:buNone/>
            </a:pPr>
            <a:r>
              <a:rPr lang="az" b="0" i="0" u="none" baseline="0">
                <a:latin typeface="Calibri" charset="0"/>
              </a:rPr>
              <a:t>Bu qərar hadisə yerində qətiləşməlidir (vəziyyət daha aydın qiymətləndirilə bilir)</a:t>
            </a:r>
          </a:p>
          <a:p>
            <a:pPr marL="0" indent="0" algn="l" rtl="0" eaLnBrk="1" hangingPunct="1">
              <a:buFontTx/>
              <a:buNone/>
            </a:pPr>
            <a:r>
              <a:rPr lang="az" b="0" i="0" u="none" baseline="0">
                <a:latin typeface="Calibri" charset="0"/>
              </a:rPr>
              <a:t>Lakin, nə qədər məlumata malik olsaq, bir o qədər yaxşıdır, xüsusilə qeyri-adi vəziyyətlərdə səni nəyin gözlədiyini bilmək faydalıdır</a:t>
            </a:r>
          </a:p>
          <a:p>
            <a:pPr marL="0" indent="0" algn="l" rtl="0" eaLnBrk="1" hangingPunct="1">
              <a:buFontTx/>
              <a:buNone/>
            </a:pPr>
            <a:endParaRPr lang="az" dirty="0">
              <a:latin typeface="Calibri" charset="0"/>
            </a:endParaRPr>
          </a:p>
          <a:p>
            <a:pPr marL="0" indent="0" algn="l" rtl="0" eaLnBrk="1" hangingPunct="1">
              <a:buFontTx/>
              <a:buNone/>
            </a:pPr>
            <a:r>
              <a:rPr lang="az" b="0" i="0" u="none" baseline="0">
                <a:latin typeface="Calibri" charset="0"/>
              </a:rPr>
              <a:t>1-cisi sadədir – adi müsadirə və təqdim edilmə</a:t>
            </a:r>
          </a:p>
          <a:p>
            <a:pPr marL="0" indent="0" algn="l" rtl="0" eaLnBrk="1" hangingPunct="1">
              <a:buFontTx/>
              <a:buNone/>
            </a:pPr>
            <a:r>
              <a:rPr lang="az" b="0" i="0" u="none" baseline="0">
                <a:latin typeface="Calibri" charset="0"/>
              </a:rPr>
              <a:t>2-cisi daha mürəkkəbdir – daha çox mütəxəssis biliyi tələb oluna bilər</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30</a:t>
            </a:fld>
            <a:endParaRPr lang="az" altLang="en-US"/>
          </a:p>
        </p:txBody>
      </p:sp>
    </p:spTree>
    <p:extLst>
      <p:ext uri="{BB962C8B-B14F-4D97-AF65-F5344CB8AC3E}">
        <p14:creationId xmlns:p14="http://schemas.microsoft.com/office/powerpoint/2010/main" val="4287381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Məqsəd çox genişdir – çox texniki təsvirlərə yol vermədən məlumatlandırıcı icmal təqdim etmək </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a:t>
            </a:fld>
            <a:endParaRPr lang="az"/>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1" hangingPunct="1">
              <a:buFontTx/>
              <a:buNone/>
            </a:pPr>
            <a:r>
              <a:rPr lang="az" sz="1200" b="0" i="0" u="none" kern="1200" baseline="0">
                <a:solidFill>
                  <a:schemeClr val="tx1"/>
                </a:solidFill>
                <a:effectLst/>
                <a:latin typeface="+mn-lt"/>
                <a:ea typeface="+mn-ea"/>
                <a:cs typeface="+mn-cs"/>
              </a:rPr>
              <a:t>Cinayət yerində elektron sübutların olduğu bilinirsə və ya belə bir şübhə mövcuddursa, axtarış komandasına bu funksiya üzrə xüsusi təlim keçmiş şəxslər və zəruri olarsa, müstəqil mütəxəssislər daxil olmalıdır. </a:t>
            </a:r>
          </a:p>
          <a:p>
            <a:pPr marL="0" indent="0" algn="l" rtl="0" eaLnBrk="1" hangingPunct="1">
              <a:buFontTx/>
              <a:buNone/>
            </a:pPr>
            <a:r>
              <a:rPr lang="az" sz="1200" b="0" i="0" u="none" kern="1200" baseline="0">
                <a:solidFill>
                  <a:schemeClr val="tx1"/>
                </a:solidFill>
                <a:effectLst/>
                <a:latin typeface="+mn-lt"/>
                <a:ea typeface="+mn-ea"/>
                <a:cs typeface="+mn-cs"/>
              </a:rPr>
              <a:t>Sistem kənar şirkət və ya administrator tərəfindən idarə edilirsə və ya sistemə texniki qulluq belə şirkət və ya administrator tərəfindən həyata keçirilirsə, təhqiqatçı onları şahid-ekspert kimi dəvət etmək haqqında düşünə bilər (əlbəttə, əgər o, şübhəli hesab olunmursa və ya başqa maraq toqquşmasının tərəfi deyilsə). </a:t>
            </a:r>
          </a:p>
          <a:p>
            <a:pPr marL="0" indent="0" algn="l" rtl="0" eaLnBrk="1" hangingPunct="1">
              <a:buFontTx/>
              <a:buNone/>
            </a:pPr>
            <a:r>
              <a:rPr lang="az" sz="1200" b="0" i="0" u="none" kern="1200" baseline="0">
                <a:solidFill>
                  <a:schemeClr val="tx1"/>
                </a:solidFill>
                <a:effectLst/>
                <a:latin typeface="+mn-lt"/>
                <a:ea typeface="+mn-ea"/>
                <a:cs typeface="+mn-cs"/>
              </a:rPr>
              <a:t>Elektron sübutlarla işləyənlər (ideal hallarda iştirak edən hər kəs) belə sübutların potensial mənbələrinin müəyyən edilməsində və toplanmasında baza təlim keçmiş olmalıdırlar. </a:t>
            </a:r>
          </a:p>
          <a:p>
            <a:pPr marL="0" indent="0" algn="l" rtl="0" eaLnBrk="1" hangingPunct="1">
              <a:buFontTx/>
              <a:buNone/>
            </a:pPr>
            <a:r>
              <a:rPr lang="az" sz="1200" b="0" i="0" u="none" kern="1200" baseline="0">
                <a:solidFill>
                  <a:schemeClr val="tx1"/>
                </a:solidFill>
                <a:effectLst/>
                <a:latin typeface="+mn-lt"/>
                <a:ea typeface="+mn-ea"/>
                <a:cs typeface="+mn-cs"/>
              </a:rPr>
              <a:t>Mümkün olduqca, elektron sübutların götürülməsinin həvalə edildiyi hər bir qrupa azı iki əməkdaş daxil olmalıdır ki, hər bir addımın iki şahidi ola bilsin. </a:t>
            </a:r>
          </a:p>
          <a:p>
            <a:pPr marL="0" indent="0" algn="l" rtl="0" eaLnBrk="1" hangingPunct="1">
              <a:buFontTx/>
              <a:buNone/>
            </a:pPr>
            <a:r>
              <a:rPr lang="az" sz="1200" b="0" i="0" u="none" kern="1200" baseline="0">
                <a:solidFill>
                  <a:schemeClr val="tx1"/>
                </a:solidFill>
                <a:effectLst/>
                <a:latin typeface="+mn-lt"/>
                <a:ea typeface="+mn-ea"/>
                <a:cs typeface="+mn-cs"/>
              </a:rPr>
              <a:t>Bütün komanda üzvləri elektron, eləcə də başqa fiziki  sübutlarla iş zamanı tətbiq edilən prinsiplərdən xəbərdar olmalıdırlar. Onlar xüsusi tədbirlərdən xəbərdar olmalıdırlar (məsələn, elektron cihazlardan barmaq izlərini götürmək üçün alüminium tozundan istifadə edilə bilməz). </a:t>
            </a:r>
          </a:p>
          <a:p>
            <a:pPr marL="0" indent="0" algn="l" rtl="0" eaLnBrk="1" hangingPunct="1">
              <a:buFontTx/>
              <a:buNone/>
            </a:pPr>
            <a:r>
              <a:rPr lang="az" sz="1200" b="0" i="0" u="none" kern="1200" baseline="0">
                <a:solidFill>
                  <a:schemeClr val="tx1"/>
                </a:solidFill>
                <a:effectLst/>
                <a:latin typeface="+mn-lt"/>
                <a:ea typeface="+mn-ea"/>
                <a:cs typeface="+mn-cs"/>
              </a:rPr>
              <a:t>Onlar həmçinin müəyyən vəziyyətlərdə mütəxəssislə əlaqə saxlamalı olduqlarını və axtarışa mütəxəssis cəlb etmədikdləri halda onların əlaqə məlumatlarını hazır saxlamalı olduqlarını bilməlidirlər.</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31</a:t>
            </a:fld>
            <a:endParaRPr lang="az" altLang="en-US"/>
          </a:p>
        </p:txBody>
      </p:sp>
    </p:spTree>
    <p:extLst>
      <p:ext uri="{BB962C8B-B14F-4D97-AF65-F5344CB8AC3E}">
        <p14:creationId xmlns:p14="http://schemas.microsoft.com/office/powerpoint/2010/main" val="1703759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Kompüter-texniki ekspertizası çox mürəkkəb olduğuna və çoxsaylı müxtəlif sahələri əhatə etdiyinə görə kompüter-texniki ekspertizası mütəxəssisi elektron sübutların yalnız bir sahəsində ixtisaslaşmalıdır. Bu o deməkdir ki, təhqiqatçı və ya prokuror bəzən konkret texniki vəziyyətlərdə yardım üçün rəqəmsal texnologiya mütəxəssisinin xidmətlərinə ehtiyac duya bilər.  Mütəxəssis seçilən zaman nüfuzlu təhsil və ya peşə təşkilatı tərəfindən verilmiş müəyyən rəsmi akkreditasiyaya istinad etmək faydalı ola bilər.   Akkreditasiya müəyyən təhsil səviyyəsini təmsil edir və məhkəmədə peşəkar hazırlıq yoxlanan zaman səriştəlilik barədə müstəqil qiymətləndirmə təmin edir. Bənzər qaydada nüfuzlu və tanınmış elmi resenziya jurnallarında nəşr təcrübəsi, məhkəmə işlərində və peşəkar nüfuzda təcrübə - bütün bunlar etimadi yüksəltməyə kömək edir.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Seçim prosesi sistemsiz deyil, əksinə ən əvvəldən etibarən aktiv və strukturlu olmalıdır. Kompüter cinayətləri ilə mübarizə bölmələri seçim meyarları ilə bağlı əlavə məsləhət təklif edə bilər, lakin aşağıdakı meyarlar daxili məsləhətçi-şahidin dəyərini və nüfuzunu müəyyənləşdirməyə kömək edə bilər.  </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Mütəxəssis bacarıqları</a:t>
            </a:r>
          </a:p>
          <a:p>
            <a:pPr algn="l" rtl="0"/>
            <a:r>
              <a:rPr lang="az" sz="1200" b="0" i="0" u="none" kern="1200" baseline="0">
                <a:solidFill>
                  <a:schemeClr val="tx1"/>
                </a:solidFill>
                <a:effectLst/>
                <a:latin typeface="+mn-lt"/>
                <a:ea typeface="+mn-ea"/>
                <a:cs typeface="+mn-cs"/>
              </a:rPr>
              <a:t>a. Müvafiq elmi və peşəkar ixtisaslaşma və akkreditasiya;</a:t>
            </a:r>
          </a:p>
          <a:p>
            <a:pPr algn="l" rtl="0"/>
            <a:r>
              <a:rPr lang="az" sz="1200" b="0" i="0" u="none" kern="1200" baseline="0">
                <a:solidFill>
                  <a:schemeClr val="tx1"/>
                </a:solidFill>
                <a:effectLst/>
                <a:latin typeface="+mn-lt"/>
                <a:ea typeface="+mn-ea"/>
                <a:cs typeface="+mn-cs"/>
              </a:rPr>
              <a:t>b. Onun sözügedən işə müvafiq bacarıqları;</a:t>
            </a:r>
          </a:p>
          <a:p>
            <a:pPr algn="l" rtl="0"/>
            <a:r>
              <a:rPr lang="az" sz="1200" b="0" i="0" u="none" kern="1200" baseline="0">
                <a:solidFill>
                  <a:schemeClr val="tx1"/>
                </a:solidFill>
                <a:effectLst/>
                <a:latin typeface="+mn-lt"/>
                <a:ea typeface="+mn-ea"/>
                <a:cs typeface="+mn-cs"/>
              </a:rPr>
              <a:t>c. Hər hansı müvafiq ixtisaslaşmış peşə təşkilatı və ya assosiasiyasında iştirak;</a:t>
            </a:r>
          </a:p>
          <a:p>
            <a:pPr algn="l" rtl="0"/>
            <a:r>
              <a:rPr lang="az" sz="1200" b="0" i="0" u="none" kern="1200" baseline="0">
                <a:solidFill>
                  <a:schemeClr val="tx1"/>
                </a:solidFill>
                <a:effectLst/>
                <a:latin typeface="+mn-lt"/>
                <a:ea typeface="+mn-ea"/>
                <a:cs typeface="+mn-cs"/>
              </a:rPr>
              <a:t>d. Tələb olunan sahədə fəaliyyətinə görə tanınan reputasiya (məsələn, mütəxəssis gördüyü işə görə mükafata layiq görülübmü?).</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Mütəxəssis təcrübəsi</a:t>
            </a:r>
          </a:p>
          <a:p>
            <a:pPr algn="l" rtl="0"/>
            <a:r>
              <a:rPr lang="az" sz="1200" b="0" i="0" u="none" kern="1200" baseline="0">
                <a:solidFill>
                  <a:schemeClr val="tx1"/>
                </a:solidFill>
                <a:effectLst/>
                <a:latin typeface="+mn-lt"/>
                <a:ea typeface="+mn-ea"/>
                <a:cs typeface="+mn-cs"/>
              </a:rPr>
              <a:t>a. Bu cür işdə təcrübə və təcrübənin müddəti;</a:t>
            </a:r>
          </a:p>
          <a:p>
            <a:pPr algn="l" rtl="0"/>
            <a:r>
              <a:rPr lang="az" sz="1200" b="0" i="0" u="none" kern="1200" baseline="0">
                <a:solidFill>
                  <a:schemeClr val="tx1"/>
                </a:solidFill>
                <a:effectLst/>
                <a:latin typeface="+mn-lt"/>
                <a:ea typeface="+mn-ea"/>
                <a:cs typeface="+mn-cs"/>
              </a:rPr>
              <a:t>b. Nail olunan səviyyə və təcrübə;</a:t>
            </a:r>
          </a:p>
          <a:p>
            <a:pPr algn="l" rtl="0"/>
            <a:r>
              <a:rPr lang="az" sz="1200" b="0" i="0" u="none" kern="1200" baseline="0">
                <a:solidFill>
                  <a:schemeClr val="tx1"/>
                </a:solidFill>
                <a:effectLst/>
                <a:latin typeface="+mn-lt"/>
                <a:ea typeface="+mn-ea"/>
                <a:cs typeface="+mn-cs"/>
              </a:rPr>
              <a:t>c. Onun cəlb olunduğu məhkəmə işlərinin sayı;</a:t>
            </a:r>
          </a:p>
          <a:p>
            <a:pPr algn="l" rtl="0"/>
            <a:r>
              <a:rPr lang="az" sz="1200" b="0" i="0" u="none" kern="1200" baseline="0">
                <a:solidFill>
                  <a:schemeClr val="tx1"/>
                </a:solidFill>
                <a:effectLst/>
                <a:latin typeface="+mn-lt"/>
                <a:ea typeface="+mn-ea"/>
                <a:cs typeface="+mn-cs"/>
              </a:rPr>
              <a:t>d. Mütəxəssislərin cəlb olunduğu işlərin növü və mürəkkkəbliyi;</a:t>
            </a:r>
          </a:p>
          <a:p>
            <a:pPr algn="l" rtl="0"/>
            <a:r>
              <a:rPr lang="az" sz="1200" b="0" i="0" u="none" kern="1200" baseline="0">
                <a:solidFill>
                  <a:schemeClr val="tx1"/>
                </a:solidFill>
                <a:effectLst/>
                <a:latin typeface="+mn-lt"/>
                <a:ea typeface="+mn-ea"/>
                <a:cs typeface="+mn-cs"/>
              </a:rPr>
              <a:t>e. Təcrübə səviyyəsi və keyfiyyətini sübuta yetirmək üçün dəlillər (məsələn, nüfuzlu bir tədbirdə məruzəçi kimi iştirak; nüfuzlu elmi jurnallarda dərc edilmək, ixtisasa uyğun rəsmi və fəxri mükafatlar).</a:t>
            </a:r>
          </a:p>
          <a:p>
            <a:pPr algn="l" rtl="0"/>
            <a:endParaRPr lang="az" sz="1200" b="0" i="0" u="none" kern="1200" baseline="0">
              <a:solidFill>
                <a:schemeClr val="tx1"/>
              </a:solidFill>
              <a:effectLst/>
              <a:latin typeface="+mn-lt"/>
              <a:ea typeface="+mn-ea"/>
              <a:cs typeface="+mn-cs"/>
            </a:endParaRP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Təhqiqat barədə biliklər</a:t>
            </a:r>
          </a:p>
          <a:p>
            <a:pPr algn="l" rtl="0"/>
            <a:r>
              <a:rPr lang="az" sz="1200" b="0" i="0" u="none" kern="1200" baseline="0">
                <a:solidFill>
                  <a:schemeClr val="tx1"/>
                </a:solidFill>
                <a:effectLst/>
                <a:latin typeface="+mn-lt"/>
                <a:ea typeface="+mn-ea"/>
                <a:cs typeface="+mn-cs"/>
              </a:rPr>
              <a:t>İstintaqın xarakterini, məxfilik, müvafiqlik, eləcə də məlumat, kəşfiyyat və sübut arasındakı fərq baxımından ehtiyaclarını başa düşmək. </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Kontekst bilgisi</a:t>
            </a:r>
          </a:p>
          <a:p>
            <a:pPr algn="l" rtl="0"/>
            <a:r>
              <a:rPr lang="az" sz="1200" b="0" i="0" u="none" kern="1200" baseline="0">
                <a:solidFill>
                  <a:schemeClr val="tx1"/>
                </a:solidFill>
                <a:effectLst/>
                <a:latin typeface="+mn-lt"/>
                <a:ea typeface="+mn-ea"/>
                <a:cs typeface="+mn-cs"/>
              </a:rPr>
              <a:t>Polis və hüquq sistemində yanaşmalar, dil, fəlsəfə, təcrübə və rollar arasında mövcud fərqlər haqqında anlayış, informasiya texnologiyaları ilə bağlı zəruri texniki biliklər, eləcə də geniş mənada ehtimal konsepsiyası ilə tanışlıq, elmi sübut və hüquqi sübut arasındakı fərqi bilmək.</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Hüquqi bilik</a:t>
            </a:r>
          </a:p>
          <a:p>
            <a:pPr algn="l" rtl="0"/>
            <a:r>
              <a:rPr lang="az" sz="1200" b="0" i="0" u="none" kern="1200" baseline="0">
                <a:solidFill>
                  <a:schemeClr val="tx1"/>
                </a:solidFill>
                <a:effectLst/>
                <a:latin typeface="+mn-lt"/>
                <a:ea typeface="+mn-ea"/>
                <a:cs typeface="+mn-cs"/>
              </a:rPr>
              <a:t>Qanunun aşağıdakılarla əlaqədar müvafiq aspektlərini başa düşmək:</a:t>
            </a:r>
          </a:p>
          <a:p>
            <a:pPr algn="l" rtl="0"/>
            <a:r>
              <a:rPr lang="az" sz="1200" b="0" i="0" u="none" kern="1200" baseline="0">
                <a:solidFill>
                  <a:schemeClr val="tx1"/>
                </a:solidFill>
                <a:effectLst/>
                <a:latin typeface="+mn-lt"/>
                <a:ea typeface="+mn-ea"/>
                <a:cs typeface="+mn-cs"/>
              </a:rPr>
              <a:t>a. Bəyanatlar;</a:t>
            </a:r>
          </a:p>
          <a:p>
            <a:pPr algn="l" rtl="0"/>
            <a:r>
              <a:rPr lang="az" sz="1200" b="0" i="0" u="none" kern="1200" baseline="0">
                <a:solidFill>
                  <a:schemeClr val="tx1"/>
                </a:solidFill>
                <a:effectLst/>
                <a:latin typeface="+mn-lt"/>
                <a:ea typeface="+mn-ea"/>
                <a:cs typeface="+mn-cs"/>
              </a:rPr>
              <a:t>b. Davamlılıq;</a:t>
            </a:r>
          </a:p>
          <a:p>
            <a:pPr algn="l" rtl="0"/>
            <a:r>
              <a:rPr lang="az" sz="1200" b="0" i="0" u="none" kern="1200" baseline="0">
                <a:solidFill>
                  <a:schemeClr val="tx1"/>
                </a:solidFill>
                <a:effectLst/>
                <a:latin typeface="+mn-lt"/>
                <a:ea typeface="+mn-ea"/>
                <a:cs typeface="+mn-cs"/>
              </a:rPr>
              <a:t>c. Sübutetmə hüququ normaları;</a:t>
            </a:r>
          </a:p>
          <a:p>
            <a:pPr algn="l" rtl="0"/>
            <a:r>
              <a:rPr lang="az" sz="1200" b="0" i="0" u="none" kern="1200" baseline="0">
                <a:solidFill>
                  <a:schemeClr val="tx1"/>
                </a:solidFill>
                <a:effectLst/>
                <a:latin typeface="+mn-lt"/>
                <a:ea typeface="+mn-ea"/>
                <a:cs typeface="+mn-cs"/>
              </a:rPr>
              <a:t>d. Məhkəmə proseduları (müdafiə və ittiham tərəfinin rolları arasındakı fərq daxil olmaqla);</a:t>
            </a:r>
          </a:p>
          <a:p>
            <a:pPr algn="l" rtl="0"/>
            <a:r>
              <a:rPr lang="az" sz="1200" b="0" i="0" u="none" kern="1200" baseline="0">
                <a:solidFill>
                  <a:schemeClr val="tx1"/>
                </a:solidFill>
                <a:effectLst/>
                <a:latin typeface="+mn-lt"/>
                <a:ea typeface="+mn-ea"/>
                <a:cs typeface="+mn-cs"/>
              </a:rPr>
              <a:t>e. Rəyçi ekspertin bütün rol və cavabdehliklərini aydın başa düşmək.</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Ünsiyyət bacarıqları</a:t>
            </a:r>
          </a:p>
          <a:p>
            <a:pPr algn="l" rtl="0"/>
            <a:r>
              <a:rPr lang="az" sz="1200" b="0" i="0" u="none" kern="1200" baseline="0">
                <a:solidFill>
                  <a:schemeClr val="tx1"/>
                </a:solidFill>
                <a:effectLst/>
                <a:latin typeface="+mn-lt"/>
                <a:ea typeface="+mn-ea"/>
                <a:cs typeface="+mn-cs"/>
              </a:rPr>
              <a:t>Sadə dildə ifadə və izah etmək bacarığı:</a:t>
            </a:r>
          </a:p>
          <a:p>
            <a:pPr algn="l" rtl="0"/>
            <a:r>
              <a:rPr lang="az" sz="1200" b="0" i="0" u="none" kern="1200" baseline="0">
                <a:solidFill>
                  <a:schemeClr val="tx1"/>
                </a:solidFill>
                <a:effectLst/>
                <a:latin typeface="+mn-lt"/>
                <a:ea typeface="+mn-ea"/>
                <a:cs typeface="+mn-cs"/>
              </a:rPr>
              <a:t>a. İxtisaslaşmanın xarakteri;</a:t>
            </a:r>
          </a:p>
          <a:p>
            <a:pPr algn="l" rtl="0"/>
            <a:r>
              <a:rPr lang="az" sz="1200" b="0" i="0" u="none" kern="1200" baseline="0">
                <a:solidFill>
                  <a:schemeClr val="tx1"/>
                </a:solidFill>
                <a:effectLst/>
                <a:latin typeface="+mn-lt"/>
                <a:ea typeface="+mn-ea"/>
                <a:cs typeface="+mn-cs"/>
              </a:rPr>
              <a:t>b. Ekspertiza zamanı istifadə edilən texnika və avadanlıqlar;</a:t>
            </a:r>
          </a:p>
          <a:p>
            <a:pPr algn="l" rtl="0"/>
            <a:r>
              <a:rPr lang="az" sz="1200" b="0" i="0" u="none" kern="1200" baseline="0">
                <a:solidFill>
                  <a:schemeClr val="tx1"/>
                </a:solidFill>
                <a:effectLst/>
                <a:latin typeface="+mn-lt"/>
                <a:ea typeface="+mn-ea"/>
                <a:cs typeface="+mn-cs"/>
              </a:rPr>
              <a:t>c. İstifadə edilən təfsir metodları;</a:t>
            </a:r>
          </a:p>
          <a:p>
            <a:pPr algn="l" rtl="0"/>
            <a:r>
              <a:rPr lang="az" sz="1200" b="0" i="0" u="none" kern="1200" baseline="0">
                <a:solidFill>
                  <a:schemeClr val="tx1"/>
                </a:solidFill>
                <a:effectLst/>
                <a:latin typeface="+mn-lt"/>
                <a:ea typeface="+mn-ea"/>
                <a:cs typeface="+mn-cs"/>
              </a:rPr>
              <a:t>d. Sübutun güclü və zəif cəhətləri;</a:t>
            </a:r>
          </a:p>
          <a:p>
            <a:pPr algn="l" rtl="0"/>
            <a:r>
              <a:rPr lang="az" sz="1200" b="0" i="0" u="none" kern="1200" baseline="0">
                <a:solidFill>
                  <a:schemeClr val="tx1"/>
                </a:solidFill>
                <a:effectLst/>
                <a:latin typeface="+mn-lt"/>
                <a:ea typeface="+mn-ea"/>
                <a:cs typeface="+mn-cs"/>
              </a:rPr>
              <a:t>e. Aşkarlanan faktların mümkün alternativ izahları.</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Ümumi</a:t>
            </a:r>
          </a:p>
          <a:p>
            <a:pPr algn="l" rtl="0"/>
            <a:r>
              <a:rPr lang="az" sz="1200" b="0" i="0" u="none" kern="1200" baseline="0">
                <a:solidFill>
                  <a:schemeClr val="tx1"/>
                </a:solidFill>
                <a:effectLst/>
                <a:latin typeface="+mn-lt"/>
                <a:ea typeface="+mn-ea"/>
                <a:cs typeface="+mn-cs"/>
              </a:rPr>
              <a:t>a. Ekspert sübut mahiyyəti daşıyan materialla iş apara bilmək üçün məxfi məlumatlara müvafiq səviyyədə çıxış əldə etməli ola bilər;  </a:t>
            </a:r>
          </a:p>
          <a:p>
            <a:pPr algn="l" rtl="0"/>
            <a:r>
              <a:rPr lang="az" sz="1200" b="0" i="0" u="none" kern="1200" baseline="0">
                <a:solidFill>
                  <a:schemeClr val="tx1"/>
                </a:solidFill>
                <a:effectLst/>
                <a:latin typeface="+mn-lt"/>
                <a:ea typeface="+mn-ea"/>
                <a:cs typeface="+mn-cs"/>
              </a:rPr>
              <a:t>b. Ekspert Məxfiliyin qorunması haqqında müqavilə imzalamalıdır (ekspertiza müddətində əldə edilmiş hər hansı məlumatın məxfi qalmasının təmin edilməsi üçün);</a:t>
            </a:r>
          </a:p>
          <a:p>
            <a:pPr algn="l" rtl="0"/>
            <a:r>
              <a:rPr lang="az" sz="1200" b="0" i="0" u="none" kern="1200" baseline="0">
                <a:solidFill>
                  <a:schemeClr val="tx1"/>
                </a:solidFill>
                <a:effectLst/>
                <a:latin typeface="+mn-lt"/>
                <a:ea typeface="+mn-ea"/>
                <a:cs typeface="+mn-cs"/>
              </a:rPr>
              <a:t>c. Müvafiq hallarda ekspert pedofiliya ilə əlaqəli materiallar, o cümlədən onların başqa əlaqəli şəxslərə təsiri haqqında müvafiq təlimatlarla tanış edilməlidir və ondan müvafiq risk qiymətləndirməsi aparmaq tələb olunmalıdır;</a:t>
            </a:r>
          </a:p>
          <a:p>
            <a:pPr algn="l" rtl="0"/>
            <a:r>
              <a:rPr lang="az" sz="1200" b="0" i="0" u="none" kern="1200" baseline="0">
                <a:solidFill>
                  <a:schemeClr val="tx1"/>
                </a:solidFill>
                <a:effectLst/>
                <a:latin typeface="+mn-lt"/>
                <a:ea typeface="+mn-ea"/>
                <a:cs typeface="+mn-cs"/>
              </a:rPr>
              <a:t>d. Mütəxəssis maraqların toqquşmasının tərəfi olmamalıdır və ondan bu haqda bəyanat vermək tələb olunmalıdır.</a:t>
            </a:r>
          </a:p>
          <a:p>
            <a:endParaRPr lang="az" dirty="0"/>
          </a:p>
          <a:p>
            <a:pPr algn="l" rtl="0"/>
            <a:r>
              <a:rPr lang="az" sz="1200" b="1" i="0" u="none" kern="1200" baseline="0">
                <a:solidFill>
                  <a:schemeClr val="tx1"/>
                </a:solidFill>
                <a:effectLst/>
                <a:latin typeface="+mn-lt"/>
                <a:ea typeface="+mn-ea"/>
                <a:cs typeface="+mn-cs"/>
              </a:rPr>
              <a:t>Verilənlər harada saxlanır?</a:t>
            </a:r>
          </a:p>
          <a:p>
            <a:pPr algn="l" rtl="0"/>
            <a:r>
              <a:rPr lang="az" sz="1200" b="0" i="0" u="none" kern="1200" baseline="0">
                <a:solidFill>
                  <a:schemeClr val="tx1"/>
                </a:solidFill>
                <a:effectLst/>
                <a:latin typeface="+mn-lt"/>
                <a:ea typeface="+mn-ea"/>
                <a:cs typeface="+mn-cs"/>
              </a:rPr>
              <a:t>Verilənlərin avadanlıqların olduğu yerdən fərqli yerdə saxlanması nadir hal deyil. Axtarış yerinə əvvəlcədən bu ehtimalı nəzərə almadan gəlsəniz,  əlavə hüquqi icazə (xüsusilə verilənlərin fərqli yurisdiksiyada mühafizə edildiyi hallarda) və ya əlavə texniki bacarıq, yaxud avadanlıqların zəruri olduğunu aşkar edə bilərsiniz.</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Şübhəli nə dərəcədə ixtisaslaşıb?</a:t>
            </a:r>
          </a:p>
          <a:p>
            <a:pPr algn="l" rtl="0"/>
            <a:r>
              <a:rPr lang="az" sz="1200" b="0" i="0" u="none" kern="1200" baseline="0">
                <a:solidFill>
                  <a:schemeClr val="tx1"/>
                </a:solidFill>
                <a:effectLst/>
                <a:latin typeface="+mn-lt"/>
                <a:ea typeface="+mn-ea"/>
                <a:cs typeface="+mn-cs"/>
              </a:rPr>
              <a:t>Şübhəli haqqında mümkün qədər çox kəşfiyyat məlumatı toplamaq məqsədəuyğundur. Güclü kompüter bacarıqlarına malik olan şübhəli avadanlıqların və ya verilənlərin götürülməsinə müdaxilə etmək üçün ekspertiza əleyhinə prosedurları yerinə yetirmiş ola bilər (məsələn, onlar bütün yaddaş daşıyıcılarını təmizləmiş və ya kompüterlərinə bütün verilənləri təmizləyən bir açar quraşdırmış ola bilərlər). Əgər belədirsə, əks tədbirləri əvvəlcədən hazırlamaq zəruridir. Şübhəli avadanlığında heç bir verilənin tapılmaması üçün bulud yaddaşından və ya başqa onlayn resursdan istifadə etmiş ola bilər.</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Alternativ və ya tamamlayıcı sübut mənbələri varmı?</a:t>
            </a:r>
          </a:p>
          <a:p>
            <a:pPr algn="l" rtl="0"/>
            <a:r>
              <a:rPr lang="az" sz="1200" b="0" i="0" u="none" kern="1200" baseline="0">
                <a:solidFill>
                  <a:schemeClr val="tx1"/>
                </a:solidFill>
                <a:effectLst/>
                <a:latin typeface="+mn-lt"/>
                <a:ea typeface="+mn-ea"/>
                <a:cs typeface="+mn-cs"/>
              </a:rPr>
              <a:t>Şübhəli ilə birbaşa təmas, onun avadanlıqlarının və ya verilənlərinin götürülməsi ilə əlaqədar hər hansı fəaliyyətə başlamazdan əvvəl planlaşdırma mərhələsində eyni məlumatın əldə edilə biləcəyi başqa, daha əlverişli mənbələrin olub-olmadığı nəzərə alınmalıdır.</a:t>
            </a:r>
          </a:p>
          <a:p>
            <a:pPr algn="l" rtl="0"/>
            <a:r>
              <a:rPr lang="az" sz="1200" b="0" i="0" u="none" kern="1200" baseline="0">
                <a:solidFill>
                  <a:schemeClr val="tx1"/>
                </a:solidFill>
                <a:effectLst/>
                <a:latin typeface="+mn-lt"/>
                <a:ea typeface="+mn-ea"/>
                <a:cs typeface="+mn-cs"/>
              </a:rPr>
              <a:t> Məsələn, onlayn əməliyyatın (e-məktub mübadiləsi kimi) başqa tərəfləri və ya internet xidməti provayderi, yaxud onlayn xidmət provayderi kimi üçüncü tərəflərlə əlaqə saxlamaq barədə düşünə bilərsiniz. Bulud texnologiyasının istifadəsinin artması ilə eyni verilənlər üçüncü tərəfə aid mənbədən bərpa edilə bilər. Verilənlərin şübhəlinin malik olduğu və ya alternativ mənbədən götürülməsi taktiki qərardır. Bəzi yurisdiksiyalarda qanun üçüncü tərəflərdən müştərilərini şübhəlini ayıq sala və ya onu sübutları gizlətməyə və ya məhv etməyə təşviq edə biləcək hər hansı verilənlərə giriş sorğusu barədə məlumatlandırmağı tələb edir.  Məsul təhqiqatçı və ya prokuror üçüncü tərəfin verilənlərinin bərpası prosedurunun istintaqın effektivliyinə necə təsir edəcəyini nəzərə almalı olacaq (xüsusilə, verilənlər başqa yurisdiksiyada saxlandığı halda). Eyni zamanda hansı sübut mənbəyinin təhqiqat məqsədlərinə daha çox uyğun gəldiyini, son nəticə üçün daha dəyərli olduğunu qərarlaşdırmaq da vacibdir. </a:t>
            </a:r>
          </a:p>
          <a:p>
            <a:endParaRPr lang="az" sz="1200" kern="1200" dirty="0">
              <a:solidFill>
                <a:schemeClr val="tx1"/>
              </a:solidFill>
              <a:effectLst/>
              <a:latin typeface="+mn-lt"/>
              <a:ea typeface="+mn-ea"/>
              <a:cs typeface="+mn-cs"/>
            </a:endParaRPr>
          </a:p>
          <a:p>
            <a:pPr marL="0" indent="0" algn="just" rtl="0">
              <a:buNone/>
            </a:pPr>
            <a:r>
              <a:rPr lang="az" b="1" i="0" u="none" baseline="0"/>
              <a:t>Planlaşdırma prosesində istifadə edilə biləcək bəzi suallara daxildir:</a:t>
            </a:r>
          </a:p>
          <a:p>
            <a:pPr algn="just" rtl="0"/>
            <a:r>
              <a:rPr lang="az" b="0" i="0" u="none" baseline="0"/>
              <a:t>Hansı kompüter avadanlığının/əməliyyat sisteminin/proqram təminatının/proqramların və yaddaş daşıyıcılarının, kommunikasiya və şəbəkə avadanlıqlarının (İXP, telefon, faks, modem, LAN şəbəkə avadanlığı və s.) tapılacağı ehtimal edilir?</a:t>
            </a:r>
          </a:p>
          <a:p>
            <a:pPr algn="just" rtl="0"/>
            <a:r>
              <a:rPr lang="az" b="0" i="0" u="none" baseline="0"/>
              <a:t>Kompüter sisteminə və/və ya şəbəkəsinə görə kim cavabdehdir (məsələn, lokal administrator varmı, yoxsa sistem kənar şirkət tərəfindənmi idarə edilir?</a:t>
            </a:r>
          </a:p>
          <a:p>
            <a:pPr algn="just" rtl="0"/>
            <a:r>
              <a:rPr lang="az" b="0" i="0" u="none" baseline="0"/>
              <a:t>Orada nə qədər avadanlıq ola bilər?</a:t>
            </a:r>
          </a:p>
          <a:p>
            <a:pPr algn="just" rtl="0"/>
            <a:r>
              <a:rPr lang="az" b="0" i="0" u="none" baseline="0"/>
              <a:t>Nə qədər verilənlənin surətini çıxarmaq lazım gələ bilər? </a:t>
            </a:r>
          </a:p>
          <a:p>
            <a:pPr algn="just" rtl="0"/>
            <a:r>
              <a:rPr lang="az" b="0" i="0" u="none" baseline="0"/>
              <a:t>Yaddaş daşıyıcılarında ehtiyat nüsxəsinin çıxarılması sistemi mövcuddurmu?</a:t>
            </a:r>
          </a:p>
          <a:p>
            <a:endParaRPr lang="az" sz="1200" kern="1200" dirty="0">
              <a:solidFill>
                <a:schemeClr val="tx1"/>
              </a:solidFill>
              <a:effectLst/>
              <a:latin typeface="+mn-lt"/>
              <a:ea typeface="+mn-ea"/>
              <a:cs typeface="+mn-cs"/>
            </a:endParaRPr>
          </a:p>
          <a:p>
            <a:endParaRPr lang="az" dirty="0"/>
          </a:p>
          <a:p>
            <a:pPr marL="0" indent="0" algn="l" rtl="0" eaLnBrk="1" hangingPunct="1">
              <a:buFontTx/>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32</a:t>
            </a:fld>
            <a:endParaRPr lang="az" altLang="en-US"/>
          </a:p>
        </p:txBody>
      </p:sp>
    </p:spTree>
    <p:extLst>
      <p:ext uri="{BB962C8B-B14F-4D97-AF65-F5344CB8AC3E}">
        <p14:creationId xmlns:p14="http://schemas.microsoft.com/office/powerpoint/2010/main" val="2547021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buNone/>
            </a:pPr>
            <a:r>
              <a:rPr lang="az" b="0" i="0" u="none" baseline="0"/>
              <a:t>İlkin planlaşdırma və götür-qoydan sonra faktiki giriş və axtarışa hazırlıq addımlarına aşağıdakılar daxil olmalıdır:</a:t>
            </a:r>
          </a:p>
          <a:p>
            <a:pPr algn="just" rtl="0"/>
            <a:r>
              <a:rPr lang="az" b="0" i="0" u="none" baseline="0"/>
              <a:t>Əraziyə daxil olmaq, elektron sübutların götürülməsi üçün qanuna əsasən lazımi səlahiyyətin mövcud olduğunu dəqiqləşdirin (məsələn, axtarış orderi və ya müvafiq qanunlara əsasən tələb olan başqa icazələri əldə edin);</a:t>
            </a:r>
          </a:p>
          <a:p>
            <a:pPr algn="just" rtl="0"/>
            <a:r>
              <a:rPr lang="az" b="0" i="0" u="none" baseline="0"/>
              <a:t>Sürətli və təhlükəsiz giriş üçün vasitələrin mövcud olduğunu və təşkil edildiyini dəqiqləşdirin;</a:t>
            </a:r>
          </a:p>
          <a:p>
            <a:pPr algn="just" rtl="0"/>
            <a:r>
              <a:rPr lang="az" b="0" i="0" u="none" baseline="0"/>
              <a:t>Komanda üzvlərini seçin (zəruri olarsa, kənardan cəlb edilmiş mütəxəssislər daxil olmaqla);</a:t>
            </a:r>
          </a:p>
          <a:p>
            <a:pPr algn="just" rtl="0"/>
            <a:r>
              <a:rPr lang="az" b="0" i="0" u="none" baseline="0"/>
              <a:t>Komanda üzvlərinə tapşırıqlar verin;</a:t>
            </a:r>
          </a:p>
          <a:p>
            <a:pPr algn="just" rtl="0"/>
            <a:r>
              <a:rPr lang="az" b="0" i="0" u="none" baseline="0"/>
              <a:t>Komanda üzvlərinizə tapşırıqlarını necə yetirməli olduqları barədə qısa təlimat verin (onlara müvafiq baza təlim keçilmiş olmalıdır);</a:t>
            </a:r>
          </a:p>
          <a:p>
            <a:pPr algn="just" rtl="0"/>
            <a:r>
              <a:rPr lang="az" b="0" i="0" u="none" baseline="0"/>
              <a:t>Zəruri müsadirə alətlərini və avadanlıqlarını təmin edin</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33</a:t>
            </a:fld>
            <a:endParaRPr lang="az" altLang="en-US"/>
          </a:p>
        </p:txBody>
      </p:sp>
    </p:spTree>
    <p:extLst>
      <p:ext uri="{BB962C8B-B14F-4D97-AF65-F5344CB8AC3E}">
        <p14:creationId xmlns:p14="http://schemas.microsoft.com/office/powerpoint/2010/main" val="2711420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Kompüter-texniki ekspertizası çox mürəkkəb olduğuna və çoxsaylı müxtəlif sahələri əhatə etdiyinə görə kompüter-texniki ekspertizası mütəxəssisi elektron sübutların yalnız bir sahəsində ixtisaslaşmalıdır. Bu o deməkdir ki, təhqiqatçı və ya prokuror bəzən konkret texniki vəziyyətlərdə yardım üçün rəqəmsal texnologiya mütəxəssisinin xidmətlərinə ehtiyac duya bilər.  Mütəxəssis seçilən zaman nüfuzlu təhsil və ya peşə təşkilatı tərəfindən verilmiş müəyyən rəsmi akkreditasiyaya istinad etmək faydalı ola bilər.   Akkreditasiya müəyyən təhsil səviyyəsini təmsil edir və məhkəmədə peşəkar hazırlıq yoxlanan zaman səriştəlilik barədə müstəqil qiymətləndirmə təmin edir.</a:t>
            </a:r>
          </a:p>
          <a:p>
            <a:pPr algn="l" rtl="0"/>
            <a:r>
              <a:rPr lang="az" sz="1200" b="0" i="0" u="none" kern="1200" baseline="0">
                <a:solidFill>
                  <a:schemeClr val="tx1"/>
                </a:solidFill>
                <a:effectLst/>
                <a:latin typeface="+mn-lt"/>
                <a:ea typeface="+mn-ea"/>
                <a:cs typeface="+mn-cs"/>
              </a:rPr>
              <a:t> Bənzər qaydada nüfuzlu və tanınmış elmi resenziya jurnallarında nəşr təcrübəsi, məhkəmə işlərində və peşəkar nüfuzda təcrübə - bütün bunlar etimadi yüksəltməyə kömək edir. Seçim prosesi sistemsiz deyil, əksinə ən əvvəldən etibarən aktiv və strukturlu olmalıdır. Kompüter cinayətləri ilə mübarizə bölmələri seçim meyarları ilə bağlı əlavə məsləhət təklif edə bilər, lakin aşağıdakı meyarlar müstəqil məsləhətçi-şahidin (bu meyarlar 79-cu slaydda daxili konsultantla əlaqədar təqdim edilənlərlə eynidir) dəyərini və nüfuzunu müəyyənləşdirməyə kömək edə bilər.  </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Mütəxəssis bacarıqları</a:t>
            </a:r>
          </a:p>
          <a:p>
            <a:pPr algn="l" rtl="0"/>
            <a:r>
              <a:rPr lang="az" sz="1200" b="0" i="0" u="none" kern="1200" baseline="0">
                <a:solidFill>
                  <a:schemeClr val="tx1"/>
                </a:solidFill>
                <a:effectLst/>
                <a:latin typeface="+mn-lt"/>
                <a:ea typeface="+mn-ea"/>
                <a:cs typeface="+mn-cs"/>
              </a:rPr>
              <a:t>a. Müvafiq elmi və peşəkar ixtisaslaşma və akkreditasiya;</a:t>
            </a:r>
          </a:p>
          <a:p>
            <a:pPr algn="l" rtl="0"/>
            <a:r>
              <a:rPr lang="az" sz="1200" b="0" i="0" u="none" kern="1200" baseline="0">
                <a:solidFill>
                  <a:schemeClr val="tx1"/>
                </a:solidFill>
                <a:effectLst/>
                <a:latin typeface="+mn-lt"/>
                <a:ea typeface="+mn-ea"/>
                <a:cs typeface="+mn-cs"/>
              </a:rPr>
              <a:t>b. Onun sözügedən işə müvafiq bacarıqları;</a:t>
            </a:r>
          </a:p>
          <a:p>
            <a:pPr algn="l" rtl="0"/>
            <a:r>
              <a:rPr lang="az" sz="1200" b="0" i="0" u="none" kern="1200" baseline="0">
                <a:solidFill>
                  <a:schemeClr val="tx1"/>
                </a:solidFill>
                <a:effectLst/>
                <a:latin typeface="+mn-lt"/>
                <a:ea typeface="+mn-ea"/>
                <a:cs typeface="+mn-cs"/>
              </a:rPr>
              <a:t>c. Hər hansı müvafiq ixtisaslaşmış peşə təşkilatı və ya assosiasiyasında iştirak;</a:t>
            </a: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n-ea"/>
                <a:cs typeface="+mn-cs"/>
              </a:rPr>
              <a:t>d. Tələb olunan sahədə fəaliyyətinə görə tanınan reputasiya (məsələn, mütəxəssis gördüyü işə görə mükafata layiq görülübmü?).</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Mütəxəssis təcrübəsi</a:t>
            </a:r>
          </a:p>
          <a:p>
            <a:pPr algn="l" rtl="0"/>
            <a:r>
              <a:rPr lang="az" sz="1200" b="0" i="0" u="none" kern="1200" baseline="0">
                <a:solidFill>
                  <a:schemeClr val="tx1"/>
                </a:solidFill>
                <a:effectLst/>
                <a:latin typeface="+mn-lt"/>
                <a:ea typeface="+mn-ea"/>
                <a:cs typeface="+mn-cs"/>
              </a:rPr>
              <a:t>a. Bu cür işdə təcrübə və təcrübənin müddəti;</a:t>
            </a:r>
          </a:p>
          <a:p>
            <a:pPr algn="l" rtl="0"/>
            <a:r>
              <a:rPr lang="az" sz="1200" b="0" i="0" u="none" kern="1200" baseline="0">
                <a:solidFill>
                  <a:schemeClr val="tx1"/>
                </a:solidFill>
                <a:effectLst/>
                <a:latin typeface="+mn-lt"/>
                <a:ea typeface="+mn-ea"/>
                <a:cs typeface="+mn-cs"/>
              </a:rPr>
              <a:t>b. Nail olunan səviyyə və təcrübə;</a:t>
            </a:r>
          </a:p>
          <a:p>
            <a:pPr algn="l" rtl="0"/>
            <a:r>
              <a:rPr lang="az" sz="1200" b="0" i="0" u="none" kern="1200" baseline="0">
                <a:solidFill>
                  <a:schemeClr val="tx1"/>
                </a:solidFill>
                <a:effectLst/>
                <a:latin typeface="+mn-lt"/>
                <a:ea typeface="+mn-ea"/>
                <a:cs typeface="+mn-cs"/>
              </a:rPr>
              <a:t>c. Onun cəlb olunduğu məhkəmə işlərinin sayı;</a:t>
            </a:r>
          </a:p>
          <a:p>
            <a:pPr algn="l" rtl="0"/>
            <a:r>
              <a:rPr lang="az" sz="1200" b="0" i="0" u="none" kern="1200" baseline="0">
                <a:solidFill>
                  <a:schemeClr val="tx1"/>
                </a:solidFill>
                <a:effectLst/>
                <a:latin typeface="+mn-lt"/>
                <a:ea typeface="+mn-ea"/>
                <a:cs typeface="+mn-cs"/>
              </a:rPr>
              <a:t>d. Mütəxəssislərin cəlb olunduğu işlərin növü və mürəkkkəbliyi;</a:t>
            </a:r>
          </a:p>
          <a:p>
            <a:pPr algn="l" rtl="0"/>
            <a:r>
              <a:rPr lang="az" sz="1200" b="0" i="0" u="none" kern="1200" baseline="0">
                <a:solidFill>
                  <a:schemeClr val="tx1"/>
                </a:solidFill>
                <a:effectLst/>
                <a:latin typeface="+mn-lt"/>
                <a:ea typeface="+mn-ea"/>
                <a:cs typeface="+mn-cs"/>
              </a:rPr>
              <a:t>e. Təcrübə səviyyəsi və keyfiyyətini sübuta yetirmək üçün dəlillər (məsələn, nüfuzlu bir tədbirdə məruzəçi kimi iştirak; nüfuzlu elmi jurnallarda dərc edilmək, ixtisasa uyğun rəsmi və fəxri mükafatlar).</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Təhqiqat barədə biliklər</a:t>
            </a:r>
          </a:p>
          <a:p>
            <a:pPr algn="l" rtl="0"/>
            <a:r>
              <a:rPr lang="az" sz="1200" b="0" i="0" u="none" kern="1200" baseline="0">
                <a:solidFill>
                  <a:schemeClr val="tx1"/>
                </a:solidFill>
                <a:effectLst/>
                <a:latin typeface="+mn-lt"/>
                <a:ea typeface="+mn-ea"/>
                <a:cs typeface="+mn-cs"/>
              </a:rPr>
              <a:t>İstintaqın xarakterini, məxfilik, müvafiqlik, eləcə də məlumat, kəşfiyyat və sübut arasındakı fərq baxımından ehtiyaclarını başa düşmək. </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Kontekst bilgisi</a:t>
            </a:r>
          </a:p>
          <a:p>
            <a:pPr algn="l" rtl="0"/>
            <a:r>
              <a:rPr lang="az" sz="1200" b="0" i="0" u="none" kern="1200" baseline="0">
                <a:solidFill>
                  <a:schemeClr val="tx1"/>
                </a:solidFill>
                <a:effectLst/>
                <a:latin typeface="+mn-lt"/>
                <a:ea typeface="+mn-ea"/>
                <a:cs typeface="+mn-cs"/>
              </a:rPr>
              <a:t>Polis və hüquq sistemində yanaşmalar, dil, fəlsəfə, təcrübə və rollar arasında mövcud fərqlər haqqında anlayış, informasiya texnologiyaları ilə bağlı zəruri texniki biliklər, eləcə də geniş mənada ehtimal konsepsiyası ilə tanışlıq, elmi sübut və hüquqi sübut arasındakı fərqi bilmək.</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Hüquqi bilik</a:t>
            </a:r>
          </a:p>
          <a:p>
            <a:pPr algn="l" rtl="0"/>
            <a:r>
              <a:rPr lang="az" sz="1200" b="0" i="0" u="none" kern="1200" baseline="0">
                <a:solidFill>
                  <a:schemeClr val="tx1"/>
                </a:solidFill>
                <a:effectLst/>
                <a:latin typeface="+mn-lt"/>
                <a:ea typeface="+mn-ea"/>
                <a:cs typeface="+mn-cs"/>
              </a:rPr>
              <a:t>Qanunun aşağıdakılarla əlaqədar müvafiq aspektlərini başa düşmək:</a:t>
            </a:r>
          </a:p>
          <a:p>
            <a:pPr algn="l" rtl="0"/>
            <a:r>
              <a:rPr lang="az" sz="1200" b="0" i="0" u="none" kern="1200" baseline="0">
                <a:solidFill>
                  <a:schemeClr val="tx1"/>
                </a:solidFill>
                <a:effectLst/>
                <a:latin typeface="+mn-lt"/>
                <a:ea typeface="+mn-ea"/>
                <a:cs typeface="+mn-cs"/>
              </a:rPr>
              <a:t>a. Bəyanatlar;</a:t>
            </a:r>
          </a:p>
          <a:p>
            <a:pPr algn="l" rtl="0"/>
            <a:r>
              <a:rPr lang="az" sz="1200" b="0" i="0" u="none" kern="1200" baseline="0">
                <a:solidFill>
                  <a:schemeClr val="tx1"/>
                </a:solidFill>
                <a:effectLst/>
                <a:latin typeface="+mn-lt"/>
                <a:ea typeface="+mn-ea"/>
                <a:cs typeface="+mn-cs"/>
              </a:rPr>
              <a:t>b. Davamlılıq;</a:t>
            </a:r>
          </a:p>
          <a:p>
            <a:pPr algn="l" rtl="0"/>
            <a:r>
              <a:rPr lang="az" sz="1200" b="0" i="0" u="none" kern="1200" baseline="0">
                <a:solidFill>
                  <a:schemeClr val="tx1"/>
                </a:solidFill>
                <a:effectLst/>
                <a:latin typeface="+mn-lt"/>
                <a:ea typeface="+mn-ea"/>
                <a:cs typeface="+mn-cs"/>
              </a:rPr>
              <a:t>c. Sübutetmə hüququ normaları;</a:t>
            </a:r>
          </a:p>
          <a:p>
            <a:pPr algn="l" rtl="0"/>
            <a:r>
              <a:rPr lang="az" sz="1200" b="0" i="0" u="none" kern="1200" baseline="0">
                <a:solidFill>
                  <a:schemeClr val="tx1"/>
                </a:solidFill>
                <a:effectLst/>
                <a:latin typeface="+mn-lt"/>
                <a:ea typeface="+mn-ea"/>
                <a:cs typeface="+mn-cs"/>
              </a:rPr>
              <a:t>d. Məhkəmə proseduları (müdafiə və ittiham tərəfinin rolları arasındakı fərq daxil olmaqla);</a:t>
            </a:r>
          </a:p>
          <a:p>
            <a:pPr algn="l" rtl="0"/>
            <a:r>
              <a:rPr lang="az" sz="1200" b="0" i="0" u="none" kern="1200" baseline="0">
                <a:solidFill>
                  <a:schemeClr val="tx1"/>
                </a:solidFill>
                <a:effectLst/>
                <a:latin typeface="+mn-lt"/>
                <a:ea typeface="+mn-ea"/>
                <a:cs typeface="+mn-cs"/>
              </a:rPr>
              <a:t>e. Rəyçi ekspertin bütün rol və cavabdehliklərini aydın başa düşmək.</a:t>
            </a:r>
          </a:p>
          <a:p>
            <a:endParaRPr lang="az" sz="1200" b="1"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Ünsiyyət bacarıqları</a:t>
            </a:r>
          </a:p>
          <a:p>
            <a:pPr algn="l" rtl="0"/>
            <a:r>
              <a:rPr lang="az" sz="1200" b="0" i="0" u="none" kern="1200" baseline="0">
                <a:solidFill>
                  <a:schemeClr val="tx1"/>
                </a:solidFill>
                <a:effectLst/>
                <a:latin typeface="+mn-lt"/>
                <a:ea typeface="+mn-ea"/>
                <a:cs typeface="+mn-cs"/>
              </a:rPr>
              <a:t>Sadə dildə ifadə və izah etmək bacarığı:</a:t>
            </a:r>
          </a:p>
          <a:p>
            <a:pPr algn="l" rtl="0"/>
            <a:r>
              <a:rPr lang="az" sz="1200" b="0" i="0" u="none" kern="1200" baseline="0">
                <a:solidFill>
                  <a:schemeClr val="tx1"/>
                </a:solidFill>
                <a:effectLst/>
                <a:latin typeface="+mn-lt"/>
                <a:ea typeface="+mn-ea"/>
                <a:cs typeface="+mn-cs"/>
              </a:rPr>
              <a:t>a. İxtisaslaşmanın xarakteri;</a:t>
            </a:r>
          </a:p>
          <a:p>
            <a:pPr algn="l" rtl="0"/>
            <a:r>
              <a:rPr lang="az" sz="1200" b="0" i="0" u="none" kern="1200" baseline="0">
                <a:solidFill>
                  <a:schemeClr val="tx1"/>
                </a:solidFill>
                <a:effectLst/>
                <a:latin typeface="+mn-lt"/>
                <a:ea typeface="+mn-ea"/>
                <a:cs typeface="+mn-cs"/>
              </a:rPr>
              <a:t>b. Ekspertiza zamanı istifadə edilən texnika və avadanlıqlar;</a:t>
            </a:r>
          </a:p>
          <a:p>
            <a:pPr algn="l" rtl="0"/>
            <a:r>
              <a:rPr lang="az" sz="1200" b="0" i="0" u="none" kern="1200" baseline="0">
                <a:solidFill>
                  <a:schemeClr val="tx1"/>
                </a:solidFill>
                <a:effectLst/>
                <a:latin typeface="+mn-lt"/>
                <a:ea typeface="+mn-ea"/>
                <a:cs typeface="+mn-cs"/>
              </a:rPr>
              <a:t>c. İstifadə edilən təfsir metodları;</a:t>
            </a:r>
          </a:p>
          <a:p>
            <a:pPr algn="l" rtl="0"/>
            <a:r>
              <a:rPr lang="az" sz="1200" b="0" i="0" u="none" kern="1200" baseline="0">
                <a:solidFill>
                  <a:schemeClr val="tx1"/>
                </a:solidFill>
                <a:effectLst/>
                <a:latin typeface="+mn-lt"/>
                <a:ea typeface="+mn-ea"/>
                <a:cs typeface="+mn-cs"/>
              </a:rPr>
              <a:t>d. Sübutun güclü və zəif cəhətləri;</a:t>
            </a:r>
          </a:p>
          <a:p>
            <a:pPr algn="l" rtl="0"/>
            <a:r>
              <a:rPr lang="az" sz="1200" b="0" i="0" u="none" kern="1200" baseline="0">
                <a:solidFill>
                  <a:schemeClr val="tx1"/>
                </a:solidFill>
                <a:effectLst/>
                <a:latin typeface="+mn-lt"/>
                <a:ea typeface="+mn-ea"/>
                <a:cs typeface="+mn-cs"/>
              </a:rPr>
              <a:t>e. Aşkarlanan faktların mümkün alternativ izahları.</a:t>
            </a:r>
          </a:p>
          <a:p>
            <a:endParaRPr lang="az" sz="1200" kern="1200" dirty="0">
              <a:solidFill>
                <a:schemeClr val="tx1"/>
              </a:solidFill>
              <a:effectLst/>
              <a:latin typeface="+mn-lt"/>
              <a:ea typeface="+mn-ea"/>
              <a:cs typeface="+mn-cs"/>
            </a:endParaRPr>
          </a:p>
          <a:p>
            <a:pPr algn="l" rtl="0"/>
            <a:r>
              <a:rPr lang="az" sz="1200" b="1" i="0" u="none" kern="1200" baseline="0">
                <a:solidFill>
                  <a:schemeClr val="tx1"/>
                </a:solidFill>
                <a:effectLst/>
                <a:latin typeface="+mn-lt"/>
                <a:ea typeface="+mn-ea"/>
                <a:cs typeface="+mn-cs"/>
              </a:rPr>
              <a:t>Ümumi</a:t>
            </a:r>
          </a:p>
          <a:p>
            <a:pPr algn="l" rtl="0"/>
            <a:r>
              <a:rPr lang="az" sz="1200" b="0" i="0" u="none" kern="1200" baseline="0">
                <a:solidFill>
                  <a:schemeClr val="tx1"/>
                </a:solidFill>
                <a:effectLst/>
                <a:latin typeface="+mn-lt"/>
                <a:ea typeface="+mn-ea"/>
                <a:cs typeface="+mn-cs"/>
              </a:rPr>
              <a:t>a. Ekspert sübut mahiyyəti daşıyan materialla iş apara bilmək üçün məxfi məlumatlara müvafiq səviyyədə çıxış əldə etməli ola bilər;  </a:t>
            </a:r>
          </a:p>
          <a:p>
            <a:pPr algn="l" rtl="0"/>
            <a:r>
              <a:rPr lang="az" sz="1200" b="0" i="0" u="none" kern="1200" baseline="0">
                <a:solidFill>
                  <a:schemeClr val="tx1"/>
                </a:solidFill>
                <a:effectLst/>
                <a:latin typeface="+mn-lt"/>
                <a:ea typeface="+mn-ea"/>
                <a:cs typeface="+mn-cs"/>
              </a:rPr>
              <a:t>b. Ekspert Məxfiliyin qorunması haqqında müqavilə imzalamalıdır (ekspertiza müddətində əldə edilmiş hər hansı məlumatın məxfi qalmasının təmin edilməsi üçün);</a:t>
            </a:r>
          </a:p>
          <a:p>
            <a:pPr algn="l" rtl="0"/>
            <a:r>
              <a:rPr lang="az" sz="1200" b="0" i="0" u="none" kern="1200" baseline="0">
                <a:solidFill>
                  <a:schemeClr val="tx1"/>
                </a:solidFill>
                <a:effectLst/>
                <a:latin typeface="+mn-lt"/>
                <a:ea typeface="+mn-ea"/>
                <a:cs typeface="+mn-cs"/>
              </a:rPr>
              <a:t>c. Müvafiq hallarda ekspert pedofiliya ilə əlaqəli materiallar, o cümlədən onların başqa əlaqəli şəxslərə təsiri haqqında müvafiq təlimatlarla tanış edilməlidir və ondan müvafiq risk qiymətləndirməsi aparmaq tələb olunmalıdır;</a:t>
            </a:r>
          </a:p>
          <a:p>
            <a:pPr algn="l" rtl="0"/>
            <a:r>
              <a:rPr lang="az" sz="1200" b="0" i="0" u="none" kern="1200" baseline="0">
                <a:solidFill>
                  <a:schemeClr val="tx1"/>
                </a:solidFill>
                <a:effectLst/>
                <a:latin typeface="+mn-lt"/>
                <a:ea typeface="+mn-ea"/>
                <a:cs typeface="+mn-cs"/>
              </a:rPr>
              <a:t>d. Mütəxəssis maraqların toqquşmasının tərəfi olmamalıdır və ondan bu haqda bəyanat vermək tələb olunmalıdır.</a:t>
            </a:r>
          </a:p>
          <a:p>
            <a:endParaRPr lang="az" sz="1200" kern="1200" dirty="0">
              <a:solidFill>
                <a:schemeClr val="tx1"/>
              </a:solidFill>
              <a:effectLst/>
              <a:latin typeface="+mn-lt"/>
              <a:ea typeface="+mn-ea"/>
              <a:cs typeface="+mn-cs"/>
            </a:endParaRPr>
          </a:p>
          <a:p>
            <a:endParaRPr lang="az" sz="1200" kern="1200" dirty="0">
              <a:solidFill>
                <a:schemeClr val="tx1"/>
              </a:solidFill>
              <a:effectLst/>
              <a:latin typeface="+mn-lt"/>
              <a:ea typeface="+mn-ea"/>
              <a:cs typeface="+mn-cs"/>
            </a:endParaRPr>
          </a:p>
          <a:p>
            <a:endParaRPr lang="az" sz="1200" kern="1200" dirty="0">
              <a:solidFill>
                <a:schemeClr val="tx1"/>
              </a:solidFill>
              <a:effectLst/>
              <a:latin typeface="+mn-lt"/>
              <a:ea typeface="+mn-ea"/>
              <a:cs typeface="+mn-cs"/>
            </a:endParaRP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34</a:t>
            </a:fld>
            <a:endParaRPr lang="az" altLang="en-US"/>
          </a:p>
        </p:txBody>
      </p:sp>
    </p:spTree>
    <p:extLst>
      <p:ext uri="{BB962C8B-B14F-4D97-AF65-F5344CB8AC3E}">
        <p14:creationId xmlns:p14="http://schemas.microsoft.com/office/powerpoint/2010/main" val="2516083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1" hangingPunct="1">
              <a:lnSpc>
                <a:spcPct val="80000"/>
              </a:lnSpc>
              <a:buFont typeface="Calibri" charset="0"/>
              <a:buNone/>
            </a:pPr>
            <a:r>
              <a:rPr lang="az" b="0" i="0" u="none" baseline="0">
                <a:latin typeface="Calibri" charset="0"/>
              </a:rPr>
              <a:t>Elektron sübutların toplanması üçün xüsusi alət və avadanlıqlar lazım ola bilər</a:t>
            </a:r>
          </a:p>
          <a:p>
            <a:pPr marL="0" indent="0" algn="l" rtl="0" eaLnBrk="1" hangingPunct="1">
              <a:lnSpc>
                <a:spcPct val="80000"/>
              </a:lnSpc>
              <a:buFont typeface="Calibri" charset="0"/>
              <a:buNone/>
            </a:pPr>
            <a:r>
              <a:rPr lang="az" b="0" i="0" u="none" baseline="0">
                <a:latin typeface="Calibri" charset="0"/>
              </a:rPr>
              <a:t>Texnologiyanın inkişafı tələb olunan alət və avadanlıqların dəyişdirilməsini diktə edə bilər</a:t>
            </a:r>
          </a:p>
          <a:p>
            <a:pPr marL="0" indent="0" algn="l" rtl="0" eaLnBrk="1" hangingPunct="1">
              <a:lnSpc>
                <a:spcPct val="80000"/>
              </a:lnSpc>
              <a:buFont typeface="Calibri" charset="0"/>
              <a:buNone/>
            </a:pPr>
            <a:endParaRPr lang="az" dirty="0">
              <a:latin typeface="Calibri" charset="0"/>
            </a:endParaRPr>
          </a:p>
          <a:p>
            <a:pPr marL="0" indent="0" algn="l" rtl="0" eaLnBrk="1" hangingPunct="1">
              <a:lnSpc>
                <a:spcPct val="80000"/>
              </a:lnSpc>
              <a:buFont typeface="Calibri" charset="0"/>
              <a:buNone/>
            </a:pPr>
            <a:r>
              <a:rPr lang="az" b="0" i="0" u="none" baseline="0">
                <a:latin typeface="Calibri" charset="0"/>
              </a:rPr>
              <a:t>Yastı başlıqlı və xaçşəkilli ucluqlu vint və istehsalçıların məxsusi vintləri, məsələn, Hewlett Packard, Apple</a:t>
            </a:r>
          </a:p>
          <a:p>
            <a:pPr marL="0" indent="0" algn="l" rtl="0" eaLnBrk="1" hangingPunct="1">
              <a:lnSpc>
                <a:spcPct val="80000"/>
              </a:lnSpc>
              <a:buFont typeface="Calibri" charset="0"/>
              <a:buNone/>
            </a:pPr>
            <a:r>
              <a:rPr lang="az" b="0" i="0" u="none" baseline="0">
                <a:latin typeface="Calibri" charset="0"/>
              </a:rPr>
              <a:t>Altıüzlü qayka, ulduz şəkilli qayka və təhlükəsizlik biti</a:t>
            </a:r>
          </a:p>
          <a:p>
            <a:pPr marL="0" indent="0" algn="l" rtl="0" eaLnBrk="1" hangingPunct="1">
              <a:lnSpc>
                <a:spcPct val="80000"/>
              </a:lnSpc>
              <a:buFont typeface="Calibri" charset="0"/>
              <a:buNone/>
            </a:pPr>
            <a:r>
              <a:rPr lang="az" b="0" i="0" u="none" baseline="0">
                <a:latin typeface="Calibri" charset="0"/>
              </a:rPr>
              <a:t>Standart və iynə ucluqlu</a:t>
            </a:r>
          </a:p>
          <a:p>
            <a:pPr marL="0" indent="0" algn="l" rtl="0" eaLnBrk="1" hangingPunct="1">
              <a:lnSpc>
                <a:spcPct val="80000"/>
              </a:lnSpc>
              <a:buFont typeface="Calibri" charset="0"/>
              <a:buNone/>
            </a:pPr>
            <a:r>
              <a:rPr lang="az" b="0" i="0" u="none" baseline="0">
                <a:latin typeface="Calibri" charset="0"/>
              </a:rPr>
              <a:t>Kabel bağlarının çıxarılması üçün </a:t>
            </a:r>
          </a:p>
          <a:p>
            <a:pPr marL="0" indent="0" algn="l" rtl="0" eaLnBrk="1" hangingPunct="1">
              <a:lnSpc>
                <a:spcPct val="80000"/>
              </a:lnSpc>
              <a:buFont typeface="Calibri" charset="0"/>
              <a:buNone/>
            </a:pPr>
            <a:endParaRPr lang="az" dirty="0">
              <a:latin typeface="Calibri" charset="0"/>
            </a:endParaRPr>
          </a:p>
          <a:p>
            <a:pPr algn="l" rtl="0"/>
            <a:r>
              <a:rPr lang="az" sz="1200" b="0" i="0" u="none" kern="1200" baseline="0">
                <a:solidFill>
                  <a:schemeClr val="tx1"/>
                </a:solidFill>
                <a:effectLst/>
                <a:latin typeface="+mn-lt"/>
                <a:ea typeface="+mn-ea"/>
                <a:cs typeface="+mn-cs"/>
              </a:rPr>
              <a:t>Kompüterlər və əlaqədar qurğular temperatur, rütubət, fiziki zərbə, statik elektrik, maqnit mənbələri və hətta bəzi əməliyyat funksiyalarına (məsələn, söndürmək və işə salmaq) həssas kövrək elektron cihazlardır. Buna görə də elektron sübutların qablaşdırılması, daşınması və mühafizəsi zamanı xüsusi ehtiyat tədbirləri görülməlidir. Sübutların təhvil-təslim aktını dəstəkləmək məqsədilə qablaşdırma, daşınma və mühafizə qeyd edilməli, müsadirə edilən əmlakın vəziyyətində və ya saxlanmasında hər hansı dəyişiklik qeyd edilməli və vaxtı göstərilməlidir. Sübutların mütəxəssis olmayan şəxslər tərəfindən idarə edilməsi e-sübutların zədələnməsinə və ya məhv olmasında səbəb ola bilər, aşağıdakı ehtiyat tədbirləri görülməlidir:</a:t>
            </a:r>
          </a:p>
          <a:p>
            <a:pPr algn="l" rtl="0"/>
            <a:endParaRPr lang="az" sz="1200" b="0" i="0" u="none" kern="1200" baseline="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 Qablaşdırma:</a:t>
            </a:r>
          </a:p>
          <a:p>
            <a:pPr algn="l" rtl="0"/>
            <a:r>
              <a:rPr lang="az" sz="1200" b="0" i="0" u="none" kern="1200" baseline="0">
                <a:solidFill>
                  <a:schemeClr val="tx1"/>
                </a:solidFill>
                <a:effectLst/>
                <a:latin typeface="+mn-lt"/>
                <a:ea typeface="+mn-ea"/>
                <a:cs typeface="+mn-cs"/>
              </a:rPr>
              <a:t>- Qablaşdırmadan əvvəl bütün elektron sübutların düzgün sənədləşdirilməsini və etiketlənməsini təmin edin;</a:t>
            </a:r>
          </a:p>
          <a:p>
            <a:pPr algn="l" rtl="0"/>
            <a:r>
              <a:rPr lang="az" sz="1200" b="0" i="0" u="none" kern="1200" baseline="0">
                <a:solidFill>
                  <a:schemeClr val="tx1"/>
                </a:solidFill>
                <a:effectLst/>
                <a:latin typeface="+mn-lt"/>
                <a:ea typeface="+mn-ea"/>
                <a:cs typeface="+mn-cs"/>
              </a:rPr>
              <a:t>- Mümkün olduqda, toplanan sübutları orijinal qablaşdırmalarında daşıyın;</a:t>
            </a:r>
          </a:p>
          <a:p>
            <a:pPr algn="l" rtl="0"/>
            <a:r>
              <a:rPr lang="az" sz="1200" b="0" i="0" u="none" kern="1200" baseline="0">
                <a:solidFill>
                  <a:schemeClr val="tx1"/>
                </a:solidFill>
                <a:effectLst/>
                <a:latin typeface="+mn-lt"/>
                <a:ea typeface="+mn-ea"/>
                <a:cs typeface="+mn-cs"/>
              </a:rPr>
              <a:t>- Orijinal qablaşdırma mövcud deyilsə, antistatik qablaşdırmadan istifadə edin (məsələn, kağız və ya antistatik plastik torbalar). Standart plastik torba kimi statik elektrikləşmə yaradan materiallardan istifadə etməkdən yayının;</a:t>
            </a:r>
          </a:p>
          <a:p>
            <a:pPr algn="l" rtl="0"/>
            <a:r>
              <a:rPr lang="az" sz="1200" b="0" i="0" u="none" kern="1200" baseline="0">
                <a:solidFill>
                  <a:schemeClr val="tx1"/>
                </a:solidFill>
                <a:effectLst/>
                <a:latin typeface="+mn-lt"/>
                <a:ea typeface="+mn-ea"/>
                <a:cs typeface="+mn-cs"/>
              </a:rPr>
              <a:t>- disket, CD-ROM və maqnit lenti kimi yaddaş daşıyıcılarını qatlamayın, əyləməyin və cızmayın;</a:t>
            </a:r>
          </a:p>
          <a:p>
            <a:pPr algn="l" rtl="0"/>
            <a:r>
              <a:rPr lang="az" sz="1200" b="0" i="0" u="none" kern="1200" baseline="0">
                <a:solidFill>
                  <a:schemeClr val="tx1"/>
                </a:solidFill>
                <a:effectLst/>
                <a:latin typeface="+mn-lt"/>
                <a:ea typeface="+mn-ea"/>
                <a:cs typeface="+mn-cs"/>
              </a:rPr>
              <a:t>- Yaddaş daşıyıcılarının səthinə yapışqan yarlıqlar vurmayın.  Mümkün olduqca, yaddaş daşıyıcılarını qablaşdırmaq üçün qutu və ya zərflərdən istifadə edin;</a:t>
            </a:r>
          </a:p>
          <a:p>
            <a:pPr algn="l" rtl="0"/>
            <a:r>
              <a:rPr lang="az" sz="1200" b="0" i="0" u="none" kern="1200" baseline="0">
                <a:solidFill>
                  <a:schemeClr val="tx1"/>
                </a:solidFill>
                <a:effectLst/>
                <a:latin typeface="+mn-lt"/>
                <a:ea typeface="+mn-ea"/>
                <a:cs typeface="+mn-cs"/>
              </a:rPr>
              <a:t>- Sübutların daxil olduğu bütün konteynerin düzgün etiketlənməyini təmin edin;</a:t>
            </a:r>
          </a:p>
          <a:p>
            <a:pPr algn="l" rtl="0"/>
            <a:r>
              <a:rPr lang="az" sz="1200" b="0" i="0" u="none" kern="1200" baseline="0">
                <a:solidFill>
                  <a:schemeClr val="tx1"/>
                </a:solidFill>
                <a:effectLst/>
                <a:latin typeface="+mn-lt"/>
                <a:ea typeface="+mn-ea"/>
                <a:cs typeface="+mn-cs"/>
              </a:rPr>
              <a:t>- Çoxsaylı kompüter sistemləri toplandığı halda onları elə etiketləyin ki, yenidən əvvəlki vəziyyətində qurula bilsin.</a:t>
            </a:r>
          </a:p>
          <a:p>
            <a:pPr algn="l" rtl="0"/>
            <a:r>
              <a:rPr lang="az" sz="1200" b="0" i="0" u="none" kern="1200" baseline="0">
                <a:solidFill>
                  <a:schemeClr val="tx1"/>
                </a:solidFill>
                <a:effectLst/>
                <a:latin typeface="+mn-lt"/>
                <a:ea typeface="+mn-ea"/>
                <a:cs typeface="+mn-cs"/>
              </a:rPr>
              <a:t>• Mobil telefonları və ya smartfonları tapdığınız vəziyyətdə (işlək vəziyyətdə və ya sönülü) saxlayın.</a:t>
            </a:r>
          </a:p>
          <a:p>
            <a:pPr algn="l" rtl="0"/>
            <a:r>
              <a:rPr lang="az" sz="1200" b="0" i="0" u="none" kern="1200" baseline="0">
                <a:solidFill>
                  <a:schemeClr val="tx1"/>
                </a:solidFill>
                <a:effectLst/>
                <a:latin typeface="+mn-lt"/>
                <a:ea typeface="+mn-ea"/>
                <a:cs typeface="+mn-cs"/>
              </a:rPr>
              <a:t>Məlumatların cihazlar tərəfindən göndərilməsinin və ya alınmasının qarşısını almaq üçün mobil və ya smart telefonu və ya telefonları ekranlayıcı çanta, radio tezlik şüalarından qoruyan material və ya alüminium folqa  kimi siqnal bloklayıcı materialda qablaşdırın. Düzgün qablaşdırılmadığı və ya qoruyucu qablaşdırmadan düzgün çıxarılmadığı halda cihaz məlumatları göndərə və qəbul edə bilər. Nəzərə alın ki, cihazların siqnal bloklayıcı bağlamada saxlanması batareyanın iş müddətini əhəmiyyətli dərəcədə azalda bilər. Batareya azdırsa, bunun əvəzində cihazları "uçuş rejiminə" keçirmək barədə düşünün.</a:t>
            </a:r>
          </a:p>
          <a:p>
            <a:pPr algn="l" rtl="0"/>
            <a:r>
              <a:rPr lang="az" sz="1200" b="0" i="0" u="none" kern="1200" baseline="0">
                <a:solidFill>
                  <a:schemeClr val="tx1"/>
                </a:solidFill>
                <a:effectLst/>
                <a:latin typeface="+mn-lt"/>
                <a:ea typeface="+mn-ea"/>
                <a:cs typeface="+mn-cs"/>
              </a:rPr>
              <a:t>• Daşınma:</a:t>
            </a:r>
          </a:p>
          <a:p>
            <a:pPr algn="l" rtl="0"/>
            <a:r>
              <a:rPr lang="az" sz="1200" b="0" i="0" u="none" kern="1200" baseline="0">
                <a:solidFill>
                  <a:schemeClr val="tx1"/>
                </a:solidFill>
                <a:effectLst/>
                <a:latin typeface="+mn-lt"/>
                <a:ea typeface="+mn-ea"/>
                <a:cs typeface="+mn-cs"/>
              </a:rPr>
              <a:t>- Elektron sübutları maqnit mənbələrindən kənar saxlayın. Radio ötürücülər, dinamiklərin maqnitləri, isinmiş oturacaqlar elektron sübutları zədələyə biləcək predmetlərə misal ola bilər;</a:t>
            </a:r>
          </a:p>
          <a:p>
            <a:pPr algn="l" rtl="0"/>
            <a:r>
              <a:rPr lang="az" sz="1200" b="0" i="0" u="none" kern="1200" baseline="0">
                <a:solidFill>
                  <a:schemeClr val="tx1"/>
                </a:solidFill>
                <a:effectLst/>
                <a:latin typeface="+mn-lt"/>
                <a:ea typeface="+mn-ea"/>
                <a:cs typeface="+mn-cs"/>
              </a:rPr>
              <a:t>- Avadanlıqların zərbə və toqquşmalardan (başqa sözlə, mexaniki zədə), istilik və rütubətdən qorunmasını təmin edin;</a:t>
            </a:r>
          </a:p>
          <a:p>
            <a:pPr algn="l" rtl="0"/>
            <a:r>
              <a:rPr lang="az" sz="1200" b="0" i="0" u="none" kern="1200" baseline="0">
                <a:solidFill>
                  <a:schemeClr val="tx1"/>
                </a:solidFill>
                <a:effectLst/>
                <a:latin typeface="+mn-lt"/>
                <a:ea typeface="+mn-ea"/>
                <a:cs typeface="+mn-cs"/>
              </a:rPr>
              <a:t>- Konteynerə yerləşdirilməklə qablaşdırılmayan kompüterlərin və ya başqa qurğuların daşınma zamanı zərbə və ifrat titrəmələrdən qorunmasını təmin edin.</a:t>
            </a:r>
          </a:p>
          <a:p>
            <a:pPr algn="l" rtl="0"/>
            <a:r>
              <a:rPr lang="az" sz="1200" b="0" i="0" u="none" kern="1200" baseline="0">
                <a:solidFill>
                  <a:schemeClr val="tx1"/>
                </a:solidFill>
                <a:effectLst/>
                <a:latin typeface="+mn-lt"/>
                <a:ea typeface="+mn-ea"/>
                <a:cs typeface="+mn-cs"/>
              </a:rPr>
              <a:t> Məsələn, kompüterlər nəqliyyat vasitəsinin döşəməsində, monitorlar isə ekran hissələri aşağıya doğru qoyulmaqla, oturacaqlarda yerləşdiriməli və təhlükəsizlik kəməri ilə bərkidilməlidir;</a:t>
            </a:r>
          </a:p>
          <a:p>
            <a:pPr algn="l" rtl="0"/>
            <a:r>
              <a:rPr lang="az" sz="1200" b="0" i="0" u="none" kern="1200" baseline="0">
                <a:solidFill>
                  <a:schemeClr val="tx1"/>
                </a:solidFill>
                <a:effectLst/>
                <a:latin typeface="+mn-lt"/>
                <a:ea typeface="+mn-ea"/>
                <a:cs typeface="+mn-cs"/>
              </a:rPr>
              <a:t>- ağır predmetləri daha kiçik avadanlıqların/yaddaş daşıyıcılarının üzərinə qoymayın;</a:t>
            </a:r>
          </a:p>
          <a:p>
            <a:pPr algn="l" rtl="0"/>
            <a:r>
              <a:rPr lang="az" sz="1200" b="0" i="0" u="none" kern="1200" baseline="0">
                <a:solidFill>
                  <a:schemeClr val="tx1"/>
                </a:solidFill>
                <a:effectLst/>
                <a:latin typeface="+mn-lt"/>
                <a:ea typeface="+mn-ea"/>
                <a:cs typeface="+mn-cs"/>
              </a:rPr>
              <a:t>- Mümkün olduqca elektron sübutları nəqliyyat vasitələrində uzun müddət saxlamayın;</a:t>
            </a:r>
          </a:p>
          <a:p>
            <a:pPr algn="l" rtl="0"/>
            <a:r>
              <a:rPr lang="az" sz="1200" b="0" i="0" u="none" kern="1200" baseline="0">
                <a:solidFill>
                  <a:schemeClr val="tx1"/>
                </a:solidFill>
                <a:effectLst/>
                <a:latin typeface="+mn-lt"/>
                <a:ea typeface="+mn-ea"/>
                <a:cs typeface="+mn-cs"/>
              </a:rPr>
              <a:t>- Rəqəmsal sübutların daşımasını sənədləşdirin və daşınan bütün sübutların təhvil-təslim aktını tamamlamağa davam edin.</a:t>
            </a:r>
          </a:p>
          <a:p>
            <a:endParaRPr lang="az" sz="1200" kern="1200" dirty="0">
              <a:solidFill>
                <a:schemeClr val="tx1"/>
              </a:solidFill>
              <a:effectLst/>
              <a:latin typeface="+mn-lt"/>
              <a:ea typeface="+mn-ea"/>
              <a:cs typeface="+mn-cs"/>
            </a:endParaRPr>
          </a:p>
          <a:p>
            <a:pPr marL="514350" indent="-514350" algn="l" rtl="0" eaLnBrk="1" hangingPunct="1">
              <a:lnSpc>
                <a:spcPct val="80000"/>
              </a:lnSpc>
              <a:buFont typeface="Calibri" charset="0"/>
              <a:buAutoNum type="arabicPeriod"/>
            </a:pPr>
            <a:endParaRPr lang="az" dirty="0">
              <a:latin typeface="Calibri" charset="0"/>
            </a:endParaRPr>
          </a:p>
          <a:p>
            <a:pPr marL="514350" indent="-514350" algn="l" rtl="0" eaLnBrk="1" hangingPunct="1">
              <a:lnSpc>
                <a:spcPct val="80000"/>
              </a:lnSpc>
              <a:buFont typeface="Calibri" charset="0"/>
              <a:buAutoNum type="arabicPeriod"/>
            </a:pPr>
            <a:endParaRPr lang="az" dirty="0">
              <a:latin typeface="Calibri" charset="0"/>
            </a:endParaRPr>
          </a:p>
          <a:p>
            <a:pPr marL="0" indent="0" algn="l" rtl="0" eaLnBrk="1" hangingPunct="1">
              <a:lnSpc>
                <a:spcPct val="80000"/>
              </a:lnSpc>
              <a:buFont typeface="Calibri" charset="0"/>
              <a:buNone/>
            </a:pPr>
            <a:r>
              <a:rPr lang="az" b="0" i="0" u="none" baseline="0">
                <a:latin typeface="Calibri" charset="0"/>
              </a:rPr>
              <a:t>Çap platası kimi avadanlıqların çıxarılmasından müdafiə. Polietilen torba kimi statik elektrikləşmə yaradan materiallandan istifadə edilməməlidir.</a:t>
            </a:r>
          </a:p>
          <a:p>
            <a:pPr marL="0" indent="0" algn="l" rtl="0" eaLnBrk="1" hangingPunct="1">
              <a:lnSpc>
                <a:spcPct val="80000"/>
              </a:lnSpc>
              <a:buFont typeface="Calibri" charset="0"/>
              <a:buNone/>
            </a:pPr>
            <a:r>
              <a:rPr lang="az" b="0" i="0" u="none" baseline="0">
                <a:latin typeface="Calibri" charset="0"/>
              </a:rPr>
              <a:t>------</a:t>
            </a:r>
          </a:p>
          <a:p>
            <a:pPr marL="0" indent="0" algn="l" rtl="0" eaLnBrk="1" hangingPunct="1">
              <a:lnSpc>
                <a:spcPct val="80000"/>
              </a:lnSpc>
              <a:buFont typeface="Calibri" charset="0"/>
              <a:buNone/>
            </a:pPr>
            <a:r>
              <a:rPr lang="az" b="0" i="0" u="none" baseline="0">
                <a:latin typeface="Calibri" charset="0"/>
              </a:rPr>
              <a:t>Kabellərin təhlükəsizliyi üçün</a:t>
            </a:r>
          </a:p>
          <a:p>
            <a:pPr marL="0" indent="0" algn="l" rtl="0" eaLnBrk="1" hangingPunct="1">
              <a:lnSpc>
                <a:spcPct val="80000"/>
              </a:lnSpc>
              <a:buFont typeface="Calibri" charset="0"/>
              <a:buNone/>
            </a:pPr>
            <a:r>
              <a:rPr lang="az" b="0" i="0" u="none" baseline="0">
                <a:latin typeface="Calibri" charset="0"/>
              </a:rPr>
              <a:t>------</a:t>
            </a:r>
          </a:p>
          <a:p>
            <a:pPr marL="0" indent="0" algn="l" rtl="0" eaLnBrk="1" hangingPunct="1">
              <a:lnSpc>
                <a:spcPct val="80000"/>
              </a:lnSpc>
              <a:buFont typeface="Calibri" charset="0"/>
              <a:buNone/>
            </a:pPr>
            <a:r>
              <a:rPr lang="az" b="0" i="0" u="none" baseline="0">
                <a:latin typeface="Calibri" charset="0"/>
              </a:rPr>
              <a:t>-----</a:t>
            </a:r>
          </a:p>
          <a:p>
            <a:pPr marL="0" indent="0" algn="l" rtl="0" eaLnBrk="1" hangingPunct="1">
              <a:lnSpc>
                <a:spcPct val="80000"/>
              </a:lnSpc>
              <a:buFont typeface="Calibri" charset="0"/>
              <a:buNone/>
            </a:pPr>
            <a:r>
              <a:rPr lang="az" b="0" i="0" u="none" baseline="0">
                <a:latin typeface="Calibri" charset="0"/>
              </a:rPr>
              <a:t>Penoplast və ya penoplast qablaşdırma qranulları kimi statik elektrik yaratmayan materiallardan yayınmaq lazımdır </a:t>
            </a:r>
          </a:p>
          <a:p>
            <a:pPr marL="0" indent="0" algn="l" rtl="0" eaLnBrk="1" hangingPunct="1">
              <a:lnSpc>
                <a:spcPct val="80000"/>
              </a:lnSpc>
              <a:buFont typeface="Calibri" charset="0"/>
              <a:buNone/>
            </a:pPr>
            <a:r>
              <a:rPr lang="az" b="0" i="0" u="none" baseline="0">
                <a:latin typeface="Calibri" charset="0"/>
              </a:rPr>
              <a:t>Mövcud olduqda, orijinal qablaşdırmadan istifadə edilməlidir</a:t>
            </a:r>
            <a:endParaRPr lang="az" dirty="0">
              <a:latin typeface="Calibri" charset="0"/>
            </a:endParaRPr>
          </a:p>
          <a:p>
            <a:pPr marL="0" indent="0" algn="l" rtl="0" eaLnBrk="1" hangingPunct="1">
              <a:lnSpc>
                <a:spcPct val="80000"/>
              </a:lnSpc>
              <a:buFont typeface="Calibri" charset="0"/>
              <a:buNone/>
            </a:pPr>
            <a:endParaRPr lang="az" dirty="0">
              <a:latin typeface="Calibri" charset="0"/>
            </a:endParaRPr>
          </a:p>
          <a:p>
            <a:pPr marL="0" indent="0" algn="l" rtl="0" eaLnBrk="1" hangingPunct="1">
              <a:lnSpc>
                <a:spcPct val="80000"/>
              </a:lnSpc>
              <a:buFont typeface="Calibri" charset="0"/>
              <a:buNone/>
            </a:pPr>
            <a:endParaRPr lang="az" dirty="0">
              <a:latin typeface="Calibri" charset="0"/>
            </a:endParaRPr>
          </a:p>
          <a:p>
            <a:pPr marL="0" indent="0" algn="l" rtl="0" eaLnBrk="1" hangingPunct="1">
              <a:lnSpc>
                <a:spcPct val="80000"/>
              </a:lnSpc>
              <a:buFont typeface="Calibri" charset="0"/>
              <a:buNone/>
            </a:pPr>
            <a:endParaRPr lang="az" dirty="0">
              <a:latin typeface="Calibri" charset="0"/>
            </a:endParaRP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35</a:t>
            </a:fld>
            <a:endParaRPr lang="az" altLang="en-US"/>
          </a:p>
        </p:txBody>
      </p:sp>
    </p:spTree>
    <p:extLst>
      <p:ext uri="{BB962C8B-B14F-4D97-AF65-F5344CB8AC3E}">
        <p14:creationId xmlns:p14="http://schemas.microsoft.com/office/powerpoint/2010/main" val="1175070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Bütün standart ekspertiza alətləri ilə yüklənmiş noutbuk;</a:t>
            </a:r>
          </a:p>
          <a:p>
            <a:pPr algn="l" rtl="0"/>
            <a:r>
              <a:rPr lang="az" sz="1200" b="0" i="0" u="none" kern="1200" baseline="0">
                <a:solidFill>
                  <a:schemeClr val="tx1"/>
                </a:solidFill>
                <a:effectLst/>
                <a:latin typeface="+mn-lt"/>
                <a:ea typeface="+mn-ea"/>
                <a:cs typeface="+mn-cs"/>
              </a:rPr>
              <a:t>- Şəbəkə kabelləri (Dolama naqillər və keçirici kabel);</a:t>
            </a:r>
          </a:p>
          <a:p>
            <a:pPr algn="l" rtl="0"/>
            <a:r>
              <a:rPr lang="az" sz="1200" b="0" i="0" u="none" kern="1200" baseline="0">
                <a:solidFill>
                  <a:schemeClr val="tx1"/>
                </a:solidFill>
                <a:effectLst/>
                <a:latin typeface="+mn-lt"/>
                <a:ea typeface="+mn-ea"/>
                <a:cs typeface="+mn-cs"/>
              </a:rPr>
              <a:t>- Yetərli sərt disk tutumu (məsələn, bir neçə terabayt xarici sərt disk qurğusu);</a:t>
            </a:r>
          </a:p>
          <a:p>
            <a:pPr algn="l" rtl="0"/>
            <a:r>
              <a:rPr lang="az" sz="1200" b="0" i="0" u="none" kern="1200" baseline="0">
                <a:solidFill>
                  <a:schemeClr val="tx1"/>
                </a:solidFill>
                <a:effectLst/>
                <a:latin typeface="+mn-lt"/>
                <a:ea typeface="+mn-ea"/>
                <a:cs typeface="+mn-cs"/>
              </a:rPr>
              <a:t>- Yazı bloklayıcı avadanlıqlar (təsvirin yerində emalı və çeşidləmə məqsədləri ilə);</a:t>
            </a:r>
          </a:p>
          <a:p>
            <a:pPr algn="l" rtl="0"/>
            <a:r>
              <a:rPr lang="az" sz="1200" b="0" i="0" u="none" kern="1200" baseline="0">
                <a:solidFill>
                  <a:schemeClr val="tx1"/>
                </a:solidFill>
                <a:effectLst/>
                <a:latin typeface="+mn-lt"/>
                <a:ea typeface="+mn-ea"/>
                <a:cs typeface="+mn-cs"/>
              </a:rPr>
              <a:t>- Ekspertiza üçün yükləyici DVD-lər (əməkdaşlar onlardan ekspertiza məqsədilə istifadə təlimi keçdikləri halda);</a:t>
            </a:r>
          </a:p>
          <a:p>
            <a:pPr algn="l" rtl="0"/>
            <a:r>
              <a:rPr lang="az" sz="1200" b="0" i="0" u="none" kern="1200" baseline="0">
                <a:solidFill>
                  <a:schemeClr val="tx1"/>
                </a:solidFill>
                <a:effectLst/>
                <a:latin typeface="+mn-lt"/>
                <a:ea typeface="+mn-ea"/>
                <a:cs typeface="+mn-cs"/>
              </a:rPr>
              <a:t>- Aktiv verilənlər üçün ekspertiza alətləri (əməkdaşlar onlardan ekspertiza məqsədilə istifadə təlimi keçdikləri halda);</a:t>
            </a:r>
          </a:p>
          <a:p>
            <a:pPr algn="l" rtl="0"/>
            <a:r>
              <a:rPr lang="az" sz="1200" b="0" i="0" u="none" kern="1200" baseline="0">
                <a:solidFill>
                  <a:schemeClr val="tx1"/>
                </a:solidFill>
                <a:effectLst/>
                <a:latin typeface="+mn-lt"/>
                <a:ea typeface="+mn-ea"/>
                <a:cs typeface="+mn-cs"/>
              </a:rPr>
              <a:t>- Daşınma (hadisə yerinə və hadisə yerindən, müsadirə alətləri və avadanlıqları və götürülmüş sübutlar).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36</a:t>
            </a:fld>
            <a:endParaRPr lang="az" altLang="en-US"/>
          </a:p>
        </p:txBody>
      </p:sp>
    </p:spTree>
    <p:extLst>
      <p:ext uri="{BB962C8B-B14F-4D97-AF65-F5344CB8AC3E}">
        <p14:creationId xmlns:p14="http://schemas.microsoft.com/office/powerpoint/2010/main" val="1541737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Bütün standart ekspertiza alətləri ilə yüklənmiş noutbuk;</a:t>
            </a:r>
          </a:p>
          <a:p>
            <a:pPr algn="l" rtl="0"/>
            <a:r>
              <a:rPr lang="az" sz="1200" b="0" i="0" u="none" kern="1200" baseline="0">
                <a:solidFill>
                  <a:schemeClr val="tx1"/>
                </a:solidFill>
                <a:effectLst/>
                <a:latin typeface="+mn-lt"/>
                <a:ea typeface="+mn-ea"/>
                <a:cs typeface="+mn-cs"/>
              </a:rPr>
              <a:t>- Şəbəkə kabelləri (Dolama naqillər və keçirici kabel);</a:t>
            </a:r>
          </a:p>
          <a:p>
            <a:pPr algn="l" rtl="0"/>
            <a:r>
              <a:rPr lang="az" sz="1200" b="0" i="0" u="none" kern="1200" baseline="0">
                <a:solidFill>
                  <a:schemeClr val="tx1"/>
                </a:solidFill>
                <a:effectLst/>
                <a:latin typeface="+mn-lt"/>
                <a:ea typeface="+mn-ea"/>
                <a:cs typeface="+mn-cs"/>
              </a:rPr>
              <a:t>- Yetərli sərt disk tutumu (məsələn, bir neçə terabayt xarici sərt disk qurğusu);</a:t>
            </a:r>
          </a:p>
          <a:p>
            <a:pPr algn="l" rtl="0"/>
            <a:r>
              <a:rPr lang="az" sz="1200" b="0" i="0" u="none" kern="1200" baseline="0">
                <a:solidFill>
                  <a:schemeClr val="tx1"/>
                </a:solidFill>
                <a:effectLst/>
                <a:latin typeface="+mn-lt"/>
                <a:ea typeface="+mn-ea"/>
                <a:cs typeface="+mn-cs"/>
              </a:rPr>
              <a:t>- Yazı bloklayıcı avadanlıqlar (təsvirin yerində emalı və çeşidləmə məqsədləri ilə);</a:t>
            </a:r>
          </a:p>
          <a:p>
            <a:pPr algn="l" rtl="0"/>
            <a:r>
              <a:rPr lang="az" sz="1200" b="0" i="0" u="none" kern="1200" baseline="0">
                <a:solidFill>
                  <a:schemeClr val="tx1"/>
                </a:solidFill>
                <a:effectLst/>
                <a:latin typeface="+mn-lt"/>
                <a:ea typeface="+mn-ea"/>
                <a:cs typeface="+mn-cs"/>
              </a:rPr>
              <a:t>- Ekspertiza üçün yükləyici DVD-lər (əməkdaşlar onlardan ekspertiza məqsədilə istifadə təlimi keçdikləri halda);</a:t>
            </a:r>
          </a:p>
          <a:p>
            <a:pPr algn="l" rtl="0"/>
            <a:r>
              <a:rPr lang="az" sz="1200" b="0" i="0" u="none" kern="1200" baseline="0">
                <a:solidFill>
                  <a:schemeClr val="tx1"/>
                </a:solidFill>
                <a:effectLst/>
                <a:latin typeface="+mn-lt"/>
                <a:ea typeface="+mn-ea"/>
                <a:cs typeface="+mn-cs"/>
              </a:rPr>
              <a:t>- Aktiv verilənlər üçün ekspertiza alətləri (əməkdaşlar onlardan ekspertiza məqsədilə istifadə təlimi keçdikləri halda);</a:t>
            </a:r>
          </a:p>
          <a:p>
            <a:pPr algn="l" rtl="0"/>
            <a:r>
              <a:rPr lang="az" sz="1200" b="0" i="0" u="none" kern="1200" baseline="0">
                <a:solidFill>
                  <a:schemeClr val="tx1"/>
                </a:solidFill>
                <a:effectLst/>
                <a:latin typeface="+mn-lt"/>
                <a:ea typeface="+mn-ea"/>
                <a:cs typeface="+mn-cs"/>
              </a:rPr>
              <a:t>- Daşınma (hadisə yerinə və hadisə yerindən, müsadirə alətləri və avadanlıqları və götürülmüş sübutlar).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37</a:t>
            </a:fld>
            <a:endParaRPr lang="az" altLang="en-US"/>
          </a:p>
        </p:txBody>
      </p:sp>
    </p:spTree>
    <p:extLst>
      <p:ext uri="{BB962C8B-B14F-4D97-AF65-F5344CB8AC3E}">
        <p14:creationId xmlns:p14="http://schemas.microsoft.com/office/powerpoint/2010/main" val="644390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Hadisə yerinin təhlükəsizliyinin təmin edilməsi üçün aşağıdakı addımlar atılmalıdır:</a:t>
            </a:r>
          </a:p>
          <a:p>
            <a:pPr algn="l" rtl="0"/>
            <a:r>
              <a:rPr lang="az" sz="1200" b="0" i="0" u="none" kern="1200" baseline="0">
                <a:solidFill>
                  <a:schemeClr val="tx1"/>
                </a:solidFill>
                <a:effectLst/>
                <a:latin typeface="+mn-lt"/>
                <a:ea typeface="+mn-ea"/>
                <a:cs typeface="+mn-cs"/>
              </a:rPr>
              <a:t>• Hadisə yerinin təhlükəsizliyinin təmin edilməsi üçün yurisdikiasyanızda nəzərdə tutulan standart siyasət və prosedurlara əməl edin:</a:t>
            </a:r>
          </a:p>
          <a:p>
            <a:pPr algn="l" rtl="0"/>
            <a:r>
              <a:rPr lang="az" sz="1200" b="0" i="0" u="none" kern="1200" baseline="0">
                <a:solidFill>
                  <a:schemeClr val="tx1"/>
                </a:solidFill>
                <a:effectLst/>
                <a:latin typeface="+mn-lt"/>
                <a:ea typeface="+mn-ea"/>
                <a:cs typeface="+mn-cs"/>
              </a:rPr>
              <a:t>• Hər kəsi toplanacaq sübutların (avadanlıqlar və qidalanma mənbələri daxil olmaqla) yaxınlığından uzaqlaşdırın;</a:t>
            </a:r>
          </a:p>
          <a:p>
            <a:pPr algn="l" rtl="0"/>
            <a:r>
              <a:rPr lang="az" sz="1200" b="0" i="0" u="none" kern="1200" baseline="0">
                <a:solidFill>
                  <a:schemeClr val="tx1"/>
                </a:solidFill>
                <a:effectLst/>
                <a:latin typeface="+mn-lt"/>
                <a:ea typeface="+mn-ea"/>
                <a:cs typeface="+mn-cs"/>
              </a:rPr>
              <a:t>• Fərdi və portativ qurğular daxil olmaqla, bütün elektron qurğuların təhlükəsizliyini təmin edin;</a:t>
            </a:r>
          </a:p>
          <a:p>
            <a:pPr algn="l" rtl="0"/>
            <a:r>
              <a:rPr lang="az" sz="1200" b="0" i="0" u="none" kern="1200" baseline="0">
                <a:solidFill>
                  <a:schemeClr val="tx1"/>
                </a:solidFill>
                <a:effectLst/>
                <a:latin typeface="+mn-lt"/>
                <a:ea typeface="+mn-ea"/>
                <a:cs typeface="+mn-cs"/>
              </a:rPr>
              <a:t>• Səlahiyyəti olmayan şəxslərin kömək və ya texniki yardım təkliflərini rədd edin</a:t>
            </a:r>
          </a:p>
          <a:p>
            <a:pPr algn="l" rtl="0"/>
            <a:r>
              <a:rPr lang="az" sz="1200" b="0" i="0" u="none" kern="1200" baseline="0">
                <a:solidFill>
                  <a:schemeClr val="tx1"/>
                </a:solidFill>
                <a:effectLst/>
                <a:latin typeface="+mn-lt"/>
                <a:ea typeface="+mn-ea"/>
                <a:cs typeface="+mn-cs"/>
              </a:rPr>
              <a:t>• Sönülü olan kompüteri və ya elektron cihazı sönülü saxlayın.</a:t>
            </a:r>
          </a:p>
          <a:p>
            <a:pPr algn="l" rtl="0"/>
            <a:r>
              <a:rPr lang="az" sz="1200" b="0" i="0" u="none" kern="1200" baseline="0">
                <a:solidFill>
                  <a:schemeClr val="tx1"/>
                </a:solidFill>
                <a:effectLst/>
                <a:latin typeface="+mn-lt"/>
                <a:ea typeface="+mn-ea"/>
                <a:cs typeface="+mn-cs"/>
              </a:rPr>
              <a:t>Kompüter işlək vəziyyətdədirsə və ya hansı vəziyyətdə olduğunu təyin etmək mümkün deyilsə, təhqiqatçı bələdçinin 3.4.3-cü maddəsində təsvir edilən addımları izləməlidir;</a:t>
            </a:r>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 Dəyişkən məlumatları 3.5-ci bənddə təsvir edilən addımlara əməl etməklə, həm fiziki baxımdan, həm də elektron formada qoruyun;</a:t>
            </a:r>
          </a:p>
          <a:p>
            <a:pPr algn="l" rtl="0"/>
            <a:r>
              <a:rPr lang="az" sz="1200" b="0" i="0" u="none" kern="1200" baseline="0">
                <a:solidFill>
                  <a:schemeClr val="tx1"/>
                </a:solidFill>
                <a:effectLst/>
                <a:latin typeface="+mn-lt"/>
                <a:ea typeface="+mn-ea"/>
                <a:cs typeface="+mn-cs"/>
              </a:rPr>
              <a:t>• Toplanmalı olmayan əlaqədar elektron komponentləri müəyyən edin və sənədləşdirin;</a:t>
            </a:r>
          </a:p>
          <a:p>
            <a:pPr algn="l" rtl="0"/>
            <a:r>
              <a:rPr lang="az" sz="1200" b="0" i="0" u="none" kern="1200" baseline="0">
                <a:solidFill>
                  <a:schemeClr val="tx1"/>
                </a:solidFill>
                <a:effectLst/>
                <a:latin typeface="+mn-lt"/>
                <a:ea typeface="+mn-ea"/>
                <a:cs typeface="+mn-cs"/>
              </a:rPr>
              <a:t>•Cihazlara birləşdirilmiş telefon və şəbəkə xətlərini müəyyən edin, sənədləşdirin və etiketləyin;</a:t>
            </a:r>
          </a:p>
          <a:p>
            <a:pPr algn="l" rtl="0"/>
            <a:r>
              <a:rPr lang="az" sz="1200" b="0" i="0" u="none" kern="1200" baseline="0">
                <a:solidFill>
                  <a:schemeClr val="tx1"/>
                </a:solidFill>
                <a:effectLst/>
                <a:latin typeface="+mn-lt"/>
                <a:ea typeface="+mn-ea"/>
                <a:cs typeface="+mn-cs"/>
              </a:rPr>
              <a:t>Qurğudan başqa hər hansı sübutun götürülməsinin tələb olunub-olunmadığını qərarlaşdırın (məsələn, DNT, barmaq izləri, narkotik vasitələr, katalizatorlar);</a:t>
            </a:r>
          </a:p>
          <a:p>
            <a:pPr algn="l" rtl="0"/>
            <a:r>
              <a:rPr lang="az" sz="1200" b="0" i="0" u="none" kern="1200" baseline="0">
                <a:solidFill>
                  <a:schemeClr val="tx1"/>
                </a:solidFill>
                <a:effectLst/>
                <a:latin typeface="+mn-lt"/>
                <a:ea typeface="+mn-ea"/>
                <a:cs typeface="+mn-cs"/>
              </a:rPr>
              <a:t>- Elə isə müvafiq əl kitabçasında bu növ sübutlar üçün müəyyən edilmiş ümumi rəftar qaydalarına əməl edin;</a:t>
            </a:r>
          </a:p>
          <a:p>
            <a:pPr algn="l" rtl="0"/>
            <a:r>
              <a:rPr lang="az" sz="1200" b="0" i="0" u="none" kern="1200" baseline="0">
                <a:solidFill>
                  <a:schemeClr val="tx1"/>
                </a:solidFill>
                <a:effectLst/>
                <a:latin typeface="+mn-lt"/>
                <a:ea typeface="+mn-ea"/>
                <a:cs typeface="+mn-cs"/>
              </a:rPr>
              <a:t>- Dağıdıcı metodları elektron sübutların bərpası tamamlanana qədər təxirə salın;</a:t>
            </a:r>
          </a:p>
          <a:p>
            <a:pPr algn="l" rtl="0"/>
            <a:r>
              <a:rPr lang="az" sz="1200" b="0" i="0" u="none" kern="1200" baseline="0">
                <a:solidFill>
                  <a:schemeClr val="tx1"/>
                </a:solidFill>
                <a:effectLst/>
                <a:latin typeface="+mn-lt"/>
                <a:ea typeface="+mn-ea"/>
                <a:cs typeface="+mn-cs"/>
              </a:rPr>
              <a:t>  § Elektron sübutların bərpası tamamlandıqdan sonra gizli izləri toplayın (belə ki, klaviaturalar, kompüter mausu, disketlər və başqa komponentlərdə gizli barmaq izləri və ya mühafizə edilməli olan başqa fiziki sübutlar ola bilər);</a:t>
            </a:r>
          </a:p>
          <a:p>
            <a:pPr algn="l" rtl="0"/>
            <a:r>
              <a:rPr lang="az" sz="1200" b="0" i="0" u="none" kern="1200" baseline="0">
                <a:solidFill>
                  <a:schemeClr val="tx1"/>
                </a:solidFill>
                <a:effectLst/>
                <a:latin typeface="+mn-lt"/>
                <a:ea typeface="+mn-ea"/>
                <a:cs typeface="+mn-cs"/>
              </a:rPr>
              <a:t>  § Hadisə yerindən barmaq izlərini toplamaq üçün alüminium tozundan istifadə etməyin, belə ki, bu, avadamlıqları və verilənləri zədələyə bilər.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38</a:t>
            </a:fld>
            <a:endParaRPr lang="az" altLang="en-US"/>
          </a:p>
        </p:txBody>
      </p:sp>
    </p:spTree>
    <p:extLst>
      <p:ext uri="{BB962C8B-B14F-4D97-AF65-F5344CB8AC3E}">
        <p14:creationId xmlns:p14="http://schemas.microsoft.com/office/powerpoint/2010/main" val="2118038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Qurğudan başqa hər hansı sübutun götürülməsinin tələb olunub-olunmadığını qərarlaşdırın (məsələn, DNT, barmaq izləri, narkotik vasitələr, katalizatorlar);</a:t>
            </a:r>
          </a:p>
          <a:p>
            <a:pPr algn="l" rtl="0"/>
            <a:r>
              <a:rPr lang="az" sz="1200" b="0" i="0" u="none" kern="1200" baseline="0">
                <a:solidFill>
                  <a:schemeClr val="tx1"/>
                </a:solidFill>
                <a:effectLst/>
                <a:latin typeface="+mn-lt"/>
                <a:ea typeface="+mn-ea"/>
                <a:cs typeface="+mn-cs"/>
              </a:rPr>
              <a:t>- Elə isə müvafiq əl kitabçasında bu növ sübutlar üçün müəyyən edilmiş ümumi rəftar qaydalarına əməl edin;</a:t>
            </a:r>
          </a:p>
          <a:p>
            <a:pPr algn="l" rtl="0"/>
            <a:r>
              <a:rPr lang="az" sz="1200" b="0" i="0" u="none" kern="1200" baseline="0">
                <a:solidFill>
                  <a:schemeClr val="tx1"/>
                </a:solidFill>
                <a:effectLst/>
                <a:latin typeface="+mn-lt"/>
                <a:ea typeface="+mn-ea"/>
                <a:cs typeface="+mn-cs"/>
              </a:rPr>
              <a:t>- Dağıdıcı metodları elektron sübutların bərpası tamamlanana qədər təxirə salın;</a:t>
            </a:r>
          </a:p>
          <a:p>
            <a:pPr algn="l" rtl="0"/>
            <a:r>
              <a:rPr lang="az" sz="1200" b="0" i="0" u="none" kern="1200" baseline="0">
                <a:solidFill>
                  <a:schemeClr val="tx1"/>
                </a:solidFill>
                <a:effectLst/>
                <a:latin typeface="+mn-lt"/>
                <a:ea typeface="+mn-ea"/>
                <a:cs typeface="+mn-cs"/>
              </a:rPr>
              <a:t>  § Elektron sübutların bərpası tamamlandıqdan sonra gizli izləri toplayın (belə ki, klaviaturalar, kompüter mausu, disketlər və başqa komponentlərdə gizli barmaq izləri və ya mühafizə edilməli olan başqa fiziki sübutlar ola bilər);</a:t>
            </a:r>
          </a:p>
          <a:p>
            <a:pPr algn="l" rtl="0"/>
            <a:r>
              <a:rPr lang="az" sz="1200" b="0" i="0" u="none" kern="1200" baseline="0">
                <a:solidFill>
                  <a:schemeClr val="tx1"/>
                </a:solidFill>
                <a:effectLst/>
                <a:latin typeface="+mn-lt"/>
                <a:ea typeface="+mn-ea"/>
                <a:cs typeface="+mn-cs"/>
              </a:rPr>
              <a:t>  § Hadisə yerindən barmaq izlərini toplamaq üçün alüminium tozundan istifadə etməyin, belə ki, bu, avadamlıqları və verilənləri zədələyə bilər.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39</a:t>
            </a:fld>
            <a:endParaRPr lang="az" altLang="en-US"/>
          </a:p>
        </p:txBody>
      </p:sp>
    </p:spTree>
    <p:extLst>
      <p:ext uri="{BB962C8B-B14F-4D97-AF65-F5344CB8AC3E}">
        <p14:creationId xmlns:p14="http://schemas.microsoft.com/office/powerpoint/2010/main" val="2203491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az" b="0" i="0" u="none" baseline="0">
                <a:latin typeface="Calibri" charset="0"/>
              </a:rPr>
              <a:t>Hadisə yerinin sənədləşdirilməsi bütöv müsadirə prosedurunda davam etdirilməli olan prosesdir. Kompüterlərin, yaddaş daşıyıcılarının və başqa elektron və ənənəvi qurğuların yerinin və vəziyyətinin dəqiq sənədləşdirilməsi son dərəcə vacibdir. Bu bölmədə sənədləşdirilməli olan informasiyanın yalnız qısa icmalı verilir. </a:t>
            </a:r>
            <a:endParaRPr lang="az" dirty="0">
              <a:latin typeface="Calibri" charset="0"/>
            </a:endParaRPr>
          </a:p>
          <a:p>
            <a:pPr marL="0" lvl="0" indent="0" algn="l" rtl="0">
              <a:buFont typeface="Arial" charset="0"/>
              <a:buNone/>
            </a:pPr>
            <a:r>
              <a:rPr lang="az" sz="1200" b="0" i="0" u="none" baseline="0">
                <a:latin typeface="Calibri" charset="0"/>
              </a:rPr>
              <a:t>Yer</a:t>
            </a:r>
          </a:p>
          <a:p>
            <a:pPr marL="0" lvl="0" indent="0" algn="l" rtl="0">
              <a:buFont typeface="Arial" charset="0"/>
              <a:buNone/>
            </a:pPr>
            <a:r>
              <a:rPr lang="az" sz="1200" b="0" i="0" u="none" baseline="0">
                <a:latin typeface="Calibri" charset="0"/>
              </a:rPr>
              <a:t>Elektron sübutlar</a:t>
            </a:r>
          </a:p>
          <a:p>
            <a:pPr marL="0" lvl="0" indent="0" algn="l" rtl="0">
              <a:buFont typeface="Arial" charset="0"/>
              <a:buNone/>
            </a:pPr>
            <a:r>
              <a:rPr lang="az" sz="1200" b="0" i="0" u="none" baseline="0">
                <a:latin typeface="Calibri" charset="0"/>
              </a:rPr>
              <a:t>İnsanlar</a:t>
            </a:r>
          </a:p>
          <a:p>
            <a:pPr marL="0" lvl="0" indent="0" algn="l" rtl="0">
              <a:buFont typeface="Arial" charset="0"/>
              <a:buNone/>
            </a:pPr>
            <a:endParaRPr lang="az" sz="1200" dirty="0">
              <a:latin typeface="Calibri" charset="0"/>
            </a:endParaRPr>
          </a:p>
          <a:p>
            <a:pPr lvl="0" algn="just" rtl="0">
              <a:buFont typeface="Arial" charset="0"/>
              <a:buNone/>
              <a:defRPr/>
            </a:pPr>
            <a:r>
              <a:rPr lang="az" b="0" i="0" u="none" baseline="0">
                <a:ea typeface="+mn-ea"/>
              </a:rPr>
              <a:t>Tapılan bütün müvafiq avadanlıqların təfərrüatları</a:t>
            </a:r>
            <a:endParaRPr lang="az" dirty="0">
              <a:ea typeface="+mn-ea"/>
            </a:endParaRPr>
          </a:p>
          <a:p>
            <a:pPr lvl="0" algn="just" rtl="0">
              <a:buFont typeface="Arial" charset="0"/>
              <a:buNone/>
              <a:defRPr/>
            </a:pPr>
            <a:r>
              <a:rPr lang="az" b="0" i="0" u="none" baseline="0">
                <a:ea typeface="+mn-ea"/>
              </a:rPr>
              <a:t>Elektron sübutların daxil olduğu və ya elektron sübut təşkil edən hər bir kompüter sisteminin vəziyyəti, o cümlədən işlək vəziyyətdə olub-olmadığı və yeri</a:t>
            </a:r>
            <a:endParaRPr lang="az" dirty="0">
              <a:ea typeface="+mn-ea"/>
            </a:endParaRPr>
          </a:p>
          <a:p>
            <a:pPr lvl="0" algn="just" rtl="0">
              <a:buFont typeface="Arial" charset="0"/>
              <a:buNone/>
              <a:defRPr/>
            </a:pPr>
            <a:r>
              <a:rPr lang="az" b="0" i="0" u="none" baseline="0">
                <a:ea typeface="+mn-ea"/>
              </a:rPr>
              <a:t>Kompüter sisteminin və ya başqa cihazların bütün bağlantılarını (naqilli və ya naqilsiz) sənədləşdirin </a:t>
            </a:r>
            <a:endParaRPr lang="az" dirty="0">
              <a:ea typeface="+mn-ea"/>
            </a:endParaRPr>
          </a:p>
          <a:p>
            <a:pPr lvl="0" algn="just" rtl="0">
              <a:buFont typeface="Arial" charset="0"/>
              <a:buNone/>
              <a:defRPr/>
            </a:pPr>
            <a:r>
              <a:rPr lang="az" b="0" i="0" u="none" baseline="0">
                <a:ea typeface="+mn-ea"/>
              </a:rPr>
              <a:t>Dana sonra dəqiqliklə yenidən yığıla bilməsi üçün bütün portları və kabelləri etiketləyin</a:t>
            </a:r>
          </a:p>
          <a:p>
            <a:pPr lvl="0" algn="just" rtl="0">
              <a:buFont typeface="Arial" charset="0"/>
              <a:buNone/>
              <a:defRPr/>
            </a:pPr>
            <a:r>
              <a:rPr lang="az" b="0" i="0" u="none" baseline="0">
                <a:ea typeface="+mn-ea"/>
              </a:rPr>
              <a:t>İstifadə edilməyən bağlantı portlarını "istifadə edilməyən" adı ilə etiketləyin. Başqa yaddaş daşıyıcılarını aşkar etmək məqsədilə noutbukun dok (birləşmə) stansiyasını müəyyən edin.</a:t>
            </a:r>
            <a:endParaRPr lang="az" dirty="0">
              <a:ea typeface="+mn-ea"/>
            </a:endParaRPr>
          </a:p>
          <a:p>
            <a:pPr marL="0" lvl="0" indent="0" algn="l" rtl="0">
              <a:buFont typeface="Arial" charset="0"/>
              <a:buNone/>
            </a:pPr>
            <a:endParaRPr lang="az" sz="1200" dirty="0">
              <a:latin typeface="Calibri" charset="0"/>
            </a:endParaRPr>
          </a:p>
          <a:p>
            <a:pPr lvl="0" algn="just" rtl="0">
              <a:buFont typeface="Arial" charset="0"/>
              <a:buNone/>
            </a:pPr>
            <a:r>
              <a:rPr lang="az" b="0" i="0" u="none" baseline="0">
                <a:latin typeface="Calibri" charset="0"/>
              </a:rPr>
              <a:t>Monitorun müdaxilə vaxtına aid təfərrüatlarını qeyd edin.</a:t>
            </a:r>
            <a:endParaRPr lang="az" dirty="0">
              <a:latin typeface="Calibri" charset="0"/>
            </a:endParaRPr>
          </a:p>
          <a:p>
            <a:pPr lvl="0" algn="just" rtl="0">
              <a:buFont typeface="Arial" charset="0"/>
              <a:buNone/>
            </a:pPr>
            <a:r>
              <a:rPr lang="az" b="0" i="0" u="none" baseline="0">
                <a:latin typeface="Calibri" charset="0"/>
              </a:rPr>
              <a:t>Kompüterin ön hissəsinin, ekranının və başqa komponentlərin fotoşəklini çəkin</a:t>
            </a:r>
            <a:endParaRPr lang="az" dirty="0">
              <a:latin typeface="Calibri" charset="0"/>
            </a:endParaRPr>
          </a:p>
          <a:p>
            <a:pPr lvl="0" algn="just" rtl="0">
              <a:buFont typeface="Arial" charset="0"/>
              <a:buNone/>
            </a:pPr>
            <a:r>
              <a:rPr lang="az" b="0" i="0" u="none" baseline="0">
                <a:latin typeface="Calibri" charset="0"/>
              </a:rPr>
              <a:t>Kompüter ekranında görünənlərin yazılı qeydiyyatını aparın</a:t>
            </a:r>
            <a:endParaRPr lang="az" dirty="0">
              <a:latin typeface="Calibri" charset="0"/>
            </a:endParaRPr>
          </a:p>
          <a:p>
            <a:pPr lvl="0" algn="just" rtl="0">
              <a:buFont typeface="Arial" charset="0"/>
              <a:buNone/>
            </a:pPr>
            <a:r>
              <a:rPr lang="az" b="0" i="0" u="none" baseline="0">
                <a:latin typeface="Calibri" charset="0"/>
              </a:rPr>
              <a:t>Aktiv proqramların videosunu çəkin və ya monitor ekranındakı fəaliyyət barədə daha geniş qeyd götürün.</a:t>
            </a:r>
            <a:endParaRPr lang="az" dirty="0">
              <a:latin typeface="Calibri" charset="0"/>
            </a:endParaRPr>
          </a:p>
          <a:p>
            <a:pPr lvl="0" algn="just" rtl="0">
              <a:buFont typeface="Arial" charset="0"/>
              <a:buNone/>
            </a:pPr>
            <a:r>
              <a:rPr lang="az" b="0" i="0" u="none" baseline="0">
                <a:latin typeface="Calibri" charset="0"/>
              </a:rPr>
              <a:t>Toplanmalı olmayan müvafiq elektron komponentləri sənədləşdirin;</a:t>
            </a:r>
            <a:endParaRPr lang="az" dirty="0">
              <a:latin typeface="Calibri" charset="0"/>
            </a:endParaRP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40</a:t>
            </a:fld>
            <a:endParaRPr lang="az" altLang="en-US"/>
          </a:p>
        </p:txBody>
      </p:sp>
    </p:spTree>
    <p:extLst>
      <p:ext uri="{BB962C8B-B14F-4D97-AF65-F5344CB8AC3E}">
        <p14:creationId xmlns:p14="http://schemas.microsoft.com/office/powerpoint/2010/main" val="3079915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baseline="0"/>
              <a:t>Bu sessiya təbii fəsilələrin təmin edilməsi məqsədilə 5 hissəyə bölünəcək.</a:t>
            </a:r>
          </a:p>
          <a:p>
            <a:pPr algn="l" rtl="0"/>
            <a:r>
              <a:rPr lang="az" sz="1200" b="0" i="0" u="none" baseline="0"/>
              <a:t>İdeya kompüterin nə olduğunu – və ya bənzər xüsusiyyətləri olan internetə qoşula bilən qurğuların nə olduğunu təsvir etməkdən ibarətdir</a:t>
            </a:r>
          </a:p>
          <a:p>
            <a:pPr algn="l" rtl="0"/>
            <a:r>
              <a:rPr lang="az" sz="1200" b="0" i="0" u="none" baseline="0"/>
              <a:t>İnterneti və onun iş prinsipini təsvir etmək</a:t>
            </a:r>
          </a:p>
          <a:p>
            <a:pPr algn="l" rtl="0"/>
            <a:r>
              <a:rPr lang="az" sz="1200" b="0" i="0" u="none" baseline="0"/>
              <a:t>Sonra isə kompüterin internetə necə qoşulduğuna nəzər salmaq</a:t>
            </a:r>
          </a:p>
          <a:p>
            <a:pPr algn="l" rtl="0"/>
            <a:r>
              <a:rPr lang="az" sz="1200" b="0" i="0" u="none" baseline="0"/>
              <a:t>Sonra isə internetin özündə nə olduğuna nəzər salmaq</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4</a:t>
            </a:fld>
            <a:endParaRPr lang="az"/>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rtl="0">
              <a:buFont typeface="Arial" charset="0"/>
              <a:buNone/>
              <a:defRPr/>
            </a:pPr>
            <a:r>
              <a:rPr lang="az" sz="1200" b="0" i="0" u="none" baseline="0">
                <a:ea typeface="+mn-ea"/>
              </a:rPr>
              <a:t>Qurğunun/sistemin təyinatı </a:t>
            </a:r>
            <a:endParaRPr lang="az" sz="1200" dirty="0">
              <a:ea typeface="+mn-ea"/>
            </a:endParaRPr>
          </a:p>
          <a:p>
            <a:pPr marL="57150" lvl="0" indent="0" algn="just" rtl="0">
              <a:buFont typeface="Arial" charset="0"/>
              <a:buNone/>
              <a:defRPr/>
            </a:pPr>
            <a:r>
              <a:rPr lang="az" sz="1200" b="0" i="0" u="none" baseline="0">
                <a:ea typeface="+mn-ea"/>
              </a:rPr>
              <a:t>Qurğuların/sistemlərin hadisə yerində aşkar edilən sahibləri və/və ya istifadəçiləri, eləcə də parollar, istifadəçi adları və internet xidməti provayderi</a:t>
            </a:r>
            <a:endParaRPr lang="az" sz="1200" dirty="0">
              <a:ea typeface="+mn-ea"/>
            </a:endParaRPr>
          </a:p>
          <a:p>
            <a:pPr marL="57150" lvl="0" indent="0" algn="just" rtl="0">
              <a:buFont typeface="Arial" charset="0"/>
              <a:buNone/>
              <a:defRPr/>
            </a:pPr>
            <a:r>
              <a:rPr lang="az" sz="1200" b="0" i="0" u="none" baseline="0">
                <a:ea typeface="+mn-ea"/>
              </a:rPr>
              <a:t>Sistem, proqram təminatı və ya verilənlərə daxil olmaq üçün tələb olunan hər hansı parol. </a:t>
            </a:r>
            <a:endParaRPr lang="az" sz="1200" dirty="0">
              <a:ea typeface="+mn-ea"/>
            </a:endParaRPr>
          </a:p>
          <a:p>
            <a:pPr marL="57150" lvl="0" indent="0" algn="just" rtl="0">
              <a:buFont typeface="Arial" charset="0"/>
              <a:buNone/>
              <a:defRPr/>
            </a:pPr>
            <a:r>
              <a:rPr lang="az" sz="1200" b="0" i="0" u="none" baseline="0">
                <a:ea typeface="+mn-ea"/>
              </a:rPr>
              <a:t>Hər hansı unikal təhlükəsizlik sxemi və ya dağıdıcı qurğular</a:t>
            </a:r>
          </a:p>
          <a:p>
            <a:pPr marL="57150" lvl="0" indent="0" algn="just" rtl="0">
              <a:buFont typeface="Arial" charset="0"/>
              <a:buNone/>
              <a:defRPr/>
            </a:pPr>
            <a:r>
              <a:rPr lang="az" sz="1200" b="0" i="0" u="none" baseline="0">
                <a:ea typeface="+mn-ea"/>
              </a:rPr>
              <a:t>Facebook və ya başqa onlayn sosial şəbəkə saytının hesab məlumatları.</a:t>
            </a:r>
            <a:endParaRPr lang="az" sz="1200" dirty="0">
              <a:ea typeface="+mn-ea"/>
            </a:endParaRPr>
          </a:p>
          <a:p>
            <a:pPr marL="57150" lvl="0" indent="0" algn="just" rtl="0">
              <a:buFont typeface="Arial" charset="0"/>
              <a:buNone/>
              <a:defRPr/>
            </a:pPr>
            <a:r>
              <a:rPr lang="az" sz="1200" b="0" i="0" u="none" baseline="0">
                <a:ea typeface="+mn-ea"/>
              </a:rPr>
              <a:t>Hər hansı oflayn verilənlər yaddaşı</a:t>
            </a:r>
            <a:endParaRPr lang="az" sz="1200" dirty="0">
              <a:ea typeface="+mn-ea"/>
            </a:endParaRPr>
          </a:p>
          <a:p>
            <a:pPr marL="57150" lvl="0" indent="0" algn="just" rtl="0">
              <a:buFont typeface="Arial" charset="0"/>
              <a:buNone/>
              <a:defRPr/>
            </a:pPr>
            <a:r>
              <a:rPr lang="az" sz="1200" b="0" i="0" u="none" baseline="0">
                <a:ea typeface="+mn-ea"/>
              </a:rPr>
              <a:t>Sistemə quraşdırılmış avadanlıq və ya proqram təminatını izah edən hər hansı sənəd</a:t>
            </a:r>
          </a:p>
          <a:p>
            <a:pPr marL="57150" lvl="0" indent="0" algn="just" rtl="0">
              <a:buFont typeface="Arial" charset="0"/>
              <a:buNone/>
              <a:defRPr/>
            </a:pPr>
            <a:r>
              <a:rPr lang="az" sz="1200" b="0" i="0" u="none" baseline="0">
                <a:ea typeface="+mn-ea"/>
              </a:rPr>
              <a:t>Hər hansı başqa müvafiq məlumat</a:t>
            </a:r>
            <a:endParaRPr lang="az" sz="1200" dirty="0">
              <a:ea typeface="+mn-ea"/>
            </a:endParaRP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41</a:t>
            </a:fld>
            <a:endParaRPr lang="az" altLang="en-US"/>
          </a:p>
        </p:txBody>
      </p:sp>
    </p:spTree>
    <p:extLst>
      <p:ext uri="{BB962C8B-B14F-4D97-AF65-F5344CB8AC3E}">
        <p14:creationId xmlns:p14="http://schemas.microsoft.com/office/powerpoint/2010/main" val="18670882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slaydlar tapıla biləcəklərin sadəcə vizual nümunələridir. Təlimçi nümayəndələrdən şəkillərdəki potensial sübut mənbələrini müəyyən etməyi xahiş edə bilmək üçün slayddakı adları gizlətmək istəyə bilər.</a:t>
            </a:r>
            <a:endParaRPr lang="az" dirty="0"/>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42</a:t>
            </a:fld>
            <a:endParaRPr lang="az" altLang="en-US"/>
          </a:p>
        </p:txBody>
      </p:sp>
    </p:spTree>
    <p:extLst>
      <p:ext uri="{BB962C8B-B14F-4D97-AF65-F5344CB8AC3E}">
        <p14:creationId xmlns:p14="http://schemas.microsoft.com/office/powerpoint/2010/main" val="3888848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rtl="0">
              <a:buFont typeface="Arial" charset="0"/>
              <a:buNone/>
              <a:defRPr/>
            </a:pPr>
            <a:r>
              <a:rPr lang="az" sz="1200" b="0" i="0" u="none" baseline="0">
                <a:ea typeface="+mn-ea"/>
              </a:rPr>
              <a:t>Qurğunun/sistemin təyinatı </a:t>
            </a:r>
            <a:endParaRPr lang="az" sz="1200" dirty="0">
              <a:ea typeface="+mn-ea"/>
            </a:endParaRPr>
          </a:p>
          <a:p>
            <a:pPr marL="57150" lvl="0" indent="0" algn="just" rtl="0">
              <a:buFont typeface="Arial" charset="0"/>
              <a:buNone/>
              <a:defRPr/>
            </a:pPr>
            <a:r>
              <a:rPr lang="az" sz="1200" b="0" i="0" u="none" baseline="0">
                <a:ea typeface="+mn-ea"/>
              </a:rPr>
              <a:t>Qurğuların/sistemlərin hadisə yerində aşkar edilən sahibləri və/və ya istifadəçiləri, eləcə də parollar, istifadəçi adları və internet xidməti provayderi</a:t>
            </a:r>
            <a:endParaRPr lang="az" sz="1200" dirty="0">
              <a:ea typeface="+mn-ea"/>
            </a:endParaRPr>
          </a:p>
          <a:p>
            <a:pPr marL="57150" lvl="0" indent="0" algn="just" rtl="0">
              <a:buFont typeface="Arial" charset="0"/>
              <a:buNone/>
              <a:defRPr/>
            </a:pPr>
            <a:r>
              <a:rPr lang="az" sz="1200" b="0" i="0" u="none" baseline="0">
                <a:ea typeface="+mn-ea"/>
              </a:rPr>
              <a:t>Sistem, proqram təminatı və ya verilənlərə daxil olmaq üçün tələb olunan hər hansı parol. </a:t>
            </a:r>
            <a:endParaRPr lang="az" sz="1200" dirty="0">
              <a:ea typeface="+mn-ea"/>
            </a:endParaRPr>
          </a:p>
          <a:p>
            <a:pPr marL="57150" lvl="0" indent="0" algn="just" rtl="0">
              <a:buFont typeface="Arial" charset="0"/>
              <a:buNone/>
              <a:defRPr/>
            </a:pPr>
            <a:r>
              <a:rPr lang="az" sz="1200" b="0" i="0" u="none" baseline="0">
                <a:ea typeface="+mn-ea"/>
              </a:rPr>
              <a:t>Hər hansı unikal təhlükəsizlik sxemi və ya dağıdıcı qurğular</a:t>
            </a:r>
          </a:p>
          <a:p>
            <a:pPr marL="57150" lvl="0" indent="0" algn="just" rtl="0">
              <a:buFont typeface="Arial" charset="0"/>
              <a:buNone/>
              <a:defRPr/>
            </a:pPr>
            <a:r>
              <a:rPr lang="az" sz="1200" b="0" i="0" u="none" baseline="0">
                <a:ea typeface="+mn-ea"/>
              </a:rPr>
              <a:t>Facebook və ya başqa onlayn sosial şəbəkə saytının hesab məlumatları.</a:t>
            </a:r>
            <a:endParaRPr lang="az" sz="1200" dirty="0">
              <a:ea typeface="+mn-ea"/>
            </a:endParaRPr>
          </a:p>
          <a:p>
            <a:pPr marL="57150" lvl="0" indent="0" algn="just" rtl="0">
              <a:buFont typeface="Arial" charset="0"/>
              <a:buNone/>
              <a:defRPr/>
            </a:pPr>
            <a:r>
              <a:rPr lang="az" sz="1200" b="0" i="0" u="none" baseline="0">
                <a:ea typeface="+mn-ea"/>
              </a:rPr>
              <a:t>Hər hansı oflayn verilənlər yaddaşı</a:t>
            </a:r>
            <a:endParaRPr lang="az" sz="1200" dirty="0">
              <a:ea typeface="+mn-ea"/>
            </a:endParaRPr>
          </a:p>
          <a:p>
            <a:pPr marL="57150" lvl="0" indent="0" algn="just" rtl="0">
              <a:buFont typeface="Arial" charset="0"/>
              <a:buNone/>
              <a:defRPr/>
            </a:pPr>
            <a:r>
              <a:rPr lang="az" sz="1200" b="0" i="0" u="none" baseline="0">
                <a:ea typeface="+mn-ea"/>
              </a:rPr>
              <a:t>Sistemə quraşdırılmış avadanlıq və ya proqram təminatını izah edən hər hansı sənəd</a:t>
            </a:r>
          </a:p>
          <a:p>
            <a:pPr marL="57150" lvl="0" indent="0" algn="just" rtl="0">
              <a:buFont typeface="Arial" charset="0"/>
              <a:buNone/>
              <a:defRPr/>
            </a:pPr>
            <a:r>
              <a:rPr lang="az" sz="1200" b="0" i="0" u="none" baseline="0">
                <a:ea typeface="+mn-ea"/>
              </a:rPr>
              <a:t>Hər hansı başqa müvafiq məlumat</a:t>
            </a:r>
            <a:endParaRPr lang="az" sz="1200" dirty="0">
              <a:ea typeface="+mn-ea"/>
            </a:endParaRP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43</a:t>
            </a:fld>
            <a:endParaRPr lang="az" altLang="en-US"/>
          </a:p>
        </p:txBody>
      </p:sp>
    </p:spTree>
    <p:extLst>
      <p:ext uri="{BB962C8B-B14F-4D97-AF65-F5344CB8AC3E}">
        <p14:creationId xmlns:p14="http://schemas.microsoft.com/office/powerpoint/2010/main" val="3648983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Kompüterin sönülü, yoxsa işlək vəziyyətdə olduğunu müəyyənləşdirdikdən sonra aşağıdakıları etməlisiniz:</a:t>
            </a:r>
          </a:p>
          <a:p>
            <a:pPr algn="l" rtl="0"/>
            <a:r>
              <a:rPr lang="az" sz="1200" b="0" i="0" u="none" kern="1200" baseline="0">
                <a:solidFill>
                  <a:schemeClr val="tx1"/>
                </a:solidFill>
                <a:effectLst/>
                <a:latin typeface="+mn-lt"/>
                <a:ea typeface="+mn-ea"/>
                <a:cs typeface="+mn-cs"/>
              </a:rPr>
              <a:t>Vəziyyət A: Sistemin söndürüldüyünü müəyyən etdikdən sonra onu işə salmayın!</a:t>
            </a:r>
          </a:p>
          <a:p>
            <a:pPr algn="l" rtl="0"/>
            <a:r>
              <a:rPr lang="az" sz="1200" b="0" i="0" u="none" kern="1200" baseline="0">
                <a:solidFill>
                  <a:schemeClr val="tx1"/>
                </a:solidFill>
                <a:effectLst/>
                <a:latin typeface="+mn-lt"/>
                <a:ea typeface="+mn-ea"/>
                <a:cs typeface="+mn-cs"/>
              </a:rPr>
              <a:t>• Enerji təchizatı kabelini hədəf avadanlıqdan ayırın (divar rozetkasından ayırmaqla söndürməyin) və bunu etdiyiniz vaxtı qeyd edin.</a:t>
            </a:r>
          </a:p>
          <a:p>
            <a:pPr algn="l" rtl="0"/>
            <a:r>
              <a:rPr lang="az" sz="1200" b="0" i="0" u="none" kern="1200" baseline="0">
                <a:solidFill>
                  <a:schemeClr val="tx1"/>
                </a:solidFill>
                <a:effectLst/>
                <a:latin typeface="+mn-lt"/>
                <a:ea typeface="+mn-ea"/>
                <a:cs typeface="+mn-cs"/>
              </a:rPr>
              <a:t>• Söhbət portativ cihazdan gedirsə, batareya blokunu da ayırın. Əgər varsa, hər hansı əlavə batareya blokunu kənarlaşdırın (bəzi portativ cihazların çoxməqsədli disk oxuducu hissələrində floppi disk və ya CD qurğusu əvəzinə ikinci batareya olur).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Kompüter sistemi söndürülübsə, onu olduğu kimi saxlayın, belə ki, kompüter sisteminin başladılması prosesi kompüter verilənlərini dəyişdirə və sübutları potensial baxımdan məhv edə bilər.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44</a:t>
            </a:fld>
            <a:endParaRPr lang="az" altLang="en-US"/>
          </a:p>
        </p:txBody>
      </p:sp>
    </p:spTree>
    <p:extLst>
      <p:ext uri="{BB962C8B-B14F-4D97-AF65-F5344CB8AC3E}">
        <p14:creationId xmlns:p14="http://schemas.microsoft.com/office/powerpoint/2010/main" val="2109126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Vəziyyət B: Sistemin işlək vəziyyətdə olduğunu müəyyən etdikdən sonra onu söndürməyin!</a:t>
            </a:r>
          </a:p>
          <a:p>
            <a:pPr algn="l" rtl="0"/>
            <a:r>
              <a:rPr lang="az" sz="1200" b="0" i="0" u="none" kern="1200" baseline="0">
                <a:solidFill>
                  <a:schemeClr val="tx1"/>
                </a:solidFill>
                <a:effectLst/>
                <a:latin typeface="+mn-lt"/>
                <a:ea typeface="+mn-ea"/>
                <a:cs typeface="+mn-cs"/>
              </a:rPr>
              <a:t>• Mütəxəssislə əlaqə saxlamağa çalışın:</a:t>
            </a:r>
          </a:p>
          <a:p>
            <a:pPr algn="l" rtl="0"/>
            <a:r>
              <a:rPr lang="az" sz="1200" b="0" i="0" u="none" kern="1200" baseline="0">
                <a:solidFill>
                  <a:schemeClr val="tx1"/>
                </a:solidFill>
                <a:effectLst/>
                <a:latin typeface="+mn-lt"/>
                <a:ea typeface="+mn-ea"/>
                <a:cs typeface="+mn-cs"/>
              </a:rPr>
              <a:t>- Mütəxəssis varsa, məsləhət üçün ona müraciət edin;</a:t>
            </a:r>
          </a:p>
          <a:p>
            <a:pPr algn="l" rtl="0"/>
            <a:r>
              <a:rPr lang="az" sz="1200" b="0" i="0" u="none" kern="1200" baseline="0">
                <a:solidFill>
                  <a:schemeClr val="tx1"/>
                </a:solidFill>
                <a:effectLst/>
                <a:latin typeface="+mn-lt"/>
                <a:ea typeface="+mn-ea"/>
                <a:cs typeface="+mn-cs"/>
              </a:rPr>
              <a:t>- Mütəxəssis yoxdursa, növbəti təlimatla davam edin.</a:t>
            </a:r>
          </a:p>
          <a:p>
            <a:pPr algn="l" rtl="0"/>
            <a:r>
              <a:rPr lang="az" sz="1200" b="0" i="0" u="none" kern="1200" baseline="0">
                <a:solidFill>
                  <a:schemeClr val="tx1"/>
                </a:solidFill>
                <a:effectLst/>
                <a:latin typeface="+mn-lt"/>
                <a:ea typeface="+mn-ea"/>
                <a:cs typeface="+mn-cs"/>
              </a:rPr>
              <a:t>• Klaviaturaya və ya başqa daxiletmə qurğularına toxunmayın.</a:t>
            </a:r>
          </a:p>
          <a:p>
            <a:pPr algn="l" rtl="0"/>
            <a:r>
              <a:rPr lang="az" sz="1200" b="0" i="0" u="none" kern="1200" baseline="0">
                <a:solidFill>
                  <a:schemeClr val="tx1"/>
                </a:solidFill>
                <a:effectLst/>
                <a:latin typeface="+mn-lt"/>
                <a:ea typeface="+mn-ea"/>
                <a:cs typeface="+mn-cs"/>
              </a:rPr>
              <a:t>• 3.5-ci bənddə təsvir edilən addımlarla davam edin</a:t>
            </a:r>
          </a:p>
          <a:p>
            <a:pPr algn="l" rtl="0"/>
            <a:r>
              <a:rPr lang="az" sz="1200" b="0" i="0" u="none" kern="1200" baseline="0">
                <a:solidFill>
                  <a:schemeClr val="tx1"/>
                </a:solidFill>
                <a:effectLst/>
                <a:latin typeface="+mn-lt"/>
                <a:ea typeface="+mn-ea"/>
                <a:cs typeface="+mn-cs"/>
              </a:rPr>
              <a:t>Unutmayın: Enerji təchizatı kabelini kompüter sistemindən ayırmaq həmin anda işlək vəziyyətdə olan bütün proqramlara təsir edəcək və kompüterin RAM yaddaşında saxlanan bütün verilənlər (parol kimi müvafiq verilənlər daxil olmaqla) itiriləcək. Bura hər hansı internet bağlantısı, çap və ya şifrləmə daxildir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Unutmayın: Sistem işə salınan zaman şübhəlinin əriyən qoruyucular qutusu, elektrik açarı, eləcə də mobil rabitə cihazlarından kənarlaşdırılmış olması olduqca vacibdir. Elə hallar olmuşdur ki, diskləri tam şifrlənmiş aktiv vəziyyətdəki sistemlər, sadəcə şübhəli əriyən qoruyucular qutusuna, yaxud uzaqdan idarə edilə bilən enerji yükləyicisinə siqnal göndərməyə yaxın olduğuna görə axtarış zamanı söndürülmüşdür.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45</a:t>
            </a:fld>
            <a:endParaRPr lang="az" altLang="en-US"/>
          </a:p>
        </p:txBody>
      </p:sp>
    </p:spTree>
    <p:extLst>
      <p:ext uri="{BB962C8B-B14F-4D97-AF65-F5344CB8AC3E}">
        <p14:creationId xmlns:p14="http://schemas.microsoft.com/office/powerpoint/2010/main" val="905448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effectLst/>
                <a:latin typeface="+mn-lt"/>
                <a:ea typeface="+mn-ea"/>
                <a:cs typeface="+mn-cs"/>
              </a:rPr>
              <a:t>Vəziyyət C: Sistemin qapalı, yoxsa işlək vəziyyətdə olduğunu müəyyən edə bilməzsiniz.</a:t>
            </a:r>
          </a:p>
          <a:p>
            <a:pPr algn="l" rtl="0"/>
            <a:r>
              <a:rPr lang="az" sz="1200" b="0" i="0" u="none" kern="1200" baseline="0">
                <a:solidFill>
                  <a:schemeClr val="tx1"/>
                </a:solidFill>
                <a:effectLst/>
                <a:latin typeface="+mn-lt"/>
                <a:ea typeface="+mn-ea"/>
                <a:cs typeface="+mn-cs"/>
              </a:rPr>
              <a:t>• Sönülü olduğunu fərz edin. İşəsalma düyməsini basmayın.</a:t>
            </a:r>
          </a:p>
          <a:p>
            <a:pPr algn="l" rtl="0"/>
            <a:r>
              <a:rPr lang="az" sz="1200" b="0" i="0" u="none" kern="1200" baseline="0">
                <a:solidFill>
                  <a:schemeClr val="tx1"/>
                </a:solidFill>
                <a:effectLst/>
                <a:latin typeface="+mn-lt"/>
                <a:ea typeface="+mn-ea"/>
                <a:cs typeface="+mn-cs"/>
              </a:rPr>
              <a:t>• Enerji təchizatı kabelini hədəf avadanlıqdan ayırın (divar rozetkasından ayırmaqla söndürməyin) və bunu etdiyiniz vaxtı qeyd edin.</a:t>
            </a:r>
          </a:p>
          <a:p>
            <a:pPr algn="l" rtl="0"/>
            <a:r>
              <a:rPr lang="az" sz="1200" b="0" i="0" u="none" kern="1200" baseline="0">
                <a:solidFill>
                  <a:schemeClr val="tx1"/>
                </a:solidFill>
                <a:effectLst/>
                <a:latin typeface="+mn-lt"/>
                <a:ea typeface="+mn-ea"/>
                <a:cs typeface="+mn-cs"/>
              </a:rPr>
              <a:t>• Söhbət portativ cihazdan gedirsə, batareya blokunu da ayırın. Əgər varsa, hər hansı əlavə batareya blokunu kənarlaşdırın (bəzi portativ cihazların çoxməqsədli disk oxuducu hissələrində floppi disk və ya CD qurğusu əvəzinə ikinci batareya olur).</a:t>
            </a:r>
          </a:p>
          <a:p>
            <a:pPr marL="0" indent="0" algn="just" rtl="0">
              <a:buNone/>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46</a:t>
            </a:fld>
            <a:endParaRPr lang="az" altLang="en-US"/>
          </a:p>
        </p:txBody>
      </p:sp>
    </p:spTree>
    <p:extLst>
      <p:ext uri="{BB962C8B-B14F-4D97-AF65-F5344CB8AC3E}">
        <p14:creationId xmlns:p14="http://schemas.microsoft.com/office/powerpoint/2010/main" val="26658941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50000"/>
              </a:lnSpc>
              <a:spcBef>
                <a:spcPts val="0"/>
              </a:spcBef>
            </a:pPr>
            <a:r>
              <a:rPr lang="az" b="0" i="0" u="none" baseline="0"/>
              <a:t>Kompüter şəbəkəsi ilə qarşılaşdıqda, təşkilatınızdakı kompüter-texniki ekspertizası </a:t>
            </a:r>
            <a:r>
              <a:rPr lang="az" b="1" i="0" u="none" baseline="0"/>
              <a:t>mütəxəssisi</a:t>
            </a:r>
            <a:r>
              <a:rPr lang="az" b="0" i="0" u="none" baseline="0"/>
              <a:t> və ya təşkilatınız tərəfindən tövsiyə edilə kənardan dəvət edilən mütəxəssislə əlaqə saxlayın.</a:t>
            </a:r>
            <a:r>
              <a:rPr lang="az" b="1" i="0" u="none" baseline="0"/>
              <a:t> </a:t>
            </a:r>
            <a:r>
              <a:rPr lang="az" b="0" i="0" u="none" baseline="0"/>
              <a:t> </a:t>
            </a:r>
          </a:p>
          <a:p>
            <a:pPr algn="l" rtl="0">
              <a:lnSpc>
                <a:spcPct val="150000"/>
              </a:lnSpc>
              <a:spcBef>
                <a:spcPts val="0"/>
              </a:spcBef>
            </a:pPr>
            <a:endParaRPr lang="az" dirty="0"/>
          </a:p>
          <a:p>
            <a:pPr algn="l" rtl="0"/>
            <a:r>
              <a:rPr lang="az" b="0" i="0" u="none" baseline="0"/>
              <a:t>Şəbəkənin mövcudluğuna dair göstərişlər:</a:t>
            </a:r>
            <a:endParaRPr lang="az" dirty="0"/>
          </a:p>
          <a:p>
            <a:pPr lvl="1" algn="l" rtl="0"/>
            <a:r>
              <a:rPr lang="az" b="0" i="0" u="none" baseline="0"/>
              <a:t>çoxsaylı kompüter sistemləri</a:t>
            </a:r>
            <a:endParaRPr lang="az" dirty="0"/>
          </a:p>
          <a:p>
            <a:pPr lvl="1" algn="l" rtl="0"/>
            <a:r>
              <a:rPr lang="az" b="0" i="0" u="none" baseline="0"/>
              <a:t>şəbəkə komponentləri (ruter, konsentratorlar, keçiricilər və s.)</a:t>
            </a:r>
          </a:p>
          <a:p>
            <a:pPr lvl="1" algn="l" rtl="0"/>
            <a:r>
              <a:rPr lang="az" b="0" i="0" u="none" baseline="0"/>
              <a:t>şəbəkə interfeys kartları </a:t>
            </a:r>
          </a:p>
          <a:p>
            <a:pPr lvl="1" algn="l" rtl="0"/>
            <a:r>
              <a:rPr lang="az" b="0" i="0" u="none" baseline="0"/>
              <a:t>şəbəkə kabelləri</a:t>
            </a:r>
          </a:p>
          <a:p>
            <a:pPr lvl="1" algn="l" rtl="0"/>
            <a:r>
              <a:rPr lang="az" b="0" i="0" u="none" baseline="0"/>
              <a:t>wifi cihazlarının antenaları</a:t>
            </a:r>
            <a:endParaRPr lang="az" dirty="0"/>
          </a:p>
          <a:p>
            <a:pPr lvl="1" algn="l" rtl="0"/>
            <a:r>
              <a:rPr lang="az" b="0" i="0" u="none" baseline="0"/>
              <a:t>serverlər</a:t>
            </a:r>
            <a:endParaRPr lang="az" dirty="0"/>
          </a:p>
          <a:p>
            <a:pPr lvl="1" algn="l" rtl="0"/>
            <a:endParaRPr lang="az" dirty="0"/>
          </a:p>
          <a:p>
            <a:pPr algn="l" rtl="0"/>
            <a:r>
              <a:rPr lang="az" b="0" i="0" u="none" baseline="0"/>
              <a:t>Bütün kabel və qurğuları etiketləyin, bağlantıları sənədləşdirin</a:t>
            </a: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47</a:t>
            </a:fld>
            <a:endParaRPr lang="az" altLang="en-US"/>
          </a:p>
        </p:txBody>
      </p:sp>
    </p:spTree>
    <p:extLst>
      <p:ext uri="{BB962C8B-B14F-4D97-AF65-F5344CB8AC3E}">
        <p14:creationId xmlns:p14="http://schemas.microsoft.com/office/powerpoint/2010/main" val="22344619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buFont typeface="Arial" panose="020B0604020202020204" pitchFamily="34" charset="0"/>
              <a:buNone/>
            </a:pPr>
            <a:r>
              <a:rPr lang="az" sz="1200" b="0" i="0" u="none" kern="1200" baseline="0">
                <a:solidFill>
                  <a:schemeClr val="tx1"/>
                </a:solidFill>
                <a:effectLst/>
                <a:latin typeface="+mn-lt"/>
                <a:ea typeface="+mn-ea"/>
                <a:cs typeface="+mn-cs"/>
              </a:rPr>
              <a:t>* Növbəti slaydın təsviri</a:t>
            </a:r>
          </a:p>
          <a:p>
            <a:pPr marL="171450" indent="-171450" algn="l" rtl="0">
              <a:buFont typeface="Arial" panose="020B0604020202020204" pitchFamily="34" charset="0"/>
              <a:buChar char="•"/>
            </a:pPr>
            <a:endParaRPr lang="az" sz="1200" kern="1200" dirty="0">
              <a:solidFill>
                <a:schemeClr val="tx1"/>
              </a:solidFill>
              <a:effectLst/>
              <a:latin typeface="+mn-lt"/>
              <a:ea typeface="+mn-ea"/>
              <a:cs typeface="+mn-cs"/>
            </a:endParaRPr>
          </a:p>
          <a:p>
            <a:pPr marL="171450" indent="-171450" algn="l" rtl="0">
              <a:buFont typeface="Arial" panose="020B0604020202020204" pitchFamily="34" charset="0"/>
              <a:buChar char="•"/>
            </a:pPr>
            <a:r>
              <a:rPr lang="az" sz="1200" b="0" i="0" u="none" kern="1200" baseline="0">
                <a:solidFill>
                  <a:schemeClr val="tx1"/>
                </a:solidFill>
                <a:effectLst/>
                <a:latin typeface="+mn-lt"/>
                <a:ea typeface="+mn-ea"/>
                <a:cs typeface="+mn-cs"/>
              </a:rPr>
              <a:t>Telefon aşağıdakı formaları olan əl dəstidir:</a:t>
            </a:r>
          </a:p>
          <a:p>
            <a:pPr algn="l" rtl="0"/>
            <a:r>
              <a:rPr lang="az" sz="1200" b="0" i="0" u="none" kern="1200" baseline="0">
                <a:solidFill>
                  <a:schemeClr val="tx1"/>
                </a:solidFill>
                <a:effectLst/>
                <a:latin typeface="+mn-lt"/>
                <a:ea typeface="+mn-ea"/>
                <a:cs typeface="+mn-cs"/>
              </a:rPr>
              <a:t>• Avtonom (mobil telefonlarda olduğu kimi);</a:t>
            </a:r>
          </a:p>
          <a:p>
            <a:pPr algn="l" rtl="0"/>
            <a:r>
              <a:rPr lang="az" sz="1200" b="0" i="0" u="none" kern="1200" baseline="0">
                <a:solidFill>
                  <a:schemeClr val="tx1"/>
                </a:solidFill>
                <a:effectLst/>
                <a:latin typeface="+mn-lt"/>
                <a:ea typeface="+mn-ea"/>
                <a:cs typeface="+mn-cs"/>
              </a:rPr>
              <a:t>• Uzaq baza stansiyası (naqilsiz) ilə və ya </a:t>
            </a:r>
          </a:p>
          <a:p>
            <a:pPr algn="l" rtl="0"/>
            <a:r>
              <a:rPr lang="az" sz="1200" b="0" i="0" u="none" kern="1200" baseline="0">
                <a:solidFill>
                  <a:schemeClr val="tx1"/>
                </a:solidFill>
                <a:effectLst/>
                <a:latin typeface="+mn-lt"/>
                <a:ea typeface="+mn-ea"/>
                <a:cs typeface="+mn-cs"/>
              </a:rPr>
              <a:t>• Birbaşa telefon xəttinə bağlı</a:t>
            </a:r>
          </a:p>
          <a:p>
            <a:pPr algn="l" rtl="0"/>
            <a:r>
              <a:rPr lang="az" sz="1200" b="0" i="0" u="none" kern="1200" baseline="0">
                <a:solidFill>
                  <a:schemeClr val="tx1"/>
                </a:solidFill>
                <a:effectLst/>
                <a:latin typeface="+mn-lt"/>
                <a:ea typeface="+mn-ea"/>
                <a:cs typeface="+mn-cs"/>
              </a:rPr>
              <a:t>Mobil telefon bəzi əlavə funksionallıqlara malik ola bilər (məsələn, rəqəmli fotoşəkillər çəkə bilmək). Müasir mobil telefonlar çox vaxt istifadəçiyə e-məktib göndərmək və almaq, internetə daxil olmaq, çat, oyun oynamaq və s. kimi ənənəvi kompüter sistemləri ilə əlaqəli tapşırıqları yerinə yetirmək imkanı verən əməliyyat sisteminə  (iOS, Android, Windows Phone kimi) malik olur. Belə genişləndirilmiş funksionallığa malik mobil telefonlar smartfon adlanır.</a:t>
            </a:r>
          </a:p>
          <a:p>
            <a:pPr algn="l" rtl="0"/>
            <a:r>
              <a:rPr lang="az" sz="1200" b="0" i="0" u="none" kern="1200" baseline="0">
                <a:solidFill>
                  <a:schemeClr val="tx1"/>
                </a:solidFill>
                <a:effectLst/>
                <a:latin typeface="+mn-lt"/>
                <a:ea typeface="+mn-ea"/>
                <a:cs typeface="+mn-cs"/>
              </a:rPr>
              <a:t>Telefon daxili batareya, ştepsel birləşməsi və ya birbaşa telefon sistemindən qidalana bilər. Yerüstü xətlər, radio yayım, mobil sistemlər və sistemlərin kombinasiyası vasitəsilə telefonun bir dəstəyindən digərinə iki istiqamətli rabitə qurulur. Telefonların çoxu adları, telefon nömrələrini və zəng vuranın identifikasiya məlumatlarını yaddaşda saxlaya bilir. Telefonların çoxu</a:t>
            </a:r>
          </a:p>
          <a:p>
            <a:pPr algn="l" rtl="0"/>
            <a:r>
              <a:rPr lang="az" sz="1200" b="0" i="0" u="none" kern="1200" baseline="0">
                <a:solidFill>
                  <a:schemeClr val="tx1"/>
                </a:solidFill>
                <a:effectLst/>
                <a:latin typeface="+mn-lt"/>
                <a:ea typeface="+mn-ea"/>
                <a:cs typeface="+mn-cs"/>
              </a:rPr>
              <a:t>həmçinin adları, ünvanları, təqvim məlumatlarını, daxil olan zənglər haqqında təfərrüatları yadda saxlayır, e-məktubları qəbul edir, sms göndərir, diktofon rolunu oynayır və onlardan İnternetə çıxış üçün istifadə edilə bilər (buna görə də internetə giriş verilənləri ehtiva edir). Əksər mobil telefonlara giriş üçün PIN, parol və ya başqa giriş kodları tələb olunur,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Planşetlər smartfonlarla çox bənzərdirlər, lakin daha geniş ekrana malikdirlər. Onlar özlərinin mobil telefon versiyasına əsaslanan əməliyyat sistemlərinə malik olurlar. Smartfonlar kimi onlar da demək olar ki, sonsuz sayda müxtəlif funksiyalar təklif edir, istifadəçilərə öz proqramlarını quraşdırmaq imkanı verir.</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Ümumi müsadirə, qablaşdırma, daşıma və mühafizə təlimatları üçün yuxarıdakı məlumatlara baxa bilərsiniz.</a:t>
            </a:r>
          </a:p>
          <a:p>
            <a:pPr algn="l" rtl="0"/>
            <a:r>
              <a:rPr lang="az" sz="1200" b="0" i="0" u="none" kern="1200" baseline="0">
                <a:solidFill>
                  <a:schemeClr val="tx1"/>
                </a:solidFill>
                <a:effectLst/>
                <a:latin typeface="+mn-lt"/>
                <a:ea typeface="+mn-ea"/>
                <a:cs typeface="+mn-cs"/>
              </a:rPr>
              <a:t> Həmçinin bax: AŞ bələdçisinin 3.4-cü bölməsi</a:t>
            </a:r>
          </a:p>
          <a:p>
            <a:endParaRPr lang="az" sz="1200" kern="1200" dirty="0">
              <a:solidFill>
                <a:schemeClr val="tx1"/>
              </a:solidFill>
              <a:effectLst/>
              <a:latin typeface="+mn-lt"/>
              <a:ea typeface="+mn-ea"/>
              <a:cs typeface="+mn-cs"/>
            </a:endParaRPr>
          </a:p>
          <a:p>
            <a:pPr algn="l" rtl="0"/>
            <a:r>
              <a:rPr lang="az" sz="1200" b="0" i="0" u="none" kern="1200" baseline="0">
                <a:solidFill>
                  <a:schemeClr val="tx1"/>
                </a:solidFill>
                <a:effectLst/>
                <a:latin typeface="+mn-lt"/>
                <a:ea typeface="+mn-ea"/>
                <a:cs typeface="+mn-cs"/>
              </a:rPr>
              <a:t>Təlimçi ekranlayıcı çantaların istifadəsi və təyinatı haqqında yetərli məlumatın verilməsini təmin etməlidir.  Auditoriya onların istifadəsi ilə tanış ola və ya olmaya bilər, buna görə də auditoriyanın bilik səviyyəsini müəyyən etmək vacibdir.  Mövcud olarsa, təlimçi təyinatını nümayiş etdirmək üçün özü ilə ekranlayıcı çanta gətirə bilər.  Həmçinin gümüş folqadan istifadə etməklə siqnalların necə bloklana biləcəyi nümayiş etdirilə bilər.  Bu, sübutların itirilə və ya dəyişə biləcəyini izah etmək üçün faydalı üsuldur.  Birləşmiş Krallıqda dərc edilən hesabatlar göstərirdi ki, müəyyən bir dövrdə bəzi mobil cihazlara məsafədən çıxış əldə edilmişdi.  Bir dəfə polis əməkdaşı polis nəzarətində olan sübutu məsafədən silmişdi.  Əlavə məlumat üçün aşağıdakı keçidlərə nəzər salın.</a:t>
            </a:r>
          </a:p>
          <a:p>
            <a:pPr algn="l" rtl="0"/>
            <a:r>
              <a:rPr lang="az" sz="1200" b="0" i="0" u="none" kern="1200" baseline="0">
                <a:solidFill>
                  <a:schemeClr val="tx1"/>
                </a:solidFill>
                <a:effectLst/>
                <a:latin typeface="+mn-lt"/>
                <a:ea typeface="+mn-ea"/>
                <a:cs typeface="+mn-cs"/>
              </a:rPr>
              <a:t>http://www.bbc.co.uk/news/technology-29464889 </a:t>
            </a:r>
          </a:p>
          <a:p>
            <a:pPr algn="l" rtl="0"/>
            <a:r>
              <a:rPr lang="az" sz="1200" b="0" i="0" u="none" kern="1200" baseline="0">
                <a:solidFill>
                  <a:schemeClr val="tx1"/>
                </a:solidFill>
                <a:effectLst/>
                <a:latin typeface="+mn-lt"/>
                <a:ea typeface="+mn-ea"/>
                <a:cs typeface="+mn-cs"/>
              </a:rPr>
              <a:t>http://www.mirror.co.uk/news/uk-news/police-officer-remotely-wiped-evidence-7838193</a:t>
            </a:r>
          </a:p>
          <a:p>
            <a:endParaRPr lang="az" sz="1200" kern="1200" dirty="0">
              <a:solidFill>
                <a:schemeClr val="tx1"/>
              </a:solidFill>
              <a:effectLst/>
              <a:latin typeface="+mn-lt"/>
              <a:ea typeface="+mn-ea"/>
              <a:cs typeface="+mn-cs"/>
            </a:endParaRPr>
          </a:p>
          <a:p>
            <a:pPr algn="l" rtl="0">
              <a:lnSpc>
                <a:spcPct val="150000"/>
              </a:lnSpc>
              <a:spcBef>
                <a:spcPts val="0"/>
              </a:spcBef>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48</a:t>
            </a:fld>
            <a:endParaRPr lang="az" altLang="en-US"/>
          </a:p>
        </p:txBody>
      </p:sp>
    </p:spTree>
    <p:extLst>
      <p:ext uri="{BB962C8B-B14F-4D97-AF65-F5344CB8AC3E}">
        <p14:creationId xmlns:p14="http://schemas.microsoft.com/office/powerpoint/2010/main" val="2895661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50000"/>
              </a:lnSpc>
              <a:spcBef>
                <a:spcPts val="0"/>
              </a:spcBef>
            </a:pPr>
            <a:r>
              <a:rPr lang="az" b="0" i="0" u="none" baseline="0">
                <a:solidFill>
                  <a:srgbClr val="333333"/>
                </a:solidFill>
                <a:effectLst/>
                <a:latin typeface="Din-Light"/>
              </a:rPr>
              <a:t>Bu, bir slayyda əhatə etməyin mümkün olmadığı çətin sahədir - ideal halda biz qurğunu söndürər və söndürmədən başqa heç bir dəyişiklik etməmiş olardqı.</a:t>
            </a:r>
          </a:p>
          <a:p>
            <a:pPr algn="l" rtl="0">
              <a:lnSpc>
                <a:spcPct val="150000"/>
              </a:lnSpc>
              <a:spcBef>
                <a:spcPts val="0"/>
              </a:spcBef>
            </a:pPr>
            <a:r>
              <a:rPr lang="az" b="0" i="0" u="none" baseline="0">
                <a:solidFill>
                  <a:srgbClr val="333333"/>
                </a:solidFill>
                <a:effectLst/>
                <a:latin typeface="Din-Light"/>
              </a:rPr>
              <a:t>Lakin bəzi qurğularda (xüsusilə İphone-larda) təhlükəsizlik elə qurulmuşdur ki, sönülü olan zaman0 onu parolsuz işə salmaq daha çətindir, nəinki işlək vəziyyətdə olan zaman parolu daxil etməkdən yayınmaq. Deməli, bəzi qurğuları işlək vəziyyətdə saxlamaq faydalıdır.</a:t>
            </a:r>
          </a:p>
          <a:p>
            <a:pPr algn="l" rtl="0">
              <a:lnSpc>
                <a:spcPct val="150000"/>
              </a:lnSpc>
              <a:spcBef>
                <a:spcPts val="0"/>
              </a:spcBef>
            </a:pPr>
            <a:r>
              <a:rPr lang="az" b="0" i="0" u="none" baseline="0">
                <a:solidFill>
                  <a:srgbClr val="333333"/>
                </a:solidFill>
                <a:effectLst/>
                <a:latin typeface="Din-Light"/>
              </a:rPr>
              <a:t>Buna görə də onları şəbəkədən təcrid etməliyik – GSM, Wifi, BT və GPS. Ekranlayıcı və uçuş rejimi bunun üçün ən geniş istifadə edilən metoddur.</a:t>
            </a:r>
          </a:p>
          <a:p>
            <a:pPr algn="l" rtl="0">
              <a:lnSpc>
                <a:spcPct val="150000"/>
              </a:lnSpc>
              <a:spcBef>
                <a:spcPts val="0"/>
              </a:spcBef>
            </a:pPr>
            <a:endParaRPr lang="az" b="1" i="0" dirty="0">
              <a:solidFill>
                <a:srgbClr val="333333"/>
              </a:solidFill>
              <a:effectLst/>
              <a:latin typeface="Din-Light"/>
            </a:endParaRPr>
          </a:p>
          <a:p>
            <a:pPr algn="l" rtl="0">
              <a:lnSpc>
                <a:spcPct val="150000"/>
              </a:lnSpc>
              <a:spcBef>
                <a:spcPts val="0"/>
              </a:spcBef>
            </a:pPr>
            <a:r>
              <a:rPr lang="az" b="0" i="0" u="none" baseline="0">
                <a:solidFill>
                  <a:srgbClr val="333333"/>
                </a:solidFill>
                <a:effectLst/>
                <a:latin typeface="Din-Light"/>
              </a:rPr>
              <a:t>Faraday qəfəsinin ixtiraçısının şərəfinə faraday çantası da adlandırılan </a:t>
            </a:r>
            <a:r>
              <a:rPr lang="az" b="1" i="0" u="none" baseline="0">
                <a:solidFill>
                  <a:srgbClr val="333333"/>
                </a:solidFill>
                <a:effectLst/>
                <a:latin typeface="Din-Light"/>
              </a:rPr>
              <a:t>ekranlayıcı çanta </a:t>
            </a:r>
            <a:r>
              <a:rPr lang="az" b="0" i="0" u="none" baseline="0">
                <a:solidFill>
                  <a:srgbClr val="333333"/>
                </a:solidFill>
                <a:effectLst/>
                <a:latin typeface="Din-Light"/>
              </a:rPr>
              <a:t>radiotezlik siqnallarının mobil telefon, avtomobil açarı və ya noutbuk kimi elektron cihazlara göndərilməsnin və qəbul edilməsinin qarşısını alır.</a:t>
            </a:r>
          </a:p>
          <a:p>
            <a:pPr algn="l" rtl="0"/>
            <a:r>
              <a:rPr lang="az" b="0" i="0" u="none" baseline="0">
                <a:solidFill>
                  <a:srgbClr val="333333"/>
                </a:solidFill>
                <a:effectLst/>
                <a:latin typeface="Din-Light"/>
              </a:rPr>
              <a:t>Smartfon kimi cihazlar telefon şəbəkələrinə naqilsiz siqnallar vasitəsilə qoşulur, lakin eyni zamanda Bluetooth və ya 802.11b/g/n standartı kimi Wi-Fi şəbəkələrinə də qoşula bilirlər. Smart cihazda standart təhlükəsiz funksiyalarından istifadəsi zamanı belə, cihazlar telefonda və ya başqa qurğuda sübutların dəyişdirilməsi, silinməsi və ya əlavə edilməsi məqsədi daşıyan xarici hücumlara məruz qala bilərlər.</a:t>
            </a:r>
          </a:p>
          <a:p>
            <a:pPr algn="l" rtl="0"/>
            <a:r>
              <a:rPr lang="az" b="0" i="0" u="none" baseline="0">
                <a:solidFill>
                  <a:srgbClr val="333333"/>
                </a:solidFill>
                <a:effectLst/>
                <a:latin typeface="Din-Light"/>
              </a:rPr>
              <a:t>Ekranlayıcı çantalar eynilə Faraday qəfəsi kimi qapalı, möhürlənmiş, hazırlandığı materialın köməyilə siqnalların ötürülməsinin və qəbul edilməsinin qarşısını alan qurğudur. Bu, qurğuların müsadirə edildiyi və ona daxil olan verilələrin məhkəmədə sübut kimi istifadə edildiyi hallarda vacibdir, belə ki, ekranlayıcı çanta onların təhrif olunmamasını təmin edir.</a:t>
            </a:r>
          </a:p>
          <a:p>
            <a:pPr algn="l" rtl="0"/>
            <a:endParaRPr lang="az" b="0" i="0" dirty="0">
              <a:solidFill>
                <a:srgbClr val="333333"/>
              </a:solidFill>
              <a:effectLst/>
              <a:latin typeface="Din-Light"/>
            </a:endParaRPr>
          </a:p>
          <a:p>
            <a:pPr algn="l" rtl="0"/>
            <a:r>
              <a:rPr lang="az" b="1" i="0" u="none" baseline="0">
                <a:solidFill>
                  <a:srgbClr val="404040"/>
                </a:solidFill>
                <a:effectLst/>
                <a:latin typeface="Roboto" panose="02000000000000000000" pitchFamily="2" charset="0"/>
              </a:rPr>
              <a:t>Təyyarə rejimi </a:t>
            </a:r>
            <a:r>
              <a:rPr lang="az" b="0" i="0" u="none" baseline="0">
                <a:solidFill>
                  <a:srgbClr val="404040"/>
                </a:solidFill>
                <a:effectLst/>
                <a:latin typeface="Roboto" panose="02000000000000000000" pitchFamily="2" charset="0"/>
              </a:rPr>
              <a:t>eyni avadanlıq funskiyalarını söndürür. Bura daxildir:</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Mobil rabitə:</a:t>
            </a:r>
            <a:r>
              <a:rPr lang="az" b="0" i="0" u="none" baseline="0">
                <a:solidFill>
                  <a:srgbClr val="404040"/>
                </a:solidFill>
                <a:effectLst/>
                <a:latin typeface="Roboto" panose="02000000000000000000" pitchFamily="2" charset="0"/>
              </a:rPr>
              <a:t> Qurğunuz mobil rabitə qüllələri ilə bağlantını dayandıracaq. Zənglərdən SMS mesajlarına, mobil internetə qədər mobil rabitə verilənlərindən asılı olan heç nəyi qəbul edə və ya göndərə bilməyəcəksiniz.</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Wi-Fi</a:t>
            </a:r>
            <a:r>
              <a:rPr lang="az" b="0" i="0" u="none" baseline="0">
                <a:solidFill>
                  <a:srgbClr val="404040"/>
                </a:solidFill>
                <a:effectLst/>
                <a:latin typeface="Roboto" panose="02000000000000000000" pitchFamily="2" charset="0"/>
              </a:rPr>
              <a:t>: Telefonunuz yaxınlıqdakı Wi-Fi şəbəkələrini axtarıb onlara qoşulmaq cəhdlərini dayandıracaq. Artıq Wi-Fi şəbəkəsinə qoşulmusunuzsa, şəbəkədən ayrılacaqsınız.</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Bluetooth</a:t>
            </a:r>
            <a:r>
              <a:rPr lang="az" b="0" i="0" u="none" baseline="0">
                <a:solidFill>
                  <a:srgbClr val="404040"/>
                </a:solidFill>
                <a:effectLst/>
                <a:latin typeface="Roboto" panose="02000000000000000000" pitchFamily="2" charset="0"/>
              </a:rPr>
              <a:t>: Təyyarə rejimi xeyli insanda naqilsiz qulaqlıqlarla assosiasiya olunan naqilsiz kommunikasiya texnologiyasını - Bluetooth-u söndürür. Lakin </a:t>
            </a:r>
            <a:r>
              <a:rPr lang="az" b="0" i="0" u="sng" baseline="0">
                <a:solidFill>
                  <a:srgbClr val="1D55A9"/>
                </a:solidFill>
                <a:effectLst/>
                <a:latin typeface="Roboto" panose="02000000000000000000" pitchFamily="2" charset="0"/>
                <a:hlinkClick r:id="rId3"/>
              </a:rPr>
              <a:t>Bluetooth</a:t>
            </a:r>
            <a:r>
              <a:rPr lang="az" b="0" i="0" u="none" baseline="0">
                <a:solidFill>
                  <a:srgbClr val="404040"/>
                </a:solidFill>
                <a:effectLst/>
                <a:latin typeface="Roboto" panose="02000000000000000000" pitchFamily="2" charset="0"/>
              </a:rPr>
              <a:t> klaviatura və maus daxil olmaqla, çoxsaylı başqa şeylər üçün istifadə edilə bilər.</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GPS</a:t>
            </a:r>
            <a:r>
              <a:rPr lang="az" b="0" i="0" u="none" baseline="0">
                <a:solidFill>
                  <a:srgbClr val="404040"/>
                </a:solidFill>
                <a:effectLst/>
                <a:latin typeface="Roboto" panose="02000000000000000000" pitchFamily="2" charset="0"/>
              </a:rPr>
              <a:t> Təyyarə rejimi həmçinin GPS qəbulu funksiyalarını söndürür, lakin yalnız bəzi cihazlarda. Bu, bir qədər çaşdırıcı və tutarsızdır. Nəzəriyyədə GPS bütün digər texnologiyalara bənzəmir —</a:t>
            </a:r>
            <a:r>
              <a:rPr lang="az" b="0" i="0" u="sng" baseline="0">
                <a:solidFill>
                  <a:srgbClr val="1D55A9"/>
                </a:solidFill>
                <a:effectLst/>
                <a:latin typeface="Roboto" panose="02000000000000000000" pitchFamily="2" charset="0"/>
                <a:hlinkClick r:id="rId4"/>
              </a:rPr>
              <a:t>GPS-i aktiv olan qurğu yalnız qəbul etdiyi GPS siqnallarına qulaq asır</a:t>
            </a:r>
            <a:r>
              <a:rPr lang="az" b="0" i="0" u="none" baseline="0">
                <a:solidFill>
                  <a:srgbClr val="404040"/>
                </a:solidFill>
                <a:effectLst/>
                <a:latin typeface="Roboto" panose="02000000000000000000" pitchFamily="2" charset="0"/>
              </a:rPr>
              <a:t>, hər hansı siqnal ötürmür. Lakin səbəbin nə olduğundan asılı olmayaraq, bəzi təyyarə qaydaları GPS qəbuletmə funksiyalarından istifadəyə icazə vermir.</a:t>
            </a:r>
          </a:p>
          <a:p>
            <a:pPr algn="l" rtl="0"/>
            <a:endParaRPr lang="az" b="0" i="0" dirty="0">
              <a:solidFill>
                <a:srgbClr val="333333"/>
              </a:solidFill>
              <a:effectLst/>
              <a:latin typeface="Din-Light"/>
            </a:endParaRPr>
          </a:p>
          <a:p>
            <a:pPr algn="l" rtl="0">
              <a:lnSpc>
                <a:spcPct val="150000"/>
              </a:lnSpc>
              <a:spcBef>
                <a:spcPts val="0"/>
              </a:spcBef>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49</a:t>
            </a:fld>
            <a:endParaRPr lang="az" altLang="en-US"/>
          </a:p>
        </p:txBody>
      </p:sp>
    </p:spTree>
    <p:extLst>
      <p:ext uri="{BB962C8B-B14F-4D97-AF65-F5344CB8AC3E}">
        <p14:creationId xmlns:p14="http://schemas.microsoft.com/office/powerpoint/2010/main" val="16498144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50000"/>
              </a:lnSpc>
              <a:spcBef>
                <a:spcPts val="0"/>
              </a:spcBef>
            </a:pPr>
            <a:r>
              <a:rPr lang="az" b="0" i="0" u="none" baseline="0" dirty="0">
                <a:solidFill>
                  <a:srgbClr val="333333"/>
                </a:solidFill>
                <a:effectLst/>
                <a:latin typeface="Din-Light"/>
              </a:rPr>
              <a:t>Bu, bir slayyda əhatə etməyin mümkün olmadığı çətin sahədir - ideal halda biz qurğunu söndürər və söndürmədən başqa heç bir dəyişiklik etməmiş olardqı.</a:t>
            </a:r>
          </a:p>
          <a:p>
            <a:pPr algn="l" rtl="0">
              <a:lnSpc>
                <a:spcPct val="150000"/>
              </a:lnSpc>
              <a:spcBef>
                <a:spcPts val="0"/>
              </a:spcBef>
            </a:pPr>
            <a:r>
              <a:rPr lang="az" b="0" i="0" u="none" baseline="0" dirty="0">
                <a:solidFill>
                  <a:srgbClr val="333333"/>
                </a:solidFill>
                <a:effectLst/>
                <a:latin typeface="Din-Light"/>
              </a:rPr>
              <a:t>Lakin bəzi qurğularda (xüsusilə İphone-larda) təhlükəsizlik elə qurulmuşdur ki, sönülü olan zaman0 onu parolsuz işə salmaq daha çətindir, nəinki işlək vəziyyətdə olan zaman parolu daxil etməkdən yayınmaq. Deməli, bəzi qurğuları işlək vəziyyətdə saxlamaq faydalıdır.</a:t>
            </a:r>
          </a:p>
          <a:p>
            <a:pPr algn="l" rtl="0">
              <a:lnSpc>
                <a:spcPct val="150000"/>
              </a:lnSpc>
              <a:spcBef>
                <a:spcPts val="0"/>
              </a:spcBef>
            </a:pPr>
            <a:r>
              <a:rPr lang="az" b="0" i="0" u="none" baseline="0" dirty="0">
                <a:solidFill>
                  <a:srgbClr val="333333"/>
                </a:solidFill>
                <a:effectLst/>
                <a:latin typeface="Din-Light"/>
              </a:rPr>
              <a:t>Buna görə də onları şəbəkədən təcrid etməliyik – GSM, Wifi, BT və GPS. Ekranlayıcı və uçuş rejimi bunun üçün ən geniş istifadə edilən metoddur.</a:t>
            </a:r>
          </a:p>
          <a:p>
            <a:pPr algn="l" rtl="0">
              <a:lnSpc>
                <a:spcPct val="150000"/>
              </a:lnSpc>
              <a:spcBef>
                <a:spcPts val="0"/>
              </a:spcBef>
            </a:pPr>
            <a:endParaRPr lang="az" b="1" i="0" dirty="0">
              <a:solidFill>
                <a:srgbClr val="333333"/>
              </a:solidFill>
              <a:effectLst/>
              <a:latin typeface="Din-Light"/>
            </a:endParaRPr>
          </a:p>
          <a:p>
            <a:pPr algn="l" rtl="0">
              <a:lnSpc>
                <a:spcPct val="150000"/>
              </a:lnSpc>
              <a:spcBef>
                <a:spcPts val="0"/>
              </a:spcBef>
            </a:pPr>
            <a:r>
              <a:rPr lang="az" b="0" i="0" u="none" baseline="0" dirty="0">
                <a:solidFill>
                  <a:srgbClr val="333333"/>
                </a:solidFill>
                <a:effectLst/>
                <a:latin typeface="Din-Light"/>
              </a:rPr>
              <a:t>Faraday qəfəsinin ixtiraçısının şərəfinə faraday çantası da adlandırılan </a:t>
            </a:r>
            <a:r>
              <a:rPr lang="az" b="1" i="0" u="none" baseline="0" dirty="0">
                <a:solidFill>
                  <a:srgbClr val="333333"/>
                </a:solidFill>
                <a:effectLst/>
                <a:latin typeface="Din-Light"/>
              </a:rPr>
              <a:t>ekranlayıcı çanta </a:t>
            </a:r>
            <a:r>
              <a:rPr lang="az" b="0" i="0" u="none" baseline="0" dirty="0">
                <a:solidFill>
                  <a:srgbClr val="333333"/>
                </a:solidFill>
                <a:effectLst/>
                <a:latin typeface="Din-Light"/>
              </a:rPr>
              <a:t>radiotezlik siqnallarının mobil telefon, avtomobil açarı və ya noutbuk kimi elektron cihazlara göndərilməsnin və qəbul edilməsinin qarşısını alır.</a:t>
            </a:r>
          </a:p>
          <a:p>
            <a:pPr algn="l" rtl="0"/>
            <a:r>
              <a:rPr lang="az" b="0" i="0" u="none" baseline="0" dirty="0">
                <a:solidFill>
                  <a:srgbClr val="333333"/>
                </a:solidFill>
                <a:effectLst/>
                <a:latin typeface="Din-Light"/>
              </a:rPr>
              <a:t>Smartfon kimi cihazlar telefon şəbəkələrinə naqilsiz siqnallar vasitəsilə qoşulur, lakin eyni zamanda Bluetooth və ya 802.11b/g/n standartı kimi Wi-Fi şəbəkələrinə də qoşula bilirlər. Smart cihazda standart təhlükəsiz funksiyalarından istifadəsi zamanı belə, cihazlar telefonda və ya başqa qurğuda sübutların dəyişdirilməsi, silinməsi və ya əlavə edilməsi məqsədi daşıyan xarici hücumlara məruz qala bilərlər.</a:t>
            </a:r>
          </a:p>
          <a:p>
            <a:pPr algn="l" rtl="0"/>
            <a:r>
              <a:rPr lang="az" b="0" i="0" u="none" baseline="0" dirty="0">
                <a:solidFill>
                  <a:srgbClr val="333333"/>
                </a:solidFill>
                <a:effectLst/>
                <a:latin typeface="Din-Light"/>
              </a:rPr>
              <a:t>Ekranlayıcı çantalar eynilə Faraday qəfəsi kimi qapalı, möhürlənmiş, hazırlandığı materialın köməyilə siqnalların ötürülməsinin və qəbul edilməsinin qarşısını alan qurğudur. Bu, qurğuların müsadirə edildiyi və ona daxil olan verilələrin məhkəmədə sübut kimi istifadə edildiyi hallarda vacibdir, belə ki, ekranlayıcı çanta onların təhrif olunmamasını təmin edir.</a:t>
            </a:r>
          </a:p>
          <a:p>
            <a:pPr algn="l" rtl="0"/>
            <a:endParaRPr lang="az" b="0" i="0" dirty="0">
              <a:solidFill>
                <a:srgbClr val="333333"/>
              </a:solidFill>
              <a:effectLst/>
              <a:latin typeface="Din-Light"/>
            </a:endParaRPr>
          </a:p>
          <a:p>
            <a:pPr algn="l" rtl="0"/>
            <a:r>
              <a:rPr lang="az" b="1" i="0" u="none" baseline="0" dirty="0">
                <a:solidFill>
                  <a:srgbClr val="404040"/>
                </a:solidFill>
                <a:effectLst/>
                <a:latin typeface="Roboto" panose="02000000000000000000" pitchFamily="2" charset="0"/>
              </a:rPr>
              <a:t>Təyyarə rejimi </a:t>
            </a:r>
            <a:r>
              <a:rPr lang="az" b="0" i="0" u="none" baseline="0" dirty="0">
                <a:solidFill>
                  <a:srgbClr val="404040"/>
                </a:solidFill>
                <a:effectLst/>
                <a:latin typeface="Roboto" panose="02000000000000000000" pitchFamily="2" charset="0"/>
              </a:rPr>
              <a:t>eyni avadanlıq funskiyalarını söndürür. Bura daxildir:</a:t>
            </a:r>
          </a:p>
          <a:p>
            <a:pPr algn="l" rtl="0">
              <a:buFont typeface="Arial" panose="020B0604020202020204" pitchFamily="34" charset="0"/>
              <a:buChar char="•"/>
            </a:pPr>
            <a:r>
              <a:rPr lang="az" b="1" i="0" u="none" baseline="0" dirty="0">
                <a:solidFill>
                  <a:srgbClr val="404040"/>
                </a:solidFill>
                <a:effectLst/>
                <a:latin typeface="Roboto" panose="02000000000000000000" pitchFamily="2" charset="0"/>
              </a:rPr>
              <a:t>Mobil rabitə:</a:t>
            </a:r>
            <a:r>
              <a:rPr lang="az" b="0" i="0" u="none" baseline="0" dirty="0">
                <a:solidFill>
                  <a:srgbClr val="404040"/>
                </a:solidFill>
                <a:effectLst/>
                <a:latin typeface="Roboto" panose="02000000000000000000" pitchFamily="2" charset="0"/>
              </a:rPr>
              <a:t> Qurğunuz mobil rabitə qüllələri ilə bağlantını dayandıracaq. Zənglərdən SMS mesajlarına, mobil internetə qədər mobil rabitə verilənlərindən asılı olan heç nəyi qəbul edə və ya göndərə bilməyəcəksiniz.</a:t>
            </a:r>
          </a:p>
          <a:p>
            <a:pPr algn="l" rtl="0">
              <a:buFont typeface="Arial" panose="020B0604020202020204" pitchFamily="34" charset="0"/>
              <a:buChar char="•"/>
            </a:pPr>
            <a:r>
              <a:rPr lang="az" b="1" i="0" u="none" baseline="0" dirty="0">
                <a:solidFill>
                  <a:srgbClr val="404040"/>
                </a:solidFill>
                <a:effectLst/>
                <a:latin typeface="Roboto" panose="02000000000000000000" pitchFamily="2" charset="0"/>
              </a:rPr>
              <a:t>Wi-Fi</a:t>
            </a:r>
            <a:r>
              <a:rPr lang="az" b="0" i="0" u="none" baseline="0" dirty="0">
                <a:solidFill>
                  <a:srgbClr val="404040"/>
                </a:solidFill>
                <a:effectLst/>
                <a:latin typeface="Roboto" panose="02000000000000000000" pitchFamily="2" charset="0"/>
              </a:rPr>
              <a:t>: Telefonunuz yaxınlıqdakı Wi-Fi şəbəkələrini axtarıb onlara qoşulmaq cəhdlərini dayandıracaq. Artıq Wi-Fi şəbəkəsinə qoşulmusunuzsa, şəbəkədən ayrılacaqsınız.</a:t>
            </a:r>
          </a:p>
          <a:p>
            <a:pPr algn="l" rtl="0">
              <a:buFont typeface="Arial" panose="020B0604020202020204" pitchFamily="34" charset="0"/>
              <a:buChar char="•"/>
            </a:pPr>
            <a:r>
              <a:rPr lang="az" b="1" i="0" u="none" baseline="0" dirty="0">
                <a:solidFill>
                  <a:srgbClr val="404040"/>
                </a:solidFill>
                <a:effectLst/>
                <a:latin typeface="Roboto" panose="02000000000000000000" pitchFamily="2" charset="0"/>
              </a:rPr>
              <a:t>Bluetooth</a:t>
            </a:r>
            <a:r>
              <a:rPr lang="az" b="0" i="0" u="none" baseline="0" dirty="0">
                <a:solidFill>
                  <a:srgbClr val="404040"/>
                </a:solidFill>
                <a:effectLst/>
                <a:latin typeface="Roboto" panose="02000000000000000000" pitchFamily="2" charset="0"/>
              </a:rPr>
              <a:t>: Təyyarə rejimi xeyli insanda naqilsiz qulaqlıqlarla assosiasiya olunan naqilsiz kommunikasiya texnologiyasını - Bluetooth-u söndürür. Lakin </a:t>
            </a:r>
            <a:r>
              <a:rPr lang="az" b="0" i="0" u="sng" baseline="0" dirty="0">
                <a:solidFill>
                  <a:srgbClr val="1D55A9"/>
                </a:solidFill>
                <a:effectLst/>
                <a:latin typeface="Roboto" panose="02000000000000000000" pitchFamily="2" charset="0"/>
                <a:hlinkClick r:id="rId3"/>
              </a:rPr>
              <a:t>Bluetooth</a:t>
            </a:r>
            <a:r>
              <a:rPr lang="az" b="0" i="0" u="none" baseline="0" dirty="0">
                <a:solidFill>
                  <a:srgbClr val="404040"/>
                </a:solidFill>
                <a:effectLst/>
                <a:latin typeface="Roboto" panose="02000000000000000000" pitchFamily="2" charset="0"/>
              </a:rPr>
              <a:t> klaviatura və maus daxil olmaqla, çoxsaylı başqa şeylər üçün istifadə edilə bilər.</a:t>
            </a:r>
          </a:p>
          <a:p>
            <a:pPr algn="l" rtl="0">
              <a:buFont typeface="Arial" panose="020B0604020202020204" pitchFamily="34" charset="0"/>
              <a:buChar char="•"/>
            </a:pPr>
            <a:r>
              <a:rPr lang="az" b="1" i="0" u="none" baseline="0" dirty="0">
                <a:solidFill>
                  <a:srgbClr val="404040"/>
                </a:solidFill>
                <a:effectLst/>
                <a:latin typeface="Roboto" panose="02000000000000000000" pitchFamily="2" charset="0"/>
              </a:rPr>
              <a:t>GPS</a:t>
            </a:r>
            <a:r>
              <a:rPr lang="az" b="0" i="0" u="none" baseline="0" dirty="0">
                <a:solidFill>
                  <a:srgbClr val="404040"/>
                </a:solidFill>
                <a:effectLst/>
                <a:latin typeface="Roboto" panose="02000000000000000000" pitchFamily="2" charset="0"/>
              </a:rPr>
              <a:t> Təyyarə rejimi həmçinin GPS qəbulu funksiyalarını söndürür, lakin yalnız bəzi cihazlarda. Bu, bir qədər çaşdırıcı və tutarsızdır. Nəzəriyyədə GPS bütün digər texnologiyalara bənzəmir —</a:t>
            </a:r>
            <a:r>
              <a:rPr lang="az" b="0" i="0" u="sng" baseline="0" dirty="0">
                <a:solidFill>
                  <a:srgbClr val="1D55A9"/>
                </a:solidFill>
                <a:effectLst/>
                <a:latin typeface="Roboto" panose="02000000000000000000" pitchFamily="2" charset="0"/>
                <a:hlinkClick r:id="rId4"/>
              </a:rPr>
              <a:t>GPS-i aktiv olan qurğu yalnız qəbul etdiyi GPS siqnallarına qulaq asır</a:t>
            </a:r>
            <a:r>
              <a:rPr lang="az" b="0" i="0" u="none" baseline="0" dirty="0">
                <a:solidFill>
                  <a:srgbClr val="404040"/>
                </a:solidFill>
                <a:effectLst/>
                <a:latin typeface="Roboto" panose="02000000000000000000" pitchFamily="2" charset="0"/>
              </a:rPr>
              <a:t>, hər hansı siqnal ötürmür. Lakin səbəbin nə olduğundan asılı olmayaraq, bəzi təyyarə qaydaları GPS qəbuletmə funksiyalarından istifadəyə icazə vermir.</a:t>
            </a:r>
          </a:p>
          <a:p>
            <a:pPr algn="l" rtl="0"/>
            <a:endParaRPr lang="az" b="0" i="0" dirty="0">
              <a:solidFill>
                <a:srgbClr val="333333"/>
              </a:solidFill>
              <a:effectLst/>
              <a:latin typeface="Din-Light"/>
            </a:endParaRPr>
          </a:p>
          <a:p>
            <a:pPr algn="l" rtl="0">
              <a:lnSpc>
                <a:spcPct val="150000"/>
              </a:lnSpc>
              <a:spcBef>
                <a:spcPts val="0"/>
              </a:spcBef>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50</a:t>
            </a:fld>
            <a:endParaRPr lang="az" altLang="en-US"/>
          </a:p>
        </p:txBody>
      </p:sp>
    </p:spTree>
    <p:extLst>
      <p:ext uri="{BB962C8B-B14F-4D97-AF65-F5344CB8AC3E}">
        <p14:creationId xmlns:p14="http://schemas.microsoft.com/office/powerpoint/2010/main" val="4259348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5</a:t>
            </a:fld>
            <a:endParaRPr lang="az"/>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r>
              <a:rPr lang="az" sz="1200" b="0" i="0" u="none" baseline="0"/>
              <a:t>Verilənlərin yerində məhkəmə ekspertizası düzgün alət və avadanlıqlara malik ixtisaslaşmış şəxslər tərəfindən yerinə yetirilməli olan texniki prosesdir.</a:t>
            </a:r>
          </a:p>
          <a:p>
            <a:pPr marL="0" indent="0" algn="just" rtl="0">
              <a:lnSpc>
                <a:spcPts val="3860"/>
              </a:lnSpc>
              <a:spcAft>
                <a:spcPts val="1200"/>
              </a:spcAft>
              <a:buFont typeface="Arial" charset="0"/>
              <a:buNone/>
            </a:pPr>
            <a:r>
              <a:rPr lang="az" sz="1200" b="0" i="0" u="none" baseline="0"/>
              <a:t>Hakim və prokurorların belə prosesin mövcudluğu və təsirləri barədə məlumatlılığı üçün kursa bu prosesin ümumi, təfərrüatsız təsviri daxil edilmişdir.</a:t>
            </a:r>
          </a:p>
          <a:p>
            <a:pPr marL="0" indent="0" algn="just" rtl="0">
              <a:lnSpc>
                <a:spcPts val="3860"/>
              </a:lnSpc>
              <a:spcAft>
                <a:spcPts val="1200"/>
              </a:spcAft>
              <a:buFont typeface="Arial" charset="0"/>
              <a:buNone/>
            </a:pPr>
            <a:endParaRPr lang="az" sz="1200" dirty="0"/>
          </a:p>
          <a:p>
            <a:pPr marL="0" indent="0" algn="just" rtl="0">
              <a:buNone/>
            </a:pPr>
            <a:r>
              <a:rPr lang="az" b="0" i="0" u="none" baseline="0"/>
              <a:t>Verilənlərin yerində aparılan kompüter-texniki ekspertizası qurğular söndürülməzdən və ya elektrik təchizatı şəbəkəsindən ayrılmazdan əvvəl </a:t>
            </a:r>
            <a:r>
              <a:rPr lang="az" b="1" i="0" u="none" baseline="0"/>
              <a:t>dəyişkən verilənlərin </a:t>
            </a:r>
            <a:r>
              <a:rPr lang="az" b="0" i="0" u="none" baseline="0"/>
              <a:t>toplanmalı olduğu vəziyyətlərdə tətbiq edilir. </a:t>
            </a:r>
          </a:p>
          <a:p>
            <a:pPr marL="0" indent="0" algn="just" rtl="0">
              <a:buNone/>
            </a:pPr>
            <a:endParaRPr lang="az" dirty="0"/>
          </a:p>
          <a:p>
            <a:pPr marL="0" indent="0" algn="just" rtl="0">
              <a:buNone/>
            </a:pPr>
            <a:r>
              <a:rPr lang="az" b="0" i="0" u="none" baseline="0"/>
              <a:t>Bu zaman ölü quruların axtarılması və götürülməsi ilə müqayisədə daha yüksək ixtisaslaşma tələb olunur, belə ki, sübutların dəsyişdirilməsi və ya üstündən başqa verilənin yazılması ehtimalı çox yüksəkdir.</a:t>
            </a:r>
            <a:endParaRPr lang="az" dirty="0"/>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b="0" i="0" u="none" baseline="0"/>
              <a:t>Dəyişkən verilənlər insanların təsiri və ya avtomatik qarşılıqlı əlaqə nəticəsində qısa müddətdə silinmək, əvəzlənmək və ya dəyişmək ehtimalı çox yüksək olan, rəqəmsal mühitdə saxlanan verilənlərdir </a:t>
            </a: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51</a:t>
            </a:fld>
            <a:endParaRPr lang="az" altLang="en-US"/>
          </a:p>
        </p:txBody>
      </p:sp>
    </p:spTree>
    <p:extLst>
      <p:ext uri="{BB962C8B-B14F-4D97-AF65-F5344CB8AC3E}">
        <p14:creationId xmlns:p14="http://schemas.microsoft.com/office/powerpoint/2010/main" val="2090981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r>
              <a:rPr lang="az" sz="1200" b="0" i="0" u="none" baseline="0"/>
              <a:t>Bir daha qeyd edilməlidir ki, bu slaydın məqsədi izahı bir slayddan çox çəkəcək sessiyaya başlamaq deyil, hakim və prokurorlara qısa məlumat verməkdir.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Əsas mesaj bundan ibarətdir ki, bu proses həyata keçirilə bilər, lakin təlim keçməmiş şəxslərin öhdəliyinə verilməməlidir. Qurğu ilə qarşılıqlı təmas 1-ci prinsipə zidd dəyişikliklər demək olacaq</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Birincisi ağlabatan və başa düşüləndir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İkinci daha çətin vəziyyətlərdə  – o cümlədən hüquqi sistemlər fərqli olan zaman istifadə edilir</a:t>
            </a:r>
          </a:p>
          <a:p>
            <a:pPr marL="0" indent="0" algn="just" rtl="0">
              <a:lnSpc>
                <a:spcPts val="3860"/>
              </a:lnSpc>
              <a:spcAft>
                <a:spcPts val="1200"/>
              </a:spcAft>
              <a:buFont typeface="Arial" charset="0"/>
              <a:buNone/>
            </a:pPr>
            <a:r>
              <a:rPr lang="az" sz="1200" b="0" i="0" u="none" baseline="0"/>
              <a:t>Montaj edilmiş şifrlənmiş qurğular izah tələb edə bilər - şifrləmə oxunmağa imkan yaratmaq məqsədilə açıq olduqda, qurğunu söndürmək onu yenidən şifrləyəcək və ona daxil olmaq mümkün olmayacaq. Ona görə də bununla qurğu açıq vəziyyətdəykən məşğul olmağa üstünlük verilir </a:t>
            </a:r>
          </a:p>
          <a:p>
            <a:pPr marL="0" indent="0" algn="just" rtl="0">
              <a:lnSpc>
                <a:spcPts val="3860"/>
              </a:lnSpc>
              <a:spcAft>
                <a:spcPts val="1200"/>
              </a:spcAft>
              <a:buFont typeface="Arial" charset="0"/>
              <a:buNone/>
            </a:pPr>
            <a:r>
              <a:rPr lang="az" sz="1200" b="0" i="0" u="none" baseline="0"/>
              <a:t>Məsafəli yaddaş sistemi daha çətin ola bilər, belə ki, verilənlər başqa yerdə və bəlkə də başqa yurisdiksiyada mövcuddur, lakin həmin anda həmin cihazdan ona çıxış mümkündür. Buna görə də verilənlərin götürülə bilməsi sözügedən verilənlərin hüquqi statusundan asılı olan potensialdır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Təlimçi hüquqi məsələlər haqqında müzakirə aparmamalıdır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52</a:t>
            </a:fld>
            <a:endParaRPr lang="az" altLang="en-US"/>
          </a:p>
        </p:txBody>
      </p:sp>
    </p:spTree>
    <p:extLst>
      <p:ext uri="{BB962C8B-B14F-4D97-AF65-F5344CB8AC3E}">
        <p14:creationId xmlns:p14="http://schemas.microsoft.com/office/powerpoint/2010/main" val="4015602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lnSpc>
                <a:spcPts val="3860"/>
              </a:lnSpc>
              <a:spcAft>
                <a:spcPts val="1200"/>
              </a:spcAft>
              <a:buFont typeface="Arial" charset="0"/>
              <a:buNone/>
            </a:pPr>
            <a:r>
              <a:rPr lang="az" sz="1200" b="0" i="0" u="none" baseline="0"/>
              <a:t>Yerində kompüter-texniki ekspertizası hər kəs tərəfindən aparılmamalıdır! Aktiv vəziyyətdəki qurğudakı verilənlərlə iş üçün yüksək səviyyədə səriştəsi olan və özünə inanacaq səviyyədə hazırlıq keçmiş şəxslər tələb olunur. Onlara həmçinin lazımi informasiyanı çəkmək üçün necə istifadə edilməli olduqlarını, eləcə də addımlarını necə qeyd etməli olduqlarını bildikləri təsdiq edilmiş alətlər dəsti lazımdır.</a:t>
            </a:r>
          </a:p>
          <a:p>
            <a:pPr marL="0" indent="0" algn="l" rtl="0">
              <a:lnSpc>
                <a:spcPts val="3860"/>
              </a:lnSpc>
              <a:spcAft>
                <a:spcPts val="1200"/>
              </a:spcAft>
              <a:buFont typeface="Arial" charset="0"/>
              <a:buNone/>
            </a:pPr>
            <a:endParaRPr lang="az" sz="1200" dirty="0"/>
          </a:p>
          <a:p>
            <a:pPr marL="0" indent="0" algn="l" rtl="0">
              <a:lnSpc>
                <a:spcPts val="3860"/>
              </a:lnSpc>
              <a:spcAft>
                <a:spcPts val="1200"/>
              </a:spcAft>
              <a:buFont typeface="Arial" charset="0"/>
              <a:buNone/>
            </a:pPr>
            <a:r>
              <a:rPr lang="az" sz="1200" b="0" i="0" u="none" baseline="0"/>
              <a:t>Bu alətlər hadisə yerinə aparılan proqram təminatı və ya ruterdən verilənləri çəkmək üçün istifadə edilən noutbuk ola bilər. Onlara məlumatları götürmək üçün silinmiş daşıyıclar da lazım olacaq.</a:t>
            </a:r>
          </a:p>
          <a:p>
            <a:pPr marL="0" indent="0" algn="l" rtl="0">
              <a:lnSpc>
                <a:spcPts val="3860"/>
              </a:lnSpc>
              <a:spcAft>
                <a:spcPts val="1200"/>
              </a:spcAft>
              <a:buFont typeface="Arial" charset="0"/>
              <a:buNone/>
            </a:pPr>
            <a:endParaRPr lang="az" sz="1200" dirty="0"/>
          </a:p>
          <a:p>
            <a:pPr marL="0" indent="0" algn="l" rtl="0">
              <a:lnSpc>
                <a:spcPts val="3860"/>
              </a:lnSpc>
              <a:spcAft>
                <a:spcPts val="1200"/>
              </a:spcAft>
              <a:buFont typeface="Arial" charset="0"/>
              <a:buNone/>
            </a:pPr>
            <a:r>
              <a:rPr lang="az" sz="1200" b="0" i="0" u="none" baseline="0"/>
              <a:t>Bunu edə biləcək hazırlıqlı və avadanlıqlarla təchiz olunmuş şəxs yoxdursa, ştepseli çəkməkdən və beləliklə, potensial sübutları itirmək hesabına belə olsa, mövcud olanları qorumaqdan başqa seçim qalmır.</a:t>
            </a: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53</a:t>
            </a:fld>
            <a:endParaRPr lang="az" altLang="en-US"/>
          </a:p>
        </p:txBody>
      </p:sp>
    </p:spTree>
    <p:extLst>
      <p:ext uri="{BB962C8B-B14F-4D97-AF65-F5344CB8AC3E}">
        <p14:creationId xmlns:p14="http://schemas.microsoft.com/office/powerpoint/2010/main" val="15757996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lnSpc>
                <a:spcPct val="150000"/>
              </a:lnSpc>
              <a:spcBef>
                <a:spcPts val="0"/>
              </a:spcBef>
            </a:pPr>
            <a:r>
              <a:rPr lang="az" b="0" i="0" u="none" baseline="0">
                <a:solidFill>
                  <a:srgbClr val="333333"/>
                </a:solidFill>
                <a:effectLst/>
                <a:latin typeface="Din-Light"/>
              </a:rPr>
              <a:t>Bu, bir slayyda əhatə etməyin mümkün olmadığı çətin sahədir - ideal halda biz qurğunu söndürər və söndürmədən başqa heç bir dəyişiklik etməmiş olardqı.</a:t>
            </a:r>
          </a:p>
          <a:p>
            <a:pPr algn="l" rtl="0">
              <a:lnSpc>
                <a:spcPct val="150000"/>
              </a:lnSpc>
              <a:spcBef>
                <a:spcPts val="0"/>
              </a:spcBef>
            </a:pPr>
            <a:r>
              <a:rPr lang="az" b="0" i="0" u="none" baseline="0">
                <a:solidFill>
                  <a:srgbClr val="333333"/>
                </a:solidFill>
                <a:effectLst/>
                <a:latin typeface="Din-Light"/>
              </a:rPr>
              <a:t>Lakin bəzi qurğularda (xüsusilə İphone-larda) təhlükəsizlik elə qurulmuşdur ki, sönülü olan zaman0 onu parolsuz işə salmaq daha çətindir, nəinki işlək vəziyyətdə olan zaman parolu daxil etməkdən yayınmaq. Deməli, bəzi qurğuları işlək vəziyyətdə saxlamaq faydalıdır.</a:t>
            </a:r>
          </a:p>
          <a:p>
            <a:pPr algn="l" rtl="0">
              <a:lnSpc>
                <a:spcPct val="150000"/>
              </a:lnSpc>
              <a:spcBef>
                <a:spcPts val="0"/>
              </a:spcBef>
            </a:pPr>
            <a:r>
              <a:rPr lang="az" b="0" i="0" u="none" baseline="0">
                <a:solidFill>
                  <a:srgbClr val="333333"/>
                </a:solidFill>
                <a:effectLst/>
                <a:latin typeface="Din-Light"/>
              </a:rPr>
              <a:t>Buna görə də onları şəbəkədən təcrid etməliyik – GSM, Wifi, BT və GPS. Ekranlayıcı və uçuş rejimi bunun üçün ən geniş istifadə edilən metoddur.</a:t>
            </a:r>
          </a:p>
          <a:p>
            <a:pPr algn="l" rtl="0">
              <a:lnSpc>
                <a:spcPct val="150000"/>
              </a:lnSpc>
              <a:spcBef>
                <a:spcPts val="0"/>
              </a:spcBef>
            </a:pPr>
            <a:endParaRPr lang="az" b="1" i="0" dirty="0">
              <a:solidFill>
                <a:srgbClr val="333333"/>
              </a:solidFill>
              <a:effectLst/>
              <a:latin typeface="Din-Light"/>
            </a:endParaRPr>
          </a:p>
          <a:p>
            <a:pPr algn="l" rtl="0">
              <a:lnSpc>
                <a:spcPct val="150000"/>
              </a:lnSpc>
              <a:spcBef>
                <a:spcPts val="0"/>
              </a:spcBef>
            </a:pPr>
            <a:r>
              <a:rPr lang="az" b="0" i="0" u="none" baseline="0">
                <a:solidFill>
                  <a:srgbClr val="333333"/>
                </a:solidFill>
                <a:effectLst/>
                <a:latin typeface="Din-Light"/>
              </a:rPr>
              <a:t>Faraday qəfəsinin ixtiraçısının şərəfinə faraday çantası da adlandırılan </a:t>
            </a:r>
            <a:r>
              <a:rPr lang="az" b="1" i="0" u="none" baseline="0">
                <a:solidFill>
                  <a:srgbClr val="333333"/>
                </a:solidFill>
                <a:effectLst/>
                <a:latin typeface="Din-Light"/>
              </a:rPr>
              <a:t>ekranlayıcı çanta </a:t>
            </a:r>
            <a:r>
              <a:rPr lang="az" b="0" i="0" u="none" baseline="0">
                <a:solidFill>
                  <a:srgbClr val="333333"/>
                </a:solidFill>
                <a:effectLst/>
                <a:latin typeface="Din-Light"/>
              </a:rPr>
              <a:t>radiotezlik siqnallarının mobil telefon, avtomobil açarı və ya noutbuk kimi elektron cihazlara göndərilməsnin və qəbul edilməsinin qarşısını alır.</a:t>
            </a:r>
          </a:p>
          <a:p>
            <a:pPr algn="l" rtl="0"/>
            <a:r>
              <a:rPr lang="az" b="0" i="0" u="none" baseline="0">
                <a:solidFill>
                  <a:srgbClr val="333333"/>
                </a:solidFill>
                <a:effectLst/>
                <a:latin typeface="Din-Light"/>
              </a:rPr>
              <a:t>Smartfon kimi cihazlar telefon şəbəkələrinə naqilsiz siqnallar vasitəsilə qoşulur, lakin eyni zamanda Bluetooth və ya 802.11b/g/n standartı kimi Wi-Fi şəbəkələrinə də qoşula bilirlər. Smart cihazda standart təhlükəsiz funksiyalarından istifadəsi zamanı belə, cihazlar telefonda və ya başqa qurğuda sübutların dəyişdirilməsi, silinməsi və ya əlavə edilməsi məqsədi daşıyan xarici hücumlara məruz qala bilərlər.</a:t>
            </a:r>
          </a:p>
          <a:p>
            <a:pPr algn="l" rtl="0"/>
            <a:r>
              <a:rPr lang="az" b="0" i="0" u="none" baseline="0">
                <a:solidFill>
                  <a:srgbClr val="333333"/>
                </a:solidFill>
                <a:effectLst/>
                <a:latin typeface="Din-Light"/>
              </a:rPr>
              <a:t>Ekranlayıcı çantalar eynilə Faraday qəfəsi kimi qapalı, möhürlənmiş, hazırlandığı materialın köməyilə siqnalların ötürülməsinin və qəbul edilməsinin qarşısını alan qurğudur. Bu, qurğuların müsadirə edildiyi və ona daxil olan verilələrin məhkəmədə sübut kimi istifadə edildiyi hallarda vacibdir, belə ki, ekranlayıcı çanta onların təhrif olunmamasını təmin edir.</a:t>
            </a:r>
          </a:p>
          <a:p>
            <a:pPr algn="l" rtl="0"/>
            <a:endParaRPr lang="az" b="0" i="0" dirty="0">
              <a:solidFill>
                <a:srgbClr val="333333"/>
              </a:solidFill>
              <a:effectLst/>
              <a:latin typeface="Din-Light"/>
            </a:endParaRPr>
          </a:p>
          <a:p>
            <a:pPr algn="l" rtl="0"/>
            <a:r>
              <a:rPr lang="az" b="1" i="0" u="none" baseline="0">
                <a:solidFill>
                  <a:srgbClr val="404040"/>
                </a:solidFill>
                <a:effectLst/>
                <a:latin typeface="Roboto" panose="02000000000000000000" pitchFamily="2" charset="0"/>
              </a:rPr>
              <a:t>Təyyarə rejimi </a:t>
            </a:r>
            <a:r>
              <a:rPr lang="az" b="0" i="0" u="none" baseline="0">
                <a:solidFill>
                  <a:srgbClr val="404040"/>
                </a:solidFill>
                <a:effectLst/>
                <a:latin typeface="Roboto" panose="02000000000000000000" pitchFamily="2" charset="0"/>
              </a:rPr>
              <a:t>eyni avadanlıq funskiyalarını söndürür. Bura daxildir:</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Mobil rabitə:</a:t>
            </a:r>
            <a:r>
              <a:rPr lang="az" b="0" i="0" u="none" baseline="0">
                <a:solidFill>
                  <a:srgbClr val="404040"/>
                </a:solidFill>
                <a:effectLst/>
                <a:latin typeface="Roboto" panose="02000000000000000000" pitchFamily="2" charset="0"/>
              </a:rPr>
              <a:t> Qurğunuz mobil rabitə qüllələri ilə bağlantını dayandıracaq. Zənglərdən SMS mesajlarına, mobil internetə qədər mobil rabitə verilənlərindən asılı olan heç nəyi qəbul edə və ya göndərə bilməyəcəksiniz.</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Wi-Fi</a:t>
            </a:r>
            <a:r>
              <a:rPr lang="az" b="0" i="0" u="none" baseline="0">
                <a:solidFill>
                  <a:srgbClr val="404040"/>
                </a:solidFill>
                <a:effectLst/>
                <a:latin typeface="Roboto" panose="02000000000000000000" pitchFamily="2" charset="0"/>
              </a:rPr>
              <a:t>: Telefonunuz yaxınlıqdakı Wi-Fi şəbəkələrini axtarıb onlara qoşulmaq cəhdlərini dayandıracaq. Artıq Wi-Fi şəbəkəsinə qoşulmusunuzsa, şəbəkədən ayrılacaqsınız.</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Bluetooth</a:t>
            </a:r>
            <a:r>
              <a:rPr lang="az" b="0" i="0" u="none" baseline="0">
                <a:solidFill>
                  <a:srgbClr val="404040"/>
                </a:solidFill>
                <a:effectLst/>
                <a:latin typeface="Roboto" panose="02000000000000000000" pitchFamily="2" charset="0"/>
              </a:rPr>
              <a:t>: Təyyarə rejimi xeyli insanda naqilsiz qulaqlıqlarla assosiasiya olunan naqilsiz kommunikasiya texnologiyasını - Bluetooth-u söndürür. Lakin </a:t>
            </a:r>
            <a:r>
              <a:rPr lang="az" b="0" i="0" u="sng" baseline="0">
                <a:solidFill>
                  <a:srgbClr val="1D55A9"/>
                </a:solidFill>
                <a:effectLst/>
                <a:latin typeface="Roboto" panose="02000000000000000000" pitchFamily="2" charset="0"/>
                <a:hlinkClick r:id="rId3"/>
              </a:rPr>
              <a:t>Bluetooth</a:t>
            </a:r>
            <a:r>
              <a:rPr lang="az" b="0" i="0" u="none" baseline="0">
                <a:solidFill>
                  <a:srgbClr val="404040"/>
                </a:solidFill>
                <a:effectLst/>
                <a:latin typeface="Roboto" panose="02000000000000000000" pitchFamily="2" charset="0"/>
              </a:rPr>
              <a:t> klaviatura və maus daxil olmaqla, çoxsaylı başqa şeylər üçün istifadə edilə bilər.</a:t>
            </a:r>
          </a:p>
          <a:p>
            <a:pPr algn="l" rtl="0">
              <a:buFont typeface="Arial" panose="020B0604020202020204" pitchFamily="34" charset="0"/>
              <a:buChar char="•"/>
            </a:pPr>
            <a:r>
              <a:rPr lang="az" b="1" i="0" u="none" baseline="0">
                <a:solidFill>
                  <a:srgbClr val="404040"/>
                </a:solidFill>
                <a:effectLst/>
                <a:latin typeface="Roboto" panose="02000000000000000000" pitchFamily="2" charset="0"/>
              </a:rPr>
              <a:t>GPS</a:t>
            </a:r>
            <a:r>
              <a:rPr lang="az" b="0" i="0" u="none" baseline="0">
                <a:solidFill>
                  <a:srgbClr val="404040"/>
                </a:solidFill>
                <a:effectLst/>
                <a:latin typeface="Roboto" panose="02000000000000000000" pitchFamily="2" charset="0"/>
              </a:rPr>
              <a:t> Təyyarə rejimi həmçinin GPS qəbulu funksiyalarını söndürür, lakin yalnız bəzi cihazlarda. Bu, bir qədər çaşdırıcı və tutarsızdır. Nəzəriyyədə GPS bütün digər texnologiyalara bənzəmir —</a:t>
            </a:r>
            <a:r>
              <a:rPr lang="az" b="0" i="0" u="sng" baseline="0">
                <a:solidFill>
                  <a:srgbClr val="1D55A9"/>
                </a:solidFill>
                <a:effectLst/>
                <a:latin typeface="Roboto" panose="02000000000000000000" pitchFamily="2" charset="0"/>
                <a:hlinkClick r:id="rId4"/>
              </a:rPr>
              <a:t>GPS-i aktiv olan qurğu yalnız qəbul etdiyi GPS siqnallarına qulaq asır</a:t>
            </a:r>
            <a:r>
              <a:rPr lang="az" b="0" i="0" u="none" baseline="0">
                <a:solidFill>
                  <a:srgbClr val="404040"/>
                </a:solidFill>
                <a:effectLst/>
                <a:latin typeface="Roboto" panose="02000000000000000000" pitchFamily="2" charset="0"/>
              </a:rPr>
              <a:t>, hər hansı siqnal ötürmür. Lakin səbəbin nə olduğundan asılı olmayaraq, bəzi təyyarə qaydaları GPS qəbuletmə funksiyalarından istifadəyə icazə vermir.</a:t>
            </a:r>
          </a:p>
          <a:p>
            <a:pPr algn="l" rtl="0"/>
            <a:endParaRPr lang="az" b="0" i="0" dirty="0">
              <a:solidFill>
                <a:srgbClr val="333333"/>
              </a:solidFill>
              <a:effectLst/>
              <a:latin typeface="Din-Light"/>
            </a:endParaRPr>
          </a:p>
          <a:p>
            <a:pPr algn="l" rtl="0">
              <a:lnSpc>
                <a:spcPct val="150000"/>
              </a:lnSpc>
              <a:spcBef>
                <a:spcPts val="0"/>
              </a:spcBef>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54</a:t>
            </a:fld>
            <a:endParaRPr lang="az" altLang="en-US"/>
          </a:p>
        </p:txBody>
      </p:sp>
    </p:spTree>
    <p:extLst>
      <p:ext uri="{BB962C8B-B14F-4D97-AF65-F5344CB8AC3E}">
        <p14:creationId xmlns:p14="http://schemas.microsoft.com/office/powerpoint/2010/main" val="16549459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55</a:t>
            </a:fld>
            <a:endParaRPr lang="az">
              <a:solidFill>
                <a:prstClr val="black"/>
              </a:solidFill>
            </a:endParaRPr>
          </a:p>
        </p:txBody>
      </p:sp>
    </p:spTree>
    <p:extLst>
      <p:ext uri="{BB962C8B-B14F-4D97-AF65-F5344CB8AC3E}">
        <p14:creationId xmlns:p14="http://schemas.microsoft.com/office/powerpoint/2010/main" val="2548848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r>
              <a:rPr lang="az" sz="1200" b="0" i="0" u="none" baseline="0"/>
              <a:t>Məhkəmə-tibb ekspertizası yeni sahə deyil – kriminalistikaya aid olan çoxsaylı fənlər mövcud olmuşdur</a:t>
            </a:r>
          </a:p>
          <a:p>
            <a:pPr marL="0" indent="0" algn="just" rtl="0">
              <a:lnSpc>
                <a:spcPts val="3860"/>
              </a:lnSpc>
              <a:spcAft>
                <a:spcPts val="1200"/>
              </a:spcAft>
              <a:buFont typeface="Arial" charset="0"/>
              <a:buNone/>
            </a:pPr>
            <a:r>
              <a:rPr lang="az" sz="1200" b="0" i="0" u="none" baseline="0"/>
              <a:t>Məhkəmə ekspertizası = </a:t>
            </a:r>
            <a:r>
              <a:rPr lang="az" b="0" i="0" u="none" baseline="0">
                <a:solidFill>
                  <a:srgbClr val="222222"/>
                </a:solidFill>
                <a:effectLst/>
                <a:latin typeface="arial" panose="020B0604020202020204" pitchFamily="34" charset="0"/>
              </a:rPr>
              <a:t>cinayətin aşkar edilməsi üçün istifadə edilən elmi testlər və ya texnikalar</a:t>
            </a:r>
            <a:endParaRPr lang="az" sz="1200" b="0" i="0" dirty="0">
              <a:solidFill>
                <a:srgbClr val="222222"/>
              </a:solidFill>
              <a:effectLst/>
              <a:latin typeface="arial" panose="020B0604020202020204" pitchFamily="34" charset="0"/>
            </a:endParaRPr>
          </a:p>
          <a:p>
            <a:pPr marL="0" indent="0" algn="just" rtl="0">
              <a:lnSpc>
                <a:spcPts val="3860"/>
              </a:lnSpc>
              <a:spcAft>
                <a:spcPts val="1200"/>
              </a:spcAft>
              <a:buFont typeface="Arial" charset="0"/>
              <a:buNone/>
            </a:pPr>
            <a:endParaRPr lang="az" sz="1200" b="0" i="0" dirty="0">
              <a:solidFill>
                <a:srgbClr val="222222"/>
              </a:solidFill>
              <a:effectLst/>
              <a:latin typeface="arial" panose="020B0604020202020204" pitchFamily="34" charset="0"/>
            </a:endParaRPr>
          </a:p>
          <a:p>
            <a:pPr marL="0" indent="0" algn="just" rtl="0">
              <a:lnSpc>
                <a:spcPts val="3860"/>
              </a:lnSpc>
              <a:spcAft>
                <a:spcPts val="1200"/>
              </a:spcAft>
              <a:buFont typeface="Arial" charset="0"/>
              <a:buNone/>
            </a:pPr>
            <a:r>
              <a:rPr lang="az" sz="1200" b="0" i="0" u="none" baseline="0">
                <a:solidFill>
                  <a:srgbClr val="222222"/>
                </a:solidFill>
                <a:effectLst/>
                <a:latin typeface="arial" panose="020B0604020202020204" pitchFamily="34" charset="0"/>
              </a:rPr>
              <a:t>Kompüter-texniki ekspertizası bunların ən yenilərindəndir və yalnız 1980-ci illərin əvvəlində və ortalarında kütləviləşmişdir. Bundan əvvəl də kompüterlər mövcud idi –  lakin çox az sayda insan onlardan sübut kimi istifadə edirdi.</a:t>
            </a:r>
          </a:p>
          <a:p>
            <a:pPr marL="0" indent="0" algn="just" rtl="0">
              <a:lnSpc>
                <a:spcPts val="3860"/>
              </a:lnSpc>
              <a:spcAft>
                <a:spcPts val="1200"/>
              </a:spcAft>
              <a:buFont typeface="Arial" charset="0"/>
              <a:buNone/>
            </a:pPr>
            <a:r>
              <a:rPr lang="az" sz="1200" b="0" i="0" u="none" baseline="0">
                <a:solidFill>
                  <a:srgbClr val="222222"/>
                </a:solidFill>
                <a:effectLst/>
                <a:latin typeface="arial" panose="020B0604020202020204" pitchFamily="34" charset="0"/>
              </a:rPr>
              <a:t>Kompüter-texniki ekspertizası yeni yaranan zaman başqa məhkəmə ekspertizası sahələrində olduğu kimi, məhkəmələrin qəbul etməsi üçün qəbuledilən sübut təmin etmək üçün müəyyən edilmiş qayda və normalar mövcud deyildi</a:t>
            </a: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57</a:t>
            </a:fld>
            <a:endParaRPr lang="az" altLang="en-US"/>
          </a:p>
        </p:txBody>
      </p:sp>
    </p:spTree>
    <p:extLst>
      <p:ext uri="{BB962C8B-B14F-4D97-AF65-F5344CB8AC3E}">
        <p14:creationId xmlns:p14="http://schemas.microsoft.com/office/powerpoint/2010/main" val="25956279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Real dünyada cinayət yerinin təhlükəsizliyi təmin edilməlidir – baxmayaraq ki, bu şəkildəki həmkarımızın nə etdiyini bilmirəm ;)</a:t>
            </a:r>
          </a:p>
          <a:p>
            <a:endParaRPr lang="az" baseline="0" noProof="0" dirty="0"/>
          </a:p>
          <a:p>
            <a:pPr algn="l" rtl="0"/>
            <a:r>
              <a:rPr lang="az" b="0" i="0" u="none" baseline="0"/>
              <a:t>Kompüter-texniki ekspertizası aləmində eyni hadisə yeri ola bilər. Buna görə də təhqiqatçılar hadisə yerinin təhlükəsizliyini ənənəvi qaydada təmin etməlidirlər. Lakin kompüter-texniki ekspertizasında ikinci bir hadisə yeri də ola bilər [klik]. Kompüter sistemi cinayət törətmək üçün istifadə edilmiş ola bilər. Bu bizim üçün dəyərli sübutdur. Lakin kompüterin özü cinayət törətmək üçün istifadə edilməmiş olsa da, cinayət, cinayətin hazırlanma mərhələsi, sənədli hesabat cədvəlləri, qurban və şübhəli arasındakı çat söhbətləri və cinayətlə əlaqəli başqa hallar barədə vacib məlumatları ehtiva edə bilər</a:t>
            </a:r>
          </a:p>
          <a:p>
            <a:endParaRPr lang="az" sz="1200" baseline="0" noProof="0" dirty="0"/>
          </a:p>
          <a:p>
            <a:pPr algn="l" rtl="0"/>
            <a:r>
              <a:rPr lang="az" b="0" i="0" u="none" baseline="0"/>
              <a:t>Cinayət yerinin təhlükəsizliyini təmin edən zaman hər zaman əlcək geyinin, ənənəvi məhkəmə ekspertizası üçün keçərli olan bu köhnə prinsip kompüter-texniki ekspertizasına da aiddir. Barmaq və DNT izlərinizin silah üzərində qalmasını istəmədiyiniz kimi, öz izlərinizin sərt disk qurğusu kimi rəqəmli sübut elementi üzərində qalmasını da istəməzsiniz</a:t>
            </a:r>
          </a:p>
          <a:p>
            <a:endParaRPr lang="az" sz="1200" baseline="0" noProof="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Məhz bu məqamda yazı bloklayıcılarından istifadə edilir. Yazı bloklayıcılarının müxtəlif növləri mövcuddur. Onlardan bəziləri sadəcə diskdə yazı imkanını bloklamağa çalışan kiçik proqram təminatlarıdır (yazı bloklayıcı proqram təminatı) Bəziləri isə sərt diskə göndərilən yaz əmrlərinin göndərilməsinə görə məsul siqnalları fiziki olaraq bloklayan faktiki avadanlıqlardır (yazı bloklayıcı avadanlıqlar). Bu şəkildə "Tableau" şirkətinin yazı bloklayıcı avadanlığını görürsünüz. "Wiebetech" və ya "MyKey Technologies" şirkətlərinin də belə avadanlıqları mövcuddur. Onların hamısının ortaq xüsusiyyətləri mövcuddur: bəzi portlar mənbə sərt diskə (əşyayi-dəlil) qoşulmaq, digərləri yazı bloklayıcını ekspertiza maşınına qoşmaq üçündür. </a:t>
            </a:r>
            <a:endParaRPr lang="az" noProof="0" dirty="0"/>
          </a:p>
          <a:p>
            <a:endParaRPr lang="az" sz="1200" baseline="0" noProof="0" dirty="0"/>
          </a:p>
          <a:p>
            <a:pPr algn="l" rtl="0"/>
            <a:r>
              <a:rPr lang="az" b="0" i="0" u="none" baseline="0"/>
              <a:t>Ənənəvi məhkəmə ekspertizalarında təhqiqatçılar hadisə yerində ayaq izləri, lif, DNT və şübhəliyə apara biləcək sübut qismində başqa izlər tapa və mühafizə edə bilərlər. Rəqəmsal mənbələrdə də çox bənzər izlər tapıla bilər: şübhəlinin daxil olduğu veb-saytlar, yaratdığı sənədlər, açdığı şəkillər və ya hətta sistemi sındıran hücumçuların izləri. Ənənəvi məhkəmə ekspertizasındakı DNT kimi, bəzi rəqəmsal izlər də asanlıqla nəzərə çarpmır və onlardan sübut mahiyyəti daşıyan məzmunun çəkilməsi üçün xüsusi texnika lazım olur. [klik] Disklərin boş yerlərindəki faylların fraqmentləri buna nümunədir. Bəzən ekspertiza mütəxəssisləri məhkəmədə lazım olan sübutu tapmaq üçün disk strukturlarının, fayl sistemlərinin, yaddaşdakı boş yerlərin, xüsusi mülkiyyət təşkil edən verilən strukturlarının dərinliklərinə getməli olurlar.</a:t>
            </a:r>
            <a:endParaRPr lang="az" sz="1200" baseline="0" noProof="0" dirty="0"/>
          </a:p>
          <a:p>
            <a:endParaRPr lang="az" sz="1200" baseline="0" noProof="0" dirty="0"/>
          </a:p>
          <a:p>
            <a:pPr algn="l" rtl="0"/>
            <a:r>
              <a:rPr lang="az" b="0" i="0" u="none" baseline="0"/>
              <a:t>Kompüter-texniki ekspertizası ilə məhkəmə ekspertizası arasındakı bənzərliyə daha bir nümunə. Təhqiqatçılar cinayətdə istifadə edilən alətin üzərində barmaq izləri tapdıqda, eyni barmaq izini tapmaq üçün öz bazalarında axtarış aparırlar. Axtarış uğurlu olarsa, onlar qətiyyətlə deyə bilərlər ki, alət üzərindəki barmaq izi bazaya daxil edilmiş konkret bir şəxsə aiddir. Kompüter-texniki ekspertizasında da müqayisə edib müəyyən faylı tapmaq və axtarılan faylın tapılan fayla dəqiq uyğun gəldiyini sübut etmək üçün bənzər üsul mövcuddur. Ola bilsin, bəziləriniz bu metodlar haqqında eşitmisiniz. Kiminsə hansı fikri varmı?...</a:t>
            </a:r>
          </a:p>
          <a:p>
            <a:endParaRPr lang="az" baseline="0" dirty="0"/>
          </a:p>
          <a:p>
            <a:pPr algn="l" rtl="0"/>
            <a:r>
              <a:rPr lang="az" b="0" i="0" u="none" baseline="0"/>
              <a:t>Bəlkə indi? Axtardığım termin heşinq idi. Heş təhlilində ekspertiza mütəxəssisi fayl və ya diskin heş məbləğlərini hesablayır. MD5, SHA-1, SHA-256 və s. ən geniş yayılmış kriptoqrafik heş alqoritmi növlərinin sadəcə bir neçəsidir. Əsas etibarilə rəqəm və hərflərin daxil olduğu uzun sətirdən ibarət olan heş dəyəri hesablandıqdan sonra, heş dəyəri həmin faylın məzmunu üçün unikal səciyyə daşıyır. Dəqiqliklə eyni məzmuna malik olanlardan başqa heç bir fayl eyni heş dəyərinə malik ola bilməz. Buna görə də ekspertlər vacib faylları axtarmaq, sərt diskin ekspertiza surətinin məzmununun orijinal sərt diskin məzmunu ilə eyni olub-olmadığını yoxlamaq üçün heş dəyərlərindən istifadə edirlər.</a:t>
            </a:r>
          </a:p>
          <a:p>
            <a:endParaRPr lang="az" baseline="0" dirty="0"/>
          </a:p>
          <a:p>
            <a:pPr algn="l" rtl="0"/>
            <a:r>
              <a:rPr lang="az" b="0" i="0" u="none" baseline="0"/>
              <a:t>Ehtimal nöqteyi-nəzərindən: Sizcə, iki insanın eyni barmaq izlərinə sahib olmaq ehtimalı nə qədərdir? … </a:t>
            </a:r>
            <a:r>
              <a:rPr lang="az" sz="1200" b="1" i="0" u="none" strike="noStrike" kern="1200" baseline="0">
                <a:solidFill>
                  <a:schemeClr val="tx1"/>
                </a:solidFill>
                <a:latin typeface="+mn-lt"/>
                <a:ea typeface="+mn-ea"/>
                <a:cs typeface="+mn-cs"/>
              </a:rPr>
              <a:t>64 milyardda 1</a:t>
            </a:r>
            <a:r>
              <a:rPr lang="az" sz="1200" b="0" i="0" u="none" strike="noStrike" kern="1200" baseline="0">
                <a:solidFill>
                  <a:schemeClr val="tx1"/>
                </a:solidFill>
                <a:latin typeface="+mn-lt"/>
                <a:ea typeface="+mn-ea"/>
                <a:cs typeface="+mn-cs"/>
              </a:rPr>
              <a:t>! </a:t>
            </a:r>
            <a:r>
              <a:rPr lang="az" b="0" i="0" u="none" baseline="0"/>
              <a:t>[klik]</a:t>
            </a:r>
            <a:r>
              <a:rPr lang="az" sz="1200" b="0" i="0" u="none" strike="noStrike" kern="1200" baseline="0">
                <a:solidFill>
                  <a:schemeClr val="tx1"/>
                </a:solidFill>
                <a:latin typeface="+mn-lt"/>
                <a:ea typeface="+mn-ea"/>
                <a:cs typeface="+mn-cs"/>
              </a:rPr>
              <a:t> Sizcə, lotereyada yüz milyonlarla avro dəyərindəki ən yüksək mükafatı qazanmaq ehtimalı nə qədərdir? … </a:t>
            </a:r>
            <a:r>
              <a:rPr lang="az" sz="1200" b="1" i="0" u="none" strike="noStrike" kern="1200" baseline="0">
                <a:solidFill>
                  <a:schemeClr val="tx1"/>
                </a:solidFill>
                <a:latin typeface="+mn-lt"/>
                <a:ea typeface="+mn-ea"/>
                <a:cs typeface="+mn-cs"/>
              </a:rPr>
              <a:t>116 milyonda 1!</a:t>
            </a:r>
            <a:r>
              <a:rPr lang="az" sz="1200" b="0" i="0" u="none" strike="noStrike" kern="1200" baseline="0">
                <a:solidFill>
                  <a:schemeClr val="tx1"/>
                </a:solidFill>
                <a:latin typeface="+mn-lt"/>
                <a:ea typeface="+mn-ea"/>
                <a:cs typeface="+mn-cs"/>
              </a:rPr>
              <a:t>  Bu yüksək rəqəmləri nəzərə alsaq, sizcə iki faylın eyni heş dəyərinə malik olmaq ehtimalı nə qədərdir ? …  </a:t>
            </a:r>
            <a:r>
              <a:rPr lang="az" b="0" i="0" u="none" baseline="0"/>
              <a:t> MD5 alqoritmindən istifadə etsək, iki faylın eyni dəyərə malik olmaq ehtimalı [klik] </a:t>
            </a:r>
            <a:r>
              <a:rPr lang="az" sz="1200" b="1" i="0" u="none" strike="noStrike" kern="1200" baseline="0">
                <a:solidFill>
                  <a:schemeClr val="tx1"/>
                </a:solidFill>
                <a:latin typeface="+mn-lt"/>
                <a:ea typeface="+mn-ea"/>
                <a:cs typeface="+mn-cs"/>
              </a:rPr>
              <a:t>340 milyard milyard, milyard, milyardda 1 </a:t>
            </a:r>
            <a:r>
              <a:rPr lang="az" sz="1200" b="0" i="0" u="none" strike="noStrike" kern="1200" baseline="0">
                <a:solidFill>
                  <a:schemeClr val="tx1"/>
                </a:solidFill>
                <a:latin typeface="+mn-lt"/>
                <a:ea typeface="+mn-ea"/>
                <a:cs typeface="+mn-cs"/>
              </a:rPr>
              <a:t>(128 güc ilə 2), SHA-1 ilə isə bu ehtimal </a:t>
            </a:r>
            <a:r>
              <a:rPr lang="az" sz="1200" b="1" i="0" u="none" strike="noStrike" kern="1200" baseline="0">
                <a:solidFill>
                  <a:schemeClr val="tx1"/>
                </a:solidFill>
                <a:latin typeface="+mn-lt"/>
                <a:ea typeface="+mn-ea"/>
                <a:cs typeface="+mn-cs"/>
              </a:rPr>
              <a:t>bir min milyard milyard, milyard, milyarddan artıqdır </a:t>
            </a:r>
            <a:r>
              <a:rPr lang="az" sz="1200" b="0" i="0" u="none" strike="noStrike" kern="1200" baseline="0">
                <a:solidFill>
                  <a:schemeClr val="tx1"/>
                </a:solidFill>
                <a:latin typeface="+mn-lt"/>
                <a:ea typeface="+mn-ea"/>
                <a:cs typeface="+mn-cs"/>
              </a:rPr>
              <a:t>(160 güc ilə 2). Bununla belə, sadəcə eşitmiş olmağınız üçün qeyd edilməlidir ki, tədqiqatçılar laboratoriya şəraitində heş toqquşmaları yaratmağa nail olmuşlar.</a:t>
            </a:r>
          </a:p>
          <a:p>
            <a:endParaRPr lang="az" sz="1200" baseline="0" noProof="0" dirty="0"/>
          </a:p>
          <a:p>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58</a:t>
            </a:fld>
            <a:endParaRPr lang="az" altLang="en-US"/>
          </a:p>
        </p:txBody>
      </p:sp>
    </p:spTree>
    <p:extLst>
      <p:ext uri="{BB962C8B-B14F-4D97-AF65-F5344CB8AC3E}">
        <p14:creationId xmlns:p14="http://schemas.microsoft.com/office/powerpoint/2010/main" val="2445380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Kompüter-texniki ekspertizasının üç əsas kateqoriyası mövcuddur. </a:t>
            </a:r>
          </a:p>
          <a:p>
            <a:endParaRPr lang="az" baseline="0" noProof="0" dirty="0"/>
          </a:p>
          <a:p>
            <a:pPr algn="l" rtl="0"/>
            <a:r>
              <a:rPr lang="az" b="0" i="0" u="none" baseline="0"/>
              <a:t>Kompüter ekspertizası bunlardan ən qədimidir. Bu, fərdi kompüterlərə, serverlərə və yaddaş daşıyıcılarına təsir edir. Kompüter ekspertizasının dörd alt kateqoriyası mövcuddur.  </a:t>
            </a:r>
          </a:p>
          <a:p>
            <a:pPr marL="171450" indent="-171450" algn="l" rtl="0">
              <a:buFontTx/>
              <a:buChar char="-"/>
            </a:pPr>
            <a:r>
              <a:rPr lang="az" b="0" i="0" u="none" baseline="0"/>
              <a:t>Söndürülmüş kompüterdə aparılan ekspertizada əsas işlək vəziyyətdəki kompüter sistemlərində saxlanan verilənləri əldə etmək, emal etmək, təhlil etmək və haqqında məlumat verməkdir. Bu, məhkəmə ekspertizasının ən ənənəvi kateqoriyasıdır.</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az" b="0" i="0" u="none" baseline="0"/>
              <a:t>İşlək vəziyyətdəki kompüterdə aparılan ekspertizada əsas işlək vəziyyətdəki kompüter sistemlərində saxlanan verilənləri əldə etmək, emal etmək, təhlil etmək və haqqında məlumat verməkdir. Hazırda verilənlər müvəqqəti olaraq, məsafədən və ya şifrlənmiş formada saxlandığından bu yeni alt kateqoriyanın əhəmiyyəti getdikcə artır.</a:t>
            </a:r>
            <a:endParaRPr lang="az" noProof="0" dirty="0"/>
          </a:p>
          <a:p>
            <a:pPr marL="171450" indent="-171450" algn="l" rtl="0">
              <a:buFontTx/>
              <a:buChar char="-"/>
            </a:pPr>
            <a:r>
              <a:rPr lang="az" b="0" i="0" u="none" baseline="0"/>
              <a:t>Tətbiqlərin ekspertizası minlərlə müxtəlif proqramın izlərinin və artefaktlarının təhlilini diqqət mərkəzində saxlayan alt kateqoriyadır.</a:t>
            </a:r>
          </a:p>
          <a:p>
            <a:pPr marL="171450" indent="-171450" algn="l" rtl="0">
              <a:buFontTx/>
              <a:buChar char="-"/>
            </a:pPr>
            <a:r>
              <a:rPr lang="az" b="0" i="0" u="none" baseline="0"/>
              <a:t>Sonuncu kateqoriya rəqəmsal video yazı cihazı, ruter, oyun konsolu, skimminq qurğuları və sair kimi başqa avadanlıqlara aid ekspertizadır. Bu cihazların çoxu öz fayl və əməliyyat sistemlərinə malikdirlər.</a:t>
            </a:r>
          </a:p>
          <a:p>
            <a:pPr marL="0" indent="0" algn="l" rtl="0">
              <a:buFontTx/>
              <a:buNone/>
            </a:pPr>
            <a:endParaRPr lang="az" baseline="0" noProof="0" dirty="0"/>
          </a:p>
          <a:p>
            <a:pPr marL="0" indent="0" algn="l" rtl="0">
              <a:buFontTx/>
              <a:buNone/>
            </a:pPr>
            <a:r>
              <a:rPr lang="az" b="0" i="0" u="none" baseline="0"/>
              <a:t>İlk üç kateqoriyanın Windows, Linux və Mac OS X kimi fərqli əməliyyat sistemləri üçün alt kateqoriyaları mövcuddur.</a:t>
            </a:r>
          </a:p>
          <a:p>
            <a:pPr marL="0" indent="0" algn="l" rtl="0">
              <a:buFontTx/>
              <a:buNone/>
            </a:pPr>
            <a:endParaRPr lang="az" baseline="0" noProof="0" dirty="0"/>
          </a:p>
          <a:p>
            <a:pPr marL="0" indent="0" algn="l" rtl="0">
              <a:buFontTx/>
              <a:buNone/>
            </a:pPr>
            <a:r>
              <a:rPr lang="az" b="0" i="0" u="none" baseline="0"/>
              <a:t>Mobil cihazların ekspertizası çox yeni kateqoriya olsa da, getdikcə populyarlaşmaqdadır, belə ki, təhqiqat üçün maraq kəsb edəcək verilənlərin çoxu smartfon, planşet kimi mobil cihazlarda saxlana bilər. Alt kateqoriyalar müxtəlif əməliyyat sistemlərini əks etdirir. Hazırda ən məşhurları "Google Android" və Mac üçün iOS əməliyyat sistemidir. </a:t>
            </a:r>
          </a:p>
          <a:p>
            <a:pPr marL="0" indent="0" algn="l" rtl="0">
              <a:buFontTx/>
              <a:buNone/>
            </a:pPr>
            <a:endParaRPr lang="az" baseline="0" noProof="0" dirty="0"/>
          </a:p>
          <a:p>
            <a:pPr marL="0" indent="0" algn="l" rtl="0">
              <a:buFontTx/>
              <a:buNone/>
            </a:pPr>
            <a:r>
              <a:rPr lang="az" b="0" i="0" u="none" baseline="0"/>
              <a:t>Şəbəkə ekspertizası kateqoriyası naqilli və ya naqilsiz şəbəkə, internet və ya lokal şəbəkə vasitəsilə ötürülən elektron sübutlarla məşğul olur.  Aktiv rejimdə şəbəkə ekspertizası zamanı təhqiqatçılar şəbəkə bağlantısını ələ keçirdikləri və davam etməkdə olan verilənlər axınını təhlil etməli olduqları vəziyyətlə üzləşirlər. Ələ keçirilmiş paketlərin ekspertizası zamanı isə şəbəkə trafikinin qeyd edilmiş olduğu fayllar təhlil edilir.</a:t>
            </a:r>
            <a:endParaRPr lang="az" noProof="0" dirty="0"/>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59</a:t>
            </a:fld>
            <a:endParaRPr lang="az" altLang="en-US"/>
          </a:p>
        </p:txBody>
      </p:sp>
    </p:spTree>
    <p:extLst>
      <p:ext uri="{BB962C8B-B14F-4D97-AF65-F5344CB8AC3E}">
        <p14:creationId xmlns:p14="http://schemas.microsoft.com/office/powerpoint/2010/main" val="1342271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b="0" i="0" u="none" baseline="0"/>
              <a:t>Qeyd: Bu slayd animasiyalıdır</a:t>
            </a:r>
          </a:p>
          <a:p>
            <a:endParaRPr lang="az" noProof="0" dirty="0"/>
          </a:p>
          <a:p>
            <a:pPr algn="l" rtl="0"/>
            <a:r>
              <a:rPr lang="az" b="0" i="0" u="none" baseline="0"/>
              <a:t>Kompüter-texniki ekspertizasında standart prosedur bir qayda olaraq aşağıdakı addımlardan ibarət olur:</a:t>
            </a:r>
          </a:p>
          <a:p>
            <a:endParaRPr lang="az" noProof="0" dirty="0"/>
          </a:p>
          <a:p>
            <a:pPr algn="l" rtl="0"/>
            <a:r>
              <a:rPr lang="az" b="0" i="0" u="none" baseline="0"/>
              <a:t>[klik] Əldəetmə: Rəqəmsal sübutlar əldə edilməlidir. Bu, axtarış və götürülmə ssenarisində dəyişkən verilənlərin toplanması, müsadirə edilmiş kompüterdən şübhəlinin diskinin əldə edilməsi və ya təhqiqatçının başqa mənbələrdən ekspertiza yolu ilə verilən əldə etməli olduğu işlər zamanı başqa proseslər vasitəsilə həyata keçirilə bilər. Əldəedilmə mərhələsi həlledici əhəmiyyət daşıyır, çünki bu ilkin mərhələdə çox sayda düzəldilməsi mümkün olmayan səhvə yol verilə bilər. Təhvil-təslim aktının tamlığını qorumaq, bütün addımları sənədləşdirmək, əldə edilmiş hər şeyi yoxlamaq vacibdir.</a:t>
            </a:r>
            <a:endParaRPr lang="az" noProof="0" dirty="0"/>
          </a:p>
          <a:p>
            <a:endParaRPr lang="az" noProof="0" dirty="0"/>
          </a:p>
          <a:p>
            <a:pPr algn="l" rtl="0"/>
            <a:r>
              <a:rPr lang="az" b="0" i="0" u="none" baseline="0"/>
              <a:t>[klik] Emal: Vaxt, effektivlik və ya böyük həcmdə veriləndən söhbət getdikdə, emal prosesi yüksək əhəmiyyət daşıyır. Ekspertiza mütəxəssisləri bu mərhələdə müəyyən qurğuları və ya verilənləri prioritetləşdirə, intellektual, iş üçün məxsusi filtrlər tətbiq edə (Data Mining), yaxud təsviri normal təhqiqatçının təhlil edə biləcəyi şəkildə emal edə bilərlər (məsələn, silinmiş faylları bərpa etməklə, şifrləməni sındırmaqla, internet tarixçəsi, çat jurnalı kimi verilənləri parselləməklə və s.).</a:t>
            </a:r>
            <a:endParaRPr lang="az" noProof="0" dirty="0"/>
          </a:p>
          <a:p>
            <a:endParaRPr lang="az" noProof="0" dirty="0"/>
          </a:p>
          <a:p>
            <a:pPr algn="l" rtl="0"/>
            <a:r>
              <a:rPr lang="az" b="0" i="0" u="none" baseline="0"/>
              <a:t>[klik] Təhlil: Təhlil zamanı mütəxəssis faktiki olaraq şəkil üzərində rəqəmsal sübutları axtarır. Bu addım xeyli vaxt, izlərin və artefaktların yozulması üçün yüksək ekspert biliyi tələb edə bilər.</a:t>
            </a:r>
            <a:endParaRPr lang="az" noProof="0" dirty="0"/>
          </a:p>
          <a:p>
            <a:endParaRPr lang="az" noProof="0" dirty="0"/>
          </a:p>
          <a:p>
            <a:pPr algn="l" rtl="0"/>
            <a:r>
              <a:rPr lang="az" b="0" i="0" u="none" baseline="0"/>
              <a:t>[klik] Təqdimat: Təhlil mərhələsində bütün sübutlar tapıldıqdan sonra ekspert məhkəmə üçün hesabat hazırlamalıdır. Onun işi mürəkkəb texniki kontekstləri, hansı sübutların tapıldığını, harada tapıldığını, necə tapıldığını, oraya haradan gəlmiş ola biləcəyini hakim və prokurorlar kimi, sizə asanlıqla başa düşəcəyiniz şəkildə izah etməkdir.</a:t>
            </a:r>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60</a:t>
            </a:fld>
            <a:endParaRPr lang="az" altLang="en-US"/>
          </a:p>
        </p:txBody>
      </p:sp>
    </p:spTree>
    <p:extLst>
      <p:ext uri="{BB962C8B-B14F-4D97-AF65-F5344CB8AC3E}">
        <p14:creationId xmlns:p14="http://schemas.microsoft.com/office/powerpoint/2010/main" val="36920985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a:lnSpc>
                <a:spcPts val="3860"/>
              </a:lnSpc>
              <a:spcAft>
                <a:spcPts val="1200"/>
              </a:spcAft>
              <a:buFont typeface="Arial" charset="0"/>
              <a:buNone/>
            </a:pPr>
            <a:r>
              <a:rPr lang="az" sz="1200" b="0" i="0" u="none" baseline="0"/>
              <a:t>Bu slayd əldəetmə prosesini təsvir edir</a:t>
            </a:r>
          </a:p>
          <a:p>
            <a:pPr marL="0" indent="0" algn="l" rtl="0">
              <a:lnSpc>
                <a:spcPts val="3860"/>
              </a:lnSpc>
              <a:spcAft>
                <a:spcPts val="1200"/>
              </a:spcAft>
              <a:buFont typeface="Arial" charset="0"/>
              <a:buNone/>
            </a:pPr>
            <a:r>
              <a:rPr lang="az" sz="1200" b="0" i="0" u="none" baseline="0"/>
              <a:t>Təlimçi qeyd etməlidir ki, ekspertiza nailiyyətlərinin çoxu təsvirin emalı aləti - verilənlərin hər bitinin surətinin yaradılması vasitəsilə əldə ediləcək. Buradakı potensial həm təsvirin emalının, həm də heşinqin izah edilməsi üçün kiçik tutumlu fleş kartın əldə edilməsidir</a:t>
            </a:r>
          </a:p>
          <a:p>
            <a:pPr marL="0" indent="0" algn="l" rtl="0">
              <a:lnSpc>
                <a:spcPts val="3860"/>
              </a:lnSpc>
              <a:spcAft>
                <a:spcPts val="1200"/>
              </a:spcAft>
              <a:buFont typeface="Arial" charset="0"/>
              <a:buNone/>
            </a:pPr>
            <a:r>
              <a:rPr lang="az" sz="1200" b="0" i="0" u="none" baseline="0"/>
              <a:t>E01 və DD-nin nə olduğunun izahı – rəqəmsal məhkəmə ekspertizasında etibar edilən iki fərqli təsvirin emalı formatları</a:t>
            </a:r>
          </a:p>
          <a:p>
            <a:pPr marL="0" indent="0" algn="l" rtl="0">
              <a:lnSpc>
                <a:spcPts val="3860"/>
              </a:lnSpc>
              <a:spcAft>
                <a:spcPts val="1200"/>
              </a:spcAft>
              <a:buFont typeface="Arial" charset="0"/>
              <a:buNone/>
            </a:pPr>
            <a:r>
              <a:rPr lang="az" sz="1200" b="0" i="0" u="none" baseline="0"/>
              <a:t>Yazıların bloklanması izah edilməlidir – şübhəlinin qurğusu və hədəf qəbul edici disk arasında aparatın (və ya proqram təminatının) yerləşdirilməsi – bu isə o deməkdir ki, dəyişikliklər etmək mümkün olmayacaq və 1-ci prinsipə əməl olunacaq</a:t>
            </a:r>
          </a:p>
          <a:p>
            <a:pPr marL="0" indent="0" algn="l" rtl="0">
              <a:lnSpc>
                <a:spcPts val="3860"/>
              </a:lnSpc>
              <a:spcAft>
                <a:spcPts val="1200"/>
              </a:spcAft>
              <a:buFont typeface="Arial" charset="0"/>
              <a:buNone/>
            </a:pPr>
            <a:endParaRPr lang="az" sz="1200" dirty="0"/>
          </a:p>
          <a:p>
            <a:pPr marL="0" indent="0" algn="l" rtl="0">
              <a:lnSpc>
                <a:spcPts val="3860"/>
              </a:lnSpc>
              <a:spcAft>
                <a:spcPts val="1200"/>
              </a:spcAft>
              <a:buFont typeface="Arial" charset="0"/>
              <a:buNone/>
            </a:pPr>
            <a:r>
              <a:rPr lang="az" sz="1200" b="0" i="0" u="none" baseline="0"/>
              <a:t>Heşinq elə bir mövzudur ki, onu bir ssat müzakirə etmək və tam izah etmək olar lakin, bunu demək kifayətdir ki, təsvirin emalı alətləri təsvirləri yaratmalı, lakin eyni zamanda məzmunu yoxlamalıdırlar - bu məzmun daha sonra orijinala identiklik baxımından yoxlana bilər.</a:t>
            </a:r>
          </a:p>
          <a:p>
            <a:pPr marL="0" indent="0" algn="l" rtl="0">
              <a:lnSpc>
                <a:spcPts val="3860"/>
              </a:lnSpc>
              <a:spcAft>
                <a:spcPts val="1200"/>
              </a:spcAft>
              <a:buFont typeface="Arial" charset="0"/>
              <a:buNone/>
            </a:pPr>
            <a:endParaRPr lang="az" sz="1200" dirty="0"/>
          </a:p>
          <a:p>
            <a:pPr marL="0" indent="0" algn="l" rtl="0">
              <a:lnSpc>
                <a:spcPts val="3860"/>
              </a:lnSpc>
              <a:spcAft>
                <a:spcPts val="1200"/>
              </a:spcAft>
              <a:buFont typeface="Arial" charset="0"/>
              <a:buNone/>
            </a:pPr>
            <a:r>
              <a:rPr lang="az" sz="1200" b="0" i="0" u="none" baseline="0"/>
              <a:t>Sadə analogiya "rəqəmsal barmaq izidir" – lakin texniki cəhətdən düzgün olan "riyazi alqoritm" sözündən istifadə etməkdir. </a:t>
            </a:r>
          </a:p>
          <a:p>
            <a:pPr marL="0" indent="0" algn="l" rtl="0">
              <a:lnSpc>
                <a:spcPts val="3860"/>
              </a:lnSpc>
              <a:spcAft>
                <a:spcPts val="1200"/>
              </a:spcAft>
              <a:buFont typeface="Arial" charset="0"/>
              <a:buNone/>
            </a:pPr>
            <a:r>
              <a:rPr lang="az" sz="1200" b="0" i="0" u="none" baseline="0"/>
              <a:t>Bir qayda olaraq iki alqoritmdən istifadə edilir – MD5 (128bit – 32 onaltılıq simvol) &amp; SHA1 (160 bit – 40 onaltılıq simvol).</a:t>
            </a:r>
          </a:p>
          <a:p>
            <a:pPr marL="0" indent="0" algn="l" rtl="0">
              <a:lnSpc>
                <a:spcPts val="3860"/>
              </a:lnSpc>
              <a:spcAft>
                <a:spcPts val="1200"/>
              </a:spcAft>
              <a:buFont typeface="Arial" charset="0"/>
              <a:buNone/>
            </a:pPr>
            <a:r>
              <a:rPr lang="az" sz="1200" b="0" i="0" u="none" baseline="0"/>
              <a:t>Təlimçi onaltılıq simvolu izah etməli ola bilər – bu isə anlayışın olmalı olduğu baza bilgidir</a:t>
            </a:r>
          </a:p>
          <a:p>
            <a:pPr marL="0" indent="0" algn="l" rtl="0">
              <a:lnSpc>
                <a:spcPts val="3860"/>
              </a:lnSpc>
              <a:spcAft>
                <a:spcPts val="1200"/>
              </a:spcAft>
              <a:buFont typeface="Arial" charset="0"/>
              <a:buNone/>
            </a:pPr>
            <a:r>
              <a:rPr lang="az" sz="1200" b="0" i="0" u="none" baseline="0"/>
              <a:t>Verilənlərin yoxlanması üçün heşinq düzgün əldə edilir və daha sonra dəyişmir.</a:t>
            </a:r>
          </a:p>
          <a:p>
            <a:pPr marL="0" indent="0" algn="l" rtl="0">
              <a:lnSpc>
                <a:spcPts val="3860"/>
              </a:lnSpc>
              <a:spcAft>
                <a:spcPts val="1200"/>
              </a:spcAft>
              <a:buFont typeface="Arial" charset="0"/>
              <a:buNone/>
            </a:pPr>
            <a:r>
              <a:rPr lang="az" sz="1200" b="0" i="0" u="none" baseline="0"/>
              <a:t>Eyni zamanda faylların eyniləşdirilməsi üçün istifadə edilir – bilinən fayllara münsibətdə onları aradan çıxarmaq üçün və vacib fayllara münasibətdə onları tapmaq üçün</a:t>
            </a:r>
          </a:p>
        </p:txBody>
      </p:sp>
      <p:sp>
        <p:nvSpPr>
          <p:cNvPr id="4" name="Slide Number Placeholder 3"/>
          <p:cNvSpPr>
            <a:spLocks noGrp="1"/>
          </p:cNvSpPr>
          <p:nvPr>
            <p:ph type="sldNum" sz="quarter" idx="5"/>
          </p:nvPr>
        </p:nvSpPr>
        <p:spPr/>
        <p:txBody>
          <a:bodyPr/>
          <a:lstStyle/>
          <a:p>
            <a:pPr algn="l" rtl="0"/>
            <a:fld id="{C517488A-2FD4-4187-AAA7-AE40009BFB6A}" type="slidenum">
              <a:rPr/>
              <a:pPr/>
              <a:t>61</a:t>
            </a:fld>
            <a:endParaRPr lang="az" altLang="en-US"/>
          </a:p>
        </p:txBody>
      </p:sp>
    </p:spTree>
    <p:extLst>
      <p:ext uri="{BB962C8B-B14F-4D97-AF65-F5344CB8AC3E}">
        <p14:creationId xmlns:p14="http://schemas.microsoft.com/office/powerpoint/2010/main" val="402498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rtl="0">
              <a:buNone/>
            </a:pPr>
            <a:r>
              <a:rPr lang="az" b="0" i="0" u="none" baseline="0"/>
              <a:t>Sübut "tərəflərin məhkəmə icraatının gedişində bu və ya digər məsələ ilə bağlı şahidlərin, qeydlərin, sənədlərin, əşyayi-dəlillərin, konkret predmetlərin və sair vasitəsilə məhkəməyə və ya andlılar heyətinə onları arqumentlərinin doğru olduğuna inandırmaq məqsədiylə təqdim etdikləri hər hansı növ sübut və ya sübut materialı" Elektron məlumat bir qayda olaraq hüquqi icraatlarda sübut olaraq qəbulediləndir.</a:t>
            </a:r>
          </a:p>
          <a:p>
            <a:pPr marL="0" indent="12700" algn="just" rtl="0">
              <a:buNone/>
            </a:pPr>
            <a:endParaRPr lang="az" dirty="0"/>
          </a:p>
          <a:p>
            <a:pPr marL="0" indent="0" algn="just" rtl="0">
              <a:buFont typeface="Arial"/>
              <a:buNone/>
            </a:pPr>
            <a:r>
              <a:rPr lang="az" sz="1200" b="0" i="0" u="none" baseline="0"/>
              <a:t>Bütün hüquqi icraatların həyata keçirilməsi sübutların təqdim edilməsindən asılıdır. </a:t>
            </a:r>
          </a:p>
          <a:p>
            <a:pPr marL="0" indent="0" algn="just" rtl="0">
              <a:buFont typeface="Arial"/>
              <a:buNone/>
            </a:pPr>
            <a:r>
              <a:rPr lang="az" sz="1200" b="0" i="0" u="none" baseline="0"/>
              <a:t>Ənənəvi olaraq və tarixən sübutlar sənəd, fotoşəkil və s. kimi fiziki formalarda mövcud olmuşdur. </a:t>
            </a:r>
          </a:p>
          <a:p>
            <a:pPr marL="0" indent="0" algn="just" rtl="0">
              <a:buFont typeface="Arial"/>
              <a:buNone/>
            </a:pPr>
            <a:r>
              <a:rPr lang="az" sz="1200" b="0" i="0" u="none" baseline="0"/>
              <a:t>Məhkəmə icraatında istifadə edilən elektron sübutlar kompüterlər və periferik avadanlıqlar, kompüter şəbəkələri, mobil telefonlar, rəqəmsal kameralar və başqa portativ avadanlıqlar (yaddaş daşıyıcıları daxil olmaqla) kimi elektron avadanlıqlardan, eləcə də internetdən götürülən elektron sübut formalarıdır.</a:t>
            </a:r>
            <a:endParaRPr lang="az" sz="1200" dirty="0"/>
          </a:p>
          <a:p>
            <a:pPr marL="0" indent="0" algn="just" rtl="0">
              <a:buFont typeface="Arial" panose="020B0604020202020204" pitchFamily="34" charset="0"/>
              <a:buNone/>
            </a:pPr>
            <a:endParaRPr lang="az" dirty="0"/>
          </a:p>
          <a:p>
            <a:endParaRPr lang="az"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solidFill>
                  <a:prstClr val="black"/>
                </a:solidFill>
              </a:rPr>
              <a:pPr/>
              <a:t>6</a:t>
            </a:fld>
            <a:endParaRPr lang="az"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r>
              <a:rPr lang="az" sz="1200" b="0" i="0" u="none" baseline="0"/>
              <a:t>Verilənlərin mürəkkəbliyindən və nəyin tələb olunduğundan asılı olaraq, emal prosesi saatlarla davam edə bilər.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Hazırda geniş yayılmış ekspertiza dəstləri bunlardır: Encase, Access Data’s Forensic Toolkit, Nuix, X-Ways Forensics və Magnet Forensics</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Mahiyyət bundan ibarətdir ki, ekspertiza aləti təsvirin ibarət olduğu ilkin verilənləri götürüb onun orijinal qurğuda necə göründüyünü aydınlaşdırır - başqa sözlə, hansı əməliyyat sistemində istifadə edildiyini, hansı fayl sistemindən istifadə edildiyini - və daha sonra faylları parselləməyə başlayır.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Bu zaman verilənlərlə iş disk səviyyəsində aparıldığından o, yalnız aktiv verilənləri deyil, silinənləri də interpretasiya edə bilir və emal tamamlandıqdan sonra proqram təminatı daha sonra axtarış aparıla biləcək sətir simvolları indeksi yaradır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62</a:t>
            </a:fld>
            <a:endParaRPr lang="az" altLang="en-US"/>
          </a:p>
        </p:txBody>
      </p:sp>
    </p:spTree>
    <p:extLst>
      <p:ext uri="{BB962C8B-B14F-4D97-AF65-F5344CB8AC3E}">
        <p14:creationId xmlns:p14="http://schemas.microsoft.com/office/powerpoint/2010/main" val="42516432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r>
              <a:rPr lang="az" sz="1200" b="0" i="0" u="none" baseline="0"/>
              <a:t>Vəziyyətdən və nəyin tələb olunduğundan asılı olaraq təhlil üçün günlərlə vaxt tələb oluna bilər</a:t>
            </a:r>
          </a:p>
          <a:p>
            <a:pPr marL="0" indent="0" algn="just" rtl="0">
              <a:lnSpc>
                <a:spcPts val="3860"/>
              </a:lnSpc>
              <a:spcAft>
                <a:spcPts val="1200"/>
              </a:spcAft>
              <a:buFont typeface="Arial" charset="0"/>
              <a:buNone/>
            </a:pPr>
            <a:endParaRPr lang="az" sz="1200" dirty="0"/>
          </a:p>
          <a:p>
            <a:pPr marL="0" indent="0" algn="just" rtl="0">
              <a:lnSpc>
                <a:spcPts val="3860"/>
              </a:lnSpc>
              <a:spcAft>
                <a:spcPts val="1200"/>
              </a:spcAft>
              <a:buFont typeface="Arial" charset="0"/>
              <a:buNone/>
            </a:pPr>
            <a:r>
              <a:rPr lang="az" sz="1200" b="0" i="0" u="none" baseline="0"/>
              <a:t>Adi kompüter sistemində yəqin ki, 200,000 fayl olur, geniş internet fəaliyyəti olduqda isə, bu say asanlıqla 1 milyonu ötə bilər və bu nəzərə alınmalıdır</a:t>
            </a:r>
          </a:p>
        </p:txBody>
      </p:sp>
      <p:sp>
        <p:nvSpPr>
          <p:cNvPr id="4" name="Slide Number Placeholder 3"/>
          <p:cNvSpPr>
            <a:spLocks noGrp="1"/>
          </p:cNvSpPr>
          <p:nvPr>
            <p:ph type="sldNum" sz="quarter" idx="5"/>
          </p:nvPr>
        </p:nvSpPr>
        <p:spPr/>
        <p:txBody>
          <a:bodyPr/>
          <a:lstStyle/>
          <a:p>
            <a:pPr algn="l" rtl="0"/>
            <a:fld id="{C517488A-2FD4-4187-AAA7-AE40009BFB6A}" type="slidenum">
              <a:rPr/>
              <a:pPr/>
              <a:t>63</a:t>
            </a:fld>
            <a:endParaRPr lang="az" altLang="en-US"/>
          </a:p>
        </p:txBody>
      </p:sp>
    </p:spTree>
    <p:extLst>
      <p:ext uri="{BB962C8B-B14F-4D97-AF65-F5344CB8AC3E}">
        <p14:creationId xmlns:p14="http://schemas.microsoft.com/office/powerpoint/2010/main" val="2347234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0"/>
            <a:r>
              <a:rPr lang="az" b="0" i="0" u="none" baseline="0"/>
              <a:t>Başqa məlumatlarla yanaşı, sübutun əldə edilməsi üçün istifadə edilən metodların və təhqiqat addımlarının daxil olduğu tam hesabatın hazırlanması. </a:t>
            </a:r>
          </a:p>
          <a:p>
            <a:pPr lvl="0" algn="just" rtl="0"/>
            <a:endParaRPr lang="az" dirty="0"/>
          </a:p>
          <a:p>
            <a:pPr lvl="0" algn="just" rtl="0"/>
            <a:r>
              <a:rPr lang="az" b="0" i="0" u="none" baseline="0"/>
              <a:t>Məhkəmə ekspertizası mütəxəssisləri sübutların yaradılması prosesini, sübutun toplanması üçün istifadə edilən proseduru və sübutun qiymətləndirilməsi prosesini başa düşməkdə yardım üçün məhkəmə icraatında rəyçi ekspert kimi iştirak edə bilərlər.  </a:t>
            </a: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64</a:t>
            </a:fld>
            <a:endParaRPr lang="az" altLang="en-US"/>
          </a:p>
        </p:txBody>
      </p:sp>
    </p:spTree>
    <p:extLst>
      <p:ext uri="{BB962C8B-B14F-4D97-AF65-F5344CB8AC3E}">
        <p14:creationId xmlns:p14="http://schemas.microsoft.com/office/powerpoint/2010/main" val="42918830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65</a:t>
            </a:fld>
            <a:endParaRPr lang="az" altLang="en-US"/>
          </a:p>
        </p:txBody>
      </p:sp>
    </p:spTree>
    <p:extLst>
      <p:ext uri="{BB962C8B-B14F-4D97-AF65-F5344CB8AC3E}">
        <p14:creationId xmlns:p14="http://schemas.microsoft.com/office/powerpoint/2010/main" val="37148735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Rəqəmsal izlərin iki növü mövcuddur:</a:t>
            </a:r>
          </a:p>
          <a:p>
            <a:endParaRPr lang="az" noProof="0" dirty="0"/>
          </a:p>
          <a:p>
            <a:pPr algn="l" rtl="0"/>
            <a:r>
              <a:rPr lang="az" b="0" i="0" u="none" baseline="0"/>
              <a:t>Yayınıla bilən izlər: Bunlar əməliyyat sistemi və ya proqramlar tərəfindən standart qaydaya əsasən saxlanan, lakin saxlanmayacaq şəkildə konfiqurasiya edilə bilən izlərdir. Nümunə olaraq öz veb-brauzerinizi götürün. Sevimli veb-saytınıın URL-sini daxil edirsiniz. Bir gün sonra yenə veb-sayta daxil olmaq istəyir, URL-ni daxil etməyə başlayırsınız və gözlənilmədən brauzeriniz URL-ni avtomatik olaraq tamamlayır. Beləliklə, sərt disknizdə məhz həmin məlumatın saxlandığı yer olmalıdır. Daha bir nümunə start menyunuz və Office proqramlarınızdır; onlar axırıncı dəfə hansı faylları açdığınızı xatırlayırlar.  Kompterinizin sərt diskində çox belə məlumat saxlanır. Onlardan bəziləri bu slaydda qeyd edilir. Lakin siz sistem və proqram konfiqurasiyasının dərinliklərinə gedib bu davranışı dəyişdirə bilərsiniz. Beləliklə, izlərdən yayına bilərsiniz.</a:t>
            </a:r>
            <a:endParaRPr lang="az" noProof="0" dirty="0"/>
          </a:p>
          <a:p>
            <a:endParaRPr lang="az"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az" b="0" i="0" u="none" baseline="0"/>
              <a:t>Qaçılmaz izlər: Yayınıla bilən izlərin əksinə qaçılmaz izləri dayandırmaq məqsədilə konfiqurasiya etmək mümkün deyil. Deməli, şübhəli izlərini silməyə çalışmış olsa da, bu sahələrdə bilməyərək saxlanmış, sübut mahiyyəti daşıyan verilənləri tapmaq ehtimalı yüksəkdir. Yaddaşda itirilmiş yer və istifadə edilməmiş yer ifadələrini sizə izah edəcəyəm, lakin təəssüf ki, bu mərhələdə dərinliklərə vara bilməyəcəyik. </a:t>
            </a:r>
            <a:endParaRPr lang="az" noProof="0" dirty="0"/>
          </a:p>
          <a:p>
            <a:endParaRPr lang="az" noProof="0" dirty="0"/>
          </a:p>
          <a:p>
            <a:pPr algn="l" rtl="0"/>
            <a:r>
              <a:rPr lang="az" b="0" i="0" u="none" baseline="0"/>
              <a:t>Kompüter-texniki ekspertizasının bu izlərlə əlaqədar olaraq hansı köməyi göstərə biləcəyinə nəzər salaq.</a:t>
            </a:r>
            <a:endParaRPr lang="az" noProof="0" dirty="0"/>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66</a:t>
            </a:fld>
            <a:endParaRPr lang="az" altLang="en-US"/>
          </a:p>
        </p:txBody>
      </p:sp>
    </p:spTree>
    <p:extLst>
      <p:ext uri="{BB962C8B-B14F-4D97-AF65-F5344CB8AC3E}">
        <p14:creationId xmlns:p14="http://schemas.microsoft.com/office/powerpoint/2010/main" val="34291845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Rəqəmsal izlərin iki növü mövcuddur:</a:t>
            </a:r>
          </a:p>
          <a:p>
            <a:endParaRPr lang="az" noProof="0" dirty="0"/>
          </a:p>
          <a:p>
            <a:pPr algn="l" rtl="0"/>
            <a:r>
              <a:rPr lang="az" b="0" i="0" u="none" baseline="0"/>
              <a:t>Yayınıla bilən izlər: Bunlar əməliyyat sistemi və ya proqramlar tərəfindən standart qaydaya əsasən saxlanan, lakin saxlanmayacaq şəkildə konfiqurasiya edilə bilən izlərdir. Nümunə olaraq öz veb-brauzerinizi götürün. Sevimli veb-saytınıın URL-sini daxil edirsiniz. Bir gün sonra yenə veb-sayta daxil olmaq istəyir, URL-ni daxil etməyə başlayırsınız və gözlənilmədən brauzeriniz URL-ni avtomatik olaraq tamamlayır. Beləliklə, sərt disknizdə məhz həmin məlumatın saxlandığı yer olmalıdır. Daha bir nümunə start menyunuz və Office proqramlarınızdır; onlar axırıncı dəfə hansı faylları açdığınızı xatırlayırlar.  Kompterinizin sərt diskində çox belə məlumat saxlanır. Onlardan bəziləri bu slaydda qeyd edilir. Lakin siz sistem və proqram konfiqurasiyasının dərinliklərinə gedib bu davranışı dəyişdirə bilərsiniz. Beləliklə, izlərdən yayına bilərsiniz.</a:t>
            </a:r>
            <a:endParaRPr lang="az" noProof="0" dirty="0"/>
          </a:p>
          <a:p>
            <a:endParaRPr lang="az"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az" b="0" i="0" u="none" baseline="0"/>
              <a:t>Qaçılmaz izlər: Yayınıla bilən izlərin əksinə qaçılmaz izləri dayandırmaq məqsədilə konfiqurasiya etmək mümkün deyil. Deməli, şübhəli izlərini silməyə çalışmış olsa da, bu sahələrdə bilməyərək saxlanmış, sübut mahiyyəti daşıyan verilənləri tapmaq ehtimalı yüksəkdir. Yaddaşda itirilmiş yer və istifadə edilməmiş yer ifadələrini sizə izah edəcəyəm, lakin təəssüf ki, bu mərhələdə dərinliklərə vara bilməyəcəyik. </a:t>
            </a:r>
            <a:endParaRPr lang="az" noProof="0" dirty="0"/>
          </a:p>
          <a:p>
            <a:endParaRPr lang="az" noProof="0" dirty="0"/>
          </a:p>
          <a:p>
            <a:pPr algn="l" rtl="0"/>
            <a:r>
              <a:rPr lang="az" b="0" i="0" u="none" baseline="0"/>
              <a:t>Kompüter-texniki ekspertizasının bu izlərlə əlaqədar olaraq hansı köməyi göstərə biləcəyinə nəzər salaq.</a:t>
            </a:r>
            <a:endParaRPr lang="az" noProof="0" dirty="0"/>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67</a:t>
            </a:fld>
            <a:endParaRPr lang="az" altLang="en-US"/>
          </a:p>
        </p:txBody>
      </p:sp>
    </p:spTree>
    <p:extLst>
      <p:ext uri="{BB962C8B-B14F-4D97-AF65-F5344CB8AC3E}">
        <p14:creationId xmlns:p14="http://schemas.microsoft.com/office/powerpoint/2010/main" val="23623498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Kompüter-texniki ekspertizasının təmin edə biləcəyi verilən növlərinə daha bir neçə nümunə:</a:t>
            </a:r>
          </a:p>
          <a:p>
            <a:endParaRPr lang="az" noProof="0" dirty="0"/>
          </a:p>
          <a:p>
            <a:pPr marL="0" indent="0" algn="l" rtl="0">
              <a:lnSpc>
                <a:spcPct val="150000"/>
              </a:lnSpc>
              <a:spcBef>
                <a:spcPts val="0"/>
              </a:spcBef>
              <a:buNone/>
            </a:pPr>
            <a:r>
              <a:rPr lang="az" b="1" i="0" u="none" baseline="0"/>
              <a:t>İstifadəçinin verilənləri</a:t>
            </a:r>
          </a:p>
          <a:p>
            <a:pPr marL="0" indent="0" algn="l" rtl="0">
              <a:lnSpc>
                <a:spcPct val="150000"/>
              </a:lnSpc>
              <a:spcBef>
                <a:spcPts val="0"/>
              </a:spcBef>
              <a:buNone/>
            </a:pPr>
            <a:r>
              <a:rPr lang="az" b="0" i="0" u="none" baseline="0"/>
              <a:t>İstifadə edilən proqramlar, baxılan veb-saytlar, aparılan axtarışlar, açılan/yaddaşda saxlanan fayllar</a:t>
            </a:r>
          </a:p>
          <a:p>
            <a:pPr marL="0" indent="0" algn="l" rtl="0">
              <a:lnSpc>
                <a:spcPct val="150000"/>
              </a:lnSpc>
              <a:spcBef>
                <a:spcPts val="0"/>
              </a:spcBef>
              <a:buNone/>
            </a:pPr>
            <a:endParaRPr lang="az" b="1" noProof="0" dirty="0"/>
          </a:p>
          <a:p>
            <a:pPr marL="0" indent="0" algn="l" rtl="0">
              <a:lnSpc>
                <a:spcPct val="150000"/>
              </a:lnSpc>
              <a:spcBef>
                <a:spcPts val="0"/>
              </a:spcBef>
              <a:buNone/>
            </a:pPr>
            <a:r>
              <a:rPr lang="az" b="1" i="0" u="none" baseline="0"/>
              <a:t>Exif verilənləri</a:t>
            </a:r>
          </a:p>
          <a:p>
            <a:pPr marL="0" indent="0" algn="l" rtl="0">
              <a:lnSpc>
                <a:spcPct val="150000"/>
              </a:lnSpc>
              <a:spcBef>
                <a:spcPts val="0"/>
              </a:spcBef>
              <a:buNone/>
            </a:pPr>
            <a:r>
              <a:rPr lang="az" b="0" i="0" u="none" baseline="0"/>
              <a:t>Şəkil nə vaxt, harada çəkilib, kameranın modeli, seriya nömrəsi</a:t>
            </a:r>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68</a:t>
            </a:fld>
            <a:endParaRPr lang="az" altLang="en-US"/>
          </a:p>
        </p:txBody>
      </p:sp>
    </p:spTree>
    <p:extLst>
      <p:ext uri="{BB962C8B-B14F-4D97-AF65-F5344CB8AC3E}">
        <p14:creationId xmlns:p14="http://schemas.microsoft.com/office/powerpoint/2010/main" val="48052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Kompüter-texniki ekspertizasının təmin edə biləcəyi verilən növlərinə daha bir neçə nümunə:</a:t>
            </a:r>
          </a:p>
          <a:p>
            <a:endParaRPr lang="az" noProof="0" dirty="0"/>
          </a:p>
          <a:p>
            <a:pPr marL="0" indent="0" algn="l" rtl="0">
              <a:lnSpc>
                <a:spcPct val="150000"/>
              </a:lnSpc>
              <a:spcBef>
                <a:spcPts val="0"/>
              </a:spcBef>
              <a:buNone/>
            </a:pPr>
            <a:r>
              <a:rPr lang="az" b="1" i="0" u="none" baseline="0"/>
              <a:t>İstifadəçinin verilənləri</a:t>
            </a:r>
          </a:p>
          <a:p>
            <a:pPr marL="0" indent="0" algn="l" rtl="0">
              <a:lnSpc>
                <a:spcPct val="150000"/>
              </a:lnSpc>
              <a:spcBef>
                <a:spcPts val="0"/>
              </a:spcBef>
              <a:buNone/>
            </a:pPr>
            <a:r>
              <a:rPr lang="az" b="0" i="0" u="none" baseline="0"/>
              <a:t>İstifadə edilən proqramlar, baxılan veb-saytlar, aparılan axtarışlar, açılan/yaddaşda saxlanan fayllar</a:t>
            </a:r>
          </a:p>
          <a:p>
            <a:pPr marL="0" indent="0" algn="l" rtl="0">
              <a:lnSpc>
                <a:spcPct val="150000"/>
              </a:lnSpc>
              <a:spcBef>
                <a:spcPts val="0"/>
              </a:spcBef>
              <a:buNone/>
            </a:pPr>
            <a:endParaRPr lang="az" b="1" noProof="0" dirty="0"/>
          </a:p>
          <a:p>
            <a:pPr marL="0" indent="0" algn="l" rtl="0">
              <a:lnSpc>
                <a:spcPct val="150000"/>
              </a:lnSpc>
              <a:spcBef>
                <a:spcPts val="0"/>
              </a:spcBef>
              <a:buNone/>
            </a:pPr>
            <a:r>
              <a:rPr lang="az" b="1" i="0" u="none" baseline="0"/>
              <a:t>Exif verilənləri</a:t>
            </a:r>
          </a:p>
          <a:p>
            <a:pPr marL="0" indent="0" algn="l" rtl="0">
              <a:lnSpc>
                <a:spcPct val="150000"/>
              </a:lnSpc>
              <a:spcBef>
                <a:spcPts val="0"/>
              </a:spcBef>
              <a:buNone/>
            </a:pPr>
            <a:r>
              <a:rPr lang="az" b="0" i="0" u="none" baseline="0"/>
              <a:t>Şəkil nə vaxt, harada çəkilib, kameranın modeli, seriya nömrəsi</a:t>
            </a:r>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69</a:t>
            </a:fld>
            <a:endParaRPr lang="az" altLang="en-US"/>
          </a:p>
        </p:txBody>
      </p:sp>
    </p:spTree>
    <p:extLst>
      <p:ext uri="{BB962C8B-B14F-4D97-AF65-F5344CB8AC3E}">
        <p14:creationId xmlns:p14="http://schemas.microsoft.com/office/powerpoint/2010/main" val="4815847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Kompüter-texniki ekspertizasının təmin edə biləcəyi verilən növlərinə daha bir neçə nümunə:</a:t>
            </a:r>
          </a:p>
          <a:p>
            <a:endParaRPr lang="az" noProof="0" dirty="0"/>
          </a:p>
          <a:p>
            <a:pPr marL="0" indent="0" algn="l" rtl="0">
              <a:lnSpc>
                <a:spcPct val="150000"/>
              </a:lnSpc>
              <a:spcBef>
                <a:spcPts val="0"/>
              </a:spcBef>
              <a:buNone/>
            </a:pPr>
            <a:r>
              <a:rPr lang="az" b="1" i="0" u="none" baseline="0"/>
              <a:t>İstifadəçinin verilənləri</a:t>
            </a:r>
          </a:p>
          <a:p>
            <a:pPr marL="0" indent="0" algn="l" rtl="0">
              <a:lnSpc>
                <a:spcPct val="150000"/>
              </a:lnSpc>
              <a:spcBef>
                <a:spcPts val="0"/>
              </a:spcBef>
              <a:buNone/>
            </a:pPr>
            <a:r>
              <a:rPr lang="az" b="0" i="0" u="none" baseline="0"/>
              <a:t>İstifadə edilən proqramlar, baxılan veb-saytlar, aparılan axtarışlar, açılan/yaddaşda saxlanan fayllar</a:t>
            </a:r>
          </a:p>
          <a:p>
            <a:pPr marL="0" indent="0" algn="l" rtl="0">
              <a:lnSpc>
                <a:spcPct val="150000"/>
              </a:lnSpc>
              <a:spcBef>
                <a:spcPts val="0"/>
              </a:spcBef>
              <a:buNone/>
            </a:pPr>
            <a:endParaRPr lang="az" b="1" noProof="0" dirty="0"/>
          </a:p>
          <a:p>
            <a:pPr marL="0" indent="0" algn="l" rtl="0">
              <a:lnSpc>
                <a:spcPct val="150000"/>
              </a:lnSpc>
              <a:spcBef>
                <a:spcPts val="0"/>
              </a:spcBef>
              <a:buNone/>
            </a:pPr>
            <a:r>
              <a:rPr lang="az" b="1" i="0" u="none" baseline="0"/>
              <a:t>Exif verilənləri</a:t>
            </a:r>
          </a:p>
          <a:p>
            <a:pPr marL="0" indent="0" algn="l" rtl="0">
              <a:lnSpc>
                <a:spcPct val="150000"/>
              </a:lnSpc>
              <a:spcBef>
                <a:spcPts val="0"/>
              </a:spcBef>
              <a:buNone/>
            </a:pPr>
            <a:r>
              <a:rPr lang="az" b="0" i="0" u="none" baseline="0"/>
              <a:t>Şəkil nə vaxt, harada çəkilib, kameranın modeli, seriya nömrəsi</a:t>
            </a:r>
          </a:p>
          <a:p>
            <a:pPr marL="0" indent="0" algn="just" rtl="0">
              <a:lnSpc>
                <a:spcPts val="3860"/>
              </a:lnSpc>
              <a:spcAft>
                <a:spcPts val="1200"/>
              </a:spcAft>
              <a:buFont typeface="Arial" charset="0"/>
              <a:buNone/>
            </a:pPr>
            <a:endParaRPr lang="az" sz="1200" dirty="0"/>
          </a:p>
        </p:txBody>
      </p:sp>
      <p:sp>
        <p:nvSpPr>
          <p:cNvPr id="4" name="Slide Number Placeholder 3"/>
          <p:cNvSpPr>
            <a:spLocks noGrp="1"/>
          </p:cNvSpPr>
          <p:nvPr>
            <p:ph type="sldNum" sz="quarter" idx="5"/>
          </p:nvPr>
        </p:nvSpPr>
        <p:spPr/>
        <p:txBody>
          <a:bodyPr/>
          <a:lstStyle/>
          <a:p>
            <a:pPr algn="l" rtl="0"/>
            <a:fld id="{C517488A-2FD4-4187-AAA7-AE40009BFB6A}" type="slidenum">
              <a:rPr/>
              <a:pPr/>
              <a:t>70</a:t>
            </a:fld>
            <a:endParaRPr lang="az" altLang="en-US"/>
          </a:p>
        </p:txBody>
      </p:sp>
    </p:spTree>
    <p:extLst>
      <p:ext uri="{BB962C8B-B14F-4D97-AF65-F5344CB8AC3E}">
        <p14:creationId xmlns:p14="http://schemas.microsoft.com/office/powerpoint/2010/main" val="13054689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a:p>
            <a:endParaRPr lang="az" dirty="0"/>
          </a:p>
          <a:p>
            <a:pPr algn="l" rtl="0"/>
            <a:r>
              <a:rPr lang="az" b="0" i="0" u="none" baseline="0"/>
              <a:t>Təlimçi bu sessiyanı nümayəndələrə açıq sual ünvanlamaqla – onların kibercinayətin nə olduğuna dair fikirlərini öyrənməyə çalışmaq üçün bir qədər vaxt sərf etməklə başlatmalıdır.</a:t>
            </a:r>
          </a:p>
          <a:p>
            <a:endParaRPr lang="az" dirty="0"/>
          </a:p>
          <a:p>
            <a:pPr algn="l" rtl="0"/>
            <a:r>
              <a:rPr lang="az" b="0" i="0" u="none" baseline="0"/>
              <a:t>Açıq forum – və ya daha kiçik qruplar daxilində həyata keçirilə bilər. İdeya ona sadə dildə tərif verməkdən ibarətdir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solidFill>
                  <a:prstClr val="black"/>
                </a:solidFill>
              </a:rPr>
              <a:pPr/>
              <a:t>71</a:t>
            </a:fld>
            <a:endParaRPr lang="az">
              <a:solidFill>
                <a:prstClr val="black"/>
              </a:solidFill>
            </a:endParaRPr>
          </a:p>
        </p:txBody>
      </p:sp>
    </p:spTree>
    <p:extLst>
      <p:ext uri="{BB962C8B-B14F-4D97-AF65-F5344CB8AC3E}">
        <p14:creationId xmlns:p14="http://schemas.microsoft.com/office/powerpoint/2010/main" val="1370926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effectLst/>
                <a:latin typeface="+mn-lt"/>
                <a:ea typeface="+mn-ea"/>
                <a:cs typeface="+mn-cs"/>
              </a:rPr>
              <a:t>Elektron sübutun beynəlxalq miqyasda qəbul edilmiş tərifi mövcud deyil. Lakin bütün ölkələrdə bu və ya digər qaydada </a:t>
            </a:r>
            <a:r>
              <a:rPr lang="az" sz="1200" b="0" i="1" u="none" kern="1200" baseline="0">
                <a:solidFill>
                  <a:schemeClr val="tx1"/>
                </a:solidFill>
                <a:effectLst/>
                <a:latin typeface="+mn-lt"/>
                <a:ea typeface="+mn-ea"/>
                <a:cs typeface="+mn-cs"/>
              </a:rPr>
              <a:t>elektron sübutlara </a:t>
            </a:r>
            <a:r>
              <a:rPr lang="az" sz="1200" b="0" i="0" u="none" kern="1200" baseline="0">
                <a:solidFill>
                  <a:schemeClr val="tx1"/>
                </a:solidFill>
                <a:effectLst/>
                <a:latin typeface="+mn-lt"/>
                <a:ea typeface="+mn-ea"/>
                <a:cs typeface="+mn-cs"/>
              </a:rPr>
              <a:t>istinad edən göstərişlərin olduğu normativ aktlar mövcuddur.</a:t>
            </a:r>
            <a:r>
              <a:rPr lang="az" sz="1200" b="0" i="1" u="none" kern="1200" baseline="0">
                <a:solidFill>
                  <a:schemeClr val="tx1"/>
                </a:solidFill>
                <a:effectLst/>
                <a:latin typeface="+mn-lt"/>
                <a:ea typeface="+mn-ea"/>
                <a:cs typeface="+mn-cs"/>
              </a:rPr>
              <a:t> </a:t>
            </a:r>
            <a:endParaRPr lang="az" sz="1200" kern="1200" dirty="0">
              <a:solidFill>
                <a:schemeClr val="tx1"/>
              </a:solidFill>
              <a:effectLst/>
              <a:latin typeface="+mn-lt"/>
              <a:ea typeface="+mn-ea"/>
              <a:cs typeface="+mn-cs"/>
            </a:endParaRPr>
          </a:p>
          <a:p>
            <a:pPr marL="93663" indent="-3175" algn="just" rtl="0">
              <a:buNone/>
            </a:pPr>
            <a:endParaRPr lang="az" dirty="0"/>
          </a:p>
          <a:p>
            <a:pPr marL="93663" indent="-3175" algn="just" rtl="0">
              <a:buNone/>
            </a:pPr>
            <a:r>
              <a:rPr lang="az" b="0" i="0" u="none" baseline="0"/>
              <a:t>AŞ bələdçisində müəyyən edilən "tərif":</a:t>
            </a:r>
          </a:p>
          <a:p>
            <a:pPr marL="0" indent="0" algn="just" rtl="0">
              <a:buNone/>
            </a:pPr>
            <a:r>
              <a:rPr lang="az" b="1" i="1" u="none" baseline="0"/>
              <a:t>"Sonradan məhkəmə icraatında mübahisə edilən faktın düzgün və ya yanlış olduğunun sübuta yetirilməsi üçün zəruri ola biləcək, rəqəmsal formada yaradılmış, saxlanan və ya ötürülən hər hansı məlumat" </a:t>
            </a:r>
          </a:p>
          <a:p>
            <a:pPr marL="0" marR="0" indent="0" algn="l" defTabSz="457200" rtl="0" eaLnBrk="1" fontAlgn="auto" latinLnBrk="0" hangingPunct="1">
              <a:lnSpc>
                <a:spcPct val="100000"/>
              </a:lnSpc>
              <a:spcBef>
                <a:spcPts val="0"/>
              </a:spcBef>
              <a:spcAft>
                <a:spcPts val="0"/>
              </a:spcAft>
              <a:buClrTx/>
              <a:buSzTx/>
              <a:buFontTx/>
              <a:buNone/>
              <a:tabLst/>
              <a:defRPr/>
            </a:pPr>
            <a:endParaRPr lang="az"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az" sz="1200" b="0" i="0" u="none" kern="1200" baseline="0">
                <a:solidFill>
                  <a:schemeClr val="tx1"/>
                </a:solidFill>
                <a:latin typeface="+mn-lt"/>
                <a:ea typeface="+mn-ea"/>
                <a:cs typeface="+mn-cs"/>
              </a:rPr>
              <a:t>Bir daha qeyd edilməlidir ki, ölkə daxilində mövcud ola biləcək hər hansı tərifin ölkədə keçiriləcək təlimlə əlaqədar olaraq kursa daxil edilməsi təlimçinin öhdəliyidir.</a:t>
            </a:r>
          </a:p>
          <a:p>
            <a:endParaRPr lang="az" sz="1200" kern="1200" dirty="0">
              <a:solidFill>
                <a:schemeClr val="tx1"/>
              </a:solidFill>
              <a:latin typeface="+mn-lt"/>
              <a:ea typeface="MS PGothic" pitchFamily="34" charset="-128"/>
              <a:cs typeface="ＭＳ Ｐゴシック" charset="0"/>
            </a:endParaRPr>
          </a:p>
          <a:p>
            <a:endParaRPr lang="az" dirty="0"/>
          </a:p>
        </p:txBody>
      </p:sp>
      <p:sp>
        <p:nvSpPr>
          <p:cNvPr id="4" name="Slide Number Placeholder 3"/>
          <p:cNvSpPr>
            <a:spLocks noGrp="1"/>
          </p:cNvSpPr>
          <p:nvPr>
            <p:ph type="sldNum" sz="quarter" idx="10"/>
          </p:nvPr>
        </p:nvSpPr>
        <p:spPr/>
        <p:txBody>
          <a:bodyPr/>
          <a:lstStyle/>
          <a:p>
            <a:pPr algn="l" rtl="0">
              <a:defRPr/>
            </a:pPr>
            <a:fld id="{0A9CA34D-D136-324F-8C5C-F0F921B45548}" type="slidenum">
              <a:rPr>
                <a:solidFill>
                  <a:prstClr val="black"/>
                </a:solidFill>
              </a:rPr>
              <a:pPr>
                <a:defRPr/>
              </a:pPr>
              <a:t>7</a:t>
            </a:fld>
            <a:endParaRPr lang="az">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endParaRPr lang="az" sz="3600" dirty="0"/>
          </a:p>
        </p:txBody>
      </p:sp>
    </p:spTree>
    <p:extLst>
      <p:ext uri="{BB962C8B-B14F-4D97-AF65-F5344CB8AC3E}">
        <p14:creationId xmlns:p14="http://schemas.microsoft.com/office/powerpoint/2010/main" val="399689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Aşağıdakı iki slayd ümumi şərtləri, sübutların təqdim edilməsi üçün irəli sürülən tələbləri təsvir edir və elektron sübutların fərqlərini və çətinliklərini izah edir. </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8</a:t>
            </a:fld>
            <a:endParaRPr lang="az" altLang="en-US"/>
          </a:p>
        </p:txBody>
      </p:sp>
    </p:spTree>
    <p:extLst>
      <p:ext uri="{BB962C8B-B14F-4D97-AF65-F5344CB8AC3E}">
        <p14:creationId xmlns:p14="http://schemas.microsoft.com/office/powerpoint/2010/main" val="327932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sz="1200" b="0" i="0" u="none" kern="1200" baseline="0">
                <a:solidFill>
                  <a:schemeClr val="tx1"/>
                </a:solidFill>
                <a:latin typeface="+mn-lt"/>
                <a:ea typeface="+mn-ea"/>
                <a:cs typeface="+mn-cs"/>
              </a:rPr>
              <a:t>Bu kursun texnlogiya bölməsində müəyyən edilən bütün sübut mənbələrinin və növlərinin siyahısını təkrar nəzərdən keçirmək zəruri deyil.  Təlimçi bu sessiyanın əvvəlində yaradılmış siyahıdan istifadə edərək qısa icmal verə bilər.</a:t>
            </a:r>
          </a:p>
          <a:p>
            <a:pPr algn="l" rtl="0"/>
            <a:r>
              <a:rPr lang="az" sz="1200" b="0" i="0" u="none" kern="1200" baseline="0">
                <a:solidFill>
                  <a:schemeClr val="tx1"/>
                </a:solidFill>
                <a:latin typeface="+mn-lt"/>
                <a:ea typeface="+mn-ea"/>
                <a:cs typeface="+mn-cs"/>
              </a:rPr>
              <a:t>Mənbələr hər hansı elektron qurğunu əhatə edir.  Təlimçi bu mərhələdə müxtəlif qurğulardan götürülən elektron sübutların əhəmiyyətini və onların məhkəmə işlərində oynadığı rolu müəyyən etmək istəyə bilər. </a:t>
            </a:r>
          </a:p>
          <a:p>
            <a:pPr algn="l" rtl="0"/>
            <a:r>
              <a:rPr lang="az" sz="1200" b="0" i="0" u="none" kern="1200" baseline="0">
                <a:solidFill>
                  <a:schemeClr val="tx1"/>
                </a:solidFill>
                <a:latin typeface="+mn-lt"/>
                <a:ea typeface="+mn-ea"/>
                <a:cs typeface="+mn-cs"/>
              </a:rPr>
              <a:t>Əhatə edilməli olan sübut növləri aşağıdakılarla əlaqəlidir:</a:t>
            </a:r>
          </a:p>
          <a:p>
            <a:pPr algn="l" rtl="0"/>
            <a:r>
              <a:rPr lang="az" sz="1200" b="0" i="0" u="none" kern="1200" baseline="0">
                <a:solidFill>
                  <a:schemeClr val="tx1"/>
                </a:solidFill>
                <a:latin typeface="+mn-lt"/>
                <a:ea typeface="+mn-ea"/>
                <a:cs typeface="+mn-cs"/>
              </a:rPr>
              <a:t>Statik verilənlər</a:t>
            </a:r>
          </a:p>
          <a:p>
            <a:pPr algn="l" rtl="0"/>
            <a:r>
              <a:rPr lang="az" sz="1200" b="0" i="0" u="none" kern="1200" baseline="0">
                <a:solidFill>
                  <a:schemeClr val="tx1"/>
                </a:solidFill>
                <a:latin typeface="+mn-lt"/>
                <a:ea typeface="+mn-ea"/>
                <a:cs typeface="+mn-cs"/>
              </a:rPr>
              <a:t>Aktiv verilənlər</a:t>
            </a:r>
          </a:p>
          <a:p>
            <a:pPr algn="l" rtl="0"/>
            <a:r>
              <a:rPr lang="az" sz="1200" b="0" i="0" u="none" kern="1200" baseline="0">
                <a:solidFill>
                  <a:schemeClr val="tx1"/>
                </a:solidFill>
                <a:latin typeface="+mn-lt"/>
                <a:ea typeface="+mn-ea"/>
                <a:cs typeface="+mn-cs"/>
              </a:rPr>
              <a:t>İnternet verilənləri</a:t>
            </a:r>
          </a:p>
          <a:p>
            <a:endParaRPr lang="az"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pPr algn="l" rtl="0"/>
            <a:fld id="{C517488A-2FD4-4187-AAA7-AE40009BFB6A}" type="slidenum">
              <a:rPr/>
              <a:pPr/>
              <a:t>9</a:t>
            </a:fld>
            <a:endParaRPr lang="az" altLang="en-US"/>
          </a:p>
        </p:txBody>
      </p:sp>
    </p:spTree>
    <p:extLst>
      <p:ext uri="{BB962C8B-B14F-4D97-AF65-F5344CB8AC3E}">
        <p14:creationId xmlns:p14="http://schemas.microsoft.com/office/powerpoint/2010/main" val="2869887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dirty="0"/>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dirty="0"/>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dirty="0"/>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dirty="0"/>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dirty="0"/>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dirty="0"/>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dirty="0"/>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dirty="0"/>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dirty="0"/>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dirty="0"/>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dirty="0"/>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dirty="0"/>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dirty="0"/>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dirty="0"/>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dirty="0"/>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dirty="0"/>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dirty="0"/>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dirty="0"/>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dirty="0"/>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dirty="0"/>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dirty="0"/>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dirty="0"/>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dirty="0"/>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dirty="0"/>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dirty="0"/>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dirty="0"/>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dirty="0"/>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dirty="0"/>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en-US" sz="1200" b="1" dirty="0">
                <a:solidFill>
                  <a:srgbClr val="FFFFFF"/>
                </a:solidFill>
                <a:latin typeface="Verdana" charset="0"/>
                <a:ea typeface="MS PGothic" panose="020B0600070205080204" pitchFamily="34" charset="-128"/>
                <a:cs typeface="Verdana" charset="0"/>
              </a:rPr>
              <a:t>www.coe.int/cybercrime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en-US" sz="1200" b="1" dirty="0">
                <a:solidFill>
                  <a:srgbClr val="FFFFFF"/>
                </a:solidFill>
                <a:latin typeface="Verdana" charset="0"/>
                <a:ea typeface="MS PGothic" panose="020B0600070205080204" pitchFamily="34" charset="-128"/>
                <a:cs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dirty="0"/>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16/04/2021</a:t>
            </a:fld>
            <a:endParaRPr lang="en-GB" dirty="0"/>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dirty="0"/>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16/04/2021</a:t>
            </a:fld>
            <a:endParaRPr lang="en-GB" dirty="0"/>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dirty="0"/>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16/04/2021</a:t>
            </a:fld>
            <a:endParaRPr lang="en-GB" dirty="0"/>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dirty="0"/>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dirty="0"/>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16/04/2021</a:t>
            </a:fld>
            <a:endParaRPr lang="en-GB" dirty="0"/>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dirty="0"/>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dirty="0"/>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16/04/2021</a:t>
            </a:fld>
            <a:endParaRPr lang="en-GB" dirty="0"/>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dirty="0"/>
          </a:p>
        </p:txBody>
      </p:sp>
    </p:spTree>
    <p:extLst>
      <p:ext uri="{BB962C8B-B14F-4D97-AF65-F5344CB8AC3E}">
        <p14:creationId xmlns:p14="http://schemas.microsoft.com/office/powerpoint/2010/main" val="292004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4/16/2021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0"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dirty="0"/>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dirty="0">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dirty="0"/>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dirty="0">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16/04/2021</a:t>
            </a:fld>
            <a:endParaRPr lang="en-GB" dirty="0"/>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dirty="0">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dirty="0">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35.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4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5.png"/><Relationship Id="rId10" Type="http://schemas.openxmlformats.org/officeDocument/2006/relationships/image" Target="../media/image41.png"/><Relationship Id="rId4" Type="http://schemas.openxmlformats.org/officeDocument/2006/relationships/image" Target="../media/image1.png"/><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7.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6.xml"/><Relationship Id="rId5" Type="http://schemas.openxmlformats.org/officeDocument/2006/relationships/image" Target="../media/image45.png"/><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46.xml"/><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6.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6.xml"/><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6.xml"/><Relationship Id="rId5" Type="http://schemas.openxmlformats.org/officeDocument/2006/relationships/image" Target="../media/image54.jpe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4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46.xml"/><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46.xml"/><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6.xml"/><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46.xml"/><Relationship Id="rId6" Type="http://schemas.openxmlformats.org/officeDocument/2006/relationships/image" Target="../media/image62.png"/><Relationship Id="rId11" Type="http://schemas.openxmlformats.org/officeDocument/2006/relationships/image" Target="../media/image67.jpe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jpeg"/></Relationships>
</file>

<file path=ppt/slides/_rels/slide58.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1.png"/><Relationship Id="rId7" Type="http://schemas.openxmlformats.org/officeDocument/2006/relationships/image" Target="../media/image72.jpeg"/><Relationship Id="rId2" Type="http://schemas.openxmlformats.org/officeDocument/2006/relationships/notesSlide" Target="../notesSlides/notesSlide56.xml"/><Relationship Id="rId1" Type="http://schemas.openxmlformats.org/officeDocument/2006/relationships/slideLayout" Target="../slideLayouts/slideLayout46.xml"/><Relationship Id="rId6" Type="http://schemas.openxmlformats.org/officeDocument/2006/relationships/image" Target="../media/image71.jpeg"/><Relationship Id="rId11" Type="http://schemas.openxmlformats.org/officeDocument/2006/relationships/image" Target="../media/image75.png"/><Relationship Id="rId5" Type="http://schemas.openxmlformats.org/officeDocument/2006/relationships/image" Target="../media/image70.png"/><Relationship Id="rId10" Type="http://schemas.openxmlformats.org/officeDocument/2006/relationships/image" Target="../media/image74.jpeg"/><Relationship Id="rId4" Type="http://schemas.openxmlformats.org/officeDocument/2006/relationships/image" Target="../media/image69.png"/><Relationship Id="rId9"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46.xml"/><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8.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4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1.jpeg"/></Relationships>
</file>

<file path=ppt/slides/_rels/slide62.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png"/><Relationship Id="rId7" Type="http://schemas.openxmlformats.org/officeDocument/2006/relationships/image" Target="../media/image82.png"/><Relationship Id="rId2" Type="http://schemas.openxmlformats.org/officeDocument/2006/relationships/notesSlide" Target="../notesSlides/notesSlide60.xml"/><Relationship Id="rId1" Type="http://schemas.openxmlformats.org/officeDocument/2006/relationships/slideLayout" Target="../slideLayouts/slideLayout4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46.xml"/><Relationship Id="rId4" Type="http://schemas.openxmlformats.org/officeDocument/2006/relationships/image" Target="../media/image84.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63.xml"/><Relationship Id="rId1" Type="http://schemas.openxmlformats.org/officeDocument/2006/relationships/slideLayout" Target="../slideLayouts/slideLayout46.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85.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46.xml"/><Relationship Id="rId4" Type="http://schemas.openxmlformats.org/officeDocument/2006/relationships/image" Target="../media/image89.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46.xml"/><Relationship Id="rId5" Type="http://schemas.openxmlformats.org/officeDocument/2006/relationships/image" Target="../media/image91.png"/><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6.xml"/><Relationship Id="rId5" Type="http://schemas.openxmlformats.org/officeDocument/2006/relationships/image" Target="../media/image93.png"/><Relationship Id="rId4" Type="http://schemas.openxmlformats.org/officeDocument/2006/relationships/image" Target="../media/image9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46.xml"/><Relationship Id="rId5" Type="http://schemas.openxmlformats.org/officeDocument/2006/relationships/image" Target="../media/image95.png"/><Relationship Id="rId4" Type="http://schemas.openxmlformats.org/officeDocument/2006/relationships/image" Target="../media/image94.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png"/><Relationship Id="rId1" Type="http://schemas.openxmlformats.org/officeDocument/2006/relationships/slideLayout" Target="../slideLayouts/slideLayout45.xml"/><Relationship Id="rId4" Type="http://schemas.openxmlformats.org/officeDocument/2006/relationships/hyperlink" Target="mailto:matteo.lucchetti@coe.i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 id="{DBB67D73-B6F5-4B2A-AAA2-032087A05B37}"/>
              </a:ext>
            </a:extLst>
          </p:cNvPr>
          <p:cNvSpPr>
            <a:spLocks noGrp="1"/>
          </p:cNvSpPr>
          <p:nvPr>
            <p:ph sz="quarter" idx="11"/>
          </p:nvPr>
        </p:nvSpPr>
        <p:spPr>
          <a:xfrm>
            <a:off x="448274" y="1251039"/>
            <a:ext cx="8255888" cy="724409"/>
          </a:xfrm>
        </p:spPr>
        <p:txBody>
          <a:bodyPr>
            <a:normAutofit/>
          </a:bodyPr>
          <a:lstStyle/>
          <a:p>
            <a:pPr rtl="0"/>
            <a:r>
              <a:rPr lang="az-Latn-AZ" sz="1900" b="1" i="0" u="none" baseline="0" dirty="0" err="1" smtClean="0">
                <a:latin typeface="+mn-lt"/>
              </a:rPr>
              <a:t>Kibercinayətkarlıq</a:t>
            </a:r>
            <a:r>
              <a:rPr lang="az-Latn-AZ" sz="1900" b="1" i="0" u="none" baseline="0" dirty="0" smtClean="0">
                <a:latin typeface="+mn-lt"/>
              </a:rPr>
              <a:t> və elektron sübutlar üzrə tanışlıq kursu</a:t>
            </a:r>
            <a:endParaRPr lang="az-Latn-AZ" altLang="en-US" sz="1900" i="1" dirty="0" smtClean="0">
              <a:latin typeface="+mn-lt"/>
            </a:endParaRPr>
          </a:p>
          <a:p>
            <a:endParaRPr lang="az-Latn-AZ" dirty="0"/>
          </a:p>
        </p:txBody>
      </p:sp>
      <p:sp>
        <p:nvSpPr>
          <p:cNvPr id="31" name="Text Placeholder 30">
            <a:extLst>
              <a:ext uri="{FF2B5EF4-FFF2-40B4-BE49-F238E27FC236}">
                <a16:creationId xmlns:a16="http://schemas.microsoft.com/office/drawing/2014/main" xmlns="" id="{A3637711-684D-4890-8B1A-C347F5BBB59D}"/>
              </a:ext>
            </a:extLst>
          </p:cNvPr>
          <p:cNvSpPr>
            <a:spLocks noGrp="1"/>
          </p:cNvSpPr>
          <p:nvPr>
            <p:ph type="body" sz="quarter" idx="12"/>
          </p:nvPr>
        </p:nvSpPr>
        <p:spPr/>
        <p:txBody>
          <a:bodyPr>
            <a:normAutofit/>
          </a:bodyPr>
          <a:lstStyle/>
          <a:p>
            <a:pPr rtl="0">
              <a:spcBef>
                <a:spcPct val="0"/>
              </a:spcBef>
            </a:pPr>
            <a:r>
              <a:rPr lang="az-Latn-AZ" sz="3000" b="1" i="0" u="none" baseline="0" dirty="0" smtClean="0">
                <a:latin typeface="+mn-lt"/>
              </a:rPr>
              <a:t>Sessiya 2.1</a:t>
            </a:r>
          </a:p>
          <a:p>
            <a:pPr rtl="0">
              <a:spcBef>
                <a:spcPct val="0"/>
              </a:spcBef>
            </a:pPr>
            <a:r>
              <a:rPr lang="az-Latn-AZ" sz="3000" b="1" i="0" u="none" baseline="0" dirty="0" smtClean="0">
                <a:latin typeface="+mn-lt"/>
              </a:rPr>
              <a:t>Rəqəmli və elektron sübut</a:t>
            </a:r>
          </a:p>
          <a:p>
            <a:pPr rtl="0">
              <a:spcBef>
                <a:spcPct val="0"/>
              </a:spcBef>
            </a:pPr>
            <a:endParaRPr lang="az-Latn-AZ" altLang="en-US" sz="1100" dirty="0" smtClean="0">
              <a:latin typeface="+mn-lt"/>
            </a:endParaRPr>
          </a:p>
          <a:p>
            <a:pPr rtl="0">
              <a:spcBef>
                <a:spcPct val="0"/>
              </a:spcBef>
            </a:pPr>
            <a:endParaRPr lang="az-Latn-AZ" altLang="en-US" sz="1100" dirty="0" smtClean="0">
              <a:latin typeface="+mn-lt"/>
            </a:endParaRPr>
          </a:p>
          <a:p>
            <a:pPr rtl="0">
              <a:spcBef>
                <a:spcPct val="0"/>
              </a:spcBef>
            </a:pPr>
            <a:endParaRPr lang="az-Latn-AZ" altLang="en-US" sz="1100" dirty="0" smtClean="0">
              <a:latin typeface="+mn-lt"/>
            </a:endParaRPr>
          </a:p>
          <a:p>
            <a:pPr rtl="0">
              <a:spcBef>
                <a:spcPct val="0"/>
              </a:spcBef>
            </a:pPr>
            <a:endParaRPr lang="az-Latn-AZ" altLang="en-US" sz="1400" dirty="0" smtClean="0">
              <a:latin typeface="+mn-lt"/>
            </a:endParaRPr>
          </a:p>
          <a:p>
            <a:pPr rtl="0">
              <a:spcBef>
                <a:spcPct val="0"/>
              </a:spcBef>
            </a:pPr>
            <a:r>
              <a:rPr lang="az-Latn-AZ" sz="1600" b="1" i="0" u="none" baseline="0" dirty="0" err="1" smtClean="0">
                <a:latin typeface="+mn-lt"/>
              </a:rPr>
              <a:t>Xxxxx</a:t>
            </a:r>
            <a:r>
              <a:rPr lang="az-Latn-AZ" sz="1600" b="1" i="0" u="none" baseline="0" dirty="0" smtClean="0">
                <a:latin typeface="+mn-lt"/>
              </a:rPr>
              <a:t> XXXXXXXX</a:t>
            </a:r>
          </a:p>
          <a:p>
            <a:pPr rtl="0">
              <a:spcBef>
                <a:spcPct val="0"/>
              </a:spcBef>
            </a:pPr>
            <a:endParaRPr lang="az-Latn-AZ" altLang="en-US" sz="1600" dirty="0" smtClean="0">
              <a:latin typeface="+mn-lt"/>
            </a:endParaRPr>
          </a:p>
          <a:p>
            <a:pPr rtl="0">
              <a:spcBef>
                <a:spcPct val="0"/>
              </a:spcBef>
            </a:pPr>
            <a:r>
              <a:rPr lang="az-Latn-AZ" sz="1600" b="0" i="1" u="none" baseline="0" dirty="0" smtClean="0">
                <a:latin typeface="+mn-lt"/>
              </a:rPr>
              <a:t>Avropa Şurası</a:t>
            </a:r>
          </a:p>
          <a:p>
            <a:pPr rtl="0">
              <a:spcBef>
                <a:spcPct val="0"/>
              </a:spcBef>
            </a:pPr>
            <a:endParaRPr lang="az-Latn-AZ" altLang="en-US" sz="1600" dirty="0" smtClean="0">
              <a:solidFill>
                <a:srgbClr val="2F618F"/>
              </a:solidFill>
              <a:latin typeface="+mn-lt"/>
              <a:hlinkClick r:id="rId3"/>
            </a:endParaRPr>
          </a:p>
          <a:p>
            <a:pPr rtl="0">
              <a:spcBef>
                <a:spcPct val="0"/>
              </a:spcBef>
            </a:pPr>
            <a:r>
              <a:rPr lang="az-Latn-AZ" sz="1600" b="1" i="0" u="none" baseline="0" dirty="0" smtClean="0">
                <a:solidFill>
                  <a:srgbClr val="2F618F"/>
                </a:solidFill>
                <a:latin typeface="+mn-lt"/>
              </a:rPr>
              <a:t>e-poçt</a:t>
            </a:r>
          </a:p>
          <a:p>
            <a:pPr rtl="0">
              <a:spcBef>
                <a:spcPct val="0"/>
              </a:spcBef>
            </a:pPr>
            <a:endParaRPr lang="az-Latn-AZ" altLang="en-US" sz="1400" dirty="0" smtClean="0">
              <a:latin typeface="Verdana" panose="020B0604030504040204" pitchFamily="34" charset="0"/>
            </a:endParaRPr>
          </a:p>
          <a:p>
            <a:pPr rtl="0">
              <a:spcBef>
                <a:spcPct val="0"/>
              </a:spcBef>
            </a:pPr>
            <a:endParaRPr lang="az-Latn-AZ" altLang="en-US" sz="1400" dirty="0" smtClean="0">
              <a:latin typeface="Verdana" panose="020B0604030504040204" pitchFamily="34" charset="0"/>
            </a:endParaRPr>
          </a:p>
          <a:p>
            <a:pPr rtl="0">
              <a:spcBef>
                <a:spcPct val="0"/>
              </a:spcBef>
            </a:pPr>
            <a:endParaRPr lang="az-Latn-AZ" altLang="en-US" sz="1200" dirty="0" smtClean="0">
              <a:latin typeface="Verdana" panose="020B0604030504040204" pitchFamily="34" charset="0"/>
            </a:endParaRPr>
          </a:p>
          <a:p>
            <a:endParaRPr lang="az-Latn-AZ" dirty="0"/>
          </a:p>
        </p:txBody>
      </p:sp>
      <p:sp>
        <p:nvSpPr>
          <p:cNvPr id="32" name="Text Placeholder 31">
            <a:extLst>
              <a:ext uri="{FF2B5EF4-FFF2-40B4-BE49-F238E27FC236}">
                <a16:creationId xmlns:a16="http://schemas.microsoft.com/office/drawing/2014/main" xmlns="" id="{4E9FDC2C-93EC-4C8A-9ECF-4C1E10889CE9}"/>
              </a:ext>
            </a:extLst>
          </p:cNvPr>
          <p:cNvSpPr>
            <a:spLocks noGrp="1"/>
          </p:cNvSpPr>
          <p:nvPr>
            <p:ph type="body" sz="quarter" idx="13"/>
          </p:nvPr>
        </p:nvSpPr>
        <p:spPr/>
        <p:txBody>
          <a:bodyPr/>
          <a:lstStyle/>
          <a:p>
            <a:pPr rtl="0"/>
            <a:r>
              <a:rPr lang="az-Latn-AZ" sz="1600" b="1" i="0" u="none" baseline="0" dirty="0" smtClean="0">
                <a:latin typeface="+mn-lt"/>
              </a:rPr>
              <a:t>GG Ay İİİİ</a:t>
            </a:r>
          </a:p>
          <a:p>
            <a:endParaRPr lang="az-Latn-AZ"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Budapeşt Konvensiyasına daxil olan təriflər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Kompüter sistemi</a:t>
            </a:r>
          </a:p>
          <a:p>
            <a:pPr lvl="1" algn="l" rtl="0"/>
            <a:r>
              <a:rPr lang="az" b="0" i="0" u="none" baseline="0"/>
              <a:t>müvafiq proqramlara uyğun olaraq verilənlərin avtomatik işlənməsini həyata keçirən hər hansı qurğunu və ya qarşılıqlı qoşulmuş və ya əlaqəli qurğular qrupunu nəzərdə tutur;</a:t>
            </a:r>
          </a:p>
          <a:p>
            <a:pPr marL="0" indent="0" algn="l" rtl="0">
              <a:buNone/>
            </a:pPr>
            <a:r>
              <a:rPr lang="az" b="1" i="0" u="none" baseline="0">
                <a:solidFill>
                  <a:srgbClr val="0070C0"/>
                </a:solidFill>
              </a:rPr>
              <a:t>Kompüter verilənləri</a:t>
            </a:r>
          </a:p>
          <a:p>
            <a:pPr lvl="1" algn="l" rtl="0"/>
            <a:r>
              <a:rPr lang="az" b="0" i="0" u="none" baseline="0"/>
              <a:t>faktların, məlumatların və ya anlayışların kompüter sistemində, o cümlədən kompüter sistemində hər hansı funksiyanın həyata keçirilməsini təmin edən proqram vasitəsilə emal üçün yararlı olan istənilən təqdim formasını nəzərdə tutur;</a:t>
            </a:r>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Mənbələr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 id="{1F3A46C7-1142-46D6-9246-DACC355FBC4C}"/>
              </a:ext>
            </a:extLst>
          </p:cNvPr>
          <p:cNvPicPr>
            <a:picLocks noChangeAspect="1"/>
          </p:cNvPicPr>
          <p:nvPr/>
        </p:nvPicPr>
        <p:blipFill>
          <a:blip r:embed="rId4"/>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xmlns="" id="{5DC68E51-1FA8-475F-A41B-8667BF33BC47}"/>
              </a:ext>
            </a:extLst>
          </p:cNvPr>
          <p:cNvPicPr>
            <a:picLocks noChangeAspect="1"/>
          </p:cNvPicPr>
          <p:nvPr/>
        </p:nvPicPr>
        <p:blipFill>
          <a:blip r:embed="rId5"/>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xmlns="" id="{E4E47E0B-947D-44AF-885D-9739702A39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 id="{328BAF59-E431-4BE5-AACF-1BD6AA00C9CB}"/>
              </a:ext>
            </a:extLst>
          </p:cNvPr>
          <p:cNvPicPr>
            <a:picLocks noChangeAspect="1"/>
          </p:cNvPicPr>
          <p:nvPr/>
        </p:nvPicPr>
        <p:blipFill>
          <a:blip r:embed="rId7"/>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xmlns="" id="{99DDA323-6FF4-46EF-9091-F5C43AA13A1B}"/>
              </a:ext>
            </a:extLst>
          </p:cNvPr>
          <p:cNvPicPr>
            <a:picLocks noChangeAspect="1"/>
          </p:cNvPicPr>
          <p:nvPr/>
        </p:nvPicPr>
        <p:blipFill>
          <a:blip r:embed="rId8"/>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xmlns="" id="{9B9351AB-0F8D-477A-A4D5-133B58721B95}"/>
              </a:ext>
            </a:extLst>
          </p:cNvPr>
          <p:cNvPicPr>
            <a:picLocks noChangeAspect="1"/>
          </p:cNvPicPr>
          <p:nvPr/>
        </p:nvPicPr>
        <p:blipFill>
          <a:blip r:embed="rId9"/>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xmlns="" id="{E8F37D80-C902-443A-AFFC-AD8CAF68D8CF}"/>
              </a:ext>
            </a:extLst>
          </p:cNvPr>
          <p:cNvPicPr>
            <a:picLocks noChangeAspect="1"/>
          </p:cNvPicPr>
          <p:nvPr/>
        </p:nvPicPr>
        <p:blipFill>
          <a:blip r:embed="rId10"/>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xmlns="" id="{5428B946-33A5-4A5A-89F9-1E2AE3B8E297}"/>
              </a:ext>
            </a:extLst>
          </p:cNvPr>
          <p:cNvPicPr>
            <a:picLocks noChangeAspect="1"/>
          </p:cNvPicPr>
          <p:nvPr/>
        </p:nvPicPr>
        <p:blipFill>
          <a:blip r:embed="rId11"/>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xmlns="" id="{788E48E0-8CEC-4753-A86F-6754B9D6B164}"/>
              </a:ext>
            </a:extLst>
          </p:cNvPr>
          <p:cNvPicPr>
            <a:picLocks noChangeAspect="1"/>
          </p:cNvPicPr>
          <p:nvPr/>
        </p:nvPicPr>
        <p:blipFill>
          <a:blip r:embed="rId12"/>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xmlns="" id="{EAA113BE-0D99-4817-9CA9-D03A12186B3A}"/>
              </a:ext>
            </a:extLst>
          </p:cNvPr>
          <p:cNvPicPr>
            <a:picLocks noChangeAspect="1"/>
          </p:cNvPicPr>
          <p:nvPr/>
        </p:nvPicPr>
        <p:blipFill>
          <a:blip r:embed="rId13"/>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xmlns="" id="{C7043A15-FCA2-4589-9242-759EBE6C5057}"/>
              </a:ext>
            </a:extLst>
          </p:cNvPr>
          <p:cNvPicPr>
            <a:picLocks noChangeAspect="1"/>
          </p:cNvPicPr>
          <p:nvPr/>
        </p:nvPicPr>
        <p:blipFill>
          <a:blip r:embed="rId14"/>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xmlns="" id="{70D6CAA9-7A11-4842-9FC7-3ECC6805E37D}"/>
              </a:ext>
            </a:extLst>
          </p:cNvPr>
          <p:cNvPicPr>
            <a:picLocks noChangeAspect="1"/>
          </p:cNvPicPr>
          <p:nvPr/>
        </p:nvPicPr>
        <p:blipFill>
          <a:blip r:embed="rId15"/>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xmlns="" id="{40771EAA-0246-42CA-808C-9BC3B40E98A1}"/>
              </a:ext>
            </a:extLst>
          </p:cNvPr>
          <p:cNvPicPr>
            <a:picLocks noChangeAspect="1"/>
          </p:cNvPicPr>
          <p:nvPr/>
        </p:nvPicPr>
        <p:blipFill>
          <a:blip r:embed="rId16"/>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xmlns="" id="{12A7E402-3A3B-4988-AA9D-294E3FA58D80}"/>
              </a:ext>
            </a:extLst>
          </p:cNvPr>
          <p:cNvPicPr>
            <a:picLocks noChangeAspect="1"/>
          </p:cNvPicPr>
          <p:nvPr/>
        </p:nvPicPr>
        <p:blipFill>
          <a:blip r:embed="rId17"/>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xmlns="" id="{BE9D84AA-FF69-4AFB-80E3-6ACBEAD9FE6B}"/>
              </a:ext>
            </a:extLst>
          </p:cNvPr>
          <p:cNvPicPr>
            <a:picLocks noChangeAspect="1"/>
          </p:cNvPicPr>
          <p:nvPr/>
        </p:nvPicPr>
        <p:blipFill>
          <a:blip r:embed="rId18"/>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xmlns="" id="{AEE22EA4-7EA8-48B8-A966-8C0D6DB47839}"/>
              </a:ext>
            </a:extLst>
          </p:cNvPr>
          <p:cNvPicPr>
            <a:picLocks noChangeAspect="1"/>
          </p:cNvPicPr>
          <p:nvPr/>
        </p:nvPicPr>
        <p:blipFill>
          <a:blip r:embed="rId19"/>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xmlns="" id="{C9E51B79-D05F-4BDC-A6FC-00C9A3A94F6E}"/>
              </a:ext>
            </a:extLst>
          </p:cNvPr>
          <p:cNvPicPr>
            <a:picLocks noChangeAspect="1"/>
          </p:cNvPicPr>
          <p:nvPr/>
        </p:nvPicPr>
        <p:blipFill>
          <a:blip r:embed="rId20"/>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xmlns="" id="{0F969BAE-998D-4961-9EC0-D24BF5E6574A}"/>
              </a:ext>
            </a:extLst>
          </p:cNvPr>
          <p:cNvPicPr>
            <a:picLocks noChangeAspect="1"/>
          </p:cNvPicPr>
          <p:nvPr/>
        </p:nvPicPr>
        <p:blipFill>
          <a:blip r:embed="rId21"/>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xmlns="" id="{1B82BDD8-C2F9-4708-8CD5-C7F97863C317}"/>
              </a:ext>
            </a:extLst>
          </p:cNvPr>
          <p:cNvPicPr>
            <a:picLocks noChangeAspect="1"/>
          </p:cNvPicPr>
          <p:nvPr/>
        </p:nvPicPr>
        <p:blipFill>
          <a:blip r:embed="rId22"/>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xmlns="" id="{9CC8BC95-B981-427C-9D31-EC1A9D250BCD}"/>
              </a:ext>
            </a:extLst>
          </p:cNvPr>
          <p:cNvPicPr>
            <a:picLocks noChangeAspect="1"/>
          </p:cNvPicPr>
          <p:nvPr/>
        </p:nvPicPr>
        <p:blipFill>
          <a:blip r:embed="rId23"/>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xmlns="" id="{79BD5883-EE1C-4EB5-8751-8BB985A8DA73}"/>
              </a:ext>
            </a:extLst>
          </p:cNvPr>
          <p:cNvPicPr>
            <a:picLocks noChangeAspect="1"/>
          </p:cNvPicPr>
          <p:nvPr/>
        </p:nvPicPr>
        <p:blipFill>
          <a:blip r:embed="rId24"/>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xmlns="" id="{614B8264-A1EC-4F9E-A6F8-426AE181D6B3}"/>
              </a:ext>
            </a:extLst>
          </p:cNvPr>
          <p:cNvPicPr>
            <a:picLocks noChangeAspect="1"/>
          </p:cNvPicPr>
          <p:nvPr/>
        </p:nvPicPr>
        <p:blipFill>
          <a:blip r:embed="rId25"/>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xmlns="" id="{FF291215-3EE9-42F1-9D6B-E6BB17D3FE5D}"/>
              </a:ext>
            </a:extLst>
          </p:cNvPr>
          <p:cNvPicPr>
            <a:picLocks noChangeAspect="1"/>
          </p:cNvPicPr>
          <p:nvPr/>
        </p:nvPicPr>
        <p:blipFill>
          <a:blip r:embed="rId26"/>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xmlns="" id="{A8C2B44F-0920-444B-96A1-B1953EC2F1C8}"/>
              </a:ext>
            </a:extLst>
          </p:cNvPr>
          <p:cNvPicPr>
            <a:picLocks noChangeAspect="1"/>
          </p:cNvPicPr>
          <p:nvPr/>
        </p:nvPicPr>
        <p:blipFill>
          <a:blip r:embed="rId27"/>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xmlns="" id="{4E2A4394-0E15-4593-9006-8ED843DB8C88}"/>
              </a:ext>
            </a:extLst>
          </p:cNvPr>
          <p:cNvPicPr>
            <a:picLocks noChangeAspect="1"/>
          </p:cNvPicPr>
          <p:nvPr/>
        </p:nvPicPr>
        <p:blipFill>
          <a:blip r:embed="rId28"/>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xmlns="" id="{4875B6AC-8B81-4AF5-A43A-F74A184E2E42}"/>
              </a:ext>
            </a:extLst>
          </p:cNvPr>
          <p:cNvPicPr>
            <a:picLocks noChangeAspect="1"/>
          </p:cNvPicPr>
          <p:nvPr/>
        </p:nvPicPr>
        <p:blipFill>
          <a:blip r:embed="rId29"/>
          <a:stretch>
            <a:fillRect/>
          </a:stretch>
        </p:blipFill>
        <p:spPr>
          <a:xfrm>
            <a:off x="4139952" y="5153117"/>
            <a:ext cx="1135534" cy="1087870"/>
          </a:xfrm>
          <a:prstGeom prst="rect">
            <a:avLst/>
          </a:prstGeom>
        </p:spPr>
      </p:pic>
      <p:pic>
        <p:nvPicPr>
          <p:cNvPr id="1052" name="Picture 1051">
            <a:extLst>
              <a:ext uri="{FF2B5EF4-FFF2-40B4-BE49-F238E27FC236}">
                <a16:creationId xmlns:a16="http://schemas.microsoft.com/office/drawing/2014/main" xmlns="" id="{334186FC-36E7-42D4-84B9-E58E3767AF3F}"/>
              </a:ext>
            </a:extLst>
          </p:cNvPr>
          <p:cNvPicPr>
            <a:picLocks noChangeAspect="1"/>
          </p:cNvPicPr>
          <p:nvPr/>
        </p:nvPicPr>
        <p:blipFill>
          <a:blip r:embed="rId30"/>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xmlns="" id="{775866EA-4513-4018-8F67-8C4B1FD5BF8D}"/>
              </a:ext>
            </a:extLst>
          </p:cNvPr>
          <p:cNvPicPr>
            <a:picLocks noChangeAspect="1"/>
          </p:cNvPicPr>
          <p:nvPr/>
        </p:nvPicPr>
        <p:blipFill>
          <a:blip r:embed="rId31"/>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xmlns="" id="{AD121D74-7A51-479A-98A1-AE25247D12B0}"/>
              </a:ext>
            </a:extLst>
          </p:cNvPr>
          <p:cNvPicPr>
            <a:picLocks noChangeAspect="1"/>
          </p:cNvPicPr>
          <p:nvPr/>
        </p:nvPicPr>
        <p:blipFill>
          <a:blip r:embed="rId32"/>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Verilənlərin xüsusiyyətləri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0" i="0" u="none" baseline="0" dirty="0">
                <a:ea typeface="Verdana" panose="020B0604030504040204" pitchFamily="34" charset="0"/>
              </a:rPr>
              <a:t>Elektron sübut/verilənlər unikaldır:</a:t>
            </a:r>
          </a:p>
          <a:p>
            <a:pPr algn="l" rtl="0"/>
            <a:r>
              <a:rPr lang="az" b="1" i="0" u="none" baseline="0" dirty="0">
                <a:solidFill>
                  <a:srgbClr val="0070C0"/>
                </a:solidFill>
              </a:rPr>
              <a:t>İstifadəçi tərəfindən yaradıllır </a:t>
            </a:r>
            <a:r>
              <a:rPr lang="az" b="0" i="0" u="none" baseline="0" dirty="0"/>
              <a:t>- sənəd, foto və s.</a:t>
            </a:r>
          </a:p>
          <a:p>
            <a:pPr algn="l" rtl="0"/>
            <a:r>
              <a:rPr lang="az" b="1" i="0" u="none" baseline="0" dirty="0">
                <a:solidFill>
                  <a:srgbClr val="0070C0"/>
                </a:solidFill>
              </a:rPr>
              <a:t>Cihaz tərəfindən yaradılır </a:t>
            </a:r>
            <a:r>
              <a:rPr lang="az" b="0" i="0" u="none" baseline="0" dirty="0"/>
              <a:t>- tarixçələr, jurnallar</a:t>
            </a:r>
          </a:p>
          <a:p>
            <a:pPr algn="l" rtl="0"/>
            <a:r>
              <a:rPr lang="az" b="1" i="0" u="none" baseline="0" dirty="0">
                <a:solidFill>
                  <a:srgbClr val="0070C0"/>
                </a:solidFill>
              </a:rPr>
              <a:t>Görünməzdir </a:t>
            </a:r>
            <a:r>
              <a:rPr lang="az" b="0" i="0" u="none" baseline="0" dirty="0"/>
              <a:t>- hazırlıqsız şəxslər üçün</a:t>
            </a:r>
          </a:p>
          <a:p>
            <a:pPr algn="l" rtl="0"/>
            <a:r>
              <a:rPr lang="az" b="0" i="0" u="none" baseline="0" dirty="0"/>
              <a:t>Mütəxəssis </a:t>
            </a:r>
            <a:r>
              <a:rPr lang="az" b="0" i="0" u="none" baseline="0" dirty="0" smtClean="0"/>
              <a:t>tərəfindən</a:t>
            </a:r>
            <a:r>
              <a:rPr lang="az-Latn-AZ" b="0" i="0" u="none" baseline="0" dirty="0" smtClean="0"/>
              <a:t> </a:t>
            </a:r>
            <a:r>
              <a:rPr lang="az" b="1" i="0" u="none" baseline="0" dirty="0" smtClean="0">
                <a:solidFill>
                  <a:srgbClr val="0070C0"/>
                </a:solidFill>
              </a:rPr>
              <a:t>yozulur </a:t>
            </a:r>
            <a:r>
              <a:rPr lang="az" b="0" i="0" u="none" baseline="0" dirty="0"/>
              <a:t>-</a:t>
            </a:r>
            <a:r>
              <a:rPr lang="az" b="1" i="0" u="none" baseline="0" dirty="0">
                <a:solidFill>
                  <a:srgbClr val="0070C0"/>
                </a:solidFill>
              </a:rPr>
              <a:t> </a:t>
            </a:r>
          </a:p>
          <a:p>
            <a:pPr algn="l" rtl="0"/>
            <a:r>
              <a:rPr lang="az" b="1" i="0" u="none" baseline="0" dirty="0">
                <a:solidFill>
                  <a:srgbClr val="0070C0"/>
                </a:solidFill>
              </a:rPr>
              <a:t>Dəyişkəndir </a:t>
            </a:r>
            <a:r>
              <a:rPr lang="az" b="0" i="0" u="none" baseline="0" dirty="0"/>
              <a:t>- asanlıqla və sürətlə dəyişə bilər</a:t>
            </a:r>
          </a:p>
          <a:p>
            <a:pPr algn="l" rtl="0"/>
            <a:r>
              <a:rPr lang="az" b="1" i="0" u="none" baseline="0" dirty="0">
                <a:solidFill>
                  <a:srgbClr val="0070C0"/>
                </a:solidFill>
              </a:rPr>
              <a:t>Dəyişir və ya məhv olur </a:t>
            </a:r>
            <a:r>
              <a:rPr lang="az" b="0" i="0" u="none" baseline="0" dirty="0"/>
              <a:t>- normal istifadə zamanı</a:t>
            </a:r>
          </a:p>
          <a:p>
            <a:pPr algn="l" rtl="0"/>
            <a:r>
              <a:rPr lang="az" b="1" i="0" u="none" baseline="0" dirty="0">
                <a:solidFill>
                  <a:srgbClr val="0070C0"/>
                </a:solidFill>
              </a:rPr>
              <a:t>Surəti çıxarılır</a:t>
            </a:r>
            <a:r>
              <a:rPr lang="az" b="0" i="0" u="none" baseline="0" dirty="0"/>
              <a:t>- məhdudiyyətsiz istənilən qədər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142124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Nəzərə alınmalıdır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lgn="l" rtl="0"/>
            <a:r>
              <a:rPr lang="az" b="1" i="0" u="none" baseline="0">
                <a:solidFill>
                  <a:srgbClr val="0070C0"/>
                </a:solidFill>
              </a:rPr>
              <a:t>İdarə edilir </a:t>
            </a:r>
            <a:r>
              <a:rPr lang="az" b="0" i="0" u="none" baseline="0"/>
              <a:t>- mütəxəssislər tərəfindən</a:t>
            </a:r>
          </a:p>
          <a:p>
            <a:pPr algn="l" rtl="0"/>
            <a:r>
              <a:rPr lang="az" b="1" i="0" u="none" baseline="0">
                <a:solidFill>
                  <a:srgbClr val="0070C0"/>
                </a:solidFill>
              </a:rPr>
              <a:t>Dəyişir </a:t>
            </a:r>
            <a:r>
              <a:rPr lang="az" b="0" i="0" u="none" baseline="0"/>
              <a:t>-</a:t>
            </a:r>
            <a:r>
              <a:rPr lang="az" b="1" i="0" u="none" baseline="0">
                <a:solidFill>
                  <a:srgbClr val="0070C0"/>
                </a:solidFill>
              </a:rPr>
              <a:t> </a:t>
            </a:r>
            <a:r>
              <a:rPr lang="az" b="0" i="0" u="none" baseline="0"/>
              <a:t>mənbələr çox sürətlə dəyişir</a:t>
            </a:r>
          </a:p>
          <a:p>
            <a:pPr algn="l" rtl="0"/>
            <a:r>
              <a:rPr lang="az" b="1" i="0" u="none" baseline="0">
                <a:solidFill>
                  <a:srgbClr val="0070C0"/>
                </a:solidFill>
              </a:rPr>
              <a:t>Prosedurlar </a:t>
            </a:r>
            <a:r>
              <a:rPr lang="az" b="0" i="0" u="none" baseline="0"/>
              <a:t>- düzgün alətlər və texnikalar</a:t>
            </a:r>
          </a:p>
          <a:p>
            <a:pPr algn="l" rtl="0"/>
            <a:r>
              <a:rPr lang="az" b="1" i="0" u="none" baseline="0">
                <a:solidFill>
                  <a:srgbClr val="0070C0"/>
                </a:solidFill>
              </a:rPr>
              <a:t>Qəbuledilənlik </a:t>
            </a:r>
            <a:r>
              <a:rPr lang="az" b="0" i="0" u="none" baseline="0"/>
              <a:t>- təlimat və prinsiplərə uyğunluq</a:t>
            </a:r>
          </a:p>
          <a:p>
            <a:pPr algn="l" rtl="0"/>
            <a:r>
              <a:rPr lang="az" b="1" i="0" u="none" baseline="0">
                <a:solidFill>
                  <a:srgbClr val="0070C0"/>
                </a:solidFill>
              </a:rPr>
              <a:t>Autentiklik </a:t>
            </a:r>
            <a:r>
              <a:rPr lang="az" b="0" i="0" u="none" baseline="0"/>
              <a:t>- insidentlə bağlı olmalıdır</a:t>
            </a:r>
          </a:p>
          <a:p>
            <a:pPr algn="l" rtl="0"/>
            <a:r>
              <a:rPr lang="az" b="1" i="0" u="none" baseline="0">
                <a:solidFill>
                  <a:srgbClr val="0070C0"/>
                </a:solidFill>
              </a:rPr>
              <a:t>Bütövlük</a:t>
            </a:r>
            <a:r>
              <a:rPr lang="az" b="0" i="0" u="none" baseline="0"/>
              <a:t> - seçmə deyil, tam perspektiv</a:t>
            </a:r>
          </a:p>
          <a:p>
            <a:pPr algn="l" rtl="0"/>
            <a:r>
              <a:rPr lang="az" b="1" i="0" u="none" baseline="0">
                <a:solidFill>
                  <a:srgbClr val="0070C0"/>
                </a:solidFill>
              </a:rPr>
              <a:t>Etibarlılıq</a:t>
            </a:r>
            <a:r>
              <a:rPr lang="az" b="0" i="0" u="none" baseline="0"/>
              <a:t> - heç bir şübhə olmamalıdır</a:t>
            </a:r>
          </a:p>
          <a:p>
            <a:pPr algn="l" rtl="0"/>
            <a:r>
              <a:rPr lang="az" b="1" i="0" u="none" baseline="0">
                <a:solidFill>
                  <a:srgbClr val="0070C0"/>
                </a:solidFill>
              </a:rPr>
              <a:t>İnandırıcılıq</a:t>
            </a:r>
            <a:r>
              <a:rPr lang="az" b="0" i="0" u="none" baseline="0"/>
              <a:t> – başa düşülən olmalıdır</a:t>
            </a:r>
          </a:p>
          <a:p>
            <a:pPr algn="l" rtl="0"/>
            <a:r>
              <a:rPr lang="az" b="1" i="0" u="none" baseline="0">
                <a:solidFill>
                  <a:srgbClr val="0070C0"/>
                </a:solidFill>
              </a:rPr>
              <a:t>Proporsionallıq</a:t>
            </a:r>
            <a:r>
              <a:rPr lang="az" b="0" i="0" u="none" baseline="0"/>
              <a:t> - testlərə cavab verir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pPr algn="r" rtl="0"/>
            <a:fld id="{49C04F3A-82BD-4011-AADB-1F79FD7DF4BC}" type="slidenum">
              <a:rPr/>
              <a:pPr/>
              <a:t>14</a:t>
            </a:fld>
            <a:endParaRPr lang="az" dirty="0"/>
          </a:p>
        </p:txBody>
      </p:sp>
    </p:spTree>
    <p:extLst>
      <p:ext uri="{BB962C8B-B14F-4D97-AF65-F5344CB8AC3E}">
        <p14:creationId xmlns:p14="http://schemas.microsoft.com/office/powerpoint/2010/main" val="1334815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a:t>Avropa Şurası Elektron sübut </a:t>
            </a:r>
            <a:r>
              <a:rPr lang="az" b="1" i="0" u="none" baseline="0" dirty="0" smtClean="0"/>
              <a:t>bələdç</a:t>
            </a:r>
            <a:r>
              <a:rPr lang="az-Latn-AZ" b="1" i="0" u="none" baseline="0" dirty="0" smtClean="0"/>
              <a:t>İ</a:t>
            </a:r>
            <a:r>
              <a:rPr lang="az" b="1" i="0" u="none" baseline="0" dirty="0" smtClean="0"/>
              <a:t>s</a:t>
            </a:r>
            <a:r>
              <a:rPr lang="az-Latn-AZ" b="1" i="0" u="none" baseline="0" dirty="0" smtClean="0"/>
              <a:t>İ</a:t>
            </a:r>
            <a:endParaRPr lang="az" b="1" i="0" u="none" baseline="0"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Rəqəmli və elektron sübut</a:t>
            </a:r>
          </a:p>
        </p:txBody>
      </p:sp>
      <p:sp>
        <p:nvSpPr>
          <p:cNvPr id="4" name="Rectangle 3">
            <a:extLst>
              <a:ext uri="{FF2B5EF4-FFF2-40B4-BE49-F238E27FC236}">
                <a16:creationId xmlns:a16="http://schemas.microsoft.com/office/drawing/2014/main"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5" name="Rectangle 4">
            <a:extLst>
              <a:ext uri="{FF2B5EF4-FFF2-40B4-BE49-F238E27FC236}">
                <a16:creationId xmlns:a16="http://schemas.microsoft.com/office/drawing/2014/main"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2</a:t>
            </a:r>
            <a:endParaRPr lang="az"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xmlns="" id="{0C586476-3D4B-4FB0-8239-59DBBE9C9648}"/>
              </a:ext>
            </a:extLst>
          </p:cNvPr>
          <p:cNvPicPr>
            <a:picLocks noChangeAspect="1"/>
          </p:cNvPicPr>
          <p:nvPr/>
        </p:nvPicPr>
        <p:blipFill>
          <a:blip r:embed="rId4"/>
          <a:stretch>
            <a:fillRect/>
          </a:stretch>
        </p:blipFill>
        <p:spPr>
          <a:xfrm>
            <a:off x="6513993" y="1323181"/>
            <a:ext cx="1981113" cy="2813050"/>
          </a:xfrm>
          <a:prstGeom prst="rect">
            <a:avLst/>
          </a:prstGeom>
          <a:scene3d>
            <a:camera prst="orthographicFront">
              <a:rot lat="21407214" lon="1320155" rev="21041167"/>
            </a:camera>
            <a:lightRig rig="threePt" dir="t"/>
          </a:scene3d>
          <a:sp3d>
            <a:bevelT/>
            <a:bevelB w="165100" prst="coolSlant"/>
          </a:sp3d>
        </p:spPr>
      </p:pic>
    </p:spTree>
    <p:extLst>
      <p:ext uri="{BB962C8B-B14F-4D97-AF65-F5344CB8AC3E}">
        <p14:creationId xmlns:p14="http://schemas.microsoft.com/office/powerpoint/2010/main" val="2134838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bələdçisi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dirty="0">
                <a:solidFill>
                  <a:srgbClr val="0070C0"/>
                </a:solidFill>
              </a:rPr>
              <a:t>Önsöz</a:t>
            </a:r>
          </a:p>
          <a:p>
            <a:pPr algn="just" rtl="0"/>
            <a:r>
              <a:rPr lang="az" b="0" i="0" u="none" baseline="0" dirty="0">
                <a:ea typeface="Verdana" panose="020B0604030504040204" pitchFamily="34" charset="0"/>
              </a:rPr>
              <a:t>Elektron sübutlarla əlaqəsi olan BÜTÜN məhkəmə işlərinə tətbiq edilə bilər</a:t>
            </a:r>
          </a:p>
          <a:p>
            <a:pPr algn="just" rtl="0"/>
            <a:r>
              <a:rPr lang="az" b="0" i="0" u="none" baseline="0" dirty="0">
                <a:ea typeface="Verdana" panose="020B0604030504040204" pitchFamily="34" charset="0"/>
              </a:rPr>
              <a:t>Ölkələr öz hüquqi sənədlərini və tədbirlərini </a:t>
            </a:r>
            <a:r>
              <a:rPr lang="az-Latn-AZ" b="0" i="0" u="none" baseline="0" dirty="0" smtClean="0">
                <a:ea typeface="Verdana" panose="020B0604030504040204" pitchFamily="34" charset="0"/>
              </a:rPr>
              <a:t>nəzərə</a:t>
            </a:r>
            <a:r>
              <a:rPr lang="az" b="0" i="0" u="none" baseline="0" dirty="0" smtClean="0">
                <a:ea typeface="Verdana" panose="020B0604030504040204" pitchFamily="34" charset="0"/>
              </a:rPr>
              <a:t> </a:t>
            </a:r>
            <a:r>
              <a:rPr lang="az" b="0" i="0" u="none" baseline="0" dirty="0">
                <a:ea typeface="Verdana" panose="020B0604030504040204" pitchFamily="34" charset="0"/>
              </a:rPr>
              <a:t>almalıdırlar</a:t>
            </a:r>
          </a:p>
          <a:p>
            <a:pPr algn="just" rtl="0"/>
            <a:r>
              <a:rPr lang="az" b="0" i="0" u="none" baseline="0" dirty="0">
                <a:ea typeface="Verdana" panose="020B0604030504040204" pitchFamily="34" charset="0"/>
              </a:rPr>
              <a:t>Ölkələr öz ekspert şöbələrinin əlaqə məlumatlarını yazmalıdırlar</a:t>
            </a:r>
          </a:p>
          <a:p>
            <a:pPr marL="0" indent="0" algn="l" rtl="0">
              <a:buNone/>
            </a:pPr>
            <a:endParaRPr lang="az"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Tree>
    <p:extLst>
      <p:ext uri="{BB962C8B-B14F-4D97-AF65-F5344CB8AC3E}">
        <p14:creationId xmlns:p14="http://schemas.microsoft.com/office/powerpoint/2010/main" val="25920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bələdçisi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Məqsəd</a:t>
            </a:r>
          </a:p>
          <a:p>
            <a:pPr algn="l" rtl="0"/>
            <a:r>
              <a:rPr lang="az" b="0" i="0" u="none" baseline="0">
                <a:ea typeface="Verdana" panose="020B0604030504040204" pitchFamily="34" charset="0"/>
              </a:rPr>
              <a:t>Elektron sübutların müəyyənləşdirilməsi, idarə edilməsi və yoxlanmasına dəstək və yolgöstərici bələdçi</a:t>
            </a:r>
          </a:p>
          <a:p>
            <a:pPr algn="l" rtl="0"/>
            <a:r>
              <a:rPr lang="az" b="0" i="0" u="none" baseline="0"/>
              <a:t>Addım-addım təlimatlardan ibarət deyil</a:t>
            </a:r>
          </a:p>
          <a:p>
            <a:pPr algn="l" rtl="0"/>
            <a:r>
              <a:rPr lang="az" b="0" i="0" u="none" baseline="0"/>
              <a:t>Praktik tövsiyələrin daxil olduğu baza səviyyəli sənəd</a:t>
            </a:r>
          </a:p>
          <a:p>
            <a:pPr algn="l" rtl="0"/>
            <a:r>
              <a:rPr lang="az" b="0" i="0" u="none" baseline="0"/>
              <a:t>Beynəlxalq miqyasda qəbul edilmiş əhatəli prinsiplərə uyğunlaşdıra və fərdiləşdirilə biləcək şablon sənəd</a:t>
            </a:r>
          </a:p>
          <a:p>
            <a:pPr lvl="1" algn="l" rtl="0"/>
            <a:endParaRPr lang="az"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615675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bələdçisi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Kimin üçündür?</a:t>
            </a:r>
          </a:p>
          <a:p>
            <a:pPr algn="l" rtl="0"/>
            <a:r>
              <a:rPr lang="az" b="0" i="0" u="none" baseline="0">
                <a:ea typeface="Verdana" panose="020B0604030504040204" pitchFamily="34" charset="0"/>
              </a:rPr>
              <a:t>Kibercinayətkarlığa qarşı cavab tədbirlərini inkişaf etdirən, elektron sübutlar üzrə qaydaları/protokolları müəyyən edən ölkələr üçün</a:t>
            </a:r>
          </a:p>
          <a:p>
            <a:pPr algn="l" rtl="0"/>
            <a:r>
              <a:rPr lang="az" b="0" i="0" u="none" baseline="0">
                <a:ea typeface="Verdana" panose="020B0604030504040204" pitchFamily="34" charset="0"/>
              </a:rPr>
              <a:t>Mövcud bələdçilər hüquq-mühafizə orqanları üçün nəzərdə tutulur – bu isə daha geniş auditoriya, o cümlədən hakimlər, prokurorlar, özəl sektorda çalışan hüquqşünaslar, notariuslar və s. üçündür.</a:t>
            </a:r>
            <a:endParaRPr lang="az"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421917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bələdçisi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Ondan necə istifadə edilməlidir</a:t>
            </a:r>
          </a:p>
          <a:p>
            <a:pPr algn="l" rtl="0"/>
            <a:r>
              <a:rPr lang="az" b="0" i="0" u="none" baseline="0">
                <a:ea typeface="Verdana" panose="020B0604030504040204" pitchFamily="34" charset="0"/>
              </a:rPr>
              <a:t>Ölkənizin bu sahəyə aid qanunları ilə tam tanış olun</a:t>
            </a:r>
          </a:p>
          <a:p>
            <a:pPr lvl="1" algn="l" rtl="0"/>
            <a:r>
              <a:rPr lang="az" b="0" i="0" u="none" baseline="0">
                <a:ea typeface="Verdana" panose="020B0604030504040204" pitchFamily="34" charset="0"/>
              </a:rPr>
              <a:t>Milli qanunvericilik başlıca istinad mənbəyidir</a:t>
            </a:r>
          </a:p>
          <a:p>
            <a:pPr lvl="1" algn="l" rtl="0"/>
            <a:r>
              <a:rPr lang="az" b="0" i="0" u="none" baseline="0">
                <a:ea typeface="Verdana" panose="020B0604030504040204" pitchFamily="34" charset="0"/>
              </a:rPr>
              <a:t>Bələdçinin onlara zidd olması gözlənilmir</a:t>
            </a:r>
          </a:p>
          <a:p>
            <a:pPr algn="l" rtl="0"/>
            <a:r>
              <a:rPr lang="az" b="0" i="0" u="none" baseline="0">
                <a:ea typeface="Verdana" panose="020B0604030504040204" pitchFamily="34" charset="0"/>
              </a:rPr>
              <a:t>Asan istifadə məqsədilə bölmələrə ayrılıb</a:t>
            </a:r>
          </a:p>
          <a:p>
            <a:pPr lvl="1" algn="l" rtl="0"/>
            <a:r>
              <a:rPr lang="az" b="0" i="0" u="none" baseline="0">
                <a:ea typeface="Verdana" panose="020B0604030504040204" pitchFamily="34" charset="0"/>
              </a:rPr>
              <a:t>"Beşikdən qəbirə"</a:t>
            </a:r>
          </a:p>
          <a:p>
            <a:pPr algn="l" rtl="0"/>
            <a:r>
              <a:rPr lang="az" b="0" i="0" u="none" baseline="0">
                <a:ea typeface="Verdana" panose="020B0604030504040204" pitchFamily="34" charset="0"/>
              </a:rPr>
              <a:t>Mütəxəssislər üçün bölmələr mövcuddur</a:t>
            </a:r>
          </a:p>
          <a:p>
            <a:pPr lvl="1" algn="l" rtl="0"/>
            <a:r>
              <a:rPr lang="az" b="0" i="0" u="none" baseline="0">
                <a:ea typeface="Verdana" panose="020B0604030504040204" pitchFamily="34" charset="0"/>
              </a:rPr>
              <a:t>Hüquq-mühafizə, hakimlər, dövlət ittihamçıları</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32931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3C051-7F78-4EAF-8CA3-B9689E461A1C}"/>
              </a:ext>
            </a:extLst>
          </p:cNvPr>
          <p:cNvSpPr>
            <a:spLocks noGrp="1"/>
          </p:cNvSpPr>
          <p:nvPr>
            <p:ph idx="1"/>
          </p:nvPr>
        </p:nvSpPr>
        <p:spPr/>
        <p:txBody>
          <a:bodyPr/>
          <a:lstStyle/>
          <a:p>
            <a:pPr marL="514350" indent="-514350" algn="l" rtl="0">
              <a:lnSpc>
                <a:spcPct val="150000"/>
              </a:lnSpc>
              <a:buFont typeface="+mj-lt"/>
              <a:buAutoNum type="arabicPeriod"/>
            </a:pPr>
            <a:r>
              <a:rPr lang="az" b="0" i="0" u="none" baseline="0">
                <a:ea typeface="Verdana" panose="020B0604030504040204" pitchFamily="34" charset="0"/>
              </a:rPr>
              <a:t>"Elektron sübut" nədir?</a:t>
            </a:r>
          </a:p>
          <a:p>
            <a:pPr marL="514350" indent="-514350" algn="l" rtl="0">
              <a:lnSpc>
                <a:spcPct val="150000"/>
              </a:lnSpc>
              <a:buFont typeface="+mj-lt"/>
              <a:buAutoNum type="arabicPeriod"/>
            </a:pPr>
            <a:r>
              <a:rPr lang="az" b="0" i="0" u="none" baseline="0">
                <a:ea typeface="Verdana" panose="020B0604030504040204" pitchFamily="34" charset="0"/>
              </a:rPr>
              <a:t>Avropa Şurası Elektron sübut bələdçisi</a:t>
            </a:r>
          </a:p>
          <a:p>
            <a:pPr marL="514350" indent="-514350" algn="l" rtl="0">
              <a:lnSpc>
                <a:spcPct val="150000"/>
              </a:lnSpc>
              <a:buFont typeface="+mj-lt"/>
              <a:buAutoNum type="arabicPeriod"/>
            </a:pPr>
            <a:r>
              <a:rPr lang="az" b="0" i="0" u="none" baseline="0">
                <a:ea typeface="Verdana" panose="020B0604030504040204" pitchFamily="34" charset="0"/>
              </a:rPr>
              <a:t>Elektron sübut prinsipləri</a:t>
            </a:r>
          </a:p>
          <a:p>
            <a:pPr marL="514350" indent="-514350" algn="l" rtl="0">
              <a:lnSpc>
                <a:spcPct val="150000"/>
              </a:lnSpc>
              <a:buFont typeface="+mj-lt"/>
              <a:buAutoNum type="arabicPeriod"/>
            </a:pPr>
            <a:r>
              <a:rPr lang="az" b="0" i="0" u="none" baseline="0">
                <a:ea typeface="Verdana" panose="020B0604030504040204" pitchFamily="34" charset="0"/>
              </a:rPr>
              <a:t>Elektron sübutların olduğu hadisə yerləri</a:t>
            </a:r>
          </a:p>
          <a:p>
            <a:pPr marL="514350" indent="-514350" algn="l" rtl="0">
              <a:lnSpc>
                <a:spcPct val="150000"/>
              </a:lnSpc>
              <a:buFont typeface="+mj-lt"/>
              <a:buAutoNum type="arabicPeriod"/>
            </a:pPr>
            <a:r>
              <a:rPr lang="az" b="0" i="0" u="none" baseline="0">
                <a:ea typeface="Verdana" panose="020B0604030504040204" pitchFamily="34" charset="0"/>
              </a:rPr>
              <a:t>Kompüter-texniki ekspertizası</a:t>
            </a:r>
          </a:p>
          <a:p>
            <a:pPr marL="0" indent="0" algn="l" rtl="0">
              <a:buNone/>
            </a:pPr>
            <a:endParaRPr lang="az" dirty="0"/>
          </a:p>
        </p:txBody>
      </p:sp>
      <p:sp>
        <p:nvSpPr>
          <p:cNvPr id="3" name="Slide Number Placeholder 2">
            <a:extLst>
              <a:ext uri="{FF2B5EF4-FFF2-40B4-BE49-F238E27FC236}">
                <a16:creationId xmlns:a16="http://schemas.microsoft.com/office/drawing/2014/main" xmlns="" id="{326DEE90-BBA0-4583-ACBF-ECFB113664A1}"/>
              </a:ext>
            </a:extLst>
          </p:cNvPr>
          <p:cNvSpPr>
            <a:spLocks noGrp="1"/>
          </p:cNvSpPr>
          <p:nvPr>
            <p:ph type="sldNum" sz="quarter" idx="10"/>
          </p:nvPr>
        </p:nvSpPr>
        <p:spPr/>
        <p:txBody>
          <a:bodyPr/>
          <a:lstStyle/>
          <a:p>
            <a:pPr algn="r" rtl="0"/>
            <a:fld id="{49C04F3A-82BD-4011-AADB-1F79FD7DF4BC}" type="slidenum">
              <a:rPr/>
              <a:pPr/>
              <a:t>2</a:t>
            </a:fld>
            <a:endParaRPr lang="az" dirty="0"/>
          </a:p>
        </p:txBody>
      </p:sp>
      <p:sp>
        <p:nvSpPr>
          <p:cNvPr id="4" name="Text Placeholder 3">
            <a:extLst>
              <a:ext uri="{FF2B5EF4-FFF2-40B4-BE49-F238E27FC236}">
                <a16:creationId xmlns:a16="http://schemas.microsoft.com/office/drawing/2014/main" xmlns="" id="{B9B1F5F5-B558-4D71-96FB-A9C9C54C9C78}"/>
              </a:ext>
            </a:extLst>
          </p:cNvPr>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məzmunu</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xmlns="" id="{1B89B48A-E780-4634-9E65-6ECDD40ACBE9}"/>
              </a:ext>
            </a:extLst>
          </p:cNvPr>
          <p:cNvPicPr>
            <a:picLocks noChangeAspect="1"/>
          </p:cNvPicPr>
          <p:nvPr/>
        </p:nvPicPr>
        <p:blipFill>
          <a:blip r:embed="rId3"/>
          <a:stretch>
            <a:fillRect/>
          </a:stretch>
        </p:blipFill>
        <p:spPr>
          <a:xfrm>
            <a:off x="4702969" y="4554501"/>
            <a:ext cx="3456384" cy="1795560"/>
          </a:xfrm>
          <a:prstGeom prst="rect">
            <a:avLst/>
          </a:prstGeom>
        </p:spPr>
      </p:pic>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bələdçisi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Bələdçiyə daxildir: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pic>
        <p:nvPicPr>
          <p:cNvPr id="5" name="Picture 4">
            <a:extLst>
              <a:ext uri="{FF2B5EF4-FFF2-40B4-BE49-F238E27FC236}">
                <a16:creationId xmlns:a16="http://schemas.microsoft.com/office/drawing/2014/main" xmlns="" id="{3B978CEF-5878-436C-A277-FB7A16E1D62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23774" y="1855168"/>
            <a:ext cx="977999" cy="908306"/>
          </a:xfrm>
          <a:prstGeom prst="rect">
            <a:avLst/>
          </a:prstGeom>
          <a:noFill/>
        </p:spPr>
      </p:pic>
      <p:pic>
        <p:nvPicPr>
          <p:cNvPr id="6" name="Bild 1">
            <a:extLst>
              <a:ext uri="{FF2B5EF4-FFF2-40B4-BE49-F238E27FC236}">
                <a16:creationId xmlns:a16="http://schemas.microsoft.com/office/drawing/2014/main" xmlns="" id="{A14F180F-E942-4409-A15B-28048112668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835696" y="1915558"/>
            <a:ext cx="890841" cy="867867"/>
          </a:xfrm>
          <a:prstGeom prst="rect">
            <a:avLst/>
          </a:prstGeom>
          <a:noFill/>
          <a:ln>
            <a:noFill/>
          </a:ln>
        </p:spPr>
      </p:pic>
      <p:pic>
        <p:nvPicPr>
          <p:cNvPr id="7" name="Picture 6" descr="C:\Users\URASMUSSEN\AppData\Local\Microsoft\Windows\Temporary Internet Files\Content.Word\gnome_terminal-1.png">
            <a:extLst>
              <a:ext uri="{FF2B5EF4-FFF2-40B4-BE49-F238E27FC236}">
                <a16:creationId xmlns:a16="http://schemas.microsoft.com/office/drawing/2014/main" xmlns="" id="{88FE8A33-034B-47E2-950E-7D1B124DCEBE}"/>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330660" y="1932984"/>
            <a:ext cx="839595" cy="777565"/>
          </a:xfrm>
          <a:prstGeom prst="rect">
            <a:avLst/>
          </a:prstGeom>
          <a:noFill/>
          <a:ln>
            <a:noFill/>
          </a:ln>
        </p:spPr>
      </p:pic>
      <p:pic>
        <p:nvPicPr>
          <p:cNvPr id="8" name="Grafik 87">
            <a:extLst>
              <a:ext uri="{FF2B5EF4-FFF2-40B4-BE49-F238E27FC236}">
                <a16:creationId xmlns:a16="http://schemas.microsoft.com/office/drawing/2014/main" xmlns="" id="{7895817D-FD14-4BBF-99EF-8E6626C768CD}"/>
              </a:ext>
            </a:extLst>
          </p:cNvPr>
          <p:cNvPicPr/>
          <p:nvPr/>
        </p:nvPicPr>
        <p:blipFill>
          <a:blip r:embed="rId9">
            <a:extLst>
              <a:ext uri="{28A0092B-C50C-407E-A947-70E740481C1C}">
                <a14:useLocalDpi xmlns:a14="http://schemas.microsoft.com/office/drawing/2010/main" val="0"/>
              </a:ext>
            </a:extLst>
          </a:blip>
          <a:stretch>
            <a:fillRect/>
          </a:stretch>
        </p:blipFill>
        <p:spPr>
          <a:xfrm>
            <a:off x="5034913" y="1830407"/>
            <a:ext cx="949495" cy="1060420"/>
          </a:xfrm>
          <a:prstGeom prst="rect">
            <a:avLst/>
          </a:prstGeom>
        </p:spPr>
      </p:pic>
      <p:pic>
        <p:nvPicPr>
          <p:cNvPr id="18" name="Grafik 397">
            <a:extLst>
              <a:ext uri="{FF2B5EF4-FFF2-40B4-BE49-F238E27FC236}">
                <a16:creationId xmlns:a16="http://schemas.microsoft.com/office/drawing/2014/main" xmlns="" id="{57C3005B-F79D-41A9-9425-F1B99A60B5D1}"/>
              </a:ext>
            </a:extLst>
          </p:cNvPr>
          <p:cNvPicPr/>
          <p:nvPr/>
        </p:nvPicPr>
        <p:blipFill>
          <a:blip r:embed="rId10">
            <a:extLst>
              <a:ext uri="{28A0092B-C50C-407E-A947-70E740481C1C}">
                <a14:useLocalDpi xmlns:a14="http://schemas.microsoft.com/office/drawing/2010/main" val="0"/>
              </a:ext>
            </a:extLst>
          </a:blip>
          <a:stretch>
            <a:fillRect/>
          </a:stretch>
        </p:blipFill>
        <p:spPr>
          <a:xfrm>
            <a:off x="6262930" y="1825408"/>
            <a:ext cx="1007392" cy="1048166"/>
          </a:xfrm>
          <a:prstGeom prst="rect">
            <a:avLst/>
          </a:prstGeom>
        </p:spPr>
      </p:pic>
      <p:pic>
        <p:nvPicPr>
          <p:cNvPr id="20" name="Grafik 398">
            <a:extLst>
              <a:ext uri="{FF2B5EF4-FFF2-40B4-BE49-F238E27FC236}">
                <a16:creationId xmlns:a16="http://schemas.microsoft.com/office/drawing/2014/main" xmlns="" id="{5AE964E5-7599-4CB5-90CC-D89DB343FE99}"/>
              </a:ext>
            </a:extLst>
          </p:cNvPr>
          <p:cNvPicPr/>
          <p:nvPr/>
        </p:nvPicPr>
        <p:blipFill>
          <a:blip r:embed="rId11">
            <a:extLst>
              <a:ext uri="{28A0092B-C50C-407E-A947-70E740481C1C}">
                <a14:useLocalDpi xmlns:a14="http://schemas.microsoft.com/office/drawing/2010/main" val="0"/>
              </a:ext>
            </a:extLst>
          </a:blip>
          <a:stretch>
            <a:fillRect/>
          </a:stretch>
        </p:blipFill>
        <p:spPr>
          <a:xfrm>
            <a:off x="7488144" y="1825408"/>
            <a:ext cx="1036089" cy="1048163"/>
          </a:xfrm>
          <a:prstGeom prst="rect">
            <a:avLst/>
          </a:prstGeom>
        </p:spPr>
      </p:pic>
      <p:sp>
        <p:nvSpPr>
          <p:cNvPr id="22" name="TextBox 21">
            <a:extLst>
              <a:ext uri="{FF2B5EF4-FFF2-40B4-BE49-F238E27FC236}">
                <a16:creationId xmlns:a16="http://schemas.microsoft.com/office/drawing/2014/main" xmlns="" id="{CAD6DD3A-B7CB-4DC8-ABF8-AE93F332D0B7}"/>
              </a:ext>
            </a:extLst>
          </p:cNvPr>
          <p:cNvSpPr txBox="1"/>
          <p:nvPr/>
        </p:nvSpPr>
        <p:spPr>
          <a:xfrm>
            <a:off x="161111" y="2783425"/>
            <a:ext cx="1303324" cy="369332"/>
          </a:xfrm>
          <a:prstGeom prst="rect">
            <a:avLst/>
          </a:prstGeom>
          <a:noFill/>
        </p:spPr>
        <p:txBody>
          <a:bodyPr wrap="none" rtlCol="0">
            <a:spAutoFit/>
          </a:bodyPr>
          <a:lstStyle/>
          <a:p>
            <a:pPr algn="ctr" rtl="0"/>
            <a:r>
              <a:rPr lang="az" b="0" i="0" u="none" baseline="0"/>
              <a:t>İnformasiya</a:t>
            </a:r>
          </a:p>
        </p:txBody>
      </p:sp>
      <p:sp>
        <p:nvSpPr>
          <p:cNvPr id="24" name="TextBox 23">
            <a:extLst>
              <a:ext uri="{FF2B5EF4-FFF2-40B4-BE49-F238E27FC236}">
                <a16:creationId xmlns:a16="http://schemas.microsoft.com/office/drawing/2014/main" xmlns="" id="{B95876F1-3A42-4121-8044-D3D41304DBC5}"/>
              </a:ext>
            </a:extLst>
          </p:cNvPr>
          <p:cNvSpPr txBox="1"/>
          <p:nvPr/>
        </p:nvSpPr>
        <p:spPr>
          <a:xfrm>
            <a:off x="1629454" y="2782669"/>
            <a:ext cx="1303324" cy="646331"/>
          </a:xfrm>
          <a:prstGeom prst="rect">
            <a:avLst/>
          </a:prstGeom>
          <a:noFill/>
        </p:spPr>
        <p:txBody>
          <a:bodyPr wrap="none" rtlCol="0">
            <a:spAutoFit/>
          </a:bodyPr>
          <a:lstStyle/>
          <a:p>
            <a:pPr algn="ctr" rtl="0"/>
            <a:r>
              <a:rPr lang="az" b="0" i="0" u="none" baseline="0"/>
              <a:t>Vacib</a:t>
            </a:r>
          </a:p>
          <a:p>
            <a:pPr algn="ctr" rtl="0"/>
            <a:r>
              <a:rPr lang="az" b="0" i="0" u="none" baseline="0"/>
              <a:t>İnformasiya</a:t>
            </a:r>
          </a:p>
        </p:txBody>
      </p:sp>
      <p:sp>
        <p:nvSpPr>
          <p:cNvPr id="26" name="TextBox 25">
            <a:extLst>
              <a:ext uri="{FF2B5EF4-FFF2-40B4-BE49-F238E27FC236}">
                <a16:creationId xmlns:a16="http://schemas.microsoft.com/office/drawing/2014/main" xmlns="" id="{FFEAEF8C-8046-4ED6-9287-9CF6A701C615}"/>
              </a:ext>
            </a:extLst>
          </p:cNvPr>
          <p:cNvSpPr txBox="1"/>
          <p:nvPr/>
        </p:nvSpPr>
        <p:spPr>
          <a:xfrm>
            <a:off x="2899127" y="2782669"/>
            <a:ext cx="1702660" cy="646331"/>
          </a:xfrm>
          <a:prstGeom prst="rect">
            <a:avLst/>
          </a:prstGeom>
          <a:noFill/>
        </p:spPr>
        <p:txBody>
          <a:bodyPr wrap="none" rtlCol="0">
            <a:spAutoFit/>
          </a:bodyPr>
          <a:lstStyle/>
          <a:p>
            <a:pPr algn="ctr" rtl="0"/>
            <a:r>
              <a:rPr lang="az" b="0" i="0" u="none" baseline="0"/>
              <a:t>Yüksək texniki</a:t>
            </a:r>
          </a:p>
          <a:p>
            <a:pPr algn="ctr" rtl="0"/>
            <a:r>
              <a:rPr lang="az" b="0" i="0" u="none" baseline="0"/>
              <a:t>İnformasiya</a:t>
            </a:r>
          </a:p>
        </p:txBody>
      </p:sp>
      <p:sp>
        <p:nvSpPr>
          <p:cNvPr id="28" name="TextBox 27">
            <a:extLst>
              <a:ext uri="{FF2B5EF4-FFF2-40B4-BE49-F238E27FC236}">
                <a16:creationId xmlns:a16="http://schemas.microsoft.com/office/drawing/2014/main" xmlns="" id="{33FA2AE2-6862-48F0-A125-ED25642302C6}"/>
              </a:ext>
            </a:extLst>
          </p:cNvPr>
          <p:cNvSpPr txBox="1"/>
          <p:nvPr/>
        </p:nvSpPr>
        <p:spPr>
          <a:xfrm>
            <a:off x="4897054" y="2782669"/>
            <a:ext cx="1225215" cy="646331"/>
          </a:xfrm>
          <a:prstGeom prst="rect">
            <a:avLst/>
          </a:prstGeom>
          <a:noFill/>
        </p:spPr>
        <p:txBody>
          <a:bodyPr wrap="none" rtlCol="0">
            <a:spAutoFit/>
          </a:bodyPr>
          <a:lstStyle/>
          <a:p>
            <a:pPr algn="ctr" rtl="0"/>
            <a:r>
              <a:rPr lang="az" b="0" i="0" u="none" baseline="0"/>
              <a:t>Baza </a:t>
            </a:r>
          </a:p>
          <a:p>
            <a:pPr algn="ctr" rtl="0"/>
            <a:r>
              <a:rPr lang="az" b="0" i="0" u="none" baseline="0"/>
              <a:t>Bilgi</a:t>
            </a:r>
          </a:p>
        </p:txBody>
      </p:sp>
      <p:sp>
        <p:nvSpPr>
          <p:cNvPr id="30" name="TextBox 29">
            <a:extLst>
              <a:ext uri="{FF2B5EF4-FFF2-40B4-BE49-F238E27FC236}">
                <a16:creationId xmlns:a16="http://schemas.microsoft.com/office/drawing/2014/main" xmlns="" id="{B76693FF-F482-402E-B658-D7CC20365898}"/>
              </a:ext>
            </a:extLst>
          </p:cNvPr>
          <p:cNvSpPr txBox="1"/>
          <p:nvPr/>
        </p:nvSpPr>
        <p:spPr>
          <a:xfrm>
            <a:off x="6154018" y="2787724"/>
            <a:ext cx="1225215" cy="646331"/>
          </a:xfrm>
          <a:prstGeom prst="rect">
            <a:avLst/>
          </a:prstGeom>
          <a:noFill/>
        </p:spPr>
        <p:txBody>
          <a:bodyPr wrap="none" rtlCol="0">
            <a:spAutoFit/>
          </a:bodyPr>
          <a:lstStyle/>
          <a:p>
            <a:pPr algn="ctr" rtl="0"/>
            <a:r>
              <a:rPr lang="az" b="0" i="0" u="none" baseline="0"/>
              <a:t>Geniş</a:t>
            </a:r>
          </a:p>
          <a:p>
            <a:pPr algn="ctr" rtl="0"/>
            <a:r>
              <a:rPr lang="az" b="0" i="0" u="none" baseline="0"/>
              <a:t>Bilgi</a:t>
            </a:r>
          </a:p>
        </p:txBody>
      </p:sp>
      <p:sp>
        <p:nvSpPr>
          <p:cNvPr id="32" name="TextBox 31">
            <a:extLst>
              <a:ext uri="{FF2B5EF4-FFF2-40B4-BE49-F238E27FC236}">
                <a16:creationId xmlns:a16="http://schemas.microsoft.com/office/drawing/2014/main" xmlns="" id="{85689E26-2E51-4904-9489-5F49443E21F1}"/>
              </a:ext>
            </a:extLst>
          </p:cNvPr>
          <p:cNvSpPr txBox="1"/>
          <p:nvPr/>
        </p:nvSpPr>
        <p:spPr>
          <a:xfrm>
            <a:off x="7379233" y="2782669"/>
            <a:ext cx="1225215" cy="646331"/>
          </a:xfrm>
          <a:prstGeom prst="rect">
            <a:avLst/>
          </a:prstGeom>
          <a:noFill/>
        </p:spPr>
        <p:txBody>
          <a:bodyPr wrap="none" rtlCol="0">
            <a:spAutoFit/>
          </a:bodyPr>
          <a:lstStyle/>
          <a:p>
            <a:pPr algn="ctr" rtl="0"/>
            <a:r>
              <a:rPr lang="az" b="0" i="0" u="none" baseline="0"/>
              <a:t>İxtisaslaşmış</a:t>
            </a:r>
          </a:p>
          <a:p>
            <a:pPr algn="ctr" rtl="0"/>
            <a:r>
              <a:rPr lang="az" b="0" i="0" u="none" baseline="0"/>
              <a:t>Bilgi</a:t>
            </a:r>
          </a:p>
        </p:txBody>
      </p:sp>
      <p:pic>
        <p:nvPicPr>
          <p:cNvPr id="34" name="Picture 33">
            <a:extLst>
              <a:ext uri="{FF2B5EF4-FFF2-40B4-BE49-F238E27FC236}">
                <a16:creationId xmlns:a16="http://schemas.microsoft.com/office/drawing/2014/main" xmlns="" id="{52CB2C7D-DACB-4639-A8DC-D4D97FDD276D}"/>
              </a:ext>
            </a:extLst>
          </p:cNvPr>
          <p:cNvPicPr>
            <a:picLocks noChangeAspect="1"/>
          </p:cNvPicPr>
          <p:nvPr/>
        </p:nvPicPr>
        <p:blipFill>
          <a:blip r:embed="rId12"/>
          <a:stretch>
            <a:fillRect/>
          </a:stretch>
        </p:blipFill>
        <p:spPr>
          <a:xfrm>
            <a:off x="971600" y="3897482"/>
            <a:ext cx="3071741" cy="2363614"/>
          </a:xfrm>
          <a:prstGeom prst="rect">
            <a:avLst/>
          </a:prstGeom>
        </p:spPr>
      </p:pic>
      <p:sp>
        <p:nvSpPr>
          <p:cNvPr id="37" name="TextBox 36">
            <a:extLst>
              <a:ext uri="{FF2B5EF4-FFF2-40B4-BE49-F238E27FC236}">
                <a16:creationId xmlns:a16="http://schemas.microsoft.com/office/drawing/2014/main" xmlns="" id="{936A2BEB-1273-4C82-A445-F0F8CA3EA00E}"/>
              </a:ext>
            </a:extLst>
          </p:cNvPr>
          <p:cNvSpPr txBox="1"/>
          <p:nvPr/>
        </p:nvSpPr>
        <p:spPr>
          <a:xfrm>
            <a:off x="178728" y="3455035"/>
            <a:ext cx="1437888"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Məzmun</a:t>
            </a:r>
          </a:p>
        </p:txBody>
      </p:sp>
      <p:sp>
        <p:nvSpPr>
          <p:cNvPr id="38" name="TextBox 37">
            <a:extLst>
              <a:ext uri="{FF2B5EF4-FFF2-40B4-BE49-F238E27FC236}">
                <a16:creationId xmlns:a16="http://schemas.microsoft.com/office/drawing/2014/main" xmlns="" id="{EA793EB8-448B-437E-9A56-F34E56384649}"/>
              </a:ext>
            </a:extLst>
          </p:cNvPr>
          <p:cNvSpPr txBox="1"/>
          <p:nvPr/>
        </p:nvSpPr>
        <p:spPr>
          <a:xfrm>
            <a:off x="4419600" y="4043852"/>
            <a:ext cx="2276706" cy="461665"/>
          </a:xfrm>
          <a:prstGeom prst="rect">
            <a:avLst/>
          </a:prstGeom>
          <a:solidFill>
            <a:srgbClr val="BDD8F3"/>
          </a:solidFill>
        </p:spPr>
        <p:txBody>
          <a:bodyPr wrap="square" rtlCol="0">
            <a:spAutoFit/>
          </a:bodyPr>
          <a:lstStyle/>
          <a:p>
            <a:pPr algn="ctr" rtl="0"/>
            <a:r>
              <a:rPr lang="az" sz="2400" b="0" i="0" u="none" baseline="0">
                <a:solidFill>
                  <a:schemeClr val="tx1">
                    <a:lumMod val="65000"/>
                    <a:lumOff val="35000"/>
                  </a:schemeClr>
                </a:solidFill>
                <a:latin typeface="+mj-lt"/>
              </a:rPr>
              <a:t>İstinad sənədləri</a:t>
            </a:r>
          </a:p>
        </p:txBody>
      </p:sp>
    </p:spTree>
    <p:extLst>
      <p:ext uri="{BB962C8B-B14F-4D97-AF65-F5344CB8AC3E}">
        <p14:creationId xmlns:p14="http://schemas.microsoft.com/office/powerpoint/2010/main" val="17482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7"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21</a:t>
            </a:fld>
            <a:endParaRPr lang="az" dirty="0">
              <a:solidFill>
                <a:prstClr val="black">
                  <a:tint val="75000"/>
                </a:prstClr>
              </a:solidFill>
            </a:endParaRPr>
          </a:p>
        </p:txBody>
      </p:sp>
    </p:spTree>
    <p:extLst>
      <p:ext uri="{BB962C8B-B14F-4D97-AF65-F5344CB8AC3E}">
        <p14:creationId xmlns:p14="http://schemas.microsoft.com/office/powerpoint/2010/main" val="2018230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a:t>Elektron sübut </a:t>
            </a:r>
            <a:r>
              <a:rPr lang="az" b="1" i="0" u="none" baseline="0" dirty="0" smtClean="0"/>
              <a:t>pr</a:t>
            </a:r>
            <a:r>
              <a:rPr lang="az-Latn-AZ" b="1" i="0" u="none" baseline="0" dirty="0" smtClean="0"/>
              <a:t>İ</a:t>
            </a:r>
            <a:r>
              <a:rPr lang="az" b="1" i="0" u="none" baseline="0" dirty="0" smtClean="0"/>
              <a:t>ns</a:t>
            </a:r>
            <a:r>
              <a:rPr lang="az-Latn-AZ" b="1" i="0" u="none" baseline="0" dirty="0" smtClean="0"/>
              <a:t>İ</a:t>
            </a:r>
            <a:r>
              <a:rPr lang="az" b="1" i="0" u="none" baseline="0" dirty="0" smtClean="0"/>
              <a:t>plər</a:t>
            </a:r>
            <a:r>
              <a:rPr lang="az-Latn-AZ" b="1" i="0" u="none" baseline="0" dirty="0" smtClean="0"/>
              <a:t>İ</a:t>
            </a:r>
            <a:endParaRPr lang="az" b="1" i="0" u="none" baseline="0"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Rəqəmli və elektron sübut</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3</a:t>
            </a:r>
            <a:endParaRPr lang="az"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Bild 11">
            <a:extLst>
              <a:ext uri="{FF2B5EF4-FFF2-40B4-BE49-F238E27FC236}">
                <a16:creationId xmlns:a16="http://schemas.microsoft.com/office/drawing/2014/main" xmlns="" id="{D15424A8-92F0-47D1-B300-2109533CA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908720"/>
            <a:ext cx="2427071" cy="3445514"/>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035901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prinsipləri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514350" indent="-514350" algn="l" rtl="0">
              <a:buAutoNum type="arabicPeriod"/>
            </a:pPr>
            <a:r>
              <a:rPr lang="az" sz="2000" b="1" i="0" u="none" baseline="0" dirty="0">
                <a:solidFill>
                  <a:srgbClr val="0070C0"/>
                </a:solidFill>
              </a:rPr>
              <a:t>Verilənlərin toxunulmazlığı</a:t>
            </a:r>
          </a:p>
          <a:p>
            <a:pPr marL="0" indent="0" algn="ctr" rtl="0">
              <a:buNone/>
            </a:pPr>
            <a:r>
              <a:rPr lang="az" sz="2000" b="1" i="1" u="none" baseline="0" dirty="0"/>
              <a:t>"Daha sonra məhkəmədə istinad edilə biləcək elektron qurğu və ya daşıyıcıları dəyişə biləcək heç bir hərəkətə yol verilməməlidir"</a:t>
            </a:r>
          </a:p>
          <a:p>
            <a:pPr marL="0" indent="0" algn="ctr" rtl="0">
              <a:buNone/>
            </a:pPr>
            <a:endParaRPr lang="az" sz="2000" b="1" i="1" u="none" baseline="0" dirty="0"/>
          </a:p>
          <a:p>
            <a:pPr lvl="1" algn="l" rtl="0">
              <a:buFont typeface="Wingdings" panose="05000000000000000000" pitchFamily="2" charset="2"/>
              <a:buChar char="Ø"/>
            </a:pPr>
            <a:r>
              <a:rPr lang="az" sz="2000" b="0" i="0" u="none" baseline="0" dirty="0">
                <a:ea typeface="Verdana" panose="020B0604030504040204" pitchFamily="34" charset="0"/>
              </a:rPr>
              <a:t>Məqsəd heç nəyi dəyişdirməməkdir</a:t>
            </a:r>
          </a:p>
          <a:p>
            <a:pPr lvl="1" algn="l" rtl="0">
              <a:buFont typeface="Wingdings" panose="05000000000000000000" pitchFamily="2" charset="2"/>
              <a:buChar char="Ø"/>
            </a:pPr>
            <a:r>
              <a:rPr lang="az" sz="2000" b="0" i="0" u="none" baseline="0" dirty="0">
                <a:ea typeface="Verdana" panose="020B0604030504040204" pitchFamily="34" charset="0"/>
              </a:rPr>
              <a:t>OIC bütövlüyə və ekspertiza zəncirinə görə cavabdehdir</a:t>
            </a:r>
          </a:p>
          <a:p>
            <a:pPr lvl="1" algn="l" rtl="0">
              <a:buFont typeface="Wingdings" panose="05000000000000000000" pitchFamily="2" charset="2"/>
              <a:buChar char="Ø"/>
            </a:pPr>
            <a:r>
              <a:rPr lang="az" sz="2000" b="0" i="0" u="none" baseline="0" dirty="0">
                <a:ea typeface="Verdana" panose="020B0604030504040204" pitchFamily="34" charset="0"/>
              </a:rPr>
              <a:t>"İşlək vəziyyətdəki" maşına olan verilənlər dəyişə bilər</a:t>
            </a:r>
          </a:p>
          <a:p>
            <a:pPr lvl="2" algn="l" rtl="0"/>
            <a:r>
              <a:rPr lang="az" sz="2000" b="0" i="0" u="none" baseline="0" dirty="0">
                <a:ea typeface="Verdana" panose="020B0604030504040204" pitchFamily="34" charset="0"/>
              </a:rPr>
              <a:t>Dəyişiklik ən az təsirə malik olmalıdır</a:t>
            </a:r>
          </a:p>
          <a:p>
            <a:pPr lvl="2" algn="l" rtl="0"/>
            <a:r>
              <a:rPr lang="az" sz="2000" b="0" i="0" u="none" baseline="0" dirty="0">
                <a:ea typeface="Verdana" panose="020B0604030504040204" pitchFamily="34" charset="0"/>
              </a:rPr>
              <a:t>Bu sahədə ixtisaslaşmış şəxs tərəfindən</a:t>
            </a:r>
          </a:p>
          <a:p>
            <a:pPr lvl="2" algn="l" rtl="0"/>
            <a:r>
              <a:rPr lang="az" sz="2000" b="0" i="0" u="none" baseline="0" dirty="0">
                <a:ea typeface="Verdana" panose="020B0604030504040204" pitchFamily="34" charset="0"/>
              </a:rPr>
              <a:t>Xüsusi qayda ilə həyata keçirilməlidir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68327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prinsipləri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2. Audit jurnalı</a:t>
            </a:r>
          </a:p>
          <a:p>
            <a:pPr marL="0" indent="0" algn="ctr" rtl="0">
              <a:buNone/>
            </a:pPr>
            <a:r>
              <a:rPr lang="az" b="1" i="1" u="none" baseline="0"/>
              <a:t>"Elektron sübutlarla iş zamanı audit jurnalı yazılmalı və ya görülən tədbirlər barədə başqa qeydlər aparılmalıdır. Müstəqil üçüncü tərəf bu addımları yoxlaya və eyni nəticəni əldə edə bilməlidir"</a:t>
            </a:r>
          </a:p>
          <a:p>
            <a:pPr marL="0" indent="0" algn="ctr" rtl="0">
              <a:buNone/>
            </a:pPr>
            <a:endParaRPr lang="az" b="1" i="1" dirty="0"/>
          </a:p>
          <a:p>
            <a:pPr lvl="1" algn="l" rtl="0">
              <a:buFont typeface="Wingdings" panose="05000000000000000000" pitchFamily="2" charset="2"/>
              <a:buChar char="Ø"/>
            </a:pPr>
            <a:r>
              <a:rPr lang="az" b="0" i="0" u="none" baseline="0">
                <a:ea typeface="Verdana" panose="020B0604030504040204" pitchFamily="34" charset="0"/>
              </a:rPr>
              <a:t>Bütün hərəkətlərin dəqiq qeydiyyatı</a:t>
            </a:r>
          </a:p>
          <a:p>
            <a:pPr lvl="1" algn="l" rtl="0">
              <a:buFont typeface="Wingdings" panose="05000000000000000000" pitchFamily="2" charset="2"/>
              <a:buChar char="Ø"/>
            </a:pPr>
            <a:r>
              <a:rPr lang="az" b="0" i="0" u="none" baseline="0">
                <a:ea typeface="Verdana" panose="020B0604030504040204" pitchFamily="34" charset="0"/>
              </a:rPr>
              <a:t>Nəzərdən keçirilə və yenidən yaradıla bilər</a:t>
            </a:r>
          </a:p>
          <a:p>
            <a:pPr lvl="1" algn="l" rtl="0">
              <a:buFont typeface="Wingdings" panose="05000000000000000000" pitchFamily="2" charset="2"/>
              <a:buChar char="Ø"/>
            </a:pPr>
            <a:r>
              <a:rPr lang="az" b="0" i="0" u="none" baseline="0">
                <a:ea typeface="Verdana" panose="020B0604030504040204" pitchFamily="34" charset="0"/>
              </a:rPr>
              <a:t>Saxlanmalıdır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2370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prinsipləri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3. Mütəxəssis yardımı</a:t>
            </a:r>
          </a:p>
          <a:p>
            <a:pPr marL="0" indent="0" algn="ctr" rtl="0">
              <a:buNone/>
            </a:pPr>
            <a:r>
              <a:rPr lang="az" b="1" i="1" u="none" baseline="0"/>
              <a:t>"Əməliyyatın gedişində elektron sübutun aşkar edilə biləcəyi güman edildikdə, məsul şəxs mütəxəssisləri/kənardan cəlb edilən məsləhətçiləri əvvəlcədən xəbərdar etməlidir"</a:t>
            </a:r>
          </a:p>
          <a:p>
            <a:pPr lvl="1" algn="l" rtl="0">
              <a:buFont typeface="Wingdings" panose="05000000000000000000" pitchFamily="2" charset="2"/>
              <a:buChar char="Ø"/>
            </a:pPr>
            <a:r>
              <a:rPr lang="az" b="0" i="0" u="none" baseline="0">
                <a:ea typeface="Verdana" panose="020B0604030504040204" pitchFamily="34" charset="0"/>
              </a:rPr>
              <a:t>Axtarış və götürülmədən təqdim edilməyə qədər</a:t>
            </a:r>
          </a:p>
          <a:p>
            <a:pPr lvl="1" algn="l" rtl="0">
              <a:buFont typeface="Wingdings" panose="05000000000000000000" pitchFamily="2" charset="2"/>
              <a:buChar char="Ø"/>
            </a:pPr>
            <a:r>
              <a:rPr lang="az" b="0" i="0" u="none" baseline="0">
                <a:ea typeface="Verdana" panose="020B0604030504040204" pitchFamily="34" charset="0"/>
              </a:rPr>
              <a:t>Təlimatlarla tanışlıq</a:t>
            </a:r>
          </a:p>
          <a:p>
            <a:pPr lvl="1" algn="l" rtl="0">
              <a:buFont typeface="Wingdings" panose="05000000000000000000" pitchFamily="2" charset="2"/>
              <a:buChar char="Ø"/>
            </a:pPr>
            <a:r>
              <a:rPr lang="az" b="0" i="0" u="none" baseline="0">
                <a:ea typeface="Verdana" panose="020B0604030504040204" pitchFamily="34" charset="0"/>
              </a:rPr>
              <a:t>Mütəxəssis səriştəsinə və təcrübəsinə malik olmaq</a:t>
            </a:r>
          </a:p>
          <a:p>
            <a:pPr lvl="1" algn="l" rtl="0">
              <a:buFont typeface="Wingdings" panose="05000000000000000000" pitchFamily="2" charset="2"/>
              <a:buChar char="Ø"/>
            </a:pPr>
            <a:r>
              <a:rPr lang="az" b="0" i="0" u="none" baseline="0">
                <a:ea typeface="Verdana" panose="020B0604030504040204" pitchFamily="34" charset="0"/>
              </a:rPr>
              <a:t>Təhqiqat barədə və hüquqi biliklərə malik olmaq</a:t>
            </a:r>
          </a:p>
          <a:p>
            <a:pPr lvl="1" algn="l" rtl="0">
              <a:buFont typeface="Wingdings" panose="05000000000000000000" pitchFamily="2" charset="2"/>
              <a:buChar char="Ø"/>
            </a:pPr>
            <a:r>
              <a:rPr lang="az" b="0" i="0" u="none" baseline="0">
                <a:ea typeface="Verdana" panose="020B0604030504040204" pitchFamily="34" charset="0"/>
              </a:rPr>
              <a:t>Ünsiyyət və dil bacarıqları</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82702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prinsipləri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sz="2400" b="1" i="0" u="none" baseline="0" dirty="0">
                <a:solidFill>
                  <a:srgbClr val="0070C0"/>
                </a:solidFill>
              </a:rPr>
              <a:t>4. Müvafiq təlim</a:t>
            </a:r>
          </a:p>
          <a:p>
            <a:pPr marL="0" indent="0" algn="ctr" rtl="0">
              <a:buNone/>
            </a:pPr>
            <a:r>
              <a:rPr lang="az" sz="2400" b="1" i="1" u="none" baseline="0" dirty="0"/>
              <a:t>"İlk müdaxilə edən şəxslər hadisə yerində mütəxəssislər olmadığı halda elektron sübutları axtarmaq və götürə bilmək üçün müvafiq təlim keçmiş olmalıdırlar"</a:t>
            </a:r>
          </a:p>
          <a:p>
            <a:pPr marL="0" indent="0" algn="ctr" rtl="0">
              <a:buNone/>
            </a:pPr>
            <a:endParaRPr lang="az" sz="2400" b="1" i="1" dirty="0"/>
          </a:p>
          <a:p>
            <a:pPr lvl="1" algn="l" rtl="0">
              <a:buFont typeface="Wingdings" panose="05000000000000000000" pitchFamily="2" charset="2"/>
              <a:buChar char="Ø"/>
            </a:pPr>
            <a:r>
              <a:rPr lang="az" sz="2400" b="0" i="0" u="none" baseline="0" dirty="0">
                <a:ea typeface="Verdana" panose="020B0604030504040204" pitchFamily="34" charset="0"/>
              </a:rPr>
              <a:t>İlk müdaxilə edən bütün şəxslər üçün təlimin keçilməsi həyati əhəmiyyət daşıyır</a:t>
            </a:r>
          </a:p>
          <a:p>
            <a:pPr lvl="1" algn="l" rtl="0">
              <a:buFont typeface="Wingdings" panose="05000000000000000000" pitchFamily="2" charset="2"/>
              <a:buChar char="Ø"/>
            </a:pPr>
            <a:r>
              <a:rPr lang="az" sz="2400" b="0" i="0" u="none" baseline="0" dirty="0">
                <a:ea typeface="Verdana" panose="020B0604030504040204" pitchFamily="34" charset="0"/>
              </a:rPr>
              <a:t>Onlar verilənləri toplamalı/verilənlərə daxil olmalı ola bilərlər.</a:t>
            </a:r>
          </a:p>
          <a:p>
            <a:pPr lvl="1" algn="l" rtl="0">
              <a:buFont typeface="Wingdings" panose="05000000000000000000" pitchFamily="2" charset="2"/>
              <a:buChar char="Ø"/>
            </a:pPr>
            <a:r>
              <a:rPr lang="az" sz="2400" b="0" i="0" u="none" baseline="0" dirty="0">
                <a:ea typeface="Verdana" panose="020B0604030504040204" pitchFamily="34" charset="0"/>
              </a:rPr>
              <a:t>Addımlarının məqsədə uyğunluğunu və nəticələrini izah etməlidirlər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35568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Elektron sübut prinsipləri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26972" y="1196752"/>
            <a:ext cx="8712968" cy="5256584"/>
          </a:xfrm>
        </p:spPr>
        <p:txBody>
          <a:bodyPr/>
          <a:lstStyle/>
          <a:p>
            <a:pPr marL="0" indent="0" algn="l" rtl="0">
              <a:buNone/>
            </a:pPr>
            <a:r>
              <a:rPr lang="az" sz="2400" b="1" i="0" u="none" baseline="0" dirty="0">
                <a:solidFill>
                  <a:srgbClr val="0070C0"/>
                </a:solidFill>
              </a:rPr>
              <a:t>5. Qanunilik</a:t>
            </a:r>
          </a:p>
          <a:p>
            <a:pPr marL="0" indent="0" algn="ctr" rtl="0">
              <a:buNone/>
            </a:pPr>
            <a:r>
              <a:rPr lang="az" sz="2400" b="1" i="1" u="none" baseline="0" dirty="0"/>
              <a:t>"İşə görə məsul şəxs və ya qurum qanunun tələblərinin, ümumi məhkəmə-tibbi ekspertizası və prosessual prinsiplərin və yuxarıda sıralanan prinsiplərin yerinə yetirilməsinin təmin edilməsinə görə cavabdehdir. Bu, elektron sübutlara malik olmağa və onlara daxil olmağa aiddir"</a:t>
            </a:r>
          </a:p>
          <a:p>
            <a:pPr marL="0" indent="0" algn="ctr" rtl="0">
              <a:buNone/>
            </a:pPr>
            <a:endParaRPr lang="az" sz="2400" b="1" i="1" dirty="0"/>
          </a:p>
          <a:p>
            <a:pPr lvl="1" algn="l" rtl="0">
              <a:buFont typeface="Wingdings" panose="05000000000000000000" pitchFamily="2" charset="2"/>
              <a:buChar char="Ø"/>
            </a:pPr>
            <a:r>
              <a:rPr lang="az" sz="2400" b="0" i="0" u="none" baseline="0" dirty="0">
                <a:ea typeface="Verdana" panose="020B0604030504040204" pitchFamily="34" charset="0"/>
              </a:rPr>
              <a:t>Üzv dövlətlərin öz sənədləri olmalıdır</a:t>
            </a:r>
          </a:p>
          <a:p>
            <a:pPr lvl="1" algn="l" rtl="0">
              <a:buFont typeface="Wingdings" panose="05000000000000000000" pitchFamily="2" charset="2"/>
              <a:buChar char="Ø"/>
            </a:pPr>
            <a:r>
              <a:rPr lang="az" sz="2400" b="0" i="0" u="none" baseline="0" dirty="0">
                <a:ea typeface="Verdana" panose="020B0604030504040204" pitchFamily="34" charset="0"/>
              </a:rPr>
              <a:t>Proses və təlimlərin mövcudluğunu təmin etməlidirlər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Bild 11">
            <a:extLst>
              <a:ext uri="{FF2B5EF4-FFF2-40B4-BE49-F238E27FC236}">
                <a16:creationId xmlns:a16="http://schemas.microsoft.com/office/drawing/2014/main"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7204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28</a:t>
            </a:fld>
            <a:endParaRPr lang="az" dirty="0">
              <a:solidFill>
                <a:prstClr val="black">
                  <a:tint val="75000"/>
                </a:prstClr>
              </a:solidFill>
            </a:endParaRPr>
          </a:p>
        </p:txBody>
      </p:sp>
    </p:spTree>
    <p:extLst>
      <p:ext uri="{BB962C8B-B14F-4D97-AF65-F5344CB8AC3E}">
        <p14:creationId xmlns:p14="http://schemas.microsoft.com/office/powerpoint/2010/main" val="1546353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a:t>Elektron sübutların olduğu </a:t>
            </a:r>
            <a:r>
              <a:rPr lang="az" b="1" i="0" u="none" baseline="0" dirty="0" smtClean="0"/>
              <a:t>had</a:t>
            </a:r>
            <a:r>
              <a:rPr lang="az-Latn-AZ" b="1" i="0" u="none" baseline="0" dirty="0" smtClean="0"/>
              <a:t>İ</a:t>
            </a:r>
            <a:r>
              <a:rPr lang="az" b="1" i="0" u="none" baseline="0" dirty="0" smtClean="0"/>
              <a:t>sə yerlər</a:t>
            </a:r>
            <a:r>
              <a:rPr lang="az-Latn-AZ" b="1" i="0" u="none" baseline="0" dirty="0" smtClean="0"/>
              <a:t>İ</a:t>
            </a:r>
            <a:endParaRPr lang="az" b="1" i="0" u="none" baseline="0"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Rəqəmli və elektron sübut</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4</a:t>
            </a:r>
            <a:endParaRPr lang="az"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14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just" rtl="0">
              <a:buNone/>
            </a:pPr>
            <a:r>
              <a:rPr lang="az" b="0" i="0" u="none" baseline="0" dirty="0">
                <a:ea typeface="Verdana" panose="020B0604030504040204" pitchFamily="34" charset="0"/>
              </a:rPr>
              <a:t>Hakim və prokurorların elektron sübutlarla əlaqədar aşağıdakı kimi məsələlər haqqında biliklərlə təmin edilməsi:</a:t>
            </a:r>
          </a:p>
          <a:p>
            <a:pPr marL="0" indent="0" algn="just" rtl="0">
              <a:buNone/>
            </a:pPr>
            <a:endParaRPr lang="az" dirty="0">
              <a:ea typeface="Verdana" panose="020B0604030504040204" pitchFamily="34" charset="0"/>
            </a:endParaRPr>
          </a:p>
          <a:p>
            <a:pPr lvl="1" algn="l" rtl="0">
              <a:buFont typeface="Wingdings" panose="05000000000000000000" pitchFamily="2" charset="2"/>
              <a:buChar char="Ø"/>
            </a:pPr>
            <a:r>
              <a:rPr lang="az" b="0" i="0" u="none" baseline="0" dirty="0">
                <a:ea typeface="Verdana" panose="020B0604030504040204" pitchFamily="34" charset="0"/>
              </a:rPr>
              <a:t>elektron sübutların qarşılarına çıxa biləcək müxtəlif </a:t>
            </a:r>
            <a:r>
              <a:rPr lang="az-Latn-AZ" b="0" i="0" u="none" baseline="0" dirty="0" smtClean="0">
                <a:ea typeface="Verdana" panose="020B0604030504040204" pitchFamily="34" charset="0"/>
              </a:rPr>
              <a:t>növləri</a:t>
            </a:r>
          </a:p>
          <a:p>
            <a:pPr lvl="1" algn="l" rtl="0">
              <a:buFont typeface="Wingdings" panose="05000000000000000000" pitchFamily="2" charset="2"/>
              <a:buChar char="Ø"/>
            </a:pPr>
            <a:r>
              <a:rPr lang="az" b="0" i="0" u="none" baseline="0" dirty="0" smtClean="0">
                <a:ea typeface="Verdana" panose="020B0604030504040204" pitchFamily="34" charset="0"/>
              </a:rPr>
              <a:t>onlar </a:t>
            </a:r>
            <a:r>
              <a:rPr lang="az" b="0" i="0" u="none" baseline="0" dirty="0">
                <a:ea typeface="Verdana" panose="020B0604030504040204" pitchFamily="34" charset="0"/>
              </a:rPr>
              <a:t>istintaq zamanı necə bərpa olunur və necə idarə edilir</a:t>
            </a:r>
          </a:p>
          <a:p>
            <a:pPr lvl="1" algn="l" rtl="0">
              <a:buFont typeface="Wingdings" panose="05000000000000000000" pitchFamily="2" charset="2"/>
              <a:buChar char="Ø"/>
            </a:pPr>
            <a:r>
              <a:rPr lang="az" b="0" i="0" u="none" baseline="0" dirty="0">
                <a:ea typeface="Verdana" panose="020B0604030504040204" pitchFamily="34" charset="0"/>
              </a:rPr>
              <a:t>verilənlərin bərpası və təhlili ilə bağlı çətinliklər</a:t>
            </a:r>
          </a:p>
          <a:p>
            <a:pPr lvl="1" algn="l" rtl="0">
              <a:buFont typeface="Wingdings" panose="05000000000000000000" pitchFamily="2" charset="2"/>
              <a:buChar char="Ø"/>
            </a:pPr>
            <a:r>
              <a:rPr lang="az" b="0" i="0" u="none" baseline="0" dirty="0">
                <a:ea typeface="Verdana" panose="020B0604030504040204" pitchFamily="34" charset="0"/>
              </a:rPr>
              <a:t>elektron sübutlar cinayət mühakimə icraatında necə təqdim edilə bilər</a:t>
            </a: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3</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Müsadirə</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ea typeface="Verdana" panose="020B0604030504040204" pitchFamily="34" charset="0"/>
              </a:rPr>
              <a:t>Üç potensial növ:</a:t>
            </a:r>
          </a:p>
          <a:p>
            <a:pPr marL="0" indent="0" algn="l" rtl="0">
              <a:buNone/>
            </a:pPr>
            <a:endParaRPr lang="az" dirty="0">
              <a:ea typeface="Verdana" panose="020B0604030504040204" pitchFamily="34" charset="0"/>
            </a:endParaRPr>
          </a:p>
          <a:p>
            <a:pPr marL="914400" lvl="1" indent="-514350" algn="l" rtl="0">
              <a:buFont typeface="+mj-lt"/>
              <a:buAutoNum type="arabicPeriod"/>
            </a:pPr>
            <a:r>
              <a:rPr lang="az" b="0" i="0" u="none" baseline="0">
                <a:ea typeface="Verdana" panose="020B0604030504040204" pitchFamily="34" charset="0"/>
              </a:rPr>
              <a:t>Hədəf qurğunun sönülü olduğu "ölü qutu"</a:t>
            </a:r>
          </a:p>
          <a:p>
            <a:pPr marL="914400" lvl="1" indent="-514350" algn="l" rtl="0">
              <a:buFont typeface="+mj-lt"/>
              <a:buAutoNum type="arabicPeriod"/>
            </a:pPr>
            <a:r>
              <a:rPr lang="az" b="0" i="0" u="none" baseline="0">
                <a:ea typeface="Verdana" panose="020B0604030504040204" pitchFamily="34" charset="0"/>
              </a:rPr>
              <a:t>Qurğunun işə salınmış vəziyyətdə olduğu "aktiv"</a:t>
            </a:r>
          </a:p>
          <a:p>
            <a:pPr marL="1314450" lvl="2" indent="-514350" algn="l" rtl="0"/>
            <a:r>
              <a:rPr lang="az" sz="2800" b="0" i="0" u="none" baseline="0">
                <a:ea typeface="Verdana" panose="020B0604030504040204" pitchFamily="34" charset="0"/>
              </a:rPr>
              <a:t>Aşağıdakılar barədə qərar:</a:t>
            </a:r>
          </a:p>
          <a:p>
            <a:pPr marL="1771650" lvl="3" indent="-514350" algn="l" rtl="0">
              <a:buFont typeface="Wingdings" panose="05000000000000000000" pitchFamily="2" charset="2"/>
              <a:buChar char="Ø"/>
            </a:pPr>
            <a:r>
              <a:rPr lang="az" sz="2800" b="0" i="0" u="none" baseline="0">
                <a:ea typeface="Verdana" panose="020B0604030504040204" pitchFamily="34" charset="0"/>
              </a:rPr>
              <a:t>Söndürmək</a:t>
            </a:r>
          </a:p>
          <a:p>
            <a:pPr marL="1771650" lvl="3" indent="-514350" algn="l" rtl="0">
              <a:buFont typeface="Wingdings" panose="05000000000000000000" pitchFamily="2" charset="2"/>
              <a:buChar char="Ø"/>
            </a:pPr>
            <a:r>
              <a:rPr lang="az" sz="2800" b="0" i="0" u="none" baseline="0">
                <a:ea typeface="Verdana" panose="020B0604030504040204" pitchFamily="34" charset="0"/>
              </a:rPr>
              <a:t>Əməliyyat aparmaq</a:t>
            </a:r>
          </a:p>
          <a:p>
            <a:pPr marL="914400" lvl="1" indent="-514350" algn="l" rtl="0">
              <a:buFont typeface="+mj-lt"/>
              <a:buAutoNum type="arabicPeriod"/>
            </a:pPr>
            <a:r>
              <a:rPr lang="az" b="0" i="0" u="none" baseline="0">
                <a:ea typeface="Verdana" panose="020B0604030504040204" pitchFamily="34" charset="0"/>
              </a:rPr>
              <a:t>Hər ikisinin kombinasiyası</a:t>
            </a:r>
            <a:endParaRPr lang="az"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54078BA9-B3B6-441A-AE1F-23B60658F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666759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Götürülmə zamanı nəzərə alınmalıdır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lgn="l" rtl="0">
              <a:buFont typeface="Wingdings" panose="05000000000000000000" pitchFamily="2" charset="2"/>
              <a:buChar char="Ø"/>
            </a:pPr>
            <a:r>
              <a:rPr lang="az" sz="2400" b="0" i="0" u="none" baseline="0" dirty="0">
                <a:ea typeface="Verdana" panose="020B0604030504040204" pitchFamily="34" charset="0"/>
              </a:rPr>
              <a:t>Axtarış komandasına xüsusi təlim keçmiş üzvlər daxildir</a:t>
            </a:r>
          </a:p>
          <a:p>
            <a:pPr lvl="1" algn="l" rtl="0"/>
            <a:r>
              <a:rPr lang="az" sz="2400" b="0" i="0" u="none" baseline="0" dirty="0">
                <a:ea typeface="Verdana" panose="020B0604030504040204" pitchFamily="34" charset="0"/>
              </a:rPr>
              <a:t>Müstəqil mütəxəssislər cəlb oluna bilər</a:t>
            </a:r>
          </a:p>
          <a:p>
            <a:pPr algn="l" rtl="0">
              <a:buFont typeface="Wingdings" panose="05000000000000000000" pitchFamily="2" charset="2"/>
              <a:buChar char="Ø"/>
            </a:pPr>
            <a:r>
              <a:rPr lang="az" sz="2400" b="0" i="0" u="none" baseline="0" dirty="0">
                <a:ea typeface="Verdana" panose="020B0604030504040204" pitchFamily="34" charset="0"/>
              </a:rPr>
              <a:t>Sistem administratoru/kənardan cəlb edilmiş şirkət</a:t>
            </a:r>
          </a:p>
          <a:p>
            <a:pPr lvl="1" algn="l" rtl="0"/>
            <a:r>
              <a:rPr lang="az" sz="2400" b="0" i="0" u="none" baseline="0" dirty="0">
                <a:ea typeface="Verdana" panose="020B0604030504040204" pitchFamily="34" charset="0"/>
              </a:rPr>
              <a:t>Kömək edə bilərlərmi?</a:t>
            </a:r>
          </a:p>
          <a:p>
            <a:pPr algn="l" rtl="0">
              <a:buFont typeface="Wingdings" panose="05000000000000000000" pitchFamily="2" charset="2"/>
              <a:buChar char="Ø"/>
            </a:pPr>
            <a:r>
              <a:rPr lang="az" sz="2400" b="0" i="0" u="none" baseline="0" dirty="0">
                <a:ea typeface="Verdana" panose="020B0604030504040204" pitchFamily="34" charset="0"/>
              </a:rPr>
              <a:t>Bununla məşğul olan hər hansı şəxs baza təlimdən keçmiş olmalıdır</a:t>
            </a:r>
          </a:p>
          <a:p>
            <a:pPr algn="l" rtl="0">
              <a:buFont typeface="Wingdings" panose="05000000000000000000" pitchFamily="2" charset="2"/>
              <a:buChar char="Ø"/>
            </a:pPr>
            <a:r>
              <a:rPr lang="az" sz="2400" b="0" i="0" u="none" baseline="0" dirty="0">
                <a:ea typeface="Verdana" panose="020B0604030504040204" pitchFamily="34" charset="0"/>
              </a:rPr>
              <a:t>Bütün addımlara şahidlik edin və onları qeyd edin</a:t>
            </a:r>
          </a:p>
          <a:p>
            <a:pPr algn="l" rtl="0">
              <a:buFont typeface="Wingdings" panose="05000000000000000000" pitchFamily="2" charset="2"/>
              <a:buChar char="Ø"/>
            </a:pPr>
            <a:r>
              <a:rPr lang="az" sz="2400" b="0" i="0" u="none" baseline="0" dirty="0">
                <a:ea typeface="Verdana" panose="020B0604030504040204" pitchFamily="34" charset="0"/>
              </a:rPr>
              <a:t>Komandaların prinsiplər/ekspertiza barədə xəbərdarlığı</a:t>
            </a:r>
          </a:p>
          <a:p>
            <a:pPr algn="l" rtl="0">
              <a:buFont typeface="Wingdings" panose="05000000000000000000" pitchFamily="2" charset="2"/>
              <a:buChar char="Ø"/>
            </a:pPr>
            <a:r>
              <a:rPr lang="az" sz="2400" b="0" i="0" u="none" baseline="0" dirty="0">
                <a:ea typeface="Verdana" panose="020B0604030504040204" pitchFamily="34" charset="0"/>
              </a:rPr>
              <a:t>İxtisaslaşmış bölmənin əlaqə məlumatlarının mövcudluğu</a:t>
            </a:r>
            <a:endParaRPr lang="az" sz="2400"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Tree>
    <p:extLst>
      <p:ext uri="{BB962C8B-B14F-4D97-AF65-F5344CB8AC3E}">
        <p14:creationId xmlns:p14="http://schemas.microsoft.com/office/powerpoint/2010/main" val="20195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Planlaşdırma və hazırlıq</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lgn="l" rtl="0"/>
            <a:r>
              <a:rPr lang="az" sz="2400" b="0" i="0" u="none" baseline="0" dirty="0">
                <a:ea typeface="Verdana" panose="020B0604030504040204" pitchFamily="34" charset="0"/>
              </a:rPr>
              <a:t>Potensial məsələlərin müəyyənləşdirilməsi üçün kifayət qədər sərt</a:t>
            </a:r>
          </a:p>
          <a:p>
            <a:pPr lvl="1" algn="l" rtl="0"/>
            <a:r>
              <a:rPr lang="az" sz="2400" b="0" i="0" u="none" baseline="0" dirty="0">
                <a:ea typeface="Verdana" panose="020B0604030504040204" pitchFamily="34" charset="0"/>
              </a:rPr>
              <a:t>nə ilə qarşılaşıla bilər – avadanlıq/insan?</a:t>
            </a:r>
          </a:p>
          <a:p>
            <a:pPr lvl="1" algn="l" rtl="0"/>
            <a:r>
              <a:rPr lang="az" sz="2400" b="0" i="0" u="none" baseline="0" dirty="0">
                <a:ea typeface="Verdana" panose="020B0604030504040204" pitchFamily="34" charset="0"/>
              </a:rPr>
              <a:t>hadisə yerində kompüter texniki ekspertizasına ehtiyac olacaqmı?</a:t>
            </a:r>
          </a:p>
          <a:p>
            <a:pPr algn="l" rtl="0"/>
            <a:r>
              <a:rPr lang="az" sz="2400" b="0" i="0" u="none" baseline="0" dirty="0"/>
              <a:t>Verilənlər haradadır?</a:t>
            </a:r>
          </a:p>
          <a:p>
            <a:pPr algn="l" rtl="0"/>
            <a:r>
              <a:rPr lang="az" sz="2400" b="0" i="0" u="none" baseline="0" dirty="0"/>
              <a:t>Nə qədər verilən mövcuddur?</a:t>
            </a:r>
          </a:p>
          <a:p>
            <a:pPr algn="l" rtl="0"/>
            <a:r>
              <a:rPr lang="az" sz="2400" b="0" i="0" u="none" baseline="0" dirty="0"/>
              <a:t>Nə qədərinin surəti çıxarılın – hadisə yerində, yoxsa laboratoriyada?</a:t>
            </a:r>
          </a:p>
          <a:p>
            <a:pPr algn="l" rtl="0"/>
            <a:r>
              <a:rPr lang="az" sz="2400" b="0" i="0" u="none" baseline="0" dirty="0"/>
              <a:t>Şübhəli nə dərəcədə ixtisaslaşıb?</a:t>
            </a:r>
          </a:p>
          <a:p>
            <a:pPr algn="l" rtl="0"/>
            <a:r>
              <a:rPr lang="az" sz="2400" b="0" i="0" u="none" baseline="0" dirty="0"/>
              <a:t>Eyni sübutun alternativ mənbələri?</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E08E061B-739C-4EE7-8F08-B5D787EA1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58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Planlaşdırma və hazırlıq</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lgn="l" rtl="0">
              <a:buFont typeface="Wingdings" panose="05000000000000000000" pitchFamily="2" charset="2"/>
              <a:buChar char="Ø"/>
            </a:pPr>
            <a:endParaRPr lang="az" dirty="0">
              <a:ea typeface="Verdana" panose="020B0604030504040204" pitchFamily="34" charset="0"/>
            </a:endParaRPr>
          </a:p>
          <a:p>
            <a:pPr algn="l" rtl="0">
              <a:buFont typeface="Wingdings" panose="05000000000000000000" pitchFamily="2" charset="2"/>
              <a:buChar char="Ø"/>
            </a:pPr>
            <a:r>
              <a:rPr lang="az" b="0" i="0" u="none" baseline="0">
                <a:ea typeface="Verdana" panose="020B0604030504040204" pitchFamily="34" charset="0"/>
              </a:rPr>
              <a:t>Lazımi səlahiyyətlər mövcud olmalıdır (order və s.)</a:t>
            </a:r>
          </a:p>
          <a:p>
            <a:pPr algn="l" rtl="0">
              <a:buFont typeface="Wingdings" panose="05000000000000000000" pitchFamily="2" charset="2"/>
              <a:buChar char="Ø"/>
            </a:pPr>
            <a:r>
              <a:rPr lang="az" b="0" i="0" u="none" baseline="0"/>
              <a:t>Zəruri olarsa, sürətli giriş edilə bilər</a:t>
            </a:r>
          </a:p>
          <a:p>
            <a:pPr algn="l" rtl="0">
              <a:buFont typeface="Wingdings" panose="05000000000000000000" pitchFamily="2" charset="2"/>
              <a:buChar char="Ø"/>
            </a:pPr>
            <a:r>
              <a:rPr lang="az" b="0" i="0" u="none" baseline="0"/>
              <a:t>Komanda üzvlərini və mütəxəssisləri seçin</a:t>
            </a:r>
          </a:p>
          <a:p>
            <a:pPr algn="l" rtl="0">
              <a:buFont typeface="Wingdings" panose="05000000000000000000" pitchFamily="2" charset="2"/>
              <a:buChar char="Ø"/>
            </a:pPr>
            <a:r>
              <a:rPr lang="az" b="0" i="0" u="none" baseline="0"/>
              <a:t>Tapşırıqları və rolları – insanları, avadanlıqları və s. təyin edin.</a:t>
            </a:r>
          </a:p>
          <a:p>
            <a:pPr algn="l" rtl="0">
              <a:buFont typeface="Wingdings" panose="05000000000000000000" pitchFamily="2" charset="2"/>
              <a:buChar char="Ø"/>
            </a:pPr>
            <a:r>
              <a:rPr lang="az" b="0" i="0" u="none" baseline="0"/>
              <a:t>Qısa təlimat verin </a:t>
            </a:r>
          </a:p>
          <a:p>
            <a:pPr algn="l" rtl="0">
              <a:buFont typeface="Wingdings" panose="05000000000000000000" pitchFamily="2" charset="2"/>
              <a:buChar char="Ø"/>
            </a:pPr>
            <a:r>
              <a:rPr lang="az" b="0" i="0" u="none" baseline="0"/>
              <a:t>Alət və avadanlıqları təchiz edin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518A8C10-BE7A-48EE-979C-FFDB8CC22A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39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Kənardan dəvət edilən şahid-konsultantlar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endParaRPr lang="az" dirty="0">
              <a:ea typeface="Verdana" panose="020B0604030504040204" pitchFamily="34" charset="0"/>
            </a:endParaRPr>
          </a:p>
          <a:p>
            <a:pPr algn="l" rtl="0">
              <a:buFont typeface="Wingdings" panose="05000000000000000000" pitchFamily="2" charset="2"/>
              <a:buChar char="Ø"/>
            </a:pPr>
            <a:r>
              <a:rPr lang="az" b="0" i="0" u="none" baseline="0">
                <a:ea typeface="Verdana" panose="020B0604030504040204" pitchFamily="34" charset="0"/>
              </a:rPr>
              <a:t>Bacarıqlar komplekti</a:t>
            </a:r>
          </a:p>
          <a:p>
            <a:pPr algn="l" rtl="0">
              <a:buFont typeface="Wingdings" panose="05000000000000000000" pitchFamily="2" charset="2"/>
              <a:buChar char="Ø"/>
            </a:pPr>
            <a:r>
              <a:rPr lang="az" b="0" i="0" u="none" baseline="0">
                <a:ea typeface="Verdana" panose="020B0604030504040204" pitchFamily="34" charset="0"/>
              </a:rPr>
              <a:t>Mütəxəssis təcrübəsi</a:t>
            </a:r>
          </a:p>
          <a:p>
            <a:pPr algn="l" rtl="0">
              <a:buFont typeface="Wingdings" panose="05000000000000000000" pitchFamily="2" charset="2"/>
              <a:buChar char="Ø"/>
            </a:pPr>
            <a:r>
              <a:rPr lang="az" b="0" i="0" u="none" baseline="0">
                <a:ea typeface="Verdana" panose="020B0604030504040204" pitchFamily="34" charset="0"/>
              </a:rPr>
              <a:t>Təhqiqat barədə bilik</a:t>
            </a:r>
          </a:p>
          <a:p>
            <a:pPr algn="l" rtl="0">
              <a:buFont typeface="Wingdings" panose="05000000000000000000" pitchFamily="2" charset="2"/>
              <a:buChar char="Ø"/>
            </a:pPr>
            <a:r>
              <a:rPr lang="az" b="0" i="0" u="none" baseline="0">
                <a:ea typeface="Verdana" panose="020B0604030504040204" pitchFamily="34" charset="0"/>
              </a:rPr>
              <a:t>Kontekst bilgisi</a:t>
            </a:r>
          </a:p>
          <a:p>
            <a:pPr algn="l" rtl="0">
              <a:buFont typeface="Wingdings" panose="05000000000000000000" pitchFamily="2" charset="2"/>
              <a:buChar char="Ø"/>
            </a:pPr>
            <a:r>
              <a:rPr lang="az" b="0" i="0" u="none" baseline="0">
                <a:ea typeface="Verdana" panose="020B0604030504040204" pitchFamily="34" charset="0"/>
              </a:rPr>
              <a:t>Hüquqi bilik</a:t>
            </a:r>
          </a:p>
          <a:p>
            <a:pPr algn="l" rtl="0">
              <a:buFont typeface="Wingdings" panose="05000000000000000000" pitchFamily="2" charset="2"/>
              <a:buChar char="Ø"/>
            </a:pPr>
            <a:r>
              <a:rPr lang="az" b="0" i="0" u="none" baseline="0">
                <a:ea typeface="Verdana" panose="020B0604030504040204" pitchFamily="34" charset="0"/>
              </a:rPr>
              <a:t>Kommunikasiya bacarıqları</a:t>
            </a:r>
            <a:endParaRPr lang="az" dirty="0"/>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234C2191-3A3C-4164-A06C-4497C7B09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74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yerinə aparılmalı olanlar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algn="l" rtl="0"/>
            <a:r>
              <a:rPr lang="az" sz="2400" b="0" i="0" u="none" baseline="0" dirty="0">
                <a:ea typeface="Verdana" panose="020B0604030504040204" pitchFamily="34" charset="0"/>
              </a:rPr>
              <a:t>Alət və avadanlıqlar</a:t>
            </a:r>
          </a:p>
          <a:p>
            <a:pPr lvl="1" algn="l" rtl="0"/>
            <a:r>
              <a:rPr lang="az" sz="2400" b="0" i="0" u="none" baseline="0" dirty="0"/>
              <a:t>Nəyin tələb olunduğunu </a:t>
            </a:r>
            <a:r>
              <a:rPr lang="az" sz="2400" b="0" i="0" u="none" baseline="0" dirty="0">
                <a:ea typeface="Verdana" panose="020B0604030504040204" pitchFamily="34" charset="0"/>
              </a:rPr>
              <a:t>texnologiyadakı dəyişikliklər diktə edəcək</a:t>
            </a:r>
          </a:p>
          <a:p>
            <a:pPr lvl="1" algn="l" rtl="0"/>
            <a:r>
              <a:rPr lang="az" sz="2400" b="0" i="0" u="none" baseline="0" dirty="0"/>
              <a:t>əlcək</a:t>
            </a:r>
          </a:p>
          <a:p>
            <a:pPr algn="l" rtl="0"/>
            <a:r>
              <a:rPr lang="az" sz="2400" b="0" i="0" u="none" baseline="0" dirty="0">
                <a:ea typeface="Verdana" panose="020B0604030504040204" pitchFamily="34" charset="0"/>
              </a:rPr>
              <a:t>Müvafiq axtarış sənədləri</a:t>
            </a:r>
          </a:p>
          <a:p>
            <a:pPr lvl="1" algn="l" rtl="0"/>
            <a:r>
              <a:rPr lang="az" sz="2400" b="0" i="0" u="none" baseline="0" dirty="0">
                <a:ea typeface="Verdana" panose="020B0604030504040204" pitchFamily="34" charset="0"/>
              </a:rPr>
              <a:t>qeydlər, etiketlər, lentlər, yarlıqları, formalar, əlcəklər və s.</a:t>
            </a:r>
          </a:p>
          <a:p>
            <a:pPr algn="l" rtl="0"/>
            <a:r>
              <a:rPr lang="az" sz="2400" b="0" i="0" u="none" baseline="0" dirty="0">
                <a:ea typeface="Verdana" panose="020B0604030504040204" pitchFamily="34" charset="0"/>
              </a:rPr>
              <a:t>Kamera (foto və video)</a:t>
            </a:r>
          </a:p>
          <a:p>
            <a:pPr algn="l" rtl="0"/>
            <a:r>
              <a:rPr lang="az" sz="2400" b="0" i="0" u="none" baseline="0" dirty="0">
                <a:ea typeface="Verdana" panose="020B0604030504040204" pitchFamily="34" charset="0"/>
              </a:rPr>
              <a:t>Qutular, çantalar, qabarcıqlı plyonka, kabellər üçün bağlar və sübutlar üçün paketlər</a:t>
            </a:r>
          </a:p>
          <a:p>
            <a:pPr lvl="1" algn="l" rtl="0"/>
            <a:r>
              <a:rPr lang="az" sz="2400" b="0" i="0" u="none" baseline="0" dirty="0">
                <a:ea typeface="Verdana" panose="020B0604030504040204" pitchFamily="34" charset="0"/>
              </a:rPr>
              <a:t>Ekranlayıcı çantalar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B192569C-EA32-44DF-8087-FB6EE3172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651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yerinə aparılmalı olanlar (Avadanlıqlar aktiv vəziyyətdə olduqda)</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endParaRPr lang="az" dirty="0">
              <a:ea typeface="Verdana" panose="020B0604030504040204" pitchFamily="34" charset="0"/>
            </a:endParaRPr>
          </a:p>
          <a:p>
            <a:pPr algn="l" rtl="0"/>
            <a:r>
              <a:rPr lang="az" b="0" i="0" u="none" baseline="0">
                <a:ea typeface="Verdana" panose="020B0604030504040204" pitchFamily="34" charset="0"/>
              </a:rPr>
              <a:t>Noutbuk (standart məhkəmə ekspertizası alətləri ilə birlikdə)</a:t>
            </a:r>
          </a:p>
          <a:p>
            <a:pPr algn="l" rtl="0"/>
            <a:r>
              <a:rPr lang="az" b="0" i="0" u="none" baseline="0">
                <a:ea typeface="Verdana" panose="020B0604030504040204" pitchFamily="34" charset="0"/>
              </a:rPr>
              <a:t>Şəbəkə kabelləri</a:t>
            </a:r>
          </a:p>
          <a:p>
            <a:pPr algn="l" rtl="0"/>
            <a:r>
              <a:rPr lang="az" b="0" i="0" u="none" baseline="0">
                <a:ea typeface="Verdana" panose="020B0604030504040204" pitchFamily="34" charset="0"/>
              </a:rPr>
              <a:t>Sərt disklər (yüksək tutumlu)</a:t>
            </a:r>
          </a:p>
          <a:p>
            <a:pPr algn="l" rtl="0"/>
            <a:r>
              <a:rPr lang="az" b="0" i="0" u="none" baseline="0">
                <a:ea typeface="Verdana" panose="020B0604030504040204" pitchFamily="34" charset="0"/>
              </a:rPr>
              <a:t>Yazı bloklayıcı avadanlıqlar</a:t>
            </a:r>
          </a:p>
          <a:p>
            <a:pPr algn="l" rtl="0"/>
            <a:r>
              <a:rPr lang="az" b="0" i="0" u="none" baseline="0">
                <a:ea typeface="Verdana" panose="020B0604030504040204" pitchFamily="34" charset="0"/>
              </a:rPr>
              <a:t>Ekspertiza üçün yükləyici vasitələr (DVD/USB)</a:t>
            </a:r>
          </a:p>
          <a:p>
            <a:pPr algn="l" rtl="0"/>
            <a:r>
              <a:rPr lang="az" b="0" i="0" u="none" baseline="0">
                <a:ea typeface="Verdana" panose="020B0604030504040204" pitchFamily="34" charset="0"/>
              </a:rPr>
              <a:t>Aktiv verilənlər üçün alətər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14B2575E-77A9-4789-A6D9-1B831D07C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8540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yerinin təhlükəsizliyinin təmin edilməsi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3581400"/>
            <a:ext cx="8640960" cy="2871936"/>
          </a:xfrm>
        </p:spPr>
        <p:txBody>
          <a:bodyPr/>
          <a:lstStyle/>
          <a:p>
            <a:pPr algn="l" rtl="0"/>
            <a:r>
              <a:rPr lang="az" b="0" i="0" u="none" baseline="0">
                <a:ea typeface="Verdana" panose="020B0604030504040204" pitchFamily="34" charset="0"/>
              </a:rPr>
              <a:t>İnsanların təhlükəsizliyi</a:t>
            </a:r>
          </a:p>
          <a:p>
            <a:pPr algn="l" rtl="0"/>
            <a:r>
              <a:rPr lang="az" b="0" i="0" u="none" baseline="0">
                <a:ea typeface="Verdana" panose="020B0604030504040204" pitchFamily="34" charset="0"/>
              </a:rPr>
              <a:t>Sübutların toxunulmazlığı</a:t>
            </a:r>
          </a:p>
          <a:p>
            <a:pPr lvl="1" algn="l" rtl="0"/>
            <a:r>
              <a:rPr lang="az" b="0" i="0" u="none" baseline="0">
                <a:ea typeface="Verdana" panose="020B0604030504040204" pitchFamily="34" charset="0"/>
              </a:rPr>
              <a:t>Elektron sübut asanlıqla dəyişdirilə, silinə və ya məhv edilə bilər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4" descr="C:\Users\User\Dropbox\COE - Personal\Session 1.3.3 Search and Seizure\Photos\stop.jpg">
            <a:extLst>
              <a:ext uri="{FF2B5EF4-FFF2-40B4-BE49-F238E27FC236}">
                <a16:creationId xmlns:a16="http://schemas.microsoft.com/office/drawing/2014/main" xmlns="" id="{6CA17B8C-48B8-4E6C-9176-DC1BD0A16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349" y="1340683"/>
            <a:ext cx="1983301" cy="19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78821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yerinin təhlükəsizliyinin təmin edilməsi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algn="l" rtl="0"/>
            <a:r>
              <a:rPr lang="az" sz="2400" b="0" i="0" u="none" baseline="0" dirty="0">
                <a:ea typeface="Verdana" panose="020B0604030504040204" pitchFamily="34" charset="0"/>
              </a:rPr>
              <a:t>Yurisdiksiya siyasətinə riayət edin</a:t>
            </a:r>
          </a:p>
          <a:p>
            <a:pPr algn="l" rtl="0"/>
            <a:r>
              <a:rPr lang="az" sz="2400" b="0" i="0" u="none" baseline="0" dirty="0">
                <a:ea typeface="Verdana" panose="020B0604030504040204" pitchFamily="34" charset="0"/>
              </a:rPr>
              <a:t>İnsanları </a:t>
            </a:r>
          </a:p>
          <a:p>
            <a:pPr lvl="1" algn="l" rtl="0"/>
            <a:r>
              <a:rPr lang="az" sz="2400" b="0" i="0" u="none" baseline="0" dirty="0">
                <a:ea typeface="Verdana" panose="020B0604030504040204" pitchFamily="34" charset="0"/>
              </a:rPr>
              <a:t>kompüterlərdən və qurğulardan uzaqlaşdırın</a:t>
            </a:r>
          </a:p>
          <a:p>
            <a:pPr algn="l" rtl="0"/>
            <a:r>
              <a:rPr lang="az" sz="2400" b="0" i="0" u="none" baseline="0" dirty="0">
                <a:ea typeface="Verdana" panose="020B0604030504040204" pitchFamily="34" charset="0"/>
              </a:rPr>
              <a:t>Qurğuların təhlükəsizliyini təmin edin (fərdi və daşına bilənlər daxil olmaqla)</a:t>
            </a:r>
          </a:p>
          <a:p>
            <a:pPr algn="l" rtl="0"/>
            <a:r>
              <a:rPr lang="az" sz="2400" b="0" i="0" u="none" baseline="0" dirty="0">
                <a:ea typeface="Verdana" panose="020B0604030504040204" pitchFamily="34" charset="0"/>
              </a:rPr>
              <a:t>Səlahiyyəti olmayan şəxslərin yardımlarını rədd edin</a:t>
            </a:r>
          </a:p>
          <a:p>
            <a:pPr algn="l" rtl="0"/>
            <a:r>
              <a:rPr lang="az" sz="2400" b="0" i="0" u="none" baseline="0" dirty="0">
                <a:ea typeface="Verdana" panose="020B0604030504040204" pitchFamily="34" charset="0"/>
              </a:rPr>
              <a:t>Sönülü kompüteri işə salmayın</a:t>
            </a:r>
          </a:p>
          <a:p>
            <a:pPr algn="l" rtl="0"/>
            <a:r>
              <a:rPr lang="az" sz="2400" b="0" i="0" u="none" baseline="0" dirty="0">
                <a:ea typeface="Verdana" panose="020B0604030504040204" pitchFamily="34" charset="0"/>
              </a:rPr>
              <a:t>Cihazın statusunu yoxlayın</a:t>
            </a:r>
          </a:p>
          <a:p>
            <a:pPr algn="l" rtl="0"/>
            <a:r>
              <a:rPr lang="az" sz="2400" b="0" i="0" u="none" baseline="0" dirty="0">
                <a:ea typeface="Verdana" panose="020B0604030504040204" pitchFamily="34" charset="0"/>
              </a:rPr>
              <a:t>Dəyişkən verilənləri qoruyun</a:t>
            </a:r>
          </a:p>
          <a:p>
            <a:pPr algn="l" rtl="0"/>
            <a:r>
              <a:rPr lang="az" sz="2400" b="0" i="0" u="none" baseline="0" dirty="0">
                <a:ea typeface="Verdana" panose="020B0604030504040204" pitchFamily="34" charset="0"/>
              </a:rPr>
              <a:t>Götürülməli və saxlanmalı olan qurğuları müəyyən edin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419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yerinin təhlükəsizliyinin təmin edilməsi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endParaRPr lang="az" dirty="0">
              <a:ea typeface="Verdana" panose="020B0604030504040204" pitchFamily="34" charset="0"/>
            </a:endParaRPr>
          </a:p>
          <a:p>
            <a:pPr algn="l" rtl="0"/>
            <a:r>
              <a:rPr lang="az" b="0" i="0" u="none" baseline="0">
                <a:ea typeface="Verdana" panose="020B0604030504040204" pitchFamily="34" charset="0"/>
              </a:rPr>
              <a:t>Elektron sübut və məhkəmə-tibbi ekspertizası sübutlarının prioritet sırasını müəyyən edin</a:t>
            </a:r>
          </a:p>
          <a:p>
            <a:pPr algn="l" rtl="0"/>
            <a:r>
              <a:rPr lang="az" b="0" i="0" u="none" baseline="0">
                <a:ea typeface="Verdana" panose="020B0604030504040204" pitchFamily="34" charset="0"/>
              </a:rPr>
              <a:t>Başqa elektron olmayan materialları axtarın</a:t>
            </a:r>
          </a:p>
          <a:p>
            <a:pPr lvl="1" algn="l" rtl="0"/>
            <a:r>
              <a:rPr lang="az" b="0" i="0" u="none" baseline="0">
                <a:ea typeface="Verdana" panose="020B0604030504040204" pitchFamily="34" charset="0"/>
              </a:rPr>
              <a:t>Parollar, qeydlər, təlimat kitabçaları, çap olunmuş materiallar, fotoşəkillər</a:t>
            </a:r>
          </a:p>
          <a:p>
            <a:pPr algn="l" rtl="0"/>
            <a:r>
              <a:rPr lang="az" b="0" i="0" u="none" baseline="0">
                <a:ea typeface="Verdana" panose="020B0604030504040204" pitchFamily="34" charset="0"/>
              </a:rPr>
              <a:t>Yerində foto/video (bütün təfərrüatları ilə)</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477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5290" y="1437230"/>
            <a:ext cx="7886700" cy="4351338"/>
          </a:xfrm>
        </p:spPr>
        <p:txBody>
          <a:bodyPr>
            <a:normAutofit fontScale="70000" lnSpcReduction="20000"/>
          </a:bodyPr>
          <a:lstStyle/>
          <a:p>
            <a:pPr marL="0" lvl="0" indent="0" algn="l" rtl="0" eaLnBrk="0" fontAlgn="base" hangingPunct="0">
              <a:lnSpc>
                <a:spcPct val="100000"/>
              </a:lnSpc>
              <a:spcBef>
                <a:spcPct val="20000"/>
              </a:spcBef>
              <a:spcAft>
                <a:spcPct val="0"/>
              </a:spcAft>
              <a:buNone/>
            </a:pPr>
            <a:r>
              <a:rPr lang="az" sz="3200" b="1" i="0" u="none" baseline="0" dirty="0">
                <a:solidFill>
                  <a:prstClr val="black"/>
                </a:solidFill>
                <a:latin typeface="Calibri"/>
                <a:ea typeface="Verdana" panose="020B0604030504040204" pitchFamily="34" charset="0"/>
              </a:rPr>
              <a:t>Sessiyanın sonunda nümayəndələr aşağıdakıları bacaracaqlar:</a:t>
            </a:r>
          </a:p>
          <a:p>
            <a:pPr marL="0" lvl="0" indent="0" algn="l" rtl="0" eaLnBrk="0" fontAlgn="base" hangingPunct="0">
              <a:lnSpc>
                <a:spcPct val="100000"/>
              </a:lnSpc>
              <a:spcBef>
                <a:spcPct val="20000"/>
              </a:spcBef>
              <a:spcAft>
                <a:spcPct val="0"/>
              </a:spcAft>
              <a:buNone/>
            </a:pPr>
            <a:endParaRPr lang="az" sz="3200" dirty="0">
              <a:solidFill>
                <a:prstClr val="black"/>
              </a:solidFill>
              <a:latin typeface="Calibri"/>
              <a:ea typeface="Verdana" panose="020B0604030504040204" pitchFamily="34" charset="0"/>
            </a:endParaRP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Elektron sübutun müxtəlif növlərini müzakirə etmək</a:t>
            </a: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AŞ Elektron sübut bələdçisinin əsas məqamlarının, xüsusilə verilənlərin götürülməsi və idarə edilməsi ilə bağlı məqamların icmalını vermək</a:t>
            </a: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Kompüter işlək və ya sönülü vəziyyətdə olarkən aparılan kompüter texniki ekspertizası, eləcə də "bulud texnologiyasına əsaslanan" ekspertizanın fərqli çətinliklərini müəyyənləşdirmək</a:t>
            </a: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Elektron sübutun qəbuledilənliyini müzakirə etmək</a:t>
            </a: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Kompüter-texniki ekspertizasını ənənəvi məhkəmə ekspertizası ilə müqayisə etmək</a:t>
            </a:r>
          </a:p>
          <a:p>
            <a:pPr marL="342900" lvl="0" indent="-342900" algn="just" rtl="0" eaLnBrk="0" fontAlgn="base" hangingPunct="0">
              <a:lnSpc>
                <a:spcPct val="100000"/>
              </a:lnSpc>
              <a:spcBef>
                <a:spcPct val="20000"/>
              </a:spcBef>
              <a:spcAft>
                <a:spcPct val="0"/>
              </a:spcAft>
            </a:pPr>
            <a:r>
              <a:rPr lang="az" b="0" i="0" u="none" baseline="0" dirty="0">
                <a:solidFill>
                  <a:prstClr val="black"/>
                </a:solidFill>
                <a:latin typeface="Calibri"/>
                <a:ea typeface="Verdana" panose="020B0604030504040204" pitchFamily="34" charset="0"/>
              </a:rPr>
              <a:t>Kompüter-texniki ekspertizasının dörd əsas mərhələsini müəyyən etmək</a:t>
            </a:r>
          </a:p>
          <a:p>
            <a:pPr marL="0" indent="0" algn="l" rtl="0">
              <a:buNone/>
            </a:pPr>
            <a:endParaRPr lang="az" dirty="0"/>
          </a:p>
        </p:txBody>
      </p:sp>
      <p:sp>
        <p:nvSpPr>
          <p:cNvPr id="3" name="Slide Number Placeholder 2"/>
          <p:cNvSpPr>
            <a:spLocks noGrp="1"/>
          </p:cNvSpPr>
          <p:nvPr>
            <p:ph type="sldNum" sz="quarter" idx="10"/>
          </p:nvPr>
        </p:nvSpPr>
        <p:spPr/>
        <p:txBody>
          <a:bodyPr/>
          <a:lstStyle/>
          <a:p>
            <a:pPr algn="r" rtl="0"/>
            <a:fld id="{49C04F3A-82BD-4011-AADB-1F79FD7DF4BC}" type="slidenum">
              <a:rPr/>
              <a:pPr/>
              <a:t>4</a:t>
            </a:fld>
            <a:endParaRPr lang="az" dirty="0"/>
          </a:p>
        </p:txBody>
      </p:sp>
      <p:sp>
        <p:nvSpPr>
          <p:cNvPr id="4" name="Text Placeholder 3"/>
          <p:cNvSpPr>
            <a:spLocks noGrp="1"/>
          </p:cNvSpPr>
          <p:nvPr>
            <p:ph type="body" sz="quarter" idx="11"/>
          </p:nvPr>
        </p:nvSpPr>
        <p:spPr/>
        <p:txBody>
          <a:bodyPr/>
          <a:lstStyle/>
          <a:p>
            <a:endParaRPr lang="az" dirty="0">
              <a:latin typeface="Verdana" charset="0"/>
              <a:cs typeface="Verdana" charset="0"/>
            </a:endParaRPr>
          </a:p>
          <a:p>
            <a:pPr algn="r" rtl="0"/>
            <a:r>
              <a:rPr lang="az" b="0" i="0" u="none" baseline="0">
                <a:latin typeface="Verdana" charset="0"/>
                <a:cs typeface="Verdana" charset="0"/>
              </a:rPr>
              <a:t>Sessiyanın məqsədləri</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yerinin sənədləşdirilməsi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algn="l" rtl="0"/>
            <a:r>
              <a:rPr lang="az" sz="2400" b="0" i="0" u="none" baseline="0" dirty="0">
                <a:ea typeface="Verdana" panose="020B0604030504040204" pitchFamily="34" charset="0"/>
              </a:rPr>
              <a:t>Plan cızın</a:t>
            </a:r>
          </a:p>
          <a:p>
            <a:pPr algn="l" rtl="0"/>
            <a:r>
              <a:rPr lang="az" sz="2400" b="0" i="0" u="none" baseline="0" dirty="0">
                <a:ea typeface="Verdana" panose="020B0604030504040204" pitchFamily="34" charset="0"/>
              </a:rPr>
              <a:t>Hadisə yerinin bütövlükdə fotoşəklini çəkin/qeyd edin</a:t>
            </a:r>
          </a:p>
          <a:p>
            <a:pPr lvl="1" algn="l" rtl="0"/>
            <a:r>
              <a:rPr lang="az" sz="2400" b="0" i="0" u="none" baseline="0" dirty="0">
                <a:ea typeface="Verdana" panose="020B0604030504040204" pitchFamily="34" charset="0"/>
              </a:rPr>
              <a:t>İstinad üçün qurğuların konkret fotoşəkilləri </a:t>
            </a:r>
          </a:p>
          <a:p>
            <a:pPr algn="l" rtl="0"/>
            <a:r>
              <a:rPr lang="az" sz="2400" b="0" i="0" u="none" baseline="0" dirty="0">
                <a:ea typeface="Verdana" panose="020B0604030504040204" pitchFamily="34" charset="0"/>
              </a:rPr>
              <a:t>Bütün qurğuları qeyd edin – qidalanma statusu ilə birlikdə</a:t>
            </a:r>
          </a:p>
          <a:p>
            <a:pPr algn="l" rtl="0"/>
            <a:r>
              <a:rPr lang="az" sz="2400" b="0" i="0" u="none" baseline="0" dirty="0">
                <a:ea typeface="Verdana" panose="020B0604030504040204" pitchFamily="34" charset="0"/>
              </a:rPr>
              <a:t>Bağlantıları və portları etiketləyin</a:t>
            </a:r>
          </a:p>
          <a:p>
            <a:pPr algn="l" rtl="0"/>
            <a:r>
              <a:rPr lang="az" sz="2400" b="0" i="0" u="none" baseline="0" dirty="0">
                <a:ea typeface="Verdana" panose="020B0604030504040204" pitchFamily="34" charset="0"/>
              </a:rPr>
              <a:t>Ekranın vəziyyəti – işlək vəziyyətdədirsə (foto çəkin və qeyd edin)</a:t>
            </a:r>
          </a:p>
          <a:p>
            <a:pPr algn="l" rtl="0"/>
            <a:r>
              <a:rPr lang="az" sz="2400" b="0" i="0" u="none" baseline="0" dirty="0">
                <a:ea typeface="Verdana" panose="020B0604030504040204" pitchFamily="34" charset="0"/>
              </a:rPr>
              <a:t>Atılan bütün addımlar sənədləşdirilməlidir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2" descr="C:\Users\Lemon\Desktop\BackUp\COE Training\Photos\documenting.jpg">
            <a:extLst>
              <a:ext uri="{FF2B5EF4-FFF2-40B4-BE49-F238E27FC236}">
                <a16:creationId xmlns:a16="http://schemas.microsoft.com/office/drawing/2014/main" xmlns="" id="{BFAD447E-C8E8-4C84-9BB1-AABC667DF3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96" b="18363"/>
          <a:stretch/>
        </p:blipFill>
        <p:spPr bwMode="auto">
          <a:xfrm>
            <a:off x="7308304" y="5327767"/>
            <a:ext cx="1763688" cy="119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6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İnsanlar/Müsahibələr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algn="l" rtl="0"/>
            <a:r>
              <a:rPr lang="az" b="0" i="0" u="none" baseline="0">
                <a:ea typeface="Verdana" panose="020B0604030504040204" pitchFamily="34" charset="0"/>
              </a:rPr>
              <a:t>Milli qanunvericiliyə/siyasətlərə uyğun olaraq</a:t>
            </a:r>
          </a:p>
          <a:p>
            <a:pPr algn="l" rtl="0"/>
            <a:r>
              <a:rPr lang="az" b="0" i="0" u="none" baseline="0">
                <a:ea typeface="Verdana" panose="020B0604030504040204" pitchFamily="34" charset="0"/>
              </a:rPr>
              <a:t>Hadisə yerindəki insanları müəyyən edin</a:t>
            </a:r>
          </a:p>
          <a:p>
            <a:pPr lvl="1" algn="l" rtl="0">
              <a:buFont typeface="Wingdings" panose="05000000000000000000" pitchFamily="2" charset="2"/>
              <a:buChar char="Ø"/>
            </a:pPr>
            <a:r>
              <a:rPr lang="az" b="0" i="0" u="none" baseline="0">
                <a:ea typeface="Verdana" panose="020B0604030504040204" pitchFamily="34" charset="0"/>
              </a:rPr>
              <a:t>təfərrüatları, giriş vaxtını və s. qeyd edin</a:t>
            </a:r>
          </a:p>
          <a:p>
            <a:pPr algn="l" rtl="0"/>
            <a:r>
              <a:rPr lang="az" b="0" i="0" u="none" baseline="0">
                <a:ea typeface="Verdana" panose="020B0604030504040204" pitchFamily="34" charset="0"/>
              </a:rPr>
              <a:t>Lazım ola bilər –</a:t>
            </a:r>
          </a:p>
          <a:p>
            <a:pPr lvl="1" algn="l" rtl="0">
              <a:buFont typeface="Wingdings" panose="05000000000000000000" pitchFamily="2" charset="2"/>
              <a:buChar char="Ø"/>
            </a:pPr>
            <a:r>
              <a:rPr lang="az" b="0" i="0" u="none" baseline="0">
                <a:ea typeface="Verdana" panose="020B0604030504040204" pitchFamily="34" charset="0"/>
              </a:rPr>
              <a:t>cihazın təyinatı, sahibi, istifadəçilər, istifadəçilərin adları, hesab məlumatları, sənədlər</a:t>
            </a:r>
          </a:p>
          <a:p>
            <a:pPr lvl="1" algn="l" rtl="0">
              <a:buFont typeface="Wingdings" panose="05000000000000000000" pitchFamily="2" charset="2"/>
              <a:buChar char="Ø"/>
            </a:pPr>
            <a:r>
              <a:rPr lang="az" b="0" i="0" u="none" baseline="0">
                <a:ea typeface="Verdana" panose="020B0604030504040204" pitchFamily="34" charset="0"/>
              </a:rPr>
              <a:t>parollar (cihazlar, serverlər, şifrləmə)</a:t>
            </a:r>
          </a:p>
          <a:p>
            <a:pPr lvl="1" algn="l" rtl="0">
              <a:buFont typeface="Wingdings" panose="05000000000000000000" pitchFamily="2" charset="2"/>
              <a:buChar char="Ø"/>
            </a:pPr>
            <a:r>
              <a:rPr lang="az" b="0" i="0" u="none" baseline="0">
                <a:ea typeface="Verdana" panose="020B0604030504040204" pitchFamily="34" charset="0"/>
              </a:rPr>
              <a:t>ərazidən kənar yaddaşla əlaqədar təfərrüatlar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D4C7EE2B-7305-4068-9639-0CCFF7BF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100" y="5733257"/>
            <a:ext cx="3779875" cy="787474"/>
          </a:xfrm>
          <a:prstGeom prst="rect">
            <a:avLst/>
          </a:prstGeom>
        </p:spPr>
      </p:pic>
    </p:spTree>
    <p:extLst>
      <p:ext uri="{BB962C8B-B14F-4D97-AF65-F5344CB8AC3E}">
        <p14:creationId xmlns:p14="http://schemas.microsoft.com/office/powerpoint/2010/main" val="37145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yerlərinə nümunələr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4" name="Grafik 13">
            <a:extLst>
              <a:ext uri="{FF2B5EF4-FFF2-40B4-BE49-F238E27FC236}">
                <a16:creationId xmlns:a16="http://schemas.microsoft.com/office/drawing/2014/main" xmlns="" id="{A96244F8-6C35-41B2-B555-FDA4C29BA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95" t="4359" r="1274" b="2637"/>
          <a:stretch>
            <a:fillRect/>
          </a:stretch>
        </p:blipFill>
        <p:spPr bwMode="auto">
          <a:xfrm>
            <a:off x="728700" y="1227266"/>
            <a:ext cx="7686600" cy="508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1424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Hadisə yerlərinə nümunələr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2" name="Grafik 335">
            <a:extLst>
              <a:ext uri="{FF2B5EF4-FFF2-40B4-BE49-F238E27FC236}">
                <a16:creationId xmlns:a16="http://schemas.microsoft.com/office/drawing/2014/main" xmlns="" id="{8500DED8-359E-4EC1-BDBC-FC33F61FC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1395994"/>
            <a:ext cx="7128792" cy="489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8088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Qurğularla iş</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482600"/>
            <a:ext cx="8640960" cy="5183335"/>
          </a:xfrm>
        </p:spPr>
        <p:txBody>
          <a:bodyPr/>
          <a:lstStyle/>
          <a:p>
            <a:pPr marL="0" indent="0" algn="l" rtl="0">
              <a:buNone/>
            </a:pPr>
            <a:endParaRPr lang="az" b="1" dirty="0">
              <a:solidFill>
                <a:srgbClr val="0070C0"/>
              </a:solidFill>
            </a:endParaRPr>
          </a:p>
          <a:p>
            <a:pPr marL="0" indent="0" algn="l" rtl="0">
              <a:buNone/>
            </a:pPr>
            <a:r>
              <a:rPr lang="az" b="1" i="0" u="none" baseline="0" dirty="0">
                <a:solidFill>
                  <a:srgbClr val="0070C0"/>
                </a:solidFill>
              </a:rPr>
              <a:t>A vəziyyəti – Kompüter SÖNÜLÜDÜR</a:t>
            </a:r>
          </a:p>
          <a:p>
            <a:pPr algn="l" rtl="0"/>
            <a:r>
              <a:rPr lang="az" b="0" i="0" u="none" baseline="0" dirty="0">
                <a:ea typeface="Verdana" panose="020B0604030504040204" pitchFamily="34" charset="0"/>
              </a:rPr>
              <a:t>Söndürməyin</a:t>
            </a:r>
          </a:p>
          <a:p>
            <a:pPr lvl="1" algn="l" rtl="0"/>
            <a:r>
              <a:rPr lang="az" b="0" i="0" u="none" baseline="0" dirty="0">
                <a:ea typeface="Verdana" panose="020B0604030504040204" pitchFamily="34" charset="0"/>
              </a:rPr>
              <a:t>Təhlükəsizliyini təmin edin, fotoşəklini çəkin, hissələrə ayırın</a:t>
            </a:r>
          </a:p>
          <a:p>
            <a:pPr algn="l" rtl="0"/>
            <a:r>
              <a:rPr lang="az" b="0" i="0" u="none" baseline="0" dirty="0">
                <a:ea typeface="Verdana" panose="020B0604030504040204" pitchFamily="34" charset="0"/>
              </a:rPr>
              <a:t>Söhbət portativ cihazdan gedirsə, həmçinin batareyanı çıxarın</a:t>
            </a:r>
          </a:p>
          <a:p>
            <a:pPr marL="0" indent="0" algn="ctr" rtl="0">
              <a:buNone/>
            </a:pPr>
            <a:endParaRPr lang="az" b="1" dirty="0">
              <a:ea typeface="Verdana" panose="020B0604030504040204" pitchFamily="34" charset="0"/>
            </a:endParaRPr>
          </a:p>
          <a:p>
            <a:pPr marL="0" indent="0" algn="ctr" rtl="0">
              <a:buNone/>
            </a:pPr>
            <a:r>
              <a:rPr lang="az" b="1" i="0" u="none" baseline="0" dirty="0">
                <a:ea typeface="Verdana" panose="020B0604030504040204" pitchFamily="34" charset="0"/>
              </a:rPr>
              <a:t>1-ci prinsipə riayət üçün ən böyük şans</a:t>
            </a:r>
          </a:p>
          <a:p>
            <a:pPr marL="0" indent="0" algn="ctr" rtl="0">
              <a:buNone/>
            </a:pPr>
            <a:endParaRPr lang="az" b="1" i="0" u="none" baseline="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7413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Qurğularla iş</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365761"/>
            <a:ext cx="8640960" cy="5183335"/>
          </a:xfrm>
        </p:spPr>
        <p:txBody>
          <a:bodyPr/>
          <a:lstStyle/>
          <a:p>
            <a:pPr marL="0" indent="0" algn="l" rtl="0">
              <a:buNone/>
            </a:pPr>
            <a:endParaRPr lang="az" b="1" dirty="0">
              <a:solidFill>
                <a:srgbClr val="0070C0"/>
              </a:solidFill>
            </a:endParaRPr>
          </a:p>
          <a:p>
            <a:pPr marL="0" indent="0" algn="l" rtl="0">
              <a:buNone/>
            </a:pPr>
            <a:r>
              <a:rPr lang="az" b="1" i="0" u="none" baseline="0" dirty="0">
                <a:solidFill>
                  <a:srgbClr val="0070C0"/>
                </a:solidFill>
              </a:rPr>
              <a:t>B vəziyyəti – Kompüter İŞLƏK vəziyyətdədir</a:t>
            </a:r>
          </a:p>
          <a:p>
            <a:pPr algn="l" rtl="0"/>
            <a:r>
              <a:rPr lang="az" b="0" i="0" u="none" baseline="0" dirty="0">
                <a:ea typeface="Verdana" panose="020B0604030504040204" pitchFamily="34" charset="0"/>
              </a:rPr>
              <a:t>Söndürməyin</a:t>
            </a:r>
          </a:p>
          <a:p>
            <a:pPr lvl="1" algn="l" rtl="0"/>
            <a:r>
              <a:rPr lang="az" b="0" i="0" u="none" baseline="0" dirty="0">
                <a:ea typeface="Verdana" panose="020B0604030504040204" pitchFamily="34" charset="0"/>
              </a:rPr>
              <a:t>Təhlükəsizliyi təmin edən, foto çəkin, qiymətləndirin</a:t>
            </a:r>
          </a:p>
          <a:p>
            <a:pPr algn="l" rtl="0"/>
            <a:r>
              <a:rPr lang="az" b="0" i="0" u="none" baseline="0" dirty="0">
                <a:ea typeface="Verdana" panose="020B0604030504040204" pitchFamily="34" charset="0"/>
              </a:rPr>
              <a:t>Mütəxəssisin müdaxiləsi</a:t>
            </a:r>
          </a:p>
          <a:p>
            <a:pPr algn="l" rtl="0"/>
            <a:r>
              <a:rPr lang="az" b="0" i="0" u="none" baseline="0" dirty="0">
                <a:ea typeface="Verdana" panose="020B0604030504040204" pitchFamily="34" charset="0"/>
              </a:rPr>
              <a:t>"Aktiv verilənlərin" toplanması haqqında düşünün</a:t>
            </a:r>
          </a:p>
          <a:p>
            <a:pPr marL="0" indent="0" algn="ctr" rtl="0">
              <a:buNone/>
            </a:pPr>
            <a:endParaRPr lang="az" b="1" dirty="0">
              <a:ea typeface="Verdana" panose="020B0604030504040204" pitchFamily="34" charset="0"/>
            </a:endParaRPr>
          </a:p>
          <a:p>
            <a:pPr marL="0" indent="0" algn="ctr" rtl="0">
              <a:buNone/>
            </a:pPr>
            <a:r>
              <a:rPr lang="az" b="1" i="0" u="none" baseline="0" dirty="0">
                <a:ea typeface="Verdana" panose="020B0604030504040204" pitchFamily="34" charset="0"/>
              </a:rPr>
              <a:t>1-ci prinsipə riayət üçün daha az şans</a:t>
            </a:r>
          </a:p>
          <a:p>
            <a:pPr marL="0" indent="0" algn="ctr" rtl="0">
              <a:buNone/>
            </a:pPr>
            <a:endParaRPr lang="az" b="1" i="0" u="none" baseline="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554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Qurğularla iş</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70240" y="774700"/>
            <a:ext cx="8640960" cy="5183335"/>
          </a:xfrm>
        </p:spPr>
        <p:txBody>
          <a:bodyPr/>
          <a:lstStyle/>
          <a:p>
            <a:pPr marL="0" indent="0" algn="l" rtl="0">
              <a:buNone/>
            </a:pPr>
            <a:endParaRPr lang="az" b="1" dirty="0">
              <a:solidFill>
                <a:srgbClr val="0070C0"/>
              </a:solidFill>
            </a:endParaRPr>
          </a:p>
          <a:p>
            <a:pPr marL="0" indent="0" algn="l" rtl="0">
              <a:buNone/>
            </a:pPr>
            <a:r>
              <a:rPr lang="az" b="1" i="0" u="none" baseline="0" dirty="0">
                <a:solidFill>
                  <a:srgbClr val="0070C0"/>
                </a:solidFill>
              </a:rPr>
              <a:t>C vəziyyəti – Təyin etmək mümkün deyil</a:t>
            </a:r>
          </a:p>
          <a:p>
            <a:pPr algn="l" rtl="0"/>
            <a:r>
              <a:rPr lang="az" b="0" i="0" u="none" baseline="0" dirty="0">
                <a:ea typeface="Verdana" panose="020B0604030504040204" pitchFamily="34" charset="0"/>
              </a:rPr>
              <a:t>Təsəvvür edin ki, SÖNÜLÜDÜR</a:t>
            </a:r>
          </a:p>
          <a:p>
            <a:pPr algn="l" rtl="0"/>
            <a:r>
              <a:rPr lang="az" b="0" i="0" u="none" baseline="0" dirty="0">
                <a:ea typeface="Verdana" panose="020B0604030504040204" pitchFamily="34" charset="0"/>
              </a:rPr>
              <a:t>Qida mənbəyindən ayırın</a:t>
            </a:r>
          </a:p>
          <a:p>
            <a:pPr lvl="1" algn="l" rtl="0"/>
            <a:r>
              <a:rPr lang="az" b="0" i="0" u="none" baseline="0" dirty="0">
                <a:ea typeface="Verdana" panose="020B0604030504040204" pitchFamily="34" charset="0"/>
              </a:rPr>
              <a:t>Təhlükəsizliyini təmin edin, fotoşəklini çəkin, hissələrə ayırın</a:t>
            </a:r>
          </a:p>
          <a:p>
            <a:pPr marL="0" indent="0" algn="l" rtl="0">
              <a:buNone/>
            </a:pPr>
            <a:endParaRPr lang="az" dirty="0">
              <a:ea typeface="Verdana" panose="020B0604030504040204" pitchFamily="34" charset="0"/>
            </a:endParaRPr>
          </a:p>
          <a:p>
            <a:pPr marL="0" indent="0" algn="ctr" rtl="0">
              <a:buNone/>
            </a:pPr>
            <a:r>
              <a:rPr lang="az" b="1" i="0" u="none" baseline="0" dirty="0">
                <a:ea typeface="Verdana" panose="020B0604030504040204" pitchFamily="34" charset="0"/>
              </a:rPr>
              <a:t>1-ci prinsipə riayət üçün müəyyən qədər şans</a:t>
            </a:r>
          </a:p>
          <a:p>
            <a:pPr marL="0" indent="0" algn="ctr" rtl="0">
              <a:buNone/>
            </a:pPr>
            <a:endParaRPr lang="az" b="1" i="0" u="none" baseline="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Bild 2">
            <a:extLst>
              <a:ext uri="{FF2B5EF4-FFF2-40B4-BE49-F238E27FC236}">
                <a16:creationId xmlns:a16="http://schemas.microsoft.com/office/drawing/2014/main"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34308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Şəbəkələr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l" rtl="0">
              <a:buNone/>
            </a:pPr>
            <a:r>
              <a:rPr lang="az" b="0" i="0" u="none" baseline="0">
                <a:ea typeface="Verdana" panose="020B0604030504040204" pitchFamily="34" charset="0"/>
              </a:rPr>
              <a:t>Mütəxəssislə əlaqə saxlayın</a:t>
            </a:r>
          </a:p>
          <a:p>
            <a:pPr marL="0" indent="0" algn="l" rtl="0">
              <a:buNone/>
            </a:pPr>
            <a:endParaRPr lang="az" dirty="0">
              <a:ea typeface="Verdana" panose="020B0604030504040204" pitchFamily="34" charset="0"/>
            </a:endParaRPr>
          </a:p>
          <a:p>
            <a:pPr lvl="1" algn="l" rtl="0">
              <a:buFont typeface="Wingdings" panose="05000000000000000000" pitchFamily="2" charset="2"/>
              <a:buChar char="Ø"/>
            </a:pPr>
            <a:r>
              <a:rPr lang="az" b="0" i="0" u="none" baseline="0">
                <a:ea typeface="Verdana" panose="020B0604030504040204" pitchFamily="34" charset="0"/>
              </a:rPr>
              <a:t>Çoxsaylı kompüterləri</a:t>
            </a:r>
          </a:p>
          <a:p>
            <a:pPr lvl="1" algn="l" rtl="0">
              <a:buFont typeface="Wingdings" panose="05000000000000000000" pitchFamily="2" charset="2"/>
              <a:buChar char="Ø"/>
            </a:pPr>
            <a:r>
              <a:rPr lang="az" b="0" i="0" u="none" baseline="0">
                <a:ea typeface="Verdana" panose="020B0604030504040204" pitchFamily="34" charset="0"/>
              </a:rPr>
              <a:t>Mərkəzi serveri</a:t>
            </a:r>
          </a:p>
          <a:p>
            <a:pPr lvl="1" algn="l" rtl="0">
              <a:buFont typeface="Wingdings" panose="05000000000000000000" pitchFamily="2" charset="2"/>
              <a:buChar char="Ø"/>
            </a:pPr>
            <a:r>
              <a:rPr lang="az" b="0" i="0" u="none" baseline="0">
                <a:ea typeface="Verdana" panose="020B0604030504040204" pitchFamily="34" charset="0"/>
              </a:rPr>
              <a:t>Kabelləri axtarın</a:t>
            </a:r>
          </a:p>
          <a:p>
            <a:pPr lvl="1" algn="l" rtl="0">
              <a:buFont typeface="Wingdings" panose="05000000000000000000" pitchFamily="2" charset="2"/>
              <a:buChar char="Ø"/>
            </a:pPr>
            <a:r>
              <a:rPr lang="az" b="0" i="0" u="none" baseline="0">
                <a:ea typeface="Verdana" panose="020B0604030504040204" pitchFamily="34" charset="0"/>
              </a:rPr>
              <a:t>Ruter</a:t>
            </a:r>
          </a:p>
          <a:p>
            <a:pPr lvl="1" algn="l" rtl="0">
              <a:buFont typeface="Wingdings" panose="05000000000000000000" pitchFamily="2" charset="2"/>
              <a:buChar char="Ø"/>
            </a:pPr>
            <a:r>
              <a:rPr lang="az" b="0" i="0" u="none" baseline="0">
                <a:ea typeface="Verdana" panose="020B0604030504040204" pitchFamily="34" charset="0"/>
              </a:rPr>
              <a:t>Başqa yerdə ola bilər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Grafik 337">
            <a:extLst>
              <a:ext uri="{FF2B5EF4-FFF2-40B4-BE49-F238E27FC236}">
                <a16:creationId xmlns:a16="http://schemas.microsoft.com/office/drawing/2014/main" xmlns="" id="{CA7596EB-6A12-4171-B308-0F64C2BEFA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76018" y="3276600"/>
            <a:ext cx="4860032" cy="3218786"/>
          </a:xfrm>
          <a:prstGeom prst="rect">
            <a:avLst/>
          </a:prstGeom>
          <a:noFill/>
          <a:ln>
            <a:noFill/>
          </a:ln>
        </p:spPr>
      </p:pic>
    </p:spTree>
    <p:extLst>
      <p:ext uri="{BB962C8B-B14F-4D97-AF65-F5344CB8AC3E}">
        <p14:creationId xmlns:p14="http://schemas.microsoft.com/office/powerpoint/2010/main" val="40595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Mobil/Smartfon/Planşetlər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73600" y="1404790"/>
            <a:ext cx="8640960" cy="5183335"/>
          </a:xfrm>
        </p:spPr>
        <p:txBody>
          <a:bodyPr/>
          <a:lstStyle/>
          <a:p>
            <a:pPr marL="0" indent="0" algn="l" rtl="0">
              <a:buNone/>
            </a:pPr>
            <a:r>
              <a:rPr lang="az" b="1" i="0" u="none" baseline="0" dirty="0">
                <a:solidFill>
                  <a:srgbClr val="0070C0"/>
                </a:solidFill>
              </a:rPr>
              <a:t>İŞLƏK vəziyyətdədirsə</a:t>
            </a:r>
          </a:p>
          <a:p>
            <a:pPr lvl="1" algn="l" rtl="0">
              <a:buFont typeface="Wingdings" panose="05000000000000000000" pitchFamily="2" charset="2"/>
              <a:buChar char="Ø"/>
            </a:pPr>
            <a:r>
              <a:rPr lang="az" b="0" i="0" u="none" baseline="0" dirty="0">
                <a:ea typeface="Verdana" panose="020B0604030504040204" pitchFamily="34" charset="0"/>
              </a:rPr>
              <a:t>Söndürməyin</a:t>
            </a:r>
          </a:p>
          <a:p>
            <a:pPr lvl="1" algn="l" rtl="0">
              <a:buFont typeface="Wingdings" panose="05000000000000000000" pitchFamily="2" charset="2"/>
              <a:buChar char="Ø"/>
            </a:pPr>
            <a:r>
              <a:rPr lang="az" b="0" i="0" u="none" baseline="0" dirty="0">
                <a:ea typeface="Verdana" panose="020B0604030504040204" pitchFamily="34" charset="0"/>
              </a:rPr>
              <a:t>Ekranın vəziyyətini sənədləşdirin</a:t>
            </a:r>
          </a:p>
          <a:p>
            <a:pPr lvl="1" algn="l" rtl="0">
              <a:buFont typeface="Wingdings" panose="05000000000000000000" pitchFamily="2" charset="2"/>
              <a:buChar char="Ø"/>
            </a:pPr>
            <a:r>
              <a:rPr lang="az" b="0" i="0" u="none" baseline="0" dirty="0">
                <a:ea typeface="Verdana" panose="020B0604030504040204" pitchFamily="34" charset="0"/>
              </a:rPr>
              <a:t>Ekranlayıcı çanta variantını nəzərə alın *</a:t>
            </a:r>
          </a:p>
          <a:p>
            <a:pPr lvl="1" algn="l" rtl="0">
              <a:buFont typeface="Wingdings" panose="05000000000000000000" pitchFamily="2" charset="2"/>
              <a:buChar char="Ø"/>
            </a:pPr>
            <a:r>
              <a:rPr lang="az" b="0" i="0" u="none" baseline="0" dirty="0">
                <a:ea typeface="Verdana" panose="020B0604030504040204" pitchFamily="34" charset="0"/>
              </a:rPr>
              <a:t>Uçuş rejiminə keçirin *</a:t>
            </a:r>
          </a:p>
          <a:p>
            <a:pPr lvl="1" algn="l" rtl="0">
              <a:buFont typeface="Wingdings" panose="05000000000000000000" pitchFamily="2" charset="2"/>
              <a:buChar char="Ø"/>
            </a:pPr>
            <a:r>
              <a:rPr lang="az" b="0" i="0" u="none" baseline="0" dirty="0">
                <a:ea typeface="Verdana" panose="020B0604030504040204" pitchFamily="34" charset="0"/>
              </a:rPr>
              <a:t>Enerji yükləmək barədə düşünün</a:t>
            </a:r>
          </a:p>
          <a:p>
            <a:pPr marL="57150" indent="0" algn="l" rtl="0">
              <a:buNone/>
            </a:pPr>
            <a:r>
              <a:rPr lang="az" b="1" i="0" u="none" baseline="0" dirty="0">
                <a:solidFill>
                  <a:srgbClr val="0070C0"/>
                </a:solidFill>
              </a:rPr>
              <a:t>SÖNÜLÜDÜRSƏ</a:t>
            </a:r>
          </a:p>
          <a:p>
            <a:pPr lvl="1" algn="l" rtl="0">
              <a:buFont typeface="Wingdings" panose="05000000000000000000" pitchFamily="2" charset="2"/>
              <a:buChar char="Ø"/>
            </a:pPr>
            <a:r>
              <a:rPr lang="az" b="0" i="0" u="none" baseline="0" dirty="0">
                <a:ea typeface="Verdana" panose="020B0604030504040204" pitchFamily="34" charset="0"/>
              </a:rPr>
              <a:t>İşə salmayın</a:t>
            </a:r>
          </a:p>
          <a:p>
            <a:pPr lvl="1" algn="l" rtl="0">
              <a:buFont typeface="Wingdings" panose="05000000000000000000" pitchFamily="2" charset="2"/>
              <a:buChar char="Ø"/>
            </a:pPr>
            <a:r>
              <a:rPr lang="az" b="0" i="0" u="none" baseline="0" dirty="0">
                <a:ea typeface="Verdana" panose="020B0604030504040204" pitchFamily="34" charset="0"/>
              </a:rPr>
              <a:t>Müsadirə </a:t>
            </a:r>
            <a:r>
              <a:rPr lang="az-Latn-AZ" b="0" i="0" u="none" baseline="0" dirty="0" smtClean="0">
                <a:ea typeface="Verdana" panose="020B0604030504040204" pitchFamily="34" charset="0"/>
              </a:rPr>
              <a:t>edin</a:t>
            </a:r>
            <a:r>
              <a:rPr lang="az" b="0" i="0" u="none" baseline="0" dirty="0" smtClean="0">
                <a:ea typeface="Verdana" panose="020B0604030504040204" pitchFamily="34" charset="0"/>
              </a:rPr>
              <a:t>, </a:t>
            </a:r>
            <a:r>
              <a:rPr lang="az" b="0" i="0" u="none" baseline="0" dirty="0">
                <a:ea typeface="Verdana" panose="020B0604030504040204" pitchFamily="34" charset="0"/>
              </a:rPr>
              <a:t>sənədləşdirin </a:t>
            </a:r>
            <a:r>
              <a:rPr lang="az" b="0" i="0" u="none" baseline="0" dirty="0" smtClean="0">
                <a:ea typeface="Verdana" panose="020B0604030504040204" pitchFamily="34" charset="0"/>
              </a:rPr>
              <a:t>və</a:t>
            </a:r>
            <a:endParaRPr lang="az-Latn-AZ" b="0" i="0" u="none" baseline="0" dirty="0" smtClean="0">
              <a:ea typeface="Verdana" panose="020B0604030504040204" pitchFamily="34" charset="0"/>
            </a:endParaRPr>
          </a:p>
          <a:p>
            <a:pPr marL="457200" lvl="1" indent="0" algn="l" rtl="0">
              <a:buNone/>
            </a:pPr>
            <a:r>
              <a:rPr lang="az" b="0" i="0" u="none" baseline="0" dirty="0" smtClean="0">
                <a:ea typeface="Verdana" panose="020B0604030504040204" pitchFamily="34" charset="0"/>
              </a:rPr>
              <a:t> </a:t>
            </a:r>
            <a:r>
              <a:rPr lang="az" b="0" i="0" u="none" baseline="0" dirty="0">
                <a:ea typeface="Verdana" panose="020B0604030504040204" pitchFamily="34" charset="0"/>
              </a:rPr>
              <a:t>təqdim edin</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118">
            <a:extLst>
              <a:ext uri="{FF2B5EF4-FFF2-40B4-BE49-F238E27FC236}">
                <a16:creationId xmlns:a16="http://schemas.microsoft.com/office/drawing/2014/main" xmlns="" id="{74EE88E1-4D82-423C-A5E5-B57CC487DC9C}"/>
              </a:ext>
            </a:extLst>
          </p:cNvPr>
          <p:cNvPicPr>
            <a:picLocks noChangeAspect="1"/>
          </p:cNvPicPr>
          <p:nvPr/>
        </p:nvPicPr>
        <p:blipFill>
          <a:blip r:embed="rId4"/>
          <a:stretch>
            <a:fillRect/>
          </a:stretch>
        </p:blipFill>
        <p:spPr>
          <a:xfrm>
            <a:off x="6714837" y="4299753"/>
            <a:ext cx="2177643" cy="1995566"/>
          </a:xfrm>
          <a:prstGeom prst="rect">
            <a:avLst/>
          </a:prstGeom>
          <a:effectLst/>
        </p:spPr>
      </p:pic>
      <p:pic>
        <p:nvPicPr>
          <p:cNvPr id="3074" name="Picture 2" descr="Opinion: Will Huawei smartphones become the new Lumias ...">
            <a:extLst>
              <a:ext uri="{FF2B5EF4-FFF2-40B4-BE49-F238E27FC236}">
                <a16:creationId xmlns:a16="http://schemas.microsoft.com/office/drawing/2014/main" xmlns="" id="{BBE885FE-1441-44F6-B93D-4816261CE9A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75" r="31888"/>
          <a:stretch/>
        </p:blipFill>
        <p:spPr bwMode="auto">
          <a:xfrm>
            <a:off x="5436096" y="1484784"/>
            <a:ext cx="1299754" cy="275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Mobil/Smartfon/Planşetlər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99120" y="1126977"/>
            <a:ext cx="8640960" cy="5183335"/>
          </a:xfrm>
        </p:spPr>
        <p:txBody>
          <a:bodyPr/>
          <a:lstStyle/>
          <a:p>
            <a:pPr marL="0" indent="0" algn="l" rtl="0">
              <a:buNone/>
            </a:pPr>
            <a:r>
              <a:rPr lang="az" sz="2400" b="1" i="0" u="none" baseline="0" dirty="0">
                <a:solidFill>
                  <a:srgbClr val="0070C0"/>
                </a:solidFill>
              </a:rPr>
              <a:t>Bəzi müşahidələr</a:t>
            </a:r>
          </a:p>
          <a:p>
            <a:pPr algn="l" rtl="0">
              <a:lnSpc>
                <a:spcPct val="250000"/>
              </a:lnSpc>
            </a:pPr>
            <a:r>
              <a:rPr lang="az" sz="2400" b="0" i="0" u="none" baseline="0" dirty="0">
                <a:ea typeface="Verdana" panose="020B0604030504040204" pitchFamily="34" charset="0"/>
              </a:rPr>
              <a:t>Ekranlayıcı çantalar</a:t>
            </a:r>
          </a:p>
          <a:p>
            <a:pPr algn="l" rtl="0">
              <a:lnSpc>
                <a:spcPct val="250000"/>
              </a:lnSpc>
            </a:pPr>
            <a:r>
              <a:rPr lang="az" sz="2400" b="0" i="0" u="none" baseline="0" dirty="0">
                <a:ea typeface="Verdana" panose="020B0604030504040204" pitchFamily="34" charset="0"/>
              </a:rPr>
              <a:t>Uçuş/təyyarə rejimi</a:t>
            </a:r>
          </a:p>
          <a:p>
            <a:endParaRPr lang="az-Latn-AZ" sz="2400" dirty="0" smtClean="0">
              <a:ea typeface="Verdana" panose="020B0604030504040204" pitchFamily="34" charset="0"/>
            </a:endParaRPr>
          </a:p>
          <a:p>
            <a:endParaRPr lang="az-Latn-AZ" sz="2400" dirty="0">
              <a:ea typeface="Verdana" panose="020B0604030504040204" pitchFamily="34" charset="0"/>
            </a:endParaRPr>
          </a:p>
          <a:p>
            <a:endParaRPr lang="az" sz="2400" dirty="0">
              <a:ea typeface="Verdana" panose="020B0604030504040204" pitchFamily="34" charset="0"/>
            </a:endParaRPr>
          </a:p>
          <a:p>
            <a:pPr lvl="1" algn="l" rtl="0">
              <a:buFont typeface="Wingdings" panose="05000000000000000000" pitchFamily="2" charset="2"/>
              <a:buChar char="Ø"/>
            </a:pPr>
            <a:r>
              <a:rPr lang="az" sz="2400" b="0" i="0" u="none" baseline="0" dirty="0">
                <a:ea typeface="Verdana" panose="020B0604030504040204" pitchFamily="34" charset="0"/>
              </a:rPr>
              <a:t>Cihazı açıq saxlamaq təhlükəsizliyi aşmaq üçün əlverişli ola bilər</a:t>
            </a:r>
          </a:p>
          <a:p>
            <a:pPr lvl="1" algn="l" rtl="0">
              <a:buFont typeface="Wingdings" panose="05000000000000000000" pitchFamily="2" charset="2"/>
              <a:buChar char="Ø"/>
            </a:pPr>
            <a:r>
              <a:rPr lang="az" sz="2400" b="0" i="0" u="none" baseline="0" dirty="0">
                <a:ea typeface="Verdana" panose="020B0604030504040204" pitchFamily="34" charset="0"/>
              </a:rPr>
              <a:t>Şəbəkə bağlantısı dəyişikliklərə/uzaqdan silinməyə imkan verə bilər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3074" name="Picture 2" descr="Opinion: Will Huawei smartphones become the new Lumias ...">
            <a:extLst>
              <a:ext uri="{FF2B5EF4-FFF2-40B4-BE49-F238E27FC236}">
                <a16:creationId xmlns:a16="http://schemas.microsoft.com/office/drawing/2014/main" xmlns="" id="{BBE885FE-1441-44F6-B93D-4816261CE9A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675" r="31888"/>
          <a:stretch/>
        </p:blipFill>
        <p:spPr bwMode="auto">
          <a:xfrm>
            <a:off x="7563986" y="1810671"/>
            <a:ext cx="787001" cy="1339765"/>
          </a:xfrm>
          <a:prstGeom prst="rect">
            <a:avLst/>
          </a:prstGeom>
          <a:noFill/>
          <a:extLst>
            <a:ext uri="{909E8E84-426E-40DD-AFC4-6F175D3DCCD1}">
              <a14:hiddenFill xmlns:a14="http://schemas.microsoft.com/office/drawing/2010/main">
                <a:solidFill>
                  <a:srgbClr val="FFFFFF"/>
                </a:solidFill>
              </a14:hiddenFill>
            </a:ext>
          </a:extLst>
        </p:spPr>
      </p:pic>
      <p:pic>
        <p:nvPicPr>
          <p:cNvPr id="36866" name="Picture 2" descr="Mission Darkness™ NeoLok Non-window Faraday Bag for Tablets – MOS ...">
            <a:extLst>
              <a:ext uri="{FF2B5EF4-FFF2-40B4-BE49-F238E27FC236}">
                <a16:creationId xmlns:a16="http://schemas.microsoft.com/office/drawing/2014/main" xmlns="" id="{8E80175B-6150-4033-A8BB-69D8758DF9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9" b="16573"/>
          <a:stretch/>
        </p:blipFill>
        <p:spPr bwMode="auto">
          <a:xfrm>
            <a:off x="3910012" y="2007037"/>
            <a:ext cx="2619375" cy="115212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6868" name="Picture 4" descr="Airplane mode no longer needed on European flights | TechRadar">
            <a:extLst>
              <a:ext uri="{FF2B5EF4-FFF2-40B4-BE49-F238E27FC236}">
                <a16:creationId xmlns:a16="http://schemas.microsoft.com/office/drawing/2014/main" xmlns="" id="{D4D4DC47-6FF0-4F88-9AE0-4357692AB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13535" y="3486834"/>
            <a:ext cx="2448272" cy="137647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1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az" sz="3200" b="1" i="0" u="none" baseline="0">
                <a:latin typeface="+mn-lt"/>
              </a:rPr>
              <a:t>"Elektron sübut" nədir?</a:t>
            </a:r>
            <a:endParaRPr lang="az" sz="3200" dirty="0">
              <a:latin typeface="+mn-lt"/>
            </a:endParaRPr>
          </a:p>
        </p:txBody>
      </p:sp>
      <p:sp>
        <p:nvSpPr>
          <p:cNvPr id="3" name="Text Placeholder 2"/>
          <p:cNvSpPr>
            <a:spLocks noGrp="1"/>
          </p:cNvSpPr>
          <p:nvPr>
            <p:ph type="body" idx="1"/>
          </p:nvPr>
        </p:nvSpPr>
        <p:spPr/>
        <p:txBody>
          <a:bodyPr/>
          <a:lstStyle/>
          <a:p>
            <a:pPr algn="l" rtl="0"/>
            <a:r>
              <a:rPr lang="az" b="0" i="0" u="none" baseline="0"/>
              <a:t>Rəqəmli və elektron sübut</a:t>
            </a:r>
          </a:p>
          <a:p>
            <a:endParaRPr lang="az" dirty="0"/>
          </a:p>
        </p:txBody>
      </p:sp>
      <p:sp>
        <p:nvSpPr>
          <p:cNvPr id="4" name="Slide Number Placeholder 3"/>
          <p:cNvSpPr>
            <a:spLocks noGrp="1"/>
          </p:cNvSpPr>
          <p:nvPr>
            <p:ph type="sldNum" sz="quarter" idx="10"/>
          </p:nvPr>
        </p:nvSpPr>
        <p:spPr/>
        <p:txBody>
          <a:bodyPr/>
          <a:lstStyle/>
          <a:p>
            <a:pPr algn="r" rtl="0"/>
            <a:fld id="{49C04F3A-82BD-4011-AADB-1F79FD7DF4BC}" type="slidenum">
              <a:rPr/>
              <a:pPr/>
              <a:t>5</a:t>
            </a:fld>
            <a:endParaRPr lang="az" dirty="0"/>
          </a:p>
        </p:txBody>
      </p:sp>
      <p:sp>
        <p:nvSpPr>
          <p:cNvPr id="5" name="Text Placeholder 4"/>
          <p:cNvSpPr>
            <a:spLocks noGrp="1"/>
          </p:cNvSpPr>
          <p:nvPr>
            <p:ph type="body" sz="quarter" idx="11"/>
          </p:nvPr>
        </p:nvSpPr>
        <p:spPr/>
        <p:txBody>
          <a:bodyPr>
            <a:normAutofit lnSpcReduction="10000"/>
          </a:bodyPr>
          <a:lstStyle/>
          <a:p>
            <a:endParaRPr lang="az" dirty="0">
              <a:latin typeface="Verdana" charset="0"/>
              <a:cs typeface="Verdana" charset="0"/>
            </a:endParaRPr>
          </a:p>
          <a:p>
            <a:pPr algn="r" rtl="0"/>
            <a:r>
              <a:rPr lang="az" b="0" i="0" u="none" baseline="0">
                <a:latin typeface="Verdana" charset="0"/>
                <a:cs typeface="Verdana" charset="0"/>
              </a:rPr>
              <a:t>Bölmə 1</a:t>
            </a:r>
            <a:endParaRPr lang="az" sz="2000" dirty="0">
              <a:latin typeface="Verdana" charset="0"/>
              <a:cs typeface="Verdana" charset="0"/>
            </a:endParaRPr>
          </a:p>
          <a:p>
            <a:endParaRPr lang="az"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AŞ axtarış/müsadirə diaqramı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58307A4D-9302-4D5C-90B7-6C4AA5ED3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4266" y="1196752"/>
            <a:ext cx="4250667" cy="5325328"/>
          </a:xfrm>
          <a:prstGeom prst="rect">
            <a:avLst/>
          </a:prstGeom>
        </p:spPr>
      </p:pic>
    </p:spTree>
    <p:extLst>
      <p:ext uri="{BB962C8B-B14F-4D97-AF65-F5344CB8AC3E}">
        <p14:creationId xmlns:p14="http://schemas.microsoft.com/office/powerpoint/2010/main" val="26905655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Məlumatların operativ məhkəmə ekspertizası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just" rtl="0">
              <a:buNone/>
            </a:pPr>
            <a:r>
              <a:rPr lang="az" sz="2200" b="0" i="0" u="none" baseline="0" dirty="0">
                <a:ea typeface="Verdana" panose="020B0604030504040204" pitchFamily="34" charset="0"/>
              </a:rPr>
              <a:t>Məlumatlandırma məqsədi ilə daxil edilmişdir</a:t>
            </a:r>
          </a:p>
          <a:p>
            <a:pPr marL="0" indent="0" algn="just" rtl="0">
              <a:buNone/>
            </a:pPr>
            <a:r>
              <a:rPr lang="az" sz="2200" b="0" i="0" u="none" baseline="0" dirty="0">
                <a:ea typeface="Verdana" panose="020B0604030504040204" pitchFamily="34" charset="0"/>
              </a:rPr>
              <a:t>Yalnız təlim keçmiş və ixtisaslaşmış şəxslər tərəfindən həyata keçirilir</a:t>
            </a:r>
          </a:p>
          <a:p>
            <a:pPr marL="0" indent="0" algn="just" rtl="0">
              <a:buNone/>
            </a:pPr>
            <a:r>
              <a:rPr lang="az" sz="2200" b="0" i="0" u="none" baseline="0" dirty="0">
                <a:ea typeface="Verdana" panose="020B0604030504040204" pitchFamily="34" charset="0"/>
              </a:rPr>
              <a:t>Qurğudakı </a:t>
            </a:r>
            <a:r>
              <a:rPr lang="az" sz="2200" b="1" i="0" u="none" baseline="0" dirty="0">
                <a:solidFill>
                  <a:srgbClr val="0070C0"/>
                </a:solidFill>
              </a:rPr>
              <a:t>DƏYİŞKƏN</a:t>
            </a:r>
            <a:r>
              <a:rPr lang="az" sz="2200" b="0" i="0" u="none" baseline="0" dirty="0">
                <a:ea typeface="Verdana" panose="020B0604030504040204" pitchFamily="34" charset="0"/>
              </a:rPr>
              <a:t> verilənlərlə məşğul olur</a:t>
            </a:r>
          </a:p>
          <a:p>
            <a:pPr lvl="1" algn="l" rtl="0">
              <a:buFont typeface="Wingdings" panose="05000000000000000000" pitchFamily="2" charset="2"/>
              <a:buChar char="Ø"/>
            </a:pPr>
            <a:r>
              <a:rPr lang="az" sz="2200" b="0" i="0" u="none" baseline="0" dirty="0">
                <a:ea typeface="Verdana" panose="020B0604030504040204" pitchFamily="34" charset="0"/>
              </a:rPr>
              <a:t>Söndürməzdən əvvəl</a:t>
            </a:r>
          </a:p>
          <a:p>
            <a:pPr lvl="1" algn="l" rtl="0">
              <a:buFont typeface="Wingdings" panose="05000000000000000000" pitchFamily="2" charset="2"/>
              <a:buChar char="Ø"/>
            </a:pPr>
            <a:r>
              <a:rPr lang="az" sz="2200" b="0" i="0" u="none" baseline="0" dirty="0">
                <a:ea typeface="Verdana" panose="020B0604030504040204" pitchFamily="34" charset="0"/>
              </a:rPr>
              <a:t>İtiriləcək məlumat (RAM, keş yaddaşı)</a:t>
            </a:r>
          </a:p>
          <a:p>
            <a:pPr lvl="1" algn="l" rtl="0">
              <a:buFont typeface="Wingdings" panose="05000000000000000000" pitchFamily="2" charset="2"/>
              <a:buChar char="Ø"/>
            </a:pPr>
            <a:r>
              <a:rPr lang="az" sz="2200" b="0" i="0" u="none" baseline="0" dirty="0">
                <a:ea typeface="Verdana" panose="020B0604030504040204" pitchFamily="34" charset="0"/>
              </a:rPr>
              <a:t>Yubanmadan müsahibə üçün istifadə edilə biləcək məlumat və s.</a:t>
            </a:r>
          </a:p>
          <a:p>
            <a:pPr marL="57150" indent="0" algn="l" rtl="0">
              <a:buNone/>
            </a:pPr>
            <a:r>
              <a:rPr lang="az" sz="2200" b="0" i="0" u="none" baseline="0" dirty="0">
                <a:ea typeface="Verdana" panose="020B0604030504040204" pitchFamily="34" charset="0"/>
              </a:rPr>
              <a:t>Nümunələr – keş (arp, dns), yaddaşda saxlanmamış sənədlər, davam etməkdə olan proseslər, parollar/şifrləmə açarları, şəbəkə bağlantıları, sistem məlumatları, istifadəçilər, birləşdirilmiş yaddaş daşıyıcıları, RAM-da saxlanan ikilik fayllar kimi verilənlər</a:t>
            </a:r>
          </a:p>
          <a:p>
            <a:pPr marL="0" indent="0" algn="l" rtl="0">
              <a:buNone/>
            </a:pPr>
            <a:endParaRPr lang="az" sz="220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4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Məlumatların operativ məhkəmə ekspertizası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l" rtl="0">
              <a:buNone/>
            </a:pPr>
            <a:r>
              <a:rPr lang="az" b="1" i="0" u="none" baseline="0">
                <a:ea typeface="Verdana" panose="020B0604030504040204" pitchFamily="34" charset="0"/>
              </a:rPr>
              <a:t>İki növ</a:t>
            </a:r>
          </a:p>
          <a:p>
            <a:pPr algn="l" rtl="0"/>
            <a:r>
              <a:rPr lang="az" sz="2800" b="1" i="0" u="none" baseline="0">
                <a:solidFill>
                  <a:srgbClr val="0070C0"/>
                </a:solidFill>
              </a:rPr>
              <a:t>QurğuDA dəyişən verilənlər</a:t>
            </a:r>
          </a:p>
          <a:p>
            <a:pPr lvl="1" algn="l" rtl="0"/>
            <a:r>
              <a:rPr lang="az" sz="2000" b="0" i="0" u="none" baseline="0">
                <a:ea typeface="Verdana" panose="020B0604030504040204" pitchFamily="34" charset="0"/>
              </a:rPr>
              <a:t>Əməli yaddaş, şəbəkə bağlantıları, keş yaddaşı, davam etməkdə olan proseslər, Reyestr</a:t>
            </a:r>
          </a:p>
          <a:p>
            <a:pPr algn="l" rtl="0"/>
            <a:r>
              <a:rPr lang="az" sz="2800" b="1" i="0" u="none" baseline="0">
                <a:solidFill>
                  <a:srgbClr val="0070C0"/>
                </a:solidFill>
              </a:rPr>
              <a:t>Müvəqətti verilənlər</a:t>
            </a:r>
          </a:p>
          <a:p>
            <a:pPr algn="l" rtl="0"/>
            <a:r>
              <a:rPr lang="az" sz="2800" b="1" i="0" u="none" baseline="0">
                <a:solidFill>
                  <a:srgbClr val="0070C0"/>
                </a:solidFill>
              </a:rPr>
              <a:t>Hadisə yerində daxil oluna bilən verilənlər</a:t>
            </a:r>
          </a:p>
          <a:p>
            <a:pPr lvl="1" algn="l" rtl="0"/>
            <a:r>
              <a:rPr lang="az" sz="2000" b="0" i="0" u="none" baseline="0">
                <a:ea typeface="Verdana" panose="020B0604030504040204" pitchFamily="34" charset="0"/>
              </a:rPr>
              <a:t>Quraşdırılmış şifrlənmiş bölmələr</a:t>
            </a:r>
          </a:p>
          <a:p>
            <a:pPr lvl="1" algn="l" rtl="0"/>
            <a:r>
              <a:rPr lang="az" sz="2000" b="0" i="0" u="none" baseline="0">
                <a:ea typeface="Verdana" panose="020B0604030504040204" pitchFamily="34" charset="0"/>
              </a:rPr>
              <a:t>Bulud yaddaşı kimi məsafəli yaddaş sistemləri (hüquqi təlimatlara uyğun olaraq)</a:t>
            </a:r>
            <a:endParaRPr lang="az" dirty="0">
              <a:ea typeface="Verdana" panose="020B0604030504040204" pitchFamily="34" charset="0"/>
            </a:endParaRPr>
          </a:p>
          <a:p>
            <a:pPr marL="0" indent="0" algn="ctr" rtl="0">
              <a:buNone/>
            </a:pPr>
            <a:r>
              <a:rPr lang="az" sz="2800" b="1" i="0" u="none" baseline="0">
                <a:solidFill>
                  <a:srgbClr val="FF0000"/>
                </a:solidFill>
                <a:ea typeface="Verdana" panose="020B0604030504040204" pitchFamily="34" charset="0"/>
              </a:rPr>
              <a:t>Bu, 1-ci prinsip çərçivəsində dəyişikliklərə səbəb olacaq</a:t>
            </a:r>
          </a:p>
          <a:p>
            <a:pPr marL="0" indent="0" algn="ctr" rtl="0">
              <a:buNone/>
            </a:pPr>
            <a:r>
              <a:rPr lang="az" sz="2800" b="1" i="0" u="none" baseline="0">
                <a:solidFill>
                  <a:srgbClr val="FF0000"/>
                </a:solidFill>
                <a:ea typeface="Verdana" panose="020B0604030504040204" pitchFamily="34" charset="0"/>
              </a:rPr>
              <a:t>və daha diqqətlə yoxlanacaq</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4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Məlumatların operativ məhkəmə ekspertizası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l" rtl="0">
              <a:buNone/>
            </a:pPr>
            <a:r>
              <a:rPr lang="az" b="1" i="0" u="none" baseline="0">
                <a:ea typeface="Verdana" panose="020B0604030504040204" pitchFamily="34" charset="0"/>
              </a:rPr>
              <a:t>Avadanlıqlar aktiv vəziyyətdə ikən ekspertiza üçün</a:t>
            </a:r>
          </a:p>
          <a:p>
            <a:pPr algn="l" rtl="0"/>
            <a:r>
              <a:rPr lang="az" b="0" i="0" u="none" baseline="0">
                <a:ea typeface="Verdana" panose="020B0604030504040204" pitchFamily="34" charset="0"/>
              </a:rPr>
              <a:t>Xüsusi təlim keçmiş mütəxəssis lazımdır</a:t>
            </a:r>
          </a:p>
          <a:p>
            <a:pPr algn="l" rtl="0"/>
            <a:r>
              <a:rPr lang="az" b="0" i="0" u="none" baseline="0">
                <a:ea typeface="Verdana" panose="020B0604030504040204" pitchFamily="34" charset="0"/>
              </a:rPr>
              <a:t>Birbaşa praktik təcrübə</a:t>
            </a:r>
          </a:p>
          <a:p>
            <a:pPr algn="l" rtl="0"/>
            <a:r>
              <a:rPr lang="az" b="0" i="0" u="none" baseline="0">
                <a:ea typeface="Verdana" panose="020B0604030504040204" pitchFamily="34" charset="0"/>
              </a:rPr>
              <a:t>Təsdiq edilmiş alətlər toplusu</a:t>
            </a:r>
          </a:p>
          <a:p>
            <a:pPr marL="0" indent="0" algn="l" rtl="0">
              <a:buNone/>
            </a:pPr>
            <a:endParaRPr lang="az" dirty="0">
              <a:ea typeface="Verdana" panose="020B0604030504040204" pitchFamily="34" charset="0"/>
            </a:endParaRPr>
          </a:p>
          <a:p>
            <a:pPr marL="0" indent="0" algn="l" rtl="0">
              <a:buNone/>
            </a:pPr>
            <a:r>
              <a:rPr lang="az" sz="2800" b="0" i="0" u="none" baseline="0">
                <a:ea typeface="Verdana" panose="020B0604030504040204" pitchFamily="34" charset="0"/>
              </a:rPr>
              <a:t>Bunu edə biləcək heç kim yoxdursa, ştepseli çəkib bu fürsəti itirmək daha məqbuldur ki, nəinki təhrifə yol vermək və beləliklə də sübutu yararsız hala düşəcək qədər çirkləndirmək.</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3" name="Content Placeholder 3">
            <a:extLst>
              <a:ext uri="{FF2B5EF4-FFF2-40B4-BE49-F238E27FC236}">
                <a16:creationId xmlns:a16="http://schemas.microsoft.com/office/drawing/2014/main"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AŞ aktiv verilən diaqramı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2" name="Picture 1">
            <a:extLst>
              <a:ext uri="{FF2B5EF4-FFF2-40B4-BE49-F238E27FC236}">
                <a16:creationId xmlns:a16="http://schemas.microsoft.com/office/drawing/2014/main" xmlns="" id="{35F7350E-24B2-4776-9A2A-E85551317E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55776" y="1196752"/>
            <a:ext cx="4032448" cy="5297598"/>
          </a:xfrm>
          <a:prstGeom prst="rect">
            <a:avLst/>
          </a:prstGeom>
        </p:spPr>
      </p:pic>
    </p:spTree>
    <p:extLst>
      <p:ext uri="{BB962C8B-B14F-4D97-AF65-F5344CB8AC3E}">
        <p14:creationId xmlns:p14="http://schemas.microsoft.com/office/powerpoint/2010/main" val="315315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55</a:t>
            </a:fld>
            <a:endParaRPr lang="az" dirty="0">
              <a:solidFill>
                <a:prstClr val="black">
                  <a:tint val="75000"/>
                </a:prstClr>
              </a:solidFill>
            </a:endParaRPr>
          </a:p>
        </p:txBody>
      </p:sp>
    </p:spTree>
    <p:extLst>
      <p:ext uri="{BB962C8B-B14F-4D97-AF65-F5344CB8AC3E}">
        <p14:creationId xmlns:p14="http://schemas.microsoft.com/office/powerpoint/2010/main" val="21294050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pPr algn="l" rtl="0"/>
            <a:r>
              <a:rPr lang="az" b="1" i="0" u="none" baseline="0" dirty="0" smtClean="0"/>
              <a:t>Kompüter-texn</a:t>
            </a:r>
            <a:r>
              <a:rPr lang="az-Latn-AZ" b="1" i="0" u="none" baseline="0" dirty="0" smtClean="0"/>
              <a:t>İ</a:t>
            </a:r>
            <a:r>
              <a:rPr lang="az" b="1" i="0" u="none" baseline="0" dirty="0" smtClean="0"/>
              <a:t>k</a:t>
            </a:r>
            <a:r>
              <a:rPr lang="az-Latn-AZ" b="1" i="0" u="none" baseline="0" dirty="0" smtClean="0"/>
              <a:t>İ</a:t>
            </a:r>
            <a:r>
              <a:rPr lang="az" b="1" i="0" u="none" baseline="0" dirty="0" smtClean="0"/>
              <a:t> ekspert</a:t>
            </a:r>
            <a:r>
              <a:rPr lang="az-Latn-AZ" b="1" i="0" u="none" baseline="0" dirty="0" smtClean="0"/>
              <a:t>İ</a:t>
            </a:r>
            <a:r>
              <a:rPr lang="az" b="1" i="0" u="none" baseline="0" dirty="0" smtClean="0"/>
              <a:t>zası</a:t>
            </a:r>
            <a:endParaRPr lang="az" b="1" i="0" u="none" baseline="0" dirty="0"/>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pPr algn="l" rtl="0"/>
            <a:r>
              <a:rPr lang="az" b="0" i="0" u="none" baseline="0"/>
              <a:t>Rəqəmli və elektron sübut</a:t>
            </a:r>
          </a:p>
        </p:txBody>
      </p:sp>
      <p:sp>
        <p:nvSpPr>
          <p:cNvPr id="4" name="Rectangle 3">
            <a:extLst>
              <a:ext uri="{FF2B5EF4-FFF2-40B4-BE49-F238E27FC236}">
                <a16:creationId xmlns:a16="http://schemas.microsoft.com/office/drawing/2014/main"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5" name="Rectangle 4">
            <a:extLst>
              <a:ext uri="{FF2B5EF4-FFF2-40B4-BE49-F238E27FC236}">
                <a16:creationId xmlns:a16="http://schemas.microsoft.com/office/drawing/2014/main"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5</a:t>
            </a:r>
            <a:endParaRPr lang="az"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28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Kriminalistika</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4" name="Picture 13">
            <a:extLst>
              <a:ext uri="{FF2B5EF4-FFF2-40B4-BE49-F238E27FC236}">
                <a16:creationId xmlns:a16="http://schemas.microsoft.com/office/drawing/2014/main" xmlns="" id="{CD7F0883-DEF5-4772-9F8A-7B4A989ED9C1}"/>
              </a:ext>
            </a:extLst>
          </p:cNvPr>
          <p:cNvPicPr>
            <a:picLocks noChangeAspect="1"/>
          </p:cNvPicPr>
          <p:nvPr/>
        </p:nvPicPr>
        <p:blipFill>
          <a:blip r:embed="rId4"/>
          <a:stretch>
            <a:fillRect/>
          </a:stretch>
        </p:blipFill>
        <p:spPr>
          <a:xfrm>
            <a:off x="851150" y="1486194"/>
            <a:ext cx="2196775" cy="1407058"/>
          </a:xfrm>
          <a:prstGeom prst="rect">
            <a:avLst/>
          </a:prstGeom>
        </p:spPr>
      </p:pic>
      <p:pic>
        <p:nvPicPr>
          <p:cNvPr id="15" name="Picture 14">
            <a:extLst>
              <a:ext uri="{FF2B5EF4-FFF2-40B4-BE49-F238E27FC236}">
                <a16:creationId xmlns:a16="http://schemas.microsoft.com/office/drawing/2014/main" xmlns="" id="{1B3D136C-3283-45AB-BE63-B11CC31894DD}"/>
              </a:ext>
            </a:extLst>
          </p:cNvPr>
          <p:cNvPicPr>
            <a:picLocks noChangeAspect="1"/>
          </p:cNvPicPr>
          <p:nvPr/>
        </p:nvPicPr>
        <p:blipFill>
          <a:blip r:embed="rId5"/>
          <a:stretch>
            <a:fillRect/>
          </a:stretch>
        </p:blipFill>
        <p:spPr>
          <a:xfrm>
            <a:off x="3710090" y="1486193"/>
            <a:ext cx="2128445" cy="1407059"/>
          </a:xfrm>
          <a:prstGeom prst="rect">
            <a:avLst/>
          </a:prstGeom>
          <a:ln>
            <a:solidFill>
              <a:schemeClr val="accent1"/>
            </a:solidFill>
          </a:ln>
        </p:spPr>
      </p:pic>
      <p:pic>
        <p:nvPicPr>
          <p:cNvPr id="16" name="Picture 15">
            <a:extLst>
              <a:ext uri="{FF2B5EF4-FFF2-40B4-BE49-F238E27FC236}">
                <a16:creationId xmlns:a16="http://schemas.microsoft.com/office/drawing/2014/main" xmlns="" id="{08A02C0D-523A-4C8C-B291-409F9B10F51E}"/>
              </a:ext>
            </a:extLst>
          </p:cNvPr>
          <p:cNvPicPr>
            <a:picLocks noChangeAspect="1"/>
          </p:cNvPicPr>
          <p:nvPr/>
        </p:nvPicPr>
        <p:blipFill>
          <a:blip r:embed="rId6"/>
          <a:stretch>
            <a:fillRect/>
          </a:stretch>
        </p:blipFill>
        <p:spPr>
          <a:xfrm>
            <a:off x="6789102" y="1498748"/>
            <a:ext cx="1902547" cy="1407059"/>
          </a:xfrm>
          <a:prstGeom prst="rect">
            <a:avLst/>
          </a:prstGeom>
        </p:spPr>
      </p:pic>
      <p:pic>
        <p:nvPicPr>
          <p:cNvPr id="17" name="Picture 16">
            <a:extLst>
              <a:ext uri="{FF2B5EF4-FFF2-40B4-BE49-F238E27FC236}">
                <a16:creationId xmlns:a16="http://schemas.microsoft.com/office/drawing/2014/main" xmlns="" id="{BDE2D5EC-E71A-4065-A8DF-CF990541DE69}"/>
              </a:ext>
            </a:extLst>
          </p:cNvPr>
          <p:cNvPicPr>
            <a:picLocks noChangeAspect="1"/>
          </p:cNvPicPr>
          <p:nvPr/>
        </p:nvPicPr>
        <p:blipFill>
          <a:blip r:embed="rId7"/>
          <a:stretch>
            <a:fillRect/>
          </a:stretch>
        </p:blipFill>
        <p:spPr>
          <a:xfrm>
            <a:off x="990352" y="3210031"/>
            <a:ext cx="2048892" cy="1411351"/>
          </a:xfrm>
          <a:prstGeom prst="rect">
            <a:avLst/>
          </a:prstGeom>
          <a:ln>
            <a:solidFill>
              <a:schemeClr val="accent1"/>
            </a:solidFill>
          </a:ln>
        </p:spPr>
      </p:pic>
      <p:pic>
        <p:nvPicPr>
          <p:cNvPr id="18" name="Picture 17">
            <a:extLst>
              <a:ext uri="{FF2B5EF4-FFF2-40B4-BE49-F238E27FC236}">
                <a16:creationId xmlns:a16="http://schemas.microsoft.com/office/drawing/2014/main" xmlns="" id="{4F9D2658-45E4-4403-9E96-4FC740463AD9}"/>
              </a:ext>
            </a:extLst>
          </p:cNvPr>
          <p:cNvPicPr>
            <a:picLocks noChangeAspect="1"/>
          </p:cNvPicPr>
          <p:nvPr/>
        </p:nvPicPr>
        <p:blipFill>
          <a:blip r:embed="rId8"/>
          <a:stretch>
            <a:fillRect/>
          </a:stretch>
        </p:blipFill>
        <p:spPr>
          <a:xfrm>
            <a:off x="3555759" y="3280521"/>
            <a:ext cx="2437105" cy="1340861"/>
          </a:xfrm>
          <a:prstGeom prst="rect">
            <a:avLst/>
          </a:prstGeom>
          <a:ln>
            <a:solidFill>
              <a:schemeClr val="accent1"/>
            </a:solidFill>
          </a:ln>
        </p:spPr>
      </p:pic>
      <p:pic>
        <p:nvPicPr>
          <p:cNvPr id="19" name="Picture 2" descr="Image result for fingerprint">
            <a:extLst>
              <a:ext uri="{FF2B5EF4-FFF2-40B4-BE49-F238E27FC236}">
                <a16:creationId xmlns:a16="http://schemas.microsoft.com/office/drawing/2014/main" xmlns="" id="{E5251DA6-15BE-42FD-89FE-11E830BA22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5142" y="3152850"/>
            <a:ext cx="1953381" cy="14650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 id="{89E7DF8A-78CC-4F79-BD47-09E15ED60144}"/>
              </a:ext>
            </a:extLst>
          </p:cNvPr>
          <p:cNvPicPr>
            <a:picLocks noChangeAspect="1"/>
          </p:cNvPicPr>
          <p:nvPr/>
        </p:nvPicPr>
        <p:blipFill>
          <a:blip r:embed="rId10"/>
          <a:stretch>
            <a:fillRect/>
          </a:stretch>
        </p:blipFill>
        <p:spPr>
          <a:xfrm>
            <a:off x="713576" y="5121260"/>
            <a:ext cx="2146945" cy="1251790"/>
          </a:xfrm>
          <a:prstGeom prst="rect">
            <a:avLst/>
          </a:prstGeom>
          <a:ln>
            <a:solidFill>
              <a:schemeClr val="accent1"/>
            </a:solidFill>
          </a:ln>
        </p:spPr>
      </p:pic>
      <p:pic>
        <p:nvPicPr>
          <p:cNvPr id="21" name="Picture 2" descr="Image result for dna">
            <a:extLst>
              <a:ext uri="{FF2B5EF4-FFF2-40B4-BE49-F238E27FC236}">
                <a16:creationId xmlns:a16="http://schemas.microsoft.com/office/drawing/2014/main" xmlns="" id="{50D4AA9F-E20E-40CD-90EE-3CB6AC90E34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1725" y="5158915"/>
            <a:ext cx="1862403" cy="12664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xmlns="" id="{3E9CBFB4-C7C0-4488-B7B8-67FED4DF1917}"/>
              </a:ext>
            </a:extLst>
          </p:cNvPr>
          <p:cNvSpPr/>
          <p:nvPr/>
        </p:nvSpPr>
        <p:spPr>
          <a:xfrm>
            <a:off x="72486" y="1182611"/>
            <a:ext cx="1397804" cy="87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e.ə 275 </a:t>
            </a:r>
          </a:p>
          <a:p>
            <a:pPr algn="ctr" rtl="0"/>
            <a:r>
              <a:rPr lang="az" b="0" i="0" u="none" baseline="0"/>
              <a:t>Arximed</a:t>
            </a:r>
          </a:p>
        </p:txBody>
      </p:sp>
      <p:sp>
        <p:nvSpPr>
          <p:cNvPr id="23" name="Rectangle: Rounded Corners 22">
            <a:extLst>
              <a:ext uri="{FF2B5EF4-FFF2-40B4-BE49-F238E27FC236}">
                <a16:creationId xmlns:a16="http://schemas.microsoft.com/office/drawing/2014/main" xmlns="" id="{D1F0F349-BD2D-4D70-97F6-A773158A84F4}"/>
              </a:ext>
            </a:extLst>
          </p:cNvPr>
          <p:cNvSpPr/>
          <p:nvPr/>
        </p:nvSpPr>
        <p:spPr>
          <a:xfrm>
            <a:off x="3258830" y="1199807"/>
            <a:ext cx="1135517" cy="827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1302</a:t>
            </a:r>
          </a:p>
          <a:p>
            <a:pPr algn="ctr" rtl="0"/>
            <a:r>
              <a:rPr lang="az" b="0" i="0" u="none" baseline="0"/>
              <a:t>Meyitiyarma</a:t>
            </a:r>
          </a:p>
        </p:txBody>
      </p:sp>
      <p:sp>
        <p:nvSpPr>
          <p:cNvPr id="24" name="Rectangle: Rounded Corners 23">
            <a:extLst>
              <a:ext uri="{FF2B5EF4-FFF2-40B4-BE49-F238E27FC236}">
                <a16:creationId xmlns:a16="http://schemas.microsoft.com/office/drawing/2014/main" xmlns="" id="{4E0C5212-E31A-4B5D-9582-A777F1CA6AEF}"/>
              </a:ext>
            </a:extLst>
          </p:cNvPr>
          <p:cNvSpPr/>
          <p:nvPr/>
        </p:nvSpPr>
        <p:spPr>
          <a:xfrm>
            <a:off x="6078951" y="1182611"/>
            <a:ext cx="1420302" cy="77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1590</a:t>
            </a:r>
          </a:p>
          <a:p>
            <a:pPr algn="ctr" rtl="0"/>
            <a:r>
              <a:rPr lang="az" b="0" i="0" u="none" baseline="0"/>
              <a:t>Mikroskop</a:t>
            </a:r>
          </a:p>
        </p:txBody>
      </p:sp>
      <p:sp>
        <p:nvSpPr>
          <p:cNvPr id="25" name="Rectangle: Rounded Corners 24">
            <a:extLst>
              <a:ext uri="{FF2B5EF4-FFF2-40B4-BE49-F238E27FC236}">
                <a16:creationId xmlns:a16="http://schemas.microsoft.com/office/drawing/2014/main" xmlns="" id="{714C10EF-1769-4AF4-A531-E336B5490606}"/>
              </a:ext>
            </a:extLst>
          </p:cNvPr>
          <p:cNvSpPr/>
          <p:nvPr/>
        </p:nvSpPr>
        <p:spPr>
          <a:xfrm>
            <a:off x="126986" y="3013577"/>
            <a:ext cx="1145148" cy="871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1835</a:t>
            </a:r>
            <a:r>
              <a:rPr lang="az"/>
              <a:t/>
            </a:r>
            <a:br>
              <a:rPr lang="az"/>
            </a:br>
            <a:r>
              <a:rPr lang="az" b="0" i="0" u="none" baseline="0"/>
              <a:t>Ballistika</a:t>
            </a:r>
          </a:p>
        </p:txBody>
      </p:sp>
      <p:sp>
        <p:nvSpPr>
          <p:cNvPr id="26" name="Rectangle: Rounded Corners 25">
            <a:extLst>
              <a:ext uri="{FF2B5EF4-FFF2-40B4-BE49-F238E27FC236}">
                <a16:creationId xmlns:a16="http://schemas.microsoft.com/office/drawing/2014/main" xmlns="" id="{86F983ED-1B47-4E2B-B85D-99DFFD43FF29}"/>
              </a:ext>
            </a:extLst>
          </p:cNvPr>
          <p:cNvSpPr/>
          <p:nvPr/>
        </p:nvSpPr>
        <p:spPr>
          <a:xfrm>
            <a:off x="2995501" y="2938456"/>
            <a:ext cx="1141607" cy="916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400" b="0" i="0" u="none" baseline="0" dirty="0"/>
              <a:t>1888</a:t>
            </a:r>
          </a:p>
          <a:p>
            <a:pPr algn="ctr" rtl="0"/>
            <a:r>
              <a:rPr lang="az" sz="1400" b="0" i="0" u="none" baseline="0" dirty="0"/>
              <a:t>Hadisə yerindən fotoşəkillər</a:t>
            </a:r>
          </a:p>
        </p:txBody>
      </p:sp>
      <p:sp>
        <p:nvSpPr>
          <p:cNvPr id="27" name="Rectangle: Rounded Corners 26">
            <a:extLst>
              <a:ext uri="{FF2B5EF4-FFF2-40B4-BE49-F238E27FC236}">
                <a16:creationId xmlns:a16="http://schemas.microsoft.com/office/drawing/2014/main" xmlns="" id="{20A1977F-3A30-41D6-BB51-DED0AE85CD7B}"/>
              </a:ext>
            </a:extLst>
          </p:cNvPr>
          <p:cNvSpPr/>
          <p:nvPr/>
        </p:nvSpPr>
        <p:spPr>
          <a:xfrm>
            <a:off x="6285275" y="3080319"/>
            <a:ext cx="926123" cy="897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sz="1600" b="0" i="0" u="none" baseline="0" dirty="0"/>
              <a:t>1892</a:t>
            </a:r>
          </a:p>
          <a:p>
            <a:pPr algn="ctr" rtl="0"/>
            <a:r>
              <a:rPr lang="az" sz="1600" b="0" i="0" u="none" baseline="0" dirty="0"/>
              <a:t>Barmaq</a:t>
            </a:r>
          </a:p>
          <a:p>
            <a:pPr algn="ctr" rtl="0"/>
            <a:r>
              <a:rPr lang="az" sz="1600" b="0" i="0" u="none" baseline="0" dirty="0"/>
              <a:t>izləri</a:t>
            </a:r>
          </a:p>
        </p:txBody>
      </p:sp>
      <p:sp>
        <p:nvSpPr>
          <p:cNvPr id="28" name="Rectangle: Rounded Corners 27">
            <a:extLst>
              <a:ext uri="{FF2B5EF4-FFF2-40B4-BE49-F238E27FC236}">
                <a16:creationId xmlns:a16="http://schemas.microsoft.com/office/drawing/2014/main" xmlns="" id="{27C5E0C3-E0B2-416F-B48A-36A0A5092B8C}"/>
              </a:ext>
            </a:extLst>
          </p:cNvPr>
          <p:cNvSpPr/>
          <p:nvPr/>
        </p:nvSpPr>
        <p:spPr>
          <a:xfrm>
            <a:off x="412910" y="4926338"/>
            <a:ext cx="926123" cy="844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1901</a:t>
            </a:r>
          </a:p>
          <a:p>
            <a:pPr algn="ctr" rtl="0"/>
            <a:r>
              <a:rPr lang="az" b="0" i="0" u="none" baseline="0"/>
              <a:t>Qan</a:t>
            </a:r>
          </a:p>
        </p:txBody>
      </p:sp>
      <p:sp>
        <p:nvSpPr>
          <p:cNvPr id="29" name="Rectangle: Rounded Corners 28">
            <a:extLst>
              <a:ext uri="{FF2B5EF4-FFF2-40B4-BE49-F238E27FC236}">
                <a16:creationId xmlns:a16="http://schemas.microsoft.com/office/drawing/2014/main" xmlns="" id="{31857FD7-C55F-465D-A9E6-4F62496FAD0F}"/>
              </a:ext>
            </a:extLst>
          </p:cNvPr>
          <p:cNvSpPr/>
          <p:nvPr/>
        </p:nvSpPr>
        <p:spPr>
          <a:xfrm>
            <a:off x="3254728" y="4968895"/>
            <a:ext cx="926123" cy="781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1984</a:t>
            </a:r>
          </a:p>
          <a:p>
            <a:pPr algn="ctr" rtl="0"/>
            <a:r>
              <a:rPr lang="az" b="0" i="0" u="none" baseline="0"/>
              <a:t>DNT</a:t>
            </a:r>
          </a:p>
        </p:txBody>
      </p:sp>
      <p:pic>
        <p:nvPicPr>
          <p:cNvPr id="31" name="Picture 4">
            <a:extLst>
              <a:ext uri="{FF2B5EF4-FFF2-40B4-BE49-F238E27FC236}">
                <a16:creationId xmlns:a16="http://schemas.microsoft.com/office/drawing/2014/main" xmlns="" id="{5DFD052A-9B7E-4EE6-8ED9-E5688DDE35E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65445"/>
          <a:stretch/>
        </p:blipFill>
        <p:spPr bwMode="auto">
          <a:xfrm>
            <a:off x="6465662" y="5172961"/>
            <a:ext cx="2108710" cy="12523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Rounded Corners 4">
            <a:extLst>
              <a:ext uri="{FF2B5EF4-FFF2-40B4-BE49-F238E27FC236}">
                <a16:creationId xmlns:a16="http://schemas.microsoft.com/office/drawing/2014/main" xmlns="" id="{A2C1C41E-9FF0-42D8-8E99-D277F63985C8}"/>
              </a:ext>
            </a:extLst>
          </p:cNvPr>
          <p:cNvSpPr/>
          <p:nvPr/>
        </p:nvSpPr>
        <p:spPr>
          <a:xfrm>
            <a:off x="5992864" y="4989275"/>
            <a:ext cx="1218534" cy="95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az" b="0" i="0" u="none" baseline="0"/>
              <a:t>1993</a:t>
            </a:r>
          </a:p>
          <a:p>
            <a:pPr algn="ctr" rtl="0"/>
            <a:r>
              <a:rPr lang="az" b="0" i="0" u="none" baseline="0"/>
              <a:t>Kompüter-texniki</a:t>
            </a:r>
          </a:p>
          <a:p>
            <a:pPr algn="ctr" rtl="0"/>
            <a:r>
              <a:rPr lang="az" b="0" i="0" u="none" baseline="0"/>
              <a:t>ekspertizası</a:t>
            </a:r>
          </a:p>
        </p:txBody>
      </p:sp>
    </p:spTree>
    <p:extLst>
      <p:ext uri="{BB962C8B-B14F-4D97-AF65-F5344CB8AC3E}">
        <p14:creationId xmlns:p14="http://schemas.microsoft.com/office/powerpoint/2010/main" val="1015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Analoq və rəqəmli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4" name="Picture 2">
            <a:extLst>
              <a:ext uri="{FF2B5EF4-FFF2-40B4-BE49-F238E27FC236}">
                <a16:creationId xmlns:a16="http://schemas.microsoft.com/office/drawing/2014/main" xmlns="" id="{060C1CD8-18EA-47B7-8E99-2BF5762D1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88664"/>
            <a:ext cx="2304256" cy="174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descr="http://www.stitec.de/images/pictures/computer.png">
            <a:extLst>
              <a:ext uri="{FF2B5EF4-FFF2-40B4-BE49-F238E27FC236}">
                <a16:creationId xmlns:a16="http://schemas.microsoft.com/office/drawing/2014/main" xmlns="" id="{E969852F-4EF5-4440-B7CE-E08E7E78B45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76" b="8249"/>
          <a:stretch/>
        </p:blipFill>
        <p:spPr bwMode="auto">
          <a:xfrm>
            <a:off x="2191164" y="2259315"/>
            <a:ext cx="2023190" cy="1591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whereismydata.files.wordpress.com/2009/04/e-sata-write-blocker.jpg">
            <a:extLst>
              <a:ext uri="{FF2B5EF4-FFF2-40B4-BE49-F238E27FC236}">
                <a16:creationId xmlns:a16="http://schemas.microsoft.com/office/drawing/2014/main" xmlns="" id="{E47A8158-4A83-4AB1-B78F-04E1FD20FF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990" y="1899442"/>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xelajo-onlineshop.de/images/articles/a537781214defc642c78a37c74bf3764_5.jpg">
            <a:extLst>
              <a:ext uri="{FF2B5EF4-FFF2-40B4-BE49-F238E27FC236}">
                <a16:creationId xmlns:a16="http://schemas.microsoft.com/office/drawing/2014/main" xmlns="" id="{ABD01D36-839D-4689-9835-FE020BAB3A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342" r="8998" b="21475"/>
          <a:stretch/>
        </p:blipFill>
        <p:spPr bwMode="auto">
          <a:xfrm>
            <a:off x="4972876" y="1256519"/>
            <a:ext cx="2839484" cy="11919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hillsborotx.org/wp-content/uploads/2010/02/crime-scene-31.jpg">
            <a:extLst>
              <a:ext uri="{FF2B5EF4-FFF2-40B4-BE49-F238E27FC236}">
                <a16:creationId xmlns:a16="http://schemas.microsoft.com/office/drawing/2014/main" xmlns="" id="{FC80CB1D-D699-4346-AB5B-10B3B3D9C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905" y="3883433"/>
            <a:ext cx="1156890" cy="20125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xmlns="" id="{6715F35B-4618-4267-91BB-2E6B49E395D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58660"/>
          <a:stretch/>
        </p:blipFill>
        <p:spPr bwMode="auto">
          <a:xfrm>
            <a:off x="2083087" y="4661766"/>
            <a:ext cx="2135040" cy="15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www.vetmed.vt.edu/education/curriculum/vm8054/labs/lab14/IMAGES/FINGERPRINT.jpg">
            <a:extLst>
              <a:ext uri="{FF2B5EF4-FFF2-40B4-BE49-F238E27FC236}">
                <a16:creationId xmlns:a16="http://schemas.microsoft.com/office/drawing/2014/main" xmlns="" id="{20D42B88-33DB-4B07-93A3-62518DAE4D5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62772" y="3479392"/>
            <a:ext cx="1599305" cy="23129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http://osx.wdfiles.com/local--files/icon:hashtab/HashTab.png">
            <a:extLst>
              <a:ext uri="{FF2B5EF4-FFF2-40B4-BE49-F238E27FC236}">
                <a16:creationId xmlns:a16="http://schemas.microsoft.com/office/drawing/2014/main" xmlns="" id="{1AD895B8-702B-4E37-9E8F-2FD44E18E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256" y="4409492"/>
            <a:ext cx="1845036" cy="184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Kompüter-texniki ekspertizasının tərifi</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4" name="Picture 13">
            <a:extLst>
              <a:ext uri="{FF2B5EF4-FFF2-40B4-BE49-F238E27FC236}">
                <a16:creationId xmlns:a16="http://schemas.microsoft.com/office/drawing/2014/main" xmlns="" id="{BFC0A3CC-0EBA-44B4-A92E-9461E5DB4557}"/>
              </a:ext>
            </a:extLst>
          </p:cNvPr>
          <p:cNvPicPr>
            <a:picLocks noChangeAspect="1"/>
          </p:cNvPicPr>
          <p:nvPr/>
        </p:nvPicPr>
        <p:blipFill>
          <a:blip r:embed="rId4"/>
          <a:stretch>
            <a:fillRect/>
          </a:stretch>
        </p:blipFill>
        <p:spPr>
          <a:xfrm>
            <a:off x="729444" y="1270001"/>
            <a:ext cx="7380312" cy="4896860"/>
          </a:xfrm>
          <a:prstGeom prst="rect">
            <a:avLst/>
          </a:prstGeom>
        </p:spPr>
      </p:pic>
    </p:spTree>
    <p:extLst>
      <p:ext uri="{BB962C8B-B14F-4D97-AF65-F5344CB8AC3E}">
        <p14:creationId xmlns:p14="http://schemas.microsoft.com/office/powerpoint/2010/main" val="1685006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defTabSz="914400" rtl="0" eaLnBrk="0" fontAlgn="base" hangingPunct="0">
              <a:spcBef>
                <a:spcPct val="0"/>
              </a:spcBef>
              <a:spcAft>
                <a:spcPct val="0"/>
              </a:spcAft>
              <a:defRPr/>
            </a:pPr>
            <a:r>
              <a:rPr lang="az" sz="1200" b="1" i="0" u="none" baseline="0">
                <a:solidFill>
                  <a:srgbClr val="FFFFFF"/>
                </a:solidFill>
                <a:latin typeface="Verdana" charset="0"/>
                <a:cs typeface="Verdana" charset="0"/>
              </a:rPr>
              <a:t>www.coe.int/cybercrime</a:t>
            </a:r>
            <a:endParaRPr lang="az" sz="1200" dirty="0">
              <a:solidFill>
                <a:prstClr val="white"/>
              </a:solidFill>
            </a:endParaRPr>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schemeClr val="bg1"/>
                </a:solidFill>
                <a:latin typeface="Verdana" charset="0"/>
                <a:cs typeface="Verdana" charset="0"/>
              </a:rPr>
              <a:t>Təriflər</a:t>
            </a:r>
            <a:endParaRPr lang="az"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57200" y="1052513"/>
            <a:ext cx="8229600" cy="4525963"/>
          </a:xfrm>
        </p:spPr>
        <p:txBody>
          <a:bodyPr/>
          <a:lstStyle/>
          <a:p>
            <a:pPr marL="0" indent="0" algn="l" rtl="0">
              <a:buNone/>
            </a:pPr>
            <a:r>
              <a:rPr lang="az-Latn-AZ" b="1" i="0" u="none" baseline="0" dirty="0" smtClean="0">
                <a:solidFill>
                  <a:srgbClr val="0070C0"/>
                </a:solidFill>
              </a:rPr>
              <a:t>Sübut</a:t>
            </a:r>
          </a:p>
          <a:p>
            <a:pPr lvl="1" algn="just" rtl="0"/>
            <a:r>
              <a:rPr lang="az-Latn-AZ" b="0" i="0" u="none" baseline="0" dirty="0" smtClean="0"/>
              <a:t>"tərəflərin məhkəmə icraatının gedişində bu və ya digər məsələ ilə bağlı şahidlərin, qeydlərin, sənədlərin, </a:t>
            </a:r>
            <a:r>
              <a:rPr lang="az-Latn-AZ" b="0" i="0" u="none" baseline="0" dirty="0" err="1" smtClean="0"/>
              <a:t>əşyayi</a:t>
            </a:r>
            <a:r>
              <a:rPr lang="az-Latn-AZ" b="0" i="0" u="none" baseline="0" dirty="0" smtClean="0"/>
              <a:t>-dəlillərin, konkret </a:t>
            </a:r>
            <a:r>
              <a:rPr lang="az-Latn-AZ" b="0" i="0" u="none" baseline="0" dirty="0" err="1" smtClean="0"/>
              <a:t>predmetlərin</a:t>
            </a:r>
            <a:r>
              <a:rPr lang="az-Latn-AZ" b="0" i="0" u="none" baseline="0" dirty="0" smtClean="0"/>
              <a:t> və sair vasitəsilə məhkəməyə və ya andlılar heyətinə onları arqumentlərinin doğru olduğuna inandırmaq </a:t>
            </a:r>
            <a:r>
              <a:rPr lang="az-Latn-AZ" b="0" i="0" u="none" baseline="0" dirty="0" err="1" smtClean="0"/>
              <a:t>məqsədiylə</a:t>
            </a:r>
            <a:r>
              <a:rPr lang="az-Latn-AZ" b="0" i="0" u="none" baseline="0" dirty="0" smtClean="0"/>
              <a:t> təqdim etdikləri hər hansı növ sübut və ya sübut materialı"</a:t>
            </a:r>
          </a:p>
          <a:p>
            <a:pPr marL="57150" indent="0" algn="l" rtl="0">
              <a:buNone/>
            </a:pPr>
            <a:r>
              <a:rPr lang="az-Latn-AZ" b="1" i="0" u="none" baseline="0" dirty="0" smtClean="0">
                <a:solidFill>
                  <a:srgbClr val="0070C0"/>
                </a:solidFill>
              </a:rPr>
              <a:t>Elektron sübut?</a:t>
            </a:r>
          </a:p>
          <a:p>
            <a:pPr lvl="1" algn="just" rtl="0"/>
            <a:r>
              <a:rPr lang="az-Latn-AZ" b="0" i="0" u="none" baseline="0" dirty="0" smtClean="0"/>
              <a:t>Elektron qurğulardan qaynaqlanan sübut</a:t>
            </a:r>
          </a:p>
          <a:p>
            <a:pPr lvl="1" algn="just" rtl="0"/>
            <a:r>
              <a:rPr lang="az-Latn-AZ" b="0" i="0" u="none" baseline="0" dirty="0" smtClean="0"/>
              <a:t>Ümumilikdə hüquqi icraatlar üçün </a:t>
            </a:r>
            <a:r>
              <a:rPr lang="az-Latn-AZ" b="0" i="0" u="none" baseline="0" dirty="0" err="1" smtClean="0"/>
              <a:t>qəbulediləndir</a:t>
            </a:r>
            <a:r>
              <a:rPr lang="az-Latn-AZ" b="0" i="0" u="none" baseline="0" dirty="0" smtClean="0"/>
              <a:t>.</a:t>
            </a:r>
            <a:endParaRPr lang="az-Latn-AZ" dirty="0" smtClean="0"/>
          </a:p>
          <a:p>
            <a:endParaRPr lang="az-Latn-AZ" dirty="0"/>
          </a:p>
        </p:txBody>
      </p:sp>
      <p:sp>
        <p:nvSpPr>
          <p:cNvPr id="13" name="TextBox 12">
            <a:extLst>
              <a:ext uri="{FF2B5EF4-FFF2-40B4-BE49-F238E27FC236}">
                <a16:creationId xmlns:a16="http://schemas.microsoft.com/office/drawing/2014/main" xmlns="" id="{B55BEA0C-5F17-494A-A733-C5B83EC6AFB8}"/>
              </a:ext>
            </a:extLst>
          </p:cNvPr>
          <p:cNvSpPr txBox="1"/>
          <p:nvPr/>
        </p:nvSpPr>
        <p:spPr>
          <a:xfrm>
            <a:off x="6467654" y="4535942"/>
            <a:ext cx="2411782" cy="307777"/>
          </a:xfrm>
          <a:prstGeom prst="rect">
            <a:avLst/>
          </a:prstGeom>
          <a:noFill/>
        </p:spPr>
        <p:txBody>
          <a:bodyPr wrap="square" rtlCol="0">
            <a:spAutoFit/>
          </a:bodyPr>
          <a:lstStyle/>
          <a:p>
            <a:pPr algn="l" rtl="0"/>
            <a:r>
              <a:rPr lang="az" sz="1400" b="0" i="0" u="none" baseline="0"/>
              <a:t>Mənbə: Blekin hüquq lüğəti</a:t>
            </a:r>
          </a:p>
        </p:txBody>
      </p:sp>
    </p:spTree>
    <p:extLst>
      <p:ext uri="{BB962C8B-B14F-4D97-AF65-F5344CB8AC3E}">
        <p14:creationId xmlns:p14="http://schemas.microsoft.com/office/powerpoint/2010/main" val="40071698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Kompüter-texniki ekspertizasının addımları</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graphicFrame>
        <p:nvGraphicFramePr>
          <p:cNvPr id="8" name="Inhaltsplatzhalter 2">
            <a:extLst>
              <a:ext uri="{FF2B5EF4-FFF2-40B4-BE49-F238E27FC236}">
                <a16:creationId xmlns:a16="http://schemas.microsoft.com/office/drawing/2014/main" xmlns="" id="{D65C9EEA-E922-47B9-A328-77BA6121F1B7}"/>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629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E0BAD33D-1F14-41F7-B89E-21D0B308F589}"/>
                                            </p:graphicEl>
                                          </p:spTgt>
                                        </p:tgtEl>
                                        <p:attrNameLst>
                                          <p:attrName>style.visibility</p:attrName>
                                        </p:attrNameLst>
                                      </p:cBhvr>
                                      <p:to>
                                        <p:strVal val="visible"/>
                                      </p:to>
                                    </p:set>
                                    <p:animEffect transition="in" filter="wipe(left)">
                                      <p:cBhvr>
                                        <p:cTn id="7" dur="500"/>
                                        <p:tgtEl>
                                          <p:spTgt spid="8">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468B4480-34CD-4997-9F6B-2196D6114E0E}"/>
                                            </p:graphicEl>
                                          </p:spTgt>
                                        </p:tgtEl>
                                        <p:attrNameLst>
                                          <p:attrName>style.visibility</p:attrName>
                                        </p:attrNameLst>
                                      </p:cBhvr>
                                      <p:to>
                                        <p:strVal val="visible"/>
                                      </p:to>
                                    </p:set>
                                    <p:animEffect transition="in" filter="wipe(left)">
                                      <p:cBhvr>
                                        <p:cTn id="12" dur="500"/>
                                        <p:tgtEl>
                                          <p:spTgt spid="8">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F5457D1C-4EE2-4B58-8069-31794885CDD4}"/>
                                            </p:graphicEl>
                                          </p:spTgt>
                                        </p:tgtEl>
                                        <p:attrNameLst>
                                          <p:attrName>style.visibility</p:attrName>
                                        </p:attrNameLst>
                                      </p:cBhvr>
                                      <p:to>
                                        <p:strVal val="visible"/>
                                      </p:to>
                                    </p:set>
                                    <p:animEffect transition="in" filter="wipe(left)">
                                      <p:cBhvr>
                                        <p:cTn id="17" dur="500"/>
                                        <p:tgtEl>
                                          <p:spTgt spid="8">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E8716B41-D4EA-4C19-A2AD-FB871FEC2B6C}"/>
                                            </p:graphicEl>
                                          </p:spTgt>
                                        </p:tgtEl>
                                        <p:attrNameLst>
                                          <p:attrName>style.visibility</p:attrName>
                                        </p:attrNameLst>
                                      </p:cBhvr>
                                      <p:to>
                                        <p:strVal val="visible"/>
                                      </p:to>
                                    </p:set>
                                    <p:animEffect transition="in" filter="wipe(left)">
                                      <p:cBhvr>
                                        <p:cTn id="22" dur="500"/>
                                        <p:tgtEl>
                                          <p:spTgt spid="8">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Əldəetmə</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24744"/>
            <a:ext cx="8640960" cy="5183335"/>
          </a:xfrm>
        </p:spPr>
        <p:txBody>
          <a:bodyPr/>
          <a:lstStyle/>
          <a:p>
            <a:pPr marL="0" indent="0" algn="l" rtl="0">
              <a:buNone/>
            </a:pPr>
            <a:r>
              <a:rPr lang="az" b="1" i="0" u="none" baseline="0">
                <a:solidFill>
                  <a:srgbClr val="0070C0"/>
                </a:solidFill>
              </a:rPr>
              <a:t>Təsvirin emalı </a:t>
            </a:r>
          </a:p>
          <a:p>
            <a:pPr lvl="1" algn="l" rtl="0">
              <a:buFont typeface="Wingdings" panose="05000000000000000000" pitchFamily="2" charset="2"/>
              <a:buChar char="Ø"/>
            </a:pPr>
            <a:r>
              <a:rPr lang="az" b="0" i="0" u="none" baseline="0">
                <a:ea typeface="Verdana" panose="020B0604030504040204" pitchFamily="34" charset="0"/>
              </a:rPr>
              <a:t>verilənlərin hər bitinin surətinin yaradılması</a:t>
            </a:r>
          </a:p>
          <a:p>
            <a:pPr lvl="1" algn="l" rtl="0">
              <a:buFont typeface="Wingdings" panose="05000000000000000000" pitchFamily="2" charset="2"/>
              <a:buChar char="Ø"/>
            </a:pPr>
            <a:r>
              <a:rPr lang="az" b="0" i="0" u="none" baseline="0">
                <a:ea typeface="Verdana" panose="020B0604030504040204" pitchFamily="34" charset="0"/>
              </a:rPr>
              <a:t>Tanınan formatlar (dd və E01)</a:t>
            </a:r>
          </a:p>
          <a:p>
            <a:pPr lvl="1" algn="l" rtl="0">
              <a:buFont typeface="Wingdings" panose="05000000000000000000" pitchFamily="2" charset="2"/>
              <a:buChar char="Ø"/>
            </a:pPr>
            <a:r>
              <a:rPr lang="az" b="0" i="0" u="none" baseline="0">
                <a:ea typeface="Verdana" panose="020B0604030504040204" pitchFamily="34" charset="0"/>
              </a:rPr>
              <a:t>Yazı bloklayıcı texnologiyadan istifadə</a:t>
            </a:r>
          </a:p>
          <a:p>
            <a:pPr lvl="1" algn="l" rtl="0"/>
            <a:endParaRPr lang="az" dirty="0">
              <a:ea typeface="Verdana" panose="020B0604030504040204" pitchFamily="34" charset="0"/>
            </a:endParaRPr>
          </a:p>
          <a:p>
            <a:pPr marL="57150" indent="0" algn="l" rtl="0">
              <a:buNone/>
            </a:pPr>
            <a:r>
              <a:rPr lang="az" b="1" i="0" u="none" baseline="0">
                <a:solidFill>
                  <a:srgbClr val="0070C0"/>
                </a:solidFill>
              </a:rPr>
              <a:t>Heşinq</a:t>
            </a:r>
          </a:p>
          <a:p>
            <a:pPr lvl="1" algn="l" rtl="0">
              <a:buFont typeface="Wingdings" panose="05000000000000000000" pitchFamily="2" charset="2"/>
              <a:buChar char="Ø"/>
            </a:pPr>
            <a:r>
              <a:rPr lang="az" b="0" i="0" u="none" baseline="0">
                <a:ea typeface="Verdana" panose="020B0604030504040204" pitchFamily="34" charset="0"/>
              </a:rPr>
              <a:t>verilənlərin "rəqəmsal barmaq izini" yaradır</a:t>
            </a:r>
          </a:p>
          <a:p>
            <a:pPr lvl="1" algn="l" rtl="0">
              <a:buFont typeface="Wingdings" panose="05000000000000000000" pitchFamily="2" charset="2"/>
              <a:buChar char="Ø"/>
            </a:pPr>
            <a:r>
              <a:rPr lang="az" b="0" i="0" u="none" baseline="0">
                <a:ea typeface="Verdana" panose="020B0604030504040204" pitchFamily="34" charset="0"/>
              </a:rPr>
              <a:t>riyazi alqoritmdən istifadə (MD5 və SHA1)</a:t>
            </a:r>
          </a:p>
          <a:p>
            <a:pPr lvl="1" algn="l" rtl="0">
              <a:buFont typeface="Wingdings" panose="05000000000000000000" pitchFamily="2" charset="2"/>
              <a:buChar char="Ø"/>
            </a:pPr>
            <a:r>
              <a:rPr lang="az" b="1" i="0" u="none" baseline="0">
                <a:solidFill>
                  <a:srgbClr val="0070C0"/>
                </a:solidFill>
              </a:rPr>
              <a:t>Yoxlanış</a:t>
            </a:r>
            <a:r>
              <a:rPr lang="az" b="0" i="0" u="none" baseline="0"/>
              <a:t>üçün istifadə edilir</a:t>
            </a:r>
          </a:p>
          <a:p>
            <a:pPr lvl="1" algn="l" rtl="0">
              <a:buFont typeface="Wingdings" panose="05000000000000000000" pitchFamily="2" charset="2"/>
              <a:buChar char="Ø"/>
            </a:pPr>
            <a:r>
              <a:rPr lang="az" b="0" i="0" u="none" baseline="0">
                <a:ea typeface="Verdana" panose="020B0604030504040204" pitchFamily="34" charset="0"/>
              </a:rPr>
              <a:t>Və</a:t>
            </a:r>
            <a:r>
              <a:rPr lang="az" b="1" i="0" u="none" baseline="0">
                <a:solidFill>
                  <a:srgbClr val="0070C0"/>
                </a:solidFill>
              </a:rPr>
              <a:t>eyniləşdirmə </a:t>
            </a:r>
            <a:r>
              <a:rPr lang="az" b="0" i="0" u="none" baseline="0">
                <a:ea typeface="Verdana" panose="020B0604030504040204" pitchFamily="34" charset="0"/>
              </a:rPr>
              <a:t>üçün (bilinən və vacib fayllar)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15" name="Picture 4" descr="https://whereismydata.files.wordpress.com/2009/04/e-sata-write-blocker.jpg">
            <a:extLst>
              <a:ext uri="{FF2B5EF4-FFF2-40B4-BE49-F238E27FC236}">
                <a16:creationId xmlns:a16="http://schemas.microsoft.com/office/drawing/2014/main" xmlns="" id="{8DD74692-4292-4A80-B62F-2772FBE686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1338441"/>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osx.wdfiles.com/local--files/icon:hashtab/HashTab.png">
            <a:extLst>
              <a:ext uri="{FF2B5EF4-FFF2-40B4-BE49-F238E27FC236}">
                <a16:creationId xmlns:a16="http://schemas.microsoft.com/office/drawing/2014/main" xmlns="" id="{0712C5CD-E392-4294-9784-56289921F5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2745" y="5013176"/>
            <a:ext cx="850253" cy="8502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BBCD0F61-63E6-40C4-85F7-BEB8FA83A708}"/>
              </a:ext>
            </a:extLst>
          </p:cNvPr>
          <p:cNvPicPr>
            <a:picLocks noChangeAspect="1"/>
          </p:cNvPicPr>
          <p:nvPr/>
        </p:nvPicPr>
        <p:blipFill>
          <a:blip r:embed="rId6"/>
          <a:stretch>
            <a:fillRect/>
          </a:stretch>
        </p:blipFill>
        <p:spPr>
          <a:xfrm>
            <a:off x="3635896" y="3765832"/>
            <a:ext cx="5076056" cy="401971"/>
          </a:xfrm>
          <a:prstGeom prst="rect">
            <a:avLst/>
          </a:prstGeom>
          <a:ln>
            <a:solidFill>
              <a:schemeClr val="accent1"/>
            </a:solidFill>
          </a:ln>
        </p:spPr>
      </p:pic>
    </p:spTree>
    <p:extLst>
      <p:ext uri="{BB962C8B-B14F-4D97-AF65-F5344CB8AC3E}">
        <p14:creationId xmlns:p14="http://schemas.microsoft.com/office/powerpoint/2010/main" val="39123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Emal</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989732"/>
            <a:ext cx="8640960" cy="5183335"/>
          </a:xfrm>
        </p:spPr>
        <p:txBody>
          <a:bodyPr/>
          <a:lstStyle/>
          <a:p>
            <a:pPr marL="0" indent="0" algn="just" rtl="0">
              <a:buNone/>
            </a:pPr>
            <a:r>
              <a:rPr lang="az" b="0" i="0" u="none" baseline="0" dirty="0">
                <a:ea typeface="Verdana" panose="020B0604030504040204" pitchFamily="34" charset="0"/>
              </a:rPr>
              <a:t> </a:t>
            </a:r>
            <a:r>
              <a:rPr lang="az-Latn-AZ" b="0" i="0" u="none" baseline="0" dirty="0" smtClean="0">
                <a:ea typeface="Verdana" panose="020B0604030504040204" pitchFamily="34" charset="0"/>
              </a:rPr>
              <a:t>E</a:t>
            </a:r>
            <a:r>
              <a:rPr lang="az" b="0" i="0" u="none" baseline="0" dirty="0" smtClean="0">
                <a:ea typeface="Verdana" panose="020B0604030504040204" pitchFamily="34" charset="0"/>
              </a:rPr>
              <a:t>kspertiza </a:t>
            </a:r>
            <a:r>
              <a:rPr lang="az" b="0" i="0" u="none" baseline="0" dirty="0">
                <a:ea typeface="Verdana" panose="020B0604030504040204" pitchFamily="34" charset="0"/>
              </a:rPr>
              <a:t>üçün proqram təminatının təsvir verilənlərini götürüb anlaşılan formaya salmaq üçün keçdiyi </a:t>
            </a:r>
            <a:r>
              <a:rPr lang="az" b="1" i="0" u="none" baseline="0" dirty="0">
                <a:solidFill>
                  <a:srgbClr val="0070C0"/>
                </a:solidFill>
              </a:rPr>
              <a:t>proses</a:t>
            </a:r>
          </a:p>
          <a:p>
            <a:pPr lvl="1" algn="l" rtl="0">
              <a:buFont typeface="Wingdings" panose="05000000000000000000" pitchFamily="2" charset="2"/>
              <a:buChar char="Ø"/>
            </a:pPr>
            <a:r>
              <a:rPr lang="az" b="0" i="0" u="none" baseline="0" dirty="0">
                <a:ea typeface="Verdana" panose="020B0604030504040204" pitchFamily="34" charset="0"/>
              </a:rPr>
              <a:t>əməliyyat sistemləri, fayl sistemləri və fayl formatları müəyyən edilir</a:t>
            </a:r>
          </a:p>
          <a:p>
            <a:pPr lvl="1" algn="l" rtl="0">
              <a:buFont typeface="Wingdings" panose="05000000000000000000" pitchFamily="2" charset="2"/>
              <a:buChar char="Ø"/>
            </a:pPr>
            <a:r>
              <a:rPr lang="az" b="0" i="0" u="none" baseline="0" dirty="0">
                <a:ea typeface="Verdana" panose="020B0604030504040204" pitchFamily="34" charset="0"/>
              </a:rPr>
              <a:t>sistem verilənləri çıxarılır</a:t>
            </a:r>
          </a:p>
          <a:p>
            <a:pPr lvl="1" algn="l" rtl="0">
              <a:buFont typeface="Wingdings" panose="05000000000000000000" pitchFamily="2" charset="2"/>
              <a:buChar char="Ø"/>
            </a:pPr>
            <a:r>
              <a:rPr lang="az" b="0" i="0" u="none" baseline="0" dirty="0">
                <a:ea typeface="Verdana" panose="020B0604030504040204" pitchFamily="34" charset="0"/>
              </a:rPr>
              <a:t>Təsvirlərdən həm aktiv, həm də silinmiş verilənləri bərpa edə bilər</a:t>
            </a:r>
          </a:p>
          <a:p>
            <a:pPr lvl="1" algn="l" rtl="0">
              <a:buFont typeface="Wingdings" panose="05000000000000000000" pitchFamily="2" charset="2"/>
              <a:buChar char="Ø"/>
            </a:pPr>
            <a:r>
              <a:rPr lang="az" b="0" i="0" u="none" baseline="0" dirty="0">
                <a:ea typeface="Verdana" panose="020B0604030504040204" pitchFamily="34" charset="0"/>
              </a:rPr>
              <a:t>axtarıla bilir</a:t>
            </a:r>
          </a:p>
          <a:p>
            <a:pPr marL="0" indent="0" algn="l" rtl="0">
              <a:buNone/>
            </a:pPr>
            <a:endParaRPr lang="az"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4" name="Picture 3">
            <a:extLst>
              <a:ext uri="{FF2B5EF4-FFF2-40B4-BE49-F238E27FC236}">
                <a16:creationId xmlns:a16="http://schemas.microsoft.com/office/drawing/2014/main" xmlns="" id="{561FD42A-4983-4E28-BB19-62A2402C6475}"/>
              </a:ext>
            </a:extLst>
          </p:cNvPr>
          <p:cNvPicPr>
            <a:picLocks noChangeAspect="1"/>
          </p:cNvPicPr>
          <p:nvPr/>
        </p:nvPicPr>
        <p:blipFill>
          <a:blip r:embed="rId4"/>
          <a:stretch>
            <a:fillRect/>
          </a:stretch>
        </p:blipFill>
        <p:spPr>
          <a:xfrm>
            <a:off x="179512" y="5301208"/>
            <a:ext cx="1944216" cy="934924"/>
          </a:xfrm>
          <a:prstGeom prst="rect">
            <a:avLst/>
          </a:prstGeom>
        </p:spPr>
      </p:pic>
      <p:pic>
        <p:nvPicPr>
          <p:cNvPr id="5" name="Picture 4">
            <a:extLst>
              <a:ext uri="{FF2B5EF4-FFF2-40B4-BE49-F238E27FC236}">
                <a16:creationId xmlns:a16="http://schemas.microsoft.com/office/drawing/2014/main" xmlns="" id="{94D9DC78-4C2D-4B9A-8C67-7124213EB395}"/>
              </a:ext>
            </a:extLst>
          </p:cNvPr>
          <p:cNvPicPr>
            <a:picLocks noChangeAspect="1"/>
          </p:cNvPicPr>
          <p:nvPr/>
        </p:nvPicPr>
        <p:blipFill>
          <a:blip r:embed="rId5"/>
          <a:stretch>
            <a:fillRect/>
          </a:stretch>
        </p:blipFill>
        <p:spPr>
          <a:xfrm>
            <a:off x="2411760" y="5379580"/>
            <a:ext cx="1224136" cy="762577"/>
          </a:xfrm>
          <a:prstGeom prst="rect">
            <a:avLst/>
          </a:prstGeom>
        </p:spPr>
      </p:pic>
      <p:pic>
        <p:nvPicPr>
          <p:cNvPr id="6" name="Picture 2" descr="Image result for nuix&quot;">
            <a:extLst>
              <a:ext uri="{FF2B5EF4-FFF2-40B4-BE49-F238E27FC236}">
                <a16:creationId xmlns:a16="http://schemas.microsoft.com/office/drawing/2014/main" xmlns="" id="{CD23643C-9A96-442E-9ED4-DF51B58C7E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5301208"/>
            <a:ext cx="1872208" cy="8184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xways">
            <a:extLst>
              <a:ext uri="{FF2B5EF4-FFF2-40B4-BE49-F238E27FC236}">
                <a16:creationId xmlns:a16="http://schemas.microsoft.com/office/drawing/2014/main" xmlns="" id="{635904F7-9403-4CEB-9C9B-1E2C78C728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5581587"/>
            <a:ext cx="1872209" cy="537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magnet axiom&quot;">
            <a:extLst>
              <a:ext uri="{FF2B5EF4-FFF2-40B4-BE49-F238E27FC236}">
                <a16:creationId xmlns:a16="http://schemas.microsoft.com/office/drawing/2014/main" xmlns="" id="{DE12E88C-D96A-4E39-AAA9-A72358FA2A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5033822"/>
            <a:ext cx="1423641" cy="127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134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TƏHLİL</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l" rtl="0">
              <a:buNone/>
            </a:pPr>
            <a:r>
              <a:rPr lang="az" b="0" i="0" u="none" baseline="0" dirty="0">
                <a:ea typeface="Verdana" panose="020B0604030504040204" pitchFamily="34" charset="0"/>
              </a:rPr>
              <a:t>Daha sonra ekspertiza proqram təminatı analitikə emal </a:t>
            </a:r>
            <a:r>
              <a:rPr lang="az" b="0" i="0" u="none" baseline="0" dirty="0" smtClean="0">
                <a:ea typeface="Verdana" panose="020B0604030504040204" pitchFamily="34" charset="0"/>
              </a:rPr>
              <a:t>etdiklərni</a:t>
            </a:r>
            <a:r>
              <a:rPr lang="az-Latn-AZ" b="0" i="0" u="none" baseline="0" dirty="0" smtClean="0">
                <a:ea typeface="Verdana" panose="020B0604030504040204" pitchFamily="34" charset="0"/>
              </a:rPr>
              <a:t> </a:t>
            </a:r>
            <a:r>
              <a:rPr lang="az" b="1" i="0" u="none" baseline="0" dirty="0" smtClean="0">
                <a:solidFill>
                  <a:srgbClr val="0070C0"/>
                </a:solidFill>
              </a:rPr>
              <a:t>təhlil </a:t>
            </a:r>
            <a:r>
              <a:rPr lang="az" b="1" i="0" u="none" baseline="0" dirty="0">
                <a:solidFill>
                  <a:srgbClr val="0070C0"/>
                </a:solidFill>
              </a:rPr>
              <a:t>etməyə</a:t>
            </a:r>
            <a:r>
              <a:rPr lang="az" b="0" i="0" u="none" baseline="0" dirty="0">
                <a:ea typeface="Verdana" panose="020B0604030504040204" pitchFamily="34" charset="0"/>
              </a:rPr>
              <a:t> imkan verir</a:t>
            </a:r>
          </a:p>
          <a:p>
            <a:pPr lvl="1" algn="l" rtl="0">
              <a:buFont typeface="Wingdings" panose="05000000000000000000" pitchFamily="2" charset="2"/>
              <a:buChar char="Ø"/>
            </a:pPr>
            <a:r>
              <a:rPr lang="az" b="0" i="0" u="none" baseline="0" dirty="0">
                <a:ea typeface="Verdana" panose="020B0604030504040204" pitchFamily="34" charset="0"/>
              </a:rPr>
              <a:t>Fayl növləri, fayl məzmunu, metaverilənlər, artefaktlar üzrə xüsusi axtarış imkanı verir</a:t>
            </a:r>
          </a:p>
          <a:p>
            <a:pPr lvl="1" algn="l" rtl="0">
              <a:buFont typeface="Wingdings" panose="05000000000000000000" pitchFamily="2" charset="2"/>
              <a:buChar char="Ø"/>
            </a:pPr>
            <a:r>
              <a:rPr lang="az" b="0" i="0" u="none" baseline="0" dirty="0">
                <a:ea typeface="Verdana" panose="020B0604030504040204" pitchFamily="34" charset="0"/>
              </a:rPr>
              <a:t>Proqram təminatı analitikə maraq kəsb edən elementləri bir araya toplamaq, daha sonra işi aparan təhqiqatçılar tərəfindən baxılacaq hesabat hazırlamaq imkanı verir</a:t>
            </a:r>
          </a:p>
          <a:p>
            <a:pPr marL="57150" indent="0" algn="ctr" rtl="0">
              <a:buNone/>
            </a:pPr>
            <a:r>
              <a:rPr lang="az" b="1" i="0" u="none" baseline="0" dirty="0">
                <a:solidFill>
                  <a:srgbClr val="FF0000"/>
                </a:solidFill>
                <a:ea typeface="Verdana" panose="020B0604030504040204" pitchFamily="34" charset="0"/>
              </a:rPr>
              <a:t>Verilənlərin həcmindən və nəyin axtarıldığından asılı olaraq verilənlərin və fayl toplularının təhlili üçün xeyli vaxt tələb oluna bilər</a:t>
            </a:r>
            <a:endParaRPr lang="az" dirty="0">
              <a:ea typeface="Verdana" panose="020B0604030504040204" pitchFamily="34" charset="0"/>
            </a:endParaRPr>
          </a:p>
          <a:p>
            <a:pPr lvl="1" algn="l" rtl="0"/>
            <a:endParaRPr lang="az"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Tree>
    <p:extLst>
      <p:ext uri="{BB962C8B-B14F-4D97-AF65-F5344CB8AC3E}">
        <p14:creationId xmlns:p14="http://schemas.microsoft.com/office/powerpoint/2010/main" val="1605973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Təqdimat</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179512" y="5445224"/>
            <a:ext cx="8784530" cy="974020"/>
          </a:xfrm>
        </p:spPr>
        <p:txBody>
          <a:bodyPr/>
          <a:lstStyle/>
          <a:p>
            <a:pPr marL="57150" indent="0" algn="ctr" rtl="0">
              <a:buNone/>
            </a:pPr>
            <a:r>
              <a:rPr lang="az" sz="2800" b="1" i="0" u="none" baseline="0">
                <a:solidFill>
                  <a:srgbClr val="FF0000"/>
                </a:solidFill>
                <a:ea typeface="Verdana" panose="020B0604030504040204" pitchFamily="34" charset="0"/>
              </a:rPr>
              <a:t>Analitikdən texniki verilənləri qeyri-texniki – başa düşülən dildə təqdim etmək tələb olunur</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
        <p:nvSpPr>
          <p:cNvPr id="8" name="Content Placeholder 1">
            <a:extLst>
              <a:ext uri="{FF2B5EF4-FFF2-40B4-BE49-F238E27FC236}">
                <a16:creationId xmlns:a16="http://schemas.microsoft.com/office/drawing/2014/main" xmlns="" id="{94C71E7B-3764-469A-80F5-8BDE4A10B958}"/>
              </a:ext>
            </a:extLst>
          </p:cNvPr>
          <p:cNvSpPr txBox="1">
            <a:spLocks/>
          </p:cNvSpPr>
          <p:nvPr/>
        </p:nvSpPr>
        <p:spPr bwMode="auto">
          <a:xfrm>
            <a:off x="392101" y="1512277"/>
            <a:ext cx="5692067" cy="481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rtl="0">
              <a:buFont typeface="Arial" panose="020B0604020202020204" pitchFamily="34" charset="0"/>
              <a:buNone/>
            </a:pPr>
            <a:r>
              <a:rPr lang="az" sz="2800" b="0" i="0" u="none" baseline="0">
                <a:ea typeface="Verdana" panose="020B0604030504040204" pitchFamily="34" charset="0"/>
              </a:rPr>
              <a:t>Təhlil mərhələsinə çatmaq üçün görülmüş işdən asılı olmayaraq, son məhsul başa düşülən formada təqdim edilməlidir</a:t>
            </a:r>
          </a:p>
          <a:p>
            <a:pPr lvl="1" algn="l" rtl="0">
              <a:buFont typeface="Wingdings" panose="05000000000000000000" pitchFamily="2" charset="2"/>
              <a:buChar char="Ø"/>
            </a:pPr>
            <a:endParaRPr lang="az" sz="2800" b="0" i="0" u="none" baseline="0">
              <a:ea typeface="Verdana" panose="020B0604030504040204" pitchFamily="34" charset="0"/>
            </a:endParaRPr>
          </a:p>
          <a:p>
            <a:pPr lvl="1" algn="l" rtl="0">
              <a:buFont typeface="Wingdings" panose="05000000000000000000" pitchFamily="2" charset="2"/>
              <a:buChar char="Ø"/>
            </a:pPr>
            <a:r>
              <a:rPr lang="az" b="0" i="0" u="none" baseline="0">
                <a:ea typeface="Verdana" panose="020B0604030504040204" pitchFamily="34" charset="0"/>
              </a:rPr>
              <a:t>inandırıcı</a:t>
            </a:r>
          </a:p>
          <a:p>
            <a:pPr lvl="1" algn="l" rtl="0">
              <a:buFont typeface="Wingdings" panose="05000000000000000000" pitchFamily="2" charset="2"/>
              <a:buChar char="Ø"/>
            </a:pPr>
            <a:r>
              <a:rPr lang="az" b="0" i="0" u="none" baseline="0">
                <a:ea typeface="Verdana" panose="020B0604030504040204" pitchFamily="34" charset="0"/>
              </a:rPr>
              <a:t>orijinal şəkil faylının bütün mərhələləri geriyə doğru izlənə və istinad edilə bilər</a:t>
            </a:r>
          </a:p>
        </p:txBody>
      </p:sp>
      <p:pic>
        <p:nvPicPr>
          <p:cNvPr id="39938" name="Picture 2" descr="Expert Witness | Technical Arboriculture">
            <a:extLst>
              <a:ext uri="{FF2B5EF4-FFF2-40B4-BE49-F238E27FC236}">
                <a16:creationId xmlns:a16="http://schemas.microsoft.com/office/drawing/2014/main" xmlns="" id="{4D2A1B58-0A27-424C-B46A-19854D44B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24" y="243664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919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Rəqəmli sübut</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270001"/>
            <a:ext cx="8640960" cy="5183335"/>
          </a:xfrm>
        </p:spPr>
        <p:txBody>
          <a:bodyPr/>
          <a:lstStyle/>
          <a:p>
            <a:pPr marL="0" indent="0" algn="ctr" rtl="0">
              <a:spcBef>
                <a:spcPts val="0"/>
              </a:spcBef>
              <a:buNone/>
              <a:defRPr/>
            </a:pPr>
            <a:r>
              <a:rPr lang="az" sz="2800" b="0" i="0" u="none" baseline="0">
                <a:ea typeface="Verdana" panose="020B0604030504040204" pitchFamily="34" charset="0"/>
              </a:rPr>
              <a:t>Çoxsaylı sadə hallar mövcuddur: </a:t>
            </a:r>
          </a:p>
          <a:p>
            <a:pPr marL="0" indent="0" algn="ctr" rtl="0">
              <a:spcBef>
                <a:spcPts val="0"/>
              </a:spcBef>
              <a:buNone/>
              <a:defRPr/>
            </a:pPr>
            <a:r>
              <a:rPr lang="az" sz="2800" b="0" i="0" u="none" baseline="0">
                <a:ea typeface="Verdana" panose="020B0604030504040204" pitchFamily="34" charset="0"/>
              </a:rPr>
              <a:t>Götürülmə, əldə edilmə, emal, təhlil və daha sonra təqimedilmə…..</a:t>
            </a:r>
          </a:p>
        </p:txBody>
      </p:sp>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4">
            <a:extLst>
              <a:ext uri="{FF2B5EF4-FFF2-40B4-BE49-F238E27FC236}">
                <a16:creationId xmlns:a16="http://schemas.microsoft.com/office/drawing/2014/main" xmlns="" id="{1FA23445-EC46-41AE-8A06-035A0F6EE560}"/>
              </a:ext>
            </a:extLst>
          </p:cNvPr>
          <p:cNvPicPr>
            <a:picLocks noChangeAspect="1"/>
          </p:cNvPicPr>
          <p:nvPr/>
        </p:nvPicPr>
        <p:blipFill>
          <a:blip r:embed="rId4"/>
          <a:stretch>
            <a:fillRect/>
          </a:stretch>
        </p:blipFill>
        <p:spPr>
          <a:xfrm>
            <a:off x="1484963" y="2924944"/>
            <a:ext cx="3480355" cy="3379278"/>
          </a:xfrm>
          <a:prstGeom prst="rect">
            <a:avLst/>
          </a:prstGeom>
          <a:ln>
            <a:solidFill>
              <a:schemeClr val="accent1"/>
            </a:solidFill>
          </a:ln>
        </p:spPr>
      </p:pic>
      <p:pic>
        <p:nvPicPr>
          <p:cNvPr id="41988" name="Picture 4" descr="Docx Reader - Word, Document, Office Reader - 2020 - Apps on ...">
            <a:extLst>
              <a:ext uri="{FF2B5EF4-FFF2-40B4-BE49-F238E27FC236}">
                <a16:creationId xmlns:a16="http://schemas.microsoft.com/office/drawing/2014/main" xmlns="" id="{21403D4C-1FB0-4E8A-9054-03B17F7C13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327" y="2838174"/>
            <a:ext cx="926232" cy="926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flower, sitting, table&#10;&#10;Description automatically generated">
            <a:extLst>
              <a:ext uri="{FF2B5EF4-FFF2-40B4-BE49-F238E27FC236}">
                <a16:creationId xmlns:a16="http://schemas.microsoft.com/office/drawing/2014/main" xmlns="" id="{F4DEA929-FEBC-439D-9001-A0F42F690C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076563" y="3424409"/>
            <a:ext cx="3291215" cy="2468411"/>
          </a:xfrm>
          <a:prstGeom prst="rect">
            <a:avLst/>
          </a:prstGeom>
        </p:spPr>
      </p:pic>
      <p:pic>
        <p:nvPicPr>
          <p:cNvPr id="41986" name="Picture 2" descr="Tips for using the jpg format | Logaster">
            <a:extLst>
              <a:ext uri="{FF2B5EF4-FFF2-40B4-BE49-F238E27FC236}">
                <a16:creationId xmlns:a16="http://schemas.microsoft.com/office/drawing/2014/main" xmlns="" id="{3A264928-B5D4-4AE1-A83D-7B47A2389C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993" y="2419195"/>
            <a:ext cx="1187624" cy="11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Rəqəmsal izlər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graphicFrame>
        <p:nvGraphicFramePr>
          <p:cNvPr id="13" name="Inhaltsplatzhalter 2">
            <a:extLst>
              <a:ext uri="{FF2B5EF4-FFF2-40B4-BE49-F238E27FC236}">
                <a16:creationId xmlns:a16="http://schemas.microsoft.com/office/drawing/2014/main" xmlns="" id="{4B3CB114-79F7-4732-A67E-1E6F004AD5A2}"/>
              </a:ext>
            </a:extLst>
          </p:cNvPr>
          <p:cNvGraphicFramePr>
            <a:graphicFrameLocks noGrp="1"/>
          </p:cNvGraphicFramePr>
          <p:nvPr>
            <p:ph idx="1"/>
          </p:nvPr>
        </p:nvGraphicFramePr>
        <p:xfrm>
          <a:off x="457200" y="1327785"/>
          <a:ext cx="8229600" cy="5273040"/>
        </p:xfrm>
        <a:graphic>
          <a:graphicData uri="http://schemas.openxmlformats.org/drawingml/2006/table">
            <a:tbl>
              <a:tblPr firstRow="1" bandRow="1">
                <a:effectLst/>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455607">
                <a:tc>
                  <a:txBody>
                    <a:bodyPr/>
                    <a:lstStyle/>
                    <a:p>
                      <a:pPr algn="l" rtl="0"/>
                      <a:r>
                        <a:rPr lang="az" sz="2800" b="0" i="0" u="none" baseline="0"/>
                        <a:t>Yayınıla bilən izlər</a:t>
                      </a:r>
                    </a:p>
                  </a:txBody>
                  <a:tcPr/>
                </a:tc>
                <a:tc>
                  <a:txBody>
                    <a:bodyPr/>
                    <a:lstStyle/>
                    <a:p>
                      <a:pPr algn="l" rtl="0"/>
                      <a:r>
                        <a:rPr lang="az" sz="2800" b="0" i="0" u="none" baseline="0"/>
                        <a:t>Qaçılmaz izlər</a:t>
                      </a:r>
                    </a:p>
                  </a:txBody>
                  <a:tcPr/>
                </a:tc>
                <a:extLst>
                  <a:ext uri="{0D108BD9-81ED-4DB2-BD59-A6C34878D82A}">
                    <a16:rowId xmlns:a16="http://schemas.microsoft.com/office/drawing/2014/main" xmlns="" val="10000"/>
                  </a:ext>
                </a:extLst>
              </a:tr>
              <a:tr h="4214364">
                <a:tc>
                  <a:txBody>
                    <a:bodyPr/>
                    <a:lstStyle/>
                    <a:p>
                      <a:pPr algn="l" rtl="0"/>
                      <a:r>
                        <a:rPr lang="az" sz="2400" b="1" i="0" u="none" baseline="0"/>
                        <a:t>Kiçildilmiş keş</a:t>
                      </a:r>
                    </a:p>
                    <a:p>
                      <a:pPr algn="l" rtl="0"/>
                      <a:r>
                        <a:rPr lang="az" sz="2400" b="1" i="0" u="none" baseline="0"/>
                        <a:t>Son istifadə olunan siyahılar</a:t>
                      </a:r>
                      <a:endParaRPr lang="az"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Qeydiyyat faylları</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Brauzer tarixçələri</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Baruzerin keş yaddaşı</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Ən çox istifadə edilən proqramlar</a:t>
                      </a:r>
                      <a:endParaRPr lang="az"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Forma verilənləri</a:t>
                      </a:r>
                      <a:endParaRPr lang="az" sz="2400" b="1" dirty="0"/>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Bölmələrin kölgə surətləri</a:t>
                      </a:r>
                    </a:p>
                    <a:p>
                      <a:pPr marL="0" marR="0" indent="0" algn="l" defTabSz="457200" rtl="0" eaLnBrk="1" fontAlgn="auto" latinLnBrk="0" hangingPunct="1">
                        <a:lnSpc>
                          <a:spcPct val="100000"/>
                        </a:lnSpc>
                        <a:spcBef>
                          <a:spcPts val="0"/>
                        </a:spcBef>
                        <a:spcAft>
                          <a:spcPts val="0"/>
                        </a:spcAft>
                        <a:buClrTx/>
                        <a:buSzTx/>
                        <a:buFontTx/>
                        <a:buNone/>
                        <a:tabLst/>
                        <a:defRPr/>
                      </a:pPr>
                      <a:r>
                        <a:rPr lang="az" sz="2400" b="1" i="0" u="none" baseline="0"/>
                        <a:t>…</a:t>
                      </a:r>
                    </a:p>
                    <a:p>
                      <a:endParaRPr lang="az"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az" sz="2800" b="1" i="0" u="none" baseline="0"/>
                        <a:t>İtirilmiş yaddaş yeri</a:t>
                      </a:r>
                    </a:p>
                    <a:p>
                      <a:pPr marL="0" marR="0" indent="0" algn="l" defTabSz="457200" rtl="0" eaLnBrk="1" fontAlgn="auto" latinLnBrk="0" hangingPunct="1">
                        <a:lnSpc>
                          <a:spcPct val="100000"/>
                        </a:lnSpc>
                        <a:spcBef>
                          <a:spcPts val="0"/>
                        </a:spcBef>
                        <a:spcAft>
                          <a:spcPts val="0"/>
                        </a:spcAft>
                        <a:buClrTx/>
                        <a:buSzTx/>
                        <a:buFontTx/>
                        <a:buNone/>
                        <a:tabLst/>
                        <a:defRPr/>
                      </a:pPr>
                      <a:r>
                        <a:rPr lang="az" sz="2800" b="1" i="0" u="none" baseline="0"/>
                        <a:t>İstifadə edilməmiş yaddaş yeri</a:t>
                      </a:r>
                      <a:endParaRPr lang="az" sz="2800" b="1" dirty="0"/>
                    </a:p>
                    <a:p>
                      <a:pPr marL="0" marR="0" indent="0" algn="l" defTabSz="457200" rtl="0" eaLnBrk="1" fontAlgn="auto" latinLnBrk="0" hangingPunct="1">
                        <a:lnSpc>
                          <a:spcPct val="100000"/>
                        </a:lnSpc>
                        <a:spcBef>
                          <a:spcPts val="0"/>
                        </a:spcBef>
                        <a:spcAft>
                          <a:spcPts val="0"/>
                        </a:spcAft>
                        <a:buClrTx/>
                        <a:buSzTx/>
                        <a:buFontTx/>
                        <a:buNone/>
                        <a:tabLst/>
                        <a:defRPr/>
                      </a:pPr>
                      <a:r>
                        <a:rPr lang="az" sz="2800" b="1" i="0" u="none" baseline="0"/>
                        <a:t>MFT-yə (əsas fayl cədvəlinı) daxil edilənlər</a:t>
                      </a:r>
                    </a:p>
                    <a:p>
                      <a:pPr marL="0" marR="0" indent="0" algn="l" defTabSz="457200" rtl="0" eaLnBrk="1" fontAlgn="auto" latinLnBrk="0" hangingPunct="1">
                        <a:lnSpc>
                          <a:spcPct val="100000"/>
                        </a:lnSpc>
                        <a:spcBef>
                          <a:spcPts val="0"/>
                        </a:spcBef>
                        <a:spcAft>
                          <a:spcPts val="0"/>
                        </a:spcAft>
                        <a:buClrTx/>
                        <a:buSzTx/>
                        <a:buFontTx/>
                        <a:buNone/>
                        <a:tabLst/>
                        <a:defRPr/>
                      </a:pPr>
                      <a:r>
                        <a:rPr lang="az" sz="2800" b="1" i="0" u="none" baseline="0"/>
                        <a:t>RAM (Əməli yaddaş)</a:t>
                      </a:r>
                    </a:p>
                    <a:p>
                      <a:pPr marL="0" marR="0" indent="0" algn="l" defTabSz="457200" rtl="0" eaLnBrk="1" fontAlgn="auto" latinLnBrk="0" hangingPunct="1">
                        <a:lnSpc>
                          <a:spcPct val="100000"/>
                        </a:lnSpc>
                        <a:spcBef>
                          <a:spcPts val="0"/>
                        </a:spcBef>
                        <a:spcAft>
                          <a:spcPts val="0"/>
                        </a:spcAft>
                        <a:buClrTx/>
                        <a:buSzTx/>
                        <a:buFontTx/>
                        <a:buNone/>
                        <a:tabLst/>
                        <a:defRPr/>
                      </a:pPr>
                      <a:r>
                        <a:rPr lang="az" sz="2800" b="1" i="0" u="none" baseline="0"/>
                        <a:t>bəzi proqramların izləri</a:t>
                      </a:r>
                      <a:endParaRPr lang="az" sz="2800" b="1" dirty="0"/>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9905360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Rəqəmsal izlər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pic>
        <p:nvPicPr>
          <p:cNvPr id="5" name="Picture 2">
            <a:extLst>
              <a:ext uri="{FF2B5EF4-FFF2-40B4-BE49-F238E27FC236}">
                <a16:creationId xmlns:a16="http://schemas.microsoft.com/office/drawing/2014/main" xmlns="" id="{CAEE4870-D17C-40A3-BEC6-93E5AF471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50" y="1272132"/>
            <a:ext cx="8858200" cy="533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912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Rəqəmsal izlər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
        <p:nvSpPr>
          <p:cNvPr id="8" name="Rectangle 3">
            <a:extLst>
              <a:ext uri="{FF2B5EF4-FFF2-40B4-BE49-F238E27FC236}">
                <a16:creationId xmlns:a16="http://schemas.microsoft.com/office/drawing/2014/main" xmlns="" id="{CE3E4253-5D48-466D-B577-AF635AD1E47A}"/>
              </a:ext>
            </a:extLst>
          </p:cNvPr>
          <p:cNvSpPr>
            <a:spLocks noGrp="1" noChangeArrowheads="1"/>
          </p:cNvSpPr>
          <p:nvPr>
            <p:ph idx="1"/>
          </p:nvPr>
        </p:nvSpPr>
        <p:spPr>
          <a:xfrm>
            <a:off x="2094614" y="1334386"/>
            <a:ext cx="6592186" cy="4525963"/>
          </a:xfrm>
        </p:spPr>
        <p:txBody>
          <a:bodyPr>
            <a:normAutofit fontScale="85000" lnSpcReduction="20000"/>
          </a:bodyPr>
          <a:lstStyle/>
          <a:p>
            <a:pPr marL="0" indent="0" algn="l" rtl="0">
              <a:lnSpc>
                <a:spcPct val="150000"/>
              </a:lnSpc>
              <a:spcBef>
                <a:spcPts val="0"/>
              </a:spcBef>
              <a:buNone/>
            </a:pPr>
            <a:r>
              <a:rPr lang="az" b="1" i="0" u="none" baseline="0"/>
              <a:t>İstifadəçinin verilənləri</a:t>
            </a:r>
          </a:p>
          <a:p>
            <a:pPr marL="0" indent="0" algn="l" rtl="0">
              <a:lnSpc>
                <a:spcPct val="150000"/>
              </a:lnSpc>
              <a:spcBef>
                <a:spcPts val="0"/>
              </a:spcBef>
              <a:buNone/>
            </a:pPr>
            <a:r>
              <a:rPr lang="az" b="0" i="0" u="none" baseline="0"/>
              <a:t>İstifadə edilən proqramlar, baxılan veb-saytlar, aparılan axtarışlar, açılan/yaddaşda saxlanan fayllar</a:t>
            </a:r>
          </a:p>
          <a:p>
            <a:pPr marL="0" indent="0" algn="l" rtl="0">
              <a:lnSpc>
                <a:spcPct val="150000"/>
              </a:lnSpc>
              <a:spcBef>
                <a:spcPts val="0"/>
              </a:spcBef>
              <a:buNone/>
            </a:pPr>
            <a:endParaRPr lang="az" b="1" dirty="0"/>
          </a:p>
          <a:p>
            <a:pPr marL="0" indent="0" algn="l" rtl="0">
              <a:lnSpc>
                <a:spcPct val="150000"/>
              </a:lnSpc>
              <a:spcBef>
                <a:spcPts val="0"/>
              </a:spcBef>
              <a:buNone/>
            </a:pPr>
            <a:r>
              <a:rPr lang="az" b="1" i="0" u="none" baseline="0"/>
              <a:t>Exif verilənləri</a:t>
            </a:r>
          </a:p>
          <a:p>
            <a:pPr marL="0" indent="0" algn="l" rtl="0">
              <a:lnSpc>
                <a:spcPct val="150000"/>
              </a:lnSpc>
              <a:spcBef>
                <a:spcPts val="0"/>
              </a:spcBef>
              <a:buNone/>
            </a:pPr>
            <a:r>
              <a:rPr lang="az" b="0" i="0" u="none" baseline="0"/>
              <a:t>Şəkil nə vaxt, harada çəkilib, kameranın modeli, seriya nömrəsi</a:t>
            </a:r>
          </a:p>
        </p:txBody>
      </p:sp>
      <p:pic>
        <p:nvPicPr>
          <p:cNvPr id="13" name="Picture 2" descr="http://icons.iconarchive.com/icons/artua/dragon-soft/512/User-icon.png">
            <a:extLst>
              <a:ext uri="{FF2B5EF4-FFF2-40B4-BE49-F238E27FC236}">
                <a16:creationId xmlns:a16="http://schemas.microsoft.com/office/drawing/2014/main" xmlns="" id="{93DEB0AC-2395-412A-BBE1-CFFB12A64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jmarior.net/wp-images/aperture-icon.png">
            <a:extLst>
              <a:ext uri="{FF2B5EF4-FFF2-40B4-BE49-F238E27FC236}">
                <a16:creationId xmlns:a16="http://schemas.microsoft.com/office/drawing/2014/main" xmlns="" id="{79748D68-90E4-4A7B-9A37-112E491079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260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Rəqəmsal izlər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
        <p:nvSpPr>
          <p:cNvPr id="15" name="Rectangle 3">
            <a:extLst>
              <a:ext uri="{FF2B5EF4-FFF2-40B4-BE49-F238E27FC236}">
                <a16:creationId xmlns:a16="http://schemas.microsoft.com/office/drawing/2014/main" xmlns="" id="{FA05A751-97EF-45E4-858B-B8A99FE3CCA2}"/>
              </a:ext>
            </a:extLst>
          </p:cNvPr>
          <p:cNvSpPr>
            <a:spLocks noGrp="1" noChangeArrowheads="1"/>
          </p:cNvSpPr>
          <p:nvPr>
            <p:ph idx="1"/>
          </p:nvPr>
        </p:nvSpPr>
        <p:spPr>
          <a:xfrm>
            <a:off x="2279030" y="1600200"/>
            <a:ext cx="6613450" cy="4525963"/>
          </a:xfrm>
        </p:spPr>
        <p:txBody>
          <a:bodyPr>
            <a:normAutofit fontScale="85000" lnSpcReduction="10000"/>
          </a:bodyPr>
          <a:lstStyle/>
          <a:p>
            <a:pPr marL="0" indent="0" algn="l" rtl="0">
              <a:lnSpc>
                <a:spcPct val="150000"/>
              </a:lnSpc>
              <a:spcBef>
                <a:spcPts val="0"/>
              </a:spcBef>
              <a:buNone/>
            </a:pPr>
            <a:r>
              <a:rPr lang="az" b="1" i="0" u="none" baseline="0"/>
              <a:t>Proqram verilənləri</a:t>
            </a:r>
          </a:p>
          <a:p>
            <a:pPr marL="0" indent="0" algn="l" rtl="0">
              <a:lnSpc>
                <a:spcPct val="150000"/>
              </a:lnSpc>
              <a:spcBef>
                <a:spcPts val="0"/>
              </a:spcBef>
              <a:buNone/>
            </a:pPr>
            <a:r>
              <a:rPr lang="az" b="0" i="0" u="none" baseline="0"/>
              <a:t>E-poçt kliyenti, çat tarixçəsi, verilənlər bazası, konfiqurasiyalar, zərərli proqramların təhlili</a:t>
            </a:r>
          </a:p>
          <a:p>
            <a:pPr marL="0" indent="0" algn="l" rtl="0">
              <a:lnSpc>
                <a:spcPct val="150000"/>
              </a:lnSpc>
              <a:spcBef>
                <a:spcPts val="0"/>
              </a:spcBef>
              <a:buNone/>
            </a:pPr>
            <a:endParaRPr lang="az" sz="1900" b="1" dirty="0"/>
          </a:p>
          <a:p>
            <a:pPr marL="0" indent="0" algn="l" rtl="0">
              <a:lnSpc>
                <a:spcPct val="150000"/>
              </a:lnSpc>
              <a:spcBef>
                <a:spcPts val="0"/>
              </a:spcBef>
              <a:buNone/>
            </a:pPr>
            <a:r>
              <a:rPr lang="az" b="1" i="0" u="none" baseline="0"/>
              <a:t>Fraqmentlər</a:t>
            </a:r>
          </a:p>
          <a:p>
            <a:pPr marL="0" indent="0" algn="l" rtl="0">
              <a:lnSpc>
                <a:spcPct val="150000"/>
              </a:lnSpc>
              <a:spcBef>
                <a:spcPts val="0"/>
              </a:spcBef>
              <a:buNone/>
            </a:pPr>
            <a:r>
              <a:rPr lang="az" b="0" i="0" u="none" baseline="0"/>
              <a:t>Sübut xarakterli şəkillərin, sənədlərin, tarixçələrin, jurnal fayllarının fraqmenti …</a:t>
            </a:r>
          </a:p>
        </p:txBody>
      </p:sp>
      <p:pic>
        <p:nvPicPr>
          <p:cNvPr id="16" name="Picture 1">
            <a:extLst>
              <a:ext uri="{FF2B5EF4-FFF2-40B4-BE49-F238E27FC236}">
                <a16:creationId xmlns:a16="http://schemas.microsoft.com/office/drawing/2014/main" xmlns="" id="{7AEBEAEF-2812-4B82-8939-80B2028EE0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40"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descr="http://www.linux-magazine.com/var/linux_magazin/storage/images/linux-magazine.com/issues/2008/93/undeleted/figure-1/430023-1-eng-US/Figure-1_reference.png">
            <a:extLst>
              <a:ext uri="{FF2B5EF4-FFF2-40B4-BE49-F238E27FC236}">
                <a16:creationId xmlns:a16="http://schemas.microsoft.com/office/drawing/2014/main" xmlns="" id="{C83D4DCF-BE2B-41B7-94C8-A18E1EA21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440"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92500" lnSpcReduction="20000"/>
          </a:bodyPr>
          <a:lstStyle/>
          <a:p>
            <a:pPr marL="0" indent="0" algn="l" rtl="0">
              <a:buNone/>
            </a:pPr>
            <a:r>
              <a:rPr lang="az-Latn-AZ" b="1" i="0" u="none" baseline="0" dirty="0" smtClean="0">
                <a:solidFill>
                  <a:srgbClr val="0070C0"/>
                </a:solidFill>
              </a:rPr>
              <a:t>Elektron sübutlar</a:t>
            </a:r>
          </a:p>
          <a:p>
            <a:pPr marL="0" indent="0" algn="l" rtl="0">
              <a:buNone/>
            </a:pPr>
            <a:endParaRPr lang="az-Latn-AZ" b="1" dirty="0" smtClean="0">
              <a:solidFill>
                <a:srgbClr val="0070C0"/>
              </a:solidFill>
            </a:endParaRPr>
          </a:p>
          <a:p>
            <a:pPr lvl="1" algn="l" rtl="0"/>
            <a:r>
              <a:rPr lang="az-Latn-AZ" b="0" i="0" u="none" baseline="0" dirty="0" smtClean="0"/>
              <a:t>Beynəlxalq miqyasda qəbul edilmiş tərif mövcud deyil</a:t>
            </a:r>
          </a:p>
          <a:p>
            <a:pPr lvl="1" algn="l" rtl="0"/>
            <a:r>
              <a:rPr lang="az-Latn-AZ" b="0" i="0" u="none" baseline="0" dirty="0" smtClean="0"/>
              <a:t>AŞ bələdçisi </a:t>
            </a:r>
            <a:r>
              <a:rPr lang="az-Latn-AZ" b="0" i="0" u="none" baseline="0" dirty="0" err="1" smtClean="0"/>
              <a:t>aşağıdakıları</a:t>
            </a:r>
            <a:r>
              <a:rPr lang="az-Latn-AZ" b="0" i="0" u="none" baseline="0" dirty="0" smtClean="0"/>
              <a:t> təmin edir:</a:t>
            </a:r>
          </a:p>
          <a:p>
            <a:pPr marL="57150" indent="0" algn="ctr" rtl="0">
              <a:buNone/>
            </a:pPr>
            <a:endParaRPr lang="az-Latn-AZ" dirty="0" smtClean="0"/>
          </a:p>
          <a:p>
            <a:pPr marL="57150" indent="0" algn="ctr" rtl="0">
              <a:buNone/>
            </a:pPr>
            <a:r>
              <a:rPr lang="az-Latn-AZ" b="1" i="0" u="none" baseline="0" dirty="0" smtClean="0"/>
              <a:t>"Sonradan məhkəmə icraatında mübahisə edilən faktın düzgün və ya yanlış olduğunun sübuta yetirilməsi üçün zəruri ola biləcək, </a:t>
            </a:r>
            <a:r>
              <a:rPr lang="az-Latn-AZ" b="1" i="0" u="none" baseline="0" dirty="0" err="1" smtClean="0"/>
              <a:t>rəqəmsal</a:t>
            </a:r>
            <a:r>
              <a:rPr lang="az-Latn-AZ" b="1" i="0" u="none" baseline="0" dirty="0" smtClean="0"/>
              <a:t> formada yaradılmış, saxlanan və ya ötürülən hər hansı məlumat" </a:t>
            </a:r>
          </a:p>
          <a:p>
            <a:pPr marL="0" indent="0" algn="just" rtl="0">
              <a:lnSpc>
                <a:spcPct val="120000"/>
              </a:lnSpc>
              <a:spcBef>
                <a:spcPts val="600"/>
              </a:spcBef>
              <a:spcAft>
                <a:spcPts val="600"/>
              </a:spcAft>
              <a:buNone/>
            </a:pPr>
            <a:endParaRPr lang="az-Latn-AZ" dirty="0"/>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defTabSz="914400" rtl="0" eaLnBrk="0" fontAlgn="base" hangingPunct="0">
              <a:spcBef>
                <a:spcPct val="0"/>
              </a:spcBef>
              <a:spcAft>
                <a:spcPct val="0"/>
              </a:spcAft>
            </a:pPr>
            <a:endParaRPr lang="az">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rtl="0" eaLnBrk="0" fontAlgn="base" hangingPunct="0">
              <a:spcBef>
                <a:spcPct val="0"/>
              </a:spcBef>
              <a:spcAft>
                <a:spcPct val="0"/>
              </a:spcAft>
            </a:pPr>
            <a:r>
              <a:rPr lang="az" sz="3200" b="0" i="0" u="none" baseline="0">
                <a:solidFill>
                  <a:prstClr val="white"/>
                </a:solidFill>
                <a:latin typeface="Verdana" charset="0"/>
                <a:cs typeface="Verdana" charset="0"/>
              </a:rPr>
              <a:t> </a:t>
            </a:r>
            <a:r>
              <a:rPr lang="az" sz="3200" b="0" i="0" u="none" baseline="0">
                <a:solidFill>
                  <a:schemeClr val="bg1"/>
                </a:solidFill>
                <a:latin typeface="Verdana" charset="0"/>
                <a:cs typeface="Verdana" charset="0"/>
              </a:rPr>
              <a:t>Təriflər</a:t>
            </a:r>
            <a:endParaRPr lang="az"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rtl="0" eaLnBrk="0" fontAlgn="base" hangingPunct="0">
              <a:spcBef>
                <a:spcPct val="0"/>
              </a:spcBef>
              <a:spcAft>
                <a:spcPct val="0"/>
              </a:spcAft>
              <a:defRPr/>
            </a:pPr>
            <a:endParaRPr lang="az">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defTabSz="914400" rtl="0" eaLnBrk="0" fontAlgn="base" hangingPunct="0">
              <a:spcBef>
                <a:spcPct val="0"/>
              </a:spcBef>
              <a:spcAft>
                <a:spcPct val="0"/>
              </a:spcAft>
            </a:pPr>
            <a:r>
              <a:rPr lang="az" sz="1200" b="1" i="0" u="none" baseline="0">
                <a:solidFill>
                  <a:srgbClr val="FFFFFF"/>
                </a:solidFill>
                <a:latin typeface="Verdana" charset="0"/>
                <a:ea typeface="MS PGothic" panose="020B0600070205080204" pitchFamily="34" charset="-128"/>
                <a:cs typeface="Verdana" charset="0"/>
              </a:rPr>
              <a:t>Mənbə:</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İƏİT</a:t>
            </a:r>
            <a:r>
              <a:rPr lang="az" sz="1200" b="0" i="0" u="none" baseline="0">
                <a:solidFill>
                  <a:srgbClr val="FFFFFF"/>
                </a:solidFill>
                <a:latin typeface="Verdana" charset="0"/>
                <a:ea typeface="MS PGothic" panose="020B0600070205080204" pitchFamily="34" charset="-128"/>
                <a:cs typeface="Verdana" charset="0"/>
              </a:rPr>
              <a:t>						                      	</a:t>
            </a:r>
            <a:r>
              <a:rPr lang="az" sz="1200" b="1" i="0" u="none" baseline="0">
                <a:solidFill>
                  <a:srgbClr val="FFFFFF"/>
                </a:solidFill>
                <a:latin typeface="Verdana" charset="0"/>
                <a:ea typeface="MS PGothic" panose="020B0600070205080204" pitchFamily="34" charset="-128"/>
                <a:cs typeface="Verdana" charset="0"/>
              </a:rPr>
              <a:t>      - </a:t>
            </a:r>
            <a:fld id="{F50FF694-912A-834E-AD45-B984C7BF2CE4}" type="slidenum">
              <a:rPr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7</a:t>
            </a:fld>
            <a:r>
              <a:rPr lang="az" sz="1200" b="1" i="0" u="none" baseline="0">
                <a:solidFill>
                  <a:srgbClr val="FFFFFF"/>
                </a:solidFill>
                <a:latin typeface="Verdana" charset="0"/>
                <a:ea typeface="MS PGothic" panose="020B0600070205080204" pitchFamily="34" charset="-128"/>
                <a:cs typeface="Verdana" charset="0"/>
              </a:rPr>
              <a:t> -</a:t>
            </a:r>
          </a:p>
        </p:txBody>
      </p:sp>
      <p:sp>
        <p:nvSpPr>
          <p:cNvPr id="2" name="Rectangle 1"/>
          <p:cNvSpPr/>
          <p:nvPr/>
        </p:nvSpPr>
        <p:spPr>
          <a:xfrm>
            <a:off x="184734" y="5879013"/>
            <a:ext cx="8851316" cy="276999"/>
          </a:xfrm>
          <a:prstGeom prst="rect">
            <a:avLst/>
          </a:prstGeom>
        </p:spPr>
        <p:txBody>
          <a:bodyPr wrap="square">
            <a:spAutoFit/>
          </a:bodyPr>
          <a:lstStyle/>
          <a:p>
            <a:pPr algn="l" defTabSz="914400" rtl="0" eaLnBrk="0" fontAlgn="base" hangingPunct="0">
              <a:spcBef>
                <a:spcPct val="0"/>
              </a:spcBef>
              <a:spcAft>
                <a:spcPct val="0"/>
              </a:spcAft>
            </a:pPr>
            <a:endParaRPr lang="az"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Rəqəmsal izlər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z"/>
          </a:p>
        </p:txBody>
      </p:sp>
      <p:sp>
        <p:nvSpPr>
          <p:cNvPr id="13" name="Rectangle 3">
            <a:extLst>
              <a:ext uri="{FF2B5EF4-FFF2-40B4-BE49-F238E27FC236}">
                <a16:creationId xmlns:a16="http://schemas.microsoft.com/office/drawing/2014/main" xmlns="" id="{0DEFEE57-F452-4F77-93D7-98992C2423B6}"/>
              </a:ext>
            </a:extLst>
          </p:cNvPr>
          <p:cNvSpPr>
            <a:spLocks noGrp="1" noChangeArrowheads="1"/>
          </p:cNvSpPr>
          <p:nvPr>
            <p:ph idx="1"/>
          </p:nvPr>
        </p:nvSpPr>
        <p:spPr>
          <a:xfrm>
            <a:off x="2279030" y="1600200"/>
            <a:ext cx="6613450" cy="4525963"/>
          </a:xfrm>
        </p:spPr>
        <p:txBody>
          <a:bodyPr>
            <a:normAutofit fontScale="77500" lnSpcReduction="20000"/>
          </a:bodyPr>
          <a:lstStyle/>
          <a:p>
            <a:pPr marL="0" indent="0" algn="l" rtl="0">
              <a:lnSpc>
                <a:spcPct val="150000"/>
              </a:lnSpc>
              <a:spcBef>
                <a:spcPts val="0"/>
              </a:spcBef>
              <a:buNone/>
            </a:pPr>
            <a:r>
              <a:rPr lang="az" b="1" i="0" u="none" baseline="0"/>
              <a:t>Sübut əhəmiyyətinə malik olan sənədlər</a:t>
            </a:r>
          </a:p>
          <a:p>
            <a:pPr marL="0" indent="0" algn="l" rtl="0">
              <a:lnSpc>
                <a:spcPct val="150000"/>
              </a:lnSpc>
              <a:spcBef>
                <a:spcPts val="0"/>
              </a:spcBef>
              <a:buNone/>
            </a:pPr>
            <a:r>
              <a:rPr lang="az" b="0" i="0" u="none" baseline="0"/>
              <a:t>hesabdan çıxarışklar, şantaj məktubları, qeyri-qanuni şəkillər, əlaqələr, jurnal faylları, oğrulanmış gizli surətlər …</a:t>
            </a:r>
          </a:p>
          <a:p>
            <a:pPr marL="0" indent="0" algn="l" rtl="0">
              <a:lnSpc>
                <a:spcPct val="150000"/>
              </a:lnSpc>
              <a:spcBef>
                <a:spcPts val="0"/>
              </a:spcBef>
              <a:buNone/>
            </a:pPr>
            <a:endParaRPr lang="az" dirty="0"/>
          </a:p>
          <a:p>
            <a:pPr marL="0" indent="0" algn="l" rtl="0">
              <a:lnSpc>
                <a:spcPct val="150000"/>
              </a:lnSpc>
              <a:spcBef>
                <a:spcPts val="0"/>
              </a:spcBef>
              <a:buNone/>
            </a:pPr>
            <a:r>
              <a:rPr lang="az" b="1" i="0" u="none" baseline="0"/>
              <a:t>Daxil olmağın mümkün olmadığı verilənlər</a:t>
            </a:r>
            <a:r>
              <a:rPr lang="az" b="0" i="0" u="none" baseline="0"/>
              <a:t> </a:t>
            </a:r>
          </a:p>
          <a:p>
            <a:pPr marL="0" indent="0" algn="l" rtl="0">
              <a:lnSpc>
                <a:spcPct val="150000"/>
              </a:lnSpc>
              <a:spcBef>
                <a:spcPts val="0"/>
              </a:spcBef>
              <a:buNone/>
            </a:pPr>
            <a:r>
              <a:rPr lang="az" b="0" i="0" u="none" baseline="0"/>
              <a:t>gizli fayllar, şifrlənmiş fayllar, silinmiş fayllar</a:t>
            </a:r>
          </a:p>
          <a:p>
            <a:pPr marL="0" indent="0" algn="l" rtl="0">
              <a:lnSpc>
                <a:spcPct val="150000"/>
              </a:lnSpc>
              <a:spcBef>
                <a:spcPts val="0"/>
              </a:spcBef>
              <a:buNone/>
            </a:pPr>
            <a:r>
              <a:rPr lang="az" b="0" i="0" u="none" baseline="0"/>
              <a:t>steqanizə edilmiş fayllar, bulud/şəbəkə yaddaşı</a:t>
            </a:r>
          </a:p>
        </p:txBody>
      </p:sp>
      <p:pic>
        <p:nvPicPr>
          <p:cNvPr id="14" name="Picture 6" descr="http://files.softicons.com/download/folder-icons/terra-project-icons-by-aerotox/png/512/Black%20Terra%20Stop.png">
            <a:extLst>
              <a:ext uri="{FF2B5EF4-FFF2-40B4-BE49-F238E27FC236}">
                <a16:creationId xmlns:a16="http://schemas.microsoft.com/office/drawing/2014/main" xmlns="" id="{E2438C2B-67D3-4692-8541-5EE28A83D4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48" y="3993614"/>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www.veryicon.com/icon/png/System/Simple/My%20Documents.png">
            <a:extLst>
              <a:ext uri="{FF2B5EF4-FFF2-40B4-BE49-F238E27FC236}">
                <a16:creationId xmlns:a16="http://schemas.microsoft.com/office/drawing/2014/main" xmlns="" id="{5B7B0A54-AFAB-4DF6-A174-CE8114125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24"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34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8848AB73-6CF7-4B50-ACEB-48BD4182E7C5}"/>
              </a:ext>
            </a:extLst>
          </p:cNvPr>
          <p:cNvSpPr>
            <a:spLocks noGrp="1"/>
          </p:cNvSpPr>
          <p:nvPr>
            <p:ph type="sldNum" sz="quarter" idx="10"/>
          </p:nvPr>
        </p:nvSpPr>
        <p:spPr/>
        <p:txBody>
          <a:bodyPr/>
          <a:lstStyle/>
          <a:p>
            <a:pPr algn="r" rtl="0"/>
            <a:fld id="{49C04F3A-82BD-4011-AADB-1F79FD7DF4BC}" type="slidenum">
              <a:rPr>
                <a:solidFill>
                  <a:prstClr val="black">
                    <a:tint val="75000"/>
                  </a:prstClr>
                </a:solidFill>
              </a:rPr>
              <a:pPr/>
              <a:t>71</a:t>
            </a:fld>
            <a:endParaRPr lang="az" dirty="0">
              <a:solidFill>
                <a:prstClr val="black">
                  <a:tint val="75000"/>
                </a:prstClr>
              </a:solidFill>
            </a:endParaRPr>
          </a:p>
        </p:txBody>
      </p:sp>
    </p:spTree>
    <p:extLst>
      <p:ext uri="{BB962C8B-B14F-4D97-AF65-F5344CB8AC3E}">
        <p14:creationId xmlns:p14="http://schemas.microsoft.com/office/powerpoint/2010/main" val="1746996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rtl="0"/>
            <a:r>
              <a:rPr lang="az" sz="1200" b="1" i="0" u="none" baseline="0">
                <a:solidFill>
                  <a:srgbClr val="FFFFFF"/>
                </a:solidFill>
                <a:latin typeface="Verdana" charset="0"/>
                <a:cs typeface="Verdana" charset="0"/>
              </a:rPr>
              <a:t>www.coe.int/cybercrime</a:t>
            </a:r>
            <a:r>
              <a:rPr lang="az" sz="1200" b="0" i="0" u="none" baseline="0">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1"/>
          </p:nvPr>
        </p:nvSpPr>
        <p:spPr>
          <a:xfrm>
            <a:off x="323528" y="1340767"/>
            <a:ext cx="8712522" cy="5240233"/>
          </a:xfrm>
        </p:spPr>
        <p:txBody>
          <a:bodyPr>
            <a:normAutofit fontScale="85000" lnSpcReduction="10000"/>
          </a:bodyPr>
          <a:lstStyle/>
          <a:p>
            <a:pPr marL="0" indent="0" algn="l" rtl="0">
              <a:buNone/>
            </a:pPr>
            <a:r>
              <a:rPr lang="az" b="1" i="0" u="none" baseline="0">
                <a:ea typeface="Verdana" panose="020B0604030504040204" pitchFamily="34" charset="0"/>
              </a:rPr>
              <a:t>Bu sessiyadan sonra nümayəndələr aşağıdakıları bacarmalıdırlar:</a:t>
            </a:r>
          </a:p>
          <a:p>
            <a:pPr algn="l" rtl="0"/>
            <a:r>
              <a:rPr lang="az" sz="2800" b="0" i="0" u="none" baseline="0">
                <a:ea typeface="Verdana" panose="020B0604030504040204" pitchFamily="34" charset="0"/>
              </a:rPr>
              <a:t>Elektron sübutun müxtəlif növlərini müzakirə etmək</a:t>
            </a:r>
          </a:p>
          <a:p>
            <a:pPr algn="l" rtl="0"/>
            <a:r>
              <a:rPr lang="az" sz="2800" b="0" i="0" u="none" baseline="0">
                <a:ea typeface="Verdana" panose="020B0604030504040204" pitchFamily="34" charset="0"/>
              </a:rPr>
              <a:t>AŞ Elektron sübut bələdçisinin əsas məqamlarının, xüsusilə verilənlərin götürülməsi və idarə edilməsi ilə bağlı məqamların icmalını vermək</a:t>
            </a:r>
          </a:p>
          <a:p>
            <a:pPr algn="l" rtl="0"/>
            <a:r>
              <a:rPr lang="az" sz="2800" b="0" i="0" u="none" baseline="0">
                <a:ea typeface="Verdana" panose="020B0604030504040204" pitchFamily="34" charset="0"/>
              </a:rPr>
              <a:t>Kompüter işlək və ya sönülü vəziyyətdə olarkən aparılan kompüter texniki ekspertizası, eləcə də "bulud texnologiyasına əsaslanan" ekspertizanın fərqli çətinliklərini müəyyənləşdirmək</a:t>
            </a:r>
          </a:p>
          <a:p>
            <a:pPr algn="l" rtl="0"/>
            <a:r>
              <a:rPr lang="az" sz="2800" b="0" i="0" u="none" baseline="0">
                <a:ea typeface="Verdana" panose="020B0604030504040204" pitchFamily="34" charset="0"/>
              </a:rPr>
              <a:t>Elektron sübutun qəbuledilənliyini müzakirə etmək</a:t>
            </a:r>
          </a:p>
          <a:p>
            <a:pPr algn="l" rtl="0"/>
            <a:r>
              <a:rPr lang="az" sz="2800" b="0" i="0" u="none" baseline="0">
                <a:ea typeface="Verdana" panose="020B0604030504040204" pitchFamily="34" charset="0"/>
              </a:rPr>
              <a:t>Kompüter-texniki ekspertizasını ənənəvi məhkəmə ekspertizası ilə müqayisə etmək</a:t>
            </a:r>
          </a:p>
          <a:p>
            <a:pPr algn="l" rtl="0"/>
            <a:r>
              <a:rPr lang="az" sz="2800" b="0" i="0" u="none" baseline="0">
                <a:ea typeface="Verdana" panose="020B0604030504040204" pitchFamily="34" charset="0"/>
              </a:rPr>
              <a:t>Kompüter-texniki ekspertizasının dörd əsas mərhələsini müəyyən etmək</a:t>
            </a:r>
          </a:p>
        </p:txBody>
      </p:sp>
    </p:spTree>
    <p:extLst>
      <p:ext uri="{BB962C8B-B14F-4D97-AF65-F5344CB8AC3E}">
        <p14:creationId xmlns:p14="http://schemas.microsoft.com/office/powerpoint/2010/main" val="28346461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sp>
        <p:nvSpPr>
          <p:cNvPr id="12" name="Rectangle 11">
            <a:extLst>
              <a:ext uri="{FF2B5EF4-FFF2-40B4-BE49-F238E27FC236}">
                <a16:creationId xmlns:a16="http://schemas.microsoft.com/office/drawing/2014/main"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eaLnBrk="1" fontAlgn="auto" hangingPunct="1">
              <a:spcBef>
                <a:spcPts val="0"/>
              </a:spcBef>
              <a:spcAft>
                <a:spcPts val="0"/>
              </a:spcAft>
              <a:defRPr/>
            </a:pPr>
            <a:endParaRPr lang="az" dirty="0"/>
          </a:p>
        </p:txBody>
      </p:sp>
      <p:pic>
        <p:nvPicPr>
          <p:cNvPr id="2" name="Picture 4">
            <a:extLst>
              <a:ext uri="{FF2B5EF4-FFF2-40B4-BE49-F238E27FC236}">
                <a16:creationId xmlns:a16="http://schemas.microsoft.com/office/drawing/2014/main" xmlns=""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2056" name="Rectangle 11">
            <a:extLst>
              <a:ext uri="{FF2B5EF4-FFF2-40B4-BE49-F238E27FC236}">
                <a16:creationId xmlns:a16="http://schemas.microsoft.com/office/drawing/2014/main"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l" rtl="0">
              <a:spcBef>
                <a:spcPct val="0"/>
              </a:spcBef>
              <a:buFontTx/>
              <a:buNone/>
            </a:pPr>
            <a:r>
              <a:rPr lang="az" sz="1200" b="1" i="0" u="none" baseline="0">
                <a:solidFill>
                  <a:srgbClr val="FFFFFF"/>
                </a:solidFill>
                <a:latin typeface="Verdana" panose="020B0604030504040204" pitchFamily="34" charset="0"/>
              </a:rPr>
              <a:t>www.coe.int/cybercrime</a:t>
            </a:r>
            <a:r>
              <a:rPr lang="az" sz="1200" b="0" i="0" u="none" baseline="0">
                <a:solidFill>
                  <a:srgbClr val="FFFFFF"/>
                </a:solidFill>
                <a:latin typeface="Verdana" panose="020B0604030504040204" pitchFamily="34" charset="0"/>
              </a:rPr>
              <a:t>						</a:t>
            </a:r>
            <a:r>
              <a:rPr lang="az" sz="1200" b="1" i="0" u="none" baseline="0">
                <a:solidFill>
                  <a:srgbClr val="FFFFFF"/>
                </a:solidFill>
                <a:latin typeface="Verdana" panose="020B0604030504040204" pitchFamily="34" charset="0"/>
              </a:rPr>
              <a:t>                        - -</a:t>
            </a:r>
          </a:p>
        </p:txBody>
      </p:sp>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endParaRPr lang="az" altLang="en-US" b="1" dirty="0">
              <a:latin typeface="+mn-lt"/>
            </a:endParaRPr>
          </a:p>
          <a:p>
            <a:pPr algn="ctr" rtl="0" eaLnBrk="1" hangingPunct="1">
              <a:spcBef>
                <a:spcPct val="0"/>
              </a:spcBef>
              <a:buFontTx/>
              <a:buNone/>
            </a:pPr>
            <a:r>
              <a:rPr lang="az-Latn-AZ" b="1" i="0" u="none" baseline="0" dirty="0" smtClean="0">
                <a:latin typeface="+mn-lt"/>
              </a:rPr>
              <a:t>Sağ</a:t>
            </a:r>
            <a:r>
              <a:rPr lang="az-Latn-AZ" b="1" i="0" u="none" dirty="0" smtClean="0">
                <a:latin typeface="+mn-lt"/>
              </a:rPr>
              <a:t> olun</a:t>
            </a:r>
            <a:endParaRPr lang="az" b="1" i="0" u="none" baseline="0"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200" b="1" dirty="0">
              <a:latin typeface="+mn-lt"/>
            </a:endParaRPr>
          </a:p>
          <a:p>
            <a:pPr algn="ctr" rtl="0" eaLnBrk="1" hangingPunct="1">
              <a:spcBef>
                <a:spcPct val="0"/>
              </a:spcBef>
              <a:buFontTx/>
              <a:buNone/>
            </a:pPr>
            <a:endParaRPr lang="az" altLang="en-US" sz="1600" b="1" dirty="0">
              <a:latin typeface="+mn-lt"/>
            </a:endParaRPr>
          </a:p>
          <a:p>
            <a:pPr algn="ctr" rtl="0" eaLnBrk="1" hangingPunct="1">
              <a:spcBef>
                <a:spcPct val="0"/>
              </a:spcBef>
              <a:buFontTx/>
              <a:buNone/>
            </a:pPr>
            <a:r>
              <a:rPr lang="az" sz="1800" b="1" i="0" u="none" baseline="0" dirty="0">
                <a:latin typeface="+mn-lt"/>
              </a:rPr>
              <a:t>Xxxxx XXXXXXXX</a:t>
            </a:r>
          </a:p>
          <a:p>
            <a:pPr algn="ctr" rtl="0" eaLnBrk="1" hangingPunct="1">
              <a:spcBef>
                <a:spcPct val="0"/>
              </a:spcBef>
              <a:buFontTx/>
              <a:buNone/>
            </a:pPr>
            <a:endParaRPr lang="az" altLang="en-US" sz="600" dirty="0">
              <a:latin typeface="+mn-lt"/>
            </a:endParaRPr>
          </a:p>
          <a:p>
            <a:pPr algn="ctr" rtl="0" eaLnBrk="1" hangingPunct="1">
              <a:spcBef>
                <a:spcPct val="0"/>
              </a:spcBef>
              <a:buFontTx/>
              <a:buNone/>
            </a:pPr>
            <a:r>
              <a:rPr lang="az" sz="1400" b="0" i="1" u="none" baseline="0" dirty="0">
                <a:latin typeface="+mn-lt"/>
              </a:rPr>
              <a:t>Avropa Şurası</a:t>
            </a:r>
          </a:p>
          <a:p>
            <a:pPr algn="ctr" rtl="0" eaLnBrk="1" hangingPunct="1">
              <a:spcBef>
                <a:spcPct val="0"/>
              </a:spcBef>
              <a:buFontTx/>
              <a:buNone/>
            </a:pPr>
            <a:endParaRPr lang="az" altLang="en-US" sz="1400" b="1" dirty="0">
              <a:solidFill>
                <a:srgbClr val="2F618F"/>
              </a:solidFill>
              <a:latin typeface="+mn-lt"/>
              <a:hlinkClick r:id="rId4"/>
            </a:endParaRPr>
          </a:p>
          <a:p>
            <a:pPr algn="ctr" rtl="0" eaLnBrk="1" hangingPunct="1">
              <a:spcBef>
                <a:spcPct val="0"/>
              </a:spcBef>
              <a:buFontTx/>
              <a:buNone/>
            </a:pPr>
            <a:r>
              <a:rPr lang="az" sz="1600" b="1" i="0" u="none" baseline="0" dirty="0">
                <a:solidFill>
                  <a:srgbClr val="2F618F"/>
                </a:solidFill>
                <a:latin typeface="+mn-lt"/>
              </a:rPr>
              <a:t>e-poçt</a:t>
            </a: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400" b="1" dirty="0">
              <a:latin typeface="Verdana" panose="020B0604030504040204" pitchFamily="34" charset="0"/>
            </a:endParaRPr>
          </a:p>
          <a:p>
            <a:pPr algn="ctr" rtl="0" eaLnBrk="1" hangingPunct="1">
              <a:spcBef>
                <a:spcPct val="0"/>
              </a:spcBef>
              <a:buFontTx/>
              <a:buNone/>
            </a:pPr>
            <a:r>
              <a:rPr lang="az" sz="1600" b="1" i="0" u="none" baseline="0" dirty="0">
                <a:latin typeface="+mn-lt"/>
              </a:rPr>
              <a:t>GG Ay İİİİ</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2400" b="1" i="0" u="none" baseline="0">
                <a:latin typeface="+mn-lt"/>
              </a:rPr>
              <a:t>Kibercinayətkarlıq və elektron sübutlar haqqında tanışlıq kursu</a:t>
            </a:r>
            <a:endParaRPr lang="az" altLang="en-US" sz="2400" i="1" dirty="0">
              <a:latin typeface="+mn-lt"/>
            </a:endParaRPr>
          </a:p>
        </p:txBody>
      </p:sp>
    </p:spTree>
    <p:extLst>
      <p:ext uri="{BB962C8B-B14F-4D97-AF65-F5344CB8AC3E}">
        <p14:creationId xmlns:p14="http://schemas.microsoft.com/office/powerpoint/2010/main" val="426996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Fərqlər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Elektron sübutlar</a:t>
            </a:r>
          </a:p>
          <a:p>
            <a:pPr lvl="1" algn="l" rtl="0"/>
            <a:r>
              <a:rPr lang="az" b="0" i="0" u="none" baseline="0"/>
              <a:t>Ənənəvi sübutdan fərqli deyil</a:t>
            </a:r>
          </a:p>
          <a:p>
            <a:pPr lvl="1" algn="l" rtl="0"/>
            <a:r>
              <a:rPr lang="az" b="0" i="0" u="none" baseline="0"/>
              <a:t>Sübutu hüquqi icraata təqdim edən tərəf mütləq onun hazırda əldə edildiyi vaxtda olduğundan fərqlənmədiyini nümayiş etdirə bilməlidir</a:t>
            </a:r>
          </a:p>
          <a:p>
            <a:pPr lvl="1" algn="l" rtl="0"/>
            <a:r>
              <a:rPr lang="az" b="0" i="0" u="none" baseline="0"/>
              <a:t>Başqa sözlə bu, heç bir dəyişiklik, silinmə, əlavə və ya başqa əvəzlənmələrin baş vermədiyini göstərir.</a:t>
            </a:r>
          </a:p>
        </p:txBody>
      </p:sp>
      <p:sp>
        <p:nvSpPr>
          <p:cNvPr id="7" name="TextBox 6">
            <a:extLst>
              <a:ext uri="{FF2B5EF4-FFF2-40B4-BE49-F238E27FC236}">
                <a16:creationId xmlns:a16="http://schemas.microsoft.com/office/drawing/2014/main" xmlns="" id="{E31F9DB2-737B-48F0-AABB-B436F92755A8}"/>
              </a:ext>
            </a:extLst>
          </p:cNvPr>
          <p:cNvSpPr txBox="1"/>
          <p:nvPr/>
        </p:nvSpPr>
        <p:spPr>
          <a:xfrm>
            <a:off x="1743693" y="5301208"/>
            <a:ext cx="5656614" cy="830997"/>
          </a:xfrm>
          <a:prstGeom prst="rect">
            <a:avLst/>
          </a:prstGeom>
          <a:solidFill>
            <a:srgbClr val="F08A34"/>
          </a:solidFill>
        </p:spPr>
        <p:txBody>
          <a:bodyPr wrap="square" rtlCol="0">
            <a:spAutoFit/>
          </a:bodyPr>
          <a:lstStyle/>
          <a:p>
            <a:pPr algn="ctr" rtl="0"/>
            <a:r>
              <a:rPr lang="az" sz="2400" b="0" i="0" u="none" baseline="0">
                <a:solidFill>
                  <a:schemeClr val="bg1"/>
                </a:solidFill>
                <a:latin typeface="+mj-lt"/>
              </a:rPr>
              <a:t>Elektron sübutun çətinliyi də burdadır!</a:t>
            </a:r>
          </a:p>
          <a:p>
            <a:pPr algn="ctr" rtl="0"/>
            <a:endParaRPr lang="az" sz="2400" b="0" i="0" u="none" baseline="0">
              <a:solidFill>
                <a:schemeClr val="bg1"/>
              </a:solidFill>
              <a:latin typeface="+mj-lt"/>
            </a:endParaRP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charset="0"/>
                <a:cs typeface="Verdana" charset="0"/>
              </a:rPr>
              <a:t>www.coe.int/cybercrime</a:t>
            </a:r>
            <a:endParaRPr lang="az" sz="1200" dirty="0"/>
          </a:p>
        </p:txBody>
      </p:sp>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az"/>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Mənbələr və növlər</a:t>
            </a:r>
            <a:endParaRPr lang="az"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1"/>
          </p:nvPr>
        </p:nvSpPr>
        <p:spPr>
          <a:xfrm>
            <a:off x="251520" y="1196752"/>
            <a:ext cx="8640960" cy="5256584"/>
          </a:xfrm>
        </p:spPr>
        <p:txBody>
          <a:bodyPr/>
          <a:lstStyle/>
          <a:p>
            <a:pPr marL="0" indent="0" algn="l" rtl="0">
              <a:buNone/>
            </a:pPr>
            <a:r>
              <a:rPr lang="az" b="1" i="0" u="none" baseline="0">
                <a:solidFill>
                  <a:srgbClr val="0070C0"/>
                </a:solidFill>
              </a:rPr>
              <a:t>Mənbələr</a:t>
            </a:r>
          </a:p>
          <a:p>
            <a:pPr lvl="1" algn="l" rtl="0"/>
            <a:r>
              <a:rPr lang="az" b="0" i="0" u="none" baseline="0"/>
              <a:t>Hər hansı elektron cihaz</a:t>
            </a:r>
          </a:p>
          <a:p>
            <a:pPr marL="57150" indent="0" algn="l" rtl="0">
              <a:buNone/>
            </a:pPr>
            <a:r>
              <a:rPr lang="az" b="1" i="0" u="none" baseline="0">
                <a:solidFill>
                  <a:srgbClr val="0070C0"/>
                </a:solidFill>
              </a:rPr>
              <a:t>Növlər</a:t>
            </a:r>
          </a:p>
          <a:p>
            <a:pPr lvl="1" algn="l" rtl="0"/>
            <a:r>
              <a:rPr lang="az" b="0" i="0" u="none" baseline="0"/>
              <a:t>Statik verilənlər (Sönülü qurğu)</a:t>
            </a:r>
          </a:p>
          <a:p>
            <a:pPr lvl="1" algn="l" rtl="0"/>
            <a:r>
              <a:rPr lang="az" b="0" i="0" u="none" baseline="0"/>
              <a:t>Aktiv verilənlər (Yaddaş və serverlər)</a:t>
            </a:r>
          </a:p>
          <a:p>
            <a:pPr lvl="1" algn="l" rtl="0"/>
            <a:r>
              <a:rPr lang="az" b="0" i="0" u="none" baseline="0"/>
              <a:t>İnternet verilənləri</a:t>
            </a:r>
          </a:p>
        </p:txBody>
      </p:sp>
    </p:spTree>
    <p:extLst>
      <p:ext uri="{BB962C8B-B14F-4D97-AF65-F5344CB8AC3E}">
        <p14:creationId xmlns:p14="http://schemas.microsoft.com/office/powerpoint/2010/main" val="38100464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1620</TotalTime>
  <Words>14829</Words>
  <Application>Microsoft Office PowerPoint</Application>
  <PresentationFormat>Экран (4:3)</PresentationFormat>
  <Paragraphs>1259</Paragraphs>
  <Slides>73</Slides>
  <Notes>70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4</vt:i4>
      </vt:variant>
      <vt:variant>
        <vt:lpstr>Заголовки слайдов</vt:lpstr>
      </vt:variant>
      <vt:variant>
        <vt:i4>73</vt:i4>
      </vt:variant>
    </vt:vector>
  </HeadingPairs>
  <TitlesOfParts>
    <vt:vector size="88" baseType="lpstr">
      <vt:lpstr>MS PGothic</vt:lpstr>
      <vt:lpstr>MS PGothic</vt:lpstr>
      <vt:lpstr>Arial</vt:lpstr>
      <vt:lpstr>Arial</vt:lpstr>
      <vt:lpstr>Calibri</vt:lpstr>
      <vt:lpstr>Calibri (heading)</vt:lpstr>
      <vt:lpstr>Calibri Light</vt:lpstr>
      <vt:lpstr>Din-Light</vt:lpstr>
      <vt:lpstr>Roboto</vt:lpstr>
      <vt:lpstr>Verdana</vt:lpstr>
      <vt:lpstr>Wingdings</vt:lpstr>
      <vt:lpstr>Office Theme</vt:lpstr>
      <vt:lpstr>1_Office Theme</vt:lpstr>
      <vt:lpstr>2_Office Theme</vt:lpstr>
      <vt:lpstr>3_Office Theme</vt:lpstr>
      <vt:lpstr>Презентация PowerPoint</vt:lpstr>
      <vt:lpstr>Презентация PowerPoint</vt:lpstr>
      <vt:lpstr>Презентация PowerPoint</vt:lpstr>
      <vt:lpstr>Презентация PowerPoint</vt:lpstr>
      <vt:lpstr>"Elektron sübut" nədir?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Avropa Şurası Elektron sübut bələdçİsİ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Elektron sübut prİnsİplərİ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Elektron sübutların olduğu hadİsə yerlərİ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Kompüter-texnİkİ ekspertİzası</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434</cp:revision>
  <dcterms:created xsi:type="dcterms:W3CDTF">2020-10-07T11:36:01Z</dcterms:created>
  <dcterms:modified xsi:type="dcterms:W3CDTF">2021-04-15T23:31:06Z</dcterms:modified>
</cp:coreProperties>
</file>