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20"/>
  </p:notesMasterIdLst>
  <p:sldIdLst>
    <p:sldId id="418" r:id="rId2"/>
    <p:sldId id="454" r:id="rId3"/>
    <p:sldId id="570" r:id="rId4"/>
    <p:sldId id="569" r:id="rId5"/>
    <p:sldId id="456" r:id="rId6"/>
    <p:sldId id="484" r:id="rId7"/>
    <p:sldId id="460" r:id="rId8"/>
    <p:sldId id="461" r:id="rId9"/>
    <p:sldId id="462" r:id="rId10"/>
    <p:sldId id="463" r:id="rId11"/>
    <p:sldId id="474" r:id="rId12"/>
    <p:sldId id="475" r:id="rId13"/>
    <p:sldId id="464" r:id="rId14"/>
    <p:sldId id="465" r:id="rId15"/>
    <p:sldId id="476" r:id="rId16"/>
    <p:sldId id="477" r:id="rId17"/>
    <p:sldId id="478" r:id="rId18"/>
    <p:sldId id="479" r:id="rId19"/>
    <p:sldId id="480" r:id="rId20"/>
    <p:sldId id="481" r:id="rId21"/>
    <p:sldId id="482" r:id="rId22"/>
    <p:sldId id="483" r:id="rId23"/>
    <p:sldId id="466" r:id="rId24"/>
    <p:sldId id="487" r:id="rId25"/>
    <p:sldId id="489" r:id="rId26"/>
    <p:sldId id="485" r:id="rId27"/>
    <p:sldId id="486" r:id="rId28"/>
    <p:sldId id="1429" r:id="rId29"/>
    <p:sldId id="490" r:id="rId30"/>
    <p:sldId id="488" r:id="rId31"/>
    <p:sldId id="491" r:id="rId32"/>
    <p:sldId id="560" r:id="rId33"/>
    <p:sldId id="561" r:id="rId34"/>
    <p:sldId id="263" r:id="rId35"/>
    <p:sldId id="457" r:id="rId36"/>
    <p:sldId id="1431" r:id="rId37"/>
    <p:sldId id="498" r:id="rId38"/>
    <p:sldId id="499" r:id="rId39"/>
    <p:sldId id="494" r:id="rId40"/>
    <p:sldId id="492" r:id="rId41"/>
    <p:sldId id="493" r:id="rId42"/>
    <p:sldId id="495" r:id="rId43"/>
    <p:sldId id="496" r:id="rId44"/>
    <p:sldId id="509" r:id="rId45"/>
    <p:sldId id="501" r:id="rId46"/>
    <p:sldId id="511" r:id="rId47"/>
    <p:sldId id="502" r:id="rId48"/>
    <p:sldId id="505" r:id="rId49"/>
    <p:sldId id="503" r:id="rId50"/>
    <p:sldId id="504" r:id="rId51"/>
    <p:sldId id="506" r:id="rId52"/>
    <p:sldId id="507" r:id="rId53"/>
    <p:sldId id="508" r:id="rId54"/>
    <p:sldId id="510" r:id="rId55"/>
    <p:sldId id="571" r:id="rId56"/>
    <p:sldId id="458" r:id="rId57"/>
    <p:sldId id="512" r:id="rId58"/>
    <p:sldId id="513" r:id="rId59"/>
    <p:sldId id="514" r:id="rId60"/>
    <p:sldId id="515" r:id="rId61"/>
    <p:sldId id="516" r:id="rId62"/>
    <p:sldId id="517" r:id="rId63"/>
    <p:sldId id="519" r:id="rId64"/>
    <p:sldId id="520" r:id="rId65"/>
    <p:sldId id="521" r:id="rId66"/>
    <p:sldId id="518" r:id="rId67"/>
    <p:sldId id="522" r:id="rId68"/>
    <p:sldId id="572" r:id="rId69"/>
    <p:sldId id="459" r:id="rId70"/>
    <p:sldId id="523" r:id="rId71"/>
    <p:sldId id="497" r:id="rId72"/>
    <p:sldId id="524" r:id="rId73"/>
    <p:sldId id="534" r:id="rId74"/>
    <p:sldId id="535" r:id="rId75"/>
    <p:sldId id="536" r:id="rId76"/>
    <p:sldId id="537" r:id="rId77"/>
    <p:sldId id="525" r:id="rId78"/>
    <p:sldId id="538" r:id="rId79"/>
    <p:sldId id="539" r:id="rId80"/>
    <p:sldId id="543" r:id="rId81"/>
    <p:sldId id="526" r:id="rId82"/>
    <p:sldId id="544" r:id="rId83"/>
    <p:sldId id="527" r:id="rId84"/>
    <p:sldId id="545" r:id="rId85"/>
    <p:sldId id="548" r:id="rId86"/>
    <p:sldId id="540" r:id="rId87"/>
    <p:sldId id="528" r:id="rId88"/>
    <p:sldId id="542" r:id="rId89"/>
    <p:sldId id="553" r:id="rId90"/>
    <p:sldId id="554" r:id="rId91"/>
    <p:sldId id="541" r:id="rId92"/>
    <p:sldId id="546" r:id="rId93"/>
    <p:sldId id="549" r:id="rId94"/>
    <p:sldId id="550" r:id="rId95"/>
    <p:sldId id="551" r:id="rId96"/>
    <p:sldId id="552" r:id="rId97"/>
    <p:sldId id="529" r:id="rId98"/>
    <p:sldId id="547" r:id="rId99"/>
    <p:sldId id="530" r:id="rId100"/>
    <p:sldId id="531" r:id="rId101"/>
    <p:sldId id="555" r:id="rId102"/>
    <p:sldId id="1432" r:id="rId103"/>
    <p:sldId id="556" r:id="rId104"/>
    <p:sldId id="532" r:id="rId105"/>
    <p:sldId id="557" r:id="rId106"/>
    <p:sldId id="567" r:id="rId107"/>
    <p:sldId id="558" r:id="rId108"/>
    <p:sldId id="562" r:id="rId109"/>
    <p:sldId id="533" r:id="rId110"/>
    <p:sldId id="559" r:id="rId111"/>
    <p:sldId id="564" r:id="rId112"/>
    <p:sldId id="566" r:id="rId113"/>
    <p:sldId id="563" r:id="rId114"/>
    <p:sldId id="568" r:id="rId115"/>
    <p:sldId id="565" r:id="rId116"/>
    <p:sldId id="1433" r:id="rId117"/>
    <p:sldId id="1434" r:id="rId118"/>
    <p:sldId id="455" r:id="rId1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2CD8423E-0CCD-48E0-A715-3EC094151D76}">
          <p14:sldIdLst>
            <p14:sldId id="418"/>
          </p14:sldIdLst>
        </p14:section>
        <p14:section name="Introduction" id="{DEED0A68-EF9C-4733-ADAA-766A859E58BB}">
          <p14:sldIdLst>
            <p14:sldId id="454"/>
            <p14:sldId id="570"/>
            <p14:sldId id="569"/>
          </p14:sldIdLst>
        </p14:section>
        <p14:section name="Section 1" id="{1F767E79-2A4A-4837-8114-C2475E36F49A}">
          <p14:sldIdLst>
            <p14:sldId id="456"/>
            <p14:sldId id="484"/>
            <p14:sldId id="460"/>
            <p14:sldId id="461"/>
            <p14:sldId id="462"/>
            <p14:sldId id="463"/>
            <p14:sldId id="474"/>
            <p14:sldId id="475"/>
            <p14:sldId id="464"/>
            <p14:sldId id="465"/>
            <p14:sldId id="476"/>
            <p14:sldId id="477"/>
            <p14:sldId id="478"/>
            <p14:sldId id="479"/>
            <p14:sldId id="480"/>
            <p14:sldId id="481"/>
            <p14:sldId id="482"/>
            <p14:sldId id="483"/>
            <p14:sldId id="466"/>
            <p14:sldId id="487"/>
            <p14:sldId id="489"/>
            <p14:sldId id="485"/>
            <p14:sldId id="486"/>
            <p14:sldId id="1429"/>
            <p14:sldId id="490"/>
            <p14:sldId id="488"/>
            <p14:sldId id="491"/>
            <p14:sldId id="560"/>
            <p14:sldId id="561"/>
            <p14:sldId id="263"/>
          </p14:sldIdLst>
        </p14:section>
        <p14:section name="Section 2" id="{64A33C99-CD85-476B-80AE-285978042B74}">
          <p14:sldIdLst>
            <p14:sldId id="457"/>
            <p14:sldId id="1431"/>
            <p14:sldId id="498"/>
            <p14:sldId id="499"/>
            <p14:sldId id="494"/>
            <p14:sldId id="492"/>
            <p14:sldId id="493"/>
            <p14:sldId id="495"/>
            <p14:sldId id="496"/>
            <p14:sldId id="509"/>
            <p14:sldId id="501"/>
            <p14:sldId id="511"/>
            <p14:sldId id="502"/>
            <p14:sldId id="505"/>
            <p14:sldId id="503"/>
            <p14:sldId id="504"/>
            <p14:sldId id="506"/>
            <p14:sldId id="507"/>
            <p14:sldId id="508"/>
            <p14:sldId id="510"/>
            <p14:sldId id="571"/>
          </p14:sldIdLst>
        </p14:section>
        <p14:section name="Section 3" id="{308D822E-C220-4295-A91C-5C781A5093DF}">
          <p14:sldIdLst>
            <p14:sldId id="458"/>
            <p14:sldId id="512"/>
            <p14:sldId id="513"/>
            <p14:sldId id="514"/>
            <p14:sldId id="515"/>
            <p14:sldId id="516"/>
            <p14:sldId id="517"/>
            <p14:sldId id="519"/>
            <p14:sldId id="520"/>
            <p14:sldId id="521"/>
            <p14:sldId id="518"/>
            <p14:sldId id="522"/>
            <p14:sldId id="572"/>
          </p14:sldIdLst>
        </p14:section>
        <p14:section name="Section 4" id="{38C73E71-B393-48F5-B80B-01E7A0AD15A1}">
          <p14:sldIdLst>
            <p14:sldId id="459"/>
            <p14:sldId id="523"/>
            <p14:sldId id="497"/>
            <p14:sldId id="524"/>
            <p14:sldId id="534"/>
            <p14:sldId id="535"/>
            <p14:sldId id="536"/>
            <p14:sldId id="537"/>
            <p14:sldId id="525"/>
            <p14:sldId id="538"/>
            <p14:sldId id="539"/>
            <p14:sldId id="543"/>
            <p14:sldId id="526"/>
            <p14:sldId id="544"/>
            <p14:sldId id="527"/>
            <p14:sldId id="545"/>
            <p14:sldId id="548"/>
            <p14:sldId id="540"/>
            <p14:sldId id="528"/>
            <p14:sldId id="542"/>
            <p14:sldId id="553"/>
            <p14:sldId id="554"/>
            <p14:sldId id="541"/>
            <p14:sldId id="546"/>
            <p14:sldId id="549"/>
            <p14:sldId id="550"/>
            <p14:sldId id="551"/>
            <p14:sldId id="552"/>
            <p14:sldId id="529"/>
            <p14:sldId id="547"/>
            <p14:sldId id="530"/>
            <p14:sldId id="531"/>
            <p14:sldId id="555"/>
            <p14:sldId id="1432"/>
          </p14:sldIdLst>
        </p14:section>
        <p14:section name="Section 5" id="{37027A3F-69A3-4115-8FDF-843AC8EC035E}">
          <p14:sldIdLst>
            <p14:sldId id="556"/>
            <p14:sldId id="532"/>
            <p14:sldId id="557"/>
            <p14:sldId id="567"/>
            <p14:sldId id="558"/>
            <p14:sldId id="562"/>
            <p14:sldId id="533"/>
            <p14:sldId id="559"/>
            <p14:sldId id="564"/>
            <p14:sldId id="566"/>
            <p14:sldId id="563"/>
            <p14:sldId id="568"/>
            <p14:sldId id="565"/>
            <p14:sldId id="1433"/>
          </p14:sldIdLst>
        </p14:section>
        <p14:section name="Conclusions" id="{AD901706-933A-4282-831D-2F305081F9D7}">
          <p14:sldIdLst>
            <p14:sldId id="1434"/>
            <p14:sldId id="45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59301" autoAdjust="0"/>
  </p:normalViewPr>
  <p:slideViewPr>
    <p:cSldViewPr snapToGrid="0">
      <p:cViewPr varScale="1">
        <p:scale>
          <a:sx n="63" d="100"/>
          <a:sy n="63" d="100"/>
        </p:scale>
        <p:origin x="1752"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33" d="100"/>
          <a:sy n="33" d="100"/>
        </p:scale>
        <p:origin x="3854" y="100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8BC7-8A05-4CF5-B7E9-1CE8C11A5071}" type="datetimeFigureOut">
              <a:rPr lang="en-GB" smtClean="0"/>
              <a:t>21/07/2021</a:t>
            </a:fld>
            <a:endParaRPr lang="es-E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DFBB1-7B02-4717-AEA4-A0D2A92F6065}" type="slidenum">
              <a:rPr lang="en-GB" smtClean="0"/>
              <a:t>‹#›</a:t>
            </a:fld>
            <a:endParaRPr lang="es-ES"/>
          </a:p>
        </p:txBody>
      </p:sp>
    </p:spTree>
    <p:extLst>
      <p:ext uri="{BB962C8B-B14F-4D97-AF65-F5344CB8AC3E}">
        <p14:creationId xmlns:p14="http://schemas.microsoft.com/office/powerpoint/2010/main" val="237759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en.wikipedia.org/wiki/Private_network" TargetMode="External"/><Relationship Id="rId2" Type="http://schemas.openxmlformats.org/officeDocument/2006/relationships/slide" Target="../slides/slide107.xml"/><Relationship Id="rId1" Type="http://schemas.openxmlformats.org/officeDocument/2006/relationships/notesMaster" Target="../notesMasters/notesMaster1.xml"/><Relationship Id="rId5" Type="http://schemas.openxmlformats.org/officeDocument/2006/relationships/hyperlink" Target="https://en.wikipedia.org/wiki/Virtual_private_network#cite_note-1" TargetMode="External"/><Relationship Id="rId4" Type="http://schemas.openxmlformats.org/officeDocument/2006/relationships/hyperlink" Target="https://en.wikipedia.org/wiki/Encryption"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s.wikipedia.org/wiki/American_Registry_for_Internet_Numbers" TargetMode="External"/><Relationship Id="rId7" Type="http://schemas.openxmlformats.org/officeDocument/2006/relationships/hyperlink" Target="https://en.wikipedia.org/wiki/African_network_information_center"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es.wikipedia.org/wiki/LACNIC" TargetMode="External"/><Relationship Id="rId5" Type="http://schemas.openxmlformats.org/officeDocument/2006/relationships/hyperlink" Target="https://en.wikipedia.org/wiki/Asia-Pacific_Network_Information_Centre" TargetMode="External"/><Relationship Id="rId4" Type="http://schemas.openxmlformats.org/officeDocument/2006/relationships/hyperlink" Target="https://en.wikipedia.org/wiki/RIPE"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es.wikipedia.org/wiki/Protocolo_IP" TargetMode="External"/><Relationship Id="rId7" Type="http://schemas.openxmlformats.org/officeDocument/2006/relationships/hyperlink" Target="https://es.wikipedia.org/wiki/Request_for_comments"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s.wikipedia.org/wiki/IPv6" TargetMode="External"/><Relationship Id="rId5" Type="http://schemas.openxmlformats.org/officeDocument/2006/relationships/hyperlink" Target="https://es.wikipedia.org/wiki/Protocolo_de_Internet" TargetMode="External"/><Relationship Id="rId4" Type="http://schemas.openxmlformats.org/officeDocument/2006/relationships/hyperlink" Target="https://es.wikipedia.org/wiki/1979"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ezinearticles.com/?How-Peer-to-Peer-(P2P)-Works&amp;id=60126"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blog.zoom.us/wordpress/2020/04/01/a-message-to-our-users/" TargetMode="External"/><Relationship Id="rId2" Type="http://schemas.openxmlformats.org/officeDocument/2006/relationships/slide" Target="../slides/slide100.xml"/><Relationship Id="rId1" Type="http://schemas.openxmlformats.org/officeDocument/2006/relationships/notesMaster" Target="../notesMasters/notesMaster1.xml"/><Relationship Id="rId4" Type="http://schemas.openxmlformats.org/officeDocument/2006/relationships/hyperlink" Target="https://blog.zoom.us/wordpress/2020/04/22/90-day-security-plan-progress-report-april-22/"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Esta sesión tiene una duración de 90 minutos</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a:t>
            </a:fld>
            <a:endParaRPr lang="es-ES" altLang="en-US"/>
          </a:p>
        </p:txBody>
      </p:sp>
    </p:spTree>
    <p:extLst>
      <p:ext uri="{BB962C8B-B14F-4D97-AF65-F5344CB8AC3E}">
        <p14:creationId xmlns:p14="http://schemas.microsoft.com/office/powerpoint/2010/main" val="157566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 es la estructura de base de un ordenador de escritorio.  Confeccionaremos un ordenador hipotético basándonos en una máquina de este tipo.</a:t>
            </a:r>
          </a:p>
          <a:p>
            <a:endParaRPr lang="es-ES" baseline="0" dirty="0"/>
          </a:p>
          <a:p>
            <a:r>
              <a:rPr lang="es-ES" dirty="0"/>
              <a:t>Tenemos que ser conscientes de que todos los demás dispositivos tienen principios muy similares.  La placa contiene una serie de componentes</a:t>
            </a:r>
          </a:p>
          <a:p>
            <a:endParaRPr lang="es-ES" baseline="0" dirty="0"/>
          </a:p>
          <a:p>
            <a:r>
              <a:rPr lang="es-ES" dirty="0"/>
              <a:t>Empezaremos de forma sencilla: necesitamos que todos entendáis lo que estamos haciendo aquí y que construyáis un dispositivo desde cero y que veáis cómo funcionan todas sus partes</a:t>
            </a:r>
          </a:p>
          <a:p>
            <a:endParaRPr lang="es-ES" baseline="0" dirty="0"/>
          </a:p>
          <a:p>
            <a:r>
              <a:rPr lang="es-ES" dirty="0"/>
              <a:t>El recuadro azul es nuestra carcasa y vamos a introducir elementos</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a:t>
            </a:fld>
            <a:endParaRPr lang="es-ES" altLang="en-US"/>
          </a:p>
        </p:txBody>
      </p:sp>
    </p:spTree>
    <p:extLst>
      <p:ext uri="{BB962C8B-B14F-4D97-AF65-F5344CB8AC3E}">
        <p14:creationId xmlns:p14="http://schemas.microsoft.com/office/powerpoint/2010/main" val="2344249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Los sitios web destacados ofrecen anonimato o cifrado para proteger al remitente. Ilustran lo sencillo que es hacer cosas en Internet cuando la localización del sospechoso o delincuente es tan difícil, debido a que utilizan la tecnología para ocultarse.  Algunos son gratuitos y otros tienen un servicio de pago. Ilustran lo sencillo que es hacer cosas en Internet cuando la localización del sospechoso o delincuente es tan difícil, debido a que utilizan la tecnología para ocultarse.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También ofrecen la posibilidad de garantizar que no quede nada en un servidor que pueda ser examinado, a la vez que se elimina la información de la dirección IP.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106</a:t>
            </a:fld>
            <a:endParaRPr lang="es-ES" altLang="en-US"/>
          </a:p>
        </p:txBody>
      </p:sp>
    </p:spTree>
    <p:extLst>
      <p:ext uri="{BB962C8B-B14F-4D97-AF65-F5344CB8AC3E}">
        <p14:creationId xmlns:p14="http://schemas.microsoft.com/office/powerpoint/2010/main" val="5679184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rPr>
              <a:t>Una </a:t>
            </a:r>
            <a:r>
              <a:rPr lang="es-ES" sz="1200" b="1" i="0" kern="1200" dirty="0">
                <a:solidFill>
                  <a:schemeClr val="tx1"/>
                </a:solidFill>
                <a:effectLst/>
                <a:latin typeface="+mn-lt"/>
              </a:rPr>
              <a:t>VPN</a:t>
            </a:r>
            <a:r>
              <a:rPr lang="es-ES" sz="1200" b="0" i="0" kern="1200" dirty="0">
                <a:solidFill>
                  <a:schemeClr val="tx1"/>
                </a:solidFill>
                <a:effectLst/>
                <a:latin typeface="+mn-lt"/>
              </a:rPr>
              <a:t> es bastante similar a un </a:t>
            </a:r>
            <a:r>
              <a:rPr lang="es-ES" sz="1200" b="1" i="0" kern="1200" dirty="0">
                <a:solidFill>
                  <a:schemeClr val="tx1"/>
                </a:solidFill>
                <a:effectLst/>
                <a:latin typeface="+mn-lt"/>
              </a:rPr>
              <a:t>servidor proxy</a:t>
            </a:r>
            <a:r>
              <a:rPr lang="es-ES" sz="1200" b="0" i="0" kern="1200" dirty="0">
                <a:solidFill>
                  <a:schemeClr val="tx1"/>
                </a:solidFill>
                <a:effectLst/>
                <a:latin typeface="+mn-lt"/>
              </a:rPr>
              <a:t>. Su ordenador está configurado para conectarse a otro servidor, y puede ser que su tráfico web se dirija a través de ese servidor. Pero mientras que un </a:t>
            </a:r>
            <a:r>
              <a:rPr lang="es-ES" sz="1200" b="1" i="0" kern="1200" dirty="0">
                <a:solidFill>
                  <a:schemeClr val="tx1"/>
                </a:solidFill>
                <a:effectLst/>
                <a:latin typeface="+mn-lt"/>
              </a:rPr>
              <a:t>servidor proxy</a:t>
            </a:r>
            <a:r>
              <a:rPr lang="es-ES" sz="1200" b="0" i="0" kern="1200" dirty="0">
                <a:solidFill>
                  <a:schemeClr val="tx1"/>
                </a:solidFill>
                <a:effectLst/>
                <a:latin typeface="+mn-lt"/>
              </a:rPr>
              <a:t> solo puede redirigir peticiones web, una </a:t>
            </a:r>
            <a:r>
              <a:rPr lang="es-ES" sz="1200" b="1" i="0" kern="1200" dirty="0">
                <a:solidFill>
                  <a:schemeClr val="tx1"/>
                </a:solidFill>
                <a:effectLst/>
                <a:latin typeface="+mn-lt"/>
              </a:rPr>
              <a:t>VPN</a:t>
            </a:r>
            <a:r>
              <a:rPr lang="es-ES" sz="1200" b="0" i="0" kern="1200" dirty="0">
                <a:solidFill>
                  <a:schemeClr val="tx1"/>
                </a:solidFill>
                <a:effectLst/>
                <a:latin typeface="+mn-lt"/>
              </a:rPr>
              <a:t> es capaz de enrutar y anonimizar todo el tráfico de su red.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rPr>
              <a:t>Una </a:t>
            </a:r>
            <a:r>
              <a:rPr lang="es-ES" sz="1200" b="1" i="0" kern="1200" dirty="0">
                <a:solidFill>
                  <a:schemeClr val="tx1"/>
                </a:solidFill>
                <a:effectLst/>
                <a:latin typeface="+mn-lt"/>
              </a:rPr>
              <a:t>red privada virtual</a:t>
            </a:r>
            <a:r>
              <a:rPr lang="es-ES" sz="1200" b="0" i="0" kern="1200" dirty="0">
                <a:solidFill>
                  <a:schemeClr val="tx1"/>
                </a:solidFill>
                <a:effectLst/>
                <a:latin typeface="+mn-lt"/>
              </a:rPr>
              <a:t> (</a:t>
            </a:r>
            <a:r>
              <a:rPr lang="es-ES" sz="1200" b="1" i="0" kern="1200" dirty="0">
                <a:solidFill>
                  <a:schemeClr val="tx1"/>
                </a:solidFill>
                <a:effectLst/>
                <a:latin typeface="+mn-lt"/>
              </a:rPr>
              <a:t>VPN</a:t>
            </a:r>
            <a:r>
              <a:rPr lang="es-ES" sz="1200" b="0" i="0" kern="1200" dirty="0">
                <a:solidFill>
                  <a:schemeClr val="tx1"/>
                </a:solidFill>
                <a:effectLst/>
                <a:latin typeface="+mn-lt"/>
              </a:rPr>
              <a:t>) amplía una </a:t>
            </a:r>
            <a:r>
              <a:rPr lang="es-ES" sz="1200" b="0" i="0" u="none" strike="noStrike" kern="1200" dirty="0">
                <a:solidFill>
                  <a:schemeClr val="tx1"/>
                </a:solidFill>
                <a:effectLst/>
                <a:latin typeface="+mn-lt"/>
                <a:hlinkClick r:id="rId3" tooltip="Red privada"/>
              </a:rPr>
              <a:t>red privada</a:t>
            </a:r>
            <a:r>
              <a:rPr lang="es-ES" sz="1200" b="0" i="0" kern="1200" dirty="0">
                <a:solidFill>
                  <a:schemeClr val="tx1"/>
                </a:solidFill>
                <a:effectLst/>
                <a:latin typeface="+mn-lt"/>
              </a:rPr>
              <a:t> a través de una red pública y permite a los usuarios enviar y recibir datos a través de redes compartidas o públicas como si sus dispositivos informáticos estuvieran conectados directamente a la red privada. Las aplicaciones que se ejecutan a través de una VPN pueden, por tanto, beneficiarse de la funcionalidad, seguridad y gestión de la red privada. </a:t>
            </a:r>
            <a:r>
              <a:rPr lang="es-ES" dirty="0"/>
              <a:t>El </a:t>
            </a:r>
            <a:r>
              <a:rPr lang="es-ES" sz="1200" b="0" i="0" u="none" strike="noStrike" kern="1200" dirty="0">
                <a:solidFill>
                  <a:schemeClr val="tx1"/>
                </a:solidFill>
                <a:effectLst/>
                <a:latin typeface="+mn-lt"/>
                <a:hlinkClick r:id="rId4" tooltip="Cifrado"/>
              </a:rPr>
              <a:t>cifrado</a:t>
            </a:r>
            <a:r>
              <a:rPr lang="es-ES" sz="1200" b="0" i="0" kern="1200" dirty="0">
                <a:solidFill>
                  <a:schemeClr val="tx1"/>
                </a:solidFill>
                <a:effectLst/>
                <a:latin typeface="+mn-lt"/>
              </a:rPr>
              <a:t> es una parte común, aunque no inherente, de una conexión VPN.</a:t>
            </a:r>
            <a:r>
              <a:rPr lang="es-ES" sz="1200" b="0" i="0" u="none" strike="noStrike" kern="1200" baseline="30000" dirty="0">
                <a:solidFill>
                  <a:schemeClr val="tx1"/>
                </a:solidFill>
                <a:effectLst/>
                <a:latin typeface="+mn-lt"/>
                <a:hlinkClick r:id="rId5"/>
              </a:rPr>
              <a:t>[1]</a:t>
            </a:r>
            <a:endParaRPr lang="es-ES" sz="1200" b="0" i="0" u="none" strike="noStrike" kern="1200" baseline="30000" dirty="0">
              <a:solidFill>
                <a:schemeClr val="tx1"/>
              </a:solidFill>
              <a:effectLst/>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b="0" i="0" u="none" strike="noStrike" kern="1200" baseline="30000" dirty="0">
              <a:solidFill>
                <a:schemeClr val="tx1"/>
              </a:solidFill>
              <a:effectLst/>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rPr>
              <a:t>Una demostración del formador puede ser la mejor manera de describir cómo alguien puede moverse por el mundo, mientras está sentado en una silla frente a los delegados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107</a:t>
            </a:fld>
            <a:endParaRPr lang="es-ES" altLang="en-US"/>
          </a:p>
        </p:txBody>
      </p:sp>
    </p:spTree>
    <p:extLst>
      <p:ext uri="{BB962C8B-B14F-4D97-AF65-F5344CB8AC3E}">
        <p14:creationId xmlns:p14="http://schemas.microsoft.com/office/powerpoint/2010/main" val="22700204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rPr>
              <a:t>Algunos ejemplos de VPN: algunas son gratuitas y otras de pago. Las gratuitas suelen tener versiones de pago que ofrecen un ancho de banda más rápido y más capacidad de carga/descarga.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108</a:t>
            </a:fld>
            <a:endParaRPr lang="es-ES" altLang="en-US"/>
          </a:p>
        </p:txBody>
      </p:sp>
    </p:spTree>
    <p:extLst>
      <p:ext uri="{BB962C8B-B14F-4D97-AF65-F5344CB8AC3E}">
        <p14:creationId xmlns:p14="http://schemas.microsoft.com/office/powerpoint/2010/main" val="7590841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Esta diapositiva muestra una VPN - VPN </a:t>
            </a:r>
            <a:r>
              <a:rPr lang="es-ES" sz="1200" kern="1200" dirty="0" err="1">
                <a:solidFill>
                  <a:schemeClr val="tx1"/>
                </a:solidFill>
                <a:latin typeface="+mn-lt"/>
              </a:rPr>
              <a:t>Unlimited</a:t>
            </a:r>
            <a:r>
              <a:rPr lang="es-ES" sz="1200" kern="1200" dirty="0">
                <a:solidFill>
                  <a:schemeClr val="tx1"/>
                </a:solidFill>
                <a:latin typeface="+mn-lt"/>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propósito es ilustrar los usos y la capacidad de configuración de una VPN - cómo se puede utilizar para que parezca que está en cualquier lugar.</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Legal: sí, en casi todos los lugares. Tienen usos legítimos - pero también se puede hacer un mal uso. </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Segura: sí, el cifrado de extremo a extremo que aparece a través del túnel que crea da seguridad - que también se puede utilizar indebidamente - para evitar la interceptación.</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Ubicaciones: la mayoría tendrá múltiples ubicaciones en todo el mundo para que parezca que se está en otro lugar.</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Velocidad: el uso de una VPN ralentizará un poco su conexión, ya que tiene que cifrar los datos que está enviando, pero con las conexiones de Internet de alta velocidad de hoy en día, no será demasiado problemático.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109</a:t>
            </a:fld>
            <a:endParaRPr lang="es-ES" altLang="en-US"/>
          </a:p>
        </p:txBody>
      </p:sp>
    </p:spTree>
    <p:extLst>
      <p:ext uri="{BB962C8B-B14F-4D97-AF65-F5344CB8AC3E}">
        <p14:creationId xmlns:p14="http://schemas.microsoft.com/office/powerpoint/2010/main" val="15020581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noProof="0" dirty="0">
                <a:solidFill>
                  <a:schemeClr val="tx1"/>
                </a:solidFill>
                <a:effectLst/>
                <a:latin typeface="+mn-lt"/>
              </a:rPr>
              <a:t>Otro tema que requiere una visión general básica, y al que podríamos dedicar días en lugar de unas pocas diapositivas.  Las presentaciones de aquí van seguidas de diapositivas explicativas en la mayoría de los casos.</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noProof="0" dirty="0">
                <a:solidFill>
                  <a:schemeClr val="tx1"/>
                </a:solidFill>
                <a:effectLst/>
                <a:latin typeface="+mn-lt"/>
              </a:rPr>
              <a:t>Además de los sitios web, las bases de datos y los documentos que no son indexados por los motores de búsqueda, existe otra capa de la Internet profunda: la llamada "</a:t>
            </a:r>
            <a:r>
              <a:rPr lang="es-ES" sz="1200" b="1" kern="1200" noProof="0" dirty="0">
                <a:solidFill>
                  <a:schemeClr val="tx1"/>
                </a:solidFill>
                <a:effectLst/>
                <a:latin typeface="+mn-lt"/>
              </a:rPr>
              <a:t>Internet oscura</a:t>
            </a:r>
            <a:r>
              <a:rPr lang="es-ES" sz="1200" kern="1200" noProof="0" dirty="0">
                <a:solidFill>
                  <a:schemeClr val="tx1"/>
                </a:solidFill>
                <a:effectLst/>
                <a:latin typeface="+mn-lt"/>
              </a:rPr>
              <a:t>". La Internet oscura, no puede ser consultada mediante los motores de búsqueda estándar. Sin embargo, aunque se puede acceder a los sitios web de la Internet profunda con un navegador normal si el visitante conoce la dirección o las credenciales de acceso, esto no ocurre con los sitios web de la Red oscura. </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noProof="0" dirty="0">
                <a:solidFill>
                  <a:schemeClr val="tx1"/>
                </a:solidFill>
                <a:effectLst/>
                <a:latin typeface="+mn-lt"/>
              </a:rPr>
              <a:t>La </a:t>
            </a:r>
            <a:r>
              <a:rPr lang="es-ES" sz="1200" b="1" kern="1200" noProof="0" dirty="0">
                <a:solidFill>
                  <a:schemeClr val="tx1"/>
                </a:solidFill>
                <a:effectLst/>
                <a:latin typeface="+mn-lt"/>
              </a:rPr>
              <a:t>Internet oscura</a:t>
            </a:r>
            <a:r>
              <a:rPr lang="es-ES" dirty="0"/>
              <a:t> </a:t>
            </a:r>
            <a:r>
              <a:rPr lang="es-ES" sz="1200" kern="1200" baseline="0" noProof="0" dirty="0">
                <a:solidFill>
                  <a:schemeClr val="tx1"/>
                </a:solidFill>
                <a:effectLst/>
                <a:latin typeface="+mn-lt"/>
              </a:rPr>
              <a:t>está constituida por </a:t>
            </a:r>
            <a:r>
              <a:rPr lang="es-ES" sz="1200" b="1" kern="1200" baseline="0" noProof="0" dirty="0">
                <a:solidFill>
                  <a:schemeClr val="tx1"/>
                </a:solidFill>
                <a:effectLst/>
                <a:latin typeface="+mn-lt"/>
              </a:rPr>
              <a:t>redes oscuras </a:t>
            </a:r>
            <a:r>
              <a:rPr lang="es-ES" sz="1200" b="0" kern="1200" baseline="0" noProof="0" dirty="0">
                <a:solidFill>
                  <a:schemeClr val="tx1"/>
                </a:solidFill>
                <a:effectLst/>
                <a:latin typeface="+mn-lt"/>
              </a:rPr>
              <a:t>que son pequeñas redes entre iguales, así como por grandes redes populares como Freenet, I2P y </a:t>
            </a:r>
            <a:r>
              <a:rPr lang="es-ES" sz="1200" b="0" kern="1200" baseline="0" noProof="0" dirty="0" err="1">
                <a:solidFill>
                  <a:schemeClr val="tx1"/>
                </a:solidFill>
                <a:effectLst/>
                <a:latin typeface="+mn-lt"/>
              </a:rPr>
              <a:t>ToR</a:t>
            </a:r>
            <a:r>
              <a:rPr lang="es-ES" sz="1200" b="0" kern="1200" baseline="0" noProof="0" dirty="0">
                <a:solidFill>
                  <a:schemeClr val="tx1"/>
                </a:solidFill>
                <a:effectLst/>
                <a:latin typeface="+mn-lt"/>
              </a:rPr>
              <a:t>.</a:t>
            </a:r>
            <a:endParaRPr lang="es-ES" b="0" noProof="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110</a:t>
            </a:fld>
            <a:endParaRPr lang="es-ES" altLang="en-US"/>
          </a:p>
        </p:txBody>
      </p:sp>
    </p:spTree>
    <p:extLst>
      <p:ext uri="{BB962C8B-B14F-4D97-AF65-F5344CB8AC3E}">
        <p14:creationId xmlns:p14="http://schemas.microsoft.com/office/powerpoint/2010/main" val="28076058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Una demostración por parte de un formador sería un complemento útil a esta diapositiva para ilustrar los TOR y algunos servicios disponibles - requiere conexión a Internet o una sesión de TOR pregrabada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111</a:t>
            </a:fld>
            <a:endParaRPr lang="es-ES" altLang="en-US"/>
          </a:p>
        </p:txBody>
      </p:sp>
    </p:spTree>
    <p:extLst>
      <p:ext uri="{BB962C8B-B14F-4D97-AF65-F5344CB8AC3E}">
        <p14:creationId xmlns:p14="http://schemas.microsoft.com/office/powerpoint/2010/main" val="16804138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TOR se basa en el cifrado y en la transmisión de información cifrada entre nodos.</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Cada nodo solo sabe dónde está el nodo anterior y el siguiente - nada sobre el origen o cualquier otro nodo - con lo que se construye una ruta cifrada. </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Cada comunicación (o pestaña en el navegador) toma una ruta diferente - pero cada una utiliza el mismo punto de entrada - o nodo de guardia. </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La comunicación podría ser interceptada - pero sólo se interceptarían los datos cifrados. </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Los datos originales están "envueltos" con la clave de cifrado de cada nodo por el que van a pasar los datos - y esa capa es eliminada por el nodo a medida que pasa por su ruta - el último salto es el único momento en que los datos están sin cifrar - o serían ilegibles.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112</a:t>
            </a:fld>
            <a:endParaRPr lang="es-ES" altLang="en-US"/>
          </a:p>
        </p:txBody>
      </p:sp>
    </p:spTree>
    <p:extLst>
      <p:ext uri="{BB962C8B-B14F-4D97-AF65-F5344CB8AC3E}">
        <p14:creationId xmlns:p14="http://schemas.microsoft.com/office/powerpoint/2010/main" val="51117322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noProof="0" dirty="0">
                <a:solidFill>
                  <a:schemeClr val="tx1"/>
                </a:solidFill>
                <a:effectLst/>
                <a:latin typeface="+mn-lt"/>
              </a:rPr>
              <a:t>El formador facilita un debate sobre las criptomonedas</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noProof="0" dirty="0">
                <a:solidFill>
                  <a:schemeClr val="tx1"/>
                </a:solidFill>
                <a:effectLst/>
                <a:latin typeface="+mn-lt"/>
              </a:rPr>
              <a:t>Iconos - Bitcoin, </a:t>
            </a:r>
            <a:r>
              <a:rPr lang="es-ES" sz="1200" kern="1200" noProof="0" dirty="0" err="1">
                <a:solidFill>
                  <a:schemeClr val="tx1"/>
                </a:solidFill>
                <a:effectLst/>
                <a:latin typeface="+mn-lt"/>
              </a:rPr>
              <a:t>Litecoin</a:t>
            </a:r>
            <a:r>
              <a:rPr lang="es-ES" sz="1200" kern="1200" noProof="0" dirty="0">
                <a:solidFill>
                  <a:schemeClr val="tx1"/>
                </a:solidFill>
                <a:effectLst/>
                <a:latin typeface="+mn-lt"/>
              </a:rPr>
              <a:t>, Ethereum, </a:t>
            </a:r>
            <a:r>
              <a:rPr lang="es-ES" sz="1200" kern="1200" noProof="0" dirty="0" err="1">
                <a:solidFill>
                  <a:schemeClr val="tx1"/>
                </a:solidFill>
                <a:effectLst/>
                <a:latin typeface="+mn-lt"/>
              </a:rPr>
              <a:t>Zcash</a:t>
            </a:r>
            <a:r>
              <a:rPr lang="es-ES" sz="1200" kern="1200" noProof="0" dirty="0">
                <a:solidFill>
                  <a:schemeClr val="tx1"/>
                </a:solidFill>
                <a:effectLst/>
                <a:latin typeface="+mn-lt"/>
              </a:rPr>
              <a:t>, </a:t>
            </a:r>
            <a:r>
              <a:rPr lang="es-ES" sz="1200" kern="1200" noProof="0" dirty="0" err="1">
                <a:solidFill>
                  <a:schemeClr val="tx1"/>
                </a:solidFill>
                <a:effectLst/>
                <a:latin typeface="+mn-lt"/>
              </a:rPr>
              <a:t>Dash</a:t>
            </a:r>
            <a:r>
              <a:rPr lang="es-ES" sz="1200" kern="1200" noProof="0" dirty="0">
                <a:solidFill>
                  <a:schemeClr val="tx1"/>
                </a:solidFill>
                <a:effectLst/>
                <a:latin typeface="+mn-lt"/>
              </a:rPr>
              <a:t>, </a:t>
            </a:r>
            <a:r>
              <a:rPr lang="es-ES" sz="1200" kern="1200" noProof="0" dirty="0" err="1">
                <a:solidFill>
                  <a:schemeClr val="tx1"/>
                </a:solidFill>
                <a:effectLst/>
                <a:latin typeface="+mn-lt"/>
              </a:rPr>
              <a:t>Ripple</a:t>
            </a:r>
            <a:r>
              <a:rPr lang="es-ES" sz="1200" kern="1200" noProof="0" dirty="0">
                <a:solidFill>
                  <a:schemeClr val="tx1"/>
                </a:solidFill>
                <a:effectLst/>
                <a:latin typeface="+mn-lt"/>
              </a:rPr>
              <a:t>, Monero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113</a:t>
            </a:fld>
            <a:endParaRPr lang="es-ES" altLang="en-US"/>
          </a:p>
        </p:txBody>
      </p:sp>
    </p:spTree>
    <p:extLst>
      <p:ext uri="{BB962C8B-B14F-4D97-AF65-F5344CB8AC3E}">
        <p14:creationId xmlns:p14="http://schemas.microsoft.com/office/powerpoint/2010/main" val="125089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noProof="0" dirty="0">
                <a:solidFill>
                  <a:schemeClr val="tx1"/>
                </a:solidFill>
                <a:effectLst/>
                <a:latin typeface="+mn-lt"/>
              </a:rPr>
              <a:t>El formador facilita un debate sobre las criptomonedas</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noProof="0" dirty="0">
                <a:solidFill>
                  <a:schemeClr val="tx1"/>
                </a:solidFill>
                <a:effectLst/>
                <a:latin typeface="+mn-lt"/>
              </a:rPr>
              <a:t>Iconos - Bitcoin, </a:t>
            </a:r>
            <a:r>
              <a:rPr lang="es-ES" sz="1200" kern="1200" noProof="0" dirty="0" err="1">
                <a:solidFill>
                  <a:schemeClr val="tx1"/>
                </a:solidFill>
                <a:effectLst/>
                <a:latin typeface="+mn-lt"/>
              </a:rPr>
              <a:t>Litecoin</a:t>
            </a:r>
            <a:r>
              <a:rPr lang="es-ES" sz="1200" kern="1200" noProof="0" dirty="0">
                <a:solidFill>
                  <a:schemeClr val="tx1"/>
                </a:solidFill>
                <a:effectLst/>
                <a:latin typeface="+mn-lt"/>
              </a:rPr>
              <a:t>, Ethereum, </a:t>
            </a:r>
            <a:r>
              <a:rPr lang="es-ES" sz="1200" kern="1200" noProof="0" dirty="0" err="1">
                <a:solidFill>
                  <a:schemeClr val="tx1"/>
                </a:solidFill>
                <a:effectLst/>
                <a:latin typeface="+mn-lt"/>
              </a:rPr>
              <a:t>Zcash</a:t>
            </a:r>
            <a:r>
              <a:rPr lang="es-ES" sz="1200" kern="1200" noProof="0" dirty="0">
                <a:solidFill>
                  <a:schemeClr val="tx1"/>
                </a:solidFill>
                <a:effectLst/>
                <a:latin typeface="+mn-lt"/>
              </a:rPr>
              <a:t>, </a:t>
            </a:r>
            <a:r>
              <a:rPr lang="es-ES" sz="1200" kern="1200" noProof="0" dirty="0" err="1">
                <a:solidFill>
                  <a:schemeClr val="tx1"/>
                </a:solidFill>
                <a:effectLst/>
                <a:latin typeface="+mn-lt"/>
              </a:rPr>
              <a:t>Dash</a:t>
            </a:r>
            <a:r>
              <a:rPr lang="es-ES" sz="1200" kern="1200" noProof="0" dirty="0">
                <a:solidFill>
                  <a:schemeClr val="tx1"/>
                </a:solidFill>
                <a:effectLst/>
                <a:latin typeface="+mn-lt"/>
              </a:rPr>
              <a:t>, </a:t>
            </a:r>
            <a:r>
              <a:rPr lang="es-ES" sz="1200" kern="1200" noProof="0" dirty="0" err="1">
                <a:solidFill>
                  <a:schemeClr val="tx1"/>
                </a:solidFill>
                <a:effectLst/>
                <a:latin typeface="+mn-lt"/>
              </a:rPr>
              <a:t>Ripple</a:t>
            </a:r>
            <a:r>
              <a:rPr lang="es-ES" sz="1200" kern="1200" noProof="0" dirty="0">
                <a:solidFill>
                  <a:schemeClr val="tx1"/>
                </a:solidFill>
                <a:effectLst/>
                <a:latin typeface="+mn-lt"/>
              </a:rPr>
              <a:t>, Monero</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noProof="0" dirty="0">
                <a:solidFill>
                  <a:schemeClr val="tx1"/>
                </a:solidFill>
                <a:effectLst/>
                <a:latin typeface="+mn-lt"/>
              </a:rPr>
              <a:t>Los puntos muestran de nuevo cómo funciona la criptodivisa, y cómo puede utilizarse para hacer frente a compras ilegales o al blanqueo de dinero. </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noProof="0" dirty="0">
              <a:solidFill>
                <a:schemeClr val="tx1"/>
              </a:solidFill>
              <a:effectLst/>
              <a:latin typeface="+mn-lt"/>
              <a:ea typeface="MS PGothic" pitchFamily="34" charset="-128"/>
              <a:cs typeface="ＭＳ Ｐゴシック" charset="0"/>
            </a:endParaRPr>
          </a:p>
          <a:p>
            <a:r>
              <a:rPr lang="es-ES" sz="1200" b="0" i="0" u="none" strike="noStrike" kern="1200" baseline="0" dirty="0">
                <a:solidFill>
                  <a:schemeClr val="tx1"/>
                </a:solidFill>
                <a:latin typeface="+mn-lt"/>
              </a:rPr>
              <a:t>Las definiciones ampliamente reconocidas de las monedas virtuales/monedas digitales se refieren al trabajo realizado por el Grupo de Acción Financiera Internacional (GAFI), un organismo intergubernamental que desarrolla y promueve políticas para combatir el blanqueo de capitales y la financiación del terrorismo. </a:t>
            </a:r>
          </a:p>
          <a:p>
            <a:endParaRPr lang="es-ES" sz="1200" b="0" i="0" u="none" strike="noStrike" kern="1200" baseline="0" dirty="0">
              <a:solidFill>
                <a:schemeClr val="tx1"/>
              </a:solidFill>
              <a:latin typeface="+mn-lt"/>
              <a:ea typeface="MS PGothic" pitchFamily="34" charset="-128"/>
              <a:cs typeface="ＭＳ Ｐゴシック" charset="0"/>
            </a:endParaRPr>
          </a:p>
          <a:p>
            <a:r>
              <a:rPr lang="es-ES" sz="1200" b="0" i="0" u="none" strike="noStrike" kern="1200" baseline="0" dirty="0">
                <a:solidFill>
                  <a:schemeClr val="tx1"/>
                </a:solidFill>
                <a:latin typeface="+mn-lt"/>
              </a:rPr>
              <a:t>Según el GAFI, </a:t>
            </a:r>
            <a:r>
              <a:rPr lang="es-ES" sz="1200" b="0" i="1" u="none" strike="noStrike" kern="1200" baseline="0" dirty="0">
                <a:solidFill>
                  <a:schemeClr val="tx1"/>
                </a:solidFill>
                <a:latin typeface="+mn-lt"/>
              </a:rPr>
              <a:t>una moneda virtual es una representación digital de valor que puede comercializarse digitalmente y funciona como </a:t>
            </a:r>
            <a:endParaRPr lang="es-ES" sz="1200" b="0" i="0" u="none" strike="noStrike" kern="1200" baseline="0" dirty="0">
              <a:solidFill>
                <a:schemeClr val="tx1"/>
              </a:solidFill>
              <a:latin typeface="+mn-lt"/>
              <a:ea typeface="MS PGothic" pitchFamily="34" charset="-128"/>
              <a:cs typeface="ＭＳ Ｐゴシック" charset="0"/>
            </a:endParaRPr>
          </a:p>
          <a:p>
            <a:r>
              <a:rPr lang="es-ES" sz="1200" b="0" i="0" u="none" strike="noStrike" kern="1200" baseline="0" dirty="0">
                <a:solidFill>
                  <a:schemeClr val="tx1"/>
                </a:solidFill>
                <a:latin typeface="+mn-lt"/>
              </a:rPr>
              <a:t>1. un medio de intercambio; </a:t>
            </a:r>
          </a:p>
          <a:p>
            <a:r>
              <a:rPr lang="es-ES" sz="1200" b="0" i="0" u="none" strike="noStrike" kern="1200" baseline="0" dirty="0">
                <a:solidFill>
                  <a:schemeClr val="tx1"/>
                </a:solidFill>
                <a:latin typeface="+mn-lt"/>
              </a:rPr>
              <a:t>2. </a:t>
            </a:r>
            <a:r>
              <a:rPr lang="es-ES" sz="1200" b="0" i="1" u="none" strike="noStrike" kern="1200" baseline="0" dirty="0">
                <a:solidFill>
                  <a:schemeClr val="tx1"/>
                </a:solidFill>
                <a:latin typeface="+mn-lt"/>
              </a:rPr>
              <a:t>una unidad de cuenta; y/o 3. un depósito de valor, pero no tiene curso legal en ninguna jurisdicción. </a:t>
            </a:r>
          </a:p>
          <a:p>
            <a:endParaRPr lang="es-ES" sz="1200" b="0" i="1" u="none" strike="noStrike" kern="1200" baseline="0" dirty="0">
              <a:solidFill>
                <a:schemeClr val="tx1"/>
              </a:solidFill>
              <a:latin typeface="+mn-lt"/>
              <a:ea typeface="MS PGothic" pitchFamily="34" charset="-128"/>
              <a:cs typeface="ＭＳ Ｐゴシック" charset="0"/>
            </a:endParaRPr>
          </a:p>
          <a:p>
            <a:r>
              <a:rPr lang="es-ES" sz="1200" b="0" i="0" u="none" strike="noStrike" kern="1200" baseline="0" dirty="0">
                <a:solidFill>
                  <a:schemeClr val="tx1"/>
                </a:solidFill>
                <a:latin typeface="+mn-lt"/>
              </a:rPr>
              <a:t>Según el GAFI, </a:t>
            </a:r>
            <a:r>
              <a:rPr lang="es-ES" sz="1200" b="0" i="1" u="none" strike="noStrike" kern="1200" baseline="0" dirty="0">
                <a:solidFill>
                  <a:schemeClr val="tx1"/>
                </a:solidFill>
                <a:latin typeface="+mn-lt"/>
              </a:rPr>
              <a:t>la moneda digital puede significar una representación digital de la moneda virtual (no </a:t>
            </a:r>
            <a:r>
              <a:rPr lang="es-ES" sz="1200" b="0" i="1" u="none" strike="noStrike" kern="1200" baseline="0" dirty="0" err="1">
                <a:solidFill>
                  <a:schemeClr val="tx1"/>
                </a:solidFill>
                <a:latin typeface="+mn-lt"/>
              </a:rPr>
              <a:t>fiat</a:t>
            </a:r>
            <a:r>
              <a:rPr lang="es-ES" sz="1200" b="0" i="1" u="none" strike="noStrike" kern="1200" baseline="0" dirty="0">
                <a:solidFill>
                  <a:schemeClr val="tx1"/>
                </a:solidFill>
                <a:latin typeface="+mn-lt"/>
              </a:rPr>
              <a:t>) o del dinero electrónico (</a:t>
            </a:r>
            <a:r>
              <a:rPr lang="es-ES" sz="1200" b="0" i="1" u="none" strike="noStrike" kern="1200" baseline="0" dirty="0" err="1">
                <a:solidFill>
                  <a:schemeClr val="tx1"/>
                </a:solidFill>
                <a:latin typeface="+mn-lt"/>
              </a:rPr>
              <a:t>fiat</a:t>
            </a:r>
            <a:r>
              <a:rPr lang="es-ES" sz="1200" b="0" i="1" u="none" strike="noStrike" kern="1200" baseline="0" dirty="0">
                <a:solidFill>
                  <a:schemeClr val="tx1"/>
                </a:solidFill>
                <a:latin typeface="+mn-lt"/>
              </a:rPr>
              <a:t>). </a:t>
            </a:r>
            <a:r>
              <a:rPr lang="es-ES" sz="1200" b="0" i="0" u="none" strike="noStrike" kern="1200" baseline="0" dirty="0">
                <a:solidFill>
                  <a:schemeClr val="tx1"/>
                </a:solidFill>
                <a:latin typeface="+mn-lt"/>
              </a:rPr>
              <a:t>El término moneda digital proporciona un término con el que es posible referirse a las representaciones digitales de las monedas fiduciarias y no fiduciarias. </a:t>
            </a:r>
          </a:p>
          <a:p>
            <a:pPr marL="0" indent="0" algn="just">
              <a:lnSpc>
                <a:spcPct val="150000"/>
              </a:lnSpc>
              <a:spcBef>
                <a:spcPts val="0"/>
              </a:spcBef>
              <a:buNone/>
            </a:pPr>
            <a:endParaRPr lang="es-ES" b="0" baseline="0" noProof="0" dirty="0"/>
          </a:p>
          <a:p>
            <a:pPr marL="0" indent="0" algn="just">
              <a:lnSpc>
                <a:spcPct val="150000"/>
              </a:lnSpc>
              <a:spcBef>
                <a:spcPts val="0"/>
              </a:spcBef>
              <a:buNone/>
            </a:pPr>
            <a:r>
              <a:rPr lang="es-ES" b="0" baseline="0" noProof="0" dirty="0"/>
              <a:t>Una criptomoneda es una</a:t>
            </a:r>
            <a:r>
              <a:rPr lang="es-ES" b="0" noProof="0" dirty="0"/>
              <a:t> moneda digital en la que se utilizan técnicas de cifrado para regular la generación de unidades monetarias y verificar la transferencia de fondos, operando independientemente de un banco central. Las criptomonedas son un subconjunto de las monedas alternativas, o específicamente de las monedas digitales.</a:t>
            </a:r>
          </a:p>
          <a:p>
            <a:pPr marL="0" indent="0" algn="just">
              <a:lnSpc>
                <a:spcPct val="150000"/>
              </a:lnSpc>
              <a:spcBef>
                <a:spcPts val="0"/>
              </a:spcBef>
              <a:buNone/>
            </a:pPr>
            <a:endParaRPr lang="es-ES" b="0" noProof="0" dirty="0"/>
          </a:p>
          <a:p>
            <a:r>
              <a:rPr lang="es-ES" sz="1200" kern="1200" dirty="0">
                <a:solidFill>
                  <a:schemeClr val="tx1"/>
                </a:solidFill>
                <a:effectLst/>
                <a:latin typeface="+mn-lt"/>
              </a:rPr>
              <a:t>Definición dada por el Tribunal de Justicia de la Unión Europea:  “49. Transacciones en las que intervienen monedas no tradicionales, es decir, monedas distintas de las de curso legal en uno o varios países.</a:t>
            </a:r>
            <a:endParaRPr lang="es-ES"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noProof="0" dirty="0">
              <a:solidFill>
                <a:schemeClr val="tx1"/>
              </a:solidFill>
              <a:effectLst/>
              <a:latin typeface="+mn-lt"/>
              <a:ea typeface="MS PGothic" pitchFamily="34" charset="-128"/>
              <a:cs typeface="ＭＳ Ｐゴシック" charset="0"/>
            </a:endParaRPr>
          </a:p>
          <a:p>
            <a:r>
              <a:rPr lang="es-ES" baseline="0" noProof="0" dirty="0"/>
              <a:t>Existen casi 6400 criptomonedas diferentes (08/2020). Se puede encontrar un buen resumen aquí: http://coinmarketcap.com/all/views/all/ </a:t>
            </a:r>
          </a:p>
          <a:p>
            <a:endParaRPr lang="es-ES" baseline="0" noProof="0" dirty="0"/>
          </a:p>
          <a:p>
            <a:r>
              <a:rPr lang="es-ES" baseline="0" noProof="0" dirty="0"/>
              <a:t>La criptomoneda más importante y conocida con diferencia es el Bitcoin, que fue inventado a finales de 2008 por "Satoshi Nakamoto".  Sin embargo, es importante saber que también existen otras criptomonedas. Algunas de ellas se crearon porque el Bitcoin se volvió demasiado "pesado", es decir, no es realmente práctico para pagar transacciones. Otras se crearon para superar los puntos débiles de Bitcoin, por ejemplo, DASH (el logotipo de X11; antes conocido como </a:t>
            </a:r>
            <a:r>
              <a:rPr lang="es-ES" baseline="0" noProof="0" dirty="0" err="1"/>
              <a:t>Darkcoin</a:t>
            </a:r>
            <a:r>
              <a:rPr lang="es-ES" baseline="0" noProof="0" dirty="0"/>
              <a:t>) para permitir transacciones totalmente anónimas o </a:t>
            </a:r>
            <a:r>
              <a:rPr lang="es-ES" baseline="0" noProof="0" dirty="0" err="1"/>
              <a:t>Litecoin</a:t>
            </a:r>
            <a:r>
              <a:rPr lang="es-ES" baseline="0" noProof="0" dirty="0"/>
              <a:t> para permitir transacciones más rápidas, así como transacciones más pequeñas. </a:t>
            </a:r>
          </a:p>
          <a:p>
            <a:endParaRPr lang="es-ES" baseline="0" noProof="0" dirty="0"/>
          </a:p>
          <a:p>
            <a:r>
              <a:rPr lang="es-ES" baseline="0" noProof="0" dirty="0"/>
              <a:t>La mayoría de las monedas se basan en el mismo enfoque: Una red entre iguales para minar la moneda y validar las transacciones y un suministro predefinido y limitado de la moneda.</a:t>
            </a:r>
          </a:p>
          <a:p>
            <a:endParaRPr lang="es-ES" baseline="0" noProof="0" dirty="0"/>
          </a:p>
          <a:p>
            <a:r>
              <a:rPr lang="es-ES" baseline="0" noProof="0" dirty="0"/>
              <a:t>A continuación, algunas explicaciones sobre el vocabulario que se utiliza con frecuencia cuando se habla de criptomonedas:</a:t>
            </a:r>
          </a:p>
          <a:p>
            <a:endParaRPr lang="es-ES" baseline="0" noProof="0" dirty="0"/>
          </a:p>
          <a:p>
            <a:r>
              <a:rPr lang="es-ES" baseline="0" noProof="0" dirty="0"/>
              <a:t>La cartera: Una cartera es, a grandes rasgos, el equivalente a una cartera física en una red de criptomonedas.  La cartera contiene en realidad las claves privadas del propietario que le permiten gastar las monedas asignadas a su dirección en la cadena de bloques.</a:t>
            </a:r>
          </a:p>
          <a:p>
            <a:endParaRPr lang="es-ES" baseline="0" noProof="0" dirty="0"/>
          </a:p>
          <a:p>
            <a:r>
              <a:rPr lang="es-ES" baseline="0" noProof="0" dirty="0"/>
              <a:t>El minero: La minería es el proceso de hacer que el hardware del ordenador realice cálculos matemáticos para que la red de criptomonedas confirme las transacciones.</a:t>
            </a:r>
          </a:p>
          <a:p>
            <a:endParaRPr lang="es-ES" baseline="0" noProof="0" dirty="0"/>
          </a:p>
          <a:p>
            <a:r>
              <a:rPr lang="es-ES" baseline="0" noProof="0" dirty="0"/>
              <a:t>La cadena de bloques: La cadena de bloques es un registro público de todas las transacciones en la red de la criptomoneda. Se almacenan en orden cronológico. La cadena de bloques se comparte entre todos los usuarios de esa red y se utiliza para verificar el saldo de las direcciones de los monederos.</a:t>
            </a:r>
          </a:p>
          <a:p>
            <a:endParaRPr lang="es-ES" baseline="0" noProof="0" dirty="0"/>
          </a:p>
          <a:p>
            <a:r>
              <a:rPr lang="es-ES" baseline="0" noProof="0" dirty="0"/>
              <a:t>La clave privada: La clave privada es un dato secreto que demuestra el derecho a gastar monedas de una dirección de cartera específica a través de una firma criptográfica. Cada dirección de cartera tiene su propia y única clave privada.</a:t>
            </a:r>
          </a:p>
          <a:p>
            <a:endParaRPr lang="es-ES" baseline="0" noProof="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114</a:t>
            </a:fld>
            <a:endParaRPr lang="es-ES" altLang="en-US"/>
          </a:p>
        </p:txBody>
      </p:sp>
    </p:spTree>
    <p:extLst>
      <p:ext uri="{BB962C8B-B14F-4D97-AF65-F5344CB8AC3E}">
        <p14:creationId xmlns:p14="http://schemas.microsoft.com/office/powerpoint/2010/main" val="6243443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115</a:t>
            </a:fld>
            <a:endParaRPr lang="es-ES" altLang="en-US"/>
          </a:p>
        </p:txBody>
      </p:sp>
    </p:spTree>
    <p:extLst>
      <p:ext uri="{BB962C8B-B14F-4D97-AF65-F5344CB8AC3E}">
        <p14:creationId xmlns:p14="http://schemas.microsoft.com/office/powerpoint/2010/main" val="3293619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Suministra corriente eléctrica a diferentes partes del ordenador —y ofrece diferentes voltajes en función de las necesidades</a:t>
            </a:r>
          </a:p>
          <a:p>
            <a:endParaRPr lang="es-ES" dirty="0"/>
          </a:p>
          <a:p>
            <a:r>
              <a:rPr lang="es-ES" sz="1200" kern="1200" dirty="0">
                <a:solidFill>
                  <a:schemeClr val="tx1"/>
                </a:solidFill>
                <a:latin typeface="+mn-lt"/>
              </a:rPr>
              <a:t>La fuente de alimentación de un ordenador regula y suministra la energía a los componentes alojados en la carcasa. Las fuentes de alimentación estándar convierten la corriente alterna entrante de 110 V </a:t>
            </a:r>
            <a:r>
              <a:rPr lang="es-ES" sz="1200" b="1" kern="1200" dirty="0">
                <a:solidFill>
                  <a:schemeClr val="tx1"/>
                </a:solidFill>
                <a:latin typeface="+mn-lt"/>
              </a:rPr>
              <a:t>o</a:t>
            </a:r>
            <a:r>
              <a:rPr lang="es-ES" sz="1200" kern="1200" dirty="0">
                <a:solidFill>
                  <a:schemeClr val="tx1"/>
                </a:solidFill>
                <a:latin typeface="+mn-lt"/>
              </a:rPr>
              <a:t> 220 V en varios voltajes de corriente continua adecuados para alimentar los componentes del ordenador. Las fuentes de alimentación tienen una potencia determinada especificada en vatios; una fuente de alimentación estándar suele ser capaz de suministrar unos 350 vatios. Cuantos más componentes haya en un PC, mayor será la potencia requerida de la fuente de alimentación.</a:t>
            </a:r>
            <a:endParaRPr lang="es-ES" dirty="0"/>
          </a:p>
          <a:p>
            <a:r>
              <a:rPr lang="es-ES" dirty="0"/>
              <a:t>Diferentes estándares: entrada de plomo estándar para un ordenador, punta diferente para dispositivos más pequeños, baterías para dispositivos portátiles</a:t>
            </a:r>
          </a:p>
          <a:p>
            <a:endParaRPr lang="es-ES" dirty="0"/>
          </a:p>
          <a:p>
            <a:r>
              <a:rPr lang="es-ES" dirty="0"/>
              <a:t>Modular, híbrida, no modular</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a:t>
            </a:fld>
            <a:endParaRPr lang="es-ES" altLang="en-US"/>
          </a:p>
        </p:txBody>
      </p:sp>
    </p:spTree>
    <p:extLst>
      <p:ext uri="{BB962C8B-B14F-4D97-AF65-F5344CB8AC3E}">
        <p14:creationId xmlns:p14="http://schemas.microsoft.com/office/powerpoint/2010/main" val="6415680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5714A6-B05B-47A5-B92B-D727BD3A45D0}"/>
              </a:ext>
            </a:extLst>
          </p:cNvPr>
          <p:cNvSpPr>
            <a:spLocks noGrp="1"/>
          </p:cNvSpPr>
          <p:nvPr>
            <p:ph type="body" idx="1"/>
          </p:nvPr>
        </p:nvSpPr>
        <p:spPr/>
        <p:txBody>
          <a:bodyPr/>
          <a:lstStyle/>
          <a:p>
            <a:r>
              <a:rPr lang="es-ES" sz="3600" dirty="0"/>
              <a:t>Esta sesión se dividirá en 5 partes para proporcionar descansos naturales.</a:t>
            </a:r>
          </a:p>
          <a:p>
            <a:r>
              <a:rPr lang="es-ES" sz="3600" dirty="0"/>
              <a:t>La idea es describir lo que es un ordenador - o un dispositivo capaz de conectarse a Internet, todos los cuales tienen similitudes</a:t>
            </a:r>
          </a:p>
          <a:p>
            <a:r>
              <a:rPr lang="es-ES" sz="3600" dirty="0"/>
              <a:t>Describir qué es y cómo funciona Internet</a:t>
            </a:r>
          </a:p>
          <a:p>
            <a:r>
              <a:rPr lang="es-ES" sz="3600" dirty="0"/>
              <a:t>Y luego ver cómo ese ordenador se conecta a Internet</a:t>
            </a:r>
          </a:p>
          <a:p>
            <a:r>
              <a:rPr lang="es-ES" sz="3600" dirty="0"/>
              <a:t>Y luego ver lo que hay en la propia Internet</a:t>
            </a:r>
          </a:p>
          <a:p>
            <a:endParaRPr lang="en-GB" sz="3600" dirty="0"/>
          </a:p>
        </p:txBody>
      </p:sp>
    </p:spTree>
    <p:extLst>
      <p:ext uri="{BB962C8B-B14F-4D97-AF65-F5344CB8AC3E}">
        <p14:creationId xmlns:p14="http://schemas.microsoft.com/office/powerpoint/2010/main" val="1997549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PCB - Placa de circuito impreso</a:t>
            </a:r>
          </a:p>
          <a:p>
            <a:r>
              <a:rPr lang="es-ES" dirty="0"/>
              <a:t>La placa base es como nuestro propio sistema nervioso central: todo se conecta a ella</a:t>
            </a:r>
          </a:p>
          <a:p>
            <a:endParaRPr lang="es-ES" baseline="0" dirty="0"/>
          </a:p>
          <a:p>
            <a:pPr lvl="0">
              <a:buFont typeface="Arial"/>
              <a:buChar char="•"/>
            </a:pPr>
            <a:r>
              <a:rPr lang="es-ES" dirty="0"/>
              <a:t>La placa base también se conoce como la placa principal o la placa del sistema del ordenador. La placa base es el circuito central de un ordenador. Todos los demás componentes y periféricos se conectan a ella. </a:t>
            </a:r>
          </a:p>
          <a:p>
            <a:pPr lvl="0">
              <a:buFont typeface="Arial"/>
              <a:buChar char="•"/>
            </a:pPr>
            <a:r>
              <a:rPr lang="es-ES" dirty="0"/>
              <a:t>La función de la placa base es transmitir la información entre todos ellos.  La placa base alberga la BIOS (Sistema Básico de Entrada/Salida), que es el sencillo software que ejecuta un ordenador cuando se enciende por primera vez. </a:t>
            </a:r>
          </a:p>
          <a:p>
            <a:pPr lvl="0">
              <a:buFont typeface="Arial"/>
              <a:buChar char="•"/>
            </a:pPr>
            <a:r>
              <a:rPr lang="es-ES" dirty="0"/>
              <a:t>Otros componentes se acoplan directamente a ella, como la memoria, la CPU (Unidad Central de Procesamiento), la tarjeta gráfica, la tarjeta de sonido, el disco duro, las unidades de disco, además de varios puertos y periféricos externos.</a:t>
            </a:r>
          </a:p>
          <a:p>
            <a:endParaRPr lang="es-ES" baseline="0" dirty="0"/>
          </a:p>
          <a:p>
            <a:r>
              <a:rPr lang="es-ES" dirty="0"/>
              <a:t>Las dos imágenes de arriba son placas base de ordenador, la de abajo es de un iPhone. Siguen el mismo principio, solo que los componentes son de diferente tamaño.</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a:t>
            </a:fld>
            <a:endParaRPr lang="es-ES" altLang="en-US"/>
          </a:p>
        </p:txBody>
      </p:sp>
    </p:spTree>
    <p:extLst>
      <p:ext uri="{BB962C8B-B14F-4D97-AF65-F5344CB8AC3E}">
        <p14:creationId xmlns:p14="http://schemas.microsoft.com/office/powerpoint/2010/main" val="1768172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placa base tiene muchos componentes - y muchas formas de conectarse a ella</a:t>
            </a:r>
          </a:p>
          <a:p>
            <a:endParaRPr lang="es-ES" dirty="0"/>
          </a:p>
          <a:p>
            <a:pPr>
              <a:buFont typeface="Arial"/>
              <a:buChar char="•"/>
            </a:pPr>
            <a:r>
              <a:rPr lang="es-ES" dirty="0"/>
              <a:t>El CMOS y la BIOS - el CMOS y la BIOS se utilizan a menudo indistintamente; se puede pensar en la BIOS como el software, y en el CMOS como el hardware que lo ejecuta. </a:t>
            </a:r>
          </a:p>
          <a:p>
            <a:pPr>
              <a:buFont typeface="Arial"/>
              <a:buChar char="•"/>
            </a:pPr>
            <a:r>
              <a:rPr lang="es-ES" dirty="0"/>
              <a:t>Abreviatura de </a:t>
            </a:r>
            <a:r>
              <a:rPr lang="es-ES" dirty="0" err="1"/>
              <a:t>Complementary</a:t>
            </a:r>
            <a:r>
              <a:rPr lang="es-ES" dirty="0"/>
              <a:t> Metal Oxide Semiconductor, el CMOS se suele pronunciar deletreando el acrónimo. El CMOS es el hardware de un ordenador que realiza funciones de muy bajo nivel y rutinas de arranque muy básicas. </a:t>
            </a:r>
          </a:p>
          <a:p>
            <a:endParaRPr lang="es-ES" dirty="0"/>
          </a:p>
          <a:p>
            <a:pPr>
              <a:spcBef>
                <a:spcPts val="0"/>
              </a:spcBef>
              <a:spcAft>
                <a:spcPts val="1200"/>
              </a:spcAft>
            </a:pPr>
            <a:r>
              <a:rPr lang="es-ES" dirty="0"/>
              <a:t>Los ordenadores más nuevos utilizan la Interfaz de Firmware Extensible Unificada (UEFI) en lugar de una BIOS</a:t>
            </a:r>
          </a:p>
          <a:p>
            <a:pPr>
              <a:spcBef>
                <a:spcPts val="0"/>
              </a:spcBef>
              <a:spcAft>
                <a:spcPts val="1200"/>
              </a:spcAft>
            </a:pPr>
            <a:r>
              <a:rPr lang="es-ES" dirty="0"/>
              <a:t>La UEFI es una especificación que define una interfaz de software entre un sistema operativo y el firmware de la plataforma. </a:t>
            </a:r>
          </a:p>
          <a:p>
            <a:pPr>
              <a:spcBef>
                <a:spcPts val="0"/>
              </a:spcBef>
              <a:spcAft>
                <a:spcPts val="1200"/>
              </a:spcAft>
            </a:pPr>
            <a:r>
              <a:rPr lang="es-ES" dirty="0"/>
              <a:t>La UEFI sustituye a la interfaz de firmware del Sistema Básico de Entrada/Salida (BIOS) originalmente presente en todos los ordenadores personales compatibles con ordenadores IBM.</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a:t>
            </a:fld>
            <a:endParaRPr lang="es-ES" altLang="en-US"/>
          </a:p>
        </p:txBody>
      </p:sp>
    </p:spTree>
    <p:extLst>
      <p:ext uri="{BB962C8B-B14F-4D97-AF65-F5344CB8AC3E}">
        <p14:creationId xmlns:p14="http://schemas.microsoft.com/office/powerpoint/2010/main" val="366198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la parte trasera de la placa suelen verse los diferentes "buses" que se utilizan dentro de un sistema. Hay muchos tipos diferentes, que permiten que los datos se muevan por el sistema a diferentes velocidades</a:t>
            </a:r>
          </a:p>
          <a:p>
            <a:endParaRPr lang="es-ES" dirty="0"/>
          </a:p>
          <a:p>
            <a:r>
              <a:rPr lang="es-ES" dirty="0"/>
              <a:t>El bus más conocido: ¡el USB! Bus serie universal</a:t>
            </a:r>
          </a:p>
          <a:p>
            <a:endParaRPr lang="es-ES" dirty="0"/>
          </a:p>
          <a:p>
            <a:r>
              <a:rPr lang="es-ES" dirty="0"/>
              <a:t>Esta es la parte trasera de la placa de circuito impreso de un Samsung Galaxy en la que se pueden ver claramente las pistas del bus</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14</a:t>
            </a:fld>
            <a:endParaRPr lang="es-ES" altLang="en-US"/>
          </a:p>
        </p:txBody>
      </p:sp>
    </p:spTree>
    <p:extLst>
      <p:ext uri="{BB962C8B-B14F-4D97-AF65-F5344CB8AC3E}">
        <p14:creationId xmlns:p14="http://schemas.microsoft.com/office/powerpoint/2010/main" val="759953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unidad central de procesamiento —CPU— realiza cálculos, acciones y permite la ejecución de programas. La CPU recibe instrucciones, las descodifica y las procesa, y ofrece un resultado</a:t>
            </a:r>
          </a:p>
          <a:p>
            <a:r>
              <a:rPr lang="es-ES" dirty="0"/>
              <a:t>Imagen superior: chip Intel Core i7 </a:t>
            </a:r>
          </a:p>
          <a:p>
            <a:r>
              <a:rPr lang="es-ES" dirty="0"/>
              <a:t>Imagen central: chip A13 de Apple de los </a:t>
            </a:r>
            <a:r>
              <a:rPr lang="es-ES" dirty="0" err="1"/>
              <a:t>iPhones</a:t>
            </a:r>
            <a:r>
              <a:rPr lang="es-ES" dirty="0"/>
              <a:t> de 2020</a:t>
            </a:r>
          </a:p>
          <a:p>
            <a:r>
              <a:rPr lang="es-ES" dirty="0"/>
              <a:t>Imagen inferior: ventilador. Los procesadores generan grandes cantidades de calor y necesitan dispersarlo, por lo que los fabricantes buscan formas de mantenerlos refrigerados, lo que resulta especialmente difícil en los dispositivos más pequeños (teléfonos, etc.), que deben fabricarse de forma diferente para detener la generación de calor.</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15</a:t>
            </a:fld>
            <a:endParaRPr lang="es-ES" altLang="en-US"/>
          </a:p>
        </p:txBody>
      </p:sp>
    </p:spTree>
    <p:extLst>
      <p:ext uri="{BB962C8B-B14F-4D97-AF65-F5344CB8AC3E}">
        <p14:creationId xmlns:p14="http://schemas.microsoft.com/office/powerpoint/2010/main" val="3641386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memoria es la zona de trabajo de un dispositivo. La memoria RAM suele ser mucho más rápida que otro tipo de almacenamiento, lo que le permite funcionar bien con la CPU. Todos los programas en ejecución se cargan en la memoria y se ejecutan desde allí. El sistema operativo también se carga en la memoria</a:t>
            </a:r>
          </a:p>
          <a:p>
            <a:endParaRPr lang="es-ES" dirty="0"/>
          </a:p>
          <a:p>
            <a:r>
              <a:rPr lang="es-ES" dirty="0"/>
              <a:t>* Puede leerse cuando el sistema está en funcionamiento: en los casos de ciberdelincuencia en que se trata de vulnerar la seguridad, el contenido de la memoria puede ser vital. Nos ocuparemos de esto más adelante</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16</a:t>
            </a:fld>
            <a:endParaRPr lang="es-ES" altLang="en-US"/>
          </a:p>
        </p:txBody>
      </p:sp>
    </p:spTree>
    <p:extLst>
      <p:ext uri="{BB962C8B-B14F-4D97-AF65-F5344CB8AC3E}">
        <p14:creationId xmlns:p14="http://schemas.microsoft.com/office/powerpoint/2010/main" val="787536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imágenes muestran dos tipos diferentes de tarjetas de vídeo a medida.</a:t>
            </a:r>
          </a:p>
          <a:p>
            <a:r>
              <a:rPr lang="es-ES" dirty="0"/>
              <a:t>La tarjeta o unidad de vídeo/gráfica permite alguna forma de salida visual a una pantalla o monitor. Casi todos los sistemas informáticos necesitan mostrar datos al usuario, ya sea un ordenador o un teléfono. Algunas unidades gráficas están diseñadas para ser rápidas y actualizarse, como los dispositivos para jugadores en los que las imágenes son fundamentales. Otros dispositivos solo cuentan con una pantalla para poder interactuar: el módulo gráfico convierte los datos en información visible</a:t>
            </a:r>
          </a:p>
          <a:p>
            <a:r>
              <a:rPr lang="es-ES" dirty="0"/>
              <a:t>Puede tener su propio procesador y memoria RAM - cuanto más alta sea la especificación</a:t>
            </a:r>
          </a:p>
          <a:p>
            <a:r>
              <a:rPr lang="es-ES" dirty="0"/>
              <a:t>Algunas placas base tienen gráficos incorporados </a:t>
            </a:r>
          </a:p>
          <a:p>
            <a:endParaRPr lang="es-ES" dirty="0"/>
          </a:p>
          <a:p>
            <a:r>
              <a:rPr lang="es-ES" dirty="0"/>
              <a:t>En los modelos informáticos más antiguos, todo lo mencionado hasta ahora formaría parte del "Puente Norte", es decir, los dispositivos de mayor rendimiento dentro de un sistema</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17</a:t>
            </a:fld>
            <a:endParaRPr lang="es-ES" altLang="en-US"/>
          </a:p>
        </p:txBody>
      </p:sp>
    </p:spTree>
    <p:extLst>
      <p:ext uri="{BB962C8B-B14F-4D97-AF65-F5344CB8AC3E}">
        <p14:creationId xmlns:p14="http://schemas.microsoft.com/office/powerpoint/2010/main" val="3508356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Imagen superior: interior de un disco giratorio</a:t>
            </a:r>
          </a:p>
          <a:p>
            <a:r>
              <a:rPr lang="es-ES" dirty="0"/>
              <a:t>Imagen central: interior de una unidad de estado sólido</a:t>
            </a:r>
          </a:p>
          <a:p>
            <a:r>
              <a:rPr lang="es-ES" dirty="0"/>
              <a:t>Imagen inferior: chip de memoria Toshiba para el iPhone 6 de 16 GB</a:t>
            </a:r>
          </a:p>
          <a:p>
            <a:r>
              <a:rPr lang="es-ES" dirty="0"/>
              <a:t>La imagen superior es el almacenamiento tradicional; la inferior es cada vez más común. El tipo de almacenamiento de la imagen inferior es más rápido debido a la tecnología</a:t>
            </a:r>
          </a:p>
          <a:p>
            <a:r>
              <a:rPr lang="es-ES" dirty="0"/>
              <a:t>Todos los dispositivos dispondrán de almacenamiento permanente, que es la clave de muchas investigaciones: capturar y analizar el contenido</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18</a:t>
            </a:fld>
            <a:endParaRPr lang="es-ES" altLang="en-US"/>
          </a:p>
        </p:txBody>
      </p:sp>
    </p:spTree>
    <p:extLst>
      <p:ext uri="{BB962C8B-B14F-4D97-AF65-F5344CB8AC3E}">
        <p14:creationId xmlns:p14="http://schemas.microsoft.com/office/powerpoint/2010/main" val="987917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Imagen superior: tarjeta de red RJ45 fija</a:t>
            </a:r>
          </a:p>
          <a:p>
            <a:r>
              <a:rPr lang="es-ES" dirty="0"/>
              <a:t>Imagen central: tarjeta Wifi para PC</a:t>
            </a:r>
          </a:p>
          <a:p>
            <a:r>
              <a:rPr lang="es-ES" dirty="0"/>
              <a:t>Imagen inferior: antena Wifi para dispositivo móvil (iPhone)</a:t>
            </a:r>
          </a:p>
          <a:p>
            <a:endParaRPr lang="es-ES" dirty="0"/>
          </a:p>
          <a:p>
            <a:r>
              <a:rPr lang="es-ES" dirty="0"/>
              <a:t>Todos los dispositivos que necesitan comunicarse requieren alguna forma de conectividad de red</a:t>
            </a:r>
          </a:p>
          <a:p>
            <a:r>
              <a:rPr lang="es-ES" sz="1200" b="1" kern="1200" dirty="0">
                <a:solidFill>
                  <a:schemeClr val="tx1"/>
                </a:solidFill>
                <a:latin typeface="+mn-lt"/>
              </a:rPr>
              <a:t>Controlador de interfaz de red (NIC)</a:t>
            </a:r>
            <a:r>
              <a:rPr lang="es-ES" sz="1200" kern="1200" dirty="0">
                <a:solidFill>
                  <a:schemeClr val="tx1"/>
                </a:solidFill>
                <a:latin typeface="+mn-lt"/>
              </a:rPr>
              <a:t>: es una tarjeta o placa de circuito instalada en un ordenador que le permite conectarse a una red</a:t>
            </a:r>
          </a:p>
          <a:p>
            <a:r>
              <a:rPr lang="es-ES" sz="1200" b="1" kern="1200" dirty="0">
                <a:solidFill>
                  <a:schemeClr val="tx1"/>
                </a:solidFill>
                <a:latin typeface="+mn-lt"/>
              </a:rPr>
              <a:t> </a:t>
            </a:r>
            <a:endParaRPr lang="es-ES" sz="1200" kern="1200" dirty="0">
              <a:solidFill>
                <a:schemeClr val="tx1"/>
              </a:solidFill>
              <a:latin typeface="+mn-lt"/>
              <a:ea typeface="MS PGothic" pitchFamily="34" charset="-128"/>
              <a:cs typeface="ＭＳ Ｐゴシック" charset="0"/>
            </a:endParaRPr>
          </a:p>
          <a:p>
            <a:r>
              <a:rPr lang="es-ES" sz="1200" b="1" kern="1200" dirty="0">
                <a:solidFill>
                  <a:schemeClr val="tx1"/>
                </a:solidFill>
                <a:latin typeface="+mn-lt"/>
              </a:rPr>
              <a:t>Dirección de control de acceso al medio (MAC)</a:t>
            </a:r>
            <a:r>
              <a:rPr lang="es-ES" sz="1200" kern="1200" dirty="0">
                <a:solidFill>
                  <a:schemeClr val="tx1"/>
                </a:solidFill>
                <a:latin typeface="+mn-lt"/>
              </a:rPr>
              <a:t>: es un identificador casi único asignado a la mayoría de los adaptadores de red o tarjetas de interfaz de red (NIC) por el fabricante para su identificación y que proporciona un valor único.</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19</a:t>
            </a:fld>
            <a:endParaRPr lang="es-ES" altLang="en-US"/>
          </a:p>
        </p:txBody>
      </p:sp>
    </p:spTree>
    <p:extLst>
      <p:ext uri="{BB962C8B-B14F-4D97-AF65-F5344CB8AC3E}">
        <p14:creationId xmlns:p14="http://schemas.microsoft.com/office/powerpoint/2010/main" val="129957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5714A6-B05B-47A5-B92B-D727BD3A45D0}"/>
              </a:ext>
            </a:extLst>
          </p:cNvPr>
          <p:cNvSpPr>
            <a:spLocks noGrp="1"/>
          </p:cNvSpPr>
          <p:nvPr>
            <p:ph type="body" idx="1"/>
          </p:nvPr>
        </p:nvSpPr>
        <p:spPr/>
        <p:txBody>
          <a:bodyPr/>
          <a:lstStyle/>
          <a:p>
            <a:r>
              <a:rPr lang="es-ES" sz="3600" dirty="0"/>
              <a:t>Esta sesión se dividirá en 5 partes para proporcionar descansos naturales.</a:t>
            </a:r>
          </a:p>
          <a:p>
            <a:r>
              <a:rPr lang="es-ES" sz="3600" dirty="0"/>
              <a:t>La idea es describir lo que es un ordenador - o un dispositivo capaz de conectarse a Internet, todos los cuales tienen similitudes</a:t>
            </a:r>
          </a:p>
          <a:p>
            <a:r>
              <a:rPr lang="es-ES" sz="3600" dirty="0"/>
              <a:t>Describir qué es y cómo funciona Internet</a:t>
            </a:r>
          </a:p>
          <a:p>
            <a:r>
              <a:rPr lang="es-ES" sz="3600" dirty="0"/>
              <a:t>Y luego ver cómo ese ordenador se conecta a Internet</a:t>
            </a:r>
          </a:p>
          <a:p>
            <a:r>
              <a:rPr lang="es-ES" sz="3600" dirty="0"/>
              <a:t>Y luego ver lo que hay en la propia Internet</a:t>
            </a:r>
          </a:p>
          <a:p>
            <a:endParaRPr lang="en-GB" sz="36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Imagen superior: ranuras PCI y PCI Express</a:t>
            </a:r>
          </a:p>
          <a:p>
            <a:r>
              <a:rPr lang="es-ES" dirty="0"/>
              <a:t>Imagen central: puertos USB en el lateral de un ordenador portátil</a:t>
            </a:r>
          </a:p>
          <a:p>
            <a:r>
              <a:rPr lang="es-ES" dirty="0"/>
              <a:t>Imagen inferior: teclado y ratón - conectados al sistema por medio de una llave USB inalámbrica</a:t>
            </a:r>
          </a:p>
          <a:p>
            <a:endParaRPr lang="es-ES" dirty="0"/>
          </a:p>
          <a:p>
            <a:r>
              <a:rPr lang="es-ES" dirty="0"/>
              <a:t>Un sistema informático puede funcionar por sí solo, aunque necesita dispositivos o componentes externos para intentar "conectarse en red"</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20</a:t>
            </a:fld>
            <a:endParaRPr lang="es-ES" altLang="en-US"/>
          </a:p>
        </p:txBody>
      </p:sp>
    </p:spTree>
    <p:extLst>
      <p:ext uri="{BB962C8B-B14F-4D97-AF65-F5344CB8AC3E}">
        <p14:creationId xmlns:p14="http://schemas.microsoft.com/office/powerpoint/2010/main" val="306348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Imágenes superiores: conexiones de audio y HDMI para la conexión de vídeo a otros dispositivos: TV, monitor, pantalla</a:t>
            </a:r>
          </a:p>
          <a:p>
            <a:r>
              <a:rPr lang="es-ES" dirty="0"/>
              <a:t>Imagen central: unidad de DVD</a:t>
            </a:r>
          </a:p>
          <a:p>
            <a:r>
              <a:rPr lang="es-ES" dirty="0"/>
              <a:t>Imagen inferior: tarjeta MicroSD añadida al teléfono para aumentar la capacidad de almacenamiento</a:t>
            </a:r>
          </a:p>
          <a:p>
            <a:endParaRPr lang="es-ES" dirty="0"/>
          </a:p>
          <a:p>
            <a:r>
              <a:rPr lang="es-ES" dirty="0"/>
              <a:t>Todos los dispositivos que necesitan comunicarse requieren alguna forma de conectividad de red</a:t>
            </a:r>
          </a:p>
          <a:p>
            <a:r>
              <a:rPr lang="es-ES" dirty="0"/>
              <a:t>Todos ellos tienen identificadores conocidos como direcciones MAC - número de control de acceso al medio</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21</a:t>
            </a:fld>
            <a:endParaRPr lang="es-ES" altLang="en-US"/>
          </a:p>
        </p:txBody>
      </p:sp>
    </p:spTree>
    <p:extLst>
      <p:ext uri="{BB962C8B-B14F-4D97-AF65-F5344CB8AC3E}">
        <p14:creationId xmlns:p14="http://schemas.microsoft.com/office/powerpoint/2010/main" val="485201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información que aparece aquí es la misma que la de la diapositiva inicial, pero hay que destacar que cada uno de estos dispositivos tiene puntos en común con los conceptos mostrados anteriormente en esta sección, solo varían en aspecto.</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22</a:t>
            </a:fld>
            <a:endParaRPr lang="es-ES" altLang="en-US"/>
          </a:p>
        </p:txBody>
      </p:sp>
    </p:spTree>
    <p:extLst>
      <p:ext uri="{BB962C8B-B14F-4D97-AF65-F5344CB8AC3E}">
        <p14:creationId xmlns:p14="http://schemas.microsoft.com/office/powerpoint/2010/main" val="1199368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De las diapositivas anteriores, hay que destacar que estamos viendo estas tres áreas como fuentes de pruebas digitales de ordenadores, teléfonos y otros dispositivos informáticos</a:t>
            </a:r>
          </a:p>
          <a:p>
            <a:endParaRPr lang="es-ES" dirty="0"/>
          </a:p>
          <a:p>
            <a:r>
              <a:rPr lang="es-ES" dirty="0"/>
              <a:t>El almacenamiento permanente interno de un disco duro</a:t>
            </a:r>
          </a:p>
          <a:p>
            <a:r>
              <a:rPr lang="es-ES" dirty="0"/>
              <a:t>Lo que se puede añadir como almacenamiento temporal extraíble, como dispositivos USB, DVD o tarjetas SD</a:t>
            </a:r>
          </a:p>
          <a:p>
            <a:r>
              <a:rPr lang="es-ES" dirty="0"/>
              <a:t>El almacenamiento volátil interno de la RAM </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23</a:t>
            </a:fld>
            <a:endParaRPr lang="es-ES" altLang="en-US"/>
          </a:p>
        </p:txBody>
      </p:sp>
    </p:spTree>
    <p:extLst>
      <p:ext uri="{BB962C8B-B14F-4D97-AF65-F5344CB8AC3E}">
        <p14:creationId xmlns:p14="http://schemas.microsoft.com/office/powerpoint/2010/main" val="2168417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Discos duros: la mayoría de los ordenadores tienen al menos un disco duro y muchos tienen más. Los ordenadores más grandes, como los mainframes, suelen tener muchos discos duros.  En la actualidad, es habitual que otros dispositivos, como los circuitos cerrados de televisión y los reproductores de música, tengan también discos duros que pueden contener enormes cantidades de datos. Estos discos tienen platos duros en los que se guarda la información y los datos pueden borrarse y reescribirse fácilmente, mientras que se memoriza la estructura del disco, lo que los hace viables durante largos periodos de tiempo. Los datos se almacenan en la superficie de un plato en sectores y pistas. Las pistas son círculos concéntricos de sectores de datos, y los sectores grupos de bytes (512 o 4096) almacenados juntos. Los datos se almacenan en los discos duros como archivos, que son simplemente un grupo de "bytes". Los programas también son archivos y la CPU también los invoca para poder utilizarlos.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dirty="0"/>
              <a:t>Los dispositivos de almacenamiento SSD plantean nuevos retos a los examinadores forenses digitales, ya que los datos se almacenan de forma completamente diferente.</a:t>
            </a: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24</a:t>
            </a:fld>
            <a:endParaRPr lang="es-ES" altLang="en-US"/>
          </a:p>
        </p:txBody>
      </p:sp>
    </p:spTree>
    <p:extLst>
      <p:ext uri="{BB962C8B-B14F-4D97-AF65-F5344CB8AC3E}">
        <p14:creationId xmlns:p14="http://schemas.microsoft.com/office/powerpoint/2010/main" val="603265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Discos CD/DVD/Blu-Ray: estos discos pueden contener una cantidad variable de datos y suelen utilizarse para almacenar música, vídeos o archivos informáticos para su distribución.  Un DVD, por ejemplo, tiene el mismo tamaño que un CD y contiene unas 7 veces más datos que este. Un disco Blu-Ray, que puede utilizarse para almacenar contenidos de alta definición, tiene actualmente una capacidad más de 10 veces superior a la de un DVD. En otras palabras, pueden almacenar más datos de lo que era posible en un disco duro hace apenas unos años. Todos ellos almacenan los datos de forma diferente a los discos duros y los datos que contienen no son tan volátiles como los que se almacenan en los discos duros. </a:t>
            </a: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25</a:t>
            </a:fld>
            <a:endParaRPr lang="es-ES" altLang="en-US"/>
          </a:p>
        </p:txBody>
      </p:sp>
    </p:spTree>
    <p:extLst>
      <p:ext uri="{BB962C8B-B14F-4D97-AF65-F5344CB8AC3E}">
        <p14:creationId xmlns:p14="http://schemas.microsoft.com/office/powerpoint/2010/main" val="4268233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esta diapositiva se añaden dispositivos que son menos obvios quizás como dispositivos informáticos - pero que, sin embargo, son precisamente eso con características similares a la que teóricamente construimos</a:t>
            </a:r>
          </a:p>
          <a:p>
            <a:endParaRPr lang="es-ES" dirty="0"/>
          </a:p>
          <a:p>
            <a:r>
              <a:rPr lang="es-ES" dirty="0"/>
              <a:t>Cada uno de estos dispositivos tiene las mismas características que los sistemas informáticos mencionados anteriormente: almacenamiento interno, conexión con el mundo exterior, capacidad de introducir datos en ellos, capacidad de obtener información de ellos</a:t>
            </a:r>
          </a:p>
          <a:p>
            <a:endParaRPr lang="es-ES" dirty="0"/>
          </a:p>
          <a:p>
            <a:r>
              <a:rPr lang="es-ES" dirty="0"/>
              <a:t>El acceso a esa información se dificulta por la gran cantidad de formas diferentes en que los dispositivos almacenan sus datos: algunos en memorias flash, otros en discos duros, otros en tarjetas de memoria y otros en almacenamiento de estado sólido. Esto se traslada a la siguiente diapositiva.</a:t>
            </a:r>
          </a:p>
          <a:p>
            <a:endParaRPr lang="es-ES" dirty="0"/>
          </a:p>
          <a:p>
            <a:r>
              <a:rPr lang="es-ES" dirty="0"/>
              <a:t>Por ejemplo, muchas impresoras actuales tienen un almacenamiento no volátil en el que recopilan la información que van a imprimir, antes de imprimirla realmente. Estos archivos de datos podrían ser útiles si se recuperan y analizan. Del mismo modo, una cámara digital o un GPS tendrán su propia memoria interna, así como una tarjeta de memoria extraíble. La necesidad es considerar ambas cosas juntas. Los drones tienen una memoria interna que puede indicar dónde estaban y cuándo.</a:t>
            </a:r>
          </a:p>
          <a:p>
            <a:endParaRPr lang="es-ES" dirty="0"/>
          </a:p>
          <a:p>
            <a:r>
              <a:rPr lang="es-ES" dirty="0"/>
              <a:t>Y los dispositivos ponibles son sistemas informáticos por derecho propio, que actúan en muchos casos del mismo modo que un teléfono digital conectado.  </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26</a:t>
            </a:fld>
            <a:endParaRPr lang="es-ES" altLang="en-US"/>
          </a:p>
        </p:txBody>
      </p:sp>
    </p:spTree>
    <p:extLst>
      <p:ext uri="{BB962C8B-B14F-4D97-AF65-F5344CB8AC3E}">
        <p14:creationId xmlns:p14="http://schemas.microsoft.com/office/powerpoint/2010/main" val="817412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esta diapositiva se añaden dispositivos que son menos obvios quizás como dispositivos informáticos - pero que, sin embargo, son precisamente eso con características similares a la que teóricamente construimos</a:t>
            </a:r>
          </a:p>
          <a:p>
            <a:endParaRPr lang="es-ES" dirty="0"/>
          </a:p>
          <a:p>
            <a:r>
              <a:rPr lang="es-ES" dirty="0"/>
              <a:t>Aunque hemos desarrollado formas de tratar con los dispositivos más comunes, como ordenadores de sobremesa, portátiles, teléfonos móviles, etc., la forma de tratar con dispositivos menos conocidos o menos populares significa que a veces no hay una solución "a medida", y hay que crear una de forma que lo que se recupere sea comprensible, creíble y se haga según una norma.</a:t>
            </a:r>
          </a:p>
          <a:p>
            <a:endParaRPr lang="es-ES" dirty="0"/>
          </a:p>
          <a:p>
            <a:r>
              <a:rPr lang="es-ES" dirty="0"/>
              <a:t>Imagínese un asesinato en el que el investigador quisiera saber a qué hora se encendieron las luces (y cuáles), cuándo fue la última vez que se encendió el aire acondicionado, si se pulsó el botón de emergencia y cuál, y qué guarda el circuito cerrado de televisión: ¡la respuesta está en el sistema o sistemas informáticos de la casa!</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27</a:t>
            </a:fld>
            <a:endParaRPr lang="es-ES" altLang="en-US"/>
          </a:p>
        </p:txBody>
      </p:sp>
    </p:spTree>
    <p:extLst>
      <p:ext uri="{BB962C8B-B14F-4D97-AF65-F5344CB8AC3E}">
        <p14:creationId xmlns:p14="http://schemas.microsoft.com/office/powerpoint/2010/main" val="2774773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Versión 1 - ¡Este es Frankie (nombre que le dieron los investigadores)! Frankie es un Audi S4 Avant 3.0l Quattro - cuesta alrededor de 40.000 euros. Pasa de 0 a 100 km/h en 4,7 segundos y tiene una velocidad máxima de 250 km/h. ¡Frankie es (era) un buen coche! </a:t>
            </a:r>
          </a:p>
          <a:p>
            <a:endParaRPr lang="es-ES" dirty="0"/>
          </a:p>
          <a:p>
            <a:r>
              <a:rPr lang="es-ES" dirty="0"/>
              <a:t>Lo robaron el 26 de julio de 2018 y lo recuperaron 6 semanas después. Se utilizó para cometer un gran número de robos de dinero en efectivo de los cajeros automáticos en los que una banda organizada en el Reino Unido sacaba dinero de los cajeros y utilizaba a Frankie como coche para huir.</a:t>
            </a:r>
          </a:p>
          <a:p>
            <a:endParaRPr lang="es-ES" dirty="0"/>
          </a:p>
          <a:p>
            <a:r>
              <a:rPr lang="es-ES" dirty="0"/>
              <a:t>Versión 2 - Frankie ES un sistema informático - posiblemente contenga registros de llamadas, registros de SMS, archivos multimedia (audio, vídeo, imágenes), dispositivos conectados, contactos, eventos de dispositivos, destinos, puntos de seguimiento (historial de viajes), rutas de viaje guardadas, registros de velocidad - encendido y apagado de luces, apertura de puertas - cambios de marcha, luces de aparcamiento (encendidas o apagadas), lecturas de cuentakilómetros, eventos de alimentación - USB añadido</a:t>
            </a:r>
          </a:p>
          <a:p>
            <a:endParaRPr lang="es-ES" dirty="0"/>
          </a:p>
          <a:p>
            <a:r>
              <a:rPr lang="es-ES" dirty="0"/>
              <a:t>Versión 3 - Frankie tiene uno de estos elementos - una unidad telemática. Esta registra detalles de casi todo lo que se ha hecho con los sistemas informáticos de Frankie, en un chip llamado eMMC</a:t>
            </a:r>
          </a:p>
          <a:p>
            <a:endParaRPr lang="es-ES" dirty="0"/>
          </a:p>
          <a:p>
            <a:r>
              <a:rPr lang="es-ES" dirty="0"/>
              <a:t>¡La versión 4 - un chip eMMC - que se debe extraer de la unidad telemática y cuyos datos se deben analizar mediante un software a medida para obtener detalles de lo que ha hecho Frankie!</a:t>
            </a:r>
          </a:p>
          <a:p>
            <a:endParaRPr lang="es-ES" dirty="0"/>
          </a:p>
          <a:p>
            <a:r>
              <a:rPr lang="es-ES" dirty="0"/>
              <a:t>¡Y la respuesta fue un montón de cosas malas!</a:t>
            </a:r>
          </a:p>
          <a:p>
            <a:endParaRPr lang="es-ES" dirty="0"/>
          </a:p>
          <a:p>
            <a:endParaRPr lang="es-ES" dirty="0"/>
          </a:p>
          <a:p>
            <a:endParaRPr lang="es-ES" dirty="0"/>
          </a:p>
          <a:p>
            <a:endParaRPr lang="es-ES" dirty="0"/>
          </a:p>
          <a:p>
            <a:endParaRPr lang="es-ES" dirty="0"/>
          </a:p>
          <a:p>
            <a:endParaRPr lang="en-GB" dirty="0"/>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28</a:t>
            </a:fld>
            <a:endParaRPr lang="es-ES" altLang="en-US"/>
          </a:p>
        </p:txBody>
      </p:sp>
    </p:spTree>
    <p:extLst>
      <p:ext uri="{BB962C8B-B14F-4D97-AF65-F5344CB8AC3E}">
        <p14:creationId xmlns:p14="http://schemas.microsoft.com/office/powerpoint/2010/main" val="3111546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Los sistemas informáticos son cada vez más pequeños. Los dispositivos que parecen memorias USB pueden ser en realidad ordenadores totalmente equipados con procesador, memoria, gráficos y tarjeta de red, y ejecutan sus propios sistemas operativos. Ejemplos de este tipo de ordenadores en miniatura son el Intel NUC, el Raspberry Pi y varios dispositivos multimedia HDMI como Amazon </a:t>
            </a:r>
            <a:r>
              <a:rPr lang="es-ES" dirty="0" err="1"/>
              <a:t>FireTV</a:t>
            </a:r>
            <a:r>
              <a:rPr lang="es-ES" dirty="0"/>
              <a:t>, Google Chromecast, etc.</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29</a:t>
            </a:fld>
            <a:endParaRPr lang="es-ES" altLang="en-US"/>
          </a:p>
        </p:txBody>
      </p:sp>
    </p:spTree>
    <p:extLst>
      <p:ext uri="{BB962C8B-B14F-4D97-AF65-F5344CB8AC3E}">
        <p14:creationId xmlns:p14="http://schemas.microsoft.com/office/powerpoint/2010/main" val="3142694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5714A6-B05B-47A5-B92B-D727BD3A45D0}"/>
              </a:ext>
            </a:extLst>
          </p:cNvPr>
          <p:cNvSpPr>
            <a:spLocks noGrp="1"/>
          </p:cNvSpPr>
          <p:nvPr>
            <p:ph type="body" idx="1"/>
          </p:nvPr>
        </p:nvSpPr>
        <p:spPr/>
        <p:txBody>
          <a:bodyPr/>
          <a:lstStyle/>
          <a:p>
            <a:r>
              <a:rPr lang="es-ES" sz="3600" dirty="0"/>
              <a:t>Este propósito es muy amplio, y se trata de ofrecer una visión general informativa sin caer en una descripción muy técnica</a:t>
            </a:r>
          </a:p>
          <a:p>
            <a:endParaRPr lang="es-ES" sz="3600" dirty="0"/>
          </a:p>
          <a:p>
            <a:r>
              <a:rPr lang="es-ES" sz="3600" dirty="0"/>
              <a:t>El trabajo del analista forense consiste en simplificar un tema muy complicado, sin olvidar que los ordenadores son dispositivos muy complejos.</a:t>
            </a:r>
          </a:p>
          <a:p>
            <a:endParaRPr lang="en-GB" sz="3600" dirty="0"/>
          </a:p>
        </p:txBody>
      </p:sp>
    </p:spTree>
    <p:extLst>
      <p:ext uri="{BB962C8B-B14F-4D97-AF65-F5344CB8AC3E}">
        <p14:creationId xmlns:p14="http://schemas.microsoft.com/office/powerpoint/2010/main" val="2157838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 sistema operativo es un programa informático que permite al hardware comunicarse con los programas informáticos. Sin un sistema operativo, el ordenador no podría funcionar.  Hay diferentes tipos de sistemas operativos según el tipo de ordenador u otro dispositivo digital. </a:t>
            </a:r>
          </a:p>
          <a:p>
            <a:r>
              <a:rPr lang="es-ES" dirty="0"/>
              <a:t>La mayoría de las aplicaciones desarrolladas para ordenadores están escritas para sistemas operativos específicos, aunque ahora es más común que estén disponibles para más de una plataforma.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30</a:t>
            </a:fld>
            <a:endParaRPr lang="es-ES" altLang="en-US"/>
          </a:p>
        </p:txBody>
      </p:sp>
    </p:spTree>
    <p:extLst>
      <p:ext uri="{BB962C8B-B14F-4D97-AF65-F5344CB8AC3E}">
        <p14:creationId xmlns:p14="http://schemas.microsoft.com/office/powerpoint/2010/main" val="3975958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s-ES" dirty="0"/>
              <a:t>En primer lugar, gráficos del conjunto ofimático; en segundo lugar, Adobe, </a:t>
            </a:r>
            <a:r>
              <a:rPr lang="es-ES" dirty="0" err="1"/>
              <a:t>ile</a:t>
            </a:r>
            <a:r>
              <a:rPr lang="es-ES" dirty="0"/>
              <a:t> </a:t>
            </a:r>
            <a:r>
              <a:rPr lang="es-ES" dirty="0" err="1"/>
              <a:t>Viewer</a:t>
            </a:r>
            <a:r>
              <a:rPr lang="es-ES" dirty="0"/>
              <a:t> Plus, </a:t>
            </a:r>
            <a:r>
              <a:rPr lang="es-ES" dirty="0" err="1"/>
              <a:t>ACDSee</a:t>
            </a:r>
            <a:r>
              <a:rPr lang="es-ES" dirty="0"/>
              <a:t>; en tercer lugar, WinZip y </a:t>
            </a:r>
            <a:r>
              <a:rPr lang="es-ES" dirty="0" err="1"/>
              <a:t>WinRar</a:t>
            </a:r>
            <a:r>
              <a:rPr lang="es-ES" dirty="0"/>
              <a:t>; por último, navegadores (de los cuales estos son los 5 más importantes; hay muchos otros).</a:t>
            </a:r>
          </a:p>
          <a:p>
            <a:r>
              <a:rPr lang="es-ES" dirty="0"/>
              <a:t>Hay miles y miles de programas diferentes, algunos de pago y otros gratuitos</a:t>
            </a:r>
          </a:p>
          <a:p>
            <a:r>
              <a:rPr lang="es-ES" dirty="0"/>
              <a:t>Existe el software escrito con fines comerciales y el que se desarrolla de forma privada</a:t>
            </a:r>
          </a:p>
          <a:p>
            <a:r>
              <a:rPr lang="es-ES" dirty="0"/>
              <a:t>Hay software que es legal y lícito, y el que se desarrolla con un propósito ulterior Muchos programas lícitos pueden utilizarse también con fines ilícitos</a:t>
            </a:r>
          </a:p>
          <a:p>
            <a:r>
              <a:rPr lang="es-ES" dirty="0"/>
              <a:t>Algunos pueden ser para sistemas operativos específicos y otros pueden funcionar en todos</a:t>
            </a:r>
          </a:p>
          <a:p>
            <a:endParaRPr lang="es-ES" dirty="0"/>
          </a:p>
          <a:p>
            <a:endParaRPr lang="es-E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31</a:t>
            </a:fld>
            <a:endParaRPr lang="es-ES" altLang="en-US"/>
          </a:p>
        </p:txBody>
      </p:sp>
    </p:spTree>
    <p:extLst>
      <p:ext uri="{BB962C8B-B14F-4D97-AF65-F5344CB8AC3E}">
        <p14:creationId xmlns:p14="http://schemas.microsoft.com/office/powerpoint/2010/main" val="2293881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32</a:t>
            </a:fld>
            <a:endParaRPr lang="es-ES" altLang="en-US"/>
          </a:p>
        </p:txBody>
      </p:sp>
    </p:spTree>
    <p:extLst>
      <p:ext uri="{BB962C8B-B14F-4D97-AF65-F5344CB8AC3E}">
        <p14:creationId xmlns:p14="http://schemas.microsoft.com/office/powerpoint/2010/main" val="1566196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Este gráfico describe cómo se ejecuta una máquina virtual en un ordenador.</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ordenador tiene disco duro, procesador, memoria, tarjeta gráfica, tarjeta de red, etc.</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Y un sistema operativo ANFITRIÓN instalado en el disco duro</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ANFITRIÓN puede ejecutarse - y se instala un gestor de máquinas virtuales - VMWARE, Virtual Box, etc.</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software de la máquina virtual se ejecuta y se instala un nuevo sistema operativo GUEST - al igual que en un PC independiente</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Pero utiliza los recursos  </a:t>
            </a: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33</a:t>
            </a:fld>
            <a:endParaRPr lang="es-ES" altLang="en-US"/>
          </a:p>
        </p:txBody>
      </p:sp>
    </p:spTree>
    <p:extLst>
      <p:ext uri="{BB962C8B-B14F-4D97-AF65-F5344CB8AC3E}">
        <p14:creationId xmlns:p14="http://schemas.microsoft.com/office/powerpoint/2010/main" val="2757829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Antes de adentrarnos en el tema de Internet, tenemos que aclarar lo que es una red y lo que la compone, lo cual es importante para poder entender el funcionamiento de Internet.</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35</a:t>
            </a:fld>
            <a:endParaRPr lang="es-ES" altLang="en-US"/>
          </a:p>
        </p:txBody>
      </p:sp>
    </p:spTree>
    <p:extLst>
      <p:ext uri="{BB962C8B-B14F-4D97-AF65-F5344CB8AC3E}">
        <p14:creationId xmlns:p14="http://schemas.microsoft.com/office/powerpoint/2010/main" val="601493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Antes de adentrarnos en el tema de Internet, tenemos que aclarar lo que es una red y lo que la compone, lo cual es importante para poder entender el funcionamiento de Internet.</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36</a:t>
            </a:fld>
            <a:endParaRPr lang="es-ES" altLang="en-US"/>
          </a:p>
        </p:txBody>
      </p:sp>
    </p:spTree>
    <p:extLst>
      <p:ext uri="{BB962C8B-B14F-4D97-AF65-F5344CB8AC3E}">
        <p14:creationId xmlns:p14="http://schemas.microsoft.com/office/powerpoint/2010/main" val="3595293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kern="1200" dirty="0">
                <a:solidFill>
                  <a:schemeClr val="tx1"/>
                </a:solidFill>
                <a:latin typeface="+mn-lt"/>
              </a:rPr>
              <a:t>* Volveremos sobre esto</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kern="1200" dirty="0">
                <a:solidFill>
                  <a:schemeClr val="tx1"/>
                </a:solidFill>
                <a:latin typeface="+mn-lt"/>
              </a:rPr>
              <a:t>Puertos - la idea aquí tiene que ser no confundir a la gente, lo que sería muy fácil. El concepto tiene que ser mostrar que en la única canalización que entra o sale, hay canales virtuales que separan los datos de diferentes tipos para diferentes aplicaciones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kern="1200" dirty="0">
                <a:solidFill>
                  <a:schemeClr val="tx1"/>
                </a:solidFill>
                <a:latin typeface="+mn-lt"/>
              </a:rPr>
              <a:t>Puertos 0-1023 - Puertos bien conocidos (asignados por la IANA - Autoridad de Números Asignados en Internet)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kern="1200" dirty="0">
                <a:solidFill>
                  <a:schemeClr val="tx1"/>
                </a:solidFill>
                <a:latin typeface="+mn-lt"/>
              </a:rPr>
              <a:t>Puertos 1024 - 49151 - Puertos registrados (pueden registrarse en la IANA)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kern="1200" dirty="0">
                <a:solidFill>
                  <a:schemeClr val="tx1"/>
                </a:solidFill>
                <a:latin typeface="+mn-lt"/>
              </a:rPr>
              <a:t>Puertos 49153 - 65535 - Libres para ser utilizados en programas cliente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37</a:t>
            </a:fld>
            <a:endParaRPr lang="es-ES" altLang="en-US"/>
          </a:p>
        </p:txBody>
      </p:sp>
    </p:spTree>
    <p:extLst>
      <p:ext uri="{BB962C8B-B14F-4D97-AF65-F5344CB8AC3E}">
        <p14:creationId xmlns:p14="http://schemas.microsoft.com/office/powerpoint/2010/main" val="1731877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b="1" kern="1200" dirty="0">
                <a:solidFill>
                  <a:schemeClr val="tx1"/>
                </a:solidFill>
                <a:latin typeface="+mn-lt"/>
              </a:rPr>
              <a:t>Servidor</a:t>
            </a:r>
            <a:r>
              <a:rPr lang="es-ES" sz="1200" kern="1200" dirty="0">
                <a:solidFill>
                  <a:schemeClr val="tx1"/>
                </a:solidFill>
                <a:latin typeface="+mn-lt"/>
              </a:rPr>
              <a:t>: es un ordenador o dispositivo que proporciona información o servicios a otros ordenadores de una red. Con el software adecuado, cualquier ordenador conectado a la red puede configurarse como servidor.  En la mayoría de los casos, un potente ordenador dedicado diseñado para estar "siempre disponible".  Un ordenador puede ejecutar varios servicios, por ejemplo, un servidor web, un servidor de correo electrónico, un servidor de archivos, un servidor de impresión, etc.  En la realidad empresarial, a menudo tiene sentido ejecutar diferentes servicios en diferentes</a:t>
            </a:r>
            <a:r>
              <a:rPr lang="es-ES" dirty="0"/>
              <a:t> </a:t>
            </a:r>
            <a:r>
              <a:rPr lang="es-ES" sz="1200" kern="1200" dirty="0">
                <a:solidFill>
                  <a:schemeClr val="tx1"/>
                </a:solidFill>
                <a:latin typeface="+mn-lt"/>
              </a:rPr>
              <a:t>máquinas por razones de seguridad y para minimizar el impacto de cualquier fallo.</a:t>
            </a:r>
          </a:p>
          <a:p>
            <a:r>
              <a:rPr lang="es-ES" sz="1200" b="1" kern="1200" dirty="0">
                <a:solidFill>
                  <a:schemeClr val="tx1"/>
                </a:solidFill>
                <a:latin typeface="+mn-lt"/>
              </a:rPr>
              <a:t>Concentrador de red</a:t>
            </a:r>
            <a:r>
              <a:rPr lang="es-ES" sz="1200" kern="1200" dirty="0">
                <a:solidFill>
                  <a:schemeClr val="tx1"/>
                </a:solidFill>
                <a:latin typeface="+mn-lt"/>
              </a:rPr>
              <a:t> - es un dispositivo para conectar varios dispositivos Ethernet de par trenzado o de fibra óptica, haciendo que actúen como un único segmento de red. Los concentradores funcionan en la capa física (capa 1) del modelo OSI, y el término "conmutador de capa 1" suele utilizarse indistintamente como concentrador.  El dispositivo es, por tanto, una forma de repetidor </a:t>
            </a:r>
            <a:r>
              <a:rPr lang="es-ES" sz="1200" kern="1200" dirty="0" err="1">
                <a:solidFill>
                  <a:schemeClr val="tx1"/>
                </a:solidFill>
                <a:latin typeface="+mn-lt"/>
              </a:rPr>
              <a:t>multipuerto</a:t>
            </a:r>
            <a:r>
              <a:rPr lang="es-ES" sz="1200" kern="1200" dirty="0">
                <a:solidFill>
                  <a:schemeClr val="tx1"/>
                </a:solidFill>
                <a:latin typeface="+mn-lt"/>
              </a:rPr>
              <a:t>.  Los concentradores de red también se encargan de reenviar una señal de bloqueo a todos los puertos si detecta una colisión.</a:t>
            </a:r>
            <a:endParaRPr lang="es-ES" sz="1200" kern="1200" dirty="0">
              <a:solidFill>
                <a:schemeClr val="tx1"/>
              </a:solidFill>
              <a:latin typeface="+mn-lt"/>
              <a:ea typeface="MS PGothic" pitchFamily="34" charset="-128"/>
              <a:cs typeface="ＭＳ Ｐゴシック" charset="0"/>
            </a:endParaRPr>
          </a:p>
          <a:p>
            <a:endParaRPr lang="es-ES" dirty="0"/>
          </a:p>
          <a:p>
            <a:r>
              <a:rPr lang="es-ES" sz="1200" b="1" kern="1200" dirty="0">
                <a:solidFill>
                  <a:schemeClr val="tx1"/>
                </a:solidFill>
                <a:latin typeface="+mn-lt"/>
              </a:rPr>
              <a:t>Conmutador de red - </a:t>
            </a:r>
            <a:r>
              <a:rPr lang="es-ES" sz="1200" kern="1200" dirty="0">
                <a:solidFill>
                  <a:schemeClr val="tx1"/>
                </a:solidFill>
                <a:latin typeface="+mn-lt"/>
              </a:rPr>
              <a:t>es un dispositivo de red informática que conecta segmentos de red. En el pasado, era más rápido utilizar técnicas de capa 2 para conmutar, cuando sólo se podían buscar direcciones MAC en la memoria direccionable por contenido (CAM).  Con la llegada de la CAM ternaria (TCAM), era igualmente rápido buscar una dirección IP o una dirección MAC. </a:t>
            </a:r>
            <a:endParaRPr lang="es-ES" sz="1200" kern="1200" dirty="0">
              <a:solidFill>
                <a:schemeClr val="tx1"/>
              </a:solidFill>
              <a:latin typeface="+mn-lt"/>
              <a:ea typeface="MS PGothic" pitchFamily="34" charset="-128"/>
              <a:cs typeface="ＭＳ Ｐゴシック" charset="0"/>
            </a:endParaRPr>
          </a:p>
          <a:p>
            <a:r>
              <a:rPr lang="es-ES" sz="1200" b="1" kern="1200" dirty="0">
                <a:solidFill>
                  <a:schemeClr val="tx1"/>
                </a:solidFill>
                <a:latin typeface="+mn-lt"/>
              </a:rPr>
              <a:t> </a:t>
            </a:r>
            <a:endParaRPr lang="es-ES" sz="1200" kern="1200" dirty="0">
              <a:solidFill>
                <a:schemeClr val="tx1"/>
              </a:solidFill>
              <a:latin typeface="+mn-lt"/>
              <a:ea typeface="MS PGothic" pitchFamily="34" charset="-128"/>
              <a:cs typeface="ＭＳ Ｐゴシック" charset="0"/>
            </a:endParaRPr>
          </a:p>
          <a:p>
            <a:r>
              <a:rPr lang="es-ES" sz="1200" b="1" kern="1200" dirty="0">
                <a:solidFill>
                  <a:schemeClr val="tx1"/>
                </a:solidFill>
                <a:latin typeface="+mn-lt"/>
              </a:rPr>
              <a:t>Enrutador</a:t>
            </a:r>
            <a:r>
              <a:rPr lang="es-ES" sz="1200" kern="1200" dirty="0">
                <a:solidFill>
                  <a:schemeClr val="tx1"/>
                </a:solidFill>
                <a:latin typeface="+mn-lt"/>
              </a:rPr>
              <a:t> - es un dispositivo que determina el siguiente punto de la red al que debe ser reenviado un paquete hacia su destino.. Debe estar conectado al menos a 2 redes. Es inteligente y funciona con tablas de enrutamiento. Se encuentra en la puerta de entrada a una red. El término "conmutador de capa 3" se utiliza a menudo indistintamente con el de enrutador, pero un conmutador es realmente un término general sin una definición técnica rigurosa. </a:t>
            </a: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38</a:t>
            </a:fld>
            <a:endParaRPr lang="es-ES" altLang="en-US"/>
          </a:p>
        </p:txBody>
      </p:sp>
    </p:spTree>
    <p:extLst>
      <p:ext uri="{BB962C8B-B14F-4D97-AF65-F5344CB8AC3E}">
        <p14:creationId xmlns:p14="http://schemas.microsoft.com/office/powerpoint/2010/main" val="4247629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formador debe asegurarse de que se proporciona a los participantes información que les permita comprender los fundamentos de las redes y sus limitaciones. Deben poder diferenciar entre las redes de área local y de área amplia. Estas diapositivas proporcionan esa información básica. Los formadores deben considerar la posibilidad de dar ejemplos y animar a los participantes a debatir sobre los diferentes tipos de redes y sobre cómo se ha desarrollado Internet. En esta fase se debe explicar algunos términos comunes de las redes, como los puertos y el ancho de banda. Hay que animar a los participantes a que consideren sus propias experiencias personales; por ejemplo, a través de su acceso a Internet en casa o en el trabajo.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dirty="0"/>
              <a:t>LAN - Red informática que cubre un área geográfica pequeña, como un hogar, una oficina o un grupo de edificios, por ejemplo, una escuela.  Las características que definen a las LAN son su mayor velocidad de transferencia de datos, su menor alcance geográfico y la falta de necesidad de alquilar líneas de telecomunicaciones.</a:t>
            </a:r>
          </a:p>
          <a:p>
            <a:r>
              <a:rPr lang="es-ES" sz="1200" dirty="0"/>
              <a:t>WAN - Red informática que cubre una zona amplia (es decir, cualquier red cuyos enlaces de comunicaciones cruzan las fronteras metropolitanas, regionales o nacionales). O, de manera menos formal, una red que utiliza enrutadores y enlaces de comunicaciones públicos. </a:t>
            </a:r>
          </a:p>
          <a:p>
            <a:r>
              <a:rPr lang="es-ES" sz="1200" dirty="0"/>
              <a:t>El ejemplo más grande y conocido de una WAN es </a:t>
            </a:r>
            <a:r>
              <a:rPr lang="es-ES" sz="1200" b="1" dirty="0"/>
              <a:t>INTERNET</a:t>
            </a:r>
            <a:r>
              <a:rPr lang="es-ES" sz="120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39</a:t>
            </a:fld>
            <a:endParaRPr lang="es-ES" altLang="en-US"/>
          </a:p>
        </p:txBody>
      </p:sp>
    </p:spTree>
    <p:extLst>
      <p:ext uri="{BB962C8B-B14F-4D97-AF65-F5344CB8AC3E}">
        <p14:creationId xmlns:p14="http://schemas.microsoft.com/office/powerpoint/2010/main" val="4107921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término INTERNET proviene de la contracción de las palabras </a:t>
            </a:r>
            <a:r>
              <a:rPr lang="es-ES" sz="1200" kern="1200" dirty="0" err="1">
                <a:solidFill>
                  <a:schemeClr val="tx1"/>
                </a:solidFill>
                <a:latin typeface="+mn-lt"/>
              </a:rPr>
              <a:t>INTERconnected</a:t>
            </a:r>
            <a:r>
              <a:rPr lang="es-ES" dirty="0"/>
              <a:t> </a:t>
            </a:r>
            <a:r>
              <a:rPr lang="es-ES" sz="1200" kern="1200" dirty="0" err="1">
                <a:solidFill>
                  <a:schemeClr val="tx1"/>
                </a:solidFill>
                <a:latin typeface="+mn-lt"/>
              </a:rPr>
              <a:t>NETwork</a:t>
            </a:r>
            <a:r>
              <a:rPr lang="es-ES" sz="1200" kern="1200" dirty="0">
                <a:solidFill>
                  <a:schemeClr val="tx1"/>
                </a:solidFill>
                <a:latin typeface="+mn-lt"/>
              </a:rPr>
              <a:t>. Muchas actividades delictivas implican el uso de Internet y esto incluye tipos particulares de delitos como la piratería informática, la distribución de virus y los ataques de phishing, así como delitos más tradicionales como el fraude. Para que los jueces puedan gestionar eficazmente los casos que se les presentan, es necesario que conozcan los fundamentos de Internet y sus aplicaciones, como la </a:t>
            </a:r>
            <a:r>
              <a:rPr lang="es-ES" sz="1200" kern="1200" dirty="0" err="1">
                <a:solidFill>
                  <a:schemeClr val="tx1"/>
                </a:solidFill>
                <a:latin typeface="+mn-lt"/>
              </a:rPr>
              <a:t>World</a:t>
            </a:r>
            <a:r>
              <a:rPr lang="es-ES" sz="1200" kern="1200" dirty="0">
                <a:solidFill>
                  <a:schemeClr val="tx1"/>
                </a:solidFill>
                <a:latin typeface="+mn-lt"/>
              </a:rPr>
              <a:t> Wide Web y el correo electrónico. A continuación se ofrece una introducción al tema y se proporciona la plantilla para que el módulo de formación tenga éxito.</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r>
              <a:rPr lang="es-ES" sz="1200" kern="1200" dirty="0">
                <a:solidFill>
                  <a:schemeClr val="tx1"/>
                </a:solidFill>
                <a:latin typeface="+mn-lt"/>
              </a:rPr>
              <a:t>Internet comenzó su andadura como ARPANET en los años 60. La relevancia de esta información puede no ser inmediatamente evidente; sin embargo, el hecho de que Internet nunca fue diseñada para ser segura puede explicar por qué es comparativamente fácil para los delincuentes hacer un uso indebido de los sistemas. Los primeros enlaces físicos se crearon en 1969 con 4 nodos que eran universidades.  El primer correo electrónico se envió en 1972 y al año siguiente se creó el nuevo protocolo de comunicaciones TCP/IP, que actualmente constituye la base sobre la que se desarrollan las comunicaciones en Internet.  El desarrollo de Internet, tal y como la conocemos actualmente, fue discreto al principio, ya que había redes separadas e inconexas, en las que solo se utilizaban pasarelas limitadas. Esto condujo a la aplicación de la conmutación de paquetes para desarrollar un protocolo de interconexión, en el que varias redes diferentes podían unirse en un </a:t>
            </a:r>
            <a:r>
              <a:rPr lang="es-ES" sz="1200" kern="1200" dirty="0" err="1">
                <a:solidFill>
                  <a:schemeClr val="tx1"/>
                </a:solidFill>
                <a:latin typeface="+mn-lt"/>
              </a:rPr>
              <a:t>supermarco</a:t>
            </a:r>
            <a:r>
              <a:rPr lang="es-ES" sz="1200" kern="1200" dirty="0">
                <a:solidFill>
                  <a:schemeClr val="tx1"/>
                </a:solidFill>
                <a:latin typeface="+mn-lt"/>
              </a:rPr>
              <a:t> de redes. </a:t>
            </a:r>
          </a:p>
          <a:p>
            <a:r>
              <a:rPr lang="es-ES" sz="1200" kern="1200" dirty="0">
                <a:solidFill>
                  <a:schemeClr val="tx1"/>
                </a:solidFill>
                <a:latin typeface="+mn-lt"/>
              </a:rPr>
              <a:t> </a:t>
            </a:r>
          </a:p>
          <a:p>
            <a:r>
              <a:rPr lang="es-ES" sz="1200" kern="1200" dirty="0">
                <a:solidFill>
                  <a:schemeClr val="tx1"/>
                </a:solidFill>
                <a:latin typeface="+mn-lt"/>
              </a:rPr>
              <a:t>Esto permitió una mayor interconexión, que empezó a producirse más rápidamente en las redes avanzadas del mundo occidental, y luego empezó a penetrar en el resto del mundo. La disparidad de crecimiento entre las naciones avanzadas y el mundo en desarrollo dio lugar a una brecha digital que todavía existe. </a:t>
            </a:r>
          </a:p>
          <a:p>
            <a:r>
              <a:rPr lang="es-ES" sz="1200" kern="1200" dirty="0">
                <a:solidFill>
                  <a:schemeClr val="tx1"/>
                </a:solidFill>
                <a:latin typeface="+mn-lt"/>
              </a:rPr>
              <a:t> </a:t>
            </a:r>
          </a:p>
          <a:p>
            <a:r>
              <a:rPr lang="es-ES" sz="1200" kern="1200" dirty="0">
                <a:solidFill>
                  <a:schemeClr val="tx1"/>
                </a:solidFill>
                <a:latin typeface="+mn-lt"/>
              </a:rPr>
              <a:t>Después vino la comercialización de Internet y la introducción de proveedores de servicios de Internet privados en la década de 1980. Esto permitió un acceso más popular, que se extendió realmente en la década de 1990. Internet ha tenido un enorme impacto tanto en el comercio como en la cultura. En la actualidad existe una comunicación casi instantánea a través del correo electrónico, las redes sociales, los foros de debate basados en texto y la </a:t>
            </a:r>
            <a:r>
              <a:rPr lang="es-ES" sz="1200" kern="1200" dirty="0" err="1">
                <a:solidFill>
                  <a:schemeClr val="tx1"/>
                </a:solidFill>
                <a:latin typeface="+mn-lt"/>
              </a:rPr>
              <a:t>World</a:t>
            </a:r>
            <a:r>
              <a:rPr lang="es-ES" sz="1200" kern="1200" dirty="0">
                <a:solidFill>
                  <a:schemeClr val="tx1"/>
                </a:solidFill>
                <a:latin typeface="+mn-lt"/>
              </a:rPr>
              <a:t> Wide Web. Internet sigue creciendo, impulsada por el comercio y una mayor cantidad de información y conocimientos en línea. Tenemos ante nosotros la llegada de la Web 2.0.</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40</a:t>
            </a:fld>
            <a:endParaRPr lang="es-ES" altLang="en-US"/>
          </a:p>
        </p:txBody>
      </p:sp>
    </p:spTree>
    <p:extLst>
      <p:ext uri="{BB962C8B-B14F-4D97-AF65-F5344CB8AC3E}">
        <p14:creationId xmlns:p14="http://schemas.microsoft.com/office/powerpoint/2010/main" val="3045821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5714A6-B05B-47A5-B92B-D727BD3A45D0}"/>
              </a:ext>
            </a:extLst>
          </p:cNvPr>
          <p:cNvSpPr>
            <a:spLocks noGrp="1"/>
          </p:cNvSpPr>
          <p:nvPr>
            <p:ph type="body" idx="1"/>
          </p:nvPr>
        </p:nvSpPr>
        <p:spPr/>
        <p:txBody>
          <a:bodyPr/>
          <a:lstStyle/>
          <a:p>
            <a:r>
              <a:rPr lang="es-ES" sz="3600" dirty="0"/>
              <a:t>Esta sesión se dividirá en 5 partes para proporcionar descansos naturales.</a:t>
            </a:r>
          </a:p>
          <a:p>
            <a:r>
              <a:rPr lang="es-ES" sz="3600" dirty="0"/>
              <a:t>La idea es describir lo que es un ordenador - o un dispositivo capaz de conectarse a Internet, todos los cuales tienen similitudes</a:t>
            </a:r>
          </a:p>
          <a:p>
            <a:r>
              <a:rPr lang="es-ES" sz="3600" dirty="0"/>
              <a:t>Describir qué es y cómo funciona Internet</a:t>
            </a:r>
          </a:p>
          <a:p>
            <a:r>
              <a:rPr lang="es-ES" sz="3600" dirty="0"/>
              <a:t>Y luego ver cómo ese ordenador se conecta a Internet</a:t>
            </a:r>
          </a:p>
          <a:p>
            <a:r>
              <a:rPr lang="es-ES" sz="3600" dirty="0"/>
              <a:t>Y luego ver lo que hay en la propia Internet</a:t>
            </a:r>
          </a:p>
          <a:p>
            <a:endParaRPr lang="en-GB" sz="3600" dirty="0"/>
          </a:p>
        </p:txBody>
      </p:sp>
    </p:spTree>
    <p:extLst>
      <p:ext uri="{BB962C8B-B14F-4D97-AF65-F5344CB8AC3E}">
        <p14:creationId xmlns:p14="http://schemas.microsoft.com/office/powerpoint/2010/main" val="3423989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20000"/>
              </a:lnSpc>
              <a:spcBef>
                <a:spcPts val="0"/>
              </a:spcBef>
              <a:spcAft>
                <a:spcPts val="600"/>
              </a:spcAft>
              <a:buFont typeface="Arial" panose="020B0604020202020204" pitchFamily="34" charset="0"/>
              <a:buNone/>
            </a:pPr>
            <a:r>
              <a:rPr lang="es-ES" dirty="0">
                <a:solidFill>
                  <a:srgbClr val="000000"/>
                </a:solidFill>
              </a:rPr>
              <a:t>* Volveremos sobre esto</a:t>
            </a:r>
          </a:p>
          <a:p>
            <a:pPr marL="0" lvl="0" indent="0">
              <a:lnSpc>
                <a:spcPct val="120000"/>
              </a:lnSpc>
              <a:spcBef>
                <a:spcPts val="0"/>
              </a:spcBef>
              <a:spcAft>
                <a:spcPts val="600"/>
              </a:spcAft>
              <a:buFont typeface="Arial" panose="020B0604020202020204" pitchFamily="34" charset="0"/>
              <a:buNone/>
            </a:pPr>
            <a:endParaRPr lang="es-ES" dirty="0">
              <a:solidFill>
                <a:srgbClr val="000000"/>
              </a:solidFill>
              <a:cs typeface="Arial" charset="0"/>
            </a:endParaRPr>
          </a:p>
          <a:p>
            <a:pPr marL="0" lvl="0" indent="0">
              <a:lnSpc>
                <a:spcPct val="120000"/>
              </a:lnSpc>
              <a:spcBef>
                <a:spcPts val="0"/>
              </a:spcBef>
              <a:spcAft>
                <a:spcPts val="600"/>
              </a:spcAft>
              <a:buFont typeface="Arial" panose="020B0604020202020204" pitchFamily="34" charset="0"/>
              <a:buNone/>
            </a:pPr>
            <a:r>
              <a:rPr lang="es-ES" dirty="0">
                <a:solidFill>
                  <a:srgbClr val="000000"/>
                </a:solidFill>
              </a:rPr>
              <a:t>La UCLA, el Instituto de Investigación de Stanford, la Universidad de Santa Bárbara, la Universidad de Utah... tenían sistemas informáticos diferentes y crearon protocolos distintos, por lo que unirlos era mucho más difícil.</a:t>
            </a:r>
          </a:p>
          <a:p>
            <a:pPr marL="347663" lvl="0" indent="-449263">
              <a:lnSpc>
                <a:spcPct val="120000"/>
              </a:lnSpc>
              <a:spcBef>
                <a:spcPts val="0"/>
              </a:spcBef>
              <a:spcAft>
                <a:spcPts val="600"/>
              </a:spcAft>
            </a:pPr>
            <a:endParaRPr lang="es-ES" dirty="0">
              <a:solidFill>
                <a:srgbClr val="000000"/>
              </a:solidFill>
              <a:cs typeface="Arial" charset="0"/>
            </a:endParaRPr>
          </a:p>
          <a:p>
            <a:pPr marL="347663" lvl="0" indent="-449263">
              <a:lnSpc>
                <a:spcPct val="120000"/>
              </a:lnSpc>
              <a:spcBef>
                <a:spcPts val="0"/>
              </a:spcBef>
              <a:spcAft>
                <a:spcPts val="600"/>
              </a:spcAft>
            </a:pPr>
            <a:r>
              <a:rPr lang="es-ES" dirty="0">
                <a:solidFill>
                  <a:srgbClr val="000000"/>
                </a:solidFill>
              </a:rPr>
              <a:t>1973: un protocolo estandarizado que permitía la comunicación</a:t>
            </a:r>
          </a:p>
          <a:p>
            <a:pPr marL="347663" lvl="0" indent="-449263">
              <a:lnSpc>
                <a:spcPct val="120000"/>
              </a:lnSpc>
              <a:spcBef>
                <a:spcPts val="0"/>
              </a:spcBef>
              <a:spcAft>
                <a:spcPts val="600"/>
              </a:spcAft>
            </a:pPr>
            <a:r>
              <a:rPr lang="es-ES" dirty="0">
                <a:solidFill>
                  <a:srgbClr val="000000"/>
                </a:solidFill>
              </a:rPr>
              <a:t>1982: la mejora de lo que hoy reconocemos en muchos aspectos</a:t>
            </a:r>
          </a:p>
          <a:p>
            <a:pPr marL="347663" lvl="0" indent="-449263">
              <a:lnSpc>
                <a:spcPct val="120000"/>
              </a:lnSpc>
              <a:spcBef>
                <a:spcPts val="0"/>
              </a:spcBef>
              <a:spcAft>
                <a:spcPts val="600"/>
              </a:spcAft>
            </a:pPr>
            <a:endParaRPr lang="es-ES" dirty="0">
              <a:solidFill>
                <a:srgbClr val="000000"/>
              </a:solidFill>
              <a:cs typeface="Arial" charset="0"/>
            </a:endParaRPr>
          </a:p>
          <a:p>
            <a:pPr marL="347663" lvl="0" indent="-449263">
              <a:lnSpc>
                <a:spcPct val="120000"/>
              </a:lnSpc>
              <a:spcBef>
                <a:spcPts val="0"/>
              </a:spcBef>
              <a:spcAft>
                <a:spcPts val="600"/>
              </a:spcAft>
            </a:pPr>
            <a:r>
              <a:rPr lang="es-ES" dirty="0">
                <a:solidFill>
                  <a:srgbClr val="000000"/>
                </a:solidFill>
              </a:rPr>
              <a:t>Una dirección IP es ahora un término de uso común en nuestro trabajo y nuestras investigaciones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41</a:t>
            </a:fld>
            <a:endParaRPr lang="es-ES" altLang="en-US"/>
          </a:p>
        </p:txBody>
      </p:sp>
    </p:spTree>
    <p:extLst>
      <p:ext uri="{BB962C8B-B14F-4D97-AF65-F5344CB8AC3E}">
        <p14:creationId xmlns:p14="http://schemas.microsoft.com/office/powerpoint/2010/main" val="816787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latin typeface="+mn-lt"/>
              </a:rPr>
              <a:t>Internet puede considerarse la infraestructura sobre la que pueden funcionar simultáneamente muchas aplicaciones diferentes.</a:t>
            </a:r>
            <a:r>
              <a:rPr lang="es-ES" dirty="0"/>
              <a:t> </a:t>
            </a:r>
            <a:r>
              <a:rPr lang="es-ES" sz="1200" kern="1200" dirty="0">
                <a:solidFill>
                  <a:schemeClr val="tx1"/>
                </a:solidFill>
                <a:latin typeface="+mn-lt"/>
              </a:rPr>
              <a:t>Si alguna parte de Internet funciona mal o se destruye, la comunicación puede continuar. Nadie es dueño de Internet: ninguna organización, ninguna empresa, ningún gobierno. En gran medida se autorregula. Se utiliza la misma tecnología de conexión.</a:t>
            </a:r>
          </a:p>
          <a:p>
            <a:r>
              <a:rPr lang="es-ES" sz="1200" kern="1200" dirty="0">
                <a:solidFill>
                  <a:schemeClr val="tx1"/>
                </a:solidFill>
                <a:latin typeface="+mn-lt"/>
              </a:rPr>
              <a:t> </a:t>
            </a:r>
          </a:p>
          <a:p>
            <a:r>
              <a:rPr lang="es-ES" sz="1200" kern="1200" dirty="0">
                <a:solidFill>
                  <a:schemeClr val="tx1"/>
                </a:solidFill>
                <a:latin typeface="+mn-lt"/>
              </a:rPr>
              <a:t>La mayoría de las redes de datos modernas, como Internet, se describen como "sin conexión" o "de conmutación de paquetes". El tráfico se divide en pequeños paquetes que recorren su propio camino desde el emisor hasta el receptor. No todos siguen la misma ruta y se unen de nuevo cuando llegan a su destino.</a:t>
            </a:r>
          </a:p>
          <a:p>
            <a:r>
              <a:rPr lang="es-ES" sz="1200" kern="1200" dirty="0">
                <a:solidFill>
                  <a:schemeClr val="tx1"/>
                </a:solidFill>
                <a:latin typeface="+mn-lt"/>
              </a:rPr>
              <a:t> </a:t>
            </a:r>
          </a:p>
          <a:p>
            <a:r>
              <a:rPr lang="es-ES" sz="1200" kern="1200" dirty="0">
                <a:solidFill>
                  <a:schemeClr val="tx1"/>
                </a:solidFill>
                <a:latin typeface="+mn-lt"/>
              </a:rPr>
              <a:t>La mayoría de la gente se conecta a Internet a través de un proveedor de servicios de Internet (ISP). Son organizaciones comerciales que alquilan espacio. Guardan registros... ¿pero por cuánto tiempo? Existen cuestiones jurídicas nacionales e internacionales sobre la protección de datos o la privacidad que influyen en el tiempo en que los ISP pueden conservar los datos.  Por supuesto, esto repercute en la capacidad de los funcionarios de la justicia penal para obtener pruebas de estas fuentes. La conexión se realiza normalmente mediante uno de los siguientes métodos: marcación, banda ancha (ADSL), RDSI, cable, punto de acceso inalámbrico o satélite.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42</a:t>
            </a:fld>
            <a:endParaRPr lang="es-ES" altLang="en-US"/>
          </a:p>
        </p:txBody>
      </p:sp>
    </p:spTree>
    <p:extLst>
      <p:ext uri="{BB962C8B-B14F-4D97-AF65-F5344CB8AC3E}">
        <p14:creationId xmlns:p14="http://schemas.microsoft.com/office/powerpoint/2010/main" val="19339991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principio subyacente de Internet es que fue diseñada, como veremos en breve, para soportar guerras y catástrofes, y seguir permitiendo la comunicación.  El trasfondo del diseño fue la comunicación militar, y la necesidad de que continuara en tiempos de emergencia nacional.</a:t>
            </a:r>
          </a:p>
          <a:p>
            <a:endParaRPr lang="es-ES" dirty="0"/>
          </a:p>
          <a:p>
            <a:r>
              <a:rPr lang="es-ES" dirty="0"/>
              <a:t>Como veremos más adelante, Internet está formada por redes de ordenadores de todo el mundo, que pueden comunicarse fácilmente y con resiliencia.  De hecho, alguien que enviara un correo electrónico a otra parte del mundo se encontraría probablemente con que todas las partes de ese mensaje seguirían rutas diferentes para llegar al mismo lugar, y en un abrir y cerrar de ojos.</a:t>
            </a:r>
          </a:p>
          <a:p>
            <a:endParaRPr lang="es-ES" dirty="0"/>
          </a:p>
          <a:p>
            <a:r>
              <a:rPr lang="es-ES" dirty="0"/>
              <a:t>Internet ha evolucionado de forma global a lo largo de los años: no es propiedad, como muchas otras ideas y sistemas informáticos, de una sola empresa.  Ningún Gobierno es dueño de Internet, aunque parece que los Estados Unidos asumen la mayor parte de la responsabilidad y reclaman la mayor parte del éxito en su desarrollo.  Y más adelante veremos que los franceses intentaron legislar para frenar Internet, y fracasaron.  De hecho, los afganos son los únicos que sabemos que la han detenido casi por completo, prohibiéndola en su totalidad.</a:t>
            </a:r>
          </a:p>
          <a:p>
            <a:endParaRPr lang="es-ES" dirty="0"/>
          </a:p>
          <a:p>
            <a:r>
              <a:rPr lang="es-ES" dirty="0"/>
              <a:t>No existe una policía de Internet, y aunque ahora estamos tratando de encontrar formas de detener la ilegalidad que tiene lugar en o a través de Internet, hay problemas de tecnología y de fronteras y jurisdicciones locales, nacionales y transnacionales que superar.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43</a:t>
            </a:fld>
            <a:endParaRPr lang="es-ES" altLang="en-US"/>
          </a:p>
        </p:txBody>
      </p:sp>
    </p:spTree>
    <p:extLst>
      <p:ext uri="{BB962C8B-B14F-4D97-AF65-F5344CB8AC3E}">
        <p14:creationId xmlns:p14="http://schemas.microsoft.com/office/powerpoint/2010/main" val="286883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dirty="0">
                <a:solidFill>
                  <a:schemeClr val="tx1"/>
                </a:solidFill>
                <a:effectLst/>
                <a:latin typeface="Times New Roman" pitchFamily="18" charset="0"/>
                <a:hlinkClick r:id="rId3" tooltip="American Registry for Internet Numbers"/>
              </a:rPr>
              <a:t>American </a:t>
            </a:r>
            <a:r>
              <a:rPr lang="es-ES" sz="1200" b="0" i="0" u="none" strike="noStrike" kern="1200" dirty="0" err="1">
                <a:solidFill>
                  <a:schemeClr val="tx1"/>
                </a:solidFill>
                <a:effectLst/>
                <a:latin typeface="Times New Roman" pitchFamily="18" charset="0"/>
                <a:hlinkClick r:id="rId3" tooltip="American Registry for Internet Numbers"/>
              </a:rPr>
              <a:t>Registry</a:t>
            </a:r>
            <a:r>
              <a:rPr lang="es-ES" sz="1200" b="0" i="0" u="none" strike="noStrike" kern="1200" dirty="0">
                <a:solidFill>
                  <a:schemeClr val="tx1"/>
                </a:solidFill>
                <a:effectLst/>
                <a:latin typeface="Times New Roman" pitchFamily="18" charset="0"/>
                <a:hlinkClick r:id="rId3" tooltip="American Registry for Internet Numbers"/>
              </a:rPr>
              <a:t> </a:t>
            </a:r>
            <a:r>
              <a:rPr lang="es-ES" sz="1200" b="0" i="0" u="none" strike="noStrike" kern="1200" dirty="0" err="1">
                <a:solidFill>
                  <a:schemeClr val="tx1"/>
                </a:solidFill>
                <a:effectLst/>
                <a:latin typeface="Times New Roman" pitchFamily="18" charset="0"/>
                <a:hlinkClick r:id="rId3" tooltip="American Registry for Internet Numbers"/>
              </a:rPr>
              <a:t>for</a:t>
            </a:r>
            <a:r>
              <a:rPr lang="es-ES" sz="1200" b="0" i="0" u="none" strike="noStrike" kern="1200" dirty="0">
                <a:solidFill>
                  <a:schemeClr val="tx1"/>
                </a:solidFill>
                <a:effectLst/>
                <a:latin typeface="Times New Roman" pitchFamily="18" charset="0"/>
                <a:hlinkClick r:id="rId3" tooltip="American Registry for Internet Numbers"/>
              </a:rPr>
              <a:t> Internet </a:t>
            </a:r>
            <a:r>
              <a:rPr lang="es-ES" sz="1200" b="0" i="0" u="none" strike="noStrike" kern="1200" dirty="0" err="1">
                <a:solidFill>
                  <a:schemeClr val="tx1"/>
                </a:solidFill>
                <a:effectLst/>
                <a:latin typeface="Times New Roman" pitchFamily="18" charset="0"/>
                <a:hlinkClick r:id="rId3" tooltip="American Registry for Internet Numbers"/>
              </a:rPr>
              <a:t>Numbers</a:t>
            </a:r>
            <a:r>
              <a:rPr lang="es-ES" sz="1200" b="0" i="0" kern="1200" dirty="0">
                <a:solidFill>
                  <a:schemeClr val="tx1"/>
                </a:solidFill>
                <a:effectLst/>
                <a:latin typeface="Times New Roman" pitchFamily="18" charset="0"/>
              </a:rPr>
              <a:t> (ARIN) de América del Norte</a:t>
            </a:r>
          </a:p>
          <a:p>
            <a:r>
              <a:rPr lang="es-ES" sz="1200" b="0" i="0" u="none" strike="noStrike" kern="1200" dirty="0" err="1">
                <a:solidFill>
                  <a:schemeClr val="tx1"/>
                </a:solidFill>
                <a:effectLst/>
                <a:latin typeface="Times New Roman" pitchFamily="18" charset="0"/>
                <a:hlinkClick r:id="rId4" tooltip="RIPE"/>
              </a:rPr>
              <a:t>Réseaux</a:t>
            </a:r>
            <a:r>
              <a:rPr lang="es-ES" sz="1200" b="0" i="0" u="none" strike="noStrike" kern="1200" dirty="0">
                <a:solidFill>
                  <a:schemeClr val="tx1"/>
                </a:solidFill>
                <a:effectLst/>
                <a:latin typeface="Times New Roman" pitchFamily="18" charset="0"/>
                <a:hlinkClick r:id="rId4" tooltip="RIPE"/>
              </a:rPr>
              <a:t> IP </a:t>
            </a:r>
            <a:r>
              <a:rPr lang="es-ES" sz="1200" b="0" i="0" u="none" strike="noStrike" kern="1200" dirty="0" err="1">
                <a:solidFill>
                  <a:schemeClr val="tx1"/>
                </a:solidFill>
                <a:effectLst/>
                <a:latin typeface="Times New Roman" pitchFamily="18" charset="0"/>
                <a:hlinkClick r:id="rId4" tooltip="RIPE"/>
              </a:rPr>
              <a:t>Européens</a:t>
            </a:r>
            <a:r>
              <a:rPr lang="es-ES" sz="1200" b="0" i="0" u="none" strike="noStrike" kern="1200" dirty="0">
                <a:solidFill>
                  <a:schemeClr val="tx1"/>
                </a:solidFill>
                <a:effectLst/>
                <a:latin typeface="Times New Roman" pitchFamily="18" charset="0"/>
                <a:hlinkClick r:id="rId4" tooltip="RIPE"/>
              </a:rPr>
              <a:t> - Centro de Coordinación de Redes</a:t>
            </a:r>
            <a:r>
              <a:rPr lang="es-ES" sz="1200" b="0" i="0" kern="1200" dirty="0">
                <a:solidFill>
                  <a:schemeClr val="tx1"/>
                </a:solidFill>
                <a:effectLst/>
                <a:latin typeface="Times New Roman" pitchFamily="18" charset="0"/>
              </a:rPr>
              <a:t> (RIPE NCC) para Europa, Oriente Medio y Asia Central</a:t>
            </a:r>
          </a:p>
          <a:p>
            <a:r>
              <a:rPr lang="es-ES" sz="1200" b="0" i="0" u="none" strike="noStrike" kern="1200" dirty="0">
                <a:solidFill>
                  <a:schemeClr val="tx1"/>
                </a:solidFill>
                <a:effectLst/>
                <a:latin typeface="Times New Roman" pitchFamily="18" charset="0"/>
                <a:hlinkClick r:id="rId5" tooltip="Centro de Información de la Red Asia-Pacífico"/>
              </a:rPr>
              <a:t>Centro de Información de la Red Asia-Pacífico</a:t>
            </a:r>
            <a:r>
              <a:rPr lang="es-ES" sz="1200" b="0" i="0" kern="1200" dirty="0">
                <a:solidFill>
                  <a:schemeClr val="tx1"/>
                </a:solidFill>
                <a:effectLst/>
                <a:latin typeface="Times New Roman" pitchFamily="18" charset="0"/>
              </a:rPr>
              <a:t> (APNIC) para la región de Asia y el Pacífico</a:t>
            </a:r>
          </a:p>
          <a:p>
            <a:r>
              <a:rPr lang="es-ES" sz="1200" b="0" i="0" u="none" strike="noStrike" kern="1200" dirty="0">
                <a:solidFill>
                  <a:schemeClr val="tx1"/>
                </a:solidFill>
                <a:effectLst/>
                <a:latin typeface="Times New Roman" pitchFamily="18" charset="0"/>
                <a:hlinkClick r:id="rId6" tooltip="Registro de Direcciones de Internet para América Latina y Caribe"/>
              </a:rPr>
              <a:t>Registro de Direcciones de Internet para América Latina y Caribe</a:t>
            </a:r>
            <a:r>
              <a:rPr lang="es-ES" sz="1200" b="0" i="0" kern="1200" dirty="0">
                <a:solidFill>
                  <a:schemeClr val="tx1"/>
                </a:solidFill>
                <a:effectLst/>
                <a:latin typeface="Times New Roman" pitchFamily="18" charset="0"/>
              </a:rPr>
              <a:t> (LACNIC) para la región de América Latina y el Caribe</a:t>
            </a:r>
          </a:p>
          <a:p>
            <a:r>
              <a:rPr lang="es-ES" sz="1200" b="0" i="0" u="none" strike="noStrike" kern="1200" dirty="0">
                <a:solidFill>
                  <a:schemeClr val="tx1"/>
                </a:solidFill>
                <a:effectLst/>
                <a:latin typeface="Times New Roman" pitchFamily="18" charset="0"/>
                <a:hlinkClick r:id="rId7" tooltip="Centro de información de la red africana"/>
              </a:rPr>
              <a:t>Centro de Información de la Red Africana</a:t>
            </a:r>
            <a:r>
              <a:rPr lang="es-ES" sz="1200" b="0" i="0" kern="1200" dirty="0">
                <a:solidFill>
                  <a:schemeClr val="tx1"/>
                </a:solidFill>
                <a:effectLst/>
                <a:latin typeface="Times New Roman" pitchFamily="18" charset="0"/>
              </a:rPr>
              <a:t> (</a:t>
            </a:r>
            <a:r>
              <a:rPr lang="es-ES" sz="1200" b="0" i="0" kern="1200" dirty="0" err="1">
                <a:solidFill>
                  <a:schemeClr val="tx1"/>
                </a:solidFill>
                <a:effectLst/>
                <a:latin typeface="Times New Roman" pitchFamily="18" charset="0"/>
              </a:rPr>
              <a:t>AfriNIC</a:t>
            </a:r>
            <a:r>
              <a:rPr lang="es-ES" sz="1200" b="0" i="0" kern="1200" dirty="0">
                <a:solidFill>
                  <a:schemeClr val="tx1"/>
                </a:solidFill>
                <a:effectLst/>
                <a:latin typeface="Times New Roman" pitchFamily="18" charset="0"/>
              </a:rPr>
              <a:t>) fue creado en 2004 para gestionar las asignaciones para África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hecho de que haya gobernanza significa que hay potencial de investigación en Internet</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44</a:t>
            </a:fld>
            <a:endParaRPr lang="es-ES" altLang="en-US"/>
          </a:p>
        </p:txBody>
      </p:sp>
    </p:spTree>
    <p:extLst>
      <p:ext uri="{BB962C8B-B14F-4D97-AF65-F5344CB8AC3E}">
        <p14:creationId xmlns:p14="http://schemas.microsoft.com/office/powerpoint/2010/main" val="2287159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Podríamos pasar días diseccionando esto - ¡lo haremos en una sola diapositiva!</a:t>
            </a:r>
          </a:p>
          <a:p>
            <a:endParaRPr lang="es-ES" dirty="0"/>
          </a:p>
          <a:p>
            <a:r>
              <a:rPr lang="es-ES" dirty="0"/>
              <a:t>¡Hay otros protocolos en el conjunto de protocolos! No es importante para nuestro nivel de comprensión. TCP e IP trabajan juntos en la comunicación por Internet para preparar los datos para su transmisión, dividirlos en paquetes, direccionarlos adecuadamente y luego enrutarlos a través de Internet, asegurando que lleguen al destino de la forma en que fueron enviados.</a:t>
            </a:r>
          </a:p>
          <a:p>
            <a:endParaRPr lang="es-ES" dirty="0"/>
          </a:p>
          <a:p>
            <a:r>
              <a:rPr lang="es-ES" dirty="0"/>
              <a:t>Por lo tanto, ha incorporado la comprobación y corrección de errores - la analogía sería que un mensaje se divide en 10 partes - parte 1 de 10, parte 2 de 10, etc. - y luego se dirige con una dirección IP como destino.  Cuando llega al final, la parte 6 de 10 no ha llegado. El protocolo identificará entonces que no se ha hecho - y solicitará el reenvío de la parte que falta. Esto se hace automáticamente y en fracciones de segundo.</a:t>
            </a:r>
          </a:p>
          <a:p>
            <a:endParaRPr lang="es-ES" dirty="0"/>
          </a:p>
          <a:p>
            <a:r>
              <a:rPr lang="es-ES" dirty="0"/>
              <a:t>Algunos otros protocolos no lo hacen. El UDP (Protocolo de Datagramas Universal), por ejemplo, se limita a dividir todo y enviarlo sin comprobar los errores. Esto parece ridículo, pero se utiliza para aplicaciones como la transmisión de vídeo, donde los gastos generales, como la comprobación, son engorrosos y la pérdida de unos pocos paquetes en unos pocos millones no va a ser perceptible </a:t>
            </a:r>
          </a:p>
          <a:p>
            <a:endParaRPr lang="es-ES" dirty="0"/>
          </a:p>
          <a:p>
            <a:r>
              <a:rPr lang="es-ES" dirty="0"/>
              <a:t>La enormidad de lo que se hace en segundo plano en una transmisión por Internet a veces no queda clara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45</a:t>
            </a:fld>
            <a:endParaRPr lang="es-ES" altLang="en-US"/>
          </a:p>
        </p:txBody>
      </p:sp>
    </p:spTree>
    <p:extLst>
      <p:ext uri="{BB962C8B-B14F-4D97-AF65-F5344CB8AC3E}">
        <p14:creationId xmlns:p14="http://schemas.microsoft.com/office/powerpoint/2010/main" val="3913116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Podríamos pasar días diseccionando esto - ¡lo haremos en una sola diapositiva!</a:t>
            </a:r>
          </a:p>
          <a:p>
            <a:endParaRPr lang="es-ES" dirty="0"/>
          </a:p>
          <a:p>
            <a:r>
              <a:rPr lang="es-ES" dirty="0"/>
              <a:t>¡Hay otros protocolos en el conjunto de protocolos! No es importante para nuestro nivel de comprensión. TCP e IP trabajan juntos en la comunicación por Internet para preparar los datos para su transmisión, dividirlos en paquetes, direccionarlos adecuadamente y luego enrutarlos a través de Internet, asegurando que lleguen al destino de la forma en que fueron enviados.</a:t>
            </a:r>
          </a:p>
          <a:p>
            <a:endParaRPr lang="es-ES" dirty="0"/>
          </a:p>
          <a:p>
            <a:r>
              <a:rPr lang="es-ES" dirty="0"/>
              <a:t>Por lo tanto, ha incorporado la comprobación y corrección de errores - la analogía sería que un mensaje se divide en 10 partes - parte 1 de 10, parte 2 de 10, etc. - y luego se dirige con una dirección IP como destino. Cuando llega al final, la parte 6 de 10 no ha llegado. El protocolo identificará entonces que no se ha hecho - y solicitará el reenvío de la parte que falta. Esto se hace automáticamente y en fracciones de segundo.</a:t>
            </a:r>
          </a:p>
          <a:p>
            <a:endParaRPr lang="es-ES" dirty="0"/>
          </a:p>
          <a:p>
            <a:r>
              <a:rPr lang="es-ES" dirty="0"/>
              <a:t>Algunos otros protocolos no lo hacen. El UDP (Protocolo de Datagramas Universal), por ejemplo, se limita a dividir todo y enviarlo sin comprobar los errores. Esto parece ridículo, pero se utiliza para aplicaciones como la transmisión de vídeo, donde los gastos generales, como la comprobación, son engorrosos y la pérdida de unos pocos paquetes en unos pocos millones no va a ser perceptible </a:t>
            </a:r>
          </a:p>
          <a:p>
            <a:endParaRPr lang="es-ES" dirty="0"/>
          </a:p>
          <a:p>
            <a:r>
              <a:rPr lang="es-ES" dirty="0"/>
              <a:t>La enormidad de lo que se hace en segundo plano en una transmisión por Internet a veces no queda clara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46</a:t>
            </a:fld>
            <a:endParaRPr lang="es-ES" altLang="en-US"/>
          </a:p>
        </p:txBody>
      </p:sp>
    </p:spTree>
    <p:extLst>
      <p:ext uri="{BB962C8B-B14F-4D97-AF65-F5344CB8AC3E}">
        <p14:creationId xmlns:p14="http://schemas.microsoft.com/office/powerpoint/2010/main" val="41409477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i="0" kern="1200" dirty="0">
                <a:solidFill>
                  <a:schemeClr val="tx1"/>
                </a:solidFill>
                <a:effectLst/>
                <a:latin typeface="+mn-lt"/>
              </a:rPr>
              <a:t>IPv5</a:t>
            </a:r>
            <a:r>
              <a:rPr lang="es-ES" sz="1200" b="0" i="0" kern="1200" dirty="0">
                <a:solidFill>
                  <a:schemeClr val="tx1"/>
                </a:solidFill>
                <a:effectLst/>
                <a:latin typeface="+mn-lt"/>
              </a:rPr>
              <a:t> es la versión 5 del </a:t>
            </a:r>
            <a:r>
              <a:rPr lang="es-ES" sz="1200" b="0" i="0" u="none" strike="noStrike" kern="1200" dirty="0">
                <a:solidFill>
                  <a:schemeClr val="tx1"/>
                </a:solidFill>
                <a:effectLst/>
                <a:latin typeface="+mn-lt"/>
                <a:hlinkClick r:id="rId3" tooltip="Protocolo IP"/>
              </a:rPr>
              <a:t>protocolo IP </a:t>
            </a:r>
            <a:r>
              <a:rPr lang="es-ES" sz="1200" b="0" i="0" kern="1200" dirty="0">
                <a:solidFill>
                  <a:schemeClr val="tx1"/>
                </a:solidFill>
                <a:effectLst/>
                <a:latin typeface="+mn-lt"/>
              </a:rPr>
              <a:t> ( </a:t>
            </a:r>
            <a:r>
              <a:rPr lang="es-ES" sz="1200" b="0" i="1" kern="1200" dirty="0">
                <a:solidFill>
                  <a:schemeClr val="tx1"/>
                </a:solidFill>
                <a:effectLst/>
                <a:latin typeface="+mn-lt"/>
              </a:rPr>
              <a:t>Protocolo de Internet</a:t>
            </a:r>
            <a:r>
              <a:rPr lang="es-ES" sz="1200" b="0" i="0" kern="1200" dirty="0">
                <a:solidFill>
                  <a:schemeClr val="tx1"/>
                </a:solidFill>
                <a:effectLst/>
                <a:latin typeface="+mn-lt"/>
              </a:rPr>
              <a:t> ) definida en </a:t>
            </a:r>
            <a:r>
              <a:rPr lang="es-ES" sz="1200" b="0" i="0" u="none" strike="noStrike" kern="1200" dirty="0">
                <a:solidFill>
                  <a:schemeClr val="tx1"/>
                </a:solidFill>
                <a:effectLst/>
                <a:latin typeface="+mn-lt"/>
                <a:hlinkClick r:id="rId4" tooltip="1979"/>
              </a:rPr>
              <a:t>1979</a:t>
            </a:r>
            <a:r>
              <a:rPr lang="es-ES" sz="1200" b="0" i="0" kern="1200" dirty="0">
                <a:solidFill>
                  <a:schemeClr val="tx1"/>
                </a:solidFill>
                <a:effectLst/>
                <a:latin typeface="+mn-lt"/>
              </a:rPr>
              <a:t> y que no trascendió más allá del ámbito experimental. Nunca se utilizó como una versión del </a:t>
            </a:r>
            <a:r>
              <a:rPr lang="es-ES" sz="1200" b="0" i="0" u="none" strike="noStrike" kern="1200" dirty="0">
                <a:solidFill>
                  <a:schemeClr val="tx1"/>
                </a:solidFill>
                <a:effectLst/>
                <a:latin typeface="+mn-lt"/>
                <a:hlinkClick r:id="rId5" tooltip="Protocolo de Internet"/>
              </a:rPr>
              <a:t>protocolo de Internet</a:t>
            </a:r>
            <a:r>
              <a:rPr lang="es-ES" sz="1200" b="0" i="0" kern="1200" dirty="0">
                <a:solidFill>
                  <a:schemeClr val="tx1"/>
                </a:solidFill>
                <a:effectLst/>
                <a:latin typeface="+mn-lt"/>
              </a:rPr>
              <a:t> .</a:t>
            </a:r>
          </a:p>
          <a:p>
            <a:r>
              <a:rPr lang="es-ES" sz="1200" b="0" i="0" kern="1200" dirty="0">
                <a:solidFill>
                  <a:schemeClr val="tx1"/>
                </a:solidFill>
                <a:effectLst/>
                <a:latin typeface="+mn-lt"/>
              </a:rPr>
              <a:t>La versión número "5" en la cabecera de IP fue asignada para identificar paquetes que llevaban un protocolo experimental, que no era IP, sino ST. ST nunca fue extensamente usado y como la versión número 5 ya estaba asignada, la nueva versión del protocolo IP tuvo que quedarse con el identificador siguiente, el 6 ( </a:t>
            </a:r>
            <a:r>
              <a:rPr lang="es-ES" sz="1200" b="0" i="0" u="none" strike="noStrike" kern="1200" dirty="0">
                <a:solidFill>
                  <a:schemeClr val="tx1"/>
                </a:solidFill>
                <a:effectLst/>
                <a:latin typeface="+mn-lt"/>
                <a:hlinkClick r:id="rId6" tooltip="IPv6"/>
              </a:rPr>
              <a:t>IPv6</a:t>
            </a:r>
            <a:r>
              <a:rPr lang="es-ES" sz="1200" b="0" i="0" kern="1200" dirty="0">
                <a:solidFill>
                  <a:schemeClr val="tx1"/>
                </a:solidFill>
                <a:effectLst/>
                <a:latin typeface="+mn-lt"/>
              </a:rPr>
              <a:t> ). ST está descrito en el </a:t>
            </a:r>
            <a:r>
              <a:rPr lang="es-ES" sz="1200" b="0" i="0" u="none" strike="noStrike" kern="1200" dirty="0">
                <a:solidFill>
                  <a:schemeClr val="tx1"/>
                </a:solidFill>
                <a:effectLst/>
                <a:latin typeface="+mn-lt"/>
                <a:hlinkClick r:id="rId7" tooltip="Request for comments"/>
              </a:rPr>
              <a:t>RFC</a:t>
            </a:r>
            <a:r>
              <a:rPr lang="es-ES" sz="1200" b="0" i="0" kern="1200" dirty="0">
                <a:solidFill>
                  <a:schemeClr val="tx1"/>
                </a:solidFill>
                <a:effectLst/>
                <a:latin typeface="+mn-lt"/>
              </a:rPr>
              <a:t> 1819.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47</a:t>
            </a:fld>
            <a:endParaRPr lang="es-ES" altLang="en-US"/>
          </a:p>
        </p:txBody>
      </p:sp>
    </p:spTree>
    <p:extLst>
      <p:ext uri="{BB962C8B-B14F-4D97-AF65-F5344CB8AC3E}">
        <p14:creationId xmlns:p14="http://schemas.microsoft.com/office/powerpoint/2010/main" val="2143311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división de la red y el host se define mediante algo llamado "máscara de subred".</a:t>
            </a:r>
          </a:p>
          <a:p>
            <a:r>
              <a:rPr lang="es-ES" dirty="0"/>
              <a:t>Clases de red - A, B y 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Para hacer justicia a este tema, la sesión podría durar horas - intentaremos aclarar lo básico en unas pocas diapositivas</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Hay 32 bits de datos reservados para la dirección IP v4 - que son 4 bytes de datos (con 8 bits por byte)</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Cuando se muestra, cada byte (u octeto) se divide por un punto decimal</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Un byte tiene 8 bits - que cuando se almacena en binario cada byte tiene un máximo de 256 variaciones posibles - por lo tanto de 0 a 255</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Intentar introducir el enmascaramiento de subredes en un curso básico sería una tontería, así que bastará con mencionar el concepto</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Del mismo modo, existen diferentes clases de redes -A, B y C- y tratar de introducirlas sería igualmente insensato a este nivel. En el caso de que se les insista, hay un máximo de 256 redes de clase A, cada una con un potencial de más de 17 millones de hosts; hay un máximo de 65.536 redes de clase B, cada una con un potencial de 65.536 hosts; y hay un máximo de más de 17 millones de redes de clase C, cada una con un máximo de 256 hosts. Por lo tanto, se trata de matemáticas complejas</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Si se hacen las cuentas, podría haber 4.500 millones de direcciones posibles, pero la forma en que se subdividieron en los primeros tiempos de manera ineficiente significa que hay muchas menos, y por eso, cuando observamos el número de dispositivos conectados a Internet, vemos que las direcciones se están agotando.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48</a:t>
            </a:fld>
            <a:endParaRPr lang="es-ES" altLang="en-US"/>
          </a:p>
        </p:txBody>
      </p:sp>
    </p:spTree>
    <p:extLst>
      <p:ext uri="{BB962C8B-B14F-4D97-AF65-F5344CB8AC3E}">
        <p14:creationId xmlns:p14="http://schemas.microsoft.com/office/powerpoint/2010/main" val="41534926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Por último, se puede tener una red privada o una red pública, y hay direcciones reservadas para las redes privadas</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La intención no es que los delegados recuerden los rangos, sino que sean conscientes de que existen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Times New Roman" pitchFamily="18" charset="0"/>
              </a:rPr>
              <a:t>La Autoridad de Números Asignados en Internet (IANA) es la organización responsable del registro de rangos de direcciones IP para organizaciones y proveedores de servicios de Internet (ISP). Para que las organizaciones puedan asignar libremente direcciones IP privadas, el Centro de Información de Redes (</a:t>
            </a:r>
            <a:r>
              <a:rPr lang="es-ES" sz="1200" b="0" i="0" kern="1200" dirty="0" err="1">
                <a:solidFill>
                  <a:schemeClr val="tx1"/>
                </a:solidFill>
                <a:effectLst/>
                <a:latin typeface="Times New Roman" pitchFamily="18" charset="0"/>
              </a:rPr>
              <a:t>InterNIC</a:t>
            </a:r>
            <a:r>
              <a:rPr lang="es-ES" sz="1200" b="0" i="0" kern="1200" dirty="0">
                <a:solidFill>
                  <a:schemeClr val="tx1"/>
                </a:solidFill>
                <a:effectLst/>
                <a:latin typeface="Times New Roman" pitchFamily="18" charset="0"/>
              </a:rPr>
              <a:t>) ha reservado determinados bloques de direcciones para uso privado.</a:t>
            </a:r>
            <a:endParaRPr lang="es-E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49</a:t>
            </a:fld>
            <a:endParaRPr lang="es-ES" altLang="en-US"/>
          </a:p>
        </p:txBody>
      </p:sp>
    </p:spTree>
    <p:extLst>
      <p:ext uri="{BB962C8B-B14F-4D97-AF65-F5344CB8AC3E}">
        <p14:creationId xmlns:p14="http://schemas.microsoft.com/office/powerpoint/2010/main" val="3179852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340 </a:t>
            </a:r>
            <a:r>
              <a:rPr lang="es-ES" dirty="0" err="1"/>
              <a:t>undecillones</a:t>
            </a:r>
            <a:r>
              <a:rPr lang="es-ES" dirty="0"/>
              <a:t> 340.282.366.920.938.000.000.000.000.000.000.000.000</a:t>
            </a:r>
          </a:p>
          <a:p>
            <a:r>
              <a:rPr lang="es-ES" sz="1200" dirty="0"/>
              <a:t>“Así que podríamos asignar una dirección IPV6 a CADA ÁTOMO DE LA SUPERFICIE DE LA TIERRA, y aún nos quedarían suficientes direcciones para otras más de 100 Tierras. No es ni remotamente probable que nos quedemos sin direcciones IPV6 en ningún momento en el futuro”</a:t>
            </a:r>
          </a:p>
          <a:p>
            <a:endParaRPr lang="es-ES" sz="1200" dirty="0"/>
          </a:p>
          <a:p>
            <a:r>
              <a:rPr lang="es-ES" dirty="0"/>
              <a:t>No se deberían necesitar IP privadas - Pero existe fc00:: &amp; </a:t>
            </a:r>
            <a:r>
              <a:rPr lang="es-ES" dirty="0" err="1"/>
              <a:t>fdxx:xxxx:xxxx</a:t>
            </a:r>
            <a:endParaRPr lang="es-ES" dirty="0"/>
          </a:p>
          <a:p>
            <a:r>
              <a:rPr lang="es-ES" dirty="0"/>
              <a:t>No se deberían necesitar clases de red</a:t>
            </a:r>
            <a:endParaRPr lang="es-ES" sz="800" kern="1200" dirty="0">
              <a:solidFill>
                <a:schemeClr val="tx1"/>
              </a:solidFill>
              <a:latin typeface="+mn-lt"/>
              <a:ea typeface="MS PGothic" pitchFamily="34" charset="-128"/>
              <a:cs typeface="ＭＳ Ｐゴシック" charset="0"/>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50</a:t>
            </a:fld>
            <a:endParaRPr lang="es-ES" altLang="en-US"/>
          </a:p>
        </p:txBody>
      </p:sp>
    </p:spTree>
    <p:extLst>
      <p:ext uri="{BB962C8B-B14F-4D97-AF65-F5344CB8AC3E}">
        <p14:creationId xmlns:p14="http://schemas.microsoft.com/office/powerpoint/2010/main" val="325052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a:t>
            </a:fld>
            <a:endParaRPr lang="es-ES" altLang="en-US"/>
          </a:p>
        </p:txBody>
      </p:sp>
    </p:spTree>
    <p:extLst>
      <p:ext uri="{BB962C8B-B14F-4D97-AF65-F5344CB8AC3E}">
        <p14:creationId xmlns:p14="http://schemas.microsoft.com/office/powerpoint/2010/main" val="444726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 se deberían necesitar IP privadas - Pero existe fc00:: &amp; </a:t>
            </a:r>
            <a:r>
              <a:rPr lang="es-ES" dirty="0" err="1"/>
              <a:t>fdxx:xxxx:xxxx</a:t>
            </a:r>
            <a:endParaRPr lang="es-ES" dirty="0"/>
          </a:p>
          <a:p>
            <a:r>
              <a:rPr lang="es-ES" dirty="0"/>
              <a:t>Estas funcionan para permitir las redes internas - al igual que IPv4</a:t>
            </a:r>
          </a:p>
          <a:p>
            <a:r>
              <a:rPr lang="es-ES" dirty="0"/>
              <a:t>No se deberían necesitar clases de red</a:t>
            </a:r>
          </a:p>
          <a:p>
            <a:r>
              <a:rPr lang="es-ES" sz="1200" kern="1200" dirty="0">
                <a:solidFill>
                  <a:schemeClr val="tx1"/>
                </a:solidFill>
                <a:latin typeface="+mn-lt"/>
              </a:rPr>
              <a:t>Tienen subredes - pero esto se encuentra fuera del alcance de este curso básico de introducción</a:t>
            </a:r>
            <a:endParaRPr lang="es-ES" sz="1200" kern="1200" dirty="0">
              <a:solidFill>
                <a:schemeClr val="tx1"/>
              </a:solidFill>
              <a:latin typeface="+mn-lt"/>
              <a:ea typeface="MS PGothic" pitchFamily="34" charset="-128"/>
              <a:cs typeface="ＭＳ Ｐゴシック" charset="0"/>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51</a:t>
            </a:fld>
            <a:endParaRPr lang="es-ES" altLang="en-US"/>
          </a:p>
        </p:txBody>
      </p:sp>
    </p:spTree>
    <p:extLst>
      <p:ext uri="{BB962C8B-B14F-4D97-AF65-F5344CB8AC3E}">
        <p14:creationId xmlns:p14="http://schemas.microsoft.com/office/powerpoint/2010/main" val="14640190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¿Cómo puede encontrar su dirección IP interna?</a:t>
            </a:r>
          </a:p>
          <a:p>
            <a:r>
              <a:rPr lang="es-ES" sz="1200" kern="1200" dirty="0">
                <a:solidFill>
                  <a:schemeClr val="tx1"/>
                </a:solidFill>
                <a:latin typeface="+mn-lt"/>
              </a:rPr>
              <a:t>Desde la línea de comandos, </a:t>
            </a:r>
            <a:r>
              <a:rPr lang="es-ES" sz="1200" kern="1200" dirty="0" err="1">
                <a:solidFill>
                  <a:schemeClr val="tx1"/>
                </a:solidFill>
                <a:latin typeface="+mn-lt"/>
              </a:rPr>
              <a:t>ipconfig</a:t>
            </a:r>
            <a:r>
              <a:rPr lang="es-ES" sz="1200" kern="1200" dirty="0">
                <a:solidFill>
                  <a:schemeClr val="tx1"/>
                </a:solidFill>
                <a:latin typeface="+mn-lt"/>
              </a:rPr>
              <a:t> /</a:t>
            </a:r>
            <a:r>
              <a:rPr lang="es-ES" sz="1200" kern="1200" dirty="0" err="1">
                <a:solidFill>
                  <a:schemeClr val="tx1"/>
                </a:solidFill>
                <a:latin typeface="+mn-lt"/>
              </a:rPr>
              <a:t>all</a:t>
            </a:r>
            <a:r>
              <a:rPr lang="es-ES" sz="1200" kern="1200" dirty="0">
                <a:solidFill>
                  <a:schemeClr val="tx1"/>
                </a:solidFill>
                <a:latin typeface="+mn-lt"/>
              </a:rPr>
              <a:t> le permitirá obtener este tipo de cuadro - y se muestran las direcciones IPv4 e IPv6</a:t>
            </a:r>
          </a:p>
          <a:p>
            <a:r>
              <a:rPr lang="es-ES" sz="1200" kern="1200" dirty="0">
                <a:solidFill>
                  <a:schemeClr val="tx1"/>
                </a:solidFill>
                <a:latin typeface="+mn-lt"/>
              </a:rPr>
              <a:t>El formador también puede resaltar la máscara de subred.</a:t>
            </a:r>
          </a:p>
          <a:p>
            <a:r>
              <a:rPr lang="es-ES" sz="1200" kern="1200" dirty="0">
                <a:solidFill>
                  <a:schemeClr val="tx1"/>
                </a:solidFill>
                <a:latin typeface="+mn-lt"/>
              </a:rPr>
              <a:t>Y la dirección MAC - que en este caso está en un enrutador wifi (que mencionamos antes en esta sección)</a:t>
            </a:r>
          </a:p>
          <a:p>
            <a:r>
              <a:rPr lang="es-ES" sz="1200" kern="1200" dirty="0">
                <a:solidFill>
                  <a:schemeClr val="tx1"/>
                </a:solidFill>
                <a:latin typeface="+mn-lt"/>
              </a:rPr>
              <a:t>Gran parte del contenido está fuera del alcance de este curso</a:t>
            </a:r>
          </a:p>
          <a:p>
            <a:endParaRPr lang="es-ES" sz="1200" kern="1200" dirty="0">
              <a:solidFill>
                <a:schemeClr val="tx1"/>
              </a:solidFill>
              <a:latin typeface="+mn-lt"/>
              <a:ea typeface="MS PGothic" pitchFamily="34" charset="-128"/>
              <a:cs typeface="ＭＳ Ｐゴシック" charset="0"/>
            </a:endParaRPr>
          </a:p>
          <a:p>
            <a:r>
              <a:rPr lang="es-ES" sz="1200" kern="1200" dirty="0">
                <a:solidFill>
                  <a:schemeClr val="tx1"/>
                </a:solidFill>
                <a:latin typeface="+mn-lt"/>
              </a:rPr>
              <a:t>El formador podría hacerlo mediante una demostración si se siente cómodo haciéndolo</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52</a:t>
            </a:fld>
            <a:endParaRPr lang="es-ES" altLang="en-US"/>
          </a:p>
        </p:txBody>
      </p:sp>
    </p:spTree>
    <p:extLst>
      <p:ext uri="{BB962C8B-B14F-4D97-AF65-F5344CB8AC3E}">
        <p14:creationId xmlns:p14="http://schemas.microsoft.com/office/powerpoint/2010/main" val="9966799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conectarnos a Internet, también debemos conocer un concepto muy importante: el de DNS</a:t>
            </a:r>
          </a:p>
          <a:p>
            <a:r>
              <a:rPr lang="es-ES" sz="1200" kern="1200" dirty="0">
                <a:solidFill>
                  <a:schemeClr val="tx1"/>
                </a:solidFill>
                <a:latin typeface="+mn-lt"/>
              </a:rPr>
              <a:t>Somos buenos recordando nombres de cosas, como los recursos, pero no somos tan buenos recordando números de cosas</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53</a:t>
            </a:fld>
            <a:endParaRPr lang="es-ES" altLang="en-US"/>
          </a:p>
        </p:txBody>
      </p:sp>
    </p:spTree>
    <p:extLst>
      <p:ext uri="{BB962C8B-B14F-4D97-AF65-F5344CB8AC3E}">
        <p14:creationId xmlns:p14="http://schemas.microsoft.com/office/powerpoint/2010/main" val="5472115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conectarnos a Internet, también debemos conocer un concepto muy importante: el de DNS</a:t>
            </a:r>
          </a:p>
          <a:p>
            <a:r>
              <a:rPr lang="es-ES" sz="1200" kern="1200" dirty="0">
                <a:solidFill>
                  <a:schemeClr val="tx1"/>
                </a:solidFill>
                <a:latin typeface="+mn-lt"/>
              </a:rPr>
              <a:t>Somos buenos recordando nombres de cosas, como los recursos, pero no somos tan buenos recordando números de cosas</a:t>
            </a:r>
          </a:p>
          <a:p>
            <a:r>
              <a:rPr lang="es-ES" sz="1200" kern="1200" dirty="0">
                <a:solidFill>
                  <a:schemeClr val="tx1"/>
                </a:solidFill>
                <a:latin typeface="+mn-lt"/>
              </a:rPr>
              <a:t>El formador debe mostrar el gráfico y explicarlo a los delegados</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54</a:t>
            </a:fld>
            <a:endParaRPr lang="es-ES" altLang="en-US"/>
          </a:p>
        </p:txBody>
      </p:sp>
    </p:spTree>
    <p:extLst>
      <p:ext uri="{BB962C8B-B14F-4D97-AF65-F5344CB8AC3E}">
        <p14:creationId xmlns:p14="http://schemas.microsoft.com/office/powerpoint/2010/main" val="22057767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Debe proporcionarse información sobre cómo se realizan las conexiones a Internet y animar a los participantes a debatir sus propias experiencias. Hay que explicar que los proveedores de servicios de Internet guardan registros, pero la legislación sobre protección de datos restringe el tiempo que pueden conservarlos.</a:t>
            </a:r>
          </a:p>
          <a:p>
            <a:endParaRPr lang="es-ES" dirty="0"/>
          </a:p>
          <a:p>
            <a:r>
              <a:rPr lang="es-ES" sz="1200" kern="1200" dirty="0">
                <a:solidFill>
                  <a:schemeClr val="tx1"/>
                </a:solidFill>
                <a:latin typeface="+mn-lt"/>
              </a:rPr>
              <a:t>Se debe explicar el papel del ISP, explicando su estatus jurídico y sus cifras.  Esta es una buena oportunidad para discutir la importancia de la relación con los proveedores de servicios de Internet en relación con el acceso a los datos y la interceptación legítima.</a:t>
            </a:r>
          </a:p>
          <a:p>
            <a:r>
              <a:rPr lang="es-ES" sz="1200" kern="1200" dirty="0">
                <a:solidFill>
                  <a:schemeClr val="tx1"/>
                </a:solidFill>
                <a:latin typeface="+mn-lt"/>
              </a:rPr>
              <a:t> </a:t>
            </a:r>
          </a:p>
          <a:p>
            <a:r>
              <a:rPr lang="es-ES" sz="1200" kern="1200" dirty="0">
                <a:solidFill>
                  <a:schemeClr val="tx1"/>
                </a:solidFill>
                <a:latin typeface="+mn-lt"/>
              </a:rPr>
              <a:t>En términos sencillos, los ISP alquilan su acceso a Internet a las personas, ya sean particulares u organizaciones.</a:t>
            </a:r>
          </a:p>
          <a:p>
            <a:r>
              <a:rPr lang="es-ES" sz="1200" kern="1200" dirty="0">
                <a:solidFill>
                  <a:schemeClr val="tx1"/>
                </a:solidFill>
                <a:latin typeface="+mn-lt"/>
              </a:rPr>
              <a:t> </a:t>
            </a:r>
          </a:p>
          <a:p>
            <a:r>
              <a:rPr lang="es-ES" sz="1200" kern="1200" dirty="0">
                <a:solidFill>
                  <a:schemeClr val="tx1"/>
                </a:solidFill>
                <a:latin typeface="+mn-lt"/>
              </a:rPr>
              <a:t>Cada ISP conservará cierta información sobre sus clientes.  Los detalles y la cantidad de dicha información dependerán del ISP en cuestión, y solo se conservarán durante un tiempo determinado: horas o días, dependiendo de lo que se necesite.</a:t>
            </a:r>
          </a:p>
          <a:p>
            <a:r>
              <a:rPr lang="es-ES" sz="1200" kern="1200" dirty="0">
                <a:solidFill>
                  <a:schemeClr val="tx1"/>
                </a:solidFill>
                <a:latin typeface="+mn-lt"/>
              </a:rPr>
              <a:t> </a:t>
            </a:r>
          </a:p>
          <a:p>
            <a:r>
              <a:rPr lang="es-ES" sz="1200" kern="1200" dirty="0">
                <a:solidFill>
                  <a:schemeClr val="tx1"/>
                </a:solidFill>
                <a:latin typeface="+mn-lt"/>
              </a:rPr>
              <a:t>Debería ser posible obtener - </a:t>
            </a:r>
          </a:p>
          <a:p>
            <a:r>
              <a:rPr lang="es-ES" sz="1200" kern="1200" dirty="0">
                <a:solidFill>
                  <a:schemeClr val="tx1"/>
                </a:solidFill>
                <a:latin typeface="+mn-lt"/>
              </a:rPr>
              <a:t>Nombre, dirección y otros datos utilizados para el registro</a:t>
            </a:r>
          </a:p>
          <a:p>
            <a:r>
              <a:rPr lang="es-ES" sz="1200" kern="1200" dirty="0">
                <a:solidFill>
                  <a:schemeClr val="tx1"/>
                </a:solidFill>
                <a:latin typeface="+mn-lt"/>
              </a:rPr>
              <a:t>Fecha de registro y forma de registro de la persona</a:t>
            </a:r>
          </a:p>
          <a:p>
            <a:r>
              <a:rPr lang="es-ES" sz="1200" kern="1200" dirty="0">
                <a:solidFill>
                  <a:schemeClr val="tx1"/>
                </a:solidFill>
                <a:latin typeface="+mn-lt"/>
              </a:rPr>
              <a:t>Direcciones de correo electrónico específicas o nombres de pantalla exclusivos del usuario</a:t>
            </a:r>
          </a:p>
          <a:p>
            <a:r>
              <a:rPr lang="es-ES" sz="1200" kern="1200" dirty="0">
                <a:solidFill>
                  <a:schemeClr val="tx1"/>
                </a:solidFill>
                <a:latin typeface="+mn-lt"/>
              </a:rPr>
              <a:t>Datos financieros como las tarjetas de crédito utilizadas para darse de alta en el ISP</a:t>
            </a:r>
          </a:p>
          <a:p>
            <a:r>
              <a:rPr lang="es-ES" sz="1200" kern="1200" dirty="0">
                <a:solidFill>
                  <a:schemeClr val="tx1"/>
                </a:solidFill>
                <a:latin typeface="+mn-lt"/>
              </a:rPr>
              <a:t>Posiblemente algún detalle de software sobre el usuario</a:t>
            </a:r>
          </a:p>
          <a:p>
            <a:r>
              <a:rPr lang="es-ES" sz="1200" kern="1200" dirty="0">
                <a:solidFill>
                  <a:schemeClr val="tx1"/>
                </a:solidFill>
                <a:latin typeface="+mn-lt"/>
              </a:rPr>
              <a:t>Y lo que es más importante, el detalle del historial de la actividad en línea del usuario: fechas, horas y duración</a:t>
            </a:r>
          </a:p>
          <a:p>
            <a:r>
              <a:rPr lang="es-ES" sz="1200" kern="1200" dirty="0">
                <a:solidFill>
                  <a:schemeClr val="tx1"/>
                </a:solidFill>
                <a:latin typeface="+mn-lt"/>
              </a:rPr>
              <a:t> </a:t>
            </a:r>
          </a:p>
          <a:p>
            <a:r>
              <a:rPr lang="es-ES" sz="1200" kern="1200" dirty="0">
                <a:solidFill>
                  <a:schemeClr val="tx1"/>
                </a:solidFill>
                <a:latin typeface="+mn-lt"/>
              </a:rPr>
              <a:t>LAS HORAS SON VITALES (Las cuestiones de huso horario se tratan más adelante en esta sesión)</a:t>
            </a:r>
          </a:p>
          <a:p>
            <a:r>
              <a:rPr lang="es-ES" sz="1200" kern="1200" dirty="0">
                <a:solidFill>
                  <a:schemeClr val="tx1"/>
                </a:solidFill>
                <a:latin typeface="+mn-lt"/>
              </a:rPr>
              <a:t>Hay que señalar que es posible utilizar datos falsos para obtener una cuenta.</a:t>
            </a:r>
          </a:p>
          <a:p>
            <a:r>
              <a:rPr lang="es-ES" sz="1200" kern="1200" dirty="0">
                <a:solidFill>
                  <a:schemeClr val="tx1"/>
                </a:solidFill>
                <a:latin typeface="+mn-lt"/>
              </a:rPr>
              <a:t> </a:t>
            </a:r>
          </a:p>
          <a:p>
            <a:r>
              <a:rPr lang="es-ES" sz="1200" kern="1200" dirty="0">
                <a:solidFill>
                  <a:schemeClr val="tx1"/>
                </a:solidFill>
                <a:latin typeface="+mn-lt"/>
              </a:rPr>
              <a:t>¿Puede un ISP interceptar el tráfico de Internet sospechoso? SÍ, pero depende de un equipo especial para registrar el uso y supervisar lo que está sucediendo, por lo que se necesita mano de obra para hacerlo.  Además, hay que tener en cuenta la autoridad necesaria para hacerlo. En cualquier caso, es necesario ponerse en contacto con el ISP en las primeras fases de la investigación.</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57</a:t>
            </a:fld>
            <a:endParaRPr lang="es-ES" altLang="en-US"/>
          </a:p>
        </p:txBody>
      </p:sp>
    </p:spTree>
    <p:extLst>
      <p:ext uri="{BB962C8B-B14F-4D97-AF65-F5344CB8AC3E}">
        <p14:creationId xmlns:p14="http://schemas.microsoft.com/office/powerpoint/2010/main" val="1302165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Esta diapositiva explica la mecánica de una conexión a Internet estándar: oficina, hogar, punto de acceso inalámbrico, etc. Aunque no es exacto para todo, el concepto se puede entender.</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 Empezar con un enrutador</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2 Dos caras: la que da al público y la que da al interior</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3 Funciones del enrutador</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4 Actúa como un conmutador para la red interna - y su "ruta" de salida - por lo tanto, por cable e inalámbrica</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5 El enrutador se enciende - habla con el ISP - solicita una dirección IP</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6 Significa que ahora está conectado, a través del ISP, a Internet</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7 Provisto de dirección IP - para el enrutador</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8 9 10 11 - Los dispositivos se añaden a la red interna - controlados por la función de "interruptor" del enrutador. </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12 El enrutador tiene una dirección IP interna - la puerta de enlace por defecto (la salida)</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13 14 15 16 17 - los dispositivos tienen sus propias direcciones IP internas/privadas - asignadas por DHCP - Protocolo de configuración dinámica de host</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Los dispositivos pueden operar dentro de la red - y nunca tienen que salir de ella - pero si quieren salir a Internet, tienen que pasar por la puerta de enlace por defecto - donde su dirección IP se cambia a la dirección IP pública utilizando NAT - traducción de direcciones de la red</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58</a:t>
            </a:fld>
            <a:endParaRPr lang="es-ES" altLang="en-US"/>
          </a:p>
        </p:txBody>
      </p:sp>
    </p:spTree>
    <p:extLst>
      <p:ext uri="{BB962C8B-B14F-4D97-AF65-F5344CB8AC3E}">
        <p14:creationId xmlns:p14="http://schemas.microsoft.com/office/powerpoint/2010/main" val="41797551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latin typeface="+mn-lt"/>
              </a:rPr>
              <a:t>Ancho de banda</a:t>
            </a:r>
            <a:r>
              <a:rPr lang="es-ES" sz="1200" kern="1200" dirty="0">
                <a:solidFill>
                  <a:schemeClr val="tx1"/>
                </a:solidFill>
                <a:latin typeface="+mn-lt"/>
              </a:rPr>
              <a:t> – es la cantidad de información que puede transportarse a través de una línea telefónica, una línea de cable, un enlace por satélite, etc. Cuanto mayor sea el ancho de banda, mayor será la velocidad de la conexión y más se acercará la experiencia de Internet a una descarga instantánea, al estilo de la televisión</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59</a:t>
            </a:fld>
            <a:endParaRPr lang="es-ES" altLang="en-US"/>
          </a:p>
        </p:txBody>
      </p:sp>
    </p:spTree>
    <p:extLst>
      <p:ext uri="{BB962C8B-B14F-4D97-AF65-F5344CB8AC3E}">
        <p14:creationId xmlns:p14="http://schemas.microsoft.com/office/powerpoint/2010/main" val="31694193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formador debe asegurarse de que esto quede claro: una dirección IP estática es aquella que permanece constante. Un sitio web necesita estar siempre en la misma ubicación en Internet, por lo que lo ideal es que un servidor web tenga una dirección IP estática o fija.</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La mayoría de los ISP asignan una dirección IP de un conjunto de direcciones, por lo que es posible que la próxima vez que nos conectemos obtengamos la misma, pero lo más probable es que obtengamos una diferente cuando apaguemos el enrutador.</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60</a:t>
            </a:fld>
            <a:endParaRPr lang="es-ES" altLang="en-US"/>
          </a:p>
        </p:txBody>
      </p:sp>
    </p:spTree>
    <p:extLst>
      <p:ext uri="{BB962C8B-B14F-4D97-AF65-F5344CB8AC3E}">
        <p14:creationId xmlns:p14="http://schemas.microsoft.com/office/powerpoint/2010/main" val="1326258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¿Cómo puede encontrar su dirección IP externa?</a:t>
            </a:r>
          </a:p>
          <a:p>
            <a:r>
              <a:rPr lang="es-ES" sz="1200" kern="1200" dirty="0">
                <a:solidFill>
                  <a:schemeClr val="tx1"/>
                </a:solidFill>
                <a:latin typeface="+mn-lt"/>
              </a:rPr>
              <a:t>Haga una búsqueda de cualquier cosa como "</a:t>
            </a:r>
            <a:r>
              <a:rPr lang="es-ES" sz="1200" kern="1200" dirty="0" err="1">
                <a:solidFill>
                  <a:schemeClr val="tx1"/>
                </a:solidFill>
                <a:latin typeface="+mn-lt"/>
              </a:rPr>
              <a:t>whatsmyip</a:t>
            </a:r>
            <a:r>
              <a:rPr lang="es-ES" sz="1200" kern="1200" dirty="0">
                <a:solidFill>
                  <a:schemeClr val="tx1"/>
                </a:solidFill>
                <a:latin typeface="+mn-lt"/>
              </a:rPr>
              <a:t>" y obtendrá una gran cantidad de recursos</a:t>
            </a:r>
          </a:p>
          <a:p>
            <a:endParaRPr lang="es-ES" sz="1200" kern="1200" dirty="0">
              <a:solidFill>
                <a:schemeClr val="tx1"/>
              </a:solidFill>
              <a:latin typeface="+mn-lt"/>
              <a:ea typeface="MS PGothic" pitchFamily="34" charset="-128"/>
              <a:cs typeface="ＭＳ Ｐゴシック" charset="0"/>
            </a:endParaRPr>
          </a:p>
          <a:p>
            <a:r>
              <a:rPr lang="es-ES" sz="1200" kern="1200" dirty="0">
                <a:solidFill>
                  <a:schemeClr val="tx1"/>
                </a:solidFill>
                <a:latin typeface="+mn-lt"/>
              </a:rPr>
              <a:t>El autor de estas diapositivas estaba en España cuando fueron escritas - e hizo una búsqueda de la dirección IP que estaban usando en ese momento</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61</a:t>
            </a:fld>
            <a:endParaRPr lang="es-ES" altLang="en-US"/>
          </a:p>
        </p:txBody>
      </p:sp>
    </p:spTree>
    <p:extLst>
      <p:ext uri="{BB962C8B-B14F-4D97-AF65-F5344CB8AC3E}">
        <p14:creationId xmlns:p14="http://schemas.microsoft.com/office/powerpoint/2010/main" val="29957740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eaLnBrk="0" hangingPunct="0">
              <a:spcBef>
                <a:spcPct val="50000"/>
              </a:spcBef>
              <a:buFont typeface="Arial"/>
              <a:buNone/>
            </a:pPr>
            <a:r>
              <a:rPr lang="es-ES" sz="1200" dirty="0">
                <a:solidFill>
                  <a:schemeClr val="accent1">
                    <a:lumMod val="25000"/>
                  </a:schemeClr>
                </a:solidFill>
                <a:latin typeface="Calibri" pitchFamily="34" charset="0"/>
              </a:rPr>
              <a:t>La dirección IP pública es propiedad de una empresa (por ejemplo, un proveedor de servicios de Internet)</a:t>
            </a:r>
          </a:p>
          <a:p>
            <a:pPr marL="0" indent="0" algn="just" eaLnBrk="0" hangingPunct="0">
              <a:spcBef>
                <a:spcPct val="50000"/>
              </a:spcBef>
              <a:buFont typeface="Arial"/>
              <a:buNone/>
            </a:pPr>
            <a:r>
              <a:rPr lang="es-ES" sz="1200" dirty="0">
                <a:solidFill>
                  <a:schemeClr val="accent1">
                    <a:lumMod val="25000"/>
                  </a:schemeClr>
                </a:solidFill>
                <a:latin typeface="Calibri" pitchFamily="34" charset="0"/>
              </a:rPr>
              <a:t>Dependiendo de la legislación de retención de datos en vigor, el ISP guarda registros sobre qué dirección IP y qué puerto se asignó a qué abonado en un momento determinado.</a:t>
            </a:r>
          </a:p>
          <a:p>
            <a:pPr marL="0" indent="0" algn="just" eaLnBrk="0" hangingPunct="0">
              <a:spcBef>
                <a:spcPct val="50000"/>
              </a:spcBef>
              <a:buFont typeface="Arial"/>
              <a:buNone/>
            </a:pPr>
            <a:r>
              <a:rPr lang="es-ES" sz="1200" dirty="0">
                <a:solidFill>
                  <a:schemeClr val="accent1">
                    <a:lumMod val="25000"/>
                  </a:schemeClr>
                </a:solidFill>
                <a:latin typeface="Calibri" pitchFamily="34" charset="0"/>
              </a:rPr>
              <a:t>Cuando se solicite esta información a los proveedores de servicios de Internet, es necesario proporcionar la dirección IP correcta, el número de puerto (si está disponible), la fecha, la hora y la zona horaria.</a:t>
            </a:r>
          </a:p>
          <a:p>
            <a:pPr algn="just" eaLnBrk="0" hangingPunct="0">
              <a:spcBef>
                <a:spcPct val="50000"/>
              </a:spcBef>
            </a:pPr>
            <a:r>
              <a:rPr lang="es-ES" sz="1200" dirty="0">
                <a:solidFill>
                  <a:schemeClr val="accent1">
                    <a:lumMod val="25000"/>
                  </a:schemeClr>
                </a:solidFill>
                <a:latin typeface="Calibri" pitchFamily="34" charset="0"/>
              </a:rPr>
              <a:t>La dirección del abonado no tiene que ser necesariamente la ubicación física de Internet</a:t>
            </a:r>
            <a:endParaRPr lang="es-ES" sz="1200" b="1" u="sng" dirty="0">
              <a:solidFill>
                <a:schemeClr val="accent1">
                  <a:lumMod val="25000"/>
                </a:schemeClr>
              </a:solidFill>
              <a:latin typeface="Calibri"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62</a:t>
            </a:fld>
            <a:endParaRPr lang="es-ES" altLang="en-US"/>
          </a:p>
        </p:txBody>
      </p:sp>
    </p:spTree>
    <p:extLst>
      <p:ext uri="{BB962C8B-B14F-4D97-AF65-F5344CB8AC3E}">
        <p14:creationId xmlns:p14="http://schemas.microsoft.com/office/powerpoint/2010/main" val="338105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latin typeface="+mn-lt"/>
              </a:rPr>
              <a:t>El propósito de esta diapositiva es mostrar que ni siquiera las personas con más conocimientos tecnológicos podrían haber previsto los cambios que la tecnología traería consigo.  Los delegados no son los únicos que quizás no entiendan el impacto que la tecnología tiene en su función y las citas de esta diapositiva pueden animarles a creer que no hay que temer el uso de la tecnología en el sistema de justicia penal, sino adoptarla con todas las garantías necesarias.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a:t>
            </a:fld>
            <a:endParaRPr lang="es-ES" altLang="en-US"/>
          </a:p>
        </p:txBody>
      </p:sp>
    </p:spTree>
    <p:extLst>
      <p:ext uri="{BB962C8B-B14F-4D97-AF65-F5344CB8AC3E}">
        <p14:creationId xmlns:p14="http://schemas.microsoft.com/office/powerpoint/2010/main" val="5209045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No se trata de un error ortográfico: al hacer un Whois de una dirección IP o de un recurso de Internet se obtiene una gran cantidad de datos de investigación</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Existen innumerables recursos para hacerlo, y todos ellos devuelven información potencialmente diferente en distintos formatos</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Cuando se crea o se compra un dominio, la persona u organización que lo hace debe proporcionar algunos datos de registro y alojamiento. También habrá información sobre el pago. Esta información la conservan las organizaciones de gobernanza de Internet y los proveedores de alojamiento. Mucha de esta información solía ser muy accesible y estar disponible públicamente - pero el RGPD en 2018 hizo más difícil obtener la información en línea y ahora es necesario dirigirse a esas organizaciones para obtenerla. Se puede obtener, pero está claro que va a ser un proceso más lento ahora que las fuerzas del orden tienen que hacer una petición formal para obtenerla.</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63</a:t>
            </a:fld>
            <a:endParaRPr lang="es-ES" altLang="en-US"/>
          </a:p>
        </p:txBody>
      </p:sp>
    </p:spTree>
    <p:extLst>
      <p:ext uri="{BB962C8B-B14F-4D97-AF65-F5344CB8AC3E}">
        <p14:creationId xmlns:p14="http://schemas.microsoft.com/office/powerpoint/2010/main" val="3081424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ejemplo de trabajo que se muestra está relacionado con la dirección IP que obtuvimos al realizar una búsqueda de </a:t>
            </a:r>
            <a:r>
              <a:rPr lang="es-ES" sz="1200" kern="1200" dirty="0" err="1">
                <a:solidFill>
                  <a:schemeClr val="tx1"/>
                </a:solidFill>
                <a:latin typeface="+mn-lt"/>
              </a:rPr>
              <a:t>Whatsmyip</a:t>
            </a:r>
            <a:r>
              <a:rPr lang="es-ES" sz="1200" kern="1200" dirty="0">
                <a:solidFill>
                  <a:schemeClr val="tx1"/>
                </a:solidFill>
                <a:latin typeface="+mn-lt"/>
              </a:rPr>
              <a:t> anteriormente (3 diapositivas atrás) - la que utiliza el autor del conjunto de diapositivas. </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Información incremental - Explica cuando se prepara la explicación - esta es una respuesta de </a:t>
            </a:r>
            <a:r>
              <a:rPr lang="es-ES" sz="1200" kern="1200" dirty="0" err="1">
                <a:solidFill>
                  <a:schemeClr val="tx1"/>
                </a:solidFill>
                <a:latin typeface="+mn-lt"/>
              </a:rPr>
              <a:t>CentralOps</a:t>
            </a:r>
            <a:r>
              <a:rPr lang="es-ES" sz="1200" kern="1200" dirty="0">
                <a:solidFill>
                  <a:schemeClr val="tx1"/>
                </a:solidFill>
                <a:latin typeface="+mn-lt"/>
              </a:rPr>
              <a:t> - pero hay muchos otros recursos disponibles</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formador tiene que resaltar (información incremental)-</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 La dirección IP que se busca</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2 El rango en el que se encuentra la dirección IP -que está en manos de una sola empresa-, el nombre de la red de la empresa y quién la ha emitido -RIPE</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3 La empresa titular de la dirección IP - y dónde se encuentra. También un correo electrónico - Y UN DOMINIO - NOLIMITNET.EU</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4 Algunos datos personales del solicitante de registro de dicho dominio</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Con esta información se responderá a la pregunta de investigación planteada, y la respuesta habrá que buscarla en la empresa NO-LIMIT NETWORK utilizando los medios necesarios para cumplir con los requisitos jurisdiccionales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64</a:t>
            </a:fld>
            <a:endParaRPr lang="es-ES" altLang="en-US"/>
          </a:p>
        </p:txBody>
      </p:sp>
    </p:spTree>
    <p:extLst>
      <p:ext uri="{BB962C8B-B14F-4D97-AF65-F5344CB8AC3E}">
        <p14:creationId xmlns:p14="http://schemas.microsoft.com/office/powerpoint/2010/main" val="40702920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Este es un ejemplo de lo que significa tener un nombre de dominio en lugar de una dirección IP. El mismo tipo de búsqueda puede realizarse utilizando los mismos recursos de Internet. Así que donde teníamos una dirección IP en la diapositiva anterior que llevaba hasta NO-LIMIT-NET, ahora estamos haciendo la pregunta al revés.</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ejemplo continúa: buscamos el dominio NOLIMITNET.EU</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 El RGPD nos frustrará al no devolver los datos personales</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2 Pero obtendremos algunos detalles técnicos a los que se puede dar seguimiento</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3 Junto con alguna información sobre la ubicación de la red - y los datos de contacto</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65</a:t>
            </a:fld>
            <a:endParaRPr lang="es-ES" altLang="en-US"/>
          </a:p>
        </p:txBody>
      </p:sp>
    </p:spTree>
    <p:extLst>
      <p:ext uri="{BB962C8B-B14F-4D97-AF65-F5344CB8AC3E}">
        <p14:creationId xmlns:p14="http://schemas.microsoft.com/office/powerpoint/2010/main" val="210968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formador debe asegurarse de que no hay malentendidos: la geolocalización de la dirección IP no es exacta en muchos casos y probablemente llevará al investigador a una zona geográfica o a un pueblo/ciudad, pero debe confirmarse solicitando información al proveedor de servicios de Internet en cuestión.</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Hay muchas herramientas para hacerlo, pero todas difieren en su funcionamiento</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La precisión del país es probablemente de un 95-99%, la región/estado quizás de un 55-80% - esto debe entenderse claramente</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Ejemplo superior - la dirección IP de España vista anteriormente - todas vuelven a diferentes lugares en la misma localidad</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Ejemplo inferior: la dirección IP es asignada por la empresa británica </a:t>
            </a:r>
            <a:r>
              <a:rPr lang="es-ES" sz="1200" kern="1200" dirty="0" err="1">
                <a:solidFill>
                  <a:schemeClr val="tx1"/>
                </a:solidFill>
                <a:latin typeface="+mn-lt"/>
              </a:rPr>
              <a:t>BTInternet</a:t>
            </a:r>
            <a:r>
              <a:rPr lang="es-ES" sz="1200" kern="1200" dirty="0">
                <a:solidFill>
                  <a:schemeClr val="tx1"/>
                </a:solidFill>
                <a:latin typeface="+mn-lt"/>
              </a:rPr>
              <a:t>, que la mueve por todo el país según la demanda. Este ejemplo es de la dirección del autor de la diapositiva en el norte de Inglaterra, que estaba en </a:t>
            </a:r>
            <a:r>
              <a:rPr lang="es-ES" sz="1200" kern="1200" dirty="0" err="1">
                <a:solidFill>
                  <a:schemeClr val="tx1"/>
                </a:solidFill>
                <a:latin typeface="+mn-lt"/>
              </a:rPr>
              <a:t>Penrith</a:t>
            </a:r>
            <a:r>
              <a:rPr lang="es-ES" sz="1200" kern="1200" dirty="0">
                <a:solidFill>
                  <a:schemeClr val="tx1"/>
                </a:solidFill>
                <a:latin typeface="+mn-lt"/>
              </a:rPr>
              <a:t>, Cumbria. La información que devuelve la búsqueda está considerablemente fuera de lugar y es errónea, pero es lo mejor que puede hacer la empresa que ofrece el servicio de geolocalización basándose en la información que tiene. Es evidente que la dirección IP se ha desplazado para adaptarse a las necesidades comerciales de British </a:t>
            </a:r>
            <a:r>
              <a:rPr lang="es-ES" sz="1200" kern="1200" dirty="0" err="1">
                <a:solidFill>
                  <a:schemeClr val="tx1"/>
                </a:solidFill>
                <a:latin typeface="+mn-lt"/>
              </a:rPr>
              <a:t>Telecommunications</a:t>
            </a:r>
            <a:r>
              <a:rPr lang="es-ES" sz="1200" kern="1200" dirty="0">
                <a:solidFill>
                  <a:schemeClr val="tx1"/>
                </a:solidFill>
                <a:latin typeface="+mn-lt"/>
              </a:rPr>
              <a:t> (BT)</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66</a:t>
            </a:fld>
            <a:endParaRPr lang="es-ES" altLang="en-US"/>
          </a:p>
        </p:txBody>
      </p:sp>
    </p:spTree>
    <p:extLst>
      <p:ext uri="{BB962C8B-B14F-4D97-AF65-F5344CB8AC3E}">
        <p14:creationId xmlns:p14="http://schemas.microsoft.com/office/powerpoint/2010/main" val="23477408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contenido de la diapositiva está escondido detrás del gráfico final.</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Este gráfico muestra un </a:t>
            </a:r>
            <a:r>
              <a:rPr lang="es-ES" sz="1200" kern="1200" dirty="0" err="1">
                <a:solidFill>
                  <a:schemeClr val="tx1"/>
                </a:solidFill>
                <a:latin typeface="+mn-lt"/>
              </a:rPr>
              <a:t>tracert</a:t>
            </a:r>
            <a:r>
              <a:rPr lang="es-ES" sz="1200" kern="1200" dirty="0">
                <a:solidFill>
                  <a:schemeClr val="tx1"/>
                </a:solidFill>
                <a:latin typeface="+mn-lt"/>
              </a:rPr>
              <a:t> sobre un dominio en Australia - completado desde una dirección IP española</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latin typeface="+mn-lt"/>
              </a:rPr>
              <a:t>Traceroute</a:t>
            </a:r>
            <a:r>
              <a:rPr lang="es-ES" sz="1200" kern="1200" dirty="0">
                <a:solidFill>
                  <a:schemeClr val="tx1"/>
                </a:solidFill>
                <a:latin typeface="+mn-lt"/>
              </a:rPr>
              <a:t> = diagnóstico de la red respecto a la ruta tomada en tiempo real desde el origen hasta el destino</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En primer lugar, utiliza el DNS para decidir en qué dirección IP se encuentra CSU.EDU.AU</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 Necesita encontrar la puerta de enlace por defecto (enrutador) para salir - 192.168.18.1</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2 Encuentra el ISP 45.14.248.1</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3 Dirección IP interna especial dentro de la red de comunicaciones</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4 Valencia (VLC02) centro de Cogentco.com - gran proveedor de Internet multinacional - Probablemente alquila líneas de Internet nolimitnet.eu </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5 Madrid (MAD05) centro de Cogentco.com</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6 Más saltos en Cogentco.com - todavía en Madrid</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7 Pasa a NTT.COM en Londres (London</a:t>
            </a:r>
            <a:r>
              <a:rPr lang="es-ES" dirty="0"/>
              <a:t> </a:t>
            </a:r>
            <a:r>
              <a:rPr lang="es-ES" sz="1200" kern="1200" dirty="0" err="1">
                <a:solidFill>
                  <a:schemeClr val="tx1"/>
                </a:solidFill>
                <a:latin typeface="+mn-lt"/>
              </a:rPr>
              <a:t>uk</a:t>
            </a:r>
            <a:r>
              <a:rPr lang="es-ES" sz="1200" kern="1200" dirty="0">
                <a:solidFill>
                  <a:schemeClr val="tx1"/>
                </a:solidFill>
                <a:latin typeface="+mn-lt"/>
              </a:rPr>
              <a:t>) – servicio global de Internet</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8 Otro salto en Londres</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9 Cruza el Atlántico hacia el centro de NTT.COM en Ashburn, Virginia (asbnva02)</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10 Cruza los Estados Unidos hacia el centro de NTT.COM en San José, California (snjsca04)</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11 Otro salto en California</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12 Otro salto en California</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13 Cruza el Pacífico hacia AARNET - compañía de Internet de alta velocidad en NSW, Australia (AARNET.NET.AU)</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14 Otro salto en AARNET</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15 Otro salto en AARNET</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16/17 se agota el tiempo de espera de la solicitud (no es inusual en las solicitudes de </a:t>
            </a:r>
            <a:r>
              <a:rPr lang="es-ES" sz="1200" kern="1200" dirty="0" err="1">
                <a:solidFill>
                  <a:schemeClr val="tx1"/>
                </a:solidFill>
                <a:latin typeface="+mn-lt"/>
              </a:rPr>
              <a:t>Traceroute</a:t>
            </a:r>
            <a:r>
              <a:rPr lang="es-ES" sz="1200" kern="1200" dirty="0">
                <a:solidFill>
                  <a:schemeClr val="tx1"/>
                </a:solidFill>
                <a:latin typeface="+mn-lt"/>
              </a:rPr>
              <a:t>)</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18 Consigue la dirección IP que se propuso encontrar en la Universidad Charles </a:t>
            </a:r>
            <a:r>
              <a:rPr lang="es-ES" sz="1200" kern="1200" dirty="0" err="1">
                <a:solidFill>
                  <a:schemeClr val="tx1"/>
                </a:solidFill>
                <a:latin typeface="+mn-lt"/>
              </a:rPr>
              <a:t>Sturt</a:t>
            </a:r>
            <a:endParaRPr lang="es-ES" sz="1200" kern="1200" dirty="0">
              <a:solidFill>
                <a:schemeClr val="tx1"/>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s-ES"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67</a:t>
            </a:fld>
            <a:endParaRPr lang="es-ES" altLang="en-US"/>
          </a:p>
        </p:txBody>
      </p:sp>
    </p:spTree>
    <p:extLst>
      <p:ext uri="{BB962C8B-B14F-4D97-AF65-F5344CB8AC3E}">
        <p14:creationId xmlns:p14="http://schemas.microsoft.com/office/powerpoint/2010/main" val="21429741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Antes de entrar en detalles sobre los servicios disponibles en Internet, merece la pena reflexionar sobre lo mucho que los países dependen actualmente de esos servicios a nivel nacional.  Los formadores deberán ofrecer una visión general de las infraestructuras nacionales críticas en sus propios países para que los delegados comprendan la importancia que ha adquirido Internet en cuestiones de seguridad de las infraestructuras nacionales en un corto espacio de tiempo.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70</a:t>
            </a:fld>
            <a:endParaRPr lang="es-ES" altLang="en-US"/>
          </a:p>
        </p:txBody>
      </p:sp>
    </p:spTree>
    <p:extLst>
      <p:ext uri="{BB962C8B-B14F-4D97-AF65-F5344CB8AC3E}">
        <p14:creationId xmlns:p14="http://schemas.microsoft.com/office/powerpoint/2010/main" val="37475073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latin typeface="+mn-lt"/>
              </a:rPr>
              <a:t>Internet puede considerarse la infraestructura sobre la que pueden funcionar simultáneamente muchas aplicaciones diferentes.</a:t>
            </a:r>
            <a:r>
              <a:rPr lang="es-ES" dirty="0"/>
              <a:t> </a:t>
            </a:r>
            <a:r>
              <a:rPr lang="es-ES" sz="1200" kern="1200" dirty="0">
                <a:solidFill>
                  <a:schemeClr val="tx1"/>
                </a:solidFill>
                <a:latin typeface="+mn-lt"/>
              </a:rPr>
              <a:t>Si alguna parte de Internet funciona mal o se destruye, la comunicación puede continuar. Nadie es dueño de Internet: ninguna organización, ninguna empresa, ningún gobierno. En gran medida se autorregula. Se utiliza la misma tecnología de conexión.</a:t>
            </a:r>
          </a:p>
          <a:p>
            <a:r>
              <a:rPr lang="es-ES" sz="1200" kern="1200" dirty="0">
                <a:solidFill>
                  <a:schemeClr val="tx1"/>
                </a:solidFill>
                <a:latin typeface="+mn-lt"/>
              </a:rPr>
              <a:t> </a:t>
            </a:r>
          </a:p>
          <a:p>
            <a:r>
              <a:rPr lang="es-ES" sz="1200" kern="1200" dirty="0">
                <a:solidFill>
                  <a:schemeClr val="tx1"/>
                </a:solidFill>
                <a:latin typeface="+mn-lt"/>
              </a:rPr>
              <a:t>La mayoría de las redes de datos modernas, como Internet, se describen como "sin conexión" o "de conmutación de paquetes". El tráfico se divide en pequeños paquetes que recorren su propio camino desde el emisor hasta el receptor. No todos siguen la misma ruta y se unen de nuevo cuando llegan a su destino.</a:t>
            </a:r>
          </a:p>
          <a:p>
            <a:r>
              <a:rPr lang="es-ES" sz="1200" kern="1200" dirty="0">
                <a:solidFill>
                  <a:schemeClr val="tx1"/>
                </a:solidFill>
                <a:latin typeface="+mn-lt"/>
              </a:rPr>
              <a:t> </a:t>
            </a:r>
          </a:p>
          <a:p>
            <a:r>
              <a:rPr lang="es-ES" sz="1200" kern="1200" dirty="0">
                <a:solidFill>
                  <a:schemeClr val="tx1"/>
                </a:solidFill>
                <a:latin typeface="+mn-lt"/>
              </a:rPr>
              <a:t>La mayoría de la gente se conecta a Internet a través de un proveedor de servicios de Internet (ISP). Son organizaciones comerciales que alquilan espacio. Guardan registros... ¿pero por cuánto tiempo? Existen cuestiones jurídicas nacionales e internacionales sobre la protección de datos o la privacidad que influyen en el tiempo en que los ISP pueden conservar los datos.  Por supuesto, esto repercute en la capacidad de los funcionarios de la justicia penal para obtener pruebas de estas fuentes. La conexión se realiza normalmente mediante uno de los siguientes métodos: marcación, banda ancha (ADSL), RDSI, cable, punto de acceso inalámbrico o satélite.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71</a:t>
            </a:fld>
            <a:endParaRPr lang="es-ES" altLang="en-US"/>
          </a:p>
        </p:txBody>
      </p:sp>
    </p:spTree>
    <p:extLst>
      <p:ext uri="{BB962C8B-B14F-4D97-AF65-F5344CB8AC3E}">
        <p14:creationId xmlns:p14="http://schemas.microsoft.com/office/powerpoint/2010/main" val="3920992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latin typeface="+mn-lt"/>
              </a:rPr>
              <a:t>La </a:t>
            </a:r>
            <a:r>
              <a:rPr lang="es-ES" sz="1200" kern="1200" dirty="0" err="1">
                <a:solidFill>
                  <a:schemeClr val="tx1"/>
                </a:solidFill>
                <a:latin typeface="+mn-lt"/>
              </a:rPr>
              <a:t>World</a:t>
            </a:r>
            <a:r>
              <a:rPr lang="es-ES" sz="1200" kern="1200" dirty="0">
                <a:solidFill>
                  <a:schemeClr val="tx1"/>
                </a:solidFill>
                <a:latin typeface="+mn-lt"/>
              </a:rPr>
              <a:t> Wide Web (WWW) nació efectivamente en 1991, cuando Sir Tim Berners-Lee inventó el lenguaje de marcado de hipertexto (HTML). El HTML proporcionó la plataforma para combinar palabras, imágenes y sonidos en las páginas web. Los estándares web son creados por el Consorcio </a:t>
            </a:r>
            <a:r>
              <a:rPr lang="es-ES" sz="1200" kern="1200" dirty="0" err="1">
                <a:solidFill>
                  <a:schemeClr val="tx1"/>
                </a:solidFill>
                <a:latin typeface="+mn-lt"/>
              </a:rPr>
              <a:t>World</a:t>
            </a:r>
            <a:r>
              <a:rPr lang="es-ES" sz="1200" kern="1200" dirty="0">
                <a:solidFill>
                  <a:schemeClr val="tx1"/>
                </a:solidFill>
                <a:latin typeface="+mn-lt"/>
              </a:rPr>
              <a:t> Wide Web (W3C). La siguiente explicación contribuye a explicar el nombre.</a:t>
            </a:r>
          </a:p>
          <a:p>
            <a:r>
              <a:rPr lang="es-ES" sz="1200" b="1" kern="1200" dirty="0">
                <a:solidFill>
                  <a:schemeClr val="tx1"/>
                </a:solidFill>
                <a:latin typeface="+mn-lt"/>
              </a:rPr>
              <a:t>“Según esta visión del mundo los documentos están conectados unos con otros mediante enlaces. Por su semejanza con la construcción de una araña, este mundo se llama Web (telaraña en inglés).”</a:t>
            </a:r>
            <a:r>
              <a:rPr lang="es-ES" dirty="0"/>
              <a:t> </a:t>
            </a:r>
            <a:r>
              <a:rPr lang="es-ES" sz="1200" i="1" kern="1200" dirty="0">
                <a:solidFill>
                  <a:schemeClr val="tx1"/>
                </a:solidFill>
                <a:latin typeface="+mn-lt"/>
              </a:rPr>
              <a:t>(Tim Berners-Lee, Robert Cailliau; </a:t>
            </a:r>
            <a:r>
              <a:rPr lang="es-ES" sz="1200" i="1" kern="1200" dirty="0" err="1">
                <a:solidFill>
                  <a:schemeClr val="tx1"/>
                </a:solidFill>
                <a:latin typeface="+mn-lt"/>
              </a:rPr>
              <a:t>World­Wide</a:t>
            </a:r>
            <a:r>
              <a:rPr lang="es-ES" sz="1200" i="1" kern="1200" dirty="0">
                <a:solidFill>
                  <a:schemeClr val="tx1"/>
                </a:solidFill>
                <a:latin typeface="+mn-lt"/>
              </a:rPr>
              <a:t> Web; septiembre de 1992)</a:t>
            </a: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72</a:t>
            </a:fld>
            <a:endParaRPr lang="es-ES" altLang="en-US"/>
          </a:p>
        </p:txBody>
      </p:sp>
    </p:spTree>
    <p:extLst>
      <p:ext uri="{BB962C8B-B14F-4D97-AF65-F5344CB8AC3E}">
        <p14:creationId xmlns:p14="http://schemas.microsoft.com/office/powerpoint/2010/main" val="24080496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Esta diapositiva permite mostrar las diferentes partes de una URL - y cómo se combinan para llegar al resultado final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73</a:t>
            </a:fld>
            <a:endParaRPr lang="es-ES" altLang="en-US"/>
          </a:p>
        </p:txBody>
      </p:sp>
    </p:spTree>
    <p:extLst>
      <p:ext uri="{BB962C8B-B14F-4D97-AF65-F5344CB8AC3E}">
        <p14:creationId xmlns:p14="http://schemas.microsoft.com/office/powerpoint/2010/main" val="3859693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En esta diapositiva se intenta mostrar la forma en que se construye un sitio, desde la página de inicio hasta los niveles de enlace, y también cómo se puede ir a una página específica si se conoce la URL exacta</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También significa que si se supiera que About.html no está vinculada de ninguna manera - pero se conoce su URL correcta, se podría llegar a ella - una «página oculta»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74</a:t>
            </a:fld>
            <a:endParaRPr lang="es-ES" altLang="en-US"/>
          </a:p>
        </p:txBody>
      </p:sp>
    </p:spTree>
    <p:extLst>
      <p:ext uri="{BB962C8B-B14F-4D97-AF65-F5344CB8AC3E}">
        <p14:creationId xmlns:p14="http://schemas.microsoft.com/office/powerpoint/2010/main" val="1618482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 importa el dispositivo que utilicemos, todos tienen similitudes.</a:t>
            </a:r>
          </a:p>
          <a:p>
            <a:r>
              <a:rPr lang="es-ES" dirty="0"/>
              <a:t>Es probable que disponga de una pantalla para poder ver lo que está haciendo el dispositivo y obtener algunos resultados</a:t>
            </a:r>
          </a:p>
          <a:p>
            <a:r>
              <a:rPr lang="es-ES" dirty="0"/>
              <a:t>Habrá alguna forma de introducir datos en el dispositivo —como un teclado o un ratón— o una pantalla táctil para interactuar</a:t>
            </a:r>
          </a:p>
          <a:p>
            <a:r>
              <a:rPr lang="es-ES" dirty="0"/>
              <a:t>El dispositivo dispondrá de un almacenamiento temporal (memoria) que le permitirá guardar datos</a:t>
            </a:r>
          </a:p>
          <a:p>
            <a:r>
              <a:rPr lang="es-ES" dirty="0"/>
              <a:t>Contará con un procesador que le permitirá realizar cálculos</a:t>
            </a:r>
          </a:p>
          <a:p>
            <a:r>
              <a:rPr lang="es-ES" dirty="0"/>
              <a:t>Tendrá un almacenamiento más permanente</a:t>
            </a:r>
          </a:p>
          <a:p>
            <a:r>
              <a:rPr lang="es-ES" dirty="0"/>
              <a:t>Se le podrán conectar dispositivos para hacer posible su interacción.</a:t>
            </a:r>
          </a:p>
          <a:p>
            <a:r>
              <a:rPr lang="es-ES" dirty="0"/>
              <a:t>Probablemente necesitará conectarse a una red</a:t>
            </a:r>
          </a:p>
          <a:p>
            <a:r>
              <a:rPr lang="es-ES" dirty="0"/>
              <a:t>Necesita energía para funcionar</a:t>
            </a:r>
          </a:p>
          <a:p>
            <a:endParaRPr lang="es-ES" dirty="0"/>
          </a:p>
          <a:p>
            <a:r>
              <a:rPr lang="es-ES" dirty="0"/>
              <a:t>Para tratar de explicar el funcionamiento de las partes de un dispositivo, partiremos de la base de que tienen similitudes, para poder entender lo que hacen</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a:t>
            </a:fld>
            <a:endParaRPr lang="es-ES" altLang="en-US"/>
          </a:p>
        </p:txBody>
      </p:sp>
    </p:spTree>
    <p:extLst>
      <p:ext uri="{BB962C8B-B14F-4D97-AF65-F5344CB8AC3E}">
        <p14:creationId xmlns:p14="http://schemas.microsoft.com/office/powerpoint/2010/main" val="29495646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Cada página está escrita en un código - llamado HTML (lenguaje de marcado de hipertexto)</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código fuente de cualquier página se puede ver haciendo clic con el botón derecho en una parte clara de la página</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A veces es legible y comprensible, pero su función principal es indicar a un navegador lo que debe mostrar: la posición, el color, el contenido, dónde obtenerlo 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Posibilidad de ocultar cosas en el código HTML - que no se muestra en la pantalla, sino que está "dentro" de la página - en el fondo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75</a:t>
            </a:fld>
            <a:endParaRPr lang="es-ES" altLang="en-US"/>
          </a:p>
        </p:txBody>
      </p:sp>
    </p:spTree>
    <p:extLst>
      <p:ext uri="{BB962C8B-B14F-4D97-AF65-F5344CB8AC3E}">
        <p14:creationId xmlns:p14="http://schemas.microsoft.com/office/powerpoint/2010/main" val="24391854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buFont typeface="Arial"/>
              <a:buChar char="•"/>
            </a:pPr>
            <a:r>
              <a:rPr lang="es-ES" sz="1200" kern="1200" dirty="0">
                <a:solidFill>
                  <a:schemeClr val="tx1"/>
                </a:solidFill>
                <a:latin typeface="+mn-lt"/>
              </a:rPr>
              <a:t>El registro de la web guardará: </a:t>
            </a:r>
            <a:r>
              <a:rPr lang="es-ES" sz="1200" dirty="0">
                <a:latin typeface="Calibri" pitchFamily="34" charset="0"/>
              </a:rPr>
              <a:t>su identidad (dirección IP), la fecha y hora de acceso, qué información consultó, durante cuánto tiempo, con qué frecuencia, su navegador, su sistema operativo, cómo llegó a la página</a:t>
            </a:r>
          </a:p>
          <a:p>
            <a:pPr eaLnBrk="0" hangingPunct="0">
              <a:buFont typeface="Arial"/>
              <a:buChar char="•"/>
            </a:pPr>
            <a:endParaRPr lang="es-ES" sz="1200" kern="1200" dirty="0">
              <a:solidFill>
                <a:schemeClr val="tx1"/>
              </a:solidFill>
              <a:latin typeface="Calibri" pitchFamily="34" charset="0"/>
              <a:ea typeface="MS PGothic" pitchFamily="34" charset="-128"/>
              <a:cs typeface="Arial" charset="0"/>
            </a:endParaRPr>
          </a:p>
          <a:p>
            <a:pPr eaLnBrk="0" hangingPunct="0">
              <a:buFont typeface="Arial"/>
              <a:buChar char="•"/>
            </a:pPr>
            <a:r>
              <a:rPr lang="es-ES" sz="1200" kern="1200" dirty="0">
                <a:solidFill>
                  <a:schemeClr val="tx1"/>
                </a:solidFill>
                <a:latin typeface="Calibri" pitchFamily="34" charset="0"/>
              </a:rPr>
              <a:t>Los investigadores deben ser conscientes de que esta información se guarda y se puede utilizar como prueba o, si se trata de un investigador que consulta información en el marco de una investigación, se puede utilizar en su contra si no han cumplido con sus obligaciones jurídicas.</a:t>
            </a:r>
            <a:endParaRPr lang="es-ES" sz="1200" kern="1200" dirty="0">
              <a:solidFill>
                <a:schemeClr val="tx1"/>
              </a:solidFill>
              <a:latin typeface="+mn-lt"/>
              <a:ea typeface="MS PGothic" pitchFamily="34" charset="-128"/>
              <a:cs typeface="ＭＳ Ｐゴシック" charset="0"/>
            </a:endParaRPr>
          </a:p>
          <a:p>
            <a:pPr eaLnBrk="0" hangingPunct="0">
              <a:buFont typeface="Arial"/>
              <a:buChar cha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76</a:t>
            </a:fld>
            <a:endParaRPr lang="es-ES" altLang="en-US"/>
          </a:p>
        </p:txBody>
      </p:sp>
    </p:spTree>
    <p:extLst>
      <p:ext uri="{BB962C8B-B14F-4D97-AF65-F5344CB8AC3E}">
        <p14:creationId xmlns:p14="http://schemas.microsoft.com/office/powerpoint/2010/main" val="24945785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latin typeface="+mn-lt"/>
              </a:rPr>
              <a:t>El correo electrónico o email es un método de intercambio de mensajes digitales. </a:t>
            </a:r>
          </a:p>
          <a:p>
            <a:r>
              <a:rPr lang="es-ES" sz="1200" kern="1200" dirty="0">
                <a:solidFill>
                  <a:schemeClr val="tx1"/>
                </a:solidFill>
                <a:latin typeface="+mn-lt"/>
              </a:rPr>
              <a:t>Para el usuario, parece que el correo electrónico pasa directamente de la máquina del remitente a la del destinatario; sin embargo, cada mensaje suele pasar por al menos cuatro ordenadores durante su vida. </a:t>
            </a:r>
          </a:p>
          <a:p>
            <a:pPr lvl="1"/>
            <a:r>
              <a:rPr lang="es-ES" sz="1200" kern="1200" dirty="0">
                <a:solidFill>
                  <a:schemeClr val="tx1"/>
                </a:solidFill>
                <a:latin typeface="+mn-lt"/>
              </a:rPr>
              <a:t>Un mensaje se redacta en el propio ordenador del usuario y luego se envía al servidor de correo SMTP saliente del ISP* (Protocolo simple de transferencia de correo o SMTP)</a:t>
            </a:r>
            <a:endParaRPr lang="es-ES" sz="1200" kern="1200" dirty="0">
              <a:solidFill>
                <a:schemeClr val="tx1"/>
              </a:solidFill>
              <a:latin typeface="+mn-lt"/>
              <a:ea typeface="MS PGothic" pitchFamily="34" charset="-128"/>
              <a:cs typeface="+mn-cs"/>
            </a:endParaRPr>
          </a:p>
          <a:p>
            <a:pPr lvl="1"/>
            <a:r>
              <a:rPr lang="es-ES" sz="1200" kern="1200" dirty="0">
                <a:solidFill>
                  <a:schemeClr val="tx1"/>
                </a:solidFill>
                <a:latin typeface="+mn-lt"/>
              </a:rPr>
              <a:t>El ISP saliente reenvía el correo electrónico al servidor de correo SMTP del destinatario* (SMTP - SMTP)</a:t>
            </a:r>
            <a:endParaRPr lang="es-ES" sz="1200" kern="1200" dirty="0">
              <a:solidFill>
                <a:schemeClr val="tx1"/>
              </a:solidFill>
              <a:latin typeface="+mn-lt"/>
              <a:ea typeface="MS PGothic" pitchFamily="34" charset="-128"/>
              <a:cs typeface="+mn-cs"/>
            </a:endParaRPr>
          </a:p>
          <a:p>
            <a:pPr lvl="1"/>
            <a:r>
              <a:rPr lang="es-ES" sz="1200" kern="1200" dirty="0">
                <a:solidFill>
                  <a:schemeClr val="tx1"/>
                </a:solidFill>
                <a:latin typeface="+mn-lt"/>
              </a:rPr>
              <a:t>El servidor de correo del destinatario encuentra el servidor de correo entrante del destinatario (Protocolo de oficina de correos o POP3) y entrega el mensaje al «buzón del destinatario»</a:t>
            </a:r>
            <a:endParaRPr lang="es-ES" sz="1200" kern="1200" dirty="0">
              <a:solidFill>
                <a:schemeClr val="tx1"/>
              </a:solidFill>
              <a:latin typeface="+mn-lt"/>
              <a:ea typeface="MS PGothic" pitchFamily="34" charset="-128"/>
              <a:cs typeface="+mn-cs"/>
            </a:endParaRPr>
          </a:p>
          <a:p>
            <a:pPr lvl="1"/>
            <a:r>
              <a:rPr lang="es-ES" sz="1200" kern="1200" dirty="0">
                <a:solidFill>
                  <a:schemeClr val="tx1"/>
                </a:solidFill>
                <a:latin typeface="+mn-lt"/>
              </a:rPr>
              <a:t>El destinatario se conecta a la cuenta y el mensaje llega a la bandeja de entrada del destinatario, normalmente borrándolo del servidor de correo en el proceso</a:t>
            </a:r>
            <a:endParaRPr lang="es-ES" sz="1200" kern="1200" dirty="0">
              <a:solidFill>
                <a:schemeClr val="tx1"/>
              </a:solidFill>
              <a:latin typeface="+mn-lt"/>
              <a:ea typeface="MS PGothic" pitchFamily="34" charset="-128"/>
              <a:cs typeface="+mn-cs"/>
            </a:endParaRPr>
          </a:p>
          <a:p>
            <a:r>
              <a:rPr lang="es-ES" sz="1200" i="1" kern="1200" dirty="0">
                <a:solidFill>
                  <a:schemeClr val="tx1"/>
                </a:solidFill>
                <a:latin typeface="+mn-lt"/>
              </a:rPr>
              <a:t>* Servidor de correo: ordenador dedicado a gestionar el correo</a:t>
            </a:r>
            <a:endParaRPr lang="es-ES" sz="1200" kern="1200" dirty="0">
              <a:solidFill>
                <a:schemeClr val="tx1"/>
              </a:solidFill>
              <a:latin typeface="+mn-lt"/>
              <a:ea typeface="MS PGothic" pitchFamily="34" charset="-128"/>
              <a:cs typeface="ＭＳ Ｐゴシック" charset="0"/>
            </a:endParaRPr>
          </a:p>
          <a:p>
            <a:endParaRPr lang="es-ES" sz="1200" kern="1200" dirty="0">
              <a:solidFill>
                <a:schemeClr val="tx1"/>
              </a:solidFill>
              <a:latin typeface="+mn-lt"/>
              <a:ea typeface="MS PGothic" pitchFamily="34" charset="-128"/>
              <a:cs typeface="ＭＳ Ｐゴシック" charset="0"/>
            </a:endParaRPr>
          </a:p>
          <a:p>
            <a:r>
              <a:rPr lang="es-ES" sz="1200" kern="1200" dirty="0">
                <a:solidFill>
                  <a:schemeClr val="tx1"/>
                </a:solidFill>
                <a:latin typeface="+mn-lt"/>
              </a:rPr>
              <a:t>Este gráfico se ha simplificado enormemente, para ayudar a la comprensión básica del proceso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r>
              <a:rPr lang="es-ES" sz="1200" kern="1200" dirty="0">
                <a:solidFill>
                  <a:schemeClr val="tx1"/>
                </a:solidFill>
                <a:latin typeface="+mn-lt"/>
              </a:rPr>
              <a:t>Correo electrónico - El correo tradicional tipo Outlook - enviado vía SMTP - recuperado vía POP3 y una vez descargado permanece en su máquina</a:t>
            </a:r>
          </a:p>
          <a:p>
            <a:r>
              <a:rPr lang="es-ES" sz="1200" kern="1200" dirty="0">
                <a:solidFill>
                  <a:schemeClr val="tx1"/>
                </a:solidFill>
                <a:latin typeface="+mn-lt"/>
              </a:rPr>
              <a:t> </a:t>
            </a:r>
          </a:p>
          <a:p>
            <a:r>
              <a:rPr lang="es-ES" sz="1200" kern="1200" dirty="0">
                <a:solidFill>
                  <a:schemeClr val="tx1"/>
                </a:solidFill>
                <a:latin typeface="+mn-lt"/>
              </a:rPr>
              <a:t>Correo basado en la web - correo POP3; por ejemplo, utilizando Outlook - cuando se inicia la sesión normalmente se descarga todo el correo nuevo en la bandeja de entrada residente en su máquina; correo IMAP - "verdadero" correo web - se ve a través de su máquina, pero sigue residiendo en un servidor remoto - puede organizarse en carpetas, etc. pero solo es visible cuando se está en línea.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77</a:t>
            </a:fld>
            <a:endParaRPr lang="es-ES" altLang="en-US"/>
          </a:p>
        </p:txBody>
      </p:sp>
    </p:spTree>
    <p:extLst>
      <p:ext uri="{BB962C8B-B14F-4D97-AF65-F5344CB8AC3E}">
        <p14:creationId xmlns:p14="http://schemas.microsoft.com/office/powerpoint/2010/main" val="1788132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Las imágenes muestran el contenido de un correo recuperado de la carpeta de correo no deseado del autor, que es un correo spam/fraudulento.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Un ejemplo conocido del propio correo del formador puede ayudar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78</a:t>
            </a:fld>
            <a:endParaRPr lang="es-ES" altLang="en-US"/>
          </a:p>
        </p:txBody>
      </p:sp>
    </p:spTree>
    <p:extLst>
      <p:ext uri="{BB962C8B-B14F-4D97-AF65-F5344CB8AC3E}">
        <p14:creationId xmlns:p14="http://schemas.microsoft.com/office/powerpoint/2010/main" val="29906628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Todos los correos electrónicos tienen encabezados, lo que proporciona alguna evidencia potencial de dónde se originó el correo electrónico, en términos de una dirección IP. También puede proporcionar alguna otra "pista" como el nombre del ordenador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Aunque existen, puede ser difícil acceder a ellos - todos los clientes de correo electrónico y el correo basado en la web tienen diferentes maneras de llegar a los encabezados. El mejor consejo es que investigue en Internet para saber cómo hacerlo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Algunos proveedores (Gmail, Hotmail) optan por eliminar la información del encabezado, como las direcciones IP, por motivos de privacidad.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Al mirar el encabezado de un correo electrónico, la regla es extraer el encabezado - y luego leerlo de abajo hacia arriba, que es el orden en que se habrán añadido los "datos". Por lo tanto, es probable que la primera dirección IP sea la fuente.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Algunos correos electrónicos son muy sencillos, otros no tanto. Y el análisis puede hacerse manualmente o mediante algunas herramientas de Internet, que a veces también pueden interpretar los datos de forma incorrecta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79</a:t>
            </a:fld>
            <a:endParaRPr lang="es-ES" altLang="en-US"/>
          </a:p>
        </p:txBody>
      </p:sp>
    </p:spTree>
    <p:extLst>
      <p:ext uri="{BB962C8B-B14F-4D97-AF65-F5344CB8AC3E}">
        <p14:creationId xmlns:p14="http://schemas.microsoft.com/office/powerpoint/2010/main" val="9189454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Las diferentes formas en que los delincuentes utilizan los servicios de Internet deberían ser de interés para los participantes.  Uno de estos usos es el “buzón muerto”.  El formador puede explicarlo, ya que es bastante fácil de entender cómo se puede utilizar este método de comunicación con poco riesgo de captación: en realidad no se envía nada entre las personas, sólo se accede a ellas</a:t>
            </a:r>
          </a:p>
          <a:p>
            <a:endParaRPr lang="es-ES" dirty="0"/>
          </a:p>
          <a:p>
            <a:r>
              <a:rPr lang="es-ES" dirty="0"/>
              <a:t>Dependiendo del tiempo y los recursos disponibles, todos los participantes pueden realizar este ejercicio o bien el formador puede mostrarlo o explicarlo como una demostración en vivo.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80</a:t>
            </a:fld>
            <a:endParaRPr lang="es-ES" altLang="en-US"/>
          </a:p>
        </p:txBody>
      </p:sp>
    </p:spTree>
    <p:extLst>
      <p:ext uri="{BB962C8B-B14F-4D97-AF65-F5344CB8AC3E}">
        <p14:creationId xmlns:p14="http://schemas.microsoft.com/office/powerpoint/2010/main" val="14459443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latin typeface="+mn-lt"/>
              </a:rPr>
              <a:t>Los servicios P2P han permitido durante muchos años la transferencia de archivos ilícitos, así como de archivos sujetos a derechos de propiedad intelectual.  Los clientes P2P iguales han sido muy populares entre los grupos criminales implicados en estas actividades. La primera generación de arquitecturas P2P se basaba en el principio de utilizar un servidor centralizado al que la gente se conectaba para descargar archivos.  Esto hizo que fuera bastante fácil localizar y cerrar la actividad de quienes ofrecían servicios ilegales.  Los clientes P2P de segunda generación utilizan diferentes métodos de conectividad, desde los que mantienen listas de archivos disponibles para facilitar la búsqueda hasta los que actúan como </a:t>
            </a:r>
            <a:r>
              <a:rPr lang="es-ES" sz="1200" kern="1200" dirty="0" err="1">
                <a:solidFill>
                  <a:schemeClr val="tx1"/>
                </a:solidFill>
                <a:latin typeface="+mn-lt"/>
              </a:rPr>
              <a:t>supernodos</a:t>
            </a:r>
            <a:r>
              <a:rPr lang="es-ES" sz="1200" kern="1200" dirty="0">
                <a:solidFill>
                  <a:schemeClr val="tx1"/>
                </a:solidFill>
                <a:latin typeface="+mn-lt"/>
              </a:rPr>
              <a:t> que identifican dónde hay archivos disponibles.  </a:t>
            </a:r>
          </a:p>
          <a:p>
            <a:r>
              <a:rPr lang="es-ES" sz="1200" kern="1200" dirty="0">
                <a:solidFill>
                  <a:schemeClr val="tx1"/>
                </a:solidFill>
                <a:latin typeface="+mn-lt"/>
              </a:rPr>
              <a:t> </a:t>
            </a:r>
          </a:p>
          <a:p>
            <a:r>
              <a:rPr lang="es-ES" sz="1200" kern="1200" dirty="0">
                <a:solidFill>
                  <a:schemeClr val="tx1"/>
                </a:solidFill>
                <a:latin typeface="+mn-lt"/>
              </a:rPr>
              <a:t>Los jueces deberán estar al tanto de la actividad entre iguales (P2P), ya que puede ser relevante para muchos tipos de juicios penales y civiles. No es necesario un conocimiento profundo y los diseñadores de la formación deberían considerar el uso de sitios como </a:t>
            </a:r>
            <a:r>
              <a:rPr lang="es-ES" sz="1200" u="sng" kern="1200" dirty="0">
                <a:solidFill>
                  <a:schemeClr val="tx1"/>
                </a:solidFill>
                <a:latin typeface="+mn-lt"/>
                <a:hlinkClick r:id="rId3"/>
              </a:rPr>
              <a:t>http://ezinearticles.com/?How-Peer-to-Peer-(P2P)-Works&amp;id=60126</a:t>
            </a:r>
            <a:r>
              <a:rPr lang="es-ES" sz="1200" kern="1200" dirty="0">
                <a:solidFill>
                  <a:schemeClr val="tx1"/>
                </a:solidFill>
                <a:latin typeface="+mn-lt"/>
              </a:rPr>
              <a:t> para proporcionar información actualizada.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81</a:t>
            </a:fld>
            <a:endParaRPr lang="es-ES" altLang="en-US"/>
          </a:p>
        </p:txBody>
      </p:sp>
    </p:spTree>
    <p:extLst>
      <p:ext uri="{BB962C8B-B14F-4D97-AF65-F5344CB8AC3E}">
        <p14:creationId xmlns:p14="http://schemas.microsoft.com/office/powerpoint/2010/main" val="23574467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Esta diapositiva muestra la interconectividad de una red entre iguales, en la que a través de los </a:t>
            </a:r>
            <a:r>
              <a:rPr lang="es-ES" sz="1200" kern="1200" dirty="0" err="1">
                <a:solidFill>
                  <a:schemeClr val="tx1"/>
                </a:solidFill>
                <a:latin typeface="+mn-lt"/>
              </a:rPr>
              <a:t>ultrapeers</a:t>
            </a:r>
            <a:r>
              <a:rPr lang="es-ES" sz="1200" kern="1200" dirty="0">
                <a:solidFill>
                  <a:schemeClr val="tx1"/>
                </a:solidFill>
                <a:latin typeface="+mn-lt"/>
              </a:rPr>
              <a:t> individuales que tienen todos sus compañeros conectados, cada uno se conecta a otro y la red crece geográficamente. Significa que un archivo puede descargarse desde casi cualquier parte de la red, una vez que se realiza la conexión y se puede realizar una búsqueda sobre el mismo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82</a:t>
            </a:fld>
            <a:endParaRPr lang="es-ES" altLang="en-US"/>
          </a:p>
        </p:txBody>
      </p:sp>
    </p:spTree>
    <p:extLst>
      <p:ext uri="{BB962C8B-B14F-4D97-AF65-F5344CB8AC3E}">
        <p14:creationId xmlns:p14="http://schemas.microsoft.com/office/powerpoint/2010/main" val="39075262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La captura de pantalla muestra </a:t>
            </a:r>
            <a:r>
              <a:rPr lang="es-ES" sz="1200" kern="1200" dirty="0" err="1">
                <a:solidFill>
                  <a:schemeClr val="tx1"/>
                </a:solidFill>
                <a:latin typeface="+mn-lt"/>
              </a:rPr>
              <a:t>Shareaza</a:t>
            </a:r>
            <a:r>
              <a:rPr lang="es-ES" sz="1200" kern="1200" dirty="0">
                <a:solidFill>
                  <a:schemeClr val="tx1"/>
                </a:solidFill>
                <a:latin typeface="+mn-lt"/>
              </a:rPr>
              <a:t> - una aplicación entre iguales. Se buscó un archivo de audio de la canción "Waterloo" de Abba: la red encontró 436 archivos que cumplían los criterios. Información incremental 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resultado que se devuelve al ordenador es el nombre del archivo, el tipo de archivo (extensión) y su tamaño. La calificación es una puntuación de la red en la que los usuarios han votado sobre la calidad.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La columna de estado muestra la disponibilidad del archivo: tres marcas verdes es el mejor resultado, mientras que una X roja indica que el archivo no se puede descargar actualmente. Esto puede deberse a que el usuario se desconecta y no puede realizar la conexión directa.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recuento de hosts mostrará la dirección IP si se trata de una dirección IP que está compartiendo este archivo - o la selección se puede ampliar para mostrar múltiples direcciones IP que comparten el mismo archivo. La exactitud del archivo se calcula mediante el hash del archivo dentro de la red – Información incremental 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Haga doble clic en el archivo y se iniciará la descarga en el ordenador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83</a:t>
            </a:fld>
            <a:endParaRPr lang="es-ES" altLang="en-US"/>
          </a:p>
        </p:txBody>
      </p:sp>
    </p:spTree>
    <p:extLst>
      <p:ext uri="{BB962C8B-B14F-4D97-AF65-F5344CB8AC3E}">
        <p14:creationId xmlns:p14="http://schemas.microsoft.com/office/powerpoint/2010/main" val="38242419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b="1" i="0" dirty="0">
                <a:solidFill>
                  <a:srgbClr val="5F6368"/>
                </a:solidFill>
                <a:effectLst/>
                <a:latin typeface="arial" panose="020B0604020202020204" pitchFamily="34" charset="0"/>
              </a:rPr>
              <a:t>FTP</a:t>
            </a:r>
            <a:r>
              <a:rPr lang="es-ES" b="0" i="0" dirty="0">
                <a:solidFill>
                  <a:srgbClr val="4D5156"/>
                </a:solidFill>
                <a:effectLst/>
                <a:latin typeface="arial" panose="020B0604020202020204" pitchFamily="34" charset="0"/>
              </a:rPr>
              <a:t> significa protocolo de transferencia de archivos (File Transfer </a:t>
            </a:r>
            <a:r>
              <a:rPr lang="es-ES" b="0" i="0" dirty="0" err="1">
                <a:solidFill>
                  <a:srgbClr val="4D5156"/>
                </a:solidFill>
                <a:effectLst/>
                <a:latin typeface="arial" panose="020B0604020202020204" pitchFamily="34" charset="0"/>
              </a:rPr>
              <a:t>Protocol</a:t>
            </a:r>
            <a:r>
              <a:rPr lang="es-ES" b="0" i="0" dirty="0">
                <a:solidFill>
                  <a:srgbClr val="4D5156"/>
                </a:solidFill>
                <a:effectLst/>
                <a:latin typeface="arial" panose="020B0604020202020204" pitchFamily="34" charset="0"/>
              </a:rPr>
              <a:t>). Un protocolo es un conjunto de reglas que los ordenadores en red utilizan para comunicarse entre sí. Y </a:t>
            </a:r>
            <a:r>
              <a:rPr lang="es-ES" b="1" i="0" dirty="0">
                <a:solidFill>
                  <a:srgbClr val="5F6368"/>
                </a:solidFill>
                <a:effectLst/>
                <a:latin typeface="arial" panose="020B0604020202020204" pitchFamily="34" charset="0"/>
              </a:rPr>
              <a:t>FTP</a:t>
            </a:r>
            <a:r>
              <a:rPr lang="es-ES" b="0" i="0" dirty="0">
                <a:solidFill>
                  <a:srgbClr val="4D5156"/>
                </a:solidFill>
                <a:effectLst/>
                <a:latin typeface="arial" panose="020B0604020202020204" pitchFamily="34" charset="0"/>
              </a:rPr>
              <a:t>  es el lenguaje que utilizan los ordenadores de una red TCP/IP (como Internet) para transferir archivos entre sí.</a:t>
            </a: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84</a:t>
            </a:fld>
            <a:endParaRPr lang="es-ES" altLang="en-US"/>
          </a:p>
        </p:txBody>
      </p:sp>
    </p:spTree>
    <p:extLst>
      <p:ext uri="{BB962C8B-B14F-4D97-AF65-F5344CB8AC3E}">
        <p14:creationId xmlns:p14="http://schemas.microsoft.com/office/powerpoint/2010/main" val="3824046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Todos nuestros dispositivos tendrán algún tipo de hardware y software que permita al usuario interactuar con ellos. </a:t>
            </a:r>
          </a:p>
          <a:p>
            <a:endParaRPr lang="es-ES" dirty="0"/>
          </a:p>
          <a:p>
            <a:r>
              <a:rPr lang="es-ES" dirty="0"/>
              <a:t>El hardware consiste en los elementos físicos que podemos ver y tocar</a:t>
            </a:r>
          </a:p>
          <a:p>
            <a:r>
              <a:rPr lang="es-ES" dirty="0"/>
              <a:t>El software son los programas que se ejecutan en el hardware</a:t>
            </a:r>
          </a:p>
          <a:p>
            <a:r>
              <a:rPr lang="es-ES" dirty="0"/>
              <a:t>El mayor componente de software de un sistema informático es probablemente el sistema operativo</a:t>
            </a:r>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a:t>
            </a:fld>
            <a:endParaRPr lang="es-ES" altLang="en-US"/>
          </a:p>
        </p:txBody>
      </p:sp>
    </p:spTree>
    <p:extLst>
      <p:ext uri="{BB962C8B-B14F-4D97-AF65-F5344CB8AC3E}">
        <p14:creationId xmlns:p14="http://schemas.microsoft.com/office/powerpoint/2010/main" val="23499721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Las capturas de pantalla muestran los clientes FTP FileZilla y </a:t>
            </a:r>
            <a:r>
              <a:rPr lang="es-ES" sz="1200" kern="1200" dirty="0" err="1">
                <a:solidFill>
                  <a:schemeClr val="tx1"/>
                </a:solidFill>
                <a:latin typeface="+mn-lt"/>
              </a:rPr>
              <a:t>CuteFTP</a:t>
            </a:r>
            <a:r>
              <a:rPr lang="es-ES" sz="1200" kern="1200" dirty="0">
                <a:solidFill>
                  <a:schemeClr val="tx1"/>
                </a:solidFill>
                <a:latin typeface="+mn-lt"/>
              </a:rPr>
              <a:t> - el formador puede describir la forma en que actúan de manera similar al Explorador de archivos de Windows, excepto que, en lugar de mirar el contenido de la máquina local, están mirando el contenido de dos máquinas diferentes conectadas a través de Internet.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Estos programas tienen una amplia funcionalidad, como puede verse en los menús desplegables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Por lo tanto, tienen una ventana de conexión que muestra la conexión que tiene lugar y, a continuación, las máquinas emisoras y receptoras, junto con el estado de conexión de las transferencias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85</a:t>
            </a:fld>
            <a:endParaRPr lang="es-ES" altLang="en-US"/>
          </a:p>
        </p:txBody>
      </p:sp>
    </p:spTree>
    <p:extLst>
      <p:ext uri="{BB962C8B-B14F-4D97-AF65-F5344CB8AC3E}">
        <p14:creationId xmlns:p14="http://schemas.microsoft.com/office/powerpoint/2010/main" val="8490744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b="0" i="0" dirty="0">
                <a:solidFill>
                  <a:srgbClr val="70757A"/>
                </a:solidFill>
                <a:effectLst/>
                <a:latin typeface="arial" panose="020B0604020202020204" pitchFamily="34" charset="0"/>
              </a:rPr>
              <a:t> </a:t>
            </a:r>
            <a:endParaRPr lang="es-ES" sz="1200" b="0" i="0" kern="1200" dirty="0">
              <a:solidFill>
                <a:srgbClr val="222222"/>
              </a:solidFill>
              <a:effectLst/>
              <a:latin typeface="arial" panose="020B0604020202020204" pitchFamily="34" charset="0"/>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b="0" i="0" dirty="0">
                <a:solidFill>
                  <a:srgbClr val="70757A"/>
                </a:solidFill>
                <a:effectLst/>
                <a:latin typeface="arial" panose="020B0604020202020204" pitchFamily="34" charset="0"/>
              </a:rPr>
              <a:t> </a:t>
            </a:r>
            <a:r>
              <a:rPr lang="es-ES" b="1" i="0" dirty="0">
                <a:solidFill>
                  <a:srgbClr val="5F6368"/>
                </a:solidFill>
                <a:effectLst/>
                <a:latin typeface="arial" panose="020B0604020202020204" pitchFamily="34" charset="0"/>
              </a:rPr>
              <a:t>Almacenamiento en la nube</a:t>
            </a:r>
            <a:r>
              <a:rPr lang="es-ES" b="0" i="0" dirty="0">
                <a:solidFill>
                  <a:srgbClr val="4D5156"/>
                </a:solidFill>
                <a:effectLst/>
                <a:latin typeface="arial" panose="020B0604020202020204" pitchFamily="34" charset="0"/>
              </a:rPr>
              <a:t> consiste en almacenar los datos en un hardware situado en una ubicación física remota, al que se puede acceder desde cualquier dispositivo a través de Internet. Los clientes envían los archivos a un servidor de datos mantenido por un proveedor de la </a:t>
            </a:r>
            <a:r>
              <a:rPr lang="es-ES" b="1" i="0" dirty="0">
                <a:solidFill>
                  <a:srgbClr val="5F6368"/>
                </a:solidFill>
                <a:effectLst/>
                <a:latin typeface="arial" panose="020B0604020202020204" pitchFamily="34" charset="0"/>
              </a:rPr>
              <a:t>nube</a:t>
            </a:r>
            <a:r>
              <a:rPr lang="es-ES" b="0" i="0" dirty="0">
                <a:solidFill>
                  <a:srgbClr val="4D5156"/>
                </a:solidFill>
                <a:effectLst/>
                <a:latin typeface="arial" panose="020B0604020202020204" pitchFamily="34" charset="0"/>
              </a:rPr>
              <a:t> en lugar de (o además de) almacenarlos en sus propios discos duros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b="0" i="0" kern="1200" dirty="0">
              <a:solidFill>
                <a:srgbClr val="4D5156"/>
              </a:solidFill>
              <a:effectLst/>
              <a:latin typeface="arial" panose="020B0604020202020204" pitchFamily="34" charset="0"/>
              <a:ea typeface="MS PGothic" pitchFamily="34" charset="-128"/>
              <a:cs typeface="ＭＳ Ｐゴシック" charset="0"/>
            </a:endParaRPr>
          </a:p>
          <a:p>
            <a:pPr algn="l" fontAlgn="base"/>
            <a:r>
              <a:rPr lang="es-ES" b="0" i="0" dirty="0">
                <a:solidFill>
                  <a:srgbClr val="666666"/>
                </a:solidFill>
                <a:effectLst/>
                <a:latin typeface="Poppins"/>
              </a:rPr>
              <a:t>En esencia, la computación en nube consiste en utilizar la potencia de Internet para externalizar las tareas que tradicionalmente se realizan en un ordenador personal -cualquier cosa, desde la gestión de un simple almacenamiento hasta el desarrollo y procesamiento complejos- a una vasta y potente red remota de máquinas interconectadas.</a:t>
            </a:r>
          </a:p>
          <a:p>
            <a:pPr algn="l" fontAlgn="base"/>
            <a:r>
              <a:rPr lang="es-ES" b="0" i="0" dirty="0">
                <a:solidFill>
                  <a:srgbClr val="666666"/>
                </a:solidFill>
                <a:effectLst/>
                <a:latin typeface="Poppins"/>
              </a:rPr>
              <a:t>Esta externalización es muy útil para el usuario ocasional que está harto de tener que liberar espacio en su disco duro o comprar nuevo almacenamiento para todas las fotos de gatos/bebés/comida que no puede dejar de hacer. Es incluso mejor para las empresas que quieren utilizar la nube para el procesamiento y el almacenamiento, porque los usuarios solo pagan por lo que utilizan.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b="0" i="0" kern="1200" dirty="0">
              <a:solidFill>
                <a:srgbClr val="222222"/>
              </a:solidFill>
              <a:effectLst/>
              <a:latin typeface="arial" panose="020B0604020202020204" pitchFamily="34" charset="0"/>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86</a:t>
            </a:fld>
            <a:endParaRPr lang="es-ES" altLang="en-US"/>
          </a:p>
        </p:txBody>
      </p:sp>
    </p:spTree>
    <p:extLst>
      <p:ext uri="{BB962C8B-B14F-4D97-AF65-F5344CB8AC3E}">
        <p14:creationId xmlns:p14="http://schemas.microsoft.com/office/powerpoint/2010/main" val="31599698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Algunos ejemplos de almacenamiento disponible en agosto de 2020 - las cifras entre paréntesis son la oferta de capacidad gratuita y la capacidad máxima de pago. El formador tiene que entender la magnitud de lo que ahora no está en las máquinas que estamos investigando, pero que podría estar en la nube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También hay que tener en cuenta que podría haber una sincronización - y la información podría estar en ambos lugares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ejemplo es Mega.nz - donde se pueden almacenar 15GB de forma gratuita y 16TB es la capacidad máxima. Los datos se cargan a través de un navegador web y están disponibles para cualquier persona que se conecte con su nombre de usuario y contraseña. Los datos están cifrados en el servidor, y el propietario (Kim </a:t>
            </a:r>
            <a:r>
              <a:rPr lang="es-ES" sz="1200" kern="1200" dirty="0" err="1">
                <a:solidFill>
                  <a:schemeClr val="tx1"/>
                </a:solidFill>
                <a:latin typeface="+mn-lt"/>
              </a:rPr>
              <a:t>DotCom</a:t>
            </a:r>
            <a:r>
              <a:rPr lang="es-ES" sz="1200" kern="1200" dirty="0">
                <a:solidFill>
                  <a:schemeClr val="tx1"/>
                </a:solidFill>
                <a:latin typeface="+mn-lt"/>
              </a:rPr>
              <a:t>) los entregará gustosamente a las fuerzas del orden, en su forma cifrada. </a:t>
            </a:r>
            <a:r>
              <a:rPr lang="es-ES" sz="1200" b="0" i="0" kern="1200" dirty="0">
                <a:solidFill>
                  <a:schemeClr val="tx1"/>
                </a:solidFill>
                <a:effectLst/>
                <a:latin typeface="+mn-lt"/>
              </a:rPr>
              <a:t>El protocolo de cifrado que utiliza MEGA es el estándar de cifrado AES de 128 bits para los archivos en reposo, además de cifrar los datos mientras están en tránsito utilizando el protocolo TLS, también con AES de 128 bits. Esto significa que los archivos están protegidos tanto mientras están en los servidores de MEGA.nz como mientras se cargan o descargan, por lo que los datos están a salvo de los ataques «</a:t>
            </a:r>
            <a:r>
              <a:rPr lang="es-ES" sz="1200" b="0" i="0" kern="1200" dirty="0" err="1">
                <a:solidFill>
                  <a:schemeClr val="tx1"/>
                </a:solidFill>
                <a:effectLst/>
                <a:latin typeface="+mn-lt"/>
              </a:rPr>
              <a:t>man</a:t>
            </a:r>
            <a:r>
              <a:rPr lang="es-ES" sz="1200" b="0" i="0" kern="1200" dirty="0">
                <a:solidFill>
                  <a:schemeClr val="tx1"/>
                </a:solidFill>
                <a:effectLst/>
                <a:latin typeface="+mn-lt"/>
              </a:rPr>
              <a:t> in </a:t>
            </a:r>
            <a:r>
              <a:rPr lang="es-ES" sz="1200" b="0" i="0" kern="1200" dirty="0" err="1">
                <a:solidFill>
                  <a:schemeClr val="tx1"/>
                </a:solidFill>
                <a:effectLst/>
                <a:latin typeface="+mn-lt"/>
              </a:rPr>
              <a:t>the</a:t>
            </a:r>
            <a:r>
              <a:rPr lang="es-ES" sz="1200" b="0" i="0" kern="1200" dirty="0">
                <a:solidFill>
                  <a:schemeClr val="tx1"/>
                </a:solidFill>
                <a:effectLst/>
                <a:latin typeface="+mn-lt"/>
              </a:rPr>
              <a:t> </a:t>
            </a:r>
            <a:r>
              <a:rPr lang="es-ES" sz="1200" b="0" i="0" kern="1200" dirty="0" err="1">
                <a:solidFill>
                  <a:schemeClr val="tx1"/>
                </a:solidFill>
                <a:effectLst/>
                <a:latin typeface="+mn-lt"/>
              </a:rPr>
              <a:t>middle</a:t>
            </a:r>
            <a:r>
              <a:rPr lang="es-ES" sz="1200" b="0" i="0" kern="1200" dirty="0">
                <a:solidFill>
                  <a:schemeClr val="tx1"/>
                </a:solidFill>
                <a:effectLst/>
                <a:latin typeface="+mn-lt"/>
              </a:rPr>
              <a:t>»</a:t>
            </a: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87</a:t>
            </a:fld>
            <a:endParaRPr lang="es-ES" altLang="en-US"/>
          </a:p>
        </p:txBody>
      </p:sp>
    </p:spTree>
    <p:extLst>
      <p:ext uri="{BB962C8B-B14F-4D97-AF65-F5344CB8AC3E}">
        <p14:creationId xmlns:p14="http://schemas.microsoft.com/office/powerpoint/2010/main" val="23141061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red zombi </a:t>
            </a:r>
            <a:r>
              <a:rPr lang="es-ES" dirty="0" err="1"/>
              <a:t>Mirai</a:t>
            </a:r>
            <a:r>
              <a:rPr lang="es-ES" dirty="0"/>
              <a:t>:</a:t>
            </a:r>
          </a:p>
          <a:p>
            <a:endParaRPr lang="es-E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s-ES" sz="1200" dirty="0">
                <a:latin typeface="Verdana" charset="0"/>
              </a:rPr>
              <a:t>El incidente (diciembre de 2016) dejó fuera de servicio algunos de los sitios más populares de la web, como </a:t>
            </a:r>
            <a:r>
              <a:rPr lang="es-ES" sz="1200" b="1" dirty="0">
                <a:latin typeface="Verdana" charset="0"/>
              </a:rPr>
              <a:t>Netflix, Twitter, Spotify, Reddit, CNN, PayPal, Pinterest y Fox News</a:t>
            </a:r>
            <a:r>
              <a:rPr lang="es-ES" sz="1200" dirty="0">
                <a:latin typeface="Verdana" charset="0"/>
              </a:rPr>
              <a:t>, así como periódicos como </a:t>
            </a:r>
            <a:r>
              <a:rPr lang="es-ES" sz="1200" b="1" dirty="0" err="1">
                <a:latin typeface="Verdana" charset="0"/>
              </a:rPr>
              <a:t>The</a:t>
            </a:r>
            <a:r>
              <a:rPr lang="es-ES" sz="1200" b="1" dirty="0">
                <a:latin typeface="Verdana" charset="0"/>
              </a:rPr>
              <a:t> Guardian, </a:t>
            </a:r>
            <a:r>
              <a:rPr lang="es-ES" sz="1200" b="1" dirty="0" err="1">
                <a:latin typeface="Verdana" charset="0"/>
              </a:rPr>
              <a:t>The</a:t>
            </a:r>
            <a:r>
              <a:rPr lang="es-ES" sz="1200" b="1" dirty="0">
                <a:latin typeface="Verdana" charset="0"/>
              </a:rPr>
              <a:t> New York Times y </a:t>
            </a:r>
            <a:r>
              <a:rPr lang="es-ES" sz="1200" b="1" dirty="0" err="1">
                <a:latin typeface="Verdana" charset="0"/>
              </a:rPr>
              <a:t>The</a:t>
            </a:r>
            <a:r>
              <a:rPr lang="es-ES" sz="1200" b="1" dirty="0">
                <a:latin typeface="Verdana" charset="0"/>
              </a:rPr>
              <a:t> Wall Street </a:t>
            </a:r>
            <a:r>
              <a:rPr lang="es-ES" sz="1200" b="1" dirty="0" err="1">
                <a:latin typeface="Verdana" charset="0"/>
              </a:rPr>
              <a:t>Journal</a:t>
            </a:r>
            <a:r>
              <a:rPr lang="es-ES" sz="1200" dirty="0">
                <a:latin typeface="Verdana" charset="0"/>
              </a:rPr>
              <a:t>.</a:t>
            </a:r>
          </a:p>
          <a:p>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r>
              <a:rPr lang="es-ES" sz="1200" dirty="0">
                <a:latin typeface="Verdana" charset="0"/>
              </a:rPr>
              <a:t>La causa de la interrupción fue un ataque de </a:t>
            </a:r>
            <a:r>
              <a:rPr lang="es-ES" sz="1200" b="1" dirty="0">
                <a:latin typeface="Verdana" charset="0"/>
              </a:rPr>
              <a:t>denegación de servicio distribuido</a:t>
            </a:r>
            <a:r>
              <a:rPr lang="es-ES" sz="1200" dirty="0">
                <a:latin typeface="Verdana" charset="0"/>
              </a:rPr>
              <a:t> (</a:t>
            </a:r>
            <a:r>
              <a:rPr lang="es-ES" sz="1200" dirty="0" err="1">
                <a:latin typeface="Verdana" charset="0"/>
              </a:rPr>
              <a:t>DDoS</a:t>
            </a:r>
            <a:r>
              <a:rPr lang="es-ES" sz="1200" dirty="0">
                <a:latin typeface="Verdana" charset="0"/>
              </a:rPr>
              <a:t>), en el que una red de ordenadores infectados con un malware especial, una "red zombi", se coordina para bombardear un servidor con tráfico hasta que se colapsa bajo presión.</a:t>
            </a:r>
          </a:p>
          <a:p>
            <a:pPr marL="0" indent="0">
              <a:spcBef>
                <a:spcPts val="600"/>
              </a:spcBef>
              <a:spcAft>
                <a:spcPts val="600"/>
              </a:spcAft>
              <a:buFont typeface="Arial" charset="0"/>
              <a:buNone/>
            </a:pPr>
            <a:endParaRPr lang="es-ES" sz="1200" kern="1200" dirty="0">
              <a:solidFill>
                <a:schemeClr val="tx1"/>
              </a:solidFill>
              <a:latin typeface="+mn-lt"/>
              <a:ea typeface="MS PGothic" pitchFamily="34" charset="-128"/>
              <a:cs typeface="ＭＳ Ｐゴシック" charset="0"/>
            </a:endParaRPr>
          </a:p>
          <a:p>
            <a:pPr marL="0" indent="0">
              <a:spcBef>
                <a:spcPts val="600"/>
              </a:spcBef>
              <a:spcAft>
                <a:spcPts val="600"/>
              </a:spcAft>
              <a:buFont typeface="Arial" charset="0"/>
              <a:buNone/>
            </a:pPr>
            <a:r>
              <a:rPr lang="es-ES" sz="1200" dirty="0">
                <a:latin typeface="Verdana" charset="0"/>
              </a:rPr>
              <a:t>A diferencia de otras redes zombi, que suelen estar formadas por ordenadores, la red zombi </a:t>
            </a:r>
            <a:r>
              <a:rPr lang="es-ES" sz="1200" dirty="0" err="1">
                <a:latin typeface="Verdana" charset="0"/>
              </a:rPr>
              <a:t>Mirai</a:t>
            </a:r>
            <a:r>
              <a:rPr lang="es-ES" sz="1200" dirty="0">
                <a:latin typeface="Verdana" charset="0"/>
              </a:rPr>
              <a:t> estaba formada en gran parte por los llamados dispositivos del "Internet de las cosas" (</a:t>
            </a:r>
            <a:r>
              <a:rPr lang="es-ES" sz="1200" dirty="0" err="1">
                <a:latin typeface="Verdana" charset="0"/>
              </a:rPr>
              <a:t>IdC</a:t>
            </a:r>
            <a:r>
              <a:rPr lang="es-ES" sz="1200" dirty="0">
                <a:latin typeface="Verdana" charset="0"/>
              </a:rPr>
              <a:t>), como cámaras digitales y reproductores de DVR.</a:t>
            </a:r>
          </a:p>
          <a:p>
            <a:pPr marL="0" indent="0">
              <a:spcBef>
                <a:spcPts val="600"/>
              </a:spcBef>
              <a:spcAft>
                <a:spcPts val="600"/>
              </a:spcAft>
              <a:buFont typeface="Arial" charset="0"/>
              <a:buNone/>
            </a:pPr>
            <a:endParaRPr lang="es-ES" sz="1200" dirty="0">
              <a:latin typeface="Verdana" charset="0"/>
              <a:cs typeface="Verdana" charset="0"/>
            </a:endParaRPr>
          </a:p>
          <a:p>
            <a:pPr marL="0" indent="0">
              <a:spcBef>
                <a:spcPts val="600"/>
              </a:spcBef>
              <a:spcAft>
                <a:spcPts val="600"/>
              </a:spcAft>
              <a:buFont typeface="Arial" charset="0"/>
              <a:buNone/>
            </a:pPr>
            <a:r>
              <a:rPr lang="es-ES" sz="1200" dirty="0">
                <a:latin typeface="Verdana" charset="0"/>
              </a:rPr>
              <a:t>Debido a que puede elegir entre tantos dispositivos conectados a Internet, los ataques de </a:t>
            </a:r>
            <a:r>
              <a:rPr lang="es-ES" sz="1200" dirty="0" err="1">
                <a:latin typeface="Verdana" charset="0"/>
              </a:rPr>
              <a:t>Mirai</a:t>
            </a:r>
            <a:r>
              <a:rPr lang="es-ES" sz="1200" dirty="0">
                <a:latin typeface="Verdana" charset="0"/>
              </a:rPr>
              <a:t> podrían ser mucho más importantes de lo que la mayoría de los ataques </a:t>
            </a:r>
            <a:r>
              <a:rPr lang="es-ES" sz="1200" dirty="0" err="1">
                <a:latin typeface="Verdana" charset="0"/>
              </a:rPr>
              <a:t>DDoS</a:t>
            </a:r>
            <a:r>
              <a:rPr lang="es-ES" sz="1200" dirty="0">
                <a:latin typeface="Verdana" charset="0"/>
              </a:rPr>
              <a:t> podían lograr anteriormente. </a:t>
            </a:r>
          </a:p>
          <a:p>
            <a:pPr marL="0" indent="0">
              <a:spcBef>
                <a:spcPts val="600"/>
              </a:spcBef>
              <a:spcAft>
                <a:spcPts val="600"/>
              </a:spcAft>
              <a:buFont typeface="Arial" charset="0"/>
              <a:buNone/>
            </a:pPr>
            <a:endParaRPr lang="es-ES" sz="1200" dirty="0">
              <a:latin typeface="Verdana" charset="0"/>
              <a:cs typeface="Verdana" charset="0"/>
            </a:endParaRPr>
          </a:p>
          <a:p>
            <a:pPr marL="0" indent="0">
              <a:spcBef>
                <a:spcPts val="600"/>
              </a:spcBef>
              <a:spcAft>
                <a:spcPts val="600"/>
              </a:spcAft>
              <a:buFont typeface="Arial" charset="0"/>
              <a:buNone/>
            </a:pPr>
            <a:r>
              <a:rPr lang="es-ES" sz="1200" dirty="0">
                <a:latin typeface="Verdana" charset="0"/>
              </a:rPr>
              <a:t>Se estimó que el ataque había involucrado a "</a:t>
            </a:r>
            <a:r>
              <a:rPr lang="es-ES" sz="1200" b="1" dirty="0">
                <a:latin typeface="Verdana" charset="0"/>
              </a:rPr>
              <a:t>100.000 puntos finales maliciosos</a:t>
            </a:r>
            <a:r>
              <a:rPr lang="es-ES" sz="1200" dirty="0">
                <a:latin typeface="Verdana" charset="0"/>
              </a:rPr>
              <a:t>", y se informó de una </a:t>
            </a:r>
            <a:r>
              <a:rPr lang="es-ES" sz="1200" b="1" dirty="0">
                <a:latin typeface="Verdana" charset="0"/>
              </a:rPr>
              <a:t>fuerza de ataque extraordinaria de 1,2 </a:t>
            </a:r>
            <a:r>
              <a:rPr lang="es-ES" sz="1200" b="1" dirty="0" err="1">
                <a:latin typeface="Verdana" charset="0"/>
              </a:rPr>
              <a:t>Tbps</a:t>
            </a:r>
            <a:r>
              <a:rPr lang="es-ES" sz="1200" dirty="0">
                <a:latin typeface="Verdana" charset="0"/>
              </a:rPr>
              <a:t>, aproximadamente </a:t>
            </a:r>
            <a:r>
              <a:rPr lang="es-ES" sz="1200" b="1" dirty="0">
                <a:latin typeface="Verdana" charset="0"/>
              </a:rPr>
              <a:t>el doble de cualquier ataque similar registrado</a:t>
            </a:r>
            <a:r>
              <a:rPr lang="es-ES" sz="1200" dirty="0">
                <a:latin typeface="Verdana"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88</a:t>
            </a:fld>
            <a:endParaRPr lang="es-ES" altLang="en-US"/>
          </a:p>
        </p:txBody>
      </p:sp>
    </p:spTree>
    <p:extLst>
      <p:ext uri="{BB962C8B-B14F-4D97-AF65-F5344CB8AC3E}">
        <p14:creationId xmlns:p14="http://schemas.microsoft.com/office/powerpoint/2010/main" val="19305877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638" indent="-274638" algn="just"/>
            <a:r>
              <a:rPr lang="es-ES" dirty="0"/>
              <a:t>Un juego en línea es un juego que se juega a través de algún tipo de red informática.  Esto significa casi siempre Internet o una tecnología equivalente, pero los juegos siempre han utilizado la tecnología actual; los módems antes de Internet y los terminales con cable antes de los módems.  </a:t>
            </a:r>
          </a:p>
          <a:p>
            <a:pPr marL="274638" indent="-274638" algn="just"/>
            <a:r>
              <a:rPr lang="es-ES" dirty="0"/>
              <a:t>La expansión de los juegos en línea ha reflejado la expansión general de las redes informáticas desde las pequeñas redes locales hasta Internet y el crecimiento del propio acceso a Internet.  </a:t>
            </a:r>
          </a:p>
          <a:p>
            <a:pPr marL="271463" indent="-255588" algn="just"/>
            <a:r>
              <a:rPr lang="es-ES" dirty="0"/>
              <a:t>Los juegos en línea pueden ir desde simples juegos basados en texto hasta juegos que incorporan gráficos complejos y mundos virtuales poblados por muchos jugadores simultáneamente. </a:t>
            </a:r>
          </a:p>
          <a:p>
            <a:pPr marL="274638" indent="-274638" algn="just"/>
            <a:r>
              <a:rPr lang="es-ES" b="1" dirty="0"/>
              <a:t>Muchos juegos en línea tienen comunidades en línea asociadas, lo que los convierte en una actividad social más allá de los juegos para un solo jugador.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89</a:t>
            </a:fld>
            <a:endParaRPr lang="es-ES" altLang="en-US"/>
          </a:p>
        </p:txBody>
      </p:sp>
    </p:spTree>
    <p:extLst>
      <p:ext uri="{BB962C8B-B14F-4D97-AF65-F5344CB8AC3E}">
        <p14:creationId xmlns:p14="http://schemas.microsoft.com/office/powerpoint/2010/main" val="33028305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dirty="0"/>
              <a:t>Los juegos son FIFA 2020, </a:t>
            </a:r>
            <a:r>
              <a:rPr lang="es-ES" dirty="0" err="1"/>
              <a:t>The</a:t>
            </a:r>
            <a:r>
              <a:rPr lang="es-ES" dirty="0"/>
              <a:t> Sims 4 &amp; </a:t>
            </a:r>
            <a:r>
              <a:rPr lang="es-ES" dirty="0" err="1"/>
              <a:t>Call</a:t>
            </a:r>
            <a:r>
              <a:rPr lang="es-ES" dirty="0"/>
              <a:t> </a:t>
            </a:r>
            <a:r>
              <a:rPr lang="es-ES" dirty="0" err="1"/>
              <a:t>of</a:t>
            </a:r>
            <a:r>
              <a:rPr lang="es-ES" dirty="0"/>
              <a:t> </a:t>
            </a:r>
            <a:r>
              <a:rPr lang="es-ES" dirty="0" err="1"/>
              <a:t>Duty</a:t>
            </a:r>
            <a:r>
              <a:rPr lang="es-ES" dirty="0"/>
              <a:t> (Black </a:t>
            </a:r>
            <a:r>
              <a:rPr lang="es-ES" dirty="0" err="1"/>
              <a:t>Ops</a:t>
            </a:r>
            <a:r>
              <a:rPr lang="es-ES" dirty="0"/>
              <a:t> 4)</a:t>
            </a:r>
            <a:endParaRPr lang="es-E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90</a:t>
            </a:fld>
            <a:endParaRPr lang="es-ES" altLang="en-US"/>
          </a:p>
        </p:txBody>
      </p:sp>
    </p:spTree>
    <p:extLst>
      <p:ext uri="{BB962C8B-B14F-4D97-AF65-F5344CB8AC3E}">
        <p14:creationId xmlns:p14="http://schemas.microsoft.com/office/powerpoint/2010/main" val="22255928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término grupo de noticias es una descripción algo equívoca, ya que suelen albergar debates. Son técnicamente diferentes, pero funcionan de forma similar a los foros de discusión alojados en la </a:t>
            </a:r>
            <a:r>
              <a:rPr lang="es-ES" sz="1200" kern="1200" dirty="0" err="1">
                <a:solidFill>
                  <a:schemeClr val="tx1"/>
                </a:solidFill>
                <a:latin typeface="+mn-lt"/>
              </a:rPr>
              <a:t>World</a:t>
            </a:r>
            <a:r>
              <a:rPr lang="es-ES" sz="1200" kern="1200" dirty="0">
                <a:solidFill>
                  <a:schemeClr val="tx1"/>
                </a:solidFill>
                <a:latin typeface="+mn-lt"/>
              </a:rPr>
              <a:t> Wide Web.  Los servidores de grupos de noticias se alojan en varias organizaciones que se ponen de acuerdo con otras para sincronizar su información de forma regular.  Esto permite a los usuarios enviar mensajes a un servidor y ser vistos por un público más amplio.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Han existido durante muchos años, y aunque se consideran "antiguos" en términos de Internet, siguen funcionando, y satisfacen las necesidades de intercambio de muchos.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91</a:t>
            </a:fld>
            <a:endParaRPr lang="es-ES" altLang="en-US"/>
          </a:p>
        </p:txBody>
      </p:sp>
    </p:spTree>
    <p:extLst>
      <p:ext uri="{BB962C8B-B14F-4D97-AF65-F5344CB8AC3E}">
        <p14:creationId xmlns:p14="http://schemas.microsoft.com/office/powerpoint/2010/main" val="18736809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A la izquierda hay una lista de servicios de grupos de noticias comerciales disponibles en agosto de 2020.</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A la derecha figura el sitio web de </a:t>
            </a:r>
            <a:r>
              <a:rPr lang="es-ES" sz="1200" kern="1200" dirty="0" err="1">
                <a:solidFill>
                  <a:schemeClr val="tx1"/>
                </a:solidFill>
                <a:latin typeface="+mn-lt"/>
              </a:rPr>
              <a:t>Giganews</a:t>
            </a:r>
            <a:r>
              <a:rPr lang="es-ES" sz="1200" kern="1200" dirty="0">
                <a:solidFill>
                  <a:schemeClr val="tx1"/>
                </a:solidFill>
                <a:latin typeface="+mn-lt"/>
              </a:rPr>
              <a:t> - la estructura más interesante en el mundo de la ciberdelincuencia cuando se habla de la privacidad, la seguridad, etc.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92</a:t>
            </a:fld>
            <a:endParaRPr lang="es-ES" altLang="en-US"/>
          </a:p>
        </p:txBody>
      </p:sp>
    </p:spTree>
    <p:extLst>
      <p:ext uri="{BB962C8B-B14F-4D97-AF65-F5344CB8AC3E}">
        <p14:creationId xmlns:p14="http://schemas.microsoft.com/office/powerpoint/2010/main" val="8266657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s-ES" dirty="0"/>
              <a:t>La mensajería instantánea y las redes sociales se han convertido en la </a:t>
            </a:r>
            <a:r>
              <a:rPr lang="es-ES" b="1" dirty="0"/>
              <a:t>herramienta de comunicación preferida en los últimos años</a:t>
            </a:r>
            <a:r>
              <a:rPr lang="es-ES" dirty="0"/>
              <a:t>, con muchos ejemplos conocidos que proporcionan un acceso instantáneo y fácil a otros usuarios de todo el mundo. </a:t>
            </a:r>
          </a:p>
          <a:p>
            <a:pPr>
              <a:lnSpc>
                <a:spcPct val="120000"/>
              </a:lnSpc>
            </a:pPr>
            <a:r>
              <a:rPr lang="es-ES" dirty="0"/>
              <a:t>La principal característica de estos sitios es la posibilidad de crear un </a:t>
            </a:r>
            <a:r>
              <a:rPr lang="es-ES" b="1" dirty="0"/>
              <a:t>perfil personal y compartir información</a:t>
            </a:r>
            <a:r>
              <a:rPr lang="es-ES" dirty="0"/>
              <a:t> sobre uno mismo y conocer a gente nueva.  Se pueden compartir fotos, música y vídeos. </a:t>
            </a:r>
          </a:p>
          <a:p>
            <a:pPr>
              <a:lnSpc>
                <a:spcPct val="120000"/>
              </a:lnSpc>
            </a:pPr>
            <a:r>
              <a:rPr lang="es-ES" dirty="0"/>
              <a:t>La cantidad de </a:t>
            </a:r>
            <a:r>
              <a:rPr lang="es-ES" b="1" dirty="0"/>
              <a:t>información personal</a:t>
            </a:r>
            <a:r>
              <a:rPr lang="es-ES" dirty="0"/>
              <a:t> que publican las personas puede convertirlas en </a:t>
            </a:r>
            <a:r>
              <a:rPr lang="es-ES" b="1" dirty="0"/>
              <a:t>objetivo de los delincuentes</a:t>
            </a:r>
            <a:r>
              <a:rPr lang="es-ES" dirty="0"/>
              <a:t>, por ejemplo, los que se dedican al robo de identidades y los que desean captar a niños. </a:t>
            </a:r>
          </a:p>
          <a:p>
            <a:pPr>
              <a:lnSpc>
                <a:spcPct val="120000"/>
              </a:lnSpc>
            </a:pPr>
            <a:r>
              <a:rPr lang="es-ES" dirty="0"/>
              <a:t>Los sitios de redes sociales son </a:t>
            </a:r>
            <a:r>
              <a:rPr lang="es-ES" b="1" dirty="0"/>
              <a:t>un vehículo muy útil para que las fuerzas del orden recopilen información sobre sospechosos</a:t>
            </a:r>
            <a:r>
              <a:rPr lang="es-ES" dirty="0"/>
              <a:t> y actividades ilegales.</a:t>
            </a:r>
          </a:p>
          <a:p>
            <a:pPr>
              <a:lnSpc>
                <a:spcPct val="120000"/>
              </a:lnSpc>
            </a:pPr>
            <a:endParaRPr lang="es-ES" dirty="0"/>
          </a:p>
          <a:p>
            <a:pPr>
              <a:lnSpc>
                <a:spcPct val="120000"/>
              </a:lnSpc>
            </a:pPr>
            <a:r>
              <a:rPr lang="es-ES" dirty="0"/>
              <a:t>La </a:t>
            </a:r>
            <a:r>
              <a:rPr lang="es-ES" b="1" dirty="0"/>
              <a:t>mensajería instantánea</a:t>
            </a:r>
            <a:r>
              <a:rPr lang="es-ES" dirty="0"/>
              <a:t> es una forma de charla directa en tiempo real entre dos o más personas que utilizan clientes compartidos. </a:t>
            </a:r>
          </a:p>
          <a:p>
            <a:pPr>
              <a:lnSpc>
                <a:spcPct val="120000"/>
              </a:lnSpc>
            </a:pPr>
            <a:r>
              <a:rPr lang="es-ES" dirty="0"/>
              <a:t>Este tipo de chat implica el contacto entre personas conocidas, a diferencia de otros tipos de chat que permiten la comunicación entre personas desconocidas.  Se sabe que los delincuentes utilizan la mensajería instantánea como método de comunicación.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93</a:t>
            </a:fld>
            <a:endParaRPr lang="es-ES" altLang="en-US"/>
          </a:p>
        </p:txBody>
      </p:sp>
    </p:spTree>
    <p:extLst>
      <p:ext uri="{BB962C8B-B14F-4D97-AF65-F5344CB8AC3E}">
        <p14:creationId xmlns:p14="http://schemas.microsoft.com/office/powerpoint/2010/main" val="3555428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s-ES" dirty="0"/>
              <a:t>El formador debería dedicar un poco de tiempo a analizar el impacto de este gráfico y por qué las redes sociales son un área tan importante para la investigación criminal y delictiva</a:t>
            </a:r>
          </a:p>
          <a:p>
            <a:pPr>
              <a:lnSpc>
                <a:spcPct val="120000"/>
              </a:lnSpc>
            </a:pPr>
            <a:endParaRPr lang="es-ES" dirty="0"/>
          </a:p>
          <a:p>
            <a:pPr>
              <a:lnSpc>
                <a:spcPct val="120000"/>
              </a:lnSpc>
            </a:pPr>
            <a:r>
              <a:rPr lang="es-ES" dirty="0"/>
              <a:t>En la información incremental que se presenta se hace hincapié en el uso y el crecimiento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94</a:t>
            </a:fld>
            <a:endParaRPr lang="es-ES" altLang="en-US"/>
          </a:p>
        </p:txBody>
      </p:sp>
    </p:spTree>
    <p:extLst>
      <p:ext uri="{BB962C8B-B14F-4D97-AF65-F5344CB8AC3E}">
        <p14:creationId xmlns:p14="http://schemas.microsoft.com/office/powerpoint/2010/main" val="1404652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 imposible hablar detalladamente de todos los dispositivos en el tiempo disponible y analizarlos todos, por lo que es importante tratar de contextualizarlos y describir los principios básicos de su funcionamiento</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a:t>
            </a:fld>
            <a:endParaRPr lang="es-ES" altLang="en-US"/>
          </a:p>
        </p:txBody>
      </p:sp>
    </p:spTree>
    <p:extLst>
      <p:ext uri="{BB962C8B-B14F-4D97-AF65-F5344CB8AC3E}">
        <p14:creationId xmlns:p14="http://schemas.microsoft.com/office/powerpoint/2010/main" val="4645768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Esto pone de manifiesto los cambios en los comportamientos y la tecnología: escenas de Roma y una inauguración papal.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Y sigue aumentando con las velocidades y los dispositivos ahora conectados a Internet - y así las redes sociales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95</a:t>
            </a:fld>
            <a:endParaRPr lang="es-ES" altLang="en-US"/>
          </a:p>
        </p:txBody>
      </p:sp>
    </p:spTree>
    <p:extLst>
      <p:ext uri="{BB962C8B-B14F-4D97-AF65-F5344CB8AC3E}">
        <p14:creationId xmlns:p14="http://schemas.microsoft.com/office/powerpoint/2010/main" val="22497020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Las cosas típicas que la gente pone en línea - lo cual proporciona una oportunidad para la aplicación de la ley - si tienen la autoridad para hacerlo y pueden recopilar información adecuadamente - y es relevante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96</a:t>
            </a:fld>
            <a:endParaRPr lang="es-ES" altLang="en-US"/>
          </a:p>
        </p:txBody>
      </p:sp>
    </p:spTree>
    <p:extLst>
      <p:ext uri="{BB962C8B-B14F-4D97-AF65-F5344CB8AC3E}">
        <p14:creationId xmlns:p14="http://schemas.microsoft.com/office/powerpoint/2010/main" val="25900419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Charla Interactiva Internet (IRC) es, en efecto, un sistema de teleconferencia algo anticuado, pero que los delincuentes siguen utilizando para comunicarse e intercambiar archivos.  </a:t>
            </a:r>
          </a:p>
          <a:p>
            <a:r>
              <a:rPr lang="es-ES" dirty="0"/>
              <a:t>Funciona mediante una serie de servidores que se conectan entre sí y comparten mensajes que se publican en "Canales", que son salas de reunión virtuales basadas en texto.  </a:t>
            </a:r>
          </a:p>
          <a:p>
            <a:r>
              <a:rPr lang="es-ES" dirty="0"/>
              <a:t>Los temas de discusión aparecen en una lista y los usuarios que tienen un cliente de IRC pueden conectarse a uno o más canales en cualquier momento para entablar una discusión con personas con ideas afines.  </a:t>
            </a:r>
          </a:p>
          <a:p>
            <a:r>
              <a:rPr lang="es-ES" dirty="0"/>
              <a:t>El IRC no es el servicio más fácil de usar de Internet y lo utilizan sobre todo los usuarios más experimentados y potencialmente mayores.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97</a:t>
            </a:fld>
            <a:endParaRPr lang="es-ES" altLang="en-US"/>
          </a:p>
        </p:txBody>
      </p:sp>
    </p:spTree>
    <p:extLst>
      <p:ext uri="{BB962C8B-B14F-4D97-AF65-F5344CB8AC3E}">
        <p14:creationId xmlns:p14="http://schemas.microsoft.com/office/powerpoint/2010/main" val="18838739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98</a:t>
            </a:fld>
            <a:endParaRPr lang="es-ES" altLang="en-US"/>
          </a:p>
        </p:txBody>
      </p:sp>
    </p:spTree>
    <p:extLst>
      <p:ext uri="{BB962C8B-B14F-4D97-AF65-F5344CB8AC3E}">
        <p14:creationId xmlns:p14="http://schemas.microsoft.com/office/powerpoint/2010/main" val="8952382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Los iconos son de </a:t>
            </a:r>
            <a:r>
              <a:rPr lang="es-ES" sz="1200" kern="1200" dirty="0" err="1">
                <a:solidFill>
                  <a:schemeClr val="tx1"/>
                </a:solidFill>
                <a:latin typeface="+mn-lt"/>
              </a:rPr>
              <a:t>messenger</a:t>
            </a:r>
            <a:r>
              <a:rPr lang="es-ES" sz="1200" kern="1200" dirty="0">
                <a:solidFill>
                  <a:schemeClr val="tx1"/>
                </a:solidFill>
                <a:latin typeface="+mn-lt"/>
              </a:rPr>
              <a:t>, WhatsApp y </a:t>
            </a:r>
            <a:r>
              <a:rPr lang="es-ES" sz="1200" kern="1200" dirty="0" err="1">
                <a:solidFill>
                  <a:schemeClr val="tx1"/>
                </a:solidFill>
                <a:latin typeface="+mn-lt"/>
              </a:rPr>
              <a:t>telegram</a:t>
            </a:r>
            <a:endParaRPr lang="es-ES"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formador debe ser consciente de lo que son los programas de mensajería, y de su capacidad para enviar mensajes de texto sencillos, pasando por el envío y la recepción de imágenes, sonidos, archivos y vídeo, hasta llegar a las videollamadas, que aparecen en la siguiente diapositiva como VoIP</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99</a:t>
            </a:fld>
            <a:endParaRPr lang="es-ES" altLang="en-US"/>
          </a:p>
        </p:txBody>
      </p:sp>
    </p:spTree>
    <p:extLst>
      <p:ext uri="{BB962C8B-B14F-4D97-AF65-F5344CB8AC3E}">
        <p14:creationId xmlns:p14="http://schemas.microsoft.com/office/powerpoint/2010/main" val="7305244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Una extensión natural de los programas de mensajería, pero que ahora se ve no solo en los entornos empresariales y corporativos, sino también en el mundo del hogar.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Zoom -una empresa de la que nadie había oído hablar antes de la COVID-19. Pasó de la nada a la fama de la noche a la mañana con la capacidad de conectar a personas que de otro modo no podrían conocerse personalmente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algn="l" fontAlgn="base"/>
            <a:r>
              <a:rPr lang="es-ES" b="0" i="0" dirty="0">
                <a:solidFill>
                  <a:srgbClr val="000000"/>
                </a:solidFill>
                <a:effectLst/>
                <a:latin typeface="Lato"/>
              </a:rPr>
              <a:t>Zoom es una aplicación de videoconferencia orientada al uso empresarial. Fue fundada en 2011 por Eric Yuan y lanzada en enero de 2013.</a:t>
            </a:r>
          </a:p>
          <a:p>
            <a:pPr algn="l" fontAlgn="base"/>
            <a:r>
              <a:rPr lang="es-ES" b="0" i="0" dirty="0">
                <a:solidFill>
                  <a:srgbClr val="000000"/>
                </a:solidFill>
                <a:effectLst/>
                <a:latin typeface="Lato"/>
              </a:rPr>
              <a:t>Si bien ha adquirido una considerable popularidad y ha llegado a ser rentable en los años siguientes, Zoom se hizo realmente famoso durante la pandemia de coronavirus de 2020.  Usuarios de todo el mundo recurrieron a Zoom para mantenerse en contacto durante el confinamiento efectuado para detener la propagación del virus.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b="0" i="0" dirty="0">
                <a:solidFill>
                  <a:srgbClr val="000000"/>
                </a:solidFill>
                <a:effectLst/>
                <a:latin typeface="Lato"/>
              </a:rPr>
              <a:t>Sea cual sea la razón por la que la gente eligió la aplicación, el uso de Zoom se disparó en marzo de 2020. El Sr. Yuan declaró en una publicación de su blog que en el transcurso de ese mes, Zoom había llegado a los </a:t>
            </a:r>
            <a:r>
              <a:rPr lang="es-ES" b="0" i="0" u="sng" dirty="0">
                <a:solidFill>
                  <a:srgbClr val="0087D0"/>
                </a:solidFill>
                <a:effectLst/>
                <a:latin typeface="Lato"/>
                <a:hlinkClick r:id="rId3"/>
              </a:rPr>
              <a:t>200 millones de participantes en reuniones al día</a:t>
            </a:r>
            <a:r>
              <a:rPr lang="es-ES" b="0" i="0" dirty="0">
                <a:solidFill>
                  <a:srgbClr val="000000"/>
                </a:solidFill>
                <a:effectLst/>
                <a:latin typeface="Lato"/>
              </a:rPr>
              <a:t> (no usuarios activos diariamente). Al mes siguiente, esta cifra había aumentado a </a:t>
            </a:r>
            <a:r>
              <a:rPr lang="es-ES" b="0" i="0" u="sng" dirty="0">
                <a:solidFill>
                  <a:srgbClr val="0087D0"/>
                </a:solidFill>
                <a:effectLst/>
                <a:latin typeface="Lato"/>
                <a:hlinkClick r:id="rId4"/>
              </a:rPr>
              <a:t>300 millones</a:t>
            </a:r>
            <a:r>
              <a:rPr lang="es-ES" b="0" i="0" dirty="0">
                <a:solidFill>
                  <a:srgbClr val="000000"/>
                </a:solidFill>
                <a:effectLst/>
                <a:latin typeface="Lato"/>
              </a:rPr>
              <a:t>.  Esto contrasta con los 10 millones de diciembre de 2019</a:t>
            </a:r>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100</a:t>
            </a:fld>
            <a:endParaRPr lang="es-ES" altLang="en-US"/>
          </a:p>
        </p:txBody>
      </p:sp>
    </p:spTree>
    <p:extLst>
      <p:ext uri="{BB962C8B-B14F-4D97-AF65-F5344CB8AC3E}">
        <p14:creationId xmlns:p14="http://schemas.microsoft.com/office/powerpoint/2010/main" val="20445404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101</a:t>
            </a:fld>
            <a:endParaRPr lang="es-ES" altLang="en-US"/>
          </a:p>
        </p:txBody>
      </p:sp>
    </p:spTree>
    <p:extLst>
      <p:ext uri="{BB962C8B-B14F-4D97-AF65-F5344CB8AC3E}">
        <p14:creationId xmlns:p14="http://schemas.microsoft.com/office/powerpoint/2010/main" val="29597598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103</a:t>
            </a:fld>
            <a:endParaRPr lang="es-ES" altLang="en-US"/>
          </a:p>
        </p:txBody>
      </p:sp>
    </p:spTree>
    <p:extLst>
      <p:ext uri="{BB962C8B-B14F-4D97-AF65-F5344CB8AC3E}">
        <p14:creationId xmlns:p14="http://schemas.microsoft.com/office/powerpoint/2010/main" val="28041346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noProof="0" dirty="0">
                <a:solidFill>
                  <a:schemeClr val="tx1"/>
                </a:solidFill>
                <a:effectLst/>
                <a:latin typeface="+mn-lt"/>
              </a:rPr>
              <a:t>Aunque Internet es un lugar en el que los proveedores de servicios e información suelen querer publicar y compartir datos con el público en general, también existe una demanda de áreas más privadas accesibles a un grupo restringido de personas con fines exclusivos.  Algunas de estas áreas son lugares públicos que sólo pueden encontrar las personas que tienen la dirección correcta.  Por ejemplo, la pareja que quiere compartir las fotografías de su boda con sus familiares y amigos.  No quieren que todos los usuarios de Internet vean las fotos.  En este caso, podrían subir las fotos a un servicio en la nube y compartir el enlace a la galería sólo con los amigos personales y la familia.  Por supuesto, esta no es una forma muy segura de compartir datos privados, pero es fácil y, dado que las fotos no se considerarían altamente confidenciales, esta solución podría ser suficiente para la mayoría de la gente. También hay otras áreas ocultas de Internet para las que se necesitan credenciales de acceso. </a:t>
            </a:r>
            <a:endParaRPr lang="es-ES" noProof="0" dirty="0"/>
          </a:p>
          <a:p>
            <a:r>
              <a:rPr lang="es-ES" sz="1200" kern="1200" noProof="0" dirty="0">
                <a:solidFill>
                  <a:schemeClr val="tx1"/>
                </a:solidFill>
                <a:effectLst/>
                <a:latin typeface="+mn-lt"/>
              </a:rPr>
              <a:t>También hay otras áreas ocultas de Internet para las que se necesitan credenciales de acceso. Un tablón de anuncios típico y una cuenta de correo web normal son sólo dos ejemplos de áreas privadas que no pueden ser encontradas mediante un motor de búsqueda o a las que no se puede acceder debido a su requisito de inicio de sesión.  Además de los sitios que se ocultan intencionadamente a los motores de búsqueda públicos, también hay sitios web y bases de datos que no pueden ser indexados mediante los motores de búsqueda porque estos no pueden entender ni analizar su contenido.  </a:t>
            </a:r>
            <a:endParaRPr lang="es-ES" noProof="0" dirty="0"/>
          </a:p>
          <a:p>
            <a:r>
              <a:rPr lang="es-ES" sz="1200" kern="1200" noProof="0" dirty="0">
                <a:solidFill>
                  <a:schemeClr val="tx1"/>
                </a:solidFill>
                <a:effectLst/>
                <a:latin typeface="+mn-lt"/>
              </a:rPr>
              <a:t>El nombre colectivo de todas las áreas de Internet ocultas a los motores de búsqueda se llama “</a:t>
            </a:r>
            <a:r>
              <a:rPr lang="es-ES" sz="1200" b="1" kern="1200" noProof="0" dirty="0">
                <a:solidFill>
                  <a:schemeClr val="tx1"/>
                </a:solidFill>
                <a:effectLst/>
                <a:latin typeface="+mn-lt"/>
              </a:rPr>
              <a:t>Internet profunda</a:t>
            </a:r>
            <a:r>
              <a:rPr lang="es-ES" sz="1200" kern="1200" noProof="0" dirty="0">
                <a:solidFill>
                  <a:schemeClr val="tx1"/>
                </a:solidFill>
                <a:effectLst/>
                <a:latin typeface="+mn-lt"/>
              </a:rPr>
              <a:t>” (otros nombres son “Internet oculta” o “Internet Invisible”).</a:t>
            </a:r>
          </a:p>
          <a:p>
            <a:r>
              <a:rPr lang="es-ES" dirty="0"/>
              <a:t> </a:t>
            </a:r>
            <a:endParaRPr lang="es-ES"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noProof="0" dirty="0">
                <a:solidFill>
                  <a:schemeClr val="tx1"/>
                </a:solidFill>
                <a:effectLst/>
                <a:latin typeface="+mn-lt"/>
              </a:rPr>
              <a:t>Además de los sitios web, las bases de datos y los documentos que no son indexados por los motores de búsqueda, existe otra capa de la Internet profunda: la llamada "</a:t>
            </a:r>
            <a:r>
              <a:rPr lang="es-ES" sz="1200" b="1" kern="1200" noProof="0" dirty="0">
                <a:solidFill>
                  <a:schemeClr val="tx1"/>
                </a:solidFill>
                <a:effectLst/>
                <a:latin typeface="+mn-lt"/>
              </a:rPr>
              <a:t>Internet oscura</a:t>
            </a:r>
            <a:r>
              <a:rPr lang="es-ES" sz="1200" kern="1200" noProof="0" dirty="0">
                <a:solidFill>
                  <a:schemeClr val="tx1"/>
                </a:solidFill>
                <a:effectLst/>
                <a:latin typeface="+mn-lt"/>
              </a:rPr>
              <a:t>".  La Internet oscura, no puede ser consultada mediante los motores de búsqueda estándar.  Sin embargo, aunque se puede acceder a los sitios web de la Internet profunda con un navegador normal si el visitante conoce la dirección o las credenciales de acceso, esto no ocurre con los sitios web de la Internet oscura. </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noProof="0" dirty="0">
                <a:solidFill>
                  <a:schemeClr val="tx1"/>
                </a:solidFill>
                <a:effectLst/>
                <a:latin typeface="+mn-lt"/>
              </a:rPr>
              <a:t>La </a:t>
            </a:r>
            <a:r>
              <a:rPr lang="es-ES" sz="1200" b="1" kern="1200" noProof="0" dirty="0">
                <a:solidFill>
                  <a:schemeClr val="tx1"/>
                </a:solidFill>
                <a:effectLst/>
                <a:latin typeface="+mn-lt"/>
              </a:rPr>
              <a:t>Internet oscura</a:t>
            </a:r>
            <a:r>
              <a:rPr lang="es-ES" dirty="0"/>
              <a:t> </a:t>
            </a:r>
            <a:r>
              <a:rPr lang="es-ES" sz="1200" kern="1200" baseline="0" noProof="0" dirty="0">
                <a:solidFill>
                  <a:schemeClr val="tx1"/>
                </a:solidFill>
                <a:effectLst/>
                <a:latin typeface="+mn-lt"/>
              </a:rPr>
              <a:t>está constituida por </a:t>
            </a:r>
            <a:r>
              <a:rPr lang="es-ES" sz="1200" b="1" kern="1200" baseline="0" noProof="0" dirty="0">
                <a:solidFill>
                  <a:schemeClr val="tx1"/>
                </a:solidFill>
                <a:effectLst/>
                <a:latin typeface="+mn-lt"/>
              </a:rPr>
              <a:t>redes oscuras </a:t>
            </a:r>
            <a:r>
              <a:rPr lang="es-ES" sz="1200" b="0" kern="1200" baseline="0" noProof="0" dirty="0">
                <a:solidFill>
                  <a:schemeClr val="tx1"/>
                </a:solidFill>
                <a:effectLst/>
                <a:latin typeface="+mn-lt"/>
              </a:rPr>
              <a:t>que son pequeñas redes entre iguales, así como por grandes redes populares como Freenet, I2P y </a:t>
            </a:r>
            <a:r>
              <a:rPr lang="es-ES" sz="1200" b="0" kern="1200" baseline="0" noProof="0" dirty="0" err="1">
                <a:solidFill>
                  <a:schemeClr val="tx1"/>
                </a:solidFill>
                <a:effectLst/>
                <a:latin typeface="+mn-lt"/>
              </a:rPr>
              <a:t>ToR</a:t>
            </a:r>
            <a:r>
              <a:rPr lang="es-ES" sz="1200" b="0" kern="1200" baseline="0" noProof="0" dirty="0">
                <a:solidFill>
                  <a:schemeClr val="tx1"/>
                </a:solidFill>
                <a:effectLst/>
                <a:latin typeface="+mn-lt"/>
              </a:rPr>
              <a:t>.</a:t>
            </a:r>
            <a:endParaRPr lang="es-ES" b="0" noProof="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104</a:t>
            </a:fld>
            <a:endParaRPr lang="es-ES" altLang="en-US"/>
          </a:p>
        </p:txBody>
      </p:sp>
    </p:spTree>
    <p:extLst>
      <p:ext uri="{BB962C8B-B14F-4D97-AF65-F5344CB8AC3E}">
        <p14:creationId xmlns:p14="http://schemas.microsoft.com/office/powerpoint/2010/main" val="14157923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105</a:t>
            </a:fld>
            <a:endParaRPr lang="es-ES" altLang="en-US"/>
          </a:p>
        </p:txBody>
      </p:sp>
    </p:spTree>
    <p:extLst>
      <p:ext uri="{BB962C8B-B14F-4D97-AF65-F5344CB8AC3E}">
        <p14:creationId xmlns:p14="http://schemas.microsoft.com/office/powerpoint/2010/main" val="3815097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9DE959-8F66-48C8-9B75-7129AEC57E19}"/>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pic>
        <p:nvPicPr>
          <p:cNvPr id="6" name="Picture 5">
            <a:extLst>
              <a:ext uri="{FF2B5EF4-FFF2-40B4-BE49-F238E27FC236}">
                <a16:creationId xmlns:a16="http://schemas.microsoft.com/office/drawing/2014/main" id="{090E9091-F932-449D-A1EF-35B8A21AFB4E}"/>
              </a:ext>
            </a:extLst>
          </p:cNvPr>
          <p:cNvPicPr>
            <a:picLocks noChangeAspect="1"/>
          </p:cNvPicPr>
          <p:nvPr userDrawn="1"/>
        </p:nvPicPr>
        <p:blipFill>
          <a:blip r:embed="rId2"/>
          <a:stretch>
            <a:fillRect/>
          </a:stretch>
        </p:blipFill>
        <p:spPr>
          <a:xfrm>
            <a:off x="5041214" y="101678"/>
            <a:ext cx="4090771" cy="713294"/>
          </a:xfrm>
          <a:prstGeom prst="rect">
            <a:avLst/>
          </a:prstGeom>
        </p:spPr>
      </p:pic>
      <p:sp>
        <p:nvSpPr>
          <p:cNvPr id="11" name="Content Placeholder 10">
            <a:extLst>
              <a:ext uri="{FF2B5EF4-FFF2-40B4-BE49-F238E27FC236}">
                <a16:creationId xmlns:a16="http://schemas.microsoft.com/office/drawing/2014/main" id="{6FC767A1-DF76-4191-99F0-1311E413B2AA}"/>
              </a:ext>
            </a:extLst>
          </p:cNvPr>
          <p:cNvSpPr>
            <a:spLocks noGrp="1"/>
          </p:cNvSpPr>
          <p:nvPr>
            <p:ph sz="quarter" idx="11"/>
          </p:nvPr>
        </p:nvSpPr>
        <p:spPr>
          <a:xfrm>
            <a:off x="448274" y="1251040"/>
            <a:ext cx="8074025" cy="517525"/>
          </a:xfrm>
        </p:spPr>
        <p:txBody>
          <a:bodyPr>
            <a:normAutofit/>
          </a:bodyPr>
          <a:lstStyle>
            <a:lvl1pPr marL="0" indent="0" algn="ctr">
              <a:buNone/>
              <a:defRPr sz="1600" b="1" baseline="0">
                <a:latin typeface="Calibri" panose="020F0502020204030204" pitchFamily="34" charset="0"/>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id="{DBE4024A-0EF9-41A2-B175-DDA4AA7DE116}"/>
              </a:ext>
            </a:extLst>
          </p:cNvPr>
          <p:cNvSpPr>
            <a:spLocks noGrp="1"/>
          </p:cNvSpPr>
          <p:nvPr>
            <p:ph type="body" sz="quarter" idx="12"/>
          </p:nvPr>
        </p:nvSpPr>
        <p:spPr>
          <a:xfrm>
            <a:off x="447677" y="2579688"/>
            <a:ext cx="8074024" cy="2673350"/>
          </a:xfrm>
        </p:spPr>
        <p:txBody>
          <a:bodyPr>
            <a:normAutofit/>
          </a:bodyPr>
          <a:lstStyle>
            <a:lvl1pPr marL="0" indent="0" algn="ctr">
              <a:buNone/>
              <a:defRPr sz="3400" b="1" i="0" baseline="0">
                <a:latin typeface="Calibri" panose="020F0502020204030204" pitchFamily="34" charset="0"/>
              </a:defRPr>
            </a:lvl1pPr>
          </a:lstStyle>
          <a:p>
            <a:pPr lvl="0"/>
            <a:endParaRPr lang="en-US" dirty="0"/>
          </a:p>
          <a:p>
            <a:pPr lvl="0"/>
            <a:endParaRPr lang="en-GB" dirty="0"/>
          </a:p>
          <a:p>
            <a:pPr lvl="0"/>
            <a:endParaRPr lang="en-GB" dirty="0"/>
          </a:p>
        </p:txBody>
      </p:sp>
      <p:sp>
        <p:nvSpPr>
          <p:cNvPr id="15" name="Text Placeholder 14">
            <a:extLst>
              <a:ext uri="{FF2B5EF4-FFF2-40B4-BE49-F238E27FC236}">
                <a16:creationId xmlns:a16="http://schemas.microsoft.com/office/drawing/2014/main" id="{7A2FE8F4-0B2F-4B6E-B4B0-927F13D7F719}"/>
              </a:ext>
            </a:extLst>
          </p:cNvPr>
          <p:cNvSpPr>
            <a:spLocks noGrp="1"/>
          </p:cNvSpPr>
          <p:nvPr>
            <p:ph type="body" sz="quarter" idx="13"/>
          </p:nvPr>
        </p:nvSpPr>
        <p:spPr>
          <a:xfrm>
            <a:off x="447675" y="5589588"/>
            <a:ext cx="8074025" cy="604837"/>
          </a:xfrm>
        </p:spPr>
        <p:txBody>
          <a:bodyPr>
            <a:normAutofit/>
          </a:bodyPr>
          <a:lstStyle>
            <a:lvl1pPr marL="0" indent="0" algn="ctr">
              <a:buNone/>
              <a:defRPr sz="1400" baseline="0">
                <a:latin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13453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21/07/2021</a:t>
            </a:fld>
            <a:endParaRPr lang="en-GB"/>
          </a:p>
        </p:txBody>
      </p:sp>
      <p:sp>
        <p:nvSpPr>
          <p:cNvPr id="5" name="Footer Placeholder 4">
            <a:extLst>
              <a:ext uri="{FF2B5EF4-FFF2-40B4-BE49-F238E27FC236}">
                <a16:creationId xmlns:a16="http://schemas.microsoft.com/office/drawing/2014/main" id="{F678A98B-0E09-4612-9346-46C6FC3C697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C23F55A-8CF0-4C9C-A0A6-604CE946188C}"/>
              </a:ext>
            </a:extLst>
          </p:cNvPr>
          <p:cNvSpPr>
            <a:spLocks noGrp="1"/>
          </p:cNvSpPr>
          <p:nvPr>
            <p:ph type="sldNum" sz="quarter" idx="12"/>
          </p:nvPr>
        </p:nvSpPr>
        <p:spPr>
          <a:xfrm>
            <a:off x="7086600" y="6588125"/>
            <a:ext cx="2057400" cy="285810"/>
          </a:xfrm>
          <a:prstGeom prst="rect">
            <a:avLst/>
          </a:prstGeom>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3656387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21/07/2021</a:t>
            </a:fld>
            <a:endParaRPr lang="en-GB"/>
          </a:p>
        </p:txBody>
      </p:sp>
      <p:sp>
        <p:nvSpPr>
          <p:cNvPr id="5" name="Footer Placeholder 4">
            <a:extLst>
              <a:ext uri="{FF2B5EF4-FFF2-40B4-BE49-F238E27FC236}">
                <a16:creationId xmlns:a16="http://schemas.microsoft.com/office/drawing/2014/main" id="{B041ED0F-3F4F-4191-95D9-03287ACFF4E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CA3C550-FDA0-40D4-90E1-A3D5C9AB77DC}"/>
              </a:ext>
            </a:extLst>
          </p:cNvPr>
          <p:cNvSpPr>
            <a:spLocks noGrp="1"/>
          </p:cNvSpPr>
          <p:nvPr>
            <p:ph type="sldNum" sz="quarter" idx="12"/>
          </p:nvPr>
        </p:nvSpPr>
        <p:spPr>
          <a:xfrm>
            <a:off x="7086600" y="6588125"/>
            <a:ext cx="2057400" cy="285810"/>
          </a:xfrm>
          <a:prstGeom prst="rect">
            <a:avLst/>
          </a:prstGeom>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cs typeface="Verdana" charset="0"/>
              </a:rPr>
              <a:pPr/>
              <a:t>‹#›</a:t>
            </a:fld>
            <a:r>
              <a:rPr lang="es-ES" sz="1200" b="1" dirty="0">
                <a:solidFill>
                  <a:srgbClr val="FFFFFF"/>
                </a:solidFill>
                <a:latin typeface="Verdana" charset="0"/>
              </a:rPr>
              <a:t> -</a:t>
            </a:r>
          </a:p>
        </p:txBody>
      </p:sp>
    </p:spTree>
    <p:extLst>
      <p:ext uri="{BB962C8B-B14F-4D97-AF65-F5344CB8AC3E}">
        <p14:creationId xmlns:p14="http://schemas.microsoft.com/office/powerpoint/2010/main" val="268035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21/07/2021</a:t>
            </a:fld>
            <a:endParaRPr lang="en-GB"/>
          </a:p>
        </p:txBody>
      </p:sp>
      <p:sp>
        <p:nvSpPr>
          <p:cNvPr id="5" name="Footer Placeholder 4">
            <a:extLst>
              <a:ext uri="{FF2B5EF4-FFF2-40B4-BE49-F238E27FC236}">
                <a16:creationId xmlns:a16="http://schemas.microsoft.com/office/drawing/2014/main" id="{8A268102-AF15-496D-8BA6-68A51B18504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36EC1A9-0935-48AF-98AC-717D1CEB4CF4}"/>
              </a:ext>
            </a:extLst>
          </p:cNvPr>
          <p:cNvSpPr>
            <a:spLocks noGrp="1"/>
          </p:cNvSpPr>
          <p:nvPr>
            <p:ph type="sldNum" sz="quarter" idx="12"/>
          </p:nvPr>
        </p:nvSpPr>
        <p:spPr>
          <a:xfrm>
            <a:off x="7086600" y="6588125"/>
            <a:ext cx="2057400" cy="285810"/>
          </a:xfrm>
          <a:prstGeom prst="rect">
            <a:avLst/>
          </a:prstGeom>
        </p:spPr>
        <p:txBody>
          <a:bodyPr/>
          <a:lstStyle>
            <a:lvl1pPr>
              <a:defRPr/>
            </a:lvl1pPr>
          </a:lstStyle>
          <a:p>
            <a:fld id="{A4A5ECFF-5C9A-42B4-A985-E4790B0921A2}" type="slidenum">
              <a:rPr lang="en-GB" altLang="en-US"/>
              <a:pPr/>
              <a:t>‹#›</a:t>
            </a:fld>
            <a:endParaRPr lang="en-GB" altLang="en-US" dirty="0"/>
          </a:p>
        </p:txBody>
      </p:sp>
    </p:spTree>
    <p:extLst>
      <p:ext uri="{BB962C8B-B14F-4D97-AF65-F5344CB8AC3E}">
        <p14:creationId xmlns:p14="http://schemas.microsoft.com/office/powerpoint/2010/main" val="156882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8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D344A87-61DB-4835-BEB0-346EDFB422AE}"/>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11730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68F01E-E28F-48CF-A919-4F87EC7314AB}"/>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a:extLst>
              <a:ext uri="{FF2B5EF4-FFF2-40B4-BE49-F238E27FC236}">
                <a16:creationId xmlns:a16="http://schemas.microsoft.com/office/drawing/2014/main" id="{38142138-4AA3-4144-B07B-05168E07F5FA}"/>
              </a:ext>
            </a:extLst>
          </p:cNvPr>
          <p:cNvSpPr>
            <a:spLocks noGrp="1"/>
          </p:cNvSpPr>
          <p:nvPr>
            <p:ph type="sldNum" sz="quarter" idx="12"/>
          </p:nvPr>
        </p:nvSpPr>
        <p:spPr>
          <a:xfrm>
            <a:off x="7086600" y="6588125"/>
            <a:ext cx="2057400" cy="285810"/>
          </a:xfrm>
          <a:prstGeom prst="rect">
            <a:avLst/>
          </a:prstGeom>
        </p:spPr>
        <p:txBody>
          <a:bodyPr/>
          <a:lstStyle>
            <a:lvl1pPr>
              <a:defRPr sz="900" baseline="0">
                <a:latin typeface="Verdana" panose="020B0604030504040204" pitchFamily="34" charset="0"/>
              </a:defRPr>
            </a:lvl1pPr>
          </a:lstStyle>
          <a:p>
            <a:fld id="{49C04F3A-82BD-4011-AADB-1F79FD7DF4BC}" type="slidenum">
              <a:rPr lang="en-GB" smtClean="0"/>
              <a:pPr/>
              <a:t>‹#›</a:t>
            </a:fld>
            <a:endParaRPr lang="en-GB" dirty="0"/>
          </a:p>
        </p:txBody>
      </p:sp>
      <p:sp>
        <p:nvSpPr>
          <p:cNvPr id="11" name="Rectangle 11">
            <a:extLst>
              <a:ext uri="{FF2B5EF4-FFF2-40B4-BE49-F238E27FC236}">
                <a16:creationId xmlns:a16="http://schemas.microsoft.com/office/drawing/2014/main" id="{4E9086BA-5439-49E6-9E91-FC32A560FF1E}"/>
              </a:ext>
            </a:extLst>
          </p:cNvPr>
          <p:cNvSpPr>
            <a:spLocks noChangeArrowheads="1"/>
          </p:cNvSpPr>
          <p:nvPr userDrawn="1"/>
        </p:nvSpPr>
        <p:spPr bwMode="auto">
          <a:xfrm>
            <a:off x="0" y="6622629"/>
            <a:ext cx="39604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ES" altLang="en-US" sz="900" b="1" baseline="0" dirty="0">
                <a:solidFill>
                  <a:srgbClr val="FFFFFF"/>
                </a:solidFill>
                <a:latin typeface="Verdana" panose="020B0604030504040204" pitchFamily="34" charset="0"/>
              </a:rPr>
              <a:t>www.coe.int/cybercrime</a:t>
            </a:r>
            <a:r>
              <a:rPr lang="en-US" altLang="en-US" sz="900" b="1" baseline="0" dirty="0">
                <a:solidFill>
                  <a:srgbClr val="FFFFFF"/>
                </a:solidFill>
                <a:latin typeface="Verdana" panose="020B0604030504040204" pitchFamily="34" charset="0"/>
              </a:rPr>
              <a:t>			</a:t>
            </a:r>
          </a:p>
        </p:txBody>
      </p:sp>
      <p:sp>
        <p:nvSpPr>
          <p:cNvPr id="15" name="Text Placeholder 11">
            <a:extLst>
              <a:ext uri="{FF2B5EF4-FFF2-40B4-BE49-F238E27FC236}">
                <a16:creationId xmlns:a16="http://schemas.microsoft.com/office/drawing/2014/main" id="{65D2B4B2-A487-46F2-91AA-C4BF2735A54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047415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562" y="4106085"/>
            <a:ext cx="7886700" cy="1500187"/>
          </a:xfrm>
          <a:prstGeom prst="rect">
            <a:avLst/>
          </a:prstGeom>
        </p:spPr>
        <p:txBody>
          <a:bodyPr anchor="t" anchorCtr="0"/>
          <a:lstStyle>
            <a:lvl1pPr>
              <a:defRPr sz="4000" b="1" i="0" cap="all" baseline="0">
                <a:latin typeface="Calibri (heading)"/>
              </a:defRPr>
            </a:lvl1pPr>
          </a:lstStyle>
          <a:p>
            <a:r>
              <a:rPr lang="en-US" dirty="0"/>
              <a:t>Click to edit Master title style</a:t>
            </a:r>
          </a:p>
        </p:txBody>
      </p:sp>
      <p:sp>
        <p:nvSpPr>
          <p:cNvPr id="3" name="Text Placeholder 2"/>
          <p:cNvSpPr>
            <a:spLocks noGrp="1"/>
          </p:cNvSpPr>
          <p:nvPr>
            <p:ph type="body" idx="1"/>
          </p:nvPr>
        </p:nvSpPr>
        <p:spPr>
          <a:xfrm>
            <a:off x="550562" y="3666226"/>
            <a:ext cx="7886700" cy="439859"/>
          </a:xfrm>
        </p:spPr>
        <p:txBody>
          <a:bodyPr>
            <a:normAutofit/>
          </a:bodyPr>
          <a:lstStyle>
            <a:lvl1pPr marL="0" indent="0">
              <a:buNone/>
              <a:defRPr sz="2000" baseline="0">
                <a:solidFill>
                  <a:schemeClr val="tx1">
                    <a:lumMod val="50000"/>
                    <a:lumOff val="50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20A8AF00-8302-4EB6-B590-39BD369534E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id="{D233DBE3-4DCE-45EA-88E9-4DFE54A70D1C}"/>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952001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9F79EE9D-52D5-4B6B-99C5-F7B7EF500FF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id="{CCA4FC42-7865-44A1-A558-6DAB208B7BBA}"/>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05584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617213"/>
            <a:ext cx="3868340"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617213"/>
            <a:ext cx="3887391"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D8D75C77-33AE-4D9D-81BB-E8443987728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3" name="Text Placeholder 11">
            <a:extLst>
              <a:ext uri="{FF2B5EF4-FFF2-40B4-BE49-F238E27FC236}">
                <a16:creationId xmlns:a16="http://schemas.microsoft.com/office/drawing/2014/main" id="{E8360835-D07D-47DB-8A8D-6D70C8BFA691}"/>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9336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3D9741-60F0-480D-8B47-D9BDE25B27A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9" name="Text Placeholder 11">
            <a:extLst>
              <a:ext uri="{FF2B5EF4-FFF2-40B4-BE49-F238E27FC236}">
                <a16:creationId xmlns:a16="http://schemas.microsoft.com/office/drawing/2014/main" id="{A0DF66FC-D0BD-42D5-88C2-0C899A2415A4}"/>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945462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1" name="Picture 2" descr="Asking questions | TeachingEnglish | British Council | BBC">
            <a:extLst>
              <a:ext uri="{FF2B5EF4-FFF2-40B4-BE49-F238E27FC236}">
                <a16:creationId xmlns:a16="http://schemas.microsoft.com/office/drawing/2014/main" id="{4847C7E7-B06A-4BDA-9B87-24735A9E21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0" y="2225616"/>
            <a:ext cx="4572000" cy="279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34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319841"/>
            <a:ext cx="1971675" cy="4857122"/>
          </a:xfrm>
          <a:prstGeom prst="rect">
            <a:avLst/>
          </a:prstGeom>
        </p:spPr>
        <p:txBody>
          <a:bodyPr vert="eaVert"/>
          <a:lstStyle>
            <a:lvl1pPr>
              <a:defRPr baseline="0">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319841"/>
            <a:ext cx="5800725" cy="4857121"/>
          </a:xfrm>
        </p:spPr>
        <p:txBody>
          <a:bodyPr vert="eaVert"/>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9F9D650-1009-46ED-8222-4EE43ED1429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11">
            <a:extLst>
              <a:ext uri="{FF2B5EF4-FFF2-40B4-BE49-F238E27FC236}">
                <a16:creationId xmlns:a16="http://schemas.microsoft.com/office/drawing/2014/main" id="{5C16D1AC-E422-4575-9A0B-452840BC04C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4272525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9BE315B-93AB-4182-A682-D2D6C37D4D23}"/>
              </a:ext>
            </a:extLst>
          </p:cNvPr>
          <p:cNvSpPr/>
          <p:nvPr userDrawn="1"/>
        </p:nvSpPr>
        <p:spPr>
          <a:xfrm>
            <a:off x="0" y="-26988"/>
            <a:ext cx="9144000"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8" name="Picture 4">
            <a:extLst>
              <a:ext uri="{FF2B5EF4-FFF2-40B4-BE49-F238E27FC236}">
                <a16:creationId xmlns:a16="http://schemas.microsoft.com/office/drawing/2014/main" id="{4840FB52-8F74-4C62-BC14-146E3735258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99" y="-22225"/>
            <a:ext cx="1322388" cy="107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AD8571B3-F2B3-4C41-8AB6-8D4158A1697F}"/>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GB" dirty="0"/>
          </a:p>
        </p:txBody>
      </p:sp>
      <p:sp>
        <p:nvSpPr>
          <p:cNvPr id="11" name="Rectangle 11">
            <a:extLst>
              <a:ext uri="{FF2B5EF4-FFF2-40B4-BE49-F238E27FC236}">
                <a16:creationId xmlns:a16="http://schemas.microsoft.com/office/drawing/2014/main" id="{C0713AAC-84AF-4971-8FCB-8CABFE853DD0}"/>
              </a:ext>
            </a:extLst>
          </p:cNvPr>
          <p:cNvSpPr>
            <a:spLocks noChangeArrowheads="1"/>
          </p:cNvSpPr>
          <p:nvPr userDrawn="1"/>
        </p:nvSpPr>
        <p:spPr bwMode="auto">
          <a:xfrm>
            <a:off x="-60382" y="6596936"/>
            <a:ext cx="32176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ES" altLang="en-US" sz="900" b="1" i="0" baseline="0" dirty="0">
                <a:solidFill>
                  <a:srgbClr val="FFFFFF"/>
                </a:solidFill>
                <a:latin typeface="Verdana" panose="020B0604030504040204" pitchFamily="34" charset="0"/>
              </a:rPr>
              <a:t>www.coe.int/cybercrime</a:t>
            </a:r>
            <a:r>
              <a:rPr lang="en-US" altLang="en-US" sz="900" b="1" i="0" baseline="0" dirty="0">
                <a:solidFill>
                  <a:srgbClr val="FFFFFF"/>
                </a:solidFill>
                <a:latin typeface="Verdana" panose="020B0604030504040204" pitchFamily="34" charset="0"/>
              </a:rPr>
              <a:t>			</a:t>
            </a:r>
          </a:p>
        </p:txBody>
      </p:sp>
      <p:sp>
        <p:nvSpPr>
          <p:cNvPr id="14" name="Slide Number Placeholder 4">
            <a:extLst>
              <a:ext uri="{FF2B5EF4-FFF2-40B4-BE49-F238E27FC236}">
                <a16:creationId xmlns:a16="http://schemas.microsoft.com/office/drawing/2014/main" id="{307588A1-E747-44DA-B866-F09C9C76894B}"/>
              </a:ext>
            </a:extLst>
          </p:cNvPr>
          <p:cNvSpPr txBox="1">
            <a:spLocks/>
          </p:cNvSpPr>
          <p:nvPr userDrawn="1"/>
        </p:nvSpPr>
        <p:spPr>
          <a:xfrm>
            <a:off x="7086600" y="6588125"/>
            <a:ext cx="2057400" cy="28581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9C04F3A-82BD-4011-AADB-1F79FD7DF4BC}" type="slidenum">
              <a:rPr lang="en-GB" sz="900" b="1" smtClean="0">
                <a:solidFill>
                  <a:schemeClr val="bg1"/>
                </a:solidFill>
                <a:latin typeface="Verdana" panose="020B0604030504040204" pitchFamily="34" charset="0"/>
                <a:ea typeface="Verdana" panose="020B0604030504040204" pitchFamily="34" charset="0"/>
              </a:rPr>
              <a:pPr algn="r"/>
              <a:t>‹#›</a:t>
            </a:fld>
            <a:endParaRPr lang="es-ES" sz="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9540493"/>
      </p:ext>
    </p:extLst>
  </p:cSld>
  <p:clrMap bg1="lt1" tx1="dk1" bg2="lt2" tx2="dk2" accent1="accent1" accent2="accent2" accent3="accent3" accent4="accent4" accent5="accent5" accent6="accent6" hlink="hlink" folHlink="folHlink"/>
  <p:sldLayoutIdLst>
    <p:sldLayoutId id="2147483676" r:id="rId1"/>
    <p:sldLayoutId id="2147483662" r:id="rId2"/>
    <p:sldLayoutId id="2147483672" r:id="rId3"/>
    <p:sldLayoutId id="2147483663" r:id="rId4"/>
    <p:sldLayoutId id="2147483664" r:id="rId5"/>
    <p:sldLayoutId id="2147483665" r:id="rId6"/>
    <p:sldLayoutId id="2147483666" r:id="rId7"/>
    <p:sldLayoutId id="2147483677" r:id="rId8"/>
    <p:sldLayoutId id="2147483671" r:id="rId9"/>
    <p:sldLayoutId id="2147483678" r:id="rId10"/>
    <p:sldLayoutId id="2147483679" r:id="rId11"/>
    <p:sldLayoutId id="2147483680" r:id="rId12"/>
    <p:sldLayoutId id="214748368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7.png"/><Relationship Id="rId7" Type="http://schemas.openxmlformats.org/officeDocument/2006/relationships/image" Target="../media/image169.png"/><Relationship Id="rId2" Type="http://schemas.openxmlformats.org/officeDocument/2006/relationships/notesSlide" Target="../notesSlides/notesSlide96.xml"/><Relationship Id="rId1" Type="http://schemas.openxmlformats.org/officeDocument/2006/relationships/slideLayout" Target="../slideLayouts/slideLayout13.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8.png"/><Relationship Id="rId9" Type="http://schemas.openxmlformats.org/officeDocument/2006/relationships/image" Target="../media/image17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73.gif"/><Relationship Id="rId7" Type="http://schemas.openxmlformats.org/officeDocument/2006/relationships/image" Target="../media/image177.png"/><Relationship Id="rId2" Type="http://schemas.openxmlformats.org/officeDocument/2006/relationships/notesSlide" Target="../notesSlides/notesSlide100.xml"/><Relationship Id="rId1" Type="http://schemas.openxmlformats.org/officeDocument/2006/relationships/slideLayout" Target="../slideLayouts/slideLayout13.xm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image" Target="../media/image174.png"/></Relationships>
</file>

<file path=ppt/slides/_rels/slide10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1.xml"/><Relationship Id="rId1" Type="http://schemas.openxmlformats.org/officeDocument/2006/relationships/slideLayout" Target="../slideLayouts/slideLayout13.xml"/><Relationship Id="rId4" Type="http://schemas.openxmlformats.org/officeDocument/2006/relationships/image" Target="../media/image179.png"/></Relationships>
</file>

<file path=ppt/slides/_rels/slide108.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102.xml"/><Relationship Id="rId1" Type="http://schemas.openxmlformats.org/officeDocument/2006/relationships/slideLayout" Target="../slideLayouts/slideLayout13.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0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3.xml"/><Relationship Id="rId1" Type="http://schemas.openxmlformats.org/officeDocument/2006/relationships/slideLayout" Target="../slideLayouts/slideLayout13.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05.xml"/><Relationship Id="rId1" Type="http://schemas.openxmlformats.org/officeDocument/2006/relationships/slideLayout" Target="../slideLayouts/slideLayout13.xml"/><Relationship Id="rId4" Type="http://schemas.openxmlformats.org/officeDocument/2006/relationships/image" Target="../media/image189.png"/></Relationships>
</file>

<file path=ppt/slides/_rels/slide11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6.xml"/><Relationship Id="rId1" Type="http://schemas.openxmlformats.org/officeDocument/2006/relationships/slideLayout" Target="../slideLayouts/slideLayout13.xml"/><Relationship Id="rId5" Type="http://schemas.openxmlformats.org/officeDocument/2006/relationships/image" Target="../media/image192.png"/><Relationship Id="rId4" Type="http://schemas.openxmlformats.org/officeDocument/2006/relationships/image" Target="../media/image191.png"/></Relationships>
</file>

<file path=ppt/slides/_rels/slide113.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107.xml"/><Relationship Id="rId1" Type="http://schemas.openxmlformats.org/officeDocument/2006/relationships/slideLayout" Target="../slideLayouts/slideLayout13.xml"/><Relationship Id="rId6" Type="http://schemas.openxmlformats.org/officeDocument/2006/relationships/image" Target="../media/image196.png"/><Relationship Id="rId11" Type="http://schemas.openxmlformats.org/officeDocument/2006/relationships/image" Target="../media/image201.pn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png"/></Relationships>
</file>

<file path=ppt/slides/_rels/slide11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jpeg"/><Relationship Id="rId7" Type="http://schemas.openxmlformats.org/officeDocument/2006/relationships/image" Target="../media/image207.png"/><Relationship Id="rId2" Type="http://schemas.openxmlformats.org/officeDocument/2006/relationships/notesSlide" Target="../notesSlides/notesSlide109.xml"/><Relationship Id="rId1" Type="http://schemas.openxmlformats.org/officeDocument/2006/relationships/slideLayout" Target="../slideLayouts/slideLayout13.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jpeg"/><Relationship Id="rId9" Type="http://schemas.openxmlformats.org/officeDocument/2006/relationships/image" Target="../media/image20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tiff"/><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png"/><Relationship Id="rId7"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ebm"/><Relationship Id="rId1" Type="http://schemas.microsoft.com/office/2007/relationships/media" Target="../media/media1.webm"/><Relationship Id="rId5" Type="http://schemas.openxmlformats.org/officeDocument/2006/relationships/image" Target="../media/image84.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5.tif"/><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tif"/><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93.jpe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www.coe.int/"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hyperlink" Target="https://aws.amazon.com/es/route53/what-is-dn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101.jpeg"/></Relationships>
</file>

<file path=ppt/slides/_rels/slide58.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 Id="rId9"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1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116.png"/><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2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jpeg"/></Relationships>
</file>

<file path=ppt/slides/_rels/slide73.xml.rels><?xml version="1.0" encoding="UTF-8" standalone="yes"?>
<Relationships xmlns="http://schemas.openxmlformats.org/package/2006/relationships"><Relationship Id="rId3" Type="http://schemas.openxmlformats.org/officeDocument/2006/relationships/hyperlink" Target="http://www.coe.int/"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hyperlink" Target="http://www.nombresitio.com/" TargetMode="External"/><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hyperlink" Target="http://www.nombresitio.com/about.html"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34.png"/></Relationships>
</file>

<file path=ppt/slides/_rels/slide7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138.png"/></Relationships>
</file>

<file path=ppt/slides/_rels/slide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8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5.xml"/><Relationship Id="rId1" Type="http://schemas.openxmlformats.org/officeDocument/2006/relationships/slideLayout" Target="../slideLayouts/slideLayout13.xml"/><Relationship Id="rId5" Type="http://schemas.openxmlformats.org/officeDocument/2006/relationships/image" Target="../media/image149.jpeg"/><Relationship Id="rId4" Type="http://schemas.openxmlformats.org/officeDocument/2006/relationships/image" Target="../media/image148.jpeg"/></Relationships>
</file>

<file path=ppt/slides/_rels/slide9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7.xml"/><Relationship Id="rId1" Type="http://schemas.openxmlformats.org/officeDocument/2006/relationships/slideLayout" Target="../slideLayouts/slideLayout13.xml"/><Relationship Id="rId5" Type="http://schemas.openxmlformats.org/officeDocument/2006/relationships/image" Target="../media/image152.png"/><Relationship Id="rId4" Type="http://schemas.openxmlformats.org/officeDocument/2006/relationships/image" Target="../media/image151.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154.png"/></Relationships>
</file>

<file path=ppt/slides/_rels/slide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0.xml"/><Relationship Id="rId1" Type="http://schemas.openxmlformats.org/officeDocument/2006/relationships/slideLayout" Target="../slideLayouts/slideLayout13.xml"/><Relationship Id="rId4" Type="http://schemas.openxmlformats.org/officeDocument/2006/relationships/image" Target="../media/image156.png"/></Relationships>
</file>

<file path=ppt/slides/_rels/slide9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9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4.xml"/><Relationship Id="rId1" Type="http://schemas.openxmlformats.org/officeDocument/2006/relationships/slideLayout" Target="../slideLayouts/slideLayout13.xml"/><Relationship Id="rId5" Type="http://schemas.openxmlformats.org/officeDocument/2006/relationships/image" Target="../media/image165.png"/><Relationship Id="rId4" Type="http://schemas.openxmlformats.org/officeDocument/2006/relationships/image" Target="../media/image1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pic>
        <p:nvPicPr>
          <p:cNvPr id="2054" name="Picture 8">
            <a:extLst>
              <a:ext uri="{FF2B5EF4-FFF2-40B4-BE49-F238E27FC236}">
                <a16:creationId xmlns:a16="http://schemas.microsoft.com/office/drawing/2014/main" id="{B2A2B581-F8BC-48D4-AF7E-AAF0CE808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2">
            <a:extLst>
              <a:ext uri="{FF2B5EF4-FFF2-40B4-BE49-F238E27FC236}">
                <a16:creationId xmlns:a16="http://schemas.microsoft.com/office/drawing/2014/main" id="{D192EA30-54CE-4062-B518-E86D1D7BEC69}"/>
              </a:ext>
            </a:extLst>
          </p:cNvPr>
          <p:cNvSpPr>
            <a:spLocks noChangeArrowheads="1"/>
          </p:cNvSpPr>
          <p:nvPr/>
        </p:nvSpPr>
        <p:spPr bwMode="auto">
          <a:xfrm>
            <a:off x="290513" y="2352650"/>
            <a:ext cx="8599487"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ES" altLang="en-US" sz="3600" b="1" dirty="0">
                <a:latin typeface="+mn-lt"/>
              </a:rPr>
              <a:t>Sesión 1.4</a:t>
            </a:r>
          </a:p>
          <a:p>
            <a:pPr algn="ctr" eaLnBrk="1" hangingPunct="1">
              <a:spcBef>
                <a:spcPct val="0"/>
              </a:spcBef>
              <a:buFontTx/>
              <a:buNone/>
            </a:pPr>
            <a:r>
              <a:rPr lang="es-ES" altLang="en-US" sz="3600" b="1" dirty="0">
                <a:latin typeface="+mn-lt"/>
              </a:rPr>
              <a:t>Conceptos básicos sobre ordenadores e Internet</a:t>
            </a:r>
          </a:p>
          <a:p>
            <a:pPr algn="ctr" eaLnBrk="1" hangingPunct="1">
              <a:spcBef>
                <a:spcPct val="0"/>
              </a:spcBef>
              <a:buFontTx/>
              <a:buNone/>
            </a:pPr>
            <a:endParaRPr lang="es-ES" altLang="en-US" sz="1200" b="1" dirty="0">
              <a:latin typeface="+mn-lt"/>
            </a:endParaRPr>
          </a:p>
          <a:p>
            <a:pPr algn="ctr" eaLnBrk="1" hangingPunct="1">
              <a:spcBef>
                <a:spcPct val="0"/>
              </a:spcBef>
              <a:buFontTx/>
              <a:buNone/>
            </a:pPr>
            <a:endParaRPr lang="es-ES" altLang="en-US" sz="1200" b="1" dirty="0">
              <a:latin typeface="+mn-lt"/>
            </a:endParaRPr>
          </a:p>
          <a:p>
            <a:pPr algn="ctr" eaLnBrk="1" hangingPunct="1">
              <a:spcBef>
                <a:spcPct val="0"/>
              </a:spcBef>
              <a:buFontTx/>
              <a:buNone/>
            </a:pPr>
            <a:endParaRPr lang="es-ES" altLang="en-US" sz="1200" b="1" dirty="0">
              <a:latin typeface="+mn-lt"/>
            </a:endParaRPr>
          </a:p>
          <a:p>
            <a:pPr algn="ctr" eaLnBrk="1" hangingPunct="1">
              <a:spcBef>
                <a:spcPct val="0"/>
              </a:spcBef>
              <a:buFontTx/>
              <a:buNone/>
            </a:pPr>
            <a:endParaRPr lang="es-ES" altLang="en-US" sz="1600" b="1" dirty="0">
              <a:latin typeface="+mn-lt"/>
            </a:endParaRPr>
          </a:p>
          <a:p>
            <a:pPr algn="ctr" eaLnBrk="1" hangingPunct="1">
              <a:spcBef>
                <a:spcPct val="0"/>
              </a:spcBef>
              <a:buFontTx/>
              <a:buNone/>
            </a:pPr>
            <a:r>
              <a:rPr lang="es-ES" altLang="en-US" sz="1800" b="1" dirty="0">
                <a:latin typeface="+mn-lt"/>
              </a:rPr>
              <a:t>Xxxxx XXXXXXXX</a:t>
            </a:r>
          </a:p>
          <a:p>
            <a:pPr algn="ctr" eaLnBrk="1" hangingPunct="1">
              <a:spcBef>
                <a:spcPct val="0"/>
              </a:spcBef>
              <a:buFontTx/>
              <a:buNone/>
            </a:pPr>
            <a:endParaRPr lang="es-ES" altLang="en-US" sz="600" dirty="0">
              <a:latin typeface="+mn-lt"/>
            </a:endParaRPr>
          </a:p>
          <a:p>
            <a:pPr algn="ctr" eaLnBrk="1" hangingPunct="1">
              <a:spcBef>
                <a:spcPct val="0"/>
              </a:spcBef>
              <a:buFontTx/>
              <a:buNone/>
            </a:pPr>
            <a:r>
              <a:rPr lang="es-ES" altLang="en-US" sz="1400" i="1" dirty="0">
                <a:latin typeface="+mn-lt"/>
              </a:rPr>
              <a:t>Consejo de Europa</a:t>
            </a:r>
          </a:p>
          <a:p>
            <a:pPr algn="ctr" eaLnBrk="1" hangingPunct="1">
              <a:spcBef>
                <a:spcPct val="0"/>
              </a:spcBef>
              <a:buFontTx/>
              <a:buNone/>
            </a:pPr>
            <a:endParaRPr lang="es-ES" altLang="en-US" sz="1400" b="1" dirty="0">
              <a:solidFill>
                <a:srgbClr val="2F618F"/>
              </a:solidFill>
              <a:latin typeface="+mn-lt"/>
            </a:endParaRPr>
          </a:p>
          <a:p>
            <a:pPr algn="ctr" eaLnBrk="1" hangingPunct="1">
              <a:spcBef>
                <a:spcPct val="0"/>
              </a:spcBef>
              <a:buFontTx/>
              <a:buNone/>
            </a:pPr>
            <a:r>
              <a:rPr lang="es-ES" altLang="en-US" sz="1200" b="1" dirty="0">
                <a:solidFill>
                  <a:srgbClr val="2F618F"/>
                </a:solidFill>
                <a:latin typeface="+mn-lt"/>
              </a:rPr>
              <a:t>correo electrónico</a:t>
            </a:r>
          </a:p>
          <a:p>
            <a:pPr algn="ctr" eaLnBrk="1" hangingPunct="1">
              <a:spcBef>
                <a:spcPct val="0"/>
              </a:spcBef>
              <a:buFontTx/>
              <a:buNone/>
            </a:pPr>
            <a:endParaRPr lang="es-ES" altLang="en-US" sz="1600" b="1" dirty="0">
              <a:latin typeface="+mn-lt"/>
            </a:endParaRPr>
          </a:p>
          <a:p>
            <a:pPr algn="ctr" eaLnBrk="1" hangingPunct="1">
              <a:spcBef>
                <a:spcPct val="0"/>
              </a:spcBef>
              <a:buFontTx/>
              <a:buNone/>
            </a:pPr>
            <a:endParaRPr lang="es-ES" altLang="en-US" sz="1600" b="1" dirty="0">
              <a:latin typeface="+mn-lt"/>
            </a:endParaRPr>
          </a:p>
          <a:p>
            <a:pPr algn="ctr" eaLnBrk="1" hangingPunct="1">
              <a:spcBef>
                <a:spcPct val="0"/>
              </a:spcBef>
              <a:buFontTx/>
              <a:buNone/>
            </a:pPr>
            <a:endParaRPr lang="es-ES" altLang="en-US" sz="1400" b="1" dirty="0">
              <a:latin typeface="+mn-lt"/>
            </a:endParaRPr>
          </a:p>
          <a:p>
            <a:pPr algn="ctr" eaLnBrk="1" hangingPunct="1">
              <a:spcBef>
                <a:spcPct val="0"/>
              </a:spcBef>
              <a:buFontTx/>
              <a:buNone/>
            </a:pPr>
            <a:r>
              <a:rPr lang="es-ES" altLang="en-US" sz="1600" b="1" dirty="0">
                <a:latin typeface="+mn-lt"/>
              </a:rPr>
              <a:t>DD Mes AAAA</a:t>
            </a:r>
          </a:p>
        </p:txBody>
      </p:sp>
      <p:sp>
        <p:nvSpPr>
          <p:cNvPr id="10" name="Rectangle 2">
            <a:extLst>
              <a:ext uri="{FF2B5EF4-FFF2-40B4-BE49-F238E27FC236}">
                <a16:creationId xmlns:a16="http://schemas.microsoft.com/office/drawing/2014/main" id="{DF1503B2-B0B3-4330-9439-3D5954CA1625}"/>
              </a:ext>
            </a:extLst>
          </p:cNvPr>
          <p:cNvSpPr>
            <a:spLocks noChangeArrowheads="1"/>
          </p:cNvSpPr>
          <p:nvPr/>
        </p:nvSpPr>
        <p:spPr bwMode="auto">
          <a:xfrm>
            <a:off x="365125" y="1177588"/>
            <a:ext cx="8599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ES" altLang="en-US" sz="1600" b="1" dirty="0">
                <a:latin typeface="+mn-lt"/>
              </a:rPr>
              <a:t>Curso introductorio de formación judicial sobre ciberdelincuencia y pruebas electrónicas</a:t>
            </a:r>
            <a:endParaRPr lang="es-ES" altLang="en-US" sz="1600" i="1"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Carcasa/alojamiento</a:t>
            </a:r>
            <a:endParaRPr lang="es-ES" sz="2000" dirty="0">
              <a:solidFill>
                <a:schemeClr val="bg1"/>
              </a:solidFill>
              <a:latin typeface="Verdana" charset="0"/>
              <a:cs typeface="Verdana" charset="0"/>
            </a:endParaRPr>
          </a:p>
        </p:txBody>
      </p:sp>
      <p:sp>
        <p:nvSpPr>
          <p:cNvPr id="7" name="Rounded Rectangle 3">
            <a:extLst>
              <a:ext uri="{FF2B5EF4-FFF2-40B4-BE49-F238E27FC236}">
                <a16:creationId xmlns:a16="http://schemas.microsoft.com/office/drawing/2014/main" id="{F6ABBBDB-3207-47D2-ACBF-BAFAB05568E3}"/>
              </a:ext>
            </a:extLst>
          </p:cNvPr>
          <p:cNvSpPr/>
          <p:nvPr/>
        </p:nvSpPr>
        <p:spPr>
          <a:xfrm>
            <a:off x="6085638" y="4178104"/>
            <a:ext cx="2950411" cy="17711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Related image">
            <a:extLst>
              <a:ext uri="{FF2B5EF4-FFF2-40B4-BE49-F238E27FC236}">
                <a16:creationId xmlns:a16="http://schemas.microsoft.com/office/drawing/2014/main" id="{B979B053-7F1B-4C20-B9C3-D77C8B46A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382" y="1438742"/>
            <a:ext cx="2533090" cy="2428600"/>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pic>
        <p:nvPicPr>
          <p:cNvPr id="15" name="Picture 4" descr="Image result for mobile">
            <a:extLst>
              <a:ext uri="{FF2B5EF4-FFF2-40B4-BE49-F238E27FC236}">
                <a16:creationId xmlns:a16="http://schemas.microsoft.com/office/drawing/2014/main" id="{4120E0DD-5C93-4FE1-99A0-C02F294B2B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51" r="23696"/>
          <a:stretch/>
        </p:blipFill>
        <p:spPr bwMode="auto">
          <a:xfrm>
            <a:off x="6257106" y="4436165"/>
            <a:ext cx="799354" cy="1217215"/>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pic>
        <p:nvPicPr>
          <p:cNvPr id="16" name="Picture 6" descr="Image result for mobile">
            <a:extLst>
              <a:ext uri="{FF2B5EF4-FFF2-40B4-BE49-F238E27FC236}">
                <a16:creationId xmlns:a16="http://schemas.microsoft.com/office/drawing/2014/main" id="{7EF691F6-6322-4115-AB87-646C21A4B5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470" r="18528"/>
          <a:stretch/>
        </p:blipFill>
        <p:spPr bwMode="auto">
          <a:xfrm>
            <a:off x="7090359" y="4405568"/>
            <a:ext cx="720080" cy="1241478"/>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pic>
        <p:nvPicPr>
          <p:cNvPr id="17" name="Picture 8" descr="Image result for laptop">
            <a:extLst>
              <a:ext uri="{FF2B5EF4-FFF2-40B4-BE49-F238E27FC236}">
                <a16:creationId xmlns:a16="http://schemas.microsoft.com/office/drawing/2014/main" id="{D7276499-D673-40F7-937B-C34B8A50F8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8534" y="4465151"/>
            <a:ext cx="1282192" cy="1198933"/>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spTree>
    <p:extLst>
      <p:ext uri="{BB962C8B-B14F-4D97-AF65-F5344CB8AC3E}">
        <p14:creationId xmlns:p14="http://schemas.microsoft.com/office/powerpoint/2010/main" val="126151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VoIP - Voz sobre IP</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125141"/>
            <a:ext cx="8642350" cy="3455987"/>
          </a:xfrm>
        </p:spPr>
        <p:txBody>
          <a:bodyPr/>
          <a:lstStyle/>
          <a:p>
            <a:pPr marL="0" indent="0" algn="just">
              <a:buNone/>
            </a:pPr>
            <a:r>
              <a:rPr lang="es-ES"/>
              <a:t>Posibilidad de realizar llamadas telefónicas a través de Internet, probablemente cifradas</a:t>
            </a:r>
          </a:p>
          <a:p>
            <a:pPr algn="just"/>
            <a:r>
              <a:rPr lang="es-ES"/>
              <a:t>Crea un canal de comunicación en tiempo real, sin más coste que el del hardware</a:t>
            </a:r>
          </a:p>
          <a:p>
            <a:pPr algn="just"/>
            <a:r>
              <a:rPr lang="es-ES"/>
              <a:t>Concebido en 1973, se hizo realidad en 1996</a:t>
            </a:r>
          </a:p>
          <a:p>
            <a:pPr algn="just"/>
            <a:r>
              <a:rPr lang="es-ES"/>
              <a:t>Popular, especialmente donde la velocidad de Internet es buena</a:t>
            </a:r>
          </a:p>
        </p:txBody>
      </p:sp>
      <p:pic>
        <p:nvPicPr>
          <p:cNvPr id="8" name="Picture 2">
            <a:extLst>
              <a:ext uri="{FF2B5EF4-FFF2-40B4-BE49-F238E27FC236}">
                <a16:creationId xmlns:a16="http://schemas.microsoft.com/office/drawing/2014/main" id="{65835C29-AC2F-40BD-B505-57DFA0843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4581128"/>
            <a:ext cx="6667500" cy="18859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0662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VoIP - Voz sobre IP</a:t>
            </a:r>
            <a:endParaRPr lang="es-ES" sz="2000" dirty="0">
              <a:solidFill>
                <a:schemeClr val="bg1"/>
              </a:solidFill>
              <a:latin typeface="Verdana" charset="0"/>
              <a:cs typeface="Verdana" charset="0"/>
            </a:endParaRPr>
          </a:p>
        </p:txBody>
      </p:sp>
      <p:pic>
        <p:nvPicPr>
          <p:cNvPr id="5124" name="Picture 4" descr="upload.wikimedia.org/wikipedia/commons/thumb/2/...">
            <a:extLst>
              <a:ext uri="{FF2B5EF4-FFF2-40B4-BE49-F238E27FC236}">
                <a16:creationId xmlns:a16="http://schemas.microsoft.com/office/drawing/2014/main" id="{7E73D4B7-AB1B-42D7-84C5-748B32C50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98" y="1340768"/>
            <a:ext cx="1907704" cy="112408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E2F2C615-F89A-4169-90BB-06166F1A8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2081" y="1184417"/>
            <a:ext cx="1907704" cy="28428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essenger – Text and Video Chat for Free - Apps on Google Play">
            <a:extLst>
              <a:ext uri="{FF2B5EF4-FFF2-40B4-BE49-F238E27FC236}">
                <a16:creationId xmlns:a16="http://schemas.microsoft.com/office/drawing/2014/main" id="{1226D53A-6083-4570-9475-499B4ED8FC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194" y="2605844"/>
            <a:ext cx="1646312" cy="16463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WhatsApp - Wikipedia">
            <a:extLst>
              <a:ext uri="{FF2B5EF4-FFF2-40B4-BE49-F238E27FC236}">
                <a16:creationId xmlns:a16="http://schemas.microsoft.com/office/drawing/2014/main" id="{3D1197CC-4346-4842-9A5F-3C0ADFD96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294" y="4393144"/>
            <a:ext cx="1824112" cy="183174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BF0797DA-E6C7-4D84-A311-171E35EED7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0096" y="1536580"/>
            <a:ext cx="2843808" cy="103334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948F2E81-CBE5-475A-BE52-91C6AD5460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8606" y="2731733"/>
            <a:ext cx="3263197" cy="1794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B130AC-6F8D-4040-BEB9-16CD8704DEA6}"/>
              </a:ext>
            </a:extLst>
          </p:cNvPr>
          <p:cNvPicPr>
            <a:picLocks noChangeAspect="1"/>
          </p:cNvPicPr>
          <p:nvPr/>
        </p:nvPicPr>
        <p:blipFill>
          <a:blip r:embed="rId9"/>
          <a:stretch>
            <a:fillRect/>
          </a:stretch>
        </p:blipFill>
        <p:spPr>
          <a:xfrm>
            <a:off x="5993904" y="4095394"/>
            <a:ext cx="2983433" cy="2214918"/>
          </a:xfrm>
          <a:prstGeom prst="rect">
            <a:avLst/>
          </a:prstGeom>
          <a:ln>
            <a:solidFill>
              <a:schemeClr val="accent1"/>
            </a:solidFill>
          </a:ln>
        </p:spPr>
      </p:pic>
    </p:spTree>
    <p:extLst>
      <p:ext uri="{BB962C8B-B14F-4D97-AF65-F5344CB8AC3E}">
        <p14:creationId xmlns:p14="http://schemas.microsoft.com/office/powerpoint/2010/main" val="29368601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3367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Internet profunda, anonimato e Internet oscura</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Conceptos básicos sobre ordenadores e Internet</a:t>
            </a:r>
          </a:p>
        </p:txBody>
      </p:sp>
      <p:sp>
        <p:nvSpPr>
          <p:cNvPr id="9" name="TextBox 7">
            <a:extLst>
              <a:ext uri="{FF2B5EF4-FFF2-40B4-BE49-F238E27FC236}">
                <a16:creationId xmlns:a16="http://schemas.microsoft.com/office/drawing/2014/main" id="{7B9BC96D-6AC8-4249-9F3D-D92372DB1900}"/>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5</a:t>
            </a:r>
            <a:endParaRPr lang="es-ES" sz="2000" dirty="0">
              <a:solidFill>
                <a:schemeClr val="bg1"/>
              </a:solidFill>
              <a:latin typeface="Verdana" charset="0"/>
              <a:cs typeface="Verdana" charset="0"/>
            </a:endParaRPr>
          </a:p>
        </p:txBody>
      </p:sp>
    </p:spTree>
    <p:extLst>
      <p:ext uri="{BB962C8B-B14F-4D97-AF65-F5344CB8AC3E}">
        <p14:creationId xmlns:p14="http://schemas.microsoft.com/office/powerpoint/2010/main" val="1291920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Internet profunda</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165130" y="1127125"/>
            <a:ext cx="2736850" cy="5183187"/>
          </a:xfrm>
        </p:spPr>
        <p:txBody>
          <a:bodyPr/>
          <a:lstStyle/>
          <a:p>
            <a:pPr marL="0" indent="0">
              <a:buNone/>
            </a:pPr>
            <a:r>
              <a:rPr lang="es-ES"/>
              <a:t>Gráficos como éste se utilizan con frecuencia para ilustrar esa parte de Internet</a:t>
            </a:r>
          </a:p>
          <a:p>
            <a:pPr marL="0" indent="0">
              <a:buNone/>
            </a:pPr>
            <a:r>
              <a:rPr lang="es-ES"/>
              <a:t>Las cifras son estimadas, pero se acercan bastante. </a:t>
            </a:r>
          </a:p>
        </p:txBody>
      </p:sp>
      <p:pic>
        <p:nvPicPr>
          <p:cNvPr id="6146" name="Picture 2">
            <a:extLst>
              <a:ext uri="{FF2B5EF4-FFF2-40B4-BE49-F238E27FC236}">
                <a16:creationId xmlns:a16="http://schemas.microsoft.com/office/drawing/2014/main" id="{EAFEBCCA-97B2-4992-AA79-15B7BCB82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260" y="1143719"/>
            <a:ext cx="5905500" cy="5324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62F1C13-2706-47C5-83F4-EC31E90AAB62}"/>
              </a:ext>
            </a:extLst>
          </p:cNvPr>
          <p:cNvSpPr txBox="1"/>
          <p:nvPr/>
        </p:nvSpPr>
        <p:spPr>
          <a:xfrm>
            <a:off x="6463774" y="1340582"/>
            <a:ext cx="2515096" cy="707886"/>
          </a:xfrm>
          <a:prstGeom prst="rect">
            <a:avLst/>
          </a:prstGeom>
          <a:solidFill>
            <a:srgbClr val="F08A34"/>
          </a:solidFill>
        </p:spPr>
        <p:txBody>
          <a:bodyPr wrap="square" rtlCol="0">
            <a:spAutoFit/>
          </a:bodyPr>
          <a:lstStyle/>
          <a:p>
            <a:pPr algn="ctr"/>
            <a:r>
              <a:rPr lang="es-ES" sz="2000" dirty="0">
                <a:solidFill>
                  <a:schemeClr val="bg1"/>
                </a:solidFill>
                <a:latin typeface="+mj-lt"/>
              </a:rPr>
              <a:t>Puede buscar y enlazar de una página a otra</a:t>
            </a:r>
          </a:p>
        </p:txBody>
      </p:sp>
      <p:sp>
        <p:nvSpPr>
          <p:cNvPr id="13" name="TextBox 12">
            <a:extLst>
              <a:ext uri="{FF2B5EF4-FFF2-40B4-BE49-F238E27FC236}">
                <a16:creationId xmlns:a16="http://schemas.microsoft.com/office/drawing/2014/main" id="{F5203859-7460-4E33-9E6B-696BCE8C570F}"/>
              </a:ext>
            </a:extLst>
          </p:cNvPr>
          <p:cNvSpPr txBox="1"/>
          <p:nvPr/>
        </p:nvSpPr>
        <p:spPr>
          <a:xfrm>
            <a:off x="6453460" y="2535489"/>
            <a:ext cx="2535724" cy="2354491"/>
          </a:xfrm>
          <a:prstGeom prst="rect">
            <a:avLst/>
          </a:prstGeom>
          <a:solidFill>
            <a:srgbClr val="BDD8F3"/>
          </a:solidFill>
        </p:spPr>
        <p:txBody>
          <a:bodyPr wrap="square" rtlCol="0">
            <a:spAutoFit/>
          </a:bodyPr>
          <a:lstStyle/>
          <a:p>
            <a:pPr algn="ctr"/>
            <a:r>
              <a:rPr lang="es-ES" sz="2100" dirty="0">
                <a:solidFill>
                  <a:schemeClr val="tx1">
                    <a:lumMod val="65000"/>
                    <a:lumOff val="35000"/>
                  </a:schemeClr>
                </a:solidFill>
                <a:latin typeface="+mj-lt"/>
              </a:rPr>
              <a:t>Las páginas no están enlazadas y se necesitan URL exactas para llegar a ellas -</a:t>
            </a:r>
          </a:p>
          <a:p>
            <a:pPr algn="ctr"/>
            <a:r>
              <a:rPr lang="es-ES" sz="2100" dirty="0">
                <a:solidFill>
                  <a:schemeClr val="tx1">
                    <a:lumMod val="65000"/>
                    <a:lumOff val="35000"/>
                  </a:schemeClr>
                </a:solidFill>
                <a:latin typeface="+mj-lt"/>
              </a:rPr>
              <a:t>o nombres de usuario y contraseñas con autenticación </a:t>
            </a:r>
          </a:p>
        </p:txBody>
      </p:sp>
      <p:sp>
        <p:nvSpPr>
          <p:cNvPr id="14" name="TextBox 13">
            <a:extLst>
              <a:ext uri="{FF2B5EF4-FFF2-40B4-BE49-F238E27FC236}">
                <a16:creationId xmlns:a16="http://schemas.microsoft.com/office/drawing/2014/main" id="{D83DFBD0-6BFD-461F-8DE5-C5440FDC6171}"/>
              </a:ext>
            </a:extLst>
          </p:cNvPr>
          <p:cNvSpPr txBox="1"/>
          <p:nvPr/>
        </p:nvSpPr>
        <p:spPr>
          <a:xfrm>
            <a:off x="6440884" y="5425171"/>
            <a:ext cx="2537986" cy="1061829"/>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100" b="0" i="0" u="none" strike="noStrike" kern="0" cap="none" spc="0" normalizeH="0" baseline="0" noProof="0" dirty="0">
                <a:ln>
                  <a:noFill/>
                </a:ln>
                <a:solidFill>
                  <a:prstClr val="white"/>
                </a:solidFill>
                <a:effectLst/>
                <a:uLnTx/>
                <a:uFillTx/>
                <a:latin typeface="Calibri"/>
              </a:rPr>
              <a:t>Necesita un software a medida para acceder</a:t>
            </a:r>
          </a:p>
        </p:txBody>
      </p:sp>
    </p:spTree>
    <p:extLst>
      <p:ext uri="{BB962C8B-B14F-4D97-AF65-F5344CB8AC3E}">
        <p14:creationId xmlns:p14="http://schemas.microsoft.com/office/powerpoint/2010/main" val="357778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Anonimato</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127125"/>
            <a:ext cx="8642350" cy="5183187"/>
          </a:xfrm>
        </p:spPr>
        <p:txBody>
          <a:bodyPr/>
          <a:lstStyle/>
          <a:p>
            <a:pPr marL="0" indent="0">
              <a:buNone/>
            </a:pPr>
            <a:r>
              <a:rPr lang="es-ES"/>
              <a:t>Hay muchos recursos de anonimato disponibles</a:t>
            </a:r>
          </a:p>
          <a:p>
            <a:r>
              <a:rPr lang="es-ES"/>
              <a:t>¿Por qué?</a:t>
            </a:r>
          </a:p>
          <a:p>
            <a:pPr lvl="1"/>
            <a:r>
              <a:rPr lang="es-ES"/>
              <a:t>Algunas personas tienen la necesidad de que no se les pueda rastrear</a:t>
            </a:r>
          </a:p>
          <a:p>
            <a:pPr lvl="1"/>
            <a:r>
              <a:rPr lang="es-ES"/>
              <a:t>Pueden tener miedo a sufrir represalias o ser identificadas</a:t>
            </a:r>
          </a:p>
          <a:p>
            <a:pPr lvl="1"/>
            <a:r>
              <a:rPr lang="es-ES"/>
              <a:t>Es posible que se las haya bloqueado y buscan una solución</a:t>
            </a:r>
          </a:p>
          <a:p>
            <a:pPr lvl="1"/>
            <a:r>
              <a:rPr lang="es-ES"/>
              <a:t>Puede que estén llevando a cabo alguna actividad ilícita</a:t>
            </a:r>
          </a:p>
          <a:p>
            <a:pPr marL="0" indent="0" algn="ctr">
              <a:buNone/>
            </a:pPr>
            <a:r>
              <a:rPr lang="es-ES" b="1" dirty="0"/>
              <a:t>Aplicaciones</a:t>
            </a:r>
          </a:p>
          <a:p>
            <a:pPr marL="0" indent="0" algn="ctr">
              <a:buNone/>
            </a:pPr>
            <a:r>
              <a:rPr lang="es-ES" b="1" dirty="0"/>
              <a:t>Servidores proxy &amp; VPN</a:t>
            </a:r>
          </a:p>
          <a:p>
            <a:pPr marL="0" indent="0" algn="ctr">
              <a:buNone/>
            </a:pPr>
            <a:r>
              <a:rPr lang="es-ES" b="1" dirty="0"/>
              <a:t>Navegadores TOR (o similares)</a:t>
            </a:r>
          </a:p>
          <a:p>
            <a:pPr marL="0" indent="0">
              <a:buNone/>
            </a:pPr>
            <a:endParaRPr lang="es-ES" dirty="0"/>
          </a:p>
        </p:txBody>
      </p:sp>
    </p:spTree>
    <p:extLst>
      <p:ext uri="{BB962C8B-B14F-4D97-AF65-F5344CB8AC3E}">
        <p14:creationId xmlns:p14="http://schemas.microsoft.com/office/powerpoint/2010/main" val="315247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Programas/sitios de anonimato</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28725"/>
            <a:ext cx="8642350" cy="5183187"/>
          </a:xfrm>
        </p:spPr>
        <p:txBody>
          <a:bodyPr/>
          <a:lstStyle/>
          <a:p>
            <a:pPr marL="0" indent="0">
              <a:buNone/>
            </a:pPr>
            <a:r>
              <a:rPr lang="es-ES"/>
              <a:t>Programas de anonimato del navegador y del correo electrónico</a:t>
            </a:r>
          </a:p>
        </p:txBody>
      </p:sp>
      <p:pic>
        <p:nvPicPr>
          <p:cNvPr id="3074" name="Picture 2" descr="Cotse.Net Privacy Service -- Your Shield from the Internet">
            <a:extLst>
              <a:ext uri="{FF2B5EF4-FFF2-40B4-BE49-F238E27FC236}">
                <a16:creationId xmlns:a16="http://schemas.microsoft.com/office/drawing/2014/main" id="{F7E96203-43A4-4868-AD2D-6D114FFB2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0848"/>
            <a:ext cx="3614802" cy="1152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A017C7-1E96-4874-BCF3-2FAB75FCEA6D}"/>
              </a:ext>
            </a:extLst>
          </p:cNvPr>
          <p:cNvPicPr>
            <a:picLocks noChangeAspect="1"/>
          </p:cNvPicPr>
          <p:nvPr/>
        </p:nvPicPr>
        <p:blipFill>
          <a:blip r:embed="rId4"/>
          <a:stretch>
            <a:fillRect/>
          </a:stretch>
        </p:blipFill>
        <p:spPr>
          <a:xfrm>
            <a:off x="588962" y="3435846"/>
            <a:ext cx="3727597" cy="1010593"/>
          </a:xfrm>
          <a:prstGeom prst="rect">
            <a:avLst/>
          </a:prstGeom>
        </p:spPr>
      </p:pic>
      <p:pic>
        <p:nvPicPr>
          <p:cNvPr id="3076" name="Picture 4" descr="✉ Guerrilla Mail - Disposable Temporary E-Mail Address">
            <a:extLst>
              <a:ext uri="{FF2B5EF4-FFF2-40B4-BE49-F238E27FC236}">
                <a16:creationId xmlns:a16="http://schemas.microsoft.com/office/drawing/2014/main" id="{DC4ECA6C-0E16-4516-8454-30289A5221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977208"/>
            <a:ext cx="4762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24D3487-1EF9-46E7-8F5E-B7F041CF3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2060848"/>
            <a:ext cx="1624491" cy="1624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127333C-6917-4201-8AE3-CACAC50F247D}"/>
              </a:ext>
            </a:extLst>
          </p:cNvPr>
          <p:cNvPicPr>
            <a:picLocks noChangeAspect="1"/>
          </p:cNvPicPr>
          <p:nvPr/>
        </p:nvPicPr>
        <p:blipFill>
          <a:blip r:embed="rId7"/>
          <a:stretch>
            <a:fillRect/>
          </a:stretch>
        </p:blipFill>
        <p:spPr>
          <a:xfrm>
            <a:off x="5705215" y="4116146"/>
            <a:ext cx="2907185" cy="1010593"/>
          </a:xfrm>
          <a:prstGeom prst="rect">
            <a:avLst/>
          </a:prstGeom>
        </p:spPr>
      </p:pic>
    </p:spTree>
    <p:extLst>
      <p:ext uri="{BB962C8B-B14F-4D97-AF65-F5344CB8AC3E}">
        <p14:creationId xmlns:p14="http://schemas.microsoft.com/office/powerpoint/2010/main" val="17782416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Servidores proxy frente a VPN</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141498"/>
            <a:ext cx="8642350" cy="2827185"/>
          </a:xfrm>
        </p:spPr>
        <p:txBody>
          <a:bodyPr>
            <a:normAutofit fontScale="40000" lnSpcReduction="20000"/>
          </a:bodyPr>
          <a:lstStyle/>
          <a:p>
            <a:pPr marL="0" indent="0">
              <a:buNone/>
            </a:pPr>
            <a:r>
              <a:rPr lang="es-ES" sz="6700" dirty="0"/>
              <a:t>El servidor proxy actúa como "puerta de entrada" a un recurso basado en la web</a:t>
            </a:r>
          </a:p>
          <a:p>
            <a:pPr marL="0" indent="0">
              <a:buNone/>
            </a:pPr>
            <a:endParaRPr lang="es-ES" dirty="0"/>
          </a:p>
          <a:p>
            <a:pPr marL="0" indent="0">
              <a:buNone/>
            </a:pPr>
            <a:endParaRPr lang="es-ES" dirty="0"/>
          </a:p>
          <a:p>
            <a:pPr marL="0" indent="0">
              <a:buNone/>
            </a:pPr>
            <a:endParaRPr lang="es-ES" dirty="0"/>
          </a:p>
          <a:p>
            <a:pPr marL="0" indent="0">
              <a:buNone/>
            </a:pPr>
            <a:endParaRPr lang="es-ES" sz="4300" dirty="0"/>
          </a:p>
          <a:p>
            <a:pPr marL="0" indent="0">
              <a:buNone/>
            </a:pPr>
            <a:endParaRPr lang="es-ES" sz="4300" dirty="0"/>
          </a:p>
          <a:p>
            <a:pPr marL="0" indent="0">
              <a:buNone/>
            </a:pPr>
            <a:endParaRPr lang="es-ES" sz="4300" dirty="0"/>
          </a:p>
          <a:p>
            <a:pPr marL="0" indent="0">
              <a:buNone/>
            </a:pPr>
            <a:r>
              <a:rPr lang="es-ES" sz="6700" dirty="0"/>
              <a:t>La VPN crea un túnel seguro para todas las comunicaciones</a:t>
            </a:r>
          </a:p>
        </p:txBody>
      </p:sp>
      <p:pic>
        <p:nvPicPr>
          <p:cNvPr id="7170" name="Picture 2">
            <a:extLst>
              <a:ext uri="{FF2B5EF4-FFF2-40B4-BE49-F238E27FC236}">
                <a16:creationId xmlns:a16="http://schemas.microsoft.com/office/drawing/2014/main" id="{F2EA4D9F-A952-472A-8C5A-E58B965FDE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23" b="17523"/>
          <a:stretch/>
        </p:blipFill>
        <p:spPr bwMode="auto">
          <a:xfrm>
            <a:off x="1904093" y="1717443"/>
            <a:ext cx="5090716" cy="167529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6E919026-FAC7-464A-AFF7-9F7857EB6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649" y="4173695"/>
            <a:ext cx="4217604" cy="210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46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VPN</a:t>
            </a:r>
            <a:endParaRPr lang="es-ES" sz="2000" dirty="0">
              <a:solidFill>
                <a:schemeClr val="bg1"/>
              </a:solidFill>
              <a:latin typeface="Verdana" charset="0"/>
              <a:cs typeface="Verdana" charset="0"/>
            </a:endParaRPr>
          </a:p>
        </p:txBody>
      </p:sp>
      <p:pic>
        <p:nvPicPr>
          <p:cNvPr id="13" name="Content Placeholder 3">
            <a:extLst>
              <a:ext uri="{FF2B5EF4-FFF2-40B4-BE49-F238E27FC236}">
                <a16:creationId xmlns:a16="http://schemas.microsoft.com/office/drawing/2014/main" id="{EA317309-7F04-4CD4-9BA2-25F0CCF40322}"/>
              </a:ext>
            </a:extLst>
          </p:cNvPr>
          <p:cNvPicPr>
            <a:picLocks noGrp="1" noChangeAspect="1"/>
          </p:cNvPicPr>
          <p:nvPr>
            <p:ph idx="4294967295"/>
          </p:nvPr>
        </p:nvPicPr>
        <p:blipFill>
          <a:blip r:embed="rId3"/>
          <a:stretch>
            <a:fillRect/>
          </a:stretch>
        </p:blipFill>
        <p:spPr>
          <a:xfrm>
            <a:off x="345511" y="1625522"/>
            <a:ext cx="4068763" cy="1081088"/>
          </a:xfrm>
          <a:prstGeom prst="rect">
            <a:avLst/>
          </a:prstGeom>
        </p:spPr>
      </p:pic>
      <p:pic>
        <p:nvPicPr>
          <p:cNvPr id="14" name="Picture 13">
            <a:extLst>
              <a:ext uri="{FF2B5EF4-FFF2-40B4-BE49-F238E27FC236}">
                <a16:creationId xmlns:a16="http://schemas.microsoft.com/office/drawing/2014/main" id="{00BA7087-3F63-4ABD-B9E3-EFDC2C03CAC4}"/>
              </a:ext>
            </a:extLst>
          </p:cNvPr>
          <p:cNvPicPr>
            <a:picLocks noChangeAspect="1"/>
          </p:cNvPicPr>
          <p:nvPr/>
        </p:nvPicPr>
        <p:blipFill>
          <a:blip r:embed="rId4"/>
          <a:stretch>
            <a:fillRect/>
          </a:stretch>
        </p:blipFill>
        <p:spPr>
          <a:xfrm>
            <a:off x="5520022" y="1404422"/>
            <a:ext cx="2731168" cy="2549923"/>
          </a:xfrm>
          <a:prstGeom prst="rect">
            <a:avLst/>
          </a:prstGeom>
          <a:ln>
            <a:solidFill>
              <a:srgbClr val="0070C0"/>
            </a:solidFill>
          </a:ln>
        </p:spPr>
      </p:pic>
      <p:pic>
        <p:nvPicPr>
          <p:cNvPr id="15" name="Picture 14">
            <a:extLst>
              <a:ext uri="{FF2B5EF4-FFF2-40B4-BE49-F238E27FC236}">
                <a16:creationId xmlns:a16="http://schemas.microsoft.com/office/drawing/2014/main" id="{CA7E583D-8A59-40E9-A5DC-FD2B869DD462}"/>
              </a:ext>
            </a:extLst>
          </p:cNvPr>
          <p:cNvPicPr>
            <a:picLocks noChangeAspect="1"/>
          </p:cNvPicPr>
          <p:nvPr/>
        </p:nvPicPr>
        <p:blipFill>
          <a:blip r:embed="rId5"/>
          <a:stretch>
            <a:fillRect/>
          </a:stretch>
        </p:blipFill>
        <p:spPr>
          <a:xfrm>
            <a:off x="336122" y="2956519"/>
            <a:ext cx="3594013" cy="1417357"/>
          </a:xfrm>
          <a:prstGeom prst="rect">
            <a:avLst/>
          </a:prstGeom>
        </p:spPr>
      </p:pic>
      <p:pic>
        <p:nvPicPr>
          <p:cNvPr id="16" name="Picture 15">
            <a:extLst>
              <a:ext uri="{FF2B5EF4-FFF2-40B4-BE49-F238E27FC236}">
                <a16:creationId xmlns:a16="http://schemas.microsoft.com/office/drawing/2014/main" id="{A39FF8DC-986E-40B3-B473-A3C53741735C}"/>
              </a:ext>
            </a:extLst>
          </p:cNvPr>
          <p:cNvPicPr>
            <a:picLocks noChangeAspect="1"/>
          </p:cNvPicPr>
          <p:nvPr/>
        </p:nvPicPr>
        <p:blipFill>
          <a:blip r:embed="rId6"/>
          <a:stretch>
            <a:fillRect/>
          </a:stretch>
        </p:blipFill>
        <p:spPr>
          <a:xfrm>
            <a:off x="345511" y="4670950"/>
            <a:ext cx="4021337" cy="1417357"/>
          </a:xfrm>
          <a:prstGeom prst="rect">
            <a:avLst/>
          </a:prstGeom>
        </p:spPr>
      </p:pic>
      <p:pic>
        <p:nvPicPr>
          <p:cNvPr id="17" name="Picture 2" descr="https://cdn.mos.cms.futurecdn.net/foLVF7SWCiPHASSPEd28Bn.png">
            <a:extLst>
              <a:ext uri="{FF2B5EF4-FFF2-40B4-BE49-F238E27FC236}">
                <a16:creationId xmlns:a16="http://schemas.microsoft.com/office/drawing/2014/main" id="{D06B8E0D-8659-4365-A371-BFD3D2A826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0606" y="4077072"/>
            <a:ext cx="3810000" cy="254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4855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reen Tick Vector Images (over 6,000)">
            <a:extLst>
              <a:ext uri="{FF2B5EF4-FFF2-40B4-BE49-F238E27FC236}">
                <a16:creationId xmlns:a16="http://schemas.microsoft.com/office/drawing/2014/main" id="{00D6AE92-0249-4556-8FDA-3E486E22BE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82" b="18263"/>
          <a:stretch/>
        </p:blipFill>
        <p:spPr bwMode="auto">
          <a:xfrm>
            <a:off x="2158264" y="2217275"/>
            <a:ext cx="541528" cy="5760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VPN</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06375" y="1212959"/>
            <a:ext cx="2393950" cy="5183187"/>
          </a:xfrm>
        </p:spPr>
        <p:txBody>
          <a:bodyPr/>
          <a:lstStyle/>
          <a:p>
            <a:pPr marL="0" indent="0">
              <a:buNone/>
            </a:pPr>
            <a:r>
              <a:rPr lang="es-ES" sz="3200" dirty="0"/>
              <a:t>Legal</a:t>
            </a:r>
          </a:p>
          <a:p>
            <a:pPr marL="0" indent="0">
              <a:buNone/>
            </a:pPr>
            <a:r>
              <a:rPr lang="es-ES" sz="3200" dirty="0"/>
              <a:t>Segura </a:t>
            </a:r>
          </a:p>
          <a:p>
            <a:pPr marL="0" indent="0">
              <a:buNone/>
            </a:pPr>
            <a:r>
              <a:rPr lang="es-ES" sz="3200" dirty="0"/>
              <a:t>Ubicaciones</a:t>
            </a:r>
          </a:p>
          <a:p>
            <a:pPr marL="0" indent="0">
              <a:buNone/>
            </a:pPr>
            <a:r>
              <a:rPr lang="es-ES" sz="3200" dirty="0"/>
              <a:t>Velocidad </a:t>
            </a:r>
          </a:p>
          <a:p>
            <a:pPr marL="0" indent="0">
              <a:buNone/>
            </a:pPr>
            <a:endParaRPr lang="es-ES" dirty="0"/>
          </a:p>
        </p:txBody>
      </p:sp>
      <p:pic>
        <p:nvPicPr>
          <p:cNvPr id="8" name="Picture 7">
            <a:extLst>
              <a:ext uri="{FF2B5EF4-FFF2-40B4-BE49-F238E27FC236}">
                <a16:creationId xmlns:a16="http://schemas.microsoft.com/office/drawing/2014/main" id="{63F62B37-06CB-4F62-9D37-AE298FB50A35}"/>
              </a:ext>
            </a:extLst>
          </p:cNvPr>
          <p:cNvPicPr>
            <a:picLocks noChangeAspect="1"/>
          </p:cNvPicPr>
          <p:nvPr/>
        </p:nvPicPr>
        <p:blipFill>
          <a:blip r:embed="rId4"/>
          <a:stretch>
            <a:fillRect/>
          </a:stretch>
        </p:blipFill>
        <p:spPr>
          <a:xfrm>
            <a:off x="6918134" y="2636912"/>
            <a:ext cx="2111020" cy="2627337"/>
          </a:xfrm>
          <a:prstGeom prst="rect">
            <a:avLst/>
          </a:prstGeom>
        </p:spPr>
      </p:pic>
      <p:pic>
        <p:nvPicPr>
          <p:cNvPr id="4" name="Picture 3">
            <a:extLst>
              <a:ext uri="{FF2B5EF4-FFF2-40B4-BE49-F238E27FC236}">
                <a16:creationId xmlns:a16="http://schemas.microsoft.com/office/drawing/2014/main" id="{11A946A2-7941-4287-AA8D-5E78E1136FCE}"/>
              </a:ext>
            </a:extLst>
          </p:cNvPr>
          <p:cNvPicPr>
            <a:picLocks noChangeAspect="1"/>
          </p:cNvPicPr>
          <p:nvPr/>
        </p:nvPicPr>
        <p:blipFill>
          <a:blip r:embed="rId5"/>
          <a:stretch>
            <a:fillRect/>
          </a:stretch>
        </p:blipFill>
        <p:spPr>
          <a:xfrm>
            <a:off x="2645070" y="1212959"/>
            <a:ext cx="4136390" cy="5183334"/>
          </a:xfrm>
          <a:prstGeom prst="rect">
            <a:avLst/>
          </a:prstGeom>
          <a:ln>
            <a:solidFill>
              <a:schemeClr val="accent1"/>
            </a:solidFill>
          </a:ln>
        </p:spPr>
      </p:pic>
      <p:pic>
        <p:nvPicPr>
          <p:cNvPr id="13" name="Picture 2" descr="Green Tick Vector Images (over 6,000)">
            <a:extLst>
              <a:ext uri="{FF2B5EF4-FFF2-40B4-BE49-F238E27FC236}">
                <a16:creationId xmlns:a16="http://schemas.microsoft.com/office/drawing/2014/main" id="{29930C5C-E7EA-4C19-8D84-7A91AF11DD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82" b="18263"/>
          <a:stretch/>
        </p:blipFill>
        <p:spPr bwMode="auto">
          <a:xfrm>
            <a:off x="1735544" y="1052513"/>
            <a:ext cx="754956" cy="5760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een Tick Vector Images (over 6,000)">
            <a:extLst>
              <a:ext uri="{FF2B5EF4-FFF2-40B4-BE49-F238E27FC236}">
                <a16:creationId xmlns:a16="http://schemas.microsoft.com/office/drawing/2014/main" id="{D4AFD45E-9B89-402F-BEA9-37DD66AA2B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82" b="18263"/>
          <a:stretch/>
        </p:blipFill>
        <p:spPr bwMode="auto">
          <a:xfrm>
            <a:off x="1735544" y="1628577"/>
            <a:ext cx="754956" cy="5760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d Cross Clipart | i2Clipart - Royalty Free Public Domain Clipart">
            <a:extLst>
              <a:ext uri="{FF2B5EF4-FFF2-40B4-BE49-F238E27FC236}">
                <a16:creationId xmlns:a16="http://schemas.microsoft.com/office/drawing/2014/main" id="{112481BF-CE70-4EEE-B289-CE2E657D09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696" y="2952453"/>
            <a:ext cx="541528" cy="46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9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4821887-4EE6-4284-83CE-68834860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865" y="2864236"/>
            <a:ext cx="2116764" cy="1650462"/>
          </a:xfrm>
          <a:prstGeom prst="rect">
            <a:avLst/>
          </a:prstGeom>
          <a:noFill/>
          <a:ln w="9525">
            <a:noFill/>
            <a:miter lim="800000"/>
            <a:headEnd/>
            <a:tailEnd/>
          </a:ln>
          <a:effectLst/>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AF507438-7753-43e0-B8FC-AC1667EBCBE1}">
              <a14:hiddenEffects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Alimentación</a:t>
            </a:r>
            <a:endParaRPr lang="es-ES" sz="2000" dirty="0">
              <a:solidFill>
                <a:schemeClr val="bg1"/>
              </a:solidFill>
              <a:latin typeface="Verdana" charset="0"/>
              <a:cs typeface="Verdana" charset="0"/>
            </a:endParaRPr>
          </a:p>
        </p:txBody>
      </p:sp>
      <p:sp>
        <p:nvSpPr>
          <p:cNvPr id="8" name="Rectangle 7">
            <a:extLst>
              <a:ext uri="{FF2B5EF4-FFF2-40B4-BE49-F238E27FC236}">
                <a16:creationId xmlns:a16="http://schemas.microsoft.com/office/drawing/2014/main"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http://upload.wikimedia.org/wikipedia/commons/thumb/6/62/PSU-Open1.jpg/1024px-PSU-Open1.jpg">
            <a:extLst>
              <a:ext uri="{FF2B5EF4-FFF2-40B4-BE49-F238E27FC236}">
                <a16:creationId xmlns:a16="http://schemas.microsoft.com/office/drawing/2014/main" id="{B9D23691-1A29-418C-A34B-FEC9082ADC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2493" y="1270001"/>
            <a:ext cx="1841767" cy="1696080"/>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sp>
        <p:nvSpPr>
          <p:cNvPr id="20" name="Rectangle 19">
            <a:extLst>
              <a:ext uri="{FF2B5EF4-FFF2-40B4-BE49-F238E27FC236}">
                <a16:creationId xmlns:a16="http://schemas.microsoft.com/office/drawing/2014/main"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77412D0-1F72-4E35-8D47-698FE0943234}"/>
              </a:ext>
            </a:extLst>
          </p:cNvPr>
          <p:cNvSpPr/>
          <p:nvPr/>
        </p:nvSpPr>
        <p:spPr>
          <a:xfrm>
            <a:off x="323528" y="1759783"/>
            <a:ext cx="1389525"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Fuente de alimentación</a:t>
            </a:r>
          </a:p>
        </p:txBody>
      </p:sp>
      <p:pic>
        <p:nvPicPr>
          <p:cNvPr id="1026" name="Picture 2" descr="Amazon.com: Samsung EB-BG530CBU EB-BG530CBZ Replacement Battery ...">
            <a:extLst>
              <a:ext uri="{FF2B5EF4-FFF2-40B4-BE49-F238E27FC236}">
                <a16:creationId xmlns:a16="http://schemas.microsoft.com/office/drawing/2014/main" id="{6C46D78C-4490-41BF-B2E3-B5AC4514A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626" y="4342847"/>
            <a:ext cx="1355185" cy="1236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rcy 41-1294: 41-1294 Replacement Cordless Phone Battery | Dorcy">
            <a:extLst>
              <a:ext uri="{FF2B5EF4-FFF2-40B4-BE49-F238E27FC236}">
                <a16:creationId xmlns:a16="http://schemas.microsoft.com/office/drawing/2014/main" id="{BAE7977C-854C-496C-BD8C-6958853305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63" t="20236" r="8000" b="19657"/>
          <a:stretch/>
        </p:blipFill>
        <p:spPr bwMode="auto">
          <a:xfrm>
            <a:off x="7588811" y="5450595"/>
            <a:ext cx="1355185" cy="92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1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Internet oscura</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125538"/>
            <a:ext cx="8893175" cy="5183187"/>
          </a:xfrm>
        </p:spPr>
        <p:txBody>
          <a:bodyPr/>
          <a:lstStyle/>
          <a:p>
            <a:pPr marL="0" indent="0">
              <a:buNone/>
            </a:pPr>
            <a:r>
              <a:rPr lang="es-ES"/>
              <a:t>Breve historia</a:t>
            </a:r>
          </a:p>
          <a:p>
            <a:r>
              <a:rPr lang="es-ES"/>
              <a:t>2000 - Lanzamiento de Freenet</a:t>
            </a:r>
          </a:p>
          <a:p>
            <a:r>
              <a:rPr lang="es-ES"/>
              <a:t>2002 - La Armada de los EE.UU. desarrolla la red TOR</a:t>
            </a:r>
          </a:p>
          <a:p>
            <a:r>
              <a:rPr lang="es-ES"/>
              <a:t>2009 - Satoshi Nakamoto crea el primer bitcoin</a:t>
            </a:r>
          </a:p>
          <a:p>
            <a:pPr lvl="1"/>
            <a:r>
              <a:rPr lang="es-ES"/>
              <a:t>(marzo de 2009 = 0,003 dólares - 17 de diciembre de 2017 = 19.783 dólares)</a:t>
            </a:r>
          </a:p>
          <a:p>
            <a:r>
              <a:rPr lang="es-ES"/>
              <a:t>2011 - Comienza la Ruta de la Seda</a:t>
            </a:r>
          </a:p>
          <a:p>
            <a:r>
              <a:rPr lang="es-ES"/>
              <a:t>2013 - El FBI detiene a Dread Pirate Roberts (Ross Ulbricht) - propietario de Silk Road</a:t>
            </a:r>
          </a:p>
          <a:p>
            <a:r>
              <a:rPr lang="es-ES"/>
              <a:t>2019 - Las cifras sugieren operaciones de 1.000 millones de dólares </a:t>
            </a:r>
          </a:p>
        </p:txBody>
      </p:sp>
    </p:spTree>
    <p:extLst>
      <p:ext uri="{BB962C8B-B14F-4D97-AF65-F5344CB8AC3E}">
        <p14:creationId xmlns:p14="http://schemas.microsoft.com/office/powerpoint/2010/main" val="383296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TOR</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169682" y="1132544"/>
            <a:ext cx="5122863" cy="5183187"/>
          </a:xfrm>
        </p:spPr>
        <p:txBody>
          <a:bodyPr/>
          <a:lstStyle/>
          <a:p>
            <a:pPr marL="0" indent="0">
              <a:buNone/>
            </a:pPr>
            <a:r>
              <a:rPr lang="es-ES"/>
              <a:t>TOR – El Enrutador de Cebolla</a:t>
            </a:r>
          </a:p>
          <a:p>
            <a:r>
              <a:rPr lang="es-ES"/>
              <a:t>alrededor de 65.000 URL únicas</a:t>
            </a:r>
          </a:p>
          <a:p>
            <a:pPr lvl="1"/>
            <a:r>
              <a:rPr lang="es-ES"/>
              <a:t>Terminan en '.onion'</a:t>
            </a:r>
          </a:p>
          <a:p>
            <a:r>
              <a:rPr lang="es-ES"/>
              <a:t>Muchas legales – ¡muchas no!</a:t>
            </a:r>
          </a:p>
          <a:p>
            <a:pPr lvl="1"/>
            <a:r>
              <a:rPr lang="es-ES"/>
              <a:t>Privacidad y protección</a:t>
            </a:r>
          </a:p>
          <a:p>
            <a:pPr lvl="1"/>
            <a:r>
              <a:rPr lang="es-ES"/>
              <a:t>Mercados clandestinos</a:t>
            </a:r>
          </a:p>
          <a:p>
            <a:pPr lvl="1"/>
            <a:r>
              <a:rPr lang="es-ES"/>
              <a:t>Drogas, armas, servicios, robo de identidades, pornografía, pedofilia</a:t>
            </a:r>
          </a:p>
          <a:p>
            <a:pPr lvl="1"/>
            <a:r>
              <a:rPr lang="es-ES"/>
              <a:t>Criptomonedas</a:t>
            </a:r>
          </a:p>
          <a:p>
            <a:pPr marL="0" indent="0">
              <a:buNone/>
            </a:pPr>
            <a:endParaRPr lang="es-ES" dirty="0"/>
          </a:p>
        </p:txBody>
      </p:sp>
      <p:pic>
        <p:nvPicPr>
          <p:cNvPr id="4" name="Picture 3">
            <a:extLst>
              <a:ext uri="{FF2B5EF4-FFF2-40B4-BE49-F238E27FC236}">
                <a16:creationId xmlns:a16="http://schemas.microsoft.com/office/drawing/2014/main" id="{597E027B-9DE6-464F-830B-65025EBA9A38}"/>
              </a:ext>
            </a:extLst>
          </p:cNvPr>
          <p:cNvPicPr>
            <a:picLocks noChangeAspect="1"/>
          </p:cNvPicPr>
          <p:nvPr/>
        </p:nvPicPr>
        <p:blipFill>
          <a:blip r:embed="rId3"/>
          <a:stretch>
            <a:fillRect/>
          </a:stretch>
        </p:blipFill>
        <p:spPr>
          <a:xfrm>
            <a:off x="5625405" y="1234565"/>
            <a:ext cx="3267075" cy="2124075"/>
          </a:xfrm>
          <a:prstGeom prst="rect">
            <a:avLst/>
          </a:prstGeom>
        </p:spPr>
      </p:pic>
      <p:sp>
        <p:nvSpPr>
          <p:cNvPr id="3" name="TextBox 2">
            <a:extLst>
              <a:ext uri="{FF2B5EF4-FFF2-40B4-BE49-F238E27FC236}">
                <a16:creationId xmlns:a16="http://schemas.microsoft.com/office/drawing/2014/main" id="{5054C482-E81C-45DF-874B-DBF4E2652E16}"/>
              </a:ext>
            </a:extLst>
          </p:cNvPr>
          <p:cNvSpPr txBox="1"/>
          <p:nvPr/>
        </p:nvSpPr>
        <p:spPr>
          <a:xfrm>
            <a:off x="5876925" y="3361688"/>
            <a:ext cx="3267075" cy="276999"/>
          </a:xfrm>
          <a:prstGeom prst="rect">
            <a:avLst/>
          </a:prstGeom>
          <a:noFill/>
        </p:spPr>
        <p:txBody>
          <a:bodyPr wrap="square" rtlCol="0">
            <a:spAutoFit/>
          </a:bodyPr>
          <a:lstStyle/>
          <a:p>
            <a:r>
              <a:rPr lang="es-ES" sz="1200" dirty="0"/>
              <a:t>Truth about the Dark Web – Kumar &amp; Rosenbach</a:t>
            </a:r>
          </a:p>
        </p:txBody>
      </p:sp>
      <p:pic>
        <p:nvPicPr>
          <p:cNvPr id="5" name="Picture 4">
            <a:extLst>
              <a:ext uri="{FF2B5EF4-FFF2-40B4-BE49-F238E27FC236}">
                <a16:creationId xmlns:a16="http://schemas.microsoft.com/office/drawing/2014/main" id="{4E3A65F2-DC9A-4D55-B30A-D466645BFCA3}"/>
              </a:ext>
            </a:extLst>
          </p:cNvPr>
          <p:cNvPicPr>
            <a:picLocks noChangeAspect="1"/>
          </p:cNvPicPr>
          <p:nvPr/>
        </p:nvPicPr>
        <p:blipFill>
          <a:blip r:embed="rId4"/>
          <a:stretch>
            <a:fillRect/>
          </a:stretch>
        </p:blipFill>
        <p:spPr>
          <a:xfrm>
            <a:off x="5224327" y="3710321"/>
            <a:ext cx="3612908" cy="2806170"/>
          </a:xfrm>
          <a:prstGeom prst="rect">
            <a:avLst/>
          </a:prstGeom>
        </p:spPr>
      </p:pic>
    </p:spTree>
    <p:extLst>
      <p:ext uri="{BB962C8B-B14F-4D97-AF65-F5344CB8AC3E}">
        <p14:creationId xmlns:p14="http://schemas.microsoft.com/office/powerpoint/2010/main" val="267080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BB9B32-260D-4740-A933-A9BFCAFBC6E1}"/>
              </a:ext>
            </a:extLst>
          </p:cNvPr>
          <p:cNvPicPr>
            <a:picLocks noChangeAspect="1"/>
          </p:cNvPicPr>
          <p:nvPr/>
        </p:nvPicPr>
        <p:blipFill>
          <a:blip r:embed="rId3"/>
          <a:stretch>
            <a:fillRect/>
          </a:stretch>
        </p:blipFill>
        <p:spPr>
          <a:xfrm>
            <a:off x="5519474" y="4351842"/>
            <a:ext cx="3390900" cy="2133600"/>
          </a:xfrm>
          <a:prstGeom prst="rect">
            <a:avLst/>
          </a:prstGeom>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TOR</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33626" y="1167205"/>
            <a:ext cx="5905500" cy="5183187"/>
          </a:xfrm>
        </p:spPr>
        <p:txBody>
          <a:bodyPr/>
          <a:lstStyle/>
          <a:p>
            <a:pPr marL="0" indent="0">
              <a:buNone/>
            </a:pPr>
            <a:r>
              <a:rPr lang="es-ES"/>
              <a:t>¿Por qué se llama "el enrutador de cebolla"?</a:t>
            </a:r>
          </a:p>
          <a:p>
            <a:pPr marL="0" indent="0">
              <a:buNone/>
            </a:pPr>
            <a:endParaRPr lang="es-ES" dirty="0"/>
          </a:p>
        </p:txBody>
      </p:sp>
      <p:pic>
        <p:nvPicPr>
          <p:cNvPr id="13" name="Picture 2" descr="attrib:wikipedia">
            <a:extLst>
              <a:ext uri="{FF2B5EF4-FFF2-40B4-BE49-F238E27FC236}">
                <a16:creationId xmlns:a16="http://schemas.microsoft.com/office/drawing/2014/main" id="{C81179B8-F549-4DF1-ADFB-D8BC08210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6215" y="1639162"/>
            <a:ext cx="4305409" cy="28308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E1EC189-E1A1-489F-9864-76336EFB77EF}"/>
              </a:ext>
            </a:extLst>
          </p:cNvPr>
          <p:cNvSpPr txBox="1"/>
          <p:nvPr/>
        </p:nvSpPr>
        <p:spPr bwMode="auto">
          <a:xfrm>
            <a:off x="5859070" y="5108373"/>
            <a:ext cx="304800" cy="36933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l" defTabSz="914400" rtl="0" eaLnBrk="0" fontAlgn="base" latinLnBrk="0" hangingPunct="0">
              <a:lnSpc>
                <a:spcPct val="100000"/>
              </a:lnSpc>
              <a:spcBef>
                <a:spcPct val="0"/>
              </a:spcBef>
              <a:spcAft>
                <a:spcPts val="0"/>
              </a:spcAft>
              <a:buClr>
                <a:srgbClr val="BCD437"/>
              </a:buClr>
              <a:buSzTx/>
              <a:tabLst/>
            </a:pPr>
            <a:r>
              <a:rPr kumimoji="0" lang="es-ES" sz="2400" b="0" i="0" u="none" strike="noStrike" kern="0" cap="none" spc="0" normalizeH="0" baseline="0" noProof="0" dirty="0">
                <a:ln>
                  <a:noFill/>
                </a:ln>
                <a:solidFill>
                  <a:srgbClr val="FF0000"/>
                </a:solidFill>
                <a:effectLst/>
                <a:uLnTx/>
                <a:uFillTx/>
                <a:latin typeface="+mj-lt"/>
              </a:rPr>
              <a:t>A</a:t>
            </a:r>
          </a:p>
        </p:txBody>
      </p:sp>
      <p:sp>
        <p:nvSpPr>
          <p:cNvPr id="16" name="TextBox 15">
            <a:extLst>
              <a:ext uri="{FF2B5EF4-FFF2-40B4-BE49-F238E27FC236}">
                <a16:creationId xmlns:a16="http://schemas.microsoft.com/office/drawing/2014/main" id="{7EBC5F33-2DEF-4FD9-9B8D-71888A11E5A6}"/>
              </a:ext>
            </a:extLst>
          </p:cNvPr>
          <p:cNvSpPr txBox="1"/>
          <p:nvPr/>
        </p:nvSpPr>
        <p:spPr bwMode="auto">
          <a:xfrm>
            <a:off x="5855223" y="5445224"/>
            <a:ext cx="304800" cy="36933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l" defTabSz="914400" rtl="0" eaLnBrk="0" fontAlgn="base" latinLnBrk="0" hangingPunct="0">
              <a:lnSpc>
                <a:spcPct val="100000"/>
              </a:lnSpc>
              <a:spcBef>
                <a:spcPct val="0"/>
              </a:spcBef>
              <a:spcAft>
                <a:spcPts val="0"/>
              </a:spcAft>
              <a:buClr>
                <a:srgbClr val="BCD437"/>
              </a:buClr>
              <a:buSzTx/>
              <a:tabLst/>
            </a:pPr>
            <a:r>
              <a:rPr lang="es-ES" sz="2400" kern="0" dirty="0">
                <a:solidFill>
                  <a:srgbClr val="FF0000"/>
                </a:solidFill>
                <a:latin typeface="+mj-lt"/>
              </a:rPr>
              <a:t>B</a:t>
            </a:r>
            <a:endParaRPr kumimoji="0" lang="es-ES" sz="2400" b="0" i="0" u="none" strike="noStrike" kern="0" cap="none" spc="0" normalizeH="0" baseline="0" noProof="0" dirty="0">
              <a:ln>
                <a:noFill/>
              </a:ln>
              <a:solidFill>
                <a:srgbClr val="FF0000"/>
              </a:solidFill>
              <a:effectLst/>
              <a:uLnTx/>
              <a:uFillTx/>
              <a:latin typeface="+mj-lt"/>
            </a:endParaRPr>
          </a:p>
        </p:txBody>
      </p:sp>
      <p:sp>
        <p:nvSpPr>
          <p:cNvPr id="17" name="TextBox 16">
            <a:extLst>
              <a:ext uri="{FF2B5EF4-FFF2-40B4-BE49-F238E27FC236}">
                <a16:creationId xmlns:a16="http://schemas.microsoft.com/office/drawing/2014/main" id="{E9C66FC3-17C0-470E-B38E-8ABAFF5013FD}"/>
              </a:ext>
            </a:extLst>
          </p:cNvPr>
          <p:cNvSpPr txBox="1"/>
          <p:nvPr/>
        </p:nvSpPr>
        <p:spPr bwMode="auto">
          <a:xfrm>
            <a:off x="5859070" y="5766860"/>
            <a:ext cx="304800" cy="36933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l" defTabSz="914400" rtl="0" eaLnBrk="0" fontAlgn="base" latinLnBrk="0" hangingPunct="0">
              <a:lnSpc>
                <a:spcPct val="100000"/>
              </a:lnSpc>
              <a:spcBef>
                <a:spcPct val="0"/>
              </a:spcBef>
              <a:spcAft>
                <a:spcPts val="0"/>
              </a:spcAft>
              <a:buClr>
                <a:srgbClr val="BCD437"/>
              </a:buClr>
              <a:buSzTx/>
              <a:tabLst/>
            </a:pPr>
            <a:r>
              <a:rPr lang="es-ES" sz="2400" kern="0" dirty="0">
                <a:solidFill>
                  <a:srgbClr val="FF0000"/>
                </a:solidFill>
                <a:latin typeface="+mj-lt"/>
              </a:rPr>
              <a:t>C</a:t>
            </a:r>
            <a:endParaRPr kumimoji="0" lang="es-ES" sz="2400" b="0" i="0" u="none" strike="noStrike" kern="0" cap="none" spc="0" normalizeH="0" baseline="0" noProof="0" dirty="0">
              <a:ln>
                <a:noFill/>
              </a:ln>
              <a:solidFill>
                <a:srgbClr val="FF0000"/>
              </a:solidFill>
              <a:effectLst/>
              <a:uLnTx/>
              <a:uFillTx/>
              <a:latin typeface="+mj-lt"/>
            </a:endParaRPr>
          </a:p>
        </p:txBody>
      </p:sp>
      <p:pic>
        <p:nvPicPr>
          <p:cNvPr id="18" name="Picture 17">
            <a:extLst>
              <a:ext uri="{FF2B5EF4-FFF2-40B4-BE49-F238E27FC236}">
                <a16:creationId xmlns:a16="http://schemas.microsoft.com/office/drawing/2014/main" id="{A2BE32E9-3D04-4DC1-94DD-896BEB891274}"/>
              </a:ext>
            </a:extLst>
          </p:cNvPr>
          <p:cNvPicPr>
            <a:picLocks noChangeAspect="1"/>
          </p:cNvPicPr>
          <p:nvPr/>
        </p:nvPicPr>
        <p:blipFill>
          <a:blip r:embed="rId5"/>
          <a:stretch>
            <a:fillRect/>
          </a:stretch>
        </p:blipFill>
        <p:spPr>
          <a:xfrm>
            <a:off x="548328" y="2859805"/>
            <a:ext cx="4126623" cy="2487391"/>
          </a:xfrm>
          <a:prstGeom prst="rect">
            <a:avLst/>
          </a:prstGeom>
          <a:ln>
            <a:solidFill>
              <a:srgbClr val="0070C0"/>
            </a:solidFill>
          </a:ln>
        </p:spPr>
      </p:pic>
    </p:spTree>
    <p:extLst>
      <p:ext uri="{BB962C8B-B14F-4D97-AF65-F5344CB8AC3E}">
        <p14:creationId xmlns:p14="http://schemas.microsoft.com/office/powerpoint/2010/main" val="425664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Criptomonedas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125538"/>
            <a:ext cx="8893175" cy="5183187"/>
          </a:xfrm>
        </p:spPr>
        <p:txBody>
          <a:bodyPr/>
          <a:lstStyle/>
          <a:p>
            <a:pPr marL="0" indent="0">
              <a:buNone/>
            </a:pPr>
            <a:r>
              <a:rPr lang="es-ES"/>
              <a:t>Historia del Bitcoin</a:t>
            </a:r>
          </a:p>
          <a:p>
            <a:r>
              <a:rPr lang="es-ES"/>
              <a:t>2009 - Satoshi Nakamoto crea el primer bitcoin</a:t>
            </a:r>
          </a:p>
        </p:txBody>
      </p:sp>
      <p:pic>
        <p:nvPicPr>
          <p:cNvPr id="3" name="Picture 2">
            <a:extLst>
              <a:ext uri="{FF2B5EF4-FFF2-40B4-BE49-F238E27FC236}">
                <a16:creationId xmlns:a16="http://schemas.microsoft.com/office/drawing/2014/main" id="{1C3BC859-5D57-442F-B4CC-AE17A7B83BB9}"/>
              </a:ext>
            </a:extLst>
          </p:cNvPr>
          <p:cNvPicPr>
            <a:picLocks noChangeAspect="1"/>
          </p:cNvPicPr>
          <p:nvPr/>
        </p:nvPicPr>
        <p:blipFill rotWithShape="1">
          <a:blip r:embed="rId3"/>
          <a:srcRect b="21788"/>
          <a:stretch/>
        </p:blipFill>
        <p:spPr>
          <a:xfrm>
            <a:off x="114359" y="2381554"/>
            <a:ext cx="6329667" cy="2127566"/>
          </a:xfrm>
          <a:prstGeom prst="rect">
            <a:avLst/>
          </a:prstGeom>
          <a:ln>
            <a:solidFill>
              <a:schemeClr val="accent1"/>
            </a:solidFill>
          </a:ln>
        </p:spPr>
      </p:pic>
      <p:pic>
        <p:nvPicPr>
          <p:cNvPr id="8" name="Picture 2" descr="Image result for bitcoin">
            <a:extLst>
              <a:ext uri="{FF2B5EF4-FFF2-40B4-BE49-F238E27FC236}">
                <a16:creationId xmlns:a16="http://schemas.microsoft.com/office/drawing/2014/main" id="{941F7ECF-4215-4BFA-BB82-5D357A756E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4179" y="2440928"/>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lated image">
            <a:extLst>
              <a:ext uri="{FF2B5EF4-FFF2-40B4-BE49-F238E27FC236}">
                <a16:creationId xmlns:a16="http://schemas.microsoft.com/office/drawing/2014/main" id="{343F6A7E-68AF-4070-8334-9E1DB9A47A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5680" y="2686065"/>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Related image">
            <a:extLst>
              <a:ext uri="{FF2B5EF4-FFF2-40B4-BE49-F238E27FC236}">
                <a16:creationId xmlns:a16="http://schemas.microsoft.com/office/drawing/2014/main" id="{BC0D52BA-07A3-4543-8EC8-918055A0F9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4100" y="3522809"/>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Related image">
            <a:extLst>
              <a:ext uri="{FF2B5EF4-FFF2-40B4-BE49-F238E27FC236}">
                <a16:creationId xmlns:a16="http://schemas.microsoft.com/office/drawing/2014/main" id="{64CD7126-E5CA-41FA-B114-C7EA66AD19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5680" y="3805161"/>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dash icon">
            <a:extLst>
              <a:ext uri="{FF2B5EF4-FFF2-40B4-BE49-F238E27FC236}">
                <a16:creationId xmlns:a16="http://schemas.microsoft.com/office/drawing/2014/main" id="{E591B8EB-3C08-46C1-A451-F9442A08B3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7450" y="4766762"/>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Image result for ripple icon">
            <a:extLst>
              <a:ext uri="{FF2B5EF4-FFF2-40B4-BE49-F238E27FC236}">
                <a16:creationId xmlns:a16="http://schemas.microsoft.com/office/drawing/2014/main" id="{050CBD27-4E3B-440E-8140-D2FA08FFE0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20930" y="4937604"/>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Related image">
            <a:extLst>
              <a:ext uri="{FF2B5EF4-FFF2-40B4-BE49-F238E27FC236}">
                <a16:creationId xmlns:a16="http://schemas.microsoft.com/office/drawing/2014/main" id="{76617041-99C0-487F-B572-C465EEBA9F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79489" y="5663275"/>
            <a:ext cx="888521" cy="852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3CC0589-E393-4D59-9A96-10150913778E}"/>
              </a:ext>
            </a:extLst>
          </p:cNvPr>
          <p:cNvPicPr>
            <a:picLocks noChangeAspect="1"/>
          </p:cNvPicPr>
          <p:nvPr/>
        </p:nvPicPr>
        <p:blipFill>
          <a:blip r:embed="rId11"/>
          <a:stretch>
            <a:fillRect/>
          </a:stretch>
        </p:blipFill>
        <p:spPr>
          <a:xfrm>
            <a:off x="208003" y="4766762"/>
            <a:ext cx="6192677" cy="1291364"/>
          </a:xfrm>
          <a:prstGeom prst="rect">
            <a:avLst/>
          </a:prstGeom>
        </p:spPr>
      </p:pic>
    </p:spTree>
    <p:extLst>
      <p:ext uri="{BB962C8B-B14F-4D97-AF65-F5344CB8AC3E}">
        <p14:creationId xmlns:p14="http://schemas.microsoft.com/office/powerpoint/2010/main" val="255145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Criptomonedas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125538"/>
            <a:ext cx="8893175" cy="5183187"/>
          </a:xfrm>
        </p:spPr>
        <p:txBody>
          <a:bodyPr/>
          <a:lstStyle/>
          <a:p>
            <a:pPr marL="0" indent="0">
              <a:buNone/>
            </a:pPr>
            <a:r>
              <a:rPr lang="es-ES"/>
              <a:t>Características de la criptomoneda</a:t>
            </a:r>
          </a:p>
          <a:p>
            <a:pPr marL="457200" indent="-457200"/>
            <a:r>
              <a:rPr lang="es-ES" sz="2800" dirty="0"/>
              <a:t>Mundial - sin fronteras</a:t>
            </a:r>
          </a:p>
          <a:p>
            <a:pPr marL="457200" indent="-457200"/>
            <a:r>
              <a:rPr lang="es-ES" sz="2800" dirty="0"/>
              <a:t>Descentralizada - sin control</a:t>
            </a:r>
          </a:p>
          <a:p>
            <a:pPr marL="457200" indent="-457200"/>
            <a:r>
              <a:rPr lang="es-ES" sz="2800" dirty="0"/>
              <a:t>Volátil - puede fluctuar mucho</a:t>
            </a:r>
          </a:p>
          <a:p>
            <a:pPr marL="457200" indent="-457200"/>
            <a:r>
              <a:rPr lang="es-ES" sz="2800" dirty="0"/>
              <a:t>Segura – ‘Clave privada’</a:t>
            </a:r>
          </a:p>
          <a:p>
            <a:pPr marL="457200" indent="-457200"/>
            <a:r>
              <a:rPr lang="es-ES" sz="2800" dirty="0"/>
              <a:t>Anónima</a:t>
            </a:r>
          </a:p>
          <a:p>
            <a:pPr marL="457200" indent="-457200"/>
            <a:r>
              <a:rPr lang="es-ES" sz="2800" dirty="0"/>
              <a:t>Creada por minería</a:t>
            </a:r>
          </a:p>
        </p:txBody>
      </p:sp>
      <p:sp>
        <p:nvSpPr>
          <p:cNvPr id="19" name="Content Placeholder 1">
            <a:extLst>
              <a:ext uri="{FF2B5EF4-FFF2-40B4-BE49-F238E27FC236}">
                <a16:creationId xmlns:a16="http://schemas.microsoft.com/office/drawing/2014/main" id="{0036D9B1-BA0A-4061-A16C-F0BC5C4CC1D3}"/>
              </a:ext>
            </a:extLst>
          </p:cNvPr>
          <p:cNvSpPr txBox="1">
            <a:spLocks/>
          </p:cNvSpPr>
          <p:nvPr/>
        </p:nvSpPr>
        <p:spPr bwMode="auto">
          <a:xfrm>
            <a:off x="4644008" y="3136739"/>
            <a:ext cx="4536504" cy="554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r>
              <a:rPr lang="es-ES" sz="2800" dirty="0"/>
              <a:t>Transparente (cadena de bloques)</a:t>
            </a:r>
          </a:p>
          <a:p>
            <a:pPr marL="457200" indent="-457200"/>
            <a:r>
              <a:rPr lang="es-ES" sz="2800" dirty="0"/>
              <a:t>Bajas tasas de transacción</a:t>
            </a:r>
          </a:p>
          <a:p>
            <a:pPr marL="457200" indent="-457200"/>
            <a:r>
              <a:rPr lang="es-ES" sz="2800" dirty="0"/>
              <a:t>Transferencia rápida</a:t>
            </a:r>
          </a:p>
          <a:p>
            <a:pPr marL="457200" indent="-457200"/>
            <a:r>
              <a:rPr lang="es-ES" sz="2800" dirty="0"/>
              <a:t>Irreversible</a:t>
            </a:r>
          </a:p>
          <a:p>
            <a:pPr marL="457200" indent="-457200"/>
            <a:r>
              <a:rPr lang="es-ES" sz="2800" dirty="0"/>
              <a:t>No es de curso legal</a:t>
            </a:r>
          </a:p>
          <a:p>
            <a:pPr marL="457200" indent="-457200"/>
            <a:r>
              <a:rPr lang="es-ES" sz="2800" dirty="0"/>
              <a:t>Se guarda en la ‘cartera’</a:t>
            </a:r>
          </a:p>
        </p:txBody>
      </p:sp>
      <p:sp>
        <p:nvSpPr>
          <p:cNvPr id="5" name="TextBox 4">
            <a:extLst>
              <a:ext uri="{FF2B5EF4-FFF2-40B4-BE49-F238E27FC236}">
                <a16:creationId xmlns:a16="http://schemas.microsoft.com/office/drawing/2014/main" id="{A1643E23-8045-46CB-B116-896FDF2ACA4F}"/>
              </a:ext>
            </a:extLst>
          </p:cNvPr>
          <p:cNvSpPr txBox="1"/>
          <p:nvPr/>
        </p:nvSpPr>
        <p:spPr>
          <a:xfrm>
            <a:off x="179512" y="4641448"/>
            <a:ext cx="4536504" cy="1815882"/>
          </a:xfrm>
          <a:prstGeom prst="rect">
            <a:avLst/>
          </a:prstGeom>
          <a:noFill/>
        </p:spPr>
        <p:txBody>
          <a:bodyPr wrap="square" rtlCol="0">
            <a:spAutoFit/>
          </a:bodyPr>
          <a:lstStyle/>
          <a:p>
            <a:pPr marL="342900" indent="-342900">
              <a:buAutoNum type="arabicPeriod"/>
            </a:pPr>
            <a:r>
              <a:rPr lang="es-ES" sz="2800" b="1" dirty="0">
                <a:solidFill>
                  <a:srgbClr val="FF0000"/>
                </a:solidFill>
                <a:latin typeface="+mn-lt"/>
              </a:rPr>
              <a:t>Un medio de intercambio</a:t>
            </a:r>
          </a:p>
          <a:p>
            <a:pPr marL="342900" indent="-342900">
              <a:buAutoNum type="arabicPeriod"/>
            </a:pPr>
            <a:r>
              <a:rPr lang="es-ES" sz="2800" b="1" dirty="0">
                <a:solidFill>
                  <a:srgbClr val="FF0000"/>
                </a:solidFill>
                <a:latin typeface="+mn-lt"/>
              </a:rPr>
              <a:t>Una unidad de contabilidad</a:t>
            </a:r>
          </a:p>
          <a:p>
            <a:pPr marL="342900" indent="-342900">
              <a:buAutoNum type="arabicPeriod"/>
            </a:pPr>
            <a:r>
              <a:rPr lang="es-ES" sz="2800" b="1" dirty="0">
                <a:solidFill>
                  <a:srgbClr val="FF0000"/>
                </a:solidFill>
                <a:latin typeface="+mn-lt"/>
              </a:rPr>
              <a:t>Un depósito de valor</a:t>
            </a:r>
          </a:p>
        </p:txBody>
      </p:sp>
      <p:pic>
        <p:nvPicPr>
          <p:cNvPr id="6" name="Picture 5">
            <a:extLst>
              <a:ext uri="{FF2B5EF4-FFF2-40B4-BE49-F238E27FC236}">
                <a16:creationId xmlns:a16="http://schemas.microsoft.com/office/drawing/2014/main" id="{3071C6B1-75F7-458D-92D9-EF62D29C7FD1}"/>
              </a:ext>
            </a:extLst>
          </p:cNvPr>
          <p:cNvPicPr>
            <a:picLocks noChangeAspect="1"/>
          </p:cNvPicPr>
          <p:nvPr/>
        </p:nvPicPr>
        <p:blipFill>
          <a:blip r:embed="rId3"/>
          <a:stretch>
            <a:fillRect/>
          </a:stretch>
        </p:blipFill>
        <p:spPr>
          <a:xfrm>
            <a:off x="5364088" y="2059208"/>
            <a:ext cx="3342351" cy="655363"/>
          </a:xfrm>
          <a:prstGeom prst="rect">
            <a:avLst/>
          </a:prstGeom>
          <a:ln>
            <a:solidFill>
              <a:schemeClr val="accent1"/>
            </a:solidFill>
          </a:ln>
        </p:spPr>
      </p:pic>
    </p:spTree>
    <p:extLst>
      <p:ext uri="{BB962C8B-B14F-4D97-AF65-F5344CB8AC3E}">
        <p14:creationId xmlns:p14="http://schemas.microsoft.com/office/powerpoint/2010/main" val="16065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Mercados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166535" y="1165451"/>
            <a:ext cx="4465638" cy="5183187"/>
          </a:xfrm>
        </p:spPr>
        <p:txBody>
          <a:bodyPr/>
          <a:lstStyle/>
          <a:p>
            <a:pPr marL="0" indent="0">
              <a:buNone/>
            </a:pPr>
            <a:r>
              <a:rPr lang="es-ES"/>
              <a:t>Historia de los mercados</a:t>
            </a:r>
          </a:p>
          <a:p>
            <a:r>
              <a:rPr lang="es-ES"/>
              <a:t>2011 - Comienza la Ruta de la Seda</a:t>
            </a:r>
          </a:p>
          <a:p>
            <a:r>
              <a:rPr lang="es-ES"/>
              <a:t>Los mercados aparecen – ¡y desaparecen!</a:t>
            </a:r>
          </a:p>
        </p:txBody>
      </p:sp>
      <p:pic>
        <p:nvPicPr>
          <p:cNvPr id="2054" name="Picture 6">
            <a:extLst>
              <a:ext uri="{FF2B5EF4-FFF2-40B4-BE49-F238E27FC236}">
                <a16:creationId xmlns:a16="http://schemas.microsoft.com/office/drawing/2014/main" id="{15348F0C-4989-44D6-9F9B-096B3F8EB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04" y="3425056"/>
            <a:ext cx="4021171" cy="26779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87EA643-79FD-4B06-9FEF-370C7BD2EC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47" t="2453" r="16138" b="5764"/>
          <a:stretch/>
        </p:blipFill>
        <p:spPr bwMode="auto">
          <a:xfrm>
            <a:off x="862806" y="3427328"/>
            <a:ext cx="2807765" cy="26779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164609-0D77-4957-B59E-8398E1D39675}"/>
              </a:ext>
            </a:extLst>
          </p:cNvPr>
          <p:cNvPicPr>
            <a:picLocks noChangeAspect="1"/>
          </p:cNvPicPr>
          <p:nvPr/>
        </p:nvPicPr>
        <p:blipFill>
          <a:blip r:embed="rId5"/>
          <a:stretch>
            <a:fillRect/>
          </a:stretch>
        </p:blipFill>
        <p:spPr>
          <a:xfrm>
            <a:off x="4716016" y="1160116"/>
            <a:ext cx="2079572" cy="5320406"/>
          </a:xfrm>
          <a:prstGeom prst="rect">
            <a:avLst/>
          </a:prstGeom>
          <a:ln>
            <a:solidFill>
              <a:schemeClr val="accent1"/>
            </a:solidFill>
          </a:ln>
        </p:spPr>
      </p:pic>
      <p:pic>
        <p:nvPicPr>
          <p:cNvPr id="5" name="Picture 4">
            <a:extLst>
              <a:ext uri="{FF2B5EF4-FFF2-40B4-BE49-F238E27FC236}">
                <a16:creationId xmlns:a16="http://schemas.microsoft.com/office/drawing/2014/main" id="{7BE9C8CD-6E5A-4DC5-99F7-7093A8AC24B2}"/>
              </a:ext>
            </a:extLst>
          </p:cNvPr>
          <p:cNvPicPr>
            <a:picLocks noChangeAspect="1"/>
          </p:cNvPicPr>
          <p:nvPr/>
        </p:nvPicPr>
        <p:blipFill>
          <a:blip r:embed="rId6"/>
          <a:stretch>
            <a:fillRect/>
          </a:stretch>
        </p:blipFill>
        <p:spPr>
          <a:xfrm>
            <a:off x="6369050" y="2276872"/>
            <a:ext cx="2667000" cy="590550"/>
          </a:xfrm>
          <a:prstGeom prst="rect">
            <a:avLst/>
          </a:prstGeom>
        </p:spPr>
      </p:pic>
      <p:pic>
        <p:nvPicPr>
          <p:cNvPr id="6" name="Picture 5">
            <a:extLst>
              <a:ext uri="{FF2B5EF4-FFF2-40B4-BE49-F238E27FC236}">
                <a16:creationId xmlns:a16="http://schemas.microsoft.com/office/drawing/2014/main" id="{B6040E10-CB2B-463A-B523-574AB7399BB6}"/>
              </a:ext>
            </a:extLst>
          </p:cNvPr>
          <p:cNvPicPr>
            <a:picLocks noChangeAspect="1"/>
          </p:cNvPicPr>
          <p:nvPr/>
        </p:nvPicPr>
        <p:blipFill>
          <a:blip r:embed="rId7"/>
          <a:stretch>
            <a:fillRect/>
          </a:stretch>
        </p:blipFill>
        <p:spPr>
          <a:xfrm>
            <a:off x="6369050" y="3139874"/>
            <a:ext cx="2524125" cy="600075"/>
          </a:xfrm>
          <a:prstGeom prst="rect">
            <a:avLst/>
          </a:prstGeom>
        </p:spPr>
      </p:pic>
      <p:pic>
        <p:nvPicPr>
          <p:cNvPr id="7" name="Picture 6">
            <a:extLst>
              <a:ext uri="{FF2B5EF4-FFF2-40B4-BE49-F238E27FC236}">
                <a16:creationId xmlns:a16="http://schemas.microsoft.com/office/drawing/2014/main" id="{B6CC5A4F-B0BD-40CB-B713-CFA1F39B46E6}"/>
              </a:ext>
            </a:extLst>
          </p:cNvPr>
          <p:cNvPicPr>
            <a:picLocks noChangeAspect="1"/>
          </p:cNvPicPr>
          <p:nvPr/>
        </p:nvPicPr>
        <p:blipFill>
          <a:blip r:embed="rId8"/>
          <a:stretch>
            <a:fillRect/>
          </a:stretch>
        </p:blipFill>
        <p:spPr>
          <a:xfrm>
            <a:off x="6369050" y="4007223"/>
            <a:ext cx="2743200" cy="600075"/>
          </a:xfrm>
          <a:prstGeom prst="rect">
            <a:avLst/>
          </a:prstGeom>
        </p:spPr>
      </p:pic>
      <p:pic>
        <p:nvPicPr>
          <p:cNvPr id="19" name="Picture 18">
            <a:extLst>
              <a:ext uri="{FF2B5EF4-FFF2-40B4-BE49-F238E27FC236}">
                <a16:creationId xmlns:a16="http://schemas.microsoft.com/office/drawing/2014/main" id="{AE210282-5566-4429-B885-D346F592CC99}"/>
              </a:ext>
            </a:extLst>
          </p:cNvPr>
          <p:cNvPicPr>
            <a:picLocks noChangeAspect="1"/>
          </p:cNvPicPr>
          <p:nvPr/>
        </p:nvPicPr>
        <p:blipFill>
          <a:blip r:embed="rId9"/>
          <a:stretch>
            <a:fillRect/>
          </a:stretch>
        </p:blipFill>
        <p:spPr>
          <a:xfrm>
            <a:off x="6369050" y="4871341"/>
            <a:ext cx="2667000" cy="762000"/>
          </a:xfrm>
          <a:prstGeom prst="rect">
            <a:avLst/>
          </a:prstGeom>
        </p:spPr>
      </p:pic>
    </p:spTree>
    <p:extLst>
      <p:ext uri="{BB962C8B-B14F-4D97-AF65-F5344CB8AC3E}">
        <p14:creationId xmlns:p14="http://schemas.microsoft.com/office/powerpoint/2010/main" val="230184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6364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Resumen de la sesión</a:t>
            </a:r>
            <a:endParaRPr lang="es-ES" sz="2000" dirty="0">
              <a:solidFill>
                <a:schemeClr val="bg1"/>
              </a:solidFill>
              <a:latin typeface="Verdana" charset="0"/>
              <a:cs typeface="Verdana" charset="0"/>
            </a:endParaRPr>
          </a:p>
        </p:txBody>
      </p:sp>
      <p:sp>
        <p:nvSpPr>
          <p:cNvPr id="3" name="Content Placeholder 2">
            <a:extLst>
              <a:ext uri="{FF2B5EF4-FFF2-40B4-BE49-F238E27FC236}">
                <a16:creationId xmlns:a16="http://schemas.microsoft.com/office/drawing/2014/main" id="{77B18497-BF37-4A20-ABA6-353886C26CA1}"/>
              </a:ext>
            </a:extLst>
          </p:cNvPr>
          <p:cNvSpPr>
            <a:spLocks noGrp="1"/>
          </p:cNvSpPr>
          <p:nvPr>
            <p:ph idx="4294967295"/>
          </p:nvPr>
        </p:nvSpPr>
        <p:spPr>
          <a:xfrm>
            <a:off x="431800" y="1341438"/>
            <a:ext cx="8712200" cy="4608512"/>
          </a:xfrm>
        </p:spPr>
        <p:txBody>
          <a:bodyPr>
            <a:normAutofit/>
          </a:bodyPr>
          <a:lstStyle/>
          <a:p>
            <a:pPr marL="0" indent="0">
              <a:buNone/>
            </a:pPr>
            <a:r>
              <a:rPr lang="es-ES"/>
              <a:t>Después de esta sesión, los delegados deberán poder:</a:t>
            </a:r>
          </a:p>
          <a:p>
            <a:r>
              <a:rPr lang="es-ES" sz="2800" dirty="0"/>
              <a:t>Reconocer los componentes comunes de un dispositivo digital y comprender su función</a:t>
            </a:r>
          </a:p>
          <a:p>
            <a:r>
              <a:rPr lang="es-ES" sz="2800" dirty="0"/>
              <a:t>Describir qué es Internet, cómo nos conectamos a ella y qué rastros podemos dejar al hacerlo</a:t>
            </a:r>
          </a:p>
          <a:p>
            <a:r>
              <a:rPr lang="es-ES" sz="2800" dirty="0"/>
              <a:t>Enumerar algunos servicios y aplicaciones de Internet que pueden encontrar en el desempeño de sus funciones como fiscales y jueces</a:t>
            </a:r>
          </a:p>
          <a:p>
            <a:r>
              <a:rPr lang="es-ES" sz="2800" dirty="0"/>
              <a:t>Proporcionar ejemplos de cuestiones que la web oscura podría aportar a la persecución penal</a:t>
            </a:r>
          </a:p>
        </p:txBody>
      </p:sp>
    </p:spTree>
    <p:extLst>
      <p:ext uri="{BB962C8B-B14F-4D97-AF65-F5344CB8AC3E}">
        <p14:creationId xmlns:p14="http://schemas.microsoft.com/office/powerpoint/2010/main" val="14381015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pic>
        <p:nvPicPr>
          <p:cNvPr id="2054" name="Picture 8">
            <a:extLst>
              <a:ext uri="{FF2B5EF4-FFF2-40B4-BE49-F238E27FC236}">
                <a16:creationId xmlns:a16="http://schemas.microsoft.com/office/drawing/2014/main" id="{B2A2B581-F8BC-48D4-AF7E-AAF0CE808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2">
            <a:extLst>
              <a:ext uri="{FF2B5EF4-FFF2-40B4-BE49-F238E27FC236}">
                <a16:creationId xmlns:a16="http://schemas.microsoft.com/office/drawing/2014/main" id="{D192EA30-54CE-4062-B518-E86D1D7BEC69}"/>
              </a:ext>
            </a:extLst>
          </p:cNvPr>
          <p:cNvSpPr>
            <a:spLocks noChangeArrowheads="1"/>
          </p:cNvSpPr>
          <p:nvPr/>
        </p:nvSpPr>
        <p:spPr bwMode="auto">
          <a:xfrm>
            <a:off x="290513" y="2352650"/>
            <a:ext cx="8599487"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ES" altLang="en-US" sz="3600" b="1" dirty="0">
                <a:latin typeface="Verdana" panose="020B0604030504040204" pitchFamily="34" charset="0"/>
              </a:rPr>
              <a:t>Gracias</a:t>
            </a:r>
            <a:endParaRPr lang="es-ES" altLang="en-US" sz="1600" b="1" dirty="0">
              <a:latin typeface="Verdana" panose="020B0604030504040204" pitchFamily="34" charset="0"/>
            </a:endParaRPr>
          </a:p>
          <a:p>
            <a:pPr algn="ctr" eaLnBrk="1" hangingPunct="1">
              <a:spcBef>
                <a:spcPct val="0"/>
              </a:spcBef>
              <a:buFontTx/>
              <a:buNone/>
            </a:pPr>
            <a:endParaRPr lang="es-ES" altLang="en-US" sz="1200" b="1" dirty="0">
              <a:latin typeface="Verdana" panose="020B0604030504040204" pitchFamily="34" charset="0"/>
            </a:endParaRPr>
          </a:p>
          <a:p>
            <a:pPr algn="ctr" eaLnBrk="1" hangingPunct="1">
              <a:spcBef>
                <a:spcPct val="0"/>
              </a:spcBef>
              <a:buFontTx/>
              <a:buNone/>
            </a:pPr>
            <a:endParaRPr lang="es-ES" altLang="en-US" sz="1200" b="1" dirty="0">
              <a:latin typeface="Verdana" panose="020B0604030504040204" pitchFamily="34" charset="0"/>
            </a:endParaRPr>
          </a:p>
          <a:p>
            <a:pPr algn="ctr" eaLnBrk="1" hangingPunct="1">
              <a:spcBef>
                <a:spcPct val="0"/>
              </a:spcBef>
              <a:buFontTx/>
              <a:buNone/>
            </a:pPr>
            <a:endParaRPr lang="es-ES" altLang="en-US" sz="1200" b="1" dirty="0">
              <a:latin typeface="Verdana" panose="020B0604030504040204" pitchFamily="34" charset="0"/>
            </a:endParaRPr>
          </a:p>
          <a:p>
            <a:pPr algn="ctr" eaLnBrk="1" hangingPunct="1">
              <a:spcBef>
                <a:spcPct val="0"/>
              </a:spcBef>
              <a:buFontTx/>
              <a:buNone/>
            </a:pPr>
            <a:endParaRPr lang="es-ES" altLang="en-US" sz="1200" b="1" dirty="0">
              <a:latin typeface="Verdana" panose="020B0604030504040204" pitchFamily="34" charset="0"/>
            </a:endParaRPr>
          </a:p>
          <a:p>
            <a:pPr algn="ctr" eaLnBrk="1" hangingPunct="1">
              <a:spcBef>
                <a:spcPct val="0"/>
              </a:spcBef>
              <a:buFontTx/>
              <a:buNone/>
            </a:pPr>
            <a:endParaRPr lang="es-ES" altLang="en-US" sz="1200" b="1" dirty="0">
              <a:latin typeface="Verdana" panose="020B0604030504040204" pitchFamily="34" charset="0"/>
            </a:endParaRPr>
          </a:p>
          <a:p>
            <a:pPr algn="ctr" eaLnBrk="1" hangingPunct="1">
              <a:spcBef>
                <a:spcPct val="0"/>
              </a:spcBef>
              <a:buFontTx/>
              <a:buNone/>
            </a:pPr>
            <a:endParaRPr lang="es-ES" altLang="en-US" sz="1600" b="1" dirty="0">
              <a:latin typeface="Verdana" panose="020B0604030504040204" pitchFamily="34" charset="0"/>
            </a:endParaRPr>
          </a:p>
          <a:p>
            <a:pPr algn="ctr" eaLnBrk="1" hangingPunct="1">
              <a:spcBef>
                <a:spcPct val="0"/>
              </a:spcBef>
              <a:buFontTx/>
              <a:buNone/>
            </a:pPr>
            <a:r>
              <a:rPr lang="es-ES" altLang="en-US" sz="1800" b="1" dirty="0">
                <a:latin typeface="Verdana" panose="020B0604030504040204" pitchFamily="34" charset="0"/>
              </a:rPr>
              <a:t>Xxxxx XXXXXXXX</a:t>
            </a:r>
          </a:p>
          <a:p>
            <a:pPr algn="ctr" eaLnBrk="1" hangingPunct="1">
              <a:spcBef>
                <a:spcPct val="0"/>
              </a:spcBef>
              <a:buFontTx/>
              <a:buNone/>
            </a:pPr>
            <a:endParaRPr lang="es-ES" altLang="en-US" sz="600" dirty="0">
              <a:latin typeface="Verdana" panose="020B0604030504040204" pitchFamily="34" charset="0"/>
            </a:endParaRPr>
          </a:p>
          <a:p>
            <a:pPr algn="ctr" eaLnBrk="1" hangingPunct="1">
              <a:spcBef>
                <a:spcPct val="0"/>
              </a:spcBef>
              <a:buFontTx/>
              <a:buNone/>
            </a:pPr>
            <a:r>
              <a:rPr lang="es-ES" altLang="en-US" sz="1400" i="1" dirty="0">
                <a:latin typeface="Verdana" panose="020B0604030504040204" pitchFamily="34" charset="0"/>
              </a:rPr>
              <a:t>Consejo de Europa</a:t>
            </a:r>
          </a:p>
          <a:p>
            <a:pPr algn="ctr" eaLnBrk="1" hangingPunct="1">
              <a:spcBef>
                <a:spcPct val="0"/>
              </a:spcBef>
              <a:buFontTx/>
              <a:buNone/>
            </a:pPr>
            <a:endParaRPr lang="es-ES" altLang="en-US" sz="1400" b="1" dirty="0">
              <a:solidFill>
                <a:srgbClr val="2F618F"/>
              </a:solidFill>
              <a:latin typeface="Verdana" panose="020B0604030504040204" pitchFamily="34" charset="0"/>
            </a:endParaRPr>
          </a:p>
          <a:p>
            <a:pPr algn="ctr" eaLnBrk="1" hangingPunct="1">
              <a:spcBef>
                <a:spcPct val="0"/>
              </a:spcBef>
              <a:buFontTx/>
              <a:buNone/>
            </a:pPr>
            <a:r>
              <a:rPr lang="es-ES" altLang="en-US" sz="1200" b="1" dirty="0">
                <a:solidFill>
                  <a:srgbClr val="2F618F"/>
                </a:solidFill>
                <a:latin typeface="Verdana" panose="020B0604030504040204" pitchFamily="34" charset="0"/>
              </a:rPr>
              <a:t>correo electrónico</a:t>
            </a:r>
          </a:p>
          <a:p>
            <a:pPr algn="ctr" eaLnBrk="1" hangingPunct="1">
              <a:spcBef>
                <a:spcPct val="0"/>
              </a:spcBef>
              <a:buFontTx/>
              <a:buNone/>
            </a:pPr>
            <a:endParaRPr lang="es-ES" altLang="en-US" sz="1600" b="1" dirty="0">
              <a:latin typeface="Verdana" panose="020B0604030504040204" pitchFamily="34" charset="0"/>
            </a:endParaRPr>
          </a:p>
          <a:p>
            <a:pPr algn="ctr" eaLnBrk="1" hangingPunct="1">
              <a:spcBef>
                <a:spcPct val="0"/>
              </a:spcBef>
              <a:buFontTx/>
              <a:buNone/>
            </a:pPr>
            <a:endParaRPr lang="es-ES" altLang="en-US" sz="1600" b="1" dirty="0">
              <a:latin typeface="Verdana" panose="020B0604030504040204" pitchFamily="34" charset="0"/>
            </a:endParaRPr>
          </a:p>
          <a:p>
            <a:pPr algn="ctr" eaLnBrk="1" hangingPunct="1">
              <a:spcBef>
                <a:spcPct val="0"/>
              </a:spcBef>
              <a:buFontTx/>
              <a:buNone/>
            </a:pPr>
            <a:endParaRPr lang="es-ES" altLang="en-US" sz="1400" b="1" dirty="0">
              <a:latin typeface="Verdana" panose="020B0604030504040204" pitchFamily="34" charset="0"/>
            </a:endParaRPr>
          </a:p>
          <a:p>
            <a:pPr algn="ctr" eaLnBrk="1" hangingPunct="1">
              <a:spcBef>
                <a:spcPct val="0"/>
              </a:spcBef>
              <a:buFontTx/>
              <a:buNone/>
            </a:pPr>
            <a:r>
              <a:rPr lang="es-ES" altLang="en-US" sz="1600" b="1" dirty="0">
                <a:latin typeface="Verdana" panose="020B0604030504040204" pitchFamily="34" charset="0"/>
              </a:rPr>
              <a:t>DD Mes AAAA</a:t>
            </a:r>
          </a:p>
        </p:txBody>
      </p:sp>
      <p:sp>
        <p:nvSpPr>
          <p:cNvPr id="10" name="Rectangle 2">
            <a:extLst>
              <a:ext uri="{FF2B5EF4-FFF2-40B4-BE49-F238E27FC236}">
                <a16:creationId xmlns:a16="http://schemas.microsoft.com/office/drawing/2014/main" id="{DF1503B2-B0B3-4330-9439-3D5954CA1625}"/>
              </a:ext>
            </a:extLst>
          </p:cNvPr>
          <p:cNvSpPr>
            <a:spLocks noChangeArrowheads="1"/>
          </p:cNvSpPr>
          <p:nvPr/>
        </p:nvSpPr>
        <p:spPr bwMode="auto">
          <a:xfrm>
            <a:off x="365125" y="1177588"/>
            <a:ext cx="8599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ES" altLang="en-US" sz="1400" b="1" dirty="0">
                <a:latin typeface="Verdana" panose="020B0604030504040204" pitchFamily="34" charset="0"/>
              </a:rPr>
              <a:t>Curso introductorio de formación judicial sobre ciberdelincuencia y pruebas electrónicas</a:t>
            </a:r>
            <a:endParaRPr lang="es-ES" altLang="en-US" sz="1400" i="1" dirty="0">
              <a:latin typeface="Verdana" panose="020B0604030504040204" pitchFamily="34" charset="0"/>
            </a:endParaRPr>
          </a:p>
        </p:txBody>
      </p:sp>
    </p:spTree>
    <p:extLst>
      <p:ext uri="{BB962C8B-B14F-4D97-AF65-F5344CB8AC3E}">
        <p14:creationId xmlns:p14="http://schemas.microsoft.com/office/powerpoint/2010/main" val="1064309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Placa base/PCB</a:t>
            </a:r>
            <a:endParaRPr lang="es-ES" sz="2000" dirty="0">
              <a:solidFill>
                <a:schemeClr val="bg1"/>
              </a:solidFill>
              <a:latin typeface="Verdana" charset="0"/>
              <a:cs typeface="Verdana" charset="0"/>
            </a:endParaRPr>
          </a:p>
        </p:txBody>
      </p:sp>
      <p:sp>
        <p:nvSpPr>
          <p:cNvPr id="8" name="Rectangle 7">
            <a:extLst>
              <a:ext uri="{FF2B5EF4-FFF2-40B4-BE49-F238E27FC236}">
                <a16:creationId xmlns:a16="http://schemas.microsoft.com/office/drawing/2014/main"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629A8EBA-883A-442C-BC52-7342551D1BF5}"/>
              </a:ext>
            </a:extLst>
          </p:cNvPr>
          <p:cNvPicPr>
            <a:picLocks noChangeAspect="1"/>
          </p:cNvPicPr>
          <p:nvPr/>
        </p:nvPicPr>
        <p:blipFill>
          <a:blip r:embed="rId3"/>
          <a:stretch>
            <a:fillRect/>
          </a:stretch>
        </p:blipFill>
        <p:spPr>
          <a:xfrm>
            <a:off x="6053922" y="1195523"/>
            <a:ext cx="2340729" cy="1597348"/>
          </a:xfrm>
          <a:prstGeom prst="rect">
            <a:avLst/>
          </a:prstGeom>
        </p:spPr>
      </p:pic>
      <p:sp>
        <p:nvSpPr>
          <p:cNvPr id="16" name="Rectangle 15">
            <a:extLst>
              <a:ext uri="{FF2B5EF4-FFF2-40B4-BE49-F238E27FC236}">
                <a16:creationId xmlns:a16="http://schemas.microsoft.com/office/drawing/2014/main"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19816E17-4209-49C8-A601-1750100F5345}"/>
              </a:ext>
            </a:extLst>
          </p:cNvPr>
          <p:cNvPicPr>
            <a:picLocks noChangeAspect="1"/>
          </p:cNvPicPr>
          <p:nvPr/>
        </p:nvPicPr>
        <p:blipFill>
          <a:blip r:embed="rId4"/>
          <a:stretch>
            <a:fillRect/>
          </a:stretch>
        </p:blipFill>
        <p:spPr>
          <a:xfrm>
            <a:off x="7368881" y="2852936"/>
            <a:ext cx="1667169" cy="1717018"/>
          </a:xfrm>
          <a:prstGeom prst="rect">
            <a:avLst/>
          </a:prstGeom>
        </p:spPr>
      </p:pic>
      <p:pic>
        <p:nvPicPr>
          <p:cNvPr id="2" name="Picture 2" descr="iPhone production in India to include PCB assembly by Wistron ...">
            <a:extLst>
              <a:ext uri="{FF2B5EF4-FFF2-40B4-BE49-F238E27FC236}">
                <a16:creationId xmlns:a16="http://schemas.microsoft.com/office/drawing/2014/main" id="{AED6A429-5DCA-4051-8822-F75EC3FA1E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923" y="4963157"/>
            <a:ext cx="2987824" cy="149391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077412D0-1F72-4E35-8D47-698FE0943234}"/>
              </a:ext>
            </a:extLst>
          </p:cNvPr>
          <p:cNvSpPr/>
          <p:nvPr/>
        </p:nvSpPr>
        <p:spPr>
          <a:xfrm>
            <a:off x="323528" y="1759783"/>
            <a:ext cx="1458973"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Fuente de alimentación</a:t>
            </a:r>
          </a:p>
        </p:txBody>
      </p:sp>
      <p:sp>
        <p:nvSpPr>
          <p:cNvPr id="17" name="TextBox 16">
            <a:extLst>
              <a:ext uri="{FF2B5EF4-FFF2-40B4-BE49-F238E27FC236}">
                <a16:creationId xmlns:a16="http://schemas.microsoft.com/office/drawing/2014/main" id="{2B6A1148-2523-420E-B0F5-584E1410FD64}"/>
              </a:ext>
            </a:extLst>
          </p:cNvPr>
          <p:cNvSpPr txBox="1"/>
          <p:nvPr/>
        </p:nvSpPr>
        <p:spPr>
          <a:xfrm>
            <a:off x="1348367" y="2972781"/>
            <a:ext cx="3572387" cy="1477328"/>
          </a:xfrm>
          <a:prstGeom prst="rect">
            <a:avLst/>
          </a:prstGeom>
          <a:noFill/>
          <a:ln>
            <a:solidFill>
              <a:srgbClr val="5B9BD5"/>
            </a:solidFill>
          </a:ln>
        </p:spPr>
        <p:txBody>
          <a:bodyPr wrap="square" rtlCol="0">
            <a:spAutoFit/>
          </a:bodyPr>
          <a:lstStyle/>
          <a:p>
            <a:pPr algn="ctr"/>
            <a:r>
              <a:rPr lang="es-ES"/>
              <a:t>‘Si se tratara de un ser humano, sería nuestro "sistema nervioso central": todo se conecta a él y permite la comunicación entre todas las partes principales’</a:t>
            </a:r>
          </a:p>
        </p:txBody>
      </p:sp>
    </p:spTree>
    <p:extLst>
      <p:ext uri="{BB962C8B-B14F-4D97-AF65-F5344CB8AC3E}">
        <p14:creationId xmlns:p14="http://schemas.microsoft.com/office/powerpoint/2010/main" val="243717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Placa base</a:t>
            </a:r>
            <a:endParaRPr lang="es-ES" sz="2000" dirty="0">
              <a:solidFill>
                <a:schemeClr val="bg1"/>
              </a:solidFill>
              <a:latin typeface="Verdana" charset="0"/>
              <a:cs typeface="Verdana" charset="0"/>
            </a:endParaRPr>
          </a:p>
        </p:txBody>
      </p:sp>
      <p:pic>
        <p:nvPicPr>
          <p:cNvPr id="7" name="Content Placeholder 6" descr="Screen Shot 2017-05-31 at 07.24.41.png">
            <a:extLst>
              <a:ext uri="{FF2B5EF4-FFF2-40B4-BE49-F238E27FC236}">
                <a16:creationId xmlns:a16="http://schemas.microsoft.com/office/drawing/2014/main" id="{7BB8B506-AD70-4404-B8B9-0692EE0DA111}"/>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2093913"/>
            <a:ext cx="6278563" cy="3606800"/>
          </a:xfrm>
          <a:prstGeom prst="rect">
            <a:avLst/>
          </a:prstGeom>
        </p:spPr>
      </p:pic>
      <p:sp>
        <p:nvSpPr>
          <p:cNvPr id="2" name="Oval 1">
            <a:extLst>
              <a:ext uri="{FF2B5EF4-FFF2-40B4-BE49-F238E27FC236}">
                <a16:creationId xmlns:a16="http://schemas.microsoft.com/office/drawing/2014/main" id="{A3F5C23E-5785-4912-8B93-0D12632A998A}"/>
              </a:ext>
            </a:extLst>
          </p:cNvPr>
          <p:cNvSpPr/>
          <p:nvPr/>
        </p:nvSpPr>
        <p:spPr>
          <a:xfrm>
            <a:off x="3279328" y="3573016"/>
            <a:ext cx="936104" cy="9361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0807FE7-5504-4F60-A1D2-AFEDFF3E02BA}"/>
              </a:ext>
            </a:extLst>
          </p:cNvPr>
          <p:cNvSpPr txBox="1"/>
          <p:nvPr/>
        </p:nvSpPr>
        <p:spPr>
          <a:xfrm>
            <a:off x="5068467" y="1157586"/>
            <a:ext cx="4075533" cy="5847755"/>
          </a:xfrm>
          <a:prstGeom prst="rect">
            <a:avLst/>
          </a:prstGeom>
          <a:solidFill>
            <a:srgbClr val="F08A34"/>
          </a:solidFill>
        </p:spPr>
        <p:txBody>
          <a:bodyPr wrap="square" rtlCol="0">
            <a:spAutoFit/>
          </a:bodyPr>
          <a:lstStyle/>
          <a:p>
            <a:r>
              <a:rPr lang="es-ES" sz="2200" dirty="0">
                <a:solidFill>
                  <a:schemeClr val="bg1"/>
                </a:solidFill>
                <a:latin typeface="+mj-lt"/>
              </a:rPr>
              <a:t>Almacena la información del sistema</a:t>
            </a:r>
          </a:p>
          <a:p>
            <a:pPr marL="342900" indent="-342900">
              <a:buFont typeface="Arial" panose="020B0604020202020204" pitchFamily="34" charset="0"/>
              <a:buChar char="•"/>
            </a:pPr>
            <a:r>
              <a:rPr lang="es-ES" sz="2200" dirty="0">
                <a:solidFill>
                  <a:schemeClr val="bg1"/>
                </a:solidFill>
                <a:latin typeface="+mj-lt"/>
              </a:rPr>
              <a:t>CMOS - Semiconductor complementario de óxido metálico - almacena la información de fecha/hora/arranque</a:t>
            </a:r>
          </a:p>
          <a:p>
            <a:pPr marL="342900" indent="-342900">
              <a:buFont typeface="Arial" panose="020B0604020202020204" pitchFamily="34" charset="0"/>
              <a:buChar char="•"/>
            </a:pPr>
            <a:r>
              <a:rPr lang="es-ES" sz="2200" dirty="0">
                <a:solidFill>
                  <a:schemeClr val="bg1"/>
                </a:solidFill>
                <a:latin typeface="+mj-lt"/>
              </a:rPr>
              <a:t>La batería retiene los datos cuando el sistema está apagado</a:t>
            </a:r>
          </a:p>
          <a:p>
            <a:pPr marL="342900" indent="-342900">
              <a:buFont typeface="Arial" panose="020B0604020202020204" pitchFamily="34" charset="0"/>
              <a:buChar char="•"/>
            </a:pPr>
            <a:endParaRPr lang="es-ES" sz="2200" dirty="0">
              <a:solidFill>
                <a:schemeClr val="bg1"/>
              </a:solidFill>
              <a:latin typeface="+mj-lt"/>
            </a:endParaRPr>
          </a:p>
          <a:p>
            <a:pPr marL="342900" indent="-342900">
              <a:buFont typeface="Arial" panose="020B0604020202020204" pitchFamily="34" charset="0"/>
              <a:buChar char="•"/>
            </a:pPr>
            <a:r>
              <a:rPr lang="es-ES" sz="2200" dirty="0">
                <a:solidFill>
                  <a:schemeClr val="bg1"/>
                </a:solidFill>
                <a:latin typeface="+mj-lt"/>
              </a:rPr>
              <a:t>BIOS - Sistema básico de entrada y salida</a:t>
            </a:r>
          </a:p>
          <a:p>
            <a:pPr marL="342900" indent="-342900">
              <a:buFont typeface="Arial" panose="020B0604020202020204" pitchFamily="34" charset="0"/>
              <a:buChar char="•"/>
            </a:pPr>
            <a:r>
              <a:rPr lang="es-ES" sz="2200" dirty="0">
                <a:solidFill>
                  <a:schemeClr val="bg1"/>
                </a:solidFill>
                <a:latin typeface="+mj-lt"/>
              </a:rPr>
              <a:t>Sistema base para que el ordenador funcione antes de pasar al sistema operativo principal</a:t>
            </a:r>
          </a:p>
        </p:txBody>
      </p:sp>
      <p:sp>
        <p:nvSpPr>
          <p:cNvPr id="13" name="TextBox 12">
            <a:extLst>
              <a:ext uri="{FF2B5EF4-FFF2-40B4-BE49-F238E27FC236}">
                <a16:creationId xmlns:a16="http://schemas.microsoft.com/office/drawing/2014/main" id="{FBC2E5AF-FF8C-44FF-8C7B-C51763A34238}"/>
              </a:ext>
            </a:extLst>
          </p:cNvPr>
          <p:cNvSpPr txBox="1"/>
          <p:nvPr/>
        </p:nvSpPr>
        <p:spPr>
          <a:xfrm>
            <a:off x="4936" y="5589568"/>
            <a:ext cx="4936160" cy="707886"/>
          </a:xfrm>
          <a:prstGeom prst="rect">
            <a:avLst/>
          </a:prstGeom>
          <a:solidFill>
            <a:srgbClr val="BDD8F3"/>
          </a:solidFill>
        </p:spPr>
        <p:txBody>
          <a:bodyPr wrap="square" rtlCol="0">
            <a:spAutoFit/>
          </a:bodyPr>
          <a:lstStyle/>
          <a:p>
            <a:r>
              <a:rPr lang="es-ES" sz="2000" dirty="0">
                <a:solidFill>
                  <a:schemeClr val="tx1">
                    <a:lumMod val="65000"/>
                    <a:lumOff val="35000"/>
                  </a:schemeClr>
                </a:solidFill>
                <a:latin typeface="+mj-lt"/>
              </a:rPr>
              <a:t>La BIOS está siendo sustituida por la UEFI - Interfaz de Firmware Extensible Unificada</a:t>
            </a:r>
          </a:p>
        </p:txBody>
      </p:sp>
    </p:spTree>
    <p:extLst>
      <p:ext uri="{BB962C8B-B14F-4D97-AF65-F5344CB8AC3E}">
        <p14:creationId xmlns:p14="http://schemas.microsoft.com/office/powerpoint/2010/main" val="169067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Buses</a:t>
            </a:r>
            <a:endParaRPr lang="es-ES" sz="2000" dirty="0">
              <a:solidFill>
                <a:schemeClr val="bg1"/>
              </a:solidFill>
              <a:latin typeface="Verdana" charset="0"/>
              <a:cs typeface="Verdana" charset="0"/>
            </a:endParaRPr>
          </a:p>
        </p:txBody>
      </p:sp>
      <p:pic>
        <p:nvPicPr>
          <p:cNvPr id="1026" name="Picture 2" descr="PCB Board&quot; Case &amp; Skin for Samsung Galaxy by sedimentary | Redbubble">
            <a:extLst>
              <a:ext uri="{FF2B5EF4-FFF2-40B4-BE49-F238E27FC236}">
                <a16:creationId xmlns:a16="http://schemas.microsoft.com/office/drawing/2014/main" id="{80C8F97A-06E3-4CFE-A85A-F377A5ECE4E6}"/>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036762" y="1145381"/>
            <a:ext cx="5070475" cy="50720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31678E3-7131-47F7-93C8-53D6555620AA}"/>
              </a:ext>
            </a:extLst>
          </p:cNvPr>
          <p:cNvSpPr txBox="1"/>
          <p:nvPr/>
        </p:nvSpPr>
        <p:spPr>
          <a:xfrm>
            <a:off x="6516216" y="2492896"/>
            <a:ext cx="2381833" cy="2677656"/>
          </a:xfrm>
          <a:prstGeom prst="rect">
            <a:avLst/>
          </a:prstGeom>
          <a:solidFill>
            <a:srgbClr val="F08A34"/>
          </a:solidFill>
        </p:spPr>
        <p:txBody>
          <a:bodyPr wrap="square" rtlCol="0">
            <a:spAutoFit/>
          </a:bodyPr>
          <a:lstStyle/>
          <a:p>
            <a:pPr algn="ctr"/>
            <a:r>
              <a:rPr lang="es-ES" sz="2400" dirty="0">
                <a:solidFill>
                  <a:schemeClr val="bg1"/>
                </a:solidFill>
                <a:latin typeface="+mj-lt"/>
              </a:rPr>
              <a:t>Sistema de comunicación que transfiere datos entre los componentes de un dispositivo informático</a:t>
            </a:r>
          </a:p>
        </p:txBody>
      </p:sp>
    </p:spTree>
    <p:extLst>
      <p:ext uri="{BB962C8B-B14F-4D97-AF65-F5344CB8AC3E}">
        <p14:creationId xmlns:p14="http://schemas.microsoft.com/office/powerpoint/2010/main" val="241468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1849839-3D3D-4858-A7A3-24F13F40F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748" y="4606864"/>
            <a:ext cx="1645983" cy="1645983"/>
          </a:xfrm>
          <a:prstGeom prst="rect">
            <a:avLst/>
          </a:prstGeom>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CPU</a:t>
            </a:r>
            <a:endParaRPr lang="es-ES" sz="2000" dirty="0">
              <a:solidFill>
                <a:schemeClr val="bg1"/>
              </a:solidFill>
              <a:latin typeface="Verdana" charset="0"/>
              <a:cs typeface="Verdana" charset="0"/>
            </a:endParaRPr>
          </a:p>
        </p:txBody>
      </p:sp>
      <p:sp>
        <p:nvSpPr>
          <p:cNvPr id="8" name="Rectangle 7">
            <a:extLst>
              <a:ext uri="{FF2B5EF4-FFF2-40B4-BE49-F238E27FC236}">
                <a16:creationId xmlns:a16="http://schemas.microsoft.com/office/drawing/2014/main"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77412D0-1F72-4E35-8D47-698FE0943234}"/>
              </a:ext>
            </a:extLst>
          </p:cNvPr>
          <p:cNvSpPr/>
          <p:nvPr/>
        </p:nvSpPr>
        <p:spPr>
          <a:xfrm>
            <a:off x="323528" y="1759783"/>
            <a:ext cx="1273774"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Fuente de alimentación</a:t>
            </a:r>
          </a:p>
        </p:txBody>
      </p:sp>
      <p:grpSp>
        <p:nvGrpSpPr>
          <p:cNvPr id="14" name="Group 13">
            <a:extLst>
              <a:ext uri="{FF2B5EF4-FFF2-40B4-BE49-F238E27FC236}">
                <a16:creationId xmlns:a16="http://schemas.microsoft.com/office/drawing/2014/main"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pic>
        <p:nvPicPr>
          <p:cNvPr id="32" name="Picture 31" descr="Screen Shot 2017-05-31 at 08.40.10.png">
            <a:extLst>
              <a:ext uri="{FF2B5EF4-FFF2-40B4-BE49-F238E27FC236}">
                <a16:creationId xmlns:a16="http://schemas.microsoft.com/office/drawing/2014/main" id="{8CBFC170-C3C0-4DED-8543-0A536B185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626" y="1294470"/>
            <a:ext cx="2703174" cy="1388835"/>
          </a:xfrm>
          <a:prstGeom prst="rect">
            <a:avLst/>
          </a:prstGeom>
          <a:ln>
            <a:noFill/>
          </a:ln>
        </p:spPr>
      </p:pic>
      <p:pic>
        <p:nvPicPr>
          <p:cNvPr id="3074" name="Picture 2" descr="Apple A13 - Wikipedia">
            <a:extLst>
              <a:ext uri="{FF2B5EF4-FFF2-40B4-BE49-F238E27FC236}">
                <a16:creationId xmlns:a16="http://schemas.microsoft.com/office/drawing/2014/main" id="{1A78C177-95A6-44E7-A47F-B2BA899525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1877" y="2827268"/>
            <a:ext cx="1161727" cy="129447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CPU</a:t>
            </a:r>
          </a:p>
        </p:txBody>
      </p:sp>
      <p:sp>
        <p:nvSpPr>
          <p:cNvPr id="31" name="TextBox 30">
            <a:extLst>
              <a:ext uri="{FF2B5EF4-FFF2-40B4-BE49-F238E27FC236}">
                <a16:creationId xmlns:a16="http://schemas.microsoft.com/office/drawing/2014/main" id="{CFE37768-C777-4E9B-9725-5B74C864C2B4}"/>
              </a:ext>
            </a:extLst>
          </p:cNvPr>
          <p:cNvSpPr txBox="1"/>
          <p:nvPr/>
        </p:nvSpPr>
        <p:spPr>
          <a:xfrm>
            <a:off x="6096237" y="2510039"/>
            <a:ext cx="2939813" cy="2677656"/>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es-ES" sz="2400" dirty="0">
                <a:solidFill>
                  <a:schemeClr val="bg1"/>
                </a:solidFill>
                <a:latin typeface="+mj-lt"/>
              </a:rPr>
              <a:t>Recibe instrucciones de la RAM</a:t>
            </a:r>
          </a:p>
          <a:p>
            <a:pPr marL="342900" indent="-342900">
              <a:buFont typeface="Arial" panose="020B0604020202020204" pitchFamily="34" charset="0"/>
              <a:buChar char="•"/>
            </a:pPr>
            <a:r>
              <a:rPr lang="es-ES" sz="2400" dirty="0">
                <a:solidFill>
                  <a:schemeClr val="bg1"/>
                </a:solidFill>
                <a:latin typeface="+mj-lt"/>
              </a:rPr>
              <a:t>Realiza cálculos</a:t>
            </a:r>
          </a:p>
          <a:p>
            <a:pPr marL="342900" indent="-342900">
              <a:buFont typeface="Arial" panose="020B0604020202020204" pitchFamily="34" charset="0"/>
              <a:buChar char="•"/>
            </a:pPr>
            <a:r>
              <a:rPr lang="es-ES" sz="2400" dirty="0">
                <a:solidFill>
                  <a:schemeClr val="bg1"/>
                </a:solidFill>
                <a:latin typeface="+mj-lt"/>
              </a:rPr>
              <a:t>Procesa datos</a:t>
            </a:r>
          </a:p>
          <a:p>
            <a:pPr marL="342900" indent="-342900">
              <a:buFont typeface="Arial" panose="020B0604020202020204" pitchFamily="34" charset="0"/>
              <a:buChar char="•"/>
            </a:pPr>
            <a:r>
              <a:rPr lang="es-ES" sz="2400" dirty="0">
                <a:solidFill>
                  <a:schemeClr val="bg1"/>
                </a:solidFill>
                <a:latin typeface="+mj-lt"/>
              </a:rPr>
              <a:t>Devuelve la salida a la RAM</a:t>
            </a:r>
          </a:p>
        </p:txBody>
      </p:sp>
    </p:spTree>
    <p:extLst>
      <p:ext uri="{BB962C8B-B14F-4D97-AF65-F5344CB8AC3E}">
        <p14:creationId xmlns:p14="http://schemas.microsoft.com/office/powerpoint/2010/main" val="213308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RAM/Memoria</a:t>
            </a:r>
            <a:endParaRPr lang="es-ES" sz="2000" dirty="0">
              <a:solidFill>
                <a:schemeClr val="bg1"/>
              </a:solidFill>
              <a:latin typeface="Verdana" charset="0"/>
              <a:cs typeface="Verdana" charset="0"/>
            </a:endParaRPr>
          </a:p>
        </p:txBody>
      </p:sp>
      <p:sp>
        <p:nvSpPr>
          <p:cNvPr id="8" name="Rectangle 7">
            <a:extLst>
              <a:ext uri="{FF2B5EF4-FFF2-40B4-BE49-F238E27FC236}">
                <a16:creationId xmlns:a16="http://schemas.microsoft.com/office/drawing/2014/main"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77412D0-1F72-4E35-8D47-698FE0943234}"/>
              </a:ext>
            </a:extLst>
          </p:cNvPr>
          <p:cNvSpPr/>
          <p:nvPr/>
        </p:nvSpPr>
        <p:spPr>
          <a:xfrm>
            <a:off x="323528" y="1759783"/>
            <a:ext cx="1206236"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Fuente de alimentación</a:t>
            </a:r>
          </a:p>
        </p:txBody>
      </p:sp>
      <p:grpSp>
        <p:nvGrpSpPr>
          <p:cNvPr id="14" name="Group 13">
            <a:extLst>
              <a:ext uri="{FF2B5EF4-FFF2-40B4-BE49-F238E27FC236}">
                <a16:creationId xmlns:a16="http://schemas.microsoft.com/office/drawing/2014/main"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CPU</a:t>
            </a:r>
          </a:p>
        </p:txBody>
      </p:sp>
      <p:pic>
        <p:nvPicPr>
          <p:cNvPr id="33" name="Picture 32">
            <a:extLst>
              <a:ext uri="{FF2B5EF4-FFF2-40B4-BE49-F238E27FC236}">
                <a16:creationId xmlns:a16="http://schemas.microsoft.com/office/drawing/2014/main" id="{970E6919-319F-4C29-8FC5-EC81265D2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7560" y="1457161"/>
            <a:ext cx="2952327" cy="1968218"/>
          </a:xfrm>
          <a:prstGeom prst="rect">
            <a:avLst/>
          </a:prstGeom>
          <a:ln>
            <a:noFill/>
          </a:ln>
        </p:spPr>
      </p:pic>
      <p:pic>
        <p:nvPicPr>
          <p:cNvPr id="2050" name="Picture 2" descr="Samsung ePoP Memory Uses 40 Percent Less Space by Fusing RAM and ...">
            <a:extLst>
              <a:ext uri="{FF2B5EF4-FFF2-40B4-BE49-F238E27FC236}">
                <a16:creationId xmlns:a16="http://schemas.microsoft.com/office/drawing/2014/main" id="{796B0BBA-B515-42AF-A711-74453823E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517" y="4407762"/>
            <a:ext cx="2462411" cy="174501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FE37768-C777-4E9B-9725-5B74C864C2B4}"/>
              </a:ext>
            </a:extLst>
          </p:cNvPr>
          <p:cNvSpPr txBox="1"/>
          <p:nvPr/>
        </p:nvSpPr>
        <p:spPr>
          <a:xfrm>
            <a:off x="6096237" y="2325372"/>
            <a:ext cx="2923650" cy="4144875"/>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es-ES" sz="2400" dirty="0">
                <a:solidFill>
                  <a:schemeClr val="bg1"/>
                </a:solidFill>
                <a:latin typeface="+mj-lt"/>
              </a:rPr>
              <a:t>Almacenamiento volátil</a:t>
            </a:r>
          </a:p>
          <a:p>
            <a:pPr marL="342900" indent="-342900">
              <a:buFont typeface="Arial" panose="020B0604020202020204" pitchFamily="34" charset="0"/>
              <a:buChar char="•"/>
            </a:pPr>
            <a:r>
              <a:rPr lang="es-ES" sz="2400" dirty="0">
                <a:solidFill>
                  <a:schemeClr val="bg1"/>
                </a:solidFill>
                <a:latin typeface="+mj-lt"/>
              </a:rPr>
              <a:t>Mantiene el "trabajo en curso" del dispositivo</a:t>
            </a:r>
          </a:p>
          <a:p>
            <a:pPr marL="342900" indent="-342900">
              <a:buFont typeface="Arial" panose="020B0604020202020204" pitchFamily="34" charset="0"/>
              <a:buChar char="•"/>
            </a:pPr>
            <a:r>
              <a:rPr lang="es-ES" sz="2400" dirty="0">
                <a:solidFill>
                  <a:schemeClr val="bg1"/>
                </a:solidFill>
                <a:latin typeface="+mj-lt"/>
              </a:rPr>
              <a:t>Almacenamiento muy rápido</a:t>
            </a:r>
          </a:p>
          <a:p>
            <a:pPr marL="342900" indent="-342900">
              <a:buFont typeface="Arial" panose="020B0604020202020204" pitchFamily="34" charset="0"/>
              <a:buChar char="•"/>
            </a:pPr>
            <a:r>
              <a:rPr lang="es-ES" sz="2400" dirty="0">
                <a:solidFill>
                  <a:schemeClr val="bg1"/>
                </a:solidFill>
                <a:latin typeface="+mj-lt"/>
              </a:rPr>
              <a:t>Funciona junto a la CPU</a:t>
            </a:r>
          </a:p>
          <a:p>
            <a:pPr marL="342900" indent="-342900">
              <a:buFont typeface="Arial" panose="020B0604020202020204" pitchFamily="34" charset="0"/>
              <a:buChar char="•"/>
            </a:pPr>
            <a:r>
              <a:rPr lang="es-ES" sz="2400" dirty="0">
                <a:solidFill>
                  <a:schemeClr val="bg1"/>
                </a:solidFill>
                <a:latin typeface="+mj-lt"/>
              </a:rPr>
              <a:t>Puede contener datos útiles *</a:t>
            </a:r>
          </a:p>
        </p:txBody>
      </p:sp>
      <p:sp>
        <p:nvSpPr>
          <p:cNvPr id="38" name="Rectangle 37">
            <a:extLst>
              <a:ext uri="{FF2B5EF4-FFF2-40B4-BE49-F238E27FC236}">
                <a16:creationId xmlns:a16="http://schemas.microsoft.com/office/drawing/2014/main"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RAM</a:t>
            </a:r>
          </a:p>
        </p:txBody>
      </p:sp>
    </p:spTree>
    <p:extLst>
      <p:ext uri="{BB962C8B-B14F-4D97-AF65-F5344CB8AC3E}">
        <p14:creationId xmlns:p14="http://schemas.microsoft.com/office/powerpoint/2010/main" val="20262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descr="QUADRO P6000">
            <a:extLst>
              <a:ext uri="{FF2B5EF4-FFF2-40B4-BE49-F238E27FC236}">
                <a16:creationId xmlns:a16="http://schemas.microsoft.com/office/drawing/2014/main" id="{6252E710-29E2-4C43-A2EF-0AC726C14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448" y="3817927"/>
            <a:ext cx="3456904" cy="17155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1D0DB250-94CB-4462-AAAF-7439B9D22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714" y="1444888"/>
            <a:ext cx="2882583" cy="2145297"/>
          </a:xfrm>
          <a:prstGeom prst="rect">
            <a:avLst/>
          </a:prstGeom>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Tarjeta de vídeo/gráfica</a:t>
            </a:r>
            <a:endParaRPr lang="es-ES" sz="2000" dirty="0">
              <a:solidFill>
                <a:schemeClr val="bg1"/>
              </a:solidFill>
              <a:latin typeface="Verdana" charset="0"/>
              <a:cs typeface="Verdana" charset="0"/>
            </a:endParaRPr>
          </a:p>
        </p:txBody>
      </p:sp>
      <p:sp>
        <p:nvSpPr>
          <p:cNvPr id="8" name="Rectangle 7">
            <a:extLst>
              <a:ext uri="{FF2B5EF4-FFF2-40B4-BE49-F238E27FC236}">
                <a16:creationId xmlns:a16="http://schemas.microsoft.com/office/drawing/2014/main"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77412D0-1F72-4E35-8D47-698FE0943234}"/>
              </a:ext>
            </a:extLst>
          </p:cNvPr>
          <p:cNvSpPr/>
          <p:nvPr/>
        </p:nvSpPr>
        <p:spPr>
          <a:xfrm>
            <a:off x="323528" y="1759783"/>
            <a:ext cx="1840938"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Fuente de alimentación</a:t>
            </a:r>
          </a:p>
        </p:txBody>
      </p:sp>
      <p:grpSp>
        <p:nvGrpSpPr>
          <p:cNvPr id="14" name="Group 13">
            <a:extLst>
              <a:ext uri="{FF2B5EF4-FFF2-40B4-BE49-F238E27FC236}">
                <a16:creationId xmlns:a16="http://schemas.microsoft.com/office/drawing/2014/main"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CPU</a:t>
            </a:r>
          </a:p>
        </p:txBody>
      </p:sp>
      <p:sp>
        <p:nvSpPr>
          <p:cNvPr id="31" name="TextBox 30">
            <a:extLst>
              <a:ext uri="{FF2B5EF4-FFF2-40B4-BE49-F238E27FC236}">
                <a16:creationId xmlns:a16="http://schemas.microsoft.com/office/drawing/2014/main" id="{CFE37768-C777-4E9B-9725-5B74C864C2B4}"/>
              </a:ext>
            </a:extLst>
          </p:cNvPr>
          <p:cNvSpPr txBox="1"/>
          <p:nvPr/>
        </p:nvSpPr>
        <p:spPr>
          <a:xfrm>
            <a:off x="6111714" y="1444888"/>
            <a:ext cx="2873699" cy="4893647"/>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es-ES" sz="2400" dirty="0">
                <a:solidFill>
                  <a:schemeClr val="bg1"/>
                </a:solidFill>
                <a:latin typeface="+mj-lt"/>
              </a:rPr>
              <a:t>Permite ver/leer la información del ordenador</a:t>
            </a:r>
          </a:p>
          <a:p>
            <a:pPr marL="342900" indent="-342900">
              <a:buFont typeface="Arial" panose="020B0604020202020204" pitchFamily="34" charset="0"/>
              <a:buChar char="•"/>
            </a:pPr>
            <a:r>
              <a:rPr lang="es-ES" sz="2400" dirty="0">
                <a:solidFill>
                  <a:schemeClr val="bg1"/>
                </a:solidFill>
                <a:latin typeface="+mj-lt"/>
              </a:rPr>
              <a:t>Puede incorporarse a la placa base o añadirse como dispositivo independiente y a medida</a:t>
            </a:r>
          </a:p>
          <a:p>
            <a:pPr marL="342900" indent="-342900">
              <a:buFont typeface="Arial" panose="020B0604020202020204" pitchFamily="34" charset="0"/>
              <a:buChar char="•"/>
            </a:pPr>
            <a:r>
              <a:rPr lang="es-ES" sz="2400" dirty="0">
                <a:solidFill>
                  <a:schemeClr val="bg1"/>
                </a:solidFill>
                <a:latin typeface="+mj-lt"/>
              </a:rPr>
              <a:t>GPU - Unidad de procesamiento gráfico</a:t>
            </a:r>
          </a:p>
        </p:txBody>
      </p:sp>
      <p:sp>
        <p:nvSpPr>
          <p:cNvPr id="38" name="Rectangle 37">
            <a:extLst>
              <a:ext uri="{FF2B5EF4-FFF2-40B4-BE49-F238E27FC236}">
                <a16:creationId xmlns:a16="http://schemas.microsoft.com/office/drawing/2014/main"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RAM</a:t>
            </a:r>
          </a:p>
        </p:txBody>
      </p:sp>
      <p:sp>
        <p:nvSpPr>
          <p:cNvPr id="37" name="Rectangle 36">
            <a:extLst>
              <a:ext uri="{FF2B5EF4-FFF2-40B4-BE49-F238E27FC236}">
                <a16:creationId xmlns:a16="http://schemas.microsoft.com/office/drawing/2014/main" id="{7D57A445-10E3-4C83-AD95-6281AE5FB249}"/>
              </a:ext>
            </a:extLst>
          </p:cNvPr>
          <p:cNvSpPr/>
          <p:nvPr/>
        </p:nvSpPr>
        <p:spPr>
          <a:xfrm>
            <a:off x="32654" y="2644495"/>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c</a:t>
            </a:r>
          </a:p>
        </p:txBody>
      </p:sp>
      <p:sp>
        <p:nvSpPr>
          <p:cNvPr id="35" name="Rectangle 34">
            <a:extLst>
              <a:ext uri="{FF2B5EF4-FFF2-40B4-BE49-F238E27FC236}">
                <a16:creationId xmlns:a16="http://schemas.microsoft.com/office/drawing/2014/main" id="{CFE23CCC-5262-43B7-841A-9B7104A1C7F5}"/>
              </a:ext>
            </a:extLst>
          </p:cNvPr>
          <p:cNvSpPr/>
          <p:nvPr/>
        </p:nvSpPr>
        <p:spPr>
          <a:xfrm>
            <a:off x="740574" y="2412097"/>
            <a:ext cx="1065161" cy="68148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GPU</a:t>
            </a:r>
          </a:p>
        </p:txBody>
      </p:sp>
    </p:spTree>
    <p:extLst>
      <p:ext uri="{BB962C8B-B14F-4D97-AF65-F5344CB8AC3E}">
        <p14:creationId xmlns:p14="http://schemas.microsoft.com/office/powerpoint/2010/main" val="10868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7"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o the cellphones have hard drive where the data is stored? - Quora">
            <a:extLst>
              <a:ext uri="{FF2B5EF4-FFF2-40B4-BE49-F238E27FC236}">
                <a16:creationId xmlns:a16="http://schemas.microsoft.com/office/drawing/2014/main" id="{87FF7091-66C0-4569-B2D6-7B00137730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48" t="24459" r="29464" b="22068"/>
          <a:stretch/>
        </p:blipFill>
        <p:spPr bwMode="auto">
          <a:xfrm>
            <a:off x="6728319" y="4899446"/>
            <a:ext cx="1623122" cy="14108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Image result for ssd drive cross section">
            <a:extLst>
              <a:ext uri="{FF2B5EF4-FFF2-40B4-BE49-F238E27FC236}">
                <a16:creationId xmlns:a16="http://schemas.microsoft.com/office/drawing/2014/main" id="{7AC9600A-FD7F-491D-95B0-F575AC5D3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277" y="3384512"/>
            <a:ext cx="2080539" cy="14108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9D3D2236-5E9C-4754-B1A1-6687110110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55" t="5604" r="13035" b="3225"/>
          <a:stretch/>
        </p:blipFill>
        <p:spPr>
          <a:xfrm>
            <a:off x="6167332" y="1124744"/>
            <a:ext cx="2745096" cy="2122513"/>
          </a:xfrm>
          <a:prstGeom prst="rect">
            <a:avLst/>
          </a:prstGeom>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Disco duro/almacenamiento</a:t>
            </a:r>
            <a:endParaRPr lang="es-ES" sz="2000" dirty="0">
              <a:solidFill>
                <a:schemeClr val="bg1"/>
              </a:solidFill>
              <a:latin typeface="Verdana" charset="0"/>
              <a:cs typeface="Verdana" charset="0"/>
            </a:endParaRPr>
          </a:p>
        </p:txBody>
      </p:sp>
      <p:sp>
        <p:nvSpPr>
          <p:cNvPr id="8" name="Rectangle 7">
            <a:extLst>
              <a:ext uri="{FF2B5EF4-FFF2-40B4-BE49-F238E27FC236}">
                <a16:creationId xmlns:a16="http://schemas.microsoft.com/office/drawing/2014/main"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77412D0-1F72-4E35-8D47-698FE0943234}"/>
              </a:ext>
            </a:extLst>
          </p:cNvPr>
          <p:cNvSpPr/>
          <p:nvPr/>
        </p:nvSpPr>
        <p:spPr>
          <a:xfrm>
            <a:off x="323528" y="1759783"/>
            <a:ext cx="1482206"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Fuente de alimentación</a:t>
            </a:r>
          </a:p>
        </p:txBody>
      </p:sp>
      <p:grpSp>
        <p:nvGrpSpPr>
          <p:cNvPr id="14" name="Group 13">
            <a:extLst>
              <a:ext uri="{FF2B5EF4-FFF2-40B4-BE49-F238E27FC236}">
                <a16:creationId xmlns:a16="http://schemas.microsoft.com/office/drawing/2014/main"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CPU</a:t>
            </a:r>
          </a:p>
        </p:txBody>
      </p:sp>
      <p:sp>
        <p:nvSpPr>
          <p:cNvPr id="31" name="TextBox 30">
            <a:extLst>
              <a:ext uri="{FF2B5EF4-FFF2-40B4-BE49-F238E27FC236}">
                <a16:creationId xmlns:a16="http://schemas.microsoft.com/office/drawing/2014/main" id="{CFE37768-C777-4E9B-9725-5B74C864C2B4}"/>
              </a:ext>
            </a:extLst>
          </p:cNvPr>
          <p:cNvSpPr txBox="1"/>
          <p:nvPr/>
        </p:nvSpPr>
        <p:spPr>
          <a:xfrm>
            <a:off x="6164582" y="1296365"/>
            <a:ext cx="2834360" cy="5262979"/>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es-ES" sz="2400" dirty="0">
                <a:solidFill>
                  <a:schemeClr val="bg1"/>
                </a:solidFill>
                <a:latin typeface="+mj-lt"/>
              </a:rPr>
              <a:t>Almacenamiento más permanente</a:t>
            </a:r>
          </a:p>
          <a:p>
            <a:pPr marL="342900" indent="-342900">
              <a:buFont typeface="Arial" panose="020B0604020202020204" pitchFamily="34" charset="0"/>
              <a:buChar char="•"/>
            </a:pPr>
            <a:r>
              <a:rPr lang="es-ES" sz="2400" dirty="0">
                <a:solidFill>
                  <a:schemeClr val="bg1"/>
                </a:solidFill>
                <a:latin typeface="+mj-lt"/>
              </a:rPr>
              <a:t>Mantiene el sistema operativo, los programas y los archivos de usuario cuando el sistema está apagado</a:t>
            </a:r>
          </a:p>
          <a:p>
            <a:pPr marL="342900" indent="-342900">
              <a:buFont typeface="Arial" panose="020B0604020202020204" pitchFamily="34" charset="0"/>
              <a:buChar char="•"/>
            </a:pPr>
            <a:r>
              <a:rPr lang="es-ES" sz="2400" dirty="0">
                <a:solidFill>
                  <a:schemeClr val="bg1"/>
                </a:solidFill>
                <a:latin typeface="+mj-lt"/>
              </a:rPr>
              <a:t>Probablemente sea de manera evidente la parte más útil del dispositivo</a:t>
            </a:r>
          </a:p>
        </p:txBody>
      </p:sp>
      <p:sp>
        <p:nvSpPr>
          <p:cNvPr id="38" name="Rectangle 37">
            <a:extLst>
              <a:ext uri="{FF2B5EF4-FFF2-40B4-BE49-F238E27FC236}">
                <a16:creationId xmlns:a16="http://schemas.microsoft.com/office/drawing/2014/main"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RAM</a:t>
            </a:r>
          </a:p>
        </p:txBody>
      </p:sp>
      <p:sp>
        <p:nvSpPr>
          <p:cNvPr id="39" name="Rectangle 38">
            <a:extLst>
              <a:ext uri="{FF2B5EF4-FFF2-40B4-BE49-F238E27FC236}">
                <a16:creationId xmlns:a16="http://schemas.microsoft.com/office/drawing/2014/main" id="{1037F29F-6B1D-4649-A592-FEC7EBF2EF15}"/>
              </a:ext>
            </a:extLst>
          </p:cNvPr>
          <p:cNvSpPr/>
          <p:nvPr/>
        </p:nvSpPr>
        <p:spPr>
          <a:xfrm>
            <a:off x="740573" y="4882059"/>
            <a:ext cx="1065161" cy="91767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Disco(s) duro(s)</a:t>
            </a:r>
          </a:p>
        </p:txBody>
      </p:sp>
      <p:sp>
        <p:nvSpPr>
          <p:cNvPr id="2" name="AutoShape 2" descr="for iphone 6s 128gb nand flash memory chip – Buy for iphone 6s ...">
            <a:extLst>
              <a:ext uri="{FF2B5EF4-FFF2-40B4-BE49-F238E27FC236}">
                <a16:creationId xmlns:a16="http://schemas.microsoft.com/office/drawing/2014/main" id="{F67D2157-5473-408E-8C08-A782B2CE11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id="{443314D2-6EBB-41E4-8A79-A7EFE995E8DD}"/>
              </a:ext>
            </a:extLst>
          </p:cNvPr>
          <p:cNvSpPr/>
          <p:nvPr/>
        </p:nvSpPr>
        <p:spPr>
          <a:xfrm>
            <a:off x="32654" y="2644495"/>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CFE23CCC-5262-43B7-841A-9B7104A1C7F5}"/>
              </a:ext>
            </a:extLst>
          </p:cNvPr>
          <p:cNvSpPr/>
          <p:nvPr/>
        </p:nvSpPr>
        <p:spPr>
          <a:xfrm>
            <a:off x="740574" y="2541725"/>
            <a:ext cx="1065161" cy="551859"/>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GPU</a:t>
            </a:r>
          </a:p>
        </p:txBody>
      </p:sp>
    </p:spTree>
    <p:extLst>
      <p:ext uri="{BB962C8B-B14F-4D97-AF65-F5344CB8AC3E}">
        <p14:creationId xmlns:p14="http://schemas.microsoft.com/office/powerpoint/2010/main" val="20656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mprar iFixit Pieza Antena wifi iPhone 5 | Macnificos">
            <a:extLst>
              <a:ext uri="{FF2B5EF4-FFF2-40B4-BE49-F238E27FC236}">
                <a16:creationId xmlns:a16="http://schemas.microsoft.com/office/drawing/2014/main" id="{0C3273CD-22AE-4670-9756-A8C18D626F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62" t="27443" r="3239" b="21069"/>
          <a:stretch/>
        </p:blipFill>
        <p:spPr bwMode="auto">
          <a:xfrm>
            <a:off x="6325278" y="4725144"/>
            <a:ext cx="2444622" cy="14126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Red</a:t>
            </a:r>
            <a:endParaRPr lang="es-ES" sz="2000" dirty="0">
              <a:solidFill>
                <a:schemeClr val="bg1"/>
              </a:solidFill>
              <a:latin typeface="Verdana" charset="0"/>
              <a:cs typeface="Verdana" charset="0"/>
            </a:endParaRPr>
          </a:p>
        </p:txBody>
      </p:sp>
      <p:sp>
        <p:nvSpPr>
          <p:cNvPr id="8" name="Rectangle 7">
            <a:extLst>
              <a:ext uri="{FF2B5EF4-FFF2-40B4-BE49-F238E27FC236}">
                <a16:creationId xmlns:a16="http://schemas.microsoft.com/office/drawing/2014/main"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77412D0-1F72-4E35-8D47-698FE0943234}"/>
              </a:ext>
            </a:extLst>
          </p:cNvPr>
          <p:cNvSpPr/>
          <p:nvPr/>
        </p:nvSpPr>
        <p:spPr>
          <a:xfrm>
            <a:off x="323528" y="1759783"/>
            <a:ext cx="1621019"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Fuente de alimentación</a:t>
            </a:r>
          </a:p>
        </p:txBody>
      </p:sp>
      <p:grpSp>
        <p:nvGrpSpPr>
          <p:cNvPr id="14" name="Group 13">
            <a:extLst>
              <a:ext uri="{FF2B5EF4-FFF2-40B4-BE49-F238E27FC236}">
                <a16:creationId xmlns:a16="http://schemas.microsoft.com/office/drawing/2014/main"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CPU</a:t>
            </a:r>
          </a:p>
        </p:txBody>
      </p:sp>
      <p:sp>
        <p:nvSpPr>
          <p:cNvPr id="38" name="Rectangle 37">
            <a:extLst>
              <a:ext uri="{FF2B5EF4-FFF2-40B4-BE49-F238E27FC236}">
                <a16:creationId xmlns:a16="http://schemas.microsoft.com/office/drawing/2014/main"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RAM</a:t>
            </a:r>
          </a:p>
        </p:txBody>
      </p:sp>
      <p:sp>
        <p:nvSpPr>
          <p:cNvPr id="39" name="Rectangle 38">
            <a:extLst>
              <a:ext uri="{FF2B5EF4-FFF2-40B4-BE49-F238E27FC236}">
                <a16:creationId xmlns:a16="http://schemas.microsoft.com/office/drawing/2014/main" id="{1037F29F-6B1D-4649-A592-FEC7EBF2EF15}"/>
              </a:ext>
            </a:extLst>
          </p:cNvPr>
          <p:cNvSpPr/>
          <p:nvPr/>
        </p:nvSpPr>
        <p:spPr>
          <a:xfrm>
            <a:off x="740573" y="4882059"/>
            <a:ext cx="1065161" cy="91767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Disco(s) duro(s)</a:t>
            </a:r>
          </a:p>
        </p:txBody>
      </p:sp>
      <p:sp>
        <p:nvSpPr>
          <p:cNvPr id="2" name="AutoShape 2" descr="for iphone 6s 128gb nand flash memory chip – Buy for iphone 6s ...">
            <a:extLst>
              <a:ext uri="{FF2B5EF4-FFF2-40B4-BE49-F238E27FC236}">
                <a16:creationId xmlns:a16="http://schemas.microsoft.com/office/drawing/2014/main" id="{F67D2157-5473-408E-8C08-A782B2CE11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id="{443314D2-6EBB-41E4-8A79-A7EFE995E8DD}"/>
              </a:ext>
            </a:extLst>
          </p:cNvPr>
          <p:cNvSpPr/>
          <p:nvPr/>
        </p:nvSpPr>
        <p:spPr>
          <a:xfrm>
            <a:off x="32654" y="2644495"/>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CFE23CCC-5262-43B7-841A-9B7104A1C7F5}"/>
              </a:ext>
            </a:extLst>
          </p:cNvPr>
          <p:cNvSpPr/>
          <p:nvPr/>
        </p:nvSpPr>
        <p:spPr>
          <a:xfrm>
            <a:off x="740574" y="2517877"/>
            <a:ext cx="1065161" cy="575707"/>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GPU</a:t>
            </a:r>
          </a:p>
        </p:txBody>
      </p:sp>
      <p:pic>
        <p:nvPicPr>
          <p:cNvPr id="32" name="Picture 31">
            <a:extLst>
              <a:ext uri="{FF2B5EF4-FFF2-40B4-BE49-F238E27FC236}">
                <a16:creationId xmlns:a16="http://schemas.microsoft.com/office/drawing/2014/main" id="{5D982984-176F-4F1A-AD8F-15792A421CCD}"/>
              </a:ext>
            </a:extLst>
          </p:cNvPr>
          <p:cNvPicPr>
            <a:picLocks noChangeAspect="1"/>
          </p:cNvPicPr>
          <p:nvPr/>
        </p:nvPicPr>
        <p:blipFill rotWithShape="1">
          <a:blip r:embed="rId4">
            <a:extLst>
              <a:ext uri="{28A0092B-C50C-407E-A947-70E740481C1C}">
                <a14:useLocalDpi xmlns:a14="http://schemas.microsoft.com/office/drawing/2010/main" val="0"/>
              </a:ext>
            </a:extLst>
          </a:blip>
          <a:srcRect l="7980" t="11319" r="8921" b="12570"/>
          <a:stretch/>
        </p:blipFill>
        <p:spPr>
          <a:xfrm>
            <a:off x="6050926" y="1223667"/>
            <a:ext cx="2788595" cy="1701665"/>
          </a:xfrm>
          <a:prstGeom prst="rect">
            <a:avLst/>
          </a:prstGeom>
        </p:spPr>
      </p:pic>
      <p:pic>
        <p:nvPicPr>
          <p:cNvPr id="34" name="Picture 33">
            <a:extLst>
              <a:ext uri="{FF2B5EF4-FFF2-40B4-BE49-F238E27FC236}">
                <a16:creationId xmlns:a16="http://schemas.microsoft.com/office/drawing/2014/main" id="{A2245BF5-4E2C-40DB-A70D-E589DB2FD5F6}"/>
              </a:ext>
            </a:extLst>
          </p:cNvPr>
          <p:cNvPicPr>
            <a:picLocks noChangeAspect="1"/>
          </p:cNvPicPr>
          <p:nvPr/>
        </p:nvPicPr>
        <p:blipFill rotWithShape="1">
          <a:blip r:embed="rId5">
            <a:extLst>
              <a:ext uri="{28A0092B-C50C-407E-A947-70E740481C1C}">
                <a14:useLocalDpi xmlns:a14="http://schemas.microsoft.com/office/drawing/2010/main" val="0"/>
              </a:ext>
            </a:extLst>
          </a:blip>
          <a:srcRect l="17273" r="20750"/>
          <a:stretch/>
        </p:blipFill>
        <p:spPr>
          <a:xfrm>
            <a:off x="6450208" y="2539326"/>
            <a:ext cx="1885786" cy="2282021"/>
          </a:xfrm>
          <a:prstGeom prst="rect">
            <a:avLst/>
          </a:prstGeom>
        </p:spPr>
      </p:pic>
      <p:sp>
        <p:nvSpPr>
          <p:cNvPr id="31" name="TextBox 30">
            <a:extLst>
              <a:ext uri="{FF2B5EF4-FFF2-40B4-BE49-F238E27FC236}">
                <a16:creationId xmlns:a16="http://schemas.microsoft.com/office/drawing/2014/main" id="{CFE37768-C777-4E9B-9725-5B74C864C2B4}"/>
              </a:ext>
            </a:extLst>
          </p:cNvPr>
          <p:cNvSpPr txBox="1"/>
          <p:nvPr/>
        </p:nvSpPr>
        <p:spPr>
          <a:xfrm>
            <a:off x="6096237" y="1118400"/>
            <a:ext cx="2933261" cy="5262979"/>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es-ES" sz="2400" dirty="0">
                <a:solidFill>
                  <a:schemeClr val="bg1"/>
                </a:solidFill>
                <a:latin typeface="+mj-lt"/>
              </a:rPr>
              <a:t>Permite la conectividad fuera del dispositivo</a:t>
            </a:r>
          </a:p>
          <a:p>
            <a:pPr marL="342900" indent="-342900">
              <a:buFont typeface="Arial" panose="020B0604020202020204" pitchFamily="34" charset="0"/>
              <a:buChar char="•"/>
            </a:pPr>
            <a:r>
              <a:rPr lang="es-ES" sz="2400" dirty="0">
                <a:solidFill>
                  <a:schemeClr val="bg1"/>
                </a:solidFill>
                <a:latin typeface="+mj-lt"/>
              </a:rPr>
              <a:t>Necesaria para el acceso a Internet</a:t>
            </a:r>
          </a:p>
          <a:p>
            <a:pPr marL="342900" indent="-342900">
              <a:buFont typeface="Arial" panose="020B0604020202020204" pitchFamily="34" charset="0"/>
              <a:buChar char="•"/>
            </a:pPr>
            <a:r>
              <a:rPr lang="es-ES" sz="2400" dirty="0">
                <a:solidFill>
                  <a:schemeClr val="bg1"/>
                </a:solidFill>
                <a:latin typeface="+mj-lt"/>
              </a:rPr>
              <a:t>A menudo se denomina NIC: cable de interfaz de red (o controlador)</a:t>
            </a:r>
          </a:p>
          <a:p>
            <a:pPr marL="342900" indent="-342900">
              <a:buFont typeface="Arial" panose="020B0604020202020204" pitchFamily="34" charset="0"/>
              <a:buChar char="•"/>
            </a:pPr>
            <a:r>
              <a:rPr lang="es-ES" sz="2400" dirty="0">
                <a:solidFill>
                  <a:schemeClr val="bg1"/>
                </a:solidFill>
                <a:latin typeface="+mj-lt"/>
              </a:rPr>
              <a:t>Tiene un identificador único - dirección MAC (Media Access Control)</a:t>
            </a:r>
          </a:p>
        </p:txBody>
      </p:sp>
      <p:sp>
        <p:nvSpPr>
          <p:cNvPr id="42" name="Rectangle 41">
            <a:extLst>
              <a:ext uri="{FF2B5EF4-FFF2-40B4-BE49-F238E27FC236}">
                <a16:creationId xmlns:a16="http://schemas.microsoft.com/office/drawing/2014/main" id="{D5EFB510-FF3F-4817-8C3F-FD8CDA8F53CF}"/>
              </a:ext>
            </a:extLst>
          </p:cNvPr>
          <p:cNvSpPr/>
          <p:nvPr/>
        </p:nvSpPr>
        <p:spPr>
          <a:xfrm rot="16200000">
            <a:off x="2214467" y="6021004"/>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AA7227A-D41D-4DD4-B934-D25CD698FB99}"/>
              </a:ext>
            </a:extLst>
          </p:cNvPr>
          <p:cNvSpPr/>
          <p:nvPr/>
        </p:nvSpPr>
        <p:spPr>
          <a:xfrm>
            <a:off x="2043348" y="4884524"/>
            <a:ext cx="1065161" cy="91767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Tarjeta de red</a:t>
            </a:r>
          </a:p>
        </p:txBody>
      </p:sp>
    </p:spTree>
    <p:extLst>
      <p:ext uri="{BB962C8B-B14F-4D97-AF65-F5344CB8AC3E}">
        <p14:creationId xmlns:p14="http://schemas.microsoft.com/office/powerpoint/2010/main" val="180781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Contenido de la sesión</a:t>
            </a:r>
            <a:endParaRPr lang="es-ES" sz="2000" dirty="0">
              <a:solidFill>
                <a:schemeClr val="bg1"/>
              </a:solidFill>
              <a:latin typeface="Verdana" charset="0"/>
              <a:cs typeface="Verdana" charset="0"/>
            </a:endParaRPr>
          </a:p>
        </p:txBody>
      </p:sp>
      <p:sp>
        <p:nvSpPr>
          <p:cNvPr id="3" name="Content Placeholder 2">
            <a:extLst>
              <a:ext uri="{FF2B5EF4-FFF2-40B4-BE49-F238E27FC236}">
                <a16:creationId xmlns:a16="http://schemas.microsoft.com/office/drawing/2014/main" id="{77B18497-BF37-4A20-ABA6-353886C26CA1}"/>
              </a:ext>
            </a:extLst>
          </p:cNvPr>
          <p:cNvSpPr>
            <a:spLocks noGrp="1"/>
          </p:cNvSpPr>
          <p:nvPr>
            <p:ph idx="4294967295"/>
          </p:nvPr>
        </p:nvSpPr>
        <p:spPr>
          <a:xfrm>
            <a:off x="287337" y="1266024"/>
            <a:ext cx="8569325" cy="5240337"/>
          </a:xfrm>
        </p:spPr>
        <p:txBody>
          <a:bodyPr>
            <a:normAutofit/>
          </a:bodyPr>
          <a:lstStyle/>
          <a:p>
            <a:pPr marL="514350" indent="-514350">
              <a:lnSpc>
                <a:spcPct val="150000"/>
              </a:lnSpc>
              <a:buFont typeface="+mj-lt"/>
              <a:buAutoNum type="arabicPeriod"/>
            </a:pPr>
            <a:r>
              <a:rPr lang="es-ES"/>
              <a:t>Partes y funciones de un ordenador</a:t>
            </a:r>
          </a:p>
          <a:p>
            <a:pPr marL="514350" indent="-514350">
              <a:lnSpc>
                <a:spcPct val="150000"/>
              </a:lnSpc>
              <a:buFont typeface="+mj-lt"/>
              <a:buAutoNum type="arabicPeriod"/>
            </a:pPr>
            <a:r>
              <a:rPr lang="es-ES"/>
              <a:t>Internet y cómo surgió</a:t>
            </a:r>
          </a:p>
          <a:p>
            <a:pPr marL="514350" indent="-514350">
              <a:lnSpc>
                <a:spcPct val="150000"/>
              </a:lnSpc>
              <a:buFont typeface="+mj-lt"/>
              <a:buAutoNum type="arabicPeriod"/>
            </a:pPr>
            <a:r>
              <a:rPr lang="es-ES"/>
              <a:t>Conectarse a Internet</a:t>
            </a:r>
          </a:p>
          <a:p>
            <a:pPr marL="514350" indent="-514350">
              <a:lnSpc>
                <a:spcPct val="150000"/>
              </a:lnSpc>
              <a:buFont typeface="+mj-lt"/>
              <a:buAutoNum type="arabicPeriod"/>
            </a:pPr>
            <a:r>
              <a:rPr lang="es-ES"/>
              <a:t>Servicios y aplicaciones de Internet</a:t>
            </a:r>
          </a:p>
          <a:p>
            <a:pPr marL="514350" indent="-514350">
              <a:lnSpc>
                <a:spcPct val="150000"/>
              </a:lnSpc>
              <a:buFont typeface="+mj-lt"/>
              <a:buAutoNum type="arabicPeriod"/>
            </a:pPr>
            <a:r>
              <a:rPr lang="es-ES"/>
              <a:t>Internet profunda, anonimato e Internet oscura </a:t>
            </a:r>
          </a:p>
        </p:txBody>
      </p:sp>
    </p:spTree>
    <p:extLst>
      <p:ext uri="{BB962C8B-B14F-4D97-AF65-F5344CB8AC3E}">
        <p14:creationId xmlns:p14="http://schemas.microsoft.com/office/powerpoint/2010/main" val="273572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Amazon.com: Wireless Keyboard and Mouse Combo, WisFox 2.4G Full ...">
            <a:extLst>
              <a:ext uri="{FF2B5EF4-FFF2-40B4-BE49-F238E27FC236}">
                <a16:creationId xmlns:a16="http://schemas.microsoft.com/office/drawing/2014/main" id="{9DC67583-A5B9-4D26-BBA7-6815BCAAF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444" y="4908741"/>
            <a:ext cx="2663026" cy="13472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PCI/PCI Express/USB</a:t>
            </a:r>
            <a:endParaRPr lang="es-ES" sz="2000" dirty="0">
              <a:solidFill>
                <a:schemeClr val="bg1"/>
              </a:solidFill>
              <a:latin typeface="Verdana" charset="0"/>
              <a:cs typeface="Verdana" charset="0"/>
            </a:endParaRPr>
          </a:p>
        </p:txBody>
      </p:sp>
      <p:sp>
        <p:nvSpPr>
          <p:cNvPr id="8" name="Rectangle 7">
            <a:extLst>
              <a:ext uri="{FF2B5EF4-FFF2-40B4-BE49-F238E27FC236}">
                <a16:creationId xmlns:a16="http://schemas.microsoft.com/office/drawing/2014/main"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77412D0-1F72-4E35-8D47-698FE0943234}"/>
              </a:ext>
            </a:extLst>
          </p:cNvPr>
          <p:cNvSpPr/>
          <p:nvPr/>
        </p:nvSpPr>
        <p:spPr>
          <a:xfrm>
            <a:off x="323528" y="1759783"/>
            <a:ext cx="1719820"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Fuente de alimentación</a:t>
            </a:r>
          </a:p>
        </p:txBody>
      </p:sp>
      <p:grpSp>
        <p:nvGrpSpPr>
          <p:cNvPr id="14" name="Group 13">
            <a:extLst>
              <a:ext uri="{FF2B5EF4-FFF2-40B4-BE49-F238E27FC236}">
                <a16:creationId xmlns:a16="http://schemas.microsoft.com/office/drawing/2014/main"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CPU</a:t>
            </a:r>
          </a:p>
        </p:txBody>
      </p:sp>
      <p:sp>
        <p:nvSpPr>
          <p:cNvPr id="38" name="Rectangle 37">
            <a:extLst>
              <a:ext uri="{FF2B5EF4-FFF2-40B4-BE49-F238E27FC236}">
                <a16:creationId xmlns:a16="http://schemas.microsoft.com/office/drawing/2014/main"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RAM</a:t>
            </a:r>
          </a:p>
        </p:txBody>
      </p:sp>
      <p:sp>
        <p:nvSpPr>
          <p:cNvPr id="39" name="Rectangle 38">
            <a:extLst>
              <a:ext uri="{FF2B5EF4-FFF2-40B4-BE49-F238E27FC236}">
                <a16:creationId xmlns:a16="http://schemas.microsoft.com/office/drawing/2014/main" id="{1037F29F-6B1D-4649-A592-FEC7EBF2EF15}"/>
              </a:ext>
            </a:extLst>
          </p:cNvPr>
          <p:cNvSpPr/>
          <p:nvPr/>
        </p:nvSpPr>
        <p:spPr>
          <a:xfrm>
            <a:off x="740573" y="4882059"/>
            <a:ext cx="1065161" cy="91767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Disco(s) duro(s)</a:t>
            </a:r>
          </a:p>
        </p:txBody>
      </p:sp>
      <p:sp>
        <p:nvSpPr>
          <p:cNvPr id="2" name="AutoShape 2" descr="for iphone 6s 128gb nand flash memory chip – Buy for iphone 6s ...">
            <a:extLst>
              <a:ext uri="{FF2B5EF4-FFF2-40B4-BE49-F238E27FC236}">
                <a16:creationId xmlns:a16="http://schemas.microsoft.com/office/drawing/2014/main" id="{F67D2157-5473-408E-8C08-A782B2CE11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id="{443314D2-6EBB-41E4-8A79-A7EFE995E8DD}"/>
              </a:ext>
            </a:extLst>
          </p:cNvPr>
          <p:cNvSpPr/>
          <p:nvPr/>
        </p:nvSpPr>
        <p:spPr>
          <a:xfrm>
            <a:off x="32654" y="2644495"/>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CFE23CCC-5262-43B7-841A-9B7104A1C7F5}"/>
              </a:ext>
            </a:extLst>
          </p:cNvPr>
          <p:cNvSpPr/>
          <p:nvPr/>
        </p:nvSpPr>
        <p:spPr>
          <a:xfrm>
            <a:off x="740574" y="2549917"/>
            <a:ext cx="1065161" cy="543667"/>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GPU</a:t>
            </a:r>
          </a:p>
        </p:txBody>
      </p:sp>
      <p:sp>
        <p:nvSpPr>
          <p:cNvPr id="42" name="Rectangle 41">
            <a:extLst>
              <a:ext uri="{FF2B5EF4-FFF2-40B4-BE49-F238E27FC236}">
                <a16:creationId xmlns:a16="http://schemas.microsoft.com/office/drawing/2014/main" id="{D5EFB510-FF3F-4817-8C3F-FD8CDA8F53CF}"/>
              </a:ext>
            </a:extLst>
          </p:cNvPr>
          <p:cNvSpPr/>
          <p:nvPr/>
        </p:nvSpPr>
        <p:spPr>
          <a:xfrm rot="16200000">
            <a:off x="2214467" y="6021004"/>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AA7227A-D41D-4DD4-B934-D25CD698FB99}"/>
              </a:ext>
            </a:extLst>
          </p:cNvPr>
          <p:cNvSpPr/>
          <p:nvPr/>
        </p:nvSpPr>
        <p:spPr>
          <a:xfrm>
            <a:off x="2043348" y="4884524"/>
            <a:ext cx="1065161" cy="91767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Tarjeta de red</a:t>
            </a:r>
          </a:p>
        </p:txBody>
      </p:sp>
      <p:pic>
        <p:nvPicPr>
          <p:cNvPr id="7170" name="Picture 2" descr="Explaining PCIe Slots - YouTube">
            <a:extLst>
              <a:ext uri="{FF2B5EF4-FFF2-40B4-BE49-F238E27FC236}">
                <a16:creationId xmlns:a16="http://schemas.microsoft.com/office/drawing/2014/main" id="{FFFEFE15-B956-45F1-A421-55A5436D2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2540" y="1660036"/>
            <a:ext cx="2828833" cy="159121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Different Type and Versions of USB Ports That You Must Know About">
            <a:extLst>
              <a:ext uri="{FF2B5EF4-FFF2-40B4-BE49-F238E27FC236}">
                <a16:creationId xmlns:a16="http://schemas.microsoft.com/office/drawing/2014/main" id="{4BD3F5F2-DF11-4709-A071-7802D5E222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744" t="51530" b="3908"/>
          <a:stretch/>
        </p:blipFill>
        <p:spPr bwMode="auto">
          <a:xfrm>
            <a:off x="6167331" y="3606745"/>
            <a:ext cx="2828834" cy="107021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FE37768-C777-4E9B-9725-5B74C864C2B4}"/>
              </a:ext>
            </a:extLst>
          </p:cNvPr>
          <p:cNvSpPr txBox="1"/>
          <p:nvPr/>
        </p:nvSpPr>
        <p:spPr>
          <a:xfrm>
            <a:off x="6158230" y="1851949"/>
            <a:ext cx="2890078" cy="3416320"/>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es-ES" sz="2400" dirty="0">
                <a:solidFill>
                  <a:schemeClr val="bg1"/>
                </a:solidFill>
                <a:latin typeface="+mj-lt"/>
              </a:rPr>
              <a:t>Permiten ampliar o actualizar el sistema</a:t>
            </a:r>
          </a:p>
          <a:p>
            <a:pPr marL="342900" indent="-342900">
              <a:buFont typeface="Arial" panose="020B0604020202020204" pitchFamily="34" charset="0"/>
              <a:buChar char="•"/>
            </a:pPr>
            <a:r>
              <a:rPr lang="es-ES" sz="2400" dirty="0">
                <a:solidFill>
                  <a:schemeClr val="bg1"/>
                </a:solidFill>
                <a:latin typeface="+mj-lt"/>
              </a:rPr>
              <a:t>Añadir componentes como dispositivos de almacenamiento o de entrada</a:t>
            </a:r>
          </a:p>
        </p:txBody>
      </p:sp>
      <p:sp>
        <p:nvSpPr>
          <p:cNvPr id="43" name="Rectangle 42">
            <a:extLst>
              <a:ext uri="{FF2B5EF4-FFF2-40B4-BE49-F238E27FC236}">
                <a16:creationId xmlns:a16="http://schemas.microsoft.com/office/drawing/2014/main" id="{3C641427-B62D-4172-9BDD-C2FFD1A3CF6E}"/>
              </a:ext>
            </a:extLst>
          </p:cNvPr>
          <p:cNvSpPr/>
          <p:nvPr/>
        </p:nvSpPr>
        <p:spPr>
          <a:xfrm rot="16200000">
            <a:off x="3602222" y="6021003"/>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E9FF7BEB-1537-4CAD-9432-6CE22279D5D7}"/>
              </a:ext>
            </a:extLst>
          </p:cNvPr>
          <p:cNvSpPr/>
          <p:nvPr/>
        </p:nvSpPr>
        <p:spPr>
          <a:xfrm>
            <a:off x="3411121" y="4889883"/>
            <a:ext cx="1065161" cy="91767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PCI</a:t>
            </a:r>
          </a:p>
          <a:p>
            <a:pPr algn="ctr"/>
            <a:r>
              <a:rPr lang="es-ES" dirty="0">
                <a:solidFill>
                  <a:schemeClr val="tx1"/>
                </a:solidFill>
              </a:rPr>
              <a:t>USB</a:t>
            </a:r>
          </a:p>
        </p:txBody>
      </p:sp>
    </p:spTree>
    <p:extLst>
      <p:ext uri="{BB962C8B-B14F-4D97-AF65-F5344CB8AC3E}">
        <p14:creationId xmlns:p14="http://schemas.microsoft.com/office/powerpoint/2010/main" val="97301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3"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Grabadora Dvd Externa Gembird Usb | Las mejores ofertas de Carrefour">
            <a:extLst>
              <a:ext uri="{FF2B5EF4-FFF2-40B4-BE49-F238E27FC236}">
                <a16:creationId xmlns:a16="http://schemas.microsoft.com/office/drawing/2014/main" id="{D2DFBF17-EB0B-45C3-A755-4EB349D175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04" b="28877"/>
          <a:stretch/>
        </p:blipFill>
        <p:spPr bwMode="auto">
          <a:xfrm>
            <a:off x="6128285" y="3163347"/>
            <a:ext cx="2902705" cy="12835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Audio/vídeo/almacenamiento</a:t>
            </a:r>
            <a:endParaRPr lang="es-ES" sz="2000" dirty="0">
              <a:solidFill>
                <a:schemeClr val="bg1"/>
              </a:solidFill>
              <a:latin typeface="Verdana" charset="0"/>
              <a:cs typeface="Verdana" charset="0"/>
            </a:endParaRPr>
          </a:p>
        </p:txBody>
      </p:sp>
      <p:sp>
        <p:nvSpPr>
          <p:cNvPr id="8" name="Rectangle 7">
            <a:extLst>
              <a:ext uri="{FF2B5EF4-FFF2-40B4-BE49-F238E27FC236}">
                <a16:creationId xmlns:a16="http://schemas.microsoft.com/office/drawing/2014/main"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77412D0-1F72-4E35-8D47-698FE0943234}"/>
              </a:ext>
            </a:extLst>
          </p:cNvPr>
          <p:cNvSpPr/>
          <p:nvPr/>
        </p:nvSpPr>
        <p:spPr>
          <a:xfrm>
            <a:off x="323528" y="1759783"/>
            <a:ext cx="1607405"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Fuente de alimentación</a:t>
            </a:r>
          </a:p>
        </p:txBody>
      </p:sp>
      <p:grpSp>
        <p:nvGrpSpPr>
          <p:cNvPr id="14" name="Group 13">
            <a:extLst>
              <a:ext uri="{FF2B5EF4-FFF2-40B4-BE49-F238E27FC236}">
                <a16:creationId xmlns:a16="http://schemas.microsoft.com/office/drawing/2014/main"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CPU</a:t>
            </a:r>
          </a:p>
        </p:txBody>
      </p:sp>
      <p:sp>
        <p:nvSpPr>
          <p:cNvPr id="38" name="Rectangle 37">
            <a:extLst>
              <a:ext uri="{FF2B5EF4-FFF2-40B4-BE49-F238E27FC236}">
                <a16:creationId xmlns:a16="http://schemas.microsoft.com/office/drawing/2014/main"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RAM</a:t>
            </a:r>
          </a:p>
        </p:txBody>
      </p:sp>
      <p:sp>
        <p:nvSpPr>
          <p:cNvPr id="39" name="Rectangle 38">
            <a:extLst>
              <a:ext uri="{FF2B5EF4-FFF2-40B4-BE49-F238E27FC236}">
                <a16:creationId xmlns:a16="http://schemas.microsoft.com/office/drawing/2014/main" id="{1037F29F-6B1D-4649-A592-FEC7EBF2EF15}"/>
              </a:ext>
            </a:extLst>
          </p:cNvPr>
          <p:cNvSpPr/>
          <p:nvPr/>
        </p:nvSpPr>
        <p:spPr>
          <a:xfrm>
            <a:off x="740573" y="4882059"/>
            <a:ext cx="1065161" cy="91767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Disco(s) duro(s)</a:t>
            </a:r>
          </a:p>
        </p:txBody>
      </p:sp>
      <p:sp>
        <p:nvSpPr>
          <p:cNvPr id="2" name="AutoShape 2" descr="for iphone 6s 128gb nand flash memory chip – Buy for iphone 6s ...">
            <a:extLst>
              <a:ext uri="{FF2B5EF4-FFF2-40B4-BE49-F238E27FC236}">
                <a16:creationId xmlns:a16="http://schemas.microsoft.com/office/drawing/2014/main" id="{F67D2157-5473-408E-8C08-A782B2CE11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id="{443314D2-6EBB-41E4-8A79-A7EFE995E8DD}"/>
              </a:ext>
            </a:extLst>
          </p:cNvPr>
          <p:cNvSpPr/>
          <p:nvPr/>
        </p:nvSpPr>
        <p:spPr>
          <a:xfrm>
            <a:off x="32654" y="2644495"/>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CFE23CCC-5262-43B7-841A-9B7104A1C7F5}"/>
              </a:ext>
            </a:extLst>
          </p:cNvPr>
          <p:cNvSpPr/>
          <p:nvPr/>
        </p:nvSpPr>
        <p:spPr>
          <a:xfrm>
            <a:off x="740574" y="2567513"/>
            <a:ext cx="1065161" cy="526071"/>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a:t>GPU</a:t>
            </a:r>
          </a:p>
        </p:txBody>
      </p:sp>
      <p:sp>
        <p:nvSpPr>
          <p:cNvPr id="42" name="Rectangle 41">
            <a:extLst>
              <a:ext uri="{FF2B5EF4-FFF2-40B4-BE49-F238E27FC236}">
                <a16:creationId xmlns:a16="http://schemas.microsoft.com/office/drawing/2014/main" id="{D5EFB510-FF3F-4817-8C3F-FD8CDA8F53CF}"/>
              </a:ext>
            </a:extLst>
          </p:cNvPr>
          <p:cNvSpPr/>
          <p:nvPr/>
        </p:nvSpPr>
        <p:spPr>
          <a:xfrm rot="16200000">
            <a:off x="2214467" y="6021004"/>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AA7227A-D41D-4DD4-B934-D25CD698FB99}"/>
              </a:ext>
            </a:extLst>
          </p:cNvPr>
          <p:cNvSpPr/>
          <p:nvPr/>
        </p:nvSpPr>
        <p:spPr>
          <a:xfrm>
            <a:off x="2043348" y="4884524"/>
            <a:ext cx="1065161" cy="91767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Tarjeta de red</a:t>
            </a:r>
          </a:p>
        </p:txBody>
      </p:sp>
      <p:sp>
        <p:nvSpPr>
          <p:cNvPr id="43" name="Rectangle 42">
            <a:extLst>
              <a:ext uri="{FF2B5EF4-FFF2-40B4-BE49-F238E27FC236}">
                <a16:creationId xmlns:a16="http://schemas.microsoft.com/office/drawing/2014/main" id="{3C641427-B62D-4172-9BDD-C2FFD1A3CF6E}"/>
              </a:ext>
            </a:extLst>
          </p:cNvPr>
          <p:cNvSpPr/>
          <p:nvPr/>
        </p:nvSpPr>
        <p:spPr>
          <a:xfrm rot="16200000">
            <a:off x="3602222" y="6021003"/>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E9FF7BEB-1537-4CAD-9432-6CE22279D5D7}"/>
              </a:ext>
            </a:extLst>
          </p:cNvPr>
          <p:cNvSpPr/>
          <p:nvPr/>
        </p:nvSpPr>
        <p:spPr>
          <a:xfrm>
            <a:off x="3411121" y="4889883"/>
            <a:ext cx="1065161" cy="91767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PCI</a:t>
            </a:r>
          </a:p>
          <a:p>
            <a:pPr algn="ctr"/>
            <a:r>
              <a:rPr lang="es-ES" dirty="0">
                <a:solidFill>
                  <a:schemeClr val="tx1"/>
                </a:solidFill>
              </a:rPr>
              <a:t>USB</a:t>
            </a:r>
          </a:p>
        </p:txBody>
      </p:sp>
      <p:pic>
        <p:nvPicPr>
          <p:cNvPr id="8194" name="Picture 2" descr="Computer Audio and Sound Card Tutorial">
            <a:extLst>
              <a:ext uri="{FF2B5EF4-FFF2-40B4-BE49-F238E27FC236}">
                <a16:creationId xmlns:a16="http://schemas.microsoft.com/office/drawing/2014/main" id="{82106D0D-7B9D-4DC8-B347-0B00038B3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0872" y="1254424"/>
            <a:ext cx="1082195" cy="14789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able hdmi cerca del puerto hdmi de la moderna computadora ...">
            <a:extLst>
              <a:ext uri="{FF2B5EF4-FFF2-40B4-BE49-F238E27FC236}">
                <a16:creationId xmlns:a16="http://schemas.microsoft.com/office/drawing/2014/main" id="{C8444860-D1D8-4CE0-8CC6-1498BFAF56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231" t="6456" r="9742" b="26077"/>
          <a:stretch/>
        </p:blipFill>
        <p:spPr bwMode="auto">
          <a:xfrm>
            <a:off x="7379230" y="1635945"/>
            <a:ext cx="1506351" cy="123028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 Best Micro SD Cards For Your Phone &amp; Tablet - TigerMobiles.com">
            <a:extLst>
              <a:ext uri="{FF2B5EF4-FFF2-40B4-BE49-F238E27FC236}">
                <a16:creationId xmlns:a16="http://schemas.microsoft.com/office/drawing/2014/main" id="{E88546D1-CE25-4E08-ADF1-2DFDBD6053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546" t="23375" b="16402"/>
          <a:stretch/>
        </p:blipFill>
        <p:spPr bwMode="auto">
          <a:xfrm>
            <a:off x="6462044" y="4832358"/>
            <a:ext cx="2383433" cy="164719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FE37768-C777-4E9B-9725-5B74C864C2B4}"/>
              </a:ext>
            </a:extLst>
          </p:cNvPr>
          <p:cNvSpPr txBox="1"/>
          <p:nvPr/>
        </p:nvSpPr>
        <p:spPr>
          <a:xfrm>
            <a:off x="6202407" y="2935860"/>
            <a:ext cx="2902705" cy="1569660"/>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es-ES" sz="2400" dirty="0">
                <a:solidFill>
                  <a:schemeClr val="bg1"/>
                </a:solidFill>
                <a:latin typeface="+mj-lt"/>
              </a:rPr>
              <a:t>Permiten la entrada/salida del sistema</a:t>
            </a:r>
          </a:p>
          <a:p>
            <a:pPr marL="342900" indent="-342900">
              <a:buFont typeface="Arial" panose="020B0604020202020204" pitchFamily="34" charset="0"/>
              <a:buChar char="•"/>
            </a:pPr>
            <a:r>
              <a:rPr lang="es-ES" sz="2400" dirty="0">
                <a:solidFill>
                  <a:schemeClr val="bg1"/>
                </a:solidFill>
                <a:latin typeface="+mj-lt"/>
              </a:rPr>
              <a:t>Almacenamiento extraíble añadido</a:t>
            </a:r>
          </a:p>
        </p:txBody>
      </p:sp>
      <p:sp>
        <p:nvSpPr>
          <p:cNvPr id="45" name="Rectangle 44">
            <a:extLst>
              <a:ext uri="{FF2B5EF4-FFF2-40B4-BE49-F238E27FC236}">
                <a16:creationId xmlns:a16="http://schemas.microsoft.com/office/drawing/2014/main" id="{3141391B-40CE-4DC2-B19E-D56D6A740AF4}"/>
              </a:ext>
            </a:extLst>
          </p:cNvPr>
          <p:cNvSpPr/>
          <p:nvPr/>
        </p:nvSpPr>
        <p:spPr>
          <a:xfrm rot="16200000">
            <a:off x="4868655" y="6024519"/>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EB1A10A4-7702-4D2B-A348-A35CCE08457A}"/>
              </a:ext>
            </a:extLst>
          </p:cNvPr>
          <p:cNvSpPr/>
          <p:nvPr/>
        </p:nvSpPr>
        <p:spPr>
          <a:xfrm>
            <a:off x="4665632" y="4608342"/>
            <a:ext cx="1065161" cy="1199219"/>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Audio</a:t>
            </a:r>
          </a:p>
          <a:p>
            <a:pPr algn="ctr"/>
            <a:r>
              <a:rPr lang="es-ES" dirty="0">
                <a:solidFill>
                  <a:schemeClr val="tx1"/>
                </a:solidFill>
              </a:rPr>
              <a:t>Vídeo</a:t>
            </a:r>
          </a:p>
          <a:p>
            <a:pPr algn="ctr"/>
            <a:r>
              <a:rPr lang="es-ES" dirty="0">
                <a:solidFill>
                  <a:schemeClr val="tx1"/>
                </a:solidFill>
              </a:rPr>
              <a:t>Almacenamiento</a:t>
            </a:r>
          </a:p>
        </p:txBody>
      </p:sp>
    </p:spTree>
    <p:extLst>
      <p:ext uri="{BB962C8B-B14F-4D97-AF65-F5344CB8AC3E}">
        <p14:creationId xmlns:p14="http://schemas.microsoft.com/office/powerpoint/2010/main" val="413439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5"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30 at 21.29.56.png">
            <a:extLst>
              <a:ext uri="{FF2B5EF4-FFF2-40B4-BE49-F238E27FC236}">
                <a16:creationId xmlns:a16="http://schemas.microsoft.com/office/drawing/2014/main" id="{30A85C27-394A-4855-BA0A-56E9B0CCD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80" y="1574030"/>
            <a:ext cx="2572680" cy="1848697"/>
          </a:xfrm>
          <a:prstGeom prst="rect">
            <a:avLst/>
          </a:prstGeom>
        </p:spPr>
      </p:pic>
      <p:pic>
        <p:nvPicPr>
          <p:cNvPr id="3" name="Picture 2" descr="Screen Shot 2017-05-30 at 21.33.03.png">
            <a:extLst>
              <a:ext uri="{FF2B5EF4-FFF2-40B4-BE49-F238E27FC236}">
                <a16:creationId xmlns:a16="http://schemas.microsoft.com/office/drawing/2014/main" id="{F54D875E-4B9B-4133-A9BA-0D62D169A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481" y="1383566"/>
            <a:ext cx="2102952" cy="1499522"/>
          </a:xfrm>
          <a:prstGeom prst="rect">
            <a:avLst/>
          </a:prstGeom>
        </p:spPr>
      </p:pic>
      <p:pic>
        <p:nvPicPr>
          <p:cNvPr id="4" name="Picture 3" descr="Screen Shot 2017-05-30 at 21.35.39.png">
            <a:extLst>
              <a:ext uri="{FF2B5EF4-FFF2-40B4-BE49-F238E27FC236}">
                <a16:creationId xmlns:a16="http://schemas.microsoft.com/office/drawing/2014/main" id="{CEB2603D-1C71-444F-BCB7-5B4907EA0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9371" y="1553705"/>
            <a:ext cx="1881017" cy="1848698"/>
          </a:xfrm>
          <a:prstGeom prst="rect">
            <a:avLst/>
          </a:prstGeom>
        </p:spPr>
      </p:pic>
      <p:pic>
        <p:nvPicPr>
          <p:cNvPr id="5" name="Picture 4" descr="Screen Shot 2017-05-30 at 21.37.00.png">
            <a:extLst>
              <a:ext uri="{FF2B5EF4-FFF2-40B4-BE49-F238E27FC236}">
                <a16:creationId xmlns:a16="http://schemas.microsoft.com/office/drawing/2014/main" id="{50763114-69A2-4D01-9876-A14B7DE80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498" y="4272360"/>
            <a:ext cx="2445817" cy="1706899"/>
          </a:xfrm>
          <a:prstGeom prst="rect">
            <a:avLst/>
          </a:prstGeom>
        </p:spPr>
      </p:pic>
      <p:pic>
        <p:nvPicPr>
          <p:cNvPr id="6" name="Picture 5" descr="Screen Shot 2017-05-30 at 21.37.29.png">
            <a:extLst>
              <a:ext uri="{FF2B5EF4-FFF2-40B4-BE49-F238E27FC236}">
                <a16:creationId xmlns:a16="http://schemas.microsoft.com/office/drawing/2014/main" id="{D5EE4B2E-C0AA-4167-8086-4B802C1ED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8568" y="3331228"/>
            <a:ext cx="1572957" cy="3033022"/>
          </a:xfrm>
          <a:prstGeom prst="rect">
            <a:avLst/>
          </a:prstGeom>
        </p:spPr>
      </p:pic>
      <p:pic>
        <p:nvPicPr>
          <p:cNvPr id="7" name="Picture 6" descr="Screen Shot 2017-05-30 at 21.38.07.png">
            <a:extLst>
              <a:ext uri="{FF2B5EF4-FFF2-40B4-BE49-F238E27FC236}">
                <a16:creationId xmlns:a16="http://schemas.microsoft.com/office/drawing/2014/main" id="{A1E716B6-396C-401B-B633-50134CD1D6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2778" y="3331228"/>
            <a:ext cx="970744" cy="2343356"/>
          </a:xfrm>
          <a:prstGeom prst="rect">
            <a:avLst/>
          </a:prstGeom>
        </p:spPr>
      </p:pic>
      <p:pic>
        <p:nvPicPr>
          <p:cNvPr id="8" name="Picture 7" descr="Screen Shot 2017-05-30 at 21.38.34.png">
            <a:extLst>
              <a:ext uri="{FF2B5EF4-FFF2-40B4-BE49-F238E27FC236}">
                <a16:creationId xmlns:a16="http://schemas.microsoft.com/office/drawing/2014/main" id="{B4AF08FE-43C5-4BE6-9787-309332E069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2855" y="4263578"/>
            <a:ext cx="2034048" cy="1411006"/>
          </a:xfrm>
          <a:prstGeom prst="rect">
            <a:avLst/>
          </a:prstGeom>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Sistemas informáticos</a:t>
            </a:r>
            <a:endParaRPr lang="es-ES" sz="2000" dirty="0">
              <a:solidFill>
                <a:schemeClr val="bg1"/>
              </a:solidFill>
              <a:latin typeface="Verdana" charset="0"/>
              <a:cs typeface="Verdana" charset="0"/>
            </a:endParaRPr>
          </a:p>
        </p:txBody>
      </p:sp>
    </p:spTree>
    <p:extLst>
      <p:ext uri="{BB962C8B-B14F-4D97-AF65-F5344CB8AC3E}">
        <p14:creationId xmlns:p14="http://schemas.microsoft.com/office/powerpoint/2010/main" val="304098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Fuentes de pruebas en dispositivos</a:t>
            </a:r>
            <a:endParaRPr lang="es-ES" sz="2000" dirty="0">
              <a:solidFill>
                <a:schemeClr val="bg1"/>
              </a:solidFill>
              <a:latin typeface="Verdana" charset="0"/>
              <a:cs typeface="Verdana" charset="0"/>
            </a:endParaRPr>
          </a:p>
        </p:txBody>
      </p:sp>
      <p:pic>
        <p:nvPicPr>
          <p:cNvPr id="13" name="Content Placeholder 12">
            <a:extLst>
              <a:ext uri="{FF2B5EF4-FFF2-40B4-BE49-F238E27FC236}">
                <a16:creationId xmlns:a16="http://schemas.microsoft.com/office/drawing/2014/main" id="{4968D3FF-36B9-4A82-BA36-38431DB328DC}"/>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822478" y="4033554"/>
            <a:ext cx="3498850" cy="2333625"/>
          </a:xfrm>
          <a:prstGeom prst="rect">
            <a:avLst/>
          </a:prstGeom>
          <a:ln>
            <a:noFill/>
          </a:ln>
        </p:spPr>
      </p:pic>
      <p:pic>
        <p:nvPicPr>
          <p:cNvPr id="15" name="Picture 14">
            <a:extLst>
              <a:ext uri="{FF2B5EF4-FFF2-40B4-BE49-F238E27FC236}">
                <a16:creationId xmlns:a16="http://schemas.microsoft.com/office/drawing/2014/main" id="{7A82B44F-9376-4405-8790-656DAD6B35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55" t="5604" r="13035" b="3225"/>
          <a:stretch/>
        </p:blipFill>
        <p:spPr>
          <a:xfrm>
            <a:off x="859062" y="1270001"/>
            <a:ext cx="3498658" cy="2705168"/>
          </a:xfrm>
          <a:prstGeom prst="rect">
            <a:avLst/>
          </a:prstGeom>
        </p:spPr>
      </p:pic>
      <p:pic>
        <p:nvPicPr>
          <p:cNvPr id="16" name="Picture 6" descr="The Best Micro SD Cards For Your Phone &amp; Tablet - TigerMobiles.com">
            <a:extLst>
              <a:ext uri="{FF2B5EF4-FFF2-40B4-BE49-F238E27FC236}">
                <a16:creationId xmlns:a16="http://schemas.microsoft.com/office/drawing/2014/main" id="{835A33A2-2259-4599-A333-49D3ACB4C7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546" t="23375" b="16402"/>
          <a:stretch/>
        </p:blipFill>
        <p:spPr bwMode="auto">
          <a:xfrm>
            <a:off x="5076056" y="1428483"/>
            <a:ext cx="3415645" cy="2360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4990F76-EA01-45F1-A756-B8A7EF3F33DE}"/>
              </a:ext>
            </a:extLst>
          </p:cNvPr>
          <p:cNvSpPr txBox="1"/>
          <p:nvPr/>
        </p:nvSpPr>
        <p:spPr>
          <a:xfrm>
            <a:off x="198856" y="1417758"/>
            <a:ext cx="2070829" cy="461665"/>
          </a:xfrm>
          <a:prstGeom prst="rect">
            <a:avLst/>
          </a:prstGeom>
          <a:solidFill>
            <a:schemeClr val="tx1">
              <a:lumMod val="65000"/>
              <a:lumOff val="35000"/>
            </a:schemeClr>
          </a:solidFill>
        </p:spPr>
        <p:txBody>
          <a:bodyPr wrap="square" rtlCol="0">
            <a:spAutoFit/>
          </a:bodyPr>
          <a:lstStyle/>
          <a:p>
            <a:pPr algn="ctr"/>
            <a:r>
              <a:rPr lang="es-ES" sz="2400" dirty="0">
                <a:solidFill>
                  <a:schemeClr val="bg1"/>
                </a:solidFill>
                <a:latin typeface="+mj-lt"/>
              </a:rPr>
              <a:t>Discos</a:t>
            </a:r>
          </a:p>
        </p:txBody>
      </p:sp>
      <p:sp>
        <p:nvSpPr>
          <p:cNvPr id="18" name="TextBox 17">
            <a:extLst>
              <a:ext uri="{FF2B5EF4-FFF2-40B4-BE49-F238E27FC236}">
                <a16:creationId xmlns:a16="http://schemas.microsoft.com/office/drawing/2014/main" id="{D16903E0-55B7-4D80-B925-B34EBC5172E1}"/>
              </a:ext>
            </a:extLst>
          </p:cNvPr>
          <p:cNvSpPr txBox="1"/>
          <p:nvPr/>
        </p:nvSpPr>
        <p:spPr>
          <a:xfrm>
            <a:off x="6632295" y="3559670"/>
            <a:ext cx="2382906" cy="830997"/>
          </a:xfrm>
          <a:prstGeom prst="rect">
            <a:avLst/>
          </a:prstGeom>
          <a:solidFill>
            <a:srgbClr val="BDD8F3"/>
          </a:solidFill>
        </p:spPr>
        <p:txBody>
          <a:bodyPr wrap="square" rtlCol="0">
            <a:spAutoFit/>
          </a:bodyPr>
          <a:lstStyle/>
          <a:p>
            <a:pPr algn="ctr"/>
            <a:r>
              <a:rPr lang="es-ES" sz="2400" dirty="0">
                <a:solidFill>
                  <a:schemeClr val="tx1">
                    <a:lumMod val="65000"/>
                    <a:lumOff val="35000"/>
                  </a:schemeClr>
                </a:solidFill>
                <a:latin typeface="+mj-lt"/>
              </a:rPr>
              <a:t>Almacenamiento extraíble</a:t>
            </a:r>
          </a:p>
        </p:txBody>
      </p:sp>
      <p:sp>
        <p:nvSpPr>
          <p:cNvPr id="19" name="TextBox 18">
            <a:extLst>
              <a:ext uri="{FF2B5EF4-FFF2-40B4-BE49-F238E27FC236}">
                <a16:creationId xmlns:a16="http://schemas.microsoft.com/office/drawing/2014/main" id="{0E5F4A7E-194A-415C-962A-C82021917D53}"/>
              </a:ext>
            </a:extLst>
          </p:cNvPr>
          <p:cNvSpPr txBox="1"/>
          <p:nvPr/>
        </p:nvSpPr>
        <p:spPr>
          <a:xfrm>
            <a:off x="5310432" y="5640736"/>
            <a:ext cx="2382906" cy="830996"/>
          </a:xfrm>
          <a:prstGeom prst="rect">
            <a:avLst/>
          </a:prstGeom>
          <a:solidFill>
            <a:srgbClr val="F08A34"/>
          </a:solidFill>
        </p:spPr>
        <p:txBody>
          <a:bodyPr wrap="square" rtlCol="0">
            <a:spAutoFit/>
          </a:bodyPr>
          <a:lstStyle/>
          <a:p>
            <a:pPr algn="ctr"/>
            <a:r>
              <a:rPr lang="es-ES" sz="2400" dirty="0">
                <a:solidFill>
                  <a:schemeClr val="bg1"/>
                </a:solidFill>
                <a:latin typeface="+mj-lt"/>
              </a:rPr>
              <a:t>Memoria de datos</a:t>
            </a:r>
          </a:p>
        </p:txBody>
      </p:sp>
    </p:spTree>
    <p:extLst>
      <p:ext uri="{BB962C8B-B14F-4D97-AF65-F5344CB8AC3E}">
        <p14:creationId xmlns:p14="http://schemas.microsoft.com/office/powerpoint/2010/main" val="4027469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Discos </a:t>
            </a:r>
            <a:endParaRPr lang="es-ES" sz="2000" dirty="0">
              <a:solidFill>
                <a:schemeClr val="bg1"/>
              </a:solidFill>
              <a:latin typeface="Verdana" charset="0"/>
              <a:cs typeface="Verdana" charset="0"/>
            </a:endParaRPr>
          </a:p>
        </p:txBody>
      </p:sp>
      <p:pic>
        <p:nvPicPr>
          <p:cNvPr id="15" name="Picture 14">
            <a:extLst>
              <a:ext uri="{FF2B5EF4-FFF2-40B4-BE49-F238E27FC236}">
                <a16:creationId xmlns:a16="http://schemas.microsoft.com/office/drawing/2014/main" id="{7A82B44F-9376-4405-8790-656DAD6B35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55" t="5604" r="13035" b="3225"/>
          <a:stretch/>
        </p:blipFill>
        <p:spPr>
          <a:xfrm>
            <a:off x="6147810" y="1232787"/>
            <a:ext cx="2538990" cy="1963151"/>
          </a:xfrm>
          <a:prstGeom prst="rect">
            <a:avLst/>
          </a:prstGeom>
        </p:spPr>
      </p:pic>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318668" y="1230663"/>
            <a:ext cx="5194300" cy="5192713"/>
          </a:xfrm>
        </p:spPr>
        <p:txBody>
          <a:bodyPr>
            <a:normAutofit lnSpcReduction="10000"/>
          </a:bodyPr>
          <a:lstStyle/>
          <a:p>
            <a:r>
              <a:rPr lang="es-ES"/>
              <a:t>Normalmente uno, pero pueden ser varios (servidores, CCTV, etc.)</a:t>
            </a:r>
          </a:p>
          <a:p>
            <a:pPr lvl="1"/>
            <a:r>
              <a:rPr lang="es-ES"/>
              <a:t>Discos giratorios o discos de estado sólido</a:t>
            </a:r>
          </a:p>
          <a:p>
            <a:pPr lvl="1"/>
            <a:endParaRPr lang="es-ES" dirty="0"/>
          </a:p>
          <a:p>
            <a:r>
              <a:rPr lang="es-ES"/>
              <a:t>Algunos dispositivos modernos tienen almacenamiento no extraíble</a:t>
            </a:r>
          </a:p>
          <a:p>
            <a:pPr lvl="1"/>
            <a:r>
              <a:rPr lang="es-ES"/>
              <a:t>Suponen una complicación añadida a los investigadores</a:t>
            </a:r>
          </a:p>
          <a:p>
            <a:pPr lvl="1"/>
            <a:endParaRPr lang="es-ES" dirty="0"/>
          </a:p>
          <a:p>
            <a:r>
              <a:rPr lang="es-ES"/>
              <a:t>Formatos IDE, SATA, mSATA, M.2 y U.2</a:t>
            </a:r>
          </a:p>
        </p:txBody>
      </p:sp>
      <p:pic>
        <p:nvPicPr>
          <p:cNvPr id="14" name="Bild 7">
            <a:extLst>
              <a:ext uri="{FF2B5EF4-FFF2-40B4-BE49-F238E27FC236}">
                <a16:creationId xmlns:a16="http://schemas.microsoft.com/office/drawing/2014/main" id="{A5363AAF-2C01-4A6A-88DE-330191BE953A}"/>
              </a:ext>
            </a:extLst>
          </p:cNvPr>
          <p:cNvPicPr>
            <a:picLocks noChangeAspect="1"/>
          </p:cNvPicPr>
          <p:nvPr/>
        </p:nvPicPr>
        <p:blipFill>
          <a:blip r:embed="rId4"/>
          <a:stretch>
            <a:fillRect/>
          </a:stretch>
        </p:blipFill>
        <p:spPr>
          <a:xfrm>
            <a:off x="6228183" y="3272951"/>
            <a:ext cx="2538991" cy="1528870"/>
          </a:xfrm>
          <a:prstGeom prst="rect">
            <a:avLst/>
          </a:prstGeom>
        </p:spPr>
      </p:pic>
      <p:pic>
        <p:nvPicPr>
          <p:cNvPr id="20" name="Bild 8">
            <a:extLst>
              <a:ext uri="{FF2B5EF4-FFF2-40B4-BE49-F238E27FC236}">
                <a16:creationId xmlns:a16="http://schemas.microsoft.com/office/drawing/2014/main" id="{2D053EDB-3ADD-4A19-99D3-85BC8E416FD1}"/>
              </a:ext>
            </a:extLst>
          </p:cNvPr>
          <p:cNvPicPr>
            <a:picLocks noChangeAspect="1"/>
          </p:cNvPicPr>
          <p:nvPr/>
        </p:nvPicPr>
        <p:blipFill>
          <a:blip r:embed="rId5"/>
          <a:stretch>
            <a:fillRect/>
          </a:stretch>
        </p:blipFill>
        <p:spPr>
          <a:xfrm rot="1337098">
            <a:off x="6557940" y="5027081"/>
            <a:ext cx="1879479" cy="1121834"/>
          </a:xfrm>
          <a:prstGeom prst="rect">
            <a:avLst/>
          </a:prstGeom>
        </p:spPr>
      </p:pic>
    </p:spTree>
    <p:extLst>
      <p:ext uri="{BB962C8B-B14F-4D97-AF65-F5344CB8AC3E}">
        <p14:creationId xmlns:p14="http://schemas.microsoft.com/office/powerpoint/2010/main" val="266616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Almacenamiento extraíble </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73680" y="1333040"/>
            <a:ext cx="4978400" cy="5192713"/>
          </a:xfrm>
        </p:spPr>
        <p:txBody>
          <a:bodyPr/>
          <a:lstStyle/>
          <a:p>
            <a:r>
              <a:rPr lang="es-ES"/>
              <a:t>La tecnología de CD/DVD se sigue viendo, pero cada vez menos</a:t>
            </a:r>
          </a:p>
          <a:p>
            <a:endParaRPr lang="es-ES" dirty="0"/>
          </a:p>
          <a:p>
            <a:r>
              <a:rPr lang="es-ES"/>
              <a:t>Dispositivos USB</a:t>
            </a:r>
          </a:p>
          <a:p>
            <a:pPr lvl="1"/>
            <a:r>
              <a:rPr lang="es-ES"/>
              <a:t>Discos duros externos</a:t>
            </a:r>
          </a:p>
          <a:p>
            <a:pPr lvl="1"/>
            <a:r>
              <a:rPr lang="es-ES"/>
              <a:t>Memorias USB</a:t>
            </a:r>
          </a:p>
          <a:p>
            <a:endParaRPr lang="es-ES" dirty="0"/>
          </a:p>
          <a:p>
            <a:r>
              <a:rPr lang="es-ES"/>
              <a:t>Tarjetas multimedia SD y MicroSD</a:t>
            </a:r>
          </a:p>
          <a:p>
            <a:pPr lvl="1"/>
            <a:r>
              <a:rPr lang="es-ES"/>
              <a:t>Probablemente cámaras y teléfonos</a:t>
            </a:r>
          </a:p>
        </p:txBody>
      </p:sp>
      <p:pic>
        <p:nvPicPr>
          <p:cNvPr id="13" name="Picture 4">
            <a:extLst>
              <a:ext uri="{FF2B5EF4-FFF2-40B4-BE49-F238E27FC236}">
                <a16:creationId xmlns:a16="http://schemas.microsoft.com/office/drawing/2014/main" id="{27FCD892-1866-453E-B37C-D81A5F603A82}"/>
              </a:ext>
            </a:extLst>
          </p:cNvPr>
          <p:cNvPicPr>
            <a:picLocks noChangeAspect="1"/>
          </p:cNvPicPr>
          <p:nvPr/>
        </p:nvPicPr>
        <p:blipFill>
          <a:blip r:embed="rId3"/>
          <a:stretch>
            <a:fillRect/>
          </a:stretch>
        </p:blipFill>
        <p:spPr>
          <a:xfrm>
            <a:off x="5148064" y="1270001"/>
            <a:ext cx="3722256" cy="1346987"/>
          </a:xfrm>
          <a:prstGeom prst="rect">
            <a:avLst/>
          </a:prstGeom>
        </p:spPr>
      </p:pic>
      <p:pic>
        <p:nvPicPr>
          <p:cNvPr id="1026" name="Picture 2" descr="10 Ways to get 3.0 external hard drive recognized on your PC">
            <a:extLst>
              <a:ext uri="{FF2B5EF4-FFF2-40B4-BE49-F238E27FC236}">
                <a16:creationId xmlns:a16="http://schemas.microsoft.com/office/drawing/2014/main" id="{570B5FC9-5682-47D9-B085-18582A8B7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664" y="3154273"/>
            <a:ext cx="1856982" cy="1219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58D23A5-2998-488F-81CE-7C193538AF47}"/>
              </a:ext>
            </a:extLst>
          </p:cNvPr>
          <p:cNvPicPr>
            <a:picLocks noChangeAspect="1"/>
          </p:cNvPicPr>
          <p:nvPr/>
        </p:nvPicPr>
        <p:blipFill>
          <a:blip r:embed="rId5"/>
          <a:stretch>
            <a:fillRect/>
          </a:stretch>
        </p:blipFill>
        <p:spPr>
          <a:xfrm>
            <a:off x="7706618" y="3281416"/>
            <a:ext cx="1185862" cy="976312"/>
          </a:xfrm>
          <a:prstGeom prst="rect">
            <a:avLst/>
          </a:prstGeom>
        </p:spPr>
      </p:pic>
      <p:pic>
        <p:nvPicPr>
          <p:cNvPr id="1028" name="Picture 4" descr="HighPoint RocketStor 6114V 4-Bay USB 3.1 RAID Enclosure RS6114V">
            <a:extLst>
              <a:ext uri="{FF2B5EF4-FFF2-40B4-BE49-F238E27FC236}">
                <a16:creationId xmlns:a16="http://schemas.microsoft.com/office/drawing/2014/main" id="{C19E6A42-280D-4C56-A535-8B1EA939AD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1856" y="3232748"/>
            <a:ext cx="1204364" cy="1204364"/>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 3">
            <a:extLst>
              <a:ext uri="{FF2B5EF4-FFF2-40B4-BE49-F238E27FC236}">
                <a16:creationId xmlns:a16="http://schemas.microsoft.com/office/drawing/2014/main" id="{788DEE3F-46EF-45AB-BD24-F58D360C47A5}"/>
              </a:ext>
            </a:extLst>
          </p:cNvPr>
          <p:cNvPicPr>
            <a:picLocks noChangeAspect="1"/>
          </p:cNvPicPr>
          <p:nvPr/>
        </p:nvPicPr>
        <p:blipFill>
          <a:blip r:embed="rId7"/>
          <a:stretch>
            <a:fillRect/>
          </a:stretch>
        </p:blipFill>
        <p:spPr>
          <a:xfrm>
            <a:off x="6462827" y="4908454"/>
            <a:ext cx="1092730" cy="1617299"/>
          </a:xfrm>
          <a:prstGeom prst="rect">
            <a:avLst/>
          </a:prstGeom>
        </p:spPr>
      </p:pic>
    </p:spTree>
    <p:extLst>
      <p:ext uri="{BB962C8B-B14F-4D97-AF65-F5344CB8AC3E}">
        <p14:creationId xmlns:p14="http://schemas.microsoft.com/office/powerpoint/2010/main" val="2036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Dispositivos informáticos/sistemas informáticos</a:t>
            </a:r>
          </a:p>
        </p:txBody>
      </p:sp>
      <p:pic>
        <p:nvPicPr>
          <p:cNvPr id="13" name="Picture 1">
            <a:extLst>
              <a:ext uri="{FF2B5EF4-FFF2-40B4-BE49-F238E27FC236}">
                <a16:creationId xmlns:a16="http://schemas.microsoft.com/office/drawing/2014/main" id="{2EBE4D65-18AE-46EF-9148-5C4CDCF371E7}"/>
              </a:ext>
            </a:extLst>
          </p:cNvPr>
          <p:cNvPicPr>
            <a:picLocks noChangeAspect="1"/>
          </p:cNvPicPr>
          <p:nvPr/>
        </p:nvPicPr>
        <p:blipFill>
          <a:blip r:embed="rId3"/>
          <a:stretch>
            <a:fillRect/>
          </a:stretch>
        </p:blipFill>
        <p:spPr>
          <a:xfrm>
            <a:off x="11203" y="1089985"/>
            <a:ext cx="7801157" cy="3745000"/>
          </a:xfrm>
          <a:prstGeom prst="rect">
            <a:avLst/>
          </a:prstGeom>
        </p:spPr>
      </p:pic>
      <p:pic>
        <p:nvPicPr>
          <p:cNvPr id="14" name="Bild 5">
            <a:extLst>
              <a:ext uri="{FF2B5EF4-FFF2-40B4-BE49-F238E27FC236}">
                <a16:creationId xmlns:a16="http://schemas.microsoft.com/office/drawing/2014/main" id="{03A2EB83-54FE-48E1-A33E-E01DB4D8C779}"/>
              </a:ext>
            </a:extLst>
          </p:cNvPr>
          <p:cNvPicPr>
            <a:picLocks noChangeAspect="1"/>
          </p:cNvPicPr>
          <p:nvPr/>
        </p:nvPicPr>
        <p:blipFill>
          <a:blip r:embed="rId4"/>
          <a:stretch>
            <a:fillRect/>
          </a:stretch>
        </p:blipFill>
        <p:spPr>
          <a:xfrm>
            <a:off x="2812863" y="4913313"/>
            <a:ext cx="1189567" cy="909223"/>
          </a:xfrm>
          <a:prstGeom prst="rect">
            <a:avLst/>
          </a:prstGeom>
        </p:spPr>
      </p:pic>
      <p:pic>
        <p:nvPicPr>
          <p:cNvPr id="15" name="Bild 1">
            <a:extLst>
              <a:ext uri="{FF2B5EF4-FFF2-40B4-BE49-F238E27FC236}">
                <a16:creationId xmlns:a16="http://schemas.microsoft.com/office/drawing/2014/main" id="{B1A6B2E4-4F51-4271-8BD6-C34F3623BDF9}"/>
              </a:ext>
            </a:extLst>
          </p:cNvPr>
          <p:cNvPicPr>
            <a:picLocks noChangeAspect="1"/>
          </p:cNvPicPr>
          <p:nvPr/>
        </p:nvPicPr>
        <p:blipFill>
          <a:blip r:embed="rId5"/>
          <a:stretch>
            <a:fillRect/>
          </a:stretch>
        </p:blipFill>
        <p:spPr>
          <a:xfrm>
            <a:off x="4854811" y="4913313"/>
            <a:ext cx="1849965" cy="1190355"/>
          </a:xfrm>
          <a:prstGeom prst="rect">
            <a:avLst/>
          </a:prstGeom>
        </p:spPr>
      </p:pic>
      <p:pic>
        <p:nvPicPr>
          <p:cNvPr id="16" name="Picture 55" descr="scl3">
            <a:extLst>
              <a:ext uri="{FF2B5EF4-FFF2-40B4-BE49-F238E27FC236}">
                <a16:creationId xmlns:a16="http://schemas.microsoft.com/office/drawing/2014/main" id="{95968600-AD3F-4DB5-A3E7-5DF10CFBC5D9}"/>
              </a:ext>
            </a:extLst>
          </p:cNvPr>
          <p:cNvPicPr>
            <a:picLocks noChangeAspect="1" noChangeArrowheads="1"/>
          </p:cNvPicPr>
          <p:nvPr/>
        </p:nvPicPr>
        <p:blipFill>
          <a:blip r:embed="rId6" cstate="print"/>
          <a:srcRect/>
          <a:stretch>
            <a:fillRect/>
          </a:stretch>
        </p:blipFill>
        <p:spPr bwMode="auto">
          <a:xfrm>
            <a:off x="931637" y="5030452"/>
            <a:ext cx="492574" cy="887084"/>
          </a:xfrm>
          <a:prstGeom prst="rect">
            <a:avLst/>
          </a:prstGeom>
          <a:noFill/>
          <a:ln w="9525">
            <a:noFill/>
            <a:miter lim="800000"/>
            <a:headEnd/>
            <a:tailEnd/>
          </a:ln>
        </p:spPr>
      </p:pic>
      <p:sp>
        <p:nvSpPr>
          <p:cNvPr id="17" name="Rectangle 9">
            <a:extLst>
              <a:ext uri="{FF2B5EF4-FFF2-40B4-BE49-F238E27FC236}">
                <a16:creationId xmlns:a16="http://schemas.microsoft.com/office/drawing/2014/main" id="{1B7AB611-12A8-4378-BB76-90A09D1BE772}"/>
              </a:ext>
            </a:extLst>
          </p:cNvPr>
          <p:cNvSpPr>
            <a:spLocks noChangeArrowheads="1"/>
          </p:cNvSpPr>
          <p:nvPr/>
        </p:nvSpPr>
        <p:spPr bwMode="auto">
          <a:xfrm>
            <a:off x="3050941" y="5979192"/>
            <a:ext cx="1238250" cy="276999"/>
          </a:xfrm>
          <a:prstGeom prst="rect">
            <a:avLst/>
          </a:prstGeom>
          <a:noFill/>
          <a:ln w="9525">
            <a:noFill/>
            <a:miter lim="800000"/>
            <a:headEnd/>
            <a:tailEnd/>
          </a:ln>
        </p:spPr>
        <p:txBody>
          <a:bodyPr wrap="square">
            <a:spAutoFit/>
          </a:bodyPr>
          <a:lstStyle/>
          <a:p>
            <a:pPr>
              <a:spcBef>
                <a:spcPct val="50000"/>
              </a:spcBef>
            </a:pPr>
            <a:r>
              <a:rPr lang="es-ES" sz="1200" dirty="0">
                <a:latin typeface="Tahoma" pitchFamily="34" charset="0"/>
              </a:rPr>
              <a:t>Cámaras digitales</a:t>
            </a:r>
          </a:p>
        </p:txBody>
      </p:sp>
      <p:sp>
        <p:nvSpPr>
          <p:cNvPr id="18" name="Rectangle 9">
            <a:extLst>
              <a:ext uri="{FF2B5EF4-FFF2-40B4-BE49-F238E27FC236}">
                <a16:creationId xmlns:a16="http://schemas.microsoft.com/office/drawing/2014/main" id="{7FC6793C-8BC9-4FEF-A6B3-9CC5872E751A}"/>
              </a:ext>
            </a:extLst>
          </p:cNvPr>
          <p:cNvSpPr>
            <a:spLocks noChangeArrowheads="1"/>
          </p:cNvSpPr>
          <p:nvPr/>
        </p:nvSpPr>
        <p:spPr bwMode="auto">
          <a:xfrm>
            <a:off x="5271306" y="6045588"/>
            <a:ext cx="1238250" cy="276999"/>
          </a:xfrm>
          <a:prstGeom prst="rect">
            <a:avLst/>
          </a:prstGeom>
          <a:noFill/>
          <a:ln w="9525">
            <a:noFill/>
            <a:miter lim="800000"/>
            <a:headEnd/>
            <a:tailEnd/>
          </a:ln>
        </p:spPr>
        <p:txBody>
          <a:bodyPr wrap="square">
            <a:spAutoFit/>
          </a:bodyPr>
          <a:lstStyle/>
          <a:p>
            <a:pPr algn="ctr">
              <a:spcBef>
                <a:spcPct val="50000"/>
              </a:spcBef>
            </a:pPr>
            <a:r>
              <a:rPr lang="es-ES" sz="1200" dirty="0">
                <a:latin typeface="Tahoma" pitchFamily="34" charset="0"/>
              </a:rPr>
              <a:t>Drones</a:t>
            </a:r>
          </a:p>
        </p:txBody>
      </p:sp>
      <p:sp>
        <p:nvSpPr>
          <p:cNvPr id="19" name="Text Box 27">
            <a:extLst>
              <a:ext uri="{FF2B5EF4-FFF2-40B4-BE49-F238E27FC236}">
                <a16:creationId xmlns:a16="http://schemas.microsoft.com/office/drawing/2014/main" id="{DB08204B-9A56-4AC7-8316-557988891D7A}"/>
              </a:ext>
            </a:extLst>
          </p:cNvPr>
          <p:cNvSpPr txBox="1">
            <a:spLocks noChangeArrowheads="1"/>
          </p:cNvSpPr>
          <p:nvPr/>
        </p:nvSpPr>
        <p:spPr bwMode="auto">
          <a:xfrm>
            <a:off x="965993" y="6024943"/>
            <a:ext cx="874713" cy="276999"/>
          </a:xfrm>
          <a:prstGeom prst="rect">
            <a:avLst/>
          </a:prstGeom>
          <a:noFill/>
          <a:ln w="9525">
            <a:noFill/>
            <a:miter lim="800000"/>
            <a:headEnd/>
            <a:tailEnd/>
          </a:ln>
        </p:spPr>
        <p:txBody>
          <a:bodyPr>
            <a:spAutoFit/>
          </a:bodyPr>
          <a:lstStyle>
            <a:defPPr>
              <a:defRPr lang="en-US"/>
            </a:defPPr>
            <a:lvl1pPr>
              <a:spcBef>
                <a:spcPct val="50000"/>
              </a:spcBef>
              <a:defRPr sz="1000">
                <a:latin typeface="Tahoma" pitchFamily="34" charset="0"/>
              </a:defRPr>
            </a:lvl1pPr>
          </a:lstStyle>
          <a:p>
            <a:r>
              <a:rPr lang="es-ES" sz="1200" dirty="0"/>
              <a:t>GPS</a:t>
            </a:r>
          </a:p>
        </p:txBody>
      </p:sp>
      <p:pic>
        <p:nvPicPr>
          <p:cNvPr id="20" name="Bild 3">
            <a:extLst>
              <a:ext uri="{FF2B5EF4-FFF2-40B4-BE49-F238E27FC236}">
                <a16:creationId xmlns:a16="http://schemas.microsoft.com/office/drawing/2014/main" id="{9AEB00DD-9D31-4185-973C-50C9BCB0788F}"/>
              </a:ext>
            </a:extLst>
          </p:cNvPr>
          <p:cNvPicPr>
            <a:picLocks noChangeAspect="1"/>
          </p:cNvPicPr>
          <p:nvPr/>
        </p:nvPicPr>
        <p:blipFill>
          <a:blip r:embed="rId7"/>
          <a:stretch>
            <a:fillRect/>
          </a:stretch>
        </p:blipFill>
        <p:spPr>
          <a:xfrm>
            <a:off x="7020272" y="4875202"/>
            <a:ext cx="1875462" cy="1072051"/>
          </a:xfrm>
          <a:prstGeom prst="rect">
            <a:avLst/>
          </a:prstGeom>
        </p:spPr>
      </p:pic>
      <p:sp>
        <p:nvSpPr>
          <p:cNvPr id="21" name="Rectangle 9">
            <a:extLst>
              <a:ext uri="{FF2B5EF4-FFF2-40B4-BE49-F238E27FC236}">
                <a16:creationId xmlns:a16="http://schemas.microsoft.com/office/drawing/2014/main" id="{2E1BBDE5-D6EB-4A1A-8F77-BA336EB551FC}"/>
              </a:ext>
            </a:extLst>
          </p:cNvPr>
          <p:cNvSpPr>
            <a:spLocks noChangeArrowheads="1"/>
          </p:cNvSpPr>
          <p:nvPr/>
        </p:nvSpPr>
        <p:spPr bwMode="auto">
          <a:xfrm>
            <a:off x="7466219" y="6082220"/>
            <a:ext cx="1238250" cy="276999"/>
          </a:xfrm>
          <a:prstGeom prst="rect">
            <a:avLst/>
          </a:prstGeom>
          <a:noFill/>
          <a:ln w="9525">
            <a:noFill/>
            <a:miter lim="800000"/>
            <a:headEnd/>
            <a:tailEnd/>
          </a:ln>
        </p:spPr>
        <p:txBody>
          <a:bodyPr wrap="square">
            <a:spAutoFit/>
          </a:bodyPr>
          <a:lstStyle/>
          <a:p>
            <a:pPr algn="ctr">
              <a:spcBef>
                <a:spcPct val="50000"/>
              </a:spcBef>
            </a:pPr>
            <a:r>
              <a:rPr lang="es-ES" sz="1200" dirty="0">
                <a:latin typeface="Tahoma" pitchFamily="34" charset="0"/>
              </a:rPr>
              <a:t>Dispositivos ponibles</a:t>
            </a:r>
          </a:p>
        </p:txBody>
      </p:sp>
      <p:pic>
        <p:nvPicPr>
          <p:cNvPr id="22" name="Bild 4">
            <a:extLst>
              <a:ext uri="{FF2B5EF4-FFF2-40B4-BE49-F238E27FC236}">
                <a16:creationId xmlns:a16="http://schemas.microsoft.com/office/drawing/2014/main" id="{D358B5F2-DF2C-4DA5-981A-9EEC471A1CC2}"/>
              </a:ext>
            </a:extLst>
          </p:cNvPr>
          <p:cNvPicPr>
            <a:picLocks noChangeAspect="1"/>
          </p:cNvPicPr>
          <p:nvPr/>
        </p:nvPicPr>
        <p:blipFill>
          <a:blip r:embed="rId8"/>
          <a:stretch>
            <a:fillRect/>
          </a:stretch>
        </p:blipFill>
        <p:spPr>
          <a:xfrm>
            <a:off x="7239076" y="1252443"/>
            <a:ext cx="1786797" cy="1166067"/>
          </a:xfrm>
          <a:prstGeom prst="rect">
            <a:avLst/>
          </a:prstGeom>
        </p:spPr>
      </p:pic>
      <p:sp>
        <p:nvSpPr>
          <p:cNvPr id="23" name="Rectangle 9">
            <a:extLst>
              <a:ext uri="{FF2B5EF4-FFF2-40B4-BE49-F238E27FC236}">
                <a16:creationId xmlns:a16="http://schemas.microsoft.com/office/drawing/2014/main" id="{1FF3D3AF-155D-42EB-A03D-28798AA4CE2E}"/>
              </a:ext>
            </a:extLst>
          </p:cNvPr>
          <p:cNvSpPr>
            <a:spLocks noChangeArrowheads="1"/>
          </p:cNvSpPr>
          <p:nvPr/>
        </p:nvSpPr>
        <p:spPr bwMode="auto">
          <a:xfrm>
            <a:off x="7684751" y="2647416"/>
            <a:ext cx="1238250" cy="276999"/>
          </a:xfrm>
          <a:prstGeom prst="rect">
            <a:avLst/>
          </a:prstGeom>
          <a:noFill/>
          <a:ln w="9525">
            <a:noFill/>
            <a:miter lim="800000"/>
            <a:headEnd/>
            <a:tailEnd/>
          </a:ln>
        </p:spPr>
        <p:txBody>
          <a:bodyPr wrap="square">
            <a:spAutoFit/>
          </a:bodyPr>
          <a:lstStyle/>
          <a:p>
            <a:pPr algn="ctr">
              <a:spcBef>
                <a:spcPct val="50000"/>
              </a:spcBef>
            </a:pPr>
            <a:r>
              <a:rPr lang="es-ES" sz="1200" dirty="0">
                <a:latin typeface="Tahoma" pitchFamily="34" charset="0"/>
              </a:rPr>
              <a:t>Gafas de RV</a:t>
            </a:r>
          </a:p>
        </p:txBody>
      </p:sp>
    </p:spTree>
    <p:extLst>
      <p:ext uri="{BB962C8B-B14F-4D97-AF65-F5344CB8AC3E}">
        <p14:creationId xmlns:p14="http://schemas.microsoft.com/office/powerpoint/2010/main" val="688147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Sistemas informáticos</a:t>
            </a:r>
            <a:endParaRPr lang="es-ES" sz="2000" dirty="0">
              <a:solidFill>
                <a:schemeClr val="bg1"/>
              </a:solidFill>
              <a:latin typeface="Verdana" charset="0"/>
              <a:cs typeface="Verdana" charset="0"/>
            </a:endParaRPr>
          </a:p>
        </p:txBody>
      </p:sp>
      <p:pic>
        <p:nvPicPr>
          <p:cNvPr id="24" name="Bild 3">
            <a:extLst>
              <a:ext uri="{FF2B5EF4-FFF2-40B4-BE49-F238E27FC236}">
                <a16:creationId xmlns:a16="http://schemas.microsoft.com/office/drawing/2014/main" id="{67BDD526-2B88-43EE-AECC-24837441788B}"/>
              </a:ext>
            </a:extLst>
          </p:cNvPr>
          <p:cNvPicPr>
            <a:picLocks noChangeAspect="1"/>
          </p:cNvPicPr>
          <p:nvPr/>
        </p:nvPicPr>
        <p:blipFill>
          <a:blip r:embed="rId3"/>
          <a:stretch>
            <a:fillRect/>
          </a:stretch>
        </p:blipFill>
        <p:spPr>
          <a:xfrm>
            <a:off x="0" y="1265191"/>
            <a:ext cx="9144000" cy="5116137"/>
          </a:xfrm>
          <a:prstGeom prst="rect">
            <a:avLst/>
          </a:prstGeom>
        </p:spPr>
      </p:pic>
    </p:spTree>
    <p:extLst>
      <p:ext uri="{BB962C8B-B14F-4D97-AF65-F5344CB8AC3E}">
        <p14:creationId xmlns:p14="http://schemas.microsoft.com/office/powerpoint/2010/main" val="1193386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Sistemas informáticos</a:t>
            </a:r>
            <a:endParaRPr lang="es-ES" sz="2000" dirty="0">
              <a:solidFill>
                <a:schemeClr val="bg1"/>
              </a:solidFill>
              <a:latin typeface="Verdana" charset="0"/>
              <a:cs typeface="Verdana" charset="0"/>
            </a:endParaRPr>
          </a:p>
        </p:txBody>
      </p:sp>
      <p:pic>
        <p:nvPicPr>
          <p:cNvPr id="2" name="Picture 1">
            <a:extLst>
              <a:ext uri="{FF2B5EF4-FFF2-40B4-BE49-F238E27FC236}">
                <a16:creationId xmlns:a16="http://schemas.microsoft.com/office/drawing/2014/main" id="{EE558BDA-8355-46F7-ABD9-776898FDAEE9}"/>
              </a:ext>
            </a:extLst>
          </p:cNvPr>
          <p:cNvPicPr>
            <a:picLocks noChangeAspect="1"/>
          </p:cNvPicPr>
          <p:nvPr/>
        </p:nvPicPr>
        <p:blipFill>
          <a:blip r:embed="rId3"/>
          <a:stretch>
            <a:fillRect/>
          </a:stretch>
        </p:blipFill>
        <p:spPr>
          <a:xfrm>
            <a:off x="179512" y="1270001"/>
            <a:ext cx="4248472" cy="3586240"/>
          </a:xfrm>
          <a:prstGeom prst="rect">
            <a:avLst/>
          </a:prstGeom>
          <a:ln>
            <a:solidFill>
              <a:schemeClr val="accent1"/>
            </a:solidFill>
          </a:ln>
        </p:spPr>
      </p:pic>
      <p:pic>
        <p:nvPicPr>
          <p:cNvPr id="13" name="Picture 12">
            <a:extLst>
              <a:ext uri="{FF2B5EF4-FFF2-40B4-BE49-F238E27FC236}">
                <a16:creationId xmlns:a16="http://schemas.microsoft.com/office/drawing/2014/main" id="{5D7E7077-95A1-4DE4-93EB-AB5B78C2740B}"/>
              </a:ext>
            </a:extLst>
          </p:cNvPr>
          <p:cNvPicPr>
            <a:picLocks noChangeAspect="1"/>
          </p:cNvPicPr>
          <p:nvPr/>
        </p:nvPicPr>
        <p:blipFill>
          <a:blip r:embed="rId4"/>
          <a:stretch>
            <a:fillRect/>
          </a:stretch>
        </p:blipFill>
        <p:spPr>
          <a:xfrm>
            <a:off x="4583945" y="1270001"/>
            <a:ext cx="4452105" cy="2964255"/>
          </a:xfrm>
          <a:prstGeom prst="rect">
            <a:avLst/>
          </a:prstGeom>
        </p:spPr>
      </p:pic>
      <p:sp>
        <p:nvSpPr>
          <p:cNvPr id="4" name="TextBox 3">
            <a:extLst>
              <a:ext uri="{FF2B5EF4-FFF2-40B4-BE49-F238E27FC236}">
                <a16:creationId xmlns:a16="http://schemas.microsoft.com/office/drawing/2014/main" id="{177A573D-2A11-49EA-80EA-8190C97B70F0}"/>
              </a:ext>
            </a:extLst>
          </p:cNvPr>
          <p:cNvSpPr txBox="1"/>
          <p:nvPr/>
        </p:nvSpPr>
        <p:spPr>
          <a:xfrm>
            <a:off x="7037810" y="4075726"/>
            <a:ext cx="2070829" cy="1200329"/>
          </a:xfrm>
          <a:prstGeom prst="rect">
            <a:avLst/>
          </a:prstGeom>
          <a:solidFill>
            <a:srgbClr val="BDD8F3"/>
          </a:solidFill>
        </p:spPr>
        <p:txBody>
          <a:bodyPr wrap="square" rtlCol="0">
            <a:spAutoFit/>
          </a:bodyPr>
          <a:lstStyle/>
          <a:p>
            <a:pPr algn="ctr"/>
            <a:r>
              <a:rPr lang="es-ES" sz="2400" dirty="0">
                <a:solidFill>
                  <a:schemeClr val="tx1">
                    <a:lumMod val="65000"/>
                    <a:lumOff val="35000"/>
                  </a:schemeClr>
                </a:solidFill>
                <a:latin typeface="+mj-lt"/>
              </a:rPr>
              <a:t>Frankie </a:t>
            </a:r>
            <a:r>
              <a:rPr lang="es-ES" sz="2400" b="1" dirty="0">
                <a:solidFill>
                  <a:schemeClr val="tx1">
                    <a:lumMod val="65000"/>
                    <a:lumOff val="35000"/>
                  </a:schemeClr>
                </a:solidFill>
                <a:latin typeface="+mj-lt"/>
              </a:rPr>
              <a:t>ES</a:t>
            </a:r>
            <a:r>
              <a:rPr lang="es-ES" sz="2400" dirty="0">
                <a:solidFill>
                  <a:schemeClr val="tx1">
                    <a:lumMod val="65000"/>
                    <a:lumOff val="35000"/>
                  </a:schemeClr>
                </a:solidFill>
                <a:latin typeface="+mj-lt"/>
              </a:rPr>
              <a:t> un sistema informático</a:t>
            </a:r>
          </a:p>
        </p:txBody>
      </p:sp>
      <p:sp>
        <p:nvSpPr>
          <p:cNvPr id="5" name="TextBox 4">
            <a:extLst>
              <a:ext uri="{FF2B5EF4-FFF2-40B4-BE49-F238E27FC236}">
                <a16:creationId xmlns:a16="http://schemas.microsoft.com/office/drawing/2014/main" id="{FDBE5921-F5FF-4BC0-9F44-480B17F99F3C}"/>
              </a:ext>
            </a:extLst>
          </p:cNvPr>
          <p:cNvSpPr txBox="1"/>
          <p:nvPr/>
        </p:nvSpPr>
        <p:spPr>
          <a:xfrm>
            <a:off x="167027" y="4397960"/>
            <a:ext cx="2021793" cy="461665"/>
          </a:xfrm>
          <a:prstGeom prst="rect">
            <a:avLst/>
          </a:prstGeom>
          <a:solidFill>
            <a:srgbClr val="F08A34"/>
          </a:solidFill>
        </p:spPr>
        <p:txBody>
          <a:bodyPr wrap="square" rtlCol="0">
            <a:spAutoFit/>
          </a:bodyPr>
          <a:lstStyle/>
          <a:p>
            <a:pPr algn="ctr"/>
            <a:r>
              <a:rPr lang="es-ES" sz="2400" dirty="0">
                <a:solidFill>
                  <a:schemeClr val="bg1"/>
                </a:solidFill>
                <a:latin typeface="+mj-lt"/>
              </a:rPr>
              <a:t>‘Frankie’</a:t>
            </a:r>
          </a:p>
        </p:txBody>
      </p:sp>
      <p:pic>
        <p:nvPicPr>
          <p:cNvPr id="6" name="Picture 2" descr="Image result for harman mib2">
            <a:extLst>
              <a:ext uri="{FF2B5EF4-FFF2-40B4-BE49-F238E27FC236}">
                <a16:creationId xmlns:a16="http://schemas.microsoft.com/office/drawing/2014/main" id="{C1188EE6-4CDA-403D-A103-0AE09995AA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8646" y="4694987"/>
            <a:ext cx="2153766" cy="1615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BF93BE8-3758-414A-8E4E-97AC31251D9A}"/>
              </a:ext>
            </a:extLst>
          </p:cNvPr>
          <p:cNvSpPr txBox="1"/>
          <p:nvPr/>
        </p:nvSpPr>
        <p:spPr>
          <a:xfrm>
            <a:off x="6027153" y="5534292"/>
            <a:ext cx="2591842" cy="830997"/>
          </a:xfrm>
          <a:prstGeom prst="rect">
            <a:avLst/>
          </a:prstGeom>
          <a:solidFill>
            <a:schemeClr val="tx1">
              <a:lumMod val="65000"/>
              <a:lumOff val="35000"/>
            </a:schemeClr>
          </a:solidFill>
        </p:spPr>
        <p:txBody>
          <a:bodyPr wrap="square" rtlCol="0">
            <a:spAutoFit/>
          </a:bodyPr>
          <a:lstStyle/>
          <a:p>
            <a:pPr algn="ctr"/>
            <a:r>
              <a:rPr lang="es-ES" sz="2400" dirty="0">
                <a:solidFill>
                  <a:schemeClr val="bg1"/>
                </a:solidFill>
                <a:latin typeface="+mj-lt"/>
              </a:rPr>
              <a:t>Unidad telemática que almacena .....</a:t>
            </a:r>
          </a:p>
        </p:txBody>
      </p:sp>
      <p:pic>
        <p:nvPicPr>
          <p:cNvPr id="18" name="Picture 17">
            <a:extLst>
              <a:ext uri="{FF2B5EF4-FFF2-40B4-BE49-F238E27FC236}">
                <a16:creationId xmlns:a16="http://schemas.microsoft.com/office/drawing/2014/main" id="{D309A211-DD9C-43BC-8532-5B7E42021A47}"/>
              </a:ext>
            </a:extLst>
          </p:cNvPr>
          <p:cNvPicPr>
            <a:picLocks noChangeAspect="1"/>
          </p:cNvPicPr>
          <p:nvPr/>
        </p:nvPicPr>
        <p:blipFill>
          <a:blip r:embed="rId6"/>
          <a:stretch>
            <a:fillRect/>
          </a:stretch>
        </p:blipFill>
        <p:spPr>
          <a:xfrm>
            <a:off x="2843809" y="5106159"/>
            <a:ext cx="1728192" cy="1359888"/>
          </a:xfrm>
          <a:prstGeom prst="rect">
            <a:avLst/>
          </a:prstGeom>
        </p:spPr>
      </p:pic>
      <p:sp>
        <p:nvSpPr>
          <p:cNvPr id="19" name="TextBox 18">
            <a:extLst>
              <a:ext uri="{FF2B5EF4-FFF2-40B4-BE49-F238E27FC236}">
                <a16:creationId xmlns:a16="http://schemas.microsoft.com/office/drawing/2014/main" id="{9942B3D0-D853-40B0-BA52-3DFD9EEEF44E}"/>
              </a:ext>
            </a:extLst>
          </p:cNvPr>
          <p:cNvSpPr txBox="1"/>
          <p:nvPr/>
        </p:nvSpPr>
        <p:spPr>
          <a:xfrm>
            <a:off x="902825" y="5351543"/>
            <a:ext cx="2157349" cy="1236176"/>
          </a:xfrm>
          <a:prstGeom prst="rect">
            <a:avLst/>
          </a:prstGeom>
          <a:solidFill>
            <a:srgbClr val="F08A34"/>
          </a:solidFill>
        </p:spPr>
        <p:txBody>
          <a:bodyPr wrap="square" rtlCol="0">
            <a:spAutoFit/>
          </a:bodyPr>
          <a:lstStyle/>
          <a:p>
            <a:pPr algn="ctr"/>
            <a:r>
              <a:rPr lang="es-ES" sz="2400" dirty="0">
                <a:solidFill>
                  <a:schemeClr val="bg1"/>
                </a:solidFill>
                <a:latin typeface="+mj-lt"/>
              </a:rPr>
              <a:t>chip de memoria eMMC</a:t>
            </a:r>
          </a:p>
        </p:txBody>
      </p:sp>
    </p:spTree>
    <p:extLst>
      <p:ext uri="{BB962C8B-B14F-4D97-AF65-F5344CB8AC3E}">
        <p14:creationId xmlns:p14="http://schemas.microsoft.com/office/powerpoint/2010/main" val="188822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Miniordenadores</a:t>
            </a:r>
            <a:endParaRPr lang="es-ES" sz="2000" dirty="0">
              <a:solidFill>
                <a:schemeClr val="bg1"/>
              </a:solidFill>
              <a:latin typeface="Verdana" charset="0"/>
              <a:cs typeface="Verdana" charset="0"/>
            </a:endParaRPr>
          </a:p>
        </p:txBody>
      </p:sp>
      <p:pic>
        <p:nvPicPr>
          <p:cNvPr id="7" name="Bild 4">
            <a:extLst>
              <a:ext uri="{FF2B5EF4-FFF2-40B4-BE49-F238E27FC236}">
                <a16:creationId xmlns:a16="http://schemas.microsoft.com/office/drawing/2014/main" id="{351DB864-257F-4766-9130-EB010EF9B79C}"/>
              </a:ext>
            </a:extLst>
          </p:cNvPr>
          <p:cNvPicPr>
            <a:picLocks noChangeAspect="1"/>
          </p:cNvPicPr>
          <p:nvPr/>
        </p:nvPicPr>
        <p:blipFill>
          <a:blip r:embed="rId3"/>
          <a:stretch>
            <a:fillRect/>
          </a:stretch>
        </p:blipFill>
        <p:spPr>
          <a:xfrm>
            <a:off x="467544" y="1405431"/>
            <a:ext cx="4125124" cy="2315670"/>
          </a:xfrm>
          <a:prstGeom prst="rect">
            <a:avLst/>
          </a:prstGeom>
        </p:spPr>
      </p:pic>
      <p:pic>
        <p:nvPicPr>
          <p:cNvPr id="8" name="Bild 5">
            <a:extLst>
              <a:ext uri="{FF2B5EF4-FFF2-40B4-BE49-F238E27FC236}">
                <a16:creationId xmlns:a16="http://schemas.microsoft.com/office/drawing/2014/main" id="{8604CB84-DDB6-490A-9002-9084CCEB788E}"/>
              </a:ext>
            </a:extLst>
          </p:cNvPr>
          <p:cNvPicPr>
            <a:picLocks noChangeAspect="1"/>
          </p:cNvPicPr>
          <p:nvPr/>
        </p:nvPicPr>
        <p:blipFill>
          <a:blip r:embed="rId4"/>
          <a:stretch>
            <a:fillRect/>
          </a:stretch>
        </p:blipFill>
        <p:spPr>
          <a:xfrm>
            <a:off x="5205134" y="1405430"/>
            <a:ext cx="3471322" cy="2315669"/>
          </a:xfrm>
          <a:prstGeom prst="rect">
            <a:avLst/>
          </a:prstGeom>
        </p:spPr>
      </p:pic>
      <p:pic>
        <p:nvPicPr>
          <p:cNvPr id="13" name="Bild 6">
            <a:extLst>
              <a:ext uri="{FF2B5EF4-FFF2-40B4-BE49-F238E27FC236}">
                <a16:creationId xmlns:a16="http://schemas.microsoft.com/office/drawing/2014/main" id="{50FCED3C-E08B-45FB-95F6-25C6B4048FEE}"/>
              </a:ext>
            </a:extLst>
          </p:cNvPr>
          <p:cNvPicPr>
            <a:picLocks noChangeAspect="1"/>
          </p:cNvPicPr>
          <p:nvPr/>
        </p:nvPicPr>
        <p:blipFill>
          <a:blip r:embed="rId5"/>
          <a:stretch>
            <a:fillRect/>
          </a:stretch>
        </p:blipFill>
        <p:spPr>
          <a:xfrm>
            <a:off x="1043608" y="4068066"/>
            <a:ext cx="3024336" cy="2242246"/>
          </a:xfrm>
          <a:prstGeom prst="rect">
            <a:avLst/>
          </a:prstGeom>
        </p:spPr>
      </p:pic>
      <p:pic>
        <p:nvPicPr>
          <p:cNvPr id="14" name="Bild 7">
            <a:extLst>
              <a:ext uri="{FF2B5EF4-FFF2-40B4-BE49-F238E27FC236}">
                <a16:creationId xmlns:a16="http://schemas.microsoft.com/office/drawing/2014/main" id="{36C7ABF2-BC8E-4CEB-8CE7-E11FF99597A3}"/>
              </a:ext>
            </a:extLst>
          </p:cNvPr>
          <p:cNvPicPr>
            <a:picLocks noChangeAspect="1"/>
          </p:cNvPicPr>
          <p:nvPr/>
        </p:nvPicPr>
        <p:blipFill>
          <a:blip r:embed="rId6"/>
          <a:stretch>
            <a:fillRect/>
          </a:stretch>
        </p:blipFill>
        <p:spPr>
          <a:xfrm>
            <a:off x="4780818" y="4169067"/>
            <a:ext cx="3515845" cy="2191745"/>
          </a:xfrm>
          <a:prstGeom prst="rect">
            <a:avLst/>
          </a:prstGeom>
        </p:spPr>
      </p:pic>
    </p:spTree>
    <p:extLst>
      <p:ext uri="{BB962C8B-B14F-4D97-AF65-F5344CB8AC3E}">
        <p14:creationId xmlns:p14="http://schemas.microsoft.com/office/powerpoint/2010/main" val="1557515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Propósito de la sesión</a:t>
            </a:r>
            <a:endParaRPr lang="es-ES" sz="2000" dirty="0">
              <a:solidFill>
                <a:schemeClr val="bg1"/>
              </a:solidFill>
              <a:latin typeface="Verdana" charset="0"/>
              <a:cs typeface="Verdana" charset="0"/>
            </a:endParaRPr>
          </a:p>
        </p:txBody>
      </p:sp>
      <p:sp>
        <p:nvSpPr>
          <p:cNvPr id="3" name="Content Placeholder 2">
            <a:extLst>
              <a:ext uri="{FF2B5EF4-FFF2-40B4-BE49-F238E27FC236}">
                <a16:creationId xmlns:a16="http://schemas.microsoft.com/office/drawing/2014/main" id="{77B18497-BF37-4A20-ABA6-353886C26CA1}"/>
              </a:ext>
            </a:extLst>
          </p:cNvPr>
          <p:cNvSpPr>
            <a:spLocks noGrp="1"/>
          </p:cNvSpPr>
          <p:nvPr>
            <p:ph idx="4294967295"/>
          </p:nvPr>
        </p:nvSpPr>
        <p:spPr>
          <a:xfrm>
            <a:off x="215900" y="1284877"/>
            <a:ext cx="8712200" cy="5240337"/>
          </a:xfrm>
        </p:spPr>
        <p:txBody>
          <a:bodyPr>
            <a:normAutofit/>
          </a:bodyPr>
          <a:lstStyle/>
          <a:p>
            <a:pPr marL="0" indent="0" algn="just">
              <a:buNone/>
            </a:pPr>
            <a:r>
              <a:rPr lang="es-ES"/>
              <a:t>Proporcionar información sobre las tecnologías con las que se encontrarán jueces y fiscales durante su trabajo y que son utilizadas por:</a:t>
            </a:r>
          </a:p>
          <a:p>
            <a:pPr algn="just"/>
            <a:r>
              <a:rPr lang="es-ES"/>
              <a:t>los delincuentes para cometer crímenes y </a:t>
            </a:r>
          </a:p>
          <a:p>
            <a:pPr algn="just"/>
            <a:r>
              <a:rPr lang="es-ES"/>
              <a:t>las fuerzas del orden para detectarlos.</a:t>
            </a:r>
          </a:p>
          <a:p>
            <a:pPr marL="0" indent="0" algn="just">
              <a:buNone/>
            </a:pPr>
            <a:endParaRPr lang="es-ES" dirty="0"/>
          </a:p>
          <a:p>
            <a:pPr marL="0" indent="0" algn="just">
              <a:buNone/>
            </a:pPr>
            <a:r>
              <a:rPr lang="es-ES"/>
              <a:t>El propósito es que los asistentes adquieran conocimientos suficientes sobre tecnología para poder desempeñarse con mayor eficacia en sus funciones.</a:t>
            </a:r>
            <a:endParaRPr lang="es-ES" dirty="0">
              <a:ea typeface="Verdana" panose="020B0604030504040204" pitchFamily="34" charset="0"/>
            </a:endParaRPr>
          </a:p>
        </p:txBody>
      </p:sp>
    </p:spTree>
    <p:extLst>
      <p:ext uri="{BB962C8B-B14F-4D97-AF65-F5344CB8AC3E}">
        <p14:creationId xmlns:p14="http://schemas.microsoft.com/office/powerpoint/2010/main" val="1786502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Software </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666" y="1285237"/>
            <a:ext cx="5195888" cy="4525963"/>
          </a:xfrm>
        </p:spPr>
        <p:txBody>
          <a:bodyPr/>
          <a:lstStyle/>
          <a:p>
            <a:endParaRPr lang="es-ES" dirty="0"/>
          </a:p>
          <a:p>
            <a:r>
              <a:rPr lang="es-ES"/>
              <a:t>Sistema operativo</a:t>
            </a:r>
          </a:p>
          <a:p>
            <a:pPr lvl="1"/>
            <a:r>
              <a:rPr lang="es-ES"/>
              <a:t>Windows, Mac, Linux, iOS, Android</a:t>
            </a:r>
          </a:p>
          <a:p>
            <a:pPr lvl="1"/>
            <a:r>
              <a:rPr lang="es-ES"/>
              <a:t>Permite que el hardware se comunique con el software instalado</a:t>
            </a:r>
          </a:p>
        </p:txBody>
      </p:sp>
      <p:pic>
        <p:nvPicPr>
          <p:cNvPr id="2050" name="Picture 2" descr="How to Make Windows 10 Feel More Like Windows 7 | PCMag">
            <a:extLst>
              <a:ext uri="{FF2B5EF4-FFF2-40B4-BE49-F238E27FC236}">
                <a16:creationId xmlns:a16="http://schemas.microsoft.com/office/drawing/2014/main" id="{C5B84BE7-8045-47BC-841C-D1A7FB1D9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24" y="4624639"/>
            <a:ext cx="2411760" cy="13566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cOS Catalina - Wikipedia">
            <a:extLst>
              <a:ext uri="{FF2B5EF4-FFF2-40B4-BE49-F238E27FC236}">
                <a16:creationId xmlns:a16="http://schemas.microsoft.com/office/drawing/2014/main" id="{7AB7E330-4984-4D88-AE66-7704B88D1C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349" y="4624638"/>
            <a:ext cx="2167787" cy="1356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7A1DC9-BF1F-449A-9A1B-0BDC2AC69D41}"/>
              </a:ext>
            </a:extLst>
          </p:cNvPr>
          <p:cNvPicPr>
            <a:picLocks noChangeAspect="1"/>
          </p:cNvPicPr>
          <p:nvPr/>
        </p:nvPicPr>
        <p:blipFill>
          <a:blip r:embed="rId6"/>
          <a:stretch>
            <a:fillRect/>
          </a:stretch>
        </p:blipFill>
        <p:spPr>
          <a:xfrm>
            <a:off x="5446440" y="1453267"/>
            <a:ext cx="3444929" cy="2678608"/>
          </a:xfrm>
          <a:prstGeom prst="rect">
            <a:avLst/>
          </a:prstGeom>
          <a:ln>
            <a:solidFill>
              <a:srgbClr val="002060"/>
            </a:solidFill>
          </a:ln>
        </p:spPr>
      </p:pic>
      <p:pic>
        <p:nvPicPr>
          <p:cNvPr id="2054" name="Picture 6" descr="Apple muestra un avance de iOS 13 - Apple (ES)">
            <a:extLst>
              <a:ext uri="{FF2B5EF4-FFF2-40B4-BE49-F238E27FC236}">
                <a16:creationId xmlns:a16="http://schemas.microsoft.com/office/drawing/2014/main" id="{A1B49EF9-C855-41B9-84FD-46D4469195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157" r="31169"/>
          <a:stretch/>
        </p:blipFill>
        <p:spPr bwMode="auto">
          <a:xfrm>
            <a:off x="5534598" y="4315141"/>
            <a:ext cx="1464098" cy="20402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odo lo que debes conocer sobre Android 9 Pie">
            <a:extLst>
              <a:ext uri="{FF2B5EF4-FFF2-40B4-BE49-F238E27FC236}">
                <a16:creationId xmlns:a16="http://schemas.microsoft.com/office/drawing/2014/main" id="{339A296F-48B7-4EBA-BFF4-84BF257006D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588" r="18501"/>
          <a:stretch/>
        </p:blipFill>
        <p:spPr bwMode="auto">
          <a:xfrm>
            <a:off x="7257146" y="4436133"/>
            <a:ext cx="1636188" cy="1937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001EB4A-F5F7-4584-A2AD-909FEA7FF9D0}"/>
              </a:ext>
            </a:extLst>
          </p:cNvPr>
          <p:cNvSpPr txBox="1"/>
          <p:nvPr/>
        </p:nvSpPr>
        <p:spPr>
          <a:xfrm>
            <a:off x="6981495" y="1213960"/>
            <a:ext cx="2070829" cy="461665"/>
          </a:xfrm>
          <a:prstGeom prst="rect">
            <a:avLst/>
          </a:prstGeom>
          <a:solidFill>
            <a:schemeClr val="tx1">
              <a:lumMod val="65000"/>
              <a:lumOff val="35000"/>
            </a:schemeClr>
          </a:solidFill>
        </p:spPr>
        <p:txBody>
          <a:bodyPr wrap="square" rtlCol="0">
            <a:spAutoFit/>
          </a:bodyPr>
          <a:lstStyle/>
          <a:p>
            <a:pPr algn="ctr"/>
            <a:r>
              <a:rPr lang="es-ES" sz="2400" dirty="0">
                <a:solidFill>
                  <a:schemeClr val="bg1"/>
                </a:solidFill>
                <a:latin typeface="+mj-lt"/>
              </a:rPr>
              <a:t>Julio de 2020</a:t>
            </a:r>
          </a:p>
        </p:txBody>
      </p:sp>
    </p:spTree>
    <p:extLst>
      <p:ext uri="{BB962C8B-B14F-4D97-AF65-F5344CB8AC3E}">
        <p14:creationId xmlns:p14="http://schemas.microsoft.com/office/powerpoint/2010/main" val="806157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Software </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1520" y="1267283"/>
            <a:ext cx="3649663" cy="5183188"/>
          </a:xfrm>
        </p:spPr>
        <p:txBody>
          <a:bodyPr>
            <a:normAutofit lnSpcReduction="10000"/>
          </a:bodyPr>
          <a:lstStyle/>
          <a:p>
            <a:endParaRPr lang="es-ES" dirty="0"/>
          </a:p>
          <a:p>
            <a:r>
              <a:rPr lang="es-ES"/>
              <a:t>Otro software</a:t>
            </a:r>
          </a:p>
          <a:p>
            <a:pPr lvl="1"/>
            <a:r>
              <a:rPr lang="es-ES"/>
              <a:t>Productividad - conjuntos de aplicaciones ofimáticas</a:t>
            </a:r>
          </a:p>
          <a:p>
            <a:pPr lvl="1"/>
            <a:endParaRPr lang="es-ES" dirty="0"/>
          </a:p>
          <a:p>
            <a:pPr lvl="1"/>
            <a:r>
              <a:rPr lang="es-ES"/>
              <a:t>Programas de lectura y visualización</a:t>
            </a:r>
          </a:p>
          <a:p>
            <a:pPr lvl="1"/>
            <a:endParaRPr lang="es-ES" dirty="0"/>
          </a:p>
          <a:p>
            <a:pPr lvl="1"/>
            <a:r>
              <a:rPr lang="es-ES"/>
              <a:t>Herramientas de archivo</a:t>
            </a:r>
          </a:p>
          <a:p>
            <a:pPr lvl="1"/>
            <a:endParaRPr lang="es-ES" dirty="0"/>
          </a:p>
          <a:p>
            <a:pPr lvl="1"/>
            <a:r>
              <a:rPr lang="es-ES"/>
              <a:t>Navegadores</a:t>
            </a:r>
          </a:p>
        </p:txBody>
      </p:sp>
      <p:pic>
        <p:nvPicPr>
          <p:cNvPr id="13" name="Bild 1">
            <a:extLst>
              <a:ext uri="{FF2B5EF4-FFF2-40B4-BE49-F238E27FC236}">
                <a16:creationId xmlns:a16="http://schemas.microsoft.com/office/drawing/2014/main" id="{5F94C4BF-49C8-491B-9C0E-42BDC9ADAB1C}"/>
              </a:ext>
            </a:extLst>
          </p:cNvPr>
          <p:cNvPicPr>
            <a:picLocks noChangeAspect="1"/>
          </p:cNvPicPr>
          <p:nvPr/>
        </p:nvPicPr>
        <p:blipFill>
          <a:blip r:embed="rId3"/>
          <a:stretch>
            <a:fillRect/>
          </a:stretch>
        </p:blipFill>
        <p:spPr>
          <a:xfrm>
            <a:off x="4497296" y="1347496"/>
            <a:ext cx="4539200" cy="1433432"/>
          </a:xfrm>
          <a:prstGeom prst="rect">
            <a:avLst/>
          </a:prstGeom>
        </p:spPr>
      </p:pic>
      <p:pic>
        <p:nvPicPr>
          <p:cNvPr id="14" name="Bild 5">
            <a:extLst>
              <a:ext uri="{FF2B5EF4-FFF2-40B4-BE49-F238E27FC236}">
                <a16:creationId xmlns:a16="http://schemas.microsoft.com/office/drawing/2014/main" id="{F2097CAF-BB15-4C4E-876B-0FCE036AFA27}"/>
              </a:ext>
            </a:extLst>
          </p:cNvPr>
          <p:cNvPicPr>
            <a:picLocks noChangeAspect="1"/>
          </p:cNvPicPr>
          <p:nvPr/>
        </p:nvPicPr>
        <p:blipFill>
          <a:blip r:embed="rId4"/>
          <a:stretch>
            <a:fillRect/>
          </a:stretch>
        </p:blipFill>
        <p:spPr>
          <a:xfrm>
            <a:off x="5243631" y="2981246"/>
            <a:ext cx="1014828" cy="957044"/>
          </a:xfrm>
          <a:prstGeom prst="rect">
            <a:avLst/>
          </a:prstGeom>
        </p:spPr>
      </p:pic>
      <p:pic>
        <p:nvPicPr>
          <p:cNvPr id="4" name="Picture 3">
            <a:extLst>
              <a:ext uri="{FF2B5EF4-FFF2-40B4-BE49-F238E27FC236}">
                <a16:creationId xmlns:a16="http://schemas.microsoft.com/office/drawing/2014/main" id="{3E1E863B-8703-48F7-9B74-16C81DB2D488}"/>
              </a:ext>
            </a:extLst>
          </p:cNvPr>
          <p:cNvPicPr>
            <a:picLocks noChangeAspect="1"/>
          </p:cNvPicPr>
          <p:nvPr/>
        </p:nvPicPr>
        <p:blipFill>
          <a:blip r:embed="rId5"/>
          <a:stretch>
            <a:fillRect/>
          </a:stretch>
        </p:blipFill>
        <p:spPr>
          <a:xfrm>
            <a:off x="6372200" y="2990193"/>
            <a:ext cx="912118" cy="868684"/>
          </a:xfrm>
          <a:prstGeom prst="rect">
            <a:avLst/>
          </a:prstGeom>
        </p:spPr>
      </p:pic>
      <p:pic>
        <p:nvPicPr>
          <p:cNvPr id="3074" name="Picture 2" descr="Image result for acdsee">
            <a:extLst>
              <a:ext uri="{FF2B5EF4-FFF2-40B4-BE49-F238E27FC236}">
                <a16:creationId xmlns:a16="http://schemas.microsoft.com/office/drawing/2014/main" id="{6091F499-8EC0-47E3-B712-CD9306E298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4908" y="2920017"/>
            <a:ext cx="1079502" cy="10795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win zip">
            <a:extLst>
              <a:ext uri="{FF2B5EF4-FFF2-40B4-BE49-F238E27FC236}">
                <a16:creationId xmlns:a16="http://schemas.microsoft.com/office/drawing/2014/main" id="{DB8AB2D2-6EB5-499E-8D8B-2717B85B20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5009" y="4119585"/>
            <a:ext cx="871887" cy="8910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winrar">
            <a:extLst>
              <a:ext uri="{FF2B5EF4-FFF2-40B4-BE49-F238E27FC236}">
                <a16:creationId xmlns:a16="http://schemas.microsoft.com/office/drawing/2014/main" id="{BED9FAA9-422E-4E72-BAB4-677E3F21BB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0272" y="3991363"/>
            <a:ext cx="1240532" cy="11474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ideo RTC · Web Browsers support in 2020! · Blog">
            <a:extLst>
              <a:ext uri="{FF2B5EF4-FFF2-40B4-BE49-F238E27FC236}">
                <a16:creationId xmlns:a16="http://schemas.microsoft.com/office/drawing/2014/main" id="{51163F7A-388E-4D58-83AA-34CAE841BA0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6401" b="38908"/>
          <a:stretch/>
        </p:blipFill>
        <p:spPr bwMode="auto">
          <a:xfrm>
            <a:off x="4464496" y="5255836"/>
            <a:ext cx="4427984" cy="111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54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Máquinas virtuales </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69215"/>
            <a:ext cx="8642350" cy="2446338"/>
          </a:xfrm>
        </p:spPr>
        <p:txBody>
          <a:bodyPr>
            <a:normAutofit fontScale="92500"/>
          </a:bodyPr>
          <a:lstStyle/>
          <a:p>
            <a:pPr marL="0" indent="0">
              <a:buNone/>
            </a:pPr>
            <a:endParaRPr lang="es-ES" dirty="0"/>
          </a:p>
          <a:p>
            <a:pPr marL="0" indent="0">
              <a:buNone/>
            </a:pPr>
            <a:r>
              <a:rPr lang="es-ES"/>
              <a:t>Muy comunes</a:t>
            </a:r>
          </a:p>
          <a:p>
            <a:r>
              <a:rPr lang="es-ES"/>
              <a:t>Especialmente en el ámbito de los negocios y la delincuencia</a:t>
            </a:r>
          </a:p>
          <a:p>
            <a:r>
              <a:rPr lang="es-ES"/>
              <a:t>Posibilidad de ejecutar un sistema operativo </a:t>
            </a:r>
            <a:r>
              <a:rPr lang="es-ES" b="1" dirty="0">
                <a:solidFill>
                  <a:srgbClr val="0070C0"/>
                </a:solidFill>
              </a:rPr>
              <a:t>‘Invitado’ </a:t>
            </a:r>
            <a:r>
              <a:rPr lang="es-ES"/>
              <a:t>dentro de su sistema operativo </a:t>
            </a:r>
            <a:r>
              <a:rPr lang="es-ES" b="1" dirty="0">
                <a:solidFill>
                  <a:srgbClr val="0070C0"/>
                </a:solidFill>
              </a:rPr>
              <a:t>‘Anfitrión’</a:t>
            </a:r>
          </a:p>
        </p:txBody>
      </p:sp>
      <p:pic>
        <p:nvPicPr>
          <p:cNvPr id="44" name="Picture 4" descr="Image result for vmware">
            <a:extLst>
              <a:ext uri="{FF2B5EF4-FFF2-40B4-BE49-F238E27FC236}">
                <a16:creationId xmlns:a16="http://schemas.microsoft.com/office/drawing/2014/main" id="{CD62DE46-1410-465D-B95F-F62B31F37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06" y="4229174"/>
            <a:ext cx="1557635" cy="155763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B39BDB76-6D40-493D-88ED-7BC5ED9E7499}"/>
              </a:ext>
            </a:extLst>
          </p:cNvPr>
          <p:cNvPicPr>
            <a:picLocks noChangeAspect="1"/>
          </p:cNvPicPr>
          <p:nvPr/>
        </p:nvPicPr>
        <p:blipFill>
          <a:blip r:embed="rId4"/>
          <a:stretch>
            <a:fillRect/>
          </a:stretch>
        </p:blipFill>
        <p:spPr>
          <a:xfrm>
            <a:off x="4384420" y="4432311"/>
            <a:ext cx="1896473" cy="1113147"/>
          </a:xfrm>
          <a:prstGeom prst="rect">
            <a:avLst/>
          </a:prstGeom>
        </p:spPr>
      </p:pic>
      <p:pic>
        <p:nvPicPr>
          <p:cNvPr id="46" name="Picture 6" descr="Image result for virtualbox">
            <a:extLst>
              <a:ext uri="{FF2B5EF4-FFF2-40B4-BE49-F238E27FC236}">
                <a16:creationId xmlns:a16="http://schemas.microsoft.com/office/drawing/2014/main" id="{AF27E62C-E33D-4DDD-BFE1-98AEBB0991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3668" y="4210068"/>
            <a:ext cx="1557635" cy="155763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95D5623D-C85F-4785-8E7E-F6989378A463}"/>
              </a:ext>
            </a:extLst>
          </p:cNvPr>
          <p:cNvPicPr>
            <a:picLocks noChangeAspect="1"/>
          </p:cNvPicPr>
          <p:nvPr/>
        </p:nvPicPr>
        <p:blipFill>
          <a:blip r:embed="rId6"/>
          <a:stretch>
            <a:fillRect/>
          </a:stretch>
        </p:blipFill>
        <p:spPr>
          <a:xfrm>
            <a:off x="6691110" y="4629448"/>
            <a:ext cx="2025112" cy="718871"/>
          </a:xfrm>
          <a:prstGeom prst="rect">
            <a:avLst/>
          </a:prstGeom>
        </p:spPr>
      </p:pic>
    </p:spTree>
    <p:extLst>
      <p:ext uri="{BB962C8B-B14F-4D97-AF65-F5344CB8AC3E}">
        <p14:creationId xmlns:p14="http://schemas.microsoft.com/office/powerpoint/2010/main" val="697161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Máquinas virtuales </a:t>
            </a:r>
            <a:endParaRPr lang="es-ES" sz="2000" dirty="0">
              <a:solidFill>
                <a:schemeClr val="bg1"/>
              </a:solidFill>
              <a:latin typeface="Verdana" charset="0"/>
              <a:cs typeface="Verdana" charset="0"/>
            </a:endParaRPr>
          </a:p>
        </p:txBody>
      </p:sp>
      <p:sp>
        <p:nvSpPr>
          <p:cNvPr id="15" name="Rectangle 14">
            <a:extLst>
              <a:ext uri="{FF2B5EF4-FFF2-40B4-BE49-F238E27FC236}">
                <a16:creationId xmlns:a16="http://schemas.microsoft.com/office/drawing/2014/main" id="{7DD63B0A-E49A-4D6B-A005-F789582672BB}"/>
              </a:ext>
            </a:extLst>
          </p:cNvPr>
          <p:cNvSpPr/>
          <p:nvPr/>
        </p:nvSpPr>
        <p:spPr bwMode="auto">
          <a:xfrm>
            <a:off x="326205" y="1268760"/>
            <a:ext cx="8350251" cy="5112568"/>
          </a:xfrm>
          <a:prstGeom prst="rect">
            <a:avLst/>
          </a:prstGeom>
          <a:noFill/>
          <a:ln w="381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16" name="Rectangle: Rounded Corners 15">
            <a:extLst>
              <a:ext uri="{FF2B5EF4-FFF2-40B4-BE49-F238E27FC236}">
                <a16:creationId xmlns:a16="http://schemas.microsoft.com/office/drawing/2014/main" id="{B0B4DEB4-F2BD-41C4-8D2C-E061F2E1BEA3}"/>
              </a:ext>
            </a:extLst>
          </p:cNvPr>
          <p:cNvSpPr/>
          <p:nvPr/>
        </p:nvSpPr>
        <p:spPr bwMode="auto">
          <a:xfrm>
            <a:off x="3146184" y="4944278"/>
            <a:ext cx="1184583" cy="1136126"/>
          </a:xfrm>
          <a:prstGeom prst="roundRect">
            <a:avLst/>
          </a:prstGeom>
          <a:solidFill>
            <a:schemeClr val="accent6">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17" name="Rectangle: Rounded Corners 16">
            <a:extLst>
              <a:ext uri="{FF2B5EF4-FFF2-40B4-BE49-F238E27FC236}">
                <a16:creationId xmlns:a16="http://schemas.microsoft.com/office/drawing/2014/main" id="{4940B369-22FA-4282-8A3D-DF41475531E2}"/>
              </a:ext>
            </a:extLst>
          </p:cNvPr>
          <p:cNvSpPr/>
          <p:nvPr/>
        </p:nvSpPr>
        <p:spPr bwMode="auto">
          <a:xfrm>
            <a:off x="3239210" y="5337793"/>
            <a:ext cx="1015357" cy="272415"/>
          </a:xfrm>
          <a:prstGeom prst="round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j-lt"/>
              </a:rPr>
              <a:t>Procesador</a:t>
            </a:r>
          </a:p>
        </p:txBody>
      </p:sp>
      <p:sp>
        <p:nvSpPr>
          <p:cNvPr id="18" name="Rectangle: Rounded Corners 17">
            <a:extLst>
              <a:ext uri="{FF2B5EF4-FFF2-40B4-BE49-F238E27FC236}">
                <a16:creationId xmlns:a16="http://schemas.microsoft.com/office/drawing/2014/main" id="{A756876A-9D43-43DD-A729-7B00D84E76E2}"/>
              </a:ext>
            </a:extLst>
          </p:cNvPr>
          <p:cNvSpPr/>
          <p:nvPr/>
        </p:nvSpPr>
        <p:spPr bwMode="auto">
          <a:xfrm>
            <a:off x="4441584" y="4941168"/>
            <a:ext cx="1184583" cy="1136126"/>
          </a:xfrm>
          <a:prstGeom prst="roundRect">
            <a:avLst/>
          </a:prstGeom>
          <a:solidFill>
            <a:schemeClr val="accent6">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19" name="Rectangle: Rounded Corners 18">
            <a:extLst>
              <a:ext uri="{FF2B5EF4-FFF2-40B4-BE49-F238E27FC236}">
                <a16:creationId xmlns:a16="http://schemas.microsoft.com/office/drawing/2014/main" id="{C5B53356-8371-434C-8999-27F655767730}"/>
              </a:ext>
            </a:extLst>
          </p:cNvPr>
          <p:cNvSpPr/>
          <p:nvPr/>
        </p:nvSpPr>
        <p:spPr bwMode="auto">
          <a:xfrm>
            <a:off x="4534610" y="5334683"/>
            <a:ext cx="1015357" cy="272415"/>
          </a:xfrm>
          <a:prstGeom prst="round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j-lt"/>
              </a:rPr>
              <a:t>RAM</a:t>
            </a:r>
          </a:p>
        </p:txBody>
      </p:sp>
      <p:sp>
        <p:nvSpPr>
          <p:cNvPr id="20" name="Rectangle: Rounded Corners 19">
            <a:extLst>
              <a:ext uri="{FF2B5EF4-FFF2-40B4-BE49-F238E27FC236}">
                <a16:creationId xmlns:a16="http://schemas.microsoft.com/office/drawing/2014/main" id="{7FD4C378-AC3B-4BB2-98F1-AB4481596624}"/>
              </a:ext>
            </a:extLst>
          </p:cNvPr>
          <p:cNvSpPr/>
          <p:nvPr/>
        </p:nvSpPr>
        <p:spPr bwMode="auto">
          <a:xfrm>
            <a:off x="5736984" y="4941168"/>
            <a:ext cx="1184583" cy="1136126"/>
          </a:xfrm>
          <a:prstGeom prst="roundRect">
            <a:avLst/>
          </a:prstGeom>
          <a:solidFill>
            <a:schemeClr val="accent6">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21" name="Rectangle: Rounded Corners 20">
            <a:extLst>
              <a:ext uri="{FF2B5EF4-FFF2-40B4-BE49-F238E27FC236}">
                <a16:creationId xmlns:a16="http://schemas.microsoft.com/office/drawing/2014/main" id="{B30F72E5-8617-4290-BAFD-A1183F7CCF2B}"/>
              </a:ext>
            </a:extLst>
          </p:cNvPr>
          <p:cNvSpPr/>
          <p:nvPr/>
        </p:nvSpPr>
        <p:spPr bwMode="auto">
          <a:xfrm>
            <a:off x="5830010" y="5167915"/>
            <a:ext cx="1015357" cy="544830"/>
          </a:xfrm>
          <a:prstGeom prst="round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j-lt"/>
              </a:rPr>
              <a:t>Tarjeta gráfica</a:t>
            </a:r>
          </a:p>
        </p:txBody>
      </p:sp>
      <p:sp>
        <p:nvSpPr>
          <p:cNvPr id="22" name="Rectangle: Rounded Corners 21">
            <a:extLst>
              <a:ext uri="{FF2B5EF4-FFF2-40B4-BE49-F238E27FC236}">
                <a16:creationId xmlns:a16="http://schemas.microsoft.com/office/drawing/2014/main" id="{88118CD1-072C-46D6-B14F-6210F9F021ED}"/>
              </a:ext>
            </a:extLst>
          </p:cNvPr>
          <p:cNvSpPr/>
          <p:nvPr/>
        </p:nvSpPr>
        <p:spPr bwMode="auto">
          <a:xfrm>
            <a:off x="7032384" y="4945289"/>
            <a:ext cx="1184583" cy="1136126"/>
          </a:xfrm>
          <a:prstGeom prst="roundRect">
            <a:avLst/>
          </a:prstGeom>
          <a:solidFill>
            <a:srgbClr val="00B0F0"/>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23" name="Rectangle: Rounded Corners 22">
            <a:extLst>
              <a:ext uri="{FF2B5EF4-FFF2-40B4-BE49-F238E27FC236}">
                <a16:creationId xmlns:a16="http://schemas.microsoft.com/office/drawing/2014/main" id="{661D412C-37B9-47C4-81CC-E6FFBD44BDC5}"/>
              </a:ext>
            </a:extLst>
          </p:cNvPr>
          <p:cNvSpPr/>
          <p:nvPr/>
        </p:nvSpPr>
        <p:spPr bwMode="auto">
          <a:xfrm>
            <a:off x="7125410" y="5338804"/>
            <a:ext cx="1015357" cy="272415"/>
          </a:xfrm>
          <a:prstGeom prst="roundRect">
            <a:avLst/>
          </a:prstGeom>
          <a:solidFill>
            <a:srgbClr val="00B0F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j-lt"/>
              </a:rPr>
              <a:t>Unidad de disco duro</a:t>
            </a:r>
          </a:p>
        </p:txBody>
      </p:sp>
      <p:sp>
        <p:nvSpPr>
          <p:cNvPr id="24" name="Rectangle: Rounded Corners 23">
            <a:extLst>
              <a:ext uri="{FF2B5EF4-FFF2-40B4-BE49-F238E27FC236}">
                <a16:creationId xmlns:a16="http://schemas.microsoft.com/office/drawing/2014/main" id="{55ABAB7F-9645-4889-B44B-909D59EE4076}"/>
              </a:ext>
            </a:extLst>
          </p:cNvPr>
          <p:cNvSpPr/>
          <p:nvPr/>
        </p:nvSpPr>
        <p:spPr bwMode="auto">
          <a:xfrm>
            <a:off x="827584" y="4941168"/>
            <a:ext cx="2193571" cy="1136126"/>
          </a:xfrm>
          <a:prstGeom prst="roundRect">
            <a:avLst/>
          </a:prstGeom>
          <a:solidFill>
            <a:schemeClr val="accent6">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25" name="Rectangle: Rounded Corners 24">
            <a:extLst>
              <a:ext uri="{FF2B5EF4-FFF2-40B4-BE49-F238E27FC236}">
                <a16:creationId xmlns:a16="http://schemas.microsoft.com/office/drawing/2014/main" id="{D0C1E088-A76D-48E4-A93C-296DC0CFDA3E}"/>
              </a:ext>
            </a:extLst>
          </p:cNvPr>
          <p:cNvSpPr/>
          <p:nvPr/>
        </p:nvSpPr>
        <p:spPr bwMode="auto">
          <a:xfrm>
            <a:off x="1019619" y="4984915"/>
            <a:ext cx="1880204" cy="817245"/>
          </a:xfrm>
          <a:prstGeom prst="round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j-lt"/>
              </a:rPr>
              <a:t>Tarjeta de red</a:t>
            </a:r>
          </a:p>
          <a:p>
            <a:pPr marL="0" marR="0" indent="0" algn="ctr"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j-lt"/>
              </a:rPr>
              <a:t>Ratón, teclado</a:t>
            </a:r>
          </a:p>
          <a:p>
            <a:pPr marL="0" marR="0" indent="0" algn="ctr" defTabSz="914400" rtl="0" eaLnBrk="1" fontAlgn="base" latinLnBrk="0" hangingPunct="1">
              <a:lnSpc>
                <a:spcPct val="100000"/>
              </a:lnSpc>
              <a:spcBef>
                <a:spcPct val="0"/>
              </a:spcBef>
              <a:spcAft>
                <a:spcPct val="0"/>
              </a:spcAft>
              <a:buClrTx/>
              <a:buSzTx/>
              <a:buFontTx/>
              <a:buNone/>
              <a:tabLst/>
            </a:pPr>
            <a:r>
              <a:rPr lang="es-ES" sz="1600" dirty="0">
                <a:latin typeface="+mj-lt"/>
              </a:rPr>
              <a:t>CD/DVD</a:t>
            </a:r>
            <a:endParaRPr kumimoji="0" lang="es-ES" sz="1600" b="0" i="0" u="none" strike="noStrike" cap="none" normalizeH="0" baseline="0" dirty="0">
              <a:ln>
                <a:noFill/>
              </a:ln>
              <a:solidFill>
                <a:schemeClr val="tx1"/>
              </a:solidFill>
              <a:effectLst/>
              <a:latin typeface="+mj-lt"/>
            </a:endParaRPr>
          </a:p>
        </p:txBody>
      </p:sp>
      <p:sp>
        <p:nvSpPr>
          <p:cNvPr id="26" name="Rectangle: Rounded Corners 25">
            <a:extLst>
              <a:ext uri="{FF2B5EF4-FFF2-40B4-BE49-F238E27FC236}">
                <a16:creationId xmlns:a16="http://schemas.microsoft.com/office/drawing/2014/main" id="{755E5E82-3D1D-47DF-9F5E-9C93600165BC}"/>
              </a:ext>
            </a:extLst>
          </p:cNvPr>
          <p:cNvSpPr/>
          <p:nvPr/>
        </p:nvSpPr>
        <p:spPr bwMode="auto">
          <a:xfrm>
            <a:off x="611560" y="1556792"/>
            <a:ext cx="7860108" cy="2937360"/>
          </a:xfrm>
          <a:prstGeom prst="roundRect">
            <a:avLst/>
          </a:prstGeom>
          <a:solidFill>
            <a:schemeClr val="accent4">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27" name="Rectangle: Rounded Corners 26">
            <a:extLst>
              <a:ext uri="{FF2B5EF4-FFF2-40B4-BE49-F238E27FC236}">
                <a16:creationId xmlns:a16="http://schemas.microsoft.com/office/drawing/2014/main" id="{1FBF663C-E63C-433E-83E3-DE243748F062}"/>
              </a:ext>
            </a:extLst>
          </p:cNvPr>
          <p:cNvSpPr/>
          <p:nvPr/>
        </p:nvSpPr>
        <p:spPr bwMode="auto">
          <a:xfrm>
            <a:off x="5683693" y="3419672"/>
            <a:ext cx="2720838" cy="27241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j-lt"/>
              </a:rPr>
              <a:t>Sistema operativo anfitrión</a:t>
            </a:r>
          </a:p>
        </p:txBody>
      </p:sp>
      <p:sp>
        <p:nvSpPr>
          <p:cNvPr id="28" name="Arrow: Down 27">
            <a:extLst>
              <a:ext uri="{FF2B5EF4-FFF2-40B4-BE49-F238E27FC236}">
                <a16:creationId xmlns:a16="http://schemas.microsoft.com/office/drawing/2014/main" id="{3F109F53-1609-4EC0-8AFC-0D92DD1973FE}"/>
              </a:ext>
            </a:extLst>
          </p:cNvPr>
          <p:cNvSpPr/>
          <p:nvPr/>
        </p:nvSpPr>
        <p:spPr bwMode="auto">
          <a:xfrm rot="8805968">
            <a:off x="7158096" y="3571449"/>
            <a:ext cx="328305" cy="1845404"/>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29" name="Arrow: Down 28">
            <a:extLst>
              <a:ext uri="{FF2B5EF4-FFF2-40B4-BE49-F238E27FC236}">
                <a16:creationId xmlns:a16="http://schemas.microsoft.com/office/drawing/2014/main" id="{71999E88-E1D7-46F3-BC6A-DA0585615625}"/>
              </a:ext>
            </a:extLst>
          </p:cNvPr>
          <p:cNvSpPr/>
          <p:nvPr/>
        </p:nvSpPr>
        <p:spPr bwMode="auto">
          <a:xfrm rot="11008965">
            <a:off x="6378882" y="4068713"/>
            <a:ext cx="256020" cy="1168898"/>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0" name="Arrow: Down 29">
            <a:extLst>
              <a:ext uri="{FF2B5EF4-FFF2-40B4-BE49-F238E27FC236}">
                <a16:creationId xmlns:a16="http://schemas.microsoft.com/office/drawing/2014/main" id="{62B1FA34-AA31-4DE7-B8FC-B7788CE56C69}"/>
              </a:ext>
            </a:extLst>
          </p:cNvPr>
          <p:cNvSpPr/>
          <p:nvPr/>
        </p:nvSpPr>
        <p:spPr bwMode="auto">
          <a:xfrm rot="14451058">
            <a:off x="5094717" y="3272054"/>
            <a:ext cx="254708" cy="2582942"/>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1" name="Arrow: Down 30">
            <a:extLst>
              <a:ext uri="{FF2B5EF4-FFF2-40B4-BE49-F238E27FC236}">
                <a16:creationId xmlns:a16="http://schemas.microsoft.com/office/drawing/2014/main" id="{D9244980-2BBB-40BF-BCDF-943785C24549}"/>
              </a:ext>
            </a:extLst>
          </p:cNvPr>
          <p:cNvSpPr/>
          <p:nvPr/>
        </p:nvSpPr>
        <p:spPr bwMode="auto">
          <a:xfrm rot="13250287">
            <a:off x="5788166" y="3816266"/>
            <a:ext cx="253779" cy="1604691"/>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2" name="Rectangle: Rounded Corners 31">
            <a:extLst>
              <a:ext uri="{FF2B5EF4-FFF2-40B4-BE49-F238E27FC236}">
                <a16:creationId xmlns:a16="http://schemas.microsoft.com/office/drawing/2014/main" id="{A7C30501-7373-47B4-8838-F24F40DF8A48}"/>
              </a:ext>
            </a:extLst>
          </p:cNvPr>
          <p:cNvSpPr/>
          <p:nvPr/>
        </p:nvSpPr>
        <p:spPr bwMode="auto">
          <a:xfrm>
            <a:off x="1177924" y="1671024"/>
            <a:ext cx="2617162" cy="1004677"/>
          </a:xfrm>
          <a:prstGeom prst="roundRect">
            <a:avLst/>
          </a:prstGeom>
          <a:solidFill>
            <a:schemeClr val="accent1">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33" name="Rectangle: Rounded Corners 32">
            <a:extLst>
              <a:ext uri="{FF2B5EF4-FFF2-40B4-BE49-F238E27FC236}">
                <a16:creationId xmlns:a16="http://schemas.microsoft.com/office/drawing/2014/main" id="{38C9D856-40BB-4CD7-8B88-D3FAFA95B571}"/>
              </a:ext>
            </a:extLst>
          </p:cNvPr>
          <p:cNvSpPr/>
          <p:nvPr/>
        </p:nvSpPr>
        <p:spPr bwMode="auto">
          <a:xfrm>
            <a:off x="1216322" y="1936632"/>
            <a:ext cx="2475238" cy="272415"/>
          </a:xfrm>
          <a:prstGeom prst="round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s-ES" sz="1600" dirty="0">
                <a:latin typeface="+mj-lt"/>
              </a:rPr>
              <a:t>Sist</a:t>
            </a:r>
            <a:r>
              <a:rPr kumimoji="0" lang="es-ES" sz="1600" b="0" i="0" u="none" strike="noStrike" cap="none" normalizeH="0" baseline="0" dirty="0">
                <a:ln>
                  <a:noFill/>
                </a:ln>
                <a:solidFill>
                  <a:schemeClr val="tx1"/>
                </a:solidFill>
                <a:effectLst/>
                <a:latin typeface="+mj-lt"/>
              </a:rPr>
              <a:t>ema operativo invitado 1</a:t>
            </a:r>
          </a:p>
        </p:txBody>
      </p:sp>
      <p:sp>
        <p:nvSpPr>
          <p:cNvPr id="34" name="Arrow: Down 33">
            <a:extLst>
              <a:ext uri="{FF2B5EF4-FFF2-40B4-BE49-F238E27FC236}">
                <a16:creationId xmlns:a16="http://schemas.microsoft.com/office/drawing/2014/main" id="{1EFEAEF4-0D96-40A1-9126-2AE3CDA8EAC3}"/>
              </a:ext>
            </a:extLst>
          </p:cNvPr>
          <p:cNvSpPr/>
          <p:nvPr/>
        </p:nvSpPr>
        <p:spPr bwMode="auto">
          <a:xfrm rot="6658891">
            <a:off x="4761295" y="1290747"/>
            <a:ext cx="244823" cy="3177835"/>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5" name="Arrow: Down 34">
            <a:extLst>
              <a:ext uri="{FF2B5EF4-FFF2-40B4-BE49-F238E27FC236}">
                <a16:creationId xmlns:a16="http://schemas.microsoft.com/office/drawing/2014/main" id="{4A410500-D76F-4E2F-A023-37D4095E07FD}"/>
              </a:ext>
            </a:extLst>
          </p:cNvPr>
          <p:cNvSpPr/>
          <p:nvPr/>
        </p:nvSpPr>
        <p:spPr bwMode="auto">
          <a:xfrm rot="7583083">
            <a:off x="5251519" y="1556280"/>
            <a:ext cx="234063" cy="4553592"/>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6" name="Arrow: Down 35">
            <a:extLst>
              <a:ext uri="{FF2B5EF4-FFF2-40B4-BE49-F238E27FC236}">
                <a16:creationId xmlns:a16="http://schemas.microsoft.com/office/drawing/2014/main" id="{17B4F30C-1C00-45CA-994E-597AAE475279}"/>
              </a:ext>
            </a:extLst>
          </p:cNvPr>
          <p:cNvSpPr/>
          <p:nvPr/>
        </p:nvSpPr>
        <p:spPr bwMode="auto">
          <a:xfrm rot="9145029">
            <a:off x="3302831" y="2155359"/>
            <a:ext cx="242147" cy="3023703"/>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7" name="Arrow: Down 36">
            <a:extLst>
              <a:ext uri="{FF2B5EF4-FFF2-40B4-BE49-F238E27FC236}">
                <a16:creationId xmlns:a16="http://schemas.microsoft.com/office/drawing/2014/main" id="{969CB999-9FA6-4E85-8348-31686FB4505B}"/>
              </a:ext>
            </a:extLst>
          </p:cNvPr>
          <p:cNvSpPr/>
          <p:nvPr/>
        </p:nvSpPr>
        <p:spPr bwMode="auto">
          <a:xfrm rot="8001867">
            <a:off x="4562882" y="1638941"/>
            <a:ext cx="202594" cy="4115289"/>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8" name="Arrow: Down 37">
            <a:extLst>
              <a:ext uri="{FF2B5EF4-FFF2-40B4-BE49-F238E27FC236}">
                <a16:creationId xmlns:a16="http://schemas.microsoft.com/office/drawing/2014/main" id="{8C82A0F2-048D-495C-8E8F-4149879D4490}"/>
              </a:ext>
            </a:extLst>
          </p:cNvPr>
          <p:cNvSpPr/>
          <p:nvPr/>
        </p:nvSpPr>
        <p:spPr bwMode="auto">
          <a:xfrm rot="8556895">
            <a:off x="3920192" y="1906622"/>
            <a:ext cx="241408" cy="3720669"/>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41" name="Rectangle: Rounded Corners 40">
            <a:extLst>
              <a:ext uri="{FF2B5EF4-FFF2-40B4-BE49-F238E27FC236}">
                <a16:creationId xmlns:a16="http://schemas.microsoft.com/office/drawing/2014/main" id="{15679C0E-F91C-4BE5-8188-AFB267F5136F}"/>
              </a:ext>
            </a:extLst>
          </p:cNvPr>
          <p:cNvSpPr/>
          <p:nvPr/>
        </p:nvSpPr>
        <p:spPr bwMode="auto">
          <a:xfrm>
            <a:off x="2338991" y="3450083"/>
            <a:ext cx="2617162" cy="1004677"/>
          </a:xfrm>
          <a:prstGeom prst="roundRect">
            <a:avLst/>
          </a:prstGeom>
          <a:solidFill>
            <a:schemeClr val="accent1">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42" name="Rectangle: Rounded Corners 41">
            <a:extLst>
              <a:ext uri="{FF2B5EF4-FFF2-40B4-BE49-F238E27FC236}">
                <a16:creationId xmlns:a16="http://schemas.microsoft.com/office/drawing/2014/main" id="{BC17B381-1F45-401B-A018-E5F0D0C59B67}"/>
              </a:ext>
            </a:extLst>
          </p:cNvPr>
          <p:cNvSpPr/>
          <p:nvPr/>
        </p:nvSpPr>
        <p:spPr bwMode="auto">
          <a:xfrm>
            <a:off x="2419357" y="3840962"/>
            <a:ext cx="2475238" cy="272415"/>
          </a:xfrm>
          <a:prstGeom prst="round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s-ES" sz="1600" dirty="0">
                <a:latin typeface="+mj-lt"/>
              </a:rPr>
              <a:t>Sist</a:t>
            </a:r>
            <a:r>
              <a:rPr kumimoji="0" lang="es-ES" sz="1600" b="0" i="0" u="none" strike="noStrike" cap="none" normalizeH="0" baseline="0" dirty="0">
                <a:ln>
                  <a:noFill/>
                </a:ln>
                <a:solidFill>
                  <a:schemeClr val="tx1"/>
                </a:solidFill>
                <a:effectLst/>
                <a:latin typeface="+mj-lt"/>
              </a:rPr>
              <a:t>ema operativo invitado 3</a:t>
            </a:r>
          </a:p>
        </p:txBody>
      </p:sp>
      <p:sp>
        <p:nvSpPr>
          <p:cNvPr id="43" name="Rectangle: Rounded Corners 42">
            <a:extLst>
              <a:ext uri="{FF2B5EF4-FFF2-40B4-BE49-F238E27FC236}">
                <a16:creationId xmlns:a16="http://schemas.microsoft.com/office/drawing/2014/main" id="{BE222178-7977-4DB6-B952-062CEB67915E}"/>
              </a:ext>
            </a:extLst>
          </p:cNvPr>
          <p:cNvSpPr/>
          <p:nvPr/>
        </p:nvSpPr>
        <p:spPr bwMode="auto">
          <a:xfrm>
            <a:off x="5674630" y="2543812"/>
            <a:ext cx="2720838" cy="544830"/>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rgbClr val="00B050"/>
                </a:solidFill>
                <a:effectLst/>
                <a:latin typeface="+mj-lt"/>
              </a:rPr>
              <a:t>Administrador de máquinas virtuales</a:t>
            </a:r>
          </a:p>
          <a:p>
            <a:pPr marL="0" marR="0" indent="0" algn="ctr" defTabSz="914400" rtl="0" eaLnBrk="1" fontAlgn="base" latinLnBrk="0" hangingPunct="1">
              <a:lnSpc>
                <a:spcPct val="100000"/>
              </a:lnSpc>
              <a:spcBef>
                <a:spcPct val="0"/>
              </a:spcBef>
              <a:spcAft>
                <a:spcPct val="0"/>
              </a:spcAft>
              <a:buClrTx/>
              <a:buSzTx/>
              <a:buFontTx/>
              <a:buNone/>
              <a:tabLst/>
            </a:pPr>
            <a:r>
              <a:rPr lang="es-ES" sz="1600" dirty="0">
                <a:solidFill>
                  <a:srgbClr val="00B050"/>
                </a:solidFill>
                <a:latin typeface="+mj-lt"/>
              </a:rPr>
              <a:t>Hipervisor</a:t>
            </a:r>
            <a:endParaRPr kumimoji="0" lang="es-ES" sz="1600" b="0" i="0" u="none" strike="noStrike" cap="none" normalizeH="0" baseline="0" dirty="0">
              <a:ln>
                <a:noFill/>
              </a:ln>
              <a:solidFill>
                <a:srgbClr val="00B050"/>
              </a:solidFill>
              <a:effectLst/>
              <a:latin typeface="+mj-lt"/>
            </a:endParaRPr>
          </a:p>
        </p:txBody>
      </p:sp>
      <p:sp>
        <p:nvSpPr>
          <p:cNvPr id="44" name="Arrow: Down 43">
            <a:extLst>
              <a:ext uri="{FF2B5EF4-FFF2-40B4-BE49-F238E27FC236}">
                <a16:creationId xmlns:a16="http://schemas.microsoft.com/office/drawing/2014/main" id="{342F915E-6221-4C0B-8B04-EFD3AD9968EB}"/>
              </a:ext>
            </a:extLst>
          </p:cNvPr>
          <p:cNvSpPr/>
          <p:nvPr/>
        </p:nvSpPr>
        <p:spPr bwMode="auto">
          <a:xfrm rot="15054022">
            <a:off x="4339225" y="2603777"/>
            <a:ext cx="214717" cy="3721362"/>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45" name="Arrow: Down 44">
            <a:extLst>
              <a:ext uri="{FF2B5EF4-FFF2-40B4-BE49-F238E27FC236}">
                <a16:creationId xmlns:a16="http://schemas.microsoft.com/office/drawing/2014/main" id="{4B49AD02-7F3D-46E0-87A0-F7493E80F0BD}"/>
              </a:ext>
            </a:extLst>
          </p:cNvPr>
          <p:cNvSpPr/>
          <p:nvPr/>
        </p:nvSpPr>
        <p:spPr bwMode="auto">
          <a:xfrm rot="11526665">
            <a:off x="2142390" y="2284988"/>
            <a:ext cx="212214" cy="2810181"/>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9" name="Rectangle: Rounded Corners 38">
            <a:extLst>
              <a:ext uri="{FF2B5EF4-FFF2-40B4-BE49-F238E27FC236}">
                <a16:creationId xmlns:a16="http://schemas.microsoft.com/office/drawing/2014/main" id="{B2F03C1C-7F8F-4075-A2D1-FFA12D68B48F}"/>
              </a:ext>
            </a:extLst>
          </p:cNvPr>
          <p:cNvSpPr/>
          <p:nvPr/>
        </p:nvSpPr>
        <p:spPr bwMode="auto">
          <a:xfrm>
            <a:off x="695646" y="2820018"/>
            <a:ext cx="2617162" cy="1004677"/>
          </a:xfrm>
          <a:prstGeom prst="roundRect">
            <a:avLst/>
          </a:prstGeom>
          <a:solidFill>
            <a:schemeClr val="accent1">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40" name="Rectangle: Rounded Corners 39">
            <a:extLst>
              <a:ext uri="{FF2B5EF4-FFF2-40B4-BE49-F238E27FC236}">
                <a16:creationId xmlns:a16="http://schemas.microsoft.com/office/drawing/2014/main" id="{A6AE946C-715D-454F-AE3F-CB38CF39C217}"/>
              </a:ext>
            </a:extLst>
          </p:cNvPr>
          <p:cNvSpPr/>
          <p:nvPr/>
        </p:nvSpPr>
        <p:spPr bwMode="auto">
          <a:xfrm>
            <a:off x="763972" y="3220284"/>
            <a:ext cx="2475238" cy="272415"/>
          </a:xfrm>
          <a:prstGeom prst="round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s-ES" sz="1600" dirty="0">
                <a:latin typeface="+mj-lt"/>
              </a:rPr>
              <a:t>Sist</a:t>
            </a:r>
            <a:r>
              <a:rPr kumimoji="0" lang="es-ES" sz="1600" b="0" i="0" u="none" strike="noStrike" cap="none" normalizeH="0" baseline="0" dirty="0">
                <a:ln>
                  <a:noFill/>
                </a:ln>
                <a:solidFill>
                  <a:schemeClr val="tx1"/>
                </a:solidFill>
                <a:effectLst/>
                <a:latin typeface="+mj-lt"/>
              </a:rPr>
              <a:t>ema operativo invitado 2</a:t>
            </a:r>
          </a:p>
        </p:txBody>
      </p:sp>
    </p:spTree>
    <p:extLst>
      <p:ext uri="{BB962C8B-B14F-4D97-AF65-F5344CB8AC3E}">
        <p14:creationId xmlns:p14="http://schemas.microsoft.com/office/powerpoint/2010/main" val="211364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1" grpId="0" animBg="1"/>
      <p:bldP spid="42" grpId="0" animBg="1"/>
      <p:bldP spid="43" grpId="0" animBg="1"/>
      <p:bldP spid="44" grpId="0" animBg="1"/>
      <p:bldP spid="45" grpId="0" animBg="1"/>
      <p:bldP spid="39" grpId="0" animBg="1"/>
      <p:bldP spid="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815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Internet y cómo surgió</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Conceptos básicos sobre ordenadores e Internet</a:t>
            </a:r>
          </a:p>
        </p:txBody>
      </p:sp>
      <p:sp>
        <p:nvSpPr>
          <p:cNvPr id="6" name="TextBox 7">
            <a:extLst>
              <a:ext uri="{FF2B5EF4-FFF2-40B4-BE49-F238E27FC236}">
                <a16:creationId xmlns:a16="http://schemas.microsoft.com/office/drawing/2014/main" id="{EE44B28D-96A4-4B71-A353-916AB5467157}"/>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2</a:t>
            </a:r>
            <a:endParaRPr lang="es-ES" sz="2000" dirty="0">
              <a:solidFill>
                <a:schemeClr val="bg1"/>
              </a:solidFill>
              <a:latin typeface="Verdana" charset="0"/>
              <a:cs typeface="Verdana" charset="0"/>
            </a:endParaRPr>
          </a:p>
        </p:txBody>
      </p:sp>
    </p:spTree>
    <p:extLst>
      <p:ext uri="{BB962C8B-B14F-4D97-AF65-F5344CB8AC3E}">
        <p14:creationId xmlns:p14="http://schemas.microsoft.com/office/powerpoint/2010/main" val="3372764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32D87CE-04BA-47D6-AFA8-F8E30839A410}"/>
              </a:ext>
            </a:extLst>
          </p:cNvPr>
          <p:cNvSpPr/>
          <p:nvPr/>
        </p:nvSpPr>
        <p:spPr>
          <a:xfrm>
            <a:off x="0" y="6042993"/>
            <a:ext cx="9144000" cy="5451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7">
            <a:extLst>
              <a:ext uri="{FF2B5EF4-FFF2-40B4-BE49-F238E27FC236}">
                <a16:creationId xmlns:a16="http://schemas.microsoft.com/office/drawing/2014/main" id="{EE44B28D-96A4-4B71-A353-916AB5467157}"/>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Internet</a:t>
            </a:r>
            <a:endParaRPr lang="es-ES" sz="2000" dirty="0">
              <a:solidFill>
                <a:schemeClr val="bg1"/>
              </a:solidFill>
              <a:latin typeface="Verdana" charset="0"/>
              <a:cs typeface="Verdana" charset="0"/>
            </a:endParaRPr>
          </a:p>
        </p:txBody>
      </p:sp>
      <p:pic>
        <p:nvPicPr>
          <p:cNvPr id="10" name="How The Internet Works - A Packet's Tale">
            <a:hlinkClick r:id="" action="ppaction://media"/>
            <a:extLst>
              <a:ext uri="{FF2B5EF4-FFF2-40B4-BE49-F238E27FC236}">
                <a16:creationId xmlns:a16="http://schemas.microsoft.com/office/drawing/2014/main" id="{961D851B-A1CE-437A-A7B0-815FA580D0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52736"/>
            <a:ext cx="9144000" cy="5143500"/>
          </a:xfrm>
          <a:prstGeom prst="rect">
            <a:avLst/>
          </a:prstGeom>
        </p:spPr>
      </p:pic>
    </p:spTree>
    <p:extLst>
      <p:ext uri="{BB962C8B-B14F-4D97-AF65-F5344CB8AC3E}">
        <p14:creationId xmlns:p14="http://schemas.microsoft.com/office/powerpoint/2010/main" val="328682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28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Redes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341632" y="1270000"/>
            <a:ext cx="8460736" cy="5183188"/>
          </a:xfrm>
        </p:spPr>
        <p:txBody>
          <a:bodyPr/>
          <a:lstStyle/>
          <a:p>
            <a:pPr marL="0" indent="0">
              <a:buNone/>
            </a:pPr>
            <a:r>
              <a:rPr lang="es-ES"/>
              <a:t>Terminología de la red</a:t>
            </a:r>
          </a:p>
          <a:p>
            <a:r>
              <a:rPr lang="es-ES" sz="2400" b="1" dirty="0">
                <a:solidFill>
                  <a:srgbClr val="0070C0"/>
                </a:solidFill>
              </a:rPr>
              <a:t>Dirección IP </a:t>
            </a:r>
            <a:r>
              <a:rPr lang="es-ES" sz="2400" dirty="0"/>
              <a:t>– identificador único en una red *</a:t>
            </a:r>
          </a:p>
          <a:p>
            <a:r>
              <a:rPr lang="es-ES" sz="2400" b="1" dirty="0">
                <a:solidFill>
                  <a:srgbClr val="0070C0"/>
                </a:solidFill>
              </a:rPr>
              <a:t>Puerto</a:t>
            </a:r>
            <a:r>
              <a:rPr lang="es-ES" sz="2400" dirty="0"/>
              <a:t> – punto final para la comunicación en red</a:t>
            </a:r>
          </a:p>
          <a:p>
            <a:pPr lvl="1"/>
            <a:r>
              <a:rPr lang="es-ES" sz="2000" dirty="0"/>
              <a:t>Son virtuales, no tienen una existencia física (65.536 de ellos)</a:t>
            </a:r>
          </a:p>
          <a:p>
            <a:pPr lvl="1"/>
            <a:r>
              <a:rPr lang="es-ES" sz="2000" dirty="0"/>
              <a:t>Permiten que diferentes aplicaciones en el mismo ordenador utilicen los recursos de la red - por ejemplo </a:t>
            </a:r>
          </a:p>
          <a:p>
            <a:pPr lvl="2"/>
            <a:r>
              <a:rPr lang="es-ES" sz="1800" dirty="0"/>
              <a:t>Navegación web (HTTP)</a:t>
            </a:r>
            <a:r>
              <a:rPr lang="en-US" sz="1800" dirty="0"/>
              <a:t>		</a:t>
            </a:r>
            <a:r>
              <a:rPr lang="es-ES" sz="1800" dirty="0"/>
              <a:t>Puerto 80</a:t>
            </a:r>
          </a:p>
          <a:p>
            <a:pPr lvl="2"/>
            <a:r>
              <a:rPr lang="es-ES" sz="1800" dirty="0"/>
              <a:t>Navegación web segura (HTTPS)</a:t>
            </a:r>
            <a:r>
              <a:rPr lang="en-US" sz="1800" dirty="0"/>
              <a:t>	</a:t>
            </a:r>
            <a:r>
              <a:rPr lang="es-ES" sz="1800" dirty="0"/>
              <a:t>Puerto 443</a:t>
            </a:r>
          </a:p>
          <a:p>
            <a:pPr lvl="2"/>
            <a:r>
              <a:rPr lang="es-ES" sz="1800" dirty="0"/>
              <a:t>Correo simple (SMTP)</a:t>
            </a:r>
            <a:r>
              <a:rPr lang="en-US" sz="1800" dirty="0"/>
              <a:t>		</a:t>
            </a:r>
            <a:r>
              <a:rPr lang="es-ES" sz="1800" dirty="0"/>
              <a:t>Puerto 25</a:t>
            </a:r>
          </a:p>
          <a:p>
            <a:r>
              <a:rPr lang="es-ES" sz="2400" b="1" dirty="0">
                <a:solidFill>
                  <a:srgbClr val="0070C0"/>
                </a:solidFill>
              </a:rPr>
              <a:t>‘Socket’ </a:t>
            </a:r>
            <a:r>
              <a:rPr lang="es-ES" sz="2400" dirty="0"/>
              <a:t>TCP –  combinación de dirección IP más puerto</a:t>
            </a:r>
          </a:p>
        </p:txBody>
      </p:sp>
    </p:spTree>
    <p:extLst>
      <p:ext uri="{BB962C8B-B14F-4D97-AF65-F5344CB8AC3E}">
        <p14:creationId xmlns:p14="http://schemas.microsoft.com/office/powerpoint/2010/main" val="347238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7">
            <a:extLst>
              <a:ext uri="{FF2B5EF4-FFF2-40B4-BE49-F238E27FC236}">
                <a16:creationId xmlns:a16="http://schemas.microsoft.com/office/drawing/2014/main" id="{394458DF-D353-41FD-8A76-F8717D511ABA}"/>
              </a:ext>
            </a:extLst>
          </p:cNvPr>
          <p:cNvPicPr/>
          <p:nvPr/>
        </p:nvPicPr>
        <p:blipFill rotWithShape="1">
          <a:blip r:embed="rId3">
            <a:extLst>
              <a:ext uri="{28A0092B-C50C-407E-A947-70E740481C1C}">
                <a14:useLocalDpi xmlns:a14="http://schemas.microsoft.com/office/drawing/2010/main" val="0"/>
              </a:ext>
            </a:extLst>
          </a:blip>
          <a:srcRect t="6604" b="21718"/>
          <a:stretch/>
        </p:blipFill>
        <p:spPr>
          <a:xfrm>
            <a:off x="7143286" y="4102524"/>
            <a:ext cx="1875365" cy="835244"/>
          </a:xfrm>
          <a:prstGeom prst="rect">
            <a:avLst/>
          </a:prstGeom>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Redes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355023" y="1270001"/>
            <a:ext cx="7116763" cy="5041180"/>
          </a:xfrm>
        </p:spPr>
        <p:txBody>
          <a:bodyPr/>
          <a:lstStyle/>
          <a:p>
            <a:pPr marL="0" indent="0">
              <a:buNone/>
            </a:pPr>
            <a:r>
              <a:rPr lang="es-ES"/>
              <a:t>Hardware de red</a:t>
            </a:r>
          </a:p>
          <a:p>
            <a:r>
              <a:rPr lang="es-ES" sz="2400" b="1" dirty="0">
                <a:solidFill>
                  <a:srgbClr val="0070C0"/>
                </a:solidFill>
              </a:rPr>
              <a:t>Servidor</a:t>
            </a:r>
            <a:endParaRPr lang="es-ES" dirty="0"/>
          </a:p>
          <a:p>
            <a:pPr lvl="1"/>
            <a:r>
              <a:rPr lang="es-ES" sz="2000" dirty="0"/>
              <a:t>Proporciona información o "servicios" a otros ordenadores</a:t>
            </a:r>
          </a:p>
          <a:p>
            <a:r>
              <a:rPr lang="es-ES" sz="2400" b="1" dirty="0">
                <a:solidFill>
                  <a:srgbClr val="0070C0"/>
                </a:solidFill>
              </a:rPr>
              <a:t>Concentrador</a:t>
            </a:r>
            <a:endParaRPr lang="es-ES" dirty="0"/>
          </a:p>
          <a:p>
            <a:pPr lvl="1"/>
            <a:r>
              <a:rPr lang="es-ES" sz="2000" dirty="0"/>
              <a:t>Se utiliza para conectar dispositivos de red entre sí</a:t>
            </a:r>
          </a:p>
          <a:p>
            <a:r>
              <a:rPr lang="es-ES" sz="2400" b="1" dirty="0">
                <a:solidFill>
                  <a:srgbClr val="0070C0"/>
                </a:solidFill>
              </a:rPr>
              <a:t>Conmutador</a:t>
            </a:r>
            <a:endParaRPr lang="es-ES" dirty="0"/>
          </a:p>
          <a:p>
            <a:pPr lvl="1"/>
            <a:r>
              <a:rPr lang="es-ES" sz="2000" dirty="0"/>
              <a:t>Se utiliza para conectar dispositivos de red con cierta inteligencia</a:t>
            </a:r>
          </a:p>
          <a:p>
            <a:r>
              <a:rPr lang="es-ES" sz="2400" b="1" dirty="0">
                <a:solidFill>
                  <a:srgbClr val="0070C0"/>
                </a:solidFill>
              </a:rPr>
              <a:t>Enrutador</a:t>
            </a:r>
            <a:endParaRPr lang="es-ES" dirty="0"/>
          </a:p>
          <a:p>
            <a:pPr lvl="1"/>
            <a:r>
              <a:rPr lang="es-ES" sz="2000" dirty="0"/>
              <a:t>Se utiliza para determinar el siguiente punto de red al que debe enviarse un paquete, por lo que debe estar conectado a dos redes</a:t>
            </a:r>
          </a:p>
        </p:txBody>
      </p:sp>
      <p:pic>
        <p:nvPicPr>
          <p:cNvPr id="7" name="Bild 5">
            <a:extLst>
              <a:ext uri="{FF2B5EF4-FFF2-40B4-BE49-F238E27FC236}">
                <a16:creationId xmlns:a16="http://schemas.microsoft.com/office/drawing/2014/main" id="{CDF4CD36-96DF-49BC-A708-2C6448E06A28}"/>
              </a:ext>
            </a:extLst>
          </p:cNvPr>
          <p:cNvPicPr>
            <a:picLocks noChangeAspect="1"/>
          </p:cNvPicPr>
          <p:nvPr/>
        </p:nvPicPr>
        <p:blipFill>
          <a:blip r:embed="rId4"/>
          <a:stretch>
            <a:fillRect/>
          </a:stretch>
        </p:blipFill>
        <p:spPr>
          <a:xfrm>
            <a:off x="7143286" y="1270001"/>
            <a:ext cx="1645691" cy="1396344"/>
          </a:xfrm>
          <a:prstGeom prst="rect">
            <a:avLst/>
          </a:prstGeom>
        </p:spPr>
      </p:pic>
      <p:pic>
        <p:nvPicPr>
          <p:cNvPr id="8" name="Picture 33">
            <a:extLst>
              <a:ext uri="{FF2B5EF4-FFF2-40B4-BE49-F238E27FC236}">
                <a16:creationId xmlns:a16="http://schemas.microsoft.com/office/drawing/2014/main" id="{9EDBBE4D-74E1-4382-93C2-99FA434F8E59}"/>
              </a:ext>
            </a:extLst>
          </p:cNvPr>
          <p:cNvPicPr/>
          <p:nvPr/>
        </p:nvPicPr>
        <p:blipFill rotWithShape="1">
          <a:blip r:embed="rId5">
            <a:extLst>
              <a:ext uri="{28A0092B-C50C-407E-A947-70E740481C1C}">
                <a14:useLocalDpi xmlns:a14="http://schemas.microsoft.com/office/drawing/2010/main" val="0"/>
              </a:ext>
            </a:extLst>
          </a:blip>
          <a:srcRect b="11064"/>
          <a:stretch/>
        </p:blipFill>
        <p:spPr>
          <a:xfrm>
            <a:off x="7533033" y="2893141"/>
            <a:ext cx="1610967" cy="967908"/>
          </a:xfrm>
          <a:prstGeom prst="rect">
            <a:avLst/>
          </a:prstGeom>
        </p:spPr>
      </p:pic>
      <p:pic>
        <p:nvPicPr>
          <p:cNvPr id="14" name="Bild 4">
            <a:extLst>
              <a:ext uri="{FF2B5EF4-FFF2-40B4-BE49-F238E27FC236}">
                <a16:creationId xmlns:a16="http://schemas.microsoft.com/office/drawing/2014/main" id="{BA06BF47-1954-4C17-950A-2C60DB3F5872}"/>
              </a:ext>
            </a:extLst>
          </p:cNvPr>
          <p:cNvPicPr>
            <a:picLocks noChangeAspect="1"/>
          </p:cNvPicPr>
          <p:nvPr/>
        </p:nvPicPr>
        <p:blipFill rotWithShape="1">
          <a:blip r:embed="rId6"/>
          <a:srcRect t="6043"/>
          <a:stretch/>
        </p:blipFill>
        <p:spPr>
          <a:xfrm>
            <a:off x="7367042" y="5179243"/>
            <a:ext cx="1675814" cy="1159748"/>
          </a:xfrm>
          <a:prstGeom prst="rect">
            <a:avLst/>
          </a:prstGeom>
        </p:spPr>
      </p:pic>
    </p:spTree>
    <p:extLst>
      <p:ext uri="{BB962C8B-B14F-4D97-AF65-F5344CB8AC3E}">
        <p14:creationId xmlns:p14="http://schemas.microsoft.com/office/powerpoint/2010/main" val="19297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Redes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323056" y="1287769"/>
            <a:ext cx="8497888" cy="5183188"/>
          </a:xfrm>
        </p:spPr>
        <p:txBody>
          <a:bodyPr/>
          <a:lstStyle/>
          <a:p>
            <a:r>
              <a:rPr lang="es-ES"/>
              <a:t>Las redes suelen tener limitaciones</a:t>
            </a:r>
          </a:p>
          <a:p>
            <a:pPr lvl="1"/>
            <a:r>
              <a:rPr lang="es-ES"/>
              <a:t>Número de usuarios, infraestructura del edificio, zona geográfica, etc.</a:t>
            </a:r>
          </a:p>
          <a:p>
            <a:pPr lvl="1"/>
            <a:r>
              <a:rPr lang="es-ES"/>
              <a:t>Se establecen por ethernet o de forma inalámbrica</a:t>
            </a:r>
          </a:p>
          <a:p>
            <a:r>
              <a:rPr lang="es-ES" b="1" dirty="0">
                <a:solidFill>
                  <a:srgbClr val="0070C0"/>
                </a:solidFill>
              </a:rPr>
              <a:t>LAN</a:t>
            </a:r>
            <a:r>
              <a:rPr lang="es-ES"/>
              <a:t> – Red de área local</a:t>
            </a:r>
          </a:p>
          <a:p>
            <a:pPr lvl="1"/>
            <a:r>
              <a:rPr lang="es-ES"/>
              <a:t>En casa, oficina, escuela</a:t>
            </a:r>
          </a:p>
          <a:p>
            <a:r>
              <a:rPr lang="es-ES" b="1" dirty="0">
                <a:solidFill>
                  <a:srgbClr val="0070C0"/>
                </a:solidFill>
              </a:rPr>
              <a:t>WAN</a:t>
            </a:r>
            <a:r>
              <a:rPr lang="es-ES"/>
              <a:t> – Red de área amplia</a:t>
            </a:r>
          </a:p>
          <a:p>
            <a:pPr lvl="1"/>
            <a:r>
              <a:rPr lang="es-ES"/>
              <a:t>Regional, nacional, internacional</a:t>
            </a:r>
          </a:p>
        </p:txBody>
      </p:sp>
      <p:sp>
        <p:nvSpPr>
          <p:cNvPr id="14" name="Content Placeholder 1">
            <a:extLst>
              <a:ext uri="{FF2B5EF4-FFF2-40B4-BE49-F238E27FC236}">
                <a16:creationId xmlns:a16="http://schemas.microsoft.com/office/drawing/2014/main" id="{7A7F0DCC-1FC4-4AE0-AABF-3A2593B7D7C0}"/>
              </a:ext>
            </a:extLst>
          </p:cNvPr>
          <p:cNvSpPr txBox="1">
            <a:spLocks/>
          </p:cNvSpPr>
          <p:nvPr/>
        </p:nvSpPr>
        <p:spPr bwMode="auto">
          <a:xfrm>
            <a:off x="251520" y="5733256"/>
            <a:ext cx="8496944" cy="124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b="1" dirty="0">
                <a:solidFill>
                  <a:srgbClr val="FF0000"/>
                </a:solidFill>
              </a:rPr>
              <a:t>Internet es una WAN</a:t>
            </a:r>
          </a:p>
        </p:txBody>
      </p:sp>
      <p:pic>
        <p:nvPicPr>
          <p:cNvPr id="21" name="Bild 1">
            <a:extLst>
              <a:ext uri="{FF2B5EF4-FFF2-40B4-BE49-F238E27FC236}">
                <a16:creationId xmlns:a16="http://schemas.microsoft.com/office/drawing/2014/main" id="{E2300DAB-0170-4293-A0FC-3A6880BC8FFE}"/>
              </a:ext>
            </a:extLst>
          </p:cNvPr>
          <p:cNvPicPr>
            <a:picLocks noChangeAspect="1"/>
          </p:cNvPicPr>
          <p:nvPr/>
        </p:nvPicPr>
        <p:blipFill rotWithShape="1">
          <a:blip r:embed="rId3"/>
          <a:srcRect l="1445" t="555" r="1"/>
          <a:stretch/>
        </p:blipFill>
        <p:spPr>
          <a:xfrm>
            <a:off x="6516216" y="2509655"/>
            <a:ext cx="1947487" cy="1310664"/>
          </a:xfrm>
          <a:prstGeom prst="rect">
            <a:avLst/>
          </a:prstGeom>
        </p:spPr>
      </p:pic>
      <p:pic>
        <p:nvPicPr>
          <p:cNvPr id="22" name="Bild 1">
            <a:extLst>
              <a:ext uri="{FF2B5EF4-FFF2-40B4-BE49-F238E27FC236}">
                <a16:creationId xmlns:a16="http://schemas.microsoft.com/office/drawing/2014/main" id="{E55BF866-651A-406E-AA86-506D563A38B0}"/>
              </a:ext>
            </a:extLst>
          </p:cNvPr>
          <p:cNvPicPr>
            <a:picLocks noChangeAspect="1"/>
          </p:cNvPicPr>
          <p:nvPr/>
        </p:nvPicPr>
        <p:blipFill>
          <a:blip r:embed="rId4"/>
          <a:stretch>
            <a:fillRect/>
          </a:stretch>
        </p:blipFill>
        <p:spPr>
          <a:xfrm>
            <a:off x="6497193" y="4166744"/>
            <a:ext cx="1947488" cy="1220087"/>
          </a:xfrm>
          <a:prstGeom prst="rect">
            <a:avLst/>
          </a:prstGeom>
        </p:spPr>
      </p:pic>
    </p:spTree>
    <p:extLst>
      <p:ext uri="{BB962C8B-B14F-4D97-AF65-F5344CB8AC3E}">
        <p14:creationId xmlns:p14="http://schemas.microsoft.com/office/powerpoint/2010/main" val="90084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Objetivos de la sesión</a:t>
            </a:r>
            <a:endParaRPr lang="es-ES" sz="2000" dirty="0">
              <a:solidFill>
                <a:schemeClr val="bg1"/>
              </a:solidFill>
              <a:latin typeface="Verdana" charset="0"/>
              <a:cs typeface="Verdana" charset="0"/>
            </a:endParaRPr>
          </a:p>
        </p:txBody>
      </p:sp>
      <p:sp>
        <p:nvSpPr>
          <p:cNvPr id="3" name="Content Placeholder 2">
            <a:extLst>
              <a:ext uri="{FF2B5EF4-FFF2-40B4-BE49-F238E27FC236}">
                <a16:creationId xmlns:a16="http://schemas.microsoft.com/office/drawing/2014/main" id="{77B18497-BF37-4A20-ABA6-353886C26CA1}"/>
              </a:ext>
            </a:extLst>
          </p:cNvPr>
          <p:cNvSpPr>
            <a:spLocks noGrp="1"/>
          </p:cNvSpPr>
          <p:nvPr>
            <p:ph idx="4294967295"/>
          </p:nvPr>
        </p:nvSpPr>
        <p:spPr>
          <a:xfrm>
            <a:off x="215900" y="1322584"/>
            <a:ext cx="8712200" cy="5240337"/>
          </a:xfrm>
        </p:spPr>
        <p:txBody>
          <a:bodyPr>
            <a:normAutofit/>
          </a:bodyPr>
          <a:lstStyle/>
          <a:p>
            <a:pPr marL="0" indent="0" algn="just">
              <a:buNone/>
            </a:pPr>
            <a:r>
              <a:rPr lang="es-ES"/>
              <a:t>Al final de la lección los alumnos podrán:</a:t>
            </a:r>
          </a:p>
          <a:p>
            <a:pPr algn="just"/>
            <a:r>
              <a:rPr lang="es-ES" sz="2800" dirty="0"/>
              <a:t>Reconocer los componentes comunes de un sistema informático y comprender su función;</a:t>
            </a:r>
          </a:p>
          <a:p>
            <a:pPr algn="just"/>
            <a:r>
              <a:rPr lang="es-ES" sz="2800" dirty="0"/>
              <a:t>Describir qué es Internet, cómo nos conectamos a ella y qué rastros podemos dejar al hacerlo;</a:t>
            </a:r>
          </a:p>
          <a:p>
            <a:pPr algn="just"/>
            <a:r>
              <a:rPr lang="es-ES" sz="2800" dirty="0"/>
              <a:t>Enumerar algunos servicios y aplicaciones de Internet con las que se pueden encontrar en el desempeño de sus funciones como fiscales y jueces;</a:t>
            </a:r>
          </a:p>
          <a:p>
            <a:pPr algn="just"/>
            <a:r>
              <a:rPr lang="es-ES" sz="2800" dirty="0"/>
              <a:t>Proporcionar ejemplos de cuestiones que la web oscura podría aportar a la persecución penal.</a:t>
            </a:r>
          </a:p>
          <a:p>
            <a:pPr algn="just">
              <a:lnSpc>
                <a:spcPct val="150000"/>
              </a:lnSpc>
            </a:pPr>
            <a:endParaRPr lang="es-ES" dirty="0">
              <a:ea typeface="Verdana" panose="020B0604030504040204" pitchFamily="34" charset="0"/>
            </a:endParaRPr>
          </a:p>
        </p:txBody>
      </p:sp>
    </p:spTree>
    <p:extLst>
      <p:ext uri="{BB962C8B-B14F-4D97-AF65-F5344CB8AC3E}">
        <p14:creationId xmlns:p14="http://schemas.microsoft.com/office/powerpoint/2010/main" val="543462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Internet </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329938" y="1312565"/>
            <a:ext cx="5041900" cy="676275"/>
          </a:xfrm>
        </p:spPr>
        <p:txBody>
          <a:bodyPr>
            <a:normAutofit fontScale="92500" lnSpcReduction="20000"/>
          </a:bodyPr>
          <a:lstStyle/>
          <a:p>
            <a:r>
              <a:rPr lang="es-ES" b="1" dirty="0">
                <a:solidFill>
                  <a:srgbClr val="FF0000"/>
                </a:solidFill>
              </a:rPr>
              <a:t>INTER</a:t>
            </a:r>
            <a:r>
              <a:rPr lang="es-ES"/>
              <a:t>connected </a:t>
            </a:r>
            <a:r>
              <a:rPr lang="es-ES" b="1" dirty="0">
                <a:solidFill>
                  <a:srgbClr val="FF0000"/>
                </a:solidFill>
              </a:rPr>
              <a:t>NET</a:t>
            </a:r>
            <a:r>
              <a:rPr lang="es-ES"/>
              <a:t>work (red interconectada)</a:t>
            </a:r>
            <a:endParaRPr lang="es-ES" dirty="0"/>
          </a:p>
        </p:txBody>
      </p:sp>
      <p:grpSp>
        <p:nvGrpSpPr>
          <p:cNvPr id="15" name="Group 5">
            <a:extLst>
              <a:ext uri="{FF2B5EF4-FFF2-40B4-BE49-F238E27FC236}">
                <a16:creationId xmlns:a16="http://schemas.microsoft.com/office/drawing/2014/main" id="{CFA331A6-7995-4AE2-BF88-E168EDDF9256}"/>
              </a:ext>
            </a:extLst>
          </p:cNvPr>
          <p:cNvGrpSpPr/>
          <p:nvPr/>
        </p:nvGrpSpPr>
        <p:grpSpPr>
          <a:xfrm>
            <a:off x="1763688" y="1988840"/>
            <a:ext cx="4032448" cy="1584176"/>
            <a:chOff x="539750" y="2349500"/>
            <a:chExt cx="5903913" cy="2039938"/>
          </a:xfrm>
        </p:grpSpPr>
        <p:pic>
          <p:nvPicPr>
            <p:cNvPr id="16" name="Picture 4" descr="morse">
              <a:extLst>
                <a:ext uri="{FF2B5EF4-FFF2-40B4-BE49-F238E27FC236}">
                  <a16:creationId xmlns:a16="http://schemas.microsoft.com/office/drawing/2014/main" id="{6ACA3BE5-91D1-4126-8AF5-A2711E6F06D9}"/>
                </a:ext>
              </a:extLst>
            </p:cNvPr>
            <p:cNvPicPr>
              <a:picLocks noChangeAspect="1" noChangeArrowheads="1"/>
            </p:cNvPicPr>
            <p:nvPr/>
          </p:nvPicPr>
          <p:blipFill>
            <a:blip r:embed="rId3" cstate="print"/>
            <a:srcRect/>
            <a:stretch>
              <a:fillRect/>
            </a:stretch>
          </p:blipFill>
          <p:spPr bwMode="auto">
            <a:xfrm>
              <a:off x="539750" y="2349500"/>
              <a:ext cx="2519363" cy="2039938"/>
            </a:xfrm>
            <a:prstGeom prst="rect">
              <a:avLst/>
            </a:prstGeom>
            <a:noFill/>
          </p:spPr>
        </p:pic>
        <p:sp>
          <p:nvSpPr>
            <p:cNvPr id="17" name="Line 5">
              <a:extLst>
                <a:ext uri="{FF2B5EF4-FFF2-40B4-BE49-F238E27FC236}">
                  <a16:creationId xmlns:a16="http://schemas.microsoft.com/office/drawing/2014/main" id="{15E0F034-C8DA-4283-AD78-5A074AB5661D}"/>
                </a:ext>
              </a:extLst>
            </p:cNvPr>
            <p:cNvSpPr>
              <a:spLocks noChangeShapeType="1"/>
            </p:cNvSpPr>
            <p:nvPr/>
          </p:nvSpPr>
          <p:spPr bwMode="auto">
            <a:xfrm>
              <a:off x="2987675" y="3500438"/>
              <a:ext cx="3455988" cy="0"/>
            </a:xfrm>
            <a:prstGeom prst="line">
              <a:avLst/>
            </a:prstGeom>
            <a:noFill/>
            <a:ln w="76200">
              <a:solidFill>
                <a:srgbClr val="FF0000"/>
              </a:solidFill>
              <a:round/>
              <a:headEnd/>
              <a:tailEnd type="triangle" w="med" len="med"/>
            </a:ln>
            <a:effectLst/>
          </p:spPr>
          <p:txBody>
            <a:bodyPr/>
            <a:lstStyle/>
            <a:p>
              <a:endParaRPr lang="en-GB"/>
            </a:p>
          </p:txBody>
        </p:sp>
      </p:grpSp>
      <p:pic>
        <p:nvPicPr>
          <p:cNvPr id="18" name="Bild 1">
            <a:extLst>
              <a:ext uri="{FF2B5EF4-FFF2-40B4-BE49-F238E27FC236}">
                <a16:creationId xmlns:a16="http://schemas.microsoft.com/office/drawing/2014/main" id="{2865871A-269F-41FB-ACE5-1E590D844FB7}"/>
              </a:ext>
            </a:extLst>
          </p:cNvPr>
          <p:cNvPicPr>
            <a:picLocks noChangeAspect="1"/>
          </p:cNvPicPr>
          <p:nvPr/>
        </p:nvPicPr>
        <p:blipFill rotWithShape="1">
          <a:blip r:embed="rId4"/>
          <a:srcRect l="42811"/>
          <a:stretch/>
        </p:blipFill>
        <p:spPr>
          <a:xfrm>
            <a:off x="1014051" y="3689182"/>
            <a:ext cx="1944216" cy="2769718"/>
          </a:xfrm>
          <a:prstGeom prst="rect">
            <a:avLst/>
          </a:prstGeom>
        </p:spPr>
      </p:pic>
      <p:sp>
        <p:nvSpPr>
          <p:cNvPr id="19" name="Content Placeholder 1">
            <a:extLst>
              <a:ext uri="{FF2B5EF4-FFF2-40B4-BE49-F238E27FC236}">
                <a16:creationId xmlns:a16="http://schemas.microsoft.com/office/drawing/2014/main" id="{D40BFB81-3185-46ED-863E-EEED9F1284E0}"/>
              </a:ext>
            </a:extLst>
          </p:cNvPr>
          <p:cNvSpPr txBox="1">
            <a:spLocks/>
          </p:cNvSpPr>
          <p:nvPr/>
        </p:nvSpPr>
        <p:spPr bwMode="auto">
          <a:xfrm>
            <a:off x="3125164" y="3631744"/>
            <a:ext cx="5753909" cy="292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sz="2400" dirty="0"/>
              <a:t>Principios de la década de 1960</a:t>
            </a:r>
          </a:p>
          <a:p>
            <a:r>
              <a:rPr lang="es-ES" sz="2400" dirty="0"/>
              <a:t>Agencia de Proyectos de Investigación Avanzada - para el Departamento de Defensa de los EE.UU.</a:t>
            </a:r>
          </a:p>
          <a:p>
            <a:r>
              <a:rPr lang="es-ES" sz="2400" dirty="0"/>
              <a:t>No hay un único punto de fallo: sigue funcionando en caso de guerra/catástrofe</a:t>
            </a:r>
          </a:p>
        </p:txBody>
      </p:sp>
      <p:sp>
        <p:nvSpPr>
          <p:cNvPr id="20" name="TextBox 19">
            <a:extLst>
              <a:ext uri="{FF2B5EF4-FFF2-40B4-BE49-F238E27FC236}">
                <a16:creationId xmlns:a16="http://schemas.microsoft.com/office/drawing/2014/main" id="{9573BDAC-E168-41F4-B396-46CB50E9A0F1}"/>
              </a:ext>
            </a:extLst>
          </p:cNvPr>
          <p:cNvSpPr txBox="1"/>
          <p:nvPr/>
        </p:nvSpPr>
        <p:spPr>
          <a:xfrm>
            <a:off x="7043801" y="1632030"/>
            <a:ext cx="1978743" cy="1323439"/>
          </a:xfrm>
          <a:prstGeom prst="rect">
            <a:avLst/>
          </a:prstGeom>
          <a:solidFill>
            <a:srgbClr val="BDD8F3"/>
          </a:solidFill>
        </p:spPr>
        <p:txBody>
          <a:bodyPr wrap="square" rtlCol="0">
            <a:spAutoFit/>
          </a:bodyPr>
          <a:lstStyle/>
          <a:p>
            <a:pPr algn="ctr"/>
            <a:r>
              <a:rPr lang="es-ES" sz="2000" dirty="0">
                <a:solidFill>
                  <a:schemeClr val="tx1">
                    <a:lumMod val="65000"/>
                    <a:lumOff val="35000"/>
                  </a:schemeClr>
                </a:solidFill>
                <a:latin typeface="+mj-lt"/>
              </a:rPr>
              <a:t>Las comunicaciones siguen evolucionando</a:t>
            </a:r>
          </a:p>
        </p:txBody>
      </p:sp>
      <p:pic>
        <p:nvPicPr>
          <p:cNvPr id="1026" name="Picture 2" descr="MOBILE PHONE | significado, definición en el Cambridge English ...">
            <a:extLst>
              <a:ext uri="{FF2B5EF4-FFF2-40B4-BE49-F238E27FC236}">
                <a16:creationId xmlns:a16="http://schemas.microsoft.com/office/drawing/2014/main" id="{5DFE4FAC-832E-4C76-82B0-E667C08F75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438" r="12953"/>
          <a:stretch/>
        </p:blipFill>
        <p:spPr bwMode="auto">
          <a:xfrm>
            <a:off x="5830167" y="1759352"/>
            <a:ext cx="975422" cy="170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0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Internet - Breve resumen </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98281"/>
            <a:ext cx="8642350" cy="5183188"/>
          </a:xfrm>
        </p:spPr>
        <p:txBody>
          <a:bodyPr/>
          <a:lstStyle/>
          <a:p>
            <a:r>
              <a:rPr lang="es-ES"/>
              <a:t>Cuatro universidades americanas crearon protocolos para comunicarse, todos diferentes para distintos sistemas</a:t>
            </a:r>
          </a:p>
          <a:p>
            <a:pPr lvl="1"/>
            <a:r>
              <a:rPr lang="es-ES"/>
              <a:t>Protocolo = conjunto de normas</a:t>
            </a:r>
          </a:p>
          <a:p>
            <a:r>
              <a:rPr lang="es-ES"/>
              <a:t>1973 - primera forma de TCP (Universidad de Stanford )</a:t>
            </a:r>
          </a:p>
          <a:p>
            <a:pPr lvl="1"/>
            <a:r>
              <a:rPr lang="es-ES"/>
              <a:t>Protocolo de Control de Transmisión</a:t>
            </a:r>
          </a:p>
          <a:p>
            <a:r>
              <a:rPr lang="es-ES"/>
              <a:t>1982 - TCP/IP se convierte en estándar (Departamento de Defensa de EE.UU.) *</a:t>
            </a:r>
          </a:p>
          <a:p>
            <a:pPr lvl="1"/>
            <a:r>
              <a:rPr lang="es-ES"/>
              <a:t>Protocolo de Control de Transmisión/Protocolo de Internet</a:t>
            </a:r>
          </a:p>
          <a:p>
            <a:pPr lvl="1"/>
            <a:endParaRPr lang="es-ES" dirty="0"/>
          </a:p>
          <a:p>
            <a:r>
              <a:rPr lang="es-ES" b="1" dirty="0">
                <a:solidFill>
                  <a:srgbClr val="FF0000"/>
                </a:solidFill>
              </a:rPr>
              <a:t>Protocolo de Internet: permite el direccionamiento IP</a:t>
            </a:r>
          </a:p>
          <a:p>
            <a:endParaRPr lang="es-ES" dirty="0"/>
          </a:p>
        </p:txBody>
      </p:sp>
    </p:spTree>
    <p:extLst>
      <p:ext uri="{BB962C8B-B14F-4D97-AF65-F5344CB8AC3E}">
        <p14:creationId xmlns:p14="http://schemas.microsoft.com/office/powerpoint/2010/main" val="4068046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Conceptos básicos sobre Internet</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310749" y="1225455"/>
            <a:ext cx="8497888" cy="5183188"/>
          </a:xfrm>
        </p:spPr>
        <p:txBody>
          <a:bodyPr/>
          <a:lstStyle/>
          <a:p>
            <a:pPr marL="0" indent="0">
              <a:buNone/>
            </a:pPr>
            <a:r>
              <a:rPr lang="es-ES"/>
              <a:t>Redes</a:t>
            </a:r>
          </a:p>
        </p:txBody>
      </p:sp>
      <p:pic>
        <p:nvPicPr>
          <p:cNvPr id="2050" name="Picture 2" descr="Difference between Circuit Switching and Packet Switching">
            <a:extLst>
              <a:ext uri="{FF2B5EF4-FFF2-40B4-BE49-F238E27FC236}">
                <a16:creationId xmlns:a16="http://schemas.microsoft.com/office/drawing/2014/main" id="{1F957A15-6B35-447E-BCC4-09221C092B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4" b="67565"/>
          <a:stretch/>
        </p:blipFill>
        <p:spPr bwMode="auto">
          <a:xfrm>
            <a:off x="-180528" y="1916832"/>
            <a:ext cx="498552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ifference between Circuit Switching and Packet Switching">
            <a:extLst>
              <a:ext uri="{FF2B5EF4-FFF2-40B4-BE49-F238E27FC236}">
                <a16:creationId xmlns:a16="http://schemas.microsoft.com/office/drawing/2014/main" id="{03A13FCD-A2CF-4FA4-840A-8262985D8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106" b="10760"/>
          <a:stretch/>
        </p:blipFill>
        <p:spPr bwMode="auto">
          <a:xfrm>
            <a:off x="94570" y="4406543"/>
            <a:ext cx="4762500" cy="13930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C69705E-F839-488A-8141-86AD447A54A2}"/>
              </a:ext>
            </a:extLst>
          </p:cNvPr>
          <p:cNvSpPr/>
          <p:nvPr/>
        </p:nvSpPr>
        <p:spPr>
          <a:xfrm>
            <a:off x="184850" y="4260717"/>
            <a:ext cx="1224136" cy="33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Difference between Circuit Switching and Packet Switching">
            <a:extLst>
              <a:ext uri="{FF2B5EF4-FFF2-40B4-BE49-F238E27FC236}">
                <a16:creationId xmlns:a16="http://schemas.microsoft.com/office/drawing/2014/main" id="{40C029F1-0E83-4D37-91A6-5A454F84F7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312" b="49885"/>
          <a:stretch/>
        </p:blipFill>
        <p:spPr bwMode="auto">
          <a:xfrm>
            <a:off x="64779" y="4074902"/>
            <a:ext cx="4494914" cy="3161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F6CB7C8-057E-43F1-88FD-3D92AD8CADF3}"/>
              </a:ext>
            </a:extLst>
          </p:cNvPr>
          <p:cNvSpPr txBox="1"/>
          <p:nvPr/>
        </p:nvSpPr>
        <p:spPr>
          <a:xfrm>
            <a:off x="4716015" y="2060848"/>
            <a:ext cx="4427985" cy="1323439"/>
          </a:xfrm>
          <a:prstGeom prst="rect">
            <a:avLst/>
          </a:prstGeom>
          <a:solidFill>
            <a:sysClr val="windowText" lastClr="000000">
              <a:lumMod val="65000"/>
              <a:lumOff val="35000"/>
            </a:sysClr>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prstClr val="white"/>
                </a:solidFill>
                <a:effectLst/>
                <a:uLnTx/>
                <a:uFillTx/>
                <a:latin typeface="Calibri"/>
              </a:rPr>
              <a:t>Las comunicaciones tradicionales utilizaban circuitos conmutados: se creaba un "circuito" para que la comunicación se completara. </a:t>
            </a:r>
            <a:r>
              <a:rPr lang="es-ES" sz="1600" kern="0" dirty="0">
                <a:solidFill>
                  <a:prstClr val="white"/>
                </a:solidFill>
                <a:latin typeface="Calibri"/>
              </a:rPr>
              <a:t>Si se interrumpe el circuito se interrumpe la comunicación</a:t>
            </a:r>
            <a:r>
              <a:rPr lang="es-ES" sz="1600" dirty="0"/>
              <a:t> </a:t>
            </a:r>
          </a:p>
        </p:txBody>
      </p:sp>
      <p:sp>
        <p:nvSpPr>
          <p:cNvPr id="17" name="TextBox 16">
            <a:extLst>
              <a:ext uri="{FF2B5EF4-FFF2-40B4-BE49-F238E27FC236}">
                <a16:creationId xmlns:a16="http://schemas.microsoft.com/office/drawing/2014/main" id="{8195C0BC-8BFC-453F-B199-29A5A55AF0A0}"/>
              </a:ext>
            </a:extLst>
          </p:cNvPr>
          <p:cNvSpPr txBox="1"/>
          <p:nvPr/>
        </p:nvSpPr>
        <p:spPr>
          <a:xfrm>
            <a:off x="4716015" y="4469651"/>
            <a:ext cx="4450815" cy="1569660"/>
          </a:xfrm>
          <a:prstGeom prst="rect">
            <a:avLst/>
          </a:prstGeom>
          <a:solidFill>
            <a:srgbClr val="BDD8F3"/>
          </a:solidFill>
        </p:spPr>
        <p:txBody>
          <a:bodyPr wrap="square" rtlCol="0">
            <a:spAutoFit/>
          </a:bodyPr>
          <a:lstStyle/>
          <a:p>
            <a:pPr algn="r"/>
            <a:r>
              <a:rPr lang="es-ES" dirty="0">
                <a:solidFill>
                  <a:schemeClr val="tx1">
                    <a:lumMod val="65000"/>
                    <a:lumOff val="35000"/>
                  </a:schemeClr>
                </a:solidFill>
                <a:latin typeface="+mj-lt"/>
              </a:rPr>
              <a:t>Internet es una red de conmutación de paquetes: el contenido se divide y llega al destino</a:t>
            </a:r>
          </a:p>
          <a:p>
            <a:pPr algn="r"/>
            <a:r>
              <a:rPr lang="es-ES" dirty="0">
                <a:solidFill>
                  <a:schemeClr val="tx1">
                    <a:lumMod val="65000"/>
                    <a:lumOff val="35000"/>
                  </a:schemeClr>
                </a:solidFill>
                <a:latin typeface="+mj-lt"/>
              </a:rPr>
              <a:t>En caso de que falle algo, la comunicación puede continuar</a:t>
            </a:r>
            <a:r>
              <a:rPr lang="es-ES" sz="2400" dirty="0">
                <a:solidFill>
                  <a:schemeClr val="tx1">
                    <a:lumMod val="65000"/>
                    <a:lumOff val="35000"/>
                  </a:schemeClr>
                </a:solidFill>
                <a:latin typeface="+mj-lt"/>
              </a:rPr>
              <a:t>.</a:t>
            </a:r>
          </a:p>
        </p:txBody>
      </p:sp>
    </p:spTree>
    <p:extLst>
      <p:ext uri="{BB962C8B-B14F-4D97-AF65-F5344CB8AC3E}">
        <p14:creationId xmlns:p14="http://schemas.microsoft.com/office/powerpoint/2010/main" val="37850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Conceptos básicos sobre Internet</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323056" y="1270000"/>
            <a:ext cx="8497888" cy="5183188"/>
          </a:xfrm>
        </p:spPr>
        <p:txBody>
          <a:bodyPr/>
          <a:lstStyle/>
          <a:p>
            <a:r>
              <a:rPr lang="es-ES"/>
              <a:t>Internet no es propiedad de nadie.</a:t>
            </a:r>
          </a:p>
          <a:p>
            <a:r>
              <a:rPr lang="es-ES"/>
              <a:t>Hay regulación, hay normas, hay gobernanza, que nos ayudan a</a:t>
            </a:r>
          </a:p>
          <a:p>
            <a:r>
              <a:rPr lang="es-ES"/>
              <a:t>En gran medida se autorregula</a:t>
            </a:r>
          </a:p>
          <a:p>
            <a:r>
              <a:rPr lang="es-ES"/>
              <a:t>No todo el mundo cumple.</a:t>
            </a:r>
          </a:p>
          <a:p>
            <a:endParaRPr lang="es-ES" b="1" dirty="0">
              <a:solidFill>
                <a:srgbClr val="0070C0"/>
              </a:solidFill>
            </a:endParaRPr>
          </a:p>
          <a:p>
            <a:r>
              <a:rPr lang="es-ES"/>
              <a:t>Internet funciona con el </a:t>
            </a:r>
            <a:r>
              <a:rPr lang="es-ES" b="1" dirty="0">
                <a:solidFill>
                  <a:srgbClr val="0070C0"/>
                </a:solidFill>
              </a:rPr>
              <a:t>protocolo TCP/IP</a:t>
            </a:r>
          </a:p>
        </p:txBody>
      </p:sp>
    </p:spTree>
    <p:extLst>
      <p:ext uri="{BB962C8B-B14F-4D97-AF65-F5344CB8AC3E}">
        <p14:creationId xmlns:p14="http://schemas.microsoft.com/office/powerpoint/2010/main" val="419352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Conceptos básicos sobre Internet</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323056" y="1238660"/>
            <a:ext cx="8497888" cy="5183187"/>
          </a:xfrm>
        </p:spPr>
        <p:txBody>
          <a:bodyPr/>
          <a:lstStyle/>
          <a:p>
            <a:pPr marL="0" indent="0">
              <a:buNone/>
            </a:pPr>
            <a:r>
              <a:rPr lang="es-ES" b="1" dirty="0">
                <a:solidFill>
                  <a:srgbClr val="0070C0"/>
                </a:solidFill>
              </a:rPr>
              <a:t>ICANN</a:t>
            </a:r>
          </a:p>
          <a:p>
            <a:pPr lvl="1"/>
            <a:r>
              <a:rPr lang="es-ES" sz="2400" dirty="0"/>
              <a:t>Corporación para la Asignación de Nombres y Números en Internet</a:t>
            </a:r>
          </a:p>
          <a:p>
            <a:pPr lvl="1"/>
            <a:r>
              <a:rPr lang="es-ES" sz="2400" dirty="0"/>
              <a:t>Controla los nombres de dominio, las direcciones IP, los números de puerto, etc.</a:t>
            </a:r>
          </a:p>
          <a:p>
            <a:pPr marL="0" indent="0">
              <a:buNone/>
            </a:pPr>
            <a:r>
              <a:rPr lang="es-ES" b="1" dirty="0">
                <a:solidFill>
                  <a:srgbClr val="0070C0"/>
                </a:solidFill>
              </a:rPr>
              <a:t>Departamento de Comercio de EE.UU.</a:t>
            </a:r>
          </a:p>
          <a:p>
            <a:pPr lvl="1"/>
            <a:r>
              <a:rPr lang="es-ES" sz="2400" dirty="0"/>
              <a:t>Controla la zona raíz DNS *</a:t>
            </a:r>
          </a:p>
          <a:p>
            <a:pPr marL="0" indent="0">
              <a:buNone/>
            </a:pPr>
            <a:r>
              <a:rPr lang="es-ES" b="1" dirty="0">
                <a:solidFill>
                  <a:srgbClr val="0070C0"/>
                </a:solidFill>
              </a:rPr>
              <a:t>Cinco registros regionales</a:t>
            </a:r>
          </a:p>
          <a:p>
            <a:pPr marL="742950" lvl="2" indent="-342900"/>
            <a:r>
              <a:rPr lang="es-ES"/>
              <a:t>ARIN - América del Norte</a:t>
            </a:r>
          </a:p>
          <a:p>
            <a:pPr marL="742950" lvl="2" indent="-342900"/>
            <a:r>
              <a:rPr lang="es-ES"/>
              <a:t>RIPE - Europa, Oriente Medio y Asia Central</a:t>
            </a:r>
          </a:p>
          <a:p>
            <a:pPr marL="742950" lvl="2" indent="-342900"/>
            <a:r>
              <a:rPr lang="es-ES"/>
              <a:t>APNIC - Asia y el Pacífico</a:t>
            </a:r>
          </a:p>
          <a:p>
            <a:pPr marL="742950" lvl="2" indent="-342900"/>
            <a:r>
              <a:rPr lang="es-ES"/>
              <a:t>LACNIC - América Latina y el Caribe</a:t>
            </a:r>
          </a:p>
          <a:p>
            <a:pPr marL="742950" lvl="2" indent="-342900"/>
            <a:r>
              <a:rPr lang="es-ES"/>
              <a:t>AfriNIC - África (creado en 2004)</a:t>
            </a:r>
          </a:p>
          <a:p>
            <a:endParaRPr lang="es-ES" b="1" dirty="0">
              <a:solidFill>
                <a:srgbClr val="0070C0"/>
              </a:solidFill>
            </a:endParaRPr>
          </a:p>
        </p:txBody>
      </p:sp>
      <p:sp>
        <p:nvSpPr>
          <p:cNvPr id="7" name="TextBox 6">
            <a:extLst>
              <a:ext uri="{FF2B5EF4-FFF2-40B4-BE49-F238E27FC236}">
                <a16:creationId xmlns:a16="http://schemas.microsoft.com/office/drawing/2014/main" id="{262D4526-1562-4B45-A2EF-0C4BC5182634}"/>
              </a:ext>
            </a:extLst>
          </p:cNvPr>
          <p:cNvSpPr txBox="1"/>
          <p:nvPr/>
        </p:nvSpPr>
        <p:spPr>
          <a:xfrm>
            <a:off x="6406440" y="2924944"/>
            <a:ext cx="2376264" cy="3046988"/>
          </a:xfrm>
          <a:prstGeom prst="rect">
            <a:avLst/>
          </a:prstGeom>
          <a:solidFill>
            <a:srgbClr val="BDD8F3"/>
          </a:solidFill>
        </p:spPr>
        <p:txBody>
          <a:bodyPr wrap="square" rtlCol="0">
            <a:spAutoFit/>
          </a:bodyPr>
          <a:lstStyle/>
          <a:p>
            <a:pPr algn="ctr"/>
            <a:r>
              <a:rPr lang="es-ES" sz="3200" dirty="0">
                <a:solidFill>
                  <a:schemeClr val="tx1">
                    <a:lumMod val="65000"/>
                    <a:lumOff val="35000"/>
                  </a:schemeClr>
                </a:solidFill>
                <a:latin typeface="+mj-lt"/>
              </a:rPr>
              <a:t>Control</a:t>
            </a:r>
          </a:p>
          <a:p>
            <a:pPr algn="ctr"/>
            <a:r>
              <a:rPr lang="es-ES" sz="3200" dirty="0">
                <a:solidFill>
                  <a:schemeClr val="tx1">
                    <a:lumMod val="65000"/>
                    <a:lumOff val="35000"/>
                  </a:schemeClr>
                </a:solidFill>
                <a:latin typeface="+mj-lt"/>
              </a:rPr>
              <a:t>=</a:t>
            </a:r>
          </a:p>
          <a:p>
            <a:pPr algn="ctr"/>
            <a:r>
              <a:rPr lang="es-ES" sz="3200" dirty="0">
                <a:solidFill>
                  <a:schemeClr val="tx1">
                    <a:lumMod val="65000"/>
                    <a:lumOff val="35000"/>
                  </a:schemeClr>
                </a:solidFill>
                <a:latin typeface="+mj-lt"/>
              </a:rPr>
              <a:t>Registros</a:t>
            </a:r>
          </a:p>
          <a:p>
            <a:pPr algn="ctr"/>
            <a:r>
              <a:rPr lang="es-ES" sz="3200" dirty="0">
                <a:solidFill>
                  <a:schemeClr val="tx1">
                    <a:lumMod val="65000"/>
                    <a:lumOff val="35000"/>
                  </a:schemeClr>
                </a:solidFill>
                <a:latin typeface="+mj-lt"/>
              </a:rPr>
              <a:t>=</a:t>
            </a:r>
          </a:p>
          <a:p>
            <a:pPr algn="ctr"/>
            <a:r>
              <a:rPr lang="es-ES" sz="3200" dirty="0">
                <a:solidFill>
                  <a:schemeClr val="tx1">
                    <a:lumMod val="65000"/>
                    <a:lumOff val="35000"/>
                  </a:schemeClr>
                </a:solidFill>
                <a:latin typeface="+mj-lt"/>
              </a:rPr>
              <a:t>Potencial de investigación</a:t>
            </a:r>
          </a:p>
        </p:txBody>
      </p:sp>
    </p:spTree>
    <p:extLst>
      <p:ext uri="{BB962C8B-B14F-4D97-AF65-F5344CB8AC3E}">
        <p14:creationId xmlns:p14="http://schemas.microsoft.com/office/powerpoint/2010/main" val="402427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TCP/IP</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88853"/>
            <a:ext cx="8642350" cy="5183188"/>
          </a:xfrm>
        </p:spPr>
        <p:txBody>
          <a:bodyPr/>
          <a:lstStyle/>
          <a:p>
            <a:pPr algn="just"/>
            <a:r>
              <a:rPr lang="es-ES" b="1" dirty="0">
                <a:solidFill>
                  <a:srgbClr val="0070C0"/>
                </a:solidFill>
              </a:rPr>
              <a:t>TCP – Protocolo de Control de Transmisión</a:t>
            </a:r>
          </a:p>
          <a:p>
            <a:pPr algn="just"/>
            <a:r>
              <a:rPr lang="es-ES" b="1" dirty="0">
                <a:solidFill>
                  <a:srgbClr val="0070C0"/>
                </a:solidFill>
              </a:rPr>
              <a:t>IP – Protocolo de Internet</a:t>
            </a:r>
          </a:p>
          <a:p>
            <a:pPr lvl="1" algn="just"/>
            <a:r>
              <a:rPr lang="es-ES"/>
              <a:t>Existen otros.</a:t>
            </a:r>
          </a:p>
          <a:p>
            <a:pPr algn="just"/>
            <a:r>
              <a:rPr lang="es-ES"/>
              <a:t>Juntos especifican cómo se intercambian los datos en una red proporcionando la comunicación de extremo a extremo, lo que los hace fiables</a:t>
            </a:r>
          </a:p>
          <a:p>
            <a:pPr algn="just"/>
            <a:r>
              <a:rPr lang="es-ES" b="1" dirty="0">
                <a:solidFill>
                  <a:srgbClr val="0070C0"/>
                </a:solidFill>
              </a:rPr>
              <a:t>TCP</a:t>
            </a:r>
            <a:r>
              <a:rPr lang="es-ES"/>
              <a:t> – crea canales, gestiona el montaje y desmontaje de </a:t>
            </a:r>
            <a:r>
              <a:rPr lang="es-ES" b="1" dirty="0">
                <a:solidFill>
                  <a:srgbClr val="0070C0"/>
                </a:solidFill>
              </a:rPr>
              <a:t>paquetes </a:t>
            </a:r>
            <a:r>
              <a:rPr lang="es-ES"/>
              <a:t>en cada extremo</a:t>
            </a:r>
          </a:p>
          <a:p>
            <a:pPr algn="just"/>
            <a:r>
              <a:rPr lang="es-ES" b="1" dirty="0">
                <a:solidFill>
                  <a:srgbClr val="0070C0"/>
                </a:solidFill>
              </a:rPr>
              <a:t>IP</a:t>
            </a:r>
            <a:r>
              <a:rPr lang="es-ES"/>
              <a:t> – define cómo dirigir y enrutar cada </a:t>
            </a:r>
            <a:r>
              <a:rPr lang="es-ES" b="1" dirty="0">
                <a:solidFill>
                  <a:srgbClr val="0070C0"/>
                </a:solidFill>
              </a:rPr>
              <a:t>paquete</a:t>
            </a:r>
          </a:p>
        </p:txBody>
      </p:sp>
    </p:spTree>
    <p:extLst>
      <p:ext uri="{BB962C8B-B14F-4D97-AF65-F5344CB8AC3E}">
        <p14:creationId xmlns:p14="http://schemas.microsoft.com/office/powerpoint/2010/main" val="3603535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Protocolos de Internet</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32292"/>
            <a:ext cx="8642350" cy="5183188"/>
          </a:xfrm>
        </p:spPr>
        <p:txBody>
          <a:bodyPr>
            <a:normAutofit lnSpcReduction="10000"/>
          </a:bodyPr>
          <a:lstStyle/>
          <a:p>
            <a:r>
              <a:rPr lang="es-ES" b="1" dirty="0">
                <a:solidFill>
                  <a:srgbClr val="0070C0"/>
                </a:solidFill>
              </a:rPr>
              <a:t>HTTP </a:t>
            </a:r>
            <a:r>
              <a:rPr lang="es-ES"/>
              <a:t>– Protocolo de transferencia de hipertexto</a:t>
            </a:r>
          </a:p>
          <a:p>
            <a:r>
              <a:rPr lang="es-ES" b="1" dirty="0">
                <a:solidFill>
                  <a:srgbClr val="0070C0"/>
                </a:solidFill>
              </a:rPr>
              <a:t>HTTPS </a:t>
            </a:r>
            <a:r>
              <a:rPr lang="es-ES"/>
              <a:t>– HTTP seguro</a:t>
            </a:r>
          </a:p>
          <a:p>
            <a:r>
              <a:rPr lang="es-ES" b="1" dirty="0">
                <a:solidFill>
                  <a:srgbClr val="0070C0"/>
                </a:solidFill>
              </a:rPr>
              <a:t>SMTP </a:t>
            </a:r>
            <a:r>
              <a:rPr lang="es-ES"/>
              <a:t>– Protocolo simple de transferencia de correo</a:t>
            </a:r>
          </a:p>
          <a:p>
            <a:r>
              <a:rPr lang="es-ES" b="1" dirty="0">
                <a:solidFill>
                  <a:srgbClr val="0070C0"/>
                </a:solidFill>
              </a:rPr>
              <a:t>FTP </a:t>
            </a:r>
            <a:r>
              <a:rPr lang="es-ES"/>
              <a:t>– Protocolo de transferencia de archivos</a:t>
            </a:r>
          </a:p>
          <a:p>
            <a:r>
              <a:rPr lang="es-ES" b="1" dirty="0">
                <a:solidFill>
                  <a:srgbClr val="0070C0"/>
                </a:solidFill>
              </a:rPr>
              <a:t>NNTP </a:t>
            </a:r>
            <a:r>
              <a:rPr lang="es-ES"/>
              <a:t>– Protocolo de transferencia de noticias a través de la red</a:t>
            </a:r>
          </a:p>
          <a:p>
            <a:r>
              <a:rPr lang="es-ES" b="1" dirty="0">
                <a:solidFill>
                  <a:srgbClr val="0070C0"/>
                </a:solidFill>
              </a:rPr>
              <a:t>UDP </a:t>
            </a:r>
            <a:r>
              <a:rPr lang="es-ES"/>
              <a:t>– Protocolo de datagramas de usuario</a:t>
            </a:r>
          </a:p>
          <a:p>
            <a:endParaRPr lang="es-ES" dirty="0"/>
          </a:p>
          <a:p>
            <a:r>
              <a:rPr lang="es-ES"/>
              <a:t>Recuerde que un "protocolo" es simplemente un conjunto de reglas que, si se siguen, permiten una comunicación eficaz.</a:t>
            </a:r>
          </a:p>
        </p:txBody>
      </p:sp>
    </p:spTree>
    <p:extLst>
      <p:ext uri="{BB962C8B-B14F-4D97-AF65-F5344CB8AC3E}">
        <p14:creationId xmlns:p14="http://schemas.microsoft.com/office/powerpoint/2010/main" val="3848957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Direcciones IP</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60573"/>
            <a:ext cx="8642350" cy="5183188"/>
          </a:xfrm>
        </p:spPr>
        <p:txBody>
          <a:bodyPr/>
          <a:lstStyle/>
          <a:p>
            <a:r>
              <a:rPr lang="es-ES"/>
              <a:t>Cada ordenador de una red debe tener una identificación única para enviar y recibir datos: una dirección IP</a:t>
            </a:r>
          </a:p>
          <a:p>
            <a:pPr marL="0" indent="0" algn="ctr">
              <a:buNone/>
            </a:pPr>
            <a:r>
              <a:rPr lang="es-ES" b="1" dirty="0">
                <a:solidFill>
                  <a:srgbClr val="0070C0"/>
                </a:solidFill>
              </a:rPr>
              <a:t>Direcciones IPv4</a:t>
            </a:r>
          </a:p>
          <a:p>
            <a:pPr marL="0" indent="0" algn="ctr">
              <a:buNone/>
            </a:pPr>
            <a:r>
              <a:rPr lang="es-ES" b="1" dirty="0">
                <a:solidFill>
                  <a:srgbClr val="FF0000"/>
                </a:solidFill>
              </a:rPr>
              <a:t>213.43.112.45</a:t>
            </a:r>
          </a:p>
          <a:p>
            <a:pPr marL="0" indent="0" algn="ctr">
              <a:buNone/>
            </a:pPr>
            <a:r>
              <a:rPr lang="es-ES" b="1" dirty="0">
                <a:solidFill>
                  <a:srgbClr val="0070C0"/>
                </a:solidFill>
              </a:rPr>
              <a:t>Direcciones IPv6</a:t>
            </a:r>
          </a:p>
          <a:p>
            <a:pPr marL="0" indent="0" algn="ctr">
              <a:buNone/>
            </a:pPr>
            <a:r>
              <a:rPr lang="es-ES" b="1" dirty="0">
                <a:solidFill>
                  <a:srgbClr val="FF0000"/>
                </a:solidFill>
              </a:rPr>
              <a:t>2600:1403:0002:029c:0000:0000:0000:2add</a:t>
            </a:r>
          </a:p>
          <a:p>
            <a:pPr marL="0" indent="0" algn="ctr">
              <a:buNone/>
            </a:pPr>
            <a:endParaRPr lang="es-ES" dirty="0"/>
          </a:p>
          <a:p>
            <a:r>
              <a:rPr lang="es-ES"/>
              <a:t>Las IPv4 se están agotando, por lo que las IPv6 son cada vez más comunes</a:t>
            </a:r>
          </a:p>
        </p:txBody>
      </p:sp>
    </p:spTree>
    <p:extLst>
      <p:ext uri="{BB962C8B-B14F-4D97-AF65-F5344CB8AC3E}">
        <p14:creationId xmlns:p14="http://schemas.microsoft.com/office/powerpoint/2010/main" val="36338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IPv4</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70148"/>
            <a:ext cx="8642350" cy="5183188"/>
          </a:xfrm>
        </p:spPr>
        <p:txBody>
          <a:bodyPr/>
          <a:lstStyle/>
          <a:p>
            <a:r>
              <a:rPr lang="es-ES"/>
              <a:t>Dirección de </a:t>
            </a:r>
            <a:r>
              <a:rPr lang="es-ES" b="1" dirty="0">
                <a:solidFill>
                  <a:srgbClr val="0070C0"/>
                </a:solidFill>
              </a:rPr>
              <a:t>32 bits</a:t>
            </a:r>
          </a:p>
          <a:p>
            <a:r>
              <a:rPr lang="es-ES"/>
              <a:t>Cuatro números separados por '.'</a:t>
            </a:r>
          </a:p>
          <a:p>
            <a:r>
              <a:rPr lang="es-ES"/>
              <a:t>Cada número puede ser de '0' a '255' - por ejemplo</a:t>
            </a:r>
          </a:p>
          <a:p>
            <a:pPr marL="0" indent="0" algn="ctr">
              <a:buNone/>
            </a:pPr>
            <a:r>
              <a:rPr lang="es-ES" b="1" dirty="0">
                <a:solidFill>
                  <a:srgbClr val="FF0000"/>
                </a:solidFill>
              </a:rPr>
              <a:t>213.43.112.45</a:t>
            </a:r>
          </a:p>
          <a:p>
            <a:r>
              <a:rPr lang="es-ES"/>
              <a:t>4.162.314.256 direcciones posibles - aproximadamente</a:t>
            </a:r>
          </a:p>
        </p:txBody>
      </p:sp>
      <p:pic>
        <p:nvPicPr>
          <p:cNvPr id="1026" name="Picture 2" descr="How to Find Your Public IP Address">
            <a:extLst>
              <a:ext uri="{FF2B5EF4-FFF2-40B4-BE49-F238E27FC236}">
                <a16:creationId xmlns:a16="http://schemas.microsoft.com/office/drawing/2014/main" id="{4E286537-1E2E-4F5D-8830-A2DE91D4A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4466157"/>
            <a:ext cx="3671962" cy="198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3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IPv4</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4" y="1270075"/>
            <a:ext cx="8642350" cy="5183188"/>
          </a:xfrm>
        </p:spPr>
        <p:txBody>
          <a:bodyPr/>
          <a:lstStyle/>
          <a:p>
            <a:r>
              <a:rPr lang="es-ES"/>
              <a:t>Direcciones privadas y públicas</a:t>
            </a:r>
          </a:p>
          <a:p>
            <a:pPr lvl="1"/>
            <a:r>
              <a:rPr lang="es-ES"/>
              <a:t>Direcciones IP públicas: se utilizan en todo Internet</a:t>
            </a:r>
          </a:p>
          <a:p>
            <a:pPr lvl="1"/>
            <a:r>
              <a:rPr lang="es-ES"/>
              <a:t>Direcciones IP privadas: se utilizan en redes privadas</a:t>
            </a:r>
          </a:p>
          <a:p>
            <a:pPr lvl="1"/>
            <a:r>
              <a:rPr lang="es-ES"/>
              <a:t>Hay ciertos intervalos de direcciones IP que son «privados»</a:t>
            </a:r>
          </a:p>
        </p:txBody>
      </p:sp>
      <p:pic>
        <p:nvPicPr>
          <p:cNvPr id="7" name="Picture 6">
            <a:extLst>
              <a:ext uri="{FF2B5EF4-FFF2-40B4-BE49-F238E27FC236}">
                <a16:creationId xmlns:a16="http://schemas.microsoft.com/office/drawing/2014/main" id="{BF30EB99-9E19-471C-8DBA-9821EAE9FDCE}"/>
              </a:ext>
            </a:extLst>
          </p:cNvPr>
          <p:cNvPicPr>
            <a:picLocks noChangeAspect="1"/>
          </p:cNvPicPr>
          <p:nvPr/>
        </p:nvPicPr>
        <p:blipFill>
          <a:blip r:embed="rId3"/>
          <a:stretch>
            <a:fillRect/>
          </a:stretch>
        </p:blipFill>
        <p:spPr>
          <a:xfrm>
            <a:off x="1286371" y="3861669"/>
            <a:ext cx="6571257" cy="1992575"/>
          </a:xfrm>
          <a:prstGeom prst="rect">
            <a:avLst/>
          </a:prstGeom>
          <a:ln>
            <a:solidFill>
              <a:srgbClr val="0070C0"/>
            </a:solidFill>
          </a:ln>
        </p:spPr>
      </p:pic>
    </p:spTree>
    <p:extLst>
      <p:ext uri="{BB962C8B-B14F-4D97-AF65-F5344CB8AC3E}">
        <p14:creationId xmlns:p14="http://schemas.microsoft.com/office/powerpoint/2010/main" val="6151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Partes y funciones de un ordenador</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Conceptos básicos sobre ordenadores e Internet</a:t>
            </a:r>
          </a:p>
        </p:txBody>
      </p:sp>
      <p:sp>
        <p:nvSpPr>
          <p:cNvPr id="9" name="TextBox 7">
            <a:extLst>
              <a:ext uri="{FF2B5EF4-FFF2-40B4-BE49-F238E27FC236}">
                <a16:creationId xmlns:a16="http://schemas.microsoft.com/office/drawing/2014/main" id="{7B9BC96D-6AC8-4249-9F3D-D92372DB1900}"/>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1</a:t>
            </a:r>
            <a:endParaRPr lang="es-ES" sz="2000" dirty="0">
              <a:solidFill>
                <a:schemeClr val="bg1"/>
              </a:solidFill>
              <a:latin typeface="Verdana" charset="0"/>
              <a:cs typeface="Verdana" charset="0"/>
            </a:endParaRPr>
          </a:p>
        </p:txBody>
      </p:sp>
      <p:sp>
        <p:nvSpPr>
          <p:cNvPr id="12" name="Slide Number Placeholder 4">
            <a:extLst>
              <a:ext uri="{FF2B5EF4-FFF2-40B4-BE49-F238E27FC236}">
                <a16:creationId xmlns:a16="http://schemas.microsoft.com/office/drawing/2014/main" id="{4120CC53-4CBC-4E13-B00B-B6842626CCD1}"/>
              </a:ext>
            </a:extLst>
          </p:cNvPr>
          <p:cNvSpPr txBox="1">
            <a:spLocks/>
          </p:cNvSpPr>
          <p:nvPr/>
        </p:nvSpPr>
        <p:spPr>
          <a:xfrm>
            <a:off x="7086600" y="6588125"/>
            <a:ext cx="2057400" cy="28581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9C04F3A-82BD-4011-AADB-1F79FD7DF4BC}" type="slidenum">
              <a:rPr lang="en-GB" sz="900" b="1" smtClean="0">
                <a:solidFill>
                  <a:schemeClr val="bg1"/>
                </a:solidFill>
                <a:latin typeface="Verdana" panose="020B0604030504040204" pitchFamily="34" charset="0"/>
                <a:ea typeface="Verdana" panose="020B0604030504040204" pitchFamily="34" charset="0"/>
              </a:rPr>
              <a:pPr algn="r"/>
              <a:t>5</a:t>
            </a:fld>
            <a:endParaRPr lang="es-ES" sz="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048175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IPv6</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70000"/>
            <a:ext cx="8642350" cy="5183188"/>
          </a:xfrm>
        </p:spPr>
        <p:txBody>
          <a:bodyPr/>
          <a:lstStyle/>
          <a:p>
            <a:r>
              <a:rPr lang="es-ES"/>
              <a:t>Dirección de </a:t>
            </a:r>
            <a:r>
              <a:rPr lang="es-ES" b="1" dirty="0">
                <a:solidFill>
                  <a:srgbClr val="0070C0"/>
                </a:solidFill>
              </a:rPr>
              <a:t>128 bits</a:t>
            </a:r>
            <a:r>
              <a:rPr lang="es-ES"/>
              <a:t> – 8 valores separados por dos puntos</a:t>
            </a:r>
          </a:p>
          <a:p>
            <a:r>
              <a:rPr lang="es-ES"/>
              <a:t>Valores escritos en hexadecimal</a:t>
            </a:r>
          </a:p>
          <a:p>
            <a:r>
              <a:rPr lang="es-ES"/>
              <a:t>Cada grupo puede ir de "0000" a "FFFF", por ejemplo.</a:t>
            </a:r>
          </a:p>
          <a:p>
            <a:pPr marL="0" indent="0" algn="ctr">
              <a:buNone/>
            </a:pPr>
            <a:r>
              <a:rPr lang="es-ES" b="1" dirty="0">
                <a:solidFill>
                  <a:srgbClr val="FF0000"/>
                </a:solidFill>
              </a:rPr>
              <a:t>2600:1403:0002:029c:0000:0000:0000:2add</a:t>
            </a:r>
            <a:endParaRPr lang="es-ES" dirty="0"/>
          </a:p>
          <a:p>
            <a:r>
              <a:rPr lang="es-ES"/>
              <a:t>Se puede acortar</a:t>
            </a:r>
          </a:p>
          <a:p>
            <a:pPr marL="0" indent="0" algn="ctr">
              <a:buNone/>
            </a:pPr>
            <a:r>
              <a:rPr lang="es-ES" b="1" dirty="0">
                <a:solidFill>
                  <a:srgbClr val="FF0000"/>
                </a:solidFill>
              </a:rPr>
              <a:t>2600:1403:2:29c:0:0:0:2add</a:t>
            </a:r>
          </a:p>
          <a:p>
            <a:pPr marL="0" indent="0" algn="ctr">
              <a:buNone/>
            </a:pPr>
            <a:r>
              <a:rPr lang="es-ES" b="1" dirty="0">
                <a:solidFill>
                  <a:srgbClr val="FF0000"/>
                </a:solidFill>
              </a:rPr>
              <a:t>2600:1403:2:29c::2add</a:t>
            </a:r>
          </a:p>
          <a:p>
            <a:pPr marL="0" indent="0" algn="ctr">
              <a:buNone/>
            </a:pPr>
            <a:endParaRPr lang="es-ES" b="1" dirty="0">
              <a:solidFill>
                <a:srgbClr val="FF0000"/>
              </a:solidFill>
            </a:endParaRPr>
          </a:p>
          <a:p>
            <a:r>
              <a:rPr lang="es-ES" sz="2400" dirty="0"/>
              <a:t>340.282.366.920.938.000.000.000.000.000.000.000.000 posibles</a:t>
            </a:r>
          </a:p>
          <a:p>
            <a:endParaRPr lang="es-ES" b="1" dirty="0"/>
          </a:p>
        </p:txBody>
      </p:sp>
    </p:spTree>
    <p:extLst>
      <p:ext uri="{BB962C8B-B14F-4D97-AF65-F5344CB8AC3E}">
        <p14:creationId xmlns:p14="http://schemas.microsoft.com/office/powerpoint/2010/main" val="10441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IPv6</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51146"/>
            <a:ext cx="8642350" cy="5183188"/>
          </a:xfrm>
        </p:spPr>
        <p:txBody>
          <a:bodyPr/>
          <a:lstStyle/>
          <a:p>
            <a:r>
              <a:rPr lang="es-ES"/>
              <a:t>Direcciones privadas y públicas</a:t>
            </a:r>
          </a:p>
          <a:p>
            <a:pPr lvl="1"/>
            <a:r>
              <a:rPr lang="es-ES"/>
              <a:t>Al igual que con IPv4 - el mismo principio</a:t>
            </a:r>
          </a:p>
          <a:p>
            <a:pPr lvl="1"/>
            <a:r>
              <a:rPr lang="es-ES"/>
              <a:t>fc00:: (local única)</a:t>
            </a:r>
          </a:p>
          <a:p>
            <a:pPr lvl="1"/>
            <a:r>
              <a:rPr lang="es-ES"/>
              <a:t>fdxx:: (local de sitio)</a:t>
            </a:r>
          </a:p>
          <a:p>
            <a:pPr lvl="1"/>
            <a:r>
              <a:rPr lang="es-ES"/>
              <a:t>fe00:: (local de vínculo)</a:t>
            </a:r>
          </a:p>
          <a:p>
            <a:pPr lvl="1"/>
            <a:r>
              <a:rPr lang="es-ES"/>
              <a:t>Se utilizan en redes internas</a:t>
            </a:r>
          </a:p>
          <a:p>
            <a:pPr lvl="1"/>
            <a:endParaRPr lang="es-ES" dirty="0"/>
          </a:p>
          <a:p>
            <a:endParaRPr lang="es-ES" b="1" dirty="0"/>
          </a:p>
        </p:txBody>
      </p:sp>
      <p:pic>
        <p:nvPicPr>
          <p:cNvPr id="2050" name="Picture 2" descr="What is an IPv6 address? - Myipservices.com">
            <a:extLst>
              <a:ext uri="{FF2B5EF4-FFF2-40B4-BE49-F238E27FC236}">
                <a16:creationId xmlns:a16="http://schemas.microsoft.com/office/drawing/2014/main" id="{C9168EA3-1A64-48A8-963D-E57424D1C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103" y="4581129"/>
            <a:ext cx="3180947" cy="193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95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Su dirección IP (interna)</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67768"/>
            <a:ext cx="8642350" cy="1654175"/>
          </a:xfrm>
        </p:spPr>
        <p:txBody>
          <a:bodyPr/>
          <a:lstStyle/>
          <a:p>
            <a:r>
              <a:rPr lang="es-ES"/>
              <a:t>Símbolo del sistema &gt; ipconfig /all</a:t>
            </a:r>
            <a:endParaRPr lang="es-ES" b="1" dirty="0"/>
          </a:p>
        </p:txBody>
      </p:sp>
      <p:pic>
        <p:nvPicPr>
          <p:cNvPr id="3" name="Picture 2">
            <a:extLst>
              <a:ext uri="{FF2B5EF4-FFF2-40B4-BE49-F238E27FC236}">
                <a16:creationId xmlns:a16="http://schemas.microsoft.com/office/drawing/2014/main" id="{0EA8CA3E-FBAC-46FE-831B-7D5D3D72F9DF}"/>
              </a:ext>
            </a:extLst>
          </p:cNvPr>
          <p:cNvPicPr>
            <a:picLocks noChangeAspect="1"/>
          </p:cNvPicPr>
          <p:nvPr/>
        </p:nvPicPr>
        <p:blipFill>
          <a:blip r:embed="rId3"/>
          <a:stretch>
            <a:fillRect/>
          </a:stretch>
        </p:blipFill>
        <p:spPr>
          <a:xfrm>
            <a:off x="107504" y="1836795"/>
            <a:ext cx="8892480" cy="4473517"/>
          </a:xfrm>
          <a:prstGeom prst="rect">
            <a:avLst/>
          </a:prstGeom>
        </p:spPr>
      </p:pic>
      <p:sp>
        <p:nvSpPr>
          <p:cNvPr id="4" name="Rectangle 3">
            <a:extLst>
              <a:ext uri="{FF2B5EF4-FFF2-40B4-BE49-F238E27FC236}">
                <a16:creationId xmlns:a16="http://schemas.microsoft.com/office/drawing/2014/main" id="{CDA97717-835D-4AF8-9241-2596FC92DECE}"/>
              </a:ext>
            </a:extLst>
          </p:cNvPr>
          <p:cNvSpPr/>
          <p:nvPr/>
        </p:nvSpPr>
        <p:spPr>
          <a:xfrm>
            <a:off x="4211960" y="3501008"/>
            <a:ext cx="4536504" cy="57606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212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DNS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317134"/>
            <a:ext cx="8642350" cy="5183188"/>
          </a:xfrm>
        </p:spPr>
        <p:txBody>
          <a:bodyPr/>
          <a:lstStyle/>
          <a:p>
            <a:r>
              <a:rPr lang="es-ES" b="1" dirty="0">
                <a:solidFill>
                  <a:srgbClr val="0070C0"/>
                </a:solidFill>
              </a:rPr>
              <a:t>DNS</a:t>
            </a:r>
            <a:r>
              <a:rPr lang="es-ES"/>
              <a:t> – Sistema de nombres de dominio</a:t>
            </a:r>
          </a:p>
          <a:p>
            <a:r>
              <a:rPr lang="es-ES"/>
              <a:t>En cualquier lugar de Internet hay una dirección IP</a:t>
            </a:r>
          </a:p>
          <a:p>
            <a:pPr marL="0" indent="0" algn="ctr">
              <a:buNone/>
            </a:pPr>
            <a:r>
              <a:rPr lang="es-ES" b="1" dirty="0">
                <a:solidFill>
                  <a:srgbClr val="FF0000"/>
                </a:solidFill>
              </a:rPr>
              <a:t>123.123.123.123 </a:t>
            </a:r>
            <a:r>
              <a:rPr lang="es-ES"/>
              <a:t>(un ejemplo)</a:t>
            </a:r>
          </a:p>
          <a:p>
            <a:r>
              <a:rPr lang="es-ES"/>
              <a:t>Pero lo que queremos es acceder a </a:t>
            </a:r>
            <a:r>
              <a:rPr lang="es-ES" dirty="0">
                <a:hlinkClick r:id="rId3"/>
              </a:rPr>
              <a:t>www.coe.int</a:t>
            </a:r>
            <a:r>
              <a:rPr lang="es-ES"/>
              <a:t> que es una </a:t>
            </a:r>
            <a:r>
              <a:rPr lang="es-ES" b="1" dirty="0">
                <a:solidFill>
                  <a:srgbClr val="0070C0"/>
                </a:solidFill>
              </a:rPr>
              <a:t>URL</a:t>
            </a:r>
            <a:r>
              <a:rPr lang="es-ES"/>
              <a:t> – Localizador uniforme de recursos</a:t>
            </a:r>
          </a:p>
          <a:p>
            <a:r>
              <a:rPr lang="es-ES"/>
              <a:t>Algo tiene que convertir </a:t>
            </a:r>
            <a:r>
              <a:rPr lang="es-ES" dirty="0">
                <a:hlinkClick r:id="rId3"/>
              </a:rPr>
              <a:t>www.coe.int</a:t>
            </a:r>
            <a:r>
              <a:rPr lang="es-ES"/>
              <a:t> en 123.123.123.123</a:t>
            </a:r>
          </a:p>
          <a:p>
            <a:r>
              <a:rPr lang="es-ES"/>
              <a:t>Esto lo hace el DNS, que es una guía telefónica de Internet que resuelve la consulta</a:t>
            </a:r>
          </a:p>
        </p:txBody>
      </p:sp>
    </p:spTree>
    <p:extLst>
      <p:ext uri="{BB962C8B-B14F-4D97-AF65-F5344CB8AC3E}">
        <p14:creationId xmlns:p14="http://schemas.microsoft.com/office/powerpoint/2010/main" val="121350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route-53-routes-traffic">
            <a:extLst>
              <a:ext uri="{FF2B5EF4-FFF2-40B4-BE49-F238E27FC236}">
                <a16:creationId xmlns:a16="http://schemas.microsoft.com/office/drawing/2014/main" id="{395D0A2C-3D16-45A4-9A42-E25BE89F9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793032"/>
            <a:ext cx="4824536" cy="36888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DNS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45098" y="1269206"/>
            <a:ext cx="7273925" cy="4319588"/>
          </a:xfrm>
        </p:spPr>
        <p:txBody>
          <a:bodyPr/>
          <a:lstStyle/>
          <a:p>
            <a:r>
              <a:rPr lang="es-ES"/>
              <a:t>El </a:t>
            </a:r>
            <a:r>
              <a:rPr lang="es-ES" b="1" dirty="0">
                <a:solidFill>
                  <a:srgbClr val="0070C0"/>
                </a:solidFill>
              </a:rPr>
              <a:t>DNS</a:t>
            </a:r>
            <a:r>
              <a:rPr lang="es-ES"/>
              <a:t> es un sistema de múltiples servidores, replicados y repartidos por todo el mundo</a:t>
            </a:r>
          </a:p>
          <a:p>
            <a:r>
              <a:rPr lang="es-ES"/>
              <a:t>124.000 millones de consultas diarias</a:t>
            </a:r>
          </a:p>
          <a:p>
            <a:r>
              <a:rPr lang="es-ES"/>
              <a:t>Se actualiza constantemente</a:t>
            </a:r>
          </a:p>
        </p:txBody>
      </p:sp>
      <p:sp>
        <p:nvSpPr>
          <p:cNvPr id="3" name="Rectangle 2">
            <a:extLst>
              <a:ext uri="{FF2B5EF4-FFF2-40B4-BE49-F238E27FC236}">
                <a16:creationId xmlns:a16="http://schemas.microsoft.com/office/drawing/2014/main" id="{7187B9CF-82F1-40D4-8F20-4DB9E10E51EA}"/>
              </a:ext>
            </a:extLst>
          </p:cNvPr>
          <p:cNvSpPr/>
          <p:nvPr/>
        </p:nvSpPr>
        <p:spPr>
          <a:xfrm>
            <a:off x="35496" y="6310312"/>
            <a:ext cx="4572000" cy="276999"/>
          </a:xfrm>
          <a:prstGeom prst="rect">
            <a:avLst/>
          </a:prstGeom>
        </p:spPr>
        <p:txBody>
          <a:bodyPr>
            <a:spAutoFit/>
          </a:bodyPr>
          <a:lstStyle/>
          <a:p>
            <a:r>
              <a:rPr lang="es-ES" sz="1200" dirty="0">
                <a:hlinkClick r:id="rId4"/>
              </a:rPr>
              <a:t>https://aws.amazon.com/es/route53/what-is-dns/</a:t>
            </a:r>
            <a:endParaRPr lang="es-ES" sz="1200" dirty="0"/>
          </a:p>
        </p:txBody>
      </p:sp>
    </p:spTree>
    <p:extLst>
      <p:ext uri="{BB962C8B-B14F-4D97-AF65-F5344CB8AC3E}">
        <p14:creationId xmlns:p14="http://schemas.microsoft.com/office/powerpoint/2010/main" val="367807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022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Conectarse a Internet</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Conceptos básicos sobre ordenadores e Internet</a:t>
            </a:r>
          </a:p>
        </p:txBody>
      </p:sp>
      <p:sp>
        <p:nvSpPr>
          <p:cNvPr id="6" name="TextBox 7">
            <a:extLst>
              <a:ext uri="{FF2B5EF4-FFF2-40B4-BE49-F238E27FC236}">
                <a16:creationId xmlns:a16="http://schemas.microsoft.com/office/drawing/2014/main"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3</a:t>
            </a:r>
            <a:endParaRPr lang="es-ES" sz="2000" dirty="0">
              <a:solidFill>
                <a:schemeClr val="bg1"/>
              </a:solidFill>
              <a:latin typeface="Verdana" charset="0"/>
              <a:cs typeface="Verdana" charset="0"/>
            </a:endParaRPr>
          </a:p>
        </p:txBody>
      </p:sp>
    </p:spTree>
    <p:extLst>
      <p:ext uri="{BB962C8B-B14F-4D97-AF65-F5344CB8AC3E}">
        <p14:creationId xmlns:p14="http://schemas.microsoft.com/office/powerpoint/2010/main" val="1084515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Conectarse a Internet</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307317"/>
            <a:ext cx="8642350" cy="5183188"/>
          </a:xfrm>
        </p:spPr>
        <p:txBody>
          <a:bodyPr/>
          <a:lstStyle/>
          <a:p>
            <a:pPr algn="just"/>
            <a:r>
              <a:rPr lang="es-ES"/>
              <a:t>La mayoría de la gente se conecta a través de un </a:t>
            </a:r>
            <a:r>
              <a:rPr lang="es-ES" b="1" dirty="0">
                <a:solidFill>
                  <a:srgbClr val="0070C0"/>
                </a:solidFill>
              </a:rPr>
              <a:t>ISP (o CSP)</a:t>
            </a:r>
            <a:endParaRPr lang="es-ES" sz="3200" dirty="0"/>
          </a:p>
          <a:p>
            <a:pPr lvl="1" algn="just"/>
            <a:r>
              <a:rPr lang="es-ES"/>
              <a:t>Organización comercial que alquila el acceso a Internet - más de 14.000 en todo el mundo</a:t>
            </a:r>
          </a:p>
          <a:p>
            <a:pPr algn="just"/>
            <a:r>
              <a:rPr lang="es-ES"/>
              <a:t>Métodos de conexión comunes</a:t>
            </a:r>
          </a:p>
          <a:p>
            <a:pPr lvl="1" algn="just"/>
            <a:r>
              <a:rPr lang="es-ES"/>
              <a:t>Marcación, banda ancha, fibra, RDSI, cable, punto de acceso inalámbrico, satélite</a:t>
            </a:r>
          </a:p>
        </p:txBody>
      </p:sp>
      <p:pic>
        <p:nvPicPr>
          <p:cNvPr id="7" name="Picture 6" descr="600x740">
            <a:extLst>
              <a:ext uri="{FF2B5EF4-FFF2-40B4-BE49-F238E27FC236}">
                <a16:creationId xmlns:a16="http://schemas.microsoft.com/office/drawing/2014/main" id="{5183BB99-1A21-4D46-9EE6-589D90A7425E}"/>
              </a:ext>
            </a:extLst>
          </p:cNvPr>
          <p:cNvPicPr>
            <a:picLocks noChangeAspect="1" noChangeArrowheads="1"/>
          </p:cNvPicPr>
          <p:nvPr/>
        </p:nvPicPr>
        <p:blipFill>
          <a:blip r:embed="rId3" cstate="print"/>
          <a:srcRect/>
          <a:stretch>
            <a:fillRect/>
          </a:stretch>
        </p:blipFill>
        <p:spPr bwMode="auto">
          <a:xfrm>
            <a:off x="2622672" y="4509120"/>
            <a:ext cx="1589288" cy="1959931"/>
          </a:xfrm>
          <a:prstGeom prst="rect">
            <a:avLst/>
          </a:prstGeom>
          <a:noFill/>
          <a:ln w="9525">
            <a:noFill/>
            <a:miter lim="800000"/>
            <a:headEnd/>
            <a:tailEnd/>
          </a:ln>
        </p:spPr>
      </p:pic>
      <p:pic>
        <p:nvPicPr>
          <p:cNvPr id="8" name="Picture 8" descr="wirelessuser">
            <a:extLst>
              <a:ext uri="{FF2B5EF4-FFF2-40B4-BE49-F238E27FC236}">
                <a16:creationId xmlns:a16="http://schemas.microsoft.com/office/drawing/2014/main" id="{B2DE0225-CC13-4400-AE36-EE9D147BC7A4}"/>
              </a:ext>
            </a:extLst>
          </p:cNvPr>
          <p:cNvPicPr>
            <a:picLocks noChangeAspect="1" noChangeArrowheads="1"/>
          </p:cNvPicPr>
          <p:nvPr/>
        </p:nvPicPr>
        <p:blipFill>
          <a:blip r:embed="rId4" cstate="print"/>
          <a:srcRect/>
          <a:stretch>
            <a:fillRect/>
          </a:stretch>
        </p:blipFill>
        <p:spPr bwMode="auto">
          <a:xfrm>
            <a:off x="4932042" y="4509120"/>
            <a:ext cx="1872207" cy="1883764"/>
          </a:xfrm>
          <a:prstGeom prst="rect">
            <a:avLst/>
          </a:prstGeom>
          <a:noFill/>
          <a:ln w="9525">
            <a:noFill/>
            <a:miter lim="800000"/>
            <a:headEnd/>
            <a:tailEnd/>
          </a:ln>
        </p:spPr>
      </p:pic>
    </p:spTree>
    <p:extLst>
      <p:ext uri="{BB962C8B-B14F-4D97-AF65-F5344CB8AC3E}">
        <p14:creationId xmlns:p14="http://schemas.microsoft.com/office/powerpoint/2010/main" val="204147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9"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Conectarse a Internet</a:t>
            </a:r>
            <a:endParaRPr lang="es-ES" sz="2000" dirty="0">
              <a:solidFill>
                <a:schemeClr val="bg1"/>
              </a:solidFill>
              <a:latin typeface="Verdana" charset="0"/>
              <a:cs typeface="Verdana" charset="0"/>
            </a:endParaRPr>
          </a:p>
        </p:txBody>
      </p:sp>
      <p:sp>
        <p:nvSpPr>
          <p:cNvPr id="13" name="Rectangle 12">
            <a:extLst>
              <a:ext uri="{FF2B5EF4-FFF2-40B4-BE49-F238E27FC236}">
                <a16:creationId xmlns:a16="http://schemas.microsoft.com/office/drawing/2014/main" id="{25E2E7B1-C62E-40A4-B964-16193DCFFEEF}"/>
              </a:ext>
            </a:extLst>
          </p:cNvPr>
          <p:cNvSpPr/>
          <p:nvPr/>
        </p:nvSpPr>
        <p:spPr bwMode="auto">
          <a:xfrm>
            <a:off x="4516440" y="1181100"/>
            <a:ext cx="109802" cy="531113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pic>
        <p:nvPicPr>
          <p:cNvPr id="14" name="Picture 2" descr="http://cdn.shopclues.net/images/detailed/16529/7658399271429940380_1430199810.jpg">
            <a:extLst>
              <a:ext uri="{FF2B5EF4-FFF2-40B4-BE49-F238E27FC236}">
                <a16:creationId xmlns:a16="http://schemas.microsoft.com/office/drawing/2014/main" id="{F470FA80-4079-48BC-B8A0-20F911D3A5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379" y="1191038"/>
            <a:ext cx="1798212" cy="1227656"/>
          </a:xfrm>
          <a:prstGeom prst="rect">
            <a:avLst/>
          </a:prstGeom>
          <a:noFill/>
          <a:ln>
            <a:solidFill>
              <a:schemeClr val="accent1"/>
            </a:solid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pic>
        <p:nvPicPr>
          <p:cNvPr id="15" name="Picture 8" descr="http://grbstech.com/wp-content/uploads/2015/11/MacbookPro.jpg">
            <a:extLst>
              <a:ext uri="{FF2B5EF4-FFF2-40B4-BE49-F238E27FC236}">
                <a16:creationId xmlns:a16="http://schemas.microsoft.com/office/drawing/2014/main" id="{9BF10194-C094-4E37-A836-3787125B1F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374" y="2487047"/>
            <a:ext cx="1796394" cy="827512"/>
          </a:xfrm>
          <a:prstGeom prst="rect">
            <a:avLst/>
          </a:prstGeom>
          <a:noFill/>
          <a:ln>
            <a:solidFill>
              <a:schemeClr val="accent1"/>
            </a:solid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pic>
        <p:nvPicPr>
          <p:cNvPr id="16" name="Picture 15">
            <a:extLst>
              <a:ext uri="{FF2B5EF4-FFF2-40B4-BE49-F238E27FC236}">
                <a16:creationId xmlns:a16="http://schemas.microsoft.com/office/drawing/2014/main" id="{2EFFA30F-8CB7-47CD-931E-5E50F32D0364}"/>
              </a:ext>
            </a:extLst>
          </p:cNvPr>
          <p:cNvPicPr>
            <a:picLocks noChangeAspect="1"/>
          </p:cNvPicPr>
          <p:nvPr/>
        </p:nvPicPr>
        <p:blipFill>
          <a:blip r:embed="rId5"/>
          <a:stretch>
            <a:fillRect/>
          </a:stretch>
        </p:blipFill>
        <p:spPr>
          <a:xfrm>
            <a:off x="179605" y="3381183"/>
            <a:ext cx="1796395" cy="878272"/>
          </a:xfrm>
          <a:prstGeom prst="rect">
            <a:avLst/>
          </a:prstGeom>
          <a:ln>
            <a:solidFill>
              <a:schemeClr val="accent1"/>
            </a:solidFill>
          </a:ln>
        </p:spPr>
      </p:pic>
      <p:pic>
        <p:nvPicPr>
          <p:cNvPr id="17" name="Picture 16">
            <a:extLst>
              <a:ext uri="{FF2B5EF4-FFF2-40B4-BE49-F238E27FC236}">
                <a16:creationId xmlns:a16="http://schemas.microsoft.com/office/drawing/2014/main" id="{B9E41542-0F8C-413C-A686-266645826797}"/>
              </a:ext>
            </a:extLst>
          </p:cNvPr>
          <p:cNvPicPr>
            <a:picLocks noChangeAspect="1"/>
          </p:cNvPicPr>
          <p:nvPr/>
        </p:nvPicPr>
        <p:blipFill>
          <a:blip r:embed="rId6"/>
          <a:stretch>
            <a:fillRect/>
          </a:stretch>
        </p:blipFill>
        <p:spPr>
          <a:xfrm>
            <a:off x="680205" y="4395460"/>
            <a:ext cx="795193" cy="1028329"/>
          </a:xfrm>
          <a:prstGeom prst="rect">
            <a:avLst/>
          </a:prstGeom>
          <a:ln>
            <a:solidFill>
              <a:schemeClr val="accent1"/>
            </a:solidFill>
          </a:ln>
        </p:spPr>
      </p:pic>
      <p:pic>
        <p:nvPicPr>
          <p:cNvPr id="18" name="Picture 12" descr="http://www.bandwidthplace.com/wp/wp-content/uploads/2014/11/wifi_router.png">
            <a:extLst>
              <a:ext uri="{FF2B5EF4-FFF2-40B4-BE49-F238E27FC236}">
                <a16:creationId xmlns:a16="http://schemas.microsoft.com/office/drawing/2014/main" id="{E8765908-88F7-4CA7-9910-662D9B18A9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3883" y="3040909"/>
            <a:ext cx="2345114" cy="1371353"/>
          </a:xfrm>
          <a:prstGeom prst="rect">
            <a:avLst/>
          </a:prstGeom>
          <a:noFill/>
          <a:ln>
            <a:solidFill>
              <a:schemeClr val="accent1"/>
            </a:solid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cxnSp>
        <p:nvCxnSpPr>
          <p:cNvPr id="19" name="Straight Connector 18">
            <a:extLst>
              <a:ext uri="{FF2B5EF4-FFF2-40B4-BE49-F238E27FC236}">
                <a16:creationId xmlns:a16="http://schemas.microsoft.com/office/drawing/2014/main" id="{23FE5D36-49B2-44DF-8DC6-860FD6E395BE}"/>
              </a:ext>
            </a:extLst>
          </p:cNvPr>
          <p:cNvCxnSpPr>
            <a:cxnSpLocks/>
            <a:stCxn id="14" idx="3"/>
            <a:endCxn id="18" idx="1"/>
          </p:cNvCxnSpPr>
          <p:nvPr/>
        </p:nvCxnSpPr>
        <p:spPr>
          <a:xfrm>
            <a:off x="2003591" y="1804866"/>
            <a:ext cx="1340292" cy="1921720"/>
          </a:xfrm>
          <a:prstGeom prst="line">
            <a:avLst/>
          </a:prstGeom>
          <a:ln w="508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174EC2B-9F56-4D8A-BC96-BBB22DC647D9}"/>
              </a:ext>
            </a:extLst>
          </p:cNvPr>
          <p:cNvCxnSpPr>
            <a:cxnSpLocks/>
            <a:stCxn id="17" idx="3"/>
            <a:endCxn id="18" idx="1"/>
          </p:cNvCxnSpPr>
          <p:nvPr/>
        </p:nvCxnSpPr>
        <p:spPr>
          <a:xfrm flipV="1">
            <a:off x="1475398" y="3726586"/>
            <a:ext cx="1868485" cy="1183039"/>
          </a:xfrm>
          <a:prstGeom prst="line">
            <a:avLst/>
          </a:prstGeom>
          <a:ln w="50800">
            <a:solidFill>
              <a:srgbClr val="FF0000"/>
            </a:solidFill>
            <a:prstDash val="sysDot"/>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5DBA5E7-1897-40E2-AAC1-93F91F2E2148}"/>
              </a:ext>
            </a:extLst>
          </p:cNvPr>
          <p:cNvCxnSpPr>
            <a:cxnSpLocks/>
            <a:stCxn id="16" idx="3"/>
            <a:endCxn id="18" idx="1"/>
          </p:cNvCxnSpPr>
          <p:nvPr/>
        </p:nvCxnSpPr>
        <p:spPr>
          <a:xfrm flipV="1">
            <a:off x="1976000" y="3726586"/>
            <a:ext cx="1367883" cy="93733"/>
          </a:xfrm>
          <a:prstGeom prst="line">
            <a:avLst/>
          </a:prstGeom>
          <a:ln w="50800">
            <a:solidFill>
              <a:srgbClr val="FF0000"/>
            </a:solidFill>
            <a:prstDash val="sysDot"/>
            <a:headEnd type="stealth"/>
            <a:tailEnd type="stealth"/>
          </a:ln>
        </p:spPr>
        <p:style>
          <a:lnRef idx="2">
            <a:schemeClr val="accent1"/>
          </a:lnRef>
          <a:fillRef idx="0">
            <a:schemeClr val="accent1"/>
          </a:fillRef>
          <a:effectRef idx="1">
            <a:schemeClr val="accent1"/>
          </a:effectRef>
          <a:fontRef idx="minor">
            <a:schemeClr val="tx1"/>
          </a:fontRef>
        </p:style>
      </p:cxnSp>
      <p:pic>
        <p:nvPicPr>
          <p:cNvPr id="23" name="Picture 14" descr="http://www.balamand.edu.lb/Offices/AdministrativeOffices/InformationTechnology/Services/PublishingImages/wifi.jpg">
            <a:extLst>
              <a:ext uri="{FF2B5EF4-FFF2-40B4-BE49-F238E27FC236}">
                <a16:creationId xmlns:a16="http://schemas.microsoft.com/office/drawing/2014/main" id="{AF422A95-3A43-4FE1-A9E8-6AD532C997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4850" y="2737918"/>
            <a:ext cx="753144" cy="451886"/>
          </a:xfrm>
          <a:prstGeom prst="rect">
            <a:avLst/>
          </a:prstGeom>
          <a:noFill/>
          <a:ln>
            <a:solidFill>
              <a:schemeClr val="accent1"/>
            </a:solid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sp>
        <p:nvSpPr>
          <p:cNvPr id="24" name="Oval 23">
            <a:extLst>
              <a:ext uri="{FF2B5EF4-FFF2-40B4-BE49-F238E27FC236}">
                <a16:creationId xmlns:a16="http://schemas.microsoft.com/office/drawing/2014/main" id="{10B20EB1-16BE-46E3-A0DF-3D5C3C29C603}"/>
              </a:ext>
            </a:extLst>
          </p:cNvPr>
          <p:cNvSpPr/>
          <p:nvPr/>
        </p:nvSpPr>
        <p:spPr>
          <a:xfrm>
            <a:off x="6485176" y="2488141"/>
            <a:ext cx="1323474" cy="126331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a:t>ISP</a:t>
            </a:r>
          </a:p>
        </p:txBody>
      </p:sp>
      <p:cxnSp>
        <p:nvCxnSpPr>
          <p:cNvPr id="25" name="Straight Connector 24">
            <a:extLst>
              <a:ext uri="{FF2B5EF4-FFF2-40B4-BE49-F238E27FC236}">
                <a16:creationId xmlns:a16="http://schemas.microsoft.com/office/drawing/2014/main" id="{B3EA76C4-61C2-4FA6-86F6-A188FBD1BAC0}"/>
              </a:ext>
            </a:extLst>
          </p:cNvPr>
          <p:cNvCxnSpPr>
            <a:cxnSpLocks/>
            <a:stCxn id="18" idx="3"/>
            <a:endCxn id="24" idx="2"/>
          </p:cNvCxnSpPr>
          <p:nvPr/>
        </p:nvCxnSpPr>
        <p:spPr>
          <a:xfrm flipV="1">
            <a:off x="5688997" y="3119799"/>
            <a:ext cx="796179" cy="606787"/>
          </a:xfrm>
          <a:prstGeom prst="line">
            <a:avLst/>
          </a:prstGeom>
          <a:ln w="508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A6026725-F2B7-4372-BAEC-EFFB6632F319}"/>
              </a:ext>
            </a:extLst>
          </p:cNvPr>
          <p:cNvPicPr>
            <a:picLocks noChangeAspect="1"/>
          </p:cNvPicPr>
          <p:nvPr/>
        </p:nvPicPr>
        <p:blipFill>
          <a:blip r:embed="rId9"/>
          <a:stretch>
            <a:fillRect/>
          </a:stretch>
        </p:blipFill>
        <p:spPr>
          <a:xfrm>
            <a:off x="6720612" y="4192759"/>
            <a:ext cx="2302727" cy="1078307"/>
          </a:xfrm>
          <a:prstGeom prst="rect">
            <a:avLst/>
          </a:prstGeom>
        </p:spPr>
      </p:pic>
      <p:cxnSp>
        <p:nvCxnSpPr>
          <p:cNvPr id="27" name="Straight Connector 26">
            <a:extLst>
              <a:ext uri="{FF2B5EF4-FFF2-40B4-BE49-F238E27FC236}">
                <a16:creationId xmlns:a16="http://schemas.microsoft.com/office/drawing/2014/main" id="{F57ECA08-8C91-415F-9F7D-B381DF909473}"/>
              </a:ext>
            </a:extLst>
          </p:cNvPr>
          <p:cNvCxnSpPr>
            <a:cxnSpLocks/>
            <a:stCxn id="24" idx="5"/>
            <a:endCxn id="26" idx="0"/>
          </p:cNvCxnSpPr>
          <p:nvPr/>
        </p:nvCxnSpPr>
        <p:spPr>
          <a:xfrm>
            <a:off x="7614832" y="3566449"/>
            <a:ext cx="257144" cy="626310"/>
          </a:xfrm>
          <a:prstGeom prst="line">
            <a:avLst/>
          </a:prstGeom>
          <a:ln w="508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5C791353-A67A-4B39-9C6E-093096358492}"/>
              </a:ext>
            </a:extLst>
          </p:cNvPr>
          <p:cNvSpPr txBox="1"/>
          <p:nvPr/>
        </p:nvSpPr>
        <p:spPr bwMode="auto">
          <a:xfrm>
            <a:off x="6105184" y="5394954"/>
            <a:ext cx="3124200" cy="861774"/>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ctr" defTabSz="914400" rtl="0" eaLnBrk="0" fontAlgn="base" latinLnBrk="0" hangingPunct="0">
              <a:lnSpc>
                <a:spcPct val="100000"/>
              </a:lnSpc>
              <a:spcBef>
                <a:spcPct val="0"/>
              </a:spcBef>
              <a:spcAft>
                <a:spcPts val="0"/>
              </a:spcAft>
              <a:buClr>
                <a:srgbClr val="BCD437"/>
              </a:buClr>
              <a:buSzTx/>
              <a:tabLst/>
            </a:pPr>
            <a:r>
              <a:rPr kumimoji="0" lang="es-ES" sz="2800" b="1" i="0" u="none" strike="noStrike" kern="0" cap="none" spc="0" normalizeH="0" baseline="0" noProof="0" dirty="0">
                <a:ln>
                  <a:noFill/>
                </a:ln>
                <a:solidFill>
                  <a:schemeClr val="tx1"/>
                </a:solidFill>
                <a:effectLst/>
                <a:uLnTx/>
                <a:uFillTx/>
                <a:latin typeface="+mj-lt"/>
              </a:rPr>
              <a:t>Dirección IP</a:t>
            </a:r>
          </a:p>
          <a:p>
            <a:pPr marR="0" algn="ctr" defTabSz="914400" rtl="0" eaLnBrk="0" fontAlgn="base" latinLnBrk="0" hangingPunct="0">
              <a:lnSpc>
                <a:spcPct val="100000"/>
              </a:lnSpc>
              <a:spcBef>
                <a:spcPct val="0"/>
              </a:spcBef>
              <a:spcAft>
                <a:spcPts val="0"/>
              </a:spcAft>
              <a:buClr>
                <a:srgbClr val="BCD437"/>
              </a:buClr>
              <a:buSzTx/>
              <a:tabLst/>
            </a:pPr>
            <a:r>
              <a:rPr kumimoji="0" lang="es-ES" sz="2800" b="1" i="0" u="none" strike="noStrike" kern="0" cap="none" spc="0" normalizeH="0" baseline="0" noProof="0" dirty="0">
                <a:ln>
                  <a:noFill/>
                </a:ln>
                <a:solidFill>
                  <a:schemeClr val="tx1"/>
                </a:solidFill>
                <a:effectLst/>
                <a:uLnTx/>
                <a:uFillTx/>
                <a:latin typeface="+mj-lt"/>
              </a:rPr>
              <a:t>pública</a:t>
            </a:r>
          </a:p>
        </p:txBody>
      </p:sp>
      <p:sp>
        <p:nvSpPr>
          <p:cNvPr id="29" name="TextBox 28">
            <a:extLst>
              <a:ext uri="{FF2B5EF4-FFF2-40B4-BE49-F238E27FC236}">
                <a16:creationId xmlns:a16="http://schemas.microsoft.com/office/drawing/2014/main" id="{1B5B9BFE-EE7C-4970-BC42-CBB55D27C440}"/>
              </a:ext>
            </a:extLst>
          </p:cNvPr>
          <p:cNvSpPr txBox="1"/>
          <p:nvPr/>
        </p:nvSpPr>
        <p:spPr bwMode="auto">
          <a:xfrm>
            <a:off x="223663" y="5666962"/>
            <a:ext cx="3526533" cy="738664"/>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ctr" defTabSz="914400" rtl="0" eaLnBrk="0" fontAlgn="base" latinLnBrk="0" hangingPunct="0">
              <a:lnSpc>
                <a:spcPct val="100000"/>
              </a:lnSpc>
              <a:spcBef>
                <a:spcPct val="0"/>
              </a:spcBef>
              <a:spcAft>
                <a:spcPts val="0"/>
              </a:spcAft>
              <a:buClr>
                <a:srgbClr val="BCD437"/>
              </a:buClr>
              <a:buSzTx/>
              <a:tabLst/>
            </a:pPr>
            <a:r>
              <a:rPr kumimoji="0" lang="es-ES" sz="2800" b="1" i="0" u="none" strike="noStrike" kern="0" cap="none" spc="0" normalizeH="0" baseline="0" noProof="0" dirty="0">
                <a:ln>
                  <a:noFill/>
                </a:ln>
                <a:solidFill>
                  <a:schemeClr val="tx1"/>
                </a:solidFill>
                <a:effectLst/>
                <a:uLnTx/>
                <a:uFillTx/>
                <a:latin typeface="+mj-lt"/>
              </a:rPr>
              <a:t>Direcciones IP privadas</a:t>
            </a:r>
          </a:p>
          <a:p>
            <a:pPr marR="0" algn="ctr" defTabSz="914400" rtl="0" eaLnBrk="0" fontAlgn="base" latinLnBrk="0" hangingPunct="0">
              <a:lnSpc>
                <a:spcPct val="100000"/>
              </a:lnSpc>
              <a:spcBef>
                <a:spcPct val="0"/>
              </a:spcBef>
              <a:spcAft>
                <a:spcPts val="0"/>
              </a:spcAft>
              <a:buClr>
                <a:srgbClr val="BCD437"/>
              </a:buClr>
              <a:buSzTx/>
              <a:tabLst/>
            </a:pPr>
            <a:r>
              <a:rPr lang="es-ES" sz="2000" b="1" kern="0" noProof="0" dirty="0">
                <a:latin typeface="+mj-lt"/>
              </a:rPr>
              <a:t>(asignadas por DHCP)</a:t>
            </a:r>
            <a:endParaRPr kumimoji="0" lang="es-ES" sz="2000" b="1" i="0" u="none" strike="noStrike" kern="0" cap="none" spc="0" normalizeH="0" baseline="0" noProof="0" dirty="0">
              <a:ln>
                <a:noFill/>
              </a:ln>
              <a:solidFill>
                <a:schemeClr val="tx1"/>
              </a:solidFill>
              <a:effectLst/>
              <a:uLnTx/>
              <a:uFillTx/>
              <a:latin typeface="+mj-lt"/>
            </a:endParaRPr>
          </a:p>
        </p:txBody>
      </p:sp>
      <p:cxnSp>
        <p:nvCxnSpPr>
          <p:cNvPr id="30" name="Straight Arrow Connector 29">
            <a:extLst>
              <a:ext uri="{FF2B5EF4-FFF2-40B4-BE49-F238E27FC236}">
                <a16:creationId xmlns:a16="http://schemas.microsoft.com/office/drawing/2014/main" id="{E8F571F9-F470-43B4-B075-8BD649A542E7}"/>
              </a:ext>
            </a:extLst>
          </p:cNvPr>
          <p:cNvCxnSpPr>
            <a:cxnSpLocks/>
          </p:cNvCxnSpPr>
          <p:nvPr/>
        </p:nvCxnSpPr>
        <p:spPr bwMode="auto">
          <a:xfrm flipH="1" flipV="1">
            <a:off x="5268701" y="4140819"/>
            <a:ext cx="171941" cy="373754"/>
          </a:xfrm>
          <a:prstGeom prst="straightConnector1">
            <a:avLst/>
          </a:prstGeom>
          <a:noFill/>
          <a:ln w="38100" cap="flat" cmpd="sng" algn="ctr">
            <a:solidFill>
              <a:srgbClr val="FF0000"/>
            </a:solidFill>
            <a:prstDash val="solid"/>
            <a:round/>
            <a:headEnd type="none" w="med" len="med"/>
            <a:tailEnd type="triangle"/>
          </a:ln>
          <a:effectLst/>
        </p:spPr>
      </p:cxnSp>
      <p:sp>
        <p:nvSpPr>
          <p:cNvPr id="31" name="TextBox 30">
            <a:extLst>
              <a:ext uri="{FF2B5EF4-FFF2-40B4-BE49-F238E27FC236}">
                <a16:creationId xmlns:a16="http://schemas.microsoft.com/office/drawing/2014/main" id="{7F1F37D6-B827-432D-B442-2B2315A10E3A}"/>
              </a:ext>
            </a:extLst>
          </p:cNvPr>
          <p:cNvSpPr txBox="1"/>
          <p:nvPr/>
        </p:nvSpPr>
        <p:spPr bwMode="auto">
          <a:xfrm>
            <a:off x="4861694" y="4586511"/>
            <a:ext cx="1929544" cy="2021351"/>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l" defTabSz="914400" rtl="0" eaLnBrk="0" fontAlgn="base" latinLnBrk="0" hangingPunct="0">
              <a:lnSpc>
                <a:spcPct val="100000"/>
              </a:lnSpc>
              <a:spcBef>
                <a:spcPct val="0"/>
              </a:spcBef>
              <a:spcAft>
                <a:spcPts val="0"/>
              </a:spcAft>
              <a:buClr>
                <a:srgbClr val="BCD437"/>
              </a:buClr>
              <a:buSzTx/>
              <a:tabLst/>
            </a:pPr>
            <a:r>
              <a:rPr kumimoji="0" lang="es-ES" sz="1600" b="1" i="0" u="sng" strike="noStrike" kern="0" cap="none" spc="0" normalizeH="0" baseline="0" noProof="0" dirty="0">
                <a:ln>
                  <a:noFill/>
                </a:ln>
                <a:solidFill>
                  <a:schemeClr val="tx1"/>
                </a:solidFill>
                <a:effectLst/>
                <a:uLnTx/>
                <a:uFillTx/>
                <a:latin typeface="+mj-lt"/>
              </a:rPr>
              <a:t>Enrutador</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kumimoji="0" lang="es-ES" sz="1600" b="0" i="0" u="none" strike="noStrike" kern="0" cap="none" spc="0" normalizeH="0" baseline="0" noProof="0" dirty="0">
                <a:ln>
                  <a:noFill/>
                </a:ln>
                <a:solidFill>
                  <a:schemeClr val="tx1"/>
                </a:solidFill>
                <a:effectLst/>
                <a:uLnTx/>
                <a:uFillTx/>
                <a:latin typeface="+mj-lt"/>
              </a:rPr>
              <a:t>Enrutador</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kumimoji="0" lang="es-ES" sz="1600" b="0" i="0" u="none" strike="noStrike" kern="0" cap="none" spc="0" normalizeH="0" baseline="0" noProof="0" dirty="0">
                <a:ln>
                  <a:noFill/>
                </a:ln>
                <a:solidFill>
                  <a:schemeClr val="tx1"/>
                </a:solidFill>
                <a:effectLst/>
                <a:uLnTx/>
                <a:uFillTx/>
                <a:latin typeface="+mj-lt"/>
              </a:rPr>
              <a:t>Conmutador</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lang="es-ES" sz="1600" kern="0" dirty="0">
                <a:latin typeface="+mj-lt"/>
              </a:rPr>
              <a:t>WAP</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kumimoji="0" lang="es-ES" sz="1600" b="0" i="0" u="none" strike="noStrike" kern="0" cap="none" spc="0" normalizeH="0" baseline="0" noProof="0" dirty="0">
                <a:ln>
                  <a:noFill/>
                </a:ln>
                <a:solidFill>
                  <a:schemeClr val="tx1"/>
                </a:solidFill>
                <a:effectLst/>
                <a:uLnTx/>
                <a:uFillTx/>
                <a:latin typeface="+mj-lt"/>
              </a:rPr>
              <a:t>Módem</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lang="es-ES" sz="1600" kern="0" dirty="0">
                <a:latin typeface="+mj-lt"/>
              </a:rPr>
              <a:t>Cortafuegos/Sistema de detección de intrusos</a:t>
            </a:r>
            <a:endParaRPr kumimoji="0" lang="es-ES" sz="1600" b="0" i="0" u="none" strike="noStrike" kern="0" cap="none" spc="0" normalizeH="0" baseline="0" noProof="0" dirty="0">
              <a:ln>
                <a:noFill/>
              </a:ln>
              <a:solidFill>
                <a:schemeClr val="tx1"/>
              </a:solidFill>
              <a:effectLst/>
              <a:uLnTx/>
              <a:uFillTx/>
              <a:latin typeface="+mj-lt"/>
            </a:endParaRPr>
          </a:p>
        </p:txBody>
      </p:sp>
      <p:sp>
        <p:nvSpPr>
          <p:cNvPr id="32" name="Right Arrow 32">
            <a:extLst>
              <a:ext uri="{FF2B5EF4-FFF2-40B4-BE49-F238E27FC236}">
                <a16:creationId xmlns:a16="http://schemas.microsoft.com/office/drawing/2014/main" id="{C8C9A70F-A5D6-4B0F-8240-6C84C399D23E}"/>
              </a:ext>
            </a:extLst>
          </p:cNvPr>
          <p:cNvSpPr/>
          <p:nvPr/>
        </p:nvSpPr>
        <p:spPr bwMode="auto">
          <a:xfrm>
            <a:off x="3122041" y="1215628"/>
            <a:ext cx="3431159" cy="978218"/>
          </a:xfrm>
          <a:prstGeom prst="rightArrow">
            <a:avLst/>
          </a:prstGeom>
          <a:solidFill>
            <a:schemeClr val="bg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chemeClr val="tx1"/>
                </a:solidFill>
                <a:effectLst/>
              </a:rPr>
              <a:t>Intercambio de privada a pública</a:t>
            </a:r>
          </a:p>
          <a:p>
            <a:pPr marL="0" marR="0" indent="0" algn="ctr" defTabSz="914400" rtl="0" eaLnBrk="1" fontAlgn="base" latinLnBrk="0" hangingPunct="1">
              <a:lnSpc>
                <a:spcPct val="100000"/>
              </a:lnSpc>
              <a:spcBef>
                <a:spcPct val="0"/>
              </a:spcBef>
              <a:spcAft>
                <a:spcPct val="0"/>
              </a:spcAft>
              <a:buClrTx/>
              <a:buSzTx/>
              <a:buFontTx/>
              <a:buNone/>
              <a:tabLst/>
            </a:pPr>
            <a:r>
              <a:rPr lang="es-ES" sz="1600" b="1" dirty="0"/>
              <a:t>(realizado por NAT)</a:t>
            </a:r>
            <a:endParaRPr kumimoji="0" lang="es-ES" sz="1600" b="1" i="0" u="none" strike="noStrike" cap="none" normalizeH="0" baseline="0" dirty="0">
              <a:ln>
                <a:noFill/>
              </a:ln>
              <a:solidFill>
                <a:schemeClr val="tx1"/>
              </a:solidFill>
              <a:effectLst/>
            </a:endParaRPr>
          </a:p>
        </p:txBody>
      </p:sp>
      <p:cxnSp>
        <p:nvCxnSpPr>
          <p:cNvPr id="131" name="Straight Connector 130">
            <a:extLst>
              <a:ext uri="{FF2B5EF4-FFF2-40B4-BE49-F238E27FC236}">
                <a16:creationId xmlns:a16="http://schemas.microsoft.com/office/drawing/2014/main" id="{DB85118D-A3B1-4B01-824C-6D94BD35B994}"/>
              </a:ext>
            </a:extLst>
          </p:cNvPr>
          <p:cNvCxnSpPr>
            <a:cxnSpLocks/>
            <a:stCxn id="15" idx="3"/>
            <a:endCxn id="18" idx="1"/>
          </p:cNvCxnSpPr>
          <p:nvPr/>
        </p:nvCxnSpPr>
        <p:spPr>
          <a:xfrm>
            <a:off x="1995768" y="2900803"/>
            <a:ext cx="1348115" cy="825783"/>
          </a:xfrm>
          <a:prstGeom prst="line">
            <a:avLst/>
          </a:prstGeom>
          <a:ln w="50800">
            <a:solidFill>
              <a:srgbClr val="FF0000"/>
            </a:solidFill>
            <a:prstDash val="sysDot"/>
            <a:headEnd type="stealth"/>
            <a:tailEnd type="stealth"/>
          </a:ln>
        </p:spPr>
        <p:style>
          <a:lnRef idx="2">
            <a:schemeClr val="accent1"/>
          </a:lnRef>
          <a:fillRef idx="0">
            <a:schemeClr val="accent1"/>
          </a:fillRef>
          <a:effectRef idx="1">
            <a:schemeClr val="accent1"/>
          </a:effectRef>
          <a:fontRef idx="minor">
            <a:schemeClr val="tx1"/>
          </a:fontRef>
        </p:style>
      </p:cxnSp>
      <p:sp>
        <p:nvSpPr>
          <p:cNvPr id="142" name="Rectangle 141">
            <a:extLst>
              <a:ext uri="{FF2B5EF4-FFF2-40B4-BE49-F238E27FC236}">
                <a16:creationId xmlns:a16="http://schemas.microsoft.com/office/drawing/2014/main" id="{70C5CC6A-C09E-4CBD-9033-428B9DA6A9B3}"/>
              </a:ext>
            </a:extLst>
          </p:cNvPr>
          <p:cNvSpPr/>
          <p:nvPr/>
        </p:nvSpPr>
        <p:spPr>
          <a:xfrm>
            <a:off x="1762639" y="1303681"/>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10.0.0.3</a:t>
            </a:r>
          </a:p>
        </p:txBody>
      </p:sp>
      <p:sp>
        <p:nvSpPr>
          <p:cNvPr id="143" name="Rectangle 142">
            <a:extLst>
              <a:ext uri="{FF2B5EF4-FFF2-40B4-BE49-F238E27FC236}">
                <a16:creationId xmlns:a16="http://schemas.microsoft.com/office/drawing/2014/main" id="{34CCCF8B-E15E-471F-8857-4065CD8DBD6B}"/>
              </a:ext>
            </a:extLst>
          </p:cNvPr>
          <p:cNvSpPr/>
          <p:nvPr/>
        </p:nvSpPr>
        <p:spPr>
          <a:xfrm>
            <a:off x="1217690" y="2519905"/>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10.0.0.5</a:t>
            </a:r>
          </a:p>
        </p:txBody>
      </p:sp>
      <p:sp>
        <p:nvSpPr>
          <p:cNvPr id="144" name="Rectangle 143">
            <a:extLst>
              <a:ext uri="{FF2B5EF4-FFF2-40B4-BE49-F238E27FC236}">
                <a16:creationId xmlns:a16="http://schemas.microsoft.com/office/drawing/2014/main" id="{35A4C8E3-EE85-4762-AFED-93F70A444609}"/>
              </a:ext>
            </a:extLst>
          </p:cNvPr>
          <p:cNvSpPr/>
          <p:nvPr/>
        </p:nvSpPr>
        <p:spPr>
          <a:xfrm>
            <a:off x="1242803" y="3928098"/>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10.0.0.6</a:t>
            </a:r>
          </a:p>
        </p:txBody>
      </p:sp>
      <p:sp>
        <p:nvSpPr>
          <p:cNvPr id="145" name="Rectangle 144">
            <a:extLst>
              <a:ext uri="{FF2B5EF4-FFF2-40B4-BE49-F238E27FC236}">
                <a16:creationId xmlns:a16="http://schemas.microsoft.com/office/drawing/2014/main" id="{FAE782CE-A335-4DCF-9CF4-C46C7ABE67B8}"/>
              </a:ext>
            </a:extLst>
          </p:cNvPr>
          <p:cNvSpPr/>
          <p:nvPr/>
        </p:nvSpPr>
        <p:spPr>
          <a:xfrm>
            <a:off x="1318080" y="5045630"/>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10.0.0.8</a:t>
            </a:r>
          </a:p>
        </p:txBody>
      </p:sp>
      <p:sp>
        <p:nvSpPr>
          <p:cNvPr id="147" name="Rectangle 146">
            <a:extLst>
              <a:ext uri="{FF2B5EF4-FFF2-40B4-BE49-F238E27FC236}">
                <a16:creationId xmlns:a16="http://schemas.microsoft.com/office/drawing/2014/main" id="{39BA39EB-E237-4A61-AC33-2DC78E4F561F}"/>
              </a:ext>
            </a:extLst>
          </p:cNvPr>
          <p:cNvSpPr/>
          <p:nvPr/>
        </p:nvSpPr>
        <p:spPr>
          <a:xfrm>
            <a:off x="5531305" y="3951771"/>
            <a:ext cx="1752600" cy="2991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123.123.123.123</a:t>
            </a:r>
          </a:p>
        </p:txBody>
      </p:sp>
      <p:sp>
        <p:nvSpPr>
          <p:cNvPr id="148" name="Rectangle 147">
            <a:extLst>
              <a:ext uri="{FF2B5EF4-FFF2-40B4-BE49-F238E27FC236}">
                <a16:creationId xmlns:a16="http://schemas.microsoft.com/office/drawing/2014/main" id="{665399D0-FBD9-424B-8FF8-D4F751BFF4C9}"/>
              </a:ext>
            </a:extLst>
          </p:cNvPr>
          <p:cNvSpPr/>
          <p:nvPr/>
        </p:nvSpPr>
        <p:spPr>
          <a:xfrm>
            <a:off x="2814298" y="4259455"/>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10.0.0.1</a:t>
            </a:r>
          </a:p>
        </p:txBody>
      </p:sp>
    </p:spTree>
    <p:extLst>
      <p:ext uri="{BB962C8B-B14F-4D97-AF65-F5344CB8AC3E}">
        <p14:creationId xmlns:p14="http://schemas.microsoft.com/office/powerpoint/2010/main" val="144610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8" grpId="0"/>
      <p:bldP spid="29" grpId="0"/>
      <p:bldP spid="31" grpId="0"/>
      <p:bldP spid="32" grpId="0" animBg="1"/>
      <p:bldP spid="142" grpId="0" animBg="1"/>
      <p:bldP spid="143" grpId="0" animBg="1"/>
      <p:bldP spid="144" grpId="0" animBg="1"/>
      <p:bldP spid="145" grpId="0" animBg="1"/>
      <p:bldP spid="147" grpId="0" animBg="1"/>
      <p:bldP spid="14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Ancho de banda</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70001"/>
            <a:ext cx="8642350" cy="5183188"/>
          </a:xfrm>
        </p:spPr>
        <p:txBody>
          <a:bodyPr/>
          <a:lstStyle/>
          <a:p>
            <a:r>
              <a:rPr lang="es-ES"/>
              <a:t>Cantidad de información que se puede transportar por la línea de comunicación</a:t>
            </a:r>
          </a:p>
          <a:p>
            <a:r>
              <a:rPr lang="es-ES"/>
              <a:t>A mayor ancho de banda, mayor velocidad</a:t>
            </a:r>
          </a:p>
        </p:txBody>
      </p:sp>
      <p:pic>
        <p:nvPicPr>
          <p:cNvPr id="13" name="Bild 1">
            <a:extLst>
              <a:ext uri="{FF2B5EF4-FFF2-40B4-BE49-F238E27FC236}">
                <a16:creationId xmlns:a16="http://schemas.microsoft.com/office/drawing/2014/main" id="{CA883E08-567A-4FA1-964A-9F3EDDF7911E}"/>
              </a:ext>
            </a:extLst>
          </p:cNvPr>
          <p:cNvPicPr>
            <a:picLocks noChangeAspect="1"/>
          </p:cNvPicPr>
          <p:nvPr/>
        </p:nvPicPr>
        <p:blipFill>
          <a:blip r:embed="rId3"/>
          <a:stretch>
            <a:fillRect/>
          </a:stretch>
        </p:blipFill>
        <p:spPr>
          <a:xfrm>
            <a:off x="2157639" y="3212976"/>
            <a:ext cx="4828722" cy="2923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22888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Citas célebres</a:t>
            </a:r>
            <a:endParaRPr lang="es-ES"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465930"/>
            <a:ext cx="8229600" cy="464138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a:t>“</a:t>
            </a:r>
            <a:r>
              <a:rPr lang="es-ES" dirty="0">
                <a:latin typeface="Calibri" pitchFamily="34" charset="0"/>
              </a:rPr>
              <a:t>Nunca habrá un mercado para más de cinco ordenadores en el mundo”.</a:t>
            </a:r>
            <a:br/>
            <a:r>
              <a:rPr lang="en-US"/>
              <a:t>	</a:t>
            </a:r>
            <a:r>
              <a:rPr lang="es-ES"/>
              <a:t>      </a:t>
            </a:r>
            <a:r>
              <a:rPr lang="es-ES" sz="2400" b="1" i="1" dirty="0">
                <a:latin typeface="Calibri" pitchFamily="34" charset="0"/>
              </a:rPr>
              <a:t>Thomas Watson - Presidente de IBM – 1943</a:t>
            </a:r>
          </a:p>
          <a:p>
            <a:pPr marL="0" indent="0">
              <a:buNone/>
            </a:pPr>
            <a:r>
              <a:rPr lang="es-ES" dirty="0">
                <a:latin typeface="Calibri" pitchFamily="34" charset="0"/>
              </a:rPr>
              <a:t>“Nunca habrá una razón para que alguien quiera un ordenador en su casa”.</a:t>
            </a:r>
            <a:br/>
            <a:r>
              <a:rPr lang="en-US"/>
              <a:t>			</a:t>
            </a:r>
            <a:r>
              <a:rPr lang="es-ES" sz="2400" b="1" i="1" dirty="0">
                <a:latin typeface="Calibri" pitchFamily="34" charset="0"/>
              </a:rPr>
              <a:t>Ken Olson, Fundador de DEC – 1977</a:t>
            </a:r>
          </a:p>
          <a:p>
            <a:pPr marL="0" indent="0">
              <a:buNone/>
            </a:pPr>
            <a:r>
              <a:rPr lang="es-ES" dirty="0">
                <a:latin typeface="Calibri" pitchFamily="34" charset="0"/>
              </a:rPr>
              <a:t>“Un PC nunca necesitará más de 640K de memoria”.</a:t>
            </a:r>
            <a:br/>
            <a:r>
              <a:rPr lang="en-US"/>
              <a:t>		</a:t>
            </a:r>
            <a:r>
              <a:rPr lang="es-ES"/>
              <a:t> </a:t>
            </a:r>
            <a:r>
              <a:rPr lang="es-ES" sz="2400" b="1" i="1" dirty="0">
                <a:latin typeface="Calibri" pitchFamily="34" charset="0"/>
              </a:rPr>
              <a:t>Bill Gates - Fundador de Microsoft - 1981</a:t>
            </a:r>
            <a:endParaRPr lang="es-ES" dirty="0"/>
          </a:p>
        </p:txBody>
      </p:sp>
    </p:spTree>
    <p:extLst>
      <p:ext uri="{BB962C8B-B14F-4D97-AF65-F5344CB8AC3E}">
        <p14:creationId xmlns:p14="http://schemas.microsoft.com/office/powerpoint/2010/main" val="36591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IP estáticas y dinámicas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386777" y="1270000"/>
            <a:ext cx="8370446" cy="5183188"/>
          </a:xfrm>
          <a:prstGeom prst="rect">
            <a:avLst/>
          </a:prstGeom>
        </p:spPr>
        <p:txBody>
          <a:bodyPr>
            <a:normAutofit/>
          </a:bodyPr>
          <a:lstStyle/>
          <a:p>
            <a:r>
              <a:rPr lang="es-ES"/>
              <a:t>Las direcciones IP de un ISP pueden ser:</a:t>
            </a:r>
          </a:p>
          <a:p>
            <a:pPr lvl="1"/>
            <a:r>
              <a:rPr lang="es-ES" b="1" dirty="0">
                <a:solidFill>
                  <a:srgbClr val="0070C0"/>
                </a:solidFill>
              </a:rPr>
              <a:t>Estáticas</a:t>
            </a:r>
            <a:r>
              <a:rPr lang="es-ES"/>
              <a:t> – la misma cada vez que se conecta</a:t>
            </a:r>
          </a:p>
          <a:p>
            <a:pPr lvl="1"/>
            <a:r>
              <a:rPr lang="es-ES" b="1" dirty="0">
                <a:solidFill>
                  <a:srgbClr val="0070C0"/>
                </a:solidFill>
              </a:rPr>
              <a:t>Dinámicas</a:t>
            </a:r>
            <a:r>
              <a:rPr lang="es-ES"/>
              <a:t> – pueden ser diferentes cada vez que se conecta</a:t>
            </a:r>
          </a:p>
          <a:p>
            <a:pPr lvl="1"/>
            <a:endParaRPr lang="es-ES" dirty="0"/>
          </a:p>
          <a:p>
            <a:pPr lvl="1"/>
            <a:endParaRPr lang="es-ES" dirty="0"/>
          </a:p>
          <a:p>
            <a:pPr lvl="1"/>
            <a:endParaRPr lang="es-ES" dirty="0"/>
          </a:p>
          <a:p>
            <a:pPr lvl="1"/>
            <a:endParaRPr lang="es-ES" dirty="0"/>
          </a:p>
          <a:p>
            <a:pPr lvl="1"/>
            <a:endParaRPr lang="es-ES" dirty="0"/>
          </a:p>
          <a:p>
            <a:pPr marL="0" indent="0" algn="ctr">
              <a:buNone/>
            </a:pPr>
            <a:endParaRPr lang="es-ES" b="1" dirty="0">
              <a:solidFill>
                <a:srgbClr val="FF0000"/>
              </a:solidFill>
            </a:endParaRPr>
          </a:p>
          <a:p>
            <a:pPr marL="0" indent="0" algn="ctr">
              <a:buNone/>
            </a:pPr>
            <a:endParaRPr lang="es-ES" b="1" dirty="0">
              <a:solidFill>
                <a:srgbClr val="FF0000"/>
              </a:solidFill>
            </a:endParaRPr>
          </a:p>
          <a:p>
            <a:pPr marL="0" indent="0" algn="ctr">
              <a:buNone/>
            </a:pPr>
            <a:r>
              <a:rPr lang="es-ES" b="1" dirty="0">
                <a:solidFill>
                  <a:srgbClr val="FF0000"/>
                </a:solidFill>
              </a:rPr>
              <a:t>Las horas, las fechas y las zonas horarias son clave en la investigación</a:t>
            </a:r>
          </a:p>
        </p:txBody>
      </p:sp>
      <p:pic>
        <p:nvPicPr>
          <p:cNvPr id="2050" name="Picture 2" descr="Network Diagram">
            <a:extLst>
              <a:ext uri="{FF2B5EF4-FFF2-40B4-BE49-F238E27FC236}">
                <a16:creationId xmlns:a16="http://schemas.microsoft.com/office/drawing/2014/main" id="{1B5AD80B-AEB3-4EA7-808D-776470ACB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535" y="2672069"/>
            <a:ext cx="5226930" cy="265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41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Su dirección IP (externa)</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70001"/>
            <a:ext cx="8642350" cy="1654175"/>
          </a:xfrm>
        </p:spPr>
        <p:txBody>
          <a:bodyPr/>
          <a:lstStyle/>
          <a:p>
            <a:r>
              <a:rPr lang="es-ES"/>
              <a:t>Buscar en Google "whatsmyip": muchos recursos</a:t>
            </a:r>
            <a:endParaRPr lang="es-ES" b="1" dirty="0"/>
          </a:p>
        </p:txBody>
      </p:sp>
      <p:pic>
        <p:nvPicPr>
          <p:cNvPr id="5" name="Picture 4">
            <a:extLst>
              <a:ext uri="{FF2B5EF4-FFF2-40B4-BE49-F238E27FC236}">
                <a16:creationId xmlns:a16="http://schemas.microsoft.com/office/drawing/2014/main" id="{0BD00530-8E4F-4134-8E3A-97AE5871C9D0}"/>
              </a:ext>
            </a:extLst>
          </p:cNvPr>
          <p:cNvPicPr>
            <a:picLocks noChangeAspect="1"/>
          </p:cNvPicPr>
          <p:nvPr/>
        </p:nvPicPr>
        <p:blipFill>
          <a:blip r:embed="rId3"/>
          <a:stretch>
            <a:fillRect/>
          </a:stretch>
        </p:blipFill>
        <p:spPr>
          <a:xfrm>
            <a:off x="807051" y="1909295"/>
            <a:ext cx="3633291" cy="2659061"/>
          </a:xfrm>
          <a:prstGeom prst="rect">
            <a:avLst/>
          </a:prstGeom>
          <a:ln>
            <a:solidFill>
              <a:srgbClr val="0070C0"/>
            </a:solidFill>
          </a:ln>
        </p:spPr>
      </p:pic>
      <p:sp>
        <p:nvSpPr>
          <p:cNvPr id="4" name="Rectangle 3">
            <a:extLst>
              <a:ext uri="{FF2B5EF4-FFF2-40B4-BE49-F238E27FC236}">
                <a16:creationId xmlns:a16="http://schemas.microsoft.com/office/drawing/2014/main" id="{CDA97717-835D-4AF8-9241-2596FC92DECE}"/>
              </a:ext>
            </a:extLst>
          </p:cNvPr>
          <p:cNvSpPr/>
          <p:nvPr/>
        </p:nvSpPr>
        <p:spPr>
          <a:xfrm>
            <a:off x="2843808" y="2260227"/>
            <a:ext cx="942971" cy="223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B344EE7-97DA-40B8-BC0D-F957B8926B2F}"/>
              </a:ext>
            </a:extLst>
          </p:cNvPr>
          <p:cNvPicPr>
            <a:picLocks noChangeAspect="1"/>
          </p:cNvPicPr>
          <p:nvPr/>
        </p:nvPicPr>
        <p:blipFill>
          <a:blip r:embed="rId4"/>
          <a:stretch>
            <a:fillRect/>
          </a:stretch>
        </p:blipFill>
        <p:spPr>
          <a:xfrm>
            <a:off x="5219068" y="1909295"/>
            <a:ext cx="2894685" cy="2924943"/>
          </a:xfrm>
          <a:prstGeom prst="rect">
            <a:avLst/>
          </a:prstGeom>
          <a:ln>
            <a:solidFill>
              <a:srgbClr val="0070C0"/>
            </a:solidFill>
          </a:ln>
        </p:spPr>
      </p:pic>
      <p:sp>
        <p:nvSpPr>
          <p:cNvPr id="13" name="Rectangle 12">
            <a:extLst>
              <a:ext uri="{FF2B5EF4-FFF2-40B4-BE49-F238E27FC236}">
                <a16:creationId xmlns:a16="http://schemas.microsoft.com/office/drawing/2014/main" id="{CF4F7446-14D9-4FF0-9AA0-9F13542D1941}"/>
              </a:ext>
            </a:extLst>
          </p:cNvPr>
          <p:cNvSpPr/>
          <p:nvPr/>
        </p:nvSpPr>
        <p:spPr>
          <a:xfrm>
            <a:off x="6460849" y="2750492"/>
            <a:ext cx="942971" cy="223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3BD865B-A71B-4DFC-BCAA-3C60BAD31D02}"/>
              </a:ext>
            </a:extLst>
          </p:cNvPr>
          <p:cNvPicPr>
            <a:picLocks noChangeAspect="1"/>
          </p:cNvPicPr>
          <p:nvPr/>
        </p:nvPicPr>
        <p:blipFill>
          <a:blip r:embed="rId5"/>
          <a:stretch>
            <a:fillRect/>
          </a:stretch>
        </p:blipFill>
        <p:spPr>
          <a:xfrm>
            <a:off x="2207548" y="4246445"/>
            <a:ext cx="5082776" cy="2196329"/>
          </a:xfrm>
          <a:prstGeom prst="rect">
            <a:avLst/>
          </a:prstGeom>
        </p:spPr>
      </p:pic>
      <p:sp>
        <p:nvSpPr>
          <p:cNvPr id="14" name="Rectangle 13">
            <a:extLst>
              <a:ext uri="{FF2B5EF4-FFF2-40B4-BE49-F238E27FC236}">
                <a16:creationId xmlns:a16="http://schemas.microsoft.com/office/drawing/2014/main" id="{35C84A71-18F9-4CC4-826D-52590600A3BB}"/>
              </a:ext>
            </a:extLst>
          </p:cNvPr>
          <p:cNvSpPr/>
          <p:nvPr/>
        </p:nvSpPr>
        <p:spPr>
          <a:xfrm>
            <a:off x="3809363" y="4984049"/>
            <a:ext cx="2894685" cy="489482"/>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775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15746"/>
            <a:ext cx="75612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Qué podemos aprender - Direcciones IP</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179387" y="1251146"/>
            <a:ext cx="8785225" cy="5183188"/>
          </a:xfrm>
        </p:spPr>
        <p:txBody>
          <a:bodyPr/>
          <a:lstStyle/>
          <a:p>
            <a:r>
              <a:rPr lang="es-ES" b="1" dirty="0">
                <a:solidFill>
                  <a:srgbClr val="0070C0"/>
                </a:solidFill>
              </a:rPr>
              <a:t>Privadas</a:t>
            </a:r>
          </a:p>
          <a:p>
            <a:pPr lvl="1"/>
            <a:r>
              <a:rPr lang="es-ES"/>
              <a:t>Dependen de la red en cuanto a la cantidad y el tiempo de retención de la información</a:t>
            </a:r>
          </a:p>
          <a:p>
            <a:pPr lvl="1"/>
            <a:r>
              <a:rPr lang="es-ES"/>
              <a:t>Registros del enrutador</a:t>
            </a:r>
          </a:p>
          <a:p>
            <a:r>
              <a:rPr lang="es-ES" b="1" dirty="0">
                <a:solidFill>
                  <a:srgbClr val="0070C0"/>
                </a:solidFill>
              </a:rPr>
              <a:t>Públicas</a:t>
            </a:r>
          </a:p>
          <a:p>
            <a:pPr lvl="1"/>
            <a:r>
              <a:rPr lang="es-ES"/>
              <a:t>Son propiedad de una empresa (ISP) o esta las alquila</a:t>
            </a:r>
          </a:p>
          <a:p>
            <a:pPr lvl="1"/>
            <a:r>
              <a:rPr lang="es-ES"/>
              <a:t>La retención de datos depende del país: el registro</a:t>
            </a:r>
          </a:p>
          <a:p>
            <a:pPr lvl="1"/>
            <a:r>
              <a:rPr lang="es-ES"/>
              <a:t>Las solicitudes deben ser precisas en cuanto a la hora, la fecha y la zona horaria</a:t>
            </a:r>
          </a:p>
        </p:txBody>
      </p:sp>
    </p:spTree>
    <p:extLst>
      <p:ext uri="{BB962C8B-B14F-4D97-AF65-F5344CB8AC3E}">
        <p14:creationId xmlns:p14="http://schemas.microsoft.com/office/powerpoint/2010/main" val="4015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Whois!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179387" y="1270000"/>
            <a:ext cx="8785225" cy="5183188"/>
          </a:xfrm>
        </p:spPr>
        <p:txBody>
          <a:bodyPr/>
          <a:lstStyle/>
          <a:p>
            <a:pPr algn="just"/>
            <a:r>
              <a:rPr lang="es-ES"/>
              <a:t>Puede consultar las bases de datos de Internet sobre direcciones IP y nombres de dominio, lo que permite la identificación o la obtención de pistas para realizar más investigaciones</a:t>
            </a:r>
          </a:p>
          <a:p>
            <a:pPr lvl="1" algn="just"/>
            <a:r>
              <a:rPr lang="es-ES"/>
              <a:t>Puede contener el registrador, el solicitante de registro, las fechas y los detalles administrativos y técnicos</a:t>
            </a:r>
          </a:p>
          <a:p>
            <a:pPr lvl="1" algn="just"/>
            <a:r>
              <a:rPr lang="es-ES"/>
              <a:t>El RGPD lo ha hecho menos fácil</a:t>
            </a:r>
          </a:p>
        </p:txBody>
      </p:sp>
      <p:pic>
        <p:nvPicPr>
          <p:cNvPr id="7" name="Bild 1">
            <a:extLst>
              <a:ext uri="{FF2B5EF4-FFF2-40B4-BE49-F238E27FC236}">
                <a16:creationId xmlns:a16="http://schemas.microsoft.com/office/drawing/2014/main" id="{B80E4343-DCA4-4B2E-9153-191616404D34}"/>
              </a:ext>
            </a:extLst>
          </p:cNvPr>
          <p:cNvPicPr>
            <a:picLocks noChangeAspect="1"/>
          </p:cNvPicPr>
          <p:nvPr/>
        </p:nvPicPr>
        <p:blipFill>
          <a:blip r:embed="rId3"/>
          <a:stretch>
            <a:fillRect/>
          </a:stretch>
        </p:blipFill>
        <p:spPr>
          <a:xfrm>
            <a:off x="2267744" y="4379701"/>
            <a:ext cx="4608512" cy="1931186"/>
          </a:xfrm>
          <a:prstGeom prst="rect">
            <a:avLst/>
          </a:prstGeom>
        </p:spPr>
      </p:pic>
    </p:spTree>
    <p:extLst>
      <p:ext uri="{BB962C8B-B14F-4D97-AF65-F5344CB8AC3E}">
        <p14:creationId xmlns:p14="http://schemas.microsoft.com/office/powerpoint/2010/main" val="3684531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¿Quién es 45.14.250.74?</a:t>
            </a:r>
            <a:endParaRPr lang="es-ES" sz="2000" dirty="0">
              <a:solidFill>
                <a:schemeClr val="bg1"/>
              </a:solidFill>
              <a:latin typeface="Verdana" charset="0"/>
              <a:cs typeface="Verdana" charset="0"/>
            </a:endParaRPr>
          </a:p>
        </p:txBody>
      </p:sp>
      <p:pic>
        <p:nvPicPr>
          <p:cNvPr id="4" name="Content Placeholder 3">
            <a:extLst>
              <a:ext uri="{FF2B5EF4-FFF2-40B4-BE49-F238E27FC236}">
                <a16:creationId xmlns:a16="http://schemas.microsoft.com/office/drawing/2014/main" id="{31CE546A-0738-4037-A84C-6EBD77217D0E}"/>
              </a:ext>
            </a:extLst>
          </p:cNvPr>
          <p:cNvPicPr>
            <a:picLocks noGrp="1" noChangeAspect="1"/>
          </p:cNvPicPr>
          <p:nvPr>
            <p:ph idx="4294967295"/>
          </p:nvPr>
        </p:nvPicPr>
        <p:blipFill>
          <a:blip r:embed="rId3"/>
          <a:stretch>
            <a:fillRect/>
          </a:stretch>
        </p:blipFill>
        <p:spPr>
          <a:xfrm>
            <a:off x="2547960" y="1286822"/>
            <a:ext cx="4248150" cy="5072062"/>
          </a:xfrm>
          <a:prstGeom prst="rect">
            <a:avLst/>
          </a:prstGeom>
          <a:ln>
            <a:solidFill>
              <a:srgbClr val="0070C0"/>
            </a:solidFill>
          </a:ln>
        </p:spPr>
      </p:pic>
      <p:sp>
        <p:nvSpPr>
          <p:cNvPr id="5" name="Rectangle 4">
            <a:extLst>
              <a:ext uri="{FF2B5EF4-FFF2-40B4-BE49-F238E27FC236}">
                <a16:creationId xmlns:a16="http://schemas.microsoft.com/office/drawing/2014/main" id="{898D11F3-E180-43C1-8750-F7457ED067D1}"/>
              </a:ext>
            </a:extLst>
          </p:cNvPr>
          <p:cNvSpPr/>
          <p:nvPr/>
        </p:nvSpPr>
        <p:spPr>
          <a:xfrm>
            <a:off x="3837864" y="1456860"/>
            <a:ext cx="936104"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16BF418-6DD9-48EB-B0AE-8F4E213EC122}"/>
              </a:ext>
            </a:extLst>
          </p:cNvPr>
          <p:cNvPicPr>
            <a:picLocks noChangeAspect="1"/>
          </p:cNvPicPr>
          <p:nvPr/>
        </p:nvPicPr>
        <p:blipFill>
          <a:blip r:embed="rId4"/>
          <a:stretch>
            <a:fillRect/>
          </a:stretch>
        </p:blipFill>
        <p:spPr>
          <a:xfrm>
            <a:off x="69850" y="6173147"/>
            <a:ext cx="2667000" cy="371475"/>
          </a:xfrm>
          <a:prstGeom prst="rect">
            <a:avLst/>
          </a:prstGeom>
        </p:spPr>
      </p:pic>
      <p:sp>
        <p:nvSpPr>
          <p:cNvPr id="13" name="Rectangle 12">
            <a:extLst>
              <a:ext uri="{FF2B5EF4-FFF2-40B4-BE49-F238E27FC236}">
                <a16:creationId xmlns:a16="http://schemas.microsoft.com/office/drawing/2014/main" id="{762F54C6-DB6E-4F9A-950F-25967D36C222}"/>
              </a:ext>
            </a:extLst>
          </p:cNvPr>
          <p:cNvSpPr/>
          <p:nvPr/>
        </p:nvSpPr>
        <p:spPr>
          <a:xfrm>
            <a:off x="3311562" y="2043682"/>
            <a:ext cx="1548470"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52FCBE4-2165-4FA1-9203-4575286293C8}"/>
              </a:ext>
            </a:extLst>
          </p:cNvPr>
          <p:cNvSpPr/>
          <p:nvPr/>
        </p:nvSpPr>
        <p:spPr>
          <a:xfrm>
            <a:off x="3323496" y="3306048"/>
            <a:ext cx="2760672" cy="876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3D7BF3-F0B8-498F-831E-2AA153905930}"/>
              </a:ext>
            </a:extLst>
          </p:cNvPr>
          <p:cNvSpPr/>
          <p:nvPr/>
        </p:nvSpPr>
        <p:spPr>
          <a:xfrm>
            <a:off x="3323496" y="5194491"/>
            <a:ext cx="2760672" cy="6992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9704686-CC69-4465-9AE8-5419A27D750C}"/>
              </a:ext>
            </a:extLst>
          </p:cNvPr>
          <p:cNvSpPr txBox="1"/>
          <p:nvPr/>
        </p:nvSpPr>
        <p:spPr>
          <a:xfrm>
            <a:off x="6876256" y="1344202"/>
            <a:ext cx="2159794" cy="307777"/>
          </a:xfrm>
          <a:prstGeom prst="rect">
            <a:avLst/>
          </a:prstGeom>
          <a:noFill/>
        </p:spPr>
        <p:txBody>
          <a:bodyPr wrap="square" rtlCol="0">
            <a:spAutoFit/>
          </a:bodyPr>
          <a:lstStyle/>
          <a:p>
            <a:r>
              <a:rPr lang="es-ES" sz="1400" b="1" dirty="0">
                <a:solidFill>
                  <a:srgbClr val="FF0000"/>
                </a:solidFill>
              </a:rPr>
              <a:t>Dirección IP buscada</a:t>
            </a:r>
          </a:p>
        </p:txBody>
      </p:sp>
      <p:sp>
        <p:nvSpPr>
          <p:cNvPr id="16" name="TextBox 15">
            <a:extLst>
              <a:ext uri="{FF2B5EF4-FFF2-40B4-BE49-F238E27FC236}">
                <a16:creationId xmlns:a16="http://schemas.microsoft.com/office/drawing/2014/main" id="{253BFFA5-CA98-4DC5-ACC6-B44037FC6834}"/>
              </a:ext>
            </a:extLst>
          </p:cNvPr>
          <p:cNvSpPr txBox="1"/>
          <p:nvPr/>
        </p:nvSpPr>
        <p:spPr>
          <a:xfrm>
            <a:off x="6872019" y="2037504"/>
            <a:ext cx="2159794" cy="954107"/>
          </a:xfrm>
          <a:prstGeom prst="rect">
            <a:avLst/>
          </a:prstGeom>
          <a:noFill/>
        </p:spPr>
        <p:txBody>
          <a:bodyPr wrap="square" rtlCol="0">
            <a:spAutoFit/>
          </a:bodyPr>
          <a:lstStyle/>
          <a:p>
            <a:r>
              <a:rPr lang="es-ES" sz="1400" b="1" dirty="0">
                <a:solidFill>
                  <a:srgbClr val="FF0000"/>
                </a:solidFill>
              </a:rPr>
              <a:t>Intervalo de direcciones IP del que proviene la dirección y alguna información de la empresa</a:t>
            </a:r>
          </a:p>
        </p:txBody>
      </p:sp>
      <p:sp>
        <p:nvSpPr>
          <p:cNvPr id="17" name="TextBox 16">
            <a:extLst>
              <a:ext uri="{FF2B5EF4-FFF2-40B4-BE49-F238E27FC236}">
                <a16:creationId xmlns:a16="http://schemas.microsoft.com/office/drawing/2014/main" id="{7A5FA977-B2BA-4A06-A786-E53636014E0F}"/>
              </a:ext>
            </a:extLst>
          </p:cNvPr>
          <p:cNvSpPr txBox="1"/>
          <p:nvPr/>
        </p:nvSpPr>
        <p:spPr>
          <a:xfrm>
            <a:off x="6876822" y="3305171"/>
            <a:ext cx="2159794" cy="1169551"/>
          </a:xfrm>
          <a:prstGeom prst="rect">
            <a:avLst/>
          </a:prstGeom>
          <a:noFill/>
        </p:spPr>
        <p:txBody>
          <a:bodyPr wrap="square" rtlCol="0">
            <a:spAutoFit/>
          </a:bodyPr>
          <a:lstStyle/>
          <a:p>
            <a:r>
              <a:rPr lang="es-ES" sz="1400" b="1" dirty="0">
                <a:solidFill>
                  <a:srgbClr val="FF0000"/>
                </a:solidFill>
              </a:rPr>
              <a:t>Empresa que posee la dirección IP, donde se encuentra y un correo electrónico - con un nombre de dominio</a:t>
            </a:r>
          </a:p>
        </p:txBody>
      </p:sp>
      <p:sp>
        <p:nvSpPr>
          <p:cNvPr id="19" name="TextBox 18">
            <a:extLst>
              <a:ext uri="{FF2B5EF4-FFF2-40B4-BE49-F238E27FC236}">
                <a16:creationId xmlns:a16="http://schemas.microsoft.com/office/drawing/2014/main" id="{447A299A-BC06-41F5-BB12-1C9206E114B7}"/>
              </a:ext>
            </a:extLst>
          </p:cNvPr>
          <p:cNvSpPr txBox="1"/>
          <p:nvPr/>
        </p:nvSpPr>
        <p:spPr>
          <a:xfrm>
            <a:off x="6872019" y="5206313"/>
            <a:ext cx="2159794" cy="523220"/>
          </a:xfrm>
          <a:prstGeom prst="rect">
            <a:avLst/>
          </a:prstGeom>
          <a:noFill/>
        </p:spPr>
        <p:txBody>
          <a:bodyPr wrap="square" rtlCol="0">
            <a:spAutoFit/>
          </a:bodyPr>
          <a:lstStyle/>
          <a:p>
            <a:r>
              <a:rPr lang="es-ES" sz="1400" b="1" dirty="0">
                <a:solidFill>
                  <a:srgbClr val="FF0000"/>
                </a:solidFill>
              </a:rPr>
              <a:t>Algunos datos personales del solicitante de registro</a:t>
            </a:r>
          </a:p>
        </p:txBody>
      </p:sp>
      <p:sp>
        <p:nvSpPr>
          <p:cNvPr id="20" name="Arrow: Right 19">
            <a:extLst>
              <a:ext uri="{FF2B5EF4-FFF2-40B4-BE49-F238E27FC236}">
                <a16:creationId xmlns:a16="http://schemas.microsoft.com/office/drawing/2014/main" id="{06CC90E1-2FB5-4208-9394-33FF5351BB47}"/>
              </a:ext>
            </a:extLst>
          </p:cNvPr>
          <p:cNvSpPr/>
          <p:nvPr/>
        </p:nvSpPr>
        <p:spPr>
          <a:xfrm rot="10800000">
            <a:off x="5935915" y="1456860"/>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426969DC-4662-4F19-A4D1-09E47C39F079}"/>
              </a:ext>
            </a:extLst>
          </p:cNvPr>
          <p:cNvSpPr/>
          <p:nvPr/>
        </p:nvSpPr>
        <p:spPr>
          <a:xfrm rot="10800000">
            <a:off x="5935915" y="2147568"/>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5D488F93-A312-4AFC-A777-06DC946F4CE5}"/>
              </a:ext>
            </a:extLst>
          </p:cNvPr>
          <p:cNvSpPr/>
          <p:nvPr/>
        </p:nvSpPr>
        <p:spPr>
          <a:xfrm rot="10800000">
            <a:off x="5935915" y="3785826"/>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48A67827-805B-4C30-8DD7-B77CE568AE2D}"/>
              </a:ext>
            </a:extLst>
          </p:cNvPr>
          <p:cNvSpPr/>
          <p:nvPr/>
        </p:nvSpPr>
        <p:spPr>
          <a:xfrm rot="10800000">
            <a:off x="5935915" y="5494791"/>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DF6D6B50-5E9A-4654-9FB8-C486B01B5692}"/>
              </a:ext>
            </a:extLst>
          </p:cNvPr>
          <p:cNvSpPr txBox="1"/>
          <p:nvPr/>
        </p:nvSpPr>
        <p:spPr>
          <a:xfrm>
            <a:off x="65047" y="1180619"/>
            <a:ext cx="2402202" cy="3477875"/>
          </a:xfrm>
          <a:prstGeom prst="rect">
            <a:avLst/>
          </a:prstGeom>
          <a:solidFill>
            <a:srgbClr val="F08A34"/>
          </a:solidFill>
        </p:spPr>
        <p:txBody>
          <a:bodyPr wrap="square" rtlCol="0">
            <a:spAutoFit/>
          </a:bodyPr>
          <a:lstStyle/>
          <a:p>
            <a:r>
              <a:rPr lang="es-ES" sz="2000" b="1" dirty="0">
                <a:solidFill>
                  <a:schemeClr val="bg1"/>
                </a:solidFill>
                <a:latin typeface="+mj-lt"/>
              </a:rPr>
              <a:t>¿Pregunta de investigación?</a:t>
            </a:r>
          </a:p>
          <a:p>
            <a:endParaRPr lang="es-ES" sz="2000" dirty="0">
              <a:solidFill>
                <a:schemeClr val="bg1"/>
              </a:solidFill>
              <a:latin typeface="+mj-lt"/>
            </a:endParaRPr>
          </a:p>
          <a:p>
            <a:r>
              <a:rPr lang="es-ES" sz="2000" dirty="0">
                <a:solidFill>
                  <a:schemeClr val="bg1"/>
                </a:solidFill>
                <a:latin typeface="+mj-lt"/>
              </a:rPr>
              <a:t>¿Quién estaba utilizando la dirección IP 45.14.250.74 a una hora determinada en una fecha determinada (teniendo en cuenta los husos horarios)?</a:t>
            </a:r>
          </a:p>
        </p:txBody>
      </p:sp>
    </p:spTree>
    <p:extLst>
      <p:ext uri="{BB962C8B-B14F-4D97-AF65-F5344CB8AC3E}">
        <p14:creationId xmlns:p14="http://schemas.microsoft.com/office/powerpoint/2010/main" val="375764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8" grpId="0"/>
      <p:bldP spid="16" grpId="0"/>
      <p:bldP spid="17" grpId="0"/>
      <p:bldP spid="19" grpId="0"/>
      <p:bldP spid="20" grpId="0" animBg="1"/>
      <p:bldP spid="21" grpId="0" animBg="1"/>
      <p:bldP spid="22" grpId="0" animBg="1"/>
      <p:bldP spid="23" grpId="0" animBg="1"/>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6FF48-E68E-433E-A17C-A2D4F2B622F9}"/>
              </a:ext>
            </a:extLst>
          </p:cNvPr>
          <p:cNvPicPr>
            <a:picLocks noChangeAspect="1"/>
          </p:cNvPicPr>
          <p:nvPr/>
        </p:nvPicPr>
        <p:blipFill>
          <a:blip r:embed="rId3"/>
          <a:stretch>
            <a:fillRect/>
          </a:stretch>
        </p:blipFill>
        <p:spPr>
          <a:xfrm>
            <a:off x="4418804" y="1271699"/>
            <a:ext cx="4635910" cy="4382480"/>
          </a:xfrm>
          <a:prstGeom prst="rect">
            <a:avLst/>
          </a:prstGeom>
          <a:ln>
            <a:solidFill>
              <a:srgbClr val="0070C0"/>
            </a:solidFill>
          </a:ln>
        </p:spPr>
      </p:pic>
      <p:pic>
        <p:nvPicPr>
          <p:cNvPr id="3" name="Content Placeholder 2">
            <a:extLst>
              <a:ext uri="{FF2B5EF4-FFF2-40B4-BE49-F238E27FC236}">
                <a16:creationId xmlns:a16="http://schemas.microsoft.com/office/drawing/2014/main" id="{A7972C05-8ACF-475F-82C3-7C398B754C6A}"/>
              </a:ext>
            </a:extLst>
          </p:cNvPr>
          <p:cNvPicPr>
            <a:picLocks noGrp="1" noChangeAspect="1"/>
          </p:cNvPicPr>
          <p:nvPr>
            <p:ph idx="4294967295"/>
          </p:nvPr>
        </p:nvPicPr>
        <p:blipFill>
          <a:blip r:embed="rId4"/>
          <a:stretch>
            <a:fillRect/>
          </a:stretch>
        </p:blipFill>
        <p:spPr>
          <a:xfrm>
            <a:off x="120576" y="1271699"/>
            <a:ext cx="4178300" cy="4751388"/>
          </a:xfrm>
          <a:prstGeom prst="rect">
            <a:avLst/>
          </a:prstGeom>
          <a:ln>
            <a:solidFill>
              <a:srgbClr val="0070C0"/>
            </a:solidFill>
          </a:ln>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¿Quién es nolimitnet.eu?</a:t>
            </a:r>
            <a:endParaRPr lang="es-ES" sz="2000" dirty="0">
              <a:solidFill>
                <a:schemeClr val="bg1"/>
              </a:solidFill>
              <a:latin typeface="Verdana" charset="0"/>
              <a:cs typeface="Verdana" charset="0"/>
            </a:endParaRPr>
          </a:p>
        </p:txBody>
      </p:sp>
      <p:sp>
        <p:nvSpPr>
          <p:cNvPr id="5" name="Rectangle 4">
            <a:extLst>
              <a:ext uri="{FF2B5EF4-FFF2-40B4-BE49-F238E27FC236}">
                <a16:creationId xmlns:a16="http://schemas.microsoft.com/office/drawing/2014/main" id="{898D11F3-E180-43C1-8750-F7457ED067D1}"/>
              </a:ext>
            </a:extLst>
          </p:cNvPr>
          <p:cNvSpPr/>
          <p:nvPr/>
        </p:nvSpPr>
        <p:spPr>
          <a:xfrm>
            <a:off x="99694" y="2329701"/>
            <a:ext cx="3781202" cy="5284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16BF418-6DD9-48EB-B0AE-8F4E213EC122}"/>
              </a:ext>
            </a:extLst>
          </p:cNvPr>
          <p:cNvPicPr>
            <a:picLocks noChangeAspect="1"/>
          </p:cNvPicPr>
          <p:nvPr/>
        </p:nvPicPr>
        <p:blipFill>
          <a:blip r:embed="rId5"/>
          <a:stretch>
            <a:fillRect/>
          </a:stretch>
        </p:blipFill>
        <p:spPr>
          <a:xfrm>
            <a:off x="69850" y="6173147"/>
            <a:ext cx="2667000" cy="371475"/>
          </a:xfrm>
          <a:prstGeom prst="rect">
            <a:avLst/>
          </a:prstGeom>
        </p:spPr>
      </p:pic>
      <p:sp>
        <p:nvSpPr>
          <p:cNvPr id="13" name="Rectangle 12">
            <a:extLst>
              <a:ext uri="{FF2B5EF4-FFF2-40B4-BE49-F238E27FC236}">
                <a16:creationId xmlns:a16="http://schemas.microsoft.com/office/drawing/2014/main" id="{762F54C6-DB6E-4F9A-950F-25967D36C222}"/>
              </a:ext>
            </a:extLst>
          </p:cNvPr>
          <p:cNvSpPr/>
          <p:nvPr/>
        </p:nvSpPr>
        <p:spPr>
          <a:xfrm>
            <a:off x="99694" y="3484007"/>
            <a:ext cx="4199182" cy="13528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52FCBE4-2165-4FA1-9203-4575286293C8}"/>
              </a:ext>
            </a:extLst>
          </p:cNvPr>
          <p:cNvSpPr/>
          <p:nvPr/>
        </p:nvSpPr>
        <p:spPr>
          <a:xfrm>
            <a:off x="5356423" y="4302957"/>
            <a:ext cx="1447825" cy="13512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446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Geolocalización IP</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159765" y="1265544"/>
            <a:ext cx="4752975" cy="5183188"/>
          </a:xfrm>
          <a:prstGeom prst="rect">
            <a:avLst/>
          </a:prstGeom>
        </p:spPr>
        <p:txBody>
          <a:bodyPr/>
          <a:lstStyle/>
          <a:p>
            <a:r>
              <a:rPr lang="es-ES"/>
              <a:t>Las direcciones IP pueden asignarse a una zona física mediante servicios de geolocalización</a:t>
            </a:r>
          </a:p>
          <a:p>
            <a:r>
              <a:rPr lang="es-ES" b="1" dirty="0">
                <a:solidFill>
                  <a:srgbClr val="FF0000"/>
                </a:solidFill>
              </a:rPr>
              <a:t>PUEDE</a:t>
            </a:r>
            <a:r>
              <a:rPr lang="es-ES"/>
              <a:t> dar una indicación de dónde está la dirección IP del abonado</a:t>
            </a:r>
          </a:p>
          <a:p>
            <a:r>
              <a:rPr lang="es-ES"/>
              <a:t>No información precisa – se puede falsificar</a:t>
            </a:r>
          </a:p>
        </p:txBody>
      </p:sp>
      <p:pic>
        <p:nvPicPr>
          <p:cNvPr id="3" name="Picture 2">
            <a:extLst>
              <a:ext uri="{FF2B5EF4-FFF2-40B4-BE49-F238E27FC236}">
                <a16:creationId xmlns:a16="http://schemas.microsoft.com/office/drawing/2014/main" id="{EF1DDA91-F296-4EAD-95FF-EEF61BF42044}"/>
              </a:ext>
            </a:extLst>
          </p:cNvPr>
          <p:cNvPicPr>
            <a:picLocks noChangeAspect="1"/>
          </p:cNvPicPr>
          <p:nvPr/>
        </p:nvPicPr>
        <p:blipFill>
          <a:blip r:embed="rId3"/>
          <a:stretch>
            <a:fillRect/>
          </a:stretch>
        </p:blipFill>
        <p:spPr>
          <a:xfrm>
            <a:off x="4788024" y="1270001"/>
            <a:ext cx="3086513" cy="3429000"/>
          </a:xfrm>
          <a:prstGeom prst="rect">
            <a:avLst/>
          </a:prstGeom>
          <a:ln>
            <a:solidFill>
              <a:srgbClr val="0070C0"/>
            </a:solidFill>
          </a:ln>
        </p:spPr>
      </p:pic>
      <p:pic>
        <p:nvPicPr>
          <p:cNvPr id="4" name="Picture 3">
            <a:extLst>
              <a:ext uri="{FF2B5EF4-FFF2-40B4-BE49-F238E27FC236}">
                <a16:creationId xmlns:a16="http://schemas.microsoft.com/office/drawing/2014/main" id="{53460A33-EB48-45CB-A4DB-C795C53E15FA}"/>
              </a:ext>
            </a:extLst>
          </p:cNvPr>
          <p:cNvPicPr>
            <a:picLocks noChangeAspect="1"/>
          </p:cNvPicPr>
          <p:nvPr/>
        </p:nvPicPr>
        <p:blipFill>
          <a:blip r:embed="rId4"/>
          <a:stretch>
            <a:fillRect/>
          </a:stretch>
        </p:blipFill>
        <p:spPr>
          <a:xfrm>
            <a:off x="5962651" y="4323690"/>
            <a:ext cx="2961797" cy="2125042"/>
          </a:xfrm>
          <a:prstGeom prst="rect">
            <a:avLst/>
          </a:prstGeom>
          <a:ln>
            <a:solidFill>
              <a:srgbClr val="0070C0"/>
            </a:solidFill>
          </a:ln>
        </p:spPr>
      </p:pic>
      <p:sp>
        <p:nvSpPr>
          <p:cNvPr id="13" name="TextBox 12">
            <a:extLst>
              <a:ext uri="{FF2B5EF4-FFF2-40B4-BE49-F238E27FC236}">
                <a16:creationId xmlns:a16="http://schemas.microsoft.com/office/drawing/2014/main" id="{B1E8ADFB-214E-4393-8EEB-D6127A933B35}"/>
              </a:ext>
            </a:extLst>
          </p:cNvPr>
          <p:cNvSpPr txBox="1"/>
          <p:nvPr/>
        </p:nvSpPr>
        <p:spPr>
          <a:xfrm>
            <a:off x="1817226" y="5587998"/>
            <a:ext cx="4232522" cy="830997"/>
          </a:xfrm>
          <a:prstGeom prst="rect">
            <a:avLst/>
          </a:prstGeom>
          <a:solidFill>
            <a:srgbClr val="F08A34"/>
          </a:solidFill>
        </p:spPr>
        <p:txBody>
          <a:bodyPr wrap="square" rtlCol="0">
            <a:spAutoFit/>
          </a:bodyPr>
          <a:lstStyle/>
          <a:p>
            <a:pPr algn="ctr"/>
            <a:r>
              <a:rPr lang="es-ES" sz="2400" dirty="0">
                <a:solidFill>
                  <a:schemeClr val="bg1"/>
                </a:solidFill>
                <a:latin typeface="+mj-lt"/>
              </a:rPr>
              <a:t>Esto es del propio autor - ¡y se ha equivocado en 140 millas!</a:t>
            </a:r>
          </a:p>
        </p:txBody>
      </p:sp>
      <p:sp>
        <p:nvSpPr>
          <p:cNvPr id="14" name="TextBox 13">
            <a:extLst>
              <a:ext uri="{FF2B5EF4-FFF2-40B4-BE49-F238E27FC236}">
                <a16:creationId xmlns:a16="http://schemas.microsoft.com/office/drawing/2014/main" id="{3ED8FC31-607B-4C21-8E14-F515B098E394}"/>
              </a:ext>
            </a:extLst>
          </p:cNvPr>
          <p:cNvSpPr txBox="1"/>
          <p:nvPr/>
        </p:nvSpPr>
        <p:spPr>
          <a:xfrm>
            <a:off x="7558267" y="1142547"/>
            <a:ext cx="1475957" cy="2308324"/>
          </a:xfrm>
          <a:prstGeom prst="rect">
            <a:avLst/>
          </a:prstGeom>
          <a:solidFill>
            <a:srgbClr val="BDD8F3"/>
          </a:solidFill>
        </p:spPr>
        <p:txBody>
          <a:bodyPr wrap="square" rtlCol="0">
            <a:spAutoFit/>
          </a:bodyPr>
          <a:lstStyle/>
          <a:p>
            <a:pPr algn="ctr"/>
            <a:r>
              <a:rPr lang="es-ES" sz="2400" dirty="0">
                <a:solidFill>
                  <a:schemeClr val="tx1">
                    <a:lumMod val="65000"/>
                    <a:lumOff val="35000"/>
                  </a:schemeClr>
                </a:solidFill>
                <a:latin typeface="+mj-lt"/>
              </a:rPr>
              <a:t>Todas en la misma región, pero no de forma exacta</a:t>
            </a:r>
          </a:p>
        </p:txBody>
      </p:sp>
    </p:spTree>
    <p:extLst>
      <p:ext uri="{BB962C8B-B14F-4D97-AF65-F5344CB8AC3E}">
        <p14:creationId xmlns:p14="http://schemas.microsoft.com/office/powerpoint/2010/main" val="81955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608F4D-2C2E-4951-B86B-27B05E7B008E}"/>
              </a:ext>
            </a:extLst>
          </p:cNvPr>
          <p:cNvPicPr>
            <a:picLocks noChangeAspect="1"/>
          </p:cNvPicPr>
          <p:nvPr/>
        </p:nvPicPr>
        <p:blipFill>
          <a:blip r:embed="rId3"/>
          <a:stretch>
            <a:fillRect/>
          </a:stretch>
        </p:blipFill>
        <p:spPr>
          <a:xfrm>
            <a:off x="395759" y="1812766"/>
            <a:ext cx="8352482" cy="4707964"/>
          </a:xfrm>
          <a:prstGeom prst="rect">
            <a:avLst/>
          </a:prstGeom>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Por último</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270000"/>
            <a:ext cx="7921625" cy="5183188"/>
          </a:xfrm>
        </p:spPr>
        <p:txBody>
          <a:bodyPr/>
          <a:lstStyle/>
          <a:p>
            <a:r>
              <a:rPr lang="es-ES"/>
              <a:t>TRACERT para mostrar el movimiento de DNS y datos</a:t>
            </a:r>
          </a:p>
        </p:txBody>
      </p:sp>
      <p:pic>
        <p:nvPicPr>
          <p:cNvPr id="8" name="Picture 2" descr="Simple world map Royalty Free Vector Image - VectorStock">
            <a:extLst>
              <a:ext uri="{FF2B5EF4-FFF2-40B4-BE49-F238E27FC236}">
                <a16:creationId xmlns:a16="http://schemas.microsoft.com/office/drawing/2014/main" id="{23CD3CE4-1364-4EC7-B301-358BB19BAF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510" b="22074"/>
          <a:stretch/>
        </p:blipFill>
        <p:spPr bwMode="auto">
          <a:xfrm>
            <a:off x="-7937" y="1054775"/>
            <a:ext cx="9144000" cy="5533349"/>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547FB258-B5B1-415A-AB72-54F3DA2DC482}"/>
              </a:ext>
            </a:extLst>
          </p:cNvPr>
          <p:cNvSpPr/>
          <p:nvPr/>
        </p:nvSpPr>
        <p:spPr>
          <a:xfrm flipV="1">
            <a:off x="4091011" y="3047671"/>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3C3EBD9-D733-46D8-B906-EEDB2EB63E1C}"/>
              </a:ext>
            </a:extLst>
          </p:cNvPr>
          <p:cNvSpPr/>
          <p:nvPr/>
        </p:nvSpPr>
        <p:spPr>
          <a:xfrm flipV="1">
            <a:off x="4159231" y="2965702"/>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B42BFFAC-5506-4093-BABE-CD40096B661B}"/>
              </a:ext>
            </a:extLst>
          </p:cNvPr>
          <p:cNvSpPr/>
          <p:nvPr/>
        </p:nvSpPr>
        <p:spPr>
          <a:xfrm flipV="1">
            <a:off x="4091011" y="2973266"/>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C330FE3-CCE5-4C87-BEAF-024C94C8A2FD}"/>
              </a:ext>
            </a:extLst>
          </p:cNvPr>
          <p:cNvSpPr/>
          <p:nvPr/>
        </p:nvSpPr>
        <p:spPr>
          <a:xfrm flipV="1">
            <a:off x="4159313" y="2562704"/>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774ECBE-2371-428D-BD35-6A65DB96EE53}"/>
              </a:ext>
            </a:extLst>
          </p:cNvPr>
          <p:cNvSpPr/>
          <p:nvPr/>
        </p:nvSpPr>
        <p:spPr>
          <a:xfrm flipV="1">
            <a:off x="2267744" y="3012284"/>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C1ADF30F-4201-4227-A19A-3E3003F74B01}"/>
              </a:ext>
            </a:extLst>
          </p:cNvPr>
          <p:cNvSpPr/>
          <p:nvPr/>
        </p:nvSpPr>
        <p:spPr>
          <a:xfrm flipV="1">
            <a:off x="1131665" y="3131642"/>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17BD5B5-F1E9-4520-8B63-46D8E25EEB71}"/>
              </a:ext>
            </a:extLst>
          </p:cNvPr>
          <p:cNvSpPr/>
          <p:nvPr/>
        </p:nvSpPr>
        <p:spPr>
          <a:xfrm flipV="1">
            <a:off x="7956376" y="5621766"/>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77C0BE4D-0E5F-487F-A5BD-3520E8EB8DD9}"/>
              </a:ext>
            </a:extLst>
          </p:cNvPr>
          <p:cNvCxnSpPr>
            <a:cxnSpLocks/>
            <a:endCxn id="17" idx="0"/>
          </p:cNvCxnSpPr>
          <p:nvPr/>
        </p:nvCxnSpPr>
        <p:spPr>
          <a:xfrm flipV="1">
            <a:off x="4118117" y="2609286"/>
            <a:ext cx="64326" cy="36398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DD6DC18-69AB-4580-ADAE-9273DA772108}"/>
              </a:ext>
            </a:extLst>
          </p:cNvPr>
          <p:cNvCxnSpPr>
            <a:cxnSpLocks/>
            <a:endCxn id="18" idx="6"/>
          </p:cNvCxnSpPr>
          <p:nvPr/>
        </p:nvCxnSpPr>
        <p:spPr>
          <a:xfrm flipH="1">
            <a:off x="2314003" y="2609286"/>
            <a:ext cx="1804114" cy="42628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4269C7E-A135-4E59-A5C6-80004F98476C}"/>
              </a:ext>
            </a:extLst>
          </p:cNvPr>
          <p:cNvCxnSpPr>
            <a:cxnSpLocks/>
            <a:endCxn id="19" idx="0"/>
          </p:cNvCxnSpPr>
          <p:nvPr/>
        </p:nvCxnSpPr>
        <p:spPr>
          <a:xfrm flipH="1">
            <a:off x="1154795" y="3043899"/>
            <a:ext cx="1110490" cy="1343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A3709E-93BF-4C1C-864C-A3C65B8546CB}"/>
              </a:ext>
            </a:extLst>
          </p:cNvPr>
          <p:cNvCxnSpPr>
            <a:cxnSpLocks/>
          </p:cNvCxnSpPr>
          <p:nvPr/>
        </p:nvCxnSpPr>
        <p:spPr>
          <a:xfrm flipH="1">
            <a:off x="-30984" y="3154933"/>
            <a:ext cx="1162649" cy="101181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9D1996E-C7BE-4327-AFC8-D37693458D2B}"/>
              </a:ext>
            </a:extLst>
          </p:cNvPr>
          <p:cNvCxnSpPr>
            <a:cxnSpLocks/>
          </p:cNvCxnSpPr>
          <p:nvPr/>
        </p:nvCxnSpPr>
        <p:spPr>
          <a:xfrm flipH="1">
            <a:off x="8008086" y="4584274"/>
            <a:ext cx="1127977" cy="10104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B13C97C-A1C8-4908-A7B7-7CE6AAD910E7}"/>
              </a:ext>
            </a:extLst>
          </p:cNvPr>
          <p:cNvSpPr txBox="1"/>
          <p:nvPr/>
        </p:nvSpPr>
        <p:spPr>
          <a:xfrm>
            <a:off x="2442297" y="4437112"/>
            <a:ext cx="3857895" cy="1569660"/>
          </a:xfrm>
          <a:prstGeom prst="rect">
            <a:avLst/>
          </a:prstGeom>
          <a:solidFill>
            <a:srgbClr val="F08A34"/>
          </a:solidFill>
        </p:spPr>
        <p:txBody>
          <a:bodyPr wrap="square" rtlCol="0">
            <a:spAutoFit/>
          </a:bodyPr>
          <a:lstStyle/>
          <a:p>
            <a:pPr algn="ctr"/>
            <a:r>
              <a:rPr lang="es-ES" sz="2400" dirty="0">
                <a:solidFill>
                  <a:schemeClr val="bg1"/>
                </a:solidFill>
                <a:latin typeface="+mj-lt"/>
              </a:rPr>
              <a:t>Ruta que siguió un paquete individual para ir de la costa este de España a la costa oeste de Australia</a:t>
            </a:r>
          </a:p>
        </p:txBody>
      </p:sp>
    </p:spTree>
    <p:extLst>
      <p:ext uri="{BB962C8B-B14F-4D97-AF65-F5344CB8AC3E}">
        <p14:creationId xmlns:p14="http://schemas.microsoft.com/office/powerpoint/2010/main" val="135022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18" grpId="0" animBg="1"/>
      <p:bldP spid="19" grpId="0" animBg="1"/>
      <p:bldP spid="20" grpId="0" animBg="1"/>
      <p:bldP spid="4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227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Servicios y aplicaciones de Internet</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Conceptos básicos sobre ordenadores e Internet</a:t>
            </a:r>
          </a:p>
        </p:txBody>
      </p:sp>
      <p:sp>
        <p:nvSpPr>
          <p:cNvPr id="6" name="TextBox 7">
            <a:extLst>
              <a:ext uri="{FF2B5EF4-FFF2-40B4-BE49-F238E27FC236}">
                <a16:creationId xmlns:a16="http://schemas.microsoft.com/office/drawing/2014/main" id="{D3FF185F-D1F2-46C0-8941-FE80F33430C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4</a:t>
            </a:r>
            <a:endParaRPr lang="es-ES" sz="2000" dirty="0">
              <a:solidFill>
                <a:schemeClr val="bg1"/>
              </a:solidFill>
              <a:latin typeface="Verdana" charset="0"/>
              <a:cs typeface="Verdana" charset="0"/>
            </a:endParaRPr>
          </a:p>
        </p:txBody>
      </p:sp>
    </p:spTree>
    <p:extLst>
      <p:ext uri="{BB962C8B-B14F-4D97-AF65-F5344CB8AC3E}">
        <p14:creationId xmlns:p14="http://schemas.microsoft.com/office/powerpoint/2010/main" val="3342579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30 at 21.29.56.png">
            <a:extLst>
              <a:ext uri="{FF2B5EF4-FFF2-40B4-BE49-F238E27FC236}">
                <a16:creationId xmlns:a16="http://schemas.microsoft.com/office/drawing/2014/main" id="{30A85C27-394A-4855-BA0A-56E9B0CCD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80" y="1574030"/>
            <a:ext cx="2572680" cy="1848697"/>
          </a:xfrm>
          <a:prstGeom prst="rect">
            <a:avLst/>
          </a:prstGeom>
        </p:spPr>
      </p:pic>
      <p:pic>
        <p:nvPicPr>
          <p:cNvPr id="3" name="Picture 2" descr="Screen Shot 2017-05-30 at 21.33.03.png">
            <a:extLst>
              <a:ext uri="{FF2B5EF4-FFF2-40B4-BE49-F238E27FC236}">
                <a16:creationId xmlns:a16="http://schemas.microsoft.com/office/drawing/2014/main" id="{F54D875E-4B9B-4133-A9BA-0D62D169A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481" y="1383566"/>
            <a:ext cx="2102952" cy="1499522"/>
          </a:xfrm>
          <a:prstGeom prst="rect">
            <a:avLst/>
          </a:prstGeom>
        </p:spPr>
      </p:pic>
      <p:pic>
        <p:nvPicPr>
          <p:cNvPr id="4" name="Picture 3" descr="Screen Shot 2017-05-30 at 21.35.39.png">
            <a:extLst>
              <a:ext uri="{FF2B5EF4-FFF2-40B4-BE49-F238E27FC236}">
                <a16:creationId xmlns:a16="http://schemas.microsoft.com/office/drawing/2014/main" id="{CEB2603D-1C71-444F-BCB7-5B4907EA0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9371" y="1553705"/>
            <a:ext cx="1881017" cy="1848698"/>
          </a:xfrm>
          <a:prstGeom prst="rect">
            <a:avLst/>
          </a:prstGeom>
        </p:spPr>
      </p:pic>
      <p:pic>
        <p:nvPicPr>
          <p:cNvPr id="5" name="Picture 4" descr="Screen Shot 2017-05-30 at 21.37.00.png">
            <a:extLst>
              <a:ext uri="{FF2B5EF4-FFF2-40B4-BE49-F238E27FC236}">
                <a16:creationId xmlns:a16="http://schemas.microsoft.com/office/drawing/2014/main" id="{50763114-69A2-4D01-9876-A14B7DE80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498" y="4272360"/>
            <a:ext cx="2445817" cy="1706899"/>
          </a:xfrm>
          <a:prstGeom prst="rect">
            <a:avLst/>
          </a:prstGeom>
        </p:spPr>
      </p:pic>
      <p:pic>
        <p:nvPicPr>
          <p:cNvPr id="6" name="Picture 5" descr="Screen Shot 2017-05-30 at 21.37.29.png">
            <a:extLst>
              <a:ext uri="{FF2B5EF4-FFF2-40B4-BE49-F238E27FC236}">
                <a16:creationId xmlns:a16="http://schemas.microsoft.com/office/drawing/2014/main" id="{D5EE4B2E-C0AA-4167-8086-4B802C1ED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8568" y="3331228"/>
            <a:ext cx="1572957" cy="3033022"/>
          </a:xfrm>
          <a:prstGeom prst="rect">
            <a:avLst/>
          </a:prstGeom>
        </p:spPr>
      </p:pic>
      <p:pic>
        <p:nvPicPr>
          <p:cNvPr id="7" name="Picture 6" descr="Screen Shot 2017-05-30 at 21.38.07.png">
            <a:extLst>
              <a:ext uri="{FF2B5EF4-FFF2-40B4-BE49-F238E27FC236}">
                <a16:creationId xmlns:a16="http://schemas.microsoft.com/office/drawing/2014/main" id="{A1E716B6-396C-401B-B633-50134CD1D6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2778" y="3331228"/>
            <a:ext cx="970744" cy="2343356"/>
          </a:xfrm>
          <a:prstGeom prst="rect">
            <a:avLst/>
          </a:prstGeom>
        </p:spPr>
      </p:pic>
      <p:pic>
        <p:nvPicPr>
          <p:cNvPr id="8" name="Picture 7" descr="Screen Shot 2017-05-30 at 21.38.34.png">
            <a:extLst>
              <a:ext uri="{FF2B5EF4-FFF2-40B4-BE49-F238E27FC236}">
                <a16:creationId xmlns:a16="http://schemas.microsoft.com/office/drawing/2014/main" id="{B4AF08FE-43C5-4BE6-9787-309332E069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2855" y="4263578"/>
            <a:ext cx="2034048" cy="1411006"/>
          </a:xfrm>
          <a:prstGeom prst="rect">
            <a:avLst/>
          </a:prstGeom>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Sistemas informáticos</a:t>
            </a:r>
            <a:endParaRPr lang="es-ES" sz="2000" dirty="0">
              <a:solidFill>
                <a:schemeClr val="bg1"/>
              </a:solidFill>
              <a:latin typeface="Verdana" charset="0"/>
              <a:cs typeface="Verdana" charset="0"/>
            </a:endParaRPr>
          </a:p>
        </p:txBody>
      </p:sp>
    </p:spTree>
    <p:extLst>
      <p:ext uri="{BB962C8B-B14F-4D97-AF65-F5344CB8AC3E}">
        <p14:creationId xmlns:p14="http://schemas.microsoft.com/office/powerpoint/2010/main" val="2164723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Servicios de Internet</a:t>
            </a:r>
            <a:endParaRPr lang="es-ES" sz="2000" dirty="0">
              <a:solidFill>
                <a:schemeClr val="bg1"/>
              </a:solidFill>
              <a:latin typeface="Verdana" charset="0"/>
              <a:cs typeface="Verdana" charset="0"/>
            </a:endParaRPr>
          </a:p>
        </p:txBody>
      </p:sp>
      <p:pic>
        <p:nvPicPr>
          <p:cNvPr id="8" name="Picture 4" descr="graphic">
            <a:extLst>
              <a:ext uri="{FF2B5EF4-FFF2-40B4-BE49-F238E27FC236}">
                <a16:creationId xmlns:a16="http://schemas.microsoft.com/office/drawing/2014/main" id="{884006A9-8409-4540-97E0-6926DB57C258}"/>
              </a:ext>
            </a:extLst>
          </p:cNvPr>
          <p:cNvPicPr>
            <a:picLocks noGrp="1" noChangeAspect="1" noChangeArrowheads="1"/>
          </p:cNvPicPr>
          <p:nvPr>
            <p:ph idx="4294967295"/>
          </p:nvPr>
        </p:nvPicPr>
        <p:blipFill>
          <a:blip r:embed="rId3" cstate="print"/>
          <a:srcRect/>
          <a:stretch>
            <a:fillRect/>
          </a:stretch>
        </p:blipFill>
        <p:spPr>
          <a:xfrm>
            <a:off x="1197769" y="1278731"/>
            <a:ext cx="6748462" cy="5083175"/>
          </a:xfrm>
          <a:noFill/>
        </p:spPr>
      </p:pic>
    </p:spTree>
    <p:extLst>
      <p:ext uri="{BB962C8B-B14F-4D97-AF65-F5344CB8AC3E}">
        <p14:creationId xmlns:p14="http://schemas.microsoft.com/office/powerpoint/2010/main" val="2765972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Servicios de Internet</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179512" y="1214491"/>
            <a:ext cx="4392613" cy="5183187"/>
          </a:xfrm>
        </p:spPr>
        <p:txBody>
          <a:bodyPr/>
          <a:lstStyle/>
          <a:p>
            <a:pPr marL="0" indent="0">
              <a:buNone/>
            </a:pPr>
            <a:r>
              <a:rPr lang="es-ES"/>
              <a:t>¿Qué hay en Internet?</a:t>
            </a:r>
          </a:p>
          <a:p>
            <a:pPr lvl="1"/>
            <a:r>
              <a:rPr lang="es-ES"/>
              <a:t>WWW</a:t>
            </a:r>
          </a:p>
          <a:p>
            <a:pPr lvl="1"/>
            <a:r>
              <a:rPr lang="es-ES"/>
              <a:t>Correo electrónico</a:t>
            </a:r>
          </a:p>
          <a:p>
            <a:pPr lvl="1"/>
            <a:r>
              <a:rPr lang="es-ES"/>
              <a:t>De igual a igual</a:t>
            </a:r>
          </a:p>
          <a:p>
            <a:pPr lvl="1"/>
            <a:r>
              <a:rPr lang="es-ES"/>
              <a:t>FTP</a:t>
            </a:r>
          </a:p>
          <a:p>
            <a:pPr lvl="1"/>
            <a:r>
              <a:rPr lang="es-ES"/>
              <a:t>Almacenamiento en línea</a:t>
            </a:r>
          </a:p>
          <a:p>
            <a:pPr lvl="1"/>
            <a:r>
              <a:rPr lang="es-ES"/>
              <a:t>IdC - Internet de las cosas</a:t>
            </a:r>
          </a:p>
          <a:p>
            <a:pPr lvl="1"/>
            <a:r>
              <a:rPr lang="es-ES"/>
              <a:t>Juegos en línea</a:t>
            </a:r>
          </a:p>
        </p:txBody>
      </p:sp>
      <p:sp>
        <p:nvSpPr>
          <p:cNvPr id="7" name="Content Placeholder 1">
            <a:extLst>
              <a:ext uri="{FF2B5EF4-FFF2-40B4-BE49-F238E27FC236}">
                <a16:creationId xmlns:a16="http://schemas.microsoft.com/office/drawing/2014/main" id="{7AB7A626-48C5-4D9E-98D9-A940107333D9}"/>
              </a:ext>
            </a:extLst>
          </p:cNvPr>
          <p:cNvSpPr txBox="1">
            <a:spLocks/>
          </p:cNvSpPr>
          <p:nvPr/>
        </p:nvSpPr>
        <p:spPr bwMode="auto">
          <a:xfrm>
            <a:off x="4572000" y="1628800"/>
            <a:ext cx="4392488" cy="467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s-ES"/>
              <a:t>Grupos de noticias</a:t>
            </a:r>
          </a:p>
          <a:p>
            <a:pPr lvl="1"/>
            <a:r>
              <a:rPr lang="es-ES"/>
              <a:t>Redes sociales</a:t>
            </a:r>
          </a:p>
          <a:p>
            <a:pPr lvl="1"/>
            <a:r>
              <a:rPr lang="es-ES"/>
              <a:t>IRC</a:t>
            </a:r>
          </a:p>
          <a:p>
            <a:pPr lvl="1"/>
            <a:r>
              <a:rPr lang="es-ES"/>
              <a:t>Mensajería instantánea</a:t>
            </a:r>
          </a:p>
          <a:p>
            <a:pPr lvl="1"/>
            <a:r>
              <a:rPr lang="es-ES"/>
              <a:t>VoIP - Voz sobre IP</a:t>
            </a:r>
          </a:p>
          <a:p>
            <a:pPr lvl="1"/>
            <a:r>
              <a:rPr lang="es-ES"/>
              <a:t>Internet profunda e Internet oscura</a:t>
            </a:r>
          </a:p>
        </p:txBody>
      </p:sp>
      <p:pic>
        <p:nvPicPr>
          <p:cNvPr id="4098" name="Picture 2" descr="Vision Data Solutions | Internet solutions and networking products">
            <a:extLst>
              <a:ext uri="{FF2B5EF4-FFF2-40B4-BE49-F238E27FC236}">
                <a16:creationId xmlns:a16="http://schemas.microsoft.com/office/drawing/2014/main" id="{114C943D-B654-45A0-9F40-6D2DD82D6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933590"/>
            <a:ext cx="3059832" cy="151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8446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WWW</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179386" y="1237064"/>
            <a:ext cx="8785225" cy="5183187"/>
          </a:xfrm>
        </p:spPr>
        <p:txBody>
          <a:bodyPr/>
          <a:lstStyle/>
          <a:p>
            <a:pPr marL="0" indent="0" algn="just">
              <a:buNone/>
            </a:pPr>
            <a:r>
              <a:rPr lang="es-ES"/>
              <a:t>Desde 1991, el lenguaje </a:t>
            </a:r>
            <a:r>
              <a:rPr lang="es-ES" b="1" dirty="0">
                <a:solidFill>
                  <a:srgbClr val="0070C0"/>
                </a:solidFill>
              </a:rPr>
              <a:t>HTML</a:t>
            </a:r>
            <a:r>
              <a:rPr lang="es-ES"/>
              <a:t> (Hyper Text Markup Language) permite incluir palabras, imágenes y sonido en las páginas web.</a:t>
            </a:r>
          </a:p>
          <a:p>
            <a:pPr algn="just"/>
            <a:r>
              <a:rPr lang="es-ES"/>
              <a:t>Utilice el protocolo </a:t>
            </a:r>
            <a:r>
              <a:rPr lang="es-ES" b="1" dirty="0">
                <a:solidFill>
                  <a:srgbClr val="0070C0"/>
                </a:solidFill>
              </a:rPr>
              <a:t>HTTP</a:t>
            </a:r>
            <a:r>
              <a:rPr lang="es-ES"/>
              <a:t> – Protocolo de transferencia de hipertexto</a:t>
            </a:r>
          </a:p>
          <a:p>
            <a:pPr lvl="1" algn="just"/>
            <a:r>
              <a:rPr lang="es-ES"/>
              <a:t>Utilizado por los navegadores y los servidores web para comunicarse mediante peticiones y respuestas HTTP</a:t>
            </a:r>
          </a:p>
        </p:txBody>
      </p:sp>
      <p:pic>
        <p:nvPicPr>
          <p:cNvPr id="8" name="Picture 3" descr="server_rack">
            <a:extLst>
              <a:ext uri="{FF2B5EF4-FFF2-40B4-BE49-F238E27FC236}">
                <a16:creationId xmlns:a16="http://schemas.microsoft.com/office/drawing/2014/main" id="{3B99CFDE-90DC-4B72-8B40-9AF998E0523F}"/>
              </a:ext>
            </a:extLst>
          </p:cNvPr>
          <p:cNvPicPr>
            <a:picLocks noChangeAspect="1" noChangeArrowheads="1"/>
          </p:cNvPicPr>
          <p:nvPr/>
        </p:nvPicPr>
        <p:blipFill>
          <a:blip r:embed="rId3" cstate="print"/>
          <a:srcRect/>
          <a:stretch>
            <a:fillRect/>
          </a:stretch>
        </p:blipFill>
        <p:spPr bwMode="auto">
          <a:xfrm>
            <a:off x="5837210" y="4164014"/>
            <a:ext cx="1767647" cy="2076312"/>
          </a:xfrm>
          <a:prstGeom prst="rect">
            <a:avLst/>
          </a:prstGeom>
          <a:noFill/>
          <a:ln w="9525">
            <a:noFill/>
            <a:miter lim="800000"/>
            <a:headEnd/>
            <a:tailEnd/>
          </a:ln>
        </p:spPr>
      </p:pic>
      <p:pic>
        <p:nvPicPr>
          <p:cNvPr id="13" name="Picture 4" descr="plate02">
            <a:extLst>
              <a:ext uri="{FF2B5EF4-FFF2-40B4-BE49-F238E27FC236}">
                <a16:creationId xmlns:a16="http://schemas.microsoft.com/office/drawing/2014/main" id="{B555B8BF-E840-4B3F-8DE4-0A6F30795348}"/>
              </a:ext>
            </a:extLst>
          </p:cNvPr>
          <p:cNvPicPr>
            <a:picLocks noChangeAspect="1" noChangeArrowheads="1"/>
          </p:cNvPicPr>
          <p:nvPr/>
        </p:nvPicPr>
        <p:blipFill>
          <a:blip r:embed="rId4" cstate="print"/>
          <a:srcRect/>
          <a:stretch>
            <a:fillRect/>
          </a:stretch>
        </p:blipFill>
        <p:spPr bwMode="auto">
          <a:xfrm>
            <a:off x="1691680" y="4327319"/>
            <a:ext cx="1615109" cy="1913007"/>
          </a:xfrm>
          <a:prstGeom prst="rect">
            <a:avLst/>
          </a:prstGeom>
          <a:noFill/>
          <a:ln w="9525">
            <a:noFill/>
            <a:miter lim="800000"/>
            <a:headEnd/>
            <a:tailEnd/>
          </a:ln>
        </p:spPr>
      </p:pic>
      <p:pic>
        <p:nvPicPr>
          <p:cNvPr id="14" name="Picture 5">
            <a:extLst>
              <a:ext uri="{FF2B5EF4-FFF2-40B4-BE49-F238E27FC236}">
                <a16:creationId xmlns:a16="http://schemas.microsoft.com/office/drawing/2014/main" id="{95C1EBED-022F-4C59-A80F-5A4C17472E5D}"/>
              </a:ext>
            </a:extLst>
          </p:cNvPr>
          <p:cNvPicPr>
            <a:picLocks noChangeAspect="1" noChangeArrowheads="1"/>
          </p:cNvPicPr>
          <p:nvPr/>
        </p:nvPicPr>
        <p:blipFill>
          <a:blip r:embed="rId5" cstate="print"/>
          <a:srcRect/>
          <a:stretch>
            <a:fillRect/>
          </a:stretch>
        </p:blipFill>
        <p:spPr bwMode="auto">
          <a:xfrm>
            <a:off x="3640616" y="4207385"/>
            <a:ext cx="1862767" cy="899074"/>
          </a:xfrm>
          <a:prstGeom prst="rect">
            <a:avLst/>
          </a:prstGeom>
          <a:noFill/>
          <a:ln w="9525">
            <a:noFill/>
            <a:miter lim="800000"/>
            <a:headEnd/>
            <a:tailEnd/>
          </a:ln>
        </p:spPr>
      </p:pic>
      <p:pic>
        <p:nvPicPr>
          <p:cNvPr id="15" name="Picture 6">
            <a:extLst>
              <a:ext uri="{FF2B5EF4-FFF2-40B4-BE49-F238E27FC236}">
                <a16:creationId xmlns:a16="http://schemas.microsoft.com/office/drawing/2014/main" id="{C06B1602-E424-4ACF-A710-A43028735D1D}"/>
              </a:ext>
            </a:extLst>
          </p:cNvPr>
          <p:cNvPicPr>
            <a:picLocks noChangeAspect="1" noChangeArrowheads="1"/>
          </p:cNvPicPr>
          <p:nvPr/>
        </p:nvPicPr>
        <p:blipFill>
          <a:blip r:embed="rId6" cstate="print"/>
          <a:srcRect/>
          <a:stretch>
            <a:fillRect/>
          </a:stretch>
        </p:blipFill>
        <p:spPr bwMode="auto">
          <a:xfrm>
            <a:off x="3643306" y="5246482"/>
            <a:ext cx="1857388" cy="973547"/>
          </a:xfrm>
          <a:prstGeom prst="rect">
            <a:avLst/>
          </a:prstGeom>
          <a:noFill/>
          <a:ln w="9525">
            <a:noFill/>
            <a:miter lim="800000"/>
            <a:headEnd/>
            <a:tailEnd/>
          </a:ln>
        </p:spPr>
      </p:pic>
    </p:spTree>
    <p:extLst>
      <p:ext uri="{BB962C8B-B14F-4D97-AF65-F5344CB8AC3E}">
        <p14:creationId xmlns:p14="http://schemas.microsoft.com/office/powerpoint/2010/main" val="14775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WWW</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68528"/>
            <a:ext cx="8642350" cy="5183187"/>
          </a:xfrm>
        </p:spPr>
        <p:txBody>
          <a:bodyPr/>
          <a:lstStyle/>
          <a:p>
            <a:pPr marL="0" indent="0">
              <a:buNone/>
            </a:pPr>
            <a:r>
              <a:rPr lang="es-ES"/>
              <a:t>Los recursos se encuentran en las </a:t>
            </a:r>
            <a:r>
              <a:rPr lang="es-ES" b="1" dirty="0">
                <a:solidFill>
                  <a:srgbClr val="0070C0"/>
                </a:solidFill>
              </a:rPr>
              <a:t>URL</a:t>
            </a:r>
          </a:p>
          <a:p>
            <a:pPr marL="857250" lvl="1" indent="-457200"/>
            <a:r>
              <a:rPr lang="es-ES"/>
              <a:t>Localizadores uniformes de recursos</a:t>
            </a:r>
          </a:p>
          <a:p>
            <a:pPr marL="0" indent="0" algn="ctr">
              <a:buNone/>
            </a:pPr>
            <a:r>
              <a:rPr lang="es-ES" dirty="0">
                <a:hlinkClick r:id="rId3"/>
              </a:rPr>
              <a:t>http://www.coe.int</a:t>
            </a:r>
            <a:endParaRPr lang="es-ES" dirty="0"/>
          </a:p>
          <a:p>
            <a:pPr marL="0" indent="0">
              <a:buNone/>
            </a:pPr>
            <a:r>
              <a:rPr lang="en-US"/>
              <a:t>	</a:t>
            </a:r>
            <a:r>
              <a:rPr lang="es-ES"/>
              <a:t>http </a:t>
            </a:r>
            <a:r>
              <a:rPr lang="en-US"/>
              <a:t>	</a:t>
            </a:r>
            <a:r>
              <a:rPr lang="es-ES"/>
              <a:t>= Proceso en uso</a:t>
            </a:r>
          </a:p>
          <a:p>
            <a:pPr marL="0" indent="0">
              <a:buNone/>
            </a:pPr>
            <a:r>
              <a:rPr lang="en-US"/>
              <a:t>	</a:t>
            </a:r>
            <a:r>
              <a:rPr lang="es-ES"/>
              <a:t>www = servidor World Wide Web</a:t>
            </a:r>
          </a:p>
          <a:p>
            <a:pPr marL="0" indent="0">
              <a:buNone/>
            </a:pPr>
            <a:r>
              <a:rPr lang="en-US"/>
              <a:t>	</a:t>
            </a:r>
            <a:r>
              <a:rPr lang="es-ES"/>
              <a:t>coe </a:t>
            </a:r>
            <a:r>
              <a:rPr lang="en-US"/>
              <a:t>	</a:t>
            </a:r>
            <a:r>
              <a:rPr lang="es-ES"/>
              <a:t>= Nombre del dominio</a:t>
            </a:r>
          </a:p>
          <a:p>
            <a:pPr marL="0" indent="0">
              <a:buNone/>
            </a:pPr>
            <a:r>
              <a:rPr lang="en-US"/>
              <a:t>	</a:t>
            </a:r>
            <a:r>
              <a:rPr lang="es-ES"/>
              <a:t>int </a:t>
            </a:r>
            <a:r>
              <a:rPr lang="en-US"/>
              <a:t>	</a:t>
            </a:r>
            <a:r>
              <a:rPr lang="es-ES"/>
              <a:t>= Dominio de nivel superior (normalmente con país)</a:t>
            </a:r>
          </a:p>
        </p:txBody>
      </p:sp>
    </p:spTree>
    <p:extLst>
      <p:ext uri="{BB962C8B-B14F-4D97-AF65-F5344CB8AC3E}">
        <p14:creationId xmlns:p14="http://schemas.microsoft.com/office/powerpoint/2010/main" val="15645129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WWW</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127236" y="1127125"/>
            <a:ext cx="8642350" cy="5183187"/>
          </a:xfrm>
          <a:prstGeom prst="rect">
            <a:avLst/>
          </a:prstGeom>
        </p:spPr>
        <p:txBody>
          <a:bodyPr/>
          <a:lstStyle/>
          <a:p>
            <a:pPr marL="0" indent="0">
              <a:buNone/>
            </a:pPr>
            <a:r>
              <a:rPr lang="es-ES" dirty="0"/>
              <a:t>Los sitios web son una serie de páginas enlazadas (y no enlazadas)</a:t>
            </a:r>
          </a:p>
          <a:p>
            <a:r>
              <a:rPr lang="es-ES" dirty="0"/>
              <a:t>Para acceder aquí</a:t>
            </a:r>
          </a:p>
          <a:p>
            <a:pPr marL="857250" lvl="1" indent="-457200"/>
            <a:r>
              <a:rPr lang="es-ES" dirty="0">
                <a:hlinkClick r:id="rId3"/>
              </a:rPr>
              <a:t>www.nombresitio.com</a:t>
            </a:r>
            <a:endParaRPr lang="es-ES" dirty="0"/>
          </a:p>
        </p:txBody>
      </p:sp>
      <p:grpSp>
        <p:nvGrpSpPr>
          <p:cNvPr id="3" name="Group 2">
            <a:extLst>
              <a:ext uri="{FF2B5EF4-FFF2-40B4-BE49-F238E27FC236}">
                <a16:creationId xmlns:a16="http://schemas.microsoft.com/office/drawing/2014/main" id="{5166FE35-2649-483E-8BFD-5EE05A25E2F5}"/>
              </a:ext>
            </a:extLst>
          </p:cNvPr>
          <p:cNvGrpSpPr/>
          <p:nvPr/>
        </p:nvGrpSpPr>
        <p:grpSpPr>
          <a:xfrm>
            <a:off x="4283968" y="2132856"/>
            <a:ext cx="4608512" cy="3946053"/>
            <a:chOff x="3177480" y="1543372"/>
            <a:chExt cx="5715000" cy="4535537"/>
          </a:xfrm>
        </p:grpSpPr>
        <p:grpSp>
          <p:nvGrpSpPr>
            <p:cNvPr id="7" name="Group 6">
              <a:extLst>
                <a:ext uri="{FF2B5EF4-FFF2-40B4-BE49-F238E27FC236}">
                  <a16:creationId xmlns:a16="http://schemas.microsoft.com/office/drawing/2014/main" id="{41170AEB-563C-4D4A-9F4D-85299DDD0A89}"/>
                </a:ext>
              </a:extLst>
            </p:cNvPr>
            <p:cNvGrpSpPr/>
            <p:nvPr/>
          </p:nvGrpSpPr>
          <p:grpSpPr>
            <a:xfrm>
              <a:off x="3177480" y="2654411"/>
              <a:ext cx="5562600" cy="1683625"/>
              <a:chOff x="3641245" y="2239936"/>
              <a:chExt cx="8084635" cy="2540836"/>
            </a:xfrm>
          </p:grpSpPr>
          <p:cxnSp>
            <p:nvCxnSpPr>
              <p:cNvPr id="8" name="Straight Connector 7">
                <a:extLst>
                  <a:ext uri="{FF2B5EF4-FFF2-40B4-BE49-F238E27FC236}">
                    <a16:creationId xmlns:a16="http://schemas.microsoft.com/office/drawing/2014/main" id="{8BBF69F5-6336-4E8D-817B-B36C0A9A896E}"/>
                  </a:ext>
                </a:extLst>
              </p:cNvPr>
              <p:cNvCxnSpPr/>
              <p:nvPr/>
            </p:nvCxnSpPr>
            <p:spPr>
              <a:xfrm>
                <a:off x="7704113" y="2239936"/>
                <a:ext cx="0" cy="446048"/>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C6422AF-7492-4E89-AC32-154DB09D86E5}"/>
                  </a:ext>
                </a:extLst>
              </p:cNvPr>
              <p:cNvGrpSpPr/>
              <p:nvPr/>
            </p:nvGrpSpPr>
            <p:grpSpPr>
              <a:xfrm>
                <a:off x="3641245" y="2685984"/>
                <a:ext cx="8084635" cy="2094788"/>
                <a:chOff x="3504085" y="2929669"/>
                <a:chExt cx="8084635" cy="2094788"/>
              </a:xfrm>
            </p:grpSpPr>
            <p:sp>
              <p:nvSpPr>
                <p:cNvPr id="14" name="Rectangle 13">
                  <a:extLst>
                    <a:ext uri="{FF2B5EF4-FFF2-40B4-BE49-F238E27FC236}">
                      <a16:creationId xmlns:a16="http://schemas.microsoft.com/office/drawing/2014/main" id="{CD307FAF-4FAE-4F02-95B1-CE9DABE1CD71}"/>
                    </a:ext>
                  </a:extLst>
                </p:cNvPr>
                <p:cNvSpPr/>
                <p:nvPr/>
              </p:nvSpPr>
              <p:spPr>
                <a:xfrm>
                  <a:off x="10295178" y="3500458"/>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mj-lt"/>
                    </a:rPr>
                    <a:t>Other</a:t>
                  </a:r>
                </a:p>
                <a:p>
                  <a:pPr algn="ctr"/>
                  <a:r>
                    <a:rPr lang="es-ES" sz="1000" dirty="0">
                      <a:solidFill>
                        <a:schemeClr val="tx1"/>
                      </a:solidFill>
                      <a:latin typeface="+mj-lt"/>
                    </a:rPr>
                    <a:t>.html</a:t>
                  </a:r>
                </a:p>
              </p:txBody>
            </p:sp>
            <p:sp>
              <p:nvSpPr>
                <p:cNvPr id="15" name="Rectangle 14">
                  <a:extLst>
                    <a:ext uri="{FF2B5EF4-FFF2-40B4-BE49-F238E27FC236}">
                      <a16:creationId xmlns:a16="http://schemas.microsoft.com/office/drawing/2014/main" id="{1FDE037D-3799-48D8-9EB8-A0C550B57AE9}"/>
                    </a:ext>
                  </a:extLst>
                </p:cNvPr>
                <p:cNvSpPr/>
                <p:nvPr/>
              </p:nvSpPr>
              <p:spPr>
                <a:xfrm>
                  <a:off x="8084448" y="3519043"/>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mj-lt"/>
                    </a:rPr>
                    <a:t>Services</a:t>
                  </a:r>
                </a:p>
                <a:p>
                  <a:pPr algn="ctr"/>
                  <a:r>
                    <a:rPr lang="es-ES" sz="1000" dirty="0">
                      <a:solidFill>
                        <a:schemeClr val="tx1"/>
                      </a:solidFill>
                      <a:latin typeface="+mj-lt"/>
                    </a:rPr>
                    <a:t>.html</a:t>
                  </a:r>
                </a:p>
              </p:txBody>
            </p:sp>
            <p:sp>
              <p:nvSpPr>
                <p:cNvPr id="16" name="Rectangle 15">
                  <a:extLst>
                    <a:ext uri="{FF2B5EF4-FFF2-40B4-BE49-F238E27FC236}">
                      <a16:creationId xmlns:a16="http://schemas.microsoft.com/office/drawing/2014/main" id="{75D6D6CB-C390-4318-BEFC-C07E857B6A66}"/>
                    </a:ext>
                  </a:extLst>
                </p:cNvPr>
                <p:cNvSpPr/>
                <p:nvPr/>
              </p:nvSpPr>
              <p:spPr>
                <a:xfrm>
                  <a:off x="5873719" y="3519043"/>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mj-lt"/>
                    </a:rPr>
                    <a:t>Contact</a:t>
                  </a:r>
                </a:p>
                <a:p>
                  <a:pPr algn="ctr"/>
                  <a:r>
                    <a:rPr lang="es-ES" sz="1000" dirty="0">
                      <a:solidFill>
                        <a:schemeClr val="tx1"/>
                      </a:solidFill>
                      <a:latin typeface="+mj-lt"/>
                    </a:rPr>
                    <a:t>.html</a:t>
                  </a:r>
                </a:p>
              </p:txBody>
            </p:sp>
            <p:sp>
              <p:nvSpPr>
                <p:cNvPr id="17" name="Rectangle 16">
                  <a:extLst>
                    <a:ext uri="{FF2B5EF4-FFF2-40B4-BE49-F238E27FC236}">
                      <a16:creationId xmlns:a16="http://schemas.microsoft.com/office/drawing/2014/main" id="{C3C81A64-EE68-466E-B425-A7001AADD788}"/>
                    </a:ext>
                  </a:extLst>
                </p:cNvPr>
                <p:cNvSpPr/>
                <p:nvPr/>
              </p:nvSpPr>
              <p:spPr>
                <a:xfrm>
                  <a:off x="3504085" y="3519043"/>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mj-lt"/>
                    </a:rPr>
                    <a:t>About</a:t>
                  </a:r>
                </a:p>
                <a:p>
                  <a:pPr algn="ctr"/>
                  <a:r>
                    <a:rPr lang="es-ES" sz="1000" dirty="0">
                      <a:solidFill>
                        <a:schemeClr val="tx1"/>
                      </a:solidFill>
                      <a:latin typeface="+mj-lt"/>
                    </a:rPr>
                    <a:t>.html</a:t>
                  </a:r>
                </a:p>
              </p:txBody>
            </p:sp>
            <p:grpSp>
              <p:nvGrpSpPr>
                <p:cNvPr id="18" name="Group 17">
                  <a:extLst>
                    <a:ext uri="{FF2B5EF4-FFF2-40B4-BE49-F238E27FC236}">
                      <a16:creationId xmlns:a16="http://schemas.microsoft.com/office/drawing/2014/main" id="{41748F0B-4EFD-46E4-8CBE-52C64AD53C0D}"/>
                    </a:ext>
                  </a:extLst>
                </p:cNvPr>
                <p:cNvGrpSpPr/>
                <p:nvPr/>
              </p:nvGrpSpPr>
              <p:grpSpPr>
                <a:xfrm>
                  <a:off x="4150856" y="2929669"/>
                  <a:ext cx="6791093" cy="438613"/>
                  <a:chOff x="4556935" y="2535381"/>
                  <a:chExt cx="6791093" cy="438613"/>
                </a:xfrm>
              </p:grpSpPr>
              <p:cxnSp>
                <p:nvCxnSpPr>
                  <p:cNvPr id="19" name="Straight Connector 18">
                    <a:extLst>
                      <a:ext uri="{FF2B5EF4-FFF2-40B4-BE49-F238E27FC236}">
                        <a16:creationId xmlns:a16="http://schemas.microsoft.com/office/drawing/2014/main" id="{29EBA4E9-FD3A-4C9C-872D-E5DCF1596DB4}"/>
                      </a:ext>
                    </a:extLst>
                  </p:cNvPr>
                  <p:cNvCxnSpPr/>
                  <p:nvPr/>
                </p:nvCxnSpPr>
                <p:spPr>
                  <a:xfrm>
                    <a:off x="4556935" y="2535381"/>
                    <a:ext cx="6791093" cy="223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12741AA-85A3-4993-9F17-47A8C7DD0C30}"/>
                      </a:ext>
                    </a:extLst>
                  </p:cNvPr>
                  <p:cNvCxnSpPr/>
                  <p:nvPr/>
                </p:nvCxnSpPr>
                <p:spPr>
                  <a:xfrm>
                    <a:off x="4556935" y="2539098"/>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3BE7D2F-343C-4BFC-BCCE-F6136411ABE8}"/>
                      </a:ext>
                    </a:extLst>
                  </p:cNvPr>
                  <p:cNvCxnSpPr/>
                  <p:nvPr/>
                </p:nvCxnSpPr>
                <p:spPr>
                  <a:xfrm>
                    <a:off x="6828067" y="2546532"/>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1547819-C9BD-4E1B-8EFA-BA1A3C8AD521}"/>
                      </a:ext>
                    </a:extLst>
                  </p:cNvPr>
                  <p:cNvCxnSpPr/>
                  <p:nvPr/>
                </p:nvCxnSpPr>
                <p:spPr>
                  <a:xfrm>
                    <a:off x="9104774" y="2557683"/>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D8EF5EC-7D0E-4DFB-BB9B-C6F7B1AED264}"/>
                      </a:ext>
                    </a:extLst>
                  </p:cNvPr>
                  <p:cNvCxnSpPr/>
                  <p:nvPr/>
                </p:nvCxnSpPr>
                <p:spPr>
                  <a:xfrm>
                    <a:off x="11348028" y="2546532"/>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4" name="Group 23">
              <a:extLst>
                <a:ext uri="{FF2B5EF4-FFF2-40B4-BE49-F238E27FC236}">
                  <a16:creationId xmlns:a16="http://schemas.microsoft.com/office/drawing/2014/main" id="{FE5E2FC7-F836-4D92-9C65-C0740EE1A75A}"/>
                </a:ext>
              </a:extLst>
            </p:cNvPr>
            <p:cNvGrpSpPr/>
            <p:nvPr/>
          </p:nvGrpSpPr>
          <p:grpSpPr>
            <a:xfrm>
              <a:off x="4827092" y="4371308"/>
              <a:ext cx="4065388" cy="1707601"/>
              <a:chOff x="5325414" y="4918617"/>
              <a:chExt cx="4065388" cy="1707601"/>
            </a:xfrm>
          </p:grpSpPr>
          <p:sp>
            <p:nvSpPr>
              <p:cNvPr id="25" name="Rectangle 24">
                <a:extLst>
                  <a:ext uri="{FF2B5EF4-FFF2-40B4-BE49-F238E27FC236}">
                    <a16:creationId xmlns:a16="http://schemas.microsoft.com/office/drawing/2014/main" id="{8FAB4D89-A77E-446F-B6CE-75C8B441CF43}"/>
                  </a:ext>
                </a:extLst>
              </p:cNvPr>
              <p:cNvSpPr/>
              <p:nvPr/>
            </p:nvSpPr>
            <p:spPr>
              <a:xfrm>
                <a:off x="5325414" y="5765180"/>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rPr>
                  <a:t>Services.html</a:t>
                </a:r>
              </a:p>
            </p:txBody>
          </p:sp>
          <p:sp>
            <p:nvSpPr>
              <p:cNvPr id="26" name="Rectangle 25">
                <a:extLst>
                  <a:ext uri="{FF2B5EF4-FFF2-40B4-BE49-F238E27FC236}">
                    <a16:creationId xmlns:a16="http://schemas.microsoft.com/office/drawing/2014/main" id="{531A367E-8277-432F-8DCB-039CD5C38683}"/>
                  </a:ext>
                </a:extLst>
              </p:cNvPr>
              <p:cNvSpPr/>
              <p:nvPr/>
            </p:nvSpPr>
            <p:spPr>
              <a:xfrm>
                <a:off x="6430434" y="5786160"/>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rPr>
                  <a:t>Services.html</a:t>
                </a:r>
              </a:p>
            </p:txBody>
          </p:sp>
          <p:sp>
            <p:nvSpPr>
              <p:cNvPr id="27" name="Rectangle 26">
                <a:extLst>
                  <a:ext uri="{FF2B5EF4-FFF2-40B4-BE49-F238E27FC236}">
                    <a16:creationId xmlns:a16="http://schemas.microsoft.com/office/drawing/2014/main" id="{403BD81D-E888-419D-99E1-B279705C5EFD}"/>
                  </a:ext>
                </a:extLst>
              </p:cNvPr>
              <p:cNvSpPr/>
              <p:nvPr/>
            </p:nvSpPr>
            <p:spPr>
              <a:xfrm>
                <a:off x="7535454" y="5784963"/>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rPr>
                  <a:t>Services.html</a:t>
                </a:r>
              </a:p>
            </p:txBody>
          </p:sp>
          <p:sp>
            <p:nvSpPr>
              <p:cNvPr id="28" name="Rectangle 27">
                <a:extLst>
                  <a:ext uri="{FF2B5EF4-FFF2-40B4-BE49-F238E27FC236}">
                    <a16:creationId xmlns:a16="http://schemas.microsoft.com/office/drawing/2014/main" id="{68AA3D06-1229-4D6E-A44E-8A2EAE899C9E}"/>
                  </a:ext>
                </a:extLst>
              </p:cNvPr>
              <p:cNvSpPr/>
              <p:nvPr/>
            </p:nvSpPr>
            <p:spPr>
              <a:xfrm>
                <a:off x="8624236" y="5765180"/>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rPr>
                  <a:t>Services.html</a:t>
                </a:r>
              </a:p>
            </p:txBody>
          </p:sp>
          <p:grpSp>
            <p:nvGrpSpPr>
              <p:cNvPr id="29" name="Group 28">
                <a:extLst>
                  <a:ext uri="{FF2B5EF4-FFF2-40B4-BE49-F238E27FC236}">
                    <a16:creationId xmlns:a16="http://schemas.microsoft.com/office/drawing/2014/main" id="{09ACD0EC-A2B8-44E0-9BD1-CC70B71B5EC8}"/>
                  </a:ext>
                </a:extLst>
              </p:cNvPr>
              <p:cNvGrpSpPr/>
              <p:nvPr/>
            </p:nvGrpSpPr>
            <p:grpSpPr>
              <a:xfrm>
                <a:off x="5688981" y="4918617"/>
                <a:ext cx="3296115" cy="814967"/>
                <a:chOff x="2672576" y="2419815"/>
                <a:chExt cx="6791093" cy="893955"/>
              </a:xfrm>
            </p:grpSpPr>
            <p:cxnSp>
              <p:nvCxnSpPr>
                <p:cNvPr id="30" name="Straight Connector 29">
                  <a:extLst>
                    <a:ext uri="{FF2B5EF4-FFF2-40B4-BE49-F238E27FC236}">
                      <a16:creationId xmlns:a16="http://schemas.microsoft.com/office/drawing/2014/main" id="{25CF4B9F-546A-477C-A266-3C0FB399AF39}"/>
                    </a:ext>
                  </a:extLst>
                </p:cNvPr>
                <p:cNvCxnSpPr>
                  <a:stCxn id="34" idx="2"/>
                </p:cNvCxnSpPr>
                <p:nvPr/>
              </p:nvCxnSpPr>
              <p:spPr>
                <a:xfrm>
                  <a:off x="5959397" y="2419815"/>
                  <a:ext cx="0" cy="446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C9FFD28-342E-48EA-85F4-04A1225C371B}"/>
                    </a:ext>
                  </a:extLst>
                </p:cNvPr>
                <p:cNvCxnSpPr/>
                <p:nvPr/>
              </p:nvCxnSpPr>
              <p:spPr>
                <a:xfrm>
                  <a:off x="2672576" y="2875157"/>
                  <a:ext cx="6791093" cy="223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04574AC-29D1-4320-8C44-768F74585F7E}"/>
                    </a:ext>
                  </a:extLst>
                </p:cNvPr>
                <p:cNvCxnSpPr/>
                <p:nvPr/>
              </p:nvCxnSpPr>
              <p:spPr>
                <a:xfrm>
                  <a:off x="2672576" y="2878874"/>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5B96664-34C0-47D7-8D44-E3E7ED93BD2E}"/>
                    </a:ext>
                  </a:extLst>
                </p:cNvPr>
                <p:cNvCxnSpPr/>
                <p:nvPr/>
              </p:nvCxnSpPr>
              <p:spPr>
                <a:xfrm>
                  <a:off x="4943708" y="2886308"/>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3120753-F2A3-4A50-9C92-396CEDB08705}"/>
                    </a:ext>
                  </a:extLst>
                </p:cNvPr>
                <p:cNvCxnSpPr/>
                <p:nvPr/>
              </p:nvCxnSpPr>
              <p:spPr>
                <a:xfrm>
                  <a:off x="7220415" y="2897459"/>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87F37F7-CECC-408D-B067-D11DDFB91DAA}"/>
                    </a:ext>
                  </a:extLst>
                </p:cNvPr>
                <p:cNvCxnSpPr/>
                <p:nvPr/>
              </p:nvCxnSpPr>
              <p:spPr>
                <a:xfrm>
                  <a:off x="9463669" y="2886308"/>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Rectangle 35">
              <a:extLst>
                <a:ext uri="{FF2B5EF4-FFF2-40B4-BE49-F238E27FC236}">
                  <a16:creationId xmlns:a16="http://schemas.microsoft.com/office/drawing/2014/main" id="{FE311A47-E055-4664-82D3-7F9CD0B0E362}"/>
                </a:ext>
              </a:extLst>
            </p:cNvPr>
            <p:cNvSpPr/>
            <p:nvPr/>
          </p:nvSpPr>
          <p:spPr>
            <a:xfrm>
              <a:off x="5610806" y="1543372"/>
              <a:ext cx="723176" cy="1087195"/>
            </a:xfrm>
            <a:prstGeom prst="rect">
              <a:avLst/>
            </a:prstGeom>
            <a:solidFill>
              <a:schemeClr val="accent4">
                <a:lumMod val="20000"/>
                <a:lumOff val="8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mj-lt"/>
                </a:rPr>
                <a:t>Index</a:t>
              </a:r>
            </a:p>
            <a:p>
              <a:pPr algn="ctr"/>
              <a:r>
                <a:rPr lang="es-ES" sz="1000" dirty="0">
                  <a:solidFill>
                    <a:schemeClr val="tx1"/>
                  </a:solidFill>
                  <a:latin typeface="+mj-lt"/>
                </a:rPr>
                <a:t>.html</a:t>
              </a:r>
            </a:p>
          </p:txBody>
        </p:sp>
      </p:grpSp>
      <p:sp>
        <p:nvSpPr>
          <p:cNvPr id="5" name="Arrow: Right 4">
            <a:extLst>
              <a:ext uri="{FF2B5EF4-FFF2-40B4-BE49-F238E27FC236}">
                <a16:creationId xmlns:a16="http://schemas.microsoft.com/office/drawing/2014/main" id="{B2BD42D9-3315-471F-9178-F2C1799E3FB2}"/>
              </a:ext>
            </a:extLst>
          </p:cNvPr>
          <p:cNvSpPr/>
          <p:nvPr/>
        </p:nvSpPr>
        <p:spPr>
          <a:xfrm>
            <a:off x="4074289" y="2427728"/>
            <a:ext cx="2009878" cy="2400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759F37C6-D6AA-4B50-A891-E272344BE0E0}"/>
              </a:ext>
            </a:extLst>
          </p:cNvPr>
          <p:cNvSpPr txBox="1"/>
          <p:nvPr/>
        </p:nvSpPr>
        <p:spPr>
          <a:xfrm>
            <a:off x="7052609" y="2185315"/>
            <a:ext cx="1269463" cy="830997"/>
          </a:xfrm>
          <a:prstGeom prst="rect">
            <a:avLst/>
          </a:prstGeom>
          <a:solidFill>
            <a:srgbClr val="BDD8F3"/>
          </a:solidFill>
        </p:spPr>
        <p:txBody>
          <a:bodyPr wrap="square" rtlCol="0">
            <a:spAutoFit/>
          </a:bodyPr>
          <a:lstStyle/>
          <a:p>
            <a:pPr algn="ctr"/>
            <a:r>
              <a:rPr lang="es-ES" sz="2400" dirty="0">
                <a:solidFill>
                  <a:schemeClr val="tx1">
                    <a:lumMod val="65000"/>
                    <a:lumOff val="35000"/>
                  </a:schemeClr>
                </a:solidFill>
                <a:latin typeface="+mj-lt"/>
              </a:rPr>
              <a:t>Página de inicio</a:t>
            </a:r>
          </a:p>
        </p:txBody>
      </p:sp>
      <p:sp>
        <p:nvSpPr>
          <p:cNvPr id="38" name="Arrow: Right 37">
            <a:extLst>
              <a:ext uri="{FF2B5EF4-FFF2-40B4-BE49-F238E27FC236}">
                <a16:creationId xmlns:a16="http://schemas.microsoft.com/office/drawing/2014/main" id="{5E9DEF87-C96F-41C4-A51A-45F87E002692}"/>
              </a:ext>
            </a:extLst>
          </p:cNvPr>
          <p:cNvSpPr/>
          <p:nvPr/>
        </p:nvSpPr>
        <p:spPr>
          <a:xfrm>
            <a:off x="2978829" y="3985239"/>
            <a:ext cx="1182245"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ontent Placeholder 1">
            <a:extLst>
              <a:ext uri="{FF2B5EF4-FFF2-40B4-BE49-F238E27FC236}">
                <a16:creationId xmlns:a16="http://schemas.microsoft.com/office/drawing/2014/main" id="{281515F3-9C5A-40FA-86B0-0754FAD68839}"/>
              </a:ext>
            </a:extLst>
          </p:cNvPr>
          <p:cNvSpPr txBox="1">
            <a:spLocks/>
          </p:cNvSpPr>
          <p:nvPr/>
        </p:nvSpPr>
        <p:spPr bwMode="auto">
          <a:xfrm>
            <a:off x="180703" y="3446919"/>
            <a:ext cx="8640960" cy="17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Font typeface="Arial" panose="020B0604020202020204" pitchFamily="34" charset="0"/>
              <a:buNone/>
            </a:pPr>
            <a:endParaRPr lang="es-ES" dirty="0"/>
          </a:p>
          <a:p>
            <a:pPr marL="457200" indent="-457200"/>
            <a:r>
              <a:rPr lang="es-ES" dirty="0"/>
              <a:t>Para acceder aquí</a:t>
            </a:r>
          </a:p>
          <a:p>
            <a:pPr marL="857250" lvl="1" indent="-457200"/>
            <a:r>
              <a:rPr lang="es-ES" dirty="0">
                <a:hlinkClick r:id="rId4"/>
              </a:rPr>
              <a:t>www.nombresitio.com/about.html</a:t>
            </a:r>
            <a:r>
              <a:rPr lang="es-ES" dirty="0"/>
              <a:t> </a:t>
            </a:r>
          </a:p>
        </p:txBody>
      </p:sp>
    </p:spTree>
    <p:extLst>
      <p:ext uri="{BB962C8B-B14F-4D97-AF65-F5344CB8AC3E}">
        <p14:creationId xmlns:p14="http://schemas.microsoft.com/office/powerpoint/2010/main" val="13796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animBg="1"/>
      <p:bldP spid="3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WWW</a:t>
            </a:r>
            <a:endParaRPr lang="es-ES" sz="2000" dirty="0">
              <a:solidFill>
                <a:schemeClr val="bg1"/>
              </a:solidFill>
              <a:latin typeface="Verdana" charset="0"/>
              <a:cs typeface="Verdana" charset="0"/>
            </a:endParaRPr>
          </a:p>
        </p:txBody>
      </p:sp>
      <p:pic>
        <p:nvPicPr>
          <p:cNvPr id="6" name="Content Placeholder 5">
            <a:extLst>
              <a:ext uri="{FF2B5EF4-FFF2-40B4-BE49-F238E27FC236}">
                <a16:creationId xmlns:a16="http://schemas.microsoft.com/office/drawing/2014/main" id="{6CD6A226-6364-46EE-8638-8DE0EF103857}"/>
              </a:ext>
            </a:extLst>
          </p:cNvPr>
          <p:cNvPicPr>
            <a:picLocks noGrp="1" noChangeAspect="1"/>
          </p:cNvPicPr>
          <p:nvPr>
            <p:ph idx="4294967295"/>
          </p:nvPr>
        </p:nvPicPr>
        <p:blipFill>
          <a:blip r:embed="rId3"/>
          <a:stretch>
            <a:fillRect/>
          </a:stretch>
        </p:blipFill>
        <p:spPr>
          <a:xfrm>
            <a:off x="196053" y="1303561"/>
            <a:ext cx="3960813" cy="4002087"/>
          </a:xfrm>
          <a:prstGeom prst="rect">
            <a:avLst/>
          </a:prstGeom>
          <a:ln>
            <a:solidFill>
              <a:srgbClr val="0070C0"/>
            </a:solidFill>
          </a:ln>
        </p:spPr>
      </p:pic>
      <p:pic>
        <p:nvPicPr>
          <p:cNvPr id="40" name="Picture 39">
            <a:extLst>
              <a:ext uri="{FF2B5EF4-FFF2-40B4-BE49-F238E27FC236}">
                <a16:creationId xmlns:a16="http://schemas.microsoft.com/office/drawing/2014/main" id="{6A9E1883-243F-4027-B440-1B1452DA33E9}"/>
              </a:ext>
            </a:extLst>
          </p:cNvPr>
          <p:cNvPicPr>
            <a:picLocks noChangeAspect="1"/>
          </p:cNvPicPr>
          <p:nvPr/>
        </p:nvPicPr>
        <p:blipFill>
          <a:blip r:embed="rId4"/>
          <a:stretch>
            <a:fillRect/>
          </a:stretch>
        </p:blipFill>
        <p:spPr>
          <a:xfrm>
            <a:off x="4499992" y="1340769"/>
            <a:ext cx="4411910" cy="4370245"/>
          </a:xfrm>
          <a:prstGeom prst="rect">
            <a:avLst/>
          </a:prstGeom>
          <a:ln>
            <a:solidFill>
              <a:srgbClr val="0070C0"/>
            </a:solidFill>
          </a:ln>
        </p:spPr>
      </p:pic>
      <p:sp>
        <p:nvSpPr>
          <p:cNvPr id="41" name="TextBox 40">
            <a:extLst>
              <a:ext uri="{FF2B5EF4-FFF2-40B4-BE49-F238E27FC236}">
                <a16:creationId xmlns:a16="http://schemas.microsoft.com/office/drawing/2014/main" id="{9BACCC26-2779-4768-AD06-A35B4043B810}"/>
              </a:ext>
            </a:extLst>
          </p:cNvPr>
          <p:cNvSpPr txBox="1"/>
          <p:nvPr/>
        </p:nvSpPr>
        <p:spPr>
          <a:xfrm>
            <a:off x="536767" y="5556696"/>
            <a:ext cx="3389945" cy="830997"/>
          </a:xfrm>
          <a:prstGeom prst="rect">
            <a:avLst/>
          </a:prstGeom>
          <a:solidFill>
            <a:srgbClr val="F08A34"/>
          </a:solidFill>
        </p:spPr>
        <p:txBody>
          <a:bodyPr wrap="square" rtlCol="0">
            <a:spAutoFit/>
          </a:bodyPr>
          <a:lstStyle/>
          <a:p>
            <a:pPr algn="ctr"/>
            <a:r>
              <a:rPr lang="es-ES" sz="2400" dirty="0">
                <a:solidFill>
                  <a:schemeClr val="bg1"/>
                </a:solidFill>
                <a:latin typeface="+mj-lt"/>
              </a:rPr>
              <a:t>Página web vista en un navegador</a:t>
            </a:r>
          </a:p>
        </p:txBody>
      </p:sp>
      <p:sp>
        <p:nvSpPr>
          <p:cNvPr id="42" name="TextBox 41">
            <a:extLst>
              <a:ext uri="{FF2B5EF4-FFF2-40B4-BE49-F238E27FC236}">
                <a16:creationId xmlns:a16="http://schemas.microsoft.com/office/drawing/2014/main" id="{1769DC43-B0A2-47BF-836A-9826C15BF406}"/>
              </a:ext>
            </a:extLst>
          </p:cNvPr>
          <p:cNvSpPr txBox="1"/>
          <p:nvPr/>
        </p:nvSpPr>
        <p:spPr>
          <a:xfrm>
            <a:off x="5010974" y="5187364"/>
            <a:ext cx="3389945" cy="1200329"/>
          </a:xfrm>
          <a:prstGeom prst="rect">
            <a:avLst/>
          </a:prstGeom>
          <a:solidFill>
            <a:srgbClr val="BDD8F3"/>
          </a:solidFill>
        </p:spPr>
        <p:txBody>
          <a:bodyPr wrap="square" rtlCol="0">
            <a:spAutoFit/>
          </a:bodyPr>
          <a:lstStyle/>
          <a:p>
            <a:pPr algn="ctr"/>
            <a:r>
              <a:rPr lang="es-ES" sz="2400" dirty="0">
                <a:solidFill>
                  <a:schemeClr val="tx1">
                    <a:lumMod val="65000"/>
                    <a:lumOff val="35000"/>
                  </a:schemeClr>
                </a:solidFill>
                <a:latin typeface="+mj-lt"/>
              </a:rPr>
              <a:t>Código fuente que el navegador interpreta para mostrar la página web</a:t>
            </a:r>
          </a:p>
        </p:txBody>
      </p:sp>
    </p:spTree>
    <p:extLst>
      <p:ext uri="{BB962C8B-B14F-4D97-AF65-F5344CB8AC3E}">
        <p14:creationId xmlns:p14="http://schemas.microsoft.com/office/powerpoint/2010/main" val="14491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Rastros de WWW</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124891"/>
            <a:ext cx="8642350" cy="5183187"/>
          </a:xfrm>
        </p:spPr>
        <p:txBody>
          <a:bodyPr/>
          <a:lstStyle/>
          <a:p>
            <a:pPr marL="0" indent="0">
              <a:buNone/>
            </a:pPr>
            <a:r>
              <a:rPr lang="es-ES" dirty="0"/>
              <a:t>Los servidores web conservan los registros de las solicitudes</a:t>
            </a:r>
          </a:p>
          <a:p>
            <a:pPr lvl="1"/>
            <a:r>
              <a:rPr lang="es-ES" dirty="0"/>
              <a:t>Hora, fecha, dirección IP, ubicación, páginas visitadas, etc.</a:t>
            </a:r>
          </a:p>
        </p:txBody>
      </p:sp>
      <p:pic>
        <p:nvPicPr>
          <p:cNvPr id="3" name="Picture 2">
            <a:extLst>
              <a:ext uri="{FF2B5EF4-FFF2-40B4-BE49-F238E27FC236}">
                <a16:creationId xmlns:a16="http://schemas.microsoft.com/office/drawing/2014/main" id="{DB6A4A0B-8138-4915-8AEE-260964BD5298}"/>
              </a:ext>
            </a:extLst>
          </p:cNvPr>
          <p:cNvPicPr>
            <a:picLocks noChangeAspect="1"/>
          </p:cNvPicPr>
          <p:nvPr/>
        </p:nvPicPr>
        <p:blipFill>
          <a:blip r:embed="rId3"/>
          <a:stretch>
            <a:fillRect/>
          </a:stretch>
        </p:blipFill>
        <p:spPr>
          <a:xfrm>
            <a:off x="755576" y="2370621"/>
            <a:ext cx="5339730" cy="3937457"/>
          </a:xfrm>
          <a:prstGeom prst="rect">
            <a:avLst/>
          </a:prstGeom>
          <a:ln>
            <a:solidFill>
              <a:srgbClr val="0070C0"/>
            </a:solidFill>
          </a:ln>
        </p:spPr>
      </p:pic>
      <p:sp>
        <p:nvSpPr>
          <p:cNvPr id="8" name="TextBox 7">
            <a:extLst>
              <a:ext uri="{FF2B5EF4-FFF2-40B4-BE49-F238E27FC236}">
                <a16:creationId xmlns:a16="http://schemas.microsoft.com/office/drawing/2014/main" id="{18297FE6-9EFA-466B-A2D7-58CB4255BE82}"/>
              </a:ext>
            </a:extLst>
          </p:cNvPr>
          <p:cNvSpPr txBox="1"/>
          <p:nvPr/>
        </p:nvSpPr>
        <p:spPr>
          <a:xfrm>
            <a:off x="6241379" y="2631189"/>
            <a:ext cx="2699792" cy="3477875"/>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prstClr val="white"/>
                </a:solidFill>
                <a:effectLst/>
                <a:uLnTx/>
                <a:uFillTx/>
                <a:latin typeface="Calibri"/>
              </a:rPr>
              <a:t>Esta es una representación gráfica del registro de un servidor web</a:t>
            </a:r>
          </a:p>
          <a:p>
            <a:pPr marL="0" marR="0" lvl="0" indent="0" algn="ctr" defTabSz="914400" eaLnBrk="1" fontAlgn="auto" latinLnBrk="0" hangingPunct="1">
              <a:lnSpc>
                <a:spcPct val="100000"/>
              </a:lnSpc>
              <a:spcBef>
                <a:spcPts val="0"/>
              </a:spcBef>
              <a:spcAft>
                <a:spcPts val="0"/>
              </a:spcAft>
              <a:buClrTx/>
              <a:buSzTx/>
              <a:buFontTx/>
              <a:buNone/>
              <a:tabLst/>
              <a:defRPr/>
            </a:pPr>
            <a:r>
              <a:rPr lang="es-ES" sz="2200" kern="0" dirty="0">
                <a:solidFill>
                  <a:prstClr val="white"/>
                </a:solidFill>
                <a:latin typeface="Calibri"/>
              </a:rPr>
              <a:t>Los registros reales contienen gran cantidad de texto y resulta complicado entenderlos y extraer pruebas de ellos</a:t>
            </a:r>
            <a:endParaRPr kumimoji="0" lang="es-ES" sz="2200" b="0" i="0" u="none" strike="noStrike" kern="0" cap="none" spc="0" normalizeH="0" baseline="0" noProof="0" dirty="0">
              <a:ln>
                <a:noFill/>
              </a:ln>
              <a:solidFill>
                <a:prstClr val="white"/>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6430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Correo electrónico</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163476"/>
            <a:ext cx="8642350" cy="5183188"/>
          </a:xfrm>
          <a:prstGeom prst="rect">
            <a:avLst/>
          </a:prstGeom>
        </p:spPr>
        <p:txBody>
          <a:bodyPr/>
          <a:lstStyle/>
          <a:p>
            <a:pPr marL="0" indent="0" algn="just">
              <a:buNone/>
            </a:pPr>
            <a:r>
              <a:rPr lang="es-ES"/>
              <a:t>Parece que esto sucede directamente entre las máquinas - en realidad pasa a través de una serie de ordenadores que pueden añadir/eliminar datos útiles</a:t>
            </a:r>
          </a:p>
        </p:txBody>
      </p:sp>
      <p:sp>
        <p:nvSpPr>
          <p:cNvPr id="7" name="Line 2">
            <a:extLst>
              <a:ext uri="{FF2B5EF4-FFF2-40B4-BE49-F238E27FC236}">
                <a16:creationId xmlns:a16="http://schemas.microsoft.com/office/drawing/2014/main" id="{2B114DD7-A7E8-444B-95DE-06519EE15D1B}"/>
              </a:ext>
            </a:extLst>
          </p:cNvPr>
          <p:cNvSpPr>
            <a:spLocks noChangeShapeType="1"/>
          </p:cNvSpPr>
          <p:nvPr/>
        </p:nvSpPr>
        <p:spPr bwMode="auto">
          <a:xfrm>
            <a:off x="7209626" y="3938417"/>
            <a:ext cx="574675" cy="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8" name="Line 3">
            <a:extLst>
              <a:ext uri="{FF2B5EF4-FFF2-40B4-BE49-F238E27FC236}">
                <a16:creationId xmlns:a16="http://schemas.microsoft.com/office/drawing/2014/main" id="{402D8BAB-8686-4FC2-B71D-BA0F3CCFA8B3}"/>
              </a:ext>
            </a:extLst>
          </p:cNvPr>
          <p:cNvSpPr>
            <a:spLocks noChangeShapeType="1"/>
          </p:cNvSpPr>
          <p:nvPr/>
        </p:nvSpPr>
        <p:spPr bwMode="auto">
          <a:xfrm flipV="1">
            <a:off x="914399" y="4266796"/>
            <a:ext cx="9737" cy="636674"/>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15" name="Line 6">
            <a:extLst>
              <a:ext uri="{FF2B5EF4-FFF2-40B4-BE49-F238E27FC236}">
                <a16:creationId xmlns:a16="http://schemas.microsoft.com/office/drawing/2014/main" id="{3E186DC0-5C37-44D3-827D-13FCD43B9A28}"/>
              </a:ext>
            </a:extLst>
          </p:cNvPr>
          <p:cNvSpPr>
            <a:spLocks noChangeShapeType="1"/>
          </p:cNvSpPr>
          <p:nvPr/>
        </p:nvSpPr>
        <p:spPr bwMode="auto">
          <a:xfrm flipH="1">
            <a:off x="8219861" y="4266796"/>
            <a:ext cx="1" cy="74638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useBgFill="1">
        <p:nvSpPr>
          <p:cNvPr id="16" name="Cloud">
            <a:extLst>
              <a:ext uri="{FF2B5EF4-FFF2-40B4-BE49-F238E27FC236}">
                <a16:creationId xmlns:a16="http://schemas.microsoft.com/office/drawing/2014/main" id="{D5BE3358-47D0-4743-AB38-FDB8035165A0}"/>
              </a:ext>
            </a:extLst>
          </p:cNvPr>
          <p:cNvSpPr>
            <a:spLocks noChangeAspect="1" noEditPoints="1" noChangeArrowheads="1"/>
          </p:cNvSpPr>
          <p:nvPr/>
        </p:nvSpPr>
        <p:spPr bwMode="auto">
          <a:xfrm>
            <a:off x="1965159" y="2881075"/>
            <a:ext cx="3616325" cy="24241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w="9525">
            <a:solidFill>
              <a:srgbClr val="000000"/>
            </a:solidFill>
            <a:miter lim="800000"/>
            <a:headEnd/>
            <a:tailEnd/>
          </a:ln>
          <a:effectLst>
            <a:outerShdw dist="107763" dir="2700000" algn="ctr" rotWithShape="0">
              <a:srgbClr val="808080"/>
            </a:outerShdw>
          </a:effectLst>
        </p:spPr>
        <p:txBody>
          <a:bodyPr/>
          <a:lstStyle/>
          <a:p>
            <a:pPr algn="ctr">
              <a:defRPr/>
            </a:pPr>
            <a:endParaRPr lang="es-ES" sz="2400" b="1">
              <a:latin typeface="Calibri" pitchFamily="34" charset="0"/>
              <a:cs typeface="Arial" charset="0"/>
            </a:endParaRPr>
          </a:p>
          <a:p>
            <a:pPr algn="ctr">
              <a:defRPr/>
            </a:pPr>
            <a:r>
              <a:rPr lang="es-ES" sz="4000" b="1">
                <a:latin typeface="Calibri" pitchFamily="34" charset="0"/>
              </a:rPr>
              <a:t>Internet</a:t>
            </a:r>
          </a:p>
        </p:txBody>
      </p:sp>
      <p:sp>
        <p:nvSpPr>
          <p:cNvPr id="17" name="computr2">
            <a:extLst>
              <a:ext uri="{FF2B5EF4-FFF2-40B4-BE49-F238E27FC236}">
                <a16:creationId xmlns:a16="http://schemas.microsoft.com/office/drawing/2014/main" id="{8A5947F3-E115-49C5-9793-5A46F287D4B9}"/>
              </a:ext>
            </a:extLst>
          </p:cNvPr>
          <p:cNvSpPr>
            <a:spLocks noEditPoints="1" noChangeArrowheads="1"/>
          </p:cNvSpPr>
          <p:nvPr/>
        </p:nvSpPr>
        <p:spPr bwMode="auto">
          <a:xfrm>
            <a:off x="71437" y="4936331"/>
            <a:ext cx="1800225" cy="1512888"/>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8403854 h 21600"/>
              <a:gd name="T14" fmla="*/ 2147483647 w 21600"/>
              <a:gd name="T15" fmla="*/ 199840385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latin typeface="Calibri" pitchFamily="34" charset="0"/>
            </a:endParaRPr>
          </a:p>
        </p:txBody>
      </p:sp>
      <p:sp>
        <p:nvSpPr>
          <p:cNvPr id="18" name="computr2">
            <a:extLst>
              <a:ext uri="{FF2B5EF4-FFF2-40B4-BE49-F238E27FC236}">
                <a16:creationId xmlns:a16="http://schemas.microsoft.com/office/drawing/2014/main" id="{4C886AFD-D505-49B8-8F7B-37EA7DBDD5F7}"/>
              </a:ext>
            </a:extLst>
          </p:cNvPr>
          <p:cNvSpPr>
            <a:spLocks noEditPoints="1" noChangeArrowheads="1"/>
          </p:cNvSpPr>
          <p:nvPr/>
        </p:nvSpPr>
        <p:spPr bwMode="auto">
          <a:xfrm>
            <a:off x="7236296" y="5013325"/>
            <a:ext cx="1800225" cy="1511300"/>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2120494 h 21600"/>
              <a:gd name="T14" fmla="*/ 2147483647 w 21600"/>
              <a:gd name="T15" fmla="*/ 199212049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latin typeface="Calibri" pitchFamily="34" charset="0"/>
            </a:endParaRPr>
          </a:p>
        </p:txBody>
      </p:sp>
      <p:sp>
        <p:nvSpPr>
          <p:cNvPr id="19" name="Rectangle 12">
            <a:extLst>
              <a:ext uri="{FF2B5EF4-FFF2-40B4-BE49-F238E27FC236}">
                <a16:creationId xmlns:a16="http://schemas.microsoft.com/office/drawing/2014/main" id="{18480C7B-1203-4203-A21A-BB59F970300D}"/>
              </a:ext>
            </a:extLst>
          </p:cNvPr>
          <p:cNvSpPr>
            <a:spLocks noChangeArrowheads="1"/>
          </p:cNvSpPr>
          <p:nvPr/>
        </p:nvSpPr>
        <p:spPr bwMode="auto">
          <a:xfrm>
            <a:off x="467544" y="3546073"/>
            <a:ext cx="1008063" cy="720725"/>
          </a:xfrm>
          <a:prstGeom prst="rect">
            <a:avLst/>
          </a:prstGeom>
          <a:solidFill>
            <a:srgbClr val="FF0000"/>
          </a:solidFill>
          <a:ln w="9525">
            <a:solidFill>
              <a:srgbClr val="FF0000"/>
            </a:solidFill>
            <a:miter lim="800000"/>
            <a:headEnd/>
            <a:tailEnd/>
          </a:ln>
        </p:spPr>
        <p:txBody>
          <a:bodyPr wrap="none" anchor="ctr"/>
          <a:lstStyle/>
          <a:p>
            <a:pPr algn="ctr"/>
            <a:r>
              <a:rPr lang="es-ES" b="1" dirty="0">
                <a:solidFill>
                  <a:schemeClr val="bg1"/>
                </a:solidFill>
                <a:latin typeface="Calibri" pitchFamily="34" charset="0"/>
              </a:rPr>
              <a:t>Servidor</a:t>
            </a:r>
          </a:p>
          <a:p>
            <a:pPr algn="ctr"/>
            <a:r>
              <a:rPr lang="es-ES" b="1" dirty="0">
                <a:solidFill>
                  <a:schemeClr val="bg1"/>
                </a:solidFill>
                <a:latin typeface="Calibri" pitchFamily="34" charset="0"/>
              </a:rPr>
              <a:t>SMTP</a:t>
            </a:r>
          </a:p>
        </p:txBody>
      </p:sp>
      <p:sp>
        <p:nvSpPr>
          <p:cNvPr id="20" name="Rectangle 13">
            <a:extLst>
              <a:ext uri="{FF2B5EF4-FFF2-40B4-BE49-F238E27FC236}">
                <a16:creationId xmlns:a16="http://schemas.microsoft.com/office/drawing/2014/main" id="{B7A02B61-F550-4050-BB6A-52573E10187F}"/>
              </a:ext>
            </a:extLst>
          </p:cNvPr>
          <p:cNvSpPr>
            <a:spLocks noChangeArrowheads="1"/>
          </p:cNvSpPr>
          <p:nvPr/>
        </p:nvSpPr>
        <p:spPr bwMode="auto">
          <a:xfrm>
            <a:off x="7740278" y="3570435"/>
            <a:ext cx="1008063" cy="720725"/>
          </a:xfrm>
          <a:prstGeom prst="rect">
            <a:avLst/>
          </a:prstGeom>
          <a:solidFill>
            <a:srgbClr val="FF0000"/>
          </a:solidFill>
          <a:ln w="9525">
            <a:solidFill>
              <a:srgbClr val="FF0000"/>
            </a:solidFill>
            <a:miter lim="800000"/>
            <a:headEnd/>
            <a:tailEnd/>
          </a:ln>
        </p:spPr>
        <p:txBody>
          <a:bodyPr wrap="none" anchor="ctr"/>
          <a:lstStyle/>
          <a:p>
            <a:pPr algn="ctr"/>
            <a:r>
              <a:rPr lang="es-ES" b="1">
                <a:solidFill>
                  <a:schemeClr val="bg1"/>
                </a:solidFill>
                <a:latin typeface="Calibri" pitchFamily="34" charset="0"/>
              </a:rPr>
              <a:t>Servidor</a:t>
            </a:r>
          </a:p>
          <a:p>
            <a:pPr algn="ctr"/>
            <a:r>
              <a:rPr lang="es-ES" b="1">
                <a:solidFill>
                  <a:schemeClr val="bg1"/>
                </a:solidFill>
                <a:latin typeface="Calibri" pitchFamily="34" charset="0"/>
              </a:rPr>
              <a:t>POP3</a:t>
            </a:r>
          </a:p>
        </p:txBody>
      </p:sp>
      <p:sp>
        <p:nvSpPr>
          <p:cNvPr id="21" name="Rectangle 14">
            <a:extLst>
              <a:ext uri="{FF2B5EF4-FFF2-40B4-BE49-F238E27FC236}">
                <a16:creationId xmlns:a16="http://schemas.microsoft.com/office/drawing/2014/main" id="{BB0EAD00-FA23-495D-B23F-D3682F9DD6A4}"/>
              </a:ext>
            </a:extLst>
          </p:cNvPr>
          <p:cNvSpPr>
            <a:spLocks noChangeArrowheads="1"/>
          </p:cNvSpPr>
          <p:nvPr/>
        </p:nvSpPr>
        <p:spPr bwMode="auto">
          <a:xfrm>
            <a:off x="6201564" y="3546072"/>
            <a:ext cx="1008062" cy="720725"/>
          </a:xfrm>
          <a:prstGeom prst="rect">
            <a:avLst/>
          </a:prstGeom>
          <a:solidFill>
            <a:srgbClr val="FF0000"/>
          </a:solidFill>
          <a:ln w="9525">
            <a:solidFill>
              <a:srgbClr val="FF0000"/>
            </a:solidFill>
            <a:miter lim="800000"/>
            <a:headEnd/>
            <a:tailEnd/>
          </a:ln>
        </p:spPr>
        <p:txBody>
          <a:bodyPr wrap="none" anchor="ctr"/>
          <a:lstStyle/>
          <a:p>
            <a:pPr algn="ctr"/>
            <a:r>
              <a:rPr lang="es-ES" b="1">
                <a:solidFill>
                  <a:schemeClr val="bg1"/>
                </a:solidFill>
                <a:latin typeface="Calibri" pitchFamily="34" charset="0"/>
              </a:rPr>
              <a:t>Servidor</a:t>
            </a:r>
          </a:p>
          <a:p>
            <a:pPr algn="ctr"/>
            <a:r>
              <a:rPr lang="es-ES" b="1">
                <a:solidFill>
                  <a:schemeClr val="bg1"/>
                </a:solidFill>
                <a:latin typeface="Calibri" pitchFamily="34" charset="0"/>
              </a:rPr>
              <a:t>SMTP</a:t>
            </a:r>
          </a:p>
        </p:txBody>
      </p:sp>
      <p:sp>
        <p:nvSpPr>
          <p:cNvPr id="22" name="Rectangle 19">
            <a:extLst>
              <a:ext uri="{FF2B5EF4-FFF2-40B4-BE49-F238E27FC236}">
                <a16:creationId xmlns:a16="http://schemas.microsoft.com/office/drawing/2014/main" id="{5140CA8B-0E7A-410B-A108-9790B8EA1174}"/>
              </a:ext>
            </a:extLst>
          </p:cNvPr>
          <p:cNvSpPr>
            <a:spLocks noChangeArrowheads="1"/>
          </p:cNvSpPr>
          <p:nvPr/>
        </p:nvSpPr>
        <p:spPr bwMode="auto">
          <a:xfrm>
            <a:off x="551023" y="5050632"/>
            <a:ext cx="792162" cy="576262"/>
          </a:xfrm>
          <a:prstGeom prst="rect">
            <a:avLst/>
          </a:prstGeom>
          <a:solidFill>
            <a:srgbClr val="FFFF00"/>
          </a:solidFill>
          <a:ln w="9525">
            <a:solidFill>
              <a:schemeClr val="tx1"/>
            </a:solidFill>
            <a:miter lim="800000"/>
            <a:headEnd/>
            <a:tailEnd/>
          </a:ln>
        </p:spPr>
        <p:txBody>
          <a:bodyPr wrap="none" anchor="ctr"/>
          <a:lstStyle/>
          <a:p>
            <a:pPr algn="ctr" eaLnBrk="0" hangingPunct="0"/>
            <a:r>
              <a:rPr lang="es-ES" sz="2000" b="1" dirty="0">
                <a:latin typeface="Calibri" pitchFamily="34" charset="0"/>
              </a:rPr>
              <a:t>Alice</a:t>
            </a:r>
          </a:p>
        </p:txBody>
      </p:sp>
      <p:sp>
        <p:nvSpPr>
          <p:cNvPr id="23" name="Rectangle 20">
            <a:extLst>
              <a:ext uri="{FF2B5EF4-FFF2-40B4-BE49-F238E27FC236}">
                <a16:creationId xmlns:a16="http://schemas.microsoft.com/office/drawing/2014/main" id="{9B951230-20FA-47DD-9ED8-0B510FE4EEAB}"/>
              </a:ext>
            </a:extLst>
          </p:cNvPr>
          <p:cNvSpPr>
            <a:spLocks noChangeArrowheads="1"/>
          </p:cNvSpPr>
          <p:nvPr/>
        </p:nvSpPr>
        <p:spPr bwMode="auto">
          <a:xfrm>
            <a:off x="7740278" y="5157788"/>
            <a:ext cx="792162" cy="576262"/>
          </a:xfrm>
          <a:prstGeom prst="rect">
            <a:avLst/>
          </a:prstGeom>
          <a:solidFill>
            <a:schemeClr val="accent2"/>
          </a:solidFill>
          <a:ln w="9525">
            <a:solidFill>
              <a:schemeClr val="tx1"/>
            </a:solidFill>
            <a:miter lim="800000"/>
            <a:headEnd/>
            <a:tailEnd/>
          </a:ln>
        </p:spPr>
        <p:txBody>
          <a:bodyPr wrap="none" anchor="ctr"/>
          <a:lstStyle/>
          <a:p>
            <a:pPr algn="ctr" eaLnBrk="0" hangingPunct="0"/>
            <a:r>
              <a:rPr lang="es-ES" sz="2000" b="1" dirty="0">
                <a:solidFill>
                  <a:schemeClr val="bg1"/>
                </a:solidFill>
                <a:latin typeface="Calibri" pitchFamily="34" charset="0"/>
              </a:rPr>
              <a:t>Bob</a:t>
            </a:r>
          </a:p>
        </p:txBody>
      </p:sp>
      <p:sp>
        <p:nvSpPr>
          <p:cNvPr id="13" name="Line 4">
            <a:extLst>
              <a:ext uri="{FF2B5EF4-FFF2-40B4-BE49-F238E27FC236}">
                <a16:creationId xmlns:a16="http://schemas.microsoft.com/office/drawing/2014/main" id="{94594D8C-DBE1-47E0-92A6-A2D7BEDE574E}"/>
              </a:ext>
            </a:extLst>
          </p:cNvPr>
          <p:cNvSpPr>
            <a:spLocks noChangeShapeType="1"/>
          </p:cNvSpPr>
          <p:nvPr/>
        </p:nvSpPr>
        <p:spPr bwMode="auto">
          <a:xfrm flipV="1">
            <a:off x="1475607" y="3937785"/>
            <a:ext cx="1152177" cy="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24" name="Line 2">
            <a:extLst>
              <a:ext uri="{FF2B5EF4-FFF2-40B4-BE49-F238E27FC236}">
                <a16:creationId xmlns:a16="http://schemas.microsoft.com/office/drawing/2014/main" id="{EF2EA128-EA5F-40CF-BD85-E378BC094D7F}"/>
              </a:ext>
            </a:extLst>
          </p:cNvPr>
          <p:cNvSpPr>
            <a:spLocks noChangeShapeType="1"/>
          </p:cNvSpPr>
          <p:nvPr/>
        </p:nvSpPr>
        <p:spPr bwMode="auto">
          <a:xfrm>
            <a:off x="4761970" y="3937785"/>
            <a:ext cx="1441582" cy="632"/>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pic>
        <p:nvPicPr>
          <p:cNvPr id="1026" name="Picture 2" descr="Document Icon - Free Download, PNG and Vector">
            <a:extLst>
              <a:ext uri="{FF2B5EF4-FFF2-40B4-BE49-F238E27FC236}">
                <a16:creationId xmlns:a16="http://schemas.microsoft.com/office/drawing/2014/main" id="{945EEF27-2DE5-470F-A560-E96380AE3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831" y="4630844"/>
            <a:ext cx="1085105" cy="108510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26A91A9-30DB-40CC-96B9-8CC032ED0C19}"/>
              </a:ext>
            </a:extLst>
          </p:cNvPr>
          <p:cNvSpPr txBox="1"/>
          <p:nvPr/>
        </p:nvSpPr>
        <p:spPr>
          <a:xfrm>
            <a:off x="551022" y="2920215"/>
            <a:ext cx="1766011" cy="646331"/>
          </a:xfrm>
          <a:prstGeom prst="rect">
            <a:avLst/>
          </a:prstGeom>
          <a:solidFill>
            <a:srgbClr val="F08A34"/>
          </a:solidFill>
        </p:spPr>
        <p:txBody>
          <a:bodyPr wrap="square" rtlCol="0">
            <a:spAutoFit/>
          </a:bodyPr>
          <a:lstStyle/>
          <a:p>
            <a:pPr algn="ctr"/>
            <a:r>
              <a:rPr lang="es-ES" dirty="0">
                <a:solidFill>
                  <a:schemeClr val="bg1"/>
                </a:solidFill>
                <a:latin typeface="+mj-lt"/>
              </a:rPr>
              <a:t>El ISP añadirá datos</a:t>
            </a:r>
          </a:p>
        </p:txBody>
      </p:sp>
      <p:sp>
        <p:nvSpPr>
          <p:cNvPr id="26" name="TextBox 25">
            <a:extLst>
              <a:ext uri="{FF2B5EF4-FFF2-40B4-BE49-F238E27FC236}">
                <a16:creationId xmlns:a16="http://schemas.microsoft.com/office/drawing/2014/main" id="{CE65AED0-B064-4612-8F1E-D2E8707CC2E1}"/>
              </a:ext>
            </a:extLst>
          </p:cNvPr>
          <p:cNvSpPr txBox="1"/>
          <p:nvPr/>
        </p:nvSpPr>
        <p:spPr>
          <a:xfrm>
            <a:off x="3358057" y="2571014"/>
            <a:ext cx="2027885" cy="830997"/>
          </a:xfrm>
          <a:prstGeom prst="rect">
            <a:avLst/>
          </a:prstGeom>
          <a:solidFill>
            <a:srgbClr val="BDD8F3"/>
          </a:solidFill>
        </p:spPr>
        <p:txBody>
          <a:bodyPr wrap="square" rtlCol="0">
            <a:spAutoFit/>
          </a:bodyPr>
          <a:lstStyle/>
          <a:p>
            <a:pPr algn="ctr"/>
            <a:r>
              <a:rPr lang="es-ES" sz="2400" dirty="0">
                <a:solidFill>
                  <a:schemeClr val="tx1">
                    <a:lumMod val="65000"/>
                    <a:lumOff val="35000"/>
                  </a:schemeClr>
                </a:solidFill>
                <a:latin typeface="+mj-lt"/>
              </a:rPr>
              <a:t>Puede añadir o eliminar datos</a:t>
            </a:r>
          </a:p>
        </p:txBody>
      </p:sp>
      <p:pic>
        <p:nvPicPr>
          <p:cNvPr id="27" name="Picture 2" descr="Document Icon - Free Download, PNG and Vector">
            <a:extLst>
              <a:ext uri="{FF2B5EF4-FFF2-40B4-BE49-F238E27FC236}">
                <a16:creationId xmlns:a16="http://schemas.microsoft.com/office/drawing/2014/main" id="{D682AC67-FD72-44A4-AAAF-99ECB211B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410" y="4585965"/>
            <a:ext cx="1085105" cy="108510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60E7B614-53BF-42A3-96CC-4DCF05B820FE}"/>
              </a:ext>
            </a:extLst>
          </p:cNvPr>
          <p:cNvSpPr txBox="1"/>
          <p:nvPr/>
        </p:nvSpPr>
        <p:spPr>
          <a:xfrm>
            <a:off x="2442324" y="5157789"/>
            <a:ext cx="3829686" cy="1200329"/>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Calibri"/>
              </a:rPr>
              <a:t>El principio del correo POP3</a:t>
            </a:r>
            <a:r>
              <a:rPr kumimoji="0" lang="es-ES" sz="2400" b="0" i="0" u="none" strike="noStrike" kern="0" cap="none" spc="0" normalizeH="0" noProof="0" dirty="0">
                <a:ln>
                  <a:noFill/>
                </a:ln>
                <a:solidFill>
                  <a:prstClr val="white"/>
                </a:solidFill>
                <a:effectLst/>
                <a:uLnTx/>
                <a:uFillTx/>
                <a:latin typeface="Calibri"/>
              </a:rPr>
              <a:t> &amp; </a:t>
            </a:r>
            <a:r>
              <a:rPr lang="es-ES" sz="2400" kern="0" dirty="0">
                <a:solidFill>
                  <a:prstClr val="white"/>
                </a:solidFill>
                <a:latin typeface="Calibri"/>
              </a:rPr>
              <a:t>IMAP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Calibri"/>
              </a:rPr>
              <a:t>es</a:t>
            </a:r>
            <a:r>
              <a:rPr kumimoji="0" lang="es-ES" sz="2400" b="0" i="0" u="none" strike="noStrike" kern="0" cap="none" spc="0" normalizeH="0" noProof="0" dirty="0">
                <a:ln>
                  <a:noFill/>
                </a:ln>
                <a:solidFill>
                  <a:prstClr val="white"/>
                </a:solidFill>
                <a:effectLst/>
                <a:uLnTx/>
                <a:uFillTx/>
                <a:latin typeface="Calibri"/>
              </a:rPr>
              <a:t> similar</a:t>
            </a:r>
            <a:endParaRPr kumimoji="0" lang="es-ES" sz="2400" b="0" i="0" u="none" strike="noStrike" kern="0" cap="none" spc="0" normalizeH="0" baseline="0" noProof="0" dirty="0">
              <a:ln>
                <a:noFill/>
              </a:ln>
              <a:solidFill>
                <a:prstClr val="white"/>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425014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9" grpId="0" animBg="1"/>
      <p:bldP spid="20" grpId="0" animBg="1"/>
      <p:bldP spid="21" grpId="0" animBg="1"/>
      <p:bldP spid="13" grpId="0" animBg="1"/>
      <p:bldP spid="24" grpId="0" animBg="1"/>
      <p:bldP spid="25" grpId="0" animBg="1"/>
      <p:bldP spid="26" grpId="0" animBg="1"/>
      <p:bldP spid="2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Correo electrónico</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48112" y="1154766"/>
            <a:ext cx="8642350" cy="5183187"/>
          </a:xfrm>
        </p:spPr>
        <p:txBody>
          <a:bodyPr/>
          <a:lstStyle/>
          <a:p>
            <a:pPr marL="0" indent="0">
              <a:buNone/>
            </a:pPr>
            <a:r>
              <a:rPr lang="es-ES"/>
              <a:t>¿Qué hay en un correo electrónico?</a:t>
            </a:r>
          </a:p>
        </p:txBody>
      </p:sp>
      <p:pic>
        <p:nvPicPr>
          <p:cNvPr id="3" name="Picture 2">
            <a:extLst>
              <a:ext uri="{FF2B5EF4-FFF2-40B4-BE49-F238E27FC236}">
                <a16:creationId xmlns:a16="http://schemas.microsoft.com/office/drawing/2014/main" id="{AA2309C9-3816-4B2D-861B-DE96409E3DF1}"/>
              </a:ext>
            </a:extLst>
          </p:cNvPr>
          <p:cNvPicPr>
            <a:picLocks noChangeAspect="1"/>
          </p:cNvPicPr>
          <p:nvPr/>
        </p:nvPicPr>
        <p:blipFill>
          <a:blip r:embed="rId3"/>
          <a:stretch>
            <a:fillRect/>
          </a:stretch>
        </p:blipFill>
        <p:spPr>
          <a:xfrm>
            <a:off x="248112" y="1700808"/>
            <a:ext cx="4547392" cy="4464496"/>
          </a:xfrm>
          <a:prstGeom prst="rect">
            <a:avLst/>
          </a:prstGeom>
          <a:ln>
            <a:solidFill>
              <a:srgbClr val="0070C0"/>
            </a:solidFill>
          </a:ln>
        </p:spPr>
      </p:pic>
      <p:pic>
        <p:nvPicPr>
          <p:cNvPr id="4" name="Picture 3">
            <a:extLst>
              <a:ext uri="{FF2B5EF4-FFF2-40B4-BE49-F238E27FC236}">
                <a16:creationId xmlns:a16="http://schemas.microsoft.com/office/drawing/2014/main" id="{5DEAE471-258E-41FA-A88F-42FE40B8A5A3}"/>
              </a:ext>
            </a:extLst>
          </p:cNvPr>
          <p:cNvPicPr>
            <a:picLocks noChangeAspect="1"/>
          </p:cNvPicPr>
          <p:nvPr/>
        </p:nvPicPr>
        <p:blipFill>
          <a:blip r:embed="rId4"/>
          <a:stretch>
            <a:fillRect/>
          </a:stretch>
        </p:blipFill>
        <p:spPr>
          <a:xfrm>
            <a:off x="4273423" y="2731691"/>
            <a:ext cx="4747759" cy="3645024"/>
          </a:xfrm>
          <a:prstGeom prst="rect">
            <a:avLst/>
          </a:prstGeom>
          <a:ln>
            <a:solidFill>
              <a:srgbClr val="0070C0"/>
            </a:solidFill>
          </a:ln>
        </p:spPr>
      </p:pic>
      <p:sp>
        <p:nvSpPr>
          <p:cNvPr id="13" name="Rectangle 12">
            <a:extLst>
              <a:ext uri="{FF2B5EF4-FFF2-40B4-BE49-F238E27FC236}">
                <a16:creationId xmlns:a16="http://schemas.microsoft.com/office/drawing/2014/main" id="{E3566C04-CD8B-4740-AB34-A218ED9B79A9}"/>
              </a:ext>
            </a:extLst>
          </p:cNvPr>
          <p:cNvSpPr/>
          <p:nvPr/>
        </p:nvSpPr>
        <p:spPr>
          <a:xfrm>
            <a:off x="248112" y="1916832"/>
            <a:ext cx="4547392" cy="5284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8D46575-E70E-47F5-AD6D-7E53C041737D}"/>
              </a:ext>
            </a:extLst>
          </p:cNvPr>
          <p:cNvSpPr/>
          <p:nvPr/>
        </p:nvSpPr>
        <p:spPr>
          <a:xfrm>
            <a:off x="248112" y="2531990"/>
            <a:ext cx="3819832" cy="3633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A20B432-61E5-4272-B5B5-EB68E2C9B08A}"/>
              </a:ext>
            </a:extLst>
          </p:cNvPr>
          <p:cNvSpPr txBox="1"/>
          <p:nvPr/>
        </p:nvSpPr>
        <p:spPr>
          <a:xfrm>
            <a:off x="3779912" y="1507735"/>
            <a:ext cx="2016224" cy="461665"/>
          </a:xfrm>
          <a:prstGeom prst="rect">
            <a:avLst/>
          </a:prstGeom>
          <a:solidFill>
            <a:srgbClr val="F08A34"/>
          </a:solidFill>
        </p:spPr>
        <p:txBody>
          <a:bodyPr wrap="square" rtlCol="0">
            <a:spAutoFit/>
          </a:bodyPr>
          <a:lstStyle/>
          <a:p>
            <a:pPr algn="ctr"/>
            <a:r>
              <a:rPr lang="es-ES" sz="2400" dirty="0">
                <a:solidFill>
                  <a:schemeClr val="bg1"/>
                </a:solidFill>
                <a:latin typeface="+mj-lt"/>
              </a:rPr>
              <a:t>Encabezados cortos</a:t>
            </a:r>
          </a:p>
        </p:txBody>
      </p:sp>
      <p:sp>
        <p:nvSpPr>
          <p:cNvPr id="16" name="TextBox 15">
            <a:extLst>
              <a:ext uri="{FF2B5EF4-FFF2-40B4-BE49-F238E27FC236}">
                <a16:creationId xmlns:a16="http://schemas.microsoft.com/office/drawing/2014/main" id="{81C8089A-52A4-4593-B713-95C90556F978}"/>
              </a:ext>
            </a:extLst>
          </p:cNvPr>
          <p:cNvSpPr txBox="1"/>
          <p:nvPr/>
        </p:nvSpPr>
        <p:spPr>
          <a:xfrm>
            <a:off x="176447" y="6057823"/>
            <a:ext cx="3096344" cy="461665"/>
          </a:xfrm>
          <a:prstGeom prst="rect">
            <a:avLst/>
          </a:prstGeom>
          <a:solidFill>
            <a:srgbClr val="BDD8F3"/>
          </a:solidFill>
        </p:spPr>
        <p:txBody>
          <a:bodyPr wrap="square" rtlCol="0">
            <a:spAutoFit/>
          </a:bodyPr>
          <a:lstStyle/>
          <a:p>
            <a:pPr algn="ctr"/>
            <a:r>
              <a:rPr lang="es-ES" sz="2400" dirty="0">
                <a:solidFill>
                  <a:schemeClr val="tx1">
                    <a:lumMod val="65000"/>
                    <a:lumOff val="35000"/>
                  </a:schemeClr>
                </a:solidFill>
                <a:latin typeface="+mj-lt"/>
              </a:rPr>
              <a:t>Cuerpo del mensaje</a:t>
            </a:r>
          </a:p>
        </p:txBody>
      </p:sp>
      <p:sp>
        <p:nvSpPr>
          <p:cNvPr id="17" name="TextBox 16">
            <a:extLst>
              <a:ext uri="{FF2B5EF4-FFF2-40B4-BE49-F238E27FC236}">
                <a16:creationId xmlns:a16="http://schemas.microsoft.com/office/drawing/2014/main" id="{87A34E80-C8A5-4301-A114-6111B2CD8DAB}"/>
              </a:ext>
            </a:extLst>
          </p:cNvPr>
          <p:cNvSpPr txBox="1"/>
          <p:nvPr/>
        </p:nvSpPr>
        <p:spPr>
          <a:xfrm>
            <a:off x="6929653" y="2301157"/>
            <a:ext cx="2027178" cy="461665"/>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Calibri"/>
              </a:rPr>
              <a:t>Encabezados completos</a:t>
            </a:r>
          </a:p>
        </p:txBody>
      </p:sp>
    </p:spTree>
    <p:extLst>
      <p:ext uri="{BB962C8B-B14F-4D97-AF65-F5344CB8AC3E}">
        <p14:creationId xmlns:p14="http://schemas.microsoft.com/office/powerpoint/2010/main" val="230033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Correo electrónico</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36712" y="1193177"/>
            <a:ext cx="7777163" cy="5183187"/>
          </a:xfrm>
        </p:spPr>
        <p:txBody>
          <a:bodyPr/>
          <a:lstStyle/>
          <a:p>
            <a:pPr marL="0" indent="0" algn="just">
              <a:buNone/>
            </a:pPr>
            <a:r>
              <a:rPr lang="es-ES" sz="2300" dirty="0"/>
              <a:t>¿Problemas con la investigación del correo electrónico?</a:t>
            </a:r>
          </a:p>
          <a:p>
            <a:r>
              <a:rPr lang="es-ES" sz="2300" dirty="0"/>
              <a:t>Todos los correos electrónicos contienen encabezados, pero no existe un método estándar para acceder a ellos</a:t>
            </a:r>
          </a:p>
          <a:p>
            <a:pPr lvl="1" algn="just"/>
            <a:r>
              <a:rPr lang="es-ES" sz="2300" dirty="0"/>
              <a:t>La ubicación de los clientes o del correo web es diferente</a:t>
            </a:r>
          </a:p>
          <a:p>
            <a:pPr algn="just"/>
            <a:r>
              <a:rPr lang="es-ES" sz="2300" dirty="0"/>
              <a:t>Algunas aplicaciones de correo eliminan los encabezados</a:t>
            </a:r>
          </a:p>
          <a:p>
            <a:pPr lvl="1" algn="just"/>
            <a:r>
              <a:rPr lang="es-ES" sz="2300" dirty="0"/>
              <a:t>Google (Gmail), Hotmail, </a:t>
            </a:r>
            <a:r>
              <a:rPr lang="es-ES" sz="2300" dirty="0" err="1"/>
              <a:t>Hushmail</a:t>
            </a:r>
            <a:endParaRPr lang="es-ES" sz="2300" dirty="0"/>
          </a:p>
          <a:p>
            <a:pPr lvl="1" algn="just"/>
            <a:r>
              <a:rPr lang="es-ES" sz="2300" dirty="0"/>
              <a:t>Se hace por motivos de ‘privacidad’</a:t>
            </a:r>
          </a:p>
          <a:p>
            <a:pPr algn="just"/>
            <a:r>
              <a:rPr lang="es-ES" sz="2300" dirty="0"/>
              <a:t>Lectura siempre de ‘abajo hacia arriba’</a:t>
            </a:r>
          </a:p>
          <a:p>
            <a:pPr marL="0" indent="0" algn="just">
              <a:buNone/>
            </a:pPr>
            <a:endParaRPr lang="es-ES" dirty="0"/>
          </a:p>
        </p:txBody>
      </p:sp>
      <p:pic>
        <p:nvPicPr>
          <p:cNvPr id="2050" name="Picture 2" descr="Microsoft Outlook Latest Version - Free Download and Review 2020">
            <a:extLst>
              <a:ext uri="{FF2B5EF4-FFF2-40B4-BE49-F238E27FC236}">
                <a16:creationId xmlns:a16="http://schemas.microsoft.com/office/drawing/2014/main" id="{BFDD0F6F-62CC-4187-B7DC-9812F09E3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547" y="1334697"/>
            <a:ext cx="1196067" cy="1079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underbird — Make Email Easier. — Thunderbird">
            <a:extLst>
              <a:ext uri="{FF2B5EF4-FFF2-40B4-BE49-F238E27FC236}">
                <a16:creationId xmlns:a16="http://schemas.microsoft.com/office/drawing/2014/main" id="{256C6BF1-43E1-457B-8385-B50714CB6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0997" y="2623437"/>
            <a:ext cx="931168" cy="9311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45C201-CA69-4FDE-BE14-1076E7A4DD6C}"/>
              </a:ext>
            </a:extLst>
          </p:cNvPr>
          <p:cNvPicPr>
            <a:picLocks noChangeAspect="1"/>
          </p:cNvPicPr>
          <p:nvPr/>
        </p:nvPicPr>
        <p:blipFill>
          <a:blip r:embed="rId5"/>
          <a:stretch>
            <a:fillRect/>
          </a:stretch>
        </p:blipFill>
        <p:spPr>
          <a:xfrm>
            <a:off x="7610222" y="5036407"/>
            <a:ext cx="1492720" cy="1095464"/>
          </a:xfrm>
          <a:prstGeom prst="rect">
            <a:avLst/>
          </a:prstGeom>
        </p:spPr>
      </p:pic>
      <p:pic>
        <p:nvPicPr>
          <p:cNvPr id="2056" name="Picture 8" descr="upload.wikimedia.org/wikipedia/commons/thumb/4/...">
            <a:extLst>
              <a:ext uri="{FF2B5EF4-FFF2-40B4-BE49-F238E27FC236}">
                <a16:creationId xmlns:a16="http://schemas.microsoft.com/office/drawing/2014/main" id="{880017DC-C376-46FB-A1F6-7A200C82F4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1792" y="3889615"/>
            <a:ext cx="1069579" cy="81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051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38896"/>
            <a:ext cx="77406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Elementos comunes de los dispositivos</a:t>
            </a:r>
            <a:endParaRPr lang="es-ES" sz="2000" dirty="0">
              <a:solidFill>
                <a:schemeClr val="bg1"/>
              </a:solidFill>
              <a:latin typeface="Verdana" charset="0"/>
              <a:cs typeface="Verdana" charset="0"/>
            </a:endParaRPr>
          </a:p>
        </p:txBody>
      </p:sp>
      <p:sp>
        <p:nvSpPr>
          <p:cNvPr id="14" name="Content Placeholder 13">
            <a:extLst>
              <a:ext uri="{FF2B5EF4-FFF2-40B4-BE49-F238E27FC236}">
                <a16:creationId xmlns:a16="http://schemas.microsoft.com/office/drawing/2014/main" id="{77FF4E35-B421-410B-8887-876DD806FF8C}"/>
              </a:ext>
            </a:extLst>
          </p:cNvPr>
          <p:cNvSpPr>
            <a:spLocks noGrp="1"/>
          </p:cNvSpPr>
          <p:nvPr>
            <p:ph idx="4294967295"/>
          </p:nvPr>
        </p:nvSpPr>
        <p:spPr>
          <a:xfrm>
            <a:off x="914400" y="1321120"/>
            <a:ext cx="8229600" cy="4856163"/>
          </a:xfrm>
          <a:prstGeom prst="rect">
            <a:avLst/>
          </a:prstGeom>
        </p:spPr>
        <p:txBody>
          <a:bodyPr/>
          <a:lstStyle/>
          <a:p>
            <a:r>
              <a:rPr lang="es-ES"/>
              <a:t>Hardware</a:t>
            </a:r>
          </a:p>
          <a:p>
            <a:r>
              <a:rPr lang="es-ES"/>
              <a:t>Software</a:t>
            </a:r>
          </a:p>
        </p:txBody>
      </p:sp>
      <p:pic>
        <p:nvPicPr>
          <p:cNvPr id="15" name="Picture 14" descr="Screen Shot 2017-05-30 at 21.52.09.png">
            <a:extLst>
              <a:ext uri="{FF2B5EF4-FFF2-40B4-BE49-F238E27FC236}">
                <a16:creationId xmlns:a16="http://schemas.microsoft.com/office/drawing/2014/main" id="{AC320B7D-DC07-4E98-ABEF-867AB4948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834" y="2680686"/>
            <a:ext cx="7058332" cy="2885158"/>
          </a:xfrm>
          <a:prstGeom prst="rect">
            <a:avLst/>
          </a:prstGeom>
          <a:ln>
            <a:solidFill>
              <a:srgbClr val="5B9BD5"/>
            </a:solidFill>
          </a:ln>
        </p:spPr>
      </p:pic>
    </p:spTree>
    <p:extLst>
      <p:ext uri="{BB962C8B-B14F-4D97-AF65-F5344CB8AC3E}">
        <p14:creationId xmlns:p14="http://schemas.microsoft.com/office/powerpoint/2010/main" val="12497578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Buzón muerto en correo electrónico</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20381" y="1210151"/>
            <a:ext cx="7777163" cy="5183187"/>
          </a:xfrm>
        </p:spPr>
        <p:txBody>
          <a:bodyPr/>
          <a:lstStyle/>
          <a:p>
            <a:pPr marL="0" indent="0">
              <a:buNone/>
            </a:pPr>
            <a:r>
              <a:rPr lang="es-ES"/>
              <a:t>Aplicable al correo electrónico basado en la web - hotmail, Gmail, Livemail, etc.</a:t>
            </a:r>
          </a:p>
          <a:p>
            <a:pPr algn="just"/>
            <a:r>
              <a:rPr lang="es-ES"/>
              <a:t>Se crea un correo electrónico en línea - se añaden archivos adjuntos si es necesario</a:t>
            </a:r>
          </a:p>
          <a:p>
            <a:r>
              <a:rPr lang="es-ES"/>
              <a:t>Se guarda como "Borrador" - no se envía</a:t>
            </a:r>
          </a:p>
          <a:p>
            <a:r>
              <a:rPr lang="es-ES"/>
              <a:t>Se comparten los datos de acceso con otros</a:t>
            </a:r>
          </a:p>
          <a:p>
            <a:pPr lvl="1"/>
            <a:r>
              <a:rPr lang="es-ES"/>
              <a:t>Nunca se envían los mensajes, se borran una vez se han pasado</a:t>
            </a:r>
          </a:p>
          <a:p>
            <a:pPr marL="0" indent="0">
              <a:buNone/>
            </a:pPr>
            <a:endParaRPr lang="es-ES" dirty="0"/>
          </a:p>
        </p:txBody>
      </p:sp>
      <p:pic>
        <p:nvPicPr>
          <p:cNvPr id="5" name="Picture 4">
            <a:extLst>
              <a:ext uri="{FF2B5EF4-FFF2-40B4-BE49-F238E27FC236}">
                <a16:creationId xmlns:a16="http://schemas.microsoft.com/office/drawing/2014/main" id="{8045C201-CA69-4FDE-BE14-1076E7A4DD6C}"/>
              </a:ext>
            </a:extLst>
          </p:cNvPr>
          <p:cNvPicPr>
            <a:picLocks noChangeAspect="1"/>
          </p:cNvPicPr>
          <p:nvPr/>
        </p:nvPicPr>
        <p:blipFill>
          <a:blip r:embed="rId3"/>
          <a:stretch>
            <a:fillRect/>
          </a:stretch>
        </p:blipFill>
        <p:spPr>
          <a:xfrm>
            <a:off x="7651280" y="1056183"/>
            <a:ext cx="1492720" cy="1095464"/>
          </a:xfrm>
          <a:prstGeom prst="rect">
            <a:avLst/>
          </a:prstGeom>
        </p:spPr>
      </p:pic>
      <p:pic>
        <p:nvPicPr>
          <p:cNvPr id="2056" name="Picture 8" descr="upload.wikimedia.org/wikipedia/commons/thumb/4/...">
            <a:extLst>
              <a:ext uri="{FF2B5EF4-FFF2-40B4-BE49-F238E27FC236}">
                <a16:creationId xmlns:a16="http://schemas.microsoft.com/office/drawing/2014/main" id="{880017DC-C376-46FB-A1F6-7A200C82F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7544" y="2433131"/>
            <a:ext cx="894936" cy="678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5262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P2P - Igual a igual</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179387" y="1124891"/>
            <a:ext cx="8785225" cy="5183187"/>
          </a:xfrm>
        </p:spPr>
        <p:txBody>
          <a:bodyPr/>
          <a:lstStyle/>
          <a:p>
            <a:pPr marL="0" indent="0" algn="just">
              <a:buNone/>
            </a:pPr>
            <a:r>
              <a:rPr lang="es-ES"/>
              <a:t>Repositorio para el intercambio legítimo de archivos - y también se conoce por permitir contenido y archivos ilegales sujetos a la propiedad intelectual/derechos de autor</a:t>
            </a:r>
          </a:p>
          <a:p>
            <a:pPr algn="just"/>
            <a:r>
              <a:rPr lang="es-ES"/>
              <a:t>Red centralizada sustituida por una descentralizada</a:t>
            </a:r>
          </a:p>
          <a:p>
            <a:pPr lvl="1" algn="just"/>
            <a:r>
              <a:rPr lang="es-ES"/>
              <a:t>Sistema de pares y supernodos/ultrapeers que facilitan el intercambio</a:t>
            </a:r>
          </a:p>
          <a:p>
            <a:pPr lvl="1" algn="just"/>
            <a:r>
              <a:rPr lang="es-ES"/>
              <a:t>Shareaza, Frostwire, e-mule</a:t>
            </a:r>
          </a:p>
        </p:txBody>
      </p:sp>
      <p:pic>
        <p:nvPicPr>
          <p:cNvPr id="6146" name="Picture 2">
            <a:extLst>
              <a:ext uri="{FF2B5EF4-FFF2-40B4-BE49-F238E27FC236}">
                <a16:creationId xmlns:a16="http://schemas.microsoft.com/office/drawing/2014/main" id="{186E2263-0A30-4096-A67D-61EEB1211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052944"/>
            <a:ext cx="2766715" cy="225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1243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P2P – Igual a igual</a:t>
            </a:r>
            <a:endParaRPr lang="es-ES" sz="2000" dirty="0">
              <a:solidFill>
                <a:schemeClr val="bg1"/>
              </a:solidFill>
              <a:latin typeface="Verdana" charset="0"/>
              <a:cs typeface="Verdana" charset="0"/>
            </a:endParaRPr>
          </a:p>
        </p:txBody>
      </p:sp>
      <p:pic>
        <p:nvPicPr>
          <p:cNvPr id="7" name="Content Placeholder 4">
            <a:extLst>
              <a:ext uri="{FF2B5EF4-FFF2-40B4-BE49-F238E27FC236}">
                <a16:creationId xmlns:a16="http://schemas.microsoft.com/office/drawing/2014/main" id="{18DC1995-38ED-48F8-A76F-2593E5C4B1C3}"/>
              </a:ext>
            </a:extLst>
          </p:cNvPr>
          <p:cNvPicPr>
            <a:picLocks noGrp="1" noChangeAspect="1"/>
          </p:cNvPicPr>
          <p:nvPr>
            <p:ph idx="4294967295"/>
          </p:nvPr>
        </p:nvPicPr>
        <p:blipFill>
          <a:blip r:embed="rId3"/>
          <a:stretch>
            <a:fillRect/>
          </a:stretch>
        </p:blipFill>
        <p:spPr>
          <a:xfrm>
            <a:off x="492125" y="1270001"/>
            <a:ext cx="8159750" cy="5153025"/>
          </a:xfrm>
          <a:prstGeom prst="rect">
            <a:avLst/>
          </a:prstGeom>
        </p:spPr>
      </p:pic>
    </p:spTree>
    <p:extLst>
      <p:ext uri="{BB962C8B-B14F-4D97-AF65-F5344CB8AC3E}">
        <p14:creationId xmlns:p14="http://schemas.microsoft.com/office/powerpoint/2010/main" val="6122208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P2P – Igual a igual</a:t>
            </a:r>
            <a:endParaRPr lang="es-ES" sz="2000" dirty="0">
              <a:solidFill>
                <a:schemeClr val="bg1"/>
              </a:solidFill>
              <a:latin typeface="Verdana" charset="0"/>
              <a:cs typeface="Verdana" charset="0"/>
            </a:endParaRPr>
          </a:p>
        </p:txBody>
      </p:sp>
      <p:pic>
        <p:nvPicPr>
          <p:cNvPr id="3" name="Picture 2">
            <a:extLst>
              <a:ext uri="{FF2B5EF4-FFF2-40B4-BE49-F238E27FC236}">
                <a16:creationId xmlns:a16="http://schemas.microsoft.com/office/drawing/2014/main" id="{2C5FF7AD-34CB-4372-A11E-0546B8F4B8A9}"/>
              </a:ext>
            </a:extLst>
          </p:cNvPr>
          <p:cNvPicPr>
            <a:picLocks noChangeAspect="1"/>
          </p:cNvPicPr>
          <p:nvPr/>
        </p:nvPicPr>
        <p:blipFill>
          <a:blip r:embed="rId3"/>
          <a:stretch>
            <a:fillRect/>
          </a:stretch>
        </p:blipFill>
        <p:spPr>
          <a:xfrm>
            <a:off x="485800" y="1192519"/>
            <a:ext cx="8172400" cy="5129281"/>
          </a:xfrm>
          <a:prstGeom prst="rect">
            <a:avLst/>
          </a:prstGeom>
          <a:ln>
            <a:solidFill>
              <a:srgbClr val="0070C0"/>
            </a:solidFill>
          </a:ln>
        </p:spPr>
      </p:pic>
      <p:sp>
        <p:nvSpPr>
          <p:cNvPr id="2" name="Rectangle 1">
            <a:extLst>
              <a:ext uri="{FF2B5EF4-FFF2-40B4-BE49-F238E27FC236}">
                <a16:creationId xmlns:a16="http://schemas.microsoft.com/office/drawing/2014/main" id="{1DAE7BFF-2FAC-452B-89B4-FA937F8C9BFD}"/>
              </a:ext>
            </a:extLst>
          </p:cNvPr>
          <p:cNvSpPr/>
          <p:nvPr/>
        </p:nvSpPr>
        <p:spPr>
          <a:xfrm>
            <a:off x="683568" y="2162824"/>
            <a:ext cx="180020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B6D34D7-7EAF-4CD8-B4AC-8284140437DD}"/>
              </a:ext>
            </a:extLst>
          </p:cNvPr>
          <p:cNvSpPr/>
          <p:nvPr/>
        </p:nvSpPr>
        <p:spPr>
          <a:xfrm>
            <a:off x="4644008" y="2636912"/>
            <a:ext cx="79208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683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0"/>
            <a:ext cx="759017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FTP – Protocolo de transferencia de archivos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C73D2EFA-D172-4B4E-99AB-7AE4FC13240E}"/>
              </a:ext>
            </a:extLst>
          </p:cNvPr>
          <p:cNvSpPr>
            <a:spLocks noGrp="1"/>
          </p:cNvSpPr>
          <p:nvPr>
            <p:ph idx="4294967295"/>
          </p:nvPr>
        </p:nvSpPr>
        <p:spPr>
          <a:xfrm>
            <a:off x="457200" y="1270001"/>
            <a:ext cx="8229600" cy="4856163"/>
          </a:xfrm>
        </p:spPr>
        <p:txBody>
          <a:bodyPr/>
          <a:lstStyle/>
          <a:p>
            <a:pPr marL="0" indent="0" algn="just">
              <a:buNone/>
            </a:pPr>
            <a:r>
              <a:rPr lang="es-ES"/>
              <a:t>Permite la transferencia de archivos - entre ordenadores</a:t>
            </a:r>
          </a:p>
          <a:p>
            <a:pPr algn="just"/>
            <a:r>
              <a:rPr lang="es-ES"/>
              <a:t>Funciona en base a cliente/servidor - con el programa FTP instalado en el cliente</a:t>
            </a:r>
          </a:p>
          <a:p>
            <a:pPr lvl="1" algn="just"/>
            <a:r>
              <a:rPr lang="es-ES"/>
              <a:t>Funciona con ID de usuario y contraseña</a:t>
            </a:r>
          </a:p>
          <a:p>
            <a:pPr lvl="1" algn="just"/>
            <a:r>
              <a:rPr lang="es-ES"/>
              <a:t>Una vez autenticadas las credenciales, se abre la conexión TCP para la transferencia</a:t>
            </a:r>
          </a:p>
          <a:p>
            <a:pPr lvl="1" algn="just"/>
            <a:r>
              <a:rPr lang="es-ES"/>
              <a:t>p. ej., FileZilla, CuteFTP, File Downloader, CoreFTP </a:t>
            </a:r>
          </a:p>
        </p:txBody>
      </p:sp>
    </p:spTree>
    <p:extLst>
      <p:ext uri="{BB962C8B-B14F-4D97-AF65-F5344CB8AC3E}">
        <p14:creationId xmlns:p14="http://schemas.microsoft.com/office/powerpoint/2010/main" val="650924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0"/>
            <a:ext cx="77406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FTP – Protocolo de transferencia de archivos</a:t>
            </a:r>
            <a:endParaRPr lang="es-ES" sz="2000" dirty="0">
              <a:solidFill>
                <a:schemeClr val="bg1"/>
              </a:solidFill>
              <a:latin typeface="Verdana" charset="0"/>
              <a:cs typeface="Verdana" charset="0"/>
            </a:endParaRPr>
          </a:p>
        </p:txBody>
      </p:sp>
      <p:pic>
        <p:nvPicPr>
          <p:cNvPr id="9222" name="Picture 6">
            <a:extLst>
              <a:ext uri="{FF2B5EF4-FFF2-40B4-BE49-F238E27FC236}">
                <a16:creationId xmlns:a16="http://schemas.microsoft.com/office/drawing/2014/main" id="{CB70B552-2C96-484D-9C9B-7F98A393637F}"/>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07950" y="1154583"/>
            <a:ext cx="4826000" cy="384651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977E505F-D244-44BE-8966-240D399FF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359" y="2638898"/>
            <a:ext cx="5178691" cy="384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99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Almacenamiento en línea</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203325"/>
            <a:ext cx="8642350" cy="5464175"/>
          </a:xfrm>
        </p:spPr>
        <p:txBody>
          <a:bodyPr/>
          <a:lstStyle/>
          <a:p>
            <a:pPr marL="0" indent="0" algn="just">
              <a:buNone/>
            </a:pPr>
            <a:r>
              <a:rPr lang="es-ES"/>
              <a:t>La computación en la nube se impone: el almacenamiento de datos en la "nube</a:t>
            </a:r>
          </a:p>
          <a:p>
            <a:pPr algn="just"/>
            <a:r>
              <a:rPr lang="es-ES"/>
              <a:t>Cómodo, a la carta, compartible y seguro</a:t>
            </a:r>
          </a:p>
          <a:p>
            <a:pPr lvl="1" algn="just"/>
            <a:r>
              <a:rPr lang="es-ES"/>
              <a:t>Gratis - puede ser proporcionado por su ISP u otros</a:t>
            </a:r>
          </a:p>
          <a:p>
            <a:pPr lvl="1" algn="just"/>
            <a:r>
              <a:rPr lang="es-ES"/>
              <a:t>Suscripción: regístrese, pague y obtenga más almacenamiento</a:t>
            </a:r>
          </a:p>
          <a:p>
            <a:pPr algn="just"/>
            <a:r>
              <a:rPr lang="es-ES"/>
              <a:t>Legítimo </a:t>
            </a:r>
          </a:p>
          <a:p>
            <a:pPr algn="just"/>
            <a:r>
              <a:rPr lang="es-ES" sz="2400" dirty="0"/>
              <a:t>Lo utilizan los delincuentes</a:t>
            </a:r>
            <a:endParaRPr lang="es-ES" dirty="0"/>
          </a:p>
          <a:p>
            <a:pPr lvl="1" algn="just"/>
            <a:r>
              <a:rPr lang="es-ES"/>
              <a:t>Pueden almacenar y compartir contenido </a:t>
            </a:r>
          </a:p>
        </p:txBody>
      </p:sp>
      <p:pic>
        <p:nvPicPr>
          <p:cNvPr id="5122" name="Picture 2" descr="Green Tick Vector Images (over 6,000)">
            <a:extLst>
              <a:ext uri="{FF2B5EF4-FFF2-40B4-BE49-F238E27FC236}">
                <a16:creationId xmlns:a16="http://schemas.microsoft.com/office/drawing/2014/main" id="{B6CA04ED-E9CC-4015-A4BC-D12B20AFA0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82" b="18263"/>
          <a:stretch/>
        </p:blipFill>
        <p:spPr bwMode="auto">
          <a:xfrm>
            <a:off x="2202970" y="3289484"/>
            <a:ext cx="754956"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reen Tick Vector Images (over 6,000)">
            <a:extLst>
              <a:ext uri="{FF2B5EF4-FFF2-40B4-BE49-F238E27FC236}">
                <a16:creationId xmlns:a16="http://schemas.microsoft.com/office/drawing/2014/main" id="{C0F78C25-B445-4F20-9A89-B5DBA7C5B2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82" b="18263"/>
          <a:stretch/>
        </p:blipFill>
        <p:spPr bwMode="auto">
          <a:xfrm>
            <a:off x="4194522" y="3647380"/>
            <a:ext cx="754956"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2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Almacenamiento en línea</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1520" y="1124891"/>
            <a:ext cx="8642350" cy="5183187"/>
          </a:xfrm>
        </p:spPr>
        <p:txBody>
          <a:bodyPr/>
          <a:lstStyle/>
          <a:p>
            <a:pPr marL="0" indent="0">
              <a:buNone/>
            </a:pPr>
            <a:r>
              <a:rPr lang="es-ES"/>
              <a:t>Ejemplos – iDrive (5GB/5TB), pCloud (10GB/2TB), OneDrive (5GB/6TB), Google Drive (15GB/2TB) </a:t>
            </a:r>
          </a:p>
        </p:txBody>
      </p:sp>
      <p:pic>
        <p:nvPicPr>
          <p:cNvPr id="4" name="Picture 3">
            <a:extLst>
              <a:ext uri="{FF2B5EF4-FFF2-40B4-BE49-F238E27FC236}">
                <a16:creationId xmlns:a16="http://schemas.microsoft.com/office/drawing/2014/main" id="{4A076A63-680C-4E42-9002-335EEA3A7D26}"/>
              </a:ext>
            </a:extLst>
          </p:cNvPr>
          <p:cNvPicPr>
            <a:picLocks noChangeAspect="1"/>
          </p:cNvPicPr>
          <p:nvPr/>
        </p:nvPicPr>
        <p:blipFill>
          <a:blip r:embed="rId3"/>
          <a:stretch>
            <a:fillRect/>
          </a:stretch>
        </p:blipFill>
        <p:spPr>
          <a:xfrm>
            <a:off x="395536" y="2337600"/>
            <a:ext cx="6786500" cy="4110501"/>
          </a:xfrm>
          <a:prstGeom prst="rect">
            <a:avLst/>
          </a:prstGeom>
          <a:ln>
            <a:solidFill>
              <a:srgbClr val="0070C0"/>
            </a:solidFill>
          </a:ln>
        </p:spPr>
      </p:pic>
      <p:sp>
        <p:nvSpPr>
          <p:cNvPr id="13" name="TextBox 12">
            <a:extLst>
              <a:ext uri="{FF2B5EF4-FFF2-40B4-BE49-F238E27FC236}">
                <a16:creationId xmlns:a16="http://schemas.microsoft.com/office/drawing/2014/main" id="{F5E9FC62-4CD7-4CE7-977B-D7738CE73106}"/>
              </a:ext>
            </a:extLst>
          </p:cNvPr>
          <p:cNvSpPr txBox="1"/>
          <p:nvPr/>
        </p:nvSpPr>
        <p:spPr>
          <a:xfrm>
            <a:off x="6933234" y="2419109"/>
            <a:ext cx="1959245" cy="3888969"/>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Calibri"/>
              </a:rPr>
              <a:t>Mega.nz</a:t>
            </a:r>
          </a:p>
          <a:p>
            <a:pPr marL="0" marR="0" lvl="0" indent="0" algn="ctr" defTabSz="914400" eaLnBrk="1" fontAlgn="auto" latinLnBrk="0" hangingPunct="1">
              <a:lnSpc>
                <a:spcPct val="100000"/>
              </a:lnSpc>
              <a:spcBef>
                <a:spcPts val="0"/>
              </a:spcBef>
              <a:spcAft>
                <a:spcPts val="0"/>
              </a:spcAft>
              <a:buClrTx/>
              <a:buSzTx/>
              <a:buFontTx/>
              <a:buNone/>
              <a:tabLst/>
              <a:defRPr/>
            </a:pPr>
            <a:r>
              <a:rPr lang="es-ES" sz="2400" kern="0" dirty="0">
                <a:solidFill>
                  <a:prstClr val="white"/>
                </a:solidFill>
                <a:latin typeface="Calibri"/>
              </a:rPr>
              <a:t>15GB gratis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Calibri"/>
              </a:rPr>
              <a:t>Máx. 16TB</a:t>
            </a:r>
            <a:endParaRPr lang="es-ES" sz="2400" kern="0" dirty="0">
              <a:solidFill>
                <a:prstClr val="white"/>
              </a:solidFill>
              <a:latin typeface="Calibri"/>
              <a:ea typeface="ＭＳ Ｐゴシック" pitchFamily="-107"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dirty="0">
              <a:ln>
                <a:noFill/>
              </a:ln>
              <a:solidFill>
                <a:prstClr val="white"/>
              </a:solidFill>
              <a:effectLst/>
              <a:uLnTx/>
              <a:uFillTx/>
              <a:latin typeface="Calibri"/>
              <a:ea typeface="ＭＳ Ｐゴシック" pitchFamily="-107"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s-ES" sz="2400" kern="0" dirty="0">
                <a:solidFill>
                  <a:prstClr val="white"/>
                </a:solidFill>
                <a:latin typeface="Calibri"/>
              </a:rPr>
              <a:t>Cifrado completo en el servidor y en tránsito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Calibri"/>
              </a:rPr>
              <a:t>(AES de 128 bits)</a:t>
            </a:r>
          </a:p>
        </p:txBody>
      </p:sp>
    </p:spTree>
    <p:extLst>
      <p:ext uri="{BB962C8B-B14F-4D97-AF65-F5344CB8AC3E}">
        <p14:creationId xmlns:p14="http://schemas.microsoft.com/office/powerpoint/2010/main" val="337576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IdC - Internet de las cosas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1520" y="1192536"/>
            <a:ext cx="8642350" cy="5183187"/>
          </a:xfrm>
        </p:spPr>
        <p:txBody>
          <a:bodyPr/>
          <a:lstStyle/>
          <a:p>
            <a:pPr marL="0" indent="0" algn="just">
              <a:buNone/>
            </a:pPr>
            <a:r>
              <a:rPr lang="es-ES"/>
              <a:t>Cada dispositivo está conectado con su propia dirección IP (IPv6) - interconectado con el propietario y entre sí</a:t>
            </a:r>
          </a:p>
          <a:p>
            <a:pPr algn="just"/>
            <a:r>
              <a:rPr lang="es-ES"/>
              <a:t>Desafío: los dispositivos contienen datos y pueden convertirse en objetivos, ya que es imposible asegurar todo.</a:t>
            </a:r>
          </a:p>
          <a:p>
            <a:pPr algn="just"/>
            <a:r>
              <a:rPr lang="es-ES"/>
              <a:t>Los dispositivos comprometidos pueden ser utilizados como red zombi.</a:t>
            </a:r>
          </a:p>
          <a:p>
            <a:pPr lvl="1" algn="just"/>
            <a:r>
              <a:rPr lang="es-ES"/>
              <a:t>p. ej. Mirai</a:t>
            </a:r>
            <a:endParaRPr lang="es-ES" dirty="0"/>
          </a:p>
        </p:txBody>
      </p:sp>
      <p:pic>
        <p:nvPicPr>
          <p:cNvPr id="7" name="Bild 3">
            <a:extLst>
              <a:ext uri="{FF2B5EF4-FFF2-40B4-BE49-F238E27FC236}">
                <a16:creationId xmlns:a16="http://schemas.microsoft.com/office/drawing/2014/main" id="{7BC525A1-20BC-4A5C-8736-74A2C5AF6670}"/>
              </a:ext>
            </a:extLst>
          </p:cNvPr>
          <p:cNvPicPr>
            <a:picLocks noChangeAspect="1"/>
          </p:cNvPicPr>
          <p:nvPr/>
        </p:nvPicPr>
        <p:blipFill>
          <a:blip r:embed="rId3"/>
          <a:stretch>
            <a:fillRect/>
          </a:stretch>
        </p:blipFill>
        <p:spPr>
          <a:xfrm>
            <a:off x="5076056" y="3977912"/>
            <a:ext cx="3816424" cy="2470190"/>
          </a:xfrm>
          <a:prstGeom prst="rect">
            <a:avLst/>
          </a:prstGeom>
        </p:spPr>
      </p:pic>
    </p:spTree>
    <p:extLst>
      <p:ext uri="{BB962C8B-B14F-4D97-AF65-F5344CB8AC3E}">
        <p14:creationId xmlns:p14="http://schemas.microsoft.com/office/powerpoint/2010/main" val="423261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Juegos en línea</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127125"/>
            <a:ext cx="8642350" cy="5183187"/>
          </a:xfrm>
        </p:spPr>
        <p:txBody>
          <a:bodyPr>
            <a:normAutofit fontScale="85000" lnSpcReduction="20000"/>
          </a:bodyPr>
          <a:lstStyle/>
          <a:p>
            <a:pPr marL="0" indent="0" algn="just">
              <a:buNone/>
            </a:pPr>
            <a:r>
              <a:rPr lang="es-ES" dirty="0"/>
              <a:t>Populares entre algunos, que pasan mucho tiempo jugando</a:t>
            </a:r>
          </a:p>
          <a:p>
            <a:pPr algn="just"/>
            <a:r>
              <a:rPr lang="es-ES" dirty="0"/>
              <a:t>Comunidades en línea formadas por jugadores</a:t>
            </a:r>
          </a:p>
          <a:p>
            <a:pPr algn="just"/>
            <a:r>
              <a:rPr lang="es-ES" dirty="0"/>
              <a:t>La ciberdelincuencia penetra en los juegos</a:t>
            </a:r>
          </a:p>
          <a:p>
            <a:pPr algn="just"/>
            <a:r>
              <a:rPr lang="es-ES" b="1" dirty="0"/>
              <a:t>Piratería</a:t>
            </a:r>
            <a:r>
              <a:rPr lang="es-ES" dirty="0"/>
              <a:t> - Los ciberdelincuentes intentan engañar al usuario para que dé información sobre él y así poder piratear sus cuentas personales o de juego.</a:t>
            </a:r>
          </a:p>
          <a:p>
            <a:pPr algn="just"/>
            <a:r>
              <a:rPr lang="es-ES" b="1" dirty="0"/>
              <a:t>Phishing</a:t>
            </a:r>
            <a:r>
              <a:rPr lang="es-ES" dirty="0"/>
              <a:t> - Pueden decir al usuario que pueden ayudarle a conseguir más moneda de juego o a subir de nivel más rápidamente</a:t>
            </a:r>
          </a:p>
          <a:p>
            <a:pPr algn="just"/>
            <a:r>
              <a:rPr lang="es-ES" b="1" dirty="0"/>
              <a:t>Gold-</a:t>
            </a:r>
            <a:r>
              <a:rPr lang="es-ES" b="1" dirty="0" err="1"/>
              <a:t>farming</a:t>
            </a:r>
            <a:r>
              <a:rPr lang="es-ES" dirty="0"/>
              <a:t> - Los ciberdelincuentes utilizan redes zombi para generar activos en el juego -como "oro", "monedas" o "gemas"- que venden a otros jugadores, normalmente con descuento.</a:t>
            </a:r>
          </a:p>
          <a:p>
            <a:pPr algn="just"/>
            <a:r>
              <a:rPr lang="es-ES" b="1" dirty="0"/>
              <a:t>Ciberacoso</a:t>
            </a:r>
            <a:r>
              <a:rPr lang="es-ES" dirty="0"/>
              <a:t> - Parte de la diversión de los juegos en línea es la competitividad entre los jugadores. Diferencia entre competencia inofensiva y ciberacoso</a:t>
            </a:r>
            <a:endParaRPr lang="es-ES" b="1" dirty="0">
              <a:latin typeface="Calibri" pitchFamily="34" charset="0"/>
            </a:endParaRPr>
          </a:p>
        </p:txBody>
      </p:sp>
    </p:spTree>
    <p:extLst>
      <p:ext uri="{BB962C8B-B14F-4D97-AF65-F5344CB8AC3E}">
        <p14:creationId xmlns:p14="http://schemas.microsoft.com/office/powerpoint/2010/main" val="918498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7FF4E35-B421-410B-8887-876DD806FF8C}"/>
              </a:ext>
            </a:extLst>
          </p:cNvPr>
          <p:cNvSpPr>
            <a:spLocks noGrp="1"/>
          </p:cNvSpPr>
          <p:nvPr>
            <p:ph idx="4294967295"/>
          </p:nvPr>
        </p:nvSpPr>
        <p:spPr>
          <a:xfrm>
            <a:off x="457200" y="2662106"/>
            <a:ext cx="8229600" cy="1533787"/>
          </a:xfrm>
        </p:spPr>
        <p:txBody>
          <a:bodyPr/>
          <a:lstStyle/>
          <a:p>
            <a:pPr marL="0" indent="0" algn="ctr">
              <a:buNone/>
            </a:pPr>
            <a:r>
              <a:rPr lang="es-ES" b="1" dirty="0"/>
              <a:t>Hardware</a:t>
            </a:r>
          </a:p>
          <a:p>
            <a:pPr marL="0" indent="0" algn="ctr">
              <a:buNone/>
            </a:pPr>
            <a:r>
              <a:rPr lang="es-ES"/>
              <a:t>Tratar un tipo de dispositivo y aplicar la lógica a otros tipos de dispositivos</a:t>
            </a:r>
          </a:p>
        </p:txBody>
      </p:sp>
    </p:spTree>
    <p:extLst>
      <p:ext uri="{BB962C8B-B14F-4D97-AF65-F5344CB8AC3E}">
        <p14:creationId xmlns:p14="http://schemas.microsoft.com/office/powerpoint/2010/main" val="7043009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Juegos en línea</a:t>
            </a:r>
            <a:endParaRPr lang="es-ES" sz="2000" dirty="0">
              <a:solidFill>
                <a:schemeClr val="bg1"/>
              </a:solidFill>
              <a:latin typeface="Verdana" charset="0"/>
              <a:cs typeface="Verdana" charset="0"/>
            </a:endParaRPr>
          </a:p>
        </p:txBody>
      </p:sp>
      <p:pic>
        <p:nvPicPr>
          <p:cNvPr id="2050" name="Picture 2" descr="FIFA 20 Screenshots – FIFPlay">
            <a:extLst>
              <a:ext uri="{FF2B5EF4-FFF2-40B4-BE49-F238E27FC236}">
                <a16:creationId xmlns:a16="http://schemas.microsoft.com/office/drawing/2014/main" id="{AAEC2365-6D71-41CE-A1F1-64DB073D7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96752"/>
            <a:ext cx="5123732" cy="28803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und this screenshot of what the Sims 4 originally looked like ...">
            <a:extLst>
              <a:ext uri="{FF2B5EF4-FFF2-40B4-BE49-F238E27FC236}">
                <a16:creationId xmlns:a16="http://schemas.microsoft.com/office/drawing/2014/main" id="{2A4D7768-F56F-4ACC-8964-12BC7109C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085" y="2276872"/>
            <a:ext cx="4053830" cy="30461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lack Ops 4 - How to Take Screenshots on PC - GameRevolution">
            <a:extLst>
              <a:ext uri="{FF2B5EF4-FFF2-40B4-BE49-F238E27FC236}">
                <a16:creationId xmlns:a16="http://schemas.microsoft.com/office/drawing/2014/main" id="{2694AD98-390B-44AE-B03F-617CFD0C4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4354" y="3861047"/>
            <a:ext cx="4641979" cy="26111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35ABFD8-FD0D-4C5E-A2B7-805B14D6A025}"/>
              </a:ext>
            </a:extLst>
          </p:cNvPr>
          <p:cNvSpPr txBox="1"/>
          <p:nvPr/>
        </p:nvSpPr>
        <p:spPr>
          <a:xfrm>
            <a:off x="267955" y="4007556"/>
            <a:ext cx="1962917" cy="461665"/>
          </a:xfrm>
          <a:prstGeom prst="rect">
            <a:avLst/>
          </a:prstGeom>
          <a:solidFill>
            <a:srgbClr val="BDD8F3"/>
          </a:solidFill>
        </p:spPr>
        <p:txBody>
          <a:bodyPr wrap="square" rtlCol="0">
            <a:spAutoFit/>
          </a:bodyPr>
          <a:lstStyle/>
          <a:p>
            <a:pPr algn="ctr"/>
            <a:r>
              <a:rPr lang="es-ES" sz="2400" dirty="0">
                <a:solidFill>
                  <a:schemeClr val="tx1">
                    <a:lumMod val="65000"/>
                    <a:lumOff val="35000"/>
                  </a:schemeClr>
                </a:solidFill>
                <a:latin typeface="+mj-lt"/>
              </a:rPr>
              <a:t>FIFA 2020</a:t>
            </a:r>
          </a:p>
        </p:txBody>
      </p:sp>
      <p:sp>
        <p:nvSpPr>
          <p:cNvPr id="14" name="TextBox 13">
            <a:extLst>
              <a:ext uri="{FF2B5EF4-FFF2-40B4-BE49-F238E27FC236}">
                <a16:creationId xmlns:a16="http://schemas.microsoft.com/office/drawing/2014/main" id="{8E23429E-0261-435F-AA18-1747F4D1785B}"/>
              </a:ext>
            </a:extLst>
          </p:cNvPr>
          <p:cNvSpPr txBox="1"/>
          <p:nvPr/>
        </p:nvSpPr>
        <p:spPr>
          <a:xfrm>
            <a:off x="5839706" y="2481090"/>
            <a:ext cx="1962917" cy="461665"/>
          </a:xfrm>
          <a:prstGeom prst="rect">
            <a:avLst/>
          </a:prstGeom>
          <a:solidFill>
            <a:srgbClr val="BDD8F3"/>
          </a:solidFill>
        </p:spPr>
        <p:txBody>
          <a:bodyPr wrap="square" rtlCol="0">
            <a:spAutoFit/>
          </a:bodyPr>
          <a:lstStyle/>
          <a:p>
            <a:pPr algn="ctr"/>
            <a:r>
              <a:rPr lang="es-ES" sz="2400" dirty="0">
                <a:solidFill>
                  <a:schemeClr val="tx1">
                    <a:lumMod val="65000"/>
                    <a:lumOff val="35000"/>
                  </a:schemeClr>
                </a:solidFill>
                <a:latin typeface="+mj-lt"/>
              </a:rPr>
              <a:t>Sims 4</a:t>
            </a:r>
          </a:p>
        </p:txBody>
      </p:sp>
      <p:sp>
        <p:nvSpPr>
          <p:cNvPr id="15" name="TextBox 14">
            <a:extLst>
              <a:ext uri="{FF2B5EF4-FFF2-40B4-BE49-F238E27FC236}">
                <a16:creationId xmlns:a16="http://schemas.microsoft.com/office/drawing/2014/main" id="{F25AE4C9-9033-46CF-BDE2-4AD7E2C6D7A4}"/>
              </a:ext>
            </a:extLst>
          </p:cNvPr>
          <p:cNvSpPr txBox="1"/>
          <p:nvPr/>
        </p:nvSpPr>
        <p:spPr>
          <a:xfrm>
            <a:off x="3211063" y="5661247"/>
            <a:ext cx="1962917" cy="830997"/>
          </a:xfrm>
          <a:prstGeom prst="rect">
            <a:avLst/>
          </a:prstGeom>
          <a:solidFill>
            <a:srgbClr val="BDD8F3"/>
          </a:solidFill>
        </p:spPr>
        <p:txBody>
          <a:bodyPr wrap="square" rtlCol="0">
            <a:spAutoFit/>
          </a:bodyPr>
          <a:lstStyle/>
          <a:p>
            <a:pPr algn="ctr"/>
            <a:r>
              <a:rPr lang="es-ES" sz="2400" dirty="0">
                <a:solidFill>
                  <a:schemeClr val="tx1">
                    <a:lumMod val="65000"/>
                    <a:lumOff val="35000"/>
                  </a:schemeClr>
                </a:solidFill>
                <a:latin typeface="+mj-lt"/>
              </a:rPr>
              <a:t>Call of Duty Black Ops 4</a:t>
            </a:r>
          </a:p>
        </p:txBody>
      </p:sp>
    </p:spTree>
    <p:extLst>
      <p:ext uri="{BB962C8B-B14F-4D97-AF65-F5344CB8AC3E}">
        <p14:creationId xmlns:p14="http://schemas.microsoft.com/office/powerpoint/2010/main" val="15605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Grupos de noticias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124817"/>
            <a:ext cx="8642350" cy="5183187"/>
          </a:xfrm>
        </p:spPr>
        <p:txBody>
          <a:bodyPr/>
          <a:lstStyle/>
          <a:p>
            <a:pPr marL="0" indent="0" algn="just">
              <a:buNone/>
            </a:pPr>
            <a:r>
              <a:rPr lang="es-ES" b="1" dirty="0">
                <a:solidFill>
                  <a:srgbClr val="0070C0"/>
                </a:solidFill>
              </a:rPr>
              <a:t>Usenet</a:t>
            </a:r>
            <a:r>
              <a:rPr lang="es-ES"/>
              <a:t> = Red de usuarios - conocida como grupos de noticias</a:t>
            </a:r>
          </a:p>
          <a:p>
            <a:pPr algn="just"/>
            <a:r>
              <a:rPr lang="es-ES"/>
              <a:t>Miles de "tablones de anuncios" o foros de debate en línea sobre distintos temas</a:t>
            </a:r>
          </a:p>
          <a:p>
            <a:pPr lvl="1" algn="just"/>
            <a:r>
              <a:rPr lang="es-ES"/>
              <a:t>Disponible en todo el mundo donde casi cualquiera puede publicar</a:t>
            </a:r>
          </a:p>
          <a:p>
            <a:pPr algn="just"/>
            <a:r>
              <a:rPr lang="es-ES"/>
              <a:t>Legítimos</a:t>
            </a:r>
          </a:p>
          <a:p>
            <a:pPr algn="just"/>
            <a:r>
              <a:rPr lang="es-ES"/>
              <a:t>Los utilizan los delincuentes </a:t>
            </a:r>
          </a:p>
          <a:p>
            <a:pPr lvl="1" algn="just"/>
            <a:r>
              <a:rPr lang="es-ES"/>
              <a:t>Comparten materiales ilícitos</a:t>
            </a:r>
          </a:p>
          <a:p>
            <a:pPr algn="just"/>
            <a:r>
              <a:rPr lang="es-ES"/>
              <a:t>Google Groups (desde 2001, cuando compraron Deja) - o servicios disponibles comercialmente</a:t>
            </a:r>
          </a:p>
        </p:txBody>
      </p:sp>
      <p:pic>
        <p:nvPicPr>
          <p:cNvPr id="8" name="Picture 2" descr="Green Tick Vector Images (over 6,000)">
            <a:extLst>
              <a:ext uri="{FF2B5EF4-FFF2-40B4-BE49-F238E27FC236}">
                <a16:creationId xmlns:a16="http://schemas.microsoft.com/office/drawing/2014/main" id="{21EBCEAE-FF9E-4C77-A8FB-1F5290B421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82" b="18263"/>
          <a:stretch/>
        </p:blipFill>
        <p:spPr bwMode="auto">
          <a:xfrm>
            <a:off x="2208805" y="3428378"/>
            <a:ext cx="754956" cy="5760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reen Tick Vector Images (over 6,000)">
            <a:extLst>
              <a:ext uri="{FF2B5EF4-FFF2-40B4-BE49-F238E27FC236}">
                <a16:creationId xmlns:a16="http://schemas.microsoft.com/office/drawing/2014/main" id="{7F9CB75E-58AF-4E7C-B18B-9DEEDCDDE3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82" b="18263"/>
          <a:stretch/>
        </p:blipFill>
        <p:spPr bwMode="auto">
          <a:xfrm>
            <a:off x="4792189" y="4004442"/>
            <a:ext cx="754956"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1956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Grupos de noticias</a:t>
            </a:r>
            <a:endParaRPr lang="es-ES" sz="2000" dirty="0">
              <a:solidFill>
                <a:schemeClr val="bg1"/>
              </a:solidFill>
              <a:latin typeface="Verdana" charset="0"/>
              <a:cs typeface="Verdana" charset="0"/>
            </a:endParaRPr>
          </a:p>
        </p:txBody>
      </p:sp>
      <p:pic>
        <p:nvPicPr>
          <p:cNvPr id="4" name="Content Placeholder 3">
            <a:extLst>
              <a:ext uri="{FF2B5EF4-FFF2-40B4-BE49-F238E27FC236}">
                <a16:creationId xmlns:a16="http://schemas.microsoft.com/office/drawing/2014/main" id="{95DD69DF-05C7-439C-BD3A-676EBB9FF35D}"/>
              </a:ext>
            </a:extLst>
          </p:cNvPr>
          <p:cNvPicPr>
            <a:picLocks noGrp="1" noChangeAspect="1"/>
          </p:cNvPicPr>
          <p:nvPr>
            <p:ph idx="4294967295"/>
          </p:nvPr>
        </p:nvPicPr>
        <p:blipFill>
          <a:blip r:embed="rId3"/>
          <a:stretch>
            <a:fillRect/>
          </a:stretch>
        </p:blipFill>
        <p:spPr>
          <a:xfrm>
            <a:off x="188207" y="1270001"/>
            <a:ext cx="2873375" cy="4641850"/>
          </a:xfrm>
          <a:prstGeom prst="rect">
            <a:avLst/>
          </a:prstGeom>
        </p:spPr>
      </p:pic>
      <p:pic>
        <p:nvPicPr>
          <p:cNvPr id="5" name="Picture 4">
            <a:extLst>
              <a:ext uri="{FF2B5EF4-FFF2-40B4-BE49-F238E27FC236}">
                <a16:creationId xmlns:a16="http://schemas.microsoft.com/office/drawing/2014/main" id="{89CFA938-A403-42BF-9AB0-9A4F7D76076A}"/>
              </a:ext>
            </a:extLst>
          </p:cNvPr>
          <p:cNvPicPr>
            <a:picLocks noChangeAspect="1"/>
          </p:cNvPicPr>
          <p:nvPr/>
        </p:nvPicPr>
        <p:blipFill>
          <a:blip r:embed="rId4"/>
          <a:stretch>
            <a:fillRect/>
          </a:stretch>
        </p:blipFill>
        <p:spPr>
          <a:xfrm>
            <a:off x="2843808" y="1485554"/>
            <a:ext cx="5148064" cy="2832600"/>
          </a:xfrm>
          <a:prstGeom prst="rect">
            <a:avLst/>
          </a:prstGeom>
        </p:spPr>
      </p:pic>
      <p:pic>
        <p:nvPicPr>
          <p:cNvPr id="6" name="Picture 5">
            <a:extLst>
              <a:ext uri="{FF2B5EF4-FFF2-40B4-BE49-F238E27FC236}">
                <a16:creationId xmlns:a16="http://schemas.microsoft.com/office/drawing/2014/main" id="{77787B50-9155-41D9-8780-BA407C9366C0}"/>
              </a:ext>
            </a:extLst>
          </p:cNvPr>
          <p:cNvPicPr>
            <a:picLocks noChangeAspect="1"/>
          </p:cNvPicPr>
          <p:nvPr/>
        </p:nvPicPr>
        <p:blipFill>
          <a:blip r:embed="rId5"/>
          <a:stretch>
            <a:fillRect/>
          </a:stretch>
        </p:blipFill>
        <p:spPr>
          <a:xfrm>
            <a:off x="4579620" y="3142019"/>
            <a:ext cx="4376173" cy="3218351"/>
          </a:xfrm>
          <a:prstGeom prst="rect">
            <a:avLst/>
          </a:prstGeom>
          <a:ln>
            <a:solidFill>
              <a:srgbClr val="0070C0"/>
            </a:solidFill>
          </a:ln>
        </p:spPr>
      </p:pic>
    </p:spTree>
    <p:extLst>
      <p:ext uri="{BB962C8B-B14F-4D97-AF65-F5344CB8AC3E}">
        <p14:creationId xmlns:p14="http://schemas.microsoft.com/office/powerpoint/2010/main" val="279476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Redes sociales</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51E43806-BB57-4B11-AB4C-F037020EE7C4}"/>
              </a:ext>
            </a:extLst>
          </p:cNvPr>
          <p:cNvSpPr>
            <a:spLocks noGrp="1"/>
          </p:cNvSpPr>
          <p:nvPr>
            <p:ph idx="4294967295"/>
          </p:nvPr>
        </p:nvSpPr>
        <p:spPr>
          <a:xfrm>
            <a:off x="282575" y="1355725"/>
            <a:ext cx="8578850" cy="5311775"/>
          </a:xfrm>
        </p:spPr>
        <p:txBody>
          <a:bodyPr/>
          <a:lstStyle/>
          <a:p>
            <a:pPr marL="0" indent="0" algn="just">
              <a:buNone/>
            </a:pPr>
            <a:r>
              <a:rPr lang="es-ES"/>
              <a:t>Comunicación y estilo de vida elegido por muchos</a:t>
            </a:r>
          </a:p>
          <a:p>
            <a:pPr algn="just"/>
            <a:r>
              <a:rPr lang="es-ES"/>
              <a:t>Facebook, Twitter, Instagram, TikTok, Snapchat, YouTube, Tumblr, Pinterest </a:t>
            </a:r>
          </a:p>
          <a:p>
            <a:pPr algn="just"/>
            <a:r>
              <a:rPr lang="es-ES"/>
              <a:t>Permiten crear perfiles, reunir amigos, compartir información y datos</a:t>
            </a:r>
          </a:p>
          <a:p>
            <a:pPr lvl="1" algn="just"/>
            <a:r>
              <a:rPr lang="es-ES"/>
              <a:t>Problemas con la cantidad de datos "compartidos" que convierten a las personas en objetivo de los delincuentes</a:t>
            </a:r>
          </a:p>
          <a:p>
            <a:pPr lvl="1" algn="just"/>
            <a:r>
              <a:rPr lang="es-ES"/>
              <a:t>Recurso útil para que las fuerzas del orden recopilen información sobre sospechosos y actividades</a:t>
            </a:r>
          </a:p>
          <a:p>
            <a:pPr algn="just"/>
            <a:r>
              <a:rPr lang="es-ES"/>
              <a:t>Algunos son puros mensajeros - ¡otros los poseen!</a:t>
            </a:r>
          </a:p>
        </p:txBody>
      </p:sp>
    </p:spTree>
    <p:extLst>
      <p:ext uri="{BB962C8B-B14F-4D97-AF65-F5344CB8AC3E}">
        <p14:creationId xmlns:p14="http://schemas.microsoft.com/office/powerpoint/2010/main" val="22745112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Redes sociales</a:t>
            </a:r>
            <a:endParaRPr lang="es-ES" sz="2000" dirty="0">
              <a:solidFill>
                <a:schemeClr val="bg1"/>
              </a:solidFill>
              <a:latin typeface="Verdana" charset="0"/>
              <a:cs typeface="Verdana" charset="0"/>
            </a:endParaRPr>
          </a:p>
        </p:txBody>
      </p:sp>
      <p:pic>
        <p:nvPicPr>
          <p:cNvPr id="1028" name="Picture 4">
            <a:extLst>
              <a:ext uri="{FF2B5EF4-FFF2-40B4-BE49-F238E27FC236}">
                <a16:creationId xmlns:a16="http://schemas.microsoft.com/office/drawing/2014/main" id="{6F6FFB02-E0C2-43C7-897E-56972400DAE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88962" y="1175161"/>
            <a:ext cx="8045450"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ial Media Use Around The World">
            <a:extLst>
              <a:ext uri="{FF2B5EF4-FFF2-40B4-BE49-F238E27FC236}">
                <a16:creationId xmlns:a16="http://schemas.microsoft.com/office/drawing/2014/main" id="{B4C82003-C61F-4392-9A38-4828D02A6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21" y="1166018"/>
            <a:ext cx="8046155" cy="453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40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Redes sociales</a:t>
            </a:r>
            <a:endParaRPr lang="es-ES" sz="2000" dirty="0">
              <a:solidFill>
                <a:schemeClr val="bg1"/>
              </a:solidFill>
              <a:latin typeface="Verdana" charset="0"/>
              <a:cs typeface="Verdana" charset="0"/>
            </a:endParaRPr>
          </a:p>
        </p:txBody>
      </p:sp>
      <p:pic>
        <p:nvPicPr>
          <p:cNvPr id="13" name="Picture 12">
            <a:extLst>
              <a:ext uri="{FF2B5EF4-FFF2-40B4-BE49-F238E27FC236}">
                <a16:creationId xmlns:a16="http://schemas.microsoft.com/office/drawing/2014/main" id="{F6DC5CA4-3D81-4ADA-AB35-CFA1560B3D1D}"/>
              </a:ext>
            </a:extLst>
          </p:cNvPr>
          <p:cNvPicPr>
            <a:picLocks noChangeAspect="1"/>
          </p:cNvPicPr>
          <p:nvPr/>
        </p:nvPicPr>
        <p:blipFill>
          <a:blip r:embed="rId3"/>
          <a:stretch>
            <a:fillRect/>
          </a:stretch>
        </p:blipFill>
        <p:spPr>
          <a:xfrm>
            <a:off x="107504" y="1103710"/>
            <a:ext cx="7189009" cy="3571754"/>
          </a:xfrm>
          <a:prstGeom prst="rect">
            <a:avLst/>
          </a:prstGeom>
          <a:ln>
            <a:solidFill>
              <a:schemeClr val="accent1"/>
            </a:solidFill>
          </a:ln>
        </p:spPr>
      </p:pic>
      <p:pic>
        <p:nvPicPr>
          <p:cNvPr id="14" name="Picture 13">
            <a:extLst>
              <a:ext uri="{FF2B5EF4-FFF2-40B4-BE49-F238E27FC236}">
                <a16:creationId xmlns:a16="http://schemas.microsoft.com/office/drawing/2014/main" id="{54947007-75AF-4B6A-8CEA-4DEBB1CDDEA7}"/>
              </a:ext>
            </a:extLst>
          </p:cNvPr>
          <p:cNvPicPr>
            <a:picLocks noChangeAspect="1"/>
          </p:cNvPicPr>
          <p:nvPr/>
        </p:nvPicPr>
        <p:blipFill>
          <a:blip r:embed="rId4"/>
          <a:stretch>
            <a:fillRect/>
          </a:stretch>
        </p:blipFill>
        <p:spPr>
          <a:xfrm>
            <a:off x="1403350" y="2997875"/>
            <a:ext cx="7654622" cy="3457571"/>
          </a:xfrm>
          <a:prstGeom prst="rect">
            <a:avLst/>
          </a:prstGeom>
          <a:ln>
            <a:solidFill>
              <a:schemeClr val="accent1"/>
            </a:solidFill>
          </a:ln>
        </p:spPr>
      </p:pic>
    </p:spTree>
    <p:extLst>
      <p:ext uri="{BB962C8B-B14F-4D97-AF65-F5344CB8AC3E}">
        <p14:creationId xmlns:p14="http://schemas.microsoft.com/office/powerpoint/2010/main" val="153461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Redes sociales</a:t>
            </a:r>
            <a:endParaRPr lang="es-ES" sz="2000" dirty="0">
              <a:solidFill>
                <a:schemeClr val="bg1"/>
              </a:solidFill>
              <a:latin typeface="Verdana" charset="0"/>
              <a:cs typeface="Verdana" charset="0"/>
            </a:endParaRPr>
          </a:p>
        </p:txBody>
      </p:sp>
      <p:pic>
        <p:nvPicPr>
          <p:cNvPr id="8" name="Picture 2">
            <a:extLst>
              <a:ext uri="{FF2B5EF4-FFF2-40B4-BE49-F238E27FC236}">
                <a16:creationId xmlns:a16="http://schemas.microsoft.com/office/drawing/2014/main" id="{6D9ED208-7C4E-4571-9E13-508251C26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058" y="1154555"/>
            <a:ext cx="2680358" cy="35738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D16F62A-5A08-4DC1-98A2-1F396D5B2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51" y="1229062"/>
            <a:ext cx="4724789" cy="31892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C4B151AE-2F03-420A-8606-0DFDDB47D6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116" y="3425161"/>
            <a:ext cx="2312650" cy="30835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may contain: table and outdoor">
            <a:extLst>
              <a:ext uri="{FF2B5EF4-FFF2-40B4-BE49-F238E27FC236}">
                <a16:creationId xmlns:a16="http://schemas.microsoft.com/office/drawing/2014/main" id="{DEF33366-C6EB-4582-B8A7-A25B5977E6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4978" y="3530013"/>
            <a:ext cx="3831771" cy="287382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779353F-CB1A-46A5-8DD3-4DA321C9B444}"/>
              </a:ext>
            </a:extLst>
          </p:cNvPr>
          <p:cNvSpPr txBox="1"/>
          <p:nvPr/>
        </p:nvSpPr>
        <p:spPr>
          <a:xfrm>
            <a:off x="841453" y="2090086"/>
            <a:ext cx="3456384" cy="1569660"/>
          </a:xfrm>
          <a:prstGeom prst="rect">
            <a:avLst/>
          </a:prstGeom>
          <a:solidFill>
            <a:srgbClr val="F08A34"/>
          </a:solidFill>
        </p:spPr>
        <p:txBody>
          <a:bodyPr wrap="square" rtlCol="0">
            <a:spAutoFit/>
          </a:bodyPr>
          <a:lstStyle/>
          <a:p>
            <a:pPr algn="ctr"/>
            <a:r>
              <a:rPr lang="es-ES" sz="2400" dirty="0">
                <a:solidFill>
                  <a:schemeClr val="bg1"/>
                </a:solidFill>
                <a:latin typeface="+mj-lt"/>
              </a:rPr>
              <a:t>Esto es lo que hemos cenado hoy.</a:t>
            </a:r>
          </a:p>
          <a:p>
            <a:pPr algn="ctr"/>
            <a:r>
              <a:rPr lang="es-ES" sz="2400" dirty="0">
                <a:solidFill>
                  <a:schemeClr val="bg1"/>
                </a:solidFill>
                <a:latin typeface="+mj-lt"/>
              </a:rPr>
              <a:t>(buscar las comidas anteriores de ayer y antes de ayer)</a:t>
            </a:r>
          </a:p>
        </p:txBody>
      </p:sp>
      <p:sp>
        <p:nvSpPr>
          <p:cNvPr id="19" name="TextBox 18">
            <a:extLst>
              <a:ext uri="{FF2B5EF4-FFF2-40B4-BE49-F238E27FC236}">
                <a16:creationId xmlns:a16="http://schemas.microsoft.com/office/drawing/2014/main" id="{6869C463-A857-454B-AAF4-63909FCCDF83}"/>
              </a:ext>
            </a:extLst>
          </p:cNvPr>
          <p:cNvSpPr txBox="1"/>
          <p:nvPr/>
        </p:nvSpPr>
        <p:spPr>
          <a:xfrm>
            <a:off x="5292671" y="2090086"/>
            <a:ext cx="3456384" cy="830997"/>
          </a:xfrm>
          <a:prstGeom prst="rect">
            <a:avLst/>
          </a:prstGeom>
          <a:solidFill>
            <a:srgbClr val="F08A34"/>
          </a:solidFill>
        </p:spPr>
        <p:txBody>
          <a:bodyPr wrap="square" rtlCol="0">
            <a:spAutoFit/>
          </a:bodyPr>
          <a:lstStyle/>
          <a:p>
            <a:pPr algn="ctr"/>
            <a:r>
              <a:rPr lang="es-ES" sz="2400" dirty="0">
                <a:solidFill>
                  <a:schemeClr val="bg1"/>
                </a:solidFill>
                <a:latin typeface="+mj-lt"/>
              </a:rPr>
              <a:t>¿Adivina dónde estoy?</a:t>
            </a:r>
          </a:p>
          <a:p>
            <a:pPr algn="ctr"/>
            <a:r>
              <a:rPr lang="es-ES" sz="2400" dirty="0">
                <a:solidFill>
                  <a:schemeClr val="bg1"/>
                </a:solidFill>
                <a:latin typeface="+mj-lt"/>
              </a:rPr>
              <a:t>(hora y fecha suministradas)</a:t>
            </a:r>
          </a:p>
        </p:txBody>
      </p:sp>
      <p:sp>
        <p:nvSpPr>
          <p:cNvPr id="20" name="TextBox 19">
            <a:extLst>
              <a:ext uri="{FF2B5EF4-FFF2-40B4-BE49-F238E27FC236}">
                <a16:creationId xmlns:a16="http://schemas.microsoft.com/office/drawing/2014/main" id="{6CAEB165-25DA-4F90-B8D7-966C71F9D516}"/>
              </a:ext>
            </a:extLst>
          </p:cNvPr>
          <p:cNvSpPr txBox="1"/>
          <p:nvPr/>
        </p:nvSpPr>
        <p:spPr>
          <a:xfrm>
            <a:off x="841453" y="4922372"/>
            <a:ext cx="3456384" cy="830997"/>
          </a:xfrm>
          <a:prstGeom prst="rect">
            <a:avLst/>
          </a:prstGeom>
          <a:solidFill>
            <a:srgbClr val="F08A34"/>
          </a:solidFill>
        </p:spPr>
        <p:txBody>
          <a:bodyPr wrap="square" rtlCol="0">
            <a:spAutoFit/>
          </a:bodyPr>
          <a:lstStyle/>
          <a:p>
            <a:pPr algn="ctr"/>
            <a:r>
              <a:rPr lang="es-ES" sz="2400" dirty="0">
                <a:solidFill>
                  <a:schemeClr val="bg1"/>
                </a:solidFill>
                <a:latin typeface="+mj-lt"/>
              </a:rPr>
              <a:t>¡Algunas cosas son realmente divertidas! </a:t>
            </a:r>
          </a:p>
        </p:txBody>
      </p:sp>
      <p:sp>
        <p:nvSpPr>
          <p:cNvPr id="21" name="TextBox 20">
            <a:extLst>
              <a:ext uri="{FF2B5EF4-FFF2-40B4-BE49-F238E27FC236}">
                <a16:creationId xmlns:a16="http://schemas.microsoft.com/office/drawing/2014/main" id="{4A1005A4-691D-44DC-802E-496DA1C1F324}"/>
              </a:ext>
            </a:extLst>
          </p:cNvPr>
          <p:cNvSpPr txBox="1"/>
          <p:nvPr/>
        </p:nvSpPr>
        <p:spPr>
          <a:xfrm>
            <a:off x="5292671" y="4922372"/>
            <a:ext cx="3456384" cy="1200329"/>
          </a:xfrm>
          <a:prstGeom prst="rect">
            <a:avLst/>
          </a:prstGeom>
          <a:solidFill>
            <a:srgbClr val="F08A34"/>
          </a:solidFill>
        </p:spPr>
        <p:txBody>
          <a:bodyPr wrap="square" rtlCol="0">
            <a:spAutoFit/>
          </a:bodyPr>
          <a:lstStyle/>
          <a:p>
            <a:pPr algn="ctr"/>
            <a:r>
              <a:rPr lang="es-ES" sz="2400" dirty="0">
                <a:solidFill>
                  <a:schemeClr val="bg1"/>
                </a:solidFill>
                <a:latin typeface="+mj-lt"/>
              </a:rPr>
              <a:t>¡Este es el octavo día consecutivo que pongo una foto de mi perro en Facebook!</a:t>
            </a:r>
          </a:p>
        </p:txBody>
      </p:sp>
      <p:sp>
        <p:nvSpPr>
          <p:cNvPr id="22" name="TextBox 21">
            <a:extLst>
              <a:ext uri="{FF2B5EF4-FFF2-40B4-BE49-F238E27FC236}">
                <a16:creationId xmlns:a16="http://schemas.microsoft.com/office/drawing/2014/main" id="{BF112458-2AE1-4186-A76F-5F7A7F1BEB08}"/>
              </a:ext>
            </a:extLst>
          </p:cNvPr>
          <p:cNvSpPr txBox="1"/>
          <p:nvPr/>
        </p:nvSpPr>
        <p:spPr>
          <a:xfrm>
            <a:off x="486428" y="2167059"/>
            <a:ext cx="8171144" cy="4062651"/>
          </a:xfrm>
          <a:prstGeom prst="rect">
            <a:avLst/>
          </a:prstGeom>
          <a:solidFill>
            <a:srgbClr val="BDD8F3"/>
          </a:solidFill>
        </p:spPr>
        <p:txBody>
          <a:bodyPr wrap="square" rtlCol="0">
            <a:spAutoFit/>
          </a:bodyPr>
          <a:lstStyle/>
          <a:p>
            <a:pPr algn="ctr"/>
            <a:r>
              <a:rPr lang="es-ES" sz="4300" dirty="0">
                <a:solidFill>
                  <a:schemeClr val="tx1">
                    <a:lumMod val="65000"/>
                    <a:lumOff val="35000"/>
                  </a:schemeClr>
                </a:solidFill>
                <a:latin typeface="+mj-lt"/>
              </a:rPr>
              <a:t>La gente pone cosas en línea para compartirlas con sus amigos, su familia ........ ¡y el mundo!</a:t>
            </a:r>
          </a:p>
          <a:p>
            <a:pPr algn="ctr"/>
            <a:r>
              <a:rPr lang="es-ES" sz="4300" dirty="0">
                <a:solidFill>
                  <a:schemeClr val="tx1">
                    <a:lumMod val="65000"/>
                    <a:lumOff val="35000"/>
                  </a:schemeClr>
                </a:solidFill>
                <a:latin typeface="+mj-lt"/>
              </a:rPr>
              <a:t>¡Que proporcionan una oportunidad para aplicar la ley si se utilizan correctamente! </a:t>
            </a:r>
          </a:p>
        </p:txBody>
      </p:sp>
    </p:spTree>
    <p:extLst>
      <p:ext uri="{BB962C8B-B14F-4D97-AF65-F5344CB8AC3E}">
        <p14:creationId xmlns:p14="http://schemas.microsoft.com/office/powerpoint/2010/main" val="139559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IRC – Charla Interactiva Internet</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1520" y="1127125"/>
            <a:ext cx="8642350" cy="5183187"/>
          </a:xfrm>
        </p:spPr>
        <p:txBody>
          <a:bodyPr/>
          <a:lstStyle/>
          <a:p>
            <a:pPr marL="0" indent="0" algn="just">
              <a:buNone/>
            </a:pPr>
            <a:r>
              <a:rPr lang="es-ES"/>
              <a:t>Programa de chat anticuado, pero que todavía se utiliza en muchos ámbitos delictivos para comunicarse e intercambiar archivos</a:t>
            </a:r>
          </a:p>
          <a:p>
            <a:pPr algn="just"/>
            <a:r>
              <a:rPr lang="es-ES"/>
              <a:t>Serie de servidores en todo el mundo: se crean "canales" basados en texto, salas de reuniones virtuales</a:t>
            </a:r>
          </a:p>
          <a:p>
            <a:pPr lvl="1" algn="just"/>
            <a:r>
              <a:rPr lang="es-ES"/>
              <a:t>Los nombres de los canales tienden a reflejar el contenido del chat</a:t>
            </a:r>
          </a:p>
          <a:p>
            <a:pPr lvl="1" algn="just"/>
            <a:r>
              <a:rPr lang="es-ES"/>
              <a:t>El usuario puede conectarse a uno o varios canales</a:t>
            </a:r>
          </a:p>
          <a:p>
            <a:pPr lvl="1" algn="just"/>
            <a:r>
              <a:rPr lang="es-ES"/>
              <a:t>No es muy fácil de usar, pero es eficaz</a:t>
            </a:r>
          </a:p>
        </p:txBody>
      </p:sp>
      <p:pic>
        <p:nvPicPr>
          <p:cNvPr id="11268" name="Picture 4" descr="Mirc Logo Vector (.EPS) Free Download">
            <a:extLst>
              <a:ext uri="{FF2B5EF4-FFF2-40B4-BE49-F238E27FC236}">
                <a16:creationId xmlns:a16="http://schemas.microsoft.com/office/drawing/2014/main" id="{69E72874-354C-41DC-A6F1-B895A382D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814" y="4448163"/>
            <a:ext cx="1906666" cy="193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2955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IRC – Charla Interactiva Internet</a:t>
            </a:r>
            <a:endParaRPr lang="es-ES" sz="2000" dirty="0">
              <a:solidFill>
                <a:schemeClr val="bg1"/>
              </a:solidFill>
              <a:latin typeface="Verdana" charset="0"/>
              <a:cs typeface="Verdana" charset="0"/>
            </a:endParaRPr>
          </a:p>
        </p:txBody>
      </p:sp>
      <p:pic>
        <p:nvPicPr>
          <p:cNvPr id="3" name="Content Placeholder 2">
            <a:extLst>
              <a:ext uri="{FF2B5EF4-FFF2-40B4-BE49-F238E27FC236}">
                <a16:creationId xmlns:a16="http://schemas.microsoft.com/office/drawing/2014/main" id="{1E87ED17-FC68-4392-B1AA-F4FFDE0F306D}"/>
              </a:ext>
            </a:extLst>
          </p:cNvPr>
          <p:cNvPicPr>
            <a:picLocks noGrp="1" noChangeAspect="1"/>
          </p:cNvPicPr>
          <p:nvPr>
            <p:ph idx="4294967295"/>
          </p:nvPr>
        </p:nvPicPr>
        <p:blipFill>
          <a:blip r:embed="rId3"/>
          <a:stretch>
            <a:fillRect/>
          </a:stretch>
        </p:blipFill>
        <p:spPr>
          <a:xfrm>
            <a:off x="225703" y="1379833"/>
            <a:ext cx="8642350" cy="4618037"/>
          </a:xfrm>
          <a:prstGeom prst="rect">
            <a:avLst/>
          </a:prstGeom>
          <a:ln>
            <a:solidFill>
              <a:srgbClr val="0070C0"/>
            </a:solidFill>
          </a:ln>
        </p:spPr>
      </p:pic>
    </p:spTree>
    <p:extLst>
      <p:ext uri="{BB962C8B-B14F-4D97-AF65-F5344CB8AC3E}">
        <p14:creationId xmlns:p14="http://schemas.microsoft.com/office/powerpoint/2010/main" val="31697123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Mensajería instantánea</a:t>
            </a:r>
            <a:endParaRPr lang="es-ES"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250825" y="1128685"/>
            <a:ext cx="8642350" cy="3887787"/>
          </a:xfrm>
        </p:spPr>
        <p:txBody>
          <a:bodyPr>
            <a:normAutofit/>
          </a:bodyPr>
          <a:lstStyle/>
          <a:p>
            <a:pPr marL="0" indent="0" algn="just">
              <a:buNone/>
            </a:pPr>
            <a:r>
              <a:rPr lang="es-ES" dirty="0"/>
              <a:t>La comunicación solía ser por medio de llamadas de teléfono celular/móvil</a:t>
            </a:r>
          </a:p>
          <a:p>
            <a:pPr algn="just"/>
            <a:r>
              <a:rPr lang="es-ES" dirty="0"/>
              <a:t>A esto le siguieron los clientes de chat y los SMS</a:t>
            </a:r>
            <a:br>
              <a:rPr dirty="0"/>
            </a:br>
            <a:endParaRPr dirty="0"/>
          </a:p>
          <a:p>
            <a:pPr algn="just"/>
            <a:r>
              <a:rPr lang="es-ES" dirty="0"/>
              <a:t>La tendencia continúa con los servicios de mensajería, tanto en ordenadores como en móviles, con capacidad de texto, imagen y vídeo</a:t>
            </a:r>
          </a:p>
          <a:p>
            <a:pPr algn="just"/>
            <a:r>
              <a:rPr lang="es-ES" dirty="0"/>
              <a:t>También pasa a la modalidad de comunicación cifrada</a:t>
            </a:r>
          </a:p>
          <a:p>
            <a:pPr algn="just"/>
            <a:endParaRPr lang="es-ES" dirty="0"/>
          </a:p>
        </p:txBody>
      </p:sp>
      <p:pic>
        <p:nvPicPr>
          <p:cNvPr id="3074" name="Picture 2" descr="Messenger – Text and Video Chat for Free - Apps on Google Play">
            <a:extLst>
              <a:ext uri="{FF2B5EF4-FFF2-40B4-BE49-F238E27FC236}">
                <a16:creationId xmlns:a16="http://schemas.microsoft.com/office/drawing/2014/main" id="{D206D31B-0534-4154-B495-E562E5DA6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188" y="4910100"/>
            <a:ext cx="1646312" cy="16463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sApp - Wikipedia">
            <a:extLst>
              <a:ext uri="{FF2B5EF4-FFF2-40B4-BE49-F238E27FC236}">
                <a16:creationId xmlns:a16="http://schemas.microsoft.com/office/drawing/2014/main" id="{2AE00185-4A8E-4F8D-96C8-670B20409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944" y="4817384"/>
            <a:ext cx="1824112" cy="18317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elegram Web">
            <a:extLst>
              <a:ext uri="{FF2B5EF4-FFF2-40B4-BE49-F238E27FC236}">
                <a16:creationId xmlns:a16="http://schemas.microsoft.com/office/drawing/2014/main" id="{C0967B9E-5010-4D2C-8950-336359F00F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974" y="5061222"/>
            <a:ext cx="1344067" cy="134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6007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958</TotalTime>
  <Words>18678</Words>
  <Application>Microsoft Office PowerPoint</Application>
  <PresentationFormat>On-screen Show (4:3)</PresentationFormat>
  <Paragraphs>1390</Paragraphs>
  <Slides>118</Slides>
  <Notes>110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118</vt:i4>
      </vt:variant>
    </vt:vector>
  </HeadingPairs>
  <TitlesOfParts>
    <vt:vector size="129" baseType="lpstr">
      <vt:lpstr>arial</vt:lpstr>
      <vt:lpstr>arial</vt:lpstr>
      <vt:lpstr>Calibri</vt:lpstr>
      <vt:lpstr>Calibri (heading)</vt:lpstr>
      <vt:lpstr>Calibri Light</vt:lpstr>
      <vt:lpstr>Lato</vt:lpstr>
      <vt:lpstr>Poppins</vt:lpstr>
      <vt:lpstr>Tahoma</vt:lpstr>
      <vt:lpstr>Times New Roman</vt:lpstr>
      <vt:lpstr>Verdana</vt:lpstr>
      <vt:lpstr>Office Theme</vt:lpstr>
      <vt:lpstr>PowerPoint Presentation</vt:lpstr>
      <vt:lpstr>PowerPoint Presentation</vt:lpstr>
      <vt:lpstr>PowerPoint Presentation</vt:lpstr>
      <vt:lpstr>PowerPoint Presentation</vt:lpstr>
      <vt:lpstr>Partes y funciones de un ordenador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 y cómo surgió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Conectarse a Internet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Servicios y aplicaciones de Internet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 profunda, anonimato e Internet oscura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dc:creator>
  <cp:lastModifiedBy>JONES Ashley</cp:lastModifiedBy>
  <cp:revision>123</cp:revision>
  <dcterms:created xsi:type="dcterms:W3CDTF">2020-10-07T11:36:01Z</dcterms:created>
  <dcterms:modified xsi:type="dcterms:W3CDTF">2021-07-21T11:43:51Z</dcterms:modified>
</cp:coreProperties>
</file>