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22" r:id="rId2"/>
    <p:sldId id="284" r:id="rId3"/>
    <p:sldId id="296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9" r:id="rId15"/>
    <p:sldId id="273" r:id="rId16"/>
    <p:sldId id="272" r:id="rId17"/>
    <p:sldId id="271" r:id="rId18"/>
    <p:sldId id="317" r:id="rId19"/>
    <p:sldId id="295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5" r:id="rId38"/>
    <p:sldId id="314" r:id="rId39"/>
    <p:sldId id="320" r:id="rId40"/>
    <p:sldId id="281" r:id="rId41"/>
    <p:sldId id="321" r:id="rId42"/>
    <p:sldId id="31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7E8E0-0E0A-4C20-89C9-8D80D405430E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D505-BC74-47F9-AD41-CD3AC0099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7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Added for opening of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/>
            <a:fld id="{5827260C-95DC-194B-88B2-0B241DEC43BF}" type="slidenum">
              <a:rPr lang="en-US">
                <a:solidFill>
                  <a:prstClr val="black"/>
                </a:solidFill>
                <a:latin typeface="Calibri"/>
              </a:rPr>
              <a:pPr defTabSz="471145"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39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D60AF20-EDC7-4D89-BEF8-B84E2762F2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6A7D58C-4939-4A87-B177-0B3860089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F1759A5-4EB0-4AD4-8881-27E6840FF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64CA3A1-069F-424B-A22F-483255CC3A83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95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D60AF20-EDC7-4D89-BEF8-B84E2762F2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6A7D58C-4939-4A87-B177-0B3860089F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F1759A5-4EB0-4AD4-8881-27E6840FF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64CA3A1-069F-424B-A22F-483255CC3A83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7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99057D9-C49B-436B-A1D9-3CF4A7AFB4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1EE45EB-CE52-40F7-BE36-5D751C7FF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0BCB268-DDC3-4B81-AEDE-6AC7BDAF6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9DDA5A-0F0F-47B0-8F5D-D77345F933D5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96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A1D6CA3-8951-4D6C-A6B8-A094866BF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EC626B1-F75A-4B6A-A5AC-C1726A888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AA25FED-C937-47D7-AA5B-FD5EF83FD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58A402D-896E-41E3-BAAB-4D86EC13128A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372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A693657-21B6-4436-A016-2BE57BD54B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19D8F59-2ED3-4171-9C43-62DC11C4D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07E89723-4981-4472-99C1-D50FE5489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C0B8661-5C05-4BA8-AF65-ADD79181F77F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5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BE20162-A20E-4F83-9787-1B196B9D04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A0905B7-D280-4344-AF40-53D0B23551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5073E43-0A82-4DFA-B3E9-B639C6FC5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EDAE94A-1874-4CCE-BD23-EAFCDFDF93C7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6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A5E1B4F-3A7B-4520-95F4-904AF67992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990C006-B2CC-4BFD-90D0-F2CB6DFCDA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30C5A51-BC21-4971-9F79-A1145FDCC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AC7B98B-4E09-4BA9-9A41-76AB496D25FF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22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F9BFC6A-8F1E-46A2-86F0-BAE56A8835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E65884D-2542-4F27-BF22-111B8B1EA4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C7D4E15-0F83-497E-AD81-3E00A8341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AA5DFC1-557D-486D-9E72-56DD0C8DA982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972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D0CC6125-74EE-42BE-B777-DD9164591F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A0458440-0853-431A-AAF7-F2268661A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C14FB8A-4DD8-4935-BB87-78836652E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134B0D-61C3-43B2-97AD-8D1FA1C3F659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219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A7C13CB-0AFA-40FD-9A45-C523798A4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E56F69A-B24C-4B56-97C0-96993310BC09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62CA889-44ED-4491-97E7-533F8F2F8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5963" y="506413"/>
            <a:ext cx="3357562" cy="25177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D4CA827-B6FE-4727-AEE8-1ACDF6879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038" y="3194050"/>
            <a:ext cx="7239000" cy="302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8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D970EA7-7CBB-4380-8810-BED8B5A60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DB02F1E-D143-4442-BDD5-8C4544E054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16D9007-16BA-4088-BCA5-C512135D7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6B308B-4BCF-44A1-BAEA-5EA316108EF9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03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08462DA-16D9-4F0B-9E8F-448A64657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4DD8820-DC5F-40BC-AB41-DF850F9E05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F3610932-A77D-4E00-85D3-81E79C0E9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8C78A7-0D92-48D7-AF9C-2E24FE563BD9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28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3AF8BEA5-7E73-4EAC-A86C-6215B1218D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27C01FD-A9FB-4CB5-9109-E412ED4908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F655B02-7E81-45F1-943C-5F334357A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C16315D-C84C-4028-8B61-E615245CB8DF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EFD450E-2DD9-4BAA-B872-366D88EA06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EA7E7883-DC8B-4E8C-A23A-2FBD9587D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891090B-F572-4160-80C6-6ACB3A165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35A1209-6627-46AE-99C8-EB8911C0D850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39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7E10412-7E29-4FCC-B6AC-8270AACCE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06FB0593-209C-4F3E-AEF7-0B5014E432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5E464890-30A7-4933-A680-746CEA1F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879C09D-2C4E-43C6-8DE1-0D1C3CF8C602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54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3EB9DD2-B8F7-4442-B073-E84BCA60F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E18C0C0B-24E5-4796-9505-CD7105AB3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B9EE6F4-7CF4-4CFC-9C5E-6082FE52C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6ACFEE-30F7-4E5A-8880-34AD9FADCC7A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91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F36FB0C6-CEED-4699-8A69-DCC93F863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A3C7DC8-4322-4BEC-B5A0-2F537A92C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ECEAE778-64F0-4C9C-9EA8-D8407303E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E00A855-EE3C-4A3E-BA86-DC7A1785E3D4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64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EFE56CC8-E469-440A-9D98-56B0833255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8BB1BB0B-B477-474A-B6A9-17989B60A9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1FE34B7-36A6-4756-8EB4-D9D0FB591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FDB7FF-DA31-4DC7-B6EA-77CFE9806D35}" type="slidenum">
              <a:rPr lang="en-US" altLang="en-US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43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73627B5-BAE0-4FB3-B602-4512B5A87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565E6A86-5304-4600-810D-F4300D48D7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374C6BC1-8054-442A-A3BD-E66B24431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3D8034-19A7-4486-93B1-C63F6512A8CD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061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93DC8F9-8438-4658-B01A-C3DE666BAF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19A29124-2AB9-4BA7-B23E-F58BC42221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343C47DA-F083-4585-92FE-4AE09EEDE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7C0FE72-0BCF-4B5C-82EA-6D6374072585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912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6CA341BB-BCF1-42B9-B66E-F2C648A699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53FE264-6E36-44BD-A005-CA901BAC5B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E6E12B6B-7AAB-405E-BCAD-C0A523796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803A29-FA06-4C58-952D-98B12FD822F7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66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E71C6BB-9F37-43CD-BA44-ABB1E170AB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7853F9-9F43-4ED2-8F2B-453C197008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1C8AF22-5426-41B3-B945-FB1F33D4A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8F3645B-E4CD-4E5E-AD9D-ED1E8E09D5C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04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0866D863-4E9C-4ACF-A337-4B9600BD6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86C7048D-347B-4766-95B1-1CEDB7CB9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0D304155-7E1F-4B52-805C-70A6AB072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B0DB39-159D-4A2F-B69B-362AE84AB48B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413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9C36BC3D-82A0-43AE-A0A7-BA75A31C1A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F37D6958-288C-4400-8AC1-8C6AC348FE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4E1589E4-E099-4382-A7E2-3E9E47630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FE1E47A-F0E5-4F08-A4B4-29F50003F088}" type="slidenum">
              <a:rPr lang="en-US" altLang="en-US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9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C1C6E-B924-4CDD-8547-7C6BE1F7B1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029D4B4-C923-45F5-B51B-58C4355992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1574222-6178-4802-83B8-D62265709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B068F95-4E4E-40C5-A13C-4120139C5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1B8746D-844A-440C-8F10-5886EF95BB73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01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6F3F755-9FAE-45BE-97D7-5CF687FD5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45042BC-657C-4CE6-BBA5-044310D48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CEFF34A-18A1-44E0-8999-A5B36CE99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C2C6A8-1B0C-49F9-8EC5-D9EC992B544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65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8A23E33-25F6-4A52-BB5D-CCF7B0115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54AD38D-AF57-4ED0-804B-A3AFD77502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0A764BC-FE21-4268-9796-13839E8D4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960FD81-7C51-4AC8-80B2-AA9377FFBE1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98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6DEFAD-1C42-4051-924A-C920746751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7B4E396-B332-4674-9A97-E6ED716FD0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73F6626-E9E7-49DF-9496-B477F6267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0971784-3BBF-4E6F-B3E0-5707E0CFF13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42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BBFE189-4BCC-4B52-BD46-497B43A396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D2F226D-2658-4D15-A7AF-F70800912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99AA5FC-A79A-4961-83BD-556AC6D4B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A701444-F318-42FB-8137-3044775C307D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34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F753058-B36E-4904-9BE6-2684025B9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61D34EA-5BA1-4E8E-903D-3F2FBBA86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1601340-D204-4723-A371-7452E342F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8D73E28-3840-4EFA-99F8-0608E70FB715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88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3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g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053250" y="4591088"/>
            <a:ext cx="2643174" cy="89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93E8-6D69-4B5B-A6D5-2C89D0B1AB61}" type="datetime1">
              <a:rPr lang="en-US" smtClean="0"/>
              <a:pPr/>
              <a:t>9/22/2021</a:t>
            </a:fld>
            <a:endParaRPr lang="en-US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1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4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3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3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3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3A59-0287-49DB-B623-F4C38F82B31F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C967E-00FD-486E-8858-706BEDB5B0D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atismyip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lker.com/clipart-10842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A4B931-B7F0-403E-9F40-8A4054A04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9144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4216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25791A-369E-4E8E-8246-92C6E00B8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24" y="2680854"/>
            <a:ext cx="4732053" cy="28483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altLang="en-US" b="1" dirty="0"/>
              <a:t>CyberEast Project:</a:t>
            </a:r>
            <a:br>
              <a:rPr lang="en-US" altLang="en-US" sz="4000" b="1" dirty="0"/>
            </a:br>
            <a:endParaRPr lang="en-US" altLang="en-US" sz="4000" b="1" dirty="0"/>
          </a:p>
          <a:p>
            <a:pPr algn="l" defTabSz="914400">
              <a:lnSpc>
                <a:spcPct val="90000"/>
              </a:lnSpc>
            </a:pPr>
            <a:r>
              <a:rPr lang="en-US" altLang="en-US" sz="3600" b="1" dirty="0"/>
              <a:t>Action on Cybercrime for Cyber Resilience in the Eastern Partnership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9388D-66E3-4DDB-A4AB-83CFF44C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39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2B8735-DA72-43A2-9CCA-D13DCBBE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36011" cy="1939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16E8B5-1669-4D9C-8950-5FA166121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001" y="405546"/>
            <a:ext cx="6139787" cy="12064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84DB19-ACA5-441D-B5B7-48EF2A37D155}"/>
              </a:ext>
            </a:extLst>
          </p:cNvPr>
          <p:cNvSpPr/>
          <p:nvPr/>
        </p:nvSpPr>
        <p:spPr>
          <a:xfrm>
            <a:off x="5386471" y="2280654"/>
            <a:ext cx="3757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LEPL Academy of the Ministry of Finance of Georgia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C3B905-D0EE-4950-9424-22652671FF13}"/>
              </a:ext>
            </a:extLst>
          </p:cNvPr>
          <p:cNvSpPr txBox="1"/>
          <p:nvPr/>
        </p:nvSpPr>
        <p:spPr>
          <a:xfrm>
            <a:off x="5362157" y="2172180"/>
            <a:ext cx="3783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</a:rPr>
              <a:t>First Responder Training for Investigators</a:t>
            </a:r>
          </a:p>
          <a:p>
            <a:pPr lvl="0" algn="ctr">
              <a:defRPr/>
            </a:pPr>
            <a:r>
              <a:rPr lang="en-US" sz="2800" dirty="0">
                <a:solidFill>
                  <a:prstClr val="white"/>
                </a:solidFill>
              </a:rPr>
              <a:t>on Cybercrime and Electronic Evidence</a:t>
            </a:r>
          </a:p>
        </p:txBody>
      </p:sp>
    </p:spTree>
    <p:extLst>
      <p:ext uri="{BB962C8B-B14F-4D97-AF65-F5344CB8AC3E}">
        <p14:creationId xmlns:p14="http://schemas.microsoft.com/office/powerpoint/2010/main" val="127562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4E103F5-CD11-426F-8348-937C248B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Another Question</a:t>
            </a:r>
            <a:r>
              <a:rPr lang="is-IS" altLang="en-US" dirty="0"/>
              <a:t>…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6CC2-AAC9-4048-AFF1-6B1FDC59B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How will the shared infrastructure know how to get information from our </a:t>
            </a:r>
            <a:r>
              <a:rPr lang="en-US" dirty="0" err="1"/>
              <a:t>organisation</a:t>
            </a:r>
            <a:r>
              <a:rPr lang="en-US" dirty="0"/>
              <a:t> to Google?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2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295DDE6-5D38-4DE7-AB87-1A37EC64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1254"/>
            <a:ext cx="7886700" cy="1325563"/>
          </a:xfrm>
        </p:spPr>
        <p:txBody>
          <a:bodyPr/>
          <a:lstStyle/>
          <a:p>
            <a:r>
              <a:rPr lang="en-US" altLang="en-US" dirty="0"/>
              <a:t>Internet Traffic Forwarding</a:t>
            </a:r>
          </a:p>
        </p:txBody>
      </p:sp>
      <p:pic>
        <p:nvPicPr>
          <p:cNvPr id="20483" name="Picture 3" descr="True internet">
            <a:extLst>
              <a:ext uri="{FF2B5EF4-FFF2-40B4-BE49-F238E27FC236}">
                <a16:creationId xmlns:a16="http://schemas.microsoft.com/office/drawing/2014/main" id="{31CCF2AA-9F1C-4AC7-9A75-05FB69EA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84" y="2687752"/>
            <a:ext cx="5130404" cy="33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2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3791AB6-EAAD-44A4-BD40-D7CE7E2C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IP Address (version 4)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9B473EF-7B0A-4349-BD98-BAB77B38A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753"/>
            <a:ext cx="7886700" cy="4351338"/>
          </a:xfrm>
        </p:spPr>
        <p:txBody>
          <a:bodyPr/>
          <a:lstStyle/>
          <a:p>
            <a:r>
              <a:rPr lang="en-US" altLang="en-US" dirty="0"/>
              <a:t>IP address consists of four numbers between 0 and 255, separated by full-stops/periods.</a:t>
            </a:r>
          </a:p>
          <a:p>
            <a:r>
              <a:rPr lang="en-US" altLang="en-US" dirty="0"/>
              <a:t>E.g. </a:t>
            </a:r>
          </a:p>
          <a:p>
            <a:pPr lvl="1"/>
            <a:r>
              <a:rPr lang="en-US" altLang="en-US" dirty="0"/>
              <a:t>1.2.3.4</a:t>
            </a:r>
          </a:p>
          <a:p>
            <a:pPr lvl="1"/>
            <a:r>
              <a:rPr lang="en-US" altLang="en-US" dirty="0"/>
              <a:t>200.4.0.188</a:t>
            </a:r>
          </a:p>
          <a:p>
            <a:r>
              <a:rPr lang="en-US" altLang="en-US" dirty="0"/>
              <a:t>There is also a newer form of IP addresses (version 6).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27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088F532-B598-4664-AFAC-C8D43A15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IP Address = Specific Person?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0BF0592-BDF6-4ACB-85C6-7FC52D19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0631"/>
            <a:ext cx="7886700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Not necessarily!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IP address might allow identification of: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Internet Service Provider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>
                <a:ea typeface="MS PGothic" charset="0"/>
              </a:rPr>
              <a:t>Geolocation</a:t>
            </a: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However, not always accurate.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Also, not always traceable to a specific person: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Static vs. Dynamic IP addresses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Network Address Translation (NAT)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6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0EFAA97-367E-41F5-B9A9-9AB52D9D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428737"/>
            <a:ext cx="378621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79AB8C6-0543-48EB-83F6-8F0C0714AA6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/>
              <a:t>TCP/IP protocol suite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EC3ADF6-7B79-45A0-874A-7622A1E70691}"/>
              </a:ext>
            </a:extLst>
          </p:cNvPr>
          <p:cNvSpPr/>
          <p:nvPr/>
        </p:nvSpPr>
        <p:spPr>
          <a:xfrm>
            <a:off x="785786" y="4857760"/>
            <a:ext cx="321471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Link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3D1C179-E47E-4D49-A8F6-15C02FF18062}"/>
              </a:ext>
            </a:extLst>
          </p:cNvPr>
          <p:cNvSpPr/>
          <p:nvPr/>
        </p:nvSpPr>
        <p:spPr>
          <a:xfrm>
            <a:off x="785786" y="3786190"/>
            <a:ext cx="321471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D1C24F-C3E0-4B50-829C-1089B7A2515E}"/>
              </a:ext>
            </a:extLst>
          </p:cNvPr>
          <p:cNvSpPr/>
          <p:nvPr/>
        </p:nvSpPr>
        <p:spPr>
          <a:xfrm>
            <a:off x="1907704" y="2714620"/>
            <a:ext cx="20927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8BF94CA-44F4-49B4-B95A-53707D2506C1}"/>
              </a:ext>
            </a:extLst>
          </p:cNvPr>
          <p:cNvSpPr/>
          <p:nvPr/>
        </p:nvSpPr>
        <p:spPr>
          <a:xfrm>
            <a:off x="785786" y="2714620"/>
            <a:ext cx="1035851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UDP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A1C79C8-7E90-47F4-A41C-97C03E5B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143248"/>
            <a:ext cx="2000248" cy="137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2E7073B4-5F0B-4340-82D6-D867274F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214686"/>
            <a:ext cx="68901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4F22C51-AAA2-430E-A002-44425513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286124"/>
            <a:ext cx="762293" cy="23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oelichting met afgeronde rechthoek 13">
            <a:extLst>
              <a:ext uri="{FF2B5EF4-FFF2-40B4-BE49-F238E27FC236}">
                <a16:creationId xmlns:a16="http://schemas.microsoft.com/office/drawing/2014/main" id="{97E560A1-A064-416F-8334-884FB0705A98}"/>
              </a:ext>
            </a:extLst>
          </p:cNvPr>
          <p:cNvSpPr/>
          <p:nvPr/>
        </p:nvSpPr>
        <p:spPr>
          <a:xfrm>
            <a:off x="5572132" y="2571744"/>
            <a:ext cx="292895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Addressing!</a:t>
            </a:r>
            <a:endParaRPr lang="nl-NL" dirty="0"/>
          </a:p>
        </p:txBody>
      </p:sp>
      <p:sp>
        <p:nvSpPr>
          <p:cNvPr id="18" name="Toelichting met afgeronde rechthoek 14">
            <a:extLst>
              <a:ext uri="{FF2B5EF4-FFF2-40B4-BE49-F238E27FC236}">
                <a16:creationId xmlns:a16="http://schemas.microsoft.com/office/drawing/2014/main" id="{40D8AB5E-0DFD-4FBA-BDF8-1C523CD89DC2}"/>
              </a:ext>
            </a:extLst>
          </p:cNvPr>
          <p:cNvSpPr/>
          <p:nvPr/>
        </p:nvSpPr>
        <p:spPr>
          <a:xfrm>
            <a:off x="928662" y="3029848"/>
            <a:ext cx="292895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Addressing!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36CF6D59-CE2C-410A-B617-AB5A881CF25A}"/>
              </a:ext>
            </a:extLst>
          </p:cNvPr>
          <p:cNvSpPr/>
          <p:nvPr/>
        </p:nvSpPr>
        <p:spPr>
          <a:xfrm>
            <a:off x="785786" y="1714488"/>
            <a:ext cx="321471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20" name="Toelichting met afgeronde rechthoek 14">
            <a:extLst>
              <a:ext uri="{FF2B5EF4-FFF2-40B4-BE49-F238E27FC236}">
                <a16:creationId xmlns:a16="http://schemas.microsoft.com/office/drawing/2014/main" id="{CFBC9825-2BF5-440B-9CBA-C27764221F66}"/>
              </a:ext>
            </a:extLst>
          </p:cNvPr>
          <p:cNvSpPr/>
          <p:nvPr/>
        </p:nvSpPr>
        <p:spPr>
          <a:xfrm>
            <a:off x="1691680" y="964390"/>
            <a:ext cx="292895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identifiers (email </a:t>
            </a:r>
            <a:r>
              <a:rPr lang="en-US" dirty="0" err="1"/>
              <a:t>facebook</a:t>
            </a:r>
            <a:r>
              <a:rPr lang="en-US" dirty="0"/>
              <a:t> name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21" name="Toelichting met afgeronde rechthoek 14">
            <a:extLst>
              <a:ext uri="{FF2B5EF4-FFF2-40B4-BE49-F238E27FC236}">
                <a16:creationId xmlns:a16="http://schemas.microsoft.com/office/drawing/2014/main" id="{A74EEC11-38BB-45C5-B6B7-3F6C9C47576E}"/>
              </a:ext>
            </a:extLst>
          </p:cNvPr>
          <p:cNvSpPr/>
          <p:nvPr/>
        </p:nvSpPr>
        <p:spPr>
          <a:xfrm>
            <a:off x="2750331" y="4000504"/>
            <a:ext cx="2928958" cy="9286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identifiers (mac address access credentials)</a:t>
            </a:r>
            <a:endParaRPr lang="nl-NL" dirty="0"/>
          </a:p>
        </p:txBody>
      </p:sp>
      <p:sp>
        <p:nvSpPr>
          <p:cNvPr id="22" name="Rechthoek 23">
            <a:extLst>
              <a:ext uri="{FF2B5EF4-FFF2-40B4-BE49-F238E27FC236}">
                <a16:creationId xmlns:a16="http://schemas.microsoft.com/office/drawing/2014/main" id="{0C0B5903-4097-4902-9B6D-F6C636141D04}"/>
              </a:ext>
            </a:extLst>
          </p:cNvPr>
          <p:cNvSpPr/>
          <p:nvPr/>
        </p:nvSpPr>
        <p:spPr>
          <a:xfrm>
            <a:off x="4214810" y="4143369"/>
            <a:ext cx="1000132" cy="1571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</a:t>
            </a:r>
          </a:p>
        </p:txBody>
      </p:sp>
      <p:sp>
        <p:nvSpPr>
          <p:cNvPr id="23" name="Rechthoek 23">
            <a:extLst>
              <a:ext uri="{FF2B5EF4-FFF2-40B4-BE49-F238E27FC236}">
                <a16:creationId xmlns:a16="http://schemas.microsoft.com/office/drawing/2014/main" id="{FDEDFE20-C609-4EBF-AD4C-C1F8CDADEF10}"/>
              </a:ext>
            </a:extLst>
          </p:cNvPr>
          <p:cNvSpPr/>
          <p:nvPr/>
        </p:nvSpPr>
        <p:spPr>
          <a:xfrm>
            <a:off x="5436096" y="2143116"/>
            <a:ext cx="1000132" cy="308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3BC30F5-6A45-4E8B-BF9C-5283AD3ADF54}"/>
              </a:ext>
            </a:extLst>
          </p:cNvPr>
          <p:cNvSpPr/>
          <p:nvPr/>
        </p:nvSpPr>
        <p:spPr>
          <a:xfrm>
            <a:off x="6715124" y="1674317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Proprietary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14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Types: Static vs. Dynamic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Static</a:t>
            </a:r>
          </a:p>
          <a:p>
            <a:pPr lvl="1"/>
            <a:r>
              <a:rPr lang="en-US" dirty="0"/>
              <a:t>Often entered manually</a:t>
            </a:r>
          </a:p>
          <a:p>
            <a:pPr lvl="1"/>
            <a:r>
              <a:rPr lang="en-US" dirty="0"/>
              <a:t>Assigned for long period of time</a:t>
            </a:r>
          </a:p>
          <a:p>
            <a:r>
              <a:rPr lang="en-US" dirty="0"/>
              <a:t>Dynamic</a:t>
            </a:r>
          </a:p>
          <a:p>
            <a:pPr lvl="1"/>
            <a:r>
              <a:rPr lang="en-US" dirty="0"/>
              <a:t>Usually automatically assigned at start of session</a:t>
            </a:r>
          </a:p>
          <a:p>
            <a:pPr lvl="1"/>
            <a:r>
              <a:rPr lang="en-US" dirty="0"/>
              <a:t>Upon connection</a:t>
            </a:r>
          </a:p>
          <a:p>
            <a:pPr lvl="1"/>
            <a:r>
              <a:rPr lang="en-US" dirty="0"/>
              <a:t>Short periods (may even change during session)</a:t>
            </a:r>
          </a:p>
          <a:p>
            <a:r>
              <a:rPr lang="en-US" dirty="0"/>
              <a:t>“Sticky”</a:t>
            </a:r>
          </a:p>
          <a:p>
            <a:pPr lvl="1"/>
            <a:r>
              <a:rPr lang="en-US" dirty="0"/>
              <a:t>Dynamic address that sticks to a device (usually only changes after a lengthy disconnection)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6691306" cy="347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Private vs Public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  <a:p>
            <a:r>
              <a:rPr lang="en-US" dirty="0"/>
              <a:t>Public</a:t>
            </a:r>
            <a:br>
              <a:rPr lang="en-US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oelichting met afgeronde rechthoek 7"/>
          <p:cNvSpPr/>
          <p:nvPr/>
        </p:nvSpPr>
        <p:spPr>
          <a:xfrm>
            <a:off x="3000364" y="3500438"/>
            <a:ext cx="3429024" cy="12858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</a:t>
            </a:r>
          </a:p>
          <a:p>
            <a:pPr algn="ctr"/>
            <a:r>
              <a:rPr lang="en-US" dirty="0"/>
              <a:t>(Home Computers)</a:t>
            </a:r>
            <a:endParaRPr lang="nl-NL" dirty="0"/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928662" y="5286388"/>
            <a:ext cx="2286016" cy="1285884"/>
          </a:xfrm>
          <a:prstGeom prst="wedgeRoundRectCallout">
            <a:avLst>
              <a:gd name="adj1" fmla="val -19166"/>
              <a:gd name="adj2" fmla="val -663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</a:t>
            </a:r>
          </a:p>
          <a:p>
            <a:pPr algn="ctr"/>
            <a:r>
              <a:rPr lang="en-US" dirty="0"/>
              <a:t>(Wireless)</a:t>
            </a:r>
            <a:endParaRPr lang="nl-NL" dirty="0"/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4214810" y="5357826"/>
            <a:ext cx="2928958" cy="1285884"/>
          </a:xfrm>
          <a:prstGeom prst="wedgeRoundRectCallout">
            <a:avLst>
              <a:gd name="adj1" fmla="val -19166"/>
              <a:gd name="adj2" fmla="val -663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WAN</a:t>
            </a:r>
          </a:p>
          <a:p>
            <a:pPr algn="ctr"/>
            <a:r>
              <a:rPr lang="en-US" dirty="0"/>
              <a:t>(Phone line with ADSL)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23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Private vs Public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Private use (10.x.x.x 192.168.x.x , 172.16-31.x.x)</a:t>
            </a:r>
          </a:p>
          <a:p>
            <a:pPr lvl="1"/>
            <a:r>
              <a:rPr lang="en-US" dirty="0"/>
              <a:t>Routed/Used only on LAN</a:t>
            </a:r>
          </a:p>
          <a:p>
            <a:r>
              <a:rPr lang="en-US" dirty="0"/>
              <a:t>Public use (basically:  the rest)</a:t>
            </a:r>
          </a:p>
          <a:p>
            <a:pPr lvl="1"/>
            <a:r>
              <a:rPr lang="en-US" dirty="0"/>
              <a:t>You </a:t>
            </a:r>
            <a:r>
              <a:rPr lang="en-US" b="1" dirty="0"/>
              <a:t>need</a:t>
            </a:r>
            <a:r>
              <a:rPr lang="en-US" dirty="0"/>
              <a:t> to have a public address to  access </a:t>
            </a:r>
          </a:p>
          <a:p>
            <a:pPr lvl="1">
              <a:buNone/>
            </a:pPr>
            <a:r>
              <a:rPr lang="en-US" dirty="0"/>
              <a:t>	the internet (issue: NAT..)</a:t>
            </a:r>
          </a:p>
          <a:p>
            <a:pPr lvl="1"/>
            <a:r>
              <a:rPr lang="en-US" dirty="0"/>
              <a:t>Routed on Internet (WAN)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charset="-128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5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F85787-FD88-408F-B9F5-6CDEEA7D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1" y="3055145"/>
            <a:ext cx="6564124" cy="22004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EXERCISE: What is YOUR IP ADDRESS? WHAT CAN YOU FIND OUT ABOUT IT?</a:t>
            </a:r>
          </a:p>
        </p:txBody>
      </p:sp>
    </p:spTree>
    <p:extLst>
      <p:ext uri="{BB962C8B-B14F-4D97-AF65-F5344CB8AC3E}">
        <p14:creationId xmlns:p14="http://schemas.microsoft.com/office/powerpoint/2010/main" val="353927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F2FBF-2A06-4BB1-9786-DC8B6AE9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Identifying Suspect IP Address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491D3-E405-4501-9E1C-50BDD5755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7B61DCE8-FC92-492C-BFD0-189F92E9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altLang="en-US" dirty="0"/>
              <a:t>Session Objectives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485738D-6DB9-449E-B8BD-BD589C23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Know important Internet terminology.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Know what is an IP address.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Describe how you can find a suspect IP address.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Describe how you can associate a suspect IP address with a real person.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List three technical challenges to identification of suspects on the Internet.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7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7DC7DA7-6842-4495-8CD0-DD9BC9CE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Online Activity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27A01BA-9BF4-45FE-B14E-C135B5BE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user’s online activity might generate records.</a:t>
            </a:r>
          </a:p>
          <a:p>
            <a:r>
              <a:rPr lang="en-US" altLang="en-US"/>
              <a:t>These records might contain the IP address of the user’s communication.</a:t>
            </a:r>
          </a:p>
          <a:p>
            <a:r>
              <a:rPr lang="en-US" altLang="en-US"/>
              <a:t>This can be an important piece of information for identifying a suspect.</a:t>
            </a:r>
          </a:p>
          <a:p>
            <a:pPr lvl="1"/>
            <a:r>
              <a:rPr lang="en-US" altLang="en-US"/>
              <a:t>NOTE: Necessary but not sufficient!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61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3CC1314-A47D-4AEC-A134-B96E1BF49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7" y="906664"/>
            <a:ext cx="7886700" cy="1325563"/>
          </a:xfrm>
        </p:spPr>
        <p:txBody>
          <a:bodyPr/>
          <a:lstStyle/>
          <a:p>
            <a:r>
              <a:rPr lang="en-US" altLang="en-US" dirty="0"/>
              <a:t>Case Study: Web Browsing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29B9-DED9-4206-97AD-5FE46EE3C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11551"/>
            <a:ext cx="7886700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Web browsing activity involves a user sending requests to a web server and the web server sending responses back to the user.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format of the requests and responses is described using a protocol known as Hypertext Transfer Protocol (HTTP).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By default, a web server will log all incoming requests, including the IP address from which the request was received.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3959D9D2-5049-4339-98E0-503F12AF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85" y="906664"/>
            <a:ext cx="7886700" cy="1325563"/>
          </a:xfrm>
        </p:spPr>
        <p:txBody>
          <a:bodyPr/>
          <a:lstStyle/>
          <a:p>
            <a:r>
              <a:rPr lang="en-US" altLang="en-US" dirty="0"/>
              <a:t>Case Study: Web Browsing Activity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2EE90802-86D3-4527-98C2-7FF4A0FC7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2564606"/>
            <a:ext cx="6172200" cy="3860544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altLang="en-US" sz="900">
                <a:latin typeface="Tahoma" panose="020B0604030504040204" pitchFamily="34" charset="0"/>
              </a:rPr>
              <a:t>192.220.98.177 - - [23/Sep/2006:21:09:27 -0400] "GET / HTTP/1.0" 206 1729 "-" "Servmon::Monitor::apache/1.03" </a:t>
            </a:r>
          </a:p>
          <a:p>
            <a:r>
              <a:rPr lang="en-GB" altLang="en-US" sz="900" b="1">
                <a:solidFill>
                  <a:srgbClr val="FF0000"/>
                </a:solidFill>
                <a:latin typeface="Tahoma" panose="020B0604030504040204" pitchFamily="34" charset="0"/>
              </a:rPr>
              <a:t>216.128.130.126 - - [23/Sep/2006:21:30:02 -0400] "GET /pgp/ HTTP/1.0" 200 1871 "http://dir.yahoo.com/Computers_and_Internet/Security_and_Encryption/PGP___Pretty_Good_Privacy/" "Mozilla/4.0 (compatible; MSIE 6.0 [en] Win NT 5.1; U)" </a:t>
            </a:r>
          </a:p>
          <a:p>
            <a:r>
              <a:rPr lang="en-GB" altLang="en-US" sz="900">
                <a:latin typeface="Tahoma" panose="020B0604030504040204" pitchFamily="34" charset="0"/>
              </a:rPr>
              <a:t>66.196.73.20 - - [23/Sep/2006:21:33:35 -0400] "GET /pgp/pgpdoc2/pgpdoc2_65.html HTTP/1.0" 200 7185 "-" "Mozilla/5.0 (Slurp/cat; slurp@inktomi.com; http://www.inktomi.com/slurp.html)" </a:t>
            </a:r>
          </a:p>
          <a:p>
            <a:r>
              <a:rPr lang="en-GB" altLang="en-US" sz="900">
                <a:latin typeface="Tahoma" panose="020B0604030504040204" pitchFamily="34" charset="0"/>
              </a:rPr>
              <a:t>63.229.162.177 - - [23/Sep/2006:21:34:31 -0400] "GET /stephen/singers/ HTTP/1.1" 200 1936 "http://www.dosado.com/callers/default.htm " "Mozilla/4.0 (compatible; MSIE 5.5; Windows 98; Win 9x 4.90)"</a:t>
            </a:r>
          </a:p>
          <a:p>
            <a:r>
              <a:rPr lang="en-GB" altLang="en-US" sz="900">
                <a:latin typeface="Tahoma" panose="020B0604030504040204" pitchFamily="34" charset="0"/>
              </a:rPr>
              <a:t>138.162.0.41 - - [23/Sep/2006:21:36:27 -0400] "GET /gallery/Colorado02?&amp;page=2 HTTP/1.0" 200 19649 "http://www.google.com/search?q=st+malo+chapel+colorado&amp;hl=en&amp;lr=&amp;ie=UTF-8&amp;start=20&amp;sa=N" "Mozilla/4.76 [en] (Windows NT 5.0; U)" </a:t>
            </a:r>
          </a:p>
          <a:p>
            <a:r>
              <a:rPr lang="en-GB" altLang="en-US" sz="900">
                <a:latin typeface="Tahoma" panose="020B0604030504040204" pitchFamily="34" charset="0"/>
              </a:rPr>
              <a:t>12.255.212.29 - - [23/Sep/2006:21:51:42 -0400] "GET /cgi- bin/formmail.cgi?recipient=lharleyren49@aol.com&amp;subject= http://www.gildea.com/cgi-bin/formmail.cgi&amp;body=48462427&amp;email=uqizakzbi@aol.com HTTP/1.1" 404 291 "-" "Mozilla/4.0 (compatible; MSIE 5.0; Windows 98; DigExt)" </a:t>
            </a:r>
          </a:p>
          <a:p>
            <a:r>
              <a:rPr lang="en-GB" altLang="en-US" sz="900">
                <a:latin typeface="Tahoma" panose="020B0604030504040204" pitchFamily="34" charset="0"/>
              </a:rPr>
              <a:t>64.156.198.78 - - [23/Sep/2006:21:52:53 -0400] "GET /wang-center/schedules/wang.html HTTP/1.1" 200 1438 "-" "Mozilla/5.0 (X11; Linux i686; en-US; rv:1.0rc5; OBJR)" </a:t>
            </a:r>
          </a:p>
          <a:p>
            <a:r>
              <a:rPr lang="en-GB" altLang="en-US" sz="900">
                <a:latin typeface="Tahoma" panose="020B0604030504040204" pitchFamily="34" charset="0"/>
              </a:rPr>
              <a:t>163.139.58.174 - - [23/Sep/2006:21:54:29 -0400] "GET /sd/ HTTP/1.1" 304 - "-" "Mozilla/4.0 (compatible; MSIE 6.0; Windows NT 5.1; .NET CLR 1.0.3705)" </a:t>
            </a:r>
          </a:p>
          <a:p>
            <a:r>
              <a:rPr lang="en-GB" altLang="en-US" sz="900">
                <a:latin typeface="Tahoma" panose="020B0604030504040204" pitchFamily="34" charset="0"/>
              </a:rPr>
              <a:t>205.188.209.51 - - [23/Sep/2006:21:57:23 -0400] "GET / HTTP/1.0" 200 1729 "http://aolsearch.aol.com/dirsearch.adp?query=Gildea"</a:t>
            </a:r>
            <a:endParaRPr lang="en-US" altLang="en-US" sz="9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86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EB8234A-90D5-48D1-AB50-A684A693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Case Study: Email Activity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FE37CAA-9BDB-475C-8626-84232B97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73" y="2287263"/>
            <a:ext cx="7886700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25" dirty="0"/>
              <a:t>Email is not sent directly from one person to another. </a:t>
            </a:r>
          </a:p>
          <a:p>
            <a:pPr>
              <a:lnSpc>
                <a:spcPct val="90000"/>
              </a:lnSpc>
            </a:pPr>
            <a:r>
              <a:rPr lang="en-US" altLang="en-US" sz="2025" dirty="0"/>
              <a:t>Rather, a technique known as “store and forward” is used. </a:t>
            </a:r>
          </a:p>
          <a:p>
            <a:pPr>
              <a:lnSpc>
                <a:spcPct val="90000"/>
              </a:lnSpc>
            </a:pPr>
            <a:r>
              <a:rPr lang="en-US" altLang="en-US" sz="2025" dirty="0"/>
              <a:t>Records of the storing and forwarding of a particular email message are associated with that message.</a:t>
            </a:r>
          </a:p>
          <a:p>
            <a:pPr>
              <a:lnSpc>
                <a:spcPct val="90000"/>
              </a:lnSpc>
            </a:pPr>
            <a:r>
              <a:rPr lang="en-US" altLang="en-US" sz="2025" dirty="0"/>
              <a:t>Each person has an incoming and an outgoing mail server and email is sent and delivered as shown on the next slide.</a:t>
            </a:r>
          </a:p>
          <a:p>
            <a:pPr>
              <a:lnSpc>
                <a:spcPct val="90000"/>
              </a:lnSpc>
            </a:pPr>
            <a:endParaRPr lang="en-US" altLang="en-US" sz="2025" dirty="0"/>
          </a:p>
        </p:txBody>
      </p:sp>
    </p:spTree>
    <p:extLst>
      <p:ext uri="{BB962C8B-B14F-4D97-AF65-F5344CB8AC3E}">
        <p14:creationId xmlns:p14="http://schemas.microsoft.com/office/powerpoint/2010/main" val="2013124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D3F18A0-8C2F-4A91-84B3-2F2C1E1A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Case Study: Email Activity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6D6E728-2E77-4F20-9537-9C5348E20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Email is not sent directly from one person to another. </a:t>
            </a:r>
          </a:p>
          <a:p>
            <a:r>
              <a:rPr lang="en-US" altLang="en-US"/>
              <a:t>Rather, a technique known as “store and forward” is used. </a:t>
            </a:r>
          </a:p>
          <a:p>
            <a:r>
              <a:rPr lang="en-US" altLang="en-US"/>
              <a:t>Each person has an incoming and an outgoing mail server and email is sent and delivered as shown on the next slide.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46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>
            <a:extLst>
              <a:ext uri="{FF2B5EF4-FFF2-40B4-BE49-F238E27FC236}">
                <a16:creationId xmlns:a16="http://schemas.microsoft.com/office/drawing/2014/main" id="{1FE833C6-B33A-4BB3-A116-F33403B2C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9" y="3914775"/>
            <a:ext cx="431006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03427" name="Line 3">
            <a:extLst>
              <a:ext uri="{FF2B5EF4-FFF2-40B4-BE49-F238E27FC236}">
                <a16:creationId xmlns:a16="http://schemas.microsoft.com/office/drawing/2014/main" id="{B34B53EE-314F-4356-8607-CE76964FD1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1936" y="4131469"/>
            <a:ext cx="701278" cy="6477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03428" name="Line 4">
            <a:extLst>
              <a:ext uri="{FF2B5EF4-FFF2-40B4-BE49-F238E27FC236}">
                <a16:creationId xmlns:a16="http://schemas.microsoft.com/office/drawing/2014/main" id="{62E1E55F-449B-43FE-B4FF-5187B72182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8253" y="3213497"/>
            <a:ext cx="594122" cy="484584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03429" name="Line 5">
            <a:extLst>
              <a:ext uri="{FF2B5EF4-FFF2-40B4-BE49-F238E27FC236}">
                <a16:creationId xmlns:a16="http://schemas.microsoft.com/office/drawing/2014/main" id="{A1EC3AB5-28CD-46F7-B002-81F997F8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3050381"/>
            <a:ext cx="647700" cy="59531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03430" name="Line 6">
            <a:extLst>
              <a:ext uri="{FF2B5EF4-FFF2-40B4-BE49-F238E27FC236}">
                <a16:creationId xmlns:a16="http://schemas.microsoft.com/office/drawing/2014/main" id="{30BCA5E6-8AB4-4618-860E-BCDEE0606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6835" y="4131469"/>
            <a:ext cx="0" cy="4857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92F8A9DA-F46F-4A11-9B4C-C74E9C50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66" y="3590926"/>
            <a:ext cx="756047" cy="54054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cs typeface="Arial" panose="020B0604020202020204" pitchFamily="34" charset="0"/>
              </a:rPr>
              <a:t>POP3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cs typeface="Arial" panose="020B0604020202020204" pitchFamily="34" charset="0"/>
              </a:rPr>
              <a:t>Server</a:t>
            </a:r>
          </a:p>
        </p:txBody>
      </p:sp>
      <p:sp useBgFill="1">
        <p:nvSpPr>
          <p:cNvPr id="21512" name="Cloud">
            <a:extLst>
              <a:ext uri="{FF2B5EF4-FFF2-40B4-BE49-F238E27FC236}">
                <a16:creationId xmlns:a16="http://schemas.microsoft.com/office/drawing/2014/main" id="{0E2B8AD3-485A-4A4E-BE86-BA28C507D3B6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330178" y="1754983"/>
            <a:ext cx="2376488" cy="1593056"/>
          </a:xfrm>
          <a:custGeom>
            <a:avLst/>
            <a:gdLst>
              <a:gd name="T0" fmla="*/ 21154098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1744756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GB" b="1">
              <a:latin typeface="Calibri" charset="0"/>
              <a:ea typeface="MS PGothic" charset="0"/>
              <a:cs typeface="Arial" charset="0"/>
            </a:endParaRPr>
          </a:p>
          <a:p>
            <a:pPr algn="ctr">
              <a:defRPr/>
            </a:pPr>
            <a:r>
              <a:rPr lang="en-GB" sz="3000" b="1">
                <a:latin typeface="Calibri" charset="0"/>
                <a:ea typeface="MS PGothic" charset="0"/>
                <a:cs typeface="Arial" charset="0"/>
              </a:rPr>
              <a:t>Internet</a:t>
            </a:r>
          </a:p>
        </p:txBody>
      </p:sp>
      <p:sp>
        <p:nvSpPr>
          <p:cNvPr id="40969" name="computr2">
            <a:extLst>
              <a:ext uri="{FF2B5EF4-FFF2-40B4-BE49-F238E27FC236}">
                <a16:creationId xmlns:a16="http://schemas.microsoft.com/office/drawing/2014/main" id="{673F4221-CA84-4246-9A69-B7CAAD84406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547814" y="4617244"/>
            <a:ext cx="1350169" cy="1134666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40970" name="computr2">
            <a:extLst>
              <a:ext uri="{FF2B5EF4-FFF2-40B4-BE49-F238E27FC236}">
                <a16:creationId xmlns:a16="http://schemas.microsoft.com/office/drawing/2014/main" id="{DF6A2C88-140F-4D37-A531-6419D9BCCA8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299598" y="4617244"/>
            <a:ext cx="1350169" cy="11334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350"/>
          </a:p>
        </p:txBody>
      </p:sp>
      <p:sp>
        <p:nvSpPr>
          <p:cNvPr id="40971" name="Rectangle 12">
            <a:extLst>
              <a:ext uri="{FF2B5EF4-FFF2-40B4-BE49-F238E27FC236}">
                <a16:creationId xmlns:a16="http://schemas.microsoft.com/office/drawing/2014/main" id="{9D215394-72C9-4E9A-A1DA-F569E9A7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4" y="3590926"/>
            <a:ext cx="756047" cy="54054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cs typeface="Arial" panose="020B0604020202020204" pitchFamily="34" charset="0"/>
              </a:rPr>
              <a:t>SMTP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40972" name="Rectangle 13">
            <a:extLst>
              <a:ext uri="{FF2B5EF4-FFF2-40B4-BE49-F238E27FC236}">
                <a16:creationId xmlns:a16="http://schemas.microsoft.com/office/drawing/2014/main" id="{36FA1371-518B-4730-A661-C97943733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795" y="3644505"/>
            <a:ext cx="756047" cy="54054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cs typeface="Arial" panose="020B0604020202020204" pitchFamily="34" charset="0"/>
              </a:rPr>
              <a:t>POP3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40973" name="Rectangle 14">
            <a:extLst>
              <a:ext uri="{FF2B5EF4-FFF2-40B4-BE49-F238E27FC236}">
                <a16:creationId xmlns:a16="http://schemas.microsoft.com/office/drawing/2014/main" id="{0B863B60-DC8D-4FC1-B9A0-81AA9968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666" y="3644505"/>
            <a:ext cx="756047" cy="54054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cs typeface="Arial" panose="020B0604020202020204" pitchFamily="34" charset="0"/>
              </a:rPr>
              <a:t>SMTP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 b="1">
                <a:solidFill>
                  <a:schemeClr val="bg1"/>
                </a:solidFill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9F915078-8B1B-4E5D-A98D-6ED8F251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4114800"/>
            <a:ext cx="14859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350">
                <a:cs typeface="Arial" panose="020B0604020202020204" pitchFamily="34" charset="0"/>
              </a:rPr>
              <a:t>When Alice presses SEND her E-mail is moved from her computer to her Internet Service Providers outgoing mail server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9A68C301-2608-489F-8522-AF78FEAF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2" y="2726533"/>
            <a:ext cx="210621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>
                <a:cs typeface="Arial" panose="020B0604020202020204" pitchFamily="34" charset="0"/>
              </a:rPr>
              <a:t>Alice’s ISP then forwards the E-mail out onto the Internet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8F640775-BA3D-4C75-8E9F-C615E3AE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726532"/>
            <a:ext cx="17061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>
                <a:cs typeface="Arial" panose="020B0604020202020204" pitchFamily="34" charset="0"/>
              </a:rPr>
              <a:t>The mail is forwarded to the incoming (POP3) mail server of Bob’s ISP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D0DCAAAF-1C11-4CF1-AA54-867DDBFD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286251"/>
            <a:ext cx="120015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350">
                <a:cs typeface="Arial" panose="020B0604020202020204" pitchFamily="34" charset="0"/>
              </a:rPr>
              <a:t>The next time Bob connects to his ISP the E-mail is downloaded to his computer</a:t>
            </a:r>
          </a:p>
        </p:txBody>
      </p:sp>
      <p:sp>
        <p:nvSpPr>
          <p:cNvPr id="40978" name="Rectangle 19">
            <a:extLst>
              <a:ext uri="{FF2B5EF4-FFF2-40B4-BE49-F238E27FC236}">
                <a16:creationId xmlns:a16="http://schemas.microsoft.com/office/drawing/2014/main" id="{33495379-500B-49A0-8508-E333B5F49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241" y="4725591"/>
            <a:ext cx="594122" cy="4321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500" b="1"/>
              <a:t>ALICE</a:t>
            </a:r>
          </a:p>
        </p:txBody>
      </p:sp>
      <p:sp>
        <p:nvSpPr>
          <p:cNvPr id="40979" name="Rectangle 20">
            <a:extLst>
              <a:ext uri="{FF2B5EF4-FFF2-40B4-BE49-F238E27FC236}">
                <a16:creationId xmlns:a16="http://schemas.microsoft.com/office/drawing/2014/main" id="{E46948E8-2E17-4036-9309-10F7D9F90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216" y="4725591"/>
            <a:ext cx="594122" cy="43219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500" b="1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40980" name="Slide Number Placeholder 20">
            <a:extLst>
              <a:ext uri="{FF2B5EF4-FFF2-40B4-BE49-F238E27FC236}">
                <a16:creationId xmlns:a16="http://schemas.microsoft.com/office/drawing/2014/main" id="{1448FB9E-5DC1-47C5-8BD9-00A0F785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1F63B-1CA2-4994-897A-03B03A658FB6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40981" name="TextBox 1">
            <a:extLst>
              <a:ext uri="{FF2B5EF4-FFF2-40B4-BE49-F238E27FC236}">
                <a16:creationId xmlns:a16="http://schemas.microsoft.com/office/drawing/2014/main" id="{47B78481-B545-4085-84A8-3D47557C4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732" y="4032647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</p:spTree>
    <p:extLst>
      <p:ext uri="{BB962C8B-B14F-4D97-AF65-F5344CB8AC3E}">
        <p14:creationId xmlns:p14="http://schemas.microsoft.com/office/powerpoint/2010/main" val="37676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/>
      <p:bldP spid="103440" grpId="0"/>
      <p:bldP spid="103441" grpId="0"/>
      <p:bldP spid="1034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A36CB9BA-795B-417B-9DC9-CE0E2346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Case Study: Email Activity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C282482A-5A72-429F-90F3-FE7C66F1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 email consists of two parts</a:t>
            </a:r>
          </a:p>
          <a:p>
            <a:pPr lvl="1"/>
            <a:r>
              <a:rPr lang="en-US" altLang="en-US"/>
              <a:t>Header: Contains information about who the message is from, who it is for, subject, date etc..</a:t>
            </a:r>
          </a:p>
          <a:p>
            <a:pPr lvl="2"/>
            <a:r>
              <a:rPr lang="is-IS" altLang="en-US"/>
              <a:t>…</a:t>
            </a:r>
            <a:r>
              <a:rPr lang="en-US" altLang="en-US"/>
              <a:t>and how it has been stored/forwarded!</a:t>
            </a:r>
          </a:p>
          <a:p>
            <a:pPr lvl="1"/>
            <a:r>
              <a:rPr lang="en-US" altLang="en-US"/>
              <a:t>Body: The actual content of the email message.</a:t>
            </a:r>
          </a:p>
          <a:p>
            <a:r>
              <a:rPr lang="en-US" altLang="en-US"/>
              <a:t>An example email with headers is shown on the next slide.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662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9DBD4468-291B-4A2B-8D5A-8B7BB4AE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5" y="1863330"/>
            <a:ext cx="6172200" cy="40505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Microsoft Mail Internet Headers Version 2.0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Received: from xproxy.gmail.com ([66.249.82.197]) by exchange1.trl.org with Microsoft SMTPSVC(6.0.3790.0); Tue, 27 Mar 2007 09:44:54 +0100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Received: by xproxy.gmail.com with SMTP id h28so988094wxd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        for &lt;Jim.Stark@trl.org&gt;; Tue, 27 Mar 2007 00:44:31 -0800 (PST)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DomainKey-Signature: a=rsa-sha1; q=dns; c=nofws;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        s=beta; d=gmail.com;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        h=received:message-id:date:from:to:subject:in-reply-to:mime-version:content-type:references;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	b=RY8mK69lgiScvczLvTJmfvlXoZa1zUskwWsukAn3jlzblALGzxF/pzpDKyrEnIDyZrKp8VnthCyCgyHOfi7KCHhaseAXG4UAQO8zIbSFDxw6uVN0jUVYQx0a60pjkFBxmdzL/PCDEllSFEExVQB+m0WD/lcGQEgGmecYV1nRmy8=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Received: by 10.70.100.14 with SMTP id x14mr6330299wxb; Tue, 27 Mar 2007 00:44:30 -0800 (PST)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Received: by 10.70.122.16 with HTTP; Tue, 27 Mar 2007 00:44:30 -0800 (PST)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Message-ID: &lt;95ecf0550603280044n7a18048fs8e37cf2c2ea3a3d8@mail.gmail.com&gt;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Date: Tue, 27 Mar 2007 09:44:30 +0100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From: "Jim Stark" &lt;jc.stark@gmail.com&gt;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To: "Jim Stark" &lt;Jim.Stark@trl.org&gt;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Subject: Re: test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In-Reply-To: &lt;42675D880C511048AE555539A210615627A281@exchange1.trl.org&gt;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MIME-Version: 1.0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Content-Type: multipart/alternative;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	boundary="----=_Part_21605_28805312.1143535470923"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References: &lt;42675D880C511048AE555539A210615627A281@exchange1.trl.org&gt;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Return-Path: jc.stark@gmail.com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050"/>
              <a:t>X-OriginalArrivalTime: 27 Mar 2007 08:44:54.0322 (UTC) FILETIME=[E283E920:01C65243]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050"/>
          </a:p>
        </p:txBody>
      </p:sp>
    </p:spTree>
    <p:extLst>
      <p:ext uri="{BB962C8B-B14F-4D97-AF65-F5344CB8AC3E}">
        <p14:creationId xmlns:p14="http://schemas.microsoft.com/office/powerpoint/2010/main" val="2758479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C88E62AA-7B0D-48F5-8866-FD6566A4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Other Services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2B76EEA9-1604-4233-A3C8-40115088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80732"/>
            <a:ext cx="7886700" cy="4351338"/>
          </a:xfrm>
        </p:spPr>
        <p:txBody>
          <a:bodyPr/>
          <a:lstStyle/>
          <a:p>
            <a:r>
              <a:rPr lang="ga-IE" altLang="en-US" dirty="0"/>
              <a:t>Many other online services will keep records of IP addresses used to communicate with them.</a:t>
            </a:r>
          </a:p>
          <a:p>
            <a:r>
              <a:rPr lang="ga-IE" altLang="en-US" dirty="0"/>
              <a:t>Which others can you think of?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865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E316DC-2BB2-439C-BC32-34486962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ASSOCIATING IP Address TO Real world IDENTITY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45BE7-64D1-457B-8F53-50943B359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E3521D-4930-4BB7-AB07-D25C4C84A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INTERNET TERMINOLOGY AND </a:t>
            </a:r>
            <a:br>
              <a:rPr lang="en-US" dirty="0"/>
            </a:br>
            <a:r>
              <a:rPr lang="en-US" dirty="0"/>
              <a:t>IP ADDRESSES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AAE05-B1EF-40A7-A974-43ADC4C90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81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F6146F-C7FE-4607-9FF4-BFC7E245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Remember</a:t>
            </a:r>
            <a:r>
              <a:rPr lang="is-IS" altLang="en-US" dirty="0"/>
              <a:t>…</a:t>
            </a:r>
            <a:endParaRPr lang="en-US" altLang="en-US" dirty="0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8AB3A58-0617-4152-89C6-304B03986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5020"/>
            <a:ext cx="7886700" cy="4351338"/>
          </a:xfrm>
        </p:spPr>
        <p:txBody>
          <a:bodyPr/>
          <a:lstStyle/>
          <a:p>
            <a:r>
              <a:rPr lang="en-US" altLang="en-US" dirty="0"/>
              <a:t>Recall: IP Address != Specific Person.</a:t>
            </a:r>
          </a:p>
          <a:p>
            <a:r>
              <a:rPr lang="en-US" altLang="en-US" dirty="0"/>
              <a:t>For example:</a:t>
            </a:r>
          </a:p>
          <a:p>
            <a:pPr lvl="1"/>
            <a:r>
              <a:rPr lang="en-US" altLang="en-US" dirty="0"/>
              <a:t>Static vs. Dynamic IP addresses</a:t>
            </a:r>
          </a:p>
          <a:p>
            <a:pPr lvl="1"/>
            <a:r>
              <a:rPr lang="en-US" altLang="en-US" dirty="0"/>
              <a:t>Network Address Translation (NAT)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095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287D0905-6E87-4A4F-B76E-6757E1C7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/>
              <a:t>ISP Records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CD6BC6F2-D821-42CD-92D0-EF3EDD96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49407"/>
            <a:ext cx="7886700" cy="4351338"/>
          </a:xfrm>
        </p:spPr>
        <p:txBody>
          <a:bodyPr/>
          <a:lstStyle/>
          <a:p>
            <a:r>
              <a:rPr lang="ga-IE" altLang="en-US" dirty="0"/>
              <a:t>Internet Service Providers will typically keep records of which subscriber was using a particular IP address at a particular time.</a:t>
            </a:r>
          </a:p>
          <a:p>
            <a:r>
              <a:rPr lang="ga-IE" altLang="en-US" dirty="0"/>
              <a:t>How long these records are retained for will depend on national legislation.</a:t>
            </a:r>
          </a:p>
          <a:p>
            <a:r>
              <a:rPr lang="ga-IE" altLang="en-US" dirty="0"/>
              <a:t>How to get access to these records will depend on national legislation.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937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D33E7A9E-5E11-4B7C-B72A-E229D93C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6765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r>
              <a:rPr lang="en-US" altLang="en-US" dirty="0"/>
              <a:t>Multinational Service Provider Records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26422BBB-4626-473A-A235-EFD1F03E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endParaRPr lang="en-US" altLang="en-US" dirty="0"/>
          </a:p>
          <a:p>
            <a:r>
              <a:rPr lang="ga-IE" altLang="en-US" dirty="0"/>
              <a:t>Multinational Service Providers (Facebook, Google. Etc.) will also typically keep records of which subscriber was using a particular IP address at a particular time.</a:t>
            </a:r>
          </a:p>
          <a:p>
            <a:r>
              <a:rPr lang="ga-IE" altLang="en-US" dirty="0"/>
              <a:t>International cooperation typically required.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8587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9A2FA19E-295B-4187-BA91-BA5ABEE8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6765"/>
            <a:ext cx="7886700" cy="1325563"/>
          </a:xfrm>
        </p:spPr>
        <p:txBody>
          <a:bodyPr/>
          <a:lstStyle/>
          <a:p>
            <a:r>
              <a:rPr lang="en-US" altLang="en-US" dirty="0"/>
              <a:t>Corporations 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A2625D14-D81E-449E-9B26-310ED31E9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7886700" cy="4351338"/>
          </a:xfrm>
        </p:spPr>
        <p:txBody>
          <a:bodyPr/>
          <a:lstStyle/>
          <a:p>
            <a:r>
              <a:rPr lang="ga-IE" altLang="en-US" dirty="0"/>
              <a:t>Corporations using Network Address Translation (NAT) may have the records to be able to assocaite suspect activity with a specific internal IP address.</a:t>
            </a:r>
          </a:p>
          <a:p>
            <a:r>
              <a:rPr lang="ga-IE" altLang="en-US" dirty="0"/>
              <a:t>How engagement with the company takes place will depend on national legislation.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6843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1B0770-E05B-4F4F-8154-1D69C3D3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Technical Challenges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FD6E0-58A1-4EC4-BDFE-614B16C5C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1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C3D0B96C-6B59-434E-A0A1-14C74A16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6765"/>
            <a:ext cx="7886700" cy="1325563"/>
          </a:xfrm>
        </p:spPr>
        <p:txBody>
          <a:bodyPr/>
          <a:lstStyle/>
          <a:p>
            <a:r>
              <a:rPr lang="en-US" altLang="en-US"/>
              <a:t>Challenges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BBF3B7A0-32BD-4926-86C5-0CB12E78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51" y="2376040"/>
            <a:ext cx="7886700" cy="4351338"/>
          </a:xfrm>
        </p:spPr>
        <p:txBody>
          <a:bodyPr/>
          <a:lstStyle/>
          <a:p>
            <a:r>
              <a:rPr lang="ga-IE" altLang="en-US" dirty="0"/>
              <a:t>Both intentional and unintentional obfuscation may take place.</a:t>
            </a:r>
          </a:p>
          <a:p>
            <a:r>
              <a:rPr lang="ga-IE" altLang="en-US" dirty="0"/>
              <a:t>Some example will be discussed.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619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30EFD0A1-7736-449C-8289-CD10EB44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4823"/>
            <a:ext cx="7886700" cy="1325563"/>
          </a:xfrm>
        </p:spPr>
        <p:txBody>
          <a:bodyPr/>
          <a:lstStyle/>
          <a:p>
            <a:r>
              <a:rPr lang="en-US" altLang="en-US" dirty="0" err="1"/>
              <a:t>Anonymising</a:t>
            </a:r>
            <a:r>
              <a:rPr lang="en-US" altLang="en-US" dirty="0"/>
              <a:t>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6FA1-D713-4F4A-AF23-D125A102D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ga-IE" dirty="0"/>
              <a:t>Both paid and free services are available to conceal online activity.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web proxies specifically conceal the source of web browsing activity.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email providers specifically conceal the sender of email.</a:t>
            </a:r>
          </a:p>
          <a:p>
            <a:pPr>
              <a:buFont typeface="Arial" charset="0"/>
              <a:buChar char="•"/>
              <a:defRPr/>
            </a:pPr>
            <a:r>
              <a:rPr lang="ga-IE" dirty="0"/>
              <a:t>Anonymising IP proxies conceal all the source of all Internet traffic.</a:t>
            </a:r>
          </a:p>
          <a:p>
            <a:pPr lvl="1">
              <a:buFont typeface="Arial" charset="0"/>
              <a:buChar char="–"/>
              <a:defRPr/>
            </a:pPr>
            <a:r>
              <a:rPr lang="ga-IE" dirty="0"/>
              <a:t>Example: TOR 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20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913B3295-A551-4367-8627-471195C2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4F8279E-4B54-4F2C-971C-B19E6CE7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5540" name="Picture 5" descr="scl8">
            <a:extLst>
              <a:ext uri="{FF2B5EF4-FFF2-40B4-BE49-F238E27FC236}">
                <a16:creationId xmlns:a16="http://schemas.microsoft.com/office/drawing/2014/main" id="{B84C99B9-29AF-4C85-BDD6-984669DA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2" y="1754983"/>
            <a:ext cx="5282803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44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ABCED97F-537F-4FA2-A385-4240AAE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Carrier Grade NAT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65A9FF32-8CB3-496A-9F0D-8890C78C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2775"/>
            <a:ext cx="7886700" cy="4351338"/>
          </a:xfrm>
        </p:spPr>
        <p:txBody>
          <a:bodyPr/>
          <a:lstStyle/>
          <a:p>
            <a:r>
              <a:rPr lang="ga-IE" altLang="en-US" dirty="0"/>
              <a:t>A technique for associating a very large number of users with a single IP address.</a:t>
            </a:r>
          </a:p>
          <a:p>
            <a:r>
              <a:rPr lang="ga-IE" altLang="en-US" dirty="0"/>
              <a:t>Commonly used for Internet connectivity on mobile phone networks.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9499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(Carrier Grade) NAT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Private vs. public (IPv4)</a:t>
            </a:r>
          </a:p>
          <a:p>
            <a:pPr lvl="1"/>
            <a:r>
              <a:rPr lang="en-GB" dirty="0"/>
              <a:t>Private: for use on a local site only</a:t>
            </a:r>
          </a:p>
          <a:p>
            <a:pPr lvl="2"/>
            <a:r>
              <a:rPr lang="en-GB" dirty="0"/>
              <a:t>10.0.0.0-10.255.255.255</a:t>
            </a:r>
            <a:endParaRPr lang="en-US" dirty="0"/>
          </a:p>
          <a:p>
            <a:pPr lvl="2"/>
            <a:r>
              <a:rPr lang="en-GB" dirty="0"/>
              <a:t>172.16.0.0-172.31.255.255</a:t>
            </a:r>
            <a:endParaRPr lang="en-US" dirty="0"/>
          </a:p>
          <a:p>
            <a:pPr lvl="2"/>
            <a:r>
              <a:rPr lang="en-GB" dirty="0"/>
              <a:t>192.168.0.0-192.168.255.255</a:t>
            </a:r>
          </a:p>
          <a:p>
            <a:pPr lvl="3"/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1" name="Rectangle 1"/>
          <p:cNvSpPr/>
          <p:nvPr/>
        </p:nvSpPr>
        <p:spPr>
          <a:xfrm>
            <a:off x="2607128" y="2911170"/>
            <a:ext cx="14401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Internal</a:t>
            </a:r>
          </a:p>
          <a:p>
            <a:r>
              <a:rPr lang="en-GB" dirty="0"/>
              <a:t>10.0.0.1</a:t>
            </a:r>
          </a:p>
          <a:p>
            <a:pPr algn="r"/>
            <a:r>
              <a:rPr lang="en-GB" dirty="0"/>
              <a:t>External </a:t>
            </a:r>
          </a:p>
          <a:p>
            <a:pPr algn="r"/>
            <a:r>
              <a:rPr lang="en-GB" dirty="0"/>
              <a:t>62.156.8.1</a:t>
            </a:r>
            <a:endParaRPr lang="nl-NL" dirty="0"/>
          </a:p>
        </p:txBody>
      </p:sp>
      <p:sp>
        <p:nvSpPr>
          <p:cNvPr id="22" name="Rectangle 2"/>
          <p:cNvSpPr/>
          <p:nvPr/>
        </p:nvSpPr>
        <p:spPr>
          <a:xfrm>
            <a:off x="518896" y="240711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10.0.0.2</a:t>
            </a:r>
            <a:endParaRPr lang="nl-NL" dirty="0"/>
          </a:p>
        </p:txBody>
      </p:sp>
      <p:sp>
        <p:nvSpPr>
          <p:cNvPr id="23" name="Rectangle 3"/>
          <p:cNvSpPr/>
          <p:nvPr/>
        </p:nvSpPr>
        <p:spPr>
          <a:xfrm>
            <a:off x="518896" y="319920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10.0.0.3</a:t>
            </a:r>
            <a:endParaRPr lang="nl-NL" dirty="0"/>
          </a:p>
        </p:txBody>
      </p:sp>
      <p:sp>
        <p:nvSpPr>
          <p:cNvPr id="24" name="Rectangle 4"/>
          <p:cNvSpPr/>
          <p:nvPr/>
        </p:nvSpPr>
        <p:spPr>
          <a:xfrm>
            <a:off x="518896" y="399129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10.0.0.4</a:t>
            </a:r>
            <a:endParaRPr lang="nl-NL" dirty="0"/>
          </a:p>
        </p:txBody>
      </p:sp>
      <p:sp>
        <p:nvSpPr>
          <p:cNvPr id="25" name="Cloud 6"/>
          <p:cNvSpPr/>
          <p:nvPr/>
        </p:nvSpPr>
        <p:spPr>
          <a:xfrm>
            <a:off x="4695360" y="2767154"/>
            <a:ext cx="2016224" cy="1512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Internet</a:t>
            </a:r>
            <a:endParaRPr lang="nl-NL" dirty="0"/>
          </a:p>
        </p:txBody>
      </p:sp>
      <p:sp>
        <p:nvSpPr>
          <p:cNvPr id="26" name="Rectangle 7"/>
          <p:cNvSpPr/>
          <p:nvPr/>
        </p:nvSpPr>
        <p:spPr>
          <a:xfrm>
            <a:off x="7215640" y="319920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85.223.50.87</a:t>
            </a:r>
            <a:endParaRPr lang="nl-NL" dirty="0"/>
          </a:p>
        </p:txBody>
      </p:sp>
      <p:cxnSp>
        <p:nvCxnSpPr>
          <p:cNvPr id="27" name="Straight Connector 9"/>
          <p:cNvCxnSpPr>
            <a:stCxn id="22" idx="3"/>
            <a:endCxn id="21" idx="1"/>
          </p:cNvCxnSpPr>
          <p:nvPr/>
        </p:nvCxnSpPr>
        <p:spPr>
          <a:xfrm>
            <a:off x="1959056" y="2731150"/>
            <a:ext cx="6480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1"/>
          <p:cNvCxnSpPr>
            <a:stCxn id="23" idx="3"/>
            <a:endCxn id="21" idx="1"/>
          </p:cNvCxnSpPr>
          <p:nvPr/>
        </p:nvCxnSpPr>
        <p:spPr>
          <a:xfrm>
            <a:off x="1959056" y="352323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3"/>
          <p:cNvCxnSpPr>
            <a:stCxn id="24" idx="3"/>
            <a:endCxn id="21" idx="1"/>
          </p:cNvCxnSpPr>
          <p:nvPr/>
        </p:nvCxnSpPr>
        <p:spPr>
          <a:xfrm flipV="1">
            <a:off x="1959056" y="3523238"/>
            <a:ext cx="6480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5"/>
          <p:cNvCxnSpPr>
            <a:stCxn id="21" idx="3"/>
            <a:endCxn id="25" idx="2"/>
          </p:cNvCxnSpPr>
          <p:nvPr/>
        </p:nvCxnSpPr>
        <p:spPr>
          <a:xfrm>
            <a:off x="4047288" y="3523238"/>
            <a:ext cx="6543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8"/>
          <p:cNvCxnSpPr>
            <a:stCxn id="25" idx="0"/>
            <a:endCxn id="26" idx="1"/>
          </p:cNvCxnSpPr>
          <p:nvPr/>
        </p:nvCxnSpPr>
        <p:spPr>
          <a:xfrm>
            <a:off x="6709904" y="3523238"/>
            <a:ext cx="5057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7"/>
          <p:cNvSpPr txBox="1"/>
          <p:nvPr/>
        </p:nvSpPr>
        <p:spPr>
          <a:xfrm>
            <a:off x="590904" y="20470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Local users</a:t>
            </a:r>
            <a:endParaRPr lang="nl-NL" dirty="0"/>
          </a:p>
        </p:txBody>
      </p:sp>
      <p:sp>
        <p:nvSpPr>
          <p:cNvPr id="33" name="TextBox 28"/>
          <p:cNvSpPr txBox="1"/>
          <p:nvPr/>
        </p:nvSpPr>
        <p:spPr>
          <a:xfrm>
            <a:off x="2679136" y="255113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Gateway</a:t>
            </a:r>
            <a:endParaRPr lang="nl-NL" dirty="0"/>
          </a:p>
        </p:txBody>
      </p:sp>
      <p:sp>
        <p:nvSpPr>
          <p:cNvPr id="37" name="Wolkvormige toelichting 36"/>
          <p:cNvSpPr/>
          <p:nvPr/>
        </p:nvSpPr>
        <p:spPr>
          <a:xfrm>
            <a:off x="2571124" y="1691680"/>
            <a:ext cx="1512168" cy="1008112"/>
          </a:xfrm>
          <a:prstGeom prst="cloudCallout">
            <a:avLst>
              <a:gd name="adj1" fmla="val -8297"/>
              <a:gd name="adj2" fmla="val 68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Private</a:t>
            </a:r>
            <a:endParaRPr lang="en-US" dirty="0"/>
          </a:p>
        </p:txBody>
      </p:sp>
      <p:sp>
        <p:nvSpPr>
          <p:cNvPr id="38" name="Wolkvormige toelichting 37"/>
          <p:cNvSpPr/>
          <p:nvPr/>
        </p:nvSpPr>
        <p:spPr>
          <a:xfrm>
            <a:off x="2067068" y="4644008"/>
            <a:ext cx="1512168" cy="1008112"/>
          </a:xfrm>
          <a:prstGeom prst="cloudCallout">
            <a:avLst>
              <a:gd name="adj1" fmla="val -61392"/>
              <a:gd name="adj2" fmla="val -5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Private</a:t>
            </a:r>
            <a:endParaRPr lang="en-US" dirty="0"/>
          </a:p>
        </p:txBody>
      </p:sp>
      <p:sp>
        <p:nvSpPr>
          <p:cNvPr id="39" name="Wolkvormige toelichting 38"/>
          <p:cNvSpPr/>
          <p:nvPr/>
        </p:nvSpPr>
        <p:spPr>
          <a:xfrm>
            <a:off x="3795260" y="4211960"/>
            <a:ext cx="1512168" cy="1008112"/>
          </a:xfrm>
          <a:prstGeom prst="cloudCallout">
            <a:avLst>
              <a:gd name="adj1" fmla="val -32632"/>
              <a:gd name="adj2" fmla="val -59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  <a:endParaRPr lang="en-US" dirty="0"/>
          </a:p>
        </p:txBody>
      </p:sp>
      <p:sp>
        <p:nvSpPr>
          <p:cNvPr id="40" name="Wolkvormige toelichting 39"/>
          <p:cNvSpPr/>
          <p:nvPr/>
        </p:nvSpPr>
        <p:spPr>
          <a:xfrm>
            <a:off x="7323652" y="1979712"/>
            <a:ext cx="1512168" cy="1008112"/>
          </a:xfrm>
          <a:prstGeom prst="cloudCallout">
            <a:avLst>
              <a:gd name="adj1" fmla="val -8297"/>
              <a:gd name="adj2" fmla="val 68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</a:t>
            </a:r>
            <a:endParaRPr lang="en-US" dirty="0"/>
          </a:p>
        </p:txBody>
      </p:sp>
      <p:sp>
        <p:nvSpPr>
          <p:cNvPr id="41" name="Wolkvormige toelichting 40"/>
          <p:cNvSpPr/>
          <p:nvPr/>
        </p:nvSpPr>
        <p:spPr>
          <a:xfrm>
            <a:off x="4355976" y="1052736"/>
            <a:ext cx="1512168" cy="1008112"/>
          </a:xfrm>
          <a:prstGeom prst="cloudCallout">
            <a:avLst>
              <a:gd name="adj1" fmla="val -70979"/>
              <a:gd name="adj2" fmla="val 80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NAT</a:t>
            </a:r>
            <a:endParaRPr lang="en-US" dirty="0"/>
          </a:p>
        </p:txBody>
      </p:sp>
      <p:sp>
        <p:nvSpPr>
          <p:cNvPr id="42" name="Wolkvormige toelichting 40"/>
          <p:cNvSpPr/>
          <p:nvPr/>
        </p:nvSpPr>
        <p:spPr>
          <a:xfrm>
            <a:off x="1907704" y="1052736"/>
            <a:ext cx="1800200" cy="1045096"/>
          </a:xfrm>
          <a:prstGeom prst="cloudCallout">
            <a:avLst>
              <a:gd name="adj1" fmla="val -10048"/>
              <a:gd name="adj2" fmla="val 74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Mapping</a:t>
            </a:r>
            <a:endParaRPr lang="en-US" dirty="0"/>
          </a:p>
        </p:txBody>
      </p:sp>
      <p:sp>
        <p:nvSpPr>
          <p:cNvPr id="43" name="Wolkvormige toelichting 40"/>
          <p:cNvSpPr/>
          <p:nvPr/>
        </p:nvSpPr>
        <p:spPr>
          <a:xfrm>
            <a:off x="3962873" y="4644008"/>
            <a:ext cx="1800200" cy="1045096"/>
          </a:xfrm>
          <a:prstGeom prst="cloudCallout">
            <a:avLst>
              <a:gd name="adj1" fmla="val -68704"/>
              <a:gd name="adj2" fmla="val -128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Port Number</a:t>
            </a:r>
            <a:endParaRPr lang="en-US" dirty="0"/>
          </a:p>
        </p:txBody>
      </p:sp>
      <p:sp>
        <p:nvSpPr>
          <p:cNvPr id="44" name="Wolkvormige toelichting 40"/>
          <p:cNvSpPr/>
          <p:nvPr/>
        </p:nvSpPr>
        <p:spPr>
          <a:xfrm>
            <a:off x="1779036" y="4644008"/>
            <a:ext cx="1800200" cy="1045096"/>
          </a:xfrm>
          <a:prstGeom prst="cloudCallout">
            <a:avLst>
              <a:gd name="adj1" fmla="val 11720"/>
              <a:gd name="adj2" fmla="val -165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Internal address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579236" y="4932040"/>
            <a:ext cx="383637" cy="499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4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2" grpId="0"/>
      <p:bldP spid="33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8E17FEB-D032-44C0-80A6-DA38D41F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940"/>
            <a:ext cx="7886700" cy="1325563"/>
          </a:xfrm>
        </p:spPr>
        <p:txBody>
          <a:bodyPr/>
          <a:lstStyle/>
          <a:p>
            <a:r>
              <a:rPr lang="en-US" altLang="en-US" dirty="0"/>
              <a:t>What is the Internet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FC26FA5-146A-4E4E-A7BE-0E1D54F9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word “Internet” is a contraction of the words “Interconnected Networks”.</a:t>
            </a:r>
          </a:p>
          <a:p>
            <a:r>
              <a:rPr lang="en-US" altLang="en-US"/>
              <a:t>As the name suggests, it is the name given to a set of technologies used for connecting different, smaller networks together.</a:t>
            </a:r>
          </a:p>
        </p:txBody>
      </p:sp>
    </p:spTree>
    <p:extLst>
      <p:ext uri="{BB962C8B-B14F-4D97-AF65-F5344CB8AC3E}">
        <p14:creationId xmlns:p14="http://schemas.microsoft.com/office/powerpoint/2010/main" val="3242123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Lease times </a:t>
            </a:r>
            <a:r>
              <a:rPr lang="en-GB" dirty="0" err="1"/>
              <a:t>vs</a:t>
            </a:r>
            <a:r>
              <a:rPr lang="en-GB" dirty="0"/>
              <a:t> users per address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1AE97-1BF9-47E3-BDE2-29EA2D048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B8FB-7D75-4805-A3EF-7F9252E7FB2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7" descr="Untitled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00199"/>
            <a:ext cx="60950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147A3-B7C0-4783-9C81-6EC93142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1679"/>
            <a:ext cx="7886700" cy="1325563"/>
          </a:xfrm>
        </p:spPr>
        <p:txBody>
          <a:bodyPr/>
          <a:lstStyle/>
          <a:p>
            <a:r>
              <a:rPr lang="en-GB" dirty="0"/>
              <a:t>Exercise?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D831AF-7490-4D7B-95CD-93AD99710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your IP address on your device online:</a:t>
            </a:r>
          </a:p>
          <a:p>
            <a:pPr lvl="1"/>
            <a:r>
              <a:rPr lang="en-GB" dirty="0">
                <a:hlinkClick r:id="rId2"/>
              </a:rPr>
              <a:t>www.whatismyip.com</a:t>
            </a:r>
            <a:endParaRPr lang="en-GB" dirty="0"/>
          </a:p>
          <a:p>
            <a:r>
              <a:rPr lang="en-GB" dirty="0"/>
              <a:t>If you are on a laptop:</a:t>
            </a:r>
          </a:p>
          <a:p>
            <a:pPr lvl="1"/>
            <a:r>
              <a:rPr lang="en-GB" dirty="0"/>
              <a:t>Run a command prompt and type ‘ipconfig’ </a:t>
            </a:r>
          </a:p>
          <a:p>
            <a:r>
              <a:rPr lang="en-GB" dirty="0"/>
              <a:t>Why is it different (</a:t>
            </a:r>
            <a:r>
              <a:rPr lang="en-GB"/>
              <a:t>if it is..)?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509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Question Mark Clip Art">
            <a:hlinkClick r:id="rId2"/>
            <a:extLst>
              <a:ext uri="{FF2B5EF4-FFF2-40B4-BE49-F238E27FC236}">
                <a16:creationId xmlns:a16="http://schemas.microsoft.com/office/drawing/2014/main" id="{28A329B3-2A4C-491C-859D-B94133B1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87523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4">
            <a:extLst>
              <a:ext uri="{FF2B5EF4-FFF2-40B4-BE49-F238E27FC236}">
                <a16:creationId xmlns:a16="http://schemas.microsoft.com/office/drawing/2014/main" id="{28A8418D-6A88-46AD-930A-D301416EB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860" y="4232673"/>
            <a:ext cx="230601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5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031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98832DF-C1DE-49CB-8A4A-80BA3BFB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Local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13E6-5429-497A-AAB1-515982F3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When you connect your PC or laptop to your office network, you are connecting to a Local Area Network, or LAN.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Generally speaking, the characteristics of a LAN are: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The networking infrastructure is owned and managed by the </a:t>
            </a:r>
            <a:r>
              <a:rPr lang="en-US" dirty="0" err="1"/>
              <a:t>organisation</a:t>
            </a:r>
            <a:r>
              <a:rPr lang="en-US" dirty="0"/>
              <a:t> that uses the network.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The network is geographically limited in extent (e.g. one building).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One or more of a small number of possible networking communication protocols are used (typically Ethernet (for wired connections) and/or Wi-Fi (for wireless connections)).</a:t>
            </a:r>
          </a:p>
        </p:txBody>
      </p:sp>
    </p:spTree>
    <p:extLst>
      <p:ext uri="{BB962C8B-B14F-4D97-AF65-F5344CB8AC3E}">
        <p14:creationId xmlns:p14="http://schemas.microsoft.com/office/powerpoint/2010/main" val="176059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9A8D271-2501-4939-A191-0CBC9210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0333"/>
            <a:ext cx="7886700" cy="1325563"/>
          </a:xfrm>
        </p:spPr>
        <p:txBody>
          <a:bodyPr/>
          <a:lstStyle/>
          <a:p>
            <a:r>
              <a:rPr lang="en-US" altLang="en-US" dirty="0"/>
              <a:t>Wide Area Networks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DFB9AB18-E20F-4755-90DF-DF7D634C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2564606"/>
            <a:ext cx="6172200" cy="25384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If an organisation has more than one location (e.g. more than one building) they might want to connect the two local networks together.</a:t>
            </a:r>
          </a:p>
          <a:p>
            <a:r>
              <a:rPr lang="en-US" altLang="en-US"/>
              <a:t>The most common technique for doing this is to lease a connection from a telecommunications provider (known as a leased line).</a:t>
            </a:r>
          </a:p>
        </p:txBody>
      </p:sp>
    </p:spTree>
    <p:extLst>
      <p:ext uri="{BB962C8B-B14F-4D97-AF65-F5344CB8AC3E}">
        <p14:creationId xmlns:p14="http://schemas.microsoft.com/office/powerpoint/2010/main" val="342736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6CACD60-7D99-4CA7-97A8-30A4183A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6967"/>
            <a:ext cx="7886700" cy="1325563"/>
          </a:xfrm>
        </p:spPr>
        <p:txBody>
          <a:bodyPr/>
          <a:lstStyle/>
          <a:p>
            <a:r>
              <a:rPr lang="en-US" altLang="en-US" dirty="0"/>
              <a:t>Wide Area Networks: Case Study</a:t>
            </a:r>
          </a:p>
        </p:txBody>
      </p:sp>
      <p:pic>
        <p:nvPicPr>
          <p:cNvPr id="12291" name="Picture 3" descr="2000px-EPN_Leased_Line_and_dial-up_Network.svg.png">
            <a:extLst>
              <a:ext uri="{FF2B5EF4-FFF2-40B4-BE49-F238E27FC236}">
                <a16:creationId xmlns:a16="http://schemas.microsoft.com/office/drawing/2014/main" id="{C217FEF8-0036-40FA-99E3-B58230751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412207"/>
            <a:ext cx="5076825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7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86093CE-964D-4955-B029-1DD093F7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Networking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6051-BB25-4225-BDD5-443D0CB37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Bandwidth</a:t>
            </a:r>
            <a:r>
              <a:rPr lang="en-US" dirty="0"/>
              <a:t>: The name given to how much information per second can be transferred across a particular connection.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Router</a:t>
            </a:r>
            <a:r>
              <a:rPr lang="en-US" dirty="0"/>
              <a:t>: The piece of hardware that decides which connection to transfer information along next.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Hub or Switch</a:t>
            </a:r>
            <a:r>
              <a:rPr lang="en-US" dirty="0"/>
              <a:t>: The pieces of hardware that connect PCs to a network.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Network Interface Card (NIC): </a:t>
            </a:r>
            <a:r>
              <a:rPr lang="en-US" dirty="0"/>
              <a:t>The piece of hardware inside your PC or laptop that sends and receives information on the network. 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Media Access Control (MAC) address</a:t>
            </a:r>
            <a:r>
              <a:rPr lang="en-US" dirty="0"/>
              <a:t>: A unique identifier used to identify your Network Interface Card (NIC) address on the network. This ID is only used on the Local Area Network.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/>
              <a:t>Server</a:t>
            </a:r>
            <a:r>
              <a:rPr lang="en-US" dirty="0"/>
              <a:t>: A computer that provides information or services on a network.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2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0C9320D-7313-4021-880F-DB463AD1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D057-87C0-461C-BA5C-7F05B128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What if two </a:t>
            </a:r>
            <a:r>
              <a:rPr lang="en-US" dirty="0" err="1"/>
              <a:t>organisations</a:t>
            </a:r>
            <a:r>
              <a:rPr lang="en-US" dirty="0"/>
              <a:t> want to connect their networks and share information or provide services to each other?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25101"/>
      </p:ext>
    </p:extLst>
  </p:cSld>
  <p:clrMapOvr>
    <a:masterClrMapping/>
  </p:clrMapOvr>
</p:sld>
</file>

<file path=ppt/theme/theme1.xml><?xml version="1.0" encoding="utf-8"?>
<a:theme xmlns:a="http://schemas.openxmlformats.org/drawingml/2006/main" name="CyberEast them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East Template" id="{40A3B124-9129-4B9D-BC1A-B83ADD00B5B6}" vid="{129BBABC-C737-4432-8816-7CA6A819CD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ppt5426.tmp</Template>
  <TotalTime>548</TotalTime>
  <Words>2330</Words>
  <Application>Microsoft Office PowerPoint</Application>
  <PresentationFormat>On-screen Show (4:3)</PresentationFormat>
  <Paragraphs>277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CyberEast theme template</vt:lpstr>
      <vt:lpstr>CyberEast Project:  Action on Cybercrime for Cyber Resilience in the Eastern Partnership Region</vt:lpstr>
      <vt:lpstr>Session Objectives</vt:lpstr>
      <vt:lpstr>INTERNET TERMINOLOGY AND  IP ADDRESSES</vt:lpstr>
      <vt:lpstr>What is the Internet</vt:lpstr>
      <vt:lpstr>Local Networks</vt:lpstr>
      <vt:lpstr>Wide Area Networks</vt:lpstr>
      <vt:lpstr>Wide Area Networks: Case Study</vt:lpstr>
      <vt:lpstr>Networking Terminology</vt:lpstr>
      <vt:lpstr>Question</vt:lpstr>
      <vt:lpstr>Another Question…</vt:lpstr>
      <vt:lpstr>Internet Traffic Forwarding</vt:lpstr>
      <vt:lpstr>IP Address (version 4)</vt:lpstr>
      <vt:lpstr>IP Address = Specific Person?</vt:lpstr>
      <vt:lpstr>PowerPoint Presentation</vt:lpstr>
      <vt:lpstr> Types: Static vs. Dynamic</vt:lpstr>
      <vt:lpstr> Private vs Public</vt:lpstr>
      <vt:lpstr> Private vs Public</vt:lpstr>
      <vt:lpstr>EXERCISE: What is YOUR IP ADDRESS? WHAT CAN YOU FIND OUT ABOUT IT?</vt:lpstr>
      <vt:lpstr>Identifying Suspect IP Address</vt:lpstr>
      <vt:lpstr>Online Activity</vt:lpstr>
      <vt:lpstr>Case Study: Web Browsing Activity</vt:lpstr>
      <vt:lpstr>Case Study: Web Browsing Activity</vt:lpstr>
      <vt:lpstr>Case Study: Email Activity</vt:lpstr>
      <vt:lpstr>Case Study: Email Activity</vt:lpstr>
      <vt:lpstr>PowerPoint Presentation</vt:lpstr>
      <vt:lpstr>Case Study: Email Activity</vt:lpstr>
      <vt:lpstr>PowerPoint Presentation</vt:lpstr>
      <vt:lpstr>Other Services</vt:lpstr>
      <vt:lpstr>ASSOCIATING IP Address TO Real world IDENTITY</vt:lpstr>
      <vt:lpstr>Remember…</vt:lpstr>
      <vt:lpstr>ISP Records</vt:lpstr>
      <vt:lpstr> Multinational Service Provider Records</vt:lpstr>
      <vt:lpstr>Corporations </vt:lpstr>
      <vt:lpstr>Technical Challenges</vt:lpstr>
      <vt:lpstr>Challenges</vt:lpstr>
      <vt:lpstr>Anonymising Services</vt:lpstr>
      <vt:lpstr>PowerPoint Presentation</vt:lpstr>
      <vt:lpstr>Carrier Grade NAT</vt:lpstr>
      <vt:lpstr>(Carrier Grade) NAT</vt:lpstr>
      <vt:lpstr>Lease times vs users per address</vt:lpstr>
      <vt:lpstr>Exercise?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JOKHADZE Giorgi</cp:lastModifiedBy>
  <cp:revision>9</cp:revision>
  <dcterms:created xsi:type="dcterms:W3CDTF">2020-01-22T21:36:04Z</dcterms:created>
  <dcterms:modified xsi:type="dcterms:W3CDTF">2021-09-22T13:23:04Z</dcterms:modified>
</cp:coreProperties>
</file>