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2"/>
  </p:notesMasterIdLst>
  <p:sldIdLst>
    <p:sldId id="260" r:id="rId2"/>
    <p:sldId id="264" r:id="rId3"/>
    <p:sldId id="265" r:id="rId4"/>
    <p:sldId id="266" r:id="rId5"/>
    <p:sldId id="267" r:id="rId6"/>
    <p:sldId id="336" r:id="rId7"/>
    <p:sldId id="337" r:id="rId8"/>
    <p:sldId id="338" r:id="rId9"/>
    <p:sldId id="339" r:id="rId10"/>
    <p:sldId id="340" r:id="rId11"/>
    <p:sldId id="341" r:id="rId12"/>
    <p:sldId id="342" r:id="rId13"/>
    <p:sldId id="343" r:id="rId14"/>
    <p:sldId id="344" r:id="rId15"/>
    <p:sldId id="346" r:id="rId16"/>
    <p:sldId id="347" r:id="rId17"/>
    <p:sldId id="348" r:id="rId18"/>
    <p:sldId id="349" r:id="rId19"/>
    <p:sldId id="350" r:id="rId20"/>
    <p:sldId id="351" r:id="rId21"/>
    <p:sldId id="377" r:id="rId22"/>
    <p:sldId id="378" r:id="rId23"/>
    <p:sldId id="352" r:id="rId24"/>
    <p:sldId id="353" r:id="rId25"/>
    <p:sldId id="354" r:id="rId26"/>
    <p:sldId id="355" r:id="rId27"/>
    <p:sldId id="356" r:id="rId28"/>
    <p:sldId id="357" r:id="rId29"/>
    <p:sldId id="358" r:id="rId30"/>
    <p:sldId id="359" r:id="rId31"/>
    <p:sldId id="360" r:id="rId32"/>
    <p:sldId id="361" r:id="rId33"/>
    <p:sldId id="362" r:id="rId34"/>
    <p:sldId id="379" r:id="rId35"/>
    <p:sldId id="380"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8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260"/>
          </p14:sldIdLst>
        </p14:section>
        <p14:section name="Introduction" id="{DEED0A68-EF9C-4733-ADAA-766A859E58BB}">
          <p14:sldIdLst>
            <p14:sldId id="264"/>
            <p14:sldId id="265"/>
            <p14:sldId id="266"/>
          </p14:sldIdLst>
        </p14:section>
        <p14:section name="Section 1" id="{1F767E79-2A4A-4837-8114-C2475E36F49A}">
          <p14:sldIdLst>
            <p14:sldId id="267"/>
            <p14:sldId id="336"/>
            <p14:sldId id="337"/>
            <p14:sldId id="338"/>
            <p14:sldId id="339"/>
            <p14:sldId id="340"/>
            <p14:sldId id="341"/>
            <p14:sldId id="342"/>
            <p14:sldId id="343"/>
            <p14:sldId id="344"/>
          </p14:sldIdLst>
        </p14:section>
        <p14:section name="Section 2" id="{E1F705E1-42CB-4473-AB41-62ED9A13F8E1}">
          <p14:sldIdLst>
            <p14:sldId id="346"/>
            <p14:sldId id="347"/>
            <p14:sldId id="348"/>
            <p14:sldId id="349"/>
            <p14:sldId id="350"/>
            <p14:sldId id="351"/>
            <p14:sldId id="377"/>
            <p14:sldId id="378"/>
          </p14:sldIdLst>
        </p14:section>
        <p14:section name="Section 3" id="{6D691E9D-4CA8-400B-938D-24BD61081A9F}">
          <p14:sldIdLst>
            <p14:sldId id="352"/>
            <p14:sldId id="353"/>
            <p14:sldId id="354"/>
            <p14:sldId id="355"/>
            <p14:sldId id="356"/>
            <p14:sldId id="357"/>
            <p14:sldId id="358"/>
            <p14:sldId id="359"/>
            <p14:sldId id="360"/>
            <p14:sldId id="361"/>
            <p14:sldId id="362"/>
            <p14:sldId id="379"/>
            <p14:sldId id="380"/>
          </p14:sldIdLst>
        </p14:section>
        <p14:section name="Section 4" id="{D3C7888B-FA46-4AC6-BBD4-B61C20276A53}">
          <p14:sldIdLst>
            <p14:sldId id="363"/>
            <p14:sldId id="364"/>
            <p14:sldId id="365"/>
            <p14:sldId id="366"/>
            <p14:sldId id="367"/>
            <p14:sldId id="368"/>
            <p14:sldId id="369"/>
            <p14:sldId id="370"/>
          </p14:sldIdLst>
        </p14:section>
        <p14:section name="Section 5" id="{B9B1D7AD-7CFA-4836-A3B4-C645489F4CEB}">
          <p14:sldIdLst>
            <p14:sldId id="371"/>
            <p14:sldId id="372"/>
            <p14:sldId id="373"/>
            <p14:sldId id="374"/>
            <p14:sldId id="375"/>
            <p14:sldId id="376"/>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8958" autoAdjust="0"/>
  </p:normalViewPr>
  <p:slideViewPr>
    <p:cSldViewPr snapToGrid="0">
      <p:cViewPr>
        <p:scale>
          <a:sx n="50" d="100"/>
          <a:sy n="50" d="100"/>
        </p:scale>
        <p:origin x="1920" y="636"/>
      </p:cViewPr>
      <p:guideLst/>
    </p:cSldViewPr>
  </p:slideViewPr>
  <p:notesTextViewPr>
    <p:cViewPr>
      <p:scale>
        <a:sx n="75" d="100"/>
        <a:sy n="75" d="100"/>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000" b="1" dirty="0">
              <a:latin typeface="Sylfaen" panose="010A0502050306030303" pitchFamily="18" charset="0"/>
            </a:rPr>
            <a:t>კომპანიას თავის ვებსაიტზე შეჰყავს მონაცემები, რომლებიც განსაზღვრავს მისი პროდუქტის უპირატესობებს კონკურენტის პროდუქტთან შედარებით. ამას კომპანიისთვის ეკონომიკური სარგებელი მოაქვს, ხოლო კონკურენტისთვის – </a:t>
          </a:r>
          <a:r>
            <a:rPr lang="ka-GE" sz="2000" b="1" dirty="0" smtClean="0">
              <a:latin typeface="Sylfaen" panose="010A0502050306030303" pitchFamily="18" charset="0"/>
            </a:rPr>
            <a:t>ქონების </a:t>
          </a:r>
          <a:r>
            <a:rPr lang="en-US" sz="2000" b="1" dirty="0" err="1" smtClean="0">
              <a:latin typeface="Sylfaen" panose="010A0502050306030303" pitchFamily="18" charset="0"/>
            </a:rPr>
            <a:t>დაკარგვა</a:t>
          </a:r>
          <a:r>
            <a:rPr lang="en-US" sz="2000" b="1" dirty="0">
              <a:latin typeface="Sylfaen" panose="010A0502050306030303" pitchFamily="18" charset="0"/>
            </a:rPr>
            <a:t>.  </a:t>
          </a: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არის თუ არა ეს ბუდაპეშტის კონვენციის მე-8 მუხლით გათვალისწინებული დანაშაული?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latin typeface="Sylfaen" panose="010A0502050306030303" pitchFamily="18" charset="0"/>
            </a:rPr>
            <a:t>b</a:t>
          </a:r>
          <a:r>
            <a:rPr lang="en-US" sz="5000" b="0" dirty="0">
              <a:solidFill>
                <a:schemeClr val="tx1"/>
              </a:solidFill>
              <a:latin typeface="Sylfaen" panose="010A0502050306030303" pitchFamily="18" charset="0"/>
            </a:rPr>
            <a:t>)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de-DE"/>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de-DE"/>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de-DE"/>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de-DE"/>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5B5A077D-02EA-4A48-AFF3-6486A181D4EE}" type="presOf" srcId="{8E61202A-36DD-0240-811A-270D9611A395}" destId="{CFE00427-EDF8-324F-9A5C-A181E81A4D48}"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9717625D-CD13-4550-88E6-FBABC49A05AF}" type="presOf" srcId="{3C774A1C-BB1C-4347-A758-A94A436F7244}" destId="{9CA50A65-40FA-E945-A868-9E3FE840B07E}" srcOrd="0" destOrd="0" presId="urn:microsoft.com/office/officeart/2008/layout/LinedList"/>
    <dgm:cxn modelId="{AD441BD0-A6FB-4445-AE05-EA158270621D}"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061F5CFA-A598-45FF-838E-D1C69B28CA12}" type="presOf" srcId="{412DA8CB-B9E5-F44F-9FDD-EF35DF68306D}" destId="{B9E57DF2-F223-F848-B6AB-FEB0F6FB4076}" srcOrd="0" destOrd="0" presId="urn:microsoft.com/office/officeart/2008/layout/LinedList"/>
    <dgm:cxn modelId="{55A20D2A-EA45-4B07-86F6-6D071305BBCE}" type="presParOf" srcId="{9CA50A65-40FA-E945-A868-9E3FE840B07E}" destId="{D5C7DCB4-3723-4443-ADD7-DBEB1005841A}" srcOrd="0" destOrd="0" presId="urn:microsoft.com/office/officeart/2008/layout/LinedList"/>
    <dgm:cxn modelId="{7E3EC212-267D-4705-94B1-02B0455D39EC}" type="presParOf" srcId="{9CA50A65-40FA-E945-A868-9E3FE840B07E}" destId="{9F8ADD56-4647-5947-BF4A-89820DB0503F}" srcOrd="1" destOrd="0" presId="urn:microsoft.com/office/officeart/2008/layout/LinedList"/>
    <dgm:cxn modelId="{DB0805B4-DF5E-4CFF-9DC8-A5D969917899}" type="presParOf" srcId="{9F8ADD56-4647-5947-BF4A-89820DB0503F}" destId="{CFE00427-EDF8-324F-9A5C-A181E81A4D48}" srcOrd="0" destOrd="0" presId="urn:microsoft.com/office/officeart/2008/layout/LinedList"/>
    <dgm:cxn modelId="{9BBB470D-A843-430F-8AE7-54EE36B5B015}" type="presParOf" srcId="{9F8ADD56-4647-5947-BF4A-89820DB0503F}" destId="{71554259-89F3-DC41-AF38-A80F6823C6AB}" srcOrd="1" destOrd="0" presId="urn:microsoft.com/office/officeart/2008/layout/LinedList"/>
    <dgm:cxn modelId="{7613D7E9-9CDF-4493-B9A4-69627A994D47}" type="presParOf" srcId="{71554259-89F3-DC41-AF38-A80F6823C6AB}" destId="{D0431CA8-5100-6745-A242-ED330061BD73}" srcOrd="0" destOrd="0" presId="urn:microsoft.com/office/officeart/2008/layout/LinedList"/>
    <dgm:cxn modelId="{8505816D-C914-4675-87F7-288DE145FE6B}" type="presParOf" srcId="{71554259-89F3-DC41-AF38-A80F6823C6AB}" destId="{FE55CC5A-C0EF-DF45-AF1E-C9A5EF0E713C}" srcOrd="1" destOrd="0" presId="urn:microsoft.com/office/officeart/2008/layout/LinedList"/>
    <dgm:cxn modelId="{777C4FAC-E456-4E29-937C-C8264C1EC8B6}" type="presParOf" srcId="{FE55CC5A-C0EF-DF45-AF1E-C9A5EF0E713C}" destId="{D79F8CF2-80EE-C747-9C26-26414E55692C}" srcOrd="0" destOrd="0" presId="urn:microsoft.com/office/officeart/2008/layout/LinedList"/>
    <dgm:cxn modelId="{7F7FA0E8-AFFF-4C4C-BE29-D4B047989A4A}" type="presParOf" srcId="{FE55CC5A-C0EF-DF45-AF1E-C9A5EF0E713C}" destId="{5D9EDF3F-7B20-8E47-A431-F9F24450F874}" srcOrd="1" destOrd="0" presId="urn:microsoft.com/office/officeart/2008/layout/LinedList"/>
    <dgm:cxn modelId="{12273E9A-5292-478D-88E3-75BEED285C90}" type="presParOf" srcId="{FE55CC5A-C0EF-DF45-AF1E-C9A5EF0E713C}" destId="{EB933D24-ABB6-0C44-A5A7-05F1CB99F1EB}" srcOrd="2" destOrd="0" presId="urn:microsoft.com/office/officeart/2008/layout/LinedList"/>
    <dgm:cxn modelId="{A5A1D0AC-2C97-46A7-A1D0-D7A3CB4803FA}" type="presParOf" srcId="{71554259-89F3-DC41-AF38-A80F6823C6AB}" destId="{EB798B99-5590-864A-A2C1-F553D99D3FAA}" srcOrd="2" destOrd="0" presId="urn:microsoft.com/office/officeart/2008/layout/LinedList"/>
    <dgm:cxn modelId="{263EA255-A443-45F5-9EE2-7FAFF54EC7A4}" type="presParOf" srcId="{71554259-89F3-DC41-AF38-A80F6823C6AB}" destId="{9C715A5E-13B0-3F4D-85BD-4FA3A97839C5}" srcOrd="3" destOrd="0" presId="urn:microsoft.com/office/officeart/2008/layout/LinedList"/>
    <dgm:cxn modelId="{418C5F3E-730B-4973-B8E5-C67CED409A4A}" type="presParOf" srcId="{71554259-89F3-DC41-AF38-A80F6823C6AB}" destId="{A4B3FD2E-63E5-E445-B87B-210177B3706B}" srcOrd="4" destOrd="0" presId="urn:microsoft.com/office/officeart/2008/layout/LinedList"/>
    <dgm:cxn modelId="{04BD2AC1-1183-48E4-9C1F-5131B6420203}" type="presParOf" srcId="{A4B3FD2E-63E5-E445-B87B-210177B3706B}" destId="{B4FE7B28-4407-5045-AAC1-7786FB86FE88}" srcOrd="0" destOrd="0" presId="urn:microsoft.com/office/officeart/2008/layout/LinedList"/>
    <dgm:cxn modelId="{541A4570-8E35-4E86-B6D6-EA9684AAE9CF}" type="presParOf" srcId="{A4B3FD2E-63E5-E445-B87B-210177B3706B}" destId="{B9E57DF2-F223-F848-B6AB-FEB0F6FB4076}" srcOrd="1" destOrd="0" presId="urn:microsoft.com/office/officeart/2008/layout/LinedList"/>
    <dgm:cxn modelId="{E3BE1E5F-E0C9-4EBE-9397-819D87901C4D}" type="presParOf" srcId="{A4B3FD2E-63E5-E445-B87B-210177B3706B}" destId="{84017E13-6661-1647-9DB1-F43BB49DC0FD}" srcOrd="2" destOrd="0" presId="urn:microsoft.com/office/officeart/2008/layout/LinedList"/>
    <dgm:cxn modelId="{A1B7A4D4-97A5-4C23-9A95-B331FBD5E908}" type="presParOf" srcId="{71554259-89F3-DC41-AF38-A80F6823C6AB}" destId="{1E88F2A9-FC8F-2A4F-ABF4-2C5837CA76E5}" srcOrd="5" destOrd="0" presId="urn:microsoft.com/office/officeart/2008/layout/LinedList"/>
    <dgm:cxn modelId="{6CF487FC-07D0-4201-95C1-6D3CD05C82F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000" b="1" dirty="0">
              <a:latin typeface="Sylfaen" panose="010A0502050306030303" pitchFamily="18" charset="0"/>
            </a:rPr>
            <a:t>კომპანიას თავის ვებსაიტზე შეჰყავს მონაცემები, რომლებიც განსაზღვრავს მისი პროდუქტის უპირატესობებს კონკურენტის პროდუქტთან შედარებით. ამას კომპანიისთვის ეკონომიკური სარგებელი მოაქვს, ხოლო კონკურენტისთვის – საკუთრების დაკარგვა.  </a:t>
          </a: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არის თუ არა ეს ბუდაპეშტის კონვენციის მე-8 მუხლით გათვალისწინებული დანაშაული?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1" dirty="0">
              <a:solidFill>
                <a:srgbClr val="FF0000"/>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de-DE"/>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de-DE"/>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de-DE"/>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de-DE"/>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1805D125-F64C-457E-BD7F-2DA46A713611}" type="presOf" srcId="{7029F5E8-D056-AE49-BD66-3C193010DDE8}" destId="{5D9EDF3F-7B20-8E47-A431-F9F24450F874}" srcOrd="0" destOrd="0" presId="urn:microsoft.com/office/officeart/2008/layout/LinedList"/>
    <dgm:cxn modelId="{03F275F6-EE33-4F24-A79C-40E5007077E6}" type="presOf" srcId="{8E61202A-36DD-0240-811A-270D9611A395}" destId="{CFE00427-EDF8-324F-9A5C-A181E81A4D48}" srcOrd="0" destOrd="0" presId="urn:microsoft.com/office/officeart/2008/layout/LinedList"/>
    <dgm:cxn modelId="{DE283537-FC4A-4661-8F0F-35915A96D157}"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3BC12EAE-FC2E-45AD-BC52-6C902BA634C0}" type="presOf" srcId="{3C774A1C-BB1C-4347-A758-A94A436F7244}" destId="{9CA50A65-40FA-E945-A868-9E3FE840B07E}" srcOrd="0" destOrd="0" presId="urn:microsoft.com/office/officeart/2008/layout/LinedList"/>
    <dgm:cxn modelId="{CF486FBD-3D62-496D-97D2-85AA89C1F48A}" type="presParOf" srcId="{9CA50A65-40FA-E945-A868-9E3FE840B07E}" destId="{D5C7DCB4-3723-4443-ADD7-DBEB1005841A}" srcOrd="0" destOrd="0" presId="urn:microsoft.com/office/officeart/2008/layout/LinedList"/>
    <dgm:cxn modelId="{4A5896E3-F2D7-419E-AA7F-077188C80975}" type="presParOf" srcId="{9CA50A65-40FA-E945-A868-9E3FE840B07E}" destId="{9F8ADD56-4647-5947-BF4A-89820DB0503F}" srcOrd="1" destOrd="0" presId="urn:microsoft.com/office/officeart/2008/layout/LinedList"/>
    <dgm:cxn modelId="{DC7AA97C-F2E9-4DA6-827A-07CB45AA3E38}" type="presParOf" srcId="{9F8ADD56-4647-5947-BF4A-89820DB0503F}" destId="{CFE00427-EDF8-324F-9A5C-A181E81A4D48}" srcOrd="0" destOrd="0" presId="urn:microsoft.com/office/officeart/2008/layout/LinedList"/>
    <dgm:cxn modelId="{5FC203C4-1189-46C3-B9DD-95CD41682758}" type="presParOf" srcId="{9F8ADD56-4647-5947-BF4A-89820DB0503F}" destId="{71554259-89F3-DC41-AF38-A80F6823C6AB}" srcOrd="1" destOrd="0" presId="urn:microsoft.com/office/officeart/2008/layout/LinedList"/>
    <dgm:cxn modelId="{E3EC4AE3-1B2B-48AD-A7DA-571553896EE3}" type="presParOf" srcId="{71554259-89F3-DC41-AF38-A80F6823C6AB}" destId="{D0431CA8-5100-6745-A242-ED330061BD73}" srcOrd="0" destOrd="0" presId="urn:microsoft.com/office/officeart/2008/layout/LinedList"/>
    <dgm:cxn modelId="{39F3A96F-0AD0-4313-A27C-92EC5F8DF15B}" type="presParOf" srcId="{71554259-89F3-DC41-AF38-A80F6823C6AB}" destId="{FE55CC5A-C0EF-DF45-AF1E-C9A5EF0E713C}" srcOrd="1" destOrd="0" presId="urn:microsoft.com/office/officeart/2008/layout/LinedList"/>
    <dgm:cxn modelId="{F4C3DEC2-095F-4AF8-941A-1994374BAA54}" type="presParOf" srcId="{FE55CC5A-C0EF-DF45-AF1E-C9A5EF0E713C}" destId="{D79F8CF2-80EE-C747-9C26-26414E55692C}" srcOrd="0" destOrd="0" presId="urn:microsoft.com/office/officeart/2008/layout/LinedList"/>
    <dgm:cxn modelId="{AAB975D1-F92F-4464-9C20-D69ACC241BB0}" type="presParOf" srcId="{FE55CC5A-C0EF-DF45-AF1E-C9A5EF0E713C}" destId="{5D9EDF3F-7B20-8E47-A431-F9F24450F874}" srcOrd="1" destOrd="0" presId="urn:microsoft.com/office/officeart/2008/layout/LinedList"/>
    <dgm:cxn modelId="{3932BA2C-4EC2-4759-8D07-AA9F9637FF9E}" type="presParOf" srcId="{FE55CC5A-C0EF-DF45-AF1E-C9A5EF0E713C}" destId="{EB933D24-ABB6-0C44-A5A7-05F1CB99F1EB}" srcOrd="2" destOrd="0" presId="urn:microsoft.com/office/officeart/2008/layout/LinedList"/>
    <dgm:cxn modelId="{E2C8910F-4C57-434D-A0BF-C77DF1644200}" type="presParOf" srcId="{71554259-89F3-DC41-AF38-A80F6823C6AB}" destId="{EB798B99-5590-864A-A2C1-F553D99D3FAA}" srcOrd="2" destOrd="0" presId="urn:microsoft.com/office/officeart/2008/layout/LinedList"/>
    <dgm:cxn modelId="{EB789D81-DFBB-4D7D-8F74-CB93F67F7827}" type="presParOf" srcId="{71554259-89F3-DC41-AF38-A80F6823C6AB}" destId="{9C715A5E-13B0-3F4D-85BD-4FA3A97839C5}" srcOrd="3" destOrd="0" presId="urn:microsoft.com/office/officeart/2008/layout/LinedList"/>
    <dgm:cxn modelId="{DDA6B413-7404-4639-99C0-0CD15483138E}" type="presParOf" srcId="{71554259-89F3-DC41-AF38-A80F6823C6AB}" destId="{A4B3FD2E-63E5-E445-B87B-210177B3706B}" srcOrd="4" destOrd="0" presId="urn:microsoft.com/office/officeart/2008/layout/LinedList"/>
    <dgm:cxn modelId="{3529CED2-CD89-4BF7-A574-2CDFABE90411}" type="presParOf" srcId="{A4B3FD2E-63E5-E445-B87B-210177B3706B}" destId="{B4FE7B28-4407-5045-AAC1-7786FB86FE88}" srcOrd="0" destOrd="0" presId="urn:microsoft.com/office/officeart/2008/layout/LinedList"/>
    <dgm:cxn modelId="{0AE4C1F9-CE19-4FB5-8B5E-6697BBBC1715}" type="presParOf" srcId="{A4B3FD2E-63E5-E445-B87B-210177B3706B}" destId="{B9E57DF2-F223-F848-B6AB-FEB0F6FB4076}" srcOrd="1" destOrd="0" presId="urn:microsoft.com/office/officeart/2008/layout/LinedList"/>
    <dgm:cxn modelId="{358AC45F-E73F-44B3-98FF-B24B0037F44A}" type="presParOf" srcId="{A4B3FD2E-63E5-E445-B87B-210177B3706B}" destId="{84017E13-6661-1647-9DB1-F43BB49DC0FD}" srcOrd="2" destOrd="0" presId="urn:microsoft.com/office/officeart/2008/layout/LinedList"/>
    <dgm:cxn modelId="{DDE4F6A9-AB6E-433D-9828-2A65F4D9DB1C}" type="presParOf" srcId="{71554259-89F3-DC41-AF38-A80F6823C6AB}" destId="{1E88F2A9-FC8F-2A4F-ABF4-2C5837CA76E5}" srcOrd="5" destOrd="0" presId="urn:microsoft.com/office/officeart/2008/layout/LinedList"/>
    <dgm:cxn modelId="{F3EE07E5-C208-4F3D-AEB5-8152F4B460DF}"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r>
            <a:rPr lang="en-US" sz="2000" b="1" dirty="0">
              <a:latin typeface="Sylfaen" panose="010A0502050306030303" pitchFamily="18" charset="0"/>
            </a:rPr>
            <a:t>თქვენ ამოიღეთ აუდიოფაილი, რომელზეც ჩაწერილია მსახიობი ბავშვების მიერ გახმოვანებული პორნოგრაფიული სცენა. </a:t>
          </a: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არის თუ არა ეს ბუდაპეშტის კონვენციის მე-9 მუხლით გათვალისწინებული დანაშაული? </a:t>
          </a:r>
          <a:r>
            <a:rPr sz="1400" dirty="0">
              <a:latin typeface="Sylfaen" panose="010A0502050306030303" pitchFamily="18" charset="0"/>
            </a:rPr>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a:solidFill>
                <a:schemeClr val="tx1"/>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de-DE"/>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de-DE"/>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de-DE"/>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de-DE"/>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CBCFB9B4-DD69-402F-82FF-0786B9D4F086}"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707B7068-0282-4F93-A9A9-5805497B67B6}" type="presOf" srcId="{3C774A1C-BB1C-4347-A758-A94A436F7244}" destId="{9CA50A65-40FA-E945-A868-9E3FE840B07E}" srcOrd="0" destOrd="0" presId="urn:microsoft.com/office/officeart/2008/layout/LinedList"/>
    <dgm:cxn modelId="{B76EE35F-18B1-46C4-BEFD-597A72BAEFDF}" type="presOf" srcId="{8E61202A-36DD-0240-811A-270D9611A395}" destId="{CFE00427-EDF8-324F-9A5C-A181E81A4D48}" srcOrd="0" destOrd="0" presId="urn:microsoft.com/office/officeart/2008/layout/LinedList"/>
    <dgm:cxn modelId="{58734B83-973A-454D-A89D-EA9C7E11DC23}" type="presOf" srcId="{412DA8CB-B9E5-F44F-9FDD-EF35DF68306D}" destId="{B9E57DF2-F223-F848-B6AB-FEB0F6FB4076}" srcOrd="0" destOrd="0" presId="urn:microsoft.com/office/officeart/2008/layout/LinedList"/>
    <dgm:cxn modelId="{5FD58358-7709-42F9-BF4D-AB766CCB75C5}" type="presParOf" srcId="{9CA50A65-40FA-E945-A868-9E3FE840B07E}" destId="{D5C7DCB4-3723-4443-ADD7-DBEB1005841A}" srcOrd="0" destOrd="0" presId="urn:microsoft.com/office/officeart/2008/layout/LinedList"/>
    <dgm:cxn modelId="{714C5F2F-5B2E-48F3-954D-7A26CD139ECE}" type="presParOf" srcId="{9CA50A65-40FA-E945-A868-9E3FE840B07E}" destId="{9F8ADD56-4647-5947-BF4A-89820DB0503F}" srcOrd="1" destOrd="0" presId="urn:microsoft.com/office/officeart/2008/layout/LinedList"/>
    <dgm:cxn modelId="{8FEA6B0F-406B-4433-8756-2E15ADF0FB4D}" type="presParOf" srcId="{9F8ADD56-4647-5947-BF4A-89820DB0503F}" destId="{CFE00427-EDF8-324F-9A5C-A181E81A4D48}" srcOrd="0" destOrd="0" presId="urn:microsoft.com/office/officeart/2008/layout/LinedList"/>
    <dgm:cxn modelId="{82E52857-D0FF-4C31-8FE3-396F8DE5185F}" type="presParOf" srcId="{9F8ADD56-4647-5947-BF4A-89820DB0503F}" destId="{71554259-89F3-DC41-AF38-A80F6823C6AB}" srcOrd="1" destOrd="0" presId="urn:microsoft.com/office/officeart/2008/layout/LinedList"/>
    <dgm:cxn modelId="{4A72DC2E-952E-434D-B051-2F2156AE925B}" type="presParOf" srcId="{71554259-89F3-DC41-AF38-A80F6823C6AB}" destId="{D0431CA8-5100-6745-A242-ED330061BD73}" srcOrd="0" destOrd="0" presId="urn:microsoft.com/office/officeart/2008/layout/LinedList"/>
    <dgm:cxn modelId="{8DFADF16-81E4-4C35-9561-B42DCA79C441}" type="presParOf" srcId="{71554259-89F3-DC41-AF38-A80F6823C6AB}" destId="{FE55CC5A-C0EF-DF45-AF1E-C9A5EF0E713C}" srcOrd="1" destOrd="0" presId="urn:microsoft.com/office/officeart/2008/layout/LinedList"/>
    <dgm:cxn modelId="{7BD7461B-3118-4551-8064-03E6ED8202CB}" type="presParOf" srcId="{FE55CC5A-C0EF-DF45-AF1E-C9A5EF0E713C}" destId="{D79F8CF2-80EE-C747-9C26-26414E55692C}" srcOrd="0" destOrd="0" presId="urn:microsoft.com/office/officeart/2008/layout/LinedList"/>
    <dgm:cxn modelId="{E04DDD08-F82A-4BFB-9E66-D76BC3ED3EE2}" type="presParOf" srcId="{FE55CC5A-C0EF-DF45-AF1E-C9A5EF0E713C}" destId="{5D9EDF3F-7B20-8E47-A431-F9F24450F874}" srcOrd="1" destOrd="0" presId="urn:microsoft.com/office/officeart/2008/layout/LinedList"/>
    <dgm:cxn modelId="{698482DC-E916-4204-BCA3-7A678260A5D6}" type="presParOf" srcId="{FE55CC5A-C0EF-DF45-AF1E-C9A5EF0E713C}" destId="{EB933D24-ABB6-0C44-A5A7-05F1CB99F1EB}" srcOrd="2" destOrd="0" presId="urn:microsoft.com/office/officeart/2008/layout/LinedList"/>
    <dgm:cxn modelId="{A99E3EB1-0186-406E-8798-CF134BDE1174}" type="presParOf" srcId="{71554259-89F3-DC41-AF38-A80F6823C6AB}" destId="{EB798B99-5590-864A-A2C1-F553D99D3FAA}" srcOrd="2" destOrd="0" presId="urn:microsoft.com/office/officeart/2008/layout/LinedList"/>
    <dgm:cxn modelId="{F1B6D12B-38E7-48A2-8110-B49B5F94ACA0}" type="presParOf" srcId="{71554259-89F3-DC41-AF38-A80F6823C6AB}" destId="{9C715A5E-13B0-3F4D-85BD-4FA3A97839C5}" srcOrd="3" destOrd="0" presId="urn:microsoft.com/office/officeart/2008/layout/LinedList"/>
    <dgm:cxn modelId="{A3F59C18-4285-4610-91C0-CFFE0BB890C1}" type="presParOf" srcId="{71554259-89F3-DC41-AF38-A80F6823C6AB}" destId="{A4B3FD2E-63E5-E445-B87B-210177B3706B}" srcOrd="4" destOrd="0" presId="urn:microsoft.com/office/officeart/2008/layout/LinedList"/>
    <dgm:cxn modelId="{3B171840-45EB-4748-A251-75D04FE93D47}" type="presParOf" srcId="{A4B3FD2E-63E5-E445-B87B-210177B3706B}" destId="{B4FE7B28-4407-5045-AAC1-7786FB86FE88}" srcOrd="0" destOrd="0" presId="urn:microsoft.com/office/officeart/2008/layout/LinedList"/>
    <dgm:cxn modelId="{A7661FF7-43CC-4DB1-8FE7-9E1C60B8FB0D}" type="presParOf" srcId="{A4B3FD2E-63E5-E445-B87B-210177B3706B}" destId="{B9E57DF2-F223-F848-B6AB-FEB0F6FB4076}" srcOrd="1" destOrd="0" presId="urn:microsoft.com/office/officeart/2008/layout/LinedList"/>
    <dgm:cxn modelId="{9B310137-82DF-4642-87DB-C1FAFB6757AB}" type="presParOf" srcId="{A4B3FD2E-63E5-E445-B87B-210177B3706B}" destId="{84017E13-6661-1647-9DB1-F43BB49DC0FD}" srcOrd="2" destOrd="0" presId="urn:microsoft.com/office/officeart/2008/layout/LinedList"/>
    <dgm:cxn modelId="{12D36ACF-3FF5-4ED5-94BE-250495B73C99}" type="presParOf" srcId="{71554259-89F3-DC41-AF38-A80F6823C6AB}" destId="{1E88F2A9-FC8F-2A4F-ABF4-2C5837CA76E5}" srcOrd="5" destOrd="0" presId="urn:microsoft.com/office/officeart/2008/layout/LinedList"/>
    <dgm:cxn modelId="{8B6D42CB-4ECD-4D80-A48C-D3735F04B0C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ka-GE" sz="2000" b="1" dirty="0">
            <a:latin typeface="Sylfaen" panose="010A0502050306030303" pitchFamily="18" charset="0"/>
          </a:endParaRPr>
        </a:p>
        <a:p>
          <a:pPr algn="just"/>
          <a:r>
            <a:rPr lang="en-US" sz="2000" b="1" dirty="0">
              <a:latin typeface="Sylfaen" panose="010A0502050306030303" pitchFamily="18" charset="0"/>
            </a:rPr>
            <a:t>თქვენ ამოიღეთ აუდიოფაილი, რომელზეც ჩაწერილია მსახიობი ბავშვების მიერ გახმოვანებული პორნოგრაფიული სცენა. </a:t>
          </a:r>
        </a:p>
        <a:p>
          <a:pPr algn="just"/>
          <a:endParaRPr lang="ka-GE" sz="2000" b="1" dirty="0">
            <a:latin typeface="Sylfaen" panose="010A0502050306030303" pitchFamily="18" charset="0"/>
          </a:endParaRPr>
        </a:p>
        <a:p>
          <a:pPr algn="just"/>
          <a:r>
            <a:rPr lang="en-US" sz="2000" b="1" dirty="0">
              <a:latin typeface="Sylfaen" panose="010A0502050306030303" pitchFamily="18" charset="0"/>
            </a:rPr>
            <a:t>არის თუ არა ეს ბუდაპეშტის კონვენციის მე-9 მუხლით გათვალისწინებული დანაშაული? </a:t>
          </a:r>
          <a:r>
            <a:rPr sz="1400" dirty="0">
              <a:latin typeface="Sylfaen" panose="010A0502050306030303" pitchFamily="18" charset="0"/>
            </a:rPr>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a:latin typeface="Sylfaen" panose="010A0502050306030303" pitchFamily="18" charset="0"/>
            </a:rPr>
            <a:t>a) დიახ</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1" dirty="0">
              <a:solidFill>
                <a:srgbClr val="FF0000"/>
              </a:solidFill>
              <a:latin typeface="Sylfaen" panose="010A0502050306030303" pitchFamily="18" charset="0"/>
            </a:rPr>
            <a:t>b) არა</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de-DE"/>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de-DE"/>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de-DE"/>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de-DE"/>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C4C59CEA-90A9-4E85-A42A-75D695A1F87C}"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FE51F8A7-FB2B-44B2-AC1E-2A74A0139E15}"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CA15EB1-CACB-4466-80D4-71756D8CC054}" type="presOf" srcId="{7029F5E8-D056-AE49-BD66-3C193010DDE8}" destId="{5D9EDF3F-7B20-8E47-A431-F9F24450F874}" srcOrd="0" destOrd="0" presId="urn:microsoft.com/office/officeart/2008/layout/LinedList"/>
    <dgm:cxn modelId="{E765403F-BB87-4C93-A2AE-2F05A293A7F2}" type="presOf" srcId="{3C774A1C-BB1C-4347-A758-A94A436F7244}" destId="{9CA50A65-40FA-E945-A868-9E3FE840B07E}" srcOrd="0" destOrd="0" presId="urn:microsoft.com/office/officeart/2008/layout/LinedList"/>
    <dgm:cxn modelId="{9AF08A68-41EF-434E-9E3D-76BCD3D93897}" type="presParOf" srcId="{9CA50A65-40FA-E945-A868-9E3FE840B07E}" destId="{D5C7DCB4-3723-4443-ADD7-DBEB1005841A}" srcOrd="0" destOrd="0" presId="urn:microsoft.com/office/officeart/2008/layout/LinedList"/>
    <dgm:cxn modelId="{986B8336-3B6F-4348-8675-25D6969F1267}" type="presParOf" srcId="{9CA50A65-40FA-E945-A868-9E3FE840B07E}" destId="{9F8ADD56-4647-5947-BF4A-89820DB0503F}" srcOrd="1" destOrd="0" presId="urn:microsoft.com/office/officeart/2008/layout/LinedList"/>
    <dgm:cxn modelId="{62103EF5-2169-49D8-AD65-43160F67F9D3}" type="presParOf" srcId="{9F8ADD56-4647-5947-BF4A-89820DB0503F}" destId="{CFE00427-EDF8-324F-9A5C-A181E81A4D48}" srcOrd="0" destOrd="0" presId="urn:microsoft.com/office/officeart/2008/layout/LinedList"/>
    <dgm:cxn modelId="{3694647C-A5A8-4B4B-AA1F-33FC6C460F0D}" type="presParOf" srcId="{9F8ADD56-4647-5947-BF4A-89820DB0503F}" destId="{71554259-89F3-DC41-AF38-A80F6823C6AB}" srcOrd="1" destOrd="0" presId="urn:microsoft.com/office/officeart/2008/layout/LinedList"/>
    <dgm:cxn modelId="{F175F5BE-5B7B-4992-A688-840B35AF2567}" type="presParOf" srcId="{71554259-89F3-DC41-AF38-A80F6823C6AB}" destId="{D0431CA8-5100-6745-A242-ED330061BD73}" srcOrd="0" destOrd="0" presId="urn:microsoft.com/office/officeart/2008/layout/LinedList"/>
    <dgm:cxn modelId="{03AB4484-2F3C-4D19-8C95-9F8333A52752}" type="presParOf" srcId="{71554259-89F3-DC41-AF38-A80F6823C6AB}" destId="{FE55CC5A-C0EF-DF45-AF1E-C9A5EF0E713C}" srcOrd="1" destOrd="0" presId="urn:microsoft.com/office/officeart/2008/layout/LinedList"/>
    <dgm:cxn modelId="{83A3BDB0-4D5B-4C94-83F9-45B4C46648AF}" type="presParOf" srcId="{FE55CC5A-C0EF-DF45-AF1E-C9A5EF0E713C}" destId="{D79F8CF2-80EE-C747-9C26-26414E55692C}" srcOrd="0" destOrd="0" presId="urn:microsoft.com/office/officeart/2008/layout/LinedList"/>
    <dgm:cxn modelId="{3A226E67-6247-42E8-B0AC-D525BD97EBD8}" type="presParOf" srcId="{FE55CC5A-C0EF-DF45-AF1E-C9A5EF0E713C}" destId="{5D9EDF3F-7B20-8E47-A431-F9F24450F874}" srcOrd="1" destOrd="0" presId="urn:microsoft.com/office/officeart/2008/layout/LinedList"/>
    <dgm:cxn modelId="{E9D3CF01-3FD0-470F-8692-15E73FA97752}" type="presParOf" srcId="{FE55CC5A-C0EF-DF45-AF1E-C9A5EF0E713C}" destId="{EB933D24-ABB6-0C44-A5A7-05F1CB99F1EB}" srcOrd="2" destOrd="0" presId="urn:microsoft.com/office/officeart/2008/layout/LinedList"/>
    <dgm:cxn modelId="{E903FD95-3DA1-4FBA-A490-B79DAA02A268}" type="presParOf" srcId="{71554259-89F3-DC41-AF38-A80F6823C6AB}" destId="{EB798B99-5590-864A-A2C1-F553D99D3FAA}" srcOrd="2" destOrd="0" presId="urn:microsoft.com/office/officeart/2008/layout/LinedList"/>
    <dgm:cxn modelId="{A15A9F5E-DB26-4E69-9C72-62999662A183}" type="presParOf" srcId="{71554259-89F3-DC41-AF38-A80F6823C6AB}" destId="{9C715A5E-13B0-3F4D-85BD-4FA3A97839C5}" srcOrd="3" destOrd="0" presId="urn:microsoft.com/office/officeart/2008/layout/LinedList"/>
    <dgm:cxn modelId="{60E83C42-5CD7-458A-A718-F6D4E0265351}" type="presParOf" srcId="{71554259-89F3-DC41-AF38-A80F6823C6AB}" destId="{A4B3FD2E-63E5-E445-B87B-210177B3706B}" srcOrd="4" destOrd="0" presId="urn:microsoft.com/office/officeart/2008/layout/LinedList"/>
    <dgm:cxn modelId="{E09FF3A3-F8E9-4C44-8122-0023CA39FE6F}" type="presParOf" srcId="{A4B3FD2E-63E5-E445-B87B-210177B3706B}" destId="{B4FE7B28-4407-5045-AAC1-7786FB86FE88}" srcOrd="0" destOrd="0" presId="urn:microsoft.com/office/officeart/2008/layout/LinedList"/>
    <dgm:cxn modelId="{0CE7133F-C2E4-47C0-9D92-FFCE72D4C74D}" type="presParOf" srcId="{A4B3FD2E-63E5-E445-B87B-210177B3706B}" destId="{B9E57DF2-F223-F848-B6AB-FEB0F6FB4076}" srcOrd="1" destOrd="0" presId="urn:microsoft.com/office/officeart/2008/layout/LinedList"/>
    <dgm:cxn modelId="{336545F1-DA5D-4EFB-BA08-78AD5AE5CBCD}" type="presParOf" srcId="{A4B3FD2E-63E5-E445-B87B-210177B3706B}" destId="{84017E13-6661-1647-9DB1-F43BB49DC0FD}" srcOrd="2" destOrd="0" presId="urn:microsoft.com/office/officeart/2008/layout/LinedList"/>
    <dgm:cxn modelId="{66FEBAA3-DBCA-43B9-AA09-0B91ABCF53D2}" type="presParOf" srcId="{71554259-89F3-DC41-AF38-A80F6823C6AB}" destId="{1E88F2A9-FC8F-2A4F-ABF4-2C5837CA76E5}" srcOrd="5" destOrd="0" presId="urn:microsoft.com/office/officeart/2008/layout/LinedList"/>
    <dgm:cxn modelId="{5959857E-C8CC-406A-8085-451BA035DCF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b="1" kern="1200" dirty="0">
              <a:latin typeface="Sylfaen" panose="010A0502050306030303" pitchFamily="18" charset="0"/>
            </a:rPr>
            <a:t>კომპანიას თავის ვებსაიტზე შეჰყავს მონაცემები, რომლებიც განსაზღვრავს მისი პროდუქტის უპირატესობებს კონკურენტის პროდუქტთან შედარებით. ამას კომპანიისთვის ეკონომიკური სარგებელი მოაქვს, ხოლო კონკურენტისთვის – </a:t>
          </a:r>
          <a:r>
            <a:rPr lang="ka-GE" sz="2000" b="1" kern="1200" dirty="0" smtClean="0">
              <a:latin typeface="Sylfaen" panose="010A0502050306030303" pitchFamily="18" charset="0"/>
            </a:rPr>
            <a:t>ქონების </a:t>
          </a:r>
          <a:r>
            <a:rPr lang="en-US" sz="2000" b="1" kern="1200" dirty="0" err="1" smtClean="0">
              <a:latin typeface="Sylfaen" panose="010A0502050306030303" pitchFamily="18" charset="0"/>
            </a:rPr>
            <a:t>დაკარგვა</a:t>
          </a:r>
          <a:r>
            <a:rPr lang="en-US" sz="2000" b="1" kern="1200" dirty="0">
              <a:latin typeface="Sylfaen" panose="010A0502050306030303" pitchFamily="18" charset="0"/>
            </a:rPr>
            <a:t>.  </a:t>
          </a: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არის თუ არა ეს ბუდაპეშტის კონვენციის მე-8 მუხლით გათვალისწინებული დანაშაული?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latin typeface="Sylfaen" panose="010A0502050306030303" pitchFamily="18" charset="0"/>
            </a:rPr>
            <a:t>b</a:t>
          </a:r>
          <a:r>
            <a:rPr lang="en-US" sz="5000" b="0" kern="1200" dirty="0">
              <a:solidFill>
                <a:schemeClr val="tx1"/>
              </a:solidFill>
              <a:latin typeface="Sylfaen" panose="010A0502050306030303" pitchFamily="18" charset="0"/>
            </a:rPr>
            <a:t>)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b="1" kern="1200" dirty="0">
              <a:latin typeface="Sylfaen" panose="010A0502050306030303" pitchFamily="18" charset="0"/>
            </a:rPr>
            <a:t>კომპანიას თავის ვებსაიტზე შეჰყავს მონაცემები, რომლებიც განსაზღვრავს მისი პროდუქტის უპირატესობებს კონკურენტის პროდუქტთან შედარებით. ამას კომპანიისთვის ეკონომიკური სარგებელი მოაქვს, ხოლო კონკურენტისთვის – საკუთრების დაკარგვა.  </a:t>
          </a: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არის თუ არა ეს ბუდაპეშტის კონვენციის მე-8 მუხლით გათვალისწინებული დანაშაული?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1" kern="1200" dirty="0">
              <a:solidFill>
                <a:srgbClr val="FF0000"/>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თქვენ ამოიღეთ აუდიოფაილი, რომელზეც ჩაწერილია მსახიობი ბავშვების მიერ გახმოვანებული პორნოგრაფიული სცენა. </a:t>
          </a: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არის თუ არა ეს ბუდაპეშტის კონვენციის მე-9 მუხლით გათვალისწინებული დანაშაული? </a:t>
          </a:r>
          <a:r>
            <a:rPr sz="1400" kern="1200" dirty="0">
              <a:latin typeface="Sylfaen" panose="010A0502050306030303" pitchFamily="18" charset="0"/>
            </a:rPr>
            <a:t>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a:solidFill>
                <a:schemeClr val="tx1"/>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თქვენ ამოიღეთ აუდიოფაილი, რომელზეც ჩაწერილია მსახიობი ბავშვების მიერ გახმოვანებული პორნოგრაფიული სცენა. </a:t>
          </a:r>
        </a:p>
        <a:p>
          <a:pPr lvl="0" algn="just" defTabSz="889000">
            <a:lnSpc>
              <a:spcPct val="90000"/>
            </a:lnSpc>
            <a:spcBef>
              <a:spcPct val="0"/>
            </a:spcBef>
            <a:spcAft>
              <a:spcPct val="35000"/>
            </a:spcAft>
          </a:pPr>
          <a:endParaRPr lang="ka-GE" sz="2000" b="1" kern="1200" dirty="0">
            <a:latin typeface="Sylfaen" panose="010A0502050306030303" pitchFamily="18" charset="0"/>
          </a:endParaRPr>
        </a:p>
        <a:p>
          <a:pPr lvl="0" algn="just" defTabSz="889000">
            <a:lnSpc>
              <a:spcPct val="90000"/>
            </a:lnSpc>
            <a:spcBef>
              <a:spcPct val="0"/>
            </a:spcBef>
            <a:spcAft>
              <a:spcPct val="35000"/>
            </a:spcAft>
          </a:pPr>
          <a:r>
            <a:rPr lang="en-US" sz="2000" b="1" kern="1200" dirty="0">
              <a:latin typeface="Sylfaen" panose="010A0502050306030303" pitchFamily="18" charset="0"/>
            </a:rPr>
            <a:t>არის თუ არა ეს ბუდაპეშტის კონვენციის მე-9 მუხლით გათვალისწინებული დანაშაული? </a:t>
          </a:r>
          <a:r>
            <a:rPr sz="1400" kern="1200" dirty="0">
              <a:latin typeface="Sylfaen" panose="010A0502050306030303" pitchFamily="18" charset="0"/>
            </a:rPr>
            <a:t> </a:t>
          </a:r>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a:latin typeface="Sylfaen" panose="010A0502050306030303" pitchFamily="18" charset="0"/>
            </a:rPr>
            <a:t>a) დიახ</a:t>
          </a: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1" kern="1200" dirty="0">
              <a:solidFill>
                <a:srgbClr val="FF0000"/>
              </a:solidFill>
              <a:latin typeface="Sylfaen" panose="010A0502050306030303" pitchFamily="18" charset="0"/>
            </a:rPr>
            <a:t>b) არა</a:t>
          </a: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21/03/2021</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ka-GE"/>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mtClean="0"/>
              <a:t>ამ სესიის ხანგრძლივობა 90 წუთია.</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ka-GE"/>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მე-7 მუხლის ტექსტი ერთი გამოყოფილი ელემენტით („შეყვანა, შეცვლა, წაშლა ან ჩახშობა“).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აქ ჩამოთვლილია 4 საშუალება, რომლის მეშვეობითაც ჭეშმარიტი დოკუმენტის ფალსიფიკაციას ჰქონდეს ადგილი მე-7 მუხლის შესაბამისად. ესენია:</a:t>
            </a:r>
          </a:p>
          <a:p>
            <a:pPr marL="228600" indent="-228600" eaLnBrk="1" hangingPunct="1">
              <a:buFontTx/>
              <a:buAutoNum type="arabicPeriod"/>
              <a:defRPr/>
            </a:pPr>
            <a:r>
              <a:rPr lang="ka-GE" dirty="0" smtClean="0"/>
              <a:t>სწორი ან არასწორი მონაცემების შეყვანა (მონაცემთა შექმნის ან შეყვანის დროს)</a:t>
            </a:r>
          </a:p>
          <a:p>
            <a:pPr marL="228600" indent="-228600" eaLnBrk="1" hangingPunct="1">
              <a:buFontTx/>
              <a:buAutoNum type="arabicPeriod"/>
              <a:defRPr/>
            </a:pPr>
            <a:r>
              <a:rPr lang="ka-GE" dirty="0" smtClean="0"/>
              <a:t>მომდევნო ცვლილებები (მათ შორის, მოდიფიკაცია, ცვლილება, ნაწილობრივი ცვლილება)</a:t>
            </a:r>
          </a:p>
          <a:p>
            <a:pPr marL="228600" indent="-228600" eaLnBrk="1" hangingPunct="1">
              <a:buFontTx/>
              <a:buAutoNum type="arabicPeriod"/>
              <a:defRPr/>
            </a:pPr>
            <a:r>
              <a:rPr lang="ka-GE" dirty="0" smtClean="0"/>
              <a:t>წაშლა (მონაცემთა წაშლა მონაცემთა მატარებლიდან)</a:t>
            </a:r>
          </a:p>
          <a:p>
            <a:pPr marL="228600" indent="-228600" eaLnBrk="1" hangingPunct="1">
              <a:buFontTx/>
              <a:buAutoNum type="arabicPeriod"/>
              <a:defRPr/>
            </a:pPr>
            <a:r>
              <a:rPr lang="ka-GE" dirty="0" smtClean="0"/>
              <a:t>ჩახშობა (შეკავება, მონაცემთა დაფარვა)</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ka-GE"/>
          </a:p>
        </p:txBody>
      </p:sp>
    </p:spTree>
    <p:extLst>
      <p:ext uri="{BB962C8B-B14F-4D97-AF65-F5344CB8AC3E}">
        <p14:creationId xmlns:p14="http://schemas.microsoft.com/office/powerpoint/2010/main" val="97439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მე-7</a:t>
            </a:r>
            <a:r>
              <a:rPr lang="ka-GE" baseline="0" dirty="0" smtClean="0"/>
              <a:t> </a:t>
            </a:r>
            <a:r>
              <a:rPr lang="ka-GE" dirty="0" smtClean="0"/>
              <a:t>მუხლის ტექსტი </a:t>
            </a:r>
            <a:r>
              <a:rPr lang="ka-GE" dirty="0" smtClean="0"/>
              <a:t>ერთი გამოყოფილი ელემენტით („არაავთენტური მონაცემები“).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როგორც </a:t>
            </a:r>
            <a:r>
              <a:rPr lang="ka-GE" dirty="0" smtClean="0"/>
              <a:t>ბუდაპეშტის კონვენციის განმარტებით ანგარიშშია </a:t>
            </a:r>
            <a:r>
              <a:rPr lang="ka-GE" dirty="0" smtClean="0"/>
              <a:t>აღნიშნული, „თაღლითობის </a:t>
            </a:r>
            <a:r>
              <a:rPr lang="ka-GE" dirty="0" smtClean="0"/>
              <a:t>ეროვნული ცნებები ძალიან განსხვავდება. ერთი ცნება ეფუძნება დოკუმენტის ავტორის ნამდვილობას, ხოლო სხვა ცნებები ეფუძნება დოკუმენტში არსებულ მტკიცებათა სიმართლეს. თუმცა, შეთანხმდა, რომ </a:t>
            </a:r>
            <a:r>
              <a:rPr lang="ka-GE" dirty="0" smtClean="0"/>
              <a:t>ავთენტურობასთან </a:t>
            </a:r>
            <a:r>
              <a:rPr lang="ka-GE" dirty="0" smtClean="0"/>
              <a:t>დაკავშირებული მოტყუება ეხება, სულ მცირე, მონაცემთა გამცემს, მონაცემების შინაარსის </a:t>
            </a:r>
            <a:r>
              <a:rPr lang="ka-GE" dirty="0" smtClean="0"/>
              <a:t>სისწორის/უტყუარობის </a:t>
            </a:r>
            <a:r>
              <a:rPr lang="ka-GE" dirty="0" smtClean="0"/>
              <a:t>მიუხედავად. მხარეები შეიძლება უფრო წინ წავიდნენ და ტერმინში </a:t>
            </a:r>
            <a:r>
              <a:rPr lang="ka-GE" dirty="0" smtClean="0"/>
              <a:t>„ავთენტური“ მოიცვან </a:t>
            </a:r>
            <a:r>
              <a:rPr lang="ka-GE" dirty="0" smtClean="0"/>
              <a:t>„მონაცემთა </a:t>
            </a:r>
            <a:r>
              <a:rPr lang="ka-GE" dirty="0" smtClean="0"/>
              <a:t>ნამდვილობა“.“</a:t>
            </a:r>
            <a:endParaRPr lang="ka-GE"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ka-GE"/>
          </a:p>
        </p:txBody>
      </p:sp>
    </p:spTree>
    <p:extLst>
      <p:ext uri="{BB962C8B-B14F-4D97-AF65-F5344CB8AC3E}">
        <p14:creationId xmlns:p14="http://schemas.microsoft.com/office/powerpoint/2010/main" val="135967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a:t>
            </a:r>
            <a:r>
              <a:rPr lang="ka-GE" dirty="0" smtClean="0"/>
              <a:t>კონვენციის მე-7</a:t>
            </a:r>
            <a:r>
              <a:rPr lang="ka-GE" baseline="0" dirty="0" smtClean="0"/>
              <a:t> </a:t>
            </a:r>
            <a:r>
              <a:rPr lang="ka-GE" dirty="0" smtClean="0"/>
              <a:t>მუხლის ტექსტი </a:t>
            </a:r>
            <a:r>
              <a:rPr lang="ka-GE" dirty="0" smtClean="0"/>
              <a:t>ერთი გამოყოფილი ელემენტით </a:t>
            </a:r>
            <a:r>
              <a:rPr lang="ka-GE" dirty="0" smtClean="0"/>
              <a:t>(„იმ განზრახვით</a:t>
            </a:r>
            <a:r>
              <a:rPr lang="ka-GE" dirty="0" smtClean="0"/>
              <a:t>, </a:t>
            </a:r>
            <a:r>
              <a:rPr lang="ka-GE" b="0" dirty="0" smtClean="0"/>
              <a:t>რომ ეს მონაცემები </a:t>
            </a:r>
            <a:r>
              <a:rPr lang="ka-GE" sz="1200" b="0" dirty="0" smtClean="0">
                <a:solidFill>
                  <a:srgbClr val="FF0000"/>
                </a:solidFill>
              </a:rPr>
              <a:t>გასაღდეს როგორც ავთენტური ან კანონიერი მიზნებისთვის გამოყენებული იქნეს როგორც ავთენტური</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მოთხოვნასთან ერთად, რომ კომპიუტერთან დაკავშირებული გაყალბება ჩადენილი იყოს განზრახვით, მე-7 მუხლი ასევე მოითხოვს, რომ </a:t>
            </a:r>
            <a:r>
              <a:rPr lang="ka-GE" dirty="0" smtClean="0"/>
              <a:t>ქმედება ჩადენილი</a:t>
            </a:r>
            <a:r>
              <a:rPr lang="ka-GE" baseline="0" dirty="0" smtClean="0"/>
              <a:t> იყოს</a:t>
            </a:r>
            <a:r>
              <a:rPr lang="ka-GE" dirty="0" smtClean="0"/>
              <a:t> </a:t>
            </a:r>
            <a:r>
              <a:rPr lang="ka-GE" dirty="0" smtClean="0"/>
              <a:t>იმ განზრახვით, რომ გაყალბებული დოკუმენტი მიჩნეული ან გამოყენებული იქნეს </a:t>
            </a:r>
            <a:r>
              <a:rPr lang="ka-GE" dirty="0" smtClean="0"/>
              <a:t>კანონიერი </a:t>
            </a:r>
            <a:r>
              <a:rPr lang="ka-GE" dirty="0" smtClean="0"/>
              <a:t>მიზნებისთვის (ანუ კანონიერი გარიგებები და </a:t>
            </a:r>
            <a:r>
              <a:rPr lang="ka-GE" sz="1200" dirty="0" smtClean="0"/>
              <a:t>იურიდიული მნიშვნელობის მქონე </a:t>
            </a:r>
            <a:r>
              <a:rPr lang="ka-GE" dirty="0" smtClean="0"/>
              <a:t>დოკუმენტები). </a:t>
            </a:r>
            <a:r>
              <a:rPr lang="ka-GE" dirty="0" smtClean="0"/>
              <a:t>გარდა ამისა, მხარეებმა შეიძლება მოითხოვონ, რომ ქმედება ჩადენილი იყოს სხვა პირის </a:t>
            </a:r>
            <a:r>
              <a:rPr lang="ka-GE" dirty="0" smtClean="0"/>
              <a:t>მოტყუების </a:t>
            </a:r>
            <a:r>
              <a:rPr lang="ka-GE" dirty="0" smtClean="0"/>
              <a:t>განზრახვით.</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ka-GE"/>
          </a:p>
        </p:txBody>
      </p:sp>
    </p:spTree>
    <p:extLst>
      <p:ext uri="{BB962C8B-B14F-4D97-AF65-F5344CB8AC3E}">
        <p14:creationId xmlns:p14="http://schemas.microsoft.com/office/powerpoint/2010/main" val="270147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a:t>
            </a:r>
            <a:r>
              <a:rPr lang="ka-GE" dirty="0" smtClean="0"/>
              <a:t>მარცხენა </a:t>
            </a:r>
            <a:r>
              <a:rPr lang="ka-GE" dirty="0" smtClean="0"/>
              <a:t>მხარეს ნაჩვენებია ბუდაპეშტის კონვენციის </a:t>
            </a:r>
            <a:r>
              <a:rPr lang="ka-GE" dirty="0" smtClean="0"/>
              <a:t>მე-7</a:t>
            </a:r>
            <a:r>
              <a:rPr lang="ka-GE" baseline="0" dirty="0" smtClean="0"/>
              <a:t> </a:t>
            </a:r>
            <a:r>
              <a:rPr lang="ka-GE" dirty="0" smtClean="0"/>
              <a:t>მუხლის </a:t>
            </a:r>
            <a:r>
              <a:rPr lang="ka-GE" dirty="0" smtClean="0"/>
              <a:t>ტექსტი, ერთი გამოყოფილი ელემენტით („მიუხედავად იმისა, ... უშუალოდ წაკითხვადი და </a:t>
            </a:r>
            <a:r>
              <a:rPr lang="ka-GE" dirty="0" smtClean="0"/>
              <a:t>გარჩევადი“).</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sz="1200" dirty="0">
                <a:latin typeface="+mj-lt"/>
              </a:rPr>
              <a:t>არაავთენტური მონაცემები აუცილებელი არაა, რომ ადამიანისთვის უშუალოდ წაკითხვადი ან გასაგები იყოს. ეს არის კომპიუტერთან დაკავშირებული გაყალბების უნიკალური ასპექტი, რომელიც ტრადიციული გაყალბებისგან განსხვავებით, ადამიანისთვის გაყალბებული მონაცემების აუცილებლად უშუალო წაკითხვადობას არ საჭიროებს. </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ka-GE"/>
          </a:p>
        </p:txBody>
      </p:sp>
    </p:spTree>
    <p:extLst>
      <p:ext uri="{BB962C8B-B14F-4D97-AF65-F5344CB8AC3E}">
        <p14:creationId xmlns:p14="http://schemas.microsoft.com/office/powerpoint/2010/main" val="422808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მე-7</a:t>
            </a:r>
            <a:r>
              <a:rPr lang="ka-GE" baseline="0" dirty="0" smtClean="0"/>
              <a:t> </a:t>
            </a:r>
            <a:r>
              <a:rPr lang="ka-GE" dirty="0" smtClean="0"/>
              <a:t>მუხლის </a:t>
            </a:r>
            <a:r>
              <a:rPr lang="ka-GE" dirty="0" smtClean="0"/>
              <a:t>ტექსტი, ერთი გამოყოფილი ელემენტით </a:t>
            </a:r>
            <a:r>
              <a:rPr lang="ka-GE" dirty="0" smtClean="0"/>
              <a:t>(„მოტყუების განზრახვა</a:t>
            </a:r>
            <a:r>
              <a:rPr lang="ka-GE" dirty="0" smtClean="0"/>
              <a:t>... მსგავსი არაკეთილსინდისიერი განზრახვა“).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მხარეებს შეუძლიათ მე-7 მუხლის მოქმედების სფერო </a:t>
            </a:r>
            <a:r>
              <a:rPr lang="ka-GE" dirty="0" smtClean="0"/>
              <a:t>შეავიწროონ</a:t>
            </a:r>
            <a:r>
              <a:rPr lang="ka-GE" dirty="0" smtClean="0"/>
              <a:t>, რომელიც ითვალისწინებს კომპიუტერთან დაკავშირებული გაყალბების ზოგად კრიმინალიზაციას, კონკრეტული საკვალიფიკაციო ელემენტებით. კერძოდ, </a:t>
            </a:r>
            <a:r>
              <a:rPr lang="ka-GE" dirty="0" smtClean="0"/>
              <a:t>მხარეებს შეუძლიათ </a:t>
            </a:r>
            <a:r>
              <a:rPr lang="ka-GE" dirty="0" smtClean="0"/>
              <a:t>მოითხოვონ, რომ კომპიუტერთან დაკავშირებული გაყალბება ჩადენილი იყოს </a:t>
            </a:r>
            <a:r>
              <a:rPr lang="ka-GE" dirty="0" smtClean="0"/>
              <a:t>მოტყუების</a:t>
            </a:r>
            <a:r>
              <a:rPr lang="ka-GE" baseline="0" dirty="0" smtClean="0"/>
              <a:t> </a:t>
            </a:r>
            <a:r>
              <a:rPr lang="ka-GE" dirty="0" smtClean="0"/>
              <a:t>განზრახვით </a:t>
            </a:r>
            <a:r>
              <a:rPr lang="ka-GE" dirty="0" smtClean="0"/>
              <a:t>ან მსგავსი არაკეთილსინდისიერი განზრახვით.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ka-GE"/>
          </a:p>
        </p:txBody>
      </p:sp>
    </p:spTree>
    <p:extLst>
      <p:ext uri="{BB962C8B-B14F-4D97-AF65-F5344CB8AC3E}">
        <p14:creationId xmlns:p14="http://schemas.microsoft.com/office/powerpoint/2010/main" val="12798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სლაიდების პირველი ნაკრები შეისწავლის კომპიუტერთან დაკავშირებული თაღლითობის დანაშაულს, </a:t>
            </a:r>
            <a:r>
              <a:rPr lang="ka-GE" dirty="0" smtClean="0"/>
              <a:t>რომელიც გათვალისწინებულია </a:t>
            </a:r>
            <a:r>
              <a:rPr lang="ka-GE" dirty="0" smtClean="0"/>
              <a:t>ბუდაპეშტის კონვენციის მე-8 მუხლით.</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15</a:t>
            </a:fld>
            <a:endParaRPr lang="ka-GE"/>
          </a:p>
        </p:txBody>
      </p:sp>
    </p:spTree>
    <p:extLst>
      <p:ext uri="{BB962C8B-B14F-4D97-AF65-F5344CB8AC3E}">
        <p14:creationId xmlns:p14="http://schemas.microsoft.com/office/powerpoint/2010/main" val="179469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ka-GE" dirty="0" smtClean="0"/>
              <a:t>კომპიუტერთან დაკავშირებული თაღლითობა ბუდაპეშტის კონვენციის მე-8 მუხლის შესაბამისად, ახდენს სხვა პირის საკუთრების დაკარგვის გამოწვევის კრიმინალიზაციას, როცა ხორციელდება განზრახ და უფლების გარეშე, კომპიუტერული მონაცემების ნებისმიერი </a:t>
            </a:r>
            <a:r>
              <a:rPr lang="ka-GE" dirty="0" smtClean="0"/>
              <a:t>სახით შეყვანით</a:t>
            </a:r>
            <a:r>
              <a:rPr lang="ka-GE" dirty="0" smtClean="0"/>
              <a:t>, ცვლილებით, წაშლით ან </a:t>
            </a:r>
            <a:r>
              <a:rPr lang="ka-GE" dirty="0" smtClean="0"/>
              <a:t>ჩახშობით, </a:t>
            </a:r>
            <a:r>
              <a:rPr lang="ka-GE" dirty="0" smtClean="0"/>
              <a:t>ან </a:t>
            </a:r>
            <a:r>
              <a:rPr lang="ka-GE" dirty="0" smtClean="0"/>
              <a:t>კომპიუტერული </a:t>
            </a:r>
            <a:r>
              <a:rPr lang="ka-GE" dirty="0" smtClean="0"/>
              <a:t>სისტემის ფუნქციონირებაში ნებისმიერი </a:t>
            </a:r>
            <a:r>
              <a:rPr lang="ka-GE" dirty="0" smtClean="0"/>
              <a:t>ჩარევით თაღლითური </a:t>
            </a:r>
            <a:r>
              <a:rPr lang="ka-GE" dirty="0" smtClean="0"/>
              <a:t>ან არაკეთილსინდისიერი განზრახვით, საკუთარი ან სხვა </a:t>
            </a:r>
            <a:r>
              <a:rPr lang="ka-GE" dirty="0" smtClean="0"/>
              <a:t>პირის </a:t>
            </a:r>
            <a:r>
              <a:rPr lang="ka-GE" dirty="0" smtClean="0"/>
              <a:t>ეკონომიკური სარგებლის </a:t>
            </a:r>
            <a:r>
              <a:rPr lang="ka-GE" dirty="0" smtClean="0"/>
              <a:t>უფლების გარეშე მიღების </a:t>
            </a:r>
            <a:r>
              <a:rPr lang="ka-GE" dirty="0" smtClean="0"/>
              <a:t>მიზნით.</a:t>
            </a:r>
          </a:p>
          <a:p>
            <a:pPr eaLnBrk="1" hangingPunct="1"/>
            <a:endParaRPr lang="ka-GE" altLang="sr-Latn-RS" dirty="0"/>
          </a:p>
          <a:p>
            <a:pPr eaLnBrk="1" hangingPunct="1"/>
            <a:r>
              <a:rPr lang="ka-GE" dirty="0" smtClean="0"/>
              <a:t>ეს მნიშვნელოვანი დანაშაულია, კერძოდ, იმიტომ, რომ კომპიუტერულ სისტემაში წარმოდგენილი ან ადმინისტრირებული აქტივები, როგორიცაა ელექტრონული ფულადი სახსრები, სადეპოზიტო თანხები და ა.შ., ხდება მანიპულაციების სამიზნე, საკუთრების ტრადიციული ფორმის მსგავსად. იმ უნიკალური ხასიათის გამო, თუ როგორ შეიძლება ჩადენილი იქნეს თაღლითობა კომპიუტერული სისტემების მიერ ადმინისტრირებულ აქტივებთან მიმართებით (ანუ შეყვანის მანიპულაციებით ან პროგრამული მანიპულაციებით), ბუდაპეშტის კონვენცია მოითხოვს მხარეებისგან სამართლებრივი ზომების გატარებას მისი კრიმინალიზაციისთვის.</a:t>
            </a:r>
            <a:endParaRPr lang="ka-GE" altLang="sr-Latn-RS" dirty="0"/>
          </a:p>
        </p:txBody>
      </p:sp>
    </p:spTree>
    <p:extLst>
      <p:ext uri="{BB962C8B-B14F-4D97-AF65-F5344CB8AC3E}">
        <p14:creationId xmlns:p14="http://schemas.microsoft.com/office/powerpoint/2010/main" val="270169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dirty="0" smtClean="0"/>
              <a:t>სლაიდზე </a:t>
            </a:r>
            <a:r>
              <a:rPr lang="ka-GE" dirty="0" smtClean="0"/>
              <a:t>ნაჩვენებია ვებსაიტის სტატიის სქრინშოტი, რომელიც აღწერს, თუ როგორ </a:t>
            </a:r>
            <a:r>
              <a:rPr lang="ka-GE" dirty="0" smtClean="0"/>
              <a:t>დაედო</a:t>
            </a:r>
            <a:r>
              <a:rPr lang="ka-GE" baseline="0" dirty="0" smtClean="0"/>
              <a:t> მსჯავრი</a:t>
            </a:r>
            <a:r>
              <a:rPr lang="ka-GE" dirty="0" smtClean="0"/>
              <a:t> კენიაში კაცს </a:t>
            </a:r>
            <a:r>
              <a:rPr lang="ka-GE" dirty="0" smtClean="0"/>
              <a:t>ელექტრონული თაღლითობისთვის, რომელიც ჩაიდინა კენიის შემოსავლების სამსახურის ვებსაიტის გატეხვით.  28 წლის </a:t>
            </a:r>
            <a:r>
              <a:rPr lang="ka-GE" dirty="0" smtClean="0"/>
              <a:t>კაცს</a:t>
            </a:r>
            <a:r>
              <a:rPr lang="ka-GE" baseline="0" dirty="0" smtClean="0"/>
              <a:t> </a:t>
            </a:r>
            <a:r>
              <a:rPr lang="ka-GE" dirty="0" smtClean="0"/>
              <a:t>მსჯავრი დაედო კენიის </a:t>
            </a:r>
            <a:r>
              <a:rPr lang="ka-GE" dirty="0" smtClean="0"/>
              <a:t>შემოსავლების სამსახურის სისტემის გატეხვისთვის, რამაც 4 მილიარდი კენიური შილინგის ზარალი გამოიწვია. „ეს არის დისტანციური კონტროლით გატეხვის შემთხვევა, როცა ეჭვმიტანილები გლუვად მუშაობენ თავიანთი მანქანებით და მომდევნო წუთში გაიაზრებთ, რომ ანგარიშზე ფული აღარ გაქვთ. ინფორმაცია, რომელიც გვაქვს, მხოლოდ აისბერგის წვერია. ძარცვა მასშტაბურია და მოიცავს ადამიანებს ქვეყნის საზღვრებს გარეთ“, </a:t>
            </a:r>
            <a:r>
              <a:rPr lang="ka-GE" dirty="0" smtClean="0"/>
              <a:t>- თქვა </a:t>
            </a:r>
            <a:r>
              <a:rPr lang="ka-GE" dirty="0" smtClean="0"/>
              <a:t>პროკურორმა კენიაში. </a:t>
            </a:r>
          </a:p>
          <a:p>
            <a:endParaRPr lang="ka-GE" dirty="0"/>
          </a:p>
          <a:p>
            <a:r>
              <a:rPr lang="ka-GE" dirty="0" smtClean="0"/>
              <a:t>ვებსაიტის სტატიის </a:t>
            </a:r>
            <a:r>
              <a:rPr lang="ka-GE" dirty="0" smtClean="0"/>
              <a:t>ბმული ხელმისაწვდომია </a:t>
            </a:r>
            <a:r>
              <a:rPr lang="ka-GE" dirty="0" smtClean="0"/>
              <a:t>აქ: https://www.bbc.com/news/world-africa-39351172 </a:t>
            </a:r>
          </a:p>
        </p:txBody>
      </p:sp>
    </p:spTree>
    <p:extLst>
      <p:ext uri="{BB962C8B-B14F-4D97-AF65-F5344CB8AC3E}">
        <p14:creationId xmlns:p14="http://schemas.microsoft.com/office/powerpoint/2010/main" val="351482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a:t>
            </a:r>
            <a:r>
              <a:rPr lang="ka-GE" dirty="0" smtClean="0"/>
              <a:t>სლაიდის მარცხენა მხარეს ნაჩვენებია ბუდაპეშტის კონვენციის მე-8 მუხლის </a:t>
            </a:r>
            <a:r>
              <a:rPr lang="ka-GE" dirty="0" smtClean="0"/>
              <a:t>ტექსტი </a:t>
            </a:r>
            <a:r>
              <a:rPr lang="ka-GE" dirty="0" smtClean="0"/>
              <a:t>ერთი გამოყოფილი ელემენტით („კომპიუტერული მონაცემების შეყვანა, </a:t>
            </a:r>
            <a:r>
              <a:rPr lang="ka-GE" dirty="0" smtClean="0"/>
              <a:t>შეცვლა, </a:t>
            </a:r>
            <a:r>
              <a:rPr lang="ka-GE" dirty="0" smtClean="0"/>
              <a:t>წაშლა ან ჩახშობა….</a:t>
            </a:r>
            <a:r>
              <a:rPr lang="ka-GE" sz="1200" b="0" dirty="0">
                <a:solidFill>
                  <a:srgbClr val="FF0000"/>
                </a:solidFill>
                <a:latin typeface="+mj-lt"/>
              </a:rPr>
              <a:t> </a:t>
            </a:r>
            <a:r>
              <a:rPr lang="ka-GE" dirty="0" smtClean="0"/>
              <a:t>კომპიუტერული </a:t>
            </a:r>
            <a:r>
              <a:rPr lang="ka-GE" dirty="0" smtClean="0"/>
              <a:t>სისტემის </a:t>
            </a:r>
            <a:r>
              <a:rPr lang="ka-GE" dirty="0" smtClean="0"/>
              <a:t>ფუნქციონირებაში... ჩარევა“)</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აქ ჩამოთვლილია 5 საშუალება, რომლითაც გამოწვეული შეიძლება იქნეს საკუთრების დაკარგვა, მე-8 მუხლის შესაბამისად. ესენია:</a:t>
            </a:r>
          </a:p>
          <a:p>
            <a:pPr marL="228600" indent="-228600" eaLnBrk="1" hangingPunct="1">
              <a:buFontTx/>
              <a:buAutoNum type="arabicPeriod"/>
              <a:defRPr/>
            </a:pPr>
            <a:r>
              <a:rPr lang="ka-GE" dirty="0" smtClean="0"/>
              <a:t>სწორი ან არასწორი მონაცემების შეყვანა (მონაცემთა შექმნის ან შეყვანის დროს)</a:t>
            </a:r>
          </a:p>
          <a:p>
            <a:pPr marL="228600" indent="-228600" eaLnBrk="1" hangingPunct="1">
              <a:buFontTx/>
              <a:buAutoNum type="arabicPeriod"/>
              <a:defRPr/>
            </a:pPr>
            <a:r>
              <a:rPr lang="ka-GE" dirty="0" smtClean="0"/>
              <a:t>მომდევნო ცვლილებები (მათ შორის, </a:t>
            </a:r>
            <a:r>
              <a:rPr lang="ka-GE" dirty="0" smtClean="0"/>
              <a:t>მოდიფიცირება, ვარირება, </a:t>
            </a:r>
            <a:r>
              <a:rPr lang="ka-GE" dirty="0" smtClean="0"/>
              <a:t>ნაწილობრივი ცვლილება)</a:t>
            </a:r>
          </a:p>
          <a:p>
            <a:pPr marL="228600" indent="-228600" eaLnBrk="1" hangingPunct="1">
              <a:buFontTx/>
              <a:buAutoNum type="arabicPeriod"/>
              <a:defRPr/>
            </a:pPr>
            <a:r>
              <a:rPr lang="ka-GE" dirty="0" smtClean="0"/>
              <a:t>წაშლა (მონაცემთა წაშლა მონაცემთა მატარებლიდან)</a:t>
            </a:r>
          </a:p>
          <a:p>
            <a:pPr marL="228600" indent="-228600" eaLnBrk="1" hangingPunct="1">
              <a:buFontTx/>
              <a:buAutoNum type="arabicPeriod"/>
              <a:defRPr/>
            </a:pPr>
            <a:r>
              <a:rPr lang="ka-GE" dirty="0" smtClean="0"/>
              <a:t>ჩახშობა (შეკავება, მონაცემთა დაფარვა)</a:t>
            </a:r>
          </a:p>
          <a:p>
            <a:pPr marL="228600" indent="-228600" eaLnBrk="1" hangingPunct="1">
              <a:buFontTx/>
              <a:buAutoNum type="arabicPeriod"/>
              <a:defRPr/>
            </a:pPr>
            <a:r>
              <a:rPr lang="ka-GE" dirty="0" smtClean="0"/>
              <a:t>ჩარევა (კომპიუტერული სისტემის ფუნქციონირებაში)</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ka-GE"/>
          </a:p>
        </p:txBody>
      </p:sp>
    </p:spTree>
    <p:extLst>
      <p:ext uri="{BB962C8B-B14F-4D97-AF65-F5344CB8AC3E}">
        <p14:creationId xmlns:p14="http://schemas.microsoft.com/office/powerpoint/2010/main" val="55647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მე-8</a:t>
            </a:r>
            <a:r>
              <a:rPr lang="ka-GE" baseline="0" dirty="0" smtClean="0"/>
              <a:t> </a:t>
            </a:r>
            <a:r>
              <a:rPr lang="ka-GE" dirty="0" smtClean="0"/>
              <a:t>მუხლის ტექსტი </a:t>
            </a:r>
            <a:r>
              <a:rPr lang="ka-GE" dirty="0" smtClean="0"/>
              <a:t>ერთი გამოყოფილი ელემენტით </a:t>
            </a:r>
            <a:r>
              <a:rPr lang="ka-GE" dirty="0" smtClean="0"/>
              <a:t>(„ქონების</a:t>
            </a:r>
            <a:r>
              <a:rPr lang="ka-GE" baseline="0" dirty="0" smtClean="0"/>
              <a:t> </a:t>
            </a:r>
            <a:r>
              <a:rPr lang="ka-GE" dirty="0" smtClean="0"/>
              <a:t>დაკარგვა</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კომპიუტერთან დაკავშირებულ თაღლითობასთან მიმართებით აუცილებელია, რომ ამ ქმედებას შედეგად მოსდევდეს სხვა პირის </a:t>
            </a:r>
            <a:r>
              <a:rPr lang="ka-GE" dirty="0" smtClean="0"/>
              <a:t>ქონების </a:t>
            </a:r>
            <a:r>
              <a:rPr lang="ka-GE" dirty="0" smtClean="0"/>
              <a:t>პირდაპირი ეკონომიკური ან სამესაკუთრეო ზარალი. ეს შეიძლება მოიცავდეს ფულად ზარალს, მატერიალურ ქონებრივ </a:t>
            </a:r>
            <a:r>
              <a:rPr lang="ka-GE" dirty="0" smtClean="0"/>
              <a:t>ზარალს, </a:t>
            </a:r>
            <a:r>
              <a:rPr lang="ka-GE" dirty="0" smtClean="0"/>
              <a:t>ან არამატერიალურ ქონებრივ </a:t>
            </a:r>
            <a:r>
              <a:rPr lang="ka-GE" dirty="0" smtClean="0"/>
              <a:t>ზარალს </a:t>
            </a:r>
            <a:r>
              <a:rPr lang="ka-GE" dirty="0" smtClean="0"/>
              <a:t>ეკონომიკური </a:t>
            </a:r>
            <a:r>
              <a:rPr lang="ka-GE" dirty="0" smtClean="0"/>
              <a:t>ღირებულებით</a:t>
            </a:r>
            <a:r>
              <a:rPr lang="ka-GE" dirty="0" smtClean="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ka-GE"/>
          </a:p>
        </p:txBody>
      </p:sp>
    </p:spTree>
    <p:extLst>
      <p:ext uri="{BB962C8B-B14F-4D97-AF65-F5344CB8AC3E}">
        <p14:creationId xmlns:p14="http://schemas.microsoft.com/office/powerpoint/2010/main" val="115732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a:t>ეს სესია გაიყოფა 5 ნაწილად.</a:t>
            </a:r>
          </a:p>
          <a:p>
            <a:r>
              <a:rPr lang="ka-GE" sz="1200" dirty="0"/>
              <a:t>სესიის პირველი ნაწილი გადახედავს კომპიუტერთან დაკავშირებული გაყალბების დანაშაულს, </a:t>
            </a:r>
            <a:r>
              <a:rPr lang="ka-GE" sz="1200" dirty="0" smtClean="0"/>
              <a:t>რომელიც</a:t>
            </a:r>
            <a:r>
              <a:rPr lang="ka-GE" sz="1200" baseline="0" dirty="0" smtClean="0"/>
              <a:t> </a:t>
            </a:r>
            <a:r>
              <a:rPr lang="ka-GE" sz="1200" dirty="0" smtClean="0"/>
              <a:t>გათვალისწინებულია </a:t>
            </a:r>
            <a:r>
              <a:rPr lang="ka-GE" sz="1200" dirty="0"/>
              <a:t>ბუდაპეშტის კონვენციის მე-7 მუხლით </a:t>
            </a:r>
          </a:p>
          <a:p>
            <a:r>
              <a:rPr lang="ka-GE" sz="1200" dirty="0"/>
              <a:t>სესიის მეორე ნაწილი გადახედავს კომპიუტერთან დაკავშირებული თაღლითობის დანაშაულს, </a:t>
            </a:r>
            <a:r>
              <a:rPr lang="ka-GE" sz="1200" dirty="0" smtClean="0"/>
              <a:t>რომელიც გათვალისწინებულია </a:t>
            </a:r>
            <a:r>
              <a:rPr lang="ka-GE" sz="1200" dirty="0"/>
              <a:t>ბუდაპეშტის კონვენციის მე-8 მუხლით. </a:t>
            </a:r>
          </a:p>
          <a:p>
            <a:r>
              <a:rPr lang="ka-GE" sz="1200" dirty="0"/>
              <a:t>სესიის მესამე ნაწილი გადახედავს ბავშვთა პორნოგრაფიის დანაშაულს</a:t>
            </a:r>
            <a:r>
              <a:rPr lang="ka-GE" sz="1200" dirty="0" smtClean="0"/>
              <a:t>, რომელიც გათვალისწინებულია </a:t>
            </a:r>
            <a:r>
              <a:rPr lang="ka-GE" sz="1200" dirty="0"/>
              <a:t>ბუდაპეშტის კონვენციის მე-9 მუხლით.</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dirty="0"/>
              <a:t>სესიის მეოთხე ნაწილი გადახედავს საავტორო და მომიჯნავე უფლებების დარღვევის დანაშაულს, </a:t>
            </a:r>
            <a:r>
              <a:rPr lang="ka-GE" sz="1200" dirty="0" smtClean="0"/>
              <a:t>რომელიც გათვალისწინებულია </a:t>
            </a:r>
            <a:r>
              <a:rPr lang="ka-GE" sz="1200" dirty="0"/>
              <a:t>ბუდაპეშტის კონვენციის მე-10 </a:t>
            </a:r>
            <a:r>
              <a:rPr lang="ka-GE" sz="1200" dirty="0" smtClean="0"/>
              <a:t>მუხლით.</a:t>
            </a:r>
            <a:endParaRPr lang="ka-GE" sz="1200" dirty="0"/>
          </a:p>
          <a:p>
            <a:r>
              <a:rPr lang="ka-GE" sz="1200" dirty="0"/>
              <a:t>სესიის მეხუთე ნაწილი გადახედავს დამატებითი პასუხისმგებლობის </a:t>
            </a:r>
            <a:r>
              <a:rPr lang="ka-GE" sz="1200" dirty="0" smtClean="0"/>
              <a:t>დებულებებს</a:t>
            </a:r>
            <a:r>
              <a:rPr lang="en-US" sz="1200" dirty="0" smtClean="0"/>
              <a:t> </a:t>
            </a:r>
            <a:r>
              <a:rPr lang="en-GB" sz="1200" dirty="0" smtClean="0"/>
              <a:t>(</a:t>
            </a:r>
            <a:r>
              <a:rPr lang="ka-GE" sz="1200" dirty="0" smtClean="0"/>
              <a:t>მცდელობა</a:t>
            </a:r>
            <a:r>
              <a:rPr lang="en-GB" sz="1200" dirty="0" smtClean="0"/>
              <a:t>, </a:t>
            </a:r>
            <a:r>
              <a:rPr lang="ka-GE" sz="1200" dirty="0" smtClean="0"/>
              <a:t>ხელის შეწყობა, წაქეზება</a:t>
            </a:r>
            <a:r>
              <a:rPr lang="ka-GE" sz="1200" baseline="0" dirty="0" smtClean="0"/>
              <a:t> და იურიდიული პირის პასუხისმგებლობა)</a:t>
            </a:r>
            <a:r>
              <a:rPr lang="ka-GE" sz="1200" dirty="0" smtClean="0"/>
              <a:t>, </a:t>
            </a:r>
            <a:r>
              <a:rPr lang="ka-GE" sz="1200" dirty="0" smtClean="0"/>
              <a:t>რომელიც</a:t>
            </a:r>
            <a:r>
              <a:rPr lang="ka-GE" sz="1200" baseline="0" dirty="0" smtClean="0"/>
              <a:t> </a:t>
            </a:r>
            <a:r>
              <a:rPr lang="ka-GE" sz="1200" dirty="0" smtClean="0"/>
              <a:t>გათვალისწინებულია </a:t>
            </a:r>
            <a:r>
              <a:rPr lang="ka-GE" sz="1200" dirty="0"/>
              <a:t>ბუდაპეშტის კონვენციის მე-11 და მე-12 </a:t>
            </a:r>
            <a:r>
              <a:rPr lang="ka-GE" sz="1200" dirty="0" smtClean="0"/>
              <a:t>მუხლებით</a:t>
            </a:r>
            <a:r>
              <a:rPr lang="ka-GE" sz="1200" dirty="0"/>
              <a:t>.</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ka-GE"/>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8-მუხლის ტექსტი, ერთი გამოყოფილი ელემენტით </a:t>
            </a:r>
            <a:r>
              <a:rPr lang="ka-GE" b="0" dirty="0" smtClean="0"/>
              <a:t>(„</a:t>
            </a:r>
            <a:r>
              <a:rPr lang="ka-GE" sz="1200" b="0" dirty="0" smtClean="0">
                <a:solidFill>
                  <a:srgbClr val="FF0000"/>
                </a:solidFill>
              </a:rPr>
              <a:t>თაღლითური </a:t>
            </a:r>
            <a:r>
              <a:rPr lang="en-US" sz="1200" b="0" dirty="0" smtClean="0">
                <a:solidFill>
                  <a:schemeClr val="tx1"/>
                </a:solidFill>
              </a:rPr>
              <a:t>…</a:t>
            </a:r>
            <a:r>
              <a:rPr lang="ka-GE" sz="1200" b="0" dirty="0" smtClean="0"/>
              <a:t> </a:t>
            </a:r>
            <a:r>
              <a:rPr lang="ka-GE" sz="1200" b="0" dirty="0" smtClean="0">
                <a:solidFill>
                  <a:srgbClr val="FF0000"/>
                </a:solidFill>
              </a:rPr>
              <a:t>სხვა არაკეთილსინდისიერი განზრახვით საკუთარი ან სხვა პირის ეკონომიკური სარგებლის უფლების გარეშე მიღების მიზნით</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a:t>
            </a:r>
            <a:r>
              <a:rPr lang="ka-GE" dirty="0" smtClean="0"/>
              <a:t>.</a:t>
            </a:r>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მოთხოვნასთან ერთად, რომ კომპიუტერთან დაკავშირებული თაღლითობა უნდა იყოს განზრახვით ჩადენილი, მე-8 მუხლი ასევე მოითხოვს, რომ </a:t>
            </a:r>
            <a:r>
              <a:rPr lang="ka-GE" dirty="0" smtClean="0"/>
              <a:t>ეს </a:t>
            </a:r>
            <a:r>
              <a:rPr lang="ka-GE" dirty="0" smtClean="0"/>
              <a:t>ქმედება </a:t>
            </a:r>
            <a:r>
              <a:rPr lang="ka-GE" dirty="0" smtClean="0"/>
              <a:t>ჩადენილი</a:t>
            </a:r>
            <a:r>
              <a:rPr lang="ka-GE" baseline="0" dirty="0" smtClean="0"/>
              <a:t> იყოს</a:t>
            </a:r>
            <a:r>
              <a:rPr lang="ka-GE" dirty="0" smtClean="0"/>
              <a:t> </a:t>
            </a:r>
            <a:r>
              <a:rPr lang="ka-GE" dirty="0" smtClean="0"/>
              <a:t>თაღლითური ან არაკეთილსინდისიერი </a:t>
            </a:r>
            <a:r>
              <a:rPr lang="ka-GE" dirty="0" smtClean="0"/>
              <a:t>განზრახვით საკუთარი </a:t>
            </a:r>
            <a:r>
              <a:rPr lang="ka-GE" dirty="0" smtClean="0"/>
              <a:t>ან სხვა </a:t>
            </a:r>
            <a:r>
              <a:rPr lang="ka-GE" dirty="0" smtClean="0"/>
              <a:t>პირის </a:t>
            </a:r>
            <a:r>
              <a:rPr lang="ka-GE" dirty="0" smtClean="0"/>
              <a:t>ეკონომიკური სარგებლის </a:t>
            </a:r>
            <a:r>
              <a:rPr lang="ka-GE" dirty="0" smtClean="0"/>
              <a:t>უფლების გარეშე მიღების </a:t>
            </a:r>
            <a:r>
              <a:rPr lang="ka-GE" dirty="0" smtClean="0"/>
              <a:t>მიზნით. მაგალითისთვის, კომერციული პრაქტიკა საბაზრო კონკურენციასთან მიმართებით, რომელმაც შეიძლება ეკონომიკური ზარალი მიაყენოს ერთ პირს, ხოლო მეორეს სარგებელი მოუტანოს და რომელიც არ ხორციელდება თაღლითური ან არაკეთილსინდისიერი განზრახვით, არ შეიძლება მოცული იქნეს </a:t>
            </a:r>
            <a:r>
              <a:rPr lang="ka-GE" dirty="0" smtClean="0"/>
              <a:t>ამ დანაშაულით.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ka-GE"/>
          </a:p>
        </p:txBody>
      </p:sp>
    </p:spTree>
    <p:extLst>
      <p:ext uri="{BB962C8B-B14F-4D97-AF65-F5344CB8AC3E}">
        <p14:creationId xmlns:p14="http://schemas.microsoft.com/office/powerpoint/2010/main" val="242374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არა. ეს იმიტომ, რომ ბუდაპეშტის კონვენციის მე-8 მუხლი მოითხოვს კონკრეტულ თაღლითურ ან არაკეთილსინდისიერ განზრახვას საკუთარი ეკონომიკური სარგებლის მიღების მიზნით.</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ka-GE"/>
          </a:p>
        </p:txBody>
      </p:sp>
    </p:spTree>
    <p:extLst>
      <p:ext uri="{BB962C8B-B14F-4D97-AF65-F5344CB8AC3E}">
        <p14:creationId xmlns:p14="http://schemas.microsoft.com/office/powerpoint/2010/main" val="390782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არა. ეს იმიტომ, რომ ბუდაპეშტის კონვენციის მე-8 მუხლი მოითხოვს კონკრეტულ თაღლითურ ან არაკეთილსინდისიერ განზრახვას საკუთარი ეკონომიკური სარგებლის მიღების მიზნით.</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ka-GE"/>
          </a:p>
        </p:txBody>
      </p:sp>
    </p:spTree>
    <p:extLst>
      <p:ext uri="{BB962C8B-B14F-4D97-AF65-F5344CB8AC3E}">
        <p14:creationId xmlns:p14="http://schemas.microsoft.com/office/powerpoint/2010/main" val="14939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ბუდაპეშტის კონვენცია – შორსმჭვრეტელი და გამძლე დოკუმენტი – გადის </a:t>
            </a:r>
            <a:r>
              <a:rPr lang="ka-GE" dirty="0" smtClean="0"/>
              <a:t>ონლაინრეჟიმში </a:t>
            </a:r>
            <a:r>
              <a:rPr lang="ka-GE" dirty="0" smtClean="0"/>
              <a:t>ბავშვთა სექსუალური ექსპლუატაციის გამოსახულებების კრიმინალიზაციის ფარგლებს მიღმა მე-9 მუხლის მეშვეობით. ეს იმიტომ, რომ მე-9 მუხლი ახდენს ბავშვთა პორნოგრაფიის კრიმინალიზაციას, რომელიც </a:t>
            </a:r>
            <a:r>
              <a:rPr lang="ka-GE" dirty="0" smtClean="0"/>
              <a:t>შედგება რეალური გამოსახულებების ვიზუალური გამოსახვისგან, </a:t>
            </a:r>
            <a:r>
              <a:rPr lang="ka-GE" dirty="0" smtClean="0"/>
              <a:t>მათ შორის, </a:t>
            </a:r>
            <a:r>
              <a:rPr lang="ka-GE" dirty="0" smtClean="0"/>
              <a:t>ანიმაციებისგან, </a:t>
            </a:r>
            <a:r>
              <a:rPr lang="ka-GE" dirty="0" smtClean="0"/>
              <a:t>რაც არ მოიცავს ბავშვთა ექსპლუატაციას</a:t>
            </a:r>
            <a:r>
              <a:rPr lang="ka-GE" dirty="0" smtClean="0"/>
              <a:t>.</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სლაიდების ეს ნაკრები შეისწავლის ბავშვთა პორნოგრაფიას</a:t>
            </a:r>
            <a:r>
              <a:rPr lang="ka-GE" dirty="0" smtClean="0"/>
              <a:t>, რომელიც გათვალისწინებულია </a:t>
            </a:r>
            <a:r>
              <a:rPr lang="ka-GE" dirty="0" smtClean="0"/>
              <a:t>ბუდაპეშტის კონვენციის მე-9 მუხლით.</a:t>
            </a:r>
          </a:p>
          <a:p>
            <a:endParaRPr lang="ka-GE" dirty="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23</a:t>
            </a:fld>
            <a:endParaRPr lang="ka-GE"/>
          </a:p>
        </p:txBody>
      </p:sp>
    </p:spTree>
    <p:extLst>
      <p:ext uri="{BB962C8B-B14F-4D97-AF65-F5344CB8AC3E}">
        <p14:creationId xmlns:p14="http://schemas.microsoft.com/office/powerpoint/2010/main" val="412555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ka-GE" dirty="0" smtClean="0"/>
              <a:t>ბუდაპეშტის კონვენციის მე-9 მუხლი ამჟღავნებს ამ ხელშეკრულების ერთ-ერთ უდიდეს ინოვაციას: ის ახდენს კომპიუტერული სისტემის მეშვეობით ჩადენილი ბავშვთა პორნოგრაფიული აქტების კრიმინალიზაციას</a:t>
            </a:r>
          </a:p>
          <a:p>
            <a:pPr algn="just">
              <a:defRPr/>
            </a:pPr>
            <a:r>
              <a:rPr lang="ka-GE" dirty="0" smtClean="0"/>
              <a:t> </a:t>
            </a:r>
          </a:p>
          <a:p>
            <a:pPr algn="just">
              <a:defRPr/>
            </a:pPr>
            <a:r>
              <a:rPr lang="ka-GE" dirty="0" smtClean="0"/>
              <a:t>ბავშვთა პორნოგრაფიით ვაჭრობა წარმოუდგენლად გაიზარდა ინტერნეტის გაჩენასთან ერთად. საკომუნიკაციო და საინფორმაციო ქსელები უამრავ უპირატესობას და შესაძლებლობას სთავაზობს მათ, ვინც ამ სახის შინაარსს ეძებს. გარდა ამისა, ინტერნეტში მომხმარებლები შეიძლება ანონიმურად იყვნენ ბავშვთა მიმართ ძალადობის ამსახველ მასალებზე ონლაინწვდომის მოპოვებისას.</a:t>
            </a:r>
          </a:p>
          <a:p>
            <a:pPr algn="just">
              <a:defRPr/>
            </a:pPr>
            <a:endParaRPr lang="ka-GE" altLang="en-US" dirty="0">
              <a:ea typeface="ＭＳ Ｐゴシック" panose="020B0600070205080204" pitchFamily="34" charset="-128"/>
            </a:endParaRPr>
          </a:p>
          <a:p>
            <a:pPr algn="just">
              <a:defRPr/>
            </a:pPr>
            <a:r>
              <a:rPr lang="ka-GE" dirty="0" smtClean="0"/>
              <a:t>რაც შეეხება ბავშვთა პორნოგრაფიის დანაშაულებს, ერთი ასპექტი განსაკუთრებულად სადავოა: „ფსევდოგამოსახულებების“ კრიმინალიზაცია. კონვენციის მუხლები მოიცავს არა მხოლოდ სურათების სიტუაციებს, სადაც რეალური ბავშვია გადაღებული სექსუალური აქტის დროს, არამედ ასევე ბავშვთა ყალბ გამოსახულებებს – მაგალითად, ბავშვთა სურათები, რომლებიც მთიანად კომპიუტერით შეიქმნა (მაგალითად, მორფინგი – ბავშვის თავი დამონტაჟებული ზრდასრულის ტანზე, რომელიც ახორციელებს სექსუალურ აქტს) ან ზრდასრულების სურათები, რომლებიც (დამაჯერებლად) თავს ბავშვებად ასაღებენ (საქციელით ან ჩაცმულობით). </a:t>
            </a:r>
          </a:p>
          <a:p>
            <a:pPr algn="just">
              <a:defRPr/>
            </a:pPr>
            <a:endParaRPr lang="ka-GE" altLang="en-US" dirty="0">
              <a:ea typeface="ＭＳ Ｐゴシック" panose="020B0600070205080204" pitchFamily="34" charset="-128"/>
            </a:endParaRPr>
          </a:p>
          <a:p>
            <a:pPr algn="just">
              <a:defRPr/>
            </a:pPr>
            <a:r>
              <a:rPr lang="ka-GE" dirty="0" smtClean="0"/>
              <a:t>მეორე მნიშვნელოვანი ასპექტები უნდა იქნეს განხილული, რადგანაც ის ფართოდ განიხილება კონვენციის ტექსტში: სასჯელი ბავშვთა პორნოგრაფიული მასალების მხოლოდ ფლობისთვისაც. მე-9.1 მუხლი დარღვევად განსაზღვრავს ამ სახის მასალის კომპიუტერულ სისტემაში მხოლოდ ფლობასაც და ასევე ასეთი გამოსახულებების შესყიდვას მხოლოდ პირადი გამოყენების მიზნითაც. ეს მიდგომა ასევე მიიღეს სხვა საერთაშორისო ფორუმებმა, რომლებიც შეისწავლიდა ამ თემას.</a:t>
            </a:r>
          </a:p>
          <a:p>
            <a:pPr>
              <a:defRPr/>
            </a:pPr>
            <a:r>
              <a:rPr lang="ka-GE" dirty="0" smtClean="0"/>
              <a:t> </a:t>
            </a:r>
          </a:p>
          <a:p>
            <a:pPr>
              <a:defRPr/>
            </a:pPr>
            <a:r>
              <a:rPr lang="ka-GE" dirty="0" smtClean="0"/>
              <a:t>ბავშვთა პორნოგრაფიული მასალების მხოლოდ ფლობის კრიმინალიზაცია ბევრად ამარტივებს ამ თემაზე გამოძიების ჩატარებას, ვინაიდან ნებისმიერი პირი, ვისაც ამ სახის მასალა აქვს მფლობელობაში შეიძლება დევნილი იქნეს, ხოლო სურათების კონკრეტული გზით გამოყენების კონკრეტულ განზრახვას (მაგალითად, გაყიდვა) ან მათ წარმოებაში მონაწილეობას დამტკიცება არ სჭირდება. ეს </a:t>
            </a:r>
            <a:r>
              <a:rPr lang="ka-GE" dirty="0" smtClean="0"/>
              <a:t>ასევე </a:t>
            </a:r>
            <a:r>
              <a:rPr lang="ka-GE" dirty="0" smtClean="0"/>
              <a:t>ნიშნავს, რომ ეჭვმიტანილი პედოფილები შეიძლება დაისაჯონ რაიმე მტკიცებულების არსებობის გარეშე, რომ ისინი მოქმედებდნენ თავიანთი იმპულსებით ბავშვთან მიმართებით. და რა თქმა უნდა, პოლიციას და სასამართლოს შეუძლია გამოიძიოს და ამ გზით მიუსაჯოს საბავშვო პორნოგრაფიის მომმარაგებლებს (თუნდაც მხოლოდ ფლობისთვის) იმის მტკიცებულებების ქონის ან არქონის შემთხვევაში, რომ ვაჭრობა განხორციელდა. </a:t>
            </a:r>
          </a:p>
          <a:p>
            <a:pPr>
              <a:defRPr/>
            </a:pPr>
            <a:r>
              <a:rPr lang="ka-GE" dirty="0" smtClean="0"/>
              <a:t> </a:t>
            </a:r>
          </a:p>
          <a:p>
            <a:pPr>
              <a:defRPr/>
            </a:pPr>
            <a:r>
              <a:rPr lang="ka-GE" dirty="0" smtClean="0"/>
              <a:t>ამ თვალსაზრისით მნიშვნელოვანია ასევე განვიხილოთ სამართლებრივი </a:t>
            </a:r>
            <a:r>
              <a:rPr lang="ka-GE" dirty="0" smtClean="0"/>
              <a:t>ალტერნატივა </a:t>
            </a:r>
            <a:r>
              <a:rPr lang="ka-GE" dirty="0" smtClean="0"/>
              <a:t>ევროკავშირის მხრიდან. ბევრი წლის განმავლობაში ევროკავშირი ახდენდა ბავშვთა პორნოგრაფიული მასალების მხოლოდ ფლობის კრიმინალიზაციას, </a:t>
            </a:r>
            <a:r>
              <a:rPr lang="ka-GE" dirty="0" smtClean="0"/>
              <a:t>საბჭოს </a:t>
            </a:r>
            <a:r>
              <a:rPr lang="ka-GE" dirty="0" smtClean="0"/>
              <a:t>მიერ 2000 წლის 29 მაისს გადაწყვეტილების მიღების მომენტიდან. ცოტა ხნის წინ ევროპარლამენტისა და </a:t>
            </a:r>
            <a:r>
              <a:rPr lang="ka-GE" dirty="0" smtClean="0"/>
              <a:t>საბჭოს </a:t>
            </a:r>
            <a:r>
              <a:rPr lang="ka-GE" dirty="0" smtClean="0"/>
              <a:t>2011 წლის 13 დეკემბრის დირექტივამ 2011/92/EU ბავშვთა წინააღმდეგ ძალადობისა და ბავშვთა სექსუალური ექსპლუატაციისა და ბავშვთა პორნოგრაფიის შესახებ, რომელმაც საბჭოს ჩარჩო გადაწყვეტილება 2004/68/JHA ჩაანაცვლა, დაადგინა, რომ ევროკავშირის წევრმა სახელმწიფოებმა, სხვა უკანონო ქმედებებთან ერთად, უნდა მოახდინონ ბავშვთა პორნოგრაფიის შეძენის ან ფლობის კრიმინალიზაცია (მუხლი 5.2). თუმცა, იგივე დოკუმენტი თითოეულ </a:t>
            </a:r>
            <a:r>
              <a:rPr lang="ka-GE" dirty="0" smtClean="0"/>
              <a:t>წევრ </a:t>
            </a:r>
            <a:r>
              <a:rPr lang="ka-GE" dirty="0" smtClean="0"/>
              <a:t>სახელმწიფოს დისკრეციულ უფლებას აძლევს, გადაწყვიტოს, გავრცელდება თუ არა ეს ინკრიმინაცია შემთხვევებზე, როცა მწარმოებლის მფლობელობაში მყოფი ეს </a:t>
            </a:r>
            <a:r>
              <a:rPr lang="ka-GE" dirty="0" smtClean="0"/>
              <a:t>პორნოგრაფიული </a:t>
            </a:r>
            <a:r>
              <a:rPr lang="ka-GE" dirty="0" smtClean="0"/>
              <a:t>მასალა მხოლოდ მისი პირადი გამოყენებისთვისაა (იმ პირობით, რომ პორნოგრაფიული მასალა გამოყენებული არ იქნა წარმოების მიზნით და რომ ამ ქმედებას მასალის გავრცელების რისკი არ ახლავს).</a:t>
            </a:r>
          </a:p>
          <a:p>
            <a:pPr>
              <a:defRPr/>
            </a:pPr>
            <a:r>
              <a:rPr lang="ka-GE" dirty="0" smtClean="0"/>
              <a:t> </a:t>
            </a:r>
          </a:p>
          <a:p>
            <a:pPr>
              <a:defRPr/>
            </a:pPr>
            <a:r>
              <a:rPr lang="ka-GE" dirty="0" smtClean="0"/>
              <a:t>ევროკავშირის ეს </a:t>
            </a:r>
            <a:r>
              <a:rPr lang="ka-GE" dirty="0" smtClean="0"/>
              <a:t>ალტერნატივა </a:t>
            </a:r>
            <a:r>
              <a:rPr lang="ka-GE" dirty="0" smtClean="0"/>
              <a:t>აბსოლუტურ თანხვედრაშია ბუდაპეშტის კონვენციის მე-9 მუხლთან, რომელიც ახდენს ბავშვთა პორნოგრაფიის წარმოების, შეთავაზების ან ხელმისაწვდომად გახდის, გავრცელების ან გადაცემის, შესყიდვის ან კომპიუტერულ სისტემაში ან კომპიუტერული მონაცემების შენახვის საშუალებაზე მხოლოდ ფლობის ინკრიმინაციას. თუმცა, სიტყვები „შესყიდვა“ და „ფლობა“ კონვენციის მხარეებს აძლევს დათქმის საშუალებას.</a:t>
            </a:r>
          </a:p>
          <a:p>
            <a:pPr>
              <a:defRPr/>
            </a:pPr>
            <a:r>
              <a:rPr lang="ka-GE" dirty="0" smtClean="0"/>
              <a:t> </a:t>
            </a:r>
          </a:p>
          <a:p>
            <a:pPr>
              <a:defRPr/>
            </a:pPr>
            <a:r>
              <a:rPr lang="ka-GE" dirty="0" smtClean="0"/>
              <a:t>ეს </a:t>
            </a:r>
            <a:r>
              <a:rPr lang="ka-GE" dirty="0" smtClean="0"/>
              <a:t>ალტერნატივა </a:t>
            </a:r>
            <a:r>
              <a:rPr lang="ka-GE" dirty="0" smtClean="0"/>
              <a:t>გაამყარა კონვენციამ ბავშვთა დაცვის შესახებ (CETS 201), რომელიც ევროპის საბჭომ გამოსცა და ხელმოსაწერად გახსნა 2007 წელს. ამ ხელშეკრულების მიზანია ბავშვთა </a:t>
            </a:r>
            <a:r>
              <a:rPr lang="ka-GE" dirty="0" smtClean="0"/>
              <a:t>სექსუალური ექსპლუატაციისგან </a:t>
            </a:r>
            <a:r>
              <a:rPr lang="ka-GE" dirty="0" smtClean="0"/>
              <a:t>დაცვის სისხლისსამართლებრივი დებულებების ჰარმონიზაცია მხარეების ფარგლებში. მე-20 მუხლის თანახმად, სხვათა შორის, </a:t>
            </a:r>
            <a:r>
              <a:rPr lang="ka-GE" dirty="0" smtClean="0"/>
              <a:t>კრიმინალიზებული </a:t>
            </a:r>
            <a:r>
              <a:rPr lang="ka-GE" dirty="0" smtClean="0"/>
              <a:t>უნდა იქნეს „</a:t>
            </a:r>
            <a:r>
              <a:rPr lang="ka-GE" i="1" dirty="0" smtClean="0"/>
              <a:t>საკუთარი მოხმარებისთვის ან სხვისთვის ბავშვთა პორნოგრაფიის შესყიდვა</a:t>
            </a:r>
            <a:r>
              <a:rPr lang="ka-GE" dirty="0" smtClean="0"/>
              <a:t>“ და „ბ</a:t>
            </a:r>
            <a:r>
              <a:rPr lang="ka-GE" i="1" dirty="0" smtClean="0"/>
              <a:t>ავშვთა პორნოგრაფიის ფლობა</a:t>
            </a:r>
            <a:r>
              <a:rPr lang="ka-GE" dirty="0" smtClean="0"/>
              <a:t>“.</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ka-GE"/>
          </a:p>
        </p:txBody>
      </p:sp>
    </p:spTree>
    <p:extLst>
      <p:ext uri="{BB962C8B-B14F-4D97-AF65-F5344CB8AC3E}">
        <p14:creationId xmlns:p14="http://schemas.microsoft.com/office/powerpoint/2010/main" val="35939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ამ სლაიდზე ნაჩვენებია ახალი ამბების სტატიის სქრინშოტი, რომელიც აღწერს, თუ როგორ დააკავეს 43 პირი ბავშვთა პორნოგრაფიის წინააღმდეგ ბრძოლის ოპერაციის დროს ბრაზილიაში, რომელიც აშშ-ს, კოლუმბიის, პანამისა და პარაგვაის სამართალდამცავი ორგანოების კოორდინაციით განხორციელდა. ეს პირები სავარაუდოდ ჩართული იყვნენ ბავშვთა პორნოგრაფიის წარმოებაში, ფლობასა და კომპიუტერული </a:t>
            </a:r>
            <a:r>
              <a:rPr lang="ka-GE" dirty="0" smtClean="0"/>
              <a:t>სისტემების გავრცელებაში</a:t>
            </a:r>
            <a:r>
              <a:rPr lang="ka-GE" dirty="0" smtClean="0"/>
              <a:t>, რაც ბუდაპეშტის </a:t>
            </a:r>
            <a:r>
              <a:rPr lang="ka-GE" dirty="0" smtClean="0"/>
              <a:t>კონვენციის გათვალისწინებულ </a:t>
            </a:r>
            <a:r>
              <a:rPr lang="ka-GE" dirty="0" smtClean="0"/>
              <a:t>დანაშაულებს წარმოადგენს. მოხსენებაში ასევე განმარტებულია, თუ როგორ იქნა ამოღებული 187000 ფაილი მიზნობრივი ანალიზისთვის.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ახალი ამბების სტატიის ბმული: https://www.thestatesman.com/world/43-arrested-anti-child-porn-operation-brazil-1502857436.html </a:t>
            </a:r>
            <a:endParaRPr lang="ka-GE" dirty="0"/>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25</a:t>
            </a:fld>
            <a:endParaRPr lang="ka-GE" altLang="en-US"/>
          </a:p>
        </p:txBody>
      </p:sp>
    </p:spTree>
    <p:extLst>
      <p:ext uri="{BB962C8B-B14F-4D97-AF65-F5344CB8AC3E}">
        <p14:creationId xmlns:p14="http://schemas.microsoft.com/office/powerpoint/2010/main" val="3197341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სლაიდზე ნაჩვენებია აშშ-ს იუსტიციის სამინისტროს </a:t>
            </a:r>
            <a:r>
              <a:rPr lang="ka-GE" dirty="0" smtClean="0"/>
              <a:t>პრესრელიზი </a:t>
            </a:r>
            <a:r>
              <a:rPr lang="ka-GE" dirty="0" smtClean="0"/>
              <a:t>იმის შესახებ, თუ როგორ </a:t>
            </a:r>
            <a:r>
              <a:rPr lang="ka-GE" dirty="0" smtClean="0"/>
              <a:t>დაედოთ </a:t>
            </a:r>
            <a:r>
              <a:rPr lang="ka-GE" dirty="0" smtClean="0"/>
              <a:t>მსოფლიოს მასშტაბით ასობით </a:t>
            </a:r>
            <a:r>
              <a:rPr lang="ka-GE" dirty="0" smtClean="0"/>
              <a:t>პირს მსჯავრი </a:t>
            </a:r>
            <a:r>
              <a:rPr lang="ka-GE" dirty="0" smtClean="0"/>
              <a:t>დარკნეტის უმსხვილეს ბავშვთა პორნოგრაფიის საიტთან დაკავშირებით. სამხრეთ კორეის </a:t>
            </a:r>
            <a:r>
              <a:rPr lang="ka-GE" dirty="0" smtClean="0"/>
              <a:t>მოქალაქეს მსჯავრი დაედო </a:t>
            </a:r>
            <a:r>
              <a:rPr lang="ka-GE" dirty="0" smtClean="0"/>
              <a:t>ვებსაიტის </a:t>
            </a:r>
            <a:r>
              <a:rPr lang="ka-GE" sz="1200" kern="1200" dirty="0" smtClean="0">
                <a:solidFill>
                  <a:schemeClr val="tx1"/>
                </a:solidFill>
                <a:effectLst/>
                <a:latin typeface="+mn-lt"/>
                <a:ea typeface="+mn-ea"/>
                <a:cs typeface="+mn-cs"/>
              </a:rPr>
              <a:t>Welcome to Video </a:t>
            </a:r>
            <a:r>
              <a:rPr lang="ka-GE" dirty="0" smtClean="0"/>
              <a:t>მართვის </a:t>
            </a:r>
            <a:r>
              <a:rPr lang="ka-GE" dirty="0" smtClean="0"/>
              <a:t>გამო, ხოლო საიტის 377 მომხმარებელი ასევე დააკავეს და მსჯავრი დასდეს.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ka-GE"/>
          </a:p>
        </p:txBody>
      </p:sp>
    </p:spTree>
    <p:extLst>
      <p:ext uri="{BB962C8B-B14F-4D97-AF65-F5344CB8AC3E}">
        <p14:creationId xmlns:p14="http://schemas.microsoft.com/office/powerpoint/2010/main" val="6536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a:t>
            </a:r>
            <a:r>
              <a:rPr lang="ka-GE" dirty="0" smtClean="0"/>
              <a:t>სლაიდის მარცხენა მხარეს ნაჩვენებია ბუდაპეშტის კონვენციის </a:t>
            </a:r>
            <a:r>
              <a:rPr lang="ka-GE" dirty="0" smtClean="0"/>
              <a:t>მე-9</a:t>
            </a:r>
            <a:r>
              <a:rPr lang="ka-GE" baseline="0" dirty="0" smtClean="0"/>
              <a:t> </a:t>
            </a:r>
            <a:r>
              <a:rPr lang="ka-GE" dirty="0" smtClean="0"/>
              <a:t>მუხლის ტექსტი </a:t>
            </a:r>
            <a:r>
              <a:rPr lang="ka-GE" dirty="0" smtClean="0"/>
              <a:t>ერთი გამოყოფილი ელემენტით („უფლების გარეშე“).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a:p>
            <a:pPr eaLnBrk="1" hangingPunct="1"/>
            <a:r>
              <a:rPr lang="ka-GE" dirty="0" smtClean="0"/>
              <a:t>ბუდაპეშტის კონვენციით გათვალისწინებული ბევრი დანაშაული მოითხოვს, რომ ჩადენილი </a:t>
            </a:r>
            <a:r>
              <a:rPr lang="ka-GE" dirty="0" smtClean="0"/>
              <a:t>იყოს</a:t>
            </a:r>
            <a:r>
              <a:rPr lang="ka-GE" baseline="0" dirty="0" smtClean="0"/>
              <a:t> </a:t>
            </a:r>
            <a:r>
              <a:rPr lang="ka-GE" dirty="0" smtClean="0"/>
              <a:t>„უფლების </a:t>
            </a:r>
            <a:r>
              <a:rPr lang="ka-GE" dirty="0" smtClean="0"/>
              <a:t>გარეშე“, ანუ შესაბამისი პირისგან </a:t>
            </a:r>
            <a:r>
              <a:rPr lang="ka-GE" dirty="0" smtClean="0"/>
              <a:t>ნებართვის </a:t>
            </a:r>
            <a:r>
              <a:rPr lang="ka-GE" dirty="0" smtClean="0"/>
              <a:t>მიღების გარეშე. შესაძლებელია, რომ მე-9 მუხლში აღწერილი ქმედება ჩადენილი იყოს „უფლებით“. არსებობს კონკრეტული სხვა დაცვის საშუალებები მე-9 </a:t>
            </a:r>
            <a:r>
              <a:rPr lang="ka-GE" dirty="0" smtClean="0"/>
              <a:t>მუხლში </a:t>
            </a:r>
            <a:r>
              <a:rPr lang="ka-GE" dirty="0" smtClean="0"/>
              <a:t>აღწერილი დანაშაულისა, მაგ., რომ პორნოგრაფიულ მასალას მხატვრული, სამედიცინო, სამეცნიერო ან მსგავსი ღირებულება აქვს.</a:t>
            </a:r>
            <a:endParaRPr lang="ka-GE" altLang="sr-Latn-RS" dirty="0"/>
          </a:p>
          <a:p>
            <a:endParaRPr lang="ka-GE"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ka-GE"/>
          </a:p>
        </p:txBody>
      </p:sp>
    </p:spTree>
    <p:extLst>
      <p:ext uri="{BB962C8B-B14F-4D97-AF65-F5344CB8AC3E}">
        <p14:creationId xmlns:p14="http://schemas.microsoft.com/office/powerpoint/2010/main" val="1347236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მე-9 მუხლის </a:t>
            </a:r>
            <a:r>
              <a:rPr lang="ka-GE" dirty="0" smtClean="0"/>
              <a:t>ტექსტი </a:t>
            </a:r>
            <a:r>
              <a:rPr lang="ka-GE" dirty="0" smtClean="0"/>
              <a:t>ერთი გამოყოფილი ელემენტით („წარმოება... </a:t>
            </a:r>
            <a:r>
              <a:rPr lang="ka-GE" dirty="0" smtClean="0"/>
              <a:t>შეთავაზება</a:t>
            </a:r>
            <a:r>
              <a:rPr lang="ka-GE" baseline="0" dirty="0" smtClean="0"/>
              <a:t> ან </a:t>
            </a:r>
            <a:r>
              <a:rPr lang="ka-GE" dirty="0" smtClean="0"/>
              <a:t>ხელმისაწვდომობა“).</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a:t>
            </a:r>
            <a:r>
              <a:rPr lang="ka-GE" dirty="0" smtClean="0"/>
              <a:t>მოცემულია </a:t>
            </a:r>
            <a:r>
              <a:rPr lang="ka-GE" dirty="0" smtClean="0"/>
              <a:t>გამოყოფილი ელემენტების ახსნა.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ka-GE"/>
          </a:p>
        </p:txBody>
      </p:sp>
    </p:spTree>
    <p:extLst>
      <p:ext uri="{BB962C8B-B14F-4D97-AF65-F5344CB8AC3E}">
        <p14:creationId xmlns:p14="http://schemas.microsoft.com/office/powerpoint/2010/main" val="1515489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მე-9 მუხლის </a:t>
            </a:r>
            <a:r>
              <a:rPr lang="ka-GE" dirty="0" smtClean="0"/>
              <a:t>ტექსტი </a:t>
            </a:r>
            <a:r>
              <a:rPr lang="ka-GE" dirty="0" smtClean="0"/>
              <a:t>ერთი გამოყოფილი ელემენტით („გავრცელება... გადაცემა... შესყიდვა... ფლობა“).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ელემენტების ახსნა. </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ka-GE"/>
          </a:p>
        </p:txBody>
      </p:sp>
    </p:spTree>
    <p:extLst>
      <p:ext uri="{BB962C8B-B14F-4D97-AF65-F5344CB8AC3E}">
        <p14:creationId xmlns:p14="http://schemas.microsoft.com/office/powerpoint/2010/main" val="360472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სესიის მიზანია მონაწილეებისთვის ყოვლისმომცველი ცოდნის მიწოდება განმარტებებისა და კომპიუტერული სისტემებისა და მონაცემების კონფიდენციალურობის, ერთიანობისა და ხელმისაწვდომობის წინააღმდეგ მიმართული დანაშაულების შესახებ, რომლებიც გათვალისწინებული</a:t>
            </a:r>
            <a:r>
              <a:rPr lang="ka-GE" sz="1200" baseline="0" dirty="0" smtClean="0"/>
              <a:t>ა</a:t>
            </a:r>
            <a:r>
              <a:rPr lang="ka-GE" sz="1200" dirty="0" smtClean="0"/>
              <a:t> ბუდაპეშტის კონვენციით.</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ka-GE"/>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a:t>
            </a:r>
            <a:r>
              <a:rPr lang="ka-GE" dirty="0" smtClean="0"/>
              <a:t>სლაიდის მარცხენა მხარეს ნაჩვენებია ბუდაპეშტის კონვენციის მე-9 მუხლის </a:t>
            </a:r>
            <a:r>
              <a:rPr lang="ka-GE" dirty="0" smtClean="0"/>
              <a:t>ტექსტი </a:t>
            </a:r>
            <a:r>
              <a:rPr lang="ka-GE" dirty="0" smtClean="0"/>
              <a:t>ერთი გამოყოფილი ელემენტით („პორნოგრაფიული მასალა... ვიზუალურად </a:t>
            </a:r>
            <a:r>
              <a:rPr lang="ka-GE" dirty="0" smtClean="0"/>
              <a:t>გამოსახავს“).</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კერძოდ, ეს სლაიდი განმარტავს კრიტერიუმებს, რომლითაც უნდა განისაზღვროს, არის თუ არა კონკრეტული მასალა პორნოგრაფიული ხასიათის.  შინაარსი უნდა განისაზღვროს ეროვნული სტანდარტებით, რომლებიც ეხება უხამსობას, საზოგადოებრივ მორალს და ა.შ.</a:t>
            </a:r>
          </a:p>
          <a:p>
            <a:endParaRPr lang="ka-GE" altLang="fr-FR" dirty="0"/>
          </a:p>
          <a:p>
            <a:r>
              <a:rPr lang="ka-GE" dirty="0" smtClean="0"/>
              <a:t>მიუხედავად იმისა, რომ მე-9 მუხლის ენა გვთავაზობს, რომ პორნოგრაფიული მასალა უნდა წარმოადგენდეს ვიზუალურ </a:t>
            </a:r>
            <a:r>
              <a:rPr lang="ka-GE" dirty="0" smtClean="0"/>
              <a:t>გამოსახვას</a:t>
            </a:r>
            <a:r>
              <a:rPr lang="ka-GE" dirty="0" smtClean="0"/>
              <a:t>, ის ასევე უნდა შეიცავდეს კომპიუტერულ სისტემაში ან კომპიუტერული მონაცემების შენახვის საშუალებაზე შენახულ მონაცემებს, რომლებსაც შეუძლია ვიზუალურ გამოსახულებად გარდაქმნა.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ka-GE"/>
          </a:p>
        </p:txBody>
      </p:sp>
    </p:spTree>
    <p:extLst>
      <p:ext uri="{BB962C8B-B14F-4D97-AF65-F5344CB8AC3E}">
        <p14:creationId xmlns:p14="http://schemas.microsoft.com/office/powerpoint/2010/main" val="1895411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მე-9 მუხლის </a:t>
            </a:r>
            <a:r>
              <a:rPr lang="ka-GE" dirty="0" smtClean="0"/>
              <a:t>ტექსტი </a:t>
            </a:r>
            <a:r>
              <a:rPr lang="ka-GE" dirty="0" smtClean="0"/>
              <a:t>ერთი გამოყოფილი ელემენტით („</a:t>
            </a:r>
            <a:r>
              <a:rPr lang="ka-GE" dirty="0" smtClean="0"/>
              <a:t>აშკარად სექსუალური ხასიათის ქმედება“).</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a:t>
            </a:r>
            <a:r>
              <a:rPr lang="ka-GE" dirty="0" smtClean="0"/>
              <a:t>.</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ის გადმოსცემს მინიმუმ კრიტერიუმს იმის განსასაზღვრად, ასახავს თუ არა კონკრეტული მასალა „</a:t>
            </a:r>
            <a:r>
              <a:rPr lang="ka-GE" dirty="0" smtClean="0"/>
              <a:t>აშკარად სექსუალური ხასიათის </a:t>
            </a:r>
            <a:r>
              <a:rPr lang="ka-GE" dirty="0" smtClean="0"/>
              <a:t>ქმედებას“. მხარეებს </a:t>
            </a:r>
            <a:r>
              <a:rPr lang="ka-GE" dirty="0" smtClean="0"/>
              <a:t>თავისუფლად შეუძლიათ </a:t>
            </a:r>
            <a:r>
              <a:rPr lang="ka-GE" dirty="0" smtClean="0"/>
              <a:t>გამოიყენონ უფრო ფართო განმარტება. მნიშვნელოვანია აღინიშნოს, რომ გამოსახული </a:t>
            </a:r>
            <a:r>
              <a:rPr lang="ka-GE" dirty="0" smtClean="0"/>
              <a:t>აშკარად სექსუალური ხასიათის </a:t>
            </a:r>
            <a:r>
              <a:rPr lang="ka-GE" dirty="0" smtClean="0"/>
              <a:t>ქმედება აუცილებელი არაა, იყოს რეალური </a:t>
            </a:r>
            <a:r>
              <a:rPr lang="ka-GE" dirty="0" smtClean="0"/>
              <a:t>აშკარად სექსუალური ხასიათის </a:t>
            </a:r>
            <a:r>
              <a:rPr lang="ka-GE" dirty="0" smtClean="0"/>
              <a:t>ქმედება და ის შეიძლება მოდელირებული იყოს.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ka-GE"/>
          </a:p>
        </p:txBody>
      </p:sp>
    </p:spTree>
    <p:extLst>
      <p:ext uri="{BB962C8B-B14F-4D97-AF65-F5344CB8AC3E}">
        <p14:creationId xmlns:p14="http://schemas.microsoft.com/office/powerpoint/2010/main" val="799530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9-მუხლის </a:t>
            </a:r>
            <a:r>
              <a:rPr lang="ka-GE" dirty="0" smtClean="0"/>
              <a:t>ტექსტი </a:t>
            </a:r>
            <a:r>
              <a:rPr lang="ka-GE" dirty="0" smtClean="0"/>
              <a:t>ერთი გამოყოფილი ელემენტით </a:t>
            </a:r>
            <a:r>
              <a:rPr lang="ka-GE" dirty="0" smtClean="0"/>
              <a:t>(„გამოსახავს</a:t>
            </a:r>
            <a:r>
              <a:rPr lang="ka-GE" dirty="0" smtClean="0"/>
              <a:t>... </a:t>
            </a:r>
            <a:r>
              <a:rPr lang="ka-GE" b="0" dirty="0" smtClean="0"/>
              <a:t>არასრუწლოვანს... </a:t>
            </a:r>
            <a:r>
              <a:rPr lang="ka-GE" b="0" dirty="0" smtClean="0"/>
              <a:t>პირს,</a:t>
            </a:r>
            <a:r>
              <a:rPr lang="ka-GE" b="0" baseline="0" dirty="0" smtClean="0"/>
              <a:t> </a:t>
            </a:r>
            <a:r>
              <a:rPr lang="ka-GE" b="0" dirty="0" smtClean="0"/>
              <a:t>რომელიც </a:t>
            </a:r>
            <a:r>
              <a:rPr lang="ka-GE" sz="1200" b="0" dirty="0" smtClean="0">
                <a:solidFill>
                  <a:srgbClr val="FF0000"/>
                </a:solidFill>
              </a:rPr>
              <a:t>არასრულწლოვნად გამოიყურება</a:t>
            </a:r>
            <a:r>
              <a:rPr lang="ka-GE" b="0" dirty="0" smtClean="0"/>
              <a:t>... </a:t>
            </a:r>
            <a:r>
              <a:rPr lang="ka-GE" sz="1200" b="0" dirty="0" smtClean="0">
                <a:solidFill>
                  <a:srgbClr val="FF0000"/>
                </a:solidFill>
              </a:rPr>
              <a:t>არასრულწლოვანის რეალობასთან დაახლოებულ გამოსახულებებს</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ელემენტების ახსნა.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ის ჩამოთვლის და განმარტავს </a:t>
            </a:r>
            <a:r>
              <a:rPr lang="ka-GE" dirty="0" smtClean="0"/>
              <a:t>გამოსახვის </a:t>
            </a:r>
            <a:r>
              <a:rPr lang="ka-GE" dirty="0" smtClean="0"/>
              <a:t>თემას მე-9 მუხლის შესაბამისად. რეალურ ბავშვებზე სექსუალური ძალადობის ამსახველი გამოსახულებები; გამოსახულებები, რომლებიც ასახავს პირს, რომელიც ჰგავს არასრულწლოვანს (რომელიც შეიძლება არასრულწლოვანი არ იყოს); და გამოსახულებები, რომლებიც, მიუხედავად იმისა, რომ რეალისტურია, ფაქტობრივად არ შეიცავს რეალურ ბავშვს, რომელიც მონაწილეობს </a:t>
            </a:r>
            <a:r>
              <a:rPr lang="ka-GE" dirty="0" smtClean="0"/>
              <a:t>აშკარად სექსუალური ხასიათის </a:t>
            </a:r>
            <a:r>
              <a:rPr lang="ka-GE" dirty="0" smtClean="0"/>
              <a:t>ქმედებაში.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ka-GE"/>
          </a:p>
        </p:txBody>
      </p:sp>
    </p:spTree>
    <p:extLst>
      <p:ext uri="{BB962C8B-B14F-4D97-AF65-F5344CB8AC3E}">
        <p14:creationId xmlns:p14="http://schemas.microsoft.com/office/powerpoint/2010/main" val="1025501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მე-9 მუხლის </a:t>
            </a:r>
            <a:r>
              <a:rPr lang="ka-GE" dirty="0" smtClean="0"/>
              <a:t>ტექსტი </a:t>
            </a:r>
            <a:r>
              <a:rPr lang="ka-GE" dirty="0" smtClean="0"/>
              <a:t>ერთი გამოყოფილი ელემენტით („არასრულწლოვანი... 18 წლამდე </a:t>
            </a:r>
            <a:r>
              <a:rPr lang="ka-GE" dirty="0" smtClean="0"/>
              <a:t>ასაკი“).</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ის განმარტავს ტერმინს „არასრულწლოვანი“, როგორც გამოყენებულია მე-9 მუხლის </a:t>
            </a:r>
            <a:r>
              <a:rPr lang="ka-GE" dirty="0" smtClean="0"/>
              <a:t>შესაბამისად.  ეს განმარტება შემოიფარგლება რეალური/ფიქტიური </a:t>
            </a:r>
            <a:r>
              <a:rPr lang="ka-GE" dirty="0" smtClean="0"/>
              <a:t>ბავშვების სექსუალურ ობიექტებად </a:t>
            </a:r>
            <a:r>
              <a:rPr lang="ka-GE" dirty="0" smtClean="0"/>
              <a:t>გამოყენებით </a:t>
            </a:r>
            <a:r>
              <a:rPr lang="ka-GE" dirty="0" smtClean="0"/>
              <a:t>და არანაირად </a:t>
            </a:r>
            <a:r>
              <a:rPr lang="ka-GE" dirty="0" smtClean="0"/>
              <a:t>არ უკავშირდება </a:t>
            </a:r>
            <a:r>
              <a:rPr lang="ka-GE" dirty="0" smtClean="0"/>
              <a:t>სქესობრივი ურთიერთობის დაწყების თანხმობის ასაკის განსაზღვრას.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ka-GE"/>
          </a:p>
        </p:txBody>
      </p:sp>
    </p:spTree>
    <p:extLst>
      <p:ext uri="{BB962C8B-B14F-4D97-AF65-F5344CB8AC3E}">
        <p14:creationId xmlns:p14="http://schemas.microsoft.com/office/powerpoint/2010/main" val="3490890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არა. ეს იმიტომ, რომ ბუდაპეშტის კონვენციის მე-9 მუხლი მოიცავს მხოლოდ ვიზუალურ </a:t>
            </a:r>
            <a:r>
              <a:rPr lang="ka-GE" dirty="0" smtClean="0"/>
              <a:t>გამოსახვას</a:t>
            </a:r>
            <a:r>
              <a:rPr lang="ka-GE" dirty="0" smtClean="0"/>
              <a:t>.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ka-GE"/>
          </a:p>
        </p:txBody>
      </p:sp>
    </p:spTree>
    <p:extLst>
      <p:ext uri="{BB962C8B-B14F-4D97-AF65-F5344CB8AC3E}">
        <p14:creationId xmlns:p14="http://schemas.microsoft.com/office/powerpoint/2010/main" val="1026106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არა. ეს იმიტომ, რომ ბუდაპეშტის კონვენციის მე-9 მუხლი მოიცავს მხოლოდ ვიზუალურ </a:t>
            </a:r>
            <a:r>
              <a:rPr lang="ka-GE" dirty="0" smtClean="0"/>
              <a:t>გამოსახვას</a:t>
            </a:r>
            <a:r>
              <a:rPr lang="ka-GE" dirty="0" smtClean="0"/>
              <a:t>.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ka-GE"/>
          </a:p>
        </p:txBody>
      </p:sp>
    </p:spTree>
    <p:extLst>
      <p:ext uri="{BB962C8B-B14F-4D97-AF65-F5344CB8AC3E}">
        <p14:creationId xmlns:p14="http://schemas.microsoft.com/office/powerpoint/2010/main" val="1357544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სლაიდების ეს ნაკრები შეისწავლის საავტორო და მომიჯნავე უფლებების დარღვევის დანაშაულს, </a:t>
            </a:r>
            <a:r>
              <a:rPr lang="ka-GE" dirty="0" smtClean="0"/>
              <a:t>რომელიც</a:t>
            </a:r>
            <a:r>
              <a:rPr lang="ka-GE" baseline="0" dirty="0" smtClean="0"/>
              <a:t> </a:t>
            </a:r>
            <a:r>
              <a:rPr lang="ka-GE" dirty="0" smtClean="0"/>
              <a:t>გათვალისწინებულია </a:t>
            </a:r>
            <a:r>
              <a:rPr lang="ka-GE" dirty="0" smtClean="0"/>
              <a:t>ბუდაპეშტის კონვენციის მე-10 მუხლით.</a:t>
            </a:r>
          </a:p>
          <a:p>
            <a:endParaRPr lang="ka-GE" dirty="0"/>
          </a:p>
          <a:p>
            <a:endParaRPr lang="ka-GE" dirty="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36</a:t>
            </a:fld>
            <a:endParaRPr lang="ka-GE"/>
          </a:p>
        </p:txBody>
      </p:sp>
    </p:spTree>
    <p:extLst>
      <p:ext uri="{BB962C8B-B14F-4D97-AF65-F5344CB8AC3E}">
        <p14:creationId xmlns:p14="http://schemas.microsoft.com/office/powerpoint/2010/main" val="1217655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ბუდაპეშტის კონვენცია არ შეიცავს რაიმე კონკრეტულ დანაშაულს საავტორო უფლების დარღვევისა. ბუდაპეშტის კონვენციის მე-10 მუხლი მხოლოდ </a:t>
            </a:r>
            <a:r>
              <a:rPr lang="ka-GE" dirty="0" smtClean="0"/>
              <a:t>ხაზს</a:t>
            </a:r>
            <a:r>
              <a:rPr lang="ka-GE" baseline="0" dirty="0" smtClean="0"/>
              <a:t> უსვამს</a:t>
            </a:r>
            <a:r>
              <a:rPr lang="ka-GE" dirty="0" smtClean="0"/>
              <a:t>, </a:t>
            </a:r>
            <a:r>
              <a:rPr lang="ka-GE" dirty="0" smtClean="0"/>
              <a:t>რომ საავტორო უფლებების შესახებ საერთაშორისო სამართლის შესაბამისად არსებული და კარგად დამკვიდრებული წესები გამოყენებული უნდა იქნეს ონლაინგარემოშიც: რაც აკრძალულია რეალურ ცხოვრებაში, </a:t>
            </a:r>
            <a:r>
              <a:rPr lang="ka-GE" dirty="0" smtClean="0"/>
              <a:t>ასევე აკრძალული </a:t>
            </a:r>
            <a:r>
              <a:rPr lang="ka-GE" dirty="0" smtClean="0"/>
              <a:t>უნდა იყოს </a:t>
            </a:r>
            <a:r>
              <a:rPr lang="ka-GE" dirty="0" smtClean="0"/>
              <a:t>ონლაინ. </a:t>
            </a:r>
            <a:r>
              <a:rPr lang="ka-GE" dirty="0" smtClean="0"/>
              <a:t>საავტორო უფლებების დარღვევები ონლაინ ან ჩადენილი კომპიუტერული სისტემის მეშვეობით უნდა დაისაჯოს ისევე, როგორც რეალურ სამყაროში ჩადენილი დარღვევა. ამ მიზეზით, ამ საკითხთან დაკავშირებით ბუდაპეშტის კონვენცია მითითებას აკეთებს უკვე არსებულ </a:t>
            </a:r>
            <a:r>
              <a:rPr lang="ka-GE" dirty="0" smtClean="0"/>
              <a:t>საერთაშორისო </a:t>
            </a:r>
            <a:r>
              <a:rPr lang="ka-GE" dirty="0" smtClean="0"/>
              <a:t>ხელშეკრულებებსა და შეთანხმებებზე </a:t>
            </a:r>
            <a:r>
              <a:rPr lang="ka-GE" dirty="0" smtClean="0"/>
              <a:t>(1971 </a:t>
            </a:r>
            <a:r>
              <a:rPr lang="ka-GE" dirty="0" smtClean="0"/>
              <a:t>წლის 24 ივლისის </a:t>
            </a:r>
            <a:r>
              <a:rPr lang="ka-GE" dirty="0" smtClean="0"/>
              <a:t>პარიზის აქტი, </a:t>
            </a:r>
            <a:r>
              <a:rPr lang="ka-GE" dirty="0" smtClean="0"/>
              <a:t>ბერნის კონვენცია და საავტორო </a:t>
            </a:r>
            <a:r>
              <a:rPr lang="ka-GE" dirty="0" smtClean="0"/>
              <a:t>უფლებების მსოფლიო </a:t>
            </a:r>
            <a:r>
              <a:rPr lang="ka-GE" dirty="0" smtClean="0"/>
              <a:t>ორგანიზაციის ხელშეკრულებები).</a:t>
            </a:r>
            <a:endParaRPr lang="ka-GE" alt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ka-GE"/>
          </a:p>
        </p:txBody>
      </p:sp>
    </p:spTree>
    <p:extLst>
      <p:ext uri="{BB962C8B-B14F-4D97-AF65-F5344CB8AC3E}">
        <p14:creationId xmlns:p14="http://schemas.microsoft.com/office/powerpoint/2010/main" val="640618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სლაიდის მარცხენა მხარეს გამოსახულებაზე ჩანს პოპულარული ვებსაიტის სქრინშოტი, რომელიც ხელმისაწვდომს ხდის პირინგული ქსელების მეშვეობით პირატული პროდუქციის ჩამოტვირთვის ბმულებს. </a:t>
            </a:r>
          </a:p>
          <a:p>
            <a:endParaRPr lang="ka-GE" dirty="0"/>
          </a:p>
          <a:p>
            <a:r>
              <a:rPr lang="ka-GE" dirty="0" smtClean="0"/>
              <a:t>ტრენერმა შეიძლება მარჯვენა გამოსახულება გამოიყენოს იმის ასახსნელად, თუ როგორ მიუსაჯა შვედეთის სასამართლომ პატიმრობა ვებსაიტის The Pirate Bay დამაარსებლებს საავტორო </a:t>
            </a:r>
            <a:r>
              <a:rPr lang="ka-GE" dirty="0" smtClean="0"/>
              <a:t>უფლებების </a:t>
            </a:r>
            <a:r>
              <a:rPr lang="ka-GE" dirty="0" smtClean="0"/>
              <a:t>დარღვევისთვის. ეს შეიძლება გამოყენებული იქნეს ასახსნელად, თუ როგორ იქნა შვედეთში აღსრულებული ბუდაპეშტის კონვენციის მე-10 მუხლი.</a:t>
            </a:r>
          </a:p>
          <a:p>
            <a:endParaRPr lang="ka-GE" dirty="0"/>
          </a:p>
          <a:p>
            <a:r>
              <a:rPr lang="ka-GE" dirty="0" smtClean="0"/>
              <a:t>სრული სტატიის ბმული: https://uk.reuters.com/article/us-sweden-piratebay/pirate-bay-co-founder-arrested-in-sweden-to-serve-copyright-violation-sentence-idUKKBN0EB0XF20140531</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ka-GE"/>
          </a:p>
        </p:txBody>
      </p:sp>
    </p:spTree>
    <p:extLst>
      <p:ext uri="{BB962C8B-B14F-4D97-AF65-F5344CB8AC3E}">
        <p14:creationId xmlns:p14="http://schemas.microsoft.com/office/powerpoint/2010/main" val="3233884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სლაიდზე არის ვებსაიტის სქრინშოტი, რომელიც </a:t>
            </a:r>
            <a:r>
              <a:rPr lang="en-US" dirty="0" smtClean="0"/>
              <a:t>Adobe-</a:t>
            </a:r>
            <a:r>
              <a:rPr lang="ka-GE" dirty="0" smtClean="0"/>
              <a:t>ის </a:t>
            </a:r>
            <a:r>
              <a:rPr lang="ka-GE" dirty="0" smtClean="0"/>
              <a:t>პროგრამული უზრუნველყოფის პირატულ ვერსიებს ხდის ხელმისაწვდომს. ტრენერმა შეიძლება აჩვენოს ეს, როგორც კომპიუტერული სისტემის გამოყენებით ჩადენილი საავტორო უფლების დარღვევის სხვა მაგალითი</a:t>
            </a:r>
            <a:r>
              <a:rPr lang="ka-GE" dirty="0" smtClean="0"/>
              <a:t>.</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ka-GE"/>
          </a:p>
        </p:txBody>
      </p:sp>
    </p:spTree>
    <p:extLst>
      <p:ext uri="{BB962C8B-B14F-4D97-AF65-F5344CB8AC3E}">
        <p14:creationId xmlns:p14="http://schemas.microsoft.com/office/powerpoint/2010/main" val="335998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smtClean="0"/>
              <a:t>ეს სლაიდი ხაზს უსვამს სესიის ამოცანებს. ის ხაზს უსვამს, თუ რის</a:t>
            </a:r>
            <a:r>
              <a:rPr lang="ka-GE" sz="1200" baseline="0" dirty="0" smtClean="0"/>
              <a:t> სწავლას </a:t>
            </a:r>
            <a:r>
              <a:rPr lang="ka-GE" sz="1200" dirty="0" smtClean="0"/>
              <a:t>უნდა მოელოდნენ მონაწილეები</a:t>
            </a:r>
            <a:r>
              <a:rPr lang="ka-GE" sz="1200" baseline="0" dirty="0" smtClean="0"/>
              <a:t> </a:t>
            </a:r>
            <a:r>
              <a:rPr lang="ka-GE" sz="1200" dirty="0" smtClean="0"/>
              <a:t>სლაიდებიდან. მონაწილეებს შეიძლება ინფორმაცია მიეწოდოს, რომ ეს სლაიდი ხელახლა იქნება ნაჩვენები სესიის ბოლოს, რათა შეაფასონ, იქნა თუ არა მიღწეული დასახული ამოცანები. </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ka-GE"/>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smtClean="0"/>
              <a:t>ამ </a:t>
            </a:r>
            <a:r>
              <a:rPr lang="ka-GE" dirty="0" smtClean="0"/>
              <a:t>სლაიდის მარცხენა მხარეს ნაჩვენებია ბუდაპეშტის კონვენციის </a:t>
            </a:r>
            <a:r>
              <a:rPr lang="ka-GE" dirty="0" smtClean="0"/>
              <a:t>მე-10</a:t>
            </a:r>
            <a:r>
              <a:rPr lang="ka-GE" baseline="0" dirty="0" smtClean="0"/>
              <a:t> </a:t>
            </a:r>
            <a:r>
              <a:rPr lang="ka-GE" dirty="0" smtClean="0"/>
              <a:t>მუხლის ტექსტი </a:t>
            </a:r>
            <a:r>
              <a:rPr lang="ka-GE" dirty="0" smtClean="0"/>
              <a:t>ერთი გამოყოფილი </a:t>
            </a:r>
            <a:r>
              <a:rPr lang="ka-GE" b="0" dirty="0" smtClean="0"/>
              <a:t>ელემენტით </a:t>
            </a:r>
            <a:r>
              <a:rPr lang="ka-GE" b="0" dirty="0" smtClean="0"/>
              <a:t>(„</a:t>
            </a:r>
            <a:r>
              <a:rPr lang="ka-GE" sz="1200" b="0" dirty="0" smtClean="0">
                <a:solidFill>
                  <a:srgbClr val="FF0000"/>
                </a:solidFill>
              </a:rPr>
              <a:t>საავტორო უფლებების დარღვევის </a:t>
            </a:r>
            <a:r>
              <a:rPr lang="ka-GE" sz="1200" b="0" dirty="0" smtClean="0"/>
              <a:t>... </a:t>
            </a:r>
            <a:r>
              <a:rPr lang="ka-GE" sz="1200" b="0" dirty="0" smtClean="0">
                <a:solidFill>
                  <a:srgbClr val="FF0000"/>
                </a:solidFill>
              </a:rPr>
              <a:t>როგორც ეს განსაზღვრულია ამ მხარის კანონმდებლობით და რისი ვალდებულებაც ამ მხარემ იკისრა ლიტერატურულ და მხატვრულ ნაშრომთა დაცვის ბერნის კონვენციის, ინტელექტუალური საკუთრების უფლებათა ვაჭრობასთან დაკავშირებულ ასპექტებზე ხელშეკრულებისა და ინტელექტუალური საკუთრების მსოფლიო ორგანიზაციის ხელშეკრულებაზე დაყრდნობით მიღებული 1971 წლის 24 ივლისის პარიზის აქტით ...</a:t>
            </a:r>
            <a:r>
              <a:rPr lang="ka-GE" sz="1200" b="0" baseline="0" dirty="0" smtClean="0">
                <a:solidFill>
                  <a:srgbClr val="FF0000"/>
                </a:solidFill>
              </a:rPr>
              <a:t> </a:t>
            </a:r>
            <a:r>
              <a:rPr lang="ka-GE" sz="1200" b="0" dirty="0" smtClean="0">
                <a:solidFill>
                  <a:srgbClr val="FF0000"/>
                </a:solidFill>
              </a:rPr>
              <a:t>განზრახ</a:t>
            </a:r>
            <a:r>
              <a:rPr lang="ka-GE" sz="1200" b="0" baseline="0" dirty="0" smtClean="0">
                <a:solidFill>
                  <a:schemeClr val="tx1"/>
                </a:solidFill>
              </a:rPr>
              <a:t> ... </a:t>
            </a:r>
            <a:r>
              <a:rPr lang="ka-GE" sz="1200" b="0" dirty="0" smtClean="0">
                <a:solidFill>
                  <a:srgbClr val="FF0000"/>
                </a:solidFill>
              </a:rPr>
              <a:t>კომპიუტერული სისტემის საშუალებით</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a:t>
            </a:r>
            <a:r>
              <a:rPr lang="ka-GE" dirty="0" smtClean="0"/>
              <a:t>.</a:t>
            </a:r>
            <a:endParaRPr lang="ka-GE" dirty="0" smtClean="0"/>
          </a:p>
          <a:p>
            <a:endParaRPr lang="ka-GE" dirty="0"/>
          </a:p>
          <a:p>
            <a:r>
              <a:rPr lang="ka-GE" dirty="0" smtClean="0"/>
              <a:t>მე-10 მუხლი ვრცელდება საავტორო </a:t>
            </a:r>
            <a:r>
              <a:rPr lang="ka-GE" dirty="0" smtClean="0"/>
              <a:t>უფლებების </a:t>
            </a:r>
            <a:r>
              <a:rPr lang="ka-GE" dirty="0" smtClean="0"/>
              <a:t>(და მომიჯნავე </a:t>
            </a:r>
            <a:r>
              <a:rPr lang="ka-GE" dirty="0" smtClean="0"/>
              <a:t>უფლებების</a:t>
            </a:r>
            <a:r>
              <a:rPr lang="ka-GE" dirty="0" smtClean="0"/>
              <a:t>) დარღვევაზე, მაგრამ არა მორალურ უფლებებზე. ბუდაპეშტის კონვენცია მხოლოდ ითვალისწინებს, რომ მხარემ </a:t>
            </a:r>
            <a:r>
              <a:rPr lang="ka-GE" dirty="0" smtClean="0"/>
              <a:t>გააფართოოს </a:t>
            </a:r>
            <a:r>
              <a:rPr lang="ka-GE" dirty="0" smtClean="0"/>
              <a:t>თავისი სხვადასხვა საერთაშორისო </a:t>
            </a:r>
            <a:r>
              <a:rPr lang="ka-GE" dirty="0" smtClean="0"/>
              <a:t>ინსტრუმენტებით უკვე </a:t>
            </a:r>
            <a:r>
              <a:rPr lang="ka-GE" dirty="0" smtClean="0"/>
              <a:t>არსებული ვალდებულებები დარღვევებთან მიმართებით, რომლებიც ჩადენილია კომპიუტერული სისტემის მეშვეობით. მაგალითად, თუ მხარეს არა აქვს ასეთი ვალდებულება, ის არ საჭიროებს ბუდაპეშტის კონვენციის მე-10 მუხლის </a:t>
            </a:r>
            <a:r>
              <a:rPr lang="ka-GE" dirty="0" smtClean="0"/>
              <a:t>განხორციელებას</a:t>
            </a:r>
            <a:r>
              <a:rPr lang="ka-GE" dirty="0" smtClean="0"/>
              <a:t>. ანალოგიურად, თუ მხარეს აქვს დათქმები საავტორო უფლებებთან დაკავშირებულ არსებულ საერთაშორისო ინსტრუმენტებთან, მან შეიძლება იგივე დათქმები გამოიყენოს მე-10 მუხლის განხორციელებასთან მიმართებით.</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ka-GE"/>
          </a:p>
        </p:txBody>
      </p:sp>
    </p:spTree>
    <p:extLst>
      <p:ext uri="{BB962C8B-B14F-4D97-AF65-F5344CB8AC3E}">
        <p14:creationId xmlns:p14="http://schemas.microsoft.com/office/powerpoint/2010/main" val="1547273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a:t>
            </a:r>
            <a:r>
              <a:rPr lang="ka-GE" dirty="0" smtClean="0"/>
              <a:t>მე-10 </a:t>
            </a:r>
            <a:r>
              <a:rPr lang="ka-GE" dirty="0" smtClean="0"/>
              <a:t>მუხლის </a:t>
            </a:r>
            <a:r>
              <a:rPr lang="ka-GE" dirty="0" smtClean="0"/>
              <a:t>ტექსტი </a:t>
            </a:r>
            <a:r>
              <a:rPr lang="ka-GE" dirty="0" smtClean="0"/>
              <a:t>ერთი გამოყოფილი ელემენტით („კომერციული მასშტაბი“).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fr-FR"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მე-10 მუხლი ვრცელდება </a:t>
            </a:r>
            <a:r>
              <a:rPr lang="ka-GE" dirty="0" smtClean="0"/>
              <a:t>საავტორო უფლებების კომერციული მასშტაბით </a:t>
            </a:r>
            <a:r>
              <a:rPr lang="ka-GE" dirty="0" smtClean="0"/>
              <a:t>დარღვევაზე, რომელიც უნდა შეესაბამებოდეს არსებულ საერთაშორისო ჩარჩოს </a:t>
            </a:r>
            <a:r>
              <a:rPr lang="ka-GE" sz="1200" dirty="0" smtClean="0"/>
              <a:t>ინტელექტუალური საკუთრების უფლებათა ვაჭრობასთან დაკავშირებულ ასპექტებზე ხელშეკრულების</a:t>
            </a:r>
            <a:r>
              <a:rPr lang="ka-GE" sz="1200" baseline="0" dirty="0" smtClean="0"/>
              <a:t> </a:t>
            </a:r>
            <a:r>
              <a:rPr lang="ka-GE" dirty="0" smtClean="0"/>
              <a:t>შესაბამისად</a:t>
            </a:r>
            <a:r>
              <a:rPr lang="ka-GE" dirty="0" smtClean="0"/>
              <a:t>. მხარეებმა შეიძლება მოისურვონ დარღვევის ყველა ფორმის უფრო გაფართოება მაშინაც კი, თუ კომერციული მასშტაბით არ არის ჩადენილი.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ka-GE"/>
          </a:p>
        </p:txBody>
      </p:sp>
    </p:spTree>
    <p:extLst>
      <p:ext uri="{BB962C8B-B14F-4D97-AF65-F5344CB8AC3E}">
        <p14:creationId xmlns:p14="http://schemas.microsoft.com/office/powerpoint/2010/main" val="3557953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smtClean="0"/>
              <a:t>ამ </a:t>
            </a:r>
            <a:r>
              <a:rPr lang="ka-GE" dirty="0" smtClean="0"/>
              <a:t>სლაიდის მარცხენა მხარეს ნაჩვენებია ბუდაპეშტის კონვენციის </a:t>
            </a:r>
            <a:r>
              <a:rPr lang="ka-GE" dirty="0" smtClean="0"/>
              <a:t>მე-10 </a:t>
            </a:r>
            <a:r>
              <a:rPr lang="ka-GE" dirty="0" smtClean="0"/>
              <a:t>მუხლის </a:t>
            </a:r>
            <a:r>
              <a:rPr lang="ka-GE" dirty="0" smtClean="0"/>
              <a:t>ტექსტი </a:t>
            </a:r>
            <a:r>
              <a:rPr lang="ka-GE" dirty="0" smtClean="0"/>
              <a:t>ერთი გამოყოფილი </a:t>
            </a:r>
            <a:r>
              <a:rPr lang="ka-GE" b="0" dirty="0" smtClean="0"/>
              <a:t>ელემენტით </a:t>
            </a:r>
            <a:r>
              <a:rPr lang="ka-GE" b="0" dirty="0" smtClean="0"/>
              <a:t>(„</a:t>
            </a:r>
            <a:r>
              <a:rPr lang="ka-GE" sz="1200" b="0" dirty="0" smtClean="0">
                <a:solidFill>
                  <a:srgbClr val="FF0000"/>
                </a:solidFill>
              </a:rPr>
              <a:t>მომიჯნავე უფლებების დარღვევის</a:t>
            </a:r>
            <a:r>
              <a:rPr lang="ka-GE" sz="1200" b="0" dirty="0" smtClean="0"/>
              <a:t>. .. </a:t>
            </a:r>
            <a:r>
              <a:rPr lang="ka-GE" sz="1200" b="0" dirty="0" smtClean="0">
                <a:solidFill>
                  <a:srgbClr val="FF0000"/>
                </a:solidFill>
              </a:rPr>
              <a:t>ფონოგრამების პროდიუსერთა და სამაუწყებლო ორგანიზაციათა საერთაშორისო კონვენციის (რომის კონვენცია); ინტელექტუალური საკუთრების უფლებათა ვაჭრობასთან დაკავშირებულ ასპექტებზე ხელშეკრულების; და ინტელექტუალური საკუთრების მსოფლიო ორგანიზაციის შესრულებისა და ფონოგრამების შესახებ ხელშეკრულების თანახმად</a:t>
            </a:r>
            <a:r>
              <a:rPr lang="ka-GE" sz="1200" b="0" baseline="0" dirty="0" smtClean="0">
                <a:solidFill>
                  <a:schemeClr val="tx1"/>
                </a:solidFill>
              </a:rPr>
              <a:t> ... </a:t>
            </a:r>
            <a:r>
              <a:rPr lang="ka-GE" sz="1200" b="0" dirty="0" smtClean="0">
                <a:solidFill>
                  <a:srgbClr val="FF0000"/>
                </a:solidFill>
              </a:rPr>
              <a:t>განზრახ, კომერციული მასშტაბით</a:t>
            </a:r>
            <a:r>
              <a:rPr lang="ka-GE" sz="1200" b="0" baseline="0" dirty="0" smtClean="0">
                <a:solidFill>
                  <a:schemeClr val="tx1"/>
                </a:solidFill>
              </a:rPr>
              <a:t> ... </a:t>
            </a:r>
            <a:r>
              <a:rPr lang="ka-GE" sz="1200" b="0" dirty="0" smtClean="0"/>
              <a:t> </a:t>
            </a:r>
            <a:r>
              <a:rPr lang="ka-GE" sz="1200" b="0" dirty="0" smtClean="0">
                <a:solidFill>
                  <a:srgbClr val="FF0000"/>
                </a:solidFill>
              </a:rPr>
              <a:t>კომპიუტერული სისტემის საშუალებით</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ეს წინა სლაიდის იდენტურია, თუმცა, „საავტორო უფლების“ ნაცვლად მოიცავს „მომიჯნავე უფლებას“. მომიჯნავე უფლებები, რომლებსაც ასევე „დაკავშირებულ უფლებებს“ უწოდებენ, ეხება უფლებას </a:t>
            </a:r>
            <a:r>
              <a:rPr lang="ka-GE" dirty="0" smtClean="0"/>
              <a:t>შემოქმედებით</a:t>
            </a:r>
            <a:r>
              <a:rPr lang="ka-GE" baseline="0" dirty="0" smtClean="0"/>
              <a:t> </a:t>
            </a:r>
            <a:r>
              <a:rPr lang="ka-GE" dirty="0" smtClean="0"/>
              <a:t>ნაწარმოებზე</a:t>
            </a:r>
            <a:r>
              <a:rPr lang="ka-GE" dirty="0" smtClean="0"/>
              <a:t>, რომლებიც ნაწარმოების ფაქტობრივ ავტორთან დაკავშირებული არაა, როგორიცაა, მაგალითად, შემსრულებლების უფლებები</a:t>
            </a:r>
            <a:r>
              <a:rPr lang="ka-GE" dirty="0" smtClean="0"/>
              <a:t>.</a:t>
            </a:r>
            <a:endParaRPr lang="ka-GE"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ka-GE"/>
          </a:p>
        </p:txBody>
      </p:sp>
    </p:spTree>
    <p:extLst>
      <p:ext uri="{BB962C8B-B14F-4D97-AF65-F5344CB8AC3E}">
        <p14:creationId xmlns:p14="http://schemas.microsoft.com/office/powerpoint/2010/main" val="2297519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a:t>
            </a:r>
            <a:r>
              <a:rPr lang="ka-GE" dirty="0" smtClean="0"/>
              <a:t>სლაიდის მარცხენა მხარეს ნაჩვენებია ბუდაპეშტის კონვენციის </a:t>
            </a:r>
            <a:r>
              <a:rPr lang="ka-GE" dirty="0" smtClean="0"/>
              <a:t>მე-10</a:t>
            </a:r>
            <a:r>
              <a:rPr lang="ka-GE" baseline="0" dirty="0" smtClean="0"/>
              <a:t> </a:t>
            </a:r>
            <a:r>
              <a:rPr lang="ka-GE" dirty="0" smtClean="0"/>
              <a:t>მუხლის ტექსტი </a:t>
            </a:r>
            <a:r>
              <a:rPr lang="ka-GE" dirty="0" smtClean="0"/>
              <a:t>ერთი გამოყოფილი </a:t>
            </a:r>
            <a:r>
              <a:rPr lang="ka-GE" b="0" dirty="0" smtClean="0"/>
              <a:t>ელემენტით </a:t>
            </a:r>
            <a:r>
              <a:rPr lang="ka-GE" b="0" dirty="0" smtClean="0"/>
              <a:t>(„</a:t>
            </a:r>
            <a:r>
              <a:rPr lang="ka-GE" sz="1200" b="0" dirty="0" smtClean="0">
                <a:solidFill>
                  <a:srgbClr val="FF0000"/>
                </a:solidFill>
              </a:rPr>
              <a:t>განსაკუთრებულ შემთხვევებში</a:t>
            </a:r>
            <a:r>
              <a:rPr lang="ka-GE" sz="1200" b="0" dirty="0" smtClean="0"/>
              <a:t> ... </a:t>
            </a:r>
            <a:r>
              <a:rPr lang="ka-GE" sz="1200" b="0" dirty="0" smtClean="0">
                <a:solidFill>
                  <a:srgbClr val="FF0000"/>
                </a:solidFill>
              </a:rPr>
              <a:t>სხვა ქმედითი საშუალებები</a:t>
            </a:r>
            <a:r>
              <a:rPr lang="ka-GE" sz="1200" b="0" baseline="0" dirty="0" smtClean="0">
                <a:solidFill>
                  <a:schemeClr val="tx1"/>
                </a:solidFill>
              </a:rPr>
              <a:t> ... </a:t>
            </a:r>
            <a:r>
              <a:rPr lang="ka-GE" sz="1200" b="0" dirty="0" smtClean="0">
                <a:solidFill>
                  <a:srgbClr val="FF0000"/>
                </a:solidFill>
              </a:rPr>
              <a:t>დათქმით მხარე არ უხვევს იმ საერთაშორისო ვალდებულებებიდან</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აქ ახსნილია, რომ არსებობს </a:t>
            </a:r>
            <a:r>
              <a:rPr lang="ka-GE" dirty="0" smtClean="0"/>
              <a:t>სისხლის</a:t>
            </a:r>
            <a:r>
              <a:rPr lang="ka-GE" baseline="0" dirty="0" smtClean="0"/>
              <a:t> სამართლის</a:t>
            </a:r>
            <a:r>
              <a:rPr lang="ka-GE" dirty="0" smtClean="0"/>
              <a:t> </a:t>
            </a:r>
            <a:r>
              <a:rPr lang="ka-GE" dirty="0" smtClean="0"/>
              <a:t>პასუხისმგებლობის დაკისრების ფართო გამონაკლისი, თუ არსებობს სხვა </a:t>
            </a:r>
            <a:r>
              <a:rPr lang="ka-GE" dirty="0" smtClean="0"/>
              <a:t>ქმედითი</a:t>
            </a:r>
            <a:r>
              <a:rPr lang="ka-GE" baseline="0" dirty="0" smtClean="0"/>
              <a:t> </a:t>
            </a:r>
            <a:r>
              <a:rPr lang="ka-GE" dirty="0" smtClean="0"/>
              <a:t>საშუალებები</a:t>
            </a:r>
            <a:r>
              <a:rPr lang="ka-GE" dirty="0" smtClean="0"/>
              <a:t>, როგორიცაა სამოქალაქო ან ადმინისტრაციული ზომები.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ka-GE"/>
          </a:p>
        </p:txBody>
      </p:sp>
    </p:spTree>
    <p:extLst>
      <p:ext uri="{BB962C8B-B14F-4D97-AF65-F5344CB8AC3E}">
        <p14:creationId xmlns:p14="http://schemas.microsoft.com/office/powerpoint/2010/main" val="2296334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სლაიდების ეს ნაკრები შეისწავლის </a:t>
            </a:r>
            <a:r>
              <a:rPr lang="ka-GE" dirty="0" smtClean="0"/>
              <a:t>დამატებით </a:t>
            </a:r>
            <a:r>
              <a:rPr lang="ka-GE" dirty="0" smtClean="0"/>
              <a:t>პასუხისმგებლობასთან დაკავშირებულ დებულებებს (</a:t>
            </a:r>
            <a:r>
              <a:rPr lang="ka-GE" dirty="0" smtClean="0"/>
              <a:t>მცდელობა, ხელის შეწყობა,</a:t>
            </a:r>
            <a:r>
              <a:rPr lang="ka-GE" baseline="0" dirty="0" smtClean="0"/>
              <a:t> წაქეზება და იურიდიული პირის</a:t>
            </a:r>
            <a:r>
              <a:rPr lang="ka-GE" dirty="0" smtClean="0"/>
              <a:t> </a:t>
            </a:r>
            <a:r>
              <a:rPr lang="ka-GE" dirty="0" smtClean="0"/>
              <a:t>პასუხისმგებლობა), </a:t>
            </a:r>
            <a:r>
              <a:rPr lang="ka-GE" dirty="0" smtClean="0"/>
              <a:t>რომელიც გათვალისწინებულია </a:t>
            </a:r>
            <a:r>
              <a:rPr lang="ka-GE" dirty="0" smtClean="0"/>
              <a:t>ბუდაპეშტის კონვენციის მე-11 და მე-12 </a:t>
            </a:r>
            <a:r>
              <a:rPr lang="ka-GE" dirty="0" smtClean="0"/>
              <a:t>მუხლებით</a:t>
            </a:r>
            <a:r>
              <a:rPr lang="ka-GE" dirty="0" smtClean="0"/>
              <a:t>. </a:t>
            </a:r>
          </a:p>
          <a:p>
            <a:endParaRPr lang="ka-GE" dirty="0"/>
          </a:p>
          <a:p>
            <a:endParaRPr lang="ka-GE" dirty="0"/>
          </a:p>
          <a:p>
            <a:endParaRPr lang="ka-GE" dirty="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44</a:t>
            </a:fld>
            <a:endParaRPr lang="ka-GE"/>
          </a:p>
        </p:txBody>
      </p:sp>
    </p:spTree>
    <p:extLst>
      <p:ext uri="{BB962C8B-B14F-4D97-AF65-F5344CB8AC3E}">
        <p14:creationId xmlns:p14="http://schemas.microsoft.com/office/powerpoint/2010/main" val="3072118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smtClean="0"/>
              <a:t>ამ </a:t>
            </a:r>
            <a:r>
              <a:rPr lang="ka-GE" dirty="0" smtClean="0"/>
              <a:t>სლაიდის მარცხენა მხარეს ნაჩვენებია ბუდაპეშტის კონვენციის მე-11 მუხლის </a:t>
            </a:r>
            <a:r>
              <a:rPr lang="ka-GE" dirty="0" smtClean="0"/>
              <a:t>ტექსტი </a:t>
            </a:r>
            <a:r>
              <a:rPr lang="ka-GE" dirty="0" smtClean="0"/>
              <a:t>ერთი გამოყოფილი ელემენტით </a:t>
            </a:r>
            <a:r>
              <a:rPr lang="ka-GE" b="0" dirty="0" smtClean="0"/>
              <a:t>(„</a:t>
            </a:r>
            <a:r>
              <a:rPr lang="ka-GE" sz="1200" b="0" dirty="0" smtClean="0">
                <a:solidFill>
                  <a:srgbClr val="FF0000"/>
                </a:solidFill>
              </a:rPr>
              <a:t>წინასწარი განზრახვით ხელშეწყობის</a:t>
            </a:r>
            <a:r>
              <a:rPr lang="ka-GE" sz="1200" b="0" dirty="0" smtClean="0"/>
              <a:t> </a:t>
            </a:r>
            <a:r>
              <a:rPr lang="ka-GE" sz="1200" b="0" dirty="0" smtClean="0">
                <a:solidFill>
                  <a:srgbClr val="FF0000"/>
                </a:solidFill>
              </a:rPr>
              <a:t>ან წაქეზების </a:t>
            </a:r>
            <a:r>
              <a:rPr lang="ka-GE" sz="1200" b="0" dirty="0" smtClean="0"/>
              <a:t>... </a:t>
            </a:r>
            <a:r>
              <a:rPr lang="ka-GE" sz="1200" b="0" dirty="0" smtClean="0">
                <a:solidFill>
                  <a:srgbClr val="FF0000"/>
                </a:solidFill>
              </a:rPr>
              <a:t>თუ ამ დანაშაულის ჩადენის განზრახვა არსებობს</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ეს ახდენს </a:t>
            </a:r>
            <a:r>
              <a:rPr lang="ka-GE" dirty="0" smtClean="0"/>
              <a:t>ბუდაპეშტის კონვენციის მე-2-მე-10 მუხლებით გათვალისწინებული ნებისმიერი დანაშაულის </a:t>
            </a:r>
            <a:r>
              <a:rPr lang="ka-GE" dirty="0" smtClean="0"/>
              <a:t>განზრახ </a:t>
            </a:r>
            <a:r>
              <a:rPr lang="ka-GE" dirty="0" smtClean="0"/>
              <a:t>ხელშეწყობის </a:t>
            </a:r>
            <a:r>
              <a:rPr lang="ka-GE" dirty="0" smtClean="0"/>
              <a:t>ან </a:t>
            </a:r>
            <a:r>
              <a:rPr lang="ka-GE" dirty="0" smtClean="0"/>
              <a:t> წაქეზების</a:t>
            </a:r>
            <a:r>
              <a:rPr lang="ka-GE" baseline="0" dirty="0" smtClean="0"/>
              <a:t> კრიმინალიზაციას</a:t>
            </a:r>
            <a:r>
              <a:rPr lang="ka-GE" dirty="0" smtClean="0"/>
              <a:t>. </a:t>
            </a:r>
            <a:r>
              <a:rPr lang="ka-GE" dirty="0" smtClean="0"/>
              <a:t>დამნაშავეს უნდა ჰქონდეს ასეთი დანაშაულის ჩადენის განზრახვა, რომ ეს დებულება </a:t>
            </a:r>
            <a:r>
              <a:rPr lang="ka-GE" dirty="0" smtClean="0"/>
              <a:t>იქნეს </a:t>
            </a:r>
            <a:r>
              <a:rPr lang="ka-GE" dirty="0" smtClean="0"/>
              <a:t>გამოყენებული. ეს მნიშვნელოვანი მოთხოვნაა, რადგან ის გამორიცხავდა მომსახურების მიმწოდებლებს, რომლებიც შეიძლება საკაბელო არხის მეშვეობით </a:t>
            </a:r>
            <a:r>
              <a:rPr lang="ka-GE" dirty="0" smtClean="0"/>
              <a:t>ხელი</a:t>
            </a:r>
            <a:r>
              <a:rPr lang="ka-GE" baseline="0" dirty="0" smtClean="0"/>
              <a:t> შეუწყონ</a:t>
            </a:r>
            <a:r>
              <a:rPr lang="ka-GE" dirty="0" smtClean="0"/>
              <a:t> ან წააქეზონ </a:t>
            </a:r>
            <a:r>
              <a:rPr lang="ka-GE" dirty="0" smtClean="0"/>
              <a:t>დანაშაულის </a:t>
            </a:r>
            <a:r>
              <a:rPr lang="ka-GE" dirty="0" smtClean="0"/>
              <a:t>ჩადენა, </a:t>
            </a:r>
            <a:r>
              <a:rPr lang="ka-GE" dirty="0" smtClean="0"/>
              <a:t>მაგრამ არ გააჩნდეთ დანაშაულებრივი განზრახვა</a:t>
            </a:r>
            <a:r>
              <a:rPr lang="ka-GE" dirty="0" smtClean="0"/>
              <a:t>.</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ka-GE"/>
          </a:p>
        </p:txBody>
      </p:sp>
    </p:spTree>
    <p:extLst>
      <p:ext uri="{BB962C8B-B14F-4D97-AF65-F5344CB8AC3E}">
        <p14:creationId xmlns:p14="http://schemas.microsoft.com/office/powerpoint/2010/main" val="2874921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ka-GE" dirty="0" smtClean="0"/>
              <a:t>ამ </a:t>
            </a:r>
            <a:r>
              <a:rPr lang="ka-GE" dirty="0" smtClean="0"/>
              <a:t>სლაიდის მარცხენა მხარეს ნაჩვენებია ბუდაპეშტის კონვენციის მე-11 მუხლის </a:t>
            </a:r>
            <a:r>
              <a:rPr lang="ka-GE" dirty="0" smtClean="0"/>
              <a:t>ტექსტი </a:t>
            </a:r>
            <a:r>
              <a:rPr lang="ka-GE" dirty="0" smtClean="0"/>
              <a:t>ერთი გამოყოფილი </a:t>
            </a:r>
            <a:r>
              <a:rPr lang="ka-GE" b="0" dirty="0" smtClean="0"/>
              <a:t>ელემენტით </a:t>
            </a:r>
            <a:r>
              <a:rPr lang="ka-GE" b="0" dirty="0" smtClean="0"/>
              <a:t>(„</a:t>
            </a:r>
            <a:r>
              <a:rPr lang="ka-GE" sz="1200" b="0" dirty="0" smtClean="0">
                <a:solidFill>
                  <a:srgbClr val="FF0000"/>
                </a:solidFill>
              </a:rPr>
              <a:t>მე-3-მე-5, მე-7, მე-8 მუხლებითა და 9.1.</a:t>
            </a:r>
            <a:r>
              <a:rPr lang="en-US" sz="1200" b="0" dirty="0" smtClean="0">
                <a:solidFill>
                  <a:srgbClr val="FF0000"/>
                </a:solidFill>
              </a:rPr>
              <a:t>a</a:t>
            </a:r>
            <a:r>
              <a:rPr lang="ka-GE" sz="1200" b="0" dirty="0" smtClean="0">
                <a:solidFill>
                  <a:srgbClr val="FF0000"/>
                </a:solidFill>
              </a:rPr>
              <a:t> და 9.1.</a:t>
            </a:r>
            <a:r>
              <a:rPr lang="en-US" sz="1200" b="0" dirty="0" smtClean="0">
                <a:solidFill>
                  <a:srgbClr val="FF0000"/>
                </a:solidFill>
              </a:rPr>
              <a:t>c</a:t>
            </a:r>
            <a:r>
              <a:rPr lang="ka-GE" sz="1200" b="0" dirty="0" smtClean="0">
                <a:solidFill>
                  <a:srgbClr val="FF0000"/>
                </a:solidFill>
              </a:rPr>
              <a:t> ქვეპუნქტებით</a:t>
            </a:r>
            <a:r>
              <a:rPr lang="ka-GE" sz="1200" b="0" baseline="0" dirty="0" smtClean="0">
                <a:solidFill>
                  <a:srgbClr val="FF0000"/>
                </a:solidFill>
              </a:rPr>
              <a:t> ...</a:t>
            </a:r>
            <a:r>
              <a:rPr lang="ka-GE" sz="1200" b="0" dirty="0" smtClean="0"/>
              <a:t> </a:t>
            </a:r>
            <a:r>
              <a:rPr lang="ka-GE" sz="1200" b="0" dirty="0" smtClean="0">
                <a:solidFill>
                  <a:srgbClr val="FF0000"/>
                </a:solidFill>
              </a:rPr>
              <a:t>ნებისმიერი დანაშაულის ჩადენის</a:t>
            </a:r>
            <a:r>
              <a:rPr lang="en-US" sz="1200" b="0" dirty="0" smtClean="0">
                <a:solidFill>
                  <a:srgbClr val="FF0000"/>
                </a:solidFill>
              </a:rPr>
              <a:t> </a:t>
            </a:r>
            <a:r>
              <a:rPr lang="ka-GE" sz="1200" b="0" dirty="0" smtClean="0">
                <a:solidFill>
                  <a:srgbClr val="FF0000"/>
                </a:solidFill>
              </a:rPr>
              <a:t>მცდელობის </a:t>
            </a:r>
            <a:r>
              <a:rPr lang="ka-GE" sz="1200" b="0" dirty="0" smtClean="0"/>
              <a:t>... </a:t>
            </a:r>
            <a:r>
              <a:rPr lang="ka-GE" sz="1200" b="0" dirty="0" smtClean="0">
                <a:solidFill>
                  <a:srgbClr val="FF0000"/>
                </a:solidFill>
              </a:rPr>
              <a:t>შეუძლია დაიტოვოს უფლება, არ გამოიყენოს სრულად ან ნაწილობრივ ამ მუხლის მე-2 პუნქტი</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გამოყოფილი </a:t>
            </a:r>
            <a:r>
              <a:rPr lang="ka-GE" dirty="0" smtClean="0"/>
              <a:t>ნაწილი ახდენს </a:t>
            </a:r>
            <a:r>
              <a:rPr lang="ka-GE" dirty="0" smtClean="0"/>
              <a:t>ბუდაპეშტის კონვენციით გათვალისწინებული</a:t>
            </a:r>
            <a:r>
              <a:rPr lang="ka-GE" baseline="0" dirty="0" smtClean="0"/>
              <a:t> </a:t>
            </a:r>
            <a:r>
              <a:rPr lang="ka-GE" dirty="0" smtClean="0"/>
              <a:t>კონკრეტული </a:t>
            </a:r>
            <a:r>
              <a:rPr lang="ka-GE" dirty="0" smtClean="0"/>
              <a:t>დანაშაულების მცდელობის </a:t>
            </a:r>
            <a:r>
              <a:rPr lang="ka-GE" dirty="0" smtClean="0"/>
              <a:t>კრიმინალიზაციას. </a:t>
            </a:r>
            <a:r>
              <a:rPr lang="ka-GE" dirty="0" smtClean="0"/>
              <a:t>მაგალითად, უკანონო წვდომის მცდელობა, მოწყობილობების ბოროტად გამოყენება და ბავშვთა პორნოგრაფიის კონკრეტული ასპექტები ვერ იქნება </a:t>
            </a:r>
            <a:r>
              <a:rPr lang="ka-GE" dirty="0" smtClean="0"/>
              <a:t>კრიმინალიზებული</a:t>
            </a:r>
            <a:r>
              <a:rPr lang="ka-GE" dirty="0" smtClean="0"/>
              <a:t>, რადგან რთულია მცდელობასთან დაკავშირებული </a:t>
            </a:r>
            <a:r>
              <a:rPr lang="ka-GE" dirty="0" smtClean="0"/>
              <a:t>დანაშაულების </a:t>
            </a:r>
            <a:r>
              <a:rPr lang="ka-GE" dirty="0" smtClean="0"/>
              <a:t>დადგენა. ბუდაპეშტის კონვენცია მოითხოვს, რომ მცდელობა იყოს </a:t>
            </a:r>
            <a:r>
              <a:rPr lang="ka-GE" dirty="0" smtClean="0"/>
              <a:t>წინასწარი განზრახვით</a:t>
            </a:r>
            <a:r>
              <a:rPr lang="ka-GE" dirty="0" smtClean="0"/>
              <a:t>, </a:t>
            </a:r>
            <a:r>
              <a:rPr lang="ka-GE" dirty="0" smtClean="0"/>
              <a:t>რომ გამოყენებული </a:t>
            </a:r>
            <a:r>
              <a:rPr lang="ka-GE" dirty="0" smtClean="0"/>
              <a:t>იქნეს </a:t>
            </a:r>
            <a:r>
              <a:rPr lang="ka-GE" dirty="0" smtClean="0"/>
              <a:t>სისხლის სამართლის </a:t>
            </a:r>
            <a:r>
              <a:rPr lang="ka-GE" dirty="0" smtClean="0"/>
              <a:t>პასუხისმგებლობა.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ka-GE"/>
          </a:p>
        </p:txBody>
      </p:sp>
    </p:spTree>
    <p:extLst>
      <p:ext uri="{BB962C8B-B14F-4D97-AF65-F5344CB8AC3E}">
        <p14:creationId xmlns:p14="http://schemas.microsoft.com/office/powerpoint/2010/main" val="131851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ka-GE" dirty="0" smtClean="0"/>
              <a:t>ამ </a:t>
            </a:r>
            <a:r>
              <a:rPr lang="ka-GE" dirty="0" smtClean="0"/>
              <a:t>სლაიდის მარცხენა მხარეს ნაჩვენებია ბუდაპეშტის კონვენციის მე-12 მუხლის </a:t>
            </a:r>
            <a:r>
              <a:rPr lang="ka-GE" dirty="0" smtClean="0"/>
              <a:t>ტექსტი </a:t>
            </a:r>
            <a:r>
              <a:rPr lang="ka-GE" dirty="0" smtClean="0"/>
              <a:t>ერთი გამოყოფილი ელემენტით </a:t>
            </a:r>
            <a:r>
              <a:rPr lang="ka-GE" b="0" dirty="0" smtClean="0"/>
              <a:t>(</a:t>
            </a:r>
            <a:r>
              <a:rPr lang="ka-GE" sz="1200" b="0" dirty="0" smtClean="0">
                <a:solidFill>
                  <a:srgbClr val="FF0000"/>
                </a:solidFill>
              </a:rPr>
              <a:t>იურიდიულ პირებზე პასუხისმგებლობის დაკისრებას </a:t>
            </a:r>
            <a:r>
              <a:rPr lang="ka-GE" sz="1200" b="0" baseline="0" dirty="0" smtClean="0">
                <a:solidFill>
                  <a:schemeClr val="tx1"/>
                </a:solidFill>
              </a:rPr>
              <a:t>... </a:t>
            </a:r>
            <a:r>
              <a:rPr lang="ka-GE" sz="1200" b="0" dirty="0" smtClean="0">
                <a:solidFill>
                  <a:srgbClr val="FF0000"/>
                </a:solidFill>
              </a:rPr>
              <a:t>ჩადენილია მათ სასარგებლოდ ნებისმიერი ფიზიკური პირის მიერ </a:t>
            </a:r>
            <a:r>
              <a:rPr lang="ka-GE" sz="1200" b="0" dirty="0" smtClean="0"/>
              <a:t>... </a:t>
            </a:r>
            <a:r>
              <a:rPr lang="ka-GE" sz="1200" b="0" dirty="0" smtClean="0">
                <a:solidFill>
                  <a:srgbClr val="FF0000"/>
                </a:solidFill>
              </a:rPr>
              <a:t>წამყვანი თანამდებობა</a:t>
            </a:r>
            <a:r>
              <a:rPr lang="ka-GE" sz="1200" b="0" baseline="0" dirty="0" smtClean="0">
                <a:solidFill>
                  <a:schemeClr val="tx1"/>
                </a:solidFill>
              </a:rPr>
              <a:t> ... </a:t>
            </a:r>
            <a:r>
              <a:rPr lang="ka-GE" sz="1200" b="0" dirty="0" smtClean="0">
                <a:solidFill>
                  <a:srgbClr val="FF0000"/>
                </a:solidFill>
              </a:rPr>
              <a:t>წარმომადგენლობითი უფლებამოსილება</a:t>
            </a:r>
            <a:r>
              <a:rPr lang="ka-GE" sz="1200" b="0" baseline="0" dirty="0" smtClean="0">
                <a:solidFill>
                  <a:schemeClr val="tx1"/>
                </a:solidFill>
              </a:rPr>
              <a:t> ... </a:t>
            </a:r>
            <a:r>
              <a:rPr lang="ka-GE" sz="1200" b="0" dirty="0" smtClean="0">
                <a:solidFill>
                  <a:srgbClr val="FF0000"/>
                </a:solidFill>
              </a:rPr>
              <a:t>გადაწყვეტილებების მიღების უფლებამოსილება</a:t>
            </a:r>
            <a:r>
              <a:rPr lang="ka-GE" sz="1200" b="0" baseline="0" dirty="0" smtClean="0">
                <a:solidFill>
                  <a:schemeClr val="tx1"/>
                </a:solidFill>
              </a:rPr>
              <a:t> ... </a:t>
            </a:r>
            <a:r>
              <a:rPr lang="ka-GE" sz="1200" b="0" dirty="0" smtClean="0">
                <a:solidFill>
                  <a:srgbClr val="FF0000"/>
                </a:solidFill>
              </a:rPr>
              <a:t>კონტროლის განხორციელების უფლებამოსილება</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ევროკავშირისა და ევროპის საბჭოს ორივე პერსპექტივა მოიცავს, სულ მცირე, ნებისმიერი სახის (</a:t>
            </a:r>
            <a:r>
              <a:rPr lang="ka-GE" dirty="0" smtClean="0"/>
              <a:t>სისხლის</a:t>
            </a:r>
            <a:r>
              <a:rPr lang="ka-GE" baseline="0" dirty="0" smtClean="0"/>
              <a:t> სამართლის</a:t>
            </a:r>
            <a:r>
              <a:rPr lang="ka-GE" dirty="0" smtClean="0"/>
              <a:t> </a:t>
            </a:r>
            <a:r>
              <a:rPr lang="ka-GE" dirty="0" smtClean="0"/>
              <a:t>ან არა) პასუხისმგებლობის დაკისრებას კომპანიებზე ან სხვა იურიდიულ პირებზე დანაშაულებისთვის, რომლებიც ჩადენილია მათი წარმომადგენლების მიერ, რომლებიც მოქმედებენ მათი წარმომადგენლობისა და ინტერესის შესაბამისად.  გარდა ამისა, კონვენცია აცხადებს, რომ იურიდიული პირების პასუხისმგებლობა დგება ასევე კომპანიის ან სხვა იურიდიული პირის კანონიერი </a:t>
            </a:r>
            <a:r>
              <a:rPr lang="ka-GE" dirty="0" smtClean="0"/>
              <a:t>წარმომადგენლის მხრიდან არასაკმარისი </a:t>
            </a:r>
            <a:r>
              <a:rPr lang="ka-GE" dirty="0" smtClean="0"/>
              <a:t>ზედამხედველობის ან კონტროლის </a:t>
            </a:r>
            <a:r>
              <a:rPr lang="ka-GE" dirty="0" smtClean="0"/>
              <a:t>შემთხვევაში</a:t>
            </a:r>
            <a:r>
              <a:rPr lang="ka-GE" baseline="0" dirty="0" smtClean="0"/>
              <a:t> იმის მიმართ, ვისაც ის</a:t>
            </a:r>
            <a:r>
              <a:rPr lang="ka-GE" dirty="0" smtClean="0"/>
              <a:t> </a:t>
            </a:r>
            <a:r>
              <a:rPr lang="ka-GE" dirty="0" smtClean="0"/>
              <a:t>ზედამხედველობს. </a:t>
            </a:r>
            <a:r>
              <a:rPr lang="ka-GE" dirty="0" smtClean="0"/>
              <a:t>იურიდიული</a:t>
            </a:r>
            <a:r>
              <a:rPr lang="ka-GE" baseline="0" dirty="0" smtClean="0"/>
              <a:t> პირის </a:t>
            </a:r>
            <a:r>
              <a:rPr lang="ka-GE" dirty="0" smtClean="0"/>
              <a:t>პასუხისმგებლობის </a:t>
            </a:r>
            <a:r>
              <a:rPr lang="ka-GE" dirty="0" smtClean="0"/>
              <a:t>გამოყენების წინაპირობის თვალსაზრისით ბუდაპეშტის კონვენცია მოითხოვს სლაიდში ხაზგასმულ ოთხ პირობას. ეს იმის უზრუნველსაყოფადაა, რომ იურიდიული პირები უსამართლოდ არ დაისაჯონ ქმედებებისთვის, რომლებიც </a:t>
            </a:r>
            <a:r>
              <a:rPr lang="ka-GE" dirty="0" smtClean="0"/>
              <a:t>ფიზიკურმა </a:t>
            </a:r>
            <a:r>
              <a:rPr lang="ka-GE" dirty="0" smtClean="0"/>
              <a:t>პირებმა </a:t>
            </a:r>
            <a:r>
              <a:rPr lang="ka-GE" dirty="0" smtClean="0"/>
              <a:t>ინდივიდუალურად ჩაიდინეს</a:t>
            </a:r>
            <a:r>
              <a:rPr lang="ka-GE" dirty="0" smtClean="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ka-GE"/>
          </a:p>
        </p:txBody>
      </p:sp>
    </p:spTree>
    <p:extLst>
      <p:ext uri="{BB962C8B-B14F-4D97-AF65-F5344CB8AC3E}">
        <p14:creationId xmlns:p14="http://schemas.microsoft.com/office/powerpoint/2010/main" val="1529787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a:t>
            </a:r>
            <a:r>
              <a:rPr lang="ka-GE" dirty="0" smtClean="0"/>
              <a:t>სლაიდის მარცხენა მხარეს ნაჩვენებია ბუდაპეშტის კონვენციის მე-12 მუხლის </a:t>
            </a:r>
            <a:r>
              <a:rPr lang="ka-GE" dirty="0" smtClean="0"/>
              <a:t>ტექსტი </a:t>
            </a:r>
            <a:r>
              <a:rPr lang="ka-GE" dirty="0" smtClean="0"/>
              <a:t>ერთი გამოყოფილი ელემენტით </a:t>
            </a:r>
            <a:r>
              <a:rPr lang="ka-GE" b="0" dirty="0" smtClean="0"/>
              <a:t>(„</a:t>
            </a:r>
            <a:r>
              <a:rPr lang="ka-GE" sz="1200" b="0" dirty="0" smtClean="0">
                <a:solidFill>
                  <a:srgbClr val="FF0000"/>
                </a:solidFill>
              </a:rPr>
              <a:t>1-ელ პუნქტში მითითებული ფიზიკური პირის მიერ არასაკმარისმა ზედამხედველობამ ან კონტროლმა შესაძლებელი გახადა </a:t>
            </a:r>
            <a:r>
              <a:rPr lang="ka-GE" sz="1200" b="0" dirty="0" smtClean="0">
                <a:solidFill>
                  <a:schemeClr val="tx1"/>
                </a:solidFill>
              </a:rPr>
              <a:t>...</a:t>
            </a:r>
            <a:r>
              <a:rPr lang="ka-GE" sz="1200" b="0" baseline="0" dirty="0" smtClean="0">
                <a:solidFill>
                  <a:schemeClr val="tx1"/>
                </a:solidFill>
              </a:rPr>
              <a:t> </a:t>
            </a:r>
            <a:r>
              <a:rPr lang="ka-GE" sz="1200" b="0" dirty="0" smtClean="0">
                <a:solidFill>
                  <a:srgbClr val="FF0000"/>
                </a:solidFill>
              </a:rPr>
              <a:t>ჩადენა</a:t>
            </a:r>
            <a:r>
              <a:rPr lang="ka-GE" sz="1200" b="0" dirty="0" smtClean="0"/>
              <a:t> </a:t>
            </a:r>
            <a:r>
              <a:rPr lang="ka-GE" sz="1200" b="0" dirty="0" smtClean="0">
                <a:solidFill>
                  <a:srgbClr val="FF0000"/>
                </a:solidFill>
              </a:rPr>
              <a:t>იმ იურიდიული პირის სასარგებლოდ, რომლის უფლებამოსილებითაც მოქმედებდა ეს ფიზიკური პირი</a:t>
            </a:r>
            <a:r>
              <a:rPr lang="ka-GE" b="0" dirty="0" smtClean="0"/>
              <a:t>”).</a:t>
            </a:r>
            <a:endParaRPr lang="ka-GE" b="0"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ეს ელემენტი გვთავაზობს, რომ წინა სლაიდში გამოყოფილი ოთხი პირობის გარდა იურიდიულ პირს პასუხისმგებლობა შეიძლება დაეკისროს, თუ დანაშაულის ჩადენა შესაძლებელი გახადა </a:t>
            </a:r>
            <a:r>
              <a:rPr lang="ka-GE" dirty="0" smtClean="0"/>
              <a:t>არასაკმარისმა ზედამხედველობამ, </a:t>
            </a:r>
            <a:r>
              <a:rPr lang="ka-GE" dirty="0" smtClean="0"/>
              <a:t>მაგრამ ეს მოითხოვს, რომ დანაშაული ჩადენილი </a:t>
            </a:r>
            <a:r>
              <a:rPr lang="ka-GE" dirty="0" smtClean="0"/>
              <a:t>იყოს იურიდიული პირის სასარგებლოდ</a:t>
            </a:r>
            <a:r>
              <a:rPr lang="ka-GE" baseline="0" dirty="0" smtClean="0"/>
              <a:t> ფიზიკური</a:t>
            </a:r>
            <a:r>
              <a:rPr lang="ka-GE" dirty="0" smtClean="0"/>
              <a:t> პირის მიერ, რომელიც მისი უფლებამოსილებით მოქმედებს. </a:t>
            </a:r>
            <a:endParaRPr lang="ka-GE" dirty="0" smtClean="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ka-GE"/>
          </a:p>
        </p:txBody>
      </p:sp>
    </p:spTree>
    <p:extLst>
      <p:ext uri="{BB962C8B-B14F-4D97-AF65-F5344CB8AC3E}">
        <p14:creationId xmlns:p14="http://schemas.microsoft.com/office/powerpoint/2010/main" val="3768023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smtClean="0"/>
              <a:t>სლაიდი იმეორებს სესიის ამოცანებს. ტრენერს შეუძლია გაიაროს ეს ამოცანები,</a:t>
            </a:r>
            <a:r>
              <a:rPr lang="ka-GE" sz="3600" baseline="0" dirty="0" smtClean="0"/>
              <a:t> რათა</a:t>
            </a:r>
            <a:r>
              <a:rPr lang="ka-GE" sz="3600" dirty="0" smtClean="0"/>
              <a:t> უზრუნველყოს, რომ ეს ასპექტები მოცულია ამ მოდულით. </a:t>
            </a:r>
            <a:endParaRPr lang="ka-GE" sz="3600" dirty="0"/>
          </a:p>
        </p:txBody>
      </p:sp>
    </p:spTree>
    <p:extLst>
      <p:ext uri="{BB962C8B-B14F-4D97-AF65-F5344CB8AC3E}">
        <p14:creationId xmlns:p14="http://schemas.microsoft.com/office/powerpoint/2010/main" val="397115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სლაიდების პირველი ნაკრები შეისწავლის კომპიუტერთან დაკავშირებული გაყალბების დანაშაულს, რომელიც გათვალისწინებულია ბუდაპეშტის კონვენციის მე-7 მუხლით.</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ka-GE"/>
          </a:p>
        </p:txBody>
      </p:sp>
    </p:spTree>
    <p:extLst>
      <p:ext uri="{BB962C8B-B14F-4D97-AF65-F5344CB8AC3E}">
        <p14:creationId xmlns:p14="http://schemas.microsoft.com/office/powerpoint/2010/main" val="15776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dirty="0" smtClean="0"/>
              <a:t>კომპიუტერთან დაკავშირებული გაყალბება, რომელიც აღწერილია ბუდაპეშტის კონვენციის მე-7 მუხლში, გაყალბების კონკრეტული ფორმაა. უმრავლესობა ქვეყანაში გაყალბება ტრადიციული სისხლის სამართლის დანაშაულია. მაგრამ ჩვეულებრივ, ის ეხება მატერიალურ ობიექტებს და ზოგჯერ ვერ იქნება გამოყენებული კომპიუტერული გაყალბების ან კომპიუტერული მონაცემების გაყალბების კრიმინალიზაციისთვის, რომლებიც არ მოითხოვს ფიზიკურ დოკუმენტში არსებული მტკიცების და განცხადების ვიზუალურ წაკითხვადობას. </a:t>
            </a:r>
          </a:p>
          <a:p>
            <a:endParaRPr lang="ka-GE" altLang="en-US" dirty="0"/>
          </a:p>
          <a:p>
            <a:r>
              <a:rPr lang="ka-GE" dirty="0" smtClean="0"/>
              <a:t>ეს იყო ბუდაპეშტის კონვენციაში მე-7 მუხლის შეტანის მიზეზი.</a:t>
            </a:r>
          </a:p>
          <a:p>
            <a:r>
              <a:rPr lang="ka-GE" dirty="0" smtClean="0"/>
              <a:t> </a:t>
            </a:r>
          </a:p>
          <a:p>
            <a:r>
              <a:rPr lang="ka-GE" dirty="0" smtClean="0"/>
              <a:t>ამ ეტაპზე კონვენციის მიზანია დოკუმენტების გაყალბების ტრადიციული დანაშაულის (მატერიალური დოკუმენტები) პარალელური დანაშაულის შემოტანა. მაგრამ ამ შემთხვევაში სისხლის სამართლის დანაშაულის ობიექტი არის კომპიუტერული მონაცემები. ამ დანაშაულს იდენენ ისინი, ვინც ახორციელებს კომპიუტერული მონაცემების შეყვანას, შეცვლას, წაშლას ან ჩახშობას, რის შედეგადაც მიიღება გაყალბებული მონაცემები იმ განზრახვით, რომ ეს მონაცემები მიჩნეული ან გამოყენებული იქნეს კანონიერი მიზნებისთვის, თითქოს ისინი უტყუარია.</a:t>
            </a:r>
          </a:p>
          <a:p>
            <a:r>
              <a:rPr lang="ka-GE" dirty="0" smtClean="0"/>
              <a:t> </a:t>
            </a:r>
          </a:p>
          <a:p>
            <a:r>
              <a:rPr lang="ka-GE" dirty="0" smtClean="0"/>
              <a:t>ეს დანაშაული, რა თქმა უნდა, მოითხოვს, წინასწარი განზრახვით და უფლების გარეშე განხორციელებულ ქმედებას.</a:t>
            </a:r>
            <a:endParaRPr lang="ka-GE" altLang="sr-Latn-RS" dirty="0"/>
          </a:p>
        </p:txBody>
      </p:sp>
    </p:spTree>
    <p:extLst>
      <p:ext uri="{BB962C8B-B14F-4D97-AF65-F5344CB8AC3E}">
        <p14:creationId xmlns:p14="http://schemas.microsoft.com/office/powerpoint/2010/main" val="67878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mtClean="0"/>
              <a:t>ამ საიტზე ნაჩვენებია ახალი ამბების სტატიის სქრინშოტი ექიმისა და მისი თანამზრახველის შესახებ, რომლებიც დააკავეს ინდოეთში, COVID-19-ის გაყალბებული ტესტის ანგარიშების სავარაუდო მომზადებისთვის. ამ სტატიის თანახმად, ექიმი აგროვებდა ნიმუშებს პაციენტებისგან, მაგრამ არ აგზავნიდა ტესტირებაზე. სანაცვლოდ, ის ამზადებდა ტესტის გაყალბებულ შედეგებს კომპიუტერზე ტესტის PDF-ფორმის ცვლილებით. ტესტის შედეგებს ის პაციენტებს WhatsApp-ის მეშვეობით უგზავნიდა.</a:t>
            </a:r>
          </a:p>
          <a:p>
            <a:endParaRPr lang="ka-GE" dirty="0"/>
          </a:p>
          <a:p>
            <a:r>
              <a:rPr lang="ka-GE" smtClean="0"/>
              <a:t>ახალი ამბების სტატიის ბმული: https://www.thehindu.com/news/cities/Delhi/doctor-aide-arrested-for-giving-forged-covid-19-test-reports/article32526435.ece </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ka-GE" altLang="en-US"/>
          </a:p>
        </p:txBody>
      </p:sp>
    </p:spTree>
    <p:extLst>
      <p:ext uri="{BB962C8B-B14F-4D97-AF65-F5344CB8AC3E}">
        <p14:creationId xmlns:p14="http://schemas.microsoft.com/office/powerpoint/2010/main" val="259678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ka-GE" smtClean="0"/>
              <a:t>ამ სლაიდზე ნაჩვენებია კომპიუტერთან დაკავშირებული გაყალბების (ფიშინგი) სხვა მაგალითი. ტრენერმა შეიძლება მიათითოს ელ. ფოსტის ტექსტზე (ლოგოსა და გამგზავნის სახელის ჩათვლით), რომელიც იუწყება, რომ ელ. ფოსტა მირებული იქნა HSBC-დან. ტრენერმა შეიძლება განმარტოს, რომ ასეთი ელ. ფოსტები ხშირად იგზავნება იმ განზრახვით, რომ ისინი მიჩნეული ან გამოყენებული იქნეს კანონიერი მიზნებისთვის, როგორიცაა გარიგების დაწყება. </a:t>
            </a:r>
          </a:p>
        </p:txBody>
      </p:sp>
    </p:spTree>
    <p:extLst>
      <p:ext uri="{BB962C8B-B14F-4D97-AF65-F5344CB8AC3E}">
        <p14:creationId xmlns:p14="http://schemas.microsoft.com/office/powerpoint/2010/main" val="20537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ka-GE" smtClean="0"/>
              <a:t>ამ სლაიდზე ნაჩვენებია კომპიუტერთან დაკავშირებული გაყალბების (ფიშინგი) სხვა მაგალითი. ტრენერმა შეიძლება მიათითოს ელ. ფოსტის ტექსტზე (ლოგოსა და გამგზავნის სახელის ჩათვლით), რომელიც იუწყება, რომ ელ. ფოსტა მირებული იქნა ამერიკის ბანკის ონლაინსაბანკო სისტემიდან. ტრენერმა შეუძლება განმარტოს, რომ URL ელ. ფოსტაში ფაქტობრივად ფატთოვდება მესამე მხარის მიერ გაყალბებულ ვებსაიტზე, რომელიც დაკავშირებული არაა ამერიკის ბანკთან. ტრენერმა შეიძლება განმარტოს, რომ ასეთი ელ. ფოსტები ხშირად იგზავნება იმ განზრახვით, რომ ისინი მიჩნეული ან გამოყენებული იქნეს კანონიერი მიზნებისთვის, როგორიცაა გარიგების დაწყება. </a:t>
            </a:r>
          </a:p>
        </p:txBody>
      </p:sp>
    </p:spTree>
    <p:extLst>
      <p:ext uri="{BB962C8B-B14F-4D97-AF65-F5344CB8AC3E}">
        <p14:creationId xmlns:p14="http://schemas.microsoft.com/office/powerpoint/2010/main" val="53189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baseline="0" dirty="0">
                <a:solidFill>
                  <a:srgbClr val="FFFFFF"/>
                </a:solidFill>
                <a:latin typeface="Verdana" panose="020B0604030504040204" pitchFamily="34" charset="0"/>
              </a:rPr>
              <a:t>www.coe.int/cybercrime</a:t>
            </a:r>
            <a:r>
              <a:rPr lang="en-US" altLang="en-US" sz="900" b="1" baseline="0" dirty="0">
                <a:solidFill>
                  <a:srgbClr val="FFFFFF"/>
                </a:solidFill>
                <a:latin typeface="Verdana" panose="020B0604030504040204" pitchFamily="34" charset="0"/>
              </a:rPr>
              <a:t>			</a:t>
            </a:r>
          </a:p>
        </p:txBody>
      </p:sp>
      <p:sp>
        <p:nvSpPr>
          <p:cNvPr id="15" name="Text Placeholder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21.03.2021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840FB52-8F74-4C62-BC14-146E3735258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1000" b="0" i="0" baseline="0" dirty="0">
                <a:solidFill>
                  <a:srgbClr val="FFFFFF"/>
                </a:solidFill>
                <a:latin typeface="Calibri" panose="020F0502020204030204" pitchFamily="34" charset="0"/>
              </a:rPr>
              <a:t>www.coe.int/cybercrime</a:t>
            </a:r>
            <a:r>
              <a:rPr lang="en-US" altLang="en-US" sz="1000" b="0" i="0" baseline="0" dirty="0">
                <a:solidFill>
                  <a:srgbClr val="FFFFFF"/>
                </a:solidFill>
                <a:latin typeface="Calibri" panose="020F0502020204030204" pitchFamily="34" charset="0"/>
              </a:rPr>
              <a:t>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2" r:id="rId17"/>
    <p:sldLayoutId id="2147483664" r:id="rId18"/>
    <p:sldLayoutId id="2147483665" r:id="rId19"/>
    <p:sldLayoutId id="2147483666" r:id="rId20"/>
    <p:sldLayoutId id="214748367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BB67D73-B6F5-4B2A-AAA2-032087A05B37}"/>
              </a:ext>
            </a:extLst>
          </p:cNvPr>
          <p:cNvSpPr>
            <a:spLocks noGrp="1"/>
          </p:cNvSpPr>
          <p:nvPr>
            <p:ph sz="quarter" idx="11"/>
          </p:nvPr>
        </p:nvSpPr>
        <p:spPr>
          <a:xfrm>
            <a:off x="448274" y="1251039"/>
            <a:ext cx="8074025" cy="724409"/>
          </a:xfrm>
        </p:spPr>
        <p:txBody>
          <a:bodyPr>
            <a:normAutofit/>
          </a:bodyPr>
          <a:lstStyle/>
          <a:p>
            <a:pPr lvl="0" fontAlgn="base">
              <a:lnSpc>
                <a:spcPct val="100000"/>
              </a:lnSpc>
              <a:spcBef>
                <a:spcPct val="0"/>
              </a:spcBef>
              <a:spcAft>
                <a:spcPct val="0"/>
              </a:spcAft>
            </a:pPr>
            <a:r>
              <a:rPr lang="ka-GE" altLang="en-US" sz="1400" dirty="0">
                <a:solidFill>
                  <a:prstClr val="black"/>
                </a:solidFill>
                <a:latin typeface="Verdana" panose="020B0604030504040204" pitchFamily="34" charset="0"/>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400" b="0" i="1" dirty="0">
              <a:solidFill>
                <a:prstClr val="black"/>
              </a:solidFill>
              <a:latin typeface="Verdana" panose="020B0604030504040204" pitchFamily="34" charset="0"/>
              <a:ea typeface="MS PGothic" panose="020B0600070205080204" pitchFamily="34" charset="-128"/>
            </a:endParaRPr>
          </a:p>
          <a:p>
            <a:endParaRPr lang="ka-GE" dirty="0"/>
          </a:p>
        </p:txBody>
      </p:sp>
      <p:sp>
        <p:nvSpPr>
          <p:cNvPr id="31" name="Text Placeholder 3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3637711-684D-4890-8B1A-C347F5BBB59D}"/>
              </a:ext>
            </a:extLst>
          </p:cNvPr>
          <p:cNvSpPr>
            <a:spLocks noGrp="1"/>
          </p:cNvSpPr>
          <p:nvPr>
            <p:ph type="body" sz="quarter" idx="12"/>
          </p:nvPr>
        </p:nvSpPr>
        <p:spPr/>
        <p:txBody>
          <a:bodyPr>
            <a:normAutofit lnSpcReduction="10000"/>
          </a:bodyPr>
          <a:lstStyle/>
          <a:p>
            <a:pPr>
              <a:spcBef>
                <a:spcPct val="0"/>
              </a:spcBef>
            </a:pPr>
            <a:r>
              <a:rPr lang="ka-GE" altLang="en-US" sz="3200" dirty="0">
                <a:latin typeface="+mn-lt"/>
              </a:rPr>
              <a:t>ბუდაპეშტის კონვენციის მატერიალური დებულებები - ნაწილი 2</a:t>
            </a:r>
            <a:endParaRPr lang="ka-GE" altLang="en-US" sz="1400" dirty="0">
              <a:latin typeface="+mn-lt"/>
            </a:endParaRP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400" dirty="0">
              <a:latin typeface="+mn-lt"/>
            </a:endParaRPr>
          </a:p>
          <a:p>
            <a:pPr>
              <a:spcBef>
                <a:spcPct val="0"/>
              </a:spcBef>
            </a:pPr>
            <a:r>
              <a:rPr lang="ka-GE" altLang="en-US" sz="1400" dirty="0">
                <a:latin typeface="+mn-lt"/>
              </a:rPr>
              <a:t>Xxxxx XXXXXXXX</a:t>
            </a:r>
          </a:p>
          <a:p>
            <a:pPr>
              <a:spcBef>
                <a:spcPct val="0"/>
              </a:spcBef>
            </a:pPr>
            <a:endParaRPr lang="ka-GE" altLang="en-US" sz="1400" dirty="0">
              <a:latin typeface="+mn-lt"/>
            </a:endParaRPr>
          </a:p>
          <a:p>
            <a:pPr>
              <a:spcBef>
                <a:spcPct val="0"/>
              </a:spcBef>
            </a:pPr>
            <a:r>
              <a:rPr lang="ka-GE" altLang="en-US" sz="1400" i="1" dirty="0">
                <a:latin typeface="+mn-lt"/>
              </a:rPr>
              <a:t>ევროპის საბჭო</a:t>
            </a:r>
          </a:p>
          <a:p>
            <a:pPr>
              <a:spcBef>
                <a:spcPct val="0"/>
              </a:spcBef>
            </a:pPr>
            <a:endParaRPr lang="ka-GE" altLang="en-US" sz="1400" dirty="0">
              <a:solidFill>
                <a:srgbClr val="2F618F"/>
              </a:solidFill>
              <a:latin typeface="+mn-lt"/>
            </a:endParaRPr>
          </a:p>
          <a:p>
            <a:pPr>
              <a:spcBef>
                <a:spcPct val="0"/>
              </a:spcBef>
            </a:pPr>
            <a:r>
              <a:rPr lang="ka-GE" altLang="en-US" sz="1400" dirty="0">
                <a:solidFill>
                  <a:srgbClr val="2F618F"/>
                </a:solidFill>
                <a:latin typeface="+mn-lt"/>
              </a:rPr>
              <a:t>ელ. ფოსტა</a:t>
            </a:r>
          </a:p>
          <a:p>
            <a:pPr>
              <a:spcBef>
                <a:spcPct val="0"/>
              </a:spcBef>
            </a:pPr>
            <a:endParaRPr lang="ka-GE" altLang="en-US" sz="1400" dirty="0">
              <a:latin typeface="Verdana" panose="020B0604030504040204" pitchFamily="34" charset="0"/>
            </a:endParaRPr>
          </a:p>
          <a:p>
            <a:pPr>
              <a:spcBef>
                <a:spcPct val="0"/>
              </a:spcBef>
            </a:pPr>
            <a:endParaRPr lang="ka-GE" altLang="en-US" sz="1400" dirty="0">
              <a:latin typeface="Verdana" panose="020B0604030504040204" pitchFamily="34" charset="0"/>
            </a:endParaRPr>
          </a:p>
          <a:p>
            <a:pPr>
              <a:spcBef>
                <a:spcPct val="0"/>
              </a:spcBef>
            </a:pPr>
            <a:endParaRPr lang="ka-GE" altLang="en-US" sz="1200" dirty="0">
              <a:latin typeface="Verdana" panose="020B0604030504040204" pitchFamily="34" charset="0"/>
            </a:endParaRPr>
          </a:p>
          <a:p>
            <a:pPr>
              <a:spcBef>
                <a:spcPct val="0"/>
              </a:spcBef>
            </a:pPr>
            <a:endParaRPr lang="ka-GE" altLang="en-US" sz="1400" dirty="0">
              <a:latin typeface="Verdana" panose="020B0604030504040204" pitchFamily="34" charset="0"/>
            </a:endParaRPr>
          </a:p>
          <a:p>
            <a:pPr>
              <a:spcBef>
                <a:spcPct val="0"/>
              </a:spcBef>
            </a:pPr>
            <a:endParaRPr lang="ka-GE" altLang="en-US" sz="1200" dirty="0">
              <a:latin typeface="Verdana" panose="020B0604030504040204" pitchFamily="34" charset="0"/>
            </a:endParaRPr>
          </a:p>
          <a:p>
            <a:endParaRPr lang="ka-GE" dirty="0"/>
          </a:p>
        </p:txBody>
      </p:sp>
      <p:sp>
        <p:nvSpPr>
          <p:cNvPr id="32" name="Text Placeholder 3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E9FDC2C-93EC-4C8A-9ECF-4C1E10889CE9}"/>
              </a:ext>
            </a:extLst>
          </p:cNvPr>
          <p:cNvSpPr>
            <a:spLocks noGrp="1"/>
          </p:cNvSpPr>
          <p:nvPr>
            <p:ph type="body" sz="quarter" idx="13"/>
          </p:nvPr>
        </p:nvSpPr>
        <p:spPr/>
        <p:txBody>
          <a:bodyPr/>
          <a:lstStyle/>
          <a:p>
            <a:pPr>
              <a:spcBef>
                <a:spcPct val="0"/>
              </a:spcBef>
            </a:pPr>
            <a:r>
              <a:rPr lang="ka-GE" altLang="en-US" dirty="0">
                <a:latin typeface="Verdana" panose="020B0604030504040204" pitchFamily="34" charset="0"/>
              </a:rPr>
              <a:t>დდ თვე წწწწ</a:t>
            </a:r>
          </a:p>
          <a:p>
            <a:endParaRPr lang="ka-GE" dirty="0"/>
          </a:p>
        </p:txBody>
      </p:sp>
    </p:spTree>
    <p:extLst>
      <p:ext uri="{BB962C8B-B14F-4D97-AF65-F5344CB8AC3E}">
        <p14:creationId xmlns:p14="http://schemas.microsoft.com/office/powerpoint/2010/main" val="233730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53297" y="1140985"/>
            <a:ext cx="3889351" cy="5262979"/>
          </a:xfrm>
          <a:prstGeom prst="rect">
            <a:avLst/>
          </a:prstGeom>
        </p:spPr>
        <p:txBody>
          <a:bodyPr wrap="square">
            <a:spAutoFit/>
          </a:bodyPr>
          <a:lstStyle/>
          <a:p>
            <a:pPr marL="342900" indent="-342900" algn="just">
              <a:buFont typeface="Wingdings" pitchFamily="2" charset="2"/>
              <a:buChar char="Ø"/>
            </a:pPr>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წინასწარი განზრახვითა და უფლების გარეშე </a:t>
            </a:r>
            <a:r>
              <a:rPr lang="ka-GE" sz="1400" b="1" dirty="0">
                <a:solidFill>
                  <a:srgbClr val="FF0000"/>
                </a:solidFill>
              </a:rPr>
              <a:t>შეყვანის, შეცვლის, წაშლის ან ჩახშობის </a:t>
            </a:r>
            <a:r>
              <a:rPr lang="ka-GE" sz="1400" dirty="0"/>
              <a:t>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რომლის შედეგიცაა გაყალბებულ მონაცემთა მიღება იმ განზრახვით, რომ ეს მონაცემები გასაღდეს როგორც </a:t>
            </a:r>
            <a:r>
              <a:rPr lang="ka-GE" sz="1400" dirty="0" smtClean="0"/>
              <a:t>ავთენტური</a:t>
            </a:r>
            <a:r>
              <a:rPr lang="ka-GE" sz="1400" dirty="0" smtClean="0"/>
              <a:t> </a:t>
            </a:r>
            <a:r>
              <a:rPr lang="ka-GE" sz="1400" dirty="0"/>
              <a:t>ან კანონიერი </a:t>
            </a:r>
            <a:r>
              <a:rPr lang="ka-GE" sz="1400" dirty="0" smtClean="0"/>
              <a:t>მიზნებისთვის </a:t>
            </a:r>
            <a:r>
              <a:rPr lang="ka-GE" sz="1400" dirty="0"/>
              <a:t>გამოყენებული იქნეს როგორც </a:t>
            </a:r>
            <a:r>
              <a:rPr lang="ka-GE" sz="1400" dirty="0" smtClean="0"/>
              <a:t>ავთენტური</a:t>
            </a:r>
            <a:r>
              <a:rPr lang="ka-GE" sz="1400" dirty="0"/>
              <a:t>, მიუხედავად იმისა, ეს </a:t>
            </a:r>
            <a:r>
              <a:rPr lang="ka-GE" sz="1400" dirty="0" smtClean="0"/>
              <a:t>მონაცემები</a:t>
            </a:r>
            <a:r>
              <a:rPr lang="ka-GE" sz="1400" dirty="0"/>
              <a:t> </a:t>
            </a:r>
            <a:r>
              <a:rPr lang="ka-GE" sz="1400" dirty="0" smtClean="0"/>
              <a:t>უშუალოდ </a:t>
            </a:r>
            <a:r>
              <a:rPr lang="ka-GE" sz="1400" dirty="0"/>
              <a:t>წაკითხვადი და გარჩევადია თუ არა.</a:t>
            </a:r>
          </a:p>
          <a:p>
            <a:pPr algn="just"/>
            <a:endParaRPr lang="ka-GE" sz="1400" dirty="0" smtClean="0"/>
          </a:p>
          <a:p>
            <a:pPr marL="342900" indent="-342900" algn="just">
              <a:buFont typeface="Wingdings" pitchFamily="2" charset="2"/>
              <a:buChar char="Ø"/>
            </a:pPr>
            <a:r>
              <a:rPr lang="ka-GE" sz="1400" dirty="0" smtClean="0"/>
              <a:t>მხარე </a:t>
            </a:r>
            <a:r>
              <a:rPr lang="ka-GE" sz="1400" dirty="0"/>
              <a:t>უფლებამოსილია მოითხოვოს </a:t>
            </a:r>
            <a:r>
              <a:rPr lang="ka-GE" sz="1400" dirty="0"/>
              <a:t>მოტყუების </a:t>
            </a:r>
            <a:r>
              <a:rPr lang="ka-GE" sz="1400" dirty="0"/>
              <a:t>ან მსგავსი არაკეთილსინდისიერი განზრახვის არსებობა, როგორც სისხლის სამართლის პასუხისმგებლობის საფუძველი.</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518673" y="1366616"/>
            <a:ext cx="4127487" cy="3493264"/>
          </a:xfrm>
          <a:prstGeom prst="rect">
            <a:avLst/>
          </a:prstGeom>
        </p:spPr>
        <p:txBody>
          <a:bodyPr wrap="square">
            <a:spAutoFit/>
          </a:bodyPr>
          <a:lstStyle/>
          <a:p>
            <a:pPr marL="342900" indent="-342900" algn="just">
              <a:buFont typeface="Wingdings" panose="05000000000000000000" pitchFamily="2" charset="2"/>
              <a:buChar char="Ø"/>
            </a:pPr>
            <a:r>
              <a:rPr lang="ka-GE" sz="1700" dirty="0" smtClean="0"/>
              <a:t>ეს დანაშაული შემოიფარგლება დოკუმენტების გაყალბებით შემდეგის მეშვეობით: </a:t>
            </a:r>
            <a:endParaRPr lang="ka-GE" sz="1700" dirty="0"/>
          </a:p>
          <a:p>
            <a:pPr algn="just"/>
            <a:endParaRPr lang="ka-GE" sz="1700" dirty="0"/>
          </a:p>
          <a:p>
            <a:pPr marL="800100" lvl="1" indent="-342900" algn="just">
              <a:buFont typeface="Wingdings" panose="05000000000000000000" pitchFamily="2" charset="2"/>
              <a:buChar char="Ø"/>
            </a:pPr>
            <a:r>
              <a:rPr lang="ka-GE" sz="1700" dirty="0"/>
              <a:t>სწორი ან არასწორი მონაცემების </a:t>
            </a:r>
            <a:r>
              <a:rPr lang="ka-GE" sz="1700" dirty="0" smtClean="0"/>
              <a:t>შეყვანა</a:t>
            </a:r>
            <a:endParaRPr lang="ka-GE" sz="1700" dirty="0"/>
          </a:p>
          <a:p>
            <a:pPr marL="800100" lvl="1" indent="-342900" algn="just">
              <a:buFont typeface="Wingdings" panose="05000000000000000000" pitchFamily="2" charset="2"/>
              <a:buChar char="Ø"/>
            </a:pPr>
            <a:r>
              <a:rPr lang="ka-GE" sz="1700" dirty="0"/>
              <a:t>მომდევნო </a:t>
            </a:r>
            <a:r>
              <a:rPr lang="ka-GE" sz="1700" dirty="0" smtClean="0"/>
              <a:t>ცვლილება </a:t>
            </a:r>
            <a:r>
              <a:rPr lang="ka-GE" sz="1700" dirty="0"/>
              <a:t>(</a:t>
            </a:r>
            <a:r>
              <a:rPr lang="ka-GE" sz="1700" dirty="0" smtClean="0"/>
              <a:t>მოდიფიცირება</a:t>
            </a:r>
            <a:r>
              <a:rPr lang="ka-GE" sz="1700" dirty="0" smtClean="0"/>
              <a:t>, ვარირება, </a:t>
            </a:r>
            <a:r>
              <a:rPr lang="ka-GE" sz="1700" dirty="0"/>
              <a:t>ნაწილობრივი ცვლილება)</a:t>
            </a:r>
          </a:p>
          <a:p>
            <a:pPr marL="800100" lvl="1" indent="-342900" algn="just">
              <a:buFont typeface="Wingdings" panose="05000000000000000000" pitchFamily="2" charset="2"/>
              <a:buChar char="Ø"/>
            </a:pPr>
            <a:r>
              <a:rPr lang="ka-GE" sz="1700" dirty="0" smtClean="0"/>
              <a:t>წაშლა </a:t>
            </a:r>
            <a:r>
              <a:rPr lang="ka-GE" sz="1700" dirty="0"/>
              <a:t>(მონაცემთა წაშლა მონაცემთა მატარებლიდან) </a:t>
            </a:r>
          </a:p>
          <a:p>
            <a:pPr marL="800100" lvl="1" indent="-342900" algn="just">
              <a:buFont typeface="Wingdings" panose="05000000000000000000" pitchFamily="2" charset="2"/>
              <a:buChar char="Ø"/>
            </a:pPr>
            <a:r>
              <a:rPr lang="ka-GE" sz="1700" dirty="0" smtClean="0"/>
              <a:t>ჩახშობა </a:t>
            </a:r>
            <a:r>
              <a:rPr lang="ka-GE" sz="1700" dirty="0"/>
              <a:t>(შეკავება, მონაცემთა დაფარვა)</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A5BF5E-B46D-4B19-A63B-6B1FE8043F14}"/>
              </a:ext>
            </a:extLst>
          </p:cNvPr>
          <p:cNvSpPr txBox="1">
            <a:spLocks noChangeArrowheads="1"/>
          </p:cNvSpPr>
          <p:nvPr/>
        </p:nvSpPr>
        <p:spPr bwMode="auto">
          <a:xfrm>
            <a:off x="1403350" y="-27384"/>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 („შეყვანა, </a:t>
            </a:r>
            <a:r>
              <a:rPr lang="ka-GE" sz="2800" dirty="0" smtClean="0">
                <a:solidFill>
                  <a:schemeClr val="bg1"/>
                </a:solidFill>
                <a:latin typeface="Verdana" panose="020B0604030504040204" pitchFamily="34" charset="0"/>
              </a:rPr>
              <a:t>შეცვლა</a:t>
            </a:r>
            <a:r>
              <a:rPr lang="ka-GE" sz="2800" dirty="0" smtClean="0">
                <a:solidFill>
                  <a:schemeClr val="bg1"/>
                </a:solidFill>
                <a:latin typeface="Verdana" panose="020B0604030504040204" pitchFamily="34" charset="0"/>
              </a:rPr>
              <a:t>...“)</a:t>
            </a:r>
            <a:endParaRPr lang="ka-GE" sz="28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47018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53412" y="1368584"/>
            <a:ext cx="3889351" cy="5262979"/>
          </a:xfrm>
          <a:prstGeom prst="rect">
            <a:avLst/>
          </a:prstGeom>
        </p:spPr>
        <p:txBody>
          <a:bodyPr wrap="square">
            <a:spAutoFit/>
          </a:bodyPr>
          <a:lstStyle/>
          <a:p>
            <a:pPr marL="342900" indent="-342900" algn="just">
              <a:buFont typeface="Wingdings" pitchFamily="2" charset="2"/>
              <a:buChar char="Ø"/>
            </a:pPr>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წინასწარი განზრახვითა და უფლების გარეშე შეყვანის, შეცვლის, წაშლის ან ჩახშობის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რომლის შედეგიცაა </a:t>
            </a:r>
            <a:r>
              <a:rPr lang="ka-GE" sz="1400" b="1" dirty="0" smtClean="0">
                <a:solidFill>
                  <a:srgbClr val="FF0000"/>
                </a:solidFill>
              </a:rPr>
              <a:t>არაავთენტურ </a:t>
            </a:r>
            <a:r>
              <a:rPr lang="ka-GE" sz="1400" b="1" dirty="0">
                <a:solidFill>
                  <a:srgbClr val="FF0000"/>
                </a:solidFill>
              </a:rPr>
              <a:t>მონაცემთა </a:t>
            </a:r>
            <a:r>
              <a:rPr lang="ka-GE" sz="1400" dirty="0"/>
              <a:t>მიღება იმ განზრახვით, რომ ეს მონაცემები გასაღდეს როგორც ავთენტური</a:t>
            </a:r>
            <a:r>
              <a:rPr lang="ka-GE" sz="1400" dirty="0" smtClean="0"/>
              <a:t> </a:t>
            </a:r>
            <a:r>
              <a:rPr lang="ka-GE" sz="1400" dirty="0"/>
              <a:t>ან კანონიერი </a:t>
            </a:r>
            <a:r>
              <a:rPr lang="ka-GE" sz="1400" dirty="0" smtClean="0"/>
              <a:t>მიზნებითვის </a:t>
            </a:r>
            <a:r>
              <a:rPr lang="ka-GE" sz="1400" dirty="0"/>
              <a:t>გამოყენებული იქნეს როგორც </a:t>
            </a:r>
            <a:r>
              <a:rPr lang="ka-GE" sz="1400" dirty="0" smtClean="0"/>
              <a:t>ავთენტური, </a:t>
            </a:r>
            <a:r>
              <a:rPr lang="ka-GE" sz="1400" dirty="0"/>
              <a:t>მიუხედავად იმისა, ეს </a:t>
            </a:r>
            <a:r>
              <a:rPr lang="ka-GE" sz="1400" dirty="0" smtClean="0"/>
              <a:t>მონაცემები </a:t>
            </a:r>
            <a:r>
              <a:rPr lang="ka-GE" sz="1400" dirty="0"/>
              <a:t>უშუალოდ </a:t>
            </a:r>
            <a:r>
              <a:rPr lang="ka-GE" sz="1400" dirty="0" smtClean="0"/>
              <a:t>და </a:t>
            </a:r>
            <a:r>
              <a:rPr lang="ka-GE" sz="1400" dirty="0"/>
              <a:t>გარჩევადია თუ არა.</a:t>
            </a:r>
          </a:p>
          <a:p>
            <a:pPr algn="just"/>
            <a:endParaRPr lang="ka-GE" sz="1400" dirty="0"/>
          </a:p>
          <a:p>
            <a:pPr marL="342900" indent="-342900" algn="just">
              <a:buFont typeface="Wingdings" pitchFamily="2" charset="2"/>
              <a:buChar char="Ø"/>
            </a:pPr>
            <a:r>
              <a:rPr lang="ka-GE" sz="1400" dirty="0"/>
              <a:t>მხარე უფლებამოსილია მოითხოვოს მოტყუების</a:t>
            </a:r>
            <a:r>
              <a:rPr lang="ka-GE" sz="1400" dirty="0" smtClean="0"/>
              <a:t> </a:t>
            </a:r>
            <a:r>
              <a:rPr lang="ka-GE" sz="1400" dirty="0"/>
              <a:t>ან მსგავსი არაკეთილსინდისიერი განზრახვის არსებობა, როგორც სისხლის სამართლის პასუხისმგებლობის საფუძველი.</a:t>
            </a:r>
            <a:endParaRPr lang="ka-GE" sz="14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80559" y="1400726"/>
            <a:ext cx="4094481" cy="4539704"/>
          </a:xfrm>
          <a:prstGeom prst="rect">
            <a:avLst/>
          </a:prstGeom>
        </p:spPr>
        <p:txBody>
          <a:bodyPr wrap="square">
            <a:spAutoFit/>
          </a:bodyPr>
          <a:lstStyle/>
          <a:p>
            <a:pPr marL="342900" indent="-342900" algn="just">
              <a:buFont typeface="Wingdings" panose="05000000000000000000" pitchFamily="2" charset="2"/>
              <a:buChar char="Ø"/>
            </a:pPr>
            <a:r>
              <a:rPr lang="ka-GE" sz="1700" dirty="0"/>
              <a:t>ჩვეულებრივ, ტერმინი </a:t>
            </a:r>
            <a:r>
              <a:rPr lang="ka-GE" sz="1700" dirty="0" smtClean="0"/>
              <a:t>„</a:t>
            </a:r>
            <a:r>
              <a:rPr lang="ka-GE" sz="1700" dirty="0" smtClean="0"/>
              <a:t>ავთენტურობა“</a:t>
            </a:r>
            <a:r>
              <a:rPr lang="ka-GE" sz="1700" dirty="0" smtClean="0"/>
              <a:t> </a:t>
            </a:r>
            <a:r>
              <a:rPr lang="ka-GE" sz="1700" dirty="0"/>
              <a:t>უკავშირდება:</a:t>
            </a:r>
            <a:r>
              <a:rPr lang="en-US" sz="1700" dirty="0"/>
              <a:t>	</a:t>
            </a:r>
          </a:p>
          <a:p>
            <a:pPr marL="800100" lvl="1" indent="-342900" algn="just">
              <a:buFont typeface="Wingdings" panose="05000000000000000000" pitchFamily="2" charset="2"/>
              <a:buChar char="Ø"/>
            </a:pPr>
            <a:r>
              <a:rPr lang="ka-GE" sz="1700" dirty="0" smtClean="0"/>
              <a:t>ნამდვილობას </a:t>
            </a:r>
            <a:r>
              <a:rPr lang="ka-GE" sz="1700" dirty="0"/>
              <a:t>დოკუმენტის ავტორთან მიმართებით </a:t>
            </a:r>
          </a:p>
          <a:p>
            <a:pPr marL="800100" lvl="1" indent="-342900" algn="just">
              <a:buFont typeface="Wingdings" panose="05000000000000000000" pitchFamily="2" charset="2"/>
              <a:buChar char="Ø"/>
            </a:pPr>
            <a:r>
              <a:rPr lang="ka-GE" sz="1700" dirty="0" smtClean="0"/>
              <a:t>ნამდვილობას </a:t>
            </a:r>
            <a:r>
              <a:rPr lang="ka-GE" sz="1700" dirty="0"/>
              <a:t>დოკუმენტში </a:t>
            </a:r>
            <a:r>
              <a:rPr lang="ka-GE" sz="1700" dirty="0" smtClean="0"/>
              <a:t>არსებული მტკიცების </a:t>
            </a:r>
            <a:r>
              <a:rPr lang="ka-GE" sz="1700" dirty="0"/>
              <a:t>სიმართლესთან მიმართებით</a:t>
            </a:r>
          </a:p>
          <a:p>
            <a:pPr marL="800100" lvl="1" indent="-342900" algn="just">
              <a:buFont typeface="Wingdings" panose="05000000000000000000" pitchFamily="2" charset="2"/>
              <a:buChar char="Ø"/>
            </a:pPr>
            <a:endParaRPr lang="ka-GE" sz="1700" dirty="0"/>
          </a:p>
          <a:p>
            <a:pPr marL="342900" indent="-342900" algn="just">
              <a:buFont typeface="Wingdings" panose="05000000000000000000" pitchFamily="2" charset="2"/>
              <a:buChar char="Ø"/>
            </a:pPr>
            <a:r>
              <a:rPr lang="ka-GE" sz="1700" dirty="0" smtClean="0"/>
              <a:t>ავთენტურობა</a:t>
            </a:r>
            <a:r>
              <a:rPr lang="ka-GE" sz="1700" dirty="0" smtClean="0"/>
              <a:t> მონაცემებთან მიმართებით, სულ მცირე</a:t>
            </a:r>
            <a:r>
              <a:rPr lang="ka-GE" sz="1700" dirty="0"/>
              <a:t>, ეხება მონაცემთა </a:t>
            </a:r>
            <a:r>
              <a:rPr lang="ka-GE" sz="1700" dirty="0" smtClean="0"/>
              <a:t>გამცემს </a:t>
            </a:r>
            <a:r>
              <a:rPr lang="ka-GE" sz="1700" dirty="0"/>
              <a:t>(შინაარსის </a:t>
            </a:r>
            <a:r>
              <a:rPr lang="ka-GE" sz="1700" dirty="0" smtClean="0"/>
              <a:t>სისწორის</a:t>
            </a:r>
            <a:r>
              <a:rPr lang="en-US" sz="1700" dirty="0" smtClean="0"/>
              <a:t>/</a:t>
            </a:r>
            <a:r>
              <a:rPr lang="ka-GE" sz="1700" dirty="0" smtClean="0"/>
              <a:t>უტყუარობის</a:t>
            </a:r>
            <a:r>
              <a:rPr lang="ka-GE" sz="1700" dirty="0" smtClean="0"/>
              <a:t> </a:t>
            </a:r>
            <a:r>
              <a:rPr lang="ka-GE" sz="1700" dirty="0"/>
              <a:t>მიუხედავად)</a:t>
            </a:r>
          </a:p>
          <a:p>
            <a:pPr marL="342900" indent="-342900" algn="just">
              <a:buFont typeface="Wingdings" panose="05000000000000000000" pitchFamily="2" charset="2"/>
              <a:buChar char="Ø"/>
            </a:pPr>
            <a:endParaRPr lang="ka-GE" sz="1700" dirty="0"/>
          </a:p>
          <a:p>
            <a:pPr marL="342900" indent="-342900" algn="just">
              <a:buFont typeface="Wingdings" panose="05000000000000000000" pitchFamily="2" charset="2"/>
              <a:buChar char="Ø"/>
            </a:pPr>
            <a:r>
              <a:rPr lang="ka-GE" sz="1700" dirty="0" smtClean="0"/>
              <a:t>ავთენტურობა</a:t>
            </a:r>
            <a:r>
              <a:rPr lang="ka-GE" sz="1700" dirty="0" smtClean="0"/>
              <a:t> </a:t>
            </a:r>
            <a:r>
              <a:rPr lang="ka-GE" sz="1700" dirty="0"/>
              <a:t>ასევე </a:t>
            </a:r>
            <a:r>
              <a:rPr lang="ka-GE" sz="1700" dirty="0" smtClean="0"/>
              <a:t>ზოგჯერ</a:t>
            </a:r>
            <a:r>
              <a:rPr lang="ka-GE" sz="1700" dirty="0" smtClean="0"/>
              <a:t> </a:t>
            </a:r>
            <a:r>
              <a:rPr lang="ka-GE" sz="1700" dirty="0"/>
              <a:t>შეიძლება </a:t>
            </a:r>
            <a:r>
              <a:rPr lang="ka-GE" sz="1700" dirty="0" smtClean="0"/>
              <a:t>უკავშირდებოდეს </a:t>
            </a:r>
            <a:r>
              <a:rPr lang="ka-GE" sz="1700" dirty="0"/>
              <a:t>მონაცემთა </a:t>
            </a:r>
            <a:r>
              <a:rPr lang="ka-GE" sz="1700" dirty="0" smtClean="0"/>
              <a:t>ნამდვილობას</a:t>
            </a:r>
            <a:endParaRPr lang="ka-GE" sz="1700" dirty="0"/>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EAF62CB-F43E-4908-A7A3-1F2EB3F33569}"/>
              </a:ext>
            </a:extLst>
          </p:cNvPr>
          <p:cNvSpPr txBox="1">
            <a:spLocks noChangeArrowheads="1"/>
          </p:cNvSpPr>
          <p:nvPr/>
        </p:nvSpPr>
        <p:spPr bwMode="auto">
          <a:xfrm>
            <a:off x="1403350" y="-27384"/>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 </a:t>
            </a:r>
            <a:r>
              <a:rPr lang="ka-GE" sz="2800" dirty="0" smtClean="0">
                <a:solidFill>
                  <a:schemeClr val="bg1"/>
                </a:solidFill>
                <a:latin typeface="Verdana" panose="020B0604030504040204" pitchFamily="34" charset="0"/>
              </a:rPr>
              <a:t>(„</a:t>
            </a:r>
            <a:r>
              <a:rPr lang="ka-GE" sz="2800" dirty="0" smtClean="0">
                <a:solidFill>
                  <a:schemeClr val="bg1"/>
                </a:solidFill>
                <a:latin typeface="Verdana" panose="020B0604030504040204" pitchFamily="34" charset="0"/>
              </a:rPr>
              <a:t>გაყალბებული </a:t>
            </a:r>
            <a:r>
              <a:rPr lang="ka-GE" sz="2800" dirty="0" smtClean="0">
                <a:solidFill>
                  <a:schemeClr val="bg1"/>
                </a:solidFill>
                <a:latin typeface="Verdana" panose="020B0604030504040204" pitchFamily="34" charset="0"/>
              </a:rPr>
              <a:t>მონაცემები</a:t>
            </a:r>
            <a:r>
              <a:rPr lang="ka-GE" sz="2800" dirty="0">
                <a:solidFill>
                  <a:schemeClr val="bg1"/>
                </a:solidFill>
                <a:latin typeface="Verdana" panose="020B0604030504040204" pitchFamily="34" charset="0"/>
              </a:rPr>
              <a:t>“)</a:t>
            </a:r>
          </a:p>
        </p:txBody>
      </p:sp>
    </p:spTree>
    <p:extLst>
      <p:ext uri="{BB962C8B-B14F-4D97-AF65-F5344CB8AC3E}">
        <p14:creationId xmlns:p14="http://schemas.microsoft.com/office/powerpoint/2010/main" val="331291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90737" y="1189302"/>
            <a:ext cx="3889351" cy="5262979"/>
          </a:xfrm>
          <a:prstGeom prst="rect">
            <a:avLst/>
          </a:prstGeom>
        </p:spPr>
        <p:txBody>
          <a:bodyPr wrap="square">
            <a:spAutoFit/>
          </a:bodyPr>
          <a:lstStyle/>
          <a:p>
            <a:pPr marL="342900" indent="-342900" algn="just">
              <a:buFont typeface="Wingdings" pitchFamily="2" charset="2"/>
              <a:buChar char="Ø"/>
            </a:pPr>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წინასწარი განზრახვითა და უფლების გარეშე შეყვანის, შეცვლის, წაშლის ან ჩახშობის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რომლის შედეგიცაა არაავთენტურ მონაცემთა</a:t>
            </a:r>
            <a:r>
              <a:rPr lang="ka-GE" sz="1400" b="1" dirty="0">
                <a:solidFill>
                  <a:srgbClr val="FF0000"/>
                </a:solidFill>
              </a:rPr>
              <a:t> </a:t>
            </a:r>
            <a:r>
              <a:rPr lang="ka-GE" sz="1400" dirty="0"/>
              <a:t>მიღება </a:t>
            </a:r>
            <a:r>
              <a:rPr lang="ka-GE" sz="1400" b="1" dirty="0">
                <a:solidFill>
                  <a:srgbClr val="FF0000"/>
                </a:solidFill>
              </a:rPr>
              <a:t>იმ განზრახვით, რომ ეს მონაცემები გასაღდეს როგორც </a:t>
            </a:r>
            <a:r>
              <a:rPr lang="ka-GE" sz="1400" b="1" dirty="0" smtClean="0">
                <a:solidFill>
                  <a:srgbClr val="FF0000"/>
                </a:solidFill>
              </a:rPr>
              <a:t>ავთენტური </a:t>
            </a:r>
            <a:r>
              <a:rPr lang="ka-GE" sz="1400" b="1" dirty="0">
                <a:solidFill>
                  <a:srgbClr val="FF0000"/>
                </a:solidFill>
              </a:rPr>
              <a:t>ან კანონიერი </a:t>
            </a:r>
            <a:r>
              <a:rPr lang="ka-GE" sz="1400" b="1" dirty="0" smtClean="0">
                <a:solidFill>
                  <a:srgbClr val="FF0000"/>
                </a:solidFill>
              </a:rPr>
              <a:t>მიზნებისთვის </a:t>
            </a:r>
            <a:r>
              <a:rPr lang="ka-GE" sz="1400" b="1" dirty="0">
                <a:solidFill>
                  <a:srgbClr val="FF0000"/>
                </a:solidFill>
              </a:rPr>
              <a:t>გამოყენებული იქნეს როგორც </a:t>
            </a:r>
            <a:r>
              <a:rPr lang="ka-GE" sz="1400" b="1" dirty="0" smtClean="0">
                <a:solidFill>
                  <a:srgbClr val="FF0000"/>
                </a:solidFill>
              </a:rPr>
              <a:t>ავთენტური</a:t>
            </a:r>
            <a:r>
              <a:rPr lang="ka-GE" sz="1400" dirty="0" smtClean="0"/>
              <a:t>, </a:t>
            </a:r>
            <a:r>
              <a:rPr lang="ka-GE" sz="1400" dirty="0"/>
              <a:t>მიუხედავად იმისა, ეს მონაცემები </a:t>
            </a:r>
            <a:r>
              <a:rPr lang="ka-GE" sz="1400" dirty="0" smtClean="0"/>
              <a:t>უშუალოდ წაკითხვადი </a:t>
            </a:r>
            <a:r>
              <a:rPr lang="ka-GE" sz="1400" dirty="0"/>
              <a:t>და გარჩევადია თუ არა.</a:t>
            </a:r>
          </a:p>
          <a:p>
            <a:pPr algn="just"/>
            <a:endParaRPr lang="ka-GE" sz="1400" dirty="0"/>
          </a:p>
          <a:p>
            <a:pPr marL="342900" indent="-342900" algn="just">
              <a:buFont typeface="Wingdings" pitchFamily="2" charset="2"/>
              <a:buChar char="Ø"/>
            </a:pPr>
            <a:r>
              <a:rPr lang="ka-GE" sz="1400" dirty="0"/>
              <a:t>მხარე უფლებამოსილია მოითხოვოს მოტყუების</a:t>
            </a:r>
            <a:r>
              <a:rPr lang="ka-GE" sz="1400" dirty="0" smtClean="0"/>
              <a:t> </a:t>
            </a:r>
            <a:r>
              <a:rPr lang="ka-GE" sz="1400" dirty="0"/>
              <a:t>ან მსგავსი არაკეთილსინდისიერი განზრახვის არსებობა, როგორც სისხლის სამართლის პასუხისმგებლობის საფუძველი.</a:t>
            </a:r>
            <a:endParaRPr lang="ka-GE" sz="14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380472" y="1509936"/>
            <a:ext cx="4241014" cy="1661993"/>
          </a:xfrm>
          <a:prstGeom prst="rect">
            <a:avLst/>
          </a:prstGeom>
        </p:spPr>
        <p:txBody>
          <a:bodyPr wrap="square">
            <a:spAutoFit/>
          </a:bodyPr>
          <a:lstStyle/>
          <a:p>
            <a:pPr marL="342900" indent="-342900" algn="just">
              <a:buFont typeface="Wingdings" panose="05000000000000000000" pitchFamily="2" charset="2"/>
              <a:buChar char="Ø"/>
            </a:pPr>
            <a:r>
              <a:rPr lang="ka-GE" sz="1700" dirty="0"/>
              <a:t>განზრახვის დამატებითი მოთხოვნა </a:t>
            </a:r>
          </a:p>
          <a:p>
            <a:pPr marL="342900" indent="-342900" algn="just">
              <a:buFont typeface="Wingdings" panose="05000000000000000000" pitchFamily="2" charset="2"/>
              <a:buChar char="Ø"/>
            </a:pPr>
            <a:endParaRPr lang="ka-GE" sz="1700" dirty="0"/>
          </a:p>
          <a:p>
            <a:pPr marL="342900" indent="-342900" algn="just">
              <a:buFont typeface="Wingdings" panose="05000000000000000000" pitchFamily="2" charset="2"/>
              <a:buChar char="Ø"/>
            </a:pPr>
            <a:r>
              <a:rPr lang="ka-GE" sz="1700" dirty="0"/>
              <a:t>„კანონიერი მიზნებისთვის“ მოიცავს კანონიერ გარიგებებს და </a:t>
            </a:r>
            <a:r>
              <a:rPr lang="ka-GE" sz="1700" dirty="0" smtClean="0"/>
              <a:t>იურიდიული მნიშვნელობის მქონე დოკუმენტებს </a:t>
            </a:r>
            <a:endParaRPr lang="ka-GE" sz="1700" dirty="0"/>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D1A153A-976F-4A26-897A-EC8F5C517FC0}"/>
              </a:ext>
            </a:extLst>
          </p:cNvPr>
          <p:cNvSpPr txBox="1">
            <a:spLocks noChangeArrowheads="1"/>
          </p:cNvSpPr>
          <p:nvPr/>
        </p:nvSpPr>
        <p:spPr bwMode="auto">
          <a:xfrm>
            <a:off x="1403350" y="-27384"/>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 </a:t>
            </a:r>
          </a:p>
          <a:p>
            <a:pPr algn="r"/>
            <a:r>
              <a:rPr lang="ka-GE" sz="2800" dirty="0" smtClean="0">
                <a:solidFill>
                  <a:schemeClr val="bg1"/>
                </a:solidFill>
                <a:latin typeface="Verdana" panose="020B0604030504040204" pitchFamily="34" charset="0"/>
              </a:rPr>
              <a:t>(„იმ </a:t>
            </a:r>
            <a:r>
              <a:rPr lang="ka-GE" sz="2800" dirty="0">
                <a:solidFill>
                  <a:schemeClr val="bg1"/>
                </a:solidFill>
                <a:latin typeface="Verdana" panose="020B0604030504040204" pitchFamily="34" charset="0"/>
              </a:rPr>
              <a:t>განზრახვით, რომ</a:t>
            </a:r>
            <a:r>
              <a:rPr lang="ka-GE" sz="2800" dirty="0" smtClean="0">
                <a:solidFill>
                  <a:schemeClr val="bg1"/>
                </a:solidFill>
                <a:latin typeface="Verdana" panose="020B0604030504040204" pitchFamily="34" charset="0"/>
              </a:rPr>
              <a:t>...“)</a:t>
            </a:r>
            <a:endParaRPr lang="ka-GE" sz="28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54168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50658" y="1310526"/>
            <a:ext cx="3871399" cy="5262979"/>
          </a:xfrm>
          <a:prstGeom prst="rect">
            <a:avLst/>
          </a:prstGeom>
        </p:spPr>
        <p:txBody>
          <a:bodyPr wrap="square">
            <a:spAutoFit/>
          </a:bodyPr>
          <a:lstStyle/>
          <a:p>
            <a:pPr marL="342900" indent="-342900" algn="just">
              <a:buFont typeface="Wingdings" pitchFamily="2" charset="2"/>
              <a:buChar char="Ø"/>
            </a:pPr>
            <a:r>
              <a:rPr lang="ka-GE" sz="1400" dirty="0" smtClean="0"/>
              <a:t>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წინასწარი განზრახვითა და უფლების გარეშე შეყვანის, შეცვლის, წაშლის ან ჩახშობის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რომლის შედეგიცაა არაავთენტურ მონაცემთა მიღება იმ განზრახვით, რომ ეს მონაცემები გასაღდეს როგორც ავთენტური ან კანონიერი მიზნებისთვის გამოყენებული იქნეს როგორც ავთენტური, </a:t>
            </a:r>
            <a:r>
              <a:rPr lang="ka-GE" sz="1400" b="1" dirty="0" smtClean="0">
                <a:solidFill>
                  <a:srgbClr val="FF0000"/>
                </a:solidFill>
              </a:rPr>
              <a:t>მიუხედავად</a:t>
            </a:r>
            <a:r>
              <a:rPr lang="ka-GE" sz="1400" dirty="0" smtClean="0"/>
              <a:t> იმისა, ეს მონაცემები </a:t>
            </a:r>
            <a:r>
              <a:rPr lang="ka-GE" sz="1400" b="1" dirty="0" smtClean="0">
                <a:solidFill>
                  <a:srgbClr val="FF0000"/>
                </a:solidFill>
              </a:rPr>
              <a:t>უშუალოდ წაკითხვადი და გარჩევადია </a:t>
            </a:r>
            <a:r>
              <a:rPr lang="ka-GE" sz="1400" dirty="0" smtClean="0"/>
              <a:t>თუ არა.</a:t>
            </a:r>
          </a:p>
          <a:p>
            <a:pPr algn="just"/>
            <a:endParaRPr lang="ka-GE" sz="1400" dirty="0" smtClean="0"/>
          </a:p>
          <a:p>
            <a:pPr marL="342900" indent="-342900" algn="just">
              <a:buFont typeface="Wingdings" pitchFamily="2" charset="2"/>
              <a:buChar char="Ø"/>
            </a:pPr>
            <a:r>
              <a:rPr lang="ka-GE" sz="1400" dirty="0" smtClean="0"/>
              <a:t>მხარე უფლებამოსილია მოითხოვოს </a:t>
            </a:r>
            <a:r>
              <a:rPr lang="ka-GE" sz="1400" dirty="0"/>
              <a:t>მოტყუების</a:t>
            </a:r>
            <a:r>
              <a:rPr lang="ka-GE" sz="1400" dirty="0" smtClean="0"/>
              <a:t> ან მსგავსი არაკეთილსინდისიერი განზრახვის არსებობა, როგორც სისხლის სამართლის პასუხისმგებლობის საფუძველი.</a:t>
            </a:r>
            <a:endParaRPr lang="ka-GE" sz="14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531360" y="1571784"/>
            <a:ext cx="4226560" cy="1477328"/>
          </a:xfrm>
          <a:prstGeom prst="rect">
            <a:avLst/>
          </a:prstGeom>
        </p:spPr>
        <p:txBody>
          <a:bodyPr wrap="square">
            <a:spAutoFit/>
          </a:bodyPr>
          <a:lstStyle/>
          <a:p>
            <a:pPr marL="342900" indent="-342900" algn="just">
              <a:buFont typeface="Wingdings" panose="05000000000000000000" pitchFamily="2" charset="2"/>
              <a:buChar char="Ø"/>
            </a:pPr>
            <a:r>
              <a:rPr lang="ka-GE" sz="1700" dirty="0"/>
              <a:t>არაავთენტური მონაცემები აუცილებელი არაა, რომ ადამიანისთვის უშუალოდ წაკითხვადი ან </a:t>
            </a:r>
            <a:r>
              <a:rPr lang="ka-GE" sz="1700" dirty="0" smtClean="0"/>
              <a:t>გარჩევადი</a:t>
            </a:r>
            <a:r>
              <a:rPr lang="ka-GE" sz="1700" dirty="0" smtClean="0"/>
              <a:t> იყოს</a:t>
            </a:r>
            <a:endParaRPr lang="ka-GE" sz="1700" dirty="0"/>
          </a:p>
          <a:p>
            <a:pPr marL="342900" indent="-342900" algn="just">
              <a:buFont typeface="Wingdings" pitchFamily="2" charset="2"/>
              <a:buChar char="ü"/>
            </a:pPr>
            <a:endParaRPr lang="ka-GE" sz="2200" dirty="0">
              <a:latin typeface="+mj-lt"/>
            </a:endParaRP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F58A1EE-D31D-43F4-A03D-C97C3BAB9326}"/>
              </a:ext>
            </a:extLst>
          </p:cNvPr>
          <p:cNvSpPr txBox="1">
            <a:spLocks noChangeArrowheads="1"/>
          </p:cNvSpPr>
          <p:nvPr/>
        </p:nvSpPr>
        <p:spPr bwMode="auto">
          <a:xfrm>
            <a:off x="1177924" y="-27384"/>
            <a:ext cx="7858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კომპიუტერთან დაკავშირებული გაყალბება („მიუხედავად იმისა, ... უშუალოდ წაკითხვადი...“)</a:t>
            </a:r>
          </a:p>
        </p:txBody>
      </p:sp>
    </p:spTree>
    <p:extLst>
      <p:ext uri="{BB962C8B-B14F-4D97-AF65-F5344CB8AC3E}">
        <p14:creationId xmlns:p14="http://schemas.microsoft.com/office/powerpoint/2010/main" val="2167940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63441" y="1241860"/>
            <a:ext cx="3889351" cy="5262979"/>
          </a:xfrm>
          <a:prstGeom prst="rect">
            <a:avLst/>
          </a:prstGeom>
        </p:spPr>
        <p:txBody>
          <a:bodyPr wrap="square">
            <a:spAutoFit/>
          </a:bodyPr>
          <a:lstStyle/>
          <a:p>
            <a:pPr marL="342900" indent="-342900" algn="just">
              <a:buFont typeface="Wingdings" pitchFamily="2" charset="2"/>
              <a:buChar char="Ø"/>
            </a:pPr>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წინასწარი განზრახვითა და უფლების გარეშე შეყვანის, შეცვლის, წაშლის ან ჩახშობის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რომლის შედეგიცაა არაავთენტურ მონაცემთა მიღება იმ განზრახვით, რომ ეს მონაცემები გასაღდეს როგორც ავთენტური ან კანონიერი მიზნებისთვის გამოყენებული იქნეს როგორც ავთენტური, მიუხედავად იმისა, ეს მონაცემები უშუალოდ წაკითხვადი და გარჩევადია თუ არა.</a:t>
            </a:r>
          </a:p>
          <a:p>
            <a:pPr algn="just"/>
            <a:endParaRPr lang="ka-GE" sz="1400" dirty="0"/>
          </a:p>
          <a:p>
            <a:pPr marL="342900" indent="-342900" algn="just">
              <a:buFont typeface="Wingdings" pitchFamily="2" charset="2"/>
              <a:buChar char="Ø"/>
            </a:pPr>
            <a:r>
              <a:rPr lang="ka-GE" sz="1400" dirty="0"/>
              <a:t>მხარე უფლებამოსილია მოითხოვოს </a:t>
            </a:r>
            <a:r>
              <a:rPr lang="ka-GE" sz="1400" b="1" dirty="0" smtClean="0">
                <a:solidFill>
                  <a:srgbClr val="FF0000"/>
                </a:solidFill>
              </a:rPr>
              <a:t>მოტყუების</a:t>
            </a:r>
            <a:r>
              <a:rPr lang="ka-GE" sz="1400" dirty="0" smtClean="0"/>
              <a:t> </a:t>
            </a:r>
            <a:r>
              <a:rPr lang="ka-GE" sz="1400" dirty="0"/>
              <a:t>ან </a:t>
            </a:r>
            <a:r>
              <a:rPr lang="ka-GE" sz="1400" b="1" dirty="0" smtClean="0">
                <a:solidFill>
                  <a:srgbClr val="FF0000"/>
                </a:solidFill>
              </a:rPr>
              <a:t>მსგავსი </a:t>
            </a:r>
            <a:r>
              <a:rPr lang="ka-GE" sz="1400" b="1" dirty="0">
                <a:solidFill>
                  <a:srgbClr val="FF0000"/>
                </a:solidFill>
              </a:rPr>
              <a:t>არაკეთილსინდისიერი განზრახვის</a:t>
            </a:r>
            <a:r>
              <a:rPr lang="ka-GE" sz="1400" dirty="0"/>
              <a:t> არსებობა, როგორც სისხლის სამართლის პასუხისმგებლობის საფუძველი.</a:t>
            </a:r>
            <a:endParaRPr lang="ka-GE" sz="14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51592" y="1522610"/>
            <a:ext cx="4097322" cy="2185214"/>
          </a:xfrm>
          <a:prstGeom prst="rect">
            <a:avLst/>
          </a:prstGeom>
        </p:spPr>
        <p:txBody>
          <a:bodyPr wrap="square">
            <a:spAutoFit/>
          </a:bodyPr>
          <a:lstStyle/>
          <a:p>
            <a:pPr marL="342900" indent="-342900" algn="just">
              <a:buFont typeface="Wingdings" pitchFamily="2" charset="2"/>
              <a:buChar char="ü"/>
            </a:pPr>
            <a:r>
              <a:rPr lang="ka-GE" sz="1700" dirty="0"/>
              <a:t>მხარეებს შეუძლიათ კომპიუტერთან დაკავშირებული გაყალბების კრიმინალიზაციის შეზღუდვა შემდეგი საკვალიფიკაციო ელემენტებით:</a:t>
            </a:r>
          </a:p>
          <a:p>
            <a:pPr marL="800100" lvl="1" indent="-342900" algn="just">
              <a:buFont typeface="Wingdings" pitchFamily="2" charset="2"/>
              <a:buChar char="ü"/>
            </a:pPr>
            <a:r>
              <a:rPr lang="ka-GE" sz="1700" dirty="0" smtClean="0"/>
              <a:t>მოტყუების </a:t>
            </a:r>
            <a:r>
              <a:rPr lang="ka-GE" sz="1700" dirty="0"/>
              <a:t>განზრახვა</a:t>
            </a:r>
          </a:p>
          <a:p>
            <a:pPr marL="800100" lvl="1" indent="-342900" algn="just">
              <a:buFont typeface="Wingdings" pitchFamily="2" charset="2"/>
              <a:buChar char="ü"/>
            </a:pPr>
            <a:r>
              <a:rPr lang="ka-GE" sz="1700" dirty="0"/>
              <a:t>არაკეთილსინდისიერი განზრახვა </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C63C6C5-275C-4E83-9E37-95E8A8022984}"/>
              </a:ext>
            </a:extLst>
          </p:cNvPr>
          <p:cNvSpPr txBox="1">
            <a:spLocks noChangeArrowheads="1"/>
          </p:cNvSpPr>
          <p:nvPr/>
        </p:nvSpPr>
        <p:spPr bwMode="auto">
          <a:xfrm>
            <a:off x="1403350" y="-27384"/>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 </a:t>
            </a:r>
          </a:p>
          <a:p>
            <a:pPr algn="r"/>
            <a:r>
              <a:rPr lang="ka-GE" sz="2800" dirty="0" smtClean="0">
                <a:solidFill>
                  <a:schemeClr val="bg1"/>
                </a:solidFill>
                <a:latin typeface="Verdana" panose="020B0604030504040204" pitchFamily="34" charset="0"/>
              </a:rPr>
              <a:t>(„მოტყუების განზრახვა</a:t>
            </a:r>
            <a:r>
              <a:rPr lang="ka-GE" sz="2800" dirty="0">
                <a:solidFill>
                  <a:schemeClr val="bg1"/>
                </a:solidFill>
                <a:latin typeface="Verdana" panose="020B0604030504040204" pitchFamily="34" charset="0"/>
              </a:rPr>
              <a:t>...“)</a:t>
            </a:r>
          </a:p>
        </p:txBody>
      </p:sp>
    </p:spTree>
    <p:extLst>
      <p:ext uri="{BB962C8B-B14F-4D97-AF65-F5344CB8AC3E}">
        <p14:creationId xmlns:p14="http://schemas.microsoft.com/office/powerpoint/2010/main" val="4043386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კომპიუტერთან დაკავშირებული თაღლითობა</a:t>
            </a:r>
          </a:p>
        </p:txBody>
      </p:sp>
      <p:sp>
        <p:nvSpPr>
          <p:cNvPr id="3" name="Text Placeholder 2"/>
          <p:cNvSpPr>
            <a:spLocks noGrp="1"/>
          </p:cNvSpPr>
          <p:nvPr>
            <p:ph type="body" idx="1"/>
          </p:nvPr>
        </p:nvSpPr>
        <p:spPr/>
        <p:txBody>
          <a:bodyPr>
            <a:normAutofit fontScale="92500"/>
          </a:bodyPr>
          <a:lstStyle/>
          <a:p>
            <a:r>
              <a:rPr lang="ka-GE" dirty="0">
                <a:latin typeface="Verdana" panose="020B0604030504040204" pitchFamily="34" charset="0"/>
              </a:rPr>
              <a:t>ბუდაპეშტის კონვენციის მატერიალური დებულებები (ნაწილი 2)</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15</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a:latin typeface="Verdana" charset="0"/>
              <a:cs typeface="Verdana" charset="0"/>
            </a:endParaRPr>
          </a:p>
          <a:p>
            <a:r>
              <a:rPr lang="ka-GE" dirty="0">
                <a:latin typeface="Verdana" charset="0"/>
              </a:rPr>
              <a:t>განყოფილება 2</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863113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E7D0AE-F5E2-48F0-87FE-9287F73A74DA}"/>
              </a:ext>
            </a:extLst>
          </p:cNvPr>
          <p:cNvSpPr txBox="1">
            <a:spLocks noChangeArrowheads="1"/>
          </p:cNvSpPr>
          <p:nvPr/>
        </p:nvSpPr>
        <p:spPr bwMode="auto">
          <a:xfrm>
            <a:off x="1391475"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კომპიუტერთან დაკავშირებული თაღლითობა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21"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2DE72C8-3B66-4BD5-8E45-72248E01534A}"/>
              </a:ext>
            </a:extLst>
          </p:cNvPr>
          <p:cNvSpPr txBox="1">
            <a:spLocks/>
          </p:cNvSpPr>
          <p:nvPr/>
        </p:nvSpPr>
        <p:spPr>
          <a:xfrm>
            <a:off x="457200" y="1755775"/>
            <a:ext cx="8229600" cy="3154363"/>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ka-GE" altLang="sr-Latn-RS" sz="1400" b="1" i="1" dirty="0">
              <a:cs typeface="Times New Roman" pitchFamily="18" charset="0"/>
            </a:endParaRPr>
          </a:p>
          <a:p>
            <a:pPr marL="0" indent="0" algn="ctr" eaLnBrk="1" hangingPunct="1">
              <a:lnSpc>
                <a:spcPct val="90000"/>
              </a:lnSpc>
              <a:buFont typeface="Arial" panose="020B0604020202020204" pitchFamily="34" charset="0"/>
              <a:buNone/>
              <a:defRPr/>
            </a:pPr>
            <a:r>
              <a:rPr lang="ka-GE" altLang="sr-Latn-RS" b="1" i="1" dirty="0"/>
              <a:t>კომპიუტერთან დაკავშირებული თაღლითობა</a:t>
            </a:r>
          </a:p>
          <a:p>
            <a:pPr marL="0" indent="0" algn="ctr" eaLnBrk="1" hangingPunct="1">
              <a:lnSpc>
                <a:spcPct val="90000"/>
              </a:lnSpc>
              <a:buFont typeface="Arial" panose="020B0604020202020204" pitchFamily="34" charset="0"/>
              <a:buNone/>
              <a:defRPr/>
            </a:pPr>
            <a:r>
              <a:rPr lang="ka-GE" altLang="sr-Latn-RS" b="1" i="1" dirty="0"/>
              <a:t>(ბუდაპეშტის კონვენცია – მუხლი 8)</a:t>
            </a:r>
          </a:p>
          <a:p>
            <a:pPr algn="ctr" eaLnBrk="1" hangingPunct="1">
              <a:lnSpc>
                <a:spcPct val="90000"/>
              </a:lnSpc>
              <a:defRPr/>
            </a:pPr>
            <a:endParaRPr lang="ka-GE" altLang="fr-FR" i="1" dirty="0">
              <a:cs typeface="Times New Roman" pitchFamily="18" charset="0"/>
            </a:endParaRPr>
          </a:p>
          <a:p>
            <a:pPr algn="ctr" eaLnBrk="1" hangingPunct="1">
              <a:lnSpc>
                <a:spcPct val="90000"/>
              </a:lnSpc>
              <a:defRPr/>
            </a:pPr>
            <a:r>
              <a:rPr lang="ka-GE" altLang="fr-FR" sz="2800" i="1" dirty="0"/>
              <a:t>წარმოადგენს მატერიალური თაღლითობის პარალელურ დანაშაულს</a:t>
            </a:r>
          </a:p>
        </p:txBody>
      </p:sp>
    </p:spTree>
    <p:extLst>
      <p:ext uri="{BB962C8B-B14F-4D97-AF65-F5344CB8AC3E}">
        <p14:creationId xmlns:p14="http://schemas.microsoft.com/office/powerpoint/2010/main" val="3345502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E7D0AE-F5E2-48F0-87FE-9287F73A74DA}"/>
              </a:ext>
            </a:extLst>
          </p:cNvPr>
          <p:cNvSpPr txBox="1">
            <a:spLocks noChangeArrowheads="1"/>
          </p:cNvSpPr>
          <p:nvPr/>
        </p:nvSpPr>
        <p:spPr bwMode="auto">
          <a:xfrm>
            <a:off x="1413510" y="180113"/>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კომპიუტერთან დაკავშირებული თაღლითობა: მაგალითი</a:t>
            </a:r>
            <a:endParaRPr lang="ka-GE" sz="1600" dirty="0">
              <a:solidFill>
                <a:schemeClr val="bg1"/>
              </a:solidFill>
              <a:latin typeface="Verdana" panose="020B0604030504040204" pitchFamily="34" charset="0"/>
              <a:ea typeface="Verdana" panose="020B0604030504040204" pitchFamily="34" charset="0"/>
              <a:cs typeface="Verdana" charset="0"/>
            </a:endParaRPr>
          </a:p>
        </p:txBody>
      </p:sp>
      <p:pic>
        <p:nvPicPr>
          <p:cNvPr id="5"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DB64D2-0B02-47FD-AFD5-CCC5932292F5}"/>
              </a:ext>
            </a:extLst>
          </p:cNvPr>
          <p:cNvPicPr>
            <a:picLocks noChangeAspect="1"/>
          </p:cNvPicPr>
          <p:nvPr/>
        </p:nvPicPr>
        <p:blipFill>
          <a:blip r:embed="rId3"/>
          <a:stretch>
            <a:fillRect/>
          </a:stretch>
        </p:blipFill>
        <p:spPr>
          <a:xfrm>
            <a:off x="7937" y="1062038"/>
            <a:ext cx="9144000" cy="5460682"/>
          </a:xfrm>
          <a:prstGeom prst="rect">
            <a:avLst/>
          </a:prstGeom>
        </p:spPr>
      </p:pic>
      <p:pic>
        <p:nvPicPr>
          <p:cNvPr id="2" name="Picture 1"/>
          <p:cNvPicPr>
            <a:picLocks noChangeAspect="1"/>
          </p:cNvPicPr>
          <p:nvPr/>
        </p:nvPicPr>
        <p:blipFill>
          <a:blip r:embed="rId4"/>
          <a:stretch>
            <a:fillRect/>
          </a:stretch>
        </p:blipFill>
        <p:spPr>
          <a:xfrm>
            <a:off x="0" y="1062038"/>
            <a:ext cx="9144000" cy="5460682"/>
          </a:xfrm>
          <a:prstGeom prst="rect">
            <a:avLst/>
          </a:prstGeom>
        </p:spPr>
      </p:pic>
    </p:spTree>
    <p:extLst>
      <p:ext uri="{BB962C8B-B14F-4D97-AF65-F5344CB8AC3E}">
        <p14:creationId xmlns:p14="http://schemas.microsoft.com/office/powerpoint/2010/main" val="6890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A5BF5E-B46D-4B19-A63B-6B1FE8043F14}"/>
              </a:ext>
            </a:extLst>
          </p:cNvPr>
          <p:cNvSpPr txBox="1">
            <a:spLocks noChangeArrowheads="1"/>
          </p:cNvSpPr>
          <p:nvPr/>
        </p:nvSpPr>
        <p:spPr bwMode="auto">
          <a:xfrm>
            <a:off x="1389756" y="0"/>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კომპიუტერთან დაკავშირებული თაღლითობა („შეყვანა, </a:t>
            </a:r>
            <a:r>
              <a:rPr lang="ka-GE" dirty="0" smtClean="0">
                <a:solidFill>
                  <a:schemeClr val="bg1"/>
                </a:solidFill>
                <a:latin typeface="Verdana" panose="020B0604030504040204" pitchFamily="34" charset="0"/>
              </a:rPr>
              <a:t>შეცვლა</a:t>
            </a:r>
            <a:r>
              <a:rPr lang="ka-GE" dirty="0" smtClean="0">
                <a:solidFill>
                  <a:schemeClr val="bg1"/>
                </a:solidFill>
                <a:latin typeface="Verdana" panose="020B0604030504040204" pitchFamily="34" charset="0"/>
              </a:rPr>
              <a:t>, </a:t>
            </a:r>
            <a:r>
              <a:rPr lang="ka-GE" dirty="0">
                <a:solidFill>
                  <a:schemeClr val="bg1"/>
                </a:solidFill>
                <a:latin typeface="Verdana" panose="020B0604030504040204" pitchFamily="34" charset="0"/>
              </a:rPr>
              <a:t>წაშლა...“)</a:t>
            </a:r>
            <a:endParaRPr lang="ka-GE" sz="1600" dirty="0">
              <a:solidFill>
                <a:schemeClr val="bg1"/>
              </a:solidFill>
              <a:latin typeface="Verdana" panose="020B0604030504040204" pitchFamily="34" charset="0"/>
              <a:ea typeface="Verdana" panose="020B0604030504040204" pitchFamily="34" charset="0"/>
              <a:cs typeface="Verdana" charset="0"/>
            </a:endParaRPr>
          </a:p>
        </p:txBody>
      </p:sp>
      <p:sp>
        <p:nvSpPr>
          <p:cNvPr id="23" name="Rectangle 2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F249C7A-C0AF-47C6-8876-946DBD6E0AA3}"/>
              </a:ext>
            </a:extLst>
          </p:cNvPr>
          <p:cNvSpPr/>
          <p:nvPr/>
        </p:nvSpPr>
        <p:spPr>
          <a:xfrm>
            <a:off x="304800" y="1193800"/>
            <a:ext cx="3888975" cy="5262979"/>
          </a:xfrm>
          <a:prstGeom prst="rect">
            <a:avLst/>
          </a:prstGeom>
        </p:spPr>
        <p:txBody>
          <a:bodyPr wrap="square">
            <a:spAutoFit/>
          </a:bodyPr>
          <a:lstStyle/>
          <a:p>
            <a:pPr marL="342900" indent="-342900" algn="just">
              <a:buFont typeface="Wingdings" pitchFamily="2" charset="2"/>
              <a:buChar char="Ø"/>
            </a:pPr>
            <a:r>
              <a:rPr lang="ka-GE" sz="1400" dirty="0" smtClean="0"/>
              <a:t>თითოეული </a:t>
            </a:r>
            <a:r>
              <a:rPr lang="ka-GE" sz="1400" dirty="0"/>
              <a:t>მხარე 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ჩადენილი იმ ქმედების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რომელსაც შედეგად მოჰყვა სხვა პირის ქონების დაკარგვა და რომელიც ჩადენილ იქნა შემდეგი გზით</a:t>
            </a:r>
            <a:r>
              <a:rPr lang="ka-GE" sz="1400" dirty="0" smtClean="0"/>
              <a:t>:</a:t>
            </a:r>
            <a:endParaRPr lang="ka-GE" sz="1400" dirty="0"/>
          </a:p>
          <a:p>
            <a:pPr algn="just"/>
            <a:endParaRPr lang="ka-GE" sz="1400" dirty="0"/>
          </a:p>
          <a:p>
            <a:pPr marL="800100" lvl="1" indent="-342900" algn="just">
              <a:buFont typeface="+mj-lt"/>
              <a:buAutoNum type="alphaLcParenR"/>
            </a:pPr>
            <a:r>
              <a:rPr lang="ka-GE" sz="1400" b="1" dirty="0" smtClean="0">
                <a:solidFill>
                  <a:srgbClr val="FF0000"/>
                </a:solidFill>
              </a:rPr>
              <a:t>კომპიუტერული მონაცემების </a:t>
            </a:r>
            <a:r>
              <a:rPr lang="ka-GE" sz="1400" dirty="0" smtClean="0"/>
              <a:t>ნებისმიერი ფორმით </a:t>
            </a:r>
            <a:r>
              <a:rPr lang="ka-GE" sz="1400" b="1" dirty="0" smtClean="0">
                <a:solidFill>
                  <a:srgbClr val="FF0000"/>
                </a:solidFill>
              </a:rPr>
              <a:t>შეყვანა, შეცვლა, წაშლა ან ჩახშობა,</a:t>
            </a:r>
          </a:p>
          <a:p>
            <a:pPr marL="800100" lvl="1" indent="-342900" algn="just">
              <a:buFont typeface="+mj-lt"/>
              <a:buAutoNum type="alphaLcParenR"/>
            </a:pPr>
            <a:endParaRPr lang="ka-GE" sz="1400" b="1" dirty="0" smtClean="0">
              <a:solidFill>
                <a:srgbClr val="FF0000"/>
              </a:solidFill>
            </a:endParaRPr>
          </a:p>
          <a:p>
            <a:pPr marL="800100" lvl="1" indent="-342900" algn="just">
              <a:buFont typeface="+mj-lt"/>
              <a:buAutoNum type="alphaLcParenR"/>
            </a:pPr>
            <a:r>
              <a:rPr lang="en-US" sz="1400" b="1" dirty="0" smtClean="0">
                <a:solidFill>
                  <a:srgbClr val="FF0000"/>
                </a:solidFill>
              </a:rPr>
              <a:t> </a:t>
            </a:r>
            <a:r>
              <a:rPr lang="ka-GE" sz="1400" b="1" dirty="0">
                <a:solidFill>
                  <a:srgbClr val="FF0000"/>
                </a:solidFill>
              </a:rPr>
              <a:t>კომპიუტერული სისტემის ფუნქციონირებაში ნებისმიერი სახით ჩარევა</a:t>
            </a:r>
            <a:r>
              <a:rPr lang="ka-GE" sz="1400" dirty="0"/>
              <a:t>, თაღლითური ან სხვა არაკეთილსინდისიერი განზრახვით საკუთარი ან სხვა </a:t>
            </a:r>
            <a:r>
              <a:rPr lang="ka-GE" sz="1400" dirty="0" smtClean="0"/>
              <a:t>პირის </a:t>
            </a:r>
            <a:r>
              <a:rPr lang="ka-GE" sz="1400" dirty="0"/>
              <a:t>ეკონომიკური სარგებლის უფლების გარეშე მიღების მიზნით.</a:t>
            </a:r>
          </a:p>
        </p:txBody>
      </p:sp>
      <p:sp>
        <p:nvSpPr>
          <p:cNvPr id="25" name="Rectangle 2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835138B-B564-4190-A328-AFB4CD3FE797}"/>
              </a:ext>
            </a:extLst>
          </p:cNvPr>
          <p:cNvSpPr/>
          <p:nvPr/>
        </p:nvSpPr>
        <p:spPr>
          <a:xfrm>
            <a:off x="4582160" y="1287212"/>
            <a:ext cx="4074160" cy="4016484"/>
          </a:xfrm>
          <a:prstGeom prst="rect">
            <a:avLst/>
          </a:prstGeom>
        </p:spPr>
        <p:txBody>
          <a:bodyPr wrap="square">
            <a:spAutoFit/>
          </a:bodyPr>
          <a:lstStyle/>
          <a:p>
            <a:pPr marL="342900" indent="-342900" algn="just">
              <a:buFont typeface="Wingdings" panose="05000000000000000000" pitchFamily="2" charset="2"/>
              <a:buChar char="Ø"/>
            </a:pPr>
            <a:r>
              <a:rPr lang="ka-GE" sz="1700" dirty="0" smtClean="0"/>
              <a:t>ეს</a:t>
            </a:r>
            <a:r>
              <a:rPr lang="ka-GE" sz="1700" dirty="0" smtClean="0"/>
              <a:t> დანაშაული შემოიფარგლება სხვა </a:t>
            </a:r>
            <a:r>
              <a:rPr lang="ka-GE" sz="1700" dirty="0"/>
              <a:t>პირის </a:t>
            </a:r>
            <a:r>
              <a:rPr lang="ka-GE" sz="1700" dirty="0" smtClean="0"/>
              <a:t>ქონების</a:t>
            </a:r>
            <a:r>
              <a:rPr lang="ka-GE" sz="1700" dirty="0" smtClean="0"/>
              <a:t> </a:t>
            </a:r>
            <a:r>
              <a:rPr lang="ka-GE" sz="1700" dirty="0"/>
              <a:t>დაკარგვის </a:t>
            </a:r>
            <a:r>
              <a:rPr lang="ka-GE" sz="1700" dirty="0" smtClean="0"/>
              <a:t>გამოწვევით შემდეგის </a:t>
            </a:r>
            <a:r>
              <a:rPr lang="ka-GE" sz="1700" dirty="0"/>
              <a:t>მეშვეობით: </a:t>
            </a:r>
          </a:p>
          <a:p>
            <a:pPr marL="285750" indent="-285750" algn="just">
              <a:buFont typeface="Wingdings" panose="05000000000000000000" pitchFamily="2" charset="2"/>
              <a:buChar char="Ø"/>
            </a:pPr>
            <a:endParaRPr lang="ka-GE" sz="1700" dirty="0"/>
          </a:p>
          <a:p>
            <a:pPr marL="800100" lvl="1" indent="-342900" algn="just">
              <a:buFont typeface="Wingdings" panose="05000000000000000000" pitchFamily="2" charset="2"/>
              <a:buChar char="Ø"/>
            </a:pPr>
            <a:r>
              <a:rPr lang="ka-GE" sz="1700" dirty="0"/>
              <a:t>სწორი ან არასწორი მონაცემების </a:t>
            </a:r>
            <a:r>
              <a:rPr lang="ka-GE" sz="1700" dirty="0" smtClean="0"/>
              <a:t>შეყვანა</a:t>
            </a:r>
            <a:endParaRPr lang="ka-GE" sz="1700" dirty="0"/>
          </a:p>
          <a:p>
            <a:pPr marL="800100" lvl="1" indent="-342900" algn="just">
              <a:buFont typeface="Wingdings" panose="05000000000000000000" pitchFamily="2" charset="2"/>
              <a:buChar char="Ø"/>
            </a:pPr>
            <a:r>
              <a:rPr lang="ka-GE" sz="1700" dirty="0"/>
              <a:t>მომდევნო </a:t>
            </a:r>
            <a:r>
              <a:rPr lang="ka-GE" sz="1700" dirty="0" smtClean="0"/>
              <a:t>ცვლილება </a:t>
            </a:r>
            <a:r>
              <a:rPr lang="ka-GE" sz="1700" dirty="0"/>
              <a:t>(</a:t>
            </a:r>
            <a:r>
              <a:rPr lang="ka-GE" sz="1700" dirty="0" smtClean="0"/>
              <a:t>მოდიფიცირება, ვარირება, </a:t>
            </a:r>
            <a:r>
              <a:rPr lang="ka-GE" sz="1700" dirty="0"/>
              <a:t>ნაწილობრივი ცვლილება)</a:t>
            </a:r>
          </a:p>
          <a:p>
            <a:pPr marL="800100" lvl="1" indent="-342900" algn="just">
              <a:buFont typeface="Wingdings" panose="05000000000000000000" pitchFamily="2" charset="2"/>
              <a:buChar char="Ø"/>
            </a:pPr>
            <a:r>
              <a:rPr lang="ka-GE" sz="1700" dirty="0" smtClean="0"/>
              <a:t>წაშლა </a:t>
            </a:r>
            <a:r>
              <a:rPr lang="ka-GE" sz="1700" dirty="0"/>
              <a:t>(მონაცემთა წაშლა მონაცემთა მატარებლიდან) </a:t>
            </a:r>
          </a:p>
          <a:p>
            <a:pPr marL="800100" lvl="1" indent="-342900" algn="just">
              <a:buFont typeface="Wingdings" panose="05000000000000000000" pitchFamily="2" charset="2"/>
              <a:buChar char="Ø"/>
            </a:pPr>
            <a:r>
              <a:rPr lang="ka-GE" sz="1700" dirty="0" smtClean="0"/>
              <a:t>ჩახშობა </a:t>
            </a:r>
            <a:r>
              <a:rPr lang="ka-GE" sz="1700" dirty="0"/>
              <a:t>(შეკავება, მონაცემთა დაფარვა)</a:t>
            </a:r>
          </a:p>
          <a:p>
            <a:pPr marL="800100" lvl="1" indent="-342900" algn="just">
              <a:buFont typeface="Wingdings" panose="05000000000000000000" pitchFamily="2" charset="2"/>
              <a:buChar char="Ø"/>
            </a:pPr>
            <a:r>
              <a:rPr lang="ka-GE" sz="1700" dirty="0"/>
              <a:t>კომპიუტერული სისტემის ფუნქციონირებაში </a:t>
            </a:r>
            <a:r>
              <a:rPr lang="ka-GE" sz="1700" dirty="0" smtClean="0"/>
              <a:t>ჩარევა</a:t>
            </a:r>
            <a:endParaRPr lang="ka-GE" sz="1700" dirty="0"/>
          </a:p>
        </p:txBody>
      </p:sp>
    </p:spTree>
    <p:extLst>
      <p:ext uri="{BB962C8B-B14F-4D97-AF65-F5344CB8AC3E}">
        <p14:creationId xmlns:p14="http://schemas.microsoft.com/office/powerpoint/2010/main" val="3502437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307FADD-3E6B-406F-9B66-C841DF391B79}"/>
              </a:ext>
            </a:extLst>
          </p:cNvPr>
          <p:cNvSpPr/>
          <p:nvPr/>
        </p:nvSpPr>
        <p:spPr>
          <a:xfrm>
            <a:off x="294264" y="1313457"/>
            <a:ext cx="3889351" cy="5262979"/>
          </a:xfrm>
          <a:prstGeom prst="rect">
            <a:avLst/>
          </a:prstGeom>
        </p:spPr>
        <p:txBody>
          <a:bodyPr wrap="square">
            <a:spAutoFit/>
          </a:bodyPr>
          <a:lstStyle/>
          <a:p>
            <a:pPr marL="342900" indent="-342900" algn="just">
              <a:buFont typeface="Wingdings" pitchFamily="2" charset="2"/>
              <a:buChar char="Ø"/>
            </a:pPr>
            <a:r>
              <a:rPr lang="ka-GE" sz="1400" dirty="0"/>
              <a:t>თითოეული მხარე 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ჩადენილი იმ ქმედების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რომელსაც შედეგად მოჰყვა სხვა პირის </a:t>
            </a:r>
            <a:r>
              <a:rPr lang="ka-GE" sz="1400" b="1" dirty="0">
                <a:solidFill>
                  <a:srgbClr val="FF0000"/>
                </a:solidFill>
              </a:rPr>
              <a:t>ქონების დაკარგვა </a:t>
            </a:r>
            <a:r>
              <a:rPr lang="ka-GE" sz="1400" dirty="0"/>
              <a:t>და რომელიც ჩადენილ იქნა შემდეგი გზით:</a:t>
            </a:r>
          </a:p>
          <a:p>
            <a:pPr algn="just"/>
            <a:endParaRPr lang="ka-GE" sz="1400" dirty="0"/>
          </a:p>
          <a:p>
            <a:pPr marL="800100" lvl="1" indent="-342900" algn="just">
              <a:buFont typeface="+mj-lt"/>
              <a:buAutoNum type="alphaLcParenR"/>
            </a:pPr>
            <a:r>
              <a:rPr lang="ka-GE" sz="1400" dirty="0"/>
              <a:t>კომპიუტერული მონაცემების ნებისმიერი ფორმით შეყვანა, შეცვლა, წაშლა ან ჩახშობა,</a:t>
            </a:r>
          </a:p>
          <a:p>
            <a:pPr marL="800100" lvl="1" indent="-342900" algn="just">
              <a:buFont typeface="+mj-lt"/>
              <a:buAutoNum type="alphaLcParenR"/>
            </a:pPr>
            <a:endParaRPr lang="ka-GE" sz="1400" dirty="0"/>
          </a:p>
          <a:p>
            <a:pPr marL="800100" lvl="1" indent="-342900" algn="just">
              <a:buFont typeface="+mj-lt"/>
              <a:buAutoNum type="alphaLcParenR"/>
            </a:pPr>
            <a:r>
              <a:rPr lang="en-US" sz="1400" dirty="0"/>
              <a:t> </a:t>
            </a:r>
            <a:r>
              <a:rPr lang="ka-GE" sz="1400" dirty="0"/>
              <a:t>კომპიუტერული სისტემის ფუნქციონირებაში ნებისმიერი სახით ჩარევა, თაღლითური ან სხვა არაკეთილსინდისიერი განზრახვით საკუთარი ან სხვა პირის ეკონომიკური სარგებლის უფლების გარეშე მიღების მიზნით.</a:t>
            </a:r>
            <a:endParaRPr lang="ka-GE" sz="1400" dirty="0"/>
          </a:p>
        </p:txBody>
      </p:sp>
      <p:sp>
        <p:nvSpPr>
          <p:cNvPr id="3"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7DD044-0EFC-4C9C-9F28-8A71A6074482}"/>
              </a:ext>
            </a:extLst>
          </p:cNvPr>
          <p:cNvSpPr/>
          <p:nvPr/>
        </p:nvSpPr>
        <p:spPr>
          <a:xfrm>
            <a:off x="4673600" y="1313456"/>
            <a:ext cx="4114800" cy="2970044"/>
          </a:xfrm>
          <a:prstGeom prst="rect">
            <a:avLst/>
          </a:prstGeom>
        </p:spPr>
        <p:txBody>
          <a:bodyPr wrap="square">
            <a:spAutoFit/>
          </a:bodyPr>
          <a:lstStyle/>
          <a:p>
            <a:pPr marL="342900" indent="-342900" algn="just">
              <a:buFont typeface="Wingdings" panose="05000000000000000000" pitchFamily="2" charset="2"/>
              <a:buChar char="Ø"/>
            </a:pPr>
            <a:r>
              <a:rPr lang="ka-GE" sz="1700" dirty="0"/>
              <a:t>კომპიუტერთან დაკავშირებულმა თაღლითობამ უნდა წარმოშვას სხვა პირის </a:t>
            </a:r>
            <a:r>
              <a:rPr lang="ka-GE" sz="1700" dirty="0" smtClean="0"/>
              <a:t>ქონების</a:t>
            </a:r>
            <a:r>
              <a:rPr lang="ka-GE" sz="1700" dirty="0" smtClean="0"/>
              <a:t> </a:t>
            </a:r>
            <a:r>
              <a:rPr lang="ka-GE" sz="1700" dirty="0"/>
              <a:t>პირდაპირი ეკონომიკური ან </a:t>
            </a:r>
            <a:r>
              <a:rPr lang="ka-GE" sz="1700" dirty="0" smtClean="0"/>
              <a:t>სამესაკუთრეო</a:t>
            </a:r>
            <a:r>
              <a:rPr lang="ka-GE" sz="1700" dirty="0" smtClean="0"/>
              <a:t> ზარალი</a:t>
            </a:r>
            <a:endParaRPr lang="ka-GE" sz="1700" dirty="0"/>
          </a:p>
          <a:p>
            <a:pPr algn="just"/>
            <a:endParaRPr lang="ka-GE" sz="1700" dirty="0"/>
          </a:p>
          <a:p>
            <a:pPr marL="342900" indent="-342900" algn="just">
              <a:buFont typeface="Wingdings" panose="05000000000000000000" pitchFamily="2" charset="2"/>
              <a:buChar char="Ø"/>
            </a:pPr>
            <a:r>
              <a:rPr lang="ka-GE" sz="1700" dirty="0"/>
              <a:t>ეს შეიძლება მოიცავდეს: </a:t>
            </a:r>
          </a:p>
          <a:p>
            <a:pPr marL="800100" lvl="1" indent="-342900" algn="just">
              <a:buFont typeface="Wingdings" panose="05000000000000000000" pitchFamily="2" charset="2"/>
              <a:buChar char="Ø"/>
            </a:pPr>
            <a:r>
              <a:rPr lang="ka-GE" sz="1700" dirty="0"/>
              <a:t>ფულს </a:t>
            </a:r>
          </a:p>
          <a:p>
            <a:pPr marL="800100" lvl="1" indent="-342900" algn="just">
              <a:buFont typeface="Wingdings" panose="05000000000000000000" pitchFamily="2" charset="2"/>
              <a:buChar char="Ø"/>
            </a:pPr>
            <a:r>
              <a:rPr lang="ka-GE" sz="1700" dirty="0" smtClean="0"/>
              <a:t>მატერიალურ ქონებას </a:t>
            </a:r>
            <a:endParaRPr lang="ka-GE" sz="1700" dirty="0"/>
          </a:p>
          <a:p>
            <a:pPr marL="800100" lvl="1" indent="-342900" algn="just">
              <a:buFont typeface="Wingdings" panose="05000000000000000000" pitchFamily="2" charset="2"/>
              <a:buChar char="Ø"/>
            </a:pPr>
            <a:r>
              <a:rPr lang="ka-GE" sz="1700" dirty="0" smtClean="0"/>
              <a:t>არამატერიალურ ქონებას </a:t>
            </a:r>
            <a:r>
              <a:rPr lang="ka-GE" sz="1700" dirty="0"/>
              <a:t>ეკონომიკური ღირებულებით </a:t>
            </a:r>
          </a:p>
        </p:txBody>
      </p:sp>
      <p:sp>
        <p:nvSpPr>
          <p:cNvPr id="4"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9EE4C34-3507-421D-80D6-016CD4B162C0}"/>
              </a:ext>
            </a:extLst>
          </p:cNvPr>
          <p:cNvSpPr txBox="1">
            <a:spLocks noChangeArrowheads="1"/>
          </p:cNvSpPr>
          <p:nvPr/>
        </p:nvSpPr>
        <p:spPr bwMode="auto">
          <a:xfrm>
            <a:off x="1413510" y="10160"/>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კომპიუტერთან დაკავშირებული თაღლითობა </a:t>
            </a:r>
          </a:p>
          <a:p>
            <a:pPr algn="r"/>
            <a:r>
              <a:rPr lang="ka-GE" dirty="0" smtClean="0">
                <a:solidFill>
                  <a:schemeClr val="bg1"/>
                </a:solidFill>
                <a:latin typeface="Verdana" panose="020B0604030504040204" pitchFamily="34" charset="0"/>
              </a:rPr>
              <a:t>(„</a:t>
            </a:r>
            <a:r>
              <a:rPr lang="ka-GE" dirty="0" smtClean="0">
                <a:solidFill>
                  <a:schemeClr val="bg1"/>
                </a:solidFill>
                <a:latin typeface="Verdana" panose="020B0604030504040204" pitchFamily="34" charset="0"/>
              </a:rPr>
              <a:t>ქონების</a:t>
            </a:r>
            <a:r>
              <a:rPr lang="ka-GE" dirty="0" smtClean="0">
                <a:solidFill>
                  <a:schemeClr val="bg1"/>
                </a:solidFill>
                <a:latin typeface="Verdana" panose="020B0604030504040204" pitchFamily="34" charset="0"/>
              </a:rPr>
              <a:t> </a:t>
            </a:r>
            <a:r>
              <a:rPr lang="ka-GE" dirty="0">
                <a:solidFill>
                  <a:schemeClr val="bg1"/>
                </a:solidFill>
                <a:latin typeface="Verdana" panose="020B0604030504040204" pitchFamily="34" charset="0"/>
              </a:rPr>
              <a:t>დაკარგვა“)</a:t>
            </a:r>
            <a:endParaRPr lang="ka-GE" sz="16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047631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CE3C051-7F78-4EAF-8CA3-B9689E461A1C}"/>
              </a:ext>
            </a:extLst>
          </p:cNvPr>
          <p:cNvSpPr>
            <a:spLocks noGrp="1"/>
          </p:cNvSpPr>
          <p:nvPr>
            <p:ph idx="1"/>
          </p:nvPr>
        </p:nvSpPr>
        <p:spPr/>
        <p:txBody>
          <a:bodyPr>
            <a:normAutofit/>
          </a:bodyPr>
          <a:lstStyle/>
          <a:p>
            <a:pPr marL="514350" indent="-514350">
              <a:lnSpc>
                <a:spcPct val="150000"/>
              </a:lnSpc>
              <a:buFont typeface="+mj-lt"/>
              <a:buAutoNum type="arabicPeriod"/>
            </a:pPr>
            <a:r>
              <a:rPr lang="ka-GE" sz="2400" dirty="0" smtClean="0">
                <a:latin typeface="+mn-lt"/>
              </a:rPr>
              <a:t>კომპიუტერთან დაკავშირებული გაყალბება</a:t>
            </a:r>
          </a:p>
          <a:p>
            <a:pPr marL="514350" indent="-514350">
              <a:lnSpc>
                <a:spcPct val="150000"/>
              </a:lnSpc>
              <a:buFont typeface="+mj-lt"/>
              <a:buAutoNum type="arabicPeriod"/>
            </a:pPr>
            <a:r>
              <a:rPr lang="ka-GE" sz="2400" dirty="0" smtClean="0">
                <a:latin typeface="+mn-lt"/>
              </a:rPr>
              <a:t>კომპიუტერთან დაკავშირებული თაღლითობა</a:t>
            </a:r>
          </a:p>
          <a:p>
            <a:pPr marL="514350" indent="-514350">
              <a:lnSpc>
                <a:spcPct val="150000"/>
              </a:lnSpc>
              <a:buFont typeface="+mj-lt"/>
              <a:buAutoNum type="arabicPeriod"/>
            </a:pPr>
            <a:r>
              <a:rPr lang="ka-GE" sz="2400" dirty="0" smtClean="0">
                <a:latin typeface="+mn-lt"/>
              </a:rPr>
              <a:t>ბავშვთა პორნოგრაფია </a:t>
            </a:r>
          </a:p>
          <a:p>
            <a:pPr marL="514350" indent="-514350">
              <a:lnSpc>
                <a:spcPct val="150000"/>
              </a:lnSpc>
              <a:buFont typeface="+mj-lt"/>
              <a:buAutoNum type="arabicPeriod"/>
            </a:pPr>
            <a:r>
              <a:rPr lang="ka-GE" sz="2400" dirty="0" smtClean="0">
                <a:latin typeface="+mn-lt"/>
              </a:rPr>
              <a:t>საავტორო და მომიჯნავე უფლებების დარღვევა</a:t>
            </a:r>
          </a:p>
          <a:p>
            <a:pPr marL="514350" indent="-514350">
              <a:lnSpc>
                <a:spcPct val="150000"/>
              </a:lnSpc>
              <a:buFont typeface="+mj-lt"/>
              <a:buAutoNum type="arabicPeriod"/>
            </a:pPr>
            <a:r>
              <a:rPr lang="ka-GE" sz="2400" dirty="0" smtClean="0">
                <a:latin typeface="+mn-lt"/>
              </a:rPr>
              <a:t>დამატებითი პასუხისმგებლობა</a:t>
            </a:r>
          </a:p>
          <a:p>
            <a:pPr marL="0" indent="0">
              <a:buNone/>
            </a:pPr>
            <a:endParaRPr lang="ka-GE" sz="2400" dirty="0">
              <a:latin typeface="+mn-lt"/>
            </a:endParaRPr>
          </a:p>
        </p:txBody>
      </p:sp>
      <p:sp>
        <p:nvSpPr>
          <p:cNvPr id="3" name="Slide Number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2</a:t>
            </a:fld>
            <a:endParaRPr lang="ka-GE" dirty="0"/>
          </a:p>
        </p:txBody>
      </p:sp>
      <p:sp>
        <p:nvSpPr>
          <p:cNvPr id="4" name="Text Placeholder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B1F5F5-B558-4D71-96FB-A9C9C54C9C78}"/>
              </a:ext>
            </a:extLst>
          </p:cNvPr>
          <p:cNvSpPr>
            <a:spLocks noGrp="1"/>
          </p:cNvSpPr>
          <p:nvPr>
            <p:ph type="body" sz="quarter" idx="11"/>
          </p:nvPr>
        </p:nvSpPr>
        <p:spPr/>
        <p:txBody>
          <a:bodyPr/>
          <a:lstStyle/>
          <a:p>
            <a:endParaRPr lang="ka-GE" dirty="0">
              <a:latin typeface="Verdana" charset="0"/>
              <a:cs typeface="Verdana" charset="0"/>
            </a:endParaRPr>
          </a:p>
          <a:p>
            <a:r>
              <a:rPr lang="ka-GE" dirty="0">
                <a:latin typeface="Verdana" charset="0"/>
              </a:rPr>
              <a:t>სესიის შინაარსი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48574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307FADD-3E6B-406F-9B66-C841DF391B79}"/>
              </a:ext>
            </a:extLst>
          </p:cNvPr>
          <p:cNvSpPr/>
          <p:nvPr/>
        </p:nvSpPr>
        <p:spPr>
          <a:xfrm>
            <a:off x="304424" y="1325195"/>
            <a:ext cx="3889351" cy="5262979"/>
          </a:xfrm>
          <a:prstGeom prst="rect">
            <a:avLst/>
          </a:prstGeom>
        </p:spPr>
        <p:txBody>
          <a:bodyPr wrap="square">
            <a:spAutoFit/>
          </a:bodyPr>
          <a:lstStyle/>
          <a:p>
            <a:pPr marL="342900" indent="-342900" algn="just">
              <a:buFont typeface="Wingdings" pitchFamily="2" charset="2"/>
              <a:buChar char="Ø"/>
            </a:pPr>
            <a:r>
              <a:rPr lang="ka-GE" sz="1400" dirty="0"/>
              <a:t>თითოეული მხარე 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ჩადენილი იმ ქმედების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რომელსაც შედეგად მოჰყვა სხვა პირის ქონების დაკარგვა და რომელიც ჩადენილ იქნა შემდეგი გზით:</a:t>
            </a:r>
          </a:p>
          <a:p>
            <a:pPr algn="just"/>
            <a:endParaRPr lang="ka-GE" sz="1400" dirty="0"/>
          </a:p>
          <a:p>
            <a:pPr marL="800100" lvl="1" indent="-342900" algn="just">
              <a:buFont typeface="+mj-lt"/>
              <a:buAutoNum type="alphaLcParenR"/>
            </a:pPr>
            <a:r>
              <a:rPr lang="ka-GE" sz="1400" dirty="0"/>
              <a:t>კომპიუტერული მონაცემების ნებისმიერი ფორმით შეყვანა, შეცვლა, წაშლა ან ჩახშობა,</a:t>
            </a:r>
          </a:p>
          <a:p>
            <a:pPr marL="800100" lvl="1" indent="-342900" algn="just">
              <a:buFont typeface="+mj-lt"/>
              <a:buAutoNum type="alphaLcParenR"/>
            </a:pPr>
            <a:endParaRPr lang="ka-GE" sz="1400" dirty="0"/>
          </a:p>
          <a:p>
            <a:pPr marL="800100" lvl="1" indent="-342900" algn="just">
              <a:buFont typeface="+mj-lt"/>
              <a:buAutoNum type="alphaLcParenR"/>
            </a:pPr>
            <a:r>
              <a:rPr lang="en-US" sz="1400" dirty="0"/>
              <a:t> </a:t>
            </a:r>
            <a:r>
              <a:rPr lang="ka-GE" sz="1400" dirty="0"/>
              <a:t>კომპიუტერული სისტემის ფუნქციონირებაში ნებისმიერი სახით ჩარევა, </a:t>
            </a:r>
            <a:r>
              <a:rPr lang="ka-GE" sz="1400" b="1" dirty="0">
                <a:solidFill>
                  <a:srgbClr val="FF0000"/>
                </a:solidFill>
              </a:rPr>
              <a:t>თაღლითური </a:t>
            </a:r>
            <a:r>
              <a:rPr lang="ka-GE" sz="1400" dirty="0"/>
              <a:t>ან </a:t>
            </a:r>
            <a:r>
              <a:rPr lang="ka-GE" sz="1400" b="1" dirty="0">
                <a:solidFill>
                  <a:srgbClr val="FF0000"/>
                </a:solidFill>
              </a:rPr>
              <a:t>სხვა არაკეთილსინდისიერი განზრახვით საკუთარი ან სხვა პირის ეკონომიკური სარგებლის უფლების გარეშე მიღების მიზნით</a:t>
            </a:r>
            <a:r>
              <a:rPr lang="ka-GE" sz="1400" dirty="0"/>
              <a:t>.</a:t>
            </a:r>
            <a:endParaRPr lang="ka-GE" sz="1400" dirty="0"/>
          </a:p>
        </p:txBody>
      </p:sp>
      <p:sp>
        <p:nvSpPr>
          <p:cNvPr id="3"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7DD044-0EFC-4C9C-9F28-8A71A6074482}"/>
              </a:ext>
            </a:extLst>
          </p:cNvPr>
          <p:cNvSpPr/>
          <p:nvPr/>
        </p:nvSpPr>
        <p:spPr>
          <a:xfrm>
            <a:off x="4958080" y="1436955"/>
            <a:ext cx="3627120" cy="1661993"/>
          </a:xfrm>
          <a:prstGeom prst="rect">
            <a:avLst/>
          </a:prstGeom>
        </p:spPr>
        <p:txBody>
          <a:bodyPr wrap="square">
            <a:spAutoFit/>
          </a:bodyPr>
          <a:lstStyle/>
          <a:p>
            <a:pPr marL="342900" indent="-342900" algn="just">
              <a:buFont typeface="Wingdings" panose="05000000000000000000" pitchFamily="2" charset="2"/>
              <a:buChar char="Ø"/>
            </a:pPr>
            <a:r>
              <a:rPr lang="ka-GE" sz="1700" dirty="0"/>
              <a:t>განზრახვის დამატებითი მოთხოვნა </a:t>
            </a:r>
          </a:p>
          <a:p>
            <a:pPr marL="342900" indent="-342900" algn="just">
              <a:buFont typeface="Wingdings" panose="05000000000000000000" pitchFamily="2" charset="2"/>
              <a:buChar char="Ø"/>
            </a:pPr>
            <a:endParaRPr lang="ka-GE" sz="1700" dirty="0"/>
          </a:p>
          <a:p>
            <a:pPr marL="342900" indent="-342900" algn="just">
              <a:buFont typeface="Wingdings" panose="05000000000000000000" pitchFamily="2" charset="2"/>
              <a:buChar char="Ø"/>
            </a:pPr>
            <a:r>
              <a:rPr lang="ka-GE" sz="1700" dirty="0"/>
              <a:t>ქმედება უნდა იყოს ჩადენილი დამნაშავის მიერ განზრახვით, საკუთარი ან სხვა პირისთვის უკანონო სარგებლის მიღების მიზნით.</a:t>
            </a:r>
          </a:p>
        </p:txBody>
      </p:sp>
      <p:sp>
        <p:nvSpPr>
          <p:cNvPr id="4"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DA473C-36CF-4C97-B879-84956D695215}"/>
              </a:ext>
            </a:extLst>
          </p:cNvPr>
          <p:cNvSpPr txBox="1">
            <a:spLocks noChangeArrowheads="1"/>
          </p:cNvSpPr>
          <p:nvPr/>
        </p:nvSpPr>
        <p:spPr bwMode="auto">
          <a:xfrm>
            <a:off x="1511300" y="4137"/>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კომპიუტერთან დაკავშირებული თაღლითობა („თაღლითური... არაკეთილსინდისიერი...“)</a:t>
            </a:r>
            <a:endParaRPr lang="ka-GE" sz="16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420178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302473986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376924" y="1561385"/>
            <a:ext cx="1767076" cy="1767076"/>
          </a:xfrm>
          <a:prstGeom prst="rect">
            <a:avLst/>
          </a:prstGeom>
        </p:spPr>
      </p:pic>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DA473C-36CF-4C97-B879-84956D695215}"/>
              </a:ext>
            </a:extLst>
          </p:cNvPr>
          <p:cNvSpPr txBox="1">
            <a:spLocks noChangeArrowheads="1"/>
          </p:cNvSpPr>
          <p:nvPr/>
        </p:nvSpPr>
        <p:spPr bwMode="auto">
          <a:xfrm>
            <a:off x="1511300" y="8561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გამოკითხვის კითხვა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708431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2061316758"/>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376924" y="1656387"/>
            <a:ext cx="1767076" cy="1767076"/>
          </a:xfrm>
          <a:prstGeom prst="rect">
            <a:avLst/>
          </a:prstGeom>
        </p:spPr>
      </p:pic>
      <p:sp>
        <p:nvSpPr>
          <p:cNvPr id="16"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DA473C-36CF-4C97-B879-84956D695215}"/>
              </a:ext>
            </a:extLst>
          </p:cNvPr>
          <p:cNvSpPr txBox="1">
            <a:spLocks noChangeArrowheads="1"/>
          </p:cNvSpPr>
          <p:nvPr/>
        </p:nvSpPr>
        <p:spPr bwMode="auto">
          <a:xfrm>
            <a:off x="1511300" y="8561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გამოკითხვის კითხვა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063618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smtClean="0">
                <a:latin typeface="+mn-lt"/>
              </a:rPr>
              <a:t>ონლაინრეჟიმში </a:t>
            </a:r>
            <a:r>
              <a:rPr lang="ka-GE" sz="3200" dirty="0">
                <a:latin typeface="+mn-lt"/>
              </a:rPr>
              <a:t>ბავშვთა სექსუალური ექსპლუატაცია</a:t>
            </a:r>
          </a:p>
        </p:txBody>
      </p:sp>
      <p:sp>
        <p:nvSpPr>
          <p:cNvPr id="3" name="Text Placeholder 2"/>
          <p:cNvSpPr>
            <a:spLocks noGrp="1"/>
          </p:cNvSpPr>
          <p:nvPr>
            <p:ph type="body" idx="1"/>
          </p:nvPr>
        </p:nvSpPr>
        <p:spPr/>
        <p:txBody>
          <a:bodyPr>
            <a:normAutofit fontScale="92500"/>
          </a:bodyPr>
          <a:lstStyle/>
          <a:p>
            <a:r>
              <a:rPr lang="ka-GE" dirty="0">
                <a:latin typeface="Verdana" panose="020B0604030504040204" pitchFamily="34" charset="0"/>
              </a:rPr>
              <a:t>ბუდაპეშტის კონვენციის მატერიალური დებულებები (ნაწილი 2)</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23</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a:latin typeface="Verdana" charset="0"/>
              <a:cs typeface="Verdana" charset="0"/>
            </a:endParaRPr>
          </a:p>
          <a:p>
            <a:r>
              <a:rPr lang="ka-GE" dirty="0">
                <a:latin typeface="Verdana" charset="0"/>
              </a:rPr>
              <a:t>განყოფილება 3</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3028149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5B39241-1CAB-4C56-A927-C36C98C7F5E8}"/>
              </a:ext>
            </a:extLst>
          </p:cNvPr>
          <p:cNvSpPr txBox="1">
            <a:spLocks/>
          </p:cNvSpPr>
          <p:nvPr/>
        </p:nvSpPr>
        <p:spPr>
          <a:xfrm>
            <a:off x="442913" y="1270001"/>
            <a:ext cx="8367712" cy="515201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endParaRPr lang="ka-GE" altLang="sr-Latn-RS" sz="1000" b="1" i="1" dirty="0">
              <a:ea typeface="ＭＳ Ｐゴシック" pitchFamily="34" charset="-128"/>
            </a:endParaRPr>
          </a:p>
          <a:p>
            <a:pPr marL="0" indent="0" algn="ctr" eaLnBrk="1" hangingPunct="1">
              <a:lnSpc>
                <a:spcPct val="80000"/>
              </a:lnSpc>
              <a:buFont typeface="Arial" panose="020B0604020202020204" pitchFamily="34" charset="0"/>
              <a:buNone/>
              <a:defRPr/>
            </a:pPr>
            <a:r>
              <a:rPr lang="ka-GE" altLang="sr-Latn-RS" sz="2700" b="1" i="1" dirty="0"/>
              <a:t>ბავშვთა პორნოგრაფია</a:t>
            </a:r>
          </a:p>
          <a:p>
            <a:pPr marL="0" indent="0" algn="ctr" eaLnBrk="1" hangingPunct="1">
              <a:lnSpc>
                <a:spcPct val="80000"/>
              </a:lnSpc>
              <a:buFont typeface="Arial" panose="020B0604020202020204" pitchFamily="34" charset="0"/>
              <a:buNone/>
              <a:defRPr/>
            </a:pPr>
            <a:r>
              <a:rPr lang="ka-GE" altLang="sr-Latn-RS" sz="2700" b="1" i="1" dirty="0"/>
              <a:t>(ბუდაპეშტის კონვენცია – მუხლი 9)</a:t>
            </a:r>
          </a:p>
          <a:p>
            <a:pPr eaLnBrk="1" hangingPunct="1">
              <a:lnSpc>
                <a:spcPct val="80000"/>
              </a:lnSpc>
              <a:buFont typeface="Arial" charset="0"/>
              <a:buChar char="•"/>
              <a:defRPr/>
            </a:pPr>
            <a:endParaRPr lang="ka-GE" altLang="sr-Latn-RS" sz="2000" dirty="0">
              <a:ea typeface="ＭＳ Ｐゴシック" pitchFamily="34" charset="-128"/>
            </a:endParaRPr>
          </a:p>
          <a:p>
            <a:pPr algn="ctr" eaLnBrk="1" hangingPunct="1">
              <a:lnSpc>
                <a:spcPct val="80000"/>
              </a:lnSpc>
              <a:buFont typeface="Arial" charset="0"/>
              <a:buChar char="•"/>
              <a:defRPr/>
            </a:pPr>
            <a:r>
              <a:rPr lang="ka-GE" altLang="sr-Latn-RS" sz="2400" i="1" dirty="0"/>
              <a:t>დიდი ინოვაციაა </a:t>
            </a:r>
          </a:p>
          <a:p>
            <a:pPr algn="ctr" eaLnBrk="1" hangingPunct="1">
              <a:lnSpc>
                <a:spcPct val="80000"/>
              </a:lnSpc>
              <a:buFont typeface="Arial" charset="0"/>
              <a:buChar char="•"/>
              <a:defRPr/>
            </a:pPr>
            <a:r>
              <a:rPr lang="ka-GE" altLang="sr-Latn-RS" sz="2400" i="1" dirty="0"/>
              <a:t>კომპიუტერული სისტემის მეშვეობით ჩადენილი ბავშვთა პორნოგრაფიული აქტების კრიმინალიზაცია</a:t>
            </a:r>
          </a:p>
          <a:p>
            <a:pPr eaLnBrk="1" hangingPunct="1">
              <a:lnSpc>
                <a:spcPct val="80000"/>
              </a:lnSpc>
              <a:buFont typeface="Arial" charset="0"/>
              <a:buChar char="•"/>
              <a:defRPr/>
            </a:pPr>
            <a:endParaRPr lang="ka-GE" altLang="sr-Latn-RS" sz="1800" i="1" dirty="0">
              <a:ea typeface="ＭＳ Ｐゴシック" pitchFamily="34" charset="-128"/>
            </a:endParaRPr>
          </a:p>
          <a:p>
            <a:pPr eaLnBrk="1" hangingPunct="1">
              <a:lnSpc>
                <a:spcPct val="80000"/>
              </a:lnSpc>
              <a:buFont typeface="Arial" charset="0"/>
              <a:buChar char="•"/>
              <a:defRPr/>
            </a:pPr>
            <a:r>
              <a:rPr lang="ka-GE" altLang="sr-Latn-RS" sz="2400" i="1" dirty="0"/>
              <a:t>მნიშვნელოვანი ასპექტები: </a:t>
            </a:r>
          </a:p>
          <a:p>
            <a:pPr lvl="1" eaLnBrk="1" hangingPunct="1">
              <a:lnSpc>
                <a:spcPct val="80000"/>
              </a:lnSpc>
              <a:buFont typeface="Arial" charset="0"/>
              <a:buChar char="•"/>
              <a:defRPr/>
            </a:pPr>
            <a:r>
              <a:rPr lang="ka-GE" sz="2000" i="1" dirty="0"/>
              <a:t>„ფსევდოგამოსახულებების“ კრიმინალიზაცია;</a:t>
            </a:r>
          </a:p>
          <a:p>
            <a:pPr lvl="1" eaLnBrk="1" hangingPunct="1">
              <a:lnSpc>
                <a:spcPct val="80000"/>
              </a:lnSpc>
              <a:buFont typeface="Arial" charset="0"/>
              <a:buChar char="•"/>
              <a:defRPr/>
            </a:pPr>
            <a:r>
              <a:rPr lang="ka-GE" altLang="sr-Latn-RS" sz="2000" i="1" dirty="0"/>
              <a:t>სასჯელი ბავშვთა პორნოგრაფიული მასალების მხოლოდ ფლობისთვისაც </a:t>
            </a:r>
          </a:p>
          <a:p>
            <a:pPr lvl="2" eaLnBrk="1" hangingPunct="1">
              <a:lnSpc>
                <a:spcPct val="80000"/>
              </a:lnSpc>
              <a:buFont typeface="Arial" charset="0"/>
              <a:buChar char="•"/>
              <a:defRPr/>
            </a:pPr>
            <a:r>
              <a:rPr lang="ka-GE" altLang="sr-Latn-RS" sz="1500" i="1" dirty="0"/>
              <a:t>არ არის მოცული უმეტესობა კანონმდებლობებში</a:t>
            </a:r>
          </a:p>
          <a:p>
            <a:pPr lvl="2" eaLnBrk="1" hangingPunct="1">
              <a:lnSpc>
                <a:spcPct val="80000"/>
              </a:lnSpc>
              <a:buFont typeface="Arial" charset="0"/>
              <a:buChar char="•"/>
              <a:defRPr/>
            </a:pPr>
            <a:r>
              <a:rPr lang="ka-GE" altLang="sr-Latn-RS" sz="1500" i="1" dirty="0"/>
              <a:t>საერთო მიდგომა ყველა საერთაშორისო ფორუმიდან (მაგ., გაერო)</a:t>
            </a:r>
          </a:p>
          <a:p>
            <a:pPr lvl="2" eaLnBrk="1" hangingPunct="1">
              <a:lnSpc>
                <a:spcPct val="80000"/>
              </a:lnSpc>
              <a:buFont typeface="Arial" charset="0"/>
              <a:buChar char="•"/>
              <a:defRPr/>
            </a:pPr>
            <a:r>
              <a:rPr lang="ka-GE" altLang="sr-Latn-RS" sz="1500" i="1" dirty="0"/>
              <a:t>ევროკავშირი </a:t>
            </a:r>
          </a:p>
          <a:p>
            <a:pPr lvl="3" eaLnBrk="1" hangingPunct="1">
              <a:lnSpc>
                <a:spcPct val="80000"/>
              </a:lnSpc>
              <a:buFont typeface="Arial" charset="0"/>
              <a:buChar char="•"/>
              <a:defRPr/>
            </a:pPr>
            <a:r>
              <a:rPr lang="ka-GE" altLang="sr-Latn-RS" sz="1500" i="1" dirty="0"/>
              <a:t>დევნის ბავშვთა პორნოგრაფიული მასალების მხოლოდ ფლობასაც</a:t>
            </a:r>
          </a:p>
          <a:p>
            <a:pPr lvl="3" eaLnBrk="1" hangingPunct="1">
              <a:lnSpc>
                <a:spcPct val="80000"/>
              </a:lnSpc>
              <a:buFont typeface="Arial" charset="0"/>
              <a:buChar char="•"/>
              <a:defRPr/>
            </a:pPr>
            <a:r>
              <a:rPr lang="ka-GE" altLang="sr-Latn-RS" sz="1500" i="1" dirty="0"/>
              <a:t>ევროპარლამენტისა და </a:t>
            </a:r>
            <a:r>
              <a:rPr lang="ka-GE" altLang="sr-Latn-RS" sz="1500" i="1" dirty="0" smtClean="0"/>
              <a:t>საბჭოს </a:t>
            </a:r>
            <a:r>
              <a:rPr lang="ka-GE" altLang="sr-Latn-RS" sz="1500" i="1" dirty="0"/>
              <a:t>დირექტივა 2011/92/EU</a:t>
            </a:r>
          </a:p>
        </p:txBody>
      </p:sp>
    </p:spTree>
    <p:extLst>
      <p:ext uri="{BB962C8B-B14F-4D97-AF65-F5344CB8AC3E}">
        <p14:creationId xmlns:p14="http://schemas.microsoft.com/office/powerpoint/2010/main" val="460548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F8BA2B5-8219-457C-83B4-864F46895EAF}"/>
              </a:ext>
            </a:extLst>
          </p:cNvPr>
          <p:cNvPicPr>
            <a:picLocks noChangeAspect="1"/>
          </p:cNvPicPr>
          <p:nvPr/>
        </p:nvPicPr>
        <p:blipFill>
          <a:blip r:embed="rId3"/>
          <a:stretch>
            <a:fillRect/>
          </a:stretch>
        </p:blipFill>
        <p:spPr>
          <a:xfrm>
            <a:off x="107504" y="1187018"/>
            <a:ext cx="9144000" cy="5373905"/>
          </a:xfrm>
          <a:prstGeom prst="rect">
            <a:avLst/>
          </a:prstGeom>
        </p:spPr>
      </p:pic>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BC04928-54A3-4734-AFE0-AD397A5960B5}"/>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მაგალითი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4" name="Picture 3"/>
          <p:cNvPicPr>
            <a:picLocks noChangeAspect="1"/>
          </p:cNvPicPr>
          <p:nvPr/>
        </p:nvPicPr>
        <p:blipFill>
          <a:blip r:embed="rId4"/>
          <a:stretch>
            <a:fillRect/>
          </a:stretch>
        </p:blipFill>
        <p:spPr>
          <a:xfrm>
            <a:off x="0" y="1187018"/>
            <a:ext cx="9144000" cy="5372100"/>
          </a:xfrm>
          <a:prstGeom prst="rect">
            <a:avLst/>
          </a:prstGeom>
        </p:spPr>
      </p:pic>
    </p:spTree>
    <p:extLst>
      <p:ext uri="{BB962C8B-B14F-4D97-AF65-F5344CB8AC3E}">
        <p14:creationId xmlns:p14="http://schemas.microsoft.com/office/powerpoint/2010/main" val="25590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მაგალითი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EE1B024-E3ED-4217-A3EE-8C4FE35A2752}"/>
              </a:ext>
            </a:extLst>
          </p:cNvPr>
          <p:cNvPicPr>
            <a:picLocks noChangeAspect="1"/>
          </p:cNvPicPr>
          <p:nvPr/>
        </p:nvPicPr>
        <p:blipFill rotWithShape="1">
          <a:blip r:embed="rId3"/>
          <a:srcRect t="4314"/>
          <a:stretch/>
        </p:blipFill>
        <p:spPr>
          <a:xfrm>
            <a:off x="7937" y="992188"/>
            <a:ext cx="9128125" cy="5605462"/>
          </a:xfrm>
          <a:prstGeom prst="rect">
            <a:avLst/>
          </a:prstGeom>
        </p:spPr>
      </p:pic>
      <p:pic>
        <p:nvPicPr>
          <p:cNvPr id="3" name="Picture 2"/>
          <p:cNvPicPr>
            <a:picLocks noChangeAspect="1"/>
          </p:cNvPicPr>
          <p:nvPr/>
        </p:nvPicPr>
        <p:blipFill>
          <a:blip r:embed="rId4"/>
          <a:stretch>
            <a:fillRect/>
          </a:stretch>
        </p:blipFill>
        <p:spPr>
          <a:xfrm>
            <a:off x="0" y="987425"/>
            <a:ext cx="9124950" cy="5610225"/>
          </a:xfrm>
          <a:prstGeom prst="rect">
            <a:avLst/>
          </a:prstGeom>
        </p:spPr>
      </p:pic>
    </p:spTree>
    <p:extLst>
      <p:ext uri="{BB962C8B-B14F-4D97-AF65-F5344CB8AC3E}">
        <p14:creationId xmlns:p14="http://schemas.microsoft.com/office/powerpoint/2010/main" val="14441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35994" y="1336957"/>
            <a:ext cx="3889351" cy="4339650"/>
          </a:xfrm>
          <a:prstGeom prst="rect">
            <a:avLst/>
          </a:prstGeom>
        </p:spPr>
        <p:txBody>
          <a:bodyPr wrap="square">
            <a:spAutoFit/>
          </a:bodyPr>
          <a:lstStyle/>
          <a:p>
            <a:pPr marL="342900" indent="-342900" algn="just">
              <a:buFont typeface="Wingdings" pitchFamily="2" charset="2"/>
              <a:buChar char="Ø"/>
            </a:pPr>
            <a:r>
              <a:rPr lang="ka-GE" sz="1200" dirty="0" smtClean="0"/>
              <a:t>1. </a:t>
            </a:r>
            <a:r>
              <a:rPr lang="ka-GE" sz="1200" dirty="0"/>
              <a:t>თითოეული მხარე ვალდებულია, მიიღოს საჭირო საკანონმდებლო და სხვა ზომები, რომლებიც მოახდენს წინასწარ განზრახვითა და </a:t>
            </a:r>
            <a:r>
              <a:rPr lang="ka-GE" sz="1200" b="1" dirty="0">
                <a:solidFill>
                  <a:srgbClr val="FF0000"/>
                </a:solidFill>
              </a:rPr>
              <a:t>უფლების გარეშე </a:t>
            </a:r>
            <a:r>
              <a:rPr lang="ka-GE" sz="1200" dirty="0"/>
              <a:t>ჩადენილი შემდეგი ქმედებების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p>
          <a:p>
            <a:pPr algn="just"/>
            <a:endParaRPr lang="ka-GE" sz="1200" dirty="0"/>
          </a:p>
          <a:p>
            <a:pPr lvl="1" algn="just"/>
            <a:r>
              <a:rPr lang="ka-GE" sz="1200" dirty="0" smtClean="0"/>
              <a:t>a. </a:t>
            </a:r>
            <a:r>
              <a:rPr lang="ka-GE" sz="1200" dirty="0"/>
              <a:t>ბავშვთა პორნოგრაფიის </a:t>
            </a:r>
            <a:r>
              <a:rPr lang="ka-GE" sz="1200" dirty="0" smtClean="0"/>
              <a:t>წარმოება </a:t>
            </a:r>
            <a:r>
              <a:rPr lang="ka-GE" sz="1200" dirty="0"/>
              <a:t>კომპიუტერული სისტემის </a:t>
            </a:r>
            <a:r>
              <a:rPr lang="ka-GE" sz="1200" dirty="0" smtClean="0"/>
              <a:t>საშუალებით</a:t>
            </a:r>
            <a:r>
              <a:rPr lang="ka-GE" sz="1200" dirty="0" smtClean="0"/>
              <a:t> </a:t>
            </a:r>
            <a:r>
              <a:rPr lang="ka-GE" sz="1200" dirty="0"/>
              <a:t>გავრცელების მიზნით; </a:t>
            </a:r>
          </a:p>
          <a:p>
            <a:pPr lvl="1" algn="just"/>
            <a:r>
              <a:rPr lang="ka-GE" sz="1200" dirty="0" smtClean="0"/>
              <a:t>b. </a:t>
            </a:r>
            <a:r>
              <a:rPr lang="ka-GE" sz="1200" dirty="0"/>
              <a:t>ბავშვთა პორნოგრაფიის შეთავაზება ან </a:t>
            </a:r>
            <a:r>
              <a:rPr lang="ka-GE" sz="1200" dirty="0" smtClean="0"/>
              <a:t>ხელმისაწვდომობა </a:t>
            </a:r>
            <a:r>
              <a:rPr lang="ka-GE" sz="1200" dirty="0"/>
              <a:t>კომპიუტერული სისტემის </a:t>
            </a:r>
            <a:r>
              <a:rPr lang="ka-GE" sz="1200" dirty="0" smtClean="0"/>
              <a:t>საშუალებით</a:t>
            </a:r>
            <a:r>
              <a:rPr lang="ka-GE" sz="1200" dirty="0" smtClean="0"/>
              <a:t>; </a:t>
            </a:r>
            <a:endParaRPr lang="ka-GE" sz="1200" dirty="0"/>
          </a:p>
          <a:p>
            <a:pPr lvl="1" algn="just"/>
            <a:r>
              <a:rPr lang="ka-GE" sz="1200" dirty="0" smtClean="0"/>
              <a:t>c. </a:t>
            </a:r>
            <a:r>
              <a:rPr lang="ka-GE" sz="1200" dirty="0"/>
              <a:t>ბავშვთა პორნოგრაფიის გავრცელება ან გადაცემა კომპიუტერული სისტემის </a:t>
            </a:r>
            <a:r>
              <a:rPr lang="ka-GE" sz="1200" dirty="0" smtClean="0"/>
              <a:t>საშუალებით</a:t>
            </a:r>
            <a:r>
              <a:rPr lang="ka-GE" sz="1200" dirty="0" smtClean="0"/>
              <a:t>; </a:t>
            </a:r>
            <a:endParaRPr lang="ka-GE" sz="1200" dirty="0"/>
          </a:p>
          <a:p>
            <a:pPr lvl="1" algn="just"/>
            <a:r>
              <a:rPr lang="ka-GE" sz="1200" dirty="0" smtClean="0"/>
              <a:t>d. </a:t>
            </a:r>
            <a:r>
              <a:rPr lang="ka-GE" sz="1200" dirty="0"/>
              <a:t>ბავშვთა პორნოგრაფიის შესყიდვა კომპიუტერული სისტემის </a:t>
            </a:r>
            <a:r>
              <a:rPr lang="ka-GE" sz="1200" dirty="0" smtClean="0"/>
              <a:t>საშუალებით</a:t>
            </a:r>
            <a:r>
              <a:rPr lang="ka-GE" sz="1200" dirty="0" smtClean="0"/>
              <a:t> </a:t>
            </a:r>
            <a:r>
              <a:rPr lang="ka-GE" sz="1200" dirty="0"/>
              <a:t>საკუთარი </a:t>
            </a:r>
            <a:r>
              <a:rPr lang="ka-GE" sz="1200" dirty="0" smtClean="0"/>
              <a:t>თავისთვის </a:t>
            </a:r>
            <a:r>
              <a:rPr lang="ka-GE" sz="1200" dirty="0"/>
              <a:t>ან </a:t>
            </a:r>
            <a:r>
              <a:rPr lang="ka-GE" sz="1200" dirty="0" smtClean="0"/>
              <a:t>სხვა პირისთვის; </a:t>
            </a:r>
            <a:endParaRPr lang="ka-GE" sz="1200" dirty="0"/>
          </a:p>
          <a:p>
            <a:pPr lvl="1" algn="just"/>
            <a:r>
              <a:rPr lang="ka-GE" sz="1200" dirty="0" smtClean="0"/>
              <a:t>e. </a:t>
            </a:r>
            <a:r>
              <a:rPr lang="ka-GE" sz="1200" dirty="0"/>
              <a:t>ბავშვთა პორნოგრაფიის ფლობა კომპიუტერულ სისტემაში ან კომპიუტერული მონაცემების შენახვის საშუალებაზე.</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549758" y="1336957"/>
            <a:ext cx="3893202" cy="4478149"/>
          </a:xfrm>
          <a:prstGeom prst="rect">
            <a:avLst/>
          </a:prstGeom>
        </p:spPr>
        <p:txBody>
          <a:bodyPr wrap="square">
            <a:spAutoFit/>
          </a:bodyPr>
          <a:lstStyle/>
          <a:p>
            <a:pPr marL="342900" indent="-342900" algn="just">
              <a:buFont typeface="Wingdings" panose="05000000000000000000" pitchFamily="2" charset="2"/>
              <a:buChar char="Ø"/>
            </a:pPr>
            <a:r>
              <a:rPr lang="ka-GE" sz="1500" dirty="0"/>
              <a:t>შეიძლება იყოს </a:t>
            </a:r>
            <a:r>
              <a:rPr lang="ka-GE" sz="1500" dirty="0" smtClean="0"/>
              <a:t> </a:t>
            </a:r>
            <a:r>
              <a:rPr lang="ka-GE" sz="1500" dirty="0"/>
              <a:t>დაცვის საშუალებები, </a:t>
            </a:r>
            <a:r>
              <a:rPr lang="ka-GE" sz="1500" dirty="0" smtClean="0"/>
              <a:t>გარემოებები</a:t>
            </a:r>
            <a:r>
              <a:rPr lang="ka-GE" sz="1500" dirty="0" smtClean="0"/>
              <a:t> </a:t>
            </a:r>
            <a:r>
              <a:rPr lang="ka-GE" sz="1500" dirty="0"/>
              <a:t>ან მსგავსი შესაბამისი პრინციპები, რაც პირს სისხლისსამართლებრივი პასუხისმგებლობისგან ათავისუფლებს. </a:t>
            </a:r>
          </a:p>
          <a:p>
            <a:pPr algn="just"/>
            <a:endParaRPr lang="ka-GE" sz="1500" dirty="0"/>
          </a:p>
          <a:p>
            <a:pPr marL="342900" indent="-342900" algn="just">
              <a:buFont typeface="Wingdings" panose="05000000000000000000" pitchFamily="2" charset="2"/>
              <a:buChar char="Ø"/>
            </a:pPr>
            <a:r>
              <a:rPr lang="ka-GE" sz="1500" dirty="0"/>
              <a:t>ეს სამართლებრივი დაცვის საშუალებები შეიძლება ეფუძნებოდეს გამოხატვის თავისუფლებას, აზროვნების თავისუფლებას და პირადი ცხოვრების საიდუმლოების დაცვას</a:t>
            </a:r>
          </a:p>
          <a:p>
            <a:pPr marL="342900" indent="-342900" algn="just">
              <a:buFont typeface="Wingdings" panose="05000000000000000000" pitchFamily="2" charset="2"/>
              <a:buChar char="Ø"/>
            </a:pPr>
            <a:endParaRPr lang="ka-GE" sz="1500" dirty="0"/>
          </a:p>
          <a:p>
            <a:pPr marL="342900" indent="-342900" algn="just">
              <a:buFont typeface="Wingdings" panose="05000000000000000000" pitchFamily="2" charset="2"/>
              <a:buChar char="Ø"/>
            </a:pPr>
            <a:r>
              <a:rPr lang="ka-GE" sz="1500" dirty="0"/>
              <a:t>მხარეებმა ასევე შეიძლება დაუშვან დაცვა </a:t>
            </a:r>
            <a:r>
              <a:rPr lang="ka-GE" sz="1500" dirty="0" smtClean="0"/>
              <a:t>იმ პორნოგრაფიულ </a:t>
            </a:r>
            <a:r>
              <a:rPr lang="ka-GE" sz="1500" dirty="0"/>
              <a:t>მასალებთან მიმართებით, რომლებსაც მხატვრული, სამედიცინო, სამეცნიერო ან მსგავსი ღირებულება აქვს.</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215612"/>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ბავშვთა პორნოგრაფია („უფლების გარეშე“)</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357197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52942" y="1378513"/>
            <a:ext cx="4164736" cy="4154984"/>
          </a:xfrm>
          <a:prstGeom prst="rect">
            <a:avLst/>
          </a:prstGeom>
        </p:spPr>
        <p:txBody>
          <a:bodyPr wrap="square">
            <a:spAutoFit/>
          </a:bodyPr>
          <a:lstStyle/>
          <a:p>
            <a:pPr marL="342900" indent="-342900" algn="just">
              <a:buFont typeface="Wingdings" pitchFamily="2" charset="2"/>
              <a:buChar char="Ø"/>
            </a:pPr>
            <a:r>
              <a:rPr lang="ka-GE" sz="1200" dirty="0" smtClean="0"/>
              <a:t>1. თითოეული მხარე 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ჩადენილი შემდეგი ქმედებების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p>
          <a:p>
            <a:pPr algn="just"/>
            <a:endParaRPr lang="ka-GE" sz="1200" dirty="0" smtClean="0"/>
          </a:p>
          <a:p>
            <a:pPr lvl="1" algn="just"/>
            <a:r>
              <a:rPr lang="ka-GE" sz="1200" dirty="0" smtClean="0"/>
              <a:t>a. ბავშვთა პორნოგრაფიის </a:t>
            </a:r>
            <a:r>
              <a:rPr lang="ka-GE" sz="1200" b="1" dirty="0" smtClean="0">
                <a:solidFill>
                  <a:srgbClr val="FF0000"/>
                </a:solidFill>
              </a:rPr>
              <a:t>წარმოება</a:t>
            </a:r>
            <a:r>
              <a:rPr lang="ka-GE" sz="1200" dirty="0" smtClean="0"/>
              <a:t> კომპიუტერული სისტემის საშუალებით გავრცელების მიზნით; </a:t>
            </a:r>
          </a:p>
          <a:p>
            <a:pPr lvl="1" algn="just"/>
            <a:r>
              <a:rPr lang="ka-GE" sz="1200" dirty="0" smtClean="0"/>
              <a:t>b. ბავშვთა პორნოგრაფიის </a:t>
            </a:r>
            <a:r>
              <a:rPr lang="ka-GE" sz="1200" b="1" dirty="0" smtClean="0">
                <a:solidFill>
                  <a:srgbClr val="FF0000"/>
                </a:solidFill>
              </a:rPr>
              <a:t>შეთავაზება ან ხელმისაწვდომობა</a:t>
            </a:r>
            <a:r>
              <a:rPr lang="ka-GE" sz="1200" dirty="0" smtClean="0"/>
              <a:t> კომპიუტერული სისტემის საშუალებით; </a:t>
            </a:r>
          </a:p>
          <a:p>
            <a:pPr lvl="1" algn="just"/>
            <a:r>
              <a:rPr lang="ka-GE" sz="1200" dirty="0" smtClean="0"/>
              <a:t>c. ბავშვთა პორნოგრაფიის გავრცელება ან გადაცემა კომპიუტერული სისტემის საშუალებით; </a:t>
            </a:r>
          </a:p>
          <a:p>
            <a:pPr lvl="1" algn="just"/>
            <a:r>
              <a:rPr lang="ka-GE" sz="1200" dirty="0" smtClean="0"/>
              <a:t>d. ბავშვთა პორნოგრაფიის შესყიდვა კომპიუტერული სისტემის საშუალებით საკუთარი თავისთვის ან სხვა პირისთვის; </a:t>
            </a:r>
          </a:p>
          <a:p>
            <a:pPr lvl="1" algn="just"/>
            <a:r>
              <a:rPr lang="ka-GE" sz="1200" dirty="0" smtClean="0"/>
              <a:t>e. ბავშვთა პორნოგრაფიის ფლობა კომპიუტერულ სისტემაში ან კომპიუტერული მონაცემების შენახვის საშუალებაზე.</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17678" y="1336957"/>
            <a:ext cx="4035442" cy="5262979"/>
          </a:xfrm>
          <a:prstGeom prst="rect">
            <a:avLst/>
          </a:prstGeom>
        </p:spPr>
        <p:txBody>
          <a:bodyPr wrap="square">
            <a:spAutoFit/>
          </a:bodyPr>
          <a:lstStyle/>
          <a:p>
            <a:pPr marL="342900" indent="-342900" algn="just">
              <a:buFont typeface="Wingdings" pitchFamily="2" charset="2"/>
              <a:buChar char="ü"/>
            </a:pPr>
            <a:r>
              <a:rPr lang="ka-GE" sz="1600" dirty="0"/>
              <a:t>სისხლისსამართლებრივი შედეგები, რომლებიც უკავშირდება ჯაჭვის თითოეულ მონაწილეს წარმოებიდან ბავშვთა პორნოგრაფიის ფლობამდე </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ახდენს შემდეგის კრიმინალიზაციას: </a:t>
            </a:r>
          </a:p>
          <a:p>
            <a:pPr marL="800100" lvl="1" indent="-342900" algn="just">
              <a:buFont typeface="Wingdings" pitchFamily="2" charset="2"/>
              <a:buChar char="ü"/>
            </a:pPr>
            <a:r>
              <a:rPr lang="ka-GE" sz="1600" dirty="0"/>
              <a:t>ბავშვთა პორნოგრაფიის წარმოება </a:t>
            </a:r>
            <a:r>
              <a:rPr lang="ka-GE" sz="1600" dirty="0" smtClean="0"/>
              <a:t>(კომპიუტერული </a:t>
            </a:r>
            <a:r>
              <a:rPr lang="ka-GE" sz="1600" dirty="0"/>
              <a:t>სისტემის </a:t>
            </a:r>
            <a:r>
              <a:rPr lang="ka-GE" sz="1600" dirty="0" smtClean="0"/>
              <a:t>საშუალებით </a:t>
            </a:r>
            <a:r>
              <a:rPr lang="ka-GE" sz="1600" dirty="0"/>
              <a:t>გავრცელების მიზნით)</a:t>
            </a:r>
          </a:p>
          <a:p>
            <a:pPr marL="800100" lvl="1" indent="-342900" algn="just">
              <a:buFont typeface="Wingdings" pitchFamily="2" charset="2"/>
              <a:buChar char="ü"/>
            </a:pPr>
            <a:r>
              <a:rPr lang="ka-GE" sz="1600" dirty="0"/>
              <a:t>ბავშვთა პორნოგრაფიის შეთავაზება (სხვების დახმარება ბავშვთა პორნოგრაფიის მოპოვებაში) </a:t>
            </a:r>
          </a:p>
          <a:p>
            <a:pPr marL="800100" lvl="1" indent="-342900" algn="just">
              <a:buFont typeface="Wingdings" pitchFamily="2" charset="2"/>
              <a:buChar char="ü"/>
            </a:pPr>
            <a:r>
              <a:rPr lang="ka-GE" sz="1600" dirty="0"/>
              <a:t>ბავშვთა პორნოგრაფიის ხელმისაწვდომად გახდა (სხვების მოხმარებისთვის ბავშვთა პორნოგრაფიის ონლაინგანთავსება, მათ შორის, ბავშვთა პორნოგრაფიის ვებსაიტების </a:t>
            </a:r>
            <a:r>
              <a:rPr lang="ka-GE" sz="1600" dirty="0" smtClean="0"/>
              <a:t>გაკე</a:t>
            </a:r>
            <a:r>
              <a:rPr lang="ka-GE" sz="1600" dirty="0" smtClean="0"/>
              <a:t>თება)</a:t>
            </a:r>
            <a:endParaRPr lang="ka-GE" sz="1600" dirty="0"/>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0D3FB4C-F5C7-453D-B22B-4F18A750B895}"/>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a:t>
            </a:r>
          </a:p>
          <a:p>
            <a:pPr algn="r"/>
            <a:r>
              <a:rPr lang="ka-GE" sz="3200" dirty="0">
                <a:solidFill>
                  <a:schemeClr val="bg1"/>
                </a:solidFill>
                <a:latin typeface="Verdana" panose="020B0604030504040204" pitchFamily="34" charset="0"/>
              </a:rPr>
              <a:t>(„წარმოება... შეთავაზება...“)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41576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05317" y="1336957"/>
            <a:ext cx="3889351" cy="4339650"/>
          </a:xfrm>
          <a:prstGeom prst="rect">
            <a:avLst/>
          </a:prstGeom>
        </p:spPr>
        <p:txBody>
          <a:bodyPr wrap="square">
            <a:spAutoFit/>
          </a:bodyPr>
          <a:lstStyle/>
          <a:p>
            <a:pPr marL="342900" indent="-342900" algn="just">
              <a:buFont typeface="Wingdings" pitchFamily="2" charset="2"/>
              <a:buChar char="Ø"/>
            </a:pPr>
            <a:r>
              <a:rPr lang="ka-GE" sz="1200" dirty="0"/>
              <a:t>1. თითოეული მხარე 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ჩადენილი შემდეგი ქმედებების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p>
          <a:p>
            <a:pPr algn="just"/>
            <a:endParaRPr lang="ka-GE" sz="1200" dirty="0"/>
          </a:p>
          <a:p>
            <a:pPr lvl="1" algn="just"/>
            <a:r>
              <a:rPr lang="ka-GE" sz="1200" dirty="0"/>
              <a:t>a. ბავშვთა პორნოგრაფიის წარმოება კომპიუტერული სისტემის საშუალებით გავრცელების მიზნით; </a:t>
            </a:r>
          </a:p>
          <a:p>
            <a:pPr lvl="1" algn="just"/>
            <a:r>
              <a:rPr lang="ka-GE" sz="1200" dirty="0"/>
              <a:t>b. ბავშვთა პორნოგრაფიის შეთავაზება ან ხელმისაწვდომობა კომპიუტერული სისტემის საშუალებით; </a:t>
            </a:r>
          </a:p>
          <a:p>
            <a:pPr lvl="1" algn="just"/>
            <a:r>
              <a:rPr lang="ka-GE" sz="1200" dirty="0"/>
              <a:t>c. ბავშვთა პორნოგრაფიის </a:t>
            </a:r>
            <a:r>
              <a:rPr lang="ka-GE" sz="1200" b="1" dirty="0">
                <a:solidFill>
                  <a:srgbClr val="FF0000"/>
                </a:solidFill>
              </a:rPr>
              <a:t>გავრცელება </a:t>
            </a:r>
            <a:r>
              <a:rPr lang="ka-GE" sz="1200" dirty="0"/>
              <a:t>ან </a:t>
            </a:r>
            <a:r>
              <a:rPr lang="ka-GE" sz="1200" b="1" dirty="0">
                <a:solidFill>
                  <a:srgbClr val="FF0000"/>
                </a:solidFill>
              </a:rPr>
              <a:t>გადაცემა</a:t>
            </a:r>
            <a:r>
              <a:rPr lang="ka-GE" sz="1200" dirty="0"/>
              <a:t> კომპიუტერული სისტემის საშუალებით; </a:t>
            </a:r>
          </a:p>
          <a:p>
            <a:pPr lvl="1" algn="just"/>
            <a:r>
              <a:rPr lang="ka-GE" sz="1200" dirty="0"/>
              <a:t>d. ბავშვთა პორნოგრაფიის </a:t>
            </a:r>
            <a:r>
              <a:rPr lang="ka-GE" sz="1200" b="1" dirty="0">
                <a:solidFill>
                  <a:srgbClr val="FF0000"/>
                </a:solidFill>
              </a:rPr>
              <a:t>შესყიდვა </a:t>
            </a:r>
            <a:r>
              <a:rPr lang="ka-GE" sz="1200" dirty="0"/>
              <a:t>კომპიუტერული სისტემის საშუალებით საკუთარი თავისთვის ან სხვა პირისთვის; </a:t>
            </a:r>
          </a:p>
          <a:p>
            <a:pPr lvl="1" algn="just"/>
            <a:r>
              <a:rPr lang="ka-GE" sz="1200" dirty="0"/>
              <a:t>e. ბავშვთა პორნოგრაფიის </a:t>
            </a:r>
            <a:r>
              <a:rPr lang="ka-GE" sz="1200" b="1" dirty="0">
                <a:solidFill>
                  <a:srgbClr val="FF0000"/>
                </a:solidFill>
              </a:rPr>
              <a:t>ფლობა </a:t>
            </a:r>
            <a:r>
              <a:rPr lang="ka-GE" sz="1200" dirty="0"/>
              <a:t>კომპიუტერულ სისტემაში ან კომპიუტერული მონაცემების შენახვის საშუალებაზე.</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85598" y="1336957"/>
            <a:ext cx="4045602" cy="3539430"/>
          </a:xfrm>
          <a:prstGeom prst="rect">
            <a:avLst/>
          </a:prstGeom>
        </p:spPr>
        <p:txBody>
          <a:bodyPr wrap="square">
            <a:spAutoFit/>
          </a:bodyPr>
          <a:lstStyle/>
          <a:p>
            <a:pPr marL="342900" indent="-342900" algn="just">
              <a:buFont typeface="Wingdings" pitchFamily="2" charset="2"/>
              <a:buChar char="ü"/>
            </a:pPr>
            <a:r>
              <a:rPr lang="ka-GE" sz="1600" dirty="0"/>
              <a:t>ახდენს შემდეგის კრიმინალიზაციას: </a:t>
            </a:r>
          </a:p>
          <a:p>
            <a:pPr marL="800100" lvl="1" indent="-342900" algn="just">
              <a:buFont typeface="Wingdings" pitchFamily="2" charset="2"/>
              <a:buChar char="ü"/>
            </a:pPr>
            <a:r>
              <a:rPr lang="ka-GE" sz="1600" dirty="0"/>
              <a:t>ბავშვთა პორნოგრაფიის გავრცელება (ბავშვთა პორნოგრაფიის აქტიური გავრცელება) </a:t>
            </a:r>
          </a:p>
          <a:p>
            <a:pPr marL="800100" lvl="1" indent="-342900" algn="just">
              <a:buFont typeface="Wingdings" pitchFamily="2" charset="2"/>
              <a:buChar char="ü"/>
            </a:pPr>
            <a:r>
              <a:rPr lang="ka-GE" sz="1600" dirty="0"/>
              <a:t>ბავშვთა პორნოგრაფიის გადაცემა (ბავშვთა პორნოგრაფიის გაგზავნა კომპიუტერული სისტემის მეშვეობით) </a:t>
            </a:r>
          </a:p>
          <a:p>
            <a:pPr marL="800100" lvl="1" indent="-342900" algn="just">
              <a:buFont typeface="Wingdings" pitchFamily="2" charset="2"/>
              <a:buChar char="ü"/>
            </a:pPr>
            <a:r>
              <a:rPr lang="ka-GE" sz="1600" dirty="0"/>
              <a:t>ბავშვთა პორნოგრაფიის შესყიდვა საკუთარი მოხმარებისთვის ან სხვისთვის (ბავშვთა პორნოგრაფიის აქტიური მოპოვება, მათ შორის, ჩამოტვირთვის გზით) </a:t>
            </a:r>
          </a:p>
          <a:p>
            <a:pPr marL="800100" lvl="1" indent="-342900" algn="just">
              <a:buFont typeface="Wingdings" pitchFamily="2" charset="2"/>
              <a:buChar char="ü"/>
            </a:pPr>
            <a:r>
              <a:rPr lang="ka-GE" sz="1600" dirty="0"/>
              <a:t>ბავშვთა პორნოგრაფიის ფლობა (ფლობა კომპიუტერულ სისტემაში ან მონაცემთა მატარებელზე)</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7E3E54C-1985-4F48-9849-4EEA7632CAF0}"/>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(„გავრცელება... გადაცემა...“)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4053072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ka-GE" dirty="0" smtClean="0">
                <a:latin typeface="+mn-lt"/>
              </a:rPr>
              <a:t>მონაწილეებისთვის ყოვლისმომცველი ცოდნის მიწოდება </a:t>
            </a:r>
            <a:r>
              <a:rPr lang="ka-GE" dirty="0">
                <a:latin typeface="+mn-lt"/>
              </a:rPr>
              <a:t>ბუდაპეშტის </a:t>
            </a:r>
            <a:r>
              <a:rPr lang="ka-GE" dirty="0" smtClean="0">
                <a:latin typeface="+mn-lt"/>
              </a:rPr>
              <a:t>კონვენციით გათვალისწინებული კომპიუტერთან დაკავშირებული დანაშაულების, შინაარსთან დაკავშირებული დანაშაულებისა და საავტორო და მომიჯნავე უფლებების დარღვევის დანაშაულების ელემენტების შესახებ.</a:t>
            </a:r>
          </a:p>
          <a:p>
            <a:pPr marL="0" indent="0">
              <a:buNone/>
            </a:pPr>
            <a:endParaRPr lang="ka-GE" dirty="0">
              <a:latin typeface="+mn-lt"/>
            </a:endParaRPr>
          </a:p>
        </p:txBody>
      </p:sp>
      <p:sp>
        <p:nvSpPr>
          <p:cNvPr id="3" name="Slide Number Placeholder 2"/>
          <p:cNvSpPr>
            <a:spLocks noGrp="1"/>
          </p:cNvSpPr>
          <p:nvPr>
            <p:ph type="sldNum" sz="quarter" idx="10"/>
          </p:nvPr>
        </p:nvSpPr>
        <p:spPr/>
        <p:txBody>
          <a:bodyPr/>
          <a:lstStyle/>
          <a:p>
            <a:fld id="{49C04F3A-82BD-4011-AADB-1F79FD7DF4BC}" type="slidenum">
              <a:rPr lang="en-GB" smtClean="0"/>
              <a:pPr/>
              <a:t>3</a:t>
            </a:fld>
            <a:endParaRPr lang="ka-GE" dirty="0"/>
          </a:p>
        </p:txBody>
      </p:sp>
      <p:sp>
        <p:nvSpPr>
          <p:cNvPr id="4" name="Text Placeholder 3"/>
          <p:cNvSpPr>
            <a:spLocks noGrp="1"/>
          </p:cNvSpPr>
          <p:nvPr>
            <p:ph type="body" sz="quarter" idx="11"/>
          </p:nvPr>
        </p:nvSpPr>
        <p:spPr/>
        <p:txBody>
          <a:bodyPr/>
          <a:lstStyle/>
          <a:p>
            <a:endParaRPr lang="ka-GE" dirty="0">
              <a:latin typeface="Verdana" charset="0"/>
              <a:cs typeface="Verdana" charset="0"/>
            </a:endParaRPr>
          </a:p>
          <a:p>
            <a:r>
              <a:rPr lang="ka-GE" dirty="0">
                <a:latin typeface="Verdana" charset="0"/>
              </a:rPr>
              <a:t>სესიის მიზანი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358018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76742" y="1336957"/>
            <a:ext cx="3889351" cy="4524315"/>
          </a:xfrm>
          <a:prstGeom prst="rect">
            <a:avLst/>
          </a:prstGeom>
        </p:spPr>
        <p:txBody>
          <a:bodyPr wrap="square">
            <a:spAutoFit/>
          </a:bodyPr>
          <a:lstStyle/>
          <a:p>
            <a:pPr marL="342900" indent="-342900" algn="just">
              <a:buFont typeface="Wingdings" pitchFamily="2" charset="2"/>
              <a:buChar char="Ø"/>
            </a:pPr>
            <a:r>
              <a:rPr lang="ka-GE" sz="1200" dirty="0" smtClean="0"/>
              <a:t>2. </a:t>
            </a:r>
            <a:r>
              <a:rPr lang="ka-GE" sz="1200" dirty="0"/>
              <a:t>1-ელი </a:t>
            </a:r>
            <a:r>
              <a:rPr lang="ka-GE" sz="1200" dirty="0" smtClean="0"/>
              <a:t>პუნქტის მიზნებისთვის, </a:t>
            </a:r>
            <a:r>
              <a:rPr lang="ka-GE" sz="1200" dirty="0"/>
              <a:t>ტერმინი „ბავშვთა პორნოგრაფია“ </a:t>
            </a:r>
            <a:r>
              <a:rPr lang="ka-GE" sz="1200" dirty="0" smtClean="0"/>
              <a:t>შეიცავს </a:t>
            </a:r>
            <a:r>
              <a:rPr lang="ka-GE" sz="1200" b="1" dirty="0">
                <a:solidFill>
                  <a:srgbClr val="FF0000"/>
                </a:solidFill>
              </a:rPr>
              <a:t>პორნოგრაფიულ მასალას</a:t>
            </a:r>
            <a:r>
              <a:rPr lang="ka-GE" sz="1200" dirty="0"/>
              <a:t>, რომელიც </a:t>
            </a:r>
            <a:r>
              <a:rPr lang="ka-GE" sz="1200" b="1" dirty="0">
                <a:solidFill>
                  <a:srgbClr val="FF0000"/>
                </a:solidFill>
              </a:rPr>
              <a:t>ვიზუალურად </a:t>
            </a:r>
            <a:r>
              <a:rPr lang="ka-GE" sz="1200" b="1" dirty="0" smtClean="0">
                <a:solidFill>
                  <a:srgbClr val="FF0000"/>
                </a:solidFill>
              </a:rPr>
              <a:t>გამოსახავს</a:t>
            </a:r>
            <a:r>
              <a:rPr lang="ka-GE" sz="1200" dirty="0"/>
              <a:t>: </a:t>
            </a:r>
          </a:p>
          <a:p>
            <a:pPr lvl="1" algn="just"/>
            <a:r>
              <a:rPr lang="ka-GE" sz="1200" dirty="0" smtClean="0"/>
              <a:t>a. აშკარად სექსუალური ხასიათის ქმედებით დაკავებულ არასრულწლოვანს; </a:t>
            </a:r>
            <a:endParaRPr lang="ka-GE" sz="1200" dirty="0"/>
          </a:p>
          <a:p>
            <a:pPr lvl="1" algn="just"/>
            <a:r>
              <a:rPr lang="ka-GE" sz="1200" dirty="0" smtClean="0"/>
              <a:t>b. </a:t>
            </a:r>
            <a:r>
              <a:rPr lang="ka-GE" sz="1200" dirty="0"/>
              <a:t>აშკარად სექსუალური ხასიათის ქმედებით დაკავებულ </a:t>
            </a:r>
            <a:r>
              <a:rPr lang="ka-GE" sz="1200" dirty="0" smtClean="0"/>
              <a:t>პირს, რომელიც არასრულწლოვნად გამოიყურება; </a:t>
            </a:r>
            <a:endParaRPr lang="ka-GE" sz="1200" dirty="0"/>
          </a:p>
          <a:p>
            <a:pPr lvl="1" algn="just"/>
            <a:r>
              <a:rPr lang="ka-GE" sz="1200" dirty="0" smtClean="0"/>
              <a:t>c. </a:t>
            </a:r>
            <a:r>
              <a:rPr lang="ka-GE" sz="1200" dirty="0"/>
              <a:t>აშკარად სექსუალური </a:t>
            </a:r>
            <a:r>
              <a:rPr lang="ka-GE" sz="1200" dirty="0" smtClean="0"/>
              <a:t>ხასიათის ქმედებით  დაკავებული არასრულწლოვანის რეალობასთან დაახლოებულ გამოსახულებებს. </a:t>
            </a:r>
            <a:endParaRPr lang="ka-GE" sz="1200" dirty="0"/>
          </a:p>
          <a:p>
            <a:pPr algn="just"/>
            <a:endParaRPr lang="ka-GE" sz="1200" dirty="0"/>
          </a:p>
          <a:p>
            <a:pPr marL="285750" indent="-285750" algn="just">
              <a:buFont typeface="Wingdings" panose="05000000000000000000" pitchFamily="2" charset="2"/>
              <a:buChar char="Ø"/>
            </a:pPr>
            <a:r>
              <a:rPr lang="ka-GE" sz="1200" dirty="0" smtClean="0"/>
              <a:t>3. </a:t>
            </a:r>
            <a:r>
              <a:rPr lang="ka-GE" sz="1200" dirty="0"/>
              <a:t>მე-2 </a:t>
            </a:r>
            <a:r>
              <a:rPr lang="ka-GE" sz="1200" dirty="0" smtClean="0"/>
              <a:t>პუნქტის </a:t>
            </a:r>
            <a:r>
              <a:rPr lang="ka-GE" sz="1200" dirty="0"/>
              <a:t>მიზნებისთვის, ტერმინი „არასრულწლოვანი“ </a:t>
            </a:r>
            <a:r>
              <a:rPr lang="ka-GE" sz="1200" dirty="0" smtClean="0"/>
              <a:t>მოიცავს 18 წლამდე </a:t>
            </a:r>
            <a:r>
              <a:rPr lang="ka-GE" sz="1200" dirty="0"/>
              <a:t>ყველა პირს. </a:t>
            </a:r>
            <a:r>
              <a:rPr lang="ka-GE" sz="1200" dirty="0" smtClean="0"/>
              <a:t>ამასთან, მხარეს შეუძლია </a:t>
            </a:r>
            <a:r>
              <a:rPr lang="ka-GE" sz="1200" dirty="0"/>
              <a:t>მოითხოვოს </a:t>
            </a:r>
            <a:r>
              <a:rPr lang="ka-GE" sz="1200" dirty="0" smtClean="0"/>
              <a:t>ნაკლები ასაკობრივი ზღვარი, რომელიც </a:t>
            </a:r>
            <a:r>
              <a:rPr lang="ka-GE" sz="1200" dirty="0"/>
              <a:t>არ უნდა იყოს 16 წელზე ნაკლები. </a:t>
            </a:r>
          </a:p>
          <a:p>
            <a:pPr marL="285750" indent="-285750" algn="just">
              <a:buFont typeface="Wingdings" panose="05000000000000000000" pitchFamily="2" charset="2"/>
              <a:buChar char="Ø"/>
            </a:pPr>
            <a:endParaRPr lang="ka-GE" sz="1200" dirty="0"/>
          </a:p>
          <a:p>
            <a:pPr marL="285750" indent="-285750" algn="just">
              <a:buFont typeface="Wingdings" panose="05000000000000000000" pitchFamily="2" charset="2"/>
              <a:buChar char="Ø"/>
            </a:pPr>
            <a:r>
              <a:rPr lang="ka-GE" sz="1200" dirty="0" smtClean="0"/>
              <a:t>4. თითოეულ მხარეს შეუძლია </a:t>
            </a:r>
            <a:r>
              <a:rPr lang="ka-GE" sz="1200" dirty="0"/>
              <a:t>დაიტოვოს უფლება, </a:t>
            </a:r>
            <a:r>
              <a:rPr lang="ka-GE" sz="1200" dirty="0" smtClean="0"/>
              <a:t>არ </a:t>
            </a:r>
            <a:r>
              <a:rPr lang="ka-GE" sz="1200" dirty="0"/>
              <a:t>გამოიყენოს სრულად ან </a:t>
            </a:r>
            <a:r>
              <a:rPr lang="ka-GE" sz="1200" dirty="0" smtClean="0"/>
              <a:t>ნაწილობრივ 1-ელი პუნქტის </a:t>
            </a:r>
            <a:r>
              <a:rPr lang="ka-GE" sz="1200" dirty="0"/>
              <a:t>d და e </a:t>
            </a:r>
            <a:r>
              <a:rPr lang="ka-GE" sz="1200" dirty="0" smtClean="0"/>
              <a:t>ქვეპუნქტები </a:t>
            </a:r>
            <a:r>
              <a:rPr lang="ka-GE" sz="1200" dirty="0"/>
              <a:t>და მე-2 </a:t>
            </a:r>
            <a:r>
              <a:rPr lang="ka-GE" sz="1200" dirty="0" smtClean="0"/>
              <a:t>პუნქტის </a:t>
            </a:r>
            <a:r>
              <a:rPr lang="ka-GE" sz="1200" dirty="0"/>
              <a:t>b და c </a:t>
            </a:r>
            <a:r>
              <a:rPr lang="ka-GE" sz="1200" dirty="0" smtClean="0"/>
              <a:t>ქვეპუნქტები</a:t>
            </a:r>
            <a:r>
              <a:rPr lang="ka-GE" sz="1200" dirty="0"/>
              <a:t>.</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600558" y="1336957"/>
            <a:ext cx="4116722" cy="5016758"/>
          </a:xfrm>
          <a:prstGeom prst="rect">
            <a:avLst/>
          </a:prstGeom>
        </p:spPr>
        <p:txBody>
          <a:bodyPr wrap="square">
            <a:spAutoFit/>
          </a:bodyPr>
          <a:lstStyle/>
          <a:p>
            <a:pPr marL="342900" indent="-342900" algn="just">
              <a:buFont typeface="Wingdings" pitchFamily="2" charset="2"/>
              <a:buChar char="ü"/>
            </a:pPr>
            <a:r>
              <a:rPr lang="ka-GE" sz="1600" dirty="0" smtClean="0"/>
              <a:t>მოწესრიგებულია</a:t>
            </a:r>
            <a:r>
              <a:rPr lang="ka-GE" sz="1600" dirty="0" smtClean="0"/>
              <a:t> </a:t>
            </a:r>
            <a:r>
              <a:rPr lang="ka-GE" sz="1600" dirty="0"/>
              <a:t>ეროვნული სტანდარტებით, რომლებიც მასალების კლასიფიკაციას ეხება, როგორც: </a:t>
            </a:r>
          </a:p>
          <a:p>
            <a:pPr marL="800100" lvl="1" indent="-342900" algn="just">
              <a:buFont typeface="Wingdings" pitchFamily="2" charset="2"/>
              <a:buChar char="ü"/>
            </a:pPr>
            <a:r>
              <a:rPr lang="ka-GE" sz="1600" dirty="0"/>
              <a:t>უხამსი</a:t>
            </a:r>
          </a:p>
          <a:p>
            <a:pPr marL="800100" lvl="1" indent="-342900" algn="just">
              <a:buFont typeface="Wingdings" pitchFamily="2" charset="2"/>
              <a:buChar char="ü"/>
            </a:pPr>
            <a:r>
              <a:rPr lang="ka-GE" sz="1600" dirty="0"/>
              <a:t>საზოგადოებრივი მორალისთვის შეუთავსებელი</a:t>
            </a:r>
          </a:p>
          <a:p>
            <a:pPr marL="800100" lvl="1" indent="-342900" algn="just">
              <a:buFont typeface="Wingdings" pitchFamily="2" charset="2"/>
              <a:buChar char="ü"/>
            </a:pPr>
            <a:r>
              <a:rPr lang="ka-GE" sz="1600" dirty="0"/>
              <a:t>ანალოგიურად კორუმპირებული </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მასალები, რომლებსაც მხატვრული, სამედიცინო, სამეცნიერო ან მსგავსი ღირებულება აქვს არ შეიძლება კლასიფიცირდეს, როგორც პორნოგრაფიული </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ვიზუალური </a:t>
            </a:r>
            <a:r>
              <a:rPr lang="ka-GE" sz="1600" dirty="0" smtClean="0"/>
              <a:t>გამოსახვა </a:t>
            </a:r>
            <a:r>
              <a:rPr lang="ka-GE" sz="1600" dirty="0"/>
              <a:t>მოიცავს კომპიუტერულ სისტემაში ან შენახვის საშუალებაზე შენახულ </a:t>
            </a:r>
            <a:r>
              <a:rPr lang="ka-GE" sz="1600" dirty="0" smtClean="0"/>
              <a:t>მონაცემებს</a:t>
            </a:r>
            <a:r>
              <a:rPr lang="ka-GE" sz="1600" dirty="0"/>
              <a:t>, რომელსაც შეუძლია ვიზუალურ გამოსახულებად გარდაქმნა</a:t>
            </a:r>
          </a:p>
        </p:txBody>
      </p:sp>
      <p:sp>
        <p:nvSpPr>
          <p:cNvPr id="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31BF0EC-278D-401A-8819-1BC807104473}"/>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a:t>
            </a:r>
          </a:p>
          <a:p>
            <a:pPr algn="r"/>
            <a:r>
              <a:rPr lang="ka-GE" sz="3200" dirty="0">
                <a:solidFill>
                  <a:schemeClr val="bg1"/>
                </a:solidFill>
                <a:latin typeface="Verdana" panose="020B0604030504040204" pitchFamily="34" charset="0"/>
              </a:rPr>
              <a:t>(„პორნოგრაფიული მასალა...“)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395653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marL="342900" indent="-342900" algn="just">
              <a:buFont typeface="Wingdings" pitchFamily="2" charset="2"/>
              <a:buChar char="Ø"/>
            </a:pPr>
            <a:r>
              <a:rPr lang="ka-GE" sz="1200" dirty="0"/>
              <a:t>2. 1-ელი პუნქტის მიზნებისთვის, ტერმინი „ბავშვთა პორნოგრაფია“ შეიცავს პორნოგრაფიულ მასალას, რომელიც ვიზუალურად გამოსახავს: </a:t>
            </a:r>
          </a:p>
          <a:p>
            <a:pPr lvl="1" algn="just"/>
            <a:r>
              <a:rPr lang="ka-GE" sz="1200" dirty="0"/>
              <a:t>a. </a:t>
            </a:r>
            <a:r>
              <a:rPr lang="ka-GE" sz="1200" b="1" dirty="0">
                <a:solidFill>
                  <a:srgbClr val="FF0000"/>
                </a:solidFill>
              </a:rPr>
              <a:t>აშკარად სექსუალური ხასიათის ქმედებით</a:t>
            </a:r>
            <a:r>
              <a:rPr lang="ka-GE" sz="1200" dirty="0"/>
              <a:t> დაკავებულ არასრულწლოვანს; </a:t>
            </a:r>
          </a:p>
          <a:p>
            <a:pPr lvl="1" algn="just"/>
            <a:r>
              <a:rPr lang="ka-GE" sz="1200" dirty="0"/>
              <a:t>b. აშკარად სექსუალური ხასიათის ქმედებით დაკავებულ პირს, რომელიც არასრულწლოვნად გამოიყურება; </a:t>
            </a:r>
          </a:p>
          <a:p>
            <a:pPr lvl="1" algn="just"/>
            <a:r>
              <a:rPr lang="ka-GE" sz="1200" dirty="0"/>
              <a:t>c. აშკარად სექსუალური ხასიათის ქმედებით  დაკავებული არასრულწლოვანის რეალობასთან დაახლოებულ გამოსახულებებს. </a:t>
            </a:r>
          </a:p>
          <a:p>
            <a:pPr algn="just"/>
            <a:endParaRPr lang="ka-GE" sz="1200" dirty="0"/>
          </a:p>
          <a:p>
            <a:pPr marL="285750" indent="-285750" algn="just">
              <a:buFont typeface="Wingdings" panose="05000000000000000000" pitchFamily="2" charset="2"/>
              <a:buChar char="Ø"/>
            </a:pPr>
            <a:r>
              <a:rPr lang="ka-GE" sz="1200" dirty="0"/>
              <a:t>3. მე-2 პუნქტის მიზნებისთვის, ტერმინი „არასრულწლოვანი“ მოიცავს 18 წლამდე ყველა პირს. ამასთან, მხარეს შეუძლია მოითხოვოს ნაკლები ასაკობრივი ზღვარი, რომელიც არ უნდა იყოს 16 წელზე ნაკლები. </a:t>
            </a:r>
          </a:p>
          <a:p>
            <a:pPr marL="285750" indent="-285750" algn="just">
              <a:buFont typeface="Wingdings" panose="05000000000000000000" pitchFamily="2" charset="2"/>
              <a:buChar char="Ø"/>
            </a:pPr>
            <a:endParaRPr lang="ka-GE" sz="1200" dirty="0"/>
          </a:p>
          <a:p>
            <a:pPr marL="285750" indent="-285750" algn="just">
              <a:buFont typeface="Wingdings" panose="05000000000000000000" pitchFamily="2" charset="2"/>
              <a:buChar char="Ø"/>
            </a:pPr>
            <a:r>
              <a:rPr lang="ka-GE" sz="1200" dirty="0"/>
              <a:t>4. თითოეულ მხარეს შეუძლია დაიტოვოს უფლება, არ გამოიყენოს სრულად ან ნაწილობრივ 1-ელი პუნქტის d და e ქვეპუნქტები და მე-2 პუნქტის b და c ქვეპუნქტები.</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622800" y="1287212"/>
            <a:ext cx="3860800" cy="5047536"/>
          </a:xfrm>
          <a:prstGeom prst="rect">
            <a:avLst/>
          </a:prstGeom>
        </p:spPr>
        <p:txBody>
          <a:bodyPr wrap="square">
            <a:spAutoFit/>
          </a:bodyPr>
          <a:lstStyle/>
          <a:p>
            <a:pPr marL="342900" indent="-342900" algn="just">
              <a:buFont typeface="Wingdings" pitchFamily="2" charset="2"/>
              <a:buChar char="ü"/>
            </a:pPr>
            <a:r>
              <a:rPr lang="ka-GE" sz="1400" dirty="0"/>
              <a:t>მოიცავს, სულ მცირე: </a:t>
            </a:r>
          </a:p>
          <a:p>
            <a:pPr marL="800100" lvl="1" indent="-342900" algn="just">
              <a:buFont typeface="Wingdings" pitchFamily="2" charset="2"/>
              <a:buChar char="ü"/>
            </a:pPr>
            <a:r>
              <a:rPr lang="ka-GE" sz="1400" dirty="0" smtClean="0"/>
              <a:t>სქესობრივ </a:t>
            </a:r>
            <a:r>
              <a:rPr lang="ka-GE" sz="1400" dirty="0"/>
              <a:t>აქტს, რომელიც მოიცავს </a:t>
            </a:r>
            <a:r>
              <a:rPr lang="ka-GE" sz="1400" dirty="0" smtClean="0"/>
              <a:t>გენიტალია-გენიტალურ</a:t>
            </a:r>
            <a:r>
              <a:rPr lang="ka-GE" sz="1400" dirty="0"/>
              <a:t>, </a:t>
            </a:r>
            <a:r>
              <a:rPr lang="ka-GE" sz="1400" dirty="0" smtClean="0"/>
              <a:t>ორალურ-გენიტალურ</a:t>
            </a:r>
            <a:r>
              <a:rPr lang="ka-GE" sz="1400" dirty="0"/>
              <a:t>, </a:t>
            </a:r>
            <a:r>
              <a:rPr lang="ka-GE" sz="1400" dirty="0" smtClean="0"/>
              <a:t>ანალურ-გენიტალურ </a:t>
            </a:r>
            <a:r>
              <a:rPr lang="ka-GE" sz="1400" dirty="0"/>
              <a:t>ან </a:t>
            </a:r>
            <a:r>
              <a:rPr lang="ka-GE" sz="1400" dirty="0" smtClean="0"/>
              <a:t>ორალურ-გენიტალურ </a:t>
            </a:r>
            <a:r>
              <a:rPr lang="ka-GE" sz="1400" dirty="0"/>
              <a:t>აქტს იმავე ან საპირისპირო სქესის მცირეწლოვნებს შორის ან ზრდასრულსა და მცირეწლოვანს შორის</a:t>
            </a:r>
          </a:p>
          <a:p>
            <a:pPr marL="800100" lvl="1" indent="-342900" algn="just">
              <a:buFont typeface="Wingdings" pitchFamily="2" charset="2"/>
              <a:buChar char="ü"/>
            </a:pPr>
            <a:r>
              <a:rPr lang="ka-GE" sz="1400" dirty="0" smtClean="0"/>
              <a:t>ბესტიალიზმს</a:t>
            </a:r>
            <a:endParaRPr lang="ka-GE" sz="1400" dirty="0"/>
          </a:p>
          <a:p>
            <a:pPr marL="800100" lvl="1" indent="-342900" algn="just">
              <a:buFont typeface="Wingdings" pitchFamily="2" charset="2"/>
              <a:buChar char="ü"/>
            </a:pPr>
            <a:r>
              <a:rPr lang="ka-GE" sz="1400" dirty="0"/>
              <a:t>მასტურბაციას</a:t>
            </a:r>
          </a:p>
          <a:p>
            <a:pPr marL="800100" lvl="1" indent="-342900" algn="just">
              <a:buFont typeface="Wingdings" pitchFamily="2" charset="2"/>
              <a:buChar char="ü"/>
            </a:pPr>
            <a:r>
              <a:rPr lang="ka-GE" sz="1400" dirty="0" smtClean="0"/>
              <a:t>სქესობრივი </a:t>
            </a:r>
            <a:r>
              <a:rPr lang="ka-GE" sz="1400" dirty="0"/>
              <a:t>აქტის დროს </a:t>
            </a:r>
            <a:r>
              <a:rPr lang="ka-GE" sz="1400" dirty="0" smtClean="0"/>
              <a:t>სადისტურ </a:t>
            </a:r>
            <a:r>
              <a:rPr lang="ka-GE" sz="1400" dirty="0"/>
              <a:t>ან </a:t>
            </a:r>
            <a:r>
              <a:rPr lang="ka-GE" sz="1400" dirty="0" smtClean="0"/>
              <a:t>მაზოხისტურ ძალადობას</a:t>
            </a:r>
            <a:endParaRPr lang="ka-GE" sz="1400" dirty="0"/>
          </a:p>
          <a:p>
            <a:pPr marL="800100" lvl="1" indent="-342900" algn="just">
              <a:buFont typeface="Wingdings" pitchFamily="2" charset="2"/>
              <a:buChar char="ü"/>
            </a:pPr>
            <a:r>
              <a:rPr lang="ka-GE" sz="1400" dirty="0" smtClean="0"/>
              <a:t>მცირეწლოვნების </a:t>
            </a:r>
            <a:r>
              <a:rPr lang="ka-GE" sz="1400" dirty="0"/>
              <a:t>გენიტალიების ან სხვა ადგილების </a:t>
            </a:r>
            <a:r>
              <a:rPr lang="ka-GE" sz="1400" dirty="0" smtClean="0"/>
              <a:t>ჩვენებას, </a:t>
            </a:r>
            <a:r>
              <a:rPr lang="ka-GE" sz="1400" dirty="0"/>
              <a:t>რაც სექსუალურ ლტოლვას აღძრავს. </a:t>
            </a:r>
          </a:p>
          <a:p>
            <a:pPr marL="342900" indent="-342900" algn="just">
              <a:buFont typeface="Wingdings" pitchFamily="2" charset="2"/>
              <a:buChar char="ü"/>
            </a:pPr>
            <a:r>
              <a:rPr lang="ka-GE" sz="1400" dirty="0"/>
              <a:t>მხარემ შეიძლება </a:t>
            </a:r>
            <a:r>
              <a:rPr lang="ka-GE" sz="1400" dirty="0" smtClean="0"/>
              <a:t>აშკარად სექსუალური ხასიათის </a:t>
            </a:r>
            <a:r>
              <a:rPr lang="ka-GE" sz="1400" dirty="0"/>
              <a:t>ქმედების უფრო ფართო განმარტება გამოიყენოს </a:t>
            </a:r>
          </a:p>
          <a:p>
            <a:pPr marL="342900" indent="-342900" algn="just">
              <a:buFont typeface="Wingdings" pitchFamily="2" charset="2"/>
              <a:buChar char="ü"/>
            </a:pPr>
            <a:r>
              <a:rPr lang="ka-GE" sz="1400" dirty="0"/>
              <a:t>მნიშვნელობა არა აქვს, ქმედება რეალურია თუ მოდელირებული</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4EAFBE6-2A92-4D61-9499-6BB3EDD3AC0F}"/>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a:t>
            </a:r>
            <a:r>
              <a:rPr lang="ka-GE" sz="3200" dirty="0" smtClean="0">
                <a:solidFill>
                  <a:schemeClr val="bg1"/>
                </a:solidFill>
                <a:latin typeface="Verdana" panose="020B0604030504040204" pitchFamily="34" charset="0"/>
              </a:rPr>
              <a:t>აშკარად სექსუალური ხასიათის </a:t>
            </a:r>
            <a:r>
              <a:rPr lang="ka-GE" sz="3200" dirty="0">
                <a:solidFill>
                  <a:schemeClr val="bg1"/>
                </a:solidFill>
                <a:latin typeface="Verdana" panose="020B0604030504040204" pitchFamily="34" charset="0"/>
              </a:rPr>
              <a:t>ქმედება...“)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623919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339650"/>
          </a:xfrm>
          <a:prstGeom prst="rect">
            <a:avLst/>
          </a:prstGeom>
        </p:spPr>
        <p:txBody>
          <a:bodyPr wrap="square">
            <a:spAutoFit/>
          </a:bodyPr>
          <a:lstStyle/>
          <a:p>
            <a:pPr marL="342900" indent="-342900" algn="just">
              <a:buFont typeface="Wingdings" pitchFamily="2" charset="2"/>
              <a:buChar char="Ø"/>
            </a:pPr>
            <a:r>
              <a:rPr lang="ka-GE" sz="1200" dirty="0"/>
              <a:t>2. 1-ელი პუნქტის მიზნებისთვის, ტერმინი „ბავშვთა პორნოგრაფია“ შეიცავს პორნოგრაფიულ მასალას, რომელიც ვიზუალურად </a:t>
            </a:r>
            <a:r>
              <a:rPr lang="ka-GE" sz="1200" b="1" dirty="0">
                <a:solidFill>
                  <a:srgbClr val="FF0000"/>
                </a:solidFill>
              </a:rPr>
              <a:t>გამოსახავს</a:t>
            </a:r>
            <a:r>
              <a:rPr lang="ka-GE" sz="1200" dirty="0"/>
              <a:t>: </a:t>
            </a:r>
          </a:p>
          <a:p>
            <a:pPr lvl="1" algn="just"/>
            <a:r>
              <a:rPr lang="ka-GE" sz="1200" dirty="0"/>
              <a:t>a. აშკარად სექსუალური ხასიათის ქმედებით დაკავებულ </a:t>
            </a:r>
            <a:r>
              <a:rPr lang="ka-GE" sz="1200" b="1" dirty="0">
                <a:solidFill>
                  <a:srgbClr val="FF0000"/>
                </a:solidFill>
              </a:rPr>
              <a:t>არასრულწლოვანს</a:t>
            </a:r>
            <a:r>
              <a:rPr lang="ka-GE" sz="1200" dirty="0"/>
              <a:t>; </a:t>
            </a:r>
          </a:p>
          <a:p>
            <a:pPr lvl="1" algn="just"/>
            <a:r>
              <a:rPr lang="ka-GE" sz="1200" dirty="0"/>
              <a:t>b. აშკარად სექსუალური ხასიათის ქმედებით დაკავებულ </a:t>
            </a:r>
            <a:r>
              <a:rPr lang="ka-GE" sz="1200" b="1" dirty="0">
                <a:solidFill>
                  <a:srgbClr val="FF0000"/>
                </a:solidFill>
              </a:rPr>
              <a:t>პირს, რომელიც არასრულწლოვნად გამოიყურება</a:t>
            </a:r>
            <a:r>
              <a:rPr lang="ka-GE" sz="1200" dirty="0"/>
              <a:t>; </a:t>
            </a:r>
          </a:p>
          <a:p>
            <a:pPr lvl="1" algn="just"/>
            <a:r>
              <a:rPr lang="ka-GE" sz="1200" dirty="0"/>
              <a:t>c. აშკარად სექსუალური ხასიათის ქმედებით  დაკავებული </a:t>
            </a:r>
            <a:r>
              <a:rPr lang="ka-GE" sz="1200" b="1" dirty="0">
                <a:solidFill>
                  <a:srgbClr val="FF0000"/>
                </a:solidFill>
              </a:rPr>
              <a:t>არასრულწლოვანის რეალობასთან დაახლოებულ გამოსახულებებს</a:t>
            </a:r>
            <a:r>
              <a:rPr lang="ka-GE" sz="1200" dirty="0"/>
              <a:t>. </a:t>
            </a:r>
          </a:p>
          <a:p>
            <a:pPr algn="just"/>
            <a:endParaRPr lang="ka-GE" sz="1200" dirty="0"/>
          </a:p>
          <a:p>
            <a:pPr marL="285750" indent="-285750" algn="just">
              <a:buFont typeface="Wingdings" panose="05000000000000000000" pitchFamily="2" charset="2"/>
              <a:buChar char="Ø"/>
            </a:pPr>
            <a:r>
              <a:rPr lang="ka-GE" sz="1200" dirty="0"/>
              <a:t>3. მე-2 პუნქტის მიზნებისთვის, ტერმინი „არასრულწლოვანი“ მოიცავს 18 წლამდე ყველა პირს. ამასთან, მხარეს შეუძლია მოითხოვოს ნაკლები ასაკობრივი ზღვარი, რომელიც არ უნდა იყოს 16 წელზე ნაკლები. </a:t>
            </a:r>
          </a:p>
          <a:p>
            <a:pPr marL="285750" indent="-285750" algn="just">
              <a:buFont typeface="Wingdings" panose="05000000000000000000" pitchFamily="2" charset="2"/>
              <a:buChar char="Ø"/>
            </a:pPr>
            <a:endParaRPr lang="ka-GE" sz="1200" dirty="0"/>
          </a:p>
          <a:p>
            <a:pPr marL="285750" indent="-285750" algn="just">
              <a:buFont typeface="Wingdings" panose="05000000000000000000" pitchFamily="2" charset="2"/>
              <a:buChar char="Ø"/>
            </a:pPr>
            <a:r>
              <a:rPr lang="ka-GE" sz="1200" dirty="0"/>
              <a:t>4. თითოეულ მხარეს შეუძლია დაიტოვოს უფლება, არ გამოიყენოს სრულად ან ნაწილობრივ 1-ელი პუნქტის d და e ქვეპუნქტები და მე-2 პუნქტის b და c ქვეპუნქტები.</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570078" y="1353114"/>
            <a:ext cx="3913522" cy="4401205"/>
          </a:xfrm>
          <a:prstGeom prst="rect">
            <a:avLst/>
          </a:prstGeom>
        </p:spPr>
        <p:txBody>
          <a:bodyPr wrap="square">
            <a:spAutoFit/>
          </a:bodyPr>
          <a:lstStyle/>
          <a:p>
            <a:pPr marL="342900" indent="-342900" algn="just">
              <a:buFont typeface="Wingdings" pitchFamily="2" charset="2"/>
              <a:buChar char="ü"/>
            </a:pPr>
            <a:r>
              <a:rPr lang="ka-GE" sz="1400" dirty="0"/>
              <a:t>მოცულია შემდეგი </a:t>
            </a:r>
            <a:r>
              <a:rPr lang="ka-GE" sz="1400" dirty="0" smtClean="0"/>
              <a:t>გამო</a:t>
            </a:r>
            <a:r>
              <a:rPr lang="ka-GE" sz="1400" dirty="0" smtClean="0"/>
              <a:t>სახვები</a:t>
            </a:r>
            <a:r>
              <a:rPr lang="ka-GE" sz="1400" dirty="0"/>
              <a:t>: </a:t>
            </a:r>
          </a:p>
          <a:p>
            <a:pPr algn="just"/>
            <a:endParaRPr lang="ka-GE" sz="1400" dirty="0"/>
          </a:p>
          <a:p>
            <a:pPr marL="800100" lvl="1" indent="-342900" algn="just">
              <a:buFont typeface="Wingdings" pitchFamily="2" charset="2"/>
              <a:buChar char="ü"/>
            </a:pPr>
            <a:r>
              <a:rPr lang="ka-GE" sz="1400" dirty="0"/>
              <a:t>სექსუალური ძალადობა რეალურ ბავშვზე </a:t>
            </a:r>
          </a:p>
          <a:p>
            <a:pPr marL="800100" lvl="1" indent="-342900" algn="just">
              <a:buFont typeface="Wingdings" pitchFamily="2" charset="2"/>
              <a:buChar char="ü"/>
            </a:pPr>
            <a:r>
              <a:rPr lang="ka-GE" sz="1400" dirty="0"/>
              <a:t>გამოსახულებები, რომლებიც ასახავს პირს, რომელიც ჰგავს არასრულწლოვანს, რომელიც მონაწილეობს </a:t>
            </a:r>
            <a:r>
              <a:rPr lang="ka-GE" sz="1400" dirty="0" smtClean="0"/>
              <a:t>აშკარად სექსუალური ხასიათის </a:t>
            </a:r>
            <a:r>
              <a:rPr lang="ka-GE" sz="1400" dirty="0"/>
              <a:t>ქმედებაში </a:t>
            </a:r>
          </a:p>
          <a:p>
            <a:pPr marL="800100" lvl="1" indent="-342900" algn="just">
              <a:buFont typeface="Wingdings" pitchFamily="2" charset="2"/>
              <a:buChar char="ü"/>
            </a:pPr>
            <a:r>
              <a:rPr lang="ka-GE" sz="1400" dirty="0"/>
              <a:t>გამოსახულებები, რომლებიც </a:t>
            </a:r>
            <a:r>
              <a:rPr lang="ka-GE" sz="1400" dirty="0" smtClean="0"/>
              <a:t>მართალია</a:t>
            </a:r>
            <a:r>
              <a:rPr lang="ka-GE" sz="1400" dirty="0" smtClean="0"/>
              <a:t> </a:t>
            </a:r>
            <a:r>
              <a:rPr lang="ka-GE" sz="1400" dirty="0"/>
              <a:t>„</a:t>
            </a:r>
            <a:r>
              <a:rPr lang="ka-GE" sz="1400" dirty="0" smtClean="0"/>
              <a:t>რეალისტურია</a:t>
            </a:r>
            <a:r>
              <a:rPr lang="ka-GE" sz="1400" dirty="0"/>
              <a:t>“, </a:t>
            </a:r>
            <a:r>
              <a:rPr lang="ka-GE" sz="1400" dirty="0" smtClean="0"/>
              <a:t>მაგრამ ფაქტობრივად </a:t>
            </a:r>
            <a:r>
              <a:rPr lang="ka-GE" sz="1400" dirty="0"/>
              <a:t>არ შეიცავს რეალურ ბავშვს, რომელიც მონაწილეობს </a:t>
            </a:r>
            <a:r>
              <a:rPr lang="ka-GE" sz="1400" dirty="0" smtClean="0"/>
              <a:t>აშკარად სექსუალური ხასიათის </a:t>
            </a:r>
            <a:r>
              <a:rPr lang="ka-GE" sz="1400" dirty="0"/>
              <a:t>ქმედებაში; მათ შორის, სურათები, რომლებიც შეცვლილია, როგორიცაა კერძო პირების მორფირებული გამოსახულებები ან თუნდაც კომპიუტერით სრულად გენერირებული გამოსახულებები</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80B7E4C-CAF6-45F2-8408-A290F8703AC2}"/>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ბავშვთა პორნოგრაფია </a:t>
            </a:r>
          </a:p>
          <a:p>
            <a:pPr algn="r"/>
            <a:r>
              <a:rPr lang="ka-GE" sz="3200" dirty="0">
                <a:solidFill>
                  <a:schemeClr val="bg1"/>
                </a:solidFill>
                <a:latin typeface="Verdana" panose="020B0604030504040204" pitchFamily="34" charset="0"/>
              </a:rPr>
              <a:t>(„ასახავს... არასრუწლოვანს“)</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426141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marL="342900" indent="-342900" algn="just">
              <a:buFont typeface="Wingdings" pitchFamily="2" charset="2"/>
              <a:buChar char="Ø"/>
            </a:pPr>
            <a:r>
              <a:rPr lang="ka-GE" sz="1200" dirty="0"/>
              <a:t>2. 1-ელი პუნქტის მიზნებისთვის, ტერმინი „ბავშვთა პორნოგრაფია“ შეიცავს პორნოგრაფიულ მასალას, რომელიც ვიზუალურად გამოსახავს: </a:t>
            </a:r>
          </a:p>
          <a:p>
            <a:pPr lvl="1" algn="just"/>
            <a:r>
              <a:rPr lang="ka-GE" sz="1200" dirty="0"/>
              <a:t>a. აშკარად სექსუალური ხასიათის ქმედებით დაკავებულ არასრულწლოვანს; </a:t>
            </a:r>
          </a:p>
          <a:p>
            <a:pPr lvl="1" algn="just"/>
            <a:r>
              <a:rPr lang="ka-GE" sz="1200" dirty="0"/>
              <a:t>b. აშკარად სექსუალური ხასიათის ქმედებით დაკავებულ პირს, რომელიც არასრულწლოვნად გამოიყურება; </a:t>
            </a:r>
          </a:p>
          <a:p>
            <a:pPr lvl="1" algn="just"/>
            <a:r>
              <a:rPr lang="ka-GE" sz="1200" dirty="0"/>
              <a:t>c. აშკარად სექსუალური ხასიათის ქმედებით  დაკავებული არასრულწლოვანის რეალობასთან დაახლოებულ გამოსახულებებს. </a:t>
            </a:r>
          </a:p>
          <a:p>
            <a:pPr algn="just"/>
            <a:endParaRPr lang="ka-GE" sz="1200" dirty="0"/>
          </a:p>
          <a:p>
            <a:pPr marL="285750" indent="-285750" algn="just">
              <a:buFont typeface="Wingdings" panose="05000000000000000000" pitchFamily="2" charset="2"/>
              <a:buChar char="Ø"/>
            </a:pPr>
            <a:r>
              <a:rPr lang="ka-GE" sz="1200" dirty="0"/>
              <a:t>3. მე-2 პუნქტის მიზნებისთვის, ტერმინი </a:t>
            </a:r>
            <a:r>
              <a:rPr lang="ka-GE" sz="1200" b="1" dirty="0">
                <a:solidFill>
                  <a:srgbClr val="FF0000"/>
                </a:solidFill>
              </a:rPr>
              <a:t>„არასრულწლოვანი“</a:t>
            </a:r>
            <a:r>
              <a:rPr lang="ka-GE" sz="1200" dirty="0"/>
              <a:t> მოიცავს </a:t>
            </a:r>
            <a:r>
              <a:rPr lang="ka-GE" sz="1200" b="1" dirty="0">
                <a:solidFill>
                  <a:srgbClr val="FF0000"/>
                </a:solidFill>
              </a:rPr>
              <a:t>18 წლამდე </a:t>
            </a:r>
            <a:r>
              <a:rPr lang="ka-GE" sz="1200" dirty="0"/>
              <a:t>ყველა პირს. ამასთან, მხარეს შეუძლია მოითხოვოს ნაკლები ასაკობრივი ზღვარი, რომელიც არ უნდა იყოს 16 წელზე ნაკლები. </a:t>
            </a:r>
          </a:p>
          <a:p>
            <a:pPr marL="285750" indent="-285750" algn="just">
              <a:buFont typeface="Wingdings" panose="05000000000000000000" pitchFamily="2" charset="2"/>
              <a:buChar char="Ø"/>
            </a:pPr>
            <a:endParaRPr lang="ka-GE" sz="1200" dirty="0"/>
          </a:p>
          <a:p>
            <a:pPr marL="285750" indent="-285750" algn="just">
              <a:buFont typeface="Wingdings" panose="05000000000000000000" pitchFamily="2" charset="2"/>
              <a:buChar char="Ø"/>
            </a:pPr>
            <a:r>
              <a:rPr lang="ka-GE" sz="1200" dirty="0"/>
              <a:t>4. თითოეულ მხარეს შეუძლია დაიტოვოს უფლება, არ გამოიყენოს სრულად ან ნაწილობრივ 1-ელი პუნქტის d და e ქვეპუნქტები და მე-2 პუნქტის b და c ქვეპუნქტები.</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712318" y="1403914"/>
            <a:ext cx="4015122" cy="3554819"/>
          </a:xfrm>
          <a:prstGeom prst="rect">
            <a:avLst/>
          </a:prstGeom>
        </p:spPr>
        <p:txBody>
          <a:bodyPr wrap="square">
            <a:spAutoFit/>
          </a:bodyPr>
          <a:lstStyle/>
          <a:p>
            <a:pPr marL="342900" indent="-342900" algn="just">
              <a:buFont typeface="Wingdings" pitchFamily="2" charset="2"/>
              <a:buChar char="ü"/>
            </a:pPr>
            <a:r>
              <a:rPr lang="ka-GE" sz="1500" dirty="0"/>
              <a:t>შეესაბამება ბავშვთა უფლებების შესახებ გაეროს კონვენციის 1-ელ მუხლში მოცემულ ბავშვის განმარტებას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ზოგადად, </a:t>
            </a:r>
            <a:r>
              <a:rPr lang="ka-GE" sz="1500" dirty="0" smtClean="0"/>
              <a:t>„არასრულწლოვანი“ </a:t>
            </a:r>
            <a:r>
              <a:rPr lang="ka-GE" sz="1500" dirty="0"/>
              <a:t>ნიშნავს 18 წლამდე ასაკის ყველა პირს. მხარეებმა შეიძლება მოითხოვონ უფრო დაბალი ასაკობრივი </a:t>
            </a:r>
            <a:r>
              <a:rPr lang="ka-GE" sz="1500" dirty="0" smtClean="0"/>
              <a:t>ზღვარი</a:t>
            </a:r>
            <a:r>
              <a:rPr lang="ka-GE" sz="1500" dirty="0" smtClean="0"/>
              <a:t>, </a:t>
            </a:r>
            <a:r>
              <a:rPr lang="ka-GE" sz="1500" dirty="0"/>
              <a:t>რაც არ უნდა იყოს 16 წელზე ნაკლები.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ასაკი </a:t>
            </a:r>
            <a:r>
              <a:rPr lang="ka-GE" sz="1500" dirty="0" smtClean="0"/>
              <a:t>უკავშირდება</a:t>
            </a:r>
            <a:r>
              <a:rPr lang="ka-GE" sz="1500" dirty="0" smtClean="0"/>
              <a:t> </a:t>
            </a:r>
            <a:r>
              <a:rPr lang="ka-GE" sz="1500" dirty="0"/>
              <a:t>(რეალური ან ფიქტიური) ბავშვების გამოყენებას სექსუალურ ობიექტებად და არა სქესობრივი ურთიერთობის დაწყების თანხმობის ასაკს.</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956BE49-BD59-4A6C-8636-069D99BCD03C}"/>
              </a:ext>
            </a:extLst>
          </p:cNvPr>
          <p:cNvSpPr txBox="1">
            <a:spLocks noChangeArrowheads="1"/>
          </p:cNvSpPr>
          <p:nvPr/>
        </p:nvSpPr>
        <p:spPr bwMode="auto">
          <a:xfrm>
            <a:off x="1403350" y="-27384"/>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ბავშვთა პორნოგრაფია </a:t>
            </a:r>
          </a:p>
          <a:p>
            <a:pPr algn="r"/>
            <a:r>
              <a:rPr lang="ka-GE" sz="2800" dirty="0">
                <a:solidFill>
                  <a:schemeClr val="bg1"/>
                </a:solidFill>
                <a:latin typeface="Verdana" panose="020B0604030504040204" pitchFamily="34" charset="0"/>
              </a:rPr>
              <a:t>(„არასრულწლოვანი... 18 </a:t>
            </a:r>
            <a:r>
              <a:rPr lang="ka-GE" sz="2800" dirty="0" smtClean="0">
                <a:solidFill>
                  <a:schemeClr val="bg1"/>
                </a:solidFill>
                <a:latin typeface="Verdana" panose="020B0604030504040204" pitchFamily="34" charset="0"/>
              </a:rPr>
              <a:t>წლამდე“)</a:t>
            </a:r>
            <a:endParaRPr lang="ka-GE" sz="28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071498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10611760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376924" y="1549510"/>
            <a:ext cx="1767076" cy="1767076"/>
          </a:xfrm>
          <a:prstGeom prst="rect">
            <a:avLst/>
          </a:prstGeom>
        </p:spPr>
      </p:pic>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DA473C-36CF-4C97-B879-84956D695215}"/>
              </a:ext>
            </a:extLst>
          </p:cNvPr>
          <p:cNvSpPr txBox="1">
            <a:spLocks noChangeArrowheads="1"/>
          </p:cNvSpPr>
          <p:nvPr/>
        </p:nvSpPr>
        <p:spPr bwMode="auto">
          <a:xfrm>
            <a:off x="1529935" y="143921"/>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გამოკითხვის კითხვა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882424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ka-GE"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ka-GE"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AC94D61-C432-964B-BFBF-EB29D1BBB3DF}"/>
              </a:ext>
            </a:extLst>
          </p:cNvPr>
          <p:cNvGraphicFramePr/>
          <p:nvPr>
            <p:extLst>
              <p:ext uri="{D42A27DB-BD31-4B8C-83A1-F6EECF244321}">
                <p14:modId xmlns:p14="http://schemas.microsoft.com/office/powerpoint/2010/main" val="3714602352"/>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AA7DDA5-F89B-CB44-922E-5F8384666617}"/>
              </a:ext>
            </a:extLst>
          </p:cNvPr>
          <p:cNvPicPr>
            <a:picLocks noChangeAspect="1"/>
          </p:cNvPicPr>
          <p:nvPr/>
        </p:nvPicPr>
        <p:blipFill>
          <a:blip r:embed="rId8"/>
          <a:stretch>
            <a:fillRect/>
          </a:stretch>
        </p:blipFill>
        <p:spPr>
          <a:xfrm>
            <a:off x="7273212" y="1703889"/>
            <a:ext cx="1767076" cy="1767076"/>
          </a:xfrm>
          <a:prstGeom prst="rect">
            <a:avLst/>
          </a:prstGeom>
        </p:spPr>
      </p:pic>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DA473C-36CF-4C97-B879-84956D695215}"/>
              </a:ext>
            </a:extLst>
          </p:cNvPr>
          <p:cNvSpPr txBox="1">
            <a:spLocks noChangeArrowheads="1"/>
          </p:cNvSpPr>
          <p:nvPr/>
        </p:nvSpPr>
        <p:spPr bwMode="auto">
          <a:xfrm>
            <a:off x="1529935" y="143921"/>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გამოკითხვის კითხვა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744949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საავტორო და მომიჯნავე უფლებების დარღვევა</a:t>
            </a:r>
          </a:p>
        </p:txBody>
      </p:sp>
      <p:sp>
        <p:nvSpPr>
          <p:cNvPr id="3" name="Text Placeholder 2"/>
          <p:cNvSpPr>
            <a:spLocks noGrp="1"/>
          </p:cNvSpPr>
          <p:nvPr>
            <p:ph type="body" idx="1"/>
          </p:nvPr>
        </p:nvSpPr>
        <p:spPr/>
        <p:txBody>
          <a:bodyPr>
            <a:normAutofit fontScale="92500"/>
          </a:bodyPr>
          <a:lstStyle/>
          <a:p>
            <a:r>
              <a:rPr lang="ka-GE" dirty="0">
                <a:latin typeface="Verdana" panose="020B0604030504040204" pitchFamily="34" charset="0"/>
              </a:rPr>
              <a:t>ბუდაპეშტის კონვენციის მატერიალური დებულებები (ნაწილი 2)</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36</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a:latin typeface="Verdana" charset="0"/>
              <a:cs typeface="Verdana" charset="0"/>
            </a:endParaRPr>
          </a:p>
          <a:p>
            <a:r>
              <a:rPr lang="ka-GE" dirty="0">
                <a:latin typeface="Verdana" charset="0"/>
              </a:rPr>
              <a:t>განყოფილება 4</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3498273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500" dirty="0">
                <a:solidFill>
                  <a:schemeClr val="bg1"/>
                </a:solidFill>
                <a:latin typeface="Verdana" panose="020B0604030504040204" pitchFamily="34" charset="0"/>
              </a:rPr>
              <a:t>საავტორო და მომიჯნავე </a:t>
            </a:r>
          </a:p>
          <a:p>
            <a:pPr algn="r"/>
            <a:r>
              <a:rPr lang="ka-GE" sz="2500" dirty="0">
                <a:solidFill>
                  <a:schemeClr val="bg1"/>
                </a:solidFill>
                <a:latin typeface="Verdana" panose="020B0604030504040204" pitchFamily="34" charset="0"/>
              </a:rPr>
              <a:t>უფლებების დარღვევა</a:t>
            </a:r>
          </a:p>
        </p:txBody>
      </p:sp>
      <p:sp>
        <p:nvSpPr>
          <p:cNvPr id="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F1DE2C0-37CE-43E9-B756-EA2E41D69D72}"/>
              </a:ext>
            </a:extLst>
          </p:cNvPr>
          <p:cNvSpPr txBox="1">
            <a:spLocks/>
          </p:cNvSpPr>
          <p:nvPr/>
        </p:nvSpPr>
        <p:spPr>
          <a:xfrm>
            <a:off x="196850" y="1196752"/>
            <a:ext cx="8750300" cy="525658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r>
              <a:rPr lang="ka-GE" altLang="sr-Latn-RS" sz="2400" b="1" i="1" dirty="0"/>
              <a:t>ინტელექტუალური საკუთრების უფლება</a:t>
            </a:r>
          </a:p>
          <a:p>
            <a:pPr marL="0" indent="0" algn="ctr" eaLnBrk="1" hangingPunct="1">
              <a:lnSpc>
                <a:spcPct val="90000"/>
              </a:lnSpc>
              <a:buFont typeface="Arial" panose="020B0604020202020204" pitchFamily="34" charset="0"/>
              <a:buNone/>
              <a:defRPr/>
            </a:pPr>
            <a:r>
              <a:rPr lang="ka-GE" sz="2800" b="1" i="1" dirty="0" smtClean="0"/>
              <a:t>(ბუდაპეშტის კონვენცია – მუხლი 10)</a:t>
            </a:r>
            <a:r>
              <a:rPr lang="ka-GE" sz="2800" dirty="0" smtClean="0"/>
              <a:t> </a:t>
            </a:r>
          </a:p>
          <a:p>
            <a:pPr algn="ctr" eaLnBrk="1" hangingPunct="1">
              <a:lnSpc>
                <a:spcPct val="90000"/>
              </a:lnSpc>
              <a:defRPr/>
            </a:pPr>
            <a:endParaRPr lang="ka-GE" altLang="sr-Latn-RS" sz="2000" dirty="0"/>
          </a:p>
          <a:p>
            <a:pPr algn="ctr" eaLnBrk="1" hangingPunct="1">
              <a:lnSpc>
                <a:spcPct val="90000"/>
              </a:lnSpc>
              <a:defRPr/>
            </a:pPr>
            <a:r>
              <a:rPr lang="ka-GE" altLang="sr-Latn-RS" sz="2000" i="1" dirty="0"/>
              <a:t>არ ქმნის ახალ რეგულაციას ამ თემაზე</a:t>
            </a:r>
          </a:p>
          <a:p>
            <a:pPr algn="ctr" eaLnBrk="1" hangingPunct="1">
              <a:lnSpc>
                <a:spcPct val="90000"/>
              </a:lnSpc>
              <a:defRPr/>
            </a:pPr>
            <a:r>
              <a:rPr lang="ka-GE" altLang="sr-Latn-RS" sz="2000" i="1" dirty="0"/>
              <a:t>ბუდაპეშტის კონვენციის მიზანია</a:t>
            </a:r>
          </a:p>
          <a:p>
            <a:pPr lvl="1" algn="ctr" eaLnBrk="1" hangingPunct="1">
              <a:lnSpc>
                <a:spcPct val="90000"/>
              </a:lnSpc>
              <a:defRPr/>
            </a:pPr>
            <a:r>
              <a:rPr lang="ka-GE" altLang="sr-Latn-RS" sz="1600" i="1" dirty="0"/>
              <a:t>საავტორო უფლებების შესახებ უკვე არსებული წესების გამოყენება: ის, რაც დაცულია რეალურ სამყაროში, ასევე დაცული უნდა იქნეს ონლაინრეალობაში</a:t>
            </a:r>
          </a:p>
          <a:p>
            <a:pPr lvl="1" algn="ctr" eaLnBrk="1" hangingPunct="1">
              <a:lnSpc>
                <a:spcPct val="90000"/>
              </a:lnSpc>
              <a:defRPr/>
            </a:pPr>
            <a:r>
              <a:rPr lang="ka-GE" altLang="sr-Latn-RS" sz="1600" i="1" dirty="0"/>
              <a:t>საავტორო უფლებების დარღვევა </a:t>
            </a:r>
            <a:r>
              <a:rPr lang="ka-GE" altLang="sr-Latn-RS" sz="1600" i="1" dirty="0" smtClean="0"/>
              <a:t>ონლაინ ან </a:t>
            </a:r>
            <a:r>
              <a:rPr lang="ka-GE" altLang="sr-Latn-RS" sz="1600" i="1" dirty="0"/>
              <a:t>ჩადენილი კომპიუტერული სისტემის მეშვეობით უნდა დაისაჯოს ისევე, როგორც რეალურ სამყაროში ჩადენილი დარღვევა</a:t>
            </a:r>
          </a:p>
          <a:p>
            <a:pPr lvl="2" eaLnBrk="1" hangingPunct="1">
              <a:lnSpc>
                <a:spcPct val="90000"/>
              </a:lnSpc>
              <a:defRPr/>
            </a:pPr>
            <a:endParaRPr lang="ka-GE" altLang="sr-Latn-RS" sz="1800" dirty="0"/>
          </a:p>
          <a:p>
            <a:pPr eaLnBrk="1" hangingPunct="1">
              <a:lnSpc>
                <a:spcPct val="90000"/>
              </a:lnSpc>
              <a:defRPr/>
            </a:pPr>
            <a:r>
              <a:rPr lang="ka-GE" altLang="sr-Latn-RS" sz="2000" dirty="0"/>
              <a:t>ბუდაპეშტის კონვენცია მიუთითებს უკვე არსებულ საერთაშორისო ხელშეკრულებებზე </a:t>
            </a:r>
          </a:p>
          <a:p>
            <a:pPr lvl="1" eaLnBrk="1" hangingPunct="1">
              <a:lnSpc>
                <a:spcPct val="90000"/>
              </a:lnSpc>
              <a:defRPr/>
            </a:pPr>
            <a:r>
              <a:rPr lang="ka-GE" altLang="sr-Latn-RS" sz="1600" dirty="0" smtClean="0"/>
              <a:t>1971 </a:t>
            </a:r>
            <a:r>
              <a:rPr lang="ka-GE" altLang="sr-Latn-RS" sz="1600" dirty="0"/>
              <a:t>წლის 24 ივლისის </a:t>
            </a:r>
            <a:r>
              <a:rPr lang="ka-GE" altLang="sr-Latn-RS" sz="1600" dirty="0"/>
              <a:t>პარიზის </a:t>
            </a:r>
            <a:r>
              <a:rPr lang="ka-GE" altLang="sr-Latn-RS" sz="1600" dirty="0" smtClean="0"/>
              <a:t>აქტი</a:t>
            </a:r>
            <a:endParaRPr lang="ka-GE" altLang="sr-Latn-RS" sz="1600" dirty="0"/>
          </a:p>
          <a:p>
            <a:pPr lvl="1" eaLnBrk="1" hangingPunct="1">
              <a:lnSpc>
                <a:spcPct val="90000"/>
              </a:lnSpc>
              <a:defRPr/>
            </a:pPr>
            <a:r>
              <a:rPr lang="ka-GE" altLang="sr-Latn-RS" sz="1600" dirty="0"/>
              <a:t>ბერნის კონვენცია</a:t>
            </a:r>
          </a:p>
          <a:p>
            <a:pPr lvl="1" eaLnBrk="1" hangingPunct="1">
              <a:lnSpc>
                <a:spcPct val="90000"/>
              </a:lnSpc>
              <a:defRPr/>
            </a:pPr>
            <a:r>
              <a:rPr lang="ka-GE" altLang="sr-Latn-RS" sz="1600" dirty="0"/>
              <a:t>საავტორო </a:t>
            </a:r>
            <a:r>
              <a:rPr lang="ka-GE" altLang="sr-Latn-RS" sz="1600" dirty="0" smtClean="0"/>
              <a:t>უფლებების მსოფლიო </a:t>
            </a:r>
            <a:r>
              <a:rPr lang="ka-GE" altLang="sr-Latn-RS" sz="1600" dirty="0"/>
              <a:t>ორგანიზაციის ხელშეკრულებები</a:t>
            </a:r>
          </a:p>
        </p:txBody>
      </p:sp>
    </p:spTree>
    <p:extLst>
      <p:ext uri="{BB962C8B-B14F-4D97-AF65-F5344CB8AC3E}">
        <p14:creationId xmlns:p14="http://schemas.microsoft.com/office/powerpoint/2010/main" val="88259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500" dirty="0">
                <a:solidFill>
                  <a:schemeClr val="bg1"/>
                </a:solidFill>
                <a:latin typeface="Verdana" panose="020B0604030504040204" pitchFamily="34" charset="0"/>
              </a:rPr>
              <a:t>საავტორო და მომიჯნავე </a:t>
            </a:r>
          </a:p>
          <a:p>
            <a:pPr algn="r"/>
            <a:r>
              <a:rPr lang="ka-GE" sz="2500" dirty="0">
                <a:solidFill>
                  <a:schemeClr val="bg1"/>
                </a:solidFill>
                <a:latin typeface="Verdana" panose="020B0604030504040204" pitchFamily="34" charset="0"/>
              </a:rPr>
              <a:t>უფლებების დარღვევა</a:t>
            </a:r>
          </a:p>
        </p:txBody>
      </p:sp>
      <p:pic>
        <p:nvPicPr>
          <p:cNvPr id="2"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C17FBF9-54C5-433D-AEBE-C095EFA9E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4551702" cy="473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38E3CC7-696C-4932-9C01-72868DCFF664}"/>
              </a:ext>
            </a:extLst>
          </p:cNvPr>
          <p:cNvPicPr>
            <a:picLocks noChangeAspect="1"/>
          </p:cNvPicPr>
          <p:nvPr/>
        </p:nvPicPr>
        <p:blipFill>
          <a:blip r:embed="rId4"/>
          <a:stretch>
            <a:fillRect/>
          </a:stretch>
        </p:blipFill>
        <p:spPr>
          <a:xfrm>
            <a:off x="4551702" y="1826073"/>
            <a:ext cx="4551233" cy="4392488"/>
          </a:xfrm>
          <a:prstGeom prst="rect">
            <a:avLst/>
          </a:prstGeom>
        </p:spPr>
      </p:pic>
      <p:pic>
        <p:nvPicPr>
          <p:cNvPr id="4" name="Picture 3"/>
          <p:cNvPicPr>
            <a:picLocks noChangeAspect="1"/>
          </p:cNvPicPr>
          <p:nvPr/>
        </p:nvPicPr>
        <p:blipFill>
          <a:blip r:embed="rId5"/>
          <a:stretch>
            <a:fillRect/>
          </a:stretch>
        </p:blipFill>
        <p:spPr>
          <a:xfrm>
            <a:off x="4591050" y="1826073"/>
            <a:ext cx="4552950" cy="4391025"/>
          </a:xfrm>
          <a:prstGeom prst="rect">
            <a:avLst/>
          </a:prstGeom>
        </p:spPr>
      </p:pic>
    </p:spTree>
    <p:extLst>
      <p:ext uri="{BB962C8B-B14F-4D97-AF65-F5344CB8AC3E}">
        <p14:creationId xmlns:p14="http://schemas.microsoft.com/office/powerpoint/2010/main" val="241805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93190" y="9906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500" dirty="0">
                <a:solidFill>
                  <a:schemeClr val="bg1"/>
                </a:solidFill>
                <a:latin typeface="Verdana" panose="020B0604030504040204" pitchFamily="34" charset="0"/>
              </a:rPr>
              <a:t>საავტორო და მომიჯნავე </a:t>
            </a:r>
          </a:p>
          <a:p>
            <a:pPr algn="r"/>
            <a:r>
              <a:rPr lang="ka-GE" sz="2500" dirty="0">
                <a:solidFill>
                  <a:schemeClr val="bg1"/>
                </a:solidFill>
                <a:latin typeface="Verdana" panose="020B0604030504040204" pitchFamily="34" charset="0"/>
              </a:rPr>
              <a:t>უფლებების დარღვევა</a:t>
            </a:r>
          </a:p>
        </p:txBody>
      </p:sp>
      <p:pic>
        <p:nvPicPr>
          <p:cNvPr id="3"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3DB36BD-73D9-41EC-A5A1-C3C3EC35D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275"/>
            <a:ext cx="9144000" cy="554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124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770" y="1524404"/>
            <a:ext cx="7886700" cy="4351338"/>
          </a:xfrm>
        </p:spPr>
        <p:txBody>
          <a:bodyPr>
            <a:normAutofit fontScale="92500" lnSpcReduction="20000"/>
          </a:bodyPr>
          <a:lstStyle/>
          <a:p>
            <a:pPr marL="0" indent="0" algn="just">
              <a:buNone/>
            </a:pPr>
            <a:r>
              <a:rPr lang="ka-GE" dirty="0" smtClean="0">
                <a:latin typeface="+mn-lt"/>
              </a:rPr>
              <a:t>ამ სესიის ბოლოს დელეგატები შეძლებენ:</a:t>
            </a:r>
          </a:p>
          <a:p>
            <a:pPr marL="0" indent="0" algn="just">
              <a:buNone/>
            </a:pPr>
            <a:r>
              <a:rPr lang="ka-GE" dirty="0" smtClean="0">
                <a:latin typeface="+mn-lt"/>
              </a:rPr>
              <a:t>ელემენტების იდენტიფიცირებას, რომლებიც შეადგენს შემდეგ დანაშაულებს:</a:t>
            </a:r>
          </a:p>
          <a:p>
            <a:r>
              <a:rPr lang="ka-GE" dirty="0" smtClean="0">
                <a:latin typeface="+mn-lt"/>
              </a:rPr>
              <a:t>კომპიუტერთან დაკავშირებული გაყალბება</a:t>
            </a:r>
          </a:p>
          <a:p>
            <a:r>
              <a:rPr lang="ka-GE" dirty="0" smtClean="0">
                <a:latin typeface="+mn-lt"/>
              </a:rPr>
              <a:t>კომპიუტერთან დაკავშირებული თაღლითობა</a:t>
            </a:r>
          </a:p>
          <a:p>
            <a:r>
              <a:rPr lang="ka-GE" dirty="0" smtClean="0">
                <a:latin typeface="+mn-lt"/>
              </a:rPr>
              <a:t>ბავშვთა პორნოგრაფია </a:t>
            </a:r>
          </a:p>
          <a:p>
            <a:r>
              <a:rPr lang="ka-GE" dirty="0" smtClean="0">
                <a:latin typeface="+mn-lt"/>
              </a:rPr>
              <a:t>საავტორო და მომიჯნავე უფლებების დარღვევა</a:t>
            </a:r>
          </a:p>
          <a:p>
            <a:pPr marL="0" indent="0" algn="just">
              <a:buNone/>
            </a:pPr>
            <a:r>
              <a:rPr lang="ka-GE" dirty="0" smtClean="0">
                <a:latin typeface="+mn-lt"/>
              </a:rPr>
              <a:t>გაიაზრონ, თუ როგორ ახდენს ბუდაპეშტის კონვენცია დანაშაულის ხელშეწყობის, </a:t>
            </a:r>
            <a:r>
              <a:rPr lang="ka-GE" dirty="0" smtClean="0">
                <a:latin typeface="+mn-lt"/>
              </a:rPr>
              <a:t>წაქეზებისა</a:t>
            </a:r>
            <a:r>
              <a:rPr lang="ka-GE" dirty="0" smtClean="0">
                <a:latin typeface="+mn-lt"/>
              </a:rPr>
              <a:t> </a:t>
            </a:r>
            <a:r>
              <a:rPr lang="ka-GE" dirty="0" smtClean="0">
                <a:latin typeface="+mn-lt"/>
              </a:rPr>
              <a:t>და მცდელობის კრიმინალიზაციას, აგრეთვე </a:t>
            </a:r>
            <a:r>
              <a:rPr lang="ka-GE" dirty="0" smtClean="0">
                <a:latin typeface="+mn-lt"/>
              </a:rPr>
              <a:t>იურიდიული პირის </a:t>
            </a:r>
            <a:r>
              <a:rPr lang="ka-GE" dirty="0" smtClean="0">
                <a:latin typeface="+mn-lt"/>
              </a:rPr>
              <a:t>პასუხისმგებლობის მოცულობა</a:t>
            </a:r>
          </a:p>
          <a:p>
            <a:pPr marL="0" indent="0">
              <a:buNone/>
            </a:pPr>
            <a:endParaRPr lang="ka-GE" dirty="0">
              <a:latin typeface="+mn-lt"/>
            </a:endParaRPr>
          </a:p>
        </p:txBody>
      </p:sp>
      <p:sp>
        <p:nvSpPr>
          <p:cNvPr id="3" name="Slide Number Placeholder 2"/>
          <p:cNvSpPr>
            <a:spLocks noGrp="1"/>
          </p:cNvSpPr>
          <p:nvPr>
            <p:ph type="sldNum" sz="quarter" idx="10"/>
          </p:nvPr>
        </p:nvSpPr>
        <p:spPr/>
        <p:txBody>
          <a:bodyPr/>
          <a:lstStyle/>
          <a:p>
            <a:fld id="{49C04F3A-82BD-4011-AADB-1F79FD7DF4BC}" type="slidenum">
              <a:rPr lang="en-GB" smtClean="0"/>
              <a:pPr/>
              <a:t>4</a:t>
            </a:fld>
            <a:endParaRPr lang="ka-GE" dirty="0"/>
          </a:p>
        </p:txBody>
      </p:sp>
      <p:sp>
        <p:nvSpPr>
          <p:cNvPr id="4" name="Text Placeholder 3"/>
          <p:cNvSpPr>
            <a:spLocks noGrp="1"/>
          </p:cNvSpPr>
          <p:nvPr>
            <p:ph type="body" sz="quarter" idx="11"/>
          </p:nvPr>
        </p:nvSpPr>
        <p:spPr/>
        <p:txBody>
          <a:bodyPr/>
          <a:lstStyle/>
          <a:p>
            <a:endParaRPr lang="ka-GE" dirty="0">
              <a:latin typeface="Verdana" charset="0"/>
              <a:cs typeface="Verdana" charset="0"/>
            </a:endParaRPr>
          </a:p>
          <a:p>
            <a:r>
              <a:rPr lang="ka-GE" dirty="0">
                <a:latin typeface="Verdana" charset="0"/>
              </a:rPr>
              <a:t>სესიის ამოცანები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96239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493538"/>
          </a:xfrm>
          <a:prstGeom prst="rect">
            <a:avLst/>
          </a:prstGeom>
        </p:spPr>
        <p:txBody>
          <a:bodyPr wrap="square">
            <a:spAutoFit/>
          </a:bodyPr>
          <a:lstStyle/>
          <a:p>
            <a:pPr marL="342900" indent="-342900" algn="just">
              <a:buFont typeface="Wingdings" pitchFamily="2" charset="2"/>
              <a:buChar char="Ø"/>
            </a:pPr>
            <a:r>
              <a:rPr lang="ka-GE" sz="1300" dirty="0"/>
              <a:t>1. თითოეული მხარე ვალდებულია, მიიღოს საჭირო საკანონმდებლო და სხვა ზომები, რომლებიც მოახდენს </a:t>
            </a:r>
            <a:r>
              <a:rPr lang="ka-GE" sz="1300" b="1" dirty="0">
                <a:solidFill>
                  <a:srgbClr val="FF0000"/>
                </a:solidFill>
              </a:rPr>
              <a:t>საავტორო უფლებების დარღვევის </a:t>
            </a:r>
            <a:r>
              <a:rPr lang="ka-GE" sz="1300" dirty="0"/>
              <a:t>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r>
              <a:rPr lang="ka-GE" sz="1300" b="1" dirty="0">
                <a:solidFill>
                  <a:srgbClr val="FF0000"/>
                </a:solidFill>
              </a:rPr>
              <a:t>, როგორც ეს განსაზღვრულია ამ მხარის კანონმდებლობით და რისი ვალდებულებაც მან იკისრა ლიტერატურულ და მხატვრულ ნაშრომთა დაცვის ბერნის კონვენციის, ინტელექტუალური საკუთრების უფლებათა ვაჭრობასთან დაკავშირებულ ასპექტებზე ხელშეკრულებისა და ინტელექტუალური საკუთრების მსოფლიო ორგანიზაციის ხელშეკრულებაზე დაყრდნობით მიღებული 1971 წლის 24 ივლისის პარიზის აქტით, </a:t>
            </a:r>
            <a:r>
              <a:rPr lang="ka-GE" sz="1300" dirty="0"/>
              <a:t>გარდა ამ კონვენციებით მინიჭებული მორალური უფლებებისა, როცა ეს ქმედება ჩადენილია </a:t>
            </a:r>
            <a:r>
              <a:rPr lang="ka-GE" sz="1300" b="1" dirty="0">
                <a:solidFill>
                  <a:srgbClr val="FF0000"/>
                </a:solidFill>
              </a:rPr>
              <a:t>განზრახ</a:t>
            </a:r>
            <a:r>
              <a:rPr lang="ka-GE" sz="1300" dirty="0"/>
              <a:t>, კომერციული მასშტაბით და </a:t>
            </a:r>
            <a:r>
              <a:rPr lang="ka-GE" sz="1300" b="1" dirty="0">
                <a:solidFill>
                  <a:srgbClr val="FF0000"/>
                </a:solidFill>
              </a:rPr>
              <a:t>კომპიუტერული სისტემის საშუალებით</a:t>
            </a:r>
            <a:r>
              <a:rPr lang="ka-GE" sz="1300" dirty="0"/>
              <a:t>.</a:t>
            </a:r>
            <a:endParaRPr lang="ka-GE" sz="13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653280" y="1336957"/>
            <a:ext cx="3992880" cy="5016758"/>
          </a:xfrm>
          <a:prstGeom prst="rect">
            <a:avLst/>
          </a:prstGeom>
        </p:spPr>
        <p:txBody>
          <a:bodyPr wrap="square">
            <a:spAutoFit/>
          </a:bodyPr>
          <a:lstStyle/>
          <a:p>
            <a:pPr marL="342900" indent="-342900" algn="just">
              <a:buFont typeface="Wingdings" pitchFamily="2" charset="2"/>
              <a:buChar char="ü"/>
            </a:pPr>
            <a:r>
              <a:rPr lang="ka-GE" sz="1600" dirty="0" smtClean="0"/>
              <a:t>ახდენს საავტორო და მომიჯნავე უფლებების </a:t>
            </a:r>
            <a:r>
              <a:rPr lang="ka-GE" sz="1600" dirty="0" smtClean="0"/>
              <a:t>განზრახ</a:t>
            </a:r>
            <a:r>
              <a:rPr lang="ka-GE" sz="1600" dirty="0" smtClean="0"/>
              <a:t> </a:t>
            </a:r>
            <a:r>
              <a:rPr lang="ka-GE" sz="1600" dirty="0" smtClean="0"/>
              <a:t>დარღვევის კრიმინალიზაციას, </a:t>
            </a:r>
            <a:r>
              <a:rPr lang="ka-GE" sz="1600" dirty="0" smtClean="0"/>
              <a:t>რომ</a:t>
            </a:r>
            <a:r>
              <a:rPr lang="ka-GE" sz="1600" dirty="0" smtClean="0"/>
              <a:t>ელ</a:t>
            </a:r>
            <a:r>
              <a:rPr lang="ka-GE" sz="1600" dirty="0" smtClean="0"/>
              <a:t>იც </a:t>
            </a:r>
            <a:r>
              <a:rPr lang="ka-GE" sz="1600" dirty="0" smtClean="0"/>
              <a:t>გამომდინარეობს მუხლში ჩამოთვლილი </a:t>
            </a:r>
            <a:r>
              <a:rPr lang="ka-GE" sz="1600" dirty="0" smtClean="0"/>
              <a:t>ხელშეკრულებებიდან, </a:t>
            </a:r>
            <a:r>
              <a:rPr lang="ka-GE" sz="1600" dirty="0" smtClean="0"/>
              <a:t>როცა ასეთი დარღვევა ჩადენილი იქნა კომპიუტერული სისტემის მეშვეობით და კომერციული მასშტაბით</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დებულება მხოლოდ უზრუნველყოფს, რომ საავტორო უფლებების დარღვევის არსებული დანაშაულები, რომლებიც ძალაში შევიდა საერთაშორისო ვალდებულებების შესაბამისად, გამოყენებული იქნეს </a:t>
            </a:r>
            <a:r>
              <a:rPr lang="ka-GE" sz="1600" dirty="0" smtClean="0"/>
              <a:t>ქმედებებ</a:t>
            </a:r>
            <a:r>
              <a:rPr lang="ka-GE" sz="1600" dirty="0" smtClean="0"/>
              <a:t>ის მიმართ</a:t>
            </a:r>
            <a:r>
              <a:rPr lang="ka-GE" sz="1600" dirty="0" smtClean="0"/>
              <a:t>, </a:t>
            </a:r>
            <a:r>
              <a:rPr lang="ka-GE" sz="1600" dirty="0"/>
              <a:t>რომლებიც ჩადენილია კომპიუტერული სისტემის მეშვეობით</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44624"/>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500" dirty="0">
                <a:solidFill>
                  <a:schemeClr val="bg1"/>
                </a:solidFill>
                <a:latin typeface="Verdana" panose="020B0604030504040204" pitchFamily="34" charset="0"/>
              </a:rPr>
              <a:t>საავტორო და მომიჯნავე უფლებების დარღვევა </a:t>
            </a:r>
            <a:r>
              <a:rPr lang="ka-GE" sz="2500" dirty="0" smtClean="0">
                <a:solidFill>
                  <a:schemeClr val="bg1"/>
                </a:solidFill>
                <a:latin typeface="Verdana" panose="020B0604030504040204" pitchFamily="34" charset="0"/>
              </a:rPr>
              <a:t>(„საავტორო უფლებების დარღვევა“)</a:t>
            </a:r>
            <a:endParaRPr lang="ka-GE" sz="25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860029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493538"/>
          </a:xfrm>
          <a:prstGeom prst="rect">
            <a:avLst/>
          </a:prstGeom>
        </p:spPr>
        <p:txBody>
          <a:bodyPr wrap="square">
            <a:spAutoFit/>
          </a:bodyPr>
          <a:lstStyle/>
          <a:p>
            <a:pPr marL="342900" indent="-342900" algn="just">
              <a:buFont typeface="Wingdings" pitchFamily="2" charset="2"/>
              <a:buChar char="Ø"/>
            </a:pPr>
            <a:r>
              <a:rPr lang="ka-GE" sz="1300" dirty="0"/>
              <a:t>1. თითოეული მხარე ვალდებულია, მიიღოს საჭირო საკანონმდებლო და სხვა ზომები, რომლებიც მოახდენს საავტორო უფლებების დარღვევის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როგორც ეს განსაზღვრულია ამ მხარის კანონმდებლობით და რისი ვალდებულებაც მან იკისრა ლიტერატურულ და მხატვრულ ნაშრომთა დაცვის ბერნის კონვენციის, ინტელექტუალური საკუთრების უფლებათა ვაჭრობასთან დაკავშირებულ ასპექტებზე ხელშეკრულებისა და ინტელექტუალური საკუთრების მსოფლიო ორგანიზაციის ხელშეკრულებაზე დაყრდნობით მიღებული 1971 წლის 24 ივლისის პარიზის აქტით, გარდა ამ კონვენციებით მინიჭებული მორალური უფლებებისა, როცა ეს ქმედება ჩადენილია განზრახ, </a:t>
            </a:r>
            <a:r>
              <a:rPr lang="ka-GE" sz="1300" b="1" dirty="0">
                <a:solidFill>
                  <a:srgbClr val="FF0000"/>
                </a:solidFill>
              </a:rPr>
              <a:t>კომერციული მასშტაბით</a:t>
            </a:r>
            <a:r>
              <a:rPr lang="ka-GE" sz="1300" dirty="0"/>
              <a:t> და კომპიუტერული სისტემის საშუალებით.</a:t>
            </a:r>
            <a:endParaRPr lang="ka-GE" sz="13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622800" y="1336957"/>
            <a:ext cx="4003040" cy="3293209"/>
          </a:xfrm>
          <a:prstGeom prst="rect">
            <a:avLst/>
          </a:prstGeom>
        </p:spPr>
        <p:txBody>
          <a:bodyPr wrap="square">
            <a:spAutoFit/>
          </a:bodyPr>
          <a:lstStyle/>
          <a:p>
            <a:pPr marL="342900" indent="-342900" algn="just">
              <a:buFont typeface="Wingdings" pitchFamily="2" charset="2"/>
              <a:buChar char="ü"/>
            </a:pPr>
            <a:r>
              <a:rPr lang="ka-GE" sz="1600" dirty="0" smtClean="0"/>
              <a:t>შეესაბამება </a:t>
            </a:r>
            <a:r>
              <a:rPr lang="ka-GE" sz="1600" dirty="0" smtClean="0"/>
              <a:t>ინტელექტუალური საკუთრების უფლებათა ვაჭრობასთან დაკავშირებულ ასპექტებზე ხელშეკრულებას</a:t>
            </a:r>
          </a:p>
          <a:p>
            <a:pPr algn="just"/>
            <a:endParaRPr lang="ka-GE" sz="1600" dirty="0" smtClean="0"/>
          </a:p>
          <a:p>
            <a:pPr marL="342900" indent="-342900" algn="just">
              <a:buFont typeface="Wingdings" pitchFamily="2" charset="2"/>
              <a:buChar char="ü"/>
            </a:pPr>
            <a:r>
              <a:rPr lang="ka-GE" sz="1600" dirty="0" smtClean="0"/>
              <a:t>ეხება კომერციული მასშტაბის პირატობას </a:t>
            </a:r>
          </a:p>
          <a:p>
            <a:pPr marL="342900" indent="-342900" algn="just">
              <a:buFont typeface="Wingdings" pitchFamily="2" charset="2"/>
              <a:buChar char="ü"/>
            </a:pPr>
            <a:endParaRPr lang="ka-GE" sz="1600" dirty="0"/>
          </a:p>
          <a:p>
            <a:pPr marL="342900" indent="-342900" algn="just">
              <a:buFont typeface="Wingdings" pitchFamily="2" charset="2"/>
              <a:buChar char="ü"/>
            </a:pPr>
            <a:r>
              <a:rPr lang="ka-GE" sz="1600" dirty="0"/>
              <a:t>მხარეებს შეუძლიათ გადააბიჯონ კომერციული მასშტაბის პირატობის ზღურბლს და მოახდინონ სხვა სახის საავტორო უფლებების კრიმინალიზაცია</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7112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500" dirty="0">
                <a:solidFill>
                  <a:schemeClr val="bg1"/>
                </a:solidFill>
                <a:latin typeface="Verdana" panose="020B0604030504040204" pitchFamily="34" charset="0"/>
              </a:rPr>
              <a:t>საავტორო და მომიჯნავე </a:t>
            </a:r>
          </a:p>
          <a:p>
            <a:pPr algn="r"/>
            <a:r>
              <a:rPr lang="ka-GE" sz="2500" dirty="0">
                <a:solidFill>
                  <a:schemeClr val="bg1"/>
                </a:solidFill>
                <a:latin typeface="Verdana" panose="020B0604030504040204" pitchFamily="34" charset="0"/>
              </a:rPr>
              <a:t>უფლებების დარღვევა („კომერციული მასშტაბი“)</a:t>
            </a:r>
          </a:p>
        </p:txBody>
      </p:sp>
    </p:spTree>
    <p:extLst>
      <p:ext uri="{BB962C8B-B14F-4D97-AF65-F5344CB8AC3E}">
        <p14:creationId xmlns:p14="http://schemas.microsoft.com/office/powerpoint/2010/main" val="1062163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49437" y="1336957"/>
            <a:ext cx="3889351" cy="4493538"/>
          </a:xfrm>
          <a:prstGeom prst="rect">
            <a:avLst/>
          </a:prstGeom>
        </p:spPr>
        <p:txBody>
          <a:bodyPr wrap="square">
            <a:spAutoFit/>
          </a:bodyPr>
          <a:lstStyle/>
          <a:p>
            <a:pPr marL="342900" indent="-342900" algn="just">
              <a:buFont typeface="Wingdings" pitchFamily="2" charset="2"/>
              <a:buChar char="Ø"/>
            </a:pPr>
            <a:r>
              <a:rPr lang="ka-GE" sz="1300" dirty="0" smtClean="0"/>
              <a:t>2. თითოეული </a:t>
            </a:r>
            <a:r>
              <a:rPr lang="ka-GE" sz="1300" dirty="0"/>
              <a:t>მხარე ვალდებულია, მიიღოს საჭირო საკანონმდებლო და სხვა ზომები, რომლებიც მოახდენს </a:t>
            </a:r>
            <a:r>
              <a:rPr lang="ka-GE" sz="1300" b="1" dirty="0" smtClean="0">
                <a:solidFill>
                  <a:srgbClr val="FF0000"/>
                </a:solidFill>
              </a:rPr>
              <a:t>მომიჯნავე </a:t>
            </a:r>
            <a:r>
              <a:rPr lang="ka-GE" sz="1300" b="1" dirty="0">
                <a:solidFill>
                  <a:srgbClr val="FF0000"/>
                </a:solidFill>
              </a:rPr>
              <a:t>უფლებების დარღვევის</a:t>
            </a:r>
            <a:r>
              <a:rPr lang="ka-GE" sz="1300" dirty="0"/>
              <a:t>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როგორც ეს განსაზღვრულია ამ მხარის კანონმდებლობით და რისი ვალდებულებაც </a:t>
            </a:r>
            <a:r>
              <a:rPr lang="ka-GE" sz="1300" dirty="0" smtClean="0"/>
              <a:t>მან იკისრა</a:t>
            </a:r>
            <a:r>
              <a:rPr lang="ka-GE" sz="1300" b="1" dirty="0" smtClean="0">
                <a:solidFill>
                  <a:srgbClr val="FF0000"/>
                </a:solidFill>
              </a:rPr>
              <a:t> </a:t>
            </a:r>
            <a:r>
              <a:rPr lang="ka-GE" sz="1300" b="1" dirty="0" smtClean="0">
                <a:solidFill>
                  <a:srgbClr val="FF0000"/>
                </a:solidFill>
              </a:rPr>
              <a:t>ფონოგრამების </a:t>
            </a:r>
            <a:r>
              <a:rPr lang="ka-GE" sz="1300" b="1" dirty="0">
                <a:solidFill>
                  <a:srgbClr val="FF0000"/>
                </a:solidFill>
              </a:rPr>
              <a:t>პროდიუსერთა და სამაუწყებლო ორგანიზაციათა საერთაშორისო კონვენციის (რომის კონვენცია); ინტელექტუალური საკუთრების უფლებათა ვაჭრობასთან დაკავშირებულ ასპექტებზე ხელშეკრულების; და ინტელექტუალური საკუთრების მსოფლიო ორგანიზაციის შესრულებისა და ფონოგრამების შესახებ ხელშეკრულების თანახმად</a:t>
            </a:r>
            <a:r>
              <a:rPr lang="ka-GE" sz="1300" dirty="0"/>
              <a:t>, გარდა ამ კონვენციებით მინიჭებული მორალური უფლებებისა, როცა ეს ქმედება ჩადენილია </a:t>
            </a:r>
            <a:r>
              <a:rPr lang="ka-GE" sz="1300" b="1" dirty="0">
                <a:solidFill>
                  <a:srgbClr val="FF0000"/>
                </a:solidFill>
              </a:rPr>
              <a:t>განზრახ, კომერციული მასშტაბით</a:t>
            </a:r>
            <a:r>
              <a:rPr lang="ka-GE" sz="1300" b="1" dirty="0"/>
              <a:t> </a:t>
            </a:r>
            <a:r>
              <a:rPr lang="ka-GE" sz="1300" dirty="0"/>
              <a:t>და </a:t>
            </a:r>
            <a:r>
              <a:rPr lang="ka-GE" sz="1300" b="1" dirty="0">
                <a:solidFill>
                  <a:srgbClr val="FF0000"/>
                </a:solidFill>
              </a:rPr>
              <a:t>კომპიუტერული სისტემის საშუალებით</a:t>
            </a:r>
            <a:r>
              <a:rPr lang="ka-GE" sz="1300" dirty="0"/>
              <a:t>.</a:t>
            </a:r>
            <a:endParaRPr lang="ka-GE" sz="1300" b="1" dirty="0">
              <a:solidFill>
                <a:srgbClr val="FF0000"/>
              </a:solidFill>
            </a:endParaRP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575968" y="1336957"/>
            <a:ext cx="4245839" cy="3785652"/>
          </a:xfrm>
          <a:prstGeom prst="rect">
            <a:avLst/>
          </a:prstGeom>
        </p:spPr>
        <p:txBody>
          <a:bodyPr wrap="square">
            <a:spAutoFit/>
          </a:bodyPr>
          <a:lstStyle/>
          <a:p>
            <a:pPr marL="342900" indent="-342900" algn="just">
              <a:buFont typeface="Wingdings" pitchFamily="2" charset="2"/>
              <a:buChar char="ü"/>
            </a:pPr>
            <a:r>
              <a:rPr lang="ka-GE" sz="1500" dirty="0"/>
              <a:t>ახდენს მომიჯნავე უფლებების </a:t>
            </a:r>
            <a:r>
              <a:rPr lang="ka-GE" sz="1500" dirty="0" smtClean="0"/>
              <a:t>განზრახ </a:t>
            </a:r>
            <a:r>
              <a:rPr lang="ka-GE" sz="1500" dirty="0"/>
              <a:t>დარღვევის კრიმინალიზაციას, </a:t>
            </a:r>
            <a:r>
              <a:rPr lang="ka-GE" sz="1500" dirty="0" smtClean="0"/>
              <a:t>რომელიც </a:t>
            </a:r>
            <a:r>
              <a:rPr lang="ka-GE" sz="1500" dirty="0"/>
              <a:t>გამომდინარეობს მუხლში ჩამოთვლილი </a:t>
            </a:r>
            <a:r>
              <a:rPr lang="ka-GE" sz="1500" dirty="0" smtClean="0"/>
              <a:t>ხელშეკრულებებიდან, </a:t>
            </a:r>
            <a:r>
              <a:rPr lang="ka-GE" sz="1500" dirty="0"/>
              <a:t>როცა ასეთი დარღვევა ჩადენილი იქნა კომპიუტერული სისტემის მეშვეობით და კომერციული მასშტაბით</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დებულება მხოლოდ უზრუნველყოფს, რომ მომიჯნავე უფლებების დარღვევის არსებული დანაშაულები, რომლებიც ძალაში შევიდა საერთაშორისო ვალდებულებების შესაბამისად, გამოყენებული იქნეს </a:t>
            </a:r>
            <a:r>
              <a:rPr lang="ka-GE" sz="1500" dirty="0" smtClean="0"/>
              <a:t>ქმედებების მიმართ, </a:t>
            </a:r>
            <a:r>
              <a:rPr lang="ka-GE" sz="1500" dirty="0"/>
              <a:t>რომლებიც ჩადენილია კომპიუტერული სისტემის მეშვეობით</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13510" y="129540"/>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საავტორო და მომიჯნავე უფლებების დარღვევა („მომიჯნავე </a:t>
            </a:r>
            <a:r>
              <a:rPr lang="ka-GE" dirty="0" smtClean="0">
                <a:solidFill>
                  <a:schemeClr val="bg1"/>
                </a:solidFill>
                <a:latin typeface="Verdana" panose="020B0604030504040204" pitchFamily="34" charset="0"/>
              </a:rPr>
              <a:t>უფლებების </a:t>
            </a:r>
            <a:r>
              <a:rPr lang="ka-GE" dirty="0">
                <a:solidFill>
                  <a:schemeClr val="bg1"/>
                </a:solidFill>
                <a:latin typeface="Verdana" panose="020B0604030504040204" pitchFamily="34" charset="0"/>
              </a:rPr>
              <a:t>დარღვევა...“)</a:t>
            </a:r>
          </a:p>
        </p:txBody>
      </p:sp>
    </p:spTree>
    <p:extLst>
      <p:ext uri="{BB962C8B-B14F-4D97-AF65-F5344CB8AC3E}">
        <p14:creationId xmlns:p14="http://schemas.microsoft.com/office/powerpoint/2010/main" val="3297079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2462213"/>
          </a:xfrm>
          <a:prstGeom prst="rect">
            <a:avLst/>
          </a:prstGeom>
        </p:spPr>
        <p:txBody>
          <a:bodyPr wrap="square">
            <a:spAutoFit/>
          </a:bodyPr>
          <a:lstStyle/>
          <a:p>
            <a:r>
              <a:rPr lang="ka-GE" sz="1400" dirty="0" smtClean="0"/>
              <a:t>3. მხარეს შეუძლია </a:t>
            </a:r>
            <a:r>
              <a:rPr lang="ka-GE" sz="1400" dirty="0"/>
              <a:t>დაიტოვოს </a:t>
            </a:r>
            <a:r>
              <a:rPr lang="ka-GE" sz="1400" dirty="0" smtClean="0"/>
              <a:t>უფლება, </a:t>
            </a:r>
            <a:r>
              <a:rPr lang="ka-GE" sz="1400" b="1" dirty="0">
                <a:solidFill>
                  <a:srgbClr val="FF0000"/>
                </a:solidFill>
              </a:rPr>
              <a:t>განსაკუთრებულ შემთხვევებში</a:t>
            </a:r>
            <a:r>
              <a:rPr lang="ka-GE" sz="1400" dirty="0"/>
              <a:t> არ დააკისროს სისხლის სამართლის პასუხისმგებლობა ამ მუხლის 1-ელი და მე-2 პუნქტებით, იმ პირობით, რომ არსებობს </a:t>
            </a:r>
            <a:r>
              <a:rPr lang="ka-GE" sz="1400" b="1" dirty="0" smtClean="0">
                <a:solidFill>
                  <a:srgbClr val="FF0000"/>
                </a:solidFill>
              </a:rPr>
              <a:t>სხვა ქმედითი </a:t>
            </a:r>
            <a:r>
              <a:rPr lang="ka-GE" sz="1400" b="1" dirty="0">
                <a:solidFill>
                  <a:srgbClr val="FF0000"/>
                </a:solidFill>
              </a:rPr>
              <a:t>საშუალებები</a:t>
            </a:r>
            <a:r>
              <a:rPr lang="ka-GE" sz="1400" dirty="0"/>
              <a:t> და რომ ამგვარი </a:t>
            </a:r>
            <a:r>
              <a:rPr lang="ka-GE" sz="1400" b="1" dirty="0">
                <a:solidFill>
                  <a:srgbClr val="FF0000"/>
                </a:solidFill>
              </a:rPr>
              <a:t>დათქმით მხარე არ უხვევს იმ საერთაშორისო ვალდებულებებიდან</a:t>
            </a:r>
            <a:r>
              <a:rPr lang="ka-GE" sz="1400" dirty="0"/>
              <a:t>, რომლებიც ამ მუხლის 1-ელ და მე-2 პუნქტებში მითითებული საერთაშორისო ინსტრუმენტებითაა დადგენილი.</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51121" y="1270001"/>
            <a:ext cx="4073119" cy="3323987"/>
          </a:xfrm>
          <a:prstGeom prst="rect">
            <a:avLst/>
          </a:prstGeom>
        </p:spPr>
        <p:txBody>
          <a:bodyPr wrap="square">
            <a:spAutoFit/>
          </a:bodyPr>
          <a:lstStyle/>
          <a:p>
            <a:pPr marL="342900" indent="-342900" algn="just">
              <a:buFont typeface="Wingdings" pitchFamily="2" charset="2"/>
              <a:buChar char="ü"/>
            </a:pPr>
            <a:r>
              <a:rPr lang="ka-GE" sz="1500" dirty="0" smtClean="0"/>
              <a:t>განსაკუთრებულმა</a:t>
            </a:r>
            <a:r>
              <a:rPr lang="ka-GE" sz="1500" dirty="0" smtClean="0"/>
              <a:t> </a:t>
            </a:r>
            <a:r>
              <a:rPr lang="ka-GE" sz="1500" dirty="0"/>
              <a:t>გარემოებებმა შეიძლება გაამართლოს </a:t>
            </a:r>
            <a:r>
              <a:rPr lang="ka-GE" sz="1500" dirty="0"/>
              <a:t>საავტორო და მომიჯნავე უფლებების </a:t>
            </a:r>
            <a:r>
              <a:rPr lang="ka-GE" sz="1500" dirty="0" smtClean="0"/>
              <a:t>დარღვევისთვის სისხლის </a:t>
            </a:r>
            <a:r>
              <a:rPr lang="ka-GE" sz="1500" dirty="0" smtClean="0"/>
              <a:t>სამართლის </a:t>
            </a:r>
            <a:r>
              <a:rPr lang="ka-GE" sz="1500" dirty="0"/>
              <a:t>პასუხისმგებლობის </a:t>
            </a:r>
            <a:r>
              <a:rPr lang="ka-GE" sz="1500" dirty="0" smtClean="0"/>
              <a:t>არდაკისრება, </a:t>
            </a:r>
            <a:r>
              <a:rPr lang="ka-GE" sz="1500" dirty="0"/>
              <a:t>როგორიცაა:</a:t>
            </a:r>
          </a:p>
          <a:p>
            <a:pPr algn="just"/>
            <a:endParaRPr lang="ka-GE" sz="1500" dirty="0"/>
          </a:p>
          <a:p>
            <a:pPr marL="800100" lvl="1" indent="-342900" algn="just">
              <a:buFont typeface="Wingdings" pitchFamily="2" charset="2"/>
              <a:buChar char="ü"/>
            </a:pPr>
            <a:r>
              <a:rPr lang="ka-GE" sz="1500" dirty="0"/>
              <a:t>პარალელური იმპორტი</a:t>
            </a:r>
          </a:p>
          <a:p>
            <a:pPr marL="800100" lvl="1" indent="-342900" algn="just">
              <a:buFont typeface="Wingdings" pitchFamily="2" charset="2"/>
              <a:buChar char="ü"/>
            </a:pPr>
            <a:r>
              <a:rPr lang="ka-GE" sz="1500" dirty="0"/>
              <a:t>ქირავნობის უფლება</a:t>
            </a:r>
          </a:p>
          <a:p>
            <a:pPr marL="800100" lvl="1" indent="-342900" algn="just">
              <a:buFont typeface="Wingdings" pitchFamily="2" charset="2"/>
              <a:buChar char="ü"/>
            </a:pPr>
            <a:endParaRPr lang="ka-GE" sz="1500" dirty="0"/>
          </a:p>
          <a:p>
            <a:pPr marL="342900" indent="-342900" algn="just">
              <a:buFont typeface="Wingdings" pitchFamily="2" charset="2"/>
              <a:buChar char="ü"/>
            </a:pPr>
            <a:r>
              <a:rPr lang="ka-GE" sz="1500" dirty="0"/>
              <a:t>თუმცა, ამ შემთხვევაში ხელმისაწვდომი უნდა იყოს </a:t>
            </a:r>
            <a:r>
              <a:rPr lang="ka-GE" sz="1500" dirty="0" smtClean="0"/>
              <a:t>ქმედითი</a:t>
            </a:r>
            <a:r>
              <a:rPr lang="ka-GE" sz="1500" dirty="0" smtClean="0"/>
              <a:t> </a:t>
            </a:r>
            <a:r>
              <a:rPr lang="ka-GE" sz="1500" dirty="0"/>
              <a:t>საშუალებები (მაგ., სამოქალაქო ან ადმინისტრაციული ზომები) </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13970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500" dirty="0">
                <a:solidFill>
                  <a:schemeClr val="bg1"/>
                </a:solidFill>
                <a:latin typeface="Verdana" panose="020B0604030504040204" pitchFamily="34" charset="0"/>
              </a:rPr>
              <a:t>საავტორო და მომიჯნავე უფლებების დარღვევა </a:t>
            </a:r>
            <a:r>
              <a:rPr lang="ka-GE" sz="2500" dirty="0" smtClean="0">
                <a:solidFill>
                  <a:schemeClr val="bg1"/>
                </a:solidFill>
                <a:latin typeface="Verdana" panose="020B0604030504040204" pitchFamily="34" charset="0"/>
              </a:rPr>
              <a:t>(„</a:t>
            </a:r>
            <a:r>
              <a:rPr lang="ka-GE" sz="2500" dirty="0" smtClean="0">
                <a:solidFill>
                  <a:schemeClr val="bg1"/>
                </a:solidFill>
                <a:latin typeface="Verdana" panose="020B0604030504040204" pitchFamily="34" charset="0"/>
              </a:rPr>
              <a:t>განსაკუთრებული შემთხვევები</a:t>
            </a:r>
            <a:r>
              <a:rPr lang="ka-GE" sz="2500" dirty="0" smtClean="0">
                <a:solidFill>
                  <a:schemeClr val="bg1"/>
                </a:solidFill>
                <a:latin typeface="Verdana" panose="020B0604030504040204" pitchFamily="34" charset="0"/>
              </a:rPr>
              <a:t>...“)</a:t>
            </a:r>
            <a:endParaRPr lang="ka-GE" sz="25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120523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smtClean="0">
                <a:latin typeface="+mn-lt"/>
              </a:rPr>
              <a:t>დამატებითი </a:t>
            </a:r>
            <a:r>
              <a:rPr lang="ka-GE" sz="3200" dirty="0">
                <a:latin typeface="+mn-lt"/>
              </a:rPr>
              <a:t>პასუხისმგებლობა</a:t>
            </a:r>
          </a:p>
        </p:txBody>
      </p:sp>
      <p:sp>
        <p:nvSpPr>
          <p:cNvPr id="3" name="Text Placeholder 2"/>
          <p:cNvSpPr>
            <a:spLocks noGrp="1"/>
          </p:cNvSpPr>
          <p:nvPr>
            <p:ph type="body" idx="1"/>
          </p:nvPr>
        </p:nvSpPr>
        <p:spPr/>
        <p:txBody>
          <a:bodyPr>
            <a:normAutofit fontScale="92500"/>
          </a:bodyPr>
          <a:lstStyle/>
          <a:p>
            <a:r>
              <a:rPr lang="ka-GE" dirty="0">
                <a:latin typeface="Verdana" panose="020B0604030504040204" pitchFamily="34" charset="0"/>
              </a:rPr>
              <a:t>ბუდაპეშტის კონვენციის მატერიალური დებულებები (ნაწილი 2)</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44</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a:latin typeface="Verdana" charset="0"/>
              <a:cs typeface="Verdana" charset="0"/>
            </a:endParaRPr>
          </a:p>
          <a:p>
            <a:r>
              <a:rPr lang="ka-GE" dirty="0">
                <a:latin typeface="Verdana" charset="0"/>
              </a:rPr>
              <a:t>განყოფილება 5</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6299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81517" y="1302314"/>
            <a:ext cx="3889351" cy="5078313"/>
          </a:xfrm>
          <a:prstGeom prst="rect">
            <a:avLst/>
          </a:prstGeom>
        </p:spPr>
        <p:txBody>
          <a:bodyPr wrap="square">
            <a:spAutoFit/>
          </a:bodyPr>
          <a:lstStyle/>
          <a:p>
            <a:pPr marL="342900" indent="-342900" algn="just">
              <a:buFont typeface="Wingdings" pitchFamily="2" charset="2"/>
              <a:buChar char="Ø"/>
            </a:pPr>
            <a:r>
              <a:rPr lang="ka-GE" sz="1200" dirty="0" smtClean="0"/>
              <a:t>1</a:t>
            </a:r>
            <a:r>
              <a:rPr lang="ka-GE" sz="1200" dirty="0"/>
              <a:t>. თითოეული მხარე ვალდებულია, მიიღოს საჭირო საკანონმდებლო და სხვა ზომები, რომლებიც მოახდენს ამ კონვენციის მე-2-მე-10 მუხლებით გათვალისწინებული ნებისმიერი დანაშაულის ჩასადენად </a:t>
            </a:r>
            <a:r>
              <a:rPr lang="ka-GE" sz="1200" b="1" dirty="0">
                <a:solidFill>
                  <a:srgbClr val="FF0000"/>
                </a:solidFill>
              </a:rPr>
              <a:t>წინასწარი განზრახვით ხელშეწყობის</a:t>
            </a:r>
            <a:r>
              <a:rPr lang="ka-GE" sz="1200" dirty="0"/>
              <a:t> </a:t>
            </a:r>
            <a:r>
              <a:rPr lang="ka-GE" sz="1200" b="1" dirty="0">
                <a:solidFill>
                  <a:srgbClr val="FF0000"/>
                </a:solidFill>
              </a:rPr>
              <a:t>ან წაქეზების </a:t>
            </a:r>
            <a:r>
              <a:rPr lang="ka-GE" sz="1200" dirty="0"/>
              <a:t>სისხლის სამართლის დანაშაულად კვალიფიცირებას მისი შიდასახელმწიფოებრივი კანონმდებლობის შესაბამისად, </a:t>
            </a:r>
            <a:r>
              <a:rPr lang="ka-GE" sz="1200" b="1" dirty="0">
                <a:solidFill>
                  <a:srgbClr val="FF0000"/>
                </a:solidFill>
              </a:rPr>
              <a:t>თუ ამ დანაშაულის ჩადენის განზრახვა არსებობს</a:t>
            </a:r>
            <a:r>
              <a:rPr lang="ka-GE" sz="1200" dirty="0" smtClean="0"/>
              <a:t>.</a:t>
            </a:r>
            <a:r>
              <a:rPr lang="ka-GE" sz="1200" b="1" dirty="0" smtClean="0">
                <a:solidFill>
                  <a:srgbClr val="FF0000"/>
                </a:solidFill>
              </a:rPr>
              <a:t> </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smtClean="0"/>
              <a:t>2</a:t>
            </a:r>
            <a:r>
              <a:rPr lang="en-US" sz="1200" dirty="0" smtClean="0"/>
              <a:t>.</a:t>
            </a:r>
            <a:r>
              <a:rPr lang="ka-GE" sz="1200" dirty="0" smtClean="0"/>
              <a:t> </a:t>
            </a:r>
            <a:r>
              <a:rPr lang="ka-GE" sz="1200" dirty="0"/>
              <a:t>თითოეული მხარე ვალდებულია, მიიღოს საჭირო საკანონმდებლო და სხვა ზომები, რომლებიც მოახდენს ამ კონვენციის მე-3-მე-5, მე-7, მე-8 მუხლებითა და 9.1.</a:t>
            </a:r>
            <a:r>
              <a:rPr lang="en-US" sz="1200" dirty="0"/>
              <a:t>a</a:t>
            </a:r>
            <a:r>
              <a:rPr lang="ka-GE" sz="1200" dirty="0"/>
              <a:t> და 9.1.</a:t>
            </a:r>
            <a:r>
              <a:rPr lang="en-US" sz="1200" dirty="0"/>
              <a:t>c</a:t>
            </a:r>
            <a:r>
              <a:rPr lang="ka-GE" sz="1200" dirty="0"/>
              <a:t> ქვეპუნქტებით </a:t>
            </a:r>
            <a:r>
              <a:rPr lang="ka-GE" sz="1200" dirty="0" smtClean="0"/>
              <a:t>გათვალისწინებული ნებისმიერი დანაშაულის </a:t>
            </a:r>
            <a:r>
              <a:rPr lang="ka-GE" sz="1200" dirty="0"/>
              <a:t>ჩადენის</a:t>
            </a:r>
            <a:r>
              <a:rPr lang="en-US" sz="1200" dirty="0"/>
              <a:t> </a:t>
            </a:r>
            <a:r>
              <a:rPr lang="ka-GE" sz="1200" dirty="0"/>
              <a:t>მცდელობის სისხლის სამართლის დანაშაულად კვალიფიცირებას</a:t>
            </a:r>
            <a:r>
              <a:rPr lang="en-US" sz="1200" dirty="0"/>
              <a:t> </a:t>
            </a:r>
            <a:r>
              <a:rPr lang="ka-GE" sz="1200" dirty="0"/>
              <a:t>მისი შიდასახელმწიფოებრივი კანონმდებლობის შესაბამისად, თუ ეს ქმედება წინასწარი განზრახვითაა ჩადენილი. </a:t>
            </a:r>
            <a:endParaRPr lang="en-US" sz="1200" dirty="0"/>
          </a:p>
          <a:p>
            <a:pPr algn="just"/>
            <a:endParaRPr lang="ka-GE" sz="1200" dirty="0"/>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smtClean="0"/>
              <a:t>3</a:t>
            </a:r>
            <a:r>
              <a:rPr lang="en-US" sz="1200" dirty="0" smtClean="0"/>
              <a:t>.</a:t>
            </a:r>
            <a:r>
              <a:rPr lang="ka-GE" sz="1200" dirty="0" smtClean="0"/>
              <a:t> თითოეულ მხარ</a:t>
            </a:r>
            <a:r>
              <a:rPr lang="ka-GE" sz="1200" dirty="0" smtClean="0"/>
              <a:t>ეს</a:t>
            </a:r>
            <a:r>
              <a:rPr lang="ka-GE" sz="1200" dirty="0" smtClean="0"/>
              <a:t> შეუძლია </a:t>
            </a:r>
            <a:r>
              <a:rPr lang="ka-GE" sz="1200" dirty="0"/>
              <a:t>დაიტოვოს უფლება, </a:t>
            </a:r>
            <a:r>
              <a:rPr lang="ka-GE" sz="1200" dirty="0" smtClean="0"/>
              <a:t>არ გამოიყენოს</a:t>
            </a:r>
            <a:r>
              <a:rPr lang="ka-GE" sz="1200" dirty="0" smtClean="0"/>
              <a:t> </a:t>
            </a:r>
            <a:r>
              <a:rPr lang="ka-GE" sz="1200" dirty="0"/>
              <a:t>სრულად ან </a:t>
            </a:r>
            <a:r>
              <a:rPr lang="ka-GE" sz="1200" dirty="0" smtClean="0"/>
              <a:t>ნაწილობრივ ამ </a:t>
            </a:r>
            <a:r>
              <a:rPr lang="ka-GE" sz="1200" dirty="0"/>
              <a:t>მუხლის მე-2 </a:t>
            </a:r>
            <a:r>
              <a:rPr lang="ka-GE" sz="1200" dirty="0" smtClean="0"/>
              <a:t>პუნქტი</a:t>
            </a:r>
            <a:r>
              <a:rPr lang="ka-GE" sz="1200" dirty="0" smtClean="0"/>
              <a:t>.</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815840" y="1336957"/>
            <a:ext cx="3779520" cy="4031873"/>
          </a:xfrm>
          <a:prstGeom prst="rect">
            <a:avLst/>
          </a:prstGeom>
        </p:spPr>
        <p:txBody>
          <a:bodyPr wrap="square">
            <a:spAutoFit/>
          </a:bodyPr>
          <a:lstStyle/>
          <a:p>
            <a:pPr marL="342900" indent="-342900" algn="just">
              <a:buFont typeface="Wingdings" pitchFamily="2" charset="2"/>
              <a:buChar char="ü"/>
            </a:pPr>
            <a:r>
              <a:rPr lang="ka-GE" sz="1600" dirty="0"/>
              <a:t>ბუდაპეშტის კონვენცია მოითხოვს </a:t>
            </a:r>
            <a:r>
              <a:rPr lang="ka-GE" sz="1600" dirty="0"/>
              <a:t>თავისი </a:t>
            </a:r>
            <a:r>
              <a:rPr lang="ka-GE" sz="1600" dirty="0" smtClean="0"/>
              <a:t>დებულებებით დადგენილი </a:t>
            </a:r>
            <a:r>
              <a:rPr lang="ka-GE" sz="1600" dirty="0" smtClean="0"/>
              <a:t>ნებისმიერი დანაშაულის ხელშეწყობის </a:t>
            </a:r>
            <a:r>
              <a:rPr lang="ka-GE" sz="1600" dirty="0"/>
              <a:t>ან </a:t>
            </a:r>
            <a:r>
              <a:rPr lang="ka-GE" sz="1600" dirty="0" smtClean="0"/>
              <a:t>წაქეზების კრიმინალიზაციას</a:t>
            </a:r>
          </a:p>
          <a:p>
            <a:pPr algn="just"/>
            <a:endParaRPr lang="ka-GE" sz="1600" dirty="0"/>
          </a:p>
          <a:p>
            <a:pPr marL="342900" indent="-342900" algn="just">
              <a:buFont typeface="Wingdings" pitchFamily="2" charset="2"/>
              <a:buChar char="ü"/>
            </a:pPr>
            <a:r>
              <a:rPr lang="ka-GE" sz="1600" dirty="0"/>
              <a:t>უნდა არსებობდეს დანაშაულის ჩადენის განზრახვა </a:t>
            </a:r>
          </a:p>
          <a:p>
            <a:pPr algn="just"/>
            <a:endParaRPr lang="ka-GE" sz="1600" dirty="0"/>
          </a:p>
          <a:p>
            <a:pPr marL="342900" indent="-342900" algn="just">
              <a:buFont typeface="Wingdings" pitchFamily="2" charset="2"/>
              <a:buChar char="ü"/>
            </a:pPr>
            <a:r>
              <a:rPr lang="ka-GE" sz="1600" dirty="0"/>
              <a:t>მომსახურების </a:t>
            </a:r>
            <a:r>
              <a:rPr lang="ka-GE" sz="1600" dirty="0" smtClean="0"/>
              <a:t>მიმწოდებლის </a:t>
            </a:r>
            <a:r>
              <a:rPr lang="ka-GE" sz="1600" dirty="0"/>
              <a:t>მიმართ, რომელიც უზრუნველყოფს </a:t>
            </a:r>
            <a:r>
              <a:rPr lang="ka-GE" sz="1600" dirty="0" smtClean="0"/>
              <a:t>საკაბელო არხს </a:t>
            </a:r>
            <a:r>
              <a:rPr lang="ka-GE" sz="1600" dirty="0"/>
              <a:t>დანაშაულის ჩასადენად, მაგრამ რომელსაც დანაშაულებრივი განზრახვა არ აქვს, ვერ წარმოიშობა პასუხისმგებლობა </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145326"/>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მცდელობა და </a:t>
            </a:r>
            <a:r>
              <a:rPr lang="ka-GE" dirty="0" smtClean="0">
                <a:solidFill>
                  <a:schemeClr val="bg1"/>
                </a:solidFill>
                <a:latin typeface="Verdana" panose="020B0604030504040204" pitchFamily="34" charset="0"/>
              </a:rPr>
              <a:t>ხელშეწყობა</a:t>
            </a:r>
            <a:r>
              <a:rPr lang="ka-GE" dirty="0" smtClean="0">
                <a:solidFill>
                  <a:schemeClr val="bg1"/>
                </a:solidFill>
                <a:latin typeface="Verdana" panose="020B0604030504040204" pitchFamily="34" charset="0"/>
              </a:rPr>
              <a:t> </a:t>
            </a:r>
            <a:r>
              <a:rPr lang="ka-GE" dirty="0">
                <a:solidFill>
                  <a:schemeClr val="bg1"/>
                </a:solidFill>
                <a:latin typeface="Verdana" panose="020B0604030504040204" pitchFamily="34" charset="0"/>
              </a:rPr>
              <a:t>ან </a:t>
            </a:r>
            <a:r>
              <a:rPr lang="ka-GE" dirty="0" smtClean="0">
                <a:solidFill>
                  <a:schemeClr val="bg1"/>
                </a:solidFill>
                <a:latin typeface="Verdana" panose="020B0604030504040204" pitchFamily="34" charset="0"/>
              </a:rPr>
              <a:t>წაქეზება</a:t>
            </a:r>
            <a:r>
              <a:rPr lang="ka-GE" dirty="0" smtClean="0">
                <a:solidFill>
                  <a:schemeClr val="bg1"/>
                </a:solidFill>
                <a:latin typeface="Verdana" panose="020B0604030504040204" pitchFamily="34" charset="0"/>
              </a:rPr>
              <a:t> </a:t>
            </a:r>
          </a:p>
          <a:p>
            <a:pPr algn="r"/>
            <a:r>
              <a:rPr lang="ka-GE" dirty="0" smtClean="0">
                <a:solidFill>
                  <a:schemeClr val="bg1"/>
                </a:solidFill>
                <a:latin typeface="Verdana" panose="020B0604030504040204" pitchFamily="34" charset="0"/>
              </a:rPr>
              <a:t>(წინასწარი განზრახვით ხელშეწყობა </a:t>
            </a:r>
            <a:r>
              <a:rPr lang="ka-GE" dirty="0">
                <a:solidFill>
                  <a:schemeClr val="bg1"/>
                </a:solidFill>
                <a:latin typeface="Verdana" panose="020B0604030504040204" pitchFamily="34" charset="0"/>
              </a:rPr>
              <a:t>ან </a:t>
            </a:r>
            <a:r>
              <a:rPr lang="ka-GE" dirty="0" smtClean="0">
                <a:solidFill>
                  <a:schemeClr val="bg1"/>
                </a:solidFill>
                <a:latin typeface="Verdana" panose="020B0604030504040204" pitchFamily="34" charset="0"/>
              </a:rPr>
              <a:t>წაქეზება...)</a:t>
            </a:r>
            <a:endParaRPr lang="ka-GE" dirty="0">
              <a:solidFill>
                <a:schemeClr val="bg1"/>
              </a:solidFill>
              <a:latin typeface="Verdana" panose="020B0604030504040204" pitchFamily="34" charset="0"/>
            </a:endParaRPr>
          </a:p>
        </p:txBody>
      </p:sp>
    </p:spTree>
    <p:extLst>
      <p:ext uri="{BB962C8B-B14F-4D97-AF65-F5344CB8AC3E}">
        <p14:creationId xmlns:p14="http://schemas.microsoft.com/office/powerpoint/2010/main" val="22115602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10397" y="1336957"/>
            <a:ext cx="3889351" cy="4893647"/>
          </a:xfrm>
          <a:prstGeom prst="rect">
            <a:avLst/>
          </a:prstGeom>
        </p:spPr>
        <p:txBody>
          <a:bodyPr wrap="square">
            <a:spAutoFit/>
          </a:bodyPr>
          <a:lstStyle/>
          <a:p>
            <a:pPr marL="342900" indent="-342900" algn="just">
              <a:buFont typeface="Wingdings" pitchFamily="2" charset="2"/>
              <a:buChar char="Ø"/>
            </a:pPr>
            <a:r>
              <a:rPr lang="ka-GE" sz="1200" dirty="0"/>
              <a:t>1. თითოეული მხარე ვალდებულია, მიიღოს საჭირო საკანონმდებლო და სხვა ზომები, რომლებიც მოახდენს ამ კონვენციის მე-2-მე-10 მუხლებით გათვალისწინებული ნებისმიერი დანაშაულის ჩასადენად წინასწარი განზრახვით ხელშეწყობის ან წაქეზების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ამ დანაშაულის ჩადენის განზრახვა არსებობს. </a:t>
            </a:r>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2</a:t>
            </a:r>
            <a:r>
              <a:rPr lang="en-US" sz="1200" dirty="0"/>
              <a:t>.</a:t>
            </a:r>
            <a:r>
              <a:rPr lang="ka-GE" sz="1200" dirty="0"/>
              <a:t> თითოეული მხარე ვალდებულია, მიიღოს საჭირო საკანონმდებლო და სხვა ზომები, რომლებიც მოახდენს ამ კონვენციის </a:t>
            </a:r>
            <a:r>
              <a:rPr lang="ka-GE" sz="1200" b="1" dirty="0">
                <a:solidFill>
                  <a:srgbClr val="FF0000"/>
                </a:solidFill>
              </a:rPr>
              <a:t>მე-3-მე-5, მე-7, მე-8 მუხლებითა და 9.1.</a:t>
            </a:r>
            <a:r>
              <a:rPr lang="en-US" sz="1200" b="1" dirty="0">
                <a:solidFill>
                  <a:srgbClr val="FF0000"/>
                </a:solidFill>
              </a:rPr>
              <a:t>a</a:t>
            </a:r>
            <a:r>
              <a:rPr lang="ka-GE" sz="1200" b="1" dirty="0">
                <a:solidFill>
                  <a:srgbClr val="FF0000"/>
                </a:solidFill>
              </a:rPr>
              <a:t> და 9.1.</a:t>
            </a:r>
            <a:r>
              <a:rPr lang="en-US" sz="1200" b="1" dirty="0">
                <a:solidFill>
                  <a:srgbClr val="FF0000"/>
                </a:solidFill>
              </a:rPr>
              <a:t>c</a:t>
            </a:r>
            <a:r>
              <a:rPr lang="ka-GE" sz="1200" b="1" dirty="0">
                <a:solidFill>
                  <a:srgbClr val="FF0000"/>
                </a:solidFill>
              </a:rPr>
              <a:t> ქვეპუნქტებით </a:t>
            </a:r>
            <a:r>
              <a:rPr lang="ka-GE" sz="1200" dirty="0" smtClean="0"/>
              <a:t>გათვალისწინებული </a:t>
            </a:r>
            <a:r>
              <a:rPr lang="ka-GE" sz="1200" b="1" dirty="0" smtClean="0">
                <a:solidFill>
                  <a:srgbClr val="FF0000"/>
                </a:solidFill>
              </a:rPr>
              <a:t>ნებისმიერი დანაშაულის </a:t>
            </a:r>
            <a:r>
              <a:rPr lang="ka-GE" sz="1200" b="1" dirty="0">
                <a:solidFill>
                  <a:srgbClr val="FF0000"/>
                </a:solidFill>
              </a:rPr>
              <a:t>ჩადენის</a:t>
            </a:r>
            <a:r>
              <a:rPr lang="en-US" sz="1200" b="1" dirty="0">
                <a:solidFill>
                  <a:srgbClr val="FF0000"/>
                </a:solidFill>
              </a:rPr>
              <a:t> </a:t>
            </a:r>
            <a:r>
              <a:rPr lang="ka-GE" sz="1200" b="1" dirty="0">
                <a:solidFill>
                  <a:srgbClr val="FF0000"/>
                </a:solidFill>
              </a:rPr>
              <a:t>მცდელობის</a:t>
            </a:r>
            <a:r>
              <a:rPr lang="ka-GE" sz="1200" dirty="0"/>
              <a:t> სისხლის სამართლის დანაშაულად კვალიფიცირებას</a:t>
            </a:r>
            <a:r>
              <a:rPr lang="en-US" sz="1200" dirty="0"/>
              <a:t> </a:t>
            </a:r>
            <a:r>
              <a:rPr lang="ka-GE" sz="1200" dirty="0"/>
              <a:t>მისი შიდასახელმწიფოებრივი კანონმდებლობის შესაბამისად, თუ ეს ქმედება წინასწარი განზრახვითაა ჩადენილი. </a:t>
            </a:r>
            <a:endParaRPr lang="en-US" sz="1200" dirty="0"/>
          </a:p>
          <a:p>
            <a:pPr algn="just"/>
            <a:endParaRPr lang="ka-GE" sz="1200" dirty="0"/>
          </a:p>
          <a:p>
            <a:pPr marL="342900" indent="-342900" algn="just">
              <a:buFont typeface="Wingdings" pitchFamily="2" charset="2"/>
              <a:buChar char="Ø"/>
            </a:pPr>
            <a:endParaRPr lang="ka-GE" sz="1200" dirty="0"/>
          </a:p>
          <a:p>
            <a:pPr marL="342900" indent="-342900" algn="just">
              <a:buFont typeface="Wingdings" pitchFamily="2" charset="2"/>
              <a:buChar char="Ø"/>
            </a:pPr>
            <a:r>
              <a:rPr lang="ka-GE" sz="1200" dirty="0"/>
              <a:t>3</a:t>
            </a:r>
            <a:r>
              <a:rPr lang="en-US" sz="1200" dirty="0"/>
              <a:t>.</a:t>
            </a:r>
            <a:r>
              <a:rPr lang="ka-GE" sz="1200" dirty="0"/>
              <a:t> თითოეულ მხარეს </a:t>
            </a:r>
            <a:r>
              <a:rPr lang="ka-GE" sz="1200" b="1" dirty="0">
                <a:solidFill>
                  <a:srgbClr val="FF0000"/>
                </a:solidFill>
              </a:rPr>
              <a:t>შეუძლია დაიტოვოს უფლება, არ გამოიყენოს სრულად ან ნაწილობრივ ამ მუხლის მე-2 პუნქტი</a:t>
            </a:r>
            <a:r>
              <a:rPr lang="ka-GE" sz="1200" dirty="0"/>
              <a:t>.</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80560" y="1336957"/>
            <a:ext cx="3992880" cy="4478149"/>
          </a:xfrm>
          <a:prstGeom prst="rect">
            <a:avLst/>
          </a:prstGeom>
        </p:spPr>
        <p:txBody>
          <a:bodyPr wrap="square">
            <a:spAutoFit/>
          </a:bodyPr>
          <a:lstStyle/>
          <a:p>
            <a:pPr marL="342900" indent="-342900" algn="just">
              <a:buFont typeface="Wingdings" pitchFamily="2" charset="2"/>
              <a:buChar char="ü"/>
            </a:pPr>
            <a:r>
              <a:rPr lang="ka-GE" sz="1500" dirty="0"/>
              <a:t>ბუდაპეშტის კონვენცია არ მოითხოვს ყველა დანაშაულის მცდელობის კრიმინალიზაციას</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ეს იმიტომ, რომ რთულია კონკრეტული დანაშაულების ჩადენის მცდელობის განჭვრეტა (მაგალითად, ბავშვთა პორნოგრაფიის შეთავაზების ან ხელმისაწვდომად გახდის მცდელობა)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მცდელობა უნდა იყოს </a:t>
            </a:r>
            <a:r>
              <a:rPr lang="ka-GE" sz="1500" dirty="0" smtClean="0"/>
              <a:t>წინასწარი განზრახვით</a:t>
            </a:r>
            <a:r>
              <a:rPr lang="ka-GE" sz="1500" dirty="0"/>
              <a:t>, რომ გამოყენებული იქნეს </a:t>
            </a:r>
            <a:r>
              <a:rPr lang="ka-GE" sz="1500" dirty="0" smtClean="0"/>
              <a:t>სისხლის სამართლის </a:t>
            </a:r>
            <a:r>
              <a:rPr lang="ka-GE" sz="1500" dirty="0"/>
              <a:t>პასუხისმგებლობა </a:t>
            </a:r>
          </a:p>
          <a:p>
            <a:pPr marL="342900" indent="-342900" algn="just">
              <a:buFont typeface="Wingdings" pitchFamily="2" charset="2"/>
              <a:buChar char="ü"/>
            </a:pPr>
            <a:endParaRPr lang="ka-GE" sz="1500" dirty="0"/>
          </a:p>
          <a:p>
            <a:pPr marL="342900" indent="-342900" algn="just">
              <a:buFont typeface="Wingdings" pitchFamily="2" charset="2"/>
              <a:buChar char="ü"/>
            </a:pPr>
            <a:r>
              <a:rPr lang="ka-GE" sz="1500" dirty="0"/>
              <a:t>მხარეებს დისკრეციული უფლება აქვთ, არ მოახდინონ </a:t>
            </a:r>
            <a:r>
              <a:rPr lang="ka-GE" sz="1500" dirty="0" smtClean="0"/>
              <a:t>მცდელობების </a:t>
            </a:r>
            <a:r>
              <a:rPr lang="ka-GE" sz="1500" dirty="0"/>
              <a:t>კრიმინალიზაცია სრულად ან ნაწილობრივ </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88176"/>
            <a:ext cx="76327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500" dirty="0">
                <a:solidFill>
                  <a:schemeClr val="bg1"/>
                </a:solidFill>
                <a:latin typeface="Verdana" panose="020B0604030504040204" pitchFamily="34" charset="0"/>
              </a:rPr>
              <a:t>მცდელობა და </a:t>
            </a:r>
            <a:r>
              <a:rPr lang="ka-GE" sz="2500" dirty="0" smtClean="0">
                <a:solidFill>
                  <a:schemeClr val="bg1"/>
                </a:solidFill>
                <a:latin typeface="Verdana" panose="020B0604030504040204" pitchFamily="34" charset="0"/>
              </a:rPr>
              <a:t>ხელშეწყობა</a:t>
            </a:r>
            <a:r>
              <a:rPr lang="ka-GE" sz="2500" dirty="0" smtClean="0">
                <a:solidFill>
                  <a:schemeClr val="bg1"/>
                </a:solidFill>
                <a:latin typeface="Verdana" panose="020B0604030504040204" pitchFamily="34" charset="0"/>
              </a:rPr>
              <a:t> </a:t>
            </a:r>
            <a:r>
              <a:rPr lang="ka-GE" sz="2500" dirty="0">
                <a:solidFill>
                  <a:schemeClr val="bg1"/>
                </a:solidFill>
                <a:latin typeface="Verdana" panose="020B0604030504040204" pitchFamily="34" charset="0"/>
              </a:rPr>
              <a:t>ან </a:t>
            </a:r>
            <a:r>
              <a:rPr lang="ka-GE" sz="2500" dirty="0" smtClean="0">
                <a:solidFill>
                  <a:schemeClr val="bg1"/>
                </a:solidFill>
                <a:latin typeface="Verdana" panose="020B0604030504040204" pitchFamily="34" charset="0"/>
              </a:rPr>
              <a:t>წაქეზება</a:t>
            </a:r>
            <a:r>
              <a:rPr lang="ka-GE" sz="2500" dirty="0" smtClean="0">
                <a:solidFill>
                  <a:schemeClr val="bg1"/>
                </a:solidFill>
                <a:latin typeface="Verdana" panose="020B0604030504040204" pitchFamily="34" charset="0"/>
              </a:rPr>
              <a:t> </a:t>
            </a:r>
            <a:endParaRPr lang="ka-GE" sz="2500" dirty="0">
              <a:solidFill>
                <a:schemeClr val="bg1"/>
              </a:solidFill>
              <a:latin typeface="Verdana" panose="020B0604030504040204" pitchFamily="34" charset="0"/>
            </a:endParaRPr>
          </a:p>
          <a:p>
            <a:pPr algn="r"/>
            <a:r>
              <a:rPr lang="ka-GE" sz="2500" dirty="0">
                <a:solidFill>
                  <a:schemeClr val="bg1"/>
                </a:solidFill>
                <a:latin typeface="Verdana" panose="020B0604030504040204" pitchFamily="34" charset="0"/>
              </a:rPr>
              <a:t>(„ჩადენის მცდელობა...“)</a:t>
            </a:r>
          </a:p>
        </p:txBody>
      </p:sp>
    </p:spTree>
    <p:extLst>
      <p:ext uri="{BB962C8B-B14F-4D97-AF65-F5344CB8AC3E}">
        <p14:creationId xmlns:p14="http://schemas.microsoft.com/office/powerpoint/2010/main" val="2232797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ka-GE" sz="1200" dirty="0" smtClean="0"/>
              <a:t>1. თითოეული </a:t>
            </a:r>
            <a:r>
              <a:rPr lang="ka-GE" sz="1200" dirty="0"/>
              <a:t>მხარე ვალდებულია, მიიღოს საჭირო საკანონმდებლო და სხვა ზომები, </a:t>
            </a:r>
            <a:r>
              <a:rPr lang="ka-GE" sz="1200" dirty="0" smtClean="0"/>
              <a:t>რომლებიც მოახდენს ამ კონვენციით </a:t>
            </a:r>
            <a:r>
              <a:rPr lang="ka-GE" sz="1200" dirty="0"/>
              <a:t>გათვალისწინებულ დანაშაულთა ჩამდენ </a:t>
            </a:r>
            <a:r>
              <a:rPr lang="ka-GE" sz="1200" b="1" dirty="0">
                <a:solidFill>
                  <a:srgbClr val="FF0000"/>
                </a:solidFill>
              </a:rPr>
              <a:t>იურიდიულ </a:t>
            </a:r>
            <a:r>
              <a:rPr lang="ka-GE" sz="1200" b="1" dirty="0" smtClean="0">
                <a:solidFill>
                  <a:srgbClr val="FF0000"/>
                </a:solidFill>
              </a:rPr>
              <a:t>პირებზე პასუხისმგებლობის დაკისრებას</a:t>
            </a:r>
            <a:r>
              <a:rPr lang="en-US" sz="1200" dirty="0" smtClean="0"/>
              <a:t>, </a:t>
            </a:r>
            <a:r>
              <a:rPr lang="ka-GE" sz="1200" dirty="0"/>
              <a:t>თუ ეს ქმედება </a:t>
            </a:r>
            <a:r>
              <a:rPr lang="ka-GE" sz="1200" b="1" dirty="0">
                <a:solidFill>
                  <a:srgbClr val="FF0000"/>
                </a:solidFill>
              </a:rPr>
              <a:t>ჩადენილია მათ სასარგებლოდ ნებისმიერი ფიზიკური პირის მიერ </a:t>
            </a:r>
            <a:r>
              <a:rPr lang="ka-GE" sz="1200" dirty="0"/>
              <a:t>ინდივიდუალურად</a:t>
            </a:r>
            <a:r>
              <a:rPr lang="en-US" sz="1200" dirty="0"/>
              <a:t> </a:t>
            </a:r>
            <a:r>
              <a:rPr lang="ka-GE" sz="1200" dirty="0"/>
              <a:t>ან როგორც იურიდიული პირის ორგანოს იმ წარმომადგენლის მიერ, რომელსაც ამ დაწესებულებაში უკავია </a:t>
            </a:r>
            <a:r>
              <a:rPr lang="ka-GE" sz="1200" b="1" dirty="0">
                <a:solidFill>
                  <a:srgbClr val="FF0000"/>
                </a:solidFill>
              </a:rPr>
              <a:t>წამყვანი თანამდებობა</a:t>
            </a:r>
            <a:r>
              <a:rPr lang="ka-GE" sz="1200" dirty="0"/>
              <a:t>, რაც თავის მხრივ ეფუძნება შემდეგს</a:t>
            </a:r>
            <a:r>
              <a:rPr lang="ka-GE" sz="1200" dirty="0" smtClean="0"/>
              <a:t>:</a:t>
            </a:r>
            <a:endParaRPr lang="ka-GE" sz="1200" dirty="0" smtClean="0"/>
          </a:p>
          <a:p>
            <a:pPr algn="just"/>
            <a:endParaRPr lang="ka-GE" sz="1200" dirty="0"/>
          </a:p>
          <a:p>
            <a:pPr lvl="1" algn="just"/>
            <a:r>
              <a:rPr lang="ka-GE" sz="1200" dirty="0" smtClean="0"/>
              <a:t>a. </a:t>
            </a:r>
            <a:r>
              <a:rPr lang="ka-GE" sz="1200" dirty="0"/>
              <a:t>იურიდიული პირის </a:t>
            </a:r>
            <a:r>
              <a:rPr lang="ka-GE" sz="1200" b="1" dirty="0">
                <a:solidFill>
                  <a:srgbClr val="FF0000"/>
                </a:solidFill>
              </a:rPr>
              <a:t>წარმომადგენლობითი უფლებამოსილება</a:t>
            </a:r>
            <a:r>
              <a:rPr lang="ka-GE" sz="1200" dirty="0"/>
              <a:t>; </a:t>
            </a:r>
          </a:p>
          <a:p>
            <a:pPr lvl="1" algn="just"/>
            <a:r>
              <a:rPr lang="ka-GE" sz="1200" dirty="0" smtClean="0"/>
              <a:t>b. </a:t>
            </a:r>
            <a:r>
              <a:rPr lang="ka-GE" sz="1200" dirty="0"/>
              <a:t>იურიდიული პირის სახელით </a:t>
            </a:r>
            <a:r>
              <a:rPr lang="ka-GE" sz="1200" b="1" dirty="0">
                <a:solidFill>
                  <a:srgbClr val="FF0000"/>
                </a:solidFill>
              </a:rPr>
              <a:t>გადაწყვეტილებების მიღების უფლებამოსილება</a:t>
            </a:r>
            <a:r>
              <a:rPr lang="ka-GE" sz="1200" dirty="0"/>
              <a:t>; </a:t>
            </a:r>
          </a:p>
          <a:p>
            <a:pPr lvl="1" algn="just"/>
            <a:r>
              <a:rPr lang="ka-GE" sz="1200" dirty="0" smtClean="0"/>
              <a:t>c. </a:t>
            </a:r>
            <a:r>
              <a:rPr lang="ka-GE" sz="1200" dirty="0"/>
              <a:t>იურიდიული პირის </a:t>
            </a:r>
            <a:r>
              <a:rPr lang="ka-GE" sz="1200" dirty="0" smtClean="0"/>
              <a:t>შიგნით</a:t>
            </a:r>
            <a:r>
              <a:rPr lang="ka-GE" sz="1200" dirty="0" smtClean="0"/>
              <a:t> </a:t>
            </a:r>
            <a:r>
              <a:rPr lang="ka-GE" sz="1200" b="1" dirty="0">
                <a:solidFill>
                  <a:srgbClr val="FF0000"/>
                </a:solidFill>
              </a:rPr>
              <a:t>კონტროლის განხორციელების უფლებამოსილება</a:t>
            </a:r>
            <a:r>
              <a:rPr lang="ka-GE" sz="1200" dirty="0"/>
              <a:t>.</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5438" y="1363412"/>
            <a:ext cx="4360562" cy="4939814"/>
          </a:xfrm>
          <a:prstGeom prst="rect">
            <a:avLst/>
          </a:prstGeom>
        </p:spPr>
        <p:txBody>
          <a:bodyPr wrap="square">
            <a:spAutoFit/>
          </a:bodyPr>
          <a:lstStyle/>
          <a:p>
            <a:pPr marL="342900" indent="-342900" algn="just">
              <a:buFont typeface="Wingdings" pitchFamily="2" charset="2"/>
              <a:buChar char="ü"/>
            </a:pPr>
            <a:r>
              <a:rPr lang="ka-GE" sz="1500" dirty="0"/>
              <a:t>უნდა დაკმაყოფილდეს </a:t>
            </a:r>
            <a:r>
              <a:rPr lang="ka-GE" sz="1500" dirty="0" smtClean="0"/>
              <a:t>ოთხი </a:t>
            </a:r>
            <a:r>
              <a:rPr lang="ka-GE" sz="1500" dirty="0"/>
              <a:t>პირობა, რომ გამოყენებული იქნეს </a:t>
            </a:r>
            <a:r>
              <a:rPr lang="ka-GE" sz="1500" dirty="0" smtClean="0"/>
              <a:t>იურიდიული პირის </a:t>
            </a:r>
            <a:r>
              <a:rPr lang="ka-GE" sz="1500" dirty="0"/>
              <a:t>პასუხისმგებლობა:</a:t>
            </a:r>
          </a:p>
          <a:p>
            <a:pPr marL="800100" lvl="1" indent="-342900" algn="just">
              <a:buFont typeface="Wingdings" pitchFamily="2" charset="2"/>
              <a:buChar char="ü"/>
            </a:pPr>
            <a:r>
              <a:rPr lang="ka-GE" sz="1500" dirty="0" smtClean="0"/>
              <a:t>ბუდაპეშტის კონვენციით გათვალისწინებული დანაშაულის ჩადენა</a:t>
            </a:r>
            <a:endParaRPr lang="ka-GE" sz="1500" dirty="0"/>
          </a:p>
          <a:p>
            <a:pPr marL="800100" lvl="1" indent="-342900" algn="just">
              <a:buFont typeface="Wingdings" pitchFamily="2" charset="2"/>
              <a:buChar char="ü"/>
            </a:pPr>
            <a:r>
              <a:rPr lang="ka-GE" sz="1500" dirty="0"/>
              <a:t>დანაშაული ჩადენილი უნდა </a:t>
            </a:r>
            <a:r>
              <a:rPr lang="ka-GE" sz="1500" dirty="0" smtClean="0"/>
              <a:t>იყოს </a:t>
            </a:r>
            <a:r>
              <a:rPr lang="ka-GE" sz="1500" dirty="0"/>
              <a:t>იურიდიული პირის </a:t>
            </a:r>
            <a:r>
              <a:rPr lang="ka-GE" sz="1500" dirty="0" smtClean="0"/>
              <a:t>სასარგებლოდ</a:t>
            </a:r>
            <a:endParaRPr lang="ka-GE" sz="1500" dirty="0"/>
          </a:p>
          <a:p>
            <a:pPr marL="800100" lvl="1" indent="-342900" algn="just">
              <a:buFont typeface="Wingdings" pitchFamily="2" charset="2"/>
              <a:buChar char="ü"/>
            </a:pPr>
            <a:r>
              <a:rPr lang="ka-GE" sz="1500" dirty="0"/>
              <a:t>დანაშაული უნდა ჩაიდინოს პირმა, რომელიც </a:t>
            </a:r>
            <a:r>
              <a:rPr lang="ka-GE" sz="1500" dirty="0" smtClean="0"/>
              <a:t>„</a:t>
            </a:r>
            <a:r>
              <a:rPr lang="ka-GE" sz="1500" dirty="0" smtClean="0"/>
              <a:t>წამყვან</a:t>
            </a:r>
            <a:r>
              <a:rPr lang="ka-GE" sz="1500" dirty="0" smtClean="0"/>
              <a:t> </a:t>
            </a:r>
            <a:r>
              <a:rPr lang="ka-GE" sz="1500" dirty="0"/>
              <a:t>თანამდებობაზეა“ (მაღალი თანამდებობა ორგანიზაციაში) </a:t>
            </a:r>
          </a:p>
          <a:p>
            <a:pPr marL="800100" lvl="1" indent="-342900" algn="just">
              <a:buFont typeface="Wingdings" pitchFamily="2" charset="2"/>
              <a:buChar char="ü"/>
            </a:pPr>
            <a:r>
              <a:rPr lang="ka-GE" sz="1500" dirty="0" smtClean="0"/>
              <a:t>წამყვან</a:t>
            </a:r>
            <a:r>
              <a:rPr lang="ka-GE" sz="1500" dirty="0" smtClean="0"/>
              <a:t> </a:t>
            </a:r>
            <a:r>
              <a:rPr lang="ka-GE" sz="1500" dirty="0"/>
              <a:t>თანამდებობაზე მყოფი </a:t>
            </a:r>
            <a:r>
              <a:rPr lang="ka-GE" sz="1500" dirty="0" smtClean="0"/>
              <a:t>წამყვანი </a:t>
            </a:r>
            <a:r>
              <a:rPr lang="ka-GE" sz="1500" dirty="0"/>
              <a:t>პირი უნდა მოქმედებდეს შემდეგის საფუძველზე:</a:t>
            </a:r>
          </a:p>
          <a:p>
            <a:pPr marL="1257300" lvl="2" indent="-342900" algn="just">
              <a:buFont typeface="Wingdings" pitchFamily="2" charset="2"/>
              <a:buChar char="ü"/>
            </a:pPr>
            <a:r>
              <a:rPr lang="ka-GE" sz="1500" dirty="0"/>
              <a:t>წარმომადგენლობითი უფლებამოსილება</a:t>
            </a:r>
          </a:p>
          <a:p>
            <a:pPr marL="1257300" lvl="2" indent="-342900" algn="just">
              <a:buFont typeface="Wingdings" pitchFamily="2" charset="2"/>
              <a:buChar char="ü"/>
            </a:pPr>
            <a:r>
              <a:rPr lang="ka-GE" sz="1500" dirty="0"/>
              <a:t>გადაწყვეტილებების მიღების უფლებამოსილება</a:t>
            </a:r>
          </a:p>
          <a:p>
            <a:pPr marL="1257300" lvl="2" indent="-342900" algn="just">
              <a:buFont typeface="Wingdings" pitchFamily="2" charset="2"/>
              <a:buChar char="ü"/>
            </a:pPr>
            <a:r>
              <a:rPr lang="ka-GE" sz="1500" dirty="0"/>
              <a:t>კონტროლის განხორციელების უფლებამოსილება</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77881" y="0"/>
            <a:ext cx="763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000" dirty="0" smtClean="0">
                <a:solidFill>
                  <a:schemeClr val="bg1"/>
                </a:solidFill>
                <a:latin typeface="Verdana" panose="020B0604030504040204" pitchFamily="34" charset="0"/>
              </a:rPr>
              <a:t>იურიდიული პირის</a:t>
            </a:r>
            <a:r>
              <a:rPr lang="ka-GE" sz="2000" dirty="0" smtClean="0">
                <a:solidFill>
                  <a:schemeClr val="bg1"/>
                </a:solidFill>
                <a:latin typeface="Verdana" panose="020B0604030504040204" pitchFamily="34" charset="0"/>
              </a:rPr>
              <a:t> </a:t>
            </a:r>
            <a:r>
              <a:rPr lang="ka-GE" sz="2000" dirty="0">
                <a:solidFill>
                  <a:schemeClr val="bg1"/>
                </a:solidFill>
                <a:latin typeface="Verdana" panose="020B0604030504040204" pitchFamily="34" charset="0"/>
              </a:rPr>
              <a:t>პასუხისმგებლობა </a:t>
            </a:r>
          </a:p>
          <a:p>
            <a:pPr algn="r"/>
            <a:r>
              <a:rPr lang="ka-GE" sz="2000" dirty="0">
                <a:solidFill>
                  <a:schemeClr val="bg1"/>
                </a:solidFill>
                <a:latin typeface="Verdana" panose="020B0604030504040204" pitchFamily="34" charset="0"/>
              </a:rPr>
              <a:t>(„</a:t>
            </a:r>
            <a:r>
              <a:rPr lang="ka-GE" sz="2000" dirty="0" smtClean="0">
                <a:solidFill>
                  <a:schemeClr val="bg1"/>
                </a:solidFill>
                <a:latin typeface="Verdana" panose="020B0604030504040204" pitchFamily="34" charset="0"/>
              </a:rPr>
              <a:t>იურიდიულ პირებზე პასუხისმგებლობის დაკისრება...“)</a:t>
            </a:r>
            <a:endParaRPr lang="ka-GE" sz="20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100973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493538"/>
          </a:xfrm>
          <a:prstGeom prst="rect">
            <a:avLst/>
          </a:prstGeom>
        </p:spPr>
        <p:txBody>
          <a:bodyPr wrap="square">
            <a:spAutoFit/>
          </a:bodyPr>
          <a:lstStyle/>
          <a:p>
            <a:pPr marL="342900" indent="-342900" algn="just">
              <a:buFont typeface="Wingdings" pitchFamily="2" charset="2"/>
              <a:buChar char="Ø"/>
            </a:pPr>
            <a:r>
              <a:rPr lang="ka-GE" sz="1300" dirty="0" smtClean="0"/>
              <a:t>2, ამ მუხლის 1-ელი </a:t>
            </a:r>
            <a:r>
              <a:rPr lang="ka-GE" sz="1300" dirty="0" smtClean="0"/>
              <a:t>პუნქტით</a:t>
            </a:r>
            <a:r>
              <a:rPr lang="ka-GE" sz="1300" dirty="0" smtClean="0"/>
              <a:t> </a:t>
            </a:r>
            <a:r>
              <a:rPr lang="ka-GE" sz="1300" dirty="0" smtClean="0"/>
              <a:t>უკვე გათვალისწინებული </a:t>
            </a:r>
            <a:r>
              <a:rPr lang="ka-GE" sz="1300" dirty="0" smtClean="0"/>
              <a:t>შემთხვევების გარდა, თითოეული მხარე ვალდებულია, მიიღოს საჭირო ზომები იმის უზრუნველსაყოფად, რომ იურიდიულ პირზე შეიძლებოდეს პასუხისმგებლობის დაკისრება, როცა </a:t>
            </a:r>
            <a:r>
              <a:rPr lang="ka-GE" sz="1300" b="1" dirty="0" smtClean="0">
                <a:solidFill>
                  <a:srgbClr val="FF0000"/>
                </a:solidFill>
              </a:rPr>
              <a:t>1-ელ პუნქტში მითითებული </a:t>
            </a:r>
            <a:r>
              <a:rPr lang="ka-GE" sz="1300" b="1" dirty="0" smtClean="0">
                <a:solidFill>
                  <a:srgbClr val="FF0000"/>
                </a:solidFill>
              </a:rPr>
              <a:t>ფიზიკური პირის მიერ არასაკმარისმა ზედამხედველობამ ან კონტროლმა </a:t>
            </a:r>
            <a:r>
              <a:rPr lang="ka-GE" sz="1300" b="1" dirty="0" smtClean="0">
                <a:solidFill>
                  <a:srgbClr val="FF0000"/>
                </a:solidFill>
              </a:rPr>
              <a:t>შესაძლებელი გახადა </a:t>
            </a:r>
            <a:r>
              <a:rPr lang="ka-GE" sz="1300" dirty="0" smtClean="0"/>
              <a:t>ამ კონვენციით გათვალისწინებული დანაშაულის </a:t>
            </a:r>
            <a:r>
              <a:rPr lang="ka-GE" sz="1300" b="1" dirty="0" smtClean="0">
                <a:solidFill>
                  <a:srgbClr val="FF0000"/>
                </a:solidFill>
              </a:rPr>
              <a:t>ჩადენა</a:t>
            </a:r>
            <a:r>
              <a:rPr lang="ka-GE" sz="1300" dirty="0" smtClean="0"/>
              <a:t> </a:t>
            </a:r>
            <a:r>
              <a:rPr lang="ka-GE" sz="1300" b="1" dirty="0" smtClean="0">
                <a:solidFill>
                  <a:srgbClr val="FF0000"/>
                </a:solidFill>
              </a:rPr>
              <a:t>იმ </a:t>
            </a:r>
            <a:r>
              <a:rPr lang="ka-GE" sz="1300" b="1" dirty="0">
                <a:solidFill>
                  <a:srgbClr val="FF0000"/>
                </a:solidFill>
              </a:rPr>
              <a:t>იურიდიული პირის სასარგებლოდ, რომლის უფლებამოსილებითაც მოქმედებდა ეს ფიზიკური </a:t>
            </a:r>
            <a:r>
              <a:rPr lang="ka-GE" sz="1300" b="1" dirty="0" smtClean="0">
                <a:solidFill>
                  <a:srgbClr val="FF0000"/>
                </a:solidFill>
              </a:rPr>
              <a:t>პირი.</a:t>
            </a:r>
            <a:endParaRPr lang="ka-GE" sz="1300" b="1" dirty="0" smtClean="0">
              <a:solidFill>
                <a:srgbClr val="FF0000"/>
              </a:solidFill>
            </a:endParaRPr>
          </a:p>
          <a:p>
            <a:pPr marL="342900" indent="-342900" algn="just">
              <a:buFont typeface="Wingdings" pitchFamily="2" charset="2"/>
              <a:buChar char="Ø"/>
            </a:pPr>
            <a:r>
              <a:rPr lang="ka-GE" sz="1300" dirty="0" smtClean="0"/>
              <a:t>3. </a:t>
            </a:r>
            <a:r>
              <a:rPr lang="ka-GE" sz="1300" dirty="0"/>
              <a:t>მხარის სამართლებრივი პრინციპების </a:t>
            </a:r>
            <a:r>
              <a:rPr lang="ka-GE" sz="1300" dirty="0" smtClean="0"/>
              <a:t>გათვალისწინებით, </a:t>
            </a:r>
            <a:r>
              <a:rPr lang="ka-GE" sz="1300" dirty="0"/>
              <a:t>იურიდიული პირის პასუხისმგებლობა შეიძლება იყოს სისხლისსამართლებრივი, სამოქალაქო ან ადმინისტრაციული. </a:t>
            </a:r>
          </a:p>
          <a:p>
            <a:pPr marL="342900" indent="-342900" algn="just">
              <a:buFont typeface="Wingdings" pitchFamily="2" charset="2"/>
              <a:buChar char="Ø"/>
            </a:pPr>
            <a:r>
              <a:rPr lang="ka-GE" sz="1300" dirty="0" smtClean="0"/>
              <a:t>4. </a:t>
            </a:r>
            <a:r>
              <a:rPr lang="ka-GE" sz="1300" dirty="0"/>
              <a:t>ასეთი პასუხისმგებლობა </a:t>
            </a:r>
            <a:r>
              <a:rPr lang="ka-GE" sz="1300" dirty="0" smtClean="0"/>
              <a:t>არ </a:t>
            </a:r>
            <a:r>
              <a:rPr lang="ka-GE" sz="1300" dirty="0"/>
              <a:t>გამორიცხავს დანაშაულის ჩამდენი ფიზიკური პირის სისხლის სამართლის პასუხისმგებლობას. </a:t>
            </a:r>
            <a:endParaRPr lang="ka-GE" sz="13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17678" y="1336957"/>
            <a:ext cx="4147202" cy="5170646"/>
          </a:xfrm>
          <a:prstGeom prst="rect">
            <a:avLst/>
          </a:prstGeom>
        </p:spPr>
        <p:txBody>
          <a:bodyPr wrap="square">
            <a:spAutoFit/>
          </a:bodyPr>
          <a:lstStyle/>
          <a:p>
            <a:pPr marL="342900" indent="-342900" algn="just">
              <a:buFont typeface="Wingdings" pitchFamily="2" charset="2"/>
              <a:buChar char="ü"/>
            </a:pPr>
            <a:r>
              <a:rPr lang="ka-GE" sz="1500" dirty="0"/>
              <a:t>იურიდიულ პირს შეიძლება ასევე დაეკისროს </a:t>
            </a:r>
            <a:r>
              <a:rPr lang="ka-GE" sz="1500" dirty="0" smtClean="0"/>
              <a:t>პასუხისმგებლობა იმ პირის </a:t>
            </a:r>
            <a:r>
              <a:rPr lang="ka-GE" sz="1500" dirty="0"/>
              <a:t>მიერ ჩადენილი </a:t>
            </a:r>
            <a:r>
              <a:rPr lang="ka-GE" sz="1500" dirty="0" smtClean="0"/>
              <a:t>დანაშაულისთვის, რომელსაც არ უკავია წამყვანი თანამდებობა </a:t>
            </a:r>
            <a:r>
              <a:rPr lang="ka-GE" sz="1500" dirty="0"/>
              <a:t>(მაგალითად, თავისი უფლებამოსილების ფარგლებში მოქმედი თანამშრომელი ან </a:t>
            </a:r>
            <a:r>
              <a:rPr lang="ka-GE" sz="1500" dirty="0" smtClean="0"/>
              <a:t>წარმომადგენელი</a:t>
            </a:r>
            <a:r>
              <a:rPr lang="ka-GE" sz="1500" dirty="0" smtClean="0"/>
              <a:t>), </a:t>
            </a:r>
            <a:r>
              <a:rPr lang="ka-GE" sz="1500" dirty="0"/>
              <a:t>თუ:</a:t>
            </a:r>
          </a:p>
          <a:p>
            <a:pPr marL="800100" lvl="1" indent="-342900" algn="just">
              <a:buFont typeface="Wingdings" pitchFamily="2" charset="2"/>
              <a:buChar char="ü"/>
            </a:pPr>
            <a:r>
              <a:rPr lang="ka-GE" sz="1500" dirty="0"/>
              <a:t>დანაშაული </a:t>
            </a:r>
            <a:r>
              <a:rPr lang="ka-GE" sz="1500" dirty="0" smtClean="0"/>
              <a:t>ჩაიდინა </a:t>
            </a:r>
            <a:r>
              <a:rPr lang="ka-GE" sz="1500" dirty="0"/>
              <a:t>ასეთმა თანამშრომელმა ან </a:t>
            </a:r>
            <a:r>
              <a:rPr lang="ka-GE" sz="1500" dirty="0" smtClean="0"/>
              <a:t>წარმომადგენელმა</a:t>
            </a:r>
            <a:r>
              <a:rPr lang="ka-GE" sz="1500" dirty="0" smtClean="0"/>
              <a:t> </a:t>
            </a:r>
            <a:endParaRPr lang="ka-GE" sz="1500" dirty="0"/>
          </a:p>
          <a:p>
            <a:pPr marL="800100" lvl="1" indent="-342900" algn="just">
              <a:buFont typeface="Wingdings" pitchFamily="2" charset="2"/>
              <a:buChar char="ü"/>
            </a:pPr>
            <a:r>
              <a:rPr lang="ka-GE" sz="1500" dirty="0"/>
              <a:t>დანაშაული ჩადენილია იურიდიული პირის </a:t>
            </a:r>
            <a:r>
              <a:rPr lang="ka-GE" sz="1500" dirty="0" smtClean="0"/>
              <a:t>სასარგებლოდ</a:t>
            </a:r>
          </a:p>
          <a:p>
            <a:pPr marL="800100" lvl="1" indent="-342900" algn="just">
              <a:buFont typeface="Wingdings" pitchFamily="2" charset="2"/>
              <a:buChar char="ü"/>
            </a:pPr>
            <a:r>
              <a:rPr lang="ka-GE" sz="1500" dirty="0" smtClean="0"/>
              <a:t>დანაშაულის </a:t>
            </a:r>
            <a:r>
              <a:rPr lang="ka-GE" sz="1500" dirty="0"/>
              <a:t>ჩადენა შესაძლებელი გახდა იმის გამო, რომ </a:t>
            </a:r>
            <a:r>
              <a:rPr lang="ka-GE" sz="1500" dirty="0" smtClean="0"/>
              <a:t>წამყვანმა </a:t>
            </a:r>
            <a:r>
              <a:rPr lang="ka-GE" sz="1500" dirty="0"/>
              <a:t>პირმა ვერ მიიღო ამ თანამშრომლის ან </a:t>
            </a:r>
            <a:r>
              <a:rPr lang="ka-GE" sz="1500" dirty="0" smtClean="0"/>
              <a:t>წარმომადგენლის</a:t>
            </a:r>
            <a:r>
              <a:rPr lang="ka-GE" sz="1500" dirty="0" smtClean="0"/>
              <a:t> </a:t>
            </a:r>
            <a:r>
              <a:rPr lang="ka-GE" sz="1500" dirty="0"/>
              <a:t>ზედამხედველობის გონივრული ან სათანადო ზომები</a:t>
            </a:r>
          </a:p>
          <a:p>
            <a:pPr marL="342900" indent="-342900" algn="just">
              <a:buFont typeface="Wingdings" pitchFamily="2" charset="2"/>
              <a:buChar char="ü"/>
            </a:pPr>
            <a:r>
              <a:rPr lang="ka-GE" sz="1500" dirty="0" smtClean="0"/>
              <a:t>არ</a:t>
            </a:r>
            <a:r>
              <a:rPr lang="en-US" sz="1500" dirty="0" smtClean="0"/>
              <a:t> </a:t>
            </a:r>
            <a:r>
              <a:rPr lang="ka-GE" sz="1500" dirty="0" smtClean="0"/>
              <a:t>მოითხოვს</a:t>
            </a:r>
            <a:r>
              <a:rPr lang="en-US" sz="1500" dirty="0" smtClean="0"/>
              <a:t> </a:t>
            </a:r>
            <a:r>
              <a:rPr lang="ka-GE" sz="1500" dirty="0" smtClean="0"/>
              <a:t> თანამშრომელთა </a:t>
            </a:r>
            <a:r>
              <a:rPr lang="ka-GE" sz="1500" dirty="0"/>
              <a:t>კომუნიკაციის ზოგადი </a:t>
            </a:r>
            <a:r>
              <a:rPr lang="ka-GE" sz="1500" dirty="0" smtClean="0"/>
              <a:t>კონტროლის განხორციელებას</a:t>
            </a:r>
            <a:endParaRPr lang="ka-GE" sz="1500" dirty="0"/>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0"/>
            <a:ext cx="76327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600" dirty="0" smtClean="0">
                <a:solidFill>
                  <a:schemeClr val="bg1"/>
                </a:solidFill>
                <a:latin typeface="Verdana" panose="020B0604030504040204" pitchFamily="34" charset="0"/>
              </a:rPr>
              <a:t>იურიდიული პირის </a:t>
            </a:r>
            <a:r>
              <a:rPr lang="ka-GE" sz="2600" dirty="0">
                <a:solidFill>
                  <a:schemeClr val="bg1"/>
                </a:solidFill>
                <a:latin typeface="Verdana" panose="020B0604030504040204" pitchFamily="34" charset="0"/>
              </a:rPr>
              <a:t>პასუხისმგებლობა </a:t>
            </a:r>
            <a:r>
              <a:rPr lang="ka-GE" sz="2600" dirty="0" smtClean="0">
                <a:solidFill>
                  <a:schemeClr val="bg1"/>
                </a:solidFill>
                <a:latin typeface="Verdana" panose="020B0604030504040204" pitchFamily="34" charset="0"/>
              </a:rPr>
              <a:t>(„არასაკმარისი ზედამხედველობა...“)</a:t>
            </a:r>
            <a:endParaRPr lang="ka-GE" sz="26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506125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ამოცანები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ka-GE" sz="2400" b="1" dirty="0"/>
              <a:t>ამ სესიის ბოლოს დელეგატები შეძლებენ:</a:t>
            </a:r>
          </a:p>
          <a:p>
            <a:pPr marL="0" indent="0" algn="just">
              <a:buNone/>
            </a:pPr>
            <a:endParaRPr lang="ka-GE" sz="2400" b="1" dirty="0">
              <a:ea typeface="Verdana" panose="020B0604030504040204" pitchFamily="34" charset="0"/>
            </a:endParaRPr>
          </a:p>
          <a:p>
            <a:pPr algn="just"/>
            <a:r>
              <a:rPr lang="ka-GE" sz="2400" dirty="0"/>
              <a:t>ელემენტების იდენტიფიცირებას, რომლებიც შეადგენს შემდეგ დანაშაულებს:</a:t>
            </a:r>
          </a:p>
          <a:p>
            <a:pPr lvl="1" algn="just"/>
            <a:r>
              <a:rPr lang="ka-GE" dirty="0" smtClean="0"/>
              <a:t>კომპიუტერთან დაკავშირებული გაყალბება</a:t>
            </a:r>
          </a:p>
          <a:p>
            <a:pPr lvl="1" algn="just"/>
            <a:r>
              <a:rPr lang="ka-GE" dirty="0" smtClean="0"/>
              <a:t>კომპიუტერთან დაკავშირებული თაღლითობა</a:t>
            </a:r>
          </a:p>
          <a:p>
            <a:pPr lvl="1" algn="just"/>
            <a:r>
              <a:rPr lang="ka-GE" dirty="0" smtClean="0"/>
              <a:t>ბავშვთა პორნოგრაფია </a:t>
            </a:r>
          </a:p>
          <a:p>
            <a:pPr lvl="1" algn="just"/>
            <a:r>
              <a:rPr lang="ka-GE" dirty="0" smtClean="0"/>
              <a:t>საავტორო და მომიჯნავე უფლებების დარღვევა</a:t>
            </a:r>
          </a:p>
          <a:p>
            <a:pPr algn="just"/>
            <a:r>
              <a:rPr lang="ka-GE" sz="2400" dirty="0" smtClean="0"/>
              <a:t>გაიაზრონ, </a:t>
            </a:r>
            <a:r>
              <a:rPr lang="ka-GE" sz="2400" dirty="0"/>
              <a:t>თუ როგორ ახდენს ბუდაპეშტის კონვენცია დანაშაულის ხელშეწყობის, წაქეზებისა და მცდელობის კრიმინალიზაციას, აგრეთვე </a:t>
            </a:r>
            <a:r>
              <a:rPr lang="ka-GE" sz="2400" dirty="0" smtClean="0"/>
              <a:t>იურიდიული პირის </a:t>
            </a:r>
            <a:r>
              <a:rPr lang="ka-GE" sz="2400" dirty="0"/>
              <a:t>პასუხისმგებლობის </a:t>
            </a:r>
            <a:r>
              <a:rPr lang="ka-GE" sz="2400" dirty="0" smtClean="0"/>
              <a:t>მოცულობა</a:t>
            </a:r>
            <a:endParaRPr lang="ka-GE" sz="2400" dirty="0"/>
          </a:p>
        </p:txBody>
      </p:sp>
    </p:spTree>
    <p:extLst>
      <p:ext uri="{BB962C8B-B14F-4D97-AF65-F5344CB8AC3E}">
        <p14:creationId xmlns:p14="http://schemas.microsoft.com/office/powerpoint/2010/main" val="63887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კომპიუტერთან დაკავშირებული გაყალბება</a:t>
            </a:r>
          </a:p>
        </p:txBody>
      </p:sp>
      <p:sp>
        <p:nvSpPr>
          <p:cNvPr id="3" name="Text Placeholder 2"/>
          <p:cNvSpPr>
            <a:spLocks noGrp="1"/>
          </p:cNvSpPr>
          <p:nvPr>
            <p:ph type="body" idx="1"/>
          </p:nvPr>
        </p:nvSpPr>
        <p:spPr/>
        <p:txBody>
          <a:bodyPr>
            <a:normAutofit fontScale="92500"/>
          </a:bodyPr>
          <a:lstStyle/>
          <a:p>
            <a:r>
              <a:rPr lang="ka-GE" dirty="0">
                <a:latin typeface="Verdana" panose="020B0604030504040204" pitchFamily="34" charset="0"/>
              </a:rPr>
              <a:t>ბუდაპეშტის კონვენციის მატერიალური დებულებები (ნაწილი 2)</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5</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a:latin typeface="Verdana" charset="0"/>
              <a:cs typeface="Verdana" charset="0"/>
            </a:endParaRPr>
          </a:p>
          <a:p>
            <a:r>
              <a:rPr lang="ka-GE" dirty="0">
                <a:latin typeface="Verdana" charset="0"/>
              </a:rPr>
              <a:t>განყოფილება 1</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568189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5364E51-4F34-4DA1-8843-ADA973D0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3600" b="1" dirty="0">
                <a:latin typeface="Verdana" panose="020B0604030504040204" pitchFamily="34" charset="0"/>
              </a:rPr>
              <a:t>გმადლობთ</a:t>
            </a:r>
            <a:endParaRPr lang="ka-GE" altLang="en-US" sz="16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r>
              <a:rPr lang="ka-GE" altLang="en-US" sz="1800" b="1" dirty="0">
                <a:latin typeface="Verdana" panose="020B0604030504040204" pitchFamily="34" charset="0"/>
              </a:rPr>
              <a:t>Xxxxx XXXXXXXX</a:t>
            </a:r>
          </a:p>
          <a:p>
            <a:pPr algn="ctr" eaLnBrk="1" hangingPunct="1">
              <a:spcBef>
                <a:spcPct val="0"/>
              </a:spcBef>
              <a:buFontTx/>
              <a:buNone/>
            </a:pPr>
            <a:endParaRPr lang="ka-GE" altLang="en-US" sz="600" dirty="0">
              <a:latin typeface="Verdana" panose="020B0604030504040204" pitchFamily="34" charset="0"/>
            </a:endParaRPr>
          </a:p>
          <a:p>
            <a:pPr algn="ctr" eaLnBrk="1" hangingPunct="1">
              <a:spcBef>
                <a:spcPct val="0"/>
              </a:spcBef>
              <a:buFontTx/>
              <a:buNone/>
            </a:pPr>
            <a:r>
              <a:rPr lang="ka-GE" altLang="en-US" sz="1400" i="1" dirty="0">
                <a:latin typeface="Verdana" panose="020B0604030504040204" pitchFamily="34" charset="0"/>
              </a:rPr>
              <a:t>ევროპის საბჭო</a:t>
            </a:r>
          </a:p>
          <a:p>
            <a:pPr algn="ctr" eaLnBrk="1" hangingPunct="1">
              <a:spcBef>
                <a:spcPct val="0"/>
              </a:spcBef>
              <a:buFontTx/>
              <a:buNone/>
            </a:pPr>
            <a:endParaRPr lang="ka-GE" altLang="en-US" sz="1400" b="1" dirty="0">
              <a:solidFill>
                <a:srgbClr val="2F618F"/>
              </a:solidFill>
              <a:latin typeface="Verdana" panose="020B0604030504040204" pitchFamily="34" charset="0"/>
            </a:endParaRPr>
          </a:p>
          <a:p>
            <a:pPr algn="ctr" eaLnBrk="1" hangingPunct="1">
              <a:spcBef>
                <a:spcPct val="0"/>
              </a:spcBef>
              <a:buFontTx/>
              <a:buNone/>
            </a:pPr>
            <a:r>
              <a:rPr lang="ka-GE" altLang="en-US" sz="1200" b="1" dirty="0">
                <a:solidFill>
                  <a:srgbClr val="2F618F"/>
                </a:solidFill>
                <a:latin typeface="Verdana" panose="020B0604030504040204" pitchFamily="34" charset="0"/>
              </a:rPr>
              <a:t>ელ. ფოსტა</a:t>
            </a: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400" b="1" dirty="0">
              <a:latin typeface="Verdana" panose="020B0604030504040204" pitchFamily="34" charset="0"/>
            </a:endParaRPr>
          </a:p>
          <a:p>
            <a:pPr algn="ctr" eaLnBrk="1" hangingPunct="1">
              <a:spcBef>
                <a:spcPct val="0"/>
              </a:spcBef>
              <a:buFontTx/>
              <a:buNone/>
            </a:pPr>
            <a:r>
              <a:rPr lang="ka-GE" altLang="en-US" sz="1600" b="1" dirty="0">
                <a:latin typeface="Verdana" panose="020B0604030504040204" pitchFamily="34" charset="0"/>
              </a:rPr>
              <a:t>დდ თვე წწწწ</a:t>
            </a:r>
          </a:p>
        </p:txBody>
      </p:sp>
      <p:sp>
        <p:nvSpPr>
          <p:cNvPr id="10"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400" b="1" dirty="0">
                <a:latin typeface="Verdana" panose="020B0604030504040204" pitchFamily="34" charset="0"/>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400" i="1" dirty="0">
              <a:latin typeface="Verdana" panose="020B0604030504040204" pitchFamily="34" charset="0"/>
            </a:endParaRPr>
          </a:p>
        </p:txBody>
      </p:sp>
    </p:spTree>
    <p:extLst>
      <p:ext uri="{BB962C8B-B14F-4D97-AF65-F5344CB8AC3E}">
        <p14:creationId xmlns:p14="http://schemas.microsoft.com/office/powerpoint/2010/main" val="54643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E7D0AE-F5E2-48F0-87FE-9287F73A74DA}"/>
              </a:ext>
            </a:extLst>
          </p:cNvPr>
          <p:cNvSpPr txBox="1">
            <a:spLocks noChangeArrowheads="1"/>
          </p:cNvSpPr>
          <p:nvPr/>
        </p:nvSpPr>
        <p:spPr bwMode="auto">
          <a:xfrm>
            <a:off x="1415225" y="17813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sp>
        <p:nvSpPr>
          <p:cNvPr id="6"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0D72BD2-7DEB-40EA-B8B7-1649768A83B5}"/>
              </a:ext>
            </a:extLst>
          </p:cNvPr>
          <p:cNvSpPr txBox="1">
            <a:spLocks/>
          </p:cNvSpPr>
          <p:nvPr/>
        </p:nvSpPr>
        <p:spPr>
          <a:xfrm>
            <a:off x="516576" y="1175888"/>
            <a:ext cx="8229600" cy="5265112"/>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ka-GE" altLang="sr-Latn-RS" sz="2300" b="1" i="1" dirty="0">
              <a:cs typeface="Times New Roman" pitchFamily="18" charset="0"/>
            </a:endParaRPr>
          </a:p>
          <a:p>
            <a:pPr marL="0" indent="0" algn="ctr" eaLnBrk="1" hangingPunct="1">
              <a:lnSpc>
                <a:spcPct val="90000"/>
              </a:lnSpc>
              <a:buFont typeface="Arial" panose="020B0604020202020204" pitchFamily="34" charset="0"/>
              <a:buNone/>
              <a:defRPr/>
            </a:pPr>
            <a:r>
              <a:rPr lang="ka-GE" altLang="sr-Latn-RS" sz="2300" b="1" i="1" dirty="0"/>
              <a:t>კომპიუტერთან დაკავშირებული გაყალბება</a:t>
            </a:r>
          </a:p>
          <a:p>
            <a:pPr marL="0" indent="0" algn="ctr" eaLnBrk="1" hangingPunct="1">
              <a:lnSpc>
                <a:spcPct val="90000"/>
              </a:lnSpc>
              <a:buFont typeface="Arial" panose="020B0604020202020204" pitchFamily="34" charset="0"/>
              <a:buNone/>
              <a:defRPr/>
            </a:pPr>
            <a:r>
              <a:rPr lang="ka-GE" altLang="sr-Latn-RS" sz="2300" b="1" i="1" dirty="0"/>
              <a:t>(ბუდაპეშტის კონვენცია – მუხლი 7)</a:t>
            </a:r>
          </a:p>
          <a:p>
            <a:pPr algn="ctr" eaLnBrk="1" hangingPunct="1">
              <a:lnSpc>
                <a:spcPct val="90000"/>
              </a:lnSpc>
              <a:defRPr/>
            </a:pPr>
            <a:endParaRPr lang="ka-GE" altLang="fr-FR" sz="2300" i="1" dirty="0">
              <a:cs typeface="Times New Roman" pitchFamily="18" charset="0"/>
            </a:endParaRPr>
          </a:p>
          <a:p>
            <a:pPr algn="ctr" eaLnBrk="1" hangingPunct="1">
              <a:lnSpc>
                <a:spcPct val="90000"/>
              </a:lnSpc>
              <a:defRPr/>
            </a:pPr>
            <a:r>
              <a:rPr lang="ka-GE" altLang="fr-FR" sz="2300" i="1" dirty="0" smtClean="0"/>
              <a:t>ქმნის მატერიალური </a:t>
            </a:r>
            <a:r>
              <a:rPr lang="ka-GE" altLang="fr-FR" sz="2300" i="1" dirty="0"/>
              <a:t>გაყალბების პარალელურ დანაშაულს</a:t>
            </a:r>
          </a:p>
          <a:p>
            <a:pPr marL="0" indent="0" algn="ctr" eaLnBrk="1" hangingPunct="1">
              <a:lnSpc>
                <a:spcPct val="90000"/>
              </a:lnSpc>
              <a:buNone/>
              <a:defRPr/>
            </a:pPr>
            <a:endParaRPr lang="ka-GE" altLang="fr-FR" sz="2300" i="1" dirty="0">
              <a:cs typeface="Times New Roman" pitchFamily="18" charset="0"/>
            </a:endParaRPr>
          </a:p>
          <a:p>
            <a:pPr algn="ctr" eaLnBrk="1" hangingPunct="1">
              <a:lnSpc>
                <a:spcPct val="90000"/>
              </a:lnSpc>
              <a:defRPr/>
            </a:pPr>
            <a:r>
              <a:rPr lang="ka-GE" altLang="fr-FR" sz="2300" i="1" dirty="0"/>
              <a:t>ხარვეზი სისხლის სამართალში, რადგან ტრადიციული გაყალბება ჩვეულებრივ მოითხოვს დოკუმენტში არსებული </a:t>
            </a:r>
            <a:r>
              <a:rPr lang="ka-GE" altLang="fr-FR" sz="2300" i="1" dirty="0" smtClean="0"/>
              <a:t>მტკიცების </a:t>
            </a:r>
            <a:r>
              <a:rPr lang="ka-GE" altLang="fr-FR" sz="2300" i="1" dirty="0"/>
              <a:t>და </a:t>
            </a:r>
            <a:r>
              <a:rPr lang="ka-GE" altLang="fr-FR" sz="2300" i="1" dirty="0" smtClean="0"/>
              <a:t>განცხადების </a:t>
            </a:r>
            <a:r>
              <a:rPr lang="ka-GE" altLang="fr-FR" sz="2300" i="1" dirty="0"/>
              <a:t>ვიზუალურ წაკითხვადობას</a:t>
            </a:r>
          </a:p>
          <a:p>
            <a:pPr algn="ctr" eaLnBrk="1" hangingPunct="1">
              <a:lnSpc>
                <a:spcPct val="90000"/>
              </a:lnSpc>
              <a:defRPr/>
            </a:pPr>
            <a:endParaRPr lang="ka-GE" altLang="fr-FR" sz="2300" i="1" dirty="0">
              <a:cs typeface="Times New Roman" pitchFamily="18" charset="0"/>
            </a:endParaRPr>
          </a:p>
          <a:p>
            <a:pPr algn="ctr" eaLnBrk="1" hangingPunct="1">
              <a:lnSpc>
                <a:spcPct val="90000"/>
              </a:lnSpc>
              <a:defRPr/>
            </a:pPr>
            <a:r>
              <a:rPr lang="ka-GE" altLang="fr-FR" sz="2300" i="1" dirty="0"/>
              <a:t>ტრადიციული </a:t>
            </a:r>
            <a:r>
              <a:rPr lang="ka-GE" altLang="fr-FR" sz="2300" i="1" dirty="0" smtClean="0"/>
              <a:t>გაყალბება არ შეიძლება გამოიყენებოდეს ელექტრონული მონაცემების მიმართ </a:t>
            </a:r>
            <a:endParaRPr lang="ka-GE" altLang="fr-FR" sz="2300" i="1" dirty="0"/>
          </a:p>
        </p:txBody>
      </p:sp>
    </p:spTree>
    <p:extLst>
      <p:ext uri="{BB962C8B-B14F-4D97-AF65-F5344CB8AC3E}">
        <p14:creationId xmlns:p14="http://schemas.microsoft.com/office/powerpoint/2010/main" val="4046014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53C1CD1-455E-4441-B7E8-8DC3A848E3BE}"/>
              </a:ext>
            </a:extLst>
          </p:cNvPr>
          <p:cNvSpPr>
            <a:spLocks noGrp="1"/>
          </p:cNvSpPr>
          <p:nvPr>
            <p:ph idx="1"/>
          </p:nvPr>
        </p:nvSpPr>
        <p:spPr/>
        <p:txBody>
          <a:bodyPr/>
          <a:lstStyle/>
          <a:p>
            <a:endParaRPr lang=""/>
          </a:p>
        </p:txBody>
      </p:sp>
      <p:pic>
        <p:nvPicPr>
          <p:cNvPr id="4"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9EC127C-B31F-4EB3-9156-31EED6CA9437}"/>
              </a:ext>
            </a:extLst>
          </p:cNvPr>
          <p:cNvPicPr>
            <a:picLocks noChangeAspect="1"/>
          </p:cNvPicPr>
          <p:nvPr/>
        </p:nvPicPr>
        <p:blipFill>
          <a:blip r:embed="rId3"/>
          <a:stretch>
            <a:fillRect/>
          </a:stretch>
        </p:blipFill>
        <p:spPr>
          <a:xfrm>
            <a:off x="-7937" y="1014970"/>
            <a:ext cx="9144000" cy="5563629"/>
          </a:xfrm>
          <a:prstGeom prst="rect">
            <a:avLst/>
          </a:prstGeom>
        </p:spPr>
      </p:pic>
      <p:sp>
        <p:nvSpPr>
          <p:cNvPr id="14"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12B6374-4177-455B-9A08-01DF6F9C3252}"/>
              </a:ext>
            </a:extLst>
          </p:cNvPr>
          <p:cNvSpPr txBox="1">
            <a:spLocks noChangeArrowheads="1"/>
          </p:cNvSpPr>
          <p:nvPr/>
        </p:nvSpPr>
        <p:spPr bwMode="auto">
          <a:xfrm>
            <a:off x="1503363" y="0"/>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 მაგალითი</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p:cNvPicPr>
            <a:picLocks noChangeAspect="1"/>
          </p:cNvPicPr>
          <p:nvPr/>
        </p:nvPicPr>
        <p:blipFill>
          <a:blip r:embed="rId4"/>
          <a:stretch>
            <a:fillRect/>
          </a:stretch>
        </p:blipFill>
        <p:spPr>
          <a:xfrm>
            <a:off x="-7941" y="1014969"/>
            <a:ext cx="9144004" cy="5563630"/>
          </a:xfrm>
          <a:prstGeom prst="rect">
            <a:avLst/>
          </a:prstGeom>
        </p:spPr>
      </p:pic>
    </p:spTree>
    <p:extLst>
      <p:ext uri="{BB962C8B-B14F-4D97-AF65-F5344CB8AC3E}">
        <p14:creationId xmlns:p14="http://schemas.microsoft.com/office/powerpoint/2010/main" val="2989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D75550C-3B83-439D-B990-10AA618DE2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51879"/>
            <a:ext cx="9162204" cy="5521642"/>
          </a:xfrm>
        </p:spPr>
      </p:pic>
      <p:sp>
        <p:nvSpPr>
          <p:cNvPr id="4"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2E6C53D-0B80-4306-8426-BF1A397CDE1D}"/>
              </a:ext>
            </a:extLst>
          </p:cNvPr>
          <p:cNvSpPr txBox="1">
            <a:spLocks noChangeArrowheads="1"/>
          </p:cNvSpPr>
          <p:nvPr/>
        </p:nvSpPr>
        <p:spPr bwMode="auto">
          <a:xfrm>
            <a:off x="1511300" y="0"/>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 მაგალითი</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p:cNvPicPr>
            <a:picLocks noChangeAspect="1"/>
          </p:cNvPicPr>
          <p:nvPr/>
        </p:nvPicPr>
        <p:blipFill>
          <a:blip r:embed="rId4"/>
          <a:stretch>
            <a:fillRect/>
          </a:stretch>
        </p:blipFill>
        <p:spPr>
          <a:xfrm>
            <a:off x="-19050" y="1051879"/>
            <a:ext cx="9163050" cy="5524500"/>
          </a:xfrm>
          <a:prstGeom prst="rect">
            <a:avLst/>
          </a:prstGeom>
        </p:spPr>
      </p:pic>
    </p:spTree>
    <p:extLst>
      <p:ext uri="{BB962C8B-B14F-4D97-AF65-F5344CB8AC3E}">
        <p14:creationId xmlns:p14="http://schemas.microsoft.com/office/powerpoint/2010/main" val="81380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E7D0AE-F5E2-48F0-87FE-9287F73A74DA}"/>
              </a:ext>
            </a:extLst>
          </p:cNvPr>
          <p:cNvSpPr txBox="1">
            <a:spLocks noChangeArrowheads="1"/>
          </p:cNvSpPr>
          <p:nvPr/>
        </p:nvSpPr>
        <p:spPr bwMode="auto">
          <a:xfrm>
            <a:off x="1480397" y="98406"/>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კომპიუტერთან დაკავშირებული გაყალბება: მაგალითი</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pic>
        <p:nvPicPr>
          <p:cNvPr id="7"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D5E5AD0-E361-464F-BA3F-6854D86E6E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52513"/>
            <a:ext cx="9089406" cy="5526087"/>
          </a:xfrm>
        </p:spPr>
      </p:pic>
      <p:pic>
        <p:nvPicPr>
          <p:cNvPr id="2" name="Picture 1"/>
          <p:cNvPicPr>
            <a:picLocks noChangeAspect="1"/>
          </p:cNvPicPr>
          <p:nvPr/>
        </p:nvPicPr>
        <p:blipFill>
          <a:blip r:embed="rId4"/>
          <a:stretch>
            <a:fillRect/>
          </a:stretch>
        </p:blipFill>
        <p:spPr>
          <a:xfrm>
            <a:off x="-23691" y="1054100"/>
            <a:ext cx="9096375" cy="5524500"/>
          </a:xfrm>
          <a:prstGeom prst="rect">
            <a:avLst/>
          </a:prstGeom>
        </p:spPr>
      </p:pic>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1715B66-5A58-4266-B526-792CB8F58E8E}"/>
              </a:ext>
            </a:extLst>
          </p:cNvPr>
          <p:cNvSpPr/>
          <p:nvPr/>
        </p:nvSpPr>
        <p:spPr>
          <a:xfrm>
            <a:off x="3319142" y="4997698"/>
            <a:ext cx="3096344" cy="2049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397506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990</TotalTime>
  <Words>7241</Words>
  <Application>Microsoft Office PowerPoint</Application>
  <PresentationFormat>On-screen Show (4:3)</PresentationFormat>
  <Paragraphs>666</Paragraphs>
  <Slides>50</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ＭＳ Ｐゴシック</vt:lpstr>
      <vt:lpstr>Arial</vt:lpstr>
      <vt:lpstr>Calibri</vt:lpstr>
      <vt:lpstr>Calibri (heading)</vt:lpstr>
      <vt:lpstr>Calibri Light</vt:lpstr>
      <vt:lpstr>Sylfaen</vt:lpstr>
      <vt:lpstr>Times New Roman</vt:lpstr>
      <vt:lpstr>Verdana</vt:lpstr>
      <vt:lpstr>Wingdings</vt:lpstr>
      <vt:lpstr>Office Theme</vt:lpstr>
      <vt:lpstr>PowerPoint Presentation</vt:lpstr>
      <vt:lpstr>PowerPoint Presentation</vt:lpstr>
      <vt:lpstr>PowerPoint Presentation</vt:lpstr>
      <vt:lpstr>PowerPoint Presentation</vt:lpstr>
      <vt:lpstr>კომპიუტერთან დაკავშირებული გაყალბება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კომპიუტერთან დაკავშირებული თაღლითობა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ონლაინრეჟიმში ბავშვთა სექსუალური ექსპლუატაცია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საავტორო და მომიჯნავე უფლებების დარღვევა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დამატებითი პასუხისმგებლობა</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Nino Ali</cp:lastModifiedBy>
  <cp:revision>303</cp:revision>
  <dcterms:created xsi:type="dcterms:W3CDTF">2020-10-07T11:36:01Z</dcterms:created>
  <dcterms:modified xsi:type="dcterms:W3CDTF">2021-03-21T21:10:24Z</dcterms:modified>
</cp:coreProperties>
</file>