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256" r:id="rId2"/>
    <p:sldId id="284" r:id="rId3"/>
    <p:sldId id="296" r:id="rId4"/>
    <p:sldId id="369" r:id="rId5"/>
    <p:sldId id="285" r:id="rId6"/>
    <p:sldId id="286" r:id="rId7"/>
    <p:sldId id="370" r:id="rId8"/>
    <p:sldId id="344" r:id="rId9"/>
    <p:sldId id="349" r:id="rId10"/>
    <p:sldId id="356" r:id="rId11"/>
    <p:sldId id="346" r:id="rId12"/>
    <p:sldId id="350" r:id="rId13"/>
    <p:sldId id="372" r:id="rId14"/>
    <p:sldId id="352" r:id="rId15"/>
    <p:sldId id="353" r:id="rId16"/>
    <p:sldId id="357" r:id="rId17"/>
    <p:sldId id="355" r:id="rId18"/>
    <p:sldId id="373" r:id="rId19"/>
    <p:sldId id="359" r:id="rId20"/>
    <p:sldId id="347" r:id="rId21"/>
    <p:sldId id="374" r:id="rId22"/>
    <p:sldId id="379" r:id="rId23"/>
    <p:sldId id="380" r:id="rId24"/>
    <p:sldId id="381" r:id="rId25"/>
    <p:sldId id="375" r:id="rId26"/>
    <p:sldId id="360" r:id="rId27"/>
    <p:sldId id="376" r:id="rId28"/>
    <p:sldId id="377" r:id="rId29"/>
    <p:sldId id="361" r:id="rId30"/>
    <p:sldId id="378" r:id="rId31"/>
    <p:sldId id="316" r:id="rId32"/>
  </p:sldIdLst>
  <p:sldSz cx="9144000" cy="6858000" type="screen4x3"/>
  <p:notesSz cx="9874250" cy="67246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618F"/>
    <a:srgbClr val="81ADD5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4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8DF0AFF-E114-46F2-94FC-DAFA0FE5D22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314B3C-7779-407B-8121-6E419A3F21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92763" y="0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A42111E-3FB9-4A32-8C7A-91A0F00B8219}" type="datetimeFigureOut">
              <a:rPr lang="en-US" altLang="en-US"/>
              <a:pPr/>
              <a:t>11/13/2023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32F328-92E0-4558-B6DC-854CF5837C0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86513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6C0E1B-B1D3-453E-B05C-6C3C35E52E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92763" y="6386513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A8DC9FF-A3C7-48F1-AF96-27303D58FC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1953012-2A7C-4CC4-B21E-A59AB897F0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CC789E-28B6-4C1A-A0F7-174C28D7A17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592763" y="0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D83D109-C195-4545-91DD-54A01FDD5BD1}" type="datetimeFigureOut">
              <a:rPr lang="en-US" altLang="en-US"/>
              <a:pPr/>
              <a:t>11/13/2023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5E5E9EA-BDDD-4A13-800E-94CA22C8CB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255963" y="504825"/>
            <a:ext cx="3362325" cy="25209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DFFF54F-E361-44A1-8E07-B2AD7D46D7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87425" y="3194050"/>
            <a:ext cx="7899400" cy="3025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Click to edit Master text styles</a:t>
            </a:r>
          </a:p>
          <a:p>
            <a:pPr lvl="1"/>
            <a:r>
              <a:rPr lang="it-IT" noProof="0"/>
              <a:t>Second level</a:t>
            </a:r>
          </a:p>
          <a:p>
            <a:pPr lvl="2"/>
            <a:r>
              <a:rPr lang="it-IT" noProof="0"/>
              <a:t>Third level</a:t>
            </a:r>
          </a:p>
          <a:p>
            <a:pPr lvl="3"/>
            <a:r>
              <a:rPr lang="it-IT" noProof="0"/>
              <a:t>Fourth level</a:t>
            </a:r>
          </a:p>
          <a:p>
            <a:pPr lvl="4"/>
            <a:r>
              <a:rPr lang="it-IT" noProof="0"/>
              <a:t>Fifth level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7F9DBF-68CD-4287-B524-FF7B43CEEC5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386513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574538-8E3C-4945-86D6-26E105A7DB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592763" y="6386513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97B2CF7-195C-4330-A86E-3AB0B065CE7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>
            <a:extLst>
              <a:ext uri="{FF2B5EF4-FFF2-40B4-BE49-F238E27FC236}">
                <a16:creationId xmlns:a16="http://schemas.microsoft.com/office/drawing/2014/main" id="{E7484446-F4C7-420C-9A16-2F4E98D1FDC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>
            <a:extLst>
              <a:ext uri="{FF2B5EF4-FFF2-40B4-BE49-F238E27FC236}">
                <a16:creationId xmlns:a16="http://schemas.microsoft.com/office/drawing/2014/main" id="{96385621-C4BB-4F4B-8A6D-434C4246031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9459" name="Slide Number Placeholder 3">
            <a:extLst>
              <a:ext uri="{FF2B5EF4-FFF2-40B4-BE49-F238E27FC236}">
                <a16:creationId xmlns:a16="http://schemas.microsoft.com/office/drawing/2014/main" id="{95BB2476-D2C4-477F-A738-DC28818117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9801D9A-BB47-4EDB-AEE0-D0643757C697}" type="slidenum">
              <a:rPr lang="en-US" altLang="en-US" sz="1200"/>
              <a:pPr/>
              <a:t>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>
            <a:extLst>
              <a:ext uri="{FF2B5EF4-FFF2-40B4-BE49-F238E27FC236}">
                <a16:creationId xmlns:a16="http://schemas.microsoft.com/office/drawing/2014/main" id="{BF210C84-AA4B-4489-B15D-29C23CB69D7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0" name="Notes Placeholder 2">
            <a:extLst>
              <a:ext uri="{FF2B5EF4-FFF2-40B4-BE49-F238E27FC236}">
                <a16:creationId xmlns:a16="http://schemas.microsoft.com/office/drawing/2014/main" id="{5BEFAB2F-880F-4767-A8D9-156F775BE5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i="1"/>
          </a:p>
        </p:txBody>
      </p:sp>
      <p:sp>
        <p:nvSpPr>
          <p:cNvPr id="37891" name="Slide Number Placeholder 3">
            <a:extLst>
              <a:ext uri="{FF2B5EF4-FFF2-40B4-BE49-F238E27FC236}">
                <a16:creationId xmlns:a16="http://schemas.microsoft.com/office/drawing/2014/main" id="{DA988BB6-8806-4666-9413-77033D5862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9CBD92D-B519-4045-AA84-3F4D89570AF3}" type="slidenum">
              <a:rPr lang="en-US" altLang="en-US" sz="1200"/>
              <a:pPr/>
              <a:t>13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AD773BD0-A525-4894-9C14-EB27F9B0913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792C3E47-8992-48F2-B437-3C6B712D8BD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30943196-FEFB-43DB-A26B-4F4DB1168F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99D34F6-1C4D-4005-94CF-C75ABA7E293F}" type="slidenum">
              <a:rPr lang="en-US" altLang="en-US" sz="1200"/>
              <a:pPr/>
              <a:t>14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>
            <a:extLst>
              <a:ext uri="{FF2B5EF4-FFF2-40B4-BE49-F238E27FC236}">
                <a16:creationId xmlns:a16="http://schemas.microsoft.com/office/drawing/2014/main" id="{8852F322-2F83-44DE-8B33-8C6ED12129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6" name="Notes Placeholder 2">
            <a:extLst>
              <a:ext uri="{FF2B5EF4-FFF2-40B4-BE49-F238E27FC236}">
                <a16:creationId xmlns:a16="http://schemas.microsoft.com/office/drawing/2014/main" id="{001BA4DE-61B5-4253-AD8B-BC6377017C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i="1" dirty="0"/>
          </a:p>
        </p:txBody>
      </p:sp>
      <p:sp>
        <p:nvSpPr>
          <p:cNvPr id="41987" name="Slide Number Placeholder 3">
            <a:extLst>
              <a:ext uri="{FF2B5EF4-FFF2-40B4-BE49-F238E27FC236}">
                <a16:creationId xmlns:a16="http://schemas.microsoft.com/office/drawing/2014/main" id="{C83AC475-610C-4E90-9D79-C7308D2286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CF815D02-955A-4DC9-97E8-1CE2E3E91E19}" type="slidenum">
              <a:rPr lang="en-US" altLang="en-US" sz="1200"/>
              <a:pPr/>
              <a:t>15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>
            <a:extLst>
              <a:ext uri="{FF2B5EF4-FFF2-40B4-BE49-F238E27FC236}">
                <a16:creationId xmlns:a16="http://schemas.microsoft.com/office/drawing/2014/main" id="{ED4AEF27-9B24-4E4C-862B-B73DA9AC49C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4" name="Notes Placeholder 2">
            <a:extLst>
              <a:ext uri="{FF2B5EF4-FFF2-40B4-BE49-F238E27FC236}">
                <a16:creationId xmlns:a16="http://schemas.microsoft.com/office/drawing/2014/main" id="{371E9F33-2C87-4889-ACE1-10DD5677AE2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4035" name="Slide Number Placeholder 3">
            <a:extLst>
              <a:ext uri="{FF2B5EF4-FFF2-40B4-BE49-F238E27FC236}">
                <a16:creationId xmlns:a16="http://schemas.microsoft.com/office/drawing/2014/main" id="{8BCE8961-9421-4DDD-8AD2-A7C4BB1F2E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1F8F84D-1868-4DEE-BE38-83895E4AB62C}" type="slidenum">
              <a:rPr lang="en-US" altLang="en-US" sz="1200"/>
              <a:pPr/>
              <a:t>16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Image Placeholder 1">
            <a:extLst>
              <a:ext uri="{FF2B5EF4-FFF2-40B4-BE49-F238E27FC236}">
                <a16:creationId xmlns:a16="http://schemas.microsoft.com/office/drawing/2014/main" id="{EA4DEF8A-8F18-4BF8-9512-5519C8D7C4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2" name="Notes Placeholder 2">
            <a:extLst>
              <a:ext uri="{FF2B5EF4-FFF2-40B4-BE49-F238E27FC236}">
                <a16:creationId xmlns:a16="http://schemas.microsoft.com/office/drawing/2014/main" id="{AD431A1F-228B-438F-9EF2-25667A08F1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6083" name="Slide Number Placeholder 3">
            <a:extLst>
              <a:ext uri="{FF2B5EF4-FFF2-40B4-BE49-F238E27FC236}">
                <a16:creationId xmlns:a16="http://schemas.microsoft.com/office/drawing/2014/main" id="{CED7B5A3-7BEA-4183-B31E-7FEF0CD4BF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D73CA7A-A9EF-49F8-BFFE-BAD2FD92EC35}" type="slidenum">
              <a:rPr lang="en-US" altLang="en-US" sz="1200"/>
              <a:pPr/>
              <a:t>17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Image Placeholder 1">
            <a:extLst>
              <a:ext uri="{FF2B5EF4-FFF2-40B4-BE49-F238E27FC236}">
                <a16:creationId xmlns:a16="http://schemas.microsoft.com/office/drawing/2014/main" id="{E560FA12-3FE9-4556-9DEA-B2F3D771104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0" name="Notes Placeholder 2">
            <a:extLst>
              <a:ext uri="{FF2B5EF4-FFF2-40B4-BE49-F238E27FC236}">
                <a16:creationId xmlns:a16="http://schemas.microsoft.com/office/drawing/2014/main" id="{A97CBEB1-EF87-4941-9C38-E1B3AF4F130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8131" name="Slide Number Placeholder 3">
            <a:extLst>
              <a:ext uri="{FF2B5EF4-FFF2-40B4-BE49-F238E27FC236}">
                <a16:creationId xmlns:a16="http://schemas.microsoft.com/office/drawing/2014/main" id="{DBFA3661-9951-41E3-9C51-D742AFEA10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9C2333F-2F23-44A0-B332-92C693D5D6F5}" type="slidenum">
              <a:rPr lang="en-US" altLang="en-US" sz="1200"/>
              <a:pPr/>
              <a:t>18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>
            <a:extLst>
              <a:ext uri="{FF2B5EF4-FFF2-40B4-BE49-F238E27FC236}">
                <a16:creationId xmlns:a16="http://schemas.microsoft.com/office/drawing/2014/main" id="{AD1DA0D9-DC64-460C-A94F-A70625E8A56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8" name="Notes Placeholder 2">
            <a:extLst>
              <a:ext uri="{FF2B5EF4-FFF2-40B4-BE49-F238E27FC236}">
                <a16:creationId xmlns:a16="http://schemas.microsoft.com/office/drawing/2014/main" id="{8AB6466F-1C32-4C36-AA7F-28852EC5F36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  <a:p>
            <a:endParaRPr lang="en-US" altLang="en-US"/>
          </a:p>
        </p:txBody>
      </p:sp>
      <p:sp>
        <p:nvSpPr>
          <p:cNvPr id="50179" name="Slide Number Placeholder 3">
            <a:extLst>
              <a:ext uri="{FF2B5EF4-FFF2-40B4-BE49-F238E27FC236}">
                <a16:creationId xmlns:a16="http://schemas.microsoft.com/office/drawing/2014/main" id="{86B97BFB-7902-45A2-B242-304DEDDAF5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E64DE57-FE03-4046-85BD-D1C85C1AFB13}" type="slidenum">
              <a:rPr lang="en-US" altLang="en-US" sz="1200"/>
              <a:pPr/>
              <a:t>19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>
            <a:extLst>
              <a:ext uri="{FF2B5EF4-FFF2-40B4-BE49-F238E27FC236}">
                <a16:creationId xmlns:a16="http://schemas.microsoft.com/office/drawing/2014/main" id="{A9B622F2-3E3A-431D-B841-498AF96C239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6" name="Notes Placeholder 2">
            <a:extLst>
              <a:ext uri="{FF2B5EF4-FFF2-40B4-BE49-F238E27FC236}">
                <a16:creationId xmlns:a16="http://schemas.microsoft.com/office/drawing/2014/main" id="{3D7D0E98-3E81-4428-A8FB-D26B0497FA3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2227" name="Slide Number Placeholder 3">
            <a:extLst>
              <a:ext uri="{FF2B5EF4-FFF2-40B4-BE49-F238E27FC236}">
                <a16:creationId xmlns:a16="http://schemas.microsoft.com/office/drawing/2014/main" id="{1FD01D0F-4717-4226-948A-99841B1877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CA726E1C-767C-4077-AB29-E8B514273588}" type="slidenum">
              <a:rPr lang="en-US" altLang="en-US" sz="1200"/>
              <a:pPr/>
              <a:t>20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>
            <a:extLst>
              <a:ext uri="{FF2B5EF4-FFF2-40B4-BE49-F238E27FC236}">
                <a16:creationId xmlns:a16="http://schemas.microsoft.com/office/drawing/2014/main" id="{9ADD7FD9-7F54-42F4-9C1E-6325D6045A9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4" name="Notes Placeholder 2">
            <a:extLst>
              <a:ext uri="{FF2B5EF4-FFF2-40B4-BE49-F238E27FC236}">
                <a16:creationId xmlns:a16="http://schemas.microsoft.com/office/drawing/2014/main" id="{A0A3296F-D211-4255-A333-067FF78679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  <a:p>
            <a:endParaRPr lang="en-US" altLang="en-US"/>
          </a:p>
        </p:txBody>
      </p:sp>
      <p:sp>
        <p:nvSpPr>
          <p:cNvPr id="54275" name="Slide Number Placeholder 3">
            <a:extLst>
              <a:ext uri="{FF2B5EF4-FFF2-40B4-BE49-F238E27FC236}">
                <a16:creationId xmlns:a16="http://schemas.microsoft.com/office/drawing/2014/main" id="{4C63D8D1-9CAF-429F-B4A4-A9D975A8CF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CB929DCA-0F66-44CE-9443-7E0516D60826}" type="slidenum">
              <a:rPr lang="en-US" altLang="en-US" sz="1200"/>
              <a:pPr/>
              <a:t>21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>
            <a:extLst>
              <a:ext uri="{FF2B5EF4-FFF2-40B4-BE49-F238E27FC236}">
                <a16:creationId xmlns:a16="http://schemas.microsoft.com/office/drawing/2014/main" id="{0B609671-667A-42C2-BF37-F7B70911FA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2" name="Notes Placeholder 2">
            <a:extLst>
              <a:ext uri="{FF2B5EF4-FFF2-40B4-BE49-F238E27FC236}">
                <a16:creationId xmlns:a16="http://schemas.microsoft.com/office/drawing/2014/main" id="{800A121F-AADC-4600-AD2A-5D2B07EE4EA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6323" name="Slide Number Placeholder 3">
            <a:extLst>
              <a:ext uri="{FF2B5EF4-FFF2-40B4-BE49-F238E27FC236}">
                <a16:creationId xmlns:a16="http://schemas.microsoft.com/office/drawing/2014/main" id="{00252686-F5D3-4721-A761-4AC28BCBDC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8C77872B-C679-4F9A-A03D-590A306BD3C8}" type="slidenum">
              <a:rPr lang="en-US" altLang="en-US" sz="1200"/>
              <a:pPr/>
              <a:t>22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>
            <a:extLst>
              <a:ext uri="{FF2B5EF4-FFF2-40B4-BE49-F238E27FC236}">
                <a16:creationId xmlns:a16="http://schemas.microsoft.com/office/drawing/2014/main" id="{9F695BFA-63B1-47B8-8817-F80C16F44D3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Notes Placeholder 2">
            <a:extLst>
              <a:ext uri="{FF2B5EF4-FFF2-40B4-BE49-F238E27FC236}">
                <a16:creationId xmlns:a16="http://schemas.microsoft.com/office/drawing/2014/main" id="{7933FD27-A108-4A35-80FB-C4C5BA2D9AE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1507" name="Slide Number Placeholder 3">
            <a:extLst>
              <a:ext uri="{FF2B5EF4-FFF2-40B4-BE49-F238E27FC236}">
                <a16:creationId xmlns:a16="http://schemas.microsoft.com/office/drawing/2014/main" id="{DE8922FD-8C6C-4D78-BF78-B10F76ABE1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A5A6D40-029A-4C17-8B4D-C1DE495BB964}" type="slidenum">
              <a:rPr lang="en-US" altLang="en-US" sz="1200"/>
              <a:pPr/>
              <a:t>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Image Placeholder 1">
            <a:extLst>
              <a:ext uri="{FF2B5EF4-FFF2-40B4-BE49-F238E27FC236}">
                <a16:creationId xmlns:a16="http://schemas.microsoft.com/office/drawing/2014/main" id="{9295EB6D-C1C6-4DB8-8760-1F5A5287802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0" name="Notes Placeholder 2">
            <a:extLst>
              <a:ext uri="{FF2B5EF4-FFF2-40B4-BE49-F238E27FC236}">
                <a16:creationId xmlns:a16="http://schemas.microsoft.com/office/drawing/2014/main" id="{4E51E3E4-8F39-4156-BBA4-EF42FD51D3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8371" name="Slide Number Placeholder 3">
            <a:extLst>
              <a:ext uri="{FF2B5EF4-FFF2-40B4-BE49-F238E27FC236}">
                <a16:creationId xmlns:a16="http://schemas.microsoft.com/office/drawing/2014/main" id="{8A09E5B2-F18C-4CD5-A400-19DC12C995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ED31AC3-1C98-4CAB-85B3-52F9DADB8741}" type="slidenum">
              <a:rPr lang="en-US" altLang="en-US" sz="1200"/>
              <a:pPr/>
              <a:t>23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>
            <a:extLst>
              <a:ext uri="{FF2B5EF4-FFF2-40B4-BE49-F238E27FC236}">
                <a16:creationId xmlns:a16="http://schemas.microsoft.com/office/drawing/2014/main" id="{44315839-63C3-4CBA-B554-5727E88ABA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0672ED8-CB53-405E-86DF-D6EACCF380AE}" type="slidenum">
              <a:rPr lang="en-GB" altLang="en-US" sz="1200">
                <a:latin typeface="Arial" panose="020B0604020202020204" pitchFamily="34" charset="0"/>
              </a:rPr>
              <a:pPr/>
              <a:t>24</a:t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60418" name="Rectangle 2">
            <a:extLst>
              <a:ext uri="{FF2B5EF4-FFF2-40B4-BE49-F238E27FC236}">
                <a16:creationId xmlns:a16="http://schemas.microsoft.com/office/drawing/2014/main" id="{45CEFCF6-473F-4310-9618-4A3B036163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432175" y="465138"/>
            <a:ext cx="3097213" cy="23225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F401649B-B2A5-41CB-869B-DC8C801CF4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sl-SI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>
            <a:extLst>
              <a:ext uri="{FF2B5EF4-FFF2-40B4-BE49-F238E27FC236}">
                <a16:creationId xmlns:a16="http://schemas.microsoft.com/office/drawing/2014/main" id="{E1A0FEF5-6728-4B50-988B-07858843562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6" name="Notes Placeholder 2">
            <a:extLst>
              <a:ext uri="{FF2B5EF4-FFF2-40B4-BE49-F238E27FC236}">
                <a16:creationId xmlns:a16="http://schemas.microsoft.com/office/drawing/2014/main" id="{88E9A572-8703-42DA-A7E7-A62E200D91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2467" name="Slide Number Placeholder 3">
            <a:extLst>
              <a:ext uri="{FF2B5EF4-FFF2-40B4-BE49-F238E27FC236}">
                <a16:creationId xmlns:a16="http://schemas.microsoft.com/office/drawing/2014/main" id="{D86B43E1-CD9B-4664-893C-11E0A39556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86E0F4D9-E58E-4BF2-B42A-10CEDE477476}" type="slidenum">
              <a:rPr lang="en-US" altLang="en-US" sz="1200"/>
              <a:pPr/>
              <a:t>25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>
            <a:extLst>
              <a:ext uri="{FF2B5EF4-FFF2-40B4-BE49-F238E27FC236}">
                <a16:creationId xmlns:a16="http://schemas.microsoft.com/office/drawing/2014/main" id="{4B57FDA8-75F9-4EFA-9E3F-EDAD19B0EE7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4" name="Notes Placeholder 2">
            <a:extLst>
              <a:ext uri="{FF2B5EF4-FFF2-40B4-BE49-F238E27FC236}">
                <a16:creationId xmlns:a16="http://schemas.microsoft.com/office/drawing/2014/main" id="{3794346E-4A61-44C9-90F2-83D89CE825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/>
          </a:p>
          <a:p>
            <a:pPr marL="228600" indent="-228600">
              <a:buFontTx/>
              <a:buAutoNum type="arabicPeriod"/>
            </a:pPr>
            <a:endParaRPr lang="en-US" altLang="en-US"/>
          </a:p>
          <a:p>
            <a:pPr marL="228600" indent="-228600">
              <a:buFontTx/>
              <a:buAutoNum type="arabicPeriod"/>
            </a:pPr>
            <a:endParaRPr lang="en-US" altLang="en-US"/>
          </a:p>
        </p:txBody>
      </p:sp>
      <p:sp>
        <p:nvSpPr>
          <p:cNvPr id="64515" name="Slide Number Placeholder 3">
            <a:extLst>
              <a:ext uri="{FF2B5EF4-FFF2-40B4-BE49-F238E27FC236}">
                <a16:creationId xmlns:a16="http://schemas.microsoft.com/office/drawing/2014/main" id="{F1B67AA0-ABDE-4BB5-BED5-BB76C2C70F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8D0B3F4-15F3-4E47-AA9B-17B6C58AADE6}" type="slidenum">
              <a:rPr lang="en-US" altLang="en-US" sz="1200"/>
              <a:pPr/>
              <a:t>26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>
            <a:extLst>
              <a:ext uri="{FF2B5EF4-FFF2-40B4-BE49-F238E27FC236}">
                <a16:creationId xmlns:a16="http://schemas.microsoft.com/office/drawing/2014/main" id="{AC6DD29E-7CF7-475F-83D1-7A6C5A92D7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2" name="Notes Placeholder 2">
            <a:extLst>
              <a:ext uri="{FF2B5EF4-FFF2-40B4-BE49-F238E27FC236}">
                <a16:creationId xmlns:a16="http://schemas.microsoft.com/office/drawing/2014/main" id="{4D6CAA5F-BB3E-44B7-B93A-827F37D7262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i="1"/>
          </a:p>
        </p:txBody>
      </p:sp>
      <p:sp>
        <p:nvSpPr>
          <p:cNvPr id="66563" name="Slide Number Placeholder 3">
            <a:extLst>
              <a:ext uri="{FF2B5EF4-FFF2-40B4-BE49-F238E27FC236}">
                <a16:creationId xmlns:a16="http://schemas.microsoft.com/office/drawing/2014/main" id="{B6EB1437-1B50-46EE-AE56-DFA7694C0F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7DCAB72-1CB0-480D-ABAB-8D26375D6418}" type="slidenum">
              <a:rPr lang="en-US" altLang="en-US" sz="1200"/>
              <a:pPr/>
              <a:t>27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>
            <a:extLst>
              <a:ext uri="{FF2B5EF4-FFF2-40B4-BE49-F238E27FC236}">
                <a16:creationId xmlns:a16="http://schemas.microsoft.com/office/drawing/2014/main" id="{1DE99E4E-92E7-4719-AD3E-175B937179D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0" name="Notes Placeholder 2">
            <a:extLst>
              <a:ext uri="{FF2B5EF4-FFF2-40B4-BE49-F238E27FC236}">
                <a16:creationId xmlns:a16="http://schemas.microsoft.com/office/drawing/2014/main" id="{E590D2B0-712A-484E-A7B5-41D4E16FF9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AutoNum type="arabicPeriod"/>
            </a:pPr>
            <a:endParaRPr lang="en-US" altLang="en-US"/>
          </a:p>
          <a:p>
            <a:pPr>
              <a:buFontTx/>
              <a:buAutoNum type="arabicPeriod"/>
            </a:pPr>
            <a:endParaRPr lang="en-US" altLang="en-US"/>
          </a:p>
        </p:txBody>
      </p:sp>
      <p:sp>
        <p:nvSpPr>
          <p:cNvPr id="68611" name="Slide Number Placeholder 3">
            <a:extLst>
              <a:ext uri="{FF2B5EF4-FFF2-40B4-BE49-F238E27FC236}">
                <a16:creationId xmlns:a16="http://schemas.microsoft.com/office/drawing/2014/main" id="{8268F1A3-7526-43C8-A691-8B56F67839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E86ED77-E4C5-47CD-8C77-262FBECE3FD5}" type="slidenum">
              <a:rPr lang="en-US" altLang="en-US" sz="1200"/>
              <a:pPr/>
              <a:t>28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Image Placeholder 1">
            <a:extLst>
              <a:ext uri="{FF2B5EF4-FFF2-40B4-BE49-F238E27FC236}">
                <a16:creationId xmlns:a16="http://schemas.microsoft.com/office/drawing/2014/main" id="{7449B78F-F6AB-4830-9A41-62D80DF9A7E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8" name="Notes Placeholder 2">
            <a:extLst>
              <a:ext uri="{FF2B5EF4-FFF2-40B4-BE49-F238E27FC236}">
                <a16:creationId xmlns:a16="http://schemas.microsoft.com/office/drawing/2014/main" id="{65644AC6-1ADC-4244-AF3C-81A673047C1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70659" name="Slide Number Placeholder 3">
            <a:extLst>
              <a:ext uri="{FF2B5EF4-FFF2-40B4-BE49-F238E27FC236}">
                <a16:creationId xmlns:a16="http://schemas.microsoft.com/office/drawing/2014/main" id="{71A0C812-2662-4508-BD56-A015A3A84D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C8B7CCEF-4422-4D61-B21A-E1BCAC9D0C5E}" type="slidenum">
              <a:rPr lang="en-US" altLang="en-US" sz="1200"/>
              <a:pPr/>
              <a:t>29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Image Placeholder 1">
            <a:extLst>
              <a:ext uri="{FF2B5EF4-FFF2-40B4-BE49-F238E27FC236}">
                <a16:creationId xmlns:a16="http://schemas.microsoft.com/office/drawing/2014/main" id="{9605D229-C887-42BF-AA02-06051468AF7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6" name="Notes Placeholder 2">
            <a:extLst>
              <a:ext uri="{FF2B5EF4-FFF2-40B4-BE49-F238E27FC236}">
                <a16:creationId xmlns:a16="http://schemas.microsoft.com/office/drawing/2014/main" id="{692421C3-481C-408D-9423-4F50C48CF3C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72707" name="Slide Number Placeholder 3">
            <a:extLst>
              <a:ext uri="{FF2B5EF4-FFF2-40B4-BE49-F238E27FC236}">
                <a16:creationId xmlns:a16="http://schemas.microsoft.com/office/drawing/2014/main" id="{9ACC3340-8104-4B58-A04F-27F6E93642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10FD9DA-B4CD-4DF5-A25F-BDC0AC765A4A}" type="slidenum">
              <a:rPr lang="en-US" altLang="en-US" sz="1200"/>
              <a:pPr/>
              <a:t>30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>
            <a:extLst>
              <a:ext uri="{FF2B5EF4-FFF2-40B4-BE49-F238E27FC236}">
                <a16:creationId xmlns:a16="http://schemas.microsoft.com/office/drawing/2014/main" id="{74144867-32BC-4714-A325-77CB815553B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4" name="Notes Placeholder 2">
            <a:extLst>
              <a:ext uri="{FF2B5EF4-FFF2-40B4-BE49-F238E27FC236}">
                <a16:creationId xmlns:a16="http://schemas.microsoft.com/office/drawing/2014/main" id="{EC92D4C9-DCD8-4626-A639-4216BC6D680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3555" name="Slide Number Placeholder 3">
            <a:extLst>
              <a:ext uri="{FF2B5EF4-FFF2-40B4-BE49-F238E27FC236}">
                <a16:creationId xmlns:a16="http://schemas.microsoft.com/office/drawing/2014/main" id="{669451CA-1A77-47A0-AD05-8E6ACDB350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3B90AE6-160A-450E-8798-71FD75FC4985}" type="slidenum">
              <a:rPr lang="en-US" altLang="en-US" sz="1200"/>
              <a:pPr/>
              <a:t>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>
            <a:extLst>
              <a:ext uri="{FF2B5EF4-FFF2-40B4-BE49-F238E27FC236}">
                <a16:creationId xmlns:a16="http://schemas.microsoft.com/office/drawing/2014/main" id="{A5FEA0C6-B1C2-4963-884D-2FFE1361DE2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2" name="Notes Placeholder 2">
            <a:extLst>
              <a:ext uri="{FF2B5EF4-FFF2-40B4-BE49-F238E27FC236}">
                <a16:creationId xmlns:a16="http://schemas.microsoft.com/office/drawing/2014/main" id="{DE35417E-14AB-4367-8D92-DE44DB2054A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5603" name="Slide Number Placeholder 3">
            <a:extLst>
              <a:ext uri="{FF2B5EF4-FFF2-40B4-BE49-F238E27FC236}">
                <a16:creationId xmlns:a16="http://schemas.microsoft.com/office/drawing/2014/main" id="{A19C2B7E-8B76-4E54-A30D-73F4FD6C5E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1E62A65-2D90-42B5-9661-83444AA74CA8}" type="slidenum">
              <a:rPr lang="en-US" altLang="en-US" sz="1200"/>
              <a:pPr/>
              <a:t>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>
            <a:extLst>
              <a:ext uri="{FF2B5EF4-FFF2-40B4-BE49-F238E27FC236}">
                <a16:creationId xmlns:a16="http://schemas.microsoft.com/office/drawing/2014/main" id="{FE6DC52F-F6A8-4B07-8264-ADFA9068064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0" name="Notes Placeholder 2">
            <a:extLst>
              <a:ext uri="{FF2B5EF4-FFF2-40B4-BE49-F238E27FC236}">
                <a16:creationId xmlns:a16="http://schemas.microsoft.com/office/drawing/2014/main" id="{9B39F58B-F609-4295-9A43-1A85C944003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 dirty="0"/>
          </a:p>
          <a:p>
            <a:pPr marL="228600" indent="-228600">
              <a:buFontTx/>
              <a:buAutoNum type="arabicPeriod"/>
            </a:pPr>
            <a:endParaRPr lang="en-US" altLang="en-US" dirty="0"/>
          </a:p>
        </p:txBody>
      </p:sp>
      <p:sp>
        <p:nvSpPr>
          <p:cNvPr id="27651" name="Slide Number Placeholder 3">
            <a:extLst>
              <a:ext uri="{FF2B5EF4-FFF2-40B4-BE49-F238E27FC236}">
                <a16:creationId xmlns:a16="http://schemas.microsoft.com/office/drawing/2014/main" id="{4717F101-9962-46D1-9286-D068D09DD9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04DF4FE-0EA1-42F2-90F8-61E7B83B469A}" type="slidenum">
              <a:rPr lang="en-US" altLang="en-US" sz="1200"/>
              <a:pPr/>
              <a:t>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>
            <a:extLst>
              <a:ext uri="{FF2B5EF4-FFF2-40B4-BE49-F238E27FC236}">
                <a16:creationId xmlns:a16="http://schemas.microsoft.com/office/drawing/2014/main" id="{DE418FF8-40FB-4F01-BAB1-E4564CBDD2A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8" name="Notes Placeholder 2">
            <a:extLst>
              <a:ext uri="{FF2B5EF4-FFF2-40B4-BE49-F238E27FC236}">
                <a16:creationId xmlns:a16="http://schemas.microsoft.com/office/drawing/2014/main" id="{2BB67D7A-48D3-4886-AEF8-7630A5FB31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AutoNum type="arabicPeriod"/>
            </a:pPr>
            <a:endParaRPr lang="en-US" altLang="en-US"/>
          </a:p>
        </p:txBody>
      </p:sp>
      <p:sp>
        <p:nvSpPr>
          <p:cNvPr id="29699" name="Slide Number Placeholder 3">
            <a:extLst>
              <a:ext uri="{FF2B5EF4-FFF2-40B4-BE49-F238E27FC236}">
                <a16:creationId xmlns:a16="http://schemas.microsoft.com/office/drawing/2014/main" id="{B76A8878-67A7-4FD8-B2A2-A35627B3D3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2723DC3-69E9-4607-A587-A04C0A487B84}" type="slidenum">
              <a:rPr lang="en-US" altLang="en-US" sz="1200"/>
              <a:pPr/>
              <a:t>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>
            <a:extLst>
              <a:ext uri="{FF2B5EF4-FFF2-40B4-BE49-F238E27FC236}">
                <a16:creationId xmlns:a16="http://schemas.microsoft.com/office/drawing/2014/main" id="{FD42C2EC-5B50-4A6C-82F6-E6E5DFB1C8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6" name="Notes Placeholder 2">
            <a:extLst>
              <a:ext uri="{FF2B5EF4-FFF2-40B4-BE49-F238E27FC236}">
                <a16:creationId xmlns:a16="http://schemas.microsoft.com/office/drawing/2014/main" id="{7F82044F-3819-4B9A-9F93-5A0B0F151B6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1747" name="Slide Number Placeholder 3">
            <a:extLst>
              <a:ext uri="{FF2B5EF4-FFF2-40B4-BE49-F238E27FC236}">
                <a16:creationId xmlns:a16="http://schemas.microsoft.com/office/drawing/2014/main" id="{02CF06AC-49AC-464D-9B1A-207D6F23B1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C481E84-3B9E-4D2C-AAEF-5A70DAAA9A12}" type="slidenum">
              <a:rPr lang="en-US" altLang="en-US" sz="1200"/>
              <a:pPr/>
              <a:t>10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>
            <a:extLst>
              <a:ext uri="{FF2B5EF4-FFF2-40B4-BE49-F238E27FC236}">
                <a16:creationId xmlns:a16="http://schemas.microsoft.com/office/drawing/2014/main" id="{0619F5C6-99A1-40E8-AEFF-60395BA6387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4" name="Notes Placeholder 2">
            <a:extLst>
              <a:ext uri="{FF2B5EF4-FFF2-40B4-BE49-F238E27FC236}">
                <a16:creationId xmlns:a16="http://schemas.microsoft.com/office/drawing/2014/main" id="{5671A082-3547-4045-811A-D1C60E1ED4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3795" name="Slide Number Placeholder 3">
            <a:extLst>
              <a:ext uri="{FF2B5EF4-FFF2-40B4-BE49-F238E27FC236}">
                <a16:creationId xmlns:a16="http://schemas.microsoft.com/office/drawing/2014/main" id="{95EFA78B-366E-4443-AC50-54E1E5BDBD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A2B9E5FF-1B0E-4B1B-AF8F-15DB1B293D27}" type="slidenum">
              <a:rPr lang="en-US" altLang="en-US" sz="1200"/>
              <a:pPr/>
              <a:t>11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>
            <a:extLst>
              <a:ext uri="{FF2B5EF4-FFF2-40B4-BE49-F238E27FC236}">
                <a16:creationId xmlns:a16="http://schemas.microsoft.com/office/drawing/2014/main" id="{6CE5DC74-3342-4DF9-AF4D-BCF0D3BD4D1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2" name="Notes Placeholder 2">
            <a:extLst>
              <a:ext uri="{FF2B5EF4-FFF2-40B4-BE49-F238E27FC236}">
                <a16:creationId xmlns:a16="http://schemas.microsoft.com/office/drawing/2014/main" id="{2CF75C87-9A9C-48A1-84E2-F1C7378DA1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5843" name="Slide Number Placeholder 3">
            <a:extLst>
              <a:ext uri="{FF2B5EF4-FFF2-40B4-BE49-F238E27FC236}">
                <a16:creationId xmlns:a16="http://schemas.microsoft.com/office/drawing/2014/main" id="{9D98D108-E709-4723-BB5B-7E1C2052BB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8011C8D-DD04-442A-B6A6-09B35663E2AF}" type="slidenum">
              <a:rPr lang="en-US" altLang="en-US" sz="1200"/>
              <a:pPr/>
              <a:t>12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630" y="2735035"/>
            <a:ext cx="6229350" cy="1820636"/>
          </a:xfrm>
        </p:spPr>
        <p:txBody>
          <a:bodyPr anchor="b">
            <a:normAutofit/>
          </a:bodyPr>
          <a:lstStyle>
            <a:lvl1pPr algn="ctr">
              <a:defRPr sz="3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630" y="5216979"/>
            <a:ext cx="3077934" cy="791936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473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45028"/>
            <a:ext cx="2949178" cy="1507671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45028"/>
            <a:ext cx="4629150" cy="5119008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12570"/>
            <a:ext cx="2949178" cy="35514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1377A44-B570-4D35-9A41-2C15FF755448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22117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63499"/>
            <a:ext cx="7886700" cy="1126670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79863"/>
            <a:ext cx="7886700" cy="3997099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EA9C4C-AC6A-490B-A902-7E48F5BEA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A1A0245-5EEE-47DE-9F45-06A689397735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9065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1623"/>
            <a:ext cx="1971675" cy="5065339"/>
          </a:xfrm>
        </p:spPr>
        <p:txBody>
          <a:bodyPr vert="eaVert">
            <a:normAutofit/>
          </a:bodyPr>
          <a:lstStyle>
            <a:lvl1pPr>
              <a:defRPr sz="4000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1623"/>
            <a:ext cx="5800725" cy="5065340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C09C25C-8921-4FF5-B354-D78C972E2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05D563C3-7C48-4021-96CD-45E4A045278E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8090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845480"/>
          </a:xfrm>
        </p:spPr>
        <p:txBody>
          <a:bodyPr anchor="b">
            <a:normAutofit/>
          </a:bodyPr>
          <a:lstStyle>
            <a:lvl1pPr algn="ctr">
              <a:defRPr sz="4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61756"/>
            <a:ext cx="6858000" cy="996043"/>
          </a:xfrm>
        </p:spPr>
        <p:txBody>
          <a:bodyPr/>
          <a:lstStyle>
            <a:lvl1pPr marL="0" indent="0" algn="ctr">
              <a:buNone/>
              <a:defRPr sz="2400" b="1" i="1">
                <a:solidFill>
                  <a:srgbClr val="005E8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A38B994-6D08-4BA4-AE2D-186DFD1EE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E7A6C0A1-6A65-4138-94CB-228EB2F8FB53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0486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4303"/>
            <a:ext cx="7886700" cy="10096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53343"/>
            <a:ext cx="7886700" cy="3923620"/>
          </a:xfrm>
        </p:spPr>
        <p:txBody>
          <a:bodyPr/>
          <a:lstStyle>
            <a:lvl1pPr>
              <a:defRPr sz="2400" b="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2DAA65CC-D5EC-463E-A657-35566029BD31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82769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1257579"/>
          </a:xfrm>
        </p:spPr>
        <p:txBody>
          <a:bodyPr anchor="b">
            <a:normAutofit/>
          </a:bodyPr>
          <a:lstStyle>
            <a:lvl1pPr>
              <a:defRPr sz="45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110754"/>
            <a:ext cx="7886700" cy="2978898"/>
          </a:xfrm>
          <a:solidFill>
            <a:srgbClr val="005E8E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8AE3919-D0EC-4ACD-A757-9B1CCECA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7326CFAF-E997-4040-8FF8-BD689A507E3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70692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11624"/>
            <a:ext cx="7886700" cy="898606"/>
          </a:xfrm>
          <a:custGeom>
            <a:avLst/>
            <a:gdLst>
              <a:gd name="connsiteX0" fmla="*/ 0 w 7886700"/>
              <a:gd name="connsiteY0" fmla="*/ 0 h 898606"/>
              <a:gd name="connsiteX1" fmla="*/ 578358 w 7886700"/>
              <a:gd name="connsiteY1" fmla="*/ 0 h 898606"/>
              <a:gd name="connsiteX2" fmla="*/ 1314450 w 7886700"/>
              <a:gd name="connsiteY2" fmla="*/ 0 h 898606"/>
              <a:gd name="connsiteX3" fmla="*/ 1813941 w 7886700"/>
              <a:gd name="connsiteY3" fmla="*/ 0 h 898606"/>
              <a:gd name="connsiteX4" fmla="*/ 2471166 w 7886700"/>
              <a:gd name="connsiteY4" fmla="*/ 0 h 898606"/>
              <a:gd name="connsiteX5" fmla="*/ 2891790 w 7886700"/>
              <a:gd name="connsiteY5" fmla="*/ 0 h 898606"/>
              <a:gd name="connsiteX6" fmla="*/ 3706749 w 7886700"/>
              <a:gd name="connsiteY6" fmla="*/ 0 h 898606"/>
              <a:gd name="connsiteX7" fmla="*/ 4127373 w 7886700"/>
              <a:gd name="connsiteY7" fmla="*/ 0 h 898606"/>
              <a:gd name="connsiteX8" fmla="*/ 4626864 w 7886700"/>
              <a:gd name="connsiteY8" fmla="*/ 0 h 898606"/>
              <a:gd name="connsiteX9" fmla="*/ 5284089 w 7886700"/>
              <a:gd name="connsiteY9" fmla="*/ 0 h 898606"/>
              <a:gd name="connsiteX10" fmla="*/ 6020181 w 7886700"/>
              <a:gd name="connsiteY10" fmla="*/ 0 h 898606"/>
              <a:gd name="connsiteX11" fmla="*/ 6598539 w 7886700"/>
              <a:gd name="connsiteY11" fmla="*/ 0 h 898606"/>
              <a:gd name="connsiteX12" fmla="*/ 7098030 w 7886700"/>
              <a:gd name="connsiteY12" fmla="*/ 0 h 898606"/>
              <a:gd name="connsiteX13" fmla="*/ 7886700 w 7886700"/>
              <a:gd name="connsiteY13" fmla="*/ 0 h 898606"/>
              <a:gd name="connsiteX14" fmla="*/ 7886700 w 7886700"/>
              <a:gd name="connsiteY14" fmla="*/ 449303 h 898606"/>
              <a:gd name="connsiteX15" fmla="*/ 7886700 w 7886700"/>
              <a:gd name="connsiteY15" fmla="*/ 898606 h 898606"/>
              <a:gd name="connsiteX16" fmla="*/ 7150608 w 7886700"/>
              <a:gd name="connsiteY16" fmla="*/ 898606 h 898606"/>
              <a:gd name="connsiteX17" fmla="*/ 6651117 w 7886700"/>
              <a:gd name="connsiteY17" fmla="*/ 898606 h 898606"/>
              <a:gd name="connsiteX18" fmla="*/ 6072759 w 7886700"/>
              <a:gd name="connsiteY18" fmla="*/ 898606 h 898606"/>
              <a:gd name="connsiteX19" fmla="*/ 5415534 w 7886700"/>
              <a:gd name="connsiteY19" fmla="*/ 898606 h 898606"/>
              <a:gd name="connsiteX20" fmla="*/ 4994910 w 7886700"/>
              <a:gd name="connsiteY20" fmla="*/ 898606 h 898606"/>
              <a:gd name="connsiteX21" fmla="*/ 4337685 w 7886700"/>
              <a:gd name="connsiteY21" fmla="*/ 898606 h 898606"/>
              <a:gd name="connsiteX22" fmla="*/ 3680460 w 7886700"/>
              <a:gd name="connsiteY22" fmla="*/ 898606 h 898606"/>
              <a:gd name="connsiteX23" fmla="*/ 3180969 w 7886700"/>
              <a:gd name="connsiteY23" fmla="*/ 898606 h 898606"/>
              <a:gd name="connsiteX24" fmla="*/ 2760345 w 7886700"/>
              <a:gd name="connsiteY24" fmla="*/ 898606 h 898606"/>
              <a:gd name="connsiteX25" fmla="*/ 2181987 w 7886700"/>
              <a:gd name="connsiteY25" fmla="*/ 898606 h 898606"/>
              <a:gd name="connsiteX26" fmla="*/ 1367028 w 7886700"/>
              <a:gd name="connsiteY26" fmla="*/ 898606 h 898606"/>
              <a:gd name="connsiteX27" fmla="*/ 788670 w 7886700"/>
              <a:gd name="connsiteY27" fmla="*/ 898606 h 898606"/>
              <a:gd name="connsiteX28" fmla="*/ 0 w 7886700"/>
              <a:gd name="connsiteY28" fmla="*/ 898606 h 898606"/>
              <a:gd name="connsiteX29" fmla="*/ 0 w 7886700"/>
              <a:gd name="connsiteY29" fmla="*/ 440317 h 898606"/>
              <a:gd name="connsiteX30" fmla="*/ 0 w 7886700"/>
              <a:gd name="connsiteY30" fmla="*/ 0 h 89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886700" h="898606" fill="none" extrusionOk="0">
                <a:moveTo>
                  <a:pt x="0" y="0"/>
                </a:moveTo>
                <a:cubicBezTo>
                  <a:pt x="195292" y="-21074"/>
                  <a:pt x="336224" y="12306"/>
                  <a:pt x="578358" y="0"/>
                </a:cubicBezTo>
                <a:cubicBezTo>
                  <a:pt x="820492" y="-12306"/>
                  <a:pt x="1021439" y="-3393"/>
                  <a:pt x="1314450" y="0"/>
                </a:cubicBezTo>
                <a:cubicBezTo>
                  <a:pt x="1607461" y="3393"/>
                  <a:pt x="1664131" y="10189"/>
                  <a:pt x="1813941" y="0"/>
                </a:cubicBezTo>
                <a:cubicBezTo>
                  <a:pt x="1963751" y="-10189"/>
                  <a:pt x="2181052" y="8295"/>
                  <a:pt x="2471166" y="0"/>
                </a:cubicBezTo>
                <a:cubicBezTo>
                  <a:pt x="2761280" y="-8295"/>
                  <a:pt x="2742339" y="-8290"/>
                  <a:pt x="2891790" y="0"/>
                </a:cubicBezTo>
                <a:cubicBezTo>
                  <a:pt x="3041241" y="8290"/>
                  <a:pt x="3426953" y="31820"/>
                  <a:pt x="3706749" y="0"/>
                </a:cubicBezTo>
                <a:cubicBezTo>
                  <a:pt x="3986545" y="-31820"/>
                  <a:pt x="3929874" y="-485"/>
                  <a:pt x="4127373" y="0"/>
                </a:cubicBezTo>
                <a:cubicBezTo>
                  <a:pt x="4324872" y="485"/>
                  <a:pt x="4497687" y="-2027"/>
                  <a:pt x="4626864" y="0"/>
                </a:cubicBezTo>
                <a:cubicBezTo>
                  <a:pt x="4756041" y="2027"/>
                  <a:pt x="5009808" y="-13914"/>
                  <a:pt x="5284089" y="0"/>
                </a:cubicBezTo>
                <a:cubicBezTo>
                  <a:pt x="5558370" y="13914"/>
                  <a:pt x="5682373" y="-15850"/>
                  <a:pt x="6020181" y="0"/>
                </a:cubicBezTo>
                <a:cubicBezTo>
                  <a:pt x="6357989" y="15850"/>
                  <a:pt x="6326190" y="6280"/>
                  <a:pt x="6598539" y="0"/>
                </a:cubicBezTo>
                <a:cubicBezTo>
                  <a:pt x="6870888" y="-6280"/>
                  <a:pt x="6920085" y="-2213"/>
                  <a:pt x="7098030" y="0"/>
                </a:cubicBezTo>
                <a:cubicBezTo>
                  <a:pt x="7275975" y="2213"/>
                  <a:pt x="7521648" y="29230"/>
                  <a:pt x="7886700" y="0"/>
                </a:cubicBezTo>
                <a:cubicBezTo>
                  <a:pt x="7884721" y="108245"/>
                  <a:pt x="7898948" y="338295"/>
                  <a:pt x="7886700" y="449303"/>
                </a:cubicBezTo>
                <a:cubicBezTo>
                  <a:pt x="7874452" y="560311"/>
                  <a:pt x="7866198" y="726180"/>
                  <a:pt x="7886700" y="898606"/>
                </a:cubicBezTo>
                <a:cubicBezTo>
                  <a:pt x="7678853" y="874656"/>
                  <a:pt x="7460024" y="887112"/>
                  <a:pt x="7150608" y="898606"/>
                </a:cubicBezTo>
                <a:cubicBezTo>
                  <a:pt x="6841192" y="910100"/>
                  <a:pt x="6825168" y="907546"/>
                  <a:pt x="6651117" y="898606"/>
                </a:cubicBezTo>
                <a:cubicBezTo>
                  <a:pt x="6477066" y="889666"/>
                  <a:pt x="6338245" y="897915"/>
                  <a:pt x="6072759" y="898606"/>
                </a:cubicBezTo>
                <a:cubicBezTo>
                  <a:pt x="5807273" y="899297"/>
                  <a:pt x="5675761" y="870279"/>
                  <a:pt x="5415534" y="898606"/>
                </a:cubicBezTo>
                <a:cubicBezTo>
                  <a:pt x="5155307" y="926933"/>
                  <a:pt x="5176474" y="877755"/>
                  <a:pt x="4994910" y="898606"/>
                </a:cubicBezTo>
                <a:cubicBezTo>
                  <a:pt x="4813346" y="919457"/>
                  <a:pt x="4501069" y="884830"/>
                  <a:pt x="4337685" y="898606"/>
                </a:cubicBezTo>
                <a:cubicBezTo>
                  <a:pt x="4174301" y="912382"/>
                  <a:pt x="3931716" y="884060"/>
                  <a:pt x="3680460" y="898606"/>
                </a:cubicBezTo>
                <a:cubicBezTo>
                  <a:pt x="3429205" y="913152"/>
                  <a:pt x="3338025" y="903618"/>
                  <a:pt x="3180969" y="898606"/>
                </a:cubicBezTo>
                <a:cubicBezTo>
                  <a:pt x="3023913" y="893594"/>
                  <a:pt x="2936236" y="907549"/>
                  <a:pt x="2760345" y="898606"/>
                </a:cubicBezTo>
                <a:cubicBezTo>
                  <a:pt x="2584454" y="889663"/>
                  <a:pt x="2356790" y="891915"/>
                  <a:pt x="2181987" y="898606"/>
                </a:cubicBezTo>
                <a:cubicBezTo>
                  <a:pt x="2007184" y="905297"/>
                  <a:pt x="1562870" y="863112"/>
                  <a:pt x="1367028" y="898606"/>
                </a:cubicBezTo>
                <a:cubicBezTo>
                  <a:pt x="1171186" y="934100"/>
                  <a:pt x="1069898" y="902727"/>
                  <a:pt x="788670" y="898606"/>
                </a:cubicBezTo>
                <a:cubicBezTo>
                  <a:pt x="507442" y="894485"/>
                  <a:pt x="223432" y="865317"/>
                  <a:pt x="0" y="898606"/>
                </a:cubicBezTo>
                <a:cubicBezTo>
                  <a:pt x="22844" y="752400"/>
                  <a:pt x="-9782" y="627885"/>
                  <a:pt x="0" y="440317"/>
                </a:cubicBezTo>
                <a:cubicBezTo>
                  <a:pt x="9782" y="252749"/>
                  <a:pt x="-3553" y="147521"/>
                  <a:pt x="0" y="0"/>
                </a:cubicBezTo>
                <a:close/>
              </a:path>
              <a:path w="7886700" h="898606" stroke="0" extrusionOk="0">
                <a:moveTo>
                  <a:pt x="0" y="0"/>
                </a:moveTo>
                <a:cubicBezTo>
                  <a:pt x="122704" y="14500"/>
                  <a:pt x="317424" y="3930"/>
                  <a:pt x="499491" y="0"/>
                </a:cubicBezTo>
                <a:cubicBezTo>
                  <a:pt x="681558" y="-3930"/>
                  <a:pt x="919994" y="31237"/>
                  <a:pt x="1314450" y="0"/>
                </a:cubicBezTo>
                <a:cubicBezTo>
                  <a:pt x="1708906" y="-31237"/>
                  <a:pt x="1647307" y="14438"/>
                  <a:pt x="1735074" y="0"/>
                </a:cubicBezTo>
                <a:cubicBezTo>
                  <a:pt x="1822841" y="-14438"/>
                  <a:pt x="2274496" y="6385"/>
                  <a:pt x="2550033" y="0"/>
                </a:cubicBezTo>
                <a:cubicBezTo>
                  <a:pt x="2825570" y="-6385"/>
                  <a:pt x="2990687" y="8444"/>
                  <a:pt x="3286125" y="0"/>
                </a:cubicBezTo>
                <a:cubicBezTo>
                  <a:pt x="3581563" y="-8444"/>
                  <a:pt x="3668821" y="21012"/>
                  <a:pt x="3785616" y="0"/>
                </a:cubicBezTo>
                <a:cubicBezTo>
                  <a:pt x="3902411" y="-21012"/>
                  <a:pt x="4194431" y="-25005"/>
                  <a:pt x="4363974" y="0"/>
                </a:cubicBezTo>
                <a:cubicBezTo>
                  <a:pt x="4533517" y="25005"/>
                  <a:pt x="4742928" y="-7804"/>
                  <a:pt x="4863465" y="0"/>
                </a:cubicBezTo>
                <a:cubicBezTo>
                  <a:pt x="4984002" y="7804"/>
                  <a:pt x="5316896" y="15003"/>
                  <a:pt x="5520690" y="0"/>
                </a:cubicBezTo>
                <a:cubicBezTo>
                  <a:pt x="5724485" y="-15003"/>
                  <a:pt x="5971797" y="7127"/>
                  <a:pt x="6335649" y="0"/>
                </a:cubicBezTo>
                <a:cubicBezTo>
                  <a:pt x="6699501" y="-7127"/>
                  <a:pt x="6649666" y="-6972"/>
                  <a:pt x="6756273" y="0"/>
                </a:cubicBezTo>
                <a:cubicBezTo>
                  <a:pt x="6862880" y="6972"/>
                  <a:pt x="7550410" y="-48378"/>
                  <a:pt x="7886700" y="0"/>
                </a:cubicBezTo>
                <a:cubicBezTo>
                  <a:pt x="7882019" y="111801"/>
                  <a:pt x="7876831" y="271665"/>
                  <a:pt x="7886700" y="422345"/>
                </a:cubicBezTo>
                <a:cubicBezTo>
                  <a:pt x="7896569" y="573026"/>
                  <a:pt x="7907020" y="694044"/>
                  <a:pt x="7886700" y="898606"/>
                </a:cubicBezTo>
                <a:cubicBezTo>
                  <a:pt x="7747996" y="930222"/>
                  <a:pt x="7472638" y="868425"/>
                  <a:pt x="7229475" y="898606"/>
                </a:cubicBezTo>
                <a:cubicBezTo>
                  <a:pt x="6986313" y="928787"/>
                  <a:pt x="6878421" y="880582"/>
                  <a:pt x="6572250" y="898606"/>
                </a:cubicBezTo>
                <a:cubicBezTo>
                  <a:pt x="6266079" y="916630"/>
                  <a:pt x="6274525" y="892700"/>
                  <a:pt x="6151626" y="898606"/>
                </a:cubicBezTo>
                <a:cubicBezTo>
                  <a:pt x="6028727" y="904512"/>
                  <a:pt x="5873470" y="891715"/>
                  <a:pt x="5652135" y="898606"/>
                </a:cubicBezTo>
                <a:cubicBezTo>
                  <a:pt x="5430800" y="905497"/>
                  <a:pt x="5370996" y="882266"/>
                  <a:pt x="5152644" y="898606"/>
                </a:cubicBezTo>
                <a:cubicBezTo>
                  <a:pt x="4934292" y="914946"/>
                  <a:pt x="4789638" y="923991"/>
                  <a:pt x="4574286" y="898606"/>
                </a:cubicBezTo>
                <a:cubicBezTo>
                  <a:pt x="4358934" y="873221"/>
                  <a:pt x="4277605" y="915043"/>
                  <a:pt x="4153662" y="898606"/>
                </a:cubicBezTo>
                <a:cubicBezTo>
                  <a:pt x="4029719" y="882169"/>
                  <a:pt x="3761634" y="913647"/>
                  <a:pt x="3575304" y="898606"/>
                </a:cubicBezTo>
                <a:cubicBezTo>
                  <a:pt x="3388974" y="883565"/>
                  <a:pt x="2977800" y="938274"/>
                  <a:pt x="2760345" y="898606"/>
                </a:cubicBezTo>
                <a:cubicBezTo>
                  <a:pt x="2542890" y="858938"/>
                  <a:pt x="2283708" y="876132"/>
                  <a:pt x="2103120" y="898606"/>
                </a:cubicBezTo>
                <a:cubicBezTo>
                  <a:pt x="1922533" y="921080"/>
                  <a:pt x="1782115" y="876537"/>
                  <a:pt x="1524762" y="898606"/>
                </a:cubicBezTo>
                <a:cubicBezTo>
                  <a:pt x="1267409" y="920675"/>
                  <a:pt x="1295275" y="906150"/>
                  <a:pt x="1104138" y="898606"/>
                </a:cubicBezTo>
                <a:cubicBezTo>
                  <a:pt x="913001" y="891062"/>
                  <a:pt x="367820" y="865925"/>
                  <a:pt x="0" y="898606"/>
                </a:cubicBezTo>
                <a:cubicBezTo>
                  <a:pt x="8530" y="790428"/>
                  <a:pt x="-19458" y="589111"/>
                  <a:pt x="0" y="476261"/>
                </a:cubicBezTo>
                <a:cubicBezTo>
                  <a:pt x="19458" y="363412"/>
                  <a:pt x="-7196" y="134630"/>
                  <a:pt x="0" y="0"/>
                </a:cubicBezTo>
                <a:close/>
              </a:path>
            </a:pathLst>
          </a:custGeom>
          <a:ln w="38100">
            <a:solidFill>
              <a:srgbClr val="005E8E"/>
            </a:solidFill>
            <a:extLst>
              <a:ext uri="{C807C97D-BFC1-408E-A445-0C87EB9F89A2}">
                <ask:lineSketchStyleProps xmlns:ask="http://schemas.microsoft.com/office/drawing/2018/sketchyshapes" sd="971909512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14549"/>
            <a:ext cx="3886200" cy="4062413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14549"/>
            <a:ext cx="3886200" cy="4062414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427B9-7570-4D50-9A1B-571BB5D3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5DA115-AC3D-414A-AE39-EF1F06C3023C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15273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44221"/>
            <a:ext cx="7886700" cy="10223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7459" y="1966573"/>
            <a:ext cx="3868340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73829"/>
            <a:ext cx="3868340" cy="3315834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1966573"/>
            <a:ext cx="3887391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73827"/>
            <a:ext cx="3887391" cy="3315835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5768BDF-CF8C-4E6A-B64D-4BAED37CF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00854AD9-D65B-431B-8D1B-F923AFBF511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41325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9BEDAF7-EDB4-4016-918B-530B329B1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9EBB33F0-F1A7-4A7A-BB67-83EC6C65E17A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26672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7CAF8D5-8C09-46D3-AF32-2EB2FE3A7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11830A8-BC85-4F30-97C0-DADFDE199F53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16357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459" y="1048871"/>
            <a:ext cx="2949178" cy="1375922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48871"/>
            <a:ext cx="4629150" cy="509067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582471"/>
            <a:ext cx="2949178" cy="355707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B1BD2-9498-4D9E-A752-27AD44912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3AA2D467-BD25-422D-AC6F-A94D60471BF2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05117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45142"/>
            <a:ext cx="7886700" cy="1077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212521"/>
            <a:ext cx="7886700" cy="3964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24CDE4-C7C6-433A-8DD4-DA42A6990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E7A6C0A1-6A65-4138-94CB-228EB2F8FB53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9803FE-E267-4E07-A46D-6F95AC9429B8}"/>
              </a:ext>
            </a:extLst>
          </p:cNvPr>
          <p:cNvSpPr/>
          <p:nvPr userDrawn="1"/>
        </p:nvSpPr>
        <p:spPr>
          <a:xfrm>
            <a:off x="-36513" y="-26988"/>
            <a:ext cx="918051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745B9110-3377-41FC-8D28-131BB83C630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22225"/>
            <a:ext cx="13223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3">
            <a:extLst>
              <a:ext uri="{FF2B5EF4-FFF2-40B4-BE49-F238E27FC236}">
                <a16:creationId xmlns:a16="http://schemas.microsoft.com/office/drawing/2014/main" id="{E0001968-39A2-4B3E-AA61-3D486F6F8AD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258888" y="-33338"/>
            <a:ext cx="3817937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r>
              <a:rPr lang="en-GB" b="1" dirty="0" err="1">
                <a:solidFill>
                  <a:schemeClr val="bg1"/>
                </a:solidFill>
                <a:latin typeface="Arial Narrow" charset="0"/>
              </a:rPr>
              <a:t>iPROCEEDS</a:t>
            </a:r>
            <a:r>
              <a:rPr lang="en-GB" b="1" dirty="0">
                <a:solidFill>
                  <a:schemeClr val="bg1"/>
                </a:solidFill>
                <a:latin typeface="Arial Narrow" charset="0"/>
              </a:rPr>
              <a:t> </a:t>
            </a:r>
          </a:p>
          <a:p>
            <a:pPr eaLnBrk="1" hangingPunct="1">
              <a:defRPr/>
            </a:pPr>
            <a:r>
              <a:rPr lang="en-GB" sz="1400" b="1" dirty="0">
                <a:solidFill>
                  <a:schemeClr val="bg1"/>
                </a:solidFill>
              </a:rPr>
              <a:t>Project on targeting crime proceeds on the Internet in South-eastern Europe and Turkey</a:t>
            </a:r>
            <a:endParaRPr lang="en-US" sz="1400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endParaRPr lang="en-GB" sz="1600" b="1" dirty="0">
              <a:solidFill>
                <a:schemeClr val="bg1"/>
              </a:solidFill>
              <a:latin typeface="Arial Narrow" charset="0"/>
            </a:endParaRPr>
          </a:p>
        </p:txBody>
      </p:sp>
      <p:pic>
        <p:nvPicPr>
          <p:cNvPr id="9" name="Picture 8" descr="http://www.coe.int/documents/16695/995226/Funded+EU%2BCOE+-+Implemented+COE+dark+background.png/643b8f9d-517b-4fad-82f4-488bde2625b0?t=1375371137000?t=1375371137000">
            <a:extLst>
              <a:ext uri="{FF2B5EF4-FFF2-40B4-BE49-F238E27FC236}">
                <a16:creationId xmlns:a16="http://schemas.microsoft.com/office/drawing/2014/main" id="{015AB5D4-4015-46D1-8E4A-04BEBE3A6B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8913"/>
            <a:ext cx="408781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0436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5E8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emf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>
            <a:extLst>
              <a:ext uri="{FF2B5EF4-FFF2-40B4-BE49-F238E27FC236}">
                <a16:creationId xmlns:a16="http://schemas.microsoft.com/office/drawing/2014/main" id="{9E5F7CD2-514D-4F1C-B88C-96C7D2A753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en-GB">
              <a:latin typeface="Calibri" charset="0"/>
              <a:ea typeface="ＭＳ Ｐゴシック" charset="0"/>
            </a:endParaRPr>
          </a:p>
        </p:txBody>
      </p:sp>
      <p:sp>
        <p:nvSpPr>
          <p:cNvPr id="15369" name="Subtitle 3">
            <a:extLst>
              <a:ext uri="{FF2B5EF4-FFF2-40B4-BE49-F238E27FC236}">
                <a16:creationId xmlns:a16="http://schemas.microsoft.com/office/drawing/2014/main" id="{AE96470D-7B3E-46FF-BB99-DDF31A2830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en-US">
                <a:solidFill>
                  <a:srgbClr val="2F618F"/>
                </a:solidFill>
              </a:rPr>
              <a:t>Session 1.2.3 / Hour #2</a:t>
            </a:r>
            <a:endParaRPr lang="en-US" altLang="en-US" dirty="0">
              <a:solidFill>
                <a:srgbClr val="2F618F"/>
              </a:solidFill>
            </a:endParaRPr>
          </a:p>
          <a:p>
            <a:r>
              <a:rPr lang="en-US" altLang="en-US" dirty="0">
                <a:solidFill>
                  <a:srgbClr val="2F618F"/>
                </a:solidFill>
              </a:rPr>
              <a:t>Online Criminal Money Flow Typologies</a:t>
            </a: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6A359806-1871-471C-92A4-2A58ED2BD3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630" y="2735035"/>
            <a:ext cx="6229350" cy="1570379"/>
          </a:xfrm>
        </p:spPr>
        <p:txBody>
          <a:bodyPr>
            <a:normAutofit fontScale="90000"/>
          </a:bodyPr>
          <a:lstStyle/>
          <a:p>
            <a:r>
              <a:rPr lang="en-US" altLang="en-US" sz="3600" dirty="0"/>
              <a:t>Basic Course on the Search, Seizure and Confiscation of Online Crime Proceeds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>
            <a:extLst>
              <a:ext uri="{FF2B5EF4-FFF2-40B4-BE49-F238E27FC236}">
                <a16:creationId xmlns:a16="http://schemas.microsoft.com/office/drawing/2014/main" id="{1F1BA088-4D4A-44C7-88C2-985872E9D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Money Mules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3ED3E55A-5AB7-44FE-A627-452114B724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lnSpc>
                <a:spcPct val="100000"/>
              </a:lnSpc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identification/activity of money mules?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International Money Transfers and the Benefits | Finance.co.nz">
            <a:extLst>
              <a:ext uri="{FF2B5EF4-FFF2-40B4-BE49-F238E27FC236}">
                <a16:creationId xmlns:a16="http://schemas.microsoft.com/office/drawing/2014/main" id="{8E217DD8-E448-4F89-BDC0-9E85DFE6B7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5" r="1936"/>
          <a:stretch/>
        </p:blipFill>
        <p:spPr bwMode="auto">
          <a:xfrm>
            <a:off x="0" y="1034733"/>
            <a:ext cx="9144000" cy="5379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1991E0A-8BA8-4FD3-8870-C02A19BC4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517232"/>
            <a:ext cx="7886700" cy="1152128"/>
          </a:xfrm>
        </p:spPr>
        <p:txBody>
          <a:bodyPr/>
          <a:lstStyle/>
          <a:p>
            <a:pPr algn="r">
              <a:defRPr/>
            </a:pPr>
            <a:r>
              <a:rPr lang="en-US" dirty="0"/>
              <a:t>International Transfers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>
            <a:extLst>
              <a:ext uri="{FF2B5EF4-FFF2-40B4-BE49-F238E27FC236}">
                <a16:creationId xmlns:a16="http://schemas.microsoft.com/office/drawing/2014/main" id="{E9C4E8DA-D3A8-4648-B373-C5ABEC310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International Transfers</a:t>
            </a:r>
          </a:p>
        </p:txBody>
      </p:sp>
      <p:sp>
        <p:nvSpPr>
          <p:cNvPr id="34818" name="Content Placeholder 2">
            <a:extLst>
              <a:ext uri="{FF2B5EF4-FFF2-40B4-BE49-F238E27FC236}">
                <a16:creationId xmlns:a16="http://schemas.microsoft.com/office/drawing/2014/main" id="{C4D37D9B-512A-4E2E-B9FF-D8ADC2FC44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altLang="en-US" dirty="0"/>
              <a:t>International transfers of various types are used by criminals to make crime proceeds more difficult to trace.</a:t>
            </a:r>
          </a:p>
          <a:p>
            <a:pPr>
              <a:lnSpc>
                <a:spcPct val="100000"/>
              </a:lnSpc>
            </a:pPr>
            <a:endParaRPr lang="en-US" altLang="en-US" dirty="0"/>
          </a:p>
          <a:p>
            <a:pPr>
              <a:lnSpc>
                <a:spcPct val="100000"/>
              </a:lnSpc>
            </a:pPr>
            <a:r>
              <a:rPr lang="en-US" altLang="en-US" dirty="0"/>
              <a:t>International transfers can be performed using bank accounts, e-currency, Internet payment services, money remittance services, etc.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>
            <a:extLst>
              <a:ext uri="{FF2B5EF4-FFF2-40B4-BE49-F238E27FC236}">
                <a16:creationId xmlns:a16="http://schemas.microsoft.com/office/drawing/2014/main" id="{DE37F377-3B77-4735-B4A7-BBB25DA75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International Transfers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113E4A72-566F-44F2-AC40-C1B3FCA810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challenges arise to the investigation, search, seizure and confiscation of criminal funds when the funds have been transferred internationally?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>
            <a:extLst>
              <a:ext uri="{FF2B5EF4-FFF2-40B4-BE49-F238E27FC236}">
                <a16:creationId xmlns:a16="http://schemas.microsoft.com/office/drawing/2014/main" id="{E37C1A8C-3DFB-4D33-ACE1-5FE22A47C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International Transfer Typology</a:t>
            </a:r>
          </a:p>
        </p:txBody>
      </p:sp>
      <p:sp>
        <p:nvSpPr>
          <p:cNvPr id="38914" name="Content Placeholder 2">
            <a:extLst>
              <a:ext uri="{FF2B5EF4-FFF2-40B4-BE49-F238E27FC236}">
                <a16:creationId xmlns:a16="http://schemas.microsoft.com/office/drawing/2014/main" id="{21A05065-9E59-4D17-90EC-E2FC2870F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Criminal gains control of (for example) compromised customer bank account.</a:t>
            </a:r>
          </a:p>
          <a:p>
            <a:endParaRPr lang="en-US" altLang="en-US" dirty="0"/>
          </a:p>
          <a:p>
            <a:r>
              <a:rPr lang="en-US" altLang="en-US" dirty="0"/>
              <a:t>Funds transferred to mules in same jurisdiction.</a:t>
            </a:r>
          </a:p>
          <a:p>
            <a:endParaRPr lang="en-US" altLang="en-US" dirty="0"/>
          </a:p>
          <a:p>
            <a:r>
              <a:rPr lang="en-US" altLang="en-US" dirty="0"/>
              <a:t>Mules transfer funds by international bank transfer to a natural or legal person in a different jurisdiction.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>
            <a:extLst>
              <a:ext uri="{FF2B5EF4-FFF2-40B4-BE49-F238E27FC236}">
                <a16:creationId xmlns:a16="http://schemas.microsoft.com/office/drawing/2014/main" id="{47B7F1EE-FE86-4241-9645-C51FB7103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International Transfers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2AB9B485-2D8A-4AC0-9DB3-3B28817E89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sources of evidence can be used to indicate the use of international transfers?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>
            <a:extLst>
              <a:ext uri="{FF2B5EF4-FFF2-40B4-BE49-F238E27FC236}">
                <a16:creationId xmlns:a16="http://schemas.microsoft.com/office/drawing/2014/main" id="{D5FC55BB-71FA-498A-BE01-97ECA9A99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International Transfers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96F4EBC2-5323-475F-80BC-FCEB743695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identification/use of international transfers?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>
            <a:extLst>
              <a:ext uri="{FF2B5EF4-FFF2-40B4-BE49-F238E27FC236}">
                <a16:creationId xmlns:a16="http://schemas.microsoft.com/office/drawing/2014/main" id="{E5C1ABE7-F3CE-42E9-B17F-FE508F75F1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7"/>
          <a:stretch/>
        </p:blipFill>
        <p:spPr bwMode="auto">
          <a:xfrm>
            <a:off x="0" y="1020991"/>
            <a:ext cx="9144347" cy="540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FEF8839-B26E-4697-85BF-8172A326B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1020991"/>
            <a:ext cx="7886700" cy="720080"/>
          </a:xfrm>
        </p:spPr>
        <p:txBody>
          <a:bodyPr/>
          <a:lstStyle/>
          <a:p>
            <a:pPr algn="r">
              <a:defRPr/>
            </a:pPr>
            <a:r>
              <a:rPr lang="en-US" dirty="0"/>
              <a:t>Virtual Currencies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>
            <a:extLst>
              <a:ext uri="{FF2B5EF4-FFF2-40B4-BE49-F238E27FC236}">
                <a16:creationId xmlns:a16="http://schemas.microsoft.com/office/drawing/2014/main" id="{DC1BDEF5-6304-4259-A145-A81D412DC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Virtual currencies and e-money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F25C08AE-291E-4E85-B297-5733F30171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virtual currencies and e-money do you know about?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>
            <a:extLst>
              <a:ext uri="{FF2B5EF4-FFF2-40B4-BE49-F238E27FC236}">
                <a16:creationId xmlns:a16="http://schemas.microsoft.com/office/drawing/2014/main" id="{F0C72E94-9C82-46F7-BBAB-E99378DF5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Terminology</a:t>
            </a:r>
          </a:p>
        </p:txBody>
      </p:sp>
      <p:sp>
        <p:nvSpPr>
          <p:cNvPr id="49154" name="Content Placeholder 2">
            <a:extLst>
              <a:ext uri="{FF2B5EF4-FFF2-40B4-BE49-F238E27FC236}">
                <a16:creationId xmlns:a16="http://schemas.microsoft.com/office/drawing/2014/main" id="{67C46A86-FB5A-495C-924E-5B953301BF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US" altLang="en-US" sz="2200" dirty="0"/>
              <a:t>Virtual currency</a:t>
            </a:r>
          </a:p>
          <a:p>
            <a:pPr marL="457200" lvl="1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2000" i="1" dirty="0"/>
              <a:t>A virtual currency is a digital representation of value that can be traded on the Internet and functions as (1) a medium of exchange; (2) a unit of account; and/or (3) a store of value, but does not have legal tender status in any jurisdiction.</a:t>
            </a:r>
          </a:p>
          <a:p>
            <a:pPr>
              <a:lnSpc>
                <a:spcPct val="110000"/>
              </a:lnSpc>
            </a:pPr>
            <a:r>
              <a:rPr lang="en-US" altLang="en-US" sz="2200" dirty="0"/>
              <a:t>Electronic Money/e-money</a:t>
            </a:r>
          </a:p>
          <a:p>
            <a:pPr marL="457200" lvl="1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2000" i="1" dirty="0"/>
              <a:t>Virtual currency is distinct from e-money, which is a digital representation of fiat currency used to electronically transfer value denominated in fiat currency. E-money is a digital transfer mechanism for fiat currency – i.e. it electronically transfers value that has legal tender status.</a:t>
            </a:r>
          </a:p>
          <a:p>
            <a:pPr>
              <a:lnSpc>
                <a:spcPct val="110000"/>
              </a:lnSpc>
            </a:pPr>
            <a:r>
              <a:rPr lang="en-US" altLang="en-US" sz="2200" dirty="0"/>
              <a:t>Digital Currency</a:t>
            </a:r>
          </a:p>
          <a:p>
            <a:pPr marL="457200" lvl="1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2000" i="1" dirty="0"/>
              <a:t>Digital currency is a digital representation of either virtual currency (non-fiat) or e-money (fiat).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>
            <a:extLst>
              <a:ext uri="{FF2B5EF4-FFF2-40B4-BE49-F238E27FC236}">
                <a16:creationId xmlns:a16="http://schemas.microsoft.com/office/drawing/2014/main" id="{85847B54-18C3-462C-878A-63DBF7883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Session Objectives</a:t>
            </a: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81B05ABC-B2F2-4AD0-9A05-7AAA1BDCF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Explain the criminal money flow typologies of the use of:</a:t>
            </a:r>
          </a:p>
          <a:p>
            <a:endParaRPr lang="en-US" altLang="en-US" dirty="0"/>
          </a:p>
          <a:p>
            <a:pPr lvl="1"/>
            <a:r>
              <a:rPr lang="en-US" altLang="en-US" dirty="0"/>
              <a:t>Money Mules</a:t>
            </a:r>
          </a:p>
          <a:p>
            <a:pPr lvl="1"/>
            <a:r>
              <a:rPr lang="en-US" altLang="en-US" dirty="0"/>
              <a:t>International Transfers</a:t>
            </a:r>
          </a:p>
          <a:p>
            <a:pPr lvl="1"/>
            <a:r>
              <a:rPr lang="en-US" altLang="en-US" dirty="0"/>
              <a:t>Virtual Currencies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>
            <a:extLst>
              <a:ext uri="{FF2B5EF4-FFF2-40B4-BE49-F238E27FC236}">
                <a16:creationId xmlns:a16="http://schemas.microsoft.com/office/drawing/2014/main" id="{54469446-61FA-4718-8376-98E104C96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Virtual currencies and e-money</a:t>
            </a:r>
          </a:p>
        </p:txBody>
      </p:sp>
      <p:sp>
        <p:nvSpPr>
          <p:cNvPr id="51202" name="Content Placeholder 2">
            <a:extLst>
              <a:ext uri="{FF2B5EF4-FFF2-40B4-BE49-F238E27FC236}">
                <a16:creationId xmlns:a16="http://schemas.microsoft.com/office/drawing/2014/main" id="{9624419E-E15B-484B-AAE8-6D497F8278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  <a:p>
            <a:endParaRPr lang="en-US" altLang="en-US" dirty="0"/>
          </a:p>
          <a:p>
            <a:pPr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dirty="0"/>
              <a:t>DISCUSSION: </a:t>
            </a:r>
          </a:p>
          <a:p>
            <a:pPr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i="1" dirty="0"/>
              <a:t>What do you think is the significance of the expression “digital representation” in the above definitions?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>
            <a:extLst>
              <a:ext uri="{FF2B5EF4-FFF2-40B4-BE49-F238E27FC236}">
                <a16:creationId xmlns:a16="http://schemas.microsoft.com/office/drawing/2014/main" id="{DE4058E5-4871-4525-891E-B01EA0BD0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Categorising Virtual Currencies</a:t>
            </a:r>
          </a:p>
        </p:txBody>
      </p:sp>
      <p:sp>
        <p:nvSpPr>
          <p:cNvPr id="53250" name="Content Placeholder 2">
            <a:extLst>
              <a:ext uri="{FF2B5EF4-FFF2-40B4-BE49-F238E27FC236}">
                <a16:creationId xmlns:a16="http://schemas.microsoft.com/office/drawing/2014/main" id="{FDA8FC23-9E16-4FBE-BB84-F4AA5D636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88840"/>
            <a:ext cx="7886700" cy="439248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altLang="en-US" sz="1800" b="1" dirty="0"/>
              <a:t>Convertible</a:t>
            </a:r>
          </a:p>
          <a:p>
            <a:pPr lvl="1">
              <a:lnSpc>
                <a:spcPct val="110000"/>
              </a:lnSpc>
            </a:pPr>
            <a:r>
              <a:rPr lang="en-US" altLang="en-US" sz="1500" dirty="0"/>
              <a:t>A convertible virtual currency has an equivalent value in real currency and can be exchanged back-and-forth for real currency. Examples: Bitcoin, Second Life Linden Dollars, </a:t>
            </a:r>
            <a:r>
              <a:rPr lang="en-US" altLang="en-US" sz="1500" dirty="0" err="1"/>
              <a:t>WebMoney</a:t>
            </a:r>
            <a:r>
              <a:rPr lang="en-US" altLang="en-US" sz="1500" dirty="0"/>
              <a:t>.</a:t>
            </a:r>
          </a:p>
          <a:p>
            <a:pPr>
              <a:lnSpc>
                <a:spcPct val="110000"/>
              </a:lnSpc>
            </a:pPr>
            <a:r>
              <a:rPr lang="en-US" altLang="en-US" sz="1800" b="1" dirty="0"/>
              <a:t>Non-Convertible</a:t>
            </a:r>
          </a:p>
          <a:p>
            <a:pPr lvl="1">
              <a:lnSpc>
                <a:spcPct val="110000"/>
              </a:lnSpc>
            </a:pPr>
            <a:r>
              <a:rPr lang="en-US" altLang="en-US" sz="1500" dirty="0"/>
              <a:t>A non-convertible virtual currency is intended to be specific to a particular virtual domain or world, and under the rules governing its use cannot be exchanged for fiat currency. Examples: Q Coins, World of Warcraft Gold.</a:t>
            </a:r>
          </a:p>
          <a:p>
            <a:pPr>
              <a:lnSpc>
                <a:spcPct val="110000"/>
              </a:lnSpc>
            </a:pPr>
            <a:r>
              <a:rPr lang="en-US" altLang="en-US" sz="1800" b="1" dirty="0" err="1"/>
              <a:t>Centralised</a:t>
            </a:r>
            <a:endParaRPr lang="en-US" altLang="en-US" sz="1800" b="1" dirty="0"/>
          </a:p>
          <a:p>
            <a:pPr lvl="1">
              <a:lnSpc>
                <a:spcPct val="110000"/>
              </a:lnSpc>
            </a:pPr>
            <a:r>
              <a:rPr lang="en-US" altLang="en-US" sz="1500" dirty="0" err="1"/>
              <a:t>Centralised</a:t>
            </a:r>
            <a:r>
              <a:rPr lang="en-US" altLang="en-US" sz="1500" dirty="0"/>
              <a:t> virtual currencies have a single administrating authority (i.e. a third party) that controls the system. The administrator issues the currency, establishes the rules for its use, maintains a central payment ledger and has authority to redeem the currency. Examples: Linden Dollars, </a:t>
            </a:r>
            <a:r>
              <a:rPr lang="en-US" altLang="en-US" sz="1500" dirty="0" err="1"/>
              <a:t>WebMoney</a:t>
            </a:r>
            <a:r>
              <a:rPr lang="en-US" altLang="en-US" sz="1500" dirty="0"/>
              <a:t>, World of Warcraft Gold.</a:t>
            </a:r>
          </a:p>
          <a:p>
            <a:pPr>
              <a:lnSpc>
                <a:spcPct val="110000"/>
              </a:lnSpc>
            </a:pPr>
            <a:r>
              <a:rPr lang="en-US" altLang="en-US" sz="1800" b="1" dirty="0" err="1"/>
              <a:t>Decentralised</a:t>
            </a:r>
            <a:endParaRPr lang="en-US" altLang="en-US" sz="1800" b="1" dirty="0"/>
          </a:p>
          <a:p>
            <a:pPr lvl="1">
              <a:lnSpc>
                <a:spcPct val="110000"/>
              </a:lnSpc>
            </a:pPr>
            <a:r>
              <a:rPr lang="en-US" altLang="en-US" sz="1500" dirty="0" err="1"/>
              <a:t>Decentralised</a:t>
            </a:r>
            <a:r>
              <a:rPr lang="en-US" altLang="en-US" sz="1500" dirty="0"/>
              <a:t> virtual currencies are distributed, math-based, peer-to-peer virtual currencies that have no central administrating authority, no central monitoring and no oversight. Examples: Bitcoin, </a:t>
            </a:r>
            <a:r>
              <a:rPr lang="en-US" altLang="en-US" sz="1500" dirty="0" err="1"/>
              <a:t>LiteCoin</a:t>
            </a:r>
            <a:r>
              <a:rPr lang="en-US" altLang="en-US" sz="1500" dirty="0"/>
              <a:t>, Ripple.</a:t>
            </a:r>
          </a:p>
          <a:p>
            <a:pPr lvl="1">
              <a:lnSpc>
                <a:spcPct val="110000"/>
              </a:lnSpc>
            </a:pPr>
            <a:endParaRPr lang="en-US" altLang="en-US" sz="15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Picture 4">
            <a:extLst>
              <a:ext uri="{FF2B5EF4-FFF2-40B4-BE49-F238E27FC236}">
                <a16:creationId xmlns:a16="http://schemas.microsoft.com/office/drawing/2014/main" id="{B0D477D7-B991-41A5-BF10-F689D6A0A6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583" y="4653136"/>
            <a:ext cx="1703215" cy="170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7" name="Title 1">
            <a:extLst>
              <a:ext uri="{FF2B5EF4-FFF2-40B4-BE49-F238E27FC236}">
                <a16:creationId xmlns:a16="http://schemas.microsoft.com/office/drawing/2014/main" id="{6FF4B52D-99AC-4640-8758-09EC08D4A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Case Study: Bitcoin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83AC7EDA-9B80-4BB8-87B8-F81167532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err="1">
                <a:ea typeface="MS PGothic" charset="0"/>
              </a:rPr>
              <a:t>Bitcoin</a:t>
            </a:r>
            <a:r>
              <a:rPr lang="en-US" dirty="0">
                <a:ea typeface="MS PGothic" charset="0"/>
              </a:rPr>
              <a:t> is a convertible, </a:t>
            </a:r>
            <a:r>
              <a:rPr lang="en-US" dirty="0" err="1">
                <a:ea typeface="MS PGothic" charset="0"/>
              </a:rPr>
              <a:t>decentralised</a:t>
            </a:r>
            <a:r>
              <a:rPr lang="en-US" dirty="0">
                <a:ea typeface="MS PGothic" charset="0"/>
              </a:rPr>
              <a:t> virtual currency.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Transactions take place between users without an intermediary.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Transactions are verified using a public distributed ledger, called the </a:t>
            </a:r>
            <a:r>
              <a:rPr lang="en-US" dirty="0" err="1">
                <a:ea typeface="MS PGothic" charset="0"/>
              </a:rPr>
              <a:t>blockchain</a:t>
            </a:r>
            <a:r>
              <a:rPr lang="en-US" dirty="0">
                <a:ea typeface="MS PGothic" charset="0"/>
              </a:rPr>
              <a:t>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err="1">
                <a:ea typeface="MS PGothic" charset="0"/>
              </a:rPr>
              <a:t>Bitcoin</a:t>
            </a:r>
            <a:r>
              <a:rPr lang="en-US" dirty="0">
                <a:ea typeface="MS PGothic" charset="0"/>
              </a:rPr>
              <a:t> mining is the process by which users offer their computing power to verify and record </a:t>
            </a:r>
            <a:r>
              <a:rPr lang="en-US" dirty="0" err="1">
                <a:ea typeface="MS PGothic" charset="0"/>
              </a:rPr>
              <a:t>bitcoin</a:t>
            </a:r>
            <a:r>
              <a:rPr lang="en-US" dirty="0">
                <a:ea typeface="MS PGothic" charset="0"/>
              </a:rPr>
              <a:t> transactions into the </a:t>
            </a:r>
            <a:r>
              <a:rPr lang="en-US" dirty="0" err="1">
                <a:ea typeface="MS PGothic" charset="0"/>
              </a:rPr>
              <a:t>blockchain</a:t>
            </a:r>
            <a:r>
              <a:rPr lang="en-US" dirty="0">
                <a:ea typeface="MS PGothic" charset="0"/>
              </a:rPr>
              <a:t>. For this, the users receive a reward in newly created </a:t>
            </a:r>
            <a:r>
              <a:rPr lang="en-US" dirty="0" err="1">
                <a:ea typeface="MS PGothic" charset="0"/>
              </a:rPr>
              <a:t>bitcoins</a:t>
            </a:r>
            <a:r>
              <a:rPr lang="en-US" dirty="0">
                <a:ea typeface="MS PGothic" charset="0"/>
              </a:rPr>
              <a:t>.</a:t>
            </a: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>
            <a:extLst>
              <a:ext uri="{FF2B5EF4-FFF2-40B4-BE49-F238E27FC236}">
                <a16:creationId xmlns:a16="http://schemas.microsoft.com/office/drawing/2014/main" id="{F81230DD-23FF-4F90-8964-85088778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Case Study: Bitcoin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287A3D9D-64A9-4EE4-97A2-48BA562C06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Features:</a:t>
            </a: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Global transactions possible.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Virtually instantaneous transactions (</a:t>
            </a:r>
            <a:r>
              <a:rPr lang="en-US" dirty="0" err="1">
                <a:ea typeface="MS PGothic" charset="0"/>
              </a:rPr>
              <a:t>approx</a:t>
            </a:r>
            <a:r>
              <a:rPr lang="en-US" dirty="0">
                <a:ea typeface="MS PGothic" charset="0"/>
              </a:rPr>
              <a:t> 10 </a:t>
            </a:r>
            <a:r>
              <a:rPr lang="en-US" dirty="0" err="1">
                <a:ea typeface="MS PGothic" charset="0"/>
              </a:rPr>
              <a:t>mins</a:t>
            </a:r>
            <a:r>
              <a:rPr lang="en-US" dirty="0">
                <a:ea typeface="MS PGothic" charset="0"/>
              </a:rPr>
              <a:t> until transaction is confirmed).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Transactions take place between anonymous IDs (wallets).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Low (or zero) transaction fees.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Transactions are not reversible.</a:t>
            </a: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1BEC61C-B851-4D33-8BA4-39468CCDB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583" y="4653136"/>
            <a:ext cx="1703215" cy="170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12" descr="MC900434845">
            <a:extLst>
              <a:ext uri="{FF2B5EF4-FFF2-40B4-BE49-F238E27FC236}">
                <a16:creationId xmlns:a16="http://schemas.microsoft.com/office/drawing/2014/main" id="{457CCE61-D590-458F-BF33-C1D7B38A3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600" y="1586880"/>
            <a:ext cx="1612900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4" name="Picture 13" descr="MP900402149">
            <a:extLst>
              <a:ext uri="{FF2B5EF4-FFF2-40B4-BE49-F238E27FC236}">
                <a16:creationId xmlns:a16="http://schemas.microsoft.com/office/drawing/2014/main" id="{D3EF4FF6-3325-4728-A510-3E0DACDEC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000" y="1739280"/>
            <a:ext cx="1447800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Picture 15" descr="pc">
            <a:extLst>
              <a:ext uri="{FF2B5EF4-FFF2-40B4-BE49-F238E27FC236}">
                <a16:creationId xmlns:a16="http://schemas.microsoft.com/office/drawing/2014/main" id="{10C98218-806B-42D0-BBD1-E30277C03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000" y="3339480"/>
            <a:ext cx="12509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6" name="Rectangle 16">
            <a:extLst>
              <a:ext uri="{FF2B5EF4-FFF2-40B4-BE49-F238E27FC236}">
                <a16:creationId xmlns:a16="http://schemas.microsoft.com/office/drawing/2014/main" id="{3ECA5FC3-30BF-444B-82A8-2F18A5D06F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5400" y="3034680"/>
            <a:ext cx="1600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GB" altLang="en-US" sz="1800">
                <a:solidFill>
                  <a:srgbClr val="000000"/>
                </a:solidFill>
                <a:latin typeface="+mn-lt"/>
              </a:rPr>
              <a:t>Customer PC</a:t>
            </a:r>
          </a:p>
        </p:txBody>
      </p:sp>
      <p:sp>
        <p:nvSpPr>
          <p:cNvPr id="59397" name="Rectangle 17">
            <a:extLst>
              <a:ext uri="{FF2B5EF4-FFF2-40B4-BE49-F238E27FC236}">
                <a16:creationId xmlns:a16="http://schemas.microsoft.com/office/drawing/2014/main" id="{99172323-84C4-42FE-A431-37C65D762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2200" y="3110880"/>
            <a:ext cx="16369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GB" altLang="en-US" sz="1800">
                <a:solidFill>
                  <a:srgbClr val="000000"/>
                </a:solidFill>
                <a:latin typeface="+mn-lt"/>
              </a:rPr>
              <a:t>Bitcoin Wallet</a:t>
            </a:r>
          </a:p>
        </p:txBody>
      </p:sp>
      <p:sp>
        <p:nvSpPr>
          <p:cNvPr id="59398" name="Rectangle 18">
            <a:extLst>
              <a:ext uri="{FF2B5EF4-FFF2-40B4-BE49-F238E27FC236}">
                <a16:creationId xmlns:a16="http://schemas.microsoft.com/office/drawing/2014/main" id="{DB68BE90-5FFB-4F0B-A5F4-9698957D1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8600" y="4634880"/>
            <a:ext cx="21435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GB" altLang="en-US" sz="1800">
                <a:solidFill>
                  <a:srgbClr val="000000"/>
                </a:solidFill>
                <a:latin typeface="+mn-lt"/>
              </a:rPr>
              <a:t>C&amp;C Infrastructure</a:t>
            </a:r>
          </a:p>
        </p:txBody>
      </p:sp>
      <p:sp>
        <p:nvSpPr>
          <p:cNvPr id="120852" name="Line 20">
            <a:extLst>
              <a:ext uri="{FF2B5EF4-FFF2-40B4-BE49-F238E27FC236}">
                <a16:creationId xmlns:a16="http://schemas.microsoft.com/office/drawing/2014/main" id="{4657A560-72D8-4A83-8DAA-C794801743E6}"/>
              </a:ext>
            </a:extLst>
          </p:cNvPr>
          <p:cNvSpPr>
            <a:spLocks noChangeShapeType="1"/>
          </p:cNvSpPr>
          <p:nvPr/>
        </p:nvSpPr>
        <p:spPr bwMode="auto">
          <a:xfrm>
            <a:off x="2771800" y="2348880"/>
            <a:ext cx="3505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53" name="Line 21">
            <a:extLst>
              <a:ext uri="{FF2B5EF4-FFF2-40B4-BE49-F238E27FC236}">
                <a16:creationId xmlns:a16="http://schemas.microsoft.com/office/drawing/2014/main" id="{E90ED2C0-0026-43E3-90A2-E0ECCFA8838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997100" y="3491880"/>
            <a:ext cx="2222500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54" name="Line 22">
            <a:extLst>
              <a:ext uri="{FF2B5EF4-FFF2-40B4-BE49-F238E27FC236}">
                <a16:creationId xmlns:a16="http://schemas.microsoft.com/office/drawing/2014/main" id="{F256E466-8E7A-42E9-B56D-390E7D120D3C}"/>
              </a:ext>
            </a:extLst>
          </p:cNvPr>
          <p:cNvSpPr>
            <a:spLocks noChangeShapeType="1"/>
          </p:cNvSpPr>
          <p:nvPr/>
        </p:nvSpPr>
        <p:spPr bwMode="auto">
          <a:xfrm>
            <a:off x="2695600" y="3415680"/>
            <a:ext cx="15240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55" name="Line 23">
            <a:extLst>
              <a:ext uri="{FF2B5EF4-FFF2-40B4-BE49-F238E27FC236}">
                <a16:creationId xmlns:a16="http://schemas.microsoft.com/office/drawing/2014/main" id="{5DB4E7F1-1B3C-492C-83C5-CCA98D6A50D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10200" y="3491880"/>
            <a:ext cx="838200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56" name="Line 24">
            <a:extLst>
              <a:ext uri="{FF2B5EF4-FFF2-40B4-BE49-F238E27FC236}">
                <a16:creationId xmlns:a16="http://schemas.microsoft.com/office/drawing/2014/main" id="{EB66BC53-C83E-4386-9862-71D119F9208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10400" y="3568080"/>
            <a:ext cx="1219200" cy="99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20858" name="Picture 26" descr="MC900139499">
            <a:extLst>
              <a:ext uri="{FF2B5EF4-FFF2-40B4-BE49-F238E27FC236}">
                <a16:creationId xmlns:a16="http://schemas.microsoft.com/office/drawing/2014/main" id="{7BC309B9-F6B4-4CDD-8253-C71BB0788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600" y="4482480"/>
            <a:ext cx="1320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59" name="Picture 27" descr="MC900445014">
            <a:extLst>
              <a:ext uri="{FF2B5EF4-FFF2-40B4-BE49-F238E27FC236}">
                <a16:creationId xmlns:a16="http://schemas.microsoft.com/office/drawing/2014/main" id="{FA9E2B10-40DD-4760-907D-E78C014E3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600" y="1739280"/>
            <a:ext cx="94138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60" name="Picture 28" descr="robber_clipart">
            <a:extLst>
              <a:ext uri="{FF2B5EF4-FFF2-40B4-BE49-F238E27FC236}">
                <a16:creationId xmlns:a16="http://schemas.microsoft.com/office/drawing/2014/main" id="{6C1355BD-B619-4D49-92B8-DE76A551C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875" y="5173042"/>
            <a:ext cx="8540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61" name="Rectangle 29">
            <a:extLst>
              <a:ext uri="{FF2B5EF4-FFF2-40B4-BE49-F238E27FC236}">
                <a16:creationId xmlns:a16="http://schemas.microsoft.com/office/drawing/2014/main" id="{F0E85896-30C7-40A7-9329-9FEC8D44C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3400" y="5777880"/>
            <a:ext cx="7104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GB" altLang="en-US" sz="1800">
                <a:solidFill>
                  <a:srgbClr val="000000"/>
                </a:solidFill>
                <a:latin typeface="+mn-lt"/>
              </a:rPr>
              <a:t>Mule</a:t>
            </a:r>
          </a:p>
        </p:txBody>
      </p:sp>
      <p:sp>
        <p:nvSpPr>
          <p:cNvPr id="120862" name="Rectangle 30">
            <a:extLst>
              <a:ext uri="{FF2B5EF4-FFF2-40B4-BE49-F238E27FC236}">
                <a16:creationId xmlns:a16="http://schemas.microsoft.com/office/drawing/2014/main" id="{51D1594A-1AE7-40FC-887A-233393EF0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2474" y="5669414"/>
            <a:ext cx="10839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GB" altLang="en-US" sz="1800" dirty="0">
                <a:solidFill>
                  <a:srgbClr val="000000"/>
                </a:solidFill>
                <a:latin typeface="+mn-lt"/>
              </a:rPr>
              <a:t>Criminal</a:t>
            </a:r>
          </a:p>
        </p:txBody>
      </p:sp>
      <p:sp>
        <p:nvSpPr>
          <p:cNvPr id="120863" name="Line 31">
            <a:extLst>
              <a:ext uri="{FF2B5EF4-FFF2-40B4-BE49-F238E27FC236}">
                <a16:creationId xmlns:a16="http://schemas.microsoft.com/office/drawing/2014/main" id="{FE910A3F-1311-44C3-8CDB-66DADEF626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97500" y="5549280"/>
            <a:ext cx="2755900" cy="2714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10" name="Title 1">
            <a:extLst>
              <a:ext uri="{FF2B5EF4-FFF2-40B4-BE49-F238E27FC236}">
                <a16:creationId xmlns:a16="http://schemas.microsoft.com/office/drawing/2014/main" id="{B7A489D7-9CFD-4FB4-812E-C6E7C1448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>
                <a:solidFill>
                  <a:srgbClr val="2F618F"/>
                </a:solidFill>
              </a:rPr>
              <a:t>Criminal Use of Virtual Currency: Ransomware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0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0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2000"/>
                                        <p:tgtEl>
                                          <p:spTgt spid="1208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0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0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0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20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0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20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20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0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20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20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20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61" grpId="0"/>
      <p:bldP spid="12086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>
            <a:extLst>
              <a:ext uri="{FF2B5EF4-FFF2-40B4-BE49-F238E27FC236}">
                <a16:creationId xmlns:a16="http://schemas.microsoft.com/office/drawing/2014/main" id="{2F6C3692-1A04-4BE9-A962-0D3C90599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Virtual Currency Ecosystem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F4ABA1F1-8AE2-4E44-B432-77DA8C17B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Virtual Currency Exchange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Virtual Currency Administrator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User/Owner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Miner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Virtual Currency Wallet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Wallet Provider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Merchants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Other entities (software developers etc.)</a:t>
            </a: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>
            <a:extLst>
              <a:ext uri="{FF2B5EF4-FFF2-40B4-BE49-F238E27FC236}">
                <a16:creationId xmlns:a16="http://schemas.microsoft.com/office/drawing/2014/main" id="{985BF073-C5FF-4310-A31D-C770E0B1B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Interface between Virtual Currencies and the Traditional Financial System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E0895489-E33E-4B3D-85B9-DB83734B49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do </a:t>
            </a:r>
            <a:r>
              <a:rPr lang="en-US" b="1" i="1" dirty="0">
                <a:ea typeface="MS PGothic" charset="0"/>
              </a:rPr>
              <a:t>YOU</a:t>
            </a:r>
            <a:r>
              <a:rPr lang="en-US" i="1" dirty="0">
                <a:ea typeface="MS PGothic" charset="0"/>
              </a:rPr>
              <a:t> think?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1">
            <a:extLst>
              <a:ext uri="{FF2B5EF4-FFF2-40B4-BE49-F238E27FC236}">
                <a16:creationId xmlns:a16="http://schemas.microsoft.com/office/drawing/2014/main" id="{9F744B72-7831-4270-A1D3-A07BC15C1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Virtual Currency Typology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229250DE-8E12-4D56-B718-CEB1C76905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73955"/>
            <a:ext cx="7886700" cy="4103008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Criminally obtained funds are converted to virtual currency. </a:t>
            </a:r>
          </a:p>
          <a:p>
            <a:pPr lvl="1">
              <a:lnSpc>
                <a:spcPct val="110000"/>
              </a:lnSpc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Alternatively, criminal services are paid for in virtual currency.</a:t>
            </a:r>
          </a:p>
          <a:p>
            <a:pPr lvl="1">
              <a:lnSpc>
                <a:spcPct val="110000"/>
              </a:lnSpc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Alternatively, funds are extorted from victims in the form of virtual currency.</a:t>
            </a:r>
          </a:p>
          <a:p>
            <a:pPr>
              <a:lnSpc>
                <a:spcPct val="110000"/>
              </a:lnSpc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The virtual currency is traded or exchanged for fiat currency. </a:t>
            </a:r>
          </a:p>
          <a:p>
            <a:pPr lvl="1">
              <a:lnSpc>
                <a:spcPct val="110000"/>
              </a:lnSpc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Due to the inconsistent regulation of virtual currencies, virtual currency exchanges in all jurisdictions may not have adequate customer records and/or reporting obligations. </a:t>
            </a:r>
          </a:p>
          <a:p>
            <a:pPr lvl="1">
              <a:lnSpc>
                <a:spcPct val="110000"/>
              </a:lnSpc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  <a:p>
            <a:pPr lvl="1">
              <a:lnSpc>
                <a:spcPct val="110000"/>
              </a:lnSpc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>
            <a:extLst>
              <a:ext uri="{FF2B5EF4-FFF2-40B4-BE49-F238E27FC236}">
                <a16:creationId xmlns:a16="http://schemas.microsoft.com/office/drawing/2014/main" id="{0F8D5C1B-3AA4-4FB2-A227-13410E0E0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Virtual Currencies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2ADA17A3-38A2-422E-87A5-733CE017F4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sources of evidence can be used to indicate the use of Virtual Currencies?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itle 1">
            <a:extLst>
              <a:ext uri="{FF2B5EF4-FFF2-40B4-BE49-F238E27FC236}">
                <a16:creationId xmlns:a16="http://schemas.microsoft.com/office/drawing/2014/main" id="{B7622EC0-E387-48B1-9601-EC83003AF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Virtual Currencies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1300EF25-BAF6-4EFA-8498-05BB62C8CE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identification/use of virtual currencies?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Guide To Money Mules | ComplyAdvantage">
            <a:extLst>
              <a:ext uri="{FF2B5EF4-FFF2-40B4-BE49-F238E27FC236}">
                <a16:creationId xmlns:a16="http://schemas.microsoft.com/office/drawing/2014/main" id="{D4468706-AC8A-4931-AB45-F994252714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6"/>
          <a:stretch/>
        </p:blipFill>
        <p:spPr bwMode="auto">
          <a:xfrm>
            <a:off x="0" y="1045700"/>
            <a:ext cx="9144000" cy="53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4CEAFC0-5A05-4D19-A3E4-7CB881807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defRPr/>
            </a:pPr>
            <a:r>
              <a:rPr lang="en-US" dirty="0"/>
              <a:t>Money Mules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>
            <a:extLst>
              <a:ext uri="{FF2B5EF4-FFF2-40B4-BE49-F238E27FC236}">
                <a16:creationId xmlns:a16="http://schemas.microsoft.com/office/drawing/2014/main" id="{CC0AEDB6-26E4-468D-9373-6483E9D50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Freezing, Seizing and Confiscation of Virtual Currency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4B4225F1-2280-4577-AE02-75C2682DE0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freezing, seizing and confiscation of funds held by an Internet payment service provider?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Questions outline">
            <a:extLst>
              <a:ext uri="{FF2B5EF4-FFF2-40B4-BE49-F238E27FC236}">
                <a16:creationId xmlns:a16="http://schemas.microsoft.com/office/drawing/2014/main" id="{C4DC1E67-7545-4630-9DF7-19301E79B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45492" y="2073955"/>
            <a:ext cx="4053015" cy="4053015"/>
          </a:xfrm>
          <a:prstGeom prst="rect">
            <a:avLst/>
          </a:prstGeom>
        </p:spPr>
      </p:pic>
      <p:sp>
        <p:nvSpPr>
          <p:cNvPr id="5" name="Title 50">
            <a:extLst>
              <a:ext uri="{FF2B5EF4-FFF2-40B4-BE49-F238E27FC236}">
                <a16:creationId xmlns:a16="http://schemas.microsoft.com/office/drawing/2014/main" id="{87980414-C87E-413B-AD8E-3CB7AD030A93}"/>
              </a:ext>
            </a:extLst>
          </p:cNvPr>
          <p:cNvSpPr txBox="1">
            <a:spLocks/>
          </p:cNvSpPr>
          <p:nvPr/>
        </p:nvSpPr>
        <p:spPr>
          <a:xfrm>
            <a:off x="628650" y="1064303"/>
            <a:ext cx="7886700" cy="10096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E8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Questions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DDE03FEC-B727-4A22-BDED-3FC3D84A5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Money Mules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EB62E-5254-4E5D-9976-CCB4FF273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buFont typeface="Arial" charset="0"/>
              <a:buChar char="•"/>
              <a:defRPr/>
            </a:pPr>
            <a:r>
              <a:rPr lang="en-US" dirty="0"/>
              <a:t>Money mules are an essential component of many online laundering schemes.</a:t>
            </a:r>
          </a:p>
          <a:p>
            <a:pPr>
              <a:lnSpc>
                <a:spcPct val="100000"/>
              </a:lnSpc>
              <a:buFont typeface="Arial" charset="0"/>
              <a:buChar char="•"/>
              <a:defRPr/>
            </a:pPr>
            <a:r>
              <a:rPr lang="en-US" dirty="0"/>
              <a:t>Mules are recruited through a variety of techniques, which can be broadly </a:t>
            </a:r>
            <a:r>
              <a:rPr lang="en-US" dirty="0" err="1"/>
              <a:t>categorised</a:t>
            </a:r>
            <a:r>
              <a:rPr lang="en-US" dirty="0"/>
              <a:t> into:</a:t>
            </a:r>
          </a:p>
          <a:p>
            <a:pPr lvl="1">
              <a:lnSpc>
                <a:spcPct val="100000"/>
              </a:lnSpc>
              <a:buFont typeface="Arial" charset="0"/>
              <a:buChar char="–"/>
              <a:defRPr/>
            </a:pPr>
            <a:r>
              <a:rPr lang="en-US" dirty="0"/>
              <a:t>Willing mules, who are recruited knowing in advance that they are participating in illegal activity.</a:t>
            </a:r>
          </a:p>
          <a:p>
            <a:pPr lvl="1">
              <a:lnSpc>
                <a:spcPct val="100000"/>
              </a:lnSpc>
              <a:buFont typeface="Arial" charset="0"/>
              <a:buChar char="–"/>
              <a:defRPr/>
            </a:pPr>
            <a:r>
              <a:rPr lang="en-US" dirty="0"/>
              <a:t>Unwilling mules, who are recruited through deceptive means, such as through a fake job offer.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id="{251FF8AD-9D34-401C-BFE0-A68D7885F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Willing vs Unwilling Mules?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731A6EBD-1145-49F1-BA1A-73E7FECC6E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do </a:t>
            </a:r>
            <a:r>
              <a:rPr lang="en-US" b="1" i="1" dirty="0">
                <a:ea typeface="MS PGothic" charset="0"/>
              </a:rPr>
              <a:t>YOU</a:t>
            </a:r>
            <a:r>
              <a:rPr lang="en-US" i="1" dirty="0">
                <a:ea typeface="MS PGothic" charset="0"/>
              </a:rPr>
              <a:t> think?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1F1DC9B0-D5CF-419E-A7E9-9B4147D9F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Money Mule Typology</a:t>
            </a:r>
          </a:p>
        </p:txBody>
      </p:sp>
      <p:sp>
        <p:nvSpPr>
          <p:cNvPr id="22530" name="Content Placeholder 2">
            <a:extLst>
              <a:ext uri="{FF2B5EF4-FFF2-40B4-BE49-F238E27FC236}">
                <a16:creationId xmlns:a16="http://schemas.microsoft.com/office/drawing/2014/main" id="{C953312C-7A2F-4173-98B4-6062654BB1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Individuals are recruited either willingly or unwillingly.</a:t>
            </a:r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dirty="0"/>
              <a:t>Funds are transferred into the mule’s bank account.</a:t>
            </a:r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dirty="0"/>
              <a:t>The mule then either withdraws the funds as cash or transfers the funds to another account (or abroad).</a:t>
            </a:r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dirty="0"/>
              <a:t>The mule retains a commission.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4F379333-184B-4401-A50A-EC138D09B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The value of arresting/charging mules?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B1C359C7-1785-4F5B-A8CF-9F931AFC12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do </a:t>
            </a:r>
            <a:r>
              <a:rPr lang="en-US" b="1" i="1" dirty="0">
                <a:ea typeface="MS PGothic" charset="0"/>
              </a:rPr>
              <a:t>YOU</a:t>
            </a:r>
            <a:r>
              <a:rPr lang="en-US" i="1" dirty="0">
                <a:ea typeface="MS PGothic" charset="0"/>
              </a:rPr>
              <a:t> think?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id="{8BCB2274-9E39-4672-9A6D-95756109A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What is a Money Mule?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1FD8A71B-D750-45D1-BB4D-6BC1F4AC6B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is the problem with money mules?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>
            <a:extLst>
              <a:ext uri="{FF2B5EF4-FFF2-40B4-BE49-F238E27FC236}">
                <a16:creationId xmlns:a16="http://schemas.microsoft.com/office/drawing/2014/main" id="{A6F0E390-0770-415A-B4F4-267C84803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Money Mules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4AD62F3F-478D-44F9-BF32-8EEA16927F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sources of evidence can be used to indicate the use of money mules?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PT_theme_v7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Helvetic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heme_v7" id="{8CEAEF11-8DD7-42E4-8B50-E070E61E085B}" vid="{180C96AB-83AB-43A3-9AD5-620A1EA018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PPT_theme_v7</Template>
  <TotalTime>54785</TotalTime>
  <Words>1106</Words>
  <Application>Microsoft Office PowerPoint</Application>
  <PresentationFormat>On-screen Show (4:3)</PresentationFormat>
  <Paragraphs>183</Paragraphs>
  <Slides>31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Arial Narrow</vt:lpstr>
      <vt:lpstr>Calibri</vt:lpstr>
      <vt:lpstr>Georgia</vt:lpstr>
      <vt:lpstr>Helvetica</vt:lpstr>
      <vt:lpstr>PPT_theme_v7</vt:lpstr>
      <vt:lpstr>Basic Course on the Search, Seizure and Confiscation of Online Crime Proceeds</vt:lpstr>
      <vt:lpstr>Session Objectives</vt:lpstr>
      <vt:lpstr>Money Mules</vt:lpstr>
      <vt:lpstr>Money Mules</vt:lpstr>
      <vt:lpstr>Willing vs Unwilling Mules?</vt:lpstr>
      <vt:lpstr>Money Mule Typology</vt:lpstr>
      <vt:lpstr>The value of arresting/charging mules?</vt:lpstr>
      <vt:lpstr>What is a Money Mule?</vt:lpstr>
      <vt:lpstr>Identification of Money Mules</vt:lpstr>
      <vt:lpstr>Identification of Money Mules</vt:lpstr>
      <vt:lpstr>International Transfers</vt:lpstr>
      <vt:lpstr>International Transfers</vt:lpstr>
      <vt:lpstr>International Transfers</vt:lpstr>
      <vt:lpstr>International Transfer Typology</vt:lpstr>
      <vt:lpstr>Identification of use of International Transfers</vt:lpstr>
      <vt:lpstr>Identification of use of International Transfers</vt:lpstr>
      <vt:lpstr>Virtual Currencies</vt:lpstr>
      <vt:lpstr>Virtual currencies and e-money</vt:lpstr>
      <vt:lpstr>Terminology</vt:lpstr>
      <vt:lpstr>Virtual currencies and e-money</vt:lpstr>
      <vt:lpstr>Categorising Virtual Currencies</vt:lpstr>
      <vt:lpstr>Case Study: Bitcoin</vt:lpstr>
      <vt:lpstr>Case Study: Bitcoin</vt:lpstr>
      <vt:lpstr>Criminal Use of Virtual Currency: Ransomware</vt:lpstr>
      <vt:lpstr>Virtual Currency Ecosystem</vt:lpstr>
      <vt:lpstr>Interface between Virtual Currencies and the Traditional Financial System</vt:lpstr>
      <vt:lpstr>Virtual Currency Typology</vt:lpstr>
      <vt:lpstr>Identification of use of Virtual Currencies</vt:lpstr>
      <vt:lpstr>Identification of use of Virtual Currencies</vt:lpstr>
      <vt:lpstr>Freezing, Seizing and Confiscation of Virtual Currency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</dc:creator>
  <cp:lastModifiedBy>Hortensia Pasalau</cp:lastModifiedBy>
  <cp:revision>369</cp:revision>
  <cp:lastPrinted>2016-05-18T07:38:13Z</cp:lastPrinted>
  <dcterms:created xsi:type="dcterms:W3CDTF">2013-06-24T06:40:18Z</dcterms:created>
  <dcterms:modified xsi:type="dcterms:W3CDTF">2023-11-13T15:26:14Z</dcterms:modified>
</cp:coreProperties>
</file>